
<file path=[Content_Types].xml><?xml version="1.0" encoding="utf-8"?>
<Types xmlns="http://schemas.openxmlformats.org/package/2006/content-types">
  <Default Extension="gif" ContentType="image/gif"/>
  <Default Extension="jpeg" ContentType="image/jpeg"/>
  <Default Extension="jpg" ContentType="image/jpeg"/>
  <Default Extension="png" ContentType="image/png"/>
  <Default Extension="rels" ContentType="application/vnd.openxmlformats-package.relationships+xml"/>
  <Default Extension="svg" ContentType="image/svg+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slides/slide173.xml" ContentType="application/vnd.openxmlformats-officedocument.presentationml.slide+xml"/>
  <Override PartName="/ppt/slides/slide174.xml" ContentType="application/vnd.openxmlformats-officedocument.presentationml.slide+xml"/>
  <Override PartName="/ppt/slides/slide175.xml" ContentType="application/vnd.openxmlformats-officedocument.presentationml.slide+xml"/>
  <Override PartName="/ppt/slides/slide176.xml" ContentType="application/vnd.openxmlformats-officedocument.presentationml.slide+xml"/>
  <Override PartName="/ppt/slides/slide177.xml" ContentType="application/vnd.openxmlformats-officedocument.presentationml.slide+xml"/>
  <Override PartName="/ppt/slides/slide178.xml" ContentType="application/vnd.openxmlformats-officedocument.presentationml.slide+xml"/>
  <Override PartName="/ppt/slides/slide179.xml" ContentType="application/vnd.openxmlformats-officedocument.presentationml.slide+xml"/>
  <Override PartName="/ppt/slides/slide180.xml" ContentType="application/vnd.openxmlformats-officedocument.presentationml.slide+xml"/>
  <Override PartName="/ppt/slides/slide181.xml" ContentType="application/vnd.openxmlformats-officedocument.presentationml.slide+xml"/>
  <Override PartName="/ppt/slides/slide182.xml" ContentType="application/vnd.openxmlformats-officedocument.presentationml.slide+xml"/>
  <Override PartName="/ppt/slides/slide183.xml" ContentType="application/vnd.openxmlformats-officedocument.presentationml.slide+xml"/>
  <Override PartName="/ppt/slides/slide184.xml" ContentType="application/vnd.openxmlformats-officedocument.presentationml.slide+xml"/>
  <Override PartName="/ppt/slides/slide185.xml" ContentType="application/vnd.openxmlformats-officedocument.presentationml.slide+xml"/>
  <Override PartName="/ppt/slides/slide186.xml" ContentType="application/vnd.openxmlformats-officedocument.presentationml.slide+xml"/>
  <Override PartName="/ppt/slides/slide187.xml" ContentType="application/vnd.openxmlformats-officedocument.presentationml.slide+xml"/>
  <Override PartName="/ppt/slides/slide188.xml" ContentType="application/vnd.openxmlformats-officedocument.presentationml.slide+xml"/>
  <Override PartName="/ppt/slides/slide189.xml" ContentType="application/vnd.openxmlformats-officedocument.presentationml.slide+xml"/>
  <Override PartName="/ppt/slides/slide190.xml" ContentType="application/vnd.openxmlformats-officedocument.presentationml.slide+xml"/>
  <Override PartName="/ppt/slides/slide191.xml" ContentType="application/vnd.openxmlformats-officedocument.presentationml.slide+xml"/>
  <Override PartName="/ppt/slides/slide192.xml" ContentType="application/vnd.openxmlformats-officedocument.presentationml.slide+xml"/>
  <Override PartName="/ppt/slides/slide193.xml" ContentType="application/vnd.openxmlformats-officedocument.presentationml.slide+xml"/>
  <Override PartName="/ppt/slides/slide194.xml" ContentType="application/vnd.openxmlformats-officedocument.presentationml.slide+xml"/>
  <Override PartName="/ppt/slides/slide195.xml" ContentType="application/vnd.openxmlformats-officedocument.presentationml.slide+xml"/>
  <Override PartName="/ppt/slides/slide196.xml" ContentType="application/vnd.openxmlformats-officedocument.presentationml.slide+xml"/>
  <Override PartName="/ppt/slides/slide197.xml" ContentType="application/vnd.openxmlformats-officedocument.presentationml.slide+xml"/>
  <Override PartName="/ppt/slides/slide198.xml" ContentType="application/vnd.openxmlformats-officedocument.presentationml.slide+xml"/>
  <Override PartName="/ppt/slides/slide199.xml" ContentType="application/vnd.openxmlformats-officedocument.presentationml.slide+xml"/>
  <Override PartName="/ppt/slides/slide200.xml" ContentType="application/vnd.openxmlformats-officedocument.presentationml.slide+xml"/>
  <Override PartName="/ppt/slides/slide201.xml" ContentType="application/vnd.openxmlformats-officedocument.presentationml.slide+xml"/>
  <Override PartName="/ppt/slides/slide202.xml" ContentType="application/vnd.openxmlformats-officedocument.presentationml.slide+xml"/>
  <Override PartName="/ppt/slides/slide203.xml" ContentType="application/vnd.openxmlformats-officedocument.presentationml.slide+xml"/>
  <Override PartName="/ppt/slides/slide204.xml" ContentType="application/vnd.openxmlformats-officedocument.presentationml.slide+xml"/>
  <Override PartName="/ppt/slides/slide205.xml" ContentType="application/vnd.openxmlformats-officedocument.presentationml.slide+xml"/>
  <Override PartName="/ppt/slides/slide206.xml" ContentType="application/vnd.openxmlformats-officedocument.presentationml.slide+xml"/>
  <Override PartName="/ppt/slides/slide207.xml" ContentType="application/vnd.openxmlformats-officedocument.presentationml.slide+xml"/>
  <Override PartName="/ppt/slides/slide208.xml" ContentType="application/vnd.openxmlformats-officedocument.presentationml.slide+xml"/>
  <Override PartName="/ppt/slides/slide209.xml" ContentType="application/vnd.openxmlformats-officedocument.presentationml.slide+xml"/>
  <Override PartName="/ppt/slides/slide210.xml" ContentType="application/vnd.openxmlformats-officedocument.presentationml.slide+xml"/>
  <Override PartName="/ppt/slides/slide211.xml" ContentType="application/vnd.openxmlformats-officedocument.presentationml.slide+xml"/>
  <Override PartName="/ppt/slides/slide212.xml" ContentType="application/vnd.openxmlformats-officedocument.presentationml.slide+xml"/>
  <Override PartName="/ppt/slides/slide213.xml" ContentType="application/vnd.openxmlformats-officedocument.presentationml.slide+xml"/>
  <Override PartName="/ppt/slides/slide214.xml" ContentType="application/vnd.openxmlformats-officedocument.presentationml.slide+xml"/>
  <Override PartName="/ppt/slides/slide215.xml" ContentType="application/vnd.openxmlformats-officedocument.presentationml.slide+xml"/>
  <Override PartName="/ppt/slides/slide216.xml" ContentType="application/vnd.openxmlformats-officedocument.presentationml.slide+xml"/>
  <Override PartName="/ppt/slides/slide217.xml" ContentType="application/vnd.openxmlformats-officedocument.presentationml.slide+xml"/>
  <Override PartName="/ppt/slides/slide218.xml" ContentType="application/vnd.openxmlformats-officedocument.presentationml.slide+xml"/>
  <Override PartName="/ppt/slides/slide219.xml" ContentType="application/vnd.openxmlformats-officedocument.presentationml.slide+xml"/>
  <Override PartName="/ppt/slides/slide220.xml" ContentType="application/vnd.openxmlformats-officedocument.presentationml.slide+xml"/>
  <Override PartName="/ppt/slides/slide221.xml" ContentType="application/vnd.openxmlformats-officedocument.presentationml.slide+xml"/>
  <Override PartName="/ppt/slides/slide222.xml" ContentType="application/vnd.openxmlformats-officedocument.presentationml.slide+xml"/>
  <Override PartName="/ppt/slides/slide223.xml" ContentType="application/vnd.openxmlformats-officedocument.presentationml.slide+xml"/>
  <Override PartName="/ppt/slides/slide224.xml" ContentType="application/vnd.openxmlformats-officedocument.presentationml.slide+xml"/>
  <Override PartName="/ppt/slides/slide225.xml" ContentType="application/vnd.openxmlformats-officedocument.presentationml.slide+xml"/>
  <Override PartName="/ppt/slides/slide226.xml" ContentType="application/vnd.openxmlformats-officedocument.presentationml.slide+xml"/>
  <Override PartName="/ppt/slides/slide227.xml" ContentType="application/vnd.openxmlformats-officedocument.presentationml.slide+xml"/>
  <Override PartName="/ppt/slides/slide228.xml" ContentType="application/vnd.openxmlformats-officedocument.presentationml.slide+xml"/>
  <Override PartName="/ppt/slides/slide229.xml" ContentType="application/vnd.openxmlformats-officedocument.presentationml.slide+xml"/>
  <Override PartName="/ppt/slides/slide230.xml" ContentType="application/vnd.openxmlformats-officedocument.presentationml.slide+xml"/>
  <Override PartName="/ppt/slides/slide231.xml" ContentType="application/vnd.openxmlformats-officedocument.presentationml.slide+xml"/>
  <Override PartName="/ppt/slides/slide232.xml" ContentType="application/vnd.openxmlformats-officedocument.presentationml.slide+xml"/>
  <Override PartName="/ppt/slides/slide233.xml" ContentType="application/vnd.openxmlformats-officedocument.presentationml.slide+xml"/>
  <Override PartName="/ppt/slides/slide234.xml" ContentType="application/vnd.openxmlformats-officedocument.presentationml.slide+xml"/>
  <Override PartName="/ppt/slides/slide235.xml" ContentType="application/vnd.openxmlformats-officedocument.presentationml.slide+xml"/>
  <Override PartName="/ppt/slides/slide236.xml" ContentType="application/vnd.openxmlformats-officedocument.presentationml.slide+xml"/>
  <Override PartName="/ppt/slides/slide237.xml" ContentType="application/vnd.openxmlformats-officedocument.presentationml.slide+xml"/>
  <Override PartName="/ppt/slides/slide238.xml" ContentType="application/vnd.openxmlformats-officedocument.presentationml.slide+xml"/>
  <Override PartName="/ppt/slides/slide239.xml" ContentType="application/vnd.openxmlformats-officedocument.presentationml.slide+xml"/>
  <Override PartName="/ppt/slides/slide240.xml" ContentType="application/vnd.openxmlformats-officedocument.presentationml.slide+xml"/>
  <Override PartName="/ppt/slides/slide241.xml" ContentType="application/vnd.openxmlformats-officedocument.presentationml.slide+xml"/>
  <Override PartName="/ppt/slides/slide242.xml" ContentType="application/vnd.openxmlformats-officedocument.presentationml.slide+xml"/>
  <Override PartName="/ppt/slides/slide243.xml" ContentType="application/vnd.openxmlformats-officedocument.presentationml.slide+xml"/>
  <Override PartName="/ppt/slides/slide244.xml" ContentType="application/vnd.openxmlformats-officedocument.presentationml.slide+xml"/>
  <Override PartName="/ppt/slides/slide245.xml" ContentType="application/vnd.openxmlformats-officedocument.presentationml.slide+xml"/>
  <Override PartName="/ppt/slides/slide246.xml" ContentType="application/vnd.openxmlformats-officedocument.presentationml.slide+xml"/>
  <Override PartName="/ppt/slides/slide247.xml" ContentType="application/vnd.openxmlformats-officedocument.presentationml.slide+xml"/>
  <Override PartName="/ppt/slides/slide248.xml" ContentType="application/vnd.openxmlformats-officedocument.presentationml.slide+xml"/>
  <Override PartName="/ppt/slides/slide249.xml" ContentType="application/vnd.openxmlformats-officedocument.presentationml.slide+xml"/>
  <Override PartName="/ppt/slides/slide250.xml" ContentType="application/vnd.openxmlformats-officedocument.presentationml.slide+xml"/>
  <Override PartName="/ppt/slides/slide251.xml" ContentType="application/vnd.openxmlformats-officedocument.presentationml.slide+xml"/>
  <Override PartName="/ppt/slides/slide252.xml" ContentType="application/vnd.openxmlformats-officedocument.presentationml.slide+xml"/>
  <Override PartName="/ppt/slides/slide253.xml" ContentType="application/vnd.openxmlformats-officedocument.presentationml.slide+xml"/>
  <Override PartName="/ppt/slides/slide254.xml" ContentType="application/vnd.openxmlformats-officedocument.presentationml.slide+xml"/>
  <Override PartName="/ppt/slides/slide255.xml" ContentType="application/vnd.openxmlformats-officedocument.presentationml.slide+xml"/>
  <Override PartName="/ppt/slides/slide256.xml" ContentType="application/vnd.openxmlformats-officedocument.presentationml.slide+xml"/>
  <Override PartName="/ppt/slides/slide257.xml" ContentType="application/vnd.openxmlformats-officedocument.presentationml.slide+xml"/>
  <Override PartName="/ppt/slides/slide258.xml" ContentType="application/vnd.openxmlformats-officedocument.presentationml.slide+xml"/>
  <Override PartName="/ppt/slides/slide259.xml" ContentType="application/vnd.openxmlformats-officedocument.presentationml.slide+xml"/>
  <Override PartName="/ppt/slides/slide260.xml" ContentType="application/vnd.openxmlformats-officedocument.presentationml.slide+xml"/>
  <Override PartName="/ppt/slides/slide261.xml" ContentType="application/vnd.openxmlformats-officedocument.presentationml.slide+xml"/>
  <Override PartName="/ppt/slides/slide262.xml" ContentType="application/vnd.openxmlformats-officedocument.presentationml.slide+xml"/>
  <Override PartName="/ppt/slides/slide263.xml" ContentType="application/vnd.openxmlformats-officedocument.presentationml.slide+xml"/>
  <Override PartName="/ppt/slides/slide264.xml" ContentType="application/vnd.openxmlformats-officedocument.presentationml.slide+xml"/>
  <Override PartName="/ppt/slides/slide265.xml" ContentType="application/vnd.openxmlformats-officedocument.presentationml.slide+xml"/>
  <Override PartName="/ppt/slides/slide266.xml" ContentType="application/vnd.openxmlformats-officedocument.presentationml.slide+xml"/>
  <Override PartName="/ppt/slides/slide267.xml" ContentType="application/vnd.openxmlformats-officedocument.presentationml.slide+xml"/>
  <Override PartName="/ppt/slides/slide268.xml" ContentType="application/vnd.openxmlformats-officedocument.presentationml.slide+xml"/>
  <Override PartName="/ppt/slides/slide269.xml" ContentType="application/vnd.openxmlformats-officedocument.presentationml.slide+xml"/>
  <Override PartName="/ppt/slides/slide270.xml" ContentType="application/vnd.openxmlformats-officedocument.presentationml.slide+xml"/>
  <Override PartName="/ppt/slides/slide271.xml" ContentType="application/vnd.openxmlformats-officedocument.presentationml.slide+xml"/>
  <Override PartName="/ppt/slides/slide272.xml" ContentType="application/vnd.openxmlformats-officedocument.presentationml.slide+xml"/>
  <Override PartName="/ppt/slides/slide273.xml" ContentType="application/vnd.openxmlformats-officedocument.presentationml.slide+xml"/>
  <Override PartName="/ppt/slides/slide274.xml" ContentType="application/vnd.openxmlformats-officedocument.presentationml.slide+xml"/>
  <Override PartName="/ppt/slides/slide275.xml" ContentType="application/vnd.openxmlformats-officedocument.presentationml.slide+xml"/>
  <Override PartName="/ppt/slides/slide276.xml" ContentType="application/vnd.openxmlformats-officedocument.presentationml.slide+xml"/>
  <Override PartName="/ppt/slides/slide277.xml" ContentType="application/vnd.openxmlformats-officedocument.presentationml.slide+xml"/>
  <Override PartName="/ppt/slides/slide278.xml" ContentType="application/vnd.openxmlformats-officedocument.presentationml.slide+xml"/>
  <Override PartName="/ppt/slides/slide279.xml" ContentType="application/vnd.openxmlformats-officedocument.presentationml.slide+xml"/>
  <Override PartName="/ppt/slides/slide280.xml" ContentType="application/vnd.openxmlformats-officedocument.presentationml.slide+xml"/>
  <Override PartName="/ppt/slides/slide281.xml" ContentType="application/vnd.openxmlformats-officedocument.presentationml.slide+xml"/>
  <Override PartName="/ppt/slides/slide282.xml" ContentType="application/vnd.openxmlformats-officedocument.presentationml.slide+xml"/>
  <Override PartName="/ppt/slides/slide283.xml" ContentType="application/vnd.openxmlformats-officedocument.presentationml.slide+xml"/>
  <Override PartName="/ppt/slides/slide284.xml" ContentType="application/vnd.openxmlformats-officedocument.presentationml.slide+xml"/>
  <Override PartName="/ppt/slides/slide285.xml" ContentType="application/vnd.openxmlformats-officedocument.presentationml.slide+xml"/>
  <Override PartName="/ppt/slides/slide286.xml" ContentType="application/vnd.openxmlformats-officedocument.presentationml.slide+xml"/>
  <Override PartName="/ppt/slides/slide287.xml" ContentType="application/vnd.openxmlformats-officedocument.presentationml.slide+xml"/>
  <Override PartName="/ppt/slides/slide288.xml" ContentType="application/vnd.openxmlformats-officedocument.presentationml.slide+xml"/>
  <Override PartName="/ppt/slides/slide289.xml" ContentType="application/vnd.openxmlformats-officedocument.presentationml.slide+xml"/>
  <Override PartName="/ppt/slides/slide290.xml" ContentType="application/vnd.openxmlformats-officedocument.presentationml.slide+xml"/>
  <Override PartName="/ppt/slides/slide291.xml" ContentType="application/vnd.openxmlformats-officedocument.presentationml.slide+xml"/>
  <Override PartName="/ppt/slides/slide292.xml" ContentType="application/vnd.openxmlformats-officedocument.presentationml.slide+xml"/>
  <Override PartName="/ppt/slides/slide293.xml" ContentType="application/vnd.openxmlformats-officedocument.presentationml.slide+xml"/>
  <Override PartName="/ppt/slides/slide294.xml" ContentType="application/vnd.openxmlformats-officedocument.presentationml.slide+xml"/>
  <Override PartName="/ppt/slides/slide295.xml" ContentType="application/vnd.openxmlformats-officedocument.presentationml.slide+xml"/>
  <Override PartName="/ppt/slides/slide296.xml" ContentType="application/vnd.openxmlformats-officedocument.presentationml.slide+xml"/>
  <Override PartName="/ppt/slides/slide297.xml" ContentType="application/vnd.openxmlformats-officedocument.presentationml.slide+xml"/>
  <Override PartName="/ppt/slides/slide298.xml" ContentType="application/vnd.openxmlformats-officedocument.presentationml.slide+xml"/>
  <Override PartName="/ppt/slides/slide299.xml" ContentType="application/vnd.openxmlformats-officedocument.presentationml.slide+xml"/>
  <Override PartName="/ppt/slides/slide300.xml" ContentType="application/vnd.openxmlformats-officedocument.presentationml.slide+xml"/>
  <Override PartName="/ppt/slides/slide301.xml" ContentType="application/vnd.openxmlformats-officedocument.presentationml.slide+xml"/>
  <Override PartName="/ppt/slides/slide302.xml" ContentType="application/vnd.openxmlformats-officedocument.presentationml.slide+xml"/>
  <Override PartName="/ppt/slides/slide303.xml" ContentType="application/vnd.openxmlformats-officedocument.presentationml.slide+xml"/>
  <Override PartName="/ppt/slides/slide304.xml" ContentType="application/vnd.openxmlformats-officedocument.presentationml.slide+xml"/>
  <Override PartName="/ppt/slides/slide305.xml" ContentType="application/vnd.openxmlformats-officedocument.presentationml.slide+xml"/>
  <Override PartName="/ppt/slides/slide306.xml" ContentType="application/vnd.openxmlformats-officedocument.presentationml.slide+xml"/>
  <Override PartName="/ppt/slides/slide307.xml" ContentType="application/vnd.openxmlformats-officedocument.presentationml.slide+xml"/>
  <Override PartName="/ppt/slides/slide308.xml" ContentType="application/vnd.openxmlformats-officedocument.presentationml.slide+xml"/>
  <Override PartName="/ppt/slides/slide309.xml" ContentType="application/vnd.openxmlformats-officedocument.presentationml.slide+xml"/>
  <Override PartName="/ppt/slides/slide310.xml" ContentType="application/vnd.openxmlformats-officedocument.presentationml.slide+xml"/>
  <Override PartName="/ppt/slides/slide311.xml" ContentType="application/vnd.openxmlformats-officedocument.presentationml.slide+xml"/>
  <Override PartName="/ppt/slides/slide312.xml" ContentType="application/vnd.openxmlformats-officedocument.presentationml.slide+xml"/>
  <Override PartName="/ppt/slides/slide313.xml" ContentType="application/vnd.openxmlformats-officedocument.presentationml.slide+xml"/>
  <Override PartName="/ppt/slides/slide314.xml" ContentType="application/vnd.openxmlformats-officedocument.presentationml.slide+xml"/>
  <Override PartName="/ppt/slides/slide315.xml" ContentType="application/vnd.openxmlformats-officedocument.presentationml.slide+xml"/>
  <Override PartName="/ppt/slides/slide316.xml" ContentType="application/vnd.openxmlformats-officedocument.presentationml.slide+xml"/>
  <Override PartName="/ppt/slides/slide317.xml" ContentType="application/vnd.openxmlformats-officedocument.presentationml.slide+xml"/>
  <Override PartName="/ppt/slides/slide318.xml" ContentType="application/vnd.openxmlformats-officedocument.presentationml.slide+xml"/>
  <Override PartName="/ppt/slides/slide319.xml" ContentType="application/vnd.openxmlformats-officedocument.presentationml.slide+xml"/>
  <Override PartName="/ppt/slides/slide320.xml" ContentType="application/vnd.openxmlformats-officedocument.presentationml.slide+xml"/>
  <Override PartName="/ppt/slides/slide321.xml" ContentType="application/vnd.openxmlformats-officedocument.presentationml.slide+xml"/>
  <Override PartName="/ppt/slides/slide322.xml" ContentType="application/vnd.openxmlformats-officedocument.presentationml.slide+xml"/>
  <Override PartName="/ppt/slides/slide323.xml" ContentType="application/vnd.openxmlformats-officedocument.presentationml.slide+xml"/>
  <Override PartName="/ppt/slides/slide324.xml" ContentType="application/vnd.openxmlformats-officedocument.presentationml.slide+xml"/>
  <Override PartName="/ppt/slides/slide325.xml" ContentType="application/vnd.openxmlformats-officedocument.presentationml.slide+xml"/>
  <Override PartName="/ppt/slides/slide326.xml" ContentType="application/vnd.openxmlformats-officedocument.presentationml.slide+xml"/>
  <Override PartName="/ppt/slides/slide327.xml" ContentType="application/vnd.openxmlformats-officedocument.presentationml.slide+xml"/>
  <Override PartName="/ppt/slides/slide328.xml" ContentType="application/vnd.openxmlformats-officedocument.presentationml.slide+xml"/>
  <Override PartName="/ppt/slides/slide329.xml" ContentType="application/vnd.openxmlformats-officedocument.presentationml.slide+xml"/>
  <Override PartName="/ppt/slides/slide330.xml" ContentType="application/vnd.openxmlformats-officedocument.presentationml.slide+xml"/>
  <Override PartName="/ppt/slides/slide331.xml" ContentType="application/vnd.openxmlformats-officedocument.presentationml.slide+xml"/>
  <Override PartName="/ppt/slides/slide332.xml" ContentType="application/vnd.openxmlformats-officedocument.presentationml.slide+xml"/>
  <Override PartName="/ppt/slides/slide333.xml" ContentType="application/vnd.openxmlformats-officedocument.presentationml.slide+xml"/>
  <Override PartName="/ppt/slides/slide334.xml" ContentType="application/vnd.openxmlformats-officedocument.presentationml.slide+xml"/>
  <Override PartName="/ppt/slides/slide335.xml" ContentType="application/vnd.openxmlformats-officedocument.presentationml.slide+xml"/>
  <Override PartName="/ppt/slides/slide336.xml" ContentType="application/vnd.openxmlformats-officedocument.presentationml.slide+xml"/>
  <Override PartName="/ppt/slides/slide337.xml" ContentType="application/vnd.openxmlformats-officedocument.presentationml.slide+xml"/>
  <Override PartName="/ppt/slides/slide338.xml" ContentType="application/vnd.openxmlformats-officedocument.presentationml.slide+xml"/>
  <Override PartName="/ppt/slides/slide339.xml" ContentType="application/vnd.openxmlformats-officedocument.presentationml.slide+xml"/>
  <Override PartName="/ppt/slides/slide340.xml" ContentType="application/vnd.openxmlformats-officedocument.presentationml.slide+xml"/>
  <Override PartName="/ppt/slides/slide341.xml" ContentType="application/vnd.openxmlformats-officedocument.presentationml.slide+xml"/>
  <Override PartName="/ppt/slides/slide342.xml" ContentType="application/vnd.openxmlformats-officedocument.presentationml.slide+xml"/>
  <Override PartName="/ppt/slides/slide343.xml" ContentType="application/vnd.openxmlformats-officedocument.presentationml.slide+xml"/>
  <Override PartName="/ppt/slides/slide344.xml" ContentType="application/vnd.openxmlformats-officedocument.presentationml.slide+xml"/>
  <Override PartName="/ppt/slides/slide345.xml" ContentType="application/vnd.openxmlformats-officedocument.presentationml.slide+xml"/>
  <Override PartName="/ppt/slides/slide346.xml" ContentType="application/vnd.openxmlformats-officedocument.presentationml.slide+xml"/>
  <Override PartName="/ppt/slides/slide347.xml" ContentType="application/vnd.openxmlformats-officedocument.presentationml.slide+xml"/>
  <Override PartName="/ppt/slides/slide348.xml" ContentType="application/vnd.openxmlformats-officedocument.presentationml.slide+xml"/>
  <Override PartName="/ppt/slides/slide349.xml" ContentType="application/vnd.openxmlformats-officedocument.presentationml.slide+xml"/>
  <Override PartName="/ppt/slides/slide350.xml" ContentType="application/vnd.openxmlformats-officedocument.presentationml.slide+xml"/>
  <Override PartName="/ppt/slides/slide351.xml" ContentType="application/vnd.openxmlformats-officedocument.presentationml.slide+xml"/>
  <Override PartName="/ppt/slides/slide352.xml" ContentType="application/vnd.openxmlformats-officedocument.presentationml.slide+xml"/>
  <Override PartName="/ppt/slides/slide353.xml" ContentType="application/vnd.openxmlformats-officedocument.presentationml.slide+xml"/>
  <Override PartName="/ppt/slides/slide354.xml" ContentType="application/vnd.openxmlformats-officedocument.presentationml.slide+xml"/>
  <Override PartName="/ppt/slides/slide355.xml" ContentType="application/vnd.openxmlformats-officedocument.presentationml.slide+xml"/>
  <Override PartName="/ppt/slides/slide356.xml" ContentType="application/vnd.openxmlformats-officedocument.presentationml.slide+xml"/>
  <Override PartName="/ppt/slides/slide357.xml" ContentType="application/vnd.openxmlformats-officedocument.presentationml.slide+xml"/>
  <Override PartName="/ppt/slides/slide358.xml" ContentType="application/vnd.openxmlformats-officedocument.presentationml.slide+xml"/>
  <Override PartName="/ppt/slides/slide359.xml" ContentType="application/vnd.openxmlformats-officedocument.presentationml.slide+xml"/>
  <Override PartName="/ppt/slides/slide360.xml" ContentType="application/vnd.openxmlformats-officedocument.presentationml.slide+xml"/>
  <Override PartName="/ppt/slides/slide361.xml" ContentType="application/vnd.openxmlformats-officedocument.presentationml.slide+xml"/>
  <Override PartName="/ppt/slides/slide362.xml" ContentType="application/vnd.openxmlformats-officedocument.presentationml.slide+xml"/>
  <Override PartName="/ppt/slides/slide363.xml" ContentType="application/vnd.openxmlformats-officedocument.presentationml.slide+xml"/>
  <Override PartName="/ppt/slides/slide364.xml" ContentType="application/vnd.openxmlformats-officedocument.presentationml.slide+xml"/>
  <Override PartName="/ppt/slides/slide365.xml" ContentType="application/vnd.openxmlformats-officedocument.presentationml.slide+xml"/>
  <Override PartName="/ppt/slides/slide366.xml" ContentType="application/vnd.openxmlformats-officedocument.presentationml.slide+xml"/>
  <Override PartName="/ppt/slides/slide367.xml" ContentType="application/vnd.openxmlformats-officedocument.presentationml.slide+xml"/>
  <Override PartName="/ppt/slides/slide368.xml" ContentType="application/vnd.openxmlformats-officedocument.presentationml.slide+xml"/>
  <Override PartName="/ppt/slides/slide369.xml" ContentType="application/vnd.openxmlformats-officedocument.presentationml.slide+xml"/>
  <Override PartName="/ppt/slides/slide370.xml" ContentType="application/vnd.openxmlformats-officedocument.presentationml.slide+xml"/>
  <Override PartName="/ppt/slides/slide371.xml" ContentType="application/vnd.openxmlformats-officedocument.presentationml.slide+xml"/>
  <Override PartName="/ppt/slides/slide372.xml" ContentType="application/vnd.openxmlformats-officedocument.presentationml.slide+xml"/>
  <Override PartName="/ppt/slides/slide373.xml" ContentType="application/vnd.openxmlformats-officedocument.presentationml.slide+xml"/>
  <Override PartName="/ppt/slides/slide374.xml" ContentType="application/vnd.openxmlformats-officedocument.presentationml.slide+xml"/>
  <Override PartName="/ppt/slides/slide375.xml" ContentType="application/vnd.openxmlformats-officedocument.presentationml.slide+xml"/>
  <Override PartName="/ppt/slides/slide376.xml" ContentType="application/vnd.openxmlformats-officedocument.presentationml.slide+xml"/>
  <Override PartName="/ppt/slides/slide377.xml" ContentType="application/vnd.openxmlformats-officedocument.presentationml.slide+xml"/>
  <Override PartName="/ppt/slides/slide378.xml" ContentType="application/vnd.openxmlformats-officedocument.presentationml.slide+xml"/>
  <Override PartName="/ppt/slides/slide379.xml" ContentType="application/vnd.openxmlformats-officedocument.presentationml.slide+xml"/>
  <Override PartName="/ppt/slides/slide380.xml" ContentType="application/vnd.openxmlformats-officedocument.presentationml.slide+xml"/>
  <Override PartName="/ppt/slides/slide381.xml" ContentType="application/vnd.openxmlformats-officedocument.presentationml.slide+xml"/>
  <Override PartName="/ppt/slides/slide382.xml" ContentType="application/vnd.openxmlformats-officedocument.presentationml.slide+xml"/>
  <Override PartName="/ppt/slides/slide383.xml" ContentType="application/vnd.openxmlformats-officedocument.presentationml.slide+xml"/>
  <Override PartName="/ppt/slides/slide384.xml" ContentType="application/vnd.openxmlformats-officedocument.presentationml.slide+xml"/>
  <Override PartName="/ppt/slides/slide385.xml" ContentType="application/vnd.openxmlformats-officedocument.presentationml.slide+xml"/>
  <Override PartName="/ppt/slides/slide386.xml" ContentType="application/vnd.openxmlformats-officedocument.presentationml.slide+xml"/>
  <Override PartName="/ppt/slides/slide387.xml" ContentType="application/vnd.openxmlformats-officedocument.presentationml.slide+xml"/>
  <Override PartName="/ppt/slides/slide388.xml" ContentType="application/vnd.openxmlformats-officedocument.presentationml.slide+xml"/>
  <Override PartName="/ppt/slides/slide389.xml" ContentType="application/vnd.openxmlformats-officedocument.presentationml.slide+xml"/>
  <Override PartName="/ppt/slides/slide390.xml" ContentType="application/vnd.openxmlformats-officedocument.presentationml.slide+xml"/>
  <Override PartName="/ppt/slides/slide391.xml" ContentType="application/vnd.openxmlformats-officedocument.presentationml.slide+xml"/>
  <Override PartName="/ppt/slides/slide392.xml" ContentType="application/vnd.openxmlformats-officedocument.presentationml.slide+xml"/>
  <Override PartName="/ppt/slides/slide393.xml" ContentType="application/vnd.openxmlformats-officedocument.presentationml.slide+xml"/>
  <Override PartName="/ppt/slides/slide394.xml" ContentType="application/vnd.openxmlformats-officedocument.presentationml.slide+xml"/>
  <Override PartName="/ppt/slides/slide395.xml" ContentType="application/vnd.openxmlformats-officedocument.presentationml.slide+xml"/>
  <Override PartName="/ppt/slides/slide396.xml" ContentType="application/vnd.openxmlformats-officedocument.presentationml.slide+xml"/>
  <Override PartName="/ppt/slides/slide397.xml" ContentType="application/vnd.openxmlformats-officedocument.presentationml.slide+xml"/>
  <Override PartName="/ppt/slides/slide398.xml" ContentType="application/vnd.openxmlformats-officedocument.presentationml.slide+xml"/>
  <Override PartName="/ppt/slides/slide399.xml" ContentType="application/vnd.openxmlformats-officedocument.presentationml.slide+xml"/>
  <Override PartName="/ppt/slides/slide400.xml" ContentType="application/vnd.openxmlformats-officedocument.presentationml.slide+xml"/>
  <Override PartName="/ppt/slides/slide401.xml" ContentType="application/vnd.openxmlformats-officedocument.presentationml.slide+xml"/>
  <Override PartName="/ppt/slides/slide402.xml" ContentType="application/vnd.openxmlformats-officedocument.presentationml.slide+xml"/>
  <Override PartName="/ppt/slides/slide403.xml" ContentType="application/vnd.openxmlformats-officedocument.presentationml.slide+xml"/>
  <Override PartName="/ppt/slides/slide404.xml" ContentType="application/vnd.openxmlformats-officedocument.presentationml.slide+xml"/>
  <Override PartName="/ppt/slides/slide405.xml" ContentType="application/vnd.openxmlformats-officedocument.presentationml.slide+xml"/>
  <Override PartName="/ppt/slides/slide406.xml" ContentType="application/vnd.openxmlformats-officedocument.presentationml.slide+xml"/>
  <Override PartName="/ppt/slides/slide407.xml" ContentType="application/vnd.openxmlformats-officedocument.presentationml.slide+xml"/>
  <Override PartName="/ppt/slides/slide408.xml" ContentType="application/vnd.openxmlformats-officedocument.presentationml.slide+xml"/>
  <Override PartName="/ppt/slides/slide409.xml" ContentType="application/vnd.openxmlformats-officedocument.presentationml.slide+xml"/>
  <Override PartName="/ppt/slides/slide410.xml" ContentType="application/vnd.openxmlformats-officedocument.presentationml.slide+xml"/>
  <Override PartName="/ppt/slides/slide411.xml" ContentType="application/vnd.openxmlformats-officedocument.presentationml.slide+xml"/>
  <Override PartName="/ppt/slides/slide412.xml" ContentType="application/vnd.openxmlformats-officedocument.presentationml.slide+xml"/>
  <Override PartName="/ppt/slides/slide413.xml" ContentType="application/vnd.openxmlformats-officedocument.presentationml.slide+xml"/>
  <Override PartName="/ppt/slides/slide414.xml" ContentType="application/vnd.openxmlformats-officedocument.presentationml.slide+xml"/>
  <Override PartName="/ppt/slides/slide415.xml" ContentType="application/vnd.openxmlformats-officedocument.presentationml.slide+xml"/>
  <Override PartName="/ppt/slides/slide416.xml" ContentType="application/vnd.openxmlformats-officedocument.presentationml.slide+xml"/>
  <Override PartName="/ppt/slides/slide417.xml" ContentType="application/vnd.openxmlformats-officedocument.presentationml.slide+xml"/>
  <Override PartName="/ppt/slides/slide418.xml" ContentType="application/vnd.openxmlformats-officedocument.presentationml.slide+xml"/>
  <Override PartName="/ppt/slides/slide419.xml" ContentType="application/vnd.openxmlformats-officedocument.presentationml.slide+xml"/>
  <Override PartName="/ppt/slides/slide420.xml" ContentType="application/vnd.openxmlformats-officedocument.presentationml.slide+xml"/>
  <Override PartName="/ppt/slides/slide421.xml" ContentType="application/vnd.openxmlformats-officedocument.presentationml.slide+xml"/>
  <Override PartName="/ppt/slides/slide422.xml" ContentType="application/vnd.openxmlformats-officedocument.presentationml.slide+xml"/>
  <Override PartName="/ppt/slides/slide423.xml" ContentType="application/vnd.openxmlformats-officedocument.presentationml.slide+xml"/>
  <Override PartName="/ppt/slides/slide424.xml" ContentType="application/vnd.openxmlformats-officedocument.presentationml.slide+xml"/>
  <Override PartName="/ppt/slides/slide425.xml" ContentType="application/vnd.openxmlformats-officedocument.presentationml.slide+xml"/>
  <Override PartName="/ppt/slides/slide426.xml" ContentType="application/vnd.openxmlformats-officedocument.presentationml.slide+xml"/>
  <Override PartName="/ppt/slides/slide427.xml" ContentType="application/vnd.openxmlformats-officedocument.presentationml.slide+xml"/>
  <Override PartName="/ppt/slides/slide428.xml" ContentType="application/vnd.openxmlformats-officedocument.presentationml.slide+xml"/>
  <Override PartName="/ppt/slides/slide429.xml" ContentType="application/vnd.openxmlformats-officedocument.presentationml.slide+xml"/>
  <Override PartName="/ppt/slides/slide430.xml" ContentType="application/vnd.openxmlformats-officedocument.presentationml.slide+xml"/>
  <Override PartName="/ppt/slides/slide431.xml" ContentType="application/vnd.openxmlformats-officedocument.presentationml.slide+xml"/>
  <Override PartName="/ppt/slides/slide432.xml" ContentType="application/vnd.openxmlformats-officedocument.presentationml.slide+xml"/>
  <Override PartName="/ppt/slides/slide433.xml" ContentType="application/vnd.openxmlformats-officedocument.presentationml.slide+xml"/>
  <Override PartName="/ppt/slides/slide434.xml" ContentType="application/vnd.openxmlformats-officedocument.presentationml.slide+xml"/>
  <Override PartName="/ppt/slides/slide435.xml" ContentType="application/vnd.openxmlformats-officedocument.presentationml.slide+xml"/>
  <Override PartName="/ppt/slides/slide436.xml" ContentType="application/vnd.openxmlformats-officedocument.presentationml.slide+xml"/>
  <Override PartName="/ppt/slides/slide437.xml" ContentType="application/vnd.openxmlformats-officedocument.presentationml.slide+xml"/>
  <Override PartName="/ppt/slides/slide438.xml" ContentType="application/vnd.openxmlformats-officedocument.presentationml.slide+xml"/>
  <Override PartName="/ppt/slides/slide439.xml" ContentType="application/vnd.openxmlformats-officedocument.presentationml.slide+xml"/>
  <Override PartName="/ppt/slides/slide440.xml" ContentType="application/vnd.openxmlformats-officedocument.presentationml.slide+xml"/>
  <Override PartName="/ppt/slides/slide441.xml" ContentType="application/vnd.openxmlformats-officedocument.presentationml.slide+xml"/>
  <Override PartName="/ppt/slides/slide442.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theme/theme2.xml" ContentType="application/vnd.openxmlformats-officedocument.them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9" r:id="rId1"/>
  </p:sldMasterIdLst>
  <p:notesMasterIdLst>
    <p:notesMasterId r:id="rId444"/>
  </p:notesMasterIdLst>
  <p:sldIdLst>
    <p:sldId id="324" r:id="rId2"/>
    <p:sldId id="449" r:id="rId3"/>
    <p:sldId id="573" r:id="rId4"/>
    <p:sldId id="1339" r:id="rId5"/>
    <p:sldId id="563" r:id="rId6"/>
    <p:sldId id="564" r:id="rId7"/>
    <p:sldId id="565" r:id="rId8"/>
    <p:sldId id="566" r:id="rId9"/>
    <p:sldId id="567" r:id="rId10"/>
    <p:sldId id="574" r:id="rId11"/>
    <p:sldId id="677" r:id="rId12"/>
    <p:sldId id="678" r:id="rId13"/>
    <p:sldId id="679" r:id="rId14"/>
    <p:sldId id="680" r:id="rId15"/>
    <p:sldId id="681" r:id="rId16"/>
    <p:sldId id="676" r:id="rId17"/>
    <p:sldId id="682" r:id="rId18"/>
    <p:sldId id="683" r:id="rId19"/>
    <p:sldId id="673" r:id="rId20"/>
    <p:sldId id="674" r:id="rId21"/>
    <p:sldId id="684" r:id="rId22"/>
    <p:sldId id="675" r:id="rId23"/>
    <p:sldId id="685" r:id="rId24"/>
    <p:sldId id="568" r:id="rId25"/>
    <p:sldId id="569" r:id="rId26"/>
    <p:sldId id="570" r:id="rId27"/>
    <p:sldId id="571" r:id="rId28"/>
    <p:sldId id="572" r:id="rId29"/>
    <p:sldId id="825" r:id="rId30"/>
    <p:sldId id="829" r:id="rId31"/>
    <p:sldId id="499" r:id="rId32"/>
    <p:sldId id="550" r:id="rId33"/>
    <p:sldId id="551" r:id="rId34"/>
    <p:sldId id="502" r:id="rId35"/>
    <p:sldId id="552" r:id="rId36"/>
    <p:sldId id="553" r:id="rId37"/>
    <p:sldId id="503" r:id="rId38"/>
    <p:sldId id="555" r:id="rId39"/>
    <p:sldId id="504" r:id="rId40"/>
    <p:sldId id="489" r:id="rId41"/>
    <p:sldId id="510" r:id="rId42"/>
    <p:sldId id="554" r:id="rId43"/>
    <p:sldId id="556" r:id="rId44"/>
    <p:sldId id="557" r:id="rId45"/>
    <p:sldId id="507" r:id="rId46"/>
    <p:sldId id="606" r:id="rId47"/>
    <p:sldId id="608" r:id="rId48"/>
    <p:sldId id="828" r:id="rId49"/>
    <p:sldId id="827" r:id="rId50"/>
    <p:sldId id="950" r:id="rId51"/>
    <p:sldId id="951" r:id="rId52"/>
    <p:sldId id="952" r:id="rId53"/>
    <p:sldId id="1236" r:id="rId54"/>
    <p:sldId id="1237" r:id="rId55"/>
    <p:sldId id="1238" r:id="rId56"/>
    <p:sldId id="1239" r:id="rId57"/>
    <p:sldId id="1240" r:id="rId58"/>
    <p:sldId id="1241" r:id="rId59"/>
    <p:sldId id="1242" r:id="rId60"/>
    <p:sldId id="1243" r:id="rId61"/>
    <p:sldId id="1244" r:id="rId62"/>
    <p:sldId id="953" r:id="rId63"/>
    <p:sldId id="1247" r:id="rId64"/>
    <p:sldId id="1248" r:id="rId65"/>
    <p:sldId id="1249" r:id="rId66"/>
    <p:sldId id="1340" r:id="rId67"/>
    <p:sldId id="1253" r:id="rId68"/>
    <p:sldId id="1250" r:id="rId69"/>
    <p:sldId id="1341" r:id="rId70"/>
    <p:sldId id="1251" r:id="rId71"/>
    <p:sldId id="1252" r:id="rId72"/>
    <p:sldId id="294" r:id="rId73"/>
    <p:sldId id="761" r:id="rId74"/>
    <p:sldId id="1245" r:id="rId75"/>
    <p:sldId id="1246" r:id="rId76"/>
    <p:sldId id="1254" r:id="rId77"/>
    <p:sldId id="1260" r:id="rId78"/>
    <p:sldId id="1282" r:id="rId79"/>
    <p:sldId id="1261" r:id="rId80"/>
    <p:sldId id="1262" r:id="rId81"/>
    <p:sldId id="1283" r:id="rId82"/>
    <p:sldId id="1259" r:id="rId83"/>
    <p:sldId id="1263" r:id="rId84"/>
    <p:sldId id="1264" r:id="rId85"/>
    <p:sldId id="1265" r:id="rId86"/>
    <p:sldId id="1266" r:id="rId87"/>
    <p:sldId id="1267" r:id="rId88"/>
    <p:sldId id="1255" r:id="rId89"/>
    <p:sldId id="1268" r:id="rId90"/>
    <p:sldId id="1270" r:id="rId91"/>
    <p:sldId id="1256" r:id="rId92"/>
    <p:sldId id="1271" r:id="rId93"/>
    <p:sldId id="1272" r:id="rId94"/>
    <p:sldId id="1257" r:id="rId95"/>
    <p:sldId id="1273" r:id="rId96"/>
    <p:sldId id="1274" r:id="rId97"/>
    <p:sldId id="1276" r:id="rId98"/>
    <p:sldId id="1275" r:id="rId99"/>
    <p:sldId id="1258" r:id="rId100"/>
    <p:sldId id="1277" r:id="rId101"/>
    <p:sldId id="1279" r:id="rId102"/>
    <p:sldId id="1284" r:id="rId103"/>
    <p:sldId id="1280" r:id="rId104"/>
    <p:sldId id="1281" r:id="rId105"/>
    <p:sldId id="1285" r:id="rId106"/>
    <p:sldId id="1312" r:id="rId107"/>
    <p:sldId id="1286" r:id="rId108"/>
    <p:sldId id="1287" r:id="rId109"/>
    <p:sldId id="1288" r:id="rId110"/>
    <p:sldId id="1278" r:id="rId111"/>
    <p:sldId id="1289" r:id="rId112"/>
    <p:sldId id="1290" r:id="rId113"/>
    <p:sldId id="1291" r:id="rId114"/>
    <p:sldId id="1292" r:id="rId115"/>
    <p:sldId id="1293" r:id="rId116"/>
    <p:sldId id="1294" r:id="rId117"/>
    <p:sldId id="1295" r:id="rId118"/>
    <p:sldId id="1298" r:id="rId119"/>
    <p:sldId id="1296" r:id="rId120"/>
    <p:sldId id="1299" r:id="rId121"/>
    <p:sldId id="1300" r:id="rId122"/>
    <p:sldId id="1306" r:id="rId123"/>
    <p:sldId id="1297" r:id="rId124"/>
    <p:sldId id="1301" r:id="rId125"/>
    <p:sldId id="1302" r:id="rId126"/>
    <p:sldId id="1303" r:id="rId127"/>
    <p:sldId id="1304" r:id="rId128"/>
    <p:sldId id="1305" r:id="rId129"/>
    <p:sldId id="1307" r:id="rId130"/>
    <p:sldId id="1308" r:id="rId131"/>
    <p:sldId id="1309" r:id="rId132"/>
    <p:sldId id="1310" r:id="rId133"/>
    <p:sldId id="1311" r:id="rId134"/>
    <p:sldId id="1313" r:id="rId135"/>
    <p:sldId id="1314" r:id="rId136"/>
    <p:sldId id="954" r:id="rId137"/>
    <p:sldId id="1319" r:id="rId138"/>
    <p:sldId id="1320" r:id="rId139"/>
    <p:sldId id="1323" r:id="rId140"/>
    <p:sldId id="1321" r:id="rId141"/>
    <p:sldId id="1322" r:id="rId142"/>
    <p:sldId id="1324" r:id="rId143"/>
    <p:sldId id="1325" r:id="rId144"/>
    <p:sldId id="1326" r:id="rId145"/>
    <p:sldId id="1327" r:id="rId146"/>
    <p:sldId id="1328" r:id="rId147"/>
    <p:sldId id="1338" r:id="rId148"/>
    <p:sldId id="1329" r:id="rId149"/>
    <p:sldId id="1330" r:id="rId150"/>
    <p:sldId id="1331" r:id="rId151"/>
    <p:sldId id="1335" r:id="rId152"/>
    <p:sldId id="1332" r:id="rId153"/>
    <p:sldId id="1333" r:id="rId154"/>
    <p:sldId id="448" r:id="rId155"/>
    <p:sldId id="957" r:id="rId156"/>
    <p:sldId id="963" r:id="rId157"/>
    <p:sldId id="965" r:id="rId158"/>
    <p:sldId id="966" r:id="rId159"/>
    <p:sldId id="967" r:id="rId160"/>
    <p:sldId id="964" r:id="rId161"/>
    <p:sldId id="970" r:id="rId162"/>
    <p:sldId id="956" r:id="rId163"/>
    <p:sldId id="971" r:id="rId164"/>
    <p:sldId id="973" r:id="rId165"/>
    <p:sldId id="974" r:id="rId166"/>
    <p:sldId id="975" r:id="rId167"/>
    <p:sldId id="984" r:id="rId168"/>
    <p:sldId id="1337" r:id="rId169"/>
    <p:sldId id="1336" r:id="rId170"/>
    <p:sldId id="985" r:id="rId171"/>
    <p:sldId id="976" r:id="rId172"/>
    <p:sldId id="977" r:id="rId173"/>
    <p:sldId id="978" r:id="rId174"/>
    <p:sldId id="979" r:id="rId175"/>
    <p:sldId id="980" r:id="rId176"/>
    <p:sldId id="972" r:id="rId177"/>
    <p:sldId id="981" r:id="rId178"/>
    <p:sldId id="982" r:id="rId179"/>
    <p:sldId id="983" r:id="rId180"/>
    <p:sldId id="986" r:id="rId181"/>
    <p:sldId id="988" r:id="rId182"/>
    <p:sldId id="989" r:id="rId183"/>
    <p:sldId id="992" r:id="rId184"/>
    <p:sldId id="990" r:id="rId185"/>
    <p:sldId id="993" r:id="rId186"/>
    <p:sldId id="991" r:id="rId187"/>
    <p:sldId id="994" r:id="rId188"/>
    <p:sldId id="987" r:id="rId189"/>
    <p:sldId id="996" r:id="rId190"/>
    <p:sldId id="998" r:id="rId191"/>
    <p:sldId id="999" r:id="rId192"/>
    <p:sldId id="1000" r:id="rId193"/>
    <p:sldId id="1001" r:id="rId194"/>
    <p:sldId id="1002" r:id="rId195"/>
    <p:sldId id="1342" r:id="rId196"/>
    <p:sldId id="1003" r:id="rId197"/>
    <p:sldId id="997" r:id="rId198"/>
    <p:sldId id="1004" r:id="rId199"/>
    <p:sldId id="1005" r:id="rId200"/>
    <p:sldId id="1006" r:id="rId201"/>
    <p:sldId id="1007" r:id="rId202"/>
    <p:sldId id="1008" r:id="rId203"/>
    <p:sldId id="1009" r:id="rId204"/>
    <p:sldId id="1010" r:id="rId205"/>
    <p:sldId id="1011" r:id="rId206"/>
    <p:sldId id="1012" r:id="rId207"/>
    <p:sldId id="1013" r:id="rId208"/>
    <p:sldId id="1018" r:id="rId209"/>
    <p:sldId id="1019" r:id="rId210"/>
    <p:sldId id="1014" r:id="rId211"/>
    <p:sldId id="1015" r:id="rId212"/>
    <p:sldId id="1020" r:id="rId213"/>
    <p:sldId id="1016" r:id="rId214"/>
    <p:sldId id="1017" r:id="rId215"/>
    <p:sldId id="1021" r:id="rId216"/>
    <p:sldId id="1022" r:id="rId217"/>
    <p:sldId id="1343" r:id="rId218"/>
    <p:sldId id="1023" r:id="rId219"/>
    <p:sldId id="1025" r:id="rId220"/>
    <p:sldId id="1027" r:id="rId221"/>
    <p:sldId id="1024" r:id="rId222"/>
    <p:sldId id="1026" r:id="rId223"/>
    <p:sldId id="1028" r:id="rId224"/>
    <p:sldId id="1029" r:id="rId225"/>
    <p:sldId id="995" r:id="rId226"/>
    <p:sldId id="1031" r:id="rId227"/>
    <p:sldId id="1042" r:id="rId228"/>
    <p:sldId id="1043" r:id="rId229"/>
    <p:sldId id="1032" r:id="rId230"/>
    <p:sldId id="1033" r:id="rId231"/>
    <p:sldId id="1034" r:id="rId232"/>
    <p:sldId id="1035" r:id="rId233"/>
    <p:sldId id="1036" r:id="rId234"/>
    <p:sldId id="1037" r:id="rId235"/>
    <p:sldId id="519" r:id="rId236"/>
    <p:sldId id="520" r:id="rId237"/>
    <p:sldId id="524" r:id="rId238"/>
    <p:sldId id="1038" r:id="rId239"/>
    <p:sldId id="1039" r:id="rId240"/>
    <p:sldId id="1040" r:id="rId241"/>
    <p:sldId id="1030" r:id="rId242"/>
    <p:sldId id="1041" r:id="rId243"/>
    <p:sldId id="1044" r:id="rId244"/>
    <p:sldId id="1045" r:id="rId245"/>
    <p:sldId id="968" r:id="rId246"/>
    <p:sldId id="1047" r:id="rId247"/>
    <p:sldId id="1048" r:id="rId248"/>
    <p:sldId id="1051" r:id="rId249"/>
    <p:sldId id="1345" r:id="rId250"/>
    <p:sldId id="1061" r:id="rId251"/>
    <p:sldId id="1062" r:id="rId252"/>
    <p:sldId id="1346" r:id="rId253"/>
    <p:sldId id="1063" r:id="rId254"/>
    <p:sldId id="1065" r:id="rId255"/>
    <p:sldId id="1064" r:id="rId256"/>
    <p:sldId id="1066" r:id="rId257"/>
    <p:sldId id="1067" r:id="rId258"/>
    <p:sldId id="1068" r:id="rId259"/>
    <p:sldId id="1069" r:id="rId260"/>
    <p:sldId id="1070" r:id="rId261"/>
    <p:sldId id="1052" r:id="rId262"/>
    <p:sldId id="1053" r:id="rId263"/>
    <p:sldId id="1073" r:id="rId264"/>
    <p:sldId id="1074" r:id="rId265"/>
    <p:sldId id="1075" r:id="rId266"/>
    <p:sldId id="1076" r:id="rId267"/>
    <p:sldId id="1077" r:id="rId268"/>
    <p:sldId id="1054" r:id="rId269"/>
    <p:sldId id="1071" r:id="rId270"/>
    <p:sldId id="1072" r:id="rId271"/>
    <p:sldId id="1055" r:id="rId272"/>
    <p:sldId id="1056" r:id="rId273"/>
    <p:sldId id="1078" r:id="rId274"/>
    <p:sldId id="1079" r:id="rId275"/>
    <p:sldId id="1080" r:id="rId276"/>
    <p:sldId id="1081" r:id="rId277"/>
    <p:sldId id="1082" r:id="rId278"/>
    <p:sldId id="1083" r:id="rId279"/>
    <p:sldId id="1084" r:id="rId280"/>
    <p:sldId id="1085" r:id="rId281"/>
    <p:sldId id="1086" r:id="rId282"/>
    <p:sldId id="1087" r:id="rId283"/>
    <p:sldId id="1088" r:id="rId284"/>
    <p:sldId id="1089" r:id="rId285"/>
    <p:sldId id="1091" r:id="rId286"/>
    <p:sldId id="1092" r:id="rId287"/>
    <p:sldId id="1093" r:id="rId288"/>
    <p:sldId id="1094" r:id="rId289"/>
    <p:sldId id="1095" r:id="rId290"/>
    <p:sldId id="1096" r:id="rId291"/>
    <p:sldId id="1097" r:id="rId292"/>
    <p:sldId id="1098" r:id="rId293"/>
    <p:sldId id="1099" r:id="rId294"/>
    <p:sldId id="1100" r:id="rId295"/>
    <p:sldId id="1101" r:id="rId296"/>
    <p:sldId id="1102" r:id="rId297"/>
    <p:sldId id="1103" r:id="rId298"/>
    <p:sldId id="1104" r:id="rId299"/>
    <p:sldId id="1057" r:id="rId300"/>
    <p:sldId id="1058" r:id="rId301"/>
    <p:sldId id="1059" r:id="rId302"/>
    <p:sldId id="1060" r:id="rId303"/>
    <p:sldId id="1105" r:id="rId304"/>
    <p:sldId id="1106" r:id="rId305"/>
    <p:sldId id="1344" r:id="rId306"/>
    <p:sldId id="1107" r:id="rId307"/>
    <p:sldId id="1108" r:id="rId308"/>
    <p:sldId id="1109" r:id="rId309"/>
    <p:sldId id="1110" r:id="rId310"/>
    <p:sldId id="1315" r:id="rId311"/>
    <p:sldId id="1111" r:id="rId312"/>
    <p:sldId id="1112" r:id="rId313"/>
    <p:sldId id="1113" r:id="rId314"/>
    <p:sldId id="1114" r:id="rId315"/>
    <p:sldId id="1347" r:id="rId316"/>
    <p:sldId id="1049" r:id="rId317"/>
    <p:sldId id="1116" r:id="rId318"/>
    <p:sldId id="1117" r:id="rId319"/>
    <p:sldId id="1125" r:id="rId320"/>
    <p:sldId id="1118" r:id="rId321"/>
    <p:sldId id="1126" r:id="rId322"/>
    <p:sldId id="1127" r:id="rId323"/>
    <p:sldId id="1119" r:id="rId324"/>
    <p:sldId id="1120" r:id="rId325"/>
    <p:sldId id="1121" r:id="rId326"/>
    <p:sldId id="1122" r:id="rId327"/>
    <p:sldId id="1123" r:id="rId328"/>
    <p:sldId id="1124" r:id="rId329"/>
    <p:sldId id="1128" r:id="rId330"/>
    <p:sldId id="1129" r:id="rId331"/>
    <p:sldId id="1130" r:id="rId332"/>
    <p:sldId id="1131" r:id="rId333"/>
    <p:sldId id="431" r:id="rId334"/>
    <p:sldId id="1349" r:id="rId335"/>
    <p:sldId id="435" r:id="rId336"/>
    <p:sldId id="1132" r:id="rId337"/>
    <p:sldId id="1133" r:id="rId338"/>
    <p:sldId id="1350" r:id="rId339"/>
    <p:sldId id="1134" r:id="rId340"/>
    <p:sldId id="1316" r:id="rId341"/>
    <p:sldId id="437" r:id="rId342"/>
    <p:sldId id="1135" r:id="rId343"/>
    <p:sldId id="1136" r:id="rId344"/>
    <p:sldId id="1137" r:id="rId345"/>
    <p:sldId id="1138" r:id="rId346"/>
    <p:sldId id="1139" r:id="rId347"/>
    <p:sldId id="1140" r:id="rId348"/>
    <p:sldId id="443" r:id="rId349"/>
    <p:sldId id="1141" r:id="rId350"/>
    <p:sldId id="1142" r:id="rId351"/>
    <p:sldId id="1143" r:id="rId352"/>
    <p:sldId id="1144" r:id="rId353"/>
    <p:sldId id="1145" r:id="rId354"/>
    <p:sldId id="1146" r:id="rId355"/>
    <p:sldId id="1147" r:id="rId356"/>
    <p:sldId id="1148" r:id="rId357"/>
    <p:sldId id="1149" r:id="rId358"/>
    <p:sldId id="1150" r:id="rId359"/>
    <p:sldId id="1151" r:id="rId360"/>
    <p:sldId id="1153" r:id="rId361"/>
    <p:sldId id="1152" r:id="rId362"/>
    <p:sldId id="1154" r:id="rId363"/>
    <p:sldId id="1155" r:id="rId364"/>
    <p:sldId id="1156" r:id="rId365"/>
    <p:sldId id="1157" r:id="rId366"/>
    <p:sldId id="1115" r:id="rId367"/>
    <p:sldId id="1159" r:id="rId368"/>
    <p:sldId id="1160" r:id="rId369"/>
    <p:sldId id="1161" r:id="rId370"/>
    <p:sldId id="1164" r:id="rId371"/>
    <p:sldId id="1162" r:id="rId372"/>
    <p:sldId id="1163" r:id="rId373"/>
    <p:sldId id="1165" r:id="rId374"/>
    <p:sldId id="1167" r:id="rId375"/>
    <p:sldId id="1166" r:id="rId376"/>
    <p:sldId id="1168" r:id="rId377"/>
    <p:sldId id="1169" r:id="rId378"/>
    <p:sldId id="1170" r:id="rId379"/>
    <p:sldId id="1171" r:id="rId380"/>
    <p:sldId id="1172" r:id="rId381"/>
    <p:sldId id="1173" r:id="rId382"/>
    <p:sldId id="1174" r:id="rId383"/>
    <p:sldId id="1175" r:id="rId384"/>
    <p:sldId id="1176" r:id="rId385"/>
    <p:sldId id="1177" r:id="rId386"/>
    <p:sldId id="1158" r:id="rId387"/>
    <p:sldId id="1178" r:id="rId388"/>
    <p:sldId id="1179" r:id="rId389"/>
    <p:sldId id="1180" r:id="rId390"/>
    <p:sldId id="1181" r:id="rId391"/>
    <p:sldId id="1182" r:id="rId392"/>
    <p:sldId id="1351" r:id="rId393"/>
    <p:sldId id="1353" r:id="rId394"/>
    <p:sldId id="1317" r:id="rId395"/>
    <p:sldId id="1189" r:id="rId396"/>
    <p:sldId id="1190" r:id="rId397"/>
    <p:sldId id="1191" r:id="rId398"/>
    <p:sldId id="1192" r:id="rId399"/>
    <p:sldId id="1193" r:id="rId400"/>
    <p:sldId id="1183" r:id="rId401"/>
    <p:sldId id="1188" r:id="rId402"/>
    <p:sldId id="1352" r:id="rId403"/>
    <p:sldId id="1184" r:id="rId404"/>
    <p:sldId id="1185" r:id="rId405"/>
    <p:sldId id="1186" r:id="rId406"/>
    <p:sldId id="1187" r:id="rId407"/>
    <p:sldId id="1046" r:id="rId408"/>
    <p:sldId id="1194" r:id="rId409"/>
    <p:sldId id="1205" r:id="rId410"/>
    <p:sldId id="1207" r:id="rId411"/>
    <p:sldId id="1208" r:id="rId412"/>
    <p:sldId id="1198" r:id="rId413"/>
    <p:sldId id="1209" r:id="rId414"/>
    <p:sldId id="1334" r:id="rId415"/>
    <p:sldId id="1213" r:id="rId416"/>
    <p:sldId id="1214" r:id="rId417"/>
    <p:sldId id="1354" r:id="rId418"/>
    <p:sldId id="1215" r:id="rId419"/>
    <p:sldId id="1216" r:id="rId420"/>
    <p:sldId id="1196" r:id="rId421"/>
    <p:sldId id="1217" r:id="rId422"/>
    <p:sldId id="1218" r:id="rId423"/>
    <p:sldId id="1210" r:id="rId424"/>
    <p:sldId id="1219" r:id="rId425"/>
    <p:sldId id="1220" r:id="rId426"/>
    <p:sldId id="1221" r:id="rId427"/>
    <p:sldId id="1232" r:id="rId428"/>
    <p:sldId id="1230" r:id="rId429"/>
    <p:sldId id="1231" r:id="rId430"/>
    <p:sldId id="1233" r:id="rId431"/>
    <p:sldId id="1234" r:id="rId432"/>
    <p:sldId id="1222" r:id="rId433"/>
    <p:sldId id="1223" r:id="rId434"/>
    <p:sldId id="1224" r:id="rId435"/>
    <p:sldId id="1225" r:id="rId436"/>
    <p:sldId id="450" r:id="rId437"/>
    <p:sldId id="1226" r:id="rId438"/>
    <p:sldId id="1227" r:id="rId439"/>
    <p:sldId id="1200" r:id="rId440"/>
    <p:sldId id="1235" r:id="rId441"/>
    <p:sldId id="1228" r:id="rId442"/>
    <p:sldId id="1229" r:id="rId443"/>
  </p:sldIdLst>
  <p:sldSz cx="9144000" cy="6858000" type="screen4x3"/>
  <p:notesSz cx="6858000" cy="9144000"/>
  <p:defaultTextStyle>
    <a:defPPr>
      <a:defRPr lang="en-US"/>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5pPr>
    <a:lvl6pPr marL="2286000" algn="l" defTabSz="914400" rtl="0" eaLnBrk="1" latinLnBrk="0" hangingPunct="1">
      <a:defRPr kern="1200">
        <a:solidFill>
          <a:schemeClr val="tx1"/>
        </a:solidFill>
        <a:latin typeface="Arial" panose="020B0604020202020204" pitchFamily="34" charset="0"/>
        <a:ea typeface="+mn-ea"/>
        <a:cs typeface="+mn-cs"/>
      </a:defRPr>
    </a:lvl6pPr>
    <a:lvl7pPr marL="2743200" algn="l" defTabSz="914400" rtl="0" eaLnBrk="1" latinLnBrk="0" hangingPunct="1">
      <a:defRPr kern="1200">
        <a:solidFill>
          <a:schemeClr val="tx1"/>
        </a:solidFill>
        <a:latin typeface="Arial" panose="020B0604020202020204" pitchFamily="34" charset="0"/>
        <a:ea typeface="+mn-ea"/>
        <a:cs typeface="+mn-cs"/>
      </a:defRPr>
    </a:lvl7pPr>
    <a:lvl8pPr marL="3200400" algn="l" defTabSz="914400" rtl="0" eaLnBrk="1" latinLnBrk="0" hangingPunct="1">
      <a:defRPr kern="1200">
        <a:solidFill>
          <a:schemeClr val="tx1"/>
        </a:solidFill>
        <a:latin typeface="Arial" panose="020B0604020202020204" pitchFamily="34" charset="0"/>
        <a:ea typeface="+mn-ea"/>
        <a:cs typeface="+mn-cs"/>
      </a:defRPr>
    </a:lvl8pPr>
    <a:lvl9pPr marL="3657600" algn="l" defTabSz="914400" rtl="0" eaLnBrk="1" latinLnBrk="0" hangingPunct="1">
      <a:defRPr kern="1200">
        <a:solidFill>
          <a:schemeClr val="tx1"/>
        </a:solidFill>
        <a:latin typeface="Arial" panose="020B0604020202020204" pitchFamily="34" charset="0"/>
        <a:ea typeface="+mn-ea"/>
        <a:cs typeface="+mn-cs"/>
      </a:defRPr>
    </a:lvl9pPr>
  </p:defaultTextStyle>
  <p:extLst>
    <p:ext uri="{EFAFB233-063F-42B5-8137-9DF3F51BA10A}">
      <p15:sldGuideLst xmlns:p15="http://schemas.microsoft.com/office/powerpoint/2012/main">
        <p15:guide id="1" orient="horz" pos="2160">
          <p15:clr>
            <a:srgbClr val="A4A3A4"/>
          </p15:clr>
        </p15:guide>
        <p15:guide id="2" pos="2880">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0000FF"/>
    <a:srgbClr val="DFDD97"/>
    <a:srgbClr val="66CCFF"/>
    <a:srgbClr val="99FF99"/>
    <a:srgbClr val="FF99FF"/>
    <a:srgbClr val="00FFCC"/>
    <a:srgbClr val="F8E284"/>
    <a:srgbClr val="AFFFAF"/>
    <a:srgbClr val="FFCC99"/>
    <a:srgbClr val="B2B2B2"/>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15662" autoAdjust="0"/>
    <p:restoredTop sz="77620" autoAdjust="0"/>
  </p:normalViewPr>
  <p:slideViewPr>
    <p:cSldViewPr>
      <p:cViewPr varScale="1">
        <p:scale>
          <a:sx n="72" d="100"/>
          <a:sy n="72" d="100"/>
        </p:scale>
        <p:origin x="1320" y="78"/>
      </p:cViewPr>
      <p:guideLst>
        <p:guide orient="horz" pos="2160"/>
        <p:guide pos="2880"/>
      </p:guideLst>
    </p:cSldViewPr>
  </p:slideViewPr>
  <p:notesTextViewPr>
    <p:cViewPr>
      <p:scale>
        <a:sx n="100" d="100"/>
        <a:sy n="100" d="100"/>
      </p:scale>
      <p:origin x="0" y="0"/>
    </p:cViewPr>
  </p:notesTextViewPr>
  <p:gridSpacing cx="76200" cy="76200"/>
</p:viewPr>
</file>

<file path=ppt/_rels/presentation.xml.rels><?xml version="1.0" encoding="UTF-8" standalone="yes"?>
<Relationships xmlns="http://schemas.openxmlformats.org/package/2006/relationships"><Relationship Id="rId117" Type="http://schemas.openxmlformats.org/officeDocument/2006/relationships/slide" Target="slides/slide116.xml"/><Relationship Id="rId299" Type="http://schemas.openxmlformats.org/officeDocument/2006/relationships/slide" Target="slides/slide298.xml"/><Relationship Id="rId21" Type="http://schemas.openxmlformats.org/officeDocument/2006/relationships/slide" Target="slides/slide20.xml"/><Relationship Id="rId63" Type="http://schemas.openxmlformats.org/officeDocument/2006/relationships/slide" Target="slides/slide62.xml"/><Relationship Id="rId159" Type="http://schemas.openxmlformats.org/officeDocument/2006/relationships/slide" Target="slides/slide158.xml"/><Relationship Id="rId324" Type="http://schemas.openxmlformats.org/officeDocument/2006/relationships/slide" Target="slides/slide323.xml"/><Relationship Id="rId366" Type="http://schemas.openxmlformats.org/officeDocument/2006/relationships/slide" Target="slides/slide365.xml"/><Relationship Id="rId170" Type="http://schemas.openxmlformats.org/officeDocument/2006/relationships/slide" Target="slides/slide169.xml"/><Relationship Id="rId226" Type="http://schemas.openxmlformats.org/officeDocument/2006/relationships/slide" Target="slides/slide225.xml"/><Relationship Id="rId433" Type="http://schemas.openxmlformats.org/officeDocument/2006/relationships/slide" Target="slides/slide432.xml"/><Relationship Id="rId268" Type="http://schemas.openxmlformats.org/officeDocument/2006/relationships/slide" Target="slides/slide267.xml"/><Relationship Id="rId32" Type="http://schemas.openxmlformats.org/officeDocument/2006/relationships/slide" Target="slides/slide31.xml"/><Relationship Id="rId74" Type="http://schemas.openxmlformats.org/officeDocument/2006/relationships/slide" Target="slides/slide73.xml"/><Relationship Id="rId128" Type="http://schemas.openxmlformats.org/officeDocument/2006/relationships/slide" Target="slides/slide127.xml"/><Relationship Id="rId335" Type="http://schemas.openxmlformats.org/officeDocument/2006/relationships/slide" Target="slides/slide334.xml"/><Relationship Id="rId377" Type="http://schemas.openxmlformats.org/officeDocument/2006/relationships/slide" Target="slides/slide376.xml"/><Relationship Id="rId5" Type="http://schemas.openxmlformats.org/officeDocument/2006/relationships/slide" Target="slides/slide4.xml"/><Relationship Id="rId181" Type="http://schemas.openxmlformats.org/officeDocument/2006/relationships/slide" Target="slides/slide180.xml"/><Relationship Id="rId237" Type="http://schemas.openxmlformats.org/officeDocument/2006/relationships/slide" Target="slides/slide236.xml"/><Relationship Id="rId402" Type="http://schemas.openxmlformats.org/officeDocument/2006/relationships/slide" Target="slides/slide401.xml"/><Relationship Id="rId279" Type="http://schemas.openxmlformats.org/officeDocument/2006/relationships/slide" Target="slides/slide278.xml"/><Relationship Id="rId444" Type="http://schemas.openxmlformats.org/officeDocument/2006/relationships/notesMaster" Target="notesMasters/notesMaster1.xml"/><Relationship Id="rId43" Type="http://schemas.openxmlformats.org/officeDocument/2006/relationships/slide" Target="slides/slide42.xml"/><Relationship Id="rId139" Type="http://schemas.openxmlformats.org/officeDocument/2006/relationships/slide" Target="slides/slide138.xml"/><Relationship Id="rId290" Type="http://schemas.openxmlformats.org/officeDocument/2006/relationships/slide" Target="slides/slide289.xml"/><Relationship Id="rId304" Type="http://schemas.openxmlformats.org/officeDocument/2006/relationships/slide" Target="slides/slide303.xml"/><Relationship Id="rId346" Type="http://schemas.openxmlformats.org/officeDocument/2006/relationships/slide" Target="slides/slide345.xml"/><Relationship Id="rId388" Type="http://schemas.openxmlformats.org/officeDocument/2006/relationships/slide" Target="slides/slide387.xml"/><Relationship Id="rId85" Type="http://schemas.openxmlformats.org/officeDocument/2006/relationships/slide" Target="slides/slide84.xml"/><Relationship Id="rId150" Type="http://schemas.openxmlformats.org/officeDocument/2006/relationships/slide" Target="slides/slide149.xml"/><Relationship Id="rId192" Type="http://schemas.openxmlformats.org/officeDocument/2006/relationships/slide" Target="slides/slide191.xml"/><Relationship Id="rId206" Type="http://schemas.openxmlformats.org/officeDocument/2006/relationships/slide" Target="slides/slide205.xml"/><Relationship Id="rId413" Type="http://schemas.openxmlformats.org/officeDocument/2006/relationships/slide" Target="slides/slide412.xml"/><Relationship Id="rId248" Type="http://schemas.openxmlformats.org/officeDocument/2006/relationships/slide" Target="slides/slide247.xml"/><Relationship Id="rId12" Type="http://schemas.openxmlformats.org/officeDocument/2006/relationships/slide" Target="slides/slide11.xml"/><Relationship Id="rId108" Type="http://schemas.openxmlformats.org/officeDocument/2006/relationships/slide" Target="slides/slide107.xml"/><Relationship Id="rId315" Type="http://schemas.openxmlformats.org/officeDocument/2006/relationships/slide" Target="slides/slide314.xml"/><Relationship Id="rId357" Type="http://schemas.openxmlformats.org/officeDocument/2006/relationships/slide" Target="slides/slide356.xml"/><Relationship Id="rId54" Type="http://schemas.openxmlformats.org/officeDocument/2006/relationships/slide" Target="slides/slide53.xml"/><Relationship Id="rId96" Type="http://schemas.openxmlformats.org/officeDocument/2006/relationships/slide" Target="slides/slide95.xml"/><Relationship Id="rId161" Type="http://schemas.openxmlformats.org/officeDocument/2006/relationships/slide" Target="slides/slide160.xml"/><Relationship Id="rId217" Type="http://schemas.openxmlformats.org/officeDocument/2006/relationships/slide" Target="slides/slide216.xml"/><Relationship Id="rId399" Type="http://schemas.openxmlformats.org/officeDocument/2006/relationships/slide" Target="slides/slide398.xml"/><Relationship Id="rId259" Type="http://schemas.openxmlformats.org/officeDocument/2006/relationships/slide" Target="slides/slide258.xml"/><Relationship Id="rId424" Type="http://schemas.openxmlformats.org/officeDocument/2006/relationships/slide" Target="slides/slide423.xml"/><Relationship Id="rId23" Type="http://schemas.openxmlformats.org/officeDocument/2006/relationships/slide" Target="slides/slide22.xml"/><Relationship Id="rId119" Type="http://schemas.openxmlformats.org/officeDocument/2006/relationships/slide" Target="slides/slide118.xml"/><Relationship Id="rId270" Type="http://schemas.openxmlformats.org/officeDocument/2006/relationships/slide" Target="slides/slide269.xml"/><Relationship Id="rId326" Type="http://schemas.openxmlformats.org/officeDocument/2006/relationships/slide" Target="slides/slide325.xml"/><Relationship Id="rId65" Type="http://schemas.openxmlformats.org/officeDocument/2006/relationships/slide" Target="slides/slide64.xml"/><Relationship Id="rId130" Type="http://schemas.openxmlformats.org/officeDocument/2006/relationships/slide" Target="slides/slide129.xml"/><Relationship Id="rId368" Type="http://schemas.openxmlformats.org/officeDocument/2006/relationships/slide" Target="slides/slide367.xml"/><Relationship Id="rId172" Type="http://schemas.openxmlformats.org/officeDocument/2006/relationships/slide" Target="slides/slide171.xml"/><Relationship Id="rId228" Type="http://schemas.openxmlformats.org/officeDocument/2006/relationships/slide" Target="slides/slide227.xml"/><Relationship Id="rId435" Type="http://schemas.openxmlformats.org/officeDocument/2006/relationships/slide" Target="slides/slide434.xml"/><Relationship Id="rId281" Type="http://schemas.openxmlformats.org/officeDocument/2006/relationships/slide" Target="slides/slide280.xml"/><Relationship Id="rId337" Type="http://schemas.openxmlformats.org/officeDocument/2006/relationships/slide" Target="slides/slide336.xml"/><Relationship Id="rId34" Type="http://schemas.openxmlformats.org/officeDocument/2006/relationships/slide" Target="slides/slide33.xml"/><Relationship Id="rId76" Type="http://schemas.openxmlformats.org/officeDocument/2006/relationships/slide" Target="slides/slide75.xml"/><Relationship Id="rId141" Type="http://schemas.openxmlformats.org/officeDocument/2006/relationships/slide" Target="slides/slide140.xml"/><Relationship Id="rId379" Type="http://schemas.openxmlformats.org/officeDocument/2006/relationships/slide" Target="slides/slide378.xml"/><Relationship Id="rId7" Type="http://schemas.openxmlformats.org/officeDocument/2006/relationships/slide" Target="slides/slide6.xml"/><Relationship Id="rId183" Type="http://schemas.openxmlformats.org/officeDocument/2006/relationships/slide" Target="slides/slide182.xml"/><Relationship Id="rId239" Type="http://schemas.openxmlformats.org/officeDocument/2006/relationships/slide" Target="slides/slide238.xml"/><Relationship Id="rId390" Type="http://schemas.openxmlformats.org/officeDocument/2006/relationships/slide" Target="slides/slide389.xml"/><Relationship Id="rId404" Type="http://schemas.openxmlformats.org/officeDocument/2006/relationships/slide" Target="slides/slide403.xml"/><Relationship Id="rId446" Type="http://schemas.openxmlformats.org/officeDocument/2006/relationships/viewProps" Target="viewProps.xml"/><Relationship Id="rId250" Type="http://schemas.openxmlformats.org/officeDocument/2006/relationships/slide" Target="slides/slide249.xml"/><Relationship Id="rId292" Type="http://schemas.openxmlformats.org/officeDocument/2006/relationships/slide" Target="slides/slide291.xml"/><Relationship Id="rId306" Type="http://schemas.openxmlformats.org/officeDocument/2006/relationships/slide" Target="slides/slide305.xml"/><Relationship Id="rId45" Type="http://schemas.openxmlformats.org/officeDocument/2006/relationships/slide" Target="slides/slide44.xml"/><Relationship Id="rId87" Type="http://schemas.openxmlformats.org/officeDocument/2006/relationships/slide" Target="slides/slide86.xml"/><Relationship Id="rId110" Type="http://schemas.openxmlformats.org/officeDocument/2006/relationships/slide" Target="slides/slide109.xml"/><Relationship Id="rId348" Type="http://schemas.openxmlformats.org/officeDocument/2006/relationships/slide" Target="slides/slide347.xml"/><Relationship Id="rId152" Type="http://schemas.openxmlformats.org/officeDocument/2006/relationships/slide" Target="slides/slide151.xml"/><Relationship Id="rId194" Type="http://schemas.openxmlformats.org/officeDocument/2006/relationships/slide" Target="slides/slide193.xml"/><Relationship Id="rId208" Type="http://schemas.openxmlformats.org/officeDocument/2006/relationships/slide" Target="slides/slide207.xml"/><Relationship Id="rId415" Type="http://schemas.openxmlformats.org/officeDocument/2006/relationships/slide" Target="slides/slide414.xml"/><Relationship Id="rId261" Type="http://schemas.openxmlformats.org/officeDocument/2006/relationships/slide" Target="slides/slide260.xml"/><Relationship Id="rId14" Type="http://schemas.openxmlformats.org/officeDocument/2006/relationships/slide" Target="slides/slide13.xml"/><Relationship Id="rId56" Type="http://schemas.openxmlformats.org/officeDocument/2006/relationships/slide" Target="slides/slide55.xml"/><Relationship Id="rId317" Type="http://schemas.openxmlformats.org/officeDocument/2006/relationships/slide" Target="slides/slide316.xml"/><Relationship Id="rId359" Type="http://schemas.openxmlformats.org/officeDocument/2006/relationships/slide" Target="slides/slide358.xml"/><Relationship Id="rId98" Type="http://schemas.openxmlformats.org/officeDocument/2006/relationships/slide" Target="slides/slide97.xml"/><Relationship Id="rId121" Type="http://schemas.openxmlformats.org/officeDocument/2006/relationships/slide" Target="slides/slide120.xml"/><Relationship Id="rId163" Type="http://schemas.openxmlformats.org/officeDocument/2006/relationships/slide" Target="slides/slide162.xml"/><Relationship Id="rId219" Type="http://schemas.openxmlformats.org/officeDocument/2006/relationships/slide" Target="slides/slide218.xml"/><Relationship Id="rId370" Type="http://schemas.openxmlformats.org/officeDocument/2006/relationships/slide" Target="slides/slide369.xml"/><Relationship Id="rId426" Type="http://schemas.openxmlformats.org/officeDocument/2006/relationships/slide" Target="slides/slide425.xml"/><Relationship Id="rId230" Type="http://schemas.openxmlformats.org/officeDocument/2006/relationships/slide" Target="slides/slide229.xml"/><Relationship Id="rId25" Type="http://schemas.openxmlformats.org/officeDocument/2006/relationships/slide" Target="slides/slide24.xml"/><Relationship Id="rId67" Type="http://schemas.openxmlformats.org/officeDocument/2006/relationships/slide" Target="slides/slide66.xml"/><Relationship Id="rId272" Type="http://schemas.openxmlformats.org/officeDocument/2006/relationships/slide" Target="slides/slide271.xml"/><Relationship Id="rId328" Type="http://schemas.openxmlformats.org/officeDocument/2006/relationships/slide" Target="slides/slide327.xml"/><Relationship Id="rId132" Type="http://schemas.openxmlformats.org/officeDocument/2006/relationships/slide" Target="slides/slide131.xml"/><Relationship Id="rId174" Type="http://schemas.openxmlformats.org/officeDocument/2006/relationships/slide" Target="slides/slide173.xml"/><Relationship Id="rId381" Type="http://schemas.openxmlformats.org/officeDocument/2006/relationships/slide" Target="slides/slide380.xml"/><Relationship Id="rId241" Type="http://schemas.openxmlformats.org/officeDocument/2006/relationships/slide" Target="slides/slide240.xml"/><Relationship Id="rId437" Type="http://schemas.openxmlformats.org/officeDocument/2006/relationships/slide" Target="slides/slide436.xml"/><Relationship Id="rId36" Type="http://schemas.openxmlformats.org/officeDocument/2006/relationships/slide" Target="slides/slide35.xml"/><Relationship Id="rId283" Type="http://schemas.openxmlformats.org/officeDocument/2006/relationships/slide" Target="slides/slide282.xml"/><Relationship Id="rId339" Type="http://schemas.openxmlformats.org/officeDocument/2006/relationships/slide" Target="slides/slide338.xml"/><Relationship Id="rId78" Type="http://schemas.openxmlformats.org/officeDocument/2006/relationships/slide" Target="slides/slide77.xml"/><Relationship Id="rId101" Type="http://schemas.openxmlformats.org/officeDocument/2006/relationships/slide" Target="slides/slide100.xml"/><Relationship Id="rId143" Type="http://schemas.openxmlformats.org/officeDocument/2006/relationships/slide" Target="slides/slide142.xml"/><Relationship Id="rId185" Type="http://schemas.openxmlformats.org/officeDocument/2006/relationships/slide" Target="slides/slide184.xml"/><Relationship Id="rId350" Type="http://schemas.openxmlformats.org/officeDocument/2006/relationships/slide" Target="slides/slide349.xml"/><Relationship Id="rId406" Type="http://schemas.openxmlformats.org/officeDocument/2006/relationships/slide" Target="slides/slide405.xml"/><Relationship Id="rId9" Type="http://schemas.openxmlformats.org/officeDocument/2006/relationships/slide" Target="slides/slide8.xml"/><Relationship Id="rId210" Type="http://schemas.openxmlformats.org/officeDocument/2006/relationships/slide" Target="slides/slide209.xml"/><Relationship Id="rId392" Type="http://schemas.openxmlformats.org/officeDocument/2006/relationships/slide" Target="slides/slide391.xml"/><Relationship Id="rId448" Type="http://schemas.openxmlformats.org/officeDocument/2006/relationships/tableStyles" Target="tableStyles.xml"/><Relationship Id="rId252" Type="http://schemas.openxmlformats.org/officeDocument/2006/relationships/slide" Target="slides/slide251.xml"/><Relationship Id="rId294" Type="http://schemas.openxmlformats.org/officeDocument/2006/relationships/slide" Target="slides/slide293.xml"/><Relationship Id="rId308" Type="http://schemas.openxmlformats.org/officeDocument/2006/relationships/slide" Target="slides/slide307.xml"/><Relationship Id="rId47" Type="http://schemas.openxmlformats.org/officeDocument/2006/relationships/slide" Target="slides/slide46.xml"/><Relationship Id="rId89" Type="http://schemas.openxmlformats.org/officeDocument/2006/relationships/slide" Target="slides/slide88.xml"/><Relationship Id="rId112" Type="http://schemas.openxmlformats.org/officeDocument/2006/relationships/slide" Target="slides/slide111.xml"/><Relationship Id="rId154" Type="http://schemas.openxmlformats.org/officeDocument/2006/relationships/slide" Target="slides/slide153.xml"/><Relationship Id="rId361" Type="http://schemas.openxmlformats.org/officeDocument/2006/relationships/slide" Target="slides/slide360.xml"/><Relationship Id="rId196" Type="http://schemas.openxmlformats.org/officeDocument/2006/relationships/slide" Target="slides/slide195.xml"/><Relationship Id="rId417" Type="http://schemas.openxmlformats.org/officeDocument/2006/relationships/slide" Target="slides/slide416.xml"/><Relationship Id="rId16" Type="http://schemas.openxmlformats.org/officeDocument/2006/relationships/slide" Target="slides/slide15.xml"/><Relationship Id="rId221" Type="http://schemas.openxmlformats.org/officeDocument/2006/relationships/slide" Target="slides/slide220.xml"/><Relationship Id="rId263" Type="http://schemas.openxmlformats.org/officeDocument/2006/relationships/slide" Target="slides/slide262.xml"/><Relationship Id="rId319" Type="http://schemas.openxmlformats.org/officeDocument/2006/relationships/slide" Target="slides/slide318.xml"/><Relationship Id="rId58" Type="http://schemas.openxmlformats.org/officeDocument/2006/relationships/slide" Target="slides/slide57.xml"/><Relationship Id="rId123" Type="http://schemas.openxmlformats.org/officeDocument/2006/relationships/slide" Target="slides/slide122.xml"/><Relationship Id="rId330" Type="http://schemas.openxmlformats.org/officeDocument/2006/relationships/slide" Target="slides/slide329.xml"/><Relationship Id="rId165" Type="http://schemas.openxmlformats.org/officeDocument/2006/relationships/slide" Target="slides/slide164.xml"/><Relationship Id="rId372" Type="http://schemas.openxmlformats.org/officeDocument/2006/relationships/slide" Target="slides/slide371.xml"/><Relationship Id="rId428" Type="http://schemas.openxmlformats.org/officeDocument/2006/relationships/slide" Target="slides/slide427.xml"/><Relationship Id="rId232" Type="http://schemas.openxmlformats.org/officeDocument/2006/relationships/slide" Target="slides/slide231.xml"/><Relationship Id="rId274" Type="http://schemas.openxmlformats.org/officeDocument/2006/relationships/slide" Target="slides/slide273.xml"/><Relationship Id="rId27" Type="http://schemas.openxmlformats.org/officeDocument/2006/relationships/slide" Target="slides/slide26.xml"/><Relationship Id="rId69" Type="http://schemas.openxmlformats.org/officeDocument/2006/relationships/slide" Target="slides/slide68.xml"/><Relationship Id="rId134" Type="http://schemas.openxmlformats.org/officeDocument/2006/relationships/slide" Target="slides/slide133.xml"/><Relationship Id="rId80" Type="http://schemas.openxmlformats.org/officeDocument/2006/relationships/slide" Target="slides/slide79.xml"/><Relationship Id="rId176" Type="http://schemas.openxmlformats.org/officeDocument/2006/relationships/slide" Target="slides/slide175.xml"/><Relationship Id="rId341" Type="http://schemas.openxmlformats.org/officeDocument/2006/relationships/slide" Target="slides/slide340.xml"/><Relationship Id="rId383" Type="http://schemas.openxmlformats.org/officeDocument/2006/relationships/slide" Target="slides/slide382.xml"/><Relationship Id="rId439" Type="http://schemas.openxmlformats.org/officeDocument/2006/relationships/slide" Target="slides/slide438.xml"/><Relationship Id="rId201" Type="http://schemas.openxmlformats.org/officeDocument/2006/relationships/slide" Target="slides/slide200.xml"/><Relationship Id="rId243" Type="http://schemas.openxmlformats.org/officeDocument/2006/relationships/slide" Target="slides/slide242.xml"/><Relationship Id="rId285" Type="http://schemas.openxmlformats.org/officeDocument/2006/relationships/slide" Target="slides/slide284.xml"/><Relationship Id="rId38" Type="http://schemas.openxmlformats.org/officeDocument/2006/relationships/slide" Target="slides/slide37.xml"/><Relationship Id="rId103" Type="http://schemas.openxmlformats.org/officeDocument/2006/relationships/slide" Target="slides/slide102.xml"/><Relationship Id="rId310" Type="http://schemas.openxmlformats.org/officeDocument/2006/relationships/slide" Target="slides/slide309.xml"/><Relationship Id="rId91" Type="http://schemas.openxmlformats.org/officeDocument/2006/relationships/slide" Target="slides/slide90.xml"/><Relationship Id="rId145" Type="http://schemas.openxmlformats.org/officeDocument/2006/relationships/slide" Target="slides/slide144.xml"/><Relationship Id="rId187" Type="http://schemas.openxmlformats.org/officeDocument/2006/relationships/slide" Target="slides/slide186.xml"/><Relationship Id="rId352" Type="http://schemas.openxmlformats.org/officeDocument/2006/relationships/slide" Target="slides/slide351.xml"/><Relationship Id="rId394" Type="http://schemas.openxmlformats.org/officeDocument/2006/relationships/slide" Target="slides/slide393.xml"/><Relationship Id="rId408" Type="http://schemas.openxmlformats.org/officeDocument/2006/relationships/slide" Target="slides/slide407.xml"/><Relationship Id="rId212" Type="http://schemas.openxmlformats.org/officeDocument/2006/relationships/slide" Target="slides/slide211.xml"/><Relationship Id="rId254" Type="http://schemas.openxmlformats.org/officeDocument/2006/relationships/slide" Target="slides/slide253.xml"/><Relationship Id="rId49" Type="http://schemas.openxmlformats.org/officeDocument/2006/relationships/slide" Target="slides/slide48.xml"/><Relationship Id="rId114" Type="http://schemas.openxmlformats.org/officeDocument/2006/relationships/slide" Target="slides/slide113.xml"/><Relationship Id="rId296" Type="http://schemas.openxmlformats.org/officeDocument/2006/relationships/slide" Target="slides/slide295.xml"/><Relationship Id="rId60" Type="http://schemas.openxmlformats.org/officeDocument/2006/relationships/slide" Target="slides/slide59.xml"/><Relationship Id="rId156" Type="http://schemas.openxmlformats.org/officeDocument/2006/relationships/slide" Target="slides/slide155.xml"/><Relationship Id="rId198" Type="http://schemas.openxmlformats.org/officeDocument/2006/relationships/slide" Target="slides/slide197.xml"/><Relationship Id="rId321" Type="http://schemas.openxmlformats.org/officeDocument/2006/relationships/slide" Target="slides/slide320.xml"/><Relationship Id="rId363" Type="http://schemas.openxmlformats.org/officeDocument/2006/relationships/slide" Target="slides/slide362.xml"/><Relationship Id="rId419" Type="http://schemas.openxmlformats.org/officeDocument/2006/relationships/slide" Target="slides/slide418.xml"/><Relationship Id="rId223" Type="http://schemas.openxmlformats.org/officeDocument/2006/relationships/slide" Target="slides/slide222.xml"/><Relationship Id="rId430" Type="http://schemas.openxmlformats.org/officeDocument/2006/relationships/slide" Target="slides/slide429.xml"/><Relationship Id="rId18" Type="http://schemas.openxmlformats.org/officeDocument/2006/relationships/slide" Target="slides/slide17.xml"/><Relationship Id="rId39" Type="http://schemas.openxmlformats.org/officeDocument/2006/relationships/slide" Target="slides/slide38.xml"/><Relationship Id="rId265" Type="http://schemas.openxmlformats.org/officeDocument/2006/relationships/slide" Target="slides/slide264.xml"/><Relationship Id="rId286" Type="http://schemas.openxmlformats.org/officeDocument/2006/relationships/slide" Target="slides/slide285.xml"/><Relationship Id="rId50" Type="http://schemas.openxmlformats.org/officeDocument/2006/relationships/slide" Target="slides/slide49.xml"/><Relationship Id="rId104" Type="http://schemas.openxmlformats.org/officeDocument/2006/relationships/slide" Target="slides/slide103.xml"/><Relationship Id="rId125" Type="http://schemas.openxmlformats.org/officeDocument/2006/relationships/slide" Target="slides/slide124.xml"/><Relationship Id="rId146" Type="http://schemas.openxmlformats.org/officeDocument/2006/relationships/slide" Target="slides/slide145.xml"/><Relationship Id="rId167" Type="http://schemas.openxmlformats.org/officeDocument/2006/relationships/slide" Target="slides/slide166.xml"/><Relationship Id="rId188" Type="http://schemas.openxmlformats.org/officeDocument/2006/relationships/slide" Target="slides/slide187.xml"/><Relationship Id="rId311" Type="http://schemas.openxmlformats.org/officeDocument/2006/relationships/slide" Target="slides/slide310.xml"/><Relationship Id="rId332" Type="http://schemas.openxmlformats.org/officeDocument/2006/relationships/slide" Target="slides/slide331.xml"/><Relationship Id="rId353" Type="http://schemas.openxmlformats.org/officeDocument/2006/relationships/slide" Target="slides/slide352.xml"/><Relationship Id="rId374" Type="http://schemas.openxmlformats.org/officeDocument/2006/relationships/slide" Target="slides/slide373.xml"/><Relationship Id="rId395" Type="http://schemas.openxmlformats.org/officeDocument/2006/relationships/slide" Target="slides/slide394.xml"/><Relationship Id="rId409" Type="http://schemas.openxmlformats.org/officeDocument/2006/relationships/slide" Target="slides/slide408.xml"/><Relationship Id="rId71" Type="http://schemas.openxmlformats.org/officeDocument/2006/relationships/slide" Target="slides/slide70.xml"/><Relationship Id="rId92" Type="http://schemas.openxmlformats.org/officeDocument/2006/relationships/slide" Target="slides/slide91.xml"/><Relationship Id="rId213" Type="http://schemas.openxmlformats.org/officeDocument/2006/relationships/slide" Target="slides/slide212.xml"/><Relationship Id="rId234" Type="http://schemas.openxmlformats.org/officeDocument/2006/relationships/slide" Target="slides/slide233.xml"/><Relationship Id="rId420" Type="http://schemas.openxmlformats.org/officeDocument/2006/relationships/slide" Target="slides/slide419.xml"/><Relationship Id="rId2" Type="http://schemas.openxmlformats.org/officeDocument/2006/relationships/slide" Target="slides/slide1.xml"/><Relationship Id="rId29" Type="http://schemas.openxmlformats.org/officeDocument/2006/relationships/slide" Target="slides/slide28.xml"/><Relationship Id="rId255" Type="http://schemas.openxmlformats.org/officeDocument/2006/relationships/slide" Target="slides/slide254.xml"/><Relationship Id="rId276" Type="http://schemas.openxmlformats.org/officeDocument/2006/relationships/slide" Target="slides/slide275.xml"/><Relationship Id="rId297" Type="http://schemas.openxmlformats.org/officeDocument/2006/relationships/slide" Target="slides/slide296.xml"/><Relationship Id="rId441" Type="http://schemas.openxmlformats.org/officeDocument/2006/relationships/slide" Target="slides/slide440.xml"/><Relationship Id="rId40" Type="http://schemas.openxmlformats.org/officeDocument/2006/relationships/slide" Target="slides/slide39.xml"/><Relationship Id="rId115" Type="http://schemas.openxmlformats.org/officeDocument/2006/relationships/slide" Target="slides/slide114.xml"/><Relationship Id="rId136" Type="http://schemas.openxmlformats.org/officeDocument/2006/relationships/slide" Target="slides/slide135.xml"/><Relationship Id="rId157" Type="http://schemas.openxmlformats.org/officeDocument/2006/relationships/slide" Target="slides/slide156.xml"/><Relationship Id="rId178" Type="http://schemas.openxmlformats.org/officeDocument/2006/relationships/slide" Target="slides/slide177.xml"/><Relationship Id="rId301" Type="http://schemas.openxmlformats.org/officeDocument/2006/relationships/slide" Target="slides/slide300.xml"/><Relationship Id="rId322" Type="http://schemas.openxmlformats.org/officeDocument/2006/relationships/slide" Target="slides/slide321.xml"/><Relationship Id="rId343" Type="http://schemas.openxmlformats.org/officeDocument/2006/relationships/slide" Target="slides/slide342.xml"/><Relationship Id="rId364" Type="http://schemas.openxmlformats.org/officeDocument/2006/relationships/slide" Target="slides/slide363.xml"/><Relationship Id="rId61" Type="http://schemas.openxmlformats.org/officeDocument/2006/relationships/slide" Target="slides/slide60.xml"/><Relationship Id="rId82" Type="http://schemas.openxmlformats.org/officeDocument/2006/relationships/slide" Target="slides/slide81.xml"/><Relationship Id="rId199" Type="http://schemas.openxmlformats.org/officeDocument/2006/relationships/slide" Target="slides/slide198.xml"/><Relationship Id="rId203" Type="http://schemas.openxmlformats.org/officeDocument/2006/relationships/slide" Target="slides/slide202.xml"/><Relationship Id="rId385" Type="http://schemas.openxmlformats.org/officeDocument/2006/relationships/slide" Target="slides/slide384.xml"/><Relationship Id="rId19" Type="http://schemas.openxmlformats.org/officeDocument/2006/relationships/slide" Target="slides/slide18.xml"/><Relationship Id="rId224" Type="http://schemas.openxmlformats.org/officeDocument/2006/relationships/slide" Target="slides/slide223.xml"/><Relationship Id="rId245" Type="http://schemas.openxmlformats.org/officeDocument/2006/relationships/slide" Target="slides/slide244.xml"/><Relationship Id="rId266" Type="http://schemas.openxmlformats.org/officeDocument/2006/relationships/slide" Target="slides/slide265.xml"/><Relationship Id="rId287" Type="http://schemas.openxmlformats.org/officeDocument/2006/relationships/slide" Target="slides/slide286.xml"/><Relationship Id="rId410" Type="http://schemas.openxmlformats.org/officeDocument/2006/relationships/slide" Target="slides/slide409.xml"/><Relationship Id="rId431" Type="http://schemas.openxmlformats.org/officeDocument/2006/relationships/slide" Target="slides/slide430.xml"/><Relationship Id="rId30" Type="http://schemas.openxmlformats.org/officeDocument/2006/relationships/slide" Target="slides/slide29.xml"/><Relationship Id="rId105" Type="http://schemas.openxmlformats.org/officeDocument/2006/relationships/slide" Target="slides/slide104.xml"/><Relationship Id="rId126" Type="http://schemas.openxmlformats.org/officeDocument/2006/relationships/slide" Target="slides/slide125.xml"/><Relationship Id="rId147" Type="http://schemas.openxmlformats.org/officeDocument/2006/relationships/slide" Target="slides/slide146.xml"/><Relationship Id="rId168" Type="http://schemas.openxmlformats.org/officeDocument/2006/relationships/slide" Target="slides/slide167.xml"/><Relationship Id="rId312" Type="http://schemas.openxmlformats.org/officeDocument/2006/relationships/slide" Target="slides/slide311.xml"/><Relationship Id="rId333" Type="http://schemas.openxmlformats.org/officeDocument/2006/relationships/slide" Target="slides/slide332.xml"/><Relationship Id="rId354" Type="http://schemas.openxmlformats.org/officeDocument/2006/relationships/slide" Target="slides/slide353.xml"/><Relationship Id="rId51" Type="http://schemas.openxmlformats.org/officeDocument/2006/relationships/slide" Target="slides/slide50.xml"/><Relationship Id="rId72" Type="http://schemas.openxmlformats.org/officeDocument/2006/relationships/slide" Target="slides/slide71.xml"/><Relationship Id="rId93" Type="http://schemas.openxmlformats.org/officeDocument/2006/relationships/slide" Target="slides/slide92.xml"/><Relationship Id="rId189" Type="http://schemas.openxmlformats.org/officeDocument/2006/relationships/slide" Target="slides/slide188.xml"/><Relationship Id="rId375" Type="http://schemas.openxmlformats.org/officeDocument/2006/relationships/slide" Target="slides/slide374.xml"/><Relationship Id="rId396" Type="http://schemas.openxmlformats.org/officeDocument/2006/relationships/slide" Target="slides/slide395.xml"/><Relationship Id="rId3" Type="http://schemas.openxmlformats.org/officeDocument/2006/relationships/slide" Target="slides/slide2.xml"/><Relationship Id="rId214" Type="http://schemas.openxmlformats.org/officeDocument/2006/relationships/slide" Target="slides/slide213.xml"/><Relationship Id="rId235" Type="http://schemas.openxmlformats.org/officeDocument/2006/relationships/slide" Target="slides/slide234.xml"/><Relationship Id="rId256" Type="http://schemas.openxmlformats.org/officeDocument/2006/relationships/slide" Target="slides/slide255.xml"/><Relationship Id="rId277" Type="http://schemas.openxmlformats.org/officeDocument/2006/relationships/slide" Target="slides/slide276.xml"/><Relationship Id="rId298" Type="http://schemas.openxmlformats.org/officeDocument/2006/relationships/slide" Target="slides/slide297.xml"/><Relationship Id="rId400" Type="http://schemas.openxmlformats.org/officeDocument/2006/relationships/slide" Target="slides/slide399.xml"/><Relationship Id="rId421" Type="http://schemas.openxmlformats.org/officeDocument/2006/relationships/slide" Target="slides/slide420.xml"/><Relationship Id="rId442" Type="http://schemas.openxmlformats.org/officeDocument/2006/relationships/slide" Target="slides/slide441.xml"/><Relationship Id="rId116" Type="http://schemas.openxmlformats.org/officeDocument/2006/relationships/slide" Target="slides/slide115.xml"/><Relationship Id="rId137" Type="http://schemas.openxmlformats.org/officeDocument/2006/relationships/slide" Target="slides/slide136.xml"/><Relationship Id="rId158" Type="http://schemas.openxmlformats.org/officeDocument/2006/relationships/slide" Target="slides/slide157.xml"/><Relationship Id="rId302" Type="http://schemas.openxmlformats.org/officeDocument/2006/relationships/slide" Target="slides/slide301.xml"/><Relationship Id="rId323" Type="http://schemas.openxmlformats.org/officeDocument/2006/relationships/slide" Target="slides/slide322.xml"/><Relationship Id="rId344" Type="http://schemas.openxmlformats.org/officeDocument/2006/relationships/slide" Target="slides/slide343.xml"/><Relationship Id="rId20" Type="http://schemas.openxmlformats.org/officeDocument/2006/relationships/slide" Target="slides/slide19.xml"/><Relationship Id="rId41" Type="http://schemas.openxmlformats.org/officeDocument/2006/relationships/slide" Target="slides/slide40.xml"/><Relationship Id="rId62" Type="http://schemas.openxmlformats.org/officeDocument/2006/relationships/slide" Target="slides/slide61.xml"/><Relationship Id="rId83" Type="http://schemas.openxmlformats.org/officeDocument/2006/relationships/slide" Target="slides/slide82.xml"/><Relationship Id="rId179" Type="http://schemas.openxmlformats.org/officeDocument/2006/relationships/slide" Target="slides/slide178.xml"/><Relationship Id="rId365" Type="http://schemas.openxmlformats.org/officeDocument/2006/relationships/slide" Target="slides/slide364.xml"/><Relationship Id="rId386" Type="http://schemas.openxmlformats.org/officeDocument/2006/relationships/slide" Target="slides/slide385.xml"/><Relationship Id="rId190" Type="http://schemas.openxmlformats.org/officeDocument/2006/relationships/slide" Target="slides/slide189.xml"/><Relationship Id="rId204" Type="http://schemas.openxmlformats.org/officeDocument/2006/relationships/slide" Target="slides/slide203.xml"/><Relationship Id="rId225" Type="http://schemas.openxmlformats.org/officeDocument/2006/relationships/slide" Target="slides/slide224.xml"/><Relationship Id="rId246" Type="http://schemas.openxmlformats.org/officeDocument/2006/relationships/slide" Target="slides/slide245.xml"/><Relationship Id="rId267" Type="http://schemas.openxmlformats.org/officeDocument/2006/relationships/slide" Target="slides/slide266.xml"/><Relationship Id="rId288" Type="http://schemas.openxmlformats.org/officeDocument/2006/relationships/slide" Target="slides/slide287.xml"/><Relationship Id="rId411" Type="http://schemas.openxmlformats.org/officeDocument/2006/relationships/slide" Target="slides/slide410.xml"/><Relationship Id="rId432" Type="http://schemas.openxmlformats.org/officeDocument/2006/relationships/slide" Target="slides/slide431.xml"/><Relationship Id="rId106" Type="http://schemas.openxmlformats.org/officeDocument/2006/relationships/slide" Target="slides/slide105.xml"/><Relationship Id="rId127" Type="http://schemas.openxmlformats.org/officeDocument/2006/relationships/slide" Target="slides/slide126.xml"/><Relationship Id="rId313" Type="http://schemas.openxmlformats.org/officeDocument/2006/relationships/slide" Target="slides/slide312.xml"/><Relationship Id="rId10" Type="http://schemas.openxmlformats.org/officeDocument/2006/relationships/slide" Target="slides/slide9.xml"/><Relationship Id="rId31" Type="http://schemas.openxmlformats.org/officeDocument/2006/relationships/slide" Target="slides/slide30.xml"/><Relationship Id="rId52" Type="http://schemas.openxmlformats.org/officeDocument/2006/relationships/slide" Target="slides/slide51.xml"/><Relationship Id="rId73" Type="http://schemas.openxmlformats.org/officeDocument/2006/relationships/slide" Target="slides/slide72.xml"/><Relationship Id="rId94" Type="http://schemas.openxmlformats.org/officeDocument/2006/relationships/slide" Target="slides/slide93.xml"/><Relationship Id="rId148" Type="http://schemas.openxmlformats.org/officeDocument/2006/relationships/slide" Target="slides/slide147.xml"/><Relationship Id="rId169" Type="http://schemas.openxmlformats.org/officeDocument/2006/relationships/slide" Target="slides/slide168.xml"/><Relationship Id="rId334" Type="http://schemas.openxmlformats.org/officeDocument/2006/relationships/slide" Target="slides/slide333.xml"/><Relationship Id="rId355" Type="http://schemas.openxmlformats.org/officeDocument/2006/relationships/slide" Target="slides/slide354.xml"/><Relationship Id="rId376" Type="http://schemas.openxmlformats.org/officeDocument/2006/relationships/slide" Target="slides/slide375.xml"/><Relationship Id="rId397" Type="http://schemas.openxmlformats.org/officeDocument/2006/relationships/slide" Target="slides/slide396.xml"/><Relationship Id="rId4" Type="http://schemas.openxmlformats.org/officeDocument/2006/relationships/slide" Target="slides/slide3.xml"/><Relationship Id="rId180" Type="http://schemas.openxmlformats.org/officeDocument/2006/relationships/slide" Target="slides/slide179.xml"/><Relationship Id="rId215" Type="http://schemas.openxmlformats.org/officeDocument/2006/relationships/slide" Target="slides/slide214.xml"/><Relationship Id="rId236" Type="http://schemas.openxmlformats.org/officeDocument/2006/relationships/slide" Target="slides/slide235.xml"/><Relationship Id="rId257" Type="http://schemas.openxmlformats.org/officeDocument/2006/relationships/slide" Target="slides/slide256.xml"/><Relationship Id="rId278" Type="http://schemas.openxmlformats.org/officeDocument/2006/relationships/slide" Target="slides/slide277.xml"/><Relationship Id="rId401" Type="http://schemas.openxmlformats.org/officeDocument/2006/relationships/slide" Target="slides/slide400.xml"/><Relationship Id="rId422" Type="http://schemas.openxmlformats.org/officeDocument/2006/relationships/slide" Target="slides/slide421.xml"/><Relationship Id="rId443" Type="http://schemas.openxmlformats.org/officeDocument/2006/relationships/slide" Target="slides/slide442.xml"/><Relationship Id="rId303" Type="http://schemas.openxmlformats.org/officeDocument/2006/relationships/slide" Target="slides/slide302.xml"/><Relationship Id="rId42" Type="http://schemas.openxmlformats.org/officeDocument/2006/relationships/slide" Target="slides/slide41.xml"/><Relationship Id="rId84" Type="http://schemas.openxmlformats.org/officeDocument/2006/relationships/slide" Target="slides/slide83.xml"/><Relationship Id="rId138" Type="http://schemas.openxmlformats.org/officeDocument/2006/relationships/slide" Target="slides/slide137.xml"/><Relationship Id="rId345" Type="http://schemas.openxmlformats.org/officeDocument/2006/relationships/slide" Target="slides/slide344.xml"/><Relationship Id="rId387" Type="http://schemas.openxmlformats.org/officeDocument/2006/relationships/slide" Target="slides/slide386.xml"/><Relationship Id="rId191" Type="http://schemas.openxmlformats.org/officeDocument/2006/relationships/slide" Target="slides/slide190.xml"/><Relationship Id="rId205" Type="http://schemas.openxmlformats.org/officeDocument/2006/relationships/slide" Target="slides/slide204.xml"/><Relationship Id="rId247" Type="http://schemas.openxmlformats.org/officeDocument/2006/relationships/slide" Target="slides/slide246.xml"/><Relationship Id="rId412" Type="http://schemas.openxmlformats.org/officeDocument/2006/relationships/slide" Target="slides/slide411.xml"/><Relationship Id="rId107" Type="http://schemas.openxmlformats.org/officeDocument/2006/relationships/slide" Target="slides/slide106.xml"/><Relationship Id="rId289" Type="http://schemas.openxmlformats.org/officeDocument/2006/relationships/slide" Target="slides/slide288.xml"/><Relationship Id="rId11" Type="http://schemas.openxmlformats.org/officeDocument/2006/relationships/slide" Target="slides/slide10.xml"/><Relationship Id="rId53" Type="http://schemas.openxmlformats.org/officeDocument/2006/relationships/slide" Target="slides/slide52.xml"/><Relationship Id="rId149" Type="http://schemas.openxmlformats.org/officeDocument/2006/relationships/slide" Target="slides/slide148.xml"/><Relationship Id="rId314" Type="http://schemas.openxmlformats.org/officeDocument/2006/relationships/slide" Target="slides/slide313.xml"/><Relationship Id="rId356" Type="http://schemas.openxmlformats.org/officeDocument/2006/relationships/slide" Target="slides/slide355.xml"/><Relationship Id="rId398" Type="http://schemas.openxmlformats.org/officeDocument/2006/relationships/slide" Target="slides/slide397.xml"/><Relationship Id="rId95" Type="http://schemas.openxmlformats.org/officeDocument/2006/relationships/slide" Target="slides/slide94.xml"/><Relationship Id="rId160" Type="http://schemas.openxmlformats.org/officeDocument/2006/relationships/slide" Target="slides/slide159.xml"/><Relationship Id="rId216" Type="http://schemas.openxmlformats.org/officeDocument/2006/relationships/slide" Target="slides/slide215.xml"/><Relationship Id="rId423" Type="http://schemas.openxmlformats.org/officeDocument/2006/relationships/slide" Target="slides/slide422.xml"/><Relationship Id="rId258" Type="http://schemas.openxmlformats.org/officeDocument/2006/relationships/slide" Target="slides/slide257.xml"/><Relationship Id="rId22" Type="http://schemas.openxmlformats.org/officeDocument/2006/relationships/slide" Target="slides/slide21.xml"/><Relationship Id="rId64" Type="http://schemas.openxmlformats.org/officeDocument/2006/relationships/slide" Target="slides/slide63.xml"/><Relationship Id="rId118" Type="http://schemas.openxmlformats.org/officeDocument/2006/relationships/slide" Target="slides/slide117.xml"/><Relationship Id="rId325" Type="http://schemas.openxmlformats.org/officeDocument/2006/relationships/slide" Target="slides/slide324.xml"/><Relationship Id="rId367" Type="http://schemas.openxmlformats.org/officeDocument/2006/relationships/slide" Target="slides/slide366.xml"/><Relationship Id="rId171" Type="http://schemas.openxmlformats.org/officeDocument/2006/relationships/slide" Target="slides/slide170.xml"/><Relationship Id="rId227" Type="http://schemas.openxmlformats.org/officeDocument/2006/relationships/slide" Target="slides/slide226.xml"/><Relationship Id="rId269" Type="http://schemas.openxmlformats.org/officeDocument/2006/relationships/slide" Target="slides/slide268.xml"/><Relationship Id="rId434" Type="http://schemas.openxmlformats.org/officeDocument/2006/relationships/slide" Target="slides/slide433.xml"/><Relationship Id="rId33" Type="http://schemas.openxmlformats.org/officeDocument/2006/relationships/slide" Target="slides/slide32.xml"/><Relationship Id="rId129" Type="http://schemas.openxmlformats.org/officeDocument/2006/relationships/slide" Target="slides/slide128.xml"/><Relationship Id="rId280" Type="http://schemas.openxmlformats.org/officeDocument/2006/relationships/slide" Target="slides/slide279.xml"/><Relationship Id="rId336" Type="http://schemas.openxmlformats.org/officeDocument/2006/relationships/slide" Target="slides/slide335.xml"/><Relationship Id="rId75" Type="http://schemas.openxmlformats.org/officeDocument/2006/relationships/slide" Target="slides/slide74.xml"/><Relationship Id="rId140" Type="http://schemas.openxmlformats.org/officeDocument/2006/relationships/slide" Target="slides/slide139.xml"/><Relationship Id="rId182" Type="http://schemas.openxmlformats.org/officeDocument/2006/relationships/slide" Target="slides/slide181.xml"/><Relationship Id="rId378" Type="http://schemas.openxmlformats.org/officeDocument/2006/relationships/slide" Target="slides/slide377.xml"/><Relationship Id="rId403" Type="http://schemas.openxmlformats.org/officeDocument/2006/relationships/slide" Target="slides/slide402.xml"/><Relationship Id="rId6" Type="http://schemas.openxmlformats.org/officeDocument/2006/relationships/slide" Target="slides/slide5.xml"/><Relationship Id="rId238" Type="http://schemas.openxmlformats.org/officeDocument/2006/relationships/slide" Target="slides/slide237.xml"/><Relationship Id="rId445" Type="http://schemas.openxmlformats.org/officeDocument/2006/relationships/presProps" Target="presProps.xml"/><Relationship Id="rId291" Type="http://schemas.openxmlformats.org/officeDocument/2006/relationships/slide" Target="slides/slide290.xml"/><Relationship Id="rId305" Type="http://schemas.openxmlformats.org/officeDocument/2006/relationships/slide" Target="slides/slide304.xml"/><Relationship Id="rId347" Type="http://schemas.openxmlformats.org/officeDocument/2006/relationships/slide" Target="slides/slide346.xml"/><Relationship Id="rId44" Type="http://schemas.openxmlformats.org/officeDocument/2006/relationships/slide" Target="slides/slide43.xml"/><Relationship Id="rId86" Type="http://schemas.openxmlformats.org/officeDocument/2006/relationships/slide" Target="slides/slide85.xml"/><Relationship Id="rId151" Type="http://schemas.openxmlformats.org/officeDocument/2006/relationships/slide" Target="slides/slide150.xml"/><Relationship Id="rId389" Type="http://schemas.openxmlformats.org/officeDocument/2006/relationships/slide" Target="slides/slide388.xml"/><Relationship Id="rId193" Type="http://schemas.openxmlformats.org/officeDocument/2006/relationships/slide" Target="slides/slide192.xml"/><Relationship Id="rId207" Type="http://schemas.openxmlformats.org/officeDocument/2006/relationships/slide" Target="slides/slide206.xml"/><Relationship Id="rId249" Type="http://schemas.openxmlformats.org/officeDocument/2006/relationships/slide" Target="slides/slide248.xml"/><Relationship Id="rId414" Type="http://schemas.openxmlformats.org/officeDocument/2006/relationships/slide" Target="slides/slide413.xml"/><Relationship Id="rId13" Type="http://schemas.openxmlformats.org/officeDocument/2006/relationships/slide" Target="slides/slide12.xml"/><Relationship Id="rId109" Type="http://schemas.openxmlformats.org/officeDocument/2006/relationships/slide" Target="slides/slide108.xml"/><Relationship Id="rId260" Type="http://schemas.openxmlformats.org/officeDocument/2006/relationships/slide" Target="slides/slide259.xml"/><Relationship Id="rId316" Type="http://schemas.openxmlformats.org/officeDocument/2006/relationships/slide" Target="slides/slide315.xml"/><Relationship Id="rId55" Type="http://schemas.openxmlformats.org/officeDocument/2006/relationships/slide" Target="slides/slide54.xml"/><Relationship Id="rId97" Type="http://schemas.openxmlformats.org/officeDocument/2006/relationships/slide" Target="slides/slide96.xml"/><Relationship Id="rId120" Type="http://schemas.openxmlformats.org/officeDocument/2006/relationships/slide" Target="slides/slide119.xml"/><Relationship Id="rId358" Type="http://schemas.openxmlformats.org/officeDocument/2006/relationships/slide" Target="slides/slide357.xml"/><Relationship Id="rId162" Type="http://schemas.openxmlformats.org/officeDocument/2006/relationships/slide" Target="slides/slide161.xml"/><Relationship Id="rId218" Type="http://schemas.openxmlformats.org/officeDocument/2006/relationships/slide" Target="slides/slide217.xml"/><Relationship Id="rId425" Type="http://schemas.openxmlformats.org/officeDocument/2006/relationships/slide" Target="slides/slide424.xml"/><Relationship Id="rId271" Type="http://schemas.openxmlformats.org/officeDocument/2006/relationships/slide" Target="slides/slide270.xml"/><Relationship Id="rId24" Type="http://schemas.openxmlformats.org/officeDocument/2006/relationships/slide" Target="slides/slide23.xml"/><Relationship Id="rId66" Type="http://schemas.openxmlformats.org/officeDocument/2006/relationships/slide" Target="slides/slide65.xml"/><Relationship Id="rId131" Type="http://schemas.openxmlformats.org/officeDocument/2006/relationships/slide" Target="slides/slide130.xml"/><Relationship Id="rId327" Type="http://schemas.openxmlformats.org/officeDocument/2006/relationships/slide" Target="slides/slide326.xml"/><Relationship Id="rId369" Type="http://schemas.openxmlformats.org/officeDocument/2006/relationships/slide" Target="slides/slide368.xml"/><Relationship Id="rId173" Type="http://schemas.openxmlformats.org/officeDocument/2006/relationships/slide" Target="slides/slide172.xml"/><Relationship Id="rId229" Type="http://schemas.openxmlformats.org/officeDocument/2006/relationships/slide" Target="slides/slide228.xml"/><Relationship Id="rId380" Type="http://schemas.openxmlformats.org/officeDocument/2006/relationships/slide" Target="slides/slide379.xml"/><Relationship Id="rId436" Type="http://schemas.openxmlformats.org/officeDocument/2006/relationships/slide" Target="slides/slide435.xml"/><Relationship Id="rId240" Type="http://schemas.openxmlformats.org/officeDocument/2006/relationships/slide" Target="slides/slide239.xml"/><Relationship Id="rId35" Type="http://schemas.openxmlformats.org/officeDocument/2006/relationships/slide" Target="slides/slide34.xml"/><Relationship Id="rId77" Type="http://schemas.openxmlformats.org/officeDocument/2006/relationships/slide" Target="slides/slide76.xml"/><Relationship Id="rId100" Type="http://schemas.openxmlformats.org/officeDocument/2006/relationships/slide" Target="slides/slide99.xml"/><Relationship Id="rId282" Type="http://schemas.openxmlformats.org/officeDocument/2006/relationships/slide" Target="slides/slide281.xml"/><Relationship Id="rId338" Type="http://schemas.openxmlformats.org/officeDocument/2006/relationships/slide" Target="slides/slide337.xml"/><Relationship Id="rId8" Type="http://schemas.openxmlformats.org/officeDocument/2006/relationships/slide" Target="slides/slide7.xml"/><Relationship Id="rId142" Type="http://schemas.openxmlformats.org/officeDocument/2006/relationships/slide" Target="slides/slide141.xml"/><Relationship Id="rId184" Type="http://schemas.openxmlformats.org/officeDocument/2006/relationships/slide" Target="slides/slide183.xml"/><Relationship Id="rId391" Type="http://schemas.openxmlformats.org/officeDocument/2006/relationships/slide" Target="slides/slide390.xml"/><Relationship Id="rId405" Type="http://schemas.openxmlformats.org/officeDocument/2006/relationships/slide" Target="slides/slide404.xml"/><Relationship Id="rId447" Type="http://schemas.openxmlformats.org/officeDocument/2006/relationships/theme" Target="theme/theme1.xml"/><Relationship Id="rId251" Type="http://schemas.openxmlformats.org/officeDocument/2006/relationships/slide" Target="slides/slide250.xml"/><Relationship Id="rId46" Type="http://schemas.openxmlformats.org/officeDocument/2006/relationships/slide" Target="slides/slide45.xml"/><Relationship Id="rId293" Type="http://schemas.openxmlformats.org/officeDocument/2006/relationships/slide" Target="slides/slide292.xml"/><Relationship Id="rId307" Type="http://schemas.openxmlformats.org/officeDocument/2006/relationships/slide" Target="slides/slide306.xml"/><Relationship Id="rId349" Type="http://schemas.openxmlformats.org/officeDocument/2006/relationships/slide" Target="slides/slide348.xml"/><Relationship Id="rId88" Type="http://schemas.openxmlformats.org/officeDocument/2006/relationships/slide" Target="slides/slide87.xml"/><Relationship Id="rId111" Type="http://schemas.openxmlformats.org/officeDocument/2006/relationships/slide" Target="slides/slide110.xml"/><Relationship Id="rId153" Type="http://schemas.openxmlformats.org/officeDocument/2006/relationships/slide" Target="slides/slide152.xml"/><Relationship Id="rId195" Type="http://schemas.openxmlformats.org/officeDocument/2006/relationships/slide" Target="slides/slide194.xml"/><Relationship Id="rId209" Type="http://schemas.openxmlformats.org/officeDocument/2006/relationships/slide" Target="slides/slide208.xml"/><Relationship Id="rId360" Type="http://schemas.openxmlformats.org/officeDocument/2006/relationships/slide" Target="slides/slide359.xml"/><Relationship Id="rId416" Type="http://schemas.openxmlformats.org/officeDocument/2006/relationships/slide" Target="slides/slide415.xml"/><Relationship Id="rId220" Type="http://schemas.openxmlformats.org/officeDocument/2006/relationships/slide" Target="slides/slide219.xml"/><Relationship Id="rId15" Type="http://schemas.openxmlformats.org/officeDocument/2006/relationships/slide" Target="slides/slide14.xml"/><Relationship Id="rId57" Type="http://schemas.openxmlformats.org/officeDocument/2006/relationships/slide" Target="slides/slide56.xml"/><Relationship Id="rId262" Type="http://schemas.openxmlformats.org/officeDocument/2006/relationships/slide" Target="slides/slide261.xml"/><Relationship Id="rId318" Type="http://schemas.openxmlformats.org/officeDocument/2006/relationships/slide" Target="slides/slide317.xml"/><Relationship Id="rId99" Type="http://schemas.openxmlformats.org/officeDocument/2006/relationships/slide" Target="slides/slide98.xml"/><Relationship Id="rId122" Type="http://schemas.openxmlformats.org/officeDocument/2006/relationships/slide" Target="slides/slide121.xml"/><Relationship Id="rId164" Type="http://schemas.openxmlformats.org/officeDocument/2006/relationships/slide" Target="slides/slide163.xml"/><Relationship Id="rId371" Type="http://schemas.openxmlformats.org/officeDocument/2006/relationships/slide" Target="slides/slide370.xml"/><Relationship Id="rId427" Type="http://schemas.openxmlformats.org/officeDocument/2006/relationships/slide" Target="slides/slide426.xml"/><Relationship Id="rId26" Type="http://schemas.openxmlformats.org/officeDocument/2006/relationships/slide" Target="slides/slide25.xml"/><Relationship Id="rId231" Type="http://schemas.openxmlformats.org/officeDocument/2006/relationships/slide" Target="slides/slide230.xml"/><Relationship Id="rId273" Type="http://schemas.openxmlformats.org/officeDocument/2006/relationships/slide" Target="slides/slide272.xml"/><Relationship Id="rId329" Type="http://schemas.openxmlformats.org/officeDocument/2006/relationships/slide" Target="slides/slide328.xml"/><Relationship Id="rId68" Type="http://schemas.openxmlformats.org/officeDocument/2006/relationships/slide" Target="slides/slide67.xml"/><Relationship Id="rId133" Type="http://schemas.openxmlformats.org/officeDocument/2006/relationships/slide" Target="slides/slide132.xml"/><Relationship Id="rId175" Type="http://schemas.openxmlformats.org/officeDocument/2006/relationships/slide" Target="slides/slide174.xml"/><Relationship Id="rId340" Type="http://schemas.openxmlformats.org/officeDocument/2006/relationships/slide" Target="slides/slide339.xml"/><Relationship Id="rId200" Type="http://schemas.openxmlformats.org/officeDocument/2006/relationships/slide" Target="slides/slide199.xml"/><Relationship Id="rId382" Type="http://schemas.openxmlformats.org/officeDocument/2006/relationships/slide" Target="slides/slide381.xml"/><Relationship Id="rId438" Type="http://schemas.openxmlformats.org/officeDocument/2006/relationships/slide" Target="slides/slide437.xml"/><Relationship Id="rId242" Type="http://schemas.openxmlformats.org/officeDocument/2006/relationships/slide" Target="slides/slide241.xml"/><Relationship Id="rId284" Type="http://schemas.openxmlformats.org/officeDocument/2006/relationships/slide" Target="slides/slide283.xml"/><Relationship Id="rId37" Type="http://schemas.openxmlformats.org/officeDocument/2006/relationships/slide" Target="slides/slide36.xml"/><Relationship Id="rId79" Type="http://schemas.openxmlformats.org/officeDocument/2006/relationships/slide" Target="slides/slide78.xml"/><Relationship Id="rId102" Type="http://schemas.openxmlformats.org/officeDocument/2006/relationships/slide" Target="slides/slide101.xml"/><Relationship Id="rId144" Type="http://schemas.openxmlformats.org/officeDocument/2006/relationships/slide" Target="slides/slide143.xml"/><Relationship Id="rId90" Type="http://schemas.openxmlformats.org/officeDocument/2006/relationships/slide" Target="slides/slide89.xml"/><Relationship Id="rId186" Type="http://schemas.openxmlformats.org/officeDocument/2006/relationships/slide" Target="slides/slide185.xml"/><Relationship Id="rId351" Type="http://schemas.openxmlformats.org/officeDocument/2006/relationships/slide" Target="slides/slide350.xml"/><Relationship Id="rId393" Type="http://schemas.openxmlformats.org/officeDocument/2006/relationships/slide" Target="slides/slide392.xml"/><Relationship Id="rId407" Type="http://schemas.openxmlformats.org/officeDocument/2006/relationships/slide" Target="slides/slide406.xml"/><Relationship Id="rId211" Type="http://schemas.openxmlformats.org/officeDocument/2006/relationships/slide" Target="slides/slide210.xml"/><Relationship Id="rId253" Type="http://schemas.openxmlformats.org/officeDocument/2006/relationships/slide" Target="slides/slide252.xml"/><Relationship Id="rId295" Type="http://schemas.openxmlformats.org/officeDocument/2006/relationships/slide" Target="slides/slide294.xml"/><Relationship Id="rId309" Type="http://schemas.openxmlformats.org/officeDocument/2006/relationships/slide" Target="slides/slide308.xml"/><Relationship Id="rId48" Type="http://schemas.openxmlformats.org/officeDocument/2006/relationships/slide" Target="slides/slide47.xml"/><Relationship Id="rId113" Type="http://schemas.openxmlformats.org/officeDocument/2006/relationships/slide" Target="slides/slide112.xml"/><Relationship Id="rId320" Type="http://schemas.openxmlformats.org/officeDocument/2006/relationships/slide" Target="slides/slide319.xml"/><Relationship Id="rId155" Type="http://schemas.openxmlformats.org/officeDocument/2006/relationships/slide" Target="slides/slide154.xml"/><Relationship Id="rId197" Type="http://schemas.openxmlformats.org/officeDocument/2006/relationships/slide" Target="slides/slide196.xml"/><Relationship Id="rId362" Type="http://schemas.openxmlformats.org/officeDocument/2006/relationships/slide" Target="slides/slide361.xml"/><Relationship Id="rId418" Type="http://schemas.openxmlformats.org/officeDocument/2006/relationships/slide" Target="slides/slide417.xml"/><Relationship Id="rId222" Type="http://schemas.openxmlformats.org/officeDocument/2006/relationships/slide" Target="slides/slide221.xml"/><Relationship Id="rId264" Type="http://schemas.openxmlformats.org/officeDocument/2006/relationships/slide" Target="slides/slide263.xml"/><Relationship Id="rId17" Type="http://schemas.openxmlformats.org/officeDocument/2006/relationships/slide" Target="slides/slide16.xml"/><Relationship Id="rId59" Type="http://schemas.openxmlformats.org/officeDocument/2006/relationships/slide" Target="slides/slide58.xml"/><Relationship Id="rId124" Type="http://schemas.openxmlformats.org/officeDocument/2006/relationships/slide" Target="slides/slide123.xml"/><Relationship Id="rId70" Type="http://schemas.openxmlformats.org/officeDocument/2006/relationships/slide" Target="slides/slide69.xml"/><Relationship Id="rId166" Type="http://schemas.openxmlformats.org/officeDocument/2006/relationships/slide" Target="slides/slide165.xml"/><Relationship Id="rId331" Type="http://schemas.openxmlformats.org/officeDocument/2006/relationships/slide" Target="slides/slide330.xml"/><Relationship Id="rId373" Type="http://schemas.openxmlformats.org/officeDocument/2006/relationships/slide" Target="slides/slide372.xml"/><Relationship Id="rId429" Type="http://schemas.openxmlformats.org/officeDocument/2006/relationships/slide" Target="slides/slide428.xml"/><Relationship Id="rId1" Type="http://schemas.openxmlformats.org/officeDocument/2006/relationships/slideMaster" Target="slideMasters/slideMaster1.xml"/><Relationship Id="rId233" Type="http://schemas.openxmlformats.org/officeDocument/2006/relationships/slide" Target="slides/slide232.xml"/><Relationship Id="rId440" Type="http://schemas.openxmlformats.org/officeDocument/2006/relationships/slide" Target="slides/slide439.xml"/><Relationship Id="rId28" Type="http://schemas.openxmlformats.org/officeDocument/2006/relationships/slide" Target="slides/slide27.xml"/><Relationship Id="rId275" Type="http://schemas.openxmlformats.org/officeDocument/2006/relationships/slide" Target="slides/slide274.xml"/><Relationship Id="rId300" Type="http://schemas.openxmlformats.org/officeDocument/2006/relationships/slide" Target="slides/slide299.xml"/><Relationship Id="rId81" Type="http://schemas.openxmlformats.org/officeDocument/2006/relationships/slide" Target="slides/slide80.xml"/><Relationship Id="rId135" Type="http://schemas.openxmlformats.org/officeDocument/2006/relationships/slide" Target="slides/slide134.xml"/><Relationship Id="rId177" Type="http://schemas.openxmlformats.org/officeDocument/2006/relationships/slide" Target="slides/slide176.xml"/><Relationship Id="rId342" Type="http://schemas.openxmlformats.org/officeDocument/2006/relationships/slide" Target="slides/slide341.xml"/><Relationship Id="rId384" Type="http://schemas.openxmlformats.org/officeDocument/2006/relationships/slide" Target="slides/slide383.xml"/><Relationship Id="rId202" Type="http://schemas.openxmlformats.org/officeDocument/2006/relationships/slide" Target="slides/slide201.xml"/><Relationship Id="rId244" Type="http://schemas.openxmlformats.org/officeDocument/2006/relationships/slide" Target="slides/slide243.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7200"/>
          </a:xfrm>
          <a:prstGeom prst="rect">
            <a:avLst/>
          </a:prstGeom>
        </p:spPr>
        <p:txBody>
          <a:bodyPr vert="horz" lIns="91440" tIns="45720" rIns="91440" bIns="45720" rtlCol="0"/>
          <a:lstStyle>
            <a:lvl1pPr algn="l" eaLnBrk="1" hangingPunct="1">
              <a:defRPr sz="1200">
                <a:latin typeface="Arial" charset="0"/>
              </a:defRPr>
            </a:lvl1pPr>
          </a:lstStyle>
          <a:p>
            <a:pPr>
              <a:defRPr/>
            </a:pPr>
            <a:endParaRPr lang="en-US"/>
          </a:p>
        </p:txBody>
      </p:sp>
      <p:sp>
        <p:nvSpPr>
          <p:cNvPr id="3" name="Date Placeholder 2"/>
          <p:cNvSpPr>
            <a:spLocks noGrp="1"/>
          </p:cNvSpPr>
          <p:nvPr>
            <p:ph type="dt" idx="1"/>
          </p:nvPr>
        </p:nvSpPr>
        <p:spPr>
          <a:xfrm>
            <a:off x="3884613" y="0"/>
            <a:ext cx="2971800" cy="457200"/>
          </a:xfrm>
          <a:prstGeom prst="rect">
            <a:avLst/>
          </a:prstGeom>
        </p:spPr>
        <p:txBody>
          <a:bodyPr vert="horz" lIns="91440" tIns="45720" rIns="91440" bIns="45720" rtlCol="0"/>
          <a:lstStyle>
            <a:lvl1pPr algn="r" eaLnBrk="1" hangingPunct="1">
              <a:defRPr sz="1200">
                <a:latin typeface="Arial" charset="0"/>
              </a:defRPr>
            </a:lvl1pPr>
          </a:lstStyle>
          <a:p>
            <a:pPr>
              <a:defRPr/>
            </a:pPr>
            <a:fld id="{1698376C-2FB4-4E66-B826-5B5B6AA4676B}" type="datetimeFigureOut">
              <a:rPr lang="en-US"/>
              <a:pPr>
                <a:defRPr/>
              </a:pPr>
              <a:t>6/12/2020</a:t>
            </a:fld>
            <a:endParaRPr lang="en-US"/>
          </a:p>
        </p:txBody>
      </p:sp>
      <p:sp>
        <p:nvSpPr>
          <p:cNvPr id="4" name="Slide Image Placeholder 3"/>
          <p:cNvSpPr>
            <a:spLocks noGrp="1" noRot="1" noChangeAspect="1"/>
          </p:cNvSpPr>
          <p:nvPr>
            <p:ph type="sldImg" idx="2"/>
          </p:nvPr>
        </p:nvSpPr>
        <p:spPr>
          <a:xfrm>
            <a:off x="1143000" y="685800"/>
            <a:ext cx="4572000" cy="3429000"/>
          </a:xfrm>
          <a:prstGeom prst="rect">
            <a:avLst/>
          </a:prstGeom>
          <a:noFill/>
          <a:ln w="12700">
            <a:solidFill>
              <a:prstClr val="black"/>
            </a:solidFill>
          </a:ln>
        </p:spPr>
        <p:txBody>
          <a:bodyPr vert="horz" lIns="91440" tIns="45720" rIns="91440" bIns="45720" rtlCol="0" anchor="ctr"/>
          <a:lstStyle/>
          <a:p>
            <a:pPr lvl="0"/>
            <a:endParaRPr lang="en-US" noProof="0"/>
          </a:p>
        </p:txBody>
      </p:sp>
      <p:sp>
        <p:nvSpPr>
          <p:cNvPr id="5" name="Notes Placeholder 4"/>
          <p:cNvSpPr>
            <a:spLocks noGrp="1"/>
          </p:cNvSpPr>
          <p:nvPr>
            <p:ph type="body" sz="quarter" idx="3"/>
          </p:nvPr>
        </p:nvSpPr>
        <p:spPr>
          <a:xfrm>
            <a:off x="685800" y="4343400"/>
            <a:ext cx="5486400" cy="4114800"/>
          </a:xfrm>
          <a:prstGeom prst="rect">
            <a:avLst/>
          </a:prstGeom>
        </p:spPr>
        <p:txBody>
          <a:bodyPr vert="horz" lIns="91440" tIns="45720" rIns="91440" bIns="45720" rtlCol="0"/>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6" name="Footer Placeholder 5"/>
          <p:cNvSpPr>
            <a:spLocks noGrp="1"/>
          </p:cNvSpPr>
          <p:nvPr>
            <p:ph type="ftr" sz="quarter" idx="4"/>
          </p:nvPr>
        </p:nvSpPr>
        <p:spPr>
          <a:xfrm>
            <a:off x="0" y="8685213"/>
            <a:ext cx="2971800" cy="457200"/>
          </a:xfrm>
          <a:prstGeom prst="rect">
            <a:avLst/>
          </a:prstGeom>
        </p:spPr>
        <p:txBody>
          <a:bodyPr vert="horz" lIns="91440" tIns="45720" rIns="91440" bIns="45720" rtlCol="0" anchor="b"/>
          <a:lstStyle>
            <a:lvl1pPr algn="l" eaLnBrk="1" hangingPunct="1">
              <a:defRPr sz="1200">
                <a:latin typeface="Arial" charset="0"/>
              </a:defRPr>
            </a:lvl1pPr>
          </a:lstStyle>
          <a:p>
            <a:pPr>
              <a:defRPr/>
            </a:pPr>
            <a:endParaRPr lang="en-US"/>
          </a:p>
        </p:txBody>
      </p:sp>
      <p:sp>
        <p:nvSpPr>
          <p:cNvPr id="7" name="Slide Number Placeholder 6"/>
          <p:cNvSpPr>
            <a:spLocks noGrp="1"/>
          </p:cNvSpPr>
          <p:nvPr>
            <p:ph type="sldNum" sz="quarter" idx="5"/>
          </p:nvPr>
        </p:nvSpPr>
        <p:spPr>
          <a:xfrm>
            <a:off x="3884613" y="8685213"/>
            <a:ext cx="2971800" cy="457200"/>
          </a:xfrm>
          <a:prstGeom prst="rect">
            <a:avLst/>
          </a:prstGeom>
        </p:spPr>
        <p:txBody>
          <a:bodyPr vert="horz" wrap="square" lIns="91440" tIns="45720" rIns="91440" bIns="45720" numCol="1" anchor="b" anchorCtr="0" compatLnSpc="1">
            <a:prstTxWarp prst="textNoShape">
              <a:avLst/>
            </a:prstTxWarp>
          </a:bodyPr>
          <a:lstStyle>
            <a:lvl1pPr algn="r" eaLnBrk="1" hangingPunct="1">
              <a:defRPr sz="1200"/>
            </a:lvl1pPr>
          </a:lstStyle>
          <a:p>
            <a:pPr>
              <a:defRPr/>
            </a:pPr>
            <a:fld id="{FC3DDCD0-B7E6-45A1-9E24-624D882787DB}" type="slidenum">
              <a:rPr lang="en-US" altLang="en-US"/>
              <a:pPr>
                <a:defRPr/>
              </a:pPr>
              <a:t>‹#›</a:t>
            </a:fld>
            <a:endParaRPr lang="en-US" altLang="en-US"/>
          </a:p>
        </p:txBody>
      </p:sp>
    </p:spTree>
    <p:extLst>
      <p:ext uri="{BB962C8B-B14F-4D97-AF65-F5344CB8AC3E}">
        <p14:creationId xmlns:p14="http://schemas.microsoft.com/office/powerpoint/2010/main" val="3897328457"/>
      </p:ext>
    </p:extLst>
  </p:cSld>
  <p:clrMap bg1="lt1" tx1="dk1" bg2="lt2" tx2="dk2" accent1="accent1" accent2="accent2" accent3="accent3" accent4="accent4" accent5="accent5" accent6="accent6" hlink="hlink" folHlink="folHlink"/>
  <p:notesStyle>
    <a:lvl1pPr algn="l" rtl="0" eaLnBrk="0" fontAlgn="base" hangingPunct="0">
      <a:spcBef>
        <a:spcPct val="30000"/>
      </a:spcBef>
      <a:spcAft>
        <a:spcPct val="0"/>
      </a:spcAft>
      <a:defRPr sz="1200" kern="1200">
        <a:solidFill>
          <a:schemeClr val="tx1"/>
        </a:solidFill>
        <a:latin typeface="+mn-lt"/>
        <a:ea typeface="+mn-ea"/>
        <a:cs typeface="+mn-cs"/>
      </a:defRPr>
    </a:lvl1pPr>
    <a:lvl2pPr marL="457200" algn="l" rtl="0" eaLnBrk="0" fontAlgn="base" hangingPunct="0">
      <a:spcBef>
        <a:spcPct val="30000"/>
      </a:spcBef>
      <a:spcAft>
        <a:spcPct val="0"/>
      </a:spcAft>
      <a:defRPr sz="1200" kern="1200">
        <a:solidFill>
          <a:schemeClr val="tx1"/>
        </a:solidFill>
        <a:latin typeface="+mn-lt"/>
        <a:ea typeface="+mn-ea"/>
        <a:cs typeface="+mn-cs"/>
      </a:defRPr>
    </a:lvl2pPr>
    <a:lvl3pPr marL="914400" algn="l" rtl="0" eaLnBrk="0" fontAlgn="base" hangingPunct="0">
      <a:spcBef>
        <a:spcPct val="30000"/>
      </a:spcBef>
      <a:spcAft>
        <a:spcPct val="0"/>
      </a:spcAft>
      <a:defRPr sz="1200" kern="1200">
        <a:solidFill>
          <a:schemeClr val="tx1"/>
        </a:solidFill>
        <a:latin typeface="+mn-lt"/>
        <a:ea typeface="+mn-ea"/>
        <a:cs typeface="+mn-cs"/>
      </a:defRPr>
    </a:lvl3pPr>
    <a:lvl4pPr marL="1371600" algn="l" rtl="0" eaLnBrk="0" fontAlgn="base" hangingPunct="0">
      <a:spcBef>
        <a:spcPct val="30000"/>
      </a:spcBef>
      <a:spcAft>
        <a:spcPct val="0"/>
      </a:spcAft>
      <a:defRPr sz="1200" kern="1200">
        <a:solidFill>
          <a:schemeClr val="tx1"/>
        </a:solidFill>
        <a:latin typeface="+mn-lt"/>
        <a:ea typeface="+mn-ea"/>
        <a:cs typeface="+mn-cs"/>
      </a:defRPr>
    </a:lvl4pPr>
    <a:lvl5pPr marL="1828800" algn="l" rtl="0" eaLnBrk="0" fontAlgn="base" hangingPunct="0">
      <a:spcBef>
        <a:spcPct val="30000"/>
      </a:spcBef>
      <a:spcAft>
        <a:spcPct val="0"/>
      </a:spcAft>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Line 2"/>
          <p:cNvSpPr>
            <a:spLocks noChangeShapeType="1"/>
          </p:cNvSpPr>
          <p:nvPr/>
        </p:nvSpPr>
        <p:spPr bwMode="auto">
          <a:xfrm>
            <a:off x="7315200" y="1066800"/>
            <a:ext cx="0" cy="44958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nvGrpSpPr>
          <p:cNvPr id="5" name="Group 8"/>
          <p:cNvGrpSpPr>
            <a:grpSpLocks/>
          </p:cNvGrpSpPr>
          <p:nvPr/>
        </p:nvGrpSpPr>
        <p:grpSpPr bwMode="auto">
          <a:xfrm>
            <a:off x="7493000" y="2992438"/>
            <a:ext cx="1338263" cy="2189162"/>
            <a:chOff x="4704" y="1885"/>
            <a:chExt cx="843" cy="1379"/>
          </a:xfrm>
        </p:grpSpPr>
        <p:sp>
          <p:nvSpPr>
            <p:cNvPr id="6" name="Oval 9"/>
            <p:cNvSpPr>
              <a:spLocks noChangeArrowheads="1"/>
            </p:cNvSpPr>
            <p:nvPr/>
          </p:nvSpPr>
          <p:spPr bwMode="auto">
            <a:xfrm>
              <a:off x="4704" y="1885"/>
              <a:ext cx="127" cy="127"/>
            </a:xfrm>
            <a:prstGeom prst="ellipse">
              <a:avLst/>
            </a:prstGeom>
            <a:solidFill>
              <a:schemeClr val="tx2"/>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endParaRPr lang="en-US" altLang="en-US"/>
            </a:p>
          </p:txBody>
        </p:sp>
        <p:sp>
          <p:nvSpPr>
            <p:cNvPr id="7" name="Oval 10"/>
            <p:cNvSpPr>
              <a:spLocks noChangeArrowheads="1"/>
            </p:cNvSpPr>
            <p:nvPr/>
          </p:nvSpPr>
          <p:spPr bwMode="auto">
            <a:xfrm>
              <a:off x="4883" y="1885"/>
              <a:ext cx="127" cy="127"/>
            </a:xfrm>
            <a:prstGeom prst="ellipse">
              <a:avLst/>
            </a:prstGeom>
            <a:solidFill>
              <a:schemeClr val="tx2"/>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endParaRPr lang="en-US" altLang="en-US"/>
            </a:p>
          </p:txBody>
        </p:sp>
        <p:sp>
          <p:nvSpPr>
            <p:cNvPr id="8" name="Oval 11"/>
            <p:cNvSpPr>
              <a:spLocks noChangeArrowheads="1"/>
            </p:cNvSpPr>
            <p:nvPr/>
          </p:nvSpPr>
          <p:spPr bwMode="auto">
            <a:xfrm>
              <a:off x="5062" y="1885"/>
              <a:ext cx="127" cy="127"/>
            </a:xfrm>
            <a:prstGeom prst="ellipse">
              <a:avLst/>
            </a:prstGeom>
            <a:solidFill>
              <a:schemeClr val="tx2"/>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endParaRPr lang="en-US" altLang="en-US"/>
            </a:p>
          </p:txBody>
        </p:sp>
        <p:sp>
          <p:nvSpPr>
            <p:cNvPr id="9" name="Oval 12"/>
            <p:cNvSpPr>
              <a:spLocks noChangeArrowheads="1"/>
            </p:cNvSpPr>
            <p:nvPr/>
          </p:nvSpPr>
          <p:spPr bwMode="auto">
            <a:xfrm>
              <a:off x="4704" y="2064"/>
              <a:ext cx="127" cy="127"/>
            </a:xfrm>
            <a:prstGeom prst="ellipse">
              <a:avLst/>
            </a:prstGeom>
            <a:solidFill>
              <a:schemeClr val="tx2"/>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endParaRPr lang="en-US" altLang="en-US"/>
            </a:p>
          </p:txBody>
        </p:sp>
        <p:sp>
          <p:nvSpPr>
            <p:cNvPr id="10" name="Oval 13"/>
            <p:cNvSpPr>
              <a:spLocks noChangeArrowheads="1"/>
            </p:cNvSpPr>
            <p:nvPr/>
          </p:nvSpPr>
          <p:spPr bwMode="auto">
            <a:xfrm>
              <a:off x="4883" y="2064"/>
              <a:ext cx="127" cy="127"/>
            </a:xfrm>
            <a:prstGeom prst="ellipse">
              <a:avLst/>
            </a:prstGeom>
            <a:solidFill>
              <a:schemeClr val="tx2"/>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endParaRPr lang="en-US" altLang="en-US"/>
            </a:p>
          </p:txBody>
        </p:sp>
        <p:sp>
          <p:nvSpPr>
            <p:cNvPr id="11" name="Oval 14"/>
            <p:cNvSpPr>
              <a:spLocks noChangeArrowheads="1"/>
            </p:cNvSpPr>
            <p:nvPr/>
          </p:nvSpPr>
          <p:spPr bwMode="auto">
            <a:xfrm>
              <a:off x="5062" y="2064"/>
              <a:ext cx="127" cy="127"/>
            </a:xfrm>
            <a:prstGeom prst="ellipse">
              <a:avLst/>
            </a:prstGeom>
            <a:solidFill>
              <a:schemeClr val="tx2"/>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endParaRPr lang="en-US" altLang="en-US"/>
            </a:p>
          </p:txBody>
        </p:sp>
        <p:sp>
          <p:nvSpPr>
            <p:cNvPr id="12" name="Oval 15"/>
            <p:cNvSpPr>
              <a:spLocks noChangeArrowheads="1"/>
            </p:cNvSpPr>
            <p:nvPr/>
          </p:nvSpPr>
          <p:spPr bwMode="auto">
            <a:xfrm>
              <a:off x="5241" y="2064"/>
              <a:ext cx="127" cy="127"/>
            </a:xfrm>
            <a:prstGeom prst="ellipse">
              <a:avLst/>
            </a:prstGeom>
            <a:solidFill>
              <a:schemeClr val="accent2"/>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endParaRPr lang="en-US" altLang="en-US"/>
            </a:p>
          </p:txBody>
        </p:sp>
        <p:sp>
          <p:nvSpPr>
            <p:cNvPr id="13" name="Oval 16"/>
            <p:cNvSpPr>
              <a:spLocks noChangeArrowheads="1"/>
            </p:cNvSpPr>
            <p:nvPr/>
          </p:nvSpPr>
          <p:spPr bwMode="auto">
            <a:xfrm>
              <a:off x="4704" y="2243"/>
              <a:ext cx="127" cy="127"/>
            </a:xfrm>
            <a:prstGeom prst="ellipse">
              <a:avLst/>
            </a:prstGeom>
            <a:solidFill>
              <a:schemeClr val="tx2"/>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endParaRPr lang="en-US" altLang="en-US"/>
            </a:p>
          </p:txBody>
        </p:sp>
        <p:sp>
          <p:nvSpPr>
            <p:cNvPr id="14" name="Oval 17"/>
            <p:cNvSpPr>
              <a:spLocks noChangeArrowheads="1"/>
            </p:cNvSpPr>
            <p:nvPr/>
          </p:nvSpPr>
          <p:spPr bwMode="auto">
            <a:xfrm>
              <a:off x="4883" y="2243"/>
              <a:ext cx="127" cy="127"/>
            </a:xfrm>
            <a:prstGeom prst="ellipse">
              <a:avLst/>
            </a:prstGeom>
            <a:solidFill>
              <a:schemeClr val="tx2"/>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endParaRPr lang="en-US" altLang="en-US"/>
            </a:p>
          </p:txBody>
        </p:sp>
        <p:sp>
          <p:nvSpPr>
            <p:cNvPr id="15" name="Oval 18"/>
            <p:cNvSpPr>
              <a:spLocks noChangeArrowheads="1"/>
            </p:cNvSpPr>
            <p:nvPr/>
          </p:nvSpPr>
          <p:spPr bwMode="auto">
            <a:xfrm>
              <a:off x="5062" y="2243"/>
              <a:ext cx="127" cy="127"/>
            </a:xfrm>
            <a:prstGeom prst="ellipse">
              <a:avLst/>
            </a:prstGeom>
            <a:solidFill>
              <a:schemeClr val="accent2"/>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endParaRPr lang="en-US" altLang="en-US"/>
            </a:p>
          </p:txBody>
        </p:sp>
        <p:sp>
          <p:nvSpPr>
            <p:cNvPr id="16" name="Oval 19"/>
            <p:cNvSpPr>
              <a:spLocks noChangeArrowheads="1"/>
            </p:cNvSpPr>
            <p:nvPr/>
          </p:nvSpPr>
          <p:spPr bwMode="auto">
            <a:xfrm>
              <a:off x="5241" y="2243"/>
              <a:ext cx="127" cy="127"/>
            </a:xfrm>
            <a:prstGeom prst="ellipse">
              <a:avLst/>
            </a:prstGeom>
            <a:solidFill>
              <a:schemeClr val="accent2"/>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endParaRPr lang="en-US" altLang="en-US"/>
            </a:p>
          </p:txBody>
        </p:sp>
        <p:sp>
          <p:nvSpPr>
            <p:cNvPr id="17" name="Oval 20"/>
            <p:cNvSpPr>
              <a:spLocks noChangeArrowheads="1"/>
            </p:cNvSpPr>
            <p:nvPr/>
          </p:nvSpPr>
          <p:spPr bwMode="auto">
            <a:xfrm>
              <a:off x="5420" y="2243"/>
              <a:ext cx="127" cy="127"/>
            </a:xfrm>
            <a:prstGeom prst="ellipse">
              <a:avLst/>
            </a:prstGeom>
            <a:solidFill>
              <a:schemeClr val="accent1"/>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endParaRPr lang="en-US" altLang="en-US"/>
            </a:p>
          </p:txBody>
        </p:sp>
        <p:sp>
          <p:nvSpPr>
            <p:cNvPr id="18" name="Oval 21"/>
            <p:cNvSpPr>
              <a:spLocks noChangeArrowheads="1"/>
            </p:cNvSpPr>
            <p:nvPr/>
          </p:nvSpPr>
          <p:spPr bwMode="auto">
            <a:xfrm>
              <a:off x="4704" y="2421"/>
              <a:ext cx="127" cy="128"/>
            </a:xfrm>
            <a:prstGeom prst="ellipse">
              <a:avLst/>
            </a:prstGeom>
            <a:solidFill>
              <a:schemeClr val="tx2"/>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endParaRPr lang="en-US" altLang="en-US"/>
            </a:p>
          </p:txBody>
        </p:sp>
        <p:sp>
          <p:nvSpPr>
            <p:cNvPr id="19" name="Oval 22"/>
            <p:cNvSpPr>
              <a:spLocks noChangeArrowheads="1"/>
            </p:cNvSpPr>
            <p:nvPr/>
          </p:nvSpPr>
          <p:spPr bwMode="auto">
            <a:xfrm>
              <a:off x="4883" y="2421"/>
              <a:ext cx="127" cy="128"/>
            </a:xfrm>
            <a:prstGeom prst="ellipse">
              <a:avLst/>
            </a:prstGeom>
            <a:solidFill>
              <a:schemeClr val="accent2"/>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endParaRPr lang="en-US" altLang="en-US"/>
            </a:p>
          </p:txBody>
        </p:sp>
        <p:sp>
          <p:nvSpPr>
            <p:cNvPr id="20" name="Oval 23"/>
            <p:cNvSpPr>
              <a:spLocks noChangeArrowheads="1"/>
            </p:cNvSpPr>
            <p:nvPr/>
          </p:nvSpPr>
          <p:spPr bwMode="auto">
            <a:xfrm>
              <a:off x="5062" y="2421"/>
              <a:ext cx="127" cy="128"/>
            </a:xfrm>
            <a:prstGeom prst="ellipse">
              <a:avLst/>
            </a:prstGeom>
            <a:solidFill>
              <a:schemeClr val="accent2"/>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endParaRPr lang="en-US" altLang="en-US"/>
            </a:p>
          </p:txBody>
        </p:sp>
        <p:sp>
          <p:nvSpPr>
            <p:cNvPr id="21" name="Oval 24"/>
            <p:cNvSpPr>
              <a:spLocks noChangeArrowheads="1"/>
            </p:cNvSpPr>
            <p:nvPr/>
          </p:nvSpPr>
          <p:spPr bwMode="auto">
            <a:xfrm>
              <a:off x="5241" y="2421"/>
              <a:ext cx="127" cy="128"/>
            </a:xfrm>
            <a:prstGeom prst="ellipse">
              <a:avLst/>
            </a:prstGeom>
            <a:solidFill>
              <a:schemeClr val="accent1"/>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endParaRPr lang="en-US" altLang="en-US"/>
            </a:p>
          </p:txBody>
        </p:sp>
        <p:sp>
          <p:nvSpPr>
            <p:cNvPr id="22" name="Oval 25"/>
            <p:cNvSpPr>
              <a:spLocks noChangeArrowheads="1"/>
            </p:cNvSpPr>
            <p:nvPr/>
          </p:nvSpPr>
          <p:spPr bwMode="auto">
            <a:xfrm>
              <a:off x="4704" y="2600"/>
              <a:ext cx="127" cy="128"/>
            </a:xfrm>
            <a:prstGeom prst="ellipse">
              <a:avLst/>
            </a:prstGeom>
            <a:solidFill>
              <a:schemeClr val="accent2"/>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endParaRPr lang="en-US" altLang="en-US"/>
            </a:p>
          </p:txBody>
        </p:sp>
        <p:sp>
          <p:nvSpPr>
            <p:cNvPr id="23" name="Oval 26"/>
            <p:cNvSpPr>
              <a:spLocks noChangeArrowheads="1"/>
            </p:cNvSpPr>
            <p:nvPr/>
          </p:nvSpPr>
          <p:spPr bwMode="auto">
            <a:xfrm>
              <a:off x="4883" y="2600"/>
              <a:ext cx="127" cy="128"/>
            </a:xfrm>
            <a:prstGeom prst="ellipse">
              <a:avLst/>
            </a:prstGeom>
            <a:solidFill>
              <a:schemeClr val="accent2"/>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endParaRPr lang="en-US" altLang="en-US"/>
            </a:p>
          </p:txBody>
        </p:sp>
        <p:sp>
          <p:nvSpPr>
            <p:cNvPr id="24" name="Oval 27"/>
            <p:cNvSpPr>
              <a:spLocks noChangeArrowheads="1"/>
            </p:cNvSpPr>
            <p:nvPr/>
          </p:nvSpPr>
          <p:spPr bwMode="auto">
            <a:xfrm>
              <a:off x="5062" y="2600"/>
              <a:ext cx="127" cy="128"/>
            </a:xfrm>
            <a:prstGeom prst="ellipse">
              <a:avLst/>
            </a:prstGeom>
            <a:solidFill>
              <a:schemeClr val="accent1"/>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endParaRPr lang="en-US" altLang="en-US"/>
            </a:p>
          </p:txBody>
        </p:sp>
        <p:sp>
          <p:nvSpPr>
            <p:cNvPr id="25" name="Oval 28"/>
            <p:cNvSpPr>
              <a:spLocks noChangeArrowheads="1"/>
            </p:cNvSpPr>
            <p:nvPr/>
          </p:nvSpPr>
          <p:spPr bwMode="auto">
            <a:xfrm>
              <a:off x="5241" y="2600"/>
              <a:ext cx="127" cy="128"/>
            </a:xfrm>
            <a:prstGeom prst="ellipse">
              <a:avLst/>
            </a:prstGeom>
            <a:solidFill>
              <a:schemeClr val="accent1"/>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endParaRPr lang="en-US" altLang="en-US"/>
            </a:p>
          </p:txBody>
        </p:sp>
        <p:sp>
          <p:nvSpPr>
            <p:cNvPr id="26" name="Oval 29"/>
            <p:cNvSpPr>
              <a:spLocks noChangeArrowheads="1"/>
            </p:cNvSpPr>
            <p:nvPr/>
          </p:nvSpPr>
          <p:spPr bwMode="auto">
            <a:xfrm>
              <a:off x="5420" y="2600"/>
              <a:ext cx="127" cy="128"/>
            </a:xfrm>
            <a:prstGeom prst="ellipse">
              <a:avLst/>
            </a:prstGeom>
            <a:solidFill>
              <a:schemeClr val="folHlink"/>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endParaRPr lang="en-US" altLang="en-US"/>
            </a:p>
          </p:txBody>
        </p:sp>
        <p:sp>
          <p:nvSpPr>
            <p:cNvPr id="27" name="Oval 30"/>
            <p:cNvSpPr>
              <a:spLocks noChangeArrowheads="1"/>
            </p:cNvSpPr>
            <p:nvPr/>
          </p:nvSpPr>
          <p:spPr bwMode="auto">
            <a:xfrm>
              <a:off x="4704" y="2779"/>
              <a:ext cx="127" cy="127"/>
            </a:xfrm>
            <a:prstGeom prst="ellipse">
              <a:avLst/>
            </a:prstGeom>
            <a:solidFill>
              <a:schemeClr val="accent2"/>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endParaRPr lang="en-US" altLang="en-US"/>
            </a:p>
          </p:txBody>
        </p:sp>
        <p:sp>
          <p:nvSpPr>
            <p:cNvPr id="28" name="Oval 31"/>
            <p:cNvSpPr>
              <a:spLocks noChangeArrowheads="1"/>
            </p:cNvSpPr>
            <p:nvPr/>
          </p:nvSpPr>
          <p:spPr bwMode="auto">
            <a:xfrm>
              <a:off x="4883" y="2779"/>
              <a:ext cx="127" cy="127"/>
            </a:xfrm>
            <a:prstGeom prst="ellipse">
              <a:avLst/>
            </a:prstGeom>
            <a:solidFill>
              <a:schemeClr val="accent1"/>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endParaRPr lang="en-US" altLang="en-US"/>
            </a:p>
          </p:txBody>
        </p:sp>
        <p:sp>
          <p:nvSpPr>
            <p:cNvPr id="29" name="Oval 32"/>
            <p:cNvSpPr>
              <a:spLocks noChangeArrowheads="1"/>
            </p:cNvSpPr>
            <p:nvPr/>
          </p:nvSpPr>
          <p:spPr bwMode="auto">
            <a:xfrm>
              <a:off x="5062" y="2779"/>
              <a:ext cx="127" cy="127"/>
            </a:xfrm>
            <a:prstGeom prst="ellipse">
              <a:avLst/>
            </a:prstGeom>
            <a:solidFill>
              <a:schemeClr val="accent1"/>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endParaRPr lang="en-US" altLang="en-US"/>
            </a:p>
          </p:txBody>
        </p:sp>
        <p:sp>
          <p:nvSpPr>
            <p:cNvPr id="30" name="Oval 33"/>
            <p:cNvSpPr>
              <a:spLocks noChangeArrowheads="1"/>
            </p:cNvSpPr>
            <p:nvPr/>
          </p:nvSpPr>
          <p:spPr bwMode="auto">
            <a:xfrm>
              <a:off x="5241" y="2779"/>
              <a:ext cx="127" cy="127"/>
            </a:xfrm>
            <a:prstGeom prst="ellipse">
              <a:avLst/>
            </a:prstGeom>
            <a:solidFill>
              <a:schemeClr val="folHlink"/>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endParaRPr lang="en-US" altLang="en-US"/>
            </a:p>
          </p:txBody>
        </p:sp>
        <p:sp>
          <p:nvSpPr>
            <p:cNvPr id="31" name="Oval 34"/>
            <p:cNvSpPr>
              <a:spLocks noChangeArrowheads="1"/>
            </p:cNvSpPr>
            <p:nvPr/>
          </p:nvSpPr>
          <p:spPr bwMode="auto">
            <a:xfrm>
              <a:off x="4704" y="2958"/>
              <a:ext cx="127" cy="127"/>
            </a:xfrm>
            <a:prstGeom prst="ellipse">
              <a:avLst/>
            </a:prstGeom>
            <a:solidFill>
              <a:schemeClr val="accent1"/>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endParaRPr lang="en-US" altLang="en-US"/>
            </a:p>
          </p:txBody>
        </p:sp>
        <p:sp>
          <p:nvSpPr>
            <p:cNvPr id="32" name="Oval 35"/>
            <p:cNvSpPr>
              <a:spLocks noChangeArrowheads="1"/>
            </p:cNvSpPr>
            <p:nvPr/>
          </p:nvSpPr>
          <p:spPr bwMode="auto">
            <a:xfrm>
              <a:off x="4883" y="2958"/>
              <a:ext cx="127" cy="127"/>
            </a:xfrm>
            <a:prstGeom prst="ellipse">
              <a:avLst/>
            </a:prstGeom>
            <a:solidFill>
              <a:schemeClr val="accent1"/>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endParaRPr lang="en-US" altLang="en-US"/>
            </a:p>
          </p:txBody>
        </p:sp>
        <p:sp>
          <p:nvSpPr>
            <p:cNvPr id="33" name="Oval 36"/>
            <p:cNvSpPr>
              <a:spLocks noChangeArrowheads="1"/>
            </p:cNvSpPr>
            <p:nvPr/>
          </p:nvSpPr>
          <p:spPr bwMode="auto">
            <a:xfrm>
              <a:off x="5062" y="2958"/>
              <a:ext cx="127" cy="127"/>
            </a:xfrm>
            <a:prstGeom prst="ellipse">
              <a:avLst/>
            </a:prstGeom>
            <a:solidFill>
              <a:schemeClr val="folHlink"/>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endParaRPr lang="en-US" altLang="en-US"/>
            </a:p>
          </p:txBody>
        </p:sp>
        <p:sp>
          <p:nvSpPr>
            <p:cNvPr id="34" name="Oval 37"/>
            <p:cNvSpPr>
              <a:spLocks noChangeArrowheads="1"/>
            </p:cNvSpPr>
            <p:nvPr/>
          </p:nvSpPr>
          <p:spPr bwMode="auto">
            <a:xfrm>
              <a:off x="5241" y="2958"/>
              <a:ext cx="127" cy="127"/>
            </a:xfrm>
            <a:prstGeom prst="ellipse">
              <a:avLst/>
            </a:prstGeom>
            <a:solidFill>
              <a:schemeClr val="folHlink"/>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endParaRPr lang="en-US" altLang="en-US"/>
            </a:p>
          </p:txBody>
        </p:sp>
        <p:sp>
          <p:nvSpPr>
            <p:cNvPr id="35" name="Oval 38"/>
            <p:cNvSpPr>
              <a:spLocks noChangeArrowheads="1"/>
            </p:cNvSpPr>
            <p:nvPr/>
          </p:nvSpPr>
          <p:spPr bwMode="auto">
            <a:xfrm>
              <a:off x="4883" y="3137"/>
              <a:ext cx="127" cy="127"/>
            </a:xfrm>
            <a:prstGeom prst="ellipse">
              <a:avLst/>
            </a:prstGeom>
            <a:solidFill>
              <a:schemeClr val="folHlink"/>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endParaRPr lang="en-US" altLang="en-US"/>
            </a:p>
          </p:txBody>
        </p:sp>
        <p:sp>
          <p:nvSpPr>
            <p:cNvPr id="36" name="Oval 39"/>
            <p:cNvSpPr>
              <a:spLocks noChangeArrowheads="1"/>
            </p:cNvSpPr>
            <p:nvPr/>
          </p:nvSpPr>
          <p:spPr bwMode="auto">
            <a:xfrm>
              <a:off x="5241" y="3137"/>
              <a:ext cx="127" cy="127"/>
            </a:xfrm>
            <a:prstGeom prst="ellipse">
              <a:avLst/>
            </a:prstGeom>
            <a:solidFill>
              <a:schemeClr val="folHlink"/>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endParaRPr lang="en-US" altLang="en-US"/>
            </a:p>
          </p:txBody>
        </p:sp>
      </p:grpSp>
      <p:sp>
        <p:nvSpPr>
          <p:cNvPr id="37" name="Line 40"/>
          <p:cNvSpPr>
            <a:spLocks noChangeShapeType="1"/>
          </p:cNvSpPr>
          <p:nvPr/>
        </p:nvSpPr>
        <p:spPr bwMode="auto">
          <a:xfrm>
            <a:off x="304800" y="2819400"/>
            <a:ext cx="8229600" cy="0"/>
          </a:xfrm>
          <a:prstGeom prst="line">
            <a:avLst/>
          </a:prstGeom>
          <a:noFill/>
          <a:ln w="63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243" name="Rectangle 3"/>
          <p:cNvSpPr>
            <a:spLocks noGrp="1" noChangeArrowheads="1"/>
          </p:cNvSpPr>
          <p:nvPr>
            <p:ph type="ctrTitle"/>
          </p:nvPr>
        </p:nvSpPr>
        <p:spPr>
          <a:xfrm>
            <a:off x="315913" y="466725"/>
            <a:ext cx="6781800" cy="2133600"/>
          </a:xfrm>
        </p:spPr>
        <p:txBody>
          <a:bodyPr/>
          <a:lstStyle>
            <a:lvl1pPr algn="r">
              <a:defRPr sz="4800"/>
            </a:lvl1pPr>
          </a:lstStyle>
          <a:p>
            <a:pPr lvl="0"/>
            <a:r>
              <a:rPr lang="en-US" altLang="en-US" noProof="0"/>
              <a:t>Click to edit Master title style</a:t>
            </a:r>
          </a:p>
        </p:txBody>
      </p:sp>
      <p:sp>
        <p:nvSpPr>
          <p:cNvPr id="10244" name="Rectangle 4"/>
          <p:cNvSpPr>
            <a:spLocks noGrp="1" noChangeArrowheads="1"/>
          </p:cNvSpPr>
          <p:nvPr>
            <p:ph type="subTitle" idx="1"/>
          </p:nvPr>
        </p:nvSpPr>
        <p:spPr>
          <a:xfrm>
            <a:off x="849313" y="3049588"/>
            <a:ext cx="6248400" cy="2362200"/>
          </a:xfrm>
        </p:spPr>
        <p:txBody>
          <a:bodyPr/>
          <a:lstStyle>
            <a:lvl1pPr marL="0" indent="0" algn="r">
              <a:buFont typeface="Wingdings" pitchFamily="2" charset="2"/>
              <a:buNone/>
              <a:defRPr sz="3200"/>
            </a:lvl1pPr>
          </a:lstStyle>
          <a:p>
            <a:pPr lvl="0"/>
            <a:r>
              <a:rPr lang="en-US" altLang="en-US" noProof="0"/>
              <a:t>Click to edit Master subtitle style</a:t>
            </a:r>
          </a:p>
        </p:txBody>
      </p:sp>
      <p:sp>
        <p:nvSpPr>
          <p:cNvPr id="38" name="Rectangle 5"/>
          <p:cNvSpPr>
            <a:spLocks noGrp="1" noChangeArrowheads="1"/>
          </p:cNvSpPr>
          <p:nvPr>
            <p:ph type="dt" sz="half" idx="10"/>
          </p:nvPr>
        </p:nvSpPr>
        <p:spPr/>
        <p:txBody>
          <a:bodyPr/>
          <a:lstStyle>
            <a:lvl1pPr>
              <a:defRPr/>
            </a:lvl1pPr>
          </a:lstStyle>
          <a:p>
            <a:pPr>
              <a:defRPr/>
            </a:pPr>
            <a:endParaRPr lang="en-US" altLang="en-US"/>
          </a:p>
        </p:txBody>
      </p:sp>
      <p:sp>
        <p:nvSpPr>
          <p:cNvPr id="39" name="Rectangle 6"/>
          <p:cNvSpPr>
            <a:spLocks noGrp="1" noChangeArrowheads="1"/>
          </p:cNvSpPr>
          <p:nvPr>
            <p:ph type="ftr" sz="quarter" idx="11"/>
          </p:nvPr>
        </p:nvSpPr>
        <p:spPr/>
        <p:txBody>
          <a:bodyPr/>
          <a:lstStyle>
            <a:lvl1pPr>
              <a:defRPr/>
            </a:lvl1pPr>
          </a:lstStyle>
          <a:p>
            <a:pPr>
              <a:defRPr/>
            </a:pPr>
            <a:endParaRPr lang="en-US" altLang="en-US"/>
          </a:p>
        </p:txBody>
      </p:sp>
      <p:sp>
        <p:nvSpPr>
          <p:cNvPr id="40" name="Rectangle 7"/>
          <p:cNvSpPr>
            <a:spLocks noGrp="1" noChangeArrowheads="1"/>
          </p:cNvSpPr>
          <p:nvPr>
            <p:ph type="sldNum" sz="quarter" idx="12"/>
          </p:nvPr>
        </p:nvSpPr>
        <p:spPr/>
        <p:txBody>
          <a:bodyPr/>
          <a:lstStyle>
            <a:lvl1pPr>
              <a:defRPr/>
            </a:lvl1pPr>
          </a:lstStyle>
          <a:p>
            <a:pPr>
              <a:defRPr/>
            </a:pPr>
            <a:fld id="{82D2FA84-0574-4ABE-9E73-300597D5356F}" type="slidenum">
              <a:rPr lang="en-US" altLang="en-US"/>
              <a:pPr>
                <a:defRPr/>
              </a:pPr>
              <a:t>‹#›</a:t>
            </a:fld>
            <a:endParaRPr lang="en-US" altLang="en-US"/>
          </a:p>
        </p:txBody>
      </p:sp>
    </p:spTree>
    <p:extLst>
      <p:ext uri="{BB962C8B-B14F-4D97-AF65-F5344CB8AC3E}">
        <p14:creationId xmlns:p14="http://schemas.microsoft.com/office/powerpoint/2010/main" val="1251884769"/>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5"/>
          <p:cNvSpPr>
            <a:spLocks noGrp="1" noChangeArrowheads="1"/>
          </p:cNvSpPr>
          <p:nvPr>
            <p:ph type="dt" sz="half" idx="10"/>
          </p:nvPr>
        </p:nvSpPr>
        <p:spPr>
          <a:ln/>
        </p:spPr>
        <p:txBody>
          <a:bodyPr/>
          <a:lstStyle>
            <a:lvl1pPr>
              <a:defRPr/>
            </a:lvl1pPr>
          </a:lstStyle>
          <a:p>
            <a:pPr>
              <a:defRPr/>
            </a:pPr>
            <a:endParaRPr lang="en-US" altLang="en-US"/>
          </a:p>
        </p:txBody>
      </p:sp>
      <p:sp>
        <p:nvSpPr>
          <p:cNvPr id="5" name="Rectangle 6"/>
          <p:cNvSpPr>
            <a:spLocks noGrp="1" noChangeArrowheads="1"/>
          </p:cNvSpPr>
          <p:nvPr>
            <p:ph type="ftr" sz="quarter" idx="11"/>
          </p:nvPr>
        </p:nvSpPr>
        <p:spPr>
          <a:ln/>
        </p:spPr>
        <p:txBody>
          <a:bodyPr/>
          <a:lstStyle>
            <a:lvl1pPr>
              <a:defRPr/>
            </a:lvl1pPr>
          </a:lstStyle>
          <a:p>
            <a:pPr>
              <a:defRPr/>
            </a:pPr>
            <a:endParaRPr lang="en-US" altLang="en-US"/>
          </a:p>
        </p:txBody>
      </p:sp>
      <p:sp>
        <p:nvSpPr>
          <p:cNvPr id="6" name="Rectangle 7"/>
          <p:cNvSpPr>
            <a:spLocks noGrp="1" noChangeArrowheads="1"/>
          </p:cNvSpPr>
          <p:nvPr>
            <p:ph type="sldNum" sz="quarter" idx="12"/>
          </p:nvPr>
        </p:nvSpPr>
        <p:spPr>
          <a:ln/>
        </p:spPr>
        <p:txBody>
          <a:bodyPr/>
          <a:lstStyle>
            <a:lvl1pPr>
              <a:defRPr/>
            </a:lvl1pPr>
          </a:lstStyle>
          <a:p>
            <a:pPr>
              <a:defRPr/>
            </a:pPr>
            <a:fld id="{5CA9353F-D9BE-4CC9-B7DF-F3AFF83E0E0D}" type="slidenum">
              <a:rPr lang="en-US" altLang="en-US"/>
              <a:pPr>
                <a:defRPr/>
              </a:pPr>
              <a:t>‹#›</a:t>
            </a:fld>
            <a:endParaRPr lang="en-US" altLang="en-US"/>
          </a:p>
        </p:txBody>
      </p:sp>
    </p:spTree>
    <p:extLst>
      <p:ext uri="{BB962C8B-B14F-4D97-AF65-F5344CB8AC3E}">
        <p14:creationId xmlns:p14="http://schemas.microsoft.com/office/powerpoint/2010/main" val="257568526"/>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122238"/>
            <a:ext cx="2057400" cy="6008687"/>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122238"/>
            <a:ext cx="6019800" cy="6008687"/>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5"/>
          <p:cNvSpPr>
            <a:spLocks noGrp="1" noChangeArrowheads="1"/>
          </p:cNvSpPr>
          <p:nvPr>
            <p:ph type="dt" sz="half" idx="10"/>
          </p:nvPr>
        </p:nvSpPr>
        <p:spPr>
          <a:ln/>
        </p:spPr>
        <p:txBody>
          <a:bodyPr/>
          <a:lstStyle>
            <a:lvl1pPr>
              <a:defRPr/>
            </a:lvl1pPr>
          </a:lstStyle>
          <a:p>
            <a:pPr>
              <a:defRPr/>
            </a:pPr>
            <a:endParaRPr lang="en-US" altLang="en-US"/>
          </a:p>
        </p:txBody>
      </p:sp>
      <p:sp>
        <p:nvSpPr>
          <p:cNvPr id="5" name="Rectangle 6"/>
          <p:cNvSpPr>
            <a:spLocks noGrp="1" noChangeArrowheads="1"/>
          </p:cNvSpPr>
          <p:nvPr>
            <p:ph type="ftr" sz="quarter" idx="11"/>
          </p:nvPr>
        </p:nvSpPr>
        <p:spPr>
          <a:ln/>
        </p:spPr>
        <p:txBody>
          <a:bodyPr/>
          <a:lstStyle>
            <a:lvl1pPr>
              <a:defRPr/>
            </a:lvl1pPr>
          </a:lstStyle>
          <a:p>
            <a:pPr>
              <a:defRPr/>
            </a:pPr>
            <a:endParaRPr lang="en-US" altLang="en-US"/>
          </a:p>
        </p:txBody>
      </p:sp>
      <p:sp>
        <p:nvSpPr>
          <p:cNvPr id="6" name="Rectangle 7"/>
          <p:cNvSpPr>
            <a:spLocks noGrp="1" noChangeArrowheads="1"/>
          </p:cNvSpPr>
          <p:nvPr>
            <p:ph type="sldNum" sz="quarter" idx="12"/>
          </p:nvPr>
        </p:nvSpPr>
        <p:spPr>
          <a:ln/>
        </p:spPr>
        <p:txBody>
          <a:bodyPr/>
          <a:lstStyle>
            <a:lvl1pPr>
              <a:defRPr/>
            </a:lvl1pPr>
          </a:lstStyle>
          <a:p>
            <a:pPr>
              <a:defRPr/>
            </a:pPr>
            <a:fld id="{3D4EC714-3924-48AA-AFD2-643EC189765B}" type="slidenum">
              <a:rPr lang="en-US" altLang="en-US"/>
              <a:pPr>
                <a:defRPr/>
              </a:pPr>
              <a:t>‹#›</a:t>
            </a:fld>
            <a:endParaRPr lang="en-US" altLang="en-US"/>
          </a:p>
        </p:txBody>
      </p:sp>
    </p:spTree>
    <p:extLst>
      <p:ext uri="{BB962C8B-B14F-4D97-AF65-F5344CB8AC3E}">
        <p14:creationId xmlns:p14="http://schemas.microsoft.com/office/powerpoint/2010/main" val="2464350326"/>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5"/>
          <p:cNvSpPr>
            <a:spLocks noGrp="1" noChangeArrowheads="1"/>
          </p:cNvSpPr>
          <p:nvPr>
            <p:ph type="dt" sz="half" idx="10"/>
          </p:nvPr>
        </p:nvSpPr>
        <p:spPr>
          <a:ln/>
        </p:spPr>
        <p:txBody>
          <a:bodyPr/>
          <a:lstStyle>
            <a:lvl1pPr>
              <a:defRPr/>
            </a:lvl1pPr>
          </a:lstStyle>
          <a:p>
            <a:pPr>
              <a:defRPr/>
            </a:pPr>
            <a:endParaRPr lang="en-US" altLang="en-US"/>
          </a:p>
        </p:txBody>
      </p:sp>
      <p:sp>
        <p:nvSpPr>
          <p:cNvPr id="5" name="Rectangle 6"/>
          <p:cNvSpPr>
            <a:spLocks noGrp="1" noChangeArrowheads="1"/>
          </p:cNvSpPr>
          <p:nvPr>
            <p:ph type="ftr" sz="quarter" idx="11"/>
          </p:nvPr>
        </p:nvSpPr>
        <p:spPr>
          <a:ln/>
        </p:spPr>
        <p:txBody>
          <a:bodyPr/>
          <a:lstStyle>
            <a:lvl1pPr>
              <a:defRPr/>
            </a:lvl1pPr>
          </a:lstStyle>
          <a:p>
            <a:pPr>
              <a:defRPr/>
            </a:pPr>
            <a:endParaRPr lang="en-US" altLang="en-US"/>
          </a:p>
        </p:txBody>
      </p:sp>
      <p:sp>
        <p:nvSpPr>
          <p:cNvPr id="6" name="Rectangle 7"/>
          <p:cNvSpPr>
            <a:spLocks noGrp="1" noChangeArrowheads="1"/>
          </p:cNvSpPr>
          <p:nvPr>
            <p:ph type="sldNum" sz="quarter" idx="12"/>
          </p:nvPr>
        </p:nvSpPr>
        <p:spPr>
          <a:ln/>
        </p:spPr>
        <p:txBody>
          <a:bodyPr/>
          <a:lstStyle>
            <a:lvl1pPr>
              <a:defRPr/>
            </a:lvl1pPr>
          </a:lstStyle>
          <a:p>
            <a:pPr>
              <a:defRPr/>
            </a:pPr>
            <a:fld id="{29769378-78E4-4D97-BDEA-D7E4CDF1572C}" type="slidenum">
              <a:rPr lang="en-US" altLang="en-US"/>
              <a:pPr>
                <a:defRPr/>
              </a:pPr>
              <a:t>‹#›</a:t>
            </a:fld>
            <a:endParaRPr lang="en-US" altLang="en-US"/>
          </a:p>
        </p:txBody>
      </p:sp>
    </p:spTree>
    <p:extLst>
      <p:ext uri="{BB962C8B-B14F-4D97-AF65-F5344CB8AC3E}">
        <p14:creationId xmlns:p14="http://schemas.microsoft.com/office/powerpoint/2010/main" val="619529987"/>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5"/>
          <p:cNvSpPr>
            <a:spLocks noGrp="1" noChangeArrowheads="1"/>
          </p:cNvSpPr>
          <p:nvPr>
            <p:ph type="dt" sz="half" idx="10"/>
          </p:nvPr>
        </p:nvSpPr>
        <p:spPr>
          <a:ln/>
        </p:spPr>
        <p:txBody>
          <a:bodyPr/>
          <a:lstStyle>
            <a:lvl1pPr>
              <a:defRPr/>
            </a:lvl1pPr>
          </a:lstStyle>
          <a:p>
            <a:pPr>
              <a:defRPr/>
            </a:pPr>
            <a:endParaRPr lang="en-US" altLang="en-US"/>
          </a:p>
        </p:txBody>
      </p:sp>
      <p:sp>
        <p:nvSpPr>
          <p:cNvPr id="5" name="Rectangle 6"/>
          <p:cNvSpPr>
            <a:spLocks noGrp="1" noChangeArrowheads="1"/>
          </p:cNvSpPr>
          <p:nvPr>
            <p:ph type="ftr" sz="quarter" idx="11"/>
          </p:nvPr>
        </p:nvSpPr>
        <p:spPr>
          <a:ln/>
        </p:spPr>
        <p:txBody>
          <a:bodyPr/>
          <a:lstStyle>
            <a:lvl1pPr>
              <a:defRPr/>
            </a:lvl1pPr>
          </a:lstStyle>
          <a:p>
            <a:pPr>
              <a:defRPr/>
            </a:pPr>
            <a:endParaRPr lang="en-US" altLang="en-US"/>
          </a:p>
        </p:txBody>
      </p:sp>
      <p:sp>
        <p:nvSpPr>
          <p:cNvPr id="6" name="Rectangle 7"/>
          <p:cNvSpPr>
            <a:spLocks noGrp="1" noChangeArrowheads="1"/>
          </p:cNvSpPr>
          <p:nvPr>
            <p:ph type="sldNum" sz="quarter" idx="12"/>
          </p:nvPr>
        </p:nvSpPr>
        <p:spPr>
          <a:ln/>
        </p:spPr>
        <p:txBody>
          <a:bodyPr/>
          <a:lstStyle>
            <a:lvl1pPr>
              <a:defRPr/>
            </a:lvl1pPr>
          </a:lstStyle>
          <a:p>
            <a:pPr>
              <a:defRPr/>
            </a:pPr>
            <a:fld id="{98DABA5E-2094-4F40-ABD9-51A08A95DAE9}" type="slidenum">
              <a:rPr lang="en-US" altLang="en-US"/>
              <a:pPr>
                <a:defRPr/>
              </a:pPr>
              <a:t>‹#›</a:t>
            </a:fld>
            <a:endParaRPr lang="en-US" altLang="en-US"/>
          </a:p>
        </p:txBody>
      </p:sp>
    </p:spTree>
    <p:extLst>
      <p:ext uri="{BB962C8B-B14F-4D97-AF65-F5344CB8AC3E}">
        <p14:creationId xmlns:p14="http://schemas.microsoft.com/office/powerpoint/2010/main" val="259860814"/>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719263"/>
            <a:ext cx="4038600" cy="4411662"/>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719263"/>
            <a:ext cx="4038600" cy="4411662"/>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5"/>
          <p:cNvSpPr>
            <a:spLocks noGrp="1" noChangeArrowheads="1"/>
          </p:cNvSpPr>
          <p:nvPr>
            <p:ph type="dt" sz="half" idx="10"/>
          </p:nvPr>
        </p:nvSpPr>
        <p:spPr>
          <a:ln/>
        </p:spPr>
        <p:txBody>
          <a:bodyPr/>
          <a:lstStyle>
            <a:lvl1pPr>
              <a:defRPr/>
            </a:lvl1pPr>
          </a:lstStyle>
          <a:p>
            <a:pPr>
              <a:defRPr/>
            </a:pPr>
            <a:endParaRPr lang="en-US" altLang="en-US"/>
          </a:p>
        </p:txBody>
      </p:sp>
      <p:sp>
        <p:nvSpPr>
          <p:cNvPr id="6" name="Rectangle 6"/>
          <p:cNvSpPr>
            <a:spLocks noGrp="1" noChangeArrowheads="1"/>
          </p:cNvSpPr>
          <p:nvPr>
            <p:ph type="ftr" sz="quarter" idx="11"/>
          </p:nvPr>
        </p:nvSpPr>
        <p:spPr>
          <a:ln/>
        </p:spPr>
        <p:txBody>
          <a:bodyPr/>
          <a:lstStyle>
            <a:lvl1pPr>
              <a:defRPr/>
            </a:lvl1pPr>
          </a:lstStyle>
          <a:p>
            <a:pPr>
              <a:defRPr/>
            </a:pPr>
            <a:endParaRPr lang="en-US" altLang="en-US"/>
          </a:p>
        </p:txBody>
      </p:sp>
      <p:sp>
        <p:nvSpPr>
          <p:cNvPr id="7" name="Rectangle 7"/>
          <p:cNvSpPr>
            <a:spLocks noGrp="1" noChangeArrowheads="1"/>
          </p:cNvSpPr>
          <p:nvPr>
            <p:ph type="sldNum" sz="quarter" idx="12"/>
          </p:nvPr>
        </p:nvSpPr>
        <p:spPr>
          <a:ln/>
        </p:spPr>
        <p:txBody>
          <a:bodyPr/>
          <a:lstStyle>
            <a:lvl1pPr>
              <a:defRPr/>
            </a:lvl1pPr>
          </a:lstStyle>
          <a:p>
            <a:pPr>
              <a:defRPr/>
            </a:pPr>
            <a:fld id="{C49E41B7-9422-432A-B724-7EFD7BFC9E07}" type="slidenum">
              <a:rPr lang="en-US" altLang="en-US"/>
              <a:pPr>
                <a:defRPr/>
              </a:pPr>
              <a:t>‹#›</a:t>
            </a:fld>
            <a:endParaRPr lang="en-US" altLang="en-US"/>
          </a:p>
        </p:txBody>
      </p:sp>
    </p:spTree>
    <p:extLst>
      <p:ext uri="{BB962C8B-B14F-4D97-AF65-F5344CB8AC3E}">
        <p14:creationId xmlns:p14="http://schemas.microsoft.com/office/powerpoint/2010/main" val="320199566"/>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5"/>
          <p:cNvSpPr>
            <a:spLocks noGrp="1" noChangeArrowheads="1"/>
          </p:cNvSpPr>
          <p:nvPr>
            <p:ph type="dt" sz="half" idx="10"/>
          </p:nvPr>
        </p:nvSpPr>
        <p:spPr>
          <a:ln/>
        </p:spPr>
        <p:txBody>
          <a:bodyPr/>
          <a:lstStyle>
            <a:lvl1pPr>
              <a:defRPr/>
            </a:lvl1pPr>
          </a:lstStyle>
          <a:p>
            <a:pPr>
              <a:defRPr/>
            </a:pPr>
            <a:endParaRPr lang="en-US" altLang="en-US"/>
          </a:p>
        </p:txBody>
      </p:sp>
      <p:sp>
        <p:nvSpPr>
          <p:cNvPr id="8" name="Rectangle 6"/>
          <p:cNvSpPr>
            <a:spLocks noGrp="1" noChangeArrowheads="1"/>
          </p:cNvSpPr>
          <p:nvPr>
            <p:ph type="ftr" sz="quarter" idx="11"/>
          </p:nvPr>
        </p:nvSpPr>
        <p:spPr>
          <a:ln/>
        </p:spPr>
        <p:txBody>
          <a:bodyPr/>
          <a:lstStyle>
            <a:lvl1pPr>
              <a:defRPr/>
            </a:lvl1pPr>
          </a:lstStyle>
          <a:p>
            <a:pPr>
              <a:defRPr/>
            </a:pPr>
            <a:endParaRPr lang="en-US" altLang="en-US"/>
          </a:p>
        </p:txBody>
      </p:sp>
      <p:sp>
        <p:nvSpPr>
          <p:cNvPr id="9" name="Rectangle 7"/>
          <p:cNvSpPr>
            <a:spLocks noGrp="1" noChangeArrowheads="1"/>
          </p:cNvSpPr>
          <p:nvPr>
            <p:ph type="sldNum" sz="quarter" idx="12"/>
          </p:nvPr>
        </p:nvSpPr>
        <p:spPr>
          <a:ln/>
        </p:spPr>
        <p:txBody>
          <a:bodyPr/>
          <a:lstStyle>
            <a:lvl1pPr>
              <a:defRPr/>
            </a:lvl1pPr>
          </a:lstStyle>
          <a:p>
            <a:pPr>
              <a:defRPr/>
            </a:pPr>
            <a:fld id="{15641330-65DB-4BB5-B193-FDAA2B72A36A}" type="slidenum">
              <a:rPr lang="en-US" altLang="en-US"/>
              <a:pPr>
                <a:defRPr/>
              </a:pPr>
              <a:t>‹#›</a:t>
            </a:fld>
            <a:endParaRPr lang="en-US" altLang="en-US"/>
          </a:p>
        </p:txBody>
      </p:sp>
    </p:spTree>
    <p:extLst>
      <p:ext uri="{BB962C8B-B14F-4D97-AF65-F5344CB8AC3E}">
        <p14:creationId xmlns:p14="http://schemas.microsoft.com/office/powerpoint/2010/main" val="3863787337"/>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5"/>
          <p:cNvSpPr>
            <a:spLocks noGrp="1" noChangeArrowheads="1"/>
          </p:cNvSpPr>
          <p:nvPr>
            <p:ph type="dt" sz="half" idx="10"/>
          </p:nvPr>
        </p:nvSpPr>
        <p:spPr>
          <a:ln/>
        </p:spPr>
        <p:txBody>
          <a:bodyPr/>
          <a:lstStyle>
            <a:lvl1pPr>
              <a:defRPr/>
            </a:lvl1pPr>
          </a:lstStyle>
          <a:p>
            <a:pPr>
              <a:defRPr/>
            </a:pPr>
            <a:endParaRPr lang="en-US" altLang="en-US"/>
          </a:p>
        </p:txBody>
      </p:sp>
      <p:sp>
        <p:nvSpPr>
          <p:cNvPr id="4" name="Rectangle 6"/>
          <p:cNvSpPr>
            <a:spLocks noGrp="1" noChangeArrowheads="1"/>
          </p:cNvSpPr>
          <p:nvPr>
            <p:ph type="ftr" sz="quarter" idx="11"/>
          </p:nvPr>
        </p:nvSpPr>
        <p:spPr>
          <a:ln/>
        </p:spPr>
        <p:txBody>
          <a:bodyPr/>
          <a:lstStyle>
            <a:lvl1pPr>
              <a:defRPr/>
            </a:lvl1pPr>
          </a:lstStyle>
          <a:p>
            <a:pPr>
              <a:defRPr/>
            </a:pPr>
            <a:endParaRPr lang="en-US" altLang="en-US"/>
          </a:p>
        </p:txBody>
      </p:sp>
      <p:sp>
        <p:nvSpPr>
          <p:cNvPr id="5" name="Rectangle 7"/>
          <p:cNvSpPr>
            <a:spLocks noGrp="1" noChangeArrowheads="1"/>
          </p:cNvSpPr>
          <p:nvPr>
            <p:ph type="sldNum" sz="quarter" idx="12"/>
          </p:nvPr>
        </p:nvSpPr>
        <p:spPr>
          <a:ln/>
        </p:spPr>
        <p:txBody>
          <a:bodyPr/>
          <a:lstStyle>
            <a:lvl1pPr>
              <a:defRPr/>
            </a:lvl1pPr>
          </a:lstStyle>
          <a:p>
            <a:pPr>
              <a:defRPr/>
            </a:pPr>
            <a:fld id="{88253C76-64F2-4E0E-BE17-EF9425115A77}" type="slidenum">
              <a:rPr lang="en-US" altLang="en-US"/>
              <a:pPr>
                <a:defRPr/>
              </a:pPr>
              <a:t>‹#›</a:t>
            </a:fld>
            <a:endParaRPr lang="en-US" altLang="en-US"/>
          </a:p>
        </p:txBody>
      </p:sp>
    </p:spTree>
    <p:extLst>
      <p:ext uri="{BB962C8B-B14F-4D97-AF65-F5344CB8AC3E}">
        <p14:creationId xmlns:p14="http://schemas.microsoft.com/office/powerpoint/2010/main" val="3688565760"/>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5"/>
          <p:cNvSpPr>
            <a:spLocks noGrp="1" noChangeArrowheads="1"/>
          </p:cNvSpPr>
          <p:nvPr>
            <p:ph type="dt" sz="half" idx="10"/>
          </p:nvPr>
        </p:nvSpPr>
        <p:spPr>
          <a:ln/>
        </p:spPr>
        <p:txBody>
          <a:bodyPr/>
          <a:lstStyle>
            <a:lvl1pPr>
              <a:defRPr/>
            </a:lvl1pPr>
          </a:lstStyle>
          <a:p>
            <a:pPr>
              <a:defRPr/>
            </a:pPr>
            <a:endParaRPr lang="en-US" altLang="en-US"/>
          </a:p>
        </p:txBody>
      </p:sp>
      <p:sp>
        <p:nvSpPr>
          <p:cNvPr id="3" name="Rectangle 6"/>
          <p:cNvSpPr>
            <a:spLocks noGrp="1" noChangeArrowheads="1"/>
          </p:cNvSpPr>
          <p:nvPr>
            <p:ph type="ftr" sz="quarter" idx="11"/>
          </p:nvPr>
        </p:nvSpPr>
        <p:spPr>
          <a:ln/>
        </p:spPr>
        <p:txBody>
          <a:bodyPr/>
          <a:lstStyle>
            <a:lvl1pPr>
              <a:defRPr/>
            </a:lvl1pPr>
          </a:lstStyle>
          <a:p>
            <a:pPr>
              <a:defRPr/>
            </a:pPr>
            <a:endParaRPr lang="en-US" altLang="en-US"/>
          </a:p>
        </p:txBody>
      </p:sp>
      <p:sp>
        <p:nvSpPr>
          <p:cNvPr id="4" name="Rectangle 7"/>
          <p:cNvSpPr>
            <a:spLocks noGrp="1" noChangeArrowheads="1"/>
          </p:cNvSpPr>
          <p:nvPr>
            <p:ph type="sldNum" sz="quarter" idx="12"/>
          </p:nvPr>
        </p:nvSpPr>
        <p:spPr>
          <a:ln/>
        </p:spPr>
        <p:txBody>
          <a:bodyPr/>
          <a:lstStyle>
            <a:lvl1pPr>
              <a:defRPr/>
            </a:lvl1pPr>
          </a:lstStyle>
          <a:p>
            <a:pPr>
              <a:defRPr/>
            </a:pPr>
            <a:fld id="{AA50A801-EC0D-488A-9EC1-15D26E615F8F}" type="slidenum">
              <a:rPr lang="en-US" altLang="en-US"/>
              <a:pPr>
                <a:defRPr/>
              </a:pPr>
              <a:t>‹#›</a:t>
            </a:fld>
            <a:endParaRPr lang="en-US" altLang="en-US"/>
          </a:p>
        </p:txBody>
      </p:sp>
    </p:spTree>
    <p:extLst>
      <p:ext uri="{BB962C8B-B14F-4D97-AF65-F5344CB8AC3E}">
        <p14:creationId xmlns:p14="http://schemas.microsoft.com/office/powerpoint/2010/main" val="954756345"/>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5"/>
          <p:cNvSpPr>
            <a:spLocks noGrp="1" noChangeArrowheads="1"/>
          </p:cNvSpPr>
          <p:nvPr>
            <p:ph type="dt" sz="half" idx="10"/>
          </p:nvPr>
        </p:nvSpPr>
        <p:spPr>
          <a:ln/>
        </p:spPr>
        <p:txBody>
          <a:bodyPr/>
          <a:lstStyle>
            <a:lvl1pPr>
              <a:defRPr/>
            </a:lvl1pPr>
          </a:lstStyle>
          <a:p>
            <a:pPr>
              <a:defRPr/>
            </a:pPr>
            <a:endParaRPr lang="en-US" altLang="en-US"/>
          </a:p>
        </p:txBody>
      </p:sp>
      <p:sp>
        <p:nvSpPr>
          <p:cNvPr id="6" name="Rectangle 6"/>
          <p:cNvSpPr>
            <a:spLocks noGrp="1" noChangeArrowheads="1"/>
          </p:cNvSpPr>
          <p:nvPr>
            <p:ph type="ftr" sz="quarter" idx="11"/>
          </p:nvPr>
        </p:nvSpPr>
        <p:spPr>
          <a:ln/>
        </p:spPr>
        <p:txBody>
          <a:bodyPr/>
          <a:lstStyle>
            <a:lvl1pPr>
              <a:defRPr/>
            </a:lvl1pPr>
          </a:lstStyle>
          <a:p>
            <a:pPr>
              <a:defRPr/>
            </a:pPr>
            <a:endParaRPr lang="en-US" altLang="en-US"/>
          </a:p>
        </p:txBody>
      </p:sp>
      <p:sp>
        <p:nvSpPr>
          <p:cNvPr id="7" name="Rectangle 7"/>
          <p:cNvSpPr>
            <a:spLocks noGrp="1" noChangeArrowheads="1"/>
          </p:cNvSpPr>
          <p:nvPr>
            <p:ph type="sldNum" sz="quarter" idx="12"/>
          </p:nvPr>
        </p:nvSpPr>
        <p:spPr>
          <a:ln/>
        </p:spPr>
        <p:txBody>
          <a:bodyPr/>
          <a:lstStyle>
            <a:lvl1pPr>
              <a:defRPr/>
            </a:lvl1pPr>
          </a:lstStyle>
          <a:p>
            <a:pPr>
              <a:defRPr/>
            </a:pPr>
            <a:fld id="{1E68F13F-5B4D-4B10-80EA-FBCF32B90E14}" type="slidenum">
              <a:rPr lang="en-US" altLang="en-US"/>
              <a:pPr>
                <a:defRPr/>
              </a:pPr>
              <a:t>‹#›</a:t>
            </a:fld>
            <a:endParaRPr lang="en-US" altLang="en-US"/>
          </a:p>
        </p:txBody>
      </p:sp>
    </p:spTree>
    <p:extLst>
      <p:ext uri="{BB962C8B-B14F-4D97-AF65-F5344CB8AC3E}">
        <p14:creationId xmlns:p14="http://schemas.microsoft.com/office/powerpoint/2010/main" val="3006114227"/>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5"/>
          <p:cNvSpPr>
            <a:spLocks noGrp="1" noChangeArrowheads="1"/>
          </p:cNvSpPr>
          <p:nvPr>
            <p:ph type="dt" sz="half" idx="10"/>
          </p:nvPr>
        </p:nvSpPr>
        <p:spPr>
          <a:ln/>
        </p:spPr>
        <p:txBody>
          <a:bodyPr/>
          <a:lstStyle>
            <a:lvl1pPr>
              <a:defRPr/>
            </a:lvl1pPr>
          </a:lstStyle>
          <a:p>
            <a:pPr>
              <a:defRPr/>
            </a:pPr>
            <a:endParaRPr lang="en-US" altLang="en-US"/>
          </a:p>
        </p:txBody>
      </p:sp>
      <p:sp>
        <p:nvSpPr>
          <p:cNvPr id="6" name="Rectangle 6"/>
          <p:cNvSpPr>
            <a:spLocks noGrp="1" noChangeArrowheads="1"/>
          </p:cNvSpPr>
          <p:nvPr>
            <p:ph type="ftr" sz="quarter" idx="11"/>
          </p:nvPr>
        </p:nvSpPr>
        <p:spPr>
          <a:ln/>
        </p:spPr>
        <p:txBody>
          <a:bodyPr/>
          <a:lstStyle>
            <a:lvl1pPr>
              <a:defRPr/>
            </a:lvl1pPr>
          </a:lstStyle>
          <a:p>
            <a:pPr>
              <a:defRPr/>
            </a:pPr>
            <a:endParaRPr lang="en-US" altLang="en-US"/>
          </a:p>
        </p:txBody>
      </p:sp>
      <p:sp>
        <p:nvSpPr>
          <p:cNvPr id="7" name="Rectangle 7"/>
          <p:cNvSpPr>
            <a:spLocks noGrp="1" noChangeArrowheads="1"/>
          </p:cNvSpPr>
          <p:nvPr>
            <p:ph type="sldNum" sz="quarter" idx="12"/>
          </p:nvPr>
        </p:nvSpPr>
        <p:spPr>
          <a:ln/>
        </p:spPr>
        <p:txBody>
          <a:bodyPr/>
          <a:lstStyle>
            <a:lvl1pPr>
              <a:defRPr/>
            </a:lvl1pPr>
          </a:lstStyle>
          <a:p>
            <a:pPr>
              <a:defRPr/>
            </a:pPr>
            <a:fld id="{CD98F907-A3F9-423D-8827-382E431D6749}" type="slidenum">
              <a:rPr lang="en-US" altLang="en-US"/>
              <a:pPr>
                <a:defRPr/>
              </a:pPr>
              <a:t>‹#›</a:t>
            </a:fld>
            <a:endParaRPr lang="en-US" altLang="en-US"/>
          </a:p>
        </p:txBody>
      </p:sp>
    </p:spTree>
    <p:extLst>
      <p:ext uri="{BB962C8B-B14F-4D97-AF65-F5344CB8AC3E}">
        <p14:creationId xmlns:p14="http://schemas.microsoft.com/office/powerpoint/2010/main" val="3422901923"/>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Line 2"/>
          <p:cNvSpPr>
            <a:spLocks noChangeShapeType="1"/>
          </p:cNvSpPr>
          <p:nvPr/>
        </p:nvSpPr>
        <p:spPr bwMode="auto">
          <a:xfrm>
            <a:off x="7962900" y="152400"/>
            <a:ext cx="0" cy="15240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27" name="Rectangle 3"/>
          <p:cNvSpPr>
            <a:spLocks noGrp="1" noChangeArrowheads="1"/>
          </p:cNvSpPr>
          <p:nvPr>
            <p:ph type="title"/>
          </p:nvPr>
        </p:nvSpPr>
        <p:spPr bwMode="auto">
          <a:xfrm>
            <a:off x="457200" y="122238"/>
            <a:ext cx="7543800" cy="1295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b" anchorCtr="0" compatLnSpc="1">
            <a:prstTxWarp prst="textNoShape">
              <a:avLst/>
            </a:prstTxWarp>
          </a:bodyPr>
          <a:lstStyle/>
          <a:p>
            <a:pPr lvl="0"/>
            <a:r>
              <a:rPr lang="en-US" altLang="en-US"/>
              <a:t>Click to edit Master title style</a:t>
            </a:r>
          </a:p>
        </p:txBody>
      </p:sp>
      <p:sp>
        <p:nvSpPr>
          <p:cNvPr id="1028" name="Rectangle 4"/>
          <p:cNvSpPr>
            <a:spLocks noGrp="1" noChangeArrowheads="1"/>
          </p:cNvSpPr>
          <p:nvPr>
            <p:ph type="body" idx="1"/>
          </p:nvPr>
        </p:nvSpPr>
        <p:spPr bwMode="auto">
          <a:xfrm>
            <a:off x="457200" y="1719263"/>
            <a:ext cx="8229600" cy="44116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9221" name="Rectangle 5"/>
          <p:cNvSpPr>
            <a:spLocks noGrp="1" noChangeArrowheads="1"/>
          </p:cNvSpPr>
          <p:nvPr>
            <p:ph type="dt" sz="half" idx="2"/>
          </p:nvPr>
        </p:nvSpPr>
        <p:spPr bwMode="auto">
          <a:xfrm>
            <a:off x="457200" y="6248400"/>
            <a:ext cx="21336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eaLnBrk="1" hangingPunct="1">
              <a:defRPr sz="1000">
                <a:latin typeface="Arial" charset="0"/>
              </a:defRPr>
            </a:lvl1pPr>
          </a:lstStyle>
          <a:p>
            <a:pPr>
              <a:defRPr/>
            </a:pPr>
            <a:endParaRPr lang="en-US" altLang="en-US"/>
          </a:p>
        </p:txBody>
      </p:sp>
      <p:sp>
        <p:nvSpPr>
          <p:cNvPr id="9222" name="Rectangle 6"/>
          <p:cNvSpPr>
            <a:spLocks noGrp="1" noChangeArrowheads="1"/>
          </p:cNvSpPr>
          <p:nvPr>
            <p:ph type="ftr" sz="quarter" idx="3"/>
          </p:nvPr>
        </p:nvSpPr>
        <p:spPr bwMode="auto">
          <a:xfrm>
            <a:off x="3124200" y="6248400"/>
            <a:ext cx="28956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lgn="ctr" eaLnBrk="1" hangingPunct="1">
              <a:defRPr sz="1000">
                <a:latin typeface="Arial" charset="0"/>
              </a:defRPr>
            </a:lvl1pPr>
          </a:lstStyle>
          <a:p>
            <a:pPr>
              <a:defRPr/>
            </a:pPr>
            <a:endParaRPr lang="en-US" altLang="en-US"/>
          </a:p>
        </p:txBody>
      </p:sp>
      <p:sp>
        <p:nvSpPr>
          <p:cNvPr id="9223" name="Rectangle 7"/>
          <p:cNvSpPr>
            <a:spLocks noGrp="1" noChangeArrowheads="1"/>
          </p:cNvSpPr>
          <p:nvPr>
            <p:ph type="sldNum" sz="quarter" idx="4"/>
          </p:nvPr>
        </p:nvSpPr>
        <p:spPr bwMode="auto">
          <a:xfrm>
            <a:off x="7010400" y="0"/>
            <a:ext cx="21336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lgn="r" eaLnBrk="1" hangingPunct="1">
              <a:defRPr sz="1000"/>
            </a:lvl1pPr>
          </a:lstStyle>
          <a:p>
            <a:pPr>
              <a:defRPr/>
            </a:pPr>
            <a:fld id="{0BE69A64-28E0-472D-A12F-77798582C133}" type="slidenum">
              <a:rPr lang="en-US" altLang="en-US"/>
              <a:pPr>
                <a:defRPr/>
              </a:pPr>
              <a:t>‹#›</a:t>
            </a:fld>
            <a:endParaRPr lang="en-US" altLang="en-US"/>
          </a:p>
        </p:txBody>
      </p:sp>
      <p:grpSp>
        <p:nvGrpSpPr>
          <p:cNvPr id="1032" name="Group 8"/>
          <p:cNvGrpSpPr>
            <a:grpSpLocks/>
          </p:cNvGrpSpPr>
          <p:nvPr/>
        </p:nvGrpSpPr>
        <p:grpSpPr bwMode="auto">
          <a:xfrm>
            <a:off x="8153400" y="152400"/>
            <a:ext cx="792163" cy="1295400"/>
            <a:chOff x="5136" y="960"/>
            <a:chExt cx="528" cy="864"/>
          </a:xfrm>
        </p:grpSpPr>
        <p:sp>
          <p:nvSpPr>
            <p:cNvPr id="1033" name="Oval 9"/>
            <p:cNvSpPr>
              <a:spLocks noChangeArrowheads="1"/>
            </p:cNvSpPr>
            <p:nvPr/>
          </p:nvSpPr>
          <p:spPr bwMode="auto">
            <a:xfrm>
              <a:off x="5136" y="960"/>
              <a:ext cx="80" cy="80"/>
            </a:xfrm>
            <a:prstGeom prst="ellipse">
              <a:avLst/>
            </a:prstGeom>
            <a:solidFill>
              <a:schemeClr val="tx2"/>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endParaRPr lang="en-US" altLang="en-US"/>
            </a:p>
          </p:txBody>
        </p:sp>
        <p:sp>
          <p:nvSpPr>
            <p:cNvPr id="1034" name="Oval 10"/>
            <p:cNvSpPr>
              <a:spLocks noChangeArrowheads="1"/>
            </p:cNvSpPr>
            <p:nvPr/>
          </p:nvSpPr>
          <p:spPr bwMode="auto">
            <a:xfrm>
              <a:off x="5248" y="960"/>
              <a:ext cx="79" cy="80"/>
            </a:xfrm>
            <a:prstGeom prst="ellipse">
              <a:avLst/>
            </a:prstGeom>
            <a:solidFill>
              <a:schemeClr val="tx2"/>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endParaRPr lang="en-US" altLang="en-US"/>
            </a:p>
          </p:txBody>
        </p:sp>
        <p:sp>
          <p:nvSpPr>
            <p:cNvPr id="1035" name="Oval 11"/>
            <p:cNvSpPr>
              <a:spLocks noChangeArrowheads="1"/>
            </p:cNvSpPr>
            <p:nvPr/>
          </p:nvSpPr>
          <p:spPr bwMode="auto">
            <a:xfrm>
              <a:off x="5360" y="960"/>
              <a:ext cx="76" cy="80"/>
            </a:xfrm>
            <a:prstGeom prst="ellipse">
              <a:avLst/>
            </a:prstGeom>
            <a:solidFill>
              <a:schemeClr val="tx2"/>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endParaRPr lang="en-US" altLang="en-US"/>
            </a:p>
          </p:txBody>
        </p:sp>
        <p:sp>
          <p:nvSpPr>
            <p:cNvPr id="1036" name="Oval 12"/>
            <p:cNvSpPr>
              <a:spLocks noChangeArrowheads="1"/>
            </p:cNvSpPr>
            <p:nvPr/>
          </p:nvSpPr>
          <p:spPr bwMode="auto">
            <a:xfrm>
              <a:off x="5136" y="1072"/>
              <a:ext cx="80" cy="77"/>
            </a:xfrm>
            <a:prstGeom prst="ellipse">
              <a:avLst/>
            </a:prstGeom>
            <a:solidFill>
              <a:schemeClr val="tx2"/>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endParaRPr lang="en-US" altLang="en-US"/>
            </a:p>
          </p:txBody>
        </p:sp>
        <p:sp>
          <p:nvSpPr>
            <p:cNvPr id="1037" name="Oval 13"/>
            <p:cNvSpPr>
              <a:spLocks noChangeArrowheads="1"/>
            </p:cNvSpPr>
            <p:nvPr/>
          </p:nvSpPr>
          <p:spPr bwMode="auto">
            <a:xfrm>
              <a:off x="5248" y="1072"/>
              <a:ext cx="79" cy="77"/>
            </a:xfrm>
            <a:prstGeom prst="ellipse">
              <a:avLst/>
            </a:prstGeom>
            <a:solidFill>
              <a:schemeClr val="tx2"/>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endParaRPr lang="en-US" altLang="en-US"/>
            </a:p>
          </p:txBody>
        </p:sp>
        <p:sp>
          <p:nvSpPr>
            <p:cNvPr id="1038" name="Oval 14"/>
            <p:cNvSpPr>
              <a:spLocks noChangeArrowheads="1"/>
            </p:cNvSpPr>
            <p:nvPr/>
          </p:nvSpPr>
          <p:spPr bwMode="auto">
            <a:xfrm>
              <a:off x="5360" y="1072"/>
              <a:ext cx="76" cy="77"/>
            </a:xfrm>
            <a:prstGeom prst="ellipse">
              <a:avLst/>
            </a:prstGeom>
            <a:solidFill>
              <a:schemeClr val="tx2"/>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endParaRPr lang="en-US" altLang="en-US"/>
            </a:p>
          </p:txBody>
        </p:sp>
        <p:sp>
          <p:nvSpPr>
            <p:cNvPr id="1039" name="Oval 15"/>
            <p:cNvSpPr>
              <a:spLocks noChangeArrowheads="1"/>
            </p:cNvSpPr>
            <p:nvPr/>
          </p:nvSpPr>
          <p:spPr bwMode="auto">
            <a:xfrm>
              <a:off x="5472" y="1072"/>
              <a:ext cx="76" cy="77"/>
            </a:xfrm>
            <a:prstGeom prst="ellipse">
              <a:avLst/>
            </a:prstGeom>
            <a:solidFill>
              <a:schemeClr val="accent2"/>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endParaRPr lang="en-US" altLang="en-US"/>
            </a:p>
          </p:txBody>
        </p:sp>
        <p:sp>
          <p:nvSpPr>
            <p:cNvPr id="1040" name="Oval 16"/>
            <p:cNvSpPr>
              <a:spLocks noChangeArrowheads="1"/>
            </p:cNvSpPr>
            <p:nvPr/>
          </p:nvSpPr>
          <p:spPr bwMode="auto">
            <a:xfrm>
              <a:off x="5136" y="1184"/>
              <a:ext cx="80" cy="76"/>
            </a:xfrm>
            <a:prstGeom prst="ellipse">
              <a:avLst/>
            </a:prstGeom>
            <a:solidFill>
              <a:schemeClr val="tx2"/>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endParaRPr lang="en-US" altLang="en-US"/>
            </a:p>
          </p:txBody>
        </p:sp>
        <p:sp>
          <p:nvSpPr>
            <p:cNvPr id="1041" name="Oval 17"/>
            <p:cNvSpPr>
              <a:spLocks noChangeArrowheads="1"/>
            </p:cNvSpPr>
            <p:nvPr/>
          </p:nvSpPr>
          <p:spPr bwMode="auto">
            <a:xfrm>
              <a:off x="5248" y="1184"/>
              <a:ext cx="79" cy="76"/>
            </a:xfrm>
            <a:prstGeom prst="ellipse">
              <a:avLst/>
            </a:prstGeom>
            <a:solidFill>
              <a:schemeClr val="tx2"/>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endParaRPr lang="en-US" altLang="en-US"/>
            </a:p>
          </p:txBody>
        </p:sp>
        <p:sp>
          <p:nvSpPr>
            <p:cNvPr id="1042" name="Oval 18"/>
            <p:cNvSpPr>
              <a:spLocks noChangeArrowheads="1"/>
            </p:cNvSpPr>
            <p:nvPr/>
          </p:nvSpPr>
          <p:spPr bwMode="auto">
            <a:xfrm>
              <a:off x="5360" y="1184"/>
              <a:ext cx="76" cy="76"/>
            </a:xfrm>
            <a:prstGeom prst="ellipse">
              <a:avLst/>
            </a:prstGeom>
            <a:solidFill>
              <a:schemeClr val="accent2"/>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endParaRPr lang="en-US" altLang="en-US"/>
            </a:p>
          </p:txBody>
        </p:sp>
        <p:sp>
          <p:nvSpPr>
            <p:cNvPr id="1043" name="Oval 19"/>
            <p:cNvSpPr>
              <a:spLocks noChangeArrowheads="1"/>
            </p:cNvSpPr>
            <p:nvPr/>
          </p:nvSpPr>
          <p:spPr bwMode="auto">
            <a:xfrm>
              <a:off x="5472" y="1184"/>
              <a:ext cx="76" cy="76"/>
            </a:xfrm>
            <a:prstGeom prst="ellipse">
              <a:avLst/>
            </a:prstGeom>
            <a:solidFill>
              <a:schemeClr val="accent2"/>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endParaRPr lang="en-US" altLang="en-US"/>
            </a:p>
          </p:txBody>
        </p:sp>
        <p:sp>
          <p:nvSpPr>
            <p:cNvPr id="1044" name="Oval 20"/>
            <p:cNvSpPr>
              <a:spLocks noChangeArrowheads="1"/>
            </p:cNvSpPr>
            <p:nvPr/>
          </p:nvSpPr>
          <p:spPr bwMode="auto">
            <a:xfrm>
              <a:off x="5584" y="1184"/>
              <a:ext cx="80" cy="76"/>
            </a:xfrm>
            <a:prstGeom prst="ellipse">
              <a:avLst/>
            </a:prstGeom>
            <a:solidFill>
              <a:schemeClr val="accent1"/>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endParaRPr lang="en-US" altLang="en-US"/>
            </a:p>
          </p:txBody>
        </p:sp>
        <p:sp>
          <p:nvSpPr>
            <p:cNvPr id="1045" name="Oval 21"/>
            <p:cNvSpPr>
              <a:spLocks noChangeArrowheads="1"/>
            </p:cNvSpPr>
            <p:nvPr/>
          </p:nvSpPr>
          <p:spPr bwMode="auto">
            <a:xfrm>
              <a:off x="5136" y="1296"/>
              <a:ext cx="80" cy="80"/>
            </a:xfrm>
            <a:prstGeom prst="ellipse">
              <a:avLst/>
            </a:prstGeom>
            <a:solidFill>
              <a:schemeClr val="tx2"/>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endParaRPr lang="en-US" altLang="en-US"/>
            </a:p>
          </p:txBody>
        </p:sp>
        <p:sp>
          <p:nvSpPr>
            <p:cNvPr id="1046" name="Oval 22"/>
            <p:cNvSpPr>
              <a:spLocks noChangeArrowheads="1"/>
            </p:cNvSpPr>
            <p:nvPr/>
          </p:nvSpPr>
          <p:spPr bwMode="auto">
            <a:xfrm>
              <a:off x="5248" y="1296"/>
              <a:ext cx="79" cy="80"/>
            </a:xfrm>
            <a:prstGeom prst="ellipse">
              <a:avLst/>
            </a:prstGeom>
            <a:solidFill>
              <a:schemeClr val="accent2"/>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endParaRPr lang="en-US" altLang="en-US"/>
            </a:p>
          </p:txBody>
        </p:sp>
        <p:sp>
          <p:nvSpPr>
            <p:cNvPr id="1047" name="Oval 23"/>
            <p:cNvSpPr>
              <a:spLocks noChangeArrowheads="1"/>
            </p:cNvSpPr>
            <p:nvPr/>
          </p:nvSpPr>
          <p:spPr bwMode="auto">
            <a:xfrm>
              <a:off x="5360" y="1296"/>
              <a:ext cx="76" cy="80"/>
            </a:xfrm>
            <a:prstGeom prst="ellipse">
              <a:avLst/>
            </a:prstGeom>
            <a:solidFill>
              <a:schemeClr val="accent2"/>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endParaRPr lang="en-US" altLang="en-US"/>
            </a:p>
          </p:txBody>
        </p:sp>
        <p:sp>
          <p:nvSpPr>
            <p:cNvPr id="1048" name="Oval 24"/>
            <p:cNvSpPr>
              <a:spLocks noChangeArrowheads="1"/>
            </p:cNvSpPr>
            <p:nvPr/>
          </p:nvSpPr>
          <p:spPr bwMode="auto">
            <a:xfrm>
              <a:off x="5472" y="1296"/>
              <a:ext cx="76" cy="80"/>
            </a:xfrm>
            <a:prstGeom prst="ellipse">
              <a:avLst/>
            </a:prstGeom>
            <a:solidFill>
              <a:schemeClr val="accent1"/>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endParaRPr lang="en-US" altLang="en-US"/>
            </a:p>
          </p:txBody>
        </p:sp>
        <p:sp>
          <p:nvSpPr>
            <p:cNvPr id="1049" name="Oval 25"/>
            <p:cNvSpPr>
              <a:spLocks noChangeArrowheads="1"/>
            </p:cNvSpPr>
            <p:nvPr/>
          </p:nvSpPr>
          <p:spPr bwMode="auto">
            <a:xfrm>
              <a:off x="5136" y="1408"/>
              <a:ext cx="80" cy="80"/>
            </a:xfrm>
            <a:prstGeom prst="ellipse">
              <a:avLst/>
            </a:prstGeom>
            <a:solidFill>
              <a:schemeClr val="accent2"/>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endParaRPr lang="en-US" altLang="en-US"/>
            </a:p>
          </p:txBody>
        </p:sp>
        <p:sp>
          <p:nvSpPr>
            <p:cNvPr id="1050" name="Oval 26"/>
            <p:cNvSpPr>
              <a:spLocks noChangeArrowheads="1"/>
            </p:cNvSpPr>
            <p:nvPr/>
          </p:nvSpPr>
          <p:spPr bwMode="auto">
            <a:xfrm>
              <a:off x="5248" y="1408"/>
              <a:ext cx="79" cy="80"/>
            </a:xfrm>
            <a:prstGeom prst="ellipse">
              <a:avLst/>
            </a:prstGeom>
            <a:solidFill>
              <a:schemeClr val="accent2"/>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endParaRPr lang="en-US" altLang="en-US"/>
            </a:p>
          </p:txBody>
        </p:sp>
        <p:sp>
          <p:nvSpPr>
            <p:cNvPr id="1051" name="Oval 27"/>
            <p:cNvSpPr>
              <a:spLocks noChangeArrowheads="1"/>
            </p:cNvSpPr>
            <p:nvPr/>
          </p:nvSpPr>
          <p:spPr bwMode="auto">
            <a:xfrm>
              <a:off x="5360" y="1408"/>
              <a:ext cx="76" cy="80"/>
            </a:xfrm>
            <a:prstGeom prst="ellipse">
              <a:avLst/>
            </a:prstGeom>
            <a:solidFill>
              <a:schemeClr val="accent1"/>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endParaRPr lang="en-US" altLang="en-US"/>
            </a:p>
          </p:txBody>
        </p:sp>
        <p:sp>
          <p:nvSpPr>
            <p:cNvPr id="1052" name="Oval 28"/>
            <p:cNvSpPr>
              <a:spLocks noChangeArrowheads="1"/>
            </p:cNvSpPr>
            <p:nvPr/>
          </p:nvSpPr>
          <p:spPr bwMode="auto">
            <a:xfrm>
              <a:off x="5472" y="1408"/>
              <a:ext cx="76" cy="80"/>
            </a:xfrm>
            <a:prstGeom prst="ellipse">
              <a:avLst/>
            </a:prstGeom>
            <a:solidFill>
              <a:schemeClr val="accent1"/>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endParaRPr lang="en-US" altLang="en-US"/>
            </a:p>
          </p:txBody>
        </p:sp>
        <p:sp>
          <p:nvSpPr>
            <p:cNvPr id="1053" name="Oval 29"/>
            <p:cNvSpPr>
              <a:spLocks noChangeArrowheads="1"/>
            </p:cNvSpPr>
            <p:nvPr/>
          </p:nvSpPr>
          <p:spPr bwMode="auto">
            <a:xfrm>
              <a:off x="5584" y="1408"/>
              <a:ext cx="80" cy="80"/>
            </a:xfrm>
            <a:prstGeom prst="ellipse">
              <a:avLst/>
            </a:prstGeom>
            <a:solidFill>
              <a:schemeClr val="folHlink"/>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endParaRPr lang="en-US" altLang="en-US"/>
            </a:p>
          </p:txBody>
        </p:sp>
        <p:sp>
          <p:nvSpPr>
            <p:cNvPr id="1054" name="Oval 30"/>
            <p:cNvSpPr>
              <a:spLocks noChangeArrowheads="1"/>
            </p:cNvSpPr>
            <p:nvPr/>
          </p:nvSpPr>
          <p:spPr bwMode="auto">
            <a:xfrm>
              <a:off x="5136" y="1520"/>
              <a:ext cx="80" cy="79"/>
            </a:xfrm>
            <a:prstGeom prst="ellipse">
              <a:avLst/>
            </a:prstGeom>
            <a:solidFill>
              <a:schemeClr val="accent2"/>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endParaRPr lang="en-US" altLang="en-US"/>
            </a:p>
          </p:txBody>
        </p:sp>
        <p:sp>
          <p:nvSpPr>
            <p:cNvPr id="1055" name="Oval 31"/>
            <p:cNvSpPr>
              <a:spLocks noChangeArrowheads="1"/>
            </p:cNvSpPr>
            <p:nvPr/>
          </p:nvSpPr>
          <p:spPr bwMode="auto">
            <a:xfrm>
              <a:off x="5248" y="1520"/>
              <a:ext cx="79" cy="79"/>
            </a:xfrm>
            <a:prstGeom prst="ellipse">
              <a:avLst/>
            </a:prstGeom>
            <a:solidFill>
              <a:schemeClr val="accent1"/>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endParaRPr lang="en-US" altLang="en-US"/>
            </a:p>
          </p:txBody>
        </p:sp>
        <p:sp>
          <p:nvSpPr>
            <p:cNvPr id="1056" name="Oval 32"/>
            <p:cNvSpPr>
              <a:spLocks noChangeArrowheads="1"/>
            </p:cNvSpPr>
            <p:nvPr/>
          </p:nvSpPr>
          <p:spPr bwMode="auto">
            <a:xfrm>
              <a:off x="5360" y="1520"/>
              <a:ext cx="76" cy="79"/>
            </a:xfrm>
            <a:prstGeom prst="ellipse">
              <a:avLst/>
            </a:prstGeom>
            <a:solidFill>
              <a:schemeClr val="accent1"/>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endParaRPr lang="en-US" altLang="en-US"/>
            </a:p>
          </p:txBody>
        </p:sp>
        <p:sp>
          <p:nvSpPr>
            <p:cNvPr id="1057" name="Oval 33"/>
            <p:cNvSpPr>
              <a:spLocks noChangeArrowheads="1"/>
            </p:cNvSpPr>
            <p:nvPr/>
          </p:nvSpPr>
          <p:spPr bwMode="auto">
            <a:xfrm>
              <a:off x="5472" y="1520"/>
              <a:ext cx="76" cy="79"/>
            </a:xfrm>
            <a:prstGeom prst="ellipse">
              <a:avLst/>
            </a:prstGeom>
            <a:solidFill>
              <a:schemeClr val="folHlink"/>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endParaRPr lang="en-US" altLang="en-US"/>
            </a:p>
          </p:txBody>
        </p:sp>
        <p:sp>
          <p:nvSpPr>
            <p:cNvPr id="1058" name="Oval 34"/>
            <p:cNvSpPr>
              <a:spLocks noChangeArrowheads="1"/>
            </p:cNvSpPr>
            <p:nvPr/>
          </p:nvSpPr>
          <p:spPr bwMode="auto">
            <a:xfrm>
              <a:off x="5136" y="1632"/>
              <a:ext cx="80" cy="76"/>
            </a:xfrm>
            <a:prstGeom prst="ellipse">
              <a:avLst/>
            </a:prstGeom>
            <a:solidFill>
              <a:schemeClr val="accent1"/>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endParaRPr lang="en-US" altLang="en-US"/>
            </a:p>
          </p:txBody>
        </p:sp>
        <p:sp>
          <p:nvSpPr>
            <p:cNvPr id="1059" name="Oval 35"/>
            <p:cNvSpPr>
              <a:spLocks noChangeArrowheads="1"/>
            </p:cNvSpPr>
            <p:nvPr/>
          </p:nvSpPr>
          <p:spPr bwMode="auto">
            <a:xfrm>
              <a:off x="5248" y="1632"/>
              <a:ext cx="79" cy="76"/>
            </a:xfrm>
            <a:prstGeom prst="ellipse">
              <a:avLst/>
            </a:prstGeom>
            <a:solidFill>
              <a:schemeClr val="accent1"/>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endParaRPr lang="en-US" altLang="en-US"/>
            </a:p>
          </p:txBody>
        </p:sp>
        <p:sp>
          <p:nvSpPr>
            <p:cNvPr id="1060" name="Oval 36"/>
            <p:cNvSpPr>
              <a:spLocks noChangeArrowheads="1"/>
            </p:cNvSpPr>
            <p:nvPr/>
          </p:nvSpPr>
          <p:spPr bwMode="auto">
            <a:xfrm>
              <a:off x="5360" y="1632"/>
              <a:ext cx="76" cy="76"/>
            </a:xfrm>
            <a:prstGeom prst="ellipse">
              <a:avLst/>
            </a:prstGeom>
            <a:solidFill>
              <a:schemeClr val="folHlink"/>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endParaRPr lang="en-US" altLang="en-US"/>
            </a:p>
          </p:txBody>
        </p:sp>
        <p:sp>
          <p:nvSpPr>
            <p:cNvPr id="1061" name="Oval 37"/>
            <p:cNvSpPr>
              <a:spLocks noChangeArrowheads="1"/>
            </p:cNvSpPr>
            <p:nvPr/>
          </p:nvSpPr>
          <p:spPr bwMode="auto">
            <a:xfrm>
              <a:off x="5472" y="1632"/>
              <a:ext cx="76" cy="76"/>
            </a:xfrm>
            <a:prstGeom prst="ellipse">
              <a:avLst/>
            </a:prstGeom>
            <a:solidFill>
              <a:schemeClr val="folHlink"/>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endParaRPr lang="en-US" altLang="en-US"/>
            </a:p>
          </p:txBody>
        </p:sp>
        <p:sp>
          <p:nvSpPr>
            <p:cNvPr id="1062" name="Oval 38"/>
            <p:cNvSpPr>
              <a:spLocks noChangeArrowheads="1"/>
            </p:cNvSpPr>
            <p:nvPr/>
          </p:nvSpPr>
          <p:spPr bwMode="auto">
            <a:xfrm>
              <a:off x="5248" y="1744"/>
              <a:ext cx="79" cy="80"/>
            </a:xfrm>
            <a:prstGeom prst="ellipse">
              <a:avLst/>
            </a:prstGeom>
            <a:solidFill>
              <a:schemeClr val="folHlink"/>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endParaRPr lang="en-US" altLang="en-US"/>
            </a:p>
          </p:txBody>
        </p:sp>
        <p:sp>
          <p:nvSpPr>
            <p:cNvPr id="1063" name="Oval 39"/>
            <p:cNvSpPr>
              <a:spLocks noChangeArrowheads="1"/>
            </p:cNvSpPr>
            <p:nvPr/>
          </p:nvSpPr>
          <p:spPr bwMode="auto">
            <a:xfrm>
              <a:off x="5472" y="1744"/>
              <a:ext cx="76" cy="80"/>
            </a:xfrm>
            <a:prstGeom prst="ellipse">
              <a:avLst/>
            </a:prstGeom>
            <a:solidFill>
              <a:schemeClr val="folHlink"/>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endParaRPr lang="en-US" altLang="en-US"/>
            </a:p>
          </p:txBody>
        </p:sp>
      </p:grpSp>
    </p:spTree>
  </p:cSld>
  <p:clrMap bg1="lt1" tx1="dk1" bg2="lt2" tx2="dk2" accent1="accent1" accent2="accent2" accent3="accent3" accent4="accent4" accent5="accent5" accent6="accent6" hlink="hlink" folHlink="folHlink"/>
  <p:sldLayoutIdLst>
    <p:sldLayoutId id="2147483852" r:id="rId1"/>
    <p:sldLayoutId id="2147483842" r:id="rId2"/>
    <p:sldLayoutId id="2147483843" r:id="rId3"/>
    <p:sldLayoutId id="2147483844" r:id="rId4"/>
    <p:sldLayoutId id="2147483845" r:id="rId5"/>
    <p:sldLayoutId id="2147483846" r:id="rId6"/>
    <p:sldLayoutId id="2147483847" r:id="rId7"/>
    <p:sldLayoutId id="2147483848" r:id="rId8"/>
    <p:sldLayoutId id="2147483849" r:id="rId9"/>
    <p:sldLayoutId id="2147483850" r:id="rId10"/>
    <p:sldLayoutId id="2147483851" r:id="rId11"/>
  </p:sldLayoutIdLst>
  <p:hf hdr="0" ftr="0" dt="0"/>
  <p:txStyles>
    <p:titleStyle>
      <a:lvl1pPr algn="l" rtl="0" eaLnBrk="0" fontAlgn="base" hangingPunct="0">
        <a:spcBef>
          <a:spcPct val="0"/>
        </a:spcBef>
        <a:spcAft>
          <a:spcPct val="0"/>
        </a:spcAft>
        <a:defRPr sz="3900" b="1">
          <a:solidFill>
            <a:schemeClr val="tx2"/>
          </a:solidFill>
          <a:latin typeface="+mj-lt"/>
          <a:ea typeface="+mj-ea"/>
          <a:cs typeface="+mj-cs"/>
        </a:defRPr>
      </a:lvl1pPr>
      <a:lvl2pPr algn="l" rtl="0" eaLnBrk="0" fontAlgn="base" hangingPunct="0">
        <a:spcBef>
          <a:spcPct val="0"/>
        </a:spcBef>
        <a:spcAft>
          <a:spcPct val="0"/>
        </a:spcAft>
        <a:defRPr sz="3900" b="1">
          <a:solidFill>
            <a:schemeClr val="tx2"/>
          </a:solidFill>
          <a:latin typeface="Arial" charset="0"/>
        </a:defRPr>
      </a:lvl2pPr>
      <a:lvl3pPr algn="l" rtl="0" eaLnBrk="0" fontAlgn="base" hangingPunct="0">
        <a:spcBef>
          <a:spcPct val="0"/>
        </a:spcBef>
        <a:spcAft>
          <a:spcPct val="0"/>
        </a:spcAft>
        <a:defRPr sz="3900" b="1">
          <a:solidFill>
            <a:schemeClr val="tx2"/>
          </a:solidFill>
          <a:latin typeface="Arial" charset="0"/>
        </a:defRPr>
      </a:lvl3pPr>
      <a:lvl4pPr algn="l" rtl="0" eaLnBrk="0" fontAlgn="base" hangingPunct="0">
        <a:spcBef>
          <a:spcPct val="0"/>
        </a:spcBef>
        <a:spcAft>
          <a:spcPct val="0"/>
        </a:spcAft>
        <a:defRPr sz="3900" b="1">
          <a:solidFill>
            <a:schemeClr val="tx2"/>
          </a:solidFill>
          <a:latin typeface="Arial" charset="0"/>
        </a:defRPr>
      </a:lvl4pPr>
      <a:lvl5pPr algn="l" rtl="0" eaLnBrk="0" fontAlgn="base" hangingPunct="0">
        <a:spcBef>
          <a:spcPct val="0"/>
        </a:spcBef>
        <a:spcAft>
          <a:spcPct val="0"/>
        </a:spcAft>
        <a:defRPr sz="3900" b="1">
          <a:solidFill>
            <a:schemeClr val="tx2"/>
          </a:solidFill>
          <a:latin typeface="Arial" charset="0"/>
        </a:defRPr>
      </a:lvl5pPr>
      <a:lvl6pPr marL="457200" algn="l" rtl="0" fontAlgn="base">
        <a:spcBef>
          <a:spcPct val="0"/>
        </a:spcBef>
        <a:spcAft>
          <a:spcPct val="0"/>
        </a:spcAft>
        <a:defRPr sz="3900" b="1">
          <a:solidFill>
            <a:schemeClr val="tx2"/>
          </a:solidFill>
          <a:latin typeface="Arial" charset="0"/>
        </a:defRPr>
      </a:lvl6pPr>
      <a:lvl7pPr marL="914400" algn="l" rtl="0" fontAlgn="base">
        <a:spcBef>
          <a:spcPct val="0"/>
        </a:spcBef>
        <a:spcAft>
          <a:spcPct val="0"/>
        </a:spcAft>
        <a:defRPr sz="3900" b="1">
          <a:solidFill>
            <a:schemeClr val="tx2"/>
          </a:solidFill>
          <a:latin typeface="Arial" charset="0"/>
        </a:defRPr>
      </a:lvl7pPr>
      <a:lvl8pPr marL="1371600" algn="l" rtl="0" fontAlgn="base">
        <a:spcBef>
          <a:spcPct val="0"/>
        </a:spcBef>
        <a:spcAft>
          <a:spcPct val="0"/>
        </a:spcAft>
        <a:defRPr sz="3900" b="1">
          <a:solidFill>
            <a:schemeClr val="tx2"/>
          </a:solidFill>
          <a:latin typeface="Arial" charset="0"/>
        </a:defRPr>
      </a:lvl8pPr>
      <a:lvl9pPr marL="1828800" algn="l" rtl="0" fontAlgn="base">
        <a:spcBef>
          <a:spcPct val="0"/>
        </a:spcBef>
        <a:spcAft>
          <a:spcPct val="0"/>
        </a:spcAft>
        <a:defRPr sz="3900" b="1">
          <a:solidFill>
            <a:schemeClr val="tx2"/>
          </a:solidFill>
          <a:latin typeface="Arial" charset="0"/>
        </a:defRPr>
      </a:lvl9pPr>
    </p:titleStyle>
    <p:bodyStyle>
      <a:lvl1pPr marL="342900" indent="-342900" algn="l" rtl="0" eaLnBrk="0" fontAlgn="base" hangingPunct="0">
        <a:spcBef>
          <a:spcPct val="20000"/>
        </a:spcBef>
        <a:spcAft>
          <a:spcPct val="0"/>
        </a:spcAft>
        <a:buClr>
          <a:schemeClr val="tx2"/>
        </a:buClr>
        <a:buSzPct val="70000"/>
        <a:buFont typeface="Wingdings" panose="05000000000000000000" pitchFamily="2" charset="2"/>
        <a:buChar char="l"/>
        <a:defRPr sz="3000">
          <a:solidFill>
            <a:schemeClr val="tx1"/>
          </a:solidFill>
          <a:latin typeface="+mn-lt"/>
          <a:ea typeface="+mn-ea"/>
          <a:cs typeface="+mn-cs"/>
        </a:defRPr>
      </a:lvl1pPr>
      <a:lvl2pPr marL="692150" indent="-347663" algn="l" rtl="0" eaLnBrk="0" fontAlgn="base" hangingPunct="0">
        <a:spcBef>
          <a:spcPct val="20000"/>
        </a:spcBef>
        <a:spcAft>
          <a:spcPct val="0"/>
        </a:spcAft>
        <a:buClr>
          <a:schemeClr val="accent2"/>
        </a:buClr>
        <a:buSzPct val="70000"/>
        <a:buFont typeface="Wingdings" panose="05000000000000000000" pitchFamily="2" charset="2"/>
        <a:buChar char="l"/>
        <a:defRPr sz="2600">
          <a:solidFill>
            <a:schemeClr val="tx1"/>
          </a:solidFill>
          <a:latin typeface="+mn-lt"/>
        </a:defRPr>
      </a:lvl2pPr>
      <a:lvl3pPr marL="987425" indent="-293688" algn="l" rtl="0" eaLnBrk="0" fontAlgn="base" hangingPunct="0">
        <a:spcBef>
          <a:spcPct val="20000"/>
        </a:spcBef>
        <a:spcAft>
          <a:spcPct val="0"/>
        </a:spcAft>
        <a:buClr>
          <a:schemeClr val="accent1"/>
        </a:buClr>
        <a:buSzPct val="70000"/>
        <a:buFont typeface="Wingdings" panose="05000000000000000000" pitchFamily="2" charset="2"/>
        <a:buChar char="l"/>
        <a:defRPr sz="2300">
          <a:solidFill>
            <a:schemeClr val="tx1"/>
          </a:solidFill>
          <a:latin typeface="+mn-lt"/>
        </a:defRPr>
      </a:lvl3pPr>
      <a:lvl4pPr marL="1281113" indent="-292100" algn="l" rtl="0" eaLnBrk="0" fontAlgn="base" hangingPunct="0">
        <a:spcBef>
          <a:spcPct val="20000"/>
        </a:spcBef>
        <a:spcAft>
          <a:spcPct val="0"/>
        </a:spcAft>
        <a:buClr>
          <a:schemeClr val="tx2"/>
        </a:buClr>
        <a:buSzPct val="75000"/>
        <a:buFont typeface="Wingdings" panose="05000000000000000000" pitchFamily="2" charset="2"/>
        <a:buChar char="§"/>
        <a:defRPr sz="2000">
          <a:solidFill>
            <a:schemeClr val="tx1"/>
          </a:solidFill>
          <a:latin typeface="+mn-lt"/>
        </a:defRPr>
      </a:lvl4pPr>
      <a:lvl5pPr marL="1598613" indent="-315913" algn="l" rtl="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mn-lt"/>
        </a:defRPr>
      </a:lvl5pPr>
      <a:lvl6pPr marL="2055813" indent="-315913" algn="l" rtl="0" fontAlgn="base">
        <a:spcBef>
          <a:spcPct val="20000"/>
        </a:spcBef>
        <a:spcAft>
          <a:spcPct val="0"/>
        </a:spcAft>
        <a:buClr>
          <a:schemeClr val="folHlink"/>
        </a:buClr>
        <a:buSzPct val="80000"/>
        <a:buFont typeface="Wingdings" pitchFamily="2" charset="2"/>
        <a:buChar char="§"/>
        <a:defRPr sz="2000">
          <a:solidFill>
            <a:schemeClr val="tx1"/>
          </a:solidFill>
          <a:latin typeface="+mn-lt"/>
        </a:defRPr>
      </a:lvl6pPr>
      <a:lvl7pPr marL="2513013" indent="-315913" algn="l" rtl="0" fontAlgn="base">
        <a:spcBef>
          <a:spcPct val="20000"/>
        </a:spcBef>
        <a:spcAft>
          <a:spcPct val="0"/>
        </a:spcAft>
        <a:buClr>
          <a:schemeClr val="folHlink"/>
        </a:buClr>
        <a:buSzPct val="80000"/>
        <a:buFont typeface="Wingdings" pitchFamily="2" charset="2"/>
        <a:buChar char="§"/>
        <a:defRPr sz="2000">
          <a:solidFill>
            <a:schemeClr val="tx1"/>
          </a:solidFill>
          <a:latin typeface="+mn-lt"/>
        </a:defRPr>
      </a:lvl7pPr>
      <a:lvl8pPr marL="2970213" indent="-315913" algn="l" rtl="0" fontAlgn="base">
        <a:spcBef>
          <a:spcPct val="20000"/>
        </a:spcBef>
        <a:spcAft>
          <a:spcPct val="0"/>
        </a:spcAft>
        <a:buClr>
          <a:schemeClr val="folHlink"/>
        </a:buClr>
        <a:buSzPct val="80000"/>
        <a:buFont typeface="Wingdings" pitchFamily="2" charset="2"/>
        <a:buChar char="§"/>
        <a:defRPr sz="2000">
          <a:solidFill>
            <a:schemeClr val="tx1"/>
          </a:solidFill>
          <a:latin typeface="+mn-lt"/>
        </a:defRPr>
      </a:lvl8pPr>
      <a:lvl9pPr marL="3427413" indent="-315913" algn="l" rtl="0" fontAlgn="base">
        <a:spcBef>
          <a:spcPct val="20000"/>
        </a:spcBef>
        <a:spcAft>
          <a:spcPct val="0"/>
        </a:spcAft>
        <a:buClr>
          <a:schemeClr val="folHlink"/>
        </a:buClr>
        <a:buSzPct val="80000"/>
        <a:buFont typeface="Wingdings" pitchFamily="2" charset="2"/>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00.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01.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02.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03.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04.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05.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0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0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0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09.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10.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Layout" Target="../slideLayouts/slideLayout7.xml"/></Relationships>
</file>

<file path=ppt/slides/_rels/slide111.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12.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13.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14.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15.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1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1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1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19.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20.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21.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22.xml.rels><?xml version="1.0" encoding="UTF-8" standalone="yes"?>
<Relationships xmlns="http://schemas.openxmlformats.org/package/2006/relationships"><Relationship Id="rId2" Type="http://schemas.openxmlformats.org/officeDocument/2006/relationships/image" Target="../media/image24.jpg"/><Relationship Id="rId1" Type="http://schemas.openxmlformats.org/officeDocument/2006/relationships/slideLayout" Target="../slideLayouts/slideLayout7.xml"/></Relationships>
</file>

<file path=ppt/slides/_rels/slide123.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24.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25.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26.xml.rels><?xml version="1.0" encoding="UTF-8" standalone="yes"?>
<Relationships xmlns="http://schemas.openxmlformats.org/package/2006/relationships"><Relationship Id="rId2" Type="http://schemas.openxmlformats.org/officeDocument/2006/relationships/image" Target="../media/image25.jpg"/><Relationship Id="rId1" Type="http://schemas.openxmlformats.org/officeDocument/2006/relationships/slideLayout" Target="../slideLayouts/slideLayout7.xml"/></Relationships>
</file>

<file path=ppt/slides/_rels/slide127.xml.rels><?xml version="1.0" encoding="UTF-8" standalone="yes"?>
<Relationships xmlns="http://schemas.openxmlformats.org/package/2006/relationships"><Relationship Id="rId2" Type="http://schemas.openxmlformats.org/officeDocument/2006/relationships/image" Target="../media/image26.jpg"/><Relationship Id="rId1" Type="http://schemas.openxmlformats.org/officeDocument/2006/relationships/slideLayout" Target="../slideLayouts/slideLayout7.xml"/></Relationships>
</file>

<file path=ppt/slides/_rels/slide128.xml.rels><?xml version="1.0" encoding="UTF-8" standalone="yes"?>
<Relationships xmlns="http://schemas.openxmlformats.org/package/2006/relationships"><Relationship Id="rId2" Type="http://schemas.openxmlformats.org/officeDocument/2006/relationships/image" Target="../media/image27.jpg"/><Relationship Id="rId1" Type="http://schemas.openxmlformats.org/officeDocument/2006/relationships/slideLayout" Target="../slideLayouts/slideLayout7.xml"/></Relationships>
</file>

<file path=ppt/slides/_rels/slide129.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30.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31.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32.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33.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34.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35.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3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3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3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39.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40.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41.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42.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43.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44.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45.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4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47.xml.rels><?xml version="1.0" encoding="UTF-8" standalone="yes"?>
<Relationships xmlns="http://schemas.openxmlformats.org/package/2006/relationships"><Relationship Id="rId2" Type="http://schemas.openxmlformats.org/officeDocument/2006/relationships/image" Target="../media/image28.jpg"/><Relationship Id="rId1" Type="http://schemas.openxmlformats.org/officeDocument/2006/relationships/slideLayout" Target="../slideLayouts/slideLayout7.xml"/></Relationships>
</file>

<file path=ppt/slides/_rels/slide14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49.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50.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51.xml.rels><?xml version="1.0" encoding="UTF-8" standalone="yes"?>
<Relationships xmlns="http://schemas.openxmlformats.org/package/2006/relationships"><Relationship Id="rId2" Type="http://schemas.openxmlformats.org/officeDocument/2006/relationships/image" Target="../media/image29.jpg"/><Relationship Id="rId1" Type="http://schemas.openxmlformats.org/officeDocument/2006/relationships/slideLayout" Target="../slideLayouts/slideLayout6.xml"/></Relationships>
</file>

<file path=ppt/slides/_rels/slide152.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53.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54.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55.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5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5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5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59.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60.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61.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62.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63.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64.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65.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6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6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68.xml.rels><?xml version="1.0" encoding="UTF-8" standalone="yes"?>
<Relationships xmlns="http://schemas.openxmlformats.org/package/2006/relationships"><Relationship Id="rId3" Type="http://schemas.openxmlformats.org/officeDocument/2006/relationships/image" Target="../media/image31.jpg"/><Relationship Id="rId2" Type="http://schemas.openxmlformats.org/officeDocument/2006/relationships/image" Target="../media/image30.jpg"/><Relationship Id="rId1" Type="http://schemas.openxmlformats.org/officeDocument/2006/relationships/slideLayout" Target="../slideLayouts/slideLayout7.xml"/></Relationships>
</file>

<file path=ppt/slides/_rels/slide169.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70.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71.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72.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73.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74.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75.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7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7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7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79.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80.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81.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82.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83.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84.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85.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8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8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8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89.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9.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Layout" Target="../slideLayouts/slideLayout2.xml"/></Relationships>
</file>

<file path=ppt/slides/_rels/slide190.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91.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92.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93.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94.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95.xml.rels><?xml version="1.0" encoding="UTF-8" standalone="yes"?>
<Relationships xmlns="http://schemas.openxmlformats.org/package/2006/relationships"><Relationship Id="rId2" Type="http://schemas.openxmlformats.org/officeDocument/2006/relationships/image" Target="../media/image32.png"/><Relationship Id="rId1" Type="http://schemas.openxmlformats.org/officeDocument/2006/relationships/slideLayout" Target="../slideLayouts/slideLayout7.xml"/></Relationships>
</file>

<file path=ppt/slides/_rels/slide19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9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9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99.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2.xml"/></Relationships>
</file>

<file path=ppt/slides/_rels/slide200.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01.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02.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03.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04.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05.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0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0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0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09.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1.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image" Target="../media/image3.jpg"/><Relationship Id="rId1" Type="http://schemas.openxmlformats.org/officeDocument/2006/relationships/slideLayout" Target="../slideLayouts/slideLayout2.xml"/></Relationships>
</file>

<file path=ppt/slides/_rels/slide210.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11.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12.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13.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14.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15.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1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17.xml.rels><?xml version="1.0" encoding="UTF-8" standalone="yes"?>
<Relationships xmlns="http://schemas.openxmlformats.org/package/2006/relationships"><Relationship Id="rId2" Type="http://schemas.openxmlformats.org/officeDocument/2006/relationships/image" Target="../media/image33.jpg"/><Relationship Id="rId1" Type="http://schemas.openxmlformats.org/officeDocument/2006/relationships/slideLayout" Target="../slideLayouts/slideLayout7.xml"/></Relationships>
</file>

<file path=ppt/slides/_rels/slide21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19.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2.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Layout" Target="../slideLayouts/slideLayout2.xml"/></Relationships>
</file>

<file path=ppt/slides/_rels/slide220.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21.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22.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23.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24.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25.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2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2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2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29.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3.xml.rels><?xml version="1.0" encoding="UTF-8" standalone="yes"?>
<Relationships xmlns="http://schemas.openxmlformats.org/package/2006/relationships"><Relationship Id="rId3" Type="http://schemas.openxmlformats.org/officeDocument/2006/relationships/image" Target="../media/image5.jpg"/><Relationship Id="rId2" Type="http://schemas.openxmlformats.org/officeDocument/2006/relationships/image" Target="../media/image4.jpg"/><Relationship Id="rId1" Type="http://schemas.openxmlformats.org/officeDocument/2006/relationships/slideLayout" Target="../slideLayouts/slideLayout2.xml"/></Relationships>
</file>

<file path=ppt/slides/_rels/slide230.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31.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32.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33.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34.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35.xml.rels><?xml version="1.0" encoding="UTF-8" standalone="yes"?>
<Relationships xmlns="http://schemas.openxmlformats.org/package/2006/relationships"><Relationship Id="rId2" Type="http://schemas.openxmlformats.org/officeDocument/2006/relationships/image" Target="../media/image34.jpg"/><Relationship Id="rId1" Type="http://schemas.openxmlformats.org/officeDocument/2006/relationships/slideLayout" Target="../slideLayouts/slideLayout7.xml"/></Relationships>
</file>

<file path=ppt/slides/_rels/slide236.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Layout" Target="../slideLayouts/slideLayout7.xml"/></Relationships>
</file>

<file path=ppt/slides/_rels/slide237.xml.rels><?xml version="1.0" encoding="UTF-8" standalone="yes"?>
<Relationships xmlns="http://schemas.openxmlformats.org/package/2006/relationships"><Relationship Id="rId2" Type="http://schemas.openxmlformats.org/officeDocument/2006/relationships/image" Target="../media/image36.jpg"/><Relationship Id="rId1" Type="http://schemas.openxmlformats.org/officeDocument/2006/relationships/slideLayout" Target="../slideLayouts/slideLayout7.xml"/></Relationships>
</file>

<file path=ppt/slides/_rels/slide23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39.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40.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41.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42.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43.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44.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45.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4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4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4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49.xml.rels><?xml version="1.0" encoding="UTF-8" standalone="yes"?>
<Relationships xmlns="http://schemas.openxmlformats.org/package/2006/relationships"><Relationship Id="rId2" Type="http://schemas.openxmlformats.org/officeDocument/2006/relationships/image" Target="../media/image37.jpg"/><Relationship Id="rId1" Type="http://schemas.openxmlformats.org/officeDocument/2006/relationships/slideLayout" Target="../slideLayouts/slideLayout7.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50.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51.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52.xml.rels><?xml version="1.0" encoding="UTF-8" standalone="yes"?>
<Relationships xmlns="http://schemas.openxmlformats.org/package/2006/relationships"><Relationship Id="rId2" Type="http://schemas.openxmlformats.org/officeDocument/2006/relationships/image" Target="../media/image38.jpeg"/><Relationship Id="rId1" Type="http://schemas.openxmlformats.org/officeDocument/2006/relationships/slideLayout" Target="../slideLayouts/slideLayout7.xml"/></Relationships>
</file>

<file path=ppt/slides/_rels/slide253.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54.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55.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5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5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5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59.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60.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61.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62.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63.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64.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65.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6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6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6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69.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70.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71.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72.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73.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74.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75.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7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7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7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79.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80.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81.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82.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83.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84.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85.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8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8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8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89.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90.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91.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92.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93.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94.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95.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9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9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9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99.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300.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301.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302.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303.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304.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305.xml.rels><?xml version="1.0" encoding="UTF-8" standalone="yes"?>
<Relationships xmlns="http://schemas.openxmlformats.org/package/2006/relationships"><Relationship Id="rId2" Type="http://schemas.openxmlformats.org/officeDocument/2006/relationships/image" Target="../media/image39.JPG"/><Relationship Id="rId1" Type="http://schemas.openxmlformats.org/officeDocument/2006/relationships/slideLayout" Target="../slideLayouts/slideLayout7.xml"/></Relationships>
</file>

<file path=ppt/slides/_rels/slide30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30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30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309.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310.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311.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312.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313.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314.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315.xml.rels><?xml version="1.0" encoding="UTF-8" standalone="yes"?>
<Relationships xmlns="http://schemas.openxmlformats.org/package/2006/relationships"><Relationship Id="rId2" Type="http://schemas.openxmlformats.org/officeDocument/2006/relationships/image" Target="../media/image40.png"/><Relationship Id="rId1" Type="http://schemas.openxmlformats.org/officeDocument/2006/relationships/slideLayout" Target="../slideLayouts/slideLayout7.xml"/></Relationships>
</file>

<file path=ppt/slides/_rels/slide31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31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31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319.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320.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321.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322.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323.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324.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325.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32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32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32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329.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330.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331.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332.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333.xml.rels><?xml version="1.0" encoding="UTF-8" standalone="yes"?>
<Relationships xmlns="http://schemas.openxmlformats.org/package/2006/relationships"><Relationship Id="rId2" Type="http://schemas.openxmlformats.org/officeDocument/2006/relationships/image" Target="../media/image41.png"/><Relationship Id="rId1" Type="http://schemas.openxmlformats.org/officeDocument/2006/relationships/slideLayout" Target="../slideLayouts/slideLayout7.xml"/></Relationships>
</file>

<file path=ppt/slides/_rels/slide334.xml.rels><?xml version="1.0" encoding="UTF-8" standalone="yes"?>
<Relationships xmlns="http://schemas.openxmlformats.org/package/2006/relationships"><Relationship Id="rId3" Type="http://schemas.openxmlformats.org/officeDocument/2006/relationships/image" Target="../media/image43.png"/><Relationship Id="rId2" Type="http://schemas.openxmlformats.org/officeDocument/2006/relationships/image" Target="../media/image42.jpeg"/><Relationship Id="rId1" Type="http://schemas.openxmlformats.org/officeDocument/2006/relationships/slideLayout" Target="../slideLayouts/slideLayout7.xml"/></Relationships>
</file>

<file path=ppt/slides/_rels/slide335.xml.rels><?xml version="1.0" encoding="UTF-8" standalone="yes"?>
<Relationships xmlns="http://schemas.openxmlformats.org/package/2006/relationships"><Relationship Id="rId2" Type="http://schemas.openxmlformats.org/officeDocument/2006/relationships/image" Target="../media/image44.jpeg"/><Relationship Id="rId1" Type="http://schemas.openxmlformats.org/officeDocument/2006/relationships/slideLayout" Target="../slideLayouts/slideLayout7.xml"/></Relationships>
</file>

<file path=ppt/slides/_rels/slide33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33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338.xml.rels><?xml version="1.0" encoding="UTF-8" standalone="yes"?>
<Relationships xmlns="http://schemas.openxmlformats.org/package/2006/relationships"><Relationship Id="rId2" Type="http://schemas.openxmlformats.org/officeDocument/2006/relationships/image" Target="../media/image45.jpeg"/><Relationship Id="rId1" Type="http://schemas.openxmlformats.org/officeDocument/2006/relationships/slideLayout" Target="../slideLayouts/slideLayout7.xml"/></Relationships>
</file>

<file path=ppt/slides/_rels/slide339.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34.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Layout" Target="../slideLayouts/slideLayout7.xml"/></Relationships>
</file>

<file path=ppt/slides/_rels/slide340.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341.xml.rels><?xml version="1.0" encoding="UTF-8" standalone="yes"?>
<Relationships xmlns="http://schemas.openxmlformats.org/package/2006/relationships"><Relationship Id="rId3" Type="http://schemas.openxmlformats.org/officeDocument/2006/relationships/image" Target="../media/image47.jpeg"/><Relationship Id="rId2" Type="http://schemas.openxmlformats.org/officeDocument/2006/relationships/image" Target="../media/image46.jpeg"/><Relationship Id="rId1" Type="http://schemas.openxmlformats.org/officeDocument/2006/relationships/slideLayout" Target="../slideLayouts/slideLayout7.xml"/></Relationships>
</file>

<file path=ppt/slides/_rels/slide342.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343.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344.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345.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34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34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348.xml.rels><?xml version="1.0" encoding="UTF-8" standalone="yes"?>
<Relationships xmlns="http://schemas.openxmlformats.org/package/2006/relationships"><Relationship Id="rId2" Type="http://schemas.openxmlformats.org/officeDocument/2006/relationships/image" Target="../media/image48.jpeg"/><Relationship Id="rId1" Type="http://schemas.openxmlformats.org/officeDocument/2006/relationships/slideLayout" Target="../slideLayouts/slideLayout7.xml"/></Relationships>
</file>

<file path=ppt/slides/_rels/slide349.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350.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351.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352.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353.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354.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355.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35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35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35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359.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360.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361.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362.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363.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364.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365.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36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36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36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369.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37.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6.png"/><Relationship Id="rId1" Type="http://schemas.openxmlformats.org/officeDocument/2006/relationships/slideLayout" Target="../slideLayouts/slideLayout7.xml"/></Relationships>
</file>

<file path=ppt/slides/_rels/slide370.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371.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372.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373.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374.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375.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37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37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37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379.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380.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381.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382.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383.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384.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385.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38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38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38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389.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39.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6.png"/><Relationship Id="rId1" Type="http://schemas.openxmlformats.org/officeDocument/2006/relationships/slideLayout" Target="../slideLayouts/slideLayout7.xml"/><Relationship Id="rId4" Type="http://schemas.openxmlformats.org/officeDocument/2006/relationships/image" Target="../media/image8.png"/></Relationships>
</file>

<file path=ppt/slides/_rels/slide390.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391.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392.xml.rels><?xml version="1.0" encoding="UTF-8" standalone="yes"?>
<Relationships xmlns="http://schemas.openxmlformats.org/package/2006/relationships"><Relationship Id="rId3" Type="http://schemas.openxmlformats.org/officeDocument/2006/relationships/image" Target="../media/image50.svg"/><Relationship Id="rId2" Type="http://schemas.openxmlformats.org/officeDocument/2006/relationships/image" Target="../media/image49.png"/><Relationship Id="rId1" Type="http://schemas.openxmlformats.org/officeDocument/2006/relationships/slideLayout" Target="../slideLayouts/slideLayout7.xml"/></Relationships>
</file>

<file path=ppt/slides/_rels/slide393.xml.rels><?xml version="1.0" encoding="UTF-8" standalone="yes"?>
<Relationships xmlns="http://schemas.openxmlformats.org/package/2006/relationships"><Relationship Id="rId3" Type="http://schemas.openxmlformats.org/officeDocument/2006/relationships/image" Target="../media/image52.png"/><Relationship Id="rId2" Type="http://schemas.openxmlformats.org/officeDocument/2006/relationships/image" Target="../media/image51.jpg"/><Relationship Id="rId1" Type="http://schemas.openxmlformats.org/officeDocument/2006/relationships/slideLayout" Target="../slideLayouts/slideLayout7.xml"/></Relationships>
</file>

<file path=ppt/slides/_rels/slide394.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395.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39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39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39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399.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40.xml.rels><?xml version="1.0" encoding="UTF-8" standalone="yes"?>
<Relationships xmlns="http://schemas.openxmlformats.org/package/2006/relationships"><Relationship Id="rId2" Type="http://schemas.openxmlformats.org/officeDocument/2006/relationships/image" Target="../media/image9.jpeg"/><Relationship Id="rId1" Type="http://schemas.openxmlformats.org/officeDocument/2006/relationships/slideLayout" Target="../slideLayouts/slideLayout7.xml"/></Relationships>
</file>

<file path=ppt/slides/_rels/slide400.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401.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402.xml.rels><?xml version="1.0" encoding="UTF-8" standalone="yes"?>
<Relationships xmlns="http://schemas.openxmlformats.org/package/2006/relationships"><Relationship Id="rId2" Type="http://schemas.openxmlformats.org/officeDocument/2006/relationships/image" Target="../media/image53.jpeg"/><Relationship Id="rId1" Type="http://schemas.openxmlformats.org/officeDocument/2006/relationships/slideLayout" Target="../slideLayouts/slideLayout7.xml"/></Relationships>
</file>

<file path=ppt/slides/_rels/slide403.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404.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405.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40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40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40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409.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41.xml.rels><?xml version="1.0" encoding="UTF-8" standalone="yes"?>
<Relationships xmlns="http://schemas.openxmlformats.org/package/2006/relationships"><Relationship Id="rId2" Type="http://schemas.openxmlformats.org/officeDocument/2006/relationships/image" Target="../media/image9.jpeg"/><Relationship Id="rId1" Type="http://schemas.openxmlformats.org/officeDocument/2006/relationships/slideLayout" Target="../slideLayouts/slideLayout7.xml"/></Relationships>
</file>

<file path=ppt/slides/_rels/slide410.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411.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412.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413.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414.xml.rels><?xml version="1.0" encoding="UTF-8" standalone="yes"?>
<Relationships xmlns="http://schemas.openxmlformats.org/package/2006/relationships"><Relationship Id="rId2" Type="http://schemas.openxmlformats.org/officeDocument/2006/relationships/image" Target="../media/image54.jpg"/><Relationship Id="rId1" Type="http://schemas.openxmlformats.org/officeDocument/2006/relationships/slideLayout" Target="../slideLayouts/slideLayout6.xml"/></Relationships>
</file>

<file path=ppt/slides/_rels/slide415.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41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417.xml.rels><?xml version="1.0" encoding="UTF-8" standalone="yes"?>
<Relationships xmlns="http://schemas.openxmlformats.org/package/2006/relationships"><Relationship Id="rId3" Type="http://schemas.openxmlformats.org/officeDocument/2006/relationships/image" Target="../media/image56.png"/><Relationship Id="rId2" Type="http://schemas.openxmlformats.org/officeDocument/2006/relationships/image" Target="../media/image55.png"/><Relationship Id="rId1" Type="http://schemas.openxmlformats.org/officeDocument/2006/relationships/slideLayout" Target="../slideLayouts/slideLayout7.xml"/></Relationships>
</file>

<file path=ppt/slides/_rels/slide41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419.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420.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421.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422.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423.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424.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425.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42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42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42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429.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430.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431.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432.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433.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434.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435.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436.xml.rels><?xml version="1.0" encoding="UTF-8" standalone="yes"?>
<Relationships xmlns="http://schemas.openxmlformats.org/package/2006/relationships"><Relationship Id="rId2" Type="http://schemas.openxmlformats.org/officeDocument/2006/relationships/image" Target="../media/image57.jpg"/><Relationship Id="rId1" Type="http://schemas.openxmlformats.org/officeDocument/2006/relationships/slideLayout" Target="../slideLayouts/slideLayout7.xml"/></Relationships>
</file>

<file path=ppt/slides/_rels/slide43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43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439.xml.rels><?xml version="1.0" encoding="UTF-8" standalone="yes"?>
<Relationships xmlns="http://schemas.openxmlformats.org/package/2006/relationships"><Relationship Id="rId2" Type="http://schemas.openxmlformats.org/officeDocument/2006/relationships/image" Target="../media/image58.jpeg"/><Relationship Id="rId1" Type="http://schemas.openxmlformats.org/officeDocument/2006/relationships/slideLayout" Target="../slideLayouts/slideLayout7.xml"/></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440.xml.rels><?xml version="1.0" encoding="UTF-8" standalone="yes"?>
<Relationships xmlns="http://schemas.openxmlformats.org/package/2006/relationships"><Relationship Id="rId2" Type="http://schemas.openxmlformats.org/officeDocument/2006/relationships/image" Target="../media/image59.jpeg"/><Relationship Id="rId1" Type="http://schemas.openxmlformats.org/officeDocument/2006/relationships/slideLayout" Target="../slideLayouts/slideLayout7.xml"/></Relationships>
</file>

<file path=ppt/slides/_rels/slide441.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442.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45.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Layout" Target="../slideLayouts/slideLayout7.xml"/></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49.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53.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54.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55.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5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5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5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59.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60.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61.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62.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63.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64.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65.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66.xml.rels><?xml version="1.0" encoding="UTF-8" standalone="yes"?>
<Relationships xmlns="http://schemas.openxmlformats.org/package/2006/relationships"><Relationship Id="rId2" Type="http://schemas.openxmlformats.org/officeDocument/2006/relationships/image" Target="../media/image11.jpg"/><Relationship Id="rId1" Type="http://schemas.openxmlformats.org/officeDocument/2006/relationships/slideLayout" Target="../slideLayouts/slideLayout7.xml"/></Relationships>
</file>

<file path=ppt/slides/_rels/slide6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6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69.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image" Target="../media/image12.png"/><Relationship Id="rId1" Type="http://schemas.openxmlformats.org/officeDocument/2006/relationships/slideLayout" Target="../slideLayouts/slideLayout7.xml"/><Relationship Id="rId4" Type="http://schemas.openxmlformats.org/officeDocument/2006/relationships/image" Target="../media/image14.png"/></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70.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71.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7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7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7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7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7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7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78.xml.rels><?xml version="1.0" encoding="UTF-8" standalone="yes"?>
<Relationships xmlns="http://schemas.openxmlformats.org/package/2006/relationships"><Relationship Id="rId2" Type="http://schemas.openxmlformats.org/officeDocument/2006/relationships/image" Target="../media/image15.jpg"/><Relationship Id="rId1" Type="http://schemas.openxmlformats.org/officeDocument/2006/relationships/slideLayout" Target="../slideLayouts/slideLayout7.xml"/></Relationships>
</file>

<file path=ppt/slides/_rels/slide79.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80.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81.xml.rels><?xml version="1.0" encoding="UTF-8" standalone="yes"?>
<Relationships xmlns="http://schemas.openxmlformats.org/package/2006/relationships"><Relationship Id="rId2" Type="http://schemas.openxmlformats.org/officeDocument/2006/relationships/image" Target="../media/image16.jpg"/><Relationship Id="rId1" Type="http://schemas.openxmlformats.org/officeDocument/2006/relationships/slideLayout" Target="../slideLayouts/slideLayout7.xml"/></Relationships>
</file>

<file path=ppt/slides/_rels/slide82.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83.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84.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85.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8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8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88.xml.rels><?xml version="1.0" encoding="UTF-8" standalone="yes"?>
<Relationships xmlns="http://schemas.openxmlformats.org/package/2006/relationships"><Relationship Id="rId2" Type="http://schemas.openxmlformats.org/officeDocument/2006/relationships/image" Target="../media/image17.jpeg"/><Relationship Id="rId1" Type="http://schemas.openxmlformats.org/officeDocument/2006/relationships/slideLayout" Target="../slideLayouts/slideLayout7.xml"/></Relationships>
</file>

<file path=ppt/slides/_rels/slide89.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90.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91.xml.rels><?xml version="1.0" encoding="UTF-8" standalone="yes"?>
<Relationships xmlns="http://schemas.openxmlformats.org/package/2006/relationships"><Relationship Id="rId2" Type="http://schemas.openxmlformats.org/officeDocument/2006/relationships/image" Target="../media/image18.jpg"/><Relationship Id="rId1" Type="http://schemas.openxmlformats.org/officeDocument/2006/relationships/slideLayout" Target="../slideLayouts/slideLayout7.xml"/></Relationships>
</file>

<file path=ppt/slides/_rels/slide92.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93.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94.xml.rels><?xml version="1.0" encoding="UTF-8" standalone="yes"?>
<Relationships xmlns="http://schemas.openxmlformats.org/package/2006/relationships"><Relationship Id="rId3" Type="http://schemas.openxmlformats.org/officeDocument/2006/relationships/image" Target="../media/image20.jpg"/><Relationship Id="rId2" Type="http://schemas.openxmlformats.org/officeDocument/2006/relationships/image" Target="../media/image19.jpg"/><Relationship Id="rId1" Type="http://schemas.openxmlformats.org/officeDocument/2006/relationships/slideLayout" Target="../slideLayouts/slideLayout7.xml"/></Relationships>
</file>

<file path=ppt/slides/_rels/slide95.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9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9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9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99.xml.rels><?xml version="1.0" encoding="UTF-8" standalone="yes"?>
<Relationships xmlns="http://schemas.openxmlformats.org/package/2006/relationships"><Relationship Id="rId3" Type="http://schemas.openxmlformats.org/officeDocument/2006/relationships/image" Target="../media/image21.gif"/><Relationship Id="rId2" Type="http://schemas.openxmlformats.org/officeDocument/2006/relationships/hyperlink" Target="https://www.google.com/url?sa=i&amp;url=https://onlinelibrary.wiley.com/doi/full/10.1111/j.1444-0938.2006.00014.x&amp;psig=AOvVaw0iLtT-2WkHwcU8wKE2BA1d&amp;ust=1585332796738000&amp;source=images&amp;cd=vfe&amp;ved=0CAIQjRxqFwoTCLCx24bguOgCFQAAAAAdAAAAABAR" TargetMode="External"/><Relationship Id="rId1" Type="http://schemas.openxmlformats.org/officeDocument/2006/relationships/slideLayout" Target="../slideLayouts/slideLayout7.xml"/><Relationship Id="rId5" Type="http://schemas.openxmlformats.org/officeDocument/2006/relationships/image" Target="../media/image22.jpeg"/><Relationship Id="rId4" Type="http://schemas.openxmlformats.org/officeDocument/2006/relationships/hyperlink" Target="https://www.google.com/url?sa=i&amp;url=https://www.merckmanuals.com/home/children-s-health-issues/connective-tissue-disorders-in-children/marfan-syndrome&amp;psig=AOvVaw1v5ZnG5HzwJFCsfcF2wV2F&amp;ust=1585333220510000&amp;source=images&amp;cd=vfe&amp;ved=0CAIQjRxqFwoTCKDSzNLguOgCFQAAAAAdAAAAABAK" TargetMode="Externa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6" name="TextBox 7"/>
          <p:cNvSpPr txBox="1">
            <a:spLocks noChangeArrowheads="1"/>
          </p:cNvSpPr>
          <p:nvPr/>
        </p:nvSpPr>
        <p:spPr bwMode="auto">
          <a:xfrm>
            <a:off x="1905770" y="3080768"/>
            <a:ext cx="5224507"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1800" dirty="0">
                <a:solidFill>
                  <a:srgbClr val="0000FF"/>
                </a:solidFill>
              </a:rPr>
              <a:t>The first thought you should have when</a:t>
            </a:r>
          </a:p>
          <a:p>
            <a:pPr algn="ctr" eaLnBrk="1" hangingPunct="1">
              <a:spcBef>
                <a:spcPct val="0"/>
              </a:spcBef>
              <a:buClrTx/>
              <a:buSzTx/>
              <a:buFontTx/>
              <a:buNone/>
            </a:pPr>
            <a:r>
              <a:rPr lang="en-US" altLang="en-US" sz="1800" dirty="0">
                <a:solidFill>
                  <a:srgbClr val="0000FF"/>
                </a:solidFill>
              </a:rPr>
              <a:t>encountering a </a:t>
            </a:r>
            <a:r>
              <a:rPr lang="en-US" altLang="en-US" sz="1800" dirty="0" err="1">
                <a:solidFill>
                  <a:srgbClr val="0000FF"/>
                </a:solidFill>
              </a:rPr>
              <a:t>pt</a:t>
            </a:r>
            <a:r>
              <a:rPr lang="en-US" altLang="en-US" sz="1800" dirty="0">
                <a:solidFill>
                  <a:srgbClr val="0000FF"/>
                </a:solidFill>
              </a:rPr>
              <a:t> you suspect has glaucoma is…</a:t>
            </a:r>
          </a:p>
        </p:txBody>
      </p:sp>
      <p:sp>
        <p:nvSpPr>
          <p:cNvPr id="13" name="Rectangle 2">
            <a:extLst>
              <a:ext uri="{FF2B5EF4-FFF2-40B4-BE49-F238E27FC236}">
                <a16:creationId xmlns:a16="http://schemas.microsoft.com/office/drawing/2014/main" id="{91537DFF-FE3D-41F1-B41A-099239F8D93A}"/>
              </a:ext>
            </a:extLst>
          </p:cNvPr>
          <p:cNvSpPr>
            <a:spLocks noGrp="1" noChangeArrowheads="1"/>
          </p:cNvSpPr>
          <p:nvPr>
            <p:ph type="title"/>
          </p:nvPr>
        </p:nvSpPr>
        <p:spPr>
          <a:xfrm>
            <a:off x="457200" y="304800"/>
            <a:ext cx="7543800" cy="563562"/>
          </a:xfrm>
        </p:spPr>
        <p:txBody>
          <a:bodyPr/>
          <a:lstStyle/>
          <a:p>
            <a:pPr eaLnBrk="1" hangingPunct="1"/>
            <a:r>
              <a:rPr lang="en-US" altLang="en-US" sz="3500" dirty="0"/>
              <a:t>Q</a:t>
            </a:r>
          </a:p>
        </p:txBody>
      </p:sp>
      <p:sp>
        <p:nvSpPr>
          <p:cNvPr id="15" name="Text Box 3">
            <a:extLst>
              <a:ext uri="{FF2B5EF4-FFF2-40B4-BE49-F238E27FC236}">
                <a16:creationId xmlns:a16="http://schemas.microsoft.com/office/drawing/2014/main" id="{FDBF16DD-0082-4B3C-8728-416E17088984}"/>
              </a:ext>
            </a:extLst>
          </p:cNvPr>
          <p:cNvSpPr txBox="1">
            <a:spLocks noChangeArrowheads="1"/>
          </p:cNvSpPr>
          <p:nvPr/>
        </p:nvSpPr>
        <p:spPr bwMode="auto">
          <a:xfrm>
            <a:off x="3351212" y="801757"/>
            <a:ext cx="2266950" cy="6413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3600"/>
              <a:t>Glaucoma</a:t>
            </a:r>
          </a:p>
        </p:txBody>
      </p:sp>
      <p:sp>
        <p:nvSpPr>
          <p:cNvPr id="16" name="Text Box 4">
            <a:extLst>
              <a:ext uri="{FF2B5EF4-FFF2-40B4-BE49-F238E27FC236}">
                <a16:creationId xmlns:a16="http://schemas.microsoft.com/office/drawing/2014/main" id="{F573FD74-C913-4A13-A6D1-A54660E076F4}"/>
              </a:ext>
            </a:extLst>
          </p:cNvPr>
          <p:cNvSpPr txBox="1">
            <a:spLocks noChangeArrowheads="1"/>
          </p:cNvSpPr>
          <p:nvPr/>
        </p:nvSpPr>
        <p:spPr bwMode="auto">
          <a:xfrm>
            <a:off x="5486400" y="2284613"/>
            <a:ext cx="404278" cy="4585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800" b="1" i="1" dirty="0"/>
              <a:t>?</a:t>
            </a:r>
          </a:p>
        </p:txBody>
      </p:sp>
      <p:sp>
        <p:nvSpPr>
          <p:cNvPr id="17" name="Text Box 5">
            <a:extLst>
              <a:ext uri="{FF2B5EF4-FFF2-40B4-BE49-F238E27FC236}">
                <a16:creationId xmlns:a16="http://schemas.microsoft.com/office/drawing/2014/main" id="{079D805A-90A5-417A-8D73-E44114CE3FCE}"/>
              </a:ext>
            </a:extLst>
          </p:cNvPr>
          <p:cNvSpPr txBox="1">
            <a:spLocks noChangeArrowheads="1"/>
          </p:cNvSpPr>
          <p:nvPr/>
        </p:nvSpPr>
        <p:spPr bwMode="auto">
          <a:xfrm>
            <a:off x="3100922" y="2261619"/>
            <a:ext cx="404278"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r" eaLnBrk="1" hangingPunct="1">
              <a:spcBef>
                <a:spcPct val="0"/>
              </a:spcBef>
              <a:buClrTx/>
              <a:buSzTx/>
              <a:buFontTx/>
              <a:buNone/>
            </a:pPr>
            <a:r>
              <a:rPr lang="en-US" altLang="en-US" sz="2800" b="1" i="1" dirty="0"/>
              <a:t>?</a:t>
            </a:r>
          </a:p>
        </p:txBody>
      </p:sp>
      <p:sp>
        <p:nvSpPr>
          <p:cNvPr id="18" name="Line 6">
            <a:extLst>
              <a:ext uri="{FF2B5EF4-FFF2-40B4-BE49-F238E27FC236}">
                <a16:creationId xmlns:a16="http://schemas.microsoft.com/office/drawing/2014/main" id="{785C5BC4-3B7B-470B-8F42-FFE4E418ED14}"/>
              </a:ext>
            </a:extLst>
          </p:cNvPr>
          <p:cNvSpPr>
            <a:spLocks noChangeShapeType="1"/>
          </p:cNvSpPr>
          <p:nvPr/>
        </p:nvSpPr>
        <p:spPr bwMode="auto">
          <a:xfrm flipH="1">
            <a:off x="3505199" y="1460570"/>
            <a:ext cx="1012825" cy="81915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9" name="Line 7">
            <a:extLst>
              <a:ext uri="{FF2B5EF4-FFF2-40B4-BE49-F238E27FC236}">
                <a16:creationId xmlns:a16="http://schemas.microsoft.com/office/drawing/2014/main" id="{493726A5-0AC3-4784-B1FD-1B83180639DD}"/>
              </a:ext>
            </a:extLst>
          </p:cNvPr>
          <p:cNvSpPr>
            <a:spLocks noChangeShapeType="1"/>
          </p:cNvSpPr>
          <p:nvPr/>
        </p:nvSpPr>
        <p:spPr bwMode="auto">
          <a:xfrm>
            <a:off x="4518025" y="1460569"/>
            <a:ext cx="1012825" cy="81915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 name="TextBox 10">
            <a:extLst>
              <a:ext uri="{FF2B5EF4-FFF2-40B4-BE49-F238E27FC236}">
                <a16:creationId xmlns:a16="http://schemas.microsoft.com/office/drawing/2014/main" id="{4C4A31F2-6830-4F1B-9351-7E88168C5879}"/>
              </a:ext>
            </a:extLst>
          </p:cNvPr>
          <p:cNvSpPr txBox="1"/>
          <p:nvPr/>
        </p:nvSpPr>
        <p:spPr>
          <a:xfrm>
            <a:off x="2259496" y="189094"/>
            <a:ext cx="4607480" cy="400110"/>
          </a:xfrm>
          <a:prstGeom prst="rect">
            <a:avLst/>
          </a:prstGeom>
          <a:solidFill>
            <a:schemeClr val="accent1">
              <a:lumMod val="60000"/>
              <a:lumOff val="40000"/>
            </a:schemeClr>
          </a:solidFill>
        </p:spPr>
        <p:txBody>
          <a:bodyPr wrap="none" rtlCol="0">
            <a:spAutoFit/>
          </a:bodyPr>
          <a:lstStyle/>
          <a:p>
            <a:pPr algn="ctr"/>
            <a:r>
              <a:rPr lang="en-US" sz="2000" b="1" dirty="0"/>
              <a:t>Secondary Angle Closure Glaucoma</a:t>
            </a:r>
          </a:p>
        </p:txBody>
      </p:sp>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6" name="TextBox 7"/>
          <p:cNvSpPr txBox="1">
            <a:spLocks noChangeArrowheads="1"/>
          </p:cNvSpPr>
          <p:nvPr/>
        </p:nvSpPr>
        <p:spPr bwMode="auto">
          <a:xfrm>
            <a:off x="1904999" y="3080768"/>
            <a:ext cx="5226050" cy="923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1800" dirty="0">
                <a:solidFill>
                  <a:schemeClr val="bg1">
                    <a:lumMod val="75000"/>
                  </a:schemeClr>
                </a:solidFill>
              </a:rPr>
              <a:t>The first thought you should have when</a:t>
            </a:r>
          </a:p>
          <a:p>
            <a:pPr algn="ctr" eaLnBrk="1" hangingPunct="1">
              <a:spcBef>
                <a:spcPct val="0"/>
              </a:spcBef>
              <a:buClrTx/>
              <a:buSzTx/>
              <a:buFontTx/>
              <a:buNone/>
            </a:pPr>
            <a:r>
              <a:rPr lang="en-US" altLang="en-US" sz="1800" dirty="0">
                <a:solidFill>
                  <a:schemeClr val="bg1">
                    <a:lumMod val="75000"/>
                  </a:schemeClr>
                </a:solidFill>
              </a:rPr>
              <a:t>encountering a </a:t>
            </a:r>
            <a:r>
              <a:rPr lang="en-US" altLang="en-US" sz="1800" dirty="0" err="1">
                <a:solidFill>
                  <a:schemeClr val="bg1">
                    <a:lumMod val="75000"/>
                  </a:schemeClr>
                </a:solidFill>
              </a:rPr>
              <a:t>pt</a:t>
            </a:r>
            <a:r>
              <a:rPr lang="en-US" altLang="en-US" sz="1800" dirty="0">
                <a:solidFill>
                  <a:schemeClr val="bg1">
                    <a:lumMod val="75000"/>
                  </a:schemeClr>
                </a:solidFill>
              </a:rPr>
              <a:t> you suspect has glaucoma is…</a:t>
            </a:r>
          </a:p>
          <a:p>
            <a:pPr algn="ctr" eaLnBrk="1" hangingPunct="1">
              <a:spcBef>
                <a:spcPct val="0"/>
              </a:spcBef>
              <a:buClrTx/>
              <a:buSzTx/>
              <a:buFontTx/>
              <a:buNone/>
            </a:pPr>
            <a:r>
              <a:rPr lang="en-US" altLang="en-US" sz="1800" b="1" i="1" dirty="0">
                <a:solidFill>
                  <a:schemeClr val="bg1">
                    <a:lumMod val="75000"/>
                  </a:schemeClr>
                </a:solidFill>
              </a:rPr>
              <a:t>What is the status of the angle?</a:t>
            </a:r>
          </a:p>
        </p:txBody>
      </p:sp>
      <p:sp>
        <p:nvSpPr>
          <p:cNvPr id="13" name="Rectangle 2">
            <a:extLst>
              <a:ext uri="{FF2B5EF4-FFF2-40B4-BE49-F238E27FC236}">
                <a16:creationId xmlns:a16="http://schemas.microsoft.com/office/drawing/2014/main" id="{91537DFF-FE3D-41F1-B41A-099239F8D93A}"/>
              </a:ext>
            </a:extLst>
          </p:cNvPr>
          <p:cNvSpPr>
            <a:spLocks noGrp="1" noChangeArrowheads="1"/>
          </p:cNvSpPr>
          <p:nvPr>
            <p:ph type="title"/>
          </p:nvPr>
        </p:nvSpPr>
        <p:spPr>
          <a:xfrm>
            <a:off x="457200" y="304800"/>
            <a:ext cx="7543800" cy="563562"/>
          </a:xfrm>
        </p:spPr>
        <p:txBody>
          <a:bodyPr/>
          <a:lstStyle/>
          <a:p>
            <a:pPr eaLnBrk="1" hangingPunct="1"/>
            <a:r>
              <a:rPr lang="en-US" altLang="en-US" sz="3500" dirty="0"/>
              <a:t>Q</a:t>
            </a:r>
          </a:p>
        </p:txBody>
      </p:sp>
      <p:sp>
        <p:nvSpPr>
          <p:cNvPr id="15" name="Text Box 3">
            <a:extLst>
              <a:ext uri="{FF2B5EF4-FFF2-40B4-BE49-F238E27FC236}">
                <a16:creationId xmlns:a16="http://schemas.microsoft.com/office/drawing/2014/main" id="{FDBF16DD-0082-4B3C-8728-416E17088984}"/>
              </a:ext>
            </a:extLst>
          </p:cNvPr>
          <p:cNvSpPr txBox="1">
            <a:spLocks noChangeArrowheads="1"/>
          </p:cNvSpPr>
          <p:nvPr/>
        </p:nvSpPr>
        <p:spPr bwMode="auto">
          <a:xfrm>
            <a:off x="3351212" y="801757"/>
            <a:ext cx="2266950" cy="6413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3600"/>
              <a:t>Glaucoma</a:t>
            </a:r>
          </a:p>
        </p:txBody>
      </p:sp>
      <p:sp>
        <p:nvSpPr>
          <p:cNvPr id="16" name="Text Box 4">
            <a:extLst>
              <a:ext uri="{FF2B5EF4-FFF2-40B4-BE49-F238E27FC236}">
                <a16:creationId xmlns:a16="http://schemas.microsoft.com/office/drawing/2014/main" id="{F573FD74-C913-4A13-A6D1-A54660E076F4}"/>
              </a:ext>
            </a:extLst>
          </p:cNvPr>
          <p:cNvSpPr txBox="1">
            <a:spLocks noChangeArrowheads="1"/>
          </p:cNvSpPr>
          <p:nvPr/>
        </p:nvSpPr>
        <p:spPr bwMode="auto">
          <a:xfrm>
            <a:off x="5161801" y="2211387"/>
            <a:ext cx="2441694" cy="82484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800" b="1" i="1" dirty="0"/>
              <a:t>Closed- </a:t>
            </a:r>
            <a:r>
              <a:rPr lang="en-US" altLang="en-US" sz="2800" b="1" dirty="0"/>
              <a:t>or</a:t>
            </a:r>
          </a:p>
          <a:p>
            <a:pPr algn="ctr" eaLnBrk="1" hangingPunct="1">
              <a:lnSpc>
                <a:spcPct val="85000"/>
              </a:lnSpc>
              <a:spcBef>
                <a:spcPct val="0"/>
              </a:spcBef>
              <a:buClrTx/>
              <a:buSzTx/>
              <a:buFontTx/>
              <a:buNone/>
            </a:pPr>
            <a:r>
              <a:rPr lang="en-US" altLang="en-US" sz="2800" b="1" i="1" dirty="0"/>
              <a:t>narrow-angle</a:t>
            </a:r>
          </a:p>
        </p:txBody>
      </p:sp>
      <p:sp>
        <p:nvSpPr>
          <p:cNvPr id="17" name="Text Box 5">
            <a:extLst>
              <a:ext uri="{FF2B5EF4-FFF2-40B4-BE49-F238E27FC236}">
                <a16:creationId xmlns:a16="http://schemas.microsoft.com/office/drawing/2014/main" id="{079D805A-90A5-417A-8D73-E44114CE3FCE}"/>
              </a:ext>
            </a:extLst>
          </p:cNvPr>
          <p:cNvSpPr txBox="1">
            <a:spLocks noChangeArrowheads="1"/>
          </p:cNvSpPr>
          <p:nvPr/>
        </p:nvSpPr>
        <p:spPr bwMode="auto">
          <a:xfrm>
            <a:off x="1617938" y="2261619"/>
            <a:ext cx="2047875"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800" i="1" dirty="0">
                <a:solidFill>
                  <a:schemeClr val="bg1">
                    <a:lumMod val="75000"/>
                  </a:schemeClr>
                </a:solidFill>
              </a:rPr>
              <a:t>Open-angle</a:t>
            </a:r>
          </a:p>
        </p:txBody>
      </p:sp>
      <p:sp>
        <p:nvSpPr>
          <p:cNvPr id="18" name="Line 6">
            <a:extLst>
              <a:ext uri="{FF2B5EF4-FFF2-40B4-BE49-F238E27FC236}">
                <a16:creationId xmlns:a16="http://schemas.microsoft.com/office/drawing/2014/main" id="{785C5BC4-3B7B-470B-8F42-FFE4E418ED14}"/>
              </a:ext>
            </a:extLst>
          </p:cNvPr>
          <p:cNvSpPr>
            <a:spLocks noChangeShapeType="1"/>
          </p:cNvSpPr>
          <p:nvPr/>
        </p:nvSpPr>
        <p:spPr bwMode="auto">
          <a:xfrm flipH="1">
            <a:off x="3505199" y="1460570"/>
            <a:ext cx="1012825" cy="81915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9" name="Line 7">
            <a:extLst>
              <a:ext uri="{FF2B5EF4-FFF2-40B4-BE49-F238E27FC236}">
                <a16:creationId xmlns:a16="http://schemas.microsoft.com/office/drawing/2014/main" id="{493726A5-0AC3-4784-B1FD-1B83180639DD}"/>
              </a:ext>
            </a:extLst>
          </p:cNvPr>
          <p:cNvSpPr>
            <a:spLocks noChangeShapeType="1"/>
          </p:cNvSpPr>
          <p:nvPr/>
        </p:nvSpPr>
        <p:spPr bwMode="auto">
          <a:xfrm>
            <a:off x="4518025" y="1460569"/>
            <a:ext cx="1012825" cy="81915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 name="TextBox 1">
            <a:extLst>
              <a:ext uri="{FF2B5EF4-FFF2-40B4-BE49-F238E27FC236}">
                <a16:creationId xmlns:a16="http://schemas.microsoft.com/office/drawing/2014/main" id="{7C0AF69C-4874-49E7-9329-4384F3541034}"/>
              </a:ext>
            </a:extLst>
          </p:cNvPr>
          <p:cNvSpPr txBox="1"/>
          <p:nvPr/>
        </p:nvSpPr>
        <p:spPr>
          <a:xfrm>
            <a:off x="1295400" y="4267200"/>
            <a:ext cx="6963766" cy="1569660"/>
          </a:xfrm>
          <a:prstGeom prst="rect">
            <a:avLst/>
          </a:prstGeom>
          <a:noFill/>
        </p:spPr>
        <p:txBody>
          <a:bodyPr wrap="none" rtlCol="0">
            <a:spAutoFit/>
          </a:bodyPr>
          <a:lstStyle/>
          <a:p>
            <a:r>
              <a:rPr lang="en-US" sz="1600" i="1" dirty="0">
                <a:solidFill>
                  <a:schemeClr val="bg1">
                    <a:lumMod val="75000"/>
                  </a:schemeClr>
                </a:solidFill>
              </a:rPr>
              <a:t>What does it mean to say the angle is </a:t>
            </a:r>
            <a:r>
              <a:rPr lang="en-US" sz="1600" dirty="0">
                <a:solidFill>
                  <a:schemeClr val="bg1">
                    <a:lumMod val="75000"/>
                  </a:schemeClr>
                </a:solidFill>
              </a:rPr>
              <a:t>closed</a:t>
            </a:r>
            <a:r>
              <a:rPr lang="en-US" sz="1600" i="1" dirty="0">
                <a:solidFill>
                  <a:schemeClr val="bg1">
                    <a:lumMod val="75000"/>
                  </a:schemeClr>
                </a:solidFill>
              </a:rPr>
              <a:t>?</a:t>
            </a:r>
          </a:p>
          <a:p>
            <a:r>
              <a:rPr lang="en-US" sz="1600" dirty="0">
                <a:solidFill>
                  <a:schemeClr val="bg1">
                    <a:lumMod val="75000"/>
                  </a:schemeClr>
                </a:solidFill>
              </a:rPr>
              <a:t>It means the peripheral iris is in contact with the trabecular meshwork (TM)</a:t>
            </a:r>
          </a:p>
          <a:p>
            <a:endParaRPr lang="en-US" sz="1600" dirty="0">
              <a:solidFill>
                <a:schemeClr val="bg1">
                  <a:lumMod val="75000"/>
                </a:schemeClr>
              </a:solidFill>
            </a:endParaRPr>
          </a:p>
          <a:p>
            <a:r>
              <a:rPr lang="en-US" sz="1600" i="1" dirty="0">
                <a:solidFill>
                  <a:schemeClr val="bg1">
                    <a:lumMod val="75000"/>
                  </a:schemeClr>
                </a:solidFill>
              </a:rPr>
              <a:t>This contact comes in two basic flavors—what are they?</a:t>
            </a:r>
          </a:p>
          <a:p>
            <a:r>
              <a:rPr lang="en-US" sz="1600" dirty="0">
                <a:solidFill>
                  <a:schemeClr val="bg1">
                    <a:lumMod val="75000"/>
                  </a:schemeClr>
                </a:solidFill>
              </a:rPr>
              <a:t>--</a:t>
            </a:r>
            <a:r>
              <a:rPr lang="en-US" sz="1600" b="1" dirty="0">
                <a:solidFill>
                  <a:srgbClr val="0000FF"/>
                </a:solidFill>
              </a:rPr>
              <a:t>The iris can  </a:t>
            </a:r>
            <a:r>
              <a:rPr lang="en-US" sz="1600" b="1" i="1" dirty="0">
                <a:solidFill>
                  <a:srgbClr val="0000FF"/>
                </a:solidFill>
              </a:rPr>
              <a:t>appose</a:t>
            </a:r>
            <a:r>
              <a:rPr lang="en-US" sz="1600" b="1" dirty="0">
                <a:solidFill>
                  <a:srgbClr val="0000FF"/>
                </a:solidFill>
              </a:rPr>
              <a:t>  the TM</a:t>
            </a:r>
            <a:r>
              <a:rPr lang="en-US" sz="1600" dirty="0">
                <a:solidFill>
                  <a:schemeClr val="bg1">
                    <a:lumMod val="75000"/>
                  </a:schemeClr>
                </a:solidFill>
              </a:rPr>
              <a:t>, </a:t>
            </a:r>
            <a:r>
              <a:rPr lang="en-US" sz="1600" dirty="0" err="1">
                <a:solidFill>
                  <a:schemeClr val="bg1">
                    <a:lumMod val="75000"/>
                  </a:schemeClr>
                </a:solidFill>
              </a:rPr>
              <a:t>ie</a:t>
            </a:r>
            <a:r>
              <a:rPr lang="en-US" sz="1600" dirty="0">
                <a:solidFill>
                  <a:schemeClr val="bg1">
                    <a:lumMod val="75000"/>
                  </a:schemeClr>
                </a:solidFill>
              </a:rPr>
              <a:t>, touch it without adhering to it</a:t>
            </a:r>
          </a:p>
          <a:p>
            <a:r>
              <a:rPr lang="en-US" sz="1600" dirty="0">
                <a:solidFill>
                  <a:schemeClr val="bg1">
                    <a:lumMod val="75000"/>
                  </a:schemeClr>
                </a:solidFill>
              </a:rPr>
              <a:t>--</a:t>
            </a:r>
            <a:r>
              <a:rPr lang="en-US" sz="1600" b="1" dirty="0">
                <a:solidFill>
                  <a:srgbClr val="0000FF"/>
                </a:solidFill>
              </a:rPr>
              <a:t>The iris can be  </a:t>
            </a:r>
            <a:r>
              <a:rPr lang="en-US" sz="1600" b="1" i="1" dirty="0" err="1">
                <a:solidFill>
                  <a:srgbClr val="0000FF"/>
                </a:solidFill>
              </a:rPr>
              <a:t>syneched</a:t>
            </a:r>
            <a:r>
              <a:rPr lang="en-US" sz="1600" b="1" i="1" dirty="0">
                <a:solidFill>
                  <a:srgbClr val="0000FF"/>
                </a:solidFill>
              </a:rPr>
              <a:t>*</a:t>
            </a:r>
            <a:r>
              <a:rPr lang="en-US" sz="1600" b="1" dirty="0">
                <a:solidFill>
                  <a:srgbClr val="0000FF"/>
                </a:solidFill>
              </a:rPr>
              <a:t>  to the TM</a:t>
            </a:r>
            <a:r>
              <a:rPr lang="en-US" sz="1600" dirty="0">
                <a:solidFill>
                  <a:schemeClr val="bg1">
                    <a:lumMod val="75000"/>
                  </a:schemeClr>
                </a:solidFill>
              </a:rPr>
              <a:t>, </a:t>
            </a:r>
            <a:r>
              <a:rPr lang="en-US" sz="1600" dirty="0" err="1">
                <a:solidFill>
                  <a:schemeClr val="bg1">
                    <a:lumMod val="75000"/>
                  </a:schemeClr>
                </a:solidFill>
              </a:rPr>
              <a:t>ie</a:t>
            </a:r>
            <a:r>
              <a:rPr lang="en-US" sz="1600" dirty="0">
                <a:solidFill>
                  <a:schemeClr val="bg1">
                    <a:lumMod val="75000"/>
                  </a:schemeClr>
                </a:solidFill>
              </a:rPr>
              <a:t>, adhered to it</a:t>
            </a:r>
          </a:p>
        </p:txBody>
      </p:sp>
      <p:sp>
        <p:nvSpPr>
          <p:cNvPr id="14" name="TextBox 13">
            <a:extLst>
              <a:ext uri="{FF2B5EF4-FFF2-40B4-BE49-F238E27FC236}">
                <a16:creationId xmlns:a16="http://schemas.microsoft.com/office/drawing/2014/main" id="{9704186B-3F72-4DD6-BC97-BAB13324E8AA}"/>
              </a:ext>
            </a:extLst>
          </p:cNvPr>
          <p:cNvSpPr txBox="1"/>
          <p:nvPr/>
        </p:nvSpPr>
        <p:spPr>
          <a:xfrm>
            <a:off x="2259496" y="189094"/>
            <a:ext cx="4607480" cy="400110"/>
          </a:xfrm>
          <a:prstGeom prst="rect">
            <a:avLst/>
          </a:prstGeom>
          <a:solidFill>
            <a:schemeClr val="accent1">
              <a:lumMod val="60000"/>
              <a:lumOff val="40000"/>
            </a:schemeClr>
          </a:solidFill>
        </p:spPr>
        <p:txBody>
          <a:bodyPr wrap="none" rtlCol="0">
            <a:spAutoFit/>
          </a:bodyPr>
          <a:lstStyle/>
          <a:p>
            <a:pPr algn="ctr"/>
            <a:r>
              <a:rPr lang="en-US" sz="2000" b="1" dirty="0"/>
              <a:t>Secondary Angle Closure Glaucoma</a:t>
            </a:r>
          </a:p>
        </p:txBody>
      </p:sp>
      <p:sp>
        <p:nvSpPr>
          <p:cNvPr id="4" name="Oval 3">
            <a:extLst>
              <a:ext uri="{FF2B5EF4-FFF2-40B4-BE49-F238E27FC236}">
                <a16:creationId xmlns:a16="http://schemas.microsoft.com/office/drawing/2014/main" id="{07392D33-CF23-4557-A69C-FD267269889F}"/>
              </a:ext>
            </a:extLst>
          </p:cNvPr>
          <p:cNvSpPr/>
          <p:nvPr/>
        </p:nvSpPr>
        <p:spPr>
          <a:xfrm>
            <a:off x="1143000" y="5105400"/>
            <a:ext cx="4343400" cy="838200"/>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TextBox 19">
            <a:extLst>
              <a:ext uri="{FF2B5EF4-FFF2-40B4-BE49-F238E27FC236}">
                <a16:creationId xmlns:a16="http://schemas.microsoft.com/office/drawing/2014/main" id="{D7EE4E6F-F053-4A06-8923-91BC9449DD52}"/>
              </a:ext>
            </a:extLst>
          </p:cNvPr>
          <p:cNvSpPr txBox="1"/>
          <p:nvPr/>
        </p:nvSpPr>
        <p:spPr>
          <a:xfrm>
            <a:off x="703769" y="3072638"/>
            <a:ext cx="7581901" cy="1815882"/>
          </a:xfrm>
          <a:prstGeom prst="rect">
            <a:avLst/>
          </a:prstGeom>
          <a:solidFill>
            <a:schemeClr val="accent5">
              <a:lumMod val="75000"/>
            </a:schemeClr>
          </a:solidFill>
        </p:spPr>
        <p:txBody>
          <a:bodyPr wrap="square" rtlCol="0">
            <a:spAutoFit/>
          </a:bodyPr>
          <a:lstStyle/>
          <a:p>
            <a:r>
              <a:rPr lang="en-US" sz="1400" i="1" dirty="0">
                <a:solidFill>
                  <a:srgbClr val="0000FF"/>
                </a:solidFill>
              </a:rPr>
              <a:t>How do you go about determining whether the iris-angle touch is appositional, or </a:t>
            </a:r>
            <a:r>
              <a:rPr lang="en-US" sz="1400" i="1" dirty="0" err="1">
                <a:solidFill>
                  <a:srgbClr val="0000FF"/>
                </a:solidFill>
              </a:rPr>
              <a:t>synechial</a:t>
            </a:r>
            <a:r>
              <a:rPr lang="en-US" sz="1400" i="1" dirty="0">
                <a:solidFill>
                  <a:srgbClr val="0000FF"/>
                </a:solidFill>
              </a:rPr>
              <a:t>?</a:t>
            </a:r>
          </a:p>
          <a:p>
            <a:r>
              <a:rPr lang="en-US" sz="1400" dirty="0">
                <a:solidFill>
                  <a:schemeClr val="accent5">
                    <a:lumMod val="75000"/>
                  </a:schemeClr>
                </a:solidFill>
              </a:rPr>
              <a:t>Via dynamic (aka </a:t>
            </a:r>
            <a:r>
              <a:rPr lang="en-US" sz="1400" i="1" dirty="0">
                <a:solidFill>
                  <a:schemeClr val="accent5">
                    <a:lumMod val="75000"/>
                  </a:schemeClr>
                </a:solidFill>
              </a:rPr>
              <a:t>compression, </a:t>
            </a:r>
            <a:r>
              <a:rPr lang="en-US" sz="1400" dirty="0">
                <a:solidFill>
                  <a:schemeClr val="accent5">
                    <a:lumMod val="75000"/>
                  </a:schemeClr>
                </a:solidFill>
              </a:rPr>
              <a:t>aka</a:t>
            </a:r>
            <a:r>
              <a:rPr lang="en-US" sz="1400" i="1" dirty="0">
                <a:solidFill>
                  <a:schemeClr val="accent5">
                    <a:lumMod val="75000"/>
                  </a:schemeClr>
                </a:solidFill>
              </a:rPr>
              <a:t> indentation</a:t>
            </a:r>
            <a:r>
              <a:rPr lang="en-US" sz="1400" dirty="0">
                <a:solidFill>
                  <a:schemeClr val="accent5">
                    <a:lumMod val="75000"/>
                  </a:schemeClr>
                </a:solidFill>
              </a:rPr>
              <a:t>) gonioscopy</a:t>
            </a:r>
          </a:p>
          <a:p>
            <a:endParaRPr lang="en-US" sz="1400" dirty="0">
              <a:solidFill>
                <a:schemeClr val="accent5">
                  <a:lumMod val="75000"/>
                </a:schemeClr>
              </a:solidFill>
            </a:endParaRPr>
          </a:p>
          <a:p>
            <a:r>
              <a:rPr lang="en-US" sz="1400" i="1" dirty="0">
                <a:solidFill>
                  <a:schemeClr val="accent5">
                    <a:lumMod val="75000"/>
                  </a:schemeClr>
                </a:solidFill>
              </a:rPr>
              <a:t>How is dynamic gonioscopy performed?</a:t>
            </a:r>
          </a:p>
          <a:p>
            <a:r>
              <a:rPr lang="en-US" sz="1400" dirty="0">
                <a:solidFill>
                  <a:schemeClr val="accent5">
                    <a:lumMod val="75000"/>
                  </a:schemeClr>
                </a:solidFill>
              </a:rPr>
              <a:t>During gonioscopy, the examiner manipulates the lens to gently compress the central cornea, in the process displacing aqueous peripherally, toward the angle. If the iris-angle contact is appositional, the influx of displaced aqueous will separate them. But at locations where the iris is </a:t>
            </a:r>
            <a:r>
              <a:rPr lang="en-US" sz="1400" dirty="0" err="1">
                <a:solidFill>
                  <a:schemeClr val="accent5">
                    <a:lumMod val="75000"/>
                  </a:schemeClr>
                </a:solidFill>
              </a:rPr>
              <a:t>syneched</a:t>
            </a:r>
            <a:r>
              <a:rPr lang="en-US" sz="1400" dirty="0">
                <a:solidFill>
                  <a:schemeClr val="accent5">
                    <a:lumMod val="75000"/>
                  </a:schemeClr>
                </a:solidFill>
              </a:rPr>
              <a:t> to the angle, the aqueous influx will have no effect on the iris-angle contact.</a:t>
            </a:r>
          </a:p>
        </p:txBody>
      </p:sp>
    </p:spTree>
    <p:extLst>
      <p:ext uri="{BB962C8B-B14F-4D97-AF65-F5344CB8AC3E}">
        <p14:creationId xmlns:p14="http://schemas.microsoft.com/office/powerpoint/2010/main" val="2480777324"/>
      </p:ext>
    </p:extLst>
  </p:cSld>
  <p:clrMapOvr>
    <a:masterClrMapping/>
  </p:clrMapOvr>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014" name="Text Box 6"/>
          <p:cNvSpPr txBox="1">
            <a:spLocks noChangeArrowheads="1"/>
          </p:cNvSpPr>
          <p:nvPr/>
        </p:nvSpPr>
        <p:spPr bwMode="auto">
          <a:xfrm>
            <a:off x="533400" y="2356376"/>
            <a:ext cx="1005403"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t>Lens-</a:t>
            </a:r>
          </a:p>
          <a:p>
            <a:pPr algn="ctr" eaLnBrk="1" hangingPunct="1">
              <a:lnSpc>
                <a:spcPct val="80000"/>
              </a:lnSpc>
              <a:spcBef>
                <a:spcPct val="0"/>
              </a:spcBef>
              <a:buClrTx/>
              <a:buSzTx/>
              <a:buFontTx/>
              <a:buNone/>
            </a:pPr>
            <a:r>
              <a:rPr lang="en-US" altLang="en-US" sz="1800" dirty="0"/>
              <a:t>Induced</a:t>
            </a:r>
          </a:p>
        </p:txBody>
      </p:sp>
      <p:sp>
        <p:nvSpPr>
          <p:cNvPr id="43017" name="Text Box 14"/>
          <p:cNvSpPr txBox="1">
            <a:spLocks noChangeArrowheads="1"/>
          </p:cNvSpPr>
          <p:nvPr/>
        </p:nvSpPr>
        <p:spPr bwMode="auto">
          <a:xfrm>
            <a:off x="3026498" y="2365901"/>
            <a:ext cx="1633781"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Aphakic/</a:t>
            </a:r>
          </a:p>
          <a:p>
            <a:pPr algn="ctr" eaLnBrk="1" hangingPunct="1">
              <a:lnSpc>
                <a:spcPct val="80000"/>
              </a:lnSpc>
              <a:spcBef>
                <a:spcPct val="0"/>
              </a:spcBef>
              <a:buClrTx/>
              <a:buSzTx/>
              <a:buFontTx/>
              <a:buNone/>
            </a:pPr>
            <a:r>
              <a:rPr lang="en-US" altLang="en-US" sz="1800" dirty="0" err="1">
                <a:solidFill>
                  <a:schemeClr val="bg1">
                    <a:lumMod val="75000"/>
                  </a:schemeClr>
                </a:solidFill>
              </a:rPr>
              <a:t>Pseudophakic</a:t>
            </a:r>
            <a:endParaRPr lang="en-US" altLang="en-US" sz="1800" dirty="0">
              <a:solidFill>
                <a:schemeClr val="bg1">
                  <a:lumMod val="75000"/>
                </a:schemeClr>
              </a:solidFill>
            </a:endParaRPr>
          </a:p>
        </p:txBody>
      </p:sp>
      <p:sp>
        <p:nvSpPr>
          <p:cNvPr id="43031" name="Text Box 35"/>
          <p:cNvSpPr txBox="1">
            <a:spLocks noChangeArrowheads="1"/>
          </p:cNvSpPr>
          <p:nvPr/>
        </p:nvSpPr>
        <p:spPr bwMode="auto">
          <a:xfrm>
            <a:off x="1190847" y="1295400"/>
            <a:ext cx="2473754"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t>w/ Pupillary Block</a:t>
            </a:r>
          </a:p>
        </p:txBody>
      </p:sp>
      <p:sp>
        <p:nvSpPr>
          <p:cNvPr id="49" name="Rectangle 2">
            <a:extLst>
              <a:ext uri="{FF2B5EF4-FFF2-40B4-BE49-F238E27FC236}">
                <a16:creationId xmlns:a16="http://schemas.microsoft.com/office/drawing/2014/main" id="{240EE5BF-F7D2-4FC8-A5DD-F6B5423153C6}"/>
              </a:ext>
            </a:extLst>
          </p:cNvPr>
          <p:cNvSpPr>
            <a:spLocks noGrp="1" noChangeArrowheads="1"/>
          </p:cNvSpPr>
          <p:nvPr>
            <p:ph type="title"/>
          </p:nvPr>
        </p:nvSpPr>
        <p:spPr>
          <a:xfrm>
            <a:off x="457200" y="304800"/>
            <a:ext cx="7543800" cy="563562"/>
          </a:xfrm>
        </p:spPr>
        <p:txBody>
          <a:bodyPr/>
          <a:lstStyle/>
          <a:p>
            <a:pPr eaLnBrk="1" hangingPunct="1"/>
            <a:r>
              <a:rPr lang="en-US" altLang="en-US" sz="3500" dirty="0"/>
              <a:t>Q</a:t>
            </a:r>
          </a:p>
        </p:txBody>
      </p:sp>
      <p:sp>
        <p:nvSpPr>
          <p:cNvPr id="50" name="TextBox 49">
            <a:extLst>
              <a:ext uri="{FF2B5EF4-FFF2-40B4-BE49-F238E27FC236}">
                <a16:creationId xmlns:a16="http://schemas.microsoft.com/office/drawing/2014/main" id="{CF426230-46C8-405C-9015-99EF57762A2E}"/>
              </a:ext>
            </a:extLst>
          </p:cNvPr>
          <p:cNvSpPr txBox="1"/>
          <p:nvPr/>
        </p:nvSpPr>
        <p:spPr>
          <a:xfrm>
            <a:off x="2259496" y="189094"/>
            <a:ext cx="4607480" cy="400110"/>
          </a:xfrm>
          <a:prstGeom prst="rect">
            <a:avLst/>
          </a:prstGeom>
          <a:solidFill>
            <a:schemeClr val="accent1">
              <a:lumMod val="60000"/>
              <a:lumOff val="40000"/>
            </a:schemeClr>
          </a:solidFill>
        </p:spPr>
        <p:txBody>
          <a:bodyPr wrap="none" rtlCol="0">
            <a:spAutoFit/>
          </a:bodyPr>
          <a:lstStyle/>
          <a:p>
            <a:pPr algn="ctr"/>
            <a:r>
              <a:rPr lang="en-US" sz="2000" b="1" dirty="0"/>
              <a:t>Secondary Angle Closure Glaucoma</a:t>
            </a:r>
          </a:p>
        </p:txBody>
      </p:sp>
      <p:sp>
        <p:nvSpPr>
          <p:cNvPr id="2" name="TextBox 1">
            <a:extLst>
              <a:ext uri="{FF2B5EF4-FFF2-40B4-BE49-F238E27FC236}">
                <a16:creationId xmlns:a16="http://schemas.microsoft.com/office/drawing/2014/main" id="{A7E30BEC-923B-4C9A-A856-BDD0D882F6B8}"/>
              </a:ext>
            </a:extLst>
          </p:cNvPr>
          <p:cNvSpPr txBox="1"/>
          <p:nvPr/>
        </p:nvSpPr>
        <p:spPr>
          <a:xfrm>
            <a:off x="887305" y="2844119"/>
            <a:ext cx="1494320" cy="338554"/>
          </a:xfrm>
          <a:prstGeom prst="rect">
            <a:avLst/>
          </a:prstGeom>
          <a:noFill/>
        </p:spPr>
        <p:txBody>
          <a:bodyPr wrap="none" rtlCol="0">
            <a:spAutoFit/>
          </a:bodyPr>
          <a:lstStyle/>
          <a:p>
            <a:r>
              <a:rPr lang="en-US" sz="1600" dirty="0" err="1">
                <a:solidFill>
                  <a:schemeClr val="bg1">
                    <a:lumMod val="75000"/>
                  </a:schemeClr>
                </a:solidFill>
              </a:rPr>
              <a:t>Phacomorphic</a:t>
            </a:r>
            <a:endParaRPr lang="en-US" sz="1600" dirty="0">
              <a:solidFill>
                <a:schemeClr val="bg1">
                  <a:lumMod val="75000"/>
                </a:schemeClr>
              </a:solidFill>
            </a:endParaRPr>
          </a:p>
        </p:txBody>
      </p:sp>
      <p:sp>
        <p:nvSpPr>
          <p:cNvPr id="51" name="TextBox 50">
            <a:extLst>
              <a:ext uri="{FF2B5EF4-FFF2-40B4-BE49-F238E27FC236}">
                <a16:creationId xmlns:a16="http://schemas.microsoft.com/office/drawing/2014/main" id="{156069D4-340B-4160-A336-EBF73557CEE0}"/>
              </a:ext>
            </a:extLst>
          </p:cNvPr>
          <p:cNvSpPr txBox="1"/>
          <p:nvPr/>
        </p:nvSpPr>
        <p:spPr>
          <a:xfrm>
            <a:off x="884725" y="3175578"/>
            <a:ext cx="1519968" cy="338554"/>
          </a:xfrm>
          <a:prstGeom prst="rect">
            <a:avLst/>
          </a:prstGeom>
          <a:noFill/>
        </p:spPr>
        <p:txBody>
          <a:bodyPr wrap="none" rtlCol="0">
            <a:spAutoFit/>
          </a:bodyPr>
          <a:lstStyle/>
          <a:p>
            <a:r>
              <a:rPr lang="en-US" sz="1600" b="1" dirty="0"/>
              <a:t>Ectopia </a:t>
            </a:r>
            <a:r>
              <a:rPr lang="en-US" sz="1600" b="1" dirty="0" err="1"/>
              <a:t>lentis</a:t>
            </a:r>
            <a:endParaRPr lang="en-US" sz="1600" b="1" dirty="0"/>
          </a:p>
        </p:txBody>
      </p:sp>
      <p:cxnSp>
        <p:nvCxnSpPr>
          <p:cNvPr id="71" name="Straight Connector 70">
            <a:extLst>
              <a:ext uri="{FF2B5EF4-FFF2-40B4-BE49-F238E27FC236}">
                <a16:creationId xmlns:a16="http://schemas.microsoft.com/office/drawing/2014/main" id="{C104938D-BA8D-4E39-9D5F-9EE2012F2F3C}"/>
              </a:ext>
            </a:extLst>
          </p:cNvPr>
          <p:cNvCxnSpPr>
            <a:cxnSpLocks/>
          </p:cNvCxnSpPr>
          <p:nvPr/>
        </p:nvCxnSpPr>
        <p:spPr>
          <a:xfrm flipH="1">
            <a:off x="762665" y="3023488"/>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2A7E4E40-472F-4E50-8A7A-45C10FDD7171}"/>
              </a:ext>
            </a:extLst>
          </p:cNvPr>
          <p:cNvCxnSpPr>
            <a:cxnSpLocks/>
          </p:cNvCxnSpPr>
          <p:nvPr/>
        </p:nvCxnSpPr>
        <p:spPr>
          <a:xfrm flipH="1">
            <a:off x="762665" y="3347853"/>
            <a:ext cx="168274"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C3924889-45B9-4383-9C9E-48F0A9C27AD8}"/>
              </a:ext>
            </a:extLst>
          </p:cNvPr>
          <p:cNvCxnSpPr>
            <a:cxnSpLocks/>
          </p:cNvCxnSpPr>
          <p:nvPr/>
        </p:nvCxnSpPr>
        <p:spPr>
          <a:xfrm flipH="1">
            <a:off x="748719" y="2838976"/>
            <a:ext cx="13947" cy="5088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 name="Straight Arrow Connector 5">
            <a:extLst>
              <a:ext uri="{FF2B5EF4-FFF2-40B4-BE49-F238E27FC236}">
                <a16:creationId xmlns:a16="http://schemas.microsoft.com/office/drawing/2014/main" id="{A3439F0C-5143-461F-8F3C-2E830785DEFC}"/>
              </a:ext>
            </a:extLst>
          </p:cNvPr>
          <p:cNvCxnSpPr>
            <a:stCxn id="50" idx="2"/>
          </p:cNvCxnSpPr>
          <p:nvPr/>
        </p:nvCxnSpPr>
        <p:spPr>
          <a:xfrm flipH="1">
            <a:off x="2971800" y="589204"/>
            <a:ext cx="1591436" cy="706196"/>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6" name="Straight Arrow Connector 25">
            <a:extLst>
              <a:ext uri="{FF2B5EF4-FFF2-40B4-BE49-F238E27FC236}">
                <a16:creationId xmlns:a16="http://schemas.microsoft.com/office/drawing/2014/main" id="{B70E0124-9B84-41A5-8D84-A66B7838A706}"/>
              </a:ext>
            </a:extLst>
          </p:cNvPr>
          <p:cNvCxnSpPr>
            <a:cxnSpLocks/>
          </p:cNvCxnSpPr>
          <p:nvPr/>
        </p:nvCxnSpPr>
        <p:spPr>
          <a:xfrm flipH="1">
            <a:off x="1159539" y="1828800"/>
            <a:ext cx="1290435" cy="478059"/>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8" name="Straight Arrow Connector 27">
            <a:extLst>
              <a:ext uri="{FF2B5EF4-FFF2-40B4-BE49-F238E27FC236}">
                <a16:creationId xmlns:a16="http://schemas.microsoft.com/office/drawing/2014/main" id="{567A4249-5C59-4416-8A8E-1C35913900AB}"/>
              </a:ext>
            </a:extLst>
          </p:cNvPr>
          <p:cNvCxnSpPr>
            <a:cxnSpLocks/>
          </p:cNvCxnSpPr>
          <p:nvPr/>
        </p:nvCxnSpPr>
        <p:spPr>
          <a:xfrm>
            <a:off x="2449973" y="1832208"/>
            <a:ext cx="1268784"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21" name="Straight Arrow Connector 20">
            <a:extLst>
              <a:ext uri="{FF2B5EF4-FFF2-40B4-BE49-F238E27FC236}">
                <a16:creationId xmlns:a16="http://schemas.microsoft.com/office/drawing/2014/main" id="{5E33AEB6-AB6B-4304-B44B-E14BDAECF20A}"/>
              </a:ext>
            </a:extLst>
          </p:cNvPr>
          <p:cNvCxnSpPr>
            <a:cxnSpLocks/>
          </p:cNvCxnSpPr>
          <p:nvPr/>
        </p:nvCxnSpPr>
        <p:spPr>
          <a:xfrm>
            <a:off x="4572000" y="589204"/>
            <a:ext cx="1600200" cy="706196"/>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18" name="Text Box 36">
            <a:extLst>
              <a:ext uri="{FF2B5EF4-FFF2-40B4-BE49-F238E27FC236}">
                <a16:creationId xmlns:a16="http://schemas.microsoft.com/office/drawing/2014/main" id="{362B1808-42BE-4D1C-894B-40BD72FCD11D}"/>
              </a:ext>
            </a:extLst>
          </p:cNvPr>
          <p:cNvSpPr txBox="1">
            <a:spLocks noChangeArrowheads="1"/>
          </p:cNvSpPr>
          <p:nvPr/>
        </p:nvSpPr>
        <p:spPr bwMode="auto">
          <a:xfrm>
            <a:off x="5181600" y="1295400"/>
            <a:ext cx="2630848" cy="430887"/>
          </a:xfrm>
          <a:prstGeom prst="rect">
            <a:avLst/>
          </a:prstGeom>
          <a:noFill/>
          <a:ln w="952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solidFill>
                  <a:schemeClr val="bg1">
                    <a:lumMod val="75000"/>
                  </a:schemeClr>
                </a:solidFill>
              </a:rPr>
              <a:t>w/o Pupillary Block</a:t>
            </a:r>
          </a:p>
        </p:txBody>
      </p:sp>
      <p:sp>
        <p:nvSpPr>
          <p:cNvPr id="19" name="TextBox 18">
            <a:extLst>
              <a:ext uri="{FF2B5EF4-FFF2-40B4-BE49-F238E27FC236}">
                <a16:creationId xmlns:a16="http://schemas.microsoft.com/office/drawing/2014/main" id="{20F14707-6AB2-4CFA-894D-0A3851B594EA}"/>
              </a:ext>
            </a:extLst>
          </p:cNvPr>
          <p:cNvSpPr txBox="1"/>
          <p:nvPr/>
        </p:nvSpPr>
        <p:spPr>
          <a:xfrm>
            <a:off x="381000" y="3581400"/>
            <a:ext cx="7315200" cy="2800767"/>
          </a:xfrm>
          <a:prstGeom prst="rect">
            <a:avLst/>
          </a:prstGeom>
          <a:solidFill>
            <a:srgbClr val="FF99FF"/>
          </a:solidFill>
        </p:spPr>
        <p:txBody>
          <a:bodyPr wrap="square" rtlCol="0">
            <a:spAutoFit/>
          </a:bodyPr>
          <a:lstStyle/>
          <a:p>
            <a:r>
              <a:rPr lang="en-US" sz="1600" i="1" dirty="0">
                <a:solidFill>
                  <a:schemeClr val="bg1">
                    <a:lumMod val="50000"/>
                  </a:schemeClr>
                </a:solidFill>
              </a:rPr>
              <a:t>What is </a:t>
            </a:r>
            <a:r>
              <a:rPr lang="en-US" sz="1600" dirty="0">
                <a:solidFill>
                  <a:schemeClr val="bg1">
                    <a:lumMod val="50000"/>
                  </a:schemeClr>
                </a:solidFill>
              </a:rPr>
              <a:t>ectopia </a:t>
            </a:r>
            <a:r>
              <a:rPr lang="en-US" sz="1600" dirty="0" err="1">
                <a:solidFill>
                  <a:schemeClr val="bg1">
                    <a:lumMod val="50000"/>
                  </a:schemeClr>
                </a:solidFill>
              </a:rPr>
              <a:t>lentis</a:t>
            </a:r>
            <a:r>
              <a:rPr lang="en-US" sz="1600" i="1" dirty="0">
                <a:solidFill>
                  <a:schemeClr val="bg1">
                    <a:lumMod val="50000"/>
                  </a:schemeClr>
                </a:solidFill>
              </a:rPr>
              <a:t>?</a:t>
            </a:r>
          </a:p>
          <a:p>
            <a:r>
              <a:rPr lang="en-US" sz="1600" dirty="0">
                <a:solidFill>
                  <a:schemeClr val="bg1">
                    <a:lumMod val="50000"/>
                  </a:schemeClr>
                </a:solidFill>
              </a:rPr>
              <a:t>Displacement of the lens from its normal anatomic position</a:t>
            </a:r>
          </a:p>
          <a:p>
            <a:endParaRPr lang="en-US" sz="1600" dirty="0">
              <a:solidFill>
                <a:schemeClr val="bg1">
                  <a:lumMod val="50000"/>
                </a:schemeClr>
              </a:solidFill>
            </a:endParaRPr>
          </a:p>
          <a:p>
            <a:r>
              <a:rPr lang="en-US" sz="1600" i="1" dirty="0">
                <a:solidFill>
                  <a:schemeClr val="bg1">
                    <a:lumMod val="50000"/>
                  </a:schemeClr>
                </a:solidFill>
              </a:rPr>
              <a:t>With regard to lens ‘displacement’—what do the following terms mean?</a:t>
            </a:r>
          </a:p>
          <a:p>
            <a:r>
              <a:rPr lang="en-US" sz="1600" i="1" dirty="0">
                <a:solidFill>
                  <a:schemeClr val="bg1">
                    <a:lumMod val="50000"/>
                  </a:schemeClr>
                </a:solidFill>
              </a:rPr>
              <a:t>--</a:t>
            </a:r>
            <a:r>
              <a:rPr lang="en-US" sz="1600" i="1" dirty="0" err="1">
                <a:solidFill>
                  <a:schemeClr val="bg1">
                    <a:lumMod val="50000"/>
                  </a:schemeClr>
                </a:solidFill>
              </a:rPr>
              <a:t>Sublux</a:t>
            </a:r>
            <a:r>
              <a:rPr lang="en-US" sz="1600" i="1" dirty="0">
                <a:solidFill>
                  <a:schemeClr val="bg1">
                    <a:lumMod val="50000"/>
                  </a:schemeClr>
                </a:solidFill>
              </a:rPr>
              <a:t>(at)ed: </a:t>
            </a:r>
            <a:r>
              <a:rPr lang="en-US" sz="1600" dirty="0">
                <a:solidFill>
                  <a:schemeClr val="bg1">
                    <a:lumMod val="50000"/>
                  </a:schemeClr>
                </a:solidFill>
              </a:rPr>
              <a:t>The lens is partially displaced, but remains in the ‘general area’</a:t>
            </a:r>
          </a:p>
          <a:p>
            <a:r>
              <a:rPr lang="en-US" sz="1600" i="1" dirty="0">
                <a:solidFill>
                  <a:schemeClr val="bg1">
                    <a:lumMod val="50000"/>
                  </a:schemeClr>
                </a:solidFill>
              </a:rPr>
              <a:t>--Lux(at)ed: </a:t>
            </a:r>
            <a:r>
              <a:rPr lang="en-US" sz="1600" dirty="0">
                <a:solidFill>
                  <a:schemeClr val="bg1">
                    <a:lumMod val="50000"/>
                  </a:schemeClr>
                </a:solidFill>
              </a:rPr>
              <a:t>The lens is dislocated—completely removed from the pupillary aperture. All zonular attachments have been disrupted.</a:t>
            </a:r>
          </a:p>
          <a:p>
            <a:endParaRPr lang="en-US" sz="1600" i="1" dirty="0">
              <a:solidFill>
                <a:schemeClr val="bg1">
                  <a:lumMod val="50000"/>
                </a:schemeClr>
              </a:solidFill>
            </a:endParaRPr>
          </a:p>
          <a:p>
            <a:r>
              <a:rPr lang="en-US" sz="1600" i="1" dirty="0">
                <a:solidFill>
                  <a:schemeClr val="bg1">
                    <a:lumMod val="50000"/>
                  </a:schemeClr>
                </a:solidFill>
              </a:rPr>
              <a:t>How does ectopia </a:t>
            </a:r>
            <a:r>
              <a:rPr lang="en-US" sz="1600" i="1" dirty="0" err="1">
                <a:solidFill>
                  <a:schemeClr val="bg1">
                    <a:lumMod val="50000"/>
                  </a:schemeClr>
                </a:solidFill>
              </a:rPr>
              <a:t>lentis</a:t>
            </a:r>
            <a:r>
              <a:rPr lang="en-US" sz="1600" i="1" dirty="0">
                <a:solidFill>
                  <a:schemeClr val="bg1">
                    <a:lumMod val="50000"/>
                  </a:schemeClr>
                </a:solidFill>
              </a:rPr>
              <a:t> lead to pupillary block and ACG?</a:t>
            </a:r>
          </a:p>
          <a:p>
            <a:r>
              <a:rPr lang="en-US" sz="1600" dirty="0">
                <a:solidFill>
                  <a:schemeClr val="bg1">
                    <a:lumMod val="50000"/>
                  </a:schemeClr>
                </a:solidFill>
              </a:rPr>
              <a:t>By allowing the displaced lens to move into and blocks the pupil, producing the pressure gradient, with subsequent iris </a:t>
            </a:r>
            <a:r>
              <a:rPr lang="en-US" sz="1600" dirty="0" err="1">
                <a:solidFill>
                  <a:schemeClr val="bg1">
                    <a:lumMod val="50000"/>
                  </a:schemeClr>
                </a:solidFill>
              </a:rPr>
              <a:t>bombé</a:t>
            </a:r>
            <a:r>
              <a:rPr lang="en-US" sz="1600" dirty="0">
                <a:solidFill>
                  <a:schemeClr val="bg1">
                    <a:lumMod val="50000"/>
                  </a:schemeClr>
                </a:solidFill>
              </a:rPr>
              <a:t> and angle closure</a:t>
            </a:r>
          </a:p>
        </p:txBody>
      </p:sp>
      <p:sp>
        <p:nvSpPr>
          <p:cNvPr id="23" name="TextBox 22">
            <a:extLst>
              <a:ext uri="{FF2B5EF4-FFF2-40B4-BE49-F238E27FC236}">
                <a16:creationId xmlns:a16="http://schemas.microsoft.com/office/drawing/2014/main" id="{798926ED-3FC5-4F3C-B080-E06F6EB1FF50}"/>
              </a:ext>
            </a:extLst>
          </p:cNvPr>
          <p:cNvSpPr txBox="1"/>
          <p:nvPr/>
        </p:nvSpPr>
        <p:spPr>
          <a:xfrm>
            <a:off x="2388280" y="2821634"/>
            <a:ext cx="6541623" cy="1384995"/>
          </a:xfrm>
          <a:prstGeom prst="rect">
            <a:avLst/>
          </a:prstGeom>
          <a:solidFill>
            <a:schemeClr val="accent1">
              <a:lumMod val="40000"/>
              <a:lumOff val="60000"/>
            </a:schemeClr>
          </a:solidFill>
        </p:spPr>
        <p:txBody>
          <a:bodyPr wrap="square" rtlCol="0">
            <a:spAutoFit/>
          </a:bodyPr>
          <a:lstStyle/>
          <a:p>
            <a:r>
              <a:rPr lang="en-US" sz="1400" i="1" dirty="0">
                <a:solidFill>
                  <a:schemeClr val="bg1">
                    <a:lumMod val="65000"/>
                  </a:schemeClr>
                </a:solidFill>
              </a:rPr>
              <a:t>In a few words, how would you describe the shape of a </a:t>
            </a:r>
            <a:r>
              <a:rPr lang="en-US" sz="1400" i="1" dirty="0" err="1">
                <a:solidFill>
                  <a:schemeClr val="bg1">
                    <a:lumMod val="65000"/>
                  </a:schemeClr>
                </a:solidFill>
              </a:rPr>
              <a:t>microspherophakic</a:t>
            </a:r>
            <a:r>
              <a:rPr lang="en-US" sz="1400" i="1" dirty="0">
                <a:solidFill>
                  <a:schemeClr val="bg1">
                    <a:lumMod val="65000"/>
                  </a:schemeClr>
                </a:solidFill>
              </a:rPr>
              <a:t> lens?</a:t>
            </a:r>
          </a:p>
          <a:p>
            <a:r>
              <a:rPr lang="en-US" sz="1400" dirty="0">
                <a:solidFill>
                  <a:schemeClr val="bg1">
                    <a:lumMod val="65000"/>
                  </a:schemeClr>
                </a:solidFill>
              </a:rPr>
              <a:t>The name says it all: the lens is </a:t>
            </a:r>
            <a:r>
              <a:rPr lang="en-US" sz="1400" b="1" u="sng" dirty="0">
                <a:solidFill>
                  <a:schemeClr val="bg1">
                    <a:lumMod val="65000"/>
                  </a:schemeClr>
                </a:solidFill>
              </a:rPr>
              <a:t>small (‘micro’) </a:t>
            </a:r>
            <a:r>
              <a:rPr lang="en-US" sz="1400" u="sng" dirty="0">
                <a:solidFill>
                  <a:schemeClr val="bg1">
                    <a:lumMod val="65000"/>
                  </a:schemeClr>
                </a:solidFill>
              </a:rPr>
              <a:t>and </a:t>
            </a:r>
            <a:r>
              <a:rPr lang="en-US" sz="1400" b="1" u="sng" dirty="0">
                <a:solidFill>
                  <a:schemeClr val="bg1">
                    <a:lumMod val="65000"/>
                  </a:schemeClr>
                </a:solidFill>
              </a:rPr>
              <a:t>round (‘</a:t>
            </a:r>
            <a:r>
              <a:rPr lang="en-US" sz="1400" b="1" u="sng" dirty="0" err="1">
                <a:solidFill>
                  <a:schemeClr val="bg1">
                    <a:lumMod val="65000"/>
                  </a:schemeClr>
                </a:solidFill>
              </a:rPr>
              <a:t>sphero</a:t>
            </a:r>
            <a:r>
              <a:rPr lang="en-US" sz="1400" b="1" u="sng" dirty="0">
                <a:solidFill>
                  <a:schemeClr val="bg1">
                    <a:lumMod val="65000"/>
                  </a:schemeClr>
                </a:solidFill>
              </a:rPr>
              <a:t>’)</a:t>
            </a:r>
          </a:p>
          <a:p>
            <a:endParaRPr lang="en-US" sz="1400" dirty="0">
              <a:solidFill>
                <a:schemeClr val="bg1">
                  <a:lumMod val="65000"/>
                </a:schemeClr>
              </a:solidFill>
            </a:endParaRPr>
          </a:p>
          <a:p>
            <a:r>
              <a:rPr lang="en-US" sz="1400" i="1" dirty="0">
                <a:solidFill>
                  <a:schemeClr val="bg1">
                    <a:lumMod val="65000"/>
                  </a:schemeClr>
                </a:solidFill>
              </a:rPr>
              <a:t>What common slit-lamp observation owes to the lens’ small size?</a:t>
            </a:r>
          </a:p>
          <a:p>
            <a:r>
              <a:rPr lang="en-US" sz="1400" dirty="0">
                <a:solidFill>
                  <a:schemeClr val="bg1">
                    <a:lumMod val="65000"/>
                  </a:schemeClr>
                </a:solidFill>
              </a:rPr>
              <a:t>Typically, the entirety of the lens equator can be seen in the pupillary aperture when the </a:t>
            </a:r>
            <a:r>
              <a:rPr lang="en-US" sz="1400" dirty="0" err="1">
                <a:solidFill>
                  <a:schemeClr val="bg1">
                    <a:lumMod val="65000"/>
                  </a:schemeClr>
                </a:solidFill>
              </a:rPr>
              <a:t>pt</a:t>
            </a:r>
            <a:r>
              <a:rPr lang="en-US" sz="1400" dirty="0">
                <a:solidFill>
                  <a:schemeClr val="bg1">
                    <a:lumMod val="65000"/>
                  </a:schemeClr>
                </a:solidFill>
              </a:rPr>
              <a:t> is widely dilated</a:t>
            </a:r>
          </a:p>
        </p:txBody>
      </p:sp>
      <p:sp>
        <p:nvSpPr>
          <p:cNvPr id="24" name="TextBox 23">
            <a:extLst>
              <a:ext uri="{FF2B5EF4-FFF2-40B4-BE49-F238E27FC236}">
                <a16:creationId xmlns:a16="http://schemas.microsoft.com/office/drawing/2014/main" id="{83DDB5E6-1D51-4892-8706-141024C83CED}"/>
              </a:ext>
            </a:extLst>
          </p:cNvPr>
          <p:cNvSpPr txBox="1"/>
          <p:nvPr/>
        </p:nvSpPr>
        <p:spPr>
          <a:xfrm>
            <a:off x="2424571" y="4316269"/>
            <a:ext cx="6451527" cy="954107"/>
          </a:xfrm>
          <a:prstGeom prst="rect">
            <a:avLst/>
          </a:prstGeom>
          <a:solidFill>
            <a:schemeClr val="accent5">
              <a:lumMod val="75000"/>
            </a:schemeClr>
          </a:solidFill>
        </p:spPr>
        <p:txBody>
          <a:bodyPr wrap="square" rtlCol="0">
            <a:spAutoFit/>
          </a:bodyPr>
          <a:lstStyle/>
          <a:p>
            <a:r>
              <a:rPr lang="en-US" sz="1400" i="1" dirty="0">
                <a:solidFill>
                  <a:schemeClr val="bg1">
                    <a:lumMod val="50000"/>
                  </a:schemeClr>
                </a:solidFill>
              </a:rPr>
              <a:t>Pts with </a:t>
            </a:r>
            <a:r>
              <a:rPr lang="en-US" sz="1400" i="1" dirty="0" err="1">
                <a:solidFill>
                  <a:schemeClr val="bg1">
                    <a:lumMod val="50000"/>
                  </a:schemeClr>
                </a:solidFill>
              </a:rPr>
              <a:t>microspherophakia</a:t>
            </a:r>
            <a:r>
              <a:rPr lang="en-US" sz="1400" i="1" dirty="0">
                <a:solidFill>
                  <a:schemeClr val="bg1">
                    <a:lumMod val="50000"/>
                  </a:schemeClr>
                </a:solidFill>
              </a:rPr>
              <a:t> are almost always high myopes. Why?</a:t>
            </a:r>
          </a:p>
          <a:p>
            <a:r>
              <a:rPr lang="en-US" sz="1400" dirty="0">
                <a:solidFill>
                  <a:schemeClr val="bg1">
                    <a:lumMod val="50000"/>
                  </a:schemeClr>
                </a:solidFill>
              </a:rPr>
              <a:t>Because the lens is small, it has a short radius of curvature. Further, because it is spherical, it is more curved than is a normal lens. </a:t>
            </a:r>
            <a:r>
              <a:rPr lang="en-US" sz="1400" u="sng" dirty="0">
                <a:solidFill>
                  <a:schemeClr val="bg1">
                    <a:lumMod val="50000"/>
                  </a:schemeClr>
                </a:solidFill>
              </a:rPr>
              <a:t>These two factors give the </a:t>
            </a:r>
            <a:r>
              <a:rPr lang="en-US" sz="1400" u="sng" dirty="0" err="1">
                <a:solidFill>
                  <a:schemeClr val="bg1">
                    <a:lumMod val="50000"/>
                  </a:schemeClr>
                </a:solidFill>
              </a:rPr>
              <a:t>m’spheric</a:t>
            </a:r>
            <a:r>
              <a:rPr lang="en-US" sz="1400" u="sng" dirty="0">
                <a:solidFill>
                  <a:schemeClr val="bg1">
                    <a:lumMod val="50000"/>
                  </a:schemeClr>
                </a:solidFill>
              </a:rPr>
              <a:t> lens vastly more converging power than a normal lens possesses.</a:t>
            </a:r>
          </a:p>
        </p:txBody>
      </p:sp>
      <p:sp>
        <p:nvSpPr>
          <p:cNvPr id="25" name="TextBox 24">
            <a:extLst>
              <a:ext uri="{FF2B5EF4-FFF2-40B4-BE49-F238E27FC236}">
                <a16:creationId xmlns:a16="http://schemas.microsoft.com/office/drawing/2014/main" id="{EDF9D533-D64E-40E5-8915-BD96C88905A7}"/>
              </a:ext>
            </a:extLst>
          </p:cNvPr>
          <p:cNvSpPr txBox="1"/>
          <p:nvPr/>
        </p:nvSpPr>
        <p:spPr>
          <a:xfrm>
            <a:off x="2423968" y="3058533"/>
            <a:ext cx="6567632" cy="584775"/>
          </a:xfrm>
          <a:prstGeom prst="rect">
            <a:avLst/>
          </a:prstGeom>
          <a:solidFill>
            <a:srgbClr val="99FF99"/>
          </a:solidFill>
        </p:spPr>
        <p:txBody>
          <a:bodyPr wrap="none" rtlCol="0">
            <a:spAutoFit/>
          </a:bodyPr>
          <a:lstStyle/>
          <a:p>
            <a:r>
              <a:rPr lang="en-US" sz="1600" i="1" dirty="0">
                <a:solidFill>
                  <a:schemeClr val="bg1">
                    <a:lumMod val="65000"/>
                  </a:schemeClr>
                </a:solidFill>
              </a:rPr>
              <a:t>With what condition is </a:t>
            </a:r>
            <a:r>
              <a:rPr lang="en-US" sz="1600" i="1" dirty="0" err="1">
                <a:solidFill>
                  <a:schemeClr val="bg1">
                    <a:lumMod val="65000"/>
                  </a:schemeClr>
                </a:solidFill>
              </a:rPr>
              <a:t>microspherophakia</a:t>
            </a:r>
            <a:r>
              <a:rPr lang="en-US" sz="1600" i="1" dirty="0">
                <a:solidFill>
                  <a:schemeClr val="bg1">
                    <a:lumMod val="65000"/>
                  </a:schemeClr>
                </a:solidFill>
              </a:rPr>
              <a:t> most frequently associated?</a:t>
            </a:r>
          </a:p>
          <a:p>
            <a:r>
              <a:rPr lang="en-US" sz="1600" b="1" dirty="0">
                <a:solidFill>
                  <a:srgbClr val="0000FF"/>
                </a:solidFill>
              </a:rPr>
              <a:t>Weill-Marchesani syndrome</a:t>
            </a:r>
          </a:p>
        </p:txBody>
      </p:sp>
      <p:sp>
        <p:nvSpPr>
          <p:cNvPr id="22" name="Oval 21">
            <a:extLst>
              <a:ext uri="{FF2B5EF4-FFF2-40B4-BE49-F238E27FC236}">
                <a16:creationId xmlns:a16="http://schemas.microsoft.com/office/drawing/2014/main" id="{A8B47573-D3D9-4D47-9E08-BED8FABB2FE0}"/>
              </a:ext>
            </a:extLst>
          </p:cNvPr>
          <p:cNvSpPr/>
          <p:nvPr/>
        </p:nvSpPr>
        <p:spPr>
          <a:xfrm>
            <a:off x="808522" y="3093379"/>
            <a:ext cx="1641452" cy="533397"/>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TextBox 28">
            <a:extLst>
              <a:ext uri="{FF2B5EF4-FFF2-40B4-BE49-F238E27FC236}">
                <a16:creationId xmlns:a16="http://schemas.microsoft.com/office/drawing/2014/main" id="{07333FDB-04C9-4773-A8C2-B02CF126B53B}"/>
              </a:ext>
            </a:extLst>
          </p:cNvPr>
          <p:cNvSpPr txBox="1"/>
          <p:nvPr/>
        </p:nvSpPr>
        <p:spPr>
          <a:xfrm>
            <a:off x="533400" y="3691270"/>
            <a:ext cx="6461699" cy="1815882"/>
          </a:xfrm>
          <a:prstGeom prst="rect">
            <a:avLst/>
          </a:prstGeom>
          <a:solidFill>
            <a:srgbClr val="0070C0"/>
          </a:solidFill>
        </p:spPr>
        <p:txBody>
          <a:bodyPr wrap="square" rtlCol="0">
            <a:spAutoFit/>
          </a:bodyPr>
          <a:lstStyle/>
          <a:p>
            <a:r>
              <a:rPr lang="en-US" sz="1600" i="1" dirty="0">
                <a:solidFill>
                  <a:schemeClr val="bg1"/>
                </a:solidFill>
              </a:rPr>
              <a:t>Weill-Marchesani is strongly associated with </a:t>
            </a:r>
            <a:r>
              <a:rPr lang="en-US" sz="1600" i="1" dirty="0" err="1">
                <a:solidFill>
                  <a:schemeClr val="bg1"/>
                </a:solidFill>
              </a:rPr>
              <a:t>microspherophakia</a:t>
            </a:r>
            <a:r>
              <a:rPr lang="en-US" sz="1600" i="1" dirty="0">
                <a:solidFill>
                  <a:schemeClr val="bg1"/>
                </a:solidFill>
              </a:rPr>
              <a:t>.  With what conditions is </a:t>
            </a:r>
            <a:r>
              <a:rPr lang="en-US" sz="1600" i="1" dirty="0" err="1">
                <a:solidFill>
                  <a:schemeClr val="bg1"/>
                </a:solidFill>
              </a:rPr>
              <a:t>microspherophakia</a:t>
            </a:r>
            <a:r>
              <a:rPr lang="en-US" sz="1600" i="1" dirty="0">
                <a:solidFill>
                  <a:schemeClr val="bg1"/>
                </a:solidFill>
              </a:rPr>
              <a:t> </a:t>
            </a:r>
            <a:r>
              <a:rPr lang="en-US" sz="1600" b="1" dirty="0">
                <a:solidFill>
                  <a:schemeClr val="bg1"/>
                </a:solidFill>
              </a:rPr>
              <a:t>occasionally</a:t>
            </a:r>
            <a:r>
              <a:rPr lang="en-US" sz="1600" i="1" dirty="0">
                <a:solidFill>
                  <a:schemeClr val="bg1"/>
                </a:solidFill>
              </a:rPr>
              <a:t> associated</a:t>
            </a:r>
            <a:r>
              <a:rPr lang="en-US" sz="1600" i="1" dirty="0">
                <a:solidFill>
                  <a:schemeClr val="bg1"/>
                </a:solidFill>
                <a:latin typeface="+mn-lt"/>
              </a:rPr>
              <a:t>?</a:t>
            </a:r>
          </a:p>
          <a:p>
            <a:r>
              <a:rPr lang="en-US" sz="1600" dirty="0">
                <a:solidFill>
                  <a:schemeClr val="bg1"/>
                </a:solidFill>
                <a:latin typeface="+mn-lt"/>
              </a:rPr>
              <a:t>--</a:t>
            </a:r>
          </a:p>
          <a:p>
            <a:r>
              <a:rPr lang="en-US" sz="1600" dirty="0">
                <a:solidFill>
                  <a:schemeClr val="bg1"/>
                </a:solidFill>
                <a:latin typeface="+mn-lt"/>
              </a:rPr>
              <a:t>--</a:t>
            </a:r>
          </a:p>
          <a:p>
            <a:r>
              <a:rPr lang="en-US" sz="1600" dirty="0">
                <a:solidFill>
                  <a:schemeClr val="bg1"/>
                </a:solidFill>
                <a:latin typeface="+mn-lt"/>
              </a:rPr>
              <a:t>--</a:t>
            </a:r>
          </a:p>
          <a:p>
            <a:r>
              <a:rPr lang="en-US" sz="1600" dirty="0">
                <a:solidFill>
                  <a:schemeClr val="bg1"/>
                </a:solidFill>
                <a:latin typeface="+mn-lt"/>
              </a:rPr>
              <a:t>--</a:t>
            </a:r>
          </a:p>
          <a:p>
            <a:r>
              <a:rPr lang="en-US" sz="1600" dirty="0">
                <a:solidFill>
                  <a:schemeClr val="bg1"/>
                </a:solidFill>
                <a:latin typeface="+mn-lt"/>
              </a:rPr>
              <a:t>--</a:t>
            </a:r>
          </a:p>
        </p:txBody>
      </p:sp>
      <p:sp>
        <p:nvSpPr>
          <p:cNvPr id="3" name="Oval 2">
            <a:extLst>
              <a:ext uri="{FF2B5EF4-FFF2-40B4-BE49-F238E27FC236}">
                <a16:creationId xmlns:a16="http://schemas.microsoft.com/office/drawing/2014/main" id="{C914562F-331B-441B-9DC7-534C4BCA9A7A}"/>
              </a:ext>
            </a:extLst>
          </p:cNvPr>
          <p:cNvSpPr/>
          <p:nvPr/>
        </p:nvSpPr>
        <p:spPr>
          <a:xfrm>
            <a:off x="2302864" y="3248672"/>
            <a:ext cx="3107336" cy="464126"/>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428288565"/>
      </p:ext>
    </p:extLst>
  </p:cSld>
  <p:clrMapOvr>
    <a:masterClrMapping/>
  </p:clrMapOvr>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014" name="Text Box 6"/>
          <p:cNvSpPr txBox="1">
            <a:spLocks noChangeArrowheads="1"/>
          </p:cNvSpPr>
          <p:nvPr/>
        </p:nvSpPr>
        <p:spPr bwMode="auto">
          <a:xfrm>
            <a:off x="533400" y="2356376"/>
            <a:ext cx="1005403"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t>Lens-</a:t>
            </a:r>
          </a:p>
          <a:p>
            <a:pPr algn="ctr" eaLnBrk="1" hangingPunct="1">
              <a:lnSpc>
                <a:spcPct val="80000"/>
              </a:lnSpc>
              <a:spcBef>
                <a:spcPct val="0"/>
              </a:spcBef>
              <a:buClrTx/>
              <a:buSzTx/>
              <a:buFontTx/>
              <a:buNone/>
            </a:pPr>
            <a:r>
              <a:rPr lang="en-US" altLang="en-US" sz="1800" dirty="0"/>
              <a:t>Induced</a:t>
            </a:r>
          </a:p>
        </p:txBody>
      </p:sp>
      <p:sp>
        <p:nvSpPr>
          <p:cNvPr id="43017" name="Text Box 14"/>
          <p:cNvSpPr txBox="1">
            <a:spLocks noChangeArrowheads="1"/>
          </p:cNvSpPr>
          <p:nvPr/>
        </p:nvSpPr>
        <p:spPr bwMode="auto">
          <a:xfrm>
            <a:off x="3026498" y="2365901"/>
            <a:ext cx="1633781"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Aphakic/</a:t>
            </a:r>
          </a:p>
          <a:p>
            <a:pPr algn="ctr" eaLnBrk="1" hangingPunct="1">
              <a:lnSpc>
                <a:spcPct val="80000"/>
              </a:lnSpc>
              <a:spcBef>
                <a:spcPct val="0"/>
              </a:spcBef>
              <a:buClrTx/>
              <a:buSzTx/>
              <a:buFontTx/>
              <a:buNone/>
            </a:pPr>
            <a:r>
              <a:rPr lang="en-US" altLang="en-US" sz="1800" dirty="0" err="1">
                <a:solidFill>
                  <a:schemeClr val="bg1">
                    <a:lumMod val="75000"/>
                  </a:schemeClr>
                </a:solidFill>
              </a:rPr>
              <a:t>Pseudophakic</a:t>
            </a:r>
            <a:endParaRPr lang="en-US" altLang="en-US" sz="1800" dirty="0">
              <a:solidFill>
                <a:schemeClr val="bg1">
                  <a:lumMod val="75000"/>
                </a:schemeClr>
              </a:solidFill>
            </a:endParaRPr>
          </a:p>
        </p:txBody>
      </p:sp>
      <p:sp>
        <p:nvSpPr>
          <p:cNvPr id="43031" name="Text Box 35"/>
          <p:cNvSpPr txBox="1">
            <a:spLocks noChangeArrowheads="1"/>
          </p:cNvSpPr>
          <p:nvPr/>
        </p:nvSpPr>
        <p:spPr bwMode="auto">
          <a:xfrm>
            <a:off x="1190847" y="1295400"/>
            <a:ext cx="2473754"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t>w/ Pupillary Block</a:t>
            </a:r>
          </a:p>
        </p:txBody>
      </p:sp>
      <p:sp>
        <p:nvSpPr>
          <p:cNvPr id="49" name="Rectangle 2">
            <a:extLst>
              <a:ext uri="{FF2B5EF4-FFF2-40B4-BE49-F238E27FC236}">
                <a16:creationId xmlns:a16="http://schemas.microsoft.com/office/drawing/2014/main" id="{240EE5BF-F7D2-4FC8-A5DD-F6B5423153C6}"/>
              </a:ext>
            </a:extLst>
          </p:cNvPr>
          <p:cNvSpPr>
            <a:spLocks noGrp="1" noChangeArrowheads="1"/>
          </p:cNvSpPr>
          <p:nvPr>
            <p:ph type="title"/>
          </p:nvPr>
        </p:nvSpPr>
        <p:spPr>
          <a:xfrm>
            <a:off x="457200" y="304800"/>
            <a:ext cx="7543800" cy="563562"/>
          </a:xfrm>
        </p:spPr>
        <p:txBody>
          <a:bodyPr/>
          <a:lstStyle/>
          <a:p>
            <a:pPr eaLnBrk="1" hangingPunct="1"/>
            <a:r>
              <a:rPr lang="en-US" altLang="en-US" sz="3500" dirty="0"/>
              <a:t>A</a:t>
            </a:r>
          </a:p>
        </p:txBody>
      </p:sp>
      <p:sp>
        <p:nvSpPr>
          <p:cNvPr id="50" name="TextBox 49">
            <a:extLst>
              <a:ext uri="{FF2B5EF4-FFF2-40B4-BE49-F238E27FC236}">
                <a16:creationId xmlns:a16="http://schemas.microsoft.com/office/drawing/2014/main" id="{CF426230-46C8-405C-9015-99EF57762A2E}"/>
              </a:ext>
            </a:extLst>
          </p:cNvPr>
          <p:cNvSpPr txBox="1"/>
          <p:nvPr/>
        </p:nvSpPr>
        <p:spPr>
          <a:xfrm>
            <a:off x="2259496" y="189094"/>
            <a:ext cx="4607480" cy="400110"/>
          </a:xfrm>
          <a:prstGeom prst="rect">
            <a:avLst/>
          </a:prstGeom>
          <a:solidFill>
            <a:schemeClr val="accent1">
              <a:lumMod val="60000"/>
              <a:lumOff val="40000"/>
            </a:schemeClr>
          </a:solidFill>
        </p:spPr>
        <p:txBody>
          <a:bodyPr wrap="none" rtlCol="0">
            <a:spAutoFit/>
          </a:bodyPr>
          <a:lstStyle/>
          <a:p>
            <a:pPr algn="ctr"/>
            <a:r>
              <a:rPr lang="en-US" sz="2000" b="1" dirty="0"/>
              <a:t>Secondary Angle Closure Glaucoma</a:t>
            </a:r>
          </a:p>
        </p:txBody>
      </p:sp>
      <p:sp>
        <p:nvSpPr>
          <p:cNvPr id="2" name="TextBox 1">
            <a:extLst>
              <a:ext uri="{FF2B5EF4-FFF2-40B4-BE49-F238E27FC236}">
                <a16:creationId xmlns:a16="http://schemas.microsoft.com/office/drawing/2014/main" id="{A7E30BEC-923B-4C9A-A856-BDD0D882F6B8}"/>
              </a:ext>
            </a:extLst>
          </p:cNvPr>
          <p:cNvSpPr txBox="1"/>
          <p:nvPr/>
        </p:nvSpPr>
        <p:spPr>
          <a:xfrm>
            <a:off x="887305" y="2844119"/>
            <a:ext cx="1494320" cy="338554"/>
          </a:xfrm>
          <a:prstGeom prst="rect">
            <a:avLst/>
          </a:prstGeom>
          <a:noFill/>
        </p:spPr>
        <p:txBody>
          <a:bodyPr wrap="none" rtlCol="0">
            <a:spAutoFit/>
          </a:bodyPr>
          <a:lstStyle/>
          <a:p>
            <a:r>
              <a:rPr lang="en-US" sz="1600" dirty="0" err="1">
                <a:solidFill>
                  <a:schemeClr val="bg1">
                    <a:lumMod val="75000"/>
                  </a:schemeClr>
                </a:solidFill>
              </a:rPr>
              <a:t>Phacomorphic</a:t>
            </a:r>
            <a:endParaRPr lang="en-US" sz="1600" dirty="0">
              <a:solidFill>
                <a:schemeClr val="bg1">
                  <a:lumMod val="75000"/>
                </a:schemeClr>
              </a:solidFill>
            </a:endParaRPr>
          </a:p>
        </p:txBody>
      </p:sp>
      <p:sp>
        <p:nvSpPr>
          <p:cNvPr id="51" name="TextBox 50">
            <a:extLst>
              <a:ext uri="{FF2B5EF4-FFF2-40B4-BE49-F238E27FC236}">
                <a16:creationId xmlns:a16="http://schemas.microsoft.com/office/drawing/2014/main" id="{156069D4-340B-4160-A336-EBF73557CEE0}"/>
              </a:ext>
            </a:extLst>
          </p:cNvPr>
          <p:cNvSpPr txBox="1"/>
          <p:nvPr/>
        </p:nvSpPr>
        <p:spPr>
          <a:xfrm>
            <a:off x="884725" y="3175578"/>
            <a:ext cx="1519968" cy="338554"/>
          </a:xfrm>
          <a:prstGeom prst="rect">
            <a:avLst/>
          </a:prstGeom>
          <a:noFill/>
        </p:spPr>
        <p:txBody>
          <a:bodyPr wrap="none" rtlCol="0">
            <a:spAutoFit/>
          </a:bodyPr>
          <a:lstStyle/>
          <a:p>
            <a:r>
              <a:rPr lang="en-US" sz="1600" b="1" dirty="0"/>
              <a:t>Ectopia </a:t>
            </a:r>
            <a:r>
              <a:rPr lang="en-US" sz="1600" b="1" dirty="0" err="1"/>
              <a:t>lentis</a:t>
            </a:r>
            <a:endParaRPr lang="en-US" sz="1600" b="1" dirty="0"/>
          </a:p>
        </p:txBody>
      </p:sp>
      <p:cxnSp>
        <p:nvCxnSpPr>
          <p:cNvPr id="71" name="Straight Connector 70">
            <a:extLst>
              <a:ext uri="{FF2B5EF4-FFF2-40B4-BE49-F238E27FC236}">
                <a16:creationId xmlns:a16="http://schemas.microsoft.com/office/drawing/2014/main" id="{C104938D-BA8D-4E39-9D5F-9EE2012F2F3C}"/>
              </a:ext>
            </a:extLst>
          </p:cNvPr>
          <p:cNvCxnSpPr>
            <a:cxnSpLocks/>
          </p:cNvCxnSpPr>
          <p:nvPr/>
        </p:nvCxnSpPr>
        <p:spPr>
          <a:xfrm flipH="1">
            <a:off x="762665" y="3023488"/>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2A7E4E40-472F-4E50-8A7A-45C10FDD7171}"/>
              </a:ext>
            </a:extLst>
          </p:cNvPr>
          <p:cNvCxnSpPr>
            <a:cxnSpLocks/>
          </p:cNvCxnSpPr>
          <p:nvPr/>
        </p:nvCxnSpPr>
        <p:spPr>
          <a:xfrm flipH="1">
            <a:off x="762665" y="3347853"/>
            <a:ext cx="168274"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C3924889-45B9-4383-9C9E-48F0A9C27AD8}"/>
              </a:ext>
            </a:extLst>
          </p:cNvPr>
          <p:cNvCxnSpPr>
            <a:cxnSpLocks/>
          </p:cNvCxnSpPr>
          <p:nvPr/>
        </p:nvCxnSpPr>
        <p:spPr>
          <a:xfrm flipH="1">
            <a:off x="748719" y="2838976"/>
            <a:ext cx="13947" cy="5088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 name="Straight Arrow Connector 5">
            <a:extLst>
              <a:ext uri="{FF2B5EF4-FFF2-40B4-BE49-F238E27FC236}">
                <a16:creationId xmlns:a16="http://schemas.microsoft.com/office/drawing/2014/main" id="{A3439F0C-5143-461F-8F3C-2E830785DEFC}"/>
              </a:ext>
            </a:extLst>
          </p:cNvPr>
          <p:cNvCxnSpPr>
            <a:stCxn id="50" idx="2"/>
          </p:cNvCxnSpPr>
          <p:nvPr/>
        </p:nvCxnSpPr>
        <p:spPr>
          <a:xfrm flipH="1">
            <a:off x="2971800" y="589204"/>
            <a:ext cx="1591436" cy="706196"/>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6" name="Straight Arrow Connector 25">
            <a:extLst>
              <a:ext uri="{FF2B5EF4-FFF2-40B4-BE49-F238E27FC236}">
                <a16:creationId xmlns:a16="http://schemas.microsoft.com/office/drawing/2014/main" id="{B70E0124-9B84-41A5-8D84-A66B7838A706}"/>
              </a:ext>
            </a:extLst>
          </p:cNvPr>
          <p:cNvCxnSpPr>
            <a:cxnSpLocks/>
          </p:cNvCxnSpPr>
          <p:nvPr/>
        </p:nvCxnSpPr>
        <p:spPr>
          <a:xfrm flipH="1">
            <a:off x="1159539" y="1828800"/>
            <a:ext cx="1290435" cy="478059"/>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8" name="Straight Arrow Connector 27">
            <a:extLst>
              <a:ext uri="{FF2B5EF4-FFF2-40B4-BE49-F238E27FC236}">
                <a16:creationId xmlns:a16="http://schemas.microsoft.com/office/drawing/2014/main" id="{567A4249-5C59-4416-8A8E-1C35913900AB}"/>
              </a:ext>
            </a:extLst>
          </p:cNvPr>
          <p:cNvCxnSpPr>
            <a:cxnSpLocks/>
          </p:cNvCxnSpPr>
          <p:nvPr/>
        </p:nvCxnSpPr>
        <p:spPr>
          <a:xfrm>
            <a:off x="2449973" y="1832208"/>
            <a:ext cx="1268784"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21" name="Straight Arrow Connector 20">
            <a:extLst>
              <a:ext uri="{FF2B5EF4-FFF2-40B4-BE49-F238E27FC236}">
                <a16:creationId xmlns:a16="http://schemas.microsoft.com/office/drawing/2014/main" id="{5E33AEB6-AB6B-4304-B44B-E14BDAECF20A}"/>
              </a:ext>
            </a:extLst>
          </p:cNvPr>
          <p:cNvCxnSpPr>
            <a:cxnSpLocks/>
          </p:cNvCxnSpPr>
          <p:nvPr/>
        </p:nvCxnSpPr>
        <p:spPr>
          <a:xfrm>
            <a:off x="4572000" y="589204"/>
            <a:ext cx="1600200" cy="706196"/>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18" name="Text Box 36">
            <a:extLst>
              <a:ext uri="{FF2B5EF4-FFF2-40B4-BE49-F238E27FC236}">
                <a16:creationId xmlns:a16="http://schemas.microsoft.com/office/drawing/2014/main" id="{362B1808-42BE-4D1C-894B-40BD72FCD11D}"/>
              </a:ext>
            </a:extLst>
          </p:cNvPr>
          <p:cNvSpPr txBox="1">
            <a:spLocks noChangeArrowheads="1"/>
          </p:cNvSpPr>
          <p:nvPr/>
        </p:nvSpPr>
        <p:spPr bwMode="auto">
          <a:xfrm>
            <a:off x="5181600" y="1295400"/>
            <a:ext cx="2630848" cy="430887"/>
          </a:xfrm>
          <a:prstGeom prst="rect">
            <a:avLst/>
          </a:prstGeom>
          <a:noFill/>
          <a:ln w="952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solidFill>
                  <a:schemeClr val="bg1">
                    <a:lumMod val="75000"/>
                  </a:schemeClr>
                </a:solidFill>
              </a:rPr>
              <a:t>w/o Pupillary Block</a:t>
            </a:r>
          </a:p>
        </p:txBody>
      </p:sp>
      <p:sp>
        <p:nvSpPr>
          <p:cNvPr id="19" name="TextBox 18">
            <a:extLst>
              <a:ext uri="{FF2B5EF4-FFF2-40B4-BE49-F238E27FC236}">
                <a16:creationId xmlns:a16="http://schemas.microsoft.com/office/drawing/2014/main" id="{20F14707-6AB2-4CFA-894D-0A3851B594EA}"/>
              </a:ext>
            </a:extLst>
          </p:cNvPr>
          <p:cNvSpPr txBox="1"/>
          <p:nvPr/>
        </p:nvSpPr>
        <p:spPr>
          <a:xfrm>
            <a:off x="381000" y="3581400"/>
            <a:ext cx="7315200" cy="2800767"/>
          </a:xfrm>
          <a:prstGeom prst="rect">
            <a:avLst/>
          </a:prstGeom>
          <a:solidFill>
            <a:srgbClr val="FF99FF"/>
          </a:solidFill>
        </p:spPr>
        <p:txBody>
          <a:bodyPr wrap="square" rtlCol="0">
            <a:spAutoFit/>
          </a:bodyPr>
          <a:lstStyle/>
          <a:p>
            <a:r>
              <a:rPr lang="en-US" sz="1600" i="1" dirty="0">
                <a:solidFill>
                  <a:schemeClr val="bg1">
                    <a:lumMod val="50000"/>
                  </a:schemeClr>
                </a:solidFill>
              </a:rPr>
              <a:t>What is </a:t>
            </a:r>
            <a:r>
              <a:rPr lang="en-US" sz="1600" dirty="0">
                <a:solidFill>
                  <a:schemeClr val="bg1">
                    <a:lumMod val="50000"/>
                  </a:schemeClr>
                </a:solidFill>
              </a:rPr>
              <a:t>ectopia </a:t>
            </a:r>
            <a:r>
              <a:rPr lang="en-US" sz="1600" dirty="0" err="1">
                <a:solidFill>
                  <a:schemeClr val="bg1">
                    <a:lumMod val="50000"/>
                  </a:schemeClr>
                </a:solidFill>
              </a:rPr>
              <a:t>lentis</a:t>
            </a:r>
            <a:r>
              <a:rPr lang="en-US" sz="1600" i="1" dirty="0">
                <a:solidFill>
                  <a:schemeClr val="bg1">
                    <a:lumMod val="50000"/>
                  </a:schemeClr>
                </a:solidFill>
              </a:rPr>
              <a:t>?</a:t>
            </a:r>
          </a:p>
          <a:p>
            <a:r>
              <a:rPr lang="en-US" sz="1600" dirty="0">
                <a:solidFill>
                  <a:schemeClr val="bg1">
                    <a:lumMod val="50000"/>
                  </a:schemeClr>
                </a:solidFill>
              </a:rPr>
              <a:t>Displacement of the lens from its normal anatomic position</a:t>
            </a:r>
          </a:p>
          <a:p>
            <a:endParaRPr lang="en-US" sz="1600" dirty="0">
              <a:solidFill>
                <a:schemeClr val="bg1">
                  <a:lumMod val="50000"/>
                </a:schemeClr>
              </a:solidFill>
            </a:endParaRPr>
          </a:p>
          <a:p>
            <a:r>
              <a:rPr lang="en-US" sz="1600" i="1" dirty="0">
                <a:solidFill>
                  <a:schemeClr val="bg1">
                    <a:lumMod val="50000"/>
                  </a:schemeClr>
                </a:solidFill>
              </a:rPr>
              <a:t>With regard to lens ‘displacement’—what do the following terms mean?</a:t>
            </a:r>
          </a:p>
          <a:p>
            <a:r>
              <a:rPr lang="en-US" sz="1600" i="1" dirty="0">
                <a:solidFill>
                  <a:schemeClr val="bg1">
                    <a:lumMod val="50000"/>
                  </a:schemeClr>
                </a:solidFill>
              </a:rPr>
              <a:t>--</a:t>
            </a:r>
            <a:r>
              <a:rPr lang="en-US" sz="1600" i="1" dirty="0" err="1">
                <a:solidFill>
                  <a:schemeClr val="bg1">
                    <a:lumMod val="50000"/>
                  </a:schemeClr>
                </a:solidFill>
              </a:rPr>
              <a:t>Sublux</a:t>
            </a:r>
            <a:r>
              <a:rPr lang="en-US" sz="1600" i="1" dirty="0">
                <a:solidFill>
                  <a:schemeClr val="bg1">
                    <a:lumMod val="50000"/>
                  </a:schemeClr>
                </a:solidFill>
              </a:rPr>
              <a:t>(at)ed: </a:t>
            </a:r>
            <a:r>
              <a:rPr lang="en-US" sz="1600" dirty="0">
                <a:solidFill>
                  <a:schemeClr val="bg1">
                    <a:lumMod val="50000"/>
                  </a:schemeClr>
                </a:solidFill>
              </a:rPr>
              <a:t>The lens is partially displaced, but remains in the ‘general area’</a:t>
            </a:r>
          </a:p>
          <a:p>
            <a:r>
              <a:rPr lang="en-US" sz="1600" i="1" dirty="0">
                <a:solidFill>
                  <a:schemeClr val="bg1">
                    <a:lumMod val="50000"/>
                  </a:schemeClr>
                </a:solidFill>
              </a:rPr>
              <a:t>--Lux(at)ed: </a:t>
            </a:r>
            <a:r>
              <a:rPr lang="en-US" sz="1600" dirty="0">
                <a:solidFill>
                  <a:schemeClr val="bg1">
                    <a:lumMod val="50000"/>
                  </a:schemeClr>
                </a:solidFill>
              </a:rPr>
              <a:t>The lens is dislocated—completely removed from the pupillary aperture. All zonular attachments have been disrupted.</a:t>
            </a:r>
          </a:p>
          <a:p>
            <a:endParaRPr lang="en-US" sz="1600" i="1" dirty="0">
              <a:solidFill>
                <a:schemeClr val="bg1">
                  <a:lumMod val="50000"/>
                </a:schemeClr>
              </a:solidFill>
            </a:endParaRPr>
          </a:p>
          <a:p>
            <a:r>
              <a:rPr lang="en-US" sz="1600" i="1" dirty="0">
                <a:solidFill>
                  <a:schemeClr val="bg1">
                    <a:lumMod val="50000"/>
                  </a:schemeClr>
                </a:solidFill>
              </a:rPr>
              <a:t>How does ectopia </a:t>
            </a:r>
            <a:r>
              <a:rPr lang="en-US" sz="1600" i="1" dirty="0" err="1">
                <a:solidFill>
                  <a:schemeClr val="bg1">
                    <a:lumMod val="50000"/>
                  </a:schemeClr>
                </a:solidFill>
              </a:rPr>
              <a:t>lentis</a:t>
            </a:r>
            <a:r>
              <a:rPr lang="en-US" sz="1600" i="1" dirty="0">
                <a:solidFill>
                  <a:schemeClr val="bg1">
                    <a:lumMod val="50000"/>
                  </a:schemeClr>
                </a:solidFill>
              </a:rPr>
              <a:t> lead to pupillary block and ACG?</a:t>
            </a:r>
          </a:p>
          <a:p>
            <a:r>
              <a:rPr lang="en-US" sz="1600" dirty="0">
                <a:solidFill>
                  <a:schemeClr val="bg1">
                    <a:lumMod val="50000"/>
                  </a:schemeClr>
                </a:solidFill>
              </a:rPr>
              <a:t>By allowing the displaced lens to move into and blocks the pupil, producing the pressure gradient, with subsequent iris </a:t>
            </a:r>
            <a:r>
              <a:rPr lang="en-US" sz="1600" dirty="0" err="1">
                <a:solidFill>
                  <a:schemeClr val="bg1">
                    <a:lumMod val="50000"/>
                  </a:schemeClr>
                </a:solidFill>
              </a:rPr>
              <a:t>bombé</a:t>
            </a:r>
            <a:r>
              <a:rPr lang="en-US" sz="1600" dirty="0">
                <a:solidFill>
                  <a:schemeClr val="bg1">
                    <a:lumMod val="50000"/>
                  </a:schemeClr>
                </a:solidFill>
              </a:rPr>
              <a:t> and angle closure</a:t>
            </a:r>
          </a:p>
        </p:txBody>
      </p:sp>
      <p:sp>
        <p:nvSpPr>
          <p:cNvPr id="23" name="TextBox 22">
            <a:extLst>
              <a:ext uri="{FF2B5EF4-FFF2-40B4-BE49-F238E27FC236}">
                <a16:creationId xmlns:a16="http://schemas.microsoft.com/office/drawing/2014/main" id="{798926ED-3FC5-4F3C-B080-E06F6EB1FF50}"/>
              </a:ext>
            </a:extLst>
          </p:cNvPr>
          <p:cNvSpPr txBox="1"/>
          <p:nvPr/>
        </p:nvSpPr>
        <p:spPr>
          <a:xfrm>
            <a:off x="2388280" y="2821634"/>
            <a:ext cx="6541623" cy="1384995"/>
          </a:xfrm>
          <a:prstGeom prst="rect">
            <a:avLst/>
          </a:prstGeom>
          <a:solidFill>
            <a:schemeClr val="accent1">
              <a:lumMod val="40000"/>
              <a:lumOff val="60000"/>
            </a:schemeClr>
          </a:solidFill>
        </p:spPr>
        <p:txBody>
          <a:bodyPr wrap="square" rtlCol="0">
            <a:spAutoFit/>
          </a:bodyPr>
          <a:lstStyle/>
          <a:p>
            <a:r>
              <a:rPr lang="en-US" sz="1400" i="1" dirty="0">
                <a:solidFill>
                  <a:schemeClr val="bg1">
                    <a:lumMod val="65000"/>
                  </a:schemeClr>
                </a:solidFill>
              </a:rPr>
              <a:t>In a few words, how would you describe the shape of a </a:t>
            </a:r>
            <a:r>
              <a:rPr lang="en-US" sz="1400" i="1" dirty="0" err="1">
                <a:solidFill>
                  <a:schemeClr val="bg1">
                    <a:lumMod val="65000"/>
                  </a:schemeClr>
                </a:solidFill>
              </a:rPr>
              <a:t>microspherophakic</a:t>
            </a:r>
            <a:r>
              <a:rPr lang="en-US" sz="1400" i="1" dirty="0">
                <a:solidFill>
                  <a:schemeClr val="bg1">
                    <a:lumMod val="65000"/>
                  </a:schemeClr>
                </a:solidFill>
              </a:rPr>
              <a:t> lens?</a:t>
            </a:r>
          </a:p>
          <a:p>
            <a:r>
              <a:rPr lang="en-US" sz="1400" dirty="0">
                <a:solidFill>
                  <a:schemeClr val="bg1">
                    <a:lumMod val="65000"/>
                  </a:schemeClr>
                </a:solidFill>
              </a:rPr>
              <a:t>The name says it all: the lens is </a:t>
            </a:r>
            <a:r>
              <a:rPr lang="en-US" sz="1400" b="1" u="sng" dirty="0">
                <a:solidFill>
                  <a:schemeClr val="bg1">
                    <a:lumMod val="65000"/>
                  </a:schemeClr>
                </a:solidFill>
              </a:rPr>
              <a:t>small (‘micro’) </a:t>
            </a:r>
            <a:r>
              <a:rPr lang="en-US" sz="1400" u="sng" dirty="0">
                <a:solidFill>
                  <a:schemeClr val="bg1">
                    <a:lumMod val="65000"/>
                  </a:schemeClr>
                </a:solidFill>
              </a:rPr>
              <a:t>and </a:t>
            </a:r>
            <a:r>
              <a:rPr lang="en-US" sz="1400" b="1" u="sng" dirty="0">
                <a:solidFill>
                  <a:schemeClr val="bg1">
                    <a:lumMod val="65000"/>
                  </a:schemeClr>
                </a:solidFill>
              </a:rPr>
              <a:t>round (‘</a:t>
            </a:r>
            <a:r>
              <a:rPr lang="en-US" sz="1400" b="1" u="sng" dirty="0" err="1">
                <a:solidFill>
                  <a:schemeClr val="bg1">
                    <a:lumMod val="65000"/>
                  </a:schemeClr>
                </a:solidFill>
              </a:rPr>
              <a:t>sphero</a:t>
            </a:r>
            <a:r>
              <a:rPr lang="en-US" sz="1400" b="1" u="sng" dirty="0">
                <a:solidFill>
                  <a:schemeClr val="bg1">
                    <a:lumMod val="65000"/>
                  </a:schemeClr>
                </a:solidFill>
              </a:rPr>
              <a:t>’)</a:t>
            </a:r>
          </a:p>
          <a:p>
            <a:endParaRPr lang="en-US" sz="1400" dirty="0">
              <a:solidFill>
                <a:schemeClr val="bg1">
                  <a:lumMod val="65000"/>
                </a:schemeClr>
              </a:solidFill>
            </a:endParaRPr>
          </a:p>
          <a:p>
            <a:r>
              <a:rPr lang="en-US" sz="1400" i="1" dirty="0">
                <a:solidFill>
                  <a:schemeClr val="bg1">
                    <a:lumMod val="65000"/>
                  </a:schemeClr>
                </a:solidFill>
              </a:rPr>
              <a:t>What common slit-lamp observation owes to the lens’ small size?</a:t>
            </a:r>
          </a:p>
          <a:p>
            <a:r>
              <a:rPr lang="en-US" sz="1400" dirty="0">
                <a:solidFill>
                  <a:schemeClr val="bg1">
                    <a:lumMod val="65000"/>
                  </a:schemeClr>
                </a:solidFill>
              </a:rPr>
              <a:t>Typically, the entirety of the lens equator can be seen in the pupillary aperture when the </a:t>
            </a:r>
            <a:r>
              <a:rPr lang="en-US" sz="1400" dirty="0" err="1">
                <a:solidFill>
                  <a:schemeClr val="bg1">
                    <a:lumMod val="65000"/>
                  </a:schemeClr>
                </a:solidFill>
              </a:rPr>
              <a:t>pt</a:t>
            </a:r>
            <a:r>
              <a:rPr lang="en-US" sz="1400" dirty="0">
                <a:solidFill>
                  <a:schemeClr val="bg1">
                    <a:lumMod val="65000"/>
                  </a:schemeClr>
                </a:solidFill>
              </a:rPr>
              <a:t> is widely dilated</a:t>
            </a:r>
          </a:p>
        </p:txBody>
      </p:sp>
      <p:sp>
        <p:nvSpPr>
          <p:cNvPr id="24" name="TextBox 23">
            <a:extLst>
              <a:ext uri="{FF2B5EF4-FFF2-40B4-BE49-F238E27FC236}">
                <a16:creationId xmlns:a16="http://schemas.microsoft.com/office/drawing/2014/main" id="{83DDB5E6-1D51-4892-8706-141024C83CED}"/>
              </a:ext>
            </a:extLst>
          </p:cNvPr>
          <p:cNvSpPr txBox="1"/>
          <p:nvPr/>
        </p:nvSpPr>
        <p:spPr>
          <a:xfrm>
            <a:off x="2424571" y="4316269"/>
            <a:ext cx="6451527" cy="954107"/>
          </a:xfrm>
          <a:prstGeom prst="rect">
            <a:avLst/>
          </a:prstGeom>
          <a:solidFill>
            <a:schemeClr val="accent5">
              <a:lumMod val="75000"/>
            </a:schemeClr>
          </a:solidFill>
        </p:spPr>
        <p:txBody>
          <a:bodyPr wrap="square" rtlCol="0">
            <a:spAutoFit/>
          </a:bodyPr>
          <a:lstStyle/>
          <a:p>
            <a:r>
              <a:rPr lang="en-US" sz="1400" i="1" dirty="0">
                <a:solidFill>
                  <a:schemeClr val="bg1">
                    <a:lumMod val="50000"/>
                  </a:schemeClr>
                </a:solidFill>
              </a:rPr>
              <a:t>Pts with </a:t>
            </a:r>
            <a:r>
              <a:rPr lang="en-US" sz="1400" i="1" dirty="0" err="1">
                <a:solidFill>
                  <a:schemeClr val="bg1">
                    <a:lumMod val="50000"/>
                  </a:schemeClr>
                </a:solidFill>
              </a:rPr>
              <a:t>microspherophakia</a:t>
            </a:r>
            <a:r>
              <a:rPr lang="en-US" sz="1400" i="1" dirty="0">
                <a:solidFill>
                  <a:schemeClr val="bg1">
                    <a:lumMod val="50000"/>
                  </a:schemeClr>
                </a:solidFill>
              </a:rPr>
              <a:t> are almost always high myopes. Why?</a:t>
            </a:r>
          </a:p>
          <a:p>
            <a:r>
              <a:rPr lang="en-US" sz="1400" dirty="0">
                <a:solidFill>
                  <a:schemeClr val="bg1">
                    <a:lumMod val="50000"/>
                  </a:schemeClr>
                </a:solidFill>
              </a:rPr>
              <a:t>Because the lens is small, it has a short radius of curvature. Further, because it is spherical, it is more curved than is a normal lens. </a:t>
            </a:r>
            <a:r>
              <a:rPr lang="en-US" sz="1400" u="sng" dirty="0">
                <a:solidFill>
                  <a:schemeClr val="bg1">
                    <a:lumMod val="50000"/>
                  </a:schemeClr>
                </a:solidFill>
              </a:rPr>
              <a:t>These two factors give the </a:t>
            </a:r>
            <a:r>
              <a:rPr lang="en-US" sz="1400" u="sng" dirty="0" err="1">
                <a:solidFill>
                  <a:schemeClr val="bg1">
                    <a:lumMod val="50000"/>
                  </a:schemeClr>
                </a:solidFill>
              </a:rPr>
              <a:t>m’spheric</a:t>
            </a:r>
            <a:r>
              <a:rPr lang="en-US" sz="1400" u="sng" dirty="0">
                <a:solidFill>
                  <a:schemeClr val="bg1">
                    <a:lumMod val="50000"/>
                  </a:schemeClr>
                </a:solidFill>
              </a:rPr>
              <a:t> lens vastly more converging power than a normal lens possesses.</a:t>
            </a:r>
          </a:p>
        </p:txBody>
      </p:sp>
      <p:sp>
        <p:nvSpPr>
          <p:cNvPr id="25" name="TextBox 24">
            <a:extLst>
              <a:ext uri="{FF2B5EF4-FFF2-40B4-BE49-F238E27FC236}">
                <a16:creationId xmlns:a16="http://schemas.microsoft.com/office/drawing/2014/main" id="{EDF9D533-D64E-40E5-8915-BD96C88905A7}"/>
              </a:ext>
            </a:extLst>
          </p:cNvPr>
          <p:cNvSpPr txBox="1"/>
          <p:nvPr/>
        </p:nvSpPr>
        <p:spPr>
          <a:xfrm>
            <a:off x="2423968" y="3058533"/>
            <a:ext cx="6567632" cy="584775"/>
          </a:xfrm>
          <a:prstGeom prst="rect">
            <a:avLst/>
          </a:prstGeom>
          <a:solidFill>
            <a:srgbClr val="99FF99"/>
          </a:solidFill>
        </p:spPr>
        <p:txBody>
          <a:bodyPr wrap="none" rtlCol="0">
            <a:spAutoFit/>
          </a:bodyPr>
          <a:lstStyle/>
          <a:p>
            <a:r>
              <a:rPr lang="en-US" sz="1600" i="1" dirty="0">
                <a:solidFill>
                  <a:schemeClr val="bg1">
                    <a:lumMod val="65000"/>
                  </a:schemeClr>
                </a:solidFill>
              </a:rPr>
              <a:t>With what condition is </a:t>
            </a:r>
            <a:r>
              <a:rPr lang="en-US" sz="1600" i="1" dirty="0" err="1">
                <a:solidFill>
                  <a:schemeClr val="bg1">
                    <a:lumMod val="65000"/>
                  </a:schemeClr>
                </a:solidFill>
              </a:rPr>
              <a:t>microspherophakia</a:t>
            </a:r>
            <a:r>
              <a:rPr lang="en-US" sz="1600" i="1" dirty="0">
                <a:solidFill>
                  <a:schemeClr val="bg1">
                    <a:lumMod val="65000"/>
                  </a:schemeClr>
                </a:solidFill>
              </a:rPr>
              <a:t> most frequently associated?</a:t>
            </a:r>
          </a:p>
          <a:p>
            <a:r>
              <a:rPr lang="en-US" sz="1600" b="1" dirty="0">
                <a:solidFill>
                  <a:srgbClr val="0000FF"/>
                </a:solidFill>
              </a:rPr>
              <a:t>Weill-Marchesani syndrome</a:t>
            </a:r>
          </a:p>
        </p:txBody>
      </p:sp>
      <p:sp>
        <p:nvSpPr>
          <p:cNvPr id="22" name="Oval 21">
            <a:extLst>
              <a:ext uri="{FF2B5EF4-FFF2-40B4-BE49-F238E27FC236}">
                <a16:creationId xmlns:a16="http://schemas.microsoft.com/office/drawing/2014/main" id="{A8B47573-D3D9-4D47-9E08-BED8FABB2FE0}"/>
              </a:ext>
            </a:extLst>
          </p:cNvPr>
          <p:cNvSpPr/>
          <p:nvPr/>
        </p:nvSpPr>
        <p:spPr>
          <a:xfrm>
            <a:off x="808522" y="3093379"/>
            <a:ext cx="1641452" cy="533397"/>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TextBox 28">
            <a:extLst>
              <a:ext uri="{FF2B5EF4-FFF2-40B4-BE49-F238E27FC236}">
                <a16:creationId xmlns:a16="http://schemas.microsoft.com/office/drawing/2014/main" id="{07333FDB-04C9-4773-A8C2-B02CF126B53B}"/>
              </a:ext>
            </a:extLst>
          </p:cNvPr>
          <p:cNvSpPr txBox="1"/>
          <p:nvPr/>
        </p:nvSpPr>
        <p:spPr>
          <a:xfrm>
            <a:off x="533400" y="3691270"/>
            <a:ext cx="6461699" cy="1815882"/>
          </a:xfrm>
          <a:prstGeom prst="rect">
            <a:avLst/>
          </a:prstGeom>
          <a:solidFill>
            <a:srgbClr val="0070C0"/>
          </a:solidFill>
        </p:spPr>
        <p:txBody>
          <a:bodyPr wrap="square" rtlCol="0">
            <a:spAutoFit/>
          </a:bodyPr>
          <a:lstStyle/>
          <a:p>
            <a:r>
              <a:rPr lang="en-US" sz="1600" i="1" dirty="0">
                <a:solidFill>
                  <a:schemeClr val="bg1"/>
                </a:solidFill>
              </a:rPr>
              <a:t>Weill-Marchesani is strongly associated with </a:t>
            </a:r>
            <a:r>
              <a:rPr lang="en-US" sz="1600" i="1" dirty="0" err="1">
                <a:solidFill>
                  <a:schemeClr val="bg1"/>
                </a:solidFill>
              </a:rPr>
              <a:t>microspherophakia</a:t>
            </a:r>
            <a:r>
              <a:rPr lang="en-US" sz="1600" i="1" dirty="0">
                <a:solidFill>
                  <a:schemeClr val="bg1"/>
                </a:solidFill>
              </a:rPr>
              <a:t>.  With what conditions is </a:t>
            </a:r>
            <a:r>
              <a:rPr lang="en-US" sz="1600" i="1" dirty="0" err="1">
                <a:solidFill>
                  <a:schemeClr val="bg1"/>
                </a:solidFill>
              </a:rPr>
              <a:t>microspherophakia</a:t>
            </a:r>
            <a:r>
              <a:rPr lang="en-US" sz="1600" i="1" dirty="0">
                <a:solidFill>
                  <a:schemeClr val="bg1"/>
                </a:solidFill>
              </a:rPr>
              <a:t> </a:t>
            </a:r>
            <a:r>
              <a:rPr lang="en-US" sz="1600" b="1" dirty="0">
                <a:solidFill>
                  <a:schemeClr val="bg1"/>
                </a:solidFill>
              </a:rPr>
              <a:t>occasionally</a:t>
            </a:r>
            <a:r>
              <a:rPr lang="en-US" sz="1600" i="1" dirty="0">
                <a:solidFill>
                  <a:schemeClr val="bg1"/>
                </a:solidFill>
              </a:rPr>
              <a:t> associated</a:t>
            </a:r>
            <a:r>
              <a:rPr lang="en-US" sz="1600" i="1" dirty="0">
                <a:solidFill>
                  <a:schemeClr val="bg1"/>
                </a:solidFill>
                <a:latin typeface="+mn-lt"/>
              </a:rPr>
              <a:t>?</a:t>
            </a:r>
          </a:p>
          <a:p>
            <a:r>
              <a:rPr lang="en-US" sz="1600" dirty="0">
                <a:solidFill>
                  <a:schemeClr val="bg1"/>
                </a:solidFill>
                <a:latin typeface="+mn-lt"/>
              </a:rPr>
              <a:t>--Lowe syndrome</a:t>
            </a:r>
          </a:p>
          <a:p>
            <a:r>
              <a:rPr lang="en-US" sz="1600" dirty="0">
                <a:solidFill>
                  <a:schemeClr val="bg1"/>
                </a:solidFill>
                <a:latin typeface="+mn-lt"/>
              </a:rPr>
              <a:t>--Alport syndrome</a:t>
            </a:r>
          </a:p>
          <a:p>
            <a:r>
              <a:rPr lang="en-US" sz="1600" dirty="0">
                <a:solidFill>
                  <a:schemeClr val="bg1"/>
                </a:solidFill>
                <a:latin typeface="+mn-lt"/>
              </a:rPr>
              <a:t>--</a:t>
            </a:r>
            <a:r>
              <a:rPr lang="en-US" sz="1600" dirty="0" err="1">
                <a:solidFill>
                  <a:schemeClr val="bg1"/>
                </a:solidFill>
                <a:latin typeface="+mn-lt"/>
              </a:rPr>
              <a:t>Marfan</a:t>
            </a:r>
            <a:r>
              <a:rPr lang="en-US" sz="1600" dirty="0">
                <a:solidFill>
                  <a:schemeClr val="bg1"/>
                </a:solidFill>
                <a:latin typeface="+mn-lt"/>
              </a:rPr>
              <a:t> syndrome</a:t>
            </a:r>
          </a:p>
          <a:p>
            <a:r>
              <a:rPr lang="en-US" sz="1600" dirty="0">
                <a:solidFill>
                  <a:schemeClr val="bg1"/>
                </a:solidFill>
                <a:latin typeface="+mn-lt"/>
              </a:rPr>
              <a:t>--Peters anomaly</a:t>
            </a:r>
          </a:p>
          <a:p>
            <a:r>
              <a:rPr lang="en-US" sz="1600" dirty="0">
                <a:solidFill>
                  <a:schemeClr val="bg1"/>
                </a:solidFill>
                <a:latin typeface="+mn-lt"/>
              </a:rPr>
              <a:t>--C</a:t>
            </a:r>
            <a:r>
              <a:rPr lang="en-US" sz="1600" dirty="0">
                <a:solidFill>
                  <a:schemeClr val="bg1"/>
                </a:solidFill>
              </a:rPr>
              <a:t>ongenital rubella</a:t>
            </a:r>
            <a:endParaRPr lang="en-US" sz="1600" dirty="0">
              <a:solidFill>
                <a:schemeClr val="bg1"/>
              </a:solidFill>
              <a:latin typeface="+mn-lt"/>
            </a:endParaRPr>
          </a:p>
        </p:txBody>
      </p:sp>
      <p:sp>
        <p:nvSpPr>
          <p:cNvPr id="3" name="Oval 2">
            <a:extLst>
              <a:ext uri="{FF2B5EF4-FFF2-40B4-BE49-F238E27FC236}">
                <a16:creationId xmlns:a16="http://schemas.microsoft.com/office/drawing/2014/main" id="{C914562F-331B-441B-9DC7-534C4BCA9A7A}"/>
              </a:ext>
            </a:extLst>
          </p:cNvPr>
          <p:cNvSpPr/>
          <p:nvPr/>
        </p:nvSpPr>
        <p:spPr>
          <a:xfrm>
            <a:off x="2302864" y="3248672"/>
            <a:ext cx="3107336" cy="464126"/>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894018068"/>
      </p:ext>
    </p:extLst>
  </p:cSld>
  <p:clrMapOvr>
    <a:masterClrMapping/>
  </p:clrMapOvr>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014" name="Text Box 6"/>
          <p:cNvSpPr txBox="1">
            <a:spLocks noChangeArrowheads="1"/>
          </p:cNvSpPr>
          <p:nvPr/>
        </p:nvSpPr>
        <p:spPr bwMode="auto">
          <a:xfrm>
            <a:off x="533400" y="2356376"/>
            <a:ext cx="1005403"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t>Lens-</a:t>
            </a:r>
          </a:p>
          <a:p>
            <a:pPr algn="ctr" eaLnBrk="1" hangingPunct="1">
              <a:lnSpc>
                <a:spcPct val="80000"/>
              </a:lnSpc>
              <a:spcBef>
                <a:spcPct val="0"/>
              </a:spcBef>
              <a:buClrTx/>
              <a:buSzTx/>
              <a:buFontTx/>
              <a:buNone/>
            </a:pPr>
            <a:r>
              <a:rPr lang="en-US" altLang="en-US" sz="1800" dirty="0"/>
              <a:t>Induced</a:t>
            </a:r>
          </a:p>
        </p:txBody>
      </p:sp>
      <p:sp>
        <p:nvSpPr>
          <p:cNvPr id="43017" name="Text Box 14"/>
          <p:cNvSpPr txBox="1">
            <a:spLocks noChangeArrowheads="1"/>
          </p:cNvSpPr>
          <p:nvPr/>
        </p:nvSpPr>
        <p:spPr bwMode="auto">
          <a:xfrm>
            <a:off x="3026498" y="2365901"/>
            <a:ext cx="1633781"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Aphakic/</a:t>
            </a:r>
          </a:p>
          <a:p>
            <a:pPr algn="ctr" eaLnBrk="1" hangingPunct="1">
              <a:lnSpc>
                <a:spcPct val="80000"/>
              </a:lnSpc>
              <a:spcBef>
                <a:spcPct val="0"/>
              </a:spcBef>
              <a:buClrTx/>
              <a:buSzTx/>
              <a:buFontTx/>
              <a:buNone/>
            </a:pPr>
            <a:r>
              <a:rPr lang="en-US" altLang="en-US" sz="1800" dirty="0" err="1">
                <a:solidFill>
                  <a:schemeClr val="bg1">
                    <a:lumMod val="75000"/>
                  </a:schemeClr>
                </a:solidFill>
              </a:rPr>
              <a:t>Pseudophakic</a:t>
            </a:r>
            <a:endParaRPr lang="en-US" altLang="en-US" sz="1800" dirty="0">
              <a:solidFill>
                <a:schemeClr val="bg1">
                  <a:lumMod val="75000"/>
                </a:schemeClr>
              </a:solidFill>
            </a:endParaRPr>
          </a:p>
        </p:txBody>
      </p:sp>
      <p:sp>
        <p:nvSpPr>
          <p:cNvPr id="43031" name="Text Box 35"/>
          <p:cNvSpPr txBox="1">
            <a:spLocks noChangeArrowheads="1"/>
          </p:cNvSpPr>
          <p:nvPr/>
        </p:nvSpPr>
        <p:spPr bwMode="auto">
          <a:xfrm>
            <a:off x="1190847" y="1295400"/>
            <a:ext cx="2473754"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t>w/ Pupillary Block</a:t>
            </a:r>
          </a:p>
        </p:txBody>
      </p:sp>
      <p:sp>
        <p:nvSpPr>
          <p:cNvPr id="50" name="TextBox 49">
            <a:extLst>
              <a:ext uri="{FF2B5EF4-FFF2-40B4-BE49-F238E27FC236}">
                <a16:creationId xmlns:a16="http://schemas.microsoft.com/office/drawing/2014/main" id="{CF426230-46C8-405C-9015-99EF57762A2E}"/>
              </a:ext>
            </a:extLst>
          </p:cNvPr>
          <p:cNvSpPr txBox="1"/>
          <p:nvPr/>
        </p:nvSpPr>
        <p:spPr>
          <a:xfrm>
            <a:off x="2259496" y="189094"/>
            <a:ext cx="4607480" cy="400110"/>
          </a:xfrm>
          <a:prstGeom prst="rect">
            <a:avLst/>
          </a:prstGeom>
          <a:solidFill>
            <a:schemeClr val="accent1">
              <a:lumMod val="60000"/>
              <a:lumOff val="40000"/>
            </a:schemeClr>
          </a:solidFill>
        </p:spPr>
        <p:txBody>
          <a:bodyPr wrap="none" rtlCol="0">
            <a:spAutoFit/>
          </a:bodyPr>
          <a:lstStyle/>
          <a:p>
            <a:pPr algn="ctr"/>
            <a:r>
              <a:rPr lang="en-US" sz="2000" b="1" dirty="0"/>
              <a:t>Secondary Angle Closure Glaucoma</a:t>
            </a:r>
          </a:p>
        </p:txBody>
      </p:sp>
      <p:sp>
        <p:nvSpPr>
          <p:cNvPr id="2" name="TextBox 1">
            <a:extLst>
              <a:ext uri="{FF2B5EF4-FFF2-40B4-BE49-F238E27FC236}">
                <a16:creationId xmlns:a16="http://schemas.microsoft.com/office/drawing/2014/main" id="{A7E30BEC-923B-4C9A-A856-BDD0D882F6B8}"/>
              </a:ext>
            </a:extLst>
          </p:cNvPr>
          <p:cNvSpPr txBox="1"/>
          <p:nvPr/>
        </p:nvSpPr>
        <p:spPr>
          <a:xfrm>
            <a:off x="887305" y="2844119"/>
            <a:ext cx="1494320" cy="338554"/>
          </a:xfrm>
          <a:prstGeom prst="rect">
            <a:avLst/>
          </a:prstGeom>
          <a:noFill/>
        </p:spPr>
        <p:txBody>
          <a:bodyPr wrap="none" rtlCol="0">
            <a:spAutoFit/>
          </a:bodyPr>
          <a:lstStyle/>
          <a:p>
            <a:r>
              <a:rPr lang="en-US" sz="1600" dirty="0" err="1">
                <a:solidFill>
                  <a:schemeClr val="bg1">
                    <a:lumMod val="75000"/>
                  </a:schemeClr>
                </a:solidFill>
              </a:rPr>
              <a:t>Phacomorphic</a:t>
            </a:r>
            <a:endParaRPr lang="en-US" sz="1600" dirty="0">
              <a:solidFill>
                <a:schemeClr val="bg1">
                  <a:lumMod val="75000"/>
                </a:schemeClr>
              </a:solidFill>
            </a:endParaRPr>
          </a:p>
        </p:txBody>
      </p:sp>
      <p:sp>
        <p:nvSpPr>
          <p:cNvPr id="51" name="TextBox 50">
            <a:extLst>
              <a:ext uri="{FF2B5EF4-FFF2-40B4-BE49-F238E27FC236}">
                <a16:creationId xmlns:a16="http://schemas.microsoft.com/office/drawing/2014/main" id="{156069D4-340B-4160-A336-EBF73557CEE0}"/>
              </a:ext>
            </a:extLst>
          </p:cNvPr>
          <p:cNvSpPr txBox="1"/>
          <p:nvPr/>
        </p:nvSpPr>
        <p:spPr>
          <a:xfrm>
            <a:off x="884725" y="3175578"/>
            <a:ext cx="1519968" cy="338554"/>
          </a:xfrm>
          <a:prstGeom prst="rect">
            <a:avLst/>
          </a:prstGeom>
          <a:noFill/>
        </p:spPr>
        <p:txBody>
          <a:bodyPr wrap="none" rtlCol="0">
            <a:spAutoFit/>
          </a:bodyPr>
          <a:lstStyle/>
          <a:p>
            <a:r>
              <a:rPr lang="en-US" sz="1600" b="1" dirty="0"/>
              <a:t>Ectopia </a:t>
            </a:r>
            <a:r>
              <a:rPr lang="en-US" sz="1600" b="1" dirty="0" err="1"/>
              <a:t>lentis</a:t>
            </a:r>
            <a:endParaRPr lang="en-US" sz="1600" b="1" dirty="0"/>
          </a:p>
        </p:txBody>
      </p:sp>
      <p:cxnSp>
        <p:nvCxnSpPr>
          <p:cNvPr id="71" name="Straight Connector 70">
            <a:extLst>
              <a:ext uri="{FF2B5EF4-FFF2-40B4-BE49-F238E27FC236}">
                <a16:creationId xmlns:a16="http://schemas.microsoft.com/office/drawing/2014/main" id="{C104938D-BA8D-4E39-9D5F-9EE2012F2F3C}"/>
              </a:ext>
            </a:extLst>
          </p:cNvPr>
          <p:cNvCxnSpPr>
            <a:cxnSpLocks/>
          </p:cNvCxnSpPr>
          <p:nvPr/>
        </p:nvCxnSpPr>
        <p:spPr>
          <a:xfrm flipH="1">
            <a:off x="762665" y="3023488"/>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2A7E4E40-472F-4E50-8A7A-45C10FDD7171}"/>
              </a:ext>
            </a:extLst>
          </p:cNvPr>
          <p:cNvCxnSpPr>
            <a:cxnSpLocks/>
          </p:cNvCxnSpPr>
          <p:nvPr/>
        </p:nvCxnSpPr>
        <p:spPr>
          <a:xfrm flipH="1">
            <a:off x="762665" y="3347853"/>
            <a:ext cx="168274"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C3924889-45B9-4383-9C9E-48F0A9C27AD8}"/>
              </a:ext>
            </a:extLst>
          </p:cNvPr>
          <p:cNvCxnSpPr>
            <a:cxnSpLocks/>
          </p:cNvCxnSpPr>
          <p:nvPr/>
        </p:nvCxnSpPr>
        <p:spPr>
          <a:xfrm flipH="1">
            <a:off x="748719" y="2838976"/>
            <a:ext cx="13947" cy="5088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 name="Straight Arrow Connector 5">
            <a:extLst>
              <a:ext uri="{FF2B5EF4-FFF2-40B4-BE49-F238E27FC236}">
                <a16:creationId xmlns:a16="http://schemas.microsoft.com/office/drawing/2014/main" id="{A3439F0C-5143-461F-8F3C-2E830785DEFC}"/>
              </a:ext>
            </a:extLst>
          </p:cNvPr>
          <p:cNvCxnSpPr>
            <a:stCxn id="50" idx="2"/>
          </p:cNvCxnSpPr>
          <p:nvPr/>
        </p:nvCxnSpPr>
        <p:spPr>
          <a:xfrm flipH="1">
            <a:off x="2971800" y="589204"/>
            <a:ext cx="1591436" cy="706196"/>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6" name="Straight Arrow Connector 25">
            <a:extLst>
              <a:ext uri="{FF2B5EF4-FFF2-40B4-BE49-F238E27FC236}">
                <a16:creationId xmlns:a16="http://schemas.microsoft.com/office/drawing/2014/main" id="{B70E0124-9B84-41A5-8D84-A66B7838A706}"/>
              </a:ext>
            </a:extLst>
          </p:cNvPr>
          <p:cNvCxnSpPr>
            <a:cxnSpLocks/>
          </p:cNvCxnSpPr>
          <p:nvPr/>
        </p:nvCxnSpPr>
        <p:spPr>
          <a:xfrm flipH="1">
            <a:off x="1159539" y="1828800"/>
            <a:ext cx="1290435" cy="478059"/>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8" name="Straight Arrow Connector 27">
            <a:extLst>
              <a:ext uri="{FF2B5EF4-FFF2-40B4-BE49-F238E27FC236}">
                <a16:creationId xmlns:a16="http://schemas.microsoft.com/office/drawing/2014/main" id="{567A4249-5C59-4416-8A8E-1C35913900AB}"/>
              </a:ext>
            </a:extLst>
          </p:cNvPr>
          <p:cNvCxnSpPr>
            <a:cxnSpLocks/>
          </p:cNvCxnSpPr>
          <p:nvPr/>
        </p:nvCxnSpPr>
        <p:spPr>
          <a:xfrm>
            <a:off x="2449973" y="1832208"/>
            <a:ext cx="1268784"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21" name="Straight Arrow Connector 20">
            <a:extLst>
              <a:ext uri="{FF2B5EF4-FFF2-40B4-BE49-F238E27FC236}">
                <a16:creationId xmlns:a16="http://schemas.microsoft.com/office/drawing/2014/main" id="{5E33AEB6-AB6B-4304-B44B-E14BDAECF20A}"/>
              </a:ext>
            </a:extLst>
          </p:cNvPr>
          <p:cNvCxnSpPr>
            <a:cxnSpLocks/>
          </p:cNvCxnSpPr>
          <p:nvPr/>
        </p:nvCxnSpPr>
        <p:spPr>
          <a:xfrm>
            <a:off x="4572000" y="589204"/>
            <a:ext cx="1600200" cy="706196"/>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18" name="Text Box 36">
            <a:extLst>
              <a:ext uri="{FF2B5EF4-FFF2-40B4-BE49-F238E27FC236}">
                <a16:creationId xmlns:a16="http://schemas.microsoft.com/office/drawing/2014/main" id="{362B1808-42BE-4D1C-894B-40BD72FCD11D}"/>
              </a:ext>
            </a:extLst>
          </p:cNvPr>
          <p:cNvSpPr txBox="1">
            <a:spLocks noChangeArrowheads="1"/>
          </p:cNvSpPr>
          <p:nvPr/>
        </p:nvSpPr>
        <p:spPr bwMode="auto">
          <a:xfrm>
            <a:off x="5181600" y="1295400"/>
            <a:ext cx="2630848" cy="430887"/>
          </a:xfrm>
          <a:prstGeom prst="rect">
            <a:avLst/>
          </a:prstGeom>
          <a:noFill/>
          <a:ln w="952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solidFill>
                  <a:schemeClr val="bg1">
                    <a:lumMod val="75000"/>
                  </a:schemeClr>
                </a:solidFill>
              </a:rPr>
              <a:t>w/o Pupillary Block</a:t>
            </a:r>
          </a:p>
        </p:txBody>
      </p:sp>
      <p:sp>
        <p:nvSpPr>
          <p:cNvPr id="19" name="TextBox 18">
            <a:extLst>
              <a:ext uri="{FF2B5EF4-FFF2-40B4-BE49-F238E27FC236}">
                <a16:creationId xmlns:a16="http://schemas.microsoft.com/office/drawing/2014/main" id="{20F14707-6AB2-4CFA-894D-0A3851B594EA}"/>
              </a:ext>
            </a:extLst>
          </p:cNvPr>
          <p:cNvSpPr txBox="1"/>
          <p:nvPr/>
        </p:nvSpPr>
        <p:spPr>
          <a:xfrm>
            <a:off x="381000" y="3581400"/>
            <a:ext cx="7315200" cy="2800767"/>
          </a:xfrm>
          <a:prstGeom prst="rect">
            <a:avLst/>
          </a:prstGeom>
          <a:solidFill>
            <a:srgbClr val="FF99FF"/>
          </a:solidFill>
        </p:spPr>
        <p:txBody>
          <a:bodyPr wrap="square" rtlCol="0">
            <a:spAutoFit/>
          </a:bodyPr>
          <a:lstStyle/>
          <a:p>
            <a:r>
              <a:rPr lang="en-US" sz="1600" i="1" dirty="0">
                <a:solidFill>
                  <a:schemeClr val="bg1">
                    <a:lumMod val="50000"/>
                  </a:schemeClr>
                </a:solidFill>
              </a:rPr>
              <a:t>What is </a:t>
            </a:r>
            <a:r>
              <a:rPr lang="en-US" sz="1600" dirty="0">
                <a:solidFill>
                  <a:schemeClr val="bg1">
                    <a:lumMod val="50000"/>
                  </a:schemeClr>
                </a:solidFill>
              </a:rPr>
              <a:t>ectopia </a:t>
            </a:r>
            <a:r>
              <a:rPr lang="en-US" sz="1600" dirty="0" err="1">
                <a:solidFill>
                  <a:schemeClr val="bg1">
                    <a:lumMod val="50000"/>
                  </a:schemeClr>
                </a:solidFill>
              </a:rPr>
              <a:t>lentis</a:t>
            </a:r>
            <a:r>
              <a:rPr lang="en-US" sz="1600" i="1" dirty="0">
                <a:solidFill>
                  <a:schemeClr val="bg1">
                    <a:lumMod val="50000"/>
                  </a:schemeClr>
                </a:solidFill>
              </a:rPr>
              <a:t>?</a:t>
            </a:r>
          </a:p>
          <a:p>
            <a:r>
              <a:rPr lang="en-US" sz="1600" dirty="0">
                <a:solidFill>
                  <a:schemeClr val="bg1">
                    <a:lumMod val="50000"/>
                  </a:schemeClr>
                </a:solidFill>
              </a:rPr>
              <a:t>Displacement of the lens from its normal anatomic position</a:t>
            </a:r>
          </a:p>
          <a:p>
            <a:endParaRPr lang="en-US" sz="1600" dirty="0">
              <a:solidFill>
                <a:schemeClr val="bg1">
                  <a:lumMod val="50000"/>
                </a:schemeClr>
              </a:solidFill>
            </a:endParaRPr>
          </a:p>
          <a:p>
            <a:r>
              <a:rPr lang="en-US" sz="1600" i="1" dirty="0">
                <a:solidFill>
                  <a:schemeClr val="bg1">
                    <a:lumMod val="50000"/>
                  </a:schemeClr>
                </a:solidFill>
              </a:rPr>
              <a:t>With regard to lens ‘displacement’—what do the following terms mean?</a:t>
            </a:r>
          </a:p>
          <a:p>
            <a:r>
              <a:rPr lang="en-US" sz="1600" i="1" dirty="0">
                <a:solidFill>
                  <a:schemeClr val="bg1">
                    <a:lumMod val="50000"/>
                  </a:schemeClr>
                </a:solidFill>
              </a:rPr>
              <a:t>--</a:t>
            </a:r>
            <a:r>
              <a:rPr lang="en-US" sz="1600" i="1" dirty="0" err="1">
                <a:solidFill>
                  <a:schemeClr val="bg1">
                    <a:lumMod val="50000"/>
                  </a:schemeClr>
                </a:solidFill>
              </a:rPr>
              <a:t>Sublux</a:t>
            </a:r>
            <a:r>
              <a:rPr lang="en-US" sz="1600" i="1" dirty="0">
                <a:solidFill>
                  <a:schemeClr val="bg1">
                    <a:lumMod val="50000"/>
                  </a:schemeClr>
                </a:solidFill>
              </a:rPr>
              <a:t>(at)ed: </a:t>
            </a:r>
            <a:r>
              <a:rPr lang="en-US" sz="1600" dirty="0">
                <a:solidFill>
                  <a:schemeClr val="bg1">
                    <a:lumMod val="50000"/>
                  </a:schemeClr>
                </a:solidFill>
              </a:rPr>
              <a:t>The lens is partially displaced, but remains in the ‘general area’</a:t>
            </a:r>
          </a:p>
          <a:p>
            <a:r>
              <a:rPr lang="en-US" sz="1600" i="1" dirty="0">
                <a:solidFill>
                  <a:schemeClr val="bg1">
                    <a:lumMod val="50000"/>
                  </a:schemeClr>
                </a:solidFill>
              </a:rPr>
              <a:t>--Lux(at)ed: </a:t>
            </a:r>
            <a:r>
              <a:rPr lang="en-US" sz="1600" dirty="0">
                <a:solidFill>
                  <a:schemeClr val="bg1">
                    <a:lumMod val="50000"/>
                  </a:schemeClr>
                </a:solidFill>
              </a:rPr>
              <a:t>The lens is dislocated—completely removed from the pupillary aperture. All zonular attachments have been disrupted.</a:t>
            </a:r>
          </a:p>
          <a:p>
            <a:endParaRPr lang="en-US" sz="1600" i="1" dirty="0">
              <a:solidFill>
                <a:schemeClr val="bg1">
                  <a:lumMod val="50000"/>
                </a:schemeClr>
              </a:solidFill>
            </a:endParaRPr>
          </a:p>
          <a:p>
            <a:r>
              <a:rPr lang="en-US" sz="1600" i="1" dirty="0">
                <a:solidFill>
                  <a:schemeClr val="bg1">
                    <a:lumMod val="50000"/>
                  </a:schemeClr>
                </a:solidFill>
              </a:rPr>
              <a:t>How does ectopia </a:t>
            </a:r>
            <a:r>
              <a:rPr lang="en-US" sz="1600" i="1" dirty="0" err="1">
                <a:solidFill>
                  <a:schemeClr val="bg1">
                    <a:lumMod val="50000"/>
                  </a:schemeClr>
                </a:solidFill>
              </a:rPr>
              <a:t>lentis</a:t>
            </a:r>
            <a:r>
              <a:rPr lang="en-US" sz="1600" i="1" dirty="0">
                <a:solidFill>
                  <a:schemeClr val="bg1">
                    <a:lumMod val="50000"/>
                  </a:schemeClr>
                </a:solidFill>
              </a:rPr>
              <a:t> lead to pupillary block and ACG?</a:t>
            </a:r>
          </a:p>
          <a:p>
            <a:r>
              <a:rPr lang="en-US" sz="1600" dirty="0">
                <a:solidFill>
                  <a:schemeClr val="bg1">
                    <a:lumMod val="50000"/>
                  </a:schemeClr>
                </a:solidFill>
              </a:rPr>
              <a:t>By allowing the displaced lens to move into and blocks the pupil, producing the pressure gradient, with subsequent iris </a:t>
            </a:r>
            <a:r>
              <a:rPr lang="en-US" sz="1600" dirty="0" err="1">
                <a:solidFill>
                  <a:schemeClr val="bg1">
                    <a:lumMod val="50000"/>
                  </a:schemeClr>
                </a:solidFill>
              </a:rPr>
              <a:t>bombé</a:t>
            </a:r>
            <a:r>
              <a:rPr lang="en-US" sz="1600" dirty="0">
                <a:solidFill>
                  <a:schemeClr val="bg1">
                    <a:lumMod val="50000"/>
                  </a:schemeClr>
                </a:solidFill>
              </a:rPr>
              <a:t> and angle closure</a:t>
            </a:r>
          </a:p>
        </p:txBody>
      </p:sp>
      <p:sp>
        <p:nvSpPr>
          <p:cNvPr id="23" name="TextBox 22">
            <a:extLst>
              <a:ext uri="{FF2B5EF4-FFF2-40B4-BE49-F238E27FC236}">
                <a16:creationId xmlns:a16="http://schemas.microsoft.com/office/drawing/2014/main" id="{798926ED-3FC5-4F3C-B080-E06F6EB1FF50}"/>
              </a:ext>
            </a:extLst>
          </p:cNvPr>
          <p:cNvSpPr txBox="1"/>
          <p:nvPr/>
        </p:nvSpPr>
        <p:spPr>
          <a:xfrm>
            <a:off x="2388280" y="2821634"/>
            <a:ext cx="6541623" cy="1384995"/>
          </a:xfrm>
          <a:prstGeom prst="rect">
            <a:avLst/>
          </a:prstGeom>
          <a:solidFill>
            <a:schemeClr val="accent1">
              <a:lumMod val="40000"/>
              <a:lumOff val="60000"/>
            </a:schemeClr>
          </a:solidFill>
        </p:spPr>
        <p:txBody>
          <a:bodyPr wrap="square" rtlCol="0">
            <a:spAutoFit/>
          </a:bodyPr>
          <a:lstStyle/>
          <a:p>
            <a:r>
              <a:rPr lang="en-US" sz="1400" i="1" dirty="0">
                <a:solidFill>
                  <a:schemeClr val="bg1">
                    <a:lumMod val="65000"/>
                  </a:schemeClr>
                </a:solidFill>
              </a:rPr>
              <a:t>In a few words, how would you describe the shape of a </a:t>
            </a:r>
            <a:r>
              <a:rPr lang="en-US" sz="1400" i="1" dirty="0" err="1">
                <a:solidFill>
                  <a:schemeClr val="bg1">
                    <a:lumMod val="65000"/>
                  </a:schemeClr>
                </a:solidFill>
              </a:rPr>
              <a:t>microspherophakic</a:t>
            </a:r>
            <a:r>
              <a:rPr lang="en-US" sz="1400" i="1" dirty="0">
                <a:solidFill>
                  <a:schemeClr val="bg1">
                    <a:lumMod val="65000"/>
                  </a:schemeClr>
                </a:solidFill>
              </a:rPr>
              <a:t> lens?</a:t>
            </a:r>
          </a:p>
          <a:p>
            <a:r>
              <a:rPr lang="en-US" sz="1400" dirty="0">
                <a:solidFill>
                  <a:schemeClr val="bg1">
                    <a:lumMod val="65000"/>
                  </a:schemeClr>
                </a:solidFill>
              </a:rPr>
              <a:t>The name says it all: the lens is </a:t>
            </a:r>
            <a:r>
              <a:rPr lang="en-US" sz="1400" b="1" u="sng" dirty="0">
                <a:solidFill>
                  <a:schemeClr val="bg1">
                    <a:lumMod val="65000"/>
                  </a:schemeClr>
                </a:solidFill>
              </a:rPr>
              <a:t>small (‘micro’) </a:t>
            </a:r>
            <a:r>
              <a:rPr lang="en-US" sz="1400" u="sng" dirty="0">
                <a:solidFill>
                  <a:schemeClr val="bg1">
                    <a:lumMod val="65000"/>
                  </a:schemeClr>
                </a:solidFill>
              </a:rPr>
              <a:t>and </a:t>
            </a:r>
            <a:r>
              <a:rPr lang="en-US" sz="1400" b="1" u="sng" dirty="0">
                <a:solidFill>
                  <a:schemeClr val="bg1">
                    <a:lumMod val="65000"/>
                  </a:schemeClr>
                </a:solidFill>
              </a:rPr>
              <a:t>round (‘</a:t>
            </a:r>
            <a:r>
              <a:rPr lang="en-US" sz="1400" b="1" u="sng" dirty="0" err="1">
                <a:solidFill>
                  <a:schemeClr val="bg1">
                    <a:lumMod val="65000"/>
                  </a:schemeClr>
                </a:solidFill>
              </a:rPr>
              <a:t>sphero</a:t>
            </a:r>
            <a:r>
              <a:rPr lang="en-US" sz="1400" b="1" u="sng" dirty="0">
                <a:solidFill>
                  <a:schemeClr val="bg1">
                    <a:lumMod val="65000"/>
                  </a:schemeClr>
                </a:solidFill>
              </a:rPr>
              <a:t>’)</a:t>
            </a:r>
          </a:p>
          <a:p>
            <a:endParaRPr lang="en-US" sz="1400" dirty="0">
              <a:solidFill>
                <a:schemeClr val="bg1">
                  <a:lumMod val="65000"/>
                </a:schemeClr>
              </a:solidFill>
            </a:endParaRPr>
          </a:p>
          <a:p>
            <a:r>
              <a:rPr lang="en-US" sz="1400" i="1" dirty="0">
                <a:solidFill>
                  <a:schemeClr val="bg1">
                    <a:lumMod val="65000"/>
                  </a:schemeClr>
                </a:solidFill>
              </a:rPr>
              <a:t>What common slit-lamp observation owes to the lens’ small size?</a:t>
            </a:r>
          </a:p>
          <a:p>
            <a:r>
              <a:rPr lang="en-US" sz="1400" dirty="0">
                <a:solidFill>
                  <a:schemeClr val="bg1">
                    <a:lumMod val="65000"/>
                  </a:schemeClr>
                </a:solidFill>
              </a:rPr>
              <a:t>Typically, the entirety of the lens equator can be seen in the pupillary aperture when the </a:t>
            </a:r>
            <a:r>
              <a:rPr lang="en-US" sz="1400" dirty="0" err="1">
                <a:solidFill>
                  <a:schemeClr val="bg1">
                    <a:lumMod val="65000"/>
                  </a:schemeClr>
                </a:solidFill>
              </a:rPr>
              <a:t>pt</a:t>
            </a:r>
            <a:r>
              <a:rPr lang="en-US" sz="1400" dirty="0">
                <a:solidFill>
                  <a:schemeClr val="bg1">
                    <a:lumMod val="65000"/>
                  </a:schemeClr>
                </a:solidFill>
              </a:rPr>
              <a:t> is widely dilated</a:t>
            </a:r>
          </a:p>
        </p:txBody>
      </p:sp>
      <p:sp>
        <p:nvSpPr>
          <p:cNvPr id="24" name="TextBox 23">
            <a:extLst>
              <a:ext uri="{FF2B5EF4-FFF2-40B4-BE49-F238E27FC236}">
                <a16:creationId xmlns:a16="http://schemas.microsoft.com/office/drawing/2014/main" id="{83DDB5E6-1D51-4892-8706-141024C83CED}"/>
              </a:ext>
            </a:extLst>
          </p:cNvPr>
          <p:cNvSpPr txBox="1"/>
          <p:nvPr/>
        </p:nvSpPr>
        <p:spPr>
          <a:xfrm>
            <a:off x="2424571" y="4316269"/>
            <a:ext cx="6451527" cy="954107"/>
          </a:xfrm>
          <a:prstGeom prst="rect">
            <a:avLst/>
          </a:prstGeom>
          <a:solidFill>
            <a:schemeClr val="accent5">
              <a:lumMod val="75000"/>
            </a:schemeClr>
          </a:solidFill>
        </p:spPr>
        <p:txBody>
          <a:bodyPr wrap="square" rtlCol="0">
            <a:spAutoFit/>
          </a:bodyPr>
          <a:lstStyle/>
          <a:p>
            <a:r>
              <a:rPr lang="en-US" sz="1400" i="1" dirty="0">
                <a:solidFill>
                  <a:schemeClr val="bg1">
                    <a:lumMod val="50000"/>
                  </a:schemeClr>
                </a:solidFill>
              </a:rPr>
              <a:t>Pts with </a:t>
            </a:r>
            <a:r>
              <a:rPr lang="en-US" sz="1400" i="1" dirty="0" err="1">
                <a:solidFill>
                  <a:schemeClr val="bg1">
                    <a:lumMod val="50000"/>
                  </a:schemeClr>
                </a:solidFill>
              </a:rPr>
              <a:t>microspherophakia</a:t>
            </a:r>
            <a:r>
              <a:rPr lang="en-US" sz="1400" i="1" dirty="0">
                <a:solidFill>
                  <a:schemeClr val="bg1">
                    <a:lumMod val="50000"/>
                  </a:schemeClr>
                </a:solidFill>
              </a:rPr>
              <a:t> are almost always high myopes. Why?</a:t>
            </a:r>
          </a:p>
          <a:p>
            <a:r>
              <a:rPr lang="en-US" sz="1400" dirty="0">
                <a:solidFill>
                  <a:schemeClr val="bg1">
                    <a:lumMod val="50000"/>
                  </a:schemeClr>
                </a:solidFill>
              </a:rPr>
              <a:t>Because the lens is small, it has a short radius of curvature. Further, because it is spherical, it is more curved than is a normal lens. </a:t>
            </a:r>
            <a:r>
              <a:rPr lang="en-US" sz="1400" u="sng" dirty="0">
                <a:solidFill>
                  <a:schemeClr val="bg1">
                    <a:lumMod val="50000"/>
                  </a:schemeClr>
                </a:solidFill>
              </a:rPr>
              <a:t>These two factors give the </a:t>
            </a:r>
            <a:r>
              <a:rPr lang="en-US" sz="1400" u="sng" dirty="0" err="1">
                <a:solidFill>
                  <a:schemeClr val="bg1">
                    <a:lumMod val="50000"/>
                  </a:schemeClr>
                </a:solidFill>
              </a:rPr>
              <a:t>m’spheric</a:t>
            </a:r>
            <a:r>
              <a:rPr lang="en-US" sz="1400" u="sng" dirty="0">
                <a:solidFill>
                  <a:schemeClr val="bg1">
                    <a:lumMod val="50000"/>
                  </a:schemeClr>
                </a:solidFill>
              </a:rPr>
              <a:t> lens vastly more converging power than a normal lens possesses.</a:t>
            </a:r>
          </a:p>
        </p:txBody>
      </p:sp>
      <p:sp>
        <p:nvSpPr>
          <p:cNvPr id="25" name="TextBox 24">
            <a:extLst>
              <a:ext uri="{FF2B5EF4-FFF2-40B4-BE49-F238E27FC236}">
                <a16:creationId xmlns:a16="http://schemas.microsoft.com/office/drawing/2014/main" id="{EDF9D533-D64E-40E5-8915-BD96C88905A7}"/>
              </a:ext>
            </a:extLst>
          </p:cNvPr>
          <p:cNvSpPr txBox="1"/>
          <p:nvPr/>
        </p:nvSpPr>
        <p:spPr>
          <a:xfrm>
            <a:off x="2423968" y="3058533"/>
            <a:ext cx="6567632" cy="584775"/>
          </a:xfrm>
          <a:prstGeom prst="rect">
            <a:avLst/>
          </a:prstGeom>
          <a:solidFill>
            <a:srgbClr val="99FF99"/>
          </a:solidFill>
        </p:spPr>
        <p:txBody>
          <a:bodyPr wrap="none" rtlCol="0">
            <a:spAutoFit/>
          </a:bodyPr>
          <a:lstStyle/>
          <a:p>
            <a:r>
              <a:rPr lang="en-US" sz="1600" i="1" dirty="0">
                <a:solidFill>
                  <a:schemeClr val="bg1">
                    <a:lumMod val="65000"/>
                  </a:schemeClr>
                </a:solidFill>
              </a:rPr>
              <a:t>With what condition is </a:t>
            </a:r>
            <a:r>
              <a:rPr lang="en-US" sz="1600" i="1" dirty="0" err="1">
                <a:solidFill>
                  <a:schemeClr val="bg1">
                    <a:lumMod val="65000"/>
                  </a:schemeClr>
                </a:solidFill>
              </a:rPr>
              <a:t>microspherophakia</a:t>
            </a:r>
            <a:r>
              <a:rPr lang="en-US" sz="1600" i="1" dirty="0">
                <a:solidFill>
                  <a:schemeClr val="bg1">
                    <a:lumMod val="65000"/>
                  </a:schemeClr>
                </a:solidFill>
              </a:rPr>
              <a:t> most frequently associated?</a:t>
            </a:r>
          </a:p>
          <a:p>
            <a:r>
              <a:rPr lang="en-US" sz="1600" b="1" dirty="0">
                <a:solidFill>
                  <a:srgbClr val="0000FF"/>
                </a:solidFill>
              </a:rPr>
              <a:t>Weill-Marchesani syndrome</a:t>
            </a:r>
          </a:p>
        </p:txBody>
      </p:sp>
      <p:sp>
        <p:nvSpPr>
          <p:cNvPr id="22" name="Oval 21">
            <a:extLst>
              <a:ext uri="{FF2B5EF4-FFF2-40B4-BE49-F238E27FC236}">
                <a16:creationId xmlns:a16="http://schemas.microsoft.com/office/drawing/2014/main" id="{A8B47573-D3D9-4D47-9E08-BED8FABB2FE0}"/>
              </a:ext>
            </a:extLst>
          </p:cNvPr>
          <p:cNvSpPr/>
          <p:nvPr/>
        </p:nvSpPr>
        <p:spPr>
          <a:xfrm>
            <a:off x="808522" y="3093379"/>
            <a:ext cx="1641452" cy="533397"/>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TextBox 28">
            <a:extLst>
              <a:ext uri="{FF2B5EF4-FFF2-40B4-BE49-F238E27FC236}">
                <a16:creationId xmlns:a16="http://schemas.microsoft.com/office/drawing/2014/main" id="{07333FDB-04C9-4773-A8C2-B02CF126B53B}"/>
              </a:ext>
            </a:extLst>
          </p:cNvPr>
          <p:cNvSpPr txBox="1"/>
          <p:nvPr/>
        </p:nvSpPr>
        <p:spPr>
          <a:xfrm>
            <a:off x="533400" y="3691270"/>
            <a:ext cx="6461699" cy="1815882"/>
          </a:xfrm>
          <a:prstGeom prst="rect">
            <a:avLst/>
          </a:prstGeom>
          <a:solidFill>
            <a:srgbClr val="0070C0"/>
          </a:solidFill>
        </p:spPr>
        <p:txBody>
          <a:bodyPr wrap="square" rtlCol="0">
            <a:spAutoFit/>
          </a:bodyPr>
          <a:lstStyle/>
          <a:p>
            <a:r>
              <a:rPr lang="en-US" sz="1600" i="1" dirty="0">
                <a:solidFill>
                  <a:schemeClr val="bg1">
                    <a:lumMod val="65000"/>
                  </a:schemeClr>
                </a:solidFill>
              </a:rPr>
              <a:t>Weill-Marchesani is strongly associated with </a:t>
            </a:r>
            <a:r>
              <a:rPr lang="en-US" sz="1600" i="1" dirty="0" err="1">
                <a:solidFill>
                  <a:schemeClr val="bg1">
                    <a:lumMod val="65000"/>
                  </a:schemeClr>
                </a:solidFill>
              </a:rPr>
              <a:t>microspherophakia</a:t>
            </a:r>
            <a:r>
              <a:rPr lang="en-US" sz="1600" i="1" dirty="0">
                <a:solidFill>
                  <a:schemeClr val="bg1">
                    <a:lumMod val="65000"/>
                  </a:schemeClr>
                </a:solidFill>
              </a:rPr>
              <a:t>.  With what conditions is </a:t>
            </a:r>
            <a:r>
              <a:rPr lang="en-US" sz="1600" i="1" dirty="0" err="1">
                <a:solidFill>
                  <a:schemeClr val="bg1">
                    <a:lumMod val="65000"/>
                  </a:schemeClr>
                </a:solidFill>
              </a:rPr>
              <a:t>microspherophakia</a:t>
            </a:r>
            <a:r>
              <a:rPr lang="en-US" sz="1600" i="1" dirty="0">
                <a:solidFill>
                  <a:schemeClr val="bg1">
                    <a:lumMod val="65000"/>
                  </a:schemeClr>
                </a:solidFill>
              </a:rPr>
              <a:t> </a:t>
            </a:r>
            <a:r>
              <a:rPr lang="en-US" sz="1600" b="1" dirty="0">
                <a:solidFill>
                  <a:schemeClr val="bg1">
                    <a:lumMod val="65000"/>
                  </a:schemeClr>
                </a:solidFill>
              </a:rPr>
              <a:t>occasionally</a:t>
            </a:r>
            <a:r>
              <a:rPr lang="en-US" sz="1600" i="1" dirty="0">
                <a:solidFill>
                  <a:schemeClr val="bg1">
                    <a:lumMod val="65000"/>
                  </a:schemeClr>
                </a:solidFill>
              </a:rPr>
              <a:t> associated</a:t>
            </a:r>
            <a:r>
              <a:rPr lang="en-US" sz="1600" i="1" dirty="0">
                <a:solidFill>
                  <a:schemeClr val="bg1">
                    <a:lumMod val="65000"/>
                  </a:schemeClr>
                </a:solidFill>
                <a:latin typeface="+mn-lt"/>
              </a:rPr>
              <a:t>?</a:t>
            </a:r>
          </a:p>
          <a:p>
            <a:r>
              <a:rPr lang="en-US" sz="1600" b="1" dirty="0">
                <a:latin typeface="+mn-lt"/>
              </a:rPr>
              <a:t>--Lowe syndrome</a:t>
            </a:r>
          </a:p>
          <a:p>
            <a:r>
              <a:rPr lang="en-US" sz="1600" b="1" dirty="0">
                <a:latin typeface="+mn-lt"/>
              </a:rPr>
              <a:t>--Alport syndrome</a:t>
            </a:r>
          </a:p>
          <a:p>
            <a:r>
              <a:rPr lang="en-US" sz="1600" b="1" dirty="0">
                <a:latin typeface="+mn-lt"/>
              </a:rPr>
              <a:t>--</a:t>
            </a:r>
            <a:r>
              <a:rPr lang="en-US" sz="1600" b="1" dirty="0" err="1">
                <a:latin typeface="+mn-lt"/>
              </a:rPr>
              <a:t>Marfan</a:t>
            </a:r>
            <a:r>
              <a:rPr lang="en-US" sz="1600" b="1" dirty="0">
                <a:latin typeface="+mn-lt"/>
              </a:rPr>
              <a:t> syndrome</a:t>
            </a:r>
          </a:p>
          <a:p>
            <a:r>
              <a:rPr lang="en-US" sz="1600" b="1" dirty="0">
                <a:latin typeface="+mn-lt"/>
              </a:rPr>
              <a:t>--Peters anomaly</a:t>
            </a:r>
          </a:p>
          <a:p>
            <a:r>
              <a:rPr lang="en-US" sz="1600" b="1" dirty="0">
                <a:latin typeface="+mn-lt"/>
              </a:rPr>
              <a:t>--C</a:t>
            </a:r>
            <a:r>
              <a:rPr lang="en-US" sz="1600" b="1" dirty="0"/>
              <a:t>ongenital rubella</a:t>
            </a:r>
            <a:endParaRPr lang="en-US" sz="1600" b="1" dirty="0">
              <a:latin typeface="+mn-lt"/>
            </a:endParaRPr>
          </a:p>
        </p:txBody>
      </p:sp>
      <p:sp>
        <p:nvSpPr>
          <p:cNvPr id="3" name="Oval 2">
            <a:extLst>
              <a:ext uri="{FF2B5EF4-FFF2-40B4-BE49-F238E27FC236}">
                <a16:creationId xmlns:a16="http://schemas.microsoft.com/office/drawing/2014/main" id="{C914562F-331B-441B-9DC7-534C4BCA9A7A}"/>
              </a:ext>
            </a:extLst>
          </p:cNvPr>
          <p:cNvSpPr/>
          <p:nvPr/>
        </p:nvSpPr>
        <p:spPr>
          <a:xfrm>
            <a:off x="2302864" y="3248672"/>
            <a:ext cx="3107336" cy="464126"/>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TextBox 3">
            <a:extLst>
              <a:ext uri="{FF2B5EF4-FFF2-40B4-BE49-F238E27FC236}">
                <a16:creationId xmlns:a16="http://schemas.microsoft.com/office/drawing/2014/main" id="{D6D1BA05-E09C-4175-97CD-404B84F5B2C4}"/>
              </a:ext>
            </a:extLst>
          </p:cNvPr>
          <p:cNvSpPr txBox="1"/>
          <p:nvPr/>
        </p:nvSpPr>
        <p:spPr>
          <a:xfrm>
            <a:off x="2649485" y="3996779"/>
            <a:ext cx="6352069" cy="1815882"/>
          </a:xfrm>
          <a:prstGeom prst="rect">
            <a:avLst/>
          </a:prstGeom>
          <a:solidFill>
            <a:srgbClr val="FFC000"/>
          </a:solidFill>
        </p:spPr>
        <p:txBody>
          <a:bodyPr wrap="square" rtlCol="0">
            <a:spAutoFit/>
          </a:bodyPr>
          <a:lstStyle/>
          <a:p>
            <a:r>
              <a:rPr lang="en-US" sz="1600" dirty="0"/>
              <a:t>Note: The </a:t>
            </a:r>
            <a:r>
              <a:rPr lang="en-US" sz="1600" i="1" dirty="0"/>
              <a:t>Glaucoma</a:t>
            </a:r>
            <a:r>
              <a:rPr lang="en-US" sz="1600" dirty="0"/>
              <a:t> book mentions only two syndromic associations for </a:t>
            </a:r>
            <a:r>
              <a:rPr lang="en-US" sz="1600" dirty="0" err="1"/>
              <a:t>microspherophakia</a:t>
            </a:r>
            <a:r>
              <a:rPr lang="en-US" sz="1600" dirty="0"/>
              <a:t>: Weill-Marchesani and </a:t>
            </a:r>
            <a:r>
              <a:rPr lang="en-US" sz="1600" dirty="0" err="1"/>
              <a:t>Marfan</a:t>
            </a:r>
            <a:r>
              <a:rPr lang="en-US" sz="1600" dirty="0"/>
              <a:t>. Further, it implies that </a:t>
            </a:r>
            <a:r>
              <a:rPr lang="en-US" sz="1600" dirty="0" err="1"/>
              <a:t>microspherophakia</a:t>
            </a:r>
            <a:r>
              <a:rPr lang="en-US" sz="1600" dirty="0"/>
              <a:t> occurs at equal rates in  the two conditions. However, as the other </a:t>
            </a:r>
            <a:r>
              <a:rPr lang="en-US" sz="1600" i="1" dirty="0"/>
              <a:t>BCSC</a:t>
            </a:r>
            <a:r>
              <a:rPr lang="en-US" sz="1600" dirty="0"/>
              <a:t> books make clear, </a:t>
            </a:r>
            <a:r>
              <a:rPr lang="en-US" sz="1600" dirty="0" err="1"/>
              <a:t>microspherophakia</a:t>
            </a:r>
            <a:r>
              <a:rPr lang="en-US" sz="1600" dirty="0"/>
              <a:t> is associated with these other conditions.as well. Further, it is far more likely to occur in Weill-Marchesani than in any of these other conditions, including </a:t>
            </a:r>
            <a:r>
              <a:rPr lang="en-US" sz="1600" dirty="0" err="1"/>
              <a:t>Marfan</a:t>
            </a:r>
            <a:r>
              <a:rPr lang="en-US" sz="1600" dirty="0"/>
              <a:t>.</a:t>
            </a:r>
          </a:p>
        </p:txBody>
      </p:sp>
    </p:spTree>
    <p:extLst>
      <p:ext uri="{BB962C8B-B14F-4D97-AF65-F5344CB8AC3E}">
        <p14:creationId xmlns:p14="http://schemas.microsoft.com/office/powerpoint/2010/main" val="2988925074"/>
      </p:ext>
    </p:extLst>
  </p:cSld>
  <p:clrMapOvr>
    <a:masterClrMapping/>
  </p:clrMapOvr>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014" name="Text Box 6"/>
          <p:cNvSpPr txBox="1">
            <a:spLocks noChangeArrowheads="1"/>
          </p:cNvSpPr>
          <p:nvPr/>
        </p:nvSpPr>
        <p:spPr bwMode="auto">
          <a:xfrm>
            <a:off x="533400" y="2356376"/>
            <a:ext cx="1005403"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t>Lens-</a:t>
            </a:r>
          </a:p>
          <a:p>
            <a:pPr algn="ctr" eaLnBrk="1" hangingPunct="1">
              <a:lnSpc>
                <a:spcPct val="80000"/>
              </a:lnSpc>
              <a:spcBef>
                <a:spcPct val="0"/>
              </a:spcBef>
              <a:buClrTx/>
              <a:buSzTx/>
              <a:buFontTx/>
              <a:buNone/>
            </a:pPr>
            <a:r>
              <a:rPr lang="en-US" altLang="en-US" sz="1800" dirty="0"/>
              <a:t>Induced</a:t>
            </a:r>
          </a:p>
        </p:txBody>
      </p:sp>
      <p:sp>
        <p:nvSpPr>
          <p:cNvPr id="43017" name="Text Box 14"/>
          <p:cNvSpPr txBox="1">
            <a:spLocks noChangeArrowheads="1"/>
          </p:cNvSpPr>
          <p:nvPr/>
        </p:nvSpPr>
        <p:spPr bwMode="auto">
          <a:xfrm>
            <a:off x="3026498" y="2365901"/>
            <a:ext cx="1633781"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Aphakic/</a:t>
            </a:r>
          </a:p>
          <a:p>
            <a:pPr algn="ctr" eaLnBrk="1" hangingPunct="1">
              <a:lnSpc>
                <a:spcPct val="80000"/>
              </a:lnSpc>
              <a:spcBef>
                <a:spcPct val="0"/>
              </a:spcBef>
              <a:buClrTx/>
              <a:buSzTx/>
              <a:buFontTx/>
              <a:buNone/>
            </a:pPr>
            <a:r>
              <a:rPr lang="en-US" altLang="en-US" sz="1800" dirty="0" err="1">
                <a:solidFill>
                  <a:schemeClr val="bg1">
                    <a:lumMod val="75000"/>
                  </a:schemeClr>
                </a:solidFill>
              </a:rPr>
              <a:t>Pseudophakic</a:t>
            </a:r>
            <a:endParaRPr lang="en-US" altLang="en-US" sz="1800" dirty="0">
              <a:solidFill>
                <a:schemeClr val="bg1">
                  <a:lumMod val="75000"/>
                </a:schemeClr>
              </a:solidFill>
            </a:endParaRPr>
          </a:p>
        </p:txBody>
      </p:sp>
      <p:sp>
        <p:nvSpPr>
          <p:cNvPr id="43031" name="Text Box 35"/>
          <p:cNvSpPr txBox="1">
            <a:spLocks noChangeArrowheads="1"/>
          </p:cNvSpPr>
          <p:nvPr/>
        </p:nvSpPr>
        <p:spPr bwMode="auto">
          <a:xfrm>
            <a:off x="1190847" y="1295400"/>
            <a:ext cx="2473754"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t>w/ Pupillary Block</a:t>
            </a:r>
          </a:p>
        </p:txBody>
      </p:sp>
      <p:sp>
        <p:nvSpPr>
          <p:cNvPr id="50" name="TextBox 49">
            <a:extLst>
              <a:ext uri="{FF2B5EF4-FFF2-40B4-BE49-F238E27FC236}">
                <a16:creationId xmlns:a16="http://schemas.microsoft.com/office/drawing/2014/main" id="{CF426230-46C8-405C-9015-99EF57762A2E}"/>
              </a:ext>
            </a:extLst>
          </p:cNvPr>
          <p:cNvSpPr txBox="1"/>
          <p:nvPr/>
        </p:nvSpPr>
        <p:spPr>
          <a:xfrm>
            <a:off x="2259496" y="189094"/>
            <a:ext cx="4607480" cy="400110"/>
          </a:xfrm>
          <a:prstGeom prst="rect">
            <a:avLst/>
          </a:prstGeom>
          <a:solidFill>
            <a:schemeClr val="accent1">
              <a:lumMod val="60000"/>
              <a:lumOff val="40000"/>
            </a:schemeClr>
          </a:solidFill>
        </p:spPr>
        <p:txBody>
          <a:bodyPr wrap="none" rtlCol="0">
            <a:spAutoFit/>
          </a:bodyPr>
          <a:lstStyle/>
          <a:p>
            <a:pPr algn="ctr"/>
            <a:r>
              <a:rPr lang="en-US" sz="2000" b="1" dirty="0"/>
              <a:t>Secondary Angle Closure Glaucoma</a:t>
            </a:r>
          </a:p>
        </p:txBody>
      </p:sp>
      <p:sp>
        <p:nvSpPr>
          <p:cNvPr id="2" name="TextBox 1">
            <a:extLst>
              <a:ext uri="{FF2B5EF4-FFF2-40B4-BE49-F238E27FC236}">
                <a16:creationId xmlns:a16="http://schemas.microsoft.com/office/drawing/2014/main" id="{A7E30BEC-923B-4C9A-A856-BDD0D882F6B8}"/>
              </a:ext>
            </a:extLst>
          </p:cNvPr>
          <p:cNvSpPr txBox="1"/>
          <p:nvPr/>
        </p:nvSpPr>
        <p:spPr>
          <a:xfrm>
            <a:off x="887305" y="2844119"/>
            <a:ext cx="1494320" cy="338554"/>
          </a:xfrm>
          <a:prstGeom prst="rect">
            <a:avLst/>
          </a:prstGeom>
          <a:noFill/>
        </p:spPr>
        <p:txBody>
          <a:bodyPr wrap="none" rtlCol="0">
            <a:spAutoFit/>
          </a:bodyPr>
          <a:lstStyle/>
          <a:p>
            <a:r>
              <a:rPr lang="en-US" sz="1600" dirty="0" err="1">
                <a:solidFill>
                  <a:schemeClr val="bg1">
                    <a:lumMod val="75000"/>
                  </a:schemeClr>
                </a:solidFill>
              </a:rPr>
              <a:t>Phacomorphic</a:t>
            </a:r>
            <a:endParaRPr lang="en-US" sz="1600" dirty="0">
              <a:solidFill>
                <a:schemeClr val="bg1">
                  <a:lumMod val="75000"/>
                </a:schemeClr>
              </a:solidFill>
            </a:endParaRPr>
          </a:p>
        </p:txBody>
      </p:sp>
      <p:sp>
        <p:nvSpPr>
          <p:cNvPr id="51" name="TextBox 50">
            <a:extLst>
              <a:ext uri="{FF2B5EF4-FFF2-40B4-BE49-F238E27FC236}">
                <a16:creationId xmlns:a16="http://schemas.microsoft.com/office/drawing/2014/main" id="{156069D4-340B-4160-A336-EBF73557CEE0}"/>
              </a:ext>
            </a:extLst>
          </p:cNvPr>
          <p:cNvSpPr txBox="1"/>
          <p:nvPr/>
        </p:nvSpPr>
        <p:spPr>
          <a:xfrm>
            <a:off x="884725" y="3175578"/>
            <a:ext cx="1519968" cy="338554"/>
          </a:xfrm>
          <a:prstGeom prst="rect">
            <a:avLst/>
          </a:prstGeom>
          <a:noFill/>
        </p:spPr>
        <p:txBody>
          <a:bodyPr wrap="none" rtlCol="0">
            <a:spAutoFit/>
          </a:bodyPr>
          <a:lstStyle/>
          <a:p>
            <a:r>
              <a:rPr lang="en-US" sz="1600" b="1" dirty="0"/>
              <a:t>Ectopia </a:t>
            </a:r>
            <a:r>
              <a:rPr lang="en-US" sz="1600" b="1" dirty="0" err="1"/>
              <a:t>lentis</a:t>
            </a:r>
            <a:endParaRPr lang="en-US" sz="1600" b="1" dirty="0"/>
          </a:p>
        </p:txBody>
      </p:sp>
      <p:cxnSp>
        <p:nvCxnSpPr>
          <p:cNvPr id="71" name="Straight Connector 70">
            <a:extLst>
              <a:ext uri="{FF2B5EF4-FFF2-40B4-BE49-F238E27FC236}">
                <a16:creationId xmlns:a16="http://schemas.microsoft.com/office/drawing/2014/main" id="{C104938D-BA8D-4E39-9D5F-9EE2012F2F3C}"/>
              </a:ext>
            </a:extLst>
          </p:cNvPr>
          <p:cNvCxnSpPr>
            <a:cxnSpLocks/>
          </p:cNvCxnSpPr>
          <p:nvPr/>
        </p:nvCxnSpPr>
        <p:spPr>
          <a:xfrm flipH="1">
            <a:off x="762665" y="3023488"/>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2A7E4E40-472F-4E50-8A7A-45C10FDD7171}"/>
              </a:ext>
            </a:extLst>
          </p:cNvPr>
          <p:cNvCxnSpPr>
            <a:cxnSpLocks/>
          </p:cNvCxnSpPr>
          <p:nvPr/>
        </p:nvCxnSpPr>
        <p:spPr>
          <a:xfrm flipH="1">
            <a:off x="762665" y="3347853"/>
            <a:ext cx="168274"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C3924889-45B9-4383-9C9E-48F0A9C27AD8}"/>
              </a:ext>
            </a:extLst>
          </p:cNvPr>
          <p:cNvCxnSpPr>
            <a:cxnSpLocks/>
          </p:cNvCxnSpPr>
          <p:nvPr/>
        </p:nvCxnSpPr>
        <p:spPr>
          <a:xfrm flipH="1">
            <a:off x="748719" y="2838976"/>
            <a:ext cx="13947" cy="5088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 name="Straight Arrow Connector 5">
            <a:extLst>
              <a:ext uri="{FF2B5EF4-FFF2-40B4-BE49-F238E27FC236}">
                <a16:creationId xmlns:a16="http://schemas.microsoft.com/office/drawing/2014/main" id="{A3439F0C-5143-461F-8F3C-2E830785DEFC}"/>
              </a:ext>
            </a:extLst>
          </p:cNvPr>
          <p:cNvCxnSpPr>
            <a:stCxn id="50" idx="2"/>
          </p:cNvCxnSpPr>
          <p:nvPr/>
        </p:nvCxnSpPr>
        <p:spPr>
          <a:xfrm flipH="1">
            <a:off x="2971800" y="589204"/>
            <a:ext cx="1591436" cy="706196"/>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6" name="Straight Arrow Connector 25">
            <a:extLst>
              <a:ext uri="{FF2B5EF4-FFF2-40B4-BE49-F238E27FC236}">
                <a16:creationId xmlns:a16="http://schemas.microsoft.com/office/drawing/2014/main" id="{B70E0124-9B84-41A5-8D84-A66B7838A706}"/>
              </a:ext>
            </a:extLst>
          </p:cNvPr>
          <p:cNvCxnSpPr>
            <a:cxnSpLocks/>
          </p:cNvCxnSpPr>
          <p:nvPr/>
        </p:nvCxnSpPr>
        <p:spPr>
          <a:xfrm flipH="1">
            <a:off x="1159539" y="1828800"/>
            <a:ext cx="1290435" cy="478059"/>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8" name="Straight Arrow Connector 27">
            <a:extLst>
              <a:ext uri="{FF2B5EF4-FFF2-40B4-BE49-F238E27FC236}">
                <a16:creationId xmlns:a16="http://schemas.microsoft.com/office/drawing/2014/main" id="{567A4249-5C59-4416-8A8E-1C35913900AB}"/>
              </a:ext>
            </a:extLst>
          </p:cNvPr>
          <p:cNvCxnSpPr>
            <a:cxnSpLocks/>
          </p:cNvCxnSpPr>
          <p:nvPr/>
        </p:nvCxnSpPr>
        <p:spPr>
          <a:xfrm>
            <a:off x="2449973" y="1832208"/>
            <a:ext cx="1268784"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21" name="Straight Arrow Connector 20">
            <a:extLst>
              <a:ext uri="{FF2B5EF4-FFF2-40B4-BE49-F238E27FC236}">
                <a16:creationId xmlns:a16="http://schemas.microsoft.com/office/drawing/2014/main" id="{5E33AEB6-AB6B-4304-B44B-E14BDAECF20A}"/>
              </a:ext>
            </a:extLst>
          </p:cNvPr>
          <p:cNvCxnSpPr>
            <a:cxnSpLocks/>
          </p:cNvCxnSpPr>
          <p:nvPr/>
        </p:nvCxnSpPr>
        <p:spPr>
          <a:xfrm>
            <a:off x="4572000" y="589204"/>
            <a:ext cx="1600200" cy="706196"/>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18" name="Text Box 36">
            <a:extLst>
              <a:ext uri="{FF2B5EF4-FFF2-40B4-BE49-F238E27FC236}">
                <a16:creationId xmlns:a16="http://schemas.microsoft.com/office/drawing/2014/main" id="{362B1808-42BE-4D1C-894B-40BD72FCD11D}"/>
              </a:ext>
            </a:extLst>
          </p:cNvPr>
          <p:cNvSpPr txBox="1">
            <a:spLocks noChangeArrowheads="1"/>
          </p:cNvSpPr>
          <p:nvPr/>
        </p:nvSpPr>
        <p:spPr bwMode="auto">
          <a:xfrm>
            <a:off x="5181600" y="1295400"/>
            <a:ext cx="2630848" cy="430887"/>
          </a:xfrm>
          <a:prstGeom prst="rect">
            <a:avLst/>
          </a:prstGeom>
          <a:noFill/>
          <a:ln w="952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solidFill>
                  <a:schemeClr val="bg1">
                    <a:lumMod val="75000"/>
                  </a:schemeClr>
                </a:solidFill>
              </a:rPr>
              <a:t>w/o Pupillary Block</a:t>
            </a:r>
          </a:p>
        </p:txBody>
      </p:sp>
      <p:sp>
        <p:nvSpPr>
          <p:cNvPr id="19" name="TextBox 18">
            <a:extLst>
              <a:ext uri="{FF2B5EF4-FFF2-40B4-BE49-F238E27FC236}">
                <a16:creationId xmlns:a16="http://schemas.microsoft.com/office/drawing/2014/main" id="{20F14707-6AB2-4CFA-894D-0A3851B594EA}"/>
              </a:ext>
            </a:extLst>
          </p:cNvPr>
          <p:cNvSpPr txBox="1"/>
          <p:nvPr/>
        </p:nvSpPr>
        <p:spPr>
          <a:xfrm>
            <a:off x="381000" y="3581400"/>
            <a:ext cx="7315200" cy="2800767"/>
          </a:xfrm>
          <a:prstGeom prst="rect">
            <a:avLst/>
          </a:prstGeom>
          <a:solidFill>
            <a:srgbClr val="FF99FF"/>
          </a:solidFill>
        </p:spPr>
        <p:txBody>
          <a:bodyPr wrap="square" rtlCol="0">
            <a:spAutoFit/>
          </a:bodyPr>
          <a:lstStyle/>
          <a:p>
            <a:r>
              <a:rPr lang="en-US" sz="1600" i="1" dirty="0">
                <a:solidFill>
                  <a:schemeClr val="bg1">
                    <a:lumMod val="50000"/>
                  </a:schemeClr>
                </a:solidFill>
              </a:rPr>
              <a:t>What is </a:t>
            </a:r>
            <a:r>
              <a:rPr lang="en-US" sz="1600" dirty="0">
                <a:solidFill>
                  <a:schemeClr val="bg1">
                    <a:lumMod val="50000"/>
                  </a:schemeClr>
                </a:solidFill>
              </a:rPr>
              <a:t>ectopia </a:t>
            </a:r>
            <a:r>
              <a:rPr lang="en-US" sz="1600" dirty="0" err="1">
                <a:solidFill>
                  <a:schemeClr val="bg1">
                    <a:lumMod val="50000"/>
                  </a:schemeClr>
                </a:solidFill>
              </a:rPr>
              <a:t>lentis</a:t>
            </a:r>
            <a:r>
              <a:rPr lang="en-US" sz="1600" i="1" dirty="0">
                <a:solidFill>
                  <a:schemeClr val="bg1">
                    <a:lumMod val="50000"/>
                  </a:schemeClr>
                </a:solidFill>
              </a:rPr>
              <a:t>?</a:t>
            </a:r>
          </a:p>
          <a:p>
            <a:r>
              <a:rPr lang="en-US" sz="1600" dirty="0">
                <a:solidFill>
                  <a:schemeClr val="bg1">
                    <a:lumMod val="50000"/>
                  </a:schemeClr>
                </a:solidFill>
              </a:rPr>
              <a:t>Displacement of the lens from its normal anatomic position</a:t>
            </a:r>
          </a:p>
          <a:p>
            <a:endParaRPr lang="en-US" sz="1600" dirty="0">
              <a:solidFill>
                <a:schemeClr val="bg1">
                  <a:lumMod val="50000"/>
                </a:schemeClr>
              </a:solidFill>
            </a:endParaRPr>
          </a:p>
          <a:p>
            <a:r>
              <a:rPr lang="en-US" sz="1600" i="1" dirty="0">
                <a:solidFill>
                  <a:schemeClr val="bg1">
                    <a:lumMod val="50000"/>
                  </a:schemeClr>
                </a:solidFill>
              </a:rPr>
              <a:t>With regard to lens ‘displacement’—what do the following terms mean?</a:t>
            </a:r>
          </a:p>
          <a:p>
            <a:r>
              <a:rPr lang="en-US" sz="1600" i="1" dirty="0">
                <a:solidFill>
                  <a:schemeClr val="bg1">
                    <a:lumMod val="50000"/>
                  </a:schemeClr>
                </a:solidFill>
              </a:rPr>
              <a:t>--</a:t>
            </a:r>
            <a:r>
              <a:rPr lang="en-US" sz="1600" i="1" dirty="0" err="1">
                <a:solidFill>
                  <a:schemeClr val="bg1">
                    <a:lumMod val="50000"/>
                  </a:schemeClr>
                </a:solidFill>
              </a:rPr>
              <a:t>Sublux</a:t>
            </a:r>
            <a:r>
              <a:rPr lang="en-US" sz="1600" i="1" dirty="0">
                <a:solidFill>
                  <a:schemeClr val="bg1">
                    <a:lumMod val="50000"/>
                  </a:schemeClr>
                </a:solidFill>
              </a:rPr>
              <a:t>(at)ed: </a:t>
            </a:r>
            <a:r>
              <a:rPr lang="en-US" sz="1600" dirty="0">
                <a:solidFill>
                  <a:schemeClr val="bg1">
                    <a:lumMod val="50000"/>
                  </a:schemeClr>
                </a:solidFill>
              </a:rPr>
              <a:t>The lens is partially displaced, but remains in the ‘general area’</a:t>
            </a:r>
          </a:p>
          <a:p>
            <a:r>
              <a:rPr lang="en-US" sz="1600" i="1" dirty="0">
                <a:solidFill>
                  <a:schemeClr val="bg1">
                    <a:lumMod val="50000"/>
                  </a:schemeClr>
                </a:solidFill>
              </a:rPr>
              <a:t>--Lux(at)ed: </a:t>
            </a:r>
            <a:r>
              <a:rPr lang="en-US" sz="1600" dirty="0">
                <a:solidFill>
                  <a:schemeClr val="bg1">
                    <a:lumMod val="50000"/>
                  </a:schemeClr>
                </a:solidFill>
              </a:rPr>
              <a:t>The lens is dislocated—completely removed from the pupillary aperture. All zonular attachments have been disrupted.</a:t>
            </a:r>
          </a:p>
          <a:p>
            <a:endParaRPr lang="en-US" sz="1600" i="1" dirty="0">
              <a:solidFill>
                <a:schemeClr val="bg1">
                  <a:lumMod val="50000"/>
                </a:schemeClr>
              </a:solidFill>
            </a:endParaRPr>
          </a:p>
          <a:p>
            <a:r>
              <a:rPr lang="en-US" sz="1600" i="1" dirty="0">
                <a:solidFill>
                  <a:schemeClr val="bg1">
                    <a:lumMod val="50000"/>
                  </a:schemeClr>
                </a:solidFill>
              </a:rPr>
              <a:t>How does ectopia </a:t>
            </a:r>
            <a:r>
              <a:rPr lang="en-US" sz="1600" i="1" dirty="0" err="1">
                <a:solidFill>
                  <a:schemeClr val="bg1">
                    <a:lumMod val="50000"/>
                  </a:schemeClr>
                </a:solidFill>
              </a:rPr>
              <a:t>lentis</a:t>
            </a:r>
            <a:r>
              <a:rPr lang="en-US" sz="1600" i="1" dirty="0">
                <a:solidFill>
                  <a:schemeClr val="bg1">
                    <a:lumMod val="50000"/>
                  </a:schemeClr>
                </a:solidFill>
              </a:rPr>
              <a:t> lead to pupillary block and ACG?</a:t>
            </a:r>
          </a:p>
          <a:p>
            <a:r>
              <a:rPr lang="en-US" sz="1600" dirty="0">
                <a:solidFill>
                  <a:schemeClr val="bg1">
                    <a:lumMod val="50000"/>
                  </a:schemeClr>
                </a:solidFill>
              </a:rPr>
              <a:t>By allowing the displaced lens to move into and blocks the pupil, producing the pressure gradient, with subsequent iris </a:t>
            </a:r>
            <a:r>
              <a:rPr lang="en-US" sz="1600" dirty="0" err="1">
                <a:solidFill>
                  <a:schemeClr val="bg1">
                    <a:lumMod val="50000"/>
                  </a:schemeClr>
                </a:solidFill>
              </a:rPr>
              <a:t>bombé</a:t>
            </a:r>
            <a:r>
              <a:rPr lang="en-US" sz="1600" dirty="0">
                <a:solidFill>
                  <a:schemeClr val="bg1">
                    <a:lumMod val="50000"/>
                  </a:schemeClr>
                </a:solidFill>
              </a:rPr>
              <a:t> and angle closure</a:t>
            </a:r>
          </a:p>
        </p:txBody>
      </p:sp>
      <p:sp>
        <p:nvSpPr>
          <p:cNvPr id="23" name="TextBox 22">
            <a:extLst>
              <a:ext uri="{FF2B5EF4-FFF2-40B4-BE49-F238E27FC236}">
                <a16:creationId xmlns:a16="http://schemas.microsoft.com/office/drawing/2014/main" id="{798926ED-3FC5-4F3C-B080-E06F6EB1FF50}"/>
              </a:ext>
            </a:extLst>
          </p:cNvPr>
          <p:cNvSpPr txBox="1"/>
          <p:nvPr/>
        </p:nvSpPr>
        <p:spPr>
          <a:xfrm>
            <a:off x="2388280" y="2821634"/>
            <a:ext cx="6541623" cy="1384995"/>
          </a:xfrm>
          <a:prstGeom prst="rect">
            <a:avLst/>
          </a:prstGeom>
          <a:solidFill>
            <a:schemeClr val="accent1">
              <a:lumMod val="40000"/>
              <a:lumOff val="60000"/>
            </a:schemeClr>
          </a:solidFill>
        </p:spPr>
        <p:txBody>
          <a:bodyPr wrap="square" rtlCol="0">
            <a:spAutoFit/>
          </a:bodyPr>
          <a:lstStyle/>
          <a:p>
            <a:r>
              <a:rPr lang="en-US" sz="1400" i="1" dirty="0">
                <a:solidFill>
                  <a:schemeClr val="bg1">
                    <a:lumMod val="65000"/>
                  </a:schemeClr>
                </a:solidFill>
              </a:rPr>
              <a:t>In a few words, how would you describe the shape of a </a:t>
            </a:r>
            <a:r>
              <a:rPr lang="en-US" sz="1400" i="1" dirty="0" err="1">
                <a:solidFill>
                  <a:schemeClr val="bg1">
                    <a:lumMod val="65000"/>
                  </a:schemeClr>
                </a:solidFill>
              </a:rPr>
              <a:t>microspherophakic</a:t>
            </a:r>
            <a:r>
              <a:rPr lang="en-US" sz="1400" i="1" dirty="0">
                <a:solidFill>
                  <a:schemeClr val="bg1">
                    <a:lumMod val="65000"/>
                  </a:schemeClr>
                </a:solidFill>
              </a:rPr>
              <a:t> lens?</a:t>
            </a:r>
          </a:p>
          <a:p>
            <a:r>
              <a:rPr lang="en-US" sz="1400" dirty="0">
                <a:solidFill>
                  <a:schemeClr val="bg1">
                    <a:lumMod val="65000"/>
                  </a:schemeClr>
                </a:solidFill>
              </a:rPr>
              <a:t>The name says it all: the lens is </a:t>
            </a:r>
            <a:r>
              <a:rPr lang="en-US" sz="1400" b="1" u="sng" dirty="0">
                <a:solidFill>
                  <a:schemeClr val="bg1">
                    <a:lumMod val="65000"/>
                  </a:schemeClr>
                </a:solidFill>
              </a:rPr>
              <a:t>small (‘micro’) </a:t>
            </a:r>
            <a:r>
              <a:rPr lang="en-US" sz="1400" u="sng" dirty="0">
                <a:solidFill>
                  <a:schemeClr val="bg1">
                    <a:lumMod val="65000"/>
                  </a:schemeClr>
                </a:solidFill>
              </a:rPr>
              <a:t>and </a:t>
            </a:r>
            <a:r>
              <a:rPr lang="en-US" sz="1400" b="1" u="sng" dirty="0">
                <a:solidFill>
                  <a:schemeClr val="bg1">
                    <a:lumMod val="65000"/>
                  </a:schemeClr>
                </a:solidFill>
              </a:rPr>
              <a:t>round (‘</a:t>
            </a:r>
            <a:r>
              <a:rPr lang="en-US" sz="1400" b="1" u="sng" dirty="0" err="1">
                <a:solidFill>
                  <a:schemeClr val="bg1">
                    <a:lumMod val="65000"/>
                  </a:schemeClr>
                </a:solidFill>
              </a:rPr>
              <a:t>sphero</a:t>
            </a:r>
            <a:r>
              <a:rPr lang="en-US" sz="1400" b="1" u="sng" dirty="0">
                <a:solidFill>
                  <a:schemeClr val="bg1">
                    <a:lumMod val="65000"/>
                  </a:schemeClr>
                </a:solidFill>
              </a:rPr>
              <a:t>’)</a:t>
            </a:r>
          </a:p>
          <a:p>
            <a:endParaRPr lang="en-US" sz="1400" dirty="0">
              <a:solidFill>
                <a:schemeClr val="bg1">
                  <a:lumMod val="65000"/>
                </a:schemeClr>
              </a:solidFill>
            </a:endParaRPr>
          </a:p>
          <a:p>
            <a:r>
              <a:rPr lang="en-US" sz="1400" i="1" dirty="0">
                <a:solidFill>
                  <a:schemeClr val="bg1">
                    <a:lumMod val="65000"/>
                  </a:schemeClr>
                </a:solidFill>
              </a:rPr>
              <a:t>What common slit-lamp observation owes to the lens’ small size?</a:t>
            </a:r>
          </a:p>
          <a:p>
            <a:r>
              <a:rPr lang="en-US" sz="1400" dirty="0">
                <a:solidFill>
                  <a:schemeClr val="bg1">
                    <a:lumMod val="65000"/>
                  </a:schemeClr>
                </a:solidFill>
              </a:rPr>
              <a:t>Typically, the entirety of the lens equator can be seen in the pupillary aperture when the </a:t>
            </a:r>
            <a:r>
              <a:rPr lang="en-US" sz="1400" dirty="0" err="1">
                <a:solidFill>
                  <a:schemeClr val="bg1">
                    <a:lumMod val="65000"/>
                  </a:schemeClr>
                </a:solidFill>
              </a:rPr>
              <a:t>pt</a:t>
            </a:r>
            <a:r>
              <a:rPr lang="en-US" sz="1400" dirty="0">
                <a:solidFill>
                  <a:schemeClr val="bg1">
                    <a:lumMod val="65000"/>
                  </a:schemeClr>
                </a:solidFill>
              </a:rPr>
              <a:t> is widely dilated</a:t>
            </a:r>
          </a:p>
        </p:txBody>
      </p:sp>
      <p:sp>
        <p:nvSpPr>
          <p:cNvPr id="24" name="TextBox 23">
            <a:extLst>
              <a:ext uri="{FF2B5EF4-FFF2-40B4-BE49-F238E27FC236}">
                <a16:creationId xmlns:a16="http://schemas.microsoft.com/office/drawing/2014/main" id="{83DDB5E6-1D51-4892-8706-141024C83CED}"/>
              </a:ext>
            </a:extLst>
          </p:cNvPr>
          <p:cNvSpPr txBox="1"/>
          <p:nvPr/>
        </p:nvSpPr>
        <p:spPr>
          <a:xfrm>
            <a:off x="2424571" y="4316269"/>
            <a:ext cx="6451527" cy="954107"/>
          </a:xfrm>
          <a:prstGeom prst="rect">
            <a:avLst/>
          </a:prstGeom>
          <a:solidFill>
            <a:schemeClr val="accent5">
              <a:lumMod val="75000"/>
            </a:schemeClr>
          </a:solidFill>
        </p:spPr>
        <p:txBody>
          <a:bodyPr wrap="square" rtlCol="0">
            <a:spAutoFit/>
          </a:bodyPr>
          <a:lstStyle/>
          <a:p>
            <a:r>
              <a:rPr lang="en-US" sz="1400" i="1" dirty="0">
                <a:solidFill>
                  <a:schemeClr val="bg1">
                    <a:lumMod val="50000"/>
                  </a:schemeClr>
                </a:solidFill>
              </a:rPr>
              <a:t>Pts with </a:t>
            </a:r>
            <a:r>
              <a:rPr lang="en-US" sz="1400" i="1" dirty="0" err="1">
                <a:solidFill>
                  <a:schemeClr val="bg1">
                    <a:lumMod val="50000"/>
                  </a:schemeClr>
                </a:solidFill>
              </a:rPr>
              <a:t>microspherophakia</a:t>
            </a:r>
            <a:r>
              <a:rPr lang="en-US" sz="1400" i="1" dirty="0">
                <a:solidFill>
                  <a:schemeClr val="bg1">
                    <a:lumMod val="50000"/>
                  </a:schemeClr>
                </a:solidFill>
              </a:rPr>
              <a:t> are almost always high myopes. Why?</a:t>
            </a:r>
          </a:p>
          <a:p>
            <a:r>
              <a:rPr lang="en-US" sz="1400" dirty="0">
                <a:solidFill>
                  <a:schemeClr val="bg1">
                    <a:lumMod val="50000"/>
                  </a:schemeClr>
                </a:solidFill>
              </a:rPr>
              <a:t>Because the lens is small, it has a short radius of curvature. Further, because it is spherical, it is more curved than is a normal lens. </a:t>
            </a:r>
            <a:r>
              <a:rPr lang="en-US" sz="1400" u="sng" dirty="0">
                <a:solidFill>
                  <a:schemeClr val="bg1">
                    <a:lumMod val="50000"/>
                  </a:schemeClr>
                </a:solidFill>
              </a:rPr>
              <a:t>These two factors give the </a:t>
            </a:r>
            <a:r>
              <a:rPr lang="en-US" sz="1400" u="sng" dirty="0" err="1">
                <a:solidFill>
                  <a:schemeClr val="bg1">
                    <a:lumMod val="50000"/>
                  </a:schemeClr>
                </a:solidFill>
              </a:rPr>
              <a:t>m’spheric</a:t>
            </a:r>
            <a:r>
              <a:rPr lang="en-US" sz="1400" u="sng" dirty="0">
                <a:solidFill>
                  <a:schemeClr val="bg1">
                    <a:lumMod val="50000"/>
                  </a:schemeClr>
                </a:solidFill>
              </a:rPr>
              <a:t> lens vastly more converging power than a normal lens possesses.</a:t>
            </a:r>
          </a:p>
        </p:txBody>
      </p:sp>
      <p:sp>
        <p:nvSpPr>
          <p:cNvPr id="25" name="TextBox 24">
            <a:extLst>
              <a:ext uri="{FF2B5EF4-FFF2-40B4-BE49-F238E27FC236}">
                <a16:creationId xmlns:a16="http://schemas.microsoft.com/office/drawing/2014/main" id="{EDF9D533-D64E-40E5-8915-BD96C88905A7}"/>
              </a:ext>
            </a:extLst>
          </p:cNvPr>
          <p:cNvSpPr txBox="1"/>
          <p:nvPr/>
        </p:nvSpPr>
        <p:spPr>
          <a:xfrm>
            <a:off x="2423968" y="3058533"/>
            <a:ext cx="6567632" cy="584775"/>
          </a:xfrm>
          <a:prstGeom prst="rect">
            <a:avLst/>
          </a:prstGeom>
          <a:solidFill>
            <a:srgbClr val="99FF99"/>
          </a:solidFill>
        </p:spPr>
        <p:txBody>
          <a:bodyPr wrap="none" rtlCol="0">
            <a:spAutoFit/>
          </a:bodyPr>
          <a:lstStyle/>
          <a:p>
            <a:r>
              <a:rPr lang="en-US" sz="1600" i="1" dirty="0">
                <a:solidFill>
                  <a:schemeClr val="bg1">
                    <a:lumMod val="65000"/>
                  </a:schemeClr>
                </a:solidFill>
              </a:rPr>
              <a:t>With what condition is </a:t>
            </a:r>
            <a:r>
              <a:rPr lang="en-US" sz="1600" i="1" dirty="0" err="1">
                <a:solidFill>
                  <a:schemeClr val="bg1">
                    <a:lumMod val="65000"/>
                  </a:schemeClr>
                </a:solidFill>
              </a:rPr>
              <a:t>microspherophakia</a:t>
            </a:r>
            <a:r>
              <a:rPr lang="en-US" sz="1600" i="1" dirty="0">
                <a:solidFill>
                  <a:schemeClr val="bg1">
                    <a:lumMod val="65000"/>
                  </a:schemeClr>
                </a:solidFill>
              </a:rPr>
              <a:t> most frequently associated?</a:t>
            </a:r>
          </a:p>
          <a:p>
            <a:r>
              <a:rPr lang="en-US" sz="1600" b="1" dirty="0">
                <a:solidFill>
                  <a:srgbClr val="0000FF"/>
                </a:solidFill>
              </a:rPr>
              <a:t>Weill-Marchesani syndrome</a:t>
            </a:r>
          </a:p>
        </p:txBody>
      </p:sp>
      <p:sp>
        <p:nvSpPr>
          <p:cNvPr id="22" name="Oval 21">
            <a:extLst>
              <a:ext uri="{FF2B5EF4-FFF2-40B4-BE49-F238E27FC236}">
                <a16:creationId xmlns:a16="http://schemas.microsoft.com/office/drawing/2014/main" id="{A8B47573-D3D9-4D47-9E08-BED8FABB2FE0}"/>
              </a:ext>
            </a:extLst>
          </p:cNvPr>
          <p:cNvSpPr/>
          <p:nvPr/>
        </p:nvSpPr>
        <p:spPr>
          <a:xfrm>
            <a:off x="808522" y="3093379"/>
            <a:ext cx="1641452" cy="533397"/>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TextBox 28">
            <a:extLst>
              <a:ext uri="{FF2B5EF4-FFF2-40B4-BE49-F238E27FC236}">
                <a16:creationId xmlns:a16="http://schemas.microsoft.com/office/drawing/2014/main" id="{07333FDB-04C9-4773-A8C2-B02CF126B53B}"/>
              </a:ext>
            </a:extLst>
          </p:cNvPr>
          <p:cNvSpPr txBox="1"/>
          <p:nvPr/>
        </p:nvSpPr>
        <p:spPr>
          <a:xfrm>
            <a:off x="533400" y="3691270"/>
            <a:ext cx="6461699" cy="1815882"/>
          </a:xfrm>
          <a:prstGeom prst="rect">
            <a:avLst/>
          </a:prstGeom>
          <a:solidFill>
            <a:srgbClr val="0070C0"/>
          </a:solidFill>
        </p:spPr>
        <p:txBody>
          <a:bodyPr wrap="square" rtlCol="0">
            <a:spAutoFit/>
          </a:bodyPr>
          <a:lstStyle/>
          <a:p>
            <a:r>
              <a:rPr lang="en-US" sz="1600" i="1" dirty="0">
                <a:solidFill>
                  <a:schemeClr val="bg1">
                    <a:lumMod val="65000"/>
                  </a:schemeClr>
                </a:solidFill>
              </a:rPr>
              <a:t>Weill-Marchesani is strongly associated with </a:t>
            </a:r>
            <a:r>
              <a:rPr lang="en-US" sz="1600" i="1" dirty="0" err="1">
                <a:solidFill>
                  <a:schemeClr val="bg1">
                    <a:lumMod val="65000"/>
                  </a:schemeClr>
                </a:solidFill>
              </a:rPr>
              <a:t>microspherophakia</a:t>
            </a:r>
            <a:r>
              <a:rPr lang="en-US" sz="1600" i="1" dirty="0">
                <a:solidFill>
                  <a:schemeClr val="bg1">
                    <a:lumMod val="65000"/>
                  </a:schemeClr>
                </a:solidFill>
              </a:rPr>
              <a:t>.  With what conditions is </a:t>
            </a:r>
            <a:r>
              <a:rPr lang="en-US" sz="1600" i="1" dirty="0" err="1">
                <a:solidFill>
                  <a:schemeClr val="bg1">
                    <a:lumMod val="65000"/>
                  </a:schemeClr>
                </a:solidFill>
              </a:rPr>
              <a:t>microspherophakia</a:t>
            </a:r>
            <a:r>
              <a:rPr lang="en-US" sz="1600" i="1" dirty="0">
                <a:solidFill>
                  <a:schemeClr val="bg1">
                    <a:lumMod val="65000"/>
                  </a:schemeClr>
                </a:solidFill>
              </a:rPr>
              <a:t> </a:t>
            </a:r>
            <a:r>
              <a:rPr lang="en-US" sz="1600" b="1" dirty="0">
                <a:solidFill>
                  <a:schemeClr val="bg1">
                    <a:lumMod val="65000"/>
                  </a:schemeClr>
                </a:solidFill>
              </a:rPr>
              <a:t>occasionally</a:t>
            </a:r>
            <a:r>
              <a:rPr lang="en-US" sz="1600" i="1" dirty="0">
                <a:solidFill>
                  <a:schemeClr val="bg1">
                    <a:lumMod val="65000"/>
                  </a:schemeClr>
                </a:solidFill>
              </a:rPr>
              <a:t> associated</a:t>
            </a:r>
            <a:r>
              <a:rPr lang="en-US" sz="1600" i="1" dirty="0">
                <a:solidFill>
                  <a:schemeClr val="bg1">
                    <a:lumMod val="65000"/>
                  </a:schemeClr>
                </a:solidFill>
                <a:latin typeface="+mn-lt"/>
              </a:rPr>
              <a:t>?</a:t>
            </a:r>
          </a:p>
          <a:p>
            <a:r>
              <a:rPr lang="en-US" sz="1600" b="1" dirty="0">
                <a:solidFill>
                  <a:schemeClr val="bg1"/>
                </a:solidFill>
                <a:latin typeface="+mn-lt"/>
              </a:rPr>
              <a:t>--Lowe syndrome</a:t>
            </a:r>
          </a:p>
          <a:p>
            <a:r>
              <a:rPr lang="en-US" sz="1600" b="1" dirty="0">
                <a:solidFill>
                  <a:schemeClr val="bg1"/>
                </a:solidFill>
                <a:latin typeface="+mn-lt"/>
              </a:rPr>
              <a:t>--Alport syndrome</a:t>
            </a:r>
          </a:p>
          <a:p>
            <a:r>
              <a:rPr lang="en-US" sz="1600" b="1" dirty="0">
                <a:solidFill>
                  <a:schemeClr val="bg1"/>
                </a:solidFill>
                <a:latin typeface="+mn-lt"/>
              </a:rPr>
              <a:t>--</a:t>
            </a:r>
            <a:r>
              <a:rPr lang="en-US" sz="1600" b="1" dirty="0" err="1">
                <a:solidFill>
                  <a:schemeClr val="bg1"/>
                </a:solidFill>
                <a:latin typeface="+mn-lt"/>
              </a:rPr>
              <a:t>Marfan</a:t>
            </a:r>
            <a:r>
              <a:rPr lang="en-US" sz="1600" b="1" dirty="0">
                <a:solidFill>
                  <a:schemeClr val="bg1"/>
                </a:solidFill>
                <a:latin typeface="+mn-lt"/>
              </a:rPr>
              <a:t> syndrome</a:t>
            </a:r>
          </a:p>
          <a:p>
            <a:r>
              <a:rPr lang="en-US" sz="1600" b="1" dirty="0">
                <a:solidFill>
                  <a:schemeClr val="bg1"/>
                </a:solidFill>
                <a:latin typeface="+mn-lt"/>
              </a:rPr>
              <a:t>--Peters anomaly</a:t>
            </a:r>
          </a:p>
          <a:p>
            <a:r>
              <a:rPr lang="en-US" sz="1600" b="1" dirty="0">
                <a:solidFill>
                  <a:schemeClr val="bg1"/>
                </a:solidFill>
                <a:latin typeface="+mn-lt"/>
              </a:rPr>
              <a:t>--C</a:t>
            </a:r>
            <a:r>
              <a:rPr lang="en-US" sz="1600" b="1" dirty="0">
                <a:solidFill>
                  <a:schemeClr val="bg1"/>
                </a:solidFill>
              </a:rPr>
              <a:t>ongenital rubella</a:t>
            </a:r>
            <a:endParaRPr lang="en-US" sz="1600" b="1" dirty="0">
              <a:solidFill>
                <a:schemeClr val="bg1"/>
              </a:solidFill>
              <a:latin typeface="+mn-lt"/>
            </a:endParaRPr>
          </a:p>
        </p:txBody>
      </p:sp>
      <p:sp>
        <p:nvSpPr>
          <p:cNvPr id="3" name="Oval 2">
            <a:extLst>
              <a:ext uri="{FF2B5EF4-FFF2-40B4-BE49-F238E27FC236}">
                <a16:creationId xmlns:a16="http://schemas.microsoft.com/office/drawing/2014/main" id="{C914562F-331B-441B-9DC7-534C4BCA9A7A}"/>
              </a:ext>
            </a:extLst>
          </p:cNvPr>
          <p:cNvSpPr/>
          <p:nvPr/>
        </p:nvSpPr>
        <p:spPr>
          <a:xfrm>
            <a:off x="2302864" y="3248672"/>
            <a:ext cx="3107336" cy="464126"/>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Text Box 13">
            <a:extLst>
              <a:ext uri="{FF2B5EF4-FFF2-40B4-BE49-F238E27FC236}">
                <a16:creationId xmlns:a16="http://schemas.microsoft.com/office/drawing/2014/main" id="{B504F929-CFCD-4FDD-8E1E-3801A276F8DD}"/>
              </a:ext>
            </a:extLst>
          </p:cNvPr>
          <p:cNvSpPr txBox="1">
            <a:spLocks noChangeArrowheads="1"/>
          </p:cNvSpPr>
          <p:nvPr/>
        </p:nvSpPr>
        <p:spPr bwMode="auto">
          <a:xfrm>
            <a:off x="2743200" y="3810000"/>
            <a:ext cx="4438024" cy="2215991"/>
          </a:xfrm>
          <a:prstGeom prst="rect">
            <a:avLst/>
          </a:prstGeom>
          <a:solidFill>
            <a:srgbClr val="99FF66"/>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b="1" i="1" u="sng" dirty="0">
                <a:solidFill>
                  <a:srgbClr val="FF0000"/>
                </a:solidFill>
              </a:rPr>
              <a:t>Ruby LAMP Weill-Marchesani</a:t>
            </a:r>
            <a:r>
              <a:rPr lang="en-US" altLang="en-US" sz="1600" u="sng" dirty="0">
                <a:solidFill>
                  <a:srgbClr val="FF0000"/>
                </a:solidFill>
              </a:rPr>
              <a:t> </a:t>
            </a:r>
            <a:r>
              <a:rPr lang="en-US" altLang="en-US" sz="1400" u="sng" dirty="0"/>
              <a:t>is a mnemonic for the conditions associated with </a:t>
            </a:r>
            <a:r>
              <a:rPr lang="en-US" altLang="en-US" sz="1400" u="sng" dirty="0" err="1"/>
              <a:t>microspherophakia</a:t>
            </a:r>
            <a:r>
              <a:rPr lang="en-US" altLang="en-US" sz="1400" u="sng" dirty="0"/>
              <a:t>:</a:t>
            </a:r>
          </a:p>
          <a:p>
            <a:pPr eaLnBrk="1" hangingPunct="1">
              <a:spcBef>
                <a:spcPct val="0"/>
              </a:spcBef>
              <a:buClrTx/>
              <a:buSzTx/>
              <a:buFontTx/>
              <a:buNone/>
            </a:pPr>
            <a:endParaRPr lang="en-US" altLang="en-US" sz="1400" b="1" u="sng" dirty="0">
              <a:solidFill>
                <a:srgbClr val="0000FF"/>
              </a:solidFill>
            </a:endParaRPr>
          </a:p>
          <a:p>
            <a:pPr eaLnBrk="1" hangingPunct="1">
              <a:spcBef>
                <a:spcPct val="0"/>
              </a:spcBef>
              <a:buClrTx/>
              <a:buSzTx/>
              <a:buFontTx/>
              <a:buNone/>
            </a:pPr>
            <a:r>
              <a:rPr lang="en-US" altLang="en-US" sz="1600" b="1" dirty="0">
                <a:solidFill>
                  <a:srgbClr val="FF0000"/>
                </a:solidFill>
              </a:rPr>
              <a:t>Ruby</a:t>
            </a:r>
            <a:r>
              <a:rPr lang="en-US" altLang="en-US" sz="1400" dirty="0"/>
              <a:t> = Rubella</a:t>
            </a:r>
          </a:p>
          <a:p>
            <a:pPr eaLnBrk="1" hangingPunct="1">
              <a:spcBef>
                <a:spcPct val="0"/>
              </a:spcBef>
              <a:buClrTx/>
              <a:buSzTx/>
              <a:buFontTx/>
              <a:buNone/>
            </a:pPr>
            <a:endParaRPr lang="en-US" altLang="en-US" sz="1400" dirty="0"/>
          </a:p>
          <a:p>
            <a:pPr eaLnBrk="1" hangingPunct="1">
              <a:spcBef>
                <a:spcPct val="0"/>
              </a:spcBef>
              <a:buClrTx/>
              <a:buSzTx/>
              <a:buFontTx/>
              <a:buNone/>
            </a:pPr>
            <a:r>
              <a:rPr lang="en-US" altLang="en-US" sz="1600" b="1" dirty="0">
                <a:solidFill>
                  <a:srgbClr val="FF0000"/>
                </a:solidFill>
              </a:rPr>
              <a:t>L</a:t>
            </a:r>
            <a:r>
              <a:rPr lang="en-US" altLang="en-US" sz="1400" dirty="0"/>
              <a:t>owe syndrome</a:t>
            </a:r>
          </a:p>
          <a:p>
            <a:pPr eaLnBrk="1" hangingPunct="1">
              <a:spcBef>
                <a:spcPct val="0"/>
              </a:spcBef>
              <a:buClrTx/>
              <a:buSzTx/>
              <a:buFontTx/>
              <a:buNone/>
            </a:pPr>
            <a:r>
              <a:rPr lang="en-US" altLang="en-US" sz="1600" b="1" dirty="0">
                <a:solidFill>
                  <a:srgbClr val="FF0000"/>
                </a:solidFill>
              </a:rPr>
              <a:t>A</a:t>
            </a:r>
            <a:r>
              <a:rPr lang="en-US" altLang="en-US" sz="1400" dirty="0"/>
              <a:t>lport syndrome</a:t>
            </a:r>
          </a:p>
          <a:p>
            <a:pPr eaLnBrk="1" hangingPunct="1">
              <a:spcBef>
                <a:spcPct val="0"/>
              </a:spcBef>
              <a:buClrTx/>
              <a:buSzTx/>
              <a:buFontTx/>
              <a:buNone/>
            </a:pPr>
            <a:r>
              <a:rPr lang="en-US" altLang="en-US" sz="1600" b="1" dirty="0" err="1">
                <a:solidFill>
                  <a:srgbClr val="FF0000"/>
                </a:solidFill>
              </a:rPr>
              <a:t>M</a:t>
            </a:r>
            <a:r>
              <a:rPr lang="en-US" altLang="en-US" sz="1400" dirty="0" err="1"/>
              <a:t>arfan</a:t>
            </a:r>
            <a:r>
              <a:rPr lang="en-US" altLang="en-US" sz="1400" dirty="0"/>
              <a:t> syndrome</a:t>
            </a:r>
          </a:p>
          <a:p>
            <a:pPr eaLnBrk="1" hangingPunct="1">
              <a:spcBef>
                <a:spcPct val="0"/>
              </a:spcBef>
              <a:buClrTx/>
              <a:buSzTx/>
              <a:buFontTx/>
              <a:buNone/>
            </a:pPr>
            <a:r>
              <a:rPr lang="en-US" altLang="en-US" sz="1600" b="1" dirty="0">
                <a:solidFill>
                  <a:srgbClr val="FF0000"/>
                </a:solidFill>
              </a:rPr>
              <a:t>P</a:t>
            </a:r>
            <a:r>
              <a:rPr lang="en-US" altLang="en-US" sz="1400" dirty="0"/>
              <a:t>eters anomaly</a:t>
            </a:r>
          </a:p>
        </p:txBody>
      </p:sp>
    </p:spTree>
    <p:extLst>
      <p:ext uri="{BB962C8B-B14F-4D97-AF65-F5344CB8AC3E}">
        <p14:creationId xmlns:p14="http://schemas.microsoft.com/office/powerpoint/2010/main" val="2244913051"/>
      </p:ext>
    </p:extLst>
  </p:cSld>
  <p:clrMapOvr>
    <a:masterClrMapping/>
  </p:clrMapOvr>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014" name="Text Box 6"/>
          <p:cNvSpPr txBox="1">
            <a:spLocks noChangeArrowheads="1"/>
          </p:cNvSpPr>
          <p:nvPr/>
        </p:nvSpPr>
        <p:spPr bwMode="auto">
          <a:xfrm>
            <a:off x="533400" y="2356376"/>
            <a:ext cx="1005403"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t>Lens-</a:t>
            </a:r>
          </a:p>
          <a:p>
            <a:pPr algn="ctr" eaLnBrk="1" hangingPunct="1">
              <a:lnSpc>
                <a:spcPct val="80000"/>
              </a:lnSpc>
              <a:spcBef>
                <a:spcPct val="0"/>
              </a:spcBef>
              <a:buClrTx/>
              <a:buSzTx/>
              <a:buFontTx/>
              <a:buNone/>
            </a:pPr>
            <a:r>
              <a:rPr lang="en-US" altLang="en-US" sz="1800" dirty="0"/>
              <a:t>Induced</a:t>
            </a:r>
          </a:p>
        </p:txBody>
      </p:sp>
      <p:sp>
        <p:nvSpPr>
          <p:cNvPr id="43017" name="Text Box 14"/>
          <p:cNvSpPr txBox="1">
            <a:spLocks noChangeArrowheads="1"/>
          </p:cNvSpPr>
          <p:nvPr/>
        </p:nvSpPr>
        <p:spPr bwMode="auto">
          <a:xfrm>
            <a:off x="3026498" y="2365901"/>
            <a:ext cx="1633781"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Aphakic/</a:t>
            </a:r>
          </a:p>
          <a:p>
            <a:pPr algn="ctr" eaLnBrk="1" hangingPunct="1">
              <a:lnSpc>
                <a:spcPct val="80000"/>
              </a:lnSpc>
              <a:spcBef>
                <a:spcPct val="0"/>
              </a:spcBef>
              <a:buClrTx/>
              <a:buSzTx/>
              <a:buFontTx/>
              <a:buNone/>
            </a:pPr>
            <a:r>
              <a:rPr lang="en-US" altLang="en-US" sz="1800" dirty="0" err="1">
                <a:solidFill>
                  <a:schemeClr val="bg1">
                    <a:lumMod val="75000"/>
                  </a:schemeClr>
                </a:solidFill>
              </a:rPr>
              <a:t>Pseudophakic</a:t>
            </a:r>
            <a:endParaRPr lang="en-US" altLang="en-US" sz="1800" dirty="0">
              <a:solidFill>
                <a:schemeClr val="bg1">
                  <a:lumMod val="75000"/>
                </a:schemeClr>
              </a:solidFill>
            </a:endParaRPr>
          </a:p>
        </p:txBody>
      </p:sp>
      <p:sp>
        <p:nvSpPr>
          <p:cNvPr id="43031" name="Text Box 35"/>
          <p:cNvSpPr txBox="1">
            <a:spLocks noChangeArrowheads="1"/>
          </p:cNvSpPr>
          <p:nvPr/>
        </p:nvSpPr>
        <p:spPr bwMode="auto">
          <a:xfrm>
            <a:off x="1190847" y="1295400"/>
            <a:ext cx="2473754"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t>w/ Pupillary Block</a:t>
            </a:r>
          </a:p>
        </p:txBody>
      </p:sp>
      <p:sp>
        <p:nvSpPr>
          <p:cNvPr id="49" name="Rectangle 2">
            <a:extLst>
              <a:ext uri="{FF2B5EF4-FFF2-40B4-BE49-F238E27FC236}">
                <a16:creationId xmlns:a16="http://schemas.microsoft.com/office/drawing/2014/main" id="{240EE5BF-F7D2-4FC8-A5DD-F6B5423153C6}"/>
              </a:ext>
            </a:extLst>
          </p:cNvPr>
          <p:cNvSpPr>
            <a:spLocks noGrp="1" noChangeArrowheads="1"/>
          </p:cNvSpPr>
          <p:nvPr>
            <p:ph type="title"/>
          </p:nvPr>
        </p:nvSpPr>
        <p:spPr>
          <a:xfrm>
            <a:off x="457200" y="304800"/>
            <a:ext cx="7543800" cy="563562"/>
          </a:xfrm>
        </p:spPr>
        <p:txBody>
          <a:bodyPr/>
          <a:lstStyle/>
          <a:p>
            <a:pPr eaLnBrk="1" hangingPunct="1"/>
            <a:r>
              <a:rPr lang="en-US" altLang="en-US" sz="3500" dirty="0"/>
              <a:t>Q</a:t>
            </a:r>
          </a:p>
        </p:txBody>
      </p:sp>
      <p:sp>
        <p:nvSpPr>
          <p:cNvPr id="50" name="TextBox 49">
            <a:extLst>
              <a:ext uri="{FF2B5EF4-FFF2-40B4-BE49-F238E27FC236}">
                <a16:creationId xmlns:a16="http://schemas.microsoft.com/office/drawing/2014/main" id="{CF426230-46C8-405C-9015-99EF57762A2E}"/>
              </a:ext>
            </a:extLst>
          </p:cNvPr>
          <p:cNvSpPr txBox="1"/>
          <p:nvPr/>
        </p:nvSpPr>
        <p:spPr>
          <a:xfrm>
            <a:off x="2259496" y="189094"/>
            <a:ext cx="4607480" cy="400110"/>
          </a:xfrm>
          <a:prstGeom prst="rect">
            <a:avLst/>
          </a:prstGeom>
          <a:solidFill>
            <a:schemeClr val="accent1">
              <a:lumMod val="60000"/>
              <a:lumOff val="40000"/>
            </a:schemeClr>
          </a:solidFill>
        </p:spPr>
        <p:txBody>
          <a:bodyPr wrap="none" rtlCol="0">
            <a:spAutoFit/>
          </a:bodyPr>
          <a:lstStyle/>
          <a:p>
            <a:pPr algn="ctr"/>
            <a:r>
              <a:rPr lang="en-US" sz="2000" b="1" dirty="0"/>
              <a:t>Secondary Angle Closure Glaucoma</a:t>
            </a:r>
          </a:p>
        </p:txBody>
      </p:sp>
      <p:sp>
        <p:nvSpPr>
          <p:cNvPr id="2" name="TextBox 1">
            <a:extLst>
              <a:ext uri="{FF2B5EF4-FFF2-40B4-BE49-F238E27FC236}">
                <a16:creationId xmlns:a16="http://schemas.microsoft.com/office/drawing/2014/main" id="{A7E30BEC-923B-4C9A-A856-BDD0D882F6B8}"/>
              </a:ext>
            </a:extLst>
          </p:cNvPr>
          <p:cNvSpPr txBox="1"/>
          <p:nvPr/>
        </p:nvSpPr>
        <p:spPr>
          <a:xfrm>
            <a:off x="887305" y="2844119"/>
            <a:ext cx="1494320" cy="338554"/>
          </a:xfrm>
          <a:prstGeom prst="rect">
            <a:avLst/>
          </a:prstGeom>
          <a:noFill/>
        </p:spPr>
        <p:txBody>
          <a:bodyPr wrap="none" rtlCol="0">
            <a:spAutoFit/>
          </a:bodyPr>
          <a:lstStyle/>
          <a:p>
            <a:r>
              <a:rPr lang="en-US" sz="1600" dirty="0" err="1">
                <a:solidFill>
                  <a:schemeClr val="bg1">
                    <a:lumMod val="75000"/>
                  </a:schemeClr>
                </a:solidFill>
              </a:rPr>
              <a:t>Phacomorphic</a:t>
            </a:r>
            <a:endParaRPr lang="en-US" sz="1600" dirty="0">
              <a:solidFill>
                <a:schemeClr val="bg1">
                  <a:lumMod val="75000"/>
                </a:schemeClr>
              </a:solidFill>
            </a:endParaRPr>
          </a:p>
        </p:txBody>
      </p:sp>
      <p:sp>
        <p:nvSpPr>
          <p:cNvPr id="51" name="TextBox 50">
            <a:extLst>
              <a:ext uri="{FF2B5EF4-FFF2-40B4-BE49-F238E27FC236}">
                <a16:creationId xmlns:a16="http://schemas.microsoft.com/office/drawing/2014/main" id="{156069D4-340B-4160-A336-EBF73557CEE0}"/>
              </a:ext>
            </a:extLst>
          </p:cNvPr>
          <p:cNvSpPr txBox="1"/>
          <p:nvPr/>
        </p:nvSpPr>
        <p:spPr>
          <a:xfrm>
            <a:off x="884725" y="3175578"/>
            <a:ext cx="1519968" cy="338554"/>
          </a:xfrm>
          <a:prstGeom prst="rect">
            <a:avLst/>
          </a:prstGeom>
          <a:noFill/>
        </p:spPr>
        <p:txBody>
          <a:bodyPr wrap="none" rtlCol="0">
            <a:spAutoFit/>
          </a:bodyPr>
          <a:lstStyle/>
          <a:p>
            <a:r>
              <a:rPr lang="en-US" sz="1600" b="1" dirty="0"/>
              <a:t>Ectopia </a:t>
            </a:r>
            <a:r>
              <a:rPr lang="en-US" sz="1600" b="1" dirty="0" err="1"/>
              <a:t>lentis</a:t>
            </a:r>
            <a:endParaRPr lang="en-US" sz="1600" b="1" dirty="0"/>
          </a:p>
        </p:txBody>
      </p:sp>
      <p:cxnSp>
        <p:nvCxnSpPr>
          <p:cNvPr id="71" name="Straight Connector 70">
            <a:extLst>
              <a:ext uri="{FF2B5EF4-FFF2-40B4-BE49-F238E27FC236}">
                <a16:creationId xmlns:a16="http://schemas.microsoft.com/office/drawing/2014/main" id="{C104938D-BA8D-4E39-9D5F-9EE2012F2F3C}"/>
              </a:ext>
            </a:extLst>
          </p:cNvPr>
          <p:cNvCxnSpPr>
            <a:cxnSpLocks/>
          </p:cNvCxnSpPr>
          <p:nvPr/>
        </p:nvCxnSpPr>
        <p:spPr>
          <a:xfrm flipH="1">
            <a:off x="762665" y="3023488"/>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2A7E4E40-472F-4E50-8A7A-45C10FDD7171}"/>
              </a:ext>
            </a:extLst>
          </p:cNvPr>
          <p:cNvCxnSpPr>
            <a:cxnSpLocks/>
          </p:cNvCxnSpPr>
          <p:nvPr/>
        </p:nvCxnSpPr>
        <p:spPr>
          <a:xfrm flipH="1">
            <a:off x="762665" y="3347853"/>
            <a:ext cx="168274"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C3924889-45B9-4383-9C9E-48F0A9C27AD8}"/>
              </a:ext>
            </a:extLst>
          </p:cNvPr>
          <p:cNvCxnSpPr>
            <a:cxnSpLocks/>
          </p:cNvCxnSpPr>
          <p:nvPr/>
        </p:nvCxnSpPr>
        <p:spPr>
          <a:xfrm flipH="1">
            <a:off x="748719" y="2838976"/>
            <a:ext cx="13947" cy="5088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 name="Straight Arrow Connector 5">
            <a:extLst>
              <a:ext uri="{FF2B5EF4-FFF2-40B4-BE49-F238E27FC236}">
                <a16:creationId xmlns:a16="http://schemas.microsoft.com/office/drawing/2014/main" id="{A3439F0C-5143-461F-8F3C-2E830785DEFC}"/>
              </a:ext>
            </a:extLst>
          </p:cNvPr>
          <p:cNvCxnSpPr>
            <a:stCxn id="50" idx="2"/>
          </p:cNvCxnSpPr>
          <p:nvPr/>
        </p:nvCxnSpPr>
        <p:spPr>
          <a:xfrm flipH="1">
            <a:off x="2971800" y="589204"/>
            <a:ext cx="1591436" cy="706196"/>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6" name="Straight Arrow Connector 25">
            <a:extLst>
              <a:ext uri="{FF2B5EF4-FFF2-40B4-BE49-F238E27FC236}">
                <a16:creationId xmlns:a16="http://schemas.microsoft.com/office/drawing/2014/main" id="{B70E0124-9B84-41A5-8D84-A66B7838A706}"/>
              </a:ext>
            </a:extLst>
          </p:cNvPr>
          <p:cNvCxnSpPr>
            <a:cxnSpLocks/>
          </p:cNvCxnSpPr>
          <p:nvPr/>
        </p:nvCxnSpPr>
        <p:spPr>
          <a:xfrm flipH="1">
            <a:off x="1159539" y="1828800"/>
            <a:ext cx="1290435" cy="478059"/>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8" name="Straight Arrow Connector 27">
            <a:extLst>
              <a:ext uri="{FF2B5EF4-FFF2-40B4-BE49-F238E27FC236}">
                <a16:creationId xmlns:a16="http://schemas.microsoft.com/office/drawing/2014/main" id="{567A4249-5C59-4416-8A8E-1C35913900AB}"/>
              </a:ext>
            </a:extLst>
          </p:cNvPr>
          <p:cNvCxnSpPr>
            <a:cxnSpLocks/>
          </p:cNvCxnSpPr>
          <p:nvPr/>
        </p:nvCxnSpPr>
        <p:spPr>
          <a:xfrm>
            <a:off x="2449973" y="1832208"/>
            <a:ext cx="1268784"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21" name="Straight Arrow Connector 20">
            <a:extLst>
              <a:ext uri="{FF2B5EF4-FFF2-40B4-BE49-F238E27FC236}">
                <a16:creationId xmlns:a16="http://schemas.microsoft.com/office/drawing/2014/main" id="{5E33AEB6-AB6B-4304-B44B-E14BDAECF20A}"/>
              </a:ext>
            </a:extLst>
          </p:cNvPr>
          <p:cNvCxnSpPr>
            <a:cxnSpLocks/>
          </p:cNvCxnSpPr>
          <p:nvPr/>
        </p:nvCxnSpPr>
        <p:spPr>
          <a:xfrm>
            <a:off x="4572000" y="589204"/>
            <a:ext cx="1600200" cy="706196"/>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18" name="Text Box 36">
            <a:extLst>
              <a:ext uri="{FF2B5EF4-FFF2-40B4-BE49-F238E27FC236}">
                <a16:creationId xmlns:a16="http://schemas.microsoft.com/office/drawing/2014/main" id="{362B1808-42BE-4D1C-894B-40BD72FCD11D}"/>
              </a:ext>
            </a:extLst>
          </p:cNvPr>
          <p:cNvSpPr txBox="1">
            <a:spLocks noChangeArrowheads="1"/>
          </p:cNvSpPr>
          <p:nvPr/>
        </p:nvSpPr>
        <p:spPr bwMode="auto">
          <a:xfrm>
            <a:off x="5181600" y="1295400"/>
            <a:ext cx="2630848" cy="430887"/>
          </a:xfrm>
          <a:prstGeom prst="rect">
            <a:avLst/>
          </a:prstGeom>
          <a:noFill/>
          <a:ln w="952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solidFill>
                  <a:schemeClr val="bg1">
                    <a:lumMod val="75000"/>
                  </a:schemeClr>
                </a:solidFill>
              </a:rPr>
              <a:t>w/o Pupillary Block</a:t>
            </a:r>
          </a:p>
        </p:txBody>
      </p:sp>
      <p:sp>
        <p:nvSpPr>
          <p:cNvPr id="19" name="TextBox 18">
            <a:extLst>
              <a:ext uri="{FF2B5EF4-FFF2-40B4-BE49-F238E27FC236}">
                <a16:creationId xmlns:a16="http://schemas.microsoft.com/office/drawing/2014/main" id="{20F14707-6AB2-4CFA-894D-0A3851B594EA}"/>
              </a:ext>
            </a:extLst>
          </p:cNvPr>
          <p:cNvSpPr txBox="1"/>
          <p:nvPr/>
        </p:nvSpPr>
        <p:spPr>
          <a:xfrm>
            <a:off x="381000" y="3581400"/>
            <a:ext cx="7315200" cy="2800767"/>
          </a:xfrm>
          <a:prstGeom prst="rect">
            <a:avLst/>
          </a:prstGeom>
          <a:solidFill>
            <a:srgbClr val="FF99FF"/>
          </a:solidFill>
        </p:spPr>
        <p:txBody>
          <a:bodyPr wrap="square" rtlCol="0">
            <a:spAutoFit/>
          </a:bodyPr>
          <a:lstStyle/>
          <a:p>
            <a:r>
              <a:rPr lang="en-US" sz="1600" i="1" dirty="0">
                <a:solidFill>
                  <a:schemeClr val="bg1">
                    <a:lumMod val="50000"/>
                  </a:schemeClr>
                </a:solidFill>
              </a:rPr>
              <a:t>What is </a:t>
            </a:r>
            <a:r>
              <a:rPr lang="en-US" sz="1600" dirty="0">
                <a:solidFill>
                  <a:schemeClr val="bg1">
                    <a:lumMod val="50000"/>
                  </a:schemeClr>
                </a:solidFill>
              </a:rPr>
              <a:t>ectopia </a:t>
            </a:r>
            <a:r>
              <a:rPr lang="en-US" sz="1600" dirty="0" err="1">
                <a:solidFill>
                  <a:schemeClr val="bg1">
                    <a:lumMod val="50000"/>
                  </a:schemeClr>
                </a:solidFill>
              </a:rPr>
              <a:t>lentis</a:t>
            </a:r>
            <a:r>
              <a:rPr lang="en-US" sz="1600" i="1" dirty="0">
                <a:solidFill>
                  <a:schemeClr val="bg1">
                    <a:lumMod val="50000"/>
                  </a:schemeClr>
                </a:solidFill>
              </a:rPr>
              <a:t>?</a:t>
            </a:r>
          </a:p>
          <a:p>
            <a:r>
              <a:rPr lang="en-US" sz="1600" dirty="0">
                <a:solidFill>
                  <a:schemeClr val="bg1">
                    <a:lumMod val="50000"/>
                  </a:schemeClr>
                </a:solidFill>
              </a:rPr>
              <a:t>Displacement of the lens from its normal anatomic position</a:t>
            </a:r>
          </a:p>
          <a:p>
            <a:endParaRPr lang="en-US" sz="1600" dirty="0">
              <a:solidFill>
                <a:schemeClr val="bg1">
                  <a:lumMod val="50000"/>
                </a:schemeClr>
              </a:solidFill>
            </a:endParaRPr>
          </a:p>
          <a:p>
            <a:r>
              <a:rPr lang="en-US" sz="1600" i="1" dirty="0">
                <a:solidFill>
                  <a:schemeClr val="bg1">
                    <a:lumMod val="50000"/>
                  </a:schemeClr>
                </a:solidFill>
              </a:rPr>
              <a:t>With regard to lens ‘displacement’—what do the following terms mean?</a:t>
            </a:r>
          </a:p>
          <a:p>
            <a:r>
              <a:rPr lang="en-US" sz="1600" i="1" dirty="0">
                <a:solidFill>
                  <a:schemeClr val="bg1">
                    <a:lumMod val="50000"/>
                  </a:schemeClr>
                </a:solidFill>
              </a:rPr>
              <a:t>--</a:t>
            </a:r>
            <a:r>
              <a:rPr lang="en-US" sz="1600" i="1" dirty="0" err="1">
                <a:solidFill>
                  <a:schemeClr val="bg1">
                    <a:lumMod val="50000"/>
                  </a:schemeClr>
                </a:solidFill>
              </a:rPr>
              <a:t>Sublux</a:t>
            </a:r>
            <a:r>
              <a:rPr lang="en-US" sz="1600" i="1" dirty="0">
                <a:solidFill>
                  <a:schemeClr val="bg1">
                    <a:lumMod val="50000"/>
                  </a:schemeClr>
                </a:solidFill>
              </a:rPr>
              <a:t>(at)ed: </a:t>
            </a:r>
            <a:r>
              <a:rPr lang="en-US" sz="1600" dirty="0">
                <a:solidFill>
                  <a:schemeClr val="bg1">
                    <a:lumMod val="50000"/>
                  </a:schemeClr>
                </a:solidFill>
              </a:rPr>
              <a:t>The lens is partially displaced, but remains in the ‘general area’</a:t>
            </a:r>
          </a:p>
          <a:p>
            <a:r>
              <a:rPr lang="en-US" sz="1600" i="1" dirty="0">
                <a:solidFill>
                  <a:schemeClr val="bg1">
                    <a:lumMod val="50000"/>
                  </a:schemeClr>
                </a:solidFill>
              </a:rPr>
              <a:t>--Lux(at)ed: </a:t>
            </a:r>
            <a:r>
              <a:rPr lang="en-US" sz="1600" dirty="0">
                <a:solidFill>
                  <a:schemeClr val="bg1">
                    <a:lumMod val="50000"/>
                  </a:schemeClr>
                </a:solidFill>
              </a:rPr>
              <a:t>The lens is dislocated—completely removed from the pupillary aperture. All zonular attachments have been disrupted.</a:t>
            </a:r>
          </a:p>
          <a:p>
            <a:endParaRPr lang="en-US" sz="1600" i="1" dirty="0">
              <a:solidFill>
                <a:schemeClr val="bg1">
                  <a:lumMod val="50000"/>
                </a:schemeClr>
              </a:solidFill>
            </a:endParaRPr>
          </a:p>
          <a:p>
            <a:r>
              <a:rPr lang="en-US" sz="1600" i="1" dirty="0">
                <a:solidFill>
                  <a:schemeClr val="bg1">
                    <a:lumMod val="50000"/>
                  </a:schemeClr>
                </a:solidFill>
              </a:rPr>
              <a:t>How does ectopia </a:t>
            </a:r>
            <a:r>
              <a:rPr lang="en-US" sz="1600" i="1" dirty="0" err="1">
                <a:solidFill>
                  <a:schemeClr val="bg1">
                    <a:lumMod val="50000"/>
                  </a:schemeClr>
                </a:solidFill>
              </a:rPr>
              <a:t>lentis</a:t>
            </a:r>
            <a:r>
              <a:rPr lang="en-US" sz="1600" i="1" dirty="0">
                <a:solidFill>
                  <a:schemeClr val="bg1">
                    <a:lumMod val="50000"/>
                  </a:schemeClr>
                </a:solidFill>
              </a:rPr>
              <a:t> lead to pupillary block and ACG?</a:t>
            </a:r>
          </a:p>
          <a:p>
            <a:r>
              <a:rPr lang="en-US" sz="1600" dirty="0">
                <a:solidFill>
                  <a:schemeClr val="bg1">
                    <a:lumMod val="50000"/>
                  </a:schemeClr>
                </a:solidFill>
              </a:rPr>
              <a:t>By allowing the displaced lens to move into and blocks the pupil, producing the pressure gradient, with subsequent iris </a:t>
            </a:r>
            <a:r>
              <a:rPr lang="en-US" sz="1600" dirty="0" err="1">
                <a:solidFill>
                  <a:schemeClr val="bg1">
                    <a:lumMod val="50000"/>
                  </a:schemeClr>
                </a:solidFill>
              </a:rPr>
              <a:t>bombé</a:t>
            </a:r>
            <a:r>
              <a:rPr lang="en-US" sz="1600" dirty="0">
                <a:solidFill>
                  <a:schemeClr val="bg1">
                    <a:lumMod val="50000"/>
                  </a:schemeClr>
                </a:solidFill>
              </a:rPr>
              <a:t> and angle closure</a:t>
            </a:r>
          </a:p>
        </p:txBody>
      </p:sp>
      <p:sp>
        <p:nvSpPr>
          <p:cNvPr id="23" name="TextBox 22">
            <a:extLst>
              <a:ext uri="{FF2B5EF4-FFF2-40B4-BE49-F238E27FC236}">
                <a16:creationId xmlns:a16="http://schemas.microsoft.com/office/drawing/2014/main" id="{798926ED-3FC5-4F3C-B080-E06F6EB1FF50}"/>
              </a:ext>
            </a:extLst>
          </p:cNvPr>
          <p:cNvSpPr txBox="1"/>
          <p:nvPr/>
        </p:nvSpPr>
        <p:spPr>
          <a:xfrm>
            <a:off x="2388280" y="2821634"/>
            <a:ext cx="6541623" cy="1384995"/>
          </a:xfrm>
          <a:prstGeom prst="rect">
            <a:avLst/>
          </a:prstGeom>
          <a:solidFill>
            <a:schemeClr val="accent1">
              <a:lumMod val="40000"/>
              <a:lumOff val="60000"/>
            </a:schemeClr>
          </a:solidFill>
        </p:spPr>
        <p:txBody>
          <a:bodyPr wrap="square" rtlCol="0">
            <a:spAutoFit/>
          </a:bodyPr>
          <a:lstStyle/>
          <a:p>
            <a:r>
              <a:rPr lang="en-US" sz="1400" i="1" dirty="0">
                <a:solidFill>
                  <a:schemeClr val="bg1">
                    <a:lumMod val="65000"/>
                  </a:schemeClr>
                </a:solidFill>
              </a:rPr>
              <a:t>In a few words, how would you describe the shape of a </a:t>
            </a:r>
            <a:r>
              <a:rPr lang="en-US" sz="1400" i="1" dirty="0" err="1">
                <a:solidFill>
                  <a:schemeClr val="bg1">
                    <a:lumMod val="65000"/>
                  </a:schemeClr>
                </a:solidFill>
              </a:rPr>
              <a:t>microspherophakic</a:t>
            </a:r>
            <a:r>
              <a:rPr lang="en-US" sz="1400" i="1" dirty="0">
                <a:solidFill>
                  <a:schemeClr val="bg1">
                    <a:lumMod val="65000"/>
                  </a:schemeClr>
                </a:solidFill>
              </a:rPr>
              <a:t> lens?</a:t>
            </a:r>
          </a:p>
          <a:p>
            <a:r>
              <a:rPr lang="en-US" sz="1400" dirty="0">
                <a:solidFill>
                  <a:schemeClr val="bg1">
                    <a:lumMod val="65000"/>
                  </a:schemeClr>
                </a:solidFill>
              </a:rPr>
              <a:t>The name says it all: the lens is </a:t>
            </a:r>
            <a:r>
              <a:rPr lang="en-US" sz="1400" b="1" u="sng" dirty="0">
                <a:solidFill>
                  <a:schemeClr val="bg1">
                    <a:lumMod val="65000"/>
                  </a:schemeClr>
                </a:solidFill>
              </a:rPr>
              <a:t>small (‘micro’) </a:t>
            </a:r>
            <a:r>
              <a:rPr lang="en-US" sz="1400" u="sng" dirty="0">
                <a:solidFill>
                  <a:schemeClr val="bg1">
                    <a:lumMod val="65000"/>
                  </a:schemeClr>
                </a:solidFill>
              </a:rPr>
              <a:t>and </a:t>
            </a:r>
            <a:r>
              <a:rPr lang="en-US" sz="1400" b="1" u="sng" dirty="0">
                <a:solidFill>
                  <a:schemeClr val="bg1">
                    <a:lumMod val="65000"/>
                  </a:schemeClr>
                </a:solidFill>
              </a:rPr>
              <a:t>round (‘</a:t>
            </a:r>
            <a:r>
              <a:rPr lang="en-US" sz="1400" b="1" u="sng" dirty="0" err="1">
                <a:solidFill>
                  <a:schemeClr val="bg1">
                    <a:lumMod val="65000"/>
                  </a:schemeClr>
                </a:solidFill>
              </a:rPr>
              <a:t>sphero</a:t>
            </a:r>
            <a:r>
              <a:rPr lang="en-US" sz="1400" b="1" u="sng" dirty="0">
                <a:solidFill>
                  <a:schemeClr val="bg1">
                    <a:lumMod val="65000"/>
                  </a:schemeClr>
                </a:solidFill>
              </a:rPr>
              <a:t>’)</a:t>
            </a:r>
          </a:p>
          <a:p>
            <a:endParaRPr lang="en-US" sz="1400" dirty="0">
              <a:solidFill>
                <a:schemeClr val="bg1">
                  <a:lumMod val="65000"/>
                </a:schemeClr>
              </a:solidFill>
            </a:endParaRPr>
          </a:p>
          <a:p>
            <a:r>
              <a:rPr lang="en-US" sz="1400" i="1" dirty="0">
                <a:solidFill>
                  <a:schemeClr val="bg1">
                    <a:lumMod val="65000"/>
                  </a:schemeClr>
                </a:solidFill>
              </a:rPr>
              <a:t>What common slit-lamp observation owes to the lens’ small size?</a:t>
            </a:r>
          </a:p>
          <a:p>
            <a:r>
              <a:rPr lang="en-US" sz="1400" dirty="0">
                <a:solidFill>
                  <a:schemeClr val="bg1">
                    <a:lumMod val="65000"/>
                  </a:schemeClr>
                </a:solidFill>
              </a:rPr>
              <a:t>Typically, the entirety of the lens equator can be seen in the pupillary aperture when the </a:t>
            </a:r>
            <a:r>
              <a:rPr lang="en-US" sz="1400" dirty="0" err="1">
                <a:solidFill>
                  <a:schemeClr val="bg1">
                    <a:lumMod val="65000"/>
                  </a:schemeClr>
                </a:solidFill>
              </a:rPr>
              <a:t>pt</a:t>
            </a:r>
            <a:r>
              <a:rPr lang="en-US" sz="1400" dirty="0">
                <a:solidFill>
                  <a:schemeClr val="bg1">
                    <a:lumMod val="65000"/>
                  </a:schemeClr>
                </a:solidFill>
              </a:rPr>
              <a:t> is widely dilated</a:t>
            </a:r>
          </a:p>
        </p:txBody>
      </p:sp>
      <p:sp>
        <p:nvSpPr>
          <p:cNvPr id="24" name="TextBox 23">
            <a:extLst>
              <a:ext uri="{FF2B5EF4-FFF2-40B4-BE49-F238E27FC236}">
                <a16:creationId xmlns:a16="http://schemas.microsoft.com/office/drawing/2014/main" id="{83DDB5E6-1D51-4892-8706-141024C83CED}"/>
              </a:ext>
            </a:extLst>
          </p:cNvPr>
          <p:cNvSpPr txBox="1"/>
          <p:nvPr/>
        </p:nvSpPr>
        <p:spPr>
          <a:xfrm>
            <a:off x="2424571" y="4316269"/>
            <a:ext cx="6451527" cy="954107"/>
          </a:xfrm>
          <a:prstGeom prst="rect">
            <a:avLst/>
          </a:prstGeom>
          <a:solidFill>
            <a:schemeClr val="accent5">
              <a:lumMod val="75000"/>
            </a:schemeClr>
          </a:solidFill>
        </p:spPr>
        <p:txBody>
          <a:bodyPr wrap="square" rtlCol="0">
            <a:spAutoFit/>
          </a:bodyPr>
          <a:lstStyle/>
          <a:p>
            <a:r>
              <a:rPr lang="en-US" sz="1400" i="1" dirty="0">
                <a:solidFill>
                  <a:schemeClr val="bg1">
                    <a:lumMod val="50000"/>
                  </a:schemeClr>
                </a:solidFill>
              </a:rPr>
              <a:t>Pts with </a:t>
            </a:r>
            <a:r>
              <a:rPr lang="en-US" sz="1400" i="1" dirty="0" err="1">
                <a:solidFill>
                  <a:schemeClr val="bg1">
                    <a:lumMod val="50000"/>
                  </a:schemeClr>
                </a:solidFill>
              </a:rPr>
              <a:t>microspherophakia</a:t>
            </a:r>
            <a:r>
              <a:rPr lang="en-US" sz="1400" i="1" dirty="0">
                <a:solidFill>
                  <a:schemeClr val="bg1">
                    <a:lumMod val="50000"/>
                  </a:schemeClr>
                </a:solidFill>
              </a:rPr>
              <a:t> are almost always high myopes. Why?</a:t>
            </a:r>
          </a:p>
          <a:p>
            <a:r>
              <a:rPr lang="en-US" sz="1400" dirty="0">
                <a:solidFill>
                  <a:schemeClr val="bg1">
                    <a:lumMod val="50000"/>
                  </a:schemeClr>
                </a:solidFill>
              </a:rPr>
              <a:t>Because the lens is small, it has a short radius of curvature. Further, because it is spherical, it is more curved than is a normal lens. </a:t>
            </a:r>
            <a:r>
              <a:rPr lang="en-US" sz="1400" u="sng" dirty="0">
                <a:solidFill>
                  <a:schemeClr val="bg1">
                    <a:lumMod val="50000"/>
                  </a:schemeClr>
                </a:solidFill>
              </a:rPr>
              <a:t>These two factors give the </a:t>
            </a:r>
            <a:r>
              <a:rPr lang="en-US" sz="1400" u="sng" dirty="0" err="1">
                <a:solidFill>
                  <a:schemeClr val="bg1">
                    <a:lumMod val="50000"/>
                  </a:schemeClr>
                </a:solidFill>
              </a:rPr>
              <a:t>m’spheric</a:t>
            </a:r>
            <a:r>
              <a:rPr lang="en-US" sz="1400" u="sng" dirty="0">
                <a:solidFill>
                  <a:schemeClr val="bg1">
                    <a:lumMod val="50000"/>
                  </a:schemeClr>
                </a:solidFill>
              </a:rPr>
              <a:t> lens vastly more converging power than a normal lens possesses.</a:t>
            </a:r>
          </a:p>
        </p:txBody>
      </p:sp>
      <p:sp>
        <p:nvSpPr>
          <p:cNvPr id="25" name="TextBox 24">
            <a:extLst>
              <a:ext uri="{FF2B5EF4-FFF2-40B4-BE49-F238E27FC236}">
                <a16:creationId xmlns:a16="http://schemas.microsoft.com/office/drawing/2014/main" id="{EDF9D533-D64E-40E5-8915-BD96C88905A7}"/>
              </a:ext>
            </a:extLst>
          </p:cNvPr>
          <p:cNvSpPr txBox="1"/>
          <p:nvPr/>
        </p:nvSpPr>
        <p:spPr>
          <a:xfrm>
            <a:off x="2423968" y="3058533"/>
            <a:ext cx="6567632" cy="584775"/>
          </a:xfrm>
          <a:prstGeom prst="rect">
            <a:avLst/>
          </a:prstGeom>
          <a:solidFill>
            <a:srgbClr val="99FF99"/>
          </a:solidFill>
        </p:spPr>
        <p:txBody>
          <a:bodyPr wrap="none" rtlCol="0">
            <a:spAutoFit/>
          </a:bodyPr>
          <a:lstStyle/>
          <a:p>
            <a:r>
              <a:rPr lang="en-US" sz="1600" i="1" dirty="0">
                <a:solidFill>
                  <a:schemeClr val="bg1">
                    <a:lumMod val="65000"/>
                  </a:schemeClr>
                </a:solidFill>
              </a:rPr>
              <a:t>With what condition is </a:t>
            </a:r>
            <a:r>
              <a:rPr lang="en-US" sz="1600" i="1" dirty="0" err="1">
                <a:solidFill>
                  <a:schemeClr val="bg1">
                    <a:lumMod val="65000"/>
                  </a:schemeClr>
                </a:solidFill>
              </a:rPr>
              <a:t>microspherophakia</a:t>
            </a:r>
            <a:r>
              <a:rPr lang="en-US" sz="1600" i="1" dirty="0">
                <a:solidFill>
                  <a:schemeClr val="bg1">
                    <a:lumMod val="65000"/>
                  </a:schemeClr>
                </a:solidFill>
              </a:rPr>
              <a:t> most frequently associated?</a:t>
            </a:r>
          </a:p>
          <a:p>
            <a:r>
              <a:rPr lang="en-US" sz="1600" b="1" dirty="0">
                <a:solidFill>
                  <a:schemeClr val="bg1">
                    <a:lumMod val="65000"/>
                  </a:schemeClr>
                </a:solidFill>
              </a:rPr>
              <a:t>Weill-Marchesani syndrome</a:t>
            </a:r>
          </a:p>
        </p:txBody>
      </p:sp>
      <p:sp>
        <p:nvSpPr>
          <p:cNvPr id="22" name="Oval 21">
            <a:extLst>
              <a:ext uri="{FF2B5EF4-FFF2-40B4-BE49-F238E27FC236}">
                <a16:creationId xmlns:a16="http://schemas.microsoft.com/office/drawing/2014/main" id="{A8B47573-D3D9-4D47-9E08-BED8FABB2FE0}"/>
              </a:ext>
            </a:extLst>
          </p:cNvPr>
          <p:cNvSpPr/>
          <p:nvPr/>
        </p:nvSpPr>
        <p:spPr>
          <a:xfrm>
            <a:off x="808522" y="3093379"/>
            <a:ext cx="1641452" cy="533397"/>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TextBox 28">
            <a:extLst>
              <a:ext uri="{FF2B5EF4-FFF2-40B4-BE49-F238E27FC236}">
                <a16:creationId xmlns:a16="http://schemas.microsoft.com/office/drawing/2014/main" id="{07333FDB-04C9-4773-A8C2-B02CF126B53B}"/>
              </a:ext>
            </a:extLst>
          </p:cNvPr>
          <p:cNvSpPr txBox="1"/>
          <p:nvPr/>
        </p:nvSpPr>
        <p:spPr>
          <a:xfrm>
            <a:off x="533400" y="3691270"/>
            <a:ext cx="6461699" cy="1815882"/>
          </a:xfrm>
          <a:prstGeom prst="rect">
            <a:avLst/>
          </a:prstGeom>
          <a:solidFill>
            <a:srgbClr val="0070C0"/>
          </a:solidFill>
        </p:spPr>
        <p:txBody>
          <a:bodyPr wrap="square" rtlCol="0">
            <a:spAutoFit/>
          </a:bodyPr>
          <a:lstStyle/>
          <a:p>
            <a:r>
              <a:rPr lang="en-US" sz="1600" i="1" dirty="0">
                <a:solidFill>
                  <a:schemeClr val="bg1">
                    <a:lumMod val="65000"/>
                  </a:schemeClr>
                </a:solidFill>
              </a:rPr>
              <a:t>Weill-Marchesani is strongly associated with </a:t>
            </a:r>
            <a:r>
              <a:rPr lang="en-US" sz="1600" i="1" dirty="0" err="1">
                <a:solidFill>
                  <a:schemeClr val="bg1">
                    <a:lumMod val="65000"/>
                  </a:schemeClr>
                </a:solidFill>
              </a:rPr>
              <a:t>microspherophakia</a:t>
            </a:r>
            <a:r>
              <a:rPr lang="en-US" sz="1600" i="1" dirty="0">
                <a:solidFill>
                  <a:schemeClr val="bg1">
                    <a:lumMod val="65000"/>
                  </a:schemeClr>
                </a:solidFill>
              </a:rPr>
              <a:t>.  With what conditions is </a:t>
            </a:r>
            <a:r>
              <a:rPr lang="en-US" sz="1600" i="1" dirty="0" err="1">
                <a:solidFill>
                  <a:schemeClr val="bg1">
                    <a:lumMod val="65000"/>
                  </a:schemeClr>
                </a:solidFill>
              </a:rPr>
              <a:t>microspherophakia</a:t>
            </a:r>
            <a:r>
              <a:rPr lang="en-US" sz="1600" i="1" dirty="0">
                <a:solidFill>
                  <a:schemeClr val="bg1">
                    <a:lumMod val="65000"/>
                  </a:schemeClr>
                </a:solidFill>
              </a:rPr>
              <a:t> </a:t>
            </a:r>
            <a:r>
              <a:rPr lang="en-US" sz="1600" b="1" dirty="0">
                <a:solidFill>
                  <a:schemeClr val="bg1">
                    <a:lumMod val="65000"/>
                  </a:schemeClr>
                </a:solidFill>
              </a:rPr>
              <a:t>occasionally</a:t>
            </a:r>
            <a:r>
              <a:rPr lang="en-US" sz="1600" i="1" dirty="0">
                <a:solidFill>
                  <a:schemeClr val="bg1">
                    <a:lumMod val="65000"/>
                  </a:schemeClr>
                </a:solidFill>
              </a:rPr>
              <a:t> associated</a:t>
            </a:r>
            <a:r>
              <a:rPr lang="en-US" sz="1600" i="1" dirty="0">
                <a:solidFill>
                  <a:schemeClr val="bg1">
                    <a:lumMod val="65000"/>
                  </a:schemeClr>
                </a:solidFill>
                <a:latin typeface="+mn-lt"/>
              </a:rPr>
              <a:t>?</a:t>
            </a:r>
          </a:p>
          <a:p>
            <a:r>
              <a:rPr lang="en-US" sz="1600" b="1" dirty="0">
                <a:solidFill>
                  <a:schemeClr val="bg1"/>
                </a:solidFill>
                <a:latin typeface="+mn-lt"/>
              </a:rPr>
              <a:t>--Lowe syndrome</a:t>
            </a:r>
          </a:p>
          <a:p>
            <a:r>
              <a:rPr lang="en-US" sz="1600" b="1" dirty="0">
                <a:solidFill>
                  <a:schemeClr val="bg1"/>
                </a:solidFill>
                <a:latin typeface="+mn-lt"/>
              </a:rPr>
              <a:t>--Alport syndrome</a:t>
            </a:r>
          </a:p>
          <a:p>
            <a:r>
              <a:rPr lang="en-US" sz="1600" dirty="0">
                <a:solidFill>
                  <a:schemeClr val="bg1">
                    <a:lumMod val="65000"/>
                  </a:schemeClr>
                </a:solidFill>
                <a:latin typeface="+mn-lt"/>
              </a:rPr>
              <a:t>--</a:t>
            </a:r>
            <a:r>
              <a:rPr lang="en-US" sz="1600" dirty="0" err="1">
                <a:solidFill>
                  <a:schemeClr val="bg1">
                    <a:lumMod val="65000"/>
                  </a:schemeClr>
                </a:solidFill>
                <a:latin typeface="+mn-lt"/>
              </a:rPr>
              <a:t>Marfan</a:t>
            </a:r>
            <a:r>
              <a:rPr lang="en-US" sz="1600" dirty="0">
                <a:solidFill>
                  <a:schemeClr val="bg1">
                    <a:lumMod val="65000"/>
                  </a:schemeClr>
                </a:solidFill>
                <a:latin typeface="+mn-lt"/>
              </a:rPr>
              <a:t> syndrome</a:t>
            </a:r>
          </a:p>
          <a:p>
            <a:r>
              <a:rPr lang="en-US" sz="1600" dirty="0">
                <a:solidFill>
                  <a:schemeClr val="bg1">
                    <a:lumMod val="65000"/>
                  </a:schemeClr>
                </a:solidFill>
                <a:latin typeface="+mn-lt"/>
              </a:rPr>
              <a:t>--Peters anomaly</a:t>
            </a:r>
          </a:p>
          <a:p>
            <a:r>
              <a:rPr lang="en-US" sz="1600" dirty="0">
                <a:solidFill>
                  <a:schemeClr val="bg1">
                    <a:lumMod val="65000"/>
                  </a:schemeClr>
                </a:solidFill>
                <a:latin typeface="+mn-lt"/>
              </a:rPr>
              <a:t>--C</a:t>
            </a:r>
            <a:r>
              <a:rPr lang="en-US" sz="1600" dirty="0">
                <a:solidFill>
                  <a:schemeClr val="bg1">
                    <a:lumMod val="65000"/>
                  </a:schemeClr>
                </a:solidFill>
              </a:rPr>
              <a:t>ongenital rubella</a:t>
            </a:r>
            <a:endParaRPr lang="en-US" sz="1600" dirty="0">
              <a:solidFill>
                <a:schemeClr val="bg1">
                  <a:lumMod val="65000"/>
                </a:schemeClr>
              </a:solidFill>
              <a:latin typeface="+mn-lt"/>
            </a:endParaRPr>
          </a:p>
        </p:txBody>
      </p:sp>
      <p:sp>
        <p:nvSpPr>
          <p:cNvPr id="3" name="Oval 2">
            <a:extLst>
              <a:ext uri="{FF2B5EF4-FFF2-40B4-BE49-F238E27FC236}">
                <a16:creationId xmlns:a16="http://schemas.microsoft.com/office/drawing/2014/main" id="{C914562F-331B-441B-9DC7-534C4BCA9A7A}"/>
              </a:ext>
            </a:extLst>
          </p:cNvPr>
          <p:cNvSpPr/>
          <p:nvPr/>
        </p:nvSpPr>
        <p:spPr>
          <a:xfrm>
            <a:off x="2302864" y="3248672"/>
            <a:ext cx="3107336" cy="464126"/>
          </a:xfrm>
          <a:prstGeom prst="ellipse">
            <a:avLst/>
          </a:prstGeom>
          <a:no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TextBox 29">
            <a:extLst>
              <a:ext uri="{FF2B5EF4-FFF2-40B4-BE49-F238E27FC236}">
                <a16:creationId xmlns:a16="http://schemas.microsoft.com/office/drawing/2014/main" id="{7257FB5D-A210-4648-8046-32A23C60F482}"/>
              </a:ext>
            </a:extLst>
          </p:cNvPr>
          <p:cNvSpPr txBox="1"/>
          <p:nvPr/>
        </p:nvSpPr>
        <p:spPr>
          <a:xfrm>
            <a:off x="2507186" y="3700374"/>
            <a:ext cx="4693046" cy="2462213"/>
          </a:xfrm>
          <a:prstGeom prst="rect">
            <a:avLst/>
          </a:prstGeom>
          <a:solidFill>
            <a:schemeClr val="accent1">
              <a:lumMod val="75000"/>
            </a:schemeClr>
          </a:solidFill>
        </p:spPr>
        <p:txBody>
          <a:bodyPr wrap="square" rtlCol="0">
            <a:spAutoFit/>
          </a:bodyPr>
          <a:lstStyle/>
          <a:p>
            <a:r>
              <a:rPr lang="en-US" sz="1400" i="1" dirty="0">
                <a:solidFill>
                  <a:schemeClr val="bg1"/>
                </a:solidFill>
              </a:rPr>
              <a:t>In three words (including </a:t>
            </a:r>
            <a:r>
              <a:rPr lang="en-US" sz="1400" dirty="0">
                <a:solidFill>
                  <a:schemeClr val="bg1"/>
                </a:solidFill>
              </a:rPr>
              <a:t>syndrome</a:t>
            </a:r>
            <a:r>
              <a:rPr lang="en-US" sz="1400" i="1" dirty="0">
                <a:solidFill>
                  <a:schemeClr val="bg1"/>
                </a:solidFill>
              </a:rPr>
              <a:t>), what are Lowe and Alport syndromes?</a:t>
            </a:r>
          </a:p>
          <a:p>
            <a:r>
              <a:rPr lang="en-US" sz="1400" dirty="0">
                <a:solidFill>
                  <a:schemeClr val="bg1"/>
                </a:solidFill>
              </a:rPr>
              <a:t>Familial oculorenal syndromes</a:t>
            </a:r>
            <a:endParaRPr lang="en-US" sz="1400" dirty="0">
              <a:solidFill>
                <a:schemeClr val="accent1">
                  <a:lumMod val="75000"/>
                </a:schemeClr>
              </a:solidFill>
            </a:endParaRPr>
          </a:p>
          <a:p>
            <a:endParaRPr lang="en-US" sz="1400" dirty="0">
              <a:solidFill>
                <a:schemeClr val="accent1">
                  <a:lumMod val="75000"/>
                </a:schemeClr>
              </a:solidFill>
            </a:endParaRPr>
          </a:p>
          <a:p>
            <a:r>
              <a:rPr lang="en-US" sz="1400" i="1" dirty="0">
                <a:solidFill>
                  <a:schemeClr val="accent1">
                    <a:lumMod val="75000"/>
                  </a:schemeClr>
                </a:solidFill>
              </a:rPr>
              <a:t>What is their classic (</a:t>
            </a:r>
            <a:r>
              <a:rPr lang="en-US" sz="1400" i="1" dirty="0" err="1">
                <a:solidFill>
                  <a:schemeClr val="accent1">
                    <a:lumMod val="75000"/>
                  </a:schemeClr>
                </a:solidFill>
              </a:rPr>
              <a:t>nonocular</a:t>
            </a:r>
            <a:r>
              <a:rPr lang="en-US" sz="1400" i="1" dirty="0">
                <a:solidFill>
                  <a:schemeClr val="accent1">
                    <a:lumMod val="75000"/>
                  </a:schemeClr>
                </a:solidFill>
              </a:rPr>
              <a:t>) presenting sign?</a:t>
            </a:r>
          </a:p>
          <a:p>
            <a:r>
              <a:rPr lang="en-US" sz="1400" dirty="0">
                <a:solidFill>
                  <a:schemeClr val="accent1">
                    <a:lumMod val="75000"/>
                  </a:schemeClr>
                </a:solidFill>
              </a:rPr>
              <a:t>Hematuria</a:t>
            </a:r>
          </a:p>
          <a:p>
            <a:endParaRPr lang="en-US" sz="1400" dirty="0">
              <a:solidFill>
                <a:schemeClr val="accent1">
                  <a:lumMod val="75000"/>
                </a:schemeClr>
              </a:solidFill>
            </a:endParaRPr>
          </a:p>
          <a:p>
            <a:r>
              <a:rPr lang="en-US" sz="1400" i="1" dirty="0" err="1">
                <a:solidFill>
                  <a:schemeClr val="accent1">
                    <a:lumMod val="75000"/>
                  </a:schemeClr>
                </a:solidFill>
              </a:rPr>
              <a:t>Microspherophakia</a:t>
            </a:r>
            <a:r>
              <a:rPr lang="en-US" sz="1400" i="1" dirty="0">
                <a:solidFill>
                  <a:schemeClr val="accent1">
                    <a:lumMod val="75000"/>
                  </a:schemeClr>
                </a:solidFill>
              </a:rPr>
              <a:t> is </a:t>
            </a:r>
            <a:r>
              <a:rPr lang="en-US" sz="1400" b="1" dirty="0">
                <a:solidFill>
                  <a:schemeClr val="accent1">
                    <a:lumMod val="75000"/>
                  </a:schemeClr>
                </a:solidFill>
              </a:rPr>
              <a:t>not</a:t>
            </a:r>
            <a:r>
              <a:rPr lang="en-US" sz="1400" i="1" dirty="0">
                <a:solidFill>
                  <a:schemeClr val="accent1">
                    <a:lumMod val="75000"/>
                  </a:schemeClr>
                </a:solidFill>
              </a:rPr>
              <a:t> the classic lens finding in the oculorenal syndromes (and should not be the first one out of your mouth if pimped about them). What is?</a:t>
            </a:r>
          </a:p>
          <a:p>
            <a:r>
              <a:rPr lang="en-US" sz="1400" b="1" dirty="0">
                <a:solidFill>
                  <a:schemeClr val="accent1">
                    <a:lumMod val="75000"/>
                  </a:schemeClr>
                </a:solidFill>
              </a:rPr>
              <a:t>Lenticonus</a:t>
            </a:r>
          </a:p>
        </p:txBody>
      </p:sp>
      <p:sp>
        <p:nvSpPr>
          <p:cNvPr id="31" name="Rectangle 30">
            <a:extLst>
              <a:ext uri="{FF2B5EF4-FFF2-40B4-BE49-F238E27FC236}">
                <a16:creationId xmlns:a16="http://schemas.microsoft.com/office/drawing/2014/main" id="{6CCFEAC7-747F-4533-9148-4447517BCCB4}"/>
              </a:ext>
            </a:extLst>
          </p:cNvPr>
          <p:cNvSpPr/>
          <p:nvPr/>
        </p:nvSpPr>
        <p:spPr>
          <a:xfrm>
            <a:off x="2519413" y="4178166"/>
            <a:ext cx="1574942" cy="238614"/>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800" dirty="0">
                <a:solidFill>
                  <a:schemeClr val="tx1"/>
                </a:solidFill>
              </a:rPr>
              <a:t>two words</a:t>
            </a:r>
          </a:p>
        </p:txBody>
      </p:sp>
      <p:sp>
        <p:nvSpPr>
          <p:cNvPr id="27" name="Oval 26">
            <a:extLst>
              <a:ext uri="{FF2B5EF4-FFF2-40B4-BE49-F238E27FC236}">
                <a16:creationId xmlns:a16="http://schemas.microsoft.com/office/drawing/2014/main" id="{840C5E79-DF92-4B8B-A680-BE027ECFE4BE}"/>
              </a:ext>
            </a:extLst>
          </p:cNvPr>
          <p:cNvSpPr/>
          <p:nvPr/>
        </p:nvSpPr>
        <p:spPr>
          <a:xfrm>
            <a:off x="387656" y="4149643"/>
            <a:ext cx="2203144" cy="727157"/>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408163886"/>
      </p:ext>
    </p:extLst>
  </p:cSld>
  <p:clrMapOvr>
    <a:masterClrMapping/>
  </p:clrMapOvr>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014" name="Text Box 6"/>
          <p:cNvSpPr txBox="1">
            <a:spLocks noChangeArrowheads="1"/>
          </p:cNvSpPr>
          <p:nvPr/>
        </p:nvSpPr>
        <p:spPr bwMode="auto">
          <a:xfrm>
            <a:off x="533400" y="2356376"/>
            <a:ext cx="1005403"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t>Lens-</a:t>
            </a:r>
          </a:p>
          <a:p>
            <a:pPr algn="ctr" eaLnBrk="1" hangingPunct="1">
              <a:lnSpc>
                <a:spcPct val="80000"/>
              </a:lnSpc>
              <a:spcBef>
                <a:spcPct val="0"/>
              </a:spcBef>
              <a:buClrTx/>
              <a:buSzTx/>
              <a:buFontTx/>
              <a:buNone/>
            </a:pPr>
            <a:r>
              <a:rPr lang="en-US" altLang="en-US" sz="1800" dirty="0"/>
              <a:t>Induced</a:t>
            </a:r>
          </a:p>
        </p:txBody>
      </p:sp>
      <p:sp>
        <p:nvSpPr>
          <p:cNvPr id="43017" name="Text Box 14"/>
          <p:cNvSpPr txBox="1">
            <a:spLocks noChangeArrowheads="1"/>
          </p:cNvSpPr>
          <p:nvPr/>
        </p:nvSpPr>
        <p:spPr bwMode="auto">
          <a:xfrm>
            <a:off x="3026498" y="2365901"/>
            <a:ext cx="1633781"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Aphakic/</a:t>
            </a:r>
          </a:p>
          <a:p>
            <a:pPr algn="ctr" eaLnBrk="1" hangingPunct="1">
              <a:lnSpc>
                <a:spcPct val="80000"/>
              </a:lnSpc>
              <a:spcBef>
                <a:spcPct val="0"/>
              </a:spcBef>
              <a:buClrTx/>
              <a:buSzTx/>
              <a:buFontTx/>
              <a:buNone/>
            </a:pPr>
            <a:r>
              <a:rPr lang="en-US" altLang="en-US" sz="1800" dirty="0" err="1">
                <a:solidFill>
                  <a:schemeClr val="bg1">
                    <a:lumMod val="75000"/>
                  </a:schemeClr>
                </a:solidFill>
              </a:rPr>
              <a:t>Pseudophakic</a:t>
            </a:r>
            <a:endParaRPr lang="en-US" altLang="en-US" sz="1800" dirty="0">
              <a:solidFill>
                <a:schemeClr val="bg1">
                  <a:lumMod val="75000"/>
                </a:schemeClr>
              </a:solidFill>
            </a:endParaRPr>
          </a:p>
        </p:txBody>
      </p:sp>
      <p:sp>
        <p:nvSpPr>
          <p:cNvPr id="43031" name="Text Box 35"/>
          <p:cNvSpPr txBox="1">
            <a:spLocks noChangeArrowheads="1"/>
          </p:cNvSpPr>
          <p:nvPr/>
        </p:nvSpPr>
        <p:spPr bwMode="auto">
          <a:xfrm>
            <a:off x="1190847" y="1295400"/>
            <a:ext cx="2473754"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t>w/ Pupillary Block</a:t>
            </a:r>
          </a:p>
        </p:txBody>
      </p:sp>
      <p:sp>
        <p:nvSpPr>
          <p:cNvPr id="49" name="Rectangle 2">
            <a:extLst>
              <a:ext uri="{FF2B5EF4-FFF2-40B4-BE49-F238E27FC236}">
                <a16:creationId xmlns:a16="http://schemas.microsoft.com/office/drawing/2014/main" id="{240EE5BF-F7D2-4FC8-A5DD-F6B5423153C6}"/>
              </a:ext>
            </a:extLst>
          </p:cNvPr>
          <p:cNvSpPr>
            <a:spLocks noGrp="1" noChangeArrowheads="1"/>
          </p:cNvSpPr>
          <p:nvPr>
            <p:ph type="title"/>
          </p:nvPr>
        </p:nvSpPr>
        <p:spPr>
          <a:xfrm>
            <a:off x="457200" y="304800"/>
            <a:ext cx="7543800" cy="563562"/>
          </a:xfrm>
        </p:spPr>
        <p:txBody>
          <a:bodyPr/>
          <a:lstStyle/>
          <a:p>
            <a:pPr eaLnBrk="1" hangingPunct="1"/>
            <a:r>
              <a:rPr lang="en-US" altLang="en-US" sz="3500" dirty="0"/>
              <a:t>A</a:t>
            </a:r>
          </a:p>
        </p:txBody>
      </p:sp>
      <p:sp>
        <p:nvSpPr>
          <p:cNvPr id="50" name="TextBox 49">
            <a:extLst>
              <a:ext uri="{FF2B5EF4-FFF2-40B4-BE49-F238E27FC236}">
                <a16:creationId xmlns:a16="http://schemas.microsoft.com/office/drawing/2014/main" id="{CF426230-46C8-405C-9015-99EF57762A2E}"/>
              </a:ext>
            </a:extLst>
          </p:cNvPr>
          <p:cNvSpPr txBox="1"/>
          <p:nvPr/>
        </p:nvSpPr>
        <p:spPr>
          <a:xfrm>
            <a:off x="2259496" y="189094"/>
            <a:ext cx="4607480" cy="400110"/>
          </a:xfrm>
          <a:prstGeom prst="rect">
            <a:avLst/>
          </a:prstGeom>
          <a:solidFill>
            <a:schemeClr val="accent1">
              <a:lumMod val="60000"/>
              <a:lumOff val="40000"/>
            </a:schemeClr>
          </a:solidFill>
        </p:spPr>
        <p:txBody>
          <a:bodyPr wrap="none" rtlCol="0">
            <a:spAutoFit/>
          </a:bodyPr>
          <a:lstStyle/>
          <a:p>
            <a:pPr algn="ctr"/>
            <a:r>
              <a:rPr lang="en-US" sz="2000" b="1" dirty="0"/>
              <a:t>Secondary Angle Closure Glaucoma</a:t>
            </a:r>
          </a:p>
        </p:txBody>
      </p:sp>
      <p:sp>
        <p:nvSpPr>
          <p:cNvPr id="2" name="TextBox 1">
            <a:extLst>
              <a:ext uri="{FF2B5EF4-FFF2-40B4-BE49-F238E27FC236}">
                <a16:creationId xmlns:a16="http://schemas.microsoft.com/office/drawing/2014/main" id="{A7E30BEC-923B-4C9A-A856-BDD0D882F6B8}"/>
              </a:ext>
            </a:extLst>
          </p:cNvPr>
          <p:cNvSpPr txBox="1"/>
          <p:nvPr/>
        </p:nvSpPr>
        <p:spPr>
          <a:xfrm>
            <a:off x="887305" y="2844119"/>
            <a:ext cx="1494320" cy="338554"/>
          </a:xfrm>
          <a:prstGeom prst="rect">
            <a:avLst/>
          </a:prstGeom>
          <a:noFill/>
        </p:spPr>
        <p:txBody>
          <a:bodyPr wrap="none" rtlCol="0">
            <a:spAutoFit/>
          </a:bodyPr>
          <a:lstStyle/>
          <a:p>
            <a:r>
              <a:rPr lang="en-US" sz="1600" dirty="0" err="1">
                <a:solidFill>
                  <a:schemeClr val="bg1">
                    <a:lumMod val="75000"/>
                  </a:schemeClr>
                </a:solidFill>
              </a:rPr>
              <a:t>Phacomorphic</a:t>
            </a:r>
            <a:endParaRPr lang="en-US" sz="1600" dirty="0">
              <a:solidFill>
                <a:schemeClr val="bg1">
                  <a:lumMod val="75000"/>
                </a:schemeClr>
              </a:solidFill>
            </a:endParaRPr>
          </a:p>
        </p:txBody>
      </p:sp>
      <p:sp>
        <p:nvSpPr>
          <p:cNvPr id="51" name="TextBox 50">
            <a:extLst>
              <a:ext uri="{FF2B5EF4-FFF2-40B4-BE49-F238E27FC236}">
                <a16:creationId xmlns:a16="http://schemas.microsoft.com/office/drawing/2014/main" id="{156069D4-340B-4160-A336-EBF73557CEE0}"/>
              </a:ext>
            </a:extLst>
          </p:cNvPr>
          <p:cNvSpPr txBox="1"/>
          <p:nvPr/>
        </p:nvSpPr>
        <p:spPr>
          <a:xfrm>
            <a:off x="884725" y="3175578"/>
            <a:ext cx="1519968" cy="338554"/>
          </a:xfrm>
          <a:prstGeom prst="rect">
            <a:avLst/>
          </a:prstGeom>
          <a:noFill/>
        </p:spPr>
        <p:txBody>
          <a:bodyPr wrap="none" rtlCol="0">
            <a:spAutoFit/>
          </a:bodyPr>
          <a:lstStyle/>
          <a:p>
            <a:r>
              <a:rPr lang="en-US" sz="1600" b="1" dirty="0"/>
              <a:t>Ectopia </a:t>
            </a:r>
            <a:r>
              <a:rPr lang="en-US" sz="1600" b="1" dirty="0" err="1"/>
              <a:t>lentis</a:t>
            </a:r>
            <a:endParaRPr lang="en-US" sz="1600" b="1" dirty="0"/>
          </a:p>
        </p:txBody>
      </p:sp>
      <p:cxnSp>
        <p:nvCxnSpPr>
          <p:cNvPr id="71" name="Straight Connector 70">
            <a:extLst>
              <a:ext uri="{FF2B5EF4-FFF2-40B4-BE49-F238E27FC236}">
                <a16:creationId xmlns:a16="http://schemas.microsoft.com/office/drawing/2014/main" id="{C104938D-BA8D-4E39-9D5F-9EE2012F2F3C}"/>
              </a:ext>
            </a:extLst>
          </p:cNvPr>
          <p:cNvCxnSpPr>
            <a:cxnSpLocks/>
          </p:cNvCxnSpPr>
          <p:nvPr/>
        </p:nvCxnSpPr>
        <p:spPr>
          <a:xfrm flipH="1">
            <a:off x="762665" y="3023488"/>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2A7E4E40-472F-4E50-8A7A-45C10FDD7171}"/>
              </a:ext>
            </a:extLst>
          </p:cNvPr>
          <p:cNvCxnSpPr>
            <a:cxnSpLocks/>
          </p:cNvCxnSpPr>
          <p:nvPr/>
        </p:nvCxnSpPr>
        <p:spPr>
          <a:xfrm flipH="1">
            <a:off x="762665" y="3347853"/>
            <a:ext cx="168274"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C3924889-45B9-4383-9C9E-48F0A9C27AD8}"/>
              </a:ext>
            </a:extLst>
          </p:cNvPr>
          <p:cNvCxnSpPr>
            <a:cxnSpLocks/>
          </p:cNvCxnSpPr>
          <p:nvPr/>
        </p:nvCxnSpPr>
        <p:spPr>
          <a:xfrm flipH="1">
            <a:off x="748719" y="2838976"/>
            <a:ext cx="13947" cy="5088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 name="Straight Arrow Connector 5">
            <a:extLst>
              <a:ext uri="{FF2B5EF4-FFF2-40B4-BE49-F238E27FC236}">
                <a16:creationId xmlns:a16="http://schemas.microsoft.com/office/drawing/2014/main" id="{A3439F0C-5143-461F-8F3C-2E830785DEFC}"/>
              </a:ext>
            </a:extLst>
          </p:cNvPr>
          <p:cNvCxnSpPr>
            <a:stCxn id="50" idx="2"/>
          </p:cNvCxnSpPr>
          <p:nvPr/>
        </p:nvCxnSpPr>
        <p:spPr>
          <a:xfrm flipH="1">
            <a:off x="2971800" y="589204"/>
            <a:ext cx="1591436" cy="706196"/>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6" name="Straight Arrow Connector 25">
            <a:extLst>
              <a:ext uri="{FF2B5EF4-FFF2-40B4-BE49-F238E27FC236}">
                <a16:creationId xmlns:a16="http://schemas.microsoft.com/office/drawing/2014/main" id="{B70E0124-9B84-41A5-8D84-A66B7838A706}"/>
              </a:ext>
            </a:extLst>
          </p:cNvPr>
          <p:cNvCxnSpPr>
            <a:cxnSpLocks/>
          </p:cNvCxnSpPr>
          <p:nvPr/>
        </p:nvCxnSpPr>
        <p:spPr>
          <a:xfrm flipH="1">
            <a:off x="1159539" y="1828800"/>
            <a:ext cx="1290435" cy="478059"/>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8" name="Straight Arrow Connector 27">
            <a:extLst>
              <a:ext uri="{FF2B5EF4-FFF2-40B4-BE49-F238E27FC236}">
                <a16:creationId xmlns:a16="http://schemas.microsoft.com/office/drawing/2014/main" id="{567A4249-5C59-4416-8A8E-1C35913900AB}"/>
              </a:ext>
            </a:extLst>
          </p:cNvPr>
          <p:cNvCxnSpPr>
            <a:cxnSpLocks/>
          </p:cNvCxnSpPr>
          <p:nvPr/>
        </p:nvCxnSpPr>
        <p:spPr>
          <a:xfrm>
            <a:off x="2449973" y="1832208"/>
            <a:ext cx="1268784"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21" name="Straight Arrow Connector 20">
            <a:extLst>
              <a:ext uri="{FF2B5EF4-FFF2-40B4-BE49-F238E27FC236}">
                <a16:creationId xmlns:a16="http://schemas.microsoft.com/office/drawing/2014/main" id="{5E33AEB6-AB6B-4304-B44B-E14BDAECF20A}"/>
              </a:ext>
            </a:extLst>
          </p:cNvPr>
          <p:cNvCxnSpPr>
            <a:cxnSpLocks/>
          </p:cNvCxnSpPr>
          <p:nvPr/>
        </p:nvCxnSpPr>
        <p:spPr>
          <a:xfrm>
            <a:off x="4572000" y="589204"/>
            <a:ext cx="1600200" cy="706196"/>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18" name="Text Box 36">
            <a:extLst>
              <a:ext uri="{FF2B5EF4-FFF2-40B4-BE49-F238E27FC236}">
                <a16:creationId xmlns:a16="http://schemas.microsoft.com/office/drawing/2014/main" id="{362B1808-42BE-4D1C-894B-40BD72FCD11D}"/>
              </a:ext>
            </a:extLst>
          </p:cNvPr>
          <p:cNvSpPr txBox="1">
            <a:spLocks noChangeArrowheads="1"/>
          </p:cNvSpPr>
          <p:nvPr/>
        </p:nvSpPr>
        <p:spPr bwMode="auto">
          <a:xfrm>
            <a:off x="5181600" y="1295400"/>
            <a:ext cx="2630848" cy="430887"/>
          </a:xfrm>
          <a:prstGeom prst="rect">
            <a:avLst/>
          </a:prstGeom>
          <a:noFill/>
          <a:ln w="952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solidFill>
                  <a:schemeClr val="bg1">
                    <a:lumMod val="75000"/>
                  </a:schemeClr>
                </a:solidFill>
              </a:rPr>
              <a:t>w/o Pupillary Block</a:t>
            </a:r>
          </a:p>
        </p:txBody>
      </p:sp>
      <p:sp>
        <p:nvSpPr>
          <p:cNvPr id="19" name="TextBox 18">
            <a:extLst>
              <a:ext uri="{FF2B5EF4-FFF2-40B4-BE49-F238E27FC236}">
                <a16:creationId xmlns:a16="http://schemas.microsoft.com/office/drawing/2014/main" id="{20F14707-6AB2-4CFA-894D-0A3851B594EA}"/>
              </a:ext>
            </a:extLst>
          </p:cNvPr>
          <p:cNvSpPr txBox="1"/>
          <p:nvPr/>
        </p:nvSpPr>
        <p:spPr>
          <a:xfrm>
            <a:off x="381000" y="3581400"/>
            <a:ext cx="7315200" cy="2800767"/>
          </a:xfrm>
          <a:prstGeom prst="rect">
            <a:avLst/>
          </a:prstGeom>
          <a:solidFill>
            <a:srgbClr val="FF99FF"/>
          </a:solidFill>
        </p:spPr>
        <p:txBody>
          <a:bodyPr wrap="square" rtlCol="0">
            <a:spAutoFit/>
          </a:bodyPr>
          <a:lstStyle/>
          <a:p>
            <a:r>
              <a:rPr lang="en-US" sz="1600" i="1" dirty="0">
                <a:solidFill>
                  <a:schemeClr val="bg1">
                    <a:lumMod val="50000"/>
                  </a:schemeClr>
                </a:solidFill>
              </a:rPr>
              <a:t>What is </a:t>
            </a:r>
            <a:r>
              <a:rPr lang="en-US" sz="1600" dirty="0">
                <a:solidFill>
                  <a:schemeClr val="bg1">
                    <a:lumMod val="50000"/>
                  </a:schemeClr>
                </a:solidFill>
              </a:rPr>
              <a:t>ectopia </a:t>
            </a:r>
            <a:r>
              <a:rPr lang="en-US" sz="1600" dirty="0" err="1">
                <a:solidFill>
                  <a:schemeClr val="bg1">
                    <a:lumMod val="50000"/>
                  </a:schemeClr>
                </a:solidFill>
              </a:rPr>
              <a:t>lentis</a:t>
            </a:r>
            <a:r>
              <a:rPr lang="en-US" sz="1600" i="1" dirty="0">
                <a:solidFill>
                  <a:schemeClr val="bg1">
                    <a:lumMod val="50000"/>
                  </a:schemeClr>
                </a:solidFill>
              </a:rPr>
              <a:t>?</a:t>
            </a:r>
          </a:p>
          <a:p>
            <a:r>
              <a:rPr lang="en-US" sz="1600" dirty="0">
                <a:solidFill>
                  <a:schemeClr val="bg1">
                    <a:lumMod val="50000"/>
                  </a:schemeClr>
                </a:solidFill>
              </a:rPr>
              <a:t>Displacement of the lens from its normal anatomic position</a:t>
            </a:r>
          </a:p>
          <a:p>
            <a:endParaRPr lang="en-US" sz="1600" dirty="0">
              <a:solidFill>
                <a:schemeClr val="bg1">
                  <a:lumMod val="50000"/>
                </a:schemeClr>
              </a:solidFill>
            </a:endParaRPr>
          </a:p>
          <a:p>
            <a:r>
              <a:rPr lang="en-US" sz="1600" i="1" dirty="0">
                <a:solidFill>
                  <a:schemeClr val="bg1">
                    <a:lumMod val="50000"/>
                  </a:schemeClr>
                </a:solidFill>
              </a:rPr>
              <a:t>With regard to lens ‘displacement’—what do the following terms mean?</a:t>
            </a:r>
          </a:p>
          <a:p>
            <a:r>
              <a:rPr lang="en-US" sz="1600" i="1" dirty="0">
                <a:solidFill>
                  <a:schemeClr val="bg1">
                    <a:lumMod val="50000"/>
                  </a:schemeClr>
                </a:solidFill>
              </a:rPr>
              <a:t>--</a:t>
            </a:r>
            <a:r>
              <a:rPr lang="en-US" sz="1600" i="1" dirty="0" err="1">
                <a:solidFill>
                  <a:schemeClr val="bg1">
                    <a:lumMod val="50000"/>
                  </a:schemeClr>
                </a:solidFill>
              </a:rPr>
              <a:t>Sublux</a:t>
            </a:r>
            <a:r>
              <a:rPr lang="en-US" sz="1600" i="1" dirty="0">
                <a:solidFill>
                  <a:schemeClr val="bg1">
                    <a:lumMod val="50000"/>
                  </a:schemeClr>
                </a:solidFill>
              </a:rPr>
              <a:t>(at)ed: </a:t>
            </a:r>
            <a:r>
              <a:rPr lang="en-US" sz="1600" dirty="0">
                <a:solidFill>
                  <a:schemeClr val="bg1">
                    <a:lumMod val="50000"/>
                  </a:schemeClr>
                </a:solidFill>
              </a:rPr>
              <a:t>The lens is partially displaced, but remains in the ‘general area’</a:t>
            </a:r>
          </a:p>
          <a:p>
            <a:r>
              <a:rPr lang="en-US" sz="1600" i="1" dirty="0">
                <a:solidFill>
                  <a:schemeClr val="bg1">
                    <a:lumMod val="50000"/>
                  </a:schemeClr>
                </a:solidFill>
              </a:rPr>
              <a:t>--Lux(at)ed: </a:t>
            </a:r>
            <a:r>
              <a:rPr lang="en-US" sz="1600" dirty="0">
                <a:solidFill>
                  <a:schemeClr val="bg1">
                    <a:lumMod val="50000"/>
                  </a:schemeClr>
                </a:solidFill>
              </a:rPr>
              <a:t>The lens is dislocated—completely removed from the pupillary aperture. All zonular attachments have been disrupted.</a:t>
            </a:r>
          </a:p>
          <a:p>
            <a:endParaRPr lang="en-US" sz="1600" i="1" dirty="0">
              <a:solidFill>
                <a:schemeClr val="bg1">
                  <a:lumMod val="50000"/>
                </a:schemeClr>
              </a:solidFill>
            </a:endParaRPr>
          </a:p>
          <a:p>
            <a:r>
              <a:rPr lang="en-US" sz="1600" i="1" dirty="0">
                <a:solidFill>
                  <a:schemeClr val="bg1">
                    <a:lumMod val="50000"/>
                  </a:schemeClr>
                </a:solidFill>
              </a:rPr>
              <a:t>How does ectopia </a:t>
            </a:r>
            <a:r>
              <a:rPr lang="en-US" sz="1600" i="1" dirty="0" err="1">
                <a:solidFill>
                  <a:schemeClr val="bg1">
                    <a:lumMod val="50000"/>
                  </a:schemeClr>
                </a:solidFill>
              </a:rPr>
              <a:t>lentis</a:t>
            </a:r>
            <a:r>
              <a:rPr lang="en-US" sz="1600" i="1" dirty="0">
                <a:solidFill>
                  <a:schemeClr val="bg1">
                    <a:lumMod val="50000"/>
                  </a:schemeClr>
                </a:solidFill>
              </a:rPr>
              <a:t> lead to pupillary block and ACG?</a:t>
            </a:r>
          </a:p>
          <a:p>
            <a:r>
              <a:rPr lang="en-US" sz="1600" dirty="0">
                <a:solidFill>
                  <a:schemeClr val="bg1">
                    <a:lumMod val="50000"/>
                  </a:schemeClr>
                </a:solidFill>
              </a:rPr>
              <a:t>By allowing the displaced lens to move into and blocks the pupil, producing the pressure gradient, with subsequent iris </a:t>
            </a:r>
            <a:r>
              <a:rPr lang="en-US" sz="1600" dirty="0" err="1">
                <a:solidFill>
                  <a:schemeClr val="bg1">
                    <a:lumMod val="50000"/>
                  </a:schemeClr>
                </a:solidFill>
              </a:rPr>
              <a:t>bombé</a:t>
            </a:r>
            <a:r>
              <a:rPr lang="en-US" sz="1600" dirty="0">
                <a:solidFill>
                  <a:schemeClr val="bg1">
                    <a:lumMod val="50000"/>
                  </a:schemeClr>
                </a:solidFill>
              </a:rPr>
              <a:t> and angle closure</a:t>
            </a:r>
          </a:p>
        </p:txBody>
      </p:sp>
      <p:sp>
        <p:nvSpPr>
          <p:cNvPr id="23" name="TextBox 22">
            <a:extLst>
              <a:ext uri="{FF2B5EF4-FFF2-40B4-BE49-F238E27FC236}">
                <a16:creationId xmlns:a16="http://schemas.microsoft.com/office/drawing/2014/main" id="{798926ED-3FC5-4F3C-B080-E06F6EB1FF50}"/>
              </a:ext>
            </a:extLst>
          </p:cNvPr>
          <p:cNvSpPr txBox="1"/>
          <p:nvPr/>
        </p:nvSpPr>
        <p:spPr>
          <a:xfrm>
            <a:off x="2388280" y="2821634"/>
            <a:ext cx="6541623" cy="1384995"/>
          </a:xfrm>
          <a:prstGeom prst="rect">
            <a:avLst/>
          </a:prstGeom>
          <a:solidFill>
            <a:schemeClr val="accent1">
              <a:lumMod val="40000"/>
              <a:lumOff val="60000"/>
            </a:schemeClr>
          </a:solidFill>
        </p:spPr>
        <p:txBody>
          <a:bodyPr wrap="square" rtlCol="0">
            <a:spAutoFit/>
          </a:bodyPr>
          <a:lstStyle/>
          <a:p>
            <a:r>
              <a:rPr lang="en-US" sz="1400" i="1" dirty="0">
                <a:solidFill>
                  <a:schemeClr val="bg1">
                    <a:lumMod val="65000"/>
                  </a:schemeClr>
                </a:solidFill>
              </a:rPr>
              <a:t>In a few words, how would you describe the shape of a </a:t>
            </a:r>
            <a:r>
              <a:rPr lang="en-US" sz="1400" i="1" dirty="0" err="1">
                <a:solidFill>
                  <a:schemeClr val="bg1">
                    <a:lumMod val="65000"/>
                  </a:schemeClr>
                </a:solidFill>
              </a:rPr>
              <a:t>microspherophakic</a:t>
            </a:r>
            <a:r>
              <a:rPr lang="en-US" sz="1400" i="1" dirty="0">
                <a:solidFill>
                  <a:schemeClr val="bg1">
                    <a:lumMod val="65000"/>
                  </a:schemeClr>
                </a:solidFill>
              </a:rPr>
              <a:t> lens?</a:t>
            </a:r>
          </a:p>
          <a:p>
            <a:r>
              <a:rPr lang="en-US" sz="1400" dirty="0">
                <a:solidFill>
                  <a:schemeClr val="bg1">
                    <a:lumMod val="65000"/>
                  </a:schemeClr>
                </a:solidFill>
              </a:rPr>
              <a:t>The name says it all: the lens is </a:t>
            </a:r>
            <a:r>
              <a:rPr lang="en-US" sz="1400" b="1" u="sng" dirty="0">
                <a:solidFill>
                  <a:schemeClr val="bg1">
                    <a:lumMod val="65000"/>
                  </a:schemeClr>
                </a:solidFill>
              </a:rPr>
              <a:t>small (‘micro’) </a:t>
            </a:r>
            <a:r>
              <a:rPr lang="en-US" sz="1400" u="sng" dirty="0">
                <a:solidFill>
                  <a:schemeClr val="bg1">
                    <a:lumMod val="65000"/>
                  </a:schemeClr>
                </a:solidFill>
              </a:rPr>
              <a:t>and </a:t>
            </a:r>
            <a:r>
              <a:rPr lang="en-US" sz="1400" b="1" u="sng" dirty="0">
                <a:solidFill>
                  <a:schemeClr val="bg1">
                    <a:lumMod val="65000"/>
                  </a:schemeClr>
                </a:solidFill>
              </a:rPr>
              <a:t>round (‘</a:t>
            </a:r>
            <a:r>
              <a:rPr lang="en-US" sz="1400" b="1" u="sng" dirty="0" err="1">
                <a:solidFill>
                  <a:schemeClr val="bg1">
                    <a:lumMod val="65000"/>
                  </a:schemeClr>
                </a:solidFill>
              </a:rPr>
              <a:t>sphero</a:t>
            </a:r>
            <a:r>
              <a:rPr lang="en-US" sz="1400" b="1" u="sng" dirty="0">
                <a:solidFill>
                  <a:schemeClr val="bg1">
                    <a:lumMod val="65000"/>
                  </a:schemeClr>
                </a:solidFill>
              </a:rPr>
              <a:t>’)</a:t>
            </a:r>
          </a:p>
          <a:p>
            <a:endParaRPr lang="en-US" sz="1400" dirty="0">
              <a:solidFill>
                <a:schemeClr val="bg1">
                  <a:lumMod val="65000"/>
                </a:schemeClr>
              </a:solidFill>
            </a:endParaRPr>
          </a:p>
          <a:p>
            <a:r>
              <a:rPr lang="en-US" sz="1400" i="1" dirty="0">
                <a:solidFill>
                  <a:schemeClr val="bg1">
                    <a:lumMod val="65000"/>
                  </a:schemeClr>
                </a:solidFill>
              </a:rPr>
              <a:t>What common slit-lamp observation owes to the lens’ small size?</a:t>
            </a:r>
          </a:p>
          <a:p>
            <a:r>
              <a:rPr lang="en-US" sz="1400" dirty="0">
                <a:solidFill>
                  <a:schemeClr val="bg1">
                    <a:lumMod val="65000"/>
                  </a:schemeClr>
                </a:solidFill>
              </a:rPr>
              <a:t>Typically, the entirety of the lens equator can be seen in the pupillary aperture when the </a:t>
            </a:r>
            <a:r>
              <a:rPr lang="en-US" sz="1400" dirty="0" err="1">
                <a:solidFill>
                  <a:schemeClr val="bg1">
                    <a:lumMod val="65000"/>
                  </a:schemeClr>
                </a:solidFill>
              </a:rPr>
              <a:t>pt</a:t>
            </a:r>
            <a:r>
              <a:rPr lang="en-US" sz="1400" dirty="0">
                <a:solidFill>
                  <a:schemeClr val="bg1">
                    <a:lumMod val="65000"/>
                  </a:schemeClr>
                </a:solidFill>
              </a:rPr>
              <a:t> is widely dilated</a:t>
            </a:r>
          </a:p>
        </p:txBody>
      </p:sp>
      <p:sp>
        <p:nvSpPr>
          <p:cNvPr id="24" name="TextBox 23">
            <a:extLst>
              <a:ext uri="{FF2B5EF4-FFF2-40B4-BE49-F238E27FC236}">
                <a16:creationId xmlns:a16="http://schemas.microsoft.com/office/drawing/2014/main" id="{83DDB5E6-1D51-4892-8706-141024C83CED}"/>
              </a:ext>
            </a:extLst>
          </p:cNvPr>
          <p:cNvSpPr txBox="1"/>
          <p:nvPr/>
        </p:nvSpPr>
        <p:spPr>
          <a:xfrm>
            <a:off x="2424571" y="4316269"/>
            <a:ext cx="6451527" cy="954107"/>
          </a:xfrm>
          <a:prstGeom prst="rect">
            <a:avLst/>
          </a:prstGeom>
          <a:solidFill>
            <a:schemeClr val="accent5">
              <a:lumMod val="75000"/>
            </a:schemeClr>
          </a:solidFill>
        </p:spPr>
        <p:txBody>
          <a:bodyPr wrap="square" rtlCol="0">
            <a:spAutoFit/>
          </a:bodyPr>
          <a:lstStyle/>
          <a:p>
            <a:r>
              <a:rPr lang="en-US" sz="1400" i="1" dirty="0">
                <a:solidFill>
                  <a:schemeClr val="bg1">
                    <a:lumMod val="50000"/>
                  </a:schemeClr>
                </a:solidFill>
              </a:rPr>
              <a:t>Pts with </a:t>
            </a:r>
            <a:r>
              <a:rPr lang="en-US" sz="1400" i="1" dirty="0" err="1">
                <a:solidFill>
                  <a:schemeClr val="bg1">
                    <a:lumMod val="50000"/>
                  </a:schemeClr>
                </a:solidFill>
              </a:rPr>
              <a:t>microspherophakia</a:t>
            </a:r>
            <a:r>
              <a:rPr lang="en-US" sz="1400" i="1" dirty="0">
                <a:solidFill>
                  <a:schemeClr val="bg1">
                    <a:lumMod val="50000"/>
                  </a:schemeClr>
                </a:solidFill>
              </a:rPr>
              <a:t> are almost always high myopes. Why?</a:t>
            </a:r>
          </a:p>
          <a:p>
            <a:r>
              <a:rPr lang="en-US" sz="1400" dirty="0">
                <a:solidFill>
                  <a:schemeClr val="bg1">
                    <a:lumMod val="50000"/>
                  </a:schemeClr>
                </a:solidFill>
              </a:rPr>
              <a:t>Because the lens is small, it has a short radius of curvature. Further, because it is spherical, it is more curved than is a normal lens. </a:t>
            </a:r>
            <a:r>
              <a:rPr lang="en-US" sz="1400" u="sng" dirty="0">
                <a:solidFill>
                  <a:schemeClr val="bg1">
                    <a:lumMod val="50000"/>
                  </a:schemeClr>
                </a:solidFill>
              </a:rPr>
              <a:t>These two factors give the </a:t>
            </a:r>
            <a:r>
              <a:rPr lang="en-US" sz="1400" u="sng" dirty="0" err="1">
                <a:solidFill>
                  <a:schemeClr val="bg1">
                    <a:lumMod val="50000"/>
                  </a:schemeClr>
                </a:solidFill>
              </a:rPr>
              <a:t>m’spheric</a:t>
            </a:r>
            <a:r>
              <a:rPr lang="en-US" sz="1400" u="sng" dirty="0">
                <a:solidFill>
                  <a:schemeClr val="bg1">
                    <a:lumMod val="50000"/>
                  </a:schemeClr>
                </a:solidFill>
              </a:rPr>
              <a:t> lens vastly more converging power than a normal lens possesses.</a:t>
            </a:r>
          </a:p>
        </p:txBody>
      </p:sp>
      <p:sp>
        <p:nvSpPr>
          <p:cNvPr id="25" name="TextBox 24">
            <a:extLst>
              <a:ext uri="{FF2B5EF4-FFF2-40B4-BE49-F238E27FC236}">
                <a16:creationId xmlns:a16="http://schemas.microsoft.com/office/drawing/2014/main" id="{EDF9D533-D64E-40E5-8915-BD96C88905A7}"/>
              </a:ext>
            </a:extLst>
          </p:cNvPr>
          <p:cNvSpPr txBox="1"/>
          <p:nvPr/>
        </p:nvSpPr>
        <p:spPr>
          <a:xfrm>
            <a:off x="2423968" y="3058533"/>
            <a:ext cx="6567632" cy="584775"/>
          </a:xfrm>
          <a:prstGeom prst="rect">
            <a:avLst/>
          </a:prstGeom>
          <a:solidFill>
            <a:srgbClr val="99FF99"/>
          </a:solidFill>
        </p:spPr>
        <p:txBody>
          <a:bodyPr wrap="none" rtlCol="0">
            <a:spAutoFit/>
          </a:bodyPr>
          <a:lstStyle/>
          <a:p>
            <a:r>
              <a:rPr lang="en-US" sz="1600" i="1" dirty="0">
                <a:solidFill>
                  <a:schemeClr val="bg1">
                    <a:lumMod val="65000"/>
                  </a:schemeClr>
                </a:solidFill>
              </a:rPr>
              <a:t>With what condition is </a:t>
            </a:r>
            <a:r>
              <a:rPr lang="en-US" sz="1600" i="1" dirty="0" err="1">
                <a:solidFill>
                  <a:schemeClr val="bg1">
                    <a:lumMod val="65000"/>
                  </a:schemeClr>
                </a:solidFill>
              </a:rPr>
              <a:t>microspherophakia</a:t>
            </a:r>
            <a:r>
              <a:rPr lang="en-US" sz="1600" i="1" dirty="0">
                <a:solidFill>
                  <a:schemeClr val="bg1">
                    <a:lumMod val="65000"/>
                  </a:schemeClr>
                </a:solidFill>
              </a:rPr>
              <a:t> most frequently associated?</a:t>
            </a:r>
          </a:p>
          <a:p>
            <a:r>
              <a:rPr lang="en-US" sz="1600" b="1" dirty="0">
                <a:solidFill>
                  <a:schemeClr val="bg1">
                    <a:lumMod val="65000"/>
                  </a:schemeClr>
                </a:solidFill>
              </a:rPr>
              <a:t>Weill-Marchesani syndrome</a:t>
            </a:r>
          </a:p>
        </p:txBody>
      </p:sp>
      <p:sp>
        <p:nvSpPr>
          <p:cNvPr id="22" name="Oval 21">
            <a:extLst>
              <a:ext uri="{FF2B5EF4-FFF2-40B4-BE49-F238E27FC236}">
                <a16:creationId xmlns:a16="http://schemas.microsoft.com/office/drawing/2014/main" id="{A8B47573-D3D9-4D47-9E08-BED8FABB2FE0}"/>
              </a:ext>
            </a:extLst>
          </p:cNvPr>
          <p:cNvSpPr/>
          <p:nvPr/>
        </p:nvSpPr>
        <p:spPr>
          <a:xfrm>
            <a:off x="808522" y="3093379"/>
            <a:ext cx="1641452" cy="533397"/>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TextBox 28">
            <a:extLst>
              <a:ext uri="{FF2B5EF4-FFF2-40B4-BE49-F238E27FC236}">
                <a16:creationId xmlns:a16="http://schemas.microsoft.com/office/drawing/2014/main" id="{07333FDB-04C9-4773-A8C2-B02CF126B53B}"/>
              </a:ext>
            </a:extLst>
          </p:cNvPr>
          <p:cNvSpPr txBox="1"/>
          <p:nvPr/>
        </p:nvSpPr>
        <p:spPr>
          <a:xfrm>
            <a:off x="533400" y="3691270"/>
            <a:ext cx="6461699" cy="1815882"/>
          </a:xfrm>
          <a:prstGeom prst="rect">
            <a:avLst/>
          </a:prstGeom>
          <a:solidFill>
            <a:srgbClr val="0070C0"/>
          </a:solidFill>
        </p:spPr>
        <p:txBody>
          <a:bodyPr wrap="square" rtlCol="0">
            <a:spAutoFit/>
          </a:bodyPr>
          <a:lstStyle/>
          <a:p>
            <a:r>
              <a:rPr lang="en-US" sz="1600" i="1" dirty="0">
                <a:solidFill>
                  <a:schemeClr val="bg1">
                    <a:lumMod val="65000"/>
                  </a:schemeClr>
                </a:solidFill>
              </a:rPr>
              <a:t>Weill-Marchesani is strongly associated with </a:t>
            </a:r>
            <a:r>
              <a:rPr lang="en-US" sz="1600" i="1" dirty="0" err="1">
                <a:solidFill>
                  <a:schemeClr val="bg1">
                    <a:lumMod val="65000"/>
                  </a:schemeClr>
                </a:solidFill>
              </a:rPr>
              <a:t>microspherophakia</a:t>
            </a:r>
            <a:r>
              <a:rPr lang="en-US" sz="1600" i="1" dirty="0">
                <a:solidFill>
                  <a:schemeClr val="bg1">
                    <a:lumMod val="65000"/>
                  </a:schemeClr>
                </a:solidFill>
              </a:rPr>
              <a:t>.  With what conditions is </a:t>
            </a:r>
            <a:r>
              <a:rPr lang="en-US" sz="1600" i="1" dirty="0" err="1">
                <a:solidFill>
                  <a:schemeClr val="bg1">
                    <a:lumMod val="65000"/>
                  </a:schemeClr>
                </a:solidFill>
              </a:rPr>
              <a:t>microspherophakia</a:t>
            </a:r>
            <a:r>
              <a:rPr lang="en-US" sz="1600" i="1" dirty="0">
                <a:solidFill>
                  <a:schemeClr val="bg1">
                    <a:lumMod val="65000"/>
                  </a:schemeClr>
                </a:solidFill>
              </a:rPr>
              <a:t> </a:t>
            </a:r>
            <a:r>
              <a:rPr lang="en-US" sz="1600" b="1" dirty="0">
                <a:solidFill>
                  <a:schemeClr val="bg1">
                    <a:lumMod val="65000"/>
                  </a:schemeClr>
                </a:solidFill>
              </a:rPr>
              <a:t>occasionally</a:t>
            </a:r>
            <a:r>
              <a:rPr lang="en-US" sz="1600" i="1" dirty="0">
                <a:solidFill>
                  <a:schemeClr val="bg1">
                    <a:lumMod val="65000"/>
                  </a:schemeClr>
                </a:solidFill>
              </a:rPr>
              <a:t> associated</a:t>
            </a:r>
            <a:r>
              <a:rPr lang="en-US" sz="1600" i="1" dirty="0">
                <a:solidFill>
                  <a:schemeClr val="bg1">
                    <a:lumMod val="65000"/>
                  </a:schemeClr>
                </a:solidFill>
                <a:latin typeface="+mn-lt"/>
              </a:rPr>
              <a:t>?</a:t>
            </a:r>
          </a:p>
          <a:p>
            <a:r>
              <a:rPr lang="en-US" sz="1600" b="1" dirty="0">
                <a:solidFill>
                  <a:schemeClr val="bg1"/>
                </a:solidFill>
                <a:latin typeface="+mn-lt"/>
              </a:rPr>
              <a:t>--Lowe syndrome</a:t>
            </a:r>
          </a:p>
          <a:p>
            <a:r>
              <a:rPr lang="en-US" sz="1600" b="1" dirty="0">
                <a:solidFill>
                  <a:schemeClr val="bg1"/>
                </a:solidFill>
                <a:latin typeface="+mn-lt"/>
              </a:rPr>
              <a:t>--Alport syndrome</a:t>
            </a:r>
          </a:p>
          <a:p>
            <a:r>
              <a:rPr lang="en-US" sz="1600" dirty="0">
                <a:solidFill>
                  <a:schemeClr val="bg1">
                    <a:lumMod val="65000"/>
                  </a:schemeClr>
                </a:solidFill>
                <a:latin typeface="+mn-lt"/>
              </a:rPr>
              <a:t>--</a:t>
            </a:r>
            <a:r>
              <a:rPr lang="en-US" sz="1600" dirty="0" err="1">
                <a:solidFill>
                  <a:schemeClr val="bg1">
                    <a:lumMod val="65000"/>
                  </a:schemeClr>
                </a:solidFill>
                <a:latin typeface="+mn-lt"/>
              </a:rPr>
              <a:t>Marfan</a:t>
            </a:r>
            <a:r>
              <a:rPr lang="en-US" sz="1600" dirty="0">
                <a:solidFill>
                  <a:schemeClr val="bg1">
                    <a:lumMod val="65000"/>
                  </a:schemeClr>
                </a:solidFill>
                <a:latin typeface="+mn-lt"/>
              </a:rPr>
              <a:t> syndrome</a:t>
            </a:r>
          </a:p>
          <a:p>
            <a:r>
              <a:rPr lang="en-US" sz="1600" dirty="0">
                <a:solidFill>
                  <a:schemeClr val="bg1">
                    <a:lumMod val="65000"/>
                  </a:schemeClr>
                </a:solidFill>
                <a:latin typeface="+mn-lt"/>
              </a:rPr>
              <a:t>--Peters anomaly</a:t>
            </a:r>
          </a:p>
          <a:p>
            <a:r>
              <a:rPr lang="en-US" sz="1600" dirty="0">
                <a:solidFill>
                  <a:schemeClr val="bg1">
                    <a:lumMod val="65000"/>
                  </a:schemeClr>
                </a:solidFill>
                <a:latin typeface="+mn-lt"/>
              </a:rPr>
              <a:t>--C</a:t>
            </a:r>
            <a:r>
              <a:rPr lang="en-US" sz="1600" dirty="0">
                <a:solidFill>
                  <a:schemeClr val="bg1">
                    <a:lumMod val="65000"/>
                  </a:schemeClr>
                </a:solidFill>
              </a:rPr>
              <a:t>ongenital rubella</a:t>
            </a:r>
            <a:endParaRPr lang="en-US" sz="1600" dirty="0">
              <a:solidFill>
                <a:schemeClr val="bg1">
                  <a:lumMod val="65000"/>
                </a:schemeClr>
              </a:solidFill>
              <a:latin typeface="+mn-lt"/>
            </a:endParaRPr>
          </a:p>
        </p:txBody>
      </p:sp>
      <p:sp>
        <p:nvSpPr>
          <p:cNvPr id="3" name="Oval 2">
            <a:extLst>
              <a:ext uri="{FF2B5EF4-FFF2-40B4-BE49-F238E27FC236}">
                <a16:creationId xmlns:a16="http://schemas.microsoft.com/office/drawing/2014/main" id="{C914562F-331B-441B-9DC7-534C4BCA9A7A}"/>
              </a:ext>
            </a:extLst>
          </p:cNvPr>
          <p:cNvSpPr/>
          <p:nvPr/>
        </p:nvSpPr>
        <p:spPr>
          <a:xfrm>
            <a:off x="2302864" y="3248672"/>
            <a:ext cx="3107336" cy="464126"/>
          </a:xfrm>
          <a:prstGeom prst="ellipse">
            <a:avLst/>
          </a:prstGeom>
          <a:no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TextBox 29">
            <a:extLst>
              <a:ext uri="{FF2B5EF4-FFF2-40B4-BE49-F238E27FC236}">
                <a16:creationId xmlns:a16="http://schemas.microsoft.com/office/drawing/2014/main" id="{7257FB5D-A210-4648-8046-32A23C60F482}"/>
              </a:ext>
            </a:extLst>
          </p:cNvPr>
          <p:cNvSpPr txBox="1"/>
          <p:nvPr/>
        </p:nvSpPr>
        <p:spPr>
          <a:xfrm>
            <a:off x="2507186" y="3700374"/>
            <a:ext cx="4693046" cy="2462213"/>
          </a:xfrm>
          <a:prstGeom prst="rect">
            <a:avLst/>
          </a:prstGeom>
          <a:solidFill>
            <a:schemeClr val="accent1">
              <a:lumMod val="75000"/>
            </a:schemeClr>
          </a:solidFill>
        </p:spPr>
        <p:txBody>
          <a:bodyPr wrap="square" rtlCol="0">
            <a:spAutoFit/>
          </a:bodyPr>
          <a:lstStyle/>
          <a:p>
            <a:r>
              <a:rPr lang="en-US" sz="1400" i="1" dirty="0">
                <a:solidFill>
                  <a:schemeClr val="bg1"/>
                </a:solidFill>
              </a:rPr>
              <a:t>In three words (including </a:t>
            </a:r>
            <a:r>
              <a:rPr lang="en-US" sz="1400" dirty="0">
                <a:solidFill>
                  <a:schemeClr val="bg1"/>
                </a:solidFill>
              </a:rPr>
              <a:t>syndrome</a:t>
            </a:r>
            <a:r>
              <a:rPr lang="en-US" sz="1400" i="1" dirty="0">
                <a:solidFill>
                  <a:schemeClr val="bg1"/>
                </a:solidFill>
              </a:rPr>
              <a:t>), what are Lowe and Alport syndromes?</a:t>
            </a:r>
          </a:p>
          <a:p>
            <a:r>
              <a:rPr lang="en-US" sz="1400" dirty="0">
                <a:solidFill>
                  <a:schemeClr val="bg1"/>
                </a:solidFill>
              </a:rPr>
              <a:t>Familial oculorenal syndromes</a:t>
            </a:r>
            <a:endParaRPr lang="en-US" sz="1400" dirty="0">
              <a:solidFill>
                <a:schemeClr val="accent1">
                  <a:lumMod val="75000"/>
                </a:schemeClr>
              </a:solidFill>
            </a:endParaRPr>
          </a:p>
          <a:p>
            <a:endParaRPr lang="en-US" sz="1400" dirty="0">
              <a:solidFill>
                <a:schemeClr val="accent1">
                  <a:lumMod val="75000"/>
                </a:schemeClr>
              </a:solidFill>
            </a:endParaRPr>
          </a:p>
          <a:p>
            <a:r>
              <a:rPr lang="en-US" sz="1400" i="1" dirty="0">
                <a:solidFill>
                  <a:schemeClr val="accent1">
                    <a:lumMod val="75000"/>
                  </a:schemeClr>
                </a:solidFill>
              </a:rPr>
              <a:t>What is their classic (</a:t>
            </a:r>
            <a:r>
              <a:rPr lang="en-US" sz="1400" i="1" dirty="0" err="1">
                <a:solidFill>
                  <a:schemeClr val="accent1">
                    <a:lumMod val="75000"/>
                  </a:schemeClr>
                </a:solidFill>
              </a:rPr>
              <a:t>nonocular</a:t>
            </a:r>
            <a:r>
              <a:rPr lang="en-US" sz="1400" i="1" dirty="0">
                <a:solidFill>
                  <a:schemeClr val="accent1">
                    <a:lumMod val="75000"/>
                  </a:schemeClr>
                </a:solidFill>
              </a:rPr>
              <a:t>) presenting sign?</a:t>
            </a:r>
          </a:p>
          <a:p>
            <a:r>
              <a:rPr lang="en-US" sz="1400" dirty="0">
                <a:solidFill>
                  <a:schemeClr val="accent1">
                    <a:lumMod val="75000"/>
                  </a:schemeClr>
                </a:solidFill>
              </a:rPr>
              <a:t>Hematuria</a:t>
            </a:r>
          </a:p>
          <a:p>
            <a:endParaRPr lang="en-US" sz="1400" dirty="0">
              <a:solidFill>
                <a:schemeClr val="accent1">
                  <a:lumMod val="75000"/>
                </a:schemeClr>
              </a:solidFill>
            </a:endParaRPr>
          </a:p>
          <a:p>
            <a:r>
              <a:rPr lang="en-US" sz="1400" i="1" dirty="0" err="1">
                <a:solidFill>
                  <a:schemeClr val="accent1">
                    <a:lumMod val="75000"/>
                  </a:schemeClr>
                </a:solidFill>
              </a:rPr>
              <a:t>Microspherophakia</a:t>
            </a:r>
            <a:r>
              <a:rPr lang="en-US" sz="1400" i="1" dirty="0">
                <a:solidFill>
                  <a:schemeClr val="accent1">
                    <a:lumMod val="75000"/>
                  </a:schemeClr>
                </a:solidFill>
              </a:rPr>
              <a:t> is </a:t>
            </a:r>
            <a:r>
              <a:rPr lang="en-US" sz="1400" b="1" dirty="0">
                <a:solidFill>
                  <a:schemeClr val="accent1">
                    <a:lumMod val="75000"/>
                  </a:schemeClr>
                </a:solidFill>
              </a:rPr>
              <a:t>not</a:t>
            </a:r>
            <a:r>
              <a:rPr lang="en-US" sz="1400" i="1" dirty="0">
                <a:solidFill>
                  <a:schemeClr val="accent1">
                    <a:lumMod val="75000"/>
                  </a:schemeClr>
                </a:solidFill>
              </a:rPr>
              <a:t> the classic lens finding in the oculorenal syndromes (and should not be the first one out of your mouth if pimped about them). What is?</a:t>
            </a:r>
          </a:p>
          <a:p>
            <a:r>
              <a:rPr lang="en-US" sz="1400" b="1" dirty="0">
                <a:solidFill>
                  <a:schemeClr val="accent1">
                    <a:lumMod val="75000"/>
                  </a:schemeClr>
                </a:solidFill>
              </a:rPr>
              <a:t>Lenticonus</a:t>
            </a:r>
          </a:p>
        </p:txBody>
      </p:sp>
      <p:sp>
        <p:nvSpPr>
          <p:cNvPr id="27" name="Oval 26">
            <a:extLst>
              <a:ext uri="{FF2B5EF4-FFF2-40B4-BE49-F238E27FC236}">
                <a16:creationId xmlns:a16="http://schemas.microsoft.com/office/drawing/2014/main" id="{840C5E79-DF92-4B8B-A680-BE027ECFE4BE}"/>
              </a:ext>
            </a:extLst>
          </p:cNvPr>
          <p:cNvSpPr/>
          <p:nvPr/>
        </p:nvSpPr>
        <p:spPr>
          <a:xfrm>
            <a:off x="387656" y="4149643"/>
            <a:ext cx="2203144" cy="727157"/>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4126500159"/>
      </p:ext>
    </p:extLst>
  </p:cSld>
  <p:clrMapOvr>
    <a:masterClrMapping/>
  </p:clrMapOvr>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014" name="Text Box 6"/>
          <p:cNvSpPr txBox="1">
            <a:spLocks noChangeArrowheads="1"/>
          </p:cNvSpPr>
          <p:nvPr/>
        </p:nvSpPr>
        <p:spPr bwMode="auto">
          <a:xfrm>
            <a:off x="533400" y="2356376"/>
            <a:ext cx="1005403"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t>Lens-</a:t>
            </a:r>
          </a:p>
          <a:p>
            <a:pPr algn="ctr" eaLnBrk="1" hangingPunct="1">
              <a:lnSpc>
                <a:spcPct val="80000"/>
              </a:lnSpc>
              <a:spcBef>
                <a:spcPct val="0"/>
              </a:spcBef>
              <a:buClrTx/>
              <a:buSzTx/>
              <a:buFontTx/>
              <a:buNone/>
            </a:pPr>
            <a:r>
              <a:rPr lang="en-US" altLang="en-US" sz="1800" dirty="0"/>
              <a:t>Induced</a:t>
            </a:r>
          </a:p>
        </p:txBody>
      </p:sp>
      <p:sp>
        <p:nvSpPr>
          <p:cNvPr id="43017" name="Text Box 14"/>
          <p:cNvSpPr txBox="1">
            <a:spLocks noChangeArrowheads="1"/>
          </p:cNvSpPr>
          <p:nvPr/>
        </p:nvSpPr>
        <p:spPr bwMode="auto">
          <a:xfrm>
            <a:off x="3026498" y="2365901"/>
            <a:ext cx="1633781"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Aphakic/</a:t>
            </a:r>
          </a:p>
          <a:p>
            <a:pPr algn="ctr" eaLnBrk="1" hangingPunct="1">
              <a:lnSpc>
                <a:spcPct val="80000"/>
              </a:lnSpc>
              <a:spcBef>
                <a:spcPct val="0"/>
              </a:spcBef>
              <a:buClrTx/>
              <a:buSzTx/>
              <a:buFontTx/>
              <a:buNone/>
            </a:pPr>
            <a:r>
              <a:rPr lang="en-US" altLang="en-US" sz="1800" dirty="0" err="1">
                <a:solidFill>
                  <a:schemeClr val="bg1">
                    <a:lumMod val="75000"/>
                  </a:schemeClr>
                </a:solidFill>
              </a:rPr>
              <a:t>Pseudophakic</a:t>
            </a:r>
            <a:endParaRPr lang="en-US" altLang="en-US" sz="1800" dirty="0">
              <a:solidFill>
                <a:schemeClr val="bg1">
                  <a:lumMod val="75000"/>
                </a:schemeClr>
              </a:solidFill>
            </a:endParaRPr>
          </a:p>
        </p:txBody>
      </p:sp>
      <p:sp>
        <p:nvSpPr>
          <p:cNvPr id="43031" name="Text Box 35"/>
          <p:cNvSpPr txBox="1">
            <a:spLocks noChangeArrowheads="1"/>
          </p:cNvSpPr>
          <p:nvPr/>
        </p:nvSpPr>
        <p:spPr bwMode="auto">
          <a:xfrm>
            <a:off x="1190847" y="1295400"/>
            <a:ext cx="2473754"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t>w/ Pupillary Block</a:t>
            </a:r>
          </a:p>
        </p:txBody>
      </p:sp>
      <p:sp>
        <p:nvSpPr>
          <p:cNvPr id="49" name="Rectangle 2">
            <a:extLst>
              <a:ext uri="{FF2B5EF4-FFF2-40B4-BE49-F238E27FC236}">
                <a16:creationId xmlns:a16="http://schemas.microsoft.com/office/drawing/2014/main" id="{240EE5BF-F7D2-4FC8-A5DD-F6B5423153C6}"/>
              </a:ext>
            </a:extLst>
          </p:cNvPr>
          <p:cNvSpPr>
            <a:spLocks noGrp="1" noChangeArrowheads="1"/>
          </p:cNvSpPr>
          <p:nvPr>
            <p:ph type="title"/>
          </p:nvPr>
        </p:nvSpPr>
        <p:spPr>
          <a:xfrm>
            <a:off x="457200" y="304800"/>
            <a:ext cx="7543800" cy="563562"/>
          </a:xfrm>
        </p:spPr>
        <p:txBody>
          <a:bodyPr/>
          <a:lstStyle/>
          <a:p>
            <a:pPr eaLnBrk="1" hangingPunct="1"/>
            <a:r>
              <a:rPr lang="en-US" altLang="en-US" sz="3500" dirty="0"/>
              <a:t>Q</a:t>
            </a:r>
          </a:p>
        </p:txBody>
      </p:sp>
      <p:sp>
        <p:nvSpPr>
          <p:cNvPr id="50" name="TextBox 49">
            <a:extLst>
              <a:ext uri="{FF2B5EF4-FFF2-40B4-BE49-F238E27FC236}">
                <a16:creationId xmlns:a16="http://schemas.microsoft.com/office/drawing/2014/main" id="{CF426230-46C8-405C-9015-99EF57762A2E}"/>
              </a:ext>
            </a:extLst>
          </p:cNvPr>
          <p:cNvSpPr txBox="1"/>
          <p:nvPr/>
        </p:nvSpPr>
        <p:spPr>
          <a:xfrm>
            <a:off x="2259496" y="189094"/>
            <a:ext cx="4607480" cy="400110"/>
          </a:xfrm>
          <a:prstGeom prst="rect">
            <a:avLst/>
          </a:prstGeom>
          <a:solidFill>
            <a:schemeClr val="accent1">
              <a:lumMod val="60000"/>
              <a:lumOff val="40000"/>
            </a:schemeClr>
          </a:solidFill>
        </p:spPr>
        <p:txBody>
          <a:bodyPr wrap="none" rtlCol="0">
            <a:spAutoFit/>
          </a:bodyPr>
          <a:lstStyle/>
          <a:p>
            <a:pPr algn="ctr"/>
            <a:r>
              <a:rPr lang="en-US" sz="2000" b="1" dirty="0"/>
              <a:t>Secondary Angle Closure Glaucoma</a:t>
            </a:r>
          </a:p>
        </p:txBody>
      </p:sp>
      <p:sp>
        <p:nvSpPr>
          <p:cNvPr id="2" name="TextBox 1">
            <a:extLst>
              <a:ext uri="{FF2B5EF4-FFF2-40B4-BE49-F238E27FC236}">
                <a16:creationId xmlns:a16="http://schemas.microsoft.com/office/drawing/2014/main" id="{A7E30BEC-923B-4C9A-A856-BDD0D882F6B8}"/>
              </a:ext>
            </a:extLst>
          </p:cNvPr>
          <p:cNvSpPr txBox="1"/>
          <p:nvPr/>
        </p:nvSpPr>
        <p:spPr>
          <a:xfrm>
            <a:off x="887305" y="2844119"/>
            <a:ext cx="1494320" cy="338554"/>
          </a:xfrm>
          <a:prstGeom prst="rect">
            <a:avLst/>
          </a:prstGeom>
          <a:noFill/>
        </p:spPr>
        <p:txBody>
          <a:bodyPr wrap="none" rtlCol="0">
            <a:spAutoFit/>
          </a:bodyPr>
          <a:lstStyle/>
          <a:p>
            <a:r>
              <a:rPr lang="en-US" sz="1600" dirty="0" err="1">
                <a:solidFill>
                  <a:schemeClr val="bg1">
                    <a:lumMod val="75000"/>
                  </a:schemeClr>
                </a:solidFill>
              </a:rPr>
              <a:t>Phacomorphic</a:t>
            </a:r>
            <a:endParaRPr lang="en-US" sz="1600" dirty="0">
              <a:solidFill>
                <a:schemeClr val="bg1">
                  <a:lumMod val="75000"/>
                </a:schemeClr>
              </a:solidFill>
            </a:endParaRPr>
          </a:p>
        </p:txBody>
      </p:sp>
      <p:sp>
        <p:nvSpPr>
          <p:cNvPr id="51" name="TextBox 50">
            <a:extLst>
              <a:ext uri="{FF2B5EF4-FFF2-40B4-BE49-F238E27FC236}">
                <a16:creationId xmlns:a16="http://schemas.microsoft.com/office/drawing/2014/main" id="{156069D4-340B-4160-A336-EBF73557CEE0}"/>
              </a:ext>
            </a:extLst>
          </p:cNvPr>
          <p:cNvSpPr txBox="1"/>
          <p:nvPr/>
        </p:nvSpPr>
        <p:spPr>
          <a:xfrm>
            <a:off x="884725" y="3175578"/>
            <a:ext cx="1519968" cy="338554"/>
          </a:xfrm>
          <a:prstGeom prst="rect">
            <a:avLst/>
          </a:prstGeom>
          <a:noFill/>
        </p:spPr>
        <p:txBody>
          <a:bodyPr wrap="none" rtlCol="0">
            <a:spAutoFit/>
          </a:bodyPr>
          <a:lstStyle/>
          <a:p>
            <a:r>
              <a:rPr lang="en-US" sz="1600" b="1" dirty="0"/>
              <a:t>Ectopia </a:t>
            </a:r>
            <a:r>
              <a:rPr lang="en-US" sz="1600" b="1" dirty="0" err="1"/>
              <a:t>lentis</a:t>
            </a:r>
            <a:endParaRPr lang="en-US" sz="1600" b="1" dirty="0"/>
          </a:p>
        </p:txBody>
      </p:sp>
      <p:cxnSp>
        <p:nvCxnSpPr>
          <p:cNvPr id="71" name="Straight Connector 70">
            <a:extLst>
              <a:ext uri="{FF2B5EF4-FFF2-40B4-BE49-F238E27FC236}">
                <a16:creationId xmlns:a16="http://schemas.microsoft.com/office/drawing/2014/main" id="{C104938D-BA8D-4E39-9D5F-9EE2012F2F3C}"/>
              </a:ext>
            </a:extLst>
          </p:cNvPr>
          <p:cNvCxnSpPr>
            <a:cxnSpLocks/>
          </p:cNvCxnSpPr>
          <p:nvPr/>
        </p:nvCxnSpPr>
        <p:spPr>
          <a:xfrm flipH="1">
            <a:off x="762665" y="3023488"/>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2A7E4E40-472F-4E50-8A7A-45C10FDD7171}"/>
              </a:ext>
            </a:extLst>
          </p:cNvPr>
          <p:cNvCxnSpPr>
            <a:cxnSpLocks/>
          </p:cNvCxnSpPr>
          <p:nvPr/>
        </p:nvCxnSpPr>
        <p:spPr>
          <a:xfrm flipH="1">
            <a:off x="762665" y="3347853"/>
            <a:ext cx="168274"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C3924889-45B9-4383-9C9E-48F0A9C27AD8}"/>
              </a:ext>
            </a:extLst>
          </p:cNvPr>
          <p:cNvCxnSpPr>
            <a:cxnSpLocks/>
          </p:cNvCxnSpPr>
          <p:nvPr/>
        </p:nvCxnSpPr>
        <p:spPr>
          <a:xfrm flipH="1">
            <a:off x="748719" y="2838976"/>
            <a:ext cx="13947" cy="5088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 name="Straight Arrow Connector 5">
            <a:extLst>
              <a:ext uri="{FF2B5EF4-FFF2-40B4-BE49-F238E27FC236}">
                <a16:creationId xmlns:a16="http://schemas.microsoft.com/office/drawing/2014/main" id="{A3439F0C-5143-461F-8F3C-2E830785DEFC}"/>
              </a:ext>
            </a:extLst>
          </p:cNvPr>
          <p:cNvCxnSpPr>
            <a:stCxn id="50" idx="2"/>
          </p:cNvCxnSpPr>
          <p:nvPr/>
        </p:nvCxnSpPr>
        <p:spPr>
          <a:xfrm flipH="1">
            <a:off x="2971800" y="589204"/>
            <a:ext cx="1591436" cy="706196"/>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6" name="Straight Arrow Connector 25">
            <a:extLst>
              <a:ext uri="{FF2B5EF4-FFF2-40B4-BE49-F238E27FC236}">
                <a16:creationId xmlns:a16="http://schemas.microsoft.com/office/drawing/2014/main" id="{B70E0124-9B84-41A5-8D84-A66B7838A706}"/>
              </a:ext>
            </a:extLst>
          </p:cNvPr>
          <p:cNvCxnSpPr>
            <a:cxnSpLocks/>
          </p:cNvCxnSpPr>
          <p:nvPr/>
        </p:nvCxnSpPr>
        <p:spPr>
          <a:xfrm flipH="1">
            <a:off x="1159539" y="1828800"/>
            <a:ext cx="1290435" cy="478059"/>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8" name="Straight Arrow Connector 27">
            <a:extLst>
              <a:ext uri="{FF2B5EF4-FFF2-40B4-BE49-F238E27FC236}">
                <a16:creationId xmlns:a16="http://schemas.microsoft.com/office/drawing/2014/main" id="{567A4249-5C59-4416-8A8E-1C35913900AB}"/>
              </a:ext>
            </a:extLst>
          </p:cNvPr>
          <p:cNvCxnSpPr>
            <a:cxnSpLocks/>
          </p:cNvCxnSpPr>
          <p:nvPr/>
        </p:nvCxnSpPr>
        <p:spPr>
          <a:xfrm>
            <a:off x="2449973" y="1832208"/>
            <a:ext cx="1268784"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21" name="Straight Arrow Connector 20">
            <a:extLst>
              <a:ext uri="{FF2B5EF4-FFF2-40B4-BE49-F238E27FC236}">
                <a16:creationId xmlns:a16="http://schemas.microsoft.com/office/drawing/2014/main" id="{5E33AEB6-AB6B-4304-B44B-E14BDAECF20A}"/>
              </a:ext>
            </a:extLst>
          </p:cNvPr>
          <p:cNvCxnSpPr>
            <a:cxnSpLocks/>
          </p:cNvCxnSpPr>
          <p:nvPr/>
        </p:nvCxnSpPr>
        <p:spPr>
          <a:xfrm>
            <a:off x="4572000" y="589204"/>
            <a:ext cx="1600200" cy="706196"/>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18" name="Text Box 36">
            <a:extLst>
              <a:ext uri="{FF2B5EF4-FFF2-40B4-BE49-F238E27FC236}">
                <a16:creationId xmlns:a16="http://schemas.microsoft.com/office/drawing/2014/main" id="{362B1808-42BE-4D1C-894B-40BD72FCD11D}"/>
              </a:ext>
            </a:extLst>
          </p:cNvPr>
          <p:cNvSpPr txBox="1">
            <a:spLocks noChangeArrowheads="1"/>
          </p:cNvSpPr>
          <p:nvPr/>
        </p:nvSpPr>
        <p:spPr bwMode="auto">
          <a:xfrm>
            <a:off x="5181600" y="1295400"/>
            <a:ext cx="2630848" cy="430887"/>
          </a:xfrm>
          <a:prstGeom prst="rect">
            <a:avLst/>
          </a:prstGeom>
          <a:noFill/>
          <a:ln w="952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solidFill>
                  <a:schemeClr val="bg1">
                    <a:lumMod val="75000"/>
                  </a:schemeClr>
                </a:solidFill>
              </a:rPr>
              <a:t>w/o Pupillary Block</a:t>
            </a:r>
          </a:p>
        </p:txBody>
      </p:sp>
      <p:sp>
        <p:nvSpPr>
          <p:cNvPr id="19" name="TextBox 18">
            <a:extLst>
              <a:ext uri="{FF2B5EF4-FFF2-40B4-BE49-F238E27FC236}">
                <a16:creationId xmlns:a16="http://schemas.microsoft.com/office/drawing/2014/main" id="{20F14707-6AB2-4CFA-894D-0A3851B594EA}"/>
              </a:ext>
            </a:extLst>
          </p:cNvPr>
          <p:cNvSpPr txBox="1"/>
          <p:nvPr/>
        </p:nvSpPr>
        <p:spPr>
          <a:xfrm>
            <a:off x="381000" y="3581400"/>
            <a:ext cx="7315200" cy="2800767"/>
          </a:xfrm>
          <a:prstGeom prst="rect">
            <a:avLst/>
          </a:prstGeom>
          <a:solidFill>
            <a:srgbClr val="FF99FF"/>
          </a:solidFill>
        </p:spPr>
        <p:txBody>
          <a:bodyPr wrap="square" rtlCol="0">
            <a:spAutoFit/>
          </a:bodyPr>
          <a:lstStyle/>
          <a:p>
            <a:r>
              <a:rPr lang="en-US" sz="1600" i="1" dirty="0">
                <a:solidFill>
                  <a:schemeClr val="bg1">
                    <a:lumMod val="50000"/>
                  </a:schemeClr>
                </a:solidFill>
              </a:rPr>
              <a:t>What is </a:t>
            </a:r>
            <a:r>
              <a:rPr lang="en-US" sz="1600" dirty="0">
                <a:solidFill>
                  <a:schemeClr val="bg1">
                    <a:lumMod val="50000"/>
                  </a:schemeClr>
                </a:solidFill>
              </a:rPr>
              <a:t>ectopia </a:t>
            </a:r>
            <a:r>
              <a:rPr lang="en-US" sz="1600" dirty="0" err="1">
                <a:solidFill>
                  <a:schemeClr val="bg1">
                    <a:lumMod val="50000"/>
                  </a:schemeClr>
                </a:solidFill>
              </a:rPr>
              <a:t>lentis</a:t>
            </a:r>
            <a:r>
              <a:rPr lang="en-US" sz="1600" i="1" dirty="0">
                <a:solidFill>
                  <a:schemeClr val="bg1">
                    <a:lumMod val="50000"/>
                  </a:schemeClr>
                </a:solidFill>
              </a:rPr>
              <a:t>?</a:t>
            </a:r>
          </a:p>
          <a:p>
            <a:r>
              <a:rPr lang="en-US" sz="1600" dirty="0">
                <a:solidFill>
                  <a:schemeClr val="bg1">
                    <a:lumMod val="50000"/>
                  </a:schemeClr>
                </a:solidFill>
              </a:rPr>
              <a:t>Displacement of the lens from its normal anatomic position</a:t>
            </a:r>
          </a:p>
          <a:p>
            <a:endParaRPr lang="en-US" sz="1600" dirty="0">
              <a:solidFill>
                <a:schemeClr val="bg1">
                  <a:lumMod val="50000"/>
                </a:schemeClr>
              </a:solidFill>
            </a:endParaRPr>
          </a:p>
          <a:p>
            <a:r>
              <a:rPr lang="en-US" sz="1600" i="1" dirty="0">
                <a:solidFill>
                  <a:schemeClr val="bg1">
                    <a:lumMod val="50000"/>
                  </a:schemeClr>
                </a:solidFill>
              </a:rPr>
              <a:t>With regard to lens ‘displacement’—what do the following terms mean?</a:t>
            </a:r>
          </a:p>
          <a:p>
            <a:r>
              <a:rPr lang="en-US" sz="1600" i="1" dirty="0">
                <a:solidFill>
                  <a:schemeClr val="bg1">
                    <a:lumMod val="50000"/>
                  </a:schemeClr>
                </a:solidFill>
              </a:rPr>
              <a:t>--</a:t>
            </a:r>
            <a:r>
              <a:rPr lang="en-US" sz="1600" i="1" dirty="0" err="1">
                <a:solidFill>
                  <a:schemeClr val="bg1">
                    <a:lumMod val="50000"/>
                  </a:schemeClr>
                </a:solidFill>
              </a:rPr>
              <a:t>Sublux</a:t>
            </a:r>
            <a:r>
              <a:rPr lang="en-US" sz="1600" i="1" dirty="0">
                <a:solidFill>
                  <a:schemeClr val="bg1">
                    <a:lumMod val="50000"/>
                  </a:schemeClr>
                </a:solidFill>
              </a:rPr>
              <a:t>(at)ed: </a:t>
            </a:r>
            <a:r>
              <a:rPr lang="en-US" sz="1600" dirty="0">
                <a:solidFill>
                  <a:schemeClr val="bg1">
                    <a:lumMod val="50000"/>
                  </a:schemeClr>
                </a:solidFill>
              </a:rPr>
              <a:t>The lens is partially displaced, but remains in the ‘general area’</a:t>
            </a:r>
          </a:p>
          <a:p>
            <a:r>
              <a:rPr lang="en-US" sz="1600" i="1" dirty="0">
                <a:solidFill>
                  <a:schemeClr val="bg1">
                    <a:lumMod val="50000"/>
                  </a:schemeClr>
                </a:solidFill>
              </a:rPr>
              <a:t>--Lux(at)ed: </a:t>
            </a:r>
            <a:r>
              <a:rPr lang="en-US" sz="1600" dirty="0">
                <a:solidFill>
                  <a:schemeClr val="bg1">
                    <a:lumMod val="50000"/>
                  </a:schemeClr>
                </a:solidFill>
              </a:rPr>
              <a:t>The lens is dislocated—completely removed from the pupillary aperture. All zonular attachments have been disrupted.</a:t>
            </a:r>
          </a:p>
          <a:p>
            <a:endParaRPr lang="en-US" sz="1600" i="1" dirty="0">
              <a:solidFill>
                <a:schemeClr val="bg1">
                  <a:lumMod val="50000"/>
                </a:schemeClr>
              </a:solidFill>
            </a:endParaRPr>
          </a:p>
          <a:p>
            <a:r>
              <a:rPr lang="en-US" sz="1600" i="1" dirty="0">
                <a:solidFill>
                  <a:schemeClr val="bg1">
                    <a:lumMod val="50000"/>
                  </a:schemeClr>
                </a:solidFill>
              </a:rPr>
              <a:t>How does ectopia </a:t>
            </a:r>
            <a:r>
              <a:rPr lang="en-US" sz="1600" i="1" dirty="0" err="1">
                <a:solidFill>
                  <a:schemeClr val="bg1">
                    <a:lumMod val="50000"/>
                  </a:schemeClr>
                </a:solidFill>
              </a:rPr>
              <a:t>lentis</a:t>
            </a:r>
            <a:r>
              <a:rPr lang="en-US" sz="1600" i="1" dirty="0">
                <a:solidFill>
                  <a:schemeClr val="bg1">
                    <a:lumMod val="50000"/>
                  </a:schemeClr>
                </a:solidFill>
              </a:rPr>
              <a:t> lead to pupillary block and ACG?</a:t>
            </a:r>
          </a:p>
          <a:p>
            <a:r>
              <a:rPr lang="en-US" sz="1600" dirty="0">
                <a:solidFill>
                  <a:schemeClr val="bg1">
                    <a:lumMod val="50000"/>
                  </a:schemeClr>
                </a:solidFill>
              </a:rPr>
              <a:t>By allowing the displaced lens to move into and blocks the pupil, producing the pressure gradient, with subsequent iris </a:t>
            </a:r>
            <a:r>
              <a:rPr lang="en-US" sz="1600" dirty="0" err="1">
                <a:solidFill>
                  <a:schemeClr val="bg1">
                    <a:lumMod val="50000"/>
                  </a:schemeClr>
                </a:solidFill>
              </a:rPr>
              <a:t>bombé</a:t>
            </a:r>
            <a:r>
              <a:rPr lang="en-US" sz="1600" dirty="0">
                <a:solidFill>
                  <a:schemeClr val="bg1">
                    <a:lumMod val="50000"/>
                  </a:schemeClr>
                </a:solidFill>
              </a:rPr>
              <a:t> and angle closure</a:t>
            </a:r>
          </a:p>
        </p:txBody>
      </p:sp>
      <p:sp>
        <p:nvSpPr>
          <p:cNvPr id="23" name="TextBox 22">
            <a:extLst>
              <a:ext uri="{FF2B5EF4-FFF2-40B4-BE49-F238E27FC236}">
                <a16:creationId xmlns:a16="http://schemas.microsoft.com/office/drawing/2014/main" id="{798926ED-3FC5-4F3C-B080-E06F6EB1FF50}"/>
              </a:ext>
            </a:extLst>
          </p:cNvPr>
          <p:cNvSpPr txBox="1"/>
          <p:nvPr/>
        </p:nvSpPr>
        <p:spPr>
          <a:xfrm>
            <a:off x="2388280" y="2821634"/>
            <a:ext cx="6541623" cy="1384995"/>
          </a:xfrm>
          <a:prstGeom prst="rect">
            <a:avLst/>
          </a:prstGeom>
          <a:solidFill>
            <a:schemeClr val="accent1">
              <a:lumMod val="40000"/>
              <a:lumOff val="60000"/>
            </a:schemeClr>
          </a:solidFill>
        </p:spPr>
        <p:txBody>
          <a:bodyPr wrap="square" rtlCol="0">
            <a:spAutoFit/>
          </a:bodyPr>
          <a:lstStyle/>
          <a:p>
            <a:r>
              <a:rPr lang="en-US" sz="1400" i="1" dirty="0">
                <a:solidFill>
                  <a:schemeClr val="bg1">
                    <a:lumMod val="65000"/>
                  </a:schemeClr>
                </a:solidFill>
              </a:rPr>
              <a:t>In a few words, how would you describe the shape of a </a:t>
            </a:r>
            <a:r>
              <a:rPr lang="en-US" sz="1400" i="1" dirty="0" err="1">
                <a:solidFill>
                  <a:schemeClr val="bg1">
                    <a:lumMod val="65000"/>
                  </a:schemeClr>
                </a:solidFill>
              </a:rPr>
              <a:t>microspherophakic</a:t>
            </a:r>
            <a:r>
              <a:rPr lang="en-US" sz="1400" i="1" dirty="0">
                <a:solidFill>
                  <a:schemeClr val="bg1">
                    <a:lumMod val="65000"/>
                  </a:schemeClr>
                </a:solidFill>
              </a:rPr>
              <a:t> lens?</a:t>
            </a:r>
          </a:p>
          <a:p>
            <a:r>
              <a:rPr lang="en-US" sz="1400" dirty="0">
                <a:solidFill>
                  <a:schemeClr val="bg1">
                    <a:lumMod val="65000"/>
                  </a:schemeClr>
                </a:solidFill>
              </a:rPr>
              <a:t>The name says it all: the lens is </a:t>
            </a:r>
            <a:r>
              <a:rPr lang="en-US" sz="1400" b="1" u="sng" dirty="0">
                <a:solidFill>
                  <a:schemeClr val="bg1">
                    <a:lumMod val="65000"/>
                  </a:schemeClr>
                </a:solidFill>
              </a:rPr>
              <a:t>small (‘micro’) </a:t>
            </a:r>
            <a:r>
              <a:rPr lang="en-US" sz="1400" u="sng" dirty="0">
                <a:solidFill>
                  <a:schemeClr val="bg1">
                    <a:lumMod val="65000"/>
                  </a:schemeClr>
                </a:solidFill>
              </a:rPr>
              <a:t>and </a:t>
            </a:r>
            <a:r>
              <a:rPr lang="en-US" sz="1400" b="1" u="sng" dirty="0">
                <a:solidFill>
                  <a:schemeClr val="bg1">
                    <a:lumMod val="65000"/>
                  </a:schemeClr>
                </a:solidFill>
              </a:rPr>
              <a:t>round (‘</a:t>
            </a:r>
            <a:r>
              <a:rPr lang="en-US" sz="1400" b="1" u="sng" dirty="0" err="1">
                <a:solidFill>
                  <a:schemeClr val="bg1">
                    <a:lumMod val="65000"/>
                  </a:schemeClr>
                </a:solidFill>
              </a:rPr>
              <a:t>sphero</a:t>
            </a:r>
            <a:r>
              <a:rPr lang="en-US" sz="1400" b="1" u="sng" dirty="0">
                <a:solidFill>
                  <a:schemeClr val="bg1">
                    <a:lumMod val="65000"/>
                  </a:schemeClr>
                </a:solidFill>
              </a:rPr>
              <a:t>’)</a:t>
            </a:r>
          </a:p>
          <a:p>
            <a:endParaRPr lang="en-US" sz="1400" dirty="0">
              <a:solidFill>
                <a:schemeClr val="bg1">
                  <a:lumMod val="65000"/>
                </a:schemeClr>
              </a:solidFill>
            </a:endParaRPr>
          </a:p>
          <a:p>
            <a:r>
              <a:rPr lang="en-US" sz="1400" i="1" dirty="0">
                <a:solidFill>
                  <a:schemeClr val="bg1">
                    <a:lumMod val="65000"/>
                  </a:schemeClr>
                </a:solidFill>
              </a:rPr>
              <a:t>What common slit-lamp observation owes to the lens’ small size?</a:t>
            </a:r>
          </a:p>
          <a:p>
            <a:r>
              <a:rPr lang="en-US" sz="1400" dirty="0">
                <a:solidFill>
                  <a:schemeClr val="bg1">
                    <a:lumMod val="65000"/>
                  </a:schemeClr>
                </a:solidFill>
              </a:rPr>
              <a:t>Typically, the entirety of the lens equator can be seen in the pupillary aperture when the </a:t>
            </a:r>
            <a:r>
              <a:rPr lang="en-US" sz="1400" dirty="0" err="1">
                <a:solidFill>
                  <a:schemeClr val="bg1">
                    <a:lumMod val="65000"/>
                  </a:schemeClr>
                </a:solidFill>
              </a:rPr>
              <a:t>pt</a:t>
            </a:r>
            <a:r>
              <a:rPr lang="en-US" sz="1400" dirty="0">
                <a:solidFill>
                  <a:schemeClr val="bg1">
                    <a:lumMod val="65000"/>
                  </a:schemeClr>
                </a:solidFill>
              </a:rPr>
              <a:t> is widely dilated</a:t>
            </a:r>
          </a:p>
        </p:txBody>
      </p:sp>
      <p:sp>
        <p:nvSpPr>
          <p:cNvPr id="24" name="TextBox 23">
            <a:extLst>
              <a:ext uri="{FF2B5EF4-FFF2-40B4-BE49-F238E27FC236}">
                <a16:creationId xmlns:a16="http://schemas.microsoft.com/office/drawing/2014/main" id="{83DDB5E6-1D51-4892-8706-141024C83CED}"/>
              </a:ext>
            </a:extLst>
          </p:cNvPr>
          <p:cNvSpPr txBox="1"/>
          <p:nvPr/>
        </p:nvSpPr>
        <p:spPr>
          <a:xfrm>
            <a:off x="2424571" y="4316269"/>
            <a:ext cx="6451527" cy="954107"/>
          </a:xfrm>
          <a:prstGeom prst="rect">
            <a:avLst/>
          </a:prstGeom>
          <a:solidFill>
            <a:schemeClr val="accent5">
              <a:lumMod val="75000"/>
            </a:schemeClr>
          </a:solidFill>
        </p:spPr>
        <p:txBody>
          <a:bodyPr wrap="square" rtlCol="0">
            <a:spAutoFit/>
          </a:bodyPr>
          <a:lstStyle/>
          <a:p>
            <a:r>
              <a:rPr lang="en-US" sz="1400" i="1" dirty="0">
                <a:solidFill>
                  <a:schemeClr val="bg1">
                    <a:lumMod val="50000"/>
                  </a:schemeClr>
                </a:solidFill>
              </a:rPr>
              <a:t>Pts with </a:t>
            </a:r>
            <a:r>
              <a:rPr lang="en-US" sz="1400" i="1" dirty="0" err="1">
                <a:solidFill>
                  <a:schemeClr val="bg1">
                    <a:lumMod val="50000"/>
                  </a:schemeClr>
                </a:solidFill>
              </a:rPr>
              <a:t>microspherophakia</a:t>
            </a:r>
            <a:r>
              <a:rPr lang="en-US" sz="1400" i="1" dirty="0">
                <a:solidFill>
                  <a:schemeClr val="bg1">
                    <a:lumMod val="50000"/>
                  </a:schemeClr>
                </a:solidFill>
              </a:rPr>
              <a:t> are almost always high myopes. Why?</a:t>
            </a:r>
          </a:p>
          <a:p>
            <a:r>
              <a:rPr lang="en-US" sz="1400" dirty="0">
                <a:solidFill>
                  <a:schemeClr val="bg1">
                    <a:lumMod val="50000"/>
                  </a:schemeClr>
                </a:solidFill>
              </a:rPr>
              <a:t>Because the lens is small, it has a short radius of curvature. Further, because it is spherical, it is more curved than is a normal lens. </a:t>
            </a:r>
            <a:r>
              <a:rPr lang="en-US" sz="1400" u="sng" dirty="0">
                <a:solidFill>
                  <a:schemeClr val="bg1">
                    <a:lumMod val="50000"/>
                  </a:schemeClr>
                </a:solidFill>
              </a:rPr>
              <a:t>These two factors give the </a:t>
            </a:r>
            <a:r>
              <a:rPr lang="en-US" sz="1400" u="sng" dirty="0" err="1">
                <a:solidFill>
                  <a:schemeClr val="bg1">
                    <a:lumMod val="50000"/>
                  </a:schemeClr>
                </a:solidFill>
              </a:rPr>
              <a:t>m’spheric</a:t>
            </a:r>
            <a:r>
              <a:rPr lang="en-US" sz="1400" u="sng" dirty="0">
                <a:solidFill>
                  <a:schemeClr val="bg1">
                    <a:lumMod val="50000"/>
                  </a:schemeClr>
                </a:solidFill>
              </a:rPr>
              <a:t> lens vastly more converging power than a normal lens possesses.</a:t>
            </a:r>
          </a:p>
        </p:txBody>
      </p:sp>
      <p:sp>
        <p:nvSpPr>
          <p:cNvPr id="25" name="TextBox 24">
            <a:extLst>
              <a:ext uri="{FF2B5EF4-FFF2-40B4-BE49-F238E27FC236}">
                <a16:creationId xmlns:a16="http://schemas.microsoft.com/office/drawing/2014/main" id="{EDF9D533-D64E-40E5-8915-BD96C88905A7}"/>
              </a:ext>
            </a:extLst>
          </p:cNvPr>
          <p:cNvSpPr txBox="1"/>
          <p:nvPr/>
        </p:nvSpPr>
        <p:spPr>
          <a:xfrm>
            <a:off x="2423968" y="3058533"/>
            <a:ext cx="6567632" cy="584775"/>
          </a:xfrm>
          <a:prstGeom prst="rect">
            <a:avLst/>
          </a:prstGeom>
          <a:solidFill>
            <a:srgbClr val="99FF99"/>
          </a:solidFill>
        </p:spPr>
        <p:txBody>
          <a:bodyPr wrap="none" rtlCol="0">
            <a:spAutoFit/>
          </a:bodyPr>
          <a:lstStyle/>
          <a:p>
            <a:r>
              <a:rPr lang="en-US" sz="1600" i="1" dirty="0">
                <a:solidFill>
                  <a:schemeClr val="bg1">
                    <a:lumMod val="65000"/>
                  </a:schemeClr>
                </a:solidFill>
              </a:rPr>
              <a:t>With what condition is </a:t>
            </a:r>
            <a:r>
              <a:rPr lang="en-US" sz="1600" i="1" dirty="0" err="1">
                <a:solidFill>
                  <a:schemeClr val="bg1">
                    <a:lumMod val="65000"/>
                  </a:schemeClr>
                </a:solidFill>
              </a:rPr>
              <a:t>microspherophakia</a:t>
            </a:r>
            <a:r>
              <a:rPr lang="en-US" sz="1600" i="1" dirty="0">
                <a:solidFill>
                  <a:schemeClr val="bg1">
                    <a:lumMod val="65000"/>
                  </a:schemeClr>
                </a:solidFill>
              </a:rPr>
              <a:t> most frequently associated?</a:t>
            </a:r>
          </a:p>
          <a:p>
            <a:r>
              <a:rPr lang="en-US" sz="1600" b="1" dirty="0">
                <a:solidFill>
                  <a:schemeClr val="bg1">
                    <a:lumMod val="65000"/>
                  </a:schemeClr>
                </a:solidFill>
              </a:rPr>
              <a:t>Weill-Marchesani syndrome</a:t>
            </a:r>
          </a:p>
        </p:txBody>
      </p:sp>
      <p:sp>
        <p:nvSpPr>
          <p:cNvPr id="22" name="Oval 21">
            <a:extLst>
              <a:ext uri="{FF2B5EF4-FFF2-40B4-BE49-F238E27FC236}">
                <a16:creationId xmlns:a16="http://schemas.microsoft.com/office/drawing/2014/main" id="{A8B47573-D3D9-4D47-9E08-BED8FABB2FE0}"/>
              </a:ext>
            </a:extLst>
          </p:cNvPr>
          <p:cNvSpPr/>
          <p:nvPr/>
        </p:nvSpPr>
        <p:spPr>
          <a:xfrm>
            <a:off x="808522" y="3093379"/>
            <a:ext cx="1641452" cy="533397"/>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TextBox 28">
            <a:extLst>
              <a:ext uri="{FF2B5EF4-FFF2-40B4-BE49-F238E27FC236}">
                <a16:creationId xmlns:a16="http://schemas.microsoft.com/office/drawing/2014/main" id="{07333FDB-04C9-4773-A8C2-B02CF126B53B}"/>
              </a:ext>
            </a:extLst>
          </p:cNvPr>
          <p:cNvSpPr txBox="1"/>
          <p:nvPr/>
        </p:nvSpPr>
        <p:spPr>
          <a:xfrm>
            <a:off x="533400" y="3691270"/>
            <a:ext cx="6461699" cy="1815882"/>
          </a:xfrm>
          <a:prstGeom prst="rect">
            <a:avLst/>
          </a:prstGeom>
          <a:solidFill>
            <a:srgbClr val="0070C0"/>
          </a:solidFill>
        </p:spPr>
        <p:txBody>
          <a:bodyPr wrap="square" rtlCol="0">
            <a:spAutoFit/>
          </a:bodyPr>
          <a:lstStyle/>
          <a:p>
            <a:r>
              <a:rPr lang="en-US" sz="1600" i="1" dirty="0">
                <a:solidFill>
                  <a:schemeClr val="bg1">
                    <a:lumMod val="65000"/>
                  </a:schemeClr>
                </a:solidFill>
              </a:rPr>
              <a:t>Weill-Marchesani is strongly associated with </a:t>
            </a:r>
            <a:r>
              <a:rPr lang="en-US" sz="1600" i="1" dirty="0" err="1">
                <a:solidFill>
                  <a:schemeClr val="bg1">
                    <a:lumMod val="65000"/>
                  </a:schemeClr>
                </a:solidFill>
              </a:rPr>
              <a:t>microspherophakia</a:t>
            </a:r>
            <a:r>
              <a:rPr lang="en-US" sz="1600" i="1" dirty="0">
                <a:solidFill>
                  <a:schemeClr val="bg1">
                    <a:lumMod val="65000"/>
                  </a:schemeClr>
                </a:solidFill>
              </a:rPr>
              <a:t>.  With what conditions is </a:t>
            </a:r>
            <a:r>
              <a:rPr lang="en-US" sz="1600" i="1" dirty="0" err="1">
                <a:solidFill>
                  <a:schemeClr val="bg1">
                    <a:lumMod val="65000"/>
                  </a:schemeClr>
                </a:solidFill>
              </a:rPr>
              <a:t>microspherophakia</a:t>
            </a:r>
            <a:r>
              <a:rPr lang="en-US" sz="1600" i="1" dirty="0">
                <a:solidFill>
                  <a:schemeClr val="bg1">
                    <a:lumMod val="65000"/>
                  </a:schemeClr>
                </a:solidFill>
              </a:rPr>
              <a:t> </a:t>
            </a:r>
            <a:r>
              <a:rPr lang="en-US" sz="1600" b="1" dirty="0">
                <a:solidFill>
                  <a:schemeClr val="bg1">
                    <a:lumMod val="65000"/>
                  </a:schemeClr>
                </a:solidFill>
              </a:rPr>
              <a:t>occasionally</a:t>
            </a:r>
            <a:r>
              <a:rPr lang="en-US" sz="1600" i="1" dirty="0">
                <a:solidFill>
                  <a:schemeClr val="bg1">
                    <a:lumMod val="65000"/>
                  </a:schemeClr>
                </a:solidFill>
              </a:rPr>
              <a:t> associated</a:t>
            </a:r>
            <a:r>
              <a:rPr lang="en-US" sz="1600" i="1" dirty="0">
                <a:solidFill>
                  <a:schemeClr val="bg1">
                    <a:lumMod val="65000"/>
                  </a:schemeClr>
                </a:solidFill>
                <a:latin typeface="+mn-lt"/>
              </a:rPr>
              <a:t>?</a:t>
            </a:r>
          </a:p>
          <a:p>
            <a:r>
              <a:rPr lang="en-US" sz="1600" b="1" dirty="0">
                <a:solidFill>
                  <a:schemeClr val="bg1"/>
                </a:solidFill>
                <a:latin typeface="+mn-lt"/>
              </a:rPr>
              <a:t>--Lowe syndrome</a:t>
            </a:r>
          </a:p>
          <a:p>
            <a:r>
              <a:rPr lang="en-US" sz="1600" b="1" dirty="0">
                <a:solidFill>
                  <a:schemeClr val="bg1"/>
                </a:solidFill>
                <a:latin typeface="+mn-lt"/>
              </a:rPr>
              <a:t>--Alport syndrome</a:t>
            </a:r>
          </a:p>
          <a:p>
            <a:r>
              <a:rPr lang="en-US" sz="1600" dirty="0">
                <a:solidFill>
                  <a:schemeClr val="bg1">
                    <a:lumMod val="65000"/>
                  </a:schemeClr>
                </a:solidFill>
                <a:latin typeface="+mn-lt"/>
              </a:rPr>
              <a:t>--</a:t>
            </a:r>
            <a:r>
              <a:rPr lang="en-US" sz="1600" dirty="0" err="1">
                <a:solidFill>
                  <a:schemeClr val="bg1">
                    <a:lumMod val="65000"/>
                  </a:schemeClr>
                </a:solidFill>
                <a:latin typeface="+mn-lt"/>
              </a:rPr>
              <a:t>Marfan</a:t>
            </a:r>
            <a:r>
              <a:rPr lang="en-US" sz="1600" dirty="0">
                <a:solidFill>
                  <a:schemeClr val="bg1">
                    <a:lumMod val="65000"/>
                  </a:schemeClr>
                </a:solidFill>
                <a:latin typeface="+mn-lt"/>
              </a:rPr>
              <a:t> syndrome</a:t>
            </a:r>
          </a:p>
          <a:p>
            <a:r>
              <a:rPr lang="en-US" sz="1600" dirty="0">
                <a:solidFill>
                  <a:schemeClr val="bg1">
                    <a:lumMod val="65000"/>
                  </a:schemeClr>
                </a:solidFill>
                <a:latin typeface="+mn-lt"/>
              </a:rPr>
              <a:t>--Peters anomaly</a:t>
            </a:r>
          </a:p>
          <a:p>
            <a:r>
              <a:rPr lang="en-US" sz="1600" dirty="0">
                <a:solidFill>
                  <a:schemeClr val="bg1">
                    <a:lumMod val="65000"/>
                  </a:schemeClr>
                </a:solidFill>
                <a:latin typeface="+mn-lt"/>
              </a:rPr>
              <a:t>--C</a:t>
            </a:r>
            <a:r>
              <a:rPr lang="en-US" sz="1600" dirty="0">
                <a:solidFill>
                  <a:schemeClr val="bg1">
                    <a:lumMod val="65000"/>
                  </a:schemeClr>
                </a:solidFill>
              </a:rPr>
              <a:t>ongenital rubella</a:t>
            </a:r>
            <a:endParaRPr lang="en-US" sz="1600" dirty="0">
              <a:solidFill>
                <a:schemeClr val="bg1">
                  <a:lumMod val="65000"/>
                </a:schemeClr>
              </a:solidFill>
              <a:latin typeface="+mn-lt"/>
            </a:endParaRPr>
          </a:p>
        </p:txBody>
      </p:sp>
      <p:sp>
        <p:nvSpPr>
          <p:cNvPr id="3" name="Oval 2">
            <a:extLst>
              <a:ext uri="{FF2B5EF4-FFF2-40B4-BE49-F238E27FC236}">
                <a16:creationId xmlns:a16="http://schemas.microsoft.com/office/drawing/2014/main" id="{C914562F-331B-441B-9DC7-534C4BCA9A7A}"/>
              </a:ext>
            </a:extLst>
          </p:cNvPr>
          <p:cNvSpPr/>
          <p:nvPr/>
        </p:nvSpPr>
        <p:spPr>
          <a:xfrm>
            <a:off x="2302864" y="3248672"/>
            <a:ext cx="3107336" cy="464126"/>
          </a:xfrm>
          <a:prstGeom prst="ellipse">
            <a:avLst/>
          </a:prstGeom>
          <a:no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TextBox 29">
            <a:extLst>
              <a:ext uri="{FF2B5EF4-FFF2-40B4-BE49-F238E27FC236}">
                <a16:creationId xmlns:a16="http://schemas.microsoft.com/office/drawing/2014/main" id="{7257FB5D-A210-4648-8046-32A23C60F482}"/>
              </a:ext>
            </a:extLst>
          </p:cNvPr>
          <p:cNvSpPr txBox="1"/>
          <p:nvPr/>
        </p:nvSpPr>
        <p:spPr>
          <a:xfrm>
            <a:off x="2507186" y="3700374"/>
            <a:ext cx="4693046" cy="2462213"/>
          </a:xfrm>
          <a:prstGeom prst="rect">
            <a:avLst/>
          </a:prstGeom>
          <a:solidFill>
            <a:schemeClr val="accent1">
              <a:lumMod val="75000"/>
            </a:schemeClr>
          </a:solidFill>
        </p:spPr>
        <p:txBody>
          <a:bodyPr wrap="square" rtlCol="0">
            <a:spAutoFit/>
          </a:bodyPr>
          <a:lstStyle/>
          <a:p>
            <a:r>
              <a:rPr lang="en-US" sz="1400" i="1" dirty="0">
                <a:solidFill>
                  <a:schemeClr val="bg1"/>
                </a:solidFill>
              </a:rPr>
              <a:t>In three words (including </a:t>
            </a:r>
            <a:r>
              <a:rPr lang="en-US" sz="1400" dirty="0">
                <a:solidFill>
                  <a:schemeClr val="bg1"/>
                </a:solidFill>
              </a:rPr>
              <a:t>syndrome</a:t>
            </a:r>
            <a:r>
              <a:rPr lang="en-US" sz="1400" i="1" dirty="0">
                <a:solidFill>
                  <a:schemeClr val="bg1"/>
                </a:solidFill>
              </a:rPr>
              <a:t>), what are Lowe and Alport syndromes?</a:t>
            </a:r>
          </a:p>
          <a:p>
            <a:r>
              <a:rPr lang="en-US" sz="1400" dirty="0">
                <a:solidFill>
                  <a:schemeClr val="bg1"/>
                </a:solidFill>
              </a:rPr>
              <a:t>Familial oculorenal syndromes</a:t>
            </a:r>
          </a:p>
          <a:p>
            <a:endParaRPr lang="en-US" sz="1400" dirty="0">
              <a:solidFill>
                <a:schemeClr val="bg1"/>
              </a:solidFill>
            </a:endParaRPr>
          </a:p>
          <a:p>
            <a:r>
              <a:rPr lang="en-US" sz="1400" i="1" dirty="0">
                <a:solidFill>
                  <a:schemeClr val="bg1"/>
                </a:solidFill>
              </a:rPr>
              <a:t>What is their classic (</a:t>
            </a:r>
            <a:r>
              <a:rPr lang="en-US" sz="1400" i="1" dirty="0" err="1">
                <a:solidFill>
                  <a:schemeClr val="bg1"/>
                </a:solidFill>
              </a:rPr>
              <a:t>nonocular</a:t>
            </a:r>
            <a:r>
              <a:rPr lang="en-US" sz="1400" i="1" dirty="0">
                <a:solidFill>
                  <a:schemeClr val="bg1"/>
                </a:solidFill>
              </a:rPr>
              <a:t>) presenting sign?</a:t>
            </a:r>
            <a:endParaRPr lang="en-US" sz="1400" i="1" dirty="0">
              <a:solidFill>
                <a:schemeClr val="accent1">
                  <a:lumMod val="75000"/>
                </a:schemeClr>
              </a:solidFill>
            </a:endParaRPr>
          </a:p>
          <a:p>
            <a:r>
              <a:rPr lang="en-US" sz="1400" dirty="0">
                <a:solidFill>
                  <a:schemeClr val="accent1">
                    <a:lumMod val="75000"/>
                  </a:schemeClr>
                </a:solidFill>
              </a:rPr>
              <a:t>Hematuria</a:t>
            </a:r>
          </a:p>
          <a:p>
            <a:endParaRPr lang="en-US" sz="1400" dirty="0">
              <a:solidFill>
                <a:schemeClr val="accent1">
                  <a:lumMod val="75000"/>
                </a:schemeClr>
              </a:solidFill>
            </a:endParaRPr>
          </a:p>
          <a:p>
            <a:r>
              <a:rPr lang="en-US" sz="1400" i="1" dirty="0" err="1">
                <a:solidFill>
                  <a:schemeClr val="accent1">
                    <a:lumMod val="75000"/>
                  </a:schemeClr>
                </a:solidFill>
              </a:rPr>
              <a:t>Microspherophakia</a:t>
            </a:r>
            <a:r>
              <a:rPr lang="en-US" sz="1400" i="1" dirty="0">
                <a:solidFill>
                  <a:schemeClr val="accent1">
                    <a:lumMod val="75000"/>
                  </a:schemeClr>
                </a:solidFill>
              </a:rPr>
              <a:t> is </a:t>
            </a:r>
            <a:r>
              <a:rPr lang="en-US" sz="1400" b="1" dirty="0">
                <a:solidFill>
                  <a:schemeClr val="accent1">
                    <a:lumMod val="75000"/>
                  </a:schemeClr>
                </a:solidFill>
              </a:rPr>
              <a:t>not</a:t>
            </a:r>
            <a:r>
              <a:rPr lang="en-US" sz="1400" i="1" dirty="0">
                <a:solidFill>
                  <a:schemeClr val="accent1">
                    <a:lumMod val="75000"/>
                  </a:schemeClr>
                </a:solidFill>
              </a:rPr>
              <a:t> the classic lens finding in the oculorenal syndromes (and should not be the first one out of your mouth if pimped about them). What is?</a:t>
            </a:r>
          </a:p>
          <a:p>
            <a:r>
              <a:rPr lang="en-US" sz="1400" b="1" dirty="0">
                <a:solidFill>
                  <a:schemeClr val="accent1">
                    <a:lumMod val="75000"/>
                  </a:schemeClr>
                </a:solidFill>
              </a:rPr>
              <a:t>Lenticonus</a:t>
            </a:r>
          </a:p>
        </p:txBody>
      </p:sp>
      <p:sp>
        <p:nvSpPr>
          <p:cNvPr id="27" name="Oval 26">
            <a:extLst>
              <a:ext uri="{FF2B5EF4-FFF2-40B4-BE49-F238E27FC236}">
                <a16:creationId xmlns:a16="http://schemas.microsoft.com/office/drawing/2014/main" id="{840C5E79-DF92-4B8B-A680-BE027ECFE4BE}"/>
              </a:ext>
            </a:extLst>
          </p:cNvPr>
          <p:cNvSpPr/>
          <p:nvPr/>
        </p:nvSpPr>
        <p:spPr>
          <a:xfrm>
            <a:off x="387656" y="4149643"/>
            <a:ext cx="2203144" cy="727157"/>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30461819"/>
      </p:ext>
    </p:extLst>
  </p:cSld>
  <p:clrMapOvr>
    <a:masterClrMapping/>
  </p:clrMapOvr>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014" name="Text Box 6"/>
          <p:cNvSpPr txBox="1">
            <a:spLocks noChangeArrowheads="1"/>
          </p:cNvSpPr>
          <p:nvPr/>
        </p:nvSpPr>
        <p:spPr bwMode="auto">
          <a:xfrm>
            <a:off x="533400" y="2356376"/>
            <a:ext cx="1005403"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t>Lens-</a:t>
            </a:r>
          </a:p>
          <a:p>
            <a:pPr algn="ctr" eaLnBrk="1" hangingPunct="1">
              <a:lnSpc>
                <a:spcPct val="80000"/>
              </a:lnSpc>
              <a:spcBef>
                <a:spcPct val="0"/>
              </a:spcBef>
              <a:buClrTx/>
              <a:buSzTx/>
              <a:buFontTx/>
              <a:buNone/>
            </a:pPr>
            <a:r>
              <a:rPr lang="en-US" altLang="en-US" sz="1800" dirty="0"/>
              <a:t>Induced</a:t>
            </a:r>
          </a:p>
        </p:txBody>
      </p:sp>
      <p:sp>
        <p:nvSpPr>
          <p:cNvPr id="43017" name="Text Box 14"/>
          <p:cNvSpPr txBox="1">
            <a:spLocks noChangeArrowheads="1"/>
          </p:cNvSpPr>
          <p:nvPr/>
        </p:nvSpPr>
        <p:spPr bwMode="auto">
          <a:xfrm>
            <a:off x="3026498" y="2365901"/>
            <a:ext cx="1633781"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Aphakic/</a:t>
            </a:r>
          </a:p>
          <a:p>
            <a:pPr algn="ctr" eaLnBrk="1" hangingPunct="1">
              <a:lnSpc>
                <a:spcPct val="80000"/>
              </a:lnSpc>
              <a:spcBef>
                <a:spcPct val="0"/>
              </a:spcBef>
              <a:buClrTx/>
              <a:buSzTx/>
              <a:buFontTx/>
              <a:buNone/>
            </a:pPr>
            <a:r>
              <a:rPr lang="en-US" altLang="en-US" sz="1800" dirty="0" err="1">
                <a:solidFill>
                  <a:schemeClr val="bg1">
                    <a:lumMod val="75000"/>
                  </a:schemeClr>
                </a:solidFill>
              </a:rPr>
              <a:t>Pseudophakic</a:t>
            </a:r>
            <a:endParaRPr lang="en-US" altLang="en-US" sz="1800" dirty="0">
              <a:solidFill>
                <a:schemeClr val="bg1">
                  <a:lumMod val="75000"/>
                </a:schemeClr>
              </a:solidFill>
            </a:endParaRPr>
          </a:p>
        </p:txBody>
      </p:sp>
      <p:sp>
        <p:nvSpPr>
          <p:cNvPr id="43031" name="Text Box 35"/>
          <p:cNvSpPr txBox="1">
            <a:spLocks noChangeArrowheads="1"/>
          </p:cNvSpPr>
          <p:nvPr/>
        </p:nvSpPr>
        <p:spPr bwMode="auto">
          <a:xfrm>
            <a:off x="1190847" y="1295400"/>
            <a:ext cx="2473754"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t>w/ Pupillary Block</a:t>
            </a:r>
          </a:p>
        </p:txBody>
      </p:sp>
      <p:sp>
        <p:nvSpPr>
          <p:cNvPr id="49" name="Rectangle 2">
            <a:extLst>
              <a:ext uri="{FF2B5EF4-FFF2-40B4-BE49-F238E27FC236}">
                <a16:creationId xmlns:a16="http://schemas.microsoft.com/office/drawing/2014/main" id="{240EE5BF-F7D2-4FC8-A5DD-F6B5423153C6}"/>
              </a:ext>
            </a:extLst>
          </p:cNvPr>
          <p:cNvSpPr>
            <a:spLocks noGrp="1" noChangeArrowheads="1"/>
          </p:cNvSpPr>
          <p:nvPr>
            <p:ph type="title"/>
          </p:nvPr>
        </p:nvSpPr>
        <p:spPr>
          <a:xfrm>
            <a:off x="457200" y="304800"/>
            <a:ext cx="7543800" cy="563562"/>
          </a:xfrm>
        </p:spPr>
        <p:txBody>
          <a:bodyPr/>
          <a:lstStyle/>
          <a:p>
            <a:pPr eaLnBrk="1" hangingPunct="1"/>
            <a:r>
              <a:rPr lang="en-US" altLang="en-US" sz="3500" dirty="0"/>
              <a:t>A</a:t>
            </a:r>
          </a:p>
        </p:txBody>
      </p:sp>
      <p:sp>
        <p:nvSpPr>
          <p:cNvPr id="50" name="TextBox 49">
            <a:extLst>
              <a:ext uri="{FF2B5EF4-FFF2-40B4-BE49-F238E27FC236}">
                <a16:creationId xmlns:a16="http://schemas.microsoft.com/office/drawing/2014/main" id="{CF426230-46C8-405C-9015-99EF57762A2E}"/>
              </a:ext>
            </a:extLst>
          </p:cNvPr>
          <p:cNvSpPr txBox="1"/>
          <p:nvPr/>
        </p:nvSpPr>
        <p:spPr>
          <a:xfrm>
            <a:off x="2259496" y="189094"/>
            <a:ext cx="4607480" cy="400110"/>
          </a:xfrm>
          <a:prstGeom prst="rect">
            <a:avLst/>
          </a:prstGeom>
          <a:solidFill>
            <a:schemeClr val="accent1">
              <a:lumMod val="60000"/>
              <a:lumOff val="40000"/>
            </a:schemeClr>
          </a:solidFill>
        </p:spPr>
        <p:txBody>
          <a:bodyPr wrap="none" rtlCol="0">
            <a:spAutoFit/>
          </a:bodyPr>
          <a:lstStyle/>
          <a:p>
            <a:pPr algn="ctr"/>
            <a:r>
              <a:rPr lang="en-US" sz="2000" b="1" dirty="0"/>
              <a:t>Secondary Angle Closure Glaucoma</a:t>
            </a:r>
          </a:p>
        </p:txBody>
      </p:sp>
      <p:sp>
        <p:nvSpPr>
          <p:cNvPr id="2" name="TextBox 1">
            <a:extLst>
              <a:ext uri="{FF2B5EF4-FFF2-40B4-BE49-F238E27FC236}">
                <a16:creationId xmlns:a16="http://schemas.microsoft.com/office/drawing/2014/main" id="{A7E30BEC-923B-4C9A-A856-BDD0D882F6B8}"/>
              </a:ext>
            </a:extLst>
          </p:cNvPr>
          <p:cNvSpPr txBox="1"/>
          <p:nvPr/>
        </p:nvSpPr>
        <p:spPr>
          <a:xfrm>
            <a:off x="887305" y="2844119"/>
            <a:ext cx="1494320" cy="338554"/>
          </a:xfrm>
          <a:prstGeom prst="rect">
            <a:avLst/>
          </a:prstGeom>
          <a:noFill/>
        </p:spPr>
        <p:txBody>
          <a:bodyPr wrap="none" rtlCol="0">
            <a:spAutoFit/>
          </a:bodyPr>
          <a:lstStyle/>
          <a:p>
            <a:r>
              <a:rPr lang="en-US" sz="1600" dirty="0" err="1">
                <a:solidFill>
                  <a:schemeClr val="bg1">
                    <a:lumMod val="75000"/>
                  </a:schemeClr>
                </a:solidFill>
              </a:rPr>
              <a:t>Phacomorphic</a:t>
            </a:r>
            <a:endParaRPr lang="en-US" sz="1600" dirty="0">
              <a:solidFill>
                <a:schemeClr val="bg1">
                  <a:lumMod val="75000"/>
                </a:schemeClr>
              </a:solidFill>
            </a:endParaRPr>
          </a:p>
        </p:txBody>
      </p:sp>
      <p:sp>
        <p:nvSpPr>
          <p:cNvPr id="51" name="TextBox 50">
            <a:extLst>
              <a:ext uri="{FF2B5EF4-FFF2-40B4-BE49-F238E27FC236}">
                <a16:creationId xmlns:a16="http://schemas.microsoft.com/office/drawing/2014/main" id="{156069D4-340B-4160-A336-EBF73557CEE0}"/>
              </a:ext>
            </a:extLst>
          </p:cNvPr>
          <p:cNvSpPr txBox="1"/>
          <p:nvPr/>
        </p:nvSpPr>
        <p:spPr>
          <a:xfrm>
            <a:off x="884725" y="3175578"/>
            <a:ext cx="1519968" cy="338554"/>
          </a:xfrm>
          <a:prstGeom prst="rect">
            <a:avLst/>
          </a:prstGeom>
          <a:noFill/>
        </p:spPr>
        <p:txBody>
          <a:bodyPr wrap="none" rtlCol="0">
            <a:spAutoFit/>
          </a:bodyPr>
          <a:lstStyle/>
          <a:p>
            <a:r>
              <a:rPr lang="en-US" sz="1600" b="1" dirty="0"/>
              <a:t>Ectopia </a:t>
            </a:r>
            <a:r>
              <a:rPr lang="en-US" sz="1600" b="1" dirty="0" err="1"/>
              <a:t>lentis</a:t>
            </a:r>
            <a:endParaRPr lang="en-US" sz="1600" b="1" dirty="0"/>
          </a:p>
        </p:txBody>
      </p:sp>
      <p:cxnSp>
        <p:nvCxnSpPr>
          <p:cNvPr id="71" name="Straight Connector 70">
            <a:extLst>
              <a:ext uri="{FF2B5EF4-FFF2-40B4-BE49-F238E27FC236}">
                <a16:creationId xmlns:a16="http://schemas.microsoft.com/office/drawing/2014/main" id="{C104938D-BA8D-4E39-9D5F-9EE2012F2F3C}"/>
              </a:ext>
            </a:extLst>
          </p:cNvPr>
          <p:cNvCxnSpPr>
            <a:cxnSpLocks/>
          </p:cNvCxnSpPr>
          <p:nvPr/>
        </p:nvCxnSpPr>
        <p:spPr>
          <a:xfrm flipH="1">
            <a:off x="762665" y="3023488"/>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2A7E4E40-472F-4E50-8A7A-45C10FDD7171}"/>
              </a:ext>
            </a:extLst>
          </p:cNvPr>
          <p:cNvCxnSpPr>
            <a:cxnSpLocks/>
          </p:cNvCxnSpPr>
          <p:nvPr/>
        </p:nvCxnSpPr>
        <p:spPr>
          <a:xfrm flipH="1">
            <a:off x="762665" y="3347853"/>
            <a:ext cx="168274"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C3924889-45B9-4383-9C9E-48F0A9C27AD8}"/>
              </a:ext>
            </a:extLst>
          </p:cNvPr>
          <p:cNvCxnSpPr>
            <a:cxnSpLocks/>
          </p:cNvCxnSpPr>
          <p:nvPr/>
        </p:nvCxnSpPr>
        <p:spPr>
          <a:xfrm flipH="1">
            <a:off x="748719" y="2838976"/>
            <a:ext cx="13947" cy="5088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 name="Straight Arrow Connector 5">
            <a:extLst>
              <a:ext uri="{FF2B5EF4-FFF2-40B4-BE49-F238E27FC236}">
                <a16:creationId xmlns:a16="http://schemas.microsoft.com/office/drawing/2014/main" id="{A3439F0C-5143-461F-8F3C-2E830785DEFC}"/>
              </a:ext>
            </a:extLst>
          </p:cNvPr>
          <p:cNvCxnSpPr>
            <a:stCxn id="50" idx="2"/>
          </p:cNvCxnSpPr>
          <p:nvPr/>
        </p:nvCxnSpPr>
        <p:spPr>
          <a:xfrm flipH="1">
            <a:off x="2971800" y="589204"/>
            <a:ext cx="1591436" cy="706196"/>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6" name="Straight Arrow Connector 25">
            <a:extLst>
              <a:ext uri="{FF2B5EF4-FFF2-40B4-BE49-F238E27FC236}">
                <a16:creationId xmlns:a16="http://schemas.microsoft.com/office/drawing/2014/main" id="{B70E0124-9B84-41A5-8D84-A66B7838A706}"/>
              </a:ext>
            </a:extLst>
          </p:cNvPr>
          <p:cNvCxnSpPr>
            <a:cxnSpLocks/>
          </p:cNvCxnSpPr>
          <p:nvPr/>
        </p:nvCxnSpPr>
        <p:spPr>
          <a:xfrm flipH="1">
            <a:off x="1159539" y="1828800"/>
            <a:ext cx="1290435" cy="478059"/>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8" name="Straight Arrow Connector 27">
            <a:extLst>
              <a:ext uri="{FF2B5EF4-FFF2-40B4-BE49-F238E27FC236}">
                <a16:creationId xmlns:a16="http://schemas.microsoft.com/office/drawing/2014/main" id="{567A4249-5C59-4416-8A8E-1C35913900AB}"/>
              </a:ext>
            </a:extLst>
          </p:cNvPr>
          <p:cNvCxnSpPr>
            <a:cxnSpLocks/>
          </p:cNvCxnSpPr>
          <p:nvPr/>
        </p:nvCxnSpPr>
        <p:spPr>
          <a:xfrm>
            <a:off x="2449973" y="1832208"/>
            <a:ext cx="1268784"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21" name="Straight Arrow Connector 20">
            <a:extLst>
              <a:ext uri="{FF2B5EF4-FFF2-40B4-BE49-F238E27FC236}">
                <a16:creationId xmlns:a16="http://schemas.microsoft.com/office/drawing/2014/main" id="{5E33AEB6-AB6B-4304-B44B-E14BDAECF20A}"/>
              </a:ext>
            </a:extLst>
          </p:cNvPr>
          <p:cNvCxnSpPr>
            <a:cxnSpLocks/>
          </p:cNvCxnSpPr>
          <p:nvPr/>
        </p:nvCxnSpPr>
        <p:spPr>
          <a:xfrm>
            <a:off x="4572000" y="589204"/>
            <a:ext cx="1600200" cy="706196"/>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18" name="Text Box 36">
            <a:extLst>
              <a:ext uri="{FF2B5EF4-FFF2-40B4-BE49-F238E27FC236}">
                <a16:creationId xmlns:a16="http://schemas.microsoft.com/office/drawing/2014/main" id="{362B1808-42BE-4D1C-894B-40BD72FCD11D}"/>
              </a:ext>
            </a:extLst>
          </p:cNvPr>
          <p:cNvSpPr txBox="1">
            <a:spLocks noChangeArrowheads="1"/>
          </p:cNvSpPr>
          <p:nvPr/>
        </p:nvSpPr>
        <p:spPr bwMode="auto">
          <a:xfrm>
            <a:off x="5181600" y="1295400"/>
            <a:ext cx="2630848" cy="430887"/>
          </a:xfrm>
          <a:prstGeom prst="rect">
            <a:avLst/>
          </a:prstGeom>
          <a:noFill/>
          <a:ln w="952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solidFill>
                  <a:schemeClr val="bg1">
                    <a:lumMod val="75000"/>
                  </a:schemeClr>
                </a:solidFill>
              </a:rPr>
              <a:t>w/o Pupillary Block</a:t>
            </a:r>
          </a:p>
        </p:txBody>
      </p:sp>
      <p:sp>
        <p:nvSpPr>
          <p:cNvPr id="19" name="TextBox 18">
            <a:extLst>
              <a:ext uri="{FF2B5EF4-FFF2-40B4-BE49-F238E27FC236}">
                <a16:creationId xmlns:a16="http://schemas.microsoft.com/office/drawing/2014/main" id="{20F14707-6AB2-4CFA-894D-0A3851B594EA}"/>
              </a:ext>
            </a:extLst>
          </p:cNvPr>
          <p:cNvSpPr txBox="1"/>
          <p:nvPr/>
        </p:nvSpPr>
        <p:spPr>
          <a:xfrm>
            <a:off x="381000" y="3581400"/>
            <a:ext cx="7315200" cy="2800767"/>
          </a:xfrm>
          <a:prstGeom prst="rect">
            <a:avLst/>
          </a:prstGeom>
          <a:solidFill>
            <a:srgbClr val="FF99FF"/>
          </a:solidFill>
        </p:spPr>
        <p:txBody>
          <a:bodyPr wrap="square" rtlCol="0">
            <a:spAutoFit/>
          </a:bodyPr>
          <a:lstStyle/>
          <a:p>
            <a:r>
              <a:rPr lang="en-US" sz="1600" i="1" dirty="0">
                <a:solidFill>
                  <a:schemeClr val="bg1">
                    <a:lumMod val="50000"/>
                  </a:schemeClr>
                </a:solidFill>
              </a:rPr>
              <a:t>What is </a:t>
            </a:r>
            <a:r>
              <a:rPr lang="en-US" sz="1600" dirty="0">
                <a:solidFill>
                  <a:schemeClr val="bg1">
                    <a:lumMod val="50000"/>
                  </a:schemeClr>
                </a:solidFill>
              </a:rPr>
              <a:t>ectopia </a:t>
            </a:r>
            <a:r>
              <a:rPr lang="en-US" sz="1600" dirty="0" err="1">
                <a:solidFill>
                  <a:schemeClr val="bg1">
                    <a:lumMod val="50000"/>
                  </a:schemeClr>
                </a:solidFill>
              </a:rPr>
              <a:t>lentis</a:t>
            </a:r>
            <a:r>
              <a:rPr lang="en-US" sz="1600" i="1" dirty="0">
                <a:solidFill>
                  <a:schemeClr val="bg1">
                    <a:lumMod val="50000"/>
                  </a:schemeClr>
                </a:solidFill>
              </a:rPr>
              <a:t>?</a:t>
            </a:r>
          </a:p>
          <a:p>
            <a:r>
              <a:rPr lang="en-US" sz="1600" dirty="0">
                <a:solidFill>
                  <a:schemeClr val="bg1">
                    <a:lumMod val="50000"/>
                  </a:schemeClr>
                </a:solidFill>
              </a:rPr>
              <a:t>Displacement of the lens from its normal anatomic position</a:t>
            </a:r>
          </a:p>
          <a:p>
            <a:endParaRPr lang="en-US" sz="1600" dirty="0">
              <a:solidFill>
                <a:schemeClr val="bg1">
                  <a:lumMod val="50000"/>
                </a:schemeClr>
              </a:solidFill>
            </a:endParaRPr>
          </a:p>
          <a:p>
            <a:r>
              <a:rPr lang="en-US" sz="1600" i="1" dirty="0">
                <a:solidFill>
                  <a:schemeClr val="bg1">
                    <a:lumMod val="50000"/>
                  </a:schemeClr>
                </a:solidFill>
              </a:rPr>
              <a:t>With regard to lens ‘displacement’—what do the following terms mean?</a:t>
            </a:r>
          </a:p>
          <a:p>
            <a:r>
              <a:rPr lang="en-US" sz="1600" i="1" dirty="0">
                <a:solidFill>
                  <a:schemeClr val="bg1">
                    <a:lumMod val="50000"/>
                  </a:schemeClr>
                </a:solidFill>
              </a:rPr>
              <a:t>--</a:t>
            </a:r>
            <a:r>
              <a:rPr lang="en-US" sz="1600" i="1" dirty="0" err="1">
                <a:solidFill>
                  <a:schemeClr val="bg1">
                    <a:lumMod val="50000"/>
                  </a:schemeClr>
                </a:solidFill>
              </a:rPr>
              <a:t>Sublux</a:t>
            </a:r>
            <a:r>
              <a:rPr lang="en-US" sz="1600" i="1" dirty="0">
                <a:solidFill>
                  <a:schemeClr val="bg1">
                    <a:lumMod val="50000"/>
                  </a:schemeClr>
                </a:solidFill>
              </a:rPr>
              <a:t>(at)ed: </a:t>
            </a:r>
            <a:r>
              <a:rPr lang="en-US" sz="1600" dirty="0">
                <a:solidFill>
                  <a:schemeClr val="bg1">
                    <a:lumMod val="50000"/>
                  </a:schemeClr>
                </a:solidFill>
              </a:rPr>
              <a:t>The lens is partially displaced, but remains in the ‘general area’</a:t>
            </a:r>
          </a:p>
          <a:p>
            <a:r>
              <a:rPr lang="en-US" sz="1600" i="1" dirty="0">
                <a:solidFill>
                  <a:schemeClr val="bg1">
                    <a:lumMod val="50000"/>
                  </a:schemeClr>
                </a:solidFill>
              </a:rPr>
              <a:t>--Lux(at)ed: </a:t>
            </a:r>
            <a:r>
              <a:rPr lang="en-US" sz="1600" dirty="0">
                <a:solidFill>
                  <a:schemeClr val="bg1">
                    <a:lumMod val="50000"/>
                  </a:schemeClr>
                </a:solidFill>
              </a:rPr>
              <a:t>The lens is dislocated—completely removed from the pupillary aperture. All zonular attachments have been disrupted.</a:t>
            </a:r>
          </a:p>
          <a:p>
            <a:endParaRPr lang="en-US" sz="1600" i="1" dirty="0">
              <a:solidFill>
                <a:schemeClr val="bg1">
                  <a:lumMod val="50000"/>
                </a:schemeClr>
              </a:solidFill>
            </a:endParaRPr>
          </a:p>
          <a:p>
            <a:r>
              <a:rPr lang="en-US" sz="1600" i="1" dirty="0">
                <a:solidFill>
                  <a:schemeClr val="bg1">
                    <a:lumMod val="50000"/>
                  </a:schemeClr>
                </a:solidFill>
              </a:rPr>
              <a:t>How does ectopia </a:t>
            </a:r>
            <a:r>
              <a:rPr lang="en-US" sz="1600" i="1" dirty="0" err="1">
                <a:solidFill>
                  <a:schemeClr val="bg1">
                    <a:lumMod val="50000"/>
                  </a:schemeClr>
                </a:solidFill>
              </a:rPr>
              <a:t>lentis</a:t>
            </a:r>
            <a:r>
              <a:rPr lang="en-US" sz="1600" i="1" dirty="0">
                <a:solidFill>
                  <a:schemeClr val="bg1">
                    <a:lumMod val="50000"/>
                  </a:schemeClr>
                </a:solidFill>
              </a:rPr>
              <a:t> lead to pupillary block and ACG?</a:t>
            </a:r>
          </a:p>
          <a:p>
            <a:r>
              <a:rPr lang="en-US" sz="1600" dirty="0">
                <a:solidFill>
                  <a:schemeClr val="bg1">
                    <a:lumMod val="50000"/>
                  </a:schemeClr>
                </a:solidFill>
              </a:rPr>
              <a:t>By allowing the displaced lens to move into and blocks the pupil, producing the pressure gradient, with subsequent iris </a:t>
            </a:r>
            <a:r>
              <a:rPr lang="en-US" sz="1600" dirty="0" err="1">
                <a:solidFill>
                  <a:schemeClr val="bg1">
                    <a:lumMod val="50000"/>
                  </a:schemeClr>
                </a:solidFill>
              </a:rPr>
              <a:t>bombé</a:t>
            </a:r>
            <a:r>
              <a:rPr lang="en-US" sz="1600" dirty="0">
                <a:solidFill>
                  <a:schemeClr val="bg1">
                    <a:lumMod val="50000"/>
                  </a:schemeClr>
                </a:solidFill>
              </a:rPr>
              <a:t> and angle closure</a:t>
            </a:r>
          </a:p>
        </p:txBody>
      </p:sp>
      <p:sp>
        <p:nvSpPr>
          <p:cNvPr id="23" name="TextBox 22">
            <a:extLst>
              <a:ext uri="{FF2B5EF4-FFF2-40B4-BE49-F238E27FC236}">
                <a16:creationId xmlns:a16="http://schemas.microsoft.com/office/drawing/2014/main" id="{798926ED-3FC5-4F3C-B080-E06F6EB1FF50}"/>
              </a:ext>
            </a:extLst>
          </p:cNvPr>
          <p:cNvSpPr txBox="1"/>
          <p:nvPr/>
        </p:nvSpPr>
        <p:spPr>
          <a:xfrm>
            <a:off x="2388280" y="2821634"/>
            <a:ext cx="6541623" cy="1384995"/>
          </a:xfrm>
          <a:prstGeom prst="rect">
            <a:avLst/>
          </a:prstGeom>
          <a:solidFill>
            <a:schemeClr val="accent1">
              <a:lumMod val="40000"/>
              <a:lumOff val="60000"/>
            </a:schemeClr>
          </a:solidFill>
        </p:spPr>
        <p:txBody>
          <a:bodyPr wrap="square" rtlCol="0">
            <a:spAutoFit/>
          </a:bodyPr>
          <a:lstStyle/>
          <a:p>
            <a:r>
              <a:rPr lang="en-US" sz="1400" i="1" dirty="0">
                <a:solidFill>
                  <a:schemeClr val="bg1">
                    <a:lumMod val="65000"/>
                  </a:schemeClr>
                </a:solidFill>
              </a:rPr>
              <a:t>In a few words, how would you describe the shape of a </a:t>
            </a:r>
            <a:r>
              <a:rPr lang="en-US" sz="1400" i="1" dirty="0" err="1">
                <a:solidFill>
                  <a:schemeClr val="bg1">
                    <a:lumMod val="65000"/>
                  </a:schemeClr>
                </a:solidFill>
              </a:rPr>
              <a:t>microspherophakic</a:t>
            </a:r>
            <a:r>
              <a:rPr lang="en-US" sz="1400" i="1" dirty="0">
                <a:solidFill>
                  <a:schemeClr val="bg1">
                    <a:lumMod val="65000"/>
                  </a:schemeClr>
                </a:solidFill>
              </a:rPr>
              <a:t> lens?</a:t>
            </a:r>
          </a:p>
          <a:p>
            <a:r>
              <a:rPr lang="en-US" sz="1400" dirty="0">
                <a:solidFill>
                  <a:schemeClr val="bg1">
                    <a:lumMod val="65000"/>
                  </a:schemeClr>
                </a:solidFill>
              </a:rPr>
              <a:t>The name says it all: the lens is </a:t>
            </a:r>
            <a:r>
              <a:rPr lang="en-US" sz="1400" b="1" u="sng" dirty="0">
                <a:solidFill>
                  <a:schemeClr val="bg1">
                    <a:lumMod val="65000"/>
                  </a:schemeClr>
                </a:solidFill>
              </a:rPr>
              <a:t>small (‘micro’) </a:t>
            </a:r>
            <a:r>
              <a:rPr lang="en-US" sz="1400" u="sng" dirty="0">
                <a:solidFill>
                  <a:schemeClr val="bg1">
                    <a:lumMod val="65000"/>
                  </a:schemeClr>
                </a:solidFill>
              </a:rPr>
              <a:t>and </a:t>
            </a:r>
            <a:r>
              <a:rPr lang="en-US" sz="1400" b="1" u="sng" dirty="0">
                <a:solidFill>
                  <a:schemeClr val="bg1">
                    <a:lumMod val="65000"/>
                  </a:schemeClr>
                </a:solidFill>
              </a:rPr>
              <a:t>round (‘</a:t>
            </a:r>
            <a:r>
              <a:rPr lang="en-US" sz="1400" b="1" u="sng" dirty="0" err="1">
                <a:solidFill>
                  <a:schemeClr val="bg1">
                    <a:lumMod val="65000"/>
                  </a:schemeClr>
                </a:solidFill>
              </a:rPr>
              <a:t>sphero</a:t>
            </a:r>
            <a:r>
              <a:rPr lang="en-US" sz="1400" b="1" u="sng" dirty="0">
                <a:solidFill>
                  <a:schemeClr val="bg1">
                    <a:lumMod val="65000"/>
                  </a:schemeClr>
                </a:solidFill>
              </a:rPr>
              <a:t>’)</a:t>
            </a:r>
          </a:p>
          <a:p>
            <a:endParaRPr lang="en-US" sz="1400" dirty="0">
              <a:solidFill>
                <a:schemeClr val="bg1">
                  <a:lumMod val="65000"/>
                </a:schemeClr>
              </a:solidFill>
            </a:endParaRPr>
          </a:p>
          <a:p>
            <a:r>
              <a:rPr lang="en-US" sz="1400" i="1" dirty="0">
                <a:solidFill>
                  <a:schemeClr val="bg1">
                    <a:lumMod val="65000"/>
                  </a:schemeClr>
                </a:solidFill>
              </a:rPr>
              <a:t>What common slit-lamp observation owes to the lens’ small size?</a:t>
            </a:r>
          </a:p>
          <a:p>
            <a:r>
              <a:rPr lang="en-US" sz="1400" dirty="0">
                <a:solidFill>
                  <a:schemeClr val="bg1">
                    <a:lumMod val="65000"/>
                  </a:schemeClr>
                </a:solidFill>
              </a:rPr>
              <a:t>Typically, the entirety of the lens equator can be seen in the pupillary aperture when the </a:t>
            </a:r>
            <a:r>
              <a:rPr lang="en-US" sz="1400" dirty="0" err="1">
                <a:solidFill>
                  <a:schemeClr val="bg1">
                    <a:lumMod val="65000"/>
                  </a:schemeClr>
                </a:solidFill>
              </a:rPr>
              <a:t>pt</a:t>
            </a:r>
            <a:r>
              <a:rPr lang="en-US" sz="1400" dirty="0">
                <a:solidFill>
                  <a:schemeClr val="bg1">
                    <a:lumMod val="65000"/>
                  </a:schemeClr>
                </a:solidFill>
              </a:rPr>
              <a:t> is widely dilated</a:t>
            </a:r>
          </a:p>
        </p:txBody>
      </p:sp>
      <p:sp>
        <p:nvSpPr>
          <p:cNvPr id="24" name="TextBox 23">
            <a:extLst>
              <a:ext uri="{FF2B5EF4-FFF2-40B4-BE49-F238E27FC236}">
                <a16:creationId xmlns:a16="http://schemas.microsoft.com/office/drawing/2014/main" id="{83DDB5E6-1D51-4892-8706-141024C83CED}"/>
              </a:ext>
            </a:extLst>
          </p:cNvPr>
          <p:cNvSpPr txBox="1"/>
          <p:nvPr/>
        </p:nvSpPr>
        <p:spPr>
          <a:xfrm>
            <a:off x="2424571" y="4316269"/>
            <a:ext cx="6451527" cy="954107"/>
          </a:xfrm>
          <a:prstGeom prst="rect">
            <a:avLst/>
          </a:prstGeom>
          <a:solidFill>
            <a:schemeClr val="accent5">
              <a:lumMod val="75000"/>
            </a:schemeClr>
          </a:solidFill>
        </p:spPr>
        <p:txBody>
          <a:bodyPr wrap="square" rtlCol="0">
            <a:spAutoFit/>
          </a:bodyPr>
          <a:lstStyle/>
          <a:p>
            <a:r>
              <a:rPr lang="en-US" sz="1400" i="1" dirty="0">
                <a:solidFill>
                  <a:schemeClr val="bg1">
                    <a:lumMod val="50000"/>
                  </a:schemeClr>
                </a:solidFill>
              </a:rPr>
              <a:t>Pts with </a:t>
            </a:r>
            <a:r>
              <a:rPr lang="en-US" sz="1400" i="1" dirty="0" err="1">
                <a:solidFill>
                  <a:schemeClr val="bg1">
                    <a:lumMod val="50000"/>
                  </a:schemeClr>
                </a:solidFill>
              </a:rPr>
              <a:t>microspherophakia</a:t>
            </a:r>
            <a:r>
              <a:rPr lang="en-US" sz="1400" i="1" dirty="0">
                <a:solidFill>
                  <a:schemeClr val="bg1">
                    <a:lumMod val="50000"/>
                  </a:schemeClr>
                </a:solidFill>
              </a:rPr>
              <a:t> are almost always high myopes. Why?</a:t>
            </a:r>
          </a:p>
          <a:p>
            <a:r>
              <a:rPr lang="en-US" sz="1400" dirty="0">
                <a:solidFill>
                  <a:schemeClr val="bg1">
                    <a:lumMod val="50000"/>
                  </a:schemeClr>
                </a:solidFill>
              </a:rPr>
              <a:t>Because the lens is small, it has a short radius of curvature. Further, because it is spherical, it is more curved than is a normal lens. </a:t>
            </a:r>
            <a:r>
              <a:rPr lang="en-US" sz="1400" u="sng" dirty="0">
                <a:solidFill>
                  <a:schemeClr val="bg1">
                    <a:lumMod val="50000"/>
                  </a:schemeClr>
                </a:solidFill>
              </a:rPr>
              <a:t>These two factors give the </a:t>
            </a:r>
            <a:r>
              <a:rPr lang="en-US" sz="1400" u="sng" dirty="0" err="1">
                <a:solidFill>
                  <a:schemeClr val="bg1">
                    <a:lumMod val="50000"/>
                  </a:schemeClr>
                </a:solidFill>
              </a:rPr>
              <a:t>m’spheric</a:t>
            </a:r>
            <a:r>
              <a:rPr lang="en-US" sz="1400" u="sng" dirty="0">
                <a:solidFill>
                  <a:schemeClr val="bg1">
                    <a:lumMod val="50000"/>
                  </a:schemeClr>
                </a:solidFill>
              </a:rPr>
              <a:t> lens vastly more converging power than a normal lens possesses.</a:t>
            </a:r>
          </a:p>
        </p:txBody>
      </p:sp>
      <p:sp>
        <p:nvSpPr>
          <p:cNvPr id="25" name="TextBox 24">
            <a:extLst>
              <a:ext uri="{FF2B5EF4-FFF2-40B4-BE49-F238E27FC236}">
                <a16:creationId xmlns:a16="http://schemas.microsoft.com/office/drawing/2014/main" id="{EDF9D533-D64E-40E5-8915-BD96C88905A7}"/>
              </a:ext>
            </a:extLst>
          </p:cNvPr>
          <p:cNvSpPr txBox="1"/>
          <p:nvPr/>
        </p:nvSpPr>
        <p:spPr>
          <a:xfrm>
            <a:off x="2423968" y="3058533"/>
            <a:ext cx="6567632" cy="584775"/>
          </a:xfrm>
          <a:prstGeom prst="rect">
            <a:avLst/>
          </a:prstGeom>
          <a:solidFill>
            <a:srgbClr val="99FF99"/>
          </a:solidFill>
        </p:spPr>
        <p:txBody>
          <a:bodyPr wrap="none" rtlCol="0">
            <a:spAutoFit/>
          </a:bodyPr>
          <a:lstStyle/>
          <a:p>
            <a:r>
              <a:rPr lang="en-US" sz="1600" i="1" dirty="0">
                <a:solidFill>
                  <a:schemeClr val="bg1">
                    <a:lumMod val="65000"/>
                  </a:schemeClr>
                </a:solidFill>
              </a:rPr>
              <a:t>With what condition is </a:t>
            </a:r>
            <a:r>
              <a:rPr lang="en-US" sz="1600" i="1" dirty="0" err="1">
                <a:solidFill>
                  <a:schemeClr val="bg1">
                    <a:lumMod val="65000"/>
                  </a:schemeClr>
                </a:solidFill>
              </a:rPr>
              <a:t>microspherophakia</a:t>
            </a:r>
            <a:r>
              <a:rPr lang="en-US" sz="1600" i="1" dirty="0">
                <a:solidFill>
                  <a:schemeClr val="bg1">
                    <a:lumMod val="65000"/>
                  </a:schemeClr>
                </a:solidFill>
              </a:rPr>
              <a:t> most frequently associated?</a:t>
            </a:r>
          </a:p>
          <a:p>
            <a:r>
              <a:rPr lang="en-US" sz="1600" b="1" dirty="0">
                <a:solidFill>
                  <a:schemeClr val="bg1">
                    <a:lumMod val="65000"/>
                  </a:schemeClr>
                </a:solidFill>
              </a:rPr>
              <a:t>Weill-Marchesani syndrome</a:t>
            </a:r>
          </a:p>
        </p:txBody>
      </p:sp>
      <p:sp>
        <p:nvSpPr>
          <p:cNvPr id="22" name="Oval 21">
            <a:extLst>
              <a:ext uri="{FF2B5EF4-FFF2-40B4-BE49-F238E27FC236}">
                <a16:creationId xmlns:a16="http://schemas.microsoft.com/office/drawing/2014/main" id="{A8B47573-D3D9-4D47-9E08-BED8FABB2FE0}"/>
              </a:ext>
            </a:extLst>
          </p:cNvPr>
          <p:cNvSpPr/>
          <p:nvPr/>
        </p:nvSpPr>
        <p:spPr>
          <a:xfrm>
            <a:off x="808522" y="3093379"/>
            <a:ext cx="1641452" cy="533397"/>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TextBox 28">
            <a:extLst>
              <a:ext uri="{FF2B5EF4-FFF2-40B4-BE49-F238E27FC236}">
                <a16:creationId xmlns:a16="http://schemas.microsoft.com/office/drawing/2014/main" id="{07333FDB-04C9-4773-A8C2-B02CF126B53B}"/>
              </a:ext>
            </a:extLst>
          </p:cNvPr>
          <p:cNvSpPr txBox="1"/>
          <p:nvPr/>
        </p:nvSpPr>
        <p:spPr>
          <a:xfrm>
            <a:off x="533400" y="3691270"/>
            <a:ext cx="6461699" cy="1815882"/>
          </a:xfrm>
          <a:prstGeom prst="rect">
            <a:avLst/>
          </a:prstGeom>
          <a:solidFill>
            <a:srgbClr val="0070C0"/>
          </a:solidFill>
        </p:spPr>
        <p:txBody>
          <a:bodyPr wrap="square" rtlCol="0">
            <a:spAutoFit/>
          </a:bodyPr>
          <a:lstStyle/>
          <a:p>
            <a:r>
              <a:rPr lang="en-US" sz="1600" i="1" dirty="0">
                <a:solidFill>
                  <a:schemeClr val="bg1">
                    <a:lumMod val="65000"/>
                  </a:schemeClr>
                </a:solidFill>
              </a:rPr>
              <a:t>Weill-Marchesani is strongly associated with </a:t>
            </a:r>
            <a:r>
              <a:rPr lang="en-US" sz="1600" i="1" dirty="0" err="1">
                <a:solidFill>
                  <a:schemeClr val="bg1">
                    <a:lumMod val="65000"/>
                  </a:schemeClr>
                </a:solidFill>
              </a:rPr>
              <a:t>microspherophakia</a:t>
            </a:r>
            <a:r>
              <a:rPr lang="en-US" sz="1600" i="1" dirty="0">
                <a:solidFill>
                  <a:schemeClr val="bg1">
                    <a:lumMod val="65000"/>
                  </a:schemeClr>
                </a:solidFill>
              </a:rPr>
              <a:t>.  With what conditions is </a:t>
            </a:r>
            <a:r>
              <a:rPr lang="en-US" sz="1600" i="1" dirty="0" err="1">
                <a:solidFill>
                  <a:schemeClr val="bg1">
                    <a:lumMod val="65000"/>
                  </a:schemeClr>
                </a:solidFill>
              </a:rPr>
              <a:t>microspherophakia</a:t>
            </a:r>
            <a:r>
              <a:rPr lang="en-US" sz="1600" i="1" dirty="0">
                <a:solidFill>
                  <a:schemeClr val="bg1">
                    <a:lumMod val="65000"/>
                  </a:schemeClr>
                </a:solidFill>
              </a:rPr>
              <a:t> </a:t>
            </a:r>
            <a:r>
              <a:rPr lang="en-US" sz="1600" b="1" dirty="0">
                <a:solidFill>
                  <a:schemeClr val="bg1">
                    <a:lumMod val="65000"/>
                  </a:schemeClr>
                </a:solidFill>
              </a:rPr>
              <a:t>occasionally</a:t>
            </a:r>
            <a:r>
              <a:rPr lang="en-US" sz="1600" i="1" dirty="0">
                <a:solidFill>
                  <a:schemeClr val="bg1">
                    <a:lumMod val="65000"/>
                  </a:schemeClr>
                </a:solidFill>
              </a:rPr>
              <a:t> associated</a:t>
            </a:r>
            <a:r>
              <a:rPr lang="en-US" sz="1600" i="1" dirty="0">
                <a:solidFill>
                  <a:schemeClr val="bg1">
                    <a:lumMod val="65000"/>
                  </a:schemeClr>
                </a:solidFill>
                <a:latin typeface="+mn-lt"/>
              </a:rPr>
              <a:t>?</a:t>
            </a:r>
          </a:p>
          <a:p>
            <a:r>
              <a:rPr lang="en-US" sz="1600" b="1" dirty="0">
                <a:solidFill>
                  <a:schemeClr val="bg1"/>
                </a:solidFill>
                <a:latin typeface="+mn-lt"/>
              </a:rPr>
              <a:t>--Lowe syndrome</a:t>
            </a:r>
          </a:p>
          <a:p>
            <a:r>
              <a:rPr lang="en-US" sz="1600" b="1" dirty="0">
                <a:solidFill>
                  <a:schemeClr val="bg1"/>
                </a:solidFill>
                <a:latin typeface="+mn-lt"/>
              </a:rPr>
              <a:t>--Alport syndrome</a:t>
            </a:r>
          </a:p>
          <a:p>
            <a:r>
              <a:rPr lang="en-US" sz="1600" dirty="0">
                <a:solidFill>
                  <a:schemeClr val="bg1">
                    <a:lumMod val="65000"/>
                  </a:schemeClr>
                </a:solidFill>
                <a:latin typeface="+mn-lt"/>
              </a:rPr>
              <a:t>--</a:t>
            </a:r>
            <a:r>
              <a:rPr lang="en-US" sz="1600" dirty="0" err="1">
                <a:solidFill>
                  <a:schemeClr val="bg1">
                    <a:lumMod val="65000"/>
                  </a:schemeClr>
                </a:solidFill>
                <a:latin typeface="+mn-lt"/>
              </a:rPr>
              <a:t>Marfan</a:t>
            </a:r>
            <a:r>
              <a:rPr lang="en-US" sz="1600" dirty="0">
                <a:solidFill>
                  <a:schemeClr val="bg1">
                    <a:lumMod val="65000"/>
                  </a:schemeClr>
                </a:solidFill>
                <a:latin typeface="+mn-lt"/>
              </a:rPr>
              <a:t> syndrome</a:t>
            </a:r>
          </a:p>
          <a:p>
            <a:r>
              <a:rPr lang="en-US" sz="1600" dirty="0">
                <a:solidFill>
                  <a:schemeClr val="bg1">
                    <a:lumMod val="65000"/>
                  </a:schemeClr>
                </a:solidFill>
                <a:latin typeface="+mn-lt"/>
              </a:rPr>
              <a:t>--Peters anomaly</a:t>
            </a:r>
          </a:p>
          <a:p>
            <a:r>
              <a:rPr lang="en-US" sz="1600" dirty="0">
                <a:solidFill>
                  <a:schemeClr val="bg1">
                    <a:lumMod val="65000"/>
                  </a:schemeClr>
                </a:solidFill>
                <a:latin typeface="+mn-lt"/>
              </a:rPr>
              <a:t>--C</a:t>
            </a:r>
            <a:r>
              <a:rPr lang="en-US" sz="1600" dirty="0">
                <a:solidFill>
                  <a:schemeClr val="bg1">
                    <a:lumMod val="65000"/>
                  </a:schemeClr>
                </a:solidFill>
              </a:rPr>
              <a:t>ongenital rubella</a:t>
            </a:r>
            <a:endParaRPr lang="en-US" sz="1600" dirty="0">
              <a:solidFill>
                <a:schemeClr val="bg1">
                  <a:lumMod val="65000"/>
                </a:schemeClr>
              </a:solidFill>
              <a:latin typeface="+mn-lt"/>
            </a:endParaRPr>
          </a:p>
        </p:txBody>
      </p:sp>
      <p:sp>
        <p:nvSpPr>
          <p:cNvPr id="3" name="Oval 2">
            <a:extLst>
              <a:ext uri="{FF2B5EF4-FFF2-40B4-BE49-F238E27FC236}">
                <a16:creationId xmlns:a16="http://schemas.microsoft.com/office/drawing/2014/main" id="{C914562F-331B-441B-9DC7-534C4BCA9A7A}"/>
              </a:ext>
            </a:extLst>
          </p:cNvPr>
          <p:cNvSpPr/>
          <p:nvPr/>
        </p:nvSpPr>
        <p:spPr>
          <a:xfrm>
            <a:off x="2302864" y="3248672"/>
            <a:ext cx="3107336" cy="464126"/>
          </a:xfrm>
          <a:prstGeom prst="ellipse">
            <a:avLst/>
          </a:prstGeom>
          <a:no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TextBox 29">
            <a:extLst>
              <a:ext uri="{FF2B5EF4-FFF2-40B4-BE49-F238E27FC236}">
                <a16:creationId xmlns:a16="http://schemas.microsoft.com/office/drawing/2014/main" id="{7257FB5D-A210-4648-8046-32A23C60F482}"/>
              </a:ext>
            </a:extLst>
          </p:cNvPr>
          <p:cNvSpPr txBox="1"/>
          <p:nvPr/>
        </p:nvSpPr>
        <p:spPr>
          <a:xfrm>
            <a:off x="2507186" y="3700374"/>
            <a:ext cx="4693046" cy="2462213"/>
          </a:xfrm>
          <a:prstGeom prst="rect">
            <a:avLst/>
          </a:prstGeom>
          <a:solidFill>
            <a:schemeClr val="accent1">
              <a:lumMod val="75000"/>
            </a:schemeClr>
          </a:solidFill>
        </p:spPr>
        <p:txBody>
          <a:bodyPr wrap="square" rtlCol="0">
            <a:spAutoFit/>
          </a:bodyPr>
          <a:lstStyle/>
          <a:p>
            <a:r>
              <a:rPr lang="en-US" sz="1400" i="1" dirty="0">
                <a:solidFill>
                  <a:schemeClr val="bg1"/>
                </a:solidFill>
              </a:rPr>
              <a:t>In three words (including </a:t>
            </a:r>
            <a:r>
              <a:rPr lang="en-US" sz="1400" dirty="0">
                <a:solidFill>
                  <a:schemeClr val="bg1"/>
                </a:solidFill>
              </a:rPr>
              <a:t>syndrome</a:t>
            </a:r>
            <a:r>
              <a:rPr lang="en-US" sz="1400" i="1" dirty="0">
                <a:solidFill>
                  <a:schemeClr val="bg1"/>
                </a:solidFill>
              </a:rPr>
              <a:t>), what are Lowe and Alport syndromes?</a:t>
            </a:r>
          </a:p>
          <a:p>
            <a:r>
              <a:rPr lang="en-US" sz="1400" dirty="0">
                <a:solidFill>
                  <a:schemeClr val="bg1"/>
                </a:solidFill>
              </a:rPr>
              <a:t>Familial oculorenal syndromes</a:t>
            </a:r>
          </a:p>
          <a:p>
            <a:endParaRPr lang="en-US" sz="1400" dirty="0">
              <a:solidFill>
                <a:schemeClr val="bg1"/>
              </a:solidFill>
            </a:endParaRPr>
          </a:p>
          <a:p>
            <a:r>
              <a:rPr lang="en-US" sz="1400" i="1" dirty="0">
                <a:solidFill>
                  <a:schemeClr val="bg1"/>
                </a:solidFill>
              </a:rPr>
              <a:t>What is their classic (</a:t>
            </a:r>
            <a:r>
              <a:rPr lang="en-US" sz="1400" i="1" dirty="0" err="1">
                <a:solidFill>
                  <a:schemeClr val="bg1"/>
                </a:solidFill>
              </a:rPr>
              <a:t>nonocular</a:t>
            </a:r>
            <a:r>
              <a:rPr lang="en-US" sz="1400" i="1" dirty="0">
                <a:solidFill>
                  <a:schemeClr val="bg1"/>
                </a:solidFill>
              </a:rPr>
              <a:t>) presenting sign?</a:t>
            </a:r>
          </a:p>
          <a:p>
            <a:r>
              <a:rPr lang="en-US" sz="1400" dirty="0">
                <a:solidFill>
                  <a:schemeClr val="bg1"/>
                </a:solidFill>
              </a:rPr>
              <a:t>Hematuria</a:t>
            </a:r>
            <a:endParaRPr lang="en-US" sz="1400" dirty="0">
              <a:solidFill>
                <a:schemeClr val="accent1">
                  <a:lumMod val="75000"/>
                </a:schemeClr>
              </a:solidFill>
            </a:endParaRPr>
          </a:p>
          <a:p>
            <a:endParaRPr lang="en-US" sz="1400" dirty="0">
              <a:solidFill>
                <a:schemeClr val="accent1">
                  <a:lumMod val="75000"/>
                </a:schemeClr>
              </a:solidFill>
            </a:endParaRPr>
          </a:p>
          <a:p>
            <a:r>
              <a:rPr lang="en-US" sz="1400" i="1" dirty="0" err="1">
                <a:solidFill>
                  <a:schemeClr val="accent1">
                    <a:lumMod val="75000"/>
                  </a:schemeClr>
                </a:solidFill>
              </a:rPr>
              <a:t>Microspherophakia</a:t>
            </a:r>
            <a:r>
              <a:rPr lang="en-US" sz="1400" i="1" dirty="0">
                <a:solidFill>
                  <a:schemeClr val="accent1">
                    <a:lumMod val="75000"/>
                  </a:schemeClr>
                </a:solidFill>
              </a:rPr>
              <a:t> is </a:t>
            </a:r>
            <a:r>
              <a:rPr lang="en-US" sz="1400" b="1" dirty="0">
                <a:solidFill>
                  <a:schemeClr val="accent1">
                    <a:lumMod val="75000"/>
                  </a:schemeClr>
                </a:solidFill>
              </a:rPr>
              <a:t>not</a:t>
            </a:r>
            <a:r>
              <a:rPr lang="en-US" sz="1400" i="1" dirty="0">
                <a:solidFill>
                  <a:schemeClr val="accent1">
                    <a:lumMod val="75000"/>
                  </a:schemeClr>
                </a:solidFill>
              </a:rPr>
              <a:t> the classic lens finding in the oculorenal syndromes (and should not be the first one out of your mouth if pimped about them). What is?</a:t>
            </a:r>
          </a:p>
          <a:p>
            <a:r>
              <a:rPr lang="en-US" sz="1400" b="1" dirty="0">
                <a:solidFill>
                  <a:schemeClr val="accent1">
                    <a:lumMod val="75000"/>
                  </a:schemeClr>
                </a:solidFill>
              </a:rPr>
              <a:t>Lenticonus</a:t>
            </a:r>
          </a:p>
        </p:txBody>
      </p:sp>
      <p:sp>
        <p:nvSpPr>
          <p:cNvPr id="27" name="Oval 26">
            <a:extLst>
              <a:ext uri="{FF2B5EF4-FFF2-40B4-BE49-F238E27FC236}">
                <a16:creationId xmlns:a16="http://schemas.microsoft.com/office/drawing/2014/main" id="{840C5E79-DF92-4B8B-A680-BE027ECFE4BE}"/>
              </a:ext>
            </a:extLst>
          </p:cNvPr>
          <p:cNvSpPr/>
          <p:nvPr/>
        </p:nvSpPr>
        <p:spPr>
          <a:xfrm>
            <a:off x="387656" y="4149643"/>
            <a:ext cx="2203144" cy="727157"/>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905802295"/>
      </p:ext>
    </p:extLst>
  </p:cSld>
  <p:clrMapOvr>
    <a:masterClrMapping/>
  </p:clrMapOvr>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014" name="Text Box 6"/>
          <p:cNvSpPr txBox="1">
            <a:spLocks noChangeArrowheads="1"/>
          </p:cNvSpPr>
          <p:nvPr/>
        </p:nvSpPr>
        <p:spPr bwMode="auto">
          <a:xfrm>
            <a:off x="533400" y="2356376"/>
            <a:ext cx="1005403"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t>Lens-</a:t>
            </a:r>
          </a:p>
          <a:p>
            <a:pPr algn="ctr" eaLnBrk="1" hangingPunct="1">
              <a:lnSpc>
                <a:spcPct val="80000"/>
              </a:lnSpc>
              <a:spcBef>
                <a:spcPct val="0"/>
              </a:spcBef>
              <a:buClrTx/>
              <a:buSzTx/>
              <a:buFontTx/>
              <a:buNone/>
            </a:pPr>
            <a:r>
              <a:rPr lang="en-US" altLang="en-US" sz="1800" dirty="0"/>
              <a:t>Induced</a:t>
            </a:r>
          </a:p>
        </p:txBody>
      </p:sp>
      <p:sp>
        <p:nvSpPr>
          <p:cNvPr id="43017" name="Text Box 14"/>
          <p:cNvSpPr txBox="1">
            <a:spLocks noChangeArrowheads="1"/>
          </p:cNvSpPr>
          <p:nvPr/>
        </p:nvSpPr>
        <p:spPr bwMode="auto">
          <a:xfrm>
            <a:off x="3026498" y="2365901"/>
            <a:ext cx="1633781"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Aphakic/</a:t>
            </a:r>
          </a:p>
          <a:p>
            <a:pPr algn="ctr" eaLnBrk="1" hangingPunct="1">
              <a:lnSpc>
                <a:spcPct val="80000"/>
              </a:lnSpc>
              <a:spcBef>
                <a:spcPct val="0"/>
              </a:spcBef>
              <a:buClrTx/>
              <a:buSzTx/>
              <a:buFontTx/>
              <a:buNone/>
            </a:pPr>
            <a:r>
              <a:rPr lang="en-US" altLang="en-US" sz="1800" dirty="0" err="1">
                <a:solidFill>
                  <a:schemeClr val="bg1">
                    <a:lumMod val="75000"/>
                  </a:schemeClr>
                </a:solidFill>
              </a:rPr>
              <a:t>Pseudophakic</a:t>
            </a:r>
            <a:endParaRPr lang="en-US" altLang="en-US" sz="1800" dirty="0">
              <a:solidFill>
                <a:schemeClr val="bg1">
                  <a:lumMod val="75000"/>
                </a:schemeClr>
              </a:solidFill>
            </a:endParaRPr>
          </a:p>
        </p:txBody>
      </p:sp>
      <p:sp>
        <p:nvSpPr>
          <p:cNvPr id="43031" name="Text Box 35"/>
          <p:cNvSpPr txBox="1">
            <a:spLocks noChangeArrowheads="1"/>
          </p:cNvSpPr>
          <p:nvPr/>
        </p:nvSpPr>
        <p:spPr bwMode="auto">
          <a:xfrm>
            <a:off x="1190847" y="1295400"/>
            <a:ext cx="2473754"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t>w/ Pupillary Block</a:t>
            </a:r>
          </a:p>
        </p:txBody>
      </p:sp>
      <p:sp>
        <p:nvSpPr>
          <p:cNvPr id="49" name="Rectangle 2">
            <a:extLst>
              <a:ext uri="{FF2B5EF4-FFF2-40B4-BE49-F238E27FC236}">
                <a16:creationId xmlns:a16="http://schemas.microsoft.com/office/drawing/2014/main" id="{240EE5BF-F7D2-4FC8-A5DD-F6B5423153C6}"/>
              </a:ext>
            </a:extLst>
          </p:cNvPr>
          <p:cNvSpPr>
            <a:spLocks noGrp="1" noChangeArrowheads="1"/>
          </p:cNvSpPr>
          <p:nvPr>
            <p:ph type="title"/>
          </p:nvPr>
        </p:nvSpPr>
        <p:spPr>
          <a:xfrm>
            <a:off x="457200" y="304800"/>
            <a:ext cx="7543800" cy="563562"/>
          </a:xfrm>
        </p:spPr>
        <p:txBody>
          <a:bodyPr/>
          <a:lstStyle/>
          <a:p>
            <a:pPr eaLnBrk="1" hangingPunct="1"/>
            <a:r>
              <a:rPr lang="en-US" altLang="en-US" sz="3500" dirty="0"/>
              <a:t>Q</a:t>
            </a:r>
          </a:p>
        </p:txBody>
      </p:sp>
      <p:sp>
        <p:nvSpPr>
          <p:cNvPr id="50" name="TextBox 49">
            <a:extLst>
              <a:ext uri="{FF2B5EF4-FFF2-40B4-BE49-F238E27FC236}">
                <a16:creationId xmlns:a16="http://schemas.microsoft.com/office/drawing/2014/main" id="{CF426230-46C8-405C-9015-99EF57762A2E}"/>
              </a:ext>
            </a:extLst>
          </p:cNvPr>
          <p:cNvSpPr txBox="1"/>
          <p:nvPr/>
        </p:nvSpPr>
        <p:spPr>
          <a:xfrm>
            <a:off x="2259496" y="189094"/>
            <a:ext cx="4607480" cy="400110"/>
          </a:xfrm>
          <a:prstGeom prst="rect">
            <a:avLst/>
          </a:prstGeom>
          <a:solidFill>
            <a:schemeClr val="accent1">
              <a:lumMod val="60000"/>
              <a:lumOff val="40000"/>
            </a:schemeClr>
          </a:solidFill>
        </p:spPr>
        <p:txBody>
          <a:bodyPr wrap="none" rtlCol="0">
            <a:spAutoFit/>
          </a:bodyPr>
          <a:lstStyle/>
          <a:p>
            <a:pPr algn="ctr"/>
            <a:r>
              <a:rPr lang="en-US" sz="2000" b="1" dirty="0"/>
              <a:t>Secondary Angle Closure Glaucoma</a:t>
            </a:r>
          </a:p>
        </p:txBody>
      </p:sp>
      <p:sp>
        <p:nvSpPr>
          <p:cNvPr id="2" name="TextBox 1">
            <a:extLst>
              <a:ext uri="{FF2B5EF4-FFF2-40B4-BE49-F238E27FC236}">
                <a16:creationId xmlns:a16="http://schemas.microsoft.com/office/drawing/2014/main" id="{A7E30BEC-923B-4C9A-A856-BDD0D882F6B8}"/>
              </a:ext>
            </a:extLst>
          </p:cNvPr>
          <p:cNvSpPr txBox="1"/>
          <p:nvPr/>
        </p:nvSpPr>
        <p:spPr>
          <a:xfrm>
            <a:off x="887305" y="2844119"/>
            <a:ext cx="1494320" cy="338554"/>
          </a:xfrm>
          <a:prstGeom prst="rect">
            <a:avLst/>
          </a:prstGeom>
          <a:noFill/>
        </p:spPr>
        <p:txBody>
          <a:bodyPr wrap="none" rtlCol="0">
            <a:spAutoFit/>
          </a:bodyPr>
          <a:lstStyle/>
          <a:p>
            <a:r>
              <a:rPr lang="en-US" sz="1600" dirty="0" err="1">
                <a:solidFill>
                  <a:schemeClr val="bg1">
                    <a:lumMod val="75000"/>
                  </a:schemeClr>
                </a:solidFill>
              </a:rPr>
              <a:t>Phacomorphic</a:t>
            </a:r>
            <a:endParaRPr lang="en-US" sz="1600" dirty="0">
              <a:solidFill>
                <a:schemeClr val="bg1">
                  <a:lumMod val="75000"/>
                </a:schemeClr>
              </a:solidFill>
            </a:endParaRPr>
          </a:p>
        </p:txBody>
      </p:sp>
      <p:sp>
        <p:nvSpPr>
          <p:cNvPr id="51" name="TextBox 50">
            <a:extLst>
              <a:ext uri="{FF2B5EF4-FFF2-40B4-BE49-F238E27FC236}">
                <a16:creationId xmlns:a16="http://schemas.microsoft.com/office/drawing/2014/main" id="{156069D4-340B-4160-A336-EBF73557CEE0}"/>
              </a:ext>
            </a:extLst>
          </p:cNvPr>
          <p:cNvSpPr txBox="1"/>
          <p:nvPr/>
        </p:nvSpPr>
        <p:spPr>
          <a:xfrm>
            <a:off x="884725" y="3175578"/>
            <a:ext cx="1519968" cy="338554"/>
          </a:xfrm>
          <a:prstGeom prst="rect">
            <a:avLst/>
          </a:prstGeom>
          <a:noFill/>
        </p:spPr>
        <p:txBody>
          <a:bodyPr wrap="none" rtlCol="0">
            <a:spAutoFit/>
          </a:bodyPr>
          <a:lstStyle/>
          <a:p>
            <a:r>
              <a:rPr lang="en-US" sz="1600" b="1" dirty="0"/>
              <a:t>Ectopia </a:t>
            </a:r>
            <a:r>
              <a:rPr lang="en-US" sz="1600" b="1" dirty="0" err="1"/>
              <a:t>lentis</a:t>
            </a:r>
            <a:endParaRPr lang="en-US" sz="1600" b="1" dirty="0"/>
          </a:p>
        </p:txBody>
      </p:sp>
      <p:cxnSp>
        <p:nvCxnSpPr>
          <p:cNvPr id="71" name="Straight Connector 70">
            <a:extLst>
              <a:ext uri="{FF2B5EF4-FFF2-40B4-BE49-F238E27FC236}">
                <a16:creationId xmlns:a16="http://schemas.microsoft.com/office/drawing/2014/main" id="{C104938D-BA8D-4E39-9D5F-9EE2012F2F3C}"/>
              </a:ext>
            </a:extLst>
          </p:cNvPr>
          <p:cNvCxnSpPr>
            <a:cxnSpLocks/>
          </p:cNvCxnSpPr>
          <p:nvPr/>
        </p:nvCxnSpPr>
        <p:spPr>
          <a:xfrm flipH="1">
            <a:off x="762665" y="3023488"/>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2A7E4E40-472F-4E50-8A7A-45C10FDD7171}"/>
              </a:ext>
            </a:extLst>
          </p:cNvPr>
          <p:cNvCxnSpPr>
            <a:cxnSpLocks/>
          </p:cNvCxnSpPr>
          <p:nvPr/>
        </p:nvCxnSpPr>
        <p:spPr>
          <a:xfrm flipH="1">
            <a:off x="762665" y="3347853"/>
            <a:ext cx="168274"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C3924889-45B9-4383-9C9E-48F0A9C27AD8}"/>
              </a:ext>
            </a:extLst>
          </p:cNvPr>
          <p:cNvCxnSpPr>
            <a:cxnSpLocks/>
          </p:cNvCxnSpPr>
          <p:nvPr/>
        </p:nvCxnSpPr>
        <p:spPr>
          <a:xfrm flipH="1">
            <a:off x="748719" y="2838976"/>
            <a:ext cx="13947" cy="5088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 name="Straight Arrow Connector 5">
            <a:extLst>
              <a:ext uri="{FF2B5EF4-FFF2-40B4-BE49-F238E27FC236}">
                <a16:creationId xmlns:a16="http://schemas.microsoft.com/office/drawing/2014/main" id="{A3439F0C-5143-461F-8F3C-2E830785DEFC}"/>
              </a:ext>
            </a:extLst>
          </p:cNvPr>
          <p:cNvCxnSpPr>
            <a:stCxn id="50" idx="2"/>
          </p:cNvCxnSpPr>
          <p:nvPr/>
        </p:nvCxnSpPr>
        <p:spPr>
          <a:xfrm flipH="1">
            <a:off x="2971800" y="589204"/>
            <a:ext cx="1591436" cy="706196"/>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6" name="Straight Arrow Connector 25">
            <a:extLst>
              <a:ext uri="{FF2B5EF4-FFF2-40B4-BE49-F238E27FC236}">
                <a16:creationId xmlns:a16="http://schemas.microsoft.com/office/drawing/2014/main" id="{B70E0124-9B84-41A5-8D84-A66B7838A706}"/>
              </a:ext>
            </a:extLst>
          </p:cNvPr>
          <p:cNvCxnSpPr>
            <a:cxnSpLocks/>
          </p:cNvCxnSpPr>
          <p:nvPr/>
        </p:nvCxnSpPr>
        <p:spPr>
          <a:xfrm flipH="1">
            <a:off x="1159539" y="1828800"/>
            <a:ext cx="1290435" cy="478059"/>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8" name="Straight Arrow Connector 27">
            <a:extLst>
              <a:ext uri="{FF2B5EF4-FFF2-40B4-BE49-F238E27FC236}">
                <a16:creationId xmlns:a16="http://schemas.microsoft.com/office/drawing/2014/main" id="{567A4249-5C59-4416-8A8E-1C35913900AB}"/>
              </a:ext>
            </a:extLst>
          </p:cNvPr>
          <p:cNvCxnSpPr>
            <a:cxnSpLocks/>
          </p:cNvCxnSpPr>
          <p:nvPr/>
        </p:nvCxnSpPr>
        <p:spPr>
          <a:xfrm>
            <a:off x="2449973" y="1832208"/>
            <a:ext cx="1268784"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21" name="Straight Arrow Connector 20">
            <a:extLst>
              <a:ext uri="{FF2B5EF4-FFF2-40B4-BE49-F238E27FC236}">
                <a16:creationId xmlns:a16="http://schemas.microsoft.com/office/drawing/2014/main" id="{5E33AEB6-AB6B-4304-B44B-E14BDAECF20A}"/>
              </a:ext>
            </a:extLst>
          </p:cNvPr>
          <p:cNvCxnSpPr>
            <a:cxnSpLocks/>
          </p:cNvCxnSpPr>
          <p:nvPr/>
        </p:nvCxnSpPr>
        <p:spPr>
          <a:xfrm>
            <a:off x="4572000" y="589204"/>
            <a:ext cx="1600200" cy="706196"/>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18" name="Text Box 36">
            <a:extLst>
              <a:ext uri="{FF2B5EF4-FFF2-40B4-BE49-F238E27FC236}">
                <a16:creationId xmlns:a16="http://schemas.microsoft.com/office/drawing/2014/main" id="{362B1808-42BE-4D1C-894B-40BD72FCD11D}"/>
              </a:ext>
            </a:extLst>
          </p:cNvPr>
          <p:cNvSpPr txBox="1">
            <a:spLocks noChangeArrowheads="1"/>
          </p:cNvSpPr>
          <p:nvPr/>
        </p:nvSpPr>
        <p:spPr bwMode="auto">
          <a:xfrm>
            <a:off x="5181600" y="1295400"/>
            <a:ext cx="2630848" cy="430887"/>
          </a:xfrm>
          <a:prstGeom prst="rect">
            <a:avLst/>
          </a:prstGeom>
          <a:noFill/>
          <a:ln w="952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solidFill>
                  <a:schemeClr val="bg1">
                    <a:lumMod val="75000"/>
                  </a:schemeClr>
                </a:solidFill>
              </a:rPr>
              <a:t>w/o Pupillary Block</a:t>
            </a:r>
          </a:p>
        </p:txBody>
      </p:sp>
      <p:sp>
        <p:nvSpPr>
          <p:cNvPr id="19" name="TextBox 18">
            <a:extLst>
              <a:ext uri="{FF2B5EF4-FFF2-40B4-BE49-F238E27FC236}">
                <a16:creationId xmlns:a16="http://schemas.microsoft.com/office/drawing/2014/main" id="{20F14707-6AB2-4CFA-894D-0A3851B594EA}"/>
              </a:ext>
            </a:extLst>
          </p:cNvPr>
          <p:cNvSpPr txBox="1"/>
          <p:nvPr/>
        </p:nvSpPr>
        <p:spPr>
          <a:xfrm>
            <a:off x="381000" y="3581400"/>
            <a:ext cx="7315200" cy="2800767"/>
          </a:xfrm>
          <a:prstGeom prst="rect">
            <a:avLst/>
          </a:prstGeom>
          <a:solidFill>
            <a:srgbClr val="FF99FF"/>
          </a:solidFill>
        </p:spPr>
        <p:txBody>
          <a:bodyPr wrap="square" rtlCol="0">
            <a:spAutoFit/>
          </a:bodyPr>
          <a:lstStyle/>
          <a:p>
            <a:r>
              <a:rPr lang="en-US" sz="1600" i="1" dirty="0">
                <a:solidFill>
                  <a:schemeClr val="bg1">
                    <a:lumMod val="50000"/>
                  </a:schemeClr>
                </a:solidFill>
              </a:rPr>
              <a:t>What is </a:t>
            </a:r>
            <a:r>
              <a:rPr lang="en-US" sz="1600" dirty="0">
                <a:solidFill>
                  <a:schemeClr val="bg1">
                    <a:lumMod val="50000"/>
                  </a:schemeClr>
                </a:solidFill>
              </a:rPr>
              <a:t>ectopia </a:t>
            </a:r>
            <a:r>
              <a:rPr lang="en-US" sz="1600" dirty="0" err="1">
                <a:solidFill>
                  <a:schemeClr val="bg1">
                    <a:lumMod val="50000"/>
                  </a:schemeClr>
                </a:solidFill>
              </a:rPr>
              <a:t>lentis</a:t>
            </a:r>
            <a:r>
              <a:rPr lang="en-US" sz="1600" i="1" dirty="0">
                <a:solidFill>
                  <a:schemeClr val="bg1">
                    <a:lumMod val="50000"/>
                  </a:schemeClr>
                </a:solidFill>
              </a:rPr>
              <a:t>?</a:t>
            </a:r>
          </a:p>
          <a:p>
            <a:r>
              <a:rPr lang="en-US" sz="1600" dirty="0">
                <a:solidFill>
                  <a:schemeClr val="bg1">
                    <a:lumMod val="50000"/>
                  </a:schemeClr>
                </a:solidFill>
              </a:rPr>
              <a:t>Displacement of the lens from its normal anatomic position</a:t>
            </a:r>
          </a:p>
          <a:p>
            <a:endParaRPr lang="en-US" sz="1600" dirty="0">
              <a:solidFill>
                <a:schemeClr val="bg1">
                  <a:lumMod val="50000"/>
                </a:schemeClr>
              </a:solidFill>
            </a:endParaRPr>
          </a:p>
          <a:p>
            <a:r>
              <a:rPr lang="en-US" sz="1600" i="1" dirty="0">
                <a:solidFill>
                  <a:schemeClr val="bg1">
                    <a:lumMod val="50000"/>
                  </a:schemeClr>
                </a:solidFill>
              </a:rPr>
              <a:t>With regard to lens ‘displacement’—what do the following terms mean?</a:t>
            </a:r>
          </a:p>
          <a:p>
            <a:r>
              <a:rPr lang="en-US" sz="1600" i="1" dirty="0">
                <a:solidFill>
                  <a:schemeClr val="bg1">
                    <a:lumMod val="50000"/>
                  </a:schemeClr>
                </a:solidFill>
              </a:rPr>
              <a:t>--</a:t>
            </a:r>
            <a:r>
              <a:rPr lang="en-US" sz="1600" i="1" dirty="0" err="1">
                <a:solidFill>
                  <a:schemeClr val="bg1">
                    <a:lumMod val="50000"/>
                  </a:schemeClr>
                </a:solidFill>
              </a:rPr>
              <a:t>Sublux</a:t>
            </a:r>
            <a:r>
              <a:rPr lang="en-US" sz="1600" i="1" dirty="0">
                <a:solidFill>
                  <a:schemeClr val="bg1">
                    <a:lumMod val="50000"/>
                  </a:schemeClr>
                </a:solidFill>
              </a:rPr>
              <a:t>(at)ed: </a:t>
            </a:r>
            <a:r>
              <a:rPr lang="en-US" sz="1600" dirty="0">
                <a:solidFill>
                  <a:schemeClr val="bg1">
                    <a:lumMod val="50000"/>
                  </a:schemeClr>
                </a:solidFill>
              </a:rPr>
              <a:t>The lens is partially displaced, but remains in the ‘general area’</a:t>
            </a:r>
          </a:p>
          <a:p>
            <a:r>
              <a:rPr lang="en-US" sz="1600" i="1" dirty="0">
                <a:solidFill>
                  <a:schemeClr val="bg1">
                    <a:lumMod val="50000"/>
                  </a:schemeClr>
                </a:solidFill>
              </a:rPr>
              <a:t>--Lux(at)ed: </a:t>
            </a:r>
            <a:r>
              <a:rPr lang="en-US" sz="1600" dirty="0">
                <a:solidFill>
                  <a:schemeClr val="bg1">
                    <a:lumMod val="50000"/>
                  </a:schemeClr>
                </a:solidFill>
              </a:rPr>
              <a:t>The lens is dislocated—completely removed from the pupillary aperture. All zonular attachments have been disrupted.</a:t>
            </a:r>
          </a:p>
          <a:p>
            <a:endParaRPr lang="en-US" sz="1600" i="1" dirty="0">
              <a:solidFill>
                <a:schemeClr val="bg1">
                  <a:lumMod val="50000"/>
                </a:schemeClr>
              </a:solidFill>
            </a:endParaRPr>
          </a:p>
          <a:p>
            <a:r>
              <a:rPr lang="en-US" sz="1600" i="1" dirty="0">
                <a:solidFill>
                  <a:schemeClr val="bg1">
                    <a:lumMod val="50000"/>
                  </a:schemeClr>
                </a:solidFill>
              </a:rPr>
              <a:t>How does ectopia </a:t>
            </a:r>
            <a:r>
              <a:rPr lang="en-US" sz="1600" i="1" dirty="0" err="1">
                <a:solidFill>
                  <a:schemeClr val="bg1">
                    <a:lumMod val="50000"/>
                  </a:schemeClr>
                </a:solidFill>
              </a:rPr>
              <a:t>lentis</a:t>
            </a:r>
            <a:r>
              <a:rPr lang="en-US" sz="1600" i="1" dirty="0">
                <a:solidFill>
                  <a:schemeClr val="bg1">
                    <a:lumMod val="50000"/>
                  </a:schemeClr>
                </a:solidFill>
              </a:rPr>
              <a:t> lead to pupillary block and ACG?</a:t>
            </a:r>
          </a:p>
          <a:p>
            <a:r>
              <a:rPr lang="en-US" sz="1600" dirty="0">
                <a:solidFill>
                  <a:schemeClr val="bg1">
                    <a:lumMod val="50000"/>
                  </a:schemeClr>
                </a:solidFill>
              </a:rPr>
              <a:t>By allowing the displaced lens to move into and blocks the pupil, producing the pressure gradient, with subsequent iris </a:t>
            </a:r>
            <a:r>
              <a:rPr lang="en-US" sz="1600" dirty="0" err="1">
                <a:solidFill>
                  <a:schemeClr val="bg1">
                    <a:lumMod val="50000"/>
                  </a:schemeClr>
                </a:solidFill>
              </a:rPr>
              <a:t>bombé</a:t>
            </a:r>
            <a:r>
              <a:rPr lang="en-US" sz="1600" dirty="0">
                <a:solidFill>
                  <a:schemeClr val="bg1">
                    <a:lumMod val="50000"/>
                  </a:schemeClr>
                </a:solidFill>
              </a:rPr>
              <a:t> and angle closure</a:t>
            </a:r>
          </a:p>
        </p:txBody>
      </p:sp>
      <p:sp>
        <p:nvSpPr>
          <p:cNvPr id="23" name="TextBox 22">
            <a:extLst>
              <a:ext uri="{FF2B5EF4-FFF2-40B4-BE49-F238E27FC236}">
                <a16:creationId xmlns:a16="http://schemas.microsoft.com/office/drawing/2014/main" id="{798926ED-3FC5-4F3C-B080-E06F6EB1FF50}"/>
              </a:ext>
            </a:extLst>
          </p:cNvPr>
          <p:cNvSpPr txBox="1"/>
          <p:nvPr/>
        </p:nvSpPr>
        <p:spPr>
          <a:xfrm>
            <a:off x="2388280" y="2821634"/>
            <a:ext cx="6541623" cy="1384995"/>
          </a:xfrm>
          <a:prstGeom prst="rect">
            <a:avLst/>
          </a:prstGeom>
          <a:solidFill>
            <a:schemeClr val="accent1">
              <a:lumMod val="40000"/>
              <a:lumOff val="60000"/>
            </a:schemeClr>
          </a:solidFill>
        </p:spPr>
        <p:txBody>
          <a:bodyPr wrap="square" rtlCol="0">
            <a:spAutoFit/>
          </a:bodyPr>
          <a:lstStyle/>
          <a:p>
            <a:r>
              <a:rPr lang="en-US" sz="1400" i="1" dirty="0">
                <a:solidFill>
                  <a:schemeClr val="bg1">
                    <a:lumMod val="65000"/>
                  </a:schemeClr>
                </a:solidFill>
              </a:rPr>
              <a:t>In a few words, how would you describe the shape of a </a:t>
            </a:r>
            <a:r>
              <a:rPr lang="en-US" sz="1400" i="1" dirty="0" err="1">
                <a:solidFill>
                  <a:schemeClr val="bg1">
                    <a:lumMod val="65000"/>
                  </a:schemeClr>
                </a:solidFill>
              </a:rPr>
              <a:t>microspherophakic</a:t>
            </a:r>
            <a:r>
              <a:rPr lang="en-US" sz="1400" i="1" dirty="0">
                <a:solidFill>
                  <a:schemeClr val="bg1">
                    <a:lumMod val="65000"/>
                  </a:schemeClr>
                </a:solidFill>
              </a:rPr>
              <a:t> lens?</a:t>
            </a:r>
          </a:p>
          <a:p>
            <a:r>
              <a:rPr lang="en-US" sz="1400" dirty="0">
                <a:solidFill>
                  <a:schemeClr val="bg1">
                    <a:lumMod val="65000"/>
                  </a:schemeClr>
                </a:solidFill>
              </a:rPr>
              <a:t>The name says it all: the lens is </a:t>
            </a:r>
            <a:r>
              <a:rPr lang="en-US" sz="1400" b="1" u="sng" dirty="0">
                <a:solidFill>
                  <a:schemeClr val="bg1">
                    <a:lumMod val="65000"/>
                  </a:schemeClr>
                </a:solidFill>
              </a:rPr>
              <a:t>small (‘micro’) </a:t>
            </a:r>
            <a:r>
              <a:rPr lang="en-US" sz="1400" u="sng" dirty="0">
                <a:solidFill>
                  <a:schemeClr val="bg1">
                    <a:lumMod val="65000"/>
                  </a:schemeClr>
                </a:solidFill>
              </a:rPr>
              <a:t>and </a:t>
            </a:r>
            <a:r>
              <a:rPr lang="en-US" sz="1400" b="1" u="sng" dirty="0">
                <a:solidFill>
                  <a:schemeClr val="bg1">
                    <a:lumMod val="65000"/>
                  </a:schemeClr>
                </a:solidFill>
              </a:rPr>
              <a:t>round (‘</a:t>
            </a:r>
            <a:r>
              <a:rPr lang="en-US" sz="1400" b="1" u="sng" dirty="0" err="1">
                <a:solidFill>
                  <a:schemeClr val="bg1">
                    <a:lumMod val="65000"/>
                  </a:schemeClr>
                </a:solidFill>
              </a:rPr>
              <a:t>sphero</a:t>
            </a:r>
            <a:r>
              <a:rPr lang="en-US" sz="1400" b="1" u="sng" dirty="0">
                <a:solidFill>
                  <a:schemeClr val="bg1">
                    <a:lumMod val="65000"/>
                  </a:schemeClr>
                </a:solidFill>
              </a:rPr>
              <a:t>’)</a:t>
            </a:r>
          </a:p>
          <a:p>
            <a:endParaRPr lang="en-US" sz="1400" dirty="0">
              <a:solidFill>
                <a:schemeClr val="bg1">
                  <a:lumMod val="65000"/>
                </a:schemeClr>
              </a:solidFill>
            </a:endParaRPr>
          </a:p>
          <a:p>
            <a:r>
              <a:rPr lang="en-US" sz="1400" i="1" dirty="0">
                <a:solidFill>
                  <a:schemeClr val="bg1">
                    <a:lumMod val="65000"/>
                  </a:schemeClr>
                </a:solidFill>
              </a:rPr>
              <a:t>What common slit-lamp observation owes to the lens’ small size?</a:t>
            </a:r>
          </a:p>
          <a:p>
            <a:r>
              <a:rPr lang="en-US" sz="1400" dirty="0">
                <a:solidFill>
                  <a:schemeClr val="bg1">
                    <a:lumMod val="65000"/>
                  </a:schemeClr>
                </a:solidFill>
              </a:rPr>
              <a:t>Typically, the entirety of the lens equator can be seen in the pupillary aperture when the </a:t>
            </a:r>
            <a:r>
              <a:rPr lang="en-US" sz="1400" dirty="0" err="1">
                <a:solidFill>
                  <a:schemeClr val="bg1">
                    <a:lumMod val="65000"/>
                  </a:schemeClr>
                </a:solidFill>
              </a:rPr>
              <a:t>pt</a:t>
            </a:r>
            <a:r>
              <a:rPr lang="en-US" sz="1400" dirty="0">
                <a:solidFill>
                  <a:schemeClr val="bg1">
                    <a:lumMod val="65000"/>
                  </a:schemeClr>
                </a:solidFill>
              </a:rPr>
              <a:t> is widely dilated</a:t>
            </a:r>
          </a:p>
        </p:txBody>
      </p:sp>
      <p:sp>
        <p:nvSpPr>
          <p:cNvPr id="24" name="TextBox 23">
            <a:extLst>
              <a:ext uri="{FF2B5EF4-FFF2-40B4-BE49-F238E27FC236}">
                <a16:creationId xmlns:a16="http://schemas.microsoft.com/office/drawing/2014/main" id="{83DDB5E6-1D51-4892-8706-141024C83CED}"/>
              </a:ext>
            </a:extLst>
          </p:cNvPr>
          <p:cNvSpPr txBox="1"/>
          <p:nvPr/>
        </p:nvSpPr>
        <p:spPr>
          <a:xfrm>
            <a:off x="2424571" y="4316269"/>
            <a:ext cx="6451527" cy="954107"/>
          </a:xfrm>
          <a:prstGeom prst="rect">
            <a:avLst/>
          </a:prstGeom>
          <a:solidFill>
            <a:schemeClr val="accent5">
              <a:lumMod val="75000"/>
            </a:schemeClr>
          </a:solidFill>
        </p:spPr>
        <p:txBody>
          <a:bodyPr wrap="square" rtlCol="0">
            <a:spAutoFit/>
          </a:bodyPr>
          <a:lstStyle/>
          <a:p>
            <a:r>
              <a:rPr lang="en-US" sz="1400" i="1" dirty="0">
                <a:solidFill>
                  <a:schemeClr val="bg1">
                    <a:lumMod val="50000"/>
                  </a:schemeClr>
                </a:solidFill>
              </a:rPr>
              <a:t>Pts with </a:t>
            </a:r>
            <a:r>
              <a:rPr lang="en-US" sz="1400" i="1" dirty="0" err="1">
                <a:solidFill>
                  <a:schemeClr val="bg1">
                    <a:lumMod val="50000"/>
                  </a:schemeClr>
                </a:solidFill>
              </a:rPr>
              <a:t>microspherophakia</a:t>
            </a:r>
            <a:r>
              <a:rPr lang="en-US" sz="1400" i="1" dirty="0">
                <a:solidFill>
                  <a:schemeClr val="bg1">
                    <a:lumMod val="50000"/>
                  </a:schemeClr>
                </a:solidFill>
              </a:rPr>
              <a:t> are almost always high myopes. Why?</a:t>
            </a:r>
          </a:p>
          <a:p>
            <a:r>
              <a:rPr lang="en-US" sz="1400" dirty="0">
                <a:solidFill>
                  <a:schemeClr val="bg1">
                    <a:lumMod val="50000"/>
                  </a:schemeClr>
                </a:solidFill>
              </a:rPr>
              <a:t>Because the lens is small, it has a short radius of curvature. Further, because it is spherical, it is more curved than is a normal lens. </a:t>
            </a:r>
            <a:r>
              <a:rPr lang="en-US" sz="1400" u="sng" dirty="0">
                <a:solidFill>
                  <a:schemeClr val="bg1">
                    <a:lumMod val="50000"/>
                  </a:schemeClr>
                </a:solidFill>
              </a:rPr>
              <a:t>These two factors give the </a:t>
            </a:r>
            <a:r>
              <a:rPr lang="en-US" sz="1400" u="sng" dirty="0" err="1">
                <a:solidFill>
                  <a:schemeClr val="bg1">
                    <a:lumMod val="50000"/>
                  </a:schemeClr>
                </a:solidFill>
              </a:rPr>
              <a:t>m’spheric</a:t>
            </a:r>
            <a:r>
              <a:rPr lang="en-US" sz="1400" u="sng" dirty="0">
                <a:solidFill>
                  <a:schemeClr val="bg1">
                    <a:lumMod val="50000"/>
                  </a:schemeClr>
                </a:solidFill>
              </a:rPr>
              <a:t> lens vastly more converging power than a normal lens possesses.</a:t>
            </a:r>
          </a:p>
        </p:txBody>
      </p:sp>
      <p:sp>
        <p:nvSpPr>
          <p:cNvPr id="25" name="TextBox 24">
            <a:extLst>
              <a:ext uri="{FF2B5EF4-FFF2-40B4-BE49-F238E27FC236}">
                <a16:creationId xmlns:a16="http://schemas.microsoft.com/office/drawing/2014/main" id="{EDF9D533-D64E-40E5-8915-BD96C88905A7}"/>
              </a:ext>
            </a:extLst>
          </p:cNvPr>
          <p:cNvSpPr txBox="1"/>
          <p:nvPr/>
        </p:nvSpPr>
        <p:spPr>
          <a:xfrm>
            <a:off x="2423968" y="3058533"/>
            <a:ext cx="6567632" cy="584775"/>
          </a:xfrm>
          <a:prstGeom prst="rect">
            <a:avLst/>
          </a:prstGeom>
          <a:solidFill>
            <a:srgbClr val="99FF99"/>
          </a:solidFill>
        </p:spPr>
        <p:txBody>
          <a:bodyPr wrap="none" rtlCol="0">
            <a:spAutoFit/>
          </a:bodyPr>
          <a:lstStyle/>
          <a:p>
            <a:r>
              <a:rPr lang="en-US" sz="1600" i="1" dirty="0">
                <a:solidFill>
                  <a:schemeClr val="bg1">
                    <a:lumMod val="65000"/>
                  </a:schemeClr>
                </a:solidFill>
              </a:rPr>
              <a:t>With what condition is </a:t>
            </a:r>
            <a:r>
              <a:rPr lang="en-US" sz="1600" i="1" dirty="0" err="1">
                <a:solidFill>
                  <a:schemeClr val="bg1">
                    <a:lumMod val="65000"/>
                  </a:schemeClr>
                </a:solidFill>
              </a:rPr>
              <a:t>microspherophakia</a:t>
            </a:r>
            <a:r>
              <a:rPr lang="en-US" sz="1600" i="1" dirty="0">
                <a:solidFill>
                  <a:schemeClr val="bg1">
                    <a:lumMod val="65000"/>
                  </a:schemeClr>
                </a:solidFill>
              </a:rPr>
              <a:t> most frequently associated?</a:t>
            </a:r>
          </a:p>
          <a:p>
            <a:r>
              <a:rPr lang="en-US" sz="1600" b="1" dirty="0">
                <a:solidFill>
                  <a:schemeClr val="bg1">
                    <a:lumMod val="65000"/>
                  </a:schemeClr>
                </a:solidFill>
              </a:rPr>
              <a:t>Weill-Marchesani syndrome</a:t>
            </a:r>
          </a:p>
        </p:txBody>
      </p:sp>
      <p:sp>
        <p:nvSpPr>
          <p:cNvPr id="22" name="Oval 21">
            <a:extLst>
              <a:ext uri="{FF2B5EF4-FFF2-40B4-BE49-F238E27FC236}">
                <a16:creationId xmlns:a16="http://schemas.microsoft.com/office/drawing/2014/main" id="{A8B47573-D3D9-4D47-9E08-BED8FABB2FE0}"/>
              </a:ext>
            </a:extLst>
          </p:cNvPr>
          <p:cNvSpPr/>
          <p:nvPr/>
        </p:nvSpPr>
        <p:spPr>
          <a:xfrm>
            <a:off x="808522" y="3093379"/>
            <a:ext cx="1641452" cy="533397"/>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TextBox 28">
            <a:extLst>
              <a:ext uri="{FF2B5EF4-FFF2-40B4-BE49-F238E27FC236}">
                <a16:creationId xmlns:a16="http://schemas.microsoft.com/office/drawing/2014/main" id="{07333FDB-04C9-4773-A8C2-B02CF126B53B}"/>
              </a:ext>
            </a:extLst>
          </p:cNvPr>
          <p:cNvSpPr txBox="1"/>
          <p:nvPr/>
        </p:nvSpPr>
        <p:spPr>
          <a:xfrm>
            <a:off x="533400" y="3691270"/>
            <a:ext cx="6461699" cy="1815882"/>
          </a:xfrm>
          <a:prstGeom prst="rect">
            <a:avLst/>
          </a:prstGeom>
          <a:solidFill>
            <a:srgbClr val="0070C0"/>
          </a:solidFill>
        </p:spPr>
        <p:txBody>
          <a:bodyPr wrap="square" rtlCol="0">
            <a:spAutoFit/>
          </a:bodyPr>
          <a:lstStyle/>
          <a:p>
            <a:r>
              <a:rPr lang="en-US" sz="1600" i="1" dirty="0">
                <a:solidFill>
                  <a:schemeClr val="bg1">
                    <a:lumMod val="65000"/>
                  </a:schemeClr>
                </a:solidFill>
              </a:rPr>
              <a:t>Weill-Marchesani is strongly associated with </a:t>
            </a:r>
            <a:r>
              <a:rPr lang="en-US" sz="1600" i="1" dirty="0" err="1">
                <a:solidFill>
                  <a:schemeClr val="bg1">
                    <a:lumMod val="65000"/>
                  </a:schemeClr>
                </a:solidFill>
              </a:rPr>
              <a:t>microspherophakia</a:t>
            </a:r>
            <a:r>
              <a:rPr lang="en-US" sz="1600" i="1" dirty="0">
                <a:solidFill>
                  <a:schemeClr val="bg1">
                    <a:lumMod val="65000"/>
                  </a:schemeClr>
                </a:solidFill>
              </a:rPr>
              <a:t>.  With what conditions is </a:t>
            </a:r>
            <a:r>
              <a:rPr lang="en-US" sz="1600" i="1" dirty="0" err="1">
                <a:solidFill>
                  <a:schemeClr val="bg1">
                    <a:lumMod val="65000"/>
                  </a:schemeClr>
                </a:solidFill>
              </a:rPr>
              <a:t>microspherophakia</a:t>
            </a:r>
            <a:r>
              <a:rPr lang="en-US" sz="1600" i="1" dirty="0">
                <a:solidFill>
                  <a:schemeClr val="bg1">
                    <a:lumMod val="65000"/>
                  </a:schemeClr>
                </a:solidFill>
              </a:rPr>
              <a:t> </a:t>
            </a:r>
            <a:r>
              <a:rPr lang="en-US" sz="1600" b="1" dirty="0">
                <a:solidFill>
                  <a:schemeClr val="bg1">
                    <a:lumMod val="65000"/>
                  </a:schemeClr>
                </a:solidFill>
              </a:rPr>
              <a:t>occasionally</a:t>
            </a:r>
            <a:r>
              <a:rPr lang="en-US" sz="1600" i="1" dirty="0">
                <a:solidFill>
                  <a:schemeClr val="bg1">
                    <a:lumMod val="65000"/>
                  </a:schemeClr>
                </a:solidFill>
              </a:rPr>
              <a:t> associated</a:t>
            </a:r>
            <a:r>
              <a:rPr lang="en-US" sz="1600" i="1" dirty="0">
                <a:solidFill>
                  <a:schemeClr val="bg1">
                    <a:lumMod val="65000"/>
                  </a:schemeClr>
                </a:solidFill>
                <a:latin typeface="+mn-lt"/>
              </a:rPr>
              <a:t>?</a:t>
            </a:r>
          </a:p>
          <a:p>
            <a:r>
              <a:rPr lang="en-US" sz="1600" b="1" dirty="0">
                <a:solidFill>
                  <a:schemeClr val="bg1"/>
                </a:solidFill>
                <a:latin typeface="+mn-lt"/>
              </a:rPr>
              <a:t>--Lowe syndrome</a:t>
            </a:r>
          </a:p>
          <a:p>
            <a:r>
              <a:rPr lang="en-US" sz="1600" b="1" dirty="0">
                <a:solidFill>
                  <a:schemeClr val="bg1"/>
                </a:solidFill>
                <a:latin typeface="+mn-lt"/>
              </a:rPr>
              <a:t>--Alport syndrome</a:t>
            </a:r>
          </a:p>
          <a:p>
            <a:r>
              <a:rPr lang="en-US" sz="1600" dirty="0">
                <a:solidFill>
                  <a:schemeClr val="bg1">
                    <a:lumMod val="65000"/>
                  </a:schemeClr>
                </a:solidFill>
                <a:latin typeface="+mn-lt"/>
              </a:rPr>
              <a:t>--</a:t>
            </a:r>
            <a:r>
              <a:rPr lang="en-US" sz="1600" dirty="0" err="1">
                <a:solidFill>
                  <a:schemeClr val="bg1">
                    <a:lumMod val="65000"/>
                  </a:schemeClr>
                </a:solidFill>
                <a:latin typeface="+mn-lt"/>
              </a:rPr>
              <a:t>Marfan</a:t>
            </a:r>
            <a:r>
              <a:rPr lang="en-US" sz="1600" dirty="0">
                <a:solidFill>
                  <a:schemeClr val="bg1">
                    <a:lumMod val="65000"/>
                  </a:schemeClr>
                </a:solidFill>
                <a:latin typeface="+mn-lt"/>
              </a:rPr>
              <a:t> syndrome</a:t>
            </a:r>
          </a:p>
          <a:p>
            <a:r>
              <a:rPr lang="en-US" sz="1600" dirty="0">
                <a:solidFill>
                  <a:schemeClr val="bg1">
                    <a:lumMod val="65000"/>
                  </a:schemeClr>
                </a:solidFill>
                <a:latin typeface="+mn-lt"/>
              </a:rPr>
              <a:t>--Peters anomaly</a:t>
            </a:r>
          </a:p>
          <a:p>
            <a:r>
              <a:rPr lang="en-US" sz="1600" dirty="0">
                <a:solidFill>
                  <a:schemeClr val="bg1">
                    <a:lumMod val="65000"/>
                  </a:schemeClr>
                </a:solidFill>
                <a:latin typeface="+mn-lt"/>
              </a:rPr>
              <a:t>--C</a:t>
            </a:r>
            <a:r>
              <a:rPr lang="en-US" sz="1600" dirty="0">
                <a:solidFill>
                  <a:schemeClr val="bg1">
                    <a:lumMod val="65000"/>
                  </a:schemeClr>
                </a:solidFill>
              </a:rPr>
              <a:t>ongenital rubella</a:t>
            </a:r>
            <a:endParaRPr lang="en-US" sz="1600" dirty="0">
              <a:solidFill>
                <a:schemeClr val="bg1">
                  <a:lumMod val="65000"/>
                </a:schemeClr>
              </a:solidFill>
              <a:latin typeface="+mn-lt"/>
            </a:endParaRPr>
          </a:p>
        </p:txBody>
      </p:sp>
      <p:sp>
        <p:nvSpPr>
          <p:cNvPr id="3" name="Oval 2">
            <a:extLst>
              <a:ext uri="{FF2B5EF4-FFF2-40B4-BE49-F238E27FC236}">
                <a16:creationId xmlns:a16="http://schemas.microsoft.com/office/drawing/2014/main" id="{C914562F-331B-441B-9DC7-534C4BCA9A7A}"/>
              </a:ext>
            </a:extLst>
          </p:cNvPr>
          <p:cNvSpPr/>
          <p:nvPr/>
        </p:nvSpPr>
        <p:spPr>
          <a:xfrm>
            <a:off x="2302864" y="3248672"/>
            <a:ext cx="3107336" cy="464126"/>
          </a:xfrm>
          <a:prstGeom prst="ellipse">
            <a:avLst/>
          </a:prstGeom>
          <a:no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TextBox 29">
            <a:extLst>
              <a:ext uri="{FF2B5EF4-FFF2-40B4-BE49-F238E27FC236}">
                <a16:creationId xmlns:a16="http://schemas.microsoft.com/office/drawing/2014/main" id="{7257FB5D-A210-4648-8046-32A23C60F482}"/>
              </a:ext>
            </a:extLst>
          </p:cNvPr>
          <p:cNvSpPr txBox="1"/>
          <p:nvPr/>
        </p:nvSpPr>
        <p:spPr>
          <a:xfrm>
            <a:off x="2507186" y="3700374"/>
            <a:ext cx="4693046" cy="2462213"/>
          </a:xfrm>
          <a:prstGeom prst="rect">
            <a:avLst/>
          </a:prstGeom>
          <a:solidFill>
            <a:schemeClr val="accent1">
              <a:lumMod val="75000"/>
            </a:schemeClr>
          </a:solidFill>
        </p:spPr>
        <p:txBody>
          <a:bodyPr wrap="square" rtlCol="0">
            <a:spAutoFit/>
          </a:bodyPr>
          <a:lstStyle/>
          <a:p>
            <a:r>
              <a:rPr lang="en-US" sz="1400" i="1" dirty="0">
                <a:solidFill>
                  <a:schemeClr val="bg1"/>
                </a:solidFill>
              </a:rPr>
              <a:t>In three words (including </a:t>
            </a:r>
            <a:r>
              <a:rPr lang="en-US" sz="1400" dirty="0">
                <a:solidFill>
                  <a:schemeClr val="bg1"/>
                </a:solidFill>
              </a:rPr>
              <a:t>syndrome</a:t>
            </a:r>
            <a:r>
              <a:rPr lang="en-US" sz="1400" i="1" dirty="0">
                <a:solidFill>
                  <a:schemeClr val="bg1"/>
                </a:solidFill>
              </a:rPr>
              <a:t>), what are Lowe and Alport syndromes?</a:t>
            </a:r>
          </a:p>
          <a:p>
            <a:r>
              <a:rPr lang="en-US" sz="1400" dirty="0">
                <a:solidFill>
                  <a:schemeClr val="bg1"/>
                </a:solidFill>
              </a:rPr>
              <a:t>Familial oculorenal syndromes</a:t>
            </a:r>
          </a:p>
          <a:p>
            <a:endParaRPr lang="en-US" sz="1400" dirty="0">
              <a:solidFill>
                <a:schemeClr val="bg1"/>
              </a:solidFill>
            </a:endParaRPr>
          </a:p>
          <a:p>
            <a:r>
              <a:rPr lang="en-US" sz="1400" i="1" dirty="0">
                <a:solidFill>
                  <a:schemeClr val="bg1"/>
                </a:solidFill>
              </a:rPr>
              <a:t>What is their classic (</a:t>
            </a:r>
            <a:r>
              <a:rPr lang="en-US" sz="1400" i="1" dirty="0" err="1">
                <a:solidFill>
                  <a:schemeClr val="bg1"/>
                </a:solidFill>
              </a:rPr>
              <a:t>nonocular</a:t>
            </a:r>
            <a:r>
              <a:rPr lang="en-US" sz="1400" i="1" dirty="0">
                <a:solidFill>
                  <a:schemeClr val="bg1"/>
                </a:solidFill>
              </a:rPr>
              <a:t>) presenting sign?</a:t>
            </a:r>
          </a:p>
          <a:p>
            <a:r>
              <a:rPr lang="en-US" sz="1400" dirty="0">
                <a:solidFill>
                  <a:schemeClr val="bg1"/>
                </a:solidFill>
              </a:rPr>
              <a:t>Hematuria</a:t>
            </a:r>
          </a:p>
          <a:p>
            <a:endParaRPr lang="en-US" sz="1400" dirty="0">
              <a:solidFill>
                <a:schemeClr val="bg1"/>
              </a:solidFill>
            </a:endParaRPr>
          </a:p>
          <a:p>
            <a:r>
              <a:rPr lang="en-US" sz="1400" i="1" dirty="0" err="1">
                <a:solidFill>
                  <a:schemeClr val="bg1"/>
                </a:solidFill>
              </a:rPr>
              <a:t>Microspherophakia</a:t>
            </a:r>
            <a:r>
              <a:rPr lang="en-US" sz="1400" i="1" dirty="0">
                <a:solidFill>
                  <a:schemeClr val="bg1"/>
                </a:solidFill>
              </a:rPr>
              <a:t> is </a:t>
            </a:r>
            <a:r>
              <a:rPr lang="en-US" sz="1400" b="1" dirty="0">
                <a:solidFill>
                  <a:schemeClr val="bg1"/>
                </a:solidFill>
              </a:rPr>
              <a:t>not</a:t>
            </a:r>
            <a:r>
              <a:rPr lang="en-US" sz="1400" i="1" dirty="0">
                <a:solidFill>
                  <a:schemeClr val="bg1"/>
                </a:solidFill>
              </a:rPr>
              <a:t> the classic lens finding in the oculorenal syndromes (and should not be the first one out of your mouth if pimped about them). What is?</a:t>
            </a:r>
            <a:endParaRPr lang="en-US" sz="1400" i="1" dirty="0">
              <a:solidFill>
                <a:schemeClr val="accent1">
                  <a:lumMod val="75000"/>
                </a:schemeClr>
              </a:solidFill>
            </a:endParaRPr>
          </a:p>
          <a:p>
            <a:r>
              <a:rPr lang="en-US" sz="1400" b="1" dirty="0">
                <a:solidFill>
                  <a:schemeClr val="accent1">
                    <a:lumMod val="75000"/>
                  </a:schemeClr>
                </a:solidFill>
              </a:rPr>
              <a:t>Lenticonus</a:t>
            </a:r>
          </a:p>
        </p:txBody>
      </p:sp>
      <p:sp>
        <p:nvSpPr>
          <p:cNvPr id="27" name="Oval 26">
            <a:extLst>
              <a:ext uri="{FF2B5EF4-FFF2-40B4-BE49-F238E27FC236}">
                <a16:creationId xmlns:a16="http://schemas.microsoft.com/office/drawing/2014/main" id="{840C5E79-DF92-4B8B-A680-BE027ECFE4BE}"/>
              </a:ext>
            </a:extLst>
          </p:cNvPr>
          <p:cNvSpPr/>
          <p:nvPr/>
        </p:nvSpPr>
        <p:spPr>
          <a:xfrm>
            <a:off x="387656" y="4149643"/>
            <a:ext cx="2203144" cy="727157"/>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31004105"/>
      </p:ext>
    </p:extLst>
  </p:cSld>
  <p:clrMapOvr>
    <a:masterClrMapping/>
  </p:clrMapOvr>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014" name="Text Box 6"/>
          <p:cNvSpPr txBox="1">
            <a:spLocks noChangeArrowheads="1"/>
          </p:cNvSpPr>
          <p:nvPr/>
        </p:nvSpPr>
        <p:spPr bwMode="auto">
          <a:xfrm>
            <a:off x="533400" y="2356376"/>
            <a:ext cx="1005403"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t>Lens-</a:t>
            </a:r>
          </a:p>
          <a:p>
            <a:pPr algn="ctr" eaLnBrk="1" hangingPunct="1">
              <a:lnSpc>
                <a:spcPct val="80000"/>
              </a:lnSpc>
              <a:spcBef>
                <a:spcPct val="0"/>
              </a:spcBef>
              <a:buClrTx/>
              <a:buSzTx/>
              <a:buFontTx/>
              <a:buNone/>
            </a:pPr>
            <a:r>
              <a:rPr lang="en-US" altLang="en-US" sz="1800" dirty="0"/>
              <a:t>Induced</a:t>
            </a:r>
          </a:p>
        </p:txBody>
      </p:sp>
      <p:sp>
        <p:nvSpPr>
          <p:cNvPr id="43017" name="Text Box 14"/>
          <p:cNvSpPr txBox="1">
            <a:spLocks noChangeArrowheads="1"/>
          </p:cNvSpPr>
          <p:nvPr/>
        </p:nvSpPr>
        <p:spPr bwMode="auto">
          <a:xfrm>
            <a:off x="3026498" y="2365901"/>
            <a:ext cx="1633781"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Aphakic/</a:t>
            </a:r>
          </a:p>
          <a:p>
            <a:pPr algn="ctr" eaLnBrk="1" hangingPunct="1">
              <a:lnSpc>
                <a:spcPct val="80000"/>
              </a:lnSpc>
              <a:spcBef>
                <a:spcPct val="0"/>
              </a:spcBef>
              <a:buClrTx/>
              <a:buSzTx/>
              <a:buFontTx/>
              <a:buNone/>
            </a:pPr>
            <a:r>
              <a:rPr lang="en-US" altLang="en-US" sz="1800" dirty="0" err="1">
                <a:solidFill>
                  <a:schemeClr val="bg1">
                    <a:lumMod val="75000"/>
                  </a:schemeClr>
                </a:solidFill>
              </a:rPr>
              <a:t>Pseudophakic</a:t>
            </a:r>
            <a:endParaRPr lang="en-US" altLang="en-US" sz="1800" dirty="0">
              <a:solidFill>
                <a:schemeClr val="bg1">
                  <a:lumMod val="75000"/>
                </a:schemeClr>
              </a:solidFill>
            </a:endParaRPr>
          </a:p>
        </p:txBody>
      </p:sp>
      <p:sp>
        <p:nvSpPr>
          <p:cNvPr id="43031" name="Text Box 35"/>
          <p:cNvSpPr txBox="1">
            <a:spLocks noChangeArrowheads="1"/>
          </p:cNvSpPr>
          <p:nvPr/>
        </p:nvSpPr>
        <p:spPr bwMode="auto">
          <a:xfrm>
            <a:off x="1190847" y="1295400"/>
            <a:ext cx="2473754"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t>w/ Pupillary Block</a:t>
            </a:r>
          </a:p>
        </p:txBody>
      </p:sp>
      <p:sp>
        <p:nvSpPr>
          <p:cNvPr id="49" name="Rectangle 2">
            <a:extLst>
              <a:ext uri="{FF2B5EF4-FFF2-40B4-BE49-F238E27FC236}">
                <a16:creationId xmlns:a16="http://schemas.microsoft.com/office/drawing/2014/main" id="{240EE5BF-F7D2-4FC8-A5DD-F6B5423153C6}"/>
              </a:ext>
            </a:extLst>
          </p:cNvPr>
          <p:cNvSpPr>
            <a:spLocks noGrp="1" noChangeArrowheads="1"/>
          </p:cNvSpPr>
          <p:nvPr>
            <p:ph type="title"/>
          </p:nvPr>
        </p:nvSpPr>
        <p:spPr>
          <a:xfrm>
            <a:off x="457200" y="304800"/>
            <a:ext cx="7543800" cy="563562"/>
          </a:xfrm>
        </p:spPr>
        <p:txBody>
          <a:bodyPr/>
          <a:lstStyle/>
          <a:p>
            <a:pPr eaLnBrk="1" hangingPunct="1"/>
            <a:r>
              <a:rPr lang="en-US" altLang="en-US" sz="3500" dirty="0"/>
              <a:t>A</a:t>
            </a:r>
          </a:p>
        </p:txBody>
      </p:sp>
      <p:sp>
        <p:nvSpPr>
          <p:cNvPr id="50" name="TextBox 49">
            <a:extLst>
              <a:ext uri="{FF2B5EF4-FFF2-40B4-BE49-F238E27FC236}">
                <a16:creationId xmlns:a16="http://schemas.microsoft.com/office/drawing/2014/main" id="{CF426230-46C8-405C-9015-99EF57762A2E}"/>
              </a:ext>
            </a:extLst>
          </p:cNvPr>
          <p:cNvSpPr txBox="1"/>
          <p:nvPr/>
        </p:nvSpPr>
        <p:spPr>
          <a:xfrm>
            <a:off x="2259496" y="189094"/>
            <a:ext cx="4607480" cy="400110"/>
          </a:xfrm>
          <a:prstGeom prst="rect">
            <a:avLst/>
          </a:prstGeom>
          <a:solidFill>
            <a:schemeClr val="accent1">
              <a:lumMod val="60000"/>
              <a:lumOff val="40000"/>
            </a:schemeClr>
          </a:solidFill>
        </p:spPr>
        <p:txBody>
          <a:bodyPr wrap="none" rtlCol="0">
            <a:spAutoFit/>
          </a:bodyPr>
          <a:lstStyle/>
          <a:p>
            <a:pPr algn="ctr"/>
            <a:r>
              <a:rPr lang="en-US" sz="2000" b="1" dirty="0"/>
              <a:t>Secondary Angle Closure Glaucoma</a:t>
            </a:r>
          </a:p>
        </p:txBody>
      </p:sp>
      <p:sp>
        <p:nvSpPr>
          <p:cNvPr id="2" name="TextBox 1">
            <a:extLst>
              <a:ext uri="{FF2B5EF4-FFF2-40B4-BE49-F238E27FC236}">
                <a16:creationId xmlns:a16="http://schemas.microsoft.com/office/drawing/2014/main" id="{A7E30BEC-923B-4C9A-A856-BDD0D882F6B8}"/>
              </a:ext>
            </a:extLst>
          </p:cNvPr>
          <p:cNvSpPr txBox="1"/>
          <p:nvPr/>
        </p:nvSpPr>
        <p:spPr>
          <a:xfrm>
            <a:off x="887305" y="2844119"/>
            <a:ext cx="1494320" cy="338554"/>
          </a:xfrm>
          <a:prstGeom prst="rect">
            <a:avLst/>
          </a:prstGeom>
          <a:noFill/>
        </p:spPr>
        <p:txBody>
          <a:bodyPr wrap="none" rtlCol="0">
            <a:spAutoFit/>
          </a:bodyPr>
          <a:lstStyle/>
          <a:p>
            <a:r>
              <a:rPr lang="en-US" sz="1600" dirty="0" err="1">
                <a:solidFill>
                  <a:schemeClr val="bg1">
                    <a:lumMod val="75000"/>
                  </a:schemeClr>
                </a:solidFill>
              </a:rPr>
              <a:t>Phacomorphic</a:t>
            </a:r>
            <a:endParaRPr lang="en-US" sz="1600" dirty="0">
              <a:solidFill>
                <a:schemeClr val="bg1">
                  <a:lumMod val="75000"/>
                </a:schemeClr>
              </a:solidFill>
            </a:endParaRPr>
          </a:p>
        </p:txBody>
      </p:sp>
      <p:sp>
        <p:nvSpPr>
          <p:cNvPr id="51" name="TextBox 50">
            <a:extLst>
              <a:ext uri="{FF2B5EF4-FFF2-40B4-BE49-F238E27FC236}">
                <a16:creationId xmlns:a16="http://schemas.microsoft.com/office/drawing/2014/main" id="{156069D4-340B-4160-A336-EBF73557CEE0}"/>
              </a:ext>
            </a:extLst>
          </p:cNvPr>
          <p:cNvSpPr txBox="1"/>
          <p:nvPr/>
        </p:nvSpPr>
        <p:spPr>
          <a:xfrm>
            <a:off x="884725" y="3175578"/>
            <a:ext cx="1519968" cy="338554"/>
          </a:xfrm>
          <a:prstGeom prst="rect">
            <a:avLst/>
          </a:prstGeom>
          <a:noFill/>
        </p:spPr>
        <p:txBody>
          <a:bodyPr wrap="none" rtlCol="0">
            <a:spAutoFit/>
          </a:bodyPr>
          <a:lstStyle/>
          <a:p>
            <a:r>
              <a:rPr lang="en-US" sz="1600" b="1" dirty="0"/>
              <a:t>Ectopia </a:t>
            </a:r>
            <a:r>
              <a:rPr lang="en-US" sz="1600" b="1" dirty="0" err="1"/>
              <a:t>lentis</a:t>
            </a:r>
            <a:endParaRPr lang="en-US" sz="1600" b="1" dirty="0"/>
          </a:p>
        </p:txBody>
      </p:sp>
      <p:cxnSp>
        <p:nvCxnSpPr>
          <p:cNvPr id="71" name="Straight Connector 70">
            <a:extLst>
              <a:ext uri="{FF2B5EF4-FFF2-40B4-BE49-F238E27FC236}">
                <a16:creationId xmlns:a16="http://schemas.microsoft.com/office/drawing/2014/main" id="{C104938D-BA8D-4E39-9D5F-9EE2012F2F3C}"/>
              </a:ext>
            </a:extLst>
          </p:cNvPr>
          <p:cNvCxnSpPr>
            <a:cxnSpLocks/>
          </p:cNvCxnSpPr>
          <p:nvPr/>
        </p:nvCxnSpPr>
        <p:spPr>
          <a:xfrm flipH="1">
            <a:off x="762665" y="3023488"/>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2A7E4E40-472F-4E50-8A7A-45C10FDD7171}"/>
              </a:ext>
            </a:extLst>
          </p:cNvPr>
          <p:cNvCxnSpPr>
            <a:cxnSpLocks/>
          </p:cNvCxnSpPr>
          <p:nvPr/>
        </p:nvCxnSpPr>
        <p:spPr>
          <a:xfrm flipH="1">
            <a:off x="762665" y="3347853"/>
            <a:ext cx="168274"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C3924889-45B9-4383-9C9E-48F0A9C27AD8}"/>
              </a:ext>
            </a:extLst>
          </p:cNvPr>
          <p:cNvCxnSpPr>
            <a:cxnSpLocks/>
          </p:cNvCxnSpPr>
          <p:nvPr/>
        </p:nvCxnSpPr>
        <p:spPr>
          <a:xfrm flipH="1">
            <a:off x="748719" y="2838976"/>
            <a:ext cx="13947" cy="5088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 name="Straight Arrow Connector 5">
            <a:extLst>
              <a:ext uri="{FF2B5EF4-FFF2-40B4-BE49-F238E27FC236}">
                <a16:creationId xmlns:a16="http://schemas.microsoft.com/office/drawing/2014/main" id="{A3439F0C-5143-461F-8F3C-2E830785DEFC}"/>
              </a:ext>
            </a:extLst>
          </p:cNvPr>
          <p:cNvCxnSpPr>
            <a:stCxn id="50" idx="2"/>
          </p:cNvCxnSpPr>
          <p:nvPr/>
        </p:nvCxnSpPr>
        <p:spPr>
          <a:xfrm flipH="1">
            <a:off x="2971800" y="589204"/>
            <a:ext cx="1591436" cy="706196"/>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6" name="Straight Arrow Connector 25">
            <a:extLst>
              <a:ext uri="{FF2B5EF4-FFF2-40B4-BE49-F238E27FC236}">
                <a16:creationId xmlns:a16="http://schemas.microsoft.com/office/drawing/2014/main" id="{B70E0124-9B84-41A5-8D84-A66B7838A706}"/>
              </a:ext>
            </a:extLst>
          </p:cNvPr>
          <p:cNvCxnSpPr>
            <a:cxnSpLocks/>
          </p:cNvCxnSpPr>
          <p:nvPr/>
        </p:nvCxnSpPr>
        <p:spPr>
          <a:xfrm flipH="1">
            <a:off x="1159539" y="1828800"/>
            <a:ext cx="1290435" cy="478059"/>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8" name="Straight Arrow Connector 27">
            <a:extLst>
              <a:ext uri="{FF2B5EF4-FFF2-40B4-BE49-F238E27FC236}">
                <a16:creationId xmlns:a16="http://schemas.microsoft.com/office/drawing/2014/main" id="{567A4249-5C59-4416-8A8E-1C35913900AB}"/>
              </a:ext>
            </a:extLst>
          </p:cNvPr>
          <p:cNvCxnSpPr>
            <a:cxnSpLocks/>
          </p:cNvCxnSpPr>
          <p:nvPr/>
        </p:nvCxnSpPr>
        <p:spPr>
          <a:xfrm>
            <a:off x="2449973" y="1832208"/>
            <a:ext cx="1268784"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21" name="Straight Arrow Connector 20">
            <a:extLst>
              <a:ext uri="{FF2B5EF4-FFF2-40B4-BE49-F238E27FC236}">
                <a16:creationId xmlns:a16="http://schemas.microsoft.com/office/drawing/2014/main" id="{5E33AEB6-AB6B-4304-B44B-E14BDAECF20A}"/>
              </a:ext>
            </a:extLst>
          </p:cNvPr>
          <p:cNvCxnSpPr>
            <a:cxnSpLocks/>
          </p:cNvCxnSpPr>
          <p:nvPr/>
        </p:nvCxnSpPr>
        <p:spPr>
          <a:xfrm>
            <a:off x="4572000" y="589204"/>
            <a:ext cx="1600200" cy="706196"/>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18" name="Text Box 36">
            <a:extLst>
              <a:ext uri="{FF2B5EF4-FFF2-40B4-BE49-F238E27FC236}">
                <a16:creationId xmlns:a16="http://schemas.microsoft.com/office/drawing/2014/main" id="{362B1808-42BE-4D1C-894B-40BD72FCD11D}"/>
              </a:ext>
            </a:extLst>
          </p:cNvPr>
          <p:cNvSpPr txBox="1">
            <a:spLocks noChangeArrowheads="1"/>
          </p:cNvSpPr>
          <p:nvPr/>
        </p:nvSpPr>
        <p:spPr bwMode="auto">
          <a:xfrm>
            <a:off x="5181600" y="1295400"/>
            <a:ext cx="2630848" cy="430887"/>
          </a:xfrm>
          <a:prstGeom prst="rect">
            <a:avLst/>
          </a:prstGeom>
          <a:noFill/>
          <a:ln w="952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solidFill>
                  <a:schemeClr val="bg1">
                    <a:lumMod val="75000"/>
                  </a:schemeClr>
                </a:solidFill>
              </a:rPr>
              <a:t>w/o Pupillary Block</a:t>
            </a:r>
          </a:p>
        </p:txBody>
      </p:sp>
      <p:sp>
        <p:nvSpPr>
          <p:cNvPr id="19" name="TextBox 18">
            <a:extLst>
              <a:ext uri="{FF2B5EF4-FFF2-40B4-BE49-F238E27FC236}">
                <a16:creationId xmlns:a16="http://schemas.microsoft.com/office/drawing/2014/main" id="{20F14707-6AB2-4CFA-894D-0A3851B594EA}"/>
              </a:ext>
            </a:extLst>
          </p:cNvPr>
          <p:cNvSpPr txBox="1"/>
          <p:nvPr/>
        </p:nvSpPr>
        <p:spPr>
          <a:xfrm>
            <a:off x="381000" y="3581400"/>
            <a:ext cx="7315200" cy="2800767"/>
          </a:xfrm>
          <a:prstGeom prst="rect">
            <a:avLst/>
          </a:prstGeom>
          <a:solidFill>
            <a:srgbClr val="FF99FF"/>
          </a:solidFill>
        </p:spPr>
        <p:txBody>
          <a:bodyPr wrap="square" rtlCol="0">
            <a:spAutoFit/>
          </a:bodyPr>
          <a:lstStyle/>
          <a:p>
            <a:r>
              <a:rPr lang="en-US" sz="1600" i="1" dirty="0">
                <a:solidFill>
                  <a:schemeClr val="bg1">
                    <a:lumMod val="50000"/>
                  </a:schemeClr>
                </a:solidFill>
              </a:rPr>
              <a:t>What is </a:t>
            </a:r>
            <a:r>
              <a:rPr lang="en-US" sz="1600" dirty="0">
                <a:solidFill>
                  <a:schemeClr val="bg1">
                    <a:lumMod val="50000"/>
                  </a:schemeClr>
                </a:solidFill>
              </a:rPr>
              <a:t>ectopia </a:t>
            </a:r>
            <a:r>
              <a:rPr lang="en-US" sz="1600" dirty="0" err="1">
                <a:solidFill>
                  <a:schemeClr val="bg1">
                    <a:lumMod val="50000"/>
                  </a:schemeClr>
                </a:solidFill>
              </a:rPr>
              <a:t>lentis</a:t>
            </a:r>
            <a:r>
              <a:rPr lang="en-US" sz="1600" i="1" dirty="0">
                <a:solidFill>
                  <a:schemeClr val="bg1">
                    <a:lumMod val="50000"/>
                  </a:schemeClr>
                </a:solidFill>
              </a:rPr>
              <a:t>?</a:t>
            </a:r>
          </a:p>
          <a:p>
            <a:r>
              <a:rPr lang="en-US" sz="1600" dirty="0">
                <a:solidFill>
                  <a:schemeClr val="bg1">
                    <a:lumMod val="50000"/>
                  </a:schemeClr>
                </a:solidFill>
              </a:rPr>
              <a:t>Displacement of the lens from its normal anatomic position</a:t>
            </a:r>
          </a:p>
          <a:p>
            <a:endParaRPr lang="en-US" sz="1600" dirty="0">
              <a:solidFill>
                <a:schemeClr val="bg1">
                  <a:lumMod val="50000"/>
                </a:schemeClr>
              </a:solidFill>
            </a:endParaRPr>
          </a:p>
          <a:p>
            <a:r>
              <a:rPr lang="en-US" sz="1600" i="1" dirty="0">
                <a:solidFill>
                  <a:schemeClr val="bg1">
                    <a:lumMod val="50000"/>
                  </a:schemeClr>
                </a:solidFill>
              </a:rPr>
              <a:t>With regard to lens ‘displacement’—what do the following terms mean?</a:t>
            </a:r>
          </a:p>
          <a:p>
            <a:r>
              <a:rPr lang="en-US" sz="1600" i="1" dirty="0">
                <a:solidFill>
                  <a:schemeClr val="bg1">
                    <a:lumMod val="50000"/>
                  </a:schemeClr>
                </a:solidFill>
              </a:rPr>
              <a:t>--</a:t>
            </a:r>
            <a:r>
              <a:rPr lang="en-US" sz="1600" i="1" dirty="0" err="1">
                <a:solidFill>
                  <a:schemeClr val="bg1">
                    <a:lumMod val="50000"/>
                  </a:schemeClr>
                </a:solidFill>
              </a:rPr>
              <a:t>Sublux</a:t>
            </a:r>
            <a:r>
              <a:rPr lang="en-US" sz="1600" i="1" dirty="0">
                <a:solidFill>
                  <a:schemeClr val="bg1">
                    <a:lumMod val="50000"/>
                  </a:schemeClr>
                </a:solidFill>
              </a:rPr>
              <a:t>(at)ed: </a:t>
            </a:r>
            <a:r>
              <a:rPr lang="en-US" sz="1600" dirty="0">
                <a:solidFill>
                  <a:schemeClr val="bg1">
                    <a:lumMod val="50000"/>
                  </a:schemeClr>
                </a:solidFill>
              </a:rPr>
              <a:t>The lens is partially displaced, but remains in the ‘general area’</a:t>
            </a:r>
          </a:p>
          <a:p>
            <a:r>
              <a:rPr lang="en-US" sz="1600" i="1" dirty="0">
                <a:solidFill>
                  <a:schemeClr val="bg1">
                    <a:lumMod val="50000"/>
                  </a:schemeClr>
                </a:solidFill>
              </a:rPr>
              <a:t>--Lux(at)ed: </a:t>
            </a:r>
            <a:r>
              <a:rPr lang="en-US" sz="1600" dirty="0">
                <a:solidFill>
                  <a:schemeClr val="bg1">
                    <a:lumMod val="50000"/>
                  </a:schemeClr>
                </a:solidFill>
              </a:rPr>
              <a:t>The lens is dislocated—completely removed from the pupillary aperture. All zonular attachments have been disrupted.</a:t>
            </a:r>
          </a:p>
          <a:p>
            <a:endParaRPr lang="en-US" sz="1600" i="1" dirty="0">
              <a:solidFill>
                <a:schemeClr val="bg1">
                  <a:lumMod val="50000"/>
                </a:schemeClr>
              </a:solidFill>
            </a:endParaRPr>
          </a:p>
          <a:p>
            <a:r>
              <a:rPr lang="en-US" sz="1600" i="1" dirty="0">
                <a:solidFill>
                  <a:schemeClr val="bg1">
                    <a:lumMod val="50000"/>
                  </a:schemeClr>
                </a:solidFill>
              </a:rPr>
              <a:t>How does ectopia </a:t>
            </a:r>
            <a:r>
              <a:rPr lang="en-US" sz="1600" i="1" dirty="0" err="1">
                <a:solidFill>
                  <a:schemeClr val="bg1">
                    <a:lumMod val="50000"/>
                  </a:schemeClr>
                </a:solidFill>
              </a:rPr>
              <a:t>lentis</a:t>
            </a:r>
            <a:r>
              <a:rPr lang="en-US" sz="1600" i="1" dirty="0">
                <a:solidFill>
                  <a:schemeClr val="bg1">
                    <a:lumMod val="50000"/>
                  </a:schemeClr>
                </a:solidFill>
              </a:rPr>
              <a:t> lead to pupillary block and ACG?</a:t>
            </a:r>
          </a:p>
          <a:p>
            <a:r>
              <a:rPr lang="en-US" sz="1600" dirty="0">
                <a:solidFill>
                  <a:schemeClr val="bg1">
                    <a:lumMod val="50000"/>
                  </a:schemeClr>
                </a:solidFill>
              </a:rPr>
              <a:t>By allowing the displaced lens to move into and blocks the pupil, producing the pressure gradient, with subsequent iris </a:t>
            </a:r>
            <a:r>
              <a:rPr lang="en-US" sz="1600" dirty="0" err="1">
                <a:solidFill>
                  <a:schemeClr val="bg1">
                    <a:lumMod val="50000"/>
                  </a:schemeClr>
                </a:solidFill>
              </a:rPr>
              <a:t>bombé</a:t>
            </a:r>
            <a:r>
              <a:rPr lang="en-US" sz="1600" dirty="0">
                <a:solidFill>
                  <a:schemeClr val="bg1">
                    <a:lumMod val="50000"/>
                  </a:schemeClr>
                </a:solidFill>
              </a:rPr>
              <a:t> and angle closure</a:t>
            </a:r>
          </a:p>
        </p:txBody>
      </p:sp>
      <p:sp>
        <p:nvSpPr>
          <p:cNvPr id="23" name="TextBox 22">
            <a:extLst>
              <a:ext uri="{FF2B5EF4-FFF2-40B4-BE49-F238E27FC236}">
                <a16:creationId xmlns:a16="http://schemas.microsoft.com/office/drawing/2014/main" id="{798926ED-3FC5-4F3C-B080-E06F6EB1FF50}"/>
              </a:ext>
            </a:extLst>
          </p:cNvPr>
          <p:cNvSpPr txBox="1"/>
          <p:nvPr/>
        </p:nvSpPr>
        <p:spPr>
          <a:xfrm>
            <a:off x="2388280" y="2821634"/>
            <a:ext cx="6541623" cy="1384995"/>
          </a:xfrm>
          <a:prstGeom prst="rect">
            <a:avLst/>
          </a:prstGeom>
          <a:solidFill>
            <a:schemeClr val="accent1">
              <a:lumMod val="40000"/>
              <a:lumOff val="60000"/>
            </a:schemeClr>
          </a:solidFill>
        </p:spPr>
        <p:txBody>
          <a:bodyPr wrap="square" rtlCol="0">
            <a:spAutoFit/>
          </a:bodyPr>
          <a:lstStyle/>
          <a:p>
            <a:r>
              <a:rPr lang="en-US" sz="1400" i="1" dirty="0">
                <a:solidFill>
                  <a:schemeClr val="bg1">
                    <a:lumMod val="65000"/>
                  </a:schemeClr>
                </a:solidFill>
              </a:rPr>
              <a:t>In a few words, how would you describe the shape of a </a:t>
            </a:r>
            <a:r>
              <a:rPr lang="en-US" sz="1400" i="1" dirty="0" err="1">
                <a:solidFill>
                  <a:schemeClr val="bg1">
                    <a:lumMod val="65000"/>
                  </a:schemeClr>
                </a:solidFill>
              </a:rPr>
              <a:t>microspherophakic</a:t>
            </a:r>
            <a:r>
              <a:rPr lang="en-US" sz="1400" i="1" dirty="0">
                <a:solidFill>
                  <a:schemeClr val="bg1">
                    <a:lumMod val="65000"/>
                  </a:schemeClr>
                </a:solidFill>
              </a:rPr>
              <a:t> lens?</a:t>
            </a:r>
          </a:p>
          <a:p>
            <a:r>
              <a:rPr lang="en-US" sz="1400" dirty="0">
                <a:solidFill>
                  <a:schemeClr val="bg1">
                    <a:lumMod val="65000"/>
                  </a:schemeClr>
                </a:solidFill>
              </a:rPr>
              <a:t>The name says it all: the lens is </a:t>
            </a:r>
            <a:r>
              <a:rPr lang="en-US" sz="1400" b="1" u="sng" dirty="0">
                <a:solidFill>
                  <a:schemeClr val="bg1">
                    <a:lumMod val="65000"/>
                  </a:schemeClr>
                </a:solidFill>
              </a:rPr>
              <a:t>small (‘micro’) </a:t>
            </a:r>
            <a:r>
              <a:rPr lang="en-US" sz="1400" u="sng" dirty="0">
                <a:solidFill>
                  <a:schemeClr val="bg1">
                    <a:lumMod val="65000"/>
                  </a:schemeClr>
                </a:solidFill>
              </a:rPr>
              <a:t>and </a:t>
            </a:r>
            <a:r>
              <a:rPr lang="en-US" sz="1400" b="1" u="sng" dirty="0">
                <a:solidFill>
                  <a:schemeClr val="bg1">
                    <a:lumMod val="65000"/>
                  </a:schemeClr>
                </a:solidFill>
              </a:rPr>
              <a:t>round (‘</a:t>
            </a:r>
            <a:r>
              <a:rPr lang="en-US" sz="1400" b="1" u="sng" dirty="0" err="1">
                <a:solidFill>
                  <a:schemeClr val="bg1">
                    <a:lumMod val="65000"/>
                  </a:schemeClr>
                </a:solidFill>
              </a:rPr>
              <a:t>sphero</a:t>
            </a:r>
            <a:r>
              <a:rPr lang="en-US" sz="1400" b="1" u="sng" dirty="0">
                <a:solidFill>
                  <a:schemeClr val="bg1">
                    <a:lumMod val="65000"/>
                  </a:schemeClr>
                </a:solidFill>
              </a:rPr>
              <a:t>’)</a:t>
            </a:r>
          </a:p>
          <a:p>
            <a:endParaRPr lang="en-US" sz="1400" dirty="0">
              <a:solidFill>
                <a:schemeClr val="bg1">
                  <a:lumMod val="65000"/>
                </a:schemeClr>
              </a:solidFill>
            </a:endParaRPr>
          </a:p>
          <a:p>
            <a:r>
              <a:rPr lang="en-US" sz="1400" i="1" dirty="0">
                <a:solidFill>
                  <a:schemeClr val="bg1">
                    <a:lumMod val="65000"/>
                  </a:schemeClr>
                </a:solidFill>
              </a:rPr>
              <a:t>What common slit-lamp observation owes to the lens’ small size?</a:t>
            </a:r>
          </a:p>
          <a:p>
            <a:r>
              <a:rPr lang="en-US" sz="1400" dirty="0">
                <a:solidFill>
                  <a:schemeClr val="bg1">
                    <a:lumMod val="65000"/>
                  </a:schemeClr>
                </a:solidFill>
              </a:rPr>
              <a:t>Typically, the entirety of the lens equator can be seen in the pupillary aperture when the </a:t>
            </a:r>
            <a:r>
              <a:rPr lang="en-US" sz="1400" dirty="0" err="1">
                <a:solidFill>
                  <a:schemeClr val="bg1">
                    <a:lumMod val="65000"/>
                  </a:schemeClr>
                </a:solidFill>
              </a:rPr>
              <a:t>pt</a:t>
            </a:r>
            <a:r>
              <a:rPr lang="en-US" sz="1400" dirty="0">
                <a:solidFill>
                  <a:schemeClr val="bg1">
                    <a:lumMod val="65000"/>
                  </a:schemeClr>
                </a:solidFill>
              </a:rPr>
              <a:t> is widely dilated</a:t>
            </a:r>
          </a:p>
        </p:txBody>
      </p:sp>
      <p:sp>
        <p:nvSpPr>
          <p:cNvPr id="24" name="TextBox 23">
            <a:extLst>
              <a:ext uri="{FF2B5EF4-FFF2-40B4-BE49-F238E27FC236}">
                <a16:creationId xmlns:a16="http://schemas.microsoft.com/office/drawing/2014/main" id="{83DDB5E6-1D51-4892-8706-141024C83CED}"/>
              </a:ext>
            </a:extLst>
          </p:cNvPr>
          <p:cNvSpPr txBox="1"/>
          <p:nvPr/>
        </p:nvSpPr>
        <p:spPr>
          <a:xfrm>
            <a:off x="2424571" y="4316269"/>
            <a:ext cx="6451527" cy="954107"/>
          </a:xfrm>
          <a:prstGeom prst="rect">
            <a:avLst/>
          </a:prstGeom>
          <a:solidFill>
            <a:schemeClr val="accent5">
              <a:lumMod val="75000"/>
            </a:schemeClr>
          </a:solidFill>
        </p:spPr>
        <p:txBody>
          <a:bodyPr wrap="square" rtlCol="0">
            <a:spAutoFit/>
          </a:bodyPr>
          <a:lstStyle/>
          <a:p>
            <a:r>
              <a:rPr lang="en-US" sz="1400" i="1" dirty="0">
                <a:solidFill>
                  <a:schemeClr val="bg1">
                    <a:lumMod val="50000"/>
                  </a:schemeClr>
                </a:solidFill>
              </a:rPr>
              <a:t>Pts with </a:t>
            </a:r>
            <a:r>
              <a:rPr lang="en-US" sz="1400" i="1" dirty="0" err="1">
                <a:solidFill>
                  <a:schemeClr val="bg1">
                    <a:lumMod val="50000"/>
                  </a:schemeClr>
                </a:solidFill>
              </a:rPr>
              <a:t>microspherophakia</a:t>
            </a:r>
            <a:r>
              <a:rPr lang="en-US" sz="1400" i="1" dirty="0">
                <a:solidFill>
                  <a:schemeClr val="bg1">
                    <a:lumMod val="50000"/>
                  </a:schemeClr>
                </a:solidFill>
              </a:rPr>
              <a:t> are almost always high myopes. Why?</a:t>
            </a:r>
          </a:p>
          <a:p>
            <a:r>
              <a:rPr lang="en-US" sz="1400" dirty="0">
                <a:solidFill>
                  <a:schemeClr val="bg1">
                    <a:lumMod val="50000"/>
                  </a:schemeClr>
                </a:solidFill>
              </a:rPr>
              <a:t>Because the lens is small, it has a short radius of curvature. Further, because it is spherical, it is more curved than is a normal lens. </a:t>
            </a:r>
            <a:r>
              <a:rPr lang="en-US" sz="1400" u="sng" dirty="0">
                <a:solidFill>
                  <a:schemeClr val="bg1">
                    <a:lumMod val="50000"/>
                  </a:schemeClr>
                </a:solidFill>
              </a:rPr>
              <a:t>These two factors give the </a:t>
            </a:r>
            <a:r>
              <a:rPr lang="en-US" sz="1400" u="sng" dirty="0" err="1">
                <a:solidFill>
                  <a:schemeClr val="bg1">
                    <a:lumMod val="50000"/>
                  </a:schemeClr>
                </a:solidFill>
              </a:rPr>
              <a:t>m’spheric</a:t>
            </a:r>
            <a:r>
              <a:rPr lang="en-US" sz="1400" u="sng" dirty="0">
                <a:solidFill>
                  <a:schemeClr val="bg1">
                    <a:lumMod val="50000"/>
                  </a:schemeClr>
                </a:solidFill>
              </a:rPr>
              <a:t> lens vastly more converging power than a normal lens possesses.</a:t>
            </a:r>
          </a:p>
        </p:txBody>
      </p:sp>
      <p:sp>
        <p:nvSpPr>
          <p:cNvPr id="25" name="TextBox 24">
            <a:extLst>
              <a:ext uri="{FF2B5EF4-FFF2-40B4-BE49-F238E27FC236}">
                <a16:creationId xmlns:a16="http://schemas.microsoft.com/office/drawing/2014/main" id="{EDF9D533-D64E-40E5-8915-BD96C88905A7}"/>
              </a:ext>
            </a:extLst>
          </p:cNvPr>
          <p:cNvSpPr txBox="1"/>
          <p:nvPr/>
        </p:nvSpPr>
        <p:spPr>
          <a:xfrm>
            <a:off x="2423968" y="3058533"/>
            <a:ext cx="6567632" cy="584775"/>
          </a:xfrm>
          <a:prstGeom prst="rect">
            <a:avLst/>
          </a:prstGeom>
          <a:solidFill>
            <a:srgbClr val="99FF99"/>
          </a:solidFill>
        </p:spPr>
        <p:txBody>
          <a:bodyPr wrap="none" rtlCol="0">
            <a:spAutoFit/>
          </a:bodyPr>
          <a:lstStyle/>
          <a:p>
            <a:r>
              <a:rPr lang="en-US" sz="1600" i="1" dirty="0">
                <a:solidFill>
                  <a:schemeClr val="bg1">
                    <a:lumMod val="65000"/>
                  </a:schemeClr>
                </a:solidFill>
              </a:rPr>
              <a:t>With what condition is </a:t>
            </a:r>
            <a:r>
              <a:rPr lang="en-US" sz="1600" i="1" dirty="0" err="1">
                <a:solidFill>
                  <a:schemeClr val="bg1">
                    <a:lumMod val="65000"/>
                  </a:schemeClr>
                </a:solidFill>
              </a:rPr>
              <a:t>microspherophakia</a:t>
            </a:r>
            <a:r>
              <a:rPr lang="en-US" sz="1600" i="1" dirty="0">
                <a:solidFill>
                  <a:schemeClr val="bg1">
                    <a:lumMod val="65000"/>
                  </a:schemeClr>
                </a:solidFill>
              </a:rPr>
              <a:t> most frequently associated?</a:t>
            </a:r>
          </a:p>
          <a:p>
            <a:r>
              <a:rPr lang="en-US" sz="1600" b="1" dirty="0">
                <a:solidFill>
                  <a:schemeClr val="bg1">
                    <a:lumMod val="65000"/>
                  </a:schemeClr>
                </a:solidFill>
              </a:rPr>
              <a:t>Weill-Marchesani syndrome</a:t>
            </a:r>
          </a:p>
        </p:txBody>
      </p:sp>
      <p:sp>
        <p:nvSpPr>
          <p:cNvPr id="22" name="Oval 21">
            <a:extLst>
              <a:ext uri="{FF2B5EF4-FFF2-40B4-BE49-F238E27FC236}">
                <a16:creationId xmlns:a16="http://schemas.microsoft.com/office/drawing/2014/main" id="{A8B47573-D3D9-4D47-9E08-BED8FABB2FE0}"/>
              </a:ext>
            </a:extLst>
          </p:cNvPr>
          <p:cNvSpPr/>
          <p:nvPr/>
        </p:nvSpPr>
        <p:spPr>
          <a:xfrm>
            <a:off x="808522" y="3093379"/>
            <a:ext cx="1641452" cy="533397"/>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TextBox 28">
            <a:extLst>
              <a:ext uri="{FF2B5EF4-FFF2-40B4-BE49-F238E27FC236}">
                <a16:creationId xmlns:a16="http://schemas.microsoft.com/office/drawing/2014/main" id="{07333FDB-04C9-4773-A8C2-B02CF126B53B}"/>
              </a:ext>
            </a:extLst>
          </p:cNvPr>
          <p:cNvSpPr txBox="1"/>
          <p:nvPr/>
        </p:nvSpPr>
        <p:spPr>
          <a:xfrm>
            <a:off x="533400" y="3691270"/>
            <a:ext cx="6461699" cy="1815882"/>
          </a:xfrm>
          <a:prstGeom prst="rect">
            <a:avLst/>
          </a:prstGeom>
          <a:solidFill>
            <a:srgbClr val="0070C0"/>
          </a:solidFill>
        </p:spPr>
        <p:txBody>
          <a:bodyPr wrap="square" rtlCol="0">
            <a:spAutoFit/>
          </a:bodyPr>
          <a:lstStyle/>
          <a:p>
            <a:r>
              <a:rPr lang="en-US" sz="1600" i="1" dirty="0">
                <a:solidFill>
                  <a:schemeClr val="bg1">
                    <a:lumMod val="65000"/>
                  </a:schemeClr>
                </a:solidFill>
              </a:rPr>
              <a:t>Weill-Marchesani is strongly associated with </a:t>
            </a:r>
            <a:r>
              <a:rPr lang="en-US" sz="1600" i="1" dirty="0" err="1">
                <a:solidFill>
                  <a:schemeClr val="bg1">
                    <a:lumMod val="65000"/>
                  </a:schemeClr>
                </a:solidFill>
              </a:rPr>
              <a:t>microspherophakia</a:t>
            </a:r>
            <a:r>
              <a:rPr lang="en-US" sz="1600" i="1" dirty="0">
                <a:solidFill>
                  <a:schemeClr val="bg1">
                    <a:lumMod val="65000"/>
                  </a:schemeClr>
                </a:solidFill>
              </a:rPr>
              <a:t>.  With what conditions is </a:t>
            </a:r>
            <a:r>
              <a:rPr lang="en-US" sz="1600" i="1" dirty="0" err="1">
                <a:solidFill>
                  <a:schemeClr val="bg1">
                    <a:lumMod val="65000"/>
                  </a:schemeClr>
                </a:solidFill>
              </a:rPr>
              <a:t>microspherophakia</a:t>
            </a:r>
            <a:r>
              <a:rPr lang="en-US" sz="1600" i="1" dirty="0">
                <a:solidFill>
                  <a:schemeClr val="bg1">
                    <a:lumMod val="65000"/>
                  </a:schemeClr>
                </a:solidFill>
              </a:rPr>
              <a:t> </a:t>
            </a:r>
            <a:r>
              <a:rPr lang="en-US" sz="1600" b="1" dirty="0">
                <a:solidFill>
                  <a:schemeClr val="bg1">
                    <a:lumMod val="65000"/>
                  </a:schemeClr>
                </a:solidFill>
              </a:rPr>
              <a:t>occasionally</a:t>
            </a:r>
            <a:r>
              <a:rPr lang="en-US" sz="1600" i="1" dirty="0">
                <a:solidFill>
                  <a:schemeClr val="bg1">
                    <a:lumMod val="65000"/>
                  </a:schemeClr>
                </a:solidFill>
              </a:rPr>
              <a:t> associated</a:t>
            </a:r>
            <a:r>
              <a:rPr lang="en-US" sz="1600" i="1" dirty="0">
                <a:solidFill>
                  <a:schemeClr val="bg1">
                    <a:lumMod val="65000"/>
                  </a:schemeClr>
                </a:solidFill>
                <a:latin typeface="+mn-lt"/>
              </a:rPr>
              <a:t>?</a:t>
            </a:r>
          </a:p>
          <a:p>
            <a:r>
              <a:rPr lang="en-US" sz="1600" b="1" dirty="0">
                <a:solidFill>
                  <a:schemeClr val="bg1"/>
                </a:solidFill>
                <a:latin typeface="+mn-lt"/>
              </a:rPr>
              <a:t>--Lowe syndrome</a:t>
            </a:r>
          </a:p>
          <a:p>
            <a:r>
              <a:rPr lang="en-US" sz="1600" b="1" dirty="0">
                <a:solidFill>
                  <a:schemeClr val="bg1"/>
                </a:solidFill>
                <a:latin typeface="+mn-lt"/>
              </a:rPr>
              <a:t>--Alport syndrome</a:t>
            </a:r>
          </a:p>
          <a:p>
            <a:r>
              <a:rPr lang="en-US" sz="1600" dirty="0">
                <a:solidFill>
                  <a:schemeClr val="bg1">
                    <a:lumMod val="65000"/>
                  </a:schemeClr>
                </a:solidFill>
                <a:latin typeface="+mn-lt"/>
              </a:rPr>
              <a:t>--</a:t>
            </a:r>
            <a:r>
              <a:rPr lang="en-US" sz="1600" dirty="0" err="1">
                <a:solidFill>
                  <a:schemeClr val="bg1">
                    <a:lumMod val="65000"/>
                  </a:schemeClr>
                </a:solidFill>
                <a:latin typeface="+mn-lt"/>
              </a:rPr>
              <a:t>Marfan</a:t>
            </a:r>
            <a:r>
              <a:rPr lang="en-US" sz="1600" dirty="0">
                <a:solidFill>
                  <a:schemeClr val="bg1">
                    <a:lumMod val="65000"/>
                  </a:schemeClr>
                </a:solidFill>
                <a:latin typeface="+mn-lt"/>
              </a:rPr>
              <a:t> syndrome</a:t>
            </a:r>
          </a:p>
          <a:p>
            <a:r>
              <a:rPr lang="en-US" sz="1600" dirty="0">
                <a:solidFill>
                  <a:schemeClr val="bg1">
                    <a:lumMod val="65000"/>
                  </a:schemeClr>
                </a:solidFill>
                <a:latin typeface="+mn-lt"/>
              </a:rPr>
              <a:t>--Peters anomaly</a:t>
            </a:r>
          </a:p>
          <a:p>
            <a:r>
              <a:rPr lang="en-US" sz="1600" dirty="0">
                <a:solidFill>
                  <a:schemeClr val="bg1">
                    <a:lumMod val="65000"/>
                  </a:schemeClr>
                </a:solidFill>
                <a:latin typeface="+mn-lt"/>
              </a:rPr>
              <a:t>--C</a:t>
            </a:r>
            <a:r>
              <a:rPr lang="en-US" sz="1600" dirty="0">
                <a:solidFill>
                  <a:schemeClr val="bg1">
                    <a:lumMod val="65000"/>
                  </a:schemeClr>
                </a:solidFill>
              </a:rPr>
              <a:t>ongenital rubella</a:t>
            </a:r>
            <a:endParaRPr lang="en-US" sz="1600" dirty="0">
              <a:solidFill>
                <a:schemeClr val="bg1">
                  <a:lumMod val="65000"/>
                </a:schemeClr>
              </a:solidFill>
              <a:latin typeface="+mn-lt"/>
            </a:endParaRPr>
          </a:p>
        </p:txBody>
      </p:sp>
      <p:sp>
        <p:nvSpPr>
          <p:cNvPr id="3" name="Oval 2">
            <a:extLst>
              <a:ext uri="{FF2B5EF4-FFF2-40B4-BE49-F238E27FC236}">
                <a16:creationId xmlns:a16="http://schemas.microsoft.com/office/drawing/2014/main" id="{C914562F-331B-441B-9DC7-534C4BCA9A7A}"/>
              </a:ext>
            </a:extLst>
          </p:cNvPr>
          <p:cNvSpPr/>
          <p:nvPr/>
        </p:nvSpPr>
        <p:spPr>
          <a:xfrm>
            <a:off x="2302864" y="3248672"/>
            <a:ext cx="3107336" cy="464126"/>
          </a:xfrm>
          <a:prstGeom prst="ellipse">
            <a:avLst/>
          </a:prstGeom>
          <a:no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TextBox 29">
            <a:extLst>
              <a:ext uri="{FF2B5EF4-FFF2-40B4-BE49-F238E27FC236}">
                <a16:creationId xmlns:a16="http://schemas.microsoft.com/office/drawing/2014/main" id="{7257FB5D-A210-4648-8046-32A23C60F482}"/>
              </a:ext>
            </a:extLst>
          </p:cNvPr>
          <p:cNvSpPr txBox="1"/>
          <p:nvPr/>
        </p:nvSpPr>
        <p:spPr>
          <a:xfrm>
            <a:off x="2507186" y="3700374"/>
            <a:ext cx="4693046" cy="2462213"/>
          </a:xfrm>
          <a:prstGeom prst="rect">
            <a:avLst/>
          </a:prstGeom>
          <a:solidFill>
            <a:schemeClr val="accent1">
              <a:lumMod val="75000"/>
            </a:schemeClr>
          </a:solidFill>
        </p:spPr>
        <p:txBody>
          <a:bodyPr wrap="square" rtlCol="0">
            <a:spAutoFit/>
          </a:bodyPr>
          <a:lstStyle/>
          <a:p>
            <a:r>
              <a:rPr lang="en-US" sz="1400" i="1" dirty="0">
                <a:solidFill>
                  <a:schemeClr val="bg1"/>
                </a:solidFill>
              </a:rPr>
              <a:t>In three words (including </a:t>
            </a:r>
            <a:r>
              <a:rPr lang="en-US" sz="1400" dirty="0">
                <a:solidFill>
                  <a:schemeClr val="bg1"/>
                </a:solidFill>
              </a:rPr>
              <a:t>syndrome</a:t>
            </a:r>
            <a:r>
              <a:rPr lang="en-US" sz="1400" i="1" dirty="0">
                <a:solidFill>
                  <a:schemeClr val="bg1"/>
                </a:solidFill>
              </a:rPr>
              <a:t>), what are Lowe and Alport syndromes?</a:t>
            </a:r>
          </a:p>
          <a:p>
            <a:r>
              <a:rPr lang="en-US" sz="1400" dirty="0">
                <a:solidFill>
                  <a:schemeClr val="bg1"/>
                </a:solidFill>
              </a:rPr>
              <a:t>Familial oculorenal syndromes</a:t>
            </a:r>
          </a:p>
          <a:p>
            <a:endParaRPr lang="en-US" sz="1400" dirty="0">
              <a:solidFill>
                <a:schemeClr val="bg1"/>
              </a:solidFill>
            </a:endParaRPr>
          </a:p>
          <a:p>
            <a:r>
              <a:rPr lang="en-US" sz="1400" i="1" dirty="0">
                <a:solidFill>
                  <a:schemeClr val="bg1"/>
                </a:solidFill>
              </a:rPr>
              <a:t>What is their classic (</a:t>
            </a:r>
            <a:r>
              <a:rPr lang="en-US" sz="1400" i="1" dirty="0" err="1">
                <a:solidFill>
                  <a:schemeClr val="bg1"/>
                </a:solidFill>
              </a:rPr>
              <a:t>nonocular</a:t>
            </a:r>
            <a:r>
              <a:rPr lang="en-US" sz="1400" i="1" dirty="0">
                <a:solidFill>
                  <a:schemeClr val="bg1"/>
                </a:solidFill>
              </a:rPr>
              <a:t>) presenting sign?</a:t>
            </a:r>
          </a:p>
          <a:p>
            <a:r>
              <a:rPr lang="en-US" sz="1400" dirty="0">
                <a:solidFill>
                  <a:schemeClr val="bg1"/>
                </a:solidFill>
              </a:rPr>
              <a:t>Hematuria</a:t>
            </a:r>
          </a:p>
          <a:p>
            <a:endParaRPr lang="en-US" sz="1400" dirty="0">
              <a:solidFill>
                <a:schemeClr val="bg1"/>
              </a:solidFill>
            </a:endParaRPr>
          </a:p>
          <a:p>
            <a:r>
              <a:rPr lang="en-US" sz="1400" i="1" dirty="0" err="1">
                <a:solidFill>
                  <a:schemeClr val="bg1"/>
                </a:solidFill>
              </a:rPr>
              <a:t>Microspherophakia</a:t>
            </a:r>
            <a:r>
              <a:rPr lang="en-US" sz="1400" i="1" dirty="0">
                <a:solidFill>
                  <a:schemeClr val="bg1"/>
                </a:solidFill>
              </a:rPr>
              <a:t> is </a:t>
            </a:r>
            <a:r>
              <a:rPr lang="en-US" sz="1400" b="1" dirty="0">
                <a:solidFill>
                  <a:schemeClr val="bg1"/>
                </a:solidFill>
              </a:rPr>
              <a:t>not</a:t>
            </a:r>
            <a:r>
              <a:rPr lang="en-US" sz="1400" i="1" dirty="0">
                <a:solidFill>
                  <a:schemeClr val="bg1"/>
                </a:solidFill>
              </a:rPr>
              <a:t> the classic lens finding in the oculorenal syndromes (and should not be the first one out of your mouth if pimped about them). What is?</a:t>
            </a:r>
          </a:p>
          <a:p>
            <a:r>
              <a:rPr lang="en-US" sz="1400" b="1" dirty="0">
                <a:solidFill>
                  <a:schemeClr val="bg1"/>
                </a:solidFill>
              </a:rPr>
              <a:t>Lenticonus</a:t>
            </a:r>
          </a:p>
        </p:txBody>
      </p:sp>
      <p:sp>
        <p:nvSpPr>
          <p:cNvPr id="27" name="Oval 26">
            <a:extLst>
              <a:ext uri="{FF2B5EF4-FFF2-40B4-BE49-F238E27FC236}">
                <a16:creationId xmlns:a16="http://schemas.microsoft.com/office/drawing/2014/main" id="{840C5E79-DF92-4B8B-A680-BE027ECFE4BE}"/>
              </a:ext>
            </a:extLst>
          </p:cNvPr>
          <p:cNvSpPr/>
          <p:nvPr/>
        </p:nvSpPr>
        <p:spPr>
          <a:xfrm>
            <a:off x="387656" y="4149643"/>
            <a:ext cx="2203144" cy="727157"/>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403744587"/>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6" name="TextBox 7"/>
          <p:cNvSpPr txBox="1">
            <a:spLocks noChangeArrowheads="1"/>
          </p:cNvSpPr>
          <p:nvPr/>
        </p:nvSpPr>
        <p:spPr bwMode="auto">
          <a:xfrm>
            <a:off x="1904999" y="3080768"/>
            <a:ext cx="5226050" cy="923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1800" dirty="0">
                <a:solidFill>
                  <a:schemeClr val="bg1">
                    <a:lumMod val="75000"/>
                  </a:schemeClr>
                </a:solidFill>
              </a:rPr>
              <a:t>The first thought you should have when</a:t>
            </a:r>
          </a:p>
          <a:p>
            <a:pPr algn="ctr" eaLnBrk="1" hangingPunct="1">
              <a:spcBef>
                <a:spcPct val="0"/>
              </a:spcBef>
              <a:buClrTx/>
              <a:buSzTx/>
              <a:buFontTx/>
              <a:buNone/>
            </a:pPr>
            <a:r>
              <a:rPr lang="en-US" altLang="en-US" sz="1800" dirty="0">
                <a:solidFill>
                  <a:schemeClr val="bg1">
                    <a:lumMod val="75000"/>
                  </a:schemeClr>
                </a:solidFill>
              </a:rPr>
              <a:t>encountering a </a:t>
            </a:r>
            <a:r>
              <a:rPr lang="en-US" altLang="en-US" sz="1800" dirty="0" err="1">
                <a:solidFill>
                  <a:schemeClr val="bg1">
                    <a:lumMod val="75000"/>
                  </a:schemeClr>
                </a:solidFill>
              </a:rPr>
              <a:t>pt</a:t>
            </a:r>
            <a:r>
              <a:rPr lang="en-US" altLang="en-US" sz="1800" dirty="0">
                <a:solidFill>
                  <a:schemeClr val="bg1">
                    <a:lumMod val="75000"/>
                  </a:schemeClr>
                </a:solidFill>
              </a:rPr>
              <a:t> you suspect has glaucoma is…</a:t>
            </a:r>
          </a:p>
          <a:p>
            <a:pPr algn="ctr" eaLnBrk="1" hangingPunct="1">
              <a:spcBef>
                <a:spcPct val="0"/>
              </a:spcBef>
              <a:buClrTx/>
              <a:buSzTx/>
              <a:buFontTx/>
              <a:buNone/>
            </a:pPr>
            <a:r>
              <a:rPr lang="en-US" altLang="en-US" sz="1800" b="1" i="1" dirty="0">
                <a:solidFill>
                  <a:schemeClr val="bg1">
                    <a:lumMod val="75000"/>
                  </a:schemeClr>
                </a:solidFill>
              </a:rPr>
              <a:t>What is the status of the angle?</a:t>
            </a:r>
          </a:p>
        </p:txBody>
      </p:sp>
      <p:sp>
        <p:nvSpPr>
          <p:cNvPr id="13" name="Rectangle 2">
            <a:extLst>
              <a:ext uri="{FF2B5EF4-FFF2-40B4-BE49-F238E27FC236}">
                <a16:creationId xmlns:a16="http://schemas.microsoft.com/office/drawing/2014/main" id="{91537DFF-FE3D-41F1-B41A-099239F8D93A}"/>
              </a:ext>
            </a:extLst>
          </p:cNvPr>
          <p:cNvSpPr>
            <a:spLocks noGrp="1" noChangeArrowheads="1"/>
          </p:cNvSpPr>
          <p:nvPr>
            <p:ph type="title"/>
          </p:nvPr>
        </p:nvSpPr>
        <p:spPr>
          <a:xfrm>
            <a:off x="457200" y="304800"/>
            <a:ext cx="7543800" cy="563562"/>
          </a:xfrm>
        </p:spPr>
        <p:txBody>
          <a:bodyPr/>
          <a:lstStyle/>
          <a:p>
            <a:pPr eaLnBrk="1" hangingPunct="1"/>
            <a:r>
              <a:rPr lang="en-US" altLang="en-US" sz="3500" dirty="0"/>
              <a:t>A</a:t>
            </a:r>
          </a:p>
        </p:txBody>
      </p:sp>
      <p:sp>
        <p:nvSpPr>
          <p:cNvPr id="15" name="Text Box 3">
            <a:extLst>
              <a:ext uri="{FF2B5EF4-FFF2-40B4-BE49-F238E27FC236}">
                <a16:creationId xmlns:a16="http://schemas.microsoft.com/office/drawing/2014/main" id="{FDBF16DD-0082-4B3C-8728-416E17088984}"/>
              </a:ext>
            </a:extLst>
          </p:cNvPr>
          <p:cNvSpPr txBox="1">
            <a:spLocks noChangeArrowheads="1"/>
          </p:cNvSpPr>
          <p:nvPr/>
        </p:nvSpPr>
        <p:spPr bwMode="auto">
          <a:xfrm>
            <a:off x="3351212" y="801757"/>
            <a:ext cx="2266950" cy="6413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3600"/>
              <a:t>Glaucoma</a:t>
            </a:r>
          </a:p>
        </p:txBody>
      </p:sp>
      <p:sp>
        <p:nvSpPr>
          <p:cNvPr id="16" name="Text Box 4">
            <a:extLst>
              <a:ext uri="{FF2B5EF4-FFF2-40B4-BE49-F238E27FC236}">
                <a16:creationId xmlns:a16="http://schemas.microsoft.com/office/drawing/2014/main" id="{F573FD74-C913-4A13-A6D1-A54660E076F4}"/>
              </a:ext>
            </a:extLst>
          </p:cNvPr>
          <p:cNvSpPr txBox="1">
            <a:spLocks noChangeArrowheads="1"/>
          </p:cNvSpPr>
          <p:nvPr/>
        </p:nvSpPr>
        <p:spPr bwMode="auto">
          <a:xfrm>
            <a:off x="5161801" y="2211387"/>
            <a:ext cx="2441694" cy="82484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800" b="1" i="1" dirty="0"/>
              <a:t>Closed- </a:t>
            </a:r>
            <a:r>
              <a:rPr lang="en-US" altLang="en-US" sz="2800" b="1" dirty="0"/>
              <a:t>or</a:t>
            </a:r>
          </a:p>
          <a:p>
            <a:pPr algn="ctr" eaLnBrk="1" hangingPunct="1">
              <a:lnSpc>
                <a:spcPct val="85000"/>
              </a:lnSpc>
              <a:spcBef>
                <a:spcPct val="0"/>
              </a:spcBef>
              <a:buClrTx/>
              <a:buSzTx/>
              <a:buFontTx/>
              <a:buNone/>
            </a:pPr>
            <a:r>
              <a:rPr lang="en-US" altLang="en-US" sz="2800" b="1" i="1" dirty="0"/>
              <a:t>narrow-angle</a:t>
            </a:r>
          </a:p>
        </p:txBody>
      </p:sp>
      <p:sp>
        <p:nvSpPr>
          <p:cNvPr id="17" name="Text Box 5">
            <a:extLst>
              <a:ext uri="{FF2B5EF4-FFF2-40B4-BE49-F238E27FC236}">
                <a16:creationId xmlns:a16="http://schemas.microsoft.com/office/drawing/2014/main" id="{079D805A-90A5-417A-8D73-E44114CE3FCE}"/>
              </a:ext>
            </a:extLst>
          </p:cNvPr>
          <p:cNvSpPr txBox="1">
            <a:spLocks noChangeArrowheads="1"/>
          </p:cNvSpPr>
          <p:nvPr/>
        </p:nvSpPr>
        <p:spPr bwMode="auto">
          <a:xfrm>
            <a:off x="1617938" y="2261619"/>
            <a:ext cx="2047875"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800" i="1" dirty="0">
                <a:solidFill>
                  <a:schemeClr val="bg1">
                    <a:lumMod val="75000"/>
                  </a:schemeClr>
                </a:solidFill>
              </a:rPr>
              <a:t>Open-angle</a:t>
            </a:r>
          </a:p>
        </p:txBody>
      </p:sp>
      <p:sp>
        <p:nvSpPr>
          <p:cNvPr id="18" name="Line 6">
            <a:extLst>
              <a:ext uri="{FF2B5EF4-FFF2-40B4-BE49-F238E27FC236}">
                <a16:creationId xmlns:a16="http://schemas.microsoft.com/office/drawing/2014/main" id="{785C5BC4-3B7B-470B-8F42-FFE4E418ED14}"/>
              </a:ext>
            </a:extLst>
          </p:cNvPr>
          <p:cNvSpPr>
            <a:spLocks noChangeShapeType="1"/>
          </p:cNvSpPr>
          <p:nvPr/>
        </p:nvSpPr>
        <p:spPr bwMode="auto">
          <a:xfrm flipH="1">
            <a:off x="3505199" y="1460570"/>
            <a:ext cx="1012825" cy="81915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9" name="Line 7">
            <a:extLst>
              <a:ext uri="{FF2B5EF4-FFF2-40B4-BE49-F238E27FC236}">
                <a16:creationId xmlns:a16="http://schemas.microsoft.com/office/drawing/2014/main" id="{493726A5-0AC3-4784-B1FD-1B83180639DD}"/>
              </a:ext>
            </a:extLst>
          </p:cNvPr>
          <p:cNvSpPr>
            <a:spLocks noChangeShapeType="1"/>
          </p:cNvSpPr>
          <p:nvPr/>
        </p:nvSpPr>
        <p:spPr bwMode="auto">
          <a:xfrm>
            <a:off x="4518025" y="1460569"/>
            <a:ext cx="1012825" cy="81915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 name="TextBox 1">
            <a:extLst>
              <a:ext uri="{FF2B5EF4-FFF2-40B4-BE49-F238E27FC236}">
                <a16:creationId xmlns:a16="http://schemas.microsoft.com/office/drawing/2014/main" id="{7C0AF69C-4874-49E7-9329-4384F3541034}"/>
              </a:ext>
            </a:extLst>
          </p:cNvPr>
          <p:cNvSpPr txBox="1"/>
          <p:nvPr/>
        </p:nvSpPr>
        <p:spPr>
          <a:xfrm>
            <a:off x="1295400" y="4267200"/>
            <a:ext cx="6963766" cy="1569660"/>
          </a:xfrm>
          <a:prstGeom prst="rect">
            <a:avLst/>
          </a:prstGeom>
          <a:noFill/>
        </p:spPr>
        <p:txBody>
          <a:bodyPr wrap="none" rtlCol="0">
            <a:spAutoFit/>
          </a:bodyPr>
          <a:lstStyle/>
          <a:p>
            <a:r>
              <a:rPr lang="en-US" sz="1600" i="1" dirty="0">
                <a:solidFill>
                  <a:schemeClr val="bg1">
                    <a:lumMod val="75000"/>
                  </a:schemeClr>
                </a:solidFill>
              </a:rPr>
              <a:t>What does it mean to say the angle is </a:t>
            </a:r>
            <a:r>
              <a:rPr lang="en-US" sz="1600" dirty="0">
                <a:solidFill>
                  <a:schemeClr val="bg1">
                    <a:lumMod val="75000"/>
                  </a:schemeClr>
                </a:solidFill>
              </a:rPr>
              <a:t>closed</a:t>
            </a:r>
            <a:r>
              <a:rPr lang="en-US" sz="1600" i="1" dirty="0">
                <a:solidFill>
                  <a:schemeClr val="bg1">
                    <a:lumMod val="75000"/>
                  </a:schemeClr>
                </a:solidFill>
              </a:rPr>
              <a:t>?</a:t>
            </a:r>
          </a:p>
          <a:p>
            <a:r>
              <a:rPr lang="en-US" sz="1600" dirty="0">
                <a:solidFill>
                  <a:schemeClr val="bg1">
                    <a:lumMod val="75000"/>
                  </a:schemeClr>
                </a:solidFill>
              </a:rPr>
              <a:t>It means the peripheral iris is in contact with the trabecular meshwork (TM)</a:t>
            </a:r>
          </a:p>
          <a:p>
            <a:endParaRPr lang="en-US" sz="1600" dirty="0">
              <a:solidFill>
                <a:schemeClr val="bg1">
                  <a:lumMod val="75000"/>
                </a:schemeClr>
              </a:solidFill>
            </a:endParaRPr>
          </a:p>
          <a:p>
            <a:r>
              <a:rPr lang="en-US" sz="1600" i="1" dirty="0">
                <a:solidFill>
                  <a:schemeClr val="bg1">
                    <a:lumMod val="75000"/>
                  </a:schemeClr>
                </a:solidFill>
              </a:rPr>
              <a:t>This contact comes in two basic flavors—what are they?</a:t>
            </a:r>
          </a:p>
          <a:p>
            <a:r>
              <a:rPr lang="en-US" sz="1600" dirty="0">
                <a:solidFill>
                  <a:schemeClr val="bg1">
                    <a:lumMod val="75000"/>
                  </a:schemeClr>
                </a:solidFill>
              </a:rPr>
              <a:t>--</a:t>
            </a:r>
            <a:r>
              <a:rPr lang="en-US" sz="1600" b="1" dirty="0">
                <a:solidFill>
                  <a:srgbClr val="0000FF"/>
                </a:solidFill>
              </a:rPr>
              <a:t>The iris can  </a:t>
            </a:r>
            <a:r>
              <a:rPr lang="en-US" sz="1600" b="1" i="1" dirty="0">
                <a:solidFill>
                  <a:srgbClr val="0000FF"/>
                </a:solidFill>
              </a:rPr>
              <a:t>appose</a:t>
            </a:r>
            <a:r>
              <a:rPr lang="en-US" sz="1600" b="1" dirty="0">
                <a:solidFill>
                  <a:srgbClr val="0000FF"/>
                </a:solidFill>
              </a:rPr>
              <a:t>  the TM</a:t>
            </a:r>
            <a:r>
              <a:rPr lang="en-US" sz="1600" dirty="0">
                <a:solidFill>
                  <a:schemeClr val="bg1">
                    <a:lumMod val="75000"/>
                  </a:schemeClr>
                </a:solidFill>
              </a:rPr>
              <a:t>, </a:t>
            </a:r>
            <a:r>
              <a:rPr lang="en-US" sz="1600" dirty="0" err="1">
                <a:solidFill>
                  <a:schemeClr val="bg1">
                    <a:lumMod val="75000"/>
                  </a:schemeClr>
                </a:solidFill>
              </a:rPr>
              <a:t>ie</a:t>
            </a:r>
            <a:r>
              <a:rPr lang="en-US" sz="1600" dirty="0">
                <a:solidFill>
                  <a:schemeClr val="bg1">
                    <a:lumMod val="75000"/>
                  </a:schemeClr>
                </a:solidFill>
              </a:rPr>
              <a:t>, touch it without adhering to it</a:t>
            </a:r>
          </a:p>
          <a:p>
            <a:r>
              <a:rPr lang="en-US" sz="1600" dirty="0">
                <a:solidFill>
                  <a:schemeClr val="bg1">
                    <a:lumMod val="75000"/>
                  </a:schemeClr>
                </a:solidFill>
              </a:rPr>
              <a:t>--</a:t>
            </a:r>
            <a:r>
              <a:rPr lang="en-US" sz="1600" b="1" dirty="0">
                <a:solidFill>
                  <a:srgbClr val="0000FF"/>
                </a:solidFill>
              </a:rPr>
              <a:t>The iris can be  </a:t>
            </a:r>
            <a:r>
              <a:rPr lang="en-US" sz="1600" b="1" i="1" dirty="0" err="1">
                <a:solidFill>
                  <a:srgbClr val="0000FF"/>
                </a:solidFill>
              </a:rPr>
              <a:t>syneched</a:t>
            </a:r>
            <a:r>
              <a:rPr lang="en-US" sz="1600" b="1" i="1" dirty="0">
                <a:solidFill>
                  <a:srgbClr val="0000FF"/>
                </a:solidFill>
              </a:rPr>
              <a:t>*</a:t>
            </a:r>
            <a:r>
              <a:rPr lang="en-US" sz="1600" b="1" dirty="0">
                <a:solidFill>
                  <a:srgbClr val="0000FF"/>
                </a:solidFill>
              </a:rPr>
              <a:t>  to the TM</a:t>
            </a:r>
            <a:r>
              <a:rPr lang="en-US" sz="1600" dirty="0">
                <a:solidFill>
                  <a:schemeClr val="bg1">
                    <a:lumMod val="75000"/>
                  </a:schemeClr>
                </a:solidFill>
              </a:rPr>
              <a:t>, </a:t>
            </a:r>
            <a:r>
              <a:rPr lang="en-US" sz="1600" dirty="0" err="1">
                <a:solidFill>
                  <a:schemeClr val="bg1">
                    <a:lumMod val="75000"/>
                  </a:schemeClr>
                </a:solidFill>
              </a:rPr>
              <a:t>ie</a:t>
            </a:r>
            <a:r>
              <a:rPr lang="en-US" sz="1600" dirty="0">
                <a:solidFill>
                  <a:schemeClr val="bg1">
                    <a:lumMod val="75000"/>
                  </a:schemeClr>
                </a:solidFill>
              </a:rPr>
              <a:t>, adhered to it</a:t>
            </a:r>
          </a:p>
        </p:txBody>
      </p:sp>
      <p:sp>
        <p:nvSpPr>
          <p:cNvPr id="14" name="TextBox 13">
            <a:extLst>
              <a:ext uri="{FF2B5EF4-FFF2-40B4-BE49-F238E27FC236}">
                <a16:creationId xmlns:a16="http://schemas.microsoft.com/office/drawing/2014/main" id="{9704186B-3F72-4DD6-BC97-BAB13324E8AA}"/>
              </a:ext>
            </a:extLst>
          </p:cNvPr>
          <p:cNvSpPr txBox="1"/>
          <p:nvPr/>
        </p:nvSpPr>
        <p:spPr>
          <a:xfrm>
            <a:off x="2259496" y="189094"/>
            <a:ext cx="4607480" cy="400110"/>
          </a:xfrm>
          <a:prstGeom prst="rect">
            <a:avLst/>
          </a:prstGeom>
          <a:solidFill>
            <a:schemeClr val="accent1">
              <a:lumMod val="60000"/>
              <a:lumOff val="40000"/>
            </a:schemeClr>
          </a:solidFill>
        </p:spPr>
        <p:txBody>
          <a:bodyPr wrap="none" rtlCol="0">
            <a:spAutoFit/>
          </a:bodyPr>
          <a:lstStyle/>
          <a:p>
            <a:pPr algn="ctr"/>
            <a:r>
              <a:rPr lang="en-US" sz="2000" b="1" dirty="0"/>
              <a:t>Secondary Angle Closure Glaucoma</a:t>
            </a:r>
          </a:p>
        </p:txBody>
      </p:sp>
      <p:sp>
        <p:nvSpPr>
          <p:cNvPr id="4" name="Oval 3">
            <a:extLst>
              <a:ext uri="{FF2B5EF4-FFF2-40B4-BE49-F238E27FC236}">
                <a16:creationId xmlns:a16="http://schemas.microsoft.com/office/drawing/2014/main" id="{07392D33-CF23-4557-A69C-FD267269889F}"/>
              </a:ext>
            </a:extLst>
          </p:cNvPr>
          <p:cNvSpPr/>
          <p:nvPr/>
        </p:nvSpPr>
        <p:spPr>
          <a:xfrm>
            <a:off x="1143000" y="5105400"/>
            <a:ext cx="4343400" cy="838200"/>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TextBox 19">
            <a:extLst>
              <a:ext uri="{FF2B5EF4-FFF2-40B4-BE49-F238E27FC236}">
                <a16:creationId xmlns:a16="http://schemas.microsoft.com/office/drawing/2014/main" id="{D7EE4E6F-F053-4A06-8923-91BC9449DD52}"/>
              </a:ext>
            </a:extLst>
          </p:cNvPr>
          <p:cNvSpPr txBox="1"/>
          <p:nvPr/>
        </p:nvSpPr>
        <p:spPr>
          <a:xfrm>
            <a:off x="703769" y="3072638"/>
            <a:ext cx="7581901" cy="1815882"/>
          </a:xfrm>
          <a:prstGeom prst="rect">
            <a:avLst/>
          </a:prstGeom>
          <a:solidFill>
            <a:schemeClr val="accent5">
              <a:lumMod val="75000"/>
            </a:schemeClr>
          </a:solidFill>
        </p:spPr>
        <p:txBody>
          <a:bodyPr wrap="square" rtlCol="0">
            <a:spAutoFit/>
          </a:bodyPr>
          <a:lstStyle/>
          <a:p>
            <a:r>
              <a:rPr lang="en-US" sz="1400" i="1" dirty="0">
                <a:solidFill>
                  <a:srgbClr val="0000FF"/>
                </a:solidFill>
              </a:rPr>
              <a:t>How do you go about determining whether the iris-angle touch is appositional, or </a:t>
            </a:r>
            <a:r>
              <a:rPr lang="en-US" sz="1400" i="1" dirty="0" err="1">
                <a:solidFill>
                  <a:srgbClr val="0000FF"/>
                </a:solidFill>
              </a:rPr>
              <a:t>synechial</a:t>
            </a:r>
            <a:r>
              <a:rPr lang="en-US" sz="1400" i="1" dirty="0">
                <a:solidFill>
                  <a:srgbClr val="0000FF"/>
                </a:solidFill>
              </a:rPr>
              <a:t>?</a:t>
            </a:r>
          </a:p>
          <a:p>
            <a:r>
              <a:rPr lang="en-US" sz="1400" dirty="0">
                <a:solidFill>
                  <a:srgbClr val="0000FF"/>
                </a:solidFill>
              </a:rPr>
              <a:t>Via dynamic (aka </a:t>
            </a:r>
            <a:r>
              <a:rPr lang="en-US" sz="1400" i="1" dirty="0">
                <a:solidFill>
                  <a:srgbClr val="0000FF"/>
                </a:solidFill>
              </a:rPr>
              <a:t>compression, </a:t>
            </a:r>
            <a:r>
              <a:rPr lang="en-US" sz="1400" dirty="0">
                <a:solidFill>
                  <a:srgbClr val="0000FF"/>
                </a:solidFill>
              </a:rPr>
              <a:t>aka</a:t>
            </a:r>
            <a:r>
              <a:rPr lang="en-US" sz="1400" i="1" dirty="0">
                <a:solidFill>
                  <a:srgbClr val="0000FF"/>
                </a:solidFill>
              </a:rPr>
              <a:t> indentation</a:t>
            </a:r>
            <a:r>
              <a:rPr lang="en-US" sz="1400" dirty="0">
                <a:solidFill>
                  <a:srgbClr val="0000FF"/>
                </a:solidFill>
              </a:rPr>
              <a:t>) gonioscopy</a:t>
            </a:r>
          </a:p>
          <a:p>
            <a:endParaRPr lang="en-US" sz="1400" dirty="0">
              <a:solidFill>
                <a:schemeClr val="accent5">
                  <a:lumMod val="75000"/>
                </a:schemeClr>
              </a:solidFill>
            </a:endParaRPr>
          </a:p>
          <a:p>
            <a:r>
              <a:rPr lang="en-US" sz="1400" i="1" dirty="0">
                <a:solidFill>
                  <a:schemeClr val="accent5">
                    <a:lumMod val="75000"/>
                  </a:schemeClr>
                </a:solidFill>
              </a:rPr>
              <a:t>How is dynamic gonioscopy performed?</a:t>
            </a:r>
          </a:p>
          <a:p>
            <a:r>
              <a:rPr lang="en-US" sz="1400" dirty="0">
                <a:solidFill>
                  <a:schemeClr val="accent5">
                    <a:lumMod val="75000"/>
                  </a:schemeClr>
                </a:solidFill>
              </a:rPr>
              <a:t>During gonioscopy, the examiner manipulates the lens to gently compress the central cornea, in the process displacing aqueous peripherally, toward the angle. If the iris-angle contact is appositional, the influx of displaced aqueous will separate them. But at locations where the iris is </a:t>
            </a:r>
            <a:r>
              <a:rPr lang="en-US" sz="1400" dirty="0" err="1">
                <a:solidFill>
                  <a:schemeClr val="accent5">
                    <a:lumMod val="75000"/>
                  </a:schemeClr>
                </a:solidFill>
              </a:rPr>
              <a:t>syneched</a:t>
            </a:r>
            <a:r>
              <a:rPr lang="en-US" sz="1400" dirty="0">
                <a:solidFill>
                  <a:schemeClr val="accent5">
                    <a:lumMod val="75000"/>
                  </a:schemeClr>
                </a:solidFill>
              </a:rPr>
              <a:t> to the angle, the aqueous influx will have no effect on the iris-angle contact.</a:t>
            </a:r>
          </a:p>
        </p:txBody>
      </p:sp>
    </p:spTree>
    <p:extLst>
      <p:ext uri="{BB962C8B-B14F-4D97-AF65-F5344CB8AC3E}">
        <p14:creationId xmlns:p14="http://schemas.microsoft.com/office/powerpoint/2010/main" val="3526746277"/>
      </p:ext>
    </p:extLst>
  </p:cSld>
  <p:clrMapOvr>
    <a:masterClrMapping/>
  </p:clrMapOvr>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p:cNvSpPr>
            <a:spLocks noGrp="1"/>
          </p:cNvSpPr>
          <p:nvPr>
            <p:ph type="sldNum" sz="quarter" idx="12"/>
          </p:nvPr>
        </p:nvSpPr>
        <p:spPr/>
        <p:txBody>
          <a:bodyPr/>
          <a:lstStyle/>
          <a:p>
            <a:fld id="{67B4125B-27D3-4108-911E-4780F3F2CD00}" type="slidenum">
              <a:rPr lang="en-US" altLang="en-US" smtClean="0"/>
              <a:pPr/>
              <a:t>110</a:t>
            </a:fld>
            <a:endParaRPr lang="en-US" altLang="en-US"/>
          </a:p>
        </p:txBody>
      </p:sp>
      <p:pic>
        <p:nvPicPr>
          <p:cNvPr id="5" name="Picture 4"/>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867930" y="1600200"/>
            <a:ext cx="5371070" cy="3749040"/>
          </a:xfrm>
          <a:prstGeom prst="rect">
            <a:avLst/>
          </a:prstGeom>
        </p:spPr>
      </p:pic>
      <p:sp>
        <p:nvSpPr>
          <p:cNvPr id="7" name="TextBox 6"/>
          <p:cNvSpPr txBox="1"/>
          <p:nvPr/>
        </p:nvSpPr>
        <p:spPr>
          <a:xfrm>
            <a:off x="2752521" y="5681246"/>
            <a:ext cx="3639010" cy="338554"/>
          </a:xfrm>
          <a:prstGeom prst="rect">
            <a:avLst/>
          </a:prstGeom>
          <a:noFill/>
        </p:spPr>
        <p:txBody>
          <a:bodyPr wrap="none" rtlCol="0">
            <a:spAutoFit/>
          </a:bodyPr>
          <a:lstStyle/>
          <a:p>
            <a:pPr algn="ctr"/>
            <a:r>
              <a:rPr lang="en-US" sz="1600" dirty="0"/>
              <a:t>Anterior lenticonus in </a:t>
            </a:r>
            <a:r>
              <a:rPr lang="en-US" sz="1600" dirty="0" err="1"/>
              <a:t>Alport</a:t>
            </a:r>
            <a:r>
              <a:rPr lang="en-US" sz="1600" dirty="0"/>
              <a:t> syndrome</a:t>
            </a:r>
          </a:p>
        </p:txBody>
      </p:sp>
      <p:sp>
        <p:nvSpPr>
          <p:cNvPr id="6" name="TextBox 5">
            <a:extLst>
              <a:ext uri="{FF2B5EF4-FFF2-40B4-BE49-F238E27FC236}">
                <a16:creationId xmlns:a16="http://schemas.microsoft.com/office/drawing/2014/main" id="{8CDE0DFC-AB77-4C4D-A634-DED96F4DCA88}"/>
              </a:ext>
            </a:extLst>
          </p:cNvPr>
          <p:cNvSpPr txBox="1"/>
          <p:nvPr/>
        </p:nvSpPr>
        <p:spPr>
          <a:xfrm>
            <a:off x="2259496" y="189094"/>
            <a:ext cx="4607480" cy="400110"/>
          </a:xfrm>
          <a:prstGeom prst="rect">
            <a:avLst/>
          </a:prstGeom>
          <a:solidFill>
            <a:schemeClr val="accent1">
              <a:lumMod val="60000"/>
              <a:lumOff val="40000"/>
            </a:schemeClr>
          </a:solidFill>
        </p:spPr>
        <p:txBody>
          <a:bodyPr wrap="none" rtlCol="0">
            <a:spAutoFit/>
          </a:bodyPr>
          <a:lstStyle/>
          <a:p>
            <a:pPr algn="ctr"/>
            <a:r>
              <a:rPr lang="en-US" sz="2000" b="1" dirty="0"/>
              <a:t>Secondary Angle Closure Glaucoma</a:t>
            </a:r>
          </a:p>
        </p:txBody>
      </p:sp>
    </p:spTree>
    <p:extLst>
      <p:ext uri="{BB962C8B-B14F-4D97-AF65-F5344CB8AC3E}">
        <p14:creationId xmlns:p14="http://schemas.microsoft.com/office/powerpoint/2010/main" val="577403955"/>
      </p:ext>
    </p:extLst>
  </p:cSld>
  <p:clrMapOvr>
    <a:masterClrMapping/>
  </p:clrMapOvr>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014" name="Text Box 6"/>
          <p:cNvSpPr txBox="1">
            <a:spLocks noChangeArrowheads="1"/>
          </p:cNvSpPr>
          <p:nvPr/>
        </p:nvSpPr>
        <p:spPr bwMode="auto">
          <a:xfrm>
            <a:off x="533400" y="2356376"/>
            <a:ext cx="1005403"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t>Lens-</a:t>
            </a:r>
          </a:p>
          <a:p>
            <a:pPr algn="ctr" eaLnBrk="1" hangingPunct="1">
              <a:lnSpc>
                <a:spcPct val="80000"/>
              </a:lnSpc>
              <a:spcBef>
                <a:spcPct val="0"/>
              </a:spcBef>
              <a:buClrTx/>
              <a:buSzTx/>
              <a:buFontTx/>
              <a:buNone/>
            </a:pPr>
            <a:r>
              <a:rPr lang="en-US" altLang="en-US" sz="1800" dirty="0"/>
              <a:t>Induced</a:t>
            </a:r>
          </a:p>
        </p:txBody>
      </p:sp>
      <p:sp>
        <p:nvSpPr>
          <p:cNvPr id="43017" name="Text Box 14"/>
          <p:cNvSpPr txBox="1">
            <a:spLocks noChangeArrowheads="1"/>
          </p:cNvSpPr>
          <p:nvPr/>
        </p:nvSpPr>
        <p:spPr bwMode="auto">
          <a:xfrm>
            <a:off x="3026498" y="2365901"/>
            <a:ext cx="1633781"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Aphakic/</a:t>
            </a:r>
          </a:p>
          <a:p>
            <a:pPr algn="ctr" eaLnBrk="1" hangingPunct="1">
              <a:lnSpc>
                <a:spcPct val="80000"/>
              </a:lnSpc>
              <a:spcBef>
                <a:spcPct val="0"/>
              </a:spcBef>
              <a:buClrTx/>
              <a:buSzTx/>
              <a:buFontTx/>
              <a:buNone/>
            </a:pPr>
            <a:r>
              <a:rPr lang="en-US" altLang="en-US" sz="1800" dirty="0" err="1">
                <a:solidFill>
                  <a:schemeClr val="bg1">
                    <a:lumMod val="75000"/>
                  </a:schemeClr>
                </a:solidFill>
              </a:rPr>
              <a:t>Pseudophakic</a:t>
            </a:r>
            <a:endParaRPr lang="en-US" altLang="en-US" sz="1800" dirty="0">
              <a:solidFill>
                <a:schemeClr val="bg1">
                  <a:lumMod val="75000"/>
                </a:schemeClr>
              </a:solidFill>
            </a:endParaRPr>
          </a:p>
        </p:txBody>
      </p:sp>
      <p:sp>
        <p:nvSpPr>
          <p:cNvPr id="43031" name="Text Box 35"/>
          <p:cNvSpPr txBox="1">
            <a:spLocks noChangeArrowheads="1"/>
          </p:cNvSpPr>
          <p:nvPr/>
        </p:nvSpPr>
        <p:spPr bwMode="auto">
          <a:xfrm>
            <a:off x="1190847" y="1295400"/>
            <a:ext cx="2473754"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t>w/ Pupillary Block</a:t>
            </a:r>
          </a:p>
        </p:txBody>
      </p:sp>
      <p:sp>
        <p:nvSpPr>
          <p:cNvPr id="49" name="Rectangle 2">
            <a:extLst>
              <a:ext uri="{FF2B5EF4-FFF2-40B4-BE49-F238E27FC236}">
                <a16:creationId xmlns:a16="http://schemas.microsoft.com/office/drawing/2014/main" id="{240EE5BF-F7D2-4FC8-A5DD-F6B5423153C6}"/>
              </a:ext>
            </a:extLst>
          </p:cNvPr>
          <p:cNvSpPr>
            <a:spLocks noGrp="1" noChangeArrowheads="1"/>
          </p:cNvSpPr>
          <p:nvPr>
            <p:ph type="title"/>
          </p:nvPr>
        </p:nvSpPr>
        <p:spPr>
          <a:xfrm>
            <a:off x="457200" y="304800"/>
            <a:ext cx="7543800" cy="563562"/>
          </a:xfrm>
        </p:spPr>
        <p:txBody>
          <a:bodyPr/>
          <a:lstStyle/>
          <a:p>
            <a:pPr eaLnBrk="1" hangingPunct="1"/>
            <a:r>
              <a:rPr lang="en-US" altLang="en-US" sz="3500" dirty="0"/>
              <a:t>Q</a:t>
            </a:r>
          </a:p>
        </p:txBody>
      </p:sp>
      <p:sp>
        <p:nvSpPr>
          <p:cNvPr id="50" name="TextBox 49">
            <a:extLst>
              <a:ext uri="{FF2B5EF4-FFF2-40B4-BE49-F238E27FC236}">
                <a16:creationId xmlns:a16="http://schemas.microsoft.com/office/drawing/2014/main" id="{CF426230-46C8-405C-9015-99EF57762A2E}"/>
              </a:ext>
            </a:extLst>
          </p:cNvPr>
          <p:cNvSpPr txBox="1"/>
          <p:nvPr/>
        </p:nvSpPr>
        <p:spPr>
          <a:xfrm>
            <a:off x="2259496" y="189094"/>
            <a:ext cx="4607480" cy="400110"/>
          </a:xfrm>
          <a:prstGeom prst="rect">
            <a:avLst/>
          </a:prstGeom>
          <a:solidFill>
            <a:schemeClr val="accent1">
              <a:lumMod val="60000"/>
              <a:lumOff val="40000"/>
            </a:schemeClr>
          </a:solidFill>
        </p:spPr>
        <p:txBody>
          <a:bodyPr wrap="none" rtlCol="0">
            <a:spAutoFit/>
          </a:bodyPr>
          <a:lstStyle/>
          <a:p>
            <a:pPr algn="ctr"/>
            <a:r>
              <a:rPr lang="en-US" sz="2000" b="1" dirty="0"/>
              <a:t>Secondary Angle Closure Glaucoma</a:t>
            </a:r>
          </a:p>
        </p:txBody>
      </p:sp>
      <p:sp>
        <p:nvSpPr>
          <p:cNvPr id="2" name="TextBox 1">
            <a:extLst>
              <a:ext uri="{FF2B5EF4-FFF2-40B4-BE49-F238E27FC236}">
                <a16:creationId xmlns:a16="http://schemas.microsoft.com/office/drawing/2014/main" id="{A7E30BEC-923B-4C9A-A856-BDD0D882F6B8}"/>
              </a:ext>
            </a:extLst>
          </p:cNvPr>
          <p:cNvSpPr txBox="1"/>
          <p:nvPr/>
        </p:nvSpPr>
        <p:spPr>
          <a:xfrm>
            <a:off x="887305" y="2844119"/>
            <a:ext cx="1494320" cy="338554"/>
          </a:xfrm>
          <a:prstGeom prst="rect">
            <a:avLst/>
          </a:prstGeom>
          <a:noFill/>
        </p:spPr>
        <p:txBody>
          <a:bodyPr wrap="none" rtlCol="0">
            <a:spAutoFit/>
          </a:bodyPr>
          <a:lstStyle/>
          <a:p>
            <a:r>
              <a:rPr lang="en-US" sz="1600" dirty="0" err="1">
                <a:solidFill>
                  <a:schemeClr val="bg1">
                    <a:lumMod val="75000"/>
                  </a:schemeClr>
                </a:solidFill>
              </a:rPr>
              <a:t>Phacomorphic</a:t>
            </a:r>
            <a:endParaRPr lang="en-US" sz="1600" dirty="0">
              <a:solidFill>
                <a:schemeClr val="bg1">
                  <a:lumMod val="75000"/>
                </a:schemeClr>
              </a:solidFill>
            </a:endParaRPr>
          </a:p>
        </p:txBody>
      </p:sp>
      <p:sp>
        <p:nvSpPr>
          <p:cNvPr id="51" name="TextBox 50">
            <a:extLst>
              <a:ext uri="{FF2B5EF4-FFF2-40B4-BE49-F238E27FC236}">
                <a16:creationId xmlns:a16="http://schemas.microsoft.com/office/drawing/2014/main" id="{156069D4-340B-4160-A336-EBF73557CEE0}"/>
              </a:ext>
            </a:extLst>
          </p:cNvPr>
          <p:cNvSpPr txBox="1"/>
          <p:nvPr/>
        </p:nvSpPr>
        <p:spPr>
          <a:xfrm>
            <a:off x="884725" y="3175578"/>
            <a:ext cx="1519968" cy="338554"/>
          </a:xfrm>
          <a:prstGeom prst="rect">
            <a:avLst/>
          </a:prstGeom>
          <a:noFill/>
        </p:spPr>
        <p:txBody>
          <a:bodyPr wrap="none" rtlCol="0">
            <a:spAutoFit/>
          </a:bodyPr>
          <a:lstStyle/>
          <a:p>
            <a:r>
              <a:rPr lang="en-US" sz="1600" b="1" dirty="0"/>
              <a:t>Ectopia </a:t>
            </a:r>
            <a:r>
              <a:rPr lang="en-US" sz="1600" b="1" dirty="0" err="1"/>
              <a:t>lentis</a:t>
            </a:r>
            <a:endParaRPr lang="en-US" sz="1600" b="1" dirty="0"/>
          </a:p>
        </p:txBody>
      </p:sp>
      <p:cxnSp>
        <p:nvCxnSpPr>
          <p:cNvPr id="71" name="Straight Connector 70">
            <a:extLst>
              <a:ext uri="{FF2B5EF4-FFF2-40B4-BE49-F238E27FC236}">
                <a16:creationId xmlns:a16="http://schemas.microsoft.com/office/drawing/2014/main" id="{C104938D-BA8D-4E39-9D5F-9EE2012F2F3C}"/>
              </a:ext>
            </a:extLst>
          </p:cNvPr>
          <p:cNvCxnSpPr>
            <a:cxnSpLocks/>
          </p:cNvCxnSpPr>
          <p:nvPr/>
        </p:nvCxnSpPr>
        <p:spPr>
          <a:xfrm flipH="1">
            <a:off x="762665" y="3023488"/>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2A7E4E40-472F-4E50-8A7A-45C10FDD7171}"/>
              </a:ext>
            </a:extLst>
          </p:cNvPr>
          <p:cNvCxnSpPr>
            <a:cxnSpLocks/>
          </p:cNvCxnSpPr>
          <p:nvPr/>
        </p:nvCxnSpPr>
        <p:spPr>
          <a:xfrm flipH="1">
            <a:off x="762665" y="3347853"/>
            <a:ext cx="168274"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C3924889-45B9-4383-9C9E-48F0A9C27AD8}"/>
              </a:ext>
            </a:extLst>
          </p:cNvPr>
          <p:cNvCxnSpPr>
            <a:cxnSpLocks/>
          </p:cNvCxnSpPr>
          <p:nvPr/>
        </p:nvCxnSpPr>
        <p:spPr>
          <a:xfrm flipH="1">
            <a:off x="748719" y="2838976"/>
            <a:ext cx="13947" cy="5088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 name="Straight Arrow Connector 5">
            <a:extLst>
              <a:ext uri="{FF2B5EF4-FFF2-40B4-BE49-F238E27FC236}">
                <a16:creationId xmlns:a16="http://schemas.microsoft.com/office/drawing/2014/main" id="{A3439F0C-5143-461F-8F3C-2E830785DEFC}"/>
              </a:ext>
            </a:extLst>
          </p:cNvPr>
          <p:cNvCxnSpPr>
            <a:stCxn id="50" idx="2"/>
          </p:cNvCxnSpPr>
          <p:nvPr/>
        </p:nvCxnSpPr>
        <p:spPr>
          <a:xfrm flipH="1">
            <a:off x="2971800" y="589204"/>
            <a:ext cx="1591436" cy="706196"/>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6" name="Straight Arrow Connector 25">
            <a:extLst>
              <a:ext uri="{FF2B5EF4-FFF2-40B4-BE49-F238E27FC236}">
                <a16:creationId xmlns:a16="http://schemas.microsoft.com/office/drawing/2014/main" id="{B70E0124-9B84-41A5-8D84-A66B7838A706}"/>
              </a:ext>
            </a:extLst>
          </p:cNvPr>
          <p:cNvCxnSpPr>
            <a:cxnSpLocks/>
          </p:cNvCxnSpPr>
          <p:nvPr/>
        </p:nvCxnSpPr>
        <p:spPr>
          <a:xfrm flipH="1">
            <a:off x="1159539" y="1828800"/>
            <a:ext cx="1290435" cy="478059"/>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8" name="Straight Arrow Connector 27">
            <a:extLst>
              <a:ext uri="{FF2B5EF4-FFF2-40B4-BE49-F238E27FC236}">
                <a16:creationId xmlns:a16="http://schemas.microsoft.com/office/drawing/2014/main" id="{567A4249-5C59-4416-8A8E-1C35913900AB}"/>
              </a:ext>
            </a:extLst>
          </p:cNvPr>
          <p:cNvCxnSpPr>
            <a:cxnSpLocks/>
          </p:cNvCxnSpPr>
          <p:nvPr/>
        </p:nvCxnSpPr>
        <p:spPr>
          <a:xfrm>
            <a:off x="2449973" y="1832208"/>
            <a:ext cx="1268784"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21" name="Straight Arrow Connector 20">
            <a:extLst>
              <a:ext uri="{FF2B5EF4-FFF2-40B4-BE49-F238E27FC236}">
                <a16:creationId xmlns:a16="http://schemas.microsoft.com/office/drawing/2014/main" id="{5E33AEB6-AB6B-4304-B44B-E14BDAECF20A}"/>
              </a:ext>
            </a:extLst>
          </p:cNvPr>
          <p:cNvCxnSpPr>
            <a:cxnSpLocks/>
          </p:cNvCxnSpPr>
          <p:nvPr/>
        </p:nvCxnSpPr>
        <p:spPr>
          <a:xfrm>
            <a:off x="4572000" y="589204"/>
            <a:ext cx="1600200" cy="706196"/>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18" name="Text Box 36">
            <a:extLst>
              <a:ext uri="{FF2B5EF4-FFF2-40B4-BE49-F238E27FC236}">
                <a16:creationId xmlns:a16="http://schemas.microsoft.com/office/drawing/2014/main" id="{362B1808-42BE-4D1C-894B-40BD72FCD11D}"/>
              </a:ext>
            </a:extLst>
          </p:cNvPr>
          <p:cNvSpPr txBox="1">
            <a:spLocks noChangeArrowheads="1"/>
          </p:cNvSpPr>
          <p:nvPr/>
        </p:nvSpPr>
        <p:spPr bwMode="auto">
          <a:xfrm>
            <a:off x="5181600" y="1295400"/>
            <a:ext cx="2630848" cy="430887"/>
          </a:xfrm>
          <a:prstGeom prst="rect">
            <a:avLst/>
          </a:prstGeom>
          <a:noFill/>
          <a:ln w="952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solidFill>
                  <a:schemeClr val="bg1">
                    <a:lumMod val="75000"/>
                  </a:schemeClr>
                </a:solidFill>
              </a:rPr>
              <a:t>w/o Pupillary Block</a:t>
            </a:r>
          </a:p>
        </p:txBody>
      </p:sp>
      <p:sp>
        <p:nvSpPr>
          <p:cNvPr id="19" name="TextBox 18">
            <a:extLst>
              <a:ext uri="{FF2B5EF4-FFF2-40B4-BE49-F238E27FC236}">
                <a16:creationId xmlns:a16="http://schemas.microsoft.com/office/drawing/2014/main" id="{20F14707-6AB2-4CFA-894D-0A3851B594EA}"/>
              </a:ext>
            </a:extLst>
          </p:cNvPr>
          <p:cNvSpPr txBox="1"/>
          <p:nvPr/>
        </p:nvSpPr>
        <p:spPr>
          <a:xfrm>
            <a:off x="381000" y="3581400"/>
            <a:ext cx="7315200" cy="2800767"/>
          </a:xfrm>
          <a:prstGeom prst="rect">
            <a:avLst/>
          </a:prstGeom>
          <a:solidFill>
            <a:srgbClr val="FF99FF"/>
          </a:solidFill>
        </p:spPr>
        <p:txBody>
          <a:bodyPr wrap="square" rtlCol="0">
            <a:spAutoFit/>
          </a:bodyPr>
          <a:lstStyle/>
          <a:p>
            <a:r>
              <a:rPr lang="en-US" sz="1600" i="1" dirty="0">
                <a:solidFill>
                  <a:schemeClr val="bg1">
                    <a:lumMod val="50000"/>
                  </a:schemeClr>
                </a:solidFill>
              </a:rPr>
              <a:t>What is </a:t>
            </a:r>
            <a:r>
              <a:rPr lang="en-US" sz="1600" dirty="0">
                <a:solidFill>
                  <a:schemeClr val="bg1">
                    <a:lumMod val="50000"/>
                  </a:schemeClr>
                </a:solidFill>
              </a:rPr>
              <a:t>ectopia </a:t>
            </a:r>
            <a:r>
              <a:rPr lang="en-US" sz="1600" dirty="0" err="1">
                <a:solidFill>
                  <a:schemeClr val="bg1">
                    <a:lumMod val="50000"/>
                  </a:schemeClr>
                </a:solidFill>
              </a:rPr>
              <a:t>lentis</a:t>
            </a:r>
            <a:r>
              <a:rPr lang="en-US" sz="1600" i="1" dirty="0">
                <a:solidFill>
                  <a:schemeClr val="bg1">
                    <a:lumMod val="50000"/>
                  </a:schemeClr>
                </a:solidFill>
              </a:rPr>
              <a:t>?</a:t>
            </a:r>
          </a:p>
          <a:p>
            <a:r>
              <a:rPr lang="en-US" sz="1600" dirty="0">
                <a:solidFill>
                  <a:schemeClr val="bg1">
                    <a:lumMod val="50000"/>
                  </a:schemeClr>
                </a:solidFill>
              </a:rPr>
              <a:t>Displacement of the lens from its normal anatomic position</a:t>
            </a:r>
          </a:p>
          <a:p>
            <a:endParaRPr lang="en-US" sz="1600" dirty="0">
              <a:solidFill>
                <a:schemeClr val="bg1">
                  <a:lumMod val="50000"/>
                </a:schemeClr>
              </a:solidFill>
            </a:endParaRPr>
          </a:p>
          <a:p>
            <a:r>
              <a:rPr lang="en-US" sz="1600" i="1" dirty="0">
                <a:solidFill>
                  <a:schemeClr val="bg1">
                    <a:lumMod val="50000"/>
                  </a:schemeClr>
                </a:solidFill>
              </a:rPr>
              <a:t>With regard to lens ‘displacement’—what do the following terms mean?</a:t>
            </a:r>
          </a:p>
          <a:p>
            <a:r>
              <a:rPr lang="en-US" sz="1600" i="1" dirty="0">
                <a:solidFill>
                  <a:schemeClr val="bg1">
                    <a:lumMod val="50000"/>
                  </a:schemeClr>
                </a:solidFill>
              </a:rPr>
              <a:t>--</a:t>
            </a:r>
            <a:r>
              <a:rPr lang="en-US" sz="1600" i="1" dirty="0" err="1">
                <a:solidFill>
                  <a:schemeClr val="bg1">
                    <a:lumMod val="50000"/>
                  </a:schemeClr>
                </a:solidFill>
              </a:rPr>
              <a:t>Sublux</a:t>
            </a:r>
            <a:r>
              <a:rPr lang="en-US" sz="1600" i="1" dirty="0">
                <a:solidFill>
                  <a:schemeClr val="bg1">
                    <a:lumMod val="50000"/>
                  </a:schemeClr>
                </a:solidFill>
              </a:rPr>
              <a:t>(at)ed: </a:t>
            </a:r>
            <a:r>
              <a:rPr lang="en-US" sz="1600" dirty="0">
                <a:solidFill>
                  <a:schemeClr val="bg1">
                    <a:lumMod val="50000"/>
                  </a:schemeClr>
                </a:solidFill>
              </a:rPr>
              <a:t>The lens is partially displaced, but remains in the ‘general area’</a:t>
            </a:r>
          </a:p>
          <a:p>
            <a:r>
              <a:rPr lang="en-US" sz="1600" i="1" dirty="0">
                <a:solidFill>
                  <a:schemeClr val="bg1">
                    <a:lumMod val="50000"/>
                  </a:schemeClr>
                </a:solidFill>
              </a:rPr>
              <a:t>--Lux(at)ed: </a:t>
            </a:r>
            <a:r>
              <a:rPr lang="en-US" sz="1600" dirty="0">
                <a:solidFill>
                  <a:schemeClr val="bg1">
                    <a:lumMod val="50000"/>
                  </a:schemeClr>
                </a:solidFill>
              </a:rPr>
              <a:t>The lens is dislocated—completely removed from the pupillary aperture. All zonular attachments have been disrupted.</a:t>
            </a:r>
          </a:p>
          <a:p>
            <a:endParaRPr lang="en-US" sz="1600" i="1" dirty="0">
              <a:solidFill>
                <a:schemeClr val="bg1">
                  <a:lumMod val="50000"/>
                </a:schemeClr>
              </a:solidFill>
            </a:endParaRPr>
          </a:p>
          <a:p>
            <a:r>
              <a:rPr lang="en-US" sz="1600" i="1" dirty="0">
                <a:solidFill>
                  <a:schemeClr val="bg1">
                    <a:lumMod val="50000"/>
                  </a:schemeClr>
                </a:solidFill>
              </a:rPr>
              <a:t>How does ectopia </a:t>
            </a:r>
            <a:r>
              <a:rPr lang="en-US" sz="1600" i="1" dirty="0" err="1">
                <a:solidFill>
                  <a:schemeClr val="bg1">
                    <a:lumMod val="50000"/>
                  </a:schemeClr>
                </a:solidFill>
              </a:rPr>
              <a:t>lentis</a:t>
            </a:r>
            <a:r>
              <a:rPr lang="en-US" sz="1600" i="1" dirty="0">
                <a:solidFill>
                  <a:schemeClr val="bg1">
                    <a:lumMod val="50000"/>
                  </a:schemeClr>
                </a:solidFill>
              </a:rPr>
              <a:t> lead to pupillary block and ACG?</a:t>
            </a:r>
          </a:p>
          <a:p>
            <a:r>
              <a:rPr lang="en-US" sz="1600" dirty="0">
                <a:solidFill>
                  <a:schemeClr val="bg1">
                    <a:lumMod val="50000"/>
                  </a:schemeClr>
                </a:solidFill>
              </a:rPr>
              <a:t>By allowing the displaced lens to move into and blocks the pupil, producing the pressure gradient, with subsequent iris </a:t>
            </a:r>
            <a:r>
              <a:rPr lang="en-US" sz="1600" dirty="0" err="1">
                <a:solidFill>
                  <a:schemeClr val="bg1">
                    <a:lumMod val="50000"/>
                  </a:schemeClr>
                </a:solidFill>
              </a:rPr>
              <a:t>bombé</a:t>
            </a:r>
            <a:r>
              <a:rPr lang="en-US" sz="1600" dirty="0">
                <a:solidFill>
                  <a:schemeClr val="bg1">
                    <a:lumMod val="50000"/>
                  </a:schemeClr>
                </a:solidFill>
              </a:rPr>
              <a:t> and angle closure</a:t>
            </a:r>
          </a:p>
        </p:txBody>
      </p:sp>
      <p:sp>
        <p:nvSpPr>
          <p:cNvPr id="23" name="TextBox 22">
            <a:extLst>
              <a:ext uri="{FF2B5EF4-FFF2-40B4-BE49-F238E27FC236}">
                <a16:creationId xmlns:a16="http://schemas.microsoft.com/office/drawing/2014/main" id="{798926ED-3FC5-4F3C-B080-E06F6EB1FF50}"/>
              </a:ext>
            </a:extLst>
          </p:cNvPr>
          <p:cNvSpPr txBox="1"/>
          <p:nvPr/>
        </p:nvSpPr>
        <p:spPr>
          <a:xfrm>
            <a:off x="2388280" y="2821634"/>
            <a:ext cx="6541623" cy="1384995"/>
          </a:xfrm>
          <a:prstGeom prst="rect">
            <a:avLst/>
          </a:prstGeom>
          <a:solidFill>
            <a:schemeClr val="accent1">
              <a:lumMod val="40000"/>
              <a:lumOff val="60000"/>
            </a:schemeClr>
          </a:solidFill>
        </p:spPr>
        <p:txBody>
          <a:bodyPr wrap="square" rtlCol="0">
            <a:spAutoFit/>
          </a:bodyPr>
          <a:lstStyle/>
          <a:p>
            <a:r>
              <a:rPr lang="en-US" sz="1400" i="1" dirty="0">
                <a:solidFill>
                  <a:schemeClr val="bg1">
                    <a:lumMod val="65000"/>
                  </a:schemeClr>
                </a:solidFill>
              </a:rPr>
              <a:t>In a few words, how would you describe the shape of a </a:t>
            </a:r>
            <a:r>
              <a:rPr lang="en-US" sz="1400" i="1" dirty="0" err="1">
                <a:solidFill>
                  <a:schemeClr val="bg1">
                    <a:lumMod val="65000"/>
                  </a:schemeClr>
                </a:solidFill>
              </a:rPr>
              <a:t>microspherophakic</a:t>
            </a:r>
            <a:r>
              <a:rPr lang="en-US" sz="1400" i="1" dirty="0">
                <a:solidFill>
                  <a:schemeClr val="bg1">
                    <a:lumMod val="65000"/>
                  </a:schemeClr>
                </a:solidFill>
              </a:rPr>
              <a:t> lens?</a:t>
            </a:r>
          </a:p>
          <a:p>
            <a:r>
              <a:rPr lang="en-US" sz="1400" dirty="0">
                <a:solidFill>
                  <a:schemeClr val="bg1">
                    <a:lumMod val="65000"/>
                  </a:schemeClr>
                </a:solidFill>
              </a:rPr>
              <a:t>The name says it all: the lens is </a:t>
            </a:r>
            <a:r>
              <a:rPr lang="en-US" sz="1400" b="1" u="sng" dirty="0">
                <a:solidFill>
                  <a:schemeClr val="bg1">
                    <a:lumMod val="65000"/>
                  </a:schemeClr>
                </a:solidFill>
              </a:rPr>
              <a:t>small (‘micro’) </a:t>
            </a:r>
            <a:r>
              <a:rPr lang="en-US" sz="1400" u="sng" dirty="0">
                <a:solidFill>
                  <a:schemeClr val="bg1">
                    <a:lumMod val="65000"/>
                  </a:schemeClr>
                </a:solidFill>
              </a:rPr>
              <a:t>and </a:t>
            </a:r>
            <a:r>
              <a:rPr lang="en-US" sz="1400" b="1" u="sng" dirty="0">
                <a:solidFill>
                  <a:schemeClr val="bg1">
                    <a:lumMod val="65000"/>
                  </a:schemeClr>
                </a:solidFill>
              </a:rPr>
              <a:t>round (‘</a:t>
            </a:r>
            <a:r>
              <a:rPr lang="en-US" sz="1400" b="1" u="sng" dirty="0" err="1">
                <a:solidFill>
                  <a:schemeClr val="bg1">
                    <a:lumMod val="65000"/>
                  </a:schemeClr>
                </a:solidFill>
              </a:rPr>
              <a:t>sphero</a:t>
            </a:r>
            <a:r>
              <a:rPr lang="en-US" sz="1400" b="1" u="sng" dirty="0">
                <a:solidFill>
                  <a:schemeClr val="bg1">
                    <a:lumMod val="65000"/>
                  </a:schemeClr>
                </a:solidFill>
              </a:rPr>
              <a:t>’)</a:t>
            </a:r>
          </a:p>
          <a:p>
            <a:endParaRPr lang="en-US" sz="1400" dirty="0">
              <a:solidFill>
                <a:schemeClr val="bg1">
                  <a:lumMod val="65000"/>
                </a:schemeClr>
              </a:solidFill>
            </a:endParaRPr>
          </a:p>
          <a:p>
            <a:r>
              <a:rPr lang="en-US" sz="1400" i="1" dirty="0">
                <a:solidFill>
                  <a:schemeClr val="bg1">
                    <a:lumMod val="65000"/>
                  </a:schemeClr>
                </a:solidFill>
              </a:rPr>
              <a:t>What common slit-lamp observation owes to the lens’ small size?</a:t>
            </a:r>
          </a:p>
          <a:p>
            <a:r>
              <a:rPr lang="en-US" sz="1400" dirty="0">
                <a:solidFill>
                  <a:schemeClr val="bg1">
                    <a:lumMod val="65000"/>
                  </a:schemeClr>
                </a:solidFill>
              </a:rPr>
              <a:t>Typically, the entirety of the lens equator can be seen in the pupillary aperture when the </a:t>
            </a:r>
            <a:r>
              <a:rPr lang="en-US" sz="1400" dirty="0" err="1">
                <a:solidFill>
                  <a:schemeClr val="bg1">
                    <a:lumMod val="65000"/>
                  </a:schemeClr>
                </a:solidFill>
              </a:rPr>
              <a:t>pt</a:t>
            </a:r>
            <a:r>
              <a:rPr lang="en-US" sz="1400" dirty="0">
                <a:solidFill>
                  <a:schemeClr val="bg1">
                    <a:lumMod val="65000"/>
                  </a:schemeClr>
                </a:solidFill>
              </a:rPr>
              <a:t> is widely dilated</a:t>
            </a:r>
          </a:p>
        </p:txBody>
      </p:sp>
      <p:sp>
        <p:nvSpPr>
          <p:cNvPr id="24" name="TextBox 23">
            <a:extLst>
              <a:ext uri="{FF2B5EF4-FFF2-40B4-BE49-F238E27FC236}">
                <a16:creationId xmlns:a16="http://schemas.microsoft.com/office/drawing/2014/main" id="{83DDB5E6-1D51-4892-8706-141024C83CED}"/>
              </a:ext>
            </a:extLst>
          </p:cNvPr>
          <p:cNvSpPr txBox="1"/>
          <p:nvPr/>
        </p:nvSpPr>
        <p:spPr>
          <a:xfrm>
            <a:off x="2424571" y="4316269"/>
            <a:ext cx="6451527" cy="954107"/>
          </a:xfrm>
          <a:prstGeom prst="rect">
            <a:avLst/>
          </a:prstGeom>
          <a:solidFill>
            <a:schemeClr val="accent5">
              <a:lumMod val="75000"/>
            </a:schemeClr>
          </a:solidFill>
        </p:spPr>
        <p:txBody>
          <a:bodyPr wrap="square" rtlCol="0">
            <a:spAutoFit/>
          </a:bodyPr>
          <a:lstStyle/>
          <a:p>
            <a:r>
              <a:rPr lang="en-US" sz="1400" i="1" dirty="0">
                <a:solidFill>
                  <a:schemeClr val="bg1">
                    <a:lumMod val="50000"/>
                  </a:schemeClr>
                </a:solidFill>
              </a:rPr>
              <a:t>Pts with </a:t>
            </a:r>
            <a:r>
              <a:rPr lang="en-US" sz="1400" i="1" dirty="0" err="1">
                <a:solidFill>
                  <a:schemeClr val="bg1">
                    <a:lumMod val="50000"/>
                  </a:schemeClr>
                </a:solidFill>
              </a:rPr>
              <a:t>microspherophakia</a:t>
            </a:r>
            <a:r>
              <a:rPr lang="en-US" sz="1400" i="1" dirty="0">
                <a:solidFill>
                  <a:schemeClr val="bg1">
                    <a:lumMod val="50000"/>
                  </a:schemeClr>
                </a:solidFill>
              </a:rPr>
              <a:t> are almost always high myopes. Why?</a:t>
            </a:r>
          </a:p>
          <a:p>
            <a:r>
              <a:rPr lang="en-US" sz="1400" dirty="0">
                <a:solidFill>
                  <a:schemeClr val="bg1">
                    <a:lumMod val="50000"/>
                  </a:schemeClr>
                </a:solidFill>
              </a:rPr>
              <a:t>Because the lens is small, it has a short radius of curvature. Further, because it is spherical, it is more curved than is a normal lens. </a:t>
            </a:r>
            <a:r>
              <a:rPr lang="en-US" sz="1400" u="sng" dirty="0">
                <a:solidFill>
                  <a:schemeClr val="bg1">
                    <a:lumMod val="50000"/>
                  </a:schemeClr>
                </a:solidFill>
              </a:rPr>
              <a:t>These two factors give the </a:t>
            </a:r>
            <a:r>
              <a:rPr lang="en-US" sz="1400" u="sng" dirty="0" err="1">
                <a:solidFill>
                  <a:schemeClr val="bg1">
                    <a:lumMod val="50000"/>
                  </a:schemeClr>
                </a:solidFill>
              </a:rPr>
              <a:t>m’spheric</a:t>
            </a:r>
            <a:r>
              <a:rPr lang="en-US" sz="1400" u="sng" dirty="0">
                <a:solidFill>
                  <a:schemeClr val="bg1">
                    <a:lumMod val="50000"/>
                  </a:schemeClr>
                </a:solidFill>
              </a:rPr>
              <a:t> lens vastly more converging power than a normal lens possesses.</a:t>
            </a:r>
          </a:p>
        </p:txBody>
      </p:sp>
      <p:sp>
        <p:nvSpPr>
          <p:cNvPr id="25" name="TextBox 24">
            <a:extLst>
              <a:ext uri="{FF2B5EF4-FFF2-40B4-BE49-F238E27FC236}">
                <a16:creationId xmlns:a16="http://schemas.microsoft.com/office/drawing/2014/main" id="{EDF9D533-D64E-40E5-8915-BD96C88905A7}"/>
              </a:ext>
            </a:extLst>
          </p:cNvPr>
          <p:cNvSpPr txBox="1"/>
          <p:nvPr/>
        </p:nvSpPr>
        <p:spPr>
          <a:xfrm>
            <a:off x="2423968" y="3058533"/>
            <a:ext cx="6567632" cy="584775"/>
          </a:xfrm>
          <a:prstGeom prst="rect">
            <a:avLst/>
          </a:prstGeom>
          <a:solidFill>
            <a:srgbClr val="99FF99"/>
          </a:solidFill>
        </p:spPr>
        <p:txBody>
          <a:bodyPr wrap="none" rtlCol="0">
            <a:spAutoFit/>
          </a:bodyPr>
          <a:lstStyle/>
          <a:p>
            <a:r>
              <a:rPr lang="en-US" sz="1600" i="1" dirty="0">
                <a:solidFill>
                  <a:schemeClr val="bg1">
                    <a:lumMod val="65000"/>
                  </a:schemeClr>
                </a:solidFill>
              </a:rPr>
              <a:t>With what condition is </a:t>
            </a:r>
            <a:r>
              <a:rPr lang="en-US" sz="1600" i="1" dirty="0" err="1">
                <a:solidFill>
                  <a:schemeClr val="bg1">
                    <a:lumMod val="65000"/>
                  </a:schemeClr>
                </a:solidFill>
              </a:rPr>
              <a:t>microspherophakia</a:t>
            </a:r>
            <a:r>
              <a:rPr lang="en-US" sz="1600" i="1" dirty="0">
                <a:solidFill>
                  <a:schemeClr val="bg1">
                    <a:lumMod val="65000"/>
                  </a:schemeClr>
                </a:solidFill>
              </a:rPr>
              <a:t> most frequently associated?</a:t>
            </a:r>
          </a:p>
          <a:p>
            <a:r>
              <a:rPr lang="en-US" sz="1600" b="1" dirty="0">
                <a:solidFill>
                  <a:schemeClr val="bg1">
                    <a:lumMod val="65000"/>
                  </a:schemeClr>
                </a:solidFill>
              </a:rPr>
              <a:t>Weill-Marchesani syndrome</a:t>
            </a:r>
          </a:p>
        </p:txBody>
      </p:sp>
      <p:sp>
        <p:nvSpPr>
          <p:cNvPr id="22" name="Oval 21">
            <a:extLst>
              <a:ext uri="{FF2B5EF4-FFF2-40B4-BE49-F238E27FC236}">
                <a16:creationId xmlns:a16="http://schemas.microsoft.com/office/drawing/2014/main" id="{A8B47573-D3D9-4D47-9E08-BED8FABB2FE0}"/>
              </a:ext>
            </a:extLst>
          </p:cNvPr>
          <p:cNvSpPr/>
          <p:nvPr/>
        </p:nvSpPr>
        <p:spPr>
          <a:xfrm>
            <a:off x="808522" y="3093379"/>
            <a:ext cx="1641452" cy="533397"/>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TextBox 28">
            <a:extLst>
              <a:ext uri="{FF2B5EF4-FFF2-40B4-BE49-F238E27FC236}">
                <a16:creationId xmlns:a16="http://schemas.microsoft.com/office/drawing/2014/main" id="{07333FDB-04C9-4773-A8C2-B02CF126B53B}"/>
              </a:ext>
            </a:extLst>
          </p:cNvPr>
          <p:cNvSpPr txBox="1"/>
          <p:nvPr/>
        </p:nvSpPr>
        <p:spPr>
          <a:xfrm>
            <a:off x="533400" y="3691270"/>
            <a:ext cx="6461699" cy="1815882"/>
          </a:xfrm>
          <a:prstGeom prst="rect">
            <a:avLst/>
          </a:prstGeom>
          <a:solidFill>
            <a:srgbClr val="0070C0"/>
          </a:solidFill>
        </p:spPr>
        <p:txBody>
          <a:bodyPr wrap="square" rtlCol="0">
            <a:spAutoFit/>
          </a:bodyPr>
          <a:lstStyle/>
          <a:p>
            <a:r>
              <a:rPr lang="en-US" sz="1600" i="1" dirty="0">
                <a:solidFill>
                  <a:schemeClr val="bg1">
                    <a:lumMod val="65000"/>
                  </a:schemeClr>
                </a:solidFill>
              </a:rPr>
              <a:t>Weill-Marchesani is strongly associated with </a:t>
            </a:r>
            <a:r>
              <a:rPr lang="en-US" sz="1600" i="1" dirty="0" err="1">
                <a:solidFill>
                  <a:schemeClr val="bg1">
                    <a:lumMod val="65000"/>
                  </a:schemeClr>
                </a:solidFill>
              </a:rPr>
              <a:t>microspherophakia</a:t>
            </a:r>
            <a:r>
              <a:rPr lang="en-US" sz="1600" i="1" dirty="0">
                <a:solidFill>
                  <a:schemeClr val="bg1">
                    <a:lumMod val="65000"/>
                  </a:schemeClr>
                </a:solidFill>
              </a:rPr>
              <a:t>.  With what conditions is </a:t>
            </a:r>
            <a:r>
              <a:rPr lang="en-US" sz="1600" i="1" dirty="0" err="1">
                <a:solidFill>
                  <a:schemeClr val="bg1">
                    <a:lumMod val="65000"/>
                  </a:schemeClr>
                </a:solidFill>
              </a:rPr>
              <a:t>microspherophakia</a:t>
            </a:r>
            <a:r>
              <a:rPr lang="en-US" sz="1600" i="1" dirty="0">
                <a:solidFill>
                  <a:schemeClr val="bg1">
                    <a:lumMod val="65000"/>
                  </a:schemeClr>
                </a:solidFill>
              </a:rPr>
              <a:t> </a:t>
            </a:r>
            <a:r>
              <a:rPr lang="en-US" sz="1600" b="1" dirty="0">
                <a:solidFill>
                  <a:schemeClr val="bg1">
                    <a:lumMod val="65000"/>
                  </a:schemeClr>
                </a:solidFill>
              </a:rPr>
              <a:t>occasionally</a:t>
            </a:r>
            <a:r>
              <a:rPr lang="en-US" sz="1600" i="1" dirty="0">
                <a:solidFill>
                  <a:schemeClr val="bg1">
                    <a:lumMod val="65000"/>
                  </a:schemeClr>
                </a:solidFill>
              </a:rPr>
              <a:t> associated</a:t>
            </a:r>
            <a:r>
              <a:rPr lang="en-US" sz="1600" i="1" dirty="0">
                <a:solidFill>
                  <a:schemeClr val="bg1">
                    <a:lumMod val="65000"/>
                  </a:schemeClr>
                </a:solidFill>
                <a:latin typeface="+mn-lt"/>
              </a:rPr>
              <a:t>?</a:t>
            </a:r>
          </a:p>
          <a:p>
            <a:r>
              <a:rPr lang="en-US" sz="1600" dirty="0">
                <a:solidFill>
                  <a:schemeClr val="bg1">
                    <a:lumMod val="65000"/>
                  </a:schemeClr>
                </a:solidFill>
                <a:latin typeface="+mn-lt"/>
              </a:rPr>
              <a:t>--Lowe syndrome</a:t>
            </a:r>
          </a:p>
          <a:p>
            <a:r>
              <a:rPr lang="en-US" sz="1600" dirty="0">
                <a:solidFill>
                  <a:schemeClr val="bg1">
                    <a:lumMod val="65000"/>
                  </a:schemeClr>
                </a:solidFill>
                <a:latin typeface="+mn-lt"/>
              </a:rPr>
              <a:t>--Alport syndrome</a:t>
            </a:r>
          </a:p>
          <a:p>
            <a:r>
              <a:rPr lang="en-US" sz="1600" b="1" dirty="0">
                <a:solidFill>
                  <a:schemeClr val="bg1"/>
                </a:solidFill>
                <a:latin typeface="+mn-lt"/>
              </a:rPr>
              <a:t>--</a:t>
            </a:r>
            <a:r>
              <a:rPr lang="en-US" sz="1600" b="1" dirty="0" err="1">
                <a:solidFill>
                  <a:schemeClr val="bg1"/>
                </a:solidFill>
                <a:latin typeface="+mn-lt"/>
              </a:rPr>
              <a:t>Marfan</a:t>
            </a:r>
            <a:r>
              <a:rPr lang="en-US" sz="1600" b="1" dirty="0">
                <a:solidFill>
                  <a:schemeClr val="bg1"/>
                </a:solidFill>
                <a:latin typeface="+mn-lt"/>
              </a:rPr>
              <a:t> syndrome</a:t>
            </a:r>
          </a:p>
          <a:p>
            <a:r>
              <a:rPr lang="en-US" sz="1600" dirty="0">
                <a:solidFill>
                  <a:schemeClr val="bg1">
                    <a:lumMod val="65000"/>
                  </a:schemeClr>
                </a:solidFill>
                <a:latin typeface="+mn-lt"/>
              </a:rPr>
              <a:t>--Peters anomaly</a:t>
            </a:r>
          </a:p>
          <a:p>
            <a:r>
              <a:rPr lang="en-US" sz="1600" dirty="0">
                <a:solidFill>
                  <a:schemeClr val="bg1">
                    <a:lumMod val="65000"/>
                  </a:schemeClr>
                </a:solidFill>
                <a:latin typeface="+mn-lt"/>
              </a:rPr>
              <a:t>--C</a:t>
            </a:r>
            <a:r>
              <a:rPr lang="en-US" sz="1600" dirty="0">
                <a:solidFill>
                  <a:schemeClr val="bg1">
                    <a:lumMod val="65000"/>
                  </a:schemeClr>
                </a:solidFill>
              </a:rPr>
              <a:t>ongenital rubella</a:t>
            </a:r>
            <a:endParaRPr lang="en-US" sz="1600" dirty="0">
              <a:solidFill>
                <a:schemeClr val="bg1">
                  <a:lumMod val="65000"/>
                </a:schemeClr>
              </a:solidFill>
              <a:latin typeface="+mn-lt"/>
            </a:endParaRPr>
          </a:p>
        </p:txBody>
      </p:sp>
      <p:sp>
        <p:nvSpPr>
          <p:cNvPr id="3" name="Oval 2">
            <a:extLst>
              <a:ext uri="{FF2B5EF4-FFF2-40B4-BE49-F238E27FC236}">
                <a16:creationId xmlns:a16="http://schemas.microsoft.com/office/drawing/2014/main" id="{C914562F-331B-441B-9DC7-534C4BCA9A7A}"/>
              </a:ext>
            </a:extLst>
          </p:cNvPr>
          <p:cNvSpPr/>
          <p:nvPr/>
        </p:nvSpPr>
        <p:spPr>
          <a:xfrm>
            <a:off x="2302864" y="3248672"/>
            <a:ext cx="3107336" cy="464126"/>
          </a:xfrm>
          <a:prstGeom prst="ellipse">
            <a:avLst/>
          </a:prstGeom>
          <a:no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TextBox 30">
            <a:extLst>
              <a:ext uri="{FF2B5EF4-FFF2-40B4-BE49-F238E27FC236}">
                <a16:creationId xmlns:a16="http://schemas.microsoft.com/office/drawing/2014/main" id="{9D694C1C-36CC-4EBA-AE84-30D14DAC2B38}"/>
              </a:ext>
            </a:extLst>
          </p:cNvPr>
          <p:cNvSpPr txBox="1"/>
          <p:nvPr/>
        </p:nvSpPr>
        <p:spPr>
          <a:xfrm>
            <a:off x="2537710" y="4316269"/>
            <a:ext cx="5463290" cy="1600438"/>
          </a:xfrm>
          <a:prstGeom prst="rect">
            <a:avLst/>
          </a:prstGeom>
          <a:solidFill>
            <a:srgbClr val="92D050"/>
          </a:solidFill>
        </p:spPr>
        <p:txBody>
          <a:bodyPr wrap="none" rtlCol="0">
            <a:spAutoFit/>
          </a:bodyPr>
          <a:lstStyle/>
          <a:p>
            <a:r>
              <a:rPr lang="en-US" sz="1400" i="1" dirty="0">
                <a:solidFill>
                  <a:srgbClr val="0000FF"/>
                </a:solidFill>
              </a:rPr>
              <a:t>What protein is abnormal in </a:t>
            </a:r>
            <a:r>
              <a:rPr lang="en-US" sz="1400" i="1" dirty="0" err="1">
                <a:solidFill>
                  <a:srgbClr val="0000FF"/>
                </a:solidFill>
              </a:rPr>
              <a:t>Marfan’s</a:t>
            </a:r>
            <a:r>
              <a:rPr lang="en-US" sz="1400" i="1" dirty="0">
                <a:solidFill>
                  <a:srgbClr val="0000FF"/>
                </a:solidFill>
              </a:rPr>
              <a:t>?</a:t>
            </a:r>
            <a:endParaRPr lang="en-US" sz="1400" i="1" dirty="0">
              <a:solidFill>
                <a:srgbClr val="92D050"/>
              </a:solidFill>
            </a:endParaRPr>
          </a:p>
          <a:p>
            <a:r>
              <a:rPr lang="en-US" sz="1400" dirty="0">
                <a:solidFill>
                  <a:srgbClr val="92D050"/>
                </a:solidFill>
              </a:rPr>
              <a:t>Fibrillin</a:t>
            </a:r>
          </a:p>
          <a:p>
            <a:endParaRPr lang="en-US" sz="1400" dirty="0">
              <a:solidFill>
                <a:srgbClr val="92D050"/>
              </a:solidFill>
            </a:endParaRPr>
          </a:p>
          <a:p>
            <a:r>
              <a:rPr lang="en-US" sz="1400" i="1" dirty="0">
                <a:solidFill>
                  <a:srgbClr val="92D050"/>
                </a:solidFill>
              </a:rPr>
              <a:t>What three structures/systems manifest abnormalities in </a:t>
            </a:r>
            <a:r>
              <a:rPr lang="en-US" sz="1400" i="1" dirty="0" err="1">
                <a:solidFill>
                  <a:srgbClr val="92D050"/>
                </a:solidFill>
              </a:rPr>
              <a:t>Marfan’s</a:t>
            </a:r>
            <a:r>
              <a:rPr lang="en-US" sz="1400" i="1" dirty="0">
                <a:solidFill>
                  <a:srgbClr val="92D050"/>
                </a:solidFill>
              </a:rPr>
              <a:t>?</a:t>
            </a:r>
          </a:p>
          <a:p>
            <a:r>
              <a:rPr lang="en-US" sz="1400" dirty="0">
                <a:solidFill>
                  <a:srgbClr val="92D050"/>
                </a:solidFill>
              </a:rPr>
              <a:t>--The eye (duh)</a:t>
            </a:r>
          </a:p>
          <a:p>
            <a:r>
              <a:rPr lang="en-US" sz="1400" dirty="0">
                <a:solidFill>
                  <a:srgbClr val="92D050"/>
                </a:solidFill>
              </a:rPr>
              <a:t>--The cardiovascular</a:t>
            </a:r>
          </a:p>
          <a:p>
            <a:r>
              <a:rPr lang="en-US" sz="1400" dirty="0">
                <a:solidFill>
                  <a:srgbClr val="92D050"/>
                </a:solidFill>
              </a:rPr>
              <a:t>--The musculoskeletal</a:t>
            </a:r>
          </a:p>
        </p:txBody>
      </p:sp>
      <p:sp>
        <p:nvSpPr>
          <p:cNvPr id="27" name="Oval 26">
            <a:extLst>
              <a:ext uri="{FF2B5EF4-FFF2-40B4-BE49-F238E27FC236}">
                <a16:creationId xmlns:a16="http://schemas.microsoft.com/office/drawing/2014/main" id="{840C5E79-DF92-4B8B-A680-BE027ECFE4BE}"/>
              </a:ext>
            </a:extLst>
          </p:cNvPr>
          <p:cNvSpPr/>
          <p:nvPr/>
        </p:nvSpPr>
        <p:spPr>
          <a:xfrm>
            <a:off x="533400" y="4641274"/>
            <a:ext cx="2057400" cy="464126"/>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675590284"/>
      </p:ext>
    </p:extLst>
  </p:cSld>
  <p:clrMapOvr>
    <a:masterClrMapping/>
  </p:clrMapOvr>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014" name="Text Box 6"/>
          <p:cNvSpPr txBox="1">
            <a:spLocks noChangeArrowheads="1"/>
          </p:cNvSpPr>
          <p:nvPr/>
        </p:nvSpPr>
        <p:spPr bwMode="auto">
          <a:xfrm>
            <a:off x="533400" y="2356376"/>
            <a:ext cx="1005403"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t>Lens-</a:t>
            </a:r>
          </a:p>
          <a:p>
            <a:pPr algn="ctr" eaLnBrk="1" hangingPunct="1">
              <a:lnSpc>
                <a:spcPct val="80000"/>
              </a:lnSpc>
              <a:spcBef>
                <a:spcPct val="0"/>
              </a:spcBef>
              <a:buClrTx/>
              <a:buSzTx/>
              <a:buFontTx/>
              <a:buNone/>
            </a:pPr>
            <a:r>
              <a:rPr lang="en-US" altLang="en-US" sz="1800" dirty="0"/>
              <a:t>Induced</a:t>
            </a:r>
          </a:p>
        </p:txBody>
      </p:sp>
      <p:sp>
        <p:nvSpPr>
          <p:cNvPr id="43017" name="Text Box 14"/>
          <p:cNvSpPr txBox="1">
            <a:spLocks noChangeArrowheads="1"/>
          </p:cNvSpPr>
          <p:nvPr/>
        </p:nvSpPr>
        <p:spPr bwMode="auto">
          <a:xfrm>
            <a:off x="3026498" y="2365901"/>
            <a:ext cx="1633781"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Aphakic/</a:t>
            </a:r>
          </a:p>
          <a:p>
            <a:pPr algn="ctr" eaLnBrk="1" hangingPunct="1">
              <a:lnSpc>
                <a:spcPct val="80000"/>
              </a:lnSpc>
              <a:spcBef>
                <a:spcPct val="0"/>
              </a:spcBef>
              <a:buClrTx/>
              <a:buSzTx/>
              <a:buFontTx/>
              <a:buNone/>
            </a:pPr>
            <a:r>
              <a:rPr lang="en-US" altLang="en-US" sz="1800" dirty="0" err="1">
                <a:solidFill>
                  <a:schemeClr val="bg1">
                    <a:lumMod val="75000"/>
                  </a:schemeClr>
                </a:solidFill>
              </a:rPr>
              <a:t>Pseudophakic</a:t>
            </a:r>
            <a:endParaRPr lang="en-US" altLang="en-US" sz="1800" dirty="0">
              <a:solidFill>
                <a:schemeClr val="bg1">
                  <a:lumMod val="75000"/>
                </a:schemeClr>
              </a:solidFill>
            </a:endParaRPr>
          </a:p>
        </p:txBody>
      </p:sp>
      <p:sp>
        <p:nvSpPr>
          <p:cNvPr id="43031" name="Text Box 35"/>
          <p:cNvSpPr txBox="1">
            <a:spLocks noChangeArrowheads="1"/>
          </p:cNvSpPr>
          <p:nvPr/>
        </p:nvSpPr>
        <p:spPr bwMode="auto">
          <a:xfrm>
            <a:off x="1190847" y="1295400"/>
            <a:ext cx="2473754"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t>w/ Pupillary Block</a:t>
            </a:r>
          </a:p>
        </p:txBody>
      </p:sp>
      <p:sp>
        <p:nvSpPr>
          <p:cNvPr id="49" name="Rectangle 2">
            <a:extLst>
              <a:ext uri="{FF2B5EF4-FFF2-40B4-BE49-F238E27FC236}">
                <a16:creationId xmlns:a16="http://schemas.microsoft.com/office/drawing/2014/main" id="{240EE5BF-F7D2-4FC8-A5DD-F6B5423153C6}"/>
              </a:ext>
            </a:extLst>
          </p:cNvPr>
          <p:cNvSpPr>
            <a:spLocks noGrp="1" noChangeArrowheads="1"/>
          </p:cNvSpPr>
          <p:nvPr>
            <p:ph type="title"/>
          </p:nvPr>
        </p:nvSpPr>
        <p:spPr>
          <a:xfrm>
            <a:off x="457200" y="304800"/>
            <a:ext cx="7543800" cy="563562"/>
          </a:xfrm>
        </p:spPr>
        <p:txBody>
          <a:bodyPr/>
          <a:lstStyle/>
          <a:p>
            <a:pPr eaLnBrk="1" hangingPunct="1"/>
            <a:r>
              <a:rPr lang="en-US" altLang="en-US" sz="3500" dirty="0"/>
              <a:t>A</a:t>
            </a:r>
          </a:p>
        </p:txBody>
      </p:sp>
      <p:sp>
        <p:nvSpPr>
          <p:cNvPr id="50" name="TextBox 49">
            <a:extLst>
              <a:ext uri="{FF2B5EF4-FFF2-40B4-BE49-F238E27FC236}">
                <a16:creationId xmlns:a16="http://schemas.microsoft.com/office/drawing/2014/main" id="{CF426230-46C8-405C-9015-99EF57762A2E}"/>
              </a:ext>
            </a:extLst>
          </p:cNvPr>
          <p:cNvSpPr txBox="1"/>
          <p:nvPr/>
        </p:nvSpPr>
        <p:spPr>
          <a:xfrm>
            <a:off x="2259496" y="189094"/>
            <a:ext cx="4607480" cy="400110"/>
          </a:xfrm>
          <a:prstGeom prst="rect">
            <a:avLst/>
          </a:prstGeom>
          <a:solidFill>
            <a:schemeClr val="accent1">
              <a:lumMod val="60000"/>
              <a:lumOff val="40000"/>
            </a:schemeClr>
          </a:solidFill>
        </p:spPr>
        <p:txBody>
          <a:bodyPr wrap="none" rtlCol="0">
            <a:spAutoFit/>
          </a:bodyPr>
          <a:lstStyle/>
          <a:p>
            <a:pPr algn="ctr"/>
            <a:r>
              <a:rPr lang="en-US" sz="2000" b="1" dirty="0"/>
              <a:t>Secondary Angle Closure Glaucoma</a:t>
            </a:r>
          </a:p>
        </p:txBody>
      </p:sp>
      <p:sp>
        <p:nvSpPr>
          <p:cNvPr id="2" name="TextBox 1">
            <a:extLst>
              <a:ext uri="{FF2B5EF4-FFF2-40B4-BE49-F238E27FC236}">
                <a16:creationId xmlns:a16="http://schemas.microsoft.com/office/drawing/2014/main" id="{A7E30BEC-923B-4C9A-A856-BDD0D882F6B8}"/>
              </a:ext>
            </a:extLst>
          </p:cNvPr>
          <p:cNvSpPr txBox="1"/>
          <p:nvPr/>
        </p:nvSpPr>
        <p:spPr>
          <a:xfrm>
            <a:off x="887305" y="2844119"/>
            <a:ext cx="1494320" cy="338554"/>
          </a:xfrm>
          <a:prstGeom prst="rect">
            <a:avLst/>
          </a:prstGeom>
          <a:noFill/>
        </p:spPr>
        <p:txBody>
          <a:bodyPr wrap="none" rtlCol="0">
            <a:spAutoFit/>
          </a:bodyPr>
          <a:lstStyle/>
          <a:p>
            <a:r>
              <a:rPr lang="en-US" sz="1600" dirty="0" err="1">
                <a:solidFill>
                  <a:schemeClr val="bg1">
                    <a:lumMod val="75000"/>
                  </a:schemeClr>
                </a:solidFill>
              </a:rPr>
              <a:t>Phacomorphic</a:t>
            </a:r>
            <a:endParaRPr lang="en-US" sz="1600" dirty="0">
              <a:solidFill>
                <a:schemeClr val="bg1">
                  <a:lumMod val="75000"/>
                </a:schemeClr>
              </a:solidFill>
            </a:endParaRPr>
          </a:p>
        </p:txBody>
      </p:sp>
      <p:sp>
        <p:nvSpPr>
          <p:cNvPr id="51" name="TextBox 50">
            <a:extLst>
              <a:ext uri="{FF2B5EF4-FFF2-40B4-BE49-F238E27FC236}">
                <a16:creationId xmlns:a16="http://schemas.microsoft.com/office/drawing/2014/main" id="{156069D4-340B-4160-A336-EBF73557CEE0}"/>
              </a:ext>
            </a:extLst>
          </p:cNvPr>
          <p:cNvSpPr txBox="1"/>
          <p:nvPr/>
        </p:nvSpPr>
        <p:spPr>
          <a:xfrm>
            <a:off x="884725" y="3175578"/>
            <a:ext cx="1519968" cy="338554"/>
          </a:xfrm>
          <a:prstGeom prst="rect">
            <a:avLst/>
          </a:prstGeom>
          <a:noFill/>
        </p:spPr>
        <p:txBody>
          <a:bodyPr wrap="none" rtlCol="0">
            <a:spAutoFit/>
          </a:bodyPr>
          <a:lstStyle/>
          <a:p>
            <a:r>
              <a:rPr lang="en-US" sz="1600" b="1" dirty="0"/>
              <a:t>Ectopia </a:t>
            </a:r>
            <a:r>
              <a:rPr lang="en-US" sz="1600" b="1" dirty="0" err="1"/>
              <a:t>lentis</a:t>
            </a:r>
            <a:endParaRPr lang="en-US" sz="1600" b="1" dirty="0"/>
          </a:p>
        </p:txBody>
      </p:sp>
      <p:cxnSp>
        <p:nvCxnSpPr>
          <p:cNvPr id="71" name="Straight Connector 70">
            <a:extLst>
              <a:ext uri="{FF2B5EF4-FFF2-40B4-BE49-F238E27FC236}">
                <a16:creationId xmlns:a16="http://schemas.microsoft.com/office/drawing/2014/main" id="{C104938D-BA8D-4E39-9D5F-9EE2012F2F3C}"/>
              </a:ext>
            </a:extLst>
          </p:cNvPr>
          <p:cNvCxnSpPr>
            <a:cxnSpLocks/>
          </p:cNvCxnSpPr>
          <p:nvPr/>
        </p:nvCxnSpPr>
        <p:spPr>
          <a:xfrm flipH="1">
            <a:off x="762665" y="3023488"/>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2A7E4E40-472F-4E50-8A7A-45C10FDD7171}"/>
              </a:ext>
            </a:extLst>
          </p:cNvPr>
          <p:cNvCxnSpPr>
            <a:cxnSpLocks/>
          </p:cNvCxnSpPr>
          <p:nvPr/>
        </p:nvCxnSpPr>
        <p:spPr>
          <a:xfrm flipH="1">
            <a:off x="762665" y="3347853"/>
            <a:ext cx="168274"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C3924889-45B9-4383-9C9E-48F0A9C27AD8}"/>
              </a:ext>
            </a:extLst>
          </p:cNvPr>
          <p:cNvCxnSpPr>
            <a:cxnSpLocks/>
          </p:cNvCxnSpPr>
          <p:nvPr/>
        </p:nvCxnSpPr>
        <p:spPr>
          <a:xfrm flipH="1">
            <a:off x="748719" y="2838976"/>
            <a:ext cx="13947" cy="5088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 name="Straight Arrow Connector 5">
            <a:extLst>
              <a:ext uri="{FF2B5EF4-FFF2-40B4-BE49-F238E27FC236}">
                <a16:creationId xmlns:a16="http://schemas.microsoft.com/office/drawing/2014/main" id="{A3439F0C-5143-461F-8F3C-2E830785DEFC}"/>
              </a:ext>
            </a:extLst>
          </p:cNvPr>
          <p:cNvCxnSpPr>
            <a:stCxn id="50" idx="2"/>
          </p:cNvCxnSpPr>
          <p:nvPr/>
        </p:nvCxnSpPr>
        <p:spPr>
          <a:xfrm flipH="1">
            <a:off x="2971800" y="589204"/>
            <a:ext cx="1591436" cy="706196"/>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6" name="Straight Arrow Connector 25">
            <a:extLst>
              <a:ext uri="{FF2B5EF4-FFF2-40B4-BE49-F238E27FC236}">
                <a16:creationId xmlns:a16="http://schemas.microsoft.com/office/drawing/2014/main" id="{B70E0124-9B84-41A5-8D84-A66B7838A706}"/>
              </a:ext>
            </a:extLst>
          </p:cNvPr>
          <p:cNvCxnSpPr>
            <a:cxnSpLocks/>
          </p:cNvCxnSpPr>
          <p:nvPr/>
        </p:nvCxnSpPr>
        <p:spPr>
          <a:xfrm flipH="1">
            <a:off x="1159539" y="1828800"/>
            <a:ext cx="1290435" cy="478059"/>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8" name="Straight Arrow Connector 27">
            <a:extLst>
              <a:ext uri="{FF2B5EF4-FFF2-40B4-BE49-F238E27FC236}">
                <a16:creationId xmlns:a16="http://schemas.microsoft.com/office/drawing/2014/main" id="{567A4249-5C59-4416-8A8E-1C35913900AB}"/>
              </a:ext>
            </a:extLst>
          </p:cNvPr>
          <p:cNvCxnSpPr>
            <a:cxnSpLocks/>
          </p:cNvCxnSpPr>
          <p:nvPr/>
        </p:nvCxnSpPr>
        <p:spPr>
          <a:xfrm>
            <a:off x="2449973" y="1832208"/>
            <a:ext cx="1268784"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21" name="Straight Arrow Connector 20">
            <a:extLst>
              <a:ext uri="{FF2B5EF4-FFF2-40B4-BE49-F238E27FC236}">
                <a16:creationId xmlns:a16="http://schemas.microsoft.com/office/drawing/2014/main" id="{5E33AEB6-AB6B-4304-B44B-E14BDAECF20A}"/>
              </a:ext>
            </a:extLst>
          </p:cNvPr>
          <p:cNvCxnSpPr>
            <a:cxnSpLocks/>
          </p:cNvCxnSpPr>
          <p:nvPr/>
        </p:nvCxnSpPr>
        <p:spPr>
          <a:xfrm>
            <a:off x="4572000" y="589204"/>
            <a:ext cx="1600200" cy="706196"/>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18" name="Text Box 36">
            <a:extLst>
              <a:ext uri="{FF2B5EF4-FFF2-40B4-BE49-F238E27FC236}">
                <a16:creationId xmlns:a16="http://schemas.microsoft.com/office/drawing/2014/main" id="{362B1808-42BE-4D1C-894B-40BD72FCD11D}"/>
              </a:ext>
            </a:extLst>
          </p:cNvPr>
          <p:cNvSpPr txBox="1">
            <a:spLocks noChangeArrowheads="1"/>
          </p:cNvSpPr>
          <p:nvPr/>
        </p:nvSpPr>
        <p:spPr bwMode="auto">
          <a:xfrm>
            <a:off x="5181600" y="1295400"/>
            <a:ext cx="2630848" cy="430887"/>
          </a:xfrm>
          <a:prstGeom prst="rect">
            <a:avLst/>
          </a:prstGeom>
          <a:noFill/>
          <a:ln w="952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solidFill>
                  <a:schemeClr val="bg1">
                    <a:lumMod val="75000"/>
                  </a:schemeClr>
                </a:solidFill>
              </a:rPr>
              <a:t>w/o Pupillary Block</a:t>
            </a:r>
          </a:p>
        </p:txBody>
      </p:sp>
      <p:sp>
        <p:nvSpPr>
          <p:cNvPr id="19" name="TextBox 18">
            <a:extLst>
              <a:ext uri="{FF2B5EF4-FFF2-40B4-BE49-F238E27FC236}">
                <a16:creationId xmlns:a16="http://schemas.microsoft.com/office/drawing/2014/main" id="{20F14707-6AB2-4CFA-894D-0A3851B594EA}"/>
              </a:ext>
            </a:extLst>
          </p:cNvPr>
          <p:cNvSpPr txBox="1"/>
          <p:nvPr/>
        </p:nvSpPr>
        <p:spPr>
          <a:xfrm>
            <a:off x="381000" y="3581400"/>
            <a:ext cx="7315200" cy="2800767"/>
          </a:xfrm>
          <a:prstGeom prst="rect">
            <a:avLst/>
          </a:prstGeom>
          <a:solidFill>
            <a:srgbClr val="FF99FF"/>
          </a:solidFill>
        </p:spPr>
        <p:txBody>
          <a:bodyPr wrap="square" rtlCol="0">
            <a:spAutoFit/>
          </a:bodyPr>
          <a:lstStyle/>
          <a:p>
            <a:r>
              <a:rPr lang="en-US" sz="1600" i="1" dirty="0">
                <a:solidFill>
                  <a:schemeClr val="bg1">
                    <a:lumMod val="50000"/>
                  </a:schemeClr>
                </a:solidFill>
              </a:rPr>
              <a:t>What is </a:t>
            </a:r>
            <a:r>
              <a:rPr lang="en-US" sz="1600" dirty="0">
                <a:solidFill>
                  <a:schemeClr val="bg1">
                    <a:lumMod val="50000"/>
                  </a:schemeClr>
                </a:solidFill>
              </a:rPr>
              <a:t>ectopia </a:t>
            </a:r>
            <a:r>
              <a:rPr lang="en-US" sz="1600" dirty="0" err="1">
                <a:solidFill>
                  <a:schemeClr val="bg1">
                    <a:lumMod val="50000"/>
                  </a:schemeClr>
                </a:solidFill>
              </a:rPr>
              <a:t>lentis</a:t>
            </a:r>
            <a:r>
              <a:rPr lang="en-US" sz="1600" i="1" dirty="0">
                <a:solidFill>
                  <a:schemeClr val="bg1">
                    <a:lumMod val="50000"/>
                  </a:schemeClr>
                </a:solidFill>
              </a:rPr>
              <a:t>?</a:t>
            </a:r>
          </a:p>
          <a:p>
            <a:r>
              <a:rPr lang="en-US" sz="1600" dirty="0">
                <a:solidFill>
                  <a:schemeClr val="bg1">
                    <a:lumMod val="50000"/>
                  </a:schemeClr>
                </a:solidFill>
              </a:rPr>
              <a:t>Displacement of the lens from its normal anatomic position</a:t>
            </a:r>
          </a:p>
          <a:p>
            <a:endParaRPr lang="en-US" sz="1600" dirty="0">
              <a:solidFill>
                <a:schemeClr val="bg1">
                  <a:lumMod val="50000"/>
                </a:schemeClr>
              </a:solidFill>
            </a:endParaRPr>
          </a:p>
          <a:p>
            <a:r>
              <a:rPr lang="en-US" sz="1600" i="1" dirty="0">
                <a:solidFill>
                  <a:schemeClr val="bg1">
                    <a:lumMod val="50000"/>
                  </a:schemeClr>
                </a:solidFill>
              </a:rPr>
              <a:t>With regard to lens ‘displacement’—what do the following terms mean?</a:t>
            </a:r>
          </a:p>
          <a:p>
            <a:r>
              <a:rPr lang="en-US" sz="1600" i="1" dirty="0">
                <a:solidFill>
                  <a:schemeClr val="bg1">
                    <a:lumMod val="50000"/>
                  </a:schemeClr>
                </a:solidFill>
              </a:rPr>
              <a:t>--</a:t>
            </a:r>
            <a:r>
              <a:rPr lang="en-US" sz="1600" i="1" dirty="0" err="1">
                <a:solidFill>
                  <a:schemeClr val="bg1">
                    <a:lumMod val="50000"/>
                  </a:schemeClr>
                </a:solidFill>
              </a:rPr>
              <a:t>Sublux</a:t>
            </a:r>
            <a:r>
              <a:rPr lang="en-US" sz="1600" i="1" dirty="0">
                <a:solidFill>
                  <a:schemeClr val="bg1">
                    <a:lumMod val="50000"/>
                  </a:schemeClr>
                </a:solidFill>
              </a:rPr>
              <a:t>(at)ed: </a:t>
            </a:r>
            <a:r>
              <a:rPr lang="en-US" sz="1600" dirty="0">
                <a:solidFill>
                  <a:schemeClr val="bg1">
                    <a:lumMod val="50000"/>
                  </a:schemeClr>
                </a:solidFill>
              </a:rPr>
              <a:t>The lens is partially displaced, but remains in the ‘general area’</a:t>
            </a:r>
          </a:p>
          <a:p>
            <a:r>
              <a:rPr lang="en-US" sz="1600" i="1" dirty="0">
                <a:solidFill>
                  <a:schemeClr val="bg1">
                    <a:lumMod val="50000"/>
                  </a:schemeClr>
                </a:solidFill>
              </a:rPr>
              <a:t>--Lux(at)ed: </a:t>
            </a:r>
            <a:r>
              <a:rPr lang="en-US" sz="1600" dirty="0">
                <a:solidFill>
                  <a:schemeClr val="bg1">
                    <a:lumMod val="50000"/>
                  </a:schemeClr>
                </a:solidFill>
              </a:rPr>
              <a:t>The lens is dislocated—completely removed from the pupillary aperture. All zonular attachments have been disrupted.</a:t>
            </a:r>
          </a:p>
          <a:p>
            <a:endParaRPr lang="en-US" sz="1600" i="1" dirty="0">
              <a:solidFill>
                <a:schemeClr val="bg1">
                  <a:lumMod val="50000"/>
                </a:schemeClr>
              </a:solidFill>
            </a:endParaRPr>
          </a:p>
          <a:p>
            <a:r>
              <a:rPr lang="en-US" sz="1600" i="1" dirty="0">
                <a:solidFill>
                  <a:schemeClr val="bg1">
                    <a:lumMod val="50000"/>
                  </a:schemeClr>
                </a:solidFill>
              </a:rPr>
              <a:t>How does ectopia </a:t>
            </a:r>
            <a:r>
              <a:rPr lang="en-US" sz="1600" i="1" dirty="0" err="1">
                <a:solidFill>
                  <a:schemeClr val="bg1">
                    <a:lumMod val="50000"/>
                  </a:schemeClr>
                </a:solidFill>
              </a:rPr>
              <a:t>lentis</a:t>
            </a:r>
            <a:r>
              <a:rPr lang="en-US" sz="1600" i="1" dirty="0">
                <a:solidFill>
                  <a:schemeClr val="bg1">
                    <a:lumMod val="50000"/>
                  </a:schemeClr>
                </a:solidFill>
              </a:rPr>
              <a:t> lead to pupillary block and ACG?</a:t>
            </a:r>
          </a:p>
          <a:p>
            <a:r>
              <a:rPr lang="en-US" sz="1600" dirty="0">
                <a:solidFill>
                  <a:schemeClr val="bg1">
                    <a:lumMod val="50000"/>
                  </a:schemeClr>
                </a:solidFill>
              </a:rPr>
              <a:t>By allowing the displaced lens to move into and blocks the pupil, producing the pressure gradient, with subsequent iris </a:t>
            </a:r>
            <a:r>
              <a:rPr lang="en-US" sz="1600" dirty="0" err="1">
                <a:solidFill>
                  <a:schemeClr val="bg1">
                    <a:lumMod val="50000"/>
                  </a:schemeClr>
                </a:solidFill>
              </a:rPr>
              <a:t>bombé</a:t>
            </a:r>
            <a:r>
              <a:rPr lang="en-US" sz="1600" dirty="0">
                <a:solidFill>
                  <a:schemeClr val="bg1">
                    <a:lumMod val="50000"/>
                  </a:schemeClr>
                </a:solidFill>
              </a:rPr>
              <a:t> and angle closure</a:t>
            </a:r>
          </a:p>
        </p:txBody>
      </p:sp>
      <p:sp>
        <p:nvSpPr>
          <p:cNvPr id="23" name="TextBox 22">
            <a:extLst>
              <a:ext uri="{FF2B5EF4-FFF2-40B4-BE49-F238E27FC236}">
                <a16:creationId xmlns:a16="http://schemas.microsoft.com/office/drawing/2014/main" id="{798926ED-3FC5-4F3C-B080-E06F6EB1FF50}"/>
              </a:ext>
            </a:extLst>
          </p:cNvPr>
          <p:cNvSpPr txBox="1"/>
          <p:nvPr/>
        </p:nvSpPr>
        <p:spPr>
          <a:xfrm>
            <a:off x="2388280" y="2821634"/>
            <a:ext cx="6541623" cy="1384995"/>
          </a:xfrm>
          <a:prstGeom prst="rect">
            <a:avLst/>
          </a:prstGeom>
          <a:solidFill>
            <a:schemeClr val="accent1">
              <a:lumMod val="40000"/>
              <a:lumOff val="60000"/>
            </a:schemeClr>
          </a:solidFill>
        </p:spPr>
        <p:txBody>
          <a:bodyPr wrap="square" rtlCol="0">
            <a:spAutoFit/>
          </a:bodyPr>
          <a:lstStyle/>
          <a:p>
            <a:r>
              <a:rPr lang="en-US" sz="1400" i="1" dirty="0">
                <a:solidFill>
                  <a:schemeClr val="bg1">
                    <a:lumMod val="65000"/>
                  </a:schemeClr>
                </a:solidFill>
              </a:rPr>
              <a:t>In a few words, how would you describe the shape of a </a:t>
            </a:r>
            <a:r>
              <a:rPr lang="en-US" sz="1400" i="1" dirty="0" err="1">
                <a:solidFill>
                  <a:schemeClr val="bg1">
                    <a:lumMod val="65000"/>
                  </a:schemeClr>
                </a:solidFill>
              </a:rPr>
              <a:t>microspherophakic</a:t>
            </a:r>
            <a:r>
              <a:rPr lang="en-US" sz="1400" i="1" dirty="0">
                <a:solidFill>
                  <a:schemeClr val="bg1">
                    <a:lumMod val="65000"/>
                  </a:schemeClr>
                </a:solidFill>
              </a:rPr>
              <a:t> lens?</a:t>
            </a:r>
          </a:p>
          <a:p>
            <a:r>
              <a:rPr lang="en-US" sz="1400" dirty="0">
                <a:solidFill>
                  <a:schemeClr val="bg1">
                    <a:lumMod val="65000"/>
                  </a:schemeClr>
                </a:solidFill>
              </a:rPr>
              <a:t>The name says it all: the lens is </a:t>
            </a:r>
            <a:r>
              <a:rPr lang="en-US" sz="1400" b="1" u="sng" dirty="0">
                <a:solidFill>
                  <a:schemeClr val="bg1">
                    <a:lumMod val="65000"/>
                  </a:schemeClr>
                </a:solidFill>
              </a:rPr>
              <a:t>small (‘micro’) </a:t>
            </a:r>
            <a:r>
              <a:rPr lang="en-US" sz="1400" u="sng" dirty="0">
                <a:solidFill>
                  <a:schemeClr val="bg1">
                    <a:lumMod val="65000"/>
                  </a:schemeClr>
                </a:solidFill>
              </a:rPr>
              <a:t>and </a:t>
            </a:r>
            <a:r>
              <a:rPr lang="en-US" sz="1400" b="1" u="sng" dirty="0">
                <a:solidFill>
                  <a:schemeClr val="bg1">
                    <a:lumMod val="65000"/>
                  </a:schemeClr>
                </a:solidFill>
              </a:rPr>
              <a:t>round (‘</a:t>
            </a:r>
            <a:r>
              <a:rPr lang="en-US" sz="1400" b="1" u="sng" dirty="0" err="1">
                <a:solidFill>
                  <a:schemeClr val="bg1">
                    <a:lumMod val="65000"/>
                  </a:schemeClr>
                </a:solidFill>
              </a:rPr>
              <a:t>sphero</a:t>
            </a:r>
            <a:r>
              <a:rPr lang="en-US" sz="1400" b="1" u="sng" dirty="0">
                <a:solidFill>
                  <a:schemeClr val="bg1">
                    <a:lumMod val="65000"/>
                  </a:schemeClr>
                </a:solidFill>
              </a:rPr>
              <a:t>’)</a:t>
            </a:r>
          </a:p>
          <a:p>
            <a:endParaRPr lang="en-US" sz="1400" dirty="0">
              <a:solidFill>
                <a:schemeClr val="bg1">
                  <a:lumMod val="65000"/>
                </a:schemeClr>
              </a:solidFill>
            </a:endParaRPr>
          </a:p>
          <a:p>
            <a:r>
              <a:rPr lang="en-US" sz="1400" i="1" dirty="0">
                <a:solidFill>
                  <a:schemeClr val="bg1">
                    <a:lumMod val="65000"/>
                  </a:schemeClr>
                </a:solidFill>
              </a:rPr>
              <a:t>What common slit-lamp observation owes to the lens’ small size?</a:t>
            </a:r>
          </a:p>
          <a:p>
            <a:r>
              <a:rPr lang="en-US" sz="1400" dirty="0">
                <a:solidFill>
                  <a:schemeClr val="bg1">
                    <a:lumMod val="65000"/>
                  </a:schemeClr>
                </a:solidFill>
              </a:rPr>
              <a:t>Typically, the entirety of the lens equator can be seen in the pupillary aperture when the </a:t>
            </a:r>
            <a:r>
              <a:rPr lang="en-US" sz="1400" dirty="0" err="1">
                <a:solidFill>
                  <a:schemeClr val="bg1">
                    <a:lumMod val="65000"/>
                  </a:schemeClr>
                </a:solidFill>
              </a:rPr>
              <a:t>pt</a:t>
            </a:r>
            <a:r>
              <a:rPr lang="en-US" sz="1400" dirty="0">
                <a:solidFill>
                  <a:schemeClr val="bg1">
                    <a:lumMod val="65000"/>
                  </a:schemeClr>
                </a:solidFill>
              </a:rPr>
              <a:t> is widely dilated</a:t>
            </a:r>
          </a:p>
        </p:txBody>
      </p:sp>
      <p:sp>
        <p:nvSpPr>
          <p:cNvPr id="24" name="TextBox 23">
            <a:extLst>
              <a:ext uri="{FF2B5EF4-FFF2-40B4-BE49-F238E27FC236}">
                <a16:creationId xmlns:a16="http://schemas.microsoft.com/office/drawing/2014/main" id="{83DDB5E6-1D51-4892-8706-141024C83CED}"/>
              </a:ext>
            </a:extLst>
          </p:cNvPr>
          <p:cNvSpPr txBox="1"/>
          <p:nvPr/>
        </p:nvSpPr>
        <p:spPr>
          <a:xfrm>
            <a:off x="2424571" y="4316269"/>
            <a:ext cx="6451527" cy="954107"/>
          </a:xfrm>
          <a:prstGeom prst="rect">
            <a:avLst/>
          </a:prstGeom>
          <a:solidFill>
            <a:schemeClr val="accent5">
              <a:lumMod val="75000"/>
            </a:schemeClr>
          </a:solidFill>
        </p:spPr>
        <p:txBody>
          <a:bodyPr wrap="square" rtlCol="0">
            <a:spAutoFit/>
          </a:bodyPr>
          <a:lstStyle/>
          <a:p>
            <a:r>
              <a:rPr lang="en-US" sz="1400" i="1" dirty="0">
                <a:solidFill>
                  <a:schemeClr val="bg1">
                    <a:lumMod val="50000"/>
                  </a:schemeClr>
                </a:solidFill>
              </a:rPr>
              <a:t>Pts with </a:t>
            </a:r>
            <a:r>
              <a:rPr lang="en-US" sz="1400" i="1" dirty="0" err="1">
                <a:solidFill>
                  <a:schemeClr val="bg1">
                    <a:lumMod val="50000"/>
                  </a:schemeClr>
                </a:solidFill>
              </a:rPr>
              <a:t>microspherophakia</a:t>
            </a:r>
            <a:r>
              <a:rPr lang="en-US" sz="1400" i="1" dirty="0">
                <a:solidFill>
                  <a:schemeClr val="bg1">
                    <a:lumMod val="50000"/>
                  </a:schemeClr>
                </a:solidFill>
              </a:rPr>
              <a:t> are almost always high myopes. Why?</a:t>
            </a:r>
          </a:p>
          <a:p>
            <a:r>
              <a:rPr lang="en-US" sz="1400" dirty="0">
                <a:solidFill>
                  <a:schemeClr val="bg1">
                    <a:lumMod val="50000"/>
                  </a:schemeClr>
                </a:solidFill>
              </a:rPr>
              <a:t>Because the lens is small, it has a short radius of curvature. Further, because it is spherical, it is more curved than is a normal lens. </a:t>
            </a:r>
            <a:r>
              <a:rPr lang="en-US" sz="1400" u="sng" dirty="0">
                <a:solidFill>
                  <a:schemeClr val="bg1">
                    <a:lumMod val="50000"/>
                  </a:schemeClr>
                </a:solidFill>
              </a:rPr>
              <a:t>These two factors give the </a:t>
            </a:r>
            <a:r>
              <a:rPr lang="en-US" sz="1400" u="sng" dirty="0" err="1">
                <a:solidFill>
                  <a:schemeClr val="bg1">
                    <a:lumMod val="50000"/>
                  </a:schemeClr>
                </a:solidFill>
              </a:rPr>
              <a:t>m’spheric</a:t>
            </a:r>
            <a:r>
              <a:rPr lang="en-US" sz="1400" u="sng" dirty="0">
                <a:solidFill>
                  <a:schemeClr val="bg1">
                    <a:lumMod val="50000"/>
                  </a:schemeClr>
                </a:solidFill>
              </a:rPr>
              <a:t> lens vastly more converging power than a normal lens possesses.</a:t>
            </a:r>
          </a:p>
        </p:txBody>
      </p:sp>
      <p:sp>
        <p:nvSpPr>
          <p:cNvPr id="25" name="TextBox 24">
            <a:extLst>
              <a:ext uri="{FF2B5EF4-FFF2-40B4-BE49-F238E27FC236}">
                <a16:creationId xmlns:a16="http://schemas.microsoft.com/office/drawing/2014/main" id="{EDF9D533-D64E-40E5-8915-BD96C88905A7}"/>
              </a:ext>
            </a:extLst>
          </p:cNvPr>
          <p:cNvSpPr txBox="1"/>
          <p:nvPr/>
        </p:nvSpPr>
        <p:spPr>
          <a:xfrm>
            <a:off x="2423968" y="3058533"/>
            <a:ext cx="6567632" cy="584775"/>
          </a:xfrm>
          <a:prstGeom prst="rect">
            <a:avLst/>
          </a:prstGeom>
          <a:solidFill>
            <a:srgbClr val="99FF99"/>
          </a:solidFill>
        </p:spPr>
        <p:txBody>
          <a:bodyPr wrap="none" rtlCol="0">
            <a:spAutoFit/>
          </a:bodyPr>
          <a:lstStyle/>
          <a:p>
            <a:r>
              <a:rPr lang="en-US" sz="1600" i="1" dirty="0">
                <a:solidFill>
                  <a:schemeClr val="bg1">
                    <a:lumMod val="65000"/>
                  </a:schemeClr>
                </a:solidFill>
              </a:rPr>
              <a:t>With what condition is </a:t>
            </a:r>
            <a:r>
              <a:rPr lang="en-US" sz="1600" i="1" dirty="0" err="1">
                <a:solidFill>
                  <a:schemeClr val="bg1">
                    <a:lumMod val="65000"/>
                  </a:schemeClr>
                </a:solidFill>
              </a:rPr>
              <a:t>microspherophakia</a:t>
            </a:r>
            <a:r>
              <a:rPr lang="en-US" sz="1600" i="1" dirty="0">
                <a:solidFill>
                  <a:schemeClr val="bg1">
                    <a:lumMod val="65000"/>
                  </a:schemeClr>
                </a:solidFill>
              </a:rPr>
              <a:t> most frequently associated?</a:t>
            </a:r>
          </a:p>
          <a:p>
            <a:r>
              <a:rPr lang="en-US" sz="1600" b="1" dirty="0">
                <a:solidFill>
                  <a:schemeClr val="bg1">
                    <a:lumMod val="65000"/>
                  </a:schemeClr>
                </a:solidFill>
              </a:rPr>
              <a:t>Weill-Marchesani syndrome</a:t>
            </a:r>
          </a:p>
        </p:txBody>
      </p:sp>
      <p:sp>
        <p:nvSpPr>
          <p:cNvPr id="22" name="Oval 21">
            <a:extLst>
              <a:ext uri="{FF2B5EF4-FFF2-40B4-BE49-F238E27FC236}">
                <a16:creationId xmlns:a16="http://schemas.microsoft.com/office/drawing/2014/main" id="{A8B47573-D3D9-4D47-9E08-BED8FABB2FE0}"/>
              </a:ext>
            </a:extLst>
          </p:cNvPr>
          <p:cNvSpPr/>
          <p:nvPr/>
        </p:nvSpPr>
        <p:spPr>
          <a:xfrm>
            <a:off x="808522" y="3093379"/>
            <a:ext cx="1641452" cy="533397"/>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TextBox 28">
            <a:extLst>
              <a:ext uri="{FF2B5EF4-FFF2-40B4-BE49-F238E27FC236}">
                <a16:creationId xmlns:a16="http://schemas.microsoft.com/office/drawing/2014/main" id="{07333FDB-04C9-4773-A8C2-B02CF126B53B}"/>
              </a:ext>
            </a:extLst>
          </p:cNvPr>
          <p:cNvSpPr txBox="1"/>
          <p:nvPr/>
        </p:nvSpPr>
        <p:spPr>
          <a:xfrm>
            <a:off x="533400" y="3691270"/>
            <a:ext cx="6461699" cy="1815882"/>
          </a:xfrm>
          <a:prstGeom prst="rect">
            <a:avLst/>
          </a:prstGeom>
          <a:solidFill>
            <a:srgbClr val="0070C0"/>
          </a:solidFill>
        </p:spPr>
        <p:txBody>
          <a:bodyPr wrap="square" rtlCol="0">
            <a:spAutoFit/>
          </a:bodyPr>
          <a:lstStyle/>
          <a:p>
            <a:r>
              <a:rPr lang="en-US" sz="1600" i="1" dirty="0">
                <a:solidFill>
                  <a:schemeClr val="bg1">
                    <a:lumMod val="65000"/>
                  </a:schemeClr>
                </a:solidFill>
              </a:rPr>
              <a:t>Weill-Marchesani is strongly associated with </a:t>
            </a:r>
            <a:r>
              <a:rPr lang="en-US" sz="1600" i="1" dirty="0" err="1">
                <a:solidFill>
                  <a:schemeClr val="bg1">
                    <a:lumMod val="65000"/>
                  </a:schemeClr>
                </a:solidFill>
              </a:rPr>
              <a:t>microspherophakia</a:t>
            </a:r>
            <a:r>
              <a:rPr lang="en-US" sz="1600" i="1" dirty="0">
                <a:solidFill>
                  <a:schemeClr val="bg1">
                    <a:lumMod val="65000"/>
                  </a:schemeClr>
                </a:solidFill>
              </a:rPr>
              <a:t>.  With what conditions is </a:t>
            </a:r>
            <a:r>
              <a:rPr lang="en-US" sz="1600" i="1" dirty="0" err="1">
                <a:solidFill>
                  <a:schemeClr val="bg1">
                    <a:lumMod val="65000"/>
                  </a:schemeClr>
                </a:solidFill>
              </a:rPr>
              <a:t>microspherophakia</a:t>
            </a:r>
            <a:r>
              <a:rPr lang="en-US" sz="1600" i="1" dirty="0">
                <a:solidFill>
                  <a:schemeClr val="bg1">
                    <a:lumMod val="65000"/>
                  </a:schemeClr>
                </a:solidFill>
              </a:rPr>
              <a:t> </a:t>
            </a:r>
            <a:r>
              <a:rPr lang="en-US" sz="1600" b="1" dirty="0">
                <a:solidFill>
                  <a:schemeClr val="bg1">
                    <a:lumMod val="65000"/>
                  </a:schemeClr>
                </a:solidFill>
              </a:rPr>
              <a:t>occasionally</a:t>
            </a:r>
            <a:r>
              <a:rPr lang="en-US" sz="1600" i="1" dirty="0">
                <a:solidFill>
                  <a:schemeClr val="bg1">
                    <a:lumMod val="65000"/>
                  </a:schemeClr>
                </a:solidFill>
              </a:rPr>
              <a:t> associated</a:t>
            </a:r>
            <a:r>
              <a:rPr lang="en-US" sz="1600" i="1" dirty="0">
                <a:solidFill>
                  <a:schemeClr val="bg1">
                    <a:lumMod val="65000"/>
                  </a:schemeClr>
                </a:solidFill>
                <a:latin typeface="+mn-lt"/>
              </a:rPr>
              <a:t>?</a:t>
            </a:r>
          </a:p>
          <a:p>
            <a:r>
              <a:rPr lang="en-US" sz="1600" dirty="0">
                <a:solidFill>
                  <a:schemeClr val="bg1">
                    <a:lumMod val="65000"/>
                  </a:schemeClr>
                </a:solidFill>
                <a:latin typeface="+mn-lt"/>
              </a:rPr>
              <a:t>--Lowe syndrome</a:t>
            </a:r>
          </a:p>
          <a:p>
            <a:r>
              <a:rPr lang="en-US" sz="1600" dirty="0">
                <a:solidFill>
                  <a:schemeClr val="bg1">
                    <a:lumMod val="65000"/>
                  </a:schemeClr>
                </a:solidFill>
                <a:latin typeface="+mn-lt"/>
              </a:rPr>
              <a:t>--Alport syndrome</a:t>
            </a:r>
          </a:p>
          <a:p>
            <a:r>
              <a:rPr lang="en-US" sz="1600" b="1" dirty="0">
                <a:solidFill>
                  <a:schemeClr val="bg1"/>
                </a:solidFill>
                <a:latin typeface="+mn-lt"/>
              </a:rPr>
              <a:t>--</a:t>
            </a:r>
            <a:r>
              <a:rPr lang="en-US" sz="1600" b="1" dirty="0" err="1">
                <a:solidFill>
                  <a:schemeClr val="bg1"/>
                </a:solidFill>
                <a:latin typeface="+mn-lt"/>
              </a:rPr>
              <a:t>Marfan</a:t>
            </a:r>
            <a:r>
              <a:rPr lang="en-US" sz="1600" b="1" dirty="0">
                <a:solidFill>
                  <a:schemeClr val="bg1"/>
                </a:solidFill>
                <a:latin typeface="+mn-lt"/>
              </a:rPr>
              <a:t> syndrome</a:t>
            </a:r>
          </a:p>
          <a:p>
            <a:r>
              <a:rPr lang="en-US" sz="1600" dirty="0">
                <a:solidFill>
                  <a:schemeClr val="bg1">
                    <a:lumMod val="65000"/>
                  </a:schemeClr>
                </a:solidFill>
                <a:latin typeface="+mn-lt"/>
              </a:rPr>
              <a:t>--Peters anomaly</a:t>
            </a:r>
          </a:p>
          <a:p>
            <a:r>
              <a:rPr lang="en-US" sz="1600" dirty="0">
                <a:solidFill>
                  <a:schemeClr val="bg1">
                    <a:lumMod val="65000"/>
                  </a:schemeClr>
                </a:solidFill>
                <a:latin typeface="+mn-lt"/>
              </a:rPr>
              <a:t>--C</a:t>
            </a:r>
            <a:r>
              <a:rPr lang="en-US" sz="1600" dirty="0">
                <a:solidFill>
                  <a:schemeClr val="bg1">
                    <a:lumMod val="65000"/>
                  </a:schemeClr>
                </a:solidFill>
              </a:rPr>
              <a:t>ongenital rubella</a:t>
            </a:r>
            <a:endParaRPr lang="en-US" sz="1600" dirty="0">
              <a:solidFill>
                <a:schemeClr val="bg1">
                  <a:lumMod val="65000"/>
                </a:schemeClr>
              </a:solidFill>
              <a:latin typeface="+mn-lt"/>
            </a:endParaRPr>
          </a:p>
        </p:txBody>
      </p:sp>
      <p:sp>
        <p:nvSpPr>
          <p:cNvPr id="3" name="Oval 2">
            <a:extLst>
              <a:ext uri="{FF2B5EF4-FFF2-40B4-BE49-F238E27FC236}">
                <a16:creationId xmlns:a16="http://schemas.microsoft.com/office/drawing/2014/main" id="{C914562F-331B-441B-9DC7-534C4BCA9A7A}"/>
              </a:ext>
            </a:extLst>
          </p:cNvPr>
          <p:cNvSpPr/>
          <p:nvPr/>
        </p:nvSpPr>
        <p:spPr>
          <a:xfrm>
            <a:off x="2302864" y="3248672"/>
            <a:ext cx="3107336" cy="464126"/>
          </a:xfrm>
          <a:prstGeom prst="ellipse">
            <a:avLst/>
          </a:prstGeom>
          <a:no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TextBox 30">
            <a:extLst>
              <a:ext uri="{FF2B5EF4-FFF2-40B4-BE49-F238E27FC236}">
                <a16:creationId xmlns:a16="http://schemas.microsoft.com/office/drawing/2014/main" id="{9D694C1C-36CC-4EBA-AE84-30D14DAC2B38}"/>
              </a:ext>
            </a:extLst>
          </p:cNvPr>
          <p:cNvSpPr txBox="1"/>
          <p:nvPr/>
        </p:nvSpPr>
        <p:spPr>
          <a:xfrm>
            <a:off x="2537710" y="4316269"/>
            <a:ext cx="5463290" cy="1600438"/>
          </a:xfrm>
          <a:prstGeom prst="rect">
            <a:avLst/>
          </a:prstGeom>
          <a:solidFill>
            <a:srgbClr val="92D050"/>
          </a:solidFill>
        </p:spPr>
        <p:txBody>
          <a:bodyPr wrap="none" rtlCol="0">
            <a:spAutoFit/>
          </a:bodyPr>
          <a:lstStyle/>
          <a:p>
            <a:r>
              <a:rPr lang="en-US" sz="1400" i="1" dirty="0">
                <a:solidFill>
                  <a:srgbClr val="0000FF"/>
                </a:solidFill>
              </a:rPr>
              <a:t>What protein is abnormal in </a:t>
            </a:r>
            <a:r>
              <a:rPr lang="en-US" sz="1400" i="1" dirty="0" err="1">
                <a:solidFill>
                  <a:srgbClr val="0000FF"/>
                </a:solidFill>
              </a:rPr>
              <a:t>Marfan’s</a:t>
            </a:r>
            <a:r>
              <a:rPr lang="en-US" sz="1400" i="1" dirty="0">
                <a:solidFill>
                  <a:srgbClr val="0000FF"/>
                </a:solidFill>
              </a:rPr>
              <a:t>?</a:t>
            </a:r>
          </a:p>
          <a:p>
            <a:r>
              <a:rPr lang="en-US" sz="1400" dirty="0">
                <a:solidFill>
                  <a:srgbClr val="0000FF"/>
                </a:solidFill>
              </a:rPr>
              <a:t>Fibrillin</a:t>
            </a:r>
            <a:endParaRPr lang="en-US" sz="1400" dirty="0">
              <a:solidFill>
                <a:srgbClr val="92D050"/>
              </a:solidFill>
            </a:endParaRPr>
          </a:p>
          <a:p>
            <a:endParaRPr lang="en-US" sz="1400" dirty="0">
              <a:solidFill>
                <a:srgbClr val="92D050"/>
              </a:solidFill>
            </a:endParaRPr>
          </a:p>
          <a:p>
            <a:r>
              <a:rPr lang="en-US" sz="1400" i="1" dirty="0">
                <a:solidFill>
                  <a:srgbClr val="92D050"/>
                </a:solidFill>
              </a:rPr>
              <a:t>What three structures/systems manifest abnormalities in </a:t>
            </a:r>
            <a:r>
              <a:rPr lang="en-US" sz="1400" i="1" dirty="0" err="1">
                <a:solidFill>
                  <a:srgbClr val="92D050"/>
                </a:solidFill>
              </a:rPr>
              <a:t>Marfan’s</a:t>
            </a:r>
            <a:r>
              <a:rPr lang="en-US" sz="1400" i="1" dirty="0">
                <a:solidFill>
                  <a:srgbClr val="92D050"/>
                </a:solidFill>
              </a:rPr>
              <a:t>?</a:t>
            </a:r>
          </a:p>
          <a:p>
            <a:r>
              <a:rPr lang="en-US" sz="1400" dirty="0">
                <a:solidFill>
                  <a:srgbClr val="92D050"/>
                </a:solidFill>
              </a:rPr>
              <a:t>--The eye (duh)</a:t>
            </a:r>
          </a:p>
          <a:p>
            <a:r>
              <a:rPr lang="en-US" sz="1400" dirty="0">
                <a:solidFill>
                  <a:srgbClr val="92D050"/>
                </a:solidFill>
              </a:rPr>
              <a:t>--The cardiovascular</a:t>
            </a:r>
          </a:p>
          <a:p>
            <a:r>
              <a:rPr lang="en-US" sz="1400" dirty="0">
                <a:solidFill>
                  <a:srgbClr val="92D050"/>
                </a:solidFill>
              </a:rPr>
              <a:t>--The musculoskeletal</a:t>
            </a:r>
          </a:p>
        </p:txBody>
      </p:sp>
      <p:sp>
        <p:nvSpPr>
          <p:cNvPr id="27" name="Oval 26">
            <a:extLst>
              <a:ext uri="{FF2B5EF4-FFF2-40B4-BE49-F238E27FC236}">
                <a16:creationId xmlns:a16="http://schemas.microsoft.com/office/drawing/2014/main" id="{840C5E79-DF92-4B8B-A680-BE027ECFE4BE}"/>
              </a:ext>
            </a:extLst>
          </p:cNvPr>
          <p:cNvSpPr/>
          <p:nvPr/>
        </p:nvSpPr>
        <p:spPr>
          <a:xfrm>
            <a:off x="533400" y="4641274"/>
            <a:ext cx="2057400" cy="464126"/>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329923642"/>
      </p:ext>
    </p:extLst>
  </p:cSld>
  <p:clrMapOvr>
    <a:masterClrMapping/>
  </p:clrMapOvr>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014" name="Text Box 6"/>
          <p:cNvSpPr txBox="1">
            <a:spLocks noChangeArrowheads="1"/>
          </p:cNvSpPr>
          <p:nvPr/>
        </p:nvSpPr>
        <p:spPr bwMode="auto">
          <a:xfrm>
            <a:off x="533400" y="2356376"/>
            <a:ext cx="1005403"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t>Lens-</a:t>
            </a:r>
          </a:p>
          <a:p>
            <a:pPr algn="ctr" eaLnBrk="1" hangingPunct="1">
              <a:lnSpc>
                <a:spcPct val="80000"/>
              </a:lnSpc>
              <a:spcBef>
                <a:spcPct val="0"/>
              </a:spcBef>
              <a:buClrTx/>
              <a:buSzTx/>
              <a:buFontTx/>
              <a:buNone/>
            </a:pPr>
            <a:r>
              <a:rPr lang="en-US" altLang="en-US" sz="1800" dirty="0"/>
              <a:t>Induced</a:t>
            </a:r>
          </a:p>
        </p:txBody>
      </p:sp>
      <p:sp>
        <p:nvSpPr>
          <p:cNvPr id="43017" name="Text Box 14"/>
          <p:cNvSpPr txBox="1">
            <a:spLocks noChangeArrowheads="1"/>
          </p:cNvSpPr>
          <p:nvPr/>
        </p:nvSpPr>
        <p:spPr bwMode="auto">
          <a:xfrm>
            <a:off x="3026498" y="2365901"/>
            <a:ext cx="1633781"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Aphakic/</a:t>
            </a:r>
          </a:p>
          <a:p>
            <a:pPr algn="ctr" eaLnBrk="1" hangingPunct="1">
              <a:lnSpc>
                <a:spcPct val="80000"/>
              </a:lnSpc>
              <a:spcBef>
                <a:spcPct val="0"/>
              </a:spcBef>
              <a:buClrTx/>
              <a:buSzTx/>
              <a:buFontTx/>
              <a:buNone/>
            </a:pPr>
            <a:r>
              <a:rPr lang="en-US" altLang="en-US" sz="1800" dirty="0" err="1">
                <a:solidFill>
                  <a:schemeClr val="bg1">
                    <a:lumMod val="75000"/>
                  </a:schemeClr>
                </a:solidFill>
              </a:rPr>
              <a:t>Pseudophakic</a:t>
            </a:r>
            <a:endParaRPr lang="en-US" altLang="en-US" sz="1800" dirty="0">
              <a:solidFill>
                <a:schemeClr val="bg1">
                  <a:lumMod val="75000"/>
                </a:schemeClr>
              </a:solidFill>
            </a:endParaRPr>
          </a:p>
        </p:txBody>
      </p:sp>
      <p:sp>
        <p:nvSpPr>
          <p:cNvPr id="43031" name="Text Box 35"/>
          <p:cNvSpPr txBox="1">
            <a:spLocks noChangeArrowheads="1"/>
          </p:cNvSpPr>
          <p:nvPr/>
        </p:nvSpPr>
        <p:spPr bwMode="auto">
          <a:xfrm>
            <a:off x="1190847" y="1295400"/>
            <a:ext cx="2473754"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t>w/ Pupillary Block</a:t>
            </a:r>
          </a:p>
        </p:txBody>
      </p:sp>
      <p:sp>
        <p:nvSpPr>
          <p:cNvPr id="49" name="Rectangle 2">
            <a:extLst>
              <a:ext uri="{FF2B5EF4-FFF2-40B4-BE49-F238E27FC236}">
                <a16:creationId xmlns:a16="http://schemas.microsoft.com/office/drawing/2014/main" id="{240EE5BF-F7D2-4FC8-A5DD-F6B5423153C6}"/>
              </a:ext>
            </a:extLst>
          </p:cNvPr>
          <p:cNvSpPr>
            <a:spLocks noGrp="1" noChangeArrowheads="1"/>
          </p:cNvSpPr>
          <p:nvPr>
            <p:ph type="title"/>
          </p:nvPr>
        </p:nvSpPr>
        <p:spPr>
          <a:xfrm>
            <a:off x="457200" y="304800"/>
            <a:ext cx="7543800" cy="563562"/>
          </a:xfrm>
        </p:spPr>
        <p:txBody>
          <a:bodyPr/>
          <a:lstStyle/>
          <a:p>
            <a:pPr eaLnBrk="1" hangingPunct="1"/>
            <a:r>
              <a:rPr lang="en-US" altLang="en-US" sz="3500" dirty="0"/>
              <a:t>Q</a:t>
            </a:r>
          </a:p>
        </p:txBody>
      </p:sp>
      <p:sp>
        <p:nvSpPr>
          <p:cNvPr id="50" name="TextBox 49">
            <a:extLst>
              <a:ext uri="{FF2B5EF4-FFF2-40B4-BE49-F238E27FC236}">
                <a16:creationId xmlns:a16="http://schemas.microsoft.com/office/drawing/2014/main" id="{CF426230-46C8-405C-9015-99EF57762A2E}"/>
              </a:ext>
            </a:extLst>
          </p:cNvPr>
          <p:cNvSpPr txBox="1"/>
          <p:nvPr/>
        </p:nvSpPr>
        <p:spPr>
          <a:xfrm>
            <a:off x="2259496" y="189094"/>
            <a:ext cx="4607480" cy="400110"/>
          </a:xfrm>
          <a:prstGeom prst="rect">
            <a:avLst/>
          </a:prstGeom>
          <a:solidFill>
            <a:schemeClr val="accent1">
              <a:lumMod val="60000"/>
              <a:lumOff val="40000"/>
            </a:schemeClr>
          </a:solidFill>
        </p:spPr>
        <p:txBody>
          <a:bodyPr wrap="none" rtlCol="0">
            <a:spAutoFit/>
          </a:bodyPr>
          <a:lstStyle/>
          <a:p>
            <a:pPr algn="ctr"/>
            <a:r>
              <a:rPr lang="en-US" sz="2000" b="1" dirty="0"/>
              <a:t>Secondary Angle Closure Glaucoma</a:t>
            </a:r>
          </a:p>
        </p:txBody>
      </p:sp>
      <p:sp>
        <p:nvSpPr>
          <p:cNvPr id="2" name="TextBox 1">
            <a:extLst>
              <a:ext uri="{FF2B5EF4-FFF2-40B4-BE49-F238E27FC236}">
                <a16:creationId xmlns:a16="http://schemas.microsoft.com/office/drawing/2014/main" id="{A7E30BEC-923B-4C9A-A856-BDD0D882F6B8}"/>
              </a:ext>
            </a:extLst>
          </p:cNvPr>
          <p:cNvSpPr txBox="1"/>
          <p:nvPr/>
        </p:nvSpPr>
        <p:spPr>
          <a:xfrm>
            <a:off x="887305" y="2844119"/>
            <a:ext cx="1494320" cy="338554"/>
          </a:xfrm>
          <a:prstGeom prst="rect">
            <a:avLst/>
          </a:prstGeom>
          <a:noFill/>
        </p:spPr>
        <p:txBody>
          <a:bodyPr wrap="none" rtlCol="0">
            <a:spAutoFit/>
          </a:bodyPr>
          <a:lstStyle/>
          <a:p>
            <a:r>
              <a:rPr lang="en-US" sz="1600" dirty="0" err="1">
                <a:solidFill>
                  <a:schemeClr val="bg1">
                    <a:lumMod val="75000"/>
                  </a:schemeClr>
                </a:solidFill>
              </a:rPr>
              <a:t>Phacomorphic</a:t>
            </a:r>
            <a:endParaRPr lang="en-US" sz="1600" dirty="0">
              <a:solidFill>
                <a:schemeClr val="bg1">
                  <a:lumMod val="75000"/>
                </a:schemeClr>
              </a:solidFill>
            </a:endParaRPr>
          </a:p>
        </p:txBody>
      </p:sp>
      <p:sp>
        <p:nvSpPr>
          <p:cNvPr id="51" name="TextBox 50">
            <a:extLst>
              <a:ext uri="{FF2B5EF4-FFF2-40B4-BE49-F238E27FC236}">
                <a16:creationId xmlns:a16="http://schemas.microsoft.com/office/drawing/2014/main" id="{156069D4-340B-4160-A336-EBF73557CEE0}"/>
              </a:ext>
            </a:extLst>
          </p:cNvPr>
          <p:cNvSpPr txBox="1"/>
          <p:nvPr/>
        </p:nvSpPr>
        <p:spPr>
          <a:xfrm>
            <a:off x="884725" y="3175578"/>
            <a:ext cx="1519968" cy="338554"/>
          </a:xfrm>
          <a:prstGeom prst="rect">
            <a:avLst/>
          </a:prstGeom>
          <a:noFill/>
        </p:spPr>
        <p:txBody>
          <a:bodyPr wrap="none" rtlCol="0">
            <a:spAutoFit/>
          </a:bodyPr>
          <a:lstStyle/>
          <a:p>
            <a:r>
              <a:rPr lang="en-US" sz="1600" b="1" dirty="0"/>
              <a:t>Ectopia </a:t>
            </a:r>
            <a:r>
              <a:rPr lang="en-US" sz="1600" b="1" dirty="0" err="1"/>
              <a:t>lentis</a:t>
            </a:r>
            <a:endParaRPr lang="en-US" sz="1600" b="1" dirty="0"/>
          </a:p>
        </p:txBody>
      </p:sp>
      <p:cxnSp>
        <p:nvCxnSpPr>
          <p:cNvPr id="71" name="Straight Connector 70">
            <a:extLst>
              <a:ext uri="{FF2B5EF4-FFF2-40B4-BE49-F238E27FC236}">
                <a16:creationId xmlns:a16="http://schemas.microsoft.com/office/drawing/2014/main" id="{C104938D-BA8D-4E39-9D5F-9EE2012F2F3C}"/>
              </a:ext>
            </a:extLst>
          </p:cNvPr>
          <p:cNvCxnSpPr>
            <a:cxnSpLocks/>
          </p:cNvCxnSpPr>
          <p:nvPr/>
        </p:nvCxnSpPr>
        <p:spPr>
          <a:xfrm flipH="1">
            <a:off x="762665" y="3023488"/>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2A7E4E40-472F-4E50-8A7A-45C10FDD7171}"/>
              </a:ext>
            </a:extLst>
          </p:cNvPr>
          <p:cNvCxnSpPr>
            <a:cxnSpLocks/>
          </p:cNvCxnSpPr>
          <p:nvPr/>
        </p:nvCxnSpPr>
        <p:spPr>
          <a:xfrm flipH="1">
            <a:off x="762665" y="3347853"/>
            <a:ext cx="168274"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C3924889-45B9-4383-9C9E-48F0A9C27AD8}"/>
              </a:ext>
            </a:extLst>
          </p:cNvPr>
          <p:cNvCxnSpPr>
            <a:cxnSpLocks/>
          </p:cNvCxnSpPr>
          <p:nvPr/>
        </p:nvCxnSpPr>
        <p:spPr>
          <a:xfrm flipH="1">
            <a:off x="748719" y="2838976"/>
            <a:ext cx="13947" cy="5088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 name="Straight Arrow Connector 5">
            <a:extLst>
              <a:ext uri="{FF2B5EF4-FFF2-40B4-BE49-F238E27FC236}">
                <a16:creationId xmlns:a16="http://schemas.microsoft.com/office/drawing/2014/main" id="{A3439F0C-5143-461F-8F3C-2E830785DEFC}"/>
              </a:ext>
            </a:extLst>
          </p:cNvPr>
          <p:cNvCxnSpPr>
            <a:stCxn id="50" idx="2"/>
          </p:cNvCxnSpPr>
          <p:nvPr/>
        </p:nvCxnSpPr>
        <p:spPr>
          <a:xfrm flipH="1">
            <a:off x="2971800" y="589204"/>
            <a:ext cx="1591436" cy="706196"/>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6" name="Straight Arrow Connector 25">
            <a:extLst>
              <a:ext uri="{FF2B5EF4-FFF2-40B4-BE49-F238E27FC236}">
                <a16:creationId xmlns:a16="http://schemas.microsoft.com/office/drawing/2014/main" id="{B70E0124-9B84-41A5-8D84-A66B7838A706}"/>
              </a:ext>
            </a:extLst>
          </p:cNvPr>
          <p:cNvCxnSpPr>
            <a:cxnSpLocks/>
          </p:cNvCxnSpPr>
          <p:nvPr/>
        </p:nvCxnSpPr>
        <p:spPr>
          <a:xfrm flipH="1">
            <a:off x="1159539" y="1828800"/>
            <a:ext cx="1290435" cy="478059"/>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8" name="Straight Arrow Connector 27">
            <a:extLst>
              <a:ext uri="{FF2B5EF4-FFF2-40B4-BE49-F238E27FC236}">
                <a16:creationId xmlns:a16="http://schemas.microsoft.com/office/drawing/2014/main" id="{567A4249-5C59-4416-8A8E-1C35913900AB}"/>
              </a:ext>
            </a:extLst>
          </p:cNvPr>
          <p:cNvCxnSpPr>
            <a:cxnSpLocks/>
          </p:cNvCxnSpPr>
          <p:nvPr/>
        </p:nvCxnSpPr>
        <p:spPr>
          <a:xfrm>
            <a:off x="2449973" y="1832208"/>
            <a:ext cx="1268784"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21" name="Straight Arrow Connector 20">
            <a:extLst>
              <a:ext uri="{FF2B5EF4-FFF2-40B4-BE49-F238E27FC236}">
                <a16:creationId xmlns:a16="http://schemas.microsoft.com/office/drawing/2014/main" id="{5E33AEB6-AB6B-4304-B44B-E14BDAECF20A}"/>
              </a:ext>
            </a:extLst>
          </p:cNvPr>
          <p:cNvCxnSpPr>
            <a:cxnSpLocks/>
          </p:cNvCxnSpPr>
          <p:nvPr/>
        </p:nvCxnSpPr>
        <p:spPr>
          <a:xfrm>
            <a:off x="4572000" y="589204"/>
            <a:ext cx="1600200" cy="706196"/>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18" name="Text Box 36">
            <a:extLst>
              <a:ext uri="{FF2B5EF4-FFF2-40B4-BE49-F238E27FC236}">
                <a16:creationId xmlns:a16="http://schemas.microsoft.com/office/drawing/2014/main" id="{362B1808-42BE-4D1C-894B-40BD72FCD11D}"/>
              </a:ext>
            </a:extLst>
          </p:cNvPr>
          <p:cNvSpPr txBox="1">
            <a:spLocks noChangeArrowheads="1"/>
          </p:cNvSpPr>
          <p:nvPr/>
        </p:nvSpPr>
        <p:spPr bwMode="auto">
          <a:xfrm>
            <a:off x="5181600" y="1295400"/>
            <a:ext cx="2630848" cy="430887"/>
          </a:xfrm>
          <a:prstGeom prst="rect">
            <a:avLst/>
          </a:prstGeom>
          <a:noFill/>
          <a:ln w="952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solidFill>
                  <a:schemeClr val="bg1">
                    <a:lumMod val="75000"/>
                  </a:schemeClr>
                </a:solidFill>
              </a:rPr>
              <a:t>w/o Pupillary Block</a:t>
            </a:r>
          </a:p>
        </p:txBody>
      </p:sp>
      <p:sp>
        <p:nvSpPr>
          <p:cNvPr id="19" name="TextBox 18">
            <a:extLst>
              <a:ext uri="{FF2B5EF4-FFF2-40B4-BE49-F238E27FC236}">
                <a16:creationId xmlns:a16="http://schemas.microsoft.com/office/drawing/2014/main" id="{20F14707-6AB2-4CFA-894D-0A3851B594EA}"/>
              </a:ext>
            </a:extLst>
          </p:cNvPr>
          <p:cNvSpPr txBox="1"/>
          <p:nvPr/>
        </p:nvSpPr>
        <p:spPr>
          <a:xfrm>
            <a:off x="381000" y="3581400"/>
            <a:ext cx="7315200" cy="2800767"/>
          </a:xfrm>
          <a:prstGeom prst="rect">
            <a:avLst/>
          </a:prstGeom>
          <a:solidFill>
            <a:srgbClr val="FF99FF"/>
          </a:solidFill>
        </p:spPr>
        <p:txBody>
          <a:bodyPr wrap="square" rtlCol="0">
            <a:spAutoFit/>
          </a:bodyPr>
          <a:lstStyle/>
          <a:p>
            <a:r>
              <a:rPr lang="en-US" sz="1600" i="1" dirty="0">
                <a:solidFill>
                  <a:schemeClr val="bg1">
                    <a:lumMod val="50000"/>
                  </a:schemeClr>
                </a:solidFill>
              </a:rPr>
              <a:t>What is </a:t>
            </a:r>
            <a:r>
              <a:rPr lang="en-US" sz="1600" dirty="0">
                <a:solidFill>
                  <a:schemeClr val="bg1">
                    <a:lumMod val="50000"/>
                  </a:schemeClr>
                </a:solidFill>
              </a:rPr>
              <a:t>ectopia </a:t>
            </a:r>
            <a:r>
              <a:rPr lang="en-US" sz="1600" dirty="0" err="1">
                <a:solidFill>
                  <a:schemeClr val="bg1">
                    <a:lumMod val="50000"/>
                  </a:schemeClr>
                </a:solidFill>
              </a:rPr>
              <a:t>lentis</a:t>
            </a:r>
            <a:r>
              <a:rPr lang="en-US" sz="1600" i="1" dirty="0">
                <a:solidFill>
                  <a:schemeClr val="bg1">
                    <a:lumMod val="50000"/>
                  </a:schemeClr>
                </a:solidFill>
              </a:rPr>
              <a:t>?</a:t>
            </a:r>
          </a:p>
          <a:p>
            <a:r>
              <a:rPr lang="en-US" sz="1600" dirty="0">
                <a:solidFill>
                  <a:schemeClr val="bg1">
                    <a:lumMod val="50000"/>
                  </a:schemeClr>
                </a:solidFill>
              </a:rPr>
              <a:t>Displacement of the lens from its normal anatomic position</a:t>
            </a:r>
          </a:p>
          <a:p>
            <a:endParaRPr lang="en-US" sz="1600" dirty="0">
              <a:solidFill>
                <a:schemeClr val="bg1">
                  <a:lumMod val="50000"/>
                </a:schemeClr>
              </a:solidFill>
            </a:endParaRPr>
          </a:p>
          <a:p>
            <a:r>
              <a:rPr lang="en-US" sz="1600" i="1" dirty="0">
                <a:solidFill>
                  <a:schemeClr val="bg1">
                    <a:lumMod val="50000"/>
                  </a:schemeClr>
                </a:solidFill>
              </a:rPr>
              <a:t>With regard to lens ‘displacement’—what do the following terms mean?</a:t>
            </a:r>
          </a:p>
          <a:p>
            <a:r>
              <a:rPr lang="en-US" sz="1600" i="1" dirty="0">
                <a:solidFill>
                  <a:schemeClr val="bg1">
                    <a:lumMod val="50000"/>
                  </a:schemeClr>
                </a:solidFill>
              </a:rPr>
              <a:t>--</a:t>
            </a:r>
            <a:r>
              <a:rPr lang="en-US" sz="1600" i="1" dirty="0" err="1">
                <a:solidFill>
                  <a:schemeClr val="bg1">
                    <a:lumMod val="50000"/>
                  </a:schemeClr>
                </a:solidFill>
              </a:rPr>
              <a:t>Sublux</a:t>
            </a:r>
            <a:r>
              <a:rPr lang="en-US" sz="1600" i="1" dirty="0">
                <a:solidFill>
                  <a:schemeClr val="bg1">
                    <a:lumMod val="50000"/>
                  </a:schemeClr>
                </a:solidFill>
              </a:rPr>
              <a:t>(at)ed: </a:t>
            </a:r>
            <a:r>
              <a:rPr lang="en-US" sz="1600" dirty="0">
                <a:solidFill>
                  <a:schemeClr val="bg1">
                    <a:lumMod val="50000"/>
                  </a:schemeClr>
                </a:solidFill>
              </a:rPr>
              <a:t>The lens is partially displaced, but remains in the ‘general area’</a:t>
            </a:r>
          </a:p>
          <a:p>
            <a:r>
              <a:rPr lang="en-US" sz="1600" i="1" dirty="0">
                <a:solidFill>
                  <a:schemeClr val="bg1">
                    <a:lumMod val="50000"/>
                  </a:schemeClr>
                </a:solidFill>
              </a:rPr>
              <a:t>--Lux(at)ed: </a:t>
            </a:r>
            <a:r>
              <a:rPr lang="en-US" sz="1600" dirty="0">
                <a:solidFill>
                  <a:schemeClr val="bg1">
                    <a:lumMod val="50000"/>
                  </a:schemeClr>
                </a:solidFill>
              </a:rPr>
              <a:t>The lens is dislocated—completely removed from the pupillary aperture. All zonular attachments have been disrupted.</a:t>
            </a:r>
          </a:p>
          <a:p>
            <a:endParaRPr lang="en-US" sz="1600" i="1" dirty="0">
              <a:solidFill>
                <a:schemeClr val="bg1">
                  <a:lumMod val="50000"/>
                </a:schemeClr>
              </a:solidFill>
            </a:endParaRPr>
          </a:p>
          <a:p>
            <a:r>
              <a:rPr lang="en-US" sz="1600" i="1" dirty="0">
                <a:solidFill>
                  <a:schemeClr val="bg1">
                    <a:lumMod val="50000"/>
                  </a:schemeClr>
                </a:solidFill>
              </a:rPr>
              <a:t>How does ectopia </a:t>
            </a:r>
            <a:r>
              <a:rPr lang="en-US" sz="1600" i="1" dirty="0" err="1">
                <a:solidFill>
                  <a:schemeClr val="bg1">
                    <a:lumMod val="50000"/>
                  </a:schemeClr>
                </a:solidFill>
              </a:rPr>
              <a:t>lentis</a:t>
            </a:r>
            <a:r>
              <a:rPr lang="en-US" sz="1600" i="1" dirty="0">
                <a:solidFill>
                  <a:schemeClr val="bg1">
                    <a:lumMod val="50000"/>
                  </a:schemeClr>
                </a:solidFill>
              </a:rPr>
              <a:t> lead to pupillary block and ACG?</a:t>
            </a:r>
          </a:p>
          <a:p>
            <a:r>
              <a:rPr lang="en-US" sz="1600" dirty="0">
                <a:solidFill>
                  <a:schemeClr val="bg1">
                    <a:lumMod val="50000"/>
                  </a:schemeClr>
                </a:solidFill>
              </a:rPr>
              <a:t>By allowing the displaced lens to move into and blocks the pupil, producing the pressure gradient, with subsequent iris </a:t>
            </a:r>
            <a:r>
              <a:rPr lang="en-US" sz="1600" dirty="0" err="1">
                <a:solidFill>
                  <a:schemeClr val="bg1">
                    <a:lumMod val="50000"/>
                  </a:schemeClr>
                </a:solidFill>
              </a:rPr>
              <a:t>bombé</a:t>
            </a:r>
            <a:r>
              <a:rPr lang="en-US" sz="1600" dirty="0">
                <a:solidFill>
                  <a:schemeClr val="bg1">
                    <a:lumMod val="50000"/>
                  </a:schemeClr>
                </a:solidFill>
              </a:rPr>
              <a:t> and angle closure</a:t>
            </a:r>
          </a:p>
        </p:txBody>
      </p:sp>
      <p:sp>
        <p:nvSpPr>
          <p:cNvPr id="23" name="TextBox 22">
            <a:extLst>
              <a:ext uri="{FF2B5EF4-FFF2-40B4-BE49-F238E27FC236}">
                <a16:creationId xmlns:a16="http://schemas.microsoft.com/office/drawing/2014/main" id="{798926ED-3FC5-4F3C-B080-E06F6EB1FF50}"/>
              </a:ext>
            </a:extLst>
          </p:cNvPr>
          <p:cNvSpPr txBox="1"/>
          <p:nvPr/>
        </p:nvSpPr>
        <p:spPr>
          <a:xfrm>
            <a:off x="2388280" y="2821634"/>
            <a:ext cx="6541623" cy="1384995"/>
          </a:xfrm>
          <a:prstGeom prst="rect">
            <a:avLst/>
          </a:prstGeom>
          <a:solidFill>
            <a:schemeClr val="accent1">
              <a:lumMod val="40000"/>
              <a:lumOff val="60000"/>
            </a:schemeClr>
          </a:solidFill>
        </p:spPr>
        <p:txBody>
          <a:bodyPr wrap="square" rtlCol="0">
            <a:spAutoFit/>
          </a:bodyPr>
          <a:lstStyle/>
          <a:p>
            <a:r>
              <a:rPr lang="en-US" sz="1400" i="1" dirty="0">
                <a:solidFill>
                  <a:schemeClr val="bg1">
                    <a:lumMod val="65000"/>
                  </a:schemeClr>
                </a:solidFill>
              </a:rPr>
              <a:t>In a few words, how would you describe the shape of a </a:t>
            </a:r>
            <a:r>
              <a:rPr lang="en-US" sz="1400" i="1" dirty="0" err="1">
                <a:solidFill>
                  <a:schemeClr val="bg1">
                    <a:lumMod val="65000"/>
                  </a:schemeClr>
                </a:solidFill>
              </a:rPr>
              <a:t>microspherophakic</a:t>
            </a:r>
            <a:r>
              <a:rPr lang="en-US" sz="1400" i="1" dirty="0">
                <a:solidFill>
                  <a:schemeClr val="bg1">
                    <a:lumMod val="65000"/>
                  </a:schemeClr>
                </a:solidFill>
              </a:rPr>
              <a:t> lens?</a:t>
            </a:r>
          </a:p>
          <a:p>
            <a:r>
              <a:rPr lang="en-US" sz="1400" dirty="0">
                <a:solidFill>
                  <a:schemeClr val="bg1">
                    <a:lumMod val="65000"/>
                  </a:schemeClr>
                </a:solidFill>
              </a:rPr>
              <a:t>The name says it all: the lens is </a:t>
            </a:r>
            <a:r>
              <a:rPr lang="en-US" sz="1400" b="1" u="sng" dirty="0">
                <a:solidFill>
                  <a:schemeClr val="bg1">
                    <a:lumMod val="65000"/>
                  </a:schemeClr>
                </a:solidFill>
              </a:rPr>
              <a:t>small (‘micro’) </a:t>
            </a:r>
            <a:r>
              <a:rPr lang="en-US" sz="1400" u="sng" dirty="0">
                <a:solidFill>
                  <a:schemeClr val="bg1">
                    <a:lumMod val="65000"/>
                  </a:schemeClr>
                </a:solidFill>
              </a:rPr>
              <a:t>and </a:t>
            </a:r>
            <a:r>
              <a:rPr lang="en-US" sz="1400" b="1" u="sng" dirty="0">
                <a:solidFill>
                  <a:schemeClr val="bg1">
                    <a:lumMod val="65000"/>
                  </a:schemeClr>
                </a:solidFill>
              </a:rPr>
              <a:t>round (‘</a:t>
            </a:r>
            <a:r>
              <a:rPr lang="en-US" sz="1400" b="1" u="sng" dirty="0" err="1">
                <a:solidFill>
                  <a:schemeClr val="bg1">
                    <a:lumMod val="65000"/>
                  </a:schemeClr>
                </a:solidFill>
              </a:rPr>
              <a:t>sphero</a:t>
            </a:r>
            <a:r>
              <a:rPr lang="en-US" sz="1400" b="1" u="sng" dirty="0">
                <a:solidFill>
                  <a:schemeClr val="bg1">
                    <a:lumMod val="65000"/>
                  </a:schemeClr>
                </a:solidFill>
              </a:rPr>
              <a:t>’)</a:t>
            </a:r>
          </a:p>
          <a:p>
            <a:endParaRPr lang="en-US" sz="1400" dirty="0">
              <a:solidFill>
                <a:schemeClr val="bg1">
                  <a:lumMod val="65000"/>
                </a:schemeClr>
              </a:solidFill>
            </a:endParaRPr>
          </a:p>
          <a:p>
            <a:r>
              <a:rPr lang="en-US" sz="1400" i="1" dirty="0">
                <a:solidFill>
                  <a:schemeClr val="bg1">
                    <a:lumMod val="65000"/>
                  </a:schemeClr>
                </a:solidFill>
              </a:rPr>
              <a:t>What common slit-lamp observation owes to the lens’ small size?</a:t>
            </a:r>
          </a:p>
          <a:p>
            <a:r>
              <a:rPr lang="en-US" sz="1400" dirty="0">
                <a:solidFill>
                  <a:schemeClr val="bg1">
                    <a:lumMod val="65000"/>
                  </a:schemeClr>
                </a:solidFill>
              </a:rPr>
              <a:t>Typically, the entirety of the lens equator can be seen in the pupillary aperture when the </a:t>
            </a:r>
            <a:r>
              <a:rPr lang="en-US" sz="1400" dirty="0" err="1">
                <a:solidFill>
                  <a:schemeClr val="bg1">
                    <a:lumMod val="65000"/>
                  </a:schemeClr>
                </a:solidFill>
              </a:rPr>
              <a:t>pt</a:t>
            </a:r>
            <a:r>
              <a:rPr lang="en-US" sz="1400" dirty="0">
                <a:solidFill>
                  <a:schemeClr val="bg1">
                    <a:lumMod val="65000"/>
                  </a:schemeClr>
                </a:solidFill>
              </a:rPr>
              <a:t> is widely dilated</a:t>
            </a:r>
          </a:p>
        </p:txBody>
      </p:sp>
      <p:sp>
        <p:nvSpPr>
          <p:cNvPr id="24" name="TextBox 23">
            <a:extLst>
              <a:ext uri="{FF2B5EF4-FFF2-40B4-BE49-F238E27FC236}">
                <a16:creationId xmlns:a16="http://schemas.microsoft.com/office/drawing/2014/main" id="{83DDB5E6-1D51-4892-8706-141024C83CED}"/>
              </a:ext>
            </a:extLst>
          </p:cNvPr>
          <p:cNvSpPr txBox="1"/>
          <p:nvPr/>
        </p:nvSpPr>
        <p:spPr>
          <a:xfrm>
            <a:off x="2424571" y="4316269"/>
            <a:ext cx="6451527" cy="954107"/>
          </a:xfrm>
          <a:prstGeom prst="rect">
            <a:avLst/>
          </a:prstGeom>
          <a:solidFill>
            <a:schemeClr val="accent5">
              <a:lumMod val="75000"/>
            </a:schemeClr>
          </a:solidFill>
        </p:spPr>
        <p:txBody>
          <a:bodyPr wrap="square" rtlCol="0">
            <a:spAutoFit/>
          </a:bodyPr>
          <a:lstStyle/>
          <a:p>
            <a:r>
              <a:rPr lang="en-US" sz="1400" i="1" dirty="0">
                <a:solidFill>
                  <a:schemeClr val="bg1">
                    <a:lumMod val="50000"/>
                  </a:schemeClr>
                </a:solidFill>
              </a:rPr>
              <a:t>Pts with </a:t>
            </a:r>
            <a:r>
              <a:rPr lang="en-US" sz="1400" i="1" dirty="0" err="1">
                <a:solidFill>
                  <a:schemeClr val="bg1">
                    <a:lumMod val="50000"/>
                  </a:schemeClr>
                </a:solidFill>
              </a:rPr>
              <a:t>microspherophakia</a:t>
            </a:r>
            <a:r>
              <a:rPr lang="en-US" sz="1400" i="1" dirty="0">
                <a:solidFill>
                  <a:schemeClr val="bg1">
                    <a:lumMod val="50000"/>
                  </a:schemeClr>
                </a:solidFill>
              </a:rPr>
              <a:t> are almost always high myopes. Why?</a:t>
            </a:r>
          </a:p>
          <a:p>
            <a:r>
              <a:rPr lang="en-US" sz="1400" dirty="0">
                <a:solidFill>
                  <a:schemeClr val="bg1">
                    <a:lumMod val="50000"/>
                  </a:schemeClr>
                </a:solidFill>
              </a:rPr>
              <a:t>Because the lens is small, it has a short radius of curvature. Further, because it is spherical, it is more curved than is a normal lens. </a:t>
            </a:r>
            <a:r>
              <a:rPr lang="en-US" sz="1400" u="sng" dirty="0">
                <a:solidFill>
                  <a:schemeClr val="bg1">
                    <a:lumMod val="50000"/>
                  </a:schemeClr>
                </a:solidFill>
              </a:rPr>
              <a:t>These two factors give the </a:t>
            </a:r>
            <a:r>
              <a:rPr lang="en-US" sz="1400" u="sng" dirty="0" err="1">
                <a:solidFill>
                  <a:schemeClr val="bg1">
                    <a:lumMod val="50000"/>
                  </a:schemeClr>
                </a:solidFill>
              </a:rPr>
              <a:t>m’spheric</a:t>
            </a:r>
            <a:r>
              <a:rPr lang="en-US" sz="1400" u="sng" dirty="0">
                <a:solidFill>
                  <a:schemeClr val="bg1">
                    <a:lumMod val="50000"/>
                  </a:schemeClr>
                </a:solidFill>
              </a:rPr>
              <a:t> lens vastly more converging power than a normal lens possesses.</a:t>
            </a:r>
          </a:p>
        </p:txBody>
      </p:sp>
      <p:sp>
        <p:nvSpPr>
          <p:cNvPr id="25" name="TextBox 24">
            <a:extLst>
              <a:ext uri="{FF2B5EF4-FFF2-40B4-BE49-F238E27FC236}">
                <a16:creationId xmlns:a16="http://schemas.microsoft.com/office/drawing/2014/main" id="{EDF9D533-D64E-40E5-8915-BD96C88905A7}"/>
              </a:ext>
            </a:extLst>
          </p:cNvPr>
          <p:cNvSpPr txBox="1"/>
          <p:nvPr/>
        </p:nvSpPr>
        <p:spPr>
          <a:xfrm>
            <a:off x="2423968" y="3058533"/>
            <a:ext cx="6567632" cy="584775"/>
          </a:xfrm>
          <a:prstGeom prst="rect">
            <a:avLst/>
          </a:prstGeom>
          <a:solidFill>
            <a:srgbClr val="99FF99"/>
          </a:solidFill>
        </p:spPr>
        <p:txBody>
          <a:bodyPr wrap="none" rtlCol="0">
            <a:spAutoFit/>
          </a:bodyPr>
          <a:lstStyle/>
          <a:p>
            <a:r>
              <a:rPr lang="en-US" sz="1600" i="1" dirty="0">
                <a:solidFill>
                  <a:schemeClr val="bg1">
                    <a:lumMod val="65000"/>
                  </a:schemeClr>
                </a:solidFill>
              </a:rPr>
              <a:t>With what condition is </a:t>
            </a:r>
            <a:r>
              <a:rPr lang="en-US" sz="1600" i="1" dirty="0" err="1">
                <a:solidFill>
                  <a:schemeClr val="bg1">
                    <a:lumMod val="65000"/>
                  </a:schemeClr>
                </a:solidFill>
              </a:rPr>
              <a:t>microspherophakia</a:t>
            </a:r>
            <a:r>
              <a:rPr lang="en-US" sz="1600" i="1" dirty="0">
                <a:solidFill>
                  <a:schemeClr val="bg1">
                    <a:lumMod val="65000"/>
                  </a:schemeClr>
                </a:solidFill>
              </a:rPr>
              <a:t> most frequently associated?</a:t>
            </a:r>
          </a:p>
          <a:p>
            <a:r>
              <a:rPr lang="en-US" sz="1600" b="1" dirty="0">
                <a:solidFill>
                  <a:schemeClr val="bg1">
                    <a:lumMod val="65000"/>
                  </a:schemeClr>
                </a:solidFill>
              </a:rPr>
              <a:t>Weill-Marchesani syndrome</a:t>
            </a:r>
          </a:p>
        </p:txBody>
      </p:sp>
      <p:sp>
        <p:nvSpPr>
          <p:cNvPr id="22" name="Oval 21">
            <a:extLst>
              <a:ext uri="{FF2B5EF4-FFF2-40B4-BE49-F238E27FC236}">
                <a16:creationId xmlns:a16="http://schemas.microsoft.com/office/drawing/2014/main" id="{A8B47573-D3D9-4D47-9E08-BED8FABB2FE0}"/>
              </a:ext>
            </a:extLst>
          </p:cNvPr>
          <p:cNvSpPr/>
          <p:nvPr/>
        </p:nvSpPr>
        <p:spPr>
          <a:xfrm>
            <a:off x="808522" y="3093379"/>
            <a:ext cx="1641452" cy="533397"/>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TextBox 28">
            <a:extLst>
              <a:ext uri="{FF2B5EF4-FFF2-40B4-BE49-F238E27FC236}">
                <a16:creationId xmlns:a16="http://schemas.microsoft.com/office/drawing/2014/main" id="{07333FDB-04C9-4773-A8C2-B02CF126B53B}"/>
              </a:ext>
            </a:extLst>
          </p:cNvPr>
          <p:cNvSpPr txBox="1"/>
          <p:nvPr/>
        </p:nvSpPr>
        <p:spPr>
          <a:xfrm>
            <a:off x="533400" y="3691270"/>
            <a:ext cx="6461699" cy="1815882"/>
          </a:xfrm>
          <a:prstGeom prst="rect">
            <a:avLst/>
          </a:prstGeom>
          <a:solidFill>
            <a:srgbClr val="0070C0"/>
          </a:solidFill>
        </p:spPr>
        <p:txBody>
          <a:bodyPr wrap="square" rtlCol="0">
            <a:spAutoFit/>
          </a:bodyPr>
          <a:lstStyle/>
          <a:p>
            <a:r>
              <a:rPr lang="en-US" sz="1600" i="1" dirty="0">
                <a:solidFill>
                  <a:schemeClr val="bg1">
                    <a:lumMod val="65000"/>
                  </a:schemeClr>
                </a:solidFill>
              </a:rPr>
              <a:t>Weill-Marchesani is strongly associated with </a:t>
            </a:r>
            <a:r>
              <a:rPr lang="en-US" sz="1600" i="1" dirty="0" err="1">
                <a:solidFill>
                  <a:schemeClr val="bg1">
                    <a:lumMod val="65000"/>
                  </a:schemeClr>
                </a:solidFill>
              </a:rPr>
              <a:t>microspherophakia</a:t>
            </a:r>
            <a:r>
              <a:rPr lang="en-US" sz="1600" i="1" dirty="0">
                <a:solidFill>
                  <a:schemeClr val="bg1">
                    <a:lumMod val="65000"/>
                  </a:schemeClr>
                </a:solidFill>
              </a:rPr>
              <a:t>.  With what conditions is </a:t>
            </a:r>
            <a:r>
              <a:rPr lang="en-US" sz="1600" i="1" dirty="0" err="1">
                <a:solidFill>
                  <a:schemeClr val="bg1">
                    <a:lumMod val="65000"/>
                  </a:schemeClr>
                </a:solidFill>
              </a:rPr>
              <a:t>microspherophakia</a:t>
            </a:r>
            <a:r>
              <a:rPr lang="en-US" sz="1600" i="1" dirty="0">
                <a:solidFill>
                  <a:schemeClr val="bg1">
                    <a:lumMod val="65000"/>
                  </a:schemeClr>
                </a:solidFill>
              </a:rPr>
              <a:t> </a:t>
            </a:r>
            <a:r>
              <a:rPr lang="en-US" sz="1600" b="1" dirty="0">
                <a:solidFill>
                  <a:schemeClr val="bg1">
                    <a:lumMod val="65000"/>
                  </a:schemeClr>
                </a:solidFill>
              </a:rPr>
              <a:t>occasionally</a:t>
            </a:r>
            <a:r>
              <a:rPr lang="en-US" sz="1600" i="1" dirty="0">
                <a:solidFill>
                  <a:schemeClr val="bg1">
                    <a:lumMod val="65000"/>
                  </a:schemeClr>
                </a:solidFill>
              </a:rPr>
              <a:t> associated</a:t>
            </a:r>
            <a:r>
              <a:rPr lang="en-US" sz="1600" i="1" dirty="0">
                <a:solidFill>
                  <a:schemeClr val="bg1">
                    <a:lumMod val="65000"/>
                  </a:schemeClr>
                </a:solidFill>
                <a:latin typeface="+mn-lt"/>
              </a:rPr>
              <a:t>?</a:t>
            </a:r>
          </a:p>
          <a:p>
            <a:r>
              <a:rPr lang="en-US" sz="1600" dirty="0">
                <a:solidFill>
                  <a:schemeClr val="bg1">
                    <a:lumMod val="65000"/>
                  </a:schemeClr>
                </a:solidFill>
                <a:latin typeface="+mn-lt"/>
              </a:rPr>
              <a:t>--Lowe syndrome</a:t>
            </a:r>
          </a:p>
          <a:p>
            <a:r>
              <a:rPr lang="en-US" sz="1600" dirty="0">
                <a:solidFill>
                  <a:schemeClr val="bg1">
                    <a:lumMod val="65000"/>
                  </a:schemeClr>
                </a:solidFill>
                <a:latin typeface="+mn-lt"/>
              </a:rPr>
              <a:t>--Alport syndrome</a:t>
            </a:r>
          </a:p>
          <a:p>
            <a:r>
              <a:rPr lang="en-US" sz="1600" b="1" dirty="0">
                <a:solidFill>
                  <a:schemeClr val="bg1"/>
                </a:solidFill>
                <a:latin typeface="+mn-lt"/>
              </a:rPr>
              <a:t>--</a:t>
            </a:r>
            <a:r>
              <a:rPr lang="en-US" sz="1600" b="1" dirty="0" err="1">
                <a:solidFill>
                  <a:schemeClr val="bg1"/>
                </a:solidFill>
                <a:latin typeface="+mn-lt"/>
              </a:rPr>
              <a:t>Marfan</a:t>
            </a:r>
            <a:r>
              <a:rPr lang="en-US" sz="1600" b="1" dirty="0">
                <a:solidFill>
                  <a:schemeClr val="bg1"/>
                </a:solidFill>
                <a:latin typeface="+mn-lt"/>
              </a:rPr>
              <a:t> syndrome</a:t>
            </a:r>
          </a:p>
          <a:p>
            <a:r>
              <a:rPr lang="en-US" sz="1600" dirty="0">
                <a:solidFill>
                  <a:schemeClr val="bg1">
                    <a:lumMod val="65000"/>
                  </a:schemeClr>
                </a:solidFill>
                <a:latin typeface="+mn-lt"/>
              </a:rPr>
              <a:t>--Peters anomaly</a:t>
            </a:r>
          </a:p>
          <a:p>
            <a:r>
              <a:rPr lang="en-US" sz="1600" dirty="0">
                <a:solidFill>
                  <a:schemeClr val="bg1">
                    <a:lumMod val="65000"/>
                  </a:schemeClr>
                </a:solidFill>
                <a:latin typeface="+mn-lt"/>
              </a:rPr>
              <a:t>--C</a:t>
            </a:r>
            <a:r>
              <a:rPr lang="en-US" sz="1600" dirty="0">
                <a:solidFill>
                  <a:schemeClr val="bg1">
                    <a:lumMod val="65000"/>
                  </a:schemeClr>
                </a:solidFill>
              </a:rPr>
              <a:t>ongenital rubella</a:t>
            </a:r>
            <a:endParaRPr lang="en-US" sz="1600" dirty="0">
              <a:solidFill>
                <a:schemeClr val="bg1">
                  <a:lumMod val="65000"/>
                </a:schemeClr>
              </a:solidFill>
              <a:latin typeface="+mn-lt"/>
            </a:endParaRPr>
          </a:p>
        </p:txBody>
      </p:sp>
      <p:sp>
        <p:nvSpPr>
          <p:cNvPr id="3" name="Oval 2">
            <a:extLst>
              <a:ext uri="{FF2B5EF4-FFF2-40B4-BE49-F238E27FC236}">
                <a16:creationId xmlns:a16="http://schemas.microsoft.com/office/drawing/2014/main" id="{C914562F-331B-441B-9DC7-534C4BCA9A7A}"/>
              </a:ext>
            </a:extLst>
          </p:cNvPr>
          <p:cNvSpPr/>
          <p:nvPr/>
        </p:nvSpPr>
        <p:spPr>
          <a:xfrm>
            <a:off x="2302864" y="3248672"/>
            <a:ext cx="3107336" cy="464126"/>
          </a:xfrm>
          <a:prstGeom prst="ellipse">
            <a:avLst/>
          </a:prstGeom>
          <a:no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TextBox 30">
            <a:extLst>
              <a:ext uri="{FF2B5EF4-FFF2-40B4-BE49-F238E27FC236}">
                <a16:creationId xmlns:a16="http://schemas.microsoft.com/office/drawing/2014/main" id="{9D694C1C-36CC-4EBA-AE84-30D14DAC2B38}"/>
              </a:ext>
            </a:extLst>
          </p:cNvPr>
          <p:cNvSpPr txBox="1"/>
          <p:nvPr/>
        </p:nvSpPr>
        <p:spPr>
          <a:xfrm>
            <a:off x="2537710" y="4316269"/>
            <a:ext cx="5463290" cy="1600438"/>
          </a:xfrm>
          <a:prstGeom prst="rect">
            <a:avLst/>
          </a:prstGeom>
          <a:solidFill>
            <a:srgbClr val="92D050"/>
          </a:solidFill>
        </p:spPr>
        <p:txBody>
          <a:bodyPr wrap="none" rtlCol="0">
            <a:spAutoFit/>
          </a:bodyPr>
          <a:lstStyle/>
          <a:p>
            <a:r>
              <a:rPr lang="en-US" sz="1400" i="1" dirty="0">
                <a:solidFill>
                  <a:srgbClr val="0000FF"/>
                </a:solidFill>
              </a:rPr>
              <a:t>What protein is abnormal in </a:t>
            </a:r>
            <a:r>
              <a:rPr lang="en-US" sz="1400" i="1" dirty="0" err="1">
                <a:solidFill>
                  <a:srgbClr val="0000FF"/>
                </a:solidFill>
              </a:rPr>
              <a:t>Marfan’s</a:t>
            </a:r>
            <a:r>
              <a:rPr lang="en-US" sz="1400" i="1" dirty="0">
                <a:solidFill>
                  <a:srgbClr val="0000FF"/>
                </a:solidFill>
              </a:rPr>
              <a:t>?</a:t>
            </a:r>
          </a:p>
          <a:p>
            <a:r>
              <a:rPr lang="en-US" sz="1400" dirty="0">
                <a:solidFill>
                  <a:srgbClr val="0000FF"/>
                </a:solidFill>
              </a:rPr>
              <a:t>Fibrillin</a:t>
            </a:r>
          </a:p>
          <a:p>
            <a:endParaRPr lang="en-US" sz="1400" dirty="0">
              <a:solidFill>
                <a:srgbClr val="0000FF"/>
              </a:solidFill>
            </a:endParaRPr>
          </a:p>
          <a:p>
            <a:r>
              <a:rPr lang="en-US" sz="1400" i="1" dirty="0">
                <a:solidFill>
                  <a:srgbClr val="0000FF"/>
                </a:solidFill>
              </a:rPr>
              <a:t>What three structures/systems manifest abnormalities in </a:t>
            </a:r>
            <a:r>
              <a:rPr lang="en-US" sz="1400" i="1" dirty="0" err="1">
                <a:solidFill>
                  <a:srgbClr val="0000FF"/>
                </a:solidFill>
              </a:rPr>
              <a:t>Marfan’s</a:t>
            </a:r>
            <a:r>
              <a:rPr lang="en-US" sz="1400" i="1" dirty="0">
                <a:solidFill>
                  <a:srgbClr val="0000FF"/>
                </a:solidFill>
              </a:rPr>
              <a:t>?</a:t>
            </a:r>
          </a:p>
          <a:p>
            <a:r>
              <a:rPr lang="en-US" sz="1400" dirty="0">
                <a:solidFill>
                  <a:srgbClr val="0000FF"/>
                </a:solidFill>
              </a:rPr>
              <a:t>--</a:t>
            </a:r>
            <a:r>
              <a:rPr lang="en-US" sz="1400" dirty="0">
                <a:solidFill>
                  <a:srgbClr val="92D050"/>
                </a:solidFill>
              </a:rPr>
              <a:t>The eye (duh)</a:t>
            </a:r>
          </a:p>
          <a:p>
            <a:r>
              <a:rPr lang="en-US" sz="1400" dirty="0">
                <a:solidFill>
                  <a:srgbClr val="0000FF"/>
                </a:solidFill>
              </a:rPr>
              <a:t>--</a:t>
            </a:r>
            <a:r>
              <a:rPr lang="en-US" sz="1400" dirty="0">
                <a:solidFill>
                  <a:srgbClr val="92D050"/>
                </a:solidFill>
              </a:rPr>
              <a:t>The cardiovascular</a:t>
            </a:r>
          </a:p>
          <a:p>
            <a:r>
              <a:rPr lang="en-US" sz="1400" dirty="0">
                <a:solidFill>
                  <a:srgbClr val="0000FF"/>
                </a:solidFill>
              </a:rPr>
              <a:t>--</a:t>
            </a:r>
            <a:r>
              <a:rPr lang="en-US" sz="1400" dirty="0">
                <a:solidFill>
                  <a:srgbClr val="92D050"/>
                </a:solidFill>
              </a:rPr>
              <a:t>The musculoskeletal</a:t>
            </a:r>
          </a:p>
        </p:txBody>
      </p:sp>
      <p:sp>
        <p:nvSpPr>
          <p:cNvPr id="27" name="Oval 26">
            <a:extLst>
              <a:ext uri="{FF2B5EF4-FFF2-40B4-BE49-F238E27FC236}">
                <a16:creationId xmlns:a16="http://schemas.microsoft.com/office/drawing/2014/main" id="{840C5E79-DF92-4B8B-A680-BE027ECFE4BE}"/>
              </a:ext>
            </a:extLst>
          </p:cNvPr>
          <p:cNvSpPr/>
          <p:nvPr/>
        </p:nvSpPr>
        <p:spPr>
          <a:xfrm>
            <a:off x="533400" y="4641274"/>
            <a:ext cx="2057400" cy="464126"/>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177124120"/>
      </p:ext>
    </p:extLst>
  </p:cSld>
  <p:clrMapOvr>
    <a:masterClrMapping/>
  </p:clrMapOvr>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014" name="Text Box 6"/>
          <p:cNvSpPr txBox="1">
            <a:spLocks noChangeArrowheads="1"/>
          </p:cNvSpPr>
          <p:nvPr/>
        </p:nvSpPr>
        <p:spPr bwMode="auto">
          <a:xfrm>
            <a:off x="533400" y="2356376"/>
            <a:ext cx="1005403"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t>Lens-</a:t>
            </a:r>
          </a:p>
          <a:p>
            <a:pPr algn="ctr" eaLnBrk="1" hangingPunct="1">
              <a:lnSpc>
                <a:spcPct val="80000"/>
              </a:lnSpc>
              <a:spcBef>
                <a:spcPct val="0"/>
              </a:spcBef>
              <a:buClrTx/>
              <a:buSzTx/>
              <a:buFontTx/>
              <a:buNone/>
            </a:pPr>
            <a:r>
              <a:rPr lang="en-US" altLang="en-US" sz="1800" dirty="0"/>
              <a:t>Induced</a:t>
            </a:r>
          </a:p>
        </p:txBody>
      </p:sp>
      <p:sp>
        <p:nvSpPr>
          <p:cNvPr id="43017" name="Text Box 14"/>
          <p:cNvSpPr txBox="1">
            <a:spLocks noChangeArrowheads="1"/>
          </p:cNvSpPr>
          <p:nvPr/>
        </p:nvSpPr>
        <p:spPr bwMode="auto">
          <a:xfrm>
            <a:off x="3026498" y="2365901"/>
            <a:ext cx="1633781"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Aphakic/</a:t>
            </a:r>
          </a:p>
          <a:p>
            <a:pPr algn="ctr" eaLnBrk="1" hangingPunct="1">
              <a:lnSpc>
                <a:spcPct val="80000"/>
              </a:lnSpc>
              <a:spcBef>
                <a:spcPct val="0"/>
              </a:spcBef>
              <a:buClrTx/>
              <a:buSzTx/>
              <a:buFontTx/>
              <a:buNone/>
            </a:pPr>
            <a:r>
              <a:rPr lang="en-US" altLang="en-US" sz="1800" dirty="0" err="1">
                <a:solidFill>
                  <a:schemeClr val="bg1">
                    <a:lumMod val="75000"/>
                  </a:schemeClr>
                </a:solidFill>
              </a:rPr>
              <a:t>Pseudophakic</a:t>
            </a:r>
            <a:endParaRPr lang="en-US" altLang="en-US" sz="1800" dirty="0">
              <a:solidFill>
                <a:schemeClr val="bg1">
                  <a:lumMod val="75000"/>
                </a:schemeClr>
              </a:solidFill>
            </a:endParaRPr>
          </a:p>
        </p:txBody>
      </p:sp>
      <p:sp>
        <p:nvSpPr>
          <p:cNvPr id="43031" name="Text Box 35"/>
          <p:cNvSpPr txBox="1">
            <a:spLocks noChangeArrowheads="1"/>
          </p:cNvSpPr>
          <p:nvPr/>
        </p:nvSpPr>
        <p:spPr bwMode="auto">
          <a:xfrm>
            <a:off x="1190847" y="1295400"/>
            <a:ext cx="2473754"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t>w/ Pupillary Block</a:t>
            </a:r>
          </a:p>
        </p:txBody>
      </p:sp>
      <p:sp>
        <p:nvSpPr>
          <p:cNvPr id="49" name="Rectangle 2">
            <a:extLst>
              <a:ext uri="{FF2B5EF4-FFF2-40B4-BE49-F238E27FC236}">
                <a16:creationId xmlns:a16="http://schemas.microsoft.com/office/drawing/2014/main" id="{240EE5BF-F7D2-4FC8-A5DD-F6B5423153C6}"/>
              </a:ext>
            </a:extLst>
          </p:cNvPr>
          <p:cNvSpPr>
            <a:spLocks noGrp="1" noChangeArrowheads="1"/>
          </p:cNvSpPr>
          <p:nvPr>
            <p:ph type="title"/>
          </p:nvPr>
        </p:nvSpPr>
        <p:spPr>
          <a:xfrm>
            <a:off x="457200" y="304800"/>
            <a:ext cx="7543800" cy="563562"/>
          </a:xfrm>
        </p:spPr>
        <p:txBody>
          <a:bodyPr/>
          <a:lstStyle/>
          <a:p>
            <a:pPr eaLnBrk="1" hangingPunct="1"/>
            <a:r>
              <a:rPr lang="en-US" altLang="en-US" sz="3500" dirty="0"/>
              <a:t>A</a:t>
            </a:r>
          </a:p>
        </p:txBody>
      </p:sp>
      <p:sp>
        <p:nvSpPr>
          <p:cNvPr id="50" name="TextBox 49">
            <a:extLst>
              <a:ext uri="{FF2B5EF4-FFF2-40B4-BE49-F238E27FC236}">
                <a16:creationId xmlns:a16="http://schemas.microsoft.com/office/drawing/2014/main" id="{CF426230-46C8-405C-9015-99EF57762A2E}"/>
              </a:ext>
            </a:extLst>
          </p:cNvPr>
          <p:cNvSpPr txBox="1"/>
          <p:nvPr/>
        </p:nvSpPr>
        <p:spPr>
          <a:xfrm>
            <a:off x="2259496" y="189094"/>
            <a:ext cx="4607480" cy="400110"/>
          </a:xfrm>
          <a:prstGeom prst="rect">
            <a:avLst/>
          </a:prstGeom>
          <a:solidFill>
            <a:schemeClr val="accent1">
              <a:lumMod val="60000"/>
              <a:lumOff val="40000"/>
            </a:schemeClr>
          </a:solidFill>
        </p:spPr>
        <p:txBody>
          <a:bodyPr wrap="none" rtlCol="0">
            <a:spAutoFit/>
          </a:bodyPr>
          <a:lstStyle/>
          <a:p>
            <a:pPr algn="ctr"/>
            <a:r>
              <a:rPr lang="en-US" sz="2000" b="1" dirty="0"/>
              <a:t>Secondary Angle Closure Glaucoma</a:t>
            </a:r>
          </a:p>
        </p:txBody>
      </p:sp>
      <p:sp>
        <p:nvSpPr>
          <p:cNvPr id="2" name="TextBox 1">
            <a:extLst>
              <a:ext uri="{FF2B5EF4-FFF2-40B4-BE49-F238E27FC236}">
                <a16:creationId xmlns:a16="http://schemas.microsoft.com/office/drawing/2014/main" id="{A7E30BEC-923B-4C9A-A856-BDD0D882F6B8}"/>
              </a:ext>
            </a:extLst>
          </p:cNvPr>
          <p:cNvSpPr txBox="1"/>
          <p:nvPr/>
        </p:nvSpPr>
        <p:spPr>
          <a:xfrm>
            <a:off x="887305" y="2844119"/>
            <a:ext cx="1494320" cy="338554"/>
          </a:xfrm>
          <a:prstGeom prst="rect">
            <a:avLst/>
          </a:prstGeom>
          <a:noFill/>
        </p:spPr>
        <p:txBody>
          <a:bodyPr wrap="none" rtlCol="0">
            <a:spAutoFit/>
          </a:bodyPr>
          <a:lstStyle/>
          <a:p>
            <a:r>
              <a:rPr lang="en-US" sz="1600" dirty="0" err="1">
                <a:solidFill>
                  <a:schemeClr val="bg1">
                    <a:lumMod val="75000"/>
                  </a:schemeClr>
                </a:solidFill>
              </a:rPr>
              <a:t>Phacomorphic</a:t>
            </a:r>
            <a:endParaRPr lang="en-US" sz="1600" dirty="0">
              <a:solidFill>
                <a:schemeClr val="bg1">
                  <a:lumMod val="75000"/>
                </a:schemeClr>
              </a:solidFill>
            </a:endParaRPr>
          </a:p>
        </p:txBody>
      </p:sp>
      <p:sp>
        <p:nvSpPr>
          <p:cNvPr id="51" name="TextBox 50">
            <a:extLst>
              <a:ext uri="{FF2B5EF4-FFF2-40B4-BE49-F238E27FC236}">
                <a16:creationId xmlns:a16="http://schemas.microsoft.com/office/drawing/2014/main" id="{156069D4-340B-4160-A336-EBF73557CEE0}"/>
              </a:ext>
            </a:extLst>
          </p:cNvPr>
          <p:cNvSpPr txBox="1"/>
          <p:nvPr/>
        </p:nvSpPr>
        <p:spPr>
          <a:xfrm>
            <a:off x="884725" y="3175578"/>
            <a:ext cx="1519968" cy="338554"/>
          </a:xfrm>
          <a:prstGeom prst="rect">
            <a:avLst/>
          </a:prstGeom>
          <a:noFill/>
        </p:spPr>
        <p:txBody>
          <a:bodyPr wrap="none" rtlCol="0">
            <a:spAutoFit/>
          </a:bodyPr>
          <a:lstStyle/>
          <a:p>
            <a:r>
              <a:rPr lang="en-US" sz="1600" b="1" dirty="0"/>
              <a:t>Ectopia </a:t>
            </a:r>
            <a:r>
              <a:rPr lang="en-US" sz="1600" b="1" dirty="0" err="1"/>
              <a:t>lentis</a:t>
            </a:r>
            <a:endParaRPr lang="en-US" sz="1600" b="1" dirty="0"/>
          </a:p>
        </p:txBody>
      </p:sp>
      <p:cxnSp>
        <p:nvCxnSpPr>
          <p:cNvPr id="71" name="Straight Connector 70">
            <a:extLst>
              <a:ext uri="{FF2B5EF4-FFF2-40B4-BE49-F238E27FC236}">
                <a16:creationId xmlns:a16="http://schemas.microsoft.com/office/drawing/2014/main" id="{C104938D-BA8D-4E39-9D5F-9EE2012F2F3C}"/>
              </a:ext>
            </a:extLst>
          </p:cNvPr>
          <p:cNvCxnSpPr>
            <a:cxnSpLocks/>
          </p:cNvCxnSpPr>
          <p:nvPr/>
        </p:nvCxnSpPr>
        <p:spPr>
          <a:xfrm flipH="1">
            <a:off x="762665" y="3023488"/>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2A7E4E40-472F-4E50-8A7A-45C10FDD7171}"/>
              </a:ext>
            </a:extLst>
          </p:cNvPr>
          <p:cNvCxnSpPr>
            <a:cxnSpLocks/>
          </p:cNvCxnSpPr>
          <p:nvPr/>
        </p:nvCxnSpPr>
        <p:spPr>
          <a:xfrm flipH="1">
            <a:off x="762665" y="3347853"/>
            <a:ext cx="168274"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C3924889-45B9-4383-9C9E-48F0A9C27AD8}"/>
              </a:ext>
            </a:extLst>
          </p:cNvPr>
          <p:cNvCxnSpPr>
            <a:cxnSpLocks/>
          </p:cNvCxnSpPr>
          <p:nvPr/>
        </p:nvCxnSpPr>
        <p:spPr>
          <a:xfrm flipH="1">
            <a:off x="748719" y="2838976"/>
            <a:ext cx="13947" cy="5088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 name="Straight Arrow Connector 5">
            <a:extLst>
              <a:ext uri="{FF2B5EF4-FFF2-40B4-BE49-F238E27FC236}">
                <a16:creationId xmlns:a16="http://schemas.microsoft.com/office/drawing/2014/main" id="{A3439F0C-5143-461F-8F3C-2E830785DEFC}"/>
              </a:ext>
            </a:extLst>
          </p:cNvPr>
          <p:cNvCxnSpPr>
            <a:stCxn id="50" idx="2"/>
          </p:cNvCxnSpPr>
          <p:nvPr/>
        </p:nvCxnSpPr>
        <p:spPr>
          <a:xfrm flipH="1">
            <a:off x="2971800" y="589204"/>
            <a:ext cx="1591436" cy="706196"/>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6" name="Straight Arrow Connector 25">
            <a:extLst>
              <a:ext uri="{FF2B5EF4-FFF2-40B4-BE49-F238E27FC236}">
                <a16:creationId xmlns:a16="http://schemas.microsoft.com/office/drawing/2014/main" id="{B70E0124-9B84-41A5-8D84-A66B7838A706}"/>
              </a:ext>
            </a:extLst>
          </p:cNvPr>
          <p:cNvCxnSpPr>
            <a:cxnSpLocks/>
          </p:cNvCxnSpPr>
          <p:nvPr/>
        </p:nvCxnSpPr>
        <p:spPr>
          <a:xfrm flipH="1">
            <a:off x="1159539" y="1828800"/>
            <a:ext cx="1290435" cy="478059"/>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8" name="Straight Arrow Connector 27">
            <a:extLst>
              <a:ext uri="{FF2B5EF4-FFF2-40B4-BE49-F238E27FC236}">
                <a16:creationId xmlns:a16="http://schemas.microsoft.com/office/drawing/2014/main" id="{567A4249-5C59-4416-8A8E-1C35913900AB}"/>
              </a:ext>
            </a:extLst>
          </p:cNvPr>
          <p:cNvCxnSpPr>
            <a:cxnSpLocks/>
          </p:cNvCxnSpPr>
          <p:nvPr/>
        </p:nvCxnSpPr>
        <p:spPr>
          <a:xfrm>
            <a:off x="2449973" y="1832208"/>
            <a:ext cx="1268784"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21" name="Straight Arrow Connector 20">
            <a:extLst>
              <a:ext uri="{FF2B5EF4-FFF2-40B4-BE49-F238E27FC236}">
                <a16:creationId xmlns:a16="http://schemas.microsoft.com/office/drawing/2014/main" id="{5E33AEB6-AB6B-4304-B44B-E14BDAECF20A}"/>
              </a:ext>
            </a:extLst>
          </p:cNvPr>
          <p:cNvCxnSpPr>
            <a:cxnSpLocks/>
          </p:cNvCxnSpPr>
          <p:nvPr/>
        </p:nvCxnSpPr>
        <p:spPr>
          <a:xfrm>
            <a:off x="4572000" y="589204"/>
            <a:ext cx="1600200" cy="706196"/>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18" name="Text Box 36">
            <a:extLst>
              <a:ext uri="{FF2B5EF4-FFF2-40B4-BE49-F238E27FC236}">
                <a16:creationId xmlns:a16="http://schemas.microsoft.com/office/drawing/2014/main" id="{362B1808-42BE-4D1C-894B-40BD72FCD11D}"/>
              </a:ext>
            </a:extLst>
          </p:cNvPr>
          <p:cNvSpPr txBox="1">
            <a:spLocks noChangeArrowheads="1"/>
          </p:cNvSpPr>
          <p:nvPr/>
        </p:nvSpPr>
        <p:spPr bwMode="auto">
          <a:xfrm>
            <a:off x="5181600" y="1295400"/>
            <a:ext cx="2630848" cy="430887"/>
          </a:xfrm>
          <a:prstGeom prst="rect">
            <a:avLst/>
          </a:prstGeom>
          <a:noFill/>
          <a:ln w="952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solidFill>
                  <a:schemeClr val="bg1">
                    <a:lumMod val="75000"/>
                  </a:schemeClr>
                </a:solidFill>
              </a:rPr>
              <a:t>w/o Pupillary Block</a:t>
            </a:r>
          </a:p>
        </p:txBody>
      </p:sp>
      <p:sp>
        <p:nvSpPr>
          <p:cNvPr id="19" name="TextBox 18">
            <a:extLst>
              <a:ext uri="{FF2B5EF4-FFF2-40B4-BE49-F238E27FC236}">
                <a16:creationId xmlns:a16="http://schemas.microsoft.com/office/drawing/2014/main" id="{20F14707-6AB2-4CFA-894D-0A3851B594EA}"/>
              </a:ext>
            </a:extLst>
          </p:cNvPr>
          <p:cNvSpPr txBox="1"/>
          <p:nvPr/>
        </p:nvSpPr>
        <p:spPr>
          <a:xfrm>
            <a:off x="381000" y="3581400"/>
            <a:ext cx="7315200" cy="2800767"/>
          </a:xfrm>
          <a:prstGeom prst="rect">
            <a:avLst/>
          </a:prstGeom>
          <a:solidFill>
            <a:srgbClr val="FF99FF"/>
          </a:solidFill>
        </p:spPr>
        <p:txBody>
          <a:bodyPr wrap="square" rtlCol="0">
            <a:spAutoFit/>
          </a:bodyPr>
          <a:lstStyle/>
          <a:p>
            <a:r>
              <a:rPr lang="en-US" sz="1600" i="1" dirty="0">
                <a:solidFill>
                  <a:schemeClr val="bg1">
                    <a:lumMod val="50000"/>
                  </a:schemeClr>
                </a:solidFill>
              </a:rPr>
              <a:t>What is </a:t>
            </a:r>
            <a:r>
              <a:rPr lang="en-US" sz="1600" dirty="0">
                <a:solidFill>
                  <a:schemeClr val="bg1">
                    <a:lumMod val="50000"/>
                  </a:schemeClr>
                </a:solidFill>
              </a:rPr>
              <a:t>ectopia </a:t>
            </a:r>
            <a:r>
              <a:rPr lang="en-US" sz="1600" dirty="0" err="1">
                <a:solidFill>
                  <a:schemeClr val="bg1">
                    <a:lumMod val="50000"/>
                  </a:schemeClr>
                </a:solidFill>
              </a:rPr>
              <a:t>lentis</a:t>
            </a:r>
            <a:r>
              <a:rPr lang="en-US" sz="1600" i="1" dirty="0">
                <a:solidFill>
                  <a:schemeClr val="bg1">
                    <a:lumMod val="50000"/>
                  </a:schemeClr>
                </a:solidFill>
              </a:rPr>
              <a:t>?</a:t>
            </a:r>
          </a:p>
          <a:p>
            <a:r>
              <a:rPr lang="en-US" sz="1600" dirty="0">
                <a:solidFill>
                  <a:schemeClr val="bg1">
                    <a:lumMod val="50000"/>
                  </a:schemeClr>
                </a:solidFill>
              </a:rPr>
              <a:t>Displacement of the lens from its normal anatomic position</a:t>
            </a:r>
          </a:p>
          <a:p>
            <a:endParaRPr lang="en-US" sz="1600" dirty="0">
              <a:solidFill>
                <a:schemeClr val="bg1">
                  <a:lumMod val="50000"/>
                </a:schemeClr>
              </a:solidFill>
            </a:endParaRPr>
          </a:p>
          <a:p>
            <a:r>
              <a:rPr lang="en-US" sz="1600" i="1" dirty="0">
                <a:solidFill>
                  <a:schemeClr val="bg1">
                    <a:lumMod val="50000"/>
                  </a:schemeClr>
                </a:solidFill>
              </a:rPr>
              <a:t>With regard to lens ‘displacement’—what do the following terms mean?</a:t>
            </a:r>
          </a:p>
          <a:p>
            <a:r>
              <a:rPr lang="en-US" sz="1600" i="1" dirty="0">
                <a:solidFill>
                  <a:schemeClr val="bg1">
                    <a:lumMod val="50000"/>
                  </a:schemeClr>
                </a:solidFill>
              </a:rPr>
              <a:t>--</a:t>
            </a:r>
            <a:r>
              <a:rPr lang="en-US" sz="1600" i="1" dirty="0" err="1">
                <a:solidFill>
                  <a:schemeClr val="bg1">
                    <a:lumMod val="50000"/>
                  </a:schemeClr>
                </a:solidFill>
              </a:rPr>
              <a:t>Sublux</a:t>
            </a:r>
            <a:r>
              <a:rPr lang="en-US" sz="1600" i="1" dirty="0">
                <a:solidFill>
                  <a:schemeClr val="bg1">
                    <a:lumMod val="50000"/>
                  </a:schemeClr>
                </a:solidFill>
              </a:rPr>
              <a:t>(at)ed: </a:t>
            </a:r>
            <a:r>
              <a:rPr lang="en-US" sz="1600" dirty="0">
                <a:solidFill>
                  <a:schemeClr val="bg1">
                    <a:lumMod val="50000"/>
                  </a:schemeClr>
                </a:solidFill>
              </a:rPr>
              <a:t>The lens is partially displaced, but remains in the ‘general area’</a:t>
            </a:r>
          </a:p>
          <a:p>
            <a:r>
              <a:rPr lang="en-US" sz="1600" i="1" dirty="0">
                <a:solidFill>
                  <a:schemeClr val="bg1">
                    <a:lumMod val="50000"/>
                  </a:schemeClr>
                </a:solidFill>
              </a:rPr>
              <a:t>--Lux(at)ed: </a:t>
            </a:r>
            <a:r>
              <a:rPr lang="en-US" sz="1600" dirty="0">
                <a:solidFill>
                  <a:schemeClr val="bg1">
                    <a:lumMod val="50000"/>
                  </a:schemeClr>
                </a:solidFill>
              </a:rPr>
              <a:t>The lens is dislocated—completely removed from the pupillary aperture. All zonular attachments have been disrupted.</a:t>
            </a:r>
          </a:p>
          <a:p>
            <a:endParaRPr lang="en-US" sz="1600" i="1" dirty="0">
              <a:solidFill>
                <a:schemeClr val="bg1">
                  <a:lumMod val="50000"/>
                </a:schemeClr>
              </a:solidFill>
            </a:endParaRPr>
          </a:p>
          <a:p>
            <a:r>
              <a:rPr lang="en-US" sz="1600" i="1" dirty="0">
                <a:solidFill>
                  <a:schemeClr val="bg1">
                    <a:lumMod val="50000"/>
                  </a:schemeClr>
                </a:solidFill>
              </a:rPr>
              <a:t>How does ectopia </a:t>
            </a:r>
            <a:r>
              <a:rPr lang="en-US" sz="1600" i="1" dirty="0" err="1">
                <a:solidFill>
                  <a:schemeClr val="bg1">
                    <a:lumMod val="50000"/>
                  </a:schemeClr>
                </a:solidFill>
              </a:rPr>
              <a:t>lentis</a:t>
            </a:r>
            <a:r>
              <a:rPr lang="en-US" sz="1600" i="1" dirty="0">
                <a:solidFill>
                  <a:schemeClr val="bg1">
                    <a:lumMod val="50000"/>
                  </a:schemeClr>
                </a:solidFill>
              </a:rPr>
              <a:t> lead to pupillary block and ACG?</a:t>
            </a:r>
          </a:p>
          <a:p>
            <a:r>
              <a:rPr lang="en-US" sz="1600" dirty="0">
                <a:solidFill>
                  <a:schemeClr val="bg1">
                    <a:lumMod val="50000"/>
                  </a:schemeClr>
                </a:solidFill>
              </a:rPr>
              <a:t>By allowing the displaced lens to move into and blocks the pupil, producing the pressure gradient, with subsequent iris </a:t>
            </a:r>
            <a:r>
              <a:rPr lang="en-US" sz="1600" dirty="0" err="1">
                <a:solidFill>
                  <a:schemeClr val="bg1">
                    <a:lumMod val="50000"/>
                  </a:schemeClr>
                </a:solidFill>
              </a:rPr>
              <a:t>bombé</a:t>
            </a:r>
            <a:r>
              <a:rPr lang="en-US" sz="1600" dirty="0">
                <a:solidFill>
                  <a:schemeClr val="bg1">
                    <a:lumMod val="50000"/>
                  </a:schemeClr>
                </a:solidFill>
              </a:rPr>
              <a:t> and angle closure</a:t>
            </a:r>
          </a:p>
        </p:txBody>
      </p:sp>
      <p:sp>
        <p:nvSpPr>
          <p:cNvPr id="23" name="TextBox 22">
            <a:extLst>
              <a:ext uri="{FF2B5EF4-FFF2-40B4-BE49-F238E27FC236}">
                <a16:creationId xmlns:a16="http://schemas.microsoft.com/office/drawing/2014/main" id="{798926ED-3FC5-4F3C-B080-E06F6EB1FF50}"/>
              </a:ext>
            </a:extLst>
          </p:cNvPr>
          <p:cNvSpPr txBox="1"/>
          <p:nvPr/>
        </p:nvSpPr>
        <p:spPr>
          <a:xfrm>
            <a:off x="2388280" y="2821634"/>
            <a:ext cx="6541623" cy="1384995"/>
          </a:xfrm>
          <a:prstGeom prst="rect">
            <a:avLst/>
          </a:prstGeom>
          <a:solidFill>
            <a:schemeClr val="accent1">
              <a:lumMod val="40000"/>
              <a:lumOff val="60000"/>
            </a:schemeClr>
          </a:solidFill>
        </p:spPr>
        <p:txBody>
          <a:bodyPr wrap="square" rtlCol="0">
            <a:spAutoFit/>
          </a:bodyPr>
          <a:lstStyle/>
          <a:p>
            <a:r>
              <a:rPr lang="en-US" sz="1400" i="1" dirty="0">
                <a:solidFill>
                  <a:schemeClr val="bg1">
                    <a:lumMod val="65000"/>
                  </a:schemeClr>
                </a:solidFill>
              </a:rPr>
              <a:t>In a few words, how would you describe the shape of a </a:t>
            </a:r>
            <a:r>
              <a:rPr lang="en-US" sz="1400" i="1" dirty="0" err="1">
                <a:solidFill>
                  <a:schemeClr val="bg1">
                    <a:lumMod val="65000"/>
                  </a:schemeClr>
                </a:solidFill>
              </a:rPr>
              <a:t>microspherophakic</a:t>
            </a:r>
            <a:r>
              <a:rPr lang="en-US" sz="1400" i="1" dirty="0">
                <a:solidFill>
                  <a:schemeClr val="bg1">
                    <a:lumMod val="65000"/>
                  </a:schemeClr>
                </a:solidFill>
              </a:rPr>
              <a:t> lens?</a:t>
            </a:r>
          </a:p>
          <a:p>
            <a:r>
              <a:rPr lang="en-US" sz="1400" dirty="0">
                <a:solidFill>
                  <a:schemeClr val="bg1">
                    <a:lumMod val="65000"/>
                  </a:schemeClr>
                </a:solidFill>
              </a:rPr>
              <a:t>The name says it all: the lens is </a:t>
            </a:r>
            <a:r>
              <a:rPr lang="en-US" sz="1400" b="1" u="sng" dirty="0">
                <a:solidFill>
                  <a:schemeClr val="bg1">
                    <a:lumMod val="65000"/>
                  </a:schemeClr>
                </a:solidFill>
              </a:rPr>
              <a:t>small (‘micro’) </a:t>
            </a:r>
            <a:r>
              <a:rPr lang="en-US" sz="1400" u="sng" dirty="0">
                <a:solidFill>
                  <a:schemeClr val="bg1">
                    <a:lumMod val="65000"/>
                  </a:schemeClr>
                </a:solidFill>
              </a:rPr>
              <a:t>and </a:t>
            </a:r>
            <a:r>
              <a:rPr lang="en-US" sz="1400" b="1" u="sng" dirty="0">
                <a:solidFill>
                  <a:schemeClr val="bg1">
                    <a:lumMod val="65000"/>
                  </a:schemeClr>
                </a:solidFill>
              </a:rPr>
              <a:t>round (‘</a:t>
            </a:r>
            <a:r>
              <a:rPr lang="en-US" sz="1400" b="1" u="sng" dirty="0" err="1">
                <a:solidFill>
                  <a:schemeClr val="bg1">
                    <a:lumMod val="65000"/>
                  </a:schemeClr>
                </a:solidFill>
              </a:rPr>
              <a:t>sphero</a:t>
            </a:r>
            <a:r>
              <a:rPr lang="en-US" sz="1400" b="1" u="sng" dirty="0">
                <a:solidFill>
                  <a:schemeClr val="bg1">
                    <a:lumMod val="65000"/>
                  </a:schemeClr>
                </a:solidFill>
              </a:rPr>
              <a:t>’)</a:t>
            </a:r>
          </a:p>
          <a:p>
            <a:endParaRPr lang="en-US" sz="1400" dirty="0">
              <a:solidFill>
                <a:schemeClr val="bg1">
                  <a:lumMod val="65000"/>
                </a:schemeClr>
              </a:solidFill>
            </a:endParaRPr>
          </a:p>
          <a:p>
            <a:r>
              <a:rPr lang="en-US" sz="1400" i="1" dirty="0">
                <a:solidFill>
                  <a:schemeClr val="bg1">
                    <a:lumMod val="65000"/>
                  </a:schemeClr>
                </a:solidFill>
              </a:rPr>
              <a:t>What common slit-lamp observation owes to the lens’ small size?</a:t>
            </a:r>
          </a:p>
          <a:p>
            <a:r>
              <a:rPr lang="en-US" sz="1400" dirty="0">
                <a:solidFill>
                  <a:schemeClr val="bg1">
                    <a:lumMod val="65000"/>
                  </a:schemeClr>
                </a:solidFill>
              </a:rPr>
              <a:t>Typically, the entirety of the lens equator can be seen in the pupillary aperture when the </a:t>
            </a:r>
            <a:r>
              <a:rPr lang="en-US" sz="1400" dirty="0" err="1">
                <a:solidFill>
                  <a:schemeClr val="bg1">
                    <a:lumMod val="65000"/>
                  </a:schemeClr>
                </a:solidFill>
              </a:rPr>
              <a:t>pt</a:t>
            </a:r>
            <a:r>
              <a:rPr lang="en-US" sz="1400" dirty="0">
                <a:solidFill>
                  <a:schemeClr val="bg1">
                    <a:lumMod val="65000"/>
                  </a:schemeClr>
                </a:solidFill>
              </a:rPr>
              <a:t> is widely dilated</a:t>
            </a:r>
          </a:p>
        </p:txBody>
      </p:sp>
      <p:sp>
        <p:nvSpPr>
          <p:cNvPr id="24" name="TextBox 23">
            <a:extLst>
              <a:ext uri="{FF2B5EF4-FFF2-40B4-BE49-F238E27FC236}">
                <a16:creationId xmlns:a16="http://schemas.microsoft.com/office/drawing/2014/main" id="{83DDB5E6-1D51-4892-8706-141024C83CED}"/>
              </a:ext>
            </a:extLst>
          </p:cNvPr>
          <p:cNvSpPr txBox="1"/>
          <p:nvPr/>
        </p:nvSpPr>
        <p:spPr>
          <a:xfrm>
            <a:off x="2424571" y="4316269"/>
            <a:ext cx="6451527" cy="954107"/>
          </a:xfrm>
          <a:prstGeom prst="rect">
            <a:avLst/>
          </a:prstGeom>
          <a:solidFill>
            <a:schemeClr val="accent5">
              <a:lumMod val="75000"/>
            </a:schemeClr>
          </a:solidFill>
        </p:spPr>
        <p:txBody>
          <a:bodyPr wrap="square" rtlCol="0">
            <a:spAutoFit/>
          </a:bodyPr>
          <a:lstStyle/>
          <a:p>
            <a:r>
              <a:rPr lang="en-US" sz="1400" i="1" dirty="0">
                <a:solidFill>
                  <a:schemeClr val="bg1">
                    <a:lumMod val="50000"/>
                  </a:schemeClr>
                </a:solidFill>
              </a:rPr>
              <a:t>Pts with </a:t>
            </a:r>
            <a:r>
              <a:rPr lang="en-US" sz="1400" i="1" dirty="0" err="1">
                <a:solidFill>
                  <a:schemeClr val="bg1">
                    <a:lumMod val="50000"/>
                  </a:schemeClr>
                </a:solidFill>
              </a:rPr>
              <a:t>microspherophakia</a:t>
            </a:r>
            <a:r>
              <a:rPr lang="en-US" sz="1400" i="1" dirty="0">
                <a:solidFill>
                  <a:schemeClr val="bg1">
                    <a:lumMod val="50000"/>
                  </a:schemeClr>
                </a:solidFill>
              </a:rPr>
              <a:t> are almost always high myopes. Why?</a:t>
            </a:r>
          </a:p>
          <a:p>
            <a:r>
              <a:rPr lang="en-US" sz="1400" dirty="0">
                <a:solidFill>
                  <a:schemeClr val="bg1">
                    <a:lumMod val="50000"/>
                  </a:schemeClr>
                </a:solidFill>
              </a:rPr>
              <a:t>Because the lens is small, it has a short radius of curvature. Further, because it is spherical, it is more curved than is a normal lens. </a:t>
            </a:r>
            <a:r>
              <a:rPr lang="en-US" sz="1400" u="sng" dirty="0">
                <a:solidFill>
                  <a:schemeClr val="bg1">
                    <a:lumMod val="50000"/>
                  </a:schemeClr>
                </a:solidFill>
              </a:rPr>
              <a:t>These two factors give the </a:t>
            </a:r>
            <a:r>
              <a:rPr lang="en-US" sz="1400" u="sng" dirty="0" err="1">
                <a:solidFill>
                  <a:schemeClr val="bg1">
                    <a:lumMod val="50000"/>
                  </a:schemeClr>
                </a:solidFill>
              </a:rPr>
              <a:t>m’spheric</a:t>
            </a:r>
            <a:r>
              <a:rPr lang="en-US" sz="1400" u="sng" dirty="0">
                <a:solidFill>
                  <a:schemeClr val="bg1">
                    <a:lumMod val="50000"/>
                  </a:schemeClr>
                </a:solidFill>
              </a:rPr>
              <a:t> lens vastly more converging power than a normal lens possesses.</a:t>
            </a:r>
          </a:p>
        </p:txBody>
      </p:sp>
      <p:sp>
        <p:nvSpPr>
          <p:cNvPr id="25" name="TextBox 24">
            <a:extLst>
              <a:ext uri="{FF2B5EF4-FFF2-40B4-BE49-F238E27FC236}">
                <a16:creationId xmlns:a16="http://schemas.microsoft.com/office/drawing/2014/main" id="{EDF9D533-D64E-40E5-8915-BD96C88905A7}"/>
              </a:ext>
            </a:extLst>
          </p:cNvPr>
          <p:cNvSpPr txBox="1"/>
          <p:nvPr/>
        </p:nvSpPr>
        <p:spPr>
          <a:xfrm>
            <a:off x="2423968" y="3058533"/>
            <a:ext cx="6567632" cy="584775"/>
          </a:xfrm>
          <a:prstGeom prst="rect">
            <a:avLst/>
          </a:prstGeom>
          <a:solidFill>
            <a:srgbClr val="99FF99"/>
          </a:solidFill>
        </p:spPr>
        <p:txBody>
          <a:bodyPr wrap="none" rtlCol="0">
            <a:spAutoFit/>
          </a:bodyPr>
          <a:lstStyle/>
          <a:p>
            <a:r>
              <a:rPr lang="en-US" sz="1600" i="1" dirty="0">
                <a:solidFill>
                  <a:schemeClr val="bg1">
                    <a:lumMod val="65000"/>
                  </a:schemeClr>
                </a:solidFill>
              </a:rPr>
              <a:t>With what condition is </a:t>
            </a:r>
            <a:r>
              <a:rPr lang="en-US" sz="1600" i="1" dirty="0" err="1">
                <a:solidFill>
                  <a:schemeClr val="bg1">
                    <a:lumMod val="65000"/>
                  </a:schemeClr>
                </a:solidFill>
              </a:rPr>
              <a:t>microspherophakia</a:t>
            </a:r>
            <a:r>
              <a:rPr lang="en-US" sz="1600" i="1" dirty="0">
                <a:solidFill>
                  <a:schemeClr val="bg1">
                    <a:lumMod val="65000"/>
                  </a:schemeClr>
                </a:solidFill>
              </a:rPr>
              <a:t> most frequently associated?</a:t>
            </a:r>
          </a:p>
          <a:p>
            <a:r>
              <a:rPr lang="en-US" sz="1600" b="1" dirty="0">
                <a:solidFill>
                  <a:schemeClr val="bg1">
                    <a:lumMod val="65000"/>
                  </a:schemeClr>
                </a:solidFill>
              </a:rPr>
              <a:t>Weill-Marchesani syndrome</a:t>
            </a:r>
          </a:p>
        </p:txBody>
      </p:sp>
      <p:sp>
        <p:nvSpPr>
          <p:cNvPr id="22" name="Oval 21">
            <a:extLst>
              <a:ext uri="{FF2B5EF4-FFF2-40B4-BE49-F238E27FC236}">
                <a16:creationId xmlns:a16="http://schemas.microsoft.com/office/drawing/2014/main" id="{A8B47573-D3D9-4D47-9E08-BED8FABB2FE0}"/>
              </a:ext>
            </a:extLst>
          </p:cNvPr>
          <p:cNvSpPr/>
          <p:nvPr/>
        </p:nvSpPr>
        <p:spPr>
          <a:xfrm>
            <a:off x="808522" y="3093379"/>
            <a:ext cx="1641452" cy="533397"/>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TextBox 28">
            <a:extLst>
              <a:ext uri="{FF2B5EF4-FFF2-40B4-BE49-F238E27FC236}">
                <a16:creationId xmlns:a16="http://schemas.microsoft.com/office/drawing/2014/main" id="{07333FDB-04C9-4773-A8C2-B02CF126B53B}"/>
              </a:ext>
            </a:extLst>
          </p:cNvPr>
          <p:cNvSpPr txBox="1"/>
          <p:nvPr/>
        </p:nvSpPr>
        <p:spPr>
          <a:xfrm>
            <a:off x="533400" y="3691270"/>
            <a:ext cx="6461699" cy="1815882"/>
          </a:xfrm>
          <a:prstGeom prst="rect">
            <a:avLst/>
          </a:prstGeom>
          <a:solidFill>
            <a:srgbClr val="0070C0"/>
          </a:solidFill>
        </p:spPr>
        <p:txBody>
          <a:bodyPr wrap="square" rtlCol="0">
            <a:spAutoFit/>
          </a:bodyPr>
          <a:lstStyle/>
          <a:p>
            <a:r>
              <a:rPr lang="en-US" sz="1600" i="1" dirty="0">
                <a:solidFill>
                  <a:schemeClr val="bg1">
                    <a:lumMod val="65000"/>
                  </a:schemeClr>
                </a:solidFill>
              </a:rPr>
              <a:t>Weill-Marchesani is strongly associated with </a:t>
            </a:r>
            <a:r>
              <a:rPr lang="en-US" sz="1600" i="1" dirty="0" err="1">
                <a:solidFill>
                  <a:schemeClr val="bg1">
                    <a:lumMod val="65000"/>
                  </a:schemeClr>
                </a:solidFill>
              </a:rPr>
              <a:t>microspherophakia</a:t>
            </a:r>
            <a:r>
              <a:rPr lang="en-US" sz="1600" i="1" dirty="0">
                <a:solidFill>
                  <a:schemeClr val="bg1">
                    <a:lumMod val="65000"/>
                  </a:schemeClr>
                </a:solidFill>
              </a:rPr>
              <a:t>.  With what conditions is </a:t>
            </a:r>
            <a:r>
              <a:rPr lang="en-US" sz="1600" i="1" dirty="0" err="1">
                <a:solidFill>
                  <a:schemeClr val="bg1">
                    <a:lumMod val="65000"/>
                  </a:schemeClr>
                </a:solidFill>
              </a:rPr>
              <a:t>microspherophakia</a:t>
            </a:r>
            <a:r>
              <a:rPr lang="en-US" sz="1600" i="1" dirty="0">
                <a:solidFill>
                  <a:schemeClr val="bg1">
                    <a:lumMod val="65000"/>
                  </a:schemeClr>
                </a:solidFill>
              </a:rPr>
              <a:t> </a:t>
            </a:r>
            <a:r>
              <a:rPr lang="en-US" sz="1600" b="1" dirty="0">
                <a:solidFill>
                  <a:schemeClr val="bg1">
                    <a:lumMod val="65000"/>
                  </a:schemeClr>
                </a:solidFill>
              </a:rPr>
              <a:t>occasionally</a:t>
            </a:r>
            <a:r>
              <a:rPr lang="en-US" sz="1600" i="1" dirty="0">
                <a:solidFill>
                  <a:schemeClr val="bg1">
                    <a:lumMod val="65000"/>
                  </a:schemeClr>
                </a:solidFill>
              </a:rPr>
              <a:t> associated</a:t>
            </a:r>
            <a:r>
              <a:rPr lang="en-US" sz="1600" i="1" dirty="0">
                <a:solidFill>
                  <a:schemeClr val="bg1">
                    <a:lumMod val="65000"/>
                  </a:schemeClr>
                </a:solidFill>
                <a:latin typeface="+mn-lt"/>
              </a:rPr>
              <a:t>?</a:t>
            </a:r>
          </a:p>
          <a:p>
            <a:r>
              <a:rPr lang="en-US" sz="1600" dirty="0">
                <a:solidFill>
                  <a:schemeClr val="bg1">
                    <a:lumMod val="65000"/>
                  </a:schemeClr>
                </a:solidFill>
                <a:latin typeface="+mn-lt"/>
              </a:rPr>
              <a:t>--Lowe syndrome</a:t>
            </a:r>
          </a:p>
          <a:p>
            <a:r>
              <a:rPr lang="en-US" sz="1600" dirty="0">
                <a:solidFill>
                  <a:schemeClr val="bg1">
                    <a:lumMod val="65000"/>
                  </a:schemeClr>
                </a:solidFill>
                <a:latin typeface="+mn-lt"/>
              </a:rPr>
              <a:t>--Alport syndrome</a:t>
            </a:r>
          </a:p>
          <a:p>
            <a:r>
              <a:rPr lang="en-US" sz="1600" b="1" dirty="0">
                <a:solidFill>
                  <a:schemeClr val="bg1"/>
                </a:solidFill>
                <a:latin typeface="+mn-lt"/>
              </a:rPr>
              <a:t>--</a:t>
            </a:r>
            <a:r>
              <a:rPr lang="en-US" sz="1600" b="1" dirty="0" err="1">
                <a:solidFill>
                  <a:schemeClr val="bg1"/>
                </a:solidFill>
                <a:latin typeface="+mn-lt"/>
              </a:rPr>
              <a:t>Marfan</a:t>
            </a:r>
            <a:r>
              <a:rPr lang="en-US" sz="1600" b="1" dirty="0">
                <a:solidFill>
                  <a:schemeClr val="bg1"/>
                </a:solidFill>
                <a:latin typeface="+mn-lt"/>
              </a:rPr>
              <a:t> syndrome</a:t>
            </a:r>
          </a:p>
          <a:p>
            <a:r>
              <a:rPr lang="en-US" sz="1600" dirty="0">
                <a:solidFill>
                  <a:schemeClr val="bg1">
                    <a:lumMod val="65000"/>
                  </a:schemeClr>
                </a:solidFill>
                <a:latin typeface="+mn-lt"/>
              </a:rPr>
              <a:t>--Peters anomaly</a:t>
            </a:r>
          </a:p>
          <a:p>
            <a:r>
              <a:rPr lang="en-US" sz="1600" dirty="0">
                <a:solidFill>
                  <a:schemeClr val="bg1">
                    <a:lumMod val="65000"/>
                  </a:schemeClr>
                </a:solidFill>
                <a:latin typeface="+mn-lt"/>
              </a:rPr>
              <a:t>--C</a:t>
            </a:r>
            <a:r>
              <a:rPr lang="en-US" sz="1600" dirty="0">
                <a:solidFill>
                  <a:schemeClr val="bg1">
                    <a:lumMod val="65000"/>
                  </a:schemeClr>
                </a:solidFill>
              </a:rPr>
              <a:t>ongenital rubella</a:t>
            </a:r>
            <a:endParaRPr lang="en-US" sz="1600" dirty="0">
              <a:solidFill>
                <a:schemeClr val="bg1">
                  <a:lumMod val="65000"/>
                </a:schemeClr>
              </a:solidFill>
              <a:latin typeface="+mn-lt"/>
            </a:endParaRPr>
          </a:p>
        </p:txBody>
      </p:sp>
      <p:sp>
        <p:nvSpPr>
          <p:cNvPr id="3" name="Oval 2">
            <a:extLst>
              <a:ext uri="{FF2B5EF4-FFF2-40B4-BE49-F238E27FC236}">
                <a16:creationId xmlns:a16="http://schemas.microsoft.com/office/drawing/2014/main" id="{C914562F-331B-441B-9DC7-534C4BCA9A7A}"/>
              </a:ext>
            </a:extLst>
          </p:cNvPr>
          <p:cNvSpPr/>
          <p:nvPr/>
        </p:nvSpPr>
        <p:spPr>
          <a:xfrm>
            <a:off x="2302864" y="3248672"/>
            <a:ext cx="3107336" cy="464126"/>
          </a:xfrm>
          <a:prstGeom prst="ellipse">
            <a:avLst/>
          </a:prstGeom>
          <a:no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TextBox 30">
            <a:extLst>
              <a:ext uri="{FF2B5EF4-FFF2-40B4-BE49-F238E27FC236}">
                <a16:creationId xmlns:a16="http://schemas.microsoft.com/office/drawing/2014/main" id="{9D694C1C-36CC-4EBA-AE84-30D14DAC2B38}"/>
              </a:ext>
            </a:extLst>
          </p:cNvPr>
          <p:cNvSpPr txBox="1"/>
          <p:nvPr/>
        </p:nvSpPr>
        <p:spPr>
          <a:xfrm>
            <a:off x="2537710" y="4316269"/>
            <a:ext cx="5463290" cy="1600438"/>
          </a:xfrm>
          <a:prstGeom prst="rect">
            <a:avLst/>
          </a:prstGeom>
          <a:solidFill>
            <a:srgbClr val="92D050"/>
          </a:solidFill>
        </p:spPr>
        <p:txBody>
          <a:bodyPr wrap="none" rtlCol="0">
            <a:spAutoFit/>
          </a:bodyPr>
          <a:lstStyle/>
          <a:p>
            <a:r>
              <a:rPr lang="en-US" sz="1400" i="1" dirty="0">
                <a:solidFill>
                  <a:srgbClr val="0000FF"/>
                </a:solidFill>
              </a:rPr>
              <a:t>What protein is abnormal in </a:t>
            </a:r>
            <a:r>
              <a:rPr lang="en-US" sz="1400" i="1" dirty="0" err="1">
                <a:solidFill>
                  <a:srgbClr val="0000FF"/>
                </a:solidFill>
              </a:rPr>
              <a:t>Marfan’s</a:t>
            </a:r>
            <a:r>
              <a:rPr lang="en-US" sz="1400" i="1" dirty="0">
                <a:solidFill>
                  <a:srgbClr val="0000FF"/>
                </a:solidFill>
              </a:rPr>
              <a:t>?</a:t>
            </a:r>
          </a:p>
          <a:p>
            <a:r>
              <a:rPr lang="en-US" sz="1400" dirty="0">
                <a:solidFill>
                  <a:srgbClr val="0000FF"/>
                </a:solidFill>
              </a:rPr>
              <a:t>Fibrillin</a:t>
            </a:r>
          </a:p>
          <a:p>
            <a:endParaRPr lang="en-US" sz="1400" dirty="0">
              <a:solidFill>
                <a:srgbClr val="0000FF"/>
              </a:solidFill>
            </a:endParaRPr>
          </a:p>
          <a:p>
            <a:r>
              <a:rPr lang="en-US" sz="1400" i="1" dirty="0">
                <a:solidFill>
                  <a:srgbClr val="0000FF"/>
                </a:solidFill>
              </a:rPr>
              <a:t>What three structures/systems manifest abnormalities in </a:t>
            </a:r>
            <a:r>
              <a:rPr lang="en-US" sz="1400" i="1" dirty="0" err="1">
                <a:solidFill>
                  <a:srgbClr val="0000FF"/>
                </a:solidFill>
              </a:rPr>
              <a:t>Marfan’s</a:t>
            </a:r>
            <a:r>
              <a:rPr lang="en-US" sz="1400" i="1" dirty="0">
                <a:solidFill>
                  <a:srgbClr val="0000FF"/>
                </a:solidFill>
              </a:rPr>
              <a:t>?</a:t>
            </a:r>
          </a:p>
          <a:p>
            <a:r>
              <a:rPr lang="en-US" sz="1400" dirty="0">
                <a:solidFill>
                  <a:srgbClr val="0000FF"/>
                </a:solidFill>
              </a:rPr>
              <a:t>--The eye (duh)</a:t>
            </a:r>
          </a:p>
          <a:p>
            <a:r>
              <a:rPr lang="en-US" sz="1400" dirty="0">
                <a:solidFill>
                  <a:srgbClr val="0000FF"/>
                </a:solidFill>
              </a:rPr>
              <a:t>--The cardiovascular</a:t>
            </a:r>
          </a:p>
          <a:p>
            <a:r>
              <a:rPr lang="en-US" sz="1400" dirty="0">
                <a:solidFill>
                  <a:srgbClr val="0000FF"/>
                </a:solidFill>
              </a:rPr>
              <a:t>--The musculoskeletal</a:t>
            </a:r>
          </a:p>
        </p:txBody>
      </p:sp>
      <p:sp>
        <p:nvSpPr>
          <p:cNvPr id="27" name="Oval 26">
            <a:extLst>
              <a:ext uri="{FF2B5EF4-FFF2-40B4-BE49-F238E27FC236}">
                <a16:creationId xmlns:a16="http://schemas.microsoft.com/office/drawing/2014/main" id="{840C5E79-DF92-4B8B-A680-BE027ECFE4BE}"/>
              </a:ext>
            </a:extLst>
          </p:cNvPr>
          <p:cNvSpPr/>
          <p:nvPr/>
        </p:nvSpPr>
        <p:spPr>
          <a:xfrm>
            <a:off x="533400" y="4641274"/>
            <a:ext cx="2057400" cy="464126"/>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442657464"/>
      </p:ext>
    </p:extLst>
  </p:cSld>
  <p:clrMapOvr>
    <a:masterClrMapping/>
  </p:clrMapOvr>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014" name="Text Box 6"/>
          <p:cNvSpPr txBox="1">
            <a:spLocks noChangeArrowheads="1"/>
          </p:cNvSpPr>
          <p:nvPr/>
        </p:nvSpPr>
        <p:spPr bwMode="auto">
          <a:xfrm>
            <a:off x="533400" y="2356376"/>
            <a:ext cx="1005403"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t>Lens-</a:t>
            </a:r>
          </a:p>
          <a:p>
            <a:pPr algn="ctr" eaLnBrk="1" hangingPunct="1">
              <a:lnSpc>
                <a:spcPct val="80000"/>
              </a:lnSpc>
              <a:spcBef>
                <a:spcPct val="0"/>
              </a:spcBef>
              <a:buClrTx/>
              <a:buSzTx/>
              <a:buFontTx/>
              <a:buNone/>
            </a:pPr>
            <a:r>
              <a:rPr lang="en-US" altLang="en-US" sz="1800" dirty="0"/>
              <a:t>Induced</a:t>
            </a:r>
          </a:p>
        </p:txBody>
      </p:sp>
      <p:sp>
        <p:nvSpPr>
          <p:cNvPr id="43017" name="Text Box 14"/>
          <p:cNvSpPr txBox="1">
            <a:spLocks noChangeArrowheads="1"/>
          </p:cNvSpPr>
          <p:nvPr/>
        </p:nvSpPr>
        <p:spPr bwMode="auto">
          <a:xfrm>
            <a:off x="3026498" y="2365901"/>
            <a:ext cx="1633781"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Aphakic/</a:t>
            </a:r>
          </a:p>
          <a:p>
            <a:pPr algn="ctr" eaLnBrk="1" hangingPunct="1">
              <a:lnSpc>
                <a:spcPct val="80000"/>
              </a:lnSpc>
              <a:spcBef>
                <a:spcPct val="0"/>
              </a:spcBef>
              <a:buClrTx/>
              <a:buSzTx/>
              <a:buFontTx/>
              <a:buNone/>
            </a:pPr>
            <a:r>
              <a:rPr lang="en-US" altLang="en-US" sz="1800" dirty="0" err="1">
                <a:solidFill>
                  <a:schemeClr val="bg1">
                    <a:lumMod val="75000"/>
                  </a:schemeClr>
                </a:solidFill>
              </a:rPr>
              <a:t>Pseudophakic</a:t>
            </a:r>
            <a:endParaRPr lang="en-US" altLang="en-US" sz="1800" dirty="0">
              <a:solidFill>
                <a:schemeClr val="bg1">
                  <a:lumMod val="75000"/>
                </a:schemeClr>
              </a:solidFill>
            </a:endParaRPr>
          </a:p>
        </p:txBody>
      </p:sp>
      <p:sp>
        <p:nvSpPr>
          <p:cNvPr id="43031" name="Text Box 35"/>
          <p:cNvSpPr txBox="1">
            <a:spLocks noChangeArrowheads="1"/>
          </p:cNvSpPr>
          <p:nvPr/>
        </p:nvSpPr>
        <p:spPr bwMode="auto">
          <a:xfrm>
            <a:off x="1190847" y="1295400"/>
            <a:ext cx="2473754"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t>w/ Pupillary Block</a:t>
            </a:r>
          </a:p>
        </p:txBody>
      </p:sp>
      <p:sp>
        <p:nvSpPr>
          <p:cNvPr id="49" name="Rectangle 2">
            <a:extLst>
              <a:ext uri="{FF2B5EF4-FFF2-40B4-BE49-F238E27FC236}">
                <a16:creationId xmlns:a16="http://schemas.microsoft.com/office/drawing/2014/main" id="{240EE5BF-F7D2-4FC8-A5DD-F6B5423153C6}"/>
              </a:ext>
            </a:extLst>
          </p:cNvPr>
          <p:cNvSpPr>
            <a:spLocks noGrp="1" noChangeArrowheads="1"/>
          </p:cNvSpPr>
          <p:nvPr>
            <p:ph type="title"/>
          </p:nvPr>
        </p:nvSpPr>
        <p:spPr>
          <a:xfrm>
            <a:off x="457200" y="304800"/>
            <a:ext cx="7543800" cy="563562"/>
          </a:xfrm>
        </p:spPr>
        <p:txBody>
          <a:bodyPr/>
          <a:lstStyle/>
          <a:p>
            <a:pPr eaLnBrk="1" hangingPunct="1"/>
            <a:r>
              <a:rPr lang="en-US" altLang="en-US" sz="3500" dirty="0"/>
              <a:t>Q</a:t>
            </a:r>
          </a:p>
        </p:txBody>
      </p:sp>
      <p:sp>
        <p:nvSpPr>
          <p:cNvPr id="50" name="TextBox 49">
            <a:extLst>
              <a:ext uri="{FF2B5EF4-FFF2-40B4-BE49-F238E27FC236}">
                <a16:creationId xmlns:a16="http://schemas.microsoft.com/office/drawing/2014/main" id="{CF426230-46C8-405C-9015-99EF57762A2E}"/>
              </a:ext>
            </a:extLst>
          </p:cNvPr>
          <p:cNvSpPr txBox="1"/>
          <p:nvPr/>
        </p:nvSpPr>
        <p:spPr>
          <a:xfrm>
            <a:off x="2259496" y="189094"/>
            <a:ext cx="4607480" cy="400110"/>
          </a:xfrm>
          <a:prstGeom prst="rect">
            <a:avLst/>
          </a:prstGeom>
          <a:solidFill>
            <a:schemeClr val="accent1">
              <a:lumMod val="60000"/>
              <a:lumOff val="40000"/>
            </a:schemeClr>
          </a:solidFill>
        </p:spPr>
        <p:txBody>
          <a:bodyPr wrap="none" rtlCol="0">
            <a:spAutoFit/>
          </a:bodyPr>
          <a:lstStyle/>
          <a:p>
            <a:pPr algn="ctr"/>
            <a:r>
              <a:rPr lang="en-US" sz="2000" b="1" dirty="0"/>
              <a:t>Secondary Angle Closure Glaucoma</a:t>
            </a:r>
          </a:p>
        </p:txBody>
      </p:sp>
      <p:sp>
        <p:nvSpPr>
          <p:cNvPr id="2" name="TextBox 1">
            <a:extLst>
              <a:ext uri="{FF2B5EF4-FFF2-40B4-BE49-F238E27FC236}">
                <a16:creationId xmlns:a16="http://schemas.microsoft.com/office/drawing/2014/main" id="{A7E30BEC-923B-4C9A-A856-BDD0D882F6B8}"/>
              </a:ext>
            </a:extLst>
          </p:cNvPr>
          <p:cNvSpPr txBox="1"/>
          <p:nvPr/>
        </p:nvSpPr>
        <p:spPr>
          <a:xfrm>
            <a:off x="887305" y="2844119"/>
            <a:ext cx="1494320" cy="338554"/>
          </a:xfrm>
          <a:prstGeom prst="rect">
            <a:avLst/>
          </a:prstGeom>
          <a:noFill/>
        </p:spPr>
        <p:txBody>
          <a:bodyPr wrap="none" rtlCol="0">
            <a:spAutoFit/>
          </a:bodyPr>
          <a:lstStyle/>
          <a:p>
            <a:r>
              <a:rPr lang="en-US" sz="1600" dirty="0" err="1">
                <a:solidFill>
                  <a:schemeClr val="bg1">
                    <a:lumMod val="75000"/>
                  </a:schemeClr>
                </a:solidFill>
              </a:rPr>
              <a:t>Phacomorphic</a:t>
            </a:r>
            <a:endParaRPr lang="en-US" sz="1600" dirty="0">
              <a:solidFill>
                <a:schemeClr val="bg1">
                  <a:lumMod val="75000"/>
                </a:schemeClr>
              </a:solidFill>
            </a:endParaRPr>
          </a:p>
        </p:txBody>
      </p:sp>
      <p:sp>
        <p:nvSpPr>
          <p:cNvPr id="51" name="TextBox 50">
            <a:extLst>
              <a:ext uri="{FF2B5EF4-FFF2-40B4-BE49-F238E27FC236}">
                <a16:creationId xmlns:a16="http://schemas.microsoft.com/office/drawing/2014/main" id="{156069D4-340B-4160-A336-EBF73557CEE0}"/>
              </a:ext>
            </a:extLst>
          </p:cNvPr>
          <p:cNvSpPr txBox="1"/>
          <p:nvPr/>
        </p:nvSpPr>
        <p:spPr>
          <a:xfrm>
            <a:off x="884725" y="3175578"/>
            <a:ext cx="1519968" cy="338554"/>
          </a:xfrm>
          <a:prstGeom prst="rect">
            <a:avLst/>
          </a:prstGeom>
          <a:noFill/>
        </p:spPr>
        <p:txBody>
          <a:bodyPr wrap="none" rtlCol="0">
            <a:spAutoFit/>
          </a:bodyPr>
          <a:lstStyle/>
          <a:p>
            <a:r>
              <a:rPr lang="en-US" sz="1600" b="1" dirty="0"/>
              <a:t>Ectopia </a:t>
            </a:r>
            <a:r>
              <a:rPr lang="en-US" sz="1600" b="1" dirty="0" err="1"/>
              <a:t>lentis</a:t>
            </a:r>
            <a:endParaRPr lang="en-US" sz="1600" b="1" dirty="0"/>
          </a:p>
        </p:txBody>
      </p:sp>
      <p:cxnSp>
        <p:nvCxnSpPr>
          <p:cNvPr id="71" name="Straight Connector 70">
            <a:extLst>
              <a:ext uri="{FF2B5EF4-FFF2-40B4-BE49-F238E27FC236}">
                <a16:creationId xmlns:a16="http://schemas.microsoft.com/office/drawing/2014/main" id="{C104938D-BA8D-4E39-9D5F-9EE2012F2F3C}"/>
              </a:ext>
            </a:extLst>
          </p:cNvPr>
          <p:cNvCxnSpPr>
            <a:cxnSpLocks/>
          </p:cNvCxnSpPr>
          <p:nvPr/>
        </p:nvCxnSpPr>
        <p:spPr>
          <a:xfrm flipH="1">
            <a:off x="762665" y="3023488"/>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2A7E4E40-472F-4E50-8A7A-45C10FDD7171}"/>
              </a:ext>
            </a:extLst>
          </p:cNvPr>
          <p:cNvCxnSpPr>
            <a:cxnSpLocks/>
          </p:cNvCxnSpPr>
          <p:nvPr/>
        </p:nvCxnSpPr>
        <p:spPr>
          <a:xfrm flipH="1">
            <a:off x="762665" y="3347853"/>
            <a:ext cx="168274"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C3924889-45B9-4383-9C9E-48F0A9C27AD8}"/>
              </a:ext>
            </a:extLst>
          </p:cNvPr>
          <p:cNvCxnSpPr>
            <a:cxnSpLocks/>
          </p:cNvCxnSpPr>
          <p:nvPr/>
        </p:nvCxnSpPr>
        <p:spPr>
          <a:xfrm flipH="1">
            <a:off x="748719" y="2838976"/>
            <a:ext cx="13947" cy="5088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 name="Straight Arrow Connector 5">
            <a:extLst>
              <a:ext uri="{FF2B5EF4-FFF2-40B4-BE49-F238E27FC236}">
                <a16:creationId xmlns:a16="http://schemas.microsoft.com/office/drawing/2014/main" id="{A3439F0C-5143-461F-8F3C-2E830785DEFC}"/>
              </a:ext>
            </a:extLst>
          </p:cNvPr>
          <p:cNvCxnSpPr>
            <a:stCxn id="50" idx="2"/>
          </p:cNvCxnSpPr>
          <p:nvPr/>
        </p:nvCxnSpPr>
        <p:spPr>
          <a:xfrm flipH="1">
            <a:off x="2971800" y="589204"/>
            <a:ext cx="1591436" cy="706196"/>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6" name="Straight Arrow Connector 25">
            <a:extLst>
              <a:ext uri="{FF2B5EF4-FFF2-40B4-BE49-F238E27FC236}">
                <a16:creationId xmlns:a16="http://schemas.microsoft.com/office/drawing/2014/main" id="{B70E0124-9B84-41A5-8D84-A66B7838A706}"/>
              </a:ext>
            </a:extLst>
          </p:cNvPr>
          <p:cNvCxnSpPr>
            <a:cxnSpLocks/>
          </p:cNvCxnSpPr>
          <p:nvPr/>
        </p:nvCxnSpPr>
        <p:spPr>
          <a:xfrm flipH="1">
            <a:off x="1159539" y="1828800"/>
            <a:ext cx="1290435" cy="478059"/>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8" name="Straight Arrow Connector 27">
            <a:extLst>
              <a:ext uri="{FF2B5EF4-FFF2-40B4-BE49-F238E27FC236}">
                <a16:creationId xmlns:a16="http://schemas.microsoft.com/office/drawing/2014/main" id="{567A4249-5C59-4416-8A8E-1C35913900AB}"/>
              </a:ext>
            </a:extLst>
          </p:cNvPr>
          <p:cNvCxnSpPr>
            <a:cxnSpLocks/>
          </p:cNvCxnSpPr>
          <p:nvPr/>
        </p:nvCxnSpPr>
        <p:spPr>
          <a:xfrm>
            <a:off x="2449973" y="1832208"/>
            <a:ext cx="1268784"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21" name="Straight Arrow Connector 20">
            <a:extLst>
              <a:ext uri="{FF2B5EF4-FFF2-40B4-BE49-F238E27FC236}">
                <a16:creationId xmlns:a16="http://schemas.microsoft.com/office/drawing/2014/main" id="{5E33AEB6-AB6B-4304-B44B-E14BDAECF20A}"/>
              </a:ext>
            </a:extLst>
          </p:cNvPr>
          <p:cNvCxnSpPr>
            <a:cxnSpLocks/>
          </p:cNvCxnSpPr>
          <p:nvPr/>
        </p:nvCxnSpPr>
        <p:spPr>
          <a:xfrm>
            <a:off x="4572000" y="589204"/>
            <a:ext cx="1600200" cy="706196"/>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18" name="Text Box 36">
            <a:extLst>
              <a:ext uri="{FF2B5EF4-FFF2-40B4-BE49-F238E27FC236}">
                <a16:creationId xmlns:a16="http://schemas.microsoft.com/office/drawing/2014/main" id="{362B1808-42BE-4D1C-894B-40BD72FCD11D}"/>
              </a:ext>
            </a:extLst>
          </p:cNvPr>
          <p:cNvSpPr txBox="1">
            <a:spLocks noChangeArrowheads="1"/>
          </p:cNvSpPr>
          <p:nvPr/>
        </p:nvSpPr>
        <p:spPr bwMode="auto">
          <a:xfrm>
            <a:off x="5181600" y="1295400"/>
            <a:ext cx="2630848" cy="430887"/>
          </a:xfrm>
          <a:prstGeom prst="rect">
            <a:avLst/>
          </a:prstGeom>
          <a:noFill/>
          <a:ln w="952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solidFill>
                  <a:schemeClr val="bg1">
                    <a:lumMod val="75000"/>
                  </a:schemeClr>
                </a:solidFill>
              </a:rPr>
              <a:t>w/o Pupillary Block</a:t>
            </a:r>
          </a:p>
        </p:txBody>
      </p:sp>
      <p:sp>
        <p:nvSpPr>
          <p:cNvPr id="19" name="TextBox 18">
            <a:extLst>
              <a:ext uri="{FF2B5EF4-FFF2-40B4-BE49-F238E27FC236}">
                <a16:creationId xmlns:a16="http://schemas.microsoft.com/office/drawing/2014/main" id="{20F14707-6AB2-4CFA-894D-0A3851B594EA}"/>
              </a:ext>
            </a:extLst>
          </p:cNvPr>
          <p:cNvSpPr txBox="1"/>
          <p:nvPr/>
        </p:nvSpPr>
        <p:spPr>
          <a:xfrm>
            <a:off x="381000" y="3581400"/>
            <a:ext cx="7315200" cy="2800767"/>
          </a:xfrm>
          <a:prstGeom prst="rect">
            <a:avLst/>
          </a:prstGeom>
          <a:solidFill>
            <a:srgbClr val="FF99FF"/>
          </a:solidFill>
        </p:spPr>
        <p:txBody>
          <a:bodyPr wrap="square" rtlCol="0">
            <a:spAutoFit/>
          </a:bodyPr>
          <a:lstStyle/>
          <a:p>
            <a:r>
              <a:rPr lang="en-US" sz="1600" i="1" dirty="0">
                <a:solidFill>
                  <a:schemeClr val="bg1">
                    <a:lumMod val="50000"/>
                  </a:schemeClr>
                </a:solidFill>
              </a:rPr>
              <a:t>What is </a:t>
            </a:r>
            <a:r>
              <a:rPr lang="en-US" sz="1600" dirty="0">
                <a:solidFill>
                  <a:schemeClr val="bg1">
                    <a:lumMod val="50000"/>
                  </a:schemeClr>
                </a:solidFill>
              </a:rPr>
              <a:t>ectopia </a:t>
            </a:r>
            <a:r>
              <a:rPr lang="en-US" sz="1600" dirty="0" err="1">
                <a:solidFill>
                  <a:schemeClr val="bg1">
                    <a:lumMod val="50000"/>
                  </a:schemeClr>
                </a:solidFill>
              </a:rPr>
              <a:t>lentis</a:t>
            </a:r>
            <a:r>
              <a:rPr lang="en-US" sz="1600" i="1" dirty="0">
                <a:solidFill>
                  <a:schemeClr val="bg1">
                    <a:lumMod val="50000"/>
                  </a:schemeClr>
                </a:solidFill>
              </a:rPr>
              <a:t>?</a:t>
            </a:r>
          </a:p>
          <a:p>
            <a:r>
              <a:rPr lang="en-US" sz="1600" dirty="0">
                <a:solidFill>
                  <a:schemeClr val="bg1">
                    <a:lumMod val="50000"/>
                  </a:schemeClr>
                </a:solidFill>
              </a:rPr>
              <a:t>Displacement of the lens from its normal anatomic position</a:t>
            </a:r>
          </a:p>
          <a:p>
            <a:endParaRPr lang="en-US" sz="1600" dirty="0">
              <a:solidFill>
                <a:schemeClr val="bg1">
                  <a:lumMod val="50000"/>
                </a:schemeClr>
              </a:solidFill>
            </a:endParaRPr>
          </a:p>
          <a:p>
            <a:r>
              <a:rPr lang="en-US" sz="1600" i="1" dirty="0">
                <a:solidFill>
                  <a:schemeClr val="bg1">
                    <a:lumMod val="50000"/>
                  </a:schemeClr>
                </a:solidFill>
              </a:rPr>
              <a:t>With regard to lens ‘displacement’—what do the following terms mean?</a:t>
            </a:r>
          </a:p>
          <a:p>
            <a:r>
              <a:rPr lang="en-US" sz="1600" i="1" dirty="0">
                <a:solidFill>
                  <a:schemeClr val="bg1">
                    <a:lumMod val="50000"/>
                  </a:schemeClr>
                </a:solidFill>
              </a:rPr>
              <a:t>--</a:t>
            </a:r>
            <a:r>
              <a:rPr lang="en-US" sz="1600" i="1" dirty="0" err="1">
                <a:solidFill>
                  <a:schemeClr val="bg1">
                    <a:lumMod val="50000"/>
                  </a:schemeClr>
                </a:solidFill>
              </a:rPr>
              <a:t>Sublux</a:t>
            </a:r>
            <a:r>
              <a:rPr lang="en-US" sz="1600" i="1" dirty="0">
                <a:solidFill>
                  <a:schemeClr val="bg1">
                    <a:lumMod val="50000"/>
                  </a:schemeClr>
                </a:solidFill>
              </a:rPr>
              <a:t>(at)ed: </a:t>
            </a:r>
            <a:r>
              <a:rPr lang="en-US" sz="1600" dirty="0">
                <a:solidFill>
                  <a:schemeClr val="bg1">
                    <a:lumMod val="50000"/>
                  </a:schemeClr>
                </a:solidFill>
              </a:rPr>
              <a:t>The lens is partially displaced, but remains in the ‘general area’</a:t>
            </a:r>
          </a:p>
          <a:p>
            <a:r>
              <a:rPr lang="en-US" sz="1600" i="1" dirty="0">
                <a:solidFill>
                  <a:schemeClr val="bg1">
                    <a:lumMod val="50000"/>
                  </a:schemeClr>
                </a:solidFill>
              </a:rPr>
              <a:t>--Lux(at)ed: </a:t>
            </a:r>
            <a:r>
              <a:rPr lang="en-US" sz="1600" dirty="0">
                <a:solidFill>
                  <a:schemeClr val="bg1">
                    <a:lumMod val="50000"/>
                  </a:schemeClr>
                </a:solidFill>
              </a:rPr>
              <a:t>The lens is dislocated—completely removed from the pupillary aperture. All zonular attachments have been disrupted.</a:t>
            </a:r>
          </a:p>
          <a:p>
            <a:endParaRPr lang="en-US" sz="1600" i="1" dirty="0">
              <a:solidFill>
                <a:schemeClr val="bg1">
                  <a:lumMod val="50000"/>
                </a:schemeClr>
              </a:solidFill>
            </a:endParaRPr>
          </a:p>
          <a:p>
            <a:r>
              <a:rPr lang="en-US" sz="1600" i="1" dirty="0">
                <a:solidFill>
                  <a:schemeClr val="bg1">
                    <a:lumMod val="50000"/>
                  </a:schemeClr>
                </a:solidFill>
              </a:rPr>
              <a:t>How does ectopia </a:t>
            </a:r>
            <a:r>
              <a:rPr lang="en-US" sz="1600" i="1" dirty="0" err="1">
                <a:solidFill>
                  <a:schemeClr val="bg1">
                    <a:lumMod val="50000"/>
                  </a:schemeClr>
                </a:solidFill>
              </a:rPr>
              <a:t>lentis</a:t>
            </a:r>
            <a:r>
              <a:rPr lang="en-US" sz="1600" i="1" dirty="0">
                <a:solidFill>
                  <a:schemeClr val="bg1">
                    <a:lumMod val="50000"/>
                  </a:schemeClr>
                </a:solidFill>
              </a:rPr>
              <a:t> lead to pupillary block and ACG?</a:t>
            </a:r>
          </a:p>
          <a:p>
            <a:r>
              <a:rPr lang="en-US" sz="1600" dirty="0">
                <a:solidFill>
                  <a:schemeClr val="bg1">
                    <a:lumMod val="50000"/>
                  </a:schemeClr>
                </a:solidFill>
              </a:rPr>
              <a:t>By allowing the displaced lens to move into and blocks the pupil, producing the pressure gradient, with subsequent iris </a:t>
            </a:r>
            <a:r>
              <a:rPr lang="en-US" sz="1600" dirty="0" err="1">
                <a:solidFill>
                  <a:schemeClr val="bg1">
                    <a:lumMod val="50000"/>
                  </a:schemeClr>
                </a:solidFill>
              </a:rPr>
              <a:t>bombé</a:t>
            </a:r>
            <a:r>
              <a:rPr lang="en-US" sz="1600" dirty="0">
                <a:solidFill>
                  <a:schemeClr val="bg1">
                    <a:lumMod val="50000"/>
                  </a:schemeClr>
                </a:solidFill>
              </a:rPr>
              <a:t> and angle closure</a:t>
            </a:r>
          </a:p>
        </p:txBody>
      </p:sp>
      <p:sp>
        <p:nvSpPr>
          <p:cNvPr id="23" name="TextBox 22">
            <a:extLst>
              <a:ext uri="{FF2B5EF4-FFF2-40B4-BE49-F238E27FC236}">
                <a16:creationId xmlns:a16="http://schemas.microsoft.com/office/drawing/2014/main" id="{798926ED-3FC5-4F3C-B080-E06F6EB1FF50}"/>
              </a:ext>
            </a:extLst>
          </p:cNvPr>
          <p:cNvSpPr txBox="1"/>
          <p:nvPr/>
        </p:nvSpPr>
        <p:spPr>
          <a:xfrm>
            <a:off x="2388280" y="2821634"/>
            <a:ext cx="6541623" cy="1384995"/>
          </a:xfrm>
          <a:prstGeom prst="rect">
            <a:avLst/>
          </a:prstGeom>
          <a:solidFill>
            <a:schemeClr val="accent1">
              <a:lumMod val="40000"/>
              <a:lumOff val="60000"/>
            </a:schemeClr>
          </a:solidFill>
        </p:spPr>
        <p:txBody>
          <a:bodyPr wrap="square" rtlCol="0">
            <a:spAutoFit/>
          </a:bodyPr>
          <a:lstStyle/>
          <a:p>
            <a:r>
              <a:rPr lang="en-US" sz="1400" i="1" dirty="0">
                <a:solidFill>
                  <a:schemeClr val="bg1">
                    <a:lumMod val="65000"/>
                  </a:schemeClr>
                </a:solidFill>
              </a:rPr>
              <a:t>In a few words, how would you describe the shape of a </a:t>
            </a:r>
            <a:r>
              <a:rPr lang="en-US" sz="1400" i="1" dirty="0" err="1">
                <a:solidFill>
                  <a:schemeClr val="bg1">
                    <a:lumMod val="65000"/>
                  </a:schemeClr>
                </a:solidFill>
              </a:rPr>
              <a:t>microspherophakic</a:t>
            </a:r>
            <a:r>
              <a:rPr lang="en-US" sz="1400" i="1" dirty="0">
                <a:solidFill>
                  <a:schemeClr val="bg1">
                    <a:lumMod val="65000"/>
                  </a:schemeClr>
                </a:solidFill>
              </a:rPr>
              <a:t> lens?</a:t>
            </a:r>
          </a:p>
          <a:p>
            <a:r>
              <a:rPr lang="en-US" sz="1400" dirty="0">
                <a:solidFill>
                  <a:schemeClr val="bg1">
                    <a:lumMod val="65000"/>
                  </a:schemeClr>
                </a:solidFill>
              </a:rPr>
              <a:t>The name says it all: the lens is </a:t>
            </a:r>
            <a:r>
              <a:rPr lang="en-US" sz="1400" b="1" u="sng" dirty="0">
                <a:solidFill>
                  <a:schemeClr val="bg1">
                    <a:lumMod val="65000"/>
                  </a:schemeClr>
                </a:solidFill>
              </a:rPr>
              <a:t>small (‘micro’) </a:t>
            </a:r>
            <a:r>
              <a:rPr lang="en-US" sz="1400" u="sng" dirty="0">
                <a:solidFill>
                  <a:schemeClr val="bg1">
                    <a:lumMod val="65000"/>
                  </a:schemeClr>
                </a:solidFill>
              </a:rPr>
              <a:t>and </a:t>
            </a:r>
            <a:r>
              <a:rPr lang="en-US" sz="1400" b="1" u="sng" dirty="0">
                <a:solidFill>
                  <a:schemeClr val="bg1">
                    <a:lumMod val="65000"/>
                  </a:schemeClr>
                </a:solidFill>
              </a:rPr>
              <a:t>round (‘</a:t>
            </a:r>
            <a:r>
              <a:rPr lang="en-US" sz="1400" b="1" u="sng" dirty="0" err="1">
                <a:solidFill>
                  <a:schemeClr val="bg1">
                    <a:lumMod val="65000"/>
                  </a:schemeClr>
                </a:solidFill>
              </a:rPr>
              <a:t>sphero</a:t>
            </a:r>
            <a:r>
              <a:rPr lang="en-US" sz="1400" b="1" u="sng" dirty="0">
                <a:solidFill>
                  <a:schemeClr val="bg1">
                    <a:lumMod val="65000"/>
                  </a:schemeClr>
                </a:solidFill>
              </a:rPr>
              <a:t>’)</a:t>
            </a:r>
          </a:p>
          <a:p>
            <a:endParaRPr lang="en-US" sz="1400" dirty="0">
              <a:solidFill>
                <a:schemeClr val="bg1">
                  <a:lumMod val="65000"/>
                </a:schemeClr>
              </a:solidFill>
            </a:endParaRPr>
          </a:p>
          <a:p>
            <a:r>
              <a:rPr lang="en-US" sz="1400" i="1" dirty="0">
                <a:solidFill>
                  <a:schemeClr val="bg1">
                    <a:lumMod val="65000"/>
                  </a:schemeClr>
                </a:solidFill>
              </a:rPr>
              <a:t>What common slit-lamp observation owes to the lens’ small size?</a:t>
            </a:r>
          </a:p>
          <a:p>
            <a:r>
              <a:rPr lang="en-US" sz="1400" dirty="0">
                <a:solidFill>
                  <a:schemeClr val="bg1">
                    <a:lumMod val="65000"/>
                  </a:schemeClr>
                </a:solidFill>
              </a:rPr>
              <a:t>Typically, the entirety of the lens equator can be seen in the pupillary aperture when the </a:t>
            </a:r>
            <a:r>
              <a:rPr lang="en-US" sz="1400" dirty="0" err="1">
                <a:solidFill>
                  <a:schemeClr val="bg1">
                    <a:lumMod val="65000"/>
                  </a:schemeClr>
                </a:solidFill>
              </a:rPr>
              <a:t>pt</a:t>
            </a:r>
            <a:r>
              <a:rPr lang="en-US" sz="1400" dirty="0">
                <a:solidFill>
                  <a:schemeClr val="bg1">
                    <a:lumMod val="65000"/>
                  </a:schemeClr>
                </a:solidFill>
              </a:rPr>
              <a:t> is widely dilated</a:t>
            </a:r>
          </a:p>
        </p:txBody>
      </p:sp>
      <p:sp>
        <p:nvSpPr>
          <p:cNvPr id="24" name="TextBox 23">
            <a:extLst>
              <a:ext uri="{FF2B5EF4-FFF2-40B4-BE49-F238E27FC236}">
                <a16:creationId xmlns:a16="http://schemas.microsoft.com/office/drawing/2014/main" id="{83DDB5E6-1D51-4892-8706-141024C83CED}"/>
              </a:ext>
            </a:extLst>
          </p:cNvPr>
          <p:cNvSpPr txBox="1"/>
          <p:nvPr/>
        </p:nvSpPr>
        <p:spPr>
          <a:xfrm>
            <a:off x="2424571" y="4316269"/>
            <a:ext cx="6451527" cy="954107"/>
          </a:xfrm>
          <a:prstGeom prst="rect">
            <a:avLst/>
          </a:prstGeom>
          <a:solidFill>
            <a:schemeClr val="accent5">
              <a:lumMod val="75000"/>
            </a:schemeClr>
          </a:solidFill>
        </p:spPr>
        <p:txBody>
          <a:bodyPr wrap="square" rtlCol="0">
            <a:spAutoFit/>
          </a:bodyPr>
          <a:lstStyle/>
          <a:p>
            <a:r>
              <a:rPr lang="en-US" sz="1400" i="1" dirty="0">
                <a:solidFill>
                  <a:schemeClr val="bg1">
                    <a:lumMod val="50000"/>
                  </a:schemeClr>
                </a:solidFill>
              </a:rPr>
              <a:t>Pts with </a:t>
            </a:r>
            <a:r>
              <a:rPr lang="en-US" sz="1400" i="1" dirty="0" err="1">
                <a:solidFill>
                  <a:schemeClr val="bg1">
                    <a:lumMod val="50000"/>
                  </a:schemeClr>
                </a:solidFill>
              </a:rPr>
              <a:t>microspherophakia</a:t>
            </a:r>
            <a:r>
              <a:rPr lang="en-US" sz="1400" i="1" dirty="0">
                <a:solidFill>
                  <a:schemeClr val="bg1">
                    <a:lumMod val="50000"/>
                  </a:schemeClr>
                </a:solidFill>
              </a:rPr>
              <a:t> are almost always high myopes. Why?</a:t>
            </a:r>
          </a:p>
          <a:p>
            <a:r>
              <a:rPr lang="en-US" sz="1400" dirty="0">
                <a:solidFill>
                  <a:schemeClr val="bg1">
                    <a:lumMod val="50000"/>
                  </a:schemeClr>
                </a:solidFill>
              </a:rPr>
              <a:t>Because the lens is small, it has a short radius of curvature. Further, because it is spherical, it is more curved than is a normal lens. </a:t>
            </a:r>
            <a:r>
              <a:rPr lang="en-US" sz="1400" u="sng" dirty="0">
                <a:solidFill>
                  <a:schemeClr val="bg1">
                    <a:lumMod val="50000"/>
                  </a:schemeClr>
                </a:solidFill>
              </a:rPr>
              <a:t>These two factors give the </a:t>
            </a:r>
            <a:r>
              <a:rPr lang="en-US" sz="1400" u="sng" dirty="0" err="1">
                <a:solidFill>
                  <a:schemeClr val="bg1">
                    <a:lumMod val="50000"/>
                  </a:schemeClr>
                </a:solidFill>
              </a:rPr>
              <a:t>m’spheric</a:t>
            </a:r>
            <a:r>
              <a:rPr lang="en-US" sz="1400" u="sng" dirty="0">
                <a:solidFill>
                  <a:schemeClr val="bg1">
                    <a:lumMod val="50000"/>
                  </a:schemeClr>
                </a:solidFill>
              </a:rPr>
              <a:t> lens vastly more converging power than a normal lens possesses.</a:t>
            </a:r>
          </a:p>
        </p:txBody>
      </p:sp>
      <p:sp>
        <p:nvSpPr>
          <p:cNvPr id="25" name="TextBox 24">
            <a:extLst>
              <a:ext uri="{FF2B5EF4-FFF2-40B4-BE49-F238E27FC236}">
                <a16:creationId xmlns:a16="http://schemas.microsoft.com/office/drawing/2014/main" id="{EDF9D533-D64E-40E5-8915-BD96C88905A7}"/>
              </a:ext>
            </a:extLst>
          </p:cNvPr>
          <p:cNvSpPr txBox="1"/>
          <p:nvPr/>
        </p:nvSpPr>
        <p:spPr>
          <a:xfrm>
            <a:off x="2423968" y="3058533"/>
            <a:ext cx="6567632" cy="584775"/>
          </a:xfrm>
          <a:prstGeom prst="rect">
            <a:avLst/>
          </a:prstGeom>
          <a:solidFill>
            <a:srgbClr val="99FF99"/>
          </a:solidFill>
        </p:spPr>
        <p:txBody>
          <a:bodyPr wrap="none" rtlCol="0">
            <a:spAutoFit/>
          </a:bodyPr>
          <a:lstStyle/>
          <a:p>
            <a:r>
              <a:rPr lang="en-US" sz="1600" i="1" dirty="0">
                <a:solidFill>
                  <a:schemeClr val="bg1">
                    <a:lumMod val="65000"/>
                  </a:schemeClr>
                </a:solidFill>
              </a:rPr>
              <a:t>With what condition is </a:t>
            </a:r>
            <a:r>
              <a:rPr lang="en-US" sz="1600" i="1" dirty="0" err="1">
                <a:solidFill>
                  <a:schemeClr val="bg1">
                    <a:lumMod val="65000"/>
                  </a:schemeClr>
                </a:solidFill>
              </a:rPr>
              <a:t>microspherophakia</a:t>
            </a:r>
            <a:r>
              <a:rPr lang="en-US" sz="1600" i="1" dirty="0">
                <a:solidFill>
                  <a:schemeClr val="bg1">
                    <a:lumMod val="65000"/>
                  </a:schemeClr>
                </a:solidFill>
              </a:rPr>
              <a:t> most frequently associated?</a:t>
            </a:r>
          </a:p>
          <a:p>
            <a:r>
              <a:rPr lang="en-US" sz="1600" b="1" dirty="0">
                <a:solidFill>
                  <a:schemeClr val="bg1">
                    <a:lumMod val="65000"/>
                  </a:schemeClr>
                </a:solidFill>
              </a:rPr>
              <a:t>Weill-Marchesani syndrome</a:t>
            </a:r>
          </a:p>
        </p:txBody>
      </p:sp>
      <p:sp>
        <p:nvSpPr>
          <p:cNvPr id="22" name="Oval 21">
            <a:extLst>
              <a:ext uri="{FF2B5EF4-FFF2-40B4-BE49-F238E27FC236}">
                <a16:creationId xmlns:a16="http://schemas.microsoft.com/office/drawing/2014/main" id="{A8B47573-D3D9-4D47-9E08-BED8FABB2FE0}"/>
              </a:ext>
            </a:extLst>
          </p:cNvPr>
          <p:cNvSpPr/>
          <p:nvPr/>
        </p:nvSpPr>
        <p:spPr>
          <a:xfrm>
            <a:off x="808522" y="3093379"/>
            <a:ext cx="1641452" cy="533397"/>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TextBox 28">
            <a:extLst>
              <a:ext uri="{FF2B5EF4-FFF2-40B4-BE49-F238E27FC236}">
                <a16:creationId xmlns:a16="http://schemas.microsoft.com/office/drawing/2014/main" id="{07333FDB-04C9-4773-A8C2-B02CF126B53B}"/>
              </a:ext>
            </a:extLst>
          </p:cNvPr>
          <p:cNvSpPr txBox="1"/>
          <p:nvPr/>
        </p:nvSpPr>
        <p:spPr>
          <a:xfrm>
            <a:off x="533400" y="3691270"/>
            <a:ext cx="6461699" cy="1815882"/>
          </a:xfrm>
          <a:prstGeom prst="rect">
            <a:avLst/>
          </a:prstGeom>
          <a:solidFill>
            <a:srgbClr val="0070C0"/>
          </a:solidFill>
        </p:spPr>
        <p:txBody>
          <a:bodyPr wrap="square" rtlCol="0">
            <a:spAutoFit/>
          </a:bodyPr>
          <a:lstStyle/>
          <a:p>
            <a:r>
              <a:rPr lang="en-US" sz="1600" i="1" dirty="0">
                <a:solidFill>
                  <a:schemeClr val="bg1">
                    <a:lumMod val="65000"/>
                  </a:schemeClr>
                </a:solidFill>
              </a:rPr>
              <a:t>Weill-Marchesani is strongly associated with </a:t>
            </a:r>
            <a:r>
              <a:rPr lang="en-US" sz="1600" i="1" dirty="0" err="1">
                <a:solidFill>
                  <a:schemeClr val="bg1">
                    <a:lumMod val="65000"/>
                  </a:schemeClr>
                </a:solidFill>
              </a:rPr>
              <a:t>microspherophakia</a:t>
            </a:r>
            <a:r>
              <a:rPr lang="en-US" sz="1600" i="1" dirty="0">
                <a:solidFill>
                  <a:schemeClr val="bg1">
                    <a:lumMod val="65000"/>
                  </a:schemeClr>
                </a:solidFill>
              </a:rPr>
              <a:t>.  With what conditions is </a:t>
            </a:r>
            <a:r>
              <a:rPr lang="en-US" sz="1600" i="1" dirty="0" err="1">
                <a:solidFill>
                  <a:schemeClr val="bg1">
                    <a:lumMod val="65000"/>
                  </a:schemeClr>
                </a:solidFill>
              </a:rPr>
              <a:t>microspherophakia</a:t>
            </a:r>
            <a:r>
              <a:rPr lang="en-US" sz="1600" i="1" dirty="0">
                <a:solidFill>
                  <a:schemeClr val="bg1">
                    <a:lumMod val="65000"/>
                  </a:schemeClr>
                </a:solidFill>
              </a:rPr>
              <a:t> </a:t>
            </a:r>
            <a:r>
              <a:rPr lang="en-US" sz="1600" b="1" dirty="0">
                <a:solidFill>
                  <a:schemeClr val="bg1">
                    <a:lumMod val="65000"/>
                  </a:schemeClr>
                </a:solidFill>
              </a:rPr>
              <a:t>occasionally</a:t>
            </a:r>
            <a:r>
              <a:rPr lang="en-US" sz="1600" i="1" dirty="0">
                <a:solidFill>
                  <a:schemeClr val="bg1">
                    <a:lumMod val="65000"/>
                  </a:schemeClr>
                </a:solidFill>
              </a:rPr>
              <a:t> associated</a:t>
            </a:r>
            <a:r>
              <a:rPr lang="en-US" sz="1600" i="1" dirty="0">
                <a:solidFill>
                  <a:schemeClr val="bg1">
                    <a:lumMod val="65000"/>
                  </a:schemeClr>
                </a:solidFill>
                <a:latin typeface="+mn-lt"/>
              </a:rPr>
              <a:t>?</a:t>
            </a:r>
          </a:p>
          <a:p>
            <a:r>
              <a:rPr lang="en-US" sz="1600" dirty="0">
                <a:solidFill>
                  <a:schemeClr val="bg1">
                    <a:lumMod val="65000"/>
                  </a:schemeClr>
                </a:solidFill>
                <a:latin typeface="+mn-lt"/>
              </a:rPr>
              <a:t>--Lowe syndrome</a:t>
            </a:r>
          </a:p>
          <a:p>
            <a:r>
              <a:rPr lang="en-US" sz="1600" dirty="0">
                <a:solidFill>
                  <a:schemeClr val="bg1">
                    <a:lumMod val="65000"/>
                  </a:schemeClr>
                </a:solidFill>
                <a:latin typeface="+mn-lt"/>
              </a:rPr>
              <a:t>--Alport syndrome</a:t>
            </a:r>
          </a:p>
          <a:p>
            <a:r>
              <a:rPr lang="en-US" sz="1600" b="1" dirty="0">
                <a:solidFill>
                  <a:schemeClr val="bg1"/>
                </a:solidFill>
                <a:latin typeface="+mn-lt"/>
              </a:rPr>
              <a:t>--</a:t>
            </a:r>
            <a:r>
              <a:rPr lang="en-US" sz="1600" b="1" dirty="0" err="1">
                <a:solidFill>
                  <a:schemeClr val="bg1"/>
                </a:solidFill>
                <a:latin typeface="+mn-lt"/>
              </a:rPr>
              <a:t>Marfan</a:t>
            </a:r>
            <a:r>
              <a:rPr lang="en-US" sz="1600" b="1" dirty="0">
                <a:solidFill>
                  <a:schemeClr val="bg1"/>
                </a:solidFill>
                <a:latin typeface="+mn-lt"/>
              </a:rPr>
              <a:t> syndrome</a:t>
            </a:r>
          </a:p>
          <a:p>
            <a:r>
              <a:rPr lang="en-US" sz="1600" dirty="0">
                <a:solidFill>
                  <a:schemeClr val="bg1">
                    <a:lumMod val="65000"/>
                  </a:schemeClr>
                </a:solidFill>
                <a:latin typeface="+mn-lt"/>
              </a:rPr>
              <a:t>--Peters anomaly</a:t>
            </a:r>
          </a:p>
          <a:p>
            <a:r>
              <a:rPr lang="en-US" sz="1600" dirty="0">
                <a:solidFill>
                  <a:schemeClr val="bg1">
                    <a:lumMod val="65000"/>
                  </a:schemeClr>
                </a:solidFill>
                <a:latin typeface="+mn-lt"/>
              </a:rPr>
              <a:t>--C</a:t>
            </a:r>
            <a:r>
              <a:rPr lang="en-US" sz="1600" dirty="0">
                <a:solidFill>
                  <a:schemeClr val="bg1">
                    <a:lumMod val="65000"/>
                  </a:schemeClr>
                </a:solidFill>
              </a:rPr>
              <a:t>ongenital rubella</a:t>
            </a:r>
            <a:endParaRPr lang="en-US" sz="1600" dirty="0">
              <a:solidFill>
                <a:schemeClr val="bg1">
                  <a:lumMod val="65000"/>
                </a:schemeClr>
              </a:solidFill>
              <a:latin typeface="+mn-lt"/>
            </a:endParaRPr>
          </a:p>
        </p:txBody>
      </p:sp>
      <p:sp>
        <p:nvSpPr>
          <p:cNvPr id="3" name="Oval 2">
            <a:extLst>
              <a:ext uri="{FF2B5EF4-FFF2-40B4-BE49-F238E27FC236}">
                <a16:creationId xmlns:a16="http://schemas.microsoft.com/office/drawing/2014/main" id="{C914562F-331B-441B-9DC7-534C4BCA9A7A}"/>
              </a:ext>
            </a:extLst>
          </p:cNvPr>
          <p:cNvSpPr/>
          <p:nvPr/>
        </p:nvSpPr>
        <p:spPr>
          <a:xfrm>
            <a:off x="2302864" y="3248672"/>
            <a:ext cx="3107336" cy="464126"/>
          </a:xfrm>
          <a:prstGeom prst="ellipse">
            <a:avLst/>
          </a:prstGeom>
          <a:no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TextBox 30">
            <a:extLst>
              <a:ext uri="{FF2B5EF4-FFF2-40B4-BE49-F238E27FC236}">
                <a16:creationId xmlns:a16="http://schemas.microsoft.com/office/drawing/2014/main" id="{9D694C1C-36CC-4EBA-AE84-30D14DAC2B38}"/>
              </a:ext>
            </a:extLst>
          </p:cNvPr>
          <p:cNvSpPr txBox="1"/>
          <p:nvPr/>
        </p:nvSpPr>
        <p:spPr>
          <a:xfrm>
            <a:off x="2537710" y="4316269"/>
            <a:ext cx="5463290" cy="1600438"/>
          </a:xfrm>
          <a:prstGeom prst="rect">
            <a:avLst/>
          </a:prstGeom>
          <a:solidFill>
            <a:srgbClr val="92D050"/>
          </a:solidFill>
        </p:spPr>
        <p:txBody>
          <a:bodyPr wrap="none" rtlCol="0">
            <a:spAutoFit/>
          </a:bodyPr>
          <a:lstStyle/>
          <a:p>
            <a:r>
              <a:rPr lang="en-US" sz="1400" i="1" dirty="0">
                <a:solidFill>
                  <a:schemeClr val="bg1">
                    <a:lumMod val="50000"/>
                  </a:schemeClr>
                </a:solidFill>
              </a:rPr>
              <a:t>What protein is abnormal in </a:t>
            </a:r>
            <a:r>
              <a:rPr lang="en-US" sz="1400" i="1" dirty="0" err="1">
                <a:solidFill>
                  <a:schemeClr val="bg1">
                    <a:lumMod val="50000"/>
                  </a:schemeClr>
                </a:solidFill>
              </a:rPr>
              <a:t>Marfan’s</a:t>
            </a:r>
            <a:r>
              <a:rPr lang="en-US" sz="1400" i="1" dirty="0">
                <a:solidFill>
                  <a:schemeClr val="bg1">
                    <a:lumMod val="50000"/>
                  </a:schemeClr>
                </a:solidFill>
              </a:rPr>
              <a:t>?</a:t>
            </a:r>
          </a:p>
          <a:p>
            <a:r>
              <a:rPr lang="en-US" sz="1400" dirty="0">
                <a:solidFill>
                  <a:schemeClr val="bg1">
                    <a:lumMod val="50000"/>
                  </a:schemeClr>
                </a:solidFill>
              </a:rPr>
              <a:t>Fibrillin</a:t>
            </a:r>
          </a:p>
          <a:p>
            <a:endParaRPr lang="en-US" sz="1400" dirty="0">
              <a:solidFill>
                <a:schemeClr val="bg1">
                  <a:lumMod val="50000"/>
                </a:schemeClr>
              </a:solidFill>
            </a:endParaRPr>
          </a:p>
          <a:p>
            <a:r>
              <a:rPr lang="en-US" sz="1400" i="1" dirty="0">
                <a:solidFill>
                  <a:schemeClr val="bg1">
                    <a:lumMod val="50000"/>
                  </a:schemeClr>
                </a:solidFill>
              </a:rPr>
              <a:t>What three structures/systems manifest abnormalities in </a:t>
            </a:r>
            <a:r>
              <a:rPr lang="en-US" sz="1400" i="1" dirty="0" err="1">
                <a:solidFill>
                  <a:schemeClr val="bg1">
                    <a:lumMod val="50000"/>
                  </a:schemeClr>
                </a:solidFill>
              </a:rPr>
              <a:t>Marfan’s</a:t>
            </a:r>
            <a:r>
              <a:rPr lang="en-US" sz="1400" i="1" dirty="0">
                <a:solidFill>
                  <a:schemeClr val="bg1">
                    <a:lumMod val="50000"/>
                  </a:schemeClr>
                </a:solidFill>
              </a:rPr>
              <a:t>?</a:t>
            </a:r>
          </a:p>
          <a:p>
            <a:r>
              <a:rPr lang="en-US" sz="1400" dirty="0">
                <a:solidFill>
                  <a:schemeClr val="bg1">
                    <a:lumMod val="50000"/>
                  </a:schemeClr>
                </a:solidFill>
              </a:rPr>
              <a:t>--The eye (duh)</a:t>
            </a:r>
          </a:p>
          <a:p>
            <a:r>
              <a:rPr lang="en-US" sz="1400" dirty="0">
                <a:solidFill>
                  <a:schemeClr val="bg1">
                    <a:lumMod val="50000"/>
                  </a:schemeClr>
                </a:solidFill>
              </a:rPr>
              <a:t>--</a:t>
            </a:r>
            <a:r>
              <a:rPr lang="en-US" sz="1400" b="1" dirty="0">
                <a:solidFill>
                  <a:srgbClr val="0000FF"/>
                </a:solidFill>
              </a:rPr>
              <a:t>The cardiovascular</a:t>
            </a:r>
            <a:endParaRPr lang="en-US" sz="1400" b="1" dirty="0">
              <a:solidFill>
                <a:schemeClr val="bg1">
                  <a:lumMod val="50000"/>
                </a:schemeClr>
              </a:solidFill>
            </a:endParaRPr>
          </a:p>
          <a:p>
            <a:r>
              <a:rPr lang="en-US" sz="1400" dirty="0">
                <a:solidFill>
                  <a:schemeClr val="bg1">
                    <a:lumMod val="50000"/>
                  </a:schemeClr>
                </a:solidFill>
              </a:rPr>
              <a:t>--The musculoskeletal</a:t>
            </a:r>
          </a:p>
        </p:txBody>
      </p:sp>
      <p:sp>
        <p:nvSpPr>
          <p:cNvPr id="27" name="Oval 26">
            <a:extLst>
              <a:ext uri="{FF2B5EF4-FFF2-40B4-BE49-F238E27FC236}">
                <a16:creationId xmlns:a16="http://schemas.microsoft.com/office/drawing/2014/main" id="{840C5E79-DF92-4B8B-A680-BE027ECFE4BE}"/>
              </a:ext>
            </a:extLst>
          </p:cNvPr>
          <p:cNvSpPr/>
          <p:nvPr/>
        </p:nvSpPr>
        <p:spPr>
          <a:xfrm>
            <a:off x="533400" y="4641274"/>
            <a:ext cx="2057400" cy="464126"/>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TextBox 29">
            <a:extLst>
              <a:ext uri="{FF2B5EF4-FFF2-40B4-BE49-F238E27FC236}">
                <a16:creationId xmlns:a16="http://schemas.microsoft.com/office/drawing/2014/main" id="{F6BA04C4-BBC3-4075-BA9A-F79CFC1D5F18}"/>
              </a:ext>
            </a:extLst>
          </p:cNvPr>
          <p:cNvSpPr txBox="1"/>
          <p:nvPr/>
        </p:nvSpPr>
        <p:spPr>
          <a:xfrm>
            <a:off x="4430341" y="4536845"/>
            <a:ext cx="4200137" cy="1815882"/>
          </a:xfrm>
          <a:prstGeom prst="rect">
            <a:avLst/>
          </a:prstGeom>
          <a:solidFill>
            <a:srgbClr val="FFFF00"/>
          </a:solidFill>
        </p:spPr>
        <p:txBody>
          <a:bodyPr wrap="square" rtlCol="0">
            <a:spAutoFit/>
          </a:bodyPr>
          <a:lstStyle/>
          <a:p>
            <a:r>
              <a:rPr lang="en-US" sz="1400" i="1" dirty="0">
                <a:solidFill>
                  <a:srgbClr val="0000FF"/>
                </a:solidFill>
              </a:rPr>
              <a:t>What cardiovascular abnormalities are common?</a:t>
            </a:r>
          </a:p>
          <a:p>
            <a:r>
              <a:rPr lang="en-US" sz="1400" dirty="0">
                <a:solidFill>
                  <a:srgbClr val="0000FF"/>
                </a:solidFill>
              </a:rPr>
              <a:t>--</a:t>
            </a:r>
            <a:r>
              <a:rPr lang="en-US" sz="1400" dirty="0">
                <a:solidFill>
                  <a:srgbClr val="FFFF00"/>
                </a:solidFill>
              </a:rPr>
              <a:t>Dilatation of the aortic root and descending aorta</a:t>
            </a:r>
          </a:p>
          <a:p>
            <a:r>
              <a:rPr lang="en-US" sz="1400" dirty="0">
                <a:solidFill>
                  <a:srgbClr val="0000FF"/>
                </a:solidFill>
              </a:rPr>
              <a:t>--</a:t>
            </a:r>
            <a:r>
              <a:rPr lang="en-US" sz="1400" dirty="0">
                <a:solidFill>
                  <a:srgbClr val="FFFF00"/>
                </a:solidFill>
              </a:rPr>
              <a:t>Aortic aneurysms</a:t>
            </a:r>
          </a:p>
          <a:p>
            <a:r>
              <a:rPr lang="en-US" sz="1400" dirty="0">
                <a:solidFill>
                  <a:srgbClr val="0000FF"/>
                </a:solidFill>
              </a:rPr>
              <a:t>--</a:t>
            </a:r>
            <a:r>
              <a:rPr lang="en-US" sz="1400" dirty="0">
                <a:solidFill>
                  <a:srgbClr val="FFFF00"/>
                </a:solidFill>
              </a:rPr>
              <a:t>Mitral valve prolapse</a:t>
            </a:r>
          </a:p>
          <a:p>
            <a:endParaRPr lang="en-US" sz="1400" i="1" dirty="0">
              <a:solidFill>
                <a:srgbClr val="FFFF00"/>
              </a:solidFill>
            </a:endParaRPr>
          </a:p>
          <a:p>
            <a:r>
              <a:rPr lang="en-US" sz="1400" i="1" dirty="0">
                <a:solidFill>
                  <a:srgbClr val="FFFF00"/>
                </a:solidFill>
              </a:rPr>
              <a:t>Are these abnormalities clinically significant?</a:t>
            </a:r>
          </a:p>
          <a:p>
            <a:r>
              <a:rPr lang="en-US" sz="1400" dirty="0">
                <a:solidFill>
                  <a:srgbClr val="FFFF00"/>
                </a:solidFill>
              </a:rPr>
              <a:t>Indeed they are—they are responsible for the significantly shortened lifespan of </a:t>
            </a:r>
            <a:r>
              <a:rPr lang="en-US" sz="1400" dirty="0" err="1">
                <a:solidFill>
                  <a:srgbClr val="FFFF00"/>
                </a:solidFill>
              </a:rPr>
              <a:t>Marfan</a:t>
            </a:r>
            <a:r>
              <a:rPr lang="en-US" sz="1400" dirty="0">
                <a:solidFill>
                  <a:srgbClr val="FFFF00"/>
                </a:solidFill>
              </a:rPr>
              <a:t> pts </a:t>
            </a:r>
          </a:p>
        </p:txBody>
      </p:sp>
      <p:sp>
        <p:nvSpPr>
          <p:cNvPr id="32" name="Oval 31">
            <a:extLst>
              <a:ext uri="{FF2B5EF4-FFF2-40B4-BE49-F238E27FC236}">
                <a16:creationId xmlns:a16="http://schemas.microsoft.com/office/drawing/2014/main" id="{820D53F9-440C-4BB5-8148-9A6B4A22E3FA}"/>
              </a:ext>
            </a:extLst>
          </p:cNvPr>
          <p:cNvSpPr/>
          <p:nvPr/>
        </p:nvSpPr>
        <p:spPr>
          <a:xfrm>
            <a:off x="2590799" y="5307982"/>
            <a:ext cx="1878071" cy="464126"/>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415770940"/>
      </p:ext>
    </p:extLst>
  </p:cSld>
  <p:clrMapOvr>
    <a:masterClrMapping/>
  </p:clrMapOvr>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014" name="Text Box 6"/>
          <p:cNvSpPr txBox="1">
            <a:spLocks noChangeArrowheads="1"/>
          </p:cNvSpPr>
          <p:nvPr/>
        </p:nvSpPr>
        <p:spPr bwMode="auto">
          <a:xfrm>
            <a:off x="533400" y="2356376"/>
            <a:ext cx="1005403"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t>Lens-</a:t>
            </a:r>
          </a:p>
          <a:p>
            <a:pPr algn="ctr" eaLnBrk="1" hangingPunct="1">
              <a:lnSpc>
                <a:spcPct val="80000"/>
              </a:lnSpc>
              <a:spcBef>
                <a:spcPct val="0"/>
              </a:spcBef>
              <a:buClrTx/>
              <a:buSzTx/>
              <a:buFontTx/>
              <a:buNone/>
            </a:pPr>
            <a:r>
              <a:rPr lang="en-US" altLang="en-US" sz="1800" dirty="0"/>
              <a:t>Induced</a:t>
            </a:r>
          </a:p>
        </p:txBody>
      </p:sp>
      <p:sp>
        <p:nvSpPr>
          <p:cNvPr id="43017" name="Text Box 14"/>
          <p:cNvSpPr txBox="1">
            <a:spLocks noChangeArrowheads="1"/>
          </p:cNvSpPr>
          <p:nvPr/>
        </p:nvSpPr>
        <p:spPr bwMode="auto">
          <a:xfrm>
            <a:off x="3026498" y="2365901"/>
            <a:ext cx="1633781"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Aphakic/</a:t>
            </a:r>
          </a:p>
          <a:p>
            <a:pPr algn="ctr" eaLnBrk="1" hangingPunct="1">
              <a:lnSpc>
                <a:spcPct val="80000"/>
              </a:lnSpc>
              <a:spcBef>
                <a:spcPct val="0"/>
              </a:spcBef>
              <a:buClrTx/>
              <a:buSzTx/>
              <a:buFontTx/>
              <a:buNone/>
            </a:pPr>
            <a:r>
              <a:rPr lang="en-US" altLang="en-US" sz="1800" dirty="0" err="1">
                <a:solidFill>
                  <a:schemeClr val="bg1">
                    <a:lumMod val="75000"/>
                  </a:schemeClr>
                </a:solidFill>
              </a:rPr>
              <a:t>Pseudophakic</a:t>
            </a:r>
            <a:endParaRPr lang="en-US" altLang="en-US" sz="1800" dirty="0">
              <a:solidFill>
                <a:schemeClr val="bg1">
                  <a:lumMod val="75000"/>
                </a:schemeClr>
              </a:solidFill>
            </a:endParaRPr>
          </a:p>
        </p:txBody>
      </p:sp>
      <p:sp>
        <p:nvSpPr>
          <p:cNvPr id="43031" name="Text Box 35"/>
          <p:cNvSpPr txBox="1">
            <a:spLocks noChangeArrowheads="1"/>
          </p:cNvSpPr>
          <p:nvPr/>
        </p:nvSpPr>
        <p:spPr bwMode="auto">
          <a:xfrm>
            <a:off x="1190847" y="1295400"/>
            <a:ext cx="2473754"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t>w/ Pupillary Block</a:t>
            </a:r>
          </a:p>
        </p:txBody>
      </p:sp>
      <p:sp>
        <p:nvSpPr>
          <p:cNvPr id="49" name="Rectangle 2">
            <a:extLst>
              <a:ext uri="{FF2B5EF4-FFF2-40B4-BE49-F238E27FC236}">
                <a16:creationId xmlns:a16="http://schemas.microsoft.com/office/drawing/2014/main" id="{240EE5BF-F7D2-4FC8-A5DD-F6B5423153C6}"/>
              </a:ext>
            </a:extLst>
          </p:cNvPr>
          <p:cNvSpPr>
            <a:spLocks noGrp="1" noChangeArrowheads="1"/>
          </p:cNvSpPr>
          <p:nvPr>
            <p:ph type="title"/>
          </p:nvPr>
        </p:nvSpPr>
        <p:spPr>
          <a:xfrm>
            <a:off x="457200" y="304800"/>
            <a:ext cx="7543800" cy="563562"/>
          </a:xfrm>
        </p:spPr>
        <p:txBody>
          <a:bodyPr/>
          <a:lstStyle/>
          <a:p>
            <a:pPr eaLnBrk="1" hangingPunct="1"/>
            <a:r>
              <a:rPr lang="en-US" altLang="en-US" sz="3500" dirty="0"/>
              <a:t>A</a:t>
            </a:r>
          </a:p>
        </p:txBody>
      </p:sp>
      <p:sp>
        <p:nvSpPr>
          <p:cNvPr id="50" name="TextBox 49">
            <a:extLst>
              <a:ext uri="{FF2B5EF4-FFF2-40B4-BE49-F238E27FC236}">
                <a16:creationId xmlns:a16="http://schemas.microsoft.com/office/drawing/2014/main" id="{CF426230-46C8-405C-9015-99EF57762A2E}"/>
              </a:ext>
            </a:extLst>
          </p:cNvPr>
          <p:cNvSpPr txBox="1"/>
          <p:nvPr/>
        </p:nvSpPr>
        <p:spPr>
          <a:xfrm>
            <a:off x="2259496" y="189094"/>
            <a:ext cx="4607480" cy="400110"/>
          </a:xfrm>
          <a:prstGeom prst="rect">
            <a:avLst/>
          </a:prstGeom>
          <a:solidFill>
            <a:schemeClr val="accent1">
              <a:lumMod val="60000"/>
              <a:lumOff val="40000"/>
            </a:schemeClr>
          </a:solidFill>
        </p:spPr>
        <p:txBody>
          <a:bodyPr wrap="none" rtlCol="0">
            <a:spAutoFit/>
          </a:bodyPr>
          <a:lstStyle/>
          <a:p>
            <a:pPr algn="ctr"/>
            <a:r>
              <a:rPr lang="en-US" sz="2000" b="1" dirty="0"/>
              <a:t>Secondary Angle Closure Glaucoma</a:t>
            </a:r>
          </a:p>
        </p:txBody>
      </p:sp>
      <p:sp>
        <p:nvSpPr>
          <p:cNvPr id="2" name="TextBox 1">
            <a:extLst>
              <a:ext uri="{FF2B5EF4-FFF2-40B4-BE49-F238E27FC236}">
                <a16:creationId xmlns:a16="http://schemas.microsoft.com/office/drawing/2014/main" id="{A7E30BEC-923B-4C9A-A856-BDD0D882F6B8}"/>
              </a:ext>
            </a:extLst>
          </p:cNvPr>
          <p:cNvSpPr txBox="1"/>
          <p:nvPr/>
        </p:nvSpPr>
        <p:spPr>
          <a:xfrm>
            <a:off x="887305" y="2844119"/>
            <a:ext cx="1494320" cy="338554"/>
          </a:xfrm>
          <a:prstGeom prst="rect">
            <a:avLst/>
          </a:prstGeom>
          <a:noFill/>
        </p:spPr>
        <p:txBody>
          <a:bodyPr wrap="none" rtlCol="0">
            <a:spAutoFit/>
          </a:bodyPr>
          <a:lstStyle/>
          <a:p>
            <a:r>
              <a:rPr lang="en-US" sz="1600" dirty="0" err="1">
                <a:solidFill>
                  <a:schemeClr val="bg1">
                    <a:lumMod val="75000"/>
                  </a:schemeClr>
                </a:solidFill>
              </a:rPr>
              <a:t>Phacomorphic</a:t>
            </a:r>
            <a:endParaRPr lang="en-US" sz="1600" dirty="0">
              <a:solidFill>
                <a:schemeClr val="bg1">
                  <a:lumMod val="75000"/>
                </a:schemeClr>
              </a:solidFill>
            </a:endParaRPr>
          </a:p>
        </p:txBody>
      </p:sp>
      <p:sp>
        <p:nvSpPr>
          <p:cNvPr id="51" name="TextBox 50">
            <a:extLst>
              <a:ext uri="{FF2B5EF4-FFF2-40B4-BE49-F238E27FC236}">
                <a16:creationId xmlns:a16="http://schemas.microsoft.com/office/drawing/2014/main" id="{156069D4-340B-4160-A336-EBF73557CEE0}"/>
              </a:ext>
            </a:extLst>
          </p:cNvPr>
          <p:cNvSpPr txBox="1"/>
          <p:nvPr/>
        </p:nvSpPr>
        <p:spPr>
          <a:xfrm>
            <a:off x="884725" y="3175578"/>
            <a:ext cx="1519968" cy="338554"/>
          </a:xfrm>
          <a:prstGeom prst="rect">
            <a:avLst/>
          </a:prstGeom>
          <a:noFill/>
        </p:spPr>
        <p:txBody>
          <a:bodyPr wrap="none" rtlCol="0">
            <a:spAutoFit/>
          </a:bodyPr>
          <a:lstStyle/>
          <a:p>
            <a:r>
              <a:rPr lang="en-US" sz="1600" b="1" dirty="0"/>
              <a:t>Ectopia </a:t>
            </a:r>
            <a:r>
              <a:rPr lang="en-US" sz="1600" b="1" dirty="0" err="1"/>
              <a:t>lentis</a:t>
            </a:r>
            <a:endParaRPr lang="en-US" sz="1600" b="1" dirty="0"/>
          </a:p>
        </p:txBody>
      </p:sp>
      <p:cxnSp>
        <p:nvCxnSpPr>
          <p:cNvPr id="71" name="Straight Connector 70">
            <a:extLst>
              <a:ext uri="{FF2B5EF4-FFF2-40B4-BE49-F238E27FC236}">
                <a16:creationId xmlns:a16="http://schemas.microsoft.com/office/drawing/2014/main" id="{C104938D-BA8D-4E39-9D5F-9EE2012F2F3C}"/>
              </a:ext>
            </a:extLst>
          </p:cNvPr>
          <p:cNvCxnSpPr>
            <a:cxnSpLocks/>
          </p:cNvCxnSpPr>
          <p:nvPr/>
        </p:nvCxnSpPr>
        <p:spPr>
          <a:xfrm flipH="1">
            <a:off x="762665" y="3023488"/>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2A7E4E40-472F-4E50-8A7A-45C10FDD7171}"/>
              </a:ext>
            </a:extLst>
          </p:cNvPr>
          <p:cNvCxnSpPr>
            <a:cxnSpLocks/>
          </p:cNvCxnSpPr>
          <p:nvPr/>
        </p:nvCxnSpPr>
        <p:spPr>
          <a:xfrm flipH="1">
            <a:off x="762665" y="3347853"/>
            <a:ext cx="168274"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C3924889-45B9-4383-9C9E-48F0A9C27AD8}"/>
              </a:ext>
            </a:extLst>
          </p:cNvPr>
          <p:cNvCxnSpPr>
            <a:cxnSpLocks/>
          </p:cNvCxnSpPr>
          <p:nvPr/>
        </p:nvCxnSpPr>
        <p:spPr>
          <a:xfrm flipH="1">
            <a:off x="748719" y="2838976"/>
            <a:ext cx="13947" cy="5088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 name="Straight Arrow Connector 5">
            <a:extLst>
              <a:ext uri="{FF2B5EF4-FFF2-40B4-BE49-F238E27FC236}">
                <a16:creationId xmlns:a16="http://schemas.microsoft.com/office/drawing/2014/main" id="{A3439F0C-5143-461F-8F3C-2E830785DEFC}"/>
              </a:ext>
            </a:extLst>
          </p:cNvPr>
          <p:cNvCxnSpPr>
            <a:stCxn id="50" idx="2"/>
          </p:cNvCxnSpPr>
          <p:nvPr/>
        </p:nvCxnSpPr>
        <p:spPr>
          <a:xfrm flipH="1">
            <a:off x="2971800" y="589204"/>
            <a:ext cx="1591436" cy="706196"/>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6" name="Straight Arrow Connector 25">
            <a:extLst>
              <a:ext uri="{FF2B5EF4-FFF2-40B4-BE49-F238E27FC236}">
                <a16:creationId xmlns:a16="http://schemas.microsoft.com/office/drawing/2014/main" id="{B70E0124-9B84-41A5-8D84-A66B7838A706}"/>
              </a:ext>
            </a:extLst>
          </p:cNvPr>
          <p:cNvCxnSpPr>
            <a:cxnSpLocks/>
          </p:cNvCxnSpPr>
          <p:nvPr/>
        </p:nvCxnSpPr>
        <p:spPr>
          <a:xfrm flipH="1">
            <a:off x="1159539" y="1828800"/>
            <a:ext cx="1290435" cy="478059"/>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8" name="Straight Arrow Connector 27">
            <a:extLst>
              <a:ext uri="{FF2B5EF4-FFF2-40B4-BE49-F238E27FC236}">
                <a16:creationId xmlns:a16="http://schemas.microsoft.com/office/drawing/2014/main" id="{567A4249-5C59-4416-8A8E-1C35913900AB}"/>
              </a:ext>
            </a:extLst>
          </p:cNvPr>
          <p:cNvCxnSpPr>
            <a:cxnSpLocks/>
          </p:cNvCxnSpPr>
          <p:nvPr/>
        </p:nvCxnSpPr>
        <p:spPr>
          <a:xfrm>
            <a:off x="2449973" y="1832208"/>
            <a:ext cx="1268784"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21" name="Straight Arrow Connector 20">
            <a:extLst>
              <a:ext uri="{FF2B5EF4-FFF2-40B4-BE49-F238E27FC236}">
                <a16:creationId xmlns:a16="http://schemas.microsoft.com/office/drawing/2014/main" id="{5E33AEB6-AB6B-4304-B44B-E14BDAECF20A}"/>
              </a:ext>
            </a:extLst>
          </p:cNvPr>
          <p:cNvCxnSpPr>
            <a:cxnSpLocks/>
          </p:cNvCxnSpPr>
          <p:nvPr/>
        </p:nvCxnSpPr>
        <p:spPr>
          <a:xfrm>
            <a:off x="4572000" y="589204"/>
            <a:ext cx="1600200" cy="706196"/>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18" name="Text Box 36">
            <a:extLst>
              <a:ext uri="{FF2B5EF4-FFF2-40B4-BE49-F238E27FC236}">
                <a16:creationId xmlns:a16="http://schemas.microsoft.com/office/drawing/2014/main" id="{362B1808-42BE-4D1C-894B-40BD72FCD11D}"/>
              </a:ext>
            </a:extLst>
          </p:cNvPr>
          <p:cNvSpPr txBox="1">
            <a:spLocks noChangeArrowheads="1"/>
          </p:cNvSpPr>
          <p:nvPr/>
        </p:nvSpPr>
        <p:spPr bwMode="auto">
          <a:xfrm>
            <a:off x="5181600" y="1295400"/>
            <a:ext cx="2630848" cy="430887"/>
          </a:xfrm>
          <a:prstGeom prst="rect">
            <a:avLst/>
          </a:prstGeom>
          <a:noFill/>
          <a:ln w="952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solidFill>
                  <a:schemeClr val="bg1">
                    <a:lumMod val="75000"/>
                  </a:schemeClr>
                </a:solidFill>
              </a:rPr>
              <a:t>w/o Pupillary Block</a:t>
            </a:r>
          </a:p>
        </p:txBody>
      </p:sp>
      <p:sp>
        <p:nvSpPr>
          <p:cNvPr id="19" name="TextBox 18">
            <a:extLst>
              <a:ext uri="{FF2B5EF4-FFF2-40B4-BE49-F238E27FC236}">
                <a16:creationId xmlns:a16="http://schemas.microsoft.com/office/drawing/2014/main" id="{20F14707-6AB2-4CFA-894D-0A3851B594EA}"/>
              </a:ext>
            </a:extLst>
          </p:cNvPr>
          <p:cNvSpPr txBox="1"/>
          <p:nvPr/>
        </p:nvSpPr>
        <p:spPr>
          <a:xfrm>
            <a:off x="381000" y="3581400"/>
            <a:ext cx="7315200" cy="2800767"/>
          </a:xfrm>
          <a:prstGeom prst="rect">
            <a:avLst/>
          </a:prstGeom>
          <a:solidFill>
            <a:srgbClr val="FF99FF"/>
          </a:solidFill>
        </p:spPr>
        <p:txBody>
          <a:bodyPr wrap="square" rtlCol="0">
            <a:spAutoFit/>
          </a:bodyPr>
          <a:lstStyle/>
          <a:p>
            <a:r>
              <a:rPr lang="en-US" sz="1600" i="1" dirty="0">
                <a:solidFill>
                  <a:schemeClr val="bg1">
                    <a:lumMod val="50000"/>
                  </a:schemeClr>
                </a:solidFill>
              </a:rPr>
              <a:t>What is </a:t>
            </a:r>
            <a:r>
              <a:rPr lang="en-US" sz="1600" dirty="0">
                <a:solidFill>
                  <a:schemeClr val="bg1">
                    <a:lumMod val="50000"/>
                  </a:schemeClr>
                </a:solidFill>
              </a:rPr>
              <a:t>ectopia </a:t>
            </a:r>
            <a:r>
              <a:rPr lang="en-US" sz="1600" dirty="0" err="1">
                <a:solidFill>
                  <a:schemeClr val="bg1">
                    <a:lumMod val="50000"/>
                  </a:schemeClr>
                </a:solidFill>
              </a:rPr>
              <a:t>lentis</a:t>
            </a:r>
            <a:r>
              <a:rPr lang="en-US" sz="1600" i="1" dirty="0">
                <a:solidFill>
                  <a:schemeClr val="bg1">
                    <a:lumMod val="50000"/>
                  </a:schemeClr>
                </a:solidFill>
              </a:rPr>
              <a:t>?</a:t>
            </a:r>
          </a:p>
          <a:p>
            <a:r>
              <a:rPr lang="en-US" sz="1600" dirty="0">
                <a:solidFill>
                  <a:schemeClr val="bg1">
                    <a:lumMod val="50000"/>
                  </a:schemeClr>
                </a:solidFill>
              </a:rPr>
              <a:t>Displacement of the lens from its normal anatomic position</a:t>
            </a:r>
          </a:p>
          <a:p>
            <a:endParaRPr lang="en-US" sz="1600" dirty="0">
              <a:solidFill>
                <a:schemeClr val="bg1">
                  <a:lumMod val="50000"/>
                </a:schemeClr>
              </a:solidFill>
            </a:endParaRPr>
          </a:p>
          <a:p>
            <a:r>
              <a:rPr lang="en-US" sz="1600" i="1" dirty="0">
                <a:solidFill>
                  <a:schemeClr val="bg1">
                    <a:lumMod val="50000"/>
                  </a:schemeClr>
                </a:solidFill>
              </a:rPr>
              <a:t>With regard to lens ‘displacement’—what do the following terms mean?</a:t>
            </a:r>
          </a:p>
          <a:p>
            <a:r>
              <a:rPr lang="en-US" sz="1600" i="1" dirty="0">
                <a:solidFill>
                  <a:schemeClr val="bg1">
                    <a:lumMod val="50000"/>
                  </a:schemeClr>
                </a:solidFill>
              </a:rPr>
              <a:t>--</a:t>
            </a:r>
            <a:r>
              <a:rPr lang="en-US" sz="1600" i="1" dirty="0" err="1">
                <a:solidFill>
                  <a:schemeClr val="bg1">
                    <a:lumMod val="50000"/>
                  </a:schemeClr>
                </a:solidFill>
              </a:rPr>
              <a:t>Sublux</a:t>
            </a:r>
            <a:r>
              <a:rPr lang="en-US" sz="1600" i="1" dirty="0">
                <a:solidFill>
                  <a:schemeClr val="bg1">
                    <a:lumMod val="50000"/>
                  </a:schemeClr>
                </a:solidFill>
              </a:rPr>
              <a:t>(at)ed: </a:t>
            </a:r>
            <a:r>
              <a:rPr lang="en-US" sz="1600" dirty="0">
                <a:solidFill>
                  <a:schemeClr val="bg1">
                    <a:lumMod val="50000"/>
                  </a:schemeClr>
                </a:solidFill>
              </a:rPr>
              <a:t>The lens is partially displaced, but remains in the ‘general area’</a:t>
            </a:r>
          </a:p>
          <a:p>
            <a:r>
              <a:rPr lang="en-US" sz="1600" i="1" dirty="0">
                <a:solidFill>
                  <a:schemeClr val="bg1">
                    <a:lumMod val="50000"/>
                  </a:schemeClr>
                </a:solidFill>
              </a:rPr>
              <a:t>--Lux(at)ed: </a:t>
            </a:r>
            <a:r>
              <a:rPr lang="en-US" sz="1600" dirty="0">
                <a:solidFill>
                  <a:schemeClr val="bg1">
                    <a:lumMod val="50000"/>
                  </a:schemeClr>
                </a:solidFill>
              </a:rPr>
              <a:t>The lens is dislocated—completely removed from the pupillary aperture. All zonular attachments have been disrupted.</a:t>
            </a:r>
          </a:p>
          <a:p>
            <a:endParaRPr lang="en-US" sz="1600" i="1" dirty="0">
              <a:solidFill>
                <a:schemeClr val="bg1">
                  <a:lumMod val="50000"/>
                </a:schemeClr>
              </a:solidFill>
            </a:endParaRPr>
          </a:p>
          <a:p>
            <a:r>
              <a:rPr lang="en-US" sz="1600" i="1" dirty="0">
                <a:solidFill>
                  <a:schemeClr val="bg1">
                    <a:lumMod val="50000"/>
                  </a:schemeClr>
                </a:solidFill>
              </a:rPr>
              <a:t>How does ectopia </a:t>
            </a:r>
            <a:r>
              <a:rPr lang="en-US" sz="1600" i="1" dirty="0" err="1">
                <a:solidFill>
                  <a:schemeClr val="bg1">
                    <a:lumMod val="50000"/>
                  </a:schemeClr>
                </a:solidFill>
              </a:rPr>
              <a:t>lentis</a:t>
            </a:r>
            <a:r>
              <a:rPr lang="en-US" sz="1600" i="1" dirty="0">
                <a:solidFill>
                  <a:schemeClr val="bg1">
                    <a:lumMod val="50000"/>
                  </a:schemeClr>
                </a:solidFill>
              </a:rPr>
              <a:t> lead to pupillary block and ACG?</a:t>
            </a:r>
          </a:p>
          <a:p>
            <a:r>
              <a:rPr lang="en-US" sz="1600" dirty="0">
                <a:solidFill>
                  <a:schemeClr val="bg1">
                    <a:lumMod val="50000"/>
                  </a:schemeClr>
                </a:solidFill>
              </a:rPr>
              <a:t>By allowing the displaced lens to move into and blocks the pupil, producing the pressure gradient, with subsequent iris </a:t>
            </a:r>
            <a:r>
              <a:rPr lang="en-US" sz="1600" dirty="0" err="1">
                <a:solidFill>
                  <a:schemeClr val="bg1">
                    <a:lumMod val="50000"/>
                  </a:schemeClr>
                </a:solidFill>
              </a:rPr>
              <a:t>bombé</a:t>
            </a:r>
            <a:r>
              <a:rPr lang="en-US" sz="1600" dirty="0">
                <a:solidFill>
                  <a:schemeClr val="bg1">
                    <a:lumMod val="50000"/>
                  </a:schemeClr>
                </a:solidFill>
              </a:rPr>
              <a:t> and angle closure</a:t>
            </a:r>
          </a:p>
        </p:txBody>
      </p:sp>
      <p:sp>
        <p:nvSpPr>
          <p:cNvPr id="23" name="TextBox 22">
            <a:extLst>
              <a:ext uri="{FF2B5EF4-FFF2-40B4-BE49-F238E27FC236}">
                <a16:creationId xmlns:a16="http://schemas.microsoft.com/office/drawing/2014/main" id="{798926ED-3FC5-4F3C-B080-E06F6EB1FF50}"/>
              </a:ext>
            </a:extLst>
          </p:cNvPr>
          <p:cNvSpPr txBox="1"/>
          <p:nvPr/>
        </p:nvSpPr>
        <p:spPr>
          <a:xfrm>
            <a:off x="2388280" y="2821634"/>
            <a:ext cx="6541623" cy="1384995"/>
          </a:xfrm>
          <a:prstGeom prst="rect">
            <a:avLst/>
          </a:prstGeom>
          <a:solidFill>
            <a:schemeClr val="accent1">
              <a:lumMod val="40000"/>
              <a:lumOff val="60000"/>
            </a:schemeClr>
          </a:solidFill>
        </p:spPr>
        <p:txBody>
          <a:bodyPr wrap="square" rtlCol="0">
            <a:spAutoFit/>
          </a:bodyPr>
          <a:lstStyle/>
          <a:p>
            <a:r>
              <a:rPr lang="en-US" sz="1400" i="1" dirty="0">
                <a:solidFill>
                  <a:schemeClr val="bg1">
                    <a:lumMod val="65000"/>
                  </a:schemeClr>
                </a:solidFill>
              </a:rPr>
              <a:t>In a few words, how would you describe the shape of a </a:t>
            </a:r>
            <a:r>
              <a:rPr lang="en-US" sz="1400" i="1" dirty="0" err="1">
                <a:solidFill>
                  <a:schemeClr val="bg1">
                    <a:lumMod val="65000"/>
                  </a:schemeClr>
                </a:solidFill>
              </a:rPr>
              <a:t>microspherophakic</a:t>
            </a:r>
            <a:r>
              <a:rPr lang="en-US" sz="1400" i="1" dirty="0">
                <a:solidFill>
                  <a:schemeClr val="bg1">
                    <a:lumMod val="65000"/>
                  </a:schemeClr>
                </a:solidFill>
              </a:rPr>
              <a:t> lens?</a:t>
            </a:r>
          </a:p>
          <a:p>
            <a:r>
              <a:rPr lang="en-US" sz="1400" dirty="0">
                <a:solidFill>
                  <a:schemeClr val="bg1">
                    <a:lumMod val="65000"/>
                  </a:schemeClr>
                </a:solidFill>
              </a:rPr>
              <a:t>The name says it all: the lens is </a:t>
            </a:r>
            <a:r>
              <a:rPr lang="en-US" sz="1400" b="1" u="sng" dirty="0">
                <a:solidFill>
                  <a:schemeClr val="bg1">
                    <a:lumMod val="65000"/>
                  </a:schemeClr>
                </a:solidFill>
              </a:rPr>
              <a:t>small (‘micro’) </a:t>
            </a:r>
            <a:r>
              <a:rPr lang="en-US" sz="1400" u="sng" dirty="0">
                <a:solidFill>
                  <a:schemeClr val="bg1">
                    <a:lumMod val="65000"/>
                  </a:schemeClr>
                </a:solidFill>
              </a:rPr>
              <a:t>and </a:t>
            </a:r>
            <a:r>
              <a:rPr lang="en-US" sz="1400" b="1" u="sng" dirty="0">
                <a:solidFill>
                  <a:schemeClr val="bg1">
                    <a:lumMod val="65000"/>
                  </a:schemeClr>
                </a:solidFill>
              </a:rPr>
              <a:t>round (‘</a:t>
            </a:r>
            <a:r>
              <a:rPr lang="en-US" sz="1400" b="1" u="sng" dirty="0" err="1">
                <a:solidFill>
                  <a:schemeClr val="bg1">
                    <a:lumMod val="65000"/>
                  </a:schemeClr>
                </a:solidFill>
              </a:rPr>
              <a:t>sphero</a:t>
            </a:r>
            <a:r>
              <a:rPr lang="en-US" sz="1400" b="1" u="sng" dirty="0">
                <a:solidFill>
                  <a:schemeClr val="bg1">
                    <a:lumMod val="65000"/>
                  </a:schemeClr>
                </a:solidFill>
              </a:rPr>
              <a:t>’)</a:t>
            </a:r>
          </a:p>
          <a:p>
            <a:endParaRPr lang="en-US" sz="1400" dirty="0">
              <a:solidFill>
                <a:schemeClr val="bg1">
                  <a:lumMod val="65000"/>
                </a:schemeClr>
              </a:solidFill>
            </a:endParaRPr>
          </a:p>
          <a:p>
            <a:r>
              <a:rPr lang="en-US" sz="1400" i="1" dirty="0">
                <a:solidFill>
                  <a:schemeClr val="bg1">
                    <a:lumMod val="65000"/>
                  </a:schemeClr>
                </a:solidFill>
              </a:rPr>
              <a:t>What common slit-lamp observation owes to the lens’ small size?</a:t>
            </a:r>
          </a:p>
          <a:p>
            <a:r>
              <a:rPr lang="en-US" sz="1400" dirty="0">
                <a:solidFill>
                  <a:schemeClr val="bg1">
                    <a:lumMod val="65000"/>
                  </a:schemeClr>
                </a:solidFill>
              </a:rPr>
              <a:t>Typically, the entirety of the lens equator can be seen in the pupillary aperture when the </a:t>
            </a:r>
            <a:r>
              <a:rPr lang="en-US" sz="1400" dirty="0" err="1">
                <a:solidFill>
                  <a:schemeClr val="bg1">
                    <a:lumMod val="65000"/>
                  </a:schemeClr>
                </a:solidFill>
              </a:rPr>
              <a:t>pt</a:t>
            </a:r>
            <a:r>
              <a:rPr lang="en-US" sz="1400" dirty="0">
                <a:solidFill>
                  <a:schemeClr val="bg1">
                    <a:lumMod val="65000"/>
                  </a:schemeClr>
                </a:solidFill>
              </a:rPr>
              <a:t> is widely dilated</a:t>
            </a:r>
          </a:p>
        </p:txBody>
      </p:sp>
      <p:sp>
        <p:nvSpPr>
          <p:cNvPr id="24" name="TextBox 23">
            <a:extLst>
              <a:ext uri="{FF2B5EF4-FFF2-40B4-BE49-F238E27FC236}">
                <a16:creationId xmlns:a16="http://schemas.microsoft.com/office/drawing/2014/main" id="{83DDB5E6-1D51-4892-8706-141024C83CED}"/>
              </a:ext>
            </a:extLst>
          </p:cNvPr>
          <p:cNvSpPr txBox="1"/>
          <p:nvPr/>
        </p:nvSpPr>
        <p:spPr>
          <a:xfrm>
            <a:off x="2424571" y="4316269"/>
            <a:ext cx="6451527" cy="954107"/>
          </a:xfrm>
          <a:prstGeom prst="rect">
            <a:avLst/>
          </a:prstGeom>
          <a:solidFill>
            <a:schemeClr val="accent5">
              <a:lumMod val="75000"/>
            </a:schemeClr>
          </a:solidFill>
        </p:spPr>
        <p:txBody>
          <a:bodyPr wrap="square" rtlCol="0">
            <a:spAutoFit/>
          </a:bodyPr>
          <a:lstStyle/>
          <a:p>
            <a:r>
              <a:rPr lang="en-US" sz="1400" i="1" dirty="0">
                <a:solidFill>
                  <a:schemeClr val="bg1">
                    <a:lumMod val="50000"/>
                  </a:schemeClr>
                </a:solidFill>
              </a:rPr>
              <a:t>Pts with </a:t>
            </a:r>
            <a:r>
              <a:rPr lang="en-US" sz="1400" i="1" dirty="0" err="1">
                <a:solidFill>
                  <a:schemeClr val="bg1">
                    <a:lumMod val="50000"/>
                  </a:schemeClr>
                </a:solidFill>
              </a:rPr>
              <a:t>microspherophakia</a:t>
            </a:r>
            <a:r>
              <a:rPr lang="en-US" sz="1400" i="1" dirty="0">
                <a:solidFill>
                  <a:schemeClr val="bg1">
                    <a:lumMod val="50000"/>
                  </a:schemeClr>
                </a:solidFill>
              </a:rPr>
              <a:t> are almost always high myopes. Why?</a:t>
            </a:r>
          </a:p>
          <a:p>
            <a:r>
              <a:rPr lang="en-US" sz="1400" dirty="0">
                <a:solidFill>
                  <a:schemeClr val="bg1">
                    <a:lumMod val="50000"/>
                  </a:schemeClr>
                </a:solidFill>
              </a:rPr>
              <a:t>Because the lens is small, it has a short radius of curvature. Further, because it is spherical, it is more curved than is a normal lens. </a:t>
            </a:r>
            <a:r>
              <a:rPr lang="en-US" sz="1400" u="sng" dirty="0">
                <a:solidFill>
                  <a:schemeClr val="bg1">
                    <a:lumMod val="50000"/>
                  </a:schemeClr>
                </a:solidFill>
              </a:rPr>
              <a:t>These two factors give the </a:t>
            </a:r>
            <a:r>
              <a:rPr lang="en-US" sz="1400" u="sng" dirty="0" err="1">
                <a:solidFill>
                  <a:schemeClr val="bg1">
                    <a:lumMod val="50000"/>
                  </a:schemeClr>
                </a:solidFill>
              </a:rPr>
              <a:t>m’spheric</a:t>
            </a:r>
            <a:r>
              <a:rPr lang="en-US" sz="1400" u="sng" dirty="0">
                <a:solidFill>
                  <a:schemeClr val="bg1">
                    <a:lumMod val="50000"/>
                  </a:schemeClr>
                </a:solidFill>
              </a:rPr>
              <a:t> lens vastly more converging power than a normal lens possesses.</a:t>
            </a:r>
          </a:p>
        </p:txBody>
      </p:sp>
      <p:sp>
        <p:nvSpPr>
          <p:cNvPr id="25" name="TextBox 24">
            <a:extLst>
              <a:ext uri="{FF2B5EF4-FFF2-40B4-BE49-F238E27FC236}">
                <a16:creationId xmlns:a16="http://schemas.microsoft.com/office/drawing/2014/main" id="{EDF9D533-D64E-40E5-8915-BD96C88905A7}"/>
              </a:ext>
            </a:extLst>
          </p:cNvPr>
          <p:cNvSpPr txBox="1"/>
          <p:nvPr/>
        </p:nvSpPr>
        <p:spPr>
          <a:xfrm>
            <a:off x="2423968" y="3058533"/>
            <a:ext cx="6567632" cy="584775"/>
          </a:xfrm>
          <a:prstGeom prst="rect">
            <a:avLst/>
          </a:prstGeom>
          <a:solidFill>
            <a:srgbClr val="99FF99"/>
          </a:solidFill>
        </p:spPr>
        <p:txBody>
          <a:bodyPr wrap="none" rtlCol="0">
            <a:spAutoFit/>
          </a:bodyPr>
          <a:lstStyle/>
          <a:p>
            <a:r>
              <a:rPr lang="en-US" sz="1600" i="1" dirty="0">
                <a:solidFill>
                  <a:schemeClr val="bg1">
                    <a:lumMod val="65000"/>
                  </a:schemeClr>
                </a:solidFill>
              </a:rPr>
              <a:t>With what condition is </a:t>
            </a:r>
            <a:r>
              <a:rPr lang="en-US" sz="1600" i="1" dirty="0" err="1">
                <a:solidFill>
                  <a:schemeClr val="bg1">
                    <a:lumMod val="65000"/>
                  </a:schemeClr>
                </a:solidFill>
              </a:rPr>
              <a:t>microspherophakia</a:t>
            </a:r>
            <a:r>
              <a:rPr lang="en-US" sz="1600" i="1" dirty="0">
                <a:solidFill>
                  <a:schemeClr val="bg1">
                    <a:lumMod val="65000"/>
                  </a:schemeClr>
                </a:solidFill>
              </a:rPr>
              <a:t> most frequently associated?</a:t>
            </a:r>
          </a:p>
          <a:p>
            <a:r>
              <a:rPr lang="en-US" sz="1600" b="1" dirty="0">
                <a:solidFill>
                  <a:schemeClr val="bg1">
                    <a:lumMod val="65000"/>
                  </a:schemeClr>
                </a:solidFill>
              </a:rPr>
              <a:t>Weill-Marchesani syndrome</a:t>
            </a:r>
          </a:p>
        </p:txBody>
      </p:sp>
      <p:sp>
        <p:nvSpPr>
          <p:cNvPr id="22" name="Oval 21">
            <a:extLst>
              <a:ext uri="{FF2B5EF4-FFF2-40B4-BE49-F238E27FC236}">
                <a16:creationId xmlns:a16="http://schemas.microsoft.com/office/drawing/2014/main" id="{A8B47573-D3D9-4D47-9E08-BED8FABB2FE0}"/>
              </a:ext>
            </a:extLst>
          </p:cNvPr>
          <p:cNvSpPr/>
          <p:nvPr/>
        </p:nvSpPr>
        <p:spPr>
          <a:xfrm>
            <a:off x="808522" y="3093379"/>
            <a:ext cx="1641452" cy="533397"/>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TextBox 28">
            <a:extLst>
              <a:ext uri="{FF2B5EF4-FFF2-40B4-BE49-F238E27FC236}">
                <a16:creationId xmlns:a16="http://schemas.microsoft.com/office/drawing/2014/main" id="{07333FDB-04C9-4773-A8C2-B02CF126B53B}"/>
              </a:ext>
            </a:extLst>
          </p:cNvPr>
          <p:cNvSpPr txBox="1"/>
          <p:nvPr/>
        </p:nvSpPr>
        <p:spPr>
          <a:xfrm>
            <a:off x="533400" y="3691270"/>
            <a:ext cx="6461699" cy="1815882"/>
          </a:xfrm>
          <a:prstGeom prst="rect">
            <a:avLst/>
          </a:prstGeom>
          <a:solidFill>
            <a:srgbClr val="0070C0"/>
          </a:solidFill>
        </p:spPr>
        <p:txBody>
          <a:bodyPr wrap="square" rtlCol="0">
            <a:spAutoFit/>
          </a:bodyPr>
          <a:lstStyle/>
          <a:p>
            <a:r>
              <a:rPr lang="en-US" sz="1600" i="1" dirty="0">
                <a:solidFill>
                  <a:schemeClr val="bg1">
                    <a:lumMod val="65000"/>
                  </a:schemeClr>
                </a:solidFill>
              </a:rPr>
              <a:t>Weill-Marchesani is strongly associated with </a:t>
            </a:r>
            <a:r>
              <a:rPr lang="en-US" sz="1600" i="1" dirty="0" err="1">
                <a:solidFill>
                  <a:schemeClr val="bg1">
                    <a:lumMod val="65000"/>
                  </a:schemeClr>
                </a:solidFill>
              </a:rPr>
              <a:t>microspherophakia</a:t>
            </a:r>
            <a:r>
              <a:rPr lang="en-US" sz="1600" i="1" dirty="0">
                <a:solidFill>
                  <a:schemeClr val="bg1">
                    <a:lumMod val="65000"/>
                  </a:schemeClr>
                </a:solidFill>
              </a:rPr>
              <a:t>.  With what conditions is </a:t>
            </a:r>
            <a:r>
              <a:rPr lang="en-US" sz="1600" i="1" dirty="0" err="1">
                <a:solidFill>
                  <a:schemeClr val="bg1">
                    <a:lumMod val="65000"/>
                  </a:schemeClr>
                </a:solidFill>
              </a:rPr>
              <a:t>microspherophakia</a:t>
            </a:r>
            <a:r>
              <a:rPr lang="en-US" sz="1600" i="1" dirty="0">
                <a:solidFill>
                  <a:schemeClr val="bg1">
                    <a:lumMod val="65000"/>
                  </a:schemeClr>
                </a:solidFill>
              </a:rPr>
              <a:t> </a:t>
            </a:r>
            <a:r>
              <a:rPr lang="en-US" sz="1600" b="1" dirty="0">
                <a:solidFill>
                  <a:schemeClr val="bg1">
                    <a:lumMod val="65000"/>
                  </a:schemeClr>
                </a:solidFill>
              </a:rPr>
              <a:t>occasionally</a:t>
            </a:r>
            <a:r>
              <a:rPr lang="en-US" sz="1600" i="1" dirty="0">
                <a:solidFill>
                  <a:schemeClr val="bg1">
                    <a:lumMod val="65000"/>
                  </a:schemeClr>
                </a:solidFill>
              </a:rPr>
              <a:t> associated</a:t>
            </a:r>
            <a:r>
              <a:rPr lang="en-US" sz="1600" i="1" dirty="0">
                <a:solidFill>
                  <a:schemeClr val="bg1">
                    <a:lumMod val="65000"/>
                  </a:schemeClr>
                </a:solidFill>
                <a:latin typeface="+mn-lt"/>
              </a:rPr>
              <a:t>?</a:t>
            </a:r>
          </a:p>
          <a:p>
            <a:r>
              <a:rPr lang="en-US" sz="1600" dirty="0">
                <a:solidFill>
                  <a:schemeClr val="bg1">
                    <a:lumMod val="65000"/>
                  </a:schemeClr>
                </a:solidFill>
                <a:latin typeface="+mn-lt"/>
              </a:rPr>
              <a:t>--Lowe syndrome</a:t>
            </a:r>
          </a:p>
          <a:p>
            <a:r>
              <a:rPr lang="en-US" sz="1600" dirty="0">
                <a:solidFill>
                  <a:schemeClr val="bg1">
                    <a:lumMod val="65000"/>
                  </a:schemeClr>
                </a:solidFill>
                <a:latin typeface="+mn-lt"/>
              </a:rPr>
              <a:t>--Alport syndrome</a:t>
            </a:r>
          </a:p>
          <a:p>
            <a:r>
              <a:rPr lang="en-US" sz="1600" b="1" dirty="0">
                <a:solidFill>
                  <a:schemeClr val="bg1"/>
                </a:solidFill>
                <a:latin typeface="+mn-lt"/>
              </a:rPr>
              <a:t>--</a:t>
            </a:r>
            <a:r>
              <a:rPr lang="en-US" sz="1600" b="1" dirty="0" err="1">
                <a:solidFill>
                  <a:schemeClr val="bg1"/>
                </a:solidFill>
                <a:latin typeface="+mn-lt"/>
              </a:rPr>
              <a:t>Marfan</a:t>
            </a:r>
            <a:r>
              <a:rPr lang="en-US" sz="1600" b="1" dirty="0">
                <a:solidFill>
                  <a:schemeClr val="bg1"/>
                </a:solidFill>
                <a:latin typeface="+mn-lt"/>
              </a:rPr>
              <a:t> syndrome</a:t>
            </a:r>
          </a:p>
          <a:p>
            <a:r>
              <a:rPr lang="en-US" sz="1600" dirty="0">
                <a:solidFill>
                  <a:schemeClr val="bg1">
                    <a:lumMod val="65000"/>
                  </a:schemeClr>
                </a:solidFill>
                <a:latin typeface="+mn-lt"/>
              </a:rPr>
              <a:t>--Peters anomaly</a:t>
            </a:r>
          </a:p>
          <a:p>
            <a:r>
              <a:rPr lang="en-US" sz="1600" dirty="0">
                <a:solidFill>
                  <a:schemeClr val="bg1">
                    <a:lumMod val="65000"/>
                  </a:schemeClr>
                </a:solidFill>
                <a:latin typeface="+mn-lt"/>
              </a:rPr>
              <a:t>--C</a:t>
            </a:r>
            <a:r>
              <a:rPr lang="en-US" sz="1600" dirty="0">
                <a:solidFill>
                  <a:schemeClr val="bg1">
                    <a:lumMod val="65000"/>
                  </a:schemeClr>
                </a:solidFill>
              </a:rPr>
              <a:t>ongenital rubella</a:t>
            </a:r>
            <a:endParaRPr lang="en-US" sz="1600" dirty="0">
              <a:solidFill>
                <a:schemeClr val="bg1">
                  <a:lumMod val="65000"/>
                </a:schemeClr>
              </a:solidFill>
              <a:latin typeface="+mn-lt"/>
            </a:endParaRPr>
          </a:p>
        </p:txBody>
      </p:sp>
      <p:sp>
        <p:nvSpPr>
          <p:cNvPr id="3" name="Oval 2">
            <a:extLst>
              <a:ext uri="{FF2B5EF4-FFF2-40B4-BE49-F238E27FC236}">
                <a16:creationId xmlns:a16="http://schemas.microsoft.com/office/drawing/2014/main" id="{C914562F-331B-441B-9DC7-534C4BCA9A7A}"/>
              </a:ext>
            </a:extLst>
          </p:cNvPr>
          <p:cNvSpPr/>
          <p:nvPr/>
        </p:nvSpPr>
        <p:spPr>
          <a:xfrm>
            <a:off x="2302864" y="3248672"/>
            <a:ext cx="3107336" cy="464126"/>
          </a:xfrm>
          <a:prstGeom prst="ellipse">
            <a:avLst/>
          </a:prstGeom>
          <a:no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TextBox 30">
            <a:extLst>
              <a:ext uri="{FF2B5EF4-FFF2-40B4-BE49-F238E27FC236}">
                <a16:creationId xmlns:a16="http://schemas.microsoft.com/office/drawing/2014/main" id="{9D694C1C-36CC-4EBA-AE84-30D14DAC2B38}"/>
              </a:ext>
            </a:extLst>
          </p:cNvPr>
          <p:cNvSpPr txBox="1"/>
          <p:nvPr/>
        </p:nvSpPr>
        <p:spPr>
          <a:xfrm>
            <a:off x="2537710" y="4316269"/>
            <a:ext cx="5463290" cy="1600438"/>
          </a:xfrm>
          <a:prstGeom prst="rect">
            <a:avLst/>
          </a:prstGeom>
          <a:solidFill>
            <a:srgbClr val="92D050"/>
          </a:solidFill>
        </p:spPr>
        <p:txBody>
          <a:bodyPr wrap="none" rtlCol="0">
            <a:spAutoFit/>
          </a:bodyPr>
          <a:lstStyle/>
          <a:p>
            <a:r>
              <a:rPr lang="en-US" sz="1400" i="1" dirty="0">
                <a:solidFill>
                  <a:schemeClr val="bg1">
                    <a:lumMod val="50000"/>
                  </a:schemeClr>
                </a:solidFill>
              </a:rPr>
              <a:t>What protein is abnormal in </a:t>
            </a:r>
            <a:r>
              <a:rPr lang="en-US" sz="1400" i="1" dirty="0" err="1">
                <a:solidFill>
                  <a:schemeClr val="bg1">
                    <a:lumMod val="50000"/>
                  </a:schemeClr>
                </a:solidFill>
              </a:rPr>
              <a:t>Marfan’s</a:t>
            </a:r>
            <a:r>
              <a:rPr lang="en-US" sz="1400" i="1" dirty="0">
                <a:solidFill>
                  <a:schemeClr val="bg1">
                    <a:lumMod val="50000"/>
                  </a:schemeClr>
                </a:solidFill>
              </a:rPr>
              <a:t>?</a:t>
            </a:r>
          </a:p>
          <a:p>
            <a:r>
              <a:rPr lang="en-US" sz="1400" dirty="0">
                <a:solidFill>
                  <a:schemeClr val="bg1">
                    <a:lumMod val="50000"/>
                  </a:schemeClr>
                </a:solidFill>
              </a:rPr>
              <a:t>Fibrillin</a:t>
            </a:r>
          </a:p>
          <a:p>
            <a:endParaRPr lang="en-US" sz="1400" dirty="0">
              <a:solidFill>
                <a:schemeClr val="bg1">
                  <a:lumMod val="50000"/>
                </a:schemeClr>
              </a:solidFill>
            </a:endParaRPr>
          </a:p>
          <a:p>
            <a:r>
              <a:rPr lang="en-US" sz="1400" i="1" dirty="0">
                <a:solidFill>
                  <a:schemeClr val="bg1">
                    <a:lumMod val="50000"/>
                  </a:schemeClr>
                </a:solidFill>
              </a:rPr>
              <a:t>What three structures/systems manifest abnormalities in </a:t>
            </a:r>
            <a:r>
              <a:rPr lang="en-US" sz="1400" i="1" dirty="0" err="1">
                <a:solidFill>
                  <a:schemeClr val="bg1">
                    <a:lumMod val="50000"/>
                  </a:schemeClr>
                </a:solidFill>
              </a:rPr>
              <a:t>Marfan’s</a:t>
            </a:r>
            <a:r>
              <a:rPr lang="en-US" sz="1400" i="1" dirty="0">
                <a:solidFill>
                  <a:schemeClr val="bg1">
                    <a:lumMod val="50000"/>
                  </a:schemeClr>
                </a:solidFill>
              </a:rPr>
              <a:t>?</a:t>
            </a:r>
          </a:p>
          <a:p>
            <a:r>
              <a:rPr lang="en-US" sz="1400" dirty="0">
                <a:solidFill>
                  <a:schemeClr val="bg1">
                    <a:lumMod val="50000"/>
                  </a:schemeClr>
                </a:solidFill>
              </a:rPr>
              <a:t>--The eye (duh)</a:t>
            </a:r>
          </a:p>
          <a:p>
            <a:r>
              <a:rPr lang="en-US" sz="1400" dirty="0">
                <a:solidFill>
                  <a:schemeClr val="bg1">
                    <a:lumMod val="50000"/>
                  </a:schemeClr>
                </a:solidFill>
              </a:rPr>
              <a:t>--</a:t>
            </a:r>
            <a:r>
              <a:rPr lang="en-US" sz="1400" b="1" dirty="0">
                <a:solidFill>
                  <a:srgbClr val="0000FF"/>
                </a:solidFill>
              </a:rPr>
              <a:t>The cardiovascular</a:t>
            </a:r>
            <a:endParaRPr lang="en-US" sz="1400" b="1" dirty="0">
              <a:solidFill>
                <a:schemeClr val="bg1">
                  <a:lumMod val="50000"/>
                </a:schemeClr>
              </a:solidFill>
            </a:endParaRPr>
          </a:p>
          <a:p>
            <a:r>
              <a:rPr lang="en-US" sz="1400" dirty="0">
                <a:solidFill>
                  <a:schemeClr val="bg1">
                    <a:lumMod val="50000"/>
                  </a:schemeClr>
                </a:solidFill>
              </a:rPr>
              <a:t>--The musculoskeletal</a:t>
            </a:r>
          </a:p>
        </p:txBody>
      </p:sp>
      <p:sp>
        <p:nvSpPr>
          <p:cNvPr id="27" name="Oval 26">
            <a:extLst>
              <a:ext uri="{FF2B5EF4-FFF2-40B4-BE49-F238E27FC236}">
                <a16:creationId xmlns:a16="http://schemas.microsoft.com/office/drawing/2014/main" id="{840C5E79-DF92-4B8B-A680-BE027ECFE4BE}"/>
              </a:ext>
            </a:extLst>
          </p:cNvPr>
          <p:cNvSpPr/>
          <p:nvPr/>
        </p:nvSpPr>
        <p:spPr>
          <a:xfrm>
            <a:off x="533400" y="4641274"/>
            <a:ext cx="2057400" cy="464126"/>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TextBox 29">
            <a:extLst>
              <a:ext uri="{FF2B5EF4-FFF2-40B4-BE49-F238E27FC236}">
                <a16:creationId xmlns:a16="http://schemas.microsoft.com/office/drawing/2014/main" id="{F6BA04C4-BBC3-4075-BA9A-F79CFC1D5F18}"/>
              </a:ext>
            </a:extLst>
          </p:cNvPr>
          <p:cNvSpPr txBox="1"/>
          <p:nvPr/>
        </p:nvSpPr>
        <p:spPr>
          <a:xfrm>
            <a:off x="4430341" y="4536845"/>
            <a:ext cx="4200137" cy="1815882"/>
          </a:xfrm>
          <a:prstGeom prst="rect">
            <a:avLst/>
          </a:prstGeom>
          <a:solidFill>
            <a:srgbClr val="FFFF00"/>
          </a:solidFill>
        </p:spPr>
        <p:txBody>
          <a:bodyPr wrap="square" rtlCol="0">
            <a:spAutoFit/>
          </a:bodyPr>
          <a:lstStyle/>
          <a:p>
            <a:r>
              <a:rPr lang="en-US" sz="1400" i="1" dirty="0">
                <a:solidFill>
                  <a:srgbClr val="0000FF"/>
                </a:solidFill>
              </a:rPr>
              <a:t>What cardiovascular abnormalities are common?</a:t>
            </a:r>
          </a:p>
          <a:p>
            <a:r>
              <a:rPr lang="en-US" sz="1400" dirty="0">
                <a:solidFill>
                  <a:srgbClr val="0000FF"/>
                </a:solidFill>
              </a:rPr>
              <a:t>--Dilatation of the aortic root and descending aorta</a:t>
            </a:r>
          </a:p>
          <a:p>
            <a:r>
              <a:rPr lang="en-US" sz="1400" dirty="0">
                <a:solidFill>
                  <a:srgbClr val="0000FF"/>
                </a:solidFill>
              </a:rPr>
              <a:t>--Aortic aneurysms/dissection</a:t>
            </a:r>
          </a:p>
          <a:p>
            <a:r>
              <a:rPr lang="en-US" sz="1400" dirty="0">
                <a:solidFill>
                  <a:srgbClr val="0000FF"/>
                </a:solidFill>
              </a:rPr>
              <a:t>--Mitral valve prolapse</a:t>
            </a:r>
            <a:endParaRPr lang="en-US" sz="1400" dirty="0">
              <a:solidFill>
                <a:srgbClr val="FFFF00"/>
              </a:solidFill>
            </a:endParaRPr>
          </a:p>
          <a:p>
            <a:endParaRPr lang="en-US" sz="1400" i="1" dirty="0">
              <a:solidFill>
                <a:srgbClr val="FFFF00"/>
              </a:solidFill>
            </a:endParaRPr>
          </a:p>
          <a:p>
            <a:r>
              <a:rPr lang="en-US" sz="1400" i="1" dirty="0">
                <a:solidFill>
                  <a:srgbClr val="FFFF00"/>
                </a:solidFill>
              </a:rPr>
              <a:t>Are these abnormalities clinically significant?</a:t>
            </a:r>
          </a:p>
          <a:p>
            <a:r>
              <a:rPr lang="en-US" sz="1400" dirty="0">
                <a:solidFill>
                  <a:srgbClr val="FFFF00"/>
                </a:solidFill>
              </a:rPr>
              <a:t>Indeed they are—they are responsible for the significantly shortened lifespan of </a:t>
            </a:r>
            <a:r>
              <a:rPr lang="en-US" sz="1400" dirty="0" err="1">
                <a:solidFill>
                  <a:srgbClr val="FFFF00"/>
                </a:solidFill>
              </a:rPr>
              <a:t>Marfan</a:t>
            </a:r>
            <a:r>
              <a:rPr lang="en-US" sz="1400" dirty="0">
                <a:solidFill>
                  <a:srgbClr val="FFFF00"/>
                </a:solidFill>
              </a:rPr>
              <a:t> pts </a:t>
            </a:r>
          </a:p>
        </p:txBody>
      </p:sp>
      <p:sp>
        <p:nvSpPr>
          <p:cNvPr id="32" name="Oval 31">
            <a:extLst>
              <a:ext uri="{FF2B5EF4-FFF2-40B4-BE49-F238E27FC236}">
                <a16:creationId xmlns:a16="http://schemas.microsoft.com/office/drawing/2014/main" id="{820D53F9-440C-4BB5-8148-9A6B4A22E3FA}"/>
              </a:ext>
            </a:extLst>
          </p:cNvPr>
          <p:cNvSpPr/>
          <p:nvPr/>
        </p:nvSpPr>
        <p:spPr>
          <a:xfrm>
            <a:off x="2590799" y="5307982"/>
            <a:ext cx="1878071" cy="464126"/>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4212007416"/>
      </p:ext>
    </p:extLst>
  </p:cSld>
  <p:clrMapOvr>
    <a:masterClrMapping/>
  </p:clrMapOvr>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014" name="Text Box 6"/>
          <p:cNvSpPr txBox="1">
            <a:spLocks noChangeArrowheads="1"/>
          </p:cNvSpPr>
          <p:nvPr/>
        </p:nvSpPr>
        <p:spPr bwMode="auto">
          <a:xfrm>
            <a:off x="533400" y="2356376"/>
            <a:ext cx="1005403"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t>Lens-</a:t>
            </a:r>
          </a:p>
          <a:p>
            <a:pPr algn="ctr" eaLnBrk="1" hangingPunct="1">
              <a:lnSpc>
                <a:spcPct val="80000"/>
              </a:lnSpc>
              <a:spcBef>
                <a:spcPct val="0"/>
              </a:spcBef>
              <a:buClrTx/>
              <a:buSzTx/>
              <a:buFontTx/>
              <a:buNone/>
            </a:pPr>
            <a:r>
              <a:rPr lang="en-US" altLang="en-US" sz="1800" dirty="0"/>
              <a:t>Induced</a:t>
            </a:r>
          </a:p>
        </p:txBody>
      </p:sp>
      <p:sp>
        <p:nvSpPr>
          <p:cNvPr id="43017" name="Text Box 14"/>
          <p:cNvSpPr txBox="1">
            <a:spLocks noChangeArrowheads="1"/>
          </p:cNvSpPr>
          <p:nvPr/>
        </p:nvSpPr>
        <p:spPr bwMode="auto">
          <a:xfrm>
            <a:off x="3026498" y="2365901"/>
            <a:ext cx="1633781"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Aphakic/</a:t>
            </a:r>
          </a:p>
          <a:p>
            <a:pPr algn="ctr" eaLnBrk="1" hangingPunct="1">
              <a:lnSpc>
                <a:spcPct val="80000"/>
              </a:lnSpc>
              <a:spcBef>
                <a:spcPct val="0"/>
              </a:spcBef>
              <a:buClrTx/>
              <a:buSzTx/>
              <a:buFontTx/>
              <a:buNone/>
            </a:pPr>
            <a:r>
              <a:rPr lang="en-US" altLang="en-US" sz="1800" dirty="0" err="1">
                <a:solidFill>
                  <a:schemeClr val="bg1">
                    <a:lumMod val="75000"/>
                  </a:schemeClr>
                </a:solidFill>
              </a:rPr>
              <a:t>Pseudophakic</a:t>
            </a:r>
            <a:endParaRPr lang="en-US" altLang="en-US" sz="1800" dirty="0">
              <a:solidFill>
                <a:schemeClr val="bg1">
                  <a:lumMod val="75000"/>
                </a:schemeClr>
              </a:solidFill>
            </a:endParaRPr>
          </a:p>
        </p:txBody>
      </p:sp>
      <p:sp>
        <p:nvSpPr>
          <p:cNvPr id="43031" name="Text Box 35"/>
          <p:cNvSpPr txBox="1">
            <a:spLocks noChangeArrowheads="1"/>
          </p:cNvSpPr>
          <p:nvPr/>
        </p:nvSpPr>
        <p:spPr bwMode="auto">
          <a:xfrm>
            <a:off x="1190847" y="1295400"/>
            <a:ext cx="2473754"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t>w/ Pupillary Block</a:t>
            </a:r>
          </a:p>
        </p:txBody>
      </p:sp>
      <p:sp>
        <p:nvSpPr>
          <p:cNvPr id="49" name="Rectangle 2">
            <a:extLst>
              <a:ext uri="{FF2B5EF4-FFF2-40B4-BE49-F238E27FC236}">
                <a16:creationId xmlns:a16="http://schemas.microsoft.com/office/drawing/2014/main" id="{240EE5BF-F7D2-4FC8-A5DD-F6B5423153C6}"/>
              </a:ext>
            </a:extLst>
          </p:cNvPr>
          <p:cNvSpPr>
            <a:spLocks noGrp="1" noChangeArrowheads="1"/>
          </p:cNvSpPr>
          <p:nvPr>
            <p:ph type="title"/>
          </p:nvPr>
        </p:nvSpPr>
        <p:spPr>
          <a:xfrm>
            <a:off x="457200" y="304800"/>
            <a:ext cx="7543800" cy="563562"/>
          </a:xfrm>
        </p:spPr>
        <p:txBody>
          <a:bodyPr/>
          <a:lstStyle/>
          <a:p>
            <a:pPr eaLnBrk="1" hangingPunct="1"/>
            <a:r>
              <a:rPr lang="en-US" altLang="en-US" sz="3500" dirty="0"/>
              <a:t>Q</a:t>
            </a:r>
          </a:p>
        </p:txBody>
      </p:sp>
      <p:sp>
        <p:nvSpPr>
          <p:cNvPr id="50" name="TextBox 49">
            <a:extLst>
              <a:ext uri="{FF2B5EF4-FFF2-40B4-BE49-F238E27FC236}">
                <a16:creationId xmlns:a16="http://schemas.microsoft.com/office/drawing/2014/main" id="{CF426230-46C8-405C-9015-99EF57762A2E}"/>
              </a:ext>
            </a:extLst>
          </p:cNvPr>
          <p:cNvSpPr txBox="1"/>
          <p:nvPr/>
        </p:nvSpPr>
        <p:spPr>
          <a:xfrm>
            <a:off x="2259496" y="189094"/>
            <a:ext cx="4607480" cy="400110"/>
          </a:xfrm>
          <a:prstGeom prst="rect">
            <a:avLst/>
          </a:prstGeom>
          <a:solidFill>
            <a:schemeClr val="accent1">
              <a:lumMod val="60000"/>
              <a:lumOff val="40000"/>
            </a:schemeClr>
          </a:solidFill>
        </p:spPr>
        <p:txBody>
          <a:bodyPr wrap="none" rtlCol="0">
            <a:spAutoFit/>
          </a:bodyPr>
          <a:lstStyle/>
          <a:p>
            <a:pPr algn="ctr"/>
            <a:r>
              <a:rPr lang="en-US" sz="2000" b="1" dirty="0"/>
              <a:t>Secondary Angle Closure Glaucoma</a:t>
            </a:r>
          </a:p>
        </p:txBody>
      </p:sp>
      <p:sp>
        <p:nvSpPr>
          <p:cNvPr id="2" name="TextBox 1">
            <a:extLst>
              <a:ext uri="{FF2B5EF4-FFF2-40B4-BE49-F238E27FC236}">
                <a16:creationId xmlns:a16="http://schemas.microsoft.com/office/drawing/2014/main" id="{A7E30BEC-923B-4C9A-A856-BDD0D882F6B8}"/>
              </a:ext>
            </a:extLst>
          </p:cNvPr>
          <p:cNvSpPr txBox="1"/>
          <p:nvPr/>
        </p:nvSpPr>
        <p:spPr>
          <a:xfrm>
            <a:off x="887305" y="2844119"/>
            <a:ext cx="1494320" cy="338554"/>
          </a:xfrm>
          <a:prstGeom prst="rect">
            <a:avLst/>
          </a:prstGeom>
          <a:noFill/>
        </p:spPr>
        <p:txBody>
          <a:bodyPr wrap="none" rtlCol="0">
            <a:spAutoFit/>
          </a:bodyPr>
          <a:lstStyle/>
          <a:p>
            <a:r>
              <a:rPr lang="en-US" sz="1600" dirty="0" err="1">
                <a:solidFill>
                  <a:schemeClr val="bg1">
                    <a:lumMod val="75000"/>
                  </a:schemeClr>
                </a:solidFill>
              </a:rPr>
              <a:t>Phacomorphic</a:t>
            </a:r>
            <a:endParaRPr lang="en-US" sz="1600" dirty="0">
              <a:solidFill>
                <a:schemeClr val="bg1">
                  <a:lumMod val="75000"/>
                </a:schemeClr>
              </a:solidFill>
            </a:endParaRPr>
          </a:p>
        </p:txBody>
      </p:sp>
      <p:sp>
        <p:nvSpPr>
          <p:cNvPr id="51" name="TextBox 50">
            <a:extLst>
              <a:ext uri="{FF2B5EF4-FFF2-40B4-BE49-F238E27FC236}">
                <a16:creationId xmlns:a16="http://schemas.microsoft.com/office/drawing/2014/main" id="{156069D4-340B-4160-A336-EBF73557CEE0}"/>
              </a:ext>
            </a:extLst>
          </p:cNvPr>
          <p:cNvSpPr txBox="1"/>
          <p:nvPr/>
        </p:nvSpPr>
        <p:spPr>
          <a:xfrm>
            <a:off x="884725" y="3175578"/>
            <a:ext cx="1519968" cy="338554"/>
          </a:xfrm>
          <a:prstGeom prst="rect">
            <a:avLst/>
          </a:prstGeom>
          <a:noFill/>
        </p:spPr>
        <p:txBody>
          <a:bodyPr wrap="none" rtlCol="0">
            <a:spAutoFit/>
          </a:bodyPr>
          <a:lstStyle/>
          <a:p>
            <a:r>
              <a:rPr lang="en-US" sz="1600" b="1" dirty="0"/>
              <a:t>Ectopia </a:t>
            </a:r>
            <a:r>
              <a:rPr lang="en-US" sz="1600" b="1" dirty="0" err="1"/>
              <a:t>lentis</a:t>
            </a:r>
            <a:endParaRPr lang="en-US" sz="1600" b="1" dirty="0"/>
          </a:p>
        </p:txBody>
      </p:sp>
      <p:cxnSp>
        <p:nvCxnSpPr>
          <p:cNvPr id="71" name="Straight Connector 70">
            <a:extLst>
              <a:ext uri="{FF2B5EF4-FFF2-40B4-BE49-F238E27FC236}">
                <a16:creationId xmlns:a16="http://schemas.microsoft.com/office/drawing/2014/main" id="{C104938D-BA8D-4E39-9D5F-9EE2012F2F3C}"/>
              </a:ext>
            </a:extLst>
          </p:cNvPr>
          <p:cNvCxnSpPr>
            <a:cxnSpLocks/>
          </p:cNvCxnSpPr>
          <p:nvPr/>
        </p:nvCxnSpPr>
        <p:spPr>
          <a:xfrm flipH="1">
            <a:off x="762665" y="3023488"/>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2A7E4E40-472F-4E50-8A7A-45C10FDD7171}"/>
              </a:ext>
            </a:extLst>
          </p:cNvPr>
          <p:cNvCxnSpPr>
            <a:cxnSpLocks/>
          </p:cNvCxnSpPr>
          <p:nvPr/>
        </p:nvCxnSpPr>
        <p:spPr>
          <a:xfrm flipH="1">
            <a:off x="762665" y="3347853"/>
            <a:ext cx="168274"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C3924889-45B9-4383-9C9E-48F0A9C27AD8}"/>
              </a:ext>
            </a:extLst>
          </p:cNvPr>
          <p:cNvCxnSpPr>
            <a:cxnSpLocks/>
          </p:cNvCxnSpPr>
          <p:nvPr/>
        </p:nvCxnSpPr>
        <p:spPr>
          <a:xfrm flipH="1">
            <a:off x="748719" y="2838976"/>
            <a:ext cx="13947" cy="5088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 name="Straight Arrow Connector 5">
            <a:extLst>
              <a:ext uri="{FF2B5EF4-FFF2-40B4-BE49-F238E27FC236}">
                <a16:creationId xmlns:a16="http://schemas.microsoft.com/office/drawing/2014/main" id="{A3439F0C-5143-461F-8F3C-2E830785DEFC}"/>
              </a:ext>
            </a:extLst>
          </p:cNvPr>
          <p:cNvCxnSpPr>
            <a:stCxn id="50" idx="2"/>
          </p:cNvCxnSpPr>
          <p:nvPr/>
        </p:nvCxnSpPr>
        <p:spPr>
          <a:xfrm flipH="1">
            <a:off x="2971800" y="589204"/>
            <a:ext cx="1591436" cy="706196"/>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6" name="Straight Arrow Connector 25">
            <a:extLst>
              <a:ext uri="{FF2B5EF4-FFF2-40B4-BE49-F238E27FC236}">
                <a16:creationId xmlns:a16="http://schemas.microsoft.com/office/drawing/2014/main" id="{B70E0124-9B84-41A5-8D84-A66B7838A706}"/>
              </a:ext>
            </a:extLst>
          </p:cNvPr>
          <p:cNvCxnSpPr>
            <a:cxnSpLocks/>
          </p:cNvCxnSpPr>
          <p:nvPr/>
        </p:nvCxnSpPr>
        <p:spPr>
          <a:xfrm flipH="1">
            <a:off x="1159539" y="1828800"/>
            <a:ext cx="1290435" cy="478059"/>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8" name="Straight Arrow Connector 27">
            <a:extLst>
              <a:ext uri="{FF2B5EF4-FFF2-40B4-BE49-F238E27FC236}">
                <a16:creationId xmlns:a16="http://schemas.microsoft.com/office/drawing/2014/main" id="{567A4249-5C59-4416-8A8E-1C35913900AB}"/>
              </a:ext>
            </a:extLst>
          </p:cNvPr>
          <p:cNvCxnSpPr>
            <a:cxnSpLocks/>
          </p:cNvCxnSpPr>
          <p:nvPr/>
        </p:nvCxnSpPr>
        <p:spPr>
          <a:xfrm>
            <a:off x="2449973" y="1832208"/>
            <a:ext cx="1268784"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21" name="Straight Arrow Connector 20">
            <a:extLst>
              <a:ext uri="{FF2B5EF4-FFF2-40B4-BE49-F238E27FC236}">
                <a16:creationId xmlns:a16="http://schemas.microsoft.com/office/drawing/2014/main" id="{5E33AEB6-AB6B-4304-B44B-E14BDAECF20A}"/>
              </a:ext>
            </a:extLst>
          </p:cNvPr>
          <p:cNvCxnSpPr>
            <a:cxnSpLocks/>
          </p:cNvCxnSpPr>
          <p:nvPr/>
        </p:nvCxnSpPr>
        <p:spPr>
          <a:xfrm>
            <a:off x="4572000" y="589204"/>
            <a:ext cx="1600200" cy="706196"/>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18" name="Text Box 36">
            <a:extLst>
              <a:ext uri="{FF2B5EF4-FFF2-40B4-BE49-F238E27FC236}">
                <a16:creationId xmlns:a16="http://schemas.microsoft.com/office/drawing/2014/main" id="{362B1808-42BE-4D1C-894B-40BD72FCD11D}"/>
              </a:ext>
            </a:extLst>
          </p:cNvPr>
          <p:cNvSpPr txBox="1">
            <a:spLocks noChangeArrowheads="1"/>
          </p:cNvSpPr>
          <p:nvPr/>
        </p:nvSpPr>
        <p:spPr bwMode="auto">
          <a:xfrm>
            <a:off x="5181600" y="1295400"/>
            <a:ext cx="2630848" cy="430887"/>
          </a:xfrm>
          <a:prstGeom prst="rect">
            <a:avLst/>
          </a:prstGeom>
          <a:noFill/>
          <a:ln w="952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solidFill>
                  <a:schemeClr val="bg1">
                    <a:lumMod val="75000"/>
                  </a:schemeClr>
                </a:solidFill>
              </a:rPr>
              <a:t>w/o Pupillary Block</a:t>
            </a:r>
          </a:p>
        </p:txBody>
      </p:sp>
      <p:sp>
        <p:nvSpPr>
          <p:cNvPr id="19" name="TextBox 18">
            <a:extLst>
              <a:ext uri="{FF2B5EF4-FFF2-40B4-BE49-F238E27FC236}">
                <a16:creationId xmlns:a16="http://schemas.microsoft.com/office/drawing/2014/main" id="{20F14707-6AB2-4CFA-894D-0A3851B594EA}"/>
              </a:ext>
            </a:extLst>
          </p:cNvPr>
          <p:cNvSpPr txBox="1"/>
          <p:nvPr/>
        </p:nvSpPr>
        <p:spPr>
          <a:xfrm>
            <a:off x="381000" y="3581400"/>
            <a:ext cx="7315200" cy="2800767"/>
          </a:xfrm>
          <a:prstGeom prst="rect">
            <a:avLst/>
          </a:prstGeom>
          <a:solidFill>
            <a:srgbClr val="FF99FF"/>
          </a:solidFill>
        </p:spPr>
        <p:txBody>
          <a:bodyPr wrap="square" rtlCol="0">
            <a:spAutoFit/>
          </a:bodyPr>
          <a:lstStyle/>
          <a:p>
            <a:r>
              <a:rPr lang="en-US" sz="1600" i="1" dirty="0">
                <a:solidFill>
                  <a:schemeClr val="bg1">
                    <a:lumMod val="50000"/>
                  </a:schemeClr>
                </a:solidFill>
              </a:rPr>
              <a:t>What is </a:t>
            </a:r>
            <a:r>
              <a:rPr lang="en-US" sz="1600" dirty="0">
                <a:solidFill>
                  <a:schemeClr val="bg1">
                    <a:lumMod val="50000"/>
                  </a:schemeClr>
                </a:solidFill>
              </a:rPr>
              <a:t>ectopia </a:t>
            </a:r>
            <a:r>
              <a:rPr lang="en-US" sz="1600" dirty="0" err="1">
                <a:solidFill>
                  <a:schemeClr val="bg1">
                    <a:lumMod val="50000"/>
                  </a:schemeClr>
                </a:solidFill>
              </a:rPr>
              <a:t>lentis</a:t>
            </a:r>
            <a:r>
              <a:rPr lang="en-US" sz="1600" i="1" dirty="0">
                <a:solidFill>
                  <a:schemeClr val="bg1">
                    <a:lumMod val="50000"/>
                  </a:schemeClr>
                </a:solidFill>
              </a:rPr>
              <a:t>?</a:t>
            </a:r>
          </a:p>
          <a:p>
            <a:r>
              <a:rPr lang="en-US" sz="1600" dirty="0">
                <a:solidFill>
                  <a:schemeClr val="bg1">
                    <a:lumMod val="50000"/>
                  </a:schemeClr>
                </a:solidFill>
              </a:rPr>
              <a:t>Displacement of the lens from its normal anatomic position</a:t>
            </a:r>
          </a:p>
          <a:p>
            <a:endParaRPr lang="en-US" sz="1600" dirty="0">
              <a:solidFill>
                <a:schemeClr val="bg1">
                  <a:lumMod val="50000"/>
                </a:schemeClr>
              </a:solidFill>
            </a:endParaRPr>
          </a:p>
          <a:p>
            <a:r>
              <a:rPr lang="en-US" sz="1600" i="1" dirty="0">
                <a:solidFill>
                  <a:schemeClr val="bg1">
                    <a:lumMod val="50000"/>
                  </a:schemeClr>
                </a:solidFill>
              </a:rPr>
              <a:t>With regard to lens ‘displacement’—what do the following terms mean?</a:t>
            </a:r>
          </a:p>
          <a:p>
            <a:r>
              <a:rPr lang="en-US" sz="1600" i="1" dirty="0">
                <a:solidFill>
                  <a:schemeClr val="bg1">
                    <a:lumMod val="50000"/>
                  </a:schemeClr>
                </a:solidFill>
              </a:rPr>
              <a:t>--</a:t>
            </a:r>
            <a:r>
              <a:rPr lang="en-US" sz="1600" i="1" dirty="0" err="1">
                <a:solidFill>
                  <a:schemeClr val="bg1">
                    <a:lumMod val="50000"/>
                  </a:schemeClr>
                </a:solidFill>
              </a:rPr>
              <a:t>Sublux</a:t>
            </a:r>
            <a:r>
              <a:rPr lang="en-US" sz="1600" i="1" dirty="0">
                <a:solidFill>
                  <a:schemeClr val="bg1">
                    <a:lumMod val="50000"/>
                  </a:schemeClr>
                </a:solidFill>
              </a:rPr>
              <a:t>(at)ed: </a:t>
            </a:r>
            <a:r>
              <a:rPr lang="en-US" sz="1600" dirty="0">
                <a:solidFill>
                  <a:schemeClr val="bg1">
                    <a:lumMod val="50000"/>
                  </a:schemeClr>
                </a:solidFill>
              </a:rPr>
              <a:t>The lens is partially displaced, but remains in the ‘general area’</a:t>
            </a:r>
          </a:p>
          <a:p>
            <a:r>
              <a:rPr lang="en-US" sz="1600" i="1" dirty="0">
                <a:solidFill>
                  <a:schemeClr val="bg1">
                    <a:lumMod val="50000"/>
                  </a:schemeClr>
                </a:solidFill>
              </a:rPr>
              <a:t>--Lux(at)ed: </a:t>
            </a:r>
            <a:r>
              <a:rPr lang="en-US" sz="1600" dirty="0">
                <a:solidFill>
                  <a:schemeClr val="bg1">
                    <a:lumMod val="50000"/>
                  </a:schemeClr>
                </a:solidFill>
              </a:rPr>
              <a:t>The lens is dislocated—completely removed from the pupillary aperture. All zonular attachments have been disrupted.</a:t>
            </a:r>
          </a:p>
          <a:p>
            <a:endParaRPr lang="en-US" sz="1600" i="1" dirty="0">
              <a:solidFill>
                <a:schemeClr val="bg1">
                  <a:lumMod val="50000"/>
                </a:schemeClr>
              </a:solidFill>
            </a:endParaRPr>
          </a:p>
          <a:p>
            <a:r>
              <a:rPr lang="en-US" sz="1600" i="1" dirty="0">
                <a:solidFill>
                  <a:schemeClr val="bg1">
                    <a:lumMod val="50000"/>
                  </a:schemeClr>
                </a:solidFill>
              </a:rPr>
              <a:t>How does ectopia </a:t>
            </a:r>
            <a:r>
              <a:rPr lang="en-US" sz="1600" i="1" dirty="0" err="1">
                <a:solidFill>
                  <a:schemeClr val="bg1">
                    <a:lumMod val="50000"/>
                  </a:schemeClr>
                </a:solidFill>
              </a:rPr>
              <a:t>lentis</a:t>
            </a:r>
            <a:r>
              <a:rPr lang="en-US" sz="1600" i="1" dirty="0">
                <a:solidFill>
                  <a:schemeClr val="bg1">
                    <a:lumMod val="50000"/>
                  </a:schemeClr>
                </a:solidFill>
              </a:rPr>
              <a:t> lead to pupillary block and ACG?</a:t>
            </a:r>
          </a:p>
          <a:p>
            <a:r>
              <a:rPr lang="en-US" sz="1600" dirty="0">
                <a:solidFill>
                  <a:schemeClr val="bg1">
                    <a:lumMod val="50000"/>
                  </a:schemeClr>
                </a:solidFill>
              </a:rPr>
              <a:t>By allowing the displaced lens to move into and blocks the pupil, producing the pressure gradient, with subsequent iris </a:t>
            </a:r>
            <a:r>
              <a:rPr lang="en-US" sz="1600" dirty="0" err="1">
                <a:solidFill>
                  <a:schemeClr val="bg1">
                    <a:lumMod val="50000"/>
                  </a:schemeClr>
                </a:solidFill>
              </a:rPr>
              <a:t>bombé</a:t>
            </a:r>
            <a:r>
              <a:rPr lang="en-US" sz="1600" dirty="0">
                <a:solidFill>
                  <a:schemeClr val="bg1">
                    <a:lumMod val="50000"/>
                  </a:schemeClr>
                </a:solidFill>
              </a:rPr>
              <a:t> and angle closure</a:t>
            </a:r>
          </a:p>
        </p:txBody>
      </p:sp>
      <p:sp>
        <p:nvSpPr>
          <p:cNvPr id="23" name="TextBox 22">
            <a:extLst>
              <a:ext uri="{FF2B5EF4-FFF2-40B4-BE49-F238E27FC236}">
                <a16:creationId xmlns:a16="http://schemas.microsoft.com/office/drawing/2014/main" id="{798926ED-3FC5-4F3C-B080-E06F6EB1FF50}"/>
              </a:ext>
            </a:extLst>
          </p:cNvPr>
          <p:cNvSpPr txBox="1"/>
          <p:nvPr/>
        </p:nvSpPr>
        <p:spPr>
          <a:xfrm>
            <a:off x="2388280" y="2821634"/>
            <a:ext cx="6541623" cy="1384995"/>
          </a:xfrm>
          <a:prstGeom prst="rect">
            <a:avLst/>
          </a:prstGeom>
          <a:solidFill>
            <a:schemeClr val="accent1">
              <a:lumMod val="40000"/>
              <a:lumOff val="60000"/>
            </a:schemeClr>
          </a:solidFill>
        </p:spPr>
        <p:txBody>
          <a:bodyPr wrap="square" rtlCol="0">
            <a:spAutoFit/>
          </a:bodyPr>
          <a:lstStyle/>
          <a:p>
            <a:r>
              <a:rPr lang="en-US" sz="1400" i="1" dirty="0">
                <a:solidFill>
                  <a:schemeClr val="bg1">
                    <a:lumMod val="65000"/>
                  </a:schemeClr>
                </a:solidFill>
              </a:rPr>
              <a:t>In a few words, how would you describe the shape of a </a:t>
            </a:r>
            <a:r>
              <a:rPr lang="en-US" sz="1400" i="1" dirty="0" err="1">
                <a:solidFill>
                  <a:schemeClr val="bg1">
                    <a:lumMod val="65000"/>
                  </a:schemeClr>
                </a:solidFill>
              </a:rPr>
              <a:t>microspherophakic</a:t>
            </a:r>
            <a:r>
              <a:rPr lang="en-US" sz="1400" i="1" dirty="0">
                <a:solidFill>
                  <a:schemeClr val="bg1">
                    <a:lumMod val="65000"/>
                  </a:schemeClr>
                </a:solidFill>
              </a:rPr>
              <a:t> lens?</a:t>
            </a:r>
          </a:p>
          <a:p>
            <a:r>
              <a:rPr lang="en-US" sz="1400" dirty="0">
                <a:solidFill>
                  <a:schemeClr val="bg1">
                    <a:lumMod val="65000"/>
                  </a:schemeClr>
                </a:solidFill>
              </a:rPr>
              <a:t>The name says it all: the lens is </a:t>
            </a:r>
            <a:r>
              <a:rPr lang="en-US" sz="1400" b="1" u="sng" dirty="0">
                <a:solidFill>
                  <a:schemeClr val="bg1">
                    <a:lumMod val="65000"/>
                  </a:schemeClr>
                </a:solidFill>
              </a:rPr>
              <a:t>small (‘micro’) </a:t>
            </a:r>
            <a:r>
              <a:rPr lang="en-US" sz="1400" u="sng" dirty="0">
                <a:solidFill>
                  <a:schemeClr val="bg1">
                    <a:lumMod val="65000"/>
                  </a:schemeClr>
                </a:solidFill>
              </a:rPr>
              <a:t>and </a:t>
            </a:r>
            <a:r>
              <a:rPr lang="en-US" sz="1400" b="1" u="sng" dirty="0">
                <a:solidFill>
                  <a:schemeClr val="bg1">
                    <a:lumMod val="65000"/>
                  </a:schemeClr>
                </a:solidFill>
              </a:rPr>
              <a:t>round (‘</a:t>
            </a:r>
            <a:r>
              <a:rPr lang="en-US" sz="1400" b="1" u="sng" dirty="0" err="1">
                <a:solidFill>
                  <a:schemeClr val="bg1">
                    <a:lumMod val="65000"/>
                  </a:schemeClr>
                </a:solidFill>
              </a:rPr>
              <a:t>sphero</a:t>
            </a:r>
            <a:r>
              <a:rPr lang="en-US" sz="1400" b="1" u="sng" dirty="0">
                <a:solidFill>
                  <a:schemeClr val="bg1">
                    <a:lumMod val="65000"/>
                  </a:schemeClr>
                </a:solidFill>
              </a:rPr>
              <a:t>’)</a:t>
            </a:r>
          </a:p>
          <a:p>
            <a:endParaRPr lang="en-US" sz="1400" dirty="0">
              <a:solidFill>
                <a:schemeClr val="bg1">
                  <a:lumMod val="65000"/>
                </a:schemeClr>
              </a:solidFill>
            </a:endParaRPr>
          </a:p>
          <a:p>
            <a:r>
              <a:rPr lang="en-US" sz="1400" i="1" dirty="0">
                <a:solidFill>
                  <a:schemeClr val="bg1">
                    <a:lumMod val="65000"/>
                  </a:schemeClr>
                </a:solidFill>
              </a:rPr>
              <a:t>What common slit-lamp observation owes to the lens’ small size?</a:t>
            </a:r>
          </a:p>
          <a:p>
            <a:r>
              <a:rPr lang="en-US" sz="1400" dirty="0">
                <a:solidFill>
                  <a:schemeClr val="bg1">
                    <a:lumMod val="65000"/>
                  </a:schemeClr>
                </a:solidFill>
              </a:rPr>
              <a:t>Typically, the entirety of the lens equator can be seen in the pupillary aperture when the </a:t>
            </a:r>
            <a:r>
              <a:rPr lang="en-US" sz="1400" dirty="0" err="1">
                <a:solidFill>
                  <a:schemeClr val="bg1">
                    <a:lumMod val="65000"/>
                  </a:schemeClr>
                </a:solidFill>
              </a:rPr>
              <a:t>pt</a:t>
            </a:r>
            <a:r>
              <a:rPr lang="en-US" sz="1400" dirty="0">
                <a:solidFill>
                  <a:schemeClr val="bg1">
                    <a:lumMod val="65000"/>
                  </a:schemeClr>
                </a:solidFill>
              </a:rPr>
              <a:t> is widely dilated</a:t>
            </a:r>
          </a:p>
        </p:txBody>
      </p:sp>
      <p:sp>
        <p:nvSpPr>
          <p:cNvPr id="24" name="TextBox 23">
            <a:extLst>
              <a:ext uri="{FF2B5EF4-FFF2-40B4-BE49-F238E27FC236}">
                <a16:creationId xmlns:a16="http://schemas.microsoft.com/office/drawing/2014/main" id="{83DDB5E6-1D51-4892-8706-141024C83CED}"/>
              </a:ext>
            </a:extLst>
          </p:cNvPr>
          <p:cNvSpPr txBox="1"/>
          <p:nvPr/>
        </p:nvSpPr>
        <p:spPr>
          <a:xfrm>
            <a:off x="2424571" y="4316269"/>
            <a:ext cx="6451527" cy="954107"/>
          </a:xfrm>
          <a:prstGeom prst="rect">
            <a:avLst/>
          </a:prstGeom>
          <a:solidFill>
            <a:schemeClr val="accent5">
              <a:lumMod val="75000"/>
            </a:schemeClr>
          </a:solidFill>
        </p:spPr>
        <p:txBody>
          <a:bodyPr wrap="square" rtlCol="0">
            <a:spAutoFit/>
          </a:bodyPr>
          <a:lstStyle/>
          <a:p>
            <a:r>
              <a:rPr lang="en-US" sz="1400" i="1" dirty="0">
                <a:solidFill>
                  <a:schemeClr val="bg1">
                    <a:lumMod val="50000"/>
                  </a:schemeClr>
                </a:solidFill>
              </a:rPr>
              <a:t>Pts with </a:t>
            </a:r>
            <a:r>
              <a:rPr lang="en-US" sz="1400" i="1" dirty="0" err="1">
                <a:solidFill>
                  <a:schemeClr val="bg1">
                    <a:lumMod val="50000"/>
                  </a:schemeClr>
                </a:solidFill>
              </a:rPr>
              <a:t>microspherophakia</a:t>
            </a:r>
            <a:r>
              <a:rPr lang="en-US" sz="1400" i="1" dirty="0">
                <a:solidFill>
                  <a:schemeClr val="bg1">
                    <a:lumMod val="50000"/>
                  </a:schemeClr>
                </a:solidFill>
              </a:rPr>
              <a:t> are almost always high myopes. Why?</a:t>
            </a:r>
          </a:p>
          <a:p>
            <a:r>
              <a:rPr lang="en-US" sz="1400" dirty="0">
                <a:solidFill>
                  <a:schemeClr val="bg1">
                    <a:lumMod val="50000"/>
                  </a:schemeClr>
                </a:solidFill>
              </a:rPr>
              <a:t>Because the lens is small, it has a short radius of curvature. Further, because it is spherical, it is more curved than is a normal lens. </a:t>
            </a:r>
            <a:r>
              <a:rPr lang="en-US" sz="1400" u="sng" dirty="0">
                <a:solidFill>
                  <a:schemeClr val="bg1">
                    <a:lumMod val="50000"/>
                  </a:schemeClr>
                </a:solidFill>
              </a:rPr>
              <a:t>These two factors give the </a:t>
            </a:r>
            <a:r>
              <a:rPr lang="en-US" sz="1400" u="sng" dirty="0" err="1">
                <a:solidFill>
                  <a:schemeClr val="bg1">
                    <a:lumMod val="50000"/>
                  </a:schemeClr>
                </a:solidFill>
              </a:rPr>
              <a:t>m’spheric</a:t>
            </a:r>
            <a:r>
              <a:rPr lang="en-US" sz="1400" u="sng" dirty="0">
                <a:solidFill>
                  <a:schemeClr val="bg1">
                    <a:lumMod val="50000"/>
                  </a:schemeClr>
                </a:solidFill>
              </a:rPr>
              <a:t> lens vastly more converging power than a normal lens possesses.</a:t>
            </a:r>
          </a:p>
        </p:txBody>
      </p:sp>
      <p:sp>
        <p:nvSpPr>
          <p:cNvPr id="25" name="TextBox 24">
            <a:extLst>
              <a:ext uri="{FF2B5EF4-FFF2-40B4-BE49-F238E27FC236}">
                <a16:creationId xmlns:a16="http://schemas.microsoft.com/office/drawing/2014/main" id="{EDF9D533-D64E-40E5-8915-BD96C88905A7}"/>
              </a:ext>
            </a:extLst>
          </p:cNvPr>
          <p:cNvSpPr txBox="1"/>
          <p:nvPr/>
        </p:nvSpPr>
        <p:spPr>
          <a:xfrm>
            <a:off x="2423968" y="3058533"/>
            <a:ext cx="6567632" cy="584775"/>
          </a:xfrm>
          <a:prstGeom prst="rect">
            <a:avLst/>
          </a:prstGeom>
          <a:solidFill>
            <a:srgbClr val="99FF99"/>
          </a:solidFill>
        </p:spPr>
        <p:txBody>
          <a:bodyPr wrap="none" rtlCol="0">
            <a:spAutoFit/>
          </a:bodyPr>
          <a:lstStyle/>
          <a:p>
            <a:r>
              <a:rPr lang="en-US" sz="1600" i="1" dirty="0">
                <a:solidFill>
                  <a:schemeClr val="bg1">
                    <a:lumMod val="65000"/>
                  </a:schemeClr>
                </a:solidFill>
              </a:rPr>
              <a:t>With what condition is </a:t>
            </a:r>
            <a:r>
              <a:rPr lang="en-US" sz="1600" i="1" dirty="0" err="1">
                <a:solidFill>
                  <a:schemeClr val="bg1">
                    <a:lumMod val="65000"/>
                  </a:schemeClr>
                </a:solidFill>
              </a:rPr>
              <a:t>microspherophakia</a:t>
            </a:r>
            <a:r>
              <a:rPr lang="en-US" sz="1600" i="1" dirty="0">
                <a:solidFill>
                  <a:schemeClr val="bg1">
                    <a:lumMod val="65000"/>
                  </a:schemeClr>
                </a:solidFill>
              </a:rPr>
              <a:t> most frequently associated?</a:t>
            </a:r>
          </a:p>
          <a:p>
            <a:r>
              <a:rPr lang="en-US" sz="1600" b="1" dirty="0">
                <a:solidFill>
                  <a:schemeClr val="bg1">
                    <a:lumMod val="65000"/>
                  </a:schemeClr>
                </a:solidFill>
              </a:rPr>
              <a:t>Weill-Marchesani syndrome</a:t>
            </a:r>
          </a:p>
        </p:txBody>
      </p:sp>
      <p:sp>
        <p:nvSpPr>
          <p:cNvPr id="22" name="Oval 21">
            <a:extLst>
              <a:ext uri="{FF2B5EF4-FFF2-40B4-BE49-F238E27FC236}">
                <a16:creationId xmlns:a16="http://schemas.microsoft.com/office/drawing/2014/main" id="{A8B47573-D3D9-4D47-9E08-BED8FABB2FE0}"/>
              </a:ext>
            </a:extLst>
          </p:cNvPr>
          <p:cNvSpPr/>
          <p:nvPr/>
        </p:nvSpPr>
        <p:spPr>
          <a:xfrm>
            <a:off x="808522" y="3093379"/>
            <a:ext cx="1641452" cy="533397"/>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TextBox 28">
            <a:extLst>
              <a:ext uri="{FF2B5EF4-FFF2-40B4-BE49-F238E27FC236}">
                <a16:creationId xmlns:a16="http://schemas.microsoft.com/office/drawing/2014/main" id="{07333FDB-04C9-4773-A8C2-B02CF126B53B}"/>
              </a:ext>
            </a:extLst>
          </p:cNvPr>
          <p:cNvSpPr txBox="1"/>
          <p:nvPr/>
        </p:nvSpPr>
        <p:spPr>
          <a:xfrm>
            <a:off x="533400" y="3691270"/>
            <a:ext cx="6461699" cy="1815882"/>
          </a:xfrm>
          <a:prstGeom prst="rect">
            <a:avLst/>
          </a:prstGeom>
          <a:solidFill>
            <a:srgbClr val="0070C0"/>
          </a:solidFill>
        </p:spPr>
        <p:txBody>
          <a:bodyPr wrap="square" rtlCol="0">
            <a:spAutoFit/>
          </a:bodyPr>
          <a:lstStyle/>
          <a:p>
            <a:r>
              <a:rPr lang="en-US" sz="1600" i="1" dirty="0">
                <a:solidFill>
                  <a:schemeClr val="bg1">
                    <a:lumMod val="65000"/>
                  </a:schemeClr>
                </a:solidFill>
              </a:rPr>
              <a:t>Weill-Marchesani is strongly associated with </a:t>
            </a:r>
            <a:r>
              <a:rPr lang="en-US" sz="1600" i="1" dirty="0" err="1">
                <a:solidFill>
                  <a:schemeClr val="bg1">
                    <a:lumMod val="65000"/>
                  </a:schemeClr>
                </a:solidFill>
              </a:rPr>
              <a:t>microspherophakia</a:t>
            </a:r>
            <a:r>
              <a:rPr lang="en-US" sz="1600" i="1" dirty="0">
                <a:solidFill>
                  <a:schemeClr val="bg1">
                    <a:lumMod val="65000"/>
                  </a:schemeClr>
                </a:solidFill>
              </a:rPr>
              <a:t>.  With what conditions is </a:t>
            </a:r>
            <a:r>
              <a:rPr lang="en-US" sz="1600" i="1" dirty="0" err="1">
                <a:solidFill>
                  <a:schemeClr val="bg1">
                    <a:lumMod val="65000"/>
                  </a:schemeClr>
                </a:solidFill>
              </a:rPr>
              <a:t>microspherophakia</a:t>
            </a:r>
            <a:r>
              <a:rPr lang="en-US" sz="1600" i="1" dirty="0">
                <a:solidFill>
                  <a:schemeClr val="bg1">
                    <a:lumMod val="65000"/>
                  </a:schemeClr>
                </a:solidFill>
              </a:rPr>
              <a:t> </a:t>
            </a:r>
            <a:r>
              <a:rPr lang="en-US" sz="1600" b="1" dirty="0">
                <a:solidFill>
                  <a:schemeClr val="bg1">
                    <a:lumMod val="65000"/>
                  </a:schemeClr>
                </a:solidFill>
              </a:rPr>
              <a:t>occasionally</a:t>
            </a:r>
            <a:r>
              <a:rPr lang="en-US" sz="1600" i="1" dirty="0">
                <a:solidFill>
                  <a:schemeClr val="bg1">
                    <a:lumMod val="65000"/>
                  </a:schemeClr>
                </a:solidFill>
              </a:rPr>
              <a:t> associated</a:t>
            </a:r>
            <a:r>
              <a:rPr lang="en-US" sz="1600" i="1" dirty="0">
                <a:solidFill>
                  <a:schemeClr val="bg1">
                    <a:lumMod val="65000"/>
                  </a:schemeClr>
                </a:solidFill>
                <a:latin typeface="+mn-lt"/>
              </a:rPr>
              <a:t>?</a:t>
            </a:r>
          </a:p>
          <a:p>
            <a:r>
              <a:rPr lang="en-US" sz="1600" dirty="0">
                <a:solidFill>
                  <a:schemeClr val="bg1">
                    <a:lumMod val="65000"/>
                  </a:schemeClr>
                </a:solidFill>
                <a:latin typeface="+mn-lt"/>
              </a:rPr>
              <a:t>--Lowe syndrome</a:t>
            </a:r>
          </a:p>
          <a:p>
            <a:r>
              <a:rPr lang="en-US" sz="1600" dirty="0">
                <a:solidFill>
                  <a:schemeClr val="bg1">
                    <a:lumMod val="65000"/>
                  </a:schemeClr>
                </a:solidFill>
                <a:latin typeface="+mn-lt"/>
              </a:rPr>
              <a:t>--Alport syndrome</a:t>
            </a:r>
          </a:p>
          <a:p>
            <a:r>
              <a:rPr lang="en-US" sz="1600" b="1" dirty="0">
                <a:solidFill>
                  <a:schemeClr val="bg1"/>
                </a:solidFill>
                <a:latin typeface="+mn-lt"/>
              </a:rPr>
              <a:t>--</a:t>
            </a:r>
            <a:r>
              <a:rPr lang="en-US" sz="1600" b="1" dirty="0" err="1">
                <a:solidFill>
                  <a:schemeClr val="bg1"/>
                </a:solidFill>
                <a:latin typeface="+mn-lt"/>
              </a:rPr>
              <a:t>Marfan</a:t>
            </a:r>
            <a:r>
              <a:rPr lang="en-US" sz="1600" b="1" dirty="0">
                <a:solidFill>
                  <a:schemeClr val="bg1"/>
                </a:solidFill>
                <a:latin typeface="+mn-lt"/>
              </a:rPr>
              <a:t> syndrome</a:t>
            </a:r>
          </a:p>
          <a:p>
            <a:r>
              <a:rPr lang="en-US" sz="1600" dirty="0">
                <a:solidFill>
                  <a:schemeClr val="bg1">
                    <a:lumMod val="65000"/>
                  </a:schemeClr>
                </a:solidFill>
                <a:latin typeface="+mn-lt"/>
              </a:rPr>
              <a:t>--Peters anomaly</a:t>
            </a:r>
          </a:p>
          <a:p>
            <a:r>
              <a:rPr lang="en-US" sz="1600" dirty="0">
                <a:solidFill>
                  <a:schemeClr val="bg1">
                    <a:lumMod val="65000"/>
                  </a:schemeClr>
                </a:solidFill>
                <a:latin typeface="+mn-lt"/>
              </a:rPr>
              <a:t>--C</a:t>
            </a:r>
            <a:r>
              <a:rPr lang="en-US" sz="1600" dirty="0">
                <a:solidFill>
                  <a:schemeClr val="bg1">
                    <a:lumMod val="65000"/>
                  </a:schemeClr>
                </a:solidFill>
              </a:rPr>
              <a:t>ongenital rubella</a:t>
            </a:r>
            <a:endParaRPr lang="en-US" sz="1600" dirty="0">
              <a:solidFill>
                <a:schemeClr val="bg1">
                  <a:lumMod val="65000"/>
                </a:schemeClr>
              </a:solidFill>
              <a:latin typeface="+mn-lt"/>
            </a:endParaRPr>
          </a:p>
        </p:txBody>
      </p:sp>
      <p:sp>
        <p:nvSpPr>
          <p:cNvPr id="3" name="Oval 2">
            <a:extLst>
              <a:ext uri="{FF2B5EF4-FFF2-40B4-BE49-F238E27FC236}">
                <a16:creationId xmlns:a16="http://schemas.microsoft.com/office/drawing/2014/main" id="{C914562F-331B-441B-9DC7-534C4BCA9A7A}"/>
              </a:ext>
            </a:extLst>
          </p:cNvPr>
          <p:cNvSpPr/>
          <p:nvPr/>
        </p:nvSpPr>
        <p:spPr>
          <a:xfrm>
            <a:off x="2302864" y="3248672"/>
            <a:ext cx="3107336" cy="464126"/>
          </a:xfrm>
          <a:prstGeom prst="ellipse">
            <a:avLst/>
          </a:prstGeom>
          <a:no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TextBox 30">
            <a:extLst>
              <a:ext uri="{FF2B5EF4-FFF2-40B4-BE49-F238E27FC236}">
                <a16:creationId xmlns:a16="http://schemas.microsoft.com/office/drawing/2014/main" id="{9D694C1C-36CC-4EBA-AE84-30D14DAC2B38}"/>
              </a:ext>
            </a:extLst>
          </p:cNvPr>
          <p:cNvSpPr txBox="1"/>
          <p:nvPr/>
        </p:nvSpPr>
        <p:spPr>
          <a:xfrm>
            <a:off x="2537710" y="4316269"/>
            <a:ext cx="5463290" cy="1600438"/>
          </a:xfrm>
          <a:prstGeom prst="rect">
            <a:avLst/>
          </a:prstGeom>
          <a:solidFill>
            <a:srgbClr val="92D050"/>
          </a:solidFill>
        </p:spPr>
        <p:txBody>
          <a:bodyPr wrap="none" rtlCol="0">
            <a:spAutoFit/>
          </a:bodyPr>
          <a:lstStyle/>
          <a:p>
            <a:r>
              <a:rPr lang="en-US" sz="1400" i="1" dirty="0">
                <a:solidFill>
                  <a:schemeClr val="bg1">
                    <a:lumMod val="50000"/>
                  </a:schemeClr>
                </a:solidFill>
              </a:rPr>
              <a:t>What protein is abnormal in </a:t>
            </a:r>
            <a:r>
              <a:rPr lang="en-US" sz="1400" i="1" dirty="0" err="1">
                <a:solidFill>
                  <a:schemeClr val="bg1">
                    <a:lumMod val="50000"/>
                  </a:schemeClr>
                </a:solidFill>
              </a:rPr>
              <a:t>Marfan’s</a:t>
            </a:r>
            <a:r>
              <a:rPr lang="en-US" sz="1400" i="1" dirty="0">
                <a:solidFill>
                  <a:schemeClr val="bg1">
                    <a:lumMod val="50000"/>
                  </a:schemeClr>
                </a:solidFill>
              </a:rPr>
              <a:t>?</a:t>
            </a:r>
          </a:p>
          <a:p>
            <a:r>
              <a:rPr lang="en-US" sz="1400" dirty="0">
                <a:solidFill>
                  <a:schemeClr val="bg1">
                    <a:lumMod val="50000"/>
                  </a:schemeClr>
                </a:solidFill>
              </a:rPr>
              <a:t>Fibrillin</a:t>
            </a:r>
          </a:p>
          <a:p>
            <a:endParaRPr lang="en-US" sz="1400" dirty="0">
              <a:solidFill>
                <a:schemeClr val="bg1">
                  <a:lumMod val="50000"/>
                </a:schemeClr>
              </a:solidFill>
            </a:endParaRPr>
          </a:p>
          <a:p>
            <a:r>
              <a:rPr lang="en-US" sz="1400" i="1" dirty="0">
                <a:solidFill>
                  <a:schemeClr val="bg1">
                    <a:lumMod val="50000"/>
                  </a:schemeClr>
                </a:solidFill>
              </a:rPr>
              <a:t>What three structures/systems manifest abnormalities in </a:t>
            </a:r>
            <a:r>
              <a:rPr lang="en-US" sz="1400" i="1" dirty="0" err="1">
                <a:solidFill>
                  <a:schemeClr val="bg1">
                    <a:lumMod val="50000"/>
                  </a:schemeClr>
                </a:solidFill>
              </a:rPr>
              <a:t>Marfan’s</a:t>
            </a:r>
            <a:r>
              <a:rPr lang="en-US" sz="1400" i="1" dirty="0">
                <a:solidFill>
                  <a:schemeClr val="bg1">
                    <a:lumMod val="50000"/>
                  </a:schemeClr>
                </a:solidFill>
              </a:rPr>
              <a:t>?</a:t>
            </a:r>
          </a:p>
          <a:p>
            <a:r>
              <a:rPr lang="en-US" sz="1400" dirty="0">
                <a:solidFill>
                  <a:schemeClr val="bg1">
                    <a:lumMod val="50000"/>
                  </a:schemeClr>
                </a:solidFill>
              </a:rPr>
              <a:t>--The eye (duh)</a:t>
            </a:r>
          </a:p>
          <a:p>
            <a:r>
              <a:rPr lang="en-US" sz="1400" dirty="0">
                <a:solidFill>
                  <a:schemeClr val="bg1">
                    <a:lumMod val="50000"/>
                  </a:schemeClr>
                </a:solidFill>
              </a:rPr>
              <a:t>--</a:t>
            </a:r>
            <a:r>
              <a:rPr lang="en-US" sz="1400" b="1" dirty="0">
                <a:solidFill>
                  <a:srgbClr val="0000FF"/>
                </a:solidFill>
              </a:rPr>
              <a:t>The cardiovascular</a:t>
            </a:r>
            <a:endParaRPr lang="en-US" sz="1400" b="1" dirty="0">
              <a:solidFill>
                <a:schemeClr val="bg1">
                  <a:lumMod val="50000"/>
                </a:schemeClr>
              </a:solidFill>
            </a:endParaRPr>
          </a:p>
          <a:p>
            <a:r>
              <a:rPr lang="en-US" sz="1400" dirty="0">
                <a:solidFill>
                  <a:schemeClr val="bg1">
                    <a:lumMod val="50000"/>
                  </a:schemeClr>
                </a:solidFill>
              </a:rPr>
              <a:t>--The musculoskeletal</a:t>
            </a:r>
          </a:p>
        </p:txBody>
      </p:sp>
      <p:sp>
        <p:nvSpPr>
          <p:cNvPr id="27" name="Oval 26">
            <a:extLst>
              <a:ext uri="{FF2B5EF4-FFF2-40B4-BE49-F238E27FC236}">
                <a16:creationId xmlns:a16="http://schemas.microsoft.com/office/drawing/2014/main" id="{840C5E79-DF92-4B8B-A680-BE027ECFE4BE}"/>
              </a:ext>
            </a:extLst>
          </p:cNvPr>
          <p:cNvSpPr/>
          <p:nvPr/>
        </p:nvSpPr>
        <p:spPr>
          <a:xfrm>
            <a:off x="533400" y="4641274"/>
            <a:ext cx="2057400" cy="464126"/>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TextBox 29">
            <a:extLst>
              <a:ext uri="{FF2B5EF4-FFF2-40B4-BE49-F238E27FC236}">
                <a16:creationId xmlns:a16="http://schemas.microsoft.com/office/drawing/2014/main" id="{F6BA04C4-BBC3-4075-BA9A-F79CFC1D5F18}"/>
              </a:ext>
            </a:extLst>
          </p:cNvPr>
          <p:cNvSpPr txBox="1"/>
          <p:nvPr/>
        </p:nvSpPr>
        <p:spPr>
          <a:xfrm>
            <a:off x="4430341" y="4536845"/>
            <a:ext cx="4200137" cy="1815882"/>
          </a:xfrm>
          <a:prstGeom prst="rect">
            <a:avLst/>
          </a:prstGeom>
          <a:solidFill>
            <a:srgbClr val="FFFF00"/>
          </a:solidFill>
        </p:spPr>
        <p:txBody>
          <a:bodyPr wrap="square" rtlCol="0">
            <a:spAutoFit/>
          </a:bodyPr>
          <a:lstStyle/>
          <a:p>
            <a:r>
              <a:rPr lang="en-US" sz="1400" i="1" dirty="0">
                <a:solidFill>
                  <a:srgbClr val="0000FF"/>
                </a:solidFill>
              </a:rPr>
              <a:t>What cardiovascular abnormalities are common?</a:t>
            </a:r>
          </a:p>
          <a:p>
            <a:r>
              <a:rPr lang="en-US" sz="1400" dirty="0">
                <a:solidFill>
                  <a:srgbClr val="0000FF"/>
                </a:solidFill>
              </a:rPr>
              <a:t>--Dilatation of the aortic root and descending aorta</a:t>
            </a:r>
          </a:p>
          <a:p>
            <a:r>
              <a:rPr lang="en-US" sz="1400" dirty="0">
                <a:solidFill>
                  <a:srgbClr val="0000FF"/>
                </a:solidFill>
              </a:rPr>
              <a:t>--Aortic aneurysms/dissection</a:t>
            </a:r>
          </a:p>
          <a:p>
            <a:r>
              <a:rPr lang="en-US" sz="1400" dirty="0">
                <a:solidFill>
                  <a:srgbClr val="0000FF"/>
                </a:solidFill>
              </a:rPr>
              <a:t>--Mitral valve prolapse</a:t>
            </a:r>
          </a:p>
          <a:p>
            <a:endParaRPr lang="en-US" sz="1400" i="1" dirty="0">
              <a:solidFill>
                <a:srgbClr val="0000FF"/>
              </a:solidFill>
            </a:endParaRPr>
          </a:p>
          <a:p>
            <a:r>
              <a:rPr lang="en-US" sz="1400" i="1" dirty="0">
                <a:solidFill>
                  <a:srgbClr val="0000FF"/>
                </a:solidFill>
              </a:rPr>
              <a:t>Are these abnormalities clinically significant?</a:t>
            </a:r>
            <a:endParaRPr lang="en-US" sz="1400" i="1" dirty="0">
              <a:solidFill>
                <a:srgbClr val="FFFF00"/>
              </a:solidFill>
            </a:endParaRPr>
          </a:p>
          <a:p>
            <a:r>
              <a:rPr lang="en-US" sz="1400" dirty="0">
                <a:solidFill>
                  <a:srgbClr val="FFFF00"/>
                </a:solidFill>
              </a:rPr>
              <a:t>Indeed they are—they are responsible for the significantly shortened lifespan of </a:t>
            </a:r>
            <a:r>
              <a:rPr lang="en-US" sz="1400" dirty="0" err="1">
                <a:solidFill>
                  <a:srgbClr val="FFFF00"/>
                </a:solidFill>
              </a:rPr>
              <a:t>Marfan</a:t>
            </a:r>
            <a:r>
              <a:rPr lang="en-US" sz="1400" dirty="0">
                <a:solidFill>
                  <a:srgbClr val="FFFF00"/>
                </a:solidFill>
              </a:rPr>
              <a:t> pts </a:t>
            </a:r>
          </a:p>
        </p:txBody>
      </p:sp>
      <p:sp>
        <p:nvSpPr>
          <p:cNvPr id="32" name="Oval 31">
            <a:extLst>
              <a:ext uri="{FF2B5EF4-FFF2-40B4-BE49-F238E27FC236}">
                <a16:creationId xmlns:a16="http://schemas.microsoft.com/office/drawing/2014/main" id="{820D53F9-440C-4BB5-8148-9A6B4A22E3FA}"/>
              </a:ext>
            </a:extLst>
          </p:cNvPr>
          <p:cNvSpPr/>
          <p:nvPr/>
        </p:nvSpPr>
        <p:spPr>
          <a:xfrm>
            <a:off x="2590799" y="5307982"/>
            <a:ext cx="1878071" cy="464126"/>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321303499"/>
      </p:ext>
    </p:extLst>
  </p:cSld>
  <p:clrMapOvr>
    <a:masterClrMapping/>
  </p:clrMapOvr>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014" name="Text Box 6"/>
          <p:cNvSpPr txBox="1">
            <a:spLocks noChangeArrowheads="1"/>
          </p:cNvSpPr>
          <p:nvPr/>
        </p:nvSpPr>
        <p:spPr bwMode="auto">
          <a:xfrm>
            <a:off x="533400" y="2356376"/>
            <a:ext cx="1005403"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t>Lens-</a:t>
            </a:r>
          </a:p>
          <a:p>
            <a:pPr algn="ctr" eaLnBrk="1" hangingPunct="1">
              <a:lnSpc>
                <a:spcPct val="80000"/>
              </a:lnSpc>
              <a:spcBef>
                <a:spcPct val="0"/>
              </a:spcBef>
              <a:buClrTx/>
              <a:buSzTx/>
              <a:buFontTx/>
              <a:buNone/>
            </a:pPr>
            <a:r>
              <a:rPr lang="en-US" altLang="en-US" sz="1800" dirty="0"/>
              <a:t>Induced</a:t>
            </a:r>
          </a:p>
        </p:txBody>
      </p:sp>
      <p:sp>
        <p:nvSpPr>
          <p:cNvPr id="43017" name="Text Box 14"/>
          <p:cNvSpPr txBox="1">
            <a:spLocks noChangeArrowheads="1"/>
          </p:cNvSpPr>
          <p:nvPr/>
        </p:nvSpPr>
        <p:spPr bwMode="auto">
          <a:xfrm>
            <a:off x="3026498" y="2365901"/>
            <a:ext cx="1633781"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Aphakic/</a:t>
            </a:r>
          </a:p>
          <a:p>
            <a:pPr algn="ctr" eaLnBrk="1" hangingPunct="1">
              <a:lnSpc>
                <a:spcPct val="80000"/>
              </a:lnSpc>
              <a:spcBef>
                <a:spcPct val="0"/>
              </a:spcBef>
              <a:buClrTx/>
              <a:buSzTx/>
              <a:buFontTx/>
              <a:buNone/>
            </a:pPr>
            <a:r>
              <a:rPr lang="en-US" altLang="en-US" sz="1800" dirty="0" err="1">
                <a:solidFill>
                  <a:schemeClr val="bg1">
                    <a:lumMod val="75000"/>
                  </a:schemeClr>
                </a:solidFill>
              </a:rPr>
              <a:t>Pseudophakic</a:t>
            </a:r>
            <a:endParaRPr lang="en-US" altLang="en-US" sz="1800" dirty="0">
              <a:solidFill>
                <a:schemeClr val="bg1">
                  <a:lumMod val="75000"/>
                </a:schemeClr>
              </a:solidFill>
            </a:endParaRPr>
          </a:p>
        </p:txBody>
      </p:sp>
      <p:sp>
        <p:nvSpPr>
          <p:cNvPr id="43031" name="Text Box 35"/>
          <p:cNvSpPr txBox="1">
            <a:spLocks noChangeArrowheads="1"/>
          </p:cNvSpPr>
          <p:nvPr/>
        </p:nvSpPr>
        <p:spPr bwMode="auto">
          <a:xfrm>
            <a:off x="1190847" y="1295400"/>
            <a:ext cx="2473754"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t>w/ Pupillary Block</a:t>
            </a:r>
          </a:p>
        </p:txBody>
      </p:sp>
      <p:sp>
        <p:nvSpPr>
          <p:cNvPr id="49" name="Rectangle 2">
            <a:extLst>
              <a:ext uri="{FF2B5EF4-FFF2-40B4-BE49-F238E27FC236}">
                <a16:creationId xmlns:a16="http://schemas.microsoft.com/office/drawing/2014/main" id="{240EE5BF-F7D2-4FC8-A5DD-F6B5423153C6}"/>
              </a:ext>
            </a:extLst>
          </p:cNvPr>
          <p:cNvSpPr>
            <a:spLocks noGrp="1" noChangeArrowheads="1"/>
          </p:cNvSpPr>
          <p:nvPr>
            <p:ph type="title"/>
          </p:nvPr>
        </p:nvSpPr>
        <p:spPr>
          <a:xfrm>
            <a:off x="457200" y="304800"/>
            <a:ext cx="7543800" cy="563562"/>
          </a:xfrm>
        </p:spPr>
        <p:txBody>
          <a:bodyPr/>
          <a:lstStyle/>
          <a:p>
            <a:pPr eaLnBrk="1" hangingPunct="1"/>
            <a:r>
              <a:rPr lang="en-US" altLang="en-US" sz="3500" dirty="0"/>
              <a:t>A</a:t>
            </a:r>
          </a:p>
        </p:txBody>
      </p:sp>
      <p:sp>
        <p:nvSpPr>
          <p:cNvPr id="50" name="TextBox 49">
            <a:extLst>
              <a:ext uri="{FF2B5EF4-FFF2-40B4-BE49-F238E27FC236}">
                <a16:creationId xmlns:a16="http://schemas.microsoft.com/office/drawing/2014/main" id="{CF426230-46C8-405C-9015-99EF57762A2E}"/>
              </a:ext>
            </a:extLst>
          </p:cNvPr>
          <p:cNvSpPr txBox="1"/>
          <p:nvPr/>
        </p:nvSpPr>
        <p:spPr>
          <a:xfrm>
            <a:off x="2259496" y="189094"/>
            <a:ext cx="4607480" cy="400110"/>
          </a:xfrm>
          <a:prstGeom prst="rect">
            <a:avLst/>
          </a:prstGeom>
          <a:solidFill>
            <a:schemeClr val="accent1">
              <a:lumMod val="60000"/>
              <a:lumOff val="40000"/>
            </a:schemeClr>
          </a:solidFill>
        </p:spPr>
        <p:txBody>
          <a:bodyPr wrap="none" rtlCol="0">
            <a:spAutoFit/>
          </a:bodyPr>
          <a:lstStyle/>
          <a:p>
            <a:pPr algn="ctr"/>
            <a:r>
              <a:rPr lang="en-US" sz="2000" b="1" dirty="0"/>
              <a:t>Secondary Angle Closure Glaucoma</a:t>
            </a:r>
          </a:p>
        </p:txBody>
      </p:sp>
      <p:sp>
        <p:nvSpPr>
          <p:cNvPr id="2" name="TextBox 1">
            <a:extLst>
              <a:ext uri="{FF2B5EF4-FFF2-40B4-BE49-F238E27FC236}">
                <a16:creationId xmlns:a16="http://schemas.microsoft.com/office/drawing/2014/main" id="{A7E30BEC-923B-4C9A-A856-BDD0D882F6B8}"/>
              </a:ext>
            </a:extLst>
          </p:cNvPr>
          <p:cNvSpPr txBox="1"/>
          <p:nvPr/>
        </p:nvSpPr>
        <p:spPr>
          <a:xfrm>
            <a:off x="887305" y="2844119"/>
            <a:ext cx="1494320" cy="338554"/>
          </a:xfrm>
          <a:prstGeom prst="rect">
            <a:avLst/>
          </a:prstGeom>
          <a:noFill/>
        </p:spPr>
        <p:txBody>
          <a:bodyPr wrap="none" rtlCol="0">
            <a:spAutoFit/>
          </a:bodyPr>
          <a:lstStyle/>
          <a:p>
            <a:r>
              <a:rPr lang="en-US" sz="1600" dirty="0" err="1">
                <a:solidFill>
                  <a:schemeClr val="bg1">
                    <a:lumMod val="75000"/>
                  </a:schemeClr>
                </a:solidFill>
              </a:rPr>
              <a:t>Phacomorphic</a:t>
            </a:r>
            <a:endParaRPr lang="en-US" sz="1600" dirty="0">
              <a:solidFill>
                <a:schemeClr val="bg1">
                  <a:lumMod val="75000"/>
                </a:schemeClr>
              </a:solidFill>
            </a:endParaRPr>
          </a:p>
        </p:txBody>
      </p:sp>
      <p:sp>
        <p:nvSpPr>
          <p:cNvPr id="51" name="TextBox 50">
            <a:extLst>
              <a:ext uri="{FF2B5EF4-FFF2-40B4-BE49-F238E27FC236}">
                <a16:creationId xmlns:a16="http://schemas.microsoft.com/office/drawing/2014/main" id="{156069D4-340B-4160-A336-EBF73557CEE0}"/>
              </a:ext>
            </a:extLst>
          </p:cNvPr>
          <p:cNvSpPr txBox="1"/>
          <p:nvPr/>
        </p:nvSpPr>
        <p:spPr>
          <a:xfrm>
            <a:off x="884725" y="3175578"/>
            <a:ext cx="1519968" cy="338554"/>
          </a:xfrm>
          <a:prstGeom prst="rect">
            <a:avLst/>
          </a:prstGeom>
          <a:noFill/>
        </p:spPr>
        <p:txBody>
          <a:bodyPr wrap="none" rtlCol="0">
            <a:spAutoFit/>
          </a:bodyPr>
          <a:lstStyle/>
          <a:p>
            <a:r>
              <a:rPr lang="en-US" sz="1600" b="1" dirty="0"/>
              <a:t>Ectopia </a:t>
            </a:r>
            <a:r>
              <a:rPr lang="en-US" sz="1600" b="1" dirty="0" err="1"/>
              <a:t>lentis</a:t>
            </a:r>
            <a:endParaRPr lang="en-US" sz="1600" b="1" dirty="0"/>
          </a:p>
        </p:txBody>
      </p:sp>
      <p:cxnSp>
        <p:nvCxnSpPr>
          <p:cNvPr id="71" name="Straight Connector 70">
            <a:extLst>
              <a:ext uri="{FF2B5EF4-FFF2-40B4-BE49-F238E27FC236}">
                <a16:creationId xmlns:a16="http://schemas.microsoft.com/office/drawing/2014/main" id="{C104938D-BA8D-4E39-9D5F-9EE2012F2F3C}"/>
              </a:ext>
            </a:extLst>
          </p:cNvPr>
          <p:cNvCxnSpPr>
            <a:cxnSpLocks/>
          </p:cNvCxnSpPr>
          <p:nvPr/>
        </p:nvCxnSpPr>
        <p:spPr>
          <a:xfrm flipH="1">
            <a:off x="762665" y="3023488"/>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2A7E4E40-472F-4E50-8A7A-45C10FDD7171}"/>
              </a:ext>
            </a:extLst>
          </p:cNvPr>
          <p:cNvCxnSpPr>
            <a:cxnSpLocks/>
          </p:cNvCxnSpPr>
          <p:nvPr/>
        </p:nvCxnSpPr>
        <p:spPr>
          <a:xfrm flipH="1">
            <a:off x="762665" y="3347853"/>
            <a:ext cx="168274"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C3924889-45B9-4383-9C9E-48F0A9C27AD8}"/>
              </a:ext>
            </a:extLst>
          </p:cNvPr>
          <p:cNvCxnSpPr>
            <a:cxnSpLocks/>
          </p:cNvCxnSpPr>
          <p:nvPr/>
        </p:nvCxnSpPr>
        <p:spPr>
          <a:xfrm flipH="1">
            <a:off x="748719" y="2838976"/>
            <a:ext cx="13947" cy="5088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 name="Straight Arrow Connector 5">
            <a:extLst>
              <a:ext uri="{FF2B5EF4-FFF2-40B4-BE49-F238E27FC236}">
                <a16:creationId xmlns:a16="http://schemas.microsoft.com/office/drawing/2014/main" id="{A3439F0C-5143-461F-8F3C-2E830785DEFC}"/>
              </a:ext>
            </a:extLst>
          </p:cNvPr>
          <p:cNvCxnSpPr>
            <a:stCxn id="50" idx="2"/>
          </p:cNvCxnSpPr>
          <p:nvPr/>
        </p:nvCxnSpPr>
        <p:spPr>
          <a:xfrm flipH="1">
            <a:off x="2971800" y="589204"/>
            <a:ext cx="1591436" cy="706196"/>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6" name="Straight Arrow Connector 25">
            <a:extLst>
              <a:ext uri="{FF2B5EF4-FFF2-40B4-BE49-F238E27FC236}">
                <a16:creationId xmlns:a16="http://schemas.microsoft.com/office/drawing/2014/main" id="{B70E0124-9B84-41A5-8D84-A66B7838A706}"/>
              </a:ext>
            </a:extLst>
          </p:cNvPr>
          <p:cNvCxnSpPr>
            <a:cxnSpLocks/>
          </p:cNvCxnSpPr>
          <p:nvPr/>
        </p:nvCxnSpPr>
        <p:spPr>
          <a:xfrm flipH="1">
            <a:off x="1159539" y="1828800"/>
            <a:ext cx="1290435" cy="478059"/>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8" name="Straight Arrow Connector 27">
            <a:extLst>
              <a:ext uri="{FF2B5EF4-FFF2-40B4-BE49-F238E27FC236}">
                <a16:creationId xmlns:a16="http://schemas.microsoft.com/office/drawing/2014/main" id="{567A4249-5C59-4416-8A8E-1C35913900AB}"/>
              </a:ext>
            </a:extLst>
          </p:cNvPr>
          <p:cNvCxnSpPr>
            <a:cxnSpLocks/>
          </p:cNvCxnSpPr>
          <p:nvPr/>
        </p:nvCxnSpPr>
        <p:spPr>
          <a:xfrm>
            <a:off x="2449973" y="1832208"/>
            <a:ext cx="1268784"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21" name="Straight Arrow Connector 20">
            <a:extLst>
              <a:ext uri="{FF2B5EF4-FFF2-40B4-BE49-F238E27FC236}">
                <a16:creationId xmlns:a16="http://schemas.microsoft.com/office/drawing/2014/main" id="{5E33AEB6-AB6B-4304-B44B-E14BDAECF20A}"/>
              </a:ext>
            </a:extLst>
          </p:cNvPr>
          <p:cNvCxnSpPr>
            <a:cxnSpLocks/>
          </p:cNvCxnSpPr>
          <p:nvPr/>
        </p:nvCxnSpPr>
        <p:spPr>
          <a:xfrm>
            <a:off x="4572000" y="589204"/>
            <a:ext cx="1600200" cy="706196"/>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18" name="Text Box 36">
            <a:extLst>
              <a:ext uri="{FF2B5EF4-FFF2-40B4-BE49-F238E27FC236}">
                <a16:creationId xmlns:a16="http://schemas.microsoft.com/office/drawing/2014/main" id="{362B1808-42BE-4D1C-894B-40BD72FCD11D}"/>
              </a:ext>
            </a:extLst>
          </p:cNvPr>
          <p:cNvSpPr txBox="1">
            <a:spLocks noChangeArrowheads="1"/>
          </p:cNvSpPr>
          <p:nvPr/>
        </p:nvSpPr>
        <p:spPr bwMode="auto">
          <a:xfrm>
            <a:off x="5181600" y="1295400"/>
            <a:ext cx="2630848" cy="430887"/>
          </a:xfrm>
          <a:prstGeom prst="rect">
            <a:avLst/>
          </a:prstGeom>
          <a:noFill/>
          <a:ln w="952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solidFill>
                  <a:schemeClr val="bg1">
                    <a:lumMod val="75000"/>
                  </a:schemeClr>
                </a:solidFill>
              </a:rPr>
              <a:t>w/o Pupillary Block</a:t>
            </a:r>
          </a:p>
        </p:txBody>
      </p:sp>
      <p:sp>
        <p:nvSpPr>
          <p:cNvPr id="19" name="TextBox 18">
            <a:extLst>
              <a:ext uri="{FF2B5EF4-FFF2-40B4-BE49-F238E27FC236}">
                <a16:creationId xmlns:a16="http://schemas.microsoft.com/office/drawing/2014/main" id="{20F14707-6AB2-4CFA-894D-0A3851B594EA}"/>
              </a:ext>
            </a:extLst>
          </p:cNvPr>
          <p:cNvSpPr txBox="1"/>
          <p:nvPr/>
        </p:nvSpPr>
        <p:spPr>
          <a:xfrm>
            <a:off x="381000" y="3581400"/>
            <a:ext cx="7315200" cy="2800767"/>
          </a:xfrm>
          <a:prstGeom prst="rect">
            <a:avLst/>
          </a:prstGeom>
          <a:solidFill>
            <a:srgbClr val="FF99FF"/>
          </a:solidFill>
        </p:spPr>
        <p:txBody>
          <a:bodyPr wrap="square" rtlCol="0">
            <a:spAutoFit/>
          </a:bodyPr>
          <a:lstStyle/>
          <a:p>
            <a:r>
              <a:rPr lang="en-US" sz="1600" i="1" dirty="0">
                <a:solidFill>
                  <a:schemeClr val="bg1">
                    <a:lumMod val="50000"/>
                  </a:schemeClr>
                </a:solidFill>
              </a:rPr>
              <a:t>What is </a:t>
            </a:r>
            <a:r>
              <a:rPr lang="en-US" sz="1600" dirty="0">
                <a:solidFill>
                  <a:schemeClr val="bg1">
                    <a:lumMod val="50000"/>
                  </a:schemeClr>
                </a:solidFill>
              </a:rPr>
              <a:t>ectopia </a:t>
            </a:r>
            <a:r>
              <a:rPr lang="en-US" sz="1600" dirty="0" err="1">
                <a:solidFill>
                  <a:schemeClr val="bg1">
                    <a:lumMod val="50000"/>
                  </a:schemeClr>
                </a:solidFill>
              </a:rPr>
              <a:t>lentis</a:t>
            </a:r>
            <a:r>
              <a:rPr lang="en-US" sz="1600" i="1" dirty="0">
                <a:solidFill>
                  <a:schemeClr val="bg1">
                    <a:lumMod val="50000"/>
                  </a:schemeClr>
                </a:solidFill>
              </a:rPr>
              <a:t>?</a:t>
            </a:r>
          </a:p>
          <a:p>
            <a:r>
              <a:rPr lang="en-US" sz="1600" dirty="0">
                <a:solidFill>
                  <a:schemeClr val="bg1">
                    <a:lumMod val="50000"/>
                  </a:schemeClr>
                </a:solidFill>
              </a:rPr>
              <a:t>Displacement of the lens from its normal anatomic position</a:t>
            </a:r>
          </a:p>
          <a:p>
            <a:endParaRPr lang="en-US" sz="1600" dirty="0">
              <a:solidFill>
                <a:schemeClr val="bg1">
                  <a:lumMod val="50000"/>
                </a:schemeClr>
              </a:solidFill>
            </a:endParaRPr>
          </a:p>
          <a:p>
            <a:r>
              <a:rPr lang="en-US" sz="1600" i="1" dirty="0">
                <a:solidFill>
                  <a:schemeClr val="bg1">
                    <a:lumMod val="50000"/>
                  </a:schemeClr>
                </a:solidFill>
              </a:rPr>
              <a:t>With regard to lens ‘displacement’—what do the following terms mean?</a:t>
            </a:r>
          </a:p>
          <a:p>
            <a:r>
              <a:rPr lang="en-US" sz="1600" i="1" dirty="0">
                <a:solidFill>
                  <a:schemeClr val="bg1">
                    <a:lumMod val="50000"/>
                  </a:schemeClr>
                </a:solidFill>
              </a:rPr>
              <a:t>--</a:t>
            </a:r>
            <a:r>
              <a:rPr lang="en-US" sz="1600" i="1" dirty="0" err="1">
                <a:solidFill>
                  <a:schemeClr val="bg1">
                    <a:lumMod val="50000"/>
                  </a:schemeClr>
                </a:solidFill>
              </a:rPr>
              <a:t>Sublux</a:t>
            </a:r>
            <a:r>
              <a:rPr lang="en-US" sz="1600" i="1" dirty="0">
                <a:solidFill>
                  <a:schemeClr val="bg1">
                    <a:lumMod val="50000"/>
                  </a:schemeClr>
                </a:solidFill>
              </a:rPr>
              <a:t>(at)ed: </a:t>
            </a:r>
            <a:r>
              <a:rPr lang="en-US" sz="1600" dirty="0">
                <a:solidFill>
                  <a:schemeClr val="bg1">
                    <a:lumMod val="50000"/>
                  </a:schemeClr>
                </a:solidFill>
              </a:rPr>
              <a:t>The lens is partially displaced, but remains in the ‘general area’</a:t>
            </a:r>
          </a:p>
          <a:p>
            <a:r>
              <a:rPr lang="en-US" sz="1600" i="1" dirty="0">
                <a:solidFill>
                  <a:schemeClr val="bg1">
                    <a:lumMod val="50000"/>
                  </a:schemeClr>
                </a:solidFill>
              </a:rPr>
              <a:t>--Lux(at)ed: </a:t>
            </a:r>
            <a:r>
              <a:rPr lang="en-US" sz="1600" dirty="0">
                <a:solidFill>
                  <a:schemeClr val="bg1">
                    <a:lumMod val="50000"/>
                  </a:schemeClr>
                </a:solidFill>
              </a:rPr>
              <a:t>The lens is dislocated—completely removed from the pupillary aperture. All zonular attachments have been disrupted.</a:t>
            </a:r>
          </a:p>
          <a:p>
            <a:endParaRPr lang="en-US" sz="1600" i="1" dirty="0">
              <a:solidFill>
                <a:schemeClr val="bg1">
                  <a:lumMod val="50000"/>
                </a:schemeClr>
              </a:solidFill>
            </a:endParaRPr>
          </a:p>
          <a:p>
            <a:r>
              <a:rPr lang="en-US" sz="1600" i="1" dirty="0">
                <a:solidFill>
                  <a:schemeClr val="bg1">
                    <a:lumMod val="50000"/>
                  </a:schemeClr>
                </a:solidFill>
              </a:rPr>
              <a:t>How does ectopia </a:t>
            </a:r>
            <a:r>
              <a:rPr lang="en-US" sz="1600" i="1" dirty="0" err="1">
                <a:solidFill>
                  <a:schemeClr val="bg1">
                    <a:lumMod val="50000"/>
                  </a:schemeClr>
                </a:solidFill>
              </a:rPr>
              <a:t>lentis</a:t>
            </a:r>
            <a:r>
              <a:rPr lang="en-US" sz="1600" i="1" dirty="0">
                <a:solidFill>
                  <a:schemeClr val="bg1">
                    <a:lumMod val="50000"/>
                  </a:schemeClr>
                </a:solidFill>
              </a:rPr>
              <a:t> lead to pupillary block and ACG?</a:t>
            </a:r>
          </a:p>
          <a:p>
            <a:r>
              <a:rPr lang="en-US" sz="1600" dirty="0">
                <a:solidFill>
                  <a:schemeClr val="bg1">
                    <a:lumMod val="50000"/>
                  </a:schemeClr>
                </a:solidFill>
              </a:rPr>
              <a:t>By allowing the displaced lens to move into and blocks the pupil, producing the pressure gradient, with subsequent iris </a:t>
            </a:r>
            <a:r>
              <a:rPr lang="en-US" sz="1600" dirty="0" err="1">
                <a:solidFill>
                  <a:schemeClr val="bg1">
                    <a:lumMod val="50000"/>
                  </a:schemeClr>
                </a:solidFill>
              </a:rPr>
              <a:t>bombé</a:t>
            </a:r>
            <a:r>
              <a:rPr lang="en-US" sz="1600" dirty="0">
                <a:solidFill>
                  <a:schemeClr val="bg1">
                    <a:lumMod val="50000"/>
                  </a:schemeClr>
                </a:solidFill>
              </a:rPr>
              <a:t> and angle closure</a:t>
            </a:r>
          </a:p>
        </p:txBody>
      </p:sp>
      <p:sp>
        <p:nvSpPr>
          <p:cNvPr id="23" name="TextBox 22">
            <a:extLst>
              <a:ext uri="{FF2B5EF4-FFF2-40B4-BE49-F238E27FC236}">
                <a16:creationId xmlns:a16="http://schemas.microsoft.com/office/drawing/2014/main" id="{798926ED-3FC5-4F3C-B080-E06F6EB1FF50}"/>
              </a:ext>
            </a:extLst>
          </p:cNvPr>
          <p:cNvSpPr txBox="1"/>
          <p:nvPr/>
        </p:nvSpPr>
        <p:spPr>
          <a:xfrm>
            <a:off x="2388280" y="2821634"/>
            <a:ext cx="6541623" cy="1384995"/>
          </a:xfrm>
          <a:prstGeom prst="rect">
            <a:avLst/>
          </a:prstGeom>
          <a:solidFill>
            <a:schemeClr val="accent1">
              <a:lumMod val="40000"/>
              <a:lumOff val="60000"/>
            </a:schemeClr>
          </a:solidFill>
        </p:spPr>
        <p:txBody>
          <a:bodyPr wrap="square" rtlCol="0">
            <a:spAutoFit/>
          </a:bodyPr>
          <a:lstStyle/>
          <a:p>
            <a:r>
              <a:rPr lang="en-US" sz="1400" i="1" dirty="0">
                <a:solidFill>
                  <a:schemeClr val="bg1">
                    <a:lumMod val="65000"/>
                  </a:schemeClr>
                </a:solidFill>
              </a:rPr>
              <a:t>In a few words, how would you describe the shape of a </a:t>
            </a:r>
            <a:r>
              <a:rPr lang="en-US" sz="1400" i="1" dirty="0" err="1">
                <a:solidFill>
                  <a:schemeClr val="bg1">
                    <a:lumMod val="65000"/>
                  </a:schemeClr>
                </a:solidFill>
              </a:rPr>
              <a:t>microspherophakic</a:t>
            </a:r>
            <a:r>
              <a:rPr lang="en-US" sz="1400" i="1" dirty="0">
                <a:solidFill>
                  <a:schemeClr val="bg1">
                    <a:lumMod val="65000"/>
                  </a:schemeClr>
                </a:solidFill>
              </a:rPr>
              <a:t> lens?</a:t>
            </a:r>
          </a:p>
          <a:p>
            <a:r>
              <a:rPr lang="en-US" sz="1400" dirty="0">
                <a:solidFill>
                  <a:schemeClr val="bg1">
                    <a:lumMod val="65000"/>
                  </a:schemeClr>
                </a:solidFill>
              </a:rPr>
              <a:t>The name says it all: the lens is </a:t>
            </a:r>
            <a:r>
              <a:rPr lang="en-US" sz="1400" b="1" u="sng" dirty="0">
                <a:solidFill>
                  <a:schemeClr val="bg1">
                    <a:lumMod val="65000"/>
                  </a:schemeClr>
                </a:solidFill>
              </a:rPr>
              <a:t>small (‘micro’) </a:t>
            </a:r>
            <a:r>
              <a:rPr lang="en-US" sz="1400" u="sng" dirty="0">
                <a:solidFill>
                  <a:schemeClr val="bg1">
                    <a:lumMod val="65000"/>
                  </a:schemeClr>
                </a:solidFill>
              </a:rPr>
              <a:t>and </a:t>
            </a:r>
            <a:r>
              <a:rPr lang="en-US" sz="1400" b="1" u="sng" dirty="0">
                <a:solidFill>
                  <a:schemeClr val="bg1">
                    <a:lumMod val="65000"/>
                  </a:schemeClr>
                </a:solidFill>
              </a:rPr>
              <a:t>round (‘</a:t>
            </a:r>
            <a:r>
              <a:rPr lang="en-US" sz="1400" b="1" u="sng" dirty="0" err="1">
                <a:solidFill>
                  <a:schemeClr val="bg1">
                    <a:lumMod val="65000"/>
                  </a:schemeClr>
                </a:solidFill>
              </a:rPr>
              <a:t>sphero</a:t>
            </a:r>
            <a:r>
              <a:rPr lang="en-US" sz="1400" b="1" u="sng" dirty="0">
                <a:solidFill>
                  <a:schemeClr val="bg1">
                    <a:lumMod val="65000"/>
                  </a:schemeClr>
                </a:solidFill>
              </a:rPr>
              <a:t>’)</a:t>
            </a:r>
          </a:p>
          <a:p>
            <a:endParaRPr lang="en-US" sz="1400" dirty="0">
              <a:solidFill>
                <a:schemeClr val="bg1">
                  <a:lumMod val="65000"/>
                </a:schemeClr>
              </a:solidFill>
            </a:endParaRPr>
          </a:p>
          <a:p>
            <a:r>
              <a:rPr lang="en-US" sz="1400" i="1" dirty="0">
                <a:solidFill>
                  <a:schemeClr val="bg1">
                    <a:lumMod val="65000"/>
                  </a:schemeClr>
                </a:solidFill>
              </a:rPr>
              <a:t>What common slit-lamp observation owes to the lens’ small size?</a:t>
            </a:r>
          </a:p>
          <a:p>
            <a:r>
              <a:rPr lang="en-US" sz="1400" dirty="0">
                <a:solidFill>
                  <a:schemeClr val="bg1">
                    <a:lumMod val="65000"/>
                  </a:schemeClr>
                </a:solidFill>
              </a:rPr>
              <a:t>Typically, the entirety of the lens equator can be seen in the pupillary aperture when the </a:t>
            </a:r>
            <a:r>
              <a:rPr lang="en-US" sz="1400" dirty="0" err="1">
                <a:solidFill>
                  <a:schemeClr val="bg1">
                    <a:lumMod val="65000"/>
                  </a:schemeClr>
                </a:solidFill>
              </a:rPr>
              <a:t>pt</a:t>
            </a:r>
            <a:r>
              <a:rPr lang="en-US" sz="1400" dirty="0">
                <a:solidFill>
                  <a:schemeClr val="bg1">
                    <a:lumMod val="65000"/>
                  </a:schemeClr>
                </a:solidFill>
              </a:rPr>
              <a:t> is widely dilated</a:t>
            </a:r>
          </a:p>
        </p:txBody>
      </p:sp>
      <p:sp>
        <p:nvSpPr>
          <p:cNvPr id="24" name="TextBox 23">
            <a:extLst>
              <a:ext uri="{FF2B5EF4-FFF2-40B4-BE49-F238E27FC236}">
                <a16:creationId xmlns:a16="http://schemas.microsoft.com/office/drawing/2014/main" id="{83DDB5E6-1D51-4892-8706-141024C83CED}"/>
              </a:ext>
            </a:extLst>
          </p:cNvPr>
          <p:cNvSpPr txBox="1"/>
          <p:nvPr/>
        </p:nvSpPr>
        <p:spPr>
          <a:xfrm>
            <a:off x="2424571" y="4316269"/>
            <a:ext cx="6451527" cy="954107"/>
          </a:xfrm>
          <a:prstGeom prst="rect">
            <a:avLst/>
          </a:prstGeom>
          <a:solidFill>
            <a:schemeClr val="accent5">
              <a:lumMod val="75000"/>
            </a:schemeClr>
          </a:solidFill>
        </p:spPr>
        <p:txBody>
          <a:bodyPr wrap="square" rtlCol="0">
            <a:spAutoFit/>
          </a:bodyPr>
          <a:lstStyle/>
          <a:p>
            <a:r>
              <a:rPr lang="en-US" sz="1400" i="1" dirty="0">
                <a:solidFill>
                  <a:schemeClr val="bg1">
                    <a:lumMod val="50000"/>
                  </a:schemeClr>
                </a:solidFill>
              </a:rPr>
              <a:t>Pts with </a:t>
            </a:r>
            <a:r>
              <a:rPr lang="en-US" sz="1400" i="1" dirty="0" err="1">
                <a:solidFill>
                  <a:schemeClr val="bg1">
                    <a:lumMod val="50000"/>
                  </a:schemeClr>
                </a:solidFill>
              </a:rPr>
              <a:t>microspherophakia</a:t>
            </a:r>
            <a:r>
              <a:rPr lang="en-US" sz="1400" i="1" dirty="0">
                <a:solidFill>
                  <a:schemeClr val="bg1">
                    <a:lumMod val="50000"/>
                  </a:schemeClr>
                </a:solidFill>
              </a:rPr>
              <a:t> are almost always high myopes. Why?</a:t>
            </a:r>
          </a:p>
          <a:p>
            <a:r>
              <a:rPr lang="en-US" sz="1400" dirty="0">
                <a:solidFill>
                  <a:schemeClr val="bg1">
                    <a:lumMod val="50000"/>
                  </a:schemeClr>
                </a:solidFill>
              </a:rPr>
              <a:t>Because the lens is small, it has a short radius of curvature. Further, because it is spherical, it is more curved than is a normal lens. </a:t>
            </a:r>
            <a:r>
              <a:rPr lang="en-US" sz="1400" u="sng" dirty="0">
                <a:solidFill>
                  <a:schemeClr val="bg1">
                    <a:lumMod val="50000"/>
                  </a:schemeClr>
                </a:solidFill>
              </a:rPr>
              <a:t>These two factors give the </a:t>
            </a:r>
            <a:r>
              <a:rPr lang="en-US" sz="1400" u="sng" dirty="0" err="1">
                <a:solidFill>
                  <a:schemeClr val="bg1">
                    <a:lumMod val="50000"/>
                  </a:schemeClr>
                </a:solidFill>
              </a:rPr>
              <a:t>m’spheric</a:t>
            </a:r>
            <a:r>
              <a:rPr lang="en-US" sz="1400" u="sng" dirty="0">
                <a:solidFill>
                  <a:schemeClr val="bg1">
                    <a:lumMod val="50000"/>
                  </a:schemeClr>
                </a:solidFill>
              </a:rPr>
              <a:t> lens vastly more converging power than a normal lens possesses.</a:t>
            </a:r>
          </a:p>
        </p:txBody>
      </p:sp>
      <p:sp>
        <p:nvSpPr>
          <p:cNvPr id="25" name="TextBox 24">
            <a:extLst>
              <a:ext uri="{FF2B5EF4-FFF2-40B4-BE49-F238E27FC236}">
                <a16:creationId xmlns:a16="http://schemas.microsoft.com/office/drawing/2014/main" id="{EDF9D533-D64E-40E5-8915-BD96C88905A7}"/>
              </a:ext>
            </a:extLst>
          </p:cNvPr>
          <p:cNvSpPr txBox="1"/>
          <p:nvPr/>
        </p:nvSpPr>
        <p:spPr>
          <a:xfrm>
            <a:off x="2423968" y="3058533"/>
            <a:ext cx="6567632" cy="584775"/>
          </a:xfrm>
          <a:prstGeom prst="rect">
            <a:avLst/>
          </a:prstGeom>
          <a:solidFill>
            <a:srgbClr val="99FF99"/>
          </a:solidFill>
        </p:spPr>
        <p:txBody>
          <a:bodyPr wrap="none" rtlCol="0">
            <a:spAutoFit/>
          </a:bodyPr>
          <a:lstStyle/>
          <a:p>
            <a:r>
              <a:rPr lang="en-US" sz="1600" i="1" dirty="0">
                <a:solidFill>
                  <a:schemeClr val="bg1">
                    <a:lumMod val="65000"/>
                  </a:schemeClr>
                </a:solidFill>
              </a:rPr>
              <a:t>With what condition is </a:t>
            </a:r>
            <a:r>
              <a:rPr lang="en-US" sz="1600" i="1" dirty="0" err="1">
                <a:solidFill>
                  <a:schemeClr val="bg1">
                    <a:lumMod val="65000"/>
                  </a:schemeClr>
                </a:solidFill>
              </a:rPr>
              <a:t>microspherophakia</a:t>
            </a:r>
            <a:r>
              <a:rPr lang="en-US" sz="1600" i="1" dirty="0">
                <a:solidFill>
                  <a:schemeClr val="bg1">
                    <a:lumMod val="65000"/>
                  </a:schemeClr>
                </a:solidFill>
              </a:rPr>
              <a:t> most frequently associated?</a:t>
            </a:r>
          </a:p>
          <a:p>
            <a:r>
              <a:rPr lang="en-US" sz="1600" b="1" dirty="0">
                <a:solidFill>
                  <a:schemeClr val="bg1">
                    <a:lumMod val="65000"/>
                  </a:schemeClr>
                </a:solidFill>
              </a:rPr>
              <a:t>Weill-Marchesani syndrome</a:t>
            </a:r>
          </a:p>
        </p:txBody>
      </p:sp>
      <p:sp>
        <p:nvSpPr>
          <p:cNvPr id="22" name="Oval 21">
            <a:extLst>
              <a:ext uri="{FF2B5EF4-FFF2-40B4-BE49-F238E27FC236}">
                <a16:creationId xmlns:a16="http://schemas.microsoft.com/office/drawing/2014/main" id="{A8B47573-D3D9-4D47-9E08-BED8FABB2FE0}"/>
              </a:ext>
            </a:extLst>
          </p:cNvPr>
          <p:cNvSpPr/>
          <p:nvPr/>
        </p:nvSpPr>
        <p:spPr>
          <a:xfrm>
            <a:off x="808522" y="3093379"/>
            <a:ext cx="1641452" cy="533397"/>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TextBox 28">
            <a:extLst>
              <a:ext uri="{FF2B5EF4-FFF2-40B4-BE49-F238E27FC236}">
                <a16:creationId xmlns:a16="http://schemas.microsoft.com/office/drawing/2014/main" id="{07333FDB-04C9-4773-A8C2-B02CF126B53B}"/>
              </a:ext>
            </a:extLst>
          </p:cNvPr>
          <p:cNvSpPr txBox="1"/>
          <p:nvPr/>
        </p:nvSpPr>
        <p:spPr>
          <a:xfrm>
            <a:off x="533400" y="3691270"/>
            <a:ext cx="6461699" cy="1815882"/>
          </a:xfrm>
          <a:prstGeom prst="rect">
            <a:avLst/>
          </a:prstGeom>
          <a:solidFill>
            <a:srgbClr val="0070C0"/>
          </a:solidFill>
        </p:spPr>
        <p:txBody>
          <a:bodyPr wrap="square" rtlCol="0">
            <a:spAutoFit/>
          </a:bodyPr>
          <a:lstStyle/>
          <a:p>
            <a:r>
              <a:rPr lang="en-US" sz="1600" i="1" dirty="0">
                <a:solidFill>
                  <a:schemeClr val="bg1">
                    <a:lumMod val="65000"/>
                  </a:schemeClr>
                </a:solidFill>
              </a:rPr>
              <a:t>Weill-Marchesani is strongly associated with </a:t>
            </a:r>
            <a:r>
              <a:rPr lang="en-US" sz="1600" i="1" dirty="0" err="1">
                <a:solidFill>
                  <a:schemeClr val="bg1">
                    <a:lumMod val="65000"/>
                  </a:schemeClr>
                </a:solidFill>
              </a:rPr>
              <a:t>microspherophakia</a:t>
            </a:r>
            <a:r>
              <a:rPr lang="en-US" sz="1600" i="1" dirty="0">
                <a:solidFill>
                  <a:schemeClr val="bg1">
                    <a:lumMod val="65000"/>
                  </a:schemeClr>
                </a:solidFill>
              </a:rPr>
              <a:t>.  With what conditions is </a:t>
            </a:r>
            <a:r>
              <a:rPr lang="en-US" sz="1600" i="1" dirty="0" err="1">
                <a:solidFill>
                  <a:schemeClr val="bg1">
                    <a:lumMod val="65000"/>
                  </a:schemeClr>
                </a:solidFill>
              </a:rPr>
              <a:t>microspherophakia</a:t>
            </a:r>
            <a:r>
              <a:rPr lang="en-US" sz="1600" i="1" dirty="0">
                <a:solidFill>
                  <a:schemeClr val="bg1">
                    <a:lumMod val="65000"/>
                  </a:schemeClr>
                </a:solidFill>
              </a:rPr>
              <a:t> </a:t>
            </a:r>
            <a:r>
              <a:rPr lang="en-US" sz="1600" b="1" dirty="0">
                <a:solidFill>
                  <a:schemeClr val="bg1">
                    <a:lumMod val="65000"/>
                  </a:schemeClr>
                </a:solidFill>
              </a:rPr>
              <a:t>occasionally</a:t>
            </a:r>
            <a:r>
              <a:rPr lang="en-US" sz="1600" i="1" dirty="0">
                <a:solidFill>
                  <a:schemeClr val="bg1">
                    <a:lumMod val="65000"/>
                  </a:schemeClr>
                </a:solidFill>
              </a:rPr>
              <a:t> associated</a:t>
            </a:r>
            <a:r>
              <a:rPr lang="en-US" sz="1600" i="1" dirty="0">
                <a:solidFill>
                  <a:schemeClr val="bg1">
                    <a:lumMod val="65000"/>
                  </a:schemeClr>
                </a:solidFill>
                <a:latin typeface="+mn-lt"/>
              </a:rPr>
              <a:t>?</a:t>
            </a:r>
          </a:p>
          <a:p>
            <a:r>
              <a:rPr lang="en-US" sz="1600" dirty="0">
                <a:solidFill>
                  <a:schemeClr val="bg1">
                    <a:lumMod val="65000"/>
                  </a:schemeClr>
                </a:solidFill>
                <a:latin typeface="+mn-lt"/>
              </a:rPr>
              <a:t>--Lowe syndrome</a:t>
            </a:r>
          </a:p>
          <a:p>
            <a:r>
              <a:rPr lang="en-US" sz="1600" dirty="0">
                <a:solidFill>
                  <a:schemeClr val="bg1">
                    <a:lumMod val="65000"/>
                  </a:schemeClr>
                </a:solidFill>
                <a:latin typeface="+mn-lt"/>
              </a:rPr>
              <a:t>--Alport syndrome</a:t>
            </a:r>
          </a:p>
          <a:p>
            <a:r>
              <a:rPr lang="en-US" sz="1600" b="1" dirty="0">
                <a:solidFill>
                  <a:schemeClr val="bg1"/>
                </a:solidFill>
                <a:latin typeface="+mn-lt"/>
              </a:rPr>
              <a:t>--</a:t>
            </a:r>
            <a:r>
              <a:rPr lang="en-US" sz="1600" b="1" dirty="0" err="1">
                <a:solidFill>
                  <a:schemeClr val="bg1"/>
                </a:solidFill>
                <a:latin typeface="+mn-lt"/>
              </a:rPr>
              <a:t>Marfan</a:t>
            </a:r>
            <a:r>
              <a:rPr lang="en-US" sz="1600" b="1" dirty="0">
                <a:solidFill>
                  <a:schemeClr val="bg1"/>
                </a:solidFill>
                <a:latin typeface="+mn-lt"/>
              </a:rPr>
              <a:t> syndrome</a:t>
            </a:r>
          </a:p>
          <a:p>
            <a:r>
              <a:rPr lang="en-US" sz="1600" dirty="0">
                <a:solidFill>
                  <a:schemeClr val="bg1">
                    <a:lumMod val="65000"/>
                  </a:schemeClr>
                </a:solidFill>
                <a:latin typeface="+mn-lt"/>
              </a:rPr>
              <a:t>--Peters anomaly</a:t>
            </a:r>
          </a:p>
          <a:p>
            <a:r>
              <a:rPr lang="en-US" sz="1600" dirty="0">
                <a:solidFill>
                  <a:schemeClr val="bg1">
                    <a:lumMod val="65000"/>
                  </a:schemeClr>
                </a:solidFill>
                <a:latin typeface="+mn-lt"/>
              </a:rPr>
              <a:t>--C</a:t>
            </a:r>
            <a:r>
              <a:rPr lang="en-US" sz="1600" dirty="0">
                <a:solidFill>
                  <a:schemeClr val="bg1">
                    <a:lumMod val="65000"/>
                  </a:schemeClr>
                </a:solidFill>
              </a:rPr>
              <a:t>ongenital rubella</a:t>
            </a:r>
            <a:endParaRPr lang="en-US" sz="1600" dirty="0">
              <a:solidFill>
                <a:schemeClr val="bg1">
                  <a:lumMod val="65000"/>
                </a:schemeClr>
              </a:solidFill>
              <a:latin typeface="+mn-lt"/>
            </a:endParaRPr>
          </a:p>
        </p:txBody>
      </p:sp>
      <p:sp>
        <p:nvSpPr>
          <p:cNvPr id="3" name="Oval 2">
            <a:extLst>
              <a:ext uri="{FF2B5EF4-FFF2-40B4-BE49-F238E27FC236}">
                <a16:creationId xmlns:a16="http://schemas.microsoft.com/office/drawing/2014/main" id="{C914562F-331B-441B-9DC7-534C4BCA9A7A}"/>
              </a:ext>
            </a:extLst>
          </p:cNvPr>
          <p:cNvSpPr/>
          <p:nvPr/>
        </p:nvSpPr>
        <p:spPr>
          <a:xfrm>
            <a:off x="2302864" y="3248672"/>
            <a:ext cx="3107336" cy="464126"/>
          </a:xfrm>
          <a:prstGeom prst="ellipse">
            <a:avLst/>
          </a:prstGeom>
          <a:no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TextBox 30">
            <a:extLst>
              <a:ext uri="{FF2B5EF4-FFF2-40B4-BE49-F238E27FC236}">
                <a16:creationId xmlns:a16="http://schemas.microsoft.com/office/drawing/2014/main" id="{9D694C1C-36CC-4EBA-AE84-30D14DAC2B38}"/>
              </a:ext>
            </a:extLst>
          </p:cNvPr>
          <p:cNvSpPr txBox="1"/>
          <p:nvPr/>
        </p:nvSpPr>
        <p:spPr>
          <a:xfrm>
            <a:off x="2537710" y="4316269"/>
            <a:ext cx="5463290" cy="1600438"/>
          </a:xfrm>
          <a:prstGeom prst="rect">
            <a:avLst/>
          </a:prstGeom>
          <a:solidFill>
            <a:srgbClr val="92D050"/>
          </a:solidFill>
        </p:spPr>
        <p:txBody>
          <a:bodyPr wrap="none" rtlCol="0">
            <a:spAutoFit/>
          </a:bodyPr>
          <a:lstStyle/>
          <a:p>
            <a:r>
              <a:rPr lang="en-US" sz="1400" i="1" dirty="0">
                <a:solidFill>
                  <a:schemeClr val="bg1">
                    <a:lumMod val="50000"/>
                  </a:schemeClr>
                </a:solidFill>
              </a:rPr>
              <a:t>What protein is abnormal in </a:t>
            </a:r>
            <a:r>
              <a:rPr lang="en-US" sz="1400" i="1" dirty="0" err="1">
                <a:solidFill>
                  <a:schemeClr val="bg1">
                    <a:lumMod val="50000"/>
                  </a:schemeClr>
                </a:solidFill>
              </a:rPr>
              <a:t>Marfan’s</a:t>
            </a:r>
            <a:r>
              <a:rPr lang="en-US" sz="1400" i="1" dirty="0">
                <a:solidFill>
                  <a:schemeClr val="bg1">
                    <a:lumMod val="50000"/>
                  </a:schemeClr>
                </a:solidFill>
              </a:rPr>
              <a:t>?</a:t>
            </a:r>
          </a:p>
          <a:p>
            <a:r>
              <a:rPr lang="en-US" sz="1400" dirty="0">
                <a:solidFill>
                  <a:schemeClr val="bg1">
                    <a:lumMod val="50000"/>
                  </a:schemeClr>
                </a:solidFill>
              </a:rPr>
              <a:t>Fibrillin</a:t>
            </a:r>
          </a:p>
          <a:p>
            <a:endParaRPr lang="en-US" sz="1400" dirty="0">
              <a:solidFill>
                <a:schemeClr val="bg1">
                  <a:lumMod val="50000"/>
                </a:schemeClr>
              </a:solidFill>
            </a:endParaRPr>
          </a:p>
          <a:p>
            <a:r>
              <a:rPr lang="en-US" sz="1400" i="1" dirty="0">
                <a:solidFill>
                  <a:schemeClr val="bg1">
                    <a:lumMod val="50000"/>
                  </a:schemeClr>
                </a:solidFill>
              </a:rPr>
              <a:t>What three structures/systems manifest abnormalities in </a:t>
            </a:r>
            <a:r>
              <a:rPr lang="en-US" sz="1400" i="1" dirty="0" err="1">
                <a:solidFill>
                  <a:schemeClr val="bg1">
                    <a:lumMod val="50000"/>
                  </a:schemeClr>
                </a:solidFill>
              </a:rPr>
              <a:t>Marfan’s</a:t>
            </a:r>
            <a:r>
              <a:rPr lang="en-US" sz="1400" i="1" dirty="0">
                <a:solidFill>
                  <a:schemeClr val="bg1">
                    <a:lumMod val="50000"/>
                  </a:schemeClr>
                </a:solidFill>
              </a:rPr>
              <a:t>?</a:t>
            </a:r>
          </a:p>
          <a:p>
            <a:r>
              <a:rPr lang="en-US" sz="1400" dirty="0">
                <a:solidFill>
                  <a:schemeClr val="bg1">
                    <a:lumMod val="50000"/>
                  </a:schemeClr>
                </a:solidFill>
              </a:rPr>
              <a:t>--The eye (duh)</a:t>
            </a:r>
          </a:p>
          <a:p>
            <a:r>
              <a:rPr lang="en-US" sz="1400" dirty="0">
                <a:solidFill>
                  <a:schemeClr val="bg1">
                    <a:lumMod val="50000"/>
                  </a:schemeClr>
                </a:solidFill>
              </a:rPr>
              <a:t>--</a:t>
            </a:r>
            <a:r>
              <a:rPr lang="en-US" sz="1400" b="1" dirty="0">
                <a:solidFill>
                  <a:srgbClr val="0000FF"/>
                </a:solidFill>
              </a:rPr>
              <a:t>The cardiovascular</a:t>
            </a:r>
            <a:endParaRPr lang="en-US" sz="1400" b="1" dirty="0">
              <a:solidFill>
                <a:schemeClr val="bg1">
                  <a:lumMod val="50000"/>
                </a:schemeClr>
              </a:solidFill>
            </a:endParaRPr>
          </a:p>
          <a:p>
            <a:r>
              <a:rPr lang="en-US" sz="1400" dirty="0">
                <a:solidFill>
                  <a:schemeClr val="bg1">
                    <a:lumMod val="50000"/>
                  </a:schemeClr>
                </a:solidFill>
              </a:rPr>
              <a:t>--The musculoskeletal</a:t>
            </a:r>
          </a:p>
        </p:txBody>
      </p:sp>
      <p:sp>
        <p:nvSpPr>
          <p:cNvPr id="27" name="Oval 26">
            <a:extLst>
              <a:ext uri="{FF2B5EF4-FFF2-40B4-BE49-F238E27FC236}">
                <a16:creationId xmlns:a16="http://schemas.microsoft.com/office/drawing/2014/main" id="{840C5E79-DF92-4B8B-A680-BE027ECFE4BE}"/>
              </a:ext>
            </a:extLst>
          </p:cNvPr>
          <p:cNvSpPr/>
          <p:nvPr/>
        </p:nvSpPr>
        <p:spPr>
          <a:xfrm>
            <a:off x="533400" y="4641274"/>
            <a:ext cx="2057400" cy="464126"/>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TextBox 29">
            <a:extLst>
              <a:ext uri="{FF2B5EF4-FFF2-40B4-BE49-F238E27FC236}">
                <a16:creationId xmlns:a16="http://schemas.microsoft.com/office/drawing/2014/main" id="{F6BA04C4-BBC3-4075-BA9A-F79CFC1D5F18}"/>
              </a:ext>
            </a:extLst>
          </p:cNvPr>
          <p:cNvSpPr txBox="1"/>
          <p:nvPr/>
        </p:nvSpPr>
        <p:spPr>
          <a:xfrm>
            <a:off x="4430341" y="4536845"/>
            <a:ext cx="4200137" cy="1815882"/>
          </a:xfrm>
          <a:prstGeom prst="rect">
            <a:avLst/>
          </a:prstGeom>
          <a:solidFill>
            <a:srgbClr val="FFFF00"/>
          </a:solidFill>
        </p:spPr>
        <p:txBody>
          <a:bodyPr wrap="square" rtlCol="0">
            <a:spAutoFit/>
          </a:bodyPr>
          <a:lstStyle/>
          <a:p>
            <a:r>
              <a:rPr lang="en-US" sz="1400" i="1" dirty="0">
                <a:solidFill>
                  <a:srgbClr val="0000FF"/>
                </a:solidFill>
              </a:rPr>
              <a:t>What cardiovascular abnormalities are common?</a:t>
            </a:r>
          </a:p>
          <a:p>
            <a:r>
              <a:rPr lang="en-US" sz="1400" dirty="0">
                <a:solidFill>
                  <a:srgbClr val="0000FF"/>
                </a:solidFill>
              </a:rPr>
              <a:t>--Dilatation of the aortic root and descending aorta</a:t>
            </a:r>
          </a:p>
          <a:p>
            <a:r>
              <a:rPr lang="en-US" sz="1400" dirty="0">
                <a:solidFill>
                  <a:srgbClr val="0000FF"/>
                </a:solidFill>
              </a:rPr>
              <a:t>--Aortic aneurysms/dissection</a:t>
            </a:r>
          </a:p>
          <a:p>
            <a:r>
              <a:rPr lang="en-US" sz="1400" dirty="0">
                <a:solidFill>
                  <a:srgbClr val="0000FF"/>
                </a:solidFill>
              </a:rPr>
              <a:t>--Mitral valve prolapse</a:t>
            </a:r>
          </a:p>
          <a:p>
            <a:endParaRPr lang="en-US" sz="1400" i="1" dirty="0">
              <a:solidFill>
                <a:srgbClr val="0000FF"/>
              </a:solidFill>
            </a:endParaRPr>
          </a:p>
          <a:p>
            <a:r>
              <a:rPr lang="en-US" sz="1400" i="1" dirty="0">
                <a:solidFill>
                  <a:srgbClr val="0000FF"/>
                </a:solidFill>
              </a:rPr>
              <a:t>Are these abnormalities clinically significant?</a:t>
            </a:r>
          </a:p>
          <a:p>
            <a:r>
              <a:rPr lang="en-US" sz="1400" dirty="0">
                <a:solidFill>
                  <a:srgbClr val="0000FF"/>
                </a:solidFill>
              </a:rPr>
              <a:t>Indeed they are—they are responsible for the significantly shortened lifespan of </a:t>
            </a:r>
            <a:r>
              <a:rPr lang="en-US" sz="1400" dirty="0" err="1">
                <a:solidFill>
                  <a:srgbClr val="0000FF"/>
                </a:solidFill>
              </a:rPr>
              <a:t>Marfan</a:t>
            </a:r>
            <a:r>
              <a:rPr lang="en-US" sz="1400" dirty="0">
                <a:solidFill>
                  <a:srgbClr val="0000FF"/>
                </a:solidFill>
              </a:rPr>
              <a:t> pts </a:t>
            </a:r>
          </a:p>
        </p:txBody>
      </p:sp>
      <p:sp>
        <p:nvSpPr>
          <p:cNvPr id="32" name="Oval 31">
            <a:extLst>
              <a:ext uri="{FF2B5EF4-FFF2-40B4-BE49-F238E27FC236}">
                <a16:creationId xmlns:a16="http://schemas.microsoft.com/office/drawing/2014/main" id="{820D53F9-440C-4BB5-8148-9A6B4A22E3FA}"/>
              </a:ext>
            </a:extLst>
          </p:cNvPr>
          <p:cNvSpPr/>
          <p:nvPr/>
        </p:nvSpPr>
        <p:spPr>
          <a:xfrm>
            <a:off x="2590799" y="5307982"/>
            <a:ext cx="1878071" cy="464126"/>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692416118"/>
      </p:ext>
    </p:extLst>
  </p:cSld>
  <p:clrMapOvr>
    <a:masterClrMapping/>
  </p:clrMapOvr>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014" name="Text Box 6"/>
          <p:cNvSpPr txBox="1">
            <a:spLocks noChangeArrowheads="1"/>
          </p:cNvSpPr>
          <p:nvPr/>
        </p:nvSpPr>
        <p:spPr bwMode="auto">
          <a:xfrm>
            <a:off x="533400" y="2356376"/>
            <a:ext cx="1005403"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t>Lens-</a:t>
            </a:r>
          </a:p>
          <a:p>
            <a:pPr algn="ctr" eaLnBrk="1" hangingPunct="1">
              <a:lnSpc>
                <a:spcPct val="80000"/>
              </a:lnSpc>
              <a:spcBef>
                <a:spcPct val="0"/>
              </a:spcBef>
              <a:buClrTx/>
              <a:buSzTx/>
              <a:buFontTx/>
              <a:buNone/>
            </a:pPr>
            <a:r>
              <a:rPr lang="en-US" altLang="en-US" sz="1800" dirty="0"/>
              <a:t>Induced</a:t>
            </a:r>
          </a:p>
        </p:txBody>
      </p:sp>
      <p:sp>
        <p:nvSpPr>
          <p:cNvPr id="43017" name="Text Box 14"/>
          <p:cNvSpPr txBox="1">
            <a:spLocks noChangeArrowheads="1"/>
          </p:cNvSpPr>
          <p:nvPr/>
        </p:nvSpPr>
        <p:spPr bwMode="auto">
          <a:xfrm>
            <a:off x="3026498" y="2365901"/>
            <a:ext cx="1633781"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Aphakic/</a:t>
            </a:r>
          </a:p>
          <a:p>
            <a:pPr algn="ctr" eaLnBrk="1" hangingPunct="1">
              <a:lnSpc>
                <a:spcPct val="80000"/>
              </a:lnSpc>
              <a:spcBef>
                <a:spcPct val="0"/>
              </a:spcBef>
              <a:buClrTx/>
              <a:buSzTx/>
              <a:buFontTx/>
              <a:buNone/>
            </a:pPr>
            <a:r>
              <a:rPr lang="en-US" altLang="en-US" sz="1800" dirty="0" err="1">
                <a:solidFill>
                  <a:schemeClr val="bg1">
                    <a:lumMod val="75000"/>
                  </a:schemeClr>
                </a:solidFill>
              </a:rPr>
              <a:t>Pseudophakic</a:t>
            </a:r>
            <a:endParaRPr lang="en-US" altLang="en-US" sz="1800" dirty="0">
              <a:solidFill>
                <a:schemeClr val="bg1">
                  <a:lumMod val="75000"/>
                </a:schemeClr>
              </a:solidFill>
            </a:endParaRPr>
          </a:p>
        </p:txBody>
      </p:sp>
      <p:sp>
        <p:nvSpPr>
          <p:cNvPr id="43031" name="Text Box 35"/>
          <p:cNvSpPr txBox="1">
            <a:spLocks noChangeArrowheads="1"/>
          </p:cNvSpPr>
          <p:nvPr/>
        </p:nvSpPr>
        <p:spPr bwMode="auto">
          <a:xfrm>
            <a:off x="1190847" y="1295400"/>
            <a:ext cx="2473754"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t>w/ Pupillary Block</a:t>
            </a:r>
          </a:p>
        </p:txBody>
      </p:sp>
      <p:sp>
        <p:nvSpPr>
          <p:cNvPr id="49" name="Rectangle 2">
            <a:extLst>
              <a:ext uri="{FF2B5EF4-FFF2-40B4-BE49-F238E27FC236}">
                <a16:creationId xmlns:a16="http://schemas.microsoft.com/office/drawing/2014/main" id="{240EE5BF-F7D2-4FC8-A5DD-F6B5423153C6}"/>
              </a:ext>
            </a:extLst>
          </p:cNvPr>
          <p:cNvSpPr>
            <a:spLocks noGrp="1" noChangeArrowheads="1"/>
          </p:cNvSpPr>
          <p:nvPr>
            <p:ph type="title"/>
          </p:nvPr>
        </p:nvSpPr>
        <p:spPr>
          <a:xfrm>
            <a:off x="457200" y="304800"/>
            <a:ext cx="7543800" cy="563562"/>
          </a:xfrm>
        </p:spPr>
        <p:txBody>
          <a:bodyPr/>
          <a:lstStyle/>
          <a:p>
            <a:pPr eaLnBrk="1" hangingPunct="1"/>
            <a:r>
              <a:rPr lang="en-US" altLang="en-US" sz="3500" dirty="0"/>
              <a:t>Q</a:t>
            </a:r>
          </a:p>
        </p:txBody>
      </p:sp>
      <p:sp>
        <p:nvSpPr>
          <p:cNvPr id="50" name="TextBox 49">
            <a:extLst>
              <a:ext uri="{FF2B5EF4-FFF2-40B4-BE49-F238E27FC236}">
                <a16:creationId xmlns:a16="http://schemas.microsoft.com/office/drawing/2014/main" id="{CF426230-46C8-405C-9015-99EF57762A2E}"/>
              </a:ext>
            </a:extLst>
          </p:cNvPr>
          <p:cNvSpPr txBox="1"/>
          <p:nvPr/>
        </p:nvSpPr>
        <p:spPr>
          <a:xfrm>
            <a:off x="2259496" y="189094"/>
            <a:ext cx="4607480" cy="400110"/>
          </a:xfrm>
          <a:prstGeom prst="rect">
            <a:avLst/>
          </a:prstGeom>
          <a:solidFill>
            <a:schemeClr val="accent1">
              <a:lumMod val="60000"/>
              <a:lumOff val="40000"/>
            </a:schemeClr>
          </a:solidFill>
        </p:spPr>
        <p:txBody>
          <a:bodyPr wrap="none" rtlCol="0">
            <a:spAutoFit/>
          </a:bodyPr>
          <a:lstStyle/>
          <a:p>
            <a:pPr algn="ctr"/>
            <a:r>
              <a:rPr lang="en-US" sz="2000" b="1" dirty="0"/>
              <a:t>Secondary Angle Closure Glaucoma</a:t>
            </a:r>
          </a:p>
        </p:txBody>
      </p:sp>
      <p:sp>
        <p:nvSpPr>
          <p:cNvPr id="2" name="TextBox 1">
            <a:extLst>
              <a:ext uri="{FF2B5EF4-FFF2-40B4-BE49-F238E27FC236}">
                <a16:creationId xmlns:a16="http://schemas.microsoft.com/office/drawing/2014/main" id="{A7E30BEC-923B-4C9A-A856-BDD0D882F6B8}"/>
              </a:ext>
            </a:extLst>
          </p:cNvPr>
          <p:cNvSpPr txBox="1"/>
          <p:nvPr/>
        </p:nvSpPr>
        <p:spPr>
          <a:xfrm>
            <a:off x="887305" y="2844119"/>
            <a:ext cx="1494320" cy="338554"/>
          </a:xfrm>
          <a:prstGeom prst="rect">
            <a:avLst/>
          </a:prstGeom>
          <a:noFill/>
        </p:spPr>
        <p:txBody>
          <a:bodyPr wrap="none" rtlCol="0">
            <a:spAutoFit/>
          </a:bodyPr>
          <a:lstStyle/>
          <a:p>
            <a:r>
              <a:rPr lang="en-US" sz="1600" dirty="0" err="1">
                <a:solidFill>
                  <a:schemeClr val="bg1">
                    <a:lumMod val="75000"/>
                  </a:schemeClr>
                </a:solidFill>
              </a:rPr>
              <a:t>Phacomorphic</a:t>
            </a:r>
            <a:endParaRPr lang="en-US" sz="1600" dirty="0">
              <a:solidFill>
                <a:schemeClr val="bg1">
                  <a:lumMod val="75000"/>
                </a:schemeClr>
              </a:solidFill>
            </a:endParaRPr>
          </a:p>
        </p:txBody>
      </p:sp>
      <p:sp>
        <p:nvSpPr>
          <p:cNvPr id="51" name="TextBox 50">
            <a:extLst>
              <a:ext uri="{FF2B5EF4-FFF2-40B4-BE49-F238E27FC236}">
                <a16:creationId xmlns:a16="http://schemas.microsoft.com/office/drawing/2014/main" id="{156069D4-340B-4160-A336-EBF73557CEE0}"/>
              </a:ext>
            </a:extLst>
          </p:cNvPr>
          <p:cNvSpPr txBox="1"/>
          <p:nvPr/>
        </p:nvSpPr>
        <p:spPr>
          <a:xfrm>
            <a:off x="884725" y="3175578"/>
            <a:ext cx="1519968" cy="338554"/>
          </a:xfrm>
          <a:prstGeom prst="rect">
            <a:avLst/>
          </a:prstGeom>
          <a:noFill/>
        </p:spPr>
        <p:txBody>
          <a:bodyPr wrap="none" rtlCol="0">
            <a:spAutoFit/>
          </a:bodyPr>
          <a:lstStyle/>
          <a:p>
            <a:r>
              <a:rPr lang="en-US" sz="1600" b="1" dirty="0"/>
              <a:t>Ectopia </a:t>
            </a:r>
            <a:r>
              <a:rPr lang="en-US" sz="1600" b="1" dirty="0" err="1"/>
              <a:t>lentis</a:t>
            </a:r>
            <a:endParaRPr lang="en-US" sz="1600" b="1" dirty="0"/>
          </a:p>
        </p:txBody>
      </p:sp>
      <p:cxnSp>
        <p:nvCxnSpPr>
          <p:cNvPr id="71" name="Straight Connector 70">
            <a:extLst>
              <a:ext uri="{FF2B5EF4-FFF2-40B4-BE49-F238E27FC236}">
                <a16:creationId xmlns:a16="http://schemas.microsoft.com/office/drawing/2014/main" id="{C104938D-BA8D-4E39-9D5F-9EE2012F2F3C}"/>
              </a:ext>
            </a:extLst>
          </p:cNvPr>
          <p:cNvCxnSpPr>
            <a:cxnSpLocks/>
          </p:cNvCxnSpPr>
          <p:nvPr/>
        </p:nvCxnSpPr>
        <p:spPr>
          <a:xfrm flipH="1">
            <a:off x="762665" y="3023488"/>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2A7E4E40-472F-4E50-8A7A-45C10FDD7171}"/>
              </a:ext>
            </a:extLst>
          </p:cNvPr>
          <p:cNvCxnSpPr>
            <a:cxnSpLocks/>
          </p:cNvCxnSpPr>
          <p:nvPr/>
        </p:nvCxnSpPr>
        <p:spPr>
          <a:xfrm flipH="1">
            <a:off x="762665" y="3347853"/>
            <a:ext cx="168274"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C3924889-45B9-4383-9C9E-48F0A9C27AD8}"/>
              </a:ext>
            </a:extLst>
          </p:cNvPr>
          <p:cNvCxnSpPr>
            <a:cxnSpLocks/>
          </p:cNvCxnSpPr>
          <p:nvPr/>
        </p:nvCxnSpPr>
        <p:spPr>
          <a:xfrm flipH="1">
            <a:off x="748719" y="2838976"/>
            <a:ext cx="13947" cy="5088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 name="Straight Arrow Connector 5">
            <a:extLst>
              <a:ext uri="{FF2B5EF4-FFF2-40B4-BE49-F238E27FC236}">
                <a16:creationId xmlns:a16="http://schemas.microsoft.com/office/drawing/2014/main" id="{A3439F0C-5143-461F-8F3C-2E830785DEFC}"/>
              </a:ext>
            </a:extLst>
          </p:cNvPr>
          <p:cNvCxnSpPr>
            <a:stCxn id="50" idx="2"/>
          </p:cNvCxnSpPr>
          <p:nvPr/>
        </p:nvCxnSpPr>
        <p:spPr>
          <a:xfrm flipH="1">
            <a:off x="2971800" y="589204"/>
            <a:ext cx="1591436" cy="706196"/>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6" name="Straight Arrow Connector 25">
            <a:extLst>
              <a:ext uri="{FF2B5EF4-FFF2-40B4-BE49-F238E27FC236}">
                <a16:creationId xmlns:a16="http://schemas.microsoft.com/office/drawing/2014/main" id="{B70E0124-9B84-41A5-8D84-A66B7838A706}"/>
              </a:ext>
            </a:extLst>
          </p:cNvPr>
          <p:cNvCxnSpPr>
            <a:cxnSpLocks/>
          </p:cNvCxnSpPr>
          <p:nvPr/>
        </p:nvCxnSpPr>
        <p:spPr>
          <a:xfrm flipH="1">
            <a:off x="1159539" y="1828800"/>
            <a:ext cx="1290435" cy="478059"/>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8" name="Straight Arrow Connector 27">
            <a:extLst>
              <a:ext uri="{FF2B5EF4-FFF2-40B4-BE49-F238E27FC236}">
                <a16:creationId xmlns:a16="http://schemas.microsoft.com/office/drawing/2014/main" id="{567A4249-5C59-4416-8A8E-1C35913900AB}"/>
              </a:ext>
            </a:extLst>
          </p:cNvPr>
          <p:cNvCxnSpPr>
            <a:cxnSpLocks/>
          </p:cNvCxnSpPr>
          <p:nvPr/>
        </p:nvCxnSpPr>
        <p:spPr>
          <a:xfrm>
            <a:off x="2449973" y="1832208"/>
            <a:ext cx="1268784"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21" name="Straight Arrow Connector 20">
            <a:extLst>
              <a:ext uri="{FF2B5EF4-FFF2-40B4-BE49-F238E27FC236}">
                <a16:creationId xmlns:a16="http://schemas.microsoft.com/office/drawing/2014/main" id="{5E33AEB6-AB6B-4304-B44B-E14BDAECF20A}"/>
              </a:ext>
            </a:extLst>
          </p:cNvPr>
          <p:cNvCxnSpPr>
            <a:cxnSpLocks/>
          </p:cNvCxnSpPr>
          <p:nvPr/>
        </p:nvCxnSpPr>
        <p:spPr>
          <a:xfrm>
            <a:off x="4572000" y="589204"/>
            <a:ext cx="1600200" cy="706196"/>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18" name="Text Box 36">
            <a:extLst>
              <a:ext uri="{FF2B5EF4-FFF2-40B4-BE49-F238E27FC236}">
                <a16:creationId xmlns:a16="http://schemas.microsoft.com/office/drawing/2014/main" id="{362B1808-42BE-4D1C-894B-40BD72FCD11D}"/>
              </a:ext>
            </a:extLst>
          </p:cNvPr>
          <p:cNvSpPr txBox="1">
            <a:spLocks noChangeArrowheads="1"/>
          </p:cNvSpPr>
          <p:nvPr/>
        </p:nvSpPr>
        <p:spPr bwMode="auto">
          <a:xfrm>
            <a:off x="5181600" y="1295400"/>
            <a:ext cx="2630848" cy="430887"/>
          </a:xfrm>
          <a:prstGeom prst="rect">
            <a:avLst/>
          </a:prstGeom>
          <a:noFill/>
          <a:ln w="952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solidFill>
                  <a:schemeClr val="bg1">
                    <a:lumMod val="75000"/>
                  </a:schemeClr>
                </a:solidFill>
              </a:rPr>
              <a:t>w/o Pupillary Block</a:t>
            </a:r>
          </a:p>
        </p:txBody>
      </p:sp>
      <p:sp>
        <p:nvSpPr>
          <p:cNvPr id="19" name="TextBox 18">
            <a:extLst>
              <a:ext uri="{FF2B5EF4-FFF2-40B4-BE49-F238E27FC236}">
                <a16:creationId xmlns:a16="http://schemas.microsoft.com/office/drawing/2014/main" id="{20F14707-6AB2-4CFA-894D-0A3851B594EA}"/>
              </a:ext>
            </a:extLst>
          </p:cNvPr>
          <p:cNvSpPr txBox="1"/>
          <p:nvPr/>
        </p:nvSpPr>
        <p:spPr>
          <a:xfrm>
            <a:off x="381000" y="3581400"/>
            <a:ext cx="7315200" cy="2800767"/>
          </a:xfrm>
          <a:prstGeom prst="rect">
            <a:avLst/>
          </a:prstGeom>
          <a:solidFill>
            <a:srgbClr val="FF99FF"/>
          </a:solidFill>
        </p:spPr>
        <p:txBody>
          <a:bodyPr wrap="square" rtlCol="0">
            <a:spAutoFit/>
          </a:bodyPr>
          <a:lstStyle/>
          <a:p>
            <a:r>
              <a:rPr lang="en-US" sz="1600" i="1" dirty="0">
                <a:solidFill>
                  <a:schemeClr val="bg1">
                    <a:lumMod val="50000"/>
                  </a:schemeClr>
                </a:solidFill>
              </a:rPr>
              <a:t>What is </a:t>
            </a:r>
            <a:r>
              <a:rPr lang="en-US" sz="1600" dirty="0">
                <a:solidFill>
                  <a:schemeClr val="bg1">
                    <a:lumMod val="50000"/>
                  </a:schemeClr>
                </a:solidFill>
              </a:rPr>
              <a:t>ectopia </a:t>
            </a:r>
            <a:r>
              <a:rPr lang="en-US" sz="1600" dirty="0" err="1">
                <a:solidFill>
                  <a:schemeClr val="bg1">
                    <a:lumMod val="50000"/>
                  </a:schemeClr>
                </a:solidFill>
              </a:rPr>
              <a:t>lentis</a:t>
            </a:r>
            <a:r>
              <a:rPr lang="en-US" sz="1600" i="1" dirty="0">
                <a:solidFill>
                  <a:schemeClr val="bg1">
                    <a:lumMod val="50000"/>
                  </a:schemeClr>
                </a:solidFill>
              </a:rPr>
              <a:t>?</a:t>
            </a:r>
          </a:p>
          <a:p>
            <a:r>
              <a:rPr lang="en-US" sz="1600" dirty="0">
                <a:solidFill>
                  <a:schemeClr val="bg1">
                    <a:lumMod val="50000"/>
                  </a:schemeClr>
                </a:solidFill>
              </a:rPr>
              <a:t>Displacement of the lens from its normal anatomic position</a:t>
            </a:r>
          </a:p>
          <a:p>
            <a:endParaRPr lang="en-US" sz="1600" dirty="0">
              <a:solidFill>
                <a:schemeClr val="bg1">
                  <a:lumMod val="50000"/>
                </a:schemeClr>
              </a:solidFill>
            </a:endParaRPr>
          </a:p>
          <a:p>
            <a:r>
              <a:rPr lang="en-US" sz="1600" i="1" dirty="0">
                <a:solidFill>
                  <a:schemeClr val="bg1">
                    <a:lumMod val="50000"/>
                  </a:schemeClr>
                </a:solidFill>
              </a:rPr>
              <a:t>With regard to lens ‘displacement’—what do the following terms mean?</a:t>
            </a:r>
          </a:p>
          <a:p>
            <a:r>
              <a:rPr lang="en-US" sz="1600" i="1" dirty="0">
                <a:solidFill>
                  <a:schemeClr val="bg1">
                    <a:lumMod val="50000"/>
                  </a:schemeClr>
                </a:solidFill>
              </a:rPr>
              <a:t>--</a:t>
            </a:r>
            <a:r>
              <a:rPr lang="en-US" sz="1600" i="1" dirty="0" err="1">
                <a:solidFill>
                  <a:schemeClr val="bg1">
                    <a:lumMod val="50000"/>
                  </a:schemeClr>
                </a:solidFill>
              </a:rPr>
              <a:t>Sublux</a:t>
            </a:r>
            <a:r>
              <a:rPr lang="en-US" sz="1600" i="1" dirty="0">
                <a:solidFill>
                  <a:schemeClr val="bg1">
                    <a:lumMod val="50000"/>
                  </a:schemeClr>
                </a:solidFill>
              </a:rPr>
              <a:t>(at)ed: </a:t>
            </a:r>
            <a:r>
              <a:rPr lang="en-US" sz="1600" dirty="0">
                <a:solidFill>
                  <a:schemeClr val="bg1">
                    <a:lumMod val="50000"/>
                  </a:schemeClr>
                </a:solidFill>
              </a:rPr>
              <a:t>The lens is partially displaced, but remains in the ‘general area’</a:t>
            </a:r>
          </a:p>
          <a:p>
            <a:r>
              <a:rPr lang="en-US" sz="1600" i="1" dirty="0">
                <a:solidFill>
                  <a:schemeClr val="bg1">
                    <a:lumMod val="50000"/>
                  </a:schemeClr>
                </a:solidFill>
              </a:rPr>
              <a:t>--Lux(at)ed: </a:t>
            </a:r>
            <a:r>
              <a:rPr lang="en-US" sz="1600" dirty="0">
                <a:solidFill>
                  <a:schemeClr val="bg1">
                    <a:lumMod val="50000"/>
                  </a:schemeClr>
                </a:solidFill>
              </a:rPr>
              <a:t>The lens is dislocated—completely removed from the pupillary aperture. All zonular attachments have been disrupted.</a:t>
            </a:r>
          </a:p>
          <a:p>
            <a:endParaRPr lang="en-US" sz="1600" i="1" dirty="0">
              <a:solidFill>
                <a:schemeClr val="bg1">
                  <a:lumMod val="50000"/>
                </a:schemeClr>
              </a:solidFill>
            </a:endParaRPr>
          </a:p>
          <a:p>
            <a:r>
              <a:rPr lang="en-US" sz="1600" i="1" dirty="0">
                <a:solidFill>
                  <a:schemeClr val="bg1">
                    <a:lumMod val="50000"/>
                  </a:schemeClr>
                </a:solidFill>
              </a:rPr>
              <a:t>How does ectopia </a:t>
            </a:r>
            <a:r>
              <a:rPr lang="en-US" sz="1600" i="1" dirty="0" err="1">
                <a:solidFill>
                  <a:schemeClr val="bg1">
                    <a:lumMod val="50000"/>
                  </a:schemeClr>
                </a:solidFill>
              </a:rPr>
              <a:t>lentis</a:t>
            </a:r>
            <a:r>
              <a:rPr lang="en-US" sz="1600" i="1" dirty="0">
                <a:solidFill>
                  <a:schemeClr val="bg1">
                    <a:lumMod val="50000"/>
                  </a:schemeClr>
                </a:solidFill>
              </a:rPr>
              <a:t> lead to pupillary block and ACG?</a:t>
            </a:r>
          </a:p>
          <a:p>
            <a:r>
              <a:rPr lang="en-US" sz="1600" dirty="0">
                <a:solidFill>
                  <a:schemeClr val="bg1">
                    <a:lumMod val="50000"/>
                  </a:schemeClr>
                </a:solidFill>
              </a:rPr>
              <a:t>By allowing the displaced lens to move into and blocks the pupil, producing the pressure gradient, with subsequent iris </a:t>
            </a:r>
            <a:r>
              <a:rPr lang="en-US" sz="1600" dirty="0" err="1">
                <a:solidFill>
                  <a:schemeClr val="bg1">
                    <a:lumMod val="50000"/>
                  </a:schemeClr>
                </a:solidFill>
              </a:rPr>
              <a:t>bombé</a:t>
            </a:r>
            <a:r>
              <a:rPr lang="en-US" sz="1600" dirty="0">
                <a:solidFill>
                  <a:schemeClr val="bg1">
                    <a:lumMod val="50000"/>
                  </a:schemeClr>
                </a:solidFill>
              </a:rPr>
              <a:t> and angle closure</a:t>
            </a:r>
          </a:p>
        </p:txBody>
      </p:sp>
      <p:sp>
        <p:nvSpPr>
          <p:cNvPr id="23" name="TextBox 22">
            <a:extLst>
              <a:ext uri="{FF2B5EF4-FFF2-40B4-BE49-F238E27FC236}">
                <a16:creationId xmlns:a16="http://schemas.microsoft.com/office/drawing/2014/main" id="{798926ED-3FC5-4F3C-B080-E06F6EB1FF50}"/>
              </a:ext>
            </a:extLst>
          </p:cNvPr>
          <p:cNvSpPr txBox="1"/>
          <p:nvPr/>
        </p:nvSpPr>
        <p:spPr>
          <a:xfrm>
            <a:off x="2388280" y="2821634"/>
            <a:ext cx="6541623" cy="1384995"/>
          </a:xfrm>
          <a:prstGeom prst="rect">
            <a:avLst/>
          </a:prstGeom>
          <a:solidFill>
            <a:schemeClr val="accent1">
              <a:lumMod val="40000"/>
              <a:lumOff val="60000"/>
            </a:schemeClr>
          </a:solidFill>
        </p:spPr>
        <p:txBody>
          <a:bodyPr wrap="square" rtlCol="0">
            <a:spAutoFit/>
          </a:bodyPr>
          <a:lstStyle/>
          <a:p>
            <a:r>
              <a:rPr lang="en-US" sz="1400" i="1" dirty="0">
                <a:solidFill>
                  <a:schemeClr val="bg1">
                    <a:lumMod val="65000"/>
                  </a:schemeClr>
                </a:solidFill>
              </a:rPr>
              <a:t>In a few words, how would you describe the shape of a </a:t>
            </a:r>
            <a:r>
              <a:rPr lang="en-US" sz="1400" i="1" dirty="0" err="1">
                <a:solidFill>
                  <a:schemeClr val="bg1">
                    <a:lumMod val="65000"/>
                  </a:schemeClr>
                </a:solidFill>
              </a:rPr>
              <a:t>microspherophakic</a:t>
            </a:r>
            <a:r>
              <a:rPr lang="en-US" sz="1400" i="1" dirty="0">
                <a:solidFill>
                  <a:schemeClr val="bg1">
                    <a:lumMod val="65000"/>
                  </a:schemeClr>
                </a:solidFill>
              </a:rPr>
              <a:t> lens?</a:t>
            </a:r>
          </a:p>
          <a:p>
            <a:r>
              <a:rPr lang="en-US" sz="1400" dirty="0">
                <a:solidFill>
                  <a:schemeClr val="bg1">
                    <a:lumMod val="65000"/>
                  </a:schemeClr>
                </a:solidFill>
              </a:rPr>
              <a:t>The name says it all: the lens is </a:t>
            </a:r>
            <a:r>
              <a:rPr lang="en-US" sz="1400" b="1" u="sng" dirty="0">
                <a:solidFill>
                  <a:schemeClr val="bg1">
                    <a:lumMod val="65000"/>
                  </a:schemeClr>
                </a:solidFill>
              </a:rPr>
              <a:t>small (‘micro’) </a:t>
            </a:r>
            <a:r>
              <a:rPr lang="en-US" sz="1400" u="sng" dirty="0">
                <a:solidFill>
                  <a:schemeClr val="bg1">
                    <a:lumMod val="65000"/>
                  </a:schemeClr>
                </a:solidFill>
              </a:rPr>
              <a:t>and </a:t>
            </a:r>
            <a:r>
              <a:rPr lang="en-US" sz="1400" b="1" u="sng" dirty="0">
                <a:solidFill>
                  <a:schemeClr val="bg1">
                    <a:lumMod val="65000"/>
                  </a:schemeClr>
                </a:solidFill>
              </a:rPr>
              <a:t>round (‘</a:t>
            </a:r>
            <a:r>
              <a:rPr lang="en-US" sz="1400" b="1" u="sng" dirty="0" err="1">
                <a:solidFill>
                  <a:schemeClr val="bg1">
                    <a:lumMod val="65000"/>
                  </a:schemeClr>
                </a:solidFill>
              </a:rPr>
              <a:t>sphero</a:t>
            </a:r>
            <a:r>
              <a:rPr lang="en-US" sz="1400" b="1" u="sng" dirty="0">
                <a:solidFill>
                  <a:schemeClr val="bg1">
                    <a:lumMod val="65000"/>
                  </a:schemeClr>
                </a:solidFill>
              </a:rPr>
              <a:t>’)</a:t>
            </a:r>
          </a:p>
          <a:p>
            <a:endParaRPr lang="en-US" sz="1400" dirty="0">
              <a:solidFill>
                <a:schemeClr val="bg1">
                  <a:lumMod val="65000"/>
                </a:schemeClr>
              </a:solidFill>
            </a:endParaRPr>
          </a:p>
          <a:p>
            <a:r>
              <a:rPr lang="en-US" sz="1400" i="1" dirty="0">
                <a:solidFill>
                  <a:schemeClr val="bg1">
                    <a:lumMod val="65000"/>
                  </a:schemeClr>
                </a:solidFill>
              </a:rPr>
              <a:t>What common slit-lamp observation owes to the lens’ small size?</a:t>
            </a:r>
          </a:p>
          <a:p>
            <a:r>
              <a:rPr lang="en-US" sz="1400" dirty="0">
                <a:solidFill>
                  <a:schemeClr val="bg1">
                    <a:lumMod val="65000"/>
                  </a:schemeClr>
                </a:solidFill>
              </a:rPr>
              <a:t>Typically, the entirety of the lens equator can be seen in the pupillary aperture when the </a:t>
            </a:r>
            <a:r>
              <a:rPr lang="en-US" sz="1400" dirty="0" err="1">
                <a:solidFill>
                  <a:schemeClr val="bg1">
                    <a:lumMod val="65000"/>
                  </a:schemeClr>
                </a:solidFill>
              </a:rPr>
              <a:t>pt</a:t>
            </a:r>
            <a:r>
              <a:rPr lang="en-US" sz="1400" dirty="0">
                <a:solidFill>
                  <a:schemeClr val="bg1">
                    <a:lumMod val="65000"/>
                  </a:schemeClr>
                </a:solidFill>
              </a:rPr>
              <a:t> is widely dilated</a:t>
            </a:r>
          </a:p>
        </p:txBody>
      </p:sp>
      <p:sp>
        <p:nvSpPr>
          <p:cNvPr id="24" name="TextBox 23">
            <a:extLst>
              <a:ext uri="{FF2B5EF4-FFF2-40B4-BE49-F238E27FC236}">
                <a16:creationId xmlns:a16="http://schemas.microsoft.com/office/drawing/2014/main" id="{83DDB5E6-1D51-4892-8706-141024C83CED}"/>
              </a:ext>
            </a:extLst>
          </p:cNvPr>
          <p:cNvSpPr txBox="1"/>
          <p:nvPr/>
        </p:nvSpPr>
        <p:spPr>
          <a:xfrm>
            <a:off x="2424571" y="4316269"/>
            <a:ext cx="6451527" cy="954107"/>
          </a:xfrm>
          <a:prstGeom prst="rect">
            <a:avLst/>
          </a:prstGeom>
          <a:solidFill>
            <a:schemeClr val="accent5">
              <a:lumMod val="75000"/>
            </a:schemeClr>
          </a:solidFill>
        </p:spPr>
        <p:txBody>
          <a:bodyPr wrap="square" rtlCol="0">
            <a:spAutoFit/>
          </a:bodyPr>
          <a:lstStyle/>
          <a:p>
            <a:r>
              <a:rPr lang="en-US" sz="1400" i="1" dirty="0">
                <a:solidFill>
                  <a:schemeClr val="bg1">
                    <a:lumMod val="50000"/>
                  </a:schemeClr>
                </a:solidFill>
              </a:rPr>
              <a:t>Pts with </a:t>
            </a:r>
            <a:r>
              <a:rPr lang="en-US" sz="1400" i="1" dirty="0" err="1">
                <a:solidFill>
                  <a:schemeClr val="bg1">
                    <a:lumMod val="50000"/>
                  </a:schemeClr>
                </a:solidFill>
              </a:rPr>
              <a:t>microspherophakia</a:t>
            </a:r>
            <a:r>
              <a:rPr lang="en-US" sz="1400" i="1" dirty="0">
                <a:solidFill>
                  <a:schemeClr val="bg1">
                    <a:lumMod val="50000"/>
                  </a:schemeClr>
                </a:solidFill>
              </a:rPr>
              <a:t> are almost always high myopes. Why?</a:t>
            </a:r>
          </a:p>
          <a:p>
            <a:r>
              <a:rPr lang="en-US" sz="1400" dirty="0">
                <a:solidFill>
                  <a:schemeClr val="bg1">
                    <a:lumMod val="50000"/>
                  </a:schemeClr>
                </a:solidFill>
              </a:rPr>
              <a:t>Because the lens is small, it has a short radius of curvature. Further, because it is spherical, it is more curved than is a normal lens. </a:t>
            </a:r>
            <a:r>
              <a:rPr lang="en-US" sz="1400" u="sng" dirty="0">
                <a:solidFill>
                  <a:schemeClr val="bg1">
                    <a:lumMod val="50000"/>
                  </a:schemeClr>
                </a:solidFill>
              </a:rPr>
              <a:t>These two factors give the </a:t>
            </a:r>
            <a:r>
              <a:rPr lang="en-US" sz="1400" u="sng" dirty="0" err="1">
                <a:solidFill>
                  <a:schemeClr val="bg1">
                    <a:lumMod val="50000"/>
                  </a:schemeClr>
                </a:solidFill>
              </a:rPr>
              <a:t>m’spheric</a:t>
            </a:r>
            <a:r>
              <a:rPr lang="en-US" sz="1400" u="sng" dirty="0">
                <a:solidFill>
                  <a:schemeClr val="bg1">
                    <a:lumMod val="50000"/>
                  </a:schemeClr>
                </a:solidFill>
              </a:rPr>
              <a:t> lens vastly more converging power than a normal lens possesses.</a:t>
            </a:r>
          </a:p>
        </p:txBody>
      </p:sp>
      <p:sp>
        <p:nvSpPr>
          <p:cNvPr id="25" name="TextBox 24">
            <a:extLst>
              <a:ext uri="{FF2B5EF4-FFF2-40B4-BE49-F238E27FC236}">
                <a16:creationId xmlns:a16="http://schemas.microsoft.com/office/drawing/2014/main" id="{EDF9D533-D64E-40E5-8915-BD96C88905A7}"/>
              </a:ext>
            </a:extLst>
          </p:cNvPr>
          <p:cNvSpPr txBox="1"/>
          <p:nvPr/>
        </p:nvSpPr>
        <p:spPr>
          <a:xfrm>
            <a:off x="2423968" y="3058533"/>
            <a:ext cx="6567632" cy="584775"/>
          </a:xfrm>
          <a:prstGeom prst="rect">
            <a:avLst/>
          </a:prstGeom>
          <a:solidFill>
            <a:srgbClr val="99FF99"/>
          </a:solidFill>
        </p:spPr>
        <p:txBody>
          <a:bodyPr wrap="none" rtlCol="0">
            <a:spAutoFit/>
          </a:bodyPr>
          <a:lstStyle/>
          <a:p>
            <a:r>
              <a:rPr lang="en-US" sz="1600" i="1" dirty="0">
                <a:solidFill>
                  <a:schemeClr val="bg1">
                    <a:lumMod val="65000"/>
                  </a:schemeClr>
                </a:solidFill>
              </a:rPr>
              <a:t>With what condition is </a:t>
            </a:r>
            <a:r>
              <a:rPr lang="en-US" sz="1600" i="1" dirty="0" err="1">
                <a:solidFill>
                  <a:schemeClr val="bg1">
                    <a:lumMod val="65000"/>
                  </a:schemeClr>
                </a:solidFill>
              </a:rPr>
              <a:t>microspherophakia</a:t>
            </a:r>
            <a:r>
              <a:rPr lang="en-US" sz="1600" i="1" dirty="0">
                <a:solidFill>
                  <a:schemeClr val="bg1">
                    <a:lumMod val="65000"/>
                  </a:schemeClr>
                </a:solidFill>
              </a:rPr>
              <a:t> most frequently associated?</a:t>
            </a:r>
          </a:p>
          <a:p>
            <a:r>
              <a:rPr lang="en-US" sz="1600" b="1" dirty="0">
                <a:solidFill>
                  <a:schemeClr val="bg1">
                    <a:lumMod val="65000"/>
                  </a:schemeClr>
                </a:solidFill>
              </a:rPr>
              <a:t>Weill-Marchesani syndrome</a:t>
            </a:r>
          </a:p>
        </p:txBody>
      </p:sp>
      <p:sp>
        <p:nvSpPr>
          <p:cNvPr id="22" name="Oval 21">
            <a:extLst>
              <a:ext uri="{FF2B5EF4-FFF2-40B4-BE49-F238E27FC236}">
                <a16:creationId xmlns:a16="http://schemas.microsoft.com/office/drawing/2014/main" id="{A8B47573-D3D9-4D47-9E08-BED8FABB2FE0}"/>
              </a:ext>
            </a:extLst>
          </p:cNvPr>
          <p:cNvSpPr/>
          <p:nvPr/>
        </p:nvSpPr>
        <p:spPr>
          <a:xfrm>
            <a:off x="808522" y="3093379"/>
            <a:ext cx="1641452" cy="533397"/>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TextBox 28">
            <a:extLst>
              <a:ext uri="{FF2B5EF4-FFF2-40B4-BE49-F238E27FC236}">
                <a16:creationId xmlns:a16="http://schemas.microsoft.com/office/drawing/2014/main" id="{07333FDB-04C9-4773-A8C2-B02CF126B53B}"/>
              </a:ext>
            </a:extLst>
          </p:cNvPr>
          <p:cNvSpPr txBox="1"/>
          <p:nvPr/>
        </p:nvSpPr>
        <p:spPr>
          <a:xfrm>
            <a:off x="533400" y="3691270"/>
            <a:ext cx="6461699" cy="1815882"/>
          </a:xfrm>
          <a:prstGeom prst="rect">
            <a:avLst/>
          </a:prstGeom>
          <a:solidFill>
            <a:srgbClr val="0070C0"/>
          </a:solidFill>
        </p:spPr>
        <p:txBody>
          <a:bodyPr wrap="square" rtlCol="0">
            <a:spAutoFit/>
          </a:bodyPr>
          <a:lstStyle/>
          <a:p>
            <a:r>
              <a:rPr lang="en-US" sz="1600" i="1" dirty="0">
                <a:solidFill>
                  <a:schemeClr val="bg1">
                    <a:lumMod val="65000"/>
                  </a:schemeClr>
                </a:solidFill>
              </a:rPr>
              <a:t>Weill-Marchesani is strongly associated with </a:t>
            </a:r>
            <a:r>
              <a:rPr lang="en-US" sz="1600" i="1" dirty="0" err="1">
                <a:solidFill>
                  <a:schemeClr val="bg1">
                    <a:lumMod val="65000"/>
                  </a:schemeClr>
                </a:solidFill>
              </a:rPr>
              <a:t>microspherophakia</a:t>
            </a:r>
            <a:r>
              <a:rPr lang="en-US" sz="1600" i="1" dirty="0">
                <a:solidFill>
                  <a:schemeClr val="bg1">
                    <a:lumMod val="65000"/>
                  </a:schemeClr>
                </a:solidFill>
              </a:rPr>
              <a:t>.  With what conditions is </a:t>
            </a:r>
            <a:r>
              <a:rPr lang="en-US" sz="1600" i="1" dirty="0" err="1">
                <a:solidFill>
                  <a:schemeClr val="bg1">
                    <a:lumMod val="65000"/>
                  </a:schemeClr>
                </a:solidFill>
              </a:rPr>
              <a:t>microspherophakia</a:t>
            </a:r>
            <a:r>
              <a:rPr lang="en-US" sz="1600" i="1" dirty="0">
                <a:solidFill>
                  <a:schemeClr val="bg1">
                    <a:lumMod val="65000"/>
                  </a:schemeClr>
                </a:solidFill>
              </a:rPr>
              <a:t> </a:t>
            </a:r>
            <a:r>
              <a:rPr lang="en-US" sz="1600" b="1" dirty="0">
                <a:solidFill>
                  <a:schemeClr val="bg1">
                    <a:lumMod val="65000"/>
                  </a:schemeClr>
                </a:solidFill>
              </a:rPr>
              <a:t>occasionally</a:t>
            </a:r>
            <a:r>
              <a:rPr lang="en-US" sz="1600" i="1" dirty="0">
                <a:solidFill>
                  <a:schemeClr val="bg1">
                    <a:lumMod val="65000"/>
                  </a:schemeClr>
                </a:solidFill>
              </a:rPr>
              <a:t> associated</a:t>
            </a:r>
            <a:r>
              <a:rPr lang="en-US" sz="1600" i="1" dirty="0">
                <a:solidFill>
                  <a:schemeClr val="bg1">
                    <a:lumMod val="65000"/>
                  </a:schemeClr>
                </a:solidFill>
                <a:latin typeface="+mn-lt"/>
              </a:rPr>
              <a:t>?</a:t>
            </a:r>
          </a:p>
          <a:p>
            <a:r>
              <a:rPr lang="en-US" sz="1600" dirty="0">
                <a:solidFill>
                  <a:schemeClr val="bg1">
                    <a:lumMod val="65000"/>
                  </a:schemeClr>
                </a:solidFill>
                <a:latin typeface="+mn-lt"/>
              </a:rPr>
              <a:t>--Lowe syndrome</a:t>
            </a:r>
          </a:p>
          <a:p>
            <a:r>
              <a:rPr lang="en-US" sz="1600" dirty="0">
                <a:solidFill>
                  <a:schemeClr val="bg1">
                    <a:lumMod val="65000"/>
                  </a:schemeClr>
                </a:solidFill>
                <a:latin typeface="+mn-lt"/>
              </a:rPr>
              <a:t>--Alport syndrome</a:t>
            </a:r>
          </a:p>
          <a:p>
            <a:r>
              <a:rPr lang="en-US" sz="1600" b="1" dirty="0">
                <a:solidFill>
                  <a:schemeClr val="bg1"/>
                </a:solidFill>
                <a:latin typeface="+mn-lt"/>
              </a:rPr>
              <a:t>--</a:t>
            </a:r>
            <a:r>
              <a:rPr lang="en-US" sz="1600" b="1" dirty="0" err="1">
                <a:solidFill>
                  <a:schemeClr val="bg1"/>
                </a:solidFill>
                <a:latin typeface="+mn-lt"/>
              </a:rPr>
              <a:t>Marfan</a:t>
            </a:r>
            <a:r>
              <a:rPr lang="en-US" sz="1600" b="1" dirty="0">
                <a:solidFill>
                  <a:schemeClr val="bg1"/>
                </a:solidFill>
                <a:latin typeface="+mn-lt"/>
              </a:rPr>
              <a:t> syndrome</a:t>
            </a:r>
          </a:p>
          <a:p>
            <a:r>
              <a:rPr lang="en-US" sz="1600" dirty="0">
                <a:solidFill>
                  <a:schemeClr val="bg1">
                    <a:lumMod val="65000"/>
                  </a:schemeClr>
                </a:solidFill>
                <a:latin typeface="+mn-lt"/>
              </a:rPr>
              <a:t>--Peters anomaly</a:t>
            </a:r>
          </a:p>
          <a:p>
            <a:r>
              <a:rPr lang="en-US" sz="1600" dirty="0">
                <a:solidFill>
                  <a:schemeClr val="bg1">
                    <a:lumMod val="65000"/>
                  </a:schemeClr>
                </a:solidFill>
                <a:latin typeface="+mn-lt"/>
              </a:rPr>
              <a:t>--C</a:t>
            </a:r>
            <a:r>
              <a:rPr lang="en-US" sz="1600" dirty="0">
                <a:solidFill>
                  <a:schemeClr val="bg1">
                    <a:lumMod val="65000"/>
                  </a:schemeClr>
                </a:solidFill>
              </a:rPr>
              <a:t>ongenital rubella</a:t>
            </a:r>
            <a:endParaRPr lang="en-US" sz="1600" dirty="0">
              <a:solidFill>
                <a:schemeClr val="bg1">
                  <a:lumMod val="65000"/>
                </a:schemeClr>
              </a:solidFill>
              <a:latin typeface="+mn-lt"/>
            </a:endParaRPr>
          </a:p>
        </p:txBody>
      </p:sp>
      <p:sp>
        <p:nvSpPr>
          <p:cNvPr id="3" name="Oval 2">
            <a:extLst>
              <a:ext uri="{FF2B5EF4-FFF2-40B4-BE49-F238E27FC236}">
                <a16:creationId xmlns:a16="http://schemas.microsoft.com/office/drawing/2014/main" id="{C914562F-331B-441B-9DC7-534C4BCA9A7A}"/>
              </a:ext>
            </a:extLst>
          </p:cNvPr>
          <p:cNvSpPr/>
          <p:nvPr/>
        </p:nvSpPr>
        <p:spPr>
          <a:xfrm>
            <a:off x="2302864" y="3248672"/>
            <a:ext cx="3107336" cy="464126"/>
          </a:xfrm>
          <a:prstGeom prst="ellipse">
            <a:avLst/>
          </a:prstGeom>
          <a:no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TextBox 30">
            <a:extLst>
              <a:ext uri="{FF2B5EF4-FFF2-40B4-BE49-F238E27FC236}">
                <a16:creationId xmlns:a16="http://schemas.microsoft.com/office/drawing/2014/main" id="{9D694C1C-36CC-4EBA-AE84-30D14DAC2B38}"/>
              </a:ext>
            </a:extLst>
          </p:cNvPr>
          <p:cNvSpPr txBox="1"/>
          <p:nvPr/>
        </p:nvSpPr>
        <p:spPr>
          <a:xfrm>
            <a:off x="2537710" y="4316269"/>
            <a:ext cx="5463290" cy="1600438"/>
          </a:xfrm>
          <a:prstGeom prst="rect">
            <a:avLst/>
          </a:prstGeom>
          <a:solidFill>
            <a:srgbClr val="92D050"/>
          </a:solidFill>
        </p:spPr>
        <p:txBody>
          <a:bodyPr wrap="none" rtlCol="0">
            <a:spAutoFit/>
          </a:bodyPr>
          <a:lstStyle/>
          <a:p>
            <a:r>
              <a:rPr lang="en-US" sz="1400" i="1" dirty="0">
                <a:solidFill>
                  <a:schemeClr val="bg1">
                    <a:lumMod val="50000"/>
                  </a:schemeClr>
                </a:solidFill>
              </a:rPr>
              <a:t>What protein is abnormal in </a:t>
            </a:r>
            <a:r>
              <a:rPr lang="en-US" sz="1400" i="1" dirty="0" err="1">
                <a:solidFill>
                  <a:schemeClr val="bg1">
                    <a:lumMod val="50000"/>
                  </a:schemeClr>
                </a:solidFill>
              </a:rPr>
              <a:t>Marfan’s</a:t>
            </a:r>
            <a:r>
              <a:rPr lang="en-US" sz="1400" i="1" dirty="0">
                <a:solidFill>
                  <a:schemeClr val="bg1">
                    <a:lumMod val="50000"/>
                  </a:schemeClr>
                </a:solidFill>
              </a:rPr>
              <a:t>?</a:t>
            </a:r>
          </a:p>
          <a:p>
            <a:r>
              <a:rPr lang="en-US" sz="1400" dirty="0">
                <a:solidFill>
                  <a:schemeClr val="bg1">
                    <a:lumMod val="50000"/>
                  </a:schemeClr>
                </a:solidFill>
              </a:rPr>
              <a:t>Fibrillin</a:t>
            </a:r>
          </a:p>
          <a:p>
            <a:endParaRPr lang="en-US" sz="1400" dirty="0">
              <a:solidFill>
                <a:schemeClr val="bg1">
                  <a:lumMod val="50000"/>
                </a:schemeClr>
              </a:solidFill>
            </a:endParaRPr>
          </a:p>
          <a:p>
            <a:r>
              <a:rPr lang="en-US" sz="1400" i="1" dirty="0">
                <a:solidFill>
                  <a:schemeClr val="bg1">
                    <a:lumMod val="50000"/>
                  </a:schemeClr>
                </a:solidFill>
              </a:rPr>
              <a:t>What three structures/systems manifest abnormalities in </a:t>
            </a:r>
            <a:r>
              <a:rPr lang="en-US" sz="1400" i="1" dirty="0" err="1">
                <a:solidFill>
                  <a:schemeClr val="bg1">
                    <a:lumMod val="50000"/>
                  </a:schemeClr>
                </a:solidFill>
              </a:rPr>
              <a:t>Marfan’s</a:t>
            </a:r>
            <a:r>
              <a:rPr lang="en-US" sz="1400" i="1" dirty="0">
                <a:solidFill>
                  <a:schemeClr val="bg1">
                    <a:lumMod val="50000"/>
                  </a:schemeClr>
                </a:solidFill>
              </a:rPr>
              <a:t>?</a:t>
            </a:r>
          </a:p>
          <a:p>
            <a:r>
              <a:rPr lang="en-US" sz="1400" dirty="0">
                <a:solidFill>
                  <a:schemeClr val="bg1">
                    <a:lumMod val="50000"/>
                  </a:schemeClr>
                </a:solidFill>
              </a:rPr>
              <a:t>--The eye (duh)</a:t>
            </a:r>
          </a:p>
          <a:p>
            <a:r>
              <a:rPr lang="en-US" sz="1400" dirty="0">
                <a:solidFill>
                  <a:schemeClr val="bg1">
                    <a:lumMod val="50000"/>
                  </a:schemeClr>
                </a:solidFill>
              </a:rPr>
              <a:t>--</a:t>
            </a:r>
            <a:r>
              <a:rPr lang="en-US" sz="1400" b="1" dirty="0">
                <a:solidFill>
                  <a:srgbClr val="0000FF"/>
                </a:solidFill>
              </a:rPr>
              <a:t>The cardiovascular</a:t>
            </a:r>
            <a:endParaRPr lang="en-US" sz="1400" b="1" dirty="0">
              <a:solidFill>
                <a:schemeClr val="bg1">
                  <a:lumMod val="50000"/>
                </a:schemeClr>
              </a:solidFill>
            </a:endParaRPr>
          </a:p>
          <a:p>
            <a:r>
              <a:rPr lang="en-US" sz="1400" dirty="0">
                <a:solidFill>
                  <a:schemeClr val="bg1">
                    <a:lumMod val="50000"/>
                  </a:schemeClr>
                </a:solidFill>
              </a:rPr>
              <a:t>--The musculoskeletal</a:t>
            </a:r>
          </a:p>
        </p:txBody>
      </p:sp>
      <p:sp>
        <p:nvSpPr>
          <p:cNvPr id="27" name="Oval 26">
            <a:extLst>
              <a:ext uri="{FF2B5EF4-FFF2-40B4-BE49-F238E27FC236}">
                <a16:creationId xmlns:a16="http://schemas.microsoft.com/office/drawing/2014/main" id="{840C5E79-DF92-4B8B-A680-BE027ECFE4BE}"/>
              </a:ext>
            </a:extLst>
          </p:cNvPr>
          <p:cNvSpPr/>
          <p:nvPr/>
        </p:nvSpPr>
        <p:spPr>
          <a:xfrm>
            <a:off x="533400" y="4641274"/>
            <a:ext cx="2057400" cy="464126"/>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TextBox 29">
            <a:extLst>
              <a:ext uri="{FF2B5EF4-FFF2-40B4-BE49-F238E27FC236}">
                <a16:creationId xmlns:a16="http://schemas.microsoft.com/office/drawing/2014/main" id="{F6BA04C4-BBC3-4075-BA9A-F79CFC1D5F18}"/>
              </a:ext>
            </a:extLst>
          </p:cNvPr>
          <p:cNvSpPr txBox="1"/>
          <p:nvPr/>
        </p:nvSpPr>
        <p:spPr>
          <a:xfrm>
            <a:off x="4430341" y="4536845"/>
            <a:ext cx="4200137" cy="1815882"/>
          </a:xfrm>
          <a:prstGeom prst="rect">
            <a:avLst/>
          </a:prstGeom>
          <a:solidFill>
            <a:srgbClr val="FFFF00"/>
          </a:solidFill>
        </p:spPr>
        <p:txBody>
          <a:bodyPr wrap="square" rtlCol="0">
            <a:spAutoFit/>
          </a:bodyPr>
          <a:lstStyle/>
          <a:p>
            <a:r>
              <a:rPr lang="en-US" sz="1400" i="1" dirty="0">
                <a:solidFill>
                  <a:schemeClr val="bg1">
                    <a:lumMod val="65000"/>
                  </a:schemeClr>
                </a:solidFill>
              </a:rPr>
              <a:t>What cardiovascular abnormalities are common?</a:t>
            </a:r>
          </a:p>
          <a:p>
            <a:r>
              <a:rPr lang="en-US" sz="1400" dirty="0">
                <a:solidFill>
                  <a:schemeClr val="bg1">
                    <a:lumMod val="65000"/>
                  </a:schemeClr>
                </a:solidFill>
              </a:rPr>
              <a:t>--Dilatation of the aortic root and descending aorta</a:t>
            </a:r>
          </a:p>
          <a:p>
            <a:r>
              <a:rPr lang="en-US" sz="1400" dirty="0">
                <a:solidFill>
                  <a:schemeClr val="bg1">
                    <a:lumMod val="65000"/>
                  </a:schemeClr>
                </a:solidFill>
              </a:rPr>
              <a:t>--Aortic aneurysms/dissection</a:t>
            </a:r>
          </a:p>
          <a:p>
            <a:r>
              <a:rPr lang="en-US" sz="1400" dirty="0">
                <a:solidFill>
                  <a:schemeClr val="bg1">
                    <a:lumMod val="65000"/>
                  </a:schemeClr>
                </a:solidFill>
              </a:rPr>
              <a:t>--Mitral valve prolapse</a:t>
            </a:r>
          </a:p>
          <a:p>
            <a:endParaRPr lang="en-US" sz="1400" i="1" dirty="0">
              <a:solidFill>
                <a:schemeClr val="bg1">
                  <a:lumMod val="65000"/>
                </a:schemeClr>
              </a:solidFill>
            </a:endParaRPr>
          </a:p>
          <a:p>
            <a:r>
              <a:rPr lang="en-US" sz="1400" i="1" dirty="0">
                <a:solidFill>
                  <a:schemeClr val="bg1">
                    <a:lumMod val="65000"/>
                  </a:schemeClr>
                </a:solidFill>
              </a:rPr>
              <a:t>Are these abnormalities clinically significant?</a:t>
            </a:r>
          </a:p>
          <a:p>
            <a:r>
              <a:rPr lang="en-US" sz="1400" dirty="0">
                <a:solidFill>
                  <a:schemeClr val="bg1">
                    <a:lumMod val="65000"/>
                  </a:schemeClr>
                </a:solidFill>
              </a:rPr>
              <a:t>Indeed they are—they are responsible for the </a:t>
            </a:r>
            <a:r>
              <a:rPr lang="en-US" sz="1400" b="1" u="sng" dirty="0">
                <a:solidFill>
                  <a:srgbClr val="0000FF"/>
                </a:solidFill>
              </a:rPr>
              <a:t>significantly shortened lifespan of </a:t>
            </a:r>
            <a:r>
              <a:rPr lang="en-US" sz="1400" b="1" u="sng" dirty="0" err="1">
                <a:solidFill>
                  <a:srgbClr val="0000FF"/>
                </a:solidFill>
              </a:rPr>
              <a:t>Marfan</a:t>
            </a:r>
            <a:r>
              <a:rPr lang="en-US" sz="1400" b="1" u="sng" dirty="0">
                <a:solidFill>
                  <a:srgbClr val="0000FF"/>
                </a:solidFill>
              </a:rPr>
              <a:t> pts </a:t>
            </a:r>
          </a:p>
        </p:txBody>
      </p:sp>
      <p:sp>
        <p:nvSpPr>
          <p:cNvPr id="32" name="Oval 31">
            <a:extLst>
              <a:ext uri="{FF2B5EF4-FFF2-40B4-BE49-F238E27FC236}">
                <a16:creationId xmlns:a16="http://schemas.microsoft.com/office/drawing/2014/main" id="{820D53F9-440C-4BB5-8148-9A6B4A22E3FA}"/>
              </a:ext>
            </a:extLst>
          </p:cNvPr>
          <p:cNvSpPr/>
          <p:nvPr/>
        </p:nvSpPr>
        <p:spPr>
          <a:xfrm>
            <a:off x="2590799" y="5307982"/>
            <a:ext cx="1878071" cy="464126"/>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TextBox 34">
            <a:extLst>
              <a:ext uri="{FF2B5EF4-FFF2-40B4-BE49-F238E27FC236}">
                <a16:creationId xmlns:a16="http://schemas.microsoft.com/office/drawing/2014/main" id="{631C4FB1-2F3D-4706-826B-03404FE116D5}"/>
              </a:ext>
            </a:extLst>
          </p:cNvPr>
          <p:cNvSpPr txBox="1"/>
          <p:nvPr/>
        </p:nvSpPr>
        <p:spPr>
          <a:xfrm>
            <a:off x="4746661" y="5233772"/>
            <a:ext cx="4179213" cy="738664"/>
          </a:xfrm>
          <a:prstGeom prst="rect">
            <a:avLst/>
          </a:prstGeom>
          <a:solidFill>
            <a:schemeClr val="accent6">
              <a:lumMod val="40000"/>
              <a:lumOff val="60000"/>
            </a:schemeClr>
          </a:solidFill>
        </p:spPr>
        <p:txBody>
          <a:bodyPr wrap="square" rtlCol="0">
            <a:spAutoFit/>
          </a:bodyPr>
          <a:lstStyle/>
          <a:p>
            <a:r>
              <a:rPr lang="en-US" sz="1400" i="1" dirty="0">
                <a:solidFill>
                  <a:srgbClr val="0000FF"/>
                </a:solidFill>
              </a:rPr>
              <a:t>How significant is the lifespan shortening?</a:t>
            </a:r>
            <a:endParaRPr lang="en-US" sz="1400" i="1" dirty="0">
              <a:solidFill>
                <a:schemeClr val="accent6">
                  <a:lumMod val="40000"/>
                  <a:lumOff val="60000"/>
                </a:schemeClr>
              </a:solidFill>
            </a:endParaRPr>
          </a:p>
          <a:p>
            <a:r>
              <a:rPr lang="en-US" sz="1400" dirty="0">
                <a:solidFill>
                  <a:schemeClr val="accent6">
                    <a:lumMod val="40000"/>
                    <a:lumOff val="60000"/>
                  </a:schemeClr>
                </a:solidFill>
              </a:rPr>
              <a:t>Quite. The life-expectancy of </a:t>
            </a:r>
            <a:r>
              <a:rPr lang="en-US" sz="1400" dirty="0" err="1">
                <a:solidFill>
                  <a:schemeClr val="accent6">
                    <a:lumMod val="40000"/>
                    <a:lumOff val="60000"/>
                  </a:schemeClr>
                </a:solidFill>
              </a:rPr>
              <a:t>Marfan</a:t>
            </a:r>
            <a:r>
              <a:rPr lang="en-US" sz="1400" dirty="0">
                <a:solidFill>
                  <a:schemeClr val="accent6">
                    <a:lumMod val="40000"/>
                    <a:lumOff val="60000"/>
                  </a:schemeClr>
                </a:solidFill>
              </a:rPr>
              <a:t> pts is about  </a:t>
            </a:r>
            <a:r>
              <a:rPr lang="en-US" sz="1400" b="1" dirty="0">
                <a:solidFill>
                  <a:schemeClr val="accent6">
                    <a:lumMod val="40000"/>
                    <a:lumOff val="60000"/>
                  </a:schemeClr>
                </a:solidFill>
              </a:rPr>
              <a:t>half</a:t>
            </a:r>
            <a:r>
              <a:rPr lang="en-US" sz="1400" dirty="0">
                <a:solidFill>
                  <a:schemeClr val="accent6">
                    <a:lumMod val="40000"/>
                    <a:lumOff val="60000"/>
                  </a:schemeClr>
                </a:solidFill>
              </a:rPr>
              <a:t>  that of the so-called normal population.</a:t>
            </a:r>
          </a:p>
        </p:txBody>
      </p:sp>
    </p:spTree>
    <p:extLst>
      <p:ext uri="{BB962C8B-B14F-4D97-AF65-F5344CB8AC3E}">
        <p14:creationId xmlns:p14="http://schemas.microsoft.com/office/powerpoint/2010/main" val="3006745700"/>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6" name="TextBox 7"/>
          <p:cNvSpPr txBox="1">
            <a:spLocks noChangeArrowheads="1"/>
          </p:cNvSpPr>
          <p:nvPr/>
        </p:nvSpPr>
        <p:spPr bwMode="auto">
          <a:xfrm>
            <a:off x="1904999" y="3080768"/>
            <a:ext cx="5226050" cy="923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1800" dirty="0">
                <a:solidFill>
                  <a:schemeClr val="bg1">
                    <a:lumMod val="75000"/>
                  </a:schemeClr>
                </a:solidFill>
              </a:rPr>
              <a:t>The first thought you should have when</a:t>
            </a:r>
          </a:p>
          <a:p>
            <a:pPr algn="ctr" eaLnBrk="1" hangingPunct="1">
              <a:spcBef>
                <a:spcPct val="0"/>
              </a:spcBef>
              <a:buClrTx/>
              <a:buSzTx/>
              <a:buFontTx/>
              <a:buNone/>
            </a:pPr>
            <a:r>
              <a:rPr lang="en-US" altLang="en-US" sz="1800" dirty="0">
                <a:solidFill>
                  <a:schemeClr val="bg1">
                    <a:lumMod val="75000"/>
                  </a:schemeClr>
                </a:solidFill>
              </a:rPr>
              <a:t>encountering a </a:t>
            </a:r>
            <a:r>
              <a:rPr lang="en-US" altLang="en-US" sz="1800" dirty="0" err="1">
                <a:solidFill>
                  <a:schemeClr val="bg1">
                    <a:lumMod val="75000"/>
                  </a:schemeClr>
                </a:solidFill>
              </a:rPr>
              <a:t>pt</a:t>
            </a:r>
            <a:r>
              <a:rPr lang="en-US" altLang="en-US" sz="1800" dirty="0">
                <a:solidFill>
                  <a:schemeClr val="bg1">
                    <a:lumMod val="75000"/>
                  </a:schemeClr>
                </a:solidFill>
              </a:rPr>
              <a:t> you suspect has glaucoma is…</a:t>
            </a:r>
          </a:p>
          <a:p>
            <a:pPr algn="ctr" eaLnBrk="1" hangingPunct="1">
              <a:spcBef>
                <a:spcPct val="0"/>
              </a:spcBef>
              <a:buClrTx/>
              <a:buSzTx/>
              <a:buFontTx/>
              <a:buNone/>
            </a:pPr>
            <a:r>
              <a:rPr lang="en-US" altLang="en-US" sz="1800" b="1" i="1" dirty="0">
                <a:solidFill>
                  <a:schemeClr val="bg1">
                    <a:lumMod val="75000"/>
                  </a:schemeClr>
                </a:solidFill>
              </a:rPr>
              <a:t>What is the status of the angle?</a:t>
            </a:r>
          </a:p>
        </p:txBody>
      </p:sp>
      <p:sp>
        <p:nvSpPr>
          <p:cNvPr id="13" name="Rectangle 2">
            <a:extLst>
              <a:ext uri="{FF2B5EF4-FFF2-40B4-BE49-F238E27FC236}">
                <a16:creationId xmlns:a16="http://schemas.microsoft.com/office/drawing/2014/main" id="{91537DFF-FE3D-41F1-B41A-099239F8D93A}"/>
              </a:ext>
            </a:extLst>
          </p:cNvPr>
          <p:cNvSpPr>
            <a:spLocks noGrp="1" noChangeArrowheads="1"/>
          </p:cNvSpPr>
          <p:nvPr>
            <p:ph type="title"/>
          </p:nvPr>
        </p:nvSpPr>
        <p:spPr>
          <a:xfrm>
            <a:off x="457200" y="304800"/>
            <a:ext cx="7543800" cy="563562"/>
          </a:xfrm>
        </p:spPr>
        <p:txBody>
          <a:bodyPr/>
          <a:lstStyle/>
          <a:p>
            <a:pPr eaLnBrk="1" hangingPunct="1"/>
            <a:r>
              <a:rPr lang="en-US" altLang="en-US" sz="3500" dirty="0"/>
              <a:t>Q</a:t>
            </a:r>
          </a:p>
        </p:txBody>
      </p:sp>
      <p:sp>
        <p:nvSpPr>
          <p:cNvPr id="15" name="Text Box 3">
            <a:extLst>
              <a:ext uri="{FF2B5EF4-FFF2-40B4-BE49-F238E27FC236}">
                <a16:creationId xmlns:a16="http://schemas.microsoft.com/office/drawing/2014/main" id="{FDBF16DD-0082-4B3C-8728-416E17088984}"/>
              </a:ext>
            </a:extLst>
          </p:cNvPr>
          <p:cNvSpPr txBox="1">
            <a:spLocks noChangeArrowheads="1"/>
          </p:cNvSpPr>
          <p:nvPr/>
        </p:nvSpPr>
        <p:spPr bwMode="auto">
          <a:xfrm>
            <a:off x="3351212" y="801757"/>
            <a:ext cx="2266950" cy="6413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3600"/>
              <a:t>Glaucoma</a:t>
            </a:r>
          </a:p>
        </p:txBody>
      </p:sp>
      <p:sp>
        <p:nvSpPr>
          <p:cNvPr id="16" name="Text Box 4">
            <a:extLst>
              <a:ext uri="{FF2B5EF4-FFF2-40B4-BE49-F238E27FC236}">
                <a16:creationId xmlns:a16="http://schemas.microsoft.com/office/drawing/2014/main" id="{F573FD74-C913-4A13-A6D1-A54660E076F4}"/>
              </a:ext>
            </a:extLst>
          </p:cNvPr>
          <p:cNvSpPr txBox="1">
            <a:spLocks noChangeArrowheads="1"/>
          </p:cNvSpPr>
          <p:nvPr/>
        </p:nvSpPr>
        <p:spPr bwMode="auto">
          <a:xfrm>
            <a:off x="5161801" y="2211387"/>
            <a:ext cx="2441694" cy="82484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800" b="1" i="1" dirty="0"/>
              <a:t>Closed- </a:t>
            </a:r>
            <a:r>
              <a:rPr lang="en-US" altLang="en-US" sz="2800" b="1" dirty="0"/>
              <a:t>or</a:t>
            </a:r>
          </a:p>
          <a:p>
            <a:pPr algn="ctr" eaLnBrk="1" hangingPunct="1">
              <a:lnSpc>
                <a:spcPct val="85000"/>
              </a:lnSpc>
              <a:spcBef>
                <a:spcPct val="0"/>
              </a:spcBef>
              <a:buClrTx/>
              <a:buSzTx/>
              <a:buFontTx/>
              <a:buNone/>
            </a:pPr>
            <a:r>
              <a:rPr lang="en-US" altLang="en-US" sz="2800" b="1" i="1" dirty="0"/>
              <a:t>narrow-angle</a:t>
            </a:r>
          </a:p>
        </p:txBody>
      </p:sp>
      <p:sp>
        <p:nvSpPr>
          <p:cNvPr id="17" name="Text Box 5">
            <a:extLst>
              <a:ext uri="{FF2B5EF4-FFF2-40B4-BE49-F238E27FC236}">
                <a16:creationId xmlns:a16="http://schemas.microsoft.com/office/drawing/2014/main" id="{079D805A-90A5-417A-8D73-E44114CE3FCE}"/>
              </a:ext>
            </a:extLst>
          </p:cNvPr>
          <p:cNvSpPr txBox="1">
            <a:spLocks noChangeArrowheads="1"/>
          </p:cNvSpPr>
          <p:nvPr/>
        </p:nvSpPr>
        <p:spPr bwMode="auto">
          <a:xfrm>
            <a:off x="1617938" y="2261619"/>
            <a:ext cx="2047875"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800" i="1" dirty="0">
                <a:solidFill>
                  <a:schemeClr val="bg1">
                    <a:lumMod val="75000"/>
                  </a:schemeClr>
                </a:solidFill>
              </a:rPr>
              <a:t>Open-angle</a:t>
            </a:r>
          </a:p>
        </p:txBody>
      </p:sp>
      <p:sp>
        <p:nvSpPr>
          <p:cNvPr id="18" name="Line 6">
            <a:extLst>
              <a:ext uri="{FF2B5EF4-FFF2-40B4-BE49-F238E27FC236}">
                <a16:creationId xmlns:a16="http://schemas.microsoft.com/office/drawing/2014/main" id="{785C5BC4-3B7B-470B-8F42-FFE4E418ED14}"/>
              </a:ext>
            </a:extLst>
          </p:cNvPr>
          <p:cNvSpPr>
            <a:spLocks noChangeShapeType="1"/>
          </p:cNvSpPr>
          <p:nvPr/>
        </p:nvSpPr>
        <p:spPr bwMode="auto">
          <a:xfrm flipH="1">
            <a:off x="3505199" y="1460570"/>
            <a:ext cx="1012825" cy="81915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9" name="Line 7">
            <a:extLst>
              <a:ext uri="{FF2B5EF4-FFF2-40B4-BE49-F238E27FC236}">
                <a16:creationId xmlns:a16="http://schemas.microsoft.com/office/drawing/2014/main" id="{493726A5-0AC3-4784-B1FD-1B83180639DD}"/>
              </a:ext>
            </a:extLst>
          </p:cNvPr>
          <p:cNvSpPr>
            <a:spLocks noChangeShapeType="1"/>
          </p:cNvSpPr>
          <p:nvPr/>
        </p:nvSpPr>
        <p:spPr bwMode="auto">
          <a:xfrm>
            <a:off x="4518025" y="1460569"/>
            <a:ext cx="1012825" cy="81915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 name="TextBox 1">
            <a:extLst>
              <a:ext uri="{FF2B5EF4-FFF2-40B4-BE49-F238E27FC236}">
                <a16:creationId xmlns:a16="http://schemas.microsoft.com/office/drawing/2014/main" id="{7C0AF69C-4874-49E7-9329-4384F3541034}"/>
              </a:ext>
            </a:extLst>
          </p:cNvPr>
          <p:cNvSpPr txBox="1"/>
          <p:nvPr/>
        </p:nvSpPr>
        <p:spPr>
          <a:xfrm>
            <a:off x="1295400" y="4267200"/>
            <a:ext cx="6963766" cy="1569660"/>
          </a:xfrm>
          <a:prstGeom prst="rect">
            <a:avLst/>
          </a:prstGeom>
          <a:noFill/>
        </p:spPr>
        <p:txBody>
          <a:bodyPr wrap="none" rtlCol="0">
            <a:spAutoFit/>
          </a:bodyPr>
          <a:lstStyle/>
          <a:p>
            <a:r>
              <a:rPr lang="en-US" sz="1600" i="1" dirty="0">
                <a:solidFill>
                  <a:schemeClr val="bg1">
                    <a:lumMod val="75000"/>
                  </a:schemeClr>
                </a:solidFill>
              </a:rPr>
              <a:t>What does it mean to say the angle is </a:t>
            </a:r>
            <a:r>
              <a:rPr lang="en-US" sz="1600" dirty="0">
                <a:solidFill>
                  <a:schemeClr val="bg1">
                    <a:lumMod val="75000"/>
                  </a:schemeClr>
                </a:solidFill>
              </a:rPr>
              <a:t>closed</a:t>
            </a:r>
            <a:r>
              <a:rPr lang="en-US" sz="1600" i="1" dirty="0">
                <a:solidFill>
                  <a:schemeClr val="bg1">
                    <a:lumMod val="75000"/>
                  </a:schemeClr>
                </a:solidFill>
              </a:rPr>
              <a:t>?</a:t>
            </a:r>
          </a:p>
          <a:p>
            <a:r>
              <a:rPr lang="en-US" sz="1600" dirty="0">
                <a:solidFill>
                  <a:schemeClr val="bg1">
                    <a:lumMod val="75000"/>
                  </a:schemeClr>
                </a:solidFill>
              </a:rPr>
              <a:t>It means the peripheral iris is in contact with the trabecular meshwork (TM)</a:t>
            </a:r>
          </a:p>
          <a:p>
            <a:endParaRPr lang="en-US" sz="1600" dirty="0">
              <a:solidFill>
                <a:schemeClr val="bg1">
                  <a:lumMod val="75000"/>
                </a:schemeClr>
              </a:solidFill>
            </a:endParaRPr>
          </a:p>
          <a:p>
            <a:r>
              <a:rPr lang="en-US" sz="1600" i="1" dirty="0">
                <a:solidFill>
                  <a:schemeClr val="bg1">
                    <a:lumMod val="75000"/>
                  </a:schemeClr>
                </a:solidFill>
              </a:rPr>
              <a:t>This contact comes in two basic flavors—what are they?</a:t>
            </a:r>
          </a:p>
          <a:p>
            <a:r>
              <a:rPr lang="en-US" sz="1600" dirty="0">
                <a:solidFill>
                  <a:schemeClr val="bg1">
                    <a:lumMod val="75000"/>
                  </a:schemeClr>
                </a:solidFill>
              </a:rPr>
              <a:t>--</a:t>
            </a:r>
            <a:r>
              <a:rPr lang="en-US" sz="1600" b="1" dirty="0">
                <a:solidFill>
                  <a:srgbClr val="0000FF"/>
                </a:solidFill>
              </a:rPr>
              <a:t>The iris can  </a:t>
            </a:r>
            <a:r>
              <a:rPr lang="en-US" sz="1600" b="1" i="1" dirty="0">
                <a:solidFill>
                  <a:srgbClr val="0000FF"/>
                </a:solidFill>
              </a:rPr>
              <a:t>appose</a:t>
            </a:r>
            <a:r>
              <a:rPr lang="en-US" sz="1600" b="1" dirty="0">
                <a:solidFill>
                  <a:srgbClr val="0000FF"/>
                </a:solidFill>
              </a:rPr>
              <a:t>  the TM</a:t>
            </a:r>
            <a:r>
              <a:rPr lang="en-US" sz="1600" dirty="0">
                <a:solidFill>
                  <a:schemeClr val="bg1">
                    <a:lumMod val="75000"/>
                  </a:schemeClr>
                </a:solidFill>
              </a:rPr>
              <a:t>, </a:t>
            </a:r>
            <a:r>
              <a:rPr lang="en-US" sz="1600" dirty="0" err="1">
                <a:solidFill>
                  <a:schemeClr val="bg1">
                    <a:lumMod val="75000"/>
                  </a:schemeClr>
                </a:solidFill>
              </a:rPr>
              <a:t>ie</a:t>
            </a:r>
            <a:r>
              <a:rPr lang="en-US" sz="1600" dirty="0">
                <a:solidFill>
                  <a:schemeClr val="bg1">
                    <a:lumMod val="75000"/>
                  </a:schemeClr>
                </a:solidFill>
              </a:rPr>
              <a:t>, touch it without adhering to it</a:t>
            </a:r>
          </a:p>
          <a:p>
            <a:r>
              <a:rPr lang="en-US" sz="1600" dirty="0">
                <a:solidFill>
                  <a:schemeClr val="bg1">
                    <a:lumMod val="75000"/>
                  </a:schemeClr>
                </a:solidFill>
              </a:rPr>
              <a:t>--</a:t>
            </a:r>
            <a:r>
              <a:rPr lang="en-US" sz="1600" b="1" dirty="0">
                <a:solidFill>
                  <a:srgbClr val="0000FF"/>
                </a:solidFill>
              </a:rPr>
              <a:t>The iris can be  </a:t>
            </a:r>
            <a:r>
              <a:rPr lang="en-US" sz="1600" b="1" i="1" dirty="0" err="1">
                <a:solidFill>
                  <a:srgbClr val="0000FF"/>
                </a:solidFill>
              </a:rPr>
              <a:t>syneched</a:t>
            </a:r>
            <a:r>
              <a:rPr lang="en-US" sz="1600" b="1" i="1" dirty="0">
                <a:solidFill>
                  <a:srgbClr val="0000FF"/>
                </a:solidFill>
              </a:rPr>
              <a:t>*</a:t>
            </a:r>
            <a:r>
              <a:rPr lang="en-US" sz="1600" b="1" dirty="0">
                <a:solidFill>
                  <a:srgbClr val="0000FF"/>
                </a:solidFill>
              </a:rPr>
              <a:t>  to the TM</a:t>
            </a:r>
            <a:r>
              <a:rPr lang="en-US" sz="1600" dirty="0">
                <a:solidFill>
                  <a:schemeClr val="bg1">
                    <a:lumMod val="75000"/>
                  </a:schemeClr>
                </a:solidFill>
              </a:rPr>
              <a:t>, </a:t>
            </a:r>
            <a:r>
              <a:rPr lang="en-US" sz="1600" dirty="0" err="1">
                <a:solidFill>
                  <a:schemeClr val="bg1">
                    <a:lumMod val="75000"/>
                  </a:schemeClr>
                </a:solidFill>
              </a:rPr>
              <a:t>ie</a:t>
            </a:r>
            <a:r>
              <a:rPr lang="en-US" sz="1600" dirty="0">
                <a:solidFill>
                  <a:schemeClr val="bg1">
                    <a:lumMod val="75000"/>
                  </a:schemeClr>
                </a:solidFill>
              </a:rPr>
              <a:t>, adhered to it</a:t>
            </a:r>
          </a:p>
        </p:txBody>
      </p:sp>
      <p:sp>
        <p:nvSpPr>
          <p:cNvPr id="14" name="TextBox 13">
            <a:extLst>
              <a:ext uri="{FF2B5EF4-FFF2-40B4-BE49-F238E27FC236}">
                <a16:creationId xmlns:a16="http://schemas.microsoft.com/office/drawing/2014/main" id="{9704186B-3F72-4DD6-BC97-BAB13324E8AA}"/>
              </a:ext>
            </a:extLst>
          </p:cNvPr>
          <p:cNvSpPr txBox="1"/>
          <p:nvPr/>
        </p:nvSpPr>
        <p:spPr>
          <a:xfrm>
            <a:off x="2259496" y="189094"/>
            <a:ext cx="4607480" cy="400110"/>
          </a:xfrm>
          <a:prstGeom prst="rect">
            <a:avLst/>
          </a:prstGeom>
          <a:solidFill>
            <a:schemeClr val="accent1">
              <a:lumMod val="60000"/>
              <a:lumOff val="40000"/>
            </a:schemeClr>
          </a:solidFill>
        </p:spPr>
        <p:txBody>
          <a:bodyPr wrap="none" rtlCol="0">
            <a:spAutoFit/>
          </a:bodyPr>
          <a:lstStyle/>
          <a:p>
            <a:pPr algn="ctr"/>
            <a:r>
              <a:rPr lang="en-US" sz="2000" b="1" dirty="0"/>
              <a:t>Secondary Angle Closure Glaucoma</a:t>
            </a:r>
          </a:p>
        </p:txBody>
      </p:sp>
      <p:sp>
        <p:nvSpPr>
          <p:cNvPr id="4" name="Oval 3">
            <a:extLst>
              <a:ext uri="{FF2B5EF4-FFF2-40B4-BE49-F238E27FC236}">
                <a16:creationId xmlns:a16="http://schemas.microsoft.com/office/drawing/2014/main" id="{07392D33-CF23-4557-A69C-FD267269889F}"/>
              </a:ext>
            </a:extLst>
          </p:cNvPr>
          <p:cNvSpPr/>
          <p:nvPr/>
        </p:nvSpPr>
        <p:spPr>
          <a:xfrm>
            <a:off x="1143000" y="5105400"/>
            <a:ext cx="4343400" cy="838200"/>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TextBox 19">
            <a:extLst>
              <a:ext uri="{FF2B5EF4-FFF2-40B4-BE49-F238E27FC236}">
                <a16:creationId xmlns:a16="http://schemas.microsoft.com/office/drawing/2014/main" id="{D7EE4E6F-F053-4A06-8923-91BC9449DD52}"/>
              </a:ext>
            </a:extLst>
          </p:cNvPr>
          <p:cNvSpPr txBox="1"/>
          <p:nvPr/>
        </p:nvSpPr>
        <p:spPr>
          <a:xfrm>
            <a:off x="703769" y="3072638"/>
            <a:ext cx="7581901" cy="1815882"/>
          </a:xfrm>
          <a:prstGeom prst="rect">
            <a:avLst/>
          </a:prstGeom>
          <a:solidFill>
            <a:schemeClr val="accent5">
              <a:lumMod val="75000"/>
            </a:schemeClr>
          </a:solidFill>
        </p:spPr>
        <p:txBody>
          <a:bodyPr wrap="square" rtlCol="0">
            <a:spAutoFit/>
          </a:bodyPr>
          <a:lstStyle/>
          <a:p>
            <a:r>
              <a:rPr lang="en-US" sz="1400" i="1" dirty="0">
                <a:solidFill>
                  <a:srgbClr val="0000FF"/>
                </a:solidFill>
              </a:rPr>
              <a:t>How do you go about determining whether the iris-angle touch is appositional, or </a:t>
            </a:r>
            <a:r>
              <a:rPr lang="en-US" sz="1400" i="1" dirty="0" err="1">
                <a:solidFill>
                  <a:srgbClr val="0000FF"/>
                </a:solidFill>
              </a:rPr>
              <a:t>synechial</a:t>
            </a:r>
            <a:r>
              <a:rPr lang="en-US" sz="1400" i="1" dirty="0">
                <a:solidFill>
                  <a:srgbClr val="0000FF"/>
                </a:solidFill>
              </a:rPr>
              <a:t>?</a:t>
            </a:r>
          </a:p>
          <a:p>
            <a:r>
              <a:rPr lang="en-US" sz="1400" dirty="0">
                <a:solidFill>
                  <a:srgbClr val="0000FF"/>
                </a:solidFill>
              </a:rPr>
              <a:t>Via dynamic (aka </a:t>
            </a:r>
            <a:r>
              <a:rPr lang="en-US" sz="1400" i="1" dirty="0">
                <a:solidFill>
                  <a:srgbClr val="0000FF"/>
                </a:solidFill>
              </a:rPr>
              <a:t>compression, </a:t>
            </a:r>
            <a:r>
              <a:rPr lang="en-US" sz="1400" dirty="0">
                <a:solidFill>
                  <a:srgbClr val="0000FF"/>
                </a:solidFill>
              </a:rPr>
              <a:t>aka</a:t>
            </a:r>
            <a:r>
              <a:rPr lang="en-US" sz="1400" i="1" dirty="0">
                <a:solidFill>
                  <a:srgbClr val="0000FF"/>
                </a:solidFill>
              </a:rPr>
              <a:t> indentation</a:t>
            </a:r>
            <a:r>
              <a:rPr lang="en-US" sz="1400" dirty="0">
                <a:solidFill>
                  <a:srgbClr val="0000FF"/>
                </a:solidFill>
              </a:rPr>
              <a:t>) gonioscopy</a:t>
            </a:r>
          </a:p>
          <a:p>
            <a:endParaRPr lang="en-US" sz="1400" dirty="0">
              <a:solidFill>
                <a:srgbClr val="0000FF"/>
              </a:solidFill>
            </a:endParaRPr>
          </a:p>
          <a:p>
            <a:r>
              <a:rPr lang="en-US" sz="1400" i="1" dirty="0">
                <a:solidFill>
                  <a:srgbClr val="0000FF"/>
                </a:solidFill>
              </a:rPr>
              <a:t>How is dynamic gonioscopy performed?</a:t>
            </a:r>
            <a:endParaRPr lang="en-US" sz="1400" i="1" dirty="0">
              <a:solidFill>
                <a:schemeClr val="accent5">
                  <a:lumMod val="75000"/>
                </a:schemeClr>
              </a:solidFill>
            </a:endParaRPr>
          </a:p>
          <a:p>
            <a:r>
              <a:rPr lang="en-US" sz="1400" dirty="0">
                <a:solidFill>
                  <a:schemeClr val="accent5">
                    <a:lumMod val="75000"/>
                  </a:schemeClr>
                </a:solidFill>
              </a:rPr>
              <a:t>During gonioscopy, the examiner manipulates the lens to gently compress the central cornea, in the process displacing aqueous peripherally, toward the angle. If the iris-angle contact is appositional, the influx of displaced aqueous will separate them. But at locations where the iris is </a:t>
            </a:r>
            <a:r>
              <a:rPr lang="en-US" sz="1400" dirty="0" err="1">
                <a:solidFill>
                  <a:schemeClr val="accent5">
                    <a:lumMod val="75000"/>
                  </a:schemeClr>
                </a:solidFill>
              </a:rPr>
              <a:t>syneched</a:t>
            </a:r>
            <a:r>
              <a:rPr lang="en-US" sz="1400" dirty="0">
                <a:solidFill>
                  <a:schemeClr val="accent5">
                    <a:lumMod val="75000"/>
                  </a:schemeClr>
                </a:solidFill>
              </a:rPr>
              <a:t> to the angle, the aqueous influx will have no effect on the iris-angle contact.</a:t>
            </a:r>
          </a:p>
        </p:txBody>
      </p:sp>
    </p:spTree>
    <p:extLst>
      <p:ext uri="{BB962C8B-B14F-4D97-AF65-F5344CB8AC3E}">
        <p14:creationId xmlns:p14="http://schemas.microsoft.com/office/powerpoint/2010/main" val="2209850844"/>
      </p:ext>
    </p:extLst>
  </p:cSld>
  <p:clrMapOvr>
    <a:masterClrMapping/>
  </p:clrMapOvr>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014" name="Text Box 6"/>
          <p:cNvSpPr txBox="1">
            <a:spLocks noChangeArrowheads="1"/>
          </p:cNvSpPr>
          <p:nvPr/>
        </p:nvSpPr>
        <p:spPr bwMode="auto">
          <a:xfrm>
            <a:off x="533400" y="2356376"/>
            <a:ext cx="1005403"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t>Lens-</a:t>
            </a:r>
          </a:p>
          <a:p>
            <a:pPr algn="ctr" eaLnBrk="1" hangingPunct="1">
              <a:lnSpc>
                <a:spcPct val="80000"/>
              </a:lnSpc>
              <a:spcBef>
                <a:spcPct val="0"/>
              </a:spcBef>
              <a:buClrTx/>
              <a:buSzTx/>
              <a:buFontTx/>
              <a:buNone/>
            </a:pPr>
            <a:r>
              <a:rPr lang="en-US" altLang="en-US" sz="1800" dirty="0"/>
              <a:t>Induced</a:t>
            </a:r>
          </a:p>
        </p:txBody>
      </p:sp>
      <p:sp>
        <p:nvSpPr>
          <p:cNvPr id="43017" name="Text Box 14"/>
          <p:cNvSpPr txBox="1">
            <a:spLocks noChangeArrowheads="1"/>
          </p:cNvSpPr>
          <p:nvPr/>
        </p:nvSpPr>
        <p:spPr bwMode="auto">
          <a:xfrm>
            <a:off x="3026498" y="2365901"/>
            <a:ext cx="1633781"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Aphakic/</a:t>
            </a:r>
          </a:p>
          <a:p>
            <a:pPr algn="ctr" eaLnBrk="1" hangingPunct="1">
              <a:lnSpc>
                <a:spcPct val="80000"/>
              </a:lnSpc>
              <a:spcBef>
                <a:spcPct val="0"/>
              </a:spcBef>
              <a:buClrTx/>
              <a:buSzTx/>
              <a:buFontTx/>
              <a:buNone/>
            </a:pPr>
            <a:r>
              <a:rPr lang="en-US" altLang="en-US" sz="1800" dirty="0" err="1">
                <a:solidFill>
                  <a:schemeClr val="bg1">
                    <a:lumMod val="75000"/>
                  </a:schemeClr>
                </a:solidFill>
              </a:rPr>
              <a:t>Pseudophakic</a:t>
            </a:r>
            <a:endParaRPr lang="en-US" altLang="en-US" sz="1800" dirty="0">
              <a:solidFill>
                <a:schemeClr val="bg1">
                  <a:lumMod val="75000"/>
                </a:schemeClr>
              </a:solidFill>
            </a:endParaRPr>
          </a:p>
        </p:txBody>
      </p:sp>
      <p:sp>
        <p:nvSpPr>
          <p:cNvPr id="43031" name="Text Box 35"/>
          <p:cNvSpPr txBox="1">
            <a:spLocks noChangeArrowheads="1"/>
          </p:cNvSpPr>
          <p:nvPr/>
        </p:nvSpPr>
        <p:spPr bwMode="auto">
          <a:xfrm>
            <a:off x="1190847" y="1295400"/>
            <a:ext cx="2473754"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t>w/ Pupillary Block</a:t>
            </a:r>
          </a:p>
        </p:txBody>
      </p:sp>
      <p:sp>
        <p:nvSpPr>
          <p:cNvPr id="49" name="Rectangle 2">
            <a:extLst>
              <a:ext uri="{FF2B5EF4-FFF2-40B4-BE49-F238E27FC236}">
                <a16:creationId xmlns:a16="http://schemas.microsoft.com/office/drawing/2014/main" id="{240EE5BF-F7D2-4FC8-A5DD-F6B5423153C6}"/>
              </a:ext>
            </a:extLst>
          </p:cNvPr>
          <p:cNvSpPr>
            <a:spLocks noGrp="1" noChangeArrowheads="1"/>
          </p:cNvSpPr>
          <p:nvPr>
            <p:ph type="title"/>
          </p:nvPr>
        </p:nvSpPr>
        <p:spPr>
          <a:xfrm>
            <a:off x="457200" y="304800"/>
            <a:ext cx="7543800" cy="563562"/>
          </a:xfrm>
        </p:spPr>
        <p:txBody>
          <a:bodyPr/>
          <a:lstStyle/>
          <a:p>
            <a:pPr eaLnBrk="1" hangingPunct="1"/>
            <a:r>
              <a:rPr lang="en-US" altLang="en-US" sz="3500" dirty="0"/>
              <a:t>Q/A</a:t>
            </a:r>
          </a:p>
        </p:txBody>
      </p:sp>
      <p:sp>
        <p:nvSpPr>
          <p:cNvPr id="50" name="TextBox 49">
            <a:extLst>
              <a:ext uri="{FF2B5EF4-FFF2-40B4-BE49-F238E27FC236}">
                <a16:creationId xmlns:a16="http://schemas.microsoft.com/office/drawing/2014/main" id="{CF426230-46C8-405C-9015-99EF57762A2E}"/>
              </a:ext>
            </a:extLst>
          </p:cNvPr>
          <p:cNvSpPr txBox="1"/>
          <p:nvPr/>
        </p:nvSpPr>
        <p:spPr>
          <a:xfrm>
            <a:off x="2259496" y="189094"/>
            <a:ext cx="4607480" cy="400110"/>
          </a:xfrm>
          <a:prstGeom prst="rect">
            <a:avLst/>
          </a:prstGeom>
          <a:solidFill>
            <a:schemeClr val="accent1">
              <a:lumMod val="60000"/>
              <a:lumOff val="40000"/>
            </a:schemeClr>
          </a:solidFill>
        </p:spPr>
        <p:txBody>
          <a:bodyPr wrap="none" rtlCol="0">
            <a:spAutoFit/>
          </a:bodyPr>
          <a:lstStyle/>
          <a:p>
            <a:pPr algn="ctr"/>
            <a:r>
              <a:rPr lang="en-US" sz="2000" b="1" dirty="0"/>
              <a:t>Secondary Angle Closure Glaucoma</a:t>
            </a:r>
          </a:p>
        </p:txBody>
      </p:sp>
      <p:sp>
        <p:nvSpPr>
          <p:cNvPr id="2" name="TextBox 1">
            <a:extLst>
              <a:ext uri="{FF2B5EF4-FFF2-40B4-BE49-F238E27FC236}">
                <a16:creationId xmlns:a16="http://schemas.microsoft.com/office/drawing/2014/main" id="{A7E30BEC-923B-4C9A-A856-BDD0D882F6B8}"/>
              </a:ext>
            </a:extLst>
          </p:cNvPr>
          <p:cNvSpPr txBox="1"/>
          <p:nvPr/>
        </p:nvSpPr>
        <p:spPr>
          <a:xfrm>
            <a:off x="887305" y="2844119"/>
            <a:ext cx="1494320" cy="338554"/>
          </a:xfrm>
          <a:prstGeom prst="rect">
            <a:avLst/>
          </a:prstGeom>
          <a:noFill/>
        </p:spPr>
        <p:txBody>
          <a:bodyPr wrap="none" rtlCol="0">
            <a:spAutoFit/>
          </a:bodyPr>
          <a:lstStyle/>
          <a:p>
            <a:r>
              <a:rPr lang="en-US" sz="1600" dirty="0" err="1">
                <a:solidFill>
                  <a:schemeClr val="bg1">
                    <a:lumMod val="75000"/>
                  </a:schemeClr>
                </a:solidFill>
              </a:rPr>
              <a:t>Phacomorphic</a:t>
            </a:r>
            <a:endParaRPr lang="en-US" sz="1600" dirty="0">
              <a:solidFill>
                <a:schemeClr val="bg1">
                  <a:lumMod val="75000"/>
                </a:schemeClr>
              </a:solidFill>
            </a:endParaRPr>
          </a:p>
        </p:txBody>
      </p:sp>
      <p:sp>
        <p:nvSpPr>
          <p:cNvPr id="51" name="TextBox 50">
            <a:extLst>
              <a:ext uri="{FF2B5EF4-FFF2-40B4-BE49-F238E27FC236}">
                <a16:creationId xmlns:a16="http://schemas.microsoft.com/office/drawing/2014/main" id="{156069D4-340B-4160-A336-EBF73557CEE0}"/>
              </a:ext>
            </a:extLst>
          </p:cNvPr>
          <p:cNvSpPr txBox="1"/>
          <p:nvPr/>
        </p:nvSpPr>
        <p:spPr>
          <a:xfrm>
            <a:off x="884725" y="3175578"/>
            <a:ext cx="1519968" cy="338554"/>
          </a:xfrm>
          <a:prstGeom prst="rect">
            <a:avLst/>
          </a:prstGeom>
          <a:noFill/>
        </p:spPr>
        <p:txBody>
          <a:bodyPr wrap="none" rtlCol="0">
            <a:spAutoFit/>
          </a:bodyPr>
          <a:lstStyle/>
          <a:p>
            <a:r>
              <a:rPr lang="en-US" sz="1600" b="1" dirty="0"/>
              <a:t>Ectopia </a:t>
            </a:r>
            <a:r>
              <a:rPr lang="en-US" sz="1600" b="1" dirty="0" err="1"/>
              <a:t>lentis</a:t>
            </a:r>
            <a:endParaRPr lang="en-US" sz="1600" b="1" dirty="0"/>
          </a:p>
        </p:txBody>
      </p:sp>
      <p:cxnSp>
        <p:nvCxnSpPr>
          <p:cNvPr id="71" name="Straight Connector 70">
            <a:extLst>
              <a:ext uri="{FF2B5EF4-FFF2-40B4-BE49-F238E27FC236}">
                <a16:creationId xmlns:a16="http://schemas.microsoft.com/office/drawing/2014/main" id="{C104938D-BA8D-4E39-9D5F-9EE2012F2F3C}"/>
              </a:ext>
            </a:extLst>
          </p:cNvPr>
          <p:cNvCxnSpPr>
            <a:cxnSpLocks/>
          </p:cNvCxnSpPr>
          <p:nvPr/>
        </p:nvCxnSpPr>
        <p:spPr>
          <a:xfrm flipH="1">
            <a:off x="762665" y="3023488"/>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2A7E4E40-472F-4E50-8A7A-45C10FDD7171}"/>
              </a:ext>
            </a:extLst>
          </p:cNvPr>
          <p:cNvCxnSpPr>
            <a:cxnSpLocks/>
          </p:cNvCxnSpPr>
          <p:nvPr/>
        </p:nvCxnSpPr>
        <p:spPr>
          <a:xfrm flipH="1">
            <a:off x="762665" y="3347853"/>
            <a:ext cx="168274"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C3924889-45B9-4383-9C9E-48F0A9C27AD8}"/>
              </a:ext>
            </a:extLst>
          </p:cNvPr>
          <p:cNvCxnSpPr>
            <a:cxnSpLocks/>
          </p:cNvCxnSpPr>
          <p:nvPr/>
        </p:nvCxnSpPr>
        <p:spPr>
          <a:xfrm flipH="1">
            <a:off x="748719" y="2838976"/>
            <a:ext cx="13947" cy="5088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 name="Straight Arrow Connector 5">
            <a:extLst>
              <a:ext uri="{FF2B5EF4-FFF2-40B4-BE49-F238E27FC236}">
                <a16:creationId xmlns:a16="http://schemas.microsoft.com/office/drawing/2014/main" id="{A3439F0C-5143-461F-8F3C-2E830785DEFC}"/>
              </a:ext>
            </a:extLst>
          </p:cNvPr>
          <p:cNvCxnSpPr>
            <a:stCxn id="50" idx="2"/>
          </p:cNvCxnSpPr>
          <p:nvPr/>
        </p:nvCxnSpPr>
        <p:spPr>
          <a:xfrm flipH="1">
            <a:off x="2971800" y="589204"/>
            <a:ext cx="1591436" cy="706196"/>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6" name="Straight Arrow Connector 25">
            <a:extLst>
              <a:ext uri="{FF2B5EF4-FFF2-40B4-BE49-F238E27FC236}">
                <a16:creationId xmlns:a16="http://schemas.microsoft.com/office/drawing/2014/main" id="{B70E0124-9B84-41A5-8D84-A66B7838A706}"/>
              </a:ext>
            </a:extLst>
          </p:cNvPr>
          <p:cNvCxnSpPr>
            <a:cxnSpLocks/>
          </p:cNvCxnSpPr>
          <p:nvPr/>
        </p:nvCxnSpPr>
        <p:spPr>
          <a:xfrm flipH="1">
            <a:off x="1159539" y="1828800"/>
            <a:ext cx="1290435" cy="478059"/>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8" name="Straight Arrow Connector 27">
            <a:extLst>
              <a:ext uri="{FF2B5EF4-FFF2-40B4-BE49-F238E27FC236}">
                <a16:creationId xmlns:a16="http://schemas.microsoft.com/office/drawing/2014/main" id="{567A4249-5C59-4416-8A8E-1C35913900AB}"/>
              </a:ext>
            </a:extLst>
          </p:cNvPr>
          <p:cNvCxnSpPr>
            <a:cxnSpLocks/>
          </p:cNvCxnSpPr>
          <p:nvPr/>
        </p:nvCxnSpPr>
        <p:spPr>
          <a:xfrm>
            <a:off x="2449973" y="1832208"/>
            <a:ext cx="1268784"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21" name="Straight Arrow Connector 20">
            <a:extLst>
              <a:ext uri="{FF2B5EF4-FFF2-40B4-BE49-F238E27FC236}">
                <a16:creationId xmlns:a16="http://schemas.microsoft.com/office/drawing/2014/main" id="{5E33AEB6-AB6B-4304-B44B-E14BDAECF20A}"/>
              </a:ext>
            </a:extLst>
          </p:cNvPr>
          <p:cNvCxnSpPr>
            <a:cxnSpLocks/>
          </p:cNvCxnSpPr>
          <p:nvPr/>
        </p:nvCxnSpPr>
        <p:spPr>
          <a:xfrm>
            <a:off x="4572000" y="589204"/>
            <a:ext cx="1600200" cy="706196"/>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18" name="Text Box 36">
            <a:extLst>
              <a:ext uri="{FF2B5EF4-FFF2-40B4-BE49-F238E27FC236}">
                <a16:creationId xmlns:a16="http://schemas.microsoft.com/office/drawing/2014/main" id="{362B1808-42BE-4D1C-894B-40BD72FCD11D}"/>
              </a:ext>
            </a:extLst>
          </p:cNvPr>
          <p:cNvSpPr txBox="1">
            <a:spLocks noChangeArrowheads="1"/>
          </p:cNvSpPr>
          <p:nvPr/>
        </p:nvSpPr>
        <p:spPr bwMode="auto">
          <a:xfrm>
            <a:off x="5181600" y="1295400"/>
            <a:ext cx="2630848" cy="430887"/>
          </a:xfrm>
          <a:prstGeom prst="rect">
            <a:avLst/>
          </a:prstGeom>
          <a:noFill/>
          <a:ln w="952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solidFill>
                  <a:schemeClr val="bg1">
                    <a:lumMod val="75000"/>
                  </a:schemeClr>
                </a:solidFill>
              </a:rPr>
              <a:t>w/o Pupillary Block</a:t>
            </a:r>
          </a:p>
        </p:txBody>
      </p:sp>
      <p:sp>
        <p:nvSpPr>
          <p:cNvPr id="19" name="TextBox 18">
            <a:extLst>
              <a:ext uri="{FF2B5EF4-FFF2-40B4-BE49-F238E27FC236}">
                <a16:creationId xmlns:a16="http://schemas.microsoft.com/office/drawing/2014/main" id="{20F14707-6AB2-4CFA-894D-0A3851B594EA}"/>
              </a:ext>
            </a:extLst>
          </p:cNvPr>
          <p:cNvSpPr txBox="1"/>
          <p:nvPr/>
        </p:nvSpPr>
        <p:spPr>
          <a:xfrm>
            <a:off x="381000" y="3581400"/>
            <a:ext cx="7315200" cy="2800767"/>
          </a:xfrm>
          <a:prstGeom prst="rect">
            <a:avLst/>
          </a:prstGeom>
          <a:solidFill>
            <a:srgbClr val="FF99FF"/>
          </a:solidFill>
        </p:spPr>
        <p:txBody>
          <a:bodyPr wrap="square" rtlCol="0">
            <a:spAutoFit/>
          </a:bodyPr>
          <a:lstStyle/>
          <a:p>
            <a:r>
              <a:rPr lang="en-US" sz="1600" i="1" dirty="0">
                <a:solidFill>
                  <a:schemeClr val="bg1">
                    <a:lumMod val="50000"/>
                  </a:schemeClr>
                </a:solidFill>
              </a:rPr>
              <a:t>What is </a:t>
            </a:r>
            <a:r>
              <a:rPr lang="en-US" sz="1600" dirty="0">
                <a:solidFill>
                  <a:schemeClr val="bg1">
                    <a:lumMod val="50000"/>
                  </a:schemeClr>
                </a:solidFill>
              </a:rPr>
              <a:t>ectopia </a:t>
            </a:r>
            <a:r>
              <a:rPr lang="en-US" sz="1600" dirty="0" err="1">
                <a:solidFill>
                  <a:schemeClr val="bg1">
                    <a:lumMod val="50000"/>
                  </a:schemeClr>
                </a:solidFill>
              </a:rPr>
              <a:t>lentis</a:t>
            </a:r>
            <a:r>
              <a:rPr lang="en-US" sz="1600" i="1" dirty="0">
                <a:solidFill>
                  <a:schemeClr val="bg1">
                    <a:lumMod val="50000"/>
                  </a:schemeClr>
                </a:solidFill>
              </a:rPr>
              <a:t>?</a:t>
            </a:r>
          </a:p>
          <a:p>
            <a:r>
              <a:rPr lang="en-US" sz="1600" dirty="0">
                <a:solidFill>
                  <a:schemeClr val="bg1">
                    <a:lumMod val="50000"/>
                  </a:schemeClr>
                </a:solidFill>
              </a:rPr>
              <a:t>Displacement of the lens from its normal anatomic position</a:t>
            </a:r>
          </a:p>
          <a:p>
            <a:endParaRPr lang="en-US" sz="1600" dirty="0">
              <a:solidFill>
                <a:schemeClr val="bg1">
                  <a:lumMod val="50000"/>
                </a:schemeClr>
              </a:solidFill>
            </a:endParaRPr>
          </a:p>
          <a:p>
            <a:r>
              <a:rPr lang="en-US" sz="1600" i="1" dirty="0">
                <a:solidFill>
                  <a:schemeClr val="bg1">
                    <a:lumMod val="50000"/>
                  </a:schemeClr>
                </a:solidFill>
              </a:rPr>
              <a:t>With regard to lens ‘displacement’—what do the following terms mean?</a:t>
            </a:r>
          </a:p>
          <a:p>
            <a:r>
              <a:rPr lang="en-US" sz="1600" i="1" dirty="0">
                <a:solidFill>
                  <a:schemeClr val="bg1">
                    <a:lumMod val="50000"/>
                  </a:schemeClr>
                </a:solidFill>
              </a:rPr>
              <a:t>--</a:t>
            </a:r>
            <a:r>
              <a:rPr lang="en-US" sz="1600" i="1" dirty="0" err="1">
                <a:solidFill>
                  <a:schemeClr val="bg1">
                    <a:lumMod val="50000"/>
                  </a:schemeClr>
                </a:solidFill>
              </a:rPr>
              <a:t>Sublux</a:t>
            </a:r>
            <a:r>
              <a:rPr lang="en-US" sz="1600" i="1" dirty="0">
                <a:solidFill>
                  <a:schemeClr val="bg1">
                    <a:lumMod val="50000"/>
                  </a:schemeClr>
                </a:solidFill>
              </a:rPr>
              <a:t>(at)ed: </a:t>
            </a:r>
            <a:r>
              <a:rPr lang="en-US" sz="1600" dirty="0">
                <a:solidFill>
                  <a:schemeClr val="bg1">
                    <a:lumMod val="50000"/>
                  </a:schemeClr>
                </a:solidFill>
              </a:rPr>
              <a:t>The lens is partially displaced, but remains in the ‘general area’</a:t>
            </a:r>
          </a:p>
          <a:p>
            <a:r>
              <a:rPr lang="en-US" sz="1600" i="1" dirty="0">
                <a:solidFill>
                  <a:schemeClr val="bg1">
                    <a:lumMod val="50000"/>
                  </a:schemeClr>
                </a:solidFill>
              </a:rPr>
              <a:t>--Lux(at)ed: </a:t>
            </a:r>
            <a:r>
              <a:rPr lang="en-US" sz="1600" dirty="0">
                <a:solidFill>
                  <a:schemeClr val="bg1">
                    <a:lumMod val="50000"/>
                  </a:schemeClr>
                </a:solidFill>
              </a:rPr>
              <a:t>The lens is dislocated—completely removed from the pupillary aperture. All zonular attachments have been disrupted.</a:t>
            </a:r>
          </a:p>
          <a:p>
            <a:endParaRPr lang="en-US" sz="1600" i="1" dirty="0">
              <a:solidFill>
                <a:schemeClr val="bg1">
                  <a:lumMod val="50000"/>
                </a:schemeClr>
              </a:solidFill>
            </a:endParaRPr>
          </a:p>
          <a:p>
            <a:r>
              <a:rPr lang="en-US" sz="1600" i="1" dirty="0">
                <a:solidFill>
                  <a:schemeClr val="bg1">
                    <a:lumMod val="50000"/>
                  </a:schemeClr>
                </a:solidFill>
              </a:rPr>
              <a:t>How does ectopia </a:t>
            </a:r>
            <a:r>
              <a:rPr lang="en-US" sz="1600" i="1" dirty="0" err="1">
                <a:solidFill>
                  <a:schemeClr val="bg1">
                    <a:lumMod val="50000"/>
                  </a:schemeClr>
                </a:solidFill>
              </a:rPr>
              <a:t>lentis</a:t>
            </a:r>
            <a:r>
              <a:rPr lang="en-US" sz="1600" i="1" dirty="0">
                <a:solidFill>
                  <a:schemeClr val="bg1">
                    <a:lumMod val="50000"/>
                  </a:schemeClr>
                </a:solidFill>
              </a:rPr>
              <a:t> lead to pupillary block and ACG?</a:t>
            </a:r>
          </a:p>
          <a:p>
            <a:r>
              <a:rPr lang="en-US" sz="1600" dirty="0">
                <a:solidFill>
                  <a:schemeClr val="bg1">
                    <a:lumMod val="50000"/>
                  </a:schemeClr>
                </a:solidFill>
              </a:rPr>
              <a:t>By allowing the displaced lens to move into and blocks the pupil, producing the pressure gradient, with subsequent iris </a:t>
            </a:r>
            <a:r>
              <a:rPr lang="en-US" sz="1600" dirty="0" err="1">
                <a:solidFill>
                  <a:schemeClr val="bg1">
                    <a:lumMod val="50000"/>
                  </a:schemeClr>
                </a:solidFill>
              </a:rPr>
              <a:t>bombé</a:t>
            </a:r>
            <a:r>
              <a:rPr lang="en-US" sz="1600" dirty="0">
                <a:solidFill>
                  <a:schemeClr val="bg1">
                    <a:lumMod val="50000"/>
                  </a:schemeClr>
                </a:solidFill>
              </a:rPr>
              <a:t> and angle closure</a:t>
            </a:r>
          </a:p>
        </p:txBody>
      </p:sp>
      <p:sp>
        <p:nvSpPr>
          <p:cNvPr id="23" name="TextBox 22">
            <a:extLst>
              <a:ext uri="{FF2B5EF4-FFF2-40B4-BE49-F238E27FC236}">
                <a16:creationId xmlns:a16="http://schemas.microsoft.com/office/drawing/2014/main" id="{798926ED-3FC5-4F3C-B080-E06F6EB1FF50}"/>
              </a:ext>
            </a:extLst>
          </p:cNvPr>
          <p:cNvSpPr txBox="1"/>
          <p:nvPr/>
        </p:nvSpPr>
        <p:spPr>
          <a:xfrm>
            <a:off x="2388280" y="2821634"/>
            <a:ext cx="6541623" cy="1384995"/>
          </a:xfrm>
          <a:prstGeom prst="rect">
            <a:avLst/>
          </a:prstGeom>
          <a:solidFill>
            <a:schemeClr val="accent1">
              <a:lumMod val="40000"/>
              <a:lumOff val="60000"/>
            </a:schemeClr>
          </a:solidFill>
        </p:spPr>
        <p:txBody>
          <a:bodyPr wrap="square" rtlCol="0">
            <a:spAutoFit/>
          </a:bodyPr>
          <a:lstStyle/>
          <a:p>
            <a:r>
              <a:rPr lang="en-US" sz="1400" i="1" dirty="0">
                <a:solidFill>
                  <a:schemeClr val="bg1">
                    <a:lumMod val="65000"/>
                  </a:schemeClr>
                </a:solidFill>
              </a:rPr>
              <a:t>In a few words, how would you describe the shape of a </a:t>
            </a:r>
            <a:r>
              <a:rPr lang="en-US" sz="1400" i="1" dirty="0" err="1">
                <a:solidFill>
                  <a:schemeClr val="bg1">
                    <a:lumMod val="65000"/>
                  </a:schemeClr>
                </a:solidFill>
              </a:rPr>
              <a:t>microspherophakic</a:t>
            </a:r>
            <a:r>
              <a:rPr lang="en-US" sz="1400" i="1" dirty="0">
                <a:solidFill>
                  <a:schemeClr val="bg1">
                    <a:lumMod val="65000"/>
                  </a:schemeClr>
                </a:solidFill>
              </a:rPr>
              <a:t> lens?</a:t>
            </a:r>
          </a:p>
          <a:p>
            <a:r>
              <a:rPr lang="en-US" sz="1400" dirty="0">
                <a:solidFill>
                  <a:schemeClr val="bg1">
                    <a:lumMod val="65000"/>
                  </a:schemeClr>
                </a:solidFill>
              </a:rPr>
              <a:t>The name says it all: the lens is </a:t>
            </a:r>
            <a:r>
              <a:rPr lang="en-US" sz="1400" b="1" u="sng" dirty="0">
                <a:solidFill>
                  <a:schemeClr val="bg1">
                    <a:lumMod val="65000"/>
                  </a:schemeClr>
                </a:solidFill>
              </a:rPr>
              <a:t>small (‘micro’) </a:t>
            </a:r>
            <a:r>
              <a:rPr lang="en-US" sz="1400" u="sng" dirty="0">
                <a:solidFill>
                  <a:schemeClr val="bg1">
                    <a:lumMod val="65000"/>
                  </a:schemeClr>
                </a:solidFill>
              </a:rPr>
              <a:t>and </a:t>
            </a:r>
            <a:r>
              <a:rPr lang="en-US" sz="1400" b="1" u="sng" dirty="0">
                <a:solidFill>
                  <a:schemeClr val="bg1">
                    <a:lumMod val="65000"/>
                  </a:schemeClr>
                </a:solidFill>
              </a:rPr>
              <a:t>round (‘</a:t>
            </a:r>
            <a:r>
              <a:rPr lang="en-US" sz="1400" b="1" u="sng" dirty="0" err="1">
                <a:solidFill>
                  <a:schemeClr val="bg1">
                    <a:lumMod val="65000"/>
                  </a:schemeClr>
                </a:solidFill>
              </a:rPr>
              <a:t>sphero</a:t>
            </a:r>
            <a:r>
              <a:rPr lang="en-US" sz="1400" b="1" u="sng" dirty="0">
                <a:solidFill>
                  <a:schemeClr val="bg1">
                    <a:lumMod val="65000"/>
                  </a:schemeClr>
                </a:solidFill>
              </a:rPr>
              <a:t>’)</a:t>
            </a:r>
          </a:p>
          <a:p>
            <a:endParaRPr lang="en-US" sz="1400" dirty="0">
              <a:solidFill>
                <a:schemeClr val="bg1">
                  <a:lumMod val="65000"/>
                </a:schemeClr>
              </a:solidFill>
            </a:endParaRPr>
          </a:p>
          <a:p>
            <a:r>
              <a:rPr lang="en-US" sz="1400" i="1" dirty="0">
                <a:solidFill>
                  <a:schemeClr val="bg1">
                    <a:lumMod val="65000"/>
                  </a:schemeClr>
                </a:solidFill>
              </a:rPr>
              <a:t>What common slit-lamp observation owes to the lens’ small size?</a:t>
            </a:r>
          </a:p>
          <a:p>
            <a:r>
              <a:rPr lang="en-US" sz="1400" dirty="0">
                <a:solidFill>
                  <a:schemeClr val="bg1">
                    <a:lumMod val="65000"/>
                  </a:schemeClr>
                </a:solidFill>
              </a:rPr>
              <a:t>Typically, the entirety of the lens equator can be seen in the pupillary aperture when the </a:t>
            </a:r>
            <a:r>
              <a:rPr lang="en-US" sz="1400" dirty="0" err="1">
                <a:solidFill>
                  <a:schemeClr val="bg1">
                    <a:lumMod val="65000"/>
                  </a:schemeClr>
                </a:solidFill>
              </a:rPr>
              <a:t>pt</a:t>
            </a:r>
            <a:r>
              <a:rPr lang="en-US" sz="1400" dirty="0">
                <a:solidFill>
                  <a:schemeClr val="bg1">
                    <a:lumMod val="65000"/>
                  </a:schemeClr>
                </a:solidFill>
              </a:rPr>
              <a:t> is widely dilated</a:t>
            </a:r>
          </a:p>
        </p:txBody>
      </p:sp>
      <p:sp>
        <p:nvSpPr>
          <p:cNvPr id="24" name="TextBox 23">
            <a:extLst>
              <a:ext uri="{FF2B5EF4-FFF2-40B4-BE49-F238E27FC236}">
                <a16:creationId xmlns:a16="http://schemas.microsoft.com/office/drawing/2014/main" id="{83DDB5E6-1D51-4892-8706-141024C83CED}"/>
              </a:ext>
            </a:extLst>
          </p:cNvPr>
          <p:cNvSpPr txBox="1"/>
          <p:nvPr/>
        </p:nvSpPr>
        <p:spPr>
          <a:xfrm>
            <a:off x="2424571" y="4316269"/>
            <a:ext cx="6451527" cy="954107"/>
          </a:xfrm>
          <a:prstGeom prst="rect">
            <a:avLst/>
          </a:prstGeom>
          <a:solidFill>
            <a:schemeClr val="accent5">
              <a:lumMod val="75000"/>
            </a:schemeClr>
          </a:solidFill>
        </p:spPr>
        <p:txBody>
          <a:bodyPr wrap="square" rtlCol="0">
            <a:spAutoFit/>
          </a:bodyPr>
          <a:lstStyle/>
          <a:p>
            <a:r>
              <a:rPr lang="en-US" sz="1400" i="1" dirty="0">
                <a:solidFill>
                  <a:schemeClr val="bg1">
                    <a:lumMod val="50000"/>
                  </a:schemeClr>
                </a:solidFill>
              </a:rPr>
              <a:t>Pts with </a:t>
            </a:r>
            <a:r>
              <a:rPr lang="en-US" sz="1400" i="1" dirty="0" err="1">
                <a:solidFill>
                  <a:schemeClr val="bg1">
                    <a:lumMod val="50000"/>
                  </a:schemeClr>
                </a:solidFill>
              </a:rPr>
              <a:t>microspherophakia</a:t>
            </a:r>
            <a:r>
              <a:rPr lang="en-US" sz="1400" i="1" dirty="0">
                <a:solidFill>
                  <a:schemeClr val="bg1">
                    <a:lumMod val="50000"/>
                  </a:schemeClr>
                </a:solidFill>
              </a:rPr>
              <a:t> are almost always high myopes. Why?</a:t>
            </a:r>
          </a:p>
          <a:p>
            <a:r>
              <a:rPr lang="en-US" sz="1400" dirty="0">
                <a:solidFill>
                  <a:schemeClr val="bg1">
                    <a:lumMod val="50000"/>
                  </a:schemeClr>
                </a:solidFill>
              </a:rPr>
              <a:t>Because the lens is small, it has a short radius of curvature. Further, because it is spherical, it is more curved than is a normal lens. </a:t>
            </a:r>
            <a:r>
              <a:rPr lang="en-US" sz="1400" u="sng" dirty="0">
                <a:solidFill>
                  <a:schemeClr val="bg1">
                    <a:lumMod val="50000"/>
                  </a:schemeClr>
                </a:solidFill>
              </a:rPr>
              <a:t>These two factors give the </a:t>
            </a:r>
            <a:r>
              <a:rPr lang="en-US" sz="1400" u="sng" dirty="0" err="1">
                <a:solidFill>
                  <a:schemeClr val="bg1">
                    <a:lumMod val="50000"/>
                  </a:schemeClr>
                </a:solidFill>
              </a:rPr>
              <a:t>m’spheric</a:t>
            </a:r>
            <a:r>
              <a:rPr lang="en-US" sz="1400" u="sng" dirty="0">
                <a:solidFill>
                  <a:schemeClr val="bg1">
                    <a:lumMod val="50000"/>
                  </a:schemeClr>
                </a:solidFill>
              </a:rPr>
              <a:t> lens vastly more converging power than a normal lens possesses.</a:t>
            </a:r>
          </a:p>
        </p:txBody>
      </p:sp>
      <p:sp>
        <p:nvSpPr>
          <p:cNvPr id="25" name="TextBox 24">
            <a:extLst>
              <a:ext uri="{FF2B5EF4-FFF2-40B4-BE49-F238E27FC236}">
                <a16:creationId xmlns:a16="http://schemas.microsoft.com/office/drawing/2014/main" id="{EDF9D533-D64E-40E5-8915-BD96C88905A7}"/>
              </a:ext>
            </a:extLst>
          </p:cNvPr>
          <p:cNvSpPr txBox="1"/>
          <p:nvPr/>
        </p:nvSpPr>
        <p:spPr>
          <a:xfrm>
            <a:off x="2423968" y="3058533"/>
            <a:ext cx="6567632" cy="584775"/>
          </a:xfrm>
          <a:prstGeom prst="rect">
            <a:avLst/>
          </a:prstGeom>
          <a:solidFill>
            <a:srgbClr val="99FF99"/>
          </a:solidFill>
        </p:spPr>
        <p:txBody>
          <a:bodyPr wrap="none" rtlCol="0">
            <a:spAutoFit/>
          </a:bodyPr>
          <a:lstStyle/>
          <a:p>
            <a:r>
              <a:rPr lang="en-US" sz="1600" i="1" dirty="0">
                <a:solidFill>
                  <a:schemeClr val="bg1">
                    <a:lumMod val="65000"/>
                  </a:schemeClr>
                </a:solidFill>
              </a:rPr>
              <a:t>With what condition is </a:t>
            </a:r>
            <a:r>
              <a:rPr lang="en-US" sz="1600" i="1" dirty="0" err="1">
                <a:solidFill>
                  <a:schemeClr val="bg1">
                    <a:lumMod val="65000"/>
                  </a:schemeClr>
                </a:solidFill>
              </a:rPr>
              <a:t>microspherophakia</a:t>
            </a:r>
            <a:r>
              <a:rPr lang="en-US" sz="1600" i="1" dirty="0">
                <a:solidFill>
                  <a:schemeClr val="bg1">
                    <a:lumMod val="65000"/>
                  </a:schemeClr>
                </a:solidFill>
              </a:rPr>
              <a:t> most frequently associated?</a:t>
            </a:r>
          </a:p>
          <a:p>
            <a:r>
              <a:rPr lang="en-US" sz="1600" b="1" dirty="0">
                <a:solidFill>
                  <a:schemeClr val="bg1">
                    <a:lumMod val="65000"/>
                  </a:schemeClr>
                </a:solidFill>
              </a:rPr>
              <a:t>Weill-Marchesani syndrome</a:t>
            </a:r>
          </a:p>
        </p:txBody>
      </p:sp>
      <p:sp>
        <p:nvSpPr>
          <p:cNvPr id="22" name="Oval 21">
            <a:extLst>
              <a:ext uri="{FF2B5EF4-FFF2-40B4-BE49-F238E27FC236}">
                <a16:creationId xmlns:a16="http://schemas.microsoft.com/office/drawing/2014/main" id="{A8B47573-D3D9-4D47-9E08-BED8FABB2FE0}"/>
              </a:ext>
            </a:extLst>
          </p:cNvPr>
          <p:cNvSpPr/>
          <p:nvPr/>
        </p:nvSpPr>
        <p:spPr>
          <a:xfrm>
            <a:off x="808522" y="3093379"/>
            <a:ext cx="1641452" cy="533397"/>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TextBox 28">
            <a:extLst>
              <a:ext uri="{FF2B5EF4-FFF2-40B4-BE49-F238E27FC236}">
                <a16:creationId xmlns:a16="http://schemas.microsoft.com/office/drawing/2014/main" id="{07333FDB-04C9-4773-A8C2-B02CF126B53B}"/>
              </a:ext>
            </a:extLst>
          </p:cNvPr>
          <p:cNvSpPr txBox="1"/>
          <p:nvPr/>
        </p:nvSpPr>
        <p:spPr>
          <a:xfrm>
            <a:off x="533400" y="3691270"/>
            <a:ext cx="6461699" cy="1815882"/>
          </a:xfrm>
          <a:prstGeom prst="rect">
            <a:avLst/>
          </a:prstGeom>
          <a:solidFill>
            <a:srgbClr val="0070C0"/>
          </a:solidFill>
        </p:spPr>
        <p:txBody>
          <a:bodyPr wrap="square" rtlCol="0">
            <a:spAutoFit/>
          </a:bodyPr>
          <a:lstStyle/>
          <a:p>
            <a:r>
              <a:rPr lang="en-US" sz="1600" i="1" dirty="0">
                <a:solidFill>
                  <a:schemeClr val="bg1">
                    <a:lumMod val="65000"/>
                  </a:schemeClr>
                </a:solidFill>
              </a:rPr>
              <a:t>Weill-Marchesani is strongly associated with </a:t>
            </a:r>
            <a:r>
              <a:rPr lang="en-US" sz="1600" i="1" dirty="0" err="1">
                <a:solidFill>
                  <a:schemeClr val="bg1">
                    <a:lumMod val="65000"/>
                  </a:schemeClr>
                </a:solidFill>
              </a:rPr>
              <a:t>microspherophakia</a:t>
            </a:r>
            <a:r>
              <a:rPr lang="en-US" sz="1600" i="1" dirty="0">
                <a:solidFill>
                  <a:schemeClr val="bg1">
                    <a:lumMod val="65000"/>
                  </a:schemeClr>
                </a:solidFill>
              </a:rPr>
              <a:t>.  With what conditions is </a:t>
            </a:r>
            <a:r>
              <a:rPr lang="en-US" sz="1600" i="1" dirty="0" err="1">
                <a:solidFill>
                  <a:schemeClr val="bg1">
                    <a:lumMod val="65000"/>
                  </a:schemeClr>
                </a:solidFill>
              </a:rPr>
              <a:t>microspherophakia</a:t>
            </a:r>
            <a:r>
              <a:rPr lang="en-US" sz="1600" i="1" dirty="0">
                <a:solidFill>
                  <a:schemeClr val="bg1">
                    <a:lumMod val="65000"/>
                  </a:schemeClr>
                </a:solidFill>
              </a:rPr>
              <a:t> </a:t>
            </a:r>
            <a:r>
              <a:rPr lang="en-US" sz="1600" b="1" dirty="0">
                <a:solidFill>
                  <a:schemeClr val="bg1">
                    <a:lumMod val="65000"/>
                  </a:schemeClr>
                </a:solidFill>
              </a:rPr>
              <a:t>occasionally</a:t>
            </a:r>
            <a:r>
              <a:rPr lang="en-US" sz="1600" i="1" dirty="0">
                <a:solidFill>
                  <a:schemeClr val="bg1">
                    <a:lumMod val="65000"/>
                  </a:schemeClr>
                </a:solidFill>
              </a:rPr>
              <a:t> associated</a:t>
            </a:r>
            <a:r>
              <a:rPr lang="en-US" sz="1600" i="1" dirty="0">
                <a:solidFill>
                  <a:schemeClr val="bg1">
                    <a:lumMod val="65000"/>
                  </a:schemeClr>
                </a:solidFill>
                <a:latin typeface="+mn-lt"/>
              </a:rPr>
              <a:t>?</a:t>
            </a:r>
          </a:p>
          <a:p>
            <a:r>
              <a:rPr lang="en-US" sz="1600" dirty="0">
                <a:solidFill>
                  <a:schemeClr val="bg1">
                    <a:lumMod val="65000"/>
                  </a:schemeClr>
                </a:solidFill>
                <a:latin typeface="+mn-lt"/>
              </a:rPr>
              <a:t>--Lowe syndrome</a:t>
            </a:r>
          </a:p>
          <a:p>
            <a:r>
              <a:rPr lang="en-US" sz="1600" dirty="0">
                <a:solidFill>
                  <a:schemeClr val="bg1">
                    <a:lumMod val="65000"/>
                  </a:schemeClr>
                </a:solidFill>
                <a:latin typeface="+mn-lt"/>
              </a:rPr>
              <a:t>--Alport syndrome</a:t>
            </a:r>
          </a:p>
          <a:p>
            <a:r>
              <a:rPr lang="en-US" sz="1600" b="1" dirty="0">
                <a:solidFill>
                  <a:schemeClr val="bg1"/>
                </a:solidFill>
                <a:latin typeface="+mn-lt"/>
              </a:rPr>
              <a:t>--</a:t>
            </a:r>
            <a:r>
              <a:rPr lang="en-US" sz="1600" b="1" dirty="0" err="1">
                <a:solidFill>
                  <a:schemeClr val="bg1"/>
                </a:solidFill>
                <a:latin typeface="+mn-lt"/>
              </a:rPr>
              <a:t>Marfan</a:t>
            </a:r>
            <a:r>
              <a:rPr lang="en-US" sz="1600" b="1" dirty="0">
                <a:solidFill>
                  <a:schemeClr val="bg1"/>
                </a:solidFill>
                <a:latin typeface="+mn-lt"/>
              </a:rPr>
              <a:t> syndrome</a:t>
            </a:r>
          </a:p>
          <a:p>
            <a:r>
              <a:rPr lang="en-US" sz="1600" dirty="0">
                <a:solidFill>
                  <a:schemeClr val="bg1">
                    <a:lumMod val="65000"/>
                  </a:schemeClr>
                </a:solidFill>
                <a:latin typeface="+mn-lt"/>
              </a:rPr>
              <a:t>--Peters anomaly</a:t>
            </a:r>
          </a:p>
          <a:p>
            <a:r>
              <a:rPr lang="en-US" sz="1600" dirty="0">
                <a:solidFill>
                  <a:schemeClr val="bg1">
                    <a:lumMod val="65000"/>
                  </a:schemeClr>
                </a:solidFill>
                <a:latin typeface="+mn-lt"/>
              </a:rPr>
              <a:t>--C</a:t>
            </a:r>
            <a:r>
              <a:rPr lang="en-US" sz="1600" dirty="0">
                <a:solidFill>
                  <a:schemeClr val="bg1">
                    <a:lumMod val="65000"/>
                  </a:schemeClr>
                </a:solidFill>
              </a:rPr>
              <a:t>ongenital rubella</a:t>
            </a:r>
            <a:endParaRPr lang="en-US" sz="1600" dirty="0">
              <a:solidFill>
                <a:schemeClr val="bg1">
                  <a:lumMod val="65000"/>
                </a:schemeClr>
              </a:solidFill>
              <a:latin typeface="+mn-lt"/>
            </a:endParaRPr>
          </a:p>
        </p:txBody>
      </p:sp>
      <p:sp>
        <p:nvSpPr>
          <p:cNvPr id="3" name="Oval 2">
            <a:extLst>
              <a:ext uri="{FF2B5EF4-FFF2-40B4-BE49-F238E27FC236}">
                <a16:creationId xmlns:a16="http://schemas.microsoft.com/office/drawing/2014/main" id="{C914562F-331B-441B-9DC7-534C4BCA9A7A}"/>
              </a:ext>
            </a:extLst>
          </p:cNvPr>
          <p:cNvSpPr/>
          <p:nvPr/>
        </p:nvSpPr>
        <p:spPr>
          <a:xfrm>
            <a:off x="2302864" y="3248672"/>
            <a:ext cx="3107336" cy="464126"/>
          </a:xfrm>
          <a:prstGeom prst="ellipse">
            <a:avLst/>
          </a:prstGeom>
          <a:no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TextBox 30">
            <a:extLst>
              <a:ext uri="{FF2B5EF4-FFF2-40B4-BE49-F238E27FC236}">
                <a16:creationId xmlns:a16="http://schemas.microsoft.com/office/drawing/2014/main" id="{9D694C1C-36CC-4EBA-AE84-30D14DAC2B38}"/>
              </a:ext>
            </a:extLst>
          </p:cNvPr>
          <p:cNvSpPr txBox="1"/>
          <p:nvPr/>
        </p:nvSpPr>
        <p:spPr>
          <a:xfrm>
            <a:off x="2537710" y="4316269"/>
            <a:ext cx="5463290" cy="1600438"/>
          </a:xfrm>
          <a:prstGeom prst="rect">
            <a:avLst/>
          </a:prstGeom>
          <a:solidFill>
            <a:srgbClr val="92D050"/>
          </a:solidFill>
        </p:spPr>
        <p:txBody>
          <a:bodyPr wrap="none" rtlCol="0">
            <a:spAutoFit/>
          </a:bodyPr>
          <a:lstStyle/>
          <a:p>
            <a:r>
              <a:rPr lang="en-US" sz="1400" i="1" dirty="0">
                <a:solidFill>
                  <a:schemeClr val="bg1">
                    <a:lumMod val="50000"/>
                  </a:schemeClr>
                </a:solidFill>
              </a:rPr>
              <a:t>What protein is abnormal in </a:t>
            </a:r>
            <a:r>
              <a:rPr lang="en-US" sz="1400" i="1" dirty="0" err="1">
                <a:solidFill>
                  <a:schemeClr val="bg1">
                    <a:lumMod val="50000"/>
                  </a:schemeClr>
                </a:solidFill>
              </a:rPr>
              <a:t>Marfan’s</a:t>
            </a:r>
            <a:r>
              <a:rPr lang="en-US" sz="1400" i="1" dirty="0">
                <a:solidFill>
                  <a:schemeClr val="bg1">
                    <a:lumMod val="50000"/>
                  </a:schemeClr>
                </a:solidFill>
              </a:rPr>
              <a:t>?</a:t>
            </a:r>
          </a:p>
          <a:p>
            <a:r>
              <a:rPr lang="en-US" sz="1400" dirty="0">
                <a:solidFill>
                  <a:schemeClr val="bg1">
                    <a:lumMod val="50000"/>
                  </a:schemeClr>
                </a:solidFill>
              </a:rPr>
              <a:t>Fibrillin</a:t>
            </a:r>
          </a:p>
          <a:p>
            <a:endParaRPr lang="en-US" sz="1400" dirty="0">
              <a:solidFill>
                <a:schemeClr val="bg1">
                  <a:lumMod val="50000"/>
                </a:schemeClr>
              </a:solidFill>
            </a:endParaRPr>
          </a:p>
          <a:p>
            <a:r>
              <a:rPr lang="en-US" sz="1400" i="1" dirty="0">
                <a:solidFill>
                  <a:schemeClr val="bg1">
                    <a:lumMod val="50000"/>
                  </a:schemeClr>
                </a:solidFill>
              </a:rPr>
              <a:t>What three structures/systems manifest abnormalities in </a:t>
            </a:r>
            <a:r>
              <a:rPr lang="en-US" sz="1400" i="1" dirty="0" err="1">
                <a:solidFill>
                  <a:schemeClr val="bg1">
                    <a:lumMod val="50000"/>
                  </a:schemeClr>
                </a:solidFill>
              </a:rPr>
              <a:t>Marfan’s</a:t>
            </a:r>
            <a:r>
              <a:rPr lang="en-US" sz="1400" i="1" dirty="0">
                <a:solidFill>
                  <a:schemeClr val="bg1">
                    <a:lumMod val="50000"/>
                  </a:schemeClr>
                </a:solidFill>
              </a:rPr>
              <a:t>?</a:t>
            </a:r>
          </a:p>
          <a:p>
            <a:r>
              <a:rPr lang="en-US" sz="1400" dirty="0">
                <a:solidFill>
                  <a:schemeClr val="bg1">
                    <a:lumMod val="50000"/>
                  </a:schemeClr>
                </a:solidFill>
              </a:rPr>
              <a:t>--The eye (duh)</a:t>
            </a:r>
          </a:p>
          <a:p>
            <a:r>
              <a:rPr lang="en-US" sz="1400" dirty="0">
                <a:solidFill>
                  <a:schemeClr val="bg1">
                    <a:lumMod val="50000"/>
                  </a:schemeClr>
                </a:solidFill>
              </a:rPr>
              <a:t>--</a:t>
            </a:r>
            <a:r>
              <a:rPr lang="en-US" sz="1400" b="1" dirty="0">
                <a:solidFill>
                  <a:srgbClr val="0000FF"/>
                </a:solidFill>
              </a:rPr>
              <a:t>The cardiovascular</a:t>
            </a:r>
            <a:endParaRPr lang="en-US" sz="1400" b="1" dirty="0">
              <a:solidFill>
                <a:schemeClr val="bg1">
                  <a:lumMod val="50000"/>
                </a:schemeClr>
              </a:solidFill>
            </a:endParaRPr>
          </a:p>
          <a:p>
            <a:r>
              <a:rPr lang="en-US" sz="1400" dirty="0">
                <a:solidFill>
                  <a:schemeClr val="bg1">
                    <a:lumMod val="50000"/>
                  </a:schemeClr>
                </a:solidFill>
              </a:rPr>
              <a:t>--The musculoskeletal</a:t>
            </a:r>
          </a:p>
        </p:txBody>
      </p:sp>
      <p:sp>
        <p:nvSpPr>
          <p:cNvPr id="27" name="Oval 26">
            <a:extLst>
              <a:ext uri="{FF2B5EF4-FFF2-40B4-BE49-F238E27FC236}">
                <a16:creationId xmlns:a16="http://schemas.microsoft.com/office/drawing/2014/main" id="{840C5E79-DF92-4B8B-A680-BE027ECFE4BE}"/>
              </a:ext>
            </a:extLst>
          </p:cNvPr>
          <p:cNvSpPr/>
          <p:nvPr/>
        </p:nvSpPr>
        <p:spPr>
          <a:xfrm>
            <a:off x="533400" y="4641274"/>
            <a:ext cx="2057400" cy="464126"/>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TextBox 29">
            <a:extLst>
              <a:ext uri="{FF2B5EF4-FFF2-40B4-BE49-F238E27FC236}">
                <a16:creationId xmlns:a16="http://schemas.microsoft.com/office/drawing/2014/main" id="{F6BA04C4-BBC3-4075-BA9A-F79CFC1D5F18}"/>
              </a:ext>
            </a:extLst>
          </p:cNvPr>
          <p:cNvSpPr txBox="1"/>
          <p:nvPr/>
        </p:nvSpPr>
        <p:spPr>
          <a:xfrm>
            <a:off x="4430341" y="4536845"/>
            <a:ext cx="4200137" cy="1815882"/>
          </a:xfrm>
          <a:prstGeom prst="rect">
            <a:avLst/>
          </a:prstGeom>
          <a:solidFill>
            <a:srgbClr val="FFFF00"/>
          </a:solidFill>
        </p:spPr>
        <p:txBody>
          <a:bodyPr wrap="square" rtlCol="0">
            <a:spAutoFit/>
          </a:bodyPr>
          <a:lstStyle/>
          <a:p>
            <a:r>
              <a:rPr lang="en-US" sz="1400" i="1" dirty="0">
                <a:solidFill>
                  <a:schemeClr val="bg1">
                    <a:lumMod val="65000"/>
                  </a:schemeClr>
                </a:solidFill>
              </a:rPr>
              <a:t>What cardiovascular abnormalities are common?</a:t>
            </a:r>
          </a:p>
          <a:p>
            <a:r>
              <a:rPr lang="en-US" sz="1400" dirty="0">
                <a:solidFill>
                  <a:schemeClr val="bg1">
                    <a:lumMod val="65000"/>
                  </a:schemeClr>
                </a:solidFill>
              </a:rPr>
              <a:t>--Dilatation of the aortic root and descending aorta</a:t>
            </a:r>
          </a:p>
          <a:p>
            <a:r>
              <a:rPr lang="en-US" sz="1400" dirty="0">
                <a:solidFill>
                  <a:schemeClr val="bg1">
                    <a:lumMod val="65000"/>
                  </a:schemeClr>
                </a:solidFill>
              </a:rPr>
              <a:t>--Aortic aneurysms/dissection</a:t>
            </a:r>
          </a:p>
          <a:p>
            <a:r>
              <a:rPr lang="en-US" sz="1400" dirty="0">
                <a:solidFill>
                  <a:schemeClr val="bg1">
                    <a:lumMod val="65000"/>
                  </a:schemeClr>
                </a:solidFill>
              </a:rPr>
              <a:t>--Mitral valve prolapse</a:t>
            </a:r>
          </a:p>
          <a:p>
            <a:endParaRPr lang="en-US" sz="1400" i="1" dirty="0">
              <a:solidFill>
                <a:schemeClr val="bg1">
                  <a:lumMod val="65000"/>
                </a:schemeClr>
              </a:solidFill>
            </a:endParaRPr>
          </a:p>
          <a:p>
            <a:r>
              <a:rPr lang="en-US" sz="1400" i="1" dirty="0">
                <a:solidFill>
                  <a:schemeClr val="bg1">
                    <a:lumMod val="65000"/>
                  </a:schemeClr>
                </a:solidFill>
              </a:rPr>
              <a:t>Are these abnormalities clinically significant?</a:t>
            </a:r>
          </a:p>
          <a:p>
            <a:r>
              <a:rPr lang="en-US" sz="1400" dirty="0">
                <a:solidFill>
                  <a:schemeClr val="bg1">
                    <a:lumMod val="65000"/>
                  </a:schemeClr>
                </a:solidFill>
              </a:rPr>
              <a:t>Indeed they are—they are responsible for the </a:t>
            </a:r>
            <a:r>
              <a:rPr lang="en-US" sz="1400" b="1" u="sng" dirty="0">
                <a:solidFill>
                  <a:srgbClr val="0000FF"/>
                </a:solidFill>
              </a:rPr>
              <a:t>significantly shortened lifespan of </a:t>
            </a:r>
            <a:r>
              <a:rPr lang="en-US" sz="1400" b="1" u="sng" dirty="0" err="1">
                <a:solidFill>
                  <a:srgbClr val="0000FF"/>
                </a:solidFill>
              </a:rPr>
              <a:t>Marfan</a:t>
            </a:r>
            <a:r>
              <a:rPr lang="en-US" sz="1400" b="1" u="sng" dirty="0">
                <a:solidFill>
                  <a:srgbClr val="0000FF"/>
                </a:solidFill>
              </a:rPr>
              <a:t> pts </a:t>
            </a:r>
          </a:p>
        </p:txBody>
      </p:sp>
      <p:sp>
        <p:nvSpPr>
          <p:cNvPr id="32" name="Oval 31">
            <a:extLst>
              <a:ext uri="{FF2B5EF4-FFF2-40B4-BE49-F238E27FC236}">
                <a16:creationId xmlns:a16="http://schemas.microsoft.com/office/drawing/2014/main" id="{820D53F9-440C-4BB5-8148-9A6B4A22E3FA}"/>
              </a:ext>
            </a:extLst>
          </p:cNvPr>
          <p:cNvSpPr/>
          <p:nvPr/>
        </p:nvSpPr>
        <p:spPr>
          <a:xfrm>
            <a:off x="2590799" y="5307982"/>
            <a:ext cx="1878071" cy="464126"/>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TextBox 34">
            <a:extLst>
              <a:ext uri="{FF2B5EF4-FFF2-40B4-BE49-F238E27FC236}">
                <a16:creationId xmlns:a16="http://schemas.microsoft.com/office/drawing/2014/main" id="{631C4FB1-2F3D-4706-826B-03404FE116D5}"/>
              </a:ext>
            </a:extLst>
          </p:cNvPr>
          <p:cNvSpPr txBox="1"/>
          <p:nvPr/>
        </p:nvSpPr>
        <p:spPr>
          <a:xfrm>
            <a:off x="4746661" y="5233772"/>
            <a:ext cx="4179213" cy="738664"/>
          </a:xfrm>
          <a:prstGeom prst="rect">
            <a:avLst/>
          </a:prstGeom>
          <a:solidFill>
            <a:schemeClr val="accent6">
              <a:lumMod val="40000"/>
              <a:lumOff val="60000"/>
            </a:schemeClr>
          </a:solidFill>
        </p:spPr>
        <p:txBody>
          <a:bodyPr wrap="square" rtlCol="0">
            <a:spAutoFit/>
          </a:bodyPr>
          <a:lstStyle/>
          <a:p>
            <a:r>
              <a:rPr lang="en-US" sz="1400" i="1" dirty="0">
                <a:solidFill>
                  <a:srgbClr val="0000FF"/>
                </a:solidFill>
              </a:rPr>
              <a:t>How significant is the lifespan shortening?</a:t>
            </a:r>
          </a:p>
          <a:p>
            <a:r>
              <a:rPr lang="en-US" sz="1400" dirty="0">
                <a:solidFill>
                  <a:srgbClr val="0000FF"/>
                </a:solidFill>
              </a:rPr>
              <a:t>Quite. The life-expectancy of </a:t>
            </a:r>
            <a:r>
              <a:rPr lang="en-US" sz="1400" dirty="0" err="1">
                <a:solidFill>
                  <a:srgbClr val="0000FF"/>
                </a:solidFill>
              </a:rPr>
              <a:t>Marfan</a:t>
            </a:r>
            <a:r>
              <a:rPr lang="en-US" sz="1400" dirty="0">
                <a:solidFill>
                  <a:srgbClr val="0000FF"/>
                </a:solidFill>
              </a:rPr>
              <a:t> pts is about  </a:t>
            </a:r>
            <a:r>
              <a:rPr lang="en-US" sz="1400" b="1" dirty="0">
                <a:solidFill>
                  <a:srgbClr val="0000FF"/>
                </a:solidFill>
              </a:rPr>
              <a:t>half</a:t>
            </a:r>
            <a:r>
              <a:rPr lang="en-US" sz="1400" dirty="0">
                <a:solidFill>
                  <a:srgbClr val="0000FF"/>
                </a:solidFill>
              </a:rPr>
              <a:t>  that of the so-called normal population.</a:t>
            </a:r>
          </a:p>
        </p:txBody>
      </p:sp>
      <p:sp>
        <p:nvSpPr>
          <p:cNvPr id="36" name="Rectangle 35">
            <a:extLst>
              <a:ext uri="{FF2B5EF4-FFF2-40B4-BE49-F238E27FC236}">
                <a16:creationId xmlns:a16="http://schemas.microsoft.com/office/drawing/2014/main" id="{16102289-49E0-4357-ACF7-F054156C7CE5}"/>
              </a:ext>
            </a:extLst>
          </p:cNvPr>
          <p:cNvSpPr/>
          <p:nvPr/>
        </p:nvSpPr>
        <p:spPr>
          <a:xfrm>
            <a:off x="4746661" y="5714448"/>
            <a:ext cx="434940" cy="231738"/>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800" dirty="0">
                <a:solidFill>
                  <a:schemeClr val="tx1"/>
                </a:solidFill>
              </a:rPr>
              <a:t>%</a:t>
            </a:r>
          </a:p>
        </p:txBody>
      </p:sp>
    </p:spTree>
    <p:extLst>
      <p:ext uri="{BB962C8B-B14F-4D97-AF65-F5344CB8AC3E}">
        <p14:creationId xmlns:p14="http://schemas.microsoft.com/office/powerpoint/2010/main" val="4164522901"/>
      </p:ext>
    </p:extLst>
  </p:cSld>
  <p:clrMapOvr>
    <a:masterClrMapping/>
  </p:clrMapOvr>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014" name="Text Box 6"/>
          <p:cNvSpPr txBox="1">
            <a:spLocks noChangeArrowheads="1"/>
          </p:cNvSpPr>
          <p:nvPr/>
        </p:nvSpPr>
        <p:spPr bwMode="auto">
          <a:xfrm>
            <a:off x="533400" y="2356376"/>
            <a:ext cx="1005403"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t>Lens-</a:t>
            </a:r>
          </a:p>
          <a:p>
            <a:pPr algn="ctr" eaLnBrk="1" hangingPunct="1">
              <a:lnSpc>
                <a:spcPct val="80000"/>
              </a:lnSpc>
              <a:spcBef>
                <a:spcPct val="0"/>
              </a:spcBef>
              <a:buClrTx/>
              <a:buSzTx/>
              <a:buFontTx/>
              <a:buNone/>
            </a:pPr>
            <a:r>
              <a:rPr lang="en-US" altLang="en-US" sz="1800" dirty="0"/>
              <a:t>Induced</a:t>
            </a:r>
          </a:p>
        </p:txBody>
      </p:sp>
      <p:sp>
        <p:nvSpPr>
          <p:cNvPr id="43017" name="Text Box 14"/>
          <p:cNvSpPr txBox="1">
            <a:spLocks noChangeArrowheads="1"/>
          </p:cNvSpPr>
          <p:nvPr/>
        </p:nvSpPr>
        <p:spPr bwMode="auto">
          <a:xfrm>
            <a:off x="3026498" y="2365901"/>
            <a:ext cx="1633781"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Aphakic/</a:t>
            </a:r>
          </a:p>
          <a:p>
            <a:pPr algn="ctr" eaLnBrk="1" hangingPunct="1">
              <a:lnSpc>
                <a:spcPct val="80000"/>
              </a:lnSpc>
              <a:spcBef>
                <a:spcPct val="0"/>
              </a:spcBef>
              <a:buClrTx/>
              <a:buSzTx/>
              <a:buFontTx/>
              <a:buNone/>
            </a:pPr>
            <a:r>
              <a:rPr lang="en-US" altLang="en-US" sz="1800" dirty="0" err="1">
                <a:solidFill>
                  <a:schemeClr val="bg1">
                    <a:lumMod val="75000"/>
                  </a:schemeClr>
                </a:solidFill>
              </a:rPr>
              <a:t>Pseudophakic</a:t>
            </a:r>
            <a:endParaRPr lang="en-US" altLang="en-US" sz="1800" dirty="0">
              <a:solidFill>
                <a:schemeClr val="bg1">
                  <a:lumMod val="75000"/>
                </a:schemeClr>
              </a:solidFill>
            </a:endParaRPr>
          </a:p>
        </p:txBody>
      </p:sp>
      <p:sp>
        <p:nvSpPr>
          <p:cNvPr id="43031" name="Text Box 35"/>
          <p:cNvSpPr txBox="1">
            <a:spLocks noChangeArrowheads="1"/>
          </p:cNvSpPr>
          <p:nvPr/>
        </p:nvSpPr>
        <p:spPr bwMode="auto">
          <a:xfrm>
            <a:off x="1190847" y="1295400"/>
            <a:ext cx="2473754"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t>w/ Pupillary Block</a:t>
            </a:r>
          </a:p>
        </p:txBody>
      </p:sp>
      <p:sp>
        <p:nvSpPr>
          <p:cNvPr id="49" name="Rectangle 2">
            <a:extLst>
              <a:ext uri="{FF2B5EF4-FFF2-40B4-BE49-F238E27FC236}">
                <a16:creationId xmlns:a16="http://schemas.microsoft.com/office/drawing/2014/main" id="{240EE5BF-F7D2-4FC8-A5DD-F6B5423153C6}"/>
              </a:ext>
            </a:extLst>
          </p:cNvPr>
          <p:cNvSpPr>
            <a:spLocks noGrp="1" noChangeArrowheads="1"/>
          </p:cNvSpPr>
          <p:nvPr>
            <p:ph type="title"/>
          </p:nvPr>
        </p:nvSpPr>
        <p:spPr>
          <a:xfrm>
            <a:off x="457200" y="304800"/>
            <a:ext cx="7543800" cy="563562"/>
          </a:xfrm>
        </p:spPr>
        <p:txBody>
          <a:bodyPr/>
          <a:lstStyle/>
          <a:p>
            <a:pPr eaLnBrk="1" hangingPunct="1"/>
            <a:r>
              <a:rPr lang="en-US" altLang="en-US" sz="3500" dirty="0"/>
              <a:t>A</a:t>
            </a:r>
          </a:p>
        </p:txBody>
      </p:sp>
      <p:sp>
        <p:nvSpPr>
          <p:cNvPr id="50" name="TextBox 49">
            <a:extLst>
              <a:ext uri="{FF2B5EF4-FFF2-40B4-BE49-F238E27FC236}">
                <a16:creationId xmlns:a16="http://schemas.microsoft.com/office/drawing/2014/main" id="{CF426230-46C8-405C-9015-99EF57762A2E}"/>
              </a:ext>
            </a:extLst>
          </p:cNvPr>
          <p:cNvSpPr txBox="1"/>
          <p:nvPr/>
        </p:nvSpPr>
        <p:spPr>
          <a:xfrm>
            <a:off x="2259496" y="189094"/>
            <a:ext cx="4607480" cy="400110"/>
          </a:xfrm>
          <a:prstGeom prst="rect">
            <a:avLst/>
          </a:prstGeom>
          <a:solidFill>
            <a:schemeClr val="accent1">
              <a:lumMod val="60000"/>
              <a:lumOff val="40000"/>
            </a:schemeClr>
          </a:solidFill>
        </p:spPr>
        <p:txBody>
          <a:bodyPr wrap="none" rtlCol="0">
            <a:spAutoFit/>
          </a:bodyPr>
          <a:lstStyle/>
          <a:p>
            <a:pPr algn="ctr"/>
            <a:r>
              <a:rPr lang="en-US" sz="2000" b="1" dirty="0"/>
              <a:t>Secondary Angle Closure Glaucoma</a:t>
            </a:r>
          </a:p>
        </p:txBody>
      </p:sp>
      <p:sp>
        <p:nvSpPr>
          <p:cNvPr id="2" name="TextBox 1">
            <a:extLst>
              <a:ext uri="{FF2B5EF4-FFF2-40B4-BE49-F238E27FC236}">
                <a16:creationId xmlns:a16="http://schemas.microsoft.com/office/drawing/2014/main" id="{A7E30BEC-923B-4C9A-A856-BDD0D882F6B8}"/>
              </a:ext>
            </a:extLst>
          </p:cNvPr>
          <p:cNvSpPr txBox="1"/>
          <p:nvPr/>
        </p:nvSpPr>
        <p:spPr>
          <a:xfrm>
            <a:off x="887305" y="2844119"/>
            <a:ext cx="1494320" cy="338554"/>
          </a:xfrm>
          <a:prstGeom prst="rect">
            <a:avLst/>
          </a:prstGeom>
          <a:noFill/>
        </p:spPr>
        <p:txBody>
          <a:bodyPr wrap="none" rtlCol="0">
            <a:spAutoFit/>
          </a:bodyPr>
          <a:lstStyle/>
          <a:p>
            <a:r>
              <a:rPr lang="en-US" sz="1600" dirty="0" err="1">
                <a:solidFill>
                  <a:schemeClr val="bg1">
                    <a:lumMod val="75000"/>
                  </a:schemeClr>
                </a:solidFill>
              </a:rPr>
              <a:t>Phacomorphic</a:t>
            </a:r>
            <a:endParaRPr lang="en-US" sz="1600" dirty="0">
              <a:solidFill>
                <a:schemeClr val="bg1">
                  <a:lumMod val="75000"/>
                </a:schemeClr>
              </a:solidFill>
            </a:endParaRPr>
          </a:p>
        </p:txBody>
      </p:sp>
      <p:sp>
        <p:nvSpPr>
          <p:cNvPr id="51" name="TextBox 50">
            <a:extLst>
              <a:ext uri="{FF2B5EF4-FFF2-40B4-BE49-F238E27FC236}">
                <a16:creationId xmlns:a16="http://schemas.microsoft.com/office/drawing/2014/main" id="{156069D4-340B-4160-A336-EBF73557CEE0}"/>
              </a:ext>
            </a:extLst>
          </p:cNvPr>
          <p:cNvSpPr txBox="1"/>
          <p:nvPr/>
        </p:nvSpPr>
        <p:spPr>
          <a:xfrm>
            <a:off x="884725" y="3175578"/>
            <a:ext cx="1519968" cy="338554"/>
          </a:xfrm>
          <a:prstGeom prst="rect">
            <a:avLst/>
          </a:prstGeom>
          <a:noFill/>
        </p:spPr>
        <p:txBody>
          <a:bodyPr wrap="none" rtlCol="0">
            <a:spAutoFit/>
          </a:bodyPr>
          <a:lstStyle/>
          <a:p>
            <a:r>
              <a:rPr lang="en-US" sz="1600" b="1" dirty="0"/>
              <a:t>Ectopia </a:t>
            </a:r>
            <a:r>
              <a:rPr lang="en-US" sz="1600" b="1" dirty="0" err="1"/>
              <a:t>lentis</a:t>
            </a:r>
            <a:endParaRPr lang="en-US" sz="1600" b="1" dirty="0"/>
          </a:p>
        </p:txBody>
      </p:sp>
      <p:cxnSp>
        <p:nvCxnSpPr>
          <p:cNvPr id="71" name="Straight Connector 70">
            <a:extLst>
              <a:ext uri="{FF2B5EF4-FFF2-40B4-BE49-F238E27FC236}">
                <a16:creationId xmlns:a16="http://schemas.microsoft.com/office/drawing/2014/main" id="{C104938D-BA8D-4E39-9D5F-9EE2012F2F3C}"/>
              </a:ext>
            </a:extLst>
          </p:cNvPr>
          <p:cNvCxnSpPr>
            <a:cxnSpLocks/>
          </p:cNvCxnSpPr>
          <p:nvPr/>
        </p:nvCxnSpPr>
        <p:spPr>
          <a:xfrm flipH="1">
            <a:off x="762665" y="3023488"/>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2A7E4E40-472F-4E50-8A7A-45C10FDD7171}"/>
              </a:ext>
            </a:extLst>
          </p:cNvPr>
          <p:cNvCxnSpPr>
            <a:cxnSpLocks/>
          </p:cNvCxnSpPr>
          <p:nvPr/>
        </p:nvCxnSpPr>
        <p:spPr>
          <a:xfrm flipH="1">
            <a:off x="762665" y="3347853"/>
            <a:ext cx="168274"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C3924889-45B9-4383-9C9E-48F0A9C27AD8}"/>
              </a:ext>
            </a:extLst>
          </p:cNvPr>
          <p:cNvCxnSpPr>
            <a:cxnSpLocks/>
          </p:cNvCxnSpPr>
          <p:nvPr/>
        </p:nvCxnSpPr>
        <p:spPr>
          <a:xfrm flipH="1">
            <a:off x="748719" y="2838976"/>
            <a:ext cx="13947" cy="5088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 name="Straight Arrow Connector 5">
            <a:extLst>
              <a:ext uri="{FF2B5EF4-FFF2-40B4-BE49-F238E27FC236}">
                <a16:creationId xmlns:a16="http://schemas.microsoft.com/office/drawing/2014/main" id="{A3439F0C-5143-461F-8F3C-2E830785DEFC}"/>
              </a:ext>
            </a:extLst>
          </p:cNvPr>
          <p:cNvCxnSpPr>
            <a:stCxn id="50" idx="2"/>
          </p:cNvCxnSpPr>
          <p:nvPr/>
        </p:nvCxnSpPr>
        <p:spPr>
          <a:xfrm flipH="1">
            <a:off x="2971800" y="589204"/>
            <a:ext cx="1591436" cy="706196"/>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6" name="Straight Arrow Connector 25">
            <a:extLst>
              <a:ext uri="{FF2B5EF4-FFF2-40B4-BE49-F238E27FC236}">
                <a16:creationId xmlns:a16="http://schemas.microsoft.com/office/drawing/2014/main" id="{B70E0124-9B84-41A5-8D84-A66B7838A706}"/>
              </a:ext>
            </a:extLst>
          </p:cNvPr>
          <p:cNvCxnSpPr>
            <a:cxnSpLocks/>
          </p:cNvCxnSpPr>
          <p:nvPr/>
        </p:nvCxnSpPr>
        <p:spPr>
          <a:xfrm flipH="1">
            <a:off x="1159539" y="1828800"/>
            <a:ext cx="1290435" cy="478059"/>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8" name="Straight Arrow Connector 27">
            <a:extLst>
              <a:ext uri="{FF2B5EF4-FFF2-40B4-BE49-F238E27FC236}">
                <a16:creationId xmlns:a16="http://schemas.microsoft.com/office/drawing/2014/main" id="{567A4249-5C59-4416-8A8E-1C35913900AB}"/>
              </a:ext>
            </a:extLst>
          </p:cNvPr>
          <p:cNvCxnSpPr>
            <a:cxnSpLocks/>
          </p:cNvCxnSpPr>
          <p:nvPr/>
        </p:nvCxnSpPr>
        <p:spPr>
          <a:xfrm>
            <a:off x="2449973" y="1832208"/>
            <a:ext cx="1268784"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21" name="Straight Arrow Connector 20">
            <a:extLst>
              <a:ext uri="{FF2B5EF4-FFF2-40B4-BE49-F238E27FC236}">
                <a16:creationId xmlns:a16="http://schemas.microsoft.com/office/drawing/2014/main" id="{5E33AEB6-AB6B-4304-B44B-E14BDAECF20A}"/>
              </a:ext>
            </a:extLst>
          </p:cNvPr>
          <p:cNvCxnSpPr>
            <a:cxnSpLocks/>
          </p:cNvCxnSpPr>
          <p:nvPr/>
        </p:nvCxnSpPr>
        <p:spPr>
          <a:xfrm>
            <a:off x="4572000" y="589204"/>
            <a:ext cx="1600200" cy="706196"/>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18" name="Text Box 36">
            <a:extLst>
              <a:ext uri="{FF2B5EF4-FFF2-40B4-BE49-F238E27FC236}">
                <a16:creationId xmlns:a16="http://schemas.microsoft.com/office/drawing/2014/main" id="{362B1808-42BE-4D1C-894B-40BD72FCD11D}"/>
              </a:ext>
            </a:extLst>
          </p:cNvPr>
          <p:cNvSpPr txBox="1">
            <a:spLocks noChangeArrowheads="1"/>
          </p:cNvSpPr>
          <p:nvPr/>
        </p:nvSpPr>
        <p:spPr bwMode="auto">
          <a:xfrm>
            <a:off x="5181600" y="1295400"/>
            <a:ext cx="2630848" cy="430887"/>
          </a:xfrm>
          <a:prstGeom prst="rect">
            <a:avLst/>
          </a:prstGeom>
          <a:noFill/>
          <a:ln w="952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solidFill>
                  <a:schemeClr val="bg1">
                    <a:lumMod val="75000"/>
                  </a:schemeClr>
                </a:solidFill>
              </a:rPr>
              <a:t>w/o Pupillary Block</a:t>
            </a:r>
          </a:p>
        </p:txBody>
      </p:sp>
      <p:sp>
        <p:nvSpPr>
          <p:cNvPr id="19" name="TextBox 18">
            <a:extLst>
              <a:ext uri="{FF2B5EF4-FFF2-40B4-BE49-F238E27FC236}">
                <a16:creationId xmlns:a16="http://schemas.microsoft.com/office/drawing/2014/main" id="{20F14707-6AB2-4CFA-894D-0A3851B594EA}"/>
              </a:ext>
            </a:extLst>
          </p:cNvPr>
          <p:cNvSpPr txBox="1"/>
          <p:nvPr/>
        </p:nvSpPr>
        <p:spPr>
          <a:xfrm>
            <a:off x="381000" y="3581400"/>
            <a:ext cx="7315200" cy="2800767"/>
          </a:xfrm>
          <a:prstGeom prst="rect">
            <a:avLst/>
          </a:prstGeom>
          <a:solidFill>
            <a:srgbClr val="FF99FF"/>
          </a:solidFill>
        </p:spPr>
        <p:txBody>
          <a:bodyPr wrap="square" rtlCol="0">
            <a:spAutoFit/>
          </a:bodyPr>
          <a:lstStyle/>
          <a:p>
            <a:r>
              <a:rPr lang="en-US" sz="1600" i="1" dirty="0">
                <a:solidFill>
                  <a:schemeClr val="bg1">
                    <a:lumMod val="50000"/>
                  </a:schemeClr>
                </a:solidFill>
              </a:rPr>
              <a:t>What is </a:t>
            </a:r>
            <a:r>
              <a:rPr lang="en-US" sz="1600" dirty="0">
                <a:solidFill>
                  <a:schemeClr val="bg1">
                    <a:lumMod val="50000"/>
                  </a:schemeClr>
                </a:solidFill>
              </a:rPr>
              <a:t>ectopia </a:t>
            </a:r>
            <a:r>
              <a:rPr lang="en-US" sz="1600" dirty="0" err="1">
                <a:solidFill>
                  <a:schemeClr val="bg1">
                    <a:lumMod val="50000"/>
                  </a:schemeClr>
                </a:solidFill>
              </a:rPr>
              <a:t>lentis</a:t>
            </a:r>
            <a:r>
              <a:rPr lang="en-US" sz="1600" i="1" dirty="0">
                <a:solidFill>
                  <a:schemeClr val="bg1">
                    <a:lumMod val="50000"/>
                  </a:schemeClr>
                </a:solidFill>
              </a:rPr>
              <a:t>?</a:t>
            </a:r>
          </a:p>
          <a:p>
            <a:r>
              <a:rPr lang="en-US" sz="1600" dirty="0">
                <a:solidFill>
                  <a:schemeClr val="bg1">
                    <a:lumMod val="50000"/>
                  </a:schemeClr>
                </a:solidFill>
              </a:rPr>
              <a:t>Displacement of the lens from its normal anatomic position</a:t>
            </a:r>
          </a:p>
          <a:p>
            <a:endParaRPr lang="en-US" sz="1600" dirty="0">
              <a:solidFill>
                <a:schemeClr val="bg1">
                  <a:lumMod val="50000"/>
                </a:schemeClr>
              </a:solidFill>
            </a:endParaRPr>
          </a:p>
          <a:p>
            <a:r>
              <a:rPr lang="en-US" sz="1600" i="1" dirty="0">
                <a:solidFill>
                  <a:schemeClr val="bg1">
                    <a:lumMod val="50000"/>
                  </a:schemeClr>
                </a:solidFill>
              </a:rPr>
              <a:t>With regard to lens ‘displacement’—what do the following terms mean?</a:t>
            </a:r>
          </a:p>
          <a:p>
            <a:r>
              <a:rPr lang="en-US" sz="1600" i="1" dirty="0">
                <a:solidFill>
                  <a:schemeClr val="bg1">
                    <a:lumMod val="50000"/>
                  </a:schemeClr>
                </a:solidFill>
              </a:rPr>
              <a:t>--</a:t>
            </a:r>
            <a:r>
              <a:rPr lang="en-US" sz="1600" i="1" dirty="0" err="1">
                <a:solidFill>
                  <a:schemeClr val="bg1">
                    <a:lumMod val="50000"/>
                  </a:schemeClr>
                </a:solidFill>
              </a:rPr>
              <a:t>Sublux</a:t>
            </a:r>
            <a:r>
              <a:rPr lang="en-US" sz="1600" i="1" dirty="0">
                <a:solidFill>
                  <a:schemeClr val="bg1">
                    <a:lumMod val="50000"/>
                  </a:schemeClr>
                </a:solidFill>
              </a:rPr>
              <a:t>(at)ed: </a:t>
            </a:r>
            <a:r>
              <a:rPr lang="en-US" sz="1600" dirty="0">
                <a:solidFill>
                  <a:schemeClr val="bg1">
                    <a:lumMod val="50000"/>
                  </a:schemeClr>
                </a:solidFill>
              </a:rPr>
              <a:t>The lens is partially displaced, but remains in the ‘general area’</a:t>
            </a:r>
          </a:p>
          <a:p>
            <a:r>
              <a:rPr lang="en-US" sz="1600" i="1" dirty="0">
                <a:solidFill>
                  <a:schemeClr val="bg1">
                    <a:lumMod val="50000"/>
                  </a:schemeClr>
                </a:solidFill>
              </a:rPr>
              <a:t>--Lux(at)ed: </a:t>
            </a:r>
            <a:r>
              <a:rPr lang="en-US" sz="1600" dirty="0">
                <a:solidFill>
                  <a:schemeClr val="bg1">
                    <a:lumMod val="50000"/>
                  </a:schemeClr>
                </a:solidFill>
              </a:rPr>
              <a:t>The lens is dislocated—completely removed from the pupillary aperture. All zonular attachments have been disrupted.</a:t>
            </a:r>
          </a:p>
          <a:p>
            <a:endParaRPr lang="en-US" sz="1600" i="1" dirty="0">
              <a:solidFill>
                <a:schemeClr val="bg1">
                  <a:lumMod val="50000"/>
                </a:schemeClr>
              </a:solidFill>
            </a:endParaRPr>
          </a:p>
          <a:p>
            <a:r>
              <a:rPr lang="en-US" sz="1600" i="1" dirty="0">
                <a:solidFill>
                  <a:schemeClr val="bg1">
                    <a:lumMod val="50000"/>
                  </a:schemeClr>
                </a:solidFill>
              </a:rPr>
              <a:t>How does ectopia </a:t>
            </a:r>
            <a:r>
              <a:rPr lang="en-US" sz="1600" i="1" dirty="0" err="1">
                <a:solidFill>
                  <a:schemeClr val="bg1">
                    <a:lumMod val="50000"/>
                  </a:schemeClr>
                </a:solidFill>
              </a:rPr>
              <a:t>lentis</a:t>
            </a:r>
            <a:r>
              <a:rPr lang="en-US" sz="1600" i="1" dirty="0">
                <a:solidFill>
                  <a:schemeClr val="bg1">
                    <a:lumMod val="50000"/>
                  </a:schemeClr>
                </a:solidFill>
              </a:rPr>
              <a:t> lead to pupillary block and ACG?</a:t>
            </a:r>
          </a:p>
          <a:p>
            <a:r>
              <a:rPr lang="en-US" sz="1600" dirty="0">
                <a:solidFill>
                  <a:schemeClr val="bg1">
                    <a:lumMod val="50000"/>
                  </a:schemeClr>
                </a:solidFill>
              </a:rPr>
              <a:t>By allowing the displaced lens to move into and blocks the pupil, producing the pressure gradient, with subsequent iris </a:t>
            </a:r>
            <a:r>
              <a:rPr lang="en-US" sz="1600" dirty="0" err="1">
                <a:solidFill>
                  <a:schemeClr val="bg1">
                    <a:lumMod val="50000"/>
                  </a:schemeClr>
                </a:solidFill>
              </a:rPr>
              <a:t>bombé</a:t>
            </a:r>
            <a:r>
              <a:rPr lang="en-US" sz="1600" dirty="0">
                <a:solidFill>
                  <a:schemeClr val="bg1">
                    <a:lumMod val="50000"/>
                  </a:schemeClr>
                </a:solidFill>
              </a:rPr>
              <a:t> and angle closure</a:t>
            </a:r>
          </a:p>
        </p:txBody>
      </p:sp>
      <p:sp>
        <p:nvSpPr>
          <p:cNvPr id="23" name="TextBox 22">
            <a:extLst>
              <a:ext uri="{FF2B5EF4-FFF2-40B4-BE49-F238E27FC236}">
                <a16:creationId xmlns:a16="http://schemas.microsoft.com/office/drawing/2014/main" id="{798926ED-3FC5-4F3C-B080-E06F6EB1FF50}"/>
              </a:ext>
            </a:extLst>
          </p:cNvPr>
          <p:cNvSpPr txBox="1"/>
          <p:nvPr/>
        </p:nvSpPr>
        <p:spPr>
          <a:xfrm>
            <a:off x="2388280" y="2821634"/>
            <a:ext cx="6541623" cy="1384995"/>
          </a:xfrm>
          <a:prstGeom prst="rect">
            <a:avLst/>
          </a:prstGeom>
          <a:solidFill>
            <a:schemeClr val="accent1">
              <a:lumMod val="40000"/>
              <a:lumOff val="60000"/>
            </a:schemeClr>
          </a:solidFill>
        </p:spPr>
        <p:txBody>
          <a:bodyPr wrap="square" rtlCol="0">
            <a:spAutoFit/>
          </a:bodyPr>
          <a:lstStyle/>
          <a:p>
            <a:r>
              <a:rPr lang="en-US" sz="1400" i="1" dirty="0">
                <a:solidFill>
                  <a:schemeClr val="bg1">
                    <a:lumMod val="65000"/>
                  </a:schemeClr>
                </a:solidFill>
              </a:rPr>
              <a:t>In a few words, how would you describe the shape of a </a:t>
            </a:r>
            <a:r>
              <a:rPr lang="en-US" sz="1400" i="1" dirty="0" err="1">
                <a:solidFill>
                  <a:schemeClr val="bg1">
                    <a:lumMod val="65000"/>
                  </a:schemeClr>
                </a:solidFill>
              </a:rPr>
              <a:t>microspherophakic</a:t>
            </a:r>
            <a:r>
              <a:rPr lang="en-US" sz="1400" i="1" dirty="0">
                <a:solidFill>
                  <a:schemeClr val="bg1">
                    <a:lumMod val="65000"/>
                  </a:schemeClr>
                </a:solidFill>
              </a:rPr>
              <a:t> lens?</a:t>
            </a:r>
          </a:p>
          <a:p>
            <a:r>
              <a:rPr lang="en-US" sz="1400" dirty="0">
                <a:solidFill>
                  <a:schemeClr val="bg1">
                    <a:lumMod val="65000"/>
                  </a:schemeClr>
                </a:solidFill>
              </a:rPr>
              <a:t>The name says it all: the lens is </a:t>
            </a:r>
            <a:r>
              <a:rPr lang="en-US" sz="1400" b="1" u="sng" dirty="0">
                <a:solidFill>
                  <a:schemeClr val="bg1">
                    <a:lumMod val="65000"/>
                  </a:schemeClr>
                </a:solidFill>
              </a:rPr>
              <a:t>small (‘micro’) </a:t>
            </a:r>
            <a:r>
              <a:rPr lang="en-US" sz="1400" u="sng" dirty="0">
                <a:solidFill>
                  <a:schemeClr val="bg1">
                    <a:lumMod val="65000"/>
                  </a:schemeClr>
                </a:solidFill>
              </a:rPr>
              <a:t>and </a:t>
            </a:r>
            <a:r>
              <a:rPr lang="en-US" sz="1400" b="1" u="sng" dirty="0">
                <a:solidFill>
                  <a:schemeClr val="bg1">
                    <a:lumMod val="65000"/>
                  </a:schemeClr>
                </a:solidFill>
              </a:rPr>
              <a:t>round (‘</a:t>
            </a:r>
            <a:r>
              <a:rPr lang="en-US" sz="1400" b="1" u="sng" dirty="0" err="1">
                <a:solidFill>
                  <a:schemeClr val="bg1">
                    <a:lumMod val="65000"/>
                  </a:schemeClr>
                </a:solidFill>
              </a:rPr>
              <a:t>sphero</a:t>
            </a:r>
            <a:r>
              <a:rPr lang="en-US" sz="1400" b="1" u="sng" dirty="0">
                <a:solidFill>
                  <a:schemeClr val="bg1">
                    <a:lumMod val="65000"/>
                  </a:schemeClr>
                </a:solidFill>
              </a:rPr>
              <a:t>’)</a:t>
            </a:r>
          </a:p>
          <a:p>
            <a:endParaRPr lang="en-US" sz="1400" dirty="0">
              <a:solidFill>
                <a:schemeClr val="bg1">
                  <a:lumMod val="65000"/>
                </a:schemeClr>
              </a:solidFill>
            </a:endParaRPr>
          </a:p>
          <a:p>
            <a:r>
              <a:rPr lang="en-US" sz="1400" i="1" dirty="0">
                <a:solidFill>
                  <a:schemeClr val="bg1">
                    <a:lumMod val="65000"/>
                  </a:schemeClr>
                </a:solidFill>
              </a:rPr>
              <a:t>What common slit-lamp observation owes to the lens’ small size?</a:t>
            </a:r>
          </a:p>
          <a:p>
            <a:r>
              <a:rPr lang="en-US" sz="1400" dirty="0">
                <a:solidFill>
                  <a:schemeClr val="bg1">
                    <a:lumMod val="65000"/>
                  </a:schemeClr>
                </a:solidFill>
              </a:rPr>
              <a:t>Typically, the entirety of the lens equator can be seen in the pupillary aperture when the </a:t>
            </a:r>
            <a:r>
              <a:rPr lang="en-US" sz="1400" dirty="0" err="1">
                <a:solidFill>
                  <a:schemeClr val="bg1">
                    <a:lumMod val="65000"/>
                  </a:schemeClr>
                </a:solidFill>
              </a:rPr>
              <a:t>pt</a:t>
            </a:r>
            <a:r>
              <a:rPr lang="en-US" sz="1400" dirty="0">
                <a:solidFill>
                  <a:schemeClr val="bg1">
                    <a:lumMod val="65000"/>
                  </a:schemeClr>
                </a:solidFill>
              </a:rPr>
              <a:t> is widely dilated</a:t>
            </a:r>
          </a:p>
        </p:txBody>
      </p:sp>
      <p:sp>
        <p:nvSpPr>
          <p:cNvPr id="24" name="TextBox 23">
            <a:extLst>
              <a:ext uri="{FF2B5EF4-FFF2-40B4-BE49-F238E27FC236}">
                <a16:creationId xmlns:a16="http://schemas.microsoft.com/office/drawing/2014/main" id="{83DDB5E6-1D51-4892-8706-141024C83CED}"/>
              </a:ext>
            </a:extLst>
          </p:cNvPr>
          <p:cNvSpPr txBox="1"/>
          <p:nvPr/>
        </p:nvSpPr>
        <p:spPr>
          <a:xfrm>
            <a:off x="2424571" y="4316269"/>
            <a:ext cx="6451527" cy="954107"/>
          </a:xfrm>
          <a:prstGeom prst="rect">
            <a:avLst/>
          </a:prstGeom>
          <a:solidFill>
            <a:schemeClr val="accent5">
              <a:lumMod val="75000"/>
            </a:schemeClr>
          </a:solidFill>
        </p:spPr>
        <p:txBody>
          <a:bodyPr wrap="square" rtlCol="0">
            <a:spAutoFit/>
          </a:bodyPr>
          <a:lstStyle/>
          <a:p>
            <a:r>
              <a:rPr lang="en-US" sz="1400" i="1" dirty="0">
                <a:solidFill>
                  <a:schemeClr val="bg1">
                    <a:lumMod val="50000"/>
                  </a:schemeClr>
                </a:solidFill>
              </a:rPr>
              <a:t>Pts with </a:t>
            </a:r>
            <a:r>
              <a:rPr lang="en-US" sz="1400" i="1" dirty="0" err="1">
                <a:solidFill>
                  <a:schemeClr val="bg1">
                    <a:lumMod val="50000"/>
                  </a:schemeClr>
                </a:solidFill>
              </a:rPr>
              <a:t>microspherophakia</a:t>
            </a:r>
            <a:r>
              <a:rPr lang="en-US" sz="1400" i="1" dirty="0">
                <a:solidFill>
                  <a:schemeClr val="bg1">
                    <a:lumMod val="50000"/>
                  </a:schemeClr>
                </a:solidFill>
              </a:rPr>
              <a:t> are almost always high myopes. Why?</a:t>
            </a:r>
          </a:p>
          <a:p>
            <a:r>
              <a:rPr lang="en-US" sz="1400" dirty="0">
                <a:solidFill>
                  <a:schemeClr val="bg1">
                    <a:lumMod val="50000"/>
                  </a:schemeClr>
                </a:solidFill>
              </a:rPr>
              <a:t>Because the lens is small, it has a short radius of curvature. Further, because it is spherical, it is more curved than is a normal lens. </a:t>
            </a:r>
            <a:r>
              <a:rPr lang="en-US" sz="1400" u="sng" dirty="0">
                <a:solidFill>
                  <a:schemeClr val="bg1">
                    <a:lumMod val="50000"/>
                  </a:schemeClr>
                </a:solidFill>
              </a:rPr>
              <a:t>These two factors give the </a:t>
            </a:r>
            <a:r>
              <a:rPr lang="en-US" sz="1400" u="sng" dirty="0" err="1">
                <a:solidFill>
                  <a:schemeClr val="bg1">
                    <a:lumMod val="50000"/>
                  </a:schemeClr>
                </a:solidFill>
              </a:rPr>
              <a:t>m’spheric</a:t>
            </a:r>
            <a:r>
              <a:rPr lang="en-US" sz="1400" u="sng" dirty="0">
                <a:solidFill>
                  <a:schemeClr val="bg1">
                    <a:lumMod val="50000"/>
                  </a:schemeClr>
                </a:solidFill>
              </a:rPr>
              <a:t> lens vastly more converging power than a normal lens possesses.</a:t>
            </a:r>
          </a:p>
        </p:txBody>
      </p:sp>
      <p:sp>
        <p:nvSpPr>
          <p:cNvPr id="25" name="TextBox 24">
            <a:extLst>
              <a:ext uri="{FF2B5EF4-FFF2-40B4-BE49-F238E27FC236}">
                <a16:creationId xmlns:a16="http://schemas.microsoft.com/office/drawing/2014/main" id="{EDF9D533-D64E-40E5-8915-BD96C88905A7}"/>
              </a:ext>
            </a:extLst>
          </p:cNvPr>
          <p:cNvSpPr txBox="1"/>
          <p:nvPr/>
        </p:nvSpPr>
        <p:spPr>
          <a:xfrm>
            <a:off x="2423968" y="3058533"/>
            <a:ext cx="6567632" cy="584775"/>
          </a:xfrm>
          <a:prstGeom prst="rect">
            <a:avLst/>
          </a:prstGeom>
          <a:solidFill>
            <a:srgbClr val="99FF99"/>
          </a:solidFill>
        </p:spPr>
        <p:txBody>
          <a:bodyPr wrap="none" rtlCol="0">
            <a:spAutoFit/>
          </a:bodyPr>
          <a:lstStyle/>
          <a:p>
            <a:r>
              <a:rPr lang="en-US" sz="1600" i="1" dirty="0">
                <a:solidFill>
                  <a:schemeClr val="bg1">
                    <a:lumMod val="65000"/>
                  </a:schemeClr>
                </a:solidFill>
              </a:rPr>
              <a:t>With what condition is </a:t>
            </a:r>
            <a:r>
              <a:rPr lang="en-US" sz="1600" i="1" dirty="0" err="1">
                <a:solidFill>
                  <a:schemeClr val="bg1">
                    <a:lumMod val="65000"/>
                  </a:schemeClr>
                </a:solidFill>
              </a:rPr>
              <a:t>microspherophakia</a:t>
            </a:r>
            <a:r>
              <a:rPr lang="en-US" sz="1600" i="1" dirty="0">
                <a:solidFill>
                  <a:schemeClr val="bg1">
                    <a:lumMod val="65000"/>
                  </a:schemeClr>
                </a:solidFill>
              </a:rPr>
              <a:t> most frequently associated?</a:t>
            </a:r>
          </a:p>
          <a:p>
            <a:r>
              <a:rPr lang="en-US" sz="1600" b="1" dirty="0">
                <a:solidFill>
                  <a:schemeClr val="bg1">
                    <a:lumMod val="65000"/>
                  </a:schemeClr>
                </a:solidFill>
              </a:rPr>
              <a:t>Weill-Marchesani syndrome</a:t>
            </a:r>
          </a:p>
        </p:txBody>
      </p:sp>
      <p:sp>
        <p:nvSpPr>
          <p:cNvPr id="22" name="Oval 21">
            <a:extLst>
              <a:ext uri="{FF2B5EF4-FFF2-40B4-BE49-F238E27FC236}">
                <a16:creationId xmlns:a16="http://schemas.microsoft.com/office/drawing/2014/main" id="{A8B47573-D3D9-4D47-9E08-BED8FABB2FE0}"/>
              </a:ext>
            </a:extLst>
          </p:cNvPr>
          <p:cNvSpPr/>
          <p:nvPr/>
        </p:nvSpPr>
        <p:spPr>
          <a:xfrm>
            <a:off x="808522" y="3093379"/>
            <a:ext cx="1641452" cy="533397"/>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TextBox 28">
            <a:extLst>
              <a:ext uri="{FF2B5EF4-FFF2-40B4-BE49-F238E27FC236}">
                <a16:creationId xmlns:a16="http://schemas.microsoft.com/office/drawing/2014/main" id="{07333FDB-04C9-4773-A8C2-B02CF126B53B}"/>
              </a:ext>
            </a:extLst>
          </p:cNvPr>
          <p:cNvSpPr txBox="1"/>
          <p:nvPr/>
        </p:nvSpPr>
        <p:spPr>
          <a:xfrm>
            <a:off x="533400" y="3691270"/>
            <a:ext cx="6461699" cy="1815882"/>
          </a:xfrm>
          <a:prstGeom prst="rect">
            <a:avLst/>
          </a:prstGeom>
          <a:solidFill>
            <a:srgbClr val="0070C0"/>
          </a:solidFill>
        </p:spPr>
        <p:txBody>
          <a:bodyPr wrap="square" rtlCol="0">
            <a:spAutoFit/>
          </a:bodyPr>
          <a:lstStyle/>
          <a:p>
            <a:r>
              <a:rPr lang="en-US" sz="1600" i="1" dirty="0">
                <a:solidFill>
                  <a:schemeClr val="bg1">
                    <a:lumMod val="65000"/>
                  </a:schemeClr>
                </a:solidFill>
              </a:rPr>
              <a:t>Weill-Marchesani is strongly associated with </a:t>
            </a:r>
            <a:r>
              <a:rPr lang="en-US" sz="1600" i="1" dirty="0" err="1">
                <a:solidFill>
                  <a:schemeClr val="bg1">
                    <a:lumMod val="65000"/>
                  </a:schemeClr>
                </a:solidFill>
              </a:rPr>
              <a:t>microspherophakia</a:t>
            </a:r>
            <a:r>
              <a:rPr lang="en-US" sz="1600" i="1" dirty="0">
                <a:solidFill>
                  <a:schemeClr val="bg1">
                    <a:lumMod val="65000"/>
                  </a:schemeClr>
                </a:solidFill>
              </a:rPr>
              <a:t>.  With what conditions is </a:t>
            </a:r>
            <a:r>
              <a:rPr lang="en-US" sz="1600" i="1" dirty="0" err="1">
                <a:solidFill>
                  <a:schemeClr val="bg1">
                    <a:lumMod val="65000"/>
                  </a:schemeClr>
                </a:solidFill>
              </a:rPr>
              <a:t>microspherophakia</a:t>
            </a:r>
            <a:r>
              <a:rPr lang="en-US" sz="1600" i="1" dirty="0">
                <a:solidFill>
                  <a:schemeClr val="bg1">
                    <a:lumMod val="65000"/>
                  </a:schemeClr>
                </a:solidFill>
              </a:rPr>
              <a:t> </a:t>
            </a:r>
            <a:r>
              <a:rPr lang="en-US" sz="1600" b="1" dirty="0">
                <a:solidFill>
                  <a:schemeClr val="bg1">
                    <a:lumMod val="65000"/>
                  </a:schemeClr>
                </a:solidFill>
              </a:rPr>
              <a:t>occasionally</a:t>
            </a:r>
            <a:r>
              <a:rPr lang="en-US" sz="1600" i="1" dirty="0">
                <a:solidFill>
                  <a:schemeClr val="bg1">
                    <a:lumMod val="65000"/>
                  </a:schemeClr>
                </a:solidFill>
              </a:rPr>
              <a:t> associated</a:t>
            </a:r>
            <a:r>
              <a:rPr lang="en-US" sz="1600" i="1" dirty="0">
                <a:solidFill>
                  <a:schemeClr val="bg1">
                    <a:lumMod val="65000"/>
                  </a:schemeClr>
                </a:solidFill>
                <a:latin typeface="+mn-lt"/>
              </a:rPr>
              <a:t>?</a:t>
            </a:r>
          </a:p>
          <a:p>
            <a:r>
              <a:rPr lang="en-US" sz="1600" dirty="0">
                <a:solidFill>
                  <a:schemeClr val="bg1">
                    <a:lumMod val="65000"/>
                  </a:schemeClr>
                </a:solidFill>
                <a:latin typeface="+mn-lt"/>
              </a:rPr>
              <a:t>--Lowe syndrome</a:t>
            </a:r>
          </a:p>
          <a:p>
            <a:r>
              <a:rPr lang="en-US" sz="1600" dirty="0">
                <a:solidFill>
                  <a:schemeClr val="bg1">
                    <a:lumMod val="65000"/>
                  </a:schemeClr>
                </a:solidFill>
                <a:latin typeface="+mn-lt"/>
              </a:rPr>
              <a:t>--Alport syndrome</a:t>
            </a:r>
          </a:p>
          <a:p>
            <a:r>
              <a:rPr lang="en-US" sz="1600" b="1" dirty="0">
                <a:solidFill>
                  <a:schemeClr val="bg1"/>
                </a:solidFill>
                <a:latin typeface="+mn-lt"/>
              </a:rPr>
              <a:t>--</a:t>
            </a:r>
            <a:r>
              <a:rPr lang="en-US" sz="1600" b="1" dirty="0" err="1">
                <a:solidFill>
                  <a:schemeClr val="bg1"/>
                </a:solidFill>
                <a:latin typeface="+mn-lt"/>
              </a:rPr>
              <a:t>Marfan</a:t>
            </a:r>
            <a:r>
              <a:rPr lang="en-US" sz="1600" b="1" dirty="0">
                <a:solidFill>
                  <a:schemeClr val="bg1"/>
                </a:solidFill>
                <a:latin typeface="+mn-lt"/>
              </a:rPr>
              <a:t> syndrome</a:t>
            </a:r>
          </a:p>
          <a:p>
            <a:r>
              <a:rPr lang="en-US" sz="1600" dirty="0">
                <a:solidFill>
                  <a:schemeClr val="bg1">
                    <a:lumMod val="65000"/>
                  </a:schemeClr>
                </a:solidFill>
                <a:latin typeface="+mn-lt"/>
              </a:rPr>
              <a:t>--Peters anomaly</a:t>
            </a:r>
          </a:p>
          <a:p>
            <a:r>
              <a:rPr lang="en-US" sz="1600" dirty="0">
                <a:solidFill>
                  <a:schemeClr val="bg1">
                    <a:lumMod val="65000"/>
                  </a:schemeClr>
                </a:solidFill>
                <a:latin typeface="+mn-lt"/>
              </a:rPr>
              <a:t>--C</a:t>
            </a:r>
            <a:r>
              <a:rPr lang="en-US" sz="1600" dirty="0">
                <a:solidFill>
                  <a:schemeClr val="bg1">
                    <a:lumMod val="65000"/>
                  </a:schemeClr>
                </a:solidFill>
              </a:rPr>
              <a:t>ongenital rubella</a:t>
            </a:r>
            <a:endParaRPr lang="en-US" sz="1600" dirty="0">
              <a:solidFill>
                <a:schemeClr val="bg1">
                  <a:lumMod val="65000"/>
                </a:schemeClr>
              </a:solidFill>
              <a:latin typeface="+mn-lt"/>
            </a:endParaRPr>
          </a:p>
        </p:txBody>
      </p:sp>
      <p:sp>
        <p:nvSpPr>
          <p:cNvPr id="3" name="Oval 2">
            <a:extLst>
              <a:ext uri="{FF2B5EF4-FFF2-40B4-BE49-F238E27FC236}">
                <a16:creationId xmlns:a16="http://schemas.microsoft.com/office/drawing/2014/main" id="{C914562F-331B-441B-9DC7-534C4BCA9A7A}"/>
              </a:ext>
            </a:extLst>
          </p:cNvPr>
          <p:cNvSpPr/>
          <p:nvPr/>
        </p:nvSpPr>
        <p:spPr>
          <a:xfrm>
            <a:off x="2302864" y="3248672"/>
            <a:ext cx="3107336" cy="464126"/>
          </a:xfrm>
          <a:prstGeom prst="ellipse">
            <a:avLst/>
          </a:prstGeom>
          <a:no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TextBox 30">
            <a:extLst>
              <a:ext uri="{FF2B5EF4-FFF2-40B4-BE49-F238E27FC236}">
                <a16:creationId xmlns:a16="http://schemas.microsoft.com/office/drawing/2014/main" id="{9D694C1C-36CC-4EBA-AE84-30D14DAC2B38}"/>
              </a:ext>
            </a:extLst>
          </p:cNvPr>
          <p:cNvSpPr txBox="1"/>
          <p:nvPr/>
        </p:nvSpPr>
        <p:spPr>
          <a:xfrm>
            <a:off x="2537710" y="4316269"/>
            <a:ext cx="5463290" cy="1600438"/>
          </a:xfrm>
          <a:prstGeom prst="rect">
            <a:avLst/>
          </a:prstGeom>
          <a:solidFill>
            <a:srgbClr val="92D050"/>
          </a:solidFill>
        </p:spPr>
        <p:txBody>
          <a:bodyPr wrap="none" rtlCol="0">
            <a:spAutoFit/>
          </a:bodyPr>
          <a:lstStyle/>
          <a:p>
            <a:r>
              <a:rPr lang="en-US" sz="1400" i="1" dirty="0">
                <a:solidFill>
                  <a:schemeClr val="bg1">
                    <a:lumMod val="50000"/>
                  </a:schemeClr>
                </a:solidFill>
              </a:rPr>
              <a:t>What protein is abnormal in </a:t>
            </a:r>
            <a:r>
              <a:rPr lang="en-US" sz="1400" i="1" dirty="0" err="1">
                <a:solidFill>
                  <a:schemeClr val="bg1">
                    <a:lumMod val="50000"/>
                  </a:schemeClr>
                </a:solidFill>
              </a:rPr>
              <a:t>Marfan’s</a:t>
            </a:r>
            <a:r>
              <a:rPr lang="en-US" sz="1400" i="1" dirty="0">
                <a:solidFill>
                  <a:schemeClr val="bg1">
                    <a:lumMod val="50000"/>
                  </a:schemeClr>
                </a:solidFill>
              </a:rPr>
              <a:t>?</a:t>
            </a:r>
          </a:p>
          <a:p>
            <a:r>
              <a:rPr lang="en-US" sz="1400" dirty="0">
                <a:solidFill>
                  <a:schemeClr val="bg1">
                    <a:lumMod val="50000"/>
                  </a:schemeClr>
                </a:solidFill>
              </a:rPr>
              <a:t>Fibrillin</a:t>
            </a:r>
          </a:p>
          <a:p>
            <a:endParaRPr lang="en-US" sz="1400" dirty="0">
              <a:solidFill>
                <a:schemeClr val="bg1">
                  <a:lumMod val="50000"/>
                </a:schemeClr>
              </a:solidFill>
            </a:endParaRPr>
          </a:p>
          <a:p>
            <a:r>
              <a:rPr lang="en-US" sz="1400" i="1" dirty="0">
                <a:solidFill>
                  <a:schemeClr val="bg1">
                    <a:lumMod val="50000"/>
                  </a:schemeClr>
                </a:solidFill>
              </a:rPr>
              <a:t>What three structures/systems manifest abnormalities in </a:t>
            </a:r>
            <a:r>
              <a:rPr lang="en-US" sz="1400" i="1" dirty="0" err="1">
                <a:solidFill>
                  <a:schemeClr val="bg1">
                    <a:lumMod val="50000"/>
                  </a:schemeClr>
                </a:solidFill>
              </a:rPr>
              <a:t>Marfan’s</a:t>
            </a:r>
            <a:r>
              <a:rPr lang="en-US" sz="1400" i="1" dirty="0">
                <a:solidFill>
                  <a:schemeClr val="bg1">
                    <a:lumMod val="50000"/>
                  </a:schemeClr>
                </a:solidFill>
              </a:rPr>
              <a:t>?</a:t>
            </a:r>
          </a:p>
          <a:p>
            <a:r>
              <a:rPr lang="en-US" sz="1400" dirty="0">
                <a:solidFill>
                  <a:schemeClr val="bg1">
                    <a:lumMod val="50000"/>
                  </a:schemeClr>
                </a:solidFill>
              </a:rPr>
              <a:t>--The eye (duh)</a:t>
            </a:r>
          </a:p>
          <a:p>
            <a:r>
              <a:rPr lang="en-US" sz="1400" dirty="0">
                <a:solidFill>
                  <a:schemeClr val="bg1">
                    <a:lumMod val="50000"/>
                  </a:schemeClr>
                </a:solidFill>
              </a:rPr>
              <a:t>--</a:t>
            </a:r>
            <a:r>
              <a:rPr lang="en-US" sz="1400" b="1" dirty="0">
                <a:solidFill>
                  <a:srgbClr val="0000FF"/>
                </a:solidFill>
              </a:rPr>
              <a:t>The cardiovascular</a:t>
            </a:r>
            <a:endParaRPr lang="en-US" sz="1400" b="1" dirty="0">
              <a:solidFill>
                <a:schemeClr val="bg1">
                  <a:lumMod val="50000"/>
                </a:schemeClr>
              </a:solidFill>
            </a:endParaRPr>
          </a:p>
          <a:p>
            <a:r>
              <a:rPr lang="en-US" sz="1400" dirty="0">
                <a:solidFill>
                  <a:schemeClr val="bg1">
                    <a:lumMod val="50000"/>
                  </a:schemeClr>
                </a:solidFill>
              </a:rPr>
              <a:t>--The musculoskeletal</a:t>
            </a:r>
          </a:p>
        </p:txBody>
      </p:sp>
      <p:sp>
        <p:nvSpPr>
          <p:cNvPr id="27" name="Oval 26">
            <a:extLst>
              <a:ext uri="{FF2B5EF4-FFF2-40B4-BE49-F238E27FC236}">
                <a16:creationId xmlns:a16="http://schemas.microsoft.com/office/drawing/2014/main" id="{840C5E79-DF92-4B8B-A680-BE027ECFE4BE}"/>
              </a:ext>
            </a:extLst>
          </p:cNvPr>
          <p:cNvSpPr/>
          <p:nvPr/>
        </p:nvSpPr>
        <p:spPr>
          <a:xfrm>
            <a:off x="533400" y="4641274"/>
            <a:ext cx="2057400" cy="464126"/>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TextBox 29">
            <a:extLst>
              <a:ext uri="{FF2B5EF4-FFF2-40B4-BE49-F238E27FC236}">
                <a16:creationId xmlns:a16="http://schemas.microsoft.com/office/drawing/2014/main" id="{F6BA04C4-BBC3-4075-BA9A-F79CFC1D5F18}"/>
              </a:ext>
            </a:extLst>
          </p:cNvPr>
          <p:cNvSpPr txBox="1"/>
          <p:nvPr/>
        </p:nvSpPr>
        <p:spPr>
          <a:xfrm>
            <a:off x="4430341" y="4536845"/>
            <a:ext cx="4200137" cy="1815882"/>
          </a:xfrm>
          <a:prstGeom prst="rect">
            <a:avLst/>
          </a:prstGeom>
          <a:solidFill>
            <a:srgbClr val="FFFF00"/>
          </a:solidFill>
        </p:spPr>
        <p:txBody>
          <a:bodyPr wrap="square" rtlCol="0">
            <a:spAutoFit/>
          </a:bodyPr>
          <a:lstStyle/>
          <a:p>
            <a:r>
              <a:rPr lang="en-US" sz="1400" i="1" dirty="0">
                <a:solidFill>
                  <a:schemeClr val="bg1">
                    <a:lumMod val="65000"/>
                  </a:schemeClr>
                </a:solidFill>
              </a:rPr>
              <a:t>What cardiovascular abnormalities are common?</a:t>
            </a:r>
          </a:p>
          <a:p>
            <a:r>
              <a:rPr lang="en-US" sz="1400" dirty="0">
                <a:solidFill>
                  <a:schemeClr val="bg1">
                    <a:lumMod val="65000"/>
                  </a:schemeClr>
                </a:solidFill>
              </a:rPr>
              <a:t>--Dilatation of the aortic root and descending aorta</a:t>
            </a:r>
          </a:p>
          <a:p>
            <a:r>
              <a:rPr lang="en-US" sz="1400" dirty="0">
                <a:solidFill>
                  <a:schemeClr val="bg1">
                    <a:lumMod val="65000"/>
                  </a:schemeClr>
                </a:solidFill>
              </a:rPr>
              <a:t>--Aortic aneurysms/dissection</a:t>
            </a:r>
          </a:p>
          <a:p>
            <a:r>
              <a:rPr lang="en-US" sz="1400" dirty="0">
                <a:solidFill>
                  <a:schemeClr val="bg1">
                    <a:lumMod val="65000"/>
                  </a:schemeClr>
                </a:solidFill>
              </a:rPr>
              <a:t>--Mitral valve prolapse</a:t>
            </a:r>
          </a:p>
          <a:p>
            <a:endParaRPr lang="en-US" sz="1400" i="1" dirty="0">
              <a:solidFill>
                <a:schemeClr val="bg1">
                  <a:lumMod val="65000"/>
                </a:schemeClr>
              </a:solidFill>
            </a:endParaRPr>
          </a:p>
          <a:p>
            <a:r>
              <a:rPr lang="en-US" sz="1400" i="1" dirty="0">
                <a:solidFill>
                  <a:schemeClr val="bg1">
                    <a:lumMod val="65000"/>
                  </a:schemeClr>
                </a:solidFill>
              </a:rPr>
              <a:t>Are these abnormalities clinically significant?</a:t>
            </a:r>
          </a:p>
          <a:p>
            <a:r>
              <a:rPr lang="en-US" sz="1400" dirty="0">
                <a:solidFill>
                  <a:schemeClr val="bg1">
                    <a:lumMod val="65000"/>
                  </a:schemeClr>
                </a:solidFill>
              </a:rPr>
              <a:t>Indeed they are—they are responsible for the </a:t>
            </a:r>
            <a:r>
              <a:rPr lang="en-US" sz="1400" b="1" u="sng" dirty="0">
                <a:solidFill>
                  <a:srgbClr val="0000FF"/>
                </a:solidFill>
              </a:rPr>
              <a:t>significantly shortened lifespan of </a:t>
            </a:r>
            <a:r>
              <a:rPr lang="en-US" sz="1400" b="1" u="sng" dirty="0" err="1">
                <a:solidFill>
                  <a:srgbClr val="0000FF"/>
                </a:solidFill>
              </a:rPr>
              <a:t>Marfan</a:t>
            </a:r>
            <a:r>
              <a:rPr lang="en-US" sz="1400" b="1" u="sng" dirty="0">
                <a:solidFill>
                  <a:srgbClr val="0000FF"/>
                </a:solidFill>
              </a:rPr>
              <a:t> pts </a:t>
            </a:r>
          </a:p>
        </p:txBody>
      </p:sp>
      <p:sp>
        <p:nvSpPr>
          <p:cNvPr id="32" name="Oval 31">
            <a:extLst>
              <a:ext uri="{FF2B5EF4-FFF2-40B4-BE49-F238E27FC236}">
                <a16:creationId xmlns:a16="http://schemas.microsoft.com/office/drawing/2014/main" id="{820D53F9-440C-4BB5-8148-9A6B4A22E3FA}"/>
              </a:ext>
            </a:extLst>
          </p:cNvPr>
          <p:cNvSpPr/>
          <p:nvPr/>
        </p:nvSpPr>
        <p:spPr>
          <a:xfrm>
            <a:off x="2590799" y="5307982"/>
            <a:ext cx="1878071" cy="464126"/>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TextBox 34">
            <a:extLst>
              <a:ext uri="{FF2B5EF4-FFF2-40B4-BE49-F238E27FC236}">
                <a16:creationId xmlns:a16="http://schemas.microsoft.com/office/drawing/2014/main" id="{631C4FB1-2F3D-4706-826B-03404FE116D5}"/>
              </a:ext>
            </a:extLst>
          </p:cNvPr>
          <p:cNvSpPr txBox="1"/>
          <p:nvPr/>
        </p:nvSpPr>
        <p:spPr>
          <a:xfrm>
            <a:off x="4746661" y="5233772"/>
            <a:ext cx="4179213" cy="738664"/>
          </a:xfrm>
          <a:prstGeom prst="rect">
            <a:avLst/>
          </a:prstGeom>
          <a:solidFill>
            <a:schemeClr val="accent6">
              <a:lumMod val="40000"/>
              <a:lumOff val="60000"/>
            </a:schemeClr>
          </a:solidFill>
        </p:spPr>
        <p:txBody>
          <a:bodyPr wrap="square" rtlCol="0">
            <a:spAutoFit/>
          </a:bodyPr>
          <a:lstStyle/>
          <a:p>
            <a:r>
              <a:rPr lang="en-US" sz="1400" i="1" dirty="0">
                <a:solidFill>
                  <a:srgbClr val="0000FF"/>
                </a:solidFill>
              </a:rPr>
              <a:t>How significant is the lifespan shortening?</a:t>
            </a:r>
          </a:p>
          <a:p>
            <a:r>
              <a:rPr lang="en-US" sz="1400" dirty="0">
                <a:solidFill>
                  <a:srgbClr val="0000FF"/>
                </a:solidFill>
              </a:rPr>
              <a:t>Quite. The life-expectancy of </a:t>
            </a:r>
            <a:r>
              <a:rPr lang="en-US" sz="1400" dirty="0" err="1">
                <a:solidFill>
                  <a:srgbClr val="0000FF"/>
                </a:solidFill>
              </a:rPr>
              <a:t>Marfan</a:t>
            </a:r>
            <a:r>
              <a:rPr lang="en-US" sz="1400" dirty="0">
                <a:solidFill>
                  <a:srgbClr val="0000FF"/>
                </a:solidFill>
              </a:rPr>
              <a:t> pts is about  </a:t>
            </a:r>
            <a:r>
              <a:rPr lang="en-US" sz="1400" b="1" dirty="0">
                <a:solidFill>
                  <a:srgbClr val="0000FF"/>
                </a:solidFill>
              </a:rPr>
              <a:t>half</a:t>
            </a:r>
            <a:r>
              <a:rPr lang="en-US" sz="1400" dirty="0">
                <a:solidFill>
                  <a:srgbClr val="0000FF"/>
                </a:solidFill>
              </a:rPr>
              <a:t>  that of the so-called normal population.</a:t>
            </a:r>
          </a:p>
        </p:txBody>
      </p:sp>
    </p:spTree>
    <p:extLst>
      <p:ext uri="{BB962C8B-B14F-4D97-AF65-F5344CB8AC3E}">
        <p14:creationId xmlns:p14="http://schemas.microsoft.com/office/powerpoint/2010/main" val="1914141088"/>
      </p:ext>
    </p:extLst>
  </p:cSld>
  <p:clrMapOvr>
    <a:masterClrMapping/>
  </p:clrMapOvr>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p:cNvSpPr>
            <a:spLocks noGrp="1"/>
          </p:cNvSpPr>
          <p:nvPr>
            <p:ph type="sldNum" sz="quarter" idx="12"/>
          </p:nvPr>
        </p:nvSpPr>
        <p:spPr/>
        <p:txBody>
          <a:bodyPr/>
          <a:lstStyle/>
          <a:p>
            <a:fld id="{67B4125B-27D3-4108-911E-4780F3F2CD00}" type="slidenum">
              <a:rPr lang="en-US" altLang="en-US" smtClean="0"/>
              <a:pPr/>
              <a:t>122</a:t>
            </a:fld>
            <a:endParaRPr lang="en-US" altLang="en-US"/>
          </a:p>
        </p:txBody>
      </p:sp>
      <p:sp>
        <p:nvSpPr>
          <p:cNvPr id="10" name="TextBox 9">
            <a:extLst>
              <a:ext uri="{FF2B5EF4-FFF2-40B4-BE49-F238E27FC236}">
                <a16:creationId xmlns:a16="http://schemas.microsoft.com/office/drawing/2014/main" id="{7A72DDAD-76DB-4733-BD5E-46BA7255B3B6}"/>
              </a:ext>
            </a:extLst>
          </p:cNvPr>
          <p:cNvSpPr txBox="1"/>
          <p:nvPr/>
        </p:nvSpPr>
        <p:spPr>
          <a:xfrm>
            <a:off x="2882366" y="6138446"/>
            <a:ext cx="3379323" cy="338554"/>
          </a:xfrm>
          <a:prstGeom prst="rect">
            <a:avLst/>
          </a:prstGeom>
          <a:noFill/>
        </p:spPr>
        <p:txBody>
          <a:bodyPr wrap="none" rtlCol="0">
            <a:spAutoFit/>
          </a:bodyPr>
          <a:lstStyle/>
          <a:p>
            <a:pPr algn="ctr"/>
            <a:r>
              <a:rPr lang="en-US" sz="1600" dirty="0" err="1"/>
              <a:t>Marfan</a:t>
            </a:r>
            <a:r>
              <a:rPr lang="en-US" sz="1600" dirty="0"/>
              <a:t> syndrome: Aortic dissection</a:t>
            </a:r>
          </a:p>
        </p:txBody>
      </p:sp>
      <p:sp>
        <p:nvSpPr>
          <p:cNvPr id="11" name="TextBox 10">
            <a:extLst>
              <a:ext uri="{FF2B5EF4-FFF2-40B4-BE49-F238E27FC236}">
                <a16:creationId xmlns:a16="http://schemas.microsoft.com/office/drawing/2014/main" id="{60503F72-4F91-44BB-84D4-B7796452B863}"/>
              </a:ext>
            </a:extLst>
          </p:cNvPr>
          <p:cNvSpPr txBox="1"/>
          <p:nvPr/>
        </p:nvSpPr>
        <p:spPr>
          <a:xfrm>
            <a:off x="2259496" y="189094"/>
            <a:ext cx="4607480" cy="400110"/>
          </a:xfrm>
          <a:prstGeom prst="rect">
            <a:avLst/>
          </a:prstGeom>
          <a:solidFill>
            <a:schemeClr val="accent1">
              <a:lumMod val="60000"/>
              <a:lumOff val="40000"/>
            </a:schemeClr>
          </a:solidFill>
        </p:spPr>
        <p:txBody>
          <a:bodyPr wrap="none" rtlCol="0">
            <a:spAutoFit/>
          </a:bodyPr>
          <a:lstStyle/>
          <a:p>
            <a:pPr algn="ctr"/>
            <a:r>
              <a:rPr lang="en-US" sz="2000" b="1" dirty="0"/>
              <a:t>Secondary Angle Closure Glaucoma</a:t>
            </a:r>
          </a:p>
        </p:txBody>
      </p:sp>
      <p:pic>
        <p:nvPicPr>
          <p:cNvPr id="5" name="Picture 4">
            <a:extLst>
              <a:ext uri="{FF2B5EF4-FFF2-40B4-BE49-F238E27FC236}">
                <a16:creationId xmlns:a16="http://schemas.microsoft.com/office/drawing/2014/main" id="{81397F54-083D-44B4-8509-EF13E4405003}"/>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2514600" y="1423987"/>
            <a:ext cx="4114800" cy="4010025"/>
          </a:xfrm>
          <a:prstGeom prst="rect">
            <a:avLst/>
          </a:prstGeom>
        </p:spPr>
      </p:pic>
    </p:spTree>
    <p:extLst>
      <p:ext uri="{BB962C8B-B14F-4D97-AF65-F5344CB8AC3E}">
        <p14:creationId xmlns:p14="http://schemas.microsoft.com/office/powerpoint/2010/main" val="610253949"/>
      </p:ext>
    </p:extLst>
  </p:cSld>
  <p:clrMapOvr>
    <a:masterClrMapping/>
  </p:clrMapOvr>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014" name="Text Box 6"/>
          <p:cNvSpPr txBox="1">
            <a:spLocks noChangeArrowheads="1"/>
          </p:cNvSpPr>
          <p:nvPr/>
        </p:nvSpPr>
        <p:spPr bwMode="auto">
          <a:xfrm>
            <a:off x="533400" y="2356376"/>
            <a:ext cx="1005403"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t>Lens-</a:t>
            </a:r>
          </a:p>
          <a:p>
            <a:pPr algn="ctr" eaLnBrk="1" hangingPunct="1">
              <a:lnSpc>
                <a:spcPct val="80000"/>
              </a:lnSpc>
              <a:spcBef>
                <a:spcPct val="0"/>
              </a:spcBef>
              <a:buClrTx/>
              <a:buSzTx/>
              <a:buFontTx/>
              <a:buNone/>
            </a:pPr>
            <a:r>
              <a:rPr lang="en-US" altLang="en-US" sz="1800" dirty="0"/>
              <a:t>Induced</a:t>
            </a:r>
          </a:p>
        </p:txBody>
      </p:sp>
      <p:sp>
        <p:nvSpPr>
          <p:cNvPr id="43017" name="Text Box 14"/>
          <p:cNvSpPr txBox="1">
            <a:spLocks noChangeArrowheads="1"/>
          </p:cNvSpPr>
          <p:nvPr/>
        </p:nvSpPr>
        <p:spPr bwMode="auto">
          <a:xfrm>
            <a:off x="3026498" y="2365901"/>
            <a:ext cx="1633781"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Aphakic/</a:t>
            </a:r>
          </a:p>
          <a:p>
            <a:pPr algn="ctr" eaLnBrk="1" hangingPunct="1">
              <a:lnSpc>
                <a:spcPct val="80000"/>
              </a:lnSpc>
              <a:spcBef>
                <a:spcPct val="0"/>
              </a:spcBef>
              <a:buClrTx/>
              <a:buSzTx/>
              <a:buFontTx/>
              <a:buNone/>
            </a:pPr>
            <a:r>
              <a:rPr lang="en-US" altLang="en-US" sz="1800" dirty="0" err="1">
                <a:solidFill>
                  <a:schemeClr val="bg1">
                    <a:lumMod val="75000"/>
                  </a:schemeClr>
                </a:solidFill>
              </a:rPr>
              <a:t>Pseudophakic</a:t>
            </a:r>
            <a:endParaRPr lang="en-US" altLang="en-US" sz="1800" dirty="0">
              <a:solidFill>
                <a:schemeClr val="bg1">
                  <a:lumMod val="75000"/>
                </a:schemeClr>
              </a:solidFill>
            </a:endParaRPr>
          </a:p>
        </p:txBody>
      </p:sp>
      <p:sp>
        <p:nvSpPr>
          <p:cNvPr id="43031" name="Text Box 35"/>
          <p:cNvSpPr txBox="1">
            <a:spLocks noChangeArrowheads="1"/>
          </p:cNvSpPr>
          <p:nvPr/>
        </p:nvSpPr>
        <p:spPr bwMode="auto">
          <a:xfrm>
            <a:off x="1190847" y="1295400"/>
            <a:ext cx="2473754"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t>w/ Pupillary Block</a:t>
            </a:r>
          </a:p>
        </p:txBody>
      </p:sp>
      <p:sp>
        <p:nvSpPr>
          <p:cNvPr id="49" name="Rectangle 2">
            <a:extLst>
              <a:ext uri="{FF2B5EF4-FFF2-40B4-BE49-F238E27FC236}">
                <a16:creationId xmlns:a16="http://schemas.microsoft.com/office/drawing/2014/main" id="{240EE5BF-F7D2-4FC8-A5DD-F6B5423153C6}"/>
              </a:ext>
            </a:extLst>
          </p:cNvPr>
          <p:cNvSpPr>
            <a:spLocks noGrp="1" noChangeArrowheads="1"/>
          </p:cNvSpPr>
          <p:nvPr>
            <p:ph type="title"/>
          </p:nvPr>
        </p:nvSpPr>
        <p:spPr>
          <a:xfrm>
            <a:off x="457200" y="304800"/>
            <a:ext cx="7543800" cy="563562"/>
          </a:xfrm>
        </p:spPr>
        <p:txBody>
          <a:bodyPr/>
          <a:lstStyle/>
          <a:p>
            <a:pPr eaLnBrk="1" hangingPunct="1"/>
            <a:r>
              <a:rPr lang="en-US" altLang="en-US" sz="3500" dirty="0"/>
              <a:t>Q</a:t>
            </a:r>
          </a:p>
        </p:txBody>
      </p:sp>
      <p:sp>
        <p:nvSpPr>
          <p:cNvPr id="50" name="TextBox 49">
            <a:extLst>
              <a:ext uri="{FF2B5EF4-FFF2-40B4-BE49-F238E27FC236}">
                <a16:creationId xmlns:a16="http://schemas.microsoft.com/office/drawing/2014/main" id="{CF426230-46C8-405C-9015-99EF57762A2E}"/>
              </a:ext>
            </a:extLst>
          </p:cNvPr>
          <p:cNvSpPr txBox="1"/>
          <p:nvPr/>
        </p:nvSpPr>
        <p:spPr>
          <a:xfrm>
            <a:off x="2259496" y="189094"/>
            <a:ext cx="4607480" cy="400110"/>
          </a:xfrm>
          <a:prstGeom prst="rect">
            <a:avLst/>
          </a:prstGeom>
          <a:solidFill>
            <a:schemeClr val="accent1">
              <a:lumMod val="60000"/>
              <a:lumOff val="40000"/>
            </a:schemeClr>
          </a:solidFill>
        </p:spPr>
        <p:txBody>
          <a:bodyPr wrap="none" rtlCol="0">
            <a:spAutoFit/>
          </a:bodyPr>
          <a:lstStyle/>
          <a:p>
            <a:pPr algn="ctr"/>
            <a:r>
              <a:rPr lang="en-US" sz="2000" b="1" dirty="0"/>
              <a:t>Secondary Angle Closure Glaucoma</a:t>
            </a:r>
          </a:p>
        </p:txBody>
      </p:sp>
      <p:sp>
        <p:nvSpPr>
          <p:cNvPr id="2" name="TextBox 1">
            <a:extLst>
              <a:ext uri="{FF2B5EF4-FFF2-40B4-BE49-F238E27FC236}">
                <a16:creationId xmlns:a16="http://schemas.microsoft.com/office/drawing/2014/main" id="{A7E30BEC-923B-4C9A-A856-BDD0D882F6B8}"/>
              </a:ext>
            </a:extLst>
          </p:cNvPr>
          <p:cNvSpPr txBox="1"/>
          <p:nvPr/>
        </p:nvSpPr>
        <p:spPr>
          <a:xfrm>
            <a:off x="887305" y="2844119"/>
            <a:ext cx="1494320" cy="338554"/>
          </a:xfrm>
          <a:prstGeom prst="rect">
            <a:avLst/>
          </a:prstGeom>
          <a:noFill/>
        </p:spPr>
        <p:txBody>
          <a:bodyPr wrap="none" rtlCol="0">
            <a:spAutoFit/>
          </a:bodyPr>
          <a:lstStyle/>
          <a:p>
            <a:r>
              <a:rPr lang="en-US" sz="1600" dirty="0" err="1">
                <a:solidFill>
                  <a:schemeClr val="bg1">
                    <a:lumMod val="75000"/>
                  </a:schemeClr>
                </a:solidFill>
              </a:rPr>
              <a:t>Phacomorphic</a:t>
            </a:r>
            <a:endParaRPr lang="en-US" sz="1600" dirty="0">
              <a:solidFill>
                <a:schemeClr val="bg1">
                  <a:lumMod val="75000"/>
                </a:schemeClr>
              </a:solidFill>
            </a:endParaRPr>
          </a:p>
        </p:txBody>
      </p:sp>
      <p:sp>
        <p:nvSpPr>
          <p:cNvPr id="51" name="TextBox 50">
            <a:extLst>
              <a:ext uri="{FF2B5EF4-FFF2-40B4-BE49-F238E27FC236}">
                <a16:creationId xmlns:a16="http://schemas.microsoft.com/office/drawing/2014/main" id="{156069D4-340B-4160-A336-EBF73557CEE0}"/>
              </a:ext>
            </a:extLst>
          </p:cNvPr>
          <p:cNvSpPr txBox="1"/>
          <p:nvPr/>
        </p:nvSpPr>
        <p:spPr>
          <a:xfrm>
            <a:off x="884725" y="3175578"/>
            <a:ext cx="1519968" cy="338554"/>
          </a:xfrm>
          <a:prstGeom prst="rect">
            <a:avLst/>
          </a:prstGeom>
          <a:noFill/>
        </p:spPr>
        <p:txBody>
          <a:bodyPr wrap="none" rtlCol="0">
            <a:spAutoFit/>
          </a:bodyPr>
          <a:lstStyle/>
          <a:p>
            <a:r>
              <a:rPr lang="en-US" sz="1600" b="1" dirty="0"/>
              <a:t>Ectopia </a:t>
            </a:r>
            <a:r>
              <a:rPr lang="en-US" sz="1600" b="1" dirty="0" err="1"/>
              <a:t>lentis</a:t>
            </a:r>
            <a:endParaRPr lang="en-US" sz="1600" b="1" dirty="0"/>
          </a:p>
        </p:txBody>
      </p:sp>
      <p:cxnSp>
        <p:nvCxnSpPr>
          <p:cNvPr id="71" name="Straight Connector 70">
            <a:extLst>
              <a:ext uri="{FF2B5EF4-FFF2-40B4-BE49-F238E27FC236}">
                <a16:creationId xmlns:a16="http://schemas.microsoft.com/office/drawing/2014/main" id="{C104938D-BA8D-4E39-9D5F-9EE2012F2F3C}"/>
              </a:ext>
            </a:extLst>
          </p:cNvPr>
          <p:cNvCxnSpPr>
            <a:cxnSpLocks/>
          </p:cNvCxnSpPr>
          <p:nvPr/>
        </p:nvCxnSpPr>
        <p:spPr>
          <a:xfrm flipH="1">
            <a:off x="762665" y="3023488"/>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2A7E4E40-472F-4E50-8A7A-45C10FDD7171}"/>
              </a:ext>
            </a:extLst>
          </p:cNvPr>
          <p:cNvCxnSpPr>
            <a:cxnSpLocks/>
          </p:cNvCxnSpPr>
          <p:nvPr/>
        </p:nvCxnSpPr>
        <p:spPr>
          <a:xfrm flipH="1">
            <a:off x="762665" y="3347853"/>
            <a:ext cx="168274"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C3924889-45B9-4383-9C9E-48F0A9C27AD8}"/>
              </a:ext>
            </a:extLst>
          </p:cNvPr>
          <p:cNvCxnSpPr>
            <a:cxnSpLocks/>
          </p:cNvCxnSpPr>
          <p:nvPr/>
        </p:nvCxnSpPr>
        <p:spPr>
          <a:xfrm flipH="1">
            <a:off x="748719" y="2838976"/>
            <a:ext cx="13947" cy="5088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 name="Straight Arrow Connector 5">
            <a:extLst>
              <a:ext uri="{FF2B5EF4-FFF2-40B4-BE49-F238E27FC236}">
                <a16:creationId xmlns:a16="http://schemas.microsoft.com/office/drawing/2014/main" id="{A3439F0C-5143-461F-8F3C-2E830785DEFC}"/>
              </a:ext>
            </a:extLst>
          </p:cNvPr>
          <p:cNvCxnSpPr>
            <a:stCxn id="50" idx="2"/>
          </p:cNvCxnSpPr>
          <p:nvPr/>
        </p:nvCxnSpPr>
        <p:spPr>
          <a:xfrm flipH="1">
            <a:off x="2971800" y="589204"/>
            <a:ext cx="1591436" cy="706196"/>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6" name="Straight Arrow Connector 25">
            <a:extLst>
              <a:ext uri="{FF2B5EF4-FFF2-40B4-BE49-F238E27FC236}">
                <a16:creationId xmlns:a16="http://schemas.microsoft.com/office/drawing/2014/main" id="{B70E0124-9B84-41A5-8D84-A66B7838A706}"/>
              </a:ext>
            </a:extLst>
          </p:cNvPr>
          <p:cNvCxnSpPr>
            <a:cxnSpLocks/>
          </p:cNvCxnSpPr>
          <p:nvPr/>
        </p:nvCxnSpPr>
        <p:spPr>
          <a:xfrm flipH="1">
            <a:off x="1159539" y="1828800"/>
            <a:ext cx="1290435" cy="478059"/>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8" name="Straight Arrow Connector 27">
            <a:extLst>
              <a:ext uri="{FF2B5EF4-FFF2-40B4-BE49-F238E27FC236}">
                <a16:creationId xmlns:a16="http://schemas.microsoft.com/office/drawing/2014/main" id="{567A4249-5C59-4416-8A8E-1C35913900AB}"/>
              </a:ext>
            </a:extLst>
          </p:cNvPr>
          <p:cNvCxnSpPr>
            <a:cxnSpLocks/>
          </p:cNvCxnSpPr>
          <p:nvPr/>
        </p:nvCxnSpPr>
        <p:spPr>
          <a:xfrm>
            <a:off x="2449973" y="1832208"/>
            <a:ext cx="1268784"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21" name="Straight Arrow Connector 20">
            <a:extLst>
              <a:ext uri="{FF2B5EF4-FFF2-40B4-BE49-F238E27FC236}">
                <a16:creationId xmlns:a16="http://schemas.microsoft.com/office/drawing/2014/main" id="{5E33AEB6-AB6B-4304-B44B-E14BDAECF20A}"/>
              </a:ext>
            </a:extLst>
          </p:cNvPr>
          <p:cNvCxnSpPr>
            <a:cxnSpLocks/>
          </p:cNvCxnSpPr>
          <p:nvPr/>
        </p:nvCxnSpPr>
        <p:spPr>
          <a:xfrm>
            <a:off x="4572000" y="589204"/>
            <a:ext cx="1600200" cy="706196"/>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18" name="Text Box 36">
            <a:extLst>
              <a:ext uri="{FF2B5EF4-FFF2-40B4-BE49-F238E27FC236}">
                <a16:creationId xmlns:a16="http://schemas.microsoft.com/office/drawing/2014/main" id="{362B1808-42BE-4D1C-894B-40BD72FCD11D}"/>
              </a:ext>
            </a:extLst>
          </p:cNvPr>
          <p:cNvSpPr txBox="1">
            <a:spLocks noChangeArrowheads="1"/>
          </p:cNvSpPr>
          <p:nvPr/>
        </p:nvSpPr>
        <p:spPr bwMode="auto">
          <a:xfrm>
            <a:off x="5181600" y="1295400"/>
            <a:ext cx="2630848" cy="430887"/>
          </a:xfrm>
          <a:prstGeom prst="rect">
            <a:avLst/>
          </a:prstGeom>
          <a:noFill/>
          <a:ln w="952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solidFill>
                  <a:schemeClr val="bg1">
                    <a:lumMod val="75000"/>
                  </a:schemeClr>
                </a:solidFill>
              </a:rPr>
              <a:t>w/o Pupillary Block</a:t>
            </a:r>
          </a:p>
        </p:txBody>
      </p:sp>
      <p:sp>
        <p:nvSpPr>
          <p:cNvPr id="19" name="TextBox 18">
            <a:extLst>
              <a:ext uri="{FF2B5EF4-FFF2-40B4-BE49-F238E27FC236}">
                <a16:creationId xmlns:a16="http://schemas.microsoft.com/office/drawing/2014/main" id="{20F14707-6AB2-4CFA-894D-0A3851B594EA}"/>
              </a:ext>
            </a:extLst>
          </p:cNvPr>
          <p:cNvSpPr txBox="1"/>
          <p:nvPr/>
        </p:nvSpPr>
        <p:spPr>
          <a:xfrm>
            <a:off x="381000" y="3581400"/>
            <a:ext cx="7315200" cy="2800767"/>
          </a:xfrm>
          <a:prstGeom prst="rect">
            <a:avLst/>
          </a:prstGeom>
          <a:solidFill>
            <a:srgbClr val="FF99FF"/>
          </a:solidFill>
        </p:spPr>
        <p:txBody>
          <a:bodyPr wrap="square" rtlCol="0">
            <a:spAutoFit/>
          </a:bodyPr>
          <a:lstStyle/>
          <a:p>
            <a:r>
              <a:rPr lang="en-US" sz="1600" i="1" dirty="0">
                <a:solidFill>
                  <a:schemeClr val="bg1">
                    <a:lumMod val="50000"/>
                  </a:schemeClr>
                </a:solidFill>
              </a:rPr>
              <a:t>What is </a:t>
            </a:r>
            <a:r>
              <a:rPr lang="en-US" sz="1600" dirty="0">
                <a:solidFill>
                  <a:schemeClr val="bg1">
                    <a:lumMod val="50000"/>
                  </a:schemeClr>
                </a:solidFill>
              </a:rPr>
              <a:t>ectopia </a:t>
            </a:r>
            <a:r>
              <a:rPr lang="en-US" sz="1600" dirty="0" err="1">
                <a:solidFill>
                  <a:schemeClr val="bg1">
                    <a:lumMod val="50000"/>
                  </a:schemeClr>
                </a:solidFill>
              </a:rPr>
              <a:t>lentis</a:t>
            </a:r>
            <a:r>
              <a:rPr lang="en-US" sz="1600" i="1" dirty="0">
                <a:solidFill>
                  <a:schemeClr val="bg1">
                    <a:lumMod val="50000"/>
                  </a:schemeClr>
                </a:solidFill>
              </a:rPr>
              <a:t>?</a:t>
            </a:r>
          </a:p>
          <a:p>
            <a:r>
              <a:rPr lang="en-US" sz="1600" dirty="0">
                <a:solidFill>
                  <a:schemeClr val="bg1">
                    <a:lumMod val="50000"/>
                  </a:schemeClr>
                </a:solidFill>
              </a:rPr>
              <a:t>Displacement of the lens from its normal anatomic position</a:t>
            </a:r>
          </a:p>
          <a:p>
            <a:endParaRPr lang="en-US" sz="1600" dirty="0">
              <a:solidFill>
                <a:schemeClr val="bg1">
                  <a:lumMod val="50000"/>
                </a:schemeClr>
              </a:solidFill>
            </a:endParaRPr>
          </a:p>
          <a:p>
            <a:r>
              <a:rPr lang="en-US" sz="1600" i="1" dirty="0">
                <a:solidFill>
                  <a:schemeClr val="bg1">
                    <a:lumMod val="50000"/>
                  </a:schemeClr>
                </a:solidFill>
              </a:rPr>
              <a:t>With regard to lens ‘displacement’—what do the following terms mean?</a:t>
            </a:r>
          </a:p>
          <a:p>
            <a:r>
              <a:rPr lang="en-US" sz="1600" i="1" dirty="0">
                <a:solidFill>
                  <a:schemeClr val="bg1">
                    <a:lumMod val="50000"/>
                  </a:schemeClr>
                </a:solidFill>
              </a:rPr>
              <a:t>--</a:t>
            </a:r>
            <a:r>
              <a:rPr lang="en-US" sz="1600" i="1" dirty="0" err="1">
                <a:solidFill>
                  <a:schemeClr val="bg1">
                    <a:lumMod val="50000"/>
                  </a:schemeClr>
                </a:solidFill>
              </a:rPr>
              <a:t>Sublux</a:t>
            </a:r>
            <a:r>
              <a:rPr lang="en-US" sz="1600" i="1" dirty="0">
                <a:solidFill>
                  <a:schemeClr val="bg1">
                    <a:lumMod val="50000"/>
                  </a:schemeClr>
                </a:solidFill>
              </a:rPr>
              <a:t>(at)ed: </a:t>
            </a:r>
            <a:r>
              <a:rPr lang="en-US" sz="1600" dirty="0">
                <a:solidFill>
                  <a:schemeClr val="bg1">
                    <a:lumMod val="50000"/>
                  </a:schemeClr>
                </a:solidFill>
              </a:rPr>
              <a:t>The lens is partially displaced, but remains in the ‘general area’</a:t>
            </a:r>
          </a:p>
          <a:p>
            <a:r>
              <a:rPr lang="en-US" sz="1600" i="1" dirty="0">
                <a:solidFill>
                  <a:schemeClr val="bg1">
                    <a:lumMod val="50000"/>
                  </a:schemeClr>
                </a:solidFill>
              </a:rPr>
              <a:t>--Lux(at)ed: </a:t>
            </a:r>
            <a:r>
              <a:rPr lang="en-US" sz="1600" dirty="0">
                <a:solidFill>
                  <a:schemeClr val="bg1">
                    <a:lumMod val="50000"/>
                  </a:schemeClr>
                </a:solidFill>
              </a:rPr>
              <a:t>The lens is dislocated—completely removed from the pupillary aperture. All zonular attachments have been disrupted.</a:t>
            </a:r>
          </a:p>
          <a:p>
            <a:endParaRPr lang="en-US" sz="1600" i="1" dirty="0">
              <a:solidFill>
                <a:schemeClr val="bg1">
                  <a:lumMod val="50000"/>
                </a:schemeClr>
              </a:solidFill>
            </a:endParaRPr>
          </a:p>
          <a:p>
            <a:r>
              <a:rPr lang="en-US" sz="1600" i="1" dirty="0">
                <a:solidFill>
                  <a:schemeClr val="bg1">
                    <a:lumMod val="50000"/>
                  </a:schemeClr>
                </a:solidFill>
              </a:rPr>
              <a:t>How does ectopia </a:t>
            </a:r>
            <a:r>
              <a:rPr lang="en-US" sz="1600" i="1" dirty="0" err="1">
                <a:solidFill>
                  <a:schemeClr val="bg1">
                    <a:lumMod val="50000"/>
                  </a:schemeClr>
                </a:solidFill>
              </a:rPr>
              <a:t>lentis</a:t>
            </a:r>
            <a:r>
              <a:rPr lang="en-US" sz="1600" i="1" dirty="0">
                <a:solidFill>
                  <a:schemeClr val="bg1">
                    <a:lumMod val="50000"/>
                  </a:schemeClr>
                </a:solidFill>
              </a:rPr>
              <a:t> lead to pupillary block and ACG?</a:t>
            </a:r>
          </a:p>
          <a:p>
            <a:r>
              <a:rPr lang="en-US" sz="1600" dirty="0">
                <a:solidFill>
                  <a:schemeClr val="bg1">
                    <a:lumMod val="50000"/>
                  </a:schemeClr>
                </a:solidFill>
              </a:rPr>
              <a:t>By allowing the displaced lens to move into and blocks the pupil, producing the pressure gradient, with subsequent iris </a:t>
            </a:r>
            <a:r>
              <a:rPr lang="en-US" sz="1600" dirty="0" err="1">
                <a:solidFill>
                  <a:schemeClr val="bg1">
                    <a:lumMod val="50000"/>
                  </a:schemeClr>
                </a:solidFill>
              </a:rPr>
              <a:t>bombé</a:t>
            </a:r>
            <a:r>
              <a:rPr lang="en-US" sz="1600" dirty="0">
                <a:solidFill>
                  <a:schemeClr val="bg1">
                    <a:lumMod val="50000"/>
                  </a:schemeClr>
                </a:solidFill>
              </a:rPr>
              <a:t> and angle closure</a:t>
            </a:r>
          </a:p>
        </p:txBody>
      </p:sp>
      <p:sp>
        <p:nvSpPr>
          <p:cNvPr id="23" name="TextBox 22">
            <a:extLst>
              <a:ext uri="{FF2B5EF4-FFF2-40B4-BE49-F238E27FC236}">
                <a16:creationId xmlns:a16="http://schemas.microsoft.com/office/drawing/2014/main" id="{798926ED-3FC5-4F3C-B080-E06F6EB1FF50}"/>
              </a:ext>
            </a:extLst>
          </p:cNvPr>
          <p:cNvSpPr txBox="1"/>
          <p:nvPr/>
        </p:nvSpPr>
        <p:spPr>
          <a:xfrm>
            <a:off x="2388280" y="2821634"/>
            <a:ext cx="6541623" cy="1384995"/>
          </a:xfrm>
          <a:prstGeom prst="rect">
            <a:avLst/>
          </a:prstGeom>
          <a:solidFill>
            <a:schemeClr val="accent1">
              <a:lumMod val="40000"/>
              <a:lumOff val="60000"/>
            </a:schemeClr>
          </a:solidFill>
        </p:spPr>
        <p:txBody>
          <a:bodyPr wrap="square" rtlCol="0">
            <a:spAutoFit/>
          </a:bodyPr>
          <a:lstStyle/>
          <a:p>
            <a:r>
              <a:rPr lang="en-US" sz="1400" i="1" dirty="0">
                <a:solidFill>
                  <a:schemeClr val="bg1">
                    <a:lumMod val="65000"/>
                  </a:schemeClr>
                </a:solidFill>
              </a:rPr>
              <a:t>In a few words, how would you describe the shape of a </a:t>
            </a:r>
            <a:r>
              <a:rPr lang="en-US" sz="1400" i="1" dirty="0" err="1">
                <a:solidFill>
                  <a:schemeClr val="bg1">
                    <a:lumMod val="65000"/>
                  </a:schemeClr>
                </a:solidFill>
              </a:rPr>
              <a:t>microspherophakic</a:t>
            </a:r>
            <a:r>
              <a:rPr lang="en-US" sz="1400" i="1" dirty="0">
                <a:solidFill>
                  <a:schemeClr val="bg1">
                    <a:lumMod val="65000"/>
                  </a:schemeClr>
                </a:solidFill>
              </a:rPr>
              <a:t> lens?</a:t>
            </a:r>
          </a:p>
          <a:p>
            <a:r>
              <a:rPr lang="en-US" sz="1400" dirty="0">
                <a:solidFill>
                  <a:schemeClr val="bg1">
                    <a:lumMod val="65000"/>
                  </a:schemeClr>
                </a:solidFill>
              </a:rPr>
              <a:t>The name says it all: the lens is </a:t>
            </a:r>
            <a:r>
              <a:rPr lang="en-US" sz="1400" b="1" u="sng" dirty="0">
                <a:solidFill>
                  <a:schemeClr val="bg1">
                    <a:lumMod val="65000"/>
                  </a:schemeClr>
                </a:solidFill>
              </a:rPr>
              <a:t>small (‘micro’) </a:t>
            </a:r>
            <a:r>
              <a:rPr lang="en-US" sz="1400" u="sng" dirty="0">
                <a:solidFill>
                  <a:schemeClr val="bg1">
                    <a:lumMod val="65000"/>
                  </a:schemeClr>
                </a:solidFill>
              </a:rPr>
              <a:t>and </a:t>
            </a:r>
            <a:r>
              <a:rPr lang="en-US" sz="1400" b="1" u="sng" dirty="0">
                <a:solidFill>
                  <a:schemeClr val="bg1">
                    <a:lumMod val="65000"/>
                  </a:schemeClr>
                </a:solidFill>
              </a:rPr>
              <a:t>round (‘</a:t>
            </a:r>
            <a:r>
              <a:rPr lang="en-US" sz="1400" b="1" u="sng" dirty="0" err="1">
                <a:solidFill>
                  <a:schemeClr val="bg1">
                    <a:lumMod val="65000"/>
                  </a:schemeClr>
                </a:solidFill>
              </a:rPr>
              <a:t>sphero</a:t>
            </a:r>
            <a:r>
              <a:rPr lang="en-US" sz="1400" b="1" u="sng" dirty="0">
                <a:solidFill>
                  <a:schemeClr val="bg1">
                    <a:lumMod val="65000"/>
                  </a:schemeClr>
                </a:solidFill>
              </a:rPr>
              <a:t>’)</a:t>
            </a:r>
          </a:p>
          <a:p>
            <a:endParaRPr lang="en-US" sz="1400" dirty="0">
              <a:solidFill>
                <a:schemeClr val="bg1">
                  <a:lumMod val="65000"/>
                </a:schemeClr>
              </a:solidFill>
            </a:endParaRPr>
          </a:p>
          <a:p>
            <a:r>
              <a:rPr lang="en-US" sz="1400" i="1" dirty="0">
                <a:solidFill>
                  <a:schemeClr val="bg1">
                    <a:lumMod val="65000"/>
                  </a:schemeClr>
                </a:solidFill>
              </a:rPr>
              <a:t>What common slit-lamp observation owes to the lens’ small size?</a:t>
            </a:r>
          </a:p>
          <a:p>
            <a:r>
              <a:rPr lang="en-US" sz="1400" dirty="0">
                <a:solidFill>
                  <a:schemeClr val="bg1">
                    <a:lumMod val="65000"/>
                  </a:schemeClr>
                </a:solidFill>
              </a:rPr>
              <a:t>Typically, the entirety of the lens equator can be seen in the pupillary aperture when the </a:t>
            </a:r>
            <a:r>
              <a:rPr lang="en-US" sz="1400" dirty="0" err="1">
                <a:solidFill>
                  <a:schemeClr val="bg1">
                    <a:lumMod val="65000"/>
                  </a:schemeClr>
                </a:solidFill>
              </a:rPr>
              <a:t>pt</a:t>
            </a:r>
            <a:r>
              <a:rPr lang="en-US" sz="1400" dirty="0">
                <a:solidFill>
                  <a:schemeClr val="bg1">
                    <a:lumMod val="65000"/>
                  </a:schemeClr>
                </a:solidFill>
              </a:rPr>
              <a:t> is widely dilated</a:t>
            </a:r>
          </a:p>
        </p:txBody>
      </p:sp>
      <p:sp>
        <p:nvSpPr>
          <p:cNvPr id="24" name="TextBox 23">
            <a:extLst>
              <a:ext uri="{FF2B5EF4-FFF2-40B4-BE49-F238E27FC236}">
                <a16:creationId xmlns:a16="http://schemas.microsoft.com/office/drawing/2014/main" id="{83DDB5E6-1D51-4892-8706-141024C83CED}"/>
              </a:ext>
            </a:extLst>
          </p:cNvPr>
          <p:cNvSpPr txBox="1"/>
          <p:nvPr/>
        </p:nvSpPr>
        <p:spPr>
          <a:xfrm>
            <a:off x="2424571" y="4316269"/>
            <a:ext cx="6451527" cy="954107"/>
          </a:xfrm>
          <a:prstGeom prst="rect">
            <a:avLst/>
          </a:prstGeom>
          <a:solidFill>
            <a:schemeClr val="accent5">
              <a:lumMod val="75000"/>
            </a:schemeClr>
          </a:solidFill>
        </p:spPr>
        <p:txBody>
          <a:bodyPr wrap="square" rtlCol="0">
            <a:spAutoFit/>
          </a:bodyPr>
          <a:lstStyle/>
          <a:p>
            <a:r>
              <a:rPr lang="en-US" sz="1400" i="1" dirty="0">
                <a:solidFill>
                  <a:schemeClr val="bg1">
                    <a:lumMod val="50000"/>
                  </a:schemeClr>
                </a:solidFill>
              </a:rPr>
              <a:t>Pts with </a:t>
            </a:r>
            <a:r>
              <a:rPr lang="en-US" sz="1400" i="1" dirty="0" err="1">
                <a:solidFill>
                  <a:schemeClr val="bg1">
                    <a:lumMod val="50000"/>
                  </a:schemeClr>
                </a:solidFill>
              </a:rPr>
              <a:t>microspherophakia</a:t>
            </a:r>
            <a:r>
              <a:rPr lang="en-US" sz="1400" i="1" dirty="0">
                <a:solidFill>
                  <a:schemeClr val="bg1">
                    <a:lumMod val="50000"/>
                  </a:schemeClr>
                </a:solidFill>
              </a:rPr>
              <a:t> are almost always high myopes. Why?</a:t>
            </a:r>
          </a:p>
          <a:p>
            <a:r>
              <a:rPr lang="en-US" sz="1400" dirty="0">
                <a:solidFill>
                  <a:schemeClr val="bg1">
                    <a:lumMod val="50000"/>
                  </a:schemeClr>
                </a:solidFill>
              </a:rPr>
              <a:t>Because the lens is small, it has a short radius of curvature. Further, because it is spherical, it is more curved than is a normal lens. </a:t>
            </a:r>
            <a:r>
              <a:rPr lang="en-US" sz="1400" u="sng" dirty="0">
                <a:solidFill>
                  <a:schemeClr val="bg1">
                    <a:lumMod val="50000"/>
                  </a:schemeClr>
                </a:solidFill>
              </a:rPr>
              <a:t>These two factors give the </a:t>
            </a:r>
            <a:r>
              <a:rPr lang="en-US" sz="1400" u="sng" dirty="0" err="1">
                <a:solidFill>
                  <a:schemeClr val="bg1">
                    <a:lumMod val="50000"/>
                  </a:schemeClr>
                </a:solidFill>
              </a:rPr>
              <a:t>m’spheric</a:t>
            </a:r>
            <a:r>
              <a:rPr lang="en-US" sz="1400" u="sng" dirty="0">
                <a:solidFill>
                  <a:schemeClr val="bg1">
                    <a:lumMod val="50000"/>
                  </a:schemeClr>
                </a:solidFill>
              </a:rPr>
              <a:t> lens vastly more converging power than a normal lens possesses.</a:t>
            </a:r>
          </a:p>
        </p:txBody>
      </p:sp>
      <p:sp>
        <p:nvSpPr>
          <p:cNvPr id="25" name="TextBox 24">
            <a:extLst>
              <a:ext uri="{FF2B5EF4-FFF2-40B4-BE49-F238E27FC236}">
                <a16:creationId xmlns:a16="http://schemas.microsoft.com/office/drawing/2014/main" id="{EDF9D533-D64E-40E5-8915-BD96C88905A7}"/>
              </a:ext>
            </a:extLst>
          </p:cNvPr>
          <p:cNvSpPr txBox="1"/>
          <p:nvPr/>
        </p:nvSpPr>
        <p:spPr>
          <a:xfrm>
            <a:off x="2423968" y="3058533"/>
            <a:ext cx="6567632" cy="584775"/>
          </a:xfrm>
          <a:prstGeom prst="rect">
            <a:avLst/>
          </a:prstGeom>
          <a:solidFill>
            <a:srgbClr val="99FF99"/>
          </a:solidFill>
        </p:spPr>
        <p:txBody>
          <a:bodyPr wrap="none" rtlCol="0">
            <a:spAutoFit/>
          </a:bodyPr>
          <a:lstStyle/>
          <a:p>
            <a:r>
              <a:rPr lang="en-US" sz="1600" i="1" dirty="0">
                <a:solidFill>
                  <a:schemeClr val="bg1">
                    <a:lumMod val="65000"/>
                  </a:schemeClr>
                </a:solidFill>
              </a:rPr>
              <a:t>With what condition is </a:t>
            </a:r>
            <a:r>
              <a:rPr lang="en-US" sz="1600" i="1" dirty="0" err="1">
                <a:solidFill>
                  <a:schemeClr val="bg1">
                    <a:lumMod val="65000"/>
                  </a:schemeClr>
                </a:solidFill>
              </a:rPr>
              <a:t>microspherophakia</a:t>
            </a:r>
            <a:r>
              <a:rPr lang="en-US" sz="1600" i="1" dirty="0">
                <a:solidFill>
                  <a:schemeClr val="bg1">
                    <a:lumMod val="65000"/>
                  </a:schemeClr>
                </a:solidFill>
              </a:rPr>
              <a:t> most frequently associated?</a:t>
            </a:r>
          </a:p>
          <a:p>
            <a:r>
              <a:rPr lang="en-US" sz="1600" b="1" dirty="0">
                <a:solidFill>
                  <a:schemeClr val="bg1">
                    <a:lumMod val="65000"/>
                  </a:schemeClr>
                </a:solidFill>
              </a:rPr>
              <a:t>Weill-Marchesani syndrome</a:t>
            </a:r>
          </a:p>
        </p:txBody>
      </p:sp>
      <p:sp>
        <p:nvSpPr>
          <p:cNvPr id="22" name="Oval 21">
            <a:extLst>
              <a:ext uri="{FF2B5EF4-FFF2-40B4-BE49-F238E27FC236}">
                <a16:creationId xmlns:a16="http://schemas.microsoft.com/office/drawing/2014/main" id="{A8B47573-D3D9-4D47-9E08-BED8FABB2FE0}"/>
              </a:ext>
            </a:extLst>
          </p:cNvPr>
          <p:cNvSpPr/>
          <p:nvPr/>
        </p:nvSpPr>
        <p:spPr>
          <a:xfrm>
            <a:off x="808522" y="3093379"/>
            <a:ext cx="1641452" cy="533397"/>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TextBox 28">
            <a:extLst>
              <a:ext uri="{FF2B5EF4-FFF2-40B4-BE49-F238E27FC236}">
                <a16:creationId xmlns:a16="http://schemas.microsoft.com/office/drawing/2014/main" id="{07333FDB-04C9-4773-A8C2-B02CF126B53B}"/>
              </a:ext>
            </a:extLst>
          </p:cNvPr>
          <p:cNvSpPr txBox="1"/>
          <p:nvPr/>
        </p:nvSpPr>
        <p:spPr>
          <a:xfrm>
            <a:off x="533400" y="3691270"/>
            <a:ext cx="6461699" cy="1815882"/>
          </a:xfrm>
          <a:prstGeom prst="rect">
            <a:avLst/>
          </a:prstGeom>
          <a:solidFill>
            <a:srgbClr val="0070C0"/>
          </a:solidFill>
        </p:spPr>
        <p:txBody>
          <a:bodyPr wrap="square" rtlCol="0">
            <a:spAutoFit/>
          </a:bodyPr>
          <a:lstStyle/>
          <a:p>
            <a:r>
              <a:rPr lang="en-US" sz="1600" i="1" dirty="0">
                <a:solidFill>
                  <a:schemeClr val="bg1">
                    <a:lumMod val="65000"/>
                  </a:schemeClr>
                </a:solidFill>
              </a:rPr>
              <a:t>Weill-Marchesani is strongly associated with </a:t>
            </a:r>
            <a:r>
              <a:rPr lang="en-US" sz="1600" i="1" dirty="0" err="1">
                <a:solidFill>
                  <a:schemeClr val="bg1">
                    <a:lumMod val="65000"/>
                  </a:schemeClr>
                </a:solidFill>
              </a:rPr>
              <a:t>microspherophakia</a:t>
            </a:r>
            <a:r>
              <a:rPr lang="en-US" sz="1600" i="1" dirty="0">
                <a:solidFill>
                  <a:schemeClr val="bg1">
                    <a:lumMod val="65000"/>
                  </a:schemeClr>
                </a:solidFill>
              </a:rPr>
              <a:t>.  With what conditions is </a:t>
            </a:r>
            <a:r>
              <a:rPr lang="en-US" sz="1600" i="1" dirty="0" err="1">
                <a:solidFill>
                  <a:schemeClr val="bg1">
                    <a:lumMod val="65000"/>
                  </a:schemeClr>
                </a:solidFill>
              </a:rPr>
              <a:t>microspherophakia</a:t>
            </a:r>
            <a:r>
              <a:rPr lang="en-US" sz="1600" i="1" dirty="0">
                <a:solidFill>
                  <a:schemeClr val="bg1">
                    <a:lumMod val="65000"/>
                  </a:schemeClr>
                </a:solidFill>
              </a:rPr>
              <a:t> </a:t>
            </a:r>
            <a:r>
              <a:rPr lang="en-US" sz="1600" b="1" dirty="0">
                <a:solidFill>
                  <a:schemeClr val="bg1">
                    <a:lumMod val="65000"/>
                  </a:schemeClr>
                </a:solidFill>
              </a:rPr>
              <a:t>occasionally</a:t>
            </a:r>
            <a:r>
              <a:rPr lang="en-US" sz="1600" i="1" dirty="0">
                <a:solidFill>
                  <a:schemeClr val="bg1">
                    <a:lumMod val="65000"/>
                  </a:schemeClr>
                </a:solidFill>
              </a:rPr>
              <a:t> associated</a:t>
            </a:r>
            <a:r>
              <a:rPr lang="en-US" sz="1600" i="1" dirty="0">
                <a:solidFill>
                  <a:schemeClr val="bg1">
                    <a:lumMod val="65000"/>
                  </a:schemeClr>
                </a:solidFill>
                <a:latin typeface="+mn-lt"/>
              </a:rPr>
              <a:t>?</a:t>
            </a:r>
          </a:p>
          <a:p>
            <a:r>
              <a:rPr lang="en-US" sz="1600" dirty="0">
                <a:solidFill>
                  <a:schemeClr val="bg1">
                    <a:lumMod val="65000"/>
                  </a:schemeClr>
                </a:solidFill>
                <a:latin typeface="+mn-lt"/>
              </a:rPr>
              <a:t>--Lowe syndrome</a:t>
            </a:r>
          </a:p>
          <a:p>
            <a:r>
              <a:rPr lang="en-US" sz="1600" dirty="0">
                <a:solidFill>
                  <a:schemeClr val="bg1">
                    <a:lumMod val="65000"/>
                  </a:schemeClr>
                </a:solidFill>
                <a:latin typeface="+mn-lt"/>
              </a:rPr>
              <a:t>--Alport syndrome</a:t>
            </a:r>
          </a:p>
          <a:p>
            <a:r>
              <a:rPr lang="en-US" sz="1600" b="1" dirty="0">
                <a:solidFill>
                  <a:schemeClr val="bg1"/>
                </a:solidFill>
                <a:latin typeface="+mn-lt"/>
              </a:rPr>
              <a:t>--</a:t>
            </a:r>
            <a:r>
              <a:rPr lang="en-US" sz="1600" b="1" dirty="0" err="1">
                <a:solidFill>
                  <a:schemeClr val="bg1"/>
                </a:solidFill>
                <a:latin typeface="+mn-lt"/>
              </a:rPr>
              <a:t>Marfan</a:t>
            </a:r>
            <a:r>
              <a:rPr lang="en-US" sz="1600" b="1" dirty="0">
                <a:solidFill>
                  <a:schemeClr val="bg1"/>
                </a:solidFill>
                <a:latin typeface="+mn-lt"/>
              </a:rPr>
              <a:t> syndrome</a:t>
            </a:r>
          </a:p>
          <a:p>
            <a:r>
              <a:rPr lang="en-US" sz="1600" dirty="0">
                <a:solidFill>
                  <a:schemeClr val="bg1">
                    <a:lumMod val="65000"/>
                  </a:schemeClr>
                </a:solidFill>
                <a:latin typeface="+mn-lt"/>
              </a:rPr>
              <a:t>--Peters anomaly</a:t>
            </a:r>
          </a:p>
          <a:p>
            <a:r>
              <a:rPr lang="en-US" sz="1600" dirty="0">
                <a:solidFill>
                  <a:schemeClr val="bg1">
                    <a:lumMod val="65000"/>
                  </a:schemeClr>
                </a:solidFill>
                <a:latin typeface="+mn-lt"/>
              </a:rPr>
              <a:t>--C</a:t>
            </a:r>
            <a:r>
              <a:rPr lang="en-US" sz="1600" dirty="0">
                <a:solidFill>
                  <a:schemeClr val="bg1">
                    <a:lumMod val="65000"/>
                  </a:schemeClr>
                </a:solidFill>
              </a:rPr>
              <a:t>ongenital rubella</a:t>
            </a:r>
            <a:endParaRPr lang="en-US" sz="1600" dirty="0">
              <a:solidFill>
                <a:schemeClr val="bg1">
                  <a:lumMod val="65000"/>
                </a:schemeClr>
              </a:solidFill>
              <a:latin typeface="+mn-lt"/>
            </a:endParaRPr>
          </a:p>
        </p:txBody>
      </p:sp>
      <p:sp>
        <p:nvSpPr>
          <p:cNvPr id="3" name="Oval 2">
            <a:extLst>
              <a:ext uri="{FF2B5EF4-FFF2-40B4-BE49-F238E27FC236}">
                <a16:creationId xmlns:a16="http://schemas.microsoft.com/office/drawing/2014/main" id="{C914562F-331B-441B-9DC7-534C4BCA9A7A}"/>
              </a:ext>
            </a:extLst>
          </p:cNvPr>
          <p:cNvSpPr/>
          <p:nvPr/>
        </p:nvSpPr>
        <p:spPr>
          <a:xfrm>
            <a:off x="2302864" y="3248672"/>
            <a:ext cx="3107336" cy="464126"/>
          </a:xfrm>
          <a:prstGeom prst="ellipse">
            <a:avLst/>
          </a:prstGeom>
          <a:no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TextBox 30">
            <a:extLst>
              <a:ext uri="{FF2B5EF4-FFF2-40B4-BE49-F238E27FC236}">
                <a16:creationId xmlns:a16="http://schemas.microsoft.com/office/drawing/2014/main" id="{9D694C1C-36CC-4EBA-AE84-30D14DAC2B38}"/>
              </a:ext>
            </a:extLst>
          </p:cNvPr>
          <p:cNvSpPr txBox="1"/>
          <p:nvPr/>
        </p:nvSpPr>
        <p:spPr>
          <a:xfrm>
            <a:off x="2537710" y="4316269"/>
            <a:ext cx="5463290" cy="1600438"/>
          </a:xfrm>
          <a:prstGeom prst="rect">
            <a:avLst/>
          </a:prstGeom>
          <a:solidFill>
            <a:srgbClr val="92D050"/>
          </a:solidFill>
        </p:spPr>
        <p:txBody>
          <a:bodyPr wrap="none" rtlCol="0">
            <a:spAutoFit/>
          </a:bodyPr>
          <a:lstStyle/>
          <a:p>
            <a:r>
              <a:rPr lang="en-US" sz="1400" i="1" dirty="0">
                <a:solidFill>
                  <a:schemeClr val="bg1">
                    <a:lumMod val="50000"/>
                  </a:schemeClr>
                </a:solidFill>
              </a:rPr>
              <a:t>What protein is abnormal in </a:t>
            </a:r>
            <a:r>
              <a:rPr lang="en-US" sz="1400" i="1" dirty="0" err="1">
                <a:solidFill>
                  <a:schemeClr val="bg1">
                    <a:lumMod val="50000"/>
                  </a:schemeClr>
                </a:solidFill>
              </a:rPr>
              <a:t>Marfan’s</a:t>
            </a:r>
            <a:r>
              <a:rPr lang="en-US" sz="1400" i="1" dirty="0">
                <a:solidFill>
                  <a:schemeClr val="bg1">
                    <a:lumMod val="50000"/>
                  </a:schemeClr>
                </a:solidFill>
              </a:rPr>
              <a:t>?</a:t>
            </a:r>
          </a:p>
          <a:p>
            <a:r>
              <a:rPr lang="en-US" sz="1400" dirty="0">
                <a:solidFill>
                  <a:schemeClr val="bg1">
                    <a:lumMod val="50000"/>
                  </a:schemeClr>
                </a:solidFill>
              </a:rPr>
              <a:t>Fibrillin</a:t>
            </a:r>
          </a:p>
          <a:p>
            <a:endParaRPr lang="en-US" sz="1400" dirty="0">
              <a:solidFill>
                <a:schemeClr val="bg1">
                  <a:lumMod val="50000"/>
                </a:schemeClr>
              </a:solidFill>
            </a:endParaRPr>
          </a:p>
          <a:p>
            <a:r>
              <a:rPr lang="en-US" sz="1400" i="1" dirty="0">
                <a:solidFill>
                  <a:schemeClr val="bg1">
                    <a:lumMod val="50000"/>
                  </a:schemeClr>
                </a:solidFill>
              </a:rPr>
              <a:t>What three structures/systems manifest abnormalities in </a:t>
            </a:r>
            <a:r>
              <a:rPr lang="en-US" sz="1400" i="1" dirty="0" err="1">
                <a:solidFill>
                  <a:schemeClr val="bg1">
                    <a:lumMod val="50000"/>
                  </a:schemeClr>
                </a:solidFill>
              </a:rPr>
              <a:t>Marfan’s</a:t>
            </a:r>
            <a:r>
              <a:rPr lang="en-US" sz="1400" i="1" dirty="0">
                <a:solidFill>
                  <a:schemeClr val="bg1">
                    <a:lumMod val="50000"/>
                  </a:schemeClr>
                </a:solidFill>
              </a:rPr>
              <a:t>?</a:t>
            </a:r>
          </a:p>
          <a:p>
            <a:r>
              <a:rPr lang="en-US" sz="1400" dirty="0">
                <a:solidFill>
                  <a:schemeClr val="bg1">
                    <a:lumMod val="50000"/>
                  </a:schemeClr>
                </a:solidFill>
              </a:rPr>
              <a:t>--The eye (duh)</a:t>
            </a:r>
          </a:p>
          <a:p>
            <a:r>
              <a:rPr lang="en-US" sz="1400" dirty="0">
                <a:solidFill>
                  <a:schemeClr val="bg1">
                    <a:lumMod val="50000"/>
                  </a:schemeClr>
                </a:solidFill>
              </a:rPr>
              <a:t>--The cardiovascular</a:t>
            </a:r>
          </a:p>
          <a:p>
            <a:r>
              <a:rPr lang="en-US" sz="1400" dirty="0">
                <a:solidFill>
                  <a:schemeClr val="bg1">
                    <a:lumMod val="50000"/>
                  </a:schemeClr>
                </a:solidFill>
              </a:rPr>
              <a:t>--</a:t>
            </a:r>
            <a:r>
              <a:rPr lang="en-US" sz="1400" b="1" dirty="0">
                <a:solidFill>
                  <a:srgbClr val="0000FF"/>
                </a:solidFill>
              </a:rPr>
              <a:t>The musculoskeletal</a:t>
            </a:r>
          </a:p>
        </p:txBody>
      </p:sp>
      <p:sp>
        <p:nvSpPr>
          <p:cNvPr id="27" name="Oval 26">
            <a:extLst>
              <a:ext uri="{FF2B5EF4-FFF2-40B4-BE49-F238E27FC236}">
                <a16:creationId xmlns:a16="http://schemas.microsoft.com/office/drawing/2014/main" id="{840C5E79-DF92-4B8B-A680-BE027ECFE4BE}"/>
              </a:ext>
            </a:extLst>
          </p:cNvPr>
          <p:cNvSpPr/>
          <p:nvPr/>
        </p:nvSpPr>
        <p:spPr>
          <a:xfrm>
            <a:off x="533400" y="4641274"/>
            <a:ext cx="2057400" cy="464126"/>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TextBox 32">
            <a:extLst>
              <a:ext uri="{FF2B5EF4-FFF2-40B4-BE49-F238E27FC236}">
                <a16:creationId xmlns:a16="http://schemas.microsoft.com/office/drawing/2014/main" id="{B7F19F64-0A0B-4048-978C-0EAC59D0095F}"/>
              </a:ext>
            </a:extLst>
          </p:cNvPr>
          <p:cNvSpPr txBox="1"/>
          <p:nvPr/>
        </p:nvSpPr>
        <p:spPr>
          <a:xfrm>
            <a:off x="4645099" y="5255809"/>
            <a:ext cx="4184159" cy="954107"/>
          </a:xfrm>
          <a:prstGeom prst="rect">
            <a:avLst/>
          </a:prstGeom>
          <a:solidFill>
            <a:srgbClr val="FFC000"/>
          </a:solidFill>
        </p:spPr>
        <p:txBody>
          <a:bodyPr wrap="none" rtlCol="0">
            <a:spAutoFit/>
          </a:bodyPr>
          <a:lstStyle/>
          <a:p>
            <a:r>
              <a:rPr lang="en-US" sz="1400" i="1" dirty="0">
                <a:solidFill>
                  <a:srgbClr val="0000FF"/>
                </a:solidFill>
              </a:rPr>
              <a:t>What musculoskeletal abnormalities are common?</a:t>
            </a:r>
          </a:p>
          <a:p>
            <a:r>
              <a:rPr lang="en-US" sz="1400" dirty="0">
                <a:solidFill>
                  <a:srgbClr val="0000FF"/>
                </a:solidFill>
              </a:rPr>
              <a:t>--</a:t>
            </a:r>
          </a:p>
          <a:p>
            <a:r>
              <a:rPr lang="en-US" sz="1400" dirty="0">
                <a:solidFill>
                  <a:srgbClr val="0000FF"/>
                </a:solidFill>
              </a:rPr>
              <a:t>--</a:t>
            </a:r>
          </a:p>
          <a:p>
            <a:r>
              <a:rPr lang="en-US" sz="1400" dirty="0">
                <a:solidFill>
                  <a:srgbClr val="0000FF"/>
                </a:solidFill>
              </a:rPr>
              <a:t>--</a:t>
            </a:r>
          </a:p>
        </p:txBody>
      </p:sp>
      <p:sp>
        <p:nvSpPr>
          <p:cNvPr id="32" name="Oval 31">
            <a:extLst>
              <a:ext uri="{FF2B5EF4-FFF2-40B4-BE49-F238E27FC236}">
                <a16:creationId xmlns:a16="http://schemas.microsoft.com/office/drawing/2014/main" id="{820D53F9-440C-4BB5-8148-9A6B4A22E3FA}"/>
              </a:ext>
            </a:extLst>
          </p:cNvPr>
          <p:cNvSpPr/>
          <p:nvPr/>
        </p:nvSpPr>
        <p:spPr>
          <a:xfrm>
            <a:off x="2611053" y="5508635"/>
            <a:ext cx="2049226" cy="464126"/>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047128761"/>
      </p:ext>
    </p:extLst>
  </p:cSld>
  <p:clrMapOvr>
    <a:masterClrMapping/>
  </p:clrMapOvr>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014" name="Text Box 6"/>
          <p:cNvSpPr txBox="1">
            <a:spLocks noChangeArrowheads="1"/>
          </p:cNvSpPr>
          <p:nvPr/>
        </p:nvSpPr>
        <p:spPr bwMode="auto">
          <a:xfrm>
            <a:off x="533400" y="2356376"/>
            <a:ext cx="1005403"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t>Lens-</a:t>
            </a:r>
          </a:p>
          <a:p>
            <a:pPr algn="ctr" eaLnBrk="1" hangingPunct="1">
              <a:lnSpc>
                <a:spcPct val="80000"/>
              </a:lnSpc>
              <a:spcBef>
                <a:spcPct val="0"/>
              </a:spcBef>
              <a:buClrTx/>
              <a:buSzTx/>
              <a:buFontTx/>
              <a:buNone/>
            </a:pPr>
            <a:r>
              <a:rPr lang="en-US" altLang="en-US" sz="1800" dirty="0"/>
              <a:t>Induced</a:t>
            </a:r>
          </a:p>
        </p:txBody>
      </p:sp>
      <p:sp>
        <p:nvSpPr>
          <p:cNvPr id="43017" name="Text Box 14"/>
          <p:cNvSpPr txBox="1">
            <a:spLocks noChangeArrowheads="1"/>
          </p:cNvSpPr>
          <p:nvPr/>
        </p:nvSpPr>
        <p:spPr bwMode="auto">
          <a:xfrm>
            <a:off x="3026498" y="2365901"/>
            <a:ext cx="1633781"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Aphakic/</a:t>
            </a:r>
          </a:p>
          <a:p>
            <a:pPr algn="ctr" eaLnBrk="1" hangingPunct="1">
              <a:lnSpc>
                <a:spcPct val="80000"/>
              </a:lnSpc>
              <a:spcBef>
                <a:spcPct val="0"/>
              </a:spcBef>
              <a:buClrTx/>
              <a:buSzTx/>
              <a:buFontTx/>
              <a:buNone/>
            </a:pPr>
            <a:r>
              <a:rPr lang="en-US" altLang="en-US" sz="1800" dirty="0" err="1">
                <a:solidFill>
                  <a:schemeClr val="bg1">
                    <a:lumMod val="75000"/>
                  </a:schemeClr>
                </a:solidFill>
              </a:rPr>
              <a:t>Pseudophakic</a:t>
            </a:r>
            <a:endParaRPr lang="en-US" altLang="en-US" sz="1800" dirty="0">
              <a:solidFill>
                <a:schemeClr val="bg1">
                  <a:lumMod val="75000"/>
                </a:schemeClr>
              </a:solidFill>
            </a:endParaRPr>
          </a:p>
        </p:txBody>
      </p:sp>
      <p:sp>
        <p:nvSpPr>
          <p:cNvPr id="43031" name="Text Box 35"/>
          <p:cNvSpPr txBox="1">
            <a:spLocks noChangeArrowheads="1"/>
          </p:cNvSpPr>
          <p:nvPr/>
        </p:nvSpPr>
        <p:spPr bwMode="auto">
          <a:xfrm>
            <a:off x="1190847" y="1295400"/>
            <a:ext cx="2473754"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t>w/ Pupillary Block</a:t>
            </a:r>
          </a:p>
        </p:txBody>
      </p:sp>
      <p:sp>
        <p:nvSpPr>
          <p:cNvPr id="49" name="Rectangle 2">
            <a:extLst>
              <a:ext uri="{FF2B5EF4-FFF2-40B4-BE49-F238E27FC236}">
                <a16:creationId xmlns:a16="http://schemas.microsoft.com/office/drawing/2014/main" id="{240EE5BF-F7D2-4FC8-A5DD-F6B5423153C6}"/>
              </a:ext>
            </a:extLst>
          </p:cNvPr>
          <p:cNvSpPr>
            <a:spLocks noGrp="1" noChangeArrowheads="1"/>
          </p:cNvSpPr>
          <p:nvPr>
            <p:ph type="title"/>
          </p:nvPr>
        </p:nvSpPr>
        <p:spPr>
          <a:xfrm>
            <a:off x="457200" y="304800"/>
            <a:ext cx="7543800" cy="563562"/>
          </a:xfrm>
        </p:spPr>
        <p:txBody>
          <a:bodyPr/>
          <a:lstStyle/>
          <a:p>
            <a:pPr eaLnBrk="1" hangingPunct="1"/>
            <a:r>
              <a:rPr lang="en-US" altLang="en-US" sz="3500" dirty="0"/>
              <a:t>Q/A</a:t>
            </a:r>
          </a:p>
        </p:txBody>
      </p:sp>
      <p:sp>
        <p:nvSpPr>
          <p:cNvPr id="50" name="TextBox 49">
            <a:extLst>
              <a:ext uri="{FF2B5EF4-FFF2-40B4-BE49-F238E27FC236}">
                <a16:creationId xmlns:a16="http://schemas.microsoft.com/office/drawing/2014/main" id="{CF426230-46C8-405C-9015-99EF57762A2E}"/>
              </a:ext>
            </a:extLst>
          </p:cNvPr>
          <p:cNvSpPr txBox="1"/>
          <p:nvPr/>
        </p:nvSpPr>
        <p:spPr>
          <a:xfrm>
            <a:off x="2259496" y="189094"/>
            <a:ext cx="4607480" cy="400110"/>
          </a:xfrm>
          <a:prstGeom prst="rect">
            <a:avLst/>
          </a:prstGeom>
          <a:solidFill>
            <a:schemeClr val="accent1">
              <a:lumMod val="60000"/>
              <a:lumOff val="40000"/>
            </a:schemeClr>
          </a:solidFill>
        </p:spPr>
        <p:txBody>
          <a:bodyPr wrap="none" rtlCol="0">
            <a:spAutoFit/>
          </a:bodyPr>
          <a:lstStyle/>
          <a:p>
            <a:pPr algn="ctr"/>
            <a:r>
              <a:rPr lang="en-US" sz="2000" b="1" dirty="0"/>
              <a:t>Secondary Angle Closure Glaucoma</a:t>
            </a:r>
          </a:p>
        </p:txBody>
      </p:sp>
      <p:sp>
        <p:nvSpPr>
          <p:cNvPr id="2" name="TextBox 1">
            <a:extLst>
              <a:ext uri="{FF2B5EF4-FFF2-40B4-BE49-F238E27FC236}">
                <a16:creationId xmlns:a16="http://schemas.microsoft.com/office/drawing/2014/main" id="{A7E30BEC-923B-4C9A-A856-BDD0D882F6B8}"/>
              </a:ext>
            </a:extLst>
          </p:cNvPr>
          <p:cNvSpPr txBox="1"/>
          <p:nvPr/>
        </p:nvSpPr>
        <p:spPr>
          <a:xfrm>
            <a:off x="887305" y="2844119"/>
            <a:ext cx="1494320" cy="338554"/>
          </a:xfrm>
          <a:prstGeom prst="rect">
            <a:avLst/>
          </a:prstGeom>
          <a:noFill/>
        </p:spPr>
        <p:txBody>
          <a:bodyPr wrap="none" rtlCol="0">
            <a:spAutoFit/>
          </a:bodyPr>
          <a:lstStyle/>
          <a:p>
            <a:r>
              <a:rPr lang="en-US" sz="1600" dirty="0" err="1">
                <a:solidFill>
                  <a:schemeClr val="bg1">
                    <a:lumMod val="75000"/>
                  </a:schemeClr>
                </a:solidFill>
              </a:rPr>
              <a:t>Phacomorphic</a:t>
            </a:r>
            <a:endParaRPr lang="en-US" sz="1600" dirty="0">
              <a:solidFill>
                <a:schemeClr val="bg1">
                  <a:lumMod val="75000"/>
                </a:schemeClr>
              </a:solidFill>
            </a:endParaRPr>
          </a:p>
        </p:txBody>
      </p:sp>
      <p:sp>
        <p:nvSpPr>
          <p:cNvPr id="51" name="TextBox 50">
            <a:extLst>
              <a:ext uri="{FF2B5EF4-FFF2-40B4-BE49-F238E27FC236}">
                <a16:creationId xmlns:a16="http://schemas.microsoft.com/office/drawing/2014/main" id="{156069D4-340B-4160-A336-EBF73557CEE0}"/>
              </a:ext>
            </a:extLst>
          </p:cNvPr>
          <p:cNvSpPr txBox="1"/>
          <p:nvPr/>
        </p:nvSpPr>
        <p:spPr>
          <a:xfrm>
            <a:off x="884725" y="3175578"/>
            <a:ext cx="1519968" cy="338554"/>
          </a:xfrm>
          <a:prstGeom prst="rect">
            <a:avLst/>
          </a:prstGeom>
          <a:noFill/>
        </p:spPr>
        <p:txBody>
          <a:bodyPr wrap="none" rtlCol="0">
            <a:spAutoFit/>
          </a:bodyPr>
          <a:lstStyle/>
          <a:p>
            <a:r>
              <a:rPr lang="en-US" sz="1600" b="1" dirty="0"/>
              <a:t>Ectopia </a:t>
            </a:r>
            <a:r>
              <a:rPr lang="en-US" sz="1600" b="1" dirty="0" err="1"/>
              <a:t>lentis</a:t>
            </a:r>
            <a:endParaRPr lang="en-US" sz="1600" b="1" dirty="0"/>
          </a:p>
        </p:txBody>
      </p:sp>
      <p:cxnSp>
        <p:nvCxnSpPr>
          <p:cNvPr id="71" name="Straight Connector 70">
            <a:extLst>
              <a:ext uri="{FF2B5EF4-FFF2-40B4-BE49-F238E27FC236}">
                <a16:creationId xmlns:a16="http://schemas.microsoft.com/office/drawing/2014/main" id="{C104938D-BA8D-4E39-9D5F-9EE2012F2F3C}"/>
              </a:ext>
            </a:extLst>
          </p:cNvPr>
          <p:cNvCxnSpPr>
            <a:cxnSpLocks/>
          </p:cNvCxnSpPr>
          <p:nvPr/>
        </p:nvCxnSpPr>
        <p:spPr>
          <a:xfrm flipH="1">
            <a:off x="762665" y="3023488"/>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2A7E4E40-472F-4E50-8A7A-45C10FDD7171}"/>
              </a:ext>
            </a:extLst>
          </p:cNvPr>
          <p:cNvCxnSpPr>
            <a:cxnSpLocks/>
          </p:cNvCxnSpPr>
          <p:nvPr/>
        </p:nvCxnSpPr>
        <p:spPr>
          <a:xfrm flipH="1">
            <a:off x="762665" y="3347853"/>
            <a:ext cx="168274"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C3924889-45B9-4383-9C9E-48F0A9C27AD8}"/>
              </a:ext>
            </a:extLst>
          </p:cNvPr>
          <p:cNvCxnSpPr>
            <a:cxnSpLocks/>
          </p:cNvCxnSpPr>
          <p:nvPr/>
        </p:nvCxnSpPr>
        <p:spPr>
          <a:xfrm flipH="1">
            <a:off x="748719" y="2838976"/>
            <a:ext cx="13947" cy="5088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 name="Straight Arrow Connector 5">
            <a:extLst>
              <a:ext uri="{FF2B5EF4-FFF2-40B4-BE49-F238E27FC236}">
                <a16:creationId xmlns:a16="http://schemas.microsoft.com/office/drawing/2014/main" id="{A3439F0C-5143-461F-8F3C-2E830785DEFC}"/>
              </a:ext>
            </a:extLst>
          </p:cNvPr>
          <p:cNvCxnSpPr>
            <a:stCxn id="50" idx="2"/>
          </p:cNvCxnSpPr>
          <p:nvPr/>
        </p:nvCxnSpPr>
        <p:spPr>
          <a:xfrm flipH="1">
            <a:off x="2971800" y="589204"/>
            <a:ext cx="1591436" cy="706196"/>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6" name="Straight Arrow Connector 25">
            <a:extLst>
              <a:ext uri="{FF2B5EF4-FFF2-40B4-BE49-F238E27FC236}">
                <a16:creationId xmlns:a16="http://schemas.microsoft.com/office/drawing/2014/main" id="{B70E0124-9B84-41A5-8D84-A66B7838A706}"/>
              </a:ext>
            </a:extLst>
          </p:cNvPr>
          <p:cNvCxnSpPr>
            <a:cxnSpLocks/>
          </p:cNvCxnSpPr>
          <p:nvPr/>
        </p:nvCxnSpPr>
        <p:spPr>
          <a:xfrm flipH="1">
            <a:off x="1159539" y="1828800"/>
            <a:ext cx="1290435" cy="478059"/>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8" name="Straight Arrow Connector 27">
            <a:extLst>
              <a:ext uri="{FF2B5EF4-FFF2-40B4-BE49-F238E27FC236}">
                <a16:creationId xmlns:a16="http://schemas.microsoft.com/office/drawing/2014/main" id="{567A4249-5C59-4416-8A8E-1C35913900AB}"/>
              </a:ext>
            </a:extLst>
          </p:cNvPr>
          <p:cNvCxnSpPr>
            <a:cxnSpLocks/>
          </p:cNvCxnSpPr>
          <p:nvPr/>
        </p:nvCxnSpPr>
        <p:spPr>
          <a:xfrm>
            <a:off x="2449973" y="1832208"/>
            <a:ext cx="1268784"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21" name="Straight Arrow Connector 20">
            <a:extLst>
              <a:ext uri="{FF2B5EF4-FFF2-40B4-BE49-F238E27FC236}">
                <a16:creationId xmlns:a16="http://schemas.microsoft.com/office/drawing/2014/main" id="{5E33AEB6-AB6B-4304-B44B-E14BDAECF20A}"/>
              </a:ext>
            </a:extLst>
          </p:cNvPr>
          <p:cNvCxnSpPr>
            <a:cxnSpLocks/>
          </p:cNvCxnSpPr>
          <p:nvPr/>
        </p:nvCxnSpPr>
        <p:spPr>
          <a:xfrm>
            <a:off x="4572000" y="589204"/>
            <a:ext cx="1600200" cy="706196"/>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18" name="Text Box 36">
            <a:extLst>
              <a:ext uri="{FF2B5EF4-FFF2-40B4-BE49-F238E27FC236}">
                <a16:creationId xmlns:a16="http://schemas.microsoft.com/office/drawing/2014/main" id="{362B1808-42BE-4D1C-894B-40BD72FCD11D}"/>
              </a:ext>
            </a:extLst>
          </p:cNvPr>
          <p:cNvSpPr txBox="1">
            <a:spLocks noChangeArrowheads="1"/>
          </p:cNvSpPr>
          <p:nvPr/>
        </p:nvSpPr>
        <p:spPr bwMode="auto">
          <a:xfrm>
            <a:off x="5181600" y="1295400"/>
            <a:ext cx="2630848" cy="430887"/>
          </a:xfrm>
          <a:prstGeom prst="rect">
            <a:avLst/>
          </a:prstGeom>
          <a:noFill/>
          <a:ln w="952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solidFill>
                  <a:schemeClr val="bg1">
                    <a:lumMod val="75000"/>
                  </a:schemeClr>
                </a:solidFill>
              </a:rPr>
              <a:t>w/o Pupillary Block</a:t>
            </a:r>
          </a:p>
        </p:txBody>
      </p:sp>
      <p:sp>
        <p:nvSpPr>
          <p:cNvPr id="19" name="TextBox 18">
            <a:extLst>
              <a:ext uri="{FF2B5EF4-FFF2-40B4-BE49-F238E27FC236}">
                <a16:creationId xmlns:a16="http://schemas.microsoft.com/office/drawing/2014/main" id="{20F14707-6AB2-4CFA-894D-0A3851B594EA}"/>
              </a:ext>
            </a:extLst>
          </p:cNvPr>
          <p:cNvSpPr txBox="1"/>
          <p:nvPr/>
        </p:nvSpPr>
        <p:spPr>
          <a:xfrm>
            <a:off x="381000" y="3581400"/>
            <a:ext cx="7315200" cy="2800767"/>
          </a:xfrm>
          <a:prstGeom prst="rect">
            <a:avLst/>
          </a:prstGeom>
          <a:solidFill>
            <a:srgbClr val="FF99FF"/>
          </a:solidFill>
        </p:spPr>
        <p:txBody>
          <a:bodyPr wrap="square" rtlCol="0">
            <a:spAutoFit/>
          </a:bodyPr>
          <a:lstStyle/>
          <a:p>
            <a:r>
              <a:rPr lang="en-US" sz="1600" i="1" dirty="0">
                <a:solidFill>
                  <a:schemeClr val="bg1">
                    <a:lumMod val="50000"/>
                  </a:schemeClr>
                </a:solidFill>
              </a:rPr>
              <a:t>What is </a:t>
            </a:r>
            <a:r>
              <a:rPr lang="en-US" sz="1600" dirty="0">
                <a:solidFill>
                  <a:schemeClr val="bg1">
                    <a:lumMod val="50000"/>
                  </a:schemeClr>
                </a:solidFill>
              </a:rPr>
              <a:t>ectopia </a:t>
            </a:r>
            <a:r>
              <a:rPr lang="en-US" sz="1600" dirty="0" err="1">
                <a:solidFill>
                  <a:schemeClr val="bg1">
                    <a:lumMod val="50000"/>
                  </a:schemeClr>
                </a:solidFill>
              </a:rPr>
              <a:t>lentis</a:t>
            </a:r>
            <a:r>
              <a:rPr lang="en-US" sz="1600" i="1" dirty="0">
                <a:solidFill>
                  <a:schemeClr val="bg1">
                    <a:lumMod val="50000"/>
                  </a:schemeClr>
                </a:solidFill>
              </a:rPr>
              <a:t>?</a:t>
            </a:r>
          </a:p>
          <a:p>
            <a:r>
              <a:rPr lang="en-US" sz="1600" dirty="0">
                <a:solidFill>
                  <a:schemeClr val="bg1">
                    <a:lumMod val="50000"/>
                  </a:schemeClr>
                </a:solidFill>
              </a:rPr>
              <a:t>Displacement of the lens from its normal anatomic position</a:t>
            </a:r>
          </a:p>
          <a:p>
            <a:endParaRPr lang="en-US" sz="1600" dirty="0">
              <a:solidFill>
                <a:schemeClr val="bg1">
                  <a:lumMod val="50000"/>
                </a:schemeClr>
              </a:solidFill>
            </a:endParaRPr>
          </a:p>
          <a:p>
            <a:r>
              <a:rPr lang="en-US" sz="1600" i="1" dirty="0">
                <a:solidFill>
                  <a:schemeClr val="bg1">
                    <a:lumMod val="50000"/>
                  </a:schemeClr>
                </a:solidFill>
              </a:rPr>
              <a:t>With regard to lens ‘displacement’—what do the following terms mean?</a:t>
            </a:r>
          </a:p>
          <a:p>
            <a:r>
              <a:rPr lang="en-US" sz="1600" i="1" dirty="0">
                <a:solidFill>
                  <a:schemeClr val="bg1">
                    <a:lumMod val="50000"/>
                  </a:schemeClr>
                </a:solidFill>
              </a:rPr>
              <a:t>--</a:t>
            </a:r>
            <a:r>
              <a:rPr lang="en-US" sz="1600" i="1" dirty="0" err="1">
                <a:solidFill>
                  <a:schemeClr val="bg1">
                    <a:lumMod val="50000"/>
                  </a:schemeClr>
                </a:solidFill>
              </a:rPr>
              <a:t>Sublux</a:t>
            </a:r>
            <a:r>
              <a:rPr lang="en-US" sz="1600" i="1" dirty="0">
                <a:solidFill>
                  <a:schemeClr val="bg1">
                    <a:lumMod val="50000"/>
                  </a:schemeClr>
                </a:solidFill>
              </a:rPr>
              <a:t>(at)ed: </a:t>
            </a:r>
            <a:r>
              <a:rPr lang="en-US" sz="1600" dirty="0">
                <a:solidFill>
                  <a:schemeClr val="bg1">
                    <a:lumMod val="50000"/>
                  </a:schemeClr>
                </a:solidFill>
              </a:rPr>
              <a:t>The lens is partially displaced, but remains in the ‘general area’</a:t>
            </a:r>
          </a:p>
          <a:p>
            <a:r>
              <a:rPr lang="en-US" sz="1600" i="1" dirty="0">
                <a:solidFill>
                  <a:schemeClr val="bg1">
                    <a:lumMod val="50000"/>
                  </a:schemeClr>
                </a:solidFill>
              </a:rPr>
              <a:t>--Lux(at)ed: </a:t>
            </a:r>
            <a:r>
              <a:rPr lang="en-US" sz="1600" dirty="0">
                <a:solidFill>
                  <a:schemeClr val="bg1">
                    <a:lumMod val="50000"/>
                  </a:schemeClr>
                </a:solidFill>
              </a:rPr>
              <a:t>The lens is dislocated—completely removed from the pupillary aperture. All zonular attachments have been disrupted.</a:t>
            </a:r>
          </a:p>
          <a:p>
            <a:endParaRPr lang="en-US" sz="1600" i="1" dirty="0">
              <a:solidFill>
                <a:schemeClr val="bg1">
                  <a:lumMod val="50000"/>
                </a:schemeClr>
              </a:solidFill>
            </a:endParaRPr>
          </a:p>
          <a:p>
            <a:r>
              <a:rPr lang="en-US" sz="1600" i="1" dirty="0">
                <a:solidFill>
                  <a:schemeClr val="bg1">
                    <a:lumMod val="50000"/>
                  </a:schemeClr>
                </a:solidFill>
              </a:rPr>
              <a:t>How does ectopia </a:t>
            </a:r>
            <a:r>
              <a:rPr lang="en-US" sz="1600" i="1" dirty="0" err="1">
                <a:solidFill>
                  <a:schemeClr val="bg1">
                    <a:lumMod val="50000"/>
                  </a:schemeClr>
                </a:solidFill>
              </a:rPr>
              <a:t>lentis</a:t>
            </a:r>
            <a:r>
              <a:rPr lang="en-US" sz="1600" i="1" dirty="0">
                <a:solidFill>
                  <a:schemeClr val="bg1">
                    <a:lumMod val="50000"/>
                  </a:schemeClr>
                </a:solidFill>
              </a:rPr>
              <a:t> lead to pupillary block and ACG?</a:t>
            </a:r>
          </a:p>
          <a:p>
            <a:r>
              <a:rPr lang="en-US" sz="1600" dirty="0">
                <a:solidFill>
                  <a:schemeClr val="bg1">
                    <a:lumMod val="50000"/>
                  </a:schemeClr>
                </a:solidFill>
              </a:rPr>
              <a:t>By allowing the displaced lens to move into and blocks the pupil, producing the pressure gradient, with subsequent iris </a:t>
            </a:r>
            <a:r>
              <a:rPr lang="en-US" sz="1600" dirty="0" err="1">
                <a:solidFill>
                  <a:schemeClr val="bg1">
                    <a:lumMod val="50000"/>
                  </a:schemeClr>
                </a:solidFill>
              </a:rPr>
              <a:t>bombé</a:t>
            </a:r>
            <a:r>
              <a:rPr lang="en-US" sz="1600" dirty="0">
                <a:solidFill>
                  <a:schemeClr val="bg1">
                    <a:lumMod val="50000"/>
                  </a:schemeClr>
                </a:solidFill>
              </a:rPr>
              <a:t> and angle closure</a:t>
            </a:r>
          </a:p>
        </p:txBody>
      </p:sp>
      <p:sp>
        <p:nvSpPr>
          <p:cNvPr id="23" name="TextBox 22">
            <a:extLst>
              <a:ext uri="{FF2B5EF4-FFF2-40B4-BE49-F238E27FC236}">
                <a16:creationId xmlns:a16="http://schemas.microsoft.com/office/drawing/2014/main" id="{798926ED-3FC5-4F3C-B080-E06F6EB1FF50}"/>
              </a:ext>
            </a:extLst>
          </p:cNvPr>
          <p:cNvSpPr txBox="1"/>
          <p:nvPr/>
        </p:nvSpPr>
        <p:spPr>
          <a:xfrm>
            <a:off x="2388280" y="2821634"/>
            <a:ext cx="6541623" cy="1384995"/>
          </a:xfrm>
          <a:prstGeom prst="rect">
            <a:avLst/>
          </a:prstGeom>
          <a:solidFill>
            <a:schemeClr val="accent1">
              <a:lumMod val="40000"/>
              <a:lumOff val="60000"/>
            </a:schemeClr>
          </a:solidFill>
        </p:spPr>
        <p:txBody>
          <a:bodyPr wrap="square" rtlCol="0">
            <a:spAutoFit/>
          </a:bodyPr>
          <a:lstStyle/>
          <a:p>
            <a:r>
              <a:rPr lang="en-US" sz="1400" i="1" dirty="0">
                <a:solidFill>
                  <a:schemeClr val="bg1">
                    <a:lumMod val="65000"/>
                  </a:schemeClr>
                </a:solidFill>
              </a:rPr>
              <a:t>In a few words, how would you describe the shape of a </a:t>
            </a:r>
            <a:r>
              <a:rPr lang="en-US" sz="1400" i="1" dirty="0" err="1">
                <a:solidFill>
                  <a:schemeClr val="bg1">
                    <a:lumMod val="65000"/>
                  </a:schemeClr>
                </a:solidFill>
              </a:rPr>
              <a:t>microspherophakic</a:t>
            </a:r>
            <a:r>
              <a:rPr lang="en-US" sz="1400" i="1" dirty="0">
                <a:solidFill>
                  <a:schemeClr val="bg1">
                    <a:lumMod val="65000"/>
                  </a:schemeClr>
                </a:solidFill>
              </a:rPr>
              <a:t> lens?</a:t>
            </a:r>
          </a:p>
          <a:p>
            <a:r>
              <a:rPr lang="en-US" sz="1400" dirty="0">
                <a:solidFill>
                  <a:schemeClr val="bg1">
                    <a:lumMod val="65000"/>
                  </a:schemeClr>
                </a:solidFill>
              </a:rPr>
              <a:t>The name says it all: the lens is </a:t>
            </a:r>
            <a:r>
              <a:rPr lang="en-US" sz="1400" b="1" u="sng" dirty="0">
                <a:solidFill>
                  <a:schemeClr val="bg1">
                    <a:lumMod val="65000"/>
                  </a:schemeClr>
                </a:solidFill>
              </a:rPr>
              <a:t>small (‘micro’) </a:t>
            </a:r>
            <a:r>
              <a:rPr lang="en-US" sz="1400" u="sng" dirty="0">
                <a:solidFill>
                  <a:schemeClr val="bg1">
                    <a:lumMod val="65000"/>
                  </a:schemeClr>
                </a:solidFill>
              </a:rPr>
              <a:t>and </a:t>
            </a:r>
            <a:r>
              <a:rPr lang="en-US" sz="1400" b="1" u="sng" dirty="0">
                <a:solidFill>
                  <a:schemeClr val="bg1">
                    <a:lumMod val="65000"/>
                  </a:schemeClr>
                </a:solidFill>
              </a:rPr>
              <a:t>round (‘</a:t>
            </a:r>
            <a:r>
              <a:rPr lang="en-US" sz="1400" b="1" u="sng" dirty="0" err="1">
                <a:solidFill>
                  <a:schemeClr val="bg1">
                    <a:lumMod val="65000"/>
                  </a:schemeClr>
                </a:solidFill>
              </a:rPr>
              <a:t>sphero</a:t>
            </a:r>
            <a:r>
              <a:rPr lang="en-US" sz="1400" b="1" u="sng" dirty="0">
                <a:solidFill>
                  <a:schemeClr val="bg1">
                    <a:lumMod val="65000"/>
                  </a:schemeClr>
                </a:solidFill>
              </a:rPr>
              <a:t>’)</a:t>
            </a:r>
          </a:p>
          <a:p>
            <a:endParaRPr lang="en-US" sz="1400" dirty="0">
              <a:solidFill>
                <a:schemeClr val="bg1">
                  <a:lumMod val="65000"/>
                </a:schemeClr>
              </a:solidFill>
            </a:endParaRPr>
          </a:p>
          <a:p>
            <a:r>
              <a:rPr lang="en-US" sz="1400" i="1" dirty="0">
                <a:solidFill>
                  <a:schemeClr val="bg1">
                    <a:lumMod val="65000"/>
                  </a:schemeClr>
                </a:solidFill>
              </a:rPr>
              <a:t>What common slit-lamp observation owes to the lens’ small size?</a:t>
            </a:r>
          </a:p>
          <a:p>
            <a:r>
              <a:rPr lang="en-US" sz="1400" dirty="0">
                <a:solidFill>
                  <a:schemeClr val="bg1">
                    <a:lumMod val="65000"/>
                  </a:schemeClr>
                </a:solidFill>
              </a:rPr>
              <a:t>Typically, the entirety of the lens equator can be seen in the pupillary aperture when the </a:t>
            </a:r>
            <a:r>
              <a:rPr lang="en-US" sz="1400" dirty="0" err="1">
                <a:solidFill>
                  <a:schemeClr val="bg1">
                    <a:lumMod val="65000"/>
                  </a:schemeClr>
                </a:solidFill>
              </a:rPr>
              <a:t>pt</a:t>
            </a:r>
            <a:r>
              <a:rPr lang="en-US" sz="1400" dirty="0">
                <a:solidFill>
                  <a:schemeClr val="bg1">
                    <a:lumMod val="65000"/>
                  </a:schemeClr>
                </a:solidFill>
              </a:rPr>
              <a:t> is widely dilated</a:t>
            </a:r>
          </a:p>
        </p:txBody>
      </p:sp>
      <p:sp>
        <p:nvSpPr>
          <p:cNvPr id="24" name="TextBox 23">
            <a:extLst>
              <a:ext uri="{FF2B5EF4-FFF2-40B4-BE49-F238E27FC236}">
                <a16:creationId xmlns:a16="http://schemas.microsoft.com/office/drawing/2014/main" id="{83DDB5E6-1D51-4892-8706-141024C83CED}"/>
              </a:ext>
            </a:extLst>
          </p:cNvPr>
          <p:cNvSpPr txBox="1"/>
          <p:nvPr/>
        </p:nvSpPr>
        <p:spPr>
          <a:xfrm>
            <a:off x="2424571" y="4316269"/>
            <a:ext cx="6451527" cy="954107"/>
          </a:xfrm>
          <a:prstGeom prst="rect">
            <a:avLst/>
          </a:prstGeom>
          <a:solidFill>
            <a:schemeClr val="accent5">
              <a:lumMod val="75000"/>
            </a:schemeClr>
          </a:solidFill>
        </p:spPr>
        <p:txBody>
          <a:bodyPr wrap="square" rtlCol="0">
            <a:spAutoFit/>
          </a:bodyPr>
          <a:lstStyle/>
          <a:p>
            <a:r>
              <a:rPr lang="en-US" sz="1400" i="1" dirty="0">
                <a:solidFill>
                  <a:schemeClr val="bg1">
                    <a:lumMod val="50000"/>
                  </a:schemeClr>
                </a:solidFill>
              </a:rPr>
              <a:t>Pts with </a:t>
            </a:r>
            <a:r>
              <a:rPr lang="en-US" sz="1400" i="1" dirty="0" err="1">
                <a:solidFill>
                  <a:schemeClr val="bg1">
                    <a:lumMod val="50000"/>
                  </a:schemeClr>
                </a:solidFill>
              </a:rPr>
              <a:t>microspherophakia</a:t>
            </a:r>
            <a:r>
              <a:rPr lang="en-US" sz="1400" i="1" dirty="0">
                <a:solidFill>
                  <a:schemeClr val="bg1">
                    <a:lumMod val="50000"/>
                  </a:schemeClr>
                </a:solidFill>
              </a:rPr>
              <a:t> are almost always high myopes. Why?</a:t>
            </a:r>
          </a:p>
          <a:p>
            <a:r>
              <a:rPr lang="en-US" sz="1400" dirty="0">
                <a:solidFill>
                  <a:schemeClr val="bg1">
                    <a:lumMod val="50000"/>
                  </a:schemeClr>
                </a:solidFill>
              </a:rPr>
              <a:t>Because the lens is small, it has a short radius of curvature. Further, because it is spherical, it is more curved than is a normal lens. </a:t>
            </a:r>
            <a:r>
              <a:rPr lang="en-US" sz="1400" u="sng" dirty="0">
                <a:solidFill>
                  <a:schemeClr val="bg1">
                    <a:lumMod val="50000"/>
                  </a:schemeClr>
                </a:solidFill>
              </a:rPr>
              <a:t>These two factors give the </a:t>
            </a:r>
            <a:r>
              <a:rPr lang="en-US" sz="1400" u="sng" dirty="0" err="1">
                <a:solidFill>
                  <a:schemeClr val="bg1">
                    <a:lumMod val="50000"/>
                  </a:schemeClr>
                </a:solidFill>
              </a:rPr>
              <a:t>m’spheric</a:t>
            </a:r>
            <a:r>
              <a:rPr lang="en-US" sz="1400" u="sng" dirty="0">
                <a:solidFill>
                  <a:schemeClr val="bg1">
                    <a:lumMod val="50000"/>
                  </a:schemeClr>
                </a:solidFill>
              </a:rPr>
              <a:t> lens vastly more converging power than a normal lens possesses.</a:t>
            </a:r>
          </a:p>
        </p:txBody>
      </p:sp>
      <p:sp>
        <p:nvSpPr>
          <p:cNvPr id="25" name="TextBox 24">
            <a:extLst>
              <a:ext uri="{FF2B5EF4-FFF2-40B4-BE49-F238E27FC236}">
                <a16:creationId xmlns:a16="http://schemas.microsoft.com/office/drawing/2014/main" id="{EDF9D533-D64E-40E5-8915-BD96C88905A7}"/>
              </a:ext>
            </a:extLst>
          </p:cNvPr>
          <p:cNvSpPr txBox="1"/>
          <p:nvPr/>
        </p:nvSpPr>
        <p:spPr>
          <a:xfrm>
            <a:off x="2423968" y="3058533"/>
            <a:ext cx="6567632" cy="584775"/>
          </a:xfrm>
          <a:prstGeom prst="rect">
            <a:avLst/>
          </a:prstGeom>
          <a:solidFill>
            <a:srgbClr val="99FF99"/>
          </a:solidFill>
        </p:spPr>
        <p:txBody>
          <a:bodyPr wrap="none" rtlCol="0">
            <a:spAutoFit/>
          </a:bodyPr>
          <a:lstStyle/>
          <a:p>
            <a:r>
              <a:rPr lang="en-US" sz="1600" i="1" dirty="0">
                <a:solidFill>
                  <a:schemeClr val="bg1">
                    <a:lumMod val="65000"/>
                  </a:schemeClr>
                </a:solidFill>
              </a:rPr>
              <a:t>With what condition is </a:t>
            </a:r>
            <a:r>
              <a:rPr lang="en-US" sz="1600" i="1" dirty="0" err="1">
                <a:solidFill>
                  <a:schemeClr val="bg1">
                    <a:lumMod val="65000"/>
                  </a:schemeClr>
                </a:solidFill>
              </a:rPr>
              <a:t>microspherophakia</a:t>
            </a:r>
            <a:r>
              <a:rPr lang="en-US" sz="1600" i="1" dirty="0">
                <a:solidFill>
                  <a:schemeClr val="bg1">
                    <a:lumMod val="65000"/>
                  </a:schemeClr>
                </a:solidFill>
              </a:rPr>
              <a:t> most frequently associated?</a:t>
            </a:r>
          </a:p>
          <a:p>
            <a:r>
              <a:rPr lang="en-US" sz="1600" b="1" dirty="0">
                <a:solidFill>
                  <a:schemeClr val="bg1">
                    <a:lumMod val="65000"/>
                  </a:schemeClr>
                </a:solidFill>
              </a:rPr>
              <a:t>Weill-Marchesani syndrome</a:t>
            </a:r>
          </a:p>
        </p:txBody>
      </p:sp>
      <p:sp>
        <p:nvSpPr>
          <p:cNvPr id="22" name="Oval 21">
            <a:extLst>
              <a:ext uri="{FF2B5EF4-FFF2-40B4-BE49-F238E27FC236}">
                <a16:creationId xmlns:a16="http://schemas.microsoft.com/office/drawing/2014/main" id="{A8B47573-D3D9-4D47-9E08-BED8FABB2FE0}"/>
              </a:ext>
            </a:extLst>
          </p:cNvPr>
          <p:cNvSpPr/>
          <p:nvPr/>
        </p:nvSpPr>
        <p:spPr>
          <a:xfrm>
            <a:off x="808522" y="3093379"/>
            <a:ext cx="1641452" cy="533397"/>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TextBox 28">
            <a:extLst>
              <a:ext uri="{FF2B5EF4-FFF2-40B4-BE49-F238E27FC236}">
                <a16:creationId xmlns:a16="http://schemas.microsoft.com/office/drawing/2014/main" id="{07333FDB-04C9-4773-A8C2-B02CF126B53B}"/>
              </a:ext>
            </a:extLst>
          </p:cNvPr>
          <p:cNvSpPr txBox="1"/>
          <p:nvPr/>
        </p:nvSpPr>
        <p:spPr>
          <a:xfrm>
            <a:off x="533400" y="3691270"/>
            <a:ext cx="6461699" cy="1815882"/>
          </a:xfrm>
          <a:prstGeom prst="rect">
            <a:avLst/>
          </a:prstGeom>
          <a:solidFill>
            <a:srgbClr val="0070C0"/>
          </a:solidFill>
        </p:spPr>
        <p:txBody>
          <a:bodyPr wrap="square" rtlCol="0">
            <a:spAutoFit/>
          </a:bodyPr>
          <a:lstStyle/>
          <a:p>
            <a:r>
              <a:rPr lang="en-US" sz="1600" i="1" dirty="0">
                <a:solidFill>
                  <a:schemeClr val="bg1">
                    <a:lumMod val="65000"/>
                  </a:schemeClr>
                </a:solidFill>
              </a:rPr>
              <a:t>Weill-Marchesani is strongly associated with </a:t>
            </a:r>
            <a:r>
              <a:rPr lang="en-US" sz="1600" i="1" dirty="0" err="1">
                <a:solidFill>
                  <a:schemeClr val="bg1">
                    <a:lumMod val="65000"/>
                  </a:schemeClr>
                </a:solidFill>
              </a:rPr>
              <a:t>microspherophakia</a:t>
            </a:r>
            <a:r>
              <a:rPr lang="en-US" sz="1600" i="1" dirty="0">
                <a:solidFill>
                  <a:schemeClr val="bg1">
                    <a:lumMod val="65000"/>
                  </a:schemeClr>
                </a:solidFill>
              </a:rPr>
              <a:t>.  With what conditions is </a:t>
            </a:r>
            <a:r>
              <a:rPr lang="en-US" sz="1600" i="1" dirty="0" err="1">
                <a:solidFill>
                  <a:schemeClr val="bg1">
                    <a:lumMod val="65000"/>
                  </a:schemeClr>
                </a:solidFill>
              </a:rPr>
              <a:t>microspherophakia</a:t>
            </a:r>
            <a:r>
              <a:rPr lang="en-US" sz="1600" i="1" dirty="0">
                <a:solidFill>
                  <a:schemeClr val="bg1">
                    <a:lumMod val="65000"/>
                  </a:schemeClr>
                </a:solidFill>
              </a:rPr>
              <a:t> </a:t>
            </a:r>
            <a:r>
              <a:rPr lang="en-US" sz="1600" b="1" dirty="0">
                <a:solidFill>
                  <a:schemeClr val="bg1">
                    <a:lumMod val="65000"/>
                  </a:schemeClr>
                </a:solidFill>
              </a:rPr>
              <a:t>occasionally</a:t>
            </a:r>
            <a:r>
              <a:rPr lang="en-US" sz="1600" i="1" dirty="0">
                <a:solidFill>
                  <a:schemeClr val="bg1">
                    <a:lumMod val="65000"/>
                  </a:schemeClr>
                </a:solidFill>
              </a:rPr>
              <a:t> associated</a:t>
            </a:r>
            <a:r>
              <a:rPr lang="en-US" sz="1600" i="1" dirty="0">
                <a:solidFill>
                  <a:schemeClr val="bg1">
                    <a:lumMod val="65000"/>
                  </a:schemeClr>
                </a:solidFill>
                <a:latin typeface="+mn-lt"/>
              </a:rPr>
              <a:t>?</a:t>
            </a:r>
          </a:p>
          <a:p>
            <a:r>
              <a:rPr lang="en-US" sz="1600" dirty="0">
                <a:solidFill>
                  <a:schemeClr val="bg1">
                    <a:lumMod val="65000"/>
                  </a:schemeClr>
                </a:solidFill>
                <a:latin typeface="+mn-lt"/>
              </a:rPr>
              <a:t>--Lowe syndrome</a:t>
            </a:r>
          </a:p>
          <a:p>
            <a:r>
              <a:rPr lang="en-US" sz="1600" dirty="0">
                <a:solidFill>
                  <a:schemeClr val="bg1">
                    <a:lumMod val="65000"/>
                  </a:schemeClr>
                </a:solidFill>
                <a:latin typeface="+mn-lt"/>
              </a:rPr>
              <a:t>--Alport syndrome</a:t>
            </a:r>
          </a:p>
          <a:p>
            <a:r>
              <a:rPr lang="en-US" sz="1600" b="1" dirty="0">
                <a:solidFill>
                  <a:schemeClr val="bg1"/>
                </a:solidFill>
                <a:latin typeface="+mn-lt"/>
              </a:rPr>
              <a:t>--</a:t>
            </a:r>
            <a:r>
              <a:rPr lang="en-US" sz="1600" b="1" dirty="0" err="1">
                <a:solidFill>
                  <a:schemeClr val="bg1"/>
                </a:solidFill>
                <a:latin typeface="+mn-lt"/>
              </a:rPr>
              <a:t>Marfan</a:t>
            </a:r>
            <a:r>
              <a:rPr lang="en-US" sz="1600" b="1" dirty="0">
                <a:solidFill>
                  <a:schemeClr val="bg1"/>
                </a:solidFill>
                <a:latin typeface="+mn-lt"/>
              </a:rPr>
              <a:t> syndrome</a:t>
            </a:r>
          </a:p>
          <a:p>
            <a:r>
              <a:rPr lang="en-US" sz="1600" dirty="0">
                <a:solidFill>
                  <a:schemeClr val="bg1">
                    <a:lumMod val="65000"/>
                  </a:schemeClr>
                </a:solidFill>
                <a:latin typeface="+mn-lt"/>
              </a:rPr>
              <a:t>--Peters anomaly</a:t>
            </a:r>
          </a:p>
          <a:p>
            <a:r>
              <a:rPr lang="en-US" sz="1600" dirty="0">
                <a:solidFill>
                  <a:schemeClr val="bg1">
                    <a:lumMod val="65000"/>
                  </a:schemeClr>
                </a:solidFill>
                <a:latin typeface="+mn-lt"/>
              </a:rPr>
              <a:t>--C</a:t>
            </a:r>
            <a:r>
              <a:rPr lang="en-US" sz="1600" dirty="0">
                <a:solidFill>
                  <a:schemeClr val="bg1">
                    <a:lumMod val="65000"/>
                  </a:schemeClr>
                </a:solidFill>
              </a:rPr>
              <a:t>ongenital rubella</a:t>
            </a:r>
            <a:endParaRPr lang="en-US" sz="1600" dirty="0">
              <a:solidFill>
                <a:schemeClr val="bg1">
                  <a:lumMod val="65000"/>
                </a:schemeClr>
              </a:solidFill>
              <a:latin typeface="+mn-lt"/>
            </a:endParaRPr>
          </a:p>
        </p:txBody>
      </p:sp>
      <p:sp>
        <p:nvSpPr>
          <p:cNvPr id="3" name="Oval 2">
            <a:extLst>
              <a:ext uri="{FF2B5EF4-FFF2-40B4-BE49-F238E27FC236}">
                <a16:creationId xmlns:a16="http://schemas.microsoft.com/office/drawing/2014/main" id="{C914562F-331B-441B-9DC7-534C4BCA9A7A}"/>
              </a:ext>
            </a:extLst>
          </p:cNvPr>
          <p:cNvSpPr/>
          <p:nvPr/>
        </p:nvSpPr>
        <p:spPr>
          <a:xfrm>
            <a:off x="2302864" y="3248672"/>
            <a:ext cx="3107336" cy="464126"/>
          </a:xfrm>
          <a:prstGeom prst="ellipse">
            <a:avLst/>
          </a:prstGeom>
          <a:no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TextBox 30">
            <a:extLst>
              <a:ext uri="{FF2B5EF4-FFF2-40B4-BE49-F238E27FC236}">
                <a16:creationId xmlns:a16="http://schemas.microsoft.com/office/drawing/2014/main" id="{9D694C1C-36CC-4EBA-AE84-30D14DAC2B38}"/>
              </a:ext>
            </a:extLst>
          </p:cNvPr>
          <p:cNvSpPr txBox="1"/>
          <p:nvPr/>
        </p:nvSpPr>
        <p:spPr>
          <a:xfrm>
            <a:off x="2537710" y="4316269"/>
            <a:ext cx="5463290" cy="1600438"/>
          </a:xfrm>
          <a:prstGeom prst="rect">
            <a:avLst/>
          </a:prstGeom>
          <a:solidFill>
            <a:srgbClr val="92D050"/>
          </a:solidFill>
        </p:spPr>
        <p:txBody>
          <a:bodyPr wrap="none" rtlCol="0">
            <a:spAutoFit/>
          </a:bodyPr>
          <a:lstStyle/>
          <a:p>
            <a:r>
              <a:rPr lang="en-US" sz="1400" i="1" dirty="0">
                <a:solidFill>
                  <a:schemeClr val="bg1">
                    <a:lumMod val="50000"/>
                  </a:schemeClr>
                </a:solidFill>
              </a:rPr>
              <a:t>What protein is abnormal in </a:t>
            </a:r>
            <a:r>
              <a:rPr lang="en-US" sz="1400" i="1" dirty="0" err="1">
                <a:solidFill>
                  <a:schemeClr val="bg1">
                    <a:lumMod val="50000"/>
                  </a:schemeClr>
                </a:solidFill>
              </a:rPr>
              <a:t>Marfan’s</a:t>
            </a:r>
            <a:r>
              <a:rPr lang="en-US" sz="1400" i="1" dirty="0">
                <a:solidFill>
                  <a:schemeClr val="bg1">
                    <a:lumMod val="50000"/>
                  </a:schemeClr>
                </a:solidFill>
              </a:rPr>
              <a:t>?</a:t>
            </a:r>
          </a:p>
          <a:p>
            <a:r>
              <a:rPr lang="en-US" sz="1400" dirty="0">
                <a:solidFill>
                  <a:schemeClr val="bg1">
                    <a:lumMod val="50000"/>
                  </a:schemeClr>
                </a:solidFill>
              </a:rPr>
              <a:t>Fibrillin</a:t>
            </a:r>
          </a:p>
          <a:p>
            <a:endParaRPr lang="en-US" sz="1400" dirty="0">
              <a:solidFill>
                <a:schemeClr val="bg1">
                  <a:lumMod val="50000"/>
                </a:schemeClr>
              </a:solidFill>
            </a:endParaRPr>
          </a:p>
          <a:p>
            <a:r>
              <a:rPr lang="en-US" sz="1400" i="1" dirty="0">
                <a:solidFill>
                  <a:schemeClr val="bg1">
                    <a:lumMod val="50000"/>
                  </a:schemeClr>
                </a:solidFill>
              </a:rPr>
              <a:t>What three structures/systems manifest abnormalities in </a:t>
            </a:r>
            <a:r>
              <a:rPr lang="en-US" sz="1400" i="1" dirty="0" err="1">
                <a:solidFill>
                  <a:schemeClr val="bg1">
                    <a:lumMod val="50000"/>
                  </a:schemeClr>
                </a:solidFill>
              </a:rPr>
              <a:t>Marfan’s</a:t>
            </a:r>
            <a:r>
              <a:rPr lang="en-US" sz="1400" i="1" dirty="0">
                <a:solidFill>
                  <a:schemeClr val="bg1">
                    <a:lumMod val="50000"/>
                  </a:schemeClr>
                </a:solidFill>
              </a:rPr>
              <a:t>?</a:t>
            </a:r>
          </a:p>
          <a:p>
            <a:r>
              <a:rPr lang="en-US" sz="1400" dirty="0">
                <a:solidFill>
                  <a:schemeClr val="bg1">
                    <a:lumMod val="50000"/>
                  </a:schemeClr>
                </a:solidFill>
              </a:rPr>
              <a:t>--The eye (duh)</a:t>
            </a:r>
          </a:p>
          <a:p>
            <a:r>
              <a:rPr lang="en-US" sz="1400" dirty="0">
                <a:solidFill>
                  <a:schemeClr val="bg1">
                    <a:lumMod val="50000"/>
                  </a:schemeClr>
                </a:solidFill>
              </a:rPr>
              <a:t>--The cardiovascular</a:t>
            </a:r>
          </a:p>
          <a:p>
            <a:r>
              <a:rPr lang="en-US" sz="1400" dirty="0">
                <a:solidFill>
                  <a:schemeClr val="bg1">
                    <a:lumMod val="50000"/>
                  </a:schemeClr>
                </a:solidFill>
              </a:rPr>
              <a:t>--</a:t>
            </a:r>
            <a:r>
              <a:rPr lang="en-US" sz="1400" b="1" dirty="0">
                <a:solidFill>
                  <a:srgbClr val="0000FF"/>
                </a:solidFill>
              </a:rPr>
              <a:t>The musculoskeletal</a:t>
            </a:r>
          </a:p>
        </p:txBody>
      </p:sp>
      <p:sp>
        <p:nvSpPr>
          <p:cNvPr id="27" name="Oval 26">
            <a:extLst>
              <a:ext uri="{FF2B5EF4-FFF2-40B4-BE49-F238E27FC236}">
                <a16:creationId xmlns:a16="http://schemas.microsoft.com/office/drawing/2014/main" id="{840C5E79-DF92-4B8B-A680-BE027ECFE4BE}"/>
              </a:ext>
            </a:extLst>
          </p:cNvPr>
          <p:cNvSpPr/>
          <p:nvPr/>
        </p:nvSpPr>
        <p:spPr>
          <a:xfrm>
            <a:off x="533400" y="4641274"/>
            <a:ext cx="2057400" cy="464126"/>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TextBox 32">
            <a:extLst>
              <a:ext uri="{FF2B5EF4-FFF2-40B4-BE49-F238E27FC236}">
                <a16:creationId xmlns:a16="http://schemas.microsoft.com/office/drawing/2014/main" id="{B7F19F64-0A0B-4048-978C-0EAC59D0095F}"/>
              </a:ext>
            </a:extLst>
          </p:cNvPr>
          <p:cNvSpPr txBox="1"/>
          <p:nvPr/>
        </p:nvSpPr>
        <p:spPr>
          <a:xfrm>
            <a:off x="4645099" y="5255809"/>
            <a:ext cx="4184159" cy="954107"/>
          </a:xfrm>
          <a:prstGeom prst="rect">
            <a:avLst/>
          </a:prstGeom>
          <a:solidFill>
            <a:srgbClr val="FFC000"/>
          </a:solidFill>
        </p:spPr>
        <p:txBody>
          <a:bodyPr wrap="none" rtlCol="0">
            <a:spAutoFit/>
          </a:bodyPr>
          <a:lstStyle/>
          <a:p>
            <a:r>
              <a:rPr lang="en-US" sz="1400" i="1" dirty="0">
                <a:solidFill>
                  <a:srgbClr val="0000FF"/>
                </a:solidFill>
              </a:rPr>
              <a:t>What musculoskeletal abnormalities are common?</a:t>
            </a:r>
          </a:p>
          <a:p>
            <a:r>
              <a:rPr lang="en-US" sz="1400" dirty="0">
                <a:solidFill>
                  <a:srgbClr val="0000FF"/>
                </a:solidFill>
              </a:rPr>
              <a:t>--Arachnodactyly</a:t>
            </a:r>
          </a:p>
          <a:p>
            <a:r>
              <a:rPr lang="en-US" sz="1400" dirty="0">
                <a:solidFill>
                  <a:srgbClr val="0000FF"/>
                </a:solidFill>
              </a:rPr>
              <a:t>--Hypermobile joints</a:t>
            </a:r>
          </a:p>
          <a:p>
            <a:r>
              <a:rPr lang="en-US" sz="1400" dirty="0">
                <a:solidFill>
                  <a:srgbClr val="0000FF"/>
                </a:solidFill>
              </a:rPr>
              <a:t>--Sternum deformities (</a:t>
            </a:r>
            <a:r>
              <a:rPr lang="en-US" sz="1400" dirty="0" err="1">
                <a:solidFill>
                  <a:srgbClr val="0000FF"/>
                </a:solidFill>
              </a:rPr>
              <a:t>eg</a:t>
            </a:r>
            <a:r>
              <a:rPr lang="en-US" sz="1400" dirty="0">
                <a:solidFill>
                  <a:srgbClr val="0000FF"/>
                </a:solidFill>
              </a:rPr>
              <a:t>,  pectus excavatum )</a:t>
            </a:r>
          </a:p>
        </p:txBody>
      </p:sp>
      <p:sp>
        <p:nvSpPr>
          <p:cNvPr id="34" name="Rectangle 33">
            <a:extLst>
              <a:ext uri="{FF2B5EF4-FFF2-40B4-BE49-F238E27FC236}">
                <a16:creationId xmlns:a16="http://schemas.microsoft.com/office/drawing/2014/main" id="{8DAEB631-81DC-42CD-8839-E958DFC3B6A1}"/>
              </a:ext>
            </a:extLst>
          </p:cNvPr>
          <p:cNvSpPr/>
          <p:nvPr/>
        </p:nvSpPr>
        <p:spPr>
          <a:xfrm>
            <a:off x="6886158" y="5938842"/>
            <a:ext cx="1481871" cy="271074"/>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800" dirty="0">
                <a:solidFill>
                  <a:schemeClr val="tx1"/>
                </a:solidFill>
              </a:rPr>
              <a:t>two-us word-ums</a:t>
            </a:r>
          </a:p>
        </p:txBody>
      </p:sp>
      <p:sp>
        <p:nvSpPr>
          <p:cNvPr id="32" name="Oval 31">
            <a:extLst>
              <a:ext uri="{FF2B5EF4-FFF2-40B4-BE49-F238E27FC236}">
                <a16:creationId xmlns:a16="http://schemas.microsoft.com/office/drawing/2014/main" id="{820D53F9-440C-4BB5-8148-9A6B4A22E3FA}"/>
              </a:ext>
            </a:extLst>
          </p:cNvPr>
          <p:cNvSpPr/>
          <p:nvPr/>
        </p:nvSpPr>
        <p:spPr>
          <a:xfrm>
            <a:off x="2611053" y="5508635"/>
            <a:ext cx="2049226" cy="464126"/>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762611732"/>
      </p:ext>
    </p:extLst>
  </p:cSld>
  <p:clrMapOvr>
    <a:masterClrMapping/>
  </p:clrMapOvr>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014" name="Text Box 6"/>
          <p:cNvSpPr txBox="1">
            <a:spLocks noChangeArrowheads="1"/>
          </p:cNvSpPr>
          <p:nvPr/>
        </p:nvSpPr>
        <p:spPr bwMode="auto">
          <a:xfrm>
            <a:off x="533400" y="2356376"/>
            <a:ext cx="1005403"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t>Lens-</a:t>
            </a:r>
          </a:p>
          <a:p>
            <a:pPr algn="ctr" eaLnBrk="1" hangingPunct="1">
              <a:lnSpc>
                <a:spcPct val="80000"/>
              </a:lnSpc>
              <a:spcBef>
                <a:spcPct val="0"/>
              </a:spcBef>
              <a:buClrTx/>
              <a:buSzTx/>
              <a:buFontTx/>
              <a:buNone/>
            </a:pPr>
            <a:r>
              <a:rPr lang="en-US" altLang="en-US" sz="1800" dirty="0"/>
              <a:t>Induced</a:t>
            </a:r>
          </a:p>
        </p:txBody>
      </p:sp>
      <p:sp>
        <p:nvSpPr>
          <p:cNvPr id="43017" name="Text Box 14"/>
          <p:cNvSpPr txBox="1">
            <a:spLocks noChangeArrowheads="1"/>
          </p:cNvSpPr>
          <p:nvPr/>
        </p:nvSpPr>
        <p:spPr bwMode="auto">
          <a:xfrm>
            <a:off x="3026498" y="2365901"/>
            <a:ext cx="1633781"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Aphakic/</a:t>
            </a:r>
          </a:p>
          <a:p>
            <a:pPr algn="ctr" eaLnBrk="1" hangingPunct="1">
              <a:lnSpc>
                <a:spcPct val="80000"/>
              </a:lnSpc>
              <a:spcBef>
                <a:spcPct val="0"/>
              </a:spcBef>
              <a:buClrTx/>
              <a:buSzTx/>
              <a:buFontTx/>
              <a:buNone/>
            </a:pPr>
            <a:r>
              <a:rPr lang="en-US" altLang="en-US" sz="1800" dirty="0" err="1">
                <a:solidFill>
                  <a:schemeClr val="bg1">
                    <a:lumMod val="75000"/>
                  </a:schemeClr>
                </a:solidFill>
              </a:rPr>
              <a:t>Pseudophakic</a:t>
            </a:r>
            <a:endParaRPr lang="en-US" altLang="en-US" sz="1800" dirty="0">
              <a:solidFill>
                <a:schemeClr val="bg1">
                  <a:lumMod val="75000"/>
                </a:schemeClr>
              </a:solidFill>
            </a:endParaRPr>
          </a:p>
        </p:txBody>
      </p:sp>
      <p:sp>
        <p:nvSpPr>
          <p:cNvPr id="43031" name="Text Box 35"/>
          <p:cNvSpPr txBox="1">
            <a:spLocks noChangeArrowheads="1"/>
          </p:cNvSpPr>
          <p:nvPr/>
        </p:nvSpPr>
        <p:spPr bwMode="auto">
          <a:xfrm>
            <a:off x="1190847" y="1295400"/>
            <a:ext cx="2473754"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t>w/ Pupillary Block</a:t>
            </a:r>
          </a:p>
        </p:txBody>
      </p:sp>
      <p:sp>
        <p:nvSpPr>
          <p:cNvPr id="49" name="Rectangle 2">
            <a:extLst>
              <a:ext uri="{FF2B5EF4-FFF2-40B4-BE49-F238E27FC236}">
                <a16:creationId xmlns:a16="http://schemas.microsoft.com/office/drawing/2014/main" id="{240EE5BF-F7D2-4FC8-A5DD-F6B5423153C6}"/>
              </a:ext>
            </a:extLst>
          </p:cNvPr>
          <p:cNvSpPr>
            <a:spLocks noGrp="1" noChangeArrowheads="1"/>
          </p:cNvSpPr>
          <p:nvPr>
            <p:ph type="title"/>
          </p:nvPr>
        </p:nvSpPr>
        <p:spPr>
          <a:xfrm>
            <a:off x="457200" y="304800"/>
            <a:ext cx="7543800" cy="563562"/>
          </a:xfrm>
        </p:spPr>
        <p:txBody>
          <a:bodyPr/>
          <a:lstStyle/>
          <a:p>
            <a:pPr eaLnBrk="1" hangingPunct="1"/>
            <a:r>
              <a:rPr lang="en-US" altLang="en-US" sz="3500" dirty="0"/>
              <a:t>A</a:t>
            </a:r>
          </a:p>
        </p:txBody>
      </p:sp>
      <p:sp>
        <p:nvSpPr>
          <p:cNvPr id="50" name="TextBox 49">
            <a:extLst>
              <a:ext uri="{FF2B5EF4-FFF2-40B4-BE49-F238E27FC236}">
                <a16:creationId xmlns:a16="http://schemas.microsoft.com/office/drawing/2014/main" id="{CF426230-46C8-405C-9015-99EF57762A2E}"/>
              </a:ext>
            </a:extLst>
          </p:cNvPr>
          <p:cNvSpPr txBox="1"/>
          <p:nvPr/>
        </p:nvSpPr>
        <p:spPr>
          <a:xfrm>
            <a:off x="2259496" y="189094"/>
            <a:ext cx="4607480" cy="400110"/>
          </a:xfrm>
          <a:prstGeom prst="rect">
            <a:avLst/>
          </a:prstGeom>
          <a:solidFill>
            <a:schemeClr val="accent1">
              <a:lumMod val="60000"/>
              <a:lumOff val="40000"/>
            </a:schemeClr>
          </a:solidFill>
        </p:spPr>
        <p:txBody>
          <a:bodyPr wrap="none" rtlCol="0">
            <a:spAutoFit/>
          </a:bodyPr>
          <a:lstStyle/>
          <a:p>
            <a:pPr algn="ctr"/>
            <a:r>
              <a:rPr lang="en-US" sz="2000" b="1" dirty="0"/>
              <a:t>Secondary Angle Closure Glaucoma</a:t>
            </a:r>
          </a:p>
        </p:txBody>
      </p:sp>
      <p:sp>
        <p:nvSpPr>
          <p:cNvPr id="2" name="TextBox 1">
            <a:extLst>
              <a:ext uri="{FF2B5EF4-FFF2-40B4-BE49-F238E27FC236}">
                <a16:creationId xmlns:a16="http://schemas.microsoft.com/office/drawing/2014/main" id="{A7E30BEC-923B-4C9A-A856-BDD0D882F6B8}"/>
              </a:ext>
            </a:extLst>
          </p:cNvPr>
          <p:cNvSpPr txBox="1"/>
          <p:nvPr/>
        </p:nvSpPr>
        <p:spPr>
          <a:xfrm>
            <a:off x="887305" y="2844119"/>
            <a:ext cx="1494320" cy="338554"/>
          </a:xfrm>
          <a:prstGeom prst="rect">
            <a:avLst/>
          </a:prstGeom>
          <a:noFill/>
        </p:spPr>
        <p:txBody>
          <a:bodyPr wrap="none" rtlCol="0">
            <a:spAutoFit/>
          </a:bodyPr>
          <a:lstStyle/>
          <a:p>
            <a:r>
              <a:rPr lang="en-US" sz="1600" dirty="0" err="1">
                <a:solidFill>
                  <a:schemeClr val="bg1">
                    <a:lumMod val="75000"/>
                  </a:schemeClr>
                </a:solidFill>
              </a:rPr>
              <a:t>Phacomorphic</a:t>
            </a:r>
            <a:endParaRPr lang="en-US" sz="1600" dirty="0">
              <a:solidFill>
                <a:schemeClr val="bg1">
                  <a:lumMod val="75000"/>
                </a:schemeClr>
              </a:solidFill>
            </a:endParaRPr>
          </a:p>
        </p:txBody>
      </p:sp>
      <p:sp>
        <p:nvSpPr>
          <p:cNvPr id="51" name="TextBox 50">
            <a:extLst>
              <a:ext uri="{FF2B5EF4-FFF2-40B4-BE49-F238E27FC236}">
                <a16:creationId xmlns:a16="http://schemas.microsoft.com/office/drawing/2014/main" id="{156069D4-340B-4160-A336-EBF73557CEE0}"/>
              </a:ext>
            </a:extLst>
          </p:cNvPr>
          <p:cNvSpPr txBox="1"/>
          <p:nvPr/>
        </p:nvSpPr>
        <p:spPr>
          <a:xfrm>
            <a:off x="884725" y="3175578"/>
            <a:ext cx="1519968" cy="338554"/>
          </a:xfrm>
          <a:prstGeom prst="rect">
            <a:avLst/>
          </a:prstGeom>
          <a:noFill/>
        </p:spPr>
        <p:txBody>
          <a:bodyPr wrap="none" rtlCol="0">
            <a:spAutoFit/>
          </a:bodyPr>
          <a:lstStyle/>
          <a:p>
            <a:r>
              <a:rPr lang="en-US" sz="1600" b="1" dirty="0"/>
              <a:t>Ectopia </a:t>
            </a:r>
            <a:r>
              <a:rPr lang="en-US" sz="1600" b="1" dirty="0" err="1"/>
              <a:t>lentis</a:t>
            </a:r>
            <a:endParaRPr lang="en-US" sz="1600" b="1" dirty="0"/>
          </a:p>
        </p:txBody>
      </p:sp>
      <p:cxnSp>
        <p:nvCxnSpPr>
          <p:cNvPr id="71" name="Straight Connector 70">
            <a:extLst>
              <a:ext uri="{FF2B5EF4-FFF2-40B4-BE49-F238E27FC236}">
                <a16:creationId xmlns:a16="http://schemas.microsoft.com/office/drawing/2014/main" id="{C104938D-BA8D-4E39-9D5F-9EE2012F2F3C}"/>
              </a:ext>
            </a:extLst>
          </p:cNvPr>
          <p:cNvCxnSpPr>
            <a:cxnSpLocks/>
          </p:cNvCxnSpPr>
          <p:nvPr/>
        </p:nvCxnSpPr>
        <p:spPr>
          <a:xfrm flipH="1">
            <a:off x="762665" y="3023488"/>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2A7E4E40-472F-4E50-8A7A-45C10FDD7171}"/>
              </a:ext>
            </a:extLst>
          </p:cNvPr>
          <p:cNvCxnSpPr>
            <a:cxnSpLocks/>
          </p:cNvCxnSpPr>
          <p:nvPr/>
        </p:nvCxnSpPr>
        <p:spPr>
          <a:xfrm flipH="1">
            <a:off x="762665" y="3347853"/>
            <a:ext cx="168274"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C3924889-45B9-4383-9C9E-48F0A9C27AD8}"/>
              </a:ext>
            </a:extLst>
          </p:cNvPr>
          <p:cNvCxnSpPr>
            <a:cxnSpLocks/>
          </p:cNvCxnSpPr>
          <p:nvPr/>
        </p:nvCxnSpPr>
        <p:spPr>
          <a:xfrm flipH="1">
            <a:off x="748719" y="2838976"/>
            <a:ext cx="13947" cy="5088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 name="Straight Arrow Connector 5">
            <a:extLst>
              <a:ext uri="{FF2B5EF4-FFF2-40B4-BE49-F238E27FC236}">
                <a16:creationId xmlns:a16="http://schemas.microsoft.com/office/drawing/2014/main" id="{A3439F0C-5143-461F-8F3C-2E830785DEFC}"/>
              </a:ext>
            </a:extLst>
          </p:cNvPr>
          <p:cNvCxnSpPr>
            <a:stCxn id="50" idx="2"/>
          </p:cNvCxnSpPr>
          <p:nvPr/>
        </p:nvCxnSpPr>
        <p:spPr>
          <a:xfrm flipH="1">
            <a:off x="2971800" y="589204"/>
            <a:ext cx="1591436" cy="706196"/>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6" name="Straight Arrow Connector 25">
            <a:extLst>
              <a:ext uri="{FF2B5EF4-FFF2-40B4-BE49-F238E27FC236}">
                <a16:creationId xmlns:a16="http://schemas.microsoft.com/office/drawing/2014/main" id="{B70E0124-9B84-41A5-8D84-A66B7838A706}"/>
              </a:ext>
            </a:extLst>
          </p:cNvPr>
          <p:cNvCxnSpPr>
            <a:cxnSpLocks/>
          </p:cNvCxnSpPr>
          <p:nvPr/>
        </p:nvCxnSpPr>
        <p:spPr>
          <a:xfrm flipH="1">
            <a:off x="1159539" y="1828800"/>
            <a:ext cx="1290435" cy="478059"/>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8" name="Straight Arrow Connector 27">
            <a:extLst>
              <a:ext uri="{FF2B5EF4-FFF2-40B4-BE49-F238E27FC236}">
                <a16:creationId xmlns:a16="http://schemas.microsoft.com/office/drawing/2014/main" id="{567A4249-5C59-4416-8A8E-1C35913900AB}"/>
              </a:ext>
            </a:extLst>
          </p:cNvPr>
          <p:cNvCxnSpPr>
            <a:cxnSpLocks/>
          </p:cNvCxnSpPr>
          <p:nvPr/>
        </p:nvCxnSpPr>
        <p:spPr>
          <a:xfrm>
            <a:off x="2449973" y="1832208"/>
            <a:ext cx="1268784"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21" name="Straight Arrow Connector 20">
            <a:extLst>
              <a:ext uri="{FF2B5EF4-FFF2-40B4-BE49-F238E27FC236}">
                <a16:creationId xmlns:a16="http://schemas.microsoft.com/office/drawing/2014/main" id="{5E33AEB6-AB6B-4304-B44B-E14BDAECF20A}"/>
              </a:ext>
            </a:extLst>
          </p:cNvPr>
          <p:cNvCxnSpPr>
            <a:cxnSpLocks/>
          </p:cNvCxnSpPr>
          <p:nvPr/>
        </p:nvCxnSpPr>
        <p:spPr>
          <a:xfrm>
            <a:off x="4572000" y="589204"/>
            <a:ext cx="1600200" cy="706196"/>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18" name="Text Box 36">
            <a:extLst>
              <a:ext uri="{FF2B5EF4-FFF2-40B4-BE49-F238E27FC236}">
                <a16:creationId xmlns:a16="http://schemas.microsoft.com/office/drawing/2014/main" id="{362B1808-42BE-4D1C-894B-40BD72FCD11D}"/>
              </a:ext>
            </a:extLst>
          </p:cNvPr>
          <p:cNvSpPr txBox="1">
            <a:spLocks noChangeArrowheads="1"/>
          </p:cNvSpPr>
          <p:nvPr/>
        </p:nvSpPr>
        <p:spPr bwMode="auto">
          <a:xfrm>
            <a:off x="5181600" y="1295400"/>
            <a:ext cx="2630848" cy="430887"/>
          </a:xfrm>
          <a:prstGeom prst="rect">
            <a:avLst/>
          </a:prstGeom>
          <a:noFill/>
          <a:ln w="952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solidFill>
                  <a:schemeClr val="bg1">
                    <a:lumMod val="75000"/>
                  </a:schemeClr>
                </a:solidFill>
              </a:rPr>
              <a:t>w/o Pupillary Block</a:t>
            </a:r>
          </a:p>
        </p:txBody>
      </p:sp>
      <p:sp>
        <p:nvSpPr>
          <p:cNvPr id="19" name="TextBox 18">
            <a:extLst>
              <a:ext uri="{FF2B5EF4-FFF2-40B4-BE49-F238E27FC236}">
                <a16:creationId xmlns:a16="http://schemas.microsoft.com/office/drawing/2014/main" id="{20F14707-6AB2-4CFA-894D-0A3851B594EA}"/>
              </a:ext>
            </a:extLst>
          </p:cNvPr>
          <p:cNvSpPr txBox="1"/>
          <p:nvPr/>
        </p:nvSpPr>
        <p:spPr>
          <a:xfrm>
            <a:off x="381000" y="3581400"/>
            <a:ext cx="7315200" cy="2800767"/>
          </a:xfrm>
          <a:prstGeom prst="rect">
            <a:avLst/>
          </a:prstGeom>
          <a:solidFill>
            <a:srgbClr val="FF99FF"/>
          </a:solidFill>
        </p:spPr>
        <p:txBody>
          <a:bodyPr wrap="square" rtlCol="0">
            <a:spAutoFit/>
          </a:bodyPr>
          <a:lstStyle/>
          <a:p>
            <a:r>
              <a:rPr lang="en-US" sz="1600" i="1" dirty="0">
                <a:solidFill>
                  <a:schemeClr val="bg1">
                    <a:lumMod val="50000"/>
                  </a:schemeClr>
                </a:solidFill>
              </a:rPr>
              <a:t>What is </a:t>
            </a:r>
            <a:r>
              <a:rPr lang="en-US" sz="1600" dirty="0">
                <a:solidFill>
                  <a:schemeClr val="bg1">
                    <a:lumMod val="50000"/>
                  </a:schemeClr>
                </a:solidFill>
              </a:rPr>
              <a:t>ectopia </a:t>
            </a:r>
            <a:r>
              <a:rPr lang="en-US" sz="1600" dirty="0" err="1">
                <a:solidFill>
                  <a:schemeClr val="bg1">
                    <a:lumMod val="50000"/>
                  </a:schemeClr>
                </a:solidFill>
              </a:rPr>
              <a:t>lentis</a:t>
            </a:r>
            <a:r>
              <a:rPr lang="en-US" sz="1600" i="1" dirty="0">
                <a:solidFill>
                  <a:schemeClr val="bg1">
                    <a:lumMod val="50000"/>
                  </a:schemeClr>
                </a:solidFill>
              </a:rPr>
              <a:t>?</a:t>
            </a:r>
          </a:p>
          <a:p>
            <a:r>
              <a:rPr lang="en-US" sz="1600" dirty="0">
                <a:solidFill>
                  <a:schemeClr val="bg1">
                    <a:lumMod val="50000"/>
                  </a:schemeClr>
                </a:solidFill>
              </a:rPr>
              <a:t>Displacement of the lens from its normal anatomic position</a:t>
            </a:r>
          </a:p>
          <a:p>
            <a:endParaRPr lang="en-US" sz="1600" dirty="0">
              <a:solidFill>
                <a:schemeClr val="bg1">
                  <a:lumMod val="50000"/>
                </a:schemeClr>
              </a:solidFill>
            </a:endParaRPr>
          </a:p>
          <a:p>
            <a:r>
              <a:rPr lang="en-US" sz="1600" i="1" dirty="0">
                <a:solidFill>
                  <a:schemeClr val="bg1">
                    <a:lumMod val="50000"/>
                  </a:schemeClr>
                </a:solidFill>
              </a:rPr>
              <a:t>With regard to lens ‘displacement’—what do the following terms mean?</a:t>
            </a:r>
          </a:p>
          <a:p>
            <a:r>
              <a:rPr lang="en-US" sz="1600" i="1" dirty="0">
                <a:solidFill>
                  <a:schemeClr val="bg1">
                    <a:lumMod val="50000"/>
                  </a:schemeClr>
                </a:solidFill>
              </a:rPr>
              <a:t>--</a:t>
            </a:r>
            <a:r>
              <a:rPr lang="en-US" sz="1600" i="1" dirty="0" err="1">
                <a:solidFill>
                  <a:schemeClr val="bg1">
                    <a:lumMod val="50000"/>
                  </a:schemeClr>
                </a:solidFill>
              </a:rPr>
              <a:t>Sublux</a:t>
            </a:r>
            <a:r>
              <a:rPr lang="en-US" sz="1600" i="1" dirty="0">
                <a:solidFill>
                  <a:schemeClr val="bg1">
                    <a:lumMod val="50000"/>
                  </a:schemeClr>
                </a:solidFill>
              </a:rPr>
              <a:t>(at)ed: </a:t>
            </a:r>
            <a:r>
              <a:rPr lang="en-US" sz="1600" dirty="0">
                <a:solidFill>
                  <a:schemeClr val="bg1">
                    <a:lumMod val="50000"/>
                  </a:schemeClr>
                </a:solidFill>
              </a:rPr>
              <a:t>The lens is partially displaced, but remains in the ‘general area’</a:t>
            </a:r>
          </a:p>
          <a:p>
            <a:r>
              <a:rPr lang="en-US" sz="1600" i="1" dirty="0">
                <a:solidFill>
                  <a:schemeClr val="bg1">
                    <a:lumMod val="50000"/>
                  </a:schemeClr>
                </a:solidFill>
              </a:rPr>
              <a:t>--Lux(at)ed: </a:t>
            </a:r>
            <a:r>
              <a:rPr lang="en-US" sz="1600" dirty="0">
                <a:solidFill>
                  <a:schemeClr val="bg1">
                    <a:lumMod val="50000"/>
                  </a:schemeClr>
                </a:solidFill>
              </a:rPr>
              <a:t>The lens is dislocated—completely removed from the pupillary aperture. All zonular attachments have been disrupted.</a:t>
            </a:r>
          </a:p>
          <a:p>
            <a:endParaRPr lang="en-US" sz="1600" i="1" dirty="0">
              <a:solidFill>
                <a:schemeClr val="bg1">
                  <a:lumMod val="50000"/>
                </a:schemeClr>
              </a:solidFill>
            </a:endParaRPr>
          </a:p>
          <a:p>
            <a:r>
              <a:rPr lang="en-US" sz="1600" i="1" dirty="0">
                <a:solidFill>
                  <a:schemeClr val="bg1">
                    <a:lumMod val="50000"/>
                  </a:schemeClr>
                </a:solidFill>
              </a:rPr>
              <a:t>How does ectopia </a:t>
            </a:r>
            <a:r>
              <a:rPr lang="en-US" sz="1600" i="1" dirty="0" err="1">
                <a:solidFill>
                  <a:schemeClr val="bg1">
                    <a:lumMod val="50000"/>
                  </a:schemeClr>
                </a:solidFill>
              </a:rPr>
              <a:t>lentis</a:t>
            </a:r>
            <a:r>
              <a:rPr lang="en-US" sz="1600" i="1" dirty="0">
                <a:solidFill>
                  <a:schemeClr val="bg1">
                    <a:lumMod val="50000"/>
                  </a:schemeClr>
                </a:solidFill>
              </a:rPr>
              <a:t> lead to pupillary block and ACG?</a:t>
            </a:r>
          </a:p>
          <a:p>
            <a:r>
              <a:rPr lang="en-US" sz="1600" dirty="0">
                <a:solidFill>
                  <a:schemeClr val="bg1">
                    <a:lumMod val="50000"/>
                  </a:schemeClr>
                </a:solidFill>
              </a:rPr>
              <a:t>By allowing the displaced lens to move into and blocks the pupil, producing the pressure gradient, with subsequent iris </a:t>
            </a:r>
            <a:r>
              <a:rPr lang="en-US" sz="1600" dirty="0" err="1">
                <a:solidFill>
                  <a:schemeClr val="bg1">
                    <a:lumMod val="50000"/>
                  </a:schemeClr>
                </a:solidFill>
              </a:rPr>
              <a:t>bombé</a:t>
            </a:r>
            <a:r>
              <a:rPr lang="en-US" sz="1600" dirty="0">
                <a:solidFill>
                  <a:schemeClr val="bg1">
                    <a:lumMod val="50000"/>
                  </a:schemeClr>
                </a:solidFill>
              </a:rPr>
              <a:t> and angle closure</a:t>
            </a:r>
          </a:p>
        </p:txBody>
      </p:sp>
      <p:sp>
        <p:nvSpPr>
          <p:cNvPr id="23" name="TextBox 22">
            <a:extLst>
              <a:ext uri="{FF2B5EF4-FFF2-40B4-BE49-F238E27FC236}">
                <a16:creationId xmlns:a16="http://schemas.microsoft.com/office/drawing/2014/main" id="{798926ED-3FC5-4F3C-B080-E06F6EB1FF50}"/>
              </a:ext>
            </a:extLst>
          </p:cNvPr>
          <p:cNvSpPr txBox="1"/>
          <p:nvPr/>
        </p:nvSpPr>
        <p:spPr>
          <a:xfrm>
            <a:off x="2388280" y="2821634"/>
            <a:ext cx="6541623" cy="1384995"/>
          </a:xfrm>
          <a:prstGeom prst="rect">
            <a:avLst/>
          </a:prstGeom>
          <a:solidFill>
            <a:schemeClr val="accent1">
              <a:lumMod val="40000"/>
              <a:lumOff val="60000"/>
            </a:schemeClr>
          </a:solidFill>
        </p:spPr>
        <p:txBody>
          <a:bodyPr wrap="square" rtlCol="0">
            <a:spAutoFit/>
          </a:bodyPr>
          <a:lstStyle/>
          <a:p>
            <a:r>
              <a:rPr lang="en-US" sz="1400" i="1" dirty="0">
                <a:solidFill>
                  <a:schemeClr val="bg1">
                    <a:lumMod val="65000"/>
                  </a:schemeClr>
                </a:solidFill>
              </a:rPr>
              <a:t>In a few words, how would you describe the shape of a </a:t>
            </a:r>
            <a:r>
              <a:rPr lang="en-US" sz="1400" i="1" dirty="0" err="1">
                <a:solidFill>
                  <a:schemeClr val="bg1">
                    <a:lumMod val="65000"/>
                  </a:schemeClr>
                </a:solidFill>
              </a:rPr>
              <a:t>microspherophakic</a:t>
            </a:r>
            <a:r>
              <a:rPr lang="en-US" sz="1400" i="1" dirty="0">
                <a:solidFill>
                  <a:schemeClr val="bg1">
                    <a:lumMod val="65000"/>
                  </a:schemeClr>
                </a:solidFill>
              </a:rPr>
              <a:t> lens?</a:t>
            </a:r>
          </a:p>
          <a:p>
            <a:r>
              <a:rPr lang="en-US" sz="1400" dirty="0">
                <a:solidFill>
                  <a:schemeClr val="bg1">
                    <a:lumMod val="65000"/>
                  </a:schemeClr>
                </a:solidFill>
              </a:rPr>
              <a:t>The name says it all: the lens is </a:t>
            </a:r>
            <a:r>
              <a:rPr lang="en-US" sz="1400" b="1" u="sng" dirty="0">
                <a:solidFill>
                  <a:schemeClr val="bg1">
                    <a:lumMod val="65000"/>
                  </a:schemeClr>
                </a:solidFill>
              </a:rPr>
              <a:t>small (‘micro’) </a:t>
            </a:r>
            <a:r>
              <a:rPr lang="en-US" sz="1400" u="sng" dirty="0">
                <a:solidFill>
                  <a:schemeClr val="bg1">
                    <a:lumMod val="65000"/>
                  </a:schemeClr>
                </a:solidFill>
              </a:rPr>
              <a:t>and </a:t>
            </a:r>
            <a:r>
              <a:rPr lang="en-US" sz="1400" b="1" u="sng" dirty="0">
                <a:solidFill>
                  <a:schemeClr val="bg1">
                    <a:lumMod val="65000"/>
                  </a:schemeClr>
                </a:solidFill>
              </a:rPr>
              <a:t>round (‘</a:t>
            </a:r>
            <a:r>
              <a:rPr lang="en-US" sz="1400" b="1" u="sng" dirty="0" err="1">
                <a:solidFill>
                  <a:schemeClr val="bg1">
                    <a:lumMod val="65000"/>
                  </a:schemeClr>
                </a:solidFill>
              </a:rPr>
              <a:t>sphero</a:t>
            </a:r>
            <a:r>
              <a:rPr lang="en-US" sz="1400" b="1" u="sng" dirty="0">
                <a:solidFill>
                  <a:schemeClr val="bg1">
                    <a:lumMod val="65000"/>
                  </a:schemeClr>
                </a:solidFill>
              </a:rPr>
              <a:t>’)</a:t>
            </a:r>
          </a:p>
          <a:p>
            <a:endParaRPr lang="en-US" sz="1400" dirty="0">
              <a:solidFill>
                <a:schemeClr val="bg1">
                  <a:lumMod val="65000"/>
                </a:schemeClr>
              </a:solidFill>
            </a:endParaRPr>
          </a:p>
          <a:p>
            <a:r>
              <a:rPr lang="en-US" sz="1400" i="1" dirty="0">
                <a:solidFill>
                  <a:schemeClr val="bg1">
                    <a:lumMod val="65000"/>
                  </a:schemeClr>
                </a:solidFill>
              </a:rPr>
              <a:t>What common slit-lamp observation owes to the lens’ small size?</a:t>
            </a:r>
          </a:p>
          <a:p>
            <a:r>
              <a:rPr lang="en-US" sz="1400" dirty="0">
                <a:solidFill>
                  <a:schemeClr val="bg1">
                    <a:lumMod val="65000"/>
                  </a:schemeClr>
                </a:solidFill>
              </a:rPr>
              <a:t>Typically, the entirety of the lens equator can be seen in the pupillary aperture when the </a:t>
            </a:r>
            <a:r>
              <a:rPr lang="en-US" sz="1400" dirty="0" err="1">
                <a:solidFill>
                  <a:schemeClr val="bg1">
                    <a:lumMod val="65000"/>
                  </a:schemeClr>
                </a:solidFill>
              </a:rPr>
              <a:t>pt</a:t>
            </a:r>
            <a:r>
              <a:rPr lang="en-US" sz="1400" dirty="0">
                <a:solidFill>
                  <a:schemeClr val="bg1">
                    <a:lumMod val="65000"/>
                  </a:schemeClr>
                </a:solidFill>
              </a:rPr>
              <a:t> is widely dilated</a:t>
            </a:r>
          </a:p>
        </p:txBody>
      </p:sp>
      <p:sp>
        <p:nvSpPr>
          <p:cNvPr id="24" name="TextBox 23">
            <a:extLst>
              <a:ext uri="{FF2B5EF4-FFF2-40B4-BE49-F238E27FC236}">
                <a16:creationId xmlns:a16="http://schemas.microsoft.com/office/drawing/2014/main" id="{83DDB5E6-1D51-4892-8706-141024C83CED}"/>
              </a:ext>
            </a:extLst>
          </p:cNvPr>
          <p:cNvSpPr txBox="1"/>
          <p:nvPr/>
        </p:nvSpPr>
        <p:spPr>
          <a:xfrm>
            <a:off x="2424571" y="4316269"/>
            <a:ext cx="6451527" cy="954107"/>
          </a:xfrm>
          <a:prstGeom prst="rect">
            <a:avLst/>
          </a:prstGeom>
          <a:solidFill>
            <a:schemeClr val="accent5">
              <a:lumMod val="75000"/>
            </a:schemeClr>
          </a:solidFill>
        </p:spPr>
        <p:txBody>
          <a:bodyPr wrap="square" rtlCol="0">
            <a:spAutoFit/>
          </a:bodyPr>
          <a:lstStyle/>
          <a:p>
            <a:r>
              <a:rPr lang="en-US" sz="1400" i="1" dirty="0">
                <a:solidFill>
                  <a:schemeClr val="bg1">
                    <a:lumMod val="50000"/>
                  </a:schemeClr>
                </a:solidFill>
              </a:rPr>
              <a:t>Pts with </a:t>
            </a:r>
            <a:r>
              <a:rPr lang="en-US" sz="1400" i="1" dirty="0" err="1">
                <a:solidFill>
                  <a:schemeClr val="bg1">
                    <a:lumMod val="50000"/>
                  </a:schemeClr>
                </a:solidFill>
              </a:rPr>
              <a:t>microspherophakia</a:t>
            </a:r>
            <a:r>
              <a:rPr lang="en-US" sz="1400" i="1" dirty="0">
                <a:solidFill>
                  <a:schemeClr val="bg1">
                    <a:lumMod val="50000"/>
                  </a:schemeClr>
                </a:solidFill>
              </a:rPr>
              <a:t> are almost always high myopes. Why?</a:t>
            </a:r>
          </a:p>
          <a:p>
            <a:r>
              <a:rPr lang="en-US" sz="1400" dirty="0">
                <a:solidFill>
                  <a:schemeClr val="bg1">
                    <a:lumMod val="50000"/>
                  </a:schemeClr>
                </a:solidFill>
              </a:rPr>
              <a:t>Because the lens is small, it has a short radius of curvature. Further, because it is spherical, it is more curved than is a normal lens. </a:t>
            </a:r>
            <a:r>
              <a:rPr lang="en-US" sz="1400" u="sng" dirty="0">
                <a:solidFill>
                  <a:schemeClr val="bg1">
                    <a:lumMod val="50000"/>
                  </a:schemeClr>
                </a:solidFill>
              </a:rPr>
              <a:t>These two factors give the </a:t>
            </a:r>
            <a:r>
              <a:rPr lang="en-US" sz="1400" u="sng" dirty="0" err="1">
                <a:solidFill>
                  <a:schemeClr val="bg1">
                    <a:lumMod val="50000"/>
                  </a:schemeClr>
                </a:solidFill>
              </a:rPr>
              <a:t>m’spheric</a:t>
            </a:r>
            <a:r>
              <a:rPr lang="en-US" sz="1400" u="sng" dirty="0">
                <a:solidFill>
                  <a:schemeClr val="bg1">
                    <a:lumMod val="50000"/>
                  </a:schemeClr>
                </a:solidFill>
              </a:rPr>
              <a:t> lens vastly more converging power than a normal lens possesses.</a:t>
            </a:r>
          </a:p>
        </p:txBody>
      </p:sp>
      <p:sp>
        <p:nvSpPr>
          <p:cNvPr id="25" name="TextBox 24">
            <a:extLst>
              <a:ext uri="{FF2B5EF4-FFF2-40B4-BE49-F238E27FC236}">
                <a16:creationId xmlns:a16="http://schemas.microsoft.com/office/drawing/2014/main" id="{EDF9D533-D64E-40E5-8915-BD96C88905A7}"/>
              </a:ext>
            </a:extLst>
          </p:cNvPr>
          <p:cNvSpPr txBox="1"/>
          <p:nvPr/>
        </p:nvSpPr>
        <p:spPr>
          <a:xfrm>
            <a:off x="2423968" y="3058533"/>
            <a:ext cx="6567632" cy="584775"/>
          </a:xfrm>
          <a:prstGeom prst="rect">
            <a:avLst/>
          </a:prstGeom>
          <a:solidFill>
            <a:srgbClr val="99FF99"/>
          </a:solidFill>
        </p:spPr>
        <p:txBody>
          <a:bodyPr wrap="none" rtlCol="0">
            <a:spAutoFit/>
          </a:bodyPr>
          <a:lstStyle/>
          <a:p>
            <a:r>
              <a:rPr lang="en-US" sz="1600" i="1" dirty="0">
                <a:solidFill>
                  <a:schemeClr val="bg1">
                    <a:lumMod val="65000"/>
                  </a:schemeClr>
                </a:solidFill>
              </a:rPr>
              <a:t>With what condition is </a:t>
            </a:r>
            <a:r>
              <a:rPr lang="en-US" sz="1600" i="1" dirty="0" err="1">
                <a:solidFill>
                  <a:schemeClr val="bg1">
                    <a:lumMod val="65000"/>
                  </a:schemeClr>
                </a:solidFill>
              </a:rPr>
              <a:t>microspherophakia</a:t>
            </a:r>
            <a:r>
              <a:rPr lang="en-US" sz="1600" i="1" dirty="0">
                <a:solidFill>
                  <a:schemeClr val="bg1">
                    <a:lumMod val="65000"/>
                  </a:schemeClr>
                </a:solidFill>
              </a:rPr>
              <a:t> most frequently associated?</a:t>
            </a:r>
          </a:p>
          <a:p>
            <a:r>
              <a:rPr lang="en-US" sz="1600" b="1" dirty="0">
                <a:solidFill>
                  <a:schemeClr val="bg1">
                    <a:lumMod val="65000"/>
                  </a:schemeClr>
                </a:solidFill>
              </a:rPr>
              <a:t>Weill-Marchesani syndrome</a:t>
            </a:r>
          </a:p>
        </p:txBody>
      </p:sp>
      <p:sp>
        <p:nvSpPr>
          <p:cNvPr id="22" name="Oval 21">
            <a:extLst>
              <a:ext uri="{FF2B5EF4-FFF2-40B4-BE49-F238E27FC236}">
                <a16:creationId xmlns:a16="http://schemas.microsoft.com/office/drawing/2014/main" id="{A8B47573-D3D9-4D47-9E08-BED8FABB2FE0}"/>
              </a:ext>
            </a:extLst>
          </p:cNvPr>
          <p:cNvSpPr/>
          <p:nvPr/>
        </p:nvSpPr>
        <p:spPr>
          <a:xfrm>
            <a:off x="808522" y="3093379"/>
            <a:ext cx="1641452" cy="533397"/>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TextBox 28">
            <a:extLst>
              <a:ext uri="{FF2B5EF4-FFF2-40B4-BE49-F238E27FC236}">
                <a16:creationId xmlns:a16="http://schemas.microsoft.com/office/drawing/2014/main" id="{07333FDB-04C9-4773-A8C2-B02CF126B53B}"/>
              </a:ext>
            </a:extLst>
          </p:cNvPr>
          <p:cNvSpPr txBox="1"/>
          <p:nvPr/>
        </p:nvSpPr>
        <p:spPr>
          <a:xfrm>
            <a:off x="533400" y="3691270"/>
            <a:ext cx="6461699" cy="1815882"/>
          </a:xfrm>
          <a:prstGeom prst="rect">
            <a:avLst/>
          </a:prstGeom>
          <a:solidFill>
            <a:srgbClr val="0070C0"/>
          </a:solidFill>
        </p:spPr>
        <p:txBody>
          <a:bodyPr wrap="square" rtlCol="0">
            <a:spAutoFit/>
          </a:bodyPr>
          <a:lstStyle/>
          <a:p>
            <a:r>
              <a:rPr lang="en-US" sz="1600" i="1" dirty="0">
                <a:solidFill>
                  <a:schemeClr val="bg1">
                    <a:lumMod val="65000"/>
                  </a:schemeClr>
                </a:solidFill>
              </a:rPr>
              <a:t>Weill-Marchesani is strongly associated with </a:t>
            </a:r>
            <a:r>
              <a:rPr lang="en-US" sz="1600" i="1" dirty="0" err="1">
                <a:solidFill>
                  <a:schemeClr val="bg1">
                    <a:lumMod val="65000"/>
                  </a:schemeClr>
                </a:solidFill>
              </a:rPr>
              <a:t>microspherophakia</a:t>
            </a:r>
            <a:r>
              <a:rPr lang="en-US" sz="1600" i="1" dirty="0">
                <a:solidFill>
                  <a:schemeClr val="bg1">
                    <a:lumMod val="65000"/>
                  </a:schemeClr>
                </a:solidFill>
              </a:rPr>
              <a:t>.  With what conditions is </a:t>
            </a:r>
            <a:r>
              <a:rPr lang="en-US" sz="1600" i="1" dirty="0" err="1">
                <a:solidFill>
                  <a:schemeClr val="bg1">
                    <a:lumMod val="65000"/>
                  </a:schemeClr>
                </a:solidFill>
              </a:rPr>
              <a:t>microspherophakia</a:t>
            </a:r>
            <a:r>
              <a:rPr lang="en-US" sz="1600" i="1" dirty="0">
                <a:solidFill>
                  <a:schemeClr val="bg1">
                    <a:lumMod val="65000"/>
                  </a:schemeClr>
                </a:solidFill>
              </a:rPr>
              <a:t> </a:t>
            </a:r>
            <a:r>
              <a:rPr lang="en-US" sz="1600" b="1" dirty="0">
                <a:solidFill>
                  <a:schemeClr val="bg1">
                    <a:lumMod val="65000"/>
                  </a:schemeClr>
                </a:solidFill>
              </a:rPr>
              <a:t>occasionally</a:t>
            </a:r>
            <a:r>
              <a:rPr lang="en-US" sz="1600" i="1" dirty="0">
                <a:solidFill>
                  <a:schemeClr val="bg1">
                    <a:lumMod val="65000"/>
                  </a:schemeClr>
                </a:solidFill>
              </a:rPr>
              <a:t> associated</a:t>
            </a:r>
            <a:r>
              <a:rPr lang="en-US" sz="1600" i="1" dirty="0">
                <a:solidFill>
                  <a:schemeClr val="bg1">
                    <a:lumMod val="65000"/>
                  </a:schemeClr>
                </a:solidFill>
                <a:latin typeface="+mn-lt"/>
              </a:rPr>
              <a:t>?</a:t>
            </a:r>
          </a:p>
          <a:p>
            <a:r>
              <a:rPr lang="en-US" sz="1600" dirty="0">
                <a:solidFill>
                  <a:schemeClr val="bg1">
                    <a:lumMod val="65000"/>
                  </a:schemeClr>
                </a:solidFill>
                <a:latin typeface="+mn-lt"/>
              </a:rPr>
              <a:t>--Lowe syndrome</a:t>
            </a:r>
          </a:p>
          <a:p>
            <a:r>
              <a:rPr lang="en-US" sz="1600" dirty="0">
                <a:solidFill>
                  <a:schemeClr val="bg1">
                    <a:lumMod val="65000"/>
                  </a:schemeClr>
                </a:solidFill>
                <a:latin typeface="+mn-lt"/>
              </a:rPr>
              <a:t>--Alport syndrome</a:t>
            </a:r>
          </a:p>
          <a:p>
            <a:r>
              <a:rPr lang="en-US" sz="1600" b="1" dirty="0">
                <a:solidFill>
                  <a:schemeClr val="bg1"/>
                </a:solidFill>
                <a:latin typeface="+mn-lt"/>
              </a:rPr>
              <a:t>--</a:t>
            </a:r>
            <a:r>
              <a:rPr lang="en-US" sz="1600" b="1" dirty="0" err="1">
                <a:solidFill>
                  <a:schemeClr val="bg1"/>
                </a:solidFill>
                <a:latin typeface="+mn-lt"/>
              </a:rPr>
              <a:t>Marfan</a:t>
            </a:r>
            <a:r>
              <a:rPr lang="en-US" sz="1600" b="1" dirty="0">
                <a:solidFill>
                  <a:schemeClr val="bg1"/>
                </a:solidFill>
                <a:latin typeface="+mn-lt"/>
              </a:rPr>
              <a:t> syndrome</a:t>
            </a:r>
          </a:p>
          <a:p>
            <a:r>
              <a:rPr lang="en-US" sz="1600" dirty="0">
                <a:solidFill>
                  <a:schemeClr val="bg1">
                    <a:lumMod val="65000"/>
                  </a:schemeClr>
                </a:solidFill>
                <a:latin typeface="+mn-lt"/>
              </a:rPr>
              <a:t>--Peters anomaly</a:t>
            </a:r>
          </a:p>
          <a:p>
            <a:r>
              <a:rPr lang="en-US" sz="1600" dirty="0">
                <a:solidFill>
                  <a:schemeClr val="bg1">
                    <a:lumMod val="65000"/>
                  </a:schemeClr>
                </a:solidFill>
                <a:latin typeface="+mn-lt"/>
              </a:rPr>
              <a:t>--C</a:t>
            </a:r>
            <a:r>
              <a:rPr lang="en-US" sz="1600" dirty="0">
                <a:solidFill>
                  <a:schemeClr val="bg1">
                    <a:lumMod val="65000"/>
                  </a:schemeClr>
                </a:solidFill>
              </a:rPr>
              <a:t>ongenital rubella</a:t>
            </a:r>
            <a:endParaRPr lang="en-US" sz="1600" dirty="0">
              <a:solidFill>
                <a:schemeClr val="bg1">
                  <a:lumMod val="65000"/>
                </a:schemeClr>
              </a:solidFill>
              <a:latin typeface="+mn-lt"/>
            </a:endParaRPr>
          </a:p>
        </p:txBody>
      </p:sp>
      <p:sp>
        <p:nvSpPr>
          <p:cNvPr id="3" name="Oval 2">
            <a:extLst>
              <a:ext uri="{FF2B5EF4-FFF2-40B4-BE49-F238E27FC236}">
                <a16:creationId xmlns:a16="http://schemas.microsoft.com/office/drawing/2014/main" id="{C914562F-331B-441B-9DC7-534C4BCA9A7A}"/>
              </a:ext>
            </a:extLst>
          </p:cNvPr>
          <p:cNvSpPr/>
          <p:nvPr/>
        </p:nvSpPr>
        <p:spPr>
          <a:xfrm>
            <a:off x="2302864" y="3248672"/>
            <a:ext cx="3107336" cy="464126"/>
          </a:xfrm>
          <a:prstGeom prst="ellipse">
            <a:avLst/>
          </a:prstGeom>
          <a:no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TextBox 30">
            <a:extLst>
              <a:ext uri="{FF2B5EF4-FFF2-40B4-BE49-F238E27FC236}">
                <a16:creationId xmlns:a16="http://schemas.microsoft.com/office/drawing/2014/main" id="{9D694C1C-36CC-4EBA-AE84-30D14DAC2B38}"/>
              </a:ext>
            </a:extLst>
          </p:cNvPr>
          <p:cNvSpPr txBox="1"/>
          <p:nvPr/>
        </p:nvSpPr>
        <p:spPr>
          <a:xfrm>
            <a:off x="2537710" y="4316269"/>
            <a:ext cx="5463290" cy="1600438"/>
          </a:xfrm>
          <a:prstGeom prst="rect">
            <a:avLst/>
          </a:prstGeom>
          <a:solidFill>
            <a:srgbClr val="92D050"/>
          </a:solidFill>
        </p:spPr>
        <p:txBody>
          <a:bodyPr wrap="none" rtlCol="0">
            <a:spAutoFit/>
          </a:bodyPr>
          <a:lstStyle/>
          <a:p>
            <a:r>
              <a:rPr lang="en-US" sz="1400" i="1" dirty="0">
                <a:solidFill>
                  <a:schemeClr val="bg1">
                    <a:lumMod val="50000"/>
                  </a:schemeClr>
                </a:solidFill>
              </a:rPr>
              <a:t>What protein is abnormal in </a:t>
            </a:r>
            <a:r>
              <a:rPr lang="en-US" sz="1400" i="1" dirty="0" err="1">
                <a:solidFill>
                  <a:schemeClr val="bg1">
                    <a:lumMod val="50000"/>
                  </a:schemeClr>
                </a:solidFill>
              </a:rPr>
              <a:t>Marfan’s</a:t>
            </a:r>
            <a:r>
              <a:rPr lang="en-US" sz="1400" i="1" dirty="0">
                <a:solidFill>
                  <a:schemeClr val="bg1">
                    <a:lumMod val="50000"/>
                  </a:schemeClr>
                </a:solidFill>
              </a:rPr>
              <a:t>?</a:t>
            </a:r>
          </a:p>
          <a:p>
            <a:r>
              <a:rPr lang="en-US" sz="1400" dirty="0">
                <a:solidFill>
                  <a:schemeClr val="bg1">
                    <a:lumMod val="50000"/>
                  </a:schemeClr>
                </a:solidFill>
              </a:rPr>
              <a:t>Fibrillin</a:t>
            </a:r>
          </a:p>
          <a:p>
            <a:endParaRPr lang="en-US" sz="1400" dirty="0">
              <a:solidFill>
                <a:schemeClr val="bg1">
                  <a:lumMod val="50000"/>
                </a:schemeClr>
              </a:solidFill>
            </a:endParaRPr>
          </a:p>
          <a:p>
            <a:r>
              <a:rPr lang="en-US" sz="1400" i="1" dirty="0">
                <a:solidFill>
                  <a:schemeClr val="bg1">
                    <a:lumMod val="50000"/>
                  </a:schemeClr>
                </a:solidFill>
              </a:rPr>
              <a:t>What three structures/systems manifest abnormalities in </a:t>
            </a:r>
            <a:r>
              <a:rPr lang="en-US" sz="1400" i="1" dirty="0" err="1">
                <a:solidFill>
                  <a:schemeClr val="bg1">
                    <a:lumMod val="50000"/>
                  </a:schemeClr>
                </a:solidFill>
              </a:rPr>
              <a:t>Marfan’s</a:t>
            </a:r>
            <a:r>
              <a:rPr lang="en-US" sz="1400" i="1" dirty="0">
                <a:solidFill>
                  <a:schemeClr val="bg1">
                    <a:lumMod val="50000"/>
                  </a:schemeClr>
                </a:solidFill>
              </a:rPr>
              <a:t>?</a:t>
            </a:r>
          </a:p>
          <a:p>
            <a:r>
              <a:rPr lang="en-US" sz="1400" dirty="0">
                <a:solidFill>
                  <a:schemeClr val="bg1">
                    <a:lumMod val="50000"/>
                  </a:schemeClr>
                </a:solidFill>
              </a:rPr>
              <a:t>--The eye (duh)</a:t>
            </a:r>
          </a:p>
          <a:p>
            <a:r>
              <a:rPr lang="en-US" sz="1400" dirty="0">
                <a:solidFill>
                  <a:schemeClr val="bg1">
                    <a:lumMod val="50000"/>
                  </a:schemeClr>
                </a:solidFill>
              </a:rPr>
              <a:t>--The cardiovascular</a:t>
            </a:r>
          </a:p>
          <a:p>
            <a:r>
              <a:rPr lang="en-US" sz="1400" dirty="0">
                <a:solidFill>
                  <a:schemeClr val="bg1">
                    <a:lumMod val="50000"/>
                  </a:schemeClr>
                </a:solidFill>
              </a:rPr>
              <a:t>--</a:t>
            </a:r>
            <a:r>
              <a:rPr lang="en-US" sz="1400" b="1" dirty="0">
                <a:solidFill>
                  <a:srgbClr val="0000FF"/>
                </a:solidFill>
              </a:rPr>
              <a:t>The musculoskeletal</a:t>
            </a:r>
          </a:p>
        </p:txBody>
      </p:sp>
      <p:sp>
        <p:nvSpPr>
          <p:cNvPr id="27" name="Oval 26">
            <a:extLst>
              <a:ext uri="{FF2B5EF4-FFF2-40B4-BE49-F238E27FC236}">
                <a16:creationId xmlns:a16="http://schemas.microsoft.com/office/drawing/2014/main" id="{840C5E79-DF92-4B8B-A680-BE027ECFE4BE}"/>
              </a:ext>
            </a:extLst>
          </p:cNvPr>
          <p:cNvSpPr/>
          <p:nvPr/>
        </p:nvSpPr>
        <p:spPr>
          <a:xfrm>
            <a:off x="533400" y="4641274"/>
            <a:ext cx="2057400" cy="464126"/>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TextBox 32">
            <a:extLst>
              <a:ext uri="{FF2B5EF4-FFF2-40B4-BE49-F238E27FC236}">
                <a16:creationId xmlns:a16="http://schemas.microsoft.com/office/drawing/2014/main" id="{B7F19F64-0A0B-4048-978C-0EAC59D0095F}"/>
              </a:ext>
            </a:extLst>
          </p:cNvPr>
          <p:cNvSpPr txBox="1"/>
          <p:nvPr/>
        </p:nvSpPr>
        <p:spPr>
          <a:xfrm>
            <a:off x="4645099" y="5255809"/>
            <a:ext cx="4184159" cy="954107"/>
          </a:xfrm>
          <a:prstGeom prst="rect">
            <a:avLst/>
          </a:prstGeom>
          <a:solidFill>
            <a:srgbClr val="FFC000"/>
          </a:solidFill>
        </p:spPr>
        <p:txBody>
          <a:bodyPr wrap="none" rtlCol="0">
            <a:spAutoFit/>
          </a:bodyPr>
          <a:lstStyle/>
          <a:p>
            <a:r>
              <a:rPr lang="en-US" sz="1400" i="1" dirty="0">
                <a:solidFill>
                  <a:srgbClr val="0000FF"/>
                </a:solidFill>
              </a:rPr>
              <a:t>What musculoskeletal abnormalities are common?</a:t>
            </a:r>
          </a:p>
          <a:p>
            <a:r>
              <a:rPr lang="en-US" sz="1400" dirty="0">
                <a:solidFill>
                  <a:srgbClr val="0000FF"/>
                </a:solidFill>
              </a:rPr>
              <a:t>--Arachnodactyly</a:t>
            </a:r>
          </a:p>
          <a:p>
            <a:r>
              <a:rPr lang="en-US" sz="1400" dirty="0">
                <a:solidFill>
                  <a:srgbClr val="0000FF"/>
                </a:solidFill>
              </a:rPr>
              <a:t>--Hypermobile joints</a:t>
            </a:r>
          </a:p>
          <a:p>
            <a:r>
              <a:rPr lang="en-US" sz="1400" dirty="0">
                <a:solidFill>
                  <a:srgbClr val="0000FF"/>
                </a:solidFill>
              </a:rPr>
              <a:t>--Sternum deformities (</a:t>
            </a:r>
            <a:r>
              <a:rPr lang="en-US" sz="1400" dirty="0" err="1">
                <a:solidFill>
                  <a:srgbClr val="0000FF"/>
                </a:solidFill>
              </a:rPr>
              <a:t>eg</a:t>
            </a:r>
            <a:r>
              <a:rPr lang="en-US" sz="1400" dirty="0">
                <a:solidFill>
                  <a:srgbClr val="0000FF"/>
                </a:solidFill>
              </a:rPr>
              <a:t>,  pectus excavatum )</a:t>
            </a:r>
          </a:p>
        </p:txBody>
      </p:sp>
      <p:sp>
        <p:nvSpPr>
          <p:cNvPr id="32" name="Oval 31">
            <a:extLst>
              <a:ext uri="{FF2B5EF4-FFF2-40B4-BE49-F238E27FC236}">
                <a16:creationId xmlns:a16="http://schemas.microsoft.com/office/drawing/2014/main" id="{820D53F9-440C-4BB5-8148-9A6B4A22E3FA}"/>
              </a:ext>
            </a:extLst>
          </p:cNvPr>
          <p:cNvSpPr/>
          <p:nvPr/>
        </p:nvSpPr>
        <p:spPr>
          <a:xfrm>
            <a:off x="2611053" y="5508635"/>
            <a:ext cx="2049226" cy="464126"/>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451955353"/>
      </p:ext>
    </p:extLst>
  </p:cSld>
  <p:clrMapOvr>
    <a:masterClrMapping/>
  </p:clrMapOvr>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p:cNvSpPr>
            <a:spLocks noGrp="1"/>
          </p:cNvSpPr>
          <p:nvPr>
            <p:ph type="sldNum" sz="quarter" idx="12"/>
          </p:nvPr>
        </p:nvSpPr>
        <p:spPr/>
        <p:txBody>
          <a:bodyPr/>
          <a:lstStyle/>
          <a:p>
            <a:fld id="{67B4125B-27D3-4108-911E-4780F3F2CD00}" type="slidenum">
              <a:rPr lang="en-US" altLang="en-US" smtClean="0"/>
              <a:pPr/>
              <a:t>126</a:t>
            </a:fld>
            <a:endParaRPr lang="en-US" altLang="en-US"/>
          </a:p>
        </p:txBody>
      </p:sp>
      <p:sp>
        <p:nvSpPr>
          <p:cNvPr id="10" name="TextBox 9">
            <a:extLst>
              <a:ext uri="{FF2B5EF4-FFF2-40B4-BE49-F238E27FC236}">
                <a16:creationId xmlns:a16="http://schemas.microsoft.com/office/drawing/2014/main" id="{7A72DDAD-76DB-4733-BD5E-46BA7255B3B6}"/>
              </a:ext>
            </a:extLst>
          </p:cNvPr>
          <p:cNvSpPr txBox="1"/>
          <p:nvPr/>
        </p:nvSpPr>
        <p:spPr>
          <a:xfrm>
            <a:off x="2905602" y="6138446"/>
            <a:ext cx="3332835" cy="338554"/>
          </a:xfrm>
          <a:prstGeom prst="rect">
            <a:avLst/>
          </a:prstGeom>
          <a:noFill/>
        </p:spPr>
        <p:txBody>
          <a:bodyPr wrap="none" rtlCol="0">
            <a:spAutoFit/>
          </a:bodyPr>
          <a:lstStyle/>
          <a:p>
            <a:pPr algn="ctr"/>
            <a:r>
              <a:rPr lang="en-US" sz="1600" dirty="0" err="1"/>
              <a:t>Marfan</a:t>
            </a:r>
            <a:r>
              <a:rPr lang="en-US" sz="1600" dirty="0"/>
              <a:t> syndrome: Arachnodactyly</a:t>
            </a:r>
          </a:p>
        </p:txBody>
      </p:sp>
      <p:sp>
        <p:nvSpPr>
          <p:cNvPr id="11" name="TextBox 10">
            <a:extLst>
              <a:ext uri="{FF2B5EF4-FFF2-40B4-BE49-F238E27FC236}">
                <a16:creationId xmlns:a16="http://schemas.microsoft.com/office/drawing/2014/main" id="{60503F72-4F91-44BB-84D4-B7796452B863}"/>
              </a:ext>
            </a:extLst>
          </p:cNvPr>
          <p:cNvSpPr txBox="1"/>
          <p:nvPr/>
        </p:nvSpPr>
        <p:spPr>
          <a:xfrm>
            <a:off x="2259496" y="189094"/>
            <a:ext cx="4607480" cy="400110"/>
          </a:xfrm>
          <a:prstGeom prst="rect">
            <a:avLst/>
          </a:prstGeom>
          <a:solidFill>
            <a:schemeClr val="accent1">
              <a:lumMod val="60000"/>
              <a:lumOff val="40000"/>
            </a:schemeClr>
          </a:solidFill>
        </p:spPr>
        <p:txBody>
          <a:bodyPr wrap="none" rtlCol="0">
            <a:spAutoFit/>
          </a:bodyPr>
          <a:lstStyle/>
          <a:p>
            <a:pPr algn="ctr"/>
            <a:r>
              <a:rPr lang="en-US" sz="2000" b="1" dirty="0"/>
              <a:t>Secondary Angle Closure Glaucoma</a:t>
            </a:r>
          </a:p>
        </p:txBody>
      </p:sp>
      <p:pic>
        <p:nvPicPr>
          <p:cNvPr id="3" name="Picture 2">
            <a:extLst>
              <a:ext uri="{FF2B5EF4-FFF2-40B4-BE49-F238E27FC236}">
                <a16:creationId xmlns:a16="http://schemas.microsoft.com/office/drawing/2014/main" id="{0C2686E6-954A-4C1C-863A-D63720778975}"/>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3158094" y="1338262"/>
            <a:ext cx="2827811" cy="4181475"/>
          </a:xfrm>
          <a:prstGeom prst="rect">
            <a:avLst/>
          </a:prstGeom>
        </p:spPr>
      </p:pic>
    </p:spTree>
    <p:extLst>
      <p:ext uri="{BB962C8B-B14F-4D97-AF65-F5344CB8AC3E}">
        <p14:creationId xmlns:p14="http://schemas.microsoft.com/office/powerpoint/2010/main" val="2148173707"/>
      </p:ext>
    </p:extLst>
  </p:cSld>
  <p:clrMapOvr>
    <a:masterClrMapping/>
  </p:clrMapOvr>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p:cNvSpPr>
            <a:spLocks noGrp="1"/>
          </p:cNvSpPr>
          <p:nvPr>
            <p:ph type="sldNum" sz="quarter" idx="12"/>
          </p:nvPr>
        </p:nvSpPr>
        <p:spPr/>
        <p:txBody>
          <a:bodyPr/>
          <a:lstStyle/>
          <a:p>
            <a:fld id="{67B4125B-27D3-4108-911E-4780F3F2CD00}" type="slidenum">
              <a:rPr lang="en-US" altLang="en-US" smtClean="0"/>
              <a:pPr/>
              <a:t>127</a:t>
            </a:fld>
            <a:endParaRPr lang="en-US" altLang="en-US"/>
          </a:p>
        </p:txBody>
      </p:sp>
      <p:sp>
        <p:nvSpPr>
          <p:cNvPr id="10" name="TextBox 9">
            <a:extLst>
              <a:ext uri="{FF2B5EF4-FFF2-40B4-BE49-F238E27FC236}">
                <a16:creationId xmlns:a16="http://schemas.microsoft.com/office/drawing/2014/main" id="{7A72DDAD-76DB-4733-BD5E-46BA7255B3B6}"/>
              </a:ext>
            </a:extLst>
          </p:cNvPr>
          <p:cNvSpPr txBox="1"/>
          <p:nvPr/>
        </p:nvSpPr>
        <p:spPr>
          <a:xfrm>
            <a:off x="2780506" y="6138446"/>
            <a:ext cx="3583033" cy="338554"/>
          </a:xfrm>
          <a:prstGeom prst="rect">
            <a:avLst/>
          </a:prstGeom>
          <a:noFill/>
        </p:spPr>
        <p:txBody>
          <a:bodyPr wrap="none" rtlCol="0">
            <a:spAutoFit/>
          </a:bodyPr>
          <a:lstStyle/>
          <a:p>
            <a:pPr algn="ctr"/>
            <a:r>
              <a:rPr lang="en-US" sz="1600" dirty="0" err="1"/>
              <a:t>Marfan</a:t>
            </a:r>
            <a:r>
              <a:rPr lang="en-US" sz="1600" dirty="0"/>
              <a:t> syndrome: Hypermobile joints</a:t>
            </a:r>
          </a:p>
        </p:txBody>
      </p:sp>
      <p:sp>
        <p:nvSpPr>
          <p:cNvPr id="11" name="TextBox 10">
            <a:extLst>
              <a:ext uri="{FF2B5EF4-FFF2-40B4-BE49-F238E27FC236}">
                <a16:creationId xmlns:a16="http://schemas.microsoft.com/office/drawing/2014/main" id="{60503F72-4F91-44BB-84D4-B7796452B863}"/>
              </a:ext>
            </a:extLst>
          </p:cNvPr>
          <p:cNvSpPr txBox="1"/>
          <p:nvPr/>
        </p:nvSpPr>
        <p:spPr>
          <a:xfrm>
            <a:off x="2259496" y="189094"/>
            <a:ext cx="4607480" cy="400110"/>
          </a:xfrm>
          <a:prstGeom prst="rect">
            <a:avLst/>
          </a:prstGeom>
          <a:solidFill>
            <a:schemeClr val="accent1">
              <a:lumMod val="60000"/>
              <a:lumOff val="40000"/>
            </a:schemeClr>
          </a:solidFill>
        </p:spPr>
        <p:txBody>
          <a:bodyPr wrap="none" rtlCol="0">
            <a:spAutoFit/>
          </a:bodyPr>
          <a:lstStyle/>
          <a:p>
            <a:pPr algn="ctr"/>
            <a:r>
              <a:rPr lang="en-US" sz="2000" b="1" dirty="0"/>
              <a:t>Secondary Angle Closure Glaucoma</a:t>
            </a:r>
          </a:p>
        </p:txBody>
      </p:sp>
      <p:pic>
        <p:nvPicPr>
          <p:cNvPr id="5" name="Picture 4">
            <a:extLst>
              <a:ext uri="{FF2B5EF4-FFF2-40B4-BE49-F238E27FC236}">
                <a16:creationId xmlns:a16="http://schemas.microsoft.com/office/drawing/2014/main" id="{1EAF094C-7295-4909-99E7-C3BAFE5859E6}"/>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2128846" y="1780254"/>
            <a:ext cx="4868779" cy="3297491"/>
          </a:xfrm>
          <a:prstGeom prst="rect">
            <a:avLst/>
          </a:prstGeom>
        </p:spPr>
      </p:pic>
    </p:spTree>
    <p:extLst>
      <p:ext uri="{BB962C8B-B14F-4D97-AF65-F5344CB8AC3E}">
        <p14:creationId xmlns:p14="http://schemas.microsoft.com/office/powerpoint/2010/main" val="1184399010"/>
      </p:ext>
    </p:extLst>
  </p:cSld>
  <p:clrMapOvr>
    <a:masterClrMapping/>
  </p:clrMapOvr>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p:cNvSpPr>
            <a:spLocks noGrp="1"/>
          </p:cNvSpPr>
          <p:nvPr>
            <p:ph type="sldNum" sz="quarter" idx="12"/>
          </p:nvPr>
        </p:nvSpPr>
        <p:spPr/>
        <p:txBody>
          <a:bodyPr/>
          <a:lstStyle/>
          <a:p>
            <a:fld id="{67B4125B-27D3-4108-911E-4780F3F2CD00}" type="slidenum">
              <a:rPr lang="en-US" altLang="en-US" smtClean="0"/>
              <a:pPr/>
              <a:t>128</a:t>
            </a:fld>
            <a:endParaRPr lang="en-US" altLang="en-US"/>
          </a:p>
        </p:txBody>
      </p:sp>
      <p:sp>
        <p:nvSpPr>
          <p:cNvPr id="10" name="TextBox 9">
            <a:extLst>
              <a:ext uri="{FF2B5EF4-FFF2-40B4-BE49-F238E27FC236}">
                <a16:creationId xmlns:a16="http://schemas.microsoft.com/office/drawing/2014/main" id="{7A72DDAD-76DB-4733-BD5E-46BA7255B3B6}"/>
              </a:ext>
            </a:extLst>
          </p:cNvPr>
          <p:cNvSpPr txBox="1"/>
          <p:nvPr/>
        </p:nvSpPr>
        <p:spPr>
          <a:xfrm>
            <a:off x="2784516" y="6138446"/>
            <a:ext cx="3575018" cy="338554"/>
          </a:xfrm>
          <a:prstGeom prst="rect">
            <a:avLst/>
          </a:prstGeom>
          <a:noFill/>
        </p:spPr>
        <p:txBody>
          <a:bodyPr wrap="none" rtlCol="0">
            <a:spAutoFit/>
          </a:bodyPr>
          <a:lstStyle/>
          <a:p>
            <a:pPr algn="ctr"/>
            <a:r>
              <a:rPr lang="en-US" sz="1600" dirty="0" err="1"/>
              <a:t>Marfan</a:t>
            </a:r>
            <a:r>
              <a:rPr lang="en-US" sz="1600" dirty="0"/>
              <a:t> syndrome: Pectus excavatum</a:t>
            </a:r>
          </a:p>
        </p:txBody>
      </p:sp>
      <p:sp>
        <p:nvSpPr>
          <p:cNvPr id="11" name="TextBox 10">
            <a:extLst>
              <a:ext uri="{FF2B5EF4-FFF2-40B4-BE49-F238E27FC236}">
                <a16:creationId xmlns:a16="http://schemas.microsoft.com/office/drawing/2014/main" id="{60503F72-4F91-44BB-84D4-B7796452B863}"/>
              </a:ext>
            </a:extLst>
          </p:cNvPr>
          <p:cNvSpPr txBox="1"/>
          <p:nvPr/>
        </p:nvSpPr>
        <p:spPr>
          <a:xfrm>
            <a:off x="2259496" y="189094"/>
            <a:ext cx="4607480" cy="400110"/>
          </a:xfrm>
          <a:prstGeom prst="rect">
            <a:avLst/>
          </a:prstGeom>
          <a:solidFill>
            <a:schemeClr val="accent1">
              <a:lumMod val="60000"/>
              <a:lumOff val="40000"/>
            </a:schemeClr>
          </a:solidFill>
        </p:spPr>
        <p:txBody>
          <a:bodyPr wrap="none" rtlCol="0">
            <a:spAutoFit/>
          </a:bodyPr>
          <a:lstStyle/>
          <a:p>
            <a:pPr algn="ctr"/>
            <a:r>
              <a:rPr lang="en-US" sz="2000" b="1" dirty="0"/>
              <a:t>Secondary Angle Closure Glaucoma</a:t>
            </a:r>
          </a:p>
        </p:txBody>
      </p:sp>
      <p:pic>
        <p:nvPicPr>
          <p:cNvPr id="3" name="Picture 2">
            <a:extLst>
              <a:ext uri="{FF2B5EF4-FFF2-40B4-BE49-F238E27FC236}">
                <a16:creationId xmlns:a16="http://schemas.microsoft.com/office/drawing/2014/main" id="{F7F42930-6C1C-4AEA-ADEE-1F3CE98C9881}"/>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2810373" y="1185862"/>
            <a:ext cx="3523253" cy="4486275"/>
          </a:xfrm>
          <a:prstGeom prst="rect">
            <a:avLst/>
          </a:prstGeom>
        </p:spPr>
      </p:pic>
    </p:spTree>
    <p:extLst>
      <p:ext uri="{BB962C8B-B14F-4D97-AF65-F5344CB8AC3E}">
        <p14:creationId xmlns:p14="http://schemas.microsoft.com/office/powerpoint/2010/main" val="878744595"/>
      </p:ext>
    </p:extLst>
  </p:cSld>
  <p:clrMapOvr>
    <a:masterClrMapping/>
  </p:clrMapOvr>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014" name="Text Box 6"/>
          <p:cNvSpPr txBox="1">
            <a:spLocks noChangeArrowheads="1"/>
          </p:cNvSpPr>
          <p:nvPr/>
        </p:nvSpPr>
        <p:spPr bwMode="auto">
          <a:xfrm>
            <a:off x="533400" y="2356376"/>
            <a:ext cx="1005403"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t>Lens-</a:t>
            </a:r>
          </a:p>
          <a:p>
            <a:pPr algn="ctr" eaLnBrk="1" hangingPunct="1">
              <a:lnSpc>
                <a:spcPct val="80000"/>
              </a:lnSpc>
              <a:spcBef>
                <a:spcPct val="0"/>
              </a:spcBef>
              <a:buClrTx/>
              <a:buSzTx/>
              <a:buFontTx/>
              <a:buNone/>
            </a:pPr>
            <a:r>
              <a:rPr lang="en-US" altLang="en-US" sz="1800" dirty="0"/>
              <a:t>Induced</a:t>
            </a:r>
          </a:p>
        </p:txBody>
      </p:sp>
      <p:sp>
        <p:nvSpPr>
          <p:cNvPr id="43017" name="Text Box 14"/>
          <p:cNvSpPr txBox="1">
            <a:spLocks noChangeArrowheads="1"/>
          </p:cNvSpPr>
          <p:nvPr/>
        </p:nvSpPr>
        <p:spPr bwMode="auto">
          <a:xfrm>
            <a:off x="3026498" y="2365901"/>
            <a:ext cx="1633781"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Aphakic/</a:t>
            </a:r>
          </a:p>
          <a:p>
            <a:pPr algn="ctr" eaLnBrk="1" hangingPunct="1">
              <a:lnSpc>
                <a:spcPct val="80000"/>
              </a:lnSpc>
              <a:spcBef>
                <a:spcPct val="0"/>
              </a:spcBef>
              <a:buClrTx/>
              <a:buSzTx/>
              <a:buFontTx/>
              <a:buNone/>
            </a:pPr>
            <a:r>
              <a:rPr lang="en-US" altLang="en-US" sz="1800" dirty="0" err="1">
                <a:solidFill>
                  <a:schemeClr val="bg1">
                    <a:lumMod val="75000"/>
                  </a:schemeClr>
                </a:solidFill>
              </a:rPr>
              <a:t>Pseudophakic</a:t>
            </a:r>
            <a:endParaRPr lang="en-US" altLang="en-US" sz="1800" dirty="0">
              <a:solidFill>
                <a:schemeClr val="bg1">
                  <a:lumMod val="75000"/>
                </a:schemeClr>
              </a:solidFill>
            </a:endParaRPr>
          </a:p>
        </p:txBody>
      </p:sp>
      <p:sp>
        <p:nvSpPr>
          <p:cNvPr id="43031" name="Text Box 35"/>
          <p:cNvSpPr txBox="1">
            <a:spLocks noChangeArrowheads="1"/>
          </p:cNvSpPr>
          <p:nvPr/>
        </p:nvSpPr>
        <p:spPr bwMode="auto">
          <a:xfrm>
            <a:off x="1190847" y="1295400"/>
            <a:ext cx="2473754"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t>w/ Pupillary Block</a:t>
            </a:r>
          </a:p>
        </p:txBody>
      </p:sp>
      <p:sp>
        <p:nvSpPr>
          <p:cNvPr id="49" name="Rectangle 2">
            <a:extLst>
              <a:ext uri="{FF2B5EF4-FFF2-40B4-BE49-F238E27FC236}">
                <a16:creationId xmlns:a16="http://schemas.microsoft.com/office/drawing/2014/main" id="{240EE5BF-F7D2-4FC8-A5DD-F6B5423153C6}"/>
              </a:ext>
            </a:extLst>
          </p:cNvPr>
          <p:cNvSpPr>
            <a:spLocks noGrp="1" noChangeArrowheads="1"/>
          </p:cNvSpPr>
          <p:nvPr>
            <p:ph type="title"/>
          </p:nvPr>
        </p:nvSpPr>
        <p:spPr>
          <a:xfrm>
            <a:off x="457200" y="304800"/>
            <a:ext cx="7543800" cy="563562"/>
          </a:xfrm>
        </p:spPr>
        <p:txBody>
          <a:bodyPr/>
          <a:lstStyle/>
          <a:p>
            <a:pPr eaLnBrk="1" hangingPunct="1"/>
            <a:r>
              <a:rPr lang="en-US" altLang="en-US" sz="3500" dirty="0"/>
              <a:t>Q</a:t>
            </a:r>
          </a:p>
        </p:txBody>
      </p:sp>
      <p:sp>
        <p:nvSpPr>
          <p:cNvPr id="50" name="TextBox 49">
            <a:extLst>
              <a:ext uri="{FF2B5EF4-FFF2-40B4-BE49-F238E27FC236}">
                <a16:creationId xmlns:a16="http://schemas.microsoft.com/office/drawing/2014/main" id="{CF426230-46C8-405C-9015-99EF57762A2E}"/>
              </a:ext>
            </a:extLst>
          </p:cNvPr>
          <p:cNvSpPr txBox="1"/>
          <p:nvPr/>
        </p:nvSpPr>
        <p:spPr>
          <a:xfrm>
            <a:off x="2259496" y="189094"/>
            <a:ext cx="4607480" cy="400110"/>
          </a:xfrm>
          <a:prstGeom prst="rect">
            <a:avLst/>
          </a:prstGeom>
          <a:solidFill>
            <a:schemeClr val="accent1">
              <a:lumMod val="60000"/>
              <a:lumOff val="40000"/>
            </a:schemeClr>
          </a:solidFill>
        </p:spPr>
        <p:txBody>
          <a:bodyPr wrap="none" rtlCol="0">
            <a:spAutoFit/>
          </a:bodyPr>
          <a:lstStyle/>
          <a:p>
            <a:pPr algn="ctr"/>
            <a:r>
              <a:rPr lang="en-US" sz="2000" b="1" dirty="0"/>
              <a:t>Secondary Angle Closure Glaucoma</a:t>
            </a:r>
          </a:p>
        </p:txBody>
      </p:sp>
      <p:sp>
        <p:nvSpPr>
          <p:cNvPr id="2" name="TextBox 1">
            <a:extLst>
              <a:ext uri="{FF2B5EF4-FFF2-40B4-BE49-F238E27FC236}">
                <a16:creationId xmlns:a16="http://schemas.microsoft.com/office/drawing/2014/main" id="{A7E30BEC-923B-4C9A-A856-BDD0D882F6B8}"/>
              </a:ext>
            </a:extLst>
          </p:cNvPr>
          <p:cNvSpPr txBox="1"/>
          <p:nvPr/>
        </p:nvSpPr>
        <p:spPr>
          <a:xfrm>
            <a:off x="887305" y="2844119"/>
            <a:ext cx="1494320" cy="338554"/>
          </a:xfrm>
          <a:prstGeom prst="rect">
            <a:avLst/>
          </a:prstGeom>
          <a:noFill/>
        </p:spPr>
        <p:txBody>
          <a:bodyPr wrap="none" rtlCol="0">
            <a:spAutoFit/>
          </a:bodyPr>
          <a:lstStyle/>
          <a:p>
            <a:r>
              <a:rPr lang="en-US" sz="1600" dirty="0" err="1">
                <a:solidFill>
                  <a:schemeClr val="bg1">
                    <a:lumMod val="75000"/>
                  </a:schemeClr>
                </a:solidFill>
              </a:rPr>
              <a:t>Phacomorphic</a:t>
            </a:r>
            <a:endParaRPr lang="en-US" sz="1600" dirty="0">
              <a:solidFill>
                <a:schemeClr val="bg1">
                  <a:lumMod val="75000"/>
                </a:schemeClr>
              </a:solidFill>
            </a:endParaRPr>
          </a:p>
        </p:txBody>
      </p:sp>
      <p:sp>
        <p:nvSpPr>
          <p:cNvPr id="51" name="TextBox 50">
            <a:extLst>
              <a:ext uri="{FF2B5EF4-FFF2-40B4-BE49-F238E27FC236}">
                <a16:creationId xmlns:a16="http://schemas.microsoft.com/office/drawing/2014/main" id="{156069D4-340B-4160-A336-EBF73557CEE0}"/>
              </a:ext>
            </a:extLst>
          </p:cNvPr>
          <p:cNvSpPr txBox="1"/>
          <p:nvPr/>
        </p:nvSpPr>
        <p:spPr>
          <a:xfrm>
            <a:off x="884725" y="3175578"/>
            <a:ext cx="1519968" cy="338554"/>
          </a:xfrm>
          <a:prstGeom prst="rect">
            <a:avLst/>
          </a:prstGeom>
          <a:noFill/>
        </p:spPr>
        <p:txBody>
          <a:bodyPr wrap="none" rtlCol="0">
            <a:spAutoFit/>
          </a:bodyPr>
          <a:lstStyle/>
          <a:p>
            <a:r>
              <a:rPr lang="en-US" sz="1600" b="1" dirty="0"/>
              <a:t>Ectopia </a:t>
            </a:r>
            <a:r>
              <a:rPr lang="en-US" sz="1600" b="1" dirty="0" err="1"/>
              <a:t>lentis</a:t>
            </a:r>
            <a:endParaRPr lang="en-US" sz="1600" b="1" dirty="0"/>
          </a:p>
        </p:txBody>
      </p:sp>
      <p:cxnSp>
        <p:nvCxnSpPr>
          <p:cNvPr id="71" name="Straight Connector 70">
            <a:extLst>
              <a:ext uri="{FF2B5EF4-FFF2-40B4-BE49-F238E27FC236}">
                <a16:creationId xmlns:a16="http://schemas.microsoft.com/office/drawing/2014/main" id="{C104938D-BA8D-4E39-9D5F-9EE2012F2F3C}"/>
              </a:ext>
            </a:extLst>
          </p:cNvPr>
          <p:cNvCxnSpPr>
            <a:cxnSpLocks/>
          </p:cNvCxnSpPr>
          <p:nvPr/>
        </p:nvCxnSpPr>
        <p:spPr>
          <a:xfrm flipH="1">
            <a:off x="762665" y="3023488"/>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2A7E4E40-472F-4E50-8A7A-45C10FDD7171}"/>
              </a:ext>
            </a:extLst>
          </p:cNvPr>
          <p:cNvCxnSpPr>
            <a:cxnSpLocks/>
          </p:cNvCxnSpPr>
          <p:nvPr/>
        </p:nvCxnSpPr>
        <p:spPr>
          <a:xfrm flipH="1">
            <a:off x="762665" y="3347853"/>
            <a:ext cx="168274"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C3924889-45B9-4383-9C9E-48F0A9C27AD8}"/>
              </a:ext>
            </a:extLst>
          </p:cNvPr>
          <p:cNvCxnSpPr>
            <a:cxnSpLocks/>
          </p:cNvCxnSpPr>
          <p:nvPr/>
        </p:nvCxnSpPr>
        <p:spPr>
          <a:xfrm flipH="1">
            <a:off x="748719" y="2838976"/>
            <a:ext cx="13947" cy="5088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 name="Straight Arrow Connector 5">
            <a:extLst>
              <a:ext uri="{FF2B5EF4-FFF2-40B4-BE49-F238E27FC236}">
                <a16:creationId xmlns:a16="http://schemas.microsoft.com/office/drawing/2014/main" id="{A3439F0C-5143-461F-8F3C-2E830785DEFC}"/>
              </a:ext>
            </a:extLst>
          </p:cNvPr>
          <p:cNvCxnSpPr>
            <a:stCxn id="50" idx="2"/>
          </p:cNvCxnSpPr>
          <p:nvPr/>
        </p:nvCxnSpPr>
        <p:spPr>
          <a:xfrm flipH="1">
            <a:off x="2971800" y="589204"/>
            <a:ext cx="1591436" cy="706196"/>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6" name="Straight Arrow Connector 25">
            <a:extLst>
              <a:ext uri="{FF2B5EF4-FFF2-40B4-BE49-F238E27FC236}">
                <a16:creationId xmlns:a16="http://schemas.microsoft.com/office/drawing/2014/main" id="{B70E0124-9B84-41A5-8D84-A66B7838A706}"/>
              </a:ext>
            </a:extLst>
          </p:cNvPr>
          <p:cNvCxnSpPr>
            <a:cxnSpLocks/>
          </p:cNvCxnSpPr>
          <p:nvPr/>
        </p:nvCxnSpPr>
        <p:spPr>
          <a:xfrm flipH="1">
            <a:off x="1159539" y="1828800"/>
            <a:ext cx="1290435" cy="478059"/>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8" name="Straight Arrow Connector 27">
            <a:extLst>
              <a:ext uri="{FF2B5EF4-FFF2-40B4-BE49-F238E27FC236}">
                <a16:creationId xmlns:a16="http://schemas.microsoft.com/office/drawing/2014/main" id="{567A4249-5C59-4416-8A8E-1C35913900AB}"/>
              </a:ext>
            </a:extLst>
          </p:cNvPr>
          <p:cNvCxnSpPr>
            <a:cxnSpLocks/>
          </p:cNvCxnSpPr>
          <p:nvPr/>
        </p:nvCxnSpPr>
        <p:spPr>
          <a:xfrm>
            <a:off x="2449973" y="1832208"/>
            <a:ext cx="1268784"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21" name="Straight Arrow Connector 20">
            <a:extLst>
              <a:ext uri="{FF2B5EF4-FFF2-40B4-BE49-F238E27FC236}">
                <a16:creationId xmlns:a16="http://schemas.microsoft.com/office/drawing/2014/main" id="{5E33AEB6-AB6B-4304-B44B-E14BDAECF20A}"/>
              </a:ext>
            </a:extLst>
          </p:cNvPr>
          <p:cNvCxnSpPr>
            <a:cxnSpLocks/>
          </p:cNvCxnSpPr>
          <p:nvPr/>
        </p:nvCxnSpPr>
        <p:spPr>
          <a:xfrm>
            <a:off x="4572000" y="589204"/>
            <a:ext cx="1600200" cy="706196"/>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18" name="Text Box 36">
            <a:extLst>
              <a:ext uri="{FF2B5EF4-FFF2-40B4-BE49-F238E27FC236}">
                <a16:creationId xmlns:a16="http://schemas.microsoft.com/office/drawing/2014/main" id="{362B1808-42BE-4D1C-894B-40BD72FCD11D}"/>
              </a:ext>
            </a:extLst>
          </p:cNvPr>
          <p:cNvSpPr txBox="1">
            <a:spLocks noChangeArrowheads="1"/>
          </p:cNvSpPr>
          <p:nvPr/>
        </p:nvSpPr>
        <p:spPr bwMode="auto">
          <a:xfrm>
            <a:off x="5181600" y="1295400"/>
            <a:ext cx="2630848" cy="430887"/>
          </a:xfrm>
          <a:prstGeom prst="rect">
            <a:avLst/>
          </a:prstGeom>
          <a:noFill/>
          <a:ln w="952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solidFill>
                  <a:schemeClr val="bg1">
                    <a:lumMod val="75000"/>
                  </a:schemeClr>
                </a:solidFill>
              </a:rPr>
              <a:t>w/o Pupillary Block</a:t>
            </a:r>
          </a:p>
        </p:txBody>
      </p:sp>
      <p:sp>
        <p:nvSpPr>
          <p:cNvPr id="19" name="TextBox 18">
            <a:extLst>
              <a:ext uri="{FF2B5EF4-FFF2-40B4-BE49-F238E27FC236}">
                <a16:creationId xmlns:a16="http://schemas.microsoft.com/office/drawing/2014/main" id="{20F14707-6AB2-4CFA-894D-0A3851B594EA}"/>
              </a:ext>
            </a:extLst>
          </p:cNvPr>
          <p:cNvSpPr txBox="1"/>
          <p:nvPr/>
        </p:nvSpPr>
        <p:spPr>
          <a:xfrm>
            <a:off x="381000" y="3581400"/>
            <a:ext cx="7315200" cy="2800767"/>
          </a:xfrm>
          <a:prstGeom prst="rect">
            <a:avLst/>
          </a:prstGeom>
          <a:solidFill>
            <a:srgbClr val="FF99FF"/>
          </a:solidFill>
        </p:spPr>
        <p:txBody>
          <a:bodyPr wrap="square" rtlCol="0">
            <a:spAutoFit/>
          </a:bodyPr>
          <a:lstStyle/>
          <a:p>
            <a:r>
              <a:rPr lang="en-US" sz="1600" i="1" dirty="0">
                <a:solidFill>
                  <a:schemeClr val="bg1">
                    <a:lumMod val="50000"/>
                  </a:schemeClr>
                </a:solidFill>
              </a:rPr>
              <a:t>What is </a:t>
            </a:r>
            <a:r>
              <a:rPr lang="en-US" sz="1600" dirty="0">
                <a:solidFill>
                  <a:schemeClr val="bg1">
                    <a:lumMod val="50000"/>
                  </a:schemeClr>
                </a:solidFill>
              </a:rPr>
              <a:t>ectopia </a:t>
            </a:r>
            <a:r>
              <a:rPr lang="en-US" sz="1600" dirty="0" err="1">
                <a:solidFill>
                  <a:schemeClr val="bg1">
                    <a:lumMod val="50000"/>
                  </a:schemeClr>
                </a:solidFill>
              </a:rPr>
              <a:t>lentis</a:t>
            </a:r>
            <a:r>
              <a:rPr lang="en-US" sz="1600" i="1" dirty="0">
                <a:solidFill>
                  <a:schemeClr val="bg1">
                    <a:lumMod val="50000"/>
                  </a:schemeClr>
                </a:solidFill>
              </a:rPr>
              <a:t>?</a:t>
            </a:r>
          </a:p>
          <a:p>
            <a:r>
              <a:rPr lang="en-US" sz="1600" dirty="0">
                <a:solidFill>
                  <a:schemeClr val="bg1">
                    <a:lumMod val="50000"/>
                  </a:schemeClr>
                </a:solidFill>
              </a:rPr>
              <a:t>Displacement of the lens from its normal anatomic position</a:t>
            </a:r>
          </a:p>
          <a:p>
            <a:endParaRPr lang="en-US" sz="1600" dirty="0">
              <a:solidFill>
                <a:schemeClr val="bg1">
                  <a:lumMod val="50000"/>
                </a:schemeClr>
              </a:solidFill>
            </a:endParaRPr>
          </a:p>
          <a:p>
            <a:r>
              <a:rPr lang="en-US" sz="1600" i="1" dirty="0">
                <a:solidFill>
                  <a:schemeClr val="bg1">
                    <a:lumMod val="50000"/>
                  </a:schemeClr>
                </a:solidFill>
              </a:rPr>
              <a:t>With regard to lens ‘displacement’—what do the following terms mean?</a:t>
            </a:r>
          </a:p>
          <a:p>
            <a:r>
              <a:rPr lang="en-US" sz="1600" i="1" dirty="0">
                <a:solidFill>
                  <a:schemeClr val="bg1">
                    <a:lumMod val="50000"/>
                  </a:schemeClr>
                </a:solidFill>
              </a:rPr>
              <a:t>--</a:t>
            </a:r>
            <a:r>
              <a:rPr lang="en-US" sz="1600" i="1" dirty="0" err="1">
                <a:solidFill>
                  <a:schemeClr val="bg1">
                    <a:lumMod val="50000"/>
                  </a:schemeClr>
                </a:solidFill>
              </a:rPr>
              <a:t>Sublux</a:t>
            </a:r>
            <a:r>
              <a:rPr lang="en-US" sz="1600" i="1" dirty="0">
                <a:solidFill>
                  <a:schemeClr val="bg1">
                    <a:lumMod val="50000"/>
                  </a:schemeClr>
                </a:solidFill>
              </a:rPr>
              <a:t>(at)ed: </a:t>
            </a:r>
            <a:r>
              <a:rPr lang="en-US" sz="1600" dirty="0">
                <a:solidFill>
                  <a:schemeClr val="bg1">
                    <a:lumMod val="50000"/>
                  </a:schemeClr>
                </a:solidFill>
              </a:rPr>
              <a:t>The lens is partially displaced, but remains in the ‘general area’</a:t>
            </a:r>
          </a:p>
          <a:p>
            <a:r>
              <a:rPr lang="en-US" sz="1600" i="1" dirty="0">
                <a:solidFill>
                  <a:schemeClr val="bg1">
                    <a:lumMod val="50000"/>
                  </a:schemeClr>
                </a:solidFill>
              </a:rPr>
              <a:t>--Lux(at)ed: </a:t>
            </a:r>
            <a:r>
              <a:rPr lang="en-US" sz="1600" dirty="0">
                <a:solidFill>
                  <a:schemeClr val="bg1">
                    <a:lumMod val="50000"/>
                  </a:schemeClr>
                </a:solidFill>
              </a:rPr>
              <a:t>The lens is dislocated—completely removed from the pupillary aperture. All zonular attachments have been disrupted.</a:t>
            </a:r>
          </a:p>
          <a:p>
            <a:endParaRPr lang="en-US" sz="1600" i="1" dirty="0">
              <a:solidFill>
                <a:schemeClr val="bg1">
                  <a:lumMod val="50000"/>
                </a:schemeClr>
              </a:solidFill>
            </a:endParaRPr>
          </a:p>
          <a:p>
            <a:r>
              <a:rPr lang="en-US" sz="1600" i="1" dirty="0">
                <a:solidFill>
                  <a:schemeClr val="bg1">
                    <a:lumMod val="50000"/>
                  </a:schemeClr>
                </a:solidFill>
              </a:rPr>
              <a:t>How does ectopia </a:t>
            </a:r>
            <a:r>
              <a:rPr lang="en-US" sz="1600" i="1" dirty="0" err="1">
                <a:solidFill>
                  <a:schemeClr val="bg1">
                    <a:lumMod val="50000"/>
                  </a:schemeClr>
                </a:solidFill>
              </a:rPr>
              <a:t>lentis</a:t>
            </a:r>
            <a:r>
              <a:rPr lang="en-US" sz="1600" i="1" dirty="0">
                <a:solidFill>
                  <a:schemeClr val="bg1">
                    <a:lumMod val="50000"/>
                  </a:schemeClr>
                </a:solidFill>
              </a:rPr>
              <a:t> lead to pupillary block and ACG?</a:t>
            </a:r>
          </a:p>
          <a:p>
            <a:r>
              <a:rPr lang="en-US" sz="1600" dirty="0">
                <a:solidFill>
                  <a:schemeClr val="bg1">
                    <a:lumMod val="50000"/>
                  </a:schemeClr>
                </a:solidFill>
              </a:rPr>
              <a:t>By allowing the displaced lens to move into and blocks the pupil, producing the pressure gradient, with subsequent iris </a:t>
            </a:r>
            <a:r>
              <a:rPr lang="en-US" sz="1600" dirty="0" err="1">
                <a:solidFill>
                  <a:schemeClr val="bg1">
                    <a:lumMod val="50000"/>
                  </a:schemeClr>
                </a:solidFill>
              </a:rPr>
              <a:t>bombé</a:t>
            </a:r>
            <a:r>
              <a:rPr lang="en-US" sz="1600" dirty="0">
                <a:solidFill>
                  <a:schemeClr val="bg1">
                    <a:lumMod val="50000"/>
                  </a:schemeClr>
                </a:solidFill>
              </a:rPr>
              <a:t> and angle closure</a:t>
            </a:r>
          </a:p>
        </p:txBody>
      </p:sp>
      <p:sp>
        <p:nvSpPr>
          <p:cNvPr id="23" name="TextBox 22">
            <a:extLst>
              <a:ext uri="{FF2B5EF4-FFF2-40B4-BE49-F238E27FC236}">
                <a16:creationId xmlns:a16="http://schemas.microsoft.com/office/drawing/2014/main" id="{798926ED-3FC5-4F3C-B080-E06F6EB1FF50}"/>
              </a:ext>
            </a:extLst>
          </p:cNvPr>
          <p:cNvSpPr txBox="1"/>
          <p:nvPr/>
        </p:nvSpPr>
        <p:spPr>
          <a:xfrm>
            <a:off x="2388280" y="2821634"/>
            <a:ext cx="6541623" cy="1384995"/>
          </a:xfrm>
          <a:prstGeom prst="rect">
            <a:avLst/>
          </a:prstGeom>
          <a:solidFill>
            <a:schemeClr val="accent1">
              <a:lumMod val="40000"/>
              <a:lumOff val="60000"/>
            </a:schemeClr>
          </a:solidFill>
        </p:spPr>
        <p:txBody>
          <a:bodyPr wrap="square" rtlCol="0">
            <a:spAutoFit/>
          </a:bodyPr>
          <a:lstStyle/>
          <a:p>
            <a:r>
              <a:rPr lang="en-US" sz="1400" i="1" dirty="0">
                <a:solidFill>
                  <a:schemeClr val="bg1">
                    <a:lumMod val="65000"/>
                  </a:schemeClr>
                </a:solidFill>
              </a:rPr>
              <a:t>In a few words, how would you describe the shape of a </a:t>
            </a:r>
            <a:r>
              <a:rPr lang="en-US" sz="1400" i="1" dirty="0" err="1">
                <a:solidFill>
                  <a:schemeClr val="bg1">
                    <a:lumMod val="65000"/>
                  </a:schemeClr>
                </a:solidFill>
              </a:rPr>
              <a:t>microspherophakic</a:t>
            </a:r>
            <a:r>
              <a:rPr lang="en-US" sz="1400" i="1" dirty="0">
                <a:solidFill>
                  <a:schemeClr val="bg1">
                    <a:lumMod val="65000"/>
                  </a:schemeClr>
                </a:solidFill>
              </a:rPr>
              <a:t> lens?</a:t>
            </a:r>
          </a:p>
          <a:p>
            <a:r>
              <a:rPr lang="en-US" sz="1400" dirty="0">
                <a:solidFill>
                  <a:schemeClr val="bg1">
                    <a:lumMod val="65000"/>
                  </a:schemeClr>
                </a:solidFill>
              </a:rPr>
              <a:t>The name says it all: the lens is </a:t>
            </a:r>
            <a:r>
              <a:rPr lang="en-US" sz="1400" b="1" u="sng" dirty="0">
                <a:solidFill>
                  <a:schemeClr val="bg1">
                    <a:lumMod val="65000"/>
                  </a:schemeClr>
                </a:solidFill>
              </a:rPr>
              <a:t>small (‘micro’) </a:t>
            </a:r>
            <a:r>
              <a:rPr lang="en-US" sz="1400" u="sng" dirty="0">
                <a:solidFill>
                  <a:schemeClr val="bg1">
                    <a:lumMod val="65000"/>
                  </a:schemeClr>
                </a:solidFill>
              </a:rPr>
              <a:t>and </a:t>
            </a:r>
            <a:r>
              <a:rPr lang="en-US" sz="1400" b="1" u="sng" dirty="0">
                <a:solidFill>
                  <a:schemeClr val="bg1">
                    <a:lumMod val="65000"/>
                  </a:schemeClr>
                </a:solidFill>
              </a:rPr>
              <a:t>round (‘</a:t>
            </a:r>
            <a:r>
              <a:rPr lang="en-US" sz="1400" b="1" u="sng" dirty="0" err="1">
                <a:solidFill>
                  <a:schemeClr val="bg1">
                    <a:lumMod val="65000"/>
                  </a:schemeClr>
                </a:solidFill>
              </a:rPr>
              <a:t>sphero</a:t>
            </a:r>
            <a:r>
              <a:rPr lang="en-US" sz="1400" b="1" u="sng" dirty="0">
                <a:solidFill>
                  <a:schemeClr val="bg1">
                    <a:lumMod val="65000"/>
                  </a:schemeClr>
                </a:solidFill>
              </a:rPr>
              <a:t>’)</a:t>
            </a:r>
          </a:p>
          <a:p>
            <a:endParaRPr lang="en-US" sz="1400" dirty="0">
              <a:solidFill>
                <a:schemeClr val="bg1">
                  <a:lumMod val="65000"/>
                </a:schemeClr>
              </a:solidFill>
            </a:endParaRPr>
          </a:p>
          <a:p>
            <a:r>
              <a:rPr lang="en-US" sz="1400" i="1" dirty="0">
                <a:solidFill>
                  <a:schemeClr val="bg1">
                    <a:lumMod val="65000"/>
                  </a:schemeClr>
                </a:solidFill>
              </a:rPr>
              <a:t>What common slit-lamp observation owes to the lens’ small size?</a:t>
            </a:r>
          </a:p>
          <a:p>
            <a:r>
              <a:rPr lang="en-US" sz="1400" dirty="0">
                <a:solidFill>
                  <a:schemeClr val="bg1">
                    <a:lumMod val="65000"/>
                  </a:schemeClr>
                </a:solidFill>
              </a:rPr>
              <a:t>Typically, the entirety of the lens equator can be seen in the pupillary aperture when the </a:t>
            </a:r>
            <a:r>
              <a:rPr lang="en-US" sz="1400" dirty="0" err="1">
                <a:solidFill>
                  <a:schemeClr val="bg1">
                    <a:lumMod val="65000"/>
                  </a:schemeClr>
                </a:solidFill>
              </a:rPr>
              <a:t>pt</a:t>
            </a:r>
            <a:r>
              <a:rPr lang="en-US" sz="1400" dirty="0">
                <a:solidFill>
                  <a:schemeClr val="bg1">
                    <a:lumMod val="65000"/>
                  </a:schemeClr>
                </a:solidFill>
              </a:rPr>
              <a:t> is widely dilated</a:t>
            </a:r>
          </a:p>
        </p:txBody>
      </p:sp>
      <p:sp>
        <p:nvSpPr>
          <p:cNvPr id="25" name="TextBox 24">
            <a:extLst>
              <a:ext uri="{FF2B5EF4-FFF2-40B4-BE49-F238E27FC236}">
                <a16:creationId xmlns:a16="http://schemas.microsoft.com/office/drawing/2014/main" id="{EDF9D533-D64E-40E5-8915-BD96C88905A7}"/>
              </a:ext>
            </a:extLst>
          </p:cNvPr>
          <p:cNvSpPr txBox="1"/>
          <p:nvPr/>
        </p:nvSpPr>
        <p:spPr>
          <a:xfrm>
            <a:off x="2423968" y="3058533"/>
            <a:ext cx="6567632" cy="584775"/>
          </a:xfrm>
          <a:prstGeom prst="rect">
            <a:avLst/>
          </a:prstGeom>
          <a:solidFill>
            <a:srgbClr val="99FF99"/>
          </a:solidFill>
        </p:spPr>
        <p:txBody>
          <a:bodyPr wrap="none" rtlCol="0">
            <a:spAutoFit/>
          </a:bodyPr>
          <a:lstStyle/>
          <a:p>
            <a:r>
              <a:rPr lang="en-US" sz="1600" i="1" dirty="0">
                <a:solidFill>
                  <a:schemeClr val="bg1">
                    <a:lumMod val="65000"/>
                  </a:schemeClr>
                </a:solidFill>
              </a:rPr>
              <a:t>With what condition is </a:t>
            </a:r>
            <a:r>
              <a:rPr lang="en-US" sz="1600" i="1" dirty="0" err="1">
                <a:solidFill>
                  <a:schemeClr val="bg1">
                    <a:lumMod val="65000"/>
                  </a:schemeClr>
                </a:solidFill>
              </a:rPr>
              <a:t>microspherophakia</a:t>
            </a:r>
            <a:r>
              <a:rPr lang="en-US" sz="1600" i="1" dirty="0">
                <a:solidFill>
                  <a:schemeClr val="bg1">
                    <a:lumMod val="65000"/>
                  </a:schemeClr>
                </a:solidFill>
              </a:rPr>
              <a:t> most frequently associated?</a:t>
            </a:r>
          </a:p>
          <a:p>
            <a:r>
              <a:rPr lang="en-US" sz="1600" b="1" dirty="0">
                <a:solidFill>
                  <a:schemeClr val="bg1">
                    <a:lumMod val="65000"/>
                  </a:schemeClr>
                </a:solidFill>
              </a:rPr>
              <a:t>Weill-Marchesani syndrome</a:t>
            </a:r>
          </a:p>
        </p:txBody>
      </p:sp>
      <p:sp>
        <p:nvSpPr>
          <p:cNvPr id="22" name="Oval 21">
            <a:extLst>
              <a:ext uri="{FF2B5EF4-FFF2-40B4-BE49-F238E27FC236}">
                <a16:creationId xmlns:a16="http://schemas.microsoft.com/office/drawing/2014/main" id="{A8B47573-D3D9-4D47-9E08-BED8FABB2FE0}"/>
              </a:ext>
            </a:extLst>
          </p:cNvPr>
          <p:cNvSpPr/>
          <p:nvPr/>
        </p:nvSpPr>
        <p:spPr>
          <a:xfrm>
            <a:off x="808522" y="3093379"/>
            <a:ext cx="1641452" cy="533397"/>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TextBox 28">
            <a:extLst>
              <a:ext uri="{FF2B5EF4-FFF2-40B4-BE49-F238E27FC236}">
                <a16:creationId xmlns:a16="http://schemas.microsoft.com/office/drawing/2014/main" id="{07333FDB-04C9-4773-A8C2-B02CF126B53B}"/>
              </a:ext>
            </a:extLst>
          </p:cNvPr>
          <p:cNvSpPr txBox="1"/>
          <p:nvPr/>
        </p:nvSpPr>
        <p:spPr>
          <a:xfrm>
            <a:off x="533400" y="3691270"/>
            <a:ext cx="6461699" cy="1815882"/>
          </a:xfrm>
          <a:prstGeom prst="rect">
            <a:avLst/>
          </a:prstGeom>
          <a:solidFill>
            <a:srgbClr val="0070C0"/>
          </a:solidFill>
        </p:spPr>
        <p:txBody>
          <a:bodyPr wrap="square" rtlCol="0">
            <a:spAutoFit/>
          </a:bodyPr>
          <a:lstStyle/>
          <a:p>
            <a:r>
              <a:rPr lang="en-US" sz="1600" i="1" dirty="0">
                <a:solidFill>
                  <a:schemeClr val="bg1">
                    <a:lumMod val="65000"/>
                  </a:schemeClr>
                </a:solidFill>
              </a:rPr>
              <a:t>Weill-Marchesani is strongly associated with </a:t>
            </a:r>
            <a:r>
              <a:rPr lang="en-US" sz="1600" i="1" dirty="0" err="1">
                <a:solidFill>
                  <a:schemeClr val="bg1">
                    <a:lumMod val="65000"/>
                  </a:schemeClr>
                </a:solidFill>
              </a:rPr>
              <a:t>microspherophakia</a:t>
            </a:r>
            <a:r>
              <a:rPr lang="en-US" sz="1600" i="1" dirty="0">
                <a:solidFill>
                  <a:schemeClr val="bg1">
                    <a:lumMod val="65000"/>
                  </a:schemeClr>
                </a:solidFill>
              </a:rPr>
              <a:t>.  With what conditions is </a:t>
            </a:r>
            <a:r>
              <a:rPr lang="en-US" sz="1600" i="1" dirty="0" err="1">
                <a:solidFill>
                  <a:schemeClr val="bg1">
                    <a:lumMod val="65000"/>
                  </a:schemeClr>
                </a:solidFill>
              </a:rPr>
              <a:t>microspherophakia</a:t>
            </a:r>
            <a:r>
              <a:rPr lang="en-US" sz="1600" i="1" dirty="0">
                <a:solidFill>
                  <a:schemeClr val="bg1">
                    <a:lumMod val="65000"/>
                  </a:schemeClr>
                </a:solidFill>
              </a:rPr>
              <a:t> </a:t>
            </a:r>
            <a:r>
              <a:rPr lang="en-US" sz="1600" b="1" dirty="0">
                <a:solidFill>
                  <a:schemeClr val="bg1">
                    <a:lumMod val="65000"/>
                  </a:schemeClr>
                </a:solidFill>
              </a:rPr>
              <a:t>occasionally</a:t>
            </a:r>
            <a:r>
              <a:rPr lang="en-US" sz="1600" i="1" dirty="0">
                <a:solidFill>
                  <a:schemeClr val="bg1">
                    <a:lumMod val="65000"/>
                  </a:schemeClr>
                </a:solidFill>
              </a:rPr>
              <a:t> associated</a:t>
            </a:r>
            <a:r>
              <a:rPr lang="en-US" sz="1600" i="1" dirty="0">
                <a:solidFill>
                  <a:schemeClr val="bg1">
                    <a:lumMod val="65000"/>
                  </a:schemeClr>
                </a:solidFill>
                <a:latin typeface="+mn-lt"/>
              </a:rPr>
              <a:t>?</a:t>
            </a:r>
          </a:p>
          <a:p>
            <a:r>
              <a:rPr lang="en-US" sz="1600" dirty="0">
                <a:solidFill>
                  <a:schemeClr val="bg1">
                    <a:lumMod val="65000"/>
                  </a:schemeClr>
                </a:solidFill>
                <a:latin typeface="+mn-lt"/>
              </a:rPr>
              <a:t>--Lowe syndrome</a:t>
            </a:r>
          </a:p>
          <a:p>
            <a:r>
              <a:rPr lang="en-US" sz="1600" dirty="0">
                <a:solidFill>
                  <a:schemeClr val="bg1">
                    <a:lumMod val="65000"/>
                  </a:schemeClr>
                </a:solidFill>
                <a:latin typeface="+mn-lt"/>
              </a:rPr>
              <a:t>--Alport syndrome</a:t>
            </a:r>
          </a:p>
          <a:p>
            <a:r>
              <a:rPr lang="en-US" sz="1600" b="1" dirty="0">
                <a:solidFill>
                  <a:schemeClr val="bg1"/>
                </a:solidFill>
                <a:latin typeface="+mn-lt"/>
              </a:rPr>
              <a:t>--</a:t>
            </a:r>
            <a:r>
              <a:rPr lang="en-US" sz="1600" b="1" dirty="0" err="1">
                <a:solidFill>
                  <a:schemeClr val="bg1"/>
                </a:solidFill>
                <a:latin typeface="+mn-lt"/>
              </a:rPr>
              <a:t>Marfan</a:t>
            </a:r>
            <a:r>
              <a:rPr lang="en-US" sz="1600" b="1" dirty="0">
                <a:solidFill>
                  <a:schemeClr val="bg1"/>
                </a:solidFill>
                <a:latin typeface="+mn-lt"/>
              </a:rPr>
              <a:t> syndrome</a:t>
            </a:r>
          </a:p>
          <a:p>
            <a:r>
              <a:rPr lang="en-US" sz="1600" dirty="0">
                <a:solidFill>
                  <a:schemeClr val="bg1">
                    <a:lumMod val="65000"/>
                  </a:schemeClr>
                </a:solidFill>
                <a:latin typeface="+mn-lt"/>
              </a:rPr>
              <a:t>--Peters anomaly</a:t>
            </a:r>
          </a:p>
          <a:p>
            <a:r>
              <a:rPr lang="en-US" sz="1600" dirty="0">
                <a:solidFill>
                  <a:schemeClr val="bg1">
                    <a:lumMod val="65000"/>
                  </a:schemeClr>
                </a:solidFill>
                <a:latin typeface="+mn-lt"/>
              </a:rPr>
              <a:t>--C</a:t>
            </a:r>
            <a:r>
              <a:rPr lang="en-US" sz="1600" dirty="0">
                <a:solidFill>
                  <a:schemeClr val="bg1">
                    <a:lumMod val="65000"/>
                  </a:schemeClr>
                </a:solidFill>
              </a:rPr>
              <a:t>ongenital rubella</a:t>
            </a:r>
            <a:endParaRPr lang="en-US" sz="1600" dirty="0">
              <a:solidFill>
                <a:schemeClr val="bg1">
                  <a:lumMod val="65000"/>
                </a:schemeClr>
              </a:solidFill>
              <a:latin typeface="+mn-lt"/>
            </a:endParaRPr>
          </a:p>
        </p:txBody>
      </p:sp>
      <p:sp>
        <p:nvSpPr>
          <p:cNvPr id="3" name="Oval 2">
            <a:extLst>
              <a:ext uri="{FF2B5EF4-FFF2-40B4-BE49-F238E27FC236}">
                <a16:creationId xmlns:a16="http://schemas.microsoft.com/office/drawing/2014/main" id="{C914562F-331B-441B-9DC7-534C4BCA9A7A}"/>
              </a:ext>
            </a:extLst>
          </p:cNvPr>
          <p:cNvSpPr/>
          <p:nvPr/>
        </p:nvSpPr>
        <p:spPr>
          <a:xfrm>
            <a:off x="2302864" y="3248672"/>
            <a:ext cx="3107336" cy="464126"/>
          </a:xfrm>
          <a:prstGeom prst="ellipse">
            <a:avLst/>
          </a:prstGeom>
          <a:no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TextBox 30">
            <a:extLst>
              <a:ext uri="{FF2B5EF4-FFF2-40B4-BE49-F238E27FC236}">
                <a16:creationId xmlns:a16="http://schemas.microsoft.com/office/drawing/2014/main" id="{9D694C1C-36CC-4EBA-AE84-30D14DAC2B38}"/>
              </a:ext>
            </a:extLst>
          </p:cNvPr>
          <p:cNvSpPr txBox="1"/>
          <p:nvPr/>
        </p:nvSpPr>
        <p:spPr>
          <a:xfrm>
            <a:off x="2537710" y="4316269"/>
            <a:ext cx="5463290" cy="1600438"/>
          </a:xfrm>
          <a:prstGeom prst="rect">
            <a:avLst/>
          </a:prstGeom>
          <a:solidFill>
            <a:srgbClr val="92D050"/>
          </a:solidFill>
        </p:spPr>
        <p:txBody>
          <a:bodyPr wrap="none" rtlCol="0">
            <a:spAutoFit/>
          </a:bodyPr>
          <a:lstStyle/>
          <a:p>
            <a:r>
              <a:rPr lang="en-US" sz="1400" i="1" dirty="0">
                <a:solidFill>
                  <a:schemeClr val="bg1">
                    <a:lumMod val="50000"/>
                  </a:schemeClr>
                </a:solidFill>
              </a:rPr>
              <a:t>What protein is abnormal in </a:t>
            </a:r>
            <a:r>
              <a:rPr lang="en-US" sz="1400" i="1" dirty="0" err="1">
                <a:solidFill>
                  <a:schemeClr val="bg1">
                    <a:lumMod val="50000"/>
                  </a:schemeClr>
                </a:solidFill>
              </a:rPr>
              <a:t>Marfan’s</a:t>
            </a:r>
            <a:r>
              <a:rPr lang="en-US" sz="1400" i="1" dirty="0">
                <a:solidFill>
                  <a:schemeClr val="bg1">
                    <a:lumMod val="50000"/>
                  </a:schemeClr>
                </a:solidFill>
              </a:rPr>
              <a:t>?</a:t>
            </a:r>
          </a:p>
          <a:p>
            <a:r>
              <a:rPr lang="en-US" sz="1400" dirty="0">
                <a:solidFill>
                  <a:schemeClr val="bg1">
                    <a:lumMod val="50000"/>
                  </a:schemeClr>
                </a:solidFill>
              </a:rPr>
              <a:t>Fibrillin</a:t>
            </a:r>
          </a:p>
          <a:p>
            <a:endParaRPr lang="en-US" sz="1400" dirty="0">
              <a:solidFill>
                <a:schemeClr val="bg1">
                  <a:lumMod val="50000"/>
                </a:schemeClr>
              </a:solidFill>
            </a:endParaRPr>
          </a:p>
          <a:p>
            <a:r>
              <a:rPr lang="en-US" sz="1400" i="1" dirty="0">
                <a:solidFill>
                  <a:schemeClr val="bg1">
                    <a:lumMod val="50000"/>
                  </a:schemeClr>
                </a:solidFill>
              </a:rPr>
              <a:t>What three structures/systems manifest abnormalities in </a:t>
            </a:r>
            <a:r>
              <a:rPr lang="en-US" sz="1400" i="1" dirty="0" err="1">
                <a:solidFill>
                  <a:schemeClr val="bg1">
                    <a:lumMod val="50000"/>
                  </a:schemeClr>
                </a:solidFill>
              </a:rPr>
              <a:t>Marfan’s</a:t>
            </a:r>
            <a:r>
              <a:rPr lang="en-US" sz="1400" i="1" dirty="0">
                <a:solidFill>
                  <a:schemeClr val="bg1">
                    <a:lumMod val="50000"/>
                  </a:schemeClr>
                </a:solidFill>
              </a:rPr>
              <a:t>?</a:t>
            </a:r>
          </a:p>
          <a:p>
            <a:r>
              <a:rPr lang="en-US" sz="1400" dirty="0">
                <a:solidFill>
                  <a:schemeClr val="bg1">
                    <a:lumMod val="50000"/>
                  </a:schemeClr>
                </a:solidFill>
              </a:rPr>
              <a:t>--</a:t>
            </a:r>
            <a:r>
              <a:rPr lang="en-US" sz="1400" b="1" dirty="0">
                <a:solidFill>
                  <a:srgbClr val="0000FF"/>
                </a:solidFill>
              </a:rPr>
              <a:t>The eye (duh)</a:t>
            </a:r>
          </a:p>
          <a:p>
            <a:r>
              <a:rPr lang="en-US" sz="1400" dirty="0">
                <a:solidFill>
                  <a:schemeClr val="bg1">
                    <a:lumMod val="50000"/>
                  </a:schemeClr>
                </a:solidFill>
              </a:rPr>
              <a:t>--The cardiovascular</a:t>
            </a:r>
          </a:p>
          <a:p>
            <a:r>
              <a:rPr lang="en-US" sz="1400" dirty="0">
                <a:solidFill>
                  <a:schemeClr val="bg1">
                    <a:lumMod val="50000"/>
                  </a:schemeClr>
                </a:solidFill>
              </a:rPr>
              <a:t>--The musculoskeletal</a:t>
            </a:r>
          </a:p>
        </p:txBody>
      </p:sp>
      <p:sp>
        <p:nvSpPr>
          <p:cNvPr id="27" name="Oval 26">
            <a:extLst>
              <a:ext uri="{FF2B5EF4-FFF2-40B4-BE49-F238E27FC236}">
                <a16:creationId xmlns:a16="http://schemas.microsoft.com/office/drawing/2014/main" id="{840C5E79-DF92-4B8B-A680-BE027ECFE4BE}"/>
              </a:ext>
            </a:extLst>
          </p:cNvPr>
          <p:cNvSpPr/>
          <p:nvPr/>
        </p:nvSpPr>
        <p:spPr>
          <a:xfrm>
            <a:off x="533400" y="4641274"/>
            <a:ext cx="2057400" cy="464126"/>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Oval 31">
            <a:extLst>
              <a:ext uri="{FF2B5EF4-FFF2-40B4-BE49-F238E27FC236}">
                <a16:creationId xmlns:a16="http://schemas.microsoft.com/office/drawing/2014/main" id="{820D53F9-440C-4BB5-8148-9A6B4A22E3FA}"/>
              </a:ext>
            </a:extLst>
          </p:cNvPr>
          <p:cNvSpPr/>
          <p:nvPr/>
        </p:nvSpPr>
        <p:spPr>
          <a:xfrm>
            <a:off x="2533263" y="5086992"/>
            <a:ext cx="1505337" cy="464126"/>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TextBox 29">
            <a:extLst>
              <a:ext uri="{FF2B5EF4-FFF2-40B4-BE49-F238E27FC236}">
                <a16:creationId xmlns:a16="http://schemas.microsoft.com/office/drawing/2014/main" id="{C57267CA-E34A-40C8-9E65-E5DD211C1B91}"/>
              </a:ext>
            </a:extLst>
          </p:cNvPr>
          <p:cNvSpPr txBox="1"/>
          <p:nvPr/>
        </p:nvSpPr>
        <p:spPr>
          <a:xfrm>
            <a:off x="2845159" y="3355239"/>
            <a:ext cx="5248746" cy="1600438"/>
          </a:xfrm>
          <a:prstGeom prst="rect">
            <a:avLst/>
          </a:prstGeom>
          <a:solidFill>
            <a:srgbClr val="002060"/>
          </a:solidFill>
        </p:spPr>
        <p:txBody>
          <a:bodyPr wrap="square" rtlCol="0">
            <a:spAutoFit/>
          </a:bodyPr>
          <a:lstStyle/>
          <a:p>
            <a:pPr eaLnBrk="1" hangingPunct="1"/>
            <a:r>
              <a:rPr lang="en-US" altLang="en-US" sz="1400" i="1" dirty="0">
                <a:solidFill>
                  <a:schemeClr val="bg1"/>
                </a:solidFill>
              </a:rPr>
              <a:t>What proportion of </a:t>
            </a:r>
            <a:r>
              <a:rPr lang="en-US" altLang="en-US" sz="1400" i="1" dirty="0" err="1">
                <a:solidFill>
                  <a:schemeClr val="bg1"/>
                </a:solidFill>
              </a:rPr>
              <a:t>Marfan</a:t>
            </a:r>
            <a:r>
              <a:rPr lang="en-US" altLang="en-US" sz="1400" i="1" dirty="0">
                <a:solidFill>
                  <a:schemeClr val="bg1"/>
                </a:solidFill>
              </a:rPr>
              <a:t> pts manifest ocular abnormalities?</a:t>
            </a:r>
          </a:p>
          <a:p>
            <a:pPr eaLnBrk="1" hangingPunct="1"/>
            <a:r>
              <a:rPr lang="en-US" altLang="en-US" sz="1400" dirty="0">
                <a:solidFill>
                  <a:srgbClr val="002060"/>
                </a:solidFill>
              </a:rPr>
              <a:t>At least 80%</a:t>
            </a:r>
          </a:p>
          <a:p>
            <a:pPr eaLnBrk="1" hangingPunct="1"/>
            <a:endParaRPr lang="en-US" altLang="en-US" sz="1400" dirty="0">
              <a:solidFill>
                <a:srgbClr val="002060"/>
              </a:solidFill>
            </a:endParaRPr>
          </a:p>
          <a:p>
            <a:pPr eaLnBrk="1" hangingPunct="1"/>
            <a:r>
              <a:rPr lang="en-US" altLang="en-US" sz="1400" i="1" dirty="0">
                <a:solidFill>
                  <a:srgbClr val="002060"/>
                </a:solidFill>
              </a:rPr>
              <a:t>Other than ectopia </a:t>
            </a:r>
            <a:r>
              <a:rPr lang="en-US" altLang="en-US" sz="1400" i="1" dirty="0" err="1">
                <a:solidFill>
                  <a:srgbClr val="002060"/>
                </a:solidFill>
              </a:rPr>
              <a:t>lentis</a:t>
            </a:r>
            <a:r>
              <a:rPr lang="en-US" altLang="en-US" sz="1400" i="1" dirty="0">
                <a:solidFill>
                  <a:srgbClr val="002060"/>
                </a:solidFill>
              </a:rPr>
              <a:t> and (occasionally) </a:t>
            </a:r>
            <a:r>
              <a:rPr lang="en-US" altLang="en-US" sz="1400" i="1" dirty="0" err="1">
                <a:solidFill>
                  <a:srgbClr val="002060"/>
                </a:solidFill>
              </a:rPr>
              <a:t>microspherophakia</a:t>
            </a:r>
            <a:r>
              <a:rPr lang="en-US" altLang="en-US" sz="1400" i="1" dirty="0">
                <a:solidFill>
                  <a:srgbClr val="002060"/>
                </a:solidFill>
              </a:rPr>
              <a:t>, what two ocular structural abnormalities are often present?</a:t>
            </a:r>
          </a:p>
          <a:p>
            <a:pPr eaLnBrk="1" hangingPunct="1"/>
            <a:r>
              <a:rPr lang="en-US" altLang="en-US" sz="1400" dirty="0">
                <a:solidFill>
                  <a:srgbClr val="002060"/>
                </a:solidFill>
              </a:rPr>
              <a:t>--Corneal shape abnormalities</a:t>
            </a:r>
          </a:p>
          <a:p>
            <a:pPr eaLnBrk="1" hangingPunct="1"/>
            <a:r>
              <a:rPr lang="en-US" altLang="en-US" sz="1400" dirty="0">
                <a:solidFill>
                  <a:srgbClr val="002060"/>
                </a:solidFill>
              </a:rPr>
              <a:t>--Increased axial length</a:t>
            </a:r>
          </a:p>
        </p:txBody>
      </p:sp>
    </p:spTree>
    <p:extLst>
      <p:ext uri="{BB962C8B-B14F-4D97-AF65-F5344CB8AC3E}">
        <p14:creationId xmlns:p14="http://schemas.microsoft.com/office/powerpoint/2010/main" val="2445233931"/>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6" name="TextBox 7"/>
          <p:cNvSpPr txBox="1">
            <a:spLocks noChangeArrowheads="1"/>
          </p:cNvSpPr>
          <p:nvPr/>
        </p:nvSpPr>
        <p:spPr bwMode="auto">
          <a:xfrm>
            <a:off x="1904999" y="3080768"/>
            <a:ext cx="5226050" cy="923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1800" dirty="0">
                <a:solidFill>
                  <a:schemeClr val="bg1">
                    <a:lumMod val="75000"/>
                  </a:schemeClr>
                </a:solidFill>
              </a:rPr>
              <a:t>The first thought you should have when</a:t>
            </a:r>
          </a:p>
          <a:p>
            <a:pPr algn="ctr" eaLnBrk="1" hangingPunct="1">
              <a:spcBef>
                <a:spcPct val="0"/>
              </a:spcBef>
              <a:buClrTx/>
              <a:buSzTx/>
              <a:buFontTx/>
              <a:buNone/>
            </a:pPr>
            <a:r>
              <a:rPr lang="en-US" altLang="en-US" sz="1800" dirty="0">
                <a:solidFill>
                  <a:schemeClr val="bg1">
                    <a:lumMod val="75000"/>
                  </a:schemeClr>
                </a:solidFill>
              </a:rPr>
              <a:t>encountering a </a:t>
            </a:r>
            <a:r>
              <a:rPr lang="en-US" altLang="en-US" sz="1800" dirty="0" err="1">
                <a:solidFill>
                  <a:schemeClr val="bg1">
                    <a:lumMod val="75000"/>
                  </a:schemeClr>
                </a:solidFill>
              </a:rPr>
              <a:t>pt</a:t>
            </a:r>
            <a:r>
              <a:rPr lang="en-US" altLang="en-US" sz="1800" dirty="0">
                <a:solidFill>
                  <a:schemeClr val="bg1">
                    <a:lumMod val="75000"/>
                  </a:schemeClr>
                </a:solidFill>
              </a:rPr>
              <a:t> you suspect has glaucoma is…</a:t>
            </a:r>
          </a:p>
          <a:p>
            <a:pPr algn="ctr" eaLnBrk="1" hangingPunct="1">
              <a:spcBef>
                <a:spcPct val="0"/>
              </a:spcBef>
              <a:buClrTx/>
              <a:buSzTx/>
              <a:buFontTx/>
              <a:buNone/>
            </a:pPr>
            <a:r>
              <a:rPr lang="en-US" altLang="en-US" sz="1800" b="1" i="1" dirty="0">
                <a:solidFill>
                  <a:schemeClr val="bg1">
                    <a:lumMod val="75000"/>
                  </a:schemeClr>
                </a:solidFill>
              </a:rPr>
              <a:t>What is the status of the angle?</a:t>
            </a:r>
          </a:p>
        </p:txBody>
      </p:sp>
      <p:sp>
        <p:nvSpPr>
          <p:cNvPr id="13" name="Rectangle 2">
            <a:extLst>
              <a:ext uri="{FF2B5EF4-FFF2-40B4-BE49-F238E27FC236}">
                <a16:creationId xmlns:a16="http://schemas.microsoft.com/office/drawing/2014/main" id="{91537DFF-FE3D-41F1-B41A-099239F8D93A}"/>
              </a:ext>
            </a:extLst>
          </p:cNvPr>
          <p:cNvSpPr>
            <a:spLocks noGrp="1" noChangeArrowheads="1"/>
          </p:cNvSpPr>
          <p:nvPr>
            <p:ph type="title"/>
          </p:nvPr>
        </p:nvSpPr>
        <p:spPr>
          <a:xfrm>
            <a:off x="457200" y="304800"/>
            <a:ext cx="7543800" cy="563562"/>
          </a:xfrm>
        </p:spPr>
        <p:txBody>
          <a:bodyPr/>
          <a:lstStyle/>
          <a:p>
            <a:pPr eaLnBrk="1" hangingPunct="1"/>
            <a:r>
              <a:rPr lang="en-US" altLang="en-US" sz="3500" dirty="0"/>
              <a:t>A</a:t>
            </a:r>
          </a:p>
        </p:txBody>
      </p:sp>
      <p:sp>
        <p:nvSpPr>
          <p:cNvPr id="15" name="Text Box 3">
            <a:extLst>
              <a:ext uri="{FF2B5EF4-FFF2-40B4-BE49-F238E27FC236}">
                <a16:creationId xmlns:a16="http://schemas.microsoft.com/office/drawing/2014/main" id="{FDBF16DD-0082-4B3C-8728-416E17088984}"/>
              </a:ext>
            </a:extLst>
          </p:cNvPr>
          <p:cNvSpPr txBox="1">
            <a:spLocks noChangeArrowheads="1"/>
          </p:cNvSpPr>
          <p:nvPr/>
        </p:nvSpPr>
        <p:spPr bwMode="auto">
          <a:xfrm>
            <a:off x="3351212" y="801757"/>
            <a:ext cx="2266950" cy="6413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3600"/>
              <a:t>Glaucoma</a:t>
            </a:r>
          </a:p>
        </p:txBody>
      </p:sp>
      <p:sp>
        <p:nvSpPr>
          <p:cNvPr id="16" name="Text Box 4">
            <a:extLst>
              <a:ext uri="{FF2B5EF4-FFF2-40B4-BE49-F238E27FC236}">
                <a16:creationId xmlns:a16="http://schemas.microsoft.com/office/drawing/2014/main" id="{F573FD74-C913-4A13-A6D1-A54660E076F4}"/>
              </a:ext>
            </a:extLst>
          </p:cNvPr>
          <p:cNvSpPr txBox="1">
            <a:spLocks noChangeArrowheads="1"/>
          </p:cNvSpPr>
          <p:nvPr/>
        </p:nvSpPr>
        <p:spPr bwMode="auto">
          <a:xfrm>
            <a:off x="5161801" y="2211387"/>
            <a:ext cx="2441694" cy="82484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800" b="1" i="1" dirty="0"/>
              <a:t>Closed- </a:t>
            </a:r>
            <a:r>
              <a:rPr lang="en-US" altLang="en-US" sz="2800" b="1" dirty="0"/>
              <a:t>or</a:t>
            </a:r>
          </a:p>
          <a:p>
            <a:pPr algn="ctr" eaLnBrk="1" hangingPunct="1">
              <a:lnSpc>
                <a:spcPct val="85000"/>
              </a:lnSpc>
              <a:spcBef>
                <a:spcPct val="0"/>
              </a:spcBef>
              <a:buClrTx/>
              <a:buSzTx/>
              <a:buFontTx/>
              <a:buNone/>
            </a:pPr>
            <a:r>
              <a:rPr lang="en-US" altLang="en-US" sz="2800" b="1" i="1" dirty="0"/>
              <a:t>narrow-angle</a:t>
            </a:r>
          </a:p>
        </p:txBody>
      </p:sp>
      <p:sp>
        <p:nvSpPr>
          <p:cNvPr id="17" name="Text Box 5">
            <a:extLst>
              <a:ext uri="{FF2B5EF4-FFF2-40B4-BE49-F238E27FC236}">
                <a16:creationId xmlns:a16="http://schemas.microsoft.com/office/drawing/2014/main" id="{079D805A-90A5-417A-8D73-E44114CE3FCE}"/>
              </a:ext>
            </a:extLst>
          </p:cNvPr>
          <p:cNvSpPr txBox="1">
            <a:spLocks noChangeArrowheads="1"/>
          </p:cNvSpPr>
          <p:nvPr/>
        </p:nvSpPr>
        <p:spPr bwMode="auto">
          <a:xfrm>
            <a:off x="1617938" y="2261619"/>
            <a:ext cx="2047875"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800" i="1" dirty="0">
                <a:solidFill>
                  <a:schemeClr val="bg1">
                    <a:lumMod val="75000"/>
                  </a:schemeClr>
                </a:solidFill>
              </a:rPr>
              <a:t>Open-angle</a:t>
            </a:r>
          </a:p>
        </p:txBody>
      </p:sp>
      <p:sp>
        <p:nvSpPr>
          <p:cNvPr id="18" name="Line 6">
            <a:extLst>
              <a:ext uri="{FF2B5EF4-FFF2-40B4-BE49-F238E27FC236}">
                <a16:creationId xmlns:a16="http://schemas.microsoft.com/office/drawing/2014/main" id="{785C5BC4-3B7B-470B-8F42-FFE4E418ED14}"/>
              </a:ext>
            </a:extLst>
          </p:cNvPr>
          <p:cNvSpPr>
            <a:spLocks noChangeShapeType="1"/>
          </p:cNvSpPr>
          <p:nvPr/>
        </p:nvSpPr>
        <p:spPr bwMode="auto">
          <a:xfrm flipH="1">
            <a:off x="3505199" y="1460570"/>
            <a:ext cx="1012825" cy="81915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9" name="Line 7">
            <a:extLst>
              <a:ext uri="{FF2B5EF4-FFF2-40B4-BE49-F238E27FC236}">
                <a16:creationId xmlns:a16="http://schemas.microsoft.com/office/drawing/2014/main" id="{493726A5-0AC3-4784-B1FD-1B83180639DD}"/>
              </a:ext>
            </a:extLst>
          </p:cNvPr>
          <p:cNvSpPr>
            <a:spLocks noChangeShapeType="1"/>
          </p:cNvSpPr>
          <p:nvPr/>
        </p:nvSpPr>
        <p:spPr bwMode="auto">
          <a:xfrm>
            <a:off x="4518025" y="1460569"/>
            <a:ext cx="1012825" cy="81915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 name="TextBox 1">
            <a:extLst>
              <a:ext uri="{FF2B5EF4-FFF2-40B4-BE49-F238E27FC236}">
                <a16:creationId xmlns:a16="http://schemas.microsoft.com/office/drawing/2014/main" id="{7C0AF69C-4874-49E7-9329-4384F3541034}"/>
              </a:ext>
            </a:extLst>
          </p:cNvPr>
          <p:cNvSpPr txBox="1"/>
          <p:nvPr/>
        </p:nvSpPr>
        <p:spPr>
          <a:xfrm>
            <a:off x="1295400" y="4267200"/>
            <a:ext cx="6963766" cy="1569660"/>
          </a:xfrm>
          <a:prstGeom prst="rect">
            <a:avLst/>
          </a:prstGeom>
          <a:noFill/>
        </p:spPr>
        <p:txBody>
          <a:bodyPr wrap="none" rtlCol="0">
            <a:spAutoFit/>
          </a:bodyPr>
          <a:lstStyle/>
          <a:p>
            <a:r>
              <a:rPr lang="en-US" sz="1600" i="1" dirty="0">
                <a:solidFill>
                  <a:schemeClr val="bg1">
                    <a:lumMod val="75000"/>
                  </a:schemeClr>
                </a:solidFill>
              </a:rPr>
              <a:t>What does it mean to say the angle is </a:t>
            </a:r>
            <a:r>
              <a:rPr lang="en-US" sz="1600" dirty="0">
                <a:solidFill>
                  <a:schemeClr val="bg1">
                    <a:lumMod val="75000"/>
                  </a:schemeClr>
                </a:solidFill>
              </a:rPr>
              <a:t>closed</a:t>
            </a:r>
            <a:r>
              <a:rPr lang="en-US" sz="1600" i="1" dirty="0">
                <a:solidFill>
                  <a:schemeClr val="bg1">
                    <a:lumMod val="75000"/>
                  </a:schemeClr>
                </a:solidFill>
              </a:rPr>
              <a:t>?</a:t>
            </a:r>
          </a:p>
          <a:p>
            <a:r>
              <a:rPr lang="en-US" sz="1600" dirty="0">
                <a:solidFill>
                  <a:schemeClr val="bg1">
                    <a:lumMod val="75000"/>
                  </a:schemeClr>
                </a:solidFill>
              </a:rPr>
              <a:t>It means the peripheral iris is in contact with the trabecular meshwork (TM)</a:t>
            </a:r>
          </a:p>
          <a:p>
            <a:endParaRPr lang="en-US" sz="1600" dirty="0">
              <a:solidFill>
                <a:schemeClr val="bg1">
                  <a:lumMod val="75000"/>
                </a:schemeClr>
              </a:solidFill>
            </a:endParaRPr>
          </a:p>
          <a:p>
            <a:r>
              <a:rPr lang="en-US" sz="1600" i="1" dirty="0">
                <a:solidFill>
                  <a:schemeClr val="bg1">
                    <a:lumMod val="75000"/>
                  </a:schemeClr>
                </a:solidFill>
              </a:rPr>
              <a:t>This contact comes in two basic flavors—what are they?</a:t>
            </a:r>
          </a:p>
          <a:p>
            <a:r>
              <a:rPr lang="en-US" sz="1600" dirty="0">
                <a:solidFill>
                  <a:schemeClr val="bg1">
                    <a:lumMod val="75000"/>
                  </a:schemeClr>
                </a:solidFill>
              </a:rPr>
              <a:t>--</a:t>
            </a:r>
            <a:r>
              <a:rPr lang="en-US" sz="1600" b="1" dirty="0">
                <a:solidFill>
                  <a:srgbClr val="0000FF"/>
                </a:solidFill>
              </a:rPr>
              <a:t>The iris can  </a:t>
            </a:r>
            <a:r>
              <a:rPr lang="en-US" sz="1600" b="1" i="1" dirty="0">
                <a:solidFill>
                  <a:srgbClr val="0000FF"/>
                </a:solidFill>
              </a:rPr>
              <a:t>appose</a:t>
            </a:r>
            <a:r>
              <a:rPr lang="en-US" sz="1600" b="1" dirty="0">
                <a:solidFill>
                  <a:srgbClr val="0000FF"/>
                </a:solidFill>
              </a:rPr>
              <a:t>  the TM</a:t>
            </a:r>
            <a:r>
              <a:rPr lang="en-US" sz="1600" dirty="0">
                <a:solidFill>
                  <a:schemeClr val="bg1">
                    <a:lumMod val="75000"/>
                  </a:schemeClr>
                </a:solidFill>
              </a:rPr>
              <a:t>, </a:t>
            </a:r>
            <a:r>
              <a:rPr lang="en-US" sz="1600" dirty="0" err="1">
                <a:solidFill>
                  <a:schemeClr val="bg1">
                    <a:lumMod val="75000"/>
                  </a:schemeClr>
                </a:solidFill>
              </a:rPr>
              <a:t>ie</a:t>
            </a:r>
            <a:r>
              <a:rPr lang="en-US" sz="1600" dirty="0">
                <a:solidFill>
                  <a:schemeClr val="bg1">
                    <a:lumMod val="75000"/>
                  </a:schemeClr>
                </a:solidFill>
              </a:rPr>
              <a:t>, touch it without adhering to it</a:t>
            </a:r>
          </a:p>
          <a:p>
            <a:r>
              <a:rPr lang="en-US" sz="1600" dirty="0">
                <a:solidFill>
                  <a:schemeClr val="bg1">
                    <a:lumMod val="75000"/>
                  </a:schemeClr>
                </a:solidFill>
              </a:rPr>
              <a:t>--</a:t>
            </a:r>
            <a:r>
              <a:rPr lang="en-US" sz="1600" b="1" dirty="0">
                <a:solidFill>
                  <a:srgbClr val="0000FF"/>
                </a:solidFill>
              </a:rPr>
              <a:t>The iris can be  </a:t>
            </a:r>
            <a:r>
              <a:rPr lang="en-US" sz="1600" b="1" i="1" dirty="0" err="1">
                <a:solidFill>
                  <a:srgbClr val="0000FF"/>
                </a:solidFill>
              </a:rPr>
              <a:t>syneched</a:t>
            </a:r>
            <a:r>
              <a:rPr lang="en-US" sz="1600" b="1" i="1" dirty="0">
                <a:solidFill>
                  <a:srgbClr val="0000FF"/>
                </a:solidFill>
              </a:rPr>
              <a:t>*</a:t>
            </a:r>
            <a:r>
              <a:rPr lang="en-US" sz="1600" b="1" dirty="0">
                <a:solidFill>
                  <a:srgbClr val="0000FF"/>
                </a:solidFill>
              </a:rPr>
              <a:t>  to the TM</a:t>
            </a:r>
            <a:r>
              <a:rPr lang="en-US" sz="1600" dirty="0">
                <a:solidFill>
                  <a:schemeClr val="bg1">
                    <a:lumMod val="75000"/>
                  </a:schemeClr>
                </a:solidFill>
              </a:rPr>
              <a:t>, </a:t>
            </a:r>
            <a:r>
              <a:rPr lang="en-US" sz="1600" dirty="0" err="1">
                <a:solidFill>
                  <a:schemeClr val="bg1">
                    <a:lumMod val="75000"/>
                  </a:schemeClr>
                </a:solidFill>
              </a:rPr>
              <a:t>ie</a:t>
            </a:r>
            <a:r>
              <a:rPr lang="en-US" sz="1600" dirty="0">
                <a:solidFill>
                  <a:schemeClr val="bg1">
                    <a:lumMod val="75000"/>
                  </a:schemeClr>
                </a:solidFill>
              </a:rPr>
              <a:t>, adhered to it</a:t>
            </a:r>
          </a:p>
        </p:txBody>
      </p:sp>
      <p:sp>
        <p:nvSpPr>
          <p:cNvPr id="14" name="TextBox 13">
            <a:extLst>
              <a:ext uri="{FF2B5EF4-FFF2-40B4-BE49-F238E27FC236}">
                <a16:creationId xmlns:a16="http://schemas.microsoft.com/office/drawing/2014/main" id="{9704186B-3F72-4DD6-BC97-BAB13324E8AA}"/>
              </a:ext>
            </a:extLst>
          </p:cNvPr>
          <p:cNvSpPr txBox="1"/>
          <p:nvPr/>
        </p:nvSpPr>
        <p:spPr>
          <a:xfrm>
            <a:off x="2259496" y="189094"/>
            <a:ext cx="4607480" cy="400110"/>
          </a:xfrm>
          <a:prstGeom prst="rect">
            <a:avLst/>
          </a:prstGeom>
          <a:solidFill>
            <a:schemeClr val="accent1">
              <a:lumMod val="60000"/>
              <a:lumOff val="40000"/>
            </a:schemeClr>
          </a:solidFill>
        </p:spPr>
        <p:txBody>
          <a:bodyPr wrap="none" rtlCol="0">
            <a:spAutoFit/>
          </a:bodyPr>
          <a:lstStyle/>
          <a:p>
            <a:pPr algn="ctr"/>
            <a:r>
              <a:rPr lang="en-US" sz="2000" b="1" dirty="0"/>
              <a:t>Secondary Angle Closure Glaucoma</a:t>
            </a:r>
          </a:p>
        </p:txBody>
      </p:sp>
      <p:sp>
        <p:nvSpPr>
          <p:cNvPr id="4" name="Oval 3">
            <a:extLst>
              <a:ext uri="{FF2B5EF4-FFF2-40B4-BE49-F238E27FC236}">
                <a16:creationId xmlns:a16="http://schemas.microsoft.com/office/drawing/2014/main" id="{07392D33-CF23-4557-A69C-FD267269889F}"/>
              </a:ext>
            </a:extLst>
          </p:cNvPr>
          <p:cNvSpPr/>
          <p:nvPr/>
        </p:nvSpPr>
        <p:spPr>
          <a:xfrm>
            <a:off x="1143000" y="5105400"/>
            <a:ext cx="4343400" cy="838200"/>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TextBox 19">
            <a:extLst>
              <a:ext uri="{FF2B5EF4-FFF2-40B4-BE49-F238E27FC236}">
                <a16:creationId xmlns:a16="http://schemas.microsoft.com/office/drawing/2014/main" id="{D7EE4E6F-F053-4A06-8923-91BC9449DD52}"/>
              </a:ext>
            </a:extLst>
          </p:cNvPr>
          <p:cNvSpPr txBox="1"/>
          <p:nvPr/>
        </p:nvSpPr>
        <p:spPr>
          <a:xfrm>
            <a:off x="703769" y="3072638"/>
            <a:ext cx="7581901" cy="1815882"/>
          </a:xfrm>
          <a:prstGeom prst="rect">
            <a:avLst/>
          </a:prstGeom>
          <a:solidFill>
            <a:schemeClr val="accent5">
              <a:lumMod val="75000"/>
            </a:schemeClr>
          </a:solidFill>
        </p:spPr>
        <p:txBody>
          <a:bodyPr wrap="square" rtlCol="0">
            <a:spAutoFit/>
          </a:bodyPr>
          <a:lstStyle/>
          <a:p>
            <a:r>
              <a:rPr lang="en-US" sz="1400" i="1" dirty="0">
                <a:solidFill>
                  <a:srgbClr val="0000FF"/>
                </a:solidFill>
              </a:rPr>
              <a:t>How do you go about determining whether the iris-angle touch is appositional, or </a:t>
            </a:r>
            <a:r>
              <a:rPr lang="en-US" sz="1400" i="1" dirty="0" err="1">
                <a:solidFill>
                  <a:srgbClr val="0000FF"/>
                </a:solidFill>
              </a:rPr>
              <a:t>synechial</a:t>
            </a:r>
            <a:r>
              <a:rPr lang="en-US" sz="1400" i="1" dirty="0">
                <a:solidFill>
                  <a:srgbClr val="0000FF"/>
                </a:solidFill>
              </a:rPr>
              <a:t>?</a:t>
            </a:r>
          </a:p>
          <a:p>
            <a:r>
              <a:rPr lang="en-US" sz="1400" dirty="0">
                <a:solidFill>
                  <a:srgbClr val="0000FF"/>
                </a:solidFill>
              </a:rPr>
              <a:t>Via dynamic (aka </a:t>
            </a:r>
            <a:r>
              <a:rPr lang="en-US" sz="1400" i="1" dirty="0">
                <a:solidFill>
                  <a:srgbClr val="0000FF"/>
                </a:solidFill>
              </a:rPr>
              <a:t>compression, </a:t>
            </a:r>
            <a:r>
              <a:rPr lang="en-US" sz="1400" dirty="0">
                <a:solidFill>
                  <a:srgbClr val="0000FF"/>
                </a:solidFill>
              </a:rPr>
              <a:t>aka</a:t>
            </a:r>
            <a:r>
              <a:rPr lang="en-US" sz="1400" i="1" dirty="0">
                <a:solidFill>
                  <a:srgbClr val="0000FF"/>
                </a:solidFill>
              </a:rPr>
              <a:t> indentation</a:t>
            </a:r>
            <a:r>
              <a:rPr lang="en-US" sz="1400" dirty="0">
                <a:solidFill>
                  <a:srgbClr val="0000FF"/>
                </a:solidFill>
              </a:rPr>
              <a:t>) gonioscopy</a:t>
            </a:r>
          </a:p>
          <a:p>
            <a:endParaRPr lang="en-US" sz="1400" dirty="0">
              <a:solidFill>
                <a:srgbClr val="0000FF"/>
              </a:solidFill>
            </a:endParaRPr>
          </a:p>
          <a:p>
            <a:r>
              <a:rPr lang="en-US" sz="1400" i="1" dirty="0">
                <a:solidFill>
                  <a:srgbClr val="0000FF"/>
                </a:solidFill>
              </a:rPr>
              <a:t>How is dynamic gonioscopy performed?</a:t>
            </a:r>
          </a:p>
          <a:p>
            <a:r>
              <a:rPr lang="en-US" sz="1400" dirty="0">
                <a:solidFill>
                  <a:srgbClr val="0000FF"/>
                </a:solidFill>
              </a:rPr>
              <a:t>During gonioscopy, the examiner manipulates the lens to gently compress the central cornea, in the process displacing aqueous peripherally, toward the angle. </a:t>
            </a:r>
            <a:r>
              <a:rPr lang="en-US" sz="1400" dirty="0">
                <a:solidFill>
                  <a:schemeClr val="accent5">
                    <a:lumMod val="75000"/>
                  </a:schemeClr>
                </a:solidFill>
              </a:rPr>
              <a:t>If the iris-angle contact is appositional, the influx of displaced aqueous will separate them. But at locations where the iris is </a:t>
            </a:r>
            <a:r>
              <a:rPr lang="en-US" sz="1400" dirty="0" err="1">
                <a:solidFill>
                  <a:schemeClr val="accent5">
                    <a:lumMod val="75000"/>
                  </a:schemeClr>
                </a:solidFill>
              </a:rPr>
              <a:t>syneched</a:t>
            </a:r>
            <a:r>
              <a:rPr lang="en-US" sz="1400" dirty="0">
                <a:solidFill>
                  <a:schemeClr val="accent5">
                    <a:lumMod val="75000"/>
                  </a:schemeClr>
                </a:solidFill>
              </a:rPr>
              <a:t> to the angle, the aqueous influx will have no effect on the iris-angle contact.</a:t>
            </a:r>
          </a:p>
        </p:txBody>
      </p:sp>
    </p:spTree>
    <p:extLst>
      <p:ext uri="{BB962C8B-B14F-4D97-AF65-F5344CB8AC3E}">
        <p14:creationId xmlns:p14="http://schemas.microsoft.com/office/powerpoint/2010/main" val="3809837417"/>
      </p:ext>
    </p:extLst>
  </p:cSld>
  <p:clrMapOvr>
    <a:masterClrMapping/>
  </p:clrMapOvr>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014" name="Text Box 6"/>
          <p:cNvSpPr txBox="1">
            <a:spLocks noChangeArrowheads="1"/>
          </p:cNvSpPr>
          <p:nvPr/>
        </p:nvSpPr>
        <p:spPr bwMode="auto">
          <a:xfrm>
            <a:off x="533400" y="2356376"/>
            <a:ext cx="1005403"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t>Lens-</a:t>
            </a:r>
          </a:p>
          <a:p>
            <a:pPr algn="ctr" eaLnBrk="1" hangingPunct="1">
              <a:lnSpc>
                <a:spcPct val="80000"/>
              </a:lnSpc>
              <a:spcBef>
                <a:spcPct val="0"/>
              </a:spcBef>
              <a:buClrTx/>
              <a:buSzTx/>
              <a:buFontTx/>
              <a:buNone/>
            </a:pPr>
            <a:r>
              <a:rPr lang="en-US" altLang="en-US" sz="1800" dirty="0"/>
              <a:t>Induced</a:t>
            </a:r>
          </a:p>
        </p:txBody>
      </p:sp>
      <p:sp>
        <p:nvSpPr>
          <p:cNvPr id="43017" name="Text Box 14"/>
          <p:cNvSpPr txBox="1">
            <a:spLocks noChangeArrowheads="1"/>
          </p:cNvSpPr>
          <p:nvPr/>
        </p:nvSpPr>
        <p:spPr bwMode="auto">
          <a:xfrm>
            <a:off x="3026498" y="2365901"/>
            <a:ext cx="1633781"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Aphakic/</a:t>
            </a:r>
          </a:p>
          <a:p>
            <a:pPr algn="ctr" eaLnBrk="1" hangingPunct="1">
              <a:lnSpc>
                <a:spcPct val="80000"/>
              </a:lnSpc>
              <a:spcBef>
                <a:spcPct val="0"/>
              </a:spcBef>
              <a:buClrTx/>
              <a:buSzTx/>
              <a:buFontTx/>
              <a:buNone/>
            </a:pPr>
            <a:r>
              <a:rPr lang="en-US" altLang="en-US" sz="1800" dirty="0" err="1">
                <a:solidFill>
                  <a:schemeClr val="bg1">
                    <a:lumMod val="75000"/>
                  </a:schemeClr>
                </a:solidFill>
              </a:rPr>
              <a:t>Pseudophakic</a:t>
            </a:r>
            <a:endParaRPr lang="en-US" altLang="en-US" sz="1800" dirty="0">
              <a:solidFill>
                <a:schemeClr val="bg1">
                  <a:lumMod val="75000"/>
                </a:schemeClr>
              </a:solidFill>
            </a:endParaRPr>
          </a:p>
        </p:txBody>
      </p:sp>
      <p:sp>
        <p:nvSpPr>
          <p:cNvPr id="43031" name="Text Box 35"/>
          <p:cNvSpPr txBox="1">
            <a:spLocks noChangeArrowheads="1"/>
          </p:cNvSpPr>
          <p:nvPr/>
        </p:nvSpPr>
        <p:spPr bwMode="auto">
          <a:xfrm>
            <a:off x="1190847" y="1295400"/>
            <a:ext cx="2473754"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t>w/ Pupillary Block</a:t>
            </a:r>
          </a:p>
        </p:txBody>
      </p:sp>
      <p:sp>
        <p:nvSpPr>
          <p:cNvPr id="49" name="Rectangle 2">
            <a:extLst>
              <a:ext uri="{FF2B5EF4-FFF2-40B4-BE49-F238E27FC236}">
                <a16:creationId xmlns:a16="http://schemas.microsoft.com/office/drawing/2014/main" id="{240EE5BF-F7D2-4FC8-A5DD-F6B5423153C6}"/>
              </a:ext>
            </a:extLst>
          </p:cNvPr>
          <p:cNvSpPr>
            <a:spLocks noGrp="1" noChangeArrowheads="1"/>
          </p:cNvSpPr>
          <p:nvPr>
            <p:ph type="title"/>
          </p:nvPr>
        </p:nvSpPr>
        <p:spPr>
          <a:xfrm>
            <a:off x="457200" y="304800"/>
            <a:ext cx="7543800" cy="563562"/>
          </a:xfrm>
        </p:spPr>
        <p:txBody>
          <a:bodyPr/>
          <a:lstStyle/>
          <a:p>
            <a:pPr eaLnBrk="1" hangingPunct="1"/>
            <a:r>
              <a:rPr lang="en-US" altLang="en-US" sz="3500" dirty="0"/>
              <a:t>A</a:t>
            </a:r>
          </a:p>
        </p:txBody>
      </p:sp>
      <p:sp>
        <p:nvSpPr>
          <p:cNvPr id="50" name="TextBox 49">
            <a:extLst>
              <a:ext uri="{FF2B5EF4-FFF2-40B4-BE49-F238E27FC236}">
                <a16:creationId xmlns:a16="http://schemas.microsoft.com/office/drawing/2014/main" id="{CF426230-46C8-405C-9015-99EF57762A2E}"/>
              </a:ext>
            </a:extLst>
          </p:cNvPr>
          <p:cNvSpPr txBox="1"/>
          <p:nvPr/>
        </p:nvSpPr>
        <p:spPr>
          <a:xfrm>
            <a:off x="2259496" y="189094"/>
            <a:ext cx="4607480" cy="400110"/>
          </a:xfrm>
          <a:prstGeom prst="rect">
            <a:avLst/>
          </a:prstGeom>
          <a:solidFill>
            <a:schemeClr val="accent1">
              <a:lumMod val="60000"/>
              <a:lumOff val="40000"/>
            </a:schemeClr>
          </a:solidFill>
        </p:spPr>
        <p:txBody>
          <a:bodyPr wrap="none" rtlCol="0">
            <a:spAutoFit/>
          </a:bodyPr>
          <a:lstStyle/>
          <a:p>
            <a:pPr algn="ctr"/>
            <a:r>
              <a:rPr lang="en-US" sz="2000" b="1" dirty="0"/>
              <a:t>Secondary Angle Closure Glaucoma</a:t>
            </a:r>
          </a:p>
        </p:txBody>
      </p:sp>
      <p:sp>
        <p:nvSpPr>
          <p:cNvPr id="2" name="TextBox 1">
            <a:extLst>
              <a:ext uri="{FF2B5EF4-FFF2-40B4-BE49-F238E27FC236}">
                <a16:creationId xmlns:a16="http://schemas.microsoft.com/office/drawing/2014/main" id="{A7E30BEC-923B-4C9A-A856-BDD0D882F6B8}"/>
              </a:ext>
            </a:extLst>
          </p:cNvPr>
          <p:cNvSpPr txBox="1"/>
          <p:nvPr/>
        </p:nvSpPr>
        <p:spPr>
          <a:xfrm>
            <a:off x="887305" y="2844119"/>
            <a:ext cx="1494320" cy="338554"/>
          </a:xfrm>
          <a:prstGeom prst="rect">
            <a:avLst/>
          </a:prstGeom>
          <a:noFill/>
        </p:spPr>
        <p:txBody>
          <a:bodyPr wrap="none" rtlCol="0">
            <a:spAutoFit/>
          </a:bodyPr>
          <a:lstStyle/>
          <a:p>
            <a:r>
              <a:rPr lang="en-US" sz="1600" dirty="0" err="1">
                <a:solidFill>
                  <a:schemeClr val="bg1">
                    <a:lumMod val="75000"/>
                  </a:schemeClr>
                </a:solidFill>
              </a:rPr>
              <a:t>Phacomorphic</a:t>
            </a:r>
            <a:endParaRPr lang="en-US" sz="1600" dirty="0">
              <a:solidFill>
                <a:schemeClr val="bg1">
                  <a:lumMod val="75000"/>
                </a:schemeClr>
              </a:solidFill>
            </a:endParaRPr>
          </a:p>
        </p:txBody>
      </p:sp>
      <p:sp>
        <p:nvSpPr>
          <p:cNvPr id="51" name="TextBox 50">
            <a:extLst>
              <a:ext uri="{FF2B5EF4-FFF2-40B4-BE49-F238E27FC236}">
                <a16:creationId xmlns:a16="http://schemas.microsoft.com/office/drawing/2014/main" id="{156069D4-340B-4160-A336-EBF73557CEE0}"/>
              </a:ext>
            </a:extLst>
          </p:cNvPr>
          <p:cNvSpPr txBox="1"/>
          <p:nvPr/>
        </p:nvSpPr>
        <p:spPr>
          <a:xfrm>
            <a:off x="884725" y="3175578"/>
            <a:ext cx="1519968" cy="338554"/>
          </a:xfrm>
          <a:prstGeom prst="rect">
            <a:avLst/>
          </a:prstGeom>
          <a:noFill/>
        </p:spPr>
        <p:txBody>
          <a:bodyPr wrap="none" rtlCol="0">
            <a:spAutoFit/>
          </a:bodyPr>
          <a:lstStyle/>
          <a:p>
            <a:r>
              <a:rPr lang="en-US" sz="1600" b="1" dirty="0"/>
              <a:t>Ectopia </a:t>
            </a:r>
            <a:r>
              <a:rPr lang="en-US" sz="1600" b="1" dirty="0" err="1"/>
              <a:t>lentis</a:t>
            </a:r>
            <a:endParaRPr lang="en-US" sz="1600" b="1" dirty="0"/>
          </a:p>
        </p:txBody>
      </p:sp>
      <p:cxnSp>
        <p:nvCxnSpPr>
          <p:cNvPr id="71" name="Straight Connector 70">
            <a:extLst>
              <a:ext uri="{FF2B5EF4-FFF2-40B4-BE49-F238E27FC236}">
                <a16:creationId xmlns:a16="http://schemas.microsoft.com/office/drawing/2014/main" id="{C104938D-BA8D-4E39-9D5F-9EE2012F2F3C}"/>
              </a:ext>
            </a:extLst>
          </p:cNvPr>
          <p:cNvCxnSpPr>
            <a:cxnSpLocks/>
          </p:cNvCxnSpPr>
          <p:nvPr/>
        </p:nvCxnSpPr>
        <p:spPr>
          <a:xfrm flipH="1">
            <a:off x="762665" y="3023488"/>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2A7E4E40-472F-4E50-8A7A-45C10FDD7171}"/>
              </a:ext>
            </a:extLst>
          </p:cNvPr>
          <p:cNvCxnSpPr>
            <a:cxnSpLocks/>
          </p:cNvCxnSpPr>
          <p:nvPr/>
        </p:nvCxnSpPr>
        <p:spPr>
          <a:xfrm flipH="1">
            <a:off x="762665" y="3347853"/>
            <a:ext cx="168274"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C3924889-45B9-4383-9C9E-48F0A9C27AD8}"/>
              </a:ext>
            </a:extLst>
          </p:cNvPr>
          <p:cNvCxnSpPr>
            <a:cxnSpLocks/>
          </p:cNvCxnSpPr>
          <p:nvPr/>
        </p:nvCxnSpPr>
        <p:spPr>
          <a:xfrm flipH="1">
            <a:off x="748719" y="2838976"/>
            <a:ext cx="13947" cy="5088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 name="Straight Arrow Connector 5">
            <a:extLst>
              <a:ext uri="{FF2B5EF4-FFF2-40B4-BE49-F238E27FC236}">
                <a16:creationId xmlns:a16="http://schemas.microsoft.com/office/drawing/2014/main" id="{A3439F0C-5143-461F-8F3C-2E830785DEFC}"/>
              </a:ext>
            </a:extLst>
          </p:cNvPr>
          <p:cNvCxnSpPr>
            <a:stCxn id="50" idx="2"/>
          </p:cNvCxnSpPr>
          <p:nvPr/>
        </p:nvCxnSpPr>
        <p:spPr>
          <a:xfrm flipH="1">
            <a:off x="2971800" y="589204"/>
            <a:ext cx="1591436" cy="706196"/>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6" name="Straight Arrow Connector 25">
            <a:extLst>
              <a:ext uri="{FF2B5EF4-FFF2-40B4-BE49-F238E27FC236}">
                <a16:creationId xmlns:a16="http://schemas.microsoft.com/office/drawing/2014/main" id="{B70E0124-9B84-41A5-8D84-A66B7838A706}"/>
              </a:ext>
            </a:extLst>
          </p:cNvPr>
          <p:cNvCxnSpPr>
            <a:cxnSpLocks/>
          </p:cNvCxnSpPr>
          <p:nvPr/>
        </p:nvCxnSpPr>
        <p:spPr>
          <a:xfrm flipH="1">
            <a:off x="1159539" y="1828800"/>
            <a:ext cx="1290435" cy="478059"/>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8" name="Straight Arrow Connector 27">
            <a:extLst>
              <a:ext uri="{FF2B5EF4-FFF2-40B4-BE49-F238E27FC236}">
                <a16:creationId xmlns:a16="http://schemas.microsoft.com/office/drawing/2014/main" id="{567A4249-5C59-4416-8A8E-1C35913900AB}"/>
              </a:ext>
            </a:extLst>
          </p:cNvPr>
          <p:cNvCxnSpPr>
            <a:cxnSpLocks/>
          </p:cNvCxnSpPr>
          <p:nvPr/>
        </p:nvCxnSpPr>
        <p:spPr>
          <a:xfrm>
            <a:off x="2449973" y="1832208"/>
            <a:ext cx="1268784"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21" name="Straight Arrow Connector 20">
            <a:extLst>
              <a:ext uri="{FF2B5EF4-FFF2-40B4-BE49-F238E27FC236}">
                <a16:creationId xmlns:a16="http://schemas.microsoft.com/office/drawing/2014/main" id="{5E33AEB6-AB6B-4304-B44B-E14BDAECF20A}"/>
              </a:ext>
            </a:extLst>
          </p:cNvPr>
          <p:cNvCxnSpPr>
            <a:cxnSpLocks/>
          </p:cNvCxnSpPr>
          <p:nvPr/>
        </p:nvCxnSpPr>
        <p:spPr>
          <a:xfrm>
            <a:off x="4572000" y="589204"/>
            <a:ext cx="1600200" cy="706196"/>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18" name="Text Box 36">
            <a:extLst>
              <a:ext uri="{FF2B5EF4-FFF2-40B4-BE49-F238E27FC236}">
                <a16:creationId xmlns:a16="http://schemas.microsoft.com/office/drawing/2014/main" id="{362B1808-42BE-4D1C-894B-40BD72FCD11D}"/>
              </a:ext>
            </a:extLst>
          </p:cNvPr>
          <p:cNvSpPr txBox="1">
            <a:spLocks noChangeArrowheads="1"/>
          </p:cNvSpPr>
          <p:nvPr/>
        </p:nvSpPr>
        <p:spPr bwMode="auto">
          <a:xfrm>
            <a:off x="5181600" y="1295400"/>
            <a:ext cx="2630848" cy="430887"/>
          </a:xfrm>
          <a:prstGeom prst="rect">
            <a:avLst/>
          </a:prstGeom>
          <a:noFill/>
          <a:ln w="952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solidFill>
                  <a:schemeClr val="bg1">
                    <a:lumMod val="75000"/>
                  </a:schemeClr>
                </a:solidFill>
              </a:rPr>
              <a:t>w/o Pupillary Block</a:t>
            </a:r>
          </a:p>
        </p:txBody>
      </p:sp>
      <p:sp>
        <p:nvSpPr>
          <p:cNvPr id="19" name="TextBox 18">
            <a:extLst>
              <a:ext uri="{FF2B5EF4-FFF2-40B4-BE49-F238E27FC236}">
                <a16:creationId xmlns:a16="http://schemas.microsoft.com/office/drawing/2014/main" id="{20F14707-6AB2-4CFA-894D-0A3851B594EA}"/>
              </a:ext>
            </a:extLst>
          </p:cNvPr>
          <p:cNvSpPr txBox="1"/>
          <p:nvPr/>
        </p:nvSpPr>
        <p:spPr>
          <a:xfrm>
            <a:off x="381000" y="3581400"/>
            <a:ext cx="7315200" cy="2800767"/>
          </a:xfrm>
          <a:prstGeom prst="rect">
            <a:avLst/>
          </a:prstGeom>
          <a:solidFill>
            <a:srgbClr val="FF99FF"/>
          </a:solidFill>
        </p:spPr>
        <p:txBody>
          <a:bodyPr wrap="square" rtlCol="0">
            <a:spAutoFit/>
          </a:bodyPr>
          <a:lstStyle/>
          <a:p>
            <a:r>
              <a:rPr lang="en-US" sz="1600" i="1" dirty="0">
                <a:solidFill>
                  <a:schemeClr val="bg1">
                    <a:lumMod val="50000"/>
                  </a:schemeClr>
                </a:solidFill>
              </a:rPr>
              <a:t>What is </a:t>
            </a:r>
            <a:r>
              <a:rPr lang="en-US" sz="1600" dirty="0">
                <a:solidFill>
                  <a:schemeClr val="bg1">
                    <a:lumMod val="50000"/>
                  </a:schemeClr>
                </a:solidFill>
              </a:rPr>
              <a:t>ectopia </a:t>
            </a:r>
            <a:r>
              <a:rPr lang="en-US" sz="1600" dirty="0" err="1">
                <a:solidFill>
                  <a:schemeClr val="bg1">
                    <a:lumMod val="50000"/>
                  </a:schemeClr>
                </a:solidFill>
              </a:rPr>
              <a:t>lentis</a:t>
            </a:r>
            <a:r>
              <a:rPr lang="en-US" sz="1600" i="1" dirty="0">
                <a:solidFill>
                  <a:schemeClr val="bg1">
                    <a:lumMod val="50000"/>
                  </a:schemeClr>
                </a:solidFill>
              </a:rPr>
              <a:t>?</a:t>
            </a:r>
          </a:p>
          <a:p>
            <a:r>
              <a:rPr lang="en-US" sz="1600" dirty="0">
                <a:solidFill>
                  <a:schemeClr val="bg1">
                    <a:lumMod val="50000"/>
                  </a:schemeClr>
                </a:solidFill>
              </a:rPr>
              <a:t>Displacement of the lens from its normal anatomic position</a:t>
            </a:r>
          </a:p>
          <a:p>
            <a:endParaRPr lang="en-US" sz="1600" dirty="0">
              <a:solidFill>
                <a:schemeClr val="bg1">
                  <a:lumMod val="50000"/>
                </a:schemeClr>
              </a:solidFill>
            </a:endParaRPr>
          </a:p>
          <a:p>
            <a:r>
              <a:rPr lang="en-US" sz="1600" i="1" dirty="0">
                <a:solidFill>
                  <a:schemeClr val="bg1">
                    <a:lumMod val="50000"/>
                  </a:schemeClr>
                </a:solidFill>
              </a:rPr>
              <a:t>With regard to lens ‘displacement’—what do the following terms mean?</a:t>
            </a:r>
          </a:p>
          <a:p>
            <a:r>
              <a:rPr lang="en-US" sz="1600" i="1" dirty="0">
                <a:solidFill>
                  <a:schemeClr val="bg1">
                    <a:lumMod val="50000"/>
                  </a:schemeClr>
                </a:solidFill>
              </a:rPr>
              <a:t>--</a:t>
            </a:r>
            <a:r>
              <a:rPr lang="en-US" sz="1600" i="1" dirty="0" err="1">
                <a:solidFill>
                  <a:schemeClr val="bg1">
                    <a:lumMod val="50000"/>
                  </a:schemeClr>
                </a:solidFill>
              </a:rPr>
              <a:t>Sublux</a:t>
            </a:r>
            <a:r>
              <a:rPr lang="en-US" sz="1600" i="1" dirty="0">
                <a:solidFill>
                  <a:schemeClr val="bg1">
                    <a:lumMod val="50000"/>
                  </a:schemeClr>
                </a:solidFill>
              </a:rPr>
              <a:t>(at)ed: </a:t>
            </a:r>
            <a:r>
              <a:rPr lang="en-US" sz="1600" dirty="0">
                <a:solidFill>
                  <a:schemeClr val="bg1">
                    <a:lumMod val="50000"/>
                  </a:schemeClr>
                </a:solidFill>
              </a:rPr>
              <a:t>The lens is partially displaced, but remains in the ‘general area’</a:t>
            </a:r>
          </a:p>
          <a:p>
            <a:r>
              <a:rPr lang="en-US" sz="1600" i="1" dirty="0">
                <a:solidFill>
                  <a:schemeClr val="bg1">
                    <a:lumMod val="50000"/>
                  </a:schemeClr>
                </a:solidFill>
              </a:rPr>
              <a:t>--Lux(at)ed: </a:t>
            </a:r>
            <a:r>
              <a:rPr lang="en-US" sz="1600" dirty="0">
                <a:solidFill>
                  <a:schemeClr val="bg1">
                    <a:lumMod val="50000"/>
                  </a:schemeClr>
                </a:solidFill>
              </a:rPr>
              <a:t>The lens is dislocated—completely removed from the pupillary aperture. All zonular attachments have been disrupted.</a:t>
            </a:r>
          </a:p>
          <a:p>
            <a:endParaRPr lang="en-US" sz="1600" i="1" dirty="0">
              <a:solidFill>
                <a:schemeClr val="bg1">
                  <a:lumMod val="50000"/>
                </a:schemeClr>
              </a:solidFill>
            </a:endParaRPr>
          </a:p>
          <a:p>
            <a:r>
              <a:rPr lang="en-US" sz="1600" i="1" dirty="0">
                <a:solidFill>
                  <a:schemeClr val="bg1">
                    <a:lumMod val="50000"/>
                  </a:schemeClr>
                </a:solidFill>
              </a:rPr>
              <a:t>How does ectopia </a:t>
            </a:r>
            <a:r>
              <a:rPr lang="en-US" sz="1600" i="1" dirty="0" err="1">
                <a:solidFill>
                  <a:schemeClr val="bg1">
                    <a:lumMod val="50000"/>
                  </a:schemeClr>
                </a:solidFill>
              </a:rPr>
              <a:t>lentis</a:t>
            </a:r>
            <a:r>
              <a:rPr lang="en-US" sz="1600" i="1" dirty="0">
                <a:solidFill>
                  <a:schemeClr val="bg1">
                    <a:lumMod val="50000"/>
                  </a:schemeClr>
                </a:solidFill>
              </a:rPr>
              <a:t> lead to pupillary block and ACG?</a:t>
            </a:r>
          </a:p>
          <a:p>
            <a:r>
              <a:rPr lang="en-US" sz="1600" dirty="0">
                <a:solidFill>
                  <a:schemeClr val="bg1">
                    <a:lumMod val="50000"/>
                  </a:schemeClr>
                </a:solidFill>
              </a:rPr>
              <a:t>By allowing the displaced lens to move into and blocks the pupil, producing the pressure gradient, with subsequent iris </a:t>
            </a:r>
            <a:r>
              <a:rPr lang="en-US" sz="1600" dirty="0" err="1">
                <a:solidFill>
                  <a:schemeClr val="bg1">
                    <a:lumMod val="50000"/>
                  </a:schemeClr>
                </a:solidFill>
              </a:rPr>
              <a:t>bombé</a:t>
            </a:r>
            <a:r>
              <a:rPr lang="en-US" sz="1600" dirty="0">
                <a:solidFill>
                  <a:schemeClr val="bg1">
                    <a:lumMod val="50000"/>
                  </a:schemeClr>
                </a:solidFill>
              </a:rPr>
              <a:t> and angle closure</a:t>
            </a:r>
          </a:p>
        </p:txBody>
      </p:sp>
      <p:sp>
        <p:nvSpPr>
          <p:cNvPr id="23" name="TextBox 22">
            <a:extLst>
              <a:ext uri="{FF2B5EF4-FFF2-40B4-BE49-F238E27FC236}">
                <a16:creationId xmlns:a16="http://schemas.microsoft.com/office/drawing/2014/main" id="{798926ED-3FC5-4F3C-B080-E06F6EB1FF50}"/>
              </a:ext>
            </a:extLst>
          </p:cNvPr>
          <p:cNvSpPr txBox="1"/>
          <p:nvPr/>
        </p:nvSpPr>
        <p:spPr>
          <a:xfrm>
            <a:off x="2388280" y="2821634"/>
            <a:ext cx="6541623" cy="1384995"/>
          </a:xfrm>
          <a:prstGeom prst="rect">
            <a:avLst/>
          </a:prstGeom>
          <a:solidFill>
            <a:schemeClr val="accent1">
              <a:lumMod val="40000"/>
              <a:lumOff val="60000"/>
            </a:schemeClr>
          </a:solidFill>
        </p:spPr>
        <p:txBody>
          <a:bodyPr wrap="square" rtlCol="0">
            <a:spAutoFit/>
          </a:bodyPr>
          <a:lstStyle/>
          <a:p>
            <a:r>
              <a:rPr lang="en-US" sz="1400" i="1" dirty="0">
                <a:solidFill>
                  <a:schemeClr val="bg1">
                    <a:lumMod val="65000"/>
                  </a:schemeClr>
                </a:solidFill>
              </a:rPr>
              <a:t>In a few words, how would you describe the shape of a </a:t>
            </a:r>
            <a:r>
              <a:rPr lang="en-US" sz="1400" i="1" dirty="0" err="1">
                <a:solidFill>
                  <a:schemeClr val="bg1">
                    <a:lumMod val="65000"/>
                  </a:schemeClr>
                </a:solidFill>
              </a:rPr>
              <a:t>microspherophakic</a:t>
            </a:r>
            <a:r>
              <a:rPr lang="en-US" sz="1400" i="1" dirty="0">
                <a:solidFill>
                  <a:schemeClr val="bg1">
                    <a:lumMod val="65000"/>
                  </a:schemeClr>
                </a:solidFill>
              </a:rPr>
              <a:t> lens?</a:t>
            </a:r>
          </a:p>
          <a:p>
            <a:r>
              <a:rPr lang="en-US" sz="1400" dirty="0">
                <a:solidFill>
                  <a:schemeClr val="bg1">
                    <a:lumMod val="65000"/>
                  </a:schemeClr>
                </a:solidFill>
              </a:rPr>
              <a:t>The name says it all: the lens is </a:t>
            </a:r>
            <a:r>
              <a:rPr lang="en-US" sz="1400" b="1" u="sng" dirty="0">
                <a:solidFill>
                  <a:schemeClr val="bg1">
                    <a:lumMod val="65000"/>
                  </a:schemeClr>
                </a:solidFill>
              </a:rPr>
              <a:t>small (‘micro’) </a:t>
            </a:r>
            <a:r>
              <a:rPr lang="en-US" sz="1400" u="sng" dirty="0">
                <a:solidFill>
                  <a:schemeClr val="bg1">
                    <a:lumMod val="65000"/>
                  </a:schemeClr>
                </a:solidFill>
              </a:rPr>
              <a:t>and </a:t>
            </a:r>
            <a:r>
              <a:rPr lang="en-US" sz="1400" b="1" u="sng" dirty="0">
                <a:solidFill>
                  <a:schemeClr val="bg1">
                    <a:lumMod val="65000"/>
                  </a:schemeClr>
                </a:solidFill>
              </a:rPr>
              <a:t>round (‘</a:t>
            </a:r>
            <a:r>
              <a:rPr lang="en-US" sz="1400" b="1" u="sng" dirty="0" err="1">
                <a:solidFill>
                  <a:schemeClr val="bg1">
                    <a:lumMod val="65000"/>
                  </a:schemeClr>
                </a:solidFill>
              </a:rPr>
              <a:t>sphero</a:t>
            </a:r>
            <a:r>
              <a:rPr lang="en-US" sz="1400" b="1" u="sng" dirty="0">
                <a:solidFill>
                  <a:schemeClr val="bg1">
                    <a:lumMod val="65000"/>
                  </a:schemeClr>
                </a:solidFill>
              </a:rPr>
              <a:t>’)</a:t>
            </a:r>
          </a:p>
          <a:p>
            <a:endParaRPr lang="en-US" sz="1400" dirty="0">
              <a:solidFill>
                <a:schemeClr val="bg1">
                  <a:lumMod val="65000"/>
                </a:schemeClr>
              </a:solidFill>
            </a:endParaRPr>
          </a:p>
          <a:p>
            <a:r>
              <a:rPr lang="en-US" sz="1400" i="1" dirty="0">
                <a:solidFill>
                  <a:schemeClr val="bg1">
                    <a:lumMod val="65000"/>
                  </a:schemeClr>
                </a:solidFill>
              </a:rPr>
              <a:t>What common slit-lamp observation owes to the lens’ small size?</a:t>
            </a:r>
          </a:p>
          <a:p>
            <a:r>
              <a:rPr lang="en-US" sz="1400" dirty="0">
                <a:solidFill>
                  <a:schemeClr val="bg1">
                    <a:lumMod val="65000"/>
                  </a:schemeClr>
                </a:solidFill>
              </a:rPr>
              <a:t>Typically, the entirety of the lens equator can be seen in the pupillary aperture when the </a:t>
            </a:r>
            <a:r>
              <a:rPr lang="en-US" sz="1400" dirty="0" err="1">
                <a:solidFill>
                  <a:schemeClr val="bg1">
                    <a:lumMod val="65000"/>
                  </a:schemeClr>
                </a:solidFill>
              </a:rPr>
              <a:t>pt</a:t>
            </a:r>
            <a:r>
              <a:rPr lang="en-US" sz="1400" dirty="0">
                <a:solidFill>
                  <a:schemeClr val="bg1">
                    <a:lumMod val="65000"/>
                  </a:schemeClr>
                </a:solidFill>
              </a:rPr>
              <a:t> is widely dilated</a:t>
            </a:r>
          </a:p>
        </p:txBody>
      </p:sp>
      <p:sp>
        <p:nvSpPr>
          <p:cNvPr id="25" name="TextBox 24">
            <a:extLst>
              <a:ext uri="{FF2B5EF4-FFF2-40B4-BE49-F238E27FC236}">
                <a16:creationId xmlns:a16="http://schemas.microsoft.com/office/drawing/2014/main" id="{EDF9D533-D64E-40E5-8915-BD96C88905A7}"/>
              </a:ext>
            </a:extLst>
          </p:cNvPr>
          <p:cNvSpPr txBox="1"/>
          <p:nvPr/>
        </p:nvSpPr>
        <p:spPr>
          <a:xfrm>
            <a:off x="2423968" y="3058533"/>
            <a:ext cx="6567632" cy="584775"/>
          </a:xfrm>
          <a:prstGeom prst="rect">
            <a:avLst/>
          </a:prstGeom>
          <a:solidFill>
            <a:srgbClr val="99FF99"/>
          </a:solidFill>
        </p:spPr>
        <p:txBody>
          <a:bodyPr wrap="none" rtlCol="0">
            <a:spAutoFit/>
          </a:bodyPr>
          <a:lstStyle/>
          <a:p>
            <a:r>
              <a:rPr lang="en-US" sz="1600" i="1" dirty="0">
                <a:solidFill>
                  <a:schemeClr val="bg1">
                    <a:lumMod val="65000"/>
                  </a:schemeClr>
                </a:solidFill>
              </a:rPr>
              <a:t>With what condition is </a:t>
            </a:r>
            <a:r>
              <a:rPr lang="en-US" sz="1600" i="1" dirty="0" err="1">
                <a:solidFill>
                  <a:schemeClr val="bg1">
                    <a:lumMod val="65000"/>
                  </a:schemeClr>
                </a:solidFill>
              </a:rPr>
              <a:t>microspherophakia</a:t>
            </a:r>
            <a:r>
              <a:rPr lang="en-US" sz="1600" i="1" dirty="0">
                <a:solidFill>
                  <a:schemeClr val="bg1">
                    <a:lumMod val="65000"/>
                  </a:schemeClr>
                </a:solidFill>
              </a:rPr>
              <a:t> most frequently associated?</a:t>
            </a:r>
          </a:p>
          <a:p>
            <a:r>
              <a:rPr lang="en-US" sz="1600" b="1" dirty="0">
                <a:solidFill>
                  <a:schemeClr val="bg1">
                    <a:lumMod val="65000"/>
                  </a:schemeClr>
                </a:solidFill>
              </a:rPr>
              <a:t>Weill-Marchesani syndrome</a:t>
            </a:r>
          </a:p>
        </p:txBody>
      </p:sp>
      <p:sp>
        <p:nvSpPr>
          <p:cNvPr id="22" name="Oval 21">
            <a:extLst>
              <a:ext uri="{FF2B5EF4-FFF2-40B4-BE49-F238E27FC236}">
                <a16:creationId xmlns:a16="http://schemas.microsoft.com/office/drawing/2014/main" id="{A8B47573-D3D9-4D47-9E08-BED8FABB2FE0}"/>
              </a:ext>
            </a:extLst>
          </p:cNvPr>
          <p:cNvSpPr/>
          <p:nvPr/>
        </p:nvSpPr>
        <p:spPr>
          <a:xfrm>
            <a:off x="808522" y="3093379"/>
            <a:ext cx="1641452" cy="533397"/>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TextBox 28">
            <a:extLst>
              <a:ext uri="{FF2B5EF4-FFF2-40B4-BE49-F238E27FC236}">
                <a16:creationId xmlns:a16="http://schemas.microsoft.com/office/drawing/2014/main" id="{07333FDB-04C9-4773-A8C2-B02CF126B53B}"/>
              </a:ext>
            </a:extLst>
          </p:cNvPr>
          <p:cNvSpPr txBox="1"/>
          <p:nvPr/>
        </p:nvSpPr>
        <p:spPr>
          <a:xfrm>
            <a:off x="533400" y="3691270"/>
            <a:ext cx="6461699" cy="1815882"/>
          </a:xfrm>
          <a:prstGeom prst="rect">
            <a:avLst/>
          </a:prstGeom>
          <a:solidFill>
            <a:srgbClr val="0070C0"/>
          </a:solidFill>
        </p:spPr>
        <p:txBody>
          <a:bodyPr wrap="square" rtlCol="0">
            <a:spAutoFit/>
          </a:bodyPr>
          <a:lstStyle/>
          <a:p>
            <a:r>
              <a:rPr lang="en-US" sz="1600" i="1" dirty="0">
                <a:solidFill>
                  <a:schemeClr val="bg1">
                    <a:lumMod val="65000"/>
                  </a:schemeClr>
                </a:solidFill>
              </a:rPr>
              <a:t>Weill-Marchesani is strongly associated with </a:t>
            </a:r>
            <a:r>
              <a:rPr lang="en-US" sz="1600" i="1" dirty="0" err="1">
                <a:solidFill>
                  <a:schemeClr val="bg1">
                    <a:lumMod val="65000"/>
                  </a:schemeClr>
                </a:solidFill>
              </a:rPr>
              <a:t>microspherophakia</a:t>
            </a:r>
            <a:r>
              <a:rPr lang="en-US" sz="1600" i="1" dirty="0">
                <a:solidFill>
                  <a:schemeClr val="bg1">
                    <a:lumMod val="65000"/>
                  </a:schemeClr>
                </a:solidFill>
              </a:rPr>
              <a:t>.  With what conditions is </a:t>
            </a:r>
            <a:r>
              <a:rPr lang="en-US" sz="1600" i="1" dirty="0" err="1">
                <a:solidFill>
                  <a:schemeClr val="bg1">
                    <a:lumMod val="65000"/>
                  </a:schemeClr>
                </a:solidFill>
              </a:rPr>
              <a:t>microspherophakia</a:t>
            </a:r>
            <a:r>
              <a:rPr lang="en-US" sz="1600" i="1" dirty="0">
                <a:solidFill>
                  <a:schemeClr val="bg1">
                    <a:lumMod val="65000"/>
                  </a:schemeClr>
                </a:solidFill>
              </a:rPr>
              <a:t> </a:t>
            </a:r>
            <a:r>
              <a:rPr lang="en-US" sz="1600" b="1" dirty="0">
                <a:solidFill>
                  <a:schemeClr val="bg1">
                    <a:lumMod val="65000"/>
                  </a:schemeClr>
                </a:solidFill>
              </a:rPr>
              <a:t>occasionally</a:t>
            </a:r>
            <a:r>
              <a:rPr lang="en-US" sz="1600" i="1" dirty="0">
                <a:solidFill>
                  <a:schemeClr val="bg1">
                    <a:lumMod val="65000"/>
                  </a:schemeClr>
                </a:solidFill>
              </a:rPr>
              <a:t> associated</a:t>
            </a:r>
            <a:r>
              <a:rPr lang="en-US" sz="1600" i="1" dirty="0">
                <a:solidFill>
                  <a:schemeClr val="bg1">
                    <a:lumMod val="65000"/>
                  </a:schemeClr>
                </a:solidFill>
                <a:latin typeface="+mn-lt"/>
              </a:rPr>
              <a:t>?</a:t>
            </a:r>
          </a:p>
          <a:p>
            <a:r>
              <a:rPr lang="en-US" sz="1600" dirty="0">
                <a:solidFill>
                  <a:schemeClr val="bg1">
                    <a:lumMod val="65000"/>
                  </a:schemeClr>
                </a:solidFill>
                <a:latin typeface="+mn-lt"/>
              </a:rPr>
              <a:t>--Lowe syndrome</a:t>
            </a:r>
          </a:p>
          <a:p>
            <a:r>
              <a:rPr lang="en-US" sz="1600" dirty="0">
                <a:solidFill>
                  <a:schemeClr val="bg1">
                    <a:lumMod val="65000"/>
                  </a:schemeClr>
                </a:solidFill>
                <a:latin typeface="+mn-lt"/>
              </a:rPr>
              <a:t>--Alport syndrome</a:t>
            </a:r>
          </a:p>
          <a:p>
            <a:r>
              <a:rPr lang="en-US" sz="1600" b="1" dirty="0">
                <a:solidFill>
                  <a:schemeClr val="bg1"/>
                </a:solidFill>
                <a:latin typeface="+mn-lt"/>
              </a:rPr>
              <a:t>--</a:t>
            </a:r>
            <a:r>
              <a:rPr lang="en-US" sz="1600" b="1" dirty="0" err="1">
                <a:solidFill>
                  <a:schemeClr val="bg1"/>
                </a:solidFill>
                <a:latin typeface="+mn-lt"/>
              </a:rPr>
              <a:t>Marfan</a:t>
            </a:r>
            <a:r>
              <a:rPr lang="en-US" sz="1600" b="1" dirty="0">
                <a:solidFill>
                  <a:schemeClr val="bg1"/>
                </a:solidFill>
                <a:latin typeface="+mn-lt"/>
              </a:rPr>
              <a:t> syndrome</a:t>
            </a:r>
          </a:p>
          <a:p>
            <a:r>
              <a:rPr lang="en-US" sz="1600" dirty="0">
                <a:solidFill>
                  <a:schemeClr val="bg1">
                    <a:lumMod val="65000"/>
                  </a:schemeClr>
                </a:solidFill>
                <a:latin typeface="+mn-lt"/>
              </a:rPr>
              <a:t>--Peters anomaly</a:t>
            </a:r>
          </a:p>
          <a:p>
            <a:r>
              <a:rPr lang="en-US" sz="1600" dirty="0">
                <a:solidFill>
                  <a:schemeClr val="bg1">
                    <a:lumMod val="65000"/>
                  </a:schemeClr>
                </a:solidFill>
                <a:latin typeface="+mn-lt"/>
              </a:rPr>
              <a:t>--C</a:t>
            </a:r>
            <a:r>
              <a:rPr lang="en-US" sz="1600" dirty="0">
                <a:solidFill>
                  <a:schemeClr val="bg1">
                    <a:lumMod val="65000"/>
                  </a:schemeClr>
                </a:solidFill>
              </a:rPr>
              <a:t>ongenital rubella</a:t>
            </a:r>
            <a:endParaRPr lang="en-US" sz="1600" dirty="0">
              <a:solidFill>
                <a:schemeClr val="bg1">
                  <a:lumMod val="65000"/>
                </a:schemeClr>
              </a:solidFill>
              <a:latin typeface="+mn-lt"/>
            </a:endParaRPr>
          </a:p>
        </p:txBody>
      </p:sp>
      <p:sp>
        <p:nvSpPr>
          <p:cNvPr id="3" name="Oval 2">
            <a:extLst>
              <a:ext uri="{FF2B5EF4-FFF2-40B4-BE49-F238E27FC236}">
                <a16:creationId xmlns:a16="http://schemas.microsoft.com/office/drawing/2014/main" id="{C914562F-331B-441B-9DC7-534C4BCA9A7A}"/>
              </a:ext>
            </a:extLst>
          </p:cNvPr>
          <p:cNvSpPr/>
          <p:nvPr/>
        </p:nvSpPr>
        <p:spPr>
          <a:xfrm>
            <a:off x="2302864" y="3248672"/>
            <a:ext cx="3107336" cy="464126"/>
          </a:xfrm>
          <a:prstGeom prst="ellipse">
            <a:avLst/>
          </a:prstGeom>
          <a:no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TextBox 30">
            <a:extLst>
              <a:ext uri="{FF2B5EF4-FFF2-40B4-BE49-F238E27FC236}">
                <a16:creationId xmlns:a16="http://schemas.microsoft.com/office/drawing/2014/main" id="{9D694C1C-36CC-4EBA-AE84-30D14DAC2B38}"/>
              </a:ext>
            </a:extLst>
          </p:cNvPr>
          <p:cNvSpPr txBox="1"/>
          <p:nvPr/>
        </p:nvSpPr>
        <p:spPr>
          <a:xfrm>
            <a:off x="2537710" y="4316269"/>
            <a:ext cx="5463290" cy="1600438"/>
          </a:xfrm>
          <a:prstGeom prst="rect">
            <a:avLst/>
          </a:prstGeom>
          <a:solidFill>
            <a:srgbClr val="92D050"/>
          </a:solidFill>
        </p:spPr>
        <p:txBody>
          <a:bodyPr wrap="none" rtlCol="0">
            <a:spAutoFit/>
          </a:bodyPr>
          <a:lstStyle/>
          <a:p>
            <a:r>
              <a:rPr lang="en-US" sz="1400" i="1" dirty="0">
                <a:solidFill>
                  <a:schemeClr val="bg1">
                    <a:lumMod val="50000"/>
                  </a:schemeClr>
                </a:solidFill>
              </a:rPr>
              <a:t>What protein is abnormal in </a:t>
            </a:r>
            <a:r>
              <a:rPr lang="en-US" sz="1400" i="1" dirty="0" err="1">
                <a:solidFill>
                  <a:schemeClr val="bg1">
                    <a:lumMod val="50000"/>
                  </a:schemeClr>
                </a:solidFill>
              </a:rPr>
              <a:t>Marfan’s</a:t>
            </a:r>
            <a:r>
              <a:rPr lang="en-US" sz="1400" i="1" dirty="0">
                <a:solidFill>
                  <a:schemeClr val="bg1">
                    <a:lumMod val="50000"/>
                  </a:schemeClr>
                </a:solidFill>
              </a:rPr>
              <a:t>?</a:t>
            </a:r>
          </a:p>
          <a:p>
            <a:r>
              <a:rPr lang="en-US" sz="1400" dirty="0">
                <a:solidFill>
                  <a:schemeClr val="bg1">
                    <a:lumMod val="50000"/>
                  </a:schemeClr>
                </a:solidFill>
              </a:rPr>
              <a:t>Fibrillin</a:t>
            </a:r>
          </a:p>
          <a:p>
            <a:endParaRPr lang="en-US" sz="1400" dirty="0">
              <a:solidFill>
                <a:schemeClr val="bg1">
                  <a:lumMod val="50000"/>
                </a:schemeClr>
              </a:solidFill>
            </a:endParaRPr>
          </a:p>
          <a:p>
            <a:r>
              <a:rPr lang="en-US" sz="1400" i="1" dirty="0">
                <a:solidFill>
                  <a:schemeClr val="bg1">
                    <a:lumMod val="50000"/>
                  </a:schemeClr>
                </a:solidFill>
              </a:rPr>
              <a:t>What three structures/systems manifest abnormalities in </a:t>
            </a:r>
            <a:r>
              <a:rPr lang="en-US" sz="1400" i="1" dirty="0" err="1">
                <a:solidFill>
                  <a:schemeClr val="bg1">
                    <a:lumMod val="50000"/>
                  </a:schemeClr>
                </a:solidFill>
              </a:rPr>
              <a:t>Marfan’s</a:t>
            </a:r>
            <a:r>
              <a:rPr lang="en-US" sz="1400" i="1" dirty="0">
                <a:solidFill>
                  <a:schemeClr val="bg1">
                    <a:lumMod val="50000"/>
                  </a:schemeClr>
                </a:solidFill>
              </a:rPr>
              <a:t>?</a:t>
            </a:r>
          </a:p>
          <a:p>
            <a:r>
              <a:rPr lang="en-US" sz="1400" dirty="0">
                <a:solidFill>
                  <a:schemeClr val="bg1">
                    <a:lumMod val="50000"/>
                  </a:schemeClr>
                </a:solidFill>
              </a:rPr>
              <a:t>--</a:t>
            </a:r>
            <a:r>
              <a:rPr lang="en-US" sz="1400" b="1" dirty="0">
                <a:solidFill>
                  <a:srgbClr val="0000FF"/>
                </a:solidFill>
              </a:rPr>
              <a:t>The eye (duh)</a:t>
            </a:r>
          </a:p>
          <a:p>
            <a:r>
              <a:rPr lang="en-US" sz="1400" dirty="0">
                <a:solidFill>
                  <a:schemeClr val="bg1">
                    <a:lumMod val="50000"/>
                  </a:schemeClr>
                </a:solidFill>
              </a:rPr>
              <a:t>--The cardiovascular</a:t>
            </a:r>
          </a:p>
          <a:p>
            <a:r>
              <a:rPr lang="en-US" sz="1400" dirty="0">
                <a:solidFill>
                  <a:schemeClr val="bg1">
                    <a:lumMod val="50000"/>
                  </a:schemeClr>
                </a:solidFill>
              </a:rPr>
              <a:t>--The musculoskeletal</a:t>
            </a:r>
          </a:p>
        </p:txBody>
      </p:sp>
      <p:sp>
        <p:nvSpPr>
          <p:cNvPr id="27" name="Oval 26">
            <a:extLst>
              <a:ext uri="{FF2B5EF4-FFF2-40B4-BE49-F238E27FC236}">
                <a16:creationId xmlns:a16="http://schemas.microsoft.com/office/drawing/2014/main" id="{840C5E79-DF92-4B8B-A680-BE027ECFE4BE}"/>
              </a:ext>
            </a:extLst>
          </p:cNvPr>
          <p:cNvSpPr/>
          <p:nvPr/>
        </p:nvSpPr>
        <p:spPr>
          <a:xfrm>
            <a:off x="533400" y="4641274"/>
            <a:ext cx="2057400" cy="464126"/>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Oval 31">
            <a:extLst>
              <a:ext uri="{FF2B5EF4-FFF2-40B4-BE49-F238E27FC236}">
                <a16:creationId xmlns:a16="http://schemas.microsoft.com/office/drawing/2014/main" id="{820D53F9-440C-4BB5-8148-9A6B4A22E3FA}"/>
              </a:ext>
            </a:extLst>
          </p:cNvPr>
          <p:cNvSpPr/>
          <p:nvPr/>
        </p:nvSpPr>
        <p:spPr>
          <a:xfrm>
            <a:off x="2533263" y="5086992"/>
            <a:ext cx="1505337" cy="464126"/>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TextBox 29">
            <a:extLst>
              <a:ext uri="{FF2B5EF4-FFF2-40B4-BE49-F238E27FC236}">
                <a16:creationId xmlns:a16="http://schemas.microsoft.com/office/drawing/2014/main" id="{C57267CA-E34A-40C8-9E65-E5DD211C1B91}"/>
              </a:ext>
            </a:extLst>
          </p:cNvPr>
          <p:cNvSpPr txBox="1"/>
          <p:nvPr/>
        </p:nvSpPr>
        <p:spPr>
          <a:xfrm>
            <a:off x="2845159" y="3355239"/>
            <a:ext cx="5248746" cy="1600438"/>
          </a:xfrm>
          <a:prstGeom prst="rect">
            <a:avLst/>
          </a:prstGeom>
          <a:solidFill>
            <a:srgbClr val="002060"/>
          </a:solidFill>
        </p:spPr>
        <p:txBody>
          <a:bodyPr wrap="square" rtlCol="0">
            <a:spAutoFit/>
          </a:bodyPr>
          <a:lstStyle/>
          <a:p>
            <a:pPr eaLnBrk="1" hangingPunct="1"/>
            <a:r>
              <a:rPr lang="en-US" altLang="en-US" sz="1400" i="1" dirty="0">
                <a:solidFill>
                  <a:schemeClr val="bg1"/>
                </a:solidFill>
              </a:rPr>
              <a:t>What proportion of </a:t>
            </a:r>
            <a:r>
              <a:rPr lang="en-US" altLang="en-US" sz="1400" i="1" dirty="0" err="1">
                <a:solidFill>
                  <a:schemeClr val="bg1"/>
                </a:solidFill>
              </a:rPr>
              <a:t>Marfan</a:t>
            </a:r>
            <a:r>
              <a:rPr lang="en-US" altLang="en-US" sz="1400" i="1" dirty="0">
                <a:solidFill>
                  <a:schemeClr val="bg1"/>
                </a:solidFill>
              </a:rPr>
              <a:t> pts manifest ocular abnormalities?</a:t>
            </a:r>
          </a:p>
          <a:p>
            <a:pPr eaLnBrk="1" hangingPunct="1"/>
            <a:r>
              <a:rPr lang="en-US" altLang="en-US" sz="1400" dirty="0">
                <a:solidFill>
                  <a:schemeClr val="bg1"/>
                </a:solidFill>
              </a:rPr>
              <a:t>At least 80%</a:t>
            </a:r>
            <a:endParaRPr lang="en-US" altLang="en-US" sz="1400" dirty="0">
              <a:solidFill>
                <a:srgbClr val="002060"/>
              </a:solidFill>
            </a:endParaRPr>
          </a:p>
          <a:p>
            <a:pPr eaLnBrk="1" hangingPunct="1"/>
            <a:endParaRPr lang="en-US" altLang="en-US" sz="1400" dirty="0">
              <a:solidFill>
                <a:srgbClr val="002060"/>
              </a:solidFill>
            </a:endParaRPr>
          </a:p>
          <a:p>
            <a:pPr eaLnBrk="1" hangingPunct="1"/>
            <a:r>
              <a:rPr lang="en-US" altLang="en-US" sz="1400" i="1" dirty="0">
                <a:solidFill>
                  <a:srgbClr val="002060"/>
                </a:solidFill>
              </a:rPr>
              <a:t>Other than ectopia </a:t>
            </a:r>
            <a:r>
              <a:rPr lang="en-US" altLang="en-US" sz="1400" i="1" dirty="0" err="1">
                <a:solidFill>
                  <a:srgbClr val="002060"/>
                </a:solidFill>
              </a:rPr>
              <a:t>lentis</a:t>
            </a:r>
            <a:r>
              <a:rPr lang="en-US" altLang="en-US" sz="1400" i="1" dirty="0">
                <a:solidFill>
                  <a:srgbClr val="002060"/>
                </a:solidFill>
              </a:rPr>
              <a:t> and (occasionally) </a:t>
            </a:r>
            <a:r>
              <a:rPr lang="en-US" altLang="en-US" sz="1400" i="1" dirty="0" err="1">
                <a:solidFill>
                  <a:srgbClr val="002060"/>
                </a:solidFill>
              </a:rPr>
              <a:t>microspherophakia</a:t>
            </a:r>
            <a:r>
              <a:rPr lang="en-US" altLang="en-US" sz="1400" i="1" dirty="0">
                <a:solidFill>
                  <a:srgbClr val="002060"/>
                </a:solidFill>
              </a:rPr>
              <a:t>, what two ocular structural abnormalities are often present?</a:t>
            </a:r>
          </a:p>
          <a:p>
            <a:pPr eaLnBrk="1" hangingPunct="1"/>
            <a:r>
              <a:rPr lang="en-US" altLang="en-US" sz="1400" dirty="0">
                <a:solidFill>
                  <a:srgbClr val="002060"/>
                </a:solidFill>
              </a:rPr>
              <a:t>--Corneal shape abnormalities</a:t>
            </a:r>
          </a:p>
          <a:p>
            <a:pPr eaLnBrk="1" hangingPunct="1"/>
            <a:r>
              <a:rPr lang="en-US" altLang="en-US" sz="1400" dirty="0">
                <a:solidFill>
                  <a:srgbClr val="002060"/>
                </a:solidFill>
              </a:rPr>
              <a:t>--Increased axial length</a:t>
            </a:r>
          </a:p>
        </p:txBody>
      </p:sp>
    </p:spTree>
    <p:extLst>
      <p:ext uri="{BB962C8B-B14F-4D97-AF65-F5344CB8AC3E}">
        <p14:creationId xmlns:p14="http://schemas.microsoft.com/office/powerpoint/2010/main" val="2053273639"/>
      </p:ext>
    </p:extLst>
  </p:cSld>
  <p:clrMapOvr>
    <a:masterClrMapping/>
  </p:clrMapOvr>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014" name="Text Box 6"/>
          <p:cNvSpPr txBox="1">
            <a:spLocks noChangeArrowheads="1"/>
          </p:cNvSpPr>
          <p:nvPr/>
        </p:nvSpPr>
        <p:spPr bwMode="auto">
          <a:xfrm>
            <a:off x="533400" y="2356376"/>
            <a:ext cx="1005403"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t>Lens-</a:t>
            </a:r>
          </a:p>
          <a:p>
            <a:pPr algn="ctr" eaLnBrk="1" hangingPunct="1">
              <a:lnSpc>
                <a:spcPct val="80000"/>
              </a:lnSpc>
              <a:spcBef>
                <a:spcPct val="0"/>
              </a:spcBef>
              <a:buClrTx/>
              <a:buSzTx/>
              <a:buFontTx/>
              <a:buNone/>
            </a:pPr>
            <a:r>
              <a:rPr lang="en-US" altLang="en-US" sz="1800" dirty="0"/>
              <a:t>Induced</a:t>
            </a:r>
          </a:p>
        </p:txBody>
      </p:sp>
      <p:sp>
        <p:nvSpPr>
          <p:cNvPr id="43017" name="Text Box 14"/>
          <p:cNvSpPr txBox="1">
            <a:spLocks noChangeArrowheads="1"/>
          </p:cNvSpPr>
          <p:nvPr/>
        </p:nvSpPr>
        <p:spPr bwMode="auto">
          <a:xfrm>
            <a:off x="3026498" y="2365901"/>
            <a:ext cx="1633781"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Aphakic/</a:t>
            </a:r>
          </a:p>
          <a:p>
            <a:pPr algn="ctr" eaLnBrk="1" hangingPunct="1">
              <a:lnSpc>
                <a:spcPct val="80000"/>
              </a:lnSpc>
              <a:spcBef>
                <a:spcPct val="0"/>
              </a:spcBef>
              <a:buClrTx/>
              <a:buSzTx/>
              <a:buFontTx/>
              <a:buNone/>
            </a:pPr>
            <a:r>
              <a:rPr lang="en-US" altLang="en-US" sz="1800" dirty="0" err="1">
                <a:solidFill>
                  <a:schemeClr val="bg1">
                    <a:lumMod val="75000"/>
                  </a:schemeClr>
                </a:solidFill>
              </a:rPr>
              <a:t>Pseudophakic</a:t>
            </a:r>
            <a:endParaRPr lang="en-US" altLang="en-US" sz="1800" dirty="0">
              <a:solidFill>
                <a:schemeClr val="bg1">
                  <a:lumMod val="75000"/>
                </a:schemeClr>
              </a:solidFill>
            </a:endParaRPr>
          </a:p>
        </p:txBody>
      </p:sp>
      <p:sp>
        <p:nvSpPr>
          <p:cNvPr id="43031" name="Text Box 35"/>
          <p:cNvSpPr txBox="1">
            <a:spLocks noChangeArrowheads="1"/>
          </p:cNvSpPr>
          <p:nvPr/>
        </p:nvSpPr>
        <p:spPr bwMode="auto">
          <a:xfrm>
            <a:off x="1190847" y="1295400"/>
            <a:ext cx="2473754"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t>w/ Pupillary Block</a:t>
            </a:r>
          </a:p>
        </p:txBody>
      </p:sp>
      <p:sp>
        <p:nvSpPr>
          <p:cNvPr id="49" name="Rectangle 2">
            <a:extLst>
              <a:ext uri="{FF2B5EF4-FFF2-40B4-BE49-F238E27FC236}">
                <a16:creationId xmlns:a16="http://schemas.microsoft.com/office/drawing/2014/main" id="{240EE5BF-F7D2-4FC8-A5DD-F6B5423153C6}"/>
              </a:ext>
            </a:extLst>
          </p:cNvPr>
          <p:cNvSpPr>
            <a:spLocks noGrp="1" noChangeArrowheads="1"/>
          </p:cNvSpPr>
          <p:nvPr>
            <p:ph type="title"/>
          </p:nvPr>
        </p:nvSpPr>
        <p:spPr>
          <a:xfrm>
            <a:off x="457200" y="304800"/>
            <a:ext cx="7543800" cy="563562"/>
          </a:xfrm>
        </p:spPr>
        <p:txBody>
          <a:bodyPr/>
          <a:lstStyle/>
          <a:p>
            <a:pPr eaLnBrk="1" hangingPunct="1"/>
            <a:r>
              <a:rPr lang="en-US" altLang="en-US" sz="3500" dirty="0"/>
              <a:t>Q</a:t>
            </a:r>
          </a:p>
        </p:txBody>
      </p:sp>
      <p:sp>
        <p:nvSpPr>
          <p:cNvPr id="50" name="TextBox 49">
            <a:extLst>
              <a:ext uri="{FF2B5EF4-FFF2-40B4-BE49-F238E27FC236}">
                <a16:creationId xmlns:a16="http://schemas.microsoft.com/office/drawing/2014/main" id="{CF426230-46C8-405C-9015-99EF57762A2E}"/>
              </a:ext>
            </a:extLst>
          </p:cNvPr>
          <p:cNvSpPr txBox="1"/>
          <p:nvPr/>
        </p:nvSpPr>
        <p:spPr>
          <a:xfrm>
            <a:off x="2259496" y="189094"/>
            <a:ext cx="4607480" cy="400110"/>
          </a:xfrm>
          <a:prstGeom prst="rect">
            <a:avLst/>
          </a:prstGeom>
          <a:solidFill>
            <a:schemeClr val="accent1">
              <a:lumMod val="60000"/>
              <a:lumOff val="40000"/>
            </a:schemeClr>
          </a:solidFill>
        </p:spPr>
        <p:txBody>
          <a:bodyPr wrap="none" rtlCol="0">
            <a:spAutoFit/>
          </a:bodyPr>
          <a:lstStyle/>
          <a:p>
            <a:pPr algn="ctr"/>
            <a:r>
              <a:rPr lang="en-US" sz="2000" b="1" dirty="0"/>
              <a:t>Secondary Angle Closure Glaucoma</a:t>
            </a:r>
          </a:p>
        </p:txBody>
      </p:sp>
      <p:sp>
        <p:nvSpPr>
          <p:cNvPr id="2" name="TextBox 1">
            <a:extLst>
              <a:ext uri="{FF2B5EF4-FFF2-40B4-BE49-F238E27FC236}">
                <a16:creationId xmlns:a16="http://schemas.microsoft.com/office/drawing/2014/main" id="{A7E30BEC-923B-4C9A-A856-BDD0D882F6B8}"/>
              </a:ext>
            </a:extLst>
          </p:cNvPr>
          <p:cNvSpPr txBox="1"/>
          <p:nvPr/>
        </p:nvSpPr>
        <p:spPr>
          <a:xfrm>
            <a:off x="887305" y="2844119"/>
            <a:ext cx="1494320" cy="338554"/>
          </a:xfrm>
          <a:prstGeom prst="rect">
            <a:avLst/>
          </a:prstGeom>
          <a:noFill/>
        </p:spPr>
        <p:txBody>
          <a:bodyPr wrap="none" rtlCol="0">
            <a:spAutoFit/>
          </a:bodyPr>
          <a:lstStyle/>
          <a:p>
            <a:r>
              <a:rPr lang="en-US" sz="1600" dirty="0" err="1">
                <a:solidFill>
                  <a:schemeClr val="bg1">
                    <a:lumMod val="75000"/>
                  </a:schemeClr>
                </a:solidFill>
              </a:rPr>
              <a:t>Phacomorphic</a:t>
            </a:r>
            <a:endParaRPr lang="en-US" sz="1600" dirty="0">
              <a:solidFill>
                <a:schemeClr val="bg1">
                  <a:lumMod val="75000"/>
                </a:schemeClr>
              </a:solidFill>
            </a:endParaRPr>
          </a:p>
        </p:txBody>
      </p:sp>
      <p:sp>
        <p:nvSpPr>
          <p:cNvPr id="51" name="TextBox 50">
            <a:extLst>
              <a:ext uri="{FF2B5EF4-FFF2-40B4-BE49-F238E27FC236}">
                <a16:creationId xmlns:a16="http://schemas.microsoft.com/office/drawing/2014/main" id="{156069D4-340B-4160-A336-EBF73557CEE0}"/>
              </a:ext>
            </a:extLst>
          </p:cNvPr>
          <p:cNvSpPr txBox="1"/>
          <p:nvPr/>
        </p:nvSpPr>
        <p:spPr>
          <a:xfrm>
            <a:off x="884725" y="3175578"/>
            <a:ext cx="1519968" cy="338554"/>
          </a:xfrm>
          <a:prstGeom prst="rect">
            <a:avLst/>
          </a:prstGeom>
          <a:noFill/>
        </p:spPr>
        <p:txBody>
          <a:bodyPr wrap="none" rtlCol="0">
            <a:spAutoFit/>
          </a:bodyPr>
          <a:lstStyle/>
          <a:p>
            <a:r>
              <a:rPr lang="en-US" sz="1600" b="1" dirty="0"/>
              <a:t>Ectopia </a:t>
            </a:r>
            <a:r>
              <a:rPr lang="en-US" sz="1600" b="1" dirty="0" err="1"/>
              <a:t>lentis</a:t>
            </a:r>
            <a:endParaRPr lang="en-US" sz="1600" b="1" dirty="0"/>
          </a:p>
        </p:txBody>
      </p:sp>
      <p:cxnSp>
        <p:nvCxnSpPr>
          <p:cNvPr id="71" name="Straight Connector 70">
            <a:extLst>
              <a:ext uri="{FF2B5EF4-FFF2-40B4-BE49-F238E27FC236}">
                <a16:creationId xmlns:a16="http://schemas.microsoft.com/office/drawing/2014/main" id="{C104938D-BA8D-4E39-9D5F-9EE2012F2F3C}"/>
              </a:ext>
            </a:extLst>
          </p:cNvPr>
          <p:cNvCxnSpPr>
            <a:cxnSpLocks/>
          </p:cNvCxnSpPr>
          <p:nvPr/>
        </p:nvCxnSpPr>
        <p:spPr>
          <a:xfrm flipH="1">
            <a:off x="762665" y="3023488"/>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2A7E4E40-472F-4E50-8A7A-45C10FDD7171}"/>
              </a:ext>
            </a:extLst>
          </p:cNvPr>
          <p:cNvCxnSpPr>
            <a:cxnSpLocks/>
          </p:cNvCxnSpPr>
          <p:nvPr/>
        </p:nvCxnSpPr>
        <p:spPr>
          <a:xfrm flipH="1">
            <a:off x="762665" y="3347853"/>
            <a:ext cx="168274"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C3924889-45B9-4383-9C9E-48F0A9C27AD8}"/>
              </a:ext>
            </a:extLst>
          </p:cNvPr>
          <p:cNvCxnSpPr>
            <a:cxnSpLocks/>
          </p:cNvCxnSpPr>
          <p:nvPr/>
        </p:nvCxnSpPr>
        <p:spPr>
          <a:xfrm flipH="1">
            <a:off x="748719" y="2838976"/>
            <a:ext cx="13947" cy="5088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 name="Straight Arrow Connector 5">
            <a:extLst>
              <a:ext uri="{FF2B5EF4-FFF2-40B4-BE49-F238E27FC236}">
                <a16:creationId xmlns:a16="http://schemas.microsoft.com/office/drawing/2014/main" id="{A3439F0C-5143-461F-8F3C-2E830785DEFC}"/>
              </a:ext>
            </a:extLst>
          </p:cNvPr>
          <p:cNvCxnSpPr>
            <a:stCxn id="50" idx="2"/>
          </p:cNvCxnSpPr>
          <p:nvPr/>
        </p:nvCxnSpPr>
        <p:spPr>
          <a:xfrm flipH="1">
            <a:off x="2971800" y="589204"/>
            <a:ext cx="1591436" cy="706196"/>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6" name="Straight Arrow Connector 25">
            <a:extLst>
              <a:ext uri="{FF2B5EF4-FFF2-40B4-BE49-F238E27FC236}">
                <a16:creationId xmlns:a16="http://schemas.microsoft.com/office/drawing/2014/main" id="{B70E0124-9B84-41A5-8D84-A66B7838A706}"/>
              </a:ext>
            </a:extLst>
          </p:cNvPr>
          <p:cNvCxnSpPr>
            <a:cxnSpLocks/>
          </p:cNvCxnSpPr>
          <p:nvPr/>
        </p:nvCxnSpPr>
        <p:spPr>
          <a:xfrm flipH="1">
            <a:off x="1159539" y="1828800"/>
            <a:ext cx="1290435" cy="478059"/>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8" name="Straight Arrow Connector 27">
            <a:extLst>
              <a:ext uri="{FF2B5EF4-FFF2-40B4-BE49-F238E27FC236}">
                <a16:creationId xmlns:a16="http://schemas.microsoft.com/office/drawing/2014/main" id="{567A4249-5C59-4416-8A8E-1C35913900AB}"/>
              </a:ext>
            </a:extLst>
          </p:cNvPr>
          <p:cNvCxnSpPr>
            <a:cxnSpLocks/>
          </p:cNvCxnSpPr>
          <p:nvPr/>
        </p:nvCxnSpPr>
        <p:spPr>
          <a:xfrm>
            <a:off x="2449973" y="1832208"/>
            <a:ext cx="1268784"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21" name="Straight Arrow Connector 20">
            <a:extLst>
              <a:ext uri="{FF2B5EF4-FFF2-40B4-BE49-F238E27FC236}">
                <a16:creationId xmlns:a16="http://schemas.microsoft.com/office/drawing/2014/main" id="{5E33AEB6-AB6B-4304-B44B-E14BDAECF20A}"/>
              </a:ext>
            </a:extLst>
          </p:cNvPr>
          <p:cNvCxnSpPr>
            <a:cxnSpLocks/>
          </p:cNvCxnSpPr>
          <p:nvPr/>
        </p:nvCxnSpPr>
        <p:spPr>
          <a:xfrm>
            <a:off x="4572000" y="589204"/>
            <a:ext cx="1600200" cy="706196"/>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18" name="Text Box 36">
            <a:extLst>
              <a:ext uri="{FF2B5EF4-FFF2-40B4-BE49-F238E27FC236}">
                <a16:creationId xmlns:a16="http://schemas.microsoft.com/office/drawing/2014/main" id="{362B1808-42BE-4D1C-894B-40BD72FCD11D}"/>
              </a:ext>
            </a:extLst>
          </p:cNvPr>
          <p:cNvSpPr txBox="1">
            <a:spLocks noChangeArrowheads="1"/>
          </p:cNvSpPr>
          <p:nvPr/>
        </p:nvSpPr>
        <p:spPr bwMode="auto">
          <a:xfrm>
            <a:off x="5181600" y="1295400"/>
            <a:ext cx="2630848" cy="430887"/>
          </a:xfrm>
          <a:prstGeom prst="rect">
            <a:avLst/>
          </a:prstGeom>
          <a:noFill/>
          <a:ln w="952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solidFill>
                  <a:schemeClr val="bg1">
                    <a:lumMod val="75000"/>
                  </a:schemeClr>
                </a:solidFill>
              </a:rPr>
              <a:t>w/o Pupillary Block</a:t>
            </a:r>
          </a:p>
        </p:txBody>
      </p:sp>
      <p:sp>
        <p:nvSpPr>
          <p:cNvPr id="19" name="TextBox 18">
            <a:extLst>
              <a:ext uri="{FF2B5EF4-FFF2-40B4-BE49-F238E27FC236}">
                <a16:creationId xmlns:a16="http://schemas.microsoft.com/office/drawing/2014/main" id="{20F14707-6AB2-4CFA-894D-0A3851B594EA}"/>
              </a:ext>
            </a:extLst>
          </p:cNvPr>
          <p:cNvSpPr txBox="1"/>
          <p:nvPr/>
        </p:nvSpPr>
        <p:spPr>
          <a:xfrm>
            <a:off x="381000" y="3581400"/>
            <a:ext cx="7315200" cy="2800767"/>
          </a:xfrm>
          <a:prstGeom prst="rect">
            <a:avLst/>
          </a:prstGeom>
          <a:solidFill>
            <a:srgbClr val="FF99FF"/>
          </a:solidFill>
        </p:spPr>
        <p:txBody>
          <a:bodyPr wrap="square" rtlCol="0">
            <a:spAutoFit/>
          </a:bodyPr>
          <a:lstStyle/>
          <a:p>
            <a:r>
              <a:rPr lang="en-US" sz="1600" i="1" dirty="0">
                <a:solidFill>
                  <a:schemeClr val="bg1">
                    <a:lumMod val="50000"/>
                  </a:schemeClr>
                </a:solidFill>
              </a:rPr>
              <a:t>What is </a:t>
            </a:r>
            <a:r>
              <a:rPr lang="en-US" sz="1600" dirty="0">
                <a:solidFill>
                  <a:schemeClr val="bg1">
                    <a:lumMod val="50000"/>
                  </a:schemeClr>
                </a:solidFill>
              </a:rPr>
              <a:t>ectopia </a:t>
            </a:r>
            <a:r>
              <a:rPr lang="en-US" sz="1600" dirty="0" err="1">
                <a:solidFill>
                  <a:schemeClr val="bg1">
                    <a:lumMod val="50000"/>
                  </a:schemeClr>
                </a:solidFill>
              </a:rPr>
              <a:t>lentis</a:t>
            </a:r>
            <a:r>
              <a:rPr lang="en-US" sz="1600" i="1" dirty="0">
                <a:solidFill>
                  <a:schemeClr val="bg1">
                    <a:lumMod val="50000"/>
                  </a:schemeClr>
                </a:solidFill>
              </a:rPr>
              <a:t>?</a:t>
            </a:r>
          </a:p>
          <a:p>
            <a:r>
              <a:rPr lang="en-US" sz="1600" dirty="0">
                <a:solidFill>
                  <a:schemeClr val="bg1">
                    <a:lumMod val="50000"/>
                  </a:schemeClr>
                </a:solidFill>
              </a:rPr>
              <a:t>Displacement of the lens from its normal anatomic position</a:t>
            </a:r>
          </a:p>
          <a:p>
            <a:endParaRPr lang="en-US" sz="1600" dirty="0">
              <a:solidFill>
                <a:schemeClr val="bg1">
                  <a:lumMod val="50000"/>
                </a:schemeClr>
              </a:solidFill>
            </a:endParaRPr>
          </a:p>
          <a:p>
            <a:r>
              <a:rPr lang="en-US" sz="1600" i="1" dirty="0">
                <a:solidFill>
                  <a:schemeClr val="bg1">
                    <a:lumMod val="50000"/>
                  </a:schemeClr>
                </a:solidFill>
              </a:rPr>
              <a:t>With regard to lens ‘displacement’—what do the following terms mean?</a:t>
            </a:r>
          </a:p>
          <a:p>
            <a:r>
              <a:rPr lang="en-US" sz="1600" i="1" dirty="0">
                <a:solidFill>
                  <a:schemeClr val="bg1">
                    <a:lumMod val="50000"/>
                  </a:schemeClr>
                </a:solidFill>
              </a:rPr>
              <a:t>--</a:t>
            </a:r>
            <a:r>
              <a:rPr lang="en-US" sz="1600" i="1" dirty="0" err="1">
                <a:solidFill>
                  <a:schemeClr val="bg1">
                    <a:lumMod val="50000"/>
                  </a:schemeClr>
                </a:solidFill>
              </a:rPr>
              <a:t>Sublux</a:t>
            </a:r>
            <a:r>
              <a:rPr lang="en-US" sz="1600" i="1" dirty="0">
                <a:solidFill>
                  <a:schemeClr val="bg1">
                    <a:lumMod val="50000"/>
                  </a:schemeClr>
                </a:solidFill>
              </a:rPr>
              <a:t>(at)ed: </a:t>
            </a:r>
            <a:r>
              <a:rPr lang="en-US" sz="1600" dirty="0">
                <a:solidFill>
                  <a:schemeClr val="bg1">
                    <a:lumMod val="50000"/>
                  </a:schemeClr>
                </a:solidFill>
              </a:rPr>
              <a:t>The lens is partially displaced, but remains in the ‘general area’</a:t>
            </a:r>
          </a:p>
          <a:p>
            <a:r>
              <a:rPr lang="en-US" sz="1600" i="1" dirty="0">
                <a:solidFill>
                  <a:schemeClr val="bg1">
                    <a:lumMod val="50000"/>
                  </a:schemeClr>
                </a:solidFill>
              </a:rPr>
              <a:t>--Lux(at)ed: </a:t>
            </a:r>
            <a:r>
              <a:rPr lang="en-US" sz="1600" dirty="0">
                <a:solidFill>
                  <a:schemeClr val="bg1">
                    <a:lumMod val="50000"/>
                  </a:schemeClr>
                </a:solidFill>
              </a:rPr>
              <a:t>The lens is dislocated—completely removed from the pupillary aperture. All zonular attachments have been disrupted.</a:t>
            </a:r>
          </a:p>
          <a:p>
            <a:endParaRPr lang="en-US" sz="1600" i="1" dirty="0">
              <a:solidFill>
                <a:schemeClr val="bg1">
                  <a:lumMod val="50000"/>
                </a:schemeClr>
              </a:solidFill>
            </a:endParaRPr>
          </a:p>
          <a:p>
            <a:r>
              <a:rPr lang="en-US" sz="1600" i="1" dirty="0">
                <a:solidFill>
                  <a:schemeClr val="bg1">
                    <a:lumMod val="50000"/>
                  </a:schemeClr>
                </a:solidFill>
              </a:rPr>
              <a:t>How does ectopia </a:t>
            </a:r>
            <a:r>
              <a:rPr lang="en-US" sz="1600" i="1" dirty="0" err="1">
                <a:solidFill>
                  <a:schemeClr val="bg1">
                    <a:lumMod val="50000"/>
                  </a:schemeClr>
                </a:solidFill>
              </a:rPr>
              <a:t>lentis</a:t>
            </a:r>
            <a:r>
              <a:rPr lang="en-US" sz="1600" i="1" dirty="0">
                <a:solidFill>
                  <a:schemeClr val="bg1">
                    <a:lumMod val="50000"/>
                  </a:schemeClr>
                </a:solidFill>
              </a:rPr>
              <a:t> lead to pupillary block and ACG?</a:t>
            </a:r>
          </a:p>
          <a:p>
            <a:r>
              <a:rPr lang="en-US" sz="1600" dirty="0">
                <a:solidFill>
                  <a:schemeClr val="bg1">
                    <a:lumMod val="50000"/>
                  </a:schemeClr>
                </a:solidFill>
              </a:rPr>
              <a:t>By allowing the displaced lens to move into and blocks the pupil, producing the pressure gradient, with subsequent iris </a:t>
            </a:r>
            <a:r>
              <a:rPr lang="en-US" sz="1600" dirty="0" err="1">
                <a:solidFill>
                  <a:schemeClr val="bg1">
                    <a:lumMod val="50000"/>
                  </a:schemeClr>
                </a:solidFill>
              </a:rPr>
              <a:t>bombé</a:t>
            </a:r>
            <a:r>
              <a:rPr lang="en-US" sz="1600" dirty="0">
                <a:solidFill>
                  <a:schemeClr val="bg1">
                    <a:lumMod val="50000"/>
                  </a:schemeClr>
                </a:solidFill>
              </a:rPr>
              <a:t> and angle closure</a:t>
            </a:r>
          </a:p>
        </p:txBody>
      </p:sp>
      <p:sp>
        <p:nvSpPr>
          <p:cNvPr id="23" name="TextBox 22">
            <a:extLst>
              <a:ext uri="{FF2B5EF4-FFF2-40B4-BE49-F238E27FC236}">
                <a16:creationId xmlns:a16="http://schemas.microsoft.com/office/drawing/2014/main" id="{798926ED-3FC5-4F3C-B080-E06F6EB1FF50}"/>
              </a:ext>
            </a:extLst>
          </p:cNvPr>
          <p:cNvSpPr txBox="1"/>
          <p:nvPr/>
        </p:nvSpPr>
        <p:spPr>
          <a:xfrm>
            <a:off x="2388280" y="2821634"/>
            <a:ext cx="6541623" cy="1384995"/>
          </a:xfrm>
          <a:prstGeom prst="rect">
            <a:avLst/>
          </a:prstGeom>
          <a:solidFill>
            <a:schemeClr val="accent1">
              <a:lumMod val="40000"/>
              <a:lumOff val="60000"/>
            </a:schemeClr>
          </a:solidFill>
        </p:spPr>
        <p:txBody>
          <a:bodyPr wrap="square" rtlCol="0">
            <a:spAutoFit/>
          </a:bodyPr>
          <a:lstStyle/>
          <a:p>
            <a:r>
              <a:rPr lang="en-US" sz="1400" i="1" dirty="0">
                <a:solidFill>
                  <a:schemeClr val="bg1">
                    <a:lumMod val="65000"/>
                  </a:schemeClr>
                </a:solidFill>
              </a:rPr>
              <a:t>In a few words, how would you describe the shape of a </a:t>
            </a:r>
            <a:r>
              <a:rPr lang="en-US" sz="1400" i="1" dirty="0" err="1">
                <a:solidFill>
                  <a:schemeClr val="bg1">
                    <a:lumMod val="65000"/>
                  </a:schemeClr>
                </a:solidFill>
              </a:rPr>
              <a:t>microspherophakic</a:t>
            </a:r>
            <a:r>
              <a:rPr lang="en-US" sz="1400" i="1" dirty="0">
                <a:solidFill>
                  <a:schemeClr val="bg1">
                    <a:lumMod val="65000"/>
                  </a:schemeClr>
                </a:solidFill>
              </a:rPr>
              <a:t> lens?</a:t>
            </a:r>
          </a:p>
          <a:p>
            <a:r>
              <a:rPr lang="en-US" sz="1400" dirty="0">
                <a:solidFill>
                  <a:schemeClr val="bg1">
                    <a:lumMod val="65000"/>
                  </a:schemeClr>
                </a:solidFill>
              </a:rPr>
              <a:t>The name says it all: the lens is </a:t>
            </a:r>
            <a:r>
              <a:rPr lang="en-US" sz="1400" b="1" u="sng" dirty="0">
                <a:solidFill>
                  <a:schemeClr val="bg1">
                    <a:lumMod val="65000"/>
                  </a:schemeClr>
                </a:solidFill>
              </a:rPr>
              <a:t>small (‘micro’) </a:t>
            </a:r>
            <a:r>
              <a:rPr lang="en-US" sz="1400" u="sng" dirty="0">
                <a:solidFill>
                  <a:schemeClr val="bg1">
                    <a:lumMod val="65000"/>
                  </a:schemeClr>
                </a:solidFill>
              </a:rPr>
              <a:t>and </a:t>
            </a:r>
            <a:r>
              <a:rPr lang="en-US" sz="1400" b="1" u="sng" dirty="0">
                <a:solidFill>
                  <a:schemeClr val="bg1">
                    <a:lumMod val="65000"/>
                  </a:schemeClr>
                </a:solidFill>
              </a:rPr>
              <a:t>round (‘</a:t>
            </a:r>
            <a:r>
              <a:rPr lang="en-US" sz="1400" b="1" u="sng" dirty="0" err="1">
                <a:solidFill>
                  <a:schemeClr val="bg1">
                    <a:lumMod val="65000"/>
                  </a:schemeClr>
                </a:solidFill>
              </a:rPr>
              <a:t>sphero</a:t>
            </a:r>
            <a:r>
              <a:rPr lang="en-US" sz="1400" b="1" u="sng" dirty="0">
                <a:solidFill>
                  <a:schemeClr val="bg1">
                    <a:lumMod val="65000"/>
                  </a:schemeClr>
                </a:solidFill>
              </a:rPr>
              <a:t>’)</a:t>
            </a:r>
          </a:p>
          <a:p>
            <a:endParaRPr lang="en-US" sz="1400" dirty="0">
              <a:solidFill>
                <a:schemeClr val="bg1">
                  <a:lumMod val="65000"/>
                </a:schemeClr>
              </a:solidFill>
            </a:endParaRPr>
          </a:p>
          <a:p>
            <a:r>
              <a:rPr lang="en-US" sz="1400" i="1" dirty="0">
                <a:solidFill>
                  <a:schemeClr val="bg1">
                    <a:lumMod val="65000"/>
                  </a:schemeClr>
                </a:solidFill>
              </a:rPr>
              <a:t>What common slit-lamp observation owes to the lens’ small size?</a:t>
            </a:r>
          </a:p>
          <a:p>
            <a:r>
              <a:rPr lang="en-US" sz="1400" dirty="0">
                <a:solidFill>
                  <a:schemeClr val="bg1">
                    <a:lumMod val="65000"/>
                  </a:schemeClr>
                </a:solidFill>
              </a:rPr>
              <a:t>Typically, the entirety of the lens equator can be seen in the pupillary aperture when the </a:t>
            </a:r>
            <a:r>
              <a:rPr lang="en-US" sz="1400" dirty="0" err="1">
                <a:solidFill>
                  <a:schemeClr val="bg1">
                    <a:lumMod val="65000"/>
                  </a:schemeClr>
                </a:solidFill>
              </a:rPr>
              <a:t>pt</a:t>
            </a:r>
            <a:r>
              <a:rPr lang="en-US" sz="1400" dirty="0">
                <a:solidFill>
                  <a:schemeClr val="bg1">
                    <a:lumMod val="65000"/>
                  </a:schemeClr>
                </a:solidFill>
              </a:rPr>
              <a:t> is widely dilated</a:t>
            </a:r>
          </a:p>
        </p:txBody>
      </p:sp>
      <p:sp>
        <p:nvSpPr>
          <p:cNvPr id="25" name="TextBox 24">
            <a:extLst>
              <a:ext uri="{FF2B5EF4-FFF2-40B4-BE49-F238E27FC236}">
                <a16:creationId xmlns:a16="http://schemas.microsoft.com/office/drawing/2014/main" id="{EDF9D533-D64E-40E5-8915-BD96C88905A7}"/>
              </a:ext>
            </a:extLst>
          </p:cNvPr>
          <p:cNvSpPr txBox="1"/>
          <p:nvPr/>
        </p:nvSpPr>
        <p:spPr>
          <a:xfrm>
            <a:off x="2423968" y="3058533"/>
            <a:ext cx="6567632" cy="584775"/>
          </a:xfrm>
          <a:prstGeom prst="rect">
            <a:avLst/>
          </a:prstGeom>
          <a:solidFill>
            <a:srgbClr val="99FF99"/>
          </a:solidFill>
        </p:spPr>
        <p:txBody>
          <a:bodyPr wrap="none" rtlCol="0">
            <a:spAutoFit/>
          </a:bodyPr>
          <a:lstStyle/>
          <a:p>
            <a:r>
              <a:rPr lang="en-US" sz="1600" i="1" dirty="0">
                <a:solidFill>
                  <a:schemeClr val="bg1">
                    <a:lumMod val="65000"/>
                  </a:schemeClr>
                </a:solidFill>
              </a:rPr>
              <a:t>With what condition is </a:t>
            </a:r>
            <a:r>
              <a:rPr lang="en-US" sz="1600" i="1" dirty="0" err="1">
                <a:solidFill>
                  <a:schemeClr val="bg1">
                    <a:lumMod val="65000"/>
                  </a:schemeClr>
                </a:solidFill>
              </a:rPr>
              <a:t>microspherophakia</a:t>
            </a:r>
            <a:r>
              <a:rPr lang="en-US" sz="1600" i="1" dirty="0">
                <a:solidFill>
                  <a:schemeClr val="bg1">
                    <a:lumMod val="65000"/>
                  </a:schemeClr>
                </a:solidFill>
              </a:rPr>
              <a:t> most frequently associated?</a:t>
            </a:r>
          </a:p>
          <a:p>
            <a:r>
              <a:rPr lang="en-US" sz="1600" b="1" dirty="0">
                <a:solidFill>
                  <a:schemeClr val="bg1">
                    <a:lumMod val="65000"/>
                  </a:schemeClr>
                </a:solidFill>
              </a:rPr>
              <a:t>Weill-Marchesani syndrome</a:t>
            </a:r>
          </a:p>
        </p:txBody>
      </p:sp>
      <p:sp>
        <p:nvSpPr>
          <p:cNvPr id="22" name="Oval 21">
            <a:extLst>
              <a:ext uri="{FF2B5EF4-FFF2-40B4-BE49-F238E27FC236}">
                <a16:creationId xmlns:a16="http://schemas.microsoft.com/office/drawing/2014/main" id="{A8B47573-D3D9-4D47-9E08-BED8FABB2FE0}"/>
              </a:ext>
            </a:extLst>
          </p:cNvPr>
          <p:cNvSpPr/>
          <p:nvPr/>
        </p:nvSpPr>
        <p:spPr>
          <a:xfrm>
            <a:off x="808522" y="3093379"/>
            <a:ext cx="1641452" cy="533397"/>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TextBox 28">
            <a:extLst>
              <a:ext uri="{FF2B5EF4-FFF2-40B4-BE49-F238E27FC236}">
                <a16:creationId xmlns:a16="http://schemas.microsoft.com/office/drawing/2014/main" id="{07333FDB-04C9-4773-A8C2-B02CF126B53B}"/>
              </a:ext>
            </a:extLst>
          </p:cNvPr>
          <p:cNvSpPr txBox="1"/>
          <p:nvPr/>
        </p:nvSpPr>
        <p:spPr>
          <a:xfrm>
            <a:off x="533400" y="3691270"/>
            <a:ext cx="6461699" cy="1815882"/>
          </a:xfrm>
          <a:prstGeom prst="rect">
            <a:avLst/>
          </a:prstGeom>
          <a:solidFill>
            <a:srgbClr val="0070C0"/>
          </a:solidFill>
        </p:spPr>
        <p:txBody>
          <a:bodyPr wrap="square" rtlCol="0">
            <a:spAutoFit/>
          </a:bodyPr>
          <a:lstStyle/>
          <a:p>
            <a:r>
              <a:rPr lang="en-US" sz="1600" i="1" dirty="0">
                <a:solidFill>
                  <a:schemeClr val="bg1">
                    <a:lumMod val="65000"/>
                  </a:schemeClr>
                </a:solidFill>
              </a:rPr>
              <a:t>Weill-Marchesani is strongly associated with </a:t>
            </a:r>
            <a:r>
              <a:rPr lang="en-US" sz="1600" i="1" dirty="0" err="1">
                <a:solidFill>
                  <a:schemeClr val="bg1">
                    <a:lumMod val="65000"/>
                  </a:schemeClr>
                </a:solidFill>
              </a:rPr>
              <a:t>microspherophakia</a:t>
            </a:r>
            <a:r>
              <a:rPr lang="en-US" sz="1600" i="1" dirty="0">
                <a:solidFill>
                  <a:schemeClr val="bg1">
                    <a:lumMod val="65000"/>
                  </a:schemeClr>
                </a:solidFill>
              </a:rPr>
              <a:t>.  With what conditions is </a:t>
            </a:r>
            <a:r>
              <a:rPr lang="en-US" sz="1600" i="1" dirty="0" err="1">
                <a:solidFill>
                  <a:schemeClr val="bg1">
                    <a:lumMod val="65000"/>
                  </a:schemeClr>
                </a:solidFill>
              </a:rPr>
              <a:t>microspherophakia</a:t>
            </a:r>
            <a:r>
              <a:rPr lang="en-US" sz="1600" i="1" dirty="0">
                <a:solidFill>
                  <a:schemeClr val="bg1">
                    <a:lumMod val="65000"/>
                  </a:schemeClr>
                </a:solidFill>
              </a:rPr>
              <a:t> </a:t>
            </a:r>
            <a:r>
              <a:rPr lang="en-US" sz="1600" b="1" dirty="0">
                <a:solidFill>
                  <a:schemeClr val="bg1">
                    <a:lumMod val="65000"/>
                  </a:schemeClr>
                </a:solidFill>
              </a:rPr>
              <a:t>occasionally</a:t>
            </a:r>
            <a:r>
              <a:rPr lang="en-US" sz="1600" i="1" dirty="0">
                <a:solidFill>
                  <a:schemeClr val="bg1">
                    <a:lumMod val="65000"/>
                  </a:schemeClr>
                </a:solidFill>
              </a:rPr>
              <a:t> associated</a:t>
            </a:r>
            <a:r>
              <a:rPr lang="en-US" sz="1600" i="1" dirty="0">
                <a:solidFill>
                  <a:schemeClr val="bg1">
                    <a:lumMod val="65000"/>
                  </a:schemeClr>
                </a:solidFill>
                <a:latin typeface="+mn-lt"/>
              </a:rPr>
              <a:t>?</a:t>
            </a:r>
          </a:p>
          <a:p>
            <a:r>
              <a:rPr lang="en-US" sz="1600" dirty="0">
                <a:solidFill>
                  <a:schemeClr val="bg1">
                    <a:lumMod val="65000"/>
                  </a:schemeClr>
                </a:solidFill>
                <a:latin typeface="+mn-lt"/>
              </a:rPr>
              <a:t>--Lowe syndrome</a:t>
            </a:r>
          </a:p>
          <a:p>
            <a:r>
              <a:rPr lang="en-US" sz="1600" dirty="0">
                <a:solidFill>
                  <a:schemeClr val="bg1">
                    <a:lumMod val="65000"/>
                  </a:schemeClr>
                </a:solidFill>
                <a:latin typeface="+mn-lt"/>
              </a:rPr>
              <a:t>--Alport syndrome</a:t>
            </a:r>
          </a:p>
          <a:p>
            <a:r>
              <a:rPr lang="en-US" sz="1600" b="1" dirty="0">
                <a:solidFill>
                  <a:schemeClr val="bg1"/>
                </a:solidFill>
                <a:latin typeface="+mn-lt"/>
              </a:rPr>
              <a:t>--</a:t>
            </a:r>
            <a:r>
              <a:rPr lang="en-US" sz="1600" b="1" dirty="0" err="1">
                <a:solidFill>
                  <a:schemeClr val="bg1"/>
                </a:solidFill>
                <a:latin typeface="+mn-lt"/>
              </a:rPr>
              <a:t>Marfan</a:t>
            </a:r>
            <a:r>
              <a:rPr lang="en-US" sz="1600" b="1" dirty="0">
                <a:solidFill>
                  <a:schemeClr val="bg1"/>
                </a:solidFill>
                <a:latin typeface="+mn-lt"/>
              </a:rPr>
              <a:t> syndrome</a:t>
            </a:r>
          </a:p>
          <a:p>
            <a:r>
              <a:rPr lang="en-US" sz="1600" dirty="0">
                <a:solidFill>
                  <a:schemeClr val="bg1">
                    <a:lumMod val="65000"/>
                  </a:schemeClr>
                </a:solidFill>
                <a:latin typeface="+mn-lt"/>
              </a:rPr>
              <a:t>--Peters anomaly</a:t>
            </a:r>
          </a:p>
          <a:p>
            <a:r>
              <a:rPr lang="en-US" sz="1600" dirty="0">
                <a:solidFill>
                  <a:schemeClr val="bg1">
                    <a:lumMod val="65000"/>
                  </a:schemeClr>
                </a:solidFill>
                <a:latin typeface="+mn-lt"/>
              </a:rPr>
              <a:t>--C</a:t>
            </a:r>
            <a:r>
              <a:rPr lang="en-US" sz="1600" dirty="0">
                <a:solidFill>
                  <a:schemeClr val="bg1">
                    <a:lumMod val="65000"/>
                  </a:schemeClr>
                </a:solidFill>
              </a:rPr>
              <a:t>ongenital rubella</a:t>
            </a:r>
            <a:endParaRPr lang="en-US" sz="1600" dirty="0">
              <a:solidFill>
                <a:schemeClr val="bg1">
                  <a:lumMod val="65000"/>
                </a:schemeClr>
              </a:solidFill>
              <a:latin typeface="+mn-lt"/>
            </a:endParaRPr>
          </a:p>
        </p:txBody>
      </p:sp>
      <p:sp>
        <p:nvSpPr>
          <p:cNvPr id="3" name="Oval 2">
            <a:extLst>
              <a:ext uri="{FF2B5EF4-FFF2-40B4-BE49-F238E27FC236}">
                <a16:creationId xmlns:a16="http://schemas.microsoft.com/office/drawing/2014/main" id="{C914562F-331B-441B-9DC7-534C4BCA9A7A}"/>
              </a:ext>
            </a:extLst>
          </p:cNvPr>
          <p:cNvSpPr/>
          <p:nvPr/>
        </p:nvSpPr>
        <p:spPr>
          <a:xfrm>
            <a:off x="2302864" y="3248672"/>
            <a:ext cx="3107336" cy="464126"/>
          </a:xfrm>
          <a:prstGeom prst="ellipse">
            <a:avLst/>
          </a:prstGeom>
          <a:no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TextBox 30">
            <a:extLst>
              <a:ext uri="{FF2B5EF4-FFF2-40B4-BE49-F238E27FC236}">
                <a16:creationId xmlns:a16="http://schemas.microsoft.com/office/drawing/2014/main" id="{9D694C1C-36CC-4EBA-AE84-30D14DAC2B38}"/>
              </a:ext>
            </a:extLst>
          </p:cNvPr>
          <p:cNvSpPr txBox="1"/>
          <p:nvPr/>
        </p:nvSpPr>
        <p:spPr>
          <a:xfrm>
            <a:off x="2537710" y="4316269"/>
            <a:ext cx="5463290" cy="1600438"/>
          </a:xfrm>
          <a:prstGeom prst="rect">
            <a:avLst/>
          </a:prstGeom>
          <a:solidFill>
            <a:srgbClr val="92D050"/>
          </a:solidFill>
        </p:spPr>
        <p:txBody>
          <a:bodyPr wrap="none" rtlCol="0">
            <a:spAutoFit/>
          </a:bodyPr>
          <a:lstStyle/>
          <a:p>
            <a:r>
              <a:rPr lang="en-US" sz="1400" i="1" dirty="0">
                <a:solidFill>
                  <a:schemeClr val="bg1">
                    <a:lumMod val="50000"/>
                  </a:schemeClr>
                </a:solidFill>
              </a:rPr>
              <a:t>What protein is abnormal in </a:t>
            </a:r>
            <a:r>
              <a:rPr lang="en-US" sz="1400" i="1" dirty="0" err="1">
                <a:solidFill>
                  <a:schemeClr val="bg1">
                    <a:lumMod val="50000"/>
                  </a:schemeClr>
                </a:solidFill>
              </a:rPr>
              <a:t>Marfan’s</a:t>
            </a:r>
            <a:r>
              <a:rPr lang="en-US" sz="1400" i="1" dirty="0">
                <a:solidFill>
                  <a:schemeClr val="bg1">
                    <a:lumMod val="50000"/>
                  </a:schemeClr>
                </a:solidFill>
              </a:rPr>
              <a:t>?</a:t>
            </a:r>
          </a:p>
          <a:p>
            <a:r>
              <a:rPr lang="en-US" sz="1400" dirty="0">
                <a:solidFill>
                  <a:schemeClr val="bg1">
                    <a:lumMod val="50000"/>
                  </a:schemeClr>
                </a:solidFill>
              </a:rPr>
              <a:t>Fibrillin</a:t>
            </a:r>
          </a:p>
          <a:p>
            <a:endParaRPr lang="en-US" sz="1400" dirty="0">
              <a:solidFill>
                <a:schemeClr val="bg1">
                  <a:lumMod val="50000"/>
                </a:schemeClr>
              </a:solidFill>
            </a:endParaRPr>
          </a:p>
          <a:p>
            <a:r>
              <a:rPr lang="en-US" sz="1400" i="1" dirty="0">
                <a:solidFill>
                  <a:schemeClr val="bg1">
                    <a:lumMod val="50000"/>
                  </a:schemeClr>
                </a:solidFill>
              </a:rPr>
              <a:t>What three structures/systems manifest abnormalities in </a:t>
            </a:r>
            <a:r>
              <a:rPr lang="en-US" sz="1400" i="1" dirty="0" err="1">
                <a:solidFill>
                  <a:schemeClr val="bg1">
                    <a:lumMod val="50000"/>
                  </a:schemeClr>
                </a:solidFill>
              </a:rPr>
              <a:t>Marfan’s</a:t>
            </a:r>
            <a:r>
              <a:rPr lang="en-US" sz="1400" i="1" dirty="0">
                <a:solidFill>
                  <a:schemeClr val="bg1">
                    <a:lumMod val="50000"/>
                  </a:schemeClr>
                </a:solidFill>
              </a:rPr>
              <a:t>?</a:t>
            </a:r>
          </a:p>
          <a:p>
            <a:r>
              <a:rPr lang="en-US" sz="1400" dirty="0">
                <a:solidFill>
                  <a:schemeClr val="bg1">
                    <a:lumMod val="50000"/>
                  </a:schemeClr>
                </a:solidFill>
              </a:rPr>
              <a:t>--</a:t>
            </a:r>
            <a:r>
              <a:rPr lang="en-US" sz="1400" b="1" dirty="0">
                <a:solidFill>
                  <a:srgbClr val="0000FF"/>
                </a:solidFill>
              </a:rPr>
              <a:t>The eye (duh)</a:t>
            </a:r>
          </a:p>
          <a:p>
            <a:r>
              <a:rPr lang="en-US" sz="1400" dirty="0">
                <a:solidFill>
                  <a:schemeClr val="bg1">
                    <a:lumMod val="50000"/>
                  </a:schemeClr>
                </a:solidFill>
              </a:rPr>
              <a:t>--The cardiovascular</a:t>
            </a:r>
          </a:p>
          <a:p>
            <a:r>
              <a:rPr lang="en-US" sz="1400" dirty="0">
                <a:solidFill>
                  <a:schemeClr val="bg1">
                    <a:lumMod val="50000"/>
                  </a:schemeClr>
                </a:solidFill>
              </a:rPr>
              <a:t>--The musculoskeletal</a:t>
            </a:r>
          </a:p>
        </p:txBody>
      </p:sp>
      <p:sp>
        <p:nvSpPr>
          <p:cNvPr id="27" name="Oval 26">
            <a:extLst>
              <a:ext uri="{FF2B5EF4-FFF2-40B4-BE49-F238E27FC236}">
                <a16:creationId xmlns:a16="http://schemas.microsoft.com/office/drawing/2014/main" id="{840C5E79-DF92-4B8B-A680-BE027ECFE4BE}"/>
              </a:ext>
            </a:extLst>
          </p:cNvPr>
          <p:cNvSpPr/>
          <p:nvPr/>
        </p:nvSpPr>
        <p:spPr>
          <a:xfrm>
            <a:off x="533400" y="4641274"/>
            <a:ext cx="2057400" cy="464126"/>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Oval 31">
            <a:extLst>
              <a:ext uri="{FF2B5EF4-FFF2-40B4-BE49-F238E27FC236}">
                <a16:creationId xmlns:a16="http://schemas.microsoft.com/office/drawing/2014/main" id="{820D53F9-440C-4BB5-8148-9A6B4A22E3FA}"/>
              </a:ext>
            </a:extLst>
          </p:cNvPr>
          <p:cNvSpPr/>
          <p:nvPr/>
        </p:nvSpPr>
        <p:spPr>
          <a:xfrm>
            <a:off x="2533263" y="5086992"/>
            <a:ext cx="1505337" cy="464126"/>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TextBox 29">
            <a:extLst>
              <a:ext uri="{FF2B5EF4-FFF2-40B4-BE49-F238E27FC236}">
                <a16:creationId xmlns:a16="http://schemas.microsoft.com/office/drawing/2014/main" id="{C57267CA-E34A-40C8-9E65-E5DD211C1B91}"/>
              </a:ext>
            </a:extLst>
          </p:cNvPr>
          <p:cNvSpPr txBox="1"/>
          <p:nvPr/>
        </p:nvSpPr>
        <p:spPr>
          <a:xfrm>
            <a:off x="2845159" y="3355239"/>
            <a:ext cx="5248746" cy="1600438"/>
          </a:xfrm>
          <a:prstGeom prst="rect">
            <a:avLst/>
          </a:prstGeom>
          <a:solidFill>
            <a:srgbClr val="002060"/>
          </a:solidFill>
        </p:spPr>
        <p:txBody>
          <a:bodyPr wrap="square" rtlCol="0">
            <a:spAutoFit/>
          </a:bodyPr>
          <a:lstStyle/>
          <a:p>
            <a:pPr eaLnBrk="1" hangingPunct="1"/>
            <a:r>
              <a:rPr lang="en-US" altLang="en-US" sz="1400" i="1" dirty="0">
                <a:solidFill>
                  <a:schemeClr val="bg1"/>
                </a:solidFill>
              </a:rPr>
              <a:t>What proportion of </a:t>
            </a:r>
            <a:r>
              <a:rPr lang="en-US" altLang="en-US" sz="1400" i="1" dirty="0" err="1">
                <a:solidFill>
                  <a:schemeClr val="bg1"/>
                </a:solidFill>
              </a:rPr>
              <a:t>Marfan</a:t>
            </a:r>
            <a:r>
              <a:rPr lang="en-US" altLang="en-US" sz="1400" i="1" dirty="0">
                <a:solidFill>
                  <a:schemeClr val="bg1"/>
                </a:solidFill>
              </a:rPr>
              <a:t> pts manifest ocular abnormalities?</a:t>
            </a:r>
          </a:p>
          <a:p>
            <a:pPr eaLnBrk="1" hangingPunct="1"/>
            <a:r>
              <a:rPr lang="en-US" altLang="en-US" sz="1400" dirty="0">
                <a:solidFill>
                  <a:schemeClr val="bg1"/>
                </a:solidFill>
              </a:rPr>
              <a:t>At least 80%</a:t>
            </a:r>
          </a:p>
          <a:p>
            <a:pPr eaLnBrk="1" hangingPunct="1"/>
            <a:endParaRPr lang="en-US" altLang="en-US" sz="1400" dirty="0">
              <a:solidFill>
                <a:schemeClr val="bg1"/>
              </a:solidFill>
            </a:endParaRPr>
          </a:p>
          <a:p>
            <a:pPr eaLnBrk="1" hangingPunct="1"/>
            <a:r>
              <a:rPr lang="en-US" altLang="en-US" sz="1400" i="1" dirty="0">
                <a:solidFill>
                  <a:schemeClr val="bg1"/>
                </a:solidFill>
              </a:rPr>
              <a:t>Other than ectopia </a:t>
            </a:r>
            <a:r>
              <a:rPr lang="en-US" altLang="en-US" sz="1400" i="1" dirty="0" err="1">
                <a:solidFill>
                  <a:schemeClr val="bg1"/>
                </a:solidFill>
              </a:rPr>
              <a:t>lentis</a:t>
            </a:r>
            <a:r>
              <a:rPr lang="en-US" altLang="en-US" sz="1400" i="1" dirty="0">
                <a:solidFill>
                  <a:schemeClr val="bg1"/>
                </a:solidFill>
              </a:rPr>
              <a:t> and (occasionally) </a:t>
            </a:r>
            <a:r>
              <a:rPr lang="en-US" altLang="en-US" sz="1400" i="1" dirty="0" err="1">
                <a:solidFill>
                  <a:schemeClr val="bg1"/>
                </a:solidFill>
              </a:rPr>
              <a:t>microspherophakia</a:t>
            </a:r>
            <a:r>
              <a:rPr lang="en-US" altLang="en-US" sz="1400" i="1" dirty="0">
                <a:solidFill>
                  <a:schemeClr val="bg1"/>
                </a:solidFill>
              </a:rPr>
              <a:t>, what two ocular structural abnormalities are often present?</a:t>
            </a:r>
          </a:p>
          <a:p>
            <a:pPr eaLnBrk="1" hangingPunct="1"/>
            <a:r>
              <a:rPr lang="en-US" altLang="en-US" sz="1400" dirty="0">
                <a:solidFill>
                  <a:schemeClr val="bg1"/>
                </a:solidFill>
              </a:rPr>
              <a:t>--</a:t>
            </a:r>
            <a:r>
              <a:rPr lang="en-US" altLang="en-US" sz="1400" b="1" dirty="0">
                <a:solidFill>
                  <a:srgbClr val="002060"/>
                </a:solidFill>
              </a:rPr>
              <a:t>Corneal shape abnormalities</a:t>
            </a:r>
          </a:p>
          <a:p>
            <a:pPr eaLnBrk="1" hangingPunct="1"/>
            <a:r>
              <a:rPr lang="en-US" altLang="en-US" sz="1400" dirty="0">
                <a:solidFill>
                  <a:schemeClr val="bg1"/>
                </a:solidFill>
              </a:rPr>
              <a:t>--</a:t>
            </a:r>
            <a:r>
              <a:rPr lang="en-US" altLang="en-US" sz="1400" dirty="0">
                <a:solidFill>
                  <a:srgbClr val="002060"/>
                </a:solidFill>
              </a:rPr>
              <a:t>Increased axial length</a:t>
            </a:r>
          </a:p>
        </p:txBody>
      </p:sp>
    </p:spTree>
    <p:extLst>
      <p:ext uri="{BB962C8B-B14F-4D97-AF65-F5344CB8AC3E}">
        <p14:creationId xmlns:p14="http://schemas.microsoft.com/office/powerpoint/2010/main" val="904592577"/>
      </p:ext>
    </p:extLst>
  </p:cSld>
  <p:clrMapOvr>
    <a:masterClrMapping/>
  </p:clrMapOvr>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014" name="Text Box 6"/>
          <p:cNvSpPr txBox="1">
            <a:spLocks noChangeArrowheads="1"/>
          </p:cNvSpPr>
          <p:nvPr/>
        </p:nvSpPr>
        <p:spPr bwMode="auto">
          <a:xfrm>
            <a:off x="533400" y="2356376"/>
            <a:ext cx="1005403"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t>Lens-</a:t>
            </a:r>
          </a:p>
          <a:p>
            <a:pPr algn="ctr" eaLnBrk="1" hangingPunct="1">
              <a:lnSpc>
                <a:spcPct val="80000"/>
              </a:lnSpc>
              <a:spcBef>
                <a:spcPct val="0"/>
              </a:spcBef>
              <a:buClrTx/>
              <a:buSzTx/>
              <a:buFontTx/>
              <a:buNone/>
            </a:pPr>
            <a:r>
              <a:rPr lang="en-US" altLang="en-US" sz="1800" dirty="0"/>
              <a:t>Induced</a:t>
            </a:r>
          </a:p>
        </p:txBody>
      </p:sp>
      <p:sp>
        <p:nvSpPr>
          <p:cNvPr id="43017" name="Text Box 14"/>
          <p:cNvSpPr txBox="1">
            <a:spLocks noChangeArrowheads="1"/>
          </p:cNvSpPr>
          <p:nvPr/>
        </p:nvSpPr>
        <p:spPr bwMode="auto">
          <a:xfrm>
            <a:off x="3026498" y="2365901"/>
            <a:ext cx="1633781"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Aphakic/</a:t>
            </a:r>
          </a:p>
          <a:p>
            <a:pPr algn="ctr" eaLnBrk="1" hangingPunct="1">
              <a:lnSpc>
                <a:spcPct val="80000"/>
              </a:lnSpc>
              <a:spcBef>
                <a:spcPct val="0"/>
              </a:spcBef>
              <a:buClrTx/>
              <a:buSzTx/>
              <a:buFontTx/>
              <a:buNone/>
            </a:pPr>
            <a:r>
              <a:rPr lang="en-US" altLang="en-US" sz="1800" dirty="0" err="1">
                <a:solidFill>
                  <a:schemeClr val="bg1">
                    <a:lumMod val="75000"/>
                  </a:schemeClr>
                </a:solidFill>
              </a:rPr>
              <a:t>Pseudophakic</a:t>
            </a:r>
            <a:endParaRPr lang="en-US" altLang="en-US" sz="1800" dirty="0">
              <a:solidFill>
                <a:schemeClr val="bg1">
                  <a:lumMod val="75000"/>
                </a:schemeClr>
              </a:solidFill>
            </a:endParaRPr>
          </a:p>
        </p:txBody>
      </p:sp>
      <p:sp>
        <p:nvSpPr>
          <p:cNvPr id="43031" name="Text Box 35"/>
          <p:cNvSpPr txBox="1">
            <a:spLocks noChangeArrowheads="1"/>
          </p:cNvSpPr>
          <p:nvPr/>
        </p:nvSpPr>
        <p:spPr bwMode="auto">
          <a:xfrm>
            <a:off x="1190847" y="1295400"/>
            <a:ext cx="2473754"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t>w/ Pupillary Block</a:t>
            </a:r>
          </a:p>
        </p:txBody>
      </p:sp>
      <p:sp>
        <p:nvSpPr>
          <p:cNvPr id="49" name="Rectangle 2">
            <a:extLst>
              <a:ext uri="{FF2B5EF4-FFF2-40B4-BE49-F238E27FC236}">
                <a16:creationId xmlns:a16="http://schemas.microsoft.com/office/drawing/2014/main" id="{240EE5BF-F7D2-4FC8-A5DD-F6B5423153C6}"/>
              </a:ext>
            </a:extLst>
          </p:cNvPr>
          <p:cNvSpPr>
            <a:spLocks noGrp="1" noChangeArrowheads="1"/>
          </p:cNvSpPr>
          <p:nvPr>
            <p:ph type="title"/>
          </p:nvPr>
        </p:nvSpPr>
        <p:spPr>
          <a:xfrm>
            <a:off x="457200" y="304800"/>
            <a:ext cx="7543800" cy="563562"/>
          </a:xfrm>
        </p:spPr>
        <p:txBody>
          <a:bodyPr/>
          <a:lstStyle/>
          <a:p>
            <a:pPr eaLnBrk="1" hangingPunct="1"/>
            <a:r>
              <a:rPr lang="en-US" altLang="en-US" sz="3500" dirty="0"/>
              <a:t>A</a:t>
            </a:r>
          </a:p>
        </p:txBody>
      </p:sp>
      <p:sp>
        <p:nvSpPr>
          <p:cNvPr id="50" name="TextBox 49">
            <a:extLst>
              <a:ext uri="{FF2B5EF4-FFF2-40B4-BE49-F238E27FC236}">
                <a16:creationId xmlns:a16="http://schemas.microsoft.com/office/drawing/2014/main" id="{CF426230-46C8-405C-9015-99EF57762A2E}"/>
              </a:ext>
            </a:extLst>
          </p:cNvPr>
          <p:cNvSpPr txBox="1"/>
          <p:nvPr/>
        </p:nvSpPr>
        <p:spPr>
          <a:xfrm>
            <a:off x="2259496" y="189094"/>
            <a:ext cx="4607480" cy="400110"/>
          </a:xfrm>
          <a:prstGeom prst="rect">
            <a:avLst/>
          </a:prstGeom>
          <a:solidFill>
            <a:schemeClr val="accent1">
              <a:lumMod val="60000"/>
              <a:lumOff val="40000"/>
            </a:schemeClr>
          </a:solidFill>
        </p:spPr>
        <p:txBody>
          <a:bodyPr wrap="none" rtlCol="0">
            <a:spAutoFit/>
          </a:bodyPr>
          <a:lstStyle/>
          <a:p>
            <a:pPr algn="ctr"/>
            <a:r>
              <a:rPr lang="en-US" sz="2000" b="1" dirty="0"/>
              <a:t>Secondary Angle Closure Glaucoma</a:t>
            </a:r>
          </a:p>
        </p:txBody>
      </p:sp>
      <p:sp>
        <p:nvSpPr>
          <p:cNvPr id="2" name="TextBox 1">
            <a:extLst>
              <a:ext uri="{FF2B5EF4-FFF2-40B4-BE49-F238E27FC236}">
                <a16:creationId xmlns:a16="http://schemas.microsoft.com/office/drawing/2014/main" id="{A7E30BEC-923B-4C9A-A856-BDD0D882F6B8}"/>
              </a:ext>
            </a:extLst>
          </p:cNvPr>
          <p:cNvSpPr txBox="1"/>
          <p:nvPr/>
        </p:nvSpPr>
        <p:spPr>
          <a:xfrm>
            <a:off x="887305" y="2844119"/>
            <a:ext cx="1494320" cy="338554"/>
          </a:xfrm>
          <a:prstGeom prst="rect">
            <a:avLst/>
          </a:prstGeom>
          <a:noFill/>
        </p:spPr>
        <p:txBody>
          <a:bodyPr wrap="none" rtlCol="0">
            <a:spAutoFit/>
          </a:bodyPr>
          <a:lstStyle/>
          <a:p>
            <a:r>
              <a:rPr lang="en-US" sz="1600" dirty="0" err="1">
                <a:solidFill>
                  <a:schemeClr val="bg1">
                    <a:lumMod val="75000"/>
                  </a:schemeClr>
                </a:solidFill>
              </a:rPr>
              <a:t>Phacomorphic</a:t>
            </a:r>
            <a:endParaRPr lang="en-US" sz="1600" dirty="0">
              <a:solidFill>
                <a:schemeClr val="bg1">
                  <a:lumMod val="75000"/>
                </a:schemeClr>
              </a:solidFill>
            </a:endParaRPr>
          </a:p>
        </p:txBody>
      </p:sp>
      <p:sp>
        <p:nvSpPr>
          <p:cNvPr id="51" name="TextBox 50">
            <a:extLst>
              <a:ext uri="{FF2B5EF4-FFF2-40B4-BE49-F238E27FC236}">
                <a16:creationId xmlns:a16="http://schemas.microsoft.com/office/drawing/2014/main" id="{156069D4-340B-4160-A336-EBF73557CEE0}"/>
              </a:ext>
            </a:extLst>
          </p:cNvPr>
          <p:cNvSpPr txBox="1"/>
          <p:nvPr/>
        </p:nvSpPr>
        <p:spPr>
          <a:xfrm>
            <a:off x="884725" y="3175578"/>
            <a:ext cx="1519968" cy="338554"/>
          </a:xfrm>
          <a:prstGeom prst="rect">
            <a:avLst/>
          </a:prstGeom>
          <a:noFill/>
        </p:spPr>
        <p:txBody>
          <a:bodyPr wrap="none" rtlCol="0">
            <a:spAutoFit/>
          </a:bodyPr>
          <a:lstStyle/>
          <a:p>
            <a:r>
              <a:rPr lang="en-US" sz="1600" b="1" dirty="0"/>
              <a:t>Ectopia </a:t>
            </a:r>
            <a:r>
              <a:rPr lang="en-US" sz="1600" b="1" dirty="0" err="1"/>
              <a:t>lentis</a:t>
            </a:r>
            <a:endParaRPr lang="en-US" sz="1600" b="1" dirty="0"/>
          </a:p>
        </p:txBody>
      </p:sp>
      <p:cxnSp>
        <p:nvCxnSpPr>
          <p:cNvPr id="71" name="Straight Connector 70">
            <a:extLst>
              <a:ext uri="{FF2B5EF4-FFF2-40B4-BE49-F238E27FC236}">
                <a16:creationId xmlns:a16="http://schemas.microsoft.com/office/drawing/2014/main" id="{C104938D-BA8D-4E39-9D5F-9EE2012F2F3C}"/>
              </a:ext>
            </a:extLst>
          </p:cNvPr>
          <p:cNvCxnSpPr>
            <a:cxnSpLocks/>
          </p:cNvCxnSpPr>
          <p:nvPr/>
        </p:nvCxnSpPr>
        <p:spPr>
          <a:xfrm flipH="1">
            <a:off x="762665" y="3023488"/>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2A7E4E40-472F-4E50-8A7A-45C10FDD7171}"/>
              </a:ext>
            </a:extLst>
          </p:cNvPr>
          <p:cNvCxnSpPr>
            <a:cxnSpLocks/>
          </p:cNvCxnSpPr>
          <p:nvPr/>
        </p:nvCxnSpPr>
        <p:spPr>
          <a:xfrm flipH="1">
            <a:off x="762665" y="3347853"/>
            <a:ext cx="168274"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C3924889-45B9-4383-9C9E-48F0A9C27AD8}"/>
              </a:ext>
            </a:extLst>
          </p:cNvPr>
          <p:cNvCxnSpPr>
            <a:cxnSpLocks/>
          </p:cNvCxnSpPr>
          <p:nvPr/>
        </p:nvCxnSpPr>
        <p:spPr>
          <a:xfrm flipH="1">
            <a:off x="748719" y="2838976"/>
            <a:ext cx="13947" cy="5088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 name="Straight Arrow Connector 5">
            <a:extLst>
              <a:ext uri="{FF2B5EF4-FFF2-40B4-BE49-F238E27FC236}">
                <a16:creationId xmlns:a16="http://schemas.microsoft.com/office/drawing/2014/main" id="{A3439F0C-5143-461F-8F3C-2E830785DEFC}"/>
              </a:ext>
            </a:extLst>
          </p:cNvPr>
          <p:cNvCxnSpPr>
            <a:stCxn id="50" idx="2"/>
          </p:cNvCxnSpPr>
          <p:nvPr/>
        </p:nvCxnSpPr>
        <p:spPr>
          <a:xfrm flipH="1">
            <a:off x="2971800" y="589204"/>
            <a:ext cx="1591436" cy="706196"/>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6" name="Straight Arrow Connector 25">
            <a:extLst>
              <a:ext uri="{FF2B5EF4-FFF2-40B4-BE49-F238E27FC236}">
                <a16:creationId xmlns:a16="http://schemas.microsoft.com/office/drawing/2014/main" id="{B70E0124-9B84-41A5-8D84-A66B7838A706}"/>
              </a:ext>
            </a:extLst>
          </p:cNvPr>
          <p:cNvCxnSpPr>
            <a:cxnSpLocks/>
          </p:cNvCxnSpPr>
          <p:nvPr/>
        </p:nvCxnSpPr>
        <p:spPr>
          <a:xfrm flipH="1">
            <a:off x="1159539" y="1828800"/>
            <a:ext cx="1290435" cy="478059"/>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8" name="Straight Arrow Connector 27">
            <a:extLst>
              <a:ext uri="{FF2B5EF4-FFF2-40B4-BE49-F238E27FC236}">
                <a16:creationId xmlns:a16="http://schemas.microsoft.com/office/drawing/2014/main" id="{567A4249-5C59-4416-8A8E-1C35913900AB}"/>
              </a:ext>
            </a:extLst>
          </p:cNvPr>
          <p:cNvCxnSpPr>
            <a:cxnSpLocks/>
          </p:cNvCxnSpPr>
          <p:nvPr/>
        </p:nvCxnSpPr>
        <p:spPr>
          <a:xfrm>
            <a:off x="2449973" y="1832208"/>
            <a:ext cx="1268784"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21" name="Straight Arrow Connector 20">
            <a:extLst>
              <a:ext uri="{FF2B5EF4-FFF2-40B4-BE49-F238E27FC236}">
                <a16:creationId xmlns:a16="http://schemas.microsoft.com/office/drawing/2014/main" id="{5E33AEB6-AB6B-4304-B44B-E14BDAECF20A}"/>
              </a:ext>
            </a:extLst>
          </p:cNvPr>
          <p:cNvCxnSpPr>
            <a:cxnSpLocks/>
          </p:cNvCxnSpPr>
          <p:nvPr/>
        </p:nvCxnSpPr>
        <p:spPr>
          <a:xfrm>
            <a:off x="4572000" y="589204"/>
            <a:ext cx="1600200" cy="706196"/>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18" name="Text Box 36">
            <a:extLst>
              <a:ext uri="{FF2B5EF4-FFF2-40B4-BE49-F238E27FC236}">
                <a16:creationId xmlns:a16="http://schemas.microsoft.com/office/drawing/2014/main" id="{362B1808-42BE-4D1C-894B-40BD72FCD11D}"/>
              </a:ext>
            </a:extLst>
          </p:cNvPr>
          <p:cNvSpPr txBox="1">
            <a:spLocks noChangeArrowheads="1"/>
          </p:cNvSpPr>
          <p:nvPr/>
        </p:nvSpPr>
        <p:spPr bwMode="auto">
          <a:xfrm>
            <a:off x="5181600" y="1295400"/>
            <a:ext cx="2630848" cy="430887"/>
          </a:xfrm>
          <a:prstGeom prst="rect">
            <a:avLst/>
          </a:prstGeom>
          <a:noFill/>
          <a:ln w="952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solidFill>
                  <a:schemeClr val="bg1">
                    <a:lumMod val="75000"/>
                  </a:schemeClr>
                </a:solidFill>
              </a:rPr>
              <a:t>w/o Pupillary Block</a:t>
            </a:r>
          </a:p>
        </p:txBody>
      </p:sp>
      <p:sp>
        <p:nvSpPr>
          <p:cNvPr id="19" name="TextBox 18">
            <a:extLst>
              <a:ext uri="{FF2B5EF4-FFF2-40B4-BE49-F238E27FC236}">
                <a16:creationId xmlns:a16="http://schemas.microsoft.com/office/drawing/2014/main" id="{20F14707-6AB2-4CFA-894D-0A3851B594EA}"/>
              </a:ext>
            </a:extLst>
          </p:cNvPr>
          <p:cNvSpPr txBox="1"/>
          <p:nvPr/>
        </p:nvSpPr>
        <p:spPr>
          <a:xfrm>
            <a:off x="381000" y="3581400"/>
            <a:ext cx="7315200" cy="2800767"/>
          </a:xfrm>
          <a:prstGeom prst="rect">
            <a:avLst/>
          </a:prstGeom>
          <a:solidFill>
            <a:srgbClr val="FF99FF"/>
          </a:solidFill>
        </p:spPr>
        <p:txBody>
          <a:bodyPr wrap="square" rtlCol="0">
            <a:spAutoFit/>
          </a:bodyPr>
          <a:lstStyle/>
          <a:p>
            <a:r>
              <a:rPr lang="en-US" sz="1600" i="1" dirty="0">
                <a:solidFill>
                  <a:schemeClr val="bg1">
                    <a:lumMod val="50000"/>
                  </a:schemeClr>
                </a:solidFill>
              </a:rPr>
              <a:t>What is </a:t>
            </a:r>
            <a:r>
              <a:rPr lang="en-US" sz="1600" dirty="0">
                <a:solidFill>
                  <a:schemeClr val="bg1">
                    <a:lumMod val="50000"/>
                  </a:schemeClr>
                </a:solidFill>
              </a:rPr>
              <a:t>ectopia </a:t>
            </a:r>
            <a:r>
              <a:rPr lang="en-US" sz="1600" dirty="0" err="1">
                <a:solidFill>
                  <a:schemeClr val="bg1">
                    <a:lumMod val="50000"/>
                  </a:schemeClr>
                </a:solidFill>
              </a:rPr>
              <a:t>lentis</a:t>
            </a:r>
            <a:r>
              <a:rPr lang="en-US" sz="1600" i="1" dirty="0">
                <a:solidFill>
                  <a:schemeClr val="bg1">
                    <a:lumMod val="50000"/>
                  </a:schemeClr>
                </a:solidFill>
              </a:rPr>
              <a:t>?</a:t>
            </a:r>
          </a:p>
          <a:p>
            <a:r>
              <a:rPr lang="en-US" sz="1600" dirty="0">
                <a:solidFill>
                  <a:schemeClr val="bg1">
                    <a:lumMod val="50000"/>
                  </a:schemeClr>
                </a:solidFill>
              </a:rPr>
              <a:t>Displacement of the lens from its normal anatomic position</a:t>
            </a:r>
          </a:p>
          <a:p>
            <a:endParaRPr lang="en-US" sz="1600" dirty="0">
              <a:solidFill>
                <a:schemeClr val="bg1">
                  <a:lumMod val="50000"/>
                </a:schemeClr>
              </a:solidFill>
            </a:endParaRPr>
          </a:p>
          <a:p>
            <a:r>
              <a:rPr lang="en-US" sz="1600" i="1" dirty="0">
                <a:solidFill>
                  <a:schemeClr val="bg1">
                    <a:lumMod val="50000"/>
                  </a:schemeClr>
                </a:solidFill>
              </a:rPr>
              <a:t>With regard to lens ‘displacement’—what do the following terms mean?</a:t>
            </a:r>
          </a:p>
          <a:p>
            <a:r>
              <a:rPr lang="en-US" sz="1600" i="1" dirty="0">
                <a:solidFill>
                  <a:schemeClr val="bg1">
                    <a:lumMod val="50000"/>
                  </a:schemeClr>
                </a:solidFill>
              </a:rPr>
              <a:t>--</a:t>
            </a:r>
            <a:r>
              <a:rPr lang="en-US" sz="1600" i="1" dirty="0" err="1">
                <a:solidFill>
                  <a:schemeClr val="bg1">
                    <a:lumMod val="50000"/>
                  </a:schemeClr>
                </a:solidFill>
              </a:rPr>
              <a:t>Sublux</a:t>
            </a:r>
            <a:r>
              <a:rPr lang="en-US" sz="1600" i="1" dirty="0">
                <a:solidFill>
                  <a:schemeClr val="bg1">
                    <a:lumMod val="50000"/>
                  </a:schemeClr>
                </a:solidFill>
              </a:rPr>
              <a:t>(at)ed: </a:t>
            </a:r>
            <a:r>
              <a:rPr lang="en-US" sz="1600" dirty="0">
                <a:solidFill>
                  <a:schemeClr val="bg1">
                    <a:lumMod val="50000"/>
                  </a:schemeClr>
                </a:solidFill>
              </a:rPr>
              <a:t>The lens is partially displaced, but remains in the ‘general area’</a:t>
            </a:r>
          </a:p>
          <a:p>
            <a:r>
              <a:rPr lang="en-US" sz="1600" i="1" dirty="0">
                <a:solidFill>
                  <a:schemeClr val="bg1">
                    <a:lumMod val="50000"/>
                  </a:schemeClr>
                </a:solidFill>
              </a:rPr>
              <a:t>--Lux(at)ed: </a:t>
            </a:r>
            <a:r>
              <a:rPr lang="en-US" sz="1600" dirty="0">
                <a:solidFill>
                  <a:schemeClr val="bg1">
                    <a:lumMod val="50000"/>
                  </a:schemeClr>
                </a:solidFill>
              </a:rPr>
              <a:t>The lens is dislocated—completely removed from the pupillary aperture. All zonular attachments have been disrupted.</a:t>
            </a:r>
          </a:p>
          <a:p>
            <a:endParaRPr lang="en-US" sz="1600" i="1" dirty="0">
              <a:solidFill>
                <a:schemeClr val="bg1">
                  <a:lumMod val="50000"/>
                </a:schemeClr>
              </a:solidFill>
            </a:endParaRPr>
          </a:p>
          <a:p>
            <a:r>
              <a:rPr lang="en-US" sz="1600" i="1" dirty="0">
                <a:solidFill>
                  <a:schemeClr val="bg1">
                    <a:lumMod val="50000"/>
                  </a:schemeClr>
                </a:solidFill>
              </a:rPr>
              <a:t>How does ectopia </a:t>
            </a:r>
            <a:r>
              <a:rPr lang="en-US" sz="1600" i="1" dirty="0" err="1">
                <a:solidFill>
                  <a:schemeClr val="bg1">
                    <a:lumMod val="50000"/>
                  </a:schemeClr>
                </a:solidFill>
              </a:rPr>
              <a:t>lentis</a:t>
            </a:r>
            <a:r>
              <a:rPr lang="en-US" sz="1600" i="1" dirty="0">
                <a:solidFill>
                  <a:schemeClr val="bg1">
                    <a:lumMod val="50000"/>
                  </a:schemeClr>
                </a:solidFill>
              </a:rPr>
              <a:t> lead to pupillary block and ACG?</a:t>
            </a:r>
          </a:p>
          <a:p>
            <a:r>
              <a:rPr lang="en-US" sz="1600" dirty="0">
                <a:solidFill>
                  <a:schemeClr val="bg1">
                    <a:lumMod val="50000"/>
                  </a:schemeClr>
                </a:solidFill>
              </a:rPr>
              <a:t>By allowing the displaced lens to move into and blocks the pupil, producing the pressure gradient, with subsequent iris </a:t>
            </a:r>
            <a:r>
              <a:rPr lang="en-US" sz="1600" dirty="0" err="1">
                <a:solidFill>
                  <a:schemeClr val="bg1">
                    <a:lumMod val="50000"/>
                  </a:schemeClr>
                </a:solidFill>
              </a:rPr>
              <a:t>bombé</a:t>
            </a:r>
            <a:r>
              <a:rPr lang="en-US" sz="1600" dirty="0">
                <a:solidFill>
                  <a:schemeClr val="bg1">
                    <a:lumMod val="50000"/>
                  </a:schemeClr>
                </a:solidFill>
              </a:rPr>
              <a:t> and angle closure</a:t>
            </a:r>
          </a:p>
        </p:txBody>
      </p:sp>
      <p:sp>
        <p:nvSpPr>
          <p:cNvPr id="23" name="TextBox 22">
            <a:extLst>
              <a:ext uri="{FF2B5EF4-FFF2-40B4-BE49-F238E27FC236}">
                <a16:creationId xmlns:a16="http://schemas.microsoft.com/office/drawing/2014/main" id="{798926ED-3FC5-4F3C-B080-E06F6EB1FF50}"/>
              </a:ext>
            </a:extLst>
          </p:cNvPr>
          <p:cNvSpPr txBox="1"/>
          <p:nvPr/>
        </p:nvSpPr>
        <p:spPr>
          <a:xfrm>
            <a:off x="2388280" y="2821634"/>
            <a:ext cx="6541623" cy="1384995"/>
          </a:xfrm>
          <a:prstGeom prst="rect">
            <a:avLst/>
          </a:prstGeom>
          <a:solidFill>
            <a:schemeClr val="accent1">
              <a:lumMod val="40000"/>
              <a:lumOff val="60000"/>
            </a:schemeClr>
          </a:solidFill>
        </p:spPr>
        <p:txBody>
          <a:bodyPr wrap="square" rtlCol="0">
            <a:spAutoFit/>
          </a:bodyPr>
          <a:lstStyle/>
          <a:p>
            <a:r>
              <a:rPr lang="en-US" sz="1400" i="1" dirty="0">
                <a:solidFill>
                  <a:schemeClr val="bg1">
                    <a:lumMod val="65000"/>
                  </a:schemeClr>
                </a:solidFill>
              </a:rPr>
              <a:t>In a few words, how would you describe the shape of a </a:t>
            </a:r>
            <a:r>
              <a:rPr lang="en-US" sz="1400" i="1" dirty="0" err="1">
                <a:solidFill>
                  <a:schemeClr val="bg1">
                    <a:lumMod val="65000"/>
                  </a:schemeClr>
                </a:solidFill>
              </a:rPr>
              <a:t>microspherophakic</a:t>
            </a:r>
            <a:r>
              <a:rPr lang="en-US" sz="1400" i="1" dirty="0">
                <a:solidFill>
                  <a:schemeClr val="bg1">
                    <a:lumMod val="65000"/>
                  </a:schemeClr>
                </a:solidFill>
              </a:rPr>
              <a:t> lens?</a:t>
            </a:r>
          </a:p>
          <a:p>
            <a:r>
              <a:rPr lang="en-US" sz="1400" dirty="0">
                <a:solidFill>
                  <a:schemeClr val="bg1">
                    <a:lumMod val="65000"/>
                  </a:schemeClr>
                </a:solidFill>
              </a:rPr>
              <a:t>The name says it all: the lens is </a:t>
            </a:r>
            <a:r>
              <a:rPr lang="en-US" sz="1400" b="1" u="sng" dirty="0">
                <a:solidFill>
                  <a:schemeClr val="bg1">
                    <a:lumMod val="65000"/>
                  </a:schemeClr>
                </a:solidFill>
              </a:rPr>
              <a:t>small (‘micro’) </a:t>
            </a:r>
            <a:r>
              <a:rPr lang="en-US" sz="1400" u="sng" dirty="0">
                <a:solidFill>
                  <a:schemeClr val="bg1">
                    <a:lumMod val="65000"/>
                  </a:schemeClr>
                </a:solidFill>
              </a:rPr>
              <a:t>and </a:t>
            </a:r>
            <a:r>
              <a:rPr lang="en-US" sz="1400" b="1" u="sng" dirty="0">
                <a:solidFill>
                  <a:schemeClr val="bg1">
                    <a:lumMod val="65000"/>
                  </a:schemeClr>
                </a:solidFill>
              </a:rPr>
              <a:t>round (‘</a:t>
            </a:r>
            <a:r>
              <a:rPr lang="en-US" sz="1400" b="1" u="sng" dirty="0" err="1">
                <a:solidFill>
                  <a:schemeClr val="bg1">
                    <a:lumMod val="65000"/>
                  </a:schemeClr>
                </a:solidFill>
              </a:rPr>
              <a:t>sphero</a:t>
            </a:r>
            <a:r>
              <a:rPr lang="en-US" sz="1400" b="1" u="sng" dirty="0">
                <a:solidFill>
                  <a:schemeClr val="bg1">
                    <a:lumMod val="65000"/>
                  </a:schemeClr>
                </a:solidFill>
              </a:rPr>
              <a:t>’)</a:t>
            </a:r>
          </a:p>
          <a:p>
            <a:endParaRPr lang="en-US" sz="1400" dirty="0">
              <a:solidFill>
                <a:schemeClr val="bg1">
                  <a:lumMod val="65000"/>
                </a:schemeClr>
              </a:solidFill>
            </a:endParaRPr>
          </a:p>
          <a:p>
            <a:r>
              <a:rPr lang="en-US" sz="1400" i="1" dirty="0">
                <a:solidFill>
                  <a:schemeClr val="bg1">
                    <a:lumMod val="65000"/>
                  </a:schemeClr>
                </a:solidFill>
              </a:rPr>
              <a:t>What common slit-lamp observation owes to the lens’ small size?</a:t>
            </a:r>
          </a:p>
          <a:p>
            <a:r>
              <a:rPr lang="en-US" sz="1400" dirty="0">
                <a:solidFill>
                  <a:schemeClr val="bg1">
                    <a:lumMod val="65000"/>
                  </a:schemeClr>
                </a:solidFill>
              </a:rPr>
              <a:t>Typically, the entirety of the lens equator can be seen in the pupillary aperture when the </a:t>
            </a:r>
            <a:r>
              <a:rPr lang="en-US" sz="1400" dirty="0" err="1">
                <a:solidFill>
                  <a:schemeClr val="bg1">
                    <a:lumMod val="65000"/>
                  </a:schemeClr>
                </a:solidFill>
              </a:rPr>
              <a:t>pt</a:t>
            </a:r>
            <a:r>
              <a:rPr lang="en-US" sz="1400" dirty="0">
                <a:solidFill>
                  <a:schemeClr val="bg1">
                    <a:lumMod val="65000"/>
                  </a:schemeClr>
                </a:solidFill>
              </a:rPr>
              <a:t> is widely dilated</a:t>
            </a:r>
          </a:p>
        </p:txBody>
      </p:sp>
      <p:sp>
        <p:nvSpPr>
          <p:cNvPr id="25" name="TextBox 24">
            <a:extLst>
              <a:ext uri="{FF2B5EF4-FFF2-40B4-BE49-F238E27FC236}">
                <a16:creationId xmlns:a16="http://schemas.microsoft.com/office/drawing/2014/main" id="{EDF9D533-D64E-40E5-8915-BD96C88905A7}"/>
              </a:ext>
            </a:extLst>
          </p:cNvPr>
          <p:cNvSpPr txBox="1"/>
          <p:nvPr/>
        </p:nvSpPr>
        <p:spPr>
          <a:xfrm>
            <a:off x="2423968" y="3058533"/>
            <a:ext cx="6567632" cy="584775"/>
          </a:xfrm>
          <a:prstGeom prst="rect">
            <a:avLst/>
          </a:prstGeom>
          <a:solidFill>
            <a:srgbClr val="99FF99"/>
          </a:solidFill>
        </p:spPr>
        <p:txBody>
          <a:bodyPr wrap="none" rtlCol="0">
            <a:spAutoFit/>
          </a:bodyPr>
          <a:lstStyle/>
          <a:p>
            <a:r>
              <a:rPr lang="en-US" sz="1600" i="1" dirty="0">
                <a:solidFill>
                  <a:schemeClr val="bg1">
                    <a:lumMod val="65000"/>
                  </a:schemeClr>
                </a:solidFill>
              </a:rPr>
              <a:t>With what condition is </a:t>
            </a:r>
            <a:r>
              <a:rPr lang="en-US" sz="1600" i="1" dirty="0" err="1">
                <a:solidFill>
                  <a:schemeClr val="bg1">
                    <a:lumMod val="65000"/>
                  </a:schemeClr>
                </a:solidFill>
              </a:rPr>
              <a:t>microspherophakia</a:t>
            </a:r>
            <a:r>
              <a:rPr lang="en-US" sz="1600" i="1" dirty="0">
                <a:solidFill>
                  <a:schemeClr val="bg1">
                    <a:lumMod val="65000"/>
                  </a:schemeClr>
                </a:solidFill>
              </a:rPr>
              <a:t> most frequently associated?</a:t>
            </a:r>
          </a:p>
          <a:p>
            <a:r>
              <a:rPr lang="en-US" sz="1600" b="1" dirty="0">
                <a:solidFill>
                  <a:schemeClr val="bg1">
                    <a:lumMod val="65000"/>
                  </a:schemeClr>
                </a:solidFill>
              </a:rPr>
              <a:t>Weill-Marchesani syndrome</a:t>
            </a:r>
          </a:p>
        </p:txBody>
      </p:sp>
      <p:sp>
        <p:nvSpPr>
          <p:cNvPr id="22" name="Oval 21">
            <a:extLst>
              <a:ext uri="{FF2B5EF4-FFF2-40B4-BE49-F238E27FC236}">
                <a16:creationId xmlns:a16="http://schemas.microsoft.com/office/drawing/2014/main" id="{A8B47573-D3D9-4D47-9E08-BED8FABB2FE0}"/>
              </a:ext>
            </a:extLst>
          </p:cNvPr>
          <p:cNvSpPr/>
          <p:nvPr/>
        </p:nvSpPr>
        <p:spPr>
          <a:xfrm>
            <a:off x="808522" y="3093379"/>
            <a:ext cx="1641452" cy="533397"/>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TextBox 28">
            <a:extLst>
              <a:ext uri="{FF2B5EF4-FFF2-40B4-BE49-F238E27FC236}">
                <a16:creationId xmlns:a16="http://schemas.microsoft.com/office/drawing/2014/main" id="{07333FDB-04C9-4773-A8C2-B02CF126B53B}"/>
              </a:ext>
            </a:extLst>
          </p:cNvPr>
          <p:cNvSpPr txBox="1"/>
          <p:nvPr/>
        </p:nvSpPr>
        <p:spPr>
          <a:xfrm>
            <a:off x="533400" y="3691270"/>
            <a:ext cx="6461699" cy="1815882"/>
          </a:xfrm>
          <a:prstGeom prst="rect">
            <a:avLst/>
          </a:prstGeom>
          <a:solidFill>
            <a:srgbClr val="0070C0"/>
          </a:solidFill>
        </p:spPr>
        <p:txBody>
          <a:bodyPr wrap="square" rtlCol="0">
            <a:spAutoFit/>
          </a:bodyPr>
          <a:lstStyle/>
          <a:p>
            <a:r>
              <a:rPr lang="en-US" sz="1600" i="1" dirty="0">
                <a:solidFill>
                  <a:schemeClr val="bg1">
                    <a:lumMod val="65000"/>
                  </a:schemeClr>
                </a:solidFill>
              </a:rPr>
              <a:t>Weill-Marchesani is strongly associated with </a:t>
            </a:r>
            <a:r>
              <a:rPr lang="en-US" sz="1600" i="1" dirty="0" err="1">
                <a:solidFill>
                  <a:schemeClr val="bg1">
                    <a:lumMod val="65000"/>
                  </a:schemeClr>
                </a:solidFill>
              </a:rPr>
              <a:t>microspherophakia</a:t>
            </a:r>
            <a:r>
              <a:rPr lang="en-US" sz="1600" i="1" dirty="0">
                <a:solidFill>
                  <a:schemeClr val="bg1">
                    <a:lumMod val="65000"/>
                  </a:schemeClr>
                </a:solidFill>
              </a:rPr>
              <a:t>.  With what conditions is </a:t>
            </a:r>
            <a:r>
              <a:rPr lang="en-US" sz="1600" i="1" dirty="0" err="1">
                <a:solidFill>
                  <a:schemeClr val="bg1">
                    <a:lumMod val="65000"/>
                  </a:schemeClr>
                </a:solidFill>
              </a:rPr>
              <a:t>microspherophakia</a:t>
            </a:r>
            <a:r>
              <a:rPr lang="en-US" sz="1600" i="1" dirty="0">
                <a:solidFill>
                  <a:schemeClr val="bg1">
                    <a:lumMod val="65000"/>
                  </a:schemeClr>
                </a:solidFill>
              </a:rPr>
              <a:t> </a:t>
            </a:r>
            <a:r>
              <a:rPr lang="en-US" sz="1600" b="1" dirty="0">
                <a:solidFill>
                  <a:schemeClr val="bg1">
                    <a:lumMod val="65000"/>
                  </a:schemeClr>
                </a:solidFill>
              </a:rPr>
              <a:t>occasionally</a:t>
            </a:r>
            <a:r>
              <a:rPr lang="en-US" sz="1600" i="1" dirty="0">
                <a:solidFill>
                  <a:schemeClr val="bg1">
                    <a:lumMod val="65000"/>
                  </a:schemeClr>
                </a:solidFill>
              </a:rPr>
              <a:t> associated</a:t>
            </a:r>
            <a:r>
              <a:rPr lang="en-US" sz="1600" i="1" dirty="0">
                <a:solidFill>
                  <a:schemeClr val="bg1">
                    <a:lumMod val="65000"/>
                  </a:schemeClr>
                </a:solidFill>
                <a:latin typeface="+mn-lt"/>
              </a:rPr>
              <a:t>?</a:t>
            </a:r>
          </a:p>
          <a:p>
            <a:r>
              <a:rPr lang="en-US" sz="1600" dirty="0">
                <a:solidFill>
                  <a:schemeClr val="bg1">
                    <a:lumMod val="65000"/>
                  </a:schemeClr>
                </a:solidFill>
                <a:latin typeface="+mn-lt"/>
              </a:rPr>
              <a:t>--Lowe syndrome</a:t>
            </a:r>
          </a:p>
          <a:p>
            <a:r>
              <a:rPr lang="en-US" sz="1600" dirty="0">
                <a:solidFill>
                  <a:schemeClr val="bg1">
                    <a:lumMod val="65000"/>
                  </a:schemeClr>
                </a:solidFill>
                <a:latin typeface="+mn-lt"/>
              </a:rPr>
              <a:t>--Alport syndrome</a:t>
            </a:r>
          </a:p>
          <a:p>
            <a:r>
              <a:rPr lang="en-US" sz="1600" b="1" dirty="0">
                <a:solidFill>
                  <a:schemeClr val="bg1"/>
                </a:solidFill>
                <a:latin typeface="+mn-lt"/>
              </a:rPr>
              <a:t>--</a:t>
            </a:r>
            <a:r>
              <a:rPr lang="en-US" sz="1600" b="1" dirty="0" err="1">
                <a:solidFill>
                  <a:schemeClr val="bg1"/>
                </a:solidFill>
                <a:latin typeface="+mn-lt"/>
              </a:rPr>
              <a:t>Marfan</a:t>
            </a:r>
            <a:r>
              <a:rPr lang="en-US" sz="1600" b="1" dirty="0">
                <a:solidFill>
                  <a:schemeClr val="bg1"/>
                </a:solidFill>
                <a:latin typeface="+mn-lt"/>
              </a:rPr>
              <a:t> syndrome</a:t>
            </a:r>
          </a:p>
          <a:p>
            <a:r>
              <a:rPr lang="en-US" sz="1600" dirty="0">
                <a:solidFill>
                  <a:schemeClr val="bg1">
                    <a:lumMod val="65000"/>
                  </a:schemeClr>
                </a:solidFill>
                <a:latin typeface="+mn-lt"/>
              </a:rPr>
              <a:t>--Peters anomaly</a:t>
            </a:r>
          </a:p>
          <a:p>
            <a:r>
              <a:rPr lang="en-US" sz="1600" dirty="0">
                <a:solidFill>
                  <a:schemeClr val="bg1">
                    <a:lumMod val="65000"/>
                  </a:schemeClr>
                </a:solidFill>
                <a:latin typeface="+mn-lt"/>
              </a:rPr>
              <a:t>--C</a:t>
            </a:r>
            <a:r>
              <a:rPr lang="en-US" sz="1600" dirty="0">
                <a:solidFill>
                  <a:schemeClr val="bg1">
                    <a:lumMod val="65000"/>
                  </a:schemeClr>
                </a:solidFill>
              </a:rPr>
              <a:t>ongenital rubella</a:t>
            </a:r>
            <a:endParaRPr lang="en-US" sz="1600" dirty="0">
              <a:solidFill>
                <a:schemeClr val="bg1">
                  <a:lumMod val="65000"/>
                </a:schemeClr>
              </a:solidFill>
              <a:latin typeface="+mn-lt"/>
            </a:endParaRPr>
          </a:p>
        </p:txBody>
      </p:sp>
      <p:sp>
        <p:nvSpPr>
          <p:cNvPr id="3" name="Oval 2">
            <a:extLst>
              <a:ext uri="{FF2B5EF4-FFF2-40B4-BE49-F238E27FC236}">
                <a16:creationId xmlns:a16="http://schemas.microsoft.com/office/drawing/2014/main" id="{C914562F-331B-441B-9DC7-534C4BCA9A7A}"/>
              </a:ext>
            </a:extLst>
          </p:cNvPr>
          <p:cNvSpPr/>
          <p:nvPr/>
        </p:nvSpPr>
        <p:spPr>
          <a:xfrm>
            <a:off x="2302864" y="3248672"/>
            <a:ext cx="3107336" cy="464126"/>
          </a:xfrm>
          <a:prstGeom prst="ellipse">
            <a:avLst/>
          </a:prstGeom>
          <a:no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TextBox 30">
            <a:extLst>
              <a:ext uri="{FF2B5EF4-FFF2-40B4-BE49-F238E27FC236}">
                <a16:creationId xmlns:a16="http://schemas.microsoft.com/office/drawing/2014/main" id="{9D694C1C-36CC-4EBA-AE84-30D14DAC2B38}"/>
              </a:ext>
            </a:extLst>
          </p:cNvPr>
          <p:cNvSpPr txBox="1"/>
          <p:nvPr/>
        </p:nvSpPr>
        <p:spPr>
          <a:xfrm>
            <a:off x="2537710" y="4316269"/>
            <a:ext cx="5463290" cy="1600438"/>
          </a:xfrm>
          <a:prstGeom prst="rect">
            <a:avLst/>
          </a:prstGeom>
          <a:solidFill>
            <a:srgbClr val="92D050"/>
          </a:solidFill>
        </p:spPr>
        <p:txBody>
          <a:bodyPr wrap="none" rtlCol="0">
            <a:spAutoFit/>
          </a:bodyPr>
          <a:lstStyle/>
          <a:p>
            <a:r>
              <a:rPr lang="en-US" sz="1400" i="1" dirty="0">
                <a:solidFill>
                  <a:schemeClr val="bg1">
                    <a:lumMod val="50000"/>
                  </a:schemeClr>
                </a:solidFill>
              </a:rPr>
              <a:t>What protein is abnormal in </a:t>
            </a:r>
            <a:r>
              <a:rPr lang="en-US" sz="1400" i="1" dirty="0" err="1">
                <a:solidFill>
                  <a:schemeClr val="bg1">
                    <a:lumMod val="50000"/>
                  </a:schemeClr>
                </a:solidFill>
              </a:rPr>
              <a:t>Marfan’s</a:t>
            </a:r>
            <a:r>
              <a:rPr lang="en-US" sz="1400" i="1" dirty="0">
                <a:solidFill>
                  <a:schemeClr val="bg1">
                    <a:lumMod val="50000"/>
                  </a:schemeClr>
                </a:solidFill>
              </a:rPr>
              <a:t>?</a:t>
            </a:r>
          </a:p>
          <a:p>
            <a:r>
              <a:rPr lang="en-US" sz="1400" dirty="0">
                <a:solidFill>
                  <a:schemeClr val="bg1">
                    <a:lumMod val="50000"/>
                  </a:schemeClr>
                </a:solidFill>
              </a:rPr>
              <a:t>Fibrillin</a:t>
            </a:r>
          </a:p>
          <a:p>
            <a:endParaRPr lang="en-US" sz="1400" dirty="0">
              <a:solidFill>
                <a:schemeClr val="bg1">
                  <a:lumMod val="50000"/>
                </a:schemeClr>
              </a:solidFill>
            </a:endParaRPr>
          </a:p>
          <a:p>
            <a:r>
              <a:rPr lang="en-US" sz="1400" i="1" dirty="0">
                <a:solidFill>
                  <a:schemeClr val="bg1">
                    <a:lumMod val="50000"/>
                  </a:schemeClr>
                </a:solidFill>
              </a:rPr>
              <a:t>What three structures/systems manifest abnormalities in </a:t>
            </a:r>
            <a:r>
              <a:rPr lang="en-US" sz="1400" i="1" dirty="0" err="1">
                <a:solidFill>
                  <a:schemeClr val="bg1">
                    <a:lumMod val="50000"/>
                  </a:schemeClr>
                </a:solidFill>
              </a:rPr>
              <a:t>Marfan’s</a:t>
            </a:r>
            <a:r>
              <a:rPr lang="en-US" sz="1400" i="1" dirty="0">
                <a:solidFill>
                  <a:schemeClr val="bg1">
                    <a:lumMod val="50000"/>
                  </a:schemeClr>
                </a:solidFill>
              </a:rPr>
              <a:t>?</a:t>
            </a:r>
          </a:p>
          <a:p>
            <a:r>
              <a:rPr lang="en-US" sz="1400" dirty="0">
                <a:solidFill>
                  <a:schemeClr val="bg1">
                    <a:lumMod val="50000"/>
                  </a:schemeClr>
                </a:solidFill>
              </a:rPr>
              <a:t>--</a:t>
            </a:r>
            <a:r>
              <a:rPr lang="en-US" sz="1400" b="1" dirty="0">
                <a:solidFill>
                  <a:srgbClr val="0000FF"/>
                </a:solidFill>
              </a:rPr>
              <a:t>The eye (duh)</a:t>
            </a:r>
          </a:p>
          <a:p>
            <a:r>
              <a:rPr lang="en-US" sz="1400" dirty="0">
                <a:solidFill>
                  <a:schemeClr val="bg1">
                    <a:lumMod val="50000"/>
                  </a:schemeClr>
                </a:solidFill>
              </a:rPr>
              <a:t>--The cardiovascular</a:t>
            </a:r>
          </a:p>
          <a:p>
            <a:r>
              <a:rPr lang="en-US" sz="1400" dirty="0">
                <a:solidFill>
                  <a:schemeClr val="bg1">
                    <a:lumMod val="50000"/>
                  </a:schemeClr>
                </a:solidFill>
              </a:rPr>
              <a:t>--The musculoskeletal</a:t>
            </a:r>
          </a:p>
        </p:txBody>
      </p:sp>
      <p:sp>
        <p:nvSpPr>
          <p:cNvPr id="27" name="Oval 26">
            <a:extLst>
              <a:ext uri="{FF2B5EF4-FFF2-40B4-BE49-F238E27FC236}">
                <a16:creationId xmlns:a16="http://schemas.microsoft.com/office/drawing/2014/main" id="{840C5E79-DF92-4B8B-A680-BE027ECFE4BE}"/>
              </a:ext>
            </a:extLst>
          </p:cNvPr>
          <p:cNvSpPr/>
          <p:nvPr/>
        </p:nvSpPr>
        <p:spPr>
          <a:xfrm>
            <a:off x="533400" y="4641274"/>
            <a:ext cx="2057400" cy="464126"/>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Oval 31">
            <a:extLst>
              <a:ext uri="{FF2B5EF4-FFF2-40B4-BE49-F238E27FC236}">
                <a16:creationId xmlns:a16="http://schemas.microsoft.com/office/drawing/2014/main" id="{820D53F9-440C-4BB5-8148-9A6B4A22E3FA}"/>
              </a:ext>
            </a:extLst>
          </p:cNvPr>
          <p:cNvSpPr/>
          <p:nvPr/>
        </p:nvSpPr>
        <p:spPr>
          <a:xfrm>
            <a:off x="2533263" y="5086992"/>
            <a:ext cx="1505337" cy="464126"/>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TextBox 29">
            <a:extLst>
              <a:ext uri="{FF2B5EF4-FFF2-40B4-BE49-F238E27FC236}">
                <a16:creationId xmlns:a16="http://schemas.microsoft.com/office/drawing/2014/main" id="{C57267CA-E34A-40C8-9E65-E5DD211C1B91}"/>
              </a:ext>
            </a:extLst>
          </p:cNvPr>
          <p:cNvSpPr txBox="1"/>
          <p:nvPr/>
        </p:nvSpPr>
        <p:spPr>
          <a:xfrm>
            <a:off x="2845159" y="3355239"/>
            <a:ext cx="5248746" cy="1600438"/>
          </a:xfrm>
          <a:prstGeom prst="rect">
            <a:avLst/>
          </a:prstGeom>
          <a:solidFill>
            <a:srgbClr val="002060"/>
          </a:solidFill>
        </p:spPr>
        <p:txBody>
          <a:bodyPr wrap="square" rtlCol="0">
            <a:spAutoFit/>
          </a:bodyPr>
          <a:lstStyle/>
          <a:p>
            <a:pPr eaLnBrk="1" hangingPunct="1"/>
            <a:r>
              <a:rPr lang="en-US" altLang="en-US" sz="1400" i="1" dirty="0">
                <a:solidFill>
                  <a:schemeClr val="bg1"/>
                </a:solidFill>
              </a:rPr>
              <a:t>What proportion of </a:t>
            </a:r>
            <a:r>
              <a:rPr lang="en-US" altLang="en-US" sz="1400" i="1" dirty="0" err="1">
                <a:solidFill>
                  <a:schemeClr val="bg1"/>
                </a:solidFill>
              </a:rPr>
              <a:t>Marfan</a:t>
            </a:r>
            <a:r>
              <a:rPr lang="en-US" altLang="en-US" sz="1400" i="1" dirty="0">
                <a:solidFill>
                  <a:schemeClr val="bg1"/>
                </a:solidFill>
              </a:rPr>
              <a:t> pts manifest ocular abnormalities?</a:t>
            </a:r>
          </a:p>
          <a:p>
            <a:pPr eaLnBrk="1" hangingPunct="1"/>
            <a:r>
              <a:rPr lang="en-US" altLang="en-US" sz="1400" dirty="0">
                <a:solidFill>
                  <a:schemeClr val="bg1"/>
                </a:solidFill>
              </a:rPr>
              <a:t>At least 80%</a:t>
            </a:r>
          </a:p>
          <a:p>
            <a:pPr eaLnBrk="1" hangingPunct="1"/>
            <a:endParaRPr lang="en-US" altLang="en-US" sz="1400" dirty="0">
              <a:solidFill>
                <a:schemeClr val="bg1"/>
              </a:solidFill>
            </a:endParaRPr>
          </a:p>
          <a:p>
            <a:pPr eaLnBrk="1" hangingPunct="1"/>
            <a:r>
              <a:rPr lang="en-US" altLang="en-US" sz="1400" i="1" dirty="0">
                <a:solidFill>
                  <a:schemeClr val="bg1"/>
                </a:solidFill>
              </a:rPr>
              <a:t>Other than ectopia </a:t>
            </a:r>
            <a:r>
              <a:rPr lang="en-US" altLang="en-US" sz="1400" i="1" dirty="0" err="1">
                <a:solidFill>
                  <a:schemeClr val="bg1"/>
                </a:solidFill>
              </a:rPr>
              <a:t>lentis</a:t>
            </a:r>
            <a:r>
              <a:rPr lang="en-US" altLang="en-US" sz="1400" i="1" dirty="0">
                <a:solidFill>
                  <a:schemeClr val="bg1"/>
                </a:solidFill>
              </a:rPr>
              <a:t> and (occasionally) </a:t>
            </a:r>
            <a:r>
              <a:rPr lang="en-US" altLang="en-US" sz="1400" i="1" dirty="0" err="1">
                <a:solidFill>
                  <a:schemeClr val="bg1"/>
                </a:solidFill>
              </a:rPr>
              <a:t>microspherophakia</a:t>
            </a:r>
            <a:r>
              <a:rPr lang="en-US" altLang="en-US" sz="1400" i="1" dirty="0">
                <a:solidFill>
                  <a:schemeClr val="bg1"/>
                </a:solidFill>
              </a:rPr>
              <a:t>, what two ocular structural abnormalities are often present?</a:t>
            </a:r>
          </a:p>
          <a:p>
            <a:pPr eaLnBrk="1" hangingPunct="1"/>
            <a:r>
              <a:rPr lang="en-US" altLang="en-US" sz="1400" dirty="0">
                <a:solidFill>
                  <a:schemeClr val="bg1"/>
                </a:solidFill>
              </a:rPr>
              <a:t>--Corneal shape abnormalities</a:t>
            </a:r>
          </a:p>
          <a:p>
            <a:pPr eaLnBrk="1" hangingPunct="1"/>
            <a:r>
              <a:rPr lang="en-US" altLang="en-US" sz="1400" dirty="0">
                <a:solidFill>
                  <a:schemeClr val="bg1"/>
                </a:solidFill>
              </a:rPr>
              <a:t>--Increased axial length</a:t>
            </a:r>
          </a:p>
        </p:txBody>
      </p:sp>
    </p:spTree>
    <p:extLst>
      <p:ext uri="{BB962C8B-B14F-4D97-AF65-F5344CB8AC3E}">
        <p14:creationId xmlns:p14="http://schemas.microsoft.com/office/powerpoint/2010/main" val="2317269619"/>
      </p:ext>
    </p:extLst>
  </p:cSld>
  <p:clrMapOvr>
    <a:masterClrMapping/>
  </p:clrMapOvr>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014" name="Text Box 6"/>
          <p:cNvSpPr txBox="1">
            <a:spLocks noChangeArrowheads="1"/>
          </p:cNvSpPr>
          <p:nvPr/>
        </p:nvSpPr>
        <p:spPr bwMode="auto">
          <a:xfrm>
            <a:off x="533400" y="2356376"/>
            <a:ext cx="1005403"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t>Lens-</a:t>
            </a:r>
          </a:p>
          <a:p>
            <a:pPr algn="ctr" eaLnBrk="1" hangingPunct="1">
              <a:lnSpc>
                <a:spcPct val="80000"/>
              </a:lnSpc>
              <a:spcBef>
                <a:spcPct val="0"/>
              </a:spcBef>
              <a:buClrTx/>
              <a:buSzTx/>
              <a:buFontTx/>
              <a:buNone/>
            </a:pPr>
            <a:r>
              <a:rPr lang="en-US" altLang="en-US" sz="1800" dirty="0"/>
              <a:t>Induced</a:t>
            </a:r>
          </a:p>
        </p:txBody>
      </p:sp>
      <p:sp>
        <p:nvSpPr>
          <p:cNvPr id="43017" name="Text Box 14"/>
          <p:cNvSpPr txBox="1">
            <a:spLocks noChangeArrowheads="1"/>
          </p:cNvSpPr>
          <p:nvPr/>
        </p:nvSpPr>
        <p:spPr bwMode="auto">
          <a:xfrm>
            <a:off x="3026498" y="2365901"/>
            <a:ext cx="1633781"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Aphakic/</a:t>
            </a:r>
          </a:p>
          <a:p>
            <a:pPr algn="ctr" eaLnBrk="1" hangingPunct="1">
              <a:lnSpc>
                <a:spcPct val="80000"/>
              </a:lnSpc>
              <a:spcBef>
                <a:spcPct val="0"/>
              </a:spcBef>
              <a:buClrTx/>
              <a:buSzTx/>
              <a:buFontTx/>
              <a:buNone/>
            </a:pPr>
            <a:r>
              <a:rPr lang="en-US" altLang="en-US" sz="1800" dirty="0" err="1">
                <a:solidFill>
                  <a:schemeClr val="bg1">
                    <a:lumMod val="75000"/>
                  </a:schemeClr>
                </a:solidFill>
              </a:rPr>
              <a:t>Pseudophakic</a:t>
            </a:r>
            <a:endParaRPr lang="en-US" altLang="en-US" sz="1800" dirty="0">
              <a:solidFill>
                <a:schemeClr val="bg1">
                  <a:lumMod val="75000"/>
                </a:schemeClr>
              </a:solidFill>
            </a:endParaRPr>
          </a:p>
        </p:txBody>
      </p:sp>
      <p:sp>
        <p:nvSpPr>
          <p:cNvPr id="43031" name="Text Box 35"/>
          <p:cNvSpPr txBox="1">
            <a:spLocks noChangeArrowheads="1"/>
          </p:cNvSpPr>
          <p:nvPr/>
        </p:nvSpPr>
        <p:spPr bwMode="auto">
          <a:xfrm>
            <a:off x="1190847" y="1295400"/>
            <a:ext cx="2473754"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t>w/ Pupillary Block</a:t>
            </a:r>
          </a:p>
        </p:txBody>
      </p:sp>
      <p:sp>
        <p:nvSpPr>
          <p:cNvPr id="49" name="Rectangle 2">
            <a:extLst>
              <a:ext uri="{FF2B5EF4-FFF2-40B4-BE49-F238E27FC236}">
                <a16:creationId xmlns:a16="http://schemas.microsoft.com/office/drawing/2014/main" id="{240EE5BF-F7D2-4FC8-A5DD-F6B5423153C6}"/>
              </a:ext>
            </a:extLst>
          </p:cNvPr>
          <p:cNvSpPr>
            <a:spLocks noGrp="1" noChangeArrowheads="1"/>
          </p:cNvSpPr>
          <p:nvPr>
            <p:ph type="title"/>
          </p:nvPr>
        </p:nvSpPr>
        <p:spPr>
          <a:xfrm>
            <a:off x="457200" y="304800"/>
            <a:ext cx="7543800" cy="563562"/>
          </a:xfrm>
        </p:spPr>
        <p:txBody>
          <a:bodyPr/>
          <a:lstStyle/>
          <a:p>
            <a:pPr eaLnBrk="1" hangingPunct="1"/>
            <a:r>
              <a:rPr lang="en-US" altLang="en-US" sz="3500" dirty="0"/>
              <a:t>Q</a:t>
            </a:r>
          </a:p>
        </p:txBody>
      </p:sp>
      <p:sp>
        <p:nvSpPr>
          <p:cNvPr id="50" name="TextBox 49">
            <a:extLst>
              <a:ext uri="{FF2B5EF4-FFF2-40B4-BE49-F238E27FC236}">
                <a16:creationId xmlns:a16="http://schemas.microsoft.com/office/drawing/2014/main" id="{CF426230-46C8-405C-9015-99EF57762A2E}"/>
              </a:ext>
            </a:extLst>
          </p:cNvPr>
          <p:cNvSpPr txBox="1"/>
          <p:nvPr/>
        </p:nvSpPr>
        <p:spPr>
          <a:xfrm>
            <a:off x="2259496" y="189094"/>
            <a:ext cx="4607480" cy="400110"/>
          </a:xfrm>
          <a:prstGeom prst="rect">
            <a:avLst/>
          </a:prstGeom>
          <a:solidFill>
            <a:schemeClr val="accent1">
              <a:lumMod val="60000"/>
              <a:lumOff val="40000"/>
            </a:schemeClr>
          </a:solidFill>
        </p:spPr>
        <p:txBody>
          <a:bodyPr wrap="none" rtlCol="0">
            <a:spAutoFit/>
          </a:bodyPr>
          <a:lstStyle/>
          <a:p>
            <a:pPr algn="ctr"/>
            <a:r>
              <a:rPr lang="en-US" sz="2000" b="1" dirty="0"/>
              <a:t>Secondary Angle Closure Glaucoma</a:t>
            </a:r>
          </a:p>
        </p:txBody>
      </p:sp>
      <p:sp>
        <p:nvSpPr>
          <p:cNvPr id="2" name="TextBox 1">
            <a:extLst>
              <a:ext uri="{FF2B5EF4-FFF2-40B4-BE49-F238E27FC236}">
                <a16:creationId xmlns:a16="http://schemas.microsoft.com/office/drawing/2014/main" id="{A7E30BEC-923B-4C9A-A856-BDD0D882F6B8}"/>
              </a:ext>
            </a:extLst>
          </p:cNvPr>
          <p:cNvSpPr txBox="1"/>
          <p:nvPr/>
        </p:nvSpPr>
        <p:spPr>
          <a:xfrm>
            <a:off x="887305" y="2844119"/>
            <a:ext cx="1494320" cy="338554"/>
          </a:xfrm>
          <a:prstGeom prst="rect">
            <a:avLst/>
          </a:prstGeom>
          <a:noFill/>
        </p:spPr>
        <p:txBody>
          <a:bodyPr wrap="none" rtlCol="0">
            <a:spAutoFit/>
          </a:bodyPr>
          <a:lstStyle/>
          <a:p>
            <a:r>
              <a:rPr lang="en-US" sz="1600" dirty="0" err="1">
                <a:solidFill>
                  <a:schemeClr val="bg1">
                    <a:lumMod val="75000"/>
                  </a:schemeClr>
                </a:solidFill>
              </a:rPr>
              <a:t>Phacomorphic</a:t>
            </a:r>
            <a:endParaRPr lang="en-US" sz="1600" dirty="0">
              <a:solidFill>
                <a:schemeClr val="bg1">
                  <a:lumMod val="75000"/>
                </a:schemeClr>
              </a:solidFill>
            </a:endParaRPr>
          </a:p>
        </p:txBody>
      </p:sp>
      <p:sp>
        <p:nvSpPr>
          <p:cNvPr id="51" name="TextBox 50">
            <a:extLst>
              <a:ext uri="{FF2B5EF4-FFF2-40B4-BE49-F238E27FC236}">
                <a16:creationId xmlns:a16="http://schemas.microsoft.com/office/drawing/2014/main" id="{156069D4-340B-4160-A336-EBF73557CEE0}"/>
              </a:ext>
            </a:extLst>
          </p:cNvPr>
          <p:cNvSpPr txBox="1"/>
          <p:nvPr/>
        </p:nvSpPr>
        <p:spPr>
          <a:xfrm>
            <a:off x="884725" y="3175578"/>
            <a:ext cx="1519968" cy="338554"/>
          </a:xfrm>
          <a:prstGeom prst="rect">
            <a:avLst/>
          </a:prstGeom>
          <a:noFill/>
        </p:spPr>
        <p:txBody>
          <a:bodyPr wrap="none" rtlCol="0">
            <a:spAutoFit/>
          </a:bodyPr>
          <a:lstStyle/>
          <a:p>
            <a:r>
              <a:rPr lang="en-US" sz="1600" b="1" dirty="0"/>
              <a:t>Ectopia </a:t>
            </a:r>
            <a:r>
              <a:rPr lang="en-US" sz="1600" b="1" dirty="0" err="1"/>
              <a:t>lentis</a:t>
            </a:r>
            <a:endParaRPr lang="en-US" sz="1600" b="1" dirty="0"/>
          </a:p>
        </p:txBody>
      </p:sp>
      <p:cxnSp>
        <p:nvCxnSpPr>
          <p:cNvPr id="71" name="Straight Connector 70">
            <a:extLst>
              <a:ext uri="{FF2B5EF4-FFF2-40B4-BE49-F238E27FC236}">
                <a16:creationId xmlns:a16="http://schemas.microsoft.com/office/drawing/2014/main" id="{C104938D-BA8D-4E39-9D5F-9EE2012F2F3C}"/>
              </a:ext>
            </a:extLst>
          </p:cNvPr>
          <p:cNvCxnSpPr>
            <a:cxnSpLocks/>
          </p:cNvCxnSpPr>
          <p:nvPr/>
        </p:nvCxnSpPr>
        <p:spPr>
          <a:xfrm flipH="1">
            <a:off x="762665" y="3023488"/>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2A7E4E40-472F-4E50-8A7A-45C10FDD7171}"/>
              </a:ext>
            </a:extLst>
          </p:cNvPr>
          <p:cNvCxnSpPr>
            <a:cxnSpLocks/>
          </p:cNvCxnSpPr>
          <p:nvPr/>
        </p:nvCxnSpPr>
        <p:spPr>
          <a:xfrm flipH="1">
            <a:off x="762665" y="3347853"/>
            <a:ext cx="168274"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C3924889-45B9-4383-9C9E-48F0A9C27AD8}"/>
              </a:ext>
            </a:extLst>
          </p:cNvPr>
          <p:cNvCxnSpPr>
            <a:cxnSpLocks/>
          </p:cNvCxnSpPr>
          <p:nvPr/>
        </p:nvCxnSpPr>
        <p:spPr>
          <a:xfrm flipH="1">
            <a:off x="748719" y="2838976"/>
            <a:ext cx="13947" cy="5088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 name="Straight Arrow Connector 5">
            <a:extLst>
              <a:ext uri="{FF2B5EF4-FFF2-40B4-BE49-F238E27FC236}">
                <a16:creationId xmlns:a16="http://schemas.microsoft.com/office/drawing/2014/main" id="{A3439F0C-5143-461F-8F3C-2E830785DEFC}"/>
              </a:ext>
            </a:extLst>
          </p:cNvPr>
          <p:cNvCxnSpPr>
            <a:stCxn id="50" idx="2"/>
          </p:cNvCxnSpPr>
          <p:nvPr/>
        </p:nvCxnSpPr>
        <p:spPr>
          <a:xfrm flipH="1">
            <a:off x="2971800" y="589204"/>
            <a:ext cx="1591436" cy="706196"/>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6" name="Straight Arrow Connector 25">
            <a:extLst>
              <a:ext uri="{FF2B5EF4-FFF2-40B4-BE49-F238E27FC236}">
                <a16:creationId xmlns:a16="http://schemas.microsoft.com/office/drawing/2014/main" id="{B70E0124-9B84-41A5-8D84-A66B7838A706}"/>
              </a:ext>
            </a:extLst>
          </p:cNvPr>
          <p:cNvCxnSpPr>
            <a:cxnSpLocks/>
          </p:cNvCxnSpPr>
          <p:nvPr/>
        </p:nvCxnSpPr>
        <p:spPr>
          <a:xfrm flipH="1">
            <a:off x="1159539" y="1828800"/>
            <a:ext cx="1290435" cy="478059"/>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8" name="Straight Arrow Connector 27">
            <a:extLst>
              <a:ext uri="{FF2B5EF4-FFF2-40B4-BE49-F238E27FC236}">
                <a16:creationId xmlns:a16="http://schemas.microsoft.com/office/drawing/2014/main" id="{567A4249-5C59-4416-8A8E-1C35913900AB}"/>
              </a:ext>
            </a:extLst>
          </p:cNvPr>
          <p:cNvCxnSpPr>
            <a:cxnSpLocks/>
          </p:cNvCxnSpPr>
          <p:nvPr/>
        </p:nvCxnSpPr>
        <p:spPr>
          <a:xfrm>
            <a:off x="2449973" y="1832208"/>
            <a:ext cx="1268784"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21" name="Straight Arrow Connector 20">
            <a:extLst>
              <a:ext uri="{FF2B5EF4-FFF2-40B4-BE49-F238E27FC236}">
                <a16:creationId xmlns:a16="http://schemas.microsoft.com/office/drawing/2014/main" id="{5E33AEB6-AB6B-4304-B44B-E14BDAECF20A}"/>
              </a:ext>
            </a:extLst>
          </p:cNvPr>
          <p:cNvCxnSpPr>
            <a:cxnSpLocks/>
          </p:cNvCxnSpPr>
          <p:nvPr/>
        </p:nvCxnSpPr>
        <p:spPr>
          <a:xfrm>
            <a:off x="4572000" y="589204"/>
            <a:ext cx="1600200" cy="706196"/>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18" name="Text Box 36">
            <a:extLst>
              <a:ext uri="{FF2B5EF4-FFF2-40B4-BE49-F238E27FC236}">
                <a16:creationId xmlns:a16="http://schemas.microsoft.com/office/drawing/2014/main" id="{362B1808-42BE-4D1C-894B-40BD72FCD11D}"/>
              </a:ext>
            </a:extLst>
          </p:cNvPr>
          <p:cNvSpPr txBox="1">
            <a:spLocks noChangeArrowheads="1"/>
          </p:cNvSpPr>
          <p:nvPr/>
        </p:nvSpPr>
        <p:spPr bwMode="auto">
          <a:xfrm>
            <a:off x="5181600" y="1295400"/>
            <a:ext cx="2630848" cy="430887"/>
          </a:xfrm>
          <a:prstGeom prst="rect">
            <a:avLst/>
          </a:prstGeom>
          <a:noFill/>
          <a:ln w="952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solidFill>
                  <a:schemeClr val="bg1">
                    <a:lumMod val="75000"/>
                  </a:schemeClr>
                </a:solidFill>
              </a:rPr>
              <a:t>w/o Pupillary Block</a:t>
            </a:r>
          </a:p>
        </p:txBody>
      </p:sp>
      <p:sp>
        <p:nvSpPr>
          <p:cNvPr id="19" name="TextBox 18">
            <a:extLst>
              <a:ext uri="{FF2B5EF4-FFF2-40B4-BE49-F238E27FC236}">
                <a16:creationId xmlns:a16="http://schemas.microsoft.com/office/drawing/2014/main" id="{20F14707-6AB2-4CFA-894D-0A3851B594EA}"/>
              </a:ext>
            </a:extLst>
          </p:cNvPr>
          <p:cNvSpPr txBox="1"/>
          <p:nvPr/>
        </p:nvSpPr>
        <p:spPr>
          <a:xfrm>
            <a:off x="381000" y="3581400"/>
            <a:ext cx="7315200" cy="2800767"/>
          </a:xfrm>
          <a:prstGeom prst="rect">
            <a:avLst/>
          </a:prstGeom>
          <a:solidFill>
            <a:srgbClr val="FF99FF"/>
          </a:solidFill>
        </p:spPr>
        <p:txBody>
          <a:bodyPr wrap="square" rtlCol="0">
            <a:spAutoFit/>
          </a:bodyPr>
          <a:lstStyle/>
          <a:p>
            <a:r>
              <a:rPr lang="en-US" sz="1600" i="1" dirty="0">
                <a:solidFill>
                  <a:schemeClr val="bg1">
                    <a:lumMod val="50000"/>
                  </a:schemeClr>
                </a:solidFill>
              </a:rPr>
              <a:t>What is </a:t>
            </a:r>
            <a:r>
              <a:rPr lang="en-US" sz="1600" dirty="0">
                <a:solidFill>
                  <a:schemeClr val="bg1">
                    <a:lumMod val="50000"/>
                  </a:schemeClr>
                </a:solidFill>
              </a:rPr>
              <a:t>ectopia </a:t>
            </a:r>
            <a:r>
              <a:rPr lang="en-US" sz="1600" dirty="0" err="1">
                <a:solidFill>
                  <a:schemeClr val="bg1">
                    <a:lumMod val="50000"/>
                  </a:schemeClr>
                </a:solidFill>
              </a:rPr>
              <a:t>lentis</a:t>
            </a:r>
            <a:r>
              <a:rPr lang="en-US" sz="1600" i="1" dirty="0">
                <a:solidFill>
                  <a:schemeClr val="bg1">
                    <a:lumMod val="50000"/>
                  </a:schemeClr>
                </a:solidFill>
              </a:rPr>
              <a:t>?</a:t>
            </a:r>
          </a:p>
          <a:p>
            <a:r>
              <a:rPr lang="en-US" sz="1600" dirty="0">
                <a:solidFill>
                  <a:schemeClr val="bg1">
                    <a:lumMod val="50000"/>
                  </a:schemeClr>
                </a:solidFill>
              </a:rPr>
              <a:t>Displacement of the lens from its normal anatomic position</a:t>
            </a:r>
          </a:p>
          <a:p>
            <a:endParaRPr lang="en-US" sz="1600" dirty="0">
              <a:solidFill>
                <a:schemeClr val="bg1">
                  <a:lumMod val="50000"/>
                </a:schemeClr>
              </a:solidFill>
            </a:endParaRPr>
          </a:p>
          <a:p>
            <a:r>
              <a:rPr lang="en-US" sz="1600" i="1" dirty="0">
                <a:solidFill>
                  <a:schemeClr val="bg1">
                    <a:lumMod val="50000"/>
                  </a:schemeClr>
                </a:solidFill>
              </a:rPr>
              <a:t>With regard to lens ‘displacement’—what do the following terms mean?</a:t>
            </a:r>
          </a:p>
          <a:p>
            <a:r>
              <a:rPr lang="en-US" sz="1600" i="1" dirty="0">
                <a:solidFill>
                  <a:schemeClr val="bg1">
                    <a:lumMod val="50000"/>
                  </a:schemeClr>
                </a:solidFill>
              </a:rPr>
              <a:t>--</a:t>
            </a:r>
            <a:r>
              <a:rPr lang="en-US" sz="1600" i="1" dirty="0" err="1">
                <a:solidFill>
                  <a:schemeClr val="bg1">
                    <a:lumMod val="50000"/>
                  </a:schemeClr>
                </a:solidFill>
              </a:rPr>
              <a:t>Sublux</a:t>
            </a:r>
            <a:r>
              <a:rPr lang="en-US" sz="1600" i="1" dirty="0">
                <a:solidFill>
                  <a:schemeClr val="bg1">
                    <a:lumMod val="50000"/>
                  </a:schemeClr>
                </a:solidFill>
              </a:rPr>
              <a:t>(at)ed: </a:t>
            </a:r>
            <a:r>
              <a:rPr lang="en-US" sz="1600" dirty="0">
                <a:solidFill>
                  <a:schemeClr val="bg1">
                    <a:lumMod val="50000"/>
                  </a:schemeClr>
                </a:solidFill>
              </a:rPr>
              <a:t>The lens is partially displaced, but remains in the ‘general area’</a:t>
            </a:r>
          </a:p>
          <a:p>
            <a:r>
              <a:rPr lang="en-US" sz="1600" i="1" dirty="0">
                <a:solidFill>
                  <a:schemeClr val="bg1">
                    <a:lumMod val="50000"/>
                  </a:schemeClr>
                </a:solidFill>
              </a:rPr>
              <a:t>--Lux(at)ed: </a:t>
            </a:r>
            <a:r>
              <a:rPr lang="en-US" sz="1600" dirty="0">
                <a:solidFill>
                  <a:schemeClr val="bg1">
                    <a:lumMod val="50000"/>
                  </a:schemeClr>
                </a:solidFill>
              </a:rPr>
              <a:t>The lens is dislocated—completely removed from the pupillary aperture. All zonular attachments have been disrupted.</a:t>
            </a:r>
          </a:p>
          <a:p>
            <a:endParaRPr lang="en-US" sz="1600" i="1" dirty="0">
              <a:solidFill>
                <a:schemeClr val="bg1">
                  <a:lumMod val="50000"/>
                </a:schemeClr>
              </a:solidFill>
            </a:endParaRPr>
          </a:p>
          <a:p>
            <a:r>
              <a:rPr lang="en-US" sz="1600" i="1" dirty="0">
                <a:solidFill>
                  <a:schemeClr val="bg1">
                    <a:lumMod val="50000"/>
                  </a:schemeClr>
                </a:solidFill>
              </a:rPr>
              <a:t>How does ectopia </a:t>
            </a:r>
            <a:r>
              <a:rPr lang="en-US" sz="1600" i="1" dirty="0" err="1">
                <a:solidFill>
                  <a:schemeClr val="bg1">
                    <a:lumMod val="50000"/>
                  </a:schemeClr>
                </a:solidFill>
              </a:rPr>
              <a:t>lentis</a:t>
            </a:r>
            <a:r>
              <a:rPr lang="en-US" sz="1600" i="1" dirty="0">
                <a:solidFill>
                  <a:schemeClr val="bg1">
                    <a:lumMod val="50000"/>
                  </a:schemeClr>
                </a:solidFill>
              </a:rPr>
              <a:t> lead to pupillary block and ACG?</a:t>
            </a:r>
          </a:p>
          <a:p>
            <a:r>
              <a:rPr lang="en-US" sz="1600" dirty="0">
                <a:solidFill>
                  <a:schemeClr val="bg1">
                    <a:lumMod val="50000"/>
                  </a:schemeClr>
                </a:solidFill>
              </a:rPr>
              <a:t>By allowing the displaced lens to move into and blocks the pupil, producing the pressure gradient, with subsequent iris </a:t>
            </a:r>
            <a:r>
              <a:rPr lang="en-US" sz="1600" dirty="0" err="1">
                <a:solidFill>
                  <a:schemeClr val="bg1">
                    <a:lumMod val="50000"/>
                  </a:schemeClr>
                </a:solidFill>
              </a:rPr>
              <a:t>bombé</a:t>
            </a:r>
            <a:r>
              <a:rPr lang="en-US" sz="1600" dirty="0">
                <a:solidFill>
                  <a:schemeClr val="bg1">
                    <a:lumMod val="50000"/>
                  </a:schemeClr>
                </a:solidFill>
              </a:rPr>
              <a:t> and angle closure</a:t>
            </a:r>
          </a:p>
        </p:txBody>
      </p:sp>
      <p:sp>
        <p:nvSpPr>
          <p:cNvPr id="23" name="TextBox 22">
            <a:extLst>
              <a:ext uri="{FF2B5EF4-FFF2-40B4-BE49-F238E27FC236}">
                <a16:creationId xmlns:a16="http://schemas.microsoft.com/office/drawing/2014/main" id="{798926ED-3FC5-4F3C-B080-E06F6EB1FF50}"/>
              </a:ext>
            </a:extLst>
          </p:cNvPr>
          <p:cNvSpPr txBox="1"/>
          <p:nvPr/>
        </p:nvSpPr>
        <p:spPr>
          <a:xfrm>
            <a:off x="2388280" y="2821634"/>
            <a:ext cx="6541623" cy="1384995"/>
          </a:xfrm>
          <a:prstGeom prst="rect">
            <a:avLst/>
          </a:prstGeom>
          <a:solidFill>
            <a:schemeClr val="accent1">
              <a:lumMod val="40000"/>
              <a:lumOff val="60000"/>
            </a:schemeClr>
          </a:solidFill>
        </p:spPr>
        <p:txBody>
          <a:bodyPr wrap="square" rtlCol="0">
            <a:spAutoFit/>
          </a:bodyPr>
          <a:lstStyle/>
          <a:p>
            <a:r>
              <a:rPr lang="en-US" sz="1400" i="1" dirty="0">
                <a:solidFill>
                  <a:schemeClr val="bg1">
                    <a:lumMod val="65000"/>
                  </a:schemeClr>
                </a:solidFill>
              </a:rPr>
              <a:t>In a few words, how would you describe the shape of a </a:t>
            </a:r>
            <a:r>
              <a:rPr lang="en-US" sz="1400" i="1" dirty="0" err="1">
                <a:solidFill>
                  <a:schemeClr val="bg1">
                    <a:lumMod val="65000"/>
                  </a:schemeClr>
                </a:solidFill>
              </a:rPr>
              <a:t>microspherophakic</a:t>
            </a:r>
            <a:r>
              <a:rPr lang="en-US" sz="1400" i="1" dirty="0">
                <a:solidFill>
                  <a:schemeClr val="bg1">
                    <a:lumMod val="65000"/>
                  </a:schemeClr>
                </a:solidFill>
              </a:rPr>
              <a:t> lens?</a:t>
            </a:r>
          </a:p>
          <a:p>
            <a:r>
              <a:rPr lang="en-US" sz="1400" dirty="0">
                <a:solidFill>
                  <a:schemeClr val="bg1">
                    <a:lumMod val="65000"/>
                  </a:schemeClr>
                </a:solidFill>
              </a:rPr>
              <a:t>The name says it all: the lens is </a:t>
            </a:r>
            <a:r>
              <a:rPr lang="en-US" sz="1400" b="1" u="sng" dirty="0">
                <a:solidFill>
                  <a:schemeClr val="bg1">
                    <a:lumMod val="65000"/>
                  </a:schemeClr>
                </a:solidFill>
              </a:rPr>
              <a:t>small (‘micro’) </a:t>
            </a:r>
            <a:r>
              <a:rPr lang="en-US" sz="1400" u="sng" dirty="0">
                <a:solidFill>
                  <a:schemeClr val="bg1">
                    <a:lumMod val="65000"/>
                  </a:schemeClr>
                </a:solidFill>
              </a:rPr>
              <a:t>and </a:t>
            </a:r>
            <a:r>
              <a:rPr lang="en-US" sz="1400" b="1" u="sng" dirty="0">
                <a:solidFill>
                  <a:schemeClr val="bg1">
                    <a:lumMod val="65000"/>
                  </a:schemeClr>
                </a:solidFill>
              </a:rPr>
              <a:t>round (‘</a:t>
            </a:r>
            <a:r>
              <a:rPr lang="en-US" sz="1400" b="1" u="sng" dirty="0" err="1">
                <a:solidFill>
                  <a:schemeClr val="bg1">
                    <a:lumMod val="65000"/>
                  </a:schemeClr>
                </a:solidFill>
              </a:rPr>
              <a:t>sphero</a:t>
            </a:r>
            <a:r>
              <a:rPr lang="en-US" sz="1400" b="1" u="sng" dirty="0">
                <a:solidFill>
                  <a:schemeClr val="bg1">
                    <a:lumMod val="65000"/>
                  </a:schemeClr>
                </a:solidFill>
              </a:rPr>
              <a:t>’)</a:t>
            </a:r>
          </a:p>
          <a:p>
            <a:endParaRPr lang="en-US" sz="1400" dirty="0">
              <a:solidFill>
                <a:schemeClr val="bg1">
                  <a:lumMod val="65000"/>
                </a:schemeClr>
              </a:solidFill>
            </a:endParaRPr>
          </a:p>
          <a:p>
            <a:r>
              <a:rPr lang="en-US" sz="1400" i="1" dirty="0">
                <a:solidFill>
                  <a:schemeClr val="bg1">
                    <a:lumMod val="65000"/>
                  </a:schemeClr>
                </a:solidFill>
              </a:rPr>
              <a:t>What common slit-lamp observation owes to the lens’ small size?</a:t>
            </a:r>
          </a:p>
          <a:p>
            <a:r>
              <a:rPr lang="en-US" sz="1400" dirty="0">
                <a:solidFill>
                  <a:schemeClr val="bg1">
                    <a:lumMod val="65000"/>
                  </a:schemeClr>
                </a:solidFill>
              </a:rPr>
              <a:t>Typically, the entirety of the lens equator can be seen in the pupillary aperture when the </a:t>
            </a:r>
            <a:r>
              <a:rPr lang="en-US" sz="1400" dirty="0" err="1">
                <a:solidFill>
                  <a:schemeClr val="bg1">
                    <a:lumMod val="65000"/>
                  </a:schemeClr>
                </a:solidFill>
              </a:rPr>
              <a:t>pt</a:t>
            </a:r>
            <a:r>
              <a:rPr lang="en-US" sz="1400" dirty="0">
                <a:solidFill>
                  <a:schemeClr val="bg1">
                    <a:lumMod val="65000"/>
                  </a:schemeClr>
                </a:solidFill>
              </a:rPr>
              <a:t> is widely dilated</a:t>
            </a:r>
          </a:p>
        </p:txBody>
      </p:sp>
      <p:sp>
        <p:nvSpPr>
          <p:cNvPr id="25" name="TextBox 24">
            <a:extLst>
              <a:ext uri="{FF2B5EF4-FFF2-40B4-BE49-F238E27FC236}">
                <a16:creationId xmlns:a16="http://schemas.microsoft.com/office/drawing/2014/main" id="{EDF9D533-D64E-40E5-8915-BD96C88905A7}"/>
              </a:ext>
            </a:extLst>
          </p:cNvPr>
          <p:cNvSpPr txBox="1"/>
          <p:nvPr/>
        </p:nvSpPr>
        <p:spPr>
          <a:xfrm>
            <a:off x="2423968" y="3058533"/>
            <a:ext cx="6567632" cy="584775"/>
          </a:xfrm>
          <a:prstGeom prst="rect">
            <a:avLst/>
          </a:prstGeom>
          <a:solidFill>
            <a:srgbClr val="99FF99"/>
          </a:solidFill>
        </p:spPr>
        <p:txBody>
          <a:bodyPr wrap="none" rtlCol="0">
            <a:spAutoFit/>
          </a:bodyPr>
          <a:lstStyle/>
          <a:p>
            <a:r>
              <a:rPr lang="en-US" sz="1600" i="1" dirty="0">
                <a:solidFill>
                  <a:schemeClr val="bg1">
                    <a:lumMod val="65000"/>
                  </a:schemeClr>
                </a:solidFill>
              </a:rPr>
              <a:t>With what condition is </a:t>
            </a:r>
            <a:r>
              <a:rPr lang="en-US" sz="1600" i="1" dirty="0" err="1">
                <a:solidFill>
                  <a:schemeClr val="bg1">
                    <a:lumMod val="65000"/>
                  </a:schemeClr>
                </a:solidFill>
              </a:rPr>
              <a:t>microspherophakia</a:t>
            </a:r>
            <a:r>
              <a:rPr lang="en-US" sz="1600" i="1" dirty="0">
                <a:solidFill>
                  <a:schemeClr val="bg1">
                    <a:lumMod val="65000"/>
                  </a:schemeClr>
                </a:solidFill>
              </a:rPr>
              <a:t> most frequently associated?</a:t>
            </a:r>
          </a:p>
          <a:p>
            <a:r>
              <a:rPr lang="en-US" sz="1600" b="1" dirty="0">
                <a:solidFill>
                  <a:schemeClr val="bg1">
                    <a:lumMod val="65000"/>
                  </a:schemeClr>
                </a:solidFill>
              </a:rPr>
              <a:t>Weill-Marchesani syndrome</a:t>
            </a:r>
          </a:p>
        </p:txBody>
      </p:sp>
      <p:sp>
        <p:nvSpPr>
          <p:cNvPr id="22" name="Oval 21">
            <a:extLst>
              <a:ext uri="{FF2B5EF4-FFF2-40B4-BE49-F238E27FC236}">
                <a16:creationId xmlns:a16="http://schemas.microsoft.com/office/drawing/2014/main" id="{A8B47573-D3D9-4D47-9E08-BED8FABB2FE0}"/>
              </a:ext>
            </a:extLst>
          </p:cNvPr>
          <p:cNvSpPr/>
          <p:nvPr/>
        </p:nvSpPr>
        <p:spPr>
          <a:xfrm>
            <a:off x="808522" y="3093379"/>
            <a:ext cx="1641452" cy="533397"/>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TextBox 28">
            <a:extLst>
              <a:ext uri="{FF2B5EF4-FFF2-40B4-BE49-F238E27FC236}">
                <a16:creationId xmlns:a16="http://schemas.microsoft.com/office/drawing/2014/main" id="{07333FDB-04C9-4773-A8C2-B02CF126B53B}"/>
              </a:ext>
            </a:extLst>
          </p:cNvPr>
          <p:cNvSpPr txBox="1"/>
          <p:nvPr/>
        </p:nvSpPr>
        <p:spPr>
          <a:xfrm>
            <a:off x="533400" y="3691270"/>
            <a:ext cx="6461699" cy="1815882"/>
          </a:xfrm>
          <a:prstGeom prst="rect">
            <a:avLst/>
          </a:prstGeom>
          <a:solidFill>
            <a:srgbClr val="0070C0"/>
          </a:solidFill>
        </p:spPr>
        <p:txBody>
          <a:bodyPr wrap="square" rtlCol="0">
            <a:spAutoFit/>
          </a:bodyPr>
          <a:lstStyle/>
          <a:p>
            <a:r>
              <a:rPr lang="en-US" sz="1600" i="1" dirty="0">
                <a:solidFill>
                  <a:schemeClr val="bg1">
                    <a:lumMod val="65000"/>
                  </a:schemeClr>
                </a:solidFill>
              </a:rPr>
              <a:t>Weill-Marchesani is strongly associated with </a:t>
            </a:r>
            <a:r>
              <a:rPr lang="en-US" sz="1600" i="1" dirty="0" err="1">
                <a:solidFill>
                  <a:schemeClr val="bg1">
                    <a:lumMod val="65000"/>
                  </a:schemeClr>
                </a:solidFill>
              </a:rPr>
              <a:t>microspherophakia</a:t>
            </a:r>
            <a:r>
              <a:rPr lang="en-US" sz="1600" i="1" dirty="0">
                <a:solidFill>
                  <a:schemeClr val="bg1">
                    <a:lumMod val="65000"/>
                  </a:schemeClr>
                </a:solidFill>
              </a:rPr>
              <a:t>.  With what conditions is </a:t>
            </a:r>
            <a:r>
              <a:rPr lang="en-US" sz="1600" i="1" dirty="0" err="1">
                <a:solidFill>
                  <a:schemeClr val="bg1">
                    <a:lumMod val="65000"/>
                  </a:schemeClr>
                </a:solidFill>
              </a:rPr>
              <a:t>microspherophakia</a:t>
            </a:r>
            <a:r>
              <a:rPr lang="en-US" sz="1600" i="1" dirty="0">
                <a:solidFill>
                  <a:schemeClr val="bg1">
                    <a:lumMod val="65000"/>
                  </a:schemeClr>
                </a:solidFill>
              </a:rPr>
              <a:t> </a:t>
            </a:r>
            <a:r>
              <a:rPr lang="en-US" sz="1600" b="1" dirty="0">
                <a:solidFill>
                  <a:schemeClr val="bg1">
                    <a:lumMod val="65000"/>
                  </a:schemeClr>
                </a:solidFill>
              </a:rPr>
              <a:t>occasionally</a:t>
            </a:r>
            <a:r>
              <a:rPr lang="en-US" sz="1600" i="1" dirty="0">
                <a:solidFill>
                  <a:schemeClr val="bg1">
                    <a:lumMod val="65000"/>
                  </a:schemeClr>
                </a:solidFill>
              </a:rPr>
              <a:t> associated</a:t>
            </a:r>
            <a:r>
              <a:rPr lang="en-US" sz="1600" i="1" dirty="0">
                <a:solidFill>
                  <a:schemeClr val="bg1">
                    <a:lumMod val="65000"/>
                  </a:schemeClr>
                </a:solidFill>
                <a:latin typeface="+mn-lt"/>
              </a:rPr>
              <a:t>?</a:t>
            </a:r>
          </a:p>
          <a:p>
            <a:r>
              <a:rPr lang="en-US" sz="1600" dirty="0">
                <a:solidFill>
                  <a:schemeClr val="bg1">
                    <a:lumMod val="65000"/>
                  </a:schemeClr>
                </a:solidFill>
                <a:latin typeface="+mn-lt"/>
              </a:rPr>
              <a:t>--Lowe syndrome</a:t>
            </a:r>
          </a:p>
          <a:p>
            <a:r>
              <a:rPr lang="en-US" sz="1600" dirty="0">
                <a:solidFill>
                  <a:schemeClr val="bg1">
                    <a:lumMod val="65000"/>
                  </a:schemeClr>
                </a:solidFill>
                <a:latin typeface="+mn-lt"/>
              </a:rPr>
              <a:t>--Alport syndrome</a:t>
            </a:r>
          </a:p>
          <a:p>
            <a:r>
              <a:rPr lang="en-US" sz="1600" b="1" dirty="0">
                <a:solidFill>
                  <a:schemeClr val="bg1"/>
                </a:solidFill>
                <a:latin typeface="+mn-lt"/>
              </a:rPr>
              <a:t>--</a:t>
            </a:r>
            <a:r>
              <a:rPr lang="en-US" sz="1600" b="1" dirty="0" err="1">
                <a:solidFill>
                  <a:schemeClr val="bg1"/>
                </a:solidFill>
                <a:latin typeface="+mn-lt"/>
              </a:rPr>
              <a:t>Marfan</a:t>
            </a:r>
            <a:r>
              <a:rPr lang="en-US" sz="1600" b="1" dirty="0">
                <a:solidFill>
                  <a:schemeClr val="bg1"/>
                </a:solidFill>
                <a:latin typeface="+mn-lt"/>
              </a:rPr>
              <a:t> syndrome</a:t>
            </a:r>
          </a:p>
          <a:p>
            <a:r>
              <a:rPr lang="en-US" sz="1600" dirty="0">
                <a:solidFill>
                  <a:schemeClr val="bg1">
                    <a:lumMod val="65000"/>
                  </a:schemeClr>
                </a:solidFill>
                <a:latin typeface="+mn-lt"/>
              </a:rPr>
              <a:t>--Peters anomaly</a:t>
            </a:r>
          </a:p>
          <a:p>
            <a:r>
              <a:rPr lang="en-US" sz="1600" dirty="0">
                <a:solidFill>
                  <a:schemeClr val="bg1">
                    <a:lumMod val="65000"/>
                  </a:schemeClr>
                </a:solidFill>
                <a:latin typeface="+mn-lt"/>
              </a:rPr>
              <a:t>--C</a:t>
            </a:r>
            <a:r>
              <a:rPr lang="en-US" sz="1600" dirty="0">
                <a:solidFill>
                  <a:schemeClr val="bg1">
                    <a:lumMod val="65000"/>
                  </a:schemeClr>
                </a:solidFill>
              </a:rPr>
              <a:t>ongenital rubella</a:t>
            </a:r>
            <a:endParaRPr lang="en-US" sz="1600" dirty="0">
              <a:solidFill>
                <a:schemeClr val="bg1">
                  <a:lumMod val="65000"/>
                </a:schemeClr>
              </a:solidFill>
              <a:latin typeface="+mn-lt"/>
            </a:endParaRPr>
          </a:p>
        </p:txBody>
      </p:sp>
      <p:sp>
        <p:nvSpPr>
          <p:cNvPr id="3" name="Oval 2">
            <a:extLst>
              <a:ext uri="{FF2B5EF4-FFF2-40B4-BE49-F238E27FC236}">
                <a16:creationId xmlns:a16="http://schemas.microsoft.com/office/drawing/2014/main" id="{C914562F-331B-441B-9DC7-534C4BCA9A7A}"/>
              </a:ext>
            </a:extLst>
          </p:cNvPr>
          <p:cNvSpPr/>
          <p:nvPr/>
        </p:nvSpPr>
        <p:spPr>
          <a:xfrm>
            <a:off x="2302864" y="3248672"/>
            <a:ext cx="3107336" cy="464126"/>
          </a:xfrm>
          <a:prstGeom prst="ellipse">
            <a:avLst/>
          </a:prstGeom>
          <a:no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TextBox 30">
            <a:extLst>
              <a:ext uri="{FF2B5EF4-FFF2-40B4-BE49-F238E27FC236}">
                <a16:creationId xmlns:a16="http://schemas.microsoft.com/office/drawing/2014/main" id="{9D694C1C-36CC-4EBA-AE84-30D14DAC2B38}"/>
              </a:ext>
            </a:extLst>
          </p:cNvPr>
          <p:cNvSpPr txBox="1"/>
          <p:nvPr/>
        </p:nvSpPr>
        <p:spPr>
          <a:xfrm>
            <a:off x="2537710" y="4316269"/>
            <a:ext cx="5463290" cy="1600438"/>
          </a:xfrm>
          <a:prstGeom prst="rect">
            <a:avLst/>
          </a:prstGeom>
          <a:solidFill>
            <a:srgbClr val="92D050"/>
          </a:solidFill>
        </p:spPr>
        <p:txBody>
          <a:bodyPr wrap="none" rtlCol="0">
            <a:spAutoFit/>
          </a:bodyPr>
          <a:lstStyle/>
          <a:p>
            <a:r>
              <a:rPr lang="en-US" sz="1400" i="1" dirty="0">
                <a:solidFill>
                  <a:schemeClr val="bg1">
                    <a:lumMod val="50000"/>
                  </a:schemeClr>
                </a:solidFill>
              </a:rPr>
              <a:t>What protein is abnormal in </a:t>
            </a:r>
            <a:r>
              <a:rPr lang="en-US" sz="1400" i="1" dirty="0" err="1">
                <a:solidFill>
                  <a:schemeClr val="bg1">
                    <a:lumMod val="50000"/>
                  </a:schemeClr>
                </a:solidFill>
              </a:rPr>
              <a:t>Marfan’s</a:t>
            </a:r>
            <a:r>
              <a:rPr lang="en-US" sz="1400" i="1" dirty="0">
                <a:solidFill>
                  <a:schemeClr val="bg1">
                    <a:lumMod val="50000"/>
                  </a:schemeClr>
                </a:solidFill>
              </a:rPr>
              <a:t>?</a:t>
            </a:r>
          </a:p>
          <a:p>
            <a:r>
              <a:rPr lang="en-US" sz="1400" dirty="0">
                <a:solidFill>
                  <a:schemeClr val="bg1">
                    <a:lumMod val="50000"/>
                  </a:schemeClr>
                </a:solidFill>
              </a:rPr>
              <a:t>Fibrillin</a:t>
            </a:r>
          </a:p>
          <a:p>
            <a:endParaRPr lang="en-US" sz="1400" dirty="0">
              <a:solidFill>
                <a:schemeClr val="bg1">
                  <a:lumMod val="50000"/>
                </a:schemeClr>
              </a:solidFill>
            </a:endParaRPr>
          </a:p>
          <a:p>
            <a:r>
              <a:rPr lang="en-US" sz="1400" i="1" dirty="0">
                <a:solidFill>
                  <a:schemeClr val="bg1">
                    <a:lumMod val="50000"/>
                  </a:schemeClr>
                </a:solidFill>
              </a:rPr>
              <a:t>What three structures/systems manifest abnormalities in </a:t>
            </a:r>
            <a:r>
              <a:rPr lang="en-US" sz="1400" i="1" dirty="0" err="1">
                <a:solidFill>
                  <a:schemeClr val="bg1">
                    <a:lumMod val="50000"/>
                  </a:schemeClr>
                </a:solidFill>
              </a:rPr>
              <a:t>Marfan’s</a:t>
            </a:r>
            <a:r>
              <a:rPr lang="en-US" sz="1400" i="1" dirty="0">
                <a:solidFill>
                  <a:schemeClr val="bg1">
                    <a:lumMod val="50000"/>
                  </a:schemeClr>
                </a:solidFill>
              </a:rPr>
              <a:t>?</a:t>
            </a:r>
          </a:p>
          <a:p>
            <a:r>
              <a:rPr lang="en-US" sz="1400" dirty="0">
                <a:solidFill>
                  <a:schemeClr val="bg1">
                    <a:lumMod val="50000"/>
                  </a:schemeClr>
                </a:solidFill>
              </a:rPr>
              <a:t>--</a:t>
            </a:r>
            <a:r>
              <a:rPr lang="en-US" sz="1400" b="1" dirty="0">
                <a:solidFill>
                  <a:srgbClr val="0000FF"/>
                </a:solidFill>
              </a:rPr>
              <a:t>The eye (duh)</a:t>
            </a:r>
          </a:p>
          <a:p>
            <a:r>
              <a:rPr lang="en-US" sz="1400" dirty="0">
                <a:solidFill>
                  <a:schemeClr val="bg1">
                    <a:lumMod val="50000"/>
                  </a:schemeClr>
                </a:solidFill>
              </a:rPr>
              <a:t>--The cardiovascular</a:t>
            </a:r>
          </a:p>
          <a:p>
            <a:r>
              <a:rPr lang="en-US" sz="1400" dirty="0">
                <a:solidFill>
                  <a:schemeClr val="bg1">
                    <a:lumMod val="50000"/>
                  </a:schemeClr>
                </a:solidFill>
              </a:rPr>
              <a:t>--The musculoskeletal</a:t>
            </a:r>
          </a:p>
        </p:txBody>
      </p:sp>
      <p:sp>
        <p:nvSpPr>
          <p:cNvPr id="27" name="Oval 26">
            <a:extLst>
              <a:ext uri="{FF2B5EF4-FFF2-40B4-BE49-F238E27FC236}">
                <a16:creationId xmlns:a16="http://schemas.microsoft.com/office/drawing/2014/main" id="{840C5E79-DF92-4B8B-A680-BE027ECFE4BE}"/>
              </a:ext>
            </a:extLst>
          </p:cNvPr>
          <p:cNvSpPr/>
          <p:nvPr/>
        </p:nvSpPr>
        <p:spPr>
          <a:xfrm>
            <a:off x="533400" y="4641274"/>
            <a:ext cx="2057400" cy="464126"/>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Oval 31">
            <a:extLst>
              <a:ext uri="{FF2B5EF4-FFF2-40B4-BE49-F238E27FC236}">
                <a16:creationId xmlns:a16="http://schemas.microsoft.com/office/drawing/2014/main" id="{820D53F9-440C-4BB5-8148-9A6B4A22E3FA}"/>
              </a:ext>
            </a:extLst>
          </p:cNvPr>
          <p:cNvSpPr/>
          <p:nvPr/>
        </p:nvSpPr>
        <p:spPr>
          <a:xfrm>
            <a:off x="2533263" y="5086992"/>
            <a:ext cx="1505337" cy="464126"/>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TextBox 29">
            <a:extLst>
              <a:ext uri="{FF2B5EF4-FFF2-40B4-BE49-F238E27FC236}">
                <a16:creationId xmlns:a16="http://schemas.microsoft.com/office/drawing/2014/main" id="{C57267CA-E34A-40C8-9E65-E5DD211C1B91}"/>
              </a:ext>
            </a:extLst>
          </p:cNvPr>
          <p:cNvSpPr txBox="1"/>
          <p:nvPr/>
        </p:nvSpPr>
        <p:spPr>
          <a:xfrm>
            <a:off x="2845159" y="3355239"/>
            <a:ext cx="5248746" cy="1600438"/>
          </a:xfrm>
          <a:prstGeom prst="rect">
            <a:avLst/>
          </a:prstGeom>
          <a:solidFill>
            <a:srgbClr val="002060"/>
          </a:solidFill>
        </p:spPr>
        <p:txBody>
          <a:bodyPr wrap="square" rtlCol="0">
            <a:spAutoFit/>
          </a:bodyPr>
          <a:lstStyle/>
          <a:p>
            <a:pPr eaLnBrk="1" hangingPunct="1"/>
            <a:r>
              <a:rPr lang="en-US" altLang="en-US" sz="1400" i="1" dirty="0">
                <a:solidFill>
                  <a:schemeClr val="tx1">
                    <a:lumMod val="50000"/>
                    <a:lumOff val="50000"/>
                  </a:schemeClr>
                </a:solidFill>
              </a:rPr>
              <a:t>What proportion of </a:t>
            </a:r>
            <a:r>
              <a:rPr lang="en-US" altLang="en-US" sz="1400" i="1" dirty="0" err="1">
                <a:solidFill>
                  <a:schemeClr val="tx1">
                    <a:lumMod val="50000"/>
                    <a:lumOff val="50000"/>
                  </a:schemeClr>
                </a:solidFill>
              </a:rPr>
              <a:t>Marfan</a:t>
            </a:r>
            <a:r>
              <a:rPr lang="en-US" altLang="en-US" sz="1400" i="1" dirty="0">
                <a:solidFill>
                  <a:schemeClr val="tx1">
                    <a:lumMod val="50000"/>
                    <a:lumOff val="50000"/>
                  </a:schemeClr>
                </a:solidFill>
              </a:rPr>
              <a:t> pts manifest ocular abnormalities?</a:t>
            </a:r>
          </a:p>
          <a:p>
            <a:pPr eaLnBrk="1" hangingPunct="1"/>
            <a:r>
              <a:rPr lang="en-US" altLang="en-US" sz="1400" dirty="0">
                <a:solidFill>
                  <a:schemeClr val="tx1">
                    <a:lumMod val="50000"/>
                    <a:lumOff val="50000"/>
                  </a:schemeClr>
                </a:solidFill>
              </a:rPr>
              <a:t>At least 80%</a:t>
            </a:r>
          </a:p>
          <a:p>
            <a:pPr eaLnBrk="1" hangingPunct="1"/>
            <a:endParaRPr lang="en-US" altLang="en-US" sz="1400" dirty="0">
              <a:solidFill>
                <a:schemeClr val="tx1">
                  <a:lumMod val="50000"/>
                  <a:lumOff val="50000"/>
                </a:schemeClr>
              </a:solidFill>
            </a:endParaRPr>
          </a:p>
          <a:p>
            <a:pPr eaLnBrk="1" hangingPunct="1"/>
            <a:r>
              <a:rPr lang="en-US" altLang="en-US" sz="1400" i="1" dirty="0">
                <a:solidFill>
                  <a:schemeClr val="tx1">
                    <a:lumMod val="50000"/>
                    <a:lumOff val="50000"/>
                  </a:schemeClr>
                </a:solidFill>
              </a:rPr>
              <a:t>Other than ectopia </a:t>
            </a:r>
            <a:r>
              <a:rPr lang="en-US" altLang="en-US" sz="1400" i="1" dirty="0" err="1">
                <a:solidFill>
                  <a:schemeClr val="tx1">
                    <a:lumMod val="50000"/>
                    <a:lumOff val="50000"/>
                  </a:schemeClr>
                </a:solidFill>
              </a:rPr>
              <a:t>lentis</a:t>
            </a:r>
            <a:r>
              <a:rPr lang="en-US" altLang="en-US" sz="1400" i="1" dirty="0">
                <a:solidFill>
                  <a:schemeClr val="tx1">
                    <a:lumMod val="50000"/>
                    <a:lumOff val="50000"/>
                  </a:schemeClr>
                </a:solidFill>
              </a:rPr>
              <a:t> and (occasionally) </a:t>
            </a:r>
            <a:r>
              <a:rPr lang="en-US" altLang="en-US" sz="1400" i="1" dirty="0" err="1">
                <a:solidFill>
                  <a:schemeClr val="tx1">
                    <a:lumMod val="50000"/>
                    <a:lumOff val="50000"/>
                  </a:schemeClr>
                </a:solidFill>
              </a:rPr>
              <a:t>microspherophakia</a:t>
            </a:r>
            <a:r>
              <a:rPr lang="en-US" altLang="en-US" sz="1400" i="1" dirty="0">
                <a:solidFill>
                  <a:schemeClr val="tx1">
                    <a:lumMod val="50000"/>
                    <a:lumOff val="50000"/>
                  </a:schemeClr>
                </a:solidFill>
              </a:rPr>
              <a:t>, what two ocular structural abnormalities are often present?</a:t>
            </a:r>
          </a:p>
          <a:p>
            <a:pPr eaLnBrk="1" hangingPunct="1"/>
            <a:r>
              <a:rPr lang="en-US" altLang="en-US" sz="1400" dirty="0">
                <a:solidFill>
                  <a:schemeClr val="tx1">
                    <a:lumMod val="50000"/>
                    <a:lumOff val="50000"/>
                  </a:schemeClr>
                </a:solidFill>
              </a:rPr>
              <a:t>--</a:t>
            </a:r>
            <a:r>
              <a:rPr lang="en-US" altLang="en-US" sz="1400" b="1" dirty="0">
                <a:solidFill>
                  <a:schemeClr val="bg1"/>
                </a:solidFill>
              </a:rPr>
              <a:t>Corneal shape abnormalities</a:t>
            </a:r>
          </a:p>
          <a:p>
            <a:pPr eaLnBrk="1" hangingPunct="1"/>
            <a:r>
              <a:rPr lang="en-US" altLang="en-US" sz="1400" dirty="0">
                <a:solidFill>
                  <a:schemeClr val="tx1">
                    <a:lumMod val="50000"/>
                    <a:lumOff val="50000"/>
                  </a:schemeClr>
                </a:solidFill>
              </a:rPr>
              <a:t>--Increased axial length</a:t>
            </a:r>
          </a:p>
        </p:txBody>
      </p:sp>
      <p:sp>
        <p:nvSpPr>
          <p:cNvPr id="33" name="Oval 32">
            <a:extLst>
              <a:ext uri="{FF2B5EF4-FFF2-40B4-BE49-F238E27FC236}">
                <a16:creationId xmlns:a16="http://schemas.microsoft.com/office/drawing/2014/main" id="{AF8FDB83-1517-4BAB-AB0D-C79E9AFE9832}"/>
              </a:ext>
            </a:extLst>
          </p:cNvPr>
          <p:cNvSpPr/>
          <p:nvPr/>
        </p:nvSpPr>
        <p:spPr>
          <a:xfrm>
            <a:off x="2819400" y="4357169"/>
            <a:ext cx="2869842" cy="464126"/>
          </a:xfrm>
          <a:prstGeom prst="ellipse">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TextBox 3">
            <a:extLst>
              <a:ext uri="{FF2B5EF4-FFF2-40B4-BE49-F238E27FC236}">
                <a16:creationId xmlns:a16="http://schemas.microsoft.com/office/drawing/2014/main" id="{71A41078-F621-4C51-9EAA-3F33842D85E7}"/>
              </a:ext>
            </a:extLst>
          </p:cNvPr>
          <p:cNvSpPr txBox="1"/>
          <p:nvPr/>
        </p:nvSpPr>
        <p:spPr>
          <a:xfrm>
            <a:off x="2385056" y="3489504"/>
            <a:ext cx="4495800" cy="738664"/>
          </a:xfrm>
          <a:prstGeom prst="rect">
            <a:avLst/>
          </a:prstGeom>
          <a:solidFill>
            <a:srgbClr val="FFFF00"/>
          </a:solidFill>
        </p:spPr>
        <p:txBody>
          <a:bodyPr wrap="square" rtlCol="0">
            <a:spAutoFit/>
          </a:bodyPr>
          <a:lstStyle/>
          <a:p>
            <a:r>
              <a:rPr lang="en-US" sz="1400" i="1" dirty="0">
                <a:solidFill>
                  <a:srgbClr val="0000FF"/>
                </a:solidFill>
              </a:rPr>
              <a:t>What’s abnormal about corneal shape in </a:t>
            </a:r>
            <a:r>
              <a:rPr lang="en-US" sz="1400" i="1" dirty="0" err="1">
                <a:solidFill>
                  <a:srgbClr val="0000FF"/>
                </a:solidFill>
              </a:rPr>
              <a:t>Marfan’s</a:t>
            </a:r>
            <a:r>
              <a:rPr lang="en-US" sz="1400" i="1" dirty="0">
                <a:solidFill>
                  <a:srgbClr val="0000FF"/>
                </a:solidFill>
              </a:rPr>
              <a:t>?</a:t>
            </a:r>
          </a:p>
          <a:p>
            <a:r>
              <a:rPr lang="en-US" sz="1400" dirty="0">
                <a:solidFill>
                  <a:srgbClr val="FFFF00"/>
                </a:solidFill>
              </a:rPr>
              <a:t>The cornea tends to be  flatter  than normal as well as  larger  than normal</a:t>
            </a:r>
          </a:p>
        </p:txBody>
      </p:sp>
    </p:spTree>
    <p:extLst>
      <p:ext uri="{BB962C8B-B14F-4D97-AF65-F5344CB8AC3E}">
        <p14:creationId xmlns:p14="http://schemas.microsoft.com/office/powerpoint/2010/main" val="3167148618"/>
      </p:ext>
    </p:extLst>
  </p:cSld>
  <p:clrMapOvr>
    <a:masterClrMapping/>
  </p:clrMapOvr>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014" name="Text Box 6"/>
          <p:cNvSpPr txBox="1">
            <a:spLocks noChangeArrowheads="1"/>
          </p:cNvSpPr>
          <p:nvPr/>
        </p:nvSpPr>
        <p:spPr bwMode="auto">
          <a:xfrm>
            <a:off x="533400" y="2356376"/>
            <a:ext cx="1005403"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t>Lens-</a:t>
            </a:r>
          </a:p>
          <a:p>
            <a:pPr algn="ctr" eaLnBrk="1" hangingPunct="1">
              <a:lnSpc>
                <a:spcPct val="80000"/>
              </a:lnSpc>
              <a:spcBef>
                <a:spcPct val="0"/>
              </a:spcBef>
              <a:buClrTx/>
              <a:buSzTx/>
              <a:buFontTx/>
              <a:buNone/>
            </a:pPr>
            <a:r>
              <a:rPr lang="en-US" altLang="en-US" sz="1800" dirty="0"/>
              <a:t>Induced</a:t>
            </a:r>
          </a:p>
        </p:txBody>
      </p:sp>
      <p:sp>
        <p:nvSpPr>
          <p:cNvPr id="43017" name="Text Box 14"/>
          <p:cNvSpPr txBox="1">
            <a:spLocks noChangeArrowheads="1"/>
          </p:cNvSpPr>
          <p:nvPr/>
        </p:nvSpPr>
        <p:spPr bwMode="auto">
          <a:xfrm>
            <a:off x="3026498" y="2365901"/>
            <a:ext cx="1633781"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Aphakic/</a:t>
            </a:r>
          </a:p>
          <a:p>
            <a:pPr algn="ctr" eaLnBrk="1" hangingPunct="1">
              <a:lnSpc>
                <a:spcPct val="80000"/>
              </a:lnSpc>
              <a:spcBef>
                <a:spcPct val="0"/>
              </a:spcBef>
              <a:buClrTx/>
              <a:buSzTx/>
              <a:buFontTx/>
              <a:buNone/>
            </a:pPr>
            <a:r>
              <a:rPr lang="en-US" altLang="en-US" sz="1800" dirty="0" err="1">
                <a:solidFill>
                  <a:schemeClr val="bg1">
                    <a:lumMod val="75000"/>
                  </a:schemeClr>
                </a:solidFill>
              </a:rPr>
              <a:t>Pseudophakic</a:t>
            </a:r>
            <a:endParaRPr lang="en-US" altLang="en-US" sz="1800" dirty="0">
              <a:solidFill>
                <a:schemeClr val="bg1">
                  <a:lumMod val="75000"/>
                </a:schemeClr>
              </a:solidFill>
            </a:endParaRPr>
          </a:p>
        </p:txBody>
      </p:sp>
      <p:sp>
        <p:nvSpPr>
          <p:cNvPr id="43031" name="Text Box 35"/>
          <p:cNvSpPr txBox="1">
            <a:spLocks noChangeArrowheads="1"/>
          </p:cNvSpPr>
          <p:nvPr/>
        </p:nvSpPr>
        <p:spPr bwMode="auto">
          <a:xfrm>
            <a:off x="1190847" y="1295400"/>
            <a:ext cx="2473754"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t>w/ Pupillary Block</a:t>
            </a:r>
          </a:p>
        </p:txBody>
      </p:sp>
      <p:sp>
        <p:nvSpPr>
          <p:cNvPr id="49" name="Rectangle 2">
            <a:extLst>
              <a:ext uri="{FF2B5EF4-FFF2-40B4-BE49-F238E27FC236}">
                <a16:creationId xmlns:a16="http://schemas.microsoft.com/office/drawing/2014/main" id="{240EE5BF-F7D2-4FC8-A5DD-F6B5423153C6}"/>
              </a:ext>
            </a:extLst>
          </p:cNvPr>
          <p:cNvSpPr>
            <a:spLocks noGrp="1" noChangeArrowheads="1"/>
          </p:cNvSpPr>
          <p:nvPr>
            <p:ph type="title"/>
          </p:nvPr>
        </p:nvSpPr>
        <p:spPr>
          <a:xfrm>
            <a:off x="457200" y="304800"/>
            <a:ext cx="7543800" cy="563562"/>
          </a:xfrm>
        </p:spPr>
        <p:txBody>
          <a:bodyPr/>
          <a:lstStyle/>
          <a:p>
            <a:pPr eaLnBrk="1" hangingPunct="1"/>
            <a:r>
              <a:rPr lang="en-US" altLang="en-US" sz="3500" dirty="0"/>
              <a:t>Q/A</a:t>
            </a:r>
          </a:p>
        </p:txBody>
      </p:sp>
      <p:sp>
        <p:nvSpPr>
          <p:cNvPr id="50" name="TextBox 49">
            <a:extLst>
              <a:ext uri="{FF2B5EF4-FFF2-40B4-BE49-F238E27FC236}">
                <a16:creationId xmlns:a16="http://schemas.microsoft.com/office/drawing/2014/main" id="{CF426230-46C8-405C-9015-99EF57762A2E}"/>
              </a:ext>
            </a:extLst>
          </p:cNvPr>
          <p:cNvSpPr txBox="1"/>
          <p:nvPr/>
        </p:nvSpPr>
        <p:spPr>
          <a:xfrm>
            <a:off x="2259496" y="189094"/>
            <a:ext cx="4607480" cy="400110"/>
          </a:xfrm>
          <a:prstGeom prst="rect">
            <a:avLst/>
          </a:prstGeom>
          <a:solidFill>
            <a:schemeClr val="accent1">
              <a:lumMod val="60000"/>
              <a:lumOff val="40000"/>
            </a:schemeClr>
          </a:solidFill>
        </p:spPr>
        <p:txBody>
          <a:bodyPr wrap="none" rtlCol="0">
            <a:spAutoFit/>
          </a:bodyPr>
          <a:lstStyle/>
          <a:p>
            <a:pPr algn="ctr"/>
            <a:r>
              <a:rPr lang="en-US" sz="2000" b="1" dirty="0"/>
              <a:t>Secondary Angle Closure Glaucoma</a:t>
            </a:r>
          </a:p>
        </p:txBody>
      </p:sp>
      <p:sp>
        <p:nvSpPr>
          <p:cNvPr id="2" name="TextBox 1">
            <a:extLst>
              <a:ext uri="{FF2B5EF4-FFF2-40B4-BE49-F238E27FC236}">
                <a16:creationId xmlns:a16="http://schemas.microsoft.com/office/drawing/2014/main" id="{A7E30BEC-923B-4C9A-A856-BDD0D882F6B8}"/>
              </a:ext>
            </a:extLst>
          </p:cNvPr>
          <p:cNvSpPr txBox="1"/>
          <p:nvPr/>
        </p:nvSpPr>
        <p:spPr>
          <a:xfrm>
            <a:off x="887305" y="2844119"/>
            <a:ext cx="1494320" cy="338554"/>
          </a:xfrm>
          <a:prstGeom prst="rect">
            <a:avLst/>
          </a:prstGeom>
          <a:noFill/>
        </p:spPr>
        <p:txBody>
          <a:bodyPr wrap="none" rtlCol="0">
            <a:spAutoFit/>
          </a:bodyPr>
          <a:lstStyle/>
          <a:p>
            <a:r>
              <a:rPr lang="en-US" sz="1600" dirty="0" err="1">
                <a:solidFill>
                  <a:schemeClr val="bg1">
                    <a:lumMod val="75000"/>
                  </a:schemeClr>
                </a:solidFill>
              </a:rPr>
              <a:t>Phacomorphic</a:t>
            </a:r>
            <a:endParaRPr lang="en-US" sz="1600" dirty="0">
              <a:solidFill>
                <a:schemeClr val="bg1">
                  <a:lumMod val="75000"/>
                </a:schemeClr>
              </a:solidFill>
            </a:endParaRPr>
          </a:p>
        </p:txBody>
      </p:sp>
      <p:sp>
        <p:nvSpPr>
          <p:cNvPr id="51" name="TextBox 50">
            <a:extLst>
              <a:ext uri="{FF2B5EF4-FFF2-40B4-BE49-F238E27FC236}">
                <a16:creationId xmlns:a16="http://schemas.microsoft.com/office/drawing/2014/main" id="{156069D4-340B-4160-A336-EBF73557CEE0}"/>
              </a:ext>
            </a:extLst>
          </p:cNvPr>
          <p:cNvSpPr txBox="1"/>
          <p:nvPr/>
        </p:nvSpPr>
        <p:spPr>
          <a:xfrm>
            <a:off x="884725" y="3175578"/>
            <a:ext cx="1519968" cy="338554"/>
          </a:xfrm>
          <a:prstGeom prst="rect">
            <a:avLst/>
          </a:prstGeom>
          <a:noFill/>
        </p:spPr>
        <p:txBody>
          <a:bodyPr wrap="none" rtlCol="0">
            <a:spAutoFit/>
          </a:bodyPr>
          <a:lstStyle/>
          <a:p>
            <a:r>
              <a:rPr lang="en-US" sz="1600" b="1" dirty="0"/>
              <a:t>Ectopia </a:t>
            </a:r>
            <a:r>
              <a:rPr lang="en-US" sz="1600" b="1" dirty="0" err="1"/>
              <a:t>lentis</a:t>
            </a:r>
            <a:endParaRPr lang="en-US" sz="1600" b="1" dirty="0"/>
          </a:p>
        </p:txBody>
      </p:sp>
      <p:cxnSp>
        <p:nvCxnSpPr>
          <p:cNvPr id="71" name="Straight Connector 70">
            <a:extLst>
              <a:ext uri="{FF2B5EF4-FFF2-40B4-BE49-F238E27FC236}">
                <a16:creationId xmlns:a16="http://schemas.microsoft.com/office/drawing/2014/main" id="{C104938D-BA8D-4E39-9D5F-9EE2012F2F3C}"/>
              </a:ext>
            </a:extLst>
          </p:cNvPr>
          <p:cNvCxnSpPr>
            <a:cxnSpLocks/>
          </p:cNvCxnSpPr>
          <p:nvPr/>
        </p:nvCxnSpPr>
        <p:spPr>
          <a:xfrm flipH="1">
            <a:off x="762665" y="3023488"/>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2A7E4E40-472F-4E50-8A7A-45C10FDD7171}"/>
              </a:ext>
            </a:extLst>
          </p:cNvPr>
          <p:cNvCxnSpPr>
            <a:cxnSpLocks/>
          </p:cNvCxnSpPr>
          <p:nvPr/>
        </p:nvCxnSpPr>
        <p:spPr>
          <a:xfrm flipH="1">
            <a:off x="762665" y="3347853"/>
            <a:ext cx="168274"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C3924889-45B9-4383-9C9E-48F0A9C27AD8}"/>
              </a:ext>
            </a:extLst>
          </p:cNvPr>
          <p:cNvCxnSpPr>
            <a:cxnSpLocks/>
          </p:cNvCxnSpPr>
          <p:nvPr/>
        </p:nvCxnSpPr>
        <p:spPr>
          <a:xfrm flipH="1">
            <a:off x="748719" y="2838976"/>
            <a:ext cx="13947" cy="5088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 name="Straight Arrow Connector 5">
            <a:extLst>
              <a:ext uri="{FF2B5EF4-FFF2-40B4-BE49-F238E27FC236}">
                <a16:creationId xmlns:a16="http://schemas.microsoft.com/office/drawing/2014/main" id="{A3439F0C-5143-461F-8F3C-2E830785DEFC}"/>
              </a:ext>
            </a:extLst>
          </p:cNvPr>
          <p:cNvCxnSpPr>
            <a:stCxn id="50" idx="2"/>
          </p:cNvCxnSpPr>
          <p:nvPr/>
        </p:nvCxnSpPr>
        <p:spPr>
          <a:xfrm flipH="1">
            <a:off x="2971800" y="589204"/>
            <a:ext cx="1591436" cy="706196"/>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6" name="Straight Arrow Connector 25">
            <a:extLst>
              <a:ext uri="{FF2B5EF4-FFF2-40B4-BE49-F238E27FC236}">
                <a16:creationId xmlns:a16="http://schemas.microsoft.com/office/drawing/2014/main" id="{B70E0124-9B84-41A5-8D84-A66B7838A706}"/>
              </a:ext>
            </a:extLst>
          </p:cNvPr>
          <p:cNvCxnSpPr>
            <a:cxnSpLocks/>
          </p:cNvCxnSpPr>
          <p:nvPr/>
        </p:nvCxnSpPr>
        <p:spPr>
          <a:xfrm flipH="1">
            <a:off x="1159539" y="1828800"/>
            <a:ext cx="1290435" cy="478059"/>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8" name="Straight Arrow Connector 27">
            <a:extLst>
              <a:ext uri="{FF2B5EF4-FFF2-40B4-BE49-F238E27FC236}">
                <a16:creationId xmlns:a16="http://schemas.microsoft.com/office/drawing/2014/main" id="{567A4249-5C59-4416-8A8E-1C35913900AB}"/>
              </a:ext>
            </a:extLst>
          </p:cNvPr>
          <p:cNvCxnSpPr>
            <a:cxnSpLocks/>
          </p:cNvCxnSpPr>
          <p:nvPr/>
        </p:nvCxnSpPr>
        <p:spPr>
          <a:xfrm>
            <a:off x="2449973" y="1832208"/>
            <a:ext cx="1268784"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21" name="Straight Arrow Connector 20">
            <a:extLst>
              <a:ext uri="{FF2B5EF4-FFF2-40B4-BE49-F238E27FC236}">
                <a16:creationId xmlns:a16="http://schemas.microsoft.com/office/drawing/2014/main" id="{5E33AEB6-AB6B-4304-B44B-E14BDAECF20A}"/>
              </a:ext>
            </a:extLst>
          </p:cNvPr>
          <p:cNvCxnSpPr>
            <a:cxnSpLocks/>
          </p:cNvCxnSpPr>
          <p:nvPr/>
        </p:nvCxnSpPr>
        <p:spPr>
          <a:xfrm>
            <a:off x="4572000" y="589204"/>
            <a:ext cx="1600200" cy="706196"/>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18" name="Text Box 36">
            <a:extLst>
              <a:ext uri="{FF2B5EF4-FFF2-40B4-BE49-F238E27FC236}">
                <a16:creationId xmlns:a16="http://schemas.microsoft.com/office/drawing/2014/main" id="{362B1808-42BE-4D1C-894B-40BD72FCD11D}"/>
              </a:ext>
            </a:extLst>
          </p:cNvPr>
          <p:cNvSpPr txBox="1">
            <a:spLocks noChangeArrowheads="1"/>
          </p:cNvSpPr>
          <p:nvPr/>
        </p:nvSpPr>
        <p:spPr bwMode="auto">
          <a:xfrm>
            <a:off x="5181600" y="1295400"/>
            <a:ext cx="2630848" cy="430887"/>
          </a:xfrm>
          <a:prstGeom prst="rect">
            <a:avLst/>
          </a:prstGeom>
          <a:noFill/>
          <a:ln w="952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solidFill>
                  <a:schemeClr val="bg1">
                    <a:lumMod val="75000"/>
                  </a:schemeClr>
                </a:solidFill>
              </a:rPr>
              <a:t>w/o Pupillary Block</a:t>
            </a:r>
          </a:p>
        </p:txBody>
      </p:sp>
      <p:sp>
        <p:nvSpPr>
          <p:cNvPr id="19" name="TextBox 18">
            <a:extLst>
              <a:ext uri="{FF2B5EF4-FFF2-40B4-BE49-F238E27FC236}">
                <a16:creationId xmlns:a16="http://schemas.microsoft.com/office/drawing/2014/main" id="{20F14707-6AB2-4CFA-894D-0A3851B594EA}"/>
              </a:ext>
            </a:extLst>
          </p:cNvPr>
          <p:cNvSpPr txBox="1"/>
          <p:nvPr/>
        </p:nvSpPr>
        <p:spPr>
          <a:xfrm>
            <a:off x="381000" y="3581400"/>
            <a:ext cx="7315200" cy="2800767"/>
          </a:xfrm>
          <a:prstGeom prst="rect">
            <a:avLst/>
          </a:prstGeom>
          <a:solidFill>
            <a:srgbClr val="FF99FF"/>
          </a:solidFill>
        </p:spPr>
        <p:txBody>
          <a:bodyPr wrap="square" rtlCol="0">
            <a:spAutoFit/>
          </a:bodyPr>
          <a:lstStyle/>
          <a:p>
            <a:r>
              <a:rPr lang="en-US" sz="1600" i="1" dirty="0">
                <a:solidFill>
                  <a:schemeClr val="bg1">
                    <a:lumMod val="50000"/>
                  </a:schemeClr>
                </a:solidFill>
              </a:rPr>
              <a:t>What is </a:t>
            </a:r>
            <a:r>
              <a:rPr lang="en-US" sz="1600" dirty="0">
                <a:solidFill>
                  <a:schemeClr val="bg1">
                    <a:lumMod val="50000"/>
                  </a:schemeClr>
                </a:solidFill>
              </a:rPr>
              <a:t>ectopia </a:t>
            </a:r>
            <a:r>
              <a:rPr lang="en-US" sz="1600" dirty="0" err="1">
                <a:solidFill>
                  <a:schemeClr val="bg1">
                    <a:lumMod val="50000"/>
                  </a:schemeClr>
                </a:solidFill>
              </a:rPr>
              <a:t>lentis</a:t>
            </a:r>
            <a:r>
              <a:rPr lang="en-US" sz="1600" i="1" dirty="0">
                <a:solidFill>
                  <a:schemeClr val="bg1">
                    <a:lumMod val="50000"/>
                  </a:schemeClr>
                </a:solidFill>
              </a:rPr>
              <a:t>?</a:t>
            </a:r>
          </a:p>
          <a:p>
            <a:r>
              <a:rPr lang="en-US" sz="1600" dirty="0">
                <a:solidFill>
                  <a:schemeClr val="bg1">
                    <a:lumMod val="50000"/>
                  </a:schemeClr>
                </a:solidFill>
              </a:rPr>
              <a:t>Displacement of the lens from its normal anatomic position</a:t>
            </a:r>
          </a:p>
          <a:p>
            <a:endParaRPr lang="en-US" sz="1600" dirty="0">
              <a:solidFill>
                <a:schemeClr val="bg1">
                  <a:lumMod val="50000"/>
                </a:schemeClr>
              </a:solidFill>
            </a:endParaRPr>
          </a:p>
          <a:p>
            <a:r>
              <a:rPr lang="en-US" sz="1600" i="1" dirty="0">
                <a:solidFill>
                  <a:schemeClr val="bg1">
                    <a:lumMod val="50000"/>
                  </a:schemeClr>
                </a:solidFill>
              </a:rPr>
              <a:t>With regard to lens ‘displacement’—what do the following terms mean?</a:t>
            </a:r>
          </a:p>
          <a:p>
            <a:r>
              <a:rPr lang="en-US" sz="1600" i="1" dirty="0">
                <a:solidFill>
                  <a:schemeClr val="bg1">
                    <a:lumMod val="50000"/>
                  </a:schemeClr>
                </a:solidFill>
              </a:rPr>
              <a:t>--</a:t>
            </a:r>
            <a:r>
              <a:rPr lang="en-US" sz="1600" i="1" dirty="0" err="1">
                <a:solidFill>
                  <a:schemeClr val="bg1">
                    <a:lumMod val="50000"/>
                  </a:schemeClr>
                </a:solidFill>
              </a:rPr>
              <a:t>Sublux</a:t>
            </a:r>
            <a:r>
              <a:rPr lang="en-US" sz="1600" i="1" dirty="0">
                <a:solidFill>
                  <a:schemeClr val="bg1">
                    <a:lumMod val="50000"/>
                  </a:schemeClr>
                </a:solidFill>
              </a:rPr>
              <a:t>(at)ed: </a:t>
            </a:r>
            <a:r>
              <a:rPr lang="en-US" sz="1600" dirty="0">
                <a:solidFill>
                  <a:schemeClr val="bg1">
                    <a:lumMod val="50000"/>
                  </a:schemeClr>
                </a:solidFill>
              </a:rPr>
              <a:t>The lens is partially displaced, but remains in the ‘general area’</a:t>
            </a:r>
          </a:p>
          <a:p>
            <a:r>
              <a:rPr lang="en-US" sz="1600" i="1" dirty="0">
                <a:solidFill>
                  <a:schemeClr val="bg1">
                    <a:lumMod val="50000"/>
                  </a:schemeClr>
                </a:solidFill>
              </a:rPr>
              <a:t>--Lux(at)ed: </a:t>
            </a:r>
            <a:r>
              <a:rPr lang="en-US" sz="1600" dirty="0">
                <a:solidFill>
                  <a:schemeClr val="bg1">
                    <a:lumMod val="50000"/>
                  </a:schemeClr>
                </a:solidFill>
              </a:rPr>
              <a:t>The lens is dislocated—completely removed from the pupillary aperture. All zonular attachments have been disrupted.</a:t>
            </a:r>
          </a:p>
          <a:p>
            <a:endParaRPr lang="en-US" sz="1600" i="1" dirty="0">
              <a:solidFill>
                <a:schemeClr val="bg1">
                  <a:lumMod val="50000"/>
                </a:schemeClr>
              </a:solidFill>
            </a:endParaRPr>
          </a:p>
          <a:p>
            <a:r>
              <a:rPr lang="en-US" sz="1600" i="1" dirty="0">
                <a:solidFill>
                  <a:schemeClr val="bg1">
                    <a:lumMod val="50000"/>
                  </a:schemeClr>
                </a:solidFill>
              </a:rPr>
              <a:t>How does ectopia </a:t>
            </a:r>
            <a:r>
              <a:rPr lang="en-US" sz="1600" i="1" dirty="0" err="1">
                <a:solidFill>
                  <a:schemeClr val="bg1">
                    <a:lumMod val="50000"/>
                  </a:schemeClr>
                </a:solidFill>
              </a:rPr>
              <a:t>lentis</a:t>
            </a:r>
            <a:r>
              <a:rPr lang="en-US" sz="1600" i="1" dirty="0">
                <a:solidFill>
                  <a:schemeClr val="bg1">
                    <a:lumMod val="50000"/>
                  </a:schemeClr>
                </a:solidFill>
              </a:rPr>
              <a:t> lead to pupillary block and ACG?</a:t>
            </a:r>
          </a:p>
          <a:p>
            <a:r>
              <a:rPr lang="en-US" sz="1600" dirty="0">
                <a:solidFill>
                  <a:schemeClr val="bg1">
                    <a:lumMod val="50000"/>
                  </a:schemeClr>
                </a:solidFill>
              </a:rPr>
              <a:t>By allowing the displaced lens to move into and blocks the pupil, producing the pressure gradient, with subsequent iris </a:t>
            </a:r>
            <a:r>
              <a:rPr lang="en-US" sz="1600" dirty="0" err="1">
                <a:solidFill>
                  <a:schemeClr val="bg1">
                    <a:lumMod val="50000"/>
                  </a:schemeClr>
                </a:solidFill>
              </a:rPr>
              <a:t>bombé</a:t>
            </a:r>
            <a:r>
              <a:rPr lang="en-US" sz="1600" dirty="0">
                <a:solidFill>
                  <a:schemeClr val="bg1">
                    <a:lumMod val="50000"/>
                  </a:schemeClr>
                </a:solidFill>
              </a:rPr>
              <a:t> and angle closure</a:t>
            </a:r>
          </a:p>
        </p:txBody>
      </p:sp>
      <p:sp>
        <p:nvSpPr>
          <p:cNvPr id="23" name="TextBox 22">
            <a:extLst>
              <a:ext uri="{FF2B5EF4-FFF2-40B4-BE49-F238E27FC236}">
                <a16:creationId xmlns:a16="http://schemas.microsoft.com/office/drawing/2014/main" id="{798926ED-3FC5-4F3C-B080-E06F6EB1FF50}"/>
              </a:ext>
            </a:extLst>
          </p:cNvPr>
          <p:cNvSpPr txBox="1"/>
          <p:nvPr/>
        </p:nvSpPr>
        <p:spPr>
          <a:xfrm>
            <a:off x="2388280" y="2821634"/>
            <a:ext cx="6541623" cy="1384995"/>
          </a:xfrm>
          <a:prstGeom prst="rect">
            <a:avLst/>
          </a:prstGeom>
          <a:solidFill>
            <a:schemeClr val="accent1">
              <a:lumMod val="40000"/>
              <a:lumOff val="60000"/>
            </a:schemeClr>
          </a:solidFill>
        </p:spPr>
        <p:txBody>
          <a:bodyPr wrap="square" rtlCol="0">
            <a:spAutoFit/>
          </a:bodyPr>
          <a:lstStyle/>
          <a:p>
            <a:r>
              <a:rPr lang="en-US" sz="1400" i="1" dirty="0">
                <a:solidFill>
                  <a:schemeClr val="bg1">
                    <a:lumMod val="65000"/>
                  </a:schemeClr>
                </a:solidFill>
              </a:rPr>
              <a:t>In a few words, how would you describe the shape of a </a:t>
            </a:r>
            <a:r>
              <a:rPr lang="en-US" sz="1400" i="1" dirty="0" err="1">
                <a:solidFill>
                  <a:schemeClr val="bg1">
                    <a:lumMod val="65000"/>
                  </a:schemeClr>
                </a:solidFill>
              </a:rPr>
              <a:t>microspherophakic</a:t>
            </a:r>
            <a:r>
              <a:rPr lang="en-US" sz="1400" i="1" dirty="0">
                <a:solidFill>
                  <a:schemeClr val="bg1">
                    <a:lumMod val="65000"/>
                  </a:schemeClr>
                </a:solidFill>
              </a:rPr>
              <a:t> lens?</a:t>
            </a:r>
          </a:p>
          <a:p>
            <a:r>
              <a:rPr lang="en-US" sz="1400" dirty="0">
                <a:solidFill>
                  <a:schemeClr val="bg1">
                    <a:lumMod val="65000"/>
                  </a:schemeClr>
                </a:solidFill>
              </a:rPr>
              <a:t>The name says it all: the lens is </a:t>
            </a:r>
            <a:r>
              <a:rPr lang="en-US" sz="1400" b="1" u="sng" dirty="0">
                <a:solidFill>
                  <a:schemeClr val="bg1">
                    <a:lumMod val="65000"/>
                  </a:schemeClr>
                </a:solidFill>
              </a:rPr>
              <a:t>small (‘micro’) </a:t>
            </a:r>
            <a:r>
              <a:rPr lang="en-US" sz="1400" u="sng" dirty="0">
                <a:solidFill>
                  <a:schemeClr val="bg1">
                    <a:lumMod val="65000"/>
                  </a:schemeClr>
                </a:solidFill>
              </a:rPr>
              <a:t>and </a:t>
            </a:r>
            <a:r>
              <a:rPr lang="en-US" sz="1400" b="1" u="sng" dirty="0">
                <a:solidFill>
                  <a:schemeClr val="bg1">
                    <a:lumMod val="65000"/>
                  </a:schemeClr>
                </a:solidFill>
              </a:rPr>
              <a:t>round (‘</a:t>
            </a:r>
            <a:r>
              <a:rPr lang="en-US" sz="1400" b="1" u="sng" dirty="0" err="1">
                <a:solidFill>
                  <a:schemeClr val="bg1">
                    <a:lumMod val="65000"/>
                  </a:schemeClr>
                </a:solidFill>
              </a:rPr>
              <a:t>sphero</a:t>
            </a:r>
            <a:r>
              <a:rPr lang="en-US" sz="1400" b="1" u="sng" dirty="0">
                <a:solidFill>
                  <a:schemeClr val="bg1">
                    <a:lumMod val="65000"/>
                  </a:schemeClr>
                </a:solidFill>
              </a:rPr>
              <a:t>’)</a:t>
            </a:r>
          </a:p>
          <a:p>
            <a:endParaRPr lang="en-US" sz="1400" dirty="0">
              <a:solidFill>
                <a:schemeClr val="bg1">
                  <a:lumMod val="65000"/>
                </a:schemeClr>
              </a:solidFill>
            </a:endParaRPr>
          </a:p>
          <a:p>
            <a:r>
              <a:rPr lang="en-US" sz="1400" i="1" dirty="0">
                <a:solidFill>
                  <a:schemeClr val="bg1">
                    <a:lumMod val="65000"/>
                  </a:schemeClr>
                </a:solidFill>
              </a:rPr>
              <a:t>What common slit-lamp observation owes to the lens’ small size?</a:t>
            </a:r>
          </a:p>
          <a:p>
            <a:r>
              <a:rPr lang="en-US" sz="1400" dirty="0">
                <a:solidFill>
                  <a:schemeClr val="bg1">
                    <a:lumMod val="65000"/>
                  </a:schemeClr>
                </a:solidFill>
              </a:rPr>
              <a:t>Typically, the entirety of the lens equator can be seen in the pupillary aperture when the </a:t>
            </a:r>
            <a:r>
              <a:rPr lang="en-US" sz="1400" dirty="0" err="1">
                <a:solidFill>
                  <a:schemeClr val="bg1">
                    <a:lumMod val="65000"/>
                  </a:schemeClr>
                </a:solidFill>
              </a:rPr>
              <a:t>pt</a:t>
            </a:r>
            <a:r>
              <a:rPr lang="en-US" sz="1400" dirty="0">
                <a:solidFill>
                  <a:schemeClr val="bg1">
                    <a:lumMod val="65000"/>
                  </a:schemeClr>
                </a:solidFill>
              </a:rPr>
              <a:t> is widely dilated</a:t>
            </a:r>
          </a:p>
        </p:txBody>
      </p:sp>
      <p:sp>
        <p:nvSpPr>
          <p:cNvPr id="25" name="TextBox 24">
            <a:extLst>
              <a:ext uri="{FF2B5EF4-FFF2-40B4-BE49-F238E27FC236}">
                <a16:creationId xmlns:a16="http://schemas.microsoft.com/office/drawing/2014/main" id="{EDF9D533-D64E-40E5-8915-BD96C88905A7}"/>
              </a:ext>
            </a:extLst>
          </p:cNvPr>
          <p:cNvSpPr txBox="1"/>
          <p:nvPr/>
        </p:nvSpPr>
        <p:spPr>
          <a:xfrm>
            <a:off x="2423968" y="3058533"/>
            <a:ext cx="6567632" cy="584775"/>
          </a:xfrm>
          <a:prstGeom prst="rect">
            <a:avLst/>
          </a:prstGeom>
          <a:solidFill>
            <a:srgbClr val="99FF99"/>
          </a:solidFill>
        </p:spPr>
        <p:txBody>
          <a:bodyPr wrap="none" rtlCol="0">
            <a:spAutoFit/>
          </a:bodyPr>
          <a:lstStyle/>
          <a:p>
            <a:r>
              <a:rPr lang="en-US" sz="1600" i="1" dirty="0">
                <a:solidFill>
                  <a:schemeClr val="bg1">
                    <a:lumMod val="65000"/>
                  </a:schemeClr>
                </a:solidFill>
              </a:rPr>
              <a:t>With what condition is </a:t>
            </a:r>
            <a:r>
              <a:rPr lang="en-US" sz="1600" i="1" dirty="0" err="1">
                <a:solidFill>
                  <a:schemeClr val="bg1">
                    <a:lumMod val="65000"/>
                  </a:schemeClr>
                </a:solidFill>
              </a:rPr>
              <a:t>microspherophakia</a:t>
            </a:r>
            <a:r>
              <a:rPr lang="en-US" sz="1600" i="1" dirty="0">
                <a:solidFill>
                  <a:schemeClr val="bg1">
                    <a:lumMod val="65000"/>
                  </a:schemeClr>
                </a:solidFill>
              </a:rPr>
              <a:t> most frequently associated?</a:t>
            </a:r>
          </a:p>
          <a:p>
            <a:r>
              <a:rPr lang="en-US" sz="1600" b="1" dirty="0">
                <a:solidFill>
                  <a:schemeClr val="bg1">
                    <a:lumMod val="65000"/>
                  </a:schemeClr>
                </a:solidFill>
              </a:rPr>
              <a:t>Weill-Marchesani syndrome</a:t>
            </a:r>
          </a:p>
        </p:txBody>
      </p:sp>
      <p:sp>
        <p:nvSpPr>
          <p:cNvPr id="22" name="Oval 21">
            <a:extLst>
              <a:ext uri="{FF2B5EF4-FFF2-40B4-BE49-F238E27FC236}">
                <a16:creationId xmlns:a16="http://schemas.microsoft.com/office/drawing/2014/main" id="{A8B47573-D3D9-4D47-9E08-BED8FABB2FE0}"/>
              </a:ext>
            </a:extLst>
          </p:cNvPr>
          <p:cNvSpPr/>
          <p:nvPr/>
        </p:nvSpPr>
        <p:spPr>
          <a:xfrm>
            <a:off x="808522" y="3093379"/>
            <a:ext cx="1641452" cy="533397"/>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TextBox 28">
            <a:extLst>
              <a:ext uri="{FF2B5EF4-FFF2-40B4-BE49-F238E27FC236}">
                <a16:creationId xmlns:a16="http://schemas.microsoft.com/office/drawing/2014/main" id="{07333FDB-04C9-4773-A8C2-B02CF126B53B}"/>
              </a:ext>
            </a:extLst>
          </p:cNvPr>
          <p:cNvSpPr txBox="1"/>
          <p:nvPr/>
        </p:nvSpPr>
        <p:spPr>
          <a:xfrm>
            <a:off x="533400" y="3691270"/>
            <a:ext cx="6461699" cy="1815882"/>
          </a:xfrm>
          <a:prstGeom prst="rect">
            <a:avLst/>
          </a:prstGeom>
          <a:solidFill>
            <a:srgbClr val="0070C0"/>
          </a:solidFill>
        </p:spPr>
        <p:txBody>
          <a:bodyPr wrap="square" rtlCol="0">
            <a:spAutoFit/>
          </a:bodyPr>
          <a:lstStyle/>
          <a:p>
            <a:r>
              <a:rPr lang="en-US" sz="1600" i="1" dirty="0">
                <a:solidFill>
                  <a:schemeClr val="bg1">
                    <a:lumMod val="65000"/>
                  </a:schemeClr>
                </a:solidFill>
              </a:rPr>
              <a:t>Weill-Marchesani is strongly associated with </a:t>
            </a:r>
            <a:r>
              <a:rPr lang="en-US" sz="1600" i="1" dirty="0" err="1">
                <a:solidFill>
                  <a:schemeClr val="bg1">
                    <a:lumMod val="65000"/>
                  </a:schemeClr>
                </a:solidFill>
              </a:rPr>
              <a:t>microspherophakia</a:t>
            </a:r>
            <a:r>
              <a:rPr lang="en-US" sz="1600" i="1" dirty="0">
                <a:solidFill>
                  <a:schemeClr val="bg1">
                    <a:lumMod val="65000"/>
                  </a:schemeClr>
                </a:solidFill>
              </a:rPr>
              <a:t>.  With what conditions is </a:t>
            </a:r>
            <a:r>
              <a:rPr lang="en-US" sz="1600" i="1" dirty="0" err="1">
                <a:solidFill>
                  <a:schemeClr val="bg1">
                    <a:lumMod val="65000"/>
                  </a:schemeClr>
                </a:solidFill>
              </a:rPr>
              <a:t>microspherophakia</a:t>
            </a:r>
            <a:r>
              <a:rPr lang="en-US" sz="1600" i="1" dirty="0">
                <a:solidFill>
                  <a:schemeClr val="bg1">
                    <a:lumMod val="65000"/>
                  </a:schemeClr>
                </a:solidFill>
              </a:rPr>
              <a:t> </a:t>
            </a:r>
            <a:r>
              <a:rPr lang="en-US" sz="1600" b="1" dirty="0">
                <a:solidFill>
                  <a:schemeClr val="bg1">
                    <a:lumMod val="65000"/>
                  </a:schemeClr>
                </a:solidFill>
              </a:rPr>
              <a:t>occasionally</a:t>
            </a:r>
            <a:r>
              <a:rPr lang="en-US" sz="1600" i="1" dirty="0">
                <a:solidFill>
                  <a:schemeClr val="bg1">
                    <a:lumMod val="65000"/>
                  </a:schemeClr>
                </a:solidFill>
              </a:rPr>
              <a:t> associated</a:t>
            </a:r>
            <a:r>
              <a:rPr lang="en-US" sz="1600" i="1" dirty="0">
                <a:solidFill>
                  <a:schemeClr val="bg1">
                    <a:lumMod val="65000"/>
                  </a:schemeClr>
                </a:solidFill>
                <a:latin typeface="+mn-lt"/>
              </a:rPr>
              <a:t>?</a:t>
            </a:r>
          </a:p>
          <a:p>
            <a:r>
              <a:rPr lang="en-US" sz="1600" dirty="0">
                <a:solidFill>
                  <a:schemeClr val="bg1">
                    <a:lumMod val="65000"/>
                  </a:schemeClr>
                </a:solidFill>
                <a:latin typeface="+mn-lt"/>
              </a:rPr>
              <a:t>--Lowe syndrome</a:t>
            </a:r>
          </a:p>
          <a:p>
            <a:r>
              <a:rPr lang="en-US" sz="1600" dirty="0">
                <a:solidFill>
                  <a:schemeClr val="bg1">
                    <a:lumMod val="65000"/>
                  </a:schemeClr>
                </a:solidFill>
                <a:latin typeface="+mn-lt"/>
              </a:rPr>
              <a:t>--Alport syndrome</a:t>
            </a:r>
          </a:p>
          <a:p>
            <a:r>
              <a:rPr lang="en-US" sz="1600" b="1" dirty="0">
                <a:solidFill>
                  <a:schemeClr val="bg1"/>
                </a:solidFill>
                <a:latin typeface="+mn-lt"/>
              </a:rPr>
              <a:t>--</a:t>
            </a:r>
            <a:r>
              <a:rPr lang="en-US" sz="1600" b="1" dirty="0" err="1">
                <a:solidFill>
                  <a:schemeClr val="bg1"/>
                </a:solidFill>
                <a:latin typeface="+mn-lt"/>
              </a:rPr>
              <a:t>Marfan</a:t>
            </a:r>
            <a:r>
              <a:rPr lang="en-US" sz="1600" b="1" dirty="0">
                <a:solidFill>
                  <a:schemeClr val="bg1"/>
                </a:solidFill>
                <a:latin typeface="+mn-lt"/>
              </a:rPr>
              <a:t> syndrome</a:t>
            </a:r>
          </a:p>
          <a:p>
            <a:r>
              <a:rPr lang="en-US" sz="1600" dirty="0">
                <a:solidFill>
                  <a:schemeClr val="bg1">
                    <a:lumMod val="65000"/>
                  </a:schemeClr>
                </a:solidFill>
                <a:latin typeface="+mn-lt"/>
              </a:rPr>
              <a:t>--Peters anomaly</a:t>
            </a:r>
          </a:p>
          <a:p>
            <a:r>
              <a:rPr lang="en-US" sz="1600" dirty="0">
                <a:solidFill>
                  <a:schemeClr val="bg1">
                    <a:lumMod val="65000"/>
                  </a:schemeClr>
                </a:solidFill>
                <a:latin typeface="+mn-lt"/>
              </a:rPr>
              <a:t>--C</a:t>
            </a:r>
            <a:r>
              <a:rPr lang="en-US" sz="1600" dirty="0">
                <a:solidFill>
                  <a:schemeClr val="bg1">
                    <a:lumMod val="65000"/>
                  </a:schemeClr>
                </a:solidFill>
              </a:rPr>
              <a:t>ongenital rubella</a:t>
            </a:r>
            <a:endParaRPr lang="en-US" sz="1600" dirty="0">
              <a:solidFill>
                <a:schemeClr val="bg1">
                  <a:lumMod val="65000"/>
                </a:schemeClr>
              </a:solidFill>
              <a:latin typeface="+mn-lt"/>
            </a:endParaRPr>
          </a:p>
        </p:txBody>
      </p:sp>
      <p:sp>
        <p:nvSpPr>
          <p:cNvPr id="3" name="Oval 2">
            <a:extLst>
              <a:ext uri="{FF2B5EF4-FFF2-40B4-BE49-F238E27FC236}">
                <a16:creationId xmlns:a16="http://schemas.microsoft.com/office/drawing/2014/main" id="{C914562F-331B-441B-9DC7-534C4BCA9A7A}"/>
              </a:ext>
            </a:extLst>
          </p:cNvPr>
          <p:cNvSpPr/>
          <p:nvPr/>
        </p:nvSpPr>
        <p:spPr>
          <a:xfrm>
            <a:off x="2302864" y="3248672"/>
            <a:ext cx="3107336" cy="464126"/>
          </a:xfrm>
          <a:prstGeom prst="ellipse">
            <a:avLst/>
          </a:prstGeom>
          <a:no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TextBox 30">
            <a:extLst>
              <a:ext uri="{FF2B5EF4-FFF2-40B4-BE49-F238E27FC236}">
                <a16:creationId xmlns:a16="http://schemas.microsoft.com/office/drawing/2014/main" id="{9D694C1C-36CC-4EBA-AE84-30D14DAC2B38}"/>
              </a:ext>
            </a:extLst>
          </p:cNvPr>
          <p:cNvSpPr txBox="1"/>
          <p:nvPr/>
        </p:nvSpPr>
        <p:spPr>
          <a:xfrm>
            <a:off x="2537710" y="4316269"/>
            <a:ext cx="5463290" cy="1600438"/>
          </a:xfrm>
          <a:prstGeom prst="rect">
            <a:avLst/>
          </a:prstGeom>
          <a:solidFill>
            <a:srgbClr val="92D050"/>
          </a:solidFill>
        </p:spPr>
        <p:txBody>
          <a:bodyPr wrap="none" rtlCol="0">
            <a:spAutoFit/>
          </a:bodyPr>
          <a:lstStyle/>
          <a:p>
            <a:r>
              <a:rPr lang="en-US" sz="1400" i="1" dirty="0">
                <a:solidFill>
                  <a:schemeClr val="bg1">
                    <a:lumMod val="50000"/>
                  </a:schemeClr>
                </a:solidFill>
              </a:rPr>
              <a:t>What protein is abnormal in </a:t>
            </a:r>
            <a:r>
              <a:rPr lang="en-US" sz="1400" i="1" dirty="0" err="1">
                <a:solidFill>
                  <a:schemeClr val="bg1">
                    <a:lumMod val="50000"/>
                  </a:schemeClr>
                </a:solidFill>
              </a:rPr>
              <a:t>Marfan’s</a:t>
            </a:r>
            <a:r>
              <a:rPr lang="en-US" sz="1400" i="1" dirty="0">
                <a:solidFill>
                  <a:schemeClr val="bg1">
                    <a:lumMod val="50000"/>
                  </a:schemeClr>
                </a:solidFill>
              </a:rPr>
              <a:t>?</a:t>
            </a:r>
          </a:p>
          <a:p>
            <a:r>
              <a:rPr lang="en-US" sz="1400" dirty="0">
                <a:solidFill>
                  <a:schemeClr val="bg1">
                    <a:lumMod val="50000"/>
                  </a:schemeClr>
                </a:solidFill>
              </a:rPr>
              <a:t>Fibrillin</a:t>
            </a:r>
          </a:p>
          <a:p>
            <a:endParaRPr lang="en-US" sz="1400" dirty="0">
              <a:solidFill>
                <a:schemeClr val="bg1">
                  <a:lumMod val="50000"/>
                </a:schemeClr>
              </a:solidFill>
            </a:endParaRPr>
          </a:p>
          <a:p>
            <a:r>
              <a:rPr lang="en-US" sz="1400" i="1" dirty="0">
                <a:solidFill>
                  <a:schemeClr val="bg1">
                    <a:lumMod val="50000"/>
                  </a:schemeClr>
                </a:solidFill>
              </a:rPr>
              <a:t>What three structures/systems manifest abnormalities in </a:t>
            </a:r>
            <a:r>
              <a:rPr lang="en-US" sz="1400" i="1" dirty="0" err="1">
                <a:solidFill>
                  <a:schemeClr val="bg1">
                    <a:lumMod val="50000"/>
                  </a:schemeClr>
                </a:solidFill>
              </a:rPr>
              <a:t>Marfan’s</a:t>
            </a:r>
            <a:r>
              <a:rPr lang="en-US" sz="1400" i="1" dirty="0">
                <a:solidFill>
                  <a:schemeClr val="bg1">
                    <a:lumMod val="50000"/>
                  </a:schemeClr>
                </a:solidFill>
              </a:rPr>
              <a:t>?</a:t>
            </a:r>
          </a:p>
          <a:p>
            <a:r>
              <a:rPr lang="en-US" sz="1400" dirty="0">
                <a:solidFill>
                  <a:schemeClr val="bg1">
                    <a:lumMod val="50000"/>
                  </a:schemeClr>
                </a:solidFill>
              </a:rPr>
              <a:t>--</a:t>
            </a:r>
            <a:r>
              <a:rPr lang="en-US" sz="1400" b="1" dirty="0">
                <a:solidFill>
                  <a:srgbClr val="0000FF"/>
                </a:solidFill>
              </a:rPr>
              <a:t>The eye (duh)</a:t>
            </a:r>
          </a:p>
          <a:p>
            <a:r>
              <a:rPr lang="en-US" sz="1400" dirty="0">
                <a:solidFill>
                  <a:schemeClr val="bg1">
                    <a:lumMod val="50000"/>
                  </a:schemeClr>
                </a:solidFill>
              </a:rPr>
              <a:t>--The cardiovascular</a:t>
            </a:r>
          </a:p>
          <a:p>
            <a:r>
              <a:rPr lang="en-US" sz="1400" dirty="0">
                <a:solidFill>
                  <a:schemeClr val="bg1">
                    <a:lumMod val="50000"/>
                  </a:schemeClr>
                </a:solidFill>
              </a:rPr>
              <a:t>--The musculoskeletal</a:t>
            </a:r>
          </a:p>
        </p:txBody>
      </p:sp>
      <p:sp>
        <p:nvSpPr>
          <p:cNvPr id="27" name="Oval 26">
            <a:extLst>
              <a:ext uri="{FF2B5EF4-FFF2-40B4-BE49-F238E27FC236}">
                <a16:creationId xmlns:a16="http://schemas.microsoft.com/office/drawing/2014/main" id="{840C5E79-DF92-4B8B-A680-BE027ECFE4BE}"/>
              </a:ext>
            </a:extLst>
          </p:cNvPr>
          <p:cNvSpPr/>
          <p:nvPr/>
        </p:nvSpPr>
        <p:spPr>
          <a:xfrm>
            <a:off x="533400" y="4641274"/>
            <a:ext cx="2057400" cy="464126"/>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Oval 31">
            <a:extLst>
              <a:ext uri="{FF2B5EF4-FFF2-40B4-BE49-F238E27FC236}">
                <a16:creationId xmlns:a16="http://schemas.microsoft.com/office/drawing/2014/main" id="{820D53F9-440C-4BB5-8148-9A6B4A22E3FA}"/>
              </a:ext>
            </a:extLst>
          </p:cNvPr>
          <p:cNvSpPr/>
          <p:nvPr/>
        </p:nvSpPr>
        <p:spPr>
          <a:xfrm>
            <a:off x="2533263" y="5086992"/>
            <a:ext cx="1505337" cy="464126"/>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TextBox 29">
            <a:extLst>
              <a:ext uri="{FF2B5EF4-FFF2-40B4-BE49-F238E27FC236}">
                <a16:creationId xmlns:a16="http://schemas.microsoft.com/office/drawing/2014/main" id="{C57267CA-E34A-40C8-9E65-E5DD211C1B91}"/>
              </a:ext>
            </a:extLst>
          </p:cNvPr>
          <p:cNvSpPr txBox="1"/>
          <p:nvPr/>
        </p:nvSpPr>
        <p:spPr>
          <a:xfrm>
            <a:off x="2845159" y="3355239"/>
            <a:ext cx="5248746" cy="1600438"/>
          </a:xfrm>
          <a:prstGeom prst="rect">
            <a:avLst/>
          </a:prstGeom>
          <a:solidFill>
            <a:srgbClr val="002060"/>
          </a:solidFill>
        </p:spPr>
        <p:txBody>
          <a:bodyPr wrap="square" rtlCol="0">
            <a:spAutoFit/>
          </a:bodyPr>
          <a:lstStyle/>
          <a:p>
            <a:pPr eaLnBrk="1" hangingPunct="1"/>
            <a:r>
              <a:rPr lang="en-US" altLang="en-US" sz="1400" i="1" dirty="0">
                <a:solidFill>
                  <a:schemeClr val="tx1">
                    <a:lumMod val="50000"/>
                    <a:lumOff val="50000"/>
                  </a:schemeClr>
                </a:solidFill>
              </a:rPr>
              <a:t>What proportion of </a:t>
            </a:r>
            <a:r>
              <a:rPr lang="en-US" altLang="en-US" sz="1400" i="1" dirty="0" err="1">
                <a:solidFill>
                  <a:schemeClr val="tx1">
                    <a:lumMod val="50000"/>
                    <a:lumOff val="50000"/>
                  </a:schemeClr>
                </a:solidFill>
              </a:rPr>
              <a:t>Marfan</a:t>
            </a:r>
            <a:r>
              <a:rPr lang="en-US" altLang="en-US" sz="1400" i="1" dirty="0">
                <a:solidFill>
                  <a:schemeClr val="tx1">
                    <a:lumMod val="50000"/>
                    <a:lumOff val="50000"/>
                  </a:schemeClr>
                </a:solidFill>
              </a:rPr>
              <a:t> pts manifest ocular abnormalities?</a:t>
            </a:r>
          </a:p>
          <a:p>
            <a:pPr eaLnBrk="1" hangingPunct="1"/>
            <a:r>
              <a:rPr lang="en-US" altLang="en-US" sz="1400" dirty="0">
                <a:solidFill>
                  <a:schemeClr val="tx1">
                    <a:lumMod val="50000"/>
                    <a:lumOff val="50000"/>
                  </a:schemeClr>
                </a:solidFill>
              </a:rPr>
              <a:t>At least 80%</a:t>
            </a:r>
          </a:p>
          <a:p>
            <a:pPr eaLnBrk="1" hangingPunct="1"/>
            <a:endParaRPr lang="en-US" altLang="en-US" sz="1400" dirty="0">
              <a:solidFill>
                <a:schemeClr val="tx1">
                  <a:lumMod val="50000"/>
                  <a:lumOff val="50000"/>
                </a:schemeClr>
              </a:solidFill>
            </a:endParaRPr>
          </a:p>
          <a:p>
            <a:pPr eaLnBrk="1" hangingPunct="1"/>
            <a:r>
              <a:rPr lang="en-US" altLang="en-US" sz="1400" i="1" dirty="0">
                <a:solidFill>
                  <a:schemeClr val="tx1">
                    <a:lumMod val="50000"/>
                    <a:lumOff val="50000"/>
                  </a:schemeClr>
                </a:solidFill>
              </a:rPr>
              <a:t>Other than ectopia </a:t>
            </a:r>
            <a:r>
              <a:rPr lang="en-US" altLang="en-US" sz="1400" i="1" dirty="0" err="1">
                <a:solidFill>
                  <a:schemeClr val="tx1">
                    <a:lumMod val="50000"/>
                    <a:lumOff val="50000"/>
                  </a:schemeClr>
                </a:solidFill>
              </a:rPr>
              <a:t>lentis</a:t>
            </a:r>
            <a:r>
              <a:rPr lang="en-US" altLang="en-US" sz="1400" i="1" dirty="0">
                <a:solidFill>
                  <a:schemeClr val="tx1">
                    <a:lumMod val="50000"/>
                    <a:lumOff val="50000"/>
                  </a:schemeClr>
                </a:solidFill>
              </a:rPr>
              <a:t> and (occasionally) </a:t>
            </a:r>
            <a:r>
              <a:rPr lang="en-US" altLang="en-US" sz="1400" i="1" dirty="0" err="1">
                <a:solidFill>
                  <a:schemeClr val="tx1">
                    <a:lumMod val="50000"/>
                    <a:lumOff val="50000"/>
                  </a:schemeClr>
                </a:solidFill>
              </a:rPr>
              <a:t>microspherophakia</a:t>
            </a:r>
            <a:r>
              <a:rPr lang="en-US" altLang="en-US" sz="1400" i="1" dirty="0">
                <a:solidFill>
                  <a:schemeClr val="tx1">
                    <a:lumMod val="50000"/>
                    <a:lumOff val="50000"/>
                  </a:schemeClr>
                </a:solidFill>
              </a:rPr>
              <a:t>, what two ocular structural abnormalities are often present?</a:t>
            </a:r>
          </a:p>
          <a:p>
            <a:pPr eaLnBrk="1" hangingPunct="1"/>
            <a:r>
              <a:rPr lang="en-US" altLang="en-US" sz="1400" dirty="0">
                <a:solidFill>
                  <a:schemeClr val="tx1">
                    <a:lumMod val="50000"/>
                    <a:lumOff val="50000"/>
                  </a:schemeClr>
                </a:solidFill>
              </a:rPr>
              <a:t>--</a:t>
            </a:r>
            <a:r>
              <a:rPr lang="en-US" altLang="en-US" sz="1400" b="1" dirty="0">
                <a:solidFill>
                  <a:schemeClr val="bg1"/>
                </a:solidFill>
              </a:rPr>
              <a:t>Corneal shape abnormalities</a:t>
            </a:r>
          </a:p>
          <a:p>
            <a:pPr eaLnBrk="1" hangingPunct="1"/>
            <a:r>
              <a:rPr lang="en-US" altLang="en-US" sz="1400" dirty="0">
                <a:solidFill>
                  <a:schemeClr val="tx1">
                    <a:lumMod val="50000"/>
                    <a:lumOff val="50000"/>
                  </a:schemeClr>
                </a:solidFill>
              </a:rPr>
              <a:t>--Increased axial length</a:t>
            </a:r>
          </a:p>
        </p:txBody>
      </p:sp>
      <p:sp>
        <p:nvSpPr>
          <p:cNvPr id="33" name="Oval 32">
            <a:extLst>
              <a:ext uri="{FF2B5EF4-FFF2-40B4-BE49-F238E27FC236}">
                <a16:creationId xmlns:a16="http://schemas.microsoft.com/office/drawing/2014/main" id="{AF8FDB83-1517-4BAB-AB0D-C79E9AFE9832}"/>
              </a:ext>
            </a:extLst>
          </p:cNvPr>
          <p:cNvSpPr/>
          <p:nvPr/>
        </p:nvSpPr>
        <p:spPr>
          <a:xfrm>
            <a:off x="2819400" y="4357169"/>
            <a:ext cx="2869842" cy="464126"/>
          </a:xfrm>
          <a:prstGeom prst="ellipse">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TextBox 3">
            <a:extLst>
              <a:ext uri="{FF2B5EF4-FFF2-40B4-BE49-F238E27FC236}">
                <a16:creationId xmlns:a16="http://schemas.microsoft.com/office/drawing/2014/main" id="{71A41078-F621-4C51-9EAA-3F33842D85E7}"/>
              </a:ext>
            </a:extLst>
          </p:cNvPr>
          <p:cNvSpPr txBox="1"/>
          <p:nvPr/>
        </p:nvSpPr>
        <p:spPr>
          <a:xfrm>
            <a:off x="2385056" y="3489504"/>
            <a:ext cx="4495800" cy="738664"/>
          </a:xfrm>
          <a:prstGeom prst="rect">
            <a:avLst/>
          </a:prstGeom>
          <a:solidFill>
            <a:srgbClr val="FFFF00"/>
          </a:solidFill>
        </p:spPr>
        <p:txBody>
          <a:bodyPr wrap="square" rtlCol="0">
            <a:spAutoFit/>
          </a:bodyPr>
          <a:lstStyle/>
          <a:p>
            <a:r>
              <a:rPr lang="en-US" sz="1400" i="1" dirty="0">
                <a:solidFill>
                  <a:srgbClr val="0000FF"/>
                </a:solidFill>
              </a:rPr>
              <a:t>What’s abnormal about corneal shape in </a:t>
            </a:r>
            <a:r>
              <a:rPr lang="en-US" sz="1400" i="1" dirty="0" err="1">
                <a:solidFill>
                  <a:srgbClr val="0000FF"/>
                </a:solidFill>
              </a:rPr>
              <a:t>Marfan’s</a:t>
            </a:r>
            <a:r>
              <a:rPr lang="en-US" sz="1400" i="1" dirty="0">
                <a:solidFill>
                  <a:srgbClr val="0000FF"/>
                </a:solidFill>
              </a:rPr>
              <a:t>?</a:t>
            </a:r>
          </a:p>
          <a:p>
            <a:r>
              <a:rPr lang="en-US" sz="1400" dirty="0">
                <a:solidFill>
                  <a:srgbClr val="0000FF"/>
                </a:solidFill>
              </a:rPr>
              <a:t>The cornea tends to be  flatter  than normal as well as  larger  than normal</a:t>
            </a:r>
          </a:p>
        </p:txBody>
      </p:sp>
      <p:sp>
        <p:nvSpPr>
          <p:cNvPr id="5" name="Rectangle 4">
            <a:extLst>
              <a:ext uri="{FF2B5EF4-FFF2-40B4-BE49-F238E27FC236}">
                <a16:creationId xmlns:a16="http://schemas.microsoft.com/office/drawing/2014/main" id="{0523DCB7-1F59-4511-8E67-E0D0C6D1A1AF}"/>
              </a:ext>
            </a:extLst>
          </p:cNvPr>
          <p:cNvSpPr/>
          <p:nvPr/>
        </p:nvSpPr>
        <p:spPr>
          <a:xfrm>
            <a:off x="4336513" y="3751064"/>
            <a:ext cx="540287" cy="299507"/>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ts val="600"/>
              </a:lnSpc>
            </a:pPr>
            <a:r>
              <a:rPr lang="en-US" sz="800" dirty="0">
                <a:solidFill>
                  <a:schemeClr val="tx1"/>
                </a:solidFill>
              </a:rPr>
              <a:t>flatter vs steeper</a:t>
            </a:r>
          </a:p>
        </p:txBody>
      </p:sp>
      <p:sp>
        <p:nvSpPr>
          <p:cNvPr id="34" name="Rectangle 33">
            <a:extLst>
              <a:ext uri="{FF2B5EF4-FFF2-40B4-BE49-F238E27FC236}">
                <a16:creationId xmlns:a16="http://schemas.microsoft.com/office/drawing/2014/main" id="{F9B56F22-8F6B-4E32-94C6-9922F5CF9CB5}"/>
              </a:ext>
            </a:extLst>
          </p:cNvPr>
          <p:cNvSpPr/>
          <p:nvPr/>
        </p:nvSpPr>
        <p:spPr>
          <a:xfrm>
            <a:off x="2434584" y="3983128"/>
            <a:ext cx="540287" cy="299507"/>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ts val="600"/>
              </a:lnSpc>
            </a:pPr>
            <a:r>
              <a:rPr lang="en-US" sz="800" dirty="0">
                <a:solidFill>
                  <a:schemeClr val="tx1"/>
                </a:solidFill>
              </a:rPr>
              <a:t>smaller vs larger</a:t>
            </a:r>
          </a:p>
        </p:txBody>
      </p:sp>
    </p:spTree>
    <p:extLst>
      <p:ext uri="{BB962C8B-B14F-4D97-AF65-F5344CB8AC3E}">
        <p14:creationId xmlns:p14="http://schemas.microsoft.com/office/powerpoint/2010/main" val="2206548880"/>
      </p:ext>
    </p:extLst>
  </p:cSld>
  <p:clrMapOvr>
    <a:masterClrMapping/>
  </p:clrMapOvr>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014" name="Text Box 6"/>
          <p:cNvSpPr txBox="1">
            <a:spLocks noChangeArrowheads="1"/>
          </p:cNvSpPr>
          <p:nvPr/>
        </p:nvSpPr>
        <p:spPr bwMode="auto">
          <a:xfrm>
            <a:off x="533400" y="2356376"/>
            <a:ext cx="1005403"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t>Lens-</a:t>
            </a:r>
          </a:p>
          <a:p>
            <a:pPr algn="ctr" eaLnBrk="1" hangingPunct="1">
              <a:lnSpc>
                <a:spcPct val="80000"/>
              </a:lnSpc>
              <a:spcBef>
                <a:spcPct val="0"/>
              </a:spcBef>
              <a:buClrTx/>
              <a:buSzTx/>
              <a:buFontTx/>
              <a:buNone/>
            </a:pPr>
            <a:r>
              <a:rPr lang="en-US" altLang="en-US" sz="1800" dirty="0"/>
              <a:t>Induced</a:t>
            </a:r>
          </a:p>
        </p:txBody>
      </p:sp>
      <p:sp>
        <p:nvSpPr>
          <p:cNvPr id="43017" name="Text Box 14"/>
          <p:cNvSpPr txBox="1">
            <a:spLocks noChangeArrowheads="1"/>
          </p:cNvSpPr>
          <p:nvPr/>
        </p:nvSpPr>
        <p:spPr bwMode="auto">
          <a:xfrm>
            <a:off x="3026498" y="2365901"/>
            <a:ext cx="1633781"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Aphakic/</a:t>
            </a:r>
          </a:p>
          <a:p>
            <a:pPr algn="ctr" eaLnBrk="1" hangingPunct="1">
              <a:lnSpc>
                <a:spcPct val="80000"/>
              </a:lnSpc>
              <a:spcBef>
                <a:spcPct val="0"/>
              </a:spcBef>
              <a:buClrTx/>
              <a:buSzTx/>
              <a:buFontTx/>
              <a:buNone/>
            </a:pPr>
            <a:r>
              <a:rPr lang="en-US" altLang="en-US" sz="1800" dirty="0" err="1">
                <a:solidFill>
                  <a:schemeClr val="bg1">
                    <a:lumMod val="75000"/>
                  </a:schemeClr>
                </a:solidFill>
              </a:rPr>
              <a:t>Pseudophakic</a:t>
            </a:r>
            <a:endParaRPr lang="en-US" altLang="en-US" sz="1800" dirty="0">
              <a:solidFill>
                <a:schemeClr val="bg1">
                  <a:lumMod val="75000"/>
                </a:schemeClr>
              </a:solidFill>
            </a:endParaRPr>
          </a:p>
        </p:txBody>
      </p:sp>
      <p:sp>
        <p:nvSpPr>
          <p:cNvPr id="43031" name="Text Box 35"/>
          <p:cNvSpPr txBox="1">
            <a:spLocks noChangeArrowheads="1"/>
          </p:cNvSpPr>
          <p:nvPr/>
        </p:nvSpPr>
        <p:spPr bwMode="auto">
          <a:xfrm>
            <a:off x="1190847" y="1295400"/>
            <a:ext cx="2473754"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t>w/ Pupillary Block</a:t>
            </a:r>
          </a:p>
        </p:txBody>
      </p:sp>
      <p:sp>
        <p:nvSpPr>
          <p:cNvPr id="49" name="Rectangle 2">
            <a:extLst>
              <a:ext uri="{FF2B5EF4-FFF2-40B4-BE49-F238E27FC236}">
                <a16:creationId xmlns:a16="http://schemas.microsoft.com/office/drawing/2014/main" id="{240EE5BF-F7D2-4FC8-A5DD-F6B5423153C6}"/>
              </a:ext>
            </a:extLst>
          </p:cNvPr>
          <p:cNvSpPr>
            <a:spLocks noGrp="1" noChangeArrowheads="1"/>
          </p:cNvSpPr>
          <p:nvPr>
            <p:ph type="title"/>
          </p:nvPr>
        </p:nvSpPr>
        <p:spPr>
          <a:xfrm>
            <a:off x="457200" y="304800"/>
            <a:ext cx="7543800" cy="563562"/>
          </a:xfrm>
        </p:spPr>
        <p:txBody>
          <a:bodyPr/>
          <a:lstStyle/>
          <a:p>
            <a:pPr eaLnBrk="1" hangingPunct="1"/>
            <a:r>
              <a:rPr lang="en-US" altLang="en-US" sz="3500" dirty="0"/>
              <a:t>A</a:t>
            </a:r>
          </a:p>
        </p:txBody>
      </p:sp>
      <p:sp>
        <p:nvSpPr>
          <p:cNvPr id="50" name="TextBox 49">
            <a:extLst>
              <a:ext uri="{FF2B5EF4-FFF2-40B4-BE49-F238E27FC236}">
                <a16:creationId xmlns:a16="http://schemas.microsoft.com/office/drawing/2014/main" id="{CF426230-46C8-405C-9015-99EF57762A2E}"/>
              </a:ext>
            </a:extLst>
          </p:cNvPr>
          <p:cNvSpPr txBox="1"/>
          <p:nvPr/>
        </p:nvSpPr>
        <p:spPr>
          <a:xfrm>
            <a:off x="2259496" y="189094"/>
            <a:ext cx="4607480" cy="400110"/>
          </a:xfrm>
          <a:prstGeom prst="rect">
            <a:avLst/>
          </a:prstGeom>
          <a:solidFill>
            <a:schemeClr val="accent1">
              <a:lumMod val="60000"/>
              <a:lumOff val="40000"/>
            </a:schemeClr>
          </a:solidFill>
        </p:spPr>
        <p:txBody>
          <a:bodyPr wrap="none" rtlCol="0">
            <a:spAutoFit/>
          </a:bodyPr>
          <a:lstStyle/>
          <a:p>
            <a:pPr algn="ctr"/>
            <a:r>
              <a:rPr lang="en-US" sz="2000" b="1" dirty="0"/>
              <a:t>Secondary Angle Closure Glaucoma</a:t>
            </a:r>
          </a:p>
        </p:txBody>
      </p:sp>
      <p:sp>
        <p:nvSpPr>
          <p:cNvPr id="2" name="TextBox 1">
            <a:extLst>
              <a:ext uri="{FF2B5EF4-FFF2-40B4-BE49-F238E27FC236}">
                <a16:creationId xmlns:a16="http://schemas.microsoft.com/office/drawing/2014/main" id="{A7E30BEC-923B-4C9A-A856-BDD0D882F6B8}"/>
              </a:ext>
            </a:extLst>
          </p:cNvPr>
          <p:cNvSpPr txBox="1"/>
          <p:nvPr/>
        </p:nvSpPr>
        <p:spPr>
          <a:xfrm>
            <a:off x="887305" y="2844119"/>
            <a:ext cx="1494320" cy="338554"/>
          </a:xfrm>
          <a:prstGeom prst="rect">
            <a:avLst/>
          </a:prstGeom>
          <a:noFill/>
        </p:spPr>
        <p:txBody>
          <a:bodyPr wrap="none" rtlCol="0">
            <a:spAutoFit/>
          </a:bodyPr>
          <a:lstStyle/>
          <a:p>
            <a:r>
              <a:rPr lang="en-US" sz="1600" dirty="0" err="1">
                <a:solidFill>
                  <a:schemeClr val="bg1">
                    <a:lumMod val="75000"/>
                  </a:schemeClr>
                </a:solidFill>
              </a:rPr>
              <a:t>Phacomorphic</a:t>
            </a:r>
            <a:endParaRPr lang="en-US" sz="1600" dirty="0">
              <a:solidFill>
                <a:schemeClr val="bg1">
                  <a:lumMod val="75000"/>
                </a:schemeClr>
              </a:solidFill>
            </a:endParaRPr>
          </a:p>
        </p:txBody>
      </p:sp>
      <p:sp>
        <p:nvSpPr>
          <p:cNvPr id="51" name="TextBox 50">
            <a:extLst>
              <a:ext uri="{FF2B5EF4-FFF2-40B4-BE49-F238E27FC236}">
                <a16:creationId xmlns:a16="http://schemas.microsoft.com/office/drawing/2014/main" id="{156069D4-340B-4160-A336-EBF73557CEE0}"/>
              </a:ext>
            </a:extLst>
          </p:cNvPr>
          <p:cNvSpPr txBox="1"/>
          <p:nvPr/>
        </p:nvSpPr>
        <p:spPr>
          <a:xfrm>
            <a:off x="884725" y="3175578"/>
            <a:ext cx="1519968" cy="338554"/>
          </a:xfrm>
          <a:prstGeom prst="rect">
            <a:avLst/>
          </a:prstGeom>
          <a:noFill/>
        </p:spPr>
        <p:txBody>
          <a:bodyPr wrap="none" rtlCol="0">
            <a:spAutoFit/>
          </a:bodyPr>
          <a:lstStyle/>
          <a:p>
            <a:r>
              <a:rPr lang="en-US" sz="1600" b="1" dirty="0"/>
              <a:t>Ectopia </a:t>
            </a:r>
            <a:r>
              <a:rPr lang="en-US" sz="1600" b="1" dirty="0" err="1"/>
              <a:t>lentis</a:t>
            </a:r>
            <a:endParaRPr lang="en-US" sz="1600" b="1" dirty="0"/>
          </a:p>
        </p:txBody>
      </p:sp>
      <p:cxnSp>
        <p:nvCxnSpPr>
          <p:cNvPr id="71" name="Straight Connector 70">
            <a:extLst>
              <a:ext uri="{FF2B5EF4-FFF2-40B4-BE49-F238E27FC236}">
                <a16:creationId xmlns:a16="http://schemas.microsoft.com/office/drawing/2014/main" id="{C104938D-BA8D-4E39-9D5F-9EE2012F2F3C}"/>
              </a:ext>
            </a:extLst>
          </p:cNvPr>
          <p:cNvCxnSpPr>
            <a:cxnSpLocks/>
          </p:cNvCxnSpPr>
          <p:nvPr/>
        </p:nvCxnSpPr>
        <p:spPr>
          <a:xfrm flipH="1">
            <a:off x="762665" y="3023488"/>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2A7E4E40-472F-4E50-8A7A-45C10FDD7171}"/>
              </a:ext>
            </a:extLst>
          </p:cNvPr>
          <p:cNvCxnSpPr>
            <a:cxnSpLocks/>
          </p:cNvCxnSpPr>
          <p:nvPr/>
        </p:nvCxnSpPr>
        <p:spPr>
          <a:xfrm flipH="1">
            <a:off x="762665" y="3347853"/>
            <a:ext cx="168274"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C3924889-45B9-4383-9C9E-48F0A9C27AD8}"/>
              </a:ext>
            </a:extLst>
          </p:cNvPr>
          <p:cNvCxnSpPr>
            <a:cxnSpLocks/>
          </p:cNvCxnSpPr>
          <p:nvPr/>
        </p:nvCxnSpPr>
        <p:spPr>
          <a:xfrm flipH="1">
            <a:off x="748719" y="2838976"/>
            <a:ext cx="13947" cy="5088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 name="Straight Arrow Connector 5">
            <a:extLst>
              <a:ext uri="{FF2B5EF4-FFF2-40B4-BE49-F238E27FC236}">
                <a16:creationId xmlns:a16="http://schemas.microsoft.com/office/drawing/2014/main" id="{A3439F0C-5143-461F-8F3C-2E830785DEFC}"/>
              </a:ext>
            </a:extLst>
          </p:cNvPr>
          <p:cNvCxnSpPr>
            <a:stCxn id="50" idx="2"/>
          </p:cNvCxnSpPr>
          <p:nvPr/>
        </p:nvCxnSpPr>
        <p:spPr>
          <a:xfrm flipH="1">
            <a:off x="2971800" y="589204"/>
            <a:ext cx="1591436" cy="706196"/>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6" name="Straight Arrow Connector 25">
            <a:extLst>
              <a:ext uri="{FF2B5EF4-FFF2-40B4-BE49-F238E27FC236}">
                <a16:creationId xmlns:a16="http://schemas.microsoft.com/office/drawing/2014/main" id="{B70E0124-9B84-41A5-8D84-A66B7838A706}"/>
              </a:ext>
            </a:extLst>
          </p:cNvPr>
          <p:cNvCxnSpPr>
            <a:cxnSpLocks/>
          </p:cNvCxnSpPr>
          <p:nvPr/>
        </p:nvCxnSpPr>
        <p:spPr>
          <a:xfrm flipH="1">
            <a:off x="1159539" y="1828800"/>
            <a:ext cx="1290435" cy="478059"/>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8" name="Straight Arrow Connector 27">
            <a:extLst>
              <a:ext uri="{FF2B5EF4-FFF2-40B4-BE49-F238E27FC236}">
                <a16:creationId xmlns:a16="http://schemas.microsoft.com/office/drawing/2014/main" id="{567A4249-5C59-4416-8A8E-1C35913900AB}"/>
              </a:ext>
            </a:extLst>
          </p:cNvPr>
          <p:cNvCxnSpPr>
            <a:cxnSpLocks/>
          </p:cNvCxnSpPr>
          <p:nvPr/>
        </p:nvCxnSpPr>
        <p:spPr>
          <a:xfrm>
            <a:off x="2449973" y="1832208"/>
            <a:ext cx="1268784"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21" name="Straight Arrow Connector 20">
            <a:extLst>
              <a:ext uri="{FF2B5EF4-FFF2-40B4-BE49-F238E27FC236}">
                <a16:creationId xmlns:a16="http://schemas.microsoft.com/office/drawing/2014/main" id="{5E33AEB6-AB6B-4304-B44B-E14BDAECF20A}"/>
              </a:ext>
            </a:extLst>
          </p:cNvPr>
          <p:cNvCxnSpPr>
            <a:cxnSpLocks/>
          </p:cNvCxnSpPr>
          <p:nvPr/>
        </p:nvCxnSpPr>
        <p:spPr>
          <a:xfrm>
            <a:off x="4572000" y="589204"/>
            <a:ext cx="1600200" cy="706196"/>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18" name="Text Box 36">
            <a:extLst>
              <a:ext uri="{FF2B5EF4-FFF2-40B4-BE49-F238E27FC236}">
                <a16:creationId xmlns:a16="http://schemas.microsoft.com/office/drawing/2014/main" id="{362B1808-42BE-4D1C-894B-40BD72FCD11D}"/>
              </a:ext>
            </a:extLst>
          </p:cNvPr>
          <p:cNvSpPr txBox="1">
            <a:spLocks noChangeArrowheads="1"/>
          </p:cNvSpPr>
          <p:nvPr/>
        </p:nvSpPr>
        <p:spPr bwMode="auto">
          <a:xfrm>
            <a:off x="5181600" y="1295400"/>
            <a:ext cx="2630848" cy="430887"/>
          </a:xfrm>
          <a:prstGeom prst="rect">
            <a:avLst/>
          </a:prstGeom>
          <a:noFill/>
          <a:ln w="952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solidFill>
                  <a:schemeClr val="bg1">
                    <a:lumMod val="75000"/>
                  </a:schemeClr>
                </a:solidFill>
              </a:rPr>
              <a:t>w/o Pupillary Block</a:t>
            </a:r>
          </a:p>
        </p:txBody>
      </p:sp>
      <p:sp>
        <p:nvSpPr>
          <p:cNvPr id="19" name="TextBox 18">
            <a:extLst>
              <a:ext uri="{FF2B5EF4-FFF2-40B4-BE49-F238E27FC236}">
                <a16:creationId xmlns:a16="http://schemas.microsoft.com/office/drawing/2014/main" id="{20F14707-6AB2-4CFA-894D-0A3851B594EA}"/>
              </a:ext>
            </a:extLst>
          </p:cNvPr>
          <p:cNvSpPr txBox="1"/>
          <p:nvPr/>
        </p:nvSpPr>
        <p:spPr>
          <a:xfrm>
            <a:off x="381000" y="3581400"/>
            <a:ext cx="7315200" cy="2800767"/>
          </a:xfrm>
          <a:prstGeom prst="rect">
            <a:avLst/>
          </a:prstGeom>
          <a:solidFill>
            <a:srgbClr val="FF99FF"/>
          </a:solidFill>
        </p:spPr>
        <p:txBody>
          <a:bodyPr wrap="square" rtlCol="0">
            <a:spAutoFit/>
          </a:bodyPr>
          <a:lstStyle/>
          <a:p>
            <a:r>
              <a:rPr lang="en-US" sz="1600" i="1" dirty="0">
                <a:solidFill>
                  <a:schemeClr val="bg1">
                    <a:lumMod val="50000"/>
                  </a:schemeClr>
                </a:solidFill>
              </a:rPr>
              <a:t>What is </a:t>
            </a:r>
            <a:r>
              <a:rPr lang="en-US" sz="1600" dirty="0">
                <a:solidFill>
                  <a:schemeClr val="bg1">
                    <a:lumMod val="50000"/>
                  </a:schemeClr>
                </a:solidFill>
              </a:rPr>
              <a:t>ectopia </a:t>
            </a:r>
            <a:r>
              <a:rPr lang="en-US" sz="1600" dirty="0" err="1">
                <a:solidFill>
                  <a:schemeClr val="bg1">
                    <a:lumMod val="50000"/>
                  </a:schemeClr>
                </a:solidFill>
              </a:rPr>
              <a:t>lentis</a:t>
            </a:r>
            <a:r>
              <a:rPr lang="en-US" sz="1600" i="1" dirty="0">
                <a:solidFill>
                  <a:schemeClr val="bg1">
                    <a:lumMod val="50000"/>
                  </a:schemeClr>
                </a:solidFill>
              </a:rPr>
              <a:t>?</a:t>
            </a:r>
          </a:p>
          <a:p>
            <a:r>
              <a:rPr lang="en-US" sz="1600" dirty="0">
                <a:solidFill>
                  <a:schemeClr val="bg1">
                    <a:lumMod val="50000"/>
                  </a:schemeClr>
                </a:solidFill>
              </a:rPr>
              <a:t>Displacement of the lens from its normal anatomic position</a:t>
            </a:r>
          </a:p>
          <a:p>
            <a:endParaRPr lang="en-US" sz="1600" dirty="0">
              <a:solidFill>
                <a:schemeClr val="bg1">
                  <a:lumMod val="50000"/>
                </a:schemeClr>
              </a:solidFill>
            </a:endParaRPr>
          </a:p>
          <a:p>
            <a:r>
              <a:rPr lang="en-US" sz="1600" i="1" dirty="0">
                <a:solidFill>
                  <a:schemeClr val="bg1">
                    <a:lumMod val="50000"/>
                  </a:schemeClr>
                </a:solidFill>
              </a:rPr>
              <a:t>With regard to lens ‘displacement’—what do the following terms mean?</a:t>
            </a:r>
          </a:p>
          <a:p>
            <a:r>
              <a:rPr lang="en-US" sz="1600" i="1" dirty="0">
                <a:solidFill>
                  <a:schemeClr val="bg1">
                    <a:lumMod val="50000"/>
                  </a:schemeClr>
                </a:solidFill>
              </a:rPr>
              <a:t>--</a:t>
            </a:r>
            <a:r>
              <a:rPr lang="en-US" sz="1600" i="1" dirty="0" err="1">
                <a:solidFill>
                  <a:schemeClr val="bg1">
                    <a:lumMod val="50000"/>
                  </a:schemeClr>
                </a:solidFill>
              </a:rPr>
              <a:t>Sublux</a:t>
            </a:r>
            <a:r>
              <a:rPr lang="en-US" sz="1600" i="1" dirty="0">
                <a:solidFill>
                  <a:schemeClr val="bg1">
                    <a:lumMod val="50000"/>
                  </a:schemeClr>
                </a:solidFill>
              </a:rPr>
              <a:t>(at)ed: </a:t>
            </a:r>
            <a:r>
              <a:rPr lang="en-US" sz="1600" dirty="0">
                <a:solidFill>
                  <a:schemeClr val="bg1">
                    <a:lumMod val="50000"/>
                  </a:schemeClr>
                </a:solidFill>
              </a:rPr>
              <a:t>The lens is partially displaced, but remains in the ‘general area’</a:t>
            </a:r>
          </a:p>
          <a:p>
            <a:r>
              <a:rPr lang="en-US" sz="1600" i="1" dirty="0">
                <a:solidFill>
                  <a:schemeClr val="bg1">
                    <a:lumMod val="50000"/>
                  </a:schemeClr>
                </a:solidFill>
              </a:rPr>
              <a:t>--Lux(at)ed: </a:t>
            </a:r>
            <a:r>
              <a:rPr lang="en-US" sz="1600" dirty="0">
                <a:solidFill>
                  <a:schemeClr val="bg1">
                    <a:lumMod val="50000"/>
                  </a:schemeClr>
                </a:solidFill>
              </a:rPr>
              <a:t>The lens is dislocated—completely removed from the pupillary aperture. All zonular attachments have been disrupted.</a:t>
            </a:r>
          </a:p>
          <a:p>
            <a:endParaRPr lang="en-US" sz="1600" i="1" dirty="0">
              <a:solidFill>
                <a:schemeClr val="bg1">
                  <a:lumMod val="50000"/>
                </a:schemeClr>
              </a:solidFill>
            </a:endParaRPr>
          </a:p>
          <a:p>
            <a:r>
              <a:rPr lang="en-US" sz="1600" i="1" dirty="0">
                <a:solidFill>
                  <a:schemeClr val="bg1">
                    <a:lumMod val="50000"/>
                  </a:schemeClr>
                </a:solidFill>
              </a:rPr>
              <a:t>How does ectopia </a:t>
            </a:r>
            <a:r>
              <a:rPr lang="en-US" sz="1600" i="1" dirty="0" err="1">
                <a:solidFill>
                  <a:schemeClr val="bg1">
                    <a:lumMod val="50000"/>
                  </a:schemeClr>
                </a:solidFill>
              </a:rPr>
              <a:t>lentis</a:t>
            </a:r>
            <a:r>
              <a:rPr lang="en-US" sz="1600" i="1" dirty="0">
                <a:solidFill>
                  <a:schemeClr val="bg1">
                    <a:lumMod val="50000"/>
                  </a:schemeClr>
                </a:solidFill>
              </a:rPr>
              <a:t> lead to pupillary block and ACG?</a:t>
            </a:r>
          </a:p>
          <a:p>
            <a:r>
              <a:rPr lang="en-US" sz="1600" dirty="0">
                <a:solidFill>
                  <a:schemeClr val="bg1">
                    <a:lumMod val="50000"/>
                  </a:schemeClr>
                </a:solidFill>
              </a:rPr>
              <a:t>By allowing the displaced lens to move into and blocks the pupil, producing the pressure gradient, with subsequent iris </a:t>
            </a:r>
            <a:r>
              <a:rPr lang="en-US" sz="1600" dirty="0" err="1">
                <a:solidFill>
                  <a:schemeClr val="bg1">
                    <a:lumMod val="50000"/>
                  </a:schemeClr>
                </a:solidFill>
              </a:rPr>
              <a:t>bombé</a:t>
            </a:r>
            <a:r>
              <a:rPr lang="en-US" sz="1600" dirty="0">
                <a:solidFill>
                  <a:schemeClr val="bg1">
                    <a:lumMod val="50000"/>
                  </a:schemeClr>
                </a:solidFill>
              </a:rPr>
              <a:t> and angle closure</a:t>
            </a:r>
          </a:p>
        </p:txBody>
      </p:sp>
      <p:sp>
        <p:nvSpPr>
          <p:cNvPr id="23" name="TextBox 22">
            <a:extLst>
              <a:ext uri="{FF2B5EF4-FFF2-40B4-BE49-F238E27FC236}">
                <a16:creationId xmlns:a16="http://schemas.microsoft.com/office/drawing/2014/main" id="{798926ED-3FC5-4F3C-B080-E06F6EB1FF50}"/>
              </a:ext>
            </a:extLst>
          </p:cNvPr>
          <p:cNvSpPr txBox="1"/>
          <p:nvPr/>
        </p:nvSpPr>
        <p:spPr>
          <a:xfrm>
            <a:off x="2388280" y="2821634"/>
            <a:ext cx="6541623" cy="1384995"/>
          </a:xfrm>
          <a:prstGeom prst="rect">
            <a:avLst/>
          </a:prstGeom>
          <a:solidFill>
            <a:schemeClr val="accent1">
              <a:lumMod val="40000"/>
              <a:lumOff val="60000"/>
            </a:schemeClr>
          </a:solidFill>
        </p:spPr>
        <p:txBody>
          <a:bodyPr wrap="square" rtlCol="0">
            <a:spAutoFit/>
          </a:bodyPr>
          <a:lstStyle/>
          <a:p>
            <a:r>
              <a:rPr lang="en-US" sz="1400" i="1" dirty="0">
                <a:solidFill>
                  <a:schemeClr val="bg1">
                    <a:lumMod val="65000"/>
                  </a:schemeClr>
                </a:solidFill>
              </a:rPr>
              <a:t>In a few words, how would you describe the shape of a </a:t>
            </a:r>
            <a:r>
              <a:rPr lang="en-US" sz="1400" i="1" dirty="0" err="1">
                <a:solidFill>
                  <a:schemeClr val="bg1">
                    <a:lumMod val="65000"/>
                  </a:schemeClr>
                </a:solidFill>
              </a:rPr>
              <a:t>microspherophakic</a:t>
            </a:r>
            <a:r>
              <a:rPr lang="en-US" sz="1400" i="1" dirty="0">
                <a:solidFill>
                  <a:schemeClr val="bg1">
                    <a:lumMod val="65000"/>
                  </a:schemeClr>
                </a:solidFill>
              </a:rPr>
              <a:t> lens?</a:t>
            </a:r>
          </a:p>
          <a:p>
            <a:r>
              <a:rPr lang="en-US" sz="1400" dirty="0">
                <a:solidFill>
                  <a:schemeClr val="bg1">
                    <a:lumMod val="65000"/>
                  </a:schemeClr>
                </a:solidFill>
              </a:rPr>
              <a:t>The name says it all: the lens is </a:t>
            </a:r>
            <a:r>
              <a:rPr lang="en-US" sz="1400" b="1" u="sng" dirty="0">
                <a:solidFill>
                  <a:schemeClr val="bg1">
                    <a:lumMod val="65000"/>
                  </a:schemeClr>
                </a:solidFill>
              </a:rPr>
              <a:t>small (‘micro’) </a:t>
            </a:r>
            <a:r>
              <a:rPr lang="en-US" sz="1400" u="sng" dirty="0">
                <a:solidFill>
                  <a:schemeClr val="bg1">
                    <a:lumMod val="65000"/>
                  </a:schemeClr>
                </a:solidFill>
              </a:rPr>
              <a:t>and </a:t>
            </a:r>
            <a:r>
              <a:rPr lang="en-US" sz="1400" b="1" u="sng" dirty="0">
                <a:solidFill>
                  <a:schemeClr val="bg1">
                    <a:lumMod val="65000"/>
                  </a:schemeClr>
                </a:solidFill>
              </a:rPr>
              <a:t>round (‘</a:t>
            </a:r>
            <a:r>
              <a:rPr lang="en-US" sz="1400" b="1" u="sng" dirty="0" err="1">
                <a:solidFill>
                  <a:schemeClr val="bg1">
                    <a:lumMod val="65000"/>
                  </a:schemeClr>
                </a:solidFill>
              </a:rPr>
              <a:t>sphero</a:t>
            </a:r>
            <a:r>
              <a:rPr lang="en-US" sz="1400" b="1" u="sng" dirty="0">
                <a:solidFill>
                  <a:schemeClr val="bg1">
                    <a:lumMod val="65000"/>
                  </a:schemeClr>
                </a:solidFill>
              </a:rPr>
              <a:t>’)</a:t>
            </a:r>
          </a:p>
          <a:p>
            <a:endParaRPr lang="en-US" sz="1400" dirty="0">
              <a:solidFill>
                <a:schemeClr val="bg1">
                  <a:lumMod val="65000"/>
                </a:schemeClr>
              </a:solidFill>
            </a:endParaRPr>
          </a:p>
          <a:p>
            <a:r>
              <a:rPr lang="en-US" sz="1400" i="1" dirty="0">
                <a:solidFill>
                  <a:schemeClr val="bg1">
                    <a:lumMod val="65000"/>
                  </a:schemeClr>
                </a:solidFill>
              </a:rPr>
              <a:t>What common slit-lamp observation owes to the lens’ small size?</a:t>
            </a:r>
          </a:p>
          <a:p>
            <a:r>
              <a:rPr lang="en-US" sz="1400" dirty="0">
                <a:solidFill>
                  <a:schemeClr val="bg1">
                    <a:lumMod val="65000"/>
                  </a:schemeClr>
                </a:solidFill>
              </a:rPr>
              <a:t>Typically, the entirety of the lens equator can be seen in the pupillary aperture when the </a:t>
            </a:r>
            <a:r>
              <a:rPr lang="en-US" sz="1400" dirty="0" err="1">
                <a:solidFill>
                  <a:schemeClr val="bg1">
                    <a:lumMod val="65000"/>
                  </a:schemeClr>
                </a:solidFill>
              </a:rPr>
              <a:t>pt</a:t>
            </a:r>
            <a:r>
              <a:rPr lang="en-US" sz="1400" dirty="0">
                <a:solidFill>
                  <a:schemeClr val="bg1">
                    <a:lumMod val="65000"/>
                  </a:schemeClr>
                </a:solidFill>
              </a:rPr>
              <a:t> is widely dilated</a:t>
            </a:r>
          </a:p>
        </p:txBody>
      </p:sp>
      <p:sp>
        <p:nvSpPr>
          <p:cNvPr id="25" name="TextBox 24">
            <a:extLst>
              <a:ext uri="{FF2B5EF4-FFF2-40B4-BE49-F238E27FC236}">
                <a16:creationId xmlns:a16="http://schemas.microsoft.com/office/drawing/2014/main" id="{EDF9D533-D64E-40E5-8915-BD96C88905A7}"/>
              </a:ext>
            </a:extLst>
          </p:cNvPr>
          <p:cNvSpPr txBox="1"/>
          <p:nvPr/>
        </p:nvSpPr>
        <p:spPr>
          <a:xfrm>
            <a:off x="2423968" y="3058533"/>
            <a:ext cx="6567632" cy="584775"/>
          </a:xfrm>
          <a:prstGeom prst="rect">
            <a:avLst/>
          </a:prstGeom>
          <a:solidFill>
            <a:srgbClr val="99FF99"/>
          </a:solidFill>
        </p:spPr>
        <p:txBody>
          <a:bodyPr wrap="none" rtlCol="0">
            <a:spAutoFit/>
          </a:bodyPr>
          <a:lstStyle/>
          <a:p>
            <a:r>
              <a:rPr lang="en-US" sz="1600" i="1" dirty="0">
                <a:solidFill>
                  <a:schemeClr val="bg1">
                    <a:lumMod val="65000"/>
                  </a:schemeClr>
                </a:solidFill>
              </a:rPr>
              <a:t>With what condition is </a:t>
            </a:r>
            <a:r>
              <a:rPr lang="en-US" sz="1600" i="1" dirty="0" err="1">
                <a:solidFill>
                  <a:schemeClr val="bg1">
                    <a:lumMod val="65000"/>
                  </a:schemeClr>
                </a:solidFill>
              </a:rPr>
              <a:t>microspherophakia</a:t>
            </a:r>
            <a:r>
              <a:rPr lang="en-US" sz="1600" i="1" dirty="0">
                <a:solidFill>
                  <a:schemeClr val="bg1">
                    <a:lumMod val="65000"/>
                  </a:schemeClr>
                </a:solidFill>
              </a:rPr>
              <a:t> most frequently associated?</a:t>
            </a:r>
          </a:p>
          <a:p>
            <a:r>
              <a:rPr lang="en-US" sz="1600" b="1" dirty="0">
                <a:solidFill>
                  <a:schemeClr val="bg1">
                    <a:lumMod val="65000"/>
                  </a:schemeClr>
                </a:solidFill>
              </a:rPr>
              <a:t>Weill-Marchesani syndrome</a:t>
            </a:r>
          </a:p>
        </p:txBody>
      </p:sp>
      <p:sp>
        <p:nvSpPr>
          <p:cNvPr id="22" name="Oval 21">
            <a:extLst>
              <a:ext uri="{FF2B5EF4-FFF2-40B4-BE49-F238E27FC236}">
                <a16:creationId xmlns:a16="http://schemas.microsoft.com/office/drawing/2014/main" id="{A8B47573-D3D9-4D47-9E08-BED8FABB2FE0}"/>
              </a:ext>
            </a:extLst>
          </p:cNvPr>
          <p:cNvSpPr/>
          <p:nvPr/>
        </p:nvSpPr>
        <p:spPr>
          <a:xfrm>
            <a:off x="808522" y="3093379"/>
            <a:ext cx="1641452" cy="533397"/>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TextBox 28">
            <a:extLst>
              <a:ext uri="{FF2B5EF4-FFF2-40B4-BE49-F238E27FC236}">
                <a16:creationId xmlns:a16="http://schemas.microsoft.com/office/drawing/2014/main" id="{07333FDB-04C9-4773-A8C2-B02CF126B53B}"/>
              </a:ext>
            </a:extLst>
          </p:cNvPr>
          <p:cNvSpPr txBox="1"/>
          <p:nvPr/>
        </p:nvSpPr>
        <p:spPr>
          <a:xfrm>
            <a:off x="533400" y="3691270"/>
            <a:ext cx="6461699" cy="1815882"/>
          </a:xfrm>
          <a:prstGeom prst="rect">
            <a:avLst/>
          </a:prstGeom>
          <a:solidFill>
            <a:srgbClr val="0070C0"/>
          </a:solidFill>
        </p:spPr>
        <p:txBody>
          <a:bodyPr wrap="square" rtlCol="0">
            <a:spAutoFit/>
          </a:bodyPr>
          <a:lstStyle/>
          <a:p>
            <a:r>
              <a:rPr lang="en-US" sz="1600" i="1" dirty="0">
                <a:solidFill>
                  <a:schemeClr val="bg1">
                    <a:lumMod val="65000"/>
                  </a:schemeClr>
                </a:solidFill>
              </a:rPr>
              <a:t>Weill-Marchesani is strongly associated with </a:t>
            </a:r>
            <a:r>
              <a:rPr lang="en-US" sz="1600" i="1" dirty="0" err="1">
                <a:solidFill>
                  <a:schemeClr val="bg1">
                    <a:lumMod val="65000"/>
                  </a:schemeClr>
                </a:solidFill>
              </a:rPr>
              <a:t>microspherophakia</a:t>
            </a:r>
            <a:r>
              <a:rPr lang="en-US" sz="1600" i="1" dirty="0">
                <a:solidFill>
                  <a:schemeClr val="bg1">
                    <a:lumMod val="65000"/>
                  </a:schemeClr>
                </a:solidFill>
              </a:rPr>
              <a:t>.  With what conditions is </a:t>
            </a:r>
            <a:r>
              <a:rPr lang="en-US" sz="1600" i="1" dirty="0" err="1">
                <a:solidFill>
                  <a:schemeClr val="bg1">
                    <a:lumMod val="65000"/>
                  </a:schemeClr>
                </a:solidFill>
              </a:rPr>
              <a:t>microspherophakia</a:t>
            </a:r>
            <a:r>
              <a:rPr lang="en-US" sz="1600" i="1" dirty="0">
                <a:solidFill>
                  <a:schemeClr val="bg1">
                    <a:lumMod val="65000"/>
                  </a:schemeClr>
                </a:solidFill>
              </a:rPr>
              <a:t> </a:t>
            </a:r>
            <a:r>
              <a:rPr lang="en-US" sz="1600" b="1" dirty="0">
                <a:solidFill>
                  <a:schemeClr val="bg1">
                    <a:lumMod val="65000"/>
                  </a:schemeClr>
                </a:solidFill>
              </a:rPr>
              <a:t>occasionally</a:t>
            </a:r>
            <a:r>
              <a:rPr lang="en-US" sz="1600" i="1" dirty="0">
                <a:solidFill>
                  <a:schemeClr val="bg1">
                    <a:lumMod val="65000"/>
                  </a:schemeClr>
                </a:solidFill>
              </a:rPr>
              <a:t> associated</a:t>
            </a:r>
            <a:r>
              <a:rPr lang="en-US" sz="1600" i="1" dirty="0">
                <a:solidFill>
                  <a:schemeClr val="bg1">
                    <a:lumMod val="65000"/>
                  </a:schemeClr>
                </a:solidFill>
                <a:latin typeface="+mn-lt"/>
              </a:rPr>
              <a:t>?</a:t>
            </a:r>
          </a:p>
          <a:p>
            <a:r>
              <a:rPr lang="en-US" sz="1600" dirty="0">
                <a:solidFill>
                  <a:schemeClr val="bg1">
                    <a:lumMod val="65000"/>
                  </a:schemeClr>
                </a:solidFill>
                <a:latin typeface="+mn-lt"/>
              </a:rPr>
              <a:t>--Lowe syndrome</a:t>
            </a:r>
          </a:p>
          <a:p>
            <a:r>
              <a:rPr lang="en-US" sz="1600" dirty="0">
                <a:solidFill>
                  <a:schemeClr val="bg1">
                    <a:lumMod val="65000"/>
                  </a:schemeClr>
                </a:solidFill>
                <a:latin typeface="+mn-lt"/>
              </a:rPr>
              <a:t>--Alport syndrome</a:t>
            </a:r>
          </a:p>
          <a:p>
            <a:r>
              <a:rPr lang="en-US" sz="1600" b="1" dirty="0">
                <a:solidFill>
                  <a:schemeClr val="bg1"/>
                </a:solidFill>
                <a:latin typeface="+mn-lt"/>
              </a:rPr>
              <a:t>--</a:t>
            </a:r>
            <a:r>
              <a:rPr lang="en-US" sz="1600" b="1" dirty="0" err="1">
                <a:solidFill>
                  <a:schemeClr val="bg1"/>
                </a:solidFill>
                <a:latin typeface="+mn-lt"/>
              </a:rPr>
              <a:t>Marfan</a:t>
            </a:r>
            <a:r>
              <a:rPr lang="en-US" sz="1600" b="1" dirty="0">
                <a:solidFill>
                  <a:schemeClr val="bg1"/>
                </a:solidFill>
                <a:latin typeface="+mn-lt"/>
              </a:rPr>
              <a:t> syndrome</a:t>
            </a:r>
          </a:p>
          <a:p>
            <a:r>
              <a:rPr lang="en-US" sz="1600" dirty="0">
                <a:solidFill>
                  <a:schemeClr val="bg1">
                    <a:lumMod val="65000"/>
                  </a:schemeClr>
                </a:solidFill>
                <a:latin typeface="+mn-lt"/>
              </a:rPr>
              <a:t>--Peters anomaly</a:t>
            </a:r>
          </a:p>
          <a:p>
            <a:r>
              <a:rPr lang="en-US" sz="1600" dirty="0">
                <a:solidFill>
                  <a:schemeClr val="bg1">
                    <a:lumMod val="65000"/>
                  </a:schemeClr>
                </a:solidFill>
                <a:latin typeface="+mn-lt"/>
              </a:rPr>
              <a:t>--C</a:t>
            </a:r>
            <a:r>
              <a:rPr lang="en-US" sz="1600" dirty="0">
                <a:solidFill>
                  <a:schemeClr val="bg1">
                    <a:lumMod val="65000"/>
                  </a:schemeClr>
                </a:solidFill>
              </a:rPr>
              <a:t>ongenital rubella</a:t>
            </a:r>
            <a:endParaRPr lang="en-US" sz="1600" dirty="0">
              <a:solidFill>
                <a:schemeClr val="bg1">
                  <a:lumMod val="65000"/>
                </a:schemeClr>
              </a:solidFill>
              <a:latin typeface="+mn-lt"/>
            </a:endParaRPr>
          </a:p>
        </p:txBody>
      </p:sp>
      <p:sp>
        <p:nvSpPr>
          <p:cNvPr id="3" name="Oval 2">
            <a:extLst>
              <a:ext uri="{FF2B5EF4-FFF2-40B4-BE49-F238E27FC236}">
                <a16:creationId xmlns:a16="http://schemas.microsoft.com/office/drawing/2014/main" id="{C914562F-331B-441B-9DC7-534C4BCA9A7A}"/>
              </a:ext>
            </a:extLst>
          </p:cNvPr>
          <p:cNvSpPr/>
          <p:nvPr/>
        </p:nvSpPr>
        <p:spPr>
          <a:xfrm>
            <a:off x="2302864" y="3248672"/>
            <a:ext cx="3107336" cy="464126"/>
          </a:xfrm>
          <a:prstGeom prst="ellipse">
            <a:avLst/>
          </a:prstGeom>
          <a:no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TextBox 30">
            <a:extLst>
              <a:ext uri="{FF2B5EF4-FFF2-40B4-BE49-F238E27FC236}">
                <a16:creationId xmlns:a16="http://schemas.microsoft.com/office/drawing/2014/main" id="{9D694C1C-36CC-4EBA-AE84-30D14DAC2B38}"/>
              </a:ext>
            </a:extLst>
          </p:cNvPr>
          <p:cNvSpPr txBox="1"/>
          <p:nvPr/>
        </p:nvSpPr>
        <p:spPr>
          <a:xfrm>
            <a:off x="2537710" y="4316269"/>
            <a:ext cx="5463290" cy="1600438"/>
          </a:xfrm>
          <a:prstGeom prst="rect">
            <a:avLst/>
          </a:prstGeom>
          <a:solidFill>
            <a:srgbClr val="92D050"/>
          </a:solidFill>
        </p:spPr>
        <p:txBody>
          <a:bodyPr wrap="none" rtlCol="0">
            <a:spAutoFit/>
          </a:bodyPr>
          <a:lstStyle/>
          <a:p>
            <a:r>
              <a:rPr lang="en-US" sz="1400" i="1" dirty="0">
                <a:solidFill>
                  <a:schemeClr val="bg1">
                    <a:lumMod val="50000"/>
                  </a:schemeClr>
                </a:solidFill>
              </a:rPr>
              <a:t>What protein is abnormal in </a:t>
            </a:r>
            <a:r>
              <a:rPr lang="en-US" sz="1400" i="1" dirty="0" err="1">
                <a:solidFill>
                  <a:schemeClr val="bg1">
                    <a:lumMod val="50000"/>
                  </a:schemeClr>
                </a:solidFill>
              </a:rPr>
              <a:t>Marfan’s</a:t>
            </a:r>
            <a:r>
              <a:rPr lang="en-US" sz="1400" i="1" dirty="0">
                <a:solidFill>
                  <a:schemeClr val="bg1">
                    <a:lumMod val="50000"/>
                  </a:schemeClr>
                </a:solidFill>
              </a:rPr>
              <a:t>?</a:t>
            </a:r>
          </a:p>
          <a:p>
            <a:r>
              <a:rPr lang="en-US" sz="1400" dirty="0">
                <a:solidFill>
                  <a:schemeClr val="bg1">
                    <a:lumMod val="50000"/>
                  </a:schemeClr>
                </a:solidFill>
              </a:rPr>
              <a:t>Fibrillin</a:t>
            </a:r>
          </a:p>
          <a:p>
            <a:endParaRPr lang="en-US" sz="1400" dirty="0">
              <a:solidFill>
                <a:schemeClr val="bg1">
                  <a:lumMod val="50000"/>
                </a:schemeClr>
              </a:solidFill>
            </a:endParaRPr>
          </a:p>
          <a:p>
            <a:r>
              <a:rPr lang="en-US" sz="1400" i="1" dirty="0">
                <a:solidFill>
                  <a:schemeClr val="bg1">
                    <a:lumMod val="50000"/>
                  </a:schemeClr>
                </a:solidFill>
              </a:rPr>
              <a:t>What three structures/systems manifest abnormalities in </a:t>
            </a:r>
            <a:r>
              <a:rPr lang="en-US" sz="1400" i="1" dirty="0" err="1">
                <a:solidFill>
                  <a:schemeClr val="bg1">
                    <a:lumMod val="50000"/>
                  </a:schemeClr>
                </a:solidFill>
              </a:rPr>
              <a:t>Marfan’s</a:t>
            </a:r>
            <a:r>
              <a:rPr lang="en-US" sz="1400" i="1" dirty="0">
                <a:solidFill>
                  <a:schemeClr val="bg1">
                    <a:lumMod val="50000"/>
                  </a:schemeClr>
                </a:solidFill>
              </a:rPr>
              <a:t>?</a:t>
            </a:r>
          </a:p>
          <a:p>
            <a:r>
              <a:rPr lang="en-US" sz="1400" dirty="0">
                <a:solidFill>
                  <a:schemeClr val="bg1">
                    <a:lumMod val="50000"/>
                  </a:schemeClr>
                </a:solidFill>
              </a:rPr>
              <a:t>--</a:t>
            </a:r>
            <a:r>
              <a:rPr lang="en-US" sz="1400" b="1" dirty="0">
                <a:solidFill>
                  <a:srgbClr val="0000FF"/>
                </a:solidFill>
              </a:rPr>
              <a:t>The eye (duh)</a:t>
            </a:r>
          </a:p>
          <a:p>
            <a:r>
              <a:rPr lang="en-US" sz="1400" dirty="0">
                <a:solidFill>
                  <a:schemeClr val="bg1">
                    <a:lumMod val="50000"/>
                  </a:schemeClr>
                </a:solidFill>
              </a:rPr>
              <a:t>--The cardiovascular</a:t>
            </a:r>
          </a:p>
          <a:p>
            <a:r>
              <a:rPr lang="en-US" sz="1400" dirty="0">
                <a:solidFill>
                  <a:schemeClr val="bg1">
                    <a:lumMod val="50000"/>
                  </a:schemeClr>
                </a:solidFill>
              </a:rPr>
              <a:t>--The musculoskeletal</a:t>
            </a:r>
          </a:p>
        </p:txBody>
      </p:sp>
      <p:sp>
        <p:nvSpPr>
          <p:cNvPr id="27" name="Oval 26">
            <a:extLst>
              <a:ext uri="{FF2B5EF4-FFF2-40B4-BE49-F238E27FC236}">
                <a16:creationId xmlns:a16="http://schemas.microsoft.com/office/drawing/2014/main" id="{840C5E79-DF92-4B8B-A680-BE027ECFE4BE}"/>
              </a:ext>
            </a:extLst>
          </p:cNvPr>
          <p:cNvSpPr/>
          <p:nvPr/>
        </p:nvSpPr>
        <p:spPr>
          <a:xfrm>
            <a:off x="533400" y="4641274"/>
            <a:ext cx="2057400" cy="464126"/>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Oval 31">
            <a:extLst>
              <a:ext uri="{FF2B5EF4-FFF2-40B4-BE49-F238E27FC236}">
                <a16:creationId xmlns:a16="http://schemas.microsoft.com/office/drawing/2014/main" id="{820D53F9-440C-4BB5-8148-9A6B4A22E3FA}"/>
              </a:ext>
            </a:extLst>
          </p:cNvPr>
          <p:cNvSpPr/>
          <p:nvPr/>
        </p:nvSpPr>
        <p:spPr>
          <a:xfrm>
            <a:off x="2533263" y="5086992"/>
            <a:ext cx="1505337" cy="464126"/>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TextBox 29">
            <a:extLst>
              <a:ext uri="{FF2B5EF4-FFF2-40B4-BE49-F238E27FC236}">
                <a16:creationId xmlns:a16="http://schemas.microsoft.com/office/drawing/2014/main" id="{C57267CA-E34A-40C8-9E65-E5DD211C1B91}"/>
              </a:ext>
            </a:extLst>
          </p:cNvPr>
          <p:cNvSpPr txBox="1"/>
          <p:nvPr/>
        </p:nvSpPr>
        <p:spPr>
          <a:xfrm>
            <a:off x="2845159" y="3355239"/>
            <a:ext cx="5248746" cy="1600438"/>
          </a:xfrm>
          <a:prstGeom prst="rect">
            <a:avLst/>
          </a:prstGeom>
          <a:solidFill>
            <a:srgbClr val="002060"/>
          </a:solidFill>
        </p:spPr>
        <p:txBody>
          <a:bodyPr wrap="square" rtlCol="0">
            <a:spAutoFit/>
          </a:bodyPr>
          <a:lstStyle/>
          <a:p>
            <a:pPr eaLnBrk="1" hangingPunct="1"/>
            <a:r>
              <a:rPr lang="en-US" altLang="en-US" sz="1400" i="1" dirty="0">
                <a:solidFill>
                  <a:schemeClr val="tx1">
                    <a:lumMod val="50000"/>
                    <a:lumOff val="50000"/>
                  </a:schemeClr>
                </a:solidFill>
              </a:rPr>
              <a:t>What proportion of </a:t>
            </a:r>
            <a:r>
              <a:rPr lang="en-US" altLang="en-US" sz="1400" i="1" dirty="0" err="1">
                <a:solidFill>
                  <a:schemeClr val="tx1">
                    <a:lumMod val="50000"/>
                    <a:lumOff val="50000"/>
                  </a:schemeClr>
                </a:solidFill>
              </a:rPr>
              <a:t>Marfan</a:t>
            </a:r>
            <a:r>
              <a:rPr lang="en-US" altLang="en-US" sz="1400" i="1" dirty="0">
                <a:solidFill>
                  <a:schemeClr val="tx1">
                    <a:lumMod val="50000"/>
                    <a:lumOff val="50000"/>
                  </a:schemeClr>
                </a:solidFill>
              </a:rPr>
              <a:t> pts manifest ocular abnormalities?</a:t>
            </a:r>
          </a:p>
          <a:p>
            <a:pPr eaLnBrk="1" hangingPunct="1"/>
            <a:r>
              <a:rPr lang="en-US" altLang="en-US" sz="1400" dirty="0">
                <a:solidFill>
                  <a:schemeClr val="tx1">
                    <a:lumMod val="50000"/>
                    <a:lumOff val="50000"/>
                  </a:schemeClr>
                </a:solidFill>
              </a:rPr>
              <a:t>At least 80%</a:t>
            </a:r>
          </a:p>
          <a:p>
            <a:pPr eaLnBrk="1" hangingPunct="1"/>
            <a:endParaRPr lang="en-US" altLang="en-US" sz="1400" dirty="0">
              <a:solidFill>
                <a:schemeClr val="tx1">
                  <a:lumMod val="50000"/>
                  <a:lumOff val="50000"/>
                </a:schemeClr>
              </a:solidFill>
            </a:endParaRPr>
          </a:p>
          <a:p>
            <a:pPr eaLnBrk="1" hangingPunct="1"/>
            <a:r>
              <a:rPr lang="en-US" altLang="en-US" sz="1400" i="1" dirty="0">
                <a:solidFill>
                  <a:schemeClr val="tx1">
                    <a:lumMod val="50000"/>
                    <a:lumOff val="50000"/>
                  </a:schemeClr>
                </a:solidFill>
              </a:rPr>
              <a:t>Other than ectopia </a:t>
            </a:r>
            <a:r>
              <a:rPr lang="en-US" altLang="en-US" sz="1400" i="1" dirty="0" err="1">
                <a:solidFill>
                  <a:schemeClr val="tx1">
                    <a:lumMod val="50000"/>
                    <a:lumOff val="50000"/>
                  </a:schemeClr>
                </a:solidFill>
              </a:rPr>
              <a:t>lentis</a:t>
            </a:r>
            <a:r>
              <a:rPr lang="en-US" altLang="en-US" sz="1400" i="1" dirty="0">
                <a:solidFill>
                  <a:schemeClr val="tx1">
                    <a:lumMod val="50000"/>
                    <a:lumOff val="50000"/>
                  </a:schemeClr>
                </a:solidFill>
              </a:rPr>
              <a:t> and (occasionally) </a:t>
            </a:r>
            <a:r>
              <a:rPr lang="en-US" altLang="en-US" sz="1400" i="1" dirty="0" err="1">
                <a:solidFill>
                  <a:schemeClr val="tx1">
                    <a:lumMod val="50000"/>
                    <a:lumOff val="50000"/>
                  </a:schemeClr>
                </a:solidFill>
              </a:rPr>
              <a:t>microspherophakia</a:t>
            </a:r>
            <a:r>
              <a:rPr lang="en-US" altLang="en-US" sz="1400" i="1" dirty="0">
                <a:solidFill>
                  <a:schemeClr val="tx1">
                    <a:lumMod val="50000"/>
                    <a:lumOff val="50000"/>
                  </a:schemeClr>
                </a:solidFill>
              </a:rPr>
              <a:t>, what two ocular structural abnormalities are often present?</a:t>
            </a:r>
          </a:p>
          <a:p>
            <a:pPr eaLnBrk="1" hangingPunct="1"/>
            <a:r>
              <a:rPr lang="en-US" altLang="en-US" sz="1400" dirty="0">
                <a:solidFill>
                  <a:schemeClr val="tx1">
                    <a:lumMod val="50000"/>
                    <a:lumOff val="50000"/>
                  </a:schemeClr>
                </a:solidFill>
              </a:rPr>
              <a:t>--</a:t>
            </a:r>
            <a:r>
              <a:rPr lang="en-US" altLang="en-US" sz="1400" b="1" dirty="0">
                <a:solidFill>
                  <a:schemeClr val="bg1"/>
                </a:solidFill>
              </a:rPr>
              <a:t>Corneal shape abnormalities</a:t>
            </a:r>
          </a:p>
          <a:p>
            <a:pPr eaLnBrk="1" hangingPunct="1"/>
            <a:r>
              <a:rPr lang="en-US" altLang="en-US" sz="1400" dirty="0">
                <a:solidFill>
                  <a:schemeClr val="tx1">
                    <a:lumMod val="50000"/>
                    <a:lumOff val="50000"/>
                  </a:schemeClr>
                </a:solidFill>
              </a:rPr>
              <a:t>--Increased axial length</a:t>
            </a:r>
          </a:p>
        </p:txBody>
      </p:sp>
      <p:sp>
        <p:nvSpPr>
          <p:cNvPr id="33" name="Oval 32">
            <a:extLst>
              <a:ext uri="{FF2B5EF4-FFF2-40B4-BE49-F238E27FC236}">
                <a16:creationId xmlns:a16="http://schemas.microsoft.com/office/drawing/2014/main" id="{AF8FDB83-1517-4BAB-AB0D-C79E9AFE9832}"/>
              </a:ext>
            </a:extLst>
          </p:cNvPr>
          <p:cNvSpPr/>
          <p:nvPr/>
        </p:nvSpPr>
        <p:spPr>
          <a:xfrm>
            <a:off x="2819400" y="4357169"/>
            <a:ext cx="2869842" cy="464126"/>
          </a:xfrm>
          <a:prstGeom prst="ellipse">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TextBox 3">
            <a:extLst>
              <a:ext uri="{FF2B5EF4-FFF2-40B4-BE49-F238E27FC236}">
                <a16:creationId xmlns:a16="http://schemas.microsoft.com/office/drawing/2014/main" id="{71A41078-F621-4C51-9EAA-3F33842D85E7}"/>
              </a:ext>
            </a:extLst>
          </p:cNvPr>
          <p:cNvSpPr txBox="1"/>
          <p:nvPr/>
        </p:nvSpPr>
        <p:spPr>
          <a:xfrm>
            <a:off x="2385056" y="3489504"/>
            <a:ext cx="4495800" cy="738664"/>
          </a:xfrm>
          <a:prstGeom prst="rect">
            <a:avLst/>
          </a:prstGeom>
          <a:solidFill>
            <a:srgbClr val="FFFF00"/>
          </a:solidFill>
        </p:spPr>
        <p:txBody>
          <a:bodyPr wrap="square" rtlCol="0">
            <a:spAutoFit/>
          </a:bodyPr>
          <a:lstStyle/>
          <a:p>
            <a:r>
              <a:rPr lang="en-US" sz="1400" i="1" dirty="0">
                <a:solidFill>
                  <a:srgbClr val="0000FF"/>
                </a:solidFill>
              </a:rPr>
              <a:t>What’s abnormal about corneal shape in </a:t>
            </a:r>
            <a:r>
              <a:rPr lang="en-US" sz="1400" i="1" dirty="0" err="1">
                <a:solidFill>
                  <a:srgbClr val="0000FF"/>
                </a:solidFill>
              </a:rPr>
              <a:t>Marfan’s</a:t>
            </a:r>
            <a:r>
              <a:rPr lang="en-US" sz="1400" i="1" dirty="0">
                <a:solidFill>
                  <a:srgbClr val="0000FF"/>
                </a:solidFill>
              </a:rPr>
              <a:t>?</a:t>
            </a:r>
          </a:p>
          <a:p>
            <a:r>
              <a:rPr lang="en-US" sz="1400" dirty="0">
                <a:solidFill>
                  <a:srgbClr val="0000FF"/>
                </a:solidFill>
              </a:rPr>
              <a:t>The cornea tends to be  flatter  than normal as well as  larger  than normal</a:t>
            </a:r>
          </a:p>
        </p:txBody>
      </p:sp>
    </p:spTree>
    <p:extLst>
      <p:ext uri="{BB962C8B-B14F-4D97-AF65-F5344CB8AC3E}">
        <p14:creationId xmlns:p14="http://schemas.microsoft.com/office/powerpoint/2010/main" val="3499808138"/>
      </p:ext>
    </p:extLst>
  </p:cSld>
  <p:clrMapOvr>
    <a:masterClrMapping/>
  </p:clrMapOvr>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014" name="Text Box 6"/>
          <p:cNvSpPr txBox="1">
            <a:spLocks noChangeArrowheads="1"/>
          </p:cNvSpPr>
          <p:nvPr/>
        </p:nvSpPr>
        <p:spPr bwMode="auto">
          <a:xfrm>
            <a:off x="533400" y="2356376"/>
            <a:ext cx="1005403"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Lens-</a:t>
            </a:r>
          </a:p>
          <a:p>
            <a:pPr algn="ctr" eaLnBrk="1" hangingPunct="1">
              <a:lnSpc>
                <a:spcPct val="80000"/>
              </a:lnSpc>
              <a:spcBef>
                <a:spcPct val="0"/>
              </a:spcBef>
              <a:buClrTx/>
              <a:buSzTx/>
              <a:buFontTx/>
              <a:buNone/>
            </a:pPr>
            <a:r>
              <a:rPr lang="en-US" altLang="en-US" sz="1800" dirty="0">
                <a:solidFill>
                  <a:schemeClr val="bg1">
                    <a:lumMod val="75000"/>
                  </a:schemeClr>
                </a:solidFill>
              </a:rPr>
              <a:t>Induced</a:t>
            </a:r>
          </a:p>
        </p:txBody>
      </p:sp>
      <p:sp>
        <p:nvSpPr>
          <p:cNvPr id="43017" name="Text Box 14"/>
          <p:cNvSpPr txBox="1">
            <a:spLocks noChangeArrowheads="1"/>
          </p:cNvSpPr>
          <p:nvPr/>
        </p:nvSpPr>
        <p:spPr bwMode="auto">
          <a:xfrm>
            <a:off x="2968790" y="2365901"/>
            <a:ext cx="1749198"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b="1" dirty="0"/>
              <a:t>Aphakic</a:t>
            </a:r>
            <a:r>
              <a:rPr lang="en-US" altLang="en-US" sz="1800" b="1" dirty="0">
                <a:solidFill>
                  <a:schemeClr val="bg1">
                    <a:lumMod val="75000"/>
                  </a:schemeClr>
                </a:solidFill>
              </a:rPr>
              <a:t>/</a:t>
            </a:r>
          </a:p>
          <a:p>
            <a:pPr algn="ctr" eaLnBrk="1" hangingPunct="1">
              <a:lnSpc>
                <a:spcPct val="80000"/>
              </a:lnSpc>
              <a:spcBef>
                <a:spcPct val="0"/>
              </a:spcBef>
              <a:buClrTx/>
              <a:buSzTx/>
              <a:buFontTx/>
              <a:buNone/>
            </a:pPr>
            <a:r>
              <a:rPr lang="en-US" altLang="en-US" sz="1800" b="1" dirty="0" err="1">
                <a:solidFill>
                  <a:schemeClr val="bg1">
                    <a:lumMod val="75000"/>
                  </a:schemeClr>
                </a:solidFill>
              </a:rPr>
              <a:t>Pseudophakic</a:t>
            </a:r>
            <a:endParaRPr lang="en-US" altLang="en-US" sz="1800" b="1" dirty="0">
              <a:solidFill>
                <a:schemeClr val="bg1">
                  <a:lumMod val="75000"/>
                </a:schemeClr>
              </a:solidFill>
            </a:endParaRPr>
          </a:p>
        </p:txBody>
      </p:sp>
      <p:sp>
        <p:nvSpPr>
          <p:cNvPr id="43031" name="Text Box 35"/>
          <p:cNvSpPr txBox="1">
            <a:spLocks noChangeArrowheads="1"/>
          </p:cNvSpPr>
          <p:nvPr/>
        </p:nvSpPr>
        <p:spPr bwMode="auto">
          <a:xfrm>
            <a:off x="1190847" y="1295400"/>
            <a:ext cx="2473754"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t>w/ Pupillary Block</a:t>
            </a:r>
          </a:p>
        </p:txBody>
      </p:sp>
      <p:sp>
        <p:nvSpPr>
          <p:cNvPr id="49" name="Rectangle 2">
            <a:extLst>
              <a:ext uri="{FF2B5EF4-FFF2-40B4-BE49-F238E27FC236}">
                <a16:creationId xmlns:a16="http://schemas.microsoft.com/office/drawing/2014/main" id="{240EE5BF-F7D2-4FC8-A5DD-F6B5423153C6}"/>
              </a:ext>
            </a:extLst>
          </p:cNvPr>
          <p:cNvSpPr>
            <a:spLocks noGrp="1" noChangeArrowheads="1"/>
          </p:cNvSpPr>
          <p:nvPr>
            <p:ph type="title"/>
          </p:nvPr>
        </p:nvSpPr>
        <p:spPr>
          <a:xfrm>
            <a:off x="457200" y="304800"/>
            <a:ext cx="7543800" cy="563562"/>
          </a:xfrm>
        </p:spPr>
        <p:txBody>
          <a:bodyPr/>
          <a:lstStyle/>
          <a:p>
            <a:pPr eaLnBrk="1" hangingPunct="1"/>
            <a:r>
              <a:rPr lang="en-US" altLang="en-US" sz="3500" dirty="0"/>
              <a:t>Q</a:t>
            </a:r>
          </a:p>
        </p:txBody>
      </p:sp>
      <p:sp>
        <p:nvSpPr>
          <p:cNvPr id="50" name="TextBox 49">
            <a:extLst>
              <a:ext uri="{FF2B5EF4-FFF2-40B4-BE49-F238E27FC236}">
                <a16:creationId xmlns:a16="http://schemas.microsoft.com/office/drawing/2014/main" id="{CF426230-46C8-405C-9015-99EF57762A2E}"/>
              </a:ext>
            </a:extLst>
          </p:cNvPr>
          <p:cNvSpPr txBox="1"/>
          <p:nvPr/>
        </p:nvSpPr>
        <p:spPr>
          <a:xfrm>
            <a:off x="2259496" y="189094"/>
            <a:ext cx="4607480" cy="400110"/>
          </a:xfrm>
          <a:prstGeom prst="rect">
            <a:avLst/>
          </a:prstGeom>
          <a:solidFill>
            <a:schemeClr val="accent1">
              <a:lumMod val="60000"/>
              <a:lumOff val="40000"/>
            </a:schemeClr>
          </a:solidFill>
        </p:spPr>
        <p:txBody>
          <a:bodyPr wrap="none" rtlCol="0">
            <a:spAutoFit/>
          </a:bodyPr>
          <a:lstStyle/>
          <a:p>
            <a:pPr algn="ctr"/>
            <a:r>
              <a:rPr lang="en-US" sz="2000" b="1" dirty="0"/>
              <a:t>Secondary Angle Closure Glaucoma</a:t>
            </a:r>
          </a:p>
        </p:txBody>
      </p:sp>
      <p:sp>
        <p:nvSpPr>
          <p:cNvPr id="2" name="TextBox 1">
            <a:extLst>
              <a:ext uri="{FF2B5EF4-FFF2-40B4-BE49-F238E27FC236}">
                <a16:creationId xmlns:a16="http://schemas.microsoft.com/office/drawing/2014/main" id="{A7E30BEC-923B-4C9A-A856-BDD0D882F6B8}"/>
              </a:ext>
            </a:extLst>
          </p:cNvPr>
          <p:cNvSpPr txBox="1"/>
          <p:nvPr/>
        </p:nvSpPr>
        <p:spPr>
          <a:xfrm>
            <a:off x="887305" y="2844119"/>
            <a:ext cx="1494320" cy="338554"/>
          </a:xfrm>
          <a:prstGeom prst="rect">
            <a:avLst/>
          </a:prstGeom>
          <a:noFill/>
        </p:spPr>
        <p:txBody>
          <a:bodyPr wrap="none" rtlCol="0">
            <a:spAutoFit/>
          </a:bodyPr>
          <a:lstStyle/>
          <a:p>
            <a:r>
              <a:rPr lang="en-US" sz="1600" dirty="0" err="1">
                <a:solidFill>
                  <a:schemeClr val="bg1">
                    <a:lumMod val="75000"/>
                  </a:schemeClr>
                </a:solidFill>
              </a:rPr>
              <a:t>Phacomorphic</a:t>
            </a:r>
            <a:endParaRPr lang="en-US" sz="1600" dirty="0">
              <a:solidFill>
                <a:schemeClr val="bg1">
                  <a:lumMod val="75000"/>
                </a:schemeClr>
              </a:solidFill>
            </a:endParaRPr>
          </a:p>
        </p:txBody>
      </p:sp>
      <p:sp>
        <p:nvSpPr>
          <p:cNvPr id="51" name="TextBox 50">
            <a:extLst>
              <a:ext uri="{FF2B5EF4-FFF2-40B4-BE49-F238E27FC236}">
                <a16:creationId xmlns:a16="http://schemas.microsoft.com/office/drawing/2014/main" id="{156069D4-340B-4160-A336-EBF73557CEE0}"/>
              </a:ext>
            </a:extLst>
          </p:cNvPr>
          <p:cNvSpPr txBox="1"/>
          <p:nvPr/>
        </p:nvSpPr>
        <p:spPr>
          <a:xfrm>
            <a:off x="884725" y="3175578"/>
            <a:ext cx="1402948" cy="338554"/>
          </a:xfrm>
          <a:prstGeom prst="rect">
            <a:avLst/>
          </a:prstGeom>
          <a:noFill/>
        </p:spPr>
        <p:txBody>
          <a:bodyPr wrap="none" rtlCol="0">
            <a:spAutoFit/>
          </a:bodyPr>
          <a:lstStyle/>
          <a:p>
            <a:r>
              <a:rPr lang="en-US" sz="1600" dirty="0">
                <a:solidFill>
                  <a:schemeClr val="bg1">
                    <a:lumMod val="75000"/>
                  </a:schemeClr>
                </a:solidFill>
              </a:rPr>
              <a:t>Ectopia </a:t>
            </a:r>
            <a:r>
              <a:rPr lang="en-US" sz="1600" dirty="0" err="1">
                <a:solidFill>
                  <a:schemeClr val="bg1">
                    <a:lumMod val="75000"/>
                  </a:schemeClr>
                </a:solidFill>
              </a:rPr>
              <a:t>lentis</a:t>
            </a:r>
            <a:endParaRPr lang="en-US" sz="1600" dirty="0">
              <a:solidFill>
                <a:schemeClr val="bg1">
                  <a:lumMod val="75000"/>
                </a:schemeClr>
              </a:solidFill>
            </a:endParaRPr>
          </a:p>
        </p:txBody>
      </p:sp>
      <p:cxnSp>
        <p:nvCxnSpPr>
          <p:cNvPr id="71" name="Straight Connector 70">
            <a:extLst>
              <a:ext uri="{FF2B5EF4-FFF2-40B4-BE49-F238E27FC236}">
                <a16:creationId xmlns:a16="http://schemas.microsoft.com/office/drawing/2014/main" id="{C104938D-BA8D-4E39-9D5F-9EE2012F2F3C}"/>
              </a:ext>
            </a:extLst>
          </p:cNvPr>
          <p:cNvCxnSpPr>
            <a:cxnSpLocks/>
          </p:cNvCxnSpPr>
          <p:nvPr/>
        </p:nvCxnSpPr>
        <p:spPr>
          <a:xfrm flipH="1">
            <a:off x="762665" y="3023488"/>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2A7E4E40-472F-4E50-8A7A-45C10FDD7171}"/>
              </a:ext>
            </a:extLst>
          </p:cNvPr>
          <p:cNvCxnSpPr>
            <a:cxnSpLocks/>
          </p:cNvCxnSpPr>
          <p:nvPr/>
        </p:nvCxnSpPr>
        <p:spPr>
          <a:xfrm flipH="1">
            <a:off x="762665" y="3347853"/>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C3924889-45B9-4383-9C9E-48F0A9C27AD8}"/>
              </a:ext>
            </a:extLst>
          </p:cNvPr>
          <p:cNvCxnSpPr>
            <a:cxnSpLocks/>
          </p:cNvCxnSpPr>
          <p:nvPr/>
        </p:nvCxnSpPr>
        <p:spPr>
          <a:xfrm flipH="1">
            <a:off x="748719" y="2838976"/>
            <a:ext cx="13947" cy="5088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 name="Straight Arrow Connector 5">
            <a:extLst>
              <a:ext uri="{FF2B5EF4-FFF2-40B4-BE49-F238E27FC236}">
                <a16:creationId xmlns:a16="http://schemas.microsoft.com/office/drawing/2014/main" id="{A3439F0C-5143-461F-8F3C-2E830785DEFC}"/>
              </a:ext>
            </a:extLst>
          </p:cNvPr>
          <p:cNvCxnSpPr>
            <a:stCxn id="50" idx="2"/>
          </p:cNvCxnSpPr>
          <p:nvPr/>
        </p:nvCxnSpPr>
        <p:spPr>
          <a:xfrm flipH="1">
            <a:off x="2971800" y="589204"/>
            <a:ext cx="1591436" cy="706196"/>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6" name="Straight Arrow Connector 25">
            <a:extLst>
              <a:ext uri="{FF2B5EF4-FFF2-40B4-BE49-F238E27FC236}">
                <a16:creationId xmlns:a16="http://schemas.microsoft.com/office/drawing/2014/main" id="{B70E0124-9B84-41A5-8D84-A66B7838A706}"/>
              </a:ext>
            </a:extLst>
          </p:cNvPr>
          <p:cNvCxnSpPr>
            <a:cxnSpLocks/>
          </p:cNvCxnSpPr>
          <p:nvPr/>
        </p:nvCxnSpPr>
        <p:spPr>
          <a:xfrm flipH="1">
            <a:off x="1159539" y="1828800"/>
            <a:ext cx="1290435" cy="478059"/>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28" name="Straight Arrow Connector 27">
            <a:extLst>
              <a:ext uri="{FF2B5EF4-FFF2-40B4-BE49-F238E27FC236}">
                <a16:creationId xmlns:a16="http://schemas.microsoft.com/office/drawing/2014/main" id="{567A4249-5C59-4416-8A8E-1C35913900AB}"/>
              </a:ext>
            </a:extLst>
          </p:cNvPr>
          <p:cNvCxnSpPr>
            <a:cxnSpLocks/>
          </p:cNvCxnSpPr>
          <p:nvPr/>
        </p:nvCxnSpPr>
        <p:spPr>
          <a:xfrm>
            <a:off x="2449973" y="1832208"/>
            <a:ext cx="1268784" cy="477455"/>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1" name="Straight Arrow Connector 20">
            <a:extLst>
              <a:ext uri="{FF2B5EF4-FFF2-40B4-BE49-F238E27FC236}">
                <a16:creationId xmlns:a16="http://schemas.microsoft.com/office/drawing/2014/main" id="{5E33AEB6-AB6B-4304-B44B-E14BDAECF20A}"/>
              </a:ext>
            </a:extLst>
          </p:cNvPr>
          <p:cNvCxnSpPr>
            <a:cxnSpLocks/>
          </p:cNvCxnSpPr>
          <p:nvPr/>
        </p:nvCxnSpPr>
        <p:spPr>
          <a:xfrm>
            <a:off x="4572000" y="589204"/>
            <a:ext cx="1600200" cy="706196"/>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17" name="Text Box 36">
            <a:extLst>
              <a:ext uri="{FF2B5EF4-FFF2-40B4-BE49-F238E27FC236}">
                <a16:creationId xmlns:a16="http://schemas.microsoft.com/office/drawing/2014/main" id="{34552070-EB2B-487F-A630-96C6A15CCEE0}"/>
              </a:ext>
            </a:extLst>
          </p:cNvPr>
          <p:cNvSpPr txBox="1">
            <a:spLocks noChangeArrowheads="1"/>
          </p:cNvSpPr>
          <p:nvPr/>
        </p:nvSpPr>
        <p:spPr bwMode="auto">
          <a:xfrm>
            <a:off x="5181600" y="1295400"/>
            <a:ext cx="2630848" cy="430887"/>
          </a:xfrm>
          <a:prstGeom prst="rect">
            <a:avLst/>
          </a:prstGeom>
          <a:noFill/>
          <a:ln w="952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solidFill>
                  <a:schemeClr val="bg1">
                    <a:lumMod val="75000"/>
                  </a:schemeClr>
                </a:solidFill>
              </a:rPr>
              <a:t>w/o Pupillary Block</a:t>
            </a:r>
          </a:p>
        </p:txBody>
      </p:sp>
      <p:sp>
        <p:nvSpPr>
          <p:cNvPr id="8" name="TextBox 7">
            <a:extLst>
              <a:ext uri="{FF2B5EF4-FFF2-40B4-BE49-F238E27FC236}">
                <a16:creationId xmlns:a16="http://schemas.microsoft.com/office/drawing/2014/main" id="{27F2C550-DA54-4D1E-AD53-47025EEE773E}"/>
              </a:ext>
            </a:extLst>
          </p:cNvPr>
          <p:cNvSpPr txBox="1"/>
          <p:nvPr/>
        </p:nvSpPr>
        <p:spPr>
          <a:xfrm>
            <a:off x="2743200" y="3290605"/>
            <a:ext cx="6175210" cy="830997"/>
          </a:xfrm>
          <a:prstGeom prst="rect">
            <a:avLst/>
          </a:prstGeom>
          <a:noFill/>
        </p:spPr>
        <p:txBody>
          <a:bodyPr wrap="square" rtlCol="0">
            <a:spAutoFit/>
          </a:bodyPr>
          <a:lstStyle/>
          <a:p>
            <a:r>
              <a:rPr lang="en-US" sz="1600" i="1" dirty="0">
                <a:solidFill>
                  <a:srgbClr val="0000FF"/>
                </a:solidFill>
              </a:rPr>
              <a:t>We said earlier that ‘pupillary block’ involves contact between the pupillary margin and the lens. If there’s no lens, what’s blocking the pupil in aphakic secondary ACG?</a:t>
            </a:r>
            <a:endParaRPr lang="en-US" sz="1600" dirty="0">
              <a:solidFill>
                <a:srgbClr val="0000FF"/>
              </a:solidFill>
            </a:endParaRPr>
          </a:p>
        </p:txBody>
      </p:sp>
      <p:sp>
        <p:nvSpPr>
          <p:cNvPr id="3" name="Oval 2">
            <a:extLst>
              <a:ext uri="{FF2B5EF4-FFF2-40B4-BE49-F238E27FC236}">
                <a16:creationId xmlns:a16="http://schemas.microsoft.com/office/drawing/2014/main" id="{38AB71D1-5878-4390-99C6-7A13B232784F}"/>
              </a:ext>
            </a:extLst>
          </p:cNvPr>
          <p:cNvSpPr/>
          <p:nvPr/>
        </p:nvSpPr>
        <p:spPr>
          <a:xfrm>
            <a:off x="3276064" y="2306859"/>
            <a:ext cx="1105522" cy="415945"/>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77566646"/>
      </p:ext>
    </p:extLst>
  </p:cSld>
  <p:clrMapOvr>
    <a:masterClrMapping/>
  </p:clrMapOvr>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014" name="Text Box 6"/>
          <p:cNvSpPr txBox="1">
            <a:spLocks noChangeArrowheads="1"/>
          </p:cNvSpPr>
          <p:nvPr/>
        </p:nvSpPr>
        <p:spPr bwMode="auto">
          <a:xfrm>
            <a:off x="533400" y="2356376"/>
            <a:ext cx="1005403"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Lens-</a:t>
            </a:r>
          </a:p>
          <a:p>
            <a:pPr algn="ctr" eaLnBrk="1" hangingPunct="1">
              <a:lnSpc>
                <a:spcPct val="80000"/>
              </a:lnSpc>
              <a:spcBef>
                <a:spcPct val="0"/>
              </a:spcBef>
              <a:buClrTx/>
              <a:buSzTx/>
              <a:buFontTx/>
              <a:buNone/>
            </a:pPr>
            <a:r>
              <a:rPr lang="en-US" altLang="en-US" sz="1800" dirty="0">
                <a:solidFill>
                  <a:schemeClr val="bg1">
                    <a:lumMod val="75000"/>
                  </a:schemeClr>
                </a:solidFill>
              </a:rPr>
              <a:t>Induced</a:t>
            </a:r>
          </a:p>
        </p:txBody>
      </p:sp>
      <p:sp>
        <p:nvSpPr>
          <p:cNvPr id="43017" name="Text Box 14"/>
          <p:cNvSpPr txBox="1">
            <a:spLocks noChangeArrowheads="1"/>
          </p:cNvSpPr>
          <p:nvPr/>
        </p:nvSpPr>
        <p:spPr bwMode="auto">
          <a:xfrm>
            <a:off x="2968790" y="2365901"/>
            <a:ext cx="1749198"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b="1" dirty="0"/>
              <a:t>Aphakic</a:t>
            </a:r>
            <a:r>
              <a:rPr lang="en-US" altLang="en-US" sz="1800" b="1" dirty="0">
                <a:solidFill>
                  <a:schemeClr val="bg1">
                    <a:lumMod val="75000"/>
                  </a:schemeClr>
                </a:solidFill>
              </a:rPr>
              <a:t>/</a:t>
            </a:r>
          </a:p>
          <a:p>
            <a:pPr algn="ctr" eaLnBrk="1" hangingPunct="1">
              <a:lnSpc>
                <a:spcPct val="80000"/>
              </a:lnSpc>
              <a:spcBef>
                <a:spcPct val="0"/>
              </a:spcBef>
              <a:buClrTx/>
              <a:buSzTx/>
              <a:buFontTx/>
              <a:buNone/>
            </a:pPr>
            <a:r>
              <a:rPr lang="en-US" altLang="en-US" sz="1800" b="1" dirty="0" err="1">
                <a:solidFill>
                  <a:schemeClr val="bg1">
                    <a:lumMod val="75000"/>
                  </a:schemeClr>
                </a:solidFill>
              </a:rPr>
              <a:t>Pseudophakic</a:t>
            </a:r>
            <a:endParaRPr lang="en-US" altLang="en-US" sz="1800" b="1" dirty="0">
              <a:solidFill>
                <a:schemeClr val="bg1">
                  <a:lumMod val="75000"/>
                </a:schemeClr>
              </a:solidFill>
            </a:endParaRPr>
          </a:p>
        </p:txBody>
      </p:sp>
      <p:sp>
        <p:nvSpPr>
          <p:cNvPr id="43031" name="Text Box 35"/>
          <p:cNvSpPr txBox="1">
            <a:spLocks noChangeArrowheads="1"/>
          </p:cNvSpPr>
          <p:nvPr/>
        </p:nvSpPr>
        <p:spPr bwMode="auto">
          <a:xfrm>
            <a:off x="1190847" y="1295400"/>
            <a:ext cx="2473754"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t>w/ Pupillary Block</a:t>
            </a:r>
          </a:p>
        </p:txBody>
      </p:sp>
      <p:sp>
        <p:nvSpPr>
          <p:cNvPr id="49" name="Rectangle 2">
            <a:extLst>
              <a:ext uri="{FF2B5EF4-FFF2-40B4-BE49-F238E27FC236}">
                <a16:creationId xmlns:a16="http://schemas.microsoft.com/office/drawing/2014/main" id="{240EE5BF-F7D2-4FC8-A5DD-F6B5423153C6}"/>
              </a:ext>
            </a:extLst>
          </p:cNvPr>
          <p:cNvSpPr>
            <a:spLocks noGrp="1" noChangeArrowheads="1"/>
          </p:cNvSpPr>
          <p:nvPr>
            <p:ph type="title"/>
          </p:nvPr>
        </p:nvSpPr>
        <p:spPr>
          <a:xfrm>
            <a:off x="457200" y="304800"/>
            <a:ext cx="7543800" cy="563562"/>
          </a:xfrm>
        </p:spPr>
        <p:txBody>
          <a:bodyPr/>
          <a:lstStyle/>
          <a:p>
            <a:pPr eaLnBrk="1" hangingPunct="1"/>
            <a:r>
              <a:rPr lang="en-US" altLang="en-US" sz="3500" dirty="0"/>
              <a:t>Q/A</a:t>
            </a:r>
          </a:p>
        </p:txBody>
      </p:sp>
      <p:sp>
        <p:nvSpPr>
          <p:cNvPr id="50" name="TextBox 49">
            <a:extLst>
              <a:ext uri="{FF2B5EF4-FFF2-40B4-BE49-F238E27FC236}">
                <a16:creationId xmlns:a16="http://schemas.microsoft.com/office/drawing/2014/main" id="{CF426230-46C8-405C-9015-99EF57762A2E}"/>
              </a:ext>
            </a:extLst>
          </p:cNvPr>
          <p:cNvSpPr txBox="1"/>
          <p:nvPr/>
        </p:nvSpPr>
        <p:spPr>
          <a:xfrm>
            <a:off x="2259496" y="189094"/>
            <a:ext cx="4607480" cy="400110"/>
          </a:xfrm>
          <a:prstGeom prst="rect">
            <a:avLst/>
          </a:prstGeom>
          <a:solidFill>
            <a:schemeClr val="accent1">
              <a:lumMod val="60000"/>
              <a:lumOff val="40000"/>
            </a:schemeClr>
          </a:solidFill>
        </p:spPr>
        <p:txBody>
          <a:bodyPr wrap="none" rtlCol="0">
            <a:spAutoFit/>
          </a:bodyPr>
          <a:lstStyle/>
          <a:p>
            <a:pPr algn="ctr"/>
            <a:r>
              <a:rPr lang="en-US" sz="2000" b="1" dirty="0"/>
              <a:t>Secondary Angle Closure Glaucoma</a:t>
            </a:r>
          </a:p>
        </p:txBody>
      </p:sp>
      <p:sp>
        <p:nvSpPr>
          <p:cNvPr id="2" name="TextBox 1">
            <a:extLst>
              <a:ext uri="{FF2B5EF4-FFF2-40B4-BE49-F238E27FC236}">
                <a16:creationId xmlns:a16="http://schemas.microsoft.com/office/drawing/2014/main" id="{A7E30BEC-923B-4C9A-A856-BDD0D882F6B8}"/>
              </a:ext>
            </a:extLst>
          </p:cNvPr>
          <p:cNvSpPr txBox="1"/>
          <p:nvPr/>
        </p:nvSpPr>
        <p:spPr>
          <a:xfrm>
            <a:off x="887305" y="2844119"/>
            <a:ext cx="1494320" cy="338554"/>
          </a:xfrm>
          <a:prstGeom prst="rect">
            <a:avLst/>
          </a:prstGeom>
          <a:noFill/>
        </p:spPr>
        <p:txBody>
          <a:bodyPr wrap="none" rtlCol="0">
            <a:spAutoFit/>
          </a:bodyPr>
          <a:lstStyle/>
          <a:p>
            <a:r>
              <a:rPr lang="en-US" sz="1600" dirty="0" err="1">
                <a:solidFill>
                  <a:schemeClr val="bg1">
                    <a:lumMod val="75000"/>
                  </a:schemeClr>
                </a:solidFill>
              </a:rPr>
              <a:t>Phacomorphic</a:t>
            </a:r>
            <a:endParaRPr lang="en-US" sz="1600" dirty="0">
              <a:solidFill>
                <a:schemeClr val="bg1">
                  <a:lumMod val="75000"/>
                </a:schemeClr>
              </a:solidFill>
            </a:endParaRPr>
          </a:p>
        </p:txBody>
      </p:sp>
      <p:sp>
        <p:nvSpPr>
          <p:cNvPr id="51" name="TextBox 50">
            <a:extLst>
              <a:ext uri="{FF2B5EF4-FFF2-40B4-BE49-F238E27FC236}">
                <a16:creationId xmlns:a16="http://schemas.microsoft.com/office/drawing/2014/main" id="{156069D4-340B-4160-A336-EBF73557CEE0}"/>
              </a:ext>
            </a:extLst>
          </p:cNvPr>
          <p:cNvSpPr txBox="1"/>
          <p:nvPr/>
        </p:nvSpPr>
        <p:spPr>
          <a:xfrm>
            <a:off x="884725" y="3175578"/>
            <a:ext cx="1402948" cy="338554"/>
          </a:xfrm>
          <a:prstGeom prst="rect">
            <a:avLst/>
          </a:prstGeom>
          <a:noFill/>
        </p:spPr>
        <p:txBody>
          <a:bodyPr wrap="none" rtlCol="0">
            <a:spAutoFit/>
          </a:bodyPr>
          <a:lstStyle/>
          <a:p>
            <a:r>
              <a:rPr lang="en-US" sz="1600" dirty="0">
                <a:solidFill>
                  <a:schemeClr val="bg1">
                    <a:lumMod val="75000"/>
                  </a:schemeClr>
                </a:solidFill>
              </a:rPr>
              <a:t>Ectopia </a:t>
            </a:r>
            <a:r>
              <a:rPr lang="en-US" sz="1600" dirty="0" err="1">
                <a:solidFill>
                  <a:schemeClr val="bg1">
                    <a:lumMod val="75000"/>
                  </a:schemeClr>
                </a:solidFill>
              </a:rPr>
              <a:t>lentis</a:t>
            </a:r>
            <a:endParaRPr lang="en-US" sz="1600" dirty="0">
              <a:solidFill>
                <a:schemeClr val="bg1">
                  <a:lumMod val="75000"/>
                </a:schemeClr>
              </a:solidFill>
            </a:endParaRPr>
          </a:p>
        </p:txBody>
      </p:sp>
      <p:cxnSp>
        <p:nvCxnSpPr>
          <p:cNvPr id="71" name="Straight Connector 70">
            <a:extLst>
              <a:ext uri="{FF2B5EF4-FFF2-40B4-BE49-F238E27FC236}">
                <a16:creationId xmlns:a16="http://schemas.microsoft.com/office/drawing/2014/main" id="{C104938D-BA8D-4E39-9D5F-9EE2012F2F3C}"/>
              </a:ext>
            </a:extLst>
          </p:cNvPr>
          <p:cNvCxnSpPr>
            <a:cxnSpLocks/>
          </p:cNvCxnSpPr>
          <p:nvPr/>
        </p:nvCxnSpPr>
        <p:spPr>
          <a:xfrm flipH="1">
            <a:off x="762665" y="3023488"/>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2A7E4E40-472F-4E50-8A7A-45C10FDD7171}"/>
              </a:ext>
            </a:extLst>
          </p:cNvPr>
          <p:cNvCxnSpPr>
            <a:cxnSpLocks/>
          </p:cNvCxnSpPr>
          <p:nvPr/>
        </p:nvCxnSpPr>
        <p:spPr>
          <a:xfrm flipH="1">
            <a:off x="762665" y="3347853"/>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C3924889-45B9-4383-9C9E-48F0A9C27AD8}"/>
              </a:ext>
            </a:extLst>
          </p:cNvPr>
          <p:cNvCxnSpPr>
            <a:cxnSpLocks/>
          </p:cNvCxnSpPr>
          <p:nvPr/>
        </p:nvCxnSpPr>
        <p:spPr>
          <a:xfrm flipH="1">
            <a:off x="748719" y="2838976"/>
            <a:ext cx="13947" cy="5088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 name="Straight Arrow Connector 5">
            <a:extLst>
              <a:ext uri="{FF2B5EF4-FFF2-40B4-BE49-F238E27FC236}">
                <a16:creationId xmlns:a16="http://schemas.microsoft.com/office/drawing/2014/main" id="{A3439F0C-5143-461F-8F3C-2E830785DEFC}"/>
              </a:ext>
            </a:extLst>
          </p:cNvPr>
          <p:cNvCxnSpPr>
            <a:stCxn id="50" idx="2"/>
          </p:cNvCxnSpPr>
          <p:nvPr/>
        </p:nvCxnSpPr>
        <p:spPr>
          <a:xfrm flipH="1">
            <a:off x="2971800" y="589204"/>
            <a:ext cx="1591436" cy="706196"/>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6" name="Straight Arrow Connector 25">
            <a:extLst>
              <a:ext uri="{FF2B5EF4-FFF2-40B4-BE49-F238E27FC236}">
                <a16:creationId xmlns:a16="http://schemas.microsoft.com/office/drawing/2014/main" id="{B70E0124-9B84-41A5-8D84-A66B7838A706}"/>
              </a:ext>
            </a:extLst>
          </p:cNvPr>
          <p:cNvCxnSpPr>
            <a:cxnSpLocks/>
          </p:cNvCxnSpPr>
          <p:nvPr/>
        </p:nvCxnSpPr>
        <p:spPr>
          <a:xfrm flipH="1">
            <a:off x="1159539" y="1828800"/>
            <a:ext cx="1290435" cy="478059"/>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28" name="Straight Arrow Connector 27">
            <a:extLst>
              <a:ext uri="{FF2B5EF4-FFF2-40B4-BE49-F238E27FC236}">
                <a16:creationId xmlns:a16="http://schemas.microsoft.com/office/drawing/2014/main" id="{567A4249-5C59-4416-8A8E-1C35913900AB}"/>
              </a:ext>
            </a:extLst>
          </p:cNvPr>
          <p:cNvCxnSpPr>
            <a:cxnSpLocks/>
          </p:cNvCxnSpPr>
          <p:nvPr/>
        </p:nvCxnSpPr>
        <p:spPr>
          <a:xfrm>
            <a:off x="2449973" y="1832208"/>
            <a:ext cx="1268784" cy="477455"/>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1" name="Straight Arrow Connector 20">
            <a:extLst>
              <a:ext uri="{FF2B5EF4-FFF2-40B4-BE49-F238E27FC236}">
                <a16:creationId xmlns:a16="http://schemas.microsoft.com/office/drawing/2014/main" id="{5E33AEB6-AB6B-4304-B44B-E14BDAECF20A}"/>
              </a:ext>
            </a:extLst>
          </p:cNvPr>
          <p:cNvCxnSpPr>
            <a:cxnSpLocks/>
          </p:cNvCxnSpPr>
          <p:nvPr/>
        </p:nvCxnSpPr>
        <p:spPr>
          <a:xfrm>
            <a:off x="4572000" y="589204"/>
            <a:ext cx="1600200" cy="706196"/>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17" name="Text Box 36">
            <a:extLst>
              <a:ext uri="{FF2B5EF4-FFF2-40B4-BE49-F238E27FC236}">
                <a16:creationId xmlns:a16="http://schemas.microsoft.com/office/drawing/2014/main" id="{34552070-EB2B-487F-A630-96C6A15CCEE0}"/>
              </a:ext>
            </a:extLst>
          </p:cNvPr>
          <p:cNvSpPr txBox="1">
            <a:spLocks noChangeArrowheads="1"/>
          </p:cNvSpPr>
          <p:nvPr/>
        </p:nvSpPr>
        <p:spPr bwMode="auto">
          <a:xfrm>
            <a:off x="5181600" y="1295400"/>
            <a:ext cx="2630848" cy="430887"/>
          </a:xfrm>
          <a:prstGeom prst="rect">
            <a:avLst/>
          </a:prstGeom>
          <a:noFill/>
          <a:ln w="952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solidFill>
                  <a:schemeClr val="bg1">
                    <a:lumMod val="75000"/>
                  </a:schemeClr>
                </a:solidFill>
              </a:rPr>
              <a:t>w/o Pupillary Block</a:t>
            </a:r>
          </a:p>
        </p:txBody>
      </p:sp>
      <p:sp>
        <p:nvSpPr>
          <p:cNvPr id="8" name="TextBox 7">
            <a:extLst>
              <a:ext uri="{FF2B5EF4-FFF2-40B4-BE49-F238E27FC236}">
                <a16:creationId xmlns:a16="http://schemas.microsoft.com/office/drawing/2014/main" id="{27F2C550-DA54-4D1E-AD53-47025EEE773E}"/>
              </a:ext>
            </a:extLst>
          </p:cNvPr>
          <p:cNvSpPr txBox="1"/>
          <p:nvPr/>
        </p:nvSpPr>
        <p:spPr>
          <a:xfrm>
            <a:off x="2743200" y="3290605"/>
            <a:ext cx="6175210" cy="1077218"/>
          </a:xfrm>
          <a:prstGeom prst="rect">
            <a:avLst/>
          </a:prstGeom>
          <a:noFill/>
        </p:spPr>
        <p:txBody>
          <a:bodyPr wrap="square" rtlCol="0">
            <a:spAutoFit/>
          </a:bodyPr>
          <a:lstStyle/>
          <a:p>
            <a:r>
              <a:rPr lang="en-US" sz="1600" i="1" dirty="0">
                <a:solidFill>
                  <a:srgbClr val="0000FF"/>
                </a:solidFill>
              </a:rPr>
              <a:t>We said earlier that ‘pupillary block’ involves contact between the pupillary margin and the lens. If there’s no lens, what’s blocking the pupil in aphakic secondary ACG?</a:t>
            </a:r>
          </a:p>
          <a:p>
            <a:r>
              <a:rPr lang="en-US" sz="1600" dirty="0">
                <a:solidFill>
                  <a:srgbClr val="0000FF"/>
                </a:solidFill>
              </a:rPr>
              <a:t>The culprit is the  </a:t>
            </a:r>
            <a:r>
              <a:rPr lang="en-US" sz="1600" i="1" dirty="0">
                <a:solidFill>
                  <a:srgbClr val="0000FF"/>
                </a:solidFill>
              </a:rPr>
              <a:t>vitreous</a:t>
            </a:r>
            <a:r>
              <a:rPr lang="en-US" sz="1600" dirty="0">
                <a:solidFill>
                  <a:srgbClr val="0000FF"/>
                </a:solidFill>
              </a:rPr>
              <a:t>  face. </a:t>
            </a:r>
          </a:p>
        </p:txBody>
      </p:sp>
      <p:sp>
        <p:nvSpPr>
          <p:cNvPr id="3" name="Oval 2">
            <a:extLst>
              <a:ext uri="{FF2B5EF4-FFF2-40B4-BE49-F238E27FC236}">
                <a16:creationId xmlns:a16="http://schemas.microsoft.com/office/drawing/2014/main" id="{38AB71D1-5878-4390-99C6-7A13B232784F}"/>
              </a:ext>
            </a:extLst>
          </p:cNvPr>
          <p:cNvSpPr/>
          <p:nvPr/>
        </p:nvSpPr>
        <p:spPr>
          <a:xfrm>
            <a:off x="3276064" y="2306859"/>
            <a:ext cx="1105522" cy="415945"/>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260FC69-5CD7-4A04-95D7-3ED5AC8F1747}"/>
              </a:ext>
            </a:extLst>
          </p:cNvPr>
          <p:cNvSpPr/>
          <p:nvPr/>
        </p:nvSpPr>
        <p:spPr>
          <a:xfrm>
            <a:off x="4381586" y="4095122"/>
            <a:ext cx="800014" cy="250441"/>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150966486"/>
      </p:ext>
    </p:extLst>
  </p:cSld>
  <p:clrMapOvr>
    <a:masterClrMapping/>
  </p:clrMapOvr>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014" name="Text Box 6"/>
          <p:cNvSpPr txBox="1">
            <a:spLocks noChangeArrowheads="1"/>
          </p:cNvSpPr>
          <p:nvPr/>
        </p:nvSpPr>
        <p:spPr bwMode="auto">
          <a:xfrm>
            <a:off x="533400" y="2356376"/>
            <a:ext cx="1005403"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Lens-</a:t>
            </a:r>
          </a:p>
          <a:p>
            <a:pPr algn="ctr" eaLnBrk="1" hangingPunct="1">
              <a:lnSpc>
                <a:spcPct val="80000"/>
              </a:lnSpc>
              <a:spcBef>
                <a:spcPct val="0"/>
              </a:spcBef>
              <a:buClrTx/>
              <a:buSzTx/>
              <a:buFontTx/>
              <a:buNone/>
            </a:pPr>
            <a:r>
              <a:rPr lang="en-US" altLang="en-US" sz="1800" dirty="0">
                <a:solidFill>
                  <a:schemeClr val="bg1">
                    <a:lumMod val="75000"/>
                  </a:schemeClr>
                </a:solidFill>
              </a:rPr>
              <a:t>Induced</a:t>
            </a:r>
          </a:p>
        </p:txBody>
      </p:sp>
      <p:sp>
        <p:nvSpPr>
          <p:cNvPr id="43017" name="Text Box 14"/>
          <p:cNvSpPr txBox="1">
            <a:spLocks noChangeArrowheads="1"/>
          </p:cNvSpPr>
          <p:nvPr/>
        </p:nvSpPr>
        <p:spPr bwMode="auto">
          <a:xfrm>
            <a:off x="2968790" y="2365901"/>
            <a:ext cx="1749198"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b="1" dirty="0"/>
              <a:t>Aphakic</a:t>
            </a:r>
            <a:r>
              <a:rPr lang="en-US" altLang="en-US" sz="1800" b="1" dirty="0">
                <a:solidFill>
                  <a:schemeClr val="bg1">
                    <a:lumMod val="75000"/>
                  </a:schemeClr>
                </a:solidFill>
              </a:rPr>
              <a:t>/</a:t>
            </a:r>
          </a:p>
          <a:p>
            <a:pPr algn="ctr" eaLnBrk="1" hangingPunct="1">
              <a:lnSpc>
                <a:spcPct val="80000"/>
              </a:lnSpc>
              <a:spcBef>
                <a:spcPct val="0"/>
              </a:spcBef>
              <a:buClrTx/>
              <a:buSzTx/>
              <a:buFontTx/>
              <a:buNone/>
            </a:pPr>
            <a:r>
              <a:rPr lang="en-US" altLang="en-US" sz="1800" b="1" dirty="0" err="1">
                <a:solidFill>
                  <a:schemeClr val="bg1">
                    <a:lumMod val="75000"/>
                  </a:schemeClr>
                </a:solidFill>
              </a:rPr>
              <a:t>Pseudophakic</a:t>
            </a:r>
            <a:endParaRPr lang="en-US" altLang="en-US" sz="1800" b="1" dirty="0">
              <a:solidFill>
                <a:schemeClr val="bg1">
                  <a:lumMod val="75000"/>
                </a:schemeClr>
              </a:solidFill>
            </a:endParaRPr>
          </a:p>
        </p:txBody>
      </p:sp>
      <p:sp>
        <p:nvSpPr>
          <p:cNvPr id="43031" name="Text Box 35"/>
          <p:cNvSpPr txBox="1">
            <a:spLocks noChangeArrowheads="1"/>
          </p:cNvSpPr>
          <p:nvPr/>
        </p:nvSpPr>
        <p:spPr bwMode="auto">
          <a:xfrm>
            <a:off x="1190847" y="1295400"/>
            <a:ext cx="2473754"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t>w/ Pupillary Block</a:t>
            </a:r>
          </a:p>
        </p:txBody>
      </p:sp>
      <p:sp>
        <p:nvSpPr>
          <p:cNvPr id="49" name="Rectangle 2">
            <a:extLst>
              <a:ext uri="{FF2B5EF4-FFF2-40B4-BE49-F238E27FC236}">
                <a16:creationId xmlns:a16="http://schemas.microsoft.com/office/drawing/2014/main" id="{240EE5BF-F7D2-4FC8-A5DD-F6B5423153C6}"/>
              </a:ext>
            </a:extLst>
          </p:cNvPr>
          <p:cNvSpPr>
            <a:spLocks noGrp="1" noChangeArrowheads="1"/>
          </p:cNvSpPr>
          <p:nvPr>
            <p:ph type="title"/>
          </p:nvPr>
        </p:nvSpPr>
        <p:spPr>
          <a:xfrm>
            <a:off x="457200" y="304800"/>
            <a:ext cx="7543800" cy="563562"/>
          </a:xfrm>
        </p:spPr>
        <p:txBody>
          <a:bodyPr/>
          <a:lstStyle/>
          <a:p>
            <a:pPr eaLnBrk="1" hangingPunct="1"/>
            <a:r>
              <a:rPr lang="en-US" altLang="en-US" sz="3500" dirty="0"/>
              <a:t>A</a:t>
            </a:r>
          </a:p>
        </p:txBody>
      </p:sp>
      <p:sp>
        <p:nvSpPr>
          <p:cNvPr id="50" name="TextBox 49">
            <a:extLst>
              <a:ext uri="{FF2B5EF4-FFF2-40B4-BE49-F238E27FC236}">
                <a16:creationId xmlns:a16="http://schemas.microsoft.com/office/drawing/2014/main" id="{CF426230-46C8-405C-9015-99EF57762A2E}"/>
              </a:ext>
            </a:extLst>
          </p:cNvPr>
          <p:cNvSpPr txBox="1"/>
          <p:nvPr/>
        </p:nvSpPr>
        <p:spPr>
          <a:xfrm>
            <a:off x="2259496" y="189094"/>
            <a:ext cx="4607480" cy="400110"/>
          </a:xfrm>
          <a:prstGeom prst="rect">
            <a:avLst/>
          </a:prstGeom>
          <a:solidFill>
            <a:schemeClr val="accent1">
              <a:lumMod val="60000"/>
              <a:lumOff val="40000"/>
            </a:schemeClr>
          </a:solidFill>
        </p:spPr>
        <p:txBody>
          <a:bodyPr wrap="none" rtlCol="0">
            <a:spAutoFit/>
          </a:bodyPr>
          <a:lstStyle/>
          <a:p>
            <a:pPr algn="ctr"/>
            <a:r>
              <a:rPr lang="en-US" sz="2000" b="1" dirty="0"/>
              <a:t>Secondary Angle Closure Glaucoma</a:t>
            </a:r>
          </a:p>
        </p:txBody>
      </p:sp>
      <p:sp>
        <p:nvSpPr>
          <p:cNvPr id="2" name="TextBox 1">
            <a:extLst>
              <a:ext uri="{FF2B5EF4-FFF2-40B4-BE49-F238E27FC236}">
                <a16:creationId xmlns:a16="http://schemas.microsoft.com/office/drawing/2014/main" id="{A7E30BEC-923B-4C9A-A856-BDD0D882F6B8}"/>
              </a:ext>
            </a:extLst>
          </p:cNvPr>
          <p:cNvSpPr txBox="1"/>
          <p:nvPr/>
        </p:nvSpPr>
        <p:spPr>
          <a:xfrm>
            <a:off x="887305" y="2844119"/>
            <a:ext cx="1494320" cy="338554"/>
          </a:xfrm>
          <a:prstGeom prst="rect">
            <a:avLst/>
          </a:prstGeom>
          <a:noFill/>
        </p:spPr>
        <p:txBody>
          <a:bodyPr wrap="none" rtlCol="0">
            <a:spAutoFit/>
          </a:bodyPr>
          <a:lstStyle/>
          <a:p>
            <a:r>
              <a:rPr lang="en-US" sz="1600" dirty="0" err="1">
                <a:solidFill>
                  <a:schemeClr val="bg1">
                    <a:lumMod val="75000"/>
                  </a:schemeClr>
                </a:solidFill>
              </a:rPr>
              <a:t>Phacomorphic</a:t>
            </a:r>
            <a:endParaRPr lang="en-US" sz="1600" dirty="0">
              <a:solidFill>
                <a:schemeClr val="bg1">
                  <a:lumMod val="75000"/>
                </a:schemeClr>
              </a:solidFill>
            </a:endParaRPr>
          </a:p>
        </p:txBody>
      </p:sp>
      <p:sp>
        <p:nvSpPr>
          <p:cNvPr id="51" name="TextBox 50">
            <a:extLst>
              <a:ext uri="{FF2B5EF4-FFF2-40B4-BE49-F238E27FC236}">
                <a16:creationId xmlns:a16="http://schemas.microsoft.com/office/drawing/2014/main" id="{156069D4-340B-4160-A336-EBF73557CEE0}"/>
              </a:ext>
            </a:extLst>
          </p:cNvPr>
          <p:cNvSpPr txBox="1"/>
          <p:nvPr/>
        </p:nvSpPr>
        <p:spPr>
          <a:xfrm>
            <a:off x="884725" y="3175578"/>
            <a:ext cx="1402948" cy="338554"/>
          </a:xfrm>
          <a:prstGeom prst="rect">
            <a:avLst/>
          </a:prstGeom>
          <a:noFill/>
        </p:spPr>
        <p:txBody>
          <a:bodyPr wrap="none" rtlCol="0">
            <a:spAutoFit/>
          </a:bodyPr>
          <a:lstStyle/>
          <a:p>
            <a:r>
              <a:rPr lang="en-US" sz="1600" dirty="0">
                <a:solidFill>
                  <a:schemeClr val="bg1">
                    <a:lumMod val="75000"/>
                  </a:schemeClr>
                </a:solidFill>
              </a:rPr>
              <a:t>Ectopia </a:t>
            </a:r>
            <a:r>
              <a:rPr lang="en-US" sz="1600" dirty="0" err="1">
                <a:solidFill>
                  <a:schemeClr val="bg1">
                    <a:lumMod val="75000"/>
                  </a:schemeClr>
                </a:solidFill>
              </a:rPr>
              <a:t>lentis</a:t>
            </a:r>
            <a:endParaRPr lang="en-US" sz="1600" dirty="0">
              <a:solidFill>
                <a:schemeClr val="bg1">
                  <a:lumMod val="75000"/>
                </a:schemeClr>
              </a:solidFill>
            </a:endParaRPr>
          </a:p>
        </p:txBody>
      </p:sp>
      <p:cxnSp>
        <p:nvCxnSpPr>
          <p:cNvPr id="71" name="Straight Connector 70">
            <a:extLst>
              <a:ext uri="{FF2B5EF4-FFF2-40B4-BE49-F238E27FC236}">
                <a16:creationId xmlns:a16="http://schemas.microsoft.com/office/drawing/2014/main" id="{C104938D-BA8D-4E39-9D5F-9EE2012F2F3C}"/>
              </a:ext>
            </a:extLst>
          </p:cNvPr>
          <p:cNvCxnSpPr>
            <a:cxnSpLocks/>
          </p:cNvCxnSpPr>
          <p:nvPr/>
        </p:nvCxnSpPr>
        <p:spPr>
          <a:xfrm flipH="1">
            <a:off x="762665" y="3023488"/>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2A7E4E40-472F-4E50-8A7A-45C10FDD7171}"/>
              </a:ext>
            </a:extLst>
          </p:cNvPr>
          <p:cNvCxnSpPr>
            <a:cxnSpLocks/>
          </p:cNvCxnSpPr>
          <p:nvPr/>
        </p:nvCxnSpPr>
        <p:spPr>
          <a:xfrm flipH="1">
            <a:off x="762665" y="3347853"/>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C3924889-45B9-4383-9C9E-48F0A9C27AD8}"/>
              </a:ext>
            </a:extLst>
          </p:cNvPr>
          <p:cNvCxnSpPr>
            <a:cxnSpLocks/>
          </p:cNvCxnSpPr>
          <p:nvPr/>
        </p:nvCxnSpPr>
        <p:spPr>
          <a:xfrm flipH="1">
            <a:off x="748719" y="2838976"/>
            <a:ext cx="13947" cy="5088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 name="Straight Arrow Connector 5">
            <a:extLst>
              <a:ext uri="{FF2B5EF4-FFF2-40B4-BE49-F238E27FC236}">
                <a16:creationId xmlns:a16="http://schemas.microsoft.com/office/drawing/2014/main" id="{A3439F0C-5143-461F-8F3C-2E830785DEFC}"/>
              </a:ext>
            </a:extLst>
          </p:cNvPr>
          <p:cNvCxnSpPr>
            <a:stCxn id="50" idx="2"/>
          </p:cNvCxnSpPr>
          <p:nvPr/>
        </p:nvCxnSpPr>
        <p:spPr>
          <a:xfrm flipH="1">
            <a:off x="2971800" y="589204"/>
            <a:ext cx="1591436" cy="706196"/>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6" name="Straight Arrow Connector 25">
            <a:extLst>
              <a:ext uri="{FF2B5EF4-FFF2-40B4-BE49-F238E27FC236}">
                <a16:creationId xmlns:a16="http://schemas.microsoft.com/office/drawing/2014/main" id="{B70E0124-9B84-41A5-8D84-A66B7838A706}"/>
              </a:ext>
            </a:extLst>
          </p:cNvPr>
          <p:cNvCxnSpPr>
            <a:cxnSpLocks/>
          </p:cNvCxnSpPr>
          <p:nvPr/>
        </p:nvCxnSpPr>
        <p:spPr>
          <a:xfrm flipH="1">
            <a:off x="1159539" y="1828800"/>
            <a:ext cx="1290435" cy="478059"/>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28" name="Straight Arrow Connector 27">
            <a:extLst>
              <a:ext uri="{FF2B5EF4-FFF2-40B4-BE49-F238E27FC236}">
                <a16:creationId xmlns:a16="http://schemas.microsoft.com/office/drawing/2014/main" id="{567A4249-5C59-4416-8A8E-1C35913900AB}"/>
              </a:ext>
            </a:extLst>
          </p:cNvPr>
          <p:cNvCxnSpPr>
            <a:cxnSpLocks/>
          </p:cNvCxnSpPr>
          <p:nvPr/>
        </p:nvCxnSpPr>
        <p:spPr>
          <a:xfrm>
            <a:off x="2449973" y="1832208"/>
            <a:ext cx="1268784" cy="477455"/>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1" name="Straight Arrow Connector 20">
            <a:extLst>
              <a:ext uri="{FF2B5EF4-FFF2-40B4-BE49-F238E27FC236}">
                <a16:creationId xmlns:a16="http://schemas.microsoft.com/office/drawing/2014/main" id="{5E33AEB6-AB6B-4304-B44B-E14BDAECF20A}"/>
              </a:ext>
            </a:extLst>
          </p:cNvPr>
          <p:cNvCxnSpPr>
            <a:cxnSpLocks/>
          </p:cNvCxnSpPr>
          <p:nvPr/>
        </p:nvCxnSpPr>
        <p:spPr>
          <a:xfrm>
            <a:off x="4572000" y="589204"/>
            <a:ext cx="1600200" cy="706196"/>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17" name="Text Box 36">
            <a:extLst>
              <a:ext uri="{FF2B5EF4-FFF2-40B4-BE49-F238E27FC236}">
                <a16:creationId xmlns:a16="http://schemas.microsoft.com/office/drawing/2014/main" id="{34552070-EB2B-487F-A630-96C6A15CCEE0}"/>
              </a:ext>
            </a:extLst>
          </p:cNvPr>
          <p:cNvSpPr txBox="1">
            <a:spLocks noChangeArrowheads="1"/>
          </p:cNvSpPr>
          <p:nvPr/>
        </p:nvSpPr>
        <p:spPr bwMode="auto">
          <a:xfrm>
            <a:off x="5181600" y="1295400"/>
            <a:ext cx="2630848" cy="430887"/>
          </a:xfrm>
          <a:prstGeom prst="rect">
            <a:avLst/>
          </a:prstGeom>
          <a:noFill/>
          <a:ln w="952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solidFill>
                  <a:schemeClr val="bg1">
                    <a:lumMod val="75000"/>
                  </a:schemeClr>
                </a:solidFill>
              </a:rPr>
              <a:t>w/o Pupillary Block</a:t>
            </a:r>
          </a:p>
        </p:txBody>
      </p:sp>
      <p:sp>
        <p:nvSpPr>
          <p:cNvPr id="8" name="TextBox 7">
            <a:extLst>
              <a:ext uri="{FF2B5EF4-FFF2-40B4-BE49-F238E27FC236}">
                <a16:creationId xmlns:a16="http://schemas.microsoft.com/office/drawing/2014/main" id="{27F2C550-DA54-4D1E-AD53-47025EEE773E}"/>
              </a:ext>
            </a:extLst>
          </p:cNvPr>
          <p:cNvSpPr txBox="1"/>
          <p:nvPr/>
        </p:nvSpPr>
        <p:spPr>
          <a:xfrm>
            <a:off x="2743200" y="3290605"/>
            <a:ext cx="6175210" cy="1077218"/>
          </a:xfrm>
          <a:prstGeom prst="rect">
            <a:avLst/>
          </a:prstGeom>
          <a:noFill/>
        </p:spPr>
        <p:txBody>
          <a:bodyPr wrap="square" rtlCol="0">
            <a:spAutoFit/>
          </a:bodyPr>
          <a:lstStyle/>
          <a:p>
            <a:r>
              <a:rPr lang="en-US" sz="1600" i="1" dirty="0">
                <a:solidFill>
                  <a:srgbClr val="0000FF"/>
                </a:solidFill>
              </a:rPr>
              <a:t>We said earlier that ‘pupillary block’ involves contact between the pupillary margin and the lens. If there’s no lens, what’s blocking the pupil in aphakic secondary ACG?</a:t>
            </a:r>
          </a:p>
          <a:p>
            <a:r>
              <a:rPr lang="en-US" sz="1600" dirty="0">
                <a:solidFill>
                  <a:srgbClr val="0000FF"/>
                </a:solidFill>
              </a:rPr>
              <a:t>The culprit is the  </a:t>
            </a:r>
            <a:r>
              <a:rPr lang="en-US" sz="1600" i="1" dirty="0">
                <a:solidFill>
                  <a:srgbClr val="0000FF"/>
                </a:solidFill>
              </a:rPr>
              <a:t>vitreous</a:t>
            </a:r>
            <a:r>
              <a:rPr lang="en-US" sz="1600" dirty="0">
                <a:solidFill>
                  <a:srgbClr val="0000FF"/>
                </a:solidFill>
              </a:rPr>
              <a:t>  face. </a:t>
            </a:r>
          </a:p>
        </p:txBody>
      </p:sp>
      <p:sp>
        <p:nvSpPr>
          <p:cNvPr id="3" name="Oval 2">
            <a:extLst>
              <a:ext uri="{FF2B5EF4-FFF2-40B4-BE49-F238E27FC236}">
                <a16:creationId xmlns:a16="http://schemas.microsoft.com/office/drawing/2014/main" id="{38AB71D1-5878-4390-99C6-7A13B232784F}"/>
              </a:ext>
            </a:extLst>
          </p:cNvPr>
          <p:cNvSpPr/>
          <p:nvPr/>
        </p:nvSpPr>
        <p:spPr>
          <a:xfrm>
            <a:off x="3276064" y="2306859"/>
            <a:ext cx="1105522" cy="415945"/>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584428916"/>
      </p:ext>
    </p:extLst>
  </p:cSld>
  <p:clrMapOvr>
    <a:masterClrMapping/>
  </p:clrMapOvr>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014" name="Text Box 6"/>
          <p:cNvSpPr txBox="1">
            <a:spLocks noChangeArrowheads="1"/>
          </p:cNvSpPr>
          <p:nvPr/>
        </p:nvSpPr>
        <p:spPr bwMode="auto">
          <a:xfrm>
            <a:off x="533400" y="2356376"/>
            <a:ext cx="1005403"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Lens-</a:t>
            </a:r>
          </a:p>
          <a:p>
            <a:pPr algn="ctr" eaLnBrk="1" hangingPunct="1">
              <a:lnSpc>
                <a:spcPct val="80000"/>
              </a:lnSpc>
              <a:spcBef>
                <a:spcPct val="0"/>
              </a:spcBef>
              <a:buClrTx/>
              <a:buSzTx/>
              <a:buFontTx/>
              <a:buNone/>
            </a:pPr>
            <a:r>
              <a:rPr lang="en-US" altLang="en-US" sz="1800" dirty="0">
                <a:solidFill>
                  <a:schemeClr val="bg1">
                    <a:lumMod val="75000"/>
                  </a:schemeClr>
                </a:solidFill>
              </a:rPr>
              <a:t>Induced</a:t>
            </a:r>
          </a:p>
        </p:txBody>
      </p:sp>
      <p:sp>
        <p:nvSpPr>
          <p:cNvPr id="43017" name="Text Box 14"/>
          <p:cNvSpPr txBox="1">
            <a:spLocks noChangeArrowheads="1"/>
          </p:cNvSpPr>
          <p:nvPr/>
        </p:nvSpPr>
        <p:spPr bwMode="auto">
          <a:xfrm>
            <a:off x="2968790" y="2365901"/>
            <a:ext cx="1749198"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b="1" dirty="0"/>
              <a:t>Aphakic</a:t>
            </a:r>
            <a:r>
              <a:rPr lang="en-US" altLang="en-US" sz="1800" b="1" dirty="0">
                <a:solidFill>
                  <a:schemeClr val="bg1">
                    <a:lumMod val="75000"/>
                  </a:schemeClr>
                </a:solidFill>
              </a:rPr>
              <a:t>/</a:t>
            </a:r>
          </a:p>
          <a:p>
            <a:pPr algn="ctr" eaLnBrk="1" hangingPunct="1">
              <a:lnSpc>
                <a:spcPct val="80000"/>
              </a:lnSpc>
              <a:spcBef>
                <a:spcPct val="0"/>
              </a:spcBef>
              <a:buClrTx/>
              <a:buSzTx/>
              <a:buFontTx/>
              <a:buNone/>
            </a:pPr>
            <a:r>
              <a:rPr lang="en-US" altLang="en-US" sz="1800" b="1" dirty="0" err="1">
                <a:solidFill>
                  <a:schemeClr val="bg1">
                    <a:lumMod val="75000"/>
                  </a:schemeClr>
                </a:solidFill>
              </a:rPr>
              <a:t>Pseudophakic</a:t>
            </a:r>
            <a:endParaRPr lang="en-US" altLang="en-US" sz="1800" b="1" dirty="0">
              <a:solidFill>
                <a:schemeClr val="bg1">
                  <a:lumMod val="75000"/>
                </a:schemeClr>
              </a:solidFill>
            </a:endParaRPr>
          </a:p>
        </p:txBody>
      </p:sp>
      <p:sp>
        <p:nvSpPr>
          <p:cNvPr id="43031" name="Text Box 35"/>
          <p:cNvSpPr txBox="1">
            <a:spLocks noChangeArrowheads="1"/>
          </p:cNvSpPr>
          <p:nvPr/>
        </p:nvSpPr>
        <p:spPr bwMode="auto">
          <a:xfrm>
            <a:off x="1190847" y="1295400"/>
            <a:ext cx="2473754"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t>w/ Pupillary Block</a:t>
            </a:r>
          </a:p>
        </p:txBody>
      </p:sp>
      <p:sp>
        <p:nvSpPr>
          <p:cNvPr id="49" name="Rectangle 2">
            <a:extLst>
              <a:ext uri="{FF2B5EF4-FFF2-40B4-BE49-F238E27FC236}">
                <a16:creationId xmlns:a16="http://schemas.microsoft.com/office/drawing/2014/main" id="{240EE5BF-F7D2-4FC8-A5DD-F6B5423153C6}"/>
              </a:ext>
            </a:extLst>
          </p:cNvPr>
          <p:cNvSpPr>
            <a:spLocks noGrp="1" noChangeArrowheads="1"/>
          </p:cNvSpPr>
          <p:nvPr>
            <p:ph type="title"/>
          </p:nvPr>
        </p:nvSpPr>
        <p:spPr>
          <a:xfrm>
            <a:off x="457200" y="304800"/>
            <a:ext cx="7543800" cy="563562"/>
          </a:xfrm>
        </p:spPr>
        <p:txBody>
          <a:bodyPr/>
          <a:lstStyle/>
          <a:p>
            <a:pPr eaLnBrk="1" hangingPunct="1"/>
            <a:r>
              <a:rPr lang="en-US" altLang="en-US" sz="3500" dirty="0"/>
              <a:t>A</a:t>
            </a:r>
          </a:p>
        </p:txBody>
      </p:sp>
      <p:sp>
        <p:nvSpPr>
          <p:cNvPr id="50" name="TextBox 49">
            <a:extLst>
              <a:ext uri="{FF2B5EF4-FFF2-40B4-BE49-F238E27FC236}">
                <a16:creationId xmlns:a16="http://schemas.microsoft.com/office/drawing/2014/main" id="{CF426230-46C8-405C-9015-99EF57762A2E}"/>
              </a:ext>
            </a:extLst>
          </p:cNvPr>
          <p:cNvSpPr txBox="1"/>
          <p:nvPr/>
        </p:nvSpPr>
        <p:spPr>
          <a:xfrm>
            <a:off x="2259496" y="189094"/>
            <a:ext cx="4607480" cy="400110"/>
          </a:xfrm>
          <a:prstGeom prst="rect">
            <a:avLst/>
          </a:prstGeom>
          <a:solidFill>
            <a:schemeClr val="accent1">
              <a:lumMod val="60000"/>
              <a:lumOff val="40000"/>
            </a:schemeClr>
          </a:solidFill>
        </p:spPr>
        <p:txBody>
          <a:bodyPr wrap="none" rtlCol="0">
            <a:spAutoFit/>
          </a:bodyPr>
          <a:lstStyle/>
          <a:p>
            <a:pPr algn="ctr"/>
            <a:r>
              <a:rPr lang="en-US" sz="2000" b="1" dirty="0"/>
              <a:t>Secondary Angle Closure Glaucoma</a:t>
            </a:r>
          </a:p>
        </p:txBody>
      </p:sp>
      <p:sp>
        <p:nvSpPr>
          <p:cNvPr id="2" name="TextBox 1">
            <a:extLst>
              <a:ext uri="{FF2B5EF4-FFF2-40B4-BE49-F238E27FC236}">
                <a16:creationId xmlns:a16="http://schemas.microsoft.com/office/drawing/2014/main" id="{A7E30BEC-923B-4C9A-A856-BDD0D882F6B8}"/>
              </a:ext>
            </a:extLst>
          </p:cNvPr>
          <p:cNvSpPr txBox="1"/>
          <p:nvPr/>
        </p:nvSpPr>
        <p:spPr>
          <a:xfrm>
            <a:off x="887305" y="2844119"/>
            <a:ext cx="1494320" cy="338554"/>
          </a:xfrm>
          <a:prstGeom prst="rect">
            <a:avLst/>
          </a:prstGeom>
          <a:noFill/>
        </p:spPr>
        <p:txBody>
          <a:bodyPr wrap="none" rtlCol="0">
            <a:spAutoFit/>
          </a:bodyPr>
          <a:lstStyle/>
          <a:p>
            <a:r>
              <a:rPr lang="en-US" sz="1600" dirty="0" err="1">
                <a:solidFill>
                  <a:schemeClr val="bg1">
                    <a:lumMod val="75000"/>
                  </a:schemeClr>
                </a:solidFill>
              </a:rPr>
              <a:t>Phacomorphic</a:t>
            </a:r>
            <a:endParaRPr lang="en-US" sz="1600" dirty="0">
              <a:solidFill>
                <a:schemeClr val="bg1">
                  <a:lumMod val="75000"/>
                </a:schemeClr>
              </a:solidFill>
            </a:endParaRPr>
          </a:p>
        </p:txBody>
      </p:sp>
      <p:sp>
        <p:nvSpPr>
          <p:cNvPr id="51" name="TextBox 50">
            <a:extLst>
              <a:ext uri="{FF2B5EF4-FFF2-40B4-BE49-F238E27FC236}">
                <a16:creationId xmlns:a16="http://schemas.microsoft.com/office/drawing/2014/main" id="{156069D4-340B-4160-A336-EBF73557CEE0}"/>
              </a:ext>
            </a:extLst>
          </p:cNvPr>
          <p:cNvSpPr txBox="1"/>
          <p:nvPr/>
        </p:nvSpPr>
        <p:spPr>
          <a:xfrm>
            <a:off x="884725" y="3175578"/>
            <a:ext cx="1402948" cy="338554"/>
          </a:xfrm>
          <a:prstGeom prst="rect">
            <a:avLst/>
          </a:prstGeom>
          <a:noFill/>
        </p:spPr>
        <p:txBody>
          <a:bodyPr wrap="none" rtlCol="0">
            <a:spAutoFit/>
          </a:bodyPr>
          <a:lstStyle/>
          <a:p>
            <a:r>
              <a:rPr lang="en-US" sz="1600" dirty="0">
                <a:solidFill>
                  <a:schemeClr val="bg1">
                    <a:lumMod val="75000"/>
                  </a:schemeClr>
                </a:solidFill>
              </a:rPr>
              <a:t>Ectopia </a:t>
            </a:r>
            <a:r>
              <a:rPr lang="en-US" sz="1600" dirty="0" err="1">
                <a:solidFill>
                  <a:schemeClr val="bg1">
                    <a:lumMod val="75000"/>
                  </a:schemeClr>
                </a:solidFill>
              </a:rPr>
              <a:t>lentis</a:t>
            </a:r>
            <a:endParaRPr lang="en-US" sz="1600" dirty="0">
              <a:solidFill>
                <a:schemeClr val="bg1">
                  <a:lumMod val="75000"/>
                </a:schemeClr>
              </a:solidFill>
            </a:endParaRPr>
          </a:p>
        </p:txBody>
      </p:sp>
      <p:cxnSp>
        <p:nvCxnSpPr>
          <p:cNvPr id="71" name="Straight Connector 70">
            <a:extLst>
              <a:ext uri="{FF2B5EF4-FFF2-40B4-BE49-F238E27FC236}">
                <a16:creationId xmlns:a16="http://schemas.microsoft.com/office/drawing/2014/main" id="{C104938D-BA8D-4E39-9D5F-9EE2012F2F3C}"/>
              </a:ext>
            </a:extLst>
          </p:cNvPr>
          <p:cNvCxnSpPr>
            <a:cxnSpLocks/>
          </p:cNvCxnSpPr>
          <p:nvPr/>
        </p:nvCxnSpPr>
        <p:spPr>
          <a:xfrm flipH="1">
            <a:off x="762665" y="3023488"/>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2A7E4E40-472F-4E50-8A7A-45C10FDD7171}"/>
              </a:ext>
            </a:extLst>
          </p:cNvPr>
          <p:cNvCxnSpPr>
            <a:cxnSpLocks/>
          </p:cNvCxnSpPr>
          <p:nvPr/>
        </p:nvCxnSpPr>
        <p:spPr>
          <a:xfrm flipH="1">
            <a:off x="762665" y="3347853"/>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C3924889-45B9-4383-9C9E-48F0A9C27AD8}"/>
              </a:ext>
            </a:extLst>
          </p:cNvPr>
          <p:cNvCxnSpPr>
            <a:cxnSpLocks/>
          </p:cNvCxnSpPr>
          <p:nvPr/>
        </p:nvCxnSpPr>
        <p:spPr>
          <a:xfrm flipH="1">
            <a:off x="748719" y="2838976"/>
            <a:ext cx="13947" cy="5088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 name="Straight Arrow Connector 5">
            <a:extLst>
              <a:ext uri="{FF2B5EF4-FFF2-40B4-BE49-F238E27FC236}">
                <a16:creationId xmlns:a16="http://schemas.microsoft.com/office/drawing/2014/main" id="{A3439F0C-5143-461F-8F3C-2E830785DEFC}"/>
              </a:ext>
            </a:extLst>
          </p:cNvPr>
          <p:cNvCxnSpPr>
            <a:stCxn id="50" idx="2"/>
          </p:cNvCxnSpPr>
          <p:nvPr/>
        </p:nvCxnSpPr>
        <p:spPr>
          <a:xfrm flipH="1">
            <a:off x="2971800" y="589204"/>
            <a:ext cx="1591436" cy="706196"/>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6" name="Straight Arrow Connector 25">
            <a:extLst>
              <a:ext uri="{FF2B5EF4-FFF2-40B4-BE49-F238E27FC236}">
                <a16:creationId xmlns:a16="http://schemas.microsoft.com/office/drawing/2014/main" id="{B70E0124-9B84-41A5-8D84-A66B7838A706}"/>
              </a:ext>
            </a:extLst>
          </p:cNvPr>
          <p:cNvCxnSpPr>
            <a:cxnSpLocks/>
          </p:cNvCxnSpPr>
          <p:nvPr/>
        </p:nvCxnSpPr>
        <p:spPr>
          <a:xfrm flipH="1">
            <a:off x="1159539" y="1828800"/>
            <a:ext cx="1290435" cy="478059"/>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28" name="Straight Arrow Connector 27">
            <a:extLst>
              <a:ext uri="{FF2B5EF4-FFF2-40B4-BE49-F238E27FC236}">
                <a16:creationId xmlns:a16="http://schemas.microsoft.com/office/drawing/2014/main" id="{567A4249-5C59-4416-8A8E-1C35913900AB}"/>
              </a:ext>
            </a:extLst>
          </p:cNvPr>
          <p:cNvCxnSpPr>
            <a:cxnSpLocks/>
          </p:cNvCxnSpPr>
          <p:nvPr/>
        </p:nvCxnSpPr>
        <p:spPr>
          <a:xfrm>
            <a:off x="2449973" y="1832208"/>
            <a:ext cx="1268784" cy="477455"/>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1" name="Straight Arrow Connector 20">
            <a:extLst>
              <a:ext uri="{FF2B5EF4-FFF2-40B4-BE49-F238E27FC236}">
                <a16:creationId xmlns:a16="http://schemas.microsoft.com/office/drawing/2014/main" id="{5E33AEB6-AB6B-4304-B44B-E14BDAECF20A}"/>
              </a:ext>
            </a:extLst>
          </p:cNvPr>
          <p:cNvCxnSpPr>
            <a:cxnSpLocks/>
          </p:cNvCxnSpPr>
          <p:nvPr/>
        </p:nvCxnSpPr>
        <p:spPr>
          <a:xfrm>
            <a:off x="4572000" y="589204"/>
            <a:ext cx="1600200" cy="706196"/>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17" name="Text Box 36">
            <a:extLst>
              <a:ext uri="{FF2B5EF4-FFF2-40B4-BE49-F238E27FC236}">
                <a16:creationId xmlns:a16="http://schemas.microsoft.com/office/drawing/2014/main" id="{34552070-EB2B-487F-A630-96C6A15CCEE0}"/>
              </a:ext>
            </a:extLst>
          </p:cNvPr>
          <p:cNvSpPr txBox="1">
            <a:spLocks noChangeArrowheads="1"/>
          </p:cNvSpPr>
          <p:nvPr/>
        </p:nvSpPr>
        <p:spPr bwMode="auto">
          <a:xfrm>
            <a:off x="5181600" y="1295400"/>
            <a:ext cx="2630848" cy="430887"/>
          </a:xfrm>
          <a:prstGeom prst="rect">
            <a:avLst/>
          </a:prstGeom>
          <a:noFill/>
          <a:ln w="952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solidFill>
                  <a:schemeClr val="bg1">
                    <a:lumMod val="75000"/>
                  </a:schemeClr>
                </a:solidFill>
              </a:rPr>
              <a:t>w/o Pupillary Block</a:t>
            </a:r>
          </a:p>
        </p:txBody>
      </p:sp>
      <p:sp>
        <p:nvSpPr>
          <p:cNvPr id="8" name="TextBox 7">
            <a:extLst>
              <a:ext uri="{FF2B5EF4-FFF2-40B4-BE49-F238E27FC236}">
                <a16:creationId xmlns:a16="http://schemas.microsoft.com/office/drawing/2014/main" id="{27F2C550-DA54-4D1E-AD53-47025EEE773E}"/>
              </a:ext>
            </a:extLst>
          </p:cNvPr>
          <p:cNvSpPr txBox="1"/>
          <p:nvPr/>
        </p:nvSpPr>
        <p:spPr>
          <a:xfrm>
            <a:off x="2743200" y="3290605"/>
            <a:ext cx="6175210" cy="1323439"/>
          </a:xfrm>
          <a:prstGeom prst="rect">
            <a:avLst/>
          </a:prstGeom>
          <a:noFill/>
        </p:spPr>
        <p:txBody>
          <a:bodyPr wrap="square" rtlCol="0">
            <a:spAutoFit/>
          </a:bodyPr>
          <a:lstStyle/>
          <a:p>
            <a:r>
              <a:rPr lang="en-US" sz="1600" i="1" dirty="0">
                <a:solidFill>
                  <a:srgbClr val="0000FF"/>
                </a:solidFill>
              </a:rPr>
              <a:t>We said earlier that ‘pupillary block’ involves contact between the pupillary margin and the lens. If there’s no lens, what’s blocking the pupil in aphakic secondary ACG?</a:t>
            </a:r>
          </a:p>
          <a:p>
            <a:r>
              <a:rPr lang="en-US" sz="1600" dirty="0">
                <a:solidFill>
                  <a:srgbClr val="0000FF"/>
                </a:solidFill>
              </a:rPr>
              <a:t>The culprit is the  </a:t>
            </a:r>
            <a:r>
              <a:rPr lang="en-US" sz="1600" i="1" dirty="0">
                <a:solidFill>
                  <a:srgbClr val="0000FF"/>
                </a:solidFill>
              </a:rPr>
              <a:t>vitreous</a:t>
            </a:r>
            <a:r>
              <a:rPr lang="en-US" sz="1600" dirty="0">
                <a:solidFill>
                  <a:srgbClr val="0000FF"/>
                </a:solidFill>
              </a:rPr>
              <a:t>  face. </a:t>
            </a:r>
            <a:r>
              <a:rPr lang="en-US" sz="1600" dirty="0"/>
              <a:t>If it bulges forward, it can block the pupil just as readily as can the lens.</a:t>
            </a:r>
          </a:p>
        </p:txBody>
      </p:sp>
      <p:sp>
        <p:nvSpPr>
          <p:cNvPr id="3" name="Oval 2">
            <a:extLst>
              <a:ext uri="{FF2B5EF4-FFF2-40B4-BE49-F238E27FC236}">
                <a16:creationId xmlns:a16="http://schemas.microsoft.com/office/drawing/2014/main" id="{38AB71D1-5878-4390-99C6-7A13B232784F}"/>
              </a:ext>
            </a:extLst>
          </p:cNvPr>
          <p:cNvSpPr/>
          <p:nvPr/>
        </p:nvSpPr>
        <p:spPr>
          <a:xfrm>
            <a:off x="3276064" y="2306859"/>
            <a:ext cx="1105522" cy="415945"/>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33548516"/>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6" name="TextBox 7"/>
          <p:cNvSpPr txBox="1">
            <a:spLocks noChangeArrowheads="1"/>
          </p:cNvSpPr>
          <p:nvPr/>
        </p:nvSpPr>
        <p:spPr bwMode="auto">
          <a:xfrm>
            <a:off x="1904999" y="3080768"/>
            <a:ext cx="5226050" cy="923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1800" dirty="0">
                <a:solidFill>
                  <a:schemeClr val="bg1">
                    <a:lumMod val="75000"/>
                  </a:schemeClr>
                </a:solidFill>
              </a:rPr>
              <a:t>The first thought you should have when</a:t>
            </a:r>
          </a:p>
          <a:p>
            <a:pPr algn="ctr" eaLnBrk="1" hangingPunct="1">
              <a:spcBef>
                <a:spcPct val="0"/>
              </a:spcBef>
              <a:buClrTx/>
              <a:buSzTx/>
              <a:buFontTx/>
              <a:buNone/>
            </a:pPr>
            <a:r>
              <a:rPr lang="en-US" altLang="en-US" sz="1800" dirty="0">
                <a:solidFill>
                  <a:schemeClr val="bg1">
                    <a:lumMod val="75000"/>
                  </a:schemeClr>
                </a:solidFill>
              </a:rPr>
              <a:t>encountering a </a:t>
            </a:r>
            <a:r>
              <a:rPr lang="en-US" altLang="en-US" sz="1800" dirty="0" err="1">
                <a:solidFill>
                  <a:schemeClr val="bg1">
                    <a:lumMod val="75000"/>
                  </a:schemeClr>
                </a:solidFill>
              </a:rPr>
              <a:t>pt</a:t>
            </a:r>
            <a:r>
              <a:rPr lang="en-US" altLang="en-US" sz="1800" dirty="0">
                <a:solidFill>
                  <a:schemeClr val="bg1">
                    <a:lumMod val="75000"/>
                  </a:schemeClr>
                </a:solidFill>
              </a:rPr>
              <a:t> you suspect has glaucoma is…</a:t>
            </a:r>
          </a:p>
          <a:p>
            <a:pPr algn="ctr" eaLnBrk="1" hangingPunct="1">
              <a:spcBef>
                <a:spcPct val="0"/>
              </a:spcBef>
              <a:buClrTx/>
              <a:buSzTx/>
              <a:buFontTx/>
              <a:buNone/>
            </a:pPr>
            <a:r>
              <a:rPr lang="en-US" altLang="en-US" sz="1800" b="1" i="1" dirty="0">
                <a:solidFill>
                  <a:schemeClr val="bg1">
                    <a:lumMod val="75000"/>
                  </a:schemeClr>
                </a:solidFill>
              </a:rPr>
              <a:t>What is the status of the angle?</a:t>
            </a:r>
          </a:p>
        </p:txBody>
      </p:sp>
      <p:sp>
        <p:nvSpPr>
          <p:cNvPr id="13" name="Rectangle 2">
            <a:extLst>
              <a:ext uri="{FF2B5EF4-FFF2-40B4-BE49-F238E27FC236}">
                <a16:creationId xmlns:a16="http://schemas.microsoft.com/office/drawing/2014/main" id="{91537DFF-FE3D-41F1-B41A-099239F8D93A}"/>
              </a:ext>
            </a:extLst>
          </p:cNvPr>
          <p:cNvSpPr>
            <a:spLocks noGrp="1" noChangeArrowheads="1"/>
          </p:cNvSpPr>
          <p:nvPr>
            <p:ph type="title"/>
          </p:nvPr>
        </p:nvSpPr>
        <p:spPr>
          <a:xfrm>
            <a:off x="457200" y="304800"/>
            <a:ext cx="7543800" cy="563562"/>
          </a:xfrm>
        </p:spPr>
        <p:txBody>
          <a:bodyPr/>
          <a:lstStyle/>
          <a:p>
            <a:pPr eaLnBrk="1" hangingPunct="1"/>
            <a:r>
              <a:rPr lang="en-US" altLang="en-US" sz="3500" dirty="0"/>
              <a:t>A</a:t>
            </a:r>
          </a:p>
        </p:txBody>
      </p:sp>
      <p:sp>
        <p:nvSpPr>
          <p:cNvPr id="15" name="Text Box 3">
            <a:extLst>
              <a:ext uri="{FF2B5EF4-FFF2-40B4-BE49-F238E27FC236}">
                <a16:creationId xmlns:a16="http://schemas.microsoft.com/office/drawing/2014/main" id="{FDBF16DD-0082-4B3C-8728-416E17088984}"/>
              </a:ext>
            </a:extLst>
          </p:cNvPr>
          <p:cNvSpPr txBox="1">
            <a:spLocks noChangeArrowheads="1"/>
          </p:cNvSpPr>
          <p:nvPr/>
        </p:nvSpPr>
        <p:spPr bwMode="auto">
          <a:xfrm>
            <a:off x="3351212" y="801757"/>
            <a:ext cx="2266950" cy="6413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3600"/>
              <a:t>Glaucoma</a:t>
            </a:r>
          </a:p>
        </p:txBody>
      </p:sp>
      <p:sp>
        <p:nvSpPr>
          <p:cNvPr id="16" name="Text Box 4">
            <a:extLst>
              <a:ext uri="{FF2B5EF4-FFF2-40B4-BE49-F238E27FC236}">
                <a16:creationId xmlns:a16="http://schemas.microsoft.com/office/drawing/2014/main" id="{F573FD74-C913-4A13-A6D1-A54660E076F4}"/>
              </a:ext>
            </a:extLst>
          </p:cNvPr>
          <p:cNvSpPr txBox="1">
            <a:spLocks noChangeArrowheads="1"/>
          </p:cNvSpPr>
          <p:nvPr/>
        </p:nvSpPr>
        <p:spPr bwMode="auto">
          <a:xfrm>
            <a:off x="5161801" y="2211387"/>
            <a:ext cx="2441694" cy="82484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800" b="1" i="1" dirty="0"/>
              <a:t>Closed- </a:t>
            </a:r>
            <a:r>
              <a:rPr lang="en-US" altLang="en-US" sz="2800" b="1" dirty="0"/>
              <a:t>or</a:t>
            </a:r>
          </a:p>
          <a:p>
            <a:pPr algn="ctr" eaLnBrk="1" hangingPunct="1">
              <a:lnSpc>
                <a:spcPct val="85000"/>
              </a:lnSpc>
              <a:spcBef>
                <a:spcPct val="0"/>
              </a:spcBef>
              <a:buClrTx/>
              <a:buSzTx/>
              <a:buFontTx/>
              <a:buNone/>
            </a:pPr>
            <a:r>
              <a:rPr lang="en-US" altLang="en-US" sz="2800" b="1" i="1" dirty="0"/>
              <a:t>narrow-angle</a:t>
            </a:r>
          </a:p>
        </p:txBody>
      </p:sp>
      <p:sp>
        <p:nvSpPr>
          <p:cNvPr id="17" name="Text Box 5">
            <a:extLst>
              <a:ext uri="{FF2B5EF4-FFF2-40B4-BE49-F238E27FC236}">
                <a16:creationId xmlns:a16="http://schemas.microsoft.com/office/drawing/2014/main" id="{079D805A-90A5-417A-8D73-E44114CE3FCE}"/>
              </a:ext>
            </a:extLst>
          </p:cNvPr>
          <p:cNvSpPr txBox="1">
            <a:spLocks noChangeArrowheads="1"/>
          </p:cNvSpPr>
          <p:nvPr/>
        </p:nvSpPr>
        <p:spPr bwMode="auto">
          <a:xfrm>
            <a:off x="1617938" y="2261619"/>
            <a:ext cx="2047875"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800" i="1" dirty="0">
                <a:solidFill>
                  <a:schemeClr val="bg1">
                    <a:lumMod val="75000"/>
                  </a:schemeClr>
                </a:solidFill>
              </a:rPr>
              <a:t>Open-angle</a:t>
            </a:r>
          </a:p>
        </p:txBody>
      </p:sp>
      <p:sp>
        <p:nvSpPr>
          <p:cNvPr id="18" name="Line 6">
            <a:extLst>
              <a:ext uri="{FF2B5EF4-FFF2-40B4-BE49-F238E27FC236}">
                <a16:creationId xmlns:a16="http://schemas.microsoft.com/office/drawing/2014/main" id="{785C5BC4-3B7B-470B-8F42-FFE4E418ED14}"/>
              </a:ext>
            </a:extLst>
          </p:cNvPr>
          <p:cNvSpPr>
            <a:spLocks noChangeShapeType="1"/>
          </p:cNvSpPr>
          <p:nvPr/>
        </p:nvSpPr>
        <p:spPr bwMode="auto">
          <a:xfrm flipH="1">
            <a:off x="3505199" y="1460570"/>
            <a:ext cx="1012825" cy="81915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9" name="Line 7">
            <a:extLst>
              <a:ext uri="{FF2B5EF4-FFF2-40B4-BE49-F238E27FC236}">
                <a16:creationId xmlns:a16="http://schemas.microsoft.com/office/drawing/2014/main" id="{493726A5-0AC3-4784-B1FD-1B83180639DD}"/>
              </a:ext>
            </a:extLst>
          </p:cNvPr>
          <p:cNvSpPr>
            <a:spLocks noChangeShapeType="1"/>
          </p:cNvSpPr>
          <p:nvPr/>
        </p:nvSpPr>
        <p:spPr bwMode="auto">
          <a:xfrm>
            <a:off x="4518025" y="1460569"/>
            <a:ext cx="1012825" cy="81915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 name="TextBox 1">
            <a:extLst>
              <a:ext uri="{FF2B5EF4-FFF2-40B4-BE49-F238E27FC236}">
                <a16:creationId xmlns:a16="http://schemas.microsoft.com/office/drawing/2014/main" id="{7C0AF69C-4874-49E7-9329-4384F3541034}"/>
              </a:ext>
            </a:extLst>
          </p:cNvPr>
          <p:cNvSpPr txBox="1"/>
          <p:nvPr/>
        </p:nvSpPr>
        <p:spPr>
          <a:xfrm>
            <a:off x="1295400" y="4267200"/>
            <a:ext cx="6963766" cy="1569660"/>
          </a:xfrm>
          <a:prstGeom prst="rect">
            <a:avLst/>
          </a:prstGeom>
          <a:noFill/>
        </p:spPr>
        <p:txBody>
          <a:bodyPr wrap="none" rtlCol="0">
            <a:spAutoFit/>
          </a:bodyPr>
          <a:lstStyle/>
          <a:p>
            <a:r>
              <a:rPr lang="en-US" sz="1600" i="1" dirty="0">
                <a:solidFill>
                  <a:schemeClr val="bg1">
                    <a:lumMod val="75000"/>
                  </a:schemeClr>
                </a:solidFill>
              </a:rPr>
              <a:t>What does it mean to say the angle is </a:t>
            </a:r>
            <a:r>
              <a:rPr lang="en-US" sz="1600" dirty="0">
                <a:solidFill>
                  <a:schemeClr val="bg1">
                    <a:lumMod val="75000"/>
                  </a:schemeClr>
                </a:solidFill>
              </a:rPr>
              <a:t>closed</a:t>
            </a:r>
            <a:r>
              <a:rPr lang="en-US" sz="1600" i="1" dirty="0">
                <a:solidFill>
                  <a:schemeClr val="bg1">
                    <a:lumMod val="75000"/>
                  </a:schemeClr>
                </a:solidFill>
              </a:rPr>
              <a:t>?</a:t>
            </a:r>
          </a:p>
          <a:p>
            <a:r>
              <a:rPr lang="en-US" sz="1600" dirty="0">
                <a:solidFill>
                  <a:schemeClr val="bg1">
                    <a:lumMod val="75000"/>
                  </a:schemeClr>
                </a:solidFill>
              </a:rPr>
              <a:t>It means the peripheral iris is in contact with the trabecular meshwork (TM)</a:t>
            </a:r>
          </a:p>
          <a:p>
            <a:endParaRPr lang="en-US" sz="1600" dirty="0">
              <a:solidFill>
                <a:schemeClr val="bg1">
                  <a:lumMod val="75000"/>
                </a:schemeClr>
              </a:solidFill>
            </a:endParaRPr>
          </a:p>
          <a:p>
            <a:r>
              <a:rPr lang="en-US" sz="1600" i="1" dirty="0">
                <a:solidFill>
                  <a:schemeClr val="bg1">
                    <a:lumMod val="75000"/>
                  </a:schemeClr>
                </a:solidFill>
              </a:rPr>
              <a:t>This contact comes in two basic flavors—what are they?</a:t>
            </a:r>
          </a:p>
          <a:p>
            <a:r>
              <a:rPr lang="en-US" sz="1600" dirty="0">
                <a:solidFill>
                  <a:schemeClr val="bg1">
                    <a:lumMod val="75000"/>
                  </a:schemeClr>
                </a:solidFill>
              </a:rPr>
              <a:t>--</a:t>
            </a:r>
            <a:r>
              <a:rPr lang="en-US" sz="1600" b="1" dirty="0">
                <a:solidFill>
                  <a:srgbClr val="0000FF"/>
                </a:solidFill>
              </a:rPr>
              <a:t>The iris can  </a:t>
            </a:r>
            <a:r>
              <a:rPr lang="en-US" sz="1600" b="1" i="1" dirty="0">
                <a:solidFill>
                  <a:srgbClr val="0000FF"/>
                </a:solidFill>
              </a:rPr>
              <a:t>appose</a:t>
            </a:r>
            <a:r>
              <a:rPr lang="en-US" sz="1600" b="1" dirty="0">
                <a:solidFill>
                  <a:srgbClr val="0000FF"/>
                </a:solidFill>
              </a:rPr>
              <a:t>  the TM</a:t>
            </a:r>
            <a:r>
              <a:rPr lang="en-US" sz="1600" dirty="0">
                <a:solidFill>
                  <a:schemeClr val="bg1">
                    <a:lumMod val="75000"/>
                  </a:schemeClr>
                </a:solidFill>
              </a:rPr>
              <a:t>, </a:t>
            </a:r>
            <a:r>
              <a:rPr lang="en-US" sz="1600" dirty="0" err="1">
                <a:solidFill>
                  <a:schemeClr val="bg1">
                    <a:lumMod val="75000"/>
                  </a:schemeClr>
                </a:solidFill>
              </a:rPr>
              <a:t>ie</a:t>
            </a:r>
            <a:r>
              <a:rPr lang="en-US" sz="1600" dirty="0">
                <a:solidFill>
                  <a:schemeClr val="bg1">
                    <a:lumMod val="75000"/>
                  </a:schemeClr>
                </a:solidFill>
              </a:rPr>
              <a:t>, touch it without adhering to it</a:t>
            </a:r>
          </a:p>
          <a:p>
            <a:r>
              <a:rPr lang="en-US" sz="1600" dirty="0">
                <a:solidFill>
                  <a:schemeClr val="bg1">
                    <a:lumMod val="75000"/>
                  </a:schemeClr>
                </a:solidFill>
              </a:rPr>
              <a:t>--</a:t>
            </a:r>
            <a:r>
              <a:rPr lang="en-US" sz="1600" b="1" dirty="0">
                <a:solidFill>
                  <a:srgbClr val="0000FF"/>
                </a:solidFill>
              </a:rPr>
              <a:t>The iris can be  </a:t>
            </a:r>
            <a:r>
              <a:rPr lang="en-US" sz="1600" b="1" i="1" dirty="0" err="1">
                <a:solidFill>
                  <a:srgbClr val="0000FF"/>
                </a:solidFill>
              </a:rPr>
              <a:t>syneched</a:t>
            </a:r>
            <a:r>
              <a:rPr lang="en-US" sz="1600" b="1" i="1" dirty="0">
                <a:solidFill>
                  <a:srgbClr val="0000FF"/>
                </a:solidFill>
              </a:rPr>
              <a:t>*</a:t>
            </a:r>
            <a:r>
              <a:rPr lang="en-US" sz="1600" b="1" dirty="0">
                <a:solidFill>
                  <a:srgbClr val="0000FF"/>
                </a:solidFill>
              </a:rPr>
              <a:t>  to the TM</a:t>
            </a:r>
            <a:r>
              <a:rPr lang="en-US" sz="1600" dirty="0">
                <a:solidFill>
                  <a:schemeClr val="bg1">
                    <a:lumMod val="75000"/>
                  </a:schemeClr>
                </a:solidFill>
              </a:rPr>
              <a:t>, </a:t>
            </a:r>
            <a:r>
              <a:rPr lang="en-US" sz="1600" dirty="0" err="1">
                <a:solidFill>
                  <a:schemeClr val="bg1">
                    <a:lumMod val="75000"/>
                  </a:schemeClr>
                </a:solidFill>
              </a:rPr>
              <a:t>ie</a:t>
            </a:r>
            <a:r>
              <a:rPr lang="en-US" sz="1600" dirty="0">
                <a:solidFill>
                  <a:schemeClr val="bg1">
                    <a:lumMod val="75000"/>
                  </a:schemeClr>
                </a:solidFill>
              </a:rPr>
              <a:t>, adhered to it</a:t>
            </a:r>
          </a:p>
        </p:txBody>
      </p:sp>
      <p:sp>
        <p:nvSpPr>
          <p:cNvPr id="14" name="TextBox 13">
            <a:extLst>
              <a:ext uri="{FF2B5EF4-FFF2-40B4-BE49-F238E27FC236}">
                <a16:creationId xmlns:a16="http://schemas.microsoft.com/office/drawing/2014/main" id="{9704186B-3F72-4DD6-BC97-BAB13324E8AA}"/>
              </a:ext>
            </a:extLst>
          </p:cNvPr>
          <p:cNvSpPr txBox="1"/>
          <p:nvPr/>
        </p:nvSpPr>
        <p:spPr>
          <a:xfrm>
            <a:off x="2259496" y="189094"/>
            <a:ext cx="4607480" cy="400110"/>
          </a:xfrm>
          <a:prstGeom prst="rect">
            <a:avLst/>
          </a:prstGeom>
          <a:solidFill>
            <a:schemeClr val="accent1">
              <a:lumMod val="60000"/>
              <a:lumOff val="40000"/>
            </a:schemeClr>
          </a:solidFill>
        </p:spPr>
        <p:txBody>
          <a:bodyPr wrap="none" rtlCol="0">
            <a:spAutoFit/>
          </a:bodyPr>
          <a:lstStyle/>
          <a:p>
            <a:pPr algn="ctr"/>
            <a:r>
              <a:rPr lang="en-US" sz="2000" b="1" dirty="0"/>
              <a:t>Secondary Angle Closure Glaucoma</a:t>
            </a:r>
          </a:p>
        </p:txBody>
      </p:sp>
      <p:sp>
        <p:nvSpPr>
          <p:cNvPr id="4" name="Oval 3">
            <a:extLst>
              <a:ext uri="{FF2B5EF4-FFF2-40B4-BE49-F238E27FC236}">
                <a16:creationId xmlns:a16="http://schemas.microsoft.com/office/drawing/2014/main" id="{07392D33-CF23-4557-A69C-FD267269889F}"/>
              </a:ext>
            </a:extLst>
          </p:cNvPr>
          <p:cNvSpPr/>
          <p:nvPr/>
        </p:nvSpPr>
        <p:spPr>
          <a:xfrm>
            <a:off x="1143000" y="5105400"/>
            <a:ext cx="4343400" cy="838200"/>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TextBox 19">
            <a:extLst>
              <a:ext uri="{FF2B5EF4-FFF2-40B4-BE49-F238E27FC236}">
                <a16:creationId xmlns:a16="http://schemas.microsoft.com/office/drawing/2014/main" id="{D7EE4E6F-F053-4A06-8923-91BC9449DD52}"/>
              </a:ext>
            </a:extLst>
          </p:cNvPr>
          <p:cNvSpPr txBox="1"/>
          <p:nvPr/>
        </p:nvSpPr>
        <p:spPr>
          <a:xfrm>
            <a:off x="703769" y="3072638"/>
            <a:ext cx="7581901" cy="1815882"/>
          </a:xfrm>
          <a:prstGeom prst="rect">
            <a:avLst/>
          </a:prstGeom>
          <a:solidFill>
            <a:schemeClr val="accent5">
              <a:lumMod val="75000"/>
            </a:schemeClr>
          </a:solidFill>
        </p:spPr>
        <p:txBody>
          <a:bodyPr wrap="square" rtlCol="0">
            <a:spAutoFit/>
          </a:bodyPr>
          <a:lstStyle/>
          <a:p>
            <a:r>
              <a:rPr lang="en-US" sz="1400" i="1" dirty="0">
                <a:solidFill>
                  <a:srgbClr val="0000FF"/>
                </a:solidFill>
              </a:rPr>
              <a:t>How do you go about determining whether the iris-angle touch is appositional, or </a:t>
            </a:r>
            <a:r>
              <a:rPr lang="en-US" sz="1400" i="1" dirty="0" err="1">
                <a:solidFill>
                  <a:srgbClr val="0000FF"/>
                </a:solidFill>
              </a:rPr>
              <a:t>synechial</a:t>
            </a:r>
            <a:r>
              <a:rPr lang="en-US" sz="1400" i="1" dirty="0">
                <a:solidFill>
                  <a:srgbClr val="0000FF"/>
                </a:solidFill>
              </a:rPr>
              <a:t>?</a:t>
            </a:r>
          </a:p>
          <a:p>
            <a:r>
              <a:rPr lang="en-US" sz="1400" dirty="0">
                <a:solidFill>
                  <a:srgbClr val="0000FF"/>
                </a:solidFill>
              </a:rPr>
              <a:t>Via dynamic (aka </a:t>
            </a:r>
            <a:r>
              <a:rPr lang="en-US" sz="1400" i="1" dirty="0">
                <a:solidFill>
                  <a:srgbClr val="0000FF"/>
                </a:solidFill>
              </a:rPr>
              <a:t>compression, </a:t>
            </a:r>
            <a:r>
              <a:rPr lang="en-US" sz="1400" dirty="0">
                <a:solidFill>
                  <a:srgbClr val="0000FF"/>
                </a:solidFill>
              </a:rPr>
              <a:t>aka</a:t>
            </a:r>
            <a:r>
              <a:rPr lang="en-US" sz="1400" i="1" dirty="0">
                <a:solidFill>
                  <a:srgbClr val="0000FF"/>
                </a:solidFill>
              </a:rPr>
              <a:t> indentation</a:t>
            </a:r>
            <a:r>
              <a:rPr lang="en-US" sz="1400" dirty="0">
                <a:solidFill>
                  <a:srgbClr val="0000FF"/>
                </a:solidFill>
              </a:rPr>
              <a:t>) gonioscopy</a:t>
            </a:r>
          </a:p>
          <a:p>
            <a:endParaRPr lang="en-US" sz="1400" dirty="0">
              <a:solidFill>
                <a:srgbClr val="0000FF"/>
              </a:solidFill>
            </a:endParaRPr>
          </a:p>
          <a:p>
            <a:r>
              <a:rPr lang="en-US" sz="1400" i="1" dirty="0">
                <a:solidFill>
                  <a:srgbClr val="0000FF"/>
                </a:solidFill>
              </a:rPr>
              <a:t>How is dynamic gonioscopy performed?</a:t>
            </a:r>
          </a:p>
          <a:p>
            <a:r>
              <a:rPr lang="en-US" sz="1400" dirty="0">
                <a:solidFill>
                  <a:srgbClr val="0000FF"/>
                </a:solidFill>
              </a:rPr>
              <a:t>During gonioscopy, the examiner manipulates the lens to gently compress the central cornea, in the process displacing aqueous peripherally, toward the angle. </a:t>
            </a:r>
            <a:r>
              <a:rPr lang="en-US" sz="1400" dirty="0"/>
              <a:t>If the iris-angle contact is appositional, the influx of displaced aqueous will separate them. </a:t>
            </a:r>
            <a:r>
              <a:rPr lang="en-US" sz="1400" dirty="0">
                <a:solidFill>
                  <a:schemeClr val="accent5">
                    <a:lumMod val="75000"/>
                  </a:schemeClr>
                </a:solidFill>
              </a:rPr>
              <a:t>But at locations where the iris is </a:t>
            </a:r>
            <a:r>
              <a:rPr lang="en-US" sz="1400" dirty="0" err="1">
                <a:solidFill>
                  <a:schemeClr val="accent5">
                    <a:lumMod val="75000"/>
                  </a:schemeClr>
                </a:solidFill>
              </a:rPr>
              <a:t>syneched</a:t>
            </a:r>
            <a:r>
              <a:rPr lang="en-US" sz="1400" dirty="0">
                <a:solidFill>
                  <a:schemeClr val="accent5">
                    <a:lumMod val="75000"/>
                  </a:schemeClr>
                </a:solidFill>
              </a:rPr>
              <a:t> to the angle, the aqueous influx will have no effect on the iris-angle contact.</a:t>
            </a:r>
          </a:p>
        </p:txBody>
      </p:sp>
    </p:spTree>
    <p:extLst>
      <p:ext uri="{BB962C8B-B14F-4D97-AF65-F5344CB8AC3E}">
        <p14:creationId xmlns:p14="http://schemas.microsoft.com/office/powerpoint/2010/main" val="1202716924"/>
      </p:ext>
    </p:extLst>
  </p:cSld>
  <p:clrMapOvr>
    <a:masterClrMapping/>
  </p:clrMapOvr>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014" name="Text Box 6"/>
          <p:cNvSpPr txBox="1">
            <a:spLocks noChangeArrowheads="1"/>
          </p:cNvSpPr>
          <p:nvPr/>
        </p:nvSpPr>
        <p:spPr bwMode="auto">
          <a:xfrm>
            <a:off x="533400" y="2356376"/>
            <a:ext cx="1005403"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Lens-</a:t>
            </a:r>
          </a:p>
          <a:p>
            <a:pPr algn="ctr" eaLnBrk="1" hangingPunct="1">
              <a:lnSpc>
                <a:spcPct val="80000"/>
              </a:lnSpc>
              <a:spcBef>
                <a:spcPct val="0"/>
              </a:spcBef>
              <a:buClrTx/>
              <a:buSzTx/>
              <a:buFontTx/>
              <a:buNone/>
            </a:pPr>
            <a:r>
              <a:rPr lang="en-US" altLang="en-US" sz="1800" dirty="0">
                <a:solidFill>
                  <a:schemeClr val="bg1">
                    <a:lumMod val="75000"/>
                  </a:schemeClr>
                </a:solidFill>
              </a:rPr>
              <a:t>Induced</a:t>
            </a:r>
          </a:p>
        </p:txBody>
      </p:sp>
      <p:sp>
        <p:nvSpPr>
          <p:cNvPr id="43017" name="Text Box 14"/>
          <p:cNvSpPr txBox="1">
            <a:spLocks noChangeArrowheads="1"/>
          </p:cNvSpPr>
          <p:nvPr/>
        </p:nvSpPr>
        <p:spPr bwMode="auto">
          <a:xfrm>
            <a:off x="2968790" y="2365901"/>
            <a:ext cx="1749198"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b="1" dirty="0"/>
              <a:t>Aphakic</a:t>
            </a:r>
            <a:r>
              <a:rPr lang="en-US" altLang="en-US" sz="1800" b="1" dirty="0">
                <a:solidFill>
                  <a:schemeClr val="bg1">
                    <a:lumMod val="75000"/>
                  </a:schemeClr>
                </a:solidFill>
              </a:rPr>
              <a:t>/</a:t>
            </a:r>
          </a:p>
          <a:p>
            <a:pPr algn="ctr" eaLnBrk="1" hangingPunct="1">
              <a:lnSpc>
                <a:spcPct val="80000"/>
              </a:lnSpc>
              <a:spcBef>
                <a:spcPct val="0"/>
              </a:spcBef>
              <a:buClrTx/>
              <a:buSzTx/>
              <a:buFontTx/>
              <a:buNone/>
            </a:pPr>
            <a:r>
              <a:rPr lang="en-US" altLang="en-US" sz="1800" b="1" dirty="0" err="1">
                <a:solidFill>
                  <a:schemeClr val="bg1">
                    <a:lumMod val="75000"/>
                  </a:schemeClr>
                </a:solidFill>
              </a:rPr>
              <a:t>Pseudophakic</a:t>
            </a:r>
            <a:endParaRPr lang="en-US" altLang="en-US" sz="1800" b="1" dirty="0">
              <a:solidFill>
                <a:schemeClr val="bg1">
                  <a:lumMod val="75000"/>
                </a:schemeClr>
              </a:solidFill>
            </a:endParaRPr>
          </a:p>
        </p:txBody>
      </p:sp>
      <p:sp>
        <p:nvSpPr>
          <p:cNvPr id="43031" name="Text Box 35"/>
          <p:cNvSpPr txBox="1">
            <a:spLocks noChangeArrowheads="1"/>
          </p:cNvSpPr>
          <p:nvPr/>
        </p:nvSpPr>
        <p:spPr bwMode="auto">
          <a:xfrm>
            <a:off x="1190847" y="1295400"/>
            <a:ext cx="2473754"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t>w/ Pupillary Block</a:t>
            </a:r>
          </a:p>
        </p:txBody>
      </p:sp>
      <p:sp>
        <p:nvSpPr>
          <p:cNvPr id="49" name="Rectangle 2">
            <a:extLst>
              <a:ext uri="{FF2B5EF4-FFF2-40B4-BE49-F238E27FC236}">
                <a16:creationId xmlns:a16="http://schemas.microsoft.com/office/drawing/2014/main" id="{240EE5BF-F7D2-4FC8-A5DD-F6B5423153C6}"/>
              </a:ext>
            </a:extLst>
          </p:cNvPr>
          <p:cNvSpPr>
            <a:spLocks noGrp="1" noChangeArrowheads="1"/>
          </p:cNvSpPr>
          <p:nvPr>
            <p:ph type="title"/>
          </p:nvPr>
        </p:nvSpPr>
        <p:spPr>
          <a:xfrm>
            <a:off x="457200" y="304800"/>
            <a:ext cx="7543800" cy="563562"/>
          </a:xfrm>
        </p:spPr>
        <p:txBody>
          <a:bodyPr/>
          <a:lstStyle/>
          <a:p>
            <a:pPr eaLnBrk="1" hangingPunct="1"/>
            <a:r>
              <a:rPr lang="en-US" altLang="en-US" sz="3500" dirty="0"/>
              <a:t>Q</a:t>
            </a:r>
          </a:p>
        </p:txBody>
      </p:sp>
      <p:sp>
        <p:nvSpPr>
          <p:cNvPr id="50" name="TextBox 49">
            <a:extLst>
              <a:ext uri="{FF2B5EF4-FFF2-40B4-BE49-F238E27FC236}">
                <a16:creationId xmlns:a16="http://schemas.microsoft.com/office/drawing/2014/main" id="{CF426230-46C8-405C-9015-99EF57762A2E}"/>
              </a:ext>
            </a:extLst>
          </p:cNvPr>
          <p:cNvSpPr txBox="1"/>
          <p:nvPr/>
        </p:nvSpPr>
        <p:spPr>
          <a:xfrm>
            <a:off x="2259496" y="189094"/>
            <a:ext cx="4607480" cy="400110"/>
          </a:xfrm>
          <a:prstGeom prst="rect">
            <a:avLst/>
          </a:prstGeom>
          <a:solidFill>
            <a:schemeClr val="accent1">
              <a:lumMod val="60000"/>
              <a:lumOff val="40000"/>
            </a:schemeClr>
          </a:solidFill>
        </p:spPr>
        <p:txBody>
          <a:bodyPr wrap="none" rtlCol="0">
            <a:spAutoFit/>
          </a:bodyPr>
          <a:lstStyle/>
          <a:p>
            <a:pPr algn="ctr"/>
            <a:r>
              <a:rPr lang="en-US" sz="2000" b="1" dirty="0"/>
              <a:t>Secondary Angle Closure Glaucoma</a:t>
            </a:r>
          </a:p>
        </p:txBody>
      </p:sp>
      <p:sp>
        <p:nvSpPr>
          <p:cNvPr id="2" name="TextBox 1">
            <a:extLst>
              <a:ext uri="{FF2B5EF4-FFF2-40B4-BE49-F238E27FC236}">
                <a16:creationId xmlns:a16="http://schemas.microsoft.com/office/drawing/2014/main" id="{A7E30BEC-923B-4C9A-A856-BDD0D882F6B8}"/>
              </a:ext>
            </a:extLst>
          </p:cNvPr>
          <p:cNvSpPr txBox="1"/>
          <p:nvPr/>
        </p:nvSpPr>
        <p:spPr>
          <a:xfrm>
            <a:off x="887305" y="2844119"/>
            <a:ext cx="1494320" cy="338554"/>
          </a:xfrm>
          <a:prstGeom prst="rect">
            <a:avLst/>
          </a:prstGeom>
          <a:noFill/>
        </p:spPr>
        <p:txBody>
          <a:bodyPr wrap="none" rtlCol="0">
            <a:spAutoFit/>
          </a:bodyPr>
          <a:lstStyle/>
          <a:p>
            <a:r>
              <a:rPr lang="en-US" sz="1600" dirty="0" err="1">
                <a:solidFill>
                  <a:schemeClr val="bg1">
                    <a:lumMod val="75000"/>
                  </a:schemeClr>
                </a:solidFill>
              </a:rPr>
              <a:t>Phacomorphic</a:t>
            </a:r>
            <a:endParaRPr lang="en-US" sz="1600" dirty="0">
              <a:solidFill>
                <a:schemeClr val="bg1">
                  <a:lumMod val="75000"/>
                </a:schemeClr>
              </a:solidFill>
            </a:endParaRPr>
          </a:p>
        </p:txBody>
      </p:sp>
      <p:sp>
        <p:nvSpPr>
          <p:cNvPr id="51" name="TextBox 50">
            <a:extLst>
              <a:ext uri="{FF2B5EF4-FFF2-40B4-BE49-F238E27FC236}">
                <a16:creationId xmlns:a16="http://schemas.microsoft.com/office/drawing/2014/main" id="{156069D4-340B-4160-A336-EBF73557CEE0}"/>
              </a:ext>
            </a:extLst>
          </p:cNvPr>
          <p:cNvSpPr txBox="1"/>
          <p:nvPr/>
        </p:nvSpPr>
        <p:spPr>
          <a:xfrm>
            <a:off x="884725" y="3175578"/>
            <a:ext cx="1402948" cy="338554"/>
          </a:xfrm>
          <a:prstGeom prst="rect">
            <a:avLst/>
          </a:prstGeom>
          <a:noFill/>
        </p:spPr>
        <p:txBody>
          <a:bodyPr wrap="none" rtlCol="0">
            <a:spAutoFit/>
          </a:bodyPr>
          <a:lstStyle/>
          <a:p>
            <a:r>
              <a:rPr lang="en-US" sz="1600" dirty="0">
                <a:solidFill>
                  <a:schemeClr val="bg1">
                    <a:lumMod val="75000"/>
                  </a:schemeClr>
                </a:solidFill>
              </a:rPr>
              <a:t>Ectopia </a:t>
            </a:r>
            <a:r>
              <a:rPr lang="en-US" sz="1600" dirty="0" err="1">
                <a:solidFill>
                  <a:schemeClr val="bg1">
                    <a:lumMod val="75000"/>
                  </a:schemeClr>
                </a:solidFill>
              </a:rPr>
              <a:t>lentis</a:t>
            </a:r>
            <a:endParaRPr lang="en-US" sz="1600" dirty="0">
              <a:solidFill>
                <a:schemeClr val="bg1">
                  <a:lumMod val="75000"/>
                </a:schemeClr>
              </a:solidFill>
            </a:endParaRPr>
          </a:p>
        </p:txBody>
      </p:sp>
      <p:cxnSp>
        <p:nvCxnSpPr>
          <p:cNvPr id="71" name="Straight Connector 70">
            <a:extLst>
              <a:ext uri="{FF2B5EF4-FFF2-40B4-BE49-F238E27FC236}">
                <a16:creationId xmlns:a16="http://schemas.microsoft.com/office/drawing/2014/main" id="{C104938D-BA8D-4E39-9D5F-9EE2012F2F3C}"/>
              </a:ext>
            </a:extLst>
          </p:cNvPr>
          <p:cNvCxnSpPr>
            <a:cxnSpLocks/>
          </p:cNvCxnSpPr>
          <p:nvPr/>
        </p:nvCxnSpPr>
        <p:spPr>
          <a:xfrm flipH="1">
            <a:off x="762665" y="3023488"/>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2A7E4E40-472F-4E50-8A7A-45C10FDD7171}"/>
              </a:ext>
            </a:extLst>
          </p:cNvPr>
          <p:cNvCxnSpPr>
            <a:cxnSpLocks/>
          </p:cNvCxnSpPr>
          <p:nvPr/>
        </p:nvCxnSpPr>
        <p:spPr>
          <a:xfrm flipH="1">
            <a:off x="762665" y="3347853"/>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C3924889-45B9-4383-9C9E-48F0A9C27AD8}"/>
              </a:ext>
            </a:extLst>
          </p:cNvPr>
          <p:cNvCxnSpPr>
            <a:cxnSpLocks/>
          </p:cNvCxnSpPr>
          <p:nvPr/>
        </p:nvCxnSpPr>
        <p:spPr>
          <a:xfrm flipH="1">
            <a:off x="748719" y="2838976"/>
            <a:ext cx="13947" cy="5088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 name="Straight Arrow Connector 5">
            <a:extLst>
              <a:ext uri="{FF2B5EF4-FFF2-40B4-BE49-F238E27FC236}">
                <a16:creationId xmlns:a16="http://schemas.microsoft.com/office/drawing/2014/main" id="{A3439F0C-5143-461F-8F3C-2E830785DEFC}"/>
              </a:ext>
            </a:extLst>
          </p:cNvPr>
          <p:cNvCxnSpPr>
            <a:stCxn id="50" idx="2"/>
          </p:cNvCxnSpPr>
          <p:nvPr/>
        </p:nvCxnSpPr>
        <p:spPr>
          <a:xfrm flipH="1">
            <a:off x="2971800" y="589204"/>
            <a:ext cx="1591436" cy="706196"/>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6" name="Straight Arrow Connector 25">
            <a:extLst>
              <a:ext uri="{FF2B5EF4-FFF2-40B4-BE49-F238E27FC236}">
                <a16:creationId xmlns:a16="http://schemas.microsoft.com/office/drawing/2014/main" id="{B70E0124-9B84-41A5-8D84-A66B7838A706}"/>
              </a:ext>
            </a:extLst>
          </p:cNvPr>
          <p:cNvCxnSpPr>
            <a:cxnSpLocks/>
          </p:cNvCxnSpPr>
          <p:nvPr/>
        </p:nvCxnSpPr>
        <p:spPr>
          <a:xfrm flipH="1">
            <a:off x="1159539" y="1828800"/>
            <a:ext cx="1290435" cy="478059"/>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28" name="Straight Arrow Connector 27">
            <a:extLst>
              <a:ext uri="{FF2B5EF4-FFF2-40B4-BE49-F238E27FC236}">
                <a16:creationId xmlns:a16="http://schemas.microsoft.com/office/drawing/2014/main" id="{567A4249-5C59-4416-8A8E-1C35913900AB}"/>
              </a:ext>
            </a:extLst>
          </p:cNvPr>
          <p:cNvCxnSpPr>
            <a:cxnSpLocks/>
          </p:cNvCxnSpPr>
          <p:nvPr/>
        </p:nvCxnSpPr>
        <p:spPr>
          <a:xfrm>
            <a:off x="2449973" y="1832208"/>
            <a:ext cx="1268784" cy="477455"/>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1" name="Straight Arrow Connector 20">
            <a:extLst>
              <a:ext uri="{FF2B5EF4-FFF2-40B4-BE49-F238E27FC236}">
                <a16:creationId xmlns:a16="http://schemas.microsoft.com/office/drawing/2014/main" id="{5E33AEB6-AB6B-4304-B44B-E14BDAECF20A}"/>
              </a:ext>
            </a:extLst>
          </p:cNvPr>
          <p:cNvCxnSpPr>
            <a:cxnSpLocks/>
          </p:cNvCxnSpPr>
          <p:nvPr/>
        </p:nvCxnSpPr>
        <p:spPr>
          <a:xfrm>
            <a:off x="4572000" y="589204"/>
            <a:ext cx="1600200" cy="706196"/>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17" name="Text Box 36">
            <a:extLst>
              <a:ext uri="{FF2B5EF4-FFF2-40B4-BE49-F238E27FC236}">
                <a16:creationId xmlns:a16="http://schemas.microsoft.com/office/drawing/2014/main" id="{34552070-EB2B-487F-A630-96C6A15CCEE0}"/>
              </a:ext>
            </a:extLst>
          </p:cNvPr>
          <p:cNvSpPr txBox="1">
            <a:spLocks noChangeArrowheads="1"/>
          </p:cNvSpPr>
          <p:nvPr/>
        </p:nvSpPr>
        <p:spPr bwMode="auto">
          <a:xfrm>
            <a:off x="5181600" y="1295400"/>
            <a:ext cx="2630848" cy="430887"/>
          </a:xfrm>
          <a:prstGeom prst="rect">
            <a:avLst/>
          </a:prstGeom>
          <a:noFill/>
          <a:ln w="952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solidFill>
                  <a:schemeClr val="bg1">
                    <a:lumMod val="75000"/>
                  </a:schemeClr>
                </a:solidFill>
              </a:rPr>
              <a:t>w/o Pupillary Block</a:t>
            </a:r>
          </a:p>
        </p:txBody>
      </p:sp>
      <p:sp>
        <p:nvSpPr>
          <p:cNvPr id="8" name="TextBox 7">
            <a:extLst>
              <a:ext uri="{FF2B5EF4-FFF2-40B4-BE49-F238E27FC236}">
                <a16:creationId xmlns:a16="http://schemas.microsoft.com/office/drawing/2014/main" id="{27F2C550-DA54-4D1E-AD53-47025EEE773E}"/>
              </a:ext>
            </a:extLst>
          </p:cNvPr>
          <p:cNvSpPr txBox="1"/>
          <p:nvPr/>
        </p:nvSpPr>
        <p:spPr>
          <a:xfrm>
            <a:off x="2743200" y="3290605"/>
            <a:ext cx="6175210" cy="1815882"/>
          </a:xfrm>
          <a:prstGeom prst="rect">
            <a:avLst/>
          </a:prstGeom>
          <a:noFill/>
        </p:spPr>
        <p:txBody>
          <a:bodyPr wrap="square" rtlCol="0">
            <a:spAutoFit/>
          </a:bodyPr>
          <a:lstStyle/>
          <a:p>
            <a:r>
              <a:rPr lang="en-US" sz="1600" i="1" dirty="0">
                <a:solidFill>
                  <a:srgbClr val="0000FF"/>
                </a:solidFill>
              </a:rPr>
              <a:t>We said earlier that ‘pupillary block’ involves contact between the pupillary margin and the lens. If there’s no lens, what’s blocking the pupil in aphakic secondary ACG?</a:t>
            </a:r>
          </a:p>
          <a:p>
            <a:r>
              <a:rPr lang="en-US" sz="1600" dirty="0">
                <a:solidFill>
                  <a:srgbClr val="0000FF"/>
                </a:solidFill>
              </a:rPr>
              <a:t>The culprit is the  </a:t>
            </a:r>
            <a:r>
              <a:rPr lang="en-US" sz="1600" i="1" dirty="0">
                <a:solidFill>
                  <a:srgbClr val="0000FF"/>
                </a:solidFill>
              </a:rPr>
              <a:t>vitreous</a:t>
            </a:r>
            <a:r>
              <a:rPr lang="en-US" sz="1600" dirty="0">
                <a:solidFill>
                  <a:srgbClr val="0000FF"/>
                </a:solidFill>
              </a:rPr>
              <a:t>  face. </a:t>
            </a:r>
            <a:r>
              <a:rPr lang="en-US" sz="1600" dirty="0"/>
              <a:t>If it bulges forward, it can block the pupil just as readily as can the lens.</a:t>
            </a:r>
          </a:p>
          <a:p>
            <a:endParaRPr lang="en-US" sz="1600" i="1" dirty="0">
              <a:solidFill>
                <a:srgbClr val="0000FF"/>
              </a:solidFill>
            </a:endParaRPr>
          </a:p>
          <a:p>
            <a:r>
              <a:rPr lang="en-US" sz="1600" i="1" dirty="0">
                <a:solidFill>
                  <a:srgbClr val="0000FF"/>
                </a:solidFill>
              </a:rPr>
              <a:t>How is aphakic secondary ACG managed?</a:t>
            </a:r>
            <a:endParaRPr lang="en-US" sz="1600" dirty="0">
              <a:solidFill>
                <a:srgbClr val="0000FF"/>
              </a:solidFill>
            </a:endParaRPr>
          </a:p>
        </p:txBody>
      </p:sp>
      <p:sp>
        <p:nvSpPr>
          <p:cNvPr id="3" name="Oval 2">
            <a:extLst>
              <a:ext uri="{FF2B5EF4-FFF2-40B4-BE49-F238E27FC236}">
                <a16:creationId xmlns:a16="http://schemas.microsoft.com/office/drawing/2014/main" id="{38AB71D1-5878-4390-99C6-7A13B232784F}"/>
              </a:ext>
            </a:extLst>
          </p:cNvPr>
          <p:cNvSpPr/>
          <p:nvPr/>
        </p:nvSpPr>
        <p:spPr>
          <a:xfrm>
            <a:off x="3276064" y="2306859"/>
            <a:ext cx="1105522" cy="415945"/>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927170626"/>
      </p:ext>
    </p:extLst>
  </p:cSld>
  <p:clrMapOvr>
    <a:masterClrMapping/>
  </p:clrMapOvr>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014" name="Text Box 6"/>
          <p:cNvSpPr txBox="1">
            <a:spLocks noChangeArrowheads="1"/>
          </p:cNvSpPr>
          <p:nvPr/>
        </p:nvSpPr>
        <p:spPr bwMode="auto">
          <a:xfrm>
            <a:off x="533400" y="2356376"/>
            <a:ext cx="1005403"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Lens-</a:t>
            </a:r>
          </a:p>
          <a:p>
            <a:pPr algn="ctr" eaLnBrk="1" hangingPunct="1">
              <a:lnSpc>
                <a:spcPct val="80000"/>
              </a:lnSpc>
              <a:spcBef>
                <a:spcPct val="0"/>
              </a:spcBef>
              <a:buClrTx/>
              <a:buSzTx/>
              <a:buFontTx/>
              <a:buNone/>
            </a:pPr>
            <a:r>
              <a:rPr lang="en-US" altLang="en-US" sz="1800" dirty="0">
                <a:solidFill>
                  <a:schemeClr val="bg1">
                    <a:lumMod val="75000"/>
                  </a:schemeClr>
                </a:solidFill>
              </a:rPr>
              <a:t>Induced</a:t>
            </a:r>
          </a:p>
        </p:txBody>
      </p:sp>
      <p:sp>
        <p:nvSpPr>
          <p:cNvPr id="43017" name="Text Box 14"/>
          <p:cNvSpPr txBox="1">
            <a:spLocks noChangeArrowheads="1"/>
          </p:cNvSpPr>
          <p:nvPr/>
        </p:nvSpPr>
        <p:spPr bwMode="auto">
          <a:xfrm>
            <a:off x="2968790" y="2365901"/>
            <a:ext cx="1749198"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b="1" dirty="0"/>
              <a:t>Aphakic</a:t>
            </a:r>
            <a:r>
              <a:rPr lang="en-US" altLang="en-US" sz="1800" b="1" dirty="0">
                <a:solidFill>
                  <a:schemeClr val="bg1">
                    <a:lumMod val="75000"/>
                  </a:schemeClr>
                </a:solidFill>
              </a:rPr>
              <a:t>/</a:t>
            </a:r>
          </a:p>
          <a:p>
            <a:pPr algn="ctr" eaLnBrk="1" hangingPunct="1">
              <a:lnSpc>
                <a:spcPct val="80000"/>
              </a:lnSpc>
              <a:spcBef>
                <a:spcPct val="0"/>
              </a:spcBef>
              <a:buClrTx/>
              <a:buSzTx/>
              <a:buFontTx/>
              <a:buNone/>
            </a:pPr>
            <a:r>
              <a:rPr lang="en-US" altLang="en-US" sz="1800" b="1" dirty="0" err="1">
                <a:solidFill>
                  <a:schemeClr val="bg1">
                    <a:lumMod val="75000"/>
                  </a:schemeClr>
                </a:solidFill>
              </a:rPr>
              <a:t>Pseudophakic</a:t>
            </a:r>
            <a:endParaRPr lang="en-US" altLang="en-US" sz="1800" b="1" dirty="0">
              <a:solidFill>
                <a:schemeClr val="bg1">
                  <a:lumMod val="75000"/>
                </a:schemeClr>
              </a:solidFill>
            </a:endParaRPr>
          </a:p>
        </p:txBody>
      </p:sp>
      <p:sp>
        <p:nvSpPr>
          <p:cNvPr id="43031" name="Text Box 35"/>
          <p:cNvSpPr txBox="1">
            <a:spLocks noChangeArrowheads="1"/>
          </p:cNvSpPr>
          <p:nvPr/>
        </p:nvSpPr>
        <p:spPr bwMode="auto">
          <a:xfrm>
            <a:off x="1190847" y="1295400"/>
            <a:ext cx="2473754"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t>w/ Pupillary Block</a:t>
            </a:r>
          </a:p>
        </p:txBody>
      </p:sp>
      <p:sp>
        <p:nvSpPr>
          <p:cNvPr id="49" name="Rectangle 2">
            <a:extLst>
              <a:ext uri="{FF2B5EF4-FFF2-40B4-BE49-F238E27FC236}">
                <a16:creationId xmlns:a16="http://schemas.microsoft.com/office/drawing/2014/main" id="{240EE5BF-F7D2-4FC8-A5DD-F6B5423153C6}"/>
              </a:ext>
            </a:extLst>
          </p:cNvPr>
          <p:cNvSpPr>
            <a:spLocks noGrp="1" noChangeArrowheads="1"/>
          </p:cNvSpPr>
          <p:nvPr>
            <p:ph type="title"/>
          </p:nvPr>
        </p:nvSpPr>
        <p:spPr>
          <a:xfrm>
            <a:off x="457200" y="304800"/>
            <a:ext cx="7543800" cy="563562"/>
          </a:xfrm>
        </p:spPr>
        <p:txBody>
          <a:bodyPr/>
          <a:lstStyle/>
          <a:p>
            <a:pPr eaLnBrk="1" hangingPunct="1"/>
            <a:r>
              <a:rPr lang="en-US" altLang="en-US" sz="3500" dirty="0"/>
              <a:t>A</a:t>
            </a:r>
          </a:p>
        </p:txBody>
      </p:sp>
      <p:sp>
        <p:nvSpPr>
          <p:cNvPr id="50" name="TextBox 49">
            <a:extLst>
              <a:ext uri="{FF2B5EF4-FFF2-40B4-BE49-F238E27FC236}">
                <a16:creationId xmlns:a16="http://schemas.microsoft.com/office/drawing/2014/main" id="{CF426230-46C8-405C-9015-99EF57762A2E}"/>
              </a:ext>
            </a:extLst>
          </p:cNvPr>
          <p:cNvSpPr txBox="1"/>
          <p:nvPr/>
        </p:nvSpPr>
        <p:spPr>
          <a:xfrm>
            <a:off x="2259496" y="189094"/>
            <a:ext cx="4607480" cy="400110"/>
          </a:xfrm>
          <a:prstGeom prst="rect">
            <a:avLst/>
          </a:prstGeom>
          <a:solidFill>
            <a:schemeClr val="accent1">
              <a:lumMod val="60000"/>
              <a:lumOff val="40000"/>
            </a:schemeClr>
          </a:solidFill>
        </p:spPr>
        <p:txBody>
          <a:bodyPr wrap="none" rtlCol="0">
            <a:spAutoFit/>
          </a:bodyPr>
          <a:lstStyle/>
          <a:p>
            <a:pPr algn="ctr"/>
            <a:r>
              <a:rPr lang="en-US" sz="2000" b="1" dirty="0"/>
              <a:t>Secondary Angle Closure Glaucoma</a:t>
            </a:r>
          </a:p>
        </p:txBody>
      </p:sp>
      <p:sp>
        <p:nvSpPr>
          <p:cNvPr id="2" name="TextBox 1">
            <a:extLst>
              <a:ext uri="{FF2B5EF4-FFF2-40B4-BE49-F238E27FC236}">
                <a16:creationId xmlns:a16="http://schemas.microsoft.com/office/drawing/2014/main" id="{A7E30BEC-923B-4C9A-A856-BDD0D882F6B8}"/>
              </a:ext>
            </a:extLst>
          </p:cNvPr>
          <p:cNvSpPr txBox="1"/>
          <p:nvPr/>
        </p:nvSpPr>
        <p:spPr>
          <a:xfrm>
            <a:off x="887305" y="2844119"/>
            <a:ext cx="1494320" cy="338554"/>
          </a:xfrm>
          <a:prstGeom prst="rect">
            <a:avLst/>
          </a:prstGeom>
          <a:noFill/>
        </p:spPr>
        <p:txBody>
          <a:bodyPr wrap="none" rtlCol="0">
            <a:spAutoFit/>
          </a:bodyPr>
          <a:lstStyle/>
          <a:p>
            <a:r>
              <a:rPr lang="en-US" sz="1600" dirty="0" err="1">
                <a:solidFill>
                  <a:schemeClr val="bg1">
                    <a:lumMod val="75000"/>
                  </a:schemeClr>
                </a:solidFill>
              </a:rPr>
              <a:t>Phacomorphic</a:t>
            </a:r>
            <a:endParaRPr lang="en-US" sz="1600" dirty="0">
              <a:solidFill>
                <a:schemeClr val="bg1">
                  <a:lumMod val="75000"/>
                </a:schemeClr>
              </a:solidFill>
            </a:endParaRPr>
          </a:p>
        </p:txBody>
      </p:sp>
      <p:sp>
        <p:nvSpPr>
          <p:cNvPr id="51" name="TextBox 50">
            <a:extLst>
              <a:ext uri="{FF2B5EF4-FFF2-40B4-BE49-F238E27FC236}">
                <a16:creationId xmlns:a16="http://schemas.microsoft.com/office/drawing/2014/main" id="{156069D4-340B-4160-A336-EBF73557CEE0}"/>
              </a:ext>
            </a:extLst>
          </p:cNvPr>
          <p:cNvSpPr txBox="1"/>
          <p:nvPr/>
        </p:nvSpPr>
        <p:spPr>
          <a:xfrm>
            <a:off x="884725" y="3175578"/>
            <a:ext cx="1402948" cy="338554"/>
          </a:xfrm>
          <a:prstGeom prst="rect">
            <a:avLst/>
          </a:prstGeom>
          <a:noFill/>
        </p:spPr>
        <p:txBody>
          <a:bodyPr wrap="none" rtlCol="0">
            <a:spAutoFit/>
          </a:bodyPr>
          <a:lstStyle/>
          <a:p>
            <a:r>
              <a:rPr lang="en-US" sz="1600" dirty="0">
                <a:solidFill>
                  <a:schemeClr val="bg1">
                    <a:lumMod val="75000"/>
                  </a:schemeClr>
                </a:solidFill>
              </a:rPr>
              <a:t>Ectopia </a:t>
            </a:r>
            <a:r>
              <a:rPr lang="en-US" sz="1600" dirty="0" err="1">
                <a:solidFill>
                  <a:schemeClr val="bg1">
                    <a:lumMod val="75000"/>
                  </a:schemeClr>
                </a:solidFill>
              </a:rPr>
              <a:t>lentis</a:t>
            </a:r>
            <a:endParaRPr lang="en-US" sz="1600" dirty="0">
              <a:solidFill>
                <a:schemeClr val="bg1">
                  <a:lumMod val="75000"/>
                </a:schemeClr>
              </a:solidFill>
            </a:endParaRPr>
          </a:p>
        </p:txBody>
      </p:sp>
      <p:cxnSp>
        <p:nvCxnSpPr>
          <p:cNvPr id="71" name="Straight Connector 70">
            <a:extLst>
              <a:ext uri="{FF2B5EF4-FFF2-40B4-BE49-F238E27FC236}">
                <a16:creationId xmlns:a16="http://schemas.microsoft.com/office/drawing/2014/main" id="{C104938D-BA8D-4E39-9D5F-9EE2012F2F3C}"/>
              </a:ext>
            </a:extLst>
          </p:cNvPr>
          <p:cNvCxnSpPr>
            <a:cxnSpLocks/>
          </p:cNvCxnSpPr>
          <p:nvPr/>
        </p:nvCxnSpPr>
        <p:spPr>
          <a:xfrm flipH="1">
            <a:off x="762665" y="3023488"/>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2A7E4E40-472F-4E50-8A7A-45C10FDD7171}"/>
              </a:ext>
            </a:extLst>
          </p:cNvPr>
          <p:cNvCxnSpPr>
            <a:cxnSpLocks/>
          </p:cNvCxnSpPr>
          <p:nvPr/>
        </p:nvCxnSpPr>
        <p:spPr>
          <a:xfrm flipH="1">
            <a:off x="762665" y="3347853"/>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C3924889-45B9-4383-9C9E-48F0A9C27AD8}"/>
              </a:ext>
            </a:extLst>
          </p:cNvPr>
          <p:cNvCxnSpPr>
            <a:cxnSpLocks/>
          </p:cNvCxnSpPr>
          <p:nvPr/>
        </p:nvCxnSpPr>
        <p:spPr>
          <a:xfrm flipH="1">
            <a:off x="748719" y="2838976"/>
            <a:ext cx="13947" cy="5088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 name="Straight Arrow Connector 5">
            <a:extLst>
              <a:ext uri="{FF2B5EF4-FFF2-40B4-BE49-F238E27FC236}">
                <a16:creationId xmlns:a16="http://schemas.microsoft.com/office/drawing/2014/main" id="{A3439F0C-5143-461F-8F3C-2E830785DEFC}"/>
              </a:ext>
            </a:extLst>
          </p:cNvPr>
          <p:cNvCxnSpPr>
            <a:stCxn id="50" idx="2"/>
          </p:cNvCxnSpPr>
          <p:nvPr/>
        </p:nvCxnSpPr>
        <p:spPr>
          <a:xfrm flipH="1">
            <a:off x="2971800" y="589204"/>
            <a:ext cx="1591436" cy="706196"/>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6" name="Straight Arrow Connector 25">
            <a:extLst>
              <a:ext uri="{FF2B5EF4-FFF2-40B4-BE49-F238E27FC236}">
                <a16:creationId xmlns:a16="http://schemas.microsoft.com/office/drawing/2014/main" id="{B70E0124-9B84-41A5-8D84-A66B7838A706}"/>
              </a:ext>
            </a:extLst>
          </p:cNvPr>
          <p:cNvCxnSpPr>
            <a:cxnSpLocks/>
          </p:cNvCxnSpPr>
          <p:nvPr/>
        </p:nvCxnSpPr>
        <p:spPr>
          <a:xfrm flipH="1">
            <a:off x="1159539" y="1828800"/>
            <a:ext cx="1290435" cy="478059"/>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28" name="Straight Arrow Connector 27">
            <a:extLst>
              <a:ext uri="{FF2B5EF4-FFF2-40B4-BE49-F238E27FC236}">
                <a16:creationId xmlns:a16="http://schemas.microsoft.com/office/drawing/2014/main" id="{567A4249-5C59-4416-8A8E-1C35913900AB}"/>
              </a:ext>
            </a:extLst>
          </p:cNvPr>
          <p:cNvCxnSpPr>
            <a:cxnSpLocks/>
          </p:cNvCxnSpPr>
          <p:nvPr/>
        </p:nvCxnSpPr>
        <p:spPr>
          <a:xfrm>
            <a:off x="2449973" y="1832208"/>
            <a:ext cx="1268784" cy="477455"/>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1" name="Straight Arrow Connector 20">
            <a:extLst>
              <a:ext uri="{FF2B5EF4-FFF2-40B4-BE49-F238E27FC236}">
                <a16:creationId xmlns:a16="http://schemas.microsoft.com/office/drawing/2014/main" id="{5E33AEB6-AB6B-4304-B44B-E14BDAECF20A}"/>
              </a:ext>
            </a:extLst>
          </p:cNvPr>
          <p:cNvCxnSpPr>
            <a:cxnSpLocks/>
          </p:cNvCxnSpPr>
          <p:nvPr/>
        </p:nvCxnSpPr>
        <p:spPr>
          <a:xfrm>
            <a:off x="4572000" y="589204"/>
            <a:ext cx="1600200" cy="706196"/>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17" name="Text Box 36">
            <a:extLst>
              <a:ext uri="{FF2B5EF4-FFF2-40B4-BE49-F238E27FC236}">
                <a16:creationId xmlns:a16="http://schemas.microsoft.com/office/drawing/2014/main" id="{34552070-EB2B-487F-A630-96C6A15CCEE0}"/>
              </a:ext>
            </a:extLst>
          </p:cNvPr>
          <p:cNvSpPr txBox="1">
            <a:spLocks noChangeArrowheads="1"/>
          </p:cNvSpPr>
          <p:nvPr/>
        </p:nvSpPr>
        <p:spPr bwMode="auto">
          <a:xfrm>
            <a:off x="5181600" y="1295400"/>
            <a:ext cx="2630848" cy="430887"/>
          </a:xfrm>
          <a:prstGeom prst="rect">
            <a:avLst/>
          </a:prstGeom>
          <a:noFill/>
          <a:ln w="952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solidFill>
                  <a:schemeClr val="bg1">
                    <a:lumMod val="75000"/>
                  </a:schemeClr>
                </a:solidFill>
              </a:rPr>
              <a:t>w/o Pupillary Block</a:t>
            </a:r>
          </a:p>
        </p:txBody>
      </p:sp>
      <p:sp>
        <p:nvSpPr>
          <p:cNvPr id="8" name="TextBox 7">
            <a:extLst>
              <a:ext uri="{FF2B5EF4-FFF2-40B4-BE49-F238E27FC236}">
                <a16:creationId xmlns:a16="http://schemas.microsoft.com/office/drawing/2014/main" id="{27F2C550-DA54-4D1E-AD53-47025EEE773E}"/>
              </a:ext>
            </a:extLst>
          </p:cNvPr>
          <p:cNvSpPr txBox="1"/>
          <p:nvPr/>
        </p:nvSpPr>
        <p:spPr>
          <a:xfrm>
            <a:off x="2743200" y="3290605"/>
            <a:ext cx="6175210" cy="2800767"/>
          </a:xfrm>
          <a:prstGeom prst="rect">
            <a:avLst/>
          </a:prstGeom>
          <a:noFill/>
        </p:spPr>
        <p:txBody>
          <a:bodyPr wrap="square" rtlCol="0">
            <a:spAutoFit/>
          </a:bodyPr>
          <a:lstStyle/>
          <a:p>
            <a:r>
              <a:rPr lang="en-US" sz="1600" i="1" dirty="0">
                <a:solidFill>
                  <a:srgbClr val="0000FF"/>
                </a:solidFill>
              </a:rPr>
              <a:t>We said earlier that ‘pupillary block’ involves contact between the pupillary margin and the lens. If there’s no lens, what’s blocking the pupil in aphakic secondary ACG?</a:t>
            </a:r>
          </a:p>
          <a:p>
            <a:r>
              <a:rPr lang="en-US" sz="1600" dirty="0">
                <a:solidFill>
                  <a:srgbClr val="0000FF"/>
                </a:solidFill>
              </a:rPr>
              <a:t>The culprit is the  </a:t>
            </a:r>
            <a:r>
              <a:rPr lang="en-US" sz="1600" i="1" dirty="0">
                <a:solidFill>
                  <a:srgbClr val="0000FF"/>
                </a:solidFill>
              </a:rPr>
              <a:t>vitreous</a:t>
            </a:r>
            <a:r>
              <a:rPr lang="en-US" sz="1600" dirty="0">
                <a:solidFill>
                  <a:srgbClr val="0000FF"/>
                </a:solidFill>
              </a:rPr>
              <a:t>  face. </a:t>
            </a:r>
            <a:r>
              <a:rPr lang="en-US" sz="1600" dirty="0"/>
              <a:t>If it bulges forward, it can block the pupil just as readily as can the lens.</a:t>
            </a:r>
          </a:p>
          <a:p>
            <a:endParaRPr lang="en-US" sz="1600" i="1" dirty="0">
              <a:solidFill>
                <a:srgbClr val="0000FF"/>
              </a:solidFill>
            </a:endParaRPr>
          </a:p>
          <a:p>
            <a:r>
              <a:rPr lang="en-US" sz="1600" i="1" dirty="0">
                <a:solidFill>
                  <a:srgbClr val="0000FF"/>
                </a:solidFill>
              </a:rPr>
              <a:t>How is aphakic secondary ACG managed?</a:t>
            </a:r>
          </a:p>
          <a:p>
            <a:r>
              <a:rPr lang="en-US" sz="1600" dirty="0">
                <a:solidFill>
                  <a:srgbClr val="0000FF"/>
                </a:solidFill>
              </a:rPr>
              <a:t>Pretty much the same as if the culprit was the native lens—pour aqueous suppressants onto the eye (+/- hyperosmotic agents to dehydrate the V), then perform as many LPIs as necessary as soon as possible</a:t>
            </a:r>
          </a:p>
        </p:txBody>
      </p:sp>
      <p:sp>
        <p:nvSpPr>
          <p:cNvPr id="3" name="Oval 2">
            <a:extLst>
              <a:ext uri="{FF2B5EF4-FFF2-40B4-BE49-F238E27FC236}">
                <a16:creationId xmlns:a16="http://schemas.microsoft.com/office/drawing/2014/main" id="{38AB71D1-5878-4390-99C6-7A13B232784F}"/>
              </a:ext>
            </a:extLst>
          </p:cNvPr>
          <p:cNvSpPr/>
          <p:nvPr/>
        </p:nvSpPr>
        <p:spPr>
          <a:xfrm>
            <a:off x="3276064" y="2306859"/>
            <a:ext cx="1105522" cy="415945"/>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4153140258"/>
      </p:ext>
    </p:extLst>
  </p:cSld>
  <p:clrMapOvr>
    <a:masterClrMapping/>
  </p:clrMapOvr>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014" name="Text Box 6"/>
          <p:cNvSpPr txBox="1">
            <a:spLocks noChangeArrowheads="1"/>
          </p:cNvSpPr>
          <p:nvPr/>
        </p:nvSpPr>
        <p:spPr bwMode="auto">
          <a:xfrm>
            <a:off x="533400" y="2356376"/>
            <a:ext cx="1005403"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Lens-</a:t>
            </a:r>
          </a:p>
          <a:p>
            <a:pPr algn="ctr" eaLnBrk="1" hangingPunct="1">
              <a:lnSpc>
                <a:spcPct val="80000"/>
              </a:lnSpc>
              <a:spcBef>
                <a:spcPct val="0"/>
              </a:spcBef>
              <a:buClrTx/>
              <a:buSzTx/>
              <a:buFontTx/>
              <a:buNone/>
            </a:pPr>
            <a:r>
              <a:rPr lang="en-US" altLang="en-US" sz="1800" dirty="0">
                <a:solidFill>
                  <a:schemeClr val="bg1">
                    <a:lumMod val="75000"/>
                  </a:schemeClr>
                </a:solidFill>
              </a:rPr>
              <a:t>Induced</a:t>
            </a:r>
          </a:p>
        </p:txBody>
      </p:sp>
      <p:sp>
        <p:nvSpPr>
          <p:cNvPr id="43017" name="Text Box 14"/>
          <p:cNvSpPr txBox="1">
            <a:spLocks noChangeArrowheads="1"/>
          </p:cNvSpPr>
          <p:nvPr/>
        </p:nvSpPr>
        <p:spPr bwMode="auto">
          <a:xfrm>
            <a:off x="2968790" y="2365901"/>
            <a:ext cx="1749198"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Aphakic/</a:t>
            </a:r>
          </a:p>
          <a:p>
            <a:pPr algn="ctr" eaLnBrk="1" hangingPunct="1">
              <a:lnSpc>
                <a:spcPct val="80000"/>
              </a:lnSpc>
              <a:spcBef>
                <a:spcPct val="0"/>
              </a:spcBef>
              <a:buClrTx/>
              <a:buSzTx/>
              <a:buFontTx/>
              <a:buNone/>
            </a:pPr>
            <a:r>
              <a:rPr lang="en-US" altLang="en-US" sz="1800" b="1" dirty="0" err="1"/>
              <a:t>Pseudophakic</a:t>
            </a:r>
            <a:endParaRPr lang="en-US" altLang="en-US" sz="1800" b="1" dirty="0"/>
          </a:p>
        </p:txBody>
      </p:sp>
      <p:sp>
        <p:nvSpPr>
          <p:cNvPr id="43031" name="Text Box 35"/>
          <p:cNvSpPr txBox="1">
            <a:spLocks noChangeArrowheads="1"/>
          </p:cNvSpPr>
          <p:nvPr/>
        </p:nvSpPr>
        <p:spPr bwMode="auto">
          <a:xfrm>
            <a:off x="1190847" y="1295400"/>
            <a:ext cx="2473754"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t>w/ Pupillary Block</a:t>
            </a:r>
          </a:p>
        </p:txBody>
      </p:sp>
      <p:sp>
        <p:nvSpPr>
          <p:cNvPr id="49" name="Rectangle 2">
            <a:extLst>
              <a:ext uri="{FF2B5EF4-FFF2-40B4-BE49-F238E27FC236}">
                <a16:creationId xmlns:a16="http://schemas.microsoft.com/office/drawing/2014/main" id="{240EE5BF-F7D2-4FC8-A5DD-F6B5423153C6}"/>
              </a:ext>
            </a:extLst>
          </p:cNvPr>
          <p:cNvSpPr>
            <a:spLocks noGrp="1" noChangeArrowheads="1"/>
          </p:cNvSpPr>
          <p:nvPr>
            <p:ph type="title"/>
          </p:nvPr>
        </p:nvSpPr>
        <p:spPr>
          <a:xfrm>
            <a:off x="457200" y="304800"/>
            <a:ext cx="7543800" cy="563562"/>
          </a:xfrm>
        </p:spPr>
        <p:txBody>
          <a:bodyPr/>
          <a:lstStyle/>
          <a:p>
            <a:pPr eaLnBrk="1" hangingPunct="1"/>
            <a:r>
              <a:rPr lang="en-US" altLang="en-US" sz="3500" dirty="0"/>
              <a:t>Q</a:t>
            </a:r>
          </a:p>
        </p:txBody>
      </p:sp>
      <p:sp>
        <p:nvSpPr>
          <p:cNvPr id="50" name="TextBox 49">
            <a:extLst>
              <a:ext uri="{FF2B5EF4-FFF2-40B4-BE49-F238E27FC236}">
                <a16:creationId xmlns:a16="http://schemas.microsoft.com/office/drawing/2014/main" id="{CF426230-46C8-405C-9015-99EF57762A2E}"/>
              </a:ext>
            </a:extLst>
          </p:cNvPr>
          <p:cNvSpPr txBox="1"/>
          <p:nvPr/>
        </p:nvSpPr>
        <p:spPr>
          <a:xfrm>
            <a:off x="2259496" y="189094"/>
            <a:ext cx="4607480" cy="400110"/>
          </a:xfrm>
          <a:prstGeom prst="rect">
            <a:avLst/>
          </a:prstGeom>
          <a:solidFill>
            <a:schemeClr val="accent1">
              <a:lumMod val="60000"/>
              <a:lumOff val="40000"/>
            </a:schemeClr>
          </a:solidFill>
        </p:spPr>
        <p:txBody>
          <a:bodyPr wrap="none" rtlCol="0">
            <a:spAutoFit/>
          </a:bodyPr>
          <a:lstStyle/>
          <a:p>
            <a:pPr algn="ctr"/>
            <a:r>
              <a:rPr lang="en-US" sz="2000" b="1" dirty="0"/>
              <a:t>Secondary Angle Closure Glaucoma</a:t>
            </a:r>
          </a:p>
        </p:txBody>
      </p:sp>
      <p:sp>
        <p:nvSpPr>
          <p:cNvPr id="2" name="TextBox 1">
            <a:extLst>
              <a:ext uri="{FF2B5EF4-FFF2-40B4-BE49-F238E27FC236}">
                <a16:creationId xmlns:a16="http://schemas.microsoft.com/office/drawing/2014/main" id="{A7E30BEC-923B-4C9A-A856-BDD0D882F6B8}"/>
              </a:ext>
            </a:extLst>
          </p:cNvPr>
          <p:cNvSpPr txBox="1"/>
          <p:nvPr/>
        </p:nvSpPr>
        <p:spPr>
          <a:xfrm>
            <a:off x="887305" y="2844119"/>
            <a:ext cx="1494320" cy="338554"/>
          </a:xfrm>
          <a:prstGeom prst="rect">
            <a:avLst/>
          </a:prstGeom>
          <a:noFill/>
        </p:spPr>
        <p:txBody>
          <a:bodyPr wrap="none" rtlCol="0">
            <a:spAutoFit/>
          </a:bodyPr>
          <a:lstStyle/>
          <a:p>
            <a:r>
              <a:rPr lang="en-US" sz="1600" dirty="0" err="1">
                <a:solidFill>
                  <a:schemeClr val="bg1">
                    <a:lumMod val="75000"/>
                  </a:schemeClr>
                </a:solidFill>
              </a:rPr>
              <a:t>Phacomorphic</a:t>
            </a:r>
            <a:endParaRPr lang="en-US" sz="1600" dirty="0">
              <a:solidFill>
                <a:schemeClr val="bg1">
                  <a:lumMod val="75000"/>
                </a:schemeClr>
              </a:solidFill>
            </a:endParaRPr>
          </a:p>
        </p:txBody>
      </p:sp>
      <p:sp>
        <p:nvSpPr>
          <p:cNvPr id="51" name="TextBox 50">
            <a:extLst>
              <a:ext uri="{FF2B5EF4-FFF2-40B4-BE49-F238E27FC236}">
                <a16:creationId xmlns:a16="http://schemas.microsoft.com/office/drawing/2014/main" id="{156069D4-340B-4160-A336-EBF73557CEE0}"/>
              </a:ext>
            </a:extLst>
          </p:cNvPr>
          <p:cNvSpPr txBox="1"/>
          <p:nvPr/>
        </p:nvSpPr>
        <p:spPr>
          <a:xfrm>
            <a:off x="884725" y="3175578"/>
            <a:ext cx="1402948" cy="338554"/>
          </a:xfrm>
          <a:prstGeom prst="rect">
            <a:avLst/>
          </a:prstGeom>
          <a:noFill/>
        </p:spPr>
        <p:txBody>
          <a:bodyPr wrap="none" rtlCol="0">
            <a:spAutoFit/>
          </a:bodyPr>
          <a:lstStyle/>
          <a:p>
            <a:r>
              <a:rPr lang="en-US" sz="1600" dirty="0">
                <a:solidFill>
                  <a:schemeClr val="bg1">
                    <a:lumMod val="75000"/>
                  </a:schemeClr>
                </a:solidFill>
              </a:rPr>
              <a:t>Ectopia </a:t>
            </a:r>
            <a:r>
              <a:rPr lang="en-US" sz="1600" dirty="0" err="1">
                <a:solidFill>
                  <a:schemeClr val="bg1">
                    <a:lumMod val="75000"/>
                  </a:schemeClr>
                </a:solidFill>
              </a:rPr>
              <a:t>lentis</a:t>
            </a:r>
            <a:endParaRPr lang="en-US" sz="1600" dirty="0">
              <a:solidFill>
                <a:schemeClr val="bg1">
                  <a:lumMod val="75000"/>
                </a:schemeClr>
              </a:solidFill>
            </a:endParaRPr>
          </a:p>
        </p:txBody>
      </p:sp>
      <p:cxnSp>
        <p:nvCxnSpPr>
          <p:cNvPr id="71" name="Straight Connector 70">
            <a:extLst>
              <a:ext uri="{FF2B5EF4-FFF2-40B4-BE49-F238E27FC236}">
                <a16:creationId xmlns:a16="http://schemas.microsoft.com/office/drawing/2014/main" id="{C104938D-BA8D-4E39-9D5F-9EE2012F2F3C}"/>
              </a:ext>
            </a:extLst>
          </p:cNvPr>
          <p:cNvCxnSpPr>
            <a:cxnSpLocks/>
          </p:cNvCxnSpPr>
          <p:nvPr/>
        </p:nvCxnSpPr>
        <p:spPr>
          <a:xfrm flipH="1">
            <a:off x="762665" y="3023488"/>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2A7E4E40-472F-4E50-8A7A-45C10FDD7171}"/>
              </a:ext>
            </a:extLst>
          </p:cNvPr>
          <p:cNvCxnSpPr>
            <a:cxnSpLocks/>
          </p:cNvCxnSpPr>
          <p:nvPr/>
        </p:nvCxnSpPr>
        <p:spPr>
          <a:xfrm flipH="1">
            <a:off x="762665" y="3347853"/>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C3924889-45B9-4383-9C9E-48F0A9C27AD8}"/>
              </a:ext>
            </a:extLst>
          </p:cNvPr>
          <p:cNvCxnSpPr>
            <a:cxnSpLocks/>
          </p:cNvCxnSpPr>
          <p:nvPr/>
        </p:nvCxnSpPr>
        <p:spPr>
          <a:xfrm flipH="1">
            <a:off x="748719" y="2838976"/>
            <a:ext cx="13947" cy="5088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 name="Straight Arrow Connector 5">
            <a:extLst>
              <a:ext uri="{FF2B5EF4-FFF2-40B4-BE49-F238E27FC236}">
                <a16:creationId xmlns:a16="http://schemas.microsoft.com/office/drawing/2014/main" id="{A3439F0C-5143-461F-8F3C-2E830785DEFC}"/>
              </a:ext>
            </a:extLst>
          </p:cNvPr>
          <p:cNvCxnSpPr>
            <a:stCxn id="50" idx="2"/>
          </p:cNvCxnSpPr>
          <p:nvPr/>
        </p:nvCxnSpPr>
        <p:spPr>
          <a:xfrm flipH="1">
            <a:off x="2971800" y="589204"/>
            <a:ext cx="1591436" cy="706196"/>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6" name="Straight Arrow Connector 25">
            <a:extLst>
              <a:ext uri="{FF2B5EF4-FFF2-40B4-BE49-F238E27FC236}">
                <a16:creationId xmlns:a16="http://schemas.microsoft.com/office/drawing/2014/main" id="{B70E0124-9B84-41A5-8D84-A66B7838A706}"/>
              </a:ext>
            </a:extLst>
          </p:cNvPr>
          <p:cNvCxnSpPr>
            <a:cxnSpLocks/>
          </p:cNvCxnSpPr>
          <p:nvPr/>
        </p:nvCxnSpPr>
        <p:spPr>
          <a:xfrm flipH="1">
            <a:off x="1159539" y="1828800"/>
            <a:ext cx="1290435" cy="478059"/>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28" name="Straight Arrow Connector 27">
            <a:extLst>
              <a:ext uri="{FF2B5EF4-FFF2-40B4-BE49-F238E27FC236}">
                <a16:creationId xmlns:a16="http://schemas.microsoft.com/office/drawing/2014/main" id="{567A4249-5C59-4416-8A8E-1C35913900AB}"/>
              </a:ext>
            </a:extLst>
          </p:cNvPr>
          <p:cNvCxnSpPr>
            <a:cxnSpLocks/>
          </p:cNvCxnSpPr>
          <p:nvPr/>
        </p:nvCxnSpPr>
        <p:spPr>
          <a:xfrm>
            <a:off x="2449973" y="1832208"/>
            <a:ext cx="1268784" cy="477455"/>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1" name="Straight Arrow Connector 20">
            <a:extLst>
              <a:ext uri="{FF2B5EF4-FFF2-40B4-BE49-F238E27FC236}">
                <a16:creationId xmlns:a16="http://schemas.microsoft.com/office/drawing/2014/main" id="{5E33AEB6-AB6B-4304-B44B-E14BDAECF20A}"/>
              </a:ext>
            </a:extLst>
          </p:cNvPr>
          <p:cNvCxnSpPr>
            <a:cxnSpLocks/>
          </p:cNvCxnSpPr>
          <p:nvPr/>
        </p:nvCxnSpPr>
        <p:spPr>
          <a:xfrm>
            <a:off x="4572000" y="589204"/>
            <a:ext cx="1600200" cy="706196"/>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17" name="Text Box 36">
            <a:extLst>
              <a:ext uri="{FF2B5EF4-FFF2-40B4-BE49-F238E27FC236}">
                <a16:creationId xmlns:a16="http://schemas.microsoft.com/office/drawing/2014/main" id="{34552070-EB2B-487F-A630-96C6A15CCEE0}"/>
              </a:ext>
            </a:extLst>
          </p:cNvPr>
          <p:cNvSpPr txBox="1">
            <a:spLocks noChangeArrowheads="1"/>
          </p:cNvSpPr>
          <p:nvPr/>
        </p:nvSpPr>
        <p:spPr bwMode="auto">
          <a:xfrm>
            <a:off x="5181600" y="1295400"/>
            <a:ext cx="2630848" cy="430887"/>
          </a:xfrm>
          <a:prstGeom prst="rect">
            <a:avLst/>
          </a:prstGeom>
          <a:noFill/>
          <a:ln w="952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solidFill>
                  <a:schemeClr val="bg1">
                    <a:lumMod val="75000"/>
                  </a:schemeClr>
                </a:solidFill>
              </a:rPr>
              <a:t>w/o Pupillary Block</a:t>
            </a:r>
          </a:p>
        </p:txBody>
      </p:sp>
      <p:sp>
        <p:nvSpPr>
          <p:cNvPr id="3" name="TextBox 2">
            <a:extLst>
              <a:ext uri="{FF2B5EF4-FFF2-40B4-BE49-F238E27FC236}">
                <a16:creationId xmlns:a16="http://schemas.microsoft.com/office/drawing/2014/main" id="{ED594A0C-F344-4C79-9571-9F1AFB4FCC8D}"/>
              </a:ext>
            </a:extLst>
          </p:cNvPr>
          <p:cNvSpPr txBox="1"/>
          <p:nvPr/>
        </p:nvSpPr>
        <p:spPr>
          <a:xfrm>
            <a:off x="239442" y="2957670"/>
            <a:ext cx="8599758" cy="3293209"/>
          </a:xfrm>
          <a:prstGeom prst="rect">
            <a:avLst/>
          </a:prstGeom>
          <a:solidFill>
            <a:schemeClr val="accent1">
              <a:lumMod val="40000"/>
              <a:lumOff val="60000"/>
            </a:schemeClr>
          </a:solidFill>
        </p:spPr>
        <p:txBody>
          <a:bodyPr wrap="square" rtlCol="0">
            <a:spAutoFit/>
          </a:bodyPr>
          <a:lstStyle/>
          <a:p>
            <a:r>
              <a:rPr lang="en-US" sz="1600" i="1" dirty="0"/>
              <a:t>What sort of IOL is commonly implicated in pupillary block secondary ACG?</a:t>
            </a:r>
            <a:endParaRPr lang="en-US" sz="1600" i="1" dirty="0">
              <a:solidFill>
                <a:schemeClr val="accent1">
                  <a:lumMod val="40000"/>
                  <a:lumOff val="60000"/>
                </a:schemeClr>
              </a:solidFill>
            </a:endParaRPr>
          </a:p>
          <a:p>
            <a:r>
              <a:rPr lang="en-US" sz="1600" dirty="0">
                <a:solidFill>
                  <a:schemeClr val="accent1">
                    <a:lumMod val="40000"/>
                    <a:lumOff val="60000"/>
                  </a:schemeClr>
                </a:solidFill>
              </a:rPr>
              <a:t>The AC sort. Pressure in the posterior chamber pushes the iris against the IOL from behind, preventing aqueous from passing freely through the pupil. This initiates the now-familiar PC&gt;AC pressure </a:t>
            </a:r>
            <a:r>
              <a:rPr lang="en-US" sz="1600" dirty="0" err="1">
                <a:solidFill>
                  <a:schemeClr val="accent1">
                    <a:lumMod val="40000"/>
                    <a:lumOff val="60000"/>
                  </a:schemeClr>
                </a:solidFill>
              </a:rPr>
              <a:t>gradient</a:t>
            </a:r>
            <a:r>
              <a:rPr lang="en-US" sz="1600" dirty="0" err="1">
                <a:solidFill>
                  <a:schemeClr val="accent1">
                    <a:lumMod val="40000"/>
                    <a:lumOff val="60000"/>
                  </a:schemeClr>
                </a:solidFill>
                <a:sym typeface="Wingdings" panose="05000000000000000000" pitchFamily="2" charset="2"/>
              </a:rPr>
              <a:t>anterior</a:t>
            </a:r>
            <a:r>
              <a:rPr lang="en-US" sz="1600" dirty="0">
                <a:solidFill>
                  <a:schemeClr val="accent1">
                    <a:lumMod val="40000"/>
                    <a:lumOff val="60000"/>
                  </a:schemeClr>
                </a:solidFill>
              </a:rPr>
              <a:t> bowing of the peripheral </a:t>
            </a:r>
            <a:r>
              <a:rPr lang="en-US" sz="1600" dirty="0" err="1">
                <a:solidFill>
                  <a:schemeClr val="accent1">
                    <a:lumMod val="40000"/>
                    <a:lumOff val="60000"/>
                  </a:schemeClr>
                </a:solidFill>
              </a:rPr>
              <a:t>iris</a:t>
            </a:r>
            <a:r>
              <a:rPr lang="en-US" sz="1600" dirty="0" err="1">
                <a:solidFill>
                  <a:schemeClr val="accent1">
                    <a:lumMod val="40000"/>
                    <a:lumOff val="60000"/>
                  </a:schemeClr>
                </a:solidFill>
                <a:sym typeface="Wingdings" panose="05000000000000000000" pitchFamily="2" charset="2"/>
              </a:rPr>
              <a:t></a:t>
            </a:r>
            <a:r>
              <a:rPr lang="en-US" sz="1600" dirty="0" err="1">
                <a:solidFill>
                  <a:schemeClr val="accent1">
                    <a:lumMod val="40000"/>
                    <a:lumOff val="60000"/>
                  </a:schemeClr>
                </a:solidFill>
              </a:rPr>
              <a:t>occlusion</a:t>
            </a:r>
            <a:r>
              <a:rPr lang="en-US" sz="1600" dirty="0">
                <a:solidFill>
                  <a:schemeClr val="accent1">
                    <a:lumMod val="40000"/>
                    <a:lumOff val="60000"/>
                  </a:schemeClr>
                </a:solidFill>
              </a:rPr>
              <a:t> of the angle.</a:t>
            </a:r>
          </a:p>
          <a:p>
            <a:endParaRPr lang="en-US" sz="1600" dirty="0">
              <a:solidFill>
                <a:schemeClr val="accent1">
                  <a:lumMod val="40000"/>
                  <a:lumOff val="60000"/>
                </a:schemeClr>
              </a:solidFill>
            </a:endParaRPr>
          </a:p>
          <a:p>
            <a:r>
              <a:rPr lang="en-US" sz="1600" i="1" dirty="0">
                <a:solidFill>
                  <a:schemeClr val="accent1">
                    <a:lumMod val="40000"/>
                    <a:lumOff val="60000"/>
                  </a:schemeClr>
                </a:solidFill>
              </a:rPr>
              <a:t>OK, so why doesn’t this happen every time an AC IOL is placed?</a:t>
            </a:r>
          </a:p>
          <a:p>
            <a:r>
              <a:rPr lang="en-US" sz="1600" dirty="0">
                <a:solidFill>
                  <a:schemeClr val="accent1">
                    <a:lumMod val="40000"/>
                    <a:lumOff val="60000"/>
                  </a:schemeClr>
                </a:solidFill>
              </a:rPr>
              <a:t>Because a  peripheral iridotomy  is created during the cataract surgery</a:t>
            </a:r>
          </a:p>
          <a:p>
            <a:endParaRPr lang="en-US" sz="1600" dirty="0">
              <a:solidFill>
                <a:schemeClr val="accent1">
                  <a:lumMod val="40000"/>
                  <a:lumOff val="60000"/>
                </a:schemeClr>
              </a:solidFill>
            </a:endParaRPr>
          </a:p>
          <a:p>
            <a:r>
              <a:rPr lang="en-US" sz="1600" i="1" dirty="0">
                <a:solidFill>
                  <a:schemeClr val="accent1">
                    <a:lumMod val="40000"/>
                    <a:lumOff val="60000"/>
                  </a:schemeClr>
                </a:solidFill>
              </a:rPr>
              <a:t>Then why does ACG </a:t>
            </a:r>
            <a:r>
              <a:rPr lang="en-US" sz="1600" dirty="0">
                <a:solidFill>
                  <a:schemeClr val="accent1">
                    <a:lumMod val="40000"/>
                    <a:lumOff val="60000"/>
                  </a:schemeClr>
                </a:solidFill>
              </a:rPr>
              <a:t>ever</a:t>
            </a:r>
            <a:r>
              <a:rPr lang="en-US" sz="1600" i="1" dirty="0">
                <a:solidFill>
                  <a:schemeClr val="accent1">
                    <a:lumMod val="40000"/>
                    <a:lumOff val="60000"/>
                  </a:schemeClr>
                </a:solidFill>
              </a:rPr>
              <a:t> develop?</a:t>
            </a:r>
          </a:p>
          <a:p>
            <a:r>
              <a:rPr lang="en-US" sz="1600" dirty="0">
                <a:solidFill>
                  <a:schemeClr val="accent1">
                    <a:lumMod val="40000"/>
                    <a:lumOff val="60000"/>
                  </a:schemeClr>
                </a:solidFill>
              </a:rPr>
              <a:t>Because on occasion the PI gets blocked, either by an  IOL haptic  or the  vitreous face</a:t>
            </a:r>
          </a:p>
          <a:p>
            <a:endParaRPr lang="en-US" sz="1600" i="1" dirty="0">
              <a:solidFill>
                <a:schemeClr val="accent1">
                  <a:lumMod val="40000"/>
                  <a:lumOff val="60000"/>
                </a:schemeClr>
              </a:solidFill>
            </a:endParaRPr>
          </a:p>
          <a:p>
            <a:r>
              <a:rPr lang="en-US" sz="1600" i="1" dirty="0">
                <a:solidFill>
                  <a:schemeClr val="accent1">
                    <a:lumMod val="40000"/>
                    <a:lumOff val="60000"/>
                  </a:schemeClr>
                </a:solidFill>
              </a:rPr>
              <a:t>How is PSK ACG managed?</a:t>
            </a:r>
          </a:p>
          <a:p>
            <a:r>
              <a:rPr lang="en-US" sz="1600" dirty="0">
                <a:solidFill>
                  <a:schemeClr val="accent1">
                    <a:lumMod val="40000"/>
                    <a:lumOff val="60000"/>
                  </a:schemeClr>
                </a:solidFill>
              </a:rPr>
              <a:t>The usual way—aqueous suppressants and urgent LPI(s)</a:t>
            </a:r>
          </a:p>
        </p:txBody>
      </p:sp>
      <p:sp>
        <p:nvSpPr>
          <p:cNvPr id="18" name="Oval 17">
            <a:extLst>
              <a:ext uri="{FF2B5EF4-FFF2-40B4-BE49-F238E27FC236}">
                <a16:creationId xmlns:a16="http://schemas.microsoft.com/office/drawing/2014/main" id="{4F17BA4D-8EA7-4216-99CA-448DEF02F4E5}"/>
              </a:ext>
            </a:extLst>
          </p:cNvPr>
          <p:cNvSpPr/>
          <p:nvPr/>
        </p:nvSpPr>
        <p:spPr>
          <a:xfrm>
            <a:off x="2770996" y="2514600"/>
            <a:ext cx="2105803" cy="415945"/>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080066534"/>
      </p:ext>
    </p:extLst>
  </p:cSld>
  <p:clrMapOvr>
    <a:masterClrMapping/>
  </p:clrMapOvr>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014" name="Text Box 6"/>
          <p:cNvSpPr txBox="1">
            <a:spLocks noChangeArrowheads="1"/>
          </p:cNvSpPr>
          <p:nvPr/>
        </p:nvSpPr>
        <p:spPr bwMode="auto">
          <a:xfrm>
            <a:off x="533400" y="2356376"/>
            <a:ext cx="1005403"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Lens-</a:t>
            </a:r>
          </a:p>
          <a:p>
            <a:pPr algn="ctr" eaLnBrk="1" hangingPunct="1">
              <a:lnSpc>
                <a:spcPct val="80000"/>
              </a:lnSpc>
              <a:spcBef>
                <a:spcPct val="0"/>
              </a:spcBef>
              <a:buClrTx/>
              <a:buSzTx/>
              <a:buFontTx/>
              <a:buNone/>
            </a:pPr>
            <a:r>
              <a:rPr lang="en-US" altLang="en-US" sz="1800" dirty="0">
                <a:solidFill>
                  <a:schemeClr val="bg1">
                    <a:lumMod val="75000"/>
                  </a:schemeClr>
                </a:solidFill>
              </a:rPr>
              <a:t>Induced</a:t>
            </a:r>
          </a:p>
        </p:txBody>
      </p:sp>
      <p:sp>
        <p:nvSpPr>
          <p:cNvPr id="43017" name="Text Box 14"/>
          <p:cNvSpPr txBox="1">
            <a:spLocks noChangeArrowheads="1"/>
          </p:cNvSpPr>
          <p:nvPr/>
        </p:nvSpPr>
        <p:spPr bwMode="auto">
          <a:xfrm>
            <a:off x="2968790" y="2365901"/>
            <a:ext cx="1749198"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Aphakic/</a:t>
            </a:r>
          </a:p>
          <a:p>
            <a:pPr algn="ctr" eaLnBrk="1" hangingPunct="1">
              <a:lnSpc>
                <a:spcPct val="80000"/>
              </a:lnSpc>
              <a:spcBef>
                <a:spcPct val="0"/>
              </a:spcBef>
              <a:buClrTx/>
              <a:buSzTx/>
              <a:buFontTx/>
              <a:buNone/>
            </a:pPr>
            <a:r>
              <a:rPr lang="en-US" altLang="en-US" sz="1800" b="1" dirty="0" err="1"/>
              <a:t>Pseudophakic</a:t>
            </a:r>
            <a:endParaRPr lang="en-US" altLang="en-US" sz="1800" b="1" dirty="0"/>
          </a:p>
        </p:txBody>
      </p:sp>
      <p:sp>
        <p:nvSpPr>
          <p:cNvPr id="43031" name="Text Box 35"/>
          <p:cNvSpPr txBox="1">
            <a:spLocks noChangeArrowheads="1"/>
          </p:cNvSpPr>
          <p:nvPr/>
        </p:nvSpPr>
        <p:spPr bwMode="auto">
          <a:xfrm>
            <a:off x="1190847" y="1295400"/>
            <a:ext cx="2473754"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t>w/ Pupillary Block</a:t>
            </a:r>
          </a:p>
        </p:txBody>
      </p:sp>
      <p:sp>
        <p:nvSpPr>
          <p:cNvPr id="49" name="Rectangle 2">
            <a:extLst>
              <a:ext uri="{FF2B5EF4-FFF2-40B4-BE49-F238E27FC236}">
                <a16:creationId xmlns:a16="http://schemas.microsoft.com/office/drawing/2014/main" id="{240EE5BF-F7D2-4FC8-A5DD-F6B5423153C6}"/>
              </a:ext>
            </a:extLst>
          </p:cNvPr>
          <p:cNvSpPr>
            <a:spLocks noGrp="1" noChangeArrowheads="1"/>
          </p:cNvSpPr>
          <p:nvPr>
            <p:ph type="title"/>
          </p:nvPr>
        </p:nvSpPr>
        <p:spPr>
          <a:xfrm>
            <a:off x="457200" y="304800"/>
            <a:ext cx="7543800" cy="563562"/>
          </a:xfrm>
        </p:spPr>
        <p:txBody>
          <a:bodyPr/>
          <a:lstStyle/>
          <a:p>
            <a:pPr eaLnBrk="1" hangingPunct="1"/>
            <a:r>
              <a:rPr lang="en-US" altLang="en-US" sz="3500" dirty="0"/>
              <a:t>A</a:t>
            </a:r>
          </a:p>
        </p:txBody>
      </p:sp>
      <p:sp>
        <p:nvSpPr>
          <p:cNvPr id="50" name="TextBox 49">
            <a:extLst>
              <a:ext uri="{FF2B5EF4-FFF2-40B4-BE49-F238E27FC236}">
                <a16:creationId xmlns:a16="http://schemas.microsoft.com/office/drawing/2014/main" id="{CF426230-46C8-405C-9015-99EF57762A2E}"/>
              </a:ext>
            </a:extLst>
          </p:cNvPr>
          <p:cNvSpPr txBox="1"/>
          <p:nvPr/>
        </p:nvSpPr>
        <p:spPr>
          <a:xfrm>
            <a:off x="2259496" y="189094"/>
            <a:ext cx="4607480" cy="400110"/>
          </a:xfrm>
          <a:prstGeom prst="rect">
            <a:avLst/>
          </a:prstGeom>
          <a:solidFill>
            <a:schemeClr val="accent1">
              <a:lumMod val="60000"/>
              <a:lumOff val="40000"/>
            </a:schemeClr>
          </a:solidFill>
        </p:spPr>
        <p:txBody>
          <a:bodyPr wrap="none" rtlCol="0">
            <a:spAutoFit/>
          </a:bodyPr>
          <a:lstStyle/>
          <a:p>
            <a:pPr algn="ctr"/>
            <a:r>
              <a:rPr lang="en-US" sz="2000" b="1" dirty="0"/>
              <a:t>Secondary Angle Closure Glaucoma</a:t>
            </a:r>
          </a:p>
        </p:txBody>
      </p:sp>
      <p:sp>
        <p:nvSpPr>
          <p:cNvPr id="2" name="TextBox 1">
            <a:extLst>
              <a:ext uri="{FF2B5EF4-FFF2-40B4-BE49-F238E27FC236}">
                <a16:creationId xmlns:a16="http://schemas.microsoft.com/office/drawing/2014/main" id="{A7E30BEC-923B-4C9A-A856-BDD0D882F6B8}"/>
              </a:ext>
            </a:extLst>
          </p:cNvPr>
          <p:cNvSpPr txBox="1"/>
          <p:nvPr/>
        </p:nvSpPr>
        <p:spPr>
          <a:xfrm>
            <a:off x="887305" y="2844119"/>
            <a:ext cx="1494320" cy="338554"/>
          </a:xfrm>
          <a:prstGeom prst="rect">
            <a:avLst/>
          </a:prstGeom>
          <a:noFill/>
        </p:spPr>
        <p:txBody>
          <a:bodyPr wrap="none" rtlCol="0">
            <a:spAutoFit/>
          </a:bodyPr>
          <a:lstStyle/>
          <a:p>
            <a:r>
              <a:rPr lang="en-US" sz="1600" dirty="0" err="1">
                <a:solidFill>
                  <a:schemeClr val="bg1">
                    <a:lumMod val="75000"/>
                  </a:schemeClr>
                </a:solidFill>
              </a:rPr>
              <a:t>Phacomorphic</a:t>
            </a:r>
            <a:endParaRPr lang="en-US" sz="1600" dirty="0">
              <a:solidFill>
                <a:schemeClr val="bg1">
                  <a:lumMod val="75000"/>
                </a:schemeClr>
              </a:solidFill>
            </a:endParaRPr>
          </a:p>
        </p:txBody>
      </p:sp>
      <p:sp>
        <p:nvSpPr>
          <p:cNvPr id="51" name="TextBox 50">
            <a:extLst>
              <a:ext uri="{FF2B5EF4-FFF2-40B4-BE49-F238E27FC236}">
                <a16:creationId xmlns:a16="http://schemas.microsoft.com/office/drawing/2014/main" id="{156069D4-340B-4160-A336-EBF73557CEE0}"/>
              </a:ext>
            </a:extLst>
          </p:cNvPr>
          <p:cNvSpPr txBox="1"/>
          <p:nvPr/>
        </p:nvSpPr>
        <p:spPr>
          <a:xfrm>
            <a:off x="884725" y="3175578"/>
            <a:ext cx="1402948" cy="338554"/>
          </a:xfrm>
          <a:prstGeom prst="rect">
            <a:avLst/>
          </a:prstGeom>
          <a:noFill/>
        </p:spPr>
        <p:txBody>
          <a:bodyPr wrap="none" rtlCol="0">
            <a:spAutoFit/>
          </a:bodyPr>
          <a:lstStyle/>
          <a:p>
            <a:r>
              <a:rPr lang="en-US" sz="1600" dirty="0">
                <a:solidFill>
                  <a:schemeClr val="bg1">
                    <a:lumMod val="75000"/>
                  </a:schemeClr>
                </a:solidFill>
              </a:rPr>
              <a:t>Ectopia </a:t>
            </a:r>
            <a:r>
              <a:rPr lang="en-US" sz="1600" dirty="0" err="1">
                <a:solidFill>
                  <a:schemeClr val="bg1">
                    <a:lumMod val="75000"/>
                  </a:schemeClr>
                </a:solidFill>
              </a:rPr>
              <a:t>lentis</a:t>
            </a:r>
            <a:endParaRPr lang="en-US" sz="1600" dirty="0">
              <a:solidFill>
                <a:schemeClr val="bg1">
                  <a:lumMod val="75000"/>
                </a:schemeClr>
              </a:solidFill>
            </a:endParaRPr>
          </a:p>
        </p:txBody>
      </p:sp>
      <p:cxnSp>
        <p:nvCxnSpPr>
          <p:cNvPr id="71" name="Straight Connector 70">
            <a:extLst>
              <a:ext uri="{FF2B5EF4-FFF2-40B4-BE49-F238E27FC236}">
                <a16:creationId xmlns:a16="http://schemas.microsoft.com/office/drawing/2014/main" id="{C104938D-BA8D-4E39-9D5F-9EE2012F2F3C}"/>
              </a:ext>
            </a:extLst>
          </p:cNvPr>
          <p:cNvCxnSpPr>
            <a:cxnSpLocks/>
          </p:cNvCxnSpPr>
          <p:nvPr/>
        </p:nvCxnSpPr>
        <p:spPr>
          <a:xfrm flipH="1">
            <a:off x="762665" y="3023488"/>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2A7E4E40-472F-4E50-8A7A-45C10FDD7171}"/>
              </a:ext>
            </a:extLst>
          </p:cNvPr>
          <p:cNvCxnSpPr>
            <a:cxnSpLocks/>
          </p:cNvCxnSpPr>
          <p:nvPr/>
        </p:nvCxnSpPr>
        <p:spPr>
          <a:xfrm flipH="1">
            <a:off x="762665" y="3347853"/>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C3924889-45B9-4383-9C9E-48F0A9C27AD8}"/>
              </a:ext>
            </a:extLst>
          </p:cNvPr>
          <p:cNvCxnSpPr>
            <a:cxnSpLocks/>
          </p:cNvCxnSpPr>
          <p:nvPr/>
        </p:nvCxnSpPr>
        <p:spPr>
          <a:xfrm flipH="1">
            <a:off x="748719" y="2838976"/>
            <a:ext cx="13947" cy="5088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 name="Straight Arrow Connector 5">
            <a:extLst>
              <a:ext uri="{FF2B5EF4-FFF2-40B4-BE49-F238E27FC236}">
                <a16:creationId xmlns:a16="http://schemas.microsoft.com/office/drawing/2014/main" id="{A3439F0C-5143-461F-8F3C-2E830785DEFC}"/>
              </a:ext>
            </a:extLst>
          </p:cNvPr>
          <p:cNvCxnSpPr>
            <a:stCxn id="50" idx="2"/>
          </p:cNvCxnSpPr>
          <p:nvPr/>
        </p:nvCxnSpPr>
        <p:spPr>
          <a:xfrm flipH="1">
            <a:off x="2971800" y="589204"/>
            <a:ext cx="1591436" cy="706196"/>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6" name="Straight Arrow Connector 25">
            <a:extLst>
              <a:ext uri="{FF2B5EF4-FFF2-40B4-BE49-F238E27FC236}">
                <a16:creationId xmlns:a16="http://schemas.microsoft.com/office/drawing/2014/main" id="{B70E0124-9B84-41A5-8D84-A66B7838A706}"/>
              </a:ext>
            </a:extLst>
          </p:cNvPr>
          <p:cNvCxnSpPr>
            <a:cxnSpLocks/>
          </p:cNvCxnSpPr>
          <p:nvPr/>
        </p:nvCxnSpPr>
        <p:spPr>
          <a:xfrm flipH="1">
            <a:off x="1159539" y="1828800"/>
            <a:ext cx="1290435" cy="478059"/>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28" name="Straight Arrow Connector 27">
            <a:extLst>
              <a:ext uri="{FF2B5EF4-FFF2-40B4-BE49-F238E27FC236}">
                <a16:creationId xmlns:a16="http://schemas.microsoft.com/office/drawing/2014/main" id="{567A4249-5C59-4416-8A8E-1C35913900AB}"/>
              </a:ext>
            </a:extLst>
          </p:cNvPr>
          <p:cNvCxnSpPr>
            <a:cxnSpLocks/>
          </p:cNvCxnSpPr>
          <p:nvPr/>
        </p:nvCxnSpPr>
        <p:spPr>
          <a:xfrm>
            <a:off x="2449973" y="1832208"/>
            <a:ext cx="1268784" cy="477455"/>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1" name="Straight Arrow Connector 20">
            <a:extLst>
              <a:ext uri="{FF2B5EF4-FFF2-40B4-BE49-F238E27FC236}">
                <a16:creationId xmlns:a16="http://schemas.microsoft.com/office/drawing/2014/main" id="{5E33AEB6-AB6B-4304-B44B-E14BDAECF20A}"/>
              </a:ext>
            </a:extLst>
          </p:cNvPr>
          <p:cNvCxnSpPr>
            <a:cxnSpLocks/>
          </p:cNvCxnSpPr>
          <p:nvPr/>
        </p:nvCxnSpPr>
        <p:spPr>
          <a:xfrm>
            <a:off x="4572000" y="589204"/>
            <a:ext cx="1600200" cy="706196"/>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17" name="Text Box 36">
            <a:extLst>
              <a:ext uri="{FF2B5EF4-FFF2-40B4-BE49-F238E27FC236}">
                <a16:creationId xmlns:a16="http://schemas.microsoft.com/office/drawing/2014/main" id="{34552070-EB2B-487F-A630-96C6A15CCEE0}"/>
              </a:ext>
            </a:extLst>
          </p:cNvPr>
          <p:cNvSpPr txBox="1">
            <a:spLocks noChangeArrowheads="1"/>
          </p:cNvSpPr>
          <p:nvPr/>
        </p:nvSpPr>
        <p:spPr bwMode="auto">
          <a:xfrm>
            <a:off x="5181600" y="1295400"/>
            <a:ext cx="2630848" cy="430887"/>
          </a:xfrm>
          <a:prstGeom prst="rect">
            <a:avLst/>
          </a:prstGeom>
          <a:noFill/>
          <a:ln w="952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solidFill>
                  <a:schemeClr val="bg1">
                    <a:lumMod val="75000"/>
                  </a:schemeClr>
                </a:solidFill>
              </a:rPr>
              <a:t>w/o Pupillary Block</a:t>
            </a:r>
          </a:p>
        </p:txBody>
      </p:sp>
      <p:sp>
        <p:nvSpPr>
          <p:cNvPr id="3" name="TextBox 2">
            <a:extLst>
              <a:ext uri="{FF2B5EF4-FFF2-40B4-BE49-F238E27FC236}">
                <a16:creationId xmlns:a16="http://schemas.microsoft.com/office/drawing/2014/main" id="{ED594A0C-F344-4C79-9571-9F1AFB4FCC8D}"/>
              </a:ext>
            </a:extLst>
          </p:cNvPr>
          <p:cNvSpPr txBox="1"/>
          <p:nvPr/>
        </p:nvSpPr>
        <p:spPr>
          <a:xfrm>
            <a:off x="239442" y="2957670"/>
            <a:ext cx="8599758" cy="3293209"/>
          </a:xfrm>
          <a:prstGeom prst="rect">
            <a:avLst/>
          </a:prstGeom>
          <a:solidFill>
            <a:schemeClr val="accent1">
              <a:lumMod val="40000"/>
              <a:lumOff val="60000"/>
            </a:schemeClr>
          </a:solidFill>
        </p:spPr>
        <p:txBody>
          <a:bodyPr wrap="square" rtlCol="0">
            <a:spAutoFit/>
          </a:bodyPr>
          <a:lstStyle/>
          <a:p>
            <a:r>
              <a:rPr lang="en-US" sz="1600" i="1" dirty="0"/>
              <a:t>What sort of IOL is commonly implicated in pupillary block secondary ACG?</a:t>
            </a:r>
          </a:p>
          <a:p>
            <a:r>
              <a:rPr lang="en-US" sz="1600" dirty="0"/>
              <a:t>The AC sort. Pressure in the posterior chamber pushes the iris against the IOL from behind, preventing aqueous from passing freely through the pupil. This initiates the now-familiar PC&gt;AC pressure </a:t>
            </a:r>
            <a:r>
              <a:rPr lang="en-US" sz="1600" dirty="0" err="1"/>
              <a:t>gradient</a:t>
            </a:r>
            <a:r>
              <a:rPr lang="en-US" sz="1600" dirty="0" err="1">
                <a:sym typeface="Wingdings" panose="05000000000000000000" pitchFamily="2" charset="2"/>
              </a:rPr>
              <a:t>anterior</a:t>
            </a:r>
            <a:r>
              <a:rPr lang="en-US" sz="1600" dirty="0"/>
              <a:t> bowing of the peripheral </a:t>
            </a:r>
            <a:r>
              <a:rPr lang="en-US" sz="1600" dirty="0" err="1"/>
              <a:t>iris</a:t>
            </a:r>
            <a:r>
              <a:rPr lang="en-US" sz="1600" dirty="0" err="1">
                <a:sym typeface="Wingdings" panose="05000000000000000000" pitchFamily="2" charset="2"/>
              </a:rPr>
              <a:t></a:t>
            </a:r>
            <a:r>
              <a:rPr lang="en-US" sz="1600" dirty="0" err="1"/>
              <a:t>occlusion</a:t>
            </a:r>
            <a:r>
              <a:rPr lang="en-US" sz="1600" dirty="0"/>
              <a:t> of the angle.</a:t>
            </a:r>
            <a:endParaRPr lang="en-US" sz="1600" dirty="0">
              <a:solidFill>
                <a:schemeClr val="accent1">
                  <a:lumMod val="40000"/>
                  <a:lumOff val="60000"/>
                </a:schemeClr>
              </a:solidFill>
            </a:endParaRPr>
          </a:p>
          <a:p>
            <a:endParaRPr lang="en-US" sz="1600" dirty="0">
              <a:solidFill>
                <a:schemeClr val="accent1">
                  <a:lumMod val="40000"/>
                  <a:lumOff val="60000"/>
                </a:schemeClr>
              </a:solidFill>
            </a:endParaRPr>
          </a:p>
          <a:p>
            <a:r>
              <a:rPr lang="en-US" sz="1600" i="1" dirty="0">
                <a:solidFill>
                  <a:schemeClr val="accent1">
                    <a:lumMod val="40000"/>
                    <a:lumOff val="60000"/>
                  </a:schemeClr>
                </a:solidFill>
              </a:rPr>
              <a:t>OK, so why doesn’t this happen every time an AC IOL is placed?</a:t>
            </a:r>
          </a:p>
          <a:p>
            <a:r>
              <a:rPr lang="en-US" sz="1600" dirty="0">
                <a:solidFill>
                  <a:schemeClr val="accent1">
                    <a:lumMod val="40000"/>
                    <a:lumOff val="60000"/>
                  </a:schemeClr>
                </a:solidFill>
              </a:rPr>
              <a:t>Because a  peripheral iridotomy  is created during the cataract surgery</a:t>
            </a:r>
          </a:p>
          <a:p>
            <a:endParaRPr lang="en-US" sz="1600" dirty="0">
              <a:solidFill>
                <a:schemeClr val="accent1">
                  <a:lumMod val="40000"/>
                  <a:lumOff val="60000"/>
                </a:schemeClr>
              </a:solidFill>
            </a:endParaRPr>
          </a:p>
          <a:p>
            <a:r>
              <a:rPr lang="en-US" sz="1600" i="1" dirty="0">
                <a:solidFill>
                  <a:schemeClr val="accent1">
                    <a:lumMod val="40000"/>
                    <a:lumOff val="60000"/>
                  </a:schemeClr>
                </a:solidFill>
              </a:rPr>
              <a:t>Then why does ACG </a:t>
            </a:r>
            <a:r>
              <a:rPr lang="en-US" sz="1600" dirty="0">
                <a:solidFill>
                  <a:schemeClr val="accent1">
                    <a:lumMod val="40000"/>
                    <a:lumOff val="60000"/>
                  </a:schemeClr>
                </a:solidFill>
              </a:rPr>
              <a:t>ever</a:t>
            </a:r>
            <a:r>
              <a:rPr lang="en-US" sz="1600" i="1" dirty="0">
                <a:solidFill>
                  <a:schemeClr val="accent1">
                    <a:lumMod val="40000"/>
                    <a:lumOff val="60000"/>
                  </a:schemeClr>
                </a:solidFill>
              </a:rPr>
              <a:t> develop?</a:t>
            </a:r>
          </a:p>
          <a:p>
            <a:r>
              <a:rPr lang="en-US" sz="1600" dirty="0">
                <a:solidFill>
                  <a:schemeClr val="accent1">
                    <a:lumMod val="40000"/>
                    <a:lumOff val="60000"/>
                  </a:schemeClr>
                </a:solidFill>
              </a:rPr>
              <a:t>Because on occasion the PI gets blocked, either by an  IOL haptic  or the  vitreous face</a:t>
            </a:r>
          </a:p>
          <a:p>
            <a:endParaRPr lang="en-US" sz="1600" i="1" dirty="0">
              <a:solidFill>
                <a:schemeClr val="accent1">
                  <a:lumMod val="40000"/>
                  <a:lumOff val="60000"/>
                </a:schemeClr>
              </a:solidFill>
            </a:endParaRPr>
          </a:p>
          <a:p>
            <a:r>
              <a:rPr lang="en-US" sz="1600" i="1" dirty="0">
                <a:solidFill>
                  <a:schemeClr val="accent1">
                    <a:lumMod val="40000"/>
                    <a:lumOff val="60000"/>
                  </a:schemeClr>
                </a:solidFill>
              </a:rPr>
              <a:t>How is PSK ACG managed?</a:t>
            </a:r>
          </a:p>
          <a:p>
            <a:r>
              <a:rPr lang="en-US" sz="1600" dirty="0">
                <a:solidFill>
                  <a:schemeClr val="accent1">
                    <a:lumMod val="40000"/>
                    <a:lumOff val="60000"/>
                  </a:schemeClr>
                </a:solidFill>
              </a:rPr>
              <a:t>The usual way—aqueous suppressants and urgent LPI(s)</a:t>
            </a:r>
          </a:p>
        </p:txBody>
      </p:sp>
      <p:sp>
        <p:nvSpPr>
          <p:cNvPr id="18" name="Oval 17">
            <a:extLst>
              <a:ext uri="{FF2B5EF4-FFF2-40B4-BE49-F238E27FC236}">
                <a16:creationId xmlns:a16="http://schemas.microsoft.com/office/drawing/2014/main" id="{4F17BA4D-8EA7-4216-99CA-448DEF02F4E5}"/>
              </a:ext>
            </a:extLst>
          </p:cNvPr>
          <p:cNvSpPr/>
          <p:nvPr/>
        </p:nvSpPr>
        <p:spPr>
          <a:xfrm>
            <a:off x="2770996" y="2514600"/>
            <a:ext cx="2105803" cy="415945"/>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964802795"/>
      </p:ext>
    </p:extLst>
  </p:cSld>
  <p:clrMapOvr>
    <a:masterClrMapping/>
  </p:clrMapOvr>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014" name="Text Box 6"/>
          <p:cNvSpPr txBox="1">
            <a:spLocks noChangeArrowheads="1"/>
          </p:cNvSpPr>
          <p:nvPr/>
        </p:nvSpPr>
        <p:spPr bwMode="auto">
          <a:xfrm>
            <a:off x="533400" y="2356376"/>
            <a:ext cx="1005403"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Lens-</a:t>
            </a:r>
          </a:p>
          <a:p>
            <a:pPr algn="ctr" eaLnBrk="1" hangingPunct="1">
              <a:lnSpc>
                <a:spcPct val="80000"/>
              </a:lnSpc>
              <a:spcBef>
                <a:spcPct val="0"/>
              </a:spcBef>
              <a:buClrTx/>
              <a:buSzTx/>
              <a:buFontTx/>
              <a:buNone/>
            </a:pPr>
            <a:r>
              <a:rPr lang="en-US" altLang="en-US" sz="1800" dirty="0">
                <a:solidFill>
                  <a:schemeClr val="bg1">
                    <a:lumMod val="75000"/>
                  </a:schemeClr>
                </a:solidFill>
              </a:rPr>
              <a:t>Induced</a:t>
            </a:r>
          </a:p>
        </p:txBody>
      </p:sp>
      <p:sp>
        <p:nvSpPr>
          <p:cNvPr id="43017" name="Text Box 14"/>
          <p:cNvSpPr txBox="1">
            <a:spLocks noChangeArrowheads="1"/>
          </p:cNvSpPr>
          <p:nvPr/>
        </p:nvSpPr>
        <p:spPr bwMode="auto">
          <a:xfrm>
            <a:off x="2968790" y="2365901"/>
            <a:ext cx="1749198"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Aphakic/</a:t>
            </a:r>
          </a:p>
          <a:p>
            <a:pPr algn="ctr" eaLnBrk="1" hangingPunct="1">
              <a:lnSpc>
                <a:spcPct val="80000"/>
              </a:lnSpc>
              <a:spcBef>
                <a:spcPct val="0"/>
              </a:spcBef>
              <a:buClrTx/>
              <a:buSzTx/>
              <a:buFontTx/>
              <a:buNone/>
            </a:pPr>
            <a:r>
              <a:rPr lang="en-US" altLang="en-US" sz="1800" b="1" dirty="0" err="1"/>
              <a:t>Pseudophakic</a:t>
            </a:r>
            <a:endParaRPr lang="en-US" altLang="en-US" sz="1800" b="1" dirty="0"/>
          </a:p>
        </p:txBody>
      </p:sp>
      <p:sp>
        <p:nvSpPr>
          <p:cNvPr id="43031" name="Text Box 35"/>
          <p:cNvSpPr txBox="1">
            <a:spLocks noChangeArrowheads="1"/>
          </p:cNvSpPr>
          <p:nvPr/>
        </p:nvSpPr>
        <p:spPr bwMode="auto">
          <a:xfrm>
            <a:off x="1190847" y="1295400"/>
            <a:ext cx="2473754"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t>w/ Pupillary Block</a:t>
            </a:r>
          </a:p>
        </p:txBody>
      </p:sp>
      <p:sp>
        <p:nvSpPr>
          <p:cNvPr id="49" name="Rectangle 2">
            <a:extLst>
              <a:ext uri="{FF2B5EF4-FFF2-40B4-BE49-F238E27FC236}">
                <a16:creationId xmlns:a16="http://schemas.microsoft.com/office/drawing/2014/main" id="{240EE5BF-F7D2-4FC8-A5DD-F6B5423153C6}"/>
              </a:ext>
            </a:extLst>
          </p:cNvPr>
          <p:cNvSpPr>
            <a:spLocks noGrp="1" noChangeArrowheads="1"/>
          </p:cNvSpPr>
          <p:nvPr>
            <p:ph type="title"/>
          </p:nvPr>
        </p:nvSpPr>
        <p:spPr>
          <a:xfrm>
            <a:off x="457200" y="304800"/>
            <a:ext cx="7543800" cy="563562"/>
          </a:xfrm>
        </p:spPr>
        <p:txBody>
          <a:bodyPr/>
          <a:lstStyle/>
          <a:p>
            <a:pPr eaLnBrk="1" hangingPunct="1"/>
            <a:r>
              <a:rPr lang="en-US" altLang="en-US" sz="3500" dirty="0"/>
              <a:t>Q</a:t>
            </a:r>
          </a:p>
        </p:txBody>
      </p:sp>
      <p:sp>
        <p:nvSpPr>
          <p:cNvPr id="50" name="TextBox 49">
            <a:extLst>
              <a:ext uri="{FF2B5EF4-FFF2-40B4-BE49-F238E27FC236}">
                <a16:creationId xmlns:a16="http://schemas.microsoft.com/office/drawing/2014/main" id="{CF426230-46C8-405C-9015-99EF57762A2E}"/>
              </a:ext>
            </a:extLst>
          </p:cNvPr>
          <p:cNvSpPr txBox="1"/>
          <p:nvPr/>
        </p:nvSpPr>
        <p:spPr>
          <a:xfrm>
            <a:off x="2259496" y="189094"/>
            <a:ext cx="4607480" cy="400110"/>
          </a:xfrm>
          <a:prstGeom prst="rect">
            <a:avLst/>
          </a:prstGeom>
          <a:solidFill>
            <a:schemeClr val="accent1">
              <a:lumMod val="60000"/>
              <a:lumOff val="40000"/>
            </a:schemeClr>
          </a:solidFill>
        </p:spPr>
        <p:txBody>
          <a:bodyPr wrap="none" rtlCol="0">
            <a:spAutoFit/>
          </a:bodyPr>
          <a:lstStyle/>
          <a:p>
            <a:pPr algn="ctr"/>
            <a:r>
              <a:rPr lang="en-US" sz="2000" b="1" dirty="0"/>
              <a:t>Secondary Angle Closure Glaucoma</a:t>
            </a:r>
          </a:p>
        </p:txBody>
      </p:sp>
      <p:sp>
        <p:nvSpPr>
          <p:cNvPr id="2" name="TextBox 1">
            <a:extLst>
              <a:ext uri="{FF2B5EF4-FFF2-40B4-BE49-F238E27FC236}">
                <a16:creationId xmlns:a16="http://schemas.microsoft.com/office/drawing/2014/main" id="{A7E30BEC-923B-4C9A-A856-BDD0D882F6B8}"/>
              </a:ext>
            </a:extLst>
          </p:cNvPr>
          <p:cNvSpPr txBox="1"/>
          <p:nvPr/>
        </p:nvSpPr>
        <p:spPr>
          <a:xfrm>
            <a:off x="887305" y="2844119"/>
            <a:ext cx="1494320" cy="338554"/>
          </a:xfrm>
          <a:prstGeom prst="rect">
            <a:avLst/>
          </a:prstGeom>
          <a:noFill/>
        </p:spPr>
        <p:txBody>
          <a:bodyPr wrap="none" rtlCol="0">
            <a:spAutoFit/>
          </a:bodyPr>
          <a:lstStyle/>
          <a:p>
            <a:r>
              <a:rPr lang="en-US" sz="1600" dirty="0" err="1">
                <a:solidFill>
                  <a:schemeClr val="bg1">
                    <a:lumMod val="75000"/>
                  </a:schemeClr>
                </a:solidFill>
              </a:rPr>
              <a:t>Phacomorphic</a:t>
            </a:r>
            <a:endParaRPr lang="en-US" sz="1600" dirty="0">
              <a:solidFill>
                <a:schemeClr val="bg1">
                  <a:lumMod val="75000"/>
                </a:schemeClr>
              </a:solidFill>
            </a:endParaRPr>
          </a:p>
        </p:txBody>
      </p:sp>
      <p:sp>
        <p:nvSpPr>
          <p:cNvPr id="51" name="TextBox 50">
            <a:extLst>
              <a:ext uri="{FF2B5EF4-FFF2-40B4-BE49-F238E27FC236}">
                <a16:creationId xmlns:a16="http://schemas.microsoft.com/office/drawing/2014/main" id="{156069D4-340B-4160-A336-EBF73557CEE0}"/>
              </a:ext>
            </a:extLst>
          </p:cNvPr>
          <p:cNvSpPr txBox="1"/>
          <p:nvPr/>
        </p:nvSpPr>
        <p:spPr>
          <a:xfrm>
            <a:off x="884725" y="3175578"/>
            <a:ext cx="1402948" cy="338554"/>
          </a:xfrm>
          <a:prstGeom prst="rect">
            <a:avLst/>
          </a:prstGeom>
          <a:noFill/>
        </p:spPr>
        <p:txBody>
          <a:bodyPr wrap="none" rtlCol="0">
            <a:spAutoFit/>
          </a:bodyPr>
          <a:lstStyle/>
          <a:p>
            <a:r>
              <a:rPr lang="en-US" sz="1600" dirty="0">
                <a:solidFill>
                  <a:schemeClr val="bg1">
                    <a:lumMod val="75000"/>
                  </a:schemeClr>
                </a:solidFill>
              </a:rPr>
              <a:t>Ectopia </a:t>
            </a:r>
            <a:r>
              <a:rPr lang="en-US" sz="1600" dirty="0" err="1">
                <a:solidFill>
                  <a:schemeClr val="bg1">
                    <a:lumMod val="75000"/>
                  </a:schemeClr>
                </a:solidFill>
              </a:rPr>
              <a:t>lentis</a:t>
            </a:r>
            <a:endParaRPr lang="en-US" sz="1600" dirty="0">
              <a:solidFill>
                <a:schemeClr val="bg1">
                  <a:lumMod val="75000"/>
                </a:schemeClr>
              </a:solidFill>
            </a:endParaRPr>
          </a:p>
        </p:txBody>
      </p:sp>
      <p:cxnSp>
        <p:nvCxnSpPr>
          <p:cNvPr id="71" name="Straight Connector 70">
            <a:extLst>
              <a:ext uri="{FF2B5EF4-FFF2-40B4-BE49-F238E27FC236}">
                <a16:creationId xmlns:a16="http://schemas.microsoft.com/office/drawing/2014/main" id="{C104938D-BA8D-4E39-9D5F-9EE2012F2F3C}"/>
              </a:ext>
            </a:extLst>
          </p:cNvPr>
          <p:cNvCxnSpPr>
            <a:cxnSpLocks/>
          </p:cNvCxnSpPr>
          <p:nvPr/>
        </p:nvCxnSpPr>
        <p:spPr>
          <a:xfrm flipH="1">
            <a:off x="762665" y="3023488"/>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2A7E4E40-472F-4E50-8A7A-45C10FDD7171}"/>
              </a:ext>
            </a:extLst>
          </p:cNvPr>
          <p:cNvCxnSpPr>
            <a:cxnSpLocks/>
          </p:cNvCxnSpPr>
          <p:nvPr/>
        </p:nvCxnSpPr>
        <p:spPr>
          <a:xfrm flipH="1">
            <a:off x="762665" y="3347853"/>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C3924889-45B9-4383-9C9E-48F0A9C27AD8}"/>
              </a:ext>
            </a:extLst>
          </p:cNvPr>
          <p:cNvCxnSpPr>
            <a:cxnSpLocks/>
          </p:cNvCxnSpPr>
          <p:nvPr/>
        </p:nvCxnSpPr>
        <p:spPr>
          <a:xfrm flipH="1">
            <a:off x="748719" y="2838976"/>
            <a:ext cx="13947" cy="5088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 name="Straight Arrow Connector 5">
            <a:extLst>
              <a:ext uri="{FF2B5EF4-FFF2-40B4-BE49-F238E27FC236}">
                <a16:creationId xmlns:a16="http://schemas.microsoft.com/office/drawing/2014/main" id="{A3439F0C-5143-461F-8F3C-2E830785DEFC}"/>
              </a:ext>
            </a:extLst>
          </p:cNvPr>
          <p:cNvCxnSpPr>
            <a:stCxn id="50" idx="2"/>
          </p:cNvCxnSpPr>
          <p:nvPr/>
        </p:nvCxnSpPr>
        <p:spPr>
          <a:xfrm flipH="1">
            <a:off x="2971800" y="589204"/>
            <a:ext cx="1591436" cy="706196"/>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6" name="Straight Arrow Connector 25">
            <a:extLst>
              <a:ext uri="{FF2B5EF4-FFF2-40B4-BE49-F238E27FC236}">
                <a16:creationId xmlns:a16="http://schemas.microsoft.com/office/drawing/2014/main" id="{B70E0124-9B84-41A5-8D84-A66B7838A706}"/>
              </a:ext>
            </a:extLst>
          </p:cNvPr>
          <p:cNvCxnSpPr>
            <a:cxnSpLocks/>
          </p:cNvCxnSpPr>
          <p:nvPr/>
        </p:nvCxnSpPr>
        <p:spPr>
          <a:xfrm flipH="1">
            <a:off x="1159539" y="1828800"/>
            <a:ext cx="1290435" cy="478059"/>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28" name="Straight Arrow Connector 27">
            <a:extLst>
              <a:ext uri="{FF2B5EF4-FFF2-40B4-BE49-F238E27FC236}">
                <a16:creationId xmlns:a16="http://schemas.microsoft.com/office/drawing/2014/main" id="{567A4249-5C59-4416-8A8E-1C35913900AB}"/>
              </a:ext>
            </a:extLst>
          </p:cNvPr>
          <p:cNvCxnSpPr>
            <a:cxnSpLocks/>
          </p:cNvCxnSpPr>
          <p:nvPr/>
        </p:nvCxnSpPr>
        <p:spPr>
          <a:xfrm>
            <a:off x="2449973" y="1832208"/>
            <a:ext cx="1268784" cy="477455"/>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1" name="Straight Arrow Connector 20">
            <a:extLst>
              <a:ext uri="{FF2B5EF4-FFF2-40B4-BE49-F238E27FC236}">
                <a16:creationId xmlns:a16="http://schemas.microsoft.com/office/drawing/2014/main" id="{5E33AEB6-AB6B-4304-B44B-E14BDAECF20A}"/>
              </a:ext>
            </a:extLst>
          </p:cNvPr>
          <p:cNvCxnSpPr>
            <a:cxnSpLocks/>
          </p:cNvCxnSpPr>
          <p:nvPr/>
        </p:nvCxnSpPr>
        <p:spPr>
          <a:xfrm>
            <a:off x="4572000" y="589204"/>
            <a:ext cx="1600200" cy="706196"/>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17" name="Text Box 36">
            <a:extLst>
              <a:ext uri="{FF2B5EF4-FFF2-40B4-BE49-F238E27FC236}">
                <a16:creationId xmlns:a16="http://schemas.microsoft.com/office/drawing/2014/main" id="{34552070-EB2B-487F-A630-96C6A15CCEE0}"/>
              </a:ext>
            </a:extLst>
          </p:cNvPr>
          <p:cNvSpPr txBox="1">
            <a:spLocks noChangeArrowheads="1"/>
          </p:cNvSpPr>
          <p:nvPr/>
        </p:nvSpPr>
        <p:spPr bwMode="auto">
          <a:xfrm>
            <a:off x="5181600" y="1295400"/>
            <a:ext cx="2630848" cy="430887"/>
          </a:xfrm>
          <a:prstGeom prst="rect">
            <a:avLst/>
          </a:prstGeom>
          <a:noFill/>
          <a:ln w="952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solidFill>
                  <a:schemeClr val="bg1">
                    <a:lumMod val="75000"/>
                  </a:schemeClr>
                </a:solidFill>
              </a:rPr>
              <a:t>w/o Pupillary Block</a:t>
            </a:r>
          </a:p>
        </p:txBody>
      </p:sp>
      <p:sp>
        <p:nvSpPr>
          <p:cNvPr id="3" name="TextBox 2">
            <a:extLst>
              <a:ext uri="{FF2B5EF4-FFF2-40B4-BE49-F238E27FC236}">
                <a16:creationId xmlns:a16="http://schemas.microsoft.com/office/drawing/2014/main" id="{ED594A0C-F344-4C79-9571-9F1AFB4FCC8D}"/>
              </a:ext>
            </a:extLst>
          </p:cNvPr>
          <p:cNvSpPr txBox="1"/>
          <p:nvPr/>
        </p:nvSpPr>
        <p:spPr>
          <a:xfrm>
            <a:off x="239442" y="2957670"/>
            <a:ext cx="8599758" cy="3293209"/>
          </a:xfrm>
          <a:prstGeom prst="rect">
            <a:avLst/>
          </a:prstGeom>
          <a:solidFill>
            <a:schemeClr val="accent1">
              <a:lumMod val="40000"/>
              <a:lumOff val="60000"/>
            </a:schemeClr>
          </a:solidFill>
        </p:spPr>
        <p:txBody>
          <a:bodyPr wrap="square" rtlCol="0">
            <a:spAutoFit/>
          </a:bodyPr>
          <a:lstStyle/>
          <a:p>
            <a:r>
              <a:rPr lang="en-US" sz="1600" i="1" dirty="0"/>
              <a:t>What sort of IOL is commonly implicated in pupillary block secondary ACG?</a:t>
            </a:r>
          </a:p>
          <a:p>
            <a:r>
              <a:rPr lang="en-US" sz="1600" dirty="0"/>
              <a:t>The AC sort. Pressure in the posterior chamber pushes the iris against the IOL from behind, preventing aqueous from passing freely through the pupil. This initiates the now-familiar PC&gt;AC pressure </a:t>
            </a:r>
            <a:r>
              <a:rPr lang="en-US" sz="1600" dirty="0" err="1"/>
              <a:t>gradient</a:t>
            </a:r>
            <a:r>
              <a:rPr lang="en-US" sz="1600" dirty="0" err="1">
                <a:sym typeface="Wingdings" panose="05000000000000000000" pitchFamily="2" charset="2"/>
              </a:rPr>
              <a:t>anterior</a:t>
            </a:r>
            <a:r>
              <a:rPr lang="en-US" sz="1600" dirty="0"/>
              <a:t> bowing of the peripheral </a:t>
            </a:r>
            <a:r>
              <a:rPr lang="en-US" sz="1600" dirty="0" err="1"/>
              <a:t>iris</a:t>
            </a:r>
            <a:r>
              <a:rPr lang="en-US" sz="1600" dirty="0" err="1">
                <a:sym typeface="Wingdings" panose="05000000000000000000" pitchFamily="2" charset="2"/>
              </a:rPr>
              <a:t></a:t>
            </a:r>
            <a:r>
              <a:rPr lang="en-US" sz="1600" dirty="0" err="1"/>
              <a:t>occlusion</a:t>
            </a:r>
            <a:r>
              <a:rPr lang="en-US" sz="1600" dirty="0"/>
              <a:t> of the angle.</a:t>
            </a:r>
          </a:p>
          <a:p>
            <a:endParaRPr lang="en-US" sz="1600" dirty="0"/>
          </a:p>
          <a:p>
            <a:r>
              <a:rPr lang="en-US" sz="1600" i="1" dirty="0"/>
              <a:t>OK, so why doesn’t this happen </a:t>
            </a:r>
            <a:r>
              <a:rPr lang="en-US" sz="1600" b="1" dirty="0"/>
              <a:t>every</a:t>
            </a:r>
            <a:r>
              <a:rPr lang="en-US" sz="1600" i="1" dirty="0"/>
              <a:t> time an AC IOL is placed?</a:t>
            </a:r>
            <a:endParaRPr lang="en-US" sz="1600" i="1" dirty="0">
              <a:solidFill>
                <a:schemeClr val="accent1">
                  <a:lumMod val="40000"/>
                  <a:lumOff val="60000"/>
                </a:schemeClr>
              </a:solidFill>
            </a:endParaRPr>
          </a:p>
          <a:p>
            <a:r>
              <a:rPr lang="en-US" sz="1600" dirty="0">
                <a:solidFill>
                  <a:schemeClr val="accent1">
                    <a:lumMod val="40000"/>
                    <a:lumOff val="60000"/>
                  </a:schemeClr>
                </a:solidFill>
              </a:rPr>
              <a:t>Because a  peripheral iridotomy  is created during the cataract surgery</a:t>
            </a:r>
          </a:p>
          <a:p>
            <a:endParaRPr lang="en-US" sz="1600" dirty="0">
              <a:solidFill>
                <a:schemeClr val="accent1">
                  <a:lumMod val="40000"/>
                  <a:lumOff val="60000"/>
                </a:schemeClr>
              </a:solidFill>
            </a:endParaRPr>
          </a:p>
          <a:p>
            <a:r>
              <a:rPr lang="en-US" sz="1600" i="1" dirty="0">
                <a:solidFill>
                  <a:schemeClr val="accent1">
                    <a:lumMod val="40000"/>
                    <a:lumOff val="60000"/>
                  </a:schemeClr>
                </a:solidFill>
              </a:rPr>
              <a:t>Then why does ACG </a:t>
            </a:r>
            <a:r>
              <a:rPr lang="en-US" sz="1600" dirty="0">
                <a:solidFill>
                  <a:schemeClr val="accent1">
                    <a:lumMod val="40000"/>
                    <a:lumOff val="60000"/>
                  </a:schemeClr>
                </a:solidFill>
              </a:rPr>
              <a:t>ever</a:t>
            </a:r>
            <a:r>
              <a:rPr lang="en-US" sz="1600" i="1" dirty="0">
                <a:solidFill>
                  <a:schemeClr val="accent1">
                    <a:lumMod val="40000"/>
                    <a:lumOff val="60000"/>
                  </a:schemeClr>
                </a:solidFill>
              </a:rPr>
              <a:t> develop?</a:t>
            </a:r>
          </a:p>
          <a:p>
            <a:r>
              <a:rPr lang="en-US" sz="1600" dirty="0">
                <a:solidFill>
                  <a:schemeClr val="accent1">
                    <a:lumMod val="40000"/>
                    <a:lumOff val="60000"/>
                  </a:schemeClr>
                </a:solidFill>
              </a:rPr>
              <a:t>Because on occasion the PI gets blocked, either by an  IOL haptic  or the  vitreous face</a:t>
            </a:r>
          </a:p>
          <a:p>
            <a:endParaRPr lang="en-US" sz="1600" i="1" dirty="0">
              <a:solidFill>
                <a:schemeClr val="accent1">
                  <a:lumMod val="40000"/>
                  <a:lumOff val="60000"/>
                </a:schemeClr>
              </a:solidFill>
            </a:endParaRPr>
          </a:p>
          <a:p>
            <a:r>
              <a:rPr lang="en-US" sz="1600" i="1" dirty="0">
                <a:solidFill>
                  <a:schemeClr val="accent1">
                    <a:lumMod val="40000"/>
                    <a:lumOff val="60000"/>
                  </a:schemeClr>
                </a:solidFill>
              </a:rPr>
              <a:t>How is PSK ACG managed?</a:t>
            </a:r>
          </a:p>
          <a:p>
            <a:r>
              <a:rPr lang="en-US" sz="1600" dirty="0">
                <a:solidFill>
                  <a:schemeClr val="accent1">
                    <a:lumMod val="40000"/>
                    <a:lumOff val="60000"/>
                  </a:schemeClr>
                </a:solidFill>
              </a:rPr>
              <a:t>The usual way—aqueous suppressants and urgent LPI(s)</a:t>
            </a:r>
          </a:p>
        </p:txBody>
      </p:sp>
      <p:sp>
        <p:nvSpPr>
          <p:cNvPr id="18" name="Oval 17">
            <a:extLst>
              <a:ext uri="{FF2B5EF4-FFF2-40B4-BE49-F238E27FC236}">
                <a16:creationId xmlns:a16="http://schemas.microsoft.com/office/drawing/2014/main" id="{4F17BA4D-8EA7-4216-99CA-448DEF02F4E5}"/>
              </a:ext>
            </a:extLst>
          </p:cNvPr>
          <p:cNvSpPr/>
          <p:nvPr/>
        </p:nvSpPr>
        <p:spPr>
          <a:xfrm>
            <a:off x="2770996" y="2514600"/>
            <a:ext cx="2105803" cy="415945"/>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829229788"/>
      </p:ext>
    </p:extLst>
  </p:cSld>
  <p:clrMapOvr>
    <a:masterClrMapping/>
  </p:clrMapOvr>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014" name="Text Box 6"/>
          <p:cNvSpPr txBox="1">
            <a:spLocks noChangeArrowheads="1"/>
          </p:cNvSpPr>
          <p:nvPr/>
        </p:nvSpPr>
        <p:spPr bwMode="auto">
          <a:xfrm>
            <a:off x="533400" y="2356376"/>
            <a:ext cx="1005403"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Lens-</a:t>
            </a:r>
          </a:p>
          <a:p>
            <a:pPr algn="ctr" eaLnBrk="1" hangingPunct="1">
              <a:lnSpc>
                <a:spcPct val="80000"/>
              </a:lnSpc>
              <a:spcBef>
                <a:spcPct val="0"/>
              </a:spcBef>
              <a:buClrTx/>
              <a:buSzTx/>
              <a:buFontTx/>
              <a:buNone/>
            </a:pPr>
            <a:r>
              <a:rPr lang="en-US" altLang="en-US" sz="1800" dirty="0">
                <a:solidFill>
                  <a:schemeClr val="bg1">
                    <a:lumMod val="75000"/>
                  </a:schemeClr>
                </a:solidFill>
              </a:rPr>
              <a:t>Induced</a:t>
            </a:r>
          </a:p>
        </p:txBody>
      </p:sp>
      <p:sp>
        <p:nvSpPr>
          <p:cNvPr id="43017" name="Text Box 14"/>
          <p:cNvSpPr txBox="1">
            <a:spLocks noChangeArrowheads="1"/>
          </p:cNvSpPr>
          <p:nvPr/>
        </p:nvSpPr>
        <p:spPr bwMode="auto">
          <a:xfrm>
            <a:off x="2968790" y="2365901"/>
            <a:ext cx="1749198"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Aphakic/</a:t>
            </a:r>
          </a:p>
          <a:p>
            <a:pPr algn="ctr" eaLnBrk="1" hangingPunct="1">
              <a:lnSpc>
                <a:spcPct val="80000"/>
              </a:lnSpc>
              <a:spcBef>
                <a:spcPct val="0"/>
              </a:spcBef>
              <a:buClrTx/>
              <a:buSzTx/>
              <a:buFontTx/>
              <a:buNone/>
            </a:pPr>
            <a:r>
              <a:rPr lang="en-US" altLang="en-US" sz="1800" b="1" dirty="0" err="1"/>
              <a:t>Pseudophakic</a:t>
            </a:r>
            <a:endParaRPr lang="en-US" altLang="en-US" sz="1800" b="1" dirty="0"/>
          </a:p>
        </p:txBody>
      </p:sp>
      <p:sp>
        <p:nvSpPr>
          <p:cNvPr id="43031" name="Text Box 35"/>
          <p:cNvSpPr txBox="1">
            <a:spLocks noChangeArrowheads="1"/>
          </p:cNvSpPr>
          <p:nvPr/>
        </p:nvSpPr>
        <p:spPr bwMode="auto">
          <a:xfrm>
            <a:off x="1190847" y="1295400"/>
            <a:ext cx="2473754"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t>w/ Pupillary Block</a:t>
            </a:r>
          </a:p>
        </p:txBody>
      </p:sp>
      <p:sp>
        <p:nvSpPr>
          <p:cNvPr id="49" name="Rectangle 2">
            <a:extLst>
              <a:ext uri="{FF2B5EF4-FFF2-40B4-BE49-F238E27FC236}">
                <a16:creationId xmlns:a16="http://schemas.microsoft.com/office/drawing/2014/main" id="{240EE5BF-F7D2-4FC8-A5DD-F6B5423153C6}"/>
              </a:ext>
            </a:extLst>
          </p:cNvPr>
          <p:cNvSpPr>
            <a:spLocks noGrp="1" noChangeArrowheads="1"/>
          </p:cNvSpPr>
          <p:nvPr>
            <p:ph type="title"/>
          </p:nvPr>
        </p:nvSpPr>
        <p:spPr>
          <a:xfrm>
            <a:off x="457200" y="304800"/>
            <a:ext cx="7543800" cy="563562"/>
          </a:xfrm>
        </p:spPr>
        <p:txBody>
          <a:bodyPr/>
          <a:lstStyle/>
          <a:p>
            <a:pPr eaLnBrk="1" hangingPunct="1"/>
            <a:r>
              <a:rPr lang="en-US" altLang="en-US" sz="3500" dirty="0"/>
              <a:t>Q/A</a:t>
            </a:r>
          </a:p>
        </p:txBody>
      </p:sp>
      <p:sp>
        <p:nvSpPr>
          <p:cNvPr id="50" name="TextBox 49">
            <a:extLst>
              <a:ext uri="{FF2B5EF4-FFF2-40B4-BE49-F238E27FC236}">
                <a16:creationId xmlns:a16="http://schemas.microsoft.com/office/drawing/2014/main" id="{CF426230-46C8-405C-9015-99EF57762A2E}"/>
              </a:ext>
            </a:extLst>
          </p:cNvPr>
          <p:cNvSpPr txBox="1"/>
          <p:nvPr/>
        </p:nvSpPr>
        <p:spPr>
          <a:xfrm>
            <a:off x="2259496" y="189094"/>
            <a:ext cx="4607480" cy="400110"/>
          </a:xfrm>
          <a:prstGeom prst="rect">
            <a:avLst/>
          </a:prstGeom>
          <a:solidFill>
            <a:schemeClr val="accent1">
              <a:lumMod val="60000"/>
              <a:lumOff val="40000"/>
            </a:schemeClr>
          </a:solidFill>
        </p:spPr>
        <p:txBody>
          <a:bodyPr wrap="none" rtlCol="0">
            <a:spAutoFit/>
          </a:bodyPr>
          <a:lstStyle/>
          <a:p>
            <a:pPr algn="ctr"/>
            <a:r>
              <a:rPr lang="en-US" sz="2000" b="1" dirty="0"/>
              <a:t>Secondary Angle Closure Glaucoma</a:t>
            </a:r>
          </a:p>
        </p:txBody>
      </p:sp>
      <p:sp>
        <p:nvSpPr>
          <p:cNvPr id="2" name="TextBox 1">
            <a:extLst>
              <a:ext uri="{FF2B5EF4-FFF2-40B4-BE49-F238E27FC236}">
                <a16:creationId xmlns:a16="http://schemas.microsoft.com/office/drawing/2014/main" id="{A7E30BEC-923B-4C9A-A856-BDD0D882F6B8}"/>
              </a:ext>
            </a:extLst>
          </p:cNvPr>
          <p:cNvSpPr txBox="1"/>
          <p:nvPr/>
        </p:nvSpPr>
        <p:spPr>
          <a:xfrm>
            <a:off x="887305" y="2844119"/>
            <a:ext cx="1494320" cy="338554"/>
          </a:xfrm>
          <a:prstGeom prst="rect">
            <a:avLst/>
          </a:prstGeom>
          <a:noFill/>
        </p:spPr>
        <p:txBody>
          <a:bodyPr wrap="none" rtlCol="0">
            <a:spAutoFit/>
          </a:bodyPr>
          <a:lstStyle/>
          <a:p>
            <a:r>
              <a:rPr lang="en-US" sz="1600" dirty="0" err="1">
                <a:solidFill>
                  <a:schemeClr val="bg1">
                    <a:lumMod val="75000"/>
                  </a:schemeClr>
                </a:solidFill>
              </a:rPr>
              <a:t>Phacomorphic</a:t>
            </a:r>
            <a:endParaRPr lang="en-US" sz="1600" dirty="0">
              <a:solidFill>
                <a:schemeClr val="bg1">
                  <a:lumMod val="75000"/>
                </a:schemeClr>
              </a:solidFill>
            </a:endParaRPr>
          </a:p>
        </p:txBody>
      </p:sp>
      <p:sp>
        <p:nvSpPr>
          <p:cNvPr id="51" name="TextBox 50">
            <a:extLst>
              <a:ext uri="{FF2B5EF4-FFF2-40B4-BE49-F238E27FC236}">
                <a16:creationId xmlns:a16="http://schemas.microsoft.com/office/drawing/2014/main" id="{156069D4-340B-4160-A336-EBF73557CEE0}"/>
              </a:ext>
            </a:extLst>
          </p:cNvPr>
          <p:cNvSpPr txBox="1"/>
          <p:nvPr/>
        </p:nvSpPr>
        <p:spPr>
          <a:xfrm>
            <a:off x="884725" y="3175578"/>
            <a:ext cx="1402948" cy="338554"/>
          </a:xfrm>
          <a:prstGeom prst="rect">
            <a:avLst/>
          </a:prstGeom>
          <a:noFill/>
        </p:spPr>
        <p:txBody>
          <a:bodyPr wrap="none" rtlCol="0">
            <a:spAutoFit/>
          </a:bodyPr>
          <a:lstStyle/>
          <a:p>
            <a:r>
              <a:rPr lang="en-US" sz="1600" dirty="0">
                <a:solidFill>
                  <a:schemeClr val="bg1">
                    <a:lumMod val="75000"/>
                  </a:schemeClr>
                </a:solidFill>
              </a:rPr>
              <a:t>Ectopia </a:t>
            </a:r>
            <a:r>
              <a:rPr lang="en-US" sz="1600" dirty="0" err="1">
                <a:solidFill>
                  <a:schemeClr val="bg1">
                    <a:lumMod val="75000"/>
                  </a:schemeClr>
                </a:solidFill>
              </a:rPr>
              <a:t>lentis</a:t>
            </a:r>
            <a:endParaRPr lang="en-US" sz="1600" dirty="0">
              <a:solidFill>
                <a:schemeClr val="bg1">
                  <a:lumMod val="75000"/>
                </a:schemeClr>
              </a:solidFill>
            </a:endParaRPr>
          </a:p>
        </p:txBody>
      </p:sp>
      <p:cxnSp>
        <p:nvCxnSpPr>
          <p:cNvPr id="71" name="Straight Connector 70">
            <a:extLst>
              <a:ext uri="{FF2B5EF4-FFF2-40B4-BE49-F238E27FC236}">
                <a16:creationId xmlns:a16="http://schemas.microsoft.com/office/drawing/2014/main" id="{C104938D-BA8D-4E39-9D5F-9EE2012F2F3C}"/>
              </a:ext>
            </a:extLst>
          </p:cNvPr>
          <p:cNvCxnSpPr>
            <a:cxnSpLocks/>
          </p:cNvCxnSpPr>
          <p:nvPr/>
        </p:nvCxnSpPr>
        <p:spPr>
          <a:xfrm flipH="1">
            <a:off x="762665" y="3023488"/>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2A7E4E40-472F-4E50-8A7A-45C10FDD7171}"/>
              </a:ext>
            </a:extLst>
          </p:cNvPr>
          <p:cNvCxnSpPr>
            <a:cxnSpLocks/>
          </p:cNvCxnSpPr>
          <p:nvPr/>
        </p:nvCxnSpPr>
        <p:spPr>
          <a:xfrm flipH="1">
            <a:off x="762665" y="3347853"/>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C3924889-45B9-4383-9C9E-48F0A9C27AD8}"/>
              </a:ext>
            </a:extLst>
          </p:cNvPr>
          <p:cNvCxnSpPr>
            <a:cxnSpLocks/>
          </p:cNvCxnSpPr>
          <p:nvPr/>
        </p:nvCxnSpPr>
        <p:spPr>
          <a:xfrm flipH="1">
            <a:off x="748719" y="2838976"/>
            <a:ext cx="13947" cy="5088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 name="Straight Arrow Connector 5">
            <a:extLst>
              <a:ext uri="{FF2B5EF4-FFF2-40B4-BE49-F238E27FC236}">
                <a16:creationId xmlns:a16="http://schemas.microsoft.com/office/drawing/2014/main" id="{A3439F0C-5143-461F-8F3C-2E830785DEFC}"/>
              </a:ext>
            </a:extLst>
          </p:cNvPr>
          <p:cNvCxnSpPr>
            <a:stCxn id="50" idx="2"/>
          </p:cNvCxnSpPr>
          <p:nvPr/>
        </p:nvCxnSpPr>
        <p:spPr>
          <a:xfrm flipH="1">
            <a:off x="2971800" y="589204"/>
            <a:ext cx="1591436" cy="706196"/>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6" name="Straight Arrow Connector 25">
            <a:extLst>
              <a:ext uri="{FF2B5EF4-FFF2-40B4-BE49-F238E27FC236}">
                <a16:creationId xmlns:a16="http://schemas.microsoft.com/office/drawing/2014/main" id="{B70E0124-9B84-41A5-8D84-A66B7838A706}"/>
              </a:ext>
            </a:extLst>
          </p:cNvPr>
          <p:cNvCxnSpPr>
            <a:cxnSpLocks/>
          </p:cNvCxnSpPr>
          <p:nvPr/>
        </p:nvCxnSpPr>
        <p:spPr>
          <a:xfrm flipH="1">
            <a:off x="1159539" y="1828800"/>
            <a:ext cx="1290435" cy="478059"/>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28" name="Straight Arrow Connector 27">
            <a:extLst>
              <a:ext uri="{FF2B5EF4-FFF2-40B4-BE49-F238E27FC236}">
                <a16:creationId xmlns:a16="http://schemas.microsoft.com/office/drawing/2014/main" id="{567A4249-5C59-4416-8A8E-1C35913900AB}"/>
              </a:ext>
            </a:extLst>
          </p:cNvPr>
          <p:cNvCxnSpPr>
            <a:cxnSpLocks/>
          </p:cNvCxnSpPr>
          <p:nvPr/>
        </p:nvCxnSpPr>
        <p:spPr>
          <a:xfrm>
            <a:off x="2449973" y="1832208"/>
            <a:ext cx="1268784" cy="477455"/>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1" name="Straight Arrow Connector 20">
            <a:extLst>
              <a:ext uri="{FF2B5EF4-FFF2-40B4-BE49-F238E27FC236}">
                <a16:creationId xmlns:a16="http://schemas.microsoft.com/office/drawing/2014/main" id="{5E33AEB6-AB6B-4304-B44B-E14BDAECF20A}"/>
              </a:ext>
            </a:extLst>
          </p:cNvPr>
          <p:cNvCxnSpPr>
            <a:cxnSpLocks/>
          </p:cNvCxnSpPr>
          <p:nvPr/>
        </p:nvCxnSpPr>
        <p:spPr>
          <a:xfrm>
            <a:off x="4572000" y="589204"/>
            <a:ext cx="1600200" cy="706196"/>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17" name="Text Box 36">
            <a:extLst>
              <a:ext uri="{FF2B5EF4-FFF2-40B4-BE49-F238E27FC236}">
                <a16:creationId xmlns:a16="http://schemas.microsoft.com/office/drawing/2014/main" id="{34552070-EB2B-487F-A630-96C6A15CCEE0}"/>
              </a:ext>
            </a:extLst>
          </p:cNvPr>
          <p:cNvSpPr txBox="1">
            <a:spLocks noChangeArrowheads="1"/>
          </p:cNvSpPr>
          <p:nvPr/>
        </p:nvSpPr>
        <p:spPr bwMode="auto">
          <a:xfrm>
            <a:off x="5181600" y="1295400"/>
            <a:ext cx="2630848" cy="430887"/>
          </a:xfrm>
          <a:prstGeom prst="rect">
            <a:avLst/>
          </a:prstGeom>
          <a:noFill/>
          <a:ln w="952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solidFill>
                  <a:schemeClr val="bg1">
                    <a:lumMod val="75000"/>
                  </a:schemeClr>
                </a:solidFill>
              </a:rPr>
              <a:t>w/o Pupillary Block</a:t>
            </a:r>
          </a:p>
        </p:txBody>
      </p:sp>
      <p:sp>
        <p:nvSpPr>
          <p:cNvPr id="3" name="TextBox 2">
            <a:extLst>
              <a:ext uri="{FF2B5EF4-FFF2-40B4-BE49-F238E27FC236}">
                <a16:creationId xmlns:a16="http://schemas.microsoft.com/office/drawing/2014/main" id="{ED594A0C-F344-4C79-9571-9F1AFB4FCC8D}"/>
              </a:ext>
            </a:extLst>
          </p:cNvPr>
          <p:cNvSpPr txBox="1"/>
          <p:nvPr/>
        </p:nvSpPr>
        <p:spPr>
          <a:xfrm>
            <a:off x="239442" y="2957670"/>
            <a:ext cx="8599758" cy="3293209"/>
          </a:xfrm>
          <a:prstGeom prst="rect">
            <a:avLst/>
          </a:prstGeom>
          <a:solidFill>
            <a:schemeClr val="accent1">
              <a:lumMod val="40000"/>
              <a:lumOff val="60000"/>
            </a:schemeClr>
          </a:solidFill>
        </p:spPr>
        <p:txBody>
          <a:bodyPr wrap="square" rtlCol="0">
            <a:spAutoFit/>
          </a:bodyPr>
          <a:lstStyle/>
          <a:p>
            <a:r>
              <a:rPr lang="en-US" sz="1600" i="1" dirty="0"/>
              <a:t>What sort of IOL is commonly implicated in pupillary block secondary ACG?</a:t>
            </a:r>
          </a:p>
          <a:p>
            <a:r>
              <a:rPr lang="en-US" sz="1600" dirty="0"/>
              <a:t>The AC sort. Pressure in the posterior chamber pushes the iris against the IOL from behind, preventing aqueous from passing freely through the pupil. This initiates the now-familiar PC&gt;AC pressure </a:t>
            </a:r>
            <a:r>
              <a:rPr lang="en-US" sz="1600" dirty="0" err="1"/>
              <a:t>gradient</a:t>
            </a:r>
            <a:r>
              <a:rPr lang="en-US" sz="1600" dirty="0" err="1">
                <a:sym typeface="Wingdings" panose="05000000000000000000" pitchFamily="2" charset="2"/>
              </a:rPr>
              <a:t>anterior</a:t>
            </a:r>
            <a:r>
              <a:rPr lang="en-US" sz="1600" dirty="0"/>
              <a:t> bowing of the peripheral </a:t>
            </a:r>
            <a:r>
              <a:rPr lang="en-US" sz="1600" dirty="0" err="1"/>
              <a:t>iris</a:t>
            </a:r>
            <a:r>
              <a:rPr lang="en-US" sz="1600" dirty="0" err="1">
                <a:sym typeface="Wingdings" panose="05000000000000000000" pitchFamily="2" charset="2"/>
              </a:rPr>
              <a:t></a:t>
            </a:r>
            <a:r>
              <a:rPr lang="en-US" sz="1600" dirty="0" err="1"/>
              <a:t>occlusion</a:t>
            </a:r>
            <a:r>
              <a:rPr lang="en-US" sz="1600" dirty="0"/>
              <a:t> of the angle.</a:t>
            </a:r>
          </a:p>
          <a:p>
            <a:endParaRPr lang="en-US" sz="1600" dirty="0"/>
          </a:p>
          <a:p>
            <a:r>
              <a:rPr lang="en-US" sz="1600" i="1" dirty="0"/>
              <a:t>OK, so why doesn’t this happen </a:t>
            </a:r>
            <a:r>
              <a:rPr lang="en-US" sz="1600" b="1" dirty="0"/>
              <a:t>every</a:t>
            </a:r>
            <a:r>
              <a:rPr lang="en-US" sz="1600" i="1" dirty="0"/>
              <a:t> time an AC IOL is placed?</a:t>
            </a:r>
          </a:p>
          <a:p>
            <a:r>
              <a:rPr lang="en-US" sz="1600" dirty="0"/>
              <a:t>Because a  peripheral iridotomy  is created during the cataract surgery</a:t>
            </a:r>
            <a:endParaRPr lang="en-US" sz="1600" dirty="0">
              <a:solidFill>
                <a:schemeClr val="accent1">
                  <a:lumMod val="40000"/>
                  <a:lumOff val="60000"/>
                </a:schemeClr>
              </a:solidFill>
            </a:endParaRPr>
          </a:p>
          <a:p>
            <a:endParaRPr lang="en-US" sz="1600" dirty="0">
              <a:solidFill>
                <a:schemeClr val="accent1">
                  <a:lumMod val="40000"/>
                  <a:lumOff val="60000"/>
                </a:schemeClr>
              </a:solidFill>
            </a:endParaRPr>
          </a:p>
          <a:p>
            <a:r>
              <a:rPr lang="en-US" sz="1600" i="1" dirty="0">
                <a:solidFill>
                  <a:schemeClr val="accent1">
                    <a:lumMod val="40000"/>
                    <a:lumOff val="60000"/>
                  </a:schemeClr>
                </a:solidFill>
              </a:rPr>
              <a:t>Then why does ACG </a:t>
            </a:r>
            <a:r>
              <a:rPr lang="en-US" sz="1600" dirty="0">
                <a:solidFill>
                  <a:schemeClr val="accent1">
                    <a:lumMod val="40000"/>
                    <a:lumOff val="60000"/>
                  </a:schemeClr>
                </a:solidFill>
              </a:rPr>
              <a:t>ever</a:t>
            </a:r>
            <a:r>
              <a:rPr lang="en-US" sz="1600" i="1" dirty="0">
                <a:solidFill>
                  <a:schemeClr val="accent1">
                    <a:lumMod val="40000"/>
                    <a:lumOff val="60000"/>
                  </a:schemeClr>
                </a:solidFill>
              </a:rPr>
              <a:t> develop?</a:t>
            </a:r>
          </a:p>
          <a:p>
            <a:r>
              <a:rPr lang="en-US" sz="1600" dirty="0">
                <a:solidFill>
                  <a:schemeClr val="accent1">
                    <a:lumMod val="40000"/>
                    <a:lumOff val="60000"/>
                  </a:schemeClr>
                </a:solidFill>
              </a:rPr>
              <a:t>Because on occasion the PI gets blocked, either by an  IOL haptic  or the  vitreous face</a:t>
            </a:r>
          </a:p>
          <a:p>
            <a:endParaRPr lang="en-US" sz="1600" i="1" dirty="0">
              <a:solidFill>
                <a:schemeClr val="accent1">
                  <a:lumMod val="40000"/>
                  <a:lumOff val="60000"/>
                </a:schemeClr>
              </a:solidFill>
            </a:endParaRPr>
          </a:p>
          <a:p>
            <a:r>
              <a:rPr lang="en-US" sz="1600" i="1" dirty="0">
                <a:solidFill>
                  <a:schemeClr val="accent1">
                    <a:lumMod val="40000"/>
                    <a:lumOff val="60000"/>
                  </a:schemeClr>
                </a:solidFill>
              </a:rPr>
              <a:t>How is PSK ACG managed?</a:t>
            </a:r>
          </a:p>
          <a:p>
            <a:r>
              <a:rPr lang="en-US" sz="1600" dirty="0">
                <a:solidFill>
                  <a:schemeClr val="accent1">
                    <a:lumMod val="40000"/>
                    <a:lumOff val="60000"/>
                  </a:schemeClr>
                </a:solidFill>
              </a:rPr>
              <a:t>The usual way—aqueous suppressants and urgent LPI(s)</a:t>
            </a:r>
          </a:p>
        </p:txBody>
      </p:sp>
      <p:sp>
        <p:nvSpPr>
          <p:cNvPr id="18" name="Oval 17">
            <a:extLst>
              <a:ext uri="{FF2B5EF4-FFF2-40B4-BE49-F238E27FC236}">
                <a16:creationId xmlns:a16="http://schemas.microsoft.com/office/drawing/2014/main" id="{4F17BA4D-8EA7-4216-99CA-448DEF02F4E5}"/>
              </a:ext>
            </a:extLst>
          </p:cNvPr>
          <p:cNvSpPr/>
          <p:nvPr/>
        </p:nvSpPr>
        <p:spPr>
          <a:xfrm>
            <a:off x="2770996" y="2514600"/>
            <a:ext cx="2105803" cy="415945"/>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2622C43-F991-484B-9077-439252FFBAE3}"/>
              </a:ext>
            </a:extLst>
          </p:cNvPr>
          <p:cNvSpPr/>
          <p:nvPr/>
        </p:nvSpPr>
        <p:spPr>
          <a:xfrm>
            <a:off x="1373273" y="4469141"/>
            <a:ext cx="1828800" cy="331459"/>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800" dirty="0">
                <a:solidFill>
                  <a:schemeClr val="tx1"/>
                </a:solidFill>
              </a:rPr>
              <a:t>two words</a:t>
            </a:r>
          </a:p>
        </p:txBody>
      </p:sp>
    </p:spTree>
    <p:extLst>
      <p:ext uri="{BB962C8B-B14F-4D97-AF65-F5344CB8AC3E}">
        <p14:creationId xmlns:p14="http://schemas.microsoft.com/office/powerpoint/2010/main" val="682487662"/>
      </p:ext>
    </p:extLst>
  </p:cSld>
  <p:clrMapOvr>
    <a:masterClrMapping/>
  </p:clrMapOvr>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014" name="Text Box 6"/>
          <p:cNvSpPr txBox="1">
            <a:spLocks noChangeArrowheads="1"/>
          </p:cNvSpPr>
          <p:nvPr/>
        </p:nvSpPr>
        <p:spPr bwMode="auto">
          <a:xfrm>
            <a:off x="533400" y="2356376"/>
            <a:ext cx="1005403"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Lens-</a:t>
            </a:r>
          </a:p>
          <a:p>
            <a:pPr algn="ctr" eaLnBrk="1" hangingPunct="1">
              <a:lnSpc>
                <a:spcPct val="80000"/>
              </a:lnSpc>
              <a:spcBef>
                <a:spcPct val="0"/>
              </a:spcBef>
              <a:buClrTx/>
              <a:buSzTx/>
              <a:buFontTx/>
              <a:buNone/>
            </a:pPr>
            <a:r>
              <a:rPr lang="en-US" altLang="en-US" sz="1800" dirty="0">
                <a:solidFill>
                  <a:schemeClr val="bg1">
                    <a:lumMod val="75000"/>
                  </a:schemeClr>
                </a:solidFill>
              </a:rPr>
              <a:t>Induced</a:t>
            </a:r>
          </a:p>
        </p:txBody>
      </p:sp>
      <p:sp>
        <p:nvSpPr>
          <p:cNvPr id="43017" name="Text Box 14"/>
          <p:cNvSpPr txBox="1">
            <a:spLocks noChangeArrowheads="1"/>
          </p:cNvSpPr>
          <p:nvPr/>
        </p:nvSpPr>
        <p:spPr bwMode="auto">
          <a:xfrm>
            <a:off x="2968790" y="2365901"/>
            <a:ext cx="1749198"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Aphakic/</a:t>
            </a:r>
          </a:p>
          <a:p>
            <a:pPr algn="ctr" eaLnBrk="1" hangingPunct="1">
              <a:lnSpc>
                <a:spcPct val="80000"/>
              </a:lnSpc>
              <a:spcBef>
                <a:spcPct val="0"/>
              </a:spcBef>
              <a:buClrTx/>
              <a:buSzTx/>
              <a:buFontTx/>
              <a:buNone/>
            </a:pPr>
            <a:r>
              <a:rPr lang="en-US" altLang="en-US" sz="1800" b="1" dirty="0" err="1"/>
              <a:t>Pseudophakic</a:t>
            </a:r>
            <a:endParaRPr lang="en-US" altLang="en-US" sz="1800" b="1" dirty="0"/>
          </a:p>
        </p:txBody>
      </p:sp>
      <p:sp>
        <p:nvSpPr>
          <p:cNvPr id="43031" name="Text Box 35"/>
          <p:cNvSpPr txBox="1">
            <a:spLocks noChangeArrowheads="1"/>
          </p:cNvSpPr>
          <p:nvPr/>
        </p:nvSpPr>
        <p:spPr bwMode="auto">
          <a:xfrm>
            <a:off x="1190847" y="1295400"/>
            <a:ext cx="2473754"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t>w/ Pupillary Block</a:t>
            </a:r>
          </a:p>
        </p:txBody>
      </p:sp>
      <p:sp>
        <p:nvSpPr>
          <p:cNvPr id="49" name="Rectangle 2">
            <a:extLst>
              <a:ext uri="{FF2B5EF4-FFF2-40B4-BE49-F238E27FC236}">
                <a16:creationId xmlns:a16="http://schemas.microsoft.com/office/drawing/2014/main" id="{240EE5BF-F7D2-4FC8-A5DD-F6B5423153C6}"/>
              </a:ext>
            </a:extLst>
          </p:cNvPr>
          <p:cNvSpPr>
            <a:spLocks noGrp="1" noChangeArrowheads="1"/>
          </p:cNvSpPr>
          <p:nvPr>
            <p:ph type="title"/>
          </p:nvPr>
        </p:nvSpPr>
        <p:spPr>
          <a:xfrm>
            <a:off x="457200" y="304800"/>
            <a:ext cx="7543800" cy="563562"/>
          </a:xfrm>
        </p:spPr>
        <p:txBody>
          <a:bodyPr/>
          <a:lstStyle/>
          <a:p>
            <a:pPr eaLnBrk="1" hangingPunct="1"/>
            <a:r>
              <a:rPr lang="en-US" altLang="en-US" sz="3500" dirty="0"/>
              <a:t>A</a:t>
            </a:r>
          </a:p>
        </p:txBody>
      </p:sp>
      <p:sp>
        <p:nvSpPr>
          <p:cNvPr id="50" name="TextBox 49">
            <a:extLst>
              <a:ext uri="{FF2B5EF4-FFF2-40B4-BE49-F238E27FC236}">
                <a16:creationId xmlns:a16="http://schemas.microsoft.com/office/drawing/2014/main" id="{CF426230-46C8-405C-9015-99EF57762A2E}"/>
              </a:ext>
            </a:extLst>
          </p:cNvPr>
          <p:cNvSpPr txBox="1"/>
          <p:nvPr/>
        </p:nvSpPr>
        <p:spPr>
          <a:xfrm>
            <a:off x="2259496" y="189094"/>
            <a:ext cx="4607480" cy="400110"/>
          </a:xfrm>
          <a:prstGeom prst="rect">
            <a:avLst/>
          </a:prstGeom>
          <a:solidFill>
            <a:schemeClr val="accent1">
              <a:lumMod val="60000"/>
              <a:lumOff val="40000"/>
            </a:schemeClr>
          </a:solidFill>
        </p:spPr>
        <p:txBody>
          <a:bodyPr wrap="none" rtlCol="0">
            <a:spAutoFit/>
          </a:bodyPr>
          <a:lstStyle/>
          <a:p>
            <a:pPr algn="ctr"/>
            <a:r>
              <a:rPr lang="en-US" sz="2000" b="1" dirty="0"/>
              <a:t>Secondary Angle Closure Glaucoma</a:t>
            </a:r>
          </a:p>
        </p:txBody>
      </p:sp>
      <p:sp>
        <p:nvSpPr>
          <p:cNvPr id="2" name="TextBox 1">
            <a:extLst>
              <a:ext uri="{FF2B5EF4-FFF2-40B4-BE49-F238E27FC236}">
                <a16:creationId xmlns:a16="http://schemas.microsoft.com/office/drawing/2014/main" id="{A7E30BEC-923B-4C9A-A856-BDD0D882F6B8}"/>
              </a:ext>
            </a:extLst>
          </p:cNvPr>
          <p:cNvSpPr txBox="1"/>
          <p:nvPr/>
        </p:nvSpPr>
        <p:spPr>
          <a:xfrm>
            <a:off x="887305" y="2844119"/>
            <a:ext cx="1494320" cy="338554"/>
          </a:xfrm>
          <a:prstGeom prst="rect">
            <a:avLst/>
          </a:prstGeom>
          <a:noFill/>
        </p:spPr>
        <p:txBody>
          <a:bodyPr wrap="none" rtlCol="0">
            <a:spAutoFit/>
          </a:bodyPr>
          <a:lstStyle/>
          <a:p>
            <a:r>
              <a:rPr lang="en-US" sz="1600" dirty="0" err="1">
                <a:solidFill>
                  <a:schemeClr val="bg1">
                    <a:lumMod val="75000"/>
                  </a:schemeClr>
                </a:solidFill>
              </a:rPr>
              <a:t>Phacomorphic</a:t>
            </a:r>
            <a:endParaRPr lang="en-US" sz="1600" dirty="0">
              <a:solidFill>
                <a:schemeClr val="bg1">
                  <a:lumMod val="75000"/>
                </a:schemeClr>
              </a:solidFill>
            </a:endParaRPr>
          </a:p>
        </p:txBody>
      </p:sp>
      <p:sp>
        <p:nvSpPr>
          <p:cNvPr id="51" name="TextBox 50">
            <a:extLst>
              <a:ext uri="{FF2B5EF4-FFF2-40B4-BE49-F238E27FC236}">
                <a16:creationId xmlns:a16="http://schemas.microsoft.com/office/drawing/2014/main" id="{156069D4-340B-4160-A336-EBF73557CEE0}"/>
              </a:ext>
            </a:extLst>
          </p:cNvPr>
          <p:cNvSpPr txBox="1"/>
          <p:nvPr/>
        </p:nvSpPr>
        <p:spPr>
          <a:xfrm>
            <a:off x="884725" y="3175578"/>
            <a:ext cx="1402948" cy="338554"/>
          </a:xfrm>
          <a:prstGeom prst="rect">
            <a:avLst/>
          </a:prstGeom>
          <a:noFill/>
        </p:spPr>
        <p:txBody>
          <a:bodyPr wrap="none" rtlCol="0">
            <a:spAutoFit/>
          </a:bodyPr>
          <a:lstStyle/>
          <a:p>
            <a:r>
              <a:rPr lang="en-US" sz="1600" dirty="0">
                <a:solidFill>
                  <a:schemeClr val="bg1">
                    <a:lumMod val="75000"/>
                  </a:schemeClr>
                </a:solidFill>
              </a:rPr>
              <a:t>Ectopia </a:t>
            </a:r>
            <a:r>
              <a:rPr lang="en-US" sz="1600" dirty="0" err="1">
                <a:solidFill>
                  <a:schemeClr val="bg1">
                    <a:lumMod val="75000"/>
                  </a:schemeClr>
                </a:solidFill>
              </a:rPr>
              <a:t>lentis</a:t>
            </a:r>
            <a:endParaRPr lang="en-US" sz="1600" dirty="0">
              <a:solidFill>
                <a:schemeClr val="bg1">
                  <a:lumMod val="75000"/>
                </a:schemeClr>
              </a:solidFill>
            </a:endParaRPr>
          </a:p>
        </p:txBody>
      </p:sp>
      <p:cxnSp>
        <p:nvCxnSpPr>
          <p:cNvPr id="71" name="Straight Connector 70">
            <a:extLst>
              <a:ext uri="{FF2B5EF4-FFF2-40B4-BE49-F238E27FC236}">
                <a16:creationId xmlns:a16="http://schemas.microsoft.com/office/drawing/2014/main" id="{C104938D-BA8D-4E39-9D5F-9EE2012F2F3C}"/>
              </a:ext>
            </a:extLst>
          </p:cNvPr>
          <p:cNvCxnSpPr>
            <a:cxnSpLocks/>
          </p:cNvCxnSpPr>
          <p:nvPr/>
        </p:nvCxnSpPr>
        <p:spPr>
          <a:xfrm flipH="1">
            <a:off x="762665" y="3023488"/>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2A7E4E40-472F-4E50-8A7A-45C10FDD7171}"/>
              </a:ext>
            </a:extLst>
          </p:cNvPr>
          <p:cNvCxnSpPr>
            <a:cxnSpLocks/>
          </p:cNvCxnSpPr>
          <p:nvPr/>
        </p:nvCxnSpPr>
        <p:spPr>
          <a:xfrm flipH="1">
            <a:off x="762665" y="3347853"/>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C3924889-45B9-4383-9C9E-48F0A9C27AD8}"/>
              </a:ext>
            </a:extLst>
          </p:cNvPr>
          <p:cNvCxnSpPr>
            <a:cxnSpLocks/>
          </p:cNvCxnSpPr>
          <p:nvPr/>
        </p:nvCxnSpPr>
        <p:spPr>
          <a:xfrm flipH="1">
            <a:off x="748719" y="2838976"/>
            <a:ext cx="13947" cy="5088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 name="Straight Arrow Connector 5">
            <a:extLst>
              <a:ext uri="{FF2B5EF4-FFF2-40B4-BE49-F238E27FC236}">
                <a16:creationId xmlns:a16="http://schemas.microsoft.com/office/drawing/2014/main" id="{A3439F0C-5143-461F-8F3C-2E830785DEFC}"/>
              </a:ext>
            </a:extLst>
          </p:cNvPr>
          <p:cNvCxnSpPr>
            <a:stCxn id="50" idx="2"/>
          </p:cNvCxnSpPr>
          <p:nvPr/>
        </p:nvCxnSpPr>
        <p:spPr>
          <a:xfrm flipH="1">
            <a:off x="2971800" y="589204"/>
            <a:ext cx="1591436" cy="706196"/>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6" name="Straight Arrow Connector 25">
            <a:extLst>
              <a:ext uri="{FF2B5EF4-FFF2-40B4-BE49-F238E27FC236}">
                <a16:creationId xmlns:a16="http://schemas.microsoft.com/office/drawing/2014/main" id="{B70E0124-9B84-41A5-8D84-A66B7838A706}"/>
              </a:ext>
            </a:extLst>
          </p:cNvPr>
          <p:cNvCxnSpPr>
            <a:cxnSpLocks/>
          </p:cNvCxnSpPr>
          <p:nvPr/>
        </p:nvCxnSpPr>
        <p:spPr>
          <a:xfrm flipH="1">
            <a:off x="1159539" y="1828800"/>
            <a:ext cx="1290435" cy="478059"/>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28" name="Straight Arrow Connector 27">
            <a:extLst>
              <a:ext uri="{FF2B5EF4-FFF2-40B4-BE49-F238E27FC236}">
                <a16:creationId xmlns:a16="http://schemas.microsoft.com/office/drawing/2014/main" id="{567A4249-5C59-4416-8A8E-1C35913900AB}"/>
              </a:ext>
            </a:extLst>
          </p:cNvPr>
          <p:cNvCxnSpPr>
            <a:cxnSpLocks/>
          </p:cNvCxnSpPr>
          <p:nvPr/>
        </p:nvCxnSpPr>
        <p:spPr>
          <a:xfrm>
            <a:off x="2449973" y="1832208"/>
            <a:ext cx="1268784" cy="477455"/>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1" name="Straight Arrow Connector 20">
            <a:extLst>
              <a:ext uri="{FF2B5EF4-FFF2-40B4-BE49-F238E27FC236}">
                <a16:creationId xmlns:a16="http://schemas.microsoft.com/office/drawing/2014/main" id="{5E33AEB6-AB6B-4304-B44B-E14BDAECF20A}"/>
              </a:ext>
            </a:extLst>
          </p:cNvPr>
          <p:cNvCxnSpPr>
            <a:cxnSpLocks/>
          </p:cNvCxnSpPr>
          <p:nvPr/>
        </p:nvCxnSpPr>
        <p:spPr>
          <a:xfrm>
            <a:off x="4572000" y="589204"/>
            <a:ext cx="1600200" cy="706196"/>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17" name="Text Box 36">
            <a:extLst>
              <a:ext uri="{FF2B5EF4-FFF2-40B4-BE49-F238E27FC236}">
                <a16:creationId xmlns:a16="http://schemas.microsoft.com/office/drawing/2014/main" id="{34552070-EB2B-487F-A630-96C6A15CCEE0}"/>
              </a:ext>
            </a:extLst>
          </p:cNvPr>
          <p:cNvSpPr txBox="1">
            <a:spLocks noChangeArrowheads="1"/>
          </p:cNvSpPr>
          <p:nvPr/>
        </p:nvSpPr>
        <p:spPr bwMode="auto">
          <a:xfrm>
            <a:off x="5181600" y="1295400"/>
            <a:ext cx="2630848" cy="430887"/>
          </a:xfrm>
          <a:prstGeom prst="rect">
            <a:avLst/>
          </a:prstGeom>
          <a:noFill/>
          <a:ln w="952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solidFill>
                  <a:schemeClr val="bg1">
                    <a:lumMod val="75000"/>
                  </a:schemeClr>
                </a:solidFill>
              </a:rPr>
              <a:t>w/o Pupillary Block</a:t>
            </a:r>
          </a:p>
        </p:txBody>
      </p:sp>
      <p:sp>
        <p:nvSpPr>
          <p:cNvPr id="3" name="TextBox 2">
            <a:extLst>
              <a:ext uri="{FF2B5EF4-FFF2-40B4-BE49-F238E27FC236}">
                <a16:creationId xmlns:a16="http://schemas.microsoft.com/office/drawing/2014/main" id="{ED594A0C-F344-4C79-9571-9F1AFB4FCC8D}"/>
              </a:ext>
            </a:extLst>
          </p:cNvPr>
          <p:cNvSpPr txBox="1"/>
          <p:nvPr/>
        </p:nvSpPr>
        <p:spPr>
          <a:xfrm>
            <a:off x="239442" y="2957670"/>
            <a:ext cx="8599758" cy="3293209"/>
          </a:xfrm>
          <a:prstGeom prst="rect">
            <a:avLst/>
          </a:prstGeom>
          <a:solidFill>
            <a:schemeClr val="accent1">
              <a:lumMod val="40000"/>
              <a:lumOff val="60000"/>
            </a:schemeClr>
          </a:solidFill>
        </p:spPr>
        <p:txBody>
          <a:bodyPr wrap="square" rtlCol="0">
            <a:spAutoFit/>
          </a:bodyPr>
          <a:lstStyle/>
          <a:p>
            <a:r>
              <a:rPr lang="en-US" sz="1600" i="1" dirty="0"/>
              <a:t>What sort of IOL is commonly implicated in pupillary block secondary ACG?</a:t>
            </a:r>
          </a:p>
          <a:p>
            <a:r>
              <a:rPr lang="en-US" sz="1600" dirty="0"/>
              <a:t>The AC sort. Pressure in the posterior chamber pushes the iris against the IOL from behind, preventing aqueous from passing freely through the pupil. This initiates the now-familiar PC&gt;AC pressure </a:t>
            </a:r>
            <a:r>
              <a:rPr lang="en-US" sz="1600" dirty="0" err="1"/>
              <a:t>gradient</a:t>
            </a:r>
            <a:r>
              <a:rPr lang="en-US" sz="1600" dirty="0" err="1">
                <a:sym typeface="Wingdings" panose="05000000000000000000" pitchFamily="2" charset="2"/>
              </a:rPr>
              <a:t>anterior</a:t>
            </a:r>
            <a:r>
              <a:rPr lang="en-US" sz="1600" dirty="0"/>
              <a:t> bowing of the peripheral </a:t>
            </a:r>
            <a:r>
              <a:rPr lang="en-US" sz="1600" dirty="0" err="1"/>
              <a:t>iris</a:t>
            </a:r>
            <a:r>
              <a:rPr lang="en-US" sz="1600" dirty="0" err="1">
                <a:sym typeface="Wingdings" panose="05000000000000000000" pitchFamily="2" charset="2"/>
              </a:rPr>
              <a:t></a:t>
            </a:r>
            <a:r>
              <a:rPr lang="en-US" sz="1600" dirty="0" err="1"/>
              <a:t>occlusion</a:t>
            </a:r>
            <a:r>
              <a:rPr lang="en-US" sz="1600" dirty="0"/>
              <a:t> of the angle.</a:t>
            </a:r>
          </a:p>
          <a:p>
            <a:endParaRPr lang="en-US" sz="1600" dirty="0"/>
          </a:p>
          <a:p>
            <a:r>
              <a:rPr lang="en-US" sz="1600" i="1" dirty="0"/>
              <a:t>OK, so why doesn’t this happen </a:t>
            </a:r>
            <a:r>
              <a:rPr lang="en-US" sz="1600" b="1" dirty="0"/>
              <a:t>every</a:t>
            </a:r>
            <a:r>
              <a:rPr lang="en-US" sz="1600" i="1" dirty="0"/>
              <a:t> time an AC IOL is placed?</a:t>
            </a:r>
          </a:p>
          <a:p>
            <a:r>
              <a:rPr lang="en-US" sz="1600" dirty="0"/>
              <a:t>Because a  peripheral iridotomy  is created during the cataract surgery</a:t>
            </a:r>
            <a:endParaRPr lang="en-US" sz="1600" dirty="0">
              <a:solidFill>
                <a:schemeClr val="accent1">
                  <a:lumMod val="40000"/>
                  <a:lumOff val="60000"/>
                </a:schemeClr>
              </a:solidFill>
            </a:endParaRPr>
          </a:p>
          <a:p>
            <a:endParaRPr lang="en-US" sz="1600" dirty="0">
              <a:solidFill>
                <a:schemeClr val="accent1">
                  <a:lumMod val="40000"/>
                  <a:lumOff val="60000"/>
                </a:schemeClr>
              </a:solidFill>
            </a:endParaRPr>
          </a:p>
          <a:p>
            <a:r>
              <a:rPr lang="en-US" sz="1600" i="1" dirty="0">
                <a:solidFill>
                  <a:schemeClr val="accent1">
                    <a:lumMod val="40000"/>
                    <a:lumOff val="60000"/>
                  </a:schemeClr>
                </a:solidFill>
              </a:rPr>
              <a:t>Then why does ACG </a:t>
            </a:r>
            <a:r>
              <a:rPr lang="en-US" sz="1600" dirty="0">
                <a:solidFill>
                  <a:schemeClr val="accent1">
                    <a:lumMod val="40000"/>
                    <a:lumOff val="60000"/>
                  </a:schemeClr>
                </a:solidFill>
              </a:rPr>
              <a:t>ever</a:t>
            </a:r>
            <a:r>
              <a:rPr lang="en-US" sz="1600" i="1" dirty="0">
                <a:solidFill>
                  <a:schemeClr val="accent1">
                    <a:lumMod val="40000"/>
                    <a:lumOff val="60000"/>
                  </a:schemeClr>
                </a:solidFill>
              </a:rPr>
              <a:t> develop?</a:t>
            </a:r>
          </a:p>
          <a:p>
            <a:r>
              <a:rPr lang="en-US" sz="1600" dirty="0">
                <a:solidFill>
                  <a:schemeClr val="accent1">
                    <a:lumMod val="40000"/>
                    <a:lumOff val="60000"/>
                  </a:schemeClr>
                </a:solidFill>
              </a:rPr>
              <a:t>Because on occasion the PI gets blocked, either by an  IOL haptic  or the  vitreous face</a:t>
            </a:r>
          </a:p>
          <a:p>
            <a:endParaRPr lang="en-US" sz="1600" i="1" dirty="0">
              <a:solidFill>
                <a:schemeClr val="accent1">
                  <a:lumMod val="40000"/>
                  <a:lumOff val="60000"/>
                </a:schemeClr>
              </a:solidFill>
            </a:endParaRPr>
          </a:p>
          <a:p>
            <a:r>
              <a:rPr lang="en-US" sz="1600" i="1" dirty="0">
                <a:solidFill>
                  <a:schemeClr val="accent1">
                    <a:lumMod val="40000"/>
                    <a:lumOff val="60000"/>
                  </a:schemeClr>
                </a:solidFill>
              </a:rPr>
              <a:t>How is PSK ACG managed?</a:t>
            </a:r>
          </a:p>
          <a:p>
            <a:r>
              <a:rPr lang="en-US" sz="1600" dirty="0">
                <a:solidFill>
                  <a:schemeClr val="accent1">
                    <a:lumMod val="40000"/>
                    <a:lumOff val="60000"/>
                  </a:schemeClr>
                </a:solidFill>
              </a:rPr>
              <a:t>The usual way—aqueous suppressants and urgent LPI(s)</a:t>
            </a:r>
          </a:p>
        </p:txBody>
      </p:sp>
      <p:sp>
        <p:nvSpPr>
          <p:cNvPr id="18" name="Oval 17">
            <a:extLst>
              <a:ext uri="{FF2B5EF4-FFF2-40B4-BE49-F238E27FC236}">
                <a16:creationId xmlns:a16="http://schemas.microsoft.com/office/drawing/2014/main" id="{4F17BA4D-8EA7-4216-99CA-448DEF02F4E5}"/>
              </a:ext>
            </a:extLst>
          </p:cNvPr>
          <p:cNvSpPr/>
          <p:nvPr/>
        </p:nvSpPr>
        <p:spPr>
          <a:xfrm>
            <a:off x="2770996" y="2514600"/>
            <a:ext cx="2105803" cy="415945"/>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596580658"/>
      </p:ext>
    </p:extLst>
  </p:cSld>
  <p:clrMapOvr>
    <a:masterClrMapping/>
  </p:clrMapOvr>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BA68E4C8-8144-4649-BAD7-2E84AA73CFB7}"/>
              </a:ext>
            </a:extLst>
          </p:cNvPr>
          <p:cNvSpPr>
            <a:spLocks noGrp="1"/>
          </p:cNvSpPr>
          <p:nvPr>
            <p:ph type="sldNum" sz="quarter" idx="12"/>
          </p:nvPr>
        </p:nvSpPr>
        <p:spPr/>
        <p:txBody>
          <a:bodyPr/>
          <a:lstStyle/>
          <a:p>
            <a:pPr>
              <a:defRPr/>
            </a:pPr>
            <a:fld id="{88253C76-64F2-4E0E-BE17-EF9425115A77}" type="slidenum">
              <a:rPr lang="en-US" altLang="en-US" smtClean="0"/>
              <a:pPr>
                <a:defRPr/>
              </a:pPr>
              <a:t>147</a:t>
            </a:fld>
            <a:endParaRPr lang="en-US" altLang="en-US"/>
          </a:p>
        </p:txBody>
      </p:sp>
      <p:sp>
        <p:nvSpPr>
          <p:cNvPr id="4" name="TextBox 3">
            <a:extLst>
              <a:ext uri="{FF2B5EF4-FFF2-40B4-BE49-F238E27FC236}">
                <a16:creationId xmlns:a16="http://schemas.microsoft.com/office/drawing/2014/main" id="{D8F2780B-2F8F-4214-8135-D0702BAB9342}"/>
              </a:ext>
            </a:extLst>
          </p:cNvPr>
          <p:cNvSpPr txBox="1"/>
          <p:nvPr/>
        </p:nvSpPr>
        <p:spPr>
          <a:xfrm>
            <a:off x="2259496" y="189094"/>
            <a:ext cx="4607480" cy="400110"/>
          </a:xfrm>
          <a:prstGeom prst="rect">
            <a:avLst/>
          </a:prstGeom>
          <a:solidFill>
            <a:schemeClr val="accent1">
              <a:lumMod val="60000"/>
              <a:lumOff val="40000"/>
            </a:schemeClr>
          </a:solidFill>
        </p:spPr>
        <p:txBody>
          <a:bodyPr wrap="none" rtlCol="0">
            <a:spAutoFit/>
          </a:bodyPr>
          <a:lstStyle/>
          <a:p>
            <a:pPr algn="ctr"/>
            <a:r>
              <a:rPr lang="en-US" sz="2000" b="1" dirty="0"/>
              <a:t>Secondary Angle Closure Glaucoma</a:t>
            </a:r>
          </a:p>
        </p:txBody>
      </p:sp>
      <p:pic>
        <p:nvPicPr>
          <p:cNvPr id="6" name="Picture 5">
            <a:extLst>
              <a:ext uri="{FF2B5EF4-FFF2-40B4-BE49-F238E27FC236}">
                <a16:creationId xmlns:a16="http://schemas.microsoft.com/office/drawing/2014/main" id="{A9443035-F191-41ED-974D-BD0CDABB6829}"/>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927860" y="1572354"/>
            <a:ext cx="5288280" cy="3713292"/>
          </a:xfrm>
          <a:prstGeom prst="rect">
            <a:avLst/>
          </a:prstGeom>
        </p:spPr>
      </p:pic>
      <p:sp>
        <p:nvSpPr>
          <p:cNvPr id="7" name="TextBox 6">
            <a:extLst>
              <a:ext uri="{FF2B5EF4-FFF2-40B4-BE49-F238E27FC236}">
                <a16:creationId xmlns:a16="http://schemas.microsoft.com/office/drawing/2014/main" id="{7BADF7A3-5F69-4EE7-AC77-9CFAE603ED7F}"/>
              </a:ext>
            </a:extLst>
          </p:cNvPr>
          <p:cNvSpPr txBox="1"/>
          <p:nvPr/>
        </p:nvSpPr>
        <p:spPr>
          <a:xfrm>
            <a:off x="1191415" y="5961019"/>
            <a:ext cx="6533648" cy="307777"/>
          </a:xfrm>
          <a:prstGeom prst="rect">
            <a:avLst/>
          </a:prstGeom>
          <a:noFill/>
        </p:spPr>
        <p:txBody>
          <a:bodyPr wrap="none" rtlCol="0">
            <a:spAutoFit/>
          </a:bodyPr>
          <a:lstStyle/>
          <a:p>
            <a:r>
              <a:rPr lang="en-US" sz="1400" dirty="0"/>
              <a:t>That feeling when an AC IOL is implanted, but the surgeon forgets to create a PI</a:t>
            </a:r>
          </a:p>
        </p:txBody>
      </p:sp>
    </p:spTree>
    <p:extLst>
      <p:ext uri="{BB962C8B-B14F-4D97-AF65-F5344CB8AC3E}">
        <p14:creationId xmlns:p14="http://schemas.microsoft.com/office/powerpoint/2010/main" val="174825869"/>
      </p:ext>
    </p:extLst>
  </p:cSld>
  <p:clrMapOvr>
    <a:masterClrMapping/>
  </p:clrMapOvr>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014" name="Text Box 6"/>
          <p:cNvSpPr txBox="1">
            <a:spLocks noChangeArrowheads="1"/>
          </p:cNvSpPr>
          <p:nvPr/>
        </p:nvSpPr>
        <p:spPr bwMode="auto">
          <a:xfrm>
            <a:off x="533400" y="2356376"/>
            <a:ext cx="1005403"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Lens-</a:t>
            </a:r>
          </a:p>
          <a:p>
            <a:pPr algn="ctr" eaLnBrk="1" hangingPunct="1">
              <a:lnSpc>
                <a:spcPct val="80000"/>
              </a:lnSpc>
              <a:spcBef>
                <a:spcPct val="0"/>
              </a:spcBef>
              <a:buClrTx/>
              <a:buSzTx/>
              <a:buFontTx/>
              <a:buNone/>
            </a:pPr>
            <a:r>
              <a:rPr lang="en-US" altLang="en-US" sz="1800" dirty="0">
                <a:solidFill>
                  <a:schemeClr val="bg1">
                    <a:lumMod val="75000"/>
                  </a:schemeClr>
                </a:solidFill>
              </a:rPr>
              <a:t>Induced</a:t>
            </a:r>
          </a:p>
        </p:txBody>
      </p:sp>
      <p:sp>
        <p:nvSpPr>
          <p:cNvPr id="43017" name="Text Box 14"/>
          <p:cNvSpPr txBox="1">
            <a:spLocks noChangeArrowheads="1"/>
          </p:cNvSpPr>
          <p:nvPr/>
        </p:nvSpPr>
        <p:spPr bwMode="auto">
          <a:xfrm>
            <a:off x="2968790" y="2365901"/>
            <a:ext cx="1749198"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Aphakic/</a:t>
            </a:r>
          </a:p>
          <a:p>
            <a:pPr algn="ctr" eaLnBrk="1" hangingPunct="1">
              <a:lnSpc>
                <a:spcPct val="80000"/>
              </a:lnSpc>
              <a:spcBef>
                <a:spcPct val="0"/>
              </a:spcBef>
              <a:buClrTx/>
              <a:buSzTx/>
              <a:buFontTx/>
              <a:buNone/>
            </a:pPr>
            <a:r>
              <a:rPr lang="en-US" altLang="en-US" sz="1800" b="1" dirty="0" err="1"/>
              <a:t>Pseudophakic</a:t>
            </a:r>
            <a:endParaRPr lang="en-US" altLang="en-US" sz="1800" b="1" dirty="0"/>
          </a:p>
        </p:txBody>
      </p:sp>
      <p:sp>
        <p:nvSpPr>
          <p:cNvPr id="43031" name="Text Box 35"/>
          <p:cNvSpPr txBox="1">
            <a:spLocks noChangeArrowheads="1"/>
          </p:cNvSpPr>
          <p:nvPr/>
        </p:nvSpPr>
        <p:spPr bwMode="auto">
          <a:xfrm>
            <a:off x="1190847" y="1295400"/>
            <a:ext cx="2473754"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t>w/ Pupillary Block</a:t>
            </a:r>
          </a:p>
        </p:txBody>
      </p:sp>
      <p:sp>
        <p:nvSpPr>
          <p:cNvPr id="49" name="Rectangle 2">
            <a:extLst>
              <a:ext uri="{FF2B5EF4-FFF2-40B4-BE49-F238E27FC236}">
                <a16:creationId xmlns:a16="http://schemas.microsoft.com/office/drawing/2014/main" id="{240EE5BF-F7D2-4FC8-A5DD-F6B5423153C6}"/>
              </a:ext>
            </a:extLst>
          </p:cNvPr>
          <p:cNvSpPr>
            <a:spLocks noGrp="1" noChangeArrowheads="1"/>
          </p:cNvSpPr>
          <p:nvPr>
            <p:ph type="title"/>
          </p:nvPr>
        </p:nvSpPr>
        <p:spPr>
          <a:xfrm>
            <a:off x="457200" y="304800"/>
            <a:ext cx="7543800" cy="563562"/>
          </a:xfrm>
        </p:spPr>
        <p:txBody>
          <a:bodyPr/>
          <a:lstStyle/>
          <a:p>
            <a:pPr eaLnBrk="1" hangingPunct="1"/>
            <a:r>
              <a:rPr lang="en-US" altLang="en-US" sz="3500" dirty="0"/>
              <a:t>Q</a:t>
            </a:r>
          </a:p>
        </p:txBody>
      </p:sp>
      <p:sp>
        <p:nvSpPr>
          <p:cNvPr id="50" name="TextBox 49">
            <a:extLst>
              <a:ext uri="{FF2B5EF4-FFF2-40B4-BE49-F238E27FC236}">
                <a16:creationId xmlns:a16="http://schemas.microsoft.com/office/drawing/2014/main" id="{CF426230-46C8-405C-9015-99EF57762A2E}"/>
              </a:ext>
            </a:extLst>
          </p:cNvPr>
          <p:cNvSpPr txBox="1"/>
          <p:nvPr/>
        </p:nvSpPr>
        <p:spPr>
          <a:xfrm>
            <a:off x="2259496" y="189094"/>
            <a:ext cx="4607480" cy="400110"/>
          </a:xfrm>
          <a:prstGeom prst="rect">
            <a:avLst/>
          </a:prstGeom>
          <a:solidFill>
            <a:schemeClr val="accent1">
              <a:lumMod val="60000"/>
              <a:lumOff val="40000"/>
            </a:schemeClr>
          </a:solidFill>
        </p:spPr>
        <p:txBody>
          <a:bodyPr wrap="none" rtlCol="0">
            <a:spAutoFit/>
          </a:bodyPr>
          <a:lstStyle/>
          <a:p>
            <a:pPr algn="ctr"/>
            <a:r>
              <a:rPr lang="en-US" sz="2000" b="1" dirty="0"/>
              <a:t>Secondary Angle Closure Glaucoma</a:t>
            </a:r>
          </a:p>
        </p:txBody>
      </p:sp>
      <p:sp>
        <p:nvSpPr>
          <p:cNvPr id="2" name="TextBox 1">
            <a:extLst>
              <a:ext uri="{FF2B5EF4-FFF2-40B4-BE49-F238E27FC236}">
                <a16:creationId xmlns:a16="http://schemas.microsoft.com/office/drawing/2014/main" id="{A7E30BEC-923B-4C9A-A856-BDD0D882F6B8}"/>
              </a:ext>
            </a:extLst>
          </p:cNvPr>
          <p:cNvSpPr txBox="1"/>
          <p:nvPr/>
        </p:nvSpPr>
        <p:spPr>
          <a:xfrm>
            <a:off x="887305" y="2844119"/>
            <a:ext cx="1494320" cy="338554"/>
          </a:xfrm>
          <a:prstGeom prst="rect">
            <a:avLst/>
          </a:prstGeom>
          <a:noFill/>
        </p:spPr>
        <p:txBody>
          <a:bodyPr wrap="none" rtlCol="0">
            <a:spAutoFit/>
          </a:bodyPr>
          <a:lstStyle/>
          <a:p>
            <a:r>
              <a:rPr lang="en-US" sz="1600" dirty="0" err="1">
                <a:solidFill>
                  <a:schemeClr val="bg1">
                    <a:lumMod val="75000"/>
                  </a:schemeClr>
                </a:solidFill>
              </a:rPr>
              <a:t>Phacomorphic</a:t>
            </a:r>
            <a:endParaRPr lang="en-US" sz="1600" dirty="0">
              <a:solidFill>
                <a:schemeClr val="bg1">
                  <a:lumMod val="75000"/>
                </a:schemeClr>
              </a:solidFill>
            </a:endParaRPr>
          </a:p>
        </p:txBody>
      </p:sp>
      <p:sp>
        <p:nvSpPr>
          <p:cNvPr id="51" name="TextBox 50">
            <a:extLst>
              <a:ext uri="{FF2B5EF4-FFF2-40B4-BE49-F238E27FC236}">
                <a16:creationId xmlns:a16="http://schemas.microsoft.com/office/drawing/2014/main" id="{156069D4-340B-4160-A336-EBF73557CEE0}"/>
              </a:ext>
            </a:extLst>
          </p:cNvPr>
          <p:cNvSpPr txBox="1"/>
          <p:nvPr/>
        </p:nvSpPr>
        <p:spPr>
          <a:xfrm>
            <a:off x="884725" y="3175578"/>
            <a:ext cx="1402948" cy="338554"/>
          </a:xfrm>
          <a:prstGeom prst="rect">
            <a:avLst/>
          </a:prstGeom>
          <a:noFill/>
        </p:spPr>
        <p:txBody>
          <a:bodyPr wrap="none" rtlCol="0">
            <a:spAutoFit/>
          </a:bodyPr>
          <a:lstStyle/>
          <a:p>
            <a:r>
              <a:rPr lang="en-US" sz="1600" dirty="0">
                <a:solidFill>
                  <a:schemeClr val="bg1">
                    <a:lumMod val="75000"/>
                  </a:schemeClr>
                </a:solidFill>
              </a:rPr>
              <a:t>Ectopia </a:t>
            </a:r>
            <a:r>
              <a:rPr lang="en-US" sz="1600" dirty="0" err="1">
                <a:solidFill>
                  <a:schemeClr val="bg1">
                    <a:lumMod val="75000"/>
                  </a:schemeClr>
                </a:solidFill>
              </a:rPr>
              <a:t>lentis</a:t>
            </a:r>
            <a:endParaRPr lang="en-US" sz="1600" dirty="0">
              <a:solidFill>
                <a:schemeClr val="bg1">
                  <a:lumMod val="75000"/>
                </a:schemeClr>
              </a:solidFill>
            </a:endParaRPr>
          </a:p>
        </p:txBody>
      </p:sp>
      <p:cxnSp>
        <p:nvCxnSpPr>
          <p:cNvPr id="71" name="Straight Connector 70">
            <a:extLst>
              <a:ext uri="{FF2B5EF4-FFF2-40B4-BE49-F238E27FC236}">
                <a16:creationId xmlns:a16="http://schemas.microsoft.com/office/drawing/2014/main" id="{C104938D-BA8D-4E39-9D5F-9EE2012F2F3C}"/>
              </a:ext>
            </a:extLst>
          </p:cNvPr>
          <p:cNvCxnSpPr>
            <a:cxnSpLocks/>
          </p:cNvCxnSpPr>
          <p:nvPr/>
        </p:nvCxnSpPr>
        <p:spPr>
          <a:xfrm flipH="1">
            <a:off x="762665" y="3023488"/>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2A7E4E40-472F-4E50-8A7A-45C10FDD7171}"/>
              </a:ext>
            </a:extLst>
          </p:cNvPr>
          <p:cNvCxnSpPr>
            <a:cxnSpLocks/>
          </p:cNvCxnSpPr>
          <p:nvPr/>
        </p:nvCxnSpPr>
        <p:spPr>
          <a:xfrm flipH="1">
            <a:off x="762665" y="3347853"/>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C3924889-45B9-4383-9C9E-48F0A9C27AD8}"/>
              </a:ext>
            </a:extLst>
          </p:cNvPr>
          <p:cNvCxnSpPr>
            <a:cxnSpLocks/>
          </p:cNvCxnSpPr>
          <p:nvPr/>
        </p:nvCxnSpPr>
        <p:spPr>
          <a:xfrm flipH="1">
            <a:off x="748719" y="2838976"/>
            <a:ext cx="13947" cy="5088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 name="Straight Arrow Connector 5">
            <a:extLst>
              <a:ext uri="{FF2B5EF4-FFF2-40B4-BE49-F238E27FC236}">
                <a16:creationId xmlns:a16="http://schemas.microsoft.com/office/drawing/2014/main" id="{A3439F0C-5143-461F-8F3C-2E830785DEFC}"/>
              </a:ext>
            </a:extLst>
          </p:cNvPr>
          <p:cNvCxnSpPr>
            <a:stCxn id="50" idx="2"/>
          </p:cNvCxnSpPr>
          <p:nvPr/>
        </p:nvCxnSpPr>
        <p:spPr>
          <a:xfrm flipH="1">
            <a:off x="2971800" y="589204"/>
            <a:ext cx="1591436" cy="706196"/>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6" name="Straight Arrow Connector 25">
            <a:extLst>
              <a:ext uri="{FF2B5EF4-FFF2-40B4-BE49-F238E27FC236}">
                <a16:creationId xmlns:a16="http://schemas.microsoft.com/office/drawing/2014/main" id="{B70E0124-9B84-41A5-8D84-A66B7838A706}"/>
              </a:ext>
            </a:extLst>
          </p:cNvPr>
          <p:cNvCxnSpPr>
            <a:cxnSpLocks/>
          </p:cNvCxnSpPr>
          <p:nvPr/>
        </p:nvCxnSpPr>
        <p:spPr>
          <a:xfrm flipH="1">
            <a:off x="1159539" y="1828800"/>
            <a:ext cx="1290435" cy="478059"/>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28" name="Straight Arrow Connector 27">
            <a:extLst>
              <a:ext uri="{FF2B5EF4-FFF2-40B4-BE49-F238E27FC236}">
                <a16:creationId xmlns:a16="http://schemas.microsoft.com/office/drawing/2014/main" id="{567A4249-5C59-4416-8A8E-1C35913900AB}"/>
              </a:ext>
            </a:extLst>
          </p:cNvPr>
          <p:cNvCxnSpPr>
            <a:cxnSpLocks/>
          </p:cNvCxnSpPr>
          <p:nvPr/>
        </p:nvCxnSpPr>
        <p:spPr>
          <a:xfrm>
            <a:off x="2449973" y="1832208"/>
            <a:ext cx="1268784" cy="477455"/>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1" name="Straight Arrow Connector 20">
            <a:extLst>
              <a:ext uri="{FF2B5EF4-FFF2-40B4-BE49-F238E27FC236}">
                <a16:creationId xmlns:a16="http://schemas.microsoft.com/office/drawing/2014/main" id="{5E33AEB6-AB6B-4304-B44B-E14BDAECF20A}"/>
              </a:ext>
            </a:extLst>
          </p:cNvPr>
          <p:cNvCxnSpPr>
            <a:cxnSpLocks/>
          </p:cNvCxnSpPr>
          <p:nvPr/>
        </p:nvCxnSpPr>
        <p:spPr>
          <a:xfrm>
            <a:off x="4572000" y="589204"/>
            <a:ext cx="1600200" cy="706196"/>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17" name="Text Box 36">
            <a:extLst>
              <a:ext uri="{FF2B5EF4-FFF2-40B4-BE49-F238E27FC236}">
                <a16:creationId xmlns:a16="http://schemas.microsoft.com/office/drawing/2014/main" id="{34552070-EB2B-487F-A630-96C6A15CCEE0}"/>
              </a:ext>
            </a:extLst>
          </p:cNvPr>
          <p:cNvSpPr txBox="1">
            <a:spLocks noChangeArrowheads="1"/>
          </p:cNvSpPr>
          <p:nvPr/>
        </p:nvSpPr>
        <p:spPr bwMode="auto">
          <a:xfrm>
            <a:off x="5181600" y="1295400"/>
            <a:ext cx="2630848" cy="430887"/>
          </a:xfrm>
          <a:prstGeom prst="rect">
            <a:avLst/>
          </a:prstGeom>
          <a:noFill/>
          <a:ln w="952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solidFill>
                  <a:schemeClr val="bg1">
                    <a:lumMod val="75000"/>
                  </a:schemeClr>
                </a:solidFill>
              </a:rPr>
              <a:t>w/o Pupillary Block</a:t>
            </a:r>
          </a:p>
        </p:txBody>
      </p:sp>
      <p:sp>
        <p:nvSpPr>
          <p:cNvPr id="3" name="TextBox 2">
            <a:extLst>
              <a:ext uri="{FF2B5EF4-FFF2-40B4-BE49-F238E27FC236}">
                <a16:creationId xmlns:a16="http://schemas.microsoft.com/office/drawing/2014/main" id="{ED594A0C-F344-4C79-9571-9F1AFB4FCC8D}"/>
              </a:ext>
            </a:extLst>
          </p:cNvPr>
          <p:cNvSpPr txBox="1"/>
          <p:nvPr/>
        </p:nvSpPr>
        <p:spPr>
          <a:xfrm>
            <a:off x="239442" y="2957670"/>
            <a:ext cx="8599758" cy="3293209"/>
          </a:xfrm>
          <a:prstGeom prst="rect">
            <a:avLst/>
          </a:prstGeom>
          <a:solidFill>
            <a:schemeClr val="accent1">
              <a:lumMod val="40000"/>
              <a:lumOff val="60000"/>
            </a:schemeClr>
          </a:solidFill>
        </p:spPr>
        <p:txBody>
          <a:bodyPr wrap="square" rtlCol="0">
            <a:spAutoFit/>
          </a:bodyPr>
          <a:lstStyle/>
          <a:p>
            <a:r>
              <a:rPr lang="en-US" sz="1600" i="1" dirty="0"/>
              <a:t>What sort of IOL is commonly implicated in pupillary block secondary ACG?</a:t>
            </a:r>
          </a:p>
          <a:p>
            <a:r>
              <a:rPr lang="en-US" sz="1600" dirty="0"/>
              <a:t>The AC sort. Pressure in the posterior chamber pushes the iris against the IOL from behind, preventing aqueous from passing freely through the pupil. This initiates the now-familiar PC&gt;AC pressure </a:t>
            </a:r>
            <a:r>
              <a:rPr lang="en-US" sz="1600" dirty="0" err="1"/>
              <a:t>gradient</a:t>
            </a:r>
            <a:r>
              <a:rPr lang="en-US" sz="1600" dirty="0" err="1">
                <a:sym typeface="Wingdings" panose="05000000000000000000" pitchFamily="2" charset="2"/>
              </a:rPr>
              <a:t>anterior</a:t>
            </a:r>
            <a:r>
              <a:rPr lang="en-US" sz="1600" dirty="0"/>
              <a:t> bowing of the peripheral </a:t>
            </a:r>
            <a:r>
              <a:rPr lang="en-US" sz="1600" dirty="0" err="1"/>
              <a:t>iris</a:t>
            </a:r>
            <a:r>
              <a:rPr lang="en-US" sz="1600" dirty="0" err="1">
                <a:sym typeface="Wingdings" panose="05000000000000000000" pitchFamily="2" charset="2"/>
              </a:rPr>
              <a:t></a:t>
            </a:r>
            <a:r>
              <a:rPr lang="en-US" sz="1600" dirty="0" err="1"/>
              <a:t>occlusion</a:t>
            </a:r>
            <a:r>
              <a:rPr lang="en-US" sz="1600" dirty="0"/>
              <a:t> of the angle.</a:t>
            </a:r>
          </a:p>
          <a:p>
            <a:endParaRPr lang="en-US" sz="1600" dirty="0"/>
          </a:p>
          <a:p>
            <a:r>
              <a:rPr lang="en-US" sz="1600" i="1" dirty="0"/>
              <a:t>OK, so why doesn’t this happen </a:t>
            </a:r>
            <a:r>
              <a:rPr lang="en-US" sz="1600" b="1" dirty="0"/>
              <a:t>every</a:t>
            </a:r>
            <a:r>
              <a:rPr lang="en-US" sz="1600" i="1" dirty="0"/>
              <a:t> time an AC IOL is placed?</a:t>
            </a:r>
          </a:p>
          <a:p>
            <a:r>
              <a:rPr lang="en-US" sz="1600" dirty="0"/>
              <a:t>Because a  peripheral iridotomy  is created during the cataract surgery</a:t>
            </a:r>
          </a:p>
          <a:p>
            <a:endParaRPr lang="en-US" sz="1600" dirty="0"/>
          </a:p>
          <a:p>
            <a:r>
              <a:rPr lang="en-US" sz="1600" i="1" dirty="0"/>
              <a:t>Then why does ACG </a:t>
            </a:r>
            <a:r>
              <a:rPr lang="en-US" sz="1600" dirty="0"/>
              <a:t>ever</a:t>
            </a:r>
            <a:r>
              <a:rPr lang="en-US" sz="1600" i="1" dirty="0"/>
              <a:t> develop?</a:t>
            </a:r>
            <a:endParaRPr lang="en-US" sz="1600" i="1" dirty="0">
              <a:solidFill>
                <a:schemeClr val="accent1">
                  <a:lumMod val="40000"/>
                  <a:lumOff val="60000"/>
                </a:schemeClr>
              </a:solidFill>
            </a:endParaRPr>
          </a:p>
          <a:p>
            <a:r>
              <a:rPr lang="en-US" sz="1600" dirty="0">
                <a:solidFill>
                  <a:schemeClr val="accent1">
                    <a:lumMod val="40000"/>
                    <a:lumOff val="60000"/>
                  </a:schemeClr>
                </a:solidFill>
              </a:rPr>
              <a:t>Because on occasion the PI gets blocked, either by an  IOL haptic  or the  vitreous face</a:t>
            </a:r>
          </a:p>
          <a:p>
            <a:endParaRPr lang="en-US" sz="1600" i="1" dirty="0">
              <a:solidFill>
                <a:schemeClr val="accent1">
                  <a:lumMod val="40000"/>
                  <a:lumOff val="60000"/>
                </a:schemeClr>
              </a:solidFill>
            </a:endParaRPr>
          </a:p>
          <a:p>
            <a:r>
              <a:rPr lang="en-US" sz="1600" i="1" dirty="0">
                <a:solidFill>
                  <a:schemeClr val="accent1">
                    <a:lumMod val="40000"/>
                    <a:lumOff val="60000"/>
                  </a:schemeClr>
                </a:solidFill>
              </a:rPr>
              <a:t>How is PSK ACG managed?</a:t>
            </a:r>
          </a:p>
          <a:p>
            <a:r>
              <a:rPr lang="en-US" sz="1600" dirty="0">
                <a:solidFill>
                  <a:schemeClr val="accent1">
                    <a:lumMod val="40000"/>
                    <a:lumOff val="60000"/>
                  </a:schemeClr>
                </a:solidFill>
              </a:rPr>
              <a:t>The usual way—aqueous suppressants and urgent LPI(s)</a:t>
            </a:r>
          </a:p>
        </p:txBody>
      </p:sp>
      <p:sp>
        <p:nvSpPr>
          <p:cNvPr id="18" name="Oval 17">
            <a:extLst>
              <a:ext uri="{FF2B5EF4-FFF2-40B4-BE49-F238E27FC236}">
                <a16:creationId xmlns:a16="http://schemas.microsoft.com/office/drawing/2014/main" id="{4F17BA4D-8EA7-4216-99CA-448DEF02F4E5}"/>
              </a:ext>
            </a:extLst>
          </p:cNvPr>
          <p:cNvSpPr/>
          <p:nvPr/>
        </p:nvSpPr>
        <p:spPr>
          <a:xfrm>
            <a:off x="2770996" y="2514600"/>
            <a:ext cx="2105803" cy="415945"/>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561700664"/>
      </p:ext>
    </p:extLst>
  </p:cSld>
  <p:clrMapOvr>
    <a:masterClrMapping/>
  </p:clrMapOvr>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014" name="Text Box 6"/>
          <p:cNvSpPr txBox="1">
            <a:spLocks noChangeArrowheads="1"/>
          </p:cNvSpPr>
          <p:nvPr/>
        </p:nvSpPr>
        <p:spPr bwMode="auto">
          <a:xfrm>
            <a:off x="533400" y="2356376"/>
            <a:ext cx="1005403"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Lens-</a:t>
            </a:r>
          </a:p>
          <a:p>
            <a:pPr algn="ctr" eaLnBrk="1" hangingPunct="1">
              <a:lnSpc>
                <a:spcPct val="80000"/>
              </a:lnSpc>
              <a:spcBef>
                <a:spcPct val="0"/>
              </a:spcBef>
              <a:buClrTx/>
              <a:buSzTx/>
              <a:buFontTx/>
              <a:buNone/>
            </a:pPr>
            <a:r>
              <a:rPr lang="en-US" altLang="en-US" sz="1800" dirty="0">
                <a:solidFill>
                  <a:schemeClr val="bg1">
                    <a:lumMod val="75000"/>
                  </a:schemeClr>
                </a:solidFill>
              </a:rPr>
              <a:t>Induced</a:t>
            </a:r>
          </a:p>
        </p:txBody>
      </p:sp>
      <p:sp>
        <p:nvSpPr>
          <p:cNvPr id="43017" name="Text Box 14"/>
          <p:cNvSpPr txBox="1">
            <a:spLocks noChangeArrowheads="1"/>
          </p:cNvSpPr>
          <p:nvPr/>
        </p:nvSpPr>
        <p:spPr bwMode="auto">
          <a:xfrm>
            <a:off x="2968790" y="2365901"/>
            <a:ext cx="1749198"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Aphakic/</a:t>
            </a:r>
          </a:p>
          <a:p>
            <a:pPr algn="ctr" eaLnBrk="1" hangingPunct="1">
              <a:lnSpc>
                <a:spcPct val="80000"/>
              </a:lnSpc>
              <a:spcBef>
                <a:spcPct val="0"/>
              </a:spcBef>
              <a:buClrTx/>
              <a:buSzTx/>
              <a:buFontTx/>
              <a:buNone/>
            </a:pPr>
            <a:r>
              <a:rPr lang="en-US" altLang="en-US" sz="1800" b="1" dirty="0" err="1"/>
              <a:t>Pseudophakic</a:t>
            </a:r>
            <a:endParaRPr lang="en-US" altLang="en-US" sz="1800" b="1" dirty="0"/>
          </a:p>
        </p:txBody>
      </p:sp>
      <p:sp>
        <p:nvSpPr>
          <p:cNvPr id="43031" name="Text Box 35"/>
          <p:cNvSpPr txBox="1">
            <a:spLocks noChangeArrowheads="1"/>
          </p:cNvSpPr>
          <p:nvPr/>
        </p:nvSpPr>
        <p:spPr bwMode="auto">
          <a:xfrm>
            <a:off x="1190847" y="1295400"/>
            <a:ext cx="2473754"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t>w/ Pupillary Block</a:t>
            </a:r>
          </a:p>
        </p:txBody>
      </p:sp>
      <p:sp>
        <p:nvSpPr>
          <p:cNvPr id="49" name="Rectangle 2">
            <a:extLst>
              <a:ext uri="{FF2B5EF4-FFF2-40B4-BE49-F238E27FC236}">
                <a16:creationId xmlns:a16="http://schemas.microsoft.com/office/drawing/2014/main" id="{240EE5BF-F7D2-4FC8-A5DD-F6B5423153C6}"/>
              </a:ext>
            </a:extLst>
          </p:cNvPr>
          <p:cNvSpPr>
            <a:spLocks noGrp="1" noChangeArrowheads="1"/>
          </p:cNvSpPr>
          <p:nvPr>
            <p:ph type="title"/>
          </p:nvPr>
        </p:nvSpPr>
        <p:spPr>
          <a:xfrm>
            <a:off x="457200" y="304800"/>
            <a:ext cx="7543800" cy="563562"/>
          </a:xfrm>
        </p:spPr>
        <p:txBody>
          <a:bodyPr/>
          <a:lstStyle/>
          <a:p>
            <a:pPr eaLnBrk="1" hangingPunct="1"/>
            <a:r>
              <a:rPr lang="en-US" altLang="en-US" sz="3500" dirty="0"/>
              <a:t>Q/A</a:t>
            </a:r>
          </a:p>
        </p:txBody>
      </p:sp>
      <p:sp>
        <p:nvSpPr>
          <p:cNvPr id="50" name="TextBox 49">
            <a:extLst>
              <a:ext uri="{FF2B5EF4-FFF2-40B4-BE49-F238E27FC236}">
                <a16:creationId xmlns:a16="http://schemas.microsoft.com/office/drawing/2014/main" id="{CF426230-46C8-405C-9015-99EF57762A2E}"/>
              </a:ext>
            </a:extLst>
          </p:cNvPr>
          <p:cNvSpPr txBox="1"/>
          <p:nvPr/>
        </p:nvSpPr>
        <p:spPr>
          <a:xfrm>
            <a:off x="2259496" y="189094"/>
            <a:ext cx="4607480" cy="400110"/>
          </a:xfrm>
          <a:prstGeom prst="rect">
            <a:avLst/>
          </a:prstGeom>
          <a:solidFill>
            <a:schemeClr val="accent1">
              <a:lumMod val="60000"/>
              <a:lumOff val="40000"/>
            </a:schemeClr>
          </a:solidFill>
        </p:spPr>
        <p:txBody>
          <a:bodyPr wrap="none" rtlCol="0">
            <a:spAutoFit/>
          </a:bodyPr>
          <a:lstStyle/>
          <a:p>
            <a:pPr algn="ctr"/>
            <a:r>
              <a:rPr lang="en-US" sz="2000" b="1" dirty="0"/>
              <a:t>Secondary Angle Closure Glaucoma</a:t>
            </a:r>
          </a:p>
        </p:txBody>
      </p:sp>
      <p:sp>
        <p:nvSpPr>
          <p:cNvPr id="2" name="TextBox 1">
            <a:extLst>
              <a:ext uri="{FF2B5EF4-FFF2-40B4-BE49-F238E27FC236}">
                <a16:creationId xmlns:a16="http://schemas.microsoft.com/office/drawing/2014/main" id="{A7E30BEC-923B-4C9A-A856-BDD0D882F6B8}"/>
              </a:ext>
            </a:extLst>
          </p:cNvPr>
          <p:cNvSpPr txBox="1"/>
          <p:nvPr/>
        </p:nvSpPr>
        <p:spPr>
          <a:xfrm>
            <a:off x="887305" y="2844119"/>
            <a:ext cx="1494320" cy="338554"/>
          </a:xfrm>
          <a:prstGeom prst="rect">
            <a:avLst/>
          </a:prstGeom>
          <a:noFill/>
        </p:spPr>
        <p:txBody>
          <a:bodyPr wrap="none" rtlCol="0">
            <a:spAutoFit/>
          </a:bodyPr>
          <a:lstStyle/>
          <a:p>
            <a:r>
              <a:rPr lang="en-US" sz="1600" dirty="0" err="1">
                <a:solidFill>
                  <a:schemeClr val="bg1">
                    <a:lumMod val="75000"/>
                  </a:schemeClr>
                </a:solidFill>
              </a:rPr>
              <a:t>Phacomorphic</a:t>
            </a:r>
            <a:endParaRPr lang="en-US" sz="1600" dirty="0">
              <a:solidFill>
                <a:schemeClr val="bg1">
                  <a:lumMod val="75000"/>
                </a:schemeClr>
              </a:solidFill>
            </a:endParaRPr>
          </a:p>
        </p:txBody>
      </p:sp>
      <p:sp>
        <p:nvSpPr>
          <p:cNvPr id="51" name="TextBox 50">
            <a:extLst>
              <a:ext uri="{FF2B5EF4-FFF2-40B4-BE49-F238E27FC236}">
                <a16:creationId xmlns:a16="http://schemas.microsoft.com/office/drawing/2014/main" id="{156069D4-340B-4160-A336-EBF73557CEE0}"/>
              </a:ext>
            </a:extLst>
          </p:cNvPr>
          <p:cNvSpPr txBox="1"/>
          <p:nvPr/>
        </p:nvSpPr>
        <p:spPr>
          <a:xfrm>
            <a:off x="884725" y="3175578"/>
            <a:ext cx="1402948" cy="338554"/>
          </a:xfrm>
          <a:prstGeom prst="rect">
            <a:avLst/>
          </a:prstGeom>
          <a:noFill/>
        </p:spPr>
        <p:txBody>
          <a:bodyPr wrap="none" rtlCol="0">
            <a:spAutoFit/>
          </a:bodyPr>
          <a:lstStyle/>
          <a:p>
            <a:r>
              <a:rPr lang="en-US" sz="1600" dirty="0">
                <a:solidFill>
                  <a:schemeClr val="bg1">
                    <a:lumMod val="75000"/>
                  </a:schemeClr>
                </a:solidFill>
              </a:rPr>
              <a:t>Ectopia </a:t>
            </a:r>
            <a:r>
              <a:rPr lang="en-US" sz="1600" dirty="0" err="1">
                <a:solidFill>
                  <a:schemeClr val="bg1">
                    <a:lumMod val="75000"/>
                  </a:schemeClr>
                </a:solidFill>
              </a:rPr>
              <a:t>lentis</a:t>
            </a:r>
            <a:endParaRPr lang="en-US" sz="1600" dirty="0">
              <a:solidFill>
                <a:schemeClr val="bg1">
                  <a:lumMod val="75000"/>
                </a:schemeClr>
              </a:solidFill>
            </a:endParaRPr>
          </a:p>
        </p:txBody>
      </p:sp>
      <p:cxnSp>
        <p:nvCxnSpPr>
          <p:cNvPr id="71" name="Straight Connector 70">
            <a:extLst>
              <a:ext uri="{FF2B5EF4-FFF2-40B4-BE49-F238E27FC236}">
                <a16:creationId xmlns:a16="http://schemas.microsoft.com/office/drawing/2014/main" id="{C104938D-BA8D-4E39-9D5F-9EE2012F2F3C}"/>
              </a:ext>
            </a:extLst>
          </p:cNvPr>
          <p:cNvCxnSpPr>
            <a:cxnSpLocks/>
          </p:cNvCxnSpPr>
          <p:nvPr/>
        </p:nvCxnSpPr>
        <p:spPr>
          <a:xfrm flipH="1">
            <a:off x="762665" y="3023488"/>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2A7E4E40-472F-4E50-8A7A-45C10FDD7171}"/>
              </a:ext>
            </a:extLst>
          </p:cNvPr>
          <p:cNvCxnSpPr>
            <a:cxnSpLocks/>
          </p:cNvCxnSpPr>
          <p:nvPr/>
        </p:nvCxnSpPr>
        <p:spPr>
          <a:xfrm flipH="1">
            <a:off x="762665" y="3347853"/>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C3924889-45B9-4383-9C9E-48F0A9C27AD8}"/>
              </a:ext>
            </a:extLst>
          </p:cNvPr>
          <p:cNvCxnSpPr>
            <a:cxnSpLocks/>
          </p:cNvCxnSpPr>
          <p:nvPr/>
        </p:nvCxnSpPr>
        <p:spPr>
          <a:xfrm flipH="1">
            <a:off x="748719" y="2838976"/>
            <a:ext cx="13947" cy="5088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 name="Straight Arrow Connector 5">
            <a:extLst>
              <a:ext uri="{FF2B5EF4-FFF2-40B4-BE49-F238E27FC236}">
                <a16:creationId xmlns:a16="http://schemas.microsoft.com/office/drawing/2014/main" id="{A3439F0C-5143-461F-8F3C-2E830785DEFC}"/>
              </a:ext>
            </a:extLst>
          </p:cNvPr>
          <p:cNvCxnSpPr>
            <a:stCxn id="50" idx="2"/>
          </p:cNvCxnSpPr>
          <p:nvPr/>
        </p:nvCxnSpPr>
        <p:spPr>
          <a:xfrm flipH="1">
            <a:off x="2971800" y="589204"/>
            <a:ext cx="1591436" cy="706196"/>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6" name="Straight Arrow Connector 25">
            <a:extLst>
              <a:ext uri="{FF2B5EF4-FFF2-40B4-BE49-F238E27FC236}">
                <a16:creationId xmlns:a16="http://schemas.microsoft.com/office/drawing/2014/main" id="{B70E0124-9B84-41A5-8D84-A66B7838A706}"/>
              </a:ext>
            </a:extLst>
          </p:cNvPr>
          <p:cNvCxnSpPr>
            <a:cxnSpLocks/>
          </p:cNvCxnSpPr>
          <p:nvPr/>
        </p:nvCxnSpPr>
        <p:spPr>
          <a:xfrm flipH="1">
            <a:off x="1159539" y="1828800"/>
            <a:ext cx="1290435" cy="478059"/>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28" name="Straight Arrow Connector 27">
            <a:extLst>
              <a:ext uri="{FF2B5EF4-FFF2-40B4-BE49-F238E27FC236}">
                <a16:creationId xmlns:a16="http://schemas.microsoft.com/office/drawing/2014/main" id="{567A4249-5C59-4416-8A8E-1C35913900AB}"/>
              </a:ext>
            </a:extLst>
          </p:cNvPr>
          <p:cNvCxnSpPr>
            <a:cxnSpLocks/>
          </p:cNvCxnSpPr>
          <p:nvPr/>
        </p:nvCxnSpPr>
        <p:spPr>
          <a:xfrm>
            <a:off x="2449973" y="1832208"/>
            <a:ext cx="1268784" cy="477455"/>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1" name="Straight Arrow Connector 20">
            <a:extLst>
              <a:ext uri="{FF2B5EF4-FFF2-40B4-BE49-F238E27FC236}">
                <a16:creationId xmlns:a16="http://schemas.microsoft.com/office/drawing/2014/main" id="{5E33AEB6-AB6B-4304-B44B-E14BDAECF20A}"/>
              </a:ext>
            </a:extLst>
          </p:cNvPr>
          <p:cNvCxnSpPr>
            <a:cxnSpLocks/>
          </p:cNvCxnSpPr>
          <p:nvPr/>
        </p:nvCxnSpPr>
        <p:spPr>
          <a:xfrm>
            <a:off x="4572000" y="589204"/>
            <a:ext cx="1600200" cy="706196"/>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17" name="Text Box 36">
            <a:extLst>
              <a:ext uri="{FF2B5EF4-FFF2-40B4-BE49-F238E27FC236}">
                <a16:creationId xmlns:a16="http://schemas.microsoft.com/office/drawing/2014/main" id="{34552070-EB2B-487F-A630-96C6A15CCEE0}"/>
              </a:ext>
            </a:extLst>
          </p:cNvPr>
          <p:cNvSpPr txBox="1">
            <a:spLocks noChangeArrowheads="1"/>
          </p:cNvSpPr>
          <p:nvPr/>
        </p:nvSpPr>
        <p:spPr bwMode="auto">
          <a:xfrm>
            <a:off x="5181600" y="1295400"/>
            <a:ext cx="2630848" cy="430887"/>
          </a:xfrm>
          <a:prstGeom prst="rect">
            <a:avLst/>
          </a:prstGeom>
          <a:noFill/>
          <a:ln w="952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solidFill>
                  <a:schemeClr val="bg1">
                    <a:lumMod val="75000"/>
                  </a:schemeClr>
                </a:solidFill>
              </a:rPr>
              <a:t>w/o Pupillary Block</a:t>
            </a:r>
          </a:p>
        </p:txBody>
      </p:sp>
      <p:sp>
        <p:nvSpPr>
          <p:cNvPr id="3" name="TextBox 2">
            <a:extLst>
              <a:ext uri="{FF2B5EF4-FFF2-40B4-BE49-F238E27FC236}">
                <a16:creationId xmlns:a16="http://schemas.microsoft.com/office/drawing/2014/main" id="{ED594A0C-F344-4C79-9571-9F1AFB4FCC8D}"/>
              </a:ext>
            </a:extLst>
          </p:cNvPr>
          <p:cNvSpPr txBox="1"/>
          <p:nvPr/>
        </p:nvSpPr>
        <p:spPr>
          <a:xfrm>
            <a:off x="239442" y="2957670"/>
            <a:ext cx="8599758" cy="3293209"/>
          </a:xfrm>
          <a:prstGeom prst="rect">
            <a:avLst/>
          </a:prstGeom>
          <a:solidFill>
            <a:schemeClr val="accent1">
              <a:lumMod val="40000"/>
              <a:lumOff val="60000"/>
            </a:schemeClr>
          </a:solidFill>
        </p:spPr>
        <p:txBody>
          <a:bodyPr wrap="square" rtlCol="0">
            <a:spAutoFit/>
          </a:bodyPr>
          <a:lstStyle/>
          <a:p>
            <a:r>
              <a:rPr lang="en-US" sz="1600" i="1" dirty="0"/>
              <a:t>What sort of IOL is commonly implicated in pupillary block secondary ACG?</a:t>
            </a:r>
          </a:p>
          <a:p>
            <a:r>
              <a:rPr lang="en-US" sz="1600" dirty="0"/>
              <a:t>The AC sort. Pressure in the posterior chamber pushes the iris against the IOL from behind, preventing aqueous from passing freely through the pupil. This initiates the now-familiar PC&gt;AC pressure </a:t>
            </a:r>
            <a:r>
              <a:rPr lang="en-US" sz="1600" dirty="0" err="1"/>
              <a:t>gradient</a:t>
            </a:r>
            <a:r>
              <a:rPr lang="en-US" sz="1600" dirty="0" err="1">
                <a:sym typeface="Wingdings" panose="05000000000000000000" pitchFamily="2" charset="2"/>
              </a:rPr>
              <a:t>anterior</a:t>
            </a:r>
            <a:r>
              <a:rPr lang="en-US" sz="1600" dirty="0"/>
              <a:t> bowing of the peripheral </a:t>
            </a:r>
            <a:r>
              <a:rPr lang="en-US" sz="1600" dirty="0" err="1"/>
              <a:t>iris</a:t>
            </a:r>
            <a:r>
              <a:rPr lang="en-US" sz="1600" dirty="0" err="1">
                <a:sym typeface="Wingdings" panose="05000000000000000000" pitchFamily="2" charset="2"/>
              </a:rPr>
              <a:t></a:t>
            </a:r>
            <a:r>
              <a:rPr lang="en-US" sz="1600" dirty="0" err="1"/>
              <a:t>occlusion</a:t>
            </a:r>
            <a:r>
              <a:rPr lang="en-US" sz="1600" dirty="0"/>
              <a:t> of the angle.</a:t>
            </a:r>
          </a:p>
          <a:p>
            <a:endParaRPr lang="en-US" sz="1600" dirty="0"/>
          </a:p>
          <a:p>
            <a:r>
              <a:rPr lang="en-US" sz="1600" i="1" dirty="0"/>
              <a:t>OK, so why doesn’t this happen </a:t>
            </a:r>
            <a:r>
              <a:rPr lang="en-US" sz="1600" b="1" dirty="0"/>
              <a:t>every</a:t>
            </a:r>
            <a:r>
              <a:rPr lang="en-US" sz="1600" i="1" dirty="0"/>
              <a:t> time an AC IOL is placed?</a:t>
            </a:r>
          </a:p>
          <a:p>
            <a:r>
              <a:rPr lang="en-US" sz="1600" dirty="0"/>
              <a:t>Because a  peripheral iridotomy  is created during the cataract surgery</a:t>
            </a:r>
          </a:p>
          <a:p>
            <a:endParaRPr lang="en-US" sz="1600" dirty="0"/>
          </a:p>
          <a:p>
            <a:r>
              <a:rPr lang="en-US" sz="1600" i="1" dirty="0"/>
              <a:t>Then why does ACG </a:t>
            </a:r>
            <a:r>
              <a:rPr lang="en-US" sz="1600" dirty="0"/>
              <a:t>ever</a:t>
            </a:r>
            <a:r>
              <a:rPr lang="en-US" sz="1600" i="1" dirty="0"/>
              <a:t> develop?</a:t>
            </a:r>
          </a:p>
          <a:p>
            <a:r>
              <a:rPr lang="en-US" sz="1600" dirty="0"/>
              <a:t>Because on occasion the PI gets blocked, either by an  IOL haptic  or the  vitreous face</a:t>
            </a:r>
            <a:endParaRPr lang="en-US" sz="1600" dirty="0">
              <a:solidFill>
                <a:schemeClr val="accent1">
                  <a:lumMod val="40000"/>
                  <a:lumOff val="60000"/>
                </a:schemeClr>
              </a:solidFill>
            </a:endParaRPr>
          </a:p>
          <a:p>
            <a:endParaRPr lang="en-US" sz="1600" i="1" dirty="0">
              <a:solidFill>
                <a:schemeClr val="accent1">
                  <a:lumMod val="40000"/>
                  <a:lumOff val="60000"/>
                </a:schemeClr>
              </a:solidFill>
            </a:endParaRPr>
          </a:p>
          <a:p>
            <a:r>
              <a:rPr lang="en-US" sz="1600" i="1" dirty="0">
                <a:solidFill>
                  <a:schemeClr val="accent1">
                    <a:lumMod val="40000"/>
                    <a:lumOff val="60000"/>
                  </a:schemeClr>
                </a:solidFill>
              </a:rPr>
              <a:t>How is PSK ACG managed?</a:t>
            </a:r>
          </a:p>
          <a:p>
            <a:r>
              <a:rPr lang="en-US" sz="1600" dirty="0">
                <a:solidFill>
                  <a:schemeClr val="accent1">
                    <a:lumMod val="40000"/>
                    <a:lumOff val="60000"/>
                  </a:schemeClr>
                </a:solidFill>
              </a:rPr>
              <a:t>The usual way—aqueous suppressants and urgent LPI(s)</a:t>
            </a:r>
          </a:p>
        </p:txBody>
      </p:sp>
      <p:sp>
        <p:nvSpPr>
          <p:cNvPr id="18" name="Oval 17">
            <a:extLst>
              <a:ext uri="{FF2B5EF4-FFF2-40B4-BE49-F238E27FC236}">
                <a16:creationId xmlns:a16="http://schemas.microsoft.com/office/drawing/2014/main" id="{4F17BA4D-8EA7-4216-99CA-448DEF02F4E5}"/>
              </a:ext>
            </a:extLst>
          </p:cNvPr>
          <p:cNvSpPr/>
          <p:nvPr/>
        </p:nvSpPr>
        <p:spPr>
          <a:xfrm>
            <a:off x="2770996" y="2514600"/>
            <a:ext cx="2105803" cy="415945"/>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F9EBCB8B-7FE2-4BEE-AF88-74EA534A7B17}"/>
              </a:ext>
            </a:extLst>
          </p:cNvPr>
          <p:cNvSpPr/>
          <p:nvPr/>
        </p:nvSpPr>
        <p:spPr>
          <a:xfrm>
            <a:off x="5334000" y="5171163"/>
            <a:ext cx="914400" cy="30480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800" dirty="0">
                <a:solidFill>
                  <a:schemeClr val="tx1"/>
                </a:solidFill>
              </a:rPr>
              <a:t>abb. + word</a:t>
            </a:r>
          </a:p>
        </p:txBody>
      </p:sp>
      <p:sp>
        <p:nvSpPr>
          <p:cNvPr id="20" name="Rectangle 19">
            <a:extLst>
              <a:ext uri="{FF2B5EF4-FFF2-40B4-BE49-F238E27FC236}">
                <a16:creationId xmlns:a16="http://schemas.microsoft.com/office/drawing/2014/main" id="{51FA9713-2809-49AE-A74C-79DCD823E17A}"/>
              </a:ext>
            </a:extLst>
          </p:cNvPr>
          <p:cNvSpPr/>
          <p:nvPr/>
        </p:nvSpPr>
        <p:spPr>
          <a:xfrm>
            <a:off x="6934200" y="5181600"/>
            <a:ext cx="1295400" cy="30480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800" dirty="0">
                <a:solidFill>
                  <a:schemeClr val="tx1"/>
                </a:solidFill>
              </a:rPr>
              <a:t>two words</a:t>
            </a:r>
          </a:p>
        </p:txBody>
      </p:sp>
    </p:spTree>
    <p:extLst>
      <p:ext uri="{BB962C8B-B14F-4D97-AF65-F5344CB8AC3E}">
        <p14:creationId xmlns:p14="http://schemas.microsoft.com/office/powerpoint/2010/main" val="1648916247"/>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6" name="TextBox 7"/>
          <p:cNvSpPr txBox="1">
            <a:spLocks noChangeArrowheads="1"/>
          </p:cNvSpPr>
          <p:nvPr/>
        </p:nvSpPr>
        <p:spPr bwMode="auto">
          <a:xfrm>
            <a:off x="1904999" y="3080768"/>
            <a:ext cx="5226050" cy="923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1800" dirty="0">
                <a:solidFill>
                  <a:schemeClr val="bg1">
                    <a:lumMod val="75000"/>
                  </a:schemeClr>
                </a:solidFill>
              </a:rPr>
              <a:t>The first thought you should have when</a:t>
            </a:r>
          </a:p>
          <a:p>
            <a:pPr algn="ctr" eaLnBrk="1" hangingPunct="1">
              <a:spcBef>
                <a:spcPct val="0"/>
              </a:spcBef>
              <a:buClrTx/>
              <a:buSzTx/>
              <a:buFontTx/>
              <a:buNone/>
            </a:pPr>
            <a:r>
              <a:rPr lang="en-US" altLang="en-US" sz="1800" dirty="0">
                <a:solidFill>
                  <a:schemeClr val="bg1">
                    <a:lumMod val="75000"/>
                  </a:schemeClr>
                </a:solidFill>
              </a:rPr>
              <a:t>encountering a </a:t>
            </a:r>
            <a:r>
              <a:rPr lang="en-US" altLang="en-US" sz="1800" dirty="0" err="1">
                <a:solidFill>
                  <a:schemeClr val="bg1">
                    <a:lumMod val="75000"/>
                  </a:schemeClr>
                </a:solidFill>
              </a:rPr>
              <a:t>pt</a:t>
            </a:r>
            <a:r>
              <a:rPr lang="en-US" altLang="en-US" sz="1800" dirty="0">
                <a:solidFill>
                  <a:schemeClr val="bg1">
                    <a:lumMod val="75000"/>
                  </a:schemeClr>
                </a:solidFill>
              </a:rPr>
              <a:t> you suspect has glaucoma is…</a:t>
            </a:r>
          </a:p>
          <a:p>
            <a:pPr algn="ctr" eaLnBrk="1" hangingPunct="1">
              <a:spcBef>
                <a:spcPct val="0"/>
              </a:spcBef>
              <a:buClrTx/>
              <a:buSzTx/>
              <a:buFontTx/>
              <a:buNone/>
            </a:pPr>
            <a:r>
              <a:rPr lang="en-US" altLang="en-US" sz="1800" b="1" i="1" dirty="0">
                <a:solidFill>
                  <a:schemeClr val="bg1">
                    <a:lumMod val="75000"/>
                  </a:schemeClr>
                </a:solidFill>
              </a:rPr>
              <a:t>What is the status of the angle?</a:t>
            </a:r>
          </a:p>
        </p:txBody>
      </p:sp>
      <p:sp>
        <p:nvSpPr>
          <p:cNvPr id="13" name="Rectangle 2">
            <a:extLst>
              <a:ext uri="{FF2B5EF4-FFF2-40B4-BE49-F238E27FC236}">
                <a16:creationId xmlns:a16="http://schemas.microsoft.com/office/drawing/2014/main" id="{91537DFF-FE3D-41F1-B41A-099239F8D93A}"/>
              </a:ext>
            </a:extLst>
          </p:cNvPr>
          <p:cNvSpPr>
            <a:spLocks noGrp="1" noChangeArrowheads="1"/>
          </p:cNvSpPr>
          <p:nvPr>
            <p:ph type="title"/>
          </p:nvPr>
        </p:nvSpPr>
        <p:spPr>
          <a:xfrm>
            <a:off x="457200" y="304800"/>
            <a:ext cx="7543800" cy="563562"/>
          </a:xfrm>
        </p:spPr>
        <p:txBody>
          <a:bodyPr/>
          <a:lstStyle/>
          <a:p>
            <a:pPr eaLnBrk="1" hangingPunct="1"/>
            <a:r>
              <a:rPr lang="en-US" altLang="en-US" sz="3500" dirty="0"/>
              <a:t>A</a:t>
            </a:r>
          </a:p>
        </p:txBody>
      </p:sp>
      <p:sp>
        <p:nvSpPr>
          <p:cNvPr id="15" name="Text Box 3">
            <a:extLst>
              <a:ext uri="{FF2B5EF4-FFF2-40B4-BE49-F238E27FC236}">
                <a16:creationId xmlns:a16="http://schemas.microsoft.com/office/drawing/2014/main" id="{FDBF16DD-0082-4B3C-8728-416E17088984}"/>
              </a:ext>
            </a:extLst>
          </p:cNvPr>
          <p:cNvSpPr txBox="1">
            <a:spLocks noChangeArrowheads="1"/>
          </p:cNvSpPr>
          <p:nvPr/>
        </p:nvSpPr>
        <p:spPr bwMode="auto">
          <a:xfrm>
            <a:off x="3351212" y="801757"/>
            <a:ext cx="2266950" cy="6413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3600"/>
              <a:t>Glaucoma</a:t>
            </a:r>
          </a:p>
        </p:txBody>
      </p:sp>
      <p:sp>
        <p:nvSpPr>
          <p:cNvPr id="16" name="Text Box 4">
            <a:extLst>
              <a:ext uri="{FF2B5EF4-FFF2-40B4-BE49-F238E27FC236}">
                <a16:creationId xmlns:a16="http://schemas.microsoft.com/office/drawing/2014/main" id="{F573FD74-C913-4A13-A6D1-A54660E076F4}"/>
              </a:ext>
            </a:extLst>
          </p:cNvPr>
          <p:cNvSpPr txBox="1">
            <a:spLocks noChangeArrowheads="1"/>
          </p:cNvSpPr>
          <p:nvPr/>
        </p:nvSpPr>
        <p:spPr bwMode="auto">
          <a:xfrm>
            <a:off x="5161801" y="2211387"/>
            <a:ext cx="2441694" cy="82484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800" b="1" i="1" dirty="0"/>
              <a:t>Closed- </a:t>
            </a:r>
            <a:r>
              <a:rPr lang="en-US" altLang="en-US" sz="2800" b="1" dirty="0"/>
              <a:t>or</a:t>
            </a:r>
          </a:p>
          <a:p>
            <a:pPr algn="ctr" eaLnBrk="1" hangingPunct="1">
              <a:lnSpc>
                <a:spcPct val="85000"/>
              </a:lnSpc>
              <a:spcBef>
                <a:spcPct val="0"/>
              </a:spcBef>
              <a:buClrTx/>
              <a:buSzTx/>
              <a:buFontTx/>
              <a:buNone/>
            </a:pPr>
            <a:r>
              <a:rPr lang="en-US" altLang="en-US" sz="2800" b="1" i="1" dirty="0"/>
              <a:t>narrow-angle</a:t>
            </a:r>
          </a:p>
        </p:txBody>
      </p:sp>
      <p:sp>
        <p:nvSpPr>
          <p:cNvPr id="17" name="Text Box 5">
            <a:extLst>
              <a:ext uri="{FF2B5EF4-FFF2-40B4-BE49-F238E27FC236}">
                <a16:creationId xmlns:a16="http://schemas.microsoft.com/office/drawing/2014/main" id="{079D805A-90A5-417A-8D73-E44114CE3FCE}"/>
              </a:ext>
            </a:extLst>
          </p:cNvPr>
          <p:cNvSpPr txBox="1">
            <a:spLocks noChangeArrowheads="1"/>
          </p:cNvSpPr>
          <p:nvPr/>
        </p:nvSpPr>
        <p:spPr bwMode="auto">
          <a:xfrm>
            <a:off x="1617938" y="2261619"/>
            <a:ext cx="2047875"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800" i="1" dirty="0">
                <a:solidFill>
                  <a:schemeClr val="bg1">
                    <a:lumMod val="75000"/>
                  </a:schemeClr>
                </a:solidFill>
              </a:rPr>
              <a:t>Open-angle</a:t>
            </a:r>
          </a:p>
        </p:txBody>
      </p:sp>
      <p:sp>
        <p:nvSpPr>
          <p:cNvPr id="18" name="Line 6">
            <a:extLst>
              <a:ext uri="{FF2B5EF4-FFF2-40B4-BE49-F238E27FC236}">
                <a16:creationId xmlns:a16="http://schemas.microsoft.com/office/drawing/2014/main" id="{785C5BC4-3B7B-470B-8F42-FFE4E418ED14}"/>
              </a:ext>
            </a:extLst>
          </p:cNvPr>
          <p:cNvSpPr>
            <a:spLocks noChangeShapeType="1"/>
          </p:cNvSpPr>
          <p:nvPr/>
        </p:nvSpPr>
        <p:spPr bwMode="auto">
          <a:xfrm flipH="1">
            <a:off x="3505199" y="1460570"/>
            <a:ext cx="1012825" cy="81915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9" name="Line 7">
            <a:extLst>
              <a:ext uri="{FF2B5EF4-FFF2-40B4-BE49-F238E27FC236}">
                <a16:creationId xmlns:a16="http://schemas.microsoft.com/office/drawing/2014/main" id="{493726A5-0AC3-4784-B1FD-1B83180639DD}"/>
              </a:ext>
            </a:extLst>
          </p:cNvPr>
          <p:cNvSpPr>
            <a:spLocks noChangeShapeType="1"/>
          </p:cNvSpPr>
          <p:nvPr/>
        </p:nvSpPr>
        <p:spPr bwMode="auto">
          <a:xfrm>
            <a:off x="4518025" y="1460569"/>
            <a:ext cx="1012825" cy="81915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 name="TextBox 1">
            <a:extLst>
              <a:ext uri="{FF2B5EF4-FFF2-40B4-BE49-F238E27FC236}">
                <a16:creationId xmlns:a16="http://schemas.microsoft.com/office/drawing/2014/main" id="{7C0AF69C-4874-49E7-9329-4384F3541034}"/>
              </a:ext>
            </a:extLst>
          </p:cNvPr>
          <p:cNvSpPr txBox="1"/>
          <p:nvPr/>
        </p:nvSpPr>
        <p:spPr>
          <a:xfrm>
            <a:off x="1295400" y="4267200"/>
            <a:ext cx="6963766" cy="1569660"/>
          </a:xfrm>
          <a:prstGeom prst="rect">
            <a:avLst/>
          </a:prstGeom>
          <a:noFill/>
        </p:spPr>
        <p:txBody>
          <a:bodyPr wrap="none" rtlCol="0">
            <a:spAutoFit/>
          </a:bodyPr>
          <a:lstStyle/>
          <a:p>
            <a:r>
              <a:rPr lang="en-US" sz="1600" i="1" dirty="0">
                <a:solidFill>
                  <a:schemeClr val="bg1">
                    <a:lumMod val="75000"/>
                  </a:schemeClr>
                </a:solidFill>
              </a:rPr>
              <a:t>What does it mean to say the angle is </a:t>
            </a:r>
            <a:r>
              <a:rPr lang="en-US" sz="1600" dirty="0">
                <a:solidFill>
                  <a:schemeClr val="bg1">
                    <a:lumMod val="75000"/>
                  </a:schemeClr>
                </a:solidFill>
              </a:rPr>
              <a:t>closed</a:t>
            </a:r>
            <a:r>
              <a:rPr lang="en-US" sz="1600" i="1" dirty="0">
                <a:solidFill>
                  <a:schemeClr val="bg1">
                    <a:lumMod val="75000"/>
                  </a:schemeClr>
                </a:solidFill>
              </a:rPr>
              <a:t>?</a:t>
            </a:r>
          </a:p>
          <a:p>
            <a:r>
              <a:rPr lang="en-US" sz="1600" dirty="0">
                <a:solidFill>
                  <a:schemeClr val="bg1">
                    <a:lumMod val="75000"/>
                  </a:schemeClr>
                </a:solidFill>
              </a:rPr>
              <a:t>It means the peripheral iris is in contact with the trabecular meshwork (TM)</a:t>
            </a:r>
          </a:p>
          <a:p>
            <a:endParaRPr lang="en-US" sz="1600" dirty="0">
              <a:solidFill>
                <a:schemeClr val="bg1">
                  <a:lumMod val="75000"/>
                </a:schemeClr>
              </a:solidFill>
            </a:endParaRPr>
          </a:p>
          <a:p>
            <a:r>
              <a:rPr lang="en-US" sz="1600" i="1" dirty="0">
                <a:solidFill>
                  <a:schemeClr val="bg1">
                    <a:lumMod val="75000"/>
                  </a:schemeClr>
                </a:solidFill>
              </a:rPr>
              <a:t>This contact comes in two basic flavors—what are they?</a:t>
            </a:r>
          </a:p>
          <a:p>
            <a:r>
              <a:rPr lang="en-US" sz="1600" dirty="0">
                <a:solidFill>
                  <a:schemeClr val="bg1">
                    <a:lumMod val="75000"/>
                  </a:schemeClr>
                </a:solidFill>
              </a:rPr>
              <a:t>--</a:t>
            </a:r>
            <a:r>
              <a:rPr lang="en-US" sz="1600" b="1" dirty="0">
                <a:solidFill>
                  <a:srgbClr val="0000FF"/>
                </a:solidFill>
              </a:rPr>
              <a:t>The iris can  </a:t>
            </a:r>
            <a:r>
              <a:rPr lang="en-US" sz="1600" b="1" i="1" dirty="0">
                <a:solidFill>
                  <a:srgbClr val="0000FF"/>
                </a:solidFill>
              </a:rPr>
              <a:t>appose</a:t>
            </a:r>
            <a:r>
              <a:rPr lang="en-US" sz="1600" b="1" dirty="0">
                <a:solidFill>
                  <a:srgbClr val="0000FF"/>
                </a:solidFill>
              </a:rPr>
              <a:t>  the TM</a:t>
            </a:r>
            <a:r>
              <a:rPr lang="en-US" sz="1600" dirty="0">
                <a:solidFill>
                  <a:schemeClr val="bg1">
                    <a:lumMod val="75000"/>
                  </a:schemeClr>
                </a:solidFill>
              </a:rPr>
              <a:t>, </a:t>
            </a:r>
            <a:r>
              <a:rPr lang="en-US" sz="1600" dirty="0" err="1">
                <a:solidFill>
                  <a:schemeClr val="bg1">
                    <a:lumMod val="75000"/>
                  </a:schemeClr>
                </a:solidFill>
              </a:rPr>
              <a:t>ie</a:t>
            </a:r>
            <a:r>
              <a:rPr lang="en-US" sz="1600" dirty="0">
                <a:solidFill>
                  <a:schemeClr val="bg1">
                    <a:lumMod val="75000"/>
                  </a:schemeClr>
                </a:solidFill>
              </a:rPr>
              <a:t>, touch it without adhering to it</a:t>
            </a:r>
          </a:p>
          <a:p>
            <a:r>
              <a:rPr lang="en-US" sz="1600" dirty="0">
                <a:solidFill>
                  <a:schemeClr val="bg1">
                    <a:lumMod val="75000"/>
                  </a:schemeClr>
                </a:solidFill>
              </a:rPr>
              <a:t>--</a:t>
            </a:r>
            <a:r>
              <a:rPr lang="en-US" sz="1600" b="1" dirty="0">
                <a:solidFill>
                  <a:srgbClr val="0000FF"/>
                </a:solidFill>
              </a:rPr>
              <a:t>The iris can be  </a:t>
            </a:r>
            <a:r>
              <a:rPr lang="en-US" sz="1600" b="1" i="1" dirty="0" err="1">
                <a:solidFill>
                  <a:srgbClr val="0000FF"/>
                </a:solidFill>
              </a:rPr>
              <a:t>syneched</a:t>
            </a:r>
            <a:r>
              <a:rPr lang="en-US" sz="1600" b="1" i="1" dirty="0">
                <a:solidFill>
                  <a:srgbClr val="0000FF"/>
                </a:solidFill>
              </a:rPr>
              <a:t>*</a:t>
            </a:r>
            <a:r>
              <a:rPr lang="en-US" sz="1600" b="1" dirty="0">
                <a:solidFill>
                  <a:srgbClr val="0000FF"/>
                </a:solidFill>
              </a:rPr>
              <a:t>  to the TM</a:t>
            </a:r>
            <a:r>
              <a:rPr lang="en-US" sz="1600" dirty="0">
                <a:solidFill>
                  <a:schemeClr val="bg1">
                    <a:lumMod val="75000"/>
                  </a:schemeClr>
                </a:solidFill>
              </a:rPr>
              <a:t>, </a:t>
            </a:r>
            <a:r>
              <a:rPr lang="en-US" sz="1600" dirty="0" err="1">
                <a:solidFill>
                  <a:schemeClr val="bg1">
                    <a:lumMod val="75000"/>
                  </a:schemeClr>
                </a:solidFill>
              </a:rPr>
              <a:t>ie</a:t>
            </a:r>
            <a:r>
              <a:rPr lang="en-US" sz="1600" dirty="0">
                <a:solidFill>
                  <a:schemeClr val="bg1">
                    <a:lumMod val="75000"/>
                  </a:schemeClr>
                </a:solidFill>
              </a:rPr>
              <a:t>, adhered to it</a:t>
            </a:r>
          </a:p>
        </p:txBody>
      </p:sp>
      <p:sp>
        <p:nvSpPr>
          <p:cNvPr id="14" name="TextBox 13">
            <a:extLst>
              <a:ext uri="{FF2B5EF4-FFF2-40B4-BE49-F238E27FC236}">
                <a16:creationId xmlns:a16="http://schemas.microsoft.com/office/drawing/2014/main" id="{9704186B-3F72-4DD6-BC97-BAB13324E8AA}"/>
              </a:ext>
            </a:extLst>
          </p:cNvPr>
          <p:cNvSpPr txBox="1"/>
          <p:nvPr/>
        </p:nvSpPr>
        <p:spPr>
          <a:xfrm>
            <a:off x="2259496" y="189094"/>
            <a:ext cx="4607480" cy="400110"/>
          </a:xfrm>
          <a:prstGeom prst="rect">
            <a:avLst/>
          </a:prstGeom>
          <a:solidFill>
            <a:schemeClr val="accent1">
              <a:lumMod val="60000"/>
              <a:lumOff val="40000"/>
            </a:schemeClr>
          </a:solidFill>
        </p:spPr>
        <p:txBody>
          <a:bodyPr wrap="none" rtlCol="0">
            <a:spAutoFit/>
          </a:bodyPr>
          <a:lstStyle/>
          <a:p>
            <a:pPr algn="ctr"/>
            <a:r>
              <a:rPr lang="en-US" sz="2000" b="1" dirty="0"/>
              <a:t>Secondary Angle Closure Glaucoma</a:t>
            </a:r>
          </a:p>
        </p:txBody>
      </p:sp>
      <p:sp>
        <p:nvSpPr>
          <p:cNvPr id="4" name="Oval 3">
            <a:extLst>
              <a:ext uri="{FF2B5EF4-FFF2-40B4-BE49-F238E27FC236}">
                <a16:creationId xmlns:a16="http://schemas.microsoft.com/office/drawing/2014/main" id="{07392D33-CF23-4557-A69C-FD267269889F}"/>
              </a:ext>
            </a:extLst>
          </p:cNvPr>
          <p:cNvSpPr/>
          <p:nvPr/>
        </p:nvSpPr>
        <p:spPr>
          <a:xfrm>
            <a:off x="1143000" y="5105400"/>
            <a:ext cx="4343400" cy="838200"/>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TextBox 19">
            <a:extLst>
              <a:ext uri="{FF2B5EF4-FFF2-40B4-BE49-F238E27FC236}">
                <a16:creationId xmlns:a16="http://schemas.microsoft.com/office/drawing/2014/main" id="{D7EE4E6F-F053-4A06-8923-91BC9449DD52}"/>
              </a:ext>
            </a:extLst>
          </p:cNvPr>
          <p:cNvSpPr txBox="1"/>
          <p:nvPr/>
        </p:nvSpPr>
        <p:spPr>
          <a:xfrm>
            <a:off x="703769" y="3072638"/>
            <a:ext cx="7581901" cy="1815882"/>
          </a:xfrm>
          <a:prstGeom prst="rect">
            <a:avLst/>
          </a:prstGeom>
          <a:solidFill>
            <a:schemeClr val="accent5">
              <a:lumMod val="75000"/>
            </a:schemeClr>
          </a:solidFill>
        </p:spPr>
        <p:txBody>
          <a:bodyPr wrap="square" rtlCol="0">
            <a:spAutoFit/>
          </a:bodyPr>
          <a:lstStyle/>
          <a:p>
            <a:r>
              <a:rPr lang="en-US" sz="1400" i="1" dirty="0">
                <a:solidFill>
                  <a:srgbClr val="0000FF"/>
                </a:solidFill>
              </a:rPr>
              <a:t>How do you go about determining whether the iris-angle touch is appositional, or </a:t>
            </a:r>
            <a:r>
              <a:rPr lang="en-US" sz="1400" i="1" dirty="0" err="1">
                <a:solidFill>
                  <a:srgbClr val="0000FF"/>
                </a:solidFill>
              </a:rPr>
              <a:t>synechial</a:t>
            </a:r>
            <a:r>
              <a:rPr lang="en-US" sz="1400" i="1" dirty="0">
                <a:solidFill>
                  <a:srgbClr val="0000FF"/>
                </a:solidFill>
              </a:rPr>
              <a:t>?</a:t>
            </a:r>
          </a:p>
          <a:p>
            <a:r>
              <a:rPr lang="en-US" sz="1400" dirty="0">
                <a:solidFill>
                  <a:srgbClr val="0000FF"/>
                </a:solidFill>
              </a:rPr>
              <a:t>Via dynamic (aka </a:t>
            </a:r>
            <a:r>
              <a:rPr lang="en-US" sz="1400" i="1" dirty="0">
                <a:solidFill>
                  <a:srgbClr val="0000FF"/>
                </a:solidFill>
              </a:rPr>
              <a:t>compression, </a:t>
            </a:r>
            <a:r>
              <a:rPr lang="en-US" sz="1400" dirty="0">
                <a:solidFill>
                  <a:srgbClr val="0000FF"/>
                </a:solidFill>
              </a:rPr>
              <a:t>aka</a:t>
            </a:r>
            <a:r>
              <a:rPr lang="en-US" sz="1400" i="1" dirty="0">
                <a:solidFill>
                  <a:srgbClr val="0000FF"/>
                </a:solidFill>
              </a:rPr>
              <a:t> indentation</a:t>
            </a:r>
            <a:r>
              <a:rPr lang="en-US" sz="1400" dirty="0">
                <a:solidFill>
                  <a:srgbClr val="0000FF"/>
                </a:solidFill>
              </a:rPr>
              <a:t>) gonioscopy</a:t>
            </a:r>
          </a:p>
          <a:p>
            <a:endParaRPr lang="en-US" sz="1400" dirty="0">
              <a:solidFill>
                <a:srgbClr val="0000FF"/>
              </a:solidFill>
            </a:endParaRPr>
          </a:p>
          <a:p>
            <a:r>
              <a:rPr lang="en-US" sz="1400" i="1" dirty="0">
                <a:solidFill>
                  <a:srgbClr val="0000FF"/>
                </a:solidFill>
              </a:rPr>
              <a:t>How is dynamic gonioscopy performed?</a:t>
            </a:r>
          </a:p>
          <a:p>
            <a:r>
              <a:rPr lang="en-US" sz="1400" dirty="0">
                <a:solidFill>
                  <a:srgbClr val="0000FF"/>
                </a:solidFill>
              </a:rPr>
              <a:t>During gonioscopy, the examiner manipulates the lens to gently compress the central cornea, in the process displacing aqueous peripherally, toward the angle. </a:t>
            </a:r>
            <a:r>
              <a:rPr lang="en-US" sz="1400" dirty="0"/>
              <a:t>If the iris-angle contact is appositional, the influx of displaced aqueous will separate them. </a:t>
            </a:r>
            <a:r>
              <a:rPr lang="en-US" sz="1400" dirty="0">
                <a:solidFill>
                  <a:srgbClr val="0000FF"/>
                </a:solidFill>
              </a:rPr>
              <a:t>But at locations where the iris is </a:t>
            </a:r>
            <a:r>
              <a:rPr lang="en-US" sz="1400" dirty="0" err="1">
                <a:solidFill>
                  <a:srgbClr val="0000FF"/>
                </a:solidFill>
              </a:rPr>
              <a:t>syneched</a:t>
            </a:r>
            <a:r>
              <a:rPr lang="en-US" sz="1400" dirty="0">
                <a:solidFill>
                  <a:srgbClr val="0000FF"/>
                </a:solidFill>
              </a:rPr>
              <a:t> to the angle, the aqueous influx will have no effect on the iris-angle contact.</a:t>
            </a:r>
          </a:p>
        </p:txBody>
      </p:sp>
    </p:spTree>
    <p:extLst>
      <p:ext uri="{BB962C8B-B14F-4D97-AF65-F5344CB8AC3E}">
        <p14:creationId xmlns:p14="http://schemas.microsoft.com/office/powerpoint/2010/main" val="1799326408"/>
      </p:ext>
    </p:extLst>
  </p:cSld>
  <p:clrMapOvr>
    <a:masterClrMapping/>
  </p:clrMapOvr>
</p:sld>
</file>

<file path=ppt/slides/slide1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014" name="Text Box 6"/>
          <p:cNvSpPr txBox="1">
            <a:spLocks noChangeArrowheads="1"/>
          </p:cNvSpPr>
          <p:nvPr/>
        </p:nvSpPr>
        <p:spPr bwMode="auto">
          <a:xfrm>
            <a:off x="533400" y="2356376"/>
            <a:ext cx="1005403"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Lens-</a:t>
            </a:r>
          </a:p>
          <a:p>
            <a:pPr algn="ctr" eaLnBrk="1" hangingPunct="1">
              <a:lnSpc>
                <a:spcPct val="80000"/>
              </a:lnSpc>
              <a:spcBef>
                <a:spcPct val="0"/>
              </a:spcBef>
              <a:buClrTx/>
              <a:buSzTx/>
              <a:buFontTx/>
              <a:buNone/>
            </a:pPr>
            <a:r>
              <a:rPr lang="en-US" altLang="en-US" sz="1800" dirty="0">
                <a:solidFill>
                  <a:schemeClr val="bg1">
                    <a:lumMod val="75000"/>
                  </a:schemeClr>
                </a:solidFill>
              </a:rPr>
              <a:t>Induced</a:t>
            </a:r>
          </a:p>
        </p:txBody>
      </p:sp>
      <p:sp>
        <p:nvSpPr>
          <p:cNvPr id="43017" name="Text Box 14"/>
          <p:cNvSpPr txBox="1">
            <a:spLocks noChangeArrowheads="1"/>
          </p:cNvSpPr>
          <p:nvPr/>
        </p:nvSpPr>
        <p:spPr bwMode="auto">
          <a:xfrm>
            <a:off x="2968790" y="2365901"/>
            <a:ext cx="1749198"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Aphakic/</a:t>
            </a:r>
          </a:p>
          <a:p>
            <a:pPr algn="ctr" eaLnBrk="1" hangingPunct="1">
              <a:lnSpc>
                <a:spcPct val="80000"/>
              </a:lnSpc>
              <a:spcBef>
                <a:spcPct val="0"/>
              </a:spcBef>
              <a:buClrTx/>
              <a:buSzTx/>
              <a:buFontTx/>
              <a:buNone/>
            </a:pPr>
            <a:r>
              <a:rPr lang="en-US" altLang="en-US" sz="1800" b="1" dirty="0" err="1"/>
              <a:t>Pseudophakic</a:t>
            </a:r>
            <a:endParaRPr lang="en-US" altLang="en-US" sz="1800" b="1" dirty="0"/>
          </a:p>
        </p:txBody>
      </p:sp>
      <p:sp>
        <p:nvSpPr>
          <p:cNvPr id="43031" name="Text Box 35"/>
          <p:cNvSpPr txBox="1">
            <a:spLocks noChangeArrowheads="1"/>
          </p:cNvSpPr>
          <p:nvPr/>
        </p:nvSpPr>
        <p:spPr bwMode="auto">
          <a:xfrm>
            <a:off x="1190847" y="1295400"/>
            <a:ext cx="2473754"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t>w/ Pupillary Block</a:t>
            </a:r>
          </a:p>
        </p:txBody>
      </p:sp>
      <p:sp>
        <p:nvSpPr>
          <p:cNvPr id="49" name="Rectangle 2">
            <a:extLst>
              <a:ext uri="{FF2B5EF4-FFF2-40B4-BE49-F238E27FC236}">
                <a16:creationId xmlns:a16="http://schemas.microsoft.com/office/drawing/2014/main" id="{240EE5BF-F7D2-4FC8-A5DD-F6B5423153C6}"/>
              </a:ext>
            </a:extLst>
          </p:cNvPr>
          <p:cNvSpPr>
            <a:spLocks noGrp="1" noChangeArrowheads="1"/>
          </p:cNvSpPr>
          <p:nvPr>
            <p:ph type="title"/>
          </p:nvPr>
        </p:nvSpPr>
        <p:spPr>
          <a:xfrm>
            <a:off x="457200" y="304800"/>
            <a:ext cx="7543800" cy="563562"/>
          </a:xfrm>
        </p:spPr>
        <p:txBody>
          <a:bodyPr/>
          <a:lstStyle/>
          <a:p>
            <a:pPr eaLnBrk="1" hangingPunct="1"/>
            <a:r>
              <a:rPr lang="en-US" altLang="en-US" sz="3500" dirty="0"/>
              <a:t>A</a:t>
            </a:r>
          </a:p>
        </p:txBody>
      </p:sp>
      <p:sp>
        <p:nvSpPr>
          <p:cNvPr id="50" name="TextBox 49">
            <a:extLst>
              <a:ext uri="{FF2B5EF4-FFF2-40B4-BE49-F238E27FC236}">
                <a16:creationId xmlns:a16="http://schemas.microsoft.com/office/drawing/2014/main" id="{CF426230-46C8-405C-9015-99EF57762A2E}"/>
              </a:ext>
            </a:extLst>
          </p:cNvPr>
          <p:cNvSpPr txBox="1"/>
          <p:nvPr/>
        </p:nvSpPr>
        <p:spPr>
          <a:xfrm>
            <a:off x="2259496" y="189094"/>
            <a:ext cx="4607480" cy="400110"/>
          </a:xfrm>
          <a:prstGeom prst="rect">
            <a:avLst/>
          </a:prstGeom>
          <a:solidFill>
            <a:schemeClr val="accent1">
              <a:lumMod val="60000"/>
              <a:lumOff val="40000"/>
            </a:schemeClr>
          </a:solidFill>
        </p:spPr>
        <p:txBody>
          <a:bodyPr wrap="none" rtlCol="0">
            <a:spAutoFit/>
          </a:bodyPr>
          <a:lstStyle/>
          <a:p>
            <a:pPr algn="ctr"/>
            <a:r>
              <a:rPr lang="en-US" sz="2000" b="1" dirty="0"/>
              <a:t>Secondary Angle Closure Glaucoma</a:t>
            </a:r>
          </a:p>
        </p:txBody>
      </p:sp>
      <p:sp>
        <p:nvSpPr>
          <p:cNvPr id="2" name="TextBox 1">
            <a:extLst>
              <a:ext uri="{FF2B5EF4-FFF2-40B4-BE49-F238E27FC236}">
                <a16:creationId xmlns:a16="http://schemas.microsoft.com/office/drawing/2014/main" id="{A7E30BEC-923B-4C9A-A856-BDD0D882F6B8}"/>
              </a:ext>
            </a:extLst>
          </p:cNvPr>
          <p:cNvSpPr txBox="1"/>
          <p:nvPr/>
        </p:nvSpPr>
        <p:spPr>
          <a:xfrm>
            <a:off x="887305" y="2844119"/>
            <a:ext cx="1494320" cy="338554"/>
          </a:xfrm>
          <a:prstGeom prst="rect">
            <a:avLst/>
          </a:prstGeom>
          <a:noFill/>
        </p:spPr>
        <p:txBody>
          <a:bodyPr wrap="none" rtlCol="0">
            <a:spAutoFit/>
          </a:bodyPr>
          <a:lstStyle/>
          <a:p>
            <a:r>
              <a:rPr lang="en-US" sz="1600" dirty="0" err="1">
                <a:solidFill>
                  <a:schemeClr val="bg1">
                    <a:lumMod val="75000"/>
                  </a:schemeClr>
                </a:solidFill>
              </a:rPr>
              <a:t>Phacomorphic</a:t>
            </a:r>
            <a:endParaRPr lang="en-US" sz="1600" dirty="0">
              <a:solidFill>
                <a:schemeClr val="bg1">
                  <a:lumMod val="75000"/>
                </a:schemeClr>
              </a:solidFill>
            </a:endParaRPr>
          </a:p>
        </p:txBody>
      </p:sp>
      <p:sp>
        <p:nvSpPr>
          <p:cNvPr id="51" name="TextBox 50">
            <a:extLst>
              <a:ext uri="{FF2B5EF4-FFF2-40B4-BE49-F238E27FC236}">
                <a16:creationId xmlns:a16="http://schemas.microsoft.com/office/drawing/2014/main" id="{156069D4-340B-4160-A336-EBF73557CEE0}"/>
              </a:ext>
            </a:extLst>
          </p:cNvPr>
          <p:cNvSpPr txBox="1"/>
          <p:nvPr/>
        </p:nvSpPr>
        <p:spPr>
          <a:xfrm>
            <a:off x="884725" y="3175578"/>
            <a:ext cx="1402948" cy="338554"/>
          </a:xfrm>
          <a:prstGeom prst="rect">
            <a:avLst/>
          </a:prstGeom>
          <a:noFill/>
        </p:spPr>
        <p:txBody>
          <a:bodyPr wrap="none" rtlCol="0">
            <a:spAutoFit/>
          </a:bodyPr>
          <a:lstStyle/>
          <a:p>
            <a:r>
              <a:rPr lang="en-US" sz="1600" dirty="0">
                <a:solidFill>
                  <a:schemeClr val="bg1">
                    <a:lumMod val="75000"/>
                  </a:schemeClr>
                </a:solidFill>
              </a:rPr>
              <a:t>Ectopia </a:t>
            </a:r>
            <a:r>
              <a:rPr lang="en-US" sz="1600" dirty="0" err="1">
                <a:solidFill>
                  <a:schemeClr val="bg1">
                    <a:lumMod val="75000"/>
                  </a:schemeClr>
                </a:solidFill>
              </a:rPr>
              <a:t>lentis</a:t>
            </a:r>
            <a:endParaRPr lang="en-US" sz="1600" dirty="0">
              <a:solidFill>
                <a:schemeClr val="bg1">
                  <a:lumMod val="75000"/>
                </a:schemeClr>
              </a:solidFill>
            </a:endParaRPr>
          </a:p>
        </p:txBody>
      </p:sp>
      <p:cxnSp>
        <p:nvCxnSpPr>
          <p:cNvPr id="71" name="Straight Connector 70">
            <a:extLst>
              <a:ext uri="{FF2B5EF4-FFF2-40B4-BE49-F238E27FC236}">
                <a16:creationId xmlns:a16="http://schemas.microsoft.com/office/drawing/2014/main" id="{C104938D-BA8D-4E39-9D5F-9EE2012F2F3C}"/>
              </a:ext>
            </a:extLst>
          </p:cNvPr>
          <p:cNvCxnSpPr>
            <a:cxnSpLocks/>
          </p:cNvCxnSpPr>
          <p:nvPr/>
        </p:nvCxnSpPr>
        <p:spPr>
          <a:xfrm flipH="1">
            <a:off x="762665" y="3023488"/>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2A7E4E40-472F-4E50-8A7A-45C10FDD7171}"/>
              </a:ext>
            </a:extLst>
          </p:cNvPr>
          <p:cNvCxnSpPr>
            <a:cxnSpLocks/>
          </p:cNvCxnSpPr>
          <p:nvPr/>
        </p:nvCxnSpPr>
        <p:spPr>
          <a:xfrm flipH="1">
            <a:off x="762665" y="3347853"/>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C3924889-45B9-4383-9C9E-48F0A9C27AD8}"/>
              </a:ext>
            </a:extLst>
          </p:cNvPr>
          <p:cNvCxnSpPr>
            <a:cxnSpLocks/>
          </p:cNvCxnSpPr>
          <p:nvPr/>
        </p:nvCxnSpPr>
        <p:spPr>
          <a:xfrm flipH="1">
            <a:off x="748719" y="2838976"/>
            <a:ext cx="13947" cy="5088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 name="Straight Arrow Connector 5">
            <a:extLst>
              <a:ext uri="{FF2B5EF4-FFF2-40B4-BE49-F238E27FC236}">
                <a16:creationId xmlns:a16="http://schemas.microsoft.com/office/drawing/2014/main" id="{A3439F0C-5143-461F-8F3C-2E830785DEFC}"/>
              </a:ext>
            </a:extLst>
          </p:cNvPr>
          <p:cNvCxnSpPr>
            <a:stCxn id="50" idx="2"/>
          </p:cNvCxnSpPr>
          <p:nvPr/>
        </p:nvCxnSpPr>
        <p:spPr>
          <a:xfrm flipH="1">
            <a:off x="2971800" y="589204"/>
            <a:ext cx="1591436" cy="706196"/>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6" name="Straight Arrow Connector 25">
            <a:extLst>
              <a:ext uri="{FF2B5EF4-FFF2-40B4-BE49-F238E27FC236}">
                <a16:creationId xmlns:a16="http://schemas.microsoft.com/office/drawing/2014/main" id="{B70E0124-9B84-41A5-8D84-A66B7838A706}"/>
              </a:ext>
            </a:extLst>
          </p:cNvPr>
          <p:cNvCxnSpPr>
            <a:cxnSpLocks/>
          </p:cNvCxnSpPr>
          <p:nvPr/>
        </p:nvCxnSpPr>
        <p:spPr>
          <a:xfrm flipH="1">
            <a:off x="1159539" y="1828800"/>
            <a:ext cx="1290435" cy="478059"/>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28" name="Straight Arrow Connector 27">
            <a:extLst>
              <a:ext uri="{FF2B5EF4-FFF2-40B4-BE49-F238E27FC236}">
                <a16:creationId xmlns:a16="http://schemas.microsoft.com/office/drawing/2014/main" id="{567A4249-5C59-4416-8A8E-1C35913900AB}"/>
              </a:ext>
            </a:extLst>
          </p:cNvPr>
          <p:cNvCxnSpPr>
            <a:cxnSpLocks/>
          </p:cNvCxnSpPr>
          <p:nvPr/>
        </p:nvCxnSpPr>
        <p:spPr>
          <a:xfrm>
            <a:off x="2449973" y="1832208"/>
            <a:ext cx="1268784" cy="477455"/>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1" name="Straight Arrow Connector 20">
            <a:extLst>
              <a:ext uri="{FF2B5EF4-FFF2-40B4-BE49-F238E27FC236}">
                <a16:creationId xmlns:a16="http://schemas.microsoft.com/office/drawing/2014/main" id="{5E33AEB6-AB6B-4304-B44B-E14BDAECF20A}"/>
              </a:ext>
            </a:extLst>
          </p:cNvPr>
          <p:cNvCxnSpPr>
            <a:cxnSpLocks/>
          </p:cNvCxnSpPr>
          <p:nvPr/>
        </p:nvCxnSpPr>
        <p:spPr>
          <a:xfrm>
            <a:off x="4572000" y="589204"/>
            <a:ext cx="1600200" cy="706196"/>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17" name="Text Box 36">
            <a:extLst>
              <a:ext uri="{FF2B5EF4-FFF2-40B4-BE49-F238E27FC236}">
                <a16:creationId xmlns:a16="http://schemas.microsoft.com/office/drawing/2014/main" id="{34552070-EB2B-487F-A630-96C6A15CCEE0}"/>
              </a:ext>
            </a:extLst>
          </p:cNvPr>
          <p:cNvSpPr txBox="1">
            <a:spLocks noChangeArrowheads="1"/>
          </p:cNvSpPr>
          <p:nvPr/>
        </p:nvSpPr>
        <p:spPr bwMode="auto">
          <a:xfrm>
            <a:off x="5181600" y="1295400"/>
            <a:ext cx="2630848" cy="430887"/>
          </a:xfrm>
          <a:prstGeom prst="rect">
            <a:avLst/>
          </a:prstGeom>
          <a:noFill/>
          <a:ln w="952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solidFill>
                  <a:schemeClr val="bg1">
                    <a:lumMod val="75000"/>
                  </a:schemeClr>
                </a:solidFill>
              </a:rPr>
              <a:t>w/o Pupillary Block</a:t>
            </a:r>
          </a:p>
        </p:txBody>
      </p:sp>
      <p:sp>
        <p:nvSpPr>
          <p:cNvPr id="3" name="TextBox 2">
            <a:extLst>
              <a:ext uri="{FF2B5EF4-FFF2-40B4-BE49-F238E27FC236}">
                <a16:creationId xmlns:a16="http://schemas.microsoft.com/office/drawing/2014/main" id="{ED594A0C-F344-4C79-9571-9F1AFB4FCC8D}"/>
              </a:ext>
            </a:extLst>
          </p:cNvPr>
          <p:cNvSpPr txBox="1"/>
          <p:nvPr/>
        </p:nvSpPr>
        <p:spPr>
          <a:xfrm>
            <a:off x="239442" y="2957670"/>
            <a:ext cx="8599758" cy="3293209"/>
          </a:xfrm>
          <a:prstGeom prst="rect">
            <a:avLst/>
          </a:prstGeom>
          <a:solidFill>
            <a:schemeClr val="accent1">
              <a:lumMod val="40000"/>
              <a:lumOff val="60000"/>
            </a:schemeClr>
          </a:solidFill>
        </p:spPr>
        <p:txBody>
          <a:bodyPr wrap="square" rtlCol="0">
            <a:spAutoFit/>
          </a:bodyPr>
          <a:lstStyle/>
          <a:p>
            <a:r>
              <a:rPr lang="en-US" sz="1600" i="1" dirty="0"/>
              <a:t>What sort of IOL is commonly implicated in pupillary block secondary ACG?</a:t>
            </a:r>
          </a:p>
          <a:p>
            <a:r>
              <a:rPr lang="en-US" sz="1600" dirty="0"/>
              <a:t>The AC sort. Pressure in the posterior chamber pushes the iris against the IOL from behind, preventing aqueous from passing freely through the pupil. This initiates the now-familiar PC&gt;AC pressure </a:t>
            </a:r>
            <a:r>
              <a:rPr lang="en-US" sz="1600" dirty="0" err="1"/>
              <a:t>gradient</a:t>
            </a:r>
            <a:r>
              <a:rPr lang="en-US" sz="1600" dirty="0" err="1">
                <a:sym typeface="Wingdings" panose="05000000000000000000" pitchFamily="2" charset="2"/>
              </a:rPr>
              <a:t>anterior</a:t>
            </a:r>
            <a:r>
              <a:rPr lang="en-US" sz="1600" dirty="0"/>
              <a:t> bowing of the peripheral </a:t>
            </a:r>
            <a:r>
              <a:rPr lang="en-US" sz="1600" dirty="0" err="1"/>
              <a:t>iris</a:t>
            </a:r>
            <a:r>
              <a:rPr lang="en-US" sz="1600" dirty="0" err="1">
                <a:sym typeface="Wingdings" panose="05000000000000000000" pitchFamily="2" charset="2"/>
              </a:rPr>
              <a:t></a:t>
            </a:r>
            <a:r>
              <a:rPr lang="en-US" sz="1600" dirty="0" err="1"/>
              <a:t>occlusion</a:t>
            </a:r>
            <a:r>
              <a:rPr lang="en-US" sz="1600" dirty="0"/>
              <a:t> of the angle.</a:t>
            </a:r>
          </a:p>
          <a:p>
            <a:endParaRPr lang="en-US" sz="1600" dirty="0"/>
          </a:p>
          <a:p>
            <a:r>
              <a:rPr lang="en-US" sz="1600" i="1" dirty="0"/>
              <a:t>OK, so why doesn’t this happen </a:t>
            </a:r>
            <a:r>
              <a:rPr lang="en-US" sz="1600" b="1" dirty="0"/>
              <a:t>every</a:t>
            </a:r>
            <a:r>
              <a:rPr lang="en-US" sz="1600" i="1" dirty="0"/>
              <a:t> time an AC IOL is placed?</a:t>
            </a:r>
          </a:p>
          <a:p>
            <a:r>
              <a:rPr lang="en-US" sz="1600" dirty="0"/>
              <a:t>Because a  peripheral iridotomy  is created during the cataract surgery</a:t>
            </a:r>
          </a:p>
          <a:p>
            <a:endParaRPr lang="en-US" sz="1600" dirty="0"/>
          </a:p>
          <a:p>
            <a:r>
              <a:rPr lang="en-US" sz="1600" i="1" dirty="0"/>
              <a:t>Then why does ACG </a:t>
            </a:r>
            <a:r>
              <a:rPr lang="en-US" sz="1600" dirty="0"/>
              <a:t>ever</a:t>
            </a:r>
            <a:r>
              <a:rPr lang="en-US" sz="1600" i="1" dirty="0"/>
              <a:t> develop?</a:t>
            </a:r>
          </a:p>
          <a:p>
            <a:r>
              <a:rPr lang="en-US" sz="1600" dirty="0"/>
              <a:t>Because on occasion the PI gets blocked, either by an  IOL haptic  or the  vitreous face</a:t>
            </a:r>
            <a:endParaRPr lang="en-US" sz="1600" dirty="0">
              <a:solidFill>
                <a:schemeClr val="accent1">
                  <a:lumMod val="40000"/>
                  <a:lumOff val="60000"/>
                </a:schemeClr>
              </a:solidFill>
            </a:endParaRPr>
          </a:p>
          <a:p>
            <a:endParaRPr lang="en-US" sz="1600" i="1" dirty="0">
              <a:solidFill>
                <a:schemeClr val="accent1">
                  <a:lumMod val="40000"/>
                  <a:lumOff val="60000"/>
                </a:schemeClr>
              </a:solidFill>
            </a:endParaRPr>
          </a:p>
          <a:p>
            <a:r>
              <a:rPr lang="en-US" sz="1600" i="1" dirty="0">
                <a:solidFill>
                  <a:schemeClr val="accent1">
                    <a:lumMod val="40000"/>
                    <a:lumOff val="60000"/>
                  </a:schemeClr>
                </a:solidFill>
              </a:rPr>
              <a:t>How is PSK ACG managed?</a:t>
            </a:r>
          </a:p>
          <a:p>
            <a:r>
              <a:rPr lang="en-US" sz="1600" dirty="0">
                <a:solidFill>
                  <a:schemeClr val="accent1">
                    <a:lumMod val="40000"/>
                    <a:lumOff val="60000"/>
                  </a:schemeClr>
                </a:solidFill>
              </a:rPr>
              <a:t>The usual way—aqueous suppressants and urgent LPI(s)</a:t>
            </a:r>
          </a:p>
        </p:txBody>
      </p:sp>
      <p:sp>
        <p:nvSpPr>
          <p:cNvPr id="18" name="Oval 17">
            <a:extLst>
              <a:ext uri="{FF2B5EF4-FFF2-40B4-BE49-F238E27FC236}">
                <a16:creationId xmlns:a16="http://schemas.microsoft.com/office/drawing/2014/main" id="{4F17BA4D-8EA7-4216-99CA-448DEF02F4E5}"/>
              </a:ext>
            </a:extLst>
          </p:cNvPr>
          <p:cNvSpPr/>
          <p:nvPr/>
        </p:nvSpPr>
        <p:spPr>
          <a:xfrm>
            <a:off x="2770996" y="2514600"/>
            <a:ext cx="2105803" cy="415945"/>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239486084"/>
      </p:ext>
    </p:extLst>
  </p:cSld>
  <p:clrMapOvr>
    <a:masterClrMapping/>
  </p:clrMapOvr>
</p:sld>
</file>

<file path=ppt/slides/slide1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496C263E-17AC-4481-A20A-390A06FB7F90}"/>
              </a:ext>
            </a:extLst>
          </p:cNvPr>
          <p:cNvSpPr>
            <a:spLocks noGrp="1"/>
          </p:cNvSpPr>
          <p:nvPr>
            <p:ph type="sldNum" sz="quarter" idx="12"/>
          </p:nvPr>
        </p:nvSpPr>
        <p:spPr/>
        <p:txBody>
          <a:bodyPr/>
          <a:lstStyle/>
          <a:p>
            <a:pPr>
              <a:defRPr/>
            </a:pPr>
            <a:fld id="{88253C76-64F2-4E0E-BE17-EF9425115A77}" type="slidenum">
              <a:rPr lang="en-US" altLang="en-US" smtClean="0"/>
              <a:pPr>
                <a:defRPr/>
              </a:pPr>
              <a:t>151</a:t>
            </a:fld>
            <a:endParaRPr lang="en-US" altLang="en-US"/>
          </a:p>
        </p:txBody>
      </p:sp>
      <p:pic>
        <p:nvPicPr>
          <p:cNvPr id="5" name="Picture 4">
            <a:extLst>
              <a:ext uri="{FF2B5EF4-FFF2-40B4-BE49-F238E27FC236}">
                <a16:creationId xmlns:a16="http://schemas.microsoft.com/office/drawing/2014/main" id="{7BF93FF5-52AA-4346-B07E-A783BE64CF55}"/>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2086029" y="1761014"/>
            <a:ext cx="4954414" cy="3335972"/>
          </a:xfrm>
          <a:prstGeom prst="rect">
            <a:avLst/>
          </a:prstGeom>
        </p:spPr>
      </p:pic>
      <p:sp>
        <p:nvSpPr>
          <p:cNvPr id="6" name="TextBox 5">
            <a:extLst>
              <a:ext uri="{FF2B5EF4-FFF2-40B4-BE49-F238E27FC236}">
                <a16:creationId xmlns:a16="http://schemas.microsoft.com/office/drawing/2014/main" id="{8244E79B-CC59-4822-8B37-D1D623F334F2}"/>
              </a:ext>
            </a:extLst>
          </p:cNvPr>
          <p:cNvSpPr txBox="1"/>
          <p:nvPr/>
        </p:nvSpPr>
        <p:spPr>
          <a:xfrm>
            <a:off x="2259496" y="189094"/>
            <a:ext cx="4607480" cy="400110"/>
          </a:xfrm>
          <a:prstGeom prst="rect">
            <a:avLst/>
          </a:prstGeom>
          <a:solidFill>
            <a:schemeClr val="accent1">
              <a:lumMod val="60000"/>
              <a:lumOff val="40000"/>
            </a:schemeClr>
          </a:solidFill>
        </p:spPr>
        <p:txBody>
          <a:bodyPr wrap="none" rtlCol="0">
            <a:spAutoFit/>
          </a:bodyPr>
          <a:lstStyle/>
          <a:p>
            <a:pPr algn="ctr"/>
            <a:r>
              <a:rPr lang="en-US" sz="2000" b="1" dirty="0"/>
              <a:t>Secondary Angle Closure Glaucoma</a:t>
            </a:r>
          </a:p>
        </p:txBody>
      </p:sp>
      <p:sp>
        <p:nvSpPr>
          <p:cNvPr id="7" name="TextBox 6">
            <a:extLst>
              <a:ext uri="{FF2B5EF4-FFF2-40B4-BE49-F238E27FC236}">
                <a16:creationId xmlns:a16="http://schemas.microsoft.com/office/drawing/2014/main" id="{E6EE299F-D459-41A4-AC1F-CEA63D2DB227}"/>
              </a:ext>
            </a:extLst>
          </p:cNvPr>
          <p:cNvSpPr txBox="1"/>
          <p:nvPr/>
        </p:nvSpPr>
        <p:spPr>
          <a:xfrm>
            <a:off x="1155794" y="5663625"/>
            <a:ext cx="6832412" cy="584775"/>
          </a:xfrm>
          <a:prstGeom prst="rect">
            <a:avLst/>
          </a:prstGeom>
          <a:noFill/>
        </p:spPr>
        <p:txBody>
          <a:bodyPr wrap="square" rtlCol="0">
            <a:spAutoFit/>
          </a:bodyPr>
          <a:lstStyle/>
          <a:p>
            <a:pPr algn="ctr"/>
            <a:r>
              <a:rPr lang="en-US" sz="1600" dirty="0" err="1"/>
              <a:t>Pseudophakic</a:t>
            </a:r>
            <a:r>
              <a:rPr lang="en-US" sz="1600" dirty="0"/>
              <a:t> secondary ACG. In this case, a too-central PI (@5 o’clock) is occluded by the IOL optic. Note the ballooning iris.</a:t>
            </a:r>
          </a:p>
        </p:txBody>
      </p:sp>
    </p:spTree>
    <p:extLst>
      <p:ext uri="{BB962C8B-B14F-4D97-AF65-F5344CB8AC3E}">
        <p14:creationId xmlns:p14="http://schemas.microsoft.com/office/powerpoint/2010/main" val="614218823"/>
      </p:ext>
    </p:extLst>
  </p:cSld>
  <p:clrMapOvr>
    <a:masterClrMapping/>
  </p:clrMapOvr>
</p:sld>
</file>

<file path=ppt/slides/slide1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014" name="Text Box 6"/>
          <p:cNvSpPr txBox="1">
            <a:spLocks noChangeArrowheads="1"/>
          </p:cNvSpPr>
          <p:nvPr/>
        </p:nvSpPr>
        <p:spPr bwMode="auto">
          <a:xfrm>
            <a:off x="533400" y="2356376"/>
            <a:ext cx="1005403"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Lens-</a:t>
            </a:r>
          </a:p>
          <a:p>
            <a:pPr algn="ctr" eaLnBrk="1" hangingPunct="1">
              <a:lnSpc>
                <a:spcPct val="80000"/>
              </a:lnSpc>
              <a:spcBef>
                <a:spcPct val="0"/>
              </a:spcBef>
              <a:buClrTx/>
              <a:buSzTx/>
              <a:buFontTx/>
              <a:buNone/>
            </a:pPr>
            <a:r>
              <a:rPr lang="en-US" altLang="en-US" sz="1800" dirty="0">
                <a:solidFill>
                  <a:schemeClr val="bg1">
                    <a:lumMod val="75000"/>
                  </a:schemeClr>
                </a:solidFill>
              </a:rPr>
              <a:t>Induced</a:t>
            </a:r>
          </a:p>
        </p:txBody>
      </p:sp>
      <p:sp>
        <p:nvSpPr>
          <p:cNvPr id="43017" name="Text Box 14"/>
          <p:cNvSpPr txBox="1">
            <a:spLocks noChangeArrowheads="1"/>
          </p:cNvSpPr>
          <p:nvPr/>
        </p:nvSpPr>
        <p:spPr bwMode="auto">
          <a:xfrm>
            <a:off x="2968790" y="2365901"/>
            <a:ext cx="1749198"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Aphakic/</a:t>
            </a:r>
          </a:p>
          <a:p>
            <a:pPr algn="ctr" eaLnBrk="1" hangingPunct="1">
              <a:lnSpc>
                <a:spcPct val="80000"/>
              </a:lnSpc>
              <a:spcBef>
                <a:spcPct val="0"/>
              </a:spcBef>
              <a:buClrTx/>
              <a:buSzTx/>
              <a:buFontTx/>
              <a:buNone/>
            </a:pPr>
            <a:r>
              <a:rPr lang="en-US" altLang="en-US" sz="1800" b="1" dirty="0" err="1"/>
              <a:t>Pseudophakic</a:t>
            </a:r>
            <a:endParaRPr lang="en-US" altLang="en-US" sz="1800" b="1" dirty="0"/>
          </a:p>
        </p:txBody>
      </p:sp>
      <p:sp>
        <p:nvSpPr>
          <p:cNvPr id="43031" name="Text Box 35"/>
          <p:cNvSpPr txBox="1">
            <a:spLocks noChangeArrowheads="1"/>
          </p:cNvSpPr>
          <p:nvPr/>
        </p:nvSpPr>
        <p:spPr bwMode="auto">
          <a:xfrm>
            <a:off x="1190847" y="1295400"/>
            <a:ext cx="2473754"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t>w/ Pupillary Block</a:t>
            </a:r>
          </a:p>
        </p:txBody>
      </p:sp>
      <p:sp>
        <p:nvSpPr>
          <p:cNvPr id="49" name="Rectangle 2">
            <a:extLst>
              <a:ext uri="{FF2B5EF4-FFF2-40B4-BE49-F238E27FC236}">
                <a16:creationId xmlns:a16="http://schemas.microsoft.com/office/drawing/2014/main" id="{240EE5BF-F7D2-4FC8-A5DD-F6B5423153C6}"/>
              </a:ext>
            </a:extLst>
          </p:cNvPr>
          <p:cNvSpPr>
            <a:spLocks noGrp="1" noChangeArrowheads="1"/>
          </p:cNvSpPr>
          <p:nvPr>
            <p:ph type="title"/>
          </p:nvPr>
        </p:nvSpPr>
        <p:spPr>
          <a:xfrm>
            <a:off x="457200" y="304800"/>
            <a:ext cx="7543800" cy="563562"/>
          </a:xfrm>
        </p:spPr>
        <p:txBody>
          <a:bodyPr/>
          <a:lstStyle/>
          <a:p>
            <a:pPr eaLnBrk="1" hangingPunct="1"/>
            <a:r>
              <a:rPr lang="en-US" altLang="en-US" sz="3500" dirty="0"/>
              <a:t>Q</a:t>
            </a:r>
          </a:p>
        </p:txBody>
      </p:sp>
      <p:sp>
        <p:nvSpPr>
          <p:cNvPr id="50" name="TextBox 49">
            <a:extLst>
              <a:ext uri="{FF2B5EF4-FFF2-40B4-BE49-F238E27FC236}">
                <a16:creationId xmlns:a16="http://schemas.microsoft.com/office/drawing/2014/main" id="{CF426230-46C8-405C-9015-99EF57762A2E}"/>
              </a:ext>
            </a:extLst>
          </p:cNvPr>
          <p:cNvSpPr txBox="1"/>
          <p:nvPr/>
        </p:nvSpPr>
        <p:spPr>
          <a:xfrm>
            <a:off x="2259496" y="189094"/>
            <a:ext cx="4607480" cy="400110"/>
          </a:xfrm>
          <a:prstGeom prst="rect">
            <a:avLst/>
          </a:prstGeom>
          <a:solidFill>
            <a:schemeClr val="accent1">
              <a:lumMod val="60000"/>
              <a:lumOff val="40000"/>
            </a:schemeClr>
          </a:solidFill>
        </p:spPr>
        <p:txBody>
          <a:bodyPr wrap="none" rtlCol="0">
            <a:spAutoFit/>
          </a:bodyPr>
          <a:lstStyle/>
          <a:p>
            <a:pPr algn="ctr"/>
            <a:r>
              <a:rPr lang="en-US" sz="2000" b="1" dirty="0"/>
              <a:t>Secondary Angle Closure Glaucoma</a:t>
            </a:r>
          </a:p>
        </p:txBody>
      </p:sp>
      <p:sp>
        <p:nvSpPr>
          <p:cNvPr id="2" name="TextBox 1">
            <a:extLst>
              <a:ext uri="{FF2B5EF4-FFF2-40B4-BE49-F238E27FC236}">
                <a16:creationId xmlns:a16="http://schemas.microsoft.com/office/drawing/2014/main" id="{A7E30BEC-923B-4C9A-A856-BDD0D882F6B8}"/>
              </a:ext>
            </a:extLst>
          </p:cNvPr>
          <p:cNvSpPr txBox="1"/>
          <p:nvPr/>
        </p:nvSpPr>
        <p:spPr>
          <a:xfrm>
            <a:off x="887305" y="2844119"/>
            <a:ext cx="1494320" cy="338554"/>
          </a:xfrm>
          <a:prstGeom prst="rect">
            <a:avLst/>
          </a:prstGeom>
          <a:noFill/>
        </p:spPr>
        <p:txBody>
          <a:bodyPr wrap="none" rtlCol="0">
            <a:spAutoFit/>
          </a:bodyPr>
          <a:lstStyle/>
          <a:p>
            <a:r>
              <a:rPr lang="en-US" sz="1600" dirty="0" err="1">
                <a:solidFill>
                  <a:schemeClr val="bg1">
                    <a:lumMod val="75000"/>
                  </a:schemeClr>
                </a:solidFill>
              </a:rPr>
              <a:t>Phacomorphic</a:t>
            </a:r>
            <a:endParaRPr lang="en-US" sz="1600" dirty="0">
              <a:solidFill>
                <a:schemeClr val="bg1">
                  <a:lumMod val="75000"/>
                </a:schemeClr>
              </a:solidFill>
            </a:endParaRPr>
          </a:p>
        </p:txBody>
      </p:sp>
      <p:sp>
        <p:nvSpPr>
          <p:cNvPr id="51" name="TextBox 50">
            <a:extLst>
              <a:ext uri="{FF2B5EF4-FFF2-40B4-BE49-F238E27FC236}">
                <a16:creationId xmlns:a16="http://schemas.microsoft.com/office/drawing/2014/main" id="{156069D4-340B-4160-A336-EBF73557CEE0}"/>
              </a:ext>
            </a:extLst>
          </p:cNvPr>
          <p:cNvSpPr txBox="1"/>
          <p:nvPr/>
        </p:nvSpPr>
        <p:spPr>
          <a:xfrm>
            <a:off x="884725" y="3175578"/>
            <a:ext cx="1402948" cy="338554"/>
          </a:xfrm>
          <a:prstGeom prst="rect">
            <a:avLst/>
          </a:prstGeom>
          <a:noFill/>
        </p:spPr>
        <p:txBody>
          <a:bodyPr wrap="none" rtlCol="0">
            <a:spAutoFit/>
          </a:bodyPr>
          <a:lstStyle/>
          <a:p>
            <a:r>
              <a:rPr lang="en-US" sz="1600" dirty="0">
                <a:solidFill>
                  <a:schemeClr val="bg1">
                    <a:lumMod val="75000"/>
                  </a:schemeClr>
                </a:solidFill>
              </a:rPr>
              <a:t>Ectopia </a:t>
            </a:r>
            <a:r>
              <a:rPr lang="en-US" sz="1600" dirty="0" err="1">
                <a:solidFill>
                  <a:schemeClr val="bg1">
                    <a:lumMod val="75000"/>
                  </a:schemeClr>
                </a:solidFill>
              </a:rPr>
              <a:t>lentis</a:t>
            </a:r>
            <a:endParaRPr lang="en-US" sz="1600" dirty="0">
              <a:solidFill>
                <a:schemeClr val="bg1">
                  <a:lumMod val="75000"/>
                </a:schemeClr>
              </a:solidFill>
            </a:endParaRPr>
          </a:p>
        </p:txBody>
      </p:sp>
      <p:cxnSp>
        <p:nvCxnSpPr>
          <p:cNvPr id="71" name="Straight Connector 70">
            <a:extLst>
              <a:ext uri="{FF2B5EF4-FFF2-40B4-BE49-F238E27FC236}">
                <a16:creationId xmlns:a16="http://schemas.microsoft.com/office/drawing/2014/main" id="{C104938D-BA8D-4E39-9D5F-9EE2012F2F3C}"/>
              </a:ext>
            </a:extLst>
          </p:cNvPr>
          <p:cNvCxnSpPr>
            <a:cxnSpLocks/>
          </p:cNvCxnSpPr>
          <p:nvPr/>
        </p:nvCxnSpPr>
        <p:spPr>
          <a:xfrm flipH="1">
            <a:off x="762665" y="3023488"/>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2A7E4E40-472F-4E50-8A7A-45C10FDD7171}"/>
              </a:ext>
            </a:extLst>
          </p:cNvPr>
          <p:cNvCxnSpPr>
            <a:cxnSpLocks/>
          </p:cNvCxnSpPr>
          <p:nvPr/>
        </p:nvCxnSpPr>
        <p:spPr>
          <a:xfrm flipH="1">
            <a:off x="762665" y="3347853"/>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C3924889-45B9-4383-9C9E-48F0A9C27AD8}"/>
              </a:ext>
            </a:extLst>
          </p:cNvPr>
          <p:cNvCxnSpPr>
            <a:cxnSpLocks/>
          </p:cNvCxnSpPr>
          <p:nvPr/>
        </p:nvCxnSpPr>
        <p:spPr>
          <a:xfrm flipH="1">
            <a:off x="748719" y="2838976"/>
            <a:ext cx="13947" cy="5088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 name="Straight Arrow Connector 5">
            <a:extLst>
              <a:ext uri="{FF2B5EF4-FFF2-40B4-BE49-F238E27FC236}">
                <a16:creationId xmlns:a16="http://schemas.microsoft.com/office/drawing/2014/main" id="{A3439F0C-5143-461F-8F3C-2E830785DEFC}"/>
              </a:ext>
            </a:extLst>
          </p:cNvPr>
          <p:cNvCxnSpPr>
            <a:stCxn id="50" idx="2"/>
          </p:cNvCxnSpPr>
          <p:nvPr/>
        </p:nvCxnSpPr>
        <p:spPr>
          <a:xfrm flipH="1">
            <a:off x="2971800" y="589204"/>
            <a:ext cx="1591436" cy="706196"/>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6" name="Straight Arrow Connector 25">
            <a:extLst>
              <a:ext uri="{FF2B5EF4-FFF2-40B4-BE49-F238E27FC236}">
                <a16:creationId xmlns:a16="http://schemas.microsoft.com/office/drawing/2014/main" id="{B70E0124-9B84-41A5-8D84-A66B7838A706}"/>
              </a:ext>
            </a:extLst>
          </p:cNvPr>
          <p:cNvCxnSpPr>
            <a:cxnSpLocks/>
          </p:cNvCxnSpPr>
          <p:nvPr/>
        </p:nvCxnSpPr>
        <p:spPr>
          <a:xfrm flipH="1">
            <a:off x="1159539" y="1828800"/>
            <a:ext cx="1290435" cy="478059"/>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28" name="Straight Arrow Connector 27">
            <a:extLst>
              <a:ext uri="{FF2B5EF4-FFF2-40B4-BE49-F238E27FC236}">
                <a16:creationId xmlns:a16="http://schemas.microsoft.com/office/drawing/2014/main" id="{567A4249-5C59-4416-8A8E-1C35913900AB}"/>
              </a:ext>
            </a:extLst>
          </p:cNvPr>
          <p:cNvCxnSpPr>
            <a:cxnSpLocks/>
          </p:cNvCxnSpPr>
          <p:nvPr/>
        </p:nvCxnSpPr>
        <p:spPr>
          <a:xfrm>
            <a:off x="2449973" y="1832208"/>
            <a:ext cx="1268784" cy="477455"/>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1" name="Straight Arrow Connector 20">
            <a:extLst>
              <a:ext uri="{FF2B5EF4-FFF2-40B4-BE49-F238E27FC236}">
                <a16:creationId xmlns:a16="http://schemas.microsoft.com/office/drawing/2014/main" id="{5E33AEB6-AB6B-4304-B44B-E14BDAECF20A}"/>
              </a:ext>
            </a:extLst>
          </p:cNvPr>
          <p:cNvCxnSpPr>
            <a:cxnSpLocks/>
          </p:cNvCxnSpPr>
          <p:nvPr/>
        </p:nvCxnSpPr>
        <p:spPr>
          <a:xfrm>
            <a:off x="4572000" y="589204"/>
            <a:ext cx="1600200" cy="706196"/>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17" name="Text Box 36">
            <a:extLst>
              <a:ext uri="{FF2B5EF4-FFF2-40B4-BE49-F238E27FC236}">
                <a16:creationId xmlns:a16="http://schemas.microsoft.com/office/drawing/2014/main" id="{34552070-EB2B-487F-A630-96C6A15CCEE0}"/>
              </a:ext>
            </a:extLst>
          </p:cNvPr>
          <p:cNvSpPr txBox="1">
            <a:spLocks noChangeArrowheads="1"/>
          </p:cNvSpPr>
          <p:nvPr/>
        </p:nvSpPr>
        <p:spPr bwMode="auto">
          <a:xfrm>
            <a:off x="5181600" y="1295400"/>
            <a:ext cx="2630848" cy="430887"/>
          </a:xfrm>
          <a:prstGeom prst="rect">
            <a:avLst/>
          </a:prstGeom>
          <a:noFill/>
          <a:ln w="952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solidFill>
                  <a:schemeClr val="bg1">
                    <a:lumMod val="75000"/>
                  </a:schemeClr>
                </a:solidFill>
              </a:rPr>
              <a:t>w/o Pupillary Block</a:t>
            </a:r>
          </a:p>
        </p:txBody>
      </p:sp>
      <p:sp>
        <p:nvSpPr>
          <p:cNvPr id="3" name="TextBox 2">
            <a:extLst>
              <a:ext uri="{FF2B5EF4-FFF2-40B4-BE49-F238E27FC236}">
                <a16:creationId xmlns:a16="http://schemas.microsoft.com/office/drawing/2014/main" id="{ED594A0C-F344-4C79-9571-9F1AFB4FCC8D}"/>
              </a:ext>
            </a:extLst>
          </p:cNvPr>
          <p:cNvSpPr txBox="1"/>
          <p:nvPr/>
        </p:nvSpPr>
        <p:spPr>
          <a:xfrm>
            <a:off x="239442" y="2957670"/>
            <a:ext cx="8599758" cy="3293209"/>
          </a:xfrm>
          <a:prstGeom prst="rect">
            <a:avLst/>
          </a:prstGeom>
          <a:solidFill>
            <a:schemeClr val="accent1">
              <a:lumMod val="40000"/>
              <a:lumOff val="60000"/>
            </a:schemeClr>
          </a:solidFill>
        </p:spPr>
        <p:txBody>
          <a:bodyPr wrap="square" rtlCol="0">
            <a:spAutoFit/>
          </a:bodyPr>
          <a:lstStyle/>
          <a:p>
            <a:r>
              <a:rPr lang="en-US" sz="1600" i="1" dirty="0"/>
              <a:t>What sort of IOL is commonly implicated in pupillary block secondary ACG?</a:t>
            </a:r>
          </a:p>
          <a:p>
            <a:r>
              <a:rPr lang="en-US" sz="1600" dirty="0"/>
              <a:t>The AC sort. Pressure in the posterior chamber pushes the iris against the IOL from behind, preventing aqueous from passing freely through the pupil. This initiates the now-familiar PC&gt;AC pressure </a:t>
            </a:r>
            <a:r>
              <a:rPr lang="en-US" sz="1600" dirty="0" err="1"/>
              <a:t>gradient</a:t>
            </a:r>
            <a:r>
              <a:rPr lang="en-US" sz="1600" dirty="0" err="1">
                <a:sym typeface="Wingdings" panose="05000000000000000000" pitchFamily="2" charset="2"/>
              </a:rPr>
              <a:t>anterior</a:t>
            </a:r>
            <a:r>
              <a:rPr lang="en-US" sz="1600" dirty="0"/>
              <a:t> bowing of the peripheral </a:t>
            </a:r>
            <a:r>
              <a:rPr lang="en-US" sz="1600" dirty="0" err="1"/>
              <a:t>iris</a:t>
            </a:r>
            <a:r>
              <a:rPr lang="en-US" sz="1600" dirty="0" err="1">
                <a:sym typeface="Wingdings" panose="05000000000000000000" pitchFamily="2" charset="2"/>
              </a:rPr>
              <a:t></a:t>
            </a:r>
            <a:r>
              <a:rPr lang="en-US" sz="1600" dirty="0" err="1"/>
              <a:t>occlusion</a:t>
            </a:r>
            <a:r>
              <a:rPr lang="en-US" sz="1600" dirty="0"/>
              <a:t> of the angle.</a:t>
            </a:r>
          </a:p>
          <a:p>
            <a:endParaRPr lang="en-US" sz="1600" dirty="0"/>
          </a:p>
          <a:p>
            <a:r>
              <a:rPr lang="en-US" sz="1600" i="1" dirty="0"/>
              <a:t>OK, so why doesn’t this happen </a:t>
            </a:r>
            <a:r>
              <a:rPr lang="en-US" sz="1600" b="1" dirty="0"/>
              <a:t>every</a:t>
            </a:r>
            <a:r>
              <a:rPr lang="en-US" sz="1600" i="1" dirty="0"/>
              <a:t> time an AC IOL is placed?</a:t>
            </a:r>
          </a:p>
          <a:p>
            <a:r>
              <a:rPr lang="en-US" sz="1600" dirty="0"/>
              <a:t>Because a  peripheral iridotomy  is created during the cataract surgery</a:t>
            </a:r>
          </a:p>
          <a:p>
            <a:endParaRPr lang="en-US" sz="1600" dirty="0"/>
          </a:p>
          <a:p>
            <a:r>
              <a:rPr lang="en-US" sz="1600" i="1" dirty="0"/>
              <a:t>Then why does ACG </a:t>
            </a:r>
            <a:r>
              <a:rPr lang="en-US" sz="1600" dirty="0"/>
              <a:t>ever</a:t>
            </a:r>
            <a:r>
              <a:rPr lang="en-US" sz="1600" i="1" dirty="0"/>
              <a:t> develop?</a:t>
            </a:r>
          </a:p>
          <a:p>
            <a:r>
              <a:rPr lang="en-US" sz="1600" dirty="0"/>
              <a:t>Because on occasion the PI gets blocked, either by an  IOL haptic  or the  vitreous face</a:t>
            </a:r>
          </a:p>
          <a:p>
            <a:endParaRPr lang="en-US" sz="1600" i="1" dirty="0"/>
          </a:p>
          <a:p>
            <a:r>
              <a:rPr lang="en-US" sz="1600" i="1" dirty="0"/>
              <a:t>How is </a:t>
            </a:r>
            <a:r>
              <a:rPr lang="en-US" sz="1600" i="1" dirty="0" err="1"/>
              <a:t>pseudophakic</a:t>
            </a:r>
            <a:r>
              <a:rPr lang="en-US" sz="1600" i="1" dirty="0"/>
              <a:t> ACG managed?</a:t>
            </a:r>
            <a:endParaRPr lang="en-US" sz="1600" i="1" dirty="0">
              <a:solidFill>
                <a:schemeClr val="accent1">
                  <a:lumMod val="40000"/>
                  <a:lumOff val="60000"/>
                </a:schemeClr>
              </a:solidFill>
            </a:endParaRPr>
          </a:p>
          <a:p>
            <a:r>
              <a:rPr lang="en-US" sz="1600" dirty="0">
                <a:solidFill>
                  <a:schemeClr val="accent1">
                    <a:lumMod val="40000"/>
                    <a:lumOff val="60000"/>
                  </a:schemeClr>
                </a:solidFill>
              </a:rPr>
              <a:t>The usual way—aqueous suppressants and urgent LPI(s)</a:t>
            </a:r>
          </a:p>
        </p:txBody>
      </p:sp>
      <p:sp>
        <p:nvSpPr>
          <p:cNvPr id="18" name="Oval 17">
            <a:extLst>
              <a:ext uri="{FF2B5EF4-FFF2-40B4-BE49-F238E27FC236}">
                <a16:creationId xmlns:a16="http://schemas.microsoft.com/office/drawing/2014/main" id="{4F17BA4D-8EA7-4216-99CA-448DEF02F4E5}"/>
              </a:ext>
            </a:extLst>
          </p:cNvPr>
          <p:cNvSpPr/>
          <p:nvPr/>
        </p:nvSpPr>
        <p:spPr>
          <a:xfrm>
            <a:off x="2770996" y="2514600"/>
            <a:ext cx="2105803" cy="415945"/>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623777366"/>
      </p:ext>
    </p:extLst>
  </p:cSld>
  <p:clrMapOvr>
    <a:masterClrMapping/>
  </p:clrMapOvr>
</p:sld>
</file>

<file path=ppt/slides/slide1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014" name="Text Box 6"/>
          <p:cNvSpPr txBox="1">
            <a:spLocks noChangeArrowheads="1"/>
          </p:cNvSpPr>
          <p:nvPr/>
        </p:nvSpPr>
        <p:spPr bwMode="auto">
          <a:xfrm>
            <a:off x="533400" y="2356376"/>
            <a:ext cx="1005403"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Lens-</a:t>
            </a:r>
          </a:p>
          <a:p>
            <a:pPr algn="ctr" eaLnBrk="1" hangingPunct="1">
              <a:lnSpc>
                <a:spcPct val="80000"/>
              </a:lnSpc>
              <a:spcBef>
                <a:spcPct val="0"/>
              </a:spcBef>
              <a:buClrTx/>
              <a:buSzTx/>
              <a:buFontTx/>
              <a:buNone/>
            </a:pPr>
            <a:r>
              <a:rPr lang="en-US" altLang="en-US" sz="1800" dirty="0">
                <a:solidFill>
                  <a:schemeClr val="bg1">
                    <a:lumMod val="75000"/>
                  </a:schemeClr>
                </a:solidFill>
              </a:rPr>
              <a:t>Induced</a:t>
            </a:r>
          </a:p>
        </p:txBody>
      </p:sp>
      <p:sp>
        <p:nvSpPr>
          <p:cNvPr id="43017" name="Text Box 14"/>
          <p:cNvSpPr txBox="1">
            <a:spLocks noChangeArrowheads="1"/>
          </p:cNvSpPr>
          <p:nvPr/>
        </p:nvSpPr>
        <p:spPr bwMode="auto">
          <a:xfrm>
            <a:off x="2968790" y="2365901"/>
            <a:ext cx="1749198"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Aphakic/</a:t>
            </a:r>
          </a:p>
          <a:p>
            <a:pPr algn="ctr" eaLnBrk="1" hangingPunct="1">
              <a:lnSpc>
                <a:spcPct val="80000"/>
              </a:lnSpc>
              <a:spcBef>
                <a:spcPct val="0"/>
              </a:spcBef>
              <a:buClrTx/>
              <a:buSzTx/>
              <a:buFontTx/>
              <a:buNone/>
            </a:pPr>
            <a:r>
              <a:rPr lang="en-US" altLang="en-US" sz="1800" b="1" dirty="0" err="1"/>
              <a:t>Pseudophakic</a:t>
            </a:r>
            <a:endParaRPr lang="en-US" altLang="en-US" sz="1800" b="1" dirty="0"/>
          </a:p>
        </p:txBody>
      </p:sp>
      <p:sp>
        <p:nvSpPr>
          <p:cNvPr id="43031" name="Text Box 35"/>
          <p:cNvSpPr txBox="1">
            <a:spLocks noChangeArrowheads="1"/>
          </p:cNvSpPr>
          <p:nvPr/>
        </p:nvSpPr>
        <p:spPr bwMode="auto">
          <a:xfrm>
            <a:off x="1190847" y="1295400"/>
            <a:ext cx="2473754"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t>w/ Pupillary Block</a:t>
            </a:r>
          </a:p>
        </p:txBody>
      </p:sp>
      <p:sp>
        <p:nvSpPr>
          <p:cNvPr id="49" name="Rectangle 2">
            <a:extLst>
              <a:ext uri="{FF2B5EF4-FFF2-40B4-BE49-F238E27FC236}">
                <a16:creationId xmlns:a16="http://schemas.microsoft.com/office/drawing/2014/main" id="{240EE5BF-F7D2-4FC8-A5DD-F6B5423153C6}"/>
              </a:ext>
            </a:extLst>
          </p:cNvPr>
          <p:cNvSpPr>
            <a:spLocks noGrp="1" noChangeArrowheads="1"/>
          </p:cNvSpPr>
          <p:nvPr>
            <p:ph type="title"/>
          </p:nvPr>
        </p:nvSpPr>
        <p:spPr>
          <a:xfrm>
            <a:off x="457200" y="304800"/>
            <a:ext cx="7543800" cy="563562"/>
          </a:xfrm>
        </p:spPr>
        <p:txBody>
          <a:bodyPr/>
          <a:lstStyle/>
          <a:p>
            <a:pPr eaLnBrk="1" hangingPunct="1"/>
            <a:r>
              <a:rPr lang="en-US" altLang="en-US" sz="3500" dirty="0"/>
              <a:t>A</a:t>
            </a:r>
          </a:p>
        </p:txBody>
      </p:sp>
      <p:sp>
        <p:nvSpPr>
          <p:cNvPr id="50" name="TextBox 49">
            <a:extLst>
              <a:ext uri="{FF2B5EF4-FFF2-40B4-BE49-F238E27FC236}">
                <a16:creationId xmlns:a16="http://schemas.microsoft.com/office/drawing/2014/main" id="{CF426230-46C8-405C-9015-99EF57762A2E}"/>
              </a:ext>
            </a:extLst>
          </p:cNvPr>
          <p:cNvSpPr txBox="1"/>
          <p:nvPr/>
        </p:nvSpPr>
        <p:spPr>
          <a:xfrm>
            <a:off x="2259496" y="189094"/>
            <a:ext cx="4607480" cy="400110"/>
          </a:xfrm>
          <a:prstGeom prst="rect">
            <a:avLst/>
          </a:prstGeom>
          <a:solidFill>
            <a:schemeClr val="accent1">
              <a:lumMod val="60000"/>
              <a:lumOff val="40000"/>
            </a:schemeClr>
          </a:solidFill>
        </p:spPr>
        <p:txBody>
          <a:bodyPr wrap="none" rtlCol="0">
            <a:spAutoFit/>
          </a:bodyPr>
          <a:lstStyle/>
          <a:p>
            <a:pPr algn="ctr"/>
            <a:r>
              <a:rPr lang="en-US" sz="2000" b="1" dirty="0"/>
              <a:t>Secondary Angle Closure Glaucoma</a:t>
            </a:r>
          </a:p>
        </p:txBody>
      </p:sp>
      <p:sp>
        <p:nvSpPr>
          <p:cNvPr id="2" name="TextBox 1">
            <a:extLst>
              <a:ext uri="{FF2B5EF4-FFF2-40B4-BE49-F238E27FC236}">
                <a16:creationId xmlns:a16="http://schemas.microsoft.com/office/drawing/2014/main" id="{A7E30BEC-923B-4C9A-A856-BDD0D882F6B8}"/>
              </a:ext>
            </a:extLst>
          </p:cNvPr>
          <p:cNvSpPr txBox="1"/>
          <p:nvPr/>
        </p:nvSpPr>
        <p:spPr>
          <a:xfrm>
            <a:off x="887305" y="2844119"/>
            <a:ext cx="1494320" cy="338554"/>
          </a:xfrm>
          <a:prstGeom prst="rect">
            <a:avLst/>
          </a:prstGeom>
          <a:noFill/>
        </p:spPr>
        <p:txBody>
          <a:bodyPr wrap="none" rtlCol="0">
            <a:spAutoFit/>
          </a:bodyPr>
          <a:lstStyle/>
          <a:p>
            <a:r>
              <a:rPr lang="en-US" sz="1600" dirty="0" err="1">
                <a:solidFill>
                  <a:schemeClr val="bg1">
                    <a:lumMod val="75000"/>
                  </a:schemeClr>
                </a:solidFill>
              </a:rPr>
              <a:t>Phacomorphic</a:t>
            </a:r>
            <a:endParaRPr lang="en-US" sz="1600" dirty="0">
              <a:solidFill>
                <a:schemeClr val="bg1">
                  <a:lumMod val="75000"/>
                </a:schemeClr>
              </a:solidFill>
            </a:endParaRPr>
          </a:p>
        </p:txBody>
      </p:sp>
      <p:sp>
        <p:nvSpPr>
          <p:cNvPr id="51" name="TextBox 50">
            <a:extLst>
              <a:ext uri="{FF2B5EF4-FFF2-40B4-BE49-F238E27FC236}">
                <a16:creationId xmlns:a16="http://schemas.microsoft.com/office/drawing/2014/main" id="{156069D4-340B-4160-A336-EBF73557CEE0}"/>
              </a:ext>
            </a:extLst>
          </p:cNvPr>
          <p:cNvSpPr txBox="1"/>
          <p:nvPr/>
        </p:nvSpPr>
        <p:spPr>
          <a:xfrm>
            <a:off x="884725" y="3175578"/>
            <a:ext cx="1402948" cy="338554"/>
          </a:xfrm>
          <a:prstGeom prst="rect">
            <a:avLst/>
          </a:prstGeom>
          <a:noFill/>
        </p:spPr>
        <p:txBody>
          <a:bodyPr wrap="none" rtlCol="0">
            <a:spAutoFit/>
          </a:bodyPr>
          <a:lstStyle/>
          <a:p>
            <a:r>
              <a:rPr lang="en-US" sz="1600" dirty="0">
                <a:solidFill>
                  <a:schemeClr val="bg1">
                    <a:lumMod val="75000"/>
                  </a:schemeClr>
                </a:solidFill>
              </a:rPr>
              <a:t>Ectopia </a:t>
            </a:r>
            <a:r>
              <a:rPr lang="en-US" sz="1600" dirty="0" err="1">
                <a:solidFill>
                  <a:schemeClr val="bg1">
                    <a:lumMod val="75000"/>
                  </a:schemeClr>
                </a:solidFill>
              </a:rPr>
              <a:t>lentis</a:t>
            </a:r>
            <a:endParaRPr lang="en-US" sz="1600" dirty="0">
              <a:solidFill>
                <a:schemeClr val="bg1">
                  <a:lumMod val="75000"/>
                </a:schemeClr>
              </a:solidFill>
            </a:endParaRPr>
          </a:p>
        </p:txBody>
      </p:sp>
      <p:cxnSp>
        <p:nvCxnSpPr>
          <p:cNvPr id="71" name="Straight Connector 70">
            <a:extLst>
              <a:ext uri="{FF2B5EF4-FFF2-40B4-BE49-F238E27FC236}">
                <a16:creationId xmlns:a16="http://schemas.microsoft.com/office/drawing/2014/main" id="{C104938D-BA8D-4E39-9D5F-9EE2012F2F3C}"/>
              </a:ext>
            </a:extLst>
          </p:cNvPr>
          <p:cNvCxnSpPr>
            <a:cxnSpLocks/>
          </p:cNvCxnSpPr>
          <p:nvPr/>
        </p:nvCxnSpPr>
        <p:spPr>
          <a:xfrm flipH="1">
            <a:off x="762665" y="3023488"/>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2A7E4E40-472F-4E50-8A7A-45C10FDD7171}"/>
              </a:ext>
            </a:extLst>
          </p:cNvPr>
          <p:cNvCxnSpPr>
            <a:cxnSpLocks/>
          </p:cNvCxnSpPr>
          <p:nvPr/>
        </p:nvCxnSpPr>
        <p:spPr>
          <a:xfrm flipH="1">
            <a:off x="762665" y="3347853"/>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C3924889-45B9-4383-9C9E-48F0A9C27AD8}"/>
              </a:ext>
            </a:extLst>
          </p:cNvPr>
          <p:cNvCxnSpPr>
            <a:cxnSpLocks/>
          </p:cNvCxnSpPr>
          <p:nvPr/>
        </p:nvCxnSpPr>
        <p:spPr>
          <a:xfrm flipH="1">
            <a:off x="748719" y="2838976"/>
            <a:ext cx="13947" cy="5088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 name="Straight Arrow Connector 5">
            <a:extLst>
              <a:ext uri="{FF2B5EF4-FFF2-40B4-BE49-F238E27FC236}">
                <a16:creationId xmlns:a16="http://schemas.microsoft.com/office/drawing/2014/main" id="{A3439F0C-5143-461F-8F3C-2E830785DEFC}"/>
              </a:ext>
            </a:extLst>
          </p:cNvPr>
          <p:cNvCxnSpPr>
            <a:stCxn id="50" idx="2"/>
          </p:cNvCxnSpPr>
          <p:nvPr/>
        </p:nvCxnSpPr>
        <p:spPr>
          <a:xfrm flipH="1">
            <a:off x="2971800" y="589204"/>
            <a:ext cx="1591436" cy="706196"/>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6" name="Straight Arrow Connector 25">
            <a:extLst>
              <a:ext uri="{FF2B5EF4-FFF2-40B4-BE49-F238E27FC236}">
                <a16:creationId xmlns:a16="http://schemas.microsoft.com/office/drawing/2014/main" id="{B70E0124-9B84-41A5-8D84-A66B7838A706}"/>
              </a:ext>
            </a:extLst>
          </p:cNvPr>
          <p:cNvCxnSpPr>
            <a:cxnSpLocks/>
          </p:cNvCxnSpPr>
          <p:nvPr/>
        </p:nvCxnSpPr>
        <p:spPr>
          <a:xfrm flipH="1">
            <a:off x="1159539" y="1828800"/>
            <a:ext cx="1290435" cy="478059"/>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28" name="Straight Arrow Connector 27">
            <a:extLst>
              <a:ext uri="{FF2B5EF4-FFF2-40B4-BE49-F238E27FC236}">
                <a16:creationId xmlns:a16="http://schemas.microsoft.com/office/drawing/2014/main" id="{567A4249-5C59-4416-8A8E-1C35913900AB}"/>
              </a:ext>
            </a:extLst>
          </p:cNvPr>
          <p:cNvCxnSpPr>
            <a:cxnSpLocks/>
          </p:cNvCxnSpPr>
          <p:nvPr/>
        </p:nvCxnSpPr>
        <p:spPr>
          <a:xfrm>
            <a:off x="2449973" y="1832208"/>
            <a:ext cx="1268784" cy="477455"/>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1" name="Straight Arrow Connector 20">
            <a:extLst>
              <a:ext uri="{FF2B5EF4-FFF2-40B4-BE49-F238E27FC236}">
                <a16:creationId xmlns:a16="http://schemas.microsoft.com/office/drawing/2014/main" id="{5E33AEB6-AB6B-4304-B44B-E14BDAECF20A}"/>
              </a:ext>
            </a:extLst>
          </p:cNvPr>
          <p:cNvCxnSpPr>
            <a:cxnSpLocks/>
          </p:cNvCxnSpPr>
          <p:nvPr/>
        </p:nvCxnSpPr>
        <p:spPr>
          <a:xfrm>
            <a:off x="4572000" y="589204"/>
            <a:ext cx="1600200" cy="706196"/>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17" name="Text Box 36">
            <a:extLst>
              <a:ext uri="{FF2B5EF4-FFF2-40B4-BE49-F238E27FC236}">
                <a16:creationId xmlns:a16="http://schemas.microsoft.com/office/drawing/2014/main" id="{34552070-EB2B-487F-A630-96C6A15CCEE0}"/>
              </a:ext>
            </a:extLst>
          </p:cNvPr>
          <p:cNvSpPr txBox="1">
            <a:spLocks noChangeArrowheads="1"/>
          </p:cNvSpPr>
          <p:nvPr/>
        </p:nvSpPr>
        <p:spPr bwMode="auto">
          <a:xfrm>
            <a:off x="5181600" y="1295400"/>
            <a:ext cx="2630848" cy="430887"/>
          </a:xfrm>
          <a:prstGeom prst="rect">
            <a:avLst/>
          </a:prstGeom>
          <a:noFill/>
          <a:ln w="952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solidFill>
                  <a:schemeClr val="bg1">
                    <a:lumMod val="75000"/>
                  </a:schemeClr>
                </a:solidFill>
              </a:rPr>
              <a:t>w/o Pupillary Block</a:t>
            </a:r>
          </a:p>
        </p:txBody>
      </p:sp>
      <p:sp>
        <p:nvSpPr>
          <p:cNvPr id="3" name="TextBox 2">
            <a:extLst>
              <a:ext uri="{FF2B5EF4-FFF2-40B4-BE49-F238E27FC236}">
                <a16:creationId xmlns:a16="http://schemas.microsoft.com/office/drawing/2014/main" id="{ED594A0C-F344-4C79-9571-9F1AFB4FCC8D}"/>
              </a:ext>
            </a:extLst>
          </p:cNvPr>
          <p:cNvSpPr txBox="1"/>
          <p:nvPr/>
        </p:nvSpPr>
        <p:spPr>
          <a:xfrm>
            <a:off x="239442" y="2957670"/>
            <a:ext cx="8599758" cy="3293209"/>
          </a:xfrm>
          <a:prstGeom prst="rect">
            <a:avLst/>
          </a:prstGeom>
          <a:solidFill>
            <a:schemeClr val="accent1">
              <a:lumMod val="40000"/>
              <a:lumOff val="60000"/>
            </a:schemeClr>
          </a:solidFill>
        </p:spPr>
        <p:txBody>
          <a:bodyPr wrap="square" rtlCol="0">
            <a:spAutoFit/>
          </a:bodyPr>
          <a:lstStyle/>
          <a:p>
            <a:r>
              <a:rPr lang="en-US" sz="1600" i="1" dirty="0"/>
              <a:t>What sort of IOL is commonly implicated in pupillary block secondary ACG?</a:t>
            </a:r>
          </a:p>
          <a:p>
            <a:r>
              <a:rPr lang="en-US" sz="1600" dirty="0"/>
              <a:t>The AC sort. Pressure in the posterior chamber pushes the iris against the IOL from behind, preventing aqueous from passing freely through the pupil. This initiates the now-familiar PC&gt;AC pressure </a:t>
            </a:r>
            <a:r>
              <a:rPr lang="en-US" sz="1600" dirty="0" err="1"/>
              <a:t>gradient</a:t>
            </a:r>
            <a:r>
              <a:rPr lang="en-US" sz="1600" dirty="0" err="1">
                <a:sym typeface="Wingdings" panose="05000000000000000000" pitchFamily="2" charset="2"/>
              </a:rPr>
              <a:t>anterior</a:t>
            </a:r>
            <a:r>
              <a:rPr lang="en-US" sz="1600" dirty="0"/>
              <a:t> bowing of the peripheral </a:t>
            </a:r>
            <a:r>
              <a:rPr lang="en-US" sz="1600" dirty="0" err="1"/>
              <a:t>iris</a:t>
            </a:r>
            <a:r>
              <a:rPr lang="en-US" sz="1600" dirty="0" err="1">
                <a:sym typeface="Wingdings" panose="05000000000000000000" pitchFamily="2" charset="2"/>
              </a:rPr>
              <a:t></a:t>
            </a:r>
            <a:r>
              <a:rPr lang="en-US" sz="1600" dirty="0" err="1"/>
              <a:t>occlusion</a:t>
            </a:r>
            <a:r>
              <a:rPr lang="en-US" sz="1600" dirty="0"/>
              <a:t> of the angle.</a:t>
            </a:r>
          </a:p>
          <a:p>
            <a:endParaRPr lang="en-US" sz="1600" dirty="0"/>
          </a:p>
          <a:p>
            <a:r>
              <a:rPr lang="en-US" sz="1600" i="1" dirty="0"/>
              <a:t>OK, so why doesn’t this happen </a:t>
            </a:r>
            <a:r>
              <a:rPr lang="en-US" sz="1600" b="1" dirty="0"/>
              <a:t>every</a:t>
            </a:r>
            <a:r>
              <a:rPr lang="en-US" sz="1600" i="1" dirty="0"/>
              <a:t> time an AC IOL is placed?</a:t>
            </a:r>
          </a:p>
          <a:p>
            <a:r>
              <a:rPr lang="en-US" sz="1600" dirty="0"/>
              <a:t>Because a  peripheral iridotomy  is created during the cataract surgery</a:t>
            </a:r>
          </a:p>
          <a:p>
            <a:endParaRPr lang="en-US" sz="1600" dirty="0"/>
          </a:p>
          <a:p>
            <a:r>
              <a:rPr lang="en-US" sz="1600" i="1" dirty="0"/>
              <a:t>Then why does ACG </a:t>
            </a:r>
            <a:r>
              <a:rPr lang="en-US" sz="1600" dirty="0"/>
              <a:t>ever</a:t>
            </a:r>
            <a:r>
              <a:rPr lang="en-US" sz="1600" i="1" dirty="0"/>
              <a:t> develop?</a:t>
            </a:r>
          </a:p>
          <a:p>
            <a:r>
              <a:rPr lang="en-US" sz="1600" dirty="0"/>
              <a:t>Because on occasion the PI gets blocked, either by an  IOL haptic  or the  vitreous face</a:t>
            </a:r>
          </a:p>
          <a:p>
            <a:endParaRPr lang="en-US" sz="1600" i="1" dirty="0"/>
          </a:p>
          <a:p>
            <a:r>
              <a:rPr lang="en-US" sz="1600" i="1" dirty="0"/>
              <a:t>How is </a:t>
            </a:r>
            <a:r>
              <a:rPr lang="en-US" sz="1600" i="1" dirty="0" err="1"/>
              <a:t>pseudophakic</a:t>
            </a:r>
            <a:r>
              <a:rPr lang="en-US" sz="1600" i="1" dirty="0"/>
              <a:t> ACG managed?</a:t>
            </a:r>
          </a:p>
          <a:p>
            <a:r>
              <a:rPr lang="en-US" sz="1600" dirty="0"/>
              <a:t>The usual way—aqueous suppressants and urgent LPI(s)</a:t>
            </a:r>
          </a:p>
        </p:txBody>
      </p:sp>
      <p:sp>
        <p:nvSpPr>
          <p:cNvPr id="18" name="Oval 17">
            <a:extLst>
              <a:ext uri="{FF2B5EF4-FFF2-40B4-BE49-F238E27FC236}">
                <a16:creationId xmlns:a16="http://schemas.microsoft.com/office/drawing/2014/main" id="{4F17BA4D-8EA7-4216-99CA-448DEF02F4E5}"/>
              </a:ext>
            </a:extLst>
          </p:cNvPr>
          <p:cNvSpPr/>
          <p:nvPr/>
        </p:nvSpPr>
        <p:spPr>
          <a:xfrm>
            <a:off x="2770996" y="2514600"/>
            <a:ext cx="2105803" cy="415945"/>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781763061"/>
      </p:ext>
    </p:extLst>
  </p:cSld>
  <p:clrMapOvr>
    <a:masterClrMapping/>
  </p:clrMapOvr>
</p:sld>
</file>

<file path=ppt/slides/slide1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014" name="Text Box 6"/>
          <p:cNvSpPr txBox="1">
            <a:spLocks noChangeArrowheads="1"/>
          </p:cNvSpPr>
          <p:nvPr/>
        </p:nvSpPr>
        <p:spPr bwMode="auto">
          <a:xfrm>
            <a:off x="533400" y="2356376"/>
            <a:ext cx="1005403"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Lens-</a:t>
            </a:r>
          </a:p>
          <a:p>
            <a:pPr algn="ctr" eaLnBrk="1" hangingPunct="1">
              <a:lnSpc>
                <a:spcPct val="80000"/>
              </a:lnSpc>
              <a:spcBef>
                <a:spcPct val="0"/>
              </a:spcBef>
              <a:buClrTx/>
              <a:buSzTx/>
              <a:buFontTx/>
              <a:buNone/>
            </a:pPr>
            <a:r>
              <a:rPr lang="en-US" altLang="en-US" sz="1800" dirty="0">
                <a:solidFill>
                  <a:schemeClr val="bg1">
                    <a:lumMod val="75000"/>
                  </a:schemeClr>
                </a:solidFill>
              </a:rPr>
              <a:t>Induced</a:t>
            </a:r>
          </a:p>
        </p:txBody>
      </p:sp>
      <p:sp>
        <p:nvSpPr>
          <p:cNvPr id="43017" name="Text Box 14"/>
          <p:cNvSpPr txBox="1">
            <a:spLocks noChangeArrowheads="1"/>
          </p:cNvSpPr>
          <p:nvPr/>
        </p:nvSpPr>
        <p:spPr bwMode="auto">
          <a:xfrm>
            <a:off x="3026498" y="2365901"/>
            <a:ext cx="1633781"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Aphakic/</a:t>
            </a:r>
          </a:p>
          <a:p>
            <a:pPr algn="ctr" eaLnBrk="1" hangingPunct="1">
              <a:lnSpc>
                <a:spcPct val="80000"/>
              </a:lnSpc>
              <a:spcBef>
                <a:spcPct val="0"/>
              </a:spcBef>
              <a:buClrTx/>
              <a:buSzTx/>
              <a:buFontTx/>
              <a:buNone/>
            </a:pPr>
            <a:r>
              <a:rPr lang="en-US" altLang="en-US" sz="1800" dirty="0" err="1">
                <a:solidFill>
                  <a:schemeClr val="bg1">
                    <a:lumMod val="75000"/>
                  </a:schemeClr>
                </a:solidFill>
              </a:rPr>
              <a:t>Pseudophakic</a:t>
            </a:r>
            <a:endParaRPr lang="en-US" altLang="en-US" sz="1800" dirty="0">
              <a:solidFill>
                <a:schemeClr val="bg1">
                  <a:lumMod val="75000"/>
                </a:schemeClr>
              </a:solidFill>
            </a:endParaRPr>
          </a:p>
        </p:txBody>
      </p:sp>
      <p:sp>
        <p:nvSpPr>
          <p:cNvPr id="43031" name="Text Box 35"/>
          <p:cNvSpPr txBox="1">
            <a:spLocks noChangeArrowheads="1"/>
          </p:cNvSpPr>
          <p:nvPr/>
        </p:nvSpPr>
        <p:spPr bwMode="auto">
          <a:xfrm>
            <a:off x="1190847" y="1295400"/>
            <a:ext cx="2473754"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solidFill>
                  <a:schemeClr val="bg1">
                    <a:lumMod val="75000"/>
                  </a:schemeClr>
                </a:solidFill>
              </a:rPr>
              <a:t>w/ Pupillary Block</a:t>
            </a:r>
          </a:p>
        </p:txBody>
      </p:sp>
      <p:sp>
        <p:nvSpPr>
          <p:cNvPr id="43032" name="Text Box 36"/>
          <p:cNvSpPr txBox="1">
            <a:spLocks noChangeArrowheads="1"/>
          </p:cNvSpPr>
          <p:nvPr/>
        </p:nvSpPr>
        <p:spPr bwMode="auto">
          <a:xfrm>
            <a:off x="5181600" y="1295400"/>
            <a:ext cx="2630848"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t>w/o Pupillary Block</a:t>
            </a:r>
          </a:p>
        </p:txBody>
      </p:sp>
      <p:sp>
        <p:nvSpPr>
          <p:cNvPr id="49" name="Rectangle 2">
            <a:extLst>
              <a:ext uri="{FF2B5EF4-FFF2-40B4-BE49-F238E27FC236}">
                <a16:creationId xmlns:a16="http://schemas.microsoft.com/office/drawing/2014/main" id="{240EE5BF-F7D2-4FC8-A5DD-F6B5423153C6}"/>
              </a:ext>
            </a:extLst>
          </p:cNvPr>
          <p:cNvSpPr>
            <a:spLocks noGrp="1" noChangeArrowheads="1"/>
          </p:cNvSpPr>
          <p:nvPr>
            <p:ph type="title"/>
          </p:nvPr>
        </p:nvSpPr>
        <p:spPr>
          <a:xfrm>
            <a:off x="457200" y="304800"/>
            <a:ext cx="7543800" cy="563562"/>
          </a:xfrm>
        </p:spPr>
        <p:txBody>
          <a:bodyPr/>
          <a:lstStyle/>
          <a:p>
            <a:pPr eaLnBrk="1" hangingPunct="1"/>
            <a:r>
              <a:rPr lang="en-US" altLang="en-US" sz="3500" dirty="0"/>
              <a:t>Q</a:t>
            </a:r>
          </a:p>
        </p:txBody>
      </p:sp>
      <p:sp>
        <p:nvSpPr>
          <p:cNvPr id="50" name="TextBox 49">
            <a:extLst>
              <a:ext uri="{FF2B5EF4-FFF2-40B4-BE49-F238E27FC236}">
                <a16:creationId xmlns:a16="http://schemas.microsoft.com/office/drawing/2014/main" id="{CF426230-46C8-405C-9015-99EF57762A2E}"/>
              </a:ext>
            </a:extLst>
          </p:cNvPr>
          <p:cNvSpPr txBox="1"/>
          <p:nvPr/>
        </p:nvSpPr>
        <p:spPr>
          <a:xfrm>
            <a:off x="2259496" y="189094"/>
            <a:ext cx="4607480" cy="400110"/>
          </a:xfrm>
          <a:prstGeom prst="rect">
            <a:avLst/>
          </a:prstGeom>
          <a:solidFill>
            <a:schemeClr val="accent1">
              <a:lumMod val="60000"/>
              <a:lumOff val="40000"/>
            </a:schemeClr>
          </a:solidFill>
        </p:spPr>
        <p:txBody>
          <a:bodyPr wrap="none" rtlCol="0">
            <a:spAutoFit/>
          </a:bodyPr>
          <a:lstStyle/>
          <a:p>
            <a:pPr algn="ctr"/>
            <a:r>
              <a:rPr lang="en-US" sz="2000" b="1" dirty="0"/>
              <a:t>Secondary Angle Closure Glaucoma</a:t>
            </a:r>
          </a:p>
        </p:txBody>
      </p:sp>
      <p:sp>
        <p:nvSpPr>
          <p:cNvPr id="2" name="TextBox 1">
            <a:extLst>
              <a:ext uri="{FF2B5EF4-FFF2-40B4-BE49-F238E27FC236}">
                <a16:creationId xmlns:a16="http://schemas.microsoft.com/office/drawing/2014/main" id="{A7E30BEC-923B-4C9A-A856-BDD0D882F6B8}"/>
              </a:ext>
            </a:extLst>
          </p:cNvPr>
          <p:cNvSpPr txBox="1"/>
          <p:nvPr/>
        </p:nvSpPr>
        <p:spPr>
          <a:xfrm>
            <a:off x="887305" y="2844119"/>
            <a:ext cx="1494320" cy="338554"/>
          </a:xfrm>
          <a:prstGeom prst="rect">
            <a:avLst/>
          </a:prstGeom>
          <a:noFill/>
        </p:spPr>
        <p:txBody>
          <a:bodyPr wrap="none" rtlCol="0">
            <a:spAutoFit/>
          </a:bodyPr>
          <a:lstStyle/>
          <a:p>
            <a:r>
              <a:rPr lang="en-US" sz="1600" dirty="0" err="1">
                <a:solidFill>
                  <a:schemeClr val="bg1">
                    <a:lumMod val="75000"/>
                  </a:schemeClr>
                </a:solidFill>
              </a:rPr>
              <a:t>Phacomorphic</a:t>
            </a:r>
            <a:endParaRPr lang="en-US" sz="1600" dirty="0">
              <a:solidFill>
                <a:schemeClr val="bg1">
                  <a:lumMod val="75000"/>
                </a:schemeClr>
              </a:solidFill>
            </a:endParaRPr>
          </a:p>
        </p:txBody>
      </p:sp>
      <p:sp>
        <p:nvSpPr>
          <p:cNvPr id="51" name="TextBox 50">
            <a:extLst>
              <a:ext uri="{FF2B5EF4-FFF2-40B4-BE49-F238E27FC236}">
                <a16:creationId xmlns:a16="http://schemas.microsoft.com/office/drawing/2014/main" id="{156069D4-340B-4160-A336-EBF73557CEE0}"/>
              </a:ext>
            </a:extLst>
          </p:cNvPr>
          <p:cNvSpPr txBox="1"/>
          <p:nvPr/>
        </p:nvSpPr>
        <p:spPr>
          <a:xfrm>
            <a:off x="884725" y="3175578"/>
            <a:ext cx="1402948" cy="338554"/>
          </a:xfrm>
          <a:prstGeom prst="rect">
            <a:avLst/>
          </a:prstGeom>
          <a:noFill/>
        </p:spPr>
        <p:txBody>
          <a:bodyPr wrap="none" rtlCol="0">
            <a:spAutoFit/>
          </a:bodyPr>
          <a:lstStyle/>
          <a:p>
            <a:r>
              <a:rPr lang="en-US" sz="1600" dirty="0">
                <a:solidFill>
                  <a:schemeClr val="bg1">
                    <a:lumMod val="75000"/>
                  </a:schemeClr>
                </a:solidFill>
              </a:rPr>
              <a:t>Ectopia </a:t>
            </a:r>
            <a:r>
              <a:rPr lang="en-US" sz="1600" dirty="0" err="1">
                <a:solidFill>
                  <a:schemeClr val="bg1">
                    <a:lumMod val="75000"/>
                  </a:schemeClr>
                </a:solidFill>
              </a:rPr>
              <a:t>lentis</a:t>
            </a:r>
            <a:endParaRPr lang="en-US" sz="1600" dirty="0">
              <a:solidFill>
                <a:schemeClr val="bg1">
                  <a:lumMod val="75000"/>
                </a:schemeClr>
              </a:solidFill>
            </a:endParaRPr>
          </a:p>
        </p:txBody>
      </p:sp>
      <p:cxnSp>
        <p:nvCxnSpPr>
          <p:cNvPr id="71" name="Straight Connector 70">
            <a:extLst>
              <a:ext uri="{FF2B5EF4-FFF2-40B4-BE49-F238E27FC236}">
                <a16:creationId xmlns:a16="http://schemas.microsoft.com/office/drawing/2014/main" id="{C104938D-BA8D-4E39-9D5F-9EE2012F2F3C}"/>
              </a:ext>
            </a:extLst>
          </p:cNvPr>
          <p:cNvCxnSpPr>
            <a:cxnSpLocks/>
          </p:cNvCxnSpPr>
          <p:nvPr/>
        </p:nvCxnSpPr>
        <p:spPr>
          <a:xfrm flipH="1">
            <a:off x="762665" y="3023488"/>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2A7E4E40-472F-4E50-8A7A-45C10FDD7171}"/>
              </a:ext>
            </a:extLst>
          </p:cNvPr>
          <p:cNvCxnSpPr>
            <a:cxnSpLocks/>
          </p:cNvCxnSpPr>
          <p:nvPr/>
        </p:nvCxnSpPr>
        <p:spPr>
          <a:xfrm flipH="1">
            <a:off x="762665" y="3347853"/>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C3924889-45B9-4383-9C9E-48F0A9C27AD8}"/>
              </a:ext>
            </a:extLst>
          </p:cNvPr>
          <p:cNvCxnSpPr>
            <a:cxnSpLocks/>
          </p:cNvCxnSpPr>
          <p:nvPr/>
        </p:nvCxnSpPr>
        <p:spPr>
          <a:xfrm flipH="1">
            <a:off x="748719" y="2838976"/>
            <a:ext cx="13947" cy="5088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 name="Straight Arrow Connector 5">
            <a:extLst>
              <a:ext uri="{FF2B5EF4-FFF2-40B4-BE49-F238E27FC236}">
                <a16:creationId xmlns:a16="http://schemas.microsoft.com/office/drawing/2014/main" id="{A3439F0C-5143-461F-8F3C-2E830785DEFC}"/>
              </a:ext>
            </a:extLst>
          </p:cNvPr>
          <p:cNvCxnSpPr>
            <a:stCxn id="50" idx="2"/>
          </p:cNvCxnSpPr>
          <p:nvPr/>
        </p:nvCxnSpPr>
        <p:spPr>
          <a:xfrm flipH="1">
            <a:off x="2971800" y="589204"/>
            <a:ext cx="1591436" cy="706196"/>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0" name="Straight Arrow Connector 9">
            <a:extLst>
              <a:ext uri="{FF2B5EF4-FFF2-40B4-BE49-F238E27FC236}">
                <a16:creationId xmlns:a16="http://schemas.microsoft.com/office/drawing/2014/main" id="{84DC796E-F6ED-4FBB-82D2-A260F480BF8A}"/>
              </a:ext>
            </a:extLst>
          </p:cNvPr>
          <p:cNvCxnSpPr>
            <a:cxnSpLocks/>
          </p:cNvCxnSpPr>
          <p:nvPr/>
        </p:nvCxnSpPr>
        <p:spPr>
          <a:xfrm>
            <a:off x="4572000" y="589204"/>
            <a:ext cx="1600200" cy="706196"/>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6" name="Straight Arrow Connector 25">
            <a:extLst>
              <a:ext uri="{FF2B5EF4-FFF2-40B4-BE49-F238E27FC236}">
                <a16:creationId xmlns:a16="http://schemas.microsoft.com/office/drawing/2014/main" id="{B70E0124-9B84-41A5-8D84-A66B7838A706}"/>
              </a:ext>
            </a:extLst>
          </p:cNvPr>
          <p:cNvCxnSpPr>
            <a:cxnSpLocks/>
          </p:cNvCxnSpPr>
          <p:nvPr/>
        </p:nvCxnSpPr>
        <p:spPr>
          <a:xfrm flipH="1">
            <a:off x="1159539" y="1828800"/>
            <a:ext cx="1290435" cy="478059"/>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28" name="Straight Arrow Connector 27">
            <a:extLst>
              <a:ext uri="{FF2B5EF4-FFF2-40B4-BE49-F238E27FC236}">
                <a16:creationId xmlns:a16="http://schemas.microsoft.com/office/drawing/2014/main" id="{567A4249-5C59-4416-8A8E-1C35913900AB}"/>
              </a:ext>
            </a:extLst>
          </p:cNvPr>
          <p:cNvCxnSpPr>
            <a:cxnSpLocks/>
          </p:cNvCxnSpPr>
          <p:nvPr/>
        </p:nvCxnSpPr>
        <p:spPr>
          <a:xfrm>
            <a:off x="2449973" y="1832208"/>
            <a:ext cx="1268784"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58" name="Straight Arrow Connector 57">
            <a:extLst>
              <a:ext uri="{FF2B5EF4-FFF2-40B4-BE49-F238E27FC236}">
                <a16:creationId xmlns:a16="http://schemas.microsoft.com/office/drawing/2014/main" id="{E874FEE9-46BD-46A3-90A3-DE7CC220FBFF}"/>
              </a:ext>
            </a:extLst>
          </p:cNvPr>
          <p:cNvCxnSpPr>
            <a:cxnSpLocks/>
          </p:cNvCxnSpPr>
          <p:nvPr/>
        </p:nvCxnSpPr>
        <p:spPr>
          <a:xfrm flipH="1">
            <a:off x="5867400" y="1828800"/>
            <a:ext cx="849775" cy="477455"/>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59" name="Straight Arrow Connector 58">
            <a:extLst>
              <a:ext uri="{FF2B5EF4-FFF2-40B4-BE49-F238E27FC236}">
                <a16:creationId xmlns:a16="http://schemas.microsoft.com/office/drawing/2014/main" id="{C370A4A1-FE96-4E70-B89E-839542A5E241}"/>
              </a:ext>
            </a:extLst>
          </p:cNvPr>
          <p:cNvCxnSpPr>
            <a:cxnSpLocks/>
          </p:cNvCxnSpPr>
          <p:nvPr/>
        </p:nvCxnSpPr>
        <p:spPr>
          <a:xfrm>
            <a:off x="6717173" y="1832208"/>
            <a:ext cx="902827" cy="474047"/>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52" name="TextBox 51">
            <a:extLst>
              <a:ext uri="{FF2B5EF4-FFF2-40B4-BE49-F238E27FC236}">
                <a16:creationId xmlns:a16="http://schemas.microsoft.com/office/drawing/2014/main" id="{A8146F0E-2887-4E30-A92D-9518FA390581}"/>
              </a:ext>
            </a:extLst>
          </p:cNvPr>
          <p:cNvSpPr txBox="1"/>
          <p:nvPr/>
        </p:nvSpPr>
        <p:spPr>
          <a:xfrm>
            <a:off x="5269592" y="2286000"/>
            <a:ext cx="372218" cy="461665"/>
          </a:xfrm>
          <a:prstGeom prst="rect">
            <a:avLst/>
          </a:prstGeom>
          <a:noFill/>
        </p:spPr>
        <p:txBody>
          <a:bodyPr wrap="none" rtlCol="0">
            <a:spAutoFit/>
          </a:bodyPr>
          <a:lstStyle/>
          <a:p>
            <a:r>
              <a:rPr lang="en-US" sz="2400" b="1" i="1" dirty="0"/>
              <a:t>?</a:t>
            </a:r>
          </a:p>
        </p:txBody>
      </p:sp>
      <p:sp>
        <p:nvSpPr>
          <p:cNvPr id="53" name="TextBox 52">
            <a:extLst>
              <a:ext uri="{FF2B5EF4-FFF2-40B4-BE49-F238E27FC236}">
                <a16:creationId xmlns:a16="http://schemas.microsoft.com/office/drawing/2014/main" id="{9482B376-4BA1-4434-AAF7-5D060755C335}"/>
              </a:ext>
            </a:extLst>
          </p:cNvPr>
          <p:cNvSpPr txBox="1"/>
          <p:nvPr/>
        </p:nvSpPr>
        <p:spPr>
          <a:xfrm>
            <a:off x="7696200" y="2286000"/>
            <a:ext cx="372218" cy="461665"/>
          </a:xfrm>
          <a:prstGeom prst="rect">
            <a:avLst/>
          </a:prstGeom>
          <a:noFill/>
        </p:spPr>
        <p:txBody>
          <a:bodyPr wrap="none" rtlCol="0">
            <a:spAutoFit/>
          </a:bodyPr>
          <a:lstStyle/>
          <a:p>
            <a:r>
              <a:rPr lang="en-US" sz="2400" b="1" i="1" dirty="0"/>
              <a:t>?</a:t>
            </a:r>
          </a:p>
        </p:txBody>
      </p:sp>
      <p:sp>
        <p:nvSpPr>
          <p:cNvPr id="54" name="TextBox 53">
            <a:extLst>
              <a:ext uri="{FF2B5EF4-FFF2-40B4-BE49-F238E27FC236}">
                <a16:creationId xmlns:a16="http://schemas.microsoft.com/office/drawing/2014/main" id="{393EF7E1-A111-4CD7-9318-EF32CF388762}"/>
              </a:ext>
            </a:extLst>
          </p:cNvPr>
          <p:cNvSpPr txBox="1"/>
          <p:nvPr/>
        </p:nvSpPr>
        <p:spPr>
          <a:xfrm>
            <a:off x="5967573" y="1876326"/>
            <a:ext cx="1494191" cy="400110"/>
          </a:xfrm>
          <a:prstGeom prst="rect">
            <a:avLst/>
          </a:prstGeom>
          <a:noFill/>
        </p:spPr>
        <p:txBody>
          <a:bodyPr wrap="square" rtlCol="0">
            <a:spAutoFit/>
          </a:bodyPr>
          <a:lstStyle/>
          <a:p>
            <a:pPr algn="ctr">
              <a:lnSpc>
                <a:spcPts val="1200"/>
              </a:lnSpc>
            </a:pPr>
            <a:r>
              <a:rPr lang="en-US" sz="1200" i="1" dirty="0"/>
              <a:t>Two                 mechanisms</a:t>
            </a:r>
          </a:p>
        </p:txBody>
      </p:sp>
    </p:spTree>
    <p:extLst>
      <p:ext uri="{BB962C8B-B14F-4D97-AF65-F5344CB8AC3E}">
        <p14:creationId xmlns:p14="http://schemas.microsoft.com/office/powerpoint/2010/main" val="2978875032"/>
      </p:ext>
    </p:extLst>
  </p:cSld>
  <p:clrMapOvr>
    <a:masterClrMapping/>
  </p:clrMapOvr>
</p:sld>
</file>

<file path=ppt/slides/slide1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014" name="Text Box 6"/>
          <p:cNvSpPr txBox="1">
            <a:spLocks noChangeArrowheads="1"/>
          </p:cNvSpPr>
          <p:nvPr/>
        </p:nvSpPr>
        <p:spPr bwMode="auto">
          <a:xfrm>
            <a:off x="533400" y="2356376"/>
            <a:ext cx="1005403"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Lens-</a:t>
            </a:r>
          </a:p>
          <a:p>
            <a:pPr algn="ctr" eaLnBrk="1" hangingPunct="1">
              <a:lnSpc>
                <a:spcPct val="80000"/>
              </a:lnSpc>
              <a:spcBef>
                <a:spcPct val="0"/>
              </a:spcBef>
              <a:buClrTx/>
              <a:buSzTx/>
              <a:buFontTx/>
              <a:buNone/>
            </a:pPr>
            <a:r>
              <a:rPr lang="en-US" altLang="en-US" sz="1800" dirty="0">
                <a:solidFill>
                  <a:schemeClr val="bg1">
                    <a:lumMod val="75000"/>
                  </a:schemeClr>
                </a:solidFill>
              </a:rPr>
              <a:t>Induced</a:t>
            </a:r>
          </a:p>
        </p:txBody>
      </p:sp>
      <p:sp>
        <p:nvSpPr>
          <p:cNvPr id="43017" name="Text Box 14"/>
          <p:cNvSpPr txBox="1">
            <a:spLocks noChangeArrowheads="1"/>
          </p:cNvSpPr>
          <p:nvPr/>
        </p:nvSpPr>
        <p:spPr bwMode="auto">
          <a:xfrm>
            <a:off x="3026498" y="2365901"/>
            <a:ext cx="1633781"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Aphakic/</a:t>
            </a:r>
          </a:p>
          <a:p>
            <a:pPr algn="ctr" eaLnBrk="1" hangingPunct="1">
              <a:lnSpc>
                <a:spcPct val="80000"/>
              </a:lnSpc>
              <a:spcBef>
                <a:spcPct val="0"/>
              </a:spcBef>
              <a:buClrTx/>
              <a:buSzTx/>
              <a:buFontTx/>
              <a:buNone/>
            </a:pPr>
            <a:r>
              <a:rPr lang="en-US" altLang="en-US" sz="1800" dirty="0" err="1">
                <a:solidFill>
                  <a:schemeClr val="bg1">
                    <a:lumMod val="75000"/>
                  </a:schemeClr>
                </a:solidFill>
              </a:rPr>
              <a:t>Pseudophakic</a:t>
            </a:r>
            <a:endParaRPr lang="en-US" altLang="en-US" sz="1800" dirty="0">
              <a:solidFill>
                <a:schemeClr val="bg1">
                  <a:lumMod val="75000"/>
                </a:schemeClr>
              </a:solidFill>
            </a:endParaRPr>
          </a:p>
        </p:txBody>
      </p:sp>
      <p:sp>
        <p:nvSpPr>
          <p:cNvPr id="43031" name="Text Box 35"/>
          <p:cNvSpPr txBox="1">
            <a:spLocks noChangeArrowheads="1"/>
          </p:cNvSpPr>
          <p:nvPr/>
        </p:nvSpPr>
        <p:spPr bwMode="auto">
          <a:xfrm>
            <a:off x="1190847" y="1295400"/>
            <a:ext cx="2473754"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solidFill>
                  <a:schemeClr val="bg1">
                    <a:lumMod val="75000"/>
                  </a:schemeClr>
                </a:solidFill>
              </a:rPr>
              <a:t>w/ Pupillary Block</a:t>
            </a:r>
          </a:p>
        </p:txBody>
      </p:sp>
      <p:sp>
        <p:nvSpPr>
          <p:cNvPr id="43032" name="Text Box 36"/>
          <p:cNvSpPr txBox="1">
            <a:spLocks noChangeArrowheads="1"/>
          </p:cNvSpPr>
          <p:nvPr/>
        </p:nvSpPr>
        <p:spPr bwMode="auto">
          <a:xfrm>
            <a:off x="5181600" y="1295400"/>
            <a:ext cx="2630848"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t>w/o Pupillary Block</a:t>
            </a:r>
          </a:p>
        </p:txBody>
      </p:sp>
      <p:sp>
        <p:nvSpPr>
          <p:cNvPr id="49" name="Rectangle 2">
            <a:extLst>
              <a:ext uri="{FF2B5EF4-FFF2-40B4-BE49-F238E27FC236}">
                <a16:creationId xmlns:a16="http://schemas.microsoft.com/office/drawing/2014/main" id="{240EE5BF-F7D2-4FC8-A5DD-F6B5423153C6}"/>
              </a:ext>
            </a:extLst>
          </p:cNvPr>
          <p:cNvSpPr>
            <a:spLocks noGrp="1" noChangeArrowheads="1"/>
          </p:cNvSpPr>
          <p:nvPr>
            <p:ph type="title"/>
          </p:nvPr>
        </p:nvSpPr>
        <p:spPr>
          <a:xfrm>
            <a:off x="457200" y="304800"/>
            <a:ext cx="7543800" cy="563562"/>
          </a:xfrm>
        </p:spPr>
        <p:txBody>
          <a:bodyPr/>
          <a:lstStyle/>
          <a:p>
            <a:pPr eaLnBrk="1" hangingPunct="1"/>
            <a:r>
              <a:rPr lang="en-US" altLang="en-US" sz="3500" dirty="0"/>
              <a:t>A</a:t>
            </a:r>
          </a:p>
        </p:txBody>
      </p:sp>
      <p:sp>
        <p:nvSpPr>
          <p:cNvPr id="50" name="TextBox 49">
            <a:extLst>
              <a:ext uri="{FF2B5EF4-FFF2-40B4-BE49-F238E27FC236}">
                <a16:creationId xmlns:a16="http://schemas.microsoft.com/office/drawing/2014/main" id="{CF426230-46C8-405C-9015-99EF57762A2E}"/>
              </a:ext>
            </a:extLst>
          </p:cNvPr>
          <p:cNvSpPr txBox="1"/>
          <p:nvPr/>
        </p:nvSpPr>
        <p:spPr>
          <a:xfrm>
            <a:off x="2259496" y="189094"/>
            <a:ext cx="4607480" cy="400110"/>
          </a:xfrm>
          <a:prstGeom prst="rect">
            <a:avLst/>
          </a:prstGeom>
          <a:solidFill>
            <a:schemeClr val="accent1">
              <a:lumMod val="60000"/>
              <a:lumOff val="40000"/>
            </a:schemeClr>
          </a:solidFill>
        </p:spPr>
        <p:txBody>
          <a:bodyPr wrap="none" rtlCol="0">
            <a:spAutoFit/>
          </a:bodyPr>
          <a:lstStyle/>
          <a:p>
            <a:pPr algn="ctr"/>
            <a:r>
              <a:rPr lang="en-US" sz="2000" b="1" dirty="0"/>
              <a:t>Secondary Angle Closure Glaucoma</a:t>
            </a:r>
          </a:p>
        </p:txBody>
      </p:sp>
      <p:sp>
        <p:nvSpPr>
          <p:cNvPr id="2" name="TextBox 1">
            <a:extLst>
              <a:ext uri="{FF2B5EF4-FFF2-40B4-BE49-F238E27FC236}">
                <a16:creationId xmlns:a16="http://schemas.microsoft.com/office/drawing/2014/main" id="{A7E30BEC-923B-4C9A-A856-BDD0D882F6B8}"/>
              </a:ext>
            </a:extLst>
          </p:cNvPr>
          <p:cNvSpPr txBox="1"/>
          <p:nvPr/>
        </p:nvSpPr>
        <p:spPr>
          <a:xfrm>
            <a:off x="887305" y="2844119"/>
            <a:ext cx="1494320" cy="338554"/>
          </a:xfrm>
          <a:prstGeom prst="rect">
            <a:avLst/>
          </a:prstGeom>
          <a:noFill/>
        </p:spPr>
        <p:txBody>
          <a:bodyPr wrap="none" rtlCol="0">
            <a:spAutoFit/>
          </a:bodyPr>
          <a:lstStyle/>
          <a:p>
            <a:r>
              <a:rPr lang="en-US" sz="1600" dirty="0" err="1">
                <a:solidFill>
                  <a:schemeClr val="bg1">
                    <a:lumMod val="75000"/>
                  </a:schemeClr>
                </a:solidFill>
              </a:rPr>
              <a:t>Phacomorphic</a:t>
            </a:r>
            <a:endParaRPr lang="en-US" sz="1600" dirty="0">
              <a:solidFill>
                <a:schemeClr val="bg1">
                  <a:lumMod val="75000"/>
                </a:schemeClr>
              </a:solidFill>
            </a:endParaRPr>
          </a:p>
        </p:txBody>
      </p:sp>
      <p:sp>
        <p:nvSpPr>
          <p:cNvPr id="51" name="TextBox 50">
            <a:extLst>
              <a:ext uri="{FF2B5EF4-FFF2-40B4-BE49-F238E27FC236}">
                <a16:creationId xmlns:a16="http://schemas.microsoft.com/office/drawing/2014/main" id="{156069D4-340B-4160-A336-EBF73557CEE0}"/>
              </a:ext>
            </a:extLst>
          </p:cNvPr>
          <p:cNvSpPr txBox="1"/>
          <p:nvPr/>
        </p:nvSpPr>
        <p:spPr>
          <a:xfrm>
            <a:off x="884725" y="3175578"/>
            <a:ext cx="1402948" cy="338554"/>
          </a:xfrm>
          <a:prstGeom prst="rect">
            <a:avLst/>
          </a:prstGeom>
          <a:noFill/>
        </p:spPr>
        <p:txBody>
          <a:bodyPr wrap="none" rtlCol="0">
            <a:spAutoFit/>
          </a:bodyPr>
          <a:lstStyle/>
          <a:p>
            <a:r>
              <a:rPr lang="en-US" sz="1600" dirty="0">
                <a:solidFill>
                  <a:schemeClr val="bg1">
                    <a:lumMod val="75000"/>
                  </a:schemeClr>
                </a:solidFill>
              </a:rPr>
              <a:t>Ectopia </a:t>
            </a:r>
            <a:r>
              <a:rPr lang="en-US" sz="1600" dirty="0" err="1">
                <a:solidFill>
                  <a:schemeClr val="bg1">
                    <a:lumMod val="75000"/>
                  </a:schemeClr>
                </a:solidFill>
              </a:rPr>
              <a:t>lentis</a:t>
            </a:r>
            <a:endParaRPr lang="en-US" sz="1600" dirty="0">
              <a:solidFill>
                <a:schemeClr val="bg1">
                  <a:lumMod val="75000"/>
                </a:schemeClr>
              </a:solidFill>
            </a:endParaRPr>
          </a:p>
        </p:txBody>
      </p:sp>
      <p:cxnSp>
        <p:nvCxnSpPr>
          <p:cNvPr id="71" name="Straight Connector 70">
            <a:extLst>
              <a:ext uri="{FF2B5EF4-FFF2-40B4-BE49-F238E27FC236}">
                <a16:creationId xmlns:a16="http://schemas.microsoft.com/office/drawing/2014/main" id="{C104938D-BA8D-4E39-9D5F-9EE2012F2F3C}"/>
              </a:ext>
            </a:extLst>
          </p:cNvPr>
          <p:cNvCxnSpPr>
            <a:cxnSpLocks/>
          </p:cNvCxnSpPr>
          <p:nvPr/>
        </p:nvCxnSpPr>
        <p:spPr>
          <a:xfrm flipH="1">
            <a:off x="762665" y="3023488"/>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2A7E4E40-472F-4E50-8A7A-45C10FDD7171}"/>
              </a:ext>
            </a:extLst>
          </p:cNvPr>
          <p:cNvCxnSpPr>
            <a:cxnSpLocks/>
          </p:cNvCxnSpPr>
          <p:nvPr/>
        </p:nvCxnSpPr>
        <p:spPr>
          <a:xfrm flipH="1">
            <a:off x="762665" y="3347853"/>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C3924889-45B9-4383-9C9E-48F0A9C27AD8}"/>
              </a:ext>
            </a:extLst>
          </p:cNvPr>
          <p:cNvCxnSpPr>
            <a:cxnSpLocks/>
          </p:cNvCxnSpPr>
          <p:nvPr/>
        </p:nvCxnSpPr>
        <p:spPr>
          <a:xfrm flipH="1">
            <a:off x="748719" y="2838976"/>
            <a:ext cx="13947" cy="5088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 name="Straight Arrow Connector 5">
            <a:extLst>
              <a:ext uri="{FF2B5EF4-FFF2-40B4-BE49-F238E27FC236}">
                <a16:creationId xmlns:a16="http://schemas.microsoft.com/office/drawing/2014/main" id="{A3439F0C-5143-461F-8F3C-2E830785DEFC}"/>
              </a:ext>
            </a:extLst>
          </p:cNvPr>
          <p:cNvCxnSpPr>
            <a:stCxn id="50" idx="2"/>
          </p:cNvCxnSpPr>
          <p:nvPr/>
        </p:nvCxnSpPr>
        <p:spPr>
          <a:xfrm flipH="1">
            <a:off x="2971800" y="589204"/>
            <a:ext cx="1591436" cy="706196"/>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0" name="Straight Arrow Connector 9">
            <a:extLst>
              <a:ext uri="{FF2B5EF4-FFF2-40B4-BE49-F238E27FC236}">
                <a16:creationId xmlns:a16="http://schemas.microsoft.com/office/drawing/2014/main" id="{84DC796E-F6ED-4FBB-82D2-A260F480BF8A}"/>
              </a:ext>
            </a:extLst>
          </p:cNvPr>
          <p:cNvCxnSpPr>
            <a:cxnSpLocks/>
          </p:cNvCxnSpPr>
          <p:nvPr/>
        </p:nvCxnSpPr>
        <p:spPr>
          <a:xfrm>
            <a:off x="4572000" y="589204"/>
            <a:ext cx="1600200" cy="706196"/>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6" name="Straight Arrow Connector 25">
            <a:extLst>
              <a:ext uri="{FF2B5EF4-FFF2-40B4-BE49-F238E27FC236}">
                <a16:creationId xmlns:a16="http://schemas.microsoft.com/office/drawing/2014/main" id="{B70E0124-9B84-41A5-8D84-A66B7838A706}"/>
              </a:ext>
            </a:extLst>
          </p:cNvPr>
          <p:cNvCxnSpPr>
            <a:cxnSpLocks/>
          </p:cNvCxnSpPr>
          <p:nvPr/>
        </p:nvCxnSpPr>
        <p:spPr>
          <a:xfrm flipH="1">
            <a:off x="1159539" y="1828800"/>
            <a:ext cx="1290435" cy="478059"/>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28" name="Straight Arrow Connector 27">
            <a:extLst>
              <a:ext uri="{FF2B5EF4-FFF2-40B4-BE49-F238E27FC236}">
                <a16:creationId xmlns:a16="http://schemas.microsoft.com/office/drawing/2014/main" id="{567A4249-5C59-4416-8A8E-1C35913900AB}"/>
              </a:ext>
            </a:extLst>
          </p:cNvPr>
          <p:cNvCxnSpPr>
            <a:cxnSpLocks/>
          </p:cNvCxnSpPr>
          <p:nvPr/>
        </p:nvCxnSpPr>
        <p:spPr>
          <a:xfrm>
            <a:off x="2449973" y="1832208"/>
            <a:ext cx="1268784"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56" name="Text Box 6">
            <a:extLst>
              <a:ext uri="{FF2B5EF4-FFF2-40B4-BE49-F238E27FC236}">
                <a16:creationId xmlns:a16="http://schemas.microsoft.com/office/drawing/2014/main" id="{557983BD-9D64-49B9-A366-A08663B0451F}"/>
              </a:ext>
            </a:extLst>
          </p:cNvPr>
          <p:cNvSpPr txBox="1">
            <a:spLocks noChangeArrowheads="1"/>
          </p:cNvSpPr>
          <p:nvPr/>
        </p:nvSpPr>
        <p:spPr bwMode="auto">
          <a:xfrm>
            <a:off x="5029200" y="2356376"/>
            <a:ext cx="813043"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r" eaLnBrk="1" hangingPunct="1">
              <a:lnSpc>
                <a:spcPct val="80000"/>
              </a:lnSpc>
              <a:spcBef>
                <a:spcPct val="0"/>
              </a:spcBef>
              <a:buClrTx/>
              <a:buSzTx/>
              <a:buFontTx/>
              <a:buNone/>
            </a:pPr>
            <a:r>
              <a:rPr lang="en-US" altLang="en-US" sz="1800" dirty="0"/>
              <a:t>‘Push’</a:t>
            </a:r>
          </a:p>
        </p:txBody>
      </p:sp>
      <p:sp>
        <p:nvSpPr>
          <p:cNvPr id="57" name="Text Box 14">
            <a:extLst>
              <a:ext uri="{FF2B5EF4-FFF2-40B4-BE49-F238E27FC236}">
                <a16:creationId xmlns:a16="http://schemas.microsoft.com/office/drawing/2014/main" id="{5DAFA1C1-3A29-4C27-A379-663FDD22E326}"/>
              </a:ext>
            </a:extLst>
          </p:cNvPr>
          <p:cNvSpPr txBox="1">
            <a:spLocks noChangeArrowheads="1"/>
          </p:cNvSpPr>
          <p:nvPr/>
        </p:nvSpPr>
        <p:spPr bwMode="auto">
          <a:xfrm>
            <a:off x="7620000" y="2365901"/>
            <a:ext cx="671979"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t>‘Pull’</a:t>
            </a:r>
          </a:p>
        </p:txBody>
      </p:sp>
      <p:cxnSp>
        <p:nvCxnSpPr>
          <p:cNvPr id="58" name="Straight Arrow Connector 57">
            <a:extLst>
              <a:ext uri="{FF2B5EF4-FFF2-40B4-BE49-F238E27FC236}">
                <a16:creationId xmlns:a16="http://schemas.microsoft.com/office/drawing/2014/main" id="{E874FEE9-46BD-46A3-90A3-DE7CC220FBFF}"/>
              </a:ext>
            </a:extLst>
          </p:cNvPr>
          <p:cNvCxnSpPr>
            <a:cxnSpLocks/>
          </p:cNvCxnSpPr>
          <p:nvPr/>
        </p:nvCxnSpPr>
        <p:spPr>
          <a:xfrm flipH="1">
            <a:off x="5867400" y="1828800"/>
            <a:ext cx="849775" cy="477455"/>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59" name="Straight Arrow Connector 58">
            <a:extLst>
              <a:ext uri="{FF2B5EF4-FFF2-40B4-BE49-F238E27FC236}">
                <a16:creationId xmlns:a16="http://schemas.microsoft.com/office/drawing/2014/main" id="{C370A4A1-FE96-4E70-B89E-839542A5E241}"/>
              </a:ext>
            </a:extLst>
          </p:cNvPr>
          <p:cNvCxnSpPr>
            <a:cxnSpLocks/>
          </p:cNvCxnSpPr>
          <p:nvPr/>
        </p:nvCxnSpPr>
        <p:spPr>
          <a:xfrm>
            <a:off x="6717173" y="1832208"/>
            <a:ext cx="902827" cy="474047"/>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21" name="TextBox 20">
            <a:extLst>
              <a:ext uri="{FF2B5EF4-FFF2-40B4-BE49-F238E27FC236}">
                <a16:creationId xmlns:a16="http://schemas.microsoft.com/office/drawing/2014/main" id="{4E6BBB90-944C-4F08-802A-B8877B23EDBD}"/>
              </a:ext>
            </a:extLst>
          </p:cNvPr>
          <p:cNvSpPr txBox="1"/>
          <p:nvPr/>
        </p:nvSpPr>
        <p:spPr>
          <a:xfrm>
            <a:off x="5967573" y="1876326"/>
            <a:ext cx="1494191" cy="400110"/>
          </a:xfrm>
          <a:prstGeom prst="rect">
            <a:avLst/>
          </a:prstGeom>
          <a:noFill/>
        </p:spPr>
        <p:txBody>
          <a:bodyPr wrap="square" rtlCol="0">
            <a:spAutoFit/>
          </a:bodyPr>
          <a:lstStyle/>
          <a:p>
            <a:pPr algn="ctr">
              <a:lnSpc>
                <a:spcPts val="1200"/>
              </a:lnSpc>
            </a:pPr>
            <a:r>
              <a:rPr lang="en-US" sz="1200" i="1" dirty="0"/>
              <a:t>Two                 mechanisms</a:t>
            </a:r>
          </a:p>
        </p:txBody>
      </p:sp>
    </p:spTree>
    <p:extLst>
      <p:ext uri="{BB962C8B-B14F-4D97-AF65-F5344CB8AC3E}">
        <p14:creationId xmlns:p14="http://schemas.microsoft.com/office/powerpoint/2010/main" val="463769968"/>
      </p:ext>
    </p:extLst>
  </p:cSld>
  <p:clrMapOvr>
    <a:masterClrMapping/>
  </p:clrMapOvr>
</p:sld>
</file>

<file path=ppt/slides/slide1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014" name="Text Box 6"/>
          <p:cNvSpPr txBox="1">
            <a:spLocks noChangeArrowheads="1"/>
          </p:cNvSpPr>
          <p:nvPr/>
        </p:nvSpPr>
        <p:spPr bwMode="auto">
          <a:xfrm>
            <a:off x="533400" y="2356376"/>
            <a:ext cx="1005403"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Lens-</a:t>
            </a:r>
          </a:p>
          <a:p>
            <a:pPr algn="ctr" eaLnBrk="1" hangingPunct="1">
              <a:lnSpc>
                <a:spcPct val="80000"/>
              </a:lnSpc>
              <a:spcBef>
                <a:spcPct val="0"/>
              </a:spcBef>
              <a:buClrTx/>
              <a:buSzTx/>
              <a:buFontTx/>
              <a:buNone/>
            </a:pPr>
            <a:r>
              <a:rPr lang="en-US" altLang="en-US" sz="1800" dirty="0">
                <a:solidFill>
                  <a:schemeClr val="bg1">
                    <a:lumMod val="75000"/>
                  </a:schemeClr>
                </a:solidFill>
              </a:rPr>
              <a:t>Induced</a:t>
            </a:r>
          </a:p>
        </p:txBody>
      </p:sp>
      <p:sp>
        <p:nvSpPr>
          <p:cNvPr id="43017" name="Text Box 14"/>
          <p:cNvSpPr txBox="1">
            <a:spLocks noChangeArrowheads="1"/>
          </p:cNvSpPr>
          <p:nvPr/>
        </p:nvSpPr>
        <p:spPr bwMode="auto">
          <a:xfrm>
            <a:off x="3026498" y="2365901"/>
            <a:ext cx="1633781"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Aphakic/</a:t>
            </a:r>
          </a:p>
          <a:p>
            <a:pPr algn="ctr" eaLnBrk="1" hangingPunct="1">
              <a:lnSpc>
                <a:spcPct val="80000"/>
              </a:lnSpc>
              <a:spcBef>
                <a:spcPct val="0"/>
              </a:spcBef>
              <a:buClrTx/>
              <a:buSzTx/>
              <a:buFontTx/>
              <a:buNone/>
            </a:pPr>
            <a:r>
              <a:rPr lang="en-US" altLang="en-US" sz="1800" dirty="0" err="1">
                <a:solidFill>
                  <a:schemeClr val="bg1">
                    <a:lumMod val="75000"/>
                  </a:schemeClr>
                </a:solidFill>
              </a:rPr>
              <a:t>Pseudophakic</a:t>
            </a:r>
            <a:endParaRPr lang="en-US" altLang="en-US" sz="1800" dirty="0">
              <a:solidFill>
                <a:schemeClr val="bg1">
                  <a:lumMod val="75000"/>
                </a:schemeClr>
              </a:solidFill>
            </a:endParaRPr>
          </a:p>
        </p:txBody>
      </p:sp>
      <p:sp>
        <p:nvSpPr>
          <p:cNvPr id="43031" name="Text Box 35"/>
          <p:cNvSpPr txBox="1">
            <a:spLocks noChangeArrowheads="1"/>
          </p:cNvSpPr>
          <p:nvPr/>
        </p:nvSpPr>
        <p:spPr bwMode="auto">
          <a:xfrm>
            <a:off x="1190847" y="1295400"/>
            <a:ext cx="2473754"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solidFill>
                  <a:schemeClr val="bg1">
                    <a:lumMod val="75000"/>
                  </a:schemeClr>
                </a:solidFill>
              </a:rPr>
              <a:t>w/ Pupillary Block</a:t>
            </a:r>
          </a:p>
        </p:txBody>
      </p:sp>
      <p:sp>
        <p:nvSpPr>
          <p:cNvPr id="43032" name="Text Box 36"/>
          <p:cNvSpPr txBox="1">
            <a:spLocks noChangeArrowheads="1"/>
          </p:cNvSpPr>
          <p:nvPr/>
        </p:nvSpPr>
        <p:spPr bwMode="auto">
          <a:xfrm>
            <a:off x="5181600" y="1295400"/>
            <a:ext cx="2630848"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t>w/o Pupillary Block</a:t>
            </a:r>
          </a:p>
        </p:txBody>
      </p:sp>
      <p:sp>
        <p:nvSpPr>
          <p:cNvPr id="49" name="Rectangle 2">
            <a:extLst>
              <a:ext uri="{FF2B5EF4-FFF2-40B4-BE49-F238E27FC236}">
                <a16:creationId xmlns:a16="http://schemas.microsoft.com/office/drawing/2014/main" id="{240EE5BF-F7D2-4FC8-A5DD-F6B5423153C6}"/>
              </a:ext>
            </a:extLst>
          </p:cNvPr>
          <p:cNvSpPr>
            <a:spLocks noGrp="1" noChangeArrowheads="1"/>
          </p:cNvSpPr>
          <p:nvPr>
            <p:ph type="title"/>
          </p:nvPr>
        </p:nvSpPr>
        <p:spPr>
          <a:xfrm>
            <a:off x="457200" y="304800"/>
            <a:ext cx="7543800" cy="563562"/>
          </a:xfrm>
        </p:spPr>
        <p:txBody>
          <a:bodyPr/>
          <a:lstStyle/>
          <a:p>
            <a:pPr eaLnBrk="1" hangingPunct="1"/>
            <a:r>
              <a:rPr lang="en-US" altLang="en-US" sz="3500" dirty="0"/>
              <a:t>Q</a:t>
            </a:r>
          </a:p>
        </p:txBody>
      </p:sp>
      <p:sp>
        <p:nvSpPr>
          <p:cNvPr id="50" name="TextBox 49">
            <a:extLst>
              <a:ext uri="{FF2B5EF4-FFF2-40B4-BE49-F238E27FC236}">
                <a16:creationId xmlns:a16="http://schemas.microsoft.com/office/drawing/2014/main" id="{CF426230-46C8-405C-9015-99EF57762A2E}"/>
              </a:ext>
            </a:extLst>
          </p:cNvPr>
          <p:cNvSpPr txBox="1"/>
          <p:nvPr/>
        </p:nvSpPr>
        <p:spPr>
          <a:xfrm>
            <a:off x="2259496" y="189094"/>
            <a:ext cx="4607480" cy="400110"/>
          </a:xfrm>
          <a:prstGeom prst="rect">
            <a:avLst/>
          </a:prstGeom>
          <a:solidFill>
            <a:schemeClr val="accent1">
              <a:lumMod val="60000"/>
              <a:lumOff val="40000"/>
            </a:schemeClr>
          </a:solidFill>
        </p:spPr>
        <p:txBody>
          <a:bodyPr wrap="none" rtlCol="0">
            <a:spAutoFit/>
          </a:bodyPr>
          <a:lstStyle/>
          <a:p>
            <a:pPr algn="ctr"/>
            <a:r>
              <a:rPr lang="en-US" sz="2000" b="1" dirty="0"/>
              <a:t>Secondary Angle Closure Glaucoma</a:t>
            </a:r>
          </a:p>
        </p:txBody>
      </p:sp>
      <p:sp>
        <p:nvSpPr>
          <p:cNvPr id="2" name="TextBox 1">
            <a:extLst>
              <a:ext uri="{FF2B5EF4-FFF2-40B4-BE49-F238E27FC236}">
                <a16:creationId xmlns:a16="http://schemas.microsoft.com/office/drawing/2014/main" id="{A7E30BEC-923B-4C9A-A856-BDD0D882F6B8}"/>
              </a:ext>
            </a:extLst>
          </p:cNvPr>
          <p:cNvSpPr txBox="1"/>
          <p:nvPr/>
        </p:nvSpPr>
        <p:spPr>
          <a:xfrm>
            <a:off x="887305" y="2844119"/>
            <a:ext cx="1494320" cy="338554"/>
          </a:xfrm>
          <a:prstGeom prst="rect">
            <a:avLst/>
          </a:prstGeom>
          <a:noFill/>
        </p:spPr>
        <p:txBody>
          <a:bodyPr wrap="none" rtlCol="0">
            <a:spAutoFit/>
          </a:bodyPr>
          <a:lstStyle/>
          <a:p>
            <a:r>
              <a:rPr lang="en-US" sz="1600" dirty="0" err="1">
                <a:solidFill>
                  <a:schemeClr val="bg1">
                    <a:lumMod val="75000"/>
                  </a:schemeClr>
                </a:solidFill>
              </a:rPr>
              <a:t>Phacomorphic</a:t>
            </a:r>
            <a:endParaRPr lang="en-US" sz="1600" dirty="0">
              <a:solidFill>
                <a:schemeClr val="bg1">
                  <a:lumMod val="75000"/>
                </a:schemeClr>
              </a:solidFill>
            </a:endParaRPr>
          </a:p>
        </p:txBody>
      </p:sp>
      <p:sp>
        <p:nvSpPr>
          <p:cNvPr id="51" name="TextBox 50">
            <a:extLst>
              <a:ext uri="{FF2B5EF4-FFF2-40B4-BE49-F238E27FC236}">
                <a16:creationId xmlns:a16="http://schemas.microsoft.com/office/drawing/2014/main" id="{156069D4-340B-4160-A336-EBF73557CEE0}"/>
              </a:ext>
            </a:extLst>
          </p:cNvPr>
          <p:cNvSpPr txBox="1"/>
          <p:nvPr/>
        </p:nvSpPr>
        <p:spPr>
          <a:xfrm>
            <a:off x="884725" y="3175578"/>
            <a:ext cx="1402948" cy="338554"/>
          </a:xfrm>
          <a:prstGeom prst="rect">
            <a:avLst/>
          </a:prstGeom>
          <a:noFill/>
        </p:spPr>
        <p:txBody>
          <a:bodyPr wrap="none" rtlCol="0">
            <a:spAutoFit/>
          </a:bodyPr>
          <a:lstStyle/>
          <a:p>
            <a:r>
              <a:rPr lang="en-US" sz="1600" dirty="0">
                <a:solidFill>
                  <a:schemeClr val="bg1">
                    <a:lumMod val="75000"/>
                  </a:schemeClr>
                </a:solidFill>
              </a:rPr>
              <a:t>Ectopia </a:t>
            </a:r>
            <a:r>
              <a:rPr lang="en-US" sz="1600" dirty="0" err="1">
                <a:solidFill>
                  <a:schemeClr val="bg1">
                    <a:lumMod val="75000"/>
                  </a:schemeClr>
                </a:solidFill>
              </a:rPr>
              <a:t>lentis</a:t>
            </a:r>
            <a:endParaRPr lang="en-US" sz="1600" dirty="0">
              <a:solidFill>
                <a:schemeClr val="bg1">
                  <a:lumMod val="75000"/>
                </a:schemeClr>
              </a:solidFill>
            </a:endParaRPr>
          </a:p>
        </p:txBody>
      </p:sp>
      <p:cxnSp>
        <p:nvCxnSpPr>
          <p:cNvPr id="71" name="Straight Connector 70">
            <a:extLst>
              <a:ext uri="{FF2B5EF4-FFF2-40B4-BE49-F238E27FC236}">
                <a16:creationId xmlns:a16="http://schemas.microsoft.com/office/drawing/2014/main" id="{C104938D-BA8D-4E39-9D5F-9EE2012F2F3C}"/>
              </a:ext>
            </a:extLst>
          </p:cNvPr>
          <p:cNvCxnSpPr>
            <a:cxnSpLocks/>
          </p:cNvCxnSpPr>
          <p:nvPr/>
        </p:nvCxnSpPr>
        <p:spPr>
          <a:xfrm flipH="1">
            <a:off x="762665" y="3023488"/>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2A7E4E40-472F-4E50-8A7A-45C10FDD7171}"/>
              </a:ext>
            </a:extLst>
          </p:cNvPr>
          <p:cNvCxnSpPr>
            <a:cxnSpLocks/>
          </p:cNvCxnSpPr>
          <p:nvPr/>
        </p:nvCxnSpPr>
        <p:spPr>
          <a:xfrm flipH="1">
            <a:off x="762665" y="3347853"/>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C3924889-45B9-4383-9C9E-48F0A9C27AD8}"/>
              </a:ext>
            </a:extLst>
          </p:cNvPr>
          <p:cNvCxnSpPr>
            <a:cxnSpLocks/>
          </p:cNvCxnSpPr>
          <p:nvPr/>
        </p:nvCxnSpPr>
        <p:spPr>
          <a:xfrm flipH="1">
            <a:off x="748719" y="2838976"/>
            <a:ext cx="13947" cy="5088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 name="Straight Arrow Connector 5">
            <a:extLst>
              <a:ext uri="{FF2B5EF4-FFF2-40B4-BE49-F238E27FC236}">
                <a16:creationId xmlns:a16="http://schemas.microsoft.com/office/drawing/2014/main" id="{A3439F0C-5143-461F-8F3C-2E830785DEFC}"/>
              </a:ext>
            </a:extLst>
          </p:cNvPr>
          <p:cNvCxnSpPr>
            <a:stCxn id="50" idx="2"/>
          </p:cNvCxnSpPr>
          <p:nvPr/>
        </p:nvCxnSpPr>
        <p:spPr>
          <a:xfrm flipH="1">
            <a:off x="2971800" y="589204"/>
            <a:ext cx="1591436" cy="706196"/>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0" name="Straight Arrow Connector 9">
            <a:extLst>
              <a:ext uri="{FF2B5EF4-FFF2-40B4-BE49-F238E27FC236}">
                <a16:creationId xmlns:a16="http://schemas.microsoft.com/office/drawing/2014/main" id="{84DC796E-F6ED-4FBB-82D2-A260F480BF8A}"/>
              </a:ext>
            </a:extLst>
          </p:cNvPr>
          <p:cNvCxnSpPr>
            <a:cxnSpLocks/>
          </p:cNvCxnSpPr>
          <p:nvPr/>
        </p:nvCxnSpPr>
        <p:spPr>
          <a:xfrm>
            <a:off x="4572000" y="589204"/>
            <a:ext cx="1600200" cy="706196"/>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6" name="Straight Arrow Connector 25">
            <a:extLst>
              <a:ext uri="{FF2B5EF4-FFF2-40B4-BE49-F238E27FC236}">
                <a16:creationId xmlns:a16="http://schemas.microsoft.com/office/drawing/2014/main" id="{B70E0124-9B84-41A5-8D84-A66B7838A706}"/>
              </a:ext>
            </a:extLst>
          </p:cNvPr>
          <p:cNvCxnSpPr>
            <a:cxnSpLocks/>
          </p:cNvCxnSpPr>
          <p:nvPr/>
        </p:nvCxnSpPr>
        <p:spPr>
          <a:xfrm flipH="1">
            <a:off x="1159539" y="1828800"/>
            <a:ext cx="1290435" cy="478059"/>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28" name="Straight Arrow Connector 27">
            <a:extLst>
              <a:ext uri="{FF2B5EF4-FFF2-40B4-BE49-F238E27FC236}">
                <a16:creationId xmlns:a16="http://schemas.microsoft.com/office/drawing/2014/main" id="{567A4249-5C59-4416-8A8E-1C35913900AB}"/>
              </a:ext>
            </a:extLst>
          </p:cNvPr>
          <p:cNvCxnSpPr>
            <a:cxnSpLocks/>
          </p:cNvCxnSpPr>
          <p:nvPr/>
        </p:nvCxnSpPr>
        <p:spPr>
          <a:xfrm>
            <a:off x="2449973" y="1832208"/>
            <a:ext cx="1268784"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56" name="Text Box 6">
            <a:extLst>
              <a:ext uri="{FF2B5EF4-FFF2-40B4-BE49-F238E27FC236}">
                <a16:creationId xmlns:a16="http://schemas.microsoft.com/office/drawing/2014/main" id="{557983BD-9D64-49B9-A366-A08663B0451F}"/>
              </a:ext>
            </a:extLst>
          </p:cNvPr>
          <p:cNvSpPr txBox="1">
            <a:spLocks noChangeArrowheads="1"/>
          </p:cNvSpPr>
          <p:nvPr/>
        </p:nvSpPr>
        <p:spPr bwMode="auto">
          <a:xfrm>
            <a:off x="4997140" y="2356376"/>
            <a:ext cx="877163"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b="1" dirty="0"/>
              <a:t>‘Push’</a:t>
            </a:r>
          </a:p>
        </p:txBody>
      </p:sp>
      <p:sp>
        <p:nvSpPr>
          <p:cNvPr id="57" name="Text Box 14">
            <a:extLst>
              <a:ext uri="{FF2B5EF4-FFF2-40B4-BE49-F238E27FC236}">
                <a16:creationId xmlns:a16="http://schemas.microsoft.com/office/drawing/2014/main" id="{5DAFA1C1-3A29-4C27-A379-663FDD22E326}"/>
              </a:ext>
            </a:extLst>
          </p:cNvPr>
          <p:cNvSpPr txBox="1">
            <a:spLocks noChangeArrowheads="1"/>
          </p:cNvSpPr>
          <p:nvPr/>
        </p:nvSpPr>
        <p:spPr bwMode="auto">
          <a:xfrm>
            <a:off x="7587940" y="2365901"/>
            <a:ext cx="736099"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b="1" dirty="0"/>
              <a:t>‘Pull’</a:t>
            </a:r>
          </a:p>
        </p:txBody>
      </p:sp>
      <p:cxnSp>
        <p:nvCxnSpPr>
          <p:cNvPr id="58" name="Straight Arrow Connector 57">
            <a:extLst>
              <a:ext uri="{FF2B5EF4-FFF2-40B4-BE49-F238E27FC236}">
                <a16:creationId xmlns:a16="http://schemas.microsoft.com/office/drawing/2014/main" id="{E874FEE9-46BD-46A3-90A3-DE7CC220FBFF}"/>
              </a:ext>
            </a:extLst>
          </p:cNvPr>
          <p:cNvCxnSpPr>
            <a:cxnSpLocks/>
          </p:cNvCxnSpPr>
          <p:nvPr/>
        </p:nvCxnSpPr>
        <p:spPr>
          <a:xfrm flipH="1">
            <a:off x="5867400" y="1828800"/>
            <a:ext cx="849775" cy="477455"/>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59" name="Straight Arrow Connector 58">
            <a:extLst>
              <a:ext uri="{FF2B5EF4-FFF2-40B4-BE49-F238E27FC236}">
                <a16:creationId xmlns:a16="http://schemas.microsoft.com/office/drawing/2014/main" id="{C370A4A1-FE96-4E70-B89E-839542A5E241}"/>
              </a:ext>
            </a:extLst>
          </p:cNvPr>
          <p:cNvCxnSpPr>
            <a:cxnSpLocks/>
          </p:cNvCxnSpPr>
          <p:nvPr/>
        </p:nvCxnSpPr>
        <p:spPr>
          <a:xfrm>
            <a:off x="6717173" y="1832208"/>
            <a:ext cx="902827" cy="474047"/>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3" name="TextBox 2">
            <a:extLst>
              <a:ext uri="{FF2B5EF4-FFF2-40B4-BE49-F238E27FC236}">
                <a16:creationId xmlns:a16="http://schemas.microsoft.com/office/drawing/2014/main" id="{A70832AA-83C0-483B-9A36-36F67C528553}"/>
              </a:ext>
            </a:extLst>
          </p:cNvPr>
          <p:cNvSpPr txBox="1"/>
          <p:nvPr/>
        </p:nvSpPr>
        <p:spPr>
          <a:xfrm>
            <a:off x="762000" y="2971800"/>
            <a:ext cx="7758453" cy="1569660"/>
          </a:xfrm>
          <a:prstGeom prst="rect">
            <a:avLst/>
          </a:prstGeom>
          <a:solidFill>
            <a:schemeClr val="accent5">
              <a:lumMod val="75000"/>
            </a:schemeClr>
          </a:solidFill>
        </p:spPr>
        <p:txBody>
          <a:bodyPr wrap="square" rtlCol="0">
            <a:spAutoFit/>
          </a:bodyPr>
          <a:lstStyle/>
          <a:p>
            <a:r>
              <a:rPr lang="en-US" sz="1600" i="1" dirty="0">
                <a:solidFill>
                  <a:srgbClr val="0000FF"/>
                </a:solidFill>
              </a:rPr>
              <a:t>What do </a:t>
            </a:r>
            <a:r>
              <a:rPr lang="en-US" sz="1600" dirty="0">
                <a:solidFill>
                  <a:srgbClr val="0000FF"/>
                </a:solidFill>
              </a:rPr>
              <a:t>push</a:t>
            </a:r>
            <a:r>
              <a:rPr lang="en-US" sz="1600" i="1" dirty="0">
                <a:solidFill>
                  <a:srgbClr val="0000FF"/>
                </a:solidFill>
              </a:rPr>
              <a:t> and </a:t>
            </a:r>
            <a:r>
              <a:rPr lang="en-US" sz="1600" dirty="0">
                <a:solidFill>
                  <a:srgbClr val="0000FF"/>
                </a:solidFill>
              </a:rPr>
              <a:t>pull</a:t>
            </a:r>
            <a:r>
              <a:rPr lang="en-US" sz="1600" i="1" dirty="0">
                <a:solidFill>
                  <a:srgbClr val="0000FF"/>
                </a:solidFill>
              </a:rPr>
              <a:t> mean in this context?</a:t>
            </a:r>
          </a:p>
          <a:p>
            <a:r>
              <a:rPr lang="en-US" sz="1600" dirty="0">
                <a:solidFill>
                  <a:srgbClr val="0000FF"/>
                </a:solidFill>
              </a:rPr>
              <a:t>--</a:t>
            </a:r>
            <a:r>
              <a:rPr lang="en-US" sz="1600" i="1" dirty="0">
                <a:solidFill>
                  <a:srgbClr val="0000FF"/>
                </a:solidFill>
              </a:rPr>
              <a:t>Push</a:t>
            </a:r>
            <a:r>
              <a:rPr lang="en-US" sz="1600" dirty="0">
                <a:solidFill>
                  <a:srgbClr val="0000FF"/>
                </a:solidFill>
              </a:rPr>
              <a:t> refers to anterior displacement of the peripheral iris by…</a:t>
            </a:r>
            <a:r>
              <a:rPr lang="en-US" sz="1600" dirty="0">
                <a:solidFill>
                  <a:schemeClr val="accent5">
                    <a:lumMod val="75000"/>
                  </a:schemeClr>
                </a:solidFill>
              </a:rPr>
              <a:t>a space-occupying process occurring immediately behind it; </a:t>
            </a:r>
            <a:r>
              <a:rPr lang="en-US" sz="1600" dirty="0" err="1">
                <a:solidFill>
                  <a:schemeClr val="accent5">
                    <a:lumMod val="75000"/>
                  </a:schemeClr>
                </a:solidFill>
              </a:rPr>
              <a:t>ie</a:t>
            </a:r>
            <a:r>
              <a:rPr lang="en-US" sz="1600" dirty="0">
                <a:solidFill>
                  <a:schemeClr val="accent5">
                    <a:lumMod val="75000"/>
                  </a:schemeClr>
                </a:solidFill>
              </a:rPr>
              <a:t>, the peripheral iris is being ‘pushed’ into the angle</a:t>
            </a:r>
          </a:p>
          <a:p>
            <a:r>
              <a:rPr lang="en-US" sz="1600" dirty="0">
                <a:solidFill>
                  <a:schemeClr val="bg1">
                    <a:lumMod val="50000"/>
                  </a:schemeClr>
                </a:solidFill>
              </a:rPr>
              <a:t>--</a:t>
            </a:r>
            <a:r>
              <a:rPr lang="en-US" sz="1600" i="1" dirty="0">
                <a:solidFill>
                  <a:schemeClr val="bg1">
                    <a:lumMod val="50000"/>
                  </a:schemeClr>
                </a:solidFill>
              </a:rPr>
              <a:t>Pull</a:t>
            </a:r>
            <a:r>
              <a:rPr lang="en-US" sz="1600" dirty="0">
                <a:solidFill>
                  <a:schemeClr val="bg1">
                    <a:lumMod val="50000"/>
                  </a:schemeClr>
                </a:solidFill>
              </a:rPr>
              <a:t> refers to anterior displacement of the peripheral iris by…</a:t>
            </a:r>
            <a:r>
              <a:rPr lang="en-US" sz="1600" dirty="0">
                <a:solidFill>
                  <a:schemeClr val="accent5">
                    <a:lumMod val="75000"/>
                  </a:schemeClr>
                </a:solidFill>
              </a:rPr>
              <a:t>a contractile process occurring on its anterior surface; </a:t>
            </a:r>
            <a:r>
              <a:rPr lang="en-US" sz="1600" dirty="0" err="1">
                <a:solidFill>
                  <a:schemeClr val="accent5">
                    <a:lumMod val="75000"/>
                  </a:schemeClr>
                </a:solidFill>
              </a:rPr>
              <a:t>ie</a:t>
            </a:r>
            <a:r>
              <a:rPr lang="en-US" sz="1600" dirty="0">
                <a:solidFill>
                  <a:schemeClr val="accent5">
                    <a:lumMod val="75000"/>
                  </a:schemeClr>
                </a:solidFill>
              </a:rPr>
              <a:t>, the peripheral iris is being ‘pulled’ into the angle</a:t>
            </a:r>
          </a:p>
        </p:txBody>
      </p:sp>
    </p:spTree>
    <p:extLst>
      <p:ext uri="{BB962C8B-B14F-4D97-AF65-F5344CB8AC3E}">
        <p14:creationId xmlns:p14="http://schemas.microsoft.com/office/powerpoint/2010/main" val="3089390250"/>
      </p:ext>
    </p:extLst>
  </p:cSld>
  <p:clrMapOvr>
    <a:masterClrMapping/>
  </p:clrMapOvr>
</p:sld>
</file>

<file path=ppt/slides/slide1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014" name="Text Box 6"/>
          <p:cNvSpPr txBox="1">
            <a:spLocks noChangeArrowheads="1"/>
          </p:cNvSpPr>
          <p:nvPr/>
        </p:nvSpPr>
        <p:spPr bwMode="auto">
          <a:xfrm>
            <a:off x="533400" y="2356376"/>
            <a:ext cx="1005403"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Lens-</a:t>
            </a:r>
          </a:p>
          <a:p>
            <a:pPr algn="ctr" eaLnBrk="1" hangingPunct="1">
              <a:lnSpc>
                <a:spcPct val="80000"/>
              </a:lnSpc>
              <a:spcBef>
                <a:spcPct val="0"/>
              </a:spcBef>
              <a:buClrTx/>
              <a:buSzTx/>
              <a:buFontTx/>
              <a:buNone/>
            </a:pPr>
            <a:r>
              <a:rPr lang="en-US" altLang="en-US" sz="1800" dirty="0">
                <a:solidFill>
                  <a:schemeClr val="bg1">
                    <a:lumMod val="75000"/>
                  </a:schemeClr>
                </a:solidFill>
              </a:rPr>
              <a:t>Induced</a:t>
            </a:r>
          </a:p>
        </p:txBody>
      </p:sp>
      <p:sp>
        <p:nvSpPr>
          <p:cNvPr id="43017" name="Text Box 14"/>
          <p:cNvSpPr txBox="1">
            <a:spLocks noChangeArrowheads="1"/>
          </p:cNvSpPr>
          <p:nvPr/>
        </p:nvSpPr>
        <p:spPr bwMode="auto">
          <a:xfrm>
            <a:off x="3026498" y="2365901"/>
            <a:ext cx="1633781"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Aphakic/</a:t>
            </a:r>
          </a:p>
          <a:p>
            <a:pPr algn="ctr" eaLnBrk="1" hangingPunct="1">
              <a:lnSpc>
                <a:spcPct val="80000"/>
              </a:lnSpc>
              <a:spcBef>
                <a:spcPct val="0"/>
              </a:spcBef>
              <a:buClrTx/>
              <a:buSzTx/>
              <a:buFontTx/>
              <a:buNone/>
            </a:pPr>
            <a:r>
              <a:rPr lang="en-US" altLang="en-US" sz="1800" dirty="0" err="1">
                <a:solidFill>
                  <a:schemeClr val="bg1">
                    <a:lumMod val="75000"/>
                  </a:schemeClr>
                </a:solidFill>
              </a:rPr>
              <a:t>Pseudophakic</a:t>
            </a:r>
            <a:endParaRPr lang="en-US" altLang="en-US" sz="1800" dirty="0">
              <a:solidFill>
                <a:schemeClr val="bg1">
                  <a:lumMod val="75000"/>
                </a:schemeClr>
              </a:solidFill>
            </a:endParaRPr>
          </a:p>
        </p:txBody>
      </p:sp>
      <p:sp>
        <p:nvSpPr>
          <p:cNvPr id="43031" name="Text Box 35"/>
          <p:cNvSpPr txBox="1">
            <a:spLocks noChangeArrowheads="1"/>
          </p:cNvSpPr>
          <p:nvPr/>
        </p:nvSpPr>
        <p:spPr bwMode="auto">
          <a:xfrm>
            <a:off x="1190847" y="1295400"/>
            <a:ext cx="2473754"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solidFill>
                  <a:schemeClr val="bg1">
                    <a:lumMod val="75000"/>
                  </a:schemeClr>
                </a:solidFill>
              </a:rPr>
              <a:t>w/ Pupillary Block</a:t>
            </a:r>
          </a:p>
        </p:txBody>
      </p:sp>
      <p:sp>
        <p:nvSpPr>
          <p:cNvPr id="43032" name="Text Box 36"/>
          <p:cNvSpPr txBox="1">
            <a:spLocks noChangeArrowheads="1"/>
          </p:cNvSpPr>
          <p:nvPr/>
        </p:nvSpPr>
        <p:spPr bwMode="auto">
          <a:xfrm>
            <a:off x="5181600" y="1295400"/>
            <a:ext cx="2630848"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t>w/o Pupillary Block</a:t>
            </a:r>
          </a:p>
        </p:txBody>
      </p:sp>
      <p:sp>
        <p:nvSpPr>
          <p:cNvPr id="49" name="Rectangle 2">
            <a:extLst>
              <a:ext uri="{FF2B5EF4-FFF2-40B4-BE49-F238E27FC236}">
                <a16:creationId xmlns:a16="http://schemas.microsoft.com/office/drawing/2014/main" id="{240EE5BF-F7D2-4FC8-A5DD-F6B5423153C6}"/>
              </a:ext>
            </a:extLst>
          </p:cNvPr>
          <p:cNvSpPr>
            <a:spLocks noGrp="1" noChangeArrowheads="1"/>
          </p:cNvSpPr>
          <p:nvPr>
            <p:ph type="title"/>
          </p:nvPr>
        </p:nvSpPr>
        <p:spPr>
          <a:xfrm>
            <a:off x="457200" y="304800"/>
            <a:ext cx="7543800" cy="563562"/>
          </a:xfrm>
        </p:spPr>
        <p:txBody>
          <a:bodyPr/>
          <a:lstStyle/>
          <a:p>
            <a:pPr eaLnBrk="1" hangingPunct="1"/>
            <a:r>
              <a:rPr lang="en-US" altLang="en-US" sz="3500" dirty="0"/>
              <a:t>A</a:t>
            </a:r>
          </a:p>
        </p:txBody>
      </p:sp>
      <p:sp>
        <p:nvSpPr>
          <p:cNvPr id="50" name="TextBox 49">
            <a:extLst>
              <a:ext uri="{FF2B5EF4-FFF2-40B4-BE49-F238E27FC236}">
                <a16:creationId xmlns:a16="http://schemas.microsoft.com/office/drawing/2014/main" id="{CF426230-46C8-405C-9015-99EF57762A2E}"/>
              </a:ext>
            </a:extLst>
          </p:cNvPr>
          <p:cNvSpPr txBox="1"/>
          <p:nvPr/>
        </p:nvSpPr>
        <p:spPr>
          <a:xfrm>
            <a:off x="2259496" y="189094"/>
            <a:ext cx="4607480" cy="400110"/>
          </a:xfrm>
          <a:prstGeom prst="rect">
            <a:avLst/>
          </a:prstGeom>
          <a:solidFill>
            <a:schemeClr val="accent1">
              <a:lumMod val="60000"/>
              <a:lumOff val="40000"/>
            </a:schemeClr>
          </a:solidFill>
        </p:spPr>
        <p:txBody>
          <a:bodyPr wrap="none" rtlCol="0">
            <a:spAutoFit/>
          </a:bodyPr>
          <a:lstStyle/>
          <a:p>
            <a:pPr algn="ctr"/>
            <a:r>
              <a:rPr lang="en-US" sz="2000" b="1" dirty="0"/>
              <a:t>Secondary Angle Closure Glaucoma</a:t>
            </a:r>
          </a:p>
        </p:txBody>
      </p:sp>
      <p:sp>
        <p:nvSpPr>
          <p:cNvPr id="2" name="TextBox 1">
            <a:extLst>
              <a:ext uri="{FF2B5EF4-FFF2-40B4-BE49-F238E27FC236}">
                <a16:creationId xmlns:a16="http://schemas.microsoft.com/office/drawing/2014/main" id="{A7E30BEC-923B-4C9A-A856-BDD0D882F6B8}"/>
              </a:ext>
            </a:extLst>
          </p:cNvPr>
          <p:cNvSpPr txBox="1"/>
          <p:nvPr/>
        </p:nvSpPr>
        <p:spPr>
          <a:xfrm>
            <a:off x="887305" y="2844119"/>
            <a:ext cx="1494320" cy="338554"/>
          </a:xfrm>
          <a:prstGeom prst="rect">
            <a:avLst/>
          </a:prstGeom>
          <a:noFill/>
        </p:spPr>
        <p:txBody>
          <a:bodyPr wrap="none" rtlCol="0">
            <a:spAutoFit/>
          </a:bodyPr>
          <a:lstStyle/>
          <a:p>
            <a:r>
              <a:rPr lang="en-US" sz="1600" dirty="0" err="1">
                <a:solidFill>
                  <a:schemeClr val="bg1">
                    <a:lumMod val="75000"/>
                  </a:schemeClr>
                </a:solidFill>
              </a:rPr>
              <a:t>Phacomorphic</a:t>
            </a:r>
            <a:endParaRPr lang="en-US" sz="1600" dirty="0">
              <a:solidFill>
                <a:schemeClr val="bg1">
                  <a:lumMod val="75000"/>
                </a:schemeClr>
              </a:solidFill>
            </a:endParaRPr>
          </a:p>
        </p:txBody>
      </p:sp>
      <p:sp>
        <p:nvSpPr>
          <p:cNvPr id="51" name="TextBox 50">
            <a:extLst>
              <a:ext uri="{FF2B5EF4-FFF2-40B4-BE49-F238E27FC236}">
                <a16:creationId xmlns:a16="http://schemas.microsoft.com/office/drawing/2014/main" id="{156069D4-340B-4160-A336-EBF73557CEE0}"/>
              </a:ext>
            </a:extLst>
          </p:cNvPr>
          <p:cNvSpPr txBox="1"/>
          <p:nvPr/>
        </p:nvSpPr>
        <p:spPr>
          <a:xfrm>
            <a:off x="884725" y="3175578"/>
            <a:ext cx="1402948" cy="338554"/>
          </a:xfrm>
          <a:prstGeom prst="rect">
            <a:avLst/>
          </a:prstGeom>
          <a:noFill/>
        </p:spPr>
        <p:txBody>
          <a:bodyPr wrap="none" rtlCol="0">
            <a:spAutoFit/>
          </a:bodyPr>
          <a:lstStyle/>
          <a:p>
            <a:r>
              <a:rPr lang="en-US" sz="1600" dirty="0">
                <a:solidFill>
                  <a:schemeClr val="bg1">
                    <a:lumMod val="75000"/>
                  </a:schemeClr>
                </a:solidFill>
              </a:rPr>
              <a:t>Ectopia </a:t>
            </a:r>
            <a:r>
              <a:rPr lang="en-US" sz="1600" dirty="0" err="1">
                <a:solidFill>
                  <a:schemeClr val="bg1">
                    <a:lumMod val="75000"/>
                  </a:schemeClr>
                </a:solidFill>
              </a:rPr>
              <a:t>lentis</a:t>
            </a:r>
            <a:endParaRPr lang="en-US" sz="1600" dirty="0">
              <a:solidFill>
                <a:schemeClr val="bg1">
                  <a:lumMod val="75000"/>
                </a:schemeClr>
              </a:solidFill>
            </a:endParaRPr>
          </a:p>
        </p:txBody>
      </p:sp>
      <p:cxnSp>
        <p:nvCxnSpPr>
          <p:cNvPr id="71" name="Straight Connector 70">
            <a:extLst>
              <a:ext uri="{FF2B5EF4-FFF2-40B4-BE49-F238E27FC236}">
                <a16:creationId xmlns:a16="http://schemas.microsoft.com/office/drawing/2014/main" id="{C104938D-BA8D-4E39-9D5F-9EE2012F2F3C}"/>
              </a:ext>
            </a:extLst>
          </p:cNvPr>
          <p:cNvCxnSpPr>
            <a:cxnSpLocks/>
          </p:cNvCxnSpPr>
          <p:nvPr/>
        </p:nvCxnSpPr>
        <p:spPr>
          <a:xfrm flipH="1">
            <a:off x="762665" y="3023488"/>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2A7E4E40-472F-4E50-8A7A-45C10FDD7171}"/>
              </a:ext>
            </a:extLst>
          </p:cNvPr>
          <p:cNvCxnSpPr>
            <a:cxnSpLocks/>
          </p:cNvCxnSpPr>
          <p:nvPr/>
        </p:nvCxnSpPr>
        <p:spPr>
          <a:xfrm flipH="1">
            <a:off x="762665" y="3347853"/>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C3924889-45B9-4383-9C9E-48F0A9C27AD8}"/>
              </a:ext>
            </a:extLst>
          </p:cNvPr>
          <p:cNvCxnSpPr>
            <a:cxnSpLocks/>
          </p:cNvCxnSpPr>
          <p:nvPr/>
        </p:nvCxnSpPr>
        <p:spPr>
          <a:xfrm flipH="1">
            <a:off x="748719" y="2838976"/>
            <a:ext cx="13947" cy="5088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 name="Straight Arrow Connector 5">
            <a:extLst>
              <a:ext uri="{FF2B5EF4-FFF2-40B4-BE49-F238E27FC236}">
                <a16:creationId xmlns:a16="http://schemas.microsoft.com/office/drawing/2014/main" id="{A3439F0C-5143-461F-8F3C-2E830785DEFC}"/>
              </a:ext>
            </a:extLst>
          </p:cNvPr>
          <p:cNvCxnSpPr>
            <a:stCxn id="50" idx="2"/>
          </p:cNvCxnSpPr>
          <p:nvPr/>
        </p:nvCxnSpPr>
        <p:spPr>
          <a:xfrm flipH="1">
            <a:off x="2971800" y="589204"/>
            <a:ext cx="1591436" cy="706196"/>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0" name="Straight Arrow Connector 9">
            <a:extLst>
              <a:ext uri="{FF2B5EF4-FFF2-40B4-BE49-F238E27FC236}">
                <a16:creationId xmlns:a16="http://schemas.microsoft.com/office/drawing/2014/main" id="{84DC796E-F6ED-4FBB-82D2-A260F480BF8A}"/>
              </a:ext>
            </a:extLst>
          </p:cNvPr>
          <p:cNvCxnSpPr>
            <a:cxnSpLocks/>
          </p:cNvCxnSpPr>
          <p:nvPr/>
        </p:nvCxnSpPr>
        <p:spPr>
          <a:xfrm>
            <a:off x="4572000" y="589204"/>
            <a:ext cx="1600200" cy="706196"/>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6" name="Straight Arrow Connector 25">
            <a:extLst>
              <a:ext uri="{FF2B5EF4-FFF2-40B4-BE49-F238E27FC236}">
                <a16:creationId xmlns:a16="http://schemas.microsoft.com/office/drawing/2014/main" id="{B70E0124-9B84-41A5-8D84-A66B7838A706}"/>
              </a:ext>
            </a:extLst>
          </p:cNvPr>
          <p:cNvCxnSpPr>
            <a:cxnSpLocks/>
          </p:cNvCxnSpPr>
          <p:nvPr/>
        </p:nvCxnSpPr>
        <p:spPr>
          <a:xfrm flipH="1">
            <a:off x="1159539" y="1828800"/>
            <a:ext cx="1290435" cy="478059"/>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28" name="Straight Arrow Connector 27">
            <a:extLst>
              <a:ext uri="{FF2B5EF4-FFF2-40B4-BE49-F238E27FC236}">
                <a16:creationId xmlns:a16="http://schemas.microsoft.com/office/drawing/2014/main" id="{567A4249-5C59-4416-8A8E-1C35913900AB}"/>
              </a:ext>
            </a:extLst>
          </p:cNvPr>
          <p:cNvCxnSpPr>
            <a:cxnSpLocks/>
          </p:cNvCxnSpPr>
          <p:nvPr/>
        </p:nvCxnSpPr>
        <p:spPr>
          <a:xfrm>
            <a:off x="2449973" y="1832208"/>
            <a:ext cx="1268784"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56" name="Text Box 6">
            <a:extLst>
              <a:ext uri="{FF2B5EF4-FFF2-40B4-BE49-F238E27FC236}">
                <a16:creationId xmlns:a16="http://schemas.microsoft.com/office/drawing/2014/main" id="{557983BD-9D64-49B9-A366-A08663B0451F}"/>
              </a:ext>
            </a:extLst>
          </p:cNvPr>
          <p:cNvSpPr txBox="1">
            <a:spLocks noChangeArrowheads="1"/>
          </p:cNvSpPr>
          <p:nvPr/>
        </p:nvSpPr>
        <p:spPr bwMode="auto">
          <a:xfrm>
            <a:off x="4997140" y="2356376"/>
            <a:ext cx="877163"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b="1" dirty="0"/>
              <a:t>‘Push’</a:t>
            </a:r>
          </a:p>
        </p:txBody>
      </p:sp>
      <p:sp>
        <p:nvSpPr>
          <p:cNvPr id="57" name="Text Box 14">
            <a:extLst>
              <a:ext uri="{FF2B5EF4-FFF2-40B4-BE49-F238E27FC236}">
                <a16:creationId xmlns:a16="http://schemas.microsoft.com/office/drawing/2014/main" id="{5DAFA1C1-3A29-4C27-A379-663FDD22E326}"/>
              </a:ext>
            </a:extLst>
          </p:cNvPr>
          <p:cNvSpPr txBox="1">
            <a:spLocks noChangeArrowheads="1"/>
          </p:cNvSpPr>
          <p:nvPr/>
        </p:nvSpPr>
        <p:spPr bwMode="auto">
          <a:xfrm>
            <a:off x="7587940" y="2365901"/>
            <a:ext cx="736099"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b="1" dirty="0"/>
              <a:t>‘Pull’</a:t>
            </a:r>
          </a:p>
        </p:txBody>
      </p:sp>
      <p:cxnSp>
        <p:nvCxnSpPr>
          <p:cNvPr id="58" name="Straight Arrow Connector 57">
            <a:extLst>
              <a:ext uri="{FF2B5EF4-FFF2-40B4-BE49-F238E27FC236}">
                <a16:creationId xmlns:a16="http://schemas.microsoft.com/office/drawing/2014/main" id="{E874FEE9-46BD-46A3-90A3-DE7CC220FBFF}"/>
              </a:ext>
            </a:extLst>
          </p:cNvPr>
          <p:cNvCxnSpPr>
            <a:cxnSpLocks/>
          </p:cNvCxnSpPr>
          <p:nvPr/>
        </p:nvCxnSpPr>
        <p:spPr>
          <a:xfrm flipH="1">
            <a:off x="5867400" y="1828800"/>
            <a:ext cx="849775" cy="477455"/>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59" name="Straight Arrow Connector 58">
            <a:extLst>
              <a:ext uri="{FF2B5EF4-FFF2-40B4-BE49-F238E27FC236}">
                <a16:creationId xmlns:a16="http://schemas.microsoft.com/office/drawing/2014/main" id="{C370A4A1-FE96-4E70-B89E-839542A5E241}"/>
              </a:ext>
            </a:extLst>
          </p:cNvPr>
          <p:cNvCxnSpPr>
            <a:cxnSpLocks/>
          </p:cNvCxnSpPr>
          <p:nvPr/>
        </p:nvCxnSpPr>
        <p:spPr>
          <a:xfrm>
            <a:off x="6717173" y="1832208"/>
            <a:ext cx="902827" cy="474047"/>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3" name="TextBox 2">
            <a:extLst>
              <a:ext uri="{FF2B5EF4-FFF2-40B4-BE49-F238E27FC236}">
                <a16:creationId xmlns:a16="http://schemas.microsoft.com/office/drawing/2014/main" id="{A70832AA-83C0-483B-9A36-36F67C528553}"/>
              </a:ext>
            </a:extLst>
          </p:cNvPr>
          <p:cNvSpPr txBox="1"/>
          <p:nvPr/>
        </p:nvSpPr>
        <p:spPr>
          <a:xfrm>
            <a:off x="762000" y="2971800"/>
            <a:ext cx="7758453" cy="1569660"/>
          </a:xfrm>
          <a:prstGeom prst="rect">
            <a:avLst/>
          </a:prstGeom>
          <a:solidFill>
            <a:schemeClr val="accent5">
              <a:lumMod val="75000"/>
            </a:schemeClr>
          </a:solidFill>
        </p:spPr>
        <p:txBody>
          <a:bodyPr wrap="square" rtlCol="0">
            <a:spAutoFit/>
          </a:bodyPr>
          <a:lstStyle/>
          <a:p>
            <a:r>
              <a:rPr lang="en-US" sz="1600" i="1" dirty="0">
                <a:solidFill>
                  <a:srgbClr val="0000FF"/>
                </a:solidFill>
              </a:rPr>
              <a:t>What do </a:t>
            </a:r>
            <a:r>
              <a:rPr lang="en-US" sz="1600" dirty="0">
                <a:solidFill>
                  <a:srgbClr val="0000FF"/>
                </a:solidFill>
              </a:rPr>
              <a:t>push</a:t>
            </a:r>
            <a:r>
              <a:rPr lang="en-US" sz="1600" i="1" dirty="0">
                <a:solidFill>
                  <a:srgbClr val="0000FF"/>
                </a:solidFill>
              </a:rPr>
              <a:t> and </a:t>
            </a:r>
            <a:r>
              <a:rPr lang="en-US" sz="1600" dirty="0">
                <a:solidFill>
                  <a:srgbClr val="0000FF"/>
                </a:solidFill>
              </a:rPr>
              <a:t>pull</a:t>
            </a:r>
            <a:r>
              <a:rPr lang="en-US" sz="1600" i="1" dirty="0">
                <a:solidFill>
                  <a:srgbClr val="0000FF"/>
                </a:solidFill>
              </a:rPr>
              <a:t> mean in this context?</a:t>
            </a:r>
          </a:p>
          <a:p>
            <a:r>
              <a:rPr lang="en-US" sz="1600" dirty="0">
                <a:solidFill>
                  <a:srgbClr val="0000FF"/>
                </a:solidFill>
              </a:rPr>
              <a:t>--</a:t>
            </a:r>
            <a:r>
              <a:rPr lang="en-US" sz="1600" i="1" dirty="0">
                <a:solidFill>
                  <a:srgbClr val="0000FF"/>
                </a:solidFill>
              </a:rPr>
              <a:t>Push</a:t>
            </a:r>
            <a:r>
              <a:rPr lang="en-US" sz="1600" dirty="0">
                <a:solidFill>
                  <a:srgbClr val="0000FF"/>
                </a:solidFill>
              </a:rPr>
              <a:t> refers to anterior displacement of the peripheral iris by…a space-occupying process occurring immediately behind it; </a:t>
            </a:r>
            <a:r>
              <a:rPr lang="en-US" sz="1600" dirty="0" err="1">
                <a:solidFill>
                  <a:srgbClr val="0000FF"/>
                </a:solidFill>
              </a:rPr>
              <a:t>ie</a:t>
            </a:r>
            <a:r>
              <a:rPr lang="en-US" sz="1600" dirty="0">
                <a:solidFill>
                  <a:srgbClr val="0000FF"/>
                </a:solidFill>
              </a:rPr>
              <a:t>, the peripheral iris is being ‘pushed’ into the angle</a:t>
            </a:r>
          </a:p>
          <a:p>
            <a:r>
              <a:rPr lang="en-US" sz="1600" dirty="0">
                <a:solidFill>
                  <a:schemeClr val="bg1">
                    <a:lumMod val="50000"/>
                  </a:schemeClr>
                </a:solidFill>
              </a:rPr>
              <a:t>--</a:t>
            </a:r>
            <a:r>
              <a:rPr lang="en-US" sz="1600" i="1" dirty="0">
                <a:solidFill>
                  <a:schemeClr val="bg1">
                    <a:lumMod val="50000"/>
                  </a:schemeClr>
                </a:solidFill>
              </a:rPr>
              <a:t>Pull</a:t>
            </a:r>
            <a:r>
              <a:rPr lang="en-US" sz="1600" dirty="0">
                <a:solidFill>
                  <a:schemeClr val="bg1">
                    <a:lumMod val="50000"/>
                  </a:schemeClr>
                </a:solidFill>
              </a:rPr>
              <a:t> refers to anterior displacement of the peripheral iris by…</a:t>
            </a:r>
            <a:r>
              <a:rPr lang="en-US" sz="1600" dirty="0">
                <a:solidFill>
                  <a:schemeClr val="accent5">
                    <a:lumMod val="75000"/>
                  </a:schemeClr>
                </a:solidFill>
              </a:rPr>
              <a:t>a contractile process occurring on its anterior surface; </a:t>
            </a:r>
            <a:r>
              <a:rPr lang="en-US" sz="1600" dirty="0" err="1">
                <a:solidFill>
                  <a:schemeClr val="accent5">
                    <a:lumMod val="75000"/>
                  </a:schemeClr>
                </a:solidFill>
              </a:rPr>
              <a:t>ie</a:t>
            </a:r>
            <a:r>
              <a:rPr lang="en-US" sz="1600" dirty="0">
                <a:solidFill>
                  <a:schemeClr val="accent5">
                    <a:lumMod val="75000"/>
                  </a:schemeClr>
                </a:solidFill>
              </a:rPr>
              <a:t>, the peripheral iris is being ‘pulled’ into the angle</a:t>
            </a:r>
          </a:p>
        </p:txBody>
      </p:sp>
    </p:spTree>
    <p:extLst>
      <p:ext uri="{BB962C8B-B14F-4D97-AF65-F5344CB8AC3E}">
        <p14:creationId xmlns:p14="http://schemas.microsoft.com/office/powerpoint/2010/main" val="2471809768"/>
      </p:ext>
    </p:extLst>
  </p:cSld>
  <p:clrMapOvr>
    <a:masterClrMapping/>
  </p:clrMapOvr>
</p:sld>
</file>

<file path=ppt/slides/slide1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014" name="Text Box 6"/>
          <p:cNvSpPr txBox="1">
            <a:spLocks noChangeArrowheads="1"/>
          </p:cNvSpPr>
          <p:nvPr/>
        </p:nvSpPr>
        <p:spPr bwMode="auto">
          <a:xfrm>
            <a:off x="533400" y="2356376"/>
            <a:ext cx="1005403"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Lens-</a:t>
            </a:r>
          </a:p>
          <a:p>
            <a:pPr algn="ctr" eaLnBrk="1" hangingPunct="1">
              <a:lnSpc>
                <a:spcPct val="80000"/>
              </a:lnSpc>
              <a:spcBef>
                <a:spcPct val="0"/>
              </a:spcBef>
              <a:buClrTx/>
              <a:buSzTx/>
              <a:buFontTx/>
              <a:buNone/>
            </a:pPr>
            <a:r>
              <a:rPr lang="en-US" altLang="en-US" sz="1800" dirty="0">
                <a:solidFill>
                  <a:schemeClr val="bg1">
                    <a:lumMod val="75000"/>
                  </a:schemeClr>
                </a:solidFill>
              </a:rPr>
              <a:t>Induced</a:t>
            </a:r>
          </a:p>
        </p:txBody>
      </p:sp>
      <p:sp>
        <p:nvSpPr>
          <p:cNvPr id="43017" name="Text Box 14"/>
          <p:cNvSpPr txBox="1">
            <a:spLocks noChangeArrowheads="1"/>
          </p:cNvSpPr>
          <p:nvPr/>
        </p:nvSpPr>
        <p:spPr bwMode="auto">
          <a:xfrm>
            <a:off x="3026498" y="2365901"/>
            <a:ext cx="1633781"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Aphakic/</a:t>
            </a:r>
          </a:p>
          <a:p>
            <a:pPr algn="ctr" eaLnBrk="1" hangingPunct="1">
              <a:lnSpc>
                <a:spcPct val="80000"/>
              </a:lnSpc>
              <a:spcBef>
                <a:spcPct val="0"/>
              </a:spcBef>
              <a:buClrTx/>
              <a:buSzTx/>
              <a:buFontTx/>
              <a:buNone/>
            </a:pPr>
            <a:r>
              <a:rPr lang="en-US" altLang="en-US" sz="1800" dirty="0" err="1">
                <a:solidFill>
                  <a:schemeClr val="bg1">
                    <a:lumMod val="75000"/>
                  </a:schemeClr>
                </a:solidFill>
              </a:rPr>
              <a:t>Pseudophakic</a:t>
            </a:r>
            <a:endParaRPr lang="en-US" altLang="en-US" sz="1800" dirty="0">
              <a:solidFill>
                <a:schemeClr val="bg1">
                  <a:lumMod val="75000"/>
                </a:schemeClr>
              </a:solidFill>
            </a:endParaRPr>
          </a:p>
        </p:txBody>
      </p:sp>
      <p:sp>
        <p:nvSpPr>
          <p:cNvPr id="43031" name="Text Box 35"/>
          <p:cNvSpPr txBox="1">
            <a:spLocks noChangeArrowheads="1"/>
          </p:cNvSpPr>
          <p:nvPr/>
        </p:nvSpPr>
        <p:spPr bwMode="auto">
          <a:xfrm>
            <a:off x="1190847" y="1295400"/>
            <a:ext cx="2473754"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solidFill>
                  <a:schemeClr val="bg1">
                    <a:lumMod val="75000"/>
                  </a:schemeClr>
                </a:solidFill>
              </a:rPr>
              <a:t>w/ Pupillary Block</a:t>
            </a:r>
          </a:p>
        </p:txBody>
      </p:sp>
      <p:sp>
        <p:nvSpPr>
          <p:cNvPr id="43032" name="Text Box 36"/>
          <p:cNvSpPr txBox="1">
            <a:spLocks noChangeArrowheads="1"/>
          </p:cNvSpPr>
          <p:nvPr/>
        </p:nvSpPr>
        <p:spPr bwMode="auto">
          <a:xfrm>
            <a:off x="5181600" y="1295400"/>
            <a:ext cx="2630848"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t>w/o Pupillary Block</a:t>
            </a:r>
          </a:p>
        </p:txBody>
      </p:sp>
      <p:sp>
        <p:nvSpPr>
          <p:cNvPr id="49" name="Rectangle 2">
            <a:extLst>
              <a:ext uri="{FF2B5EF4-FFF2-40B4-BE49-F238E27FC236}">
                <a16:creationId xmlns:a16="http://schemas.microsoft.com/office/drawing/2014/main" id="{240EE5BF-F7D2-4FC8-A5DD-F6B5423153C6}"/>
              </a:ext>
            </a:extLst>
          </p:cNvPr>
          <p:cNvSpPr>
            <a:spLocks noGrp="1" noChangeArrowheads="1"/>
          </p:cNvSpPr>
          <p:nvPr>
            <p:ph type="title"/>
          </p:nvPr>
        </p:nvSpPr>
        <p:spPr>
          <a:xfrm>
            <a:off x="457200" y="304800"/>
            <a:ext cx="7543800" cy="563562"/>
          </a:xfrm>
        </p:spPr>
        <p:txBody>
          <a:bodyPr/>
          <a:lstStyle/>
          <a:p>
            <a:pPr eaLnBrk="1" hangingPunct="1"/>
            <a:r>
              <a:rPr lang="en-US" altLang="en-US" sz="3500" dirty="0"/>
              <a:t>Q</a:t>
            </a:r>
          </a:p>
        </p:txBody>
      </p:sp>
      <p:sp>
        <p:nvSpPr>
          <p:cNvPr id="50" name="TextBox 49">
            <a:extLst>
              <a:ext uri="{FF2B5EF4-FFF2-40B4-BE49-F238E27FC236}">
                <a16:creationId xmlns:a16="http://schemas.microsoft.com/office/drawing/2014/main" id="{CF426230-46C8-405C-9015-99EF57762A2E}"/>
              </a:ext>
            </a:extLst>
          </p:cNvPr>
          <p:cNvSpPr txBox="1"/>
          <p:nvPr/>
        </p:nvSpPr>
        <p:spPr>
          <a:xfrm>
            <a:off x="2259496" y="189094"/>
            <a:ext cx="4607480" cy="400110"/>
          </a:xfrm>
          <a:prstGeom prst="rect">
            <a:avLst/>
          </a:prstGeom>
          <a:solidFill>
            <a:schemeClr val="accent1">
              <a:lumMod val="60000"/>
              <a:lumOff val="40000"/>
            </a:schemeClr>
          </a:solidFill>
        </p:spPr>
        <p:txBody>
          <a:bodyPr wrap="none" rtlCol="0">
            <a:spAutoFit/>
          </a:bodyPr>
          <a:lstStyle/>
          <a:p>
            <a:pPr algn="ctr"/>
            <a:r>
              <a:rPr lang="en-US" sz="2000" b="1" dirty="0"/>
              <a:t>Secondary Angle Closure Glaucoma</a:t>
            </a:r>
          </a:p>
        </p:txBody>
      </p:sp>
      <p:sp>
        <p:nvSpPr>
          <p:cNvPr id="2" name="TextBox 1">
            <a:extLst>
              <a:ext uri="{FF2B5EF4-FFF2-40B4-BE49-F238E27FC236}">
                <a16:creationId xmlns:a16="http://schemas.microsoft.com/office/drawing/2014/main" id="{A7E30BEC-923B-4C9A-A856-BDD0D882F6B8}"/>
              </a:ext>
            </a:extLst>
          </p:cNvPr>
          <p:cNvSpPr txBox="1"/>
          <p:nvPr/>
        </p:nvSpPr>
        <p:spPr>
          <a:xfrm>
            <a:off x="887305" y="2844119"/>
            <a:ext cx="1494320" cy="338554"/>
          </a:xfrm>
          <a:prstGeom prst="rect">
            <a:avLst/>
          </a:prstGeom>
          <a:noFill/>
        </p:spPr>
        <p:txBody>
          <a:bodyPr wrap="none" rtlCol="0">
            <a:spAutoFit/>
          </a:bodyPr>
          <a:lstStyle/>
          <a:p>
            <a:r>
              <a:rPr lang="en-US" sz="1600" dirty="0" err="1">
                <a:solidFill>
                  <a:schemeClr val="bg1">
                    <a:lumMod val="75000"/>
                  </a:schemeClr>
                </a:solidFill>
              </a:rPr>
              <a:t>Phacomorphic</a:t>
            </a:r>
            <a:endParaRPr lang="en-US" sz="1600" dirty="0">
              <a:solidFill>
                <a:schemeClr val="bg1">
                  <a:lumMod val="75000"/>
                </a:schemeClr>
              </a:solidFill>
            </a:endParaRPr>
          </a:p>
        </p:txBody>
      </p:sp>
      <p:sp>
        <p:nvSpPr>
          <p:cNvPr id="51" name="TextBox 50">
            <a:extLst>
              <a:ext uri="{FF2B5EF4-FFF2-40B4-BE49-F238E27FC236}">
                <a16:creationId xmlns:a16="http://schemas.microsoft.com/office/drawing/2014/main" id="{156069D4-340B-4160-A336-EBF73557CEE0}"/>
              </a:ext>
            </a:extLst>
          </p:cNvPr>
          <p:cNvSpPr txBox="1"/>
          <p:nvPr/>
        </p:nvSpPr>
        <p:spPr>
          <a:xfrm>
            <a:off x="884725" y="3175578"/>
            <a:ext cx="1402948" cy="338554"/>
          </a:xfrm>
          <a:prstGeom prst="rect">
            <a:avLst/>
          </a:prstGeom>
          <a:noFill/>
        </p:spPr>
        <p:txBody>
          <a:bodyPr wrap="none" rtlCol="0">
            <a:spAutoFit/>
          </a:bodyPr>
          <a:lstStyle/>
          <a:p>
            <a:r>
              <a:rPr lang="en-US" sz="1600" dirty="0">
                <a:solidFill>
                  <a:schemeClr val="bg1">
                    <a:lumMod val="75000"/>
                  </a:schemeClr>
                </a:solidFill>
              </a:rPr>
              <a:t>Ectopia </a:t>
            </a:r>
            <a:r>
              <a:rPr lang="en-US" sz="1600" dirty="0" err="1">
                <a:solidFill>
                  <a:schemeClr val="bg1">
                    <a:lumMod val="75000"/>
                  </a:schemeClr>
                </a:solidFill>
              </a:rPr>
              <a:t>lentis</a:t>
            </a:r>
            <a:endParaRPr lang="en-US" sz="1600" dirty="0">
              <a:solidFill>
                <a:schemeClr val="bg1">
                  <a:lumMod val="75000"/>
                </a:schemeClr>
              </a:solidFill>
            </a:endParaRPr>
          </a:p>
        </p:txBody>
      </p:sp>
      <p:cxnSp>
        <p:nvCxnSpPr>
          <p:cNvPr id="71" name="Straight Connector 70">
            <a:extLst>
              <a:ext uri="{FF2B5EF4-FFF2-40B4-BE49-F238E27FC236}">
                <a16:creationId xmlns:a16="http://schemas.microsoft.com/office/drawing/2014/main" id="{C104938D-BA8D-4E39-9D5F-9EE2012F2F3C}"/>
              </a:ext>
            </a:extLst>
          </p:cNvPr>
          <p:cNvCxnSpPr>
            <a:cxnSpLocks/>
          </p:cNvCxnSpPr>
          <p:nvPr/>
        </p:nvCxnSpPr>
        <p:spPr>
          <a:xfrm flipH="1">
            <a:off x="762665" y="3023488"/>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2A7E4E40-472F-4E50-8A7A-45C10FDD7171}"/>
              </a:ext>
            </a:extLst>
          </p:cNvPr>
          <p:cNvCxnSpPr>
            <a:cxnSpLocks/>
          </p:cNvCxnSpPr>
          <p:nvPr/>
        </p:nvCxnSpPr>
        <p:spPr>
          <a:xfrm flipH="1">
            <a:off x="762665" y="3347853"/>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C3924889-45B9-4383-9C9E-48F0A9C27AD8}"/>
              </a:ext>
            </a:extLst>
          </p:cNvPr>
          <p:cNvCxnSpPr>
            <a:cxnSpLocks/>
          </p:cNvCxnSpPr>
          <p:nvPr/>
        </p:nvCxnSpPr>
        <p:spPr>
          <a:xfrm flipH="1">
            <a:off x="748719" y="2838976"/>
            <a:ext cx="13947" cy="5088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 name="Straight Arrow Connector 5">
            <a:extLst>
              <a:ext uri="{FF2B5EF4-FFF2-40B4-BE49-F238E27FC236}">
                <a16:creationId xmlns:a16="http://schemas.microsoft.com/office/drawing/2014/main" id="{A3439F0C-5143-461F-8F3C-2E830785DEFC}"/>
              </a:ext>
            </a:extLst>
          </p:cNvPr>
          <p:cNvCxnSpPr>
            <a:stCxn id="50" idx="2"/>
          </p:cNvCxnSpPr>
          <p:nvPr/>
        </p:nvCxnSpPr>
        <p:spPr>
          <a:xfrm flipH="1">
            <a:off x="2971800" y="589204"/>
            <a:ext cx="1591436" cy="706196"/>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0" name="Straight Arrow Connector 9">
            <a:extLst>
              <a:ext uri="{FF2B5EF4-FFF2-40B4-BE49-F238E27FC236}">
                <a16:creationId xmlns:a16="http://schemas.microsoft.com/office/drawing/2014/main" id="{84DC796E-F6ED-4FBB-82D2-A260F480BF8A}"/>
              </a:ext>
            </a:extLst>
          </p:cNvPr>
          <p:cNvCxnSpPr>
            <a:cxnSpLocks/>
          </p:cNvCxnSpPr>
          <p:nvPr/>
        </p:nvCxnSpPr>
        <p:spPr>
          <a:xfrm>
            <a:off x="4572000" y="589204"/>
            <a:ext cx="1600200" cy="706196"/>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6" name="Straight Arrow Connector 25">
            <a:extLst>
              <a:ext uri="{FF2B5EF4-FFF2-40B4-BE49-F238E27FC236}">
                <a16:creationId xmlns:a16="http://schemas.microsoft.com/office/drawing/2014/main" id="{B70E0124-9B84-41A5-8D84-A66B7838A706}"/>
              </a:ext>
            </a:extLst>
          </p:cNvPr>
          <p:cNvCxnSpPr>
            <a:cxnSpLocks/>
          </p:cNvCxnSpPr>
          <p:nvPr/>
        </p:nvCxnSpPr>
        <p:spPr>
          <a:xfrm flipH="1">
            <a:off x="1159539" y="1828800"/>
            <a:ext cx="1290435" cy="478059"/>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28" name="Straight Arrow Connector 27">
            <a:extLst>
              <a:ext uri="{FF2B5EF4-FFF2-40B4-BE49-F238E27FC236}">
                <a16:creationId xmlns:a16="http://schemas.microsoft.com/office/drawing/2014/main" id="{567A4249-5C59-4416-8A8E-1C35913900AB}"/>
              </a:ext>
            </a:extLst>
          </p:cNvPr>
          <p:cNvCxnSpPr>
            <a:cxnSpLocks/>
          </p:cNvCxnSpPr>
          <p:nvPr/>
        </p:nvCxnSpPr>
        <p:spPr>
          <a:xfrm>
            <a:off x="2449973" y="1832208"/>
            <a:ext cx="1268784"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56" name="Text Box 6">
            <a:extLst>
              <a:ext uri="{FF2B5EF4-FFF2-40B4-BE49-F238E27FC236}">
                <a16:creationId xmlns:a16="http://schemas.microsoft.com/office/drawing/2014/main" id="{557983BD-9D64-49B9-A366-A08663B0451F}"/>
              </a:ext>
            </a:extLst>
          </p:cNvPr>
          <p:cNvSpPr txBox="1">
            <a:spLocks noChangeArrowheads="1"/>
          </p:cNvSpPr>
          <p:nvPr/>
        </p:nvSpPr>
        <p:spPr bwMode="auto">
          <a:xfrm>
            <a:off x="4997140" y="2356376"/>
            <a:ext cx="877163"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b="1" dirty="0"/>
              <a:t>‘Push’</a:t>
            </a:r>
          </a:p>
        </p:txBody>
      </p:sp>
      <p:sp>
        <p:nvSpPr>
          <p:cNvPr id="57" name="Text Box 14">
            <a:extLst>
              <a:ext uri="{FF2B5EF4-FFF2-40B4-BE49-F238E27FC236}">
                <a16:creationId xmlns:a16="http://schemas.microsoft.com/office/drawing/2014/main" id="{5DAFA1C1-3A29-4C27-A379-663FDD22E326}"/>
              </a:ext>
            </a:extLst>
          </p:cNvPr>
          <p:cNvSpPr txBox="1">
            <a:spLocks noChangeArrowheads="1"/>
          </p:cNvSpPr>
          <p:nvPr/>
        </p:nvSpPr>
        <p:spPr bwMode="auto">
          <a:xfrm>
            <a:off x="7587940" y="2365901"/>
            <a:ext cx="736099"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b="1" dirty="0"/>
              <a:t>‘Pull’</a:t>
            </a:r>
          </a:p>
        </p:txBody>
      </p:sp>
      <p:cxnSp>
        <p:nvCxnSpPr>
          <p:cNvPr id="58" name="Straight Arrow Connector 57">
            <a:extLst>
              <a:ext uri="{FF2B5EF4-FFF2-40B4-BE49-F238E27FC236}">
                <a16:creationId xmlns:a16="http://schemas.microsoft.com/office/drawing/2014/main" id="{E874FEE9-46BD-46A3-90A3-DE7CC220FBFF}"/>
              </a:ext>
            </a:extLst>
          </p:cNvPr>
          <p:cNvCxnSpPr>
            <a:cxnSpLocks/>
          </p:cNvCxnSpPr>
          <p:nvPr/>
        </p:nvCxnSpPr>
        <p:spPr>
          <a:xfrm flipH="1">
            <a:off x="5867400" y="1828800"/>
            <a:ext cx="849775" cy="477455"/>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59" name="Straight Arrow Connector 58">
            <a:extLst>
              <a:ext uri="{FF2B5EF4-FFF2-40B4-BE49-F238E27FC236}">
                <a16:creationId xmlns:a16="http://schemas.microsoft.com/office/drawing/2014/main" id="{C370A4A1-FE96-4E70-B89E-839542A5E241}"/>
              </a:ext>
            </a:extLst>
          </p:cNvPr>
          <p:cNvCxnSpPr>
            <a:cxnSpLocks/>
          </p:cNvCxnSpPr>
          <p:nvPr/>
        </p:nvCxnSpPr>
        <p:spPr>
          <a:xfrm>
            <a:off x="6717173" y="1832208"/>
            <a:ext cx="902827" cy="474047"/>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3" name="TextBox 2">
            <a:extLst>
              <a:ext uri="{FF2B5EF4-FFF2-40B4-BE49-F238E27FC236}">
                <a16:creationId xmlns:a16="http://schemas.microsoft.com/office/drawing/2014/main" id="{A70832AA-83C0-483B-9A36-36F67C528553}"/>
              </a:ext>
            </a:extLst>
          </p:cNvPr>
          <p:cNvSpPr txBox="1"/>
          <p:nvPr/>
        </p:nvSpPr>
        <p:spPr>
          <a:xfrm>
            <a:off x="762000" y="2971800"/>
            <a:ext cx="7758453" cy="1569660"/>
          </a:xfrm>
          <a:prstGeom prst="rect">
            <a:avLst/>
          </a:prstGeom>
          <a:solidFill>
            <a:schemeClr val="accent5">
              <a:lumMod val="75000"/>
            </a:schemeClr>
          </a:solidFill>
        </p:spPr>
        <p:txBody>
          <a:bodyPr wrap="square" rtlCol="0">
            <a:spAutoFit/>
          </a:bodyPr>
          <a:lstStyle/>
          <a:p>
            <a:r>
              <a:rPr lang="en-US" sz="1600" i="1" dirty="0">
                <a:solidFill>
                  <a:srgbClr val="0000FF"/>
                </a:solidFill>
              </a:rPr>
              <a:t>What do </a:t>
            </a:r>
            <a:r>
              <a:rPr lang="en-US" sz="1600" dirty="0">
                <a:solidFill>
                  <a:srgbClr val="0000FF"/>
                </a:solidFill>
              </a:rPr>
              <a:t>push</a:t>
            </a:r>
            <a:r>
              <a:rPr lang="en-US" sz="1600" i="1" dirty="0">
                <a:solidFill>
                  <a:srgbClr val="0000FF"/>
                </a:solidFill>
              </a:rPr>
              <a:t> and </a:t>
            </a:r>
            <a:r>
              <a:rPr lang="en-US" sz="1600" dirty="0">
                <a:solidFill>
                  <a:srgbClr val="0000FF"/>
                </a:solidFill>
              </a:rPr>
              <a:t>pull</a:t>
            </a:r>
            <a:r>
              <a:rPr lang="en-US" sz="1600" i="1" dirty="0">
                <a:solidFill>
                  <a:srgbClr val="0000FF"/>
                </a:solidFill>
              </a:rPr>
              <a:t> mean in this context?</a:t>
            </a:r>
          </a:p>
          <a:p>
            <a:r>
              <a:rPr lang="en-US" sz="1600" dirty="0">
                <a:solidFill>
                  <a:srgbClr val="0000FF"/>
                </a:solidFill>
              </a:rPr>
              <a:t>--</a:t>
            </a:r>
            <a:r>
              <a:rPr lang="en-US" sz="1600" i="1" dirty="0">
                <a:solidFill>
                  <a:srgbClr val="0000FF"/>
                </a:solidFill>
              </a:rPr>
              <a:t>Push</a:t>
            </a:r>
            <a:r>
              <a:rPr lang="en-US" sz="1600" dirty="0">
                <a:solidFill>
                  <a:srgbClr val="0000FF"/>
                </a:solidFill>
              </a:rPr>
              <a:t> refers to anterior displacement of the peripheral iris by…a space-occupying process occurring immediately behind it; </a:t>
            </a:r>
            <a:r>
              <a:rPr lang="en-US" sz="1600" dirty="0" err="1">
                <a:solidFill>
                  <a:srgbClr val="0000FF"/>
                </a:solidFill>
              </a:rPr>
              <a:t>ie</a:t>
            </a:r>
            <a:r>
              <a:rPr lang="en-US" sz="1600" dirty="0">
                <a:solidFill>
                  <a:srgbClr val="0000FF"/>
                </a:solidFill>
              </a:rPr>
              <a:t>, the peripheral iris is being ‘pushed’ into the angle</a:t>
            </a:r>
          </a:p>
          <a:p>
            <a:r>
              <a:rPr lang="en-US" sz="1600" dirty="0">
                <a:solidFill>
                  <a:srgbClr val="0000FF"/>
                </a:solidFill>
              </a:rPr>
              <a:t>--</a:t>
            </a:r>
            <a:r>
              <a:rPr lang="en-US" sz="1600" i="1" dirty="0">
                <a:solidFill>
                  <a:srgbClr val="0000FF"/>
                </a:solidFill>
              </a:rPr>
              <a:t>Pull</a:t>
            </a:r>
            <a:r>
              <a:rPr lang="en-US" sz="1600" dirty="0">
                <a:solidFill>
                  <a:srgbClr val="0000FF"/>
                </a:solidFill>
              </a:rPr>
              <a:t> refers to anterior displacement of the peripheral iris by…</a:t>
            </a:r>
            <a:r>
              <a:rPr lang="en-US" sz="1600" dirty="0">
                <a:solidFill>
                  <a:schemeClr val="accent5">
                    <a:lumMod val="75000"/>
                  </a:schemeClr>
                </a:solidFill>
              </a:rPr>
              <a:t>a contractile process occurring on its anterior surface; </a:t>
            </a:r>
            <a:r>
              <a:rPr lang="en-US" sz="1600" dirty="0" err="1">
                <a:solidFill>
                  <a:schemeClr val="accent5">
                    <a:lumMod val="75000"/>
                  </a:schemeClr>
                </a:solidFill>
              </a:rPr>
              <a:t>ie</a:t>
            </a:r>
            <a:r>
              <a:rPr lang="en-US" sz="1600" dirty="0">
                <a:solidFill>
                  <a:schemeClr val="accent5">
                    <a:lumMod val="75000"/>
                  </a:schemeClr>
                </a:solidFill>
              </a:rPr>
              <a:t>, the peripheral iris is being ‘pulled’ into the angle</a:t>
            </a:r>
          </a:p>
        </p:txBody>
      </p:sp>
    </p:spTree>
    <p:extLst>
      <p:ext uri="{BB962C8B-B14F-4D97-AF65-F5344CB8AC3E}">
        <p14:creationId xmlns:p14="http://schemas.microsoft.com/office/powerpoint/2010/main" val="2948342456"/>
      </p:ext>
    </p:extLst>
  </p:cSld>
  <p:clrMapOvr>
    <a:masterClrMapping/>
  </p:clrMapOvr>
</p:sld>
</file>

<file path=ppt/slides/slide1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014" name="Text Box 6"/>
          <p:cNvSpPr txBox="1">
            <a:spLocks noChangeArrowheads="1"/>
          </p:cNvSpPr>
          <p:nvPr/>
        </p:nvSpPr>
        <p:spPr bwMode="auto">
          <a:xfrm>
            <a:off x="533400" y="2356376"/>
            <a:ext cx="1005403"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Lens-</a:t>
            </a:r>
          </a:p>
          <a:p>
            <a:pPr algn="ctr" eaLnBrk="1" hangingPunct="1">
              <a:lnSpc>
                <a:spcPct val="80000"/>
              </a:lnSpc>
              <a:spcBef>
                <a:spcPct val="0"/>
              </a:spcBef>
              <a:buClrTx/>
              <a:buSzTx/>
              <a:buFontTx/>
              <a:buNone/>
            </a:pPr>
            <a:r>
              <a:rPr lang="en-US" altLang="en-US" sz="1800" dirty="0">
                <a:solidFill>
                  <a:schemeClr val="bg1">
                    <a:lumMod val="75000"/>
                  </a:schemeClr>
                </a:solidFill>
              </a:rPr>
              <a:t>Induced</a:t>
            </a:r>
          </a:p>
        </p:txBody>
      </p:sp>
      <p:sp>
        <p:nvSpPr>
          <p:cNvPr id="43017" name="Text Box 14"/>
          <p:cNvSpPr txBox="1">
            <a:spLocks noChangeArrowheads="1"/>
          </p:cNvSpPr>
          <p:nvPr/>
        </p:nvSpPr>
        <p:spPr bwMode="auto">
          <a:xfrm>
            <a:off x="3026498" y="2365901"/>
            <a:ext cx="1633781"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Aphakic/</a:t>
            </a:r>
          </a:p>
          <a:p>
            <a:pPr algn="ctr" eaLnBrk="1" hangingPunct="1">
              <a:lnSpc>
                <a:spcPct val="80000"/>
              </a:lnSpc>
              <a:spcBef>
                <a:spcPct val="0"/>
              </a:spcBef>
              <a:buClrTx/>
              <a:buSzTx/>
              <a:buFontTx/>
              <a:buNone/>
            </a:pPr>
            <a:r>
              <a:rPr lang="en-US" altLang="en-US" sz="1800" dirty="0" err="1">
                <a:solidFill>
                  <a:schemeClr val="bg1">
                    <a:lumMod val="75000"/>
                  </a:schemeClr>
                </a:solidFill>
              </a:rPr>
              <a:t>Pseudophakic</a:t>
            </a:r>
            <a:endParaRPr lang="en-US" altLang="en-US" sz="1800" dirty="0">
              <a:solidFill>
                <a:schemeClr val="bg1">
                  <a:lumMod val="75000"/>
                </a:schemeClr>
              </a:solidFill>
            </a:endParaRPr>
          </a:p>
        </p:txBody>
      </p:sp>
      <p:sp>
        <p:nvSpPr>
          <p:cNvPr id="43031" name="Text Box 35"/>
          <p:cNvSpPr txBox="1">
            <a:spLocks noChangeArrowheads="1"/>
          </p:cNvSpPr>
          <p:nvPr/>
        </p:nvSpPr>
        <p:spPr bwMode="auto">
          <a:xfrm>
            <a:off x="1190847" y="1295400"/>
            <a:ext cx="2473754"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solidFill>
                  <a:schemeClr val="bg1">
                    <a:lumMod val="75000"/>
                  </a:schemeClr>
                </a:solidFill>
              </a:rPr>
              <a:t>w/ Pupillary Block</a:t>
            </a:r>
          </a:p>
        </p:txBody>
      </p:sp>
      <p:sp>
        <p:nvSpPr>
          <p:cNvPr id="43032" name="Text Box 36"/>
          <p:cNvSpPr txBox="1">
            <a:spLocks noChangeArrowheads="1"/>
          </p:cNvSpPr>
          <p:nvPr/>
        </p:nvSpPr>
        <p:spPr bwMode="auto">
          <a:xfrm>
            <a:off x="5181600" y="1295400"/>
            <a:ext cx="2630848"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t>w/o Pupillary Block</a:t>
            </a:r>
          </a:p>
        </p:txBody>
      </p:sp>
      <p:sp>
        <p:nvSpPr>
          <p:cNvPr id="49" name="Rectangle 2">
            <a:extLst>
              <a:ext uri="{FF2B5EF4-FFF2-40B4-BE49-F238E27FC236}">
                <a16:creationId xmlns:a16="http://schemas.microsoft.com/office/drawing/2014/main" id="{240EE5BF-F7D2-4FC8-A5DD-F6B5423153C6}"/>
              </a:ext>
            </a:extLst>
          </p:cNvPr>
          <p:cNvSpPr>
            <a:spLocks noGrp="1" noChangeArrowheads="1"/>
          </p:cNvSpPr>
          <p:nvPr>
            <p:ph type="title"/>
          </p:nvPr>
        </p:nvSpPr>
        <p:spPr>
          <a:xfrm>
            <a:off x="457200" y="304800"/>
            <a:ext cx="7543800" cy="563562"/>
          </a:xfrm>
        </p:spPr>
        <p:txBody>
          <a:bodyPr/>
          <a:lstStyle/>
          <a:p>
            <a:pPr eaLnBrk="1" hangingPunct="1"/>
            <a:r>
              <a:rPr lang="en-US" altLang="en-US" sz="3500" dirty="0"/>
              <a:t>A</a:t>
            </a:r>
          </a:p>
        </p:txBody>
      </p:sp>
      <p:sp>
        <p:nvSpPr>
          <p:cNvPr id="50" name="TextBox 49">
            <a:extLst>
              <a:ext uri="{FF2B5EF4-FFF2-40B4-BE49-F238E27FC236}">
                <a16:creationId xmlns:a16="http://schemas.microsoft.com/office/drawing/2014/main" id="{CF426230-46C8-405C-9015-99EF57762A2E}"/>
              </a:ext>
            </a:extLst>
          </p:cNvPr>
          <p:cNvSpPr txBox="1"/>
          <p:nvPr/>
        </p:nvSpPr>
        <p:spPr>
          <a:xfrm>
            <a:off x="2259496" y="189094"/>
            <a:ext cx="4607480" cy="400110"/>
          </a:xfrm>
          <a:prstGeom prst="rect">
            <a:avLst/>
          </a:prstGeom>
          <a:solidFill>
            <a:schemeClr val="accent1">
              <a:lumMod val="60000"/>
              <a:lumOff val="40000"/>
            </a:schemeClr>
          </a:solidFill>
        </p:spPr>
        <p:txBody>
          <a:bodyPr wrap="none" rtlCol="0">
            <a:spAutoFit/>
          </a:bodyPr>
          <a:lstStyle/>
          <a:p>
            <a:pPr algn="ctr"/>
            <a:r>
              <a:rPr lang="en-US" sz="2000" b="1" dirty="0"/>
              <a:t>Secondary Angle Closure Glaucoma</a:t>
            </a:r>
          </a:p>
        </p:txBody>
      </p:sp>
      <p:sp>
        <p:nvSpPr>
          <p:cNvPr id="2" name="TextBox 1">
            <a:extLst>
              <a:ext uri="{FF2B5EF4-FFF2-40B4-BE49-F238E27FC236}">
                <a16:creationId xmlns:a16="http://schemas.microsoft.com/office/drawing/2014/main" id="{A7E30BEC-923B-4C9A-A856-BDD0D882F6B8}"/>
              </a:ext>
            </a:extLst>
          </p:cNvPr>
          <p:cNvSpPr txBox="1"/>
          <p:nvPr/>
        </p:nvSpPr>
        <p:spPr>
          <a:xfrm>
            <a:off x="887305" y="2844119"/>
            <a:ext cx="1494320" cy="338554"/>
          </a:xfrm>
          <a:prstGeom prst="rect">
            <a:avLst/>
          </a:prstGeom>
          <a:noFill/>
        </p:spPr>
        <p:txBody>
          <a:bodyPr wrap="none" rtlCol="0">
            <a:spAutoFit/>
          </a:bodyPr>
          <a:lstStyle/>
          <a:p>
            <a:r>
              <a:rPr lang="en-US" sz="1600" dirty="0" err="1">
                <a:solidFill>
                  <a:schemeClr val="bg1">
                    <a:lumMod val="75000"/>
                  </a:schemeClr>
                </a:solidFill>
              </a:rPr>
              <a:t>Phacomorphic</a:t>
            </a:r>
            <a:endParaRPr lang="en-US" sz="1600" dirty="0">
              <a:solidFill>
                <a:schemeClr val="bg1">
                  <a:lumMod val="75000"/>
                </a:schemeClr>
              </a:solidFill>
            </a:endParaRPr>
          </a:p>
        </p:txBody>
      </p:sp>
      <p:sp>
        <p:nvSpPr>
          <p:cNvPr id="51" name="TextBox 50">
            <a:extLst>
              <a:ext uri="{FF2B5EF4-FFF2-40B4-BE49-F238E27FC236}">
                <a16:creationId xmlns:a16="http://schemas.microsoft.com/office/drawing/2014/main" id="{156069D4-340B-4160-A336-EBF73557CEE0}"/>
              </a:ext>
            </a:extLst>
          </p:cNvPr>
          <p:cNvSpPr txBox="1"/>
          <p:nvPr/>
        </p:nvSpPr>
        <p:spPr>
          <a:xfrm>
            <a:off x="884725" y="3175578"/>
            <a:ext cx="1402948" cy="338554"/>
          </a:xfrm>
          <a:prstGeom prst="rect">
            <a:avLst/>
          </a:prstGeom>
          <a:noFill/>
        </p:spPr>
        <p:txBody>
          <a:bodyPr wrap="none" rtlCol="0">
            <a:spAutoFit/>
          </a:bodyPr>
          <a:lstStyle/>
          <a:p>
            <a:r>
              <a:rPr lang="en-US" sz="1600" dirty="0">
                <a:solidFill>
                  <a:schemeClr val="bg1">
                    <a:lumMod val="75000"/>
                  </a:schemeClr>
                </a:solidFill>
              </a:rPr>
              <a:t>Ectopia </a:t>
            </a:r>
            <a:r>
              <a:rPr lang="en-US" sz="1600" dirty="0" err="1">
                <a:solidFill>
                  <a:schemeClr val="bg1">
                    <a:lumMod val="75000"/>
                  </a:schemeClr>
                </a:solidFill>
              </a:rPr>
              <a:t>lentis</a:t>
            </a:r>
            <a:endParaRPr lang="en-US" sz="1600" dirty="0">
              <a:solidFill>
                <a:schemeClr val="bg1">
                  <a:lumMod val="75000"/>
                </a:schemeClr>
              </a:solidFill>
            </a:endParaRPr>
          </a:p>
        </p:txBody>
      </p:sp>
      <p:cxnSp>
        <p:nvCxnSpPr>
          <p:cNvPr id="71" name="Straight Connector 70">
            <a:extLst>
              <a:ext uri="{FF2B5EF4-FFF2-40B4-BE49-F238E27FC236}">
                <a16:creationId xmlns:a16="http://schemas.microsoft.com/office/drawing/2014/main" id="{C104938D-BA8D-4E39-9D5F-9EE2012F2F3C}"/>
              </a:ext>
            </a:extLst>
          </p:cNvPr>
          <p:cNvCxnSpPr>
            <a:cxnSpLocks/>
          </p:cNvCxnSpPr>
          <p:nvPr/>
        </p:nvCxnSpPr>
        <p:spPr>
          <a:xfrm flipH="1">
            <a:off x="762665" y="3023488"/>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2A7E4E40-472F-4E50-8A7A-45C10FDD7171}"/>
              </a:ext>
            </a:extLst>
          </p:cNvPr>
          <p:cNvCxnSpPr>
            <a:cxnSpLocks/>
          </p:cNvCxnSpPr>
          <p:nvPr/>
        </p:nvCxnSpPr>
        <p:spPr>
          <a:xfrm flipH="1">
            <a:off x="762665" y="3347853"/>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C3924889-45B9-4383-9C9E-48F0A9C27AD8}"/>
              </a:ext>
            </a:extLst>
          </p:cNvPr>
          <p:cNvCxnSpPr>
            <a:cxnSpLocks/>
          </p:cNvCxnSpPr>
          <p:nvPr/>
        </p:nvCxnSpPr>
        <p:spPr>
          <a:xfrm flipH="1">
            <a:off x="748719" y="2838976"/>
            <a:ext cx="13947" cy="5088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 name="Straight Arrow Connector 5">
            <a:extLst>
              <a:ext uri="{FF2B5EF4-FFF2-40B4-BE49-F238E27FC236}">
                <a16:creationId xmlns:a16="http://schemas.microsoft.com/office/drawing/2014/main" id="{A3439F0C-5143-461F-8F3C-2E830785DEFC}"/>
              </a:ext>
            </a:extLst>
          </p:cNvPr>
          <p:cNvCxnSpPr>
            <a:stCxn id="50" idx="2"/>
          </p:cNvCxnSpPr>
          <p:nvPr/>
        </p:nvCxnSpPr>
        <p:spPr>
          <a:xfrm flipH="1">
            <a:off x="2971800" y="589204"/>
            <a:ext cx="1591436" cy="706196"/>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0" name="Straight Arrow Connector 9">
            <a:extLst>
              <a:ext uri="{FF2B5EF4-FFF2-40B4-BE49-F238E27FC236}">
                <a16:creationId xmlns:a16="http://schemas.microsoft.com/office/drawing/2014/main" id="{84DC796E-F6ED-4FBB-82D2-A260F480BF8A}"/>
              </a:ext>
            </a:extLst>
          </p:cNvPr>
          <p:cNvCxnSpPr>
            <a:cxnSpLocks/>
          </p:cNvCxnSpPr>
          <p:nvPr/>
        </p:nvCxnSpPr>
        <p:spPr>
          <a:xfrm>
            <a:off x="4572000" y="589204"/>
            <a:ext cx="1600200" cy="706196"/>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6" name="Straight Arrow Connector 25">
            <a:extLst>
              <a:ext uri="{FF2B5EF4-FFF2-40B4-BE49-F238E27FC236}">
                <a16:creationId xmlns:a16="http://schemas.microsoft.com/office/drawing/2014/main" id="{B70E0124-9B84-41A5-8D84-A66B7838A706}"/>
              </a:ext>
            </a:extLst>
          </p:cNvPr>
          <p:cNvCxnSpPr>
            <a:cxnSpLocks/>
          </p:cNvCxnSpPr>
          <p:nvPr/>
        </p:nvCxnSpPr>
        <p:spPr>
          <a:xfrm flipH="1">
            <a:off x="1159539" y="1828800"/>
            <a:ext cx="1290435" cy="478059"/>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28" name="Straight Arrow Connector 27">
            <a:extLst>
              <a:ext uri="{FF2B5EF4-FFF2-40B4-BE49-F238E27FC236}">
                <a16:creationId xmlns:a16="http://schemas.microsoft.com/office/drawing/2014/main" id="{567A4249-5C59-4416-8A8E-1C35913900AB}"/>
              </a:ext>
            </a:extLst>
          </p:cNvPr>
          <p:cNvCxnSpPr>
            <a:cxnSpLocks/>
          </p:cNvCxnSpPr>
          <p:nvPr/>
        </p:nvCxnSpPr>
        <p:spPr>
          <a:xfrm>
            <a:off x="2449973" y="1832208"/>
            <a:ext cx="1268784"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56" name="Text Box 6">
            <a:extLst>
              <a:ext uri="{FF2B5EF4-FFF2-40B4-BE49-F238E27FC236}">
                <a16:creationId xmlns:a16="http://schemas.microsoft.com/office/drawing/2014/main" id="{557983BD-9D64-49B9-A366-A08663B0451F}"/>
              </a:ext>
            </a:extLst>
          </p:cNvPr>
          <p:cNvSpPr txBox="1">
            <a:spLocks noChangeArrowheads="1"/>
          </p:cNvSpPr>
          <p:nvPr/>
        </p:nvSpPr>
        <p:spPr bwMode="auto">
          <a:xfrm>
            <a:off x="4997140" y="2356376"/>
            <a:ext cx="877163"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b="1" dirty="0"/>
              <a:t>‘Push’</a:t>
            </a:r>
          </a:p>
        </p:txBody>
      </p:sp>
      <p:sp>
        <p:nvSpPr>
          <p:cNvPr id="57" name="Text Box 14">
            <a:extLst>
              <a:ext uri="{FF2B5EF4-FFF2-40B4-BE49-F238E27FC236}">
                <a16:creationId xmlns:a16="http://schemas.microsoft.com/office/drawing/2014/main" id="{5DAFA1C1-3A29-4C27-A379-663FDD22E326}"/>
              </a:ext>
            </a:extLst>
          </p:cNvPr>
          <p:cNvSpPr txBox="1">
            <a:spLocks noChangeArrowheads="1"/>
          </p:cNvSpPr>
          <p:nvPr/>
        </p:nvSpPr>
        <p:spPr bwMode="auto">
          <a:xfrm>
            <a:off x="7587940" y="2365901"/>
            <a:ext cx="736099"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b="1" dirty="0"/>
              <a:t>‘Pull’</a:t>
            </a:r>
          </a:p>
        </p:txBody>
      </p:sp>
      <p:cxnSp>
        <p:nvCxnSpPr>
          <p:cNvPr id="58" name="Straight Arrow Connector 57">
            <a:extLst>
              <a:ext uri="{FF2B5EF4-FFF2-40B4-BE49-F238E27FC236}">
                <a16:creationId xmlns:a16="http://schemas.microsoft.com/office/drawing/2014/main" id="{E874FEE9-46BD-46A3-90A3-DE7CC220FBFF}"/>
              </a:ext>
            </a:extLst>
          </p:cNvPr>
          <p:cNvCxnSpPr>
            <a:cxnSpLocks/>
          </p:cNvCxnSpPr>
          <p:nvPr/>
        </p:nvCxnSpPr>
        <p:spPr>
          <a:xfrm flipH="1">
            <a:off x="5867400" y="1828800"/>
            <a:ext cx="849775" cy="477455"/>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59" name="Straight Arrow Connector 58">
            <a:extLst>
              <a:ext uri="{FF2B5EF4-FFF2-40B4-BE49-F238E27FC236}">
                <a16:creationId xmlns:a16="http://schemas.microsoft.com/office/drawing/2014/main" id="{C370A4A1-FE96-4E70-B89E-839542A5E241}"/>
              </a:ext>
            </a:extLst>
          </p:cNvPr>
          <p:cNvCxnSpPr>
            <a:cxnSpLocks/>
          </p:cNvCxnSpPr>
          <p:nvPr/>
        </p:nvCxnSpPr>
        <p:spPr>
          <a:xfrm>
            <a:off x="6717173" y="1832208"/>
            <a:ext cx="902827" cy="474047"/>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3" name="TextBox 2">
            <a:extLst>
              <a:ext uri="{FF2B5EF4-FFF2-40B4-BE49-F238E27FC236}">
                <a16:creationId xmlns:a16="http://schemas.microsoft.com/office/drawing/2014/main" id="{A70832AA-83C0-483B-9A36-36F67C528553}"/>
              </a:ext>
            </a:extLst>
          </p:cNvPr>
          <p:cNvSpPr txBox="1"/>
          <p:nvPr/>
        </p:nvSpPr>
        <p:spPr>
          <a:xfrm>
            <a:off x="762000" y="2971800"/>
            <a:ext cx="7758453" cy="1569660"/>
          </a:xfrm>
          <a:prstGeom prst="rect">
            <a:avLst/>
          </a:prstGeom>
          <a:solidFill>
            <a:schemeClr val="accent5">
              <a:lumMod val="75000"/>
            </a:schemeClr>
          </a:solidFill>
        </p:spPr>
        <p:txBody>
          <a:bodyPr wrap="square" rtlCol="0">
            <a:spAutoFit/>
          </a:bodyPr>
          <a:lstStyle/>
          <a:p>
            <a:r>
              <a:rPr lang="en-US" sz="1600" i="1" dirty="0">
                <a:solidFill>
                  <a:srgbClr val="0000FF"/>
                </a:solidFill>
              </a:rPr>
              <a:t>What do </a:t>
            </a:r>
            <a:r>
              <a:rPr lang="en-US" sz="1600" dirty="0">
                <a:solidFill>
                  <a:srgbClr val="0000FF"/>
                </a:solidFill>
              </a:rPr>
              <a:t>push</a:t>
            </a:r>
            <a:r>
              <a:rPr lang="en-US" sz="1600" i="1" dirty="0">
                <a:solidFill>
                  <a:srgbClr val="0000FF"/>
                </a:solidFill>
              </a:rPr>
              <a:t> and </a:t>
            </a:r>
            <a:r>
              <a:rPr lang="en-US" sz="1600" dirty="0">
                <a:solidFill>
                  <a:srgbClr val="0000FF"/>
                </a:solidFill>
              </a:rPr>
              <a:t>pull</a:t>
            </a:r>
            <a:r>
              <a:rPr lang="en-US" sz="1600" i="1" dirty="0">
                <a:solidFill>
                  <a:srgbClr val="0000FF"/>
                </a:solidFill>
              </a:rPr>
              <a:t> mean in this context?</a:t>
            </a:r>
          </a:p>
          <a:p>
            <a:r>
              <a:rPr lang="en-US" sz="1600" dirty="0">
                <a:solidFill>
                  <a:srgbClr val="0000FF"/>
                </a:solidFill>
              </a:rPr>
              <a:t>--</a:t>
            </a:r>
            <a:r>
              <a:rPr lang="en-US" sz="1600" i="1" dirty="0">
                <a:solidFill>
                  <a:srgbClr val="0000FF"/>
                </a:solidFill>
              </a:rPr>
              <a:t>Push</a:t>
            </a:r>
            <a:r>
              <a:rPr lang="en-US" sz="1600" dirty="0">
                <a:solidFill>
                  <a:srgbClr val="0000FF"/>
                </a:solidFill>
              </a:rPr>
              <a:t> refers to anterior displacement of the peripheral iris by…a space-occupying process occurring immediately behind it; </a:t>
            </a:r>
            <a:r>
              <a:rPr lang="en-US" sz="1600" dirty="0" err="1">
                <a:solidFill>
                  <a:srgbClr val="0000FF"/>
                </a:solidFill>
              </a:rPr>
              <a:t>ie</a:t>
            </a:r>
            <a:r>
              <a:rPr lang="en-US" sz="1600" dirty="0">
                <a:solidFill>
                  <a:srgbClr val="0000FF"/>
                </a:solidFill>
              </a:rPr>
              <a:t>, the peripheral iris is being ‘pushed’ into the angle</a:t>
            </a:r>
          </a:p>
          <a:p>
            <a:r>
              <a:rPr lang="en-US" sz="1600" dirty="0">
                <a:solidFill>
                  <a:srgbClr val="0000FF"/>
                </a:solidFill>
              </a:rPr>
              <a:t>--</a:t>
            </a:r>
            <a:r>
              <a:rPr lang="en-US" sz="1600" i="1" dirty="0">
                <a:solidFill>
                  <a:srgbClr val="0000FF"/>
                </a:solidFill>
              </a:rPr>
              <a:t>Pull</a:t>
            </a:r>
            <a:r>
              <a:rPr lang="en-US" sz="1600" dirty="0">
                <a:solidFill>
                  <a:srgbClr val="0000FF"/>
                </a:solidFill>
              </a:rPr>
              <a:t> refers to anterior displacement of the peripheral iris by…a contractile process occurring on its anterior surface; </a:t>
            </a:r>
            <a:r>
              <a:rPr lang="en-US" sz="1600" dirty="0" err="1">
                <a:solidFill>
                  <a:srgbClr val="0000FF"/>
                </a:solidFill>
              </a:rPr>
              <a:t>ie</a:t>
            </a:r>
            <a:r>
              <a:rPr lang="en-US" sz="1600" dirty="0">
                <a:solidFill>
                  <a:srgbClr val="0000FF"/>
                </a:solidFill>
              </a:rPr>
              <a:t>, the peripheral iris is being ‘pulled’ into the angle</a:t>
            </a:r>
          </a:p>
        </p:txBody>
      </p:sp>
    </p:spTree>
    <p:extLst>
      <p:ext uri="{BB962C8B-B14F-4D97-AF65-F5344CB8AC3E}">
        <p14:creationId xmlns:p14="http://schemas.microsoft.com/office/powerpoint/2010/main" val="1332743676"/>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6" name="TextBox 7"/>
          <p:cNvSpPr txBox="1">
            <a:spLocks noChangeArrowheads="1"/>
          </p:cNvSpPr>
          <p:nvPr/>
        </p:nvSpPr>
        <p:spPr bwMode="auto">
          <a:xfrm>
            <a:off x="1904999" y="3080768"/>
            <a:ext cx="5226050" cy="923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1800" dirty="0">
                <a:solidFill>
                  <a:schemeClr val="bg1">
                    <a:lumMod val="75000"/>
                  </a:schemeClr>
                </a:solidFill>
              </a:rPr>
              <a:t>The first thought you should have when</a:t>
            </a:r>
          </a:p>
          <a:p>
            <a:pPr algn="ctr" eaLnBrk="1" hangingPunct="1">
              <a:spcBef>
                <a:spcPct val="0"/>
              </a:spcBef>
              <a:buClrTx/>
              <a:buSzTx/>
              <a:buFontTx/>
              <a:buNone/>
            </a:pPr>
            <a:r>
              <a:rPr lang="en-US" altLang="en-US" sz="1800" dirty="0">
                <a:solidFill>
                  <a:schemeClr val="bg1">
                    <a:lumMod val="75000"/>
                  </a:schemeClr>
                </a:solidFill>
              </a:rPr>
              <a:t>encountering a </a:t>
            </a:r>
            <a:r>
              <a:rPr lang="en-US" altLang="en-US" sz="1800" dirty="0" err="1">
                <a:solidFill>
                  <a:schemeClr val="bg1">
                    <a:lumMod val="75000"/>
                  </a:schemeClr>
                </a:solidFill>
              </a:rPr>
              <a:t>pt</a:t>
            </a:r>
            <a:r>
              <a:rPr lang="en-US" altLang="en-US" sz="1800" dirty="0">
                <a:solidFill>
                  <a:schemeClr val="bg1">
                    <a:lumMod val="75000"/>
                  </a:schemeClr>
                </a:solidFill>
              </a:rPr>
              <a:t> you suspect has glaucoma is…</a:t>
            </a:r>
          </a:p>
          <a:p>
            <a:pPr algn="ctr" eaLnBrk="1" hangingPunct="1">
              <a:spcBef>
                <a:spcPct val="0"/>
              </a:spcBef>
              <a:buClrTx/>
              <a:buSzTx/>
              <a:buFontTx/>
              <a:buNone/>
            </a:pPr>
            <a:r>
              <a:rPr lang="en-US" altLang="en-US" sz="1800" b="1" i="1" dirty="0">
                <a:solidFill>
                  <a:schemeClr val="bg1">
                    <a:lumMod val="75000"/>
                  </a:schemeClr>
                </a:solidFill>
              </a:rPr>
              <a:t>What is the status of the angle?</a:t>
            </a:r>
          </a:p>
        </p:txBody>
      </p:sp>
      <p:sp>
        <p:nvSpPr>
          <p:cNvPr id="13" name="Rectangle 2">
            <a:extLst>
              <a:ext uri="{FF2B5EF4-FFF2-40B4-BE49-F238E27FC236}">
                <a16:creationId xmlns:a16="http://schemas.microsoft.com/office/drawing/2014/main" id="{91537DFF-FE3D-41F1-B41A-099239F8D93A}"/>
              </a:ext>
            </a:extLst>
          </p:cNvPr>
          <p:cNvSpPr>
            <a:spLocks noGrp="1" noChangeArrowheads="1"/>
          </p:cNvSpPr>
          <p:nvPr>
            <p:ph type="title"/>
          </p:nvPr>
        </p:nvSpPr>
        <p:spPr>
          <a:xfrm>
            <a:off x="457200" y="304800"/>
            <a:ext cx="7543800" cy="563562"/>
          </a:xfrm>
        </p:spPr>
        <p:txBody>
          <a:bodyPr/>
          <a:lstStyle/>
          <a:p>
            <a:pPr eaLnBrk="1" hangingPunct="1"/>
            <a:r>
              <a:rPr lang="en-US" altLang="en-US" sz="3500" dirty="0"/>
              <a:t>Q</a:t>
            </a:r>
          </a:p>
        </p:txBody>
      </p:sp>
      <p:sp>
        <p:nvSpPr>
          <p:cNvPr id="15" name="Text Box 3">
            <a:extLst>
              <a:ext uri="{FF2B5EF4-FFF2-40B4-BE49-F238E27FC236}">
                <a16:creationId xmlns:a16="http://schemas.microsoft.com/office/drawing/2014/main" id="{FDBF16DD-0082-4B3C-8728-416E17088984}"/>
              </a:ext>
            </a:extLst>
          </p:cNvPr>
          <p:cNvSpPr txBox="1">
            <a:spLocks noChangeArrowheads="1"/>
          </p:cNvSpPr>
          <p:nvPr/>
        </p:nvSpPr>
        <p:spPr bwMode="auto">
          <a:xfrm>
            <a:off x="3351212" y="801757"/>
            <a:ext cx="2266950" cy="6413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3600"/>
              <a:t>Glaucoma</a:t>
            </a:r>
          </a:p>
        </p:txBody>
      </p:sp>
      <p:sp>
        <p:nvSpPr>
          <p:cNvPr id="16" name="Text Box 4">
            <a:extLst>
              <a:ext uri="{FF2B5EF4-FFF2-40B4-BE49-F238E27FC236}">
                <a16:creationId xmlns:a16="http://schemas.microsoft.com/office/drawing/2014/main" id="{F573FD74-C913-4A13-A6D1-A54660E076F4}"/>
              </a:ext>
            </a:extLst>
          </p:cNvPr>
          <p:cNvSpPr txBox="1">
            <a:spLocks noChangeArrowheads="1"/>
          </p:cNvSpPr>
          <p:nvPr/>
        </p:nvSpPr>
        <p:spPr bwMode="auto">
          <a:xfrm>
            <a:off x="5161801" y="2211387"/>
            <a:ext cx="2441694" cy="82484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800" b="1" i="1" dirty="0"/>
              <a:t>Closed- </a:t>
            </a:r>
            <a:r>
              <a:rPr lang="en-US" altLang="en-US" sz="2800" b="1" dirty="0"/>
              <a:t>or</a:t>
            </a:r>
          </a:p>
          <a:p>
            <a:pPr algn="ctr" eaLnBrk="1" hangingPunct="1">
              <a:lnSpc>
                <a:spcPct val="85000"/>
              </a:lnSpc>
              <a:spcBef>
                <a:spcPct val="0"/>
              </a:spcBef>
              <a:buClrTx/>
              <a:buSzTx/>
              <a:buFontTx/>
              <a:buNone/>
            </a:pPr>
            <a:r>
              <a:rPr lang="en-US" altLang="en-US" sz="2800" b="1" i="1" dirty="0"/>
              <a:t>narrow-angle</a:t>
            </a:r>
          </a:p>
        </p:txBody>
      </p:sp>
      <p:sp>
        <p:nvSpPr>
          <p:cNvPr id="17" name="Text Box 5">
            <a:extLst>
              <a:ext uri="{FF2B5EF4-FFF2-40B4-BE49-F238E27FC236}">
                <a16:creationId xmlns:a16="http://schemas.microsoft.com/office/drawing/2014/main" id="{079D805A-90A5-417A-8D73-E44114CE3FCE}"/>
              </a:ext>
            </a:extLst>
          </p:cNvPr>
          <p:cNvSpPr txBox="1">
            <a:spLocks noChangeArrowheads="1"/>
          </p:cNvSpPr>
          <p:nvPr/>
        </p:nvSpPr>
        <p:spPr bwMode="auto">
          <a:xfrm>
            <a:off x="1617938" y="2261619"/>
            <a:ext cx="2047875"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800" i="1" dirty="0">
                <a:solidFill>
                  <a:schemeClr val="bg1">
                    <a:lumMod val="75000"/>
                  </a:schemeClr>
                </a:solidFill>
              </a:rPr>
              <a:t>Open-angle</a:t>
            </a:r>
          </a:p>
        </p:txBody>
      </p:sp>
      <p:sp>
        <p:nvSpPr>
          <p:cNvPr id="18" name="Line 6">
            <a:extLst>
              <a:ext uri="{FF2B5EF4-FFF2-40B4-BE49-F238E27FC236}">
                <a16:creationId xmlns:a16="http://schemas.microsoft.com/office/drawing/2014/main" id="{785C5BC4-3B7B-470B-8F42-FFE4E418ED14}"/>
              </a:ext>
            </a:extLst>
          </p:cNvPr>
          <p:cNvSpPr>
            <a:spLocks noChangeShapeType="1"/>
          </p:cNvSpPr>
          <p:nvPr/>
        </p:nvSpPr>
        <p:spPr bwMode="auto">
          <a:xfrm flipH="1">
            <a:off x="3505199" y="1460570"/>
            <a:ext cx="1012825" cy="81915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9" name="Line 7">
            <a:extLst>
              <a:ext uri="{FF2B5EF4-FFF2-40B4-BE49-F238E27FC236}">
                <a16:creationId xmlns:a16="http://schemas.microsoft.com/office/drawing/2014/main" id="{493726A5-0AC3-4784-B1FD-1B83180639DD}"/>
              </a:ext>
            </a:extLst>
          </p:cNvPr>
          <p:cNvSpPr>
            <a:spLocks noChangeShapeType="1"/>
          </p:cNvSpPr>
          <p:nvPr/>
        </p:nvSpPr>
        <p:spPr bwMode="auto">
          <a:xfrm>
            <a:off x="4518025" y="1460569"/>
            <a:ext cx="1012825" cy="81915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 name="TextBox 1">
            <a:extLst>
              <a:ext uri="{FF2B5EF4-FFF2-40B4-BE49-F238E27FC236}">
                <a16:creationId xmlns:a16="http://schemas.microsoft.com/office/drawing/2014/main" id="{7C0AF69C-4874-49E7-9329-4384F3541034}"/>
              </a:ext>
            </a:extLst>
          </p:cNvPr>
          <p:cNvSpPr txBox="1"/>
          <p:nvPr/>
        </p:nvSpPr>
        <p:spPr>
          <a:xfrm>
            <a:off x="1295400" y="4267200"/>
            <a:ext cx="6963766" cy="1569660"/>
          </a:xfrm>
          <a:prstGeom prst="rect">
            <a:avLst/>
          </a:prstGeom>
          <a:noFill/>
        </p:spPr>
        <p:txBody>
          <a:bodyPr wrap="none" rtlCol="0">
            <a:spAutoFit/>
          </a:bodyPr>
          <a:lstStyle/>
          <a:p>
            <a:r>
              <a:rPr lang="en-US" sz="1600" i="1" dirty="0">
                <a:solidFill>
                  <a:schemeClr val="bg1">
                    <a:lumMod val="75000"/>
                  </a:schemeClr>
                </a:solidFill>
              </a:rPr>
              <a:t>What does it mean to say the angle is </a:t>
            </a:r>
            <a:r>
              <a:rPr lang="en-US" sz="1600" dirty="0">
                <a:solidFill>
                  <a:schemeClr val="bg1">
                    <a:lumMod val="75000"/>
                  </a:schemeClr>
                </a:solidFill>
              </a:rPr>
              <a:t>closed</a:t>
            </a:r>
            <a:r>
              <a:rPr lang="en-US" sz="1600" i="1" dirty="0">
                <a:solidFill>
                  <a:schemeClr val="bg1">
                    <a:lumMod val="75000"/>
                  </a:schemeClr>
                </a:solidFill>
              </a:rPr>
              <a:t>?</a:t>
            </a:r>
          </a:p>
          <a:p>
            <a:r>
              <a:rPr lang="en-US" sz="1600" dirty="0">
                <a:solidFill>
                  <a:schemeClr val="bg1">
                    <a:lumMod val="75000"/>
                  </a:schemeClr>
                </a:solidFill>
              </a:rPr>
              <a:t>It means the peripheral iris is in contact with the trabecular meshwork (TM)</a:t>
            </a:r>
          </a:p>
          <a:p>
            <a:endParaRPr lang="en-US" sz="1600" dirty="0">
              <a:solidFill>
                <a:schemeClr val="bg1">
                  <a:lumMod val="75000"/>
                </a:schemeClr>
              </a:solidFill>
            </a:endParaRPr>
          </a:p>
          <a:p>
            <a:r>
              <a:rPr lang="en-US" sz="1600" i="1" dirty="0">
                <a:solidFill>
                  <a:schemeClr val="bg1">
                    <a:lumMod val="75000"/>
                  </a:schemeClr>
                </a:solidFill>
              </a:rPr>
              <a:t>This contact comes in two basic flavors—what are they?</a:t>
            </a:r>
          </a:p>
          <a:p>
            <a:r>
              <a:rPr lang="en-US" sz="1600" dirty="0">
                <a:solidFill>
                  <a:schemeClr val="bg1">
                    <a:lumMod val="75000"/>
                  </a:schemeClr>
                </a:solidFill>
              </a:rPr>
              <a:t>--</a:t>
            </a:r>
            <a:r>
              <a:rPr lang="en-US" sz="1600" b="1" dirty="0">
                <a:solidFill>
                  <a:srgbClr val="0000FF"/>
                </a:solidFill>
              </a:rPr>
              <a:t>The iris can  </a:t>
            </a:r>
            <a:r>
              <a:rPr lang="en-US" sz="1600" b="1" i="1" dirty="0">
                <a:solidFill>
                  <a:srgbClr val="0000FF"/>
                </a:solidFill>
              </a:rPr>
              <a:t>appose</a:t>
            </a:r>
            <a:r>
              <a:rPr lang="en-US" sz="1600" b="1" dirty="0">
                <a:solidFill>
                  <a:srgbClr val="0000FF"/>
                </a:solidFill>
              </a:rPr>
              <a:t>  the TM</a:t>
            </a:r>
            <a:r>
              <a:rPr lang="en-US" sz="1600" dirty="0">
                <a:solidFill>
                  <a:schemeClr val="bg1">
                    <a:lumMod val="75000"/>
                  </a:schemeClr>
                </a:solidFill>
              </a:rPr>
              <a:t>, </a:t>
            </a:r>
            <a:r>
              <a:rPr lang="en-US" sz="1600" dirty="0" err="1">
                <a:solidFill>
                  <a:schemeClr val="bg1">
                    <a:lumMod val="75000"/>
                  </a:schemeClr>
                </a:solidFill>
              </a:rPr>
              <a:t>ie</a:t>
            </a:r>
            <a:r>
              <a:rPr lang="en-US" sz="1600" dirty="0">
                <a:solidFill>
                  <a:schemeClr val="bg1">
                    <a:lumMod val="75000"/>
                  </a:schemeClr>
                </a:solidFill>
              </a:rPr>
              <a:t>, touch it without adhering to it</a:t>
            </a:r>
          </a:p>
          <a:p>
            <a:r>
              <a:rPr lang="en-US" sz="1600" dirty="0">
                <a:solidFill>
                  <a:schemeClr val="bg1">
                    <a:lumMod val="75000"/>
                  </a:schemeClr>
                </a:solidFill>
              </a:rPr>
              <a:t>--</a:t>
            </a:r>
            <a:r>
              <a:rPr lang="en-US" sz="1600" b="1" dirty="0">
                <a:solidFill>
                  <a:srgbClr val="0000FF"/>
                </a:solidFill>
              </a:rPr>
              <a:t>The iris can be  </a:t>
            </a:r>
            <a:r>
              <a:rPr lang="en-US" sz="1600" b="1" i="1" dirty="0" err="1">
                <a:solidFill>
                  <a:srgbClr val="0000FF"/>
                </a:solidFill>
              </a:rPr>
              <a:t>syneched</a:t>
            </a:r>
            <a:r>
              <a:rPr lang="en-US" sz="1600" b="1" i="1" dirty="0">
                <a:solidFill>
                  <a:srgbClr val="0000FF"/>
                </a:solidFill>
              </a:rPr>
              <a:t>*</a:t>
            </a:r>
            <a:r>
              <a:rPr lang="en-US" sz="1600" b="1" dirty="0">
                <a:solidFill>
                  <a:srgbClr val="0000FF"/>
                </a:solidFill>
              </a:rPr>
              <a:t>  to the TM</a:t>
            </a:r>
            <a:r>
              <a:rPr lang="en-US" sz="1600" dirty="0">
                <a:solidFill>
                  <a:schemeClr val="bg1">
                    <a:lumMod val="75000"/>
                  </a:schemeClr>
                </a:solidFill>
              </a:rPr>
              <a:t>, </a:t>
            </a:r>
            <a:r>
              <a:rPr lang="en-US" sz="1600" dirty="0" err="1">
                <a:solidFill>
                  <a:schemeClr val="bg1">
                    <a:lumMod val="75000"/>
                  </a:schemeClr>
                </a:solidFill>
              </a:rPr>
              <a:t>ie</a:t>
            </a:r>
            <a:r>
              <a:rPr lang="en-US" sz="1600" dirty="0">
                <a:solidFill>
                  <a:schemeClr val="bg1">
                    <a:lumMod val="75000"/>
                  </a:schemeClr>
                </a:solidFill>
              </a:rPr>
              <a:t>, adhered to it</a:t>
            </a:r>
          </a:p>
        </p:txBody>
      </p:sp>
      <p:sp>
        <p:nvSpPr>
          <p:cNvPr id="14" name="TextBox 13">
            <a:extLst>
              <a:ext uri="{FF2B5EF4-FFF2-40B4-BE49-F238E27FC236}">
                <a16:creationId xmlns:a16="http://schemas.microsoft.com/office/drawing/2014/main" id="{9704186B-3F72-4DD6-BC97-BAB13324E8AA}"/>
              </a:ext>
            </a:extLst>
          </p:cNvPr>
          <p:cNvSpPr txBox="1"/>
          <p:nvPr/>
        </p:nvSpPr>
        <p:spPr>
          <a:xfrm>
            <a:off x="2259496" y="189094"/>
            <a:ext cx="4607480" cy="400110"/>
          </a:xfrm>
          <a:prstGeom prst="rect">
            <a:avLst/>
          </a:prstGeom>
          <a:solidFill>
            <a:schemeClr val="accent1">
              <a:lumMod val="60000"/>
              <a:lumOff val="40000"/>
            </a:schemeClr>
          </a:solidFill>
        </p:spPr>
        <p:txBody>
          <a:bodyPr wrap="none" rtlCol="0">
            <a:spAutoFit/>
          </a:bodyPr>
          <a:lstStyle/>
          <a:p>
            <a:pPr algn="ctr"/>
            <a:r>
              <a:rPr lang="en-US" sz="2000" b="1" dirty="0"/>
              <a:t>Secondary Angle Closure Glaucoma</a:t>
            </a:r>
          </a:p>
        </p:txBody>
      </p:sp>
      <p:sp>
        <p:nvSpPr>
          <p:cNvPr id="4" name="Oval 3">
            <a:extLst>
              <a:ext uri="{FF2B5EF4-FFF2-40B4-BE49-F238E27FC236}">
                <a16:creationId xmlns:a16="http://schemas.microsoft.com/office/drawing/2014/main" id="{07392D33-CF23-4557-A69C-FD267269889F}"/>
              </a:ext>
            </a:extLst>
          </p:cNvPr>
          <p:cNvSpPr/>
          <p:nvPr/>
        </p:nvSpPr>
        <p:spPr>
          <a:xfrm>
            <a:off x="1143000" y="5105400"/>
            <a:ext cx="4343400" cy="838200"/>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TextBox 19">
            <a:extLst>
              <a:ext uri="{FF2B5EF4-FFF2-40B4-BE49-F238E27FC236}">
                <a16:creationId xmlns:a16="http://schemas.microsoft.com/office/drawing/2014/main" id="{D7EE4E6F-F053-4A06-8923-91BC9449DD52}"/>
              </a:ext>
            </a:extLst>
          </p:cNvPr>
          <p:cNvSpPr txBox="1"/>
          <p:nvPr/>
        </p:nvSpPr>
        <p:spPr>
          <a:xfrm>
            <a:off x="703769" y="3072638"/>
            <a:ext cx="7581901" cy="1815882"/>
          </a:xfrm>
          <a:prstGeom prst="rect">
            <a:avLst/>
          </a:prstGeom>
          <a:solidFill>
            <a:schemeClr val="accent5">
              <a:lumMod val="75000"/>
            </a:schemeClr>
          </a:solidFill>
        </p:spPr>
        <p:txBody>
          <a:bodyPr wrap="square" rtlCol="0">
            <a:spAutoFit/>
          </a:bodyPr>
          <a:lstStyle/>
          <a:p>
            <a:r>
              <a:rPr lang="en-US" sz="1400" i="1" dirty="0">
                <a:solidFill>
                  <a:schemeClr val="bg1">
                    <a:lumMod val="50000"/>
                  </a:schemeClr>
                </a:solidFill>
              </a:rPr>
              <a:t>How do you go about determining whether the iris-angle touch is appositional, or </a:t>
            </a:r>
            <a:r>
              <a:rPr lang="en-US" sz="1400" i="1" dirty="0" err="1">
                <a:solidFill>
                  <a:schemeClr val="bg1">
                    <a:lumMod val="50000"/>
                  </a:schemeClr>
                </a:solidFill>
              </a:rPr>
              <a:t>synechial</a:t>
            </a:r>
            <a:r>
              <a:rPr lang="en-US" sz="1400" i="1" dirty="0">
                <a:solidFill>
                  <a:schemeClr val="bg1">
                    <a:lumMod val="50000"/>
                  </a:schemeClr>
                </a:solidFill>
              </a:rPr>
              <a:t>?</a:t>
            </a:r>
          </a:p>
          <a:p>
            <a:r>
              <a:rPr lang="en-US" sz="1400" dirty="0">
                <a:solidFill>
                  <a:schemeClr val="bg1">
                    <a:lumMod val="50000"/>
                  </a:schemeClr>
                </a:solidFill>
              </a:rPr>
              <a:t>Via dynamic (aka </a:t>
            </a:r>
            <a:r>
              <a:rPr lang="en-US" sz="1400" i="1" dirty="0">
                <a:solidFill>
                  <a:schemeClr val="bg1">
                    <a:lumMod val="50000"/>
                  </a:schemeClr>
                </a:solidFill>
              </a:rPr>
              <a:t>compression, </a:t>
            </a:r>
            <a:r>
              <a:rPr lang="en-US" sz="1400" dirty="0">
                <a:solidFill>
                  <a:schemeClr val="bg1">
                    <a:lumMod val="50000"/>
                  </a:schemeClr>
                </a:solidFill>
              </a:rPr>
              <a:t>aka</a:t>
            </a:r>
            <a:r>
              <a:rPr lang="en-US" sz="1400" i="1" dirty="0">
                <a:solidFill>
                  <a:schemeClr val="bg1">
                    <a:lumMod val="50000"/>
                  </a:schemeClr>
                </a:solidFill>
              </a:rPr>
              <a:t> indentation</a:t>
            </a:r>
            <a:r>
              <a:rPr lang="en-US" sz="1400" dirty="0">
                <a:solidFill>
                  <a:schemeClr val="bg1">
                    <a:lumMod val="50000"/>
                  </a:schemeClr>
                </a:solidFill>
              </a:rPr>
              <a:t>) gonioscopy</a:t>
            </a:r>
          </a:p>
          <a:p>
            <a:endParaRPr lang="en-US" sz="1400" dirty="0">
              <a:solidFill>
                <a:schemeClr val="bg1">
                  <a:lumMod val="50000"/>
                </a:schemeClr>
              </a:solidFill>
            </a:endParaRPr>
          </a:p>
          <a:p>
            <a:r>
              <a:rPr lang="en-US" sz="1400" i="1" dirty="0">
                <a:solidFill>
                  <a:schemeClr val="bg1">
                    <a:lumMod val="50000"/>
                  </a:schemeClr>
                </a:solidFill>
              </a:rPr>
              <a:t>How is dynamic gonioscopy performed?</a:t>
            </a:r>
          </a:p>
          <a:p>
            <a:r>
              <a:rPr lang="en-US" sz="1400" dirty="0">
                <a:solidFill>
                  <a:schemeClr val="bg1">
                    <a:lumMod val="50000"/>
                  </a:schemeClr>
                </a:solidFill>
              </a:rPr>
              <a:t>During gonioscopy, the examiner manipulates the lens to gently compress the central cornea, in the process displacing aqueous peripherally, toward the angle. If the iris-angle contact is appositional, the influx of displaced aqueous will separate them. But at locations where the iris is </a:t>
            </a:r>
            <a:r>
              <a:rPr lang="en-US" sz="1400" dirty="0" err="1">
                <a:solidFill>
                  <a:schemeClr val="bg1">
                    <a:lumMod val="50000"/>
                  </a:schemeClr>
                </a:solidFill>
              </a:rPr>
              <a:t>syneched</a:t>
            </a:r>
            <a:r>
              <a:rPr lang="en-US" sz="1400" dirty="0">
                <a:solidFill>
                  <a:schemeClr val="bg1">
                    <a:lumMod val="50000"/>
                  </a:schemeClr>
                </a:solidFill>
              </a:rPr>
              <a:t> to the angle, the aqueous influx will have no effect on the iris-angle contact.</a:t>
            </a:r>
          </a:p>
        </p:txBody>
      </p:sp>
      <p:sp>
        <p:nvSpPr>
          <p:cNvPr id="21" name="Text Box 6">
            <a:extLst>
              <a:ext uri="{FF2B5EF4-FFF2-40B4-BE49-F238E27FC236}">
                <a16:creationId xmlns:a16="http://schemas.microsoft.com/office/drawing/2014/main" id="{32EE089F-A837-41A3-8E66-6D7DCBFE8CA8}"/>
              </a:ext>
            </a:extLst>
          </p:cNvPr>
          <p:cNvSpPr txBox="1">
            <a:spLocks noChangeArrowheads="1"/>
          </p:cNvSpPr>
          <p:nvPr/>
        </p:nvSpPr>
        <p:spPr bwMode="auto">
          <a:xfrm>
            <a:off x="1083146" y="3419917"/>
            <a:ext cx="6803081" cy="1169551"/>
          </a:xfrm>
          <a:prstGeom prst="rect">
            <a:avLst/>
          </a:prstGeom>
          <a:solidFill>
            <a:schemeClr val="accent1">
              <a:lumMod val="40000"/>
              <a:lumOff val="60000"/>
            </a:schemeClr>
          </a:solidFill>
          <a:ln w="9525">
            <a:noFill/>
            <a:miter lim="800000"/>
            <a:headEnd/>
            <a:tailEnd/>
          </a:ln>
          <a:effectLst/>
        </p:spPr>
        <p:txBody>
          <a:bodyPr wrap="none">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n-US" altLang="en-US" sz="1400" i="1" dirty="0">
                <a:solidFill>
                  <a:srgbClr val="0000FF"/>
                </a:solidFill>
              </a:rPr>
              <a:t>Does it matter what sort of gonio lens is used?</a:t>
            </a:r>
            <a:endParaRPr lang="en-US" altLang="en-US" sz="1400" i="1" dirty="0">
              <a:solidFill>
                <a:schemeClr val="accent1">
                  <a:lumMod val="40000"/>
                  <a:lumOff val="60000"/>
                </a:schemeClr>
              </a:solidFill>
            </a:endParaRPr>
          </a:p>
          <a:p>
            <a:pPr eaLnBrk="1" hangingPunct="1"/>
            <a:r>
              <a:rPr lang="en-US" altLang="en-US" sz="1400" dirty="0">
                <a:solidFill>
                  <a:schemeClr val="accent1">
                    <a:lumMod val="40000"/>
                    <a:lumOff val="60000"/>
                  </a:schemeClr>
                </a:solidFill>
              </a:rPr>
              <a:t>It does indeed. The lens of choice is a Posner, Zeiss or Sussman. These applanate </a:t>
            </a:r>
          </a:p>
          <a:p>
            <a:pPr eaLnBrk="1" hangingPunct="1"/>
            <a:r>
              <a:rPr lang="en-US" altLang="en-US" sz="1400" dirty="0">
                <a:solidFill>
                  <a:schemeClr val="accent1">
                    <a:lumMod val="40000"/>
                    <a:lumOff val="60000"/>
                  </a:schemeClr>
                </a:solidFill>
              </a:rPr>
              <a:t>the </a:t>
            </a:r>
            <a:r>
              <a:rPr lang="en-US" altLang="en-US" sz="1400" i="1" dirty="0">
                <a:solidFill>
                  <a:schemeClr val="accent1">
                    <a:lumMod val="40000"/>
                    <a:lumOff val="60000"/>
                  </a:schemeClr>
                </a:solidFill>
              </a:rPr>
              <a:t>central</a:t>
            </a:r>
            <a:r>
              <a:rPr lang="en-US" altLang="en-US" sz="1400" dirty="0">
                <a:solidFill>
                  <a:schemeClr val="accent1">
                    <a:lumMod val="40000"/>
                    <a:lumOff val="60000"/>
                  </a:schemeClr>
                </a:solidFill>
              </a:rPr>
              <a:t> cornea, pushing aqueous peripherally and thereby opening (or not) </a:t>
            </a:r>
          </a:p>
          <a:p>
            <a:pPr eaLnBrk="1" hangingPunct="1"/>
            <a:r>
              <a:rPr lang="en-US" altLang="en-US" sz="1400" dirty="0">
                <a:solidFill>
                  <a:schemeClr val="accent1">
                    <a:lumMod val="40000"/>
                    <a:lumOff val="60000"/>
                  </a:schemeClr>
                </a:solidFill>
              </a:rPr>
              <a:t>the angle. In contrast, the flange on a </a:t>
            </a:r>
            <a:r>
              <a:rPr lang="en-US" altLang="en-US" sz="1400" dirty="0" err="1">
                <a:solidFill>
                  <a:schemeClr val="accent1">
                    <a:lumMod val="40000"/>
                    <a:lumOff val="60000"/>
                  </a:schemeClr>
                </a:solidFill>
              </a:rPr>
              <a:t>Goldmann</a:t>
            </a:r>
            <a:r>
              <a:rPr lang="en-US" altLang="en-US" sz="1400" dirty="0">
                <a:solidFill>
                  <a:schemeClr val="accent1">
                    <a:lumMod val="40000"/>
                    <a:lumOff val="60000"/>
                  </a:schemeClr>
                </a:solidFill>
              </a:rPr>
              <a:t>-style </a:t>
            </a:r>
            <a:r>
              <a:rPr lang="en-US" altLang="en-US" sz="1400" dirty="0" err="1">
                <a:solidFill>
                  <a:schemeClr val="accent1">
                    <a:lumMod val="40000"/>
                    <a:lumOff val="60000"/>
                  </a:schemeClr>
                </a:solidFill>
              </a:rPr>
              <a:t>goniolens</a:t>
            </a:r>
            <a:r>
              <a:rPr lang="en-US" altLang="en-US" sz="1400" dirty="0">
                <a:solidFill>
                  <a:schemeClr val="accent1">
                    <a:lumMod val="40000"/>
                    <a:lumOff val="60000"/>
                  </a:schemeClr>
                </a:solidFill>
              </a:rPr>
              <a:t> compresses the </a:t>
            </a:r>
          </a:p>
          <a:p>
            <a:pPr eaLnBrk="1" hangingPunct="1"/>
            <a:r>
              <a:rPr lang="en-US" altLang="en-US" sz="1400" i="1" dirty="0">
                <a:solidFill>
                  <a:schemeClr val="accent1">
                    <a:lumMod val="40000"/>
                    <a:lumOff val="60000"/>
                  </a:schemeClr>
                </a:solidFill>
              </a:rPr>
              <a:t>peripheral</a:t>
            </a:r>
            <a:r>
              <a:rPr lang="en-US" altLang="en-US" sz="1400" dirty="0">
                <a:solidFill>
                  <a:schemeClr val="accent1">
                    <a:lumMod val="40000"/>
                    <a:lumOff val="60000"/>
                  </a:schemeClr>
                </a:solidFill>
              </a:rPr>
              <a:t> cornea, and thus is less efficient for displacing aqueous into the angle.</a:t>
            </a:r>
          </a:p>
        </p:txBody>
      </p:sp>
    </p:spTree>
    <p:extLst>
      <p:ext uri="{BB962C8B-B14F-4D97-AF65-F5344CB8AC3E}">
        <p14:creationId xmlns:p14="http://schemas.microsoft.com/office/powerpoint/2010/main" val="3174498769"/>
      </p:ext>
    </p:extLst>
  </p:cSld>
  <p:clrMapOvr>
    <a:masterClrMapping/>
  </p:clrMapOvr>
</p:sld>
</file>

<file path=ppt/slides/slide1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2" name="Straight Arrow Connector 21">
            <a:extLst>
              <a:ext uri="{FF2B5EF4-FFF2-40B4-BE49-F238E27FC236}">
                <a16:creationId xmlns:a16="http://schemas.microsoft.com/office/drawing/2014/main" id="{6BFFCE78-B387-4B97-B6FF-DCECF4D54BA0}"/>
              </a:ext>
            </a:extLst>
          </p:cNvPr>
          <p:cNvCxnSpPr>
            <a:cxnSpLocks/>
          </p:cNvCxnSpPr>
          <p:nvPr/>
        </p:nvCxnSpPr>
        <p:spPr>
          <a:xfrm>
            <a:off x="6717173" y="1828800"/>
            <a:ext cx="0" cy="3462754"/>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43014" name="Text Box 6"/>
          <p:cNvSpPr txBox="1">
            <a:spLocks noChangeArrowheads="1"/>
          </p:cNvSpPr>
          <p:nvPr/>
        </p:nvSpPr>
        <p:spPr bwMode="auto">
          <a:xfrm>
            <a:off x="533400" y="2356376"/>
            <a:ext cx="1005403"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Lens-</a:t>
            </a:r>
          </a:p>
          <a:p>
            <a:pPr algn="ctr" eaLnBrk="1" hangingPunct="1">
              <a:lnSpc>
                <a:spcPct val="80000"/>
              </a:lnSpc>
              <a:spcBef>
                <a:spcPct val="0"/>
              </a:spcBef>
              <a:buClrTx/>
              <a:buSzTx/>
              <a:buFontTx/>
              <a:buNone/>
            </a:pPr>
            <a:r>
              <a:rPr lang="en-US" altLang="en-US" sz="1800" dirty="0">
                <a:solidFill>
                  <a:schemeClr val="bg1">
                    <a:lumMod val="75000"/>
                  </a:schemeClr>
                </a:solidFill>
              </a:rPr>
              <a:t>Induced</a:t>
            </a:r>
          </a:p>
        </p:txBody>
      </p:sp>
      <p:sp>
        <p:nvSpPr>
          <p:cNvPr id="43017" name="Text Box 14"/>
          <p:cNvSpPr txBox="1">
            <a:spLocks noChangeArrowheads="1"/>
          </p:cNvSpPr>
          <p:nvPr/>
        </p:nvSpPr>
        <p:spPr bwMode="auto">
          <a:xfrm>
            <a:off x="3026498" y="2365901"/>
            <a:ext cx="1633781"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Aphakic/</a:t>
            </a:r>
          </a:p>
          <a:p>
            <a:pPr algn="ctr" eaLnBrk="1" hangingPunct="1">
              <a:lnSpc>
                <a:spcPct val="80000"/>
              </a:lnSpc>
              <a:spcBef>
                <a:spcPct val="0"/>
              </a:spcBef>
              <a:buClrTx/>
              <a:buSzTx/>
              <a:buFontTx/>
              <a:buNone/>
            </a:pPr>
            <a:r>
              <a:rPr lang="en-US" altLang="en-US" sz="1800" dirty="0" err="1">
                <a:solidFill>
                  <a:schemeClr val="bg1">
                    <a:lumMod val="75000"/>
                  </a:schemeClr>
                </a:solidFill>
              </a:rPr>
              <a:t>Pseudophakic</a:t>
            </a:r>
            <a:endParaRPr lang="en-US" altLang="en-US" sz="1800" dirty="0">
              <a:solidFill>
                <a:schemeClr val="bg1">
                  <a:lumMod val="75000"/>
                </a:schemeClr>
              </a:solidFill>
            </a:endParaRPr>
          </a:p>
        </p:txBody>
      </p:sp>
      <p:sp>
        <p:nvSpPr>
          <p:cNvPr id="43031" name="Text Box 35"/>
          <p:cNvSpPr txBox="1">
            <a:spLocks noChangeArrowheads="1"/>
          </p:cNvSpPr>
          <p:nvPr/>
        </p:nvSpPr>
        <p:spPr bwMode="auto">
          <a:xfrm>
            <a:off x="1190847" y="1295400"/>
            <a:ext cx="2473754"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solidFill>
                  <a:schemeClr val="bg1">
                    <a:lumMod val="75000"/>
                  </a:schemeClr>
                </a:solidFill>
              </a:rPr>
              <a:t>w/ Pupillary Block</a:t>
            </a:r>
          </a:p>
        </p:txBody>
      </p:sp>
      <p:sp>
        <p:nvSpPr>
          <p:cNvPr id="43032" name="Text Box 36"/>
          <p:cNvSpPr txBox="1">
            <a:spLocks noChangeArrowheads="1"/>
          </p:cNvSpPr>
          <p:nvPr/>
        </p:nvSpPr>
        <p:spPr bwMode="auto">
          <a:xfrm>
            <a:off x="5181600" y="1295400"/>
            <a:ext cx="2630848"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t>w/o Pupillary Block</a:t>
            </a:r>
          </a:p>
        </p:txBody>
      </p:sp>
      <p:sp>
        <p:nvSpPr>
          <p:cNvPr id="50" name="TextBox 49">
            <a:extLst>
              <a:ext uri="{FF2B5EF4-FFF2-40B4-BE49-F238E27FC236}">
                <a16:creationId xmlns:a16="http://schemas.microsoft.com/office/drawing/2014/main" id="{CF426230-46C8-405C-9015-99EF57762A2E}"/>
              </a:ext>
            </a:extLst>
          </p:cNvPr>
          <p:cNvSpPr txBox="1"/>
          <p:nvPr/>
        </p:nvSpPr>
        <p:spPr>
          <a:xfrm>
            <a:off x="2259496" y="189094"/>
            <a:ext cx="4607480" cy="400110"/>
          </a:xfrm>
          <a:prstGeom prst="rect">
            <a:avLst/>
          </a:prstGeom>
          <a:solidFill>
            <a:schemeClr val="accent1">
              <a:lumMod val="60000"/>
              <a:lumOff val="40000"/>
            </a:schemeClr>
          </a:solidFill>
        </p:spPr>
        <p:txBody>
          <a:bodyPr wrap="none" rtlCol="0">
            <a:spAutoFit/>
          </a:bodyPr>
          <a:lstStyle/>
          <a:p>
            <a:pPr algn="ctr"/>
            <a:r>
              <a:rPr lang="en-US" sz="2000" b="1" dirty="0"/>
              <a:t>Secondary Angle Closure Glaucoma</a:t>
            </a:r>
          </a:p>
        </p:txBody>
      </p:sp>
      <p:sp>
        <p:nvSpPr>
          <p:cNvPr id="2" name="TextBox 1">
            <a:extLst>
              <a:ext uri="{FF2B5EF4-FFF2-40B4-BE49-F238E27FC236}">
                <a16:creationId xmlns:a16="http://schemas.microsoft.com/office/drawing/2014/main" id="{A7E30BEC-923B-4C9A-A856-BDD0D882F6B8}"/>
              </a:ext>
            </a:extLst>
          </p:cNvPr>
          <p:cNvSpPr txBox="1"/>
          <p:nvPr/>
        </p:nvSpPr>
        <p:spPr>
          <a:xfrm>
            <a:off x="887305" y="2844119"/>
            <a:ext cx="1494320" cy="338554"/>
          </a:xfrm>
          <a:prstGeom prst="rect">
            <a:avLst/>
          </a:prstGeom>
          <a:noFill/>
        </p:spPr>
        <p:txBody>
          <a:bodyPr wrap="none" rtlCol="0">
            <a:spAutoFit/>
          </a:bodyPr>
          <a:lstStyle/>
          <a:p>
            <a:r>
              <a:rPr lang="en-US" sz="1600" dirty="0" err="1">
                <a:solidFill>
                  <a:schemeClr val="bg1">
                    <a:lumMod val="75000"/>
                  </a:schemeClr>
                </a:solidFill>
              </a:rPr>
              <a:t>Phacomorphic</a:t>
            </a:r>
            <a:endParaRPr lang="en-US" sz="1600" dirty="0">
              <a:solidFill>
                <a:schemeClr val="bg1">
                  <a:lumMod val="75000"/>
                </a:schemeClr>
              </a:solidFill>
            </a:endParaRPr>
          </a:p>
        </p:txBody>
      </p:sp>
      <p:sp>
        <p:nvSpPr>
          <p:cNvPr id="51" name="TextBox 50">
            <a:extLst>
              <a:ext uri="{FF2B5EF4-FFF2-40B4-BE49-F238E27FC236}">
                <a16:creationId xmlns:a16="http://schemas.microsoft.com/office/drawing/2014/main" id="{156069D4-340B-4160-A336-EBF73557CEE0}"/>
              </a:ext>
            </a:extLst>
          </p:cNvPr>
          <p:cNvSpPr txBox="1"/>
          <p:nvPr/>
        </p:nvSpPr>
        <p:spPr>
          <a:xfrm>
            <a:off x="884725" y="3175578"/>
            <a:ext cx="1402948" cy="338554"/>
          </a:xfrm>
          <a:prstGeom prst="rect">
            <a:avLst/>
          </a:prstGeom>
          <a:noFill/>
        </p:spPr>
        <p:txBody>
          <a:bodyPr wrap="none" rtlCol="0">
            <a:spAutoFit/>
          </a:bodyPr>
          <a:lstStyle/>
          <a:p>
            <a:r>
              <a:rPr lang="en-US" sz="1600" dirty="0">
                <a:solidFill>
                  <a:schemeClr val="bg1">
                    <a:lumMod val="75000"/>
                  </a:schemeClr>
                </a:solidFill>
              </a:rPr>
              <a:t>Ectopia </a:t>
            </a:r>
            <a:r>
              <a:rPr lang="en-US" sz="1600" dirty="0" err="1">
                <a:solidFill>
                  <a:schemeClr val="bg1">
                    <a:lumMod val="75000"/>
                  </a:schemeClr>
                </a:solidFill>
              </a:rPr>
              <a:t>lentis</a:t>
            </a:r>
            <a:endParaRPr lang="en-US" sz="1600" dirty="0">
              <a:solidFill>
                <a:schemeClr val="bg1">
                  <a:lumMod val="75000"/>
                </a:schemeClr>
              </a:solidFill>
            </a:endParaRPr>
          </a:p>
        </p:txBody>
      </p:sp>
      <p:cxnSp>
        <p:nvCxnSpPr>
          <p:cNvPr id="71" name="Straight Connector 70">
            <a:extLst>
              <a:ext uri="{FF2B5EF4-FFF2-40B4-BE49-F238E27FC236}">
                <a16:creationId xmlns:a16="http://schemas.microsoft.com/office/drawing/2014/main" id="{C104938D-BA8D-4E39-9D5F-9EE2012F2F3C}"/>
              </a:ext>
            </a:extLst>
          </p:cNvPr>
          <p:cNvCxnSpPr>
            <a:cxnSpLocks/>
          </p:cNvCxnSpPr>
          <p:nvPr/>
        </p:nvCxnSpPr>
        <p:spPr>
          <a:xfrm flipH="1">
            <a:off x="762665" y="3023488"/>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2A7E4E40-472F-4E50-8A7A-45C10FDD7171}"/>
              </a:ext>
            </a:extLst>
          </p:cNvPr>
          <p:cNvCxnSpPr>
            <a:cxnSpLocks/>
          </p:cNvCxnSpPr>
          <p:nvPr/>
        </p:nvCxnSpPr>
        <p:spPr>
          <a:xfrm flipH="1">
            <a:off x="762665" y="3347853"/>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C3924889-45B9-4383-9C9E-48F0A9C27AD8}"/>
              </a:ext>
            </a:extLst>
          </p:cNvPr>
          <p:cNvCxnSpPr>
            <a:cxnSpLocks/>
          </p:cNvCxnSpPr>
          <p:nvPr/>
        </p:nvCxnSpPr>
        <p:spPr>
          <a:xfrm flipH="1">
            <a:off x="748719" y="2838976"/>
            <a:ext cx="13947" cy="5088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 name="Straight Arrow Connector 5">
            <a:extLst>
              <a:ext uri="{FF2B5EF4-FFF2-40B4-BE49-F238E27FC236}">
                <a16:creationId xmlns:a16="http://schemas.microsoft.com/office/drawing/2014/main" id="{A3439F0C-5143-461F-8F3C-2E830785DEFC}"/>
              </a:ext>
            </a:extLst>
          </p:cNvPr>
          <p:cNvCxnSpPr>
            <a:stCxn id="50" idx="2"/>
          </p:cNvCxnSpPr>
          <p:nvPr/>
        </p:nvCxnSpPr>
        <p:spPr>
          <a:xfrm flipH="1">
            <a:off x="2971800" y="589204"/>
            <a:ext cx="1591436" cy="706196"/>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0" name="Straight Arrow Connector 9">
            <a:extLst>
              <a:ext uri="{FF2B5EF4-FFF2-40B4-BE49-F238E27FC236}">
                <a16:creationId xmlns:a16="http://schemas.microsoft.com/office/drawing/2014/main" id="{84DC796E-F6ED-4FBB-82D2-A260F480BF8A}"/>
              </a:ext>
            </a:extLst>
          </p:cNvPr>
          <p:cNvCxnSpPr>
            <a:cxnSpLocks/>
          </p:cNvCxnSpPr>
          <p:nvPr/>
        </p:nvCxnSpPr>
        <p:spPr>
          <a:xfrm>
            <a:off x="4572000" y="589204"/>
            <a:ext cx="1600200" cy="706196"/>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6" name="Straight Arrow Connector 25">
            <a:extLst>
              <a:ext uri="{FF2B5EF4-FFF2-40B4-BE49-F238E27FC236}">
                <a16:creationId xmlns:a16="http://schemas.microsoft.com/office/drawing/2014/main" id="{B70E0124-9B84-41A5-8D84-A66B7838A706}"/>
              </a:ext>
            </a:extLst>
          </p:cNvPr>
          <p:cNvCxnSpPr>
            <a:cxnSpLocks/>
          </p:cNvCxnSpPr>
          <p:nvPr/>
        </p:nvCxnSpPr>
        <p:spPr>
          <a:xfrm flipH="1">
            <a:off x="1159539" y="1828800"/>
            <a:ext cx="1290435" cy="478059"/>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28" name="Straight Arrow Connector 27">
            <a:extLst>
              <a:ext uri="{FF2B5EF4-FFF2-40B4-BE49-F238E27FC236}">
                <a16:creationId xmlns:a16="http://schemas.microsoft.com/office/drawing/2014/main" id="{567A4249-5C59-4416-8A8E-1C35913900AB}"/>
              </a:ext>
            </a:extLst>
          </p:cNvPr>
          <p:cNvCxnSpPr>
            <a:cxnSpLocks/>
          </p:cNvCxnSpPr>
          <p:nvPr/>
        </p:nvCxnSpPr>
        <p:spPr>
          <a:xfrm>
            <a:off x="2449973" y="1832208"/>
            <a:ext cx="1268784"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56" name="Text Box 6">
            <a:extLst>
              <a:ext uri="{FF2B5EF4-FFF2-40B4-BE49-F238E27FC236}">
                <a16:creationId xmlns:a16="http://schemas.microsoft.com/office/drawing/2014/main" id="{557983BD-9D64-49B9-A366-A08663B0451F}"/>
              </a:ext>
            </a:extLst>
          </p:cNvPr>
          <p:cNvSpPr txBox="1">
            <a:spLocks noChangeArrowheads="1"/>
          </p:cNvSpPr>
          <p:nvPr/>
        </p:nvSpPr>
        <p:spPr bwMode="auto">
          <a:xfrm>
            <a:off x="4997140" y="2356376"/>
            <a:ext cx="877163"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b="1" dirty="0"/>
              <a:t>‘Push’</a:t>
            </a:r>
          </a:p>
        </p:txBody>
      </p:sp>
      <p:sp>
        <p:nvSpPr>
          <p:cNvPr id="57" name="Text Box 14">
            <a:extLst>
              <a:ext uri="{FF2B5EF4-FFF2-40B4-BE49-F238E27FC236}">
                <a16:creationId xmlns:a16="http://schemas.microsoft.com/office/drawing/2014/main" id="{5DAFA1C1-3A29-4C27-A379-663FDD22E326}"/>
              </a:ext>
            </a:extLst>
          </p:cNvPr>
          <p:cNvSpPr txBox="1">
            <a:spLocks noChangeArrowheads="1"/>
          </p:cNvSpPr>
          <p:nvPr/>
        </p:nvSpPr>
        <p:spPr bwMode="auto">
          <a:xfrm>
            <a:off x="7587940" y="2365901"/>
            <a:ext cx="736099"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b="1" dirty="0"/>
              <a:t>‘Pull’</a:t>
            </a:r>
          </a:p>
        </p:txBody>
      </p:sp>
      <p:cxnSp>
        <p:nvCxnSpPr>
          <p:cNvPr id="58" name="Straight Arrow Connector 57">
            <a:extLst>
              <a:ext uri="{FF2B5EF4-FFF2-40B4-BE49-F238E27FC236}">
                <a16:creationId xmlns:a16="http://schemas.microsoft.com/office/drawing/2014/main" id="{E874FEE9-46BD-46A3-90A3-DE7CC220FBFF}"/>
              </a:ext>
            </a:extLst>
          </p:cNvPr>
          <p:cNvCxnSpPr>
            <a:cxnSpLocks/>
          </p:cNvCxnSpPr>
          <p:nvPr/>
        </p:nvCxnSpPr>
        <p:spPr>
          <a:xfrm flipH="1">
            <a:off x="5867400" y="1828800"/>
            <a:ext cx="849775" cy="477455"/>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59" name="Straight Arrow Connector 58">
            <a:extLst>
              <a:ext uri="{FF2B5EF4-FFF2-40B4-BE49-F238E27FC236}">
                <a16:creationId xmlns:a16="http://schemas.microsoft.com/office/drawing/2014/main" id="{C370A4A1-FE96-4E70-B89E-839542A5E241}"/>
              </a:ext>
            </a:extLst>
          </p:cNvPr>
          <p:cNvCxnSpPr>
            <a:cxnSpLocks/>
          </p:cNvCxnSpPr>
          <p:nvPr/>
        </p:nvCxnSpPr>
        <p:spPr>
          <a:xfrm>
            <a:off x="6717173" y="1832208"/>
            <a:ext cx="902827" cy="474047"/>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3" name="TextBox 2">
            <a:extLst>
              <a:ext uri="{FF2B5EF4-FFF2-40B4-BE49-F238E27FC236}">
                <a16:creationId xmlns:a16="http://schemas.microsoft.com/office/drawing/2014/main" id="{A70832AA-83C0-483B-9A36-36F67C528553}"/>
              </a:ext>
            </a:extLst>
          </p:cNvPr>
          <p:cNvSpPr txBox="1"/>
          <p:nvPr/>
        </p:nvSpPr>
        <p:spPr>
          <a:xfrm>
            <a:off x="762000" y="2971800"/>
            <a:ext cx="7758453" cy="1569660"/>
          </a:xfrm>
          <a:prstGeom prst="rect">
            <a:avLst/>
          </a:prstGeom>
          <a:solidFill>
            <a:schemeClr val="accent5">
              <a:lumMod val="75000"/>
            </a:schemeClr>
          </a:solidFill>
        </p:spPr>
        <p:txBody>
          <a:bodyPr wrap="square" rtlCol="0">
            <a:spAutoFit/>
          </a:bodyPr>
          <a:lstStyle/>
          <a:p>
            <a:r>
              <a:rPr lang="en-US" sz="1600" i="1" dirty="0">
                <a:solidFill>
                  <a:schemeClr val="bg1">
                    <a:lumMod val="50000"/>
                  </a:schemeClr>
                </a:solidFill>
              </a:rPr>
              <a:t>What do </a:t>
            </a:r>
            <a:r>
              <a:rPr lang="en-US" sz="1600" dirty="0">
                <a:solidFill>
                  <a:schemeClr val="bg1">
                    <a:lumMod val="50000"/>
                  </a:schemeClr>
                </a:solidFill>
              </a:rPr>
              <a:t>push</a:t>
            </a:r>
            <a:r>
              <a:rPr lang="en-US" sz="1600" i="1" dirty="0">
                <a:solidFill>
                  <a:schemeClr val="bg1">
                    <a:lumMod val="50000"/>
                  </a:schemeClr>
                </a:solidFill>
              </a:rPr>
              <a:t> and </a:t>
            </a:r>
            <a:r>
              <a:rPr lang="en-US" sz="1600" dirty="0">
                <a:solidFill>
                  <a:schemeClr val="bg1">
                    <a:lumMod val="50000"/>
                  </a:schemeClr>
                </a:solidFill>
              </a:rPr>
              <a:t>pull</a:t>
            </a:r>
            <a:r>
              <a:rPr lang="en-US" sz="1600" i="1" dirty="0">
                <a:solidFill>
                  <a:schemeClr val="bg1">
                    <a:lumMod val="50000"/>
                  </a:schemeClr>
                </a:solidFill>
              </a:rPr>
              <a:t> mean in this context?</a:t>
            </a:r>
          </a:p>
          <a:p>
            <a:r>
              <a:rPr lang="en-US" sz="1600" dirty="0">
                <a:solidFill>
                  <a:schemeClr val="bg1">
                    <a:lumMod val="50000"/>
                  </a:schemeClr>
                </a:solidFill>
              </a:rPr>
              <a:t>--</a:t>
            </a:r>
            <a:r>
              <a:rPr lang="en-US" sz="1600" i="1" dirty="0">
                <a:solidFill>
                  <a:schemeClr val="bg1">
                    <a:lumMod val="50000"/>
                  </a:schemeClr>
                </a:solidFill>
              </a:rPr>
              <a:t>Push</a:t>
            </a:r>
            <a:r>
              <a:rPr lang="en-US" sz="1600" dirty="0">
                <a:solidFill>
                  <a:schemeClr val="bg1">
                    <a:lumMod val="50000"/>
                  </a:schemeClr>
                </a:solidFill>
              </a:rPr>
              <a:t> refers to anterior displacement of the peripheral iris by…a space-occupying process occurring immediately behind it; </a:t>
            </a:r>
            <a:r>
              <a:rPr lang="en-US" sz="1600" dirty="0" err="1">
                <a:solidFill>
                  <a:schemeClr val="bg1">
                    <a:lumMod val="50000"/>
                  </a:schemeClr>
                </a:solidFill>
              </a:rPr>
              <a:t>ie</a:t>
            </a:r>
            <a:r>
              <a:rPr lang="en-US" sz="1600" dirty="0">
                <a:solidFill>
                  <a:schemeClr val="bg1">
                    <a:lumMod val="50000"/>
                  </a:schemeClr>
                </a:solidFill>
              </a:rPr>
              <a:t>, the peripheral iris is being ‘pushed’ into the angle</a:t>
            </a:r>
          </a:p>
          <a:p>
            <a:r>
              <a:rPr lang="en-US" sz="1600" dirty="0">
                <a:solidFill>
                  <a:schemeClr val="bg1">
                    <a:lumMod val="50000"/>
                  </a:schemeClr>
                </a:solidFill>
              </a:rPr>
              <a:t>--</a:t>
            </a:r>
            <a:r>
              <a:rPr lang="en-US" sz="1600" i="1" dirty="0">
                <a:solidFill>
                  <a:schemeClr val="bg1">
                    <a:lumMod val="50000"/>
                  </a:schemeClr>
                </a:solidFill>
              </a:rPr>
              <a:t>Pull</a:t>
            </a:r>
            <a:r>
              <a:rPr lang="en-US" sz="1600" dirty="0">
                <a:solidFill>
                  <a:schemeClr val="bg1">
                    <a:lumMod val="50000"/>
                  </a:schemeClr>
                </a:solidFill>
              </a:rPr>
              <a:t> refers to anterior displacement of the peripheral iris by…a contractile process occurring on its anterior surface; </a:t>
            </a:r>
            <a:r>
              <a:rPr lang="en-US" sz="1600" dirty="0" err="1">
                <a:solidFill>
                  <a:schemeClr val="bg1">
                    <a:lumMod val="50000"/>
                  </a:schemeClr>
                </a:solidFill>
              </a:rPr>
              <a:t>ie</a:t>
            </a:r>
            <a:r>
              <a:rPr lang="en-US" sz="1600" dirty="0">
                <a:solidFill>
                  <a:schemeClr val="bg1">
                    <a:lumMod val="50000"/>
                  </a:schemeClr>
                </a:solidFill>
              </a:rPr>
              <a:t>, the peripheral iris is being ‘pulled’ into the angle</a:t>
            </a:r>
          </a:p>
        </p:txBody>
      </p:sp>
      <p:sp>
        <p:nvSpPr>
          <p:cNvPr id="23" name="TextBox 22">
            <a:extLst>
              <a:ext uri="{FF2B5EF4-FFF2-40B4-BE49-F238E27FC236}">
                <a16:creationId xmlns:a16="http://schemas.microsoft.com/office/drawing/2014/main" id="{926ED92F-006D-4B9D-9B13-DEFB945152A0}"/>
              </a:ext>
            </a:extLst>
          </p:cNvPr>
          <p:cNvSpPr txBox="1"/>
          <p:nvPr/>
        </p:nvSpPr>
        <p:spPr>
          <a:xfrm>
            <a:off x="6179232" y="5257800"/>
            <a:ext cx="1428596" cy="369332"/>
          </a:xfrm>
          <a:prstGeom prst="rect">
            <a:avLst/>
          </a:prstGeom>
          <a:noFill/>
        </p:spPr>
        <p:txBody>
          <a:bodyPr wrap="none" rtlCol="0">
            <a:spAutoFit/>
          </a:bodyPr>
          <a:lstStyle/>
          <a:p>
            <a:pPr algn="ctr"/>
            <a:r>
              <a:rPr lang="en-US" b="1" dirty="0"/>
              <a:t>Both/Either</a:t>
            </a:r>
          </a:p>
        </p:txBody>
      </p:sp>
      <p:sp>
        <p:nvSpPr>
          <p:cNvPr id="4" name="TextBox 3">
            <a:extLst>
              <a:ext uri="{FF2B5EF4-FFF2-40B4-BE49-F238E27FC236}">
                <a16:creationId xmlns:a16="http://schemas.microsoft.com/office/drawing/2014/main" id="{28CD9881-5CCB-43B6-AD8F-3EC853BEE111}"/>
              </a:ext>
            </a:extLst>
          </p:cNvPr>
          <p:cNvSpPr txBox="1"/>
          <p:nvPr/>
        </p:nvSpPr>
        <p:spPr>
          <a:xfrm>
            <a:off x="3563528" y="5828362"/>
            <a:ext cx="5334000" cy="646331"/>
          </a:xfrm>
          <a:prstGeom prst="rect">
            <a:avLst/>
          </a:prstGeom>
          <a:noFill/>
        </p:spPr>
        <p:txBody>
          <a:bodyPr wrap="square" rtlCol="0">
            <a:spAutoFit/>
          </a:bodyPr>
          <a:lstStyle/>
          <a:p>
            <a:r>
              <a:rPr lang="en-US" i="1" dirty="0">
                <a:effectLst>
                  <a:outerShdw blurRad="38100" dist="38100" dir="2700000" algn="tl">
                    <a:srgbClr val="000000">
                      <a:alpha val="43137"/>
                    </a:srgbClr>
                  </a:outerShdw>
                </a:effectLst>
              </a:rPr>
              <a:t>Some conditions have the ability to close the angle by both pushing </a:t>
            </a:r>
            <a:r>
              <a:rPr lang="en-US" dirty="0">
                <a:effectLst>
                  <a:outerShdw blurRad="38100" dist="38100" dir="2700000" algn="tl">
                    <a:srgbClr val="000000">
                      <a:alpha val="43137"/>
                    </a:srgbClr>
                  </a:outerShdw>
                </a:effectLst>
              </a:rPr>
              <a:t>and/or </a:t>
            </a:r>
            <a:r>
              <a:rPr lang="en-US" i="1" dirty="0">
                <a:effectLst>
                  <a:outerShdw blurRad="38100" dist="38100" dir="2700000" algn="tl">
                    <a:srgbClr val="000000">
                      <a:alpha val="43137"/>
                    </a:srgbClr>
                  </a:outerShdw>
                </a:effectLst>
              </a:rPr>
              <a:t>pulling the peripheral iris</a:t>
            </a:r>
          </a:p>
        </p:txBody>
      </p:sp>
      <p:sp>
        <p:nvSpPr>
          <p:cNvPr id="5" name="Oval 4">
            <a:extLst>
              <a:ext uri="{FF2B5EF4-FFF2-40B4-BE49-F238E27FC236}">
                <a16:creationId xmlns:a16="http://schemas.microsoft.com/office/drawing/2014/main" id="{1E577CA7-9EF2-4D05-8385-A08A62CED2B9}"/>
              </a:ext>
            </a:extLst>
          </p:cNvPr>
          <p:cNvSpPr/>
          <p:nvPr/>
        </p:nvSpPr>
        <p:spPr>
          <a:xfrm>
            <a:off x="6071360" y="5181600"/>
            <a:ext cx="1644340" cy="521732"/>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Star: 5 Points 7">
            <a:extLst>
              <a:ext uri="{FF2B5EF4-FFF2-40B4-BE49-F238E27FC236}">
                <a16:creationId xmlns:a16="http://schemas.microsoft.com/office/drawing/2014/main" id="{CCB3BE3F-0EFF-48FD-98B7-B1FAE99524DA}"/>
              </a:ext>
            </a:extLst>
          </p:cNvPr>
          <p:cNvSpPr/>
          <p:nvPr/>
        </p:nvSpPr>
        <p:spPr>
          <a:xfrm>
            <a:off x="5365234" y="5111350"/>
            <a:ext cx="609600" cy="531093"/>
          </a:xfrm>
          <a:prstGeom prst="star5">
            <a:avLst/>
          </a:prstGeom>
          <a:solidFill>
            <a:srgbClr val="0000FF"/>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Star: 5 Points 28">
            <a:extLst>
              <a:ext uri="{FF2B5EF4-FFF2-40B4-BE49-F238E27FC236}">
                <a16:creationId xmlns:a16="http://schemas.microsoft.com/office/drawing/2014/main" id="{C17D2CBB-E279-47A9-AE18-2C03DD364DB1}"/>
              </a:ext>
            </a:extLst>
          </p:cNvPr>
          <p:cNvSpPr/>
          <p:nvPr/>
        </p:nvSpPr>
        <p:spPr>
          <a:xfrm>
            <a:off x="7771502" y="5052969"/>
            <a:ext cx="609600" cy="531093"/>
          </a:xfrm>
          <a:prstGeom prst="star5">
            <a:avLst/>
          </a:prstGeom>
          <a:solidFill>
            <a:srgbClr val="0000FF"/>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620782636"/>
      </p:ext>
    </p:extLst>
  </p:cSld>
  <p:clrMapOvr>
    <a:masterClrMapping/>
  </p:clrMapOvr>
</p:sld>
</file>

<file path=ppt/slides/slide1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Straight Arrow Connector 12">
            <a:extLst>
              <a:ext uri="{FF2B5EF4-FFF2-40B4-BE49-F238E27FC236}">
                <a16:creationId xmlns:a16="http://schemas.microsoft.com/office/drawing/2014/main" id="{A6DE2085-829C-480C-9216-69D6039C0A37}"/>
              </a:ext>
            </a:extLst>
          </p:cNvPr>
          <p:cNvCxnSpPr>
            <a:cxnSpLocks/>
          </p:cNvCxnSpPr>
          <p:nvPr/>
        </p:nvCxnSpPr>
        <p:spPr>
          <a:xfrm>
            <a:off x="6717173" y="1828800"/>
            <a:ext cx="0" cy="3462754"/>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43014" name="Text Box 6"/>
          <p:cNvSpPr txBox="1">
            <a:spLocks noChangeArrowheads="1"/>
          </p:cNvSpPr>
          <p:nvPr/>
        </p:nvSpPr>
        <p:spPr bwMode="auto">
          <a:xfrm>
            <a:off x="533400" y="2356376"/>
            <a:ext cx="1005403"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Lens-</a:t>
            </a:r>
          </a:p>
          <a:p>
            <a:pPr algn="ctr" eaLnBrk="1" hangingPunct="1">
              <a:lnSpc>
                <a:spcPct val="80000"/>
              </a:lnSpc>
              <a:spcBef>
                <a:spcPct val="0"/>
              </a:spcBef>
              <a:buClrTx/>
              <a:buSzTx/>
              <a:buFontTx/>
              <a:buNone/>
            </a:pPr>
            <a:r>
              <a:rPr lang="en-US" altLang="en-US" sz="1800" dirty="0">
                <a:solidFill>
                  <a:schemeClr val="bg1">
                    <a:lumMod val="75000"/>
                  </a:schemeClr>
                </a:solidFill>
              </a:rPr>
              <a:t>Induced</a:t>
            </a:r>
          </a:p>
        </p:txBody>
      </p:sp>
      <p:sp>
        <p:nvSpPr>
          <p:cNvPr id="43017" name="Text Box 14"/>
          <p:cNvSpPr txBox="1">
            <a:spLocks noChangeArrowheads="1"/>
          </p:cNvSpPr>
          <p:nvPr/>
        </p:nvSpPr>
        <p:spPr bwMode="auto">
          <a:xfrm>
            <a:off x="3026498" y="2365901"/>
            <a:ext cx="1633781"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Aphakic/</a:t>
            </a:r>
          </a:p>
          <a:p>
            <a:pPr algn="ctr" eaLnBrk="1" hangingPunct="1">
              <a:lnSpc>
                <a:spcPct val="80000"/>
              </a:lnSpc>
              <a:spcBef>
                <a:spcPct val="0"/>
              </a:spcBef>
              <a:buClrTx/>
              <a:buSzTx/>
              <a:buFontTx/>
              <a:buNone/>
            </a:pPr>
            <a:r>
              <a:rPr lang="en-US" altLang="en-US" sz="1800" dirty="0" err="1">
                <a:solidFill>
                  <a:schemeClr val="bg1">
                    <a:lumMod val="75000"/>
                  </a:schemeClr>
                </a:solidFill>
              </a:rPr>
              <a:t>Pseudophakic</a:t>
            </a:r>
            <a:endParaRPr lang="en-US" altLang="en-US" sz="1800" dirty="0">
              <a:solidFill>
                <a:schemeClr val="bg1">
                  <a:lumMod val="75000"/>
                </a:schemeClr>
              </a:solidFill>
            </a:endParaRPr>
          </a:p>
        </p:txBody>
      </p:sp>
      <p:sp>
        <p:nvSpPr>
          <p:cNvPr id="43031" name="Text Box 35"/>
          <p:cNvSpPr txBox="1">
            <a:spLocks noChangeArrowheads="1"/>
          </p:cNvSpPr>
          <p:nvPr/>
        </p:nvSpPr>
        <p:spPr bwMode="auto">
          <a:xfrm>
            <a:off x="1190847" y="1295400"/>
            <a:ext cx="2473754"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solidFill>
                  <a:schemeClr val="bg1">
                    <a:lumMod val="75000"/>
                  </a:schemeClr>
                </a:solidFill>
              </a:rPr>
              <a:t>w/ Pupillary Block</a:t>
            </a:r>
          </a:p>
        </p:txBody>
      </p:sp>
      <p:sp>
        <p:nvSpPr>
          <p:cNvPr id="43032" name="Text Box 36"/>
          <p:cNvSpPr txBox="1">
            <a:spLocks noChangeArrowheads="1"/>
          </p:cNvSpPr>
          <p:nvPr/>
        </p:nvSpPr>
        <p:spPr bwMode="auto">
          <a:xfrm>
            <a:off x="5181600" y="1295400"/>
            <a:ext cx="2630848"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t>w/o Pupillary Block</a:t>
            </a:r>
          </a:p>
        </p:txBody>
      </p:sp>
      <p:sp>
        <p:nvSpPr>
          <p:cNvPr id="49" name="Rectangle 2">
            <a:extLst>
              <a:ext uri="{FF2B5EF4-FFF2-40B4-BE49-F238E27FC236}">
                <a16:creationId xmlns:a16="http://schemas.microsoft.com/office/drawing/2014/main" id="{240EE5BF-F7D2-4FC8-A5DD-F6B5423153C6}"/>
              </a:ext>
            </a:extLst>
          </p:cNvPr>
          <p:cNvSpPr>
            <a:spLocks noGrp="1" noChangeArrowheads="1"/>
          </p:cNvSpPr>
          <p:nvPr>
            <p:ph type="title"/>
          </p:nvPr>
        </p:nvSpPr>
        <p:spPr>
          <a:xfrm>
            <a:off x="457200" y="304800"/>
            <a:ext cx="7543800" cy="563562"/>
          </a:xfrm>
        </p:spPr>
        <p:txBody>
          <a:bodyPr/>
          <a:lstStyle/>
          <a:p>
            <a:pPr eaLnBrk="1" hangingPunct="1"/>
            <a:r>
              <a:rPr lang="en-US" altLang="en-US" sz="3500" dirty="0"/>
              <a:t>Q</a:t>
            </a:r>
          </a:p>
        </p:txBody>
      </p:sp>
      <p:sp>
        <p:nvSpPr>
          <p:cNvPr id="50" name="TextBox 49">
            <a:extLst>
              <a:ext uri="{FF2B5EF4-FFF2-40B4-BE49-F238E27FC236}">
                <a16:creationId xmlns:a16="http://schemas.microsoft.com/office/drawing/2014/main" id="{CF426230-46C8-405C-9015-99EF57762A2E}"/>
              </a:ext>
            </a:extLst>
          </p:cNvPr>
          <p:cNvSpPr txBox="1"/>
          <p:nvPr/>
        </p:nvSpPr>
        <p:spPr>
          <a:xfrm>
            <a:off x="2259496" y="189094"/>
            <a:ext cx="4607480" cy="400110"/>
          </a:xfrm>
          <a:prstGeom prst="rect">
            <a:avLst/>
          </a:prstGeom>
          <a:solidFill>
            <a:schemeClr val="accent1">
              <a:lumMod val="60000"/>
              <a:lumOff val="40000"/>
            </a:schemeClr>
          </a:solidFill>
        </p:spPr>
        <p:txBody>
          <a:bodyPr wrap="none" rtlCol="0">
            <a:spAutoFit/>
          </a:bodyPr>
          <a:lstStyle/>
          <a:p>
            <a:pPr algn="ctr"/>
            <a:r>
              <a:rPr lang="en-US" sz="2000" b="1" dirty="0"/>
              <a:t>Secondary Angle Closure Glaucoma</a:t>
            </a:r>
          </a:p>
        </p:txBody>
      </p:sp>
      <p:sp>
        <p:nvSpPr>
          <p:cNvPr id="2" name="TextBox 1">
            <a:extLst>
              <a:ext uri="{FF2B5EF4-FFF2-40B4-BE49-F238E27FC236}">
                <a16:creationId xmlns:a16="http://schemas.microsoft.com/office/drawing/2014/main" id="{A7E30BEC-923B-4C9A-A856-BDD0D882F6B8}"/>
              </a:ext>
            </a:extLst>
          </p:cNvPr>
          <p:cNvSpPr txBox="1"/>
          <p:nvPr/>
        </p:nvSpPr>
        <p:spPr>
          <a:xfrm>
            <a:off x="887305" y="2844119"/>
            <a:ext cx="1494320" cy="338554"/>
          </a:xfrm>
          <a:prstGeom prst="rect">
            <a:avLst/>
          </a:prstGeom>
          <a:noFill/>
        </p:spPr>
        <p:txBody>
          <a:bodyPr wrap="none" rtlCol="0">
            <a:spAutoFit/>
          </a:bodyPr>
          <a:lstStyle/>
          <a:p>
            <a:r>
              <a:rPr lang="en-US" sz="1600" dirty="0" err="1">
                <a:solidFill>
                  <a:schemeClr val="bg1">
                    <a:lumMod val="75000"/>
                  </a:schemeClr>
                </a:solidFill>
              </a:rPr>
              <a:t>Phacomorphic</a:t>
            </a:r>
            <a:endParaRPr lang="en-US" sz="1600" dirty="0">
              <a:solidFill>
                <a:schemeClr val="bg1">
                  <a:lumMod val="75000"/>
                </a:schemeClr>
              </a:solidFill>
            </a:endParaRPr>
          </a:p>
        </p:txBody>
      </p:sp>
      <p:sp>
        <p:nvSpPr>
          <p:cNvPr id="51" name="TextBox 50">
            <a:extLst>
              <a:ext uri="{FF2B5EF4-FFF2-40B4-BE49-F238E27FC236}">
                <a16:creationId xmlns:a16="http://schemas.microsoft.com/office/drawing/2014/main" id="{156069D4-340B-4160-A336-EBF73557CEE0}"/>
              </a:ext>
            </a:extLst>
          </p:cNvPr>
          <p:cNvSpPr txBox="1"/>
          <p:nvPr/>
        </p:nvSpPr>
        <p:spPr>
          <a:xfrm>
            <a:off x="884725" y="3175578"/>
            <a:ext cx="1402948" cy="338554"/>
          </a:xfrm>
          <a:prstGeom prst="rect">
            <a:avLst/>
          </a:prstGeom>
          <a:noFill/>
        </p:spPr>
        <p:txBody>
          <a:bodyPr wrap="none" rtlCol="0">
            <a:spAutoFit/>
          </a:bodyPr>
          <a:lstStyle/>
          <a:p>
            <a:r>
              <a:rPr lang="en-US" sz="1600" dirty="0">
                <a:solidFill>
                  <a:schemeClr val="bg1">
                    <a:lumMod val="75000"/>
                  </a:schemeClr>
                </a:solidFill>
              </a:rPr>
              <a:t>Ectopia </a:t>
            </a:r>
            <a:r>
              <a:rPr lang="en-US" sz="1600" dirty="0" err="1">
                <a:solidFill>
                  <a:schemeClr val="bg1">
                    <a:lumMod val="75000"/>
                  </a:schemeClr>
                </a:solidFill>
              </a:rPr>
              <a:t>lentis</a:t>
            </a:r>
            <a:endParaRPr lang="en-US" sz="1600" dirty="0">
              <a:solidFill>
                <a:schemeClr val="bg1">
                  <a:lumMod val="75000"/>
                </a:schemeClr>
              </a:solidFill>
            </a:endParaRPr>
          </a:p>
        </p:txBody>
      </p:sp>
      <p:cxnSp>
        <p:nvCxnSpPr>
          <p:cNvPr id="71" name="Straight Connector 70">
            <a:extLst>
              <a:ext uri="{FF2B5EF4-FFF2-40B4-BE49-F238E27FC236}">
                <a16:creationId xmlns:a16="http://schemas.microsoft.com/office/drawing/2014/main" id="{C104938D-BA8D-4E39-9D5F-9EE2012F2F3C}"/>
              </a:ext>
            </a:extLst>
          </p:cNvPr>
          <p:cNvCxnSpPr>
            <a:cxnSpLocks/>
          </p:cNvCxnSpPr>
          <p:nvPr/>
        </p:nvCxnSpPr>
        <p:spPr>
          <a:xfrm flipH="1">
            <a:off x="762665" y="3023488"/>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2A7E4E40-472F-4E50-8A7A-45C10FDD7171}"/>
              </a:ext>
            </a:extLst>
          </p:cNvPr>
          <p:cNvCxnSpPr>
            <a:cxnSpLocks/>
          </p:cNvCxnSpPr>
          <p:nvPr/>
        </p:nvCxnSpPr>
        <p:spPr>
          <a:xfrm flipH="1">
            <a:off x="762665" y="3347853"/>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C3924889-45B9-4383-9C9E-48F0A9C27AD8}"/>
              </a:ext>
            </a:extLst>
          </p:cNvPr>
          <p:cNvCxnSpPr>
            <a:cxnSpLocks/>
          </p:cNvCxnSpPr>
          <p:nvPr/>
        </p:nvCxnSpPr>
        <p:spPr>
          <a:xfrm flipH="1">
            <a:off x="748719" y="2838976"/>
            <a:ext cx="13947" cy="5088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 name="Straight Arrow Connector 5">
            <a:extLst>
              <a:ext uri="{FF2B5EF4-FFF2-40B4-BE49-F238E27FC236}">
                <a16:creationId xmlns:a16="http://schemas.microsoft.com/office/drawing/2014/main" id="{A3439F0C-5143-461F-8F3C-2E830785DEFC}"/>
              </a:ext>
            </a:extLst>
          </p:cNvPr>
          <p:cNvCxnSpPr>
            <a:stCxn id="50" idx="2"/>
          </p:cNvCxnSpPr>
          <p:nvPr/>
        </p:nvCxnSpPr>
        <p:spPr>
          <a:xfrm flipH="1">
            <a:off x="2971800" y="589204"/>
            <a:ext cx="1591436" cy="706196"/>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0" name="Straight Arrow Connector 9">
            <a:extLst>
              <a:ext uri="{FF2B5EF4-FFF2-40B4-BE49-F238E27FC236}">
                <a16:creationId xmlns:a16="http://schemas.microsoft.com/office/drawing/2014/main" id="{84DC796E-F6ED-4FBB-82D2-A260F480BF8A}"/>
              </a:ext>
            </a:extLst>
          </p:cNvPr>
          <p:cNvCxnSpPr>
            <a:cxnSpLocks/>
          </p:cNvCxnSpPr>
          <p:nvPr/>
        </p:nvCxnSpPr>
        <p:spPr>
          <a:xfrm>
            <a:off x="4572000" y="589204"/>
            <a:ext cx="1600200" cy="706196"/>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6" name="Straight Arrow Connector 25">
            <a:extLst>
              <a:ext uri="{FF2B5EF4-FFF2-40B4-BE49-F238E27FC236}">
                <a16:creationId xmlns:a16="http://schemas.microsoft.com/office/drawing/2014/main" id="{B70E0124-9B84-41A5-8D84-A66B7838A706}"/>
              </a:ext>
            </a:extLst>
          </p:cNvPr>
          <p:cNvCxnSpPr>
            <a:cxnSpLocks/>
          </p:cNvCxnSpPr>
          <p:nvPr/>
        </p:nvCxnSpPr>
        <p:spPr>
          <a:xfrm flipH="1">
            <a:off x="1159539" y="1828800"/>
            <a:ext cx="1290435" cy="478059"/>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28" name="Straight Arrow Connector 27">
            <a:extLst>
              <a:ext uri="{FF2B5EF4-FFF2-40B4-BE49-F238E27FC236}">
                <a16:creationId xmlns:a16="http://schemas.microsoft.com/office/drawing/2014/main" id="{567A4249-5C59-4416-8A8E-1C35913900AB}"/>
              </a:ext>
            </a:extLst>
          </p:cNvPr>
          <p:cNvCxnSpPr>
            <a:cxnSpLocks/>
          </p:cNvCxnSpPr>
          <p:nvPr/>
        </p:nvCxnSpPr>
        <p:spPr>
          <a:xfrm>
            <a:off x="2449973" y="1832208"/>
            <a:ext cx="1268784"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56" name="Text Box 6">
            <a:extLst>
              <a:ext uri="{FF2B5EF4-FFF2-40B4-BE49-F238E27FC236}">
                <a16:creationId xmlns:a16="http://schemas.microsoft.com/office/drawing/2014/main" id="{557983BD-9D64-49B9-A366-A08663B0451F}"/>
              </a:ext>
            </a:extLst>
          </p:cNvPr>
          <p:cNvSpPr txBox="1">
            <a:spLocks noChangeArrowheads="1"/>
          </p:cNvSpPr>
          <p:nvPr/>
        </p:nvSpPr>
        <p:spPr bwMode="auto">
          <a:xfrm>
            <a:off x="5029200" y="2356376"/>
            <a:ext cx="813043"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r" eaLnBrk="1" hangingPunct="1">
              <a:lnSpc>
                <a:spcPct val="80000"/>
              </a:lnSpc>
              <a:spcBef>
                <a:spcPct val="0"/>
              </a:spcBef>
              <a:buClrTx/>
              <a:buSzTx/>
              <a:buFontTx/>
              <a:buNone/>
            </a:pPr>
            <a:r>
              <a:rPr lang="en-US" altLang="en-US" sz="1800" dirty="0"/>
              <a:t>‘Push’</a:t>
            </a:r>
          </a:p>
        </p:txBody>
      </p:sp>
      <p:sp>
        <p:nvSpPr>
          <p:cNvPr id="57" name="Text Box 14">
            <a:extLst>
              <a:ext uri="{FF2B5EF4-FFF2-40B4-BE49-F238E27FC236}">
                <a16:creationId xmlns:a16="http://schemas.microsoft.com/office/drawing/2014/main" id="{5DAFA1C1-3A29-4C27-A379-663FDD22E326}"/>
              </a:ext>
            </a:extLst>
          </p:cNvPr>
          <p:cNvSpPr txBox="1">
            <a:spLocks noChangeArrowheads="1"/>
          </p:cNvSpPr>
          <p:nvPr/>
        </p:nvSpPr>
        <p:spPr bwMode="auto">
          <a:xfrm>
            <a:off x="7620000" y="2365901"/>
            <a:ext cx="671979"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‘Pull’</a:t>
            </a:r>
          </a:p>
        </p:txBody>
      </p:sp>
      <p:cxnSp>
        <p:nvCxnSpPr>
          <p:cNvPr id="58" name="Straight Arrow Connector 57">
            <a:extLst>
              <a:ext uri="{FF2B5EF4-FFF2-40B4-BE49-F238E27FC236}">
                <a16:creationId xmlns:a16="http://schemas.microsoft.com/office/drawing/2014/main" id="{E874FEE9-46BD-46A3-90A3-DE7CC220FBFF}"/>
              </a:ext>
            </a:extLst>
          </p:cNvPr>
          <p:cNvCxnSpPr>
            <a:cxnSpLocks/>
          </p:cNvCxnSpPr>
          <p:nvPr/>
        </p:nvCxnSpPr>
        <p:spPr>
          <a:xfrm flipH="1">
            <a:off x="5867400" y="1828800"/>
            <a:ext cx="849775" cy="477455"/>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59" name="Straight Arrow Connector 58">
            <a:extLst>
              <a:ext uri="{FF2B5EF4-FFF2-40B4-BE49-F238E27FC236}">
                <a16:creationId xmlns:a16="http://schemas.microsoft.com/office/drawing/2014/main" id="{C370A4A1-FE96-4E70-B89E-839542A5E241}"/>
              </a:ext>
            </a:extLst>
          </p:cNvPr>
          <p:cNvCxnSpPr>
            <a:cxnSpLocks/>
          </p:cNvCxnSpPr>
          <p:nvPr/>
        </p:nvCxnSpPr>
        <p:spPr>
          <a:xfrm>
            <a:off x="6717173" y="1832208"/>
            <a:ext cx="902827" cy="474047"/>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100" name="Text Box 23">
            <a:extLst>
              <a:ext uri="{FF2B5EF4-FFF2-40B4-BE49-F238E27FC236}">
                <a16:creationId xmlns:a16="http://schemas.microsoft.com/office/drawing/2014/main" id="{D8F2FCFF-2984-4836-B000-9C5601A8EAAA}"/>
              </a:ext>
            </a:extLst>
          </p:cNvPr>
          <p:cNvSpPr txBox="1">
            <a:spLocks noChangeArrowheads="1"/>
          </p:cNvSpPr>
          <p:nvPr/>
        </p:nvSpPr>
        <p:spPr bwMode="auto">
          <a:xfrm>
            <a:off x="5530369" y="2667000"/>
            <a:ext cx="309700"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b="1" i="1" dirty="0"/>
              <a:t>?</a:t>
            </a:r>
          </a:p>
        </p:txBody>
      </p:sp>
      <p:sp>
        <p:nvSpPr>
          <p:cNvPr id="103" name="Text Box 47">
            <a:extLst>
              <a:ext uri="{FF2B5EF4-FFF2-40B4-BE49-F238E27FC236}">
                <a16:creationId xmlns:a16="http://schemas.microsoft.com/office/drawing/2014/main" id="{B8E0D8FB-F6B2-4B80-97DB-EF49CE3BCD2B}"/>
              </a:ext>
            </a:extLst>
          </p:cNvPr>
          <p:cNvSpPr txBox="1">
            <a:spLocks noChangeArrowheads="1"/>
          </p:cNvSpPr>
          <p:nvPr/>
        </p:nvSpPr>
        <p:spPr bwMode="auto">
          <a:xfrm>
            <a:off x="5543446" y="4055146"/>
            <a:ext cx="309700"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b="1" i="1" dirty="0"/>
              <a:t>?</a:t>
            </a:r>
          </a:p>
        </p:txBody>
      </p:sp>
      <p:cxnSp>
        <p:nvCxnSpPr>
          <p:cNvPr id="104" name="Straight Connector 103">
            <a:extLst>
              <a:ext uri="{FF2B5EF4-FFF2-40B4-BE49-F238E27FC236}">
                <a16:creationId xmlns:a16="http://schemas.microsoft.com/office/drawing/2014/main" id="{49D87D4A-E317-4446-9B95-5184CB3968F3}"/>
              </a:ext>
            </a:extLst>
          </p:cNvPr>
          <p:cNvCxnSpPr>
            <a:cxnSpLocks/>
          </p:cNvCxnSpPr>
          <p:nvPr/>
        </p:nvCxnSpPr>
        <p:spPr>
          <a:xfrm flipH="1">
            <a:off x="5316229" y="2667000"/>
            <a:ext cx="7397" cy="2531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5" name="Straight Connector 104">
            <a:extLst>
              <a:ext uri="{FF2B5EF4-FFF2-40B4-BE49-F238E27FC236}">
                <a16:creationId xmlns:a16="http://schemas.microsoft.com/office/drawing/2014/main" id="{F40B6D71-75A8-4A88-864D-00D14C2F710D}"/>
              </a:ext>
            </a:extLst>
          </p:cNvPr>
          <p:cNvCxnSpPr/>
          <p:nvPr/>
        </p:nvCxnSpPr>
        <p:spPr>
          <a:xfrm flipH="1">
            <a:off x="5323624" y="2832814"/>
            <a:ext cx="24447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6" name="Straight Connector 105">
            <a:extLst>
              <a:ext uri="{FF2B5EF4-FFF2-40B4-BE49-F238E27FC236}">
                <a16:creationId xmlns:a16="http://schemas.microsoft.com/office/drawing/2014/main" id="{010BF7B2-AA07-4DCF-822D-E2DB5CC0BF59}"/>
              </a:ext>
            </a:extLst>
          </p:cNvPr>
          <p:cNvCxnSpPr/>
          <p:nvPr/>
        </p:nvCxnSpPr>
        <p:spPr>
          <a:xfrm flipH="1">
            <a:off x="5323624" y="3360065"/>
            <a:ext cx="24447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a:extLst>
              <a:ext uri="{FF2B5EF4-FFF2-40B4-BE49-F238E27FC236}">
                <a16:creationId xmlns:a16="http://schemas.microsoft.com/office/drawing/2014/main" id="{BAC8035C-3999-4C31-93CD-6C0D2ADEB73B}"/>
              </a:ext>
            </a:extLst>
          </p:cNvPr>
          <p:cNvCxnSpPr/>
          <p:nvPr/>
        </p:nvCxnSpPr>
        <p:spPr>
          <a:xfrm flipH="1">
            <a:off x="5323536" y="3786938"/>
            <a:ext cx="24447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8" name="Straight Connector 107">
            <a:extLst>
              <a:ext uri="{FF2B5EF4-FFF2-40B4-BE49-F238E27FC236}">
                <a16:creationId xmlns:a16="http://schemas.microsoft.com/office/drawing/2014/main" id="{DB64CAEE-69B4-426A-8A5B-D1269DBF0F66}"/>
              </a:ext>
            </a:extLst>
          </p:cNvPr>
          <p:cNvCxnSpPr/>
          <p:nvPr/>
        </p:nvCxnSpPr>
        <p:spPr>
          <a:xfrm flipH="1">
            <a:off x="5327493" y="4249152"/>
            <a:ext cx="24447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2" name="Straight Connector 111">
            <a:extLst>
              <a:ext uri="{FF2B5EF4-FFF2-40B4-BE49-F238E27FC236}">
                <a16:creationId xmlns:a16="http://schemas.microsoft.com/office/drawing/2014/main" id="{99A16C30-4BE4-48E5-8B65-0C5F3039B8DC}"/>
              </a:ext>
            </a:extLst>
          </p:cNvPr>
          <p:cNvCxnSpPr/>
          <p:nvPr/>
        </p:nvCxnSpPr>
        <p:spPr>
          <a:xfrm flipH="1">
            <a:off x="5333455" y="5181600"/>
            <a:ext cx="24447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13" name="Text Box 42">
            <a:extLst>
              <a:ext uri="{FF2B5EF4-FFF2-40B4-BE49-F238E27FC236}">
                <a16:creationId xmlns:a16="http://schemas.microsoft.com/office/drawing/2014/main" id="{056DFFD9-3CA2-42E7-90FE-4F14522E3504}"/>
              </a:ext>
            </a:extLst>
          </p:cNvPr>
          <p:cNvSpPr txBox="1">
            <a:spLocks noChangeArrowheads="1"/>
          </p:cNvSpPr>
          <p:nvPr/>
        </p:nvSpPr>
        <p:spPr bwMode="auto">
          <a:xfrm>
            <a:off x="5533954" y="3623846"/>
            <a:ext cx="309700"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b="1" i="1" dirty="0"/>
              <a:t>?</a:t>
            </a:r>
          </a:p>
        </p:txBody>
      </p:sp>
      <p:sp>
        <p:nvSpPr>
          <p:cNvPr id="118" name="Text Box 47">
            <a:extLst>
              <a:ext uri="{FF2B5EF4-FFF2-40B4-BE49-F238E27FC236}">
                <a16:creationId xmlns:a16="http://schemas.microsoft.com/office/drawing/2014/main" id="{3F59D898-ECAD-49F0-9425-2A1BC8DDA7B5}"/>
              </a:ext>
            </a:extLst>
          </p:cNvPr>
          <p:cNvSpPr txBox="1">
            <a:spLocks noChangeArrowheads="1"/>
          </p:cNvSpPr>
          <p:nvPr/>
        </p:nvSpPr>
        <p:spPr bwMode="auto">
          <a:xfrm>
            <a:off x="5523688" y="4538246"/>
            <a:ext cx="309700"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b="1" i="1" dirty="0"/>
              <a:t>?</a:t>
            </a:r>
          </a:p>
        </p:txBody>
      </p:sp>
      <p:sp>
        <p:nvSpPr>
          <p:cNvPr id="121" name="Text Box 45">
            <a:extLst>
              <a:ext uri="{FF2B5EF4-FFF2-40B4-BE49-F238E27FC236}">
                <a16:creationId xmlns:a16="http://schemas.microsoft.com/office/drawing/2014/main" id="{261B7576-5E47-4AEB-A7FB-9A1B9ECB52C4}"/>
              </a:ext>
            </a:extLst>
          </p:cNvPr>
          <p:cNvSpPr txBox="1">
            <a:spLocks noChangeArrowheads="1"/>
          </p:cNvSpPr>
          <p:nvPr/>
        </p:nvSpPr>
        <p:spPr bwMode="auto">
          <a:xfrm>
            <a:off x="5523688" y="5013493"/>
            <a:ext cx="309700"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b="1" i="1" dirty="0"/>
              <a:t>?</a:t>
            </a:r>
          </a:p>
        </p:txBody>
      </p:sp>
      <p:sp>
        <p:nvSpPr>
          <p:cNvPr id="16" name="TextBox 15">
            <a:extLst>
              <a:ext uri="{FF2B5EF4-FFF2-40B4-BE49-F238E27FC236}">
                <a16:creationId xmlns:a16="http://schemas.microsoft.com/office/drawing/2014/main" id="{984E008D-FBBA-42B4-940E-EA26772E0161}"/>
              </a:ext>
            </a:extLst>
          </p:cNvPr>
          <p:cNvSpPr txBox="1"/>
          <p:nvPr/>
        </p:nvSpPr>
        <p:spPr>
          <a:xfrm>
            <a:off x="6230528" y="5257800"/>
            <a:ext cx="1326004" cy="369332"/>
          </a:xfrm>
          <a:prstGeom prst="rect">
            <a:avLst/>
          </a:prstGeom>
          <a:noFill/>
        </p:spPr>
        <p:txBody>
          <a:bodyPr wrap="none" rtlCol="0">
            <a:spAutoFit/>
          </a:bodyPr>
          <a:lstStyle/>
          <a:p>
            <a:pPr algn="ctr"/>
            <a:r>
              <a:rPr lang="en-US" dirty="0">
                <a:solidFill>
                  <a:schemeClr val="bg1">
                    <a:lumMod val="75000"/>
                  </a:schemeClr>
                </a:solidFill>
              </a:rPr>
              <a:t>Both/Either</a:t>
            </a:r>
          </a:p>
        </p:txBody>
      </p:sp>
      <p:cxnSp>
        <p:nvCxnSpPr>
          <p:cNvPr id="125" name="Straight Connector 124">
            <a:extLst>
              <a:ext uri="{FF2B5EF4-FFF2-40B4-BE49-F238E27FC236}">
                <a16:creationId xmlns:a16="http://schemas.microsoft.com/office/drawing/2014/main" id="{01138141-D318-4ED7-A7FE-D8F2155CE890}"/>
              </a:ext>
            </a:extLst>
          </p:cNvPr>
          <p:cNvCxnSpPr/>
          <p:nvPr/>
        </p:nvCxnSpPr>
        <p:spPr>
          <a:xfrm flipH="1">
            <a:off x="5334000" y="4724400"/>
            <a:ext cx="24447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7" name="Text Box 42">
            <a:extLst>
              <a:ext uri="{FF2B5EF4-FFF2-40B4-BE49-F238E27FC236}">
                <a16:creationId xmlns:a16="http://schemas.microsoft.com/office/drawing/2014/main" id="{E8BEE231-4789-4192-98BA-45439457C086}"/>
              </a:ext>
            </a:extLst>
          </p:cNvPr>
          <p:cNvSpPr txBox="1">
            <a:spLocks noChangeArrowheads="1"/>
          </p:cNvSpPr>
          <p:nvPr/>
        </p:nvSpPr>
        <p:spPr bwMode="auto">
          <a:xfrm>
            <a:off x="5551406" y="3192546"/>
            <a:ext cx="309700"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b="1" i="1" dirty="0"/>
              <a:t>?</a:t>
            </a:r>
          </a:p>
        </p:txBody>
      </p:sp>
    </p:spTree>
    <p:extLst>
      <p:ext uri="{BB962C8B-B14F-4D97-AF65-F5344CB8AC3E}">
        <p14:creationId xmlns:p14="http://schemas.microsoft.com/office/powerpoint/2010/main" val="1453808884"/>
      </p:ext>
    </p:extLst>
  </p:cSld>
  <p:clrMapOvr>
    <a:masterClrMapping/>
  </p:clrMapOvr>
</p:sld>
</file>

<file path=ppt/slides/slide1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Straight Arrow Connector 12">
            <a:extLst>
              <a:ext uri="{FF2B5EF4-FFF2-40B4-BE49-F238E27FC236}">
                <a16:creationId xmlns:a16="http://schemas.microsoft.com/office/drawing/2014/main" id="{A6DE2085-829C-480C-9216-69D6039C0A37}"/>
              </a:ext>
            </a:extLst>
          </p:cNvPr>
          <p:cNvCxnSpPr>
            <a:cxnSpLocks/>
          </p:cNvCxnSpPr>
          <p:nvPr/>
        </p:nvCxnSpPr>
        <p:spPr>
          <a:xfrm>
            <a:off x="6717173" y="1828800"/>
            <a:ext cx="0" cy="3462754"/>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43014" name="Text Box 6"/>
          <p:cNvSpPr txBox="1">
            <a:spLocks noChangeArrowheads="1"/>
          </p:cNvSpPr>
          <p:nvPr/>
        </p:nvSpPr>
        <p:spPr bwMode="auto">
          <a:xfrm>
            <a:off x="533400" y="2356376"/>
            <a:ext cx="1005403"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Lens-</a:t>
            </a:r>
          </a:p>
          <a:p>
            <a:pPr algn="ctr" eaLnBrk="1" hangingPunct="1">
              <a:lnSpc>
                <a:spcPct val="80000"/>
              </a:lnSpc>
              <a:spcBef>
                <a:spcPct val="0"/>
              </a:spcBef>
              <a:buClrTx/>
              <a:buSzTx/>
              <a:buFontTx/>
              <a:buNone/>
            </a:pPr>
            <a:r>
              <a:rPr lang="en-US" altLang="en-US" sz="1800" dirty="0">
                <a:solidFill>
                  <a:schemeClr val="bg1">
                    <a:lumMod val="75000"/>
                  </a:schemeClr>
                </a:solidFill>
              </a:rPr>
              <a:t>Induced</a:t>
            </a:r>
          </a:p>
        </p:txBody>
      </p:sp>
      <p:sp>
        <p:nvSpPr>
          <p:cNvPr id="43017" name="Text Box 14"/>
          <p:cNvSpPr txBox="1">
            <a:spLocks noChangeArrowheads="1"/>
          </p:cNvSpPr>
          <p:nvPr/>
        </p:nvSpPr>
        <p:spPr bwMode="auto">
          <a:xfrm>
            <a:off x="3026498" y="2365901"/>
            <a:ext cx="1633781"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Aphakic/</a:t>
            </a:r>
          </a:p>
          <a:p>
            <a:pPr algn="ctr" eaLnBrk="1" hangingPunct="1">
              <a:lnSpc>
                <a:spcPct val="80000"/>
              </a:lnSpc>
              <a:spcBef>
                <a:spcPct val="0"/>
              </a:spcBef>
              <a:buClrTx/>
              <a:buSzTx/>
              <a:buFontTx/>
              <a:buNone/>
            </a:pPr>
            <a:r>
              <a:rPr lang="en-US" altLang="en-US" sz="1800" dirty="0" err="1">
                <a:solidFill>
                  <a:schemeClr val="bg1">
                    <a:lumMod val="75000"/>
                  </a:schemeClr>
                </a:solidFill>
              </a:rPr>
              <a:t>Pseudophakic</a:t>
            </a:r>
            <a:endParaRPr lang="en-US" altLang="en-US" sz="1800" dirty="0">
              <a:solidFill>
                <a:schemeClr val="bg1">
                  <a:lumMod val="75000"/>
                </a:schemeClr>
              </a:solidFill>
            </a:endParaRPr>
          </a:p>
        </p:txBody>
      </p:sp>
      <p:sp>
        <p:nvSpPr>
          <p:cNvPr id="43031" name="Text Box 35"/>
          <p:cNvSpPr txBox="1">
            <a:spLocks noChangeArrowheads="1"/>
          </p:cNvSpPr>
          <p:nvPr/>
        </p:nvSpPr>
        <p:spPr bwMode="auto">
          <a:xfrm>
            <a:off x="1190847" y="1295400"/>
            <a:ext cx="2473754"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solidFill>
                  <a:schemeClr val="bg1">
                    <a:lumMod val="75000"/>
                  </a:schemeClr>
                </a:solidFill>
              </a:rPr>
              <a:t>w/ Pupillary Block</a:t>
            </a:r>
          </a:p>
        </p:txBody>
      </p:sp>
      <p:sp>
        <p:nvSpPr>
          <p:cNvPr id="43032" name="Text Box 36"/>
          <p:cNvSpPr txBox="1">
            <a:spLocks noChangeArrowheads="1"/>
          </p:cNvSpPr>
          <p:nvPr/>
        </p:nvSpPr>
        <p:spPr bwMode="auto">
          <a:xfrm>
            <a:off x="5181600" y="1295400"/>
            <a:ext cx="2630848"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t>w/o Pupillary Block</a:t>
            </a:r>
          </a:p>
        </p:txBody>
      </p:sp>
      <p:sp>
        <p:nvSpPr>
          <p:cNvPr id="49" name="Rectangle 2">
            <a:extLst>
              <a:ext uri="{FF2B5EF4-FFF2-40B4-BE49-F238E27FC236}">
                <a16:creationId xmlns:a16="http://schemas.microsoft.com/office/drawing/2014/main" id="{240EE5BF-F7D2-4FC8-A5DD-F6B5423153C6}"/>
              </a:ext>
            </a:extLst>
          </p:cNvPr>
          <p:cNvSpPr>
            <a:spLocks noGrp="1" noChangeArrowheads="1"/>
          </p:cNvSpPr>
          <p:nvPr>
            <p:ph type="title"/>
          </p:nvPr>
        </p:nvSpPr>
        <p:spPr>
          <a:xfrm>
            <a:off x="457200" y="304800"/>
            <a:ext cx="7543800" cy="563562"/>
          </a:xfrm>
        </p:spPr>
        <p:txBody>
          <a:bodyPr/>
          <a:lstStyle/>
          <a:p>
            <a:pPr eaLnBrk="1" hangingPunct="1"/>
            <a:r>
              <a:rPr lang="en-US" altLang="en-US" sz="3500" dirty="0"/>
              <a:t>A</a:t>
            </a:r>
          </a:p>
        </p:txBody>
      </p:sp>
      <p:sp>
        <p:nvSpPr>
          <p:cNvPr id="50" name="TextBox 49">
            <a:extLst>
              <a:ext uri="{FF2B5EF4-FFF2-40B4-BE49-F238E27FC236}">
                <a16:creationId xmlns:a16="http://schemas.microsoft.com/office/drawing/2014/main" id="{CF426230-46C8-405C-9015-99EF57762A2E}"/>
              </a:ext>
            </a:extLst>
          </p:cNvPr>
          <p:cNvSpPr txBox="1"/>
          <p:nvPr/>
        </p:nvSpPr>
        <p:spPr>
          <a:xfrm>
            <a:off x="2259496" y="189094"/>
            <a:ext cx="4607480" cy="400110"/>
          </a:xfrm>
          <a:prstGeom prst="rect">
            <a:avLst/>
          </a:prstGeom>
          <a:solidFill>
            <a:schemeClr val="accent1">
              <a:lumMod val="60000"/>
              <a:lumOff val="40000"/>
            </a:schemeClr>
          </a:solidFill>
        </p:spPr>
        <p:txBody>
          <a:bodyPr wrap="none" rtlCol="0">
            <a:spAutoFit/>
          </a:bodyPr>
          <a:lstStyle/>
          <a:p>
            <a:pPr algn="ctr"/>
            <a:r>
              <a:rPr lang="en-US" sz="2000" b="1" dirty="0"/>
              <a:t>Secondary Angle Closure Glaucoma</a:t>
            </a:r>
          </a:p>
        </p:txBody>
      </p:sp>
      <p:sp>
        <p:nvSpPr>
          <p:cNvPr id="2" name="TextBox 1">
            <a:extLst>
              <a:ext uri="{FF2B5EF4-FFF2-40B4-BE49-F238E27FC236}">
                <a16:creationId xmlns:a16="http://schemas.microsoft.com/office/drawing/2014/main" id="{A7E30BEC-923B-4C9A-A856-BDD0D882F6B8}"/>
              </a:ext>
            </a:extLst>
          </p:cNvPr>
          <p:cNvSpPr txBox="1"/>
          <p:nvPr/>
        </p:nvSpPr>
        <p:spPr>
          <a:xfrm>
            <a:off x="887305" y="2844119"/>
            <a:ext cx="1494320" cy="338554"/>
          </a:xfrm>
          <a:prstGeom prst="rect">
            <a:avLst/>
          </a:prstGeom>
          <a:noFill/>
        </p:spPr>
        <p:txBody>
          <a:bodyPr wrap="none" rtlCol="0">
            <a:spAutoFit/>
          </a:bodyPr>
          <a:lstStyle/>
          <a:p>
            <a:r>
              <a:rPr lang="en-US" sz="1600" dirty="0" err="1">
                <a:solidFill>
                  <a:schemeClr val="bg1">
                    <a:lumMod val="75000"/>
                  </a:schemeClr>
                </a:solidFill>
              </a:rPr>
              <a:t>Phacomorphic</a:t>
            </a:r>
            <a:endParaRPr lang="en-US" sz="1600" dirty="0">
              <a:solidFill>
                <a:schemeClr val="bg1">
                  <a:lumMod val="75000"/>
                </a:schemeClr>
              </a:solidFill>
            </a:endParaRPr>
          </a:p>
        </p:txBody>
      </p:sp>
      <p:sp>
        <p:nvSpPr>
          <p:cNvPr id="51" name="TextBox 50">
            <a:extLst>
              <a:ext uri="{FF2B5EF4-FFF2-40B4-BE49-F238E27FC236}">
                <a16:creationId xmlns:a16="http://schemas.microsoft.com/office/drawing/2014/main" id="{156069D4-340B-4160-A336-EBF73557CEE0}"/>
              </a:ext>
            </a:extLst>
          </p:cNvPr>
          <p:cNvSpPr txBox="1"/>
          <p:nvPr/>
        </p:nvSpPr>
        <p:spPr>
          <a:xfrm>
            <a:off x="884725" y="3175578"/>
            <a:ext cx="1402948" cy="338554"/>
          </a:xfrm>
          <a:prstGeom prst="rect">
            <a:avLst/>
          </a:prstGeom>
          <a:noFill/>
        </p:spPr>
        <p:txBody>
          <a:bodyPr wrap="none" rtlCol="0">
            <a:spAutoFit/>
          </a:bodyPr>
          <a:lstStyle/>
          <a:p>
            <a:r>
              <a:rPr lang="en-US" sz="1600" dirty="0">
                <a:solidFill>
                  <a:schemeClr val="bg1">
                    <a:lumMod val="75000"/>
                  </a:schemeClr>
                </a:solidFill>
              </a:rPr>
              <a:t>Ectopia </a:t>
            </a:r>
            <a:r>
              <a:rPr lang="en-US" sz="1600" dirty="0" err="1">
                <a:solidFill>
                  <a:schemeClr val="bg1">
                    <a:lumMod val="75000"/>
                  </a:schemeClr>
                </a:solidFill>
              </a:rPr>
              <a:t>lentis</a:t>
            </a:r>
            <a:endParaRPr lang="en-US" sz="1600" dirty="0">
              <a:solidFill>
                <a:schemeClr val="bg1">
                  <a:lumMod val="75000"/>
                </a:schemeClr>
              </a:solidFill>
            </a:endParaRPr>
          </a:p>
        </p:txBody>
      </p:sp>
      <p:cxnSp>
        <p:nvCxnSpPr>
          <p:cNvPr id="71" name="Straight Connector 70">
            <a:extLst>
              <a:ext uri="{FF2B5EF4-FFF2-40B4-BE49-F238E27FC236}">
                <a16:creationId xmlns:a16="http://schemas.microsoft.com/office/drawing/2014/main" id="{C104938D-BA8D-4E39-9D5F-9EE2012F2F3C}"/>
              </a:ext>
            </a:extLst>
          </p:cNvPr>
          <p:cNvCxnSpPr>
            <a:cxnSpLocks/>
          </p:cNvCxnSpPr>
          <p:nvPr/>
        </p:nvCxnSpPr>
        <p:spPr>
          <a:xfrm flipH="1">
            <a:off x="762665" y="3023488"/>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2A7E4E40-472F-4E50-8A7A-45C10FDD7171}"/>
              </a:ext>
            </a:extLst>
          </p:cNvPr>
          <p:cNvCxnSpPr>
            <a:cxnSpLocks/>
          </p:cNvCxnSpPr>
          <p:nvPr/>
        </p:nvCxnSpPr>
        <p:spPr>
          <a:xfrm flipH="1">
            <a:off x="762665" y="3347853"/>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C3924889-45B9-4383-9C9E-48F0A9C27AD8}"/>
              </a:ext>
            </a:extLst>
          </p:cNvPr>
          <p:cNvCxnSpPr>
            <a:cxnSpLocks/>
          </p:cNvCxnSpPr>
          <p:nvPr/>
        </p:nvCxnSpPr>
        <p:spPr>
          <a:xfrm flipH="1">
            <a:off x="748719" y="2838976"/>
            <a:ext cx="13947" cy="5088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 name="Straight Arrow Connector 5">
            <a:extLst>
              <a:ext uri="{FF2B5EF4-FFF2-40B4-BE49-F238E27FC236}">
                <a16:creationId xmlns:a16="http://schemas.microsoft.com/office/drawing/2014/main" id="{A3439F0C-5143-461F-8F3C-2E830785DEFC}"/>
              </a:ext>
            </a:extLst>
          </p:cNvPr>
          <p:cNvCxnSpPr>
            <a:stCxn id="50" idx="2"/>
          </p:cNvCxnSpPr>
          <p:nvPr/>
        </p:nvCxnSpPr>
        <p:spPr>
          <a:xfrm flipH="1">
            <a:off x="2971800" y="589204"/>
            <a:ext cx="1591436" cy="706196"/>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0" name="Straight Arrow Connector 9">
            <a:extLst>
              <a:ext uri="{FF2B5EF4-FFF2-40B4-BE49-F238E27FC236}">
                <a16:creationId xmlns:a16="http://schemas.microsoft.com/office/drawing/2014/main" id="{84DC796E-F6ED-4FBB-82D2-A260F480BF8A}"/>
              </a:ext>
            </a:extLst>
          </p:cNvPr>
          <p:cNvCxnSpPr>
            <a:cxnSpLocks/>
          </p:cNvCxnSpPr>
          <p:nvPr/>
        </p:nvCxnSpPr>
        <p:spPr>
          <a:xfrm>
            <a:off x="4572000" y="589204"/>
            <a:ext cx="1600200" cy="706196"/>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6" name="Straight Arrow Connector 25">
            <a:extLst>
              <a:ext uri="{FF2B5EF4-FFF2-40B4-BE49-F238E27FC236}">
                <a16:creationId xmlns:a16="http://schemas.microsoft.com/office/drawing/2014/main" id="{B70E0124-9B84-41A5-8D84-A66B7838A706}"/>
              </a:ext>
            </a:extLst>
          </p:cNvPr>
          <p:cNvCxnSpPr>
            <a:cxnSpLocks/>
          </p:cNvCxnSpPr>
          <p:nvPr/>
        </p:nvCxnSpPr>
        <p:spPr>
          <a:xfrm flipH="1">
            <a:off x="1159539" y="1828800"/>
            <a:ext cx="1290435" cy="478059"/>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28" name="Straight Arrow Connector 27">
            <a:extLst>
              <a:ext uri="{FF2B5EF4-FFF2-40B4-BE49-F238E27FC236}">
                <a16:creationId xmlns:a16="http://schemas.microsoft.com/office/drawing/2014/main" id="{567A4249-5C59-4416-8A8E-1C35913900AB}"/>
              </a:ext>
            </a:extLst>
          </p:cNvPr>
          <p:cNvCxnSpPr>
            <a:cxnSpLocks/>
          </p:cNvCxnSpPr>
          <p:nvPr/>
        </p:nvCxnSpPr>
        <p:spPr>
          <a:xfrm>
            <a:off x="2449973" y="1832208"/>
            <a:ext cx="1268784"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56" name="Text Box 6">
            <a:extLst>
              <a:ext uri="{FF2B5EF4-FFF2-40B4-BE49-F238E27FC236}">
                <a16:creationId xmlns:a16="http://schemas.microsoft.com/office/drawing/2014/main" id="{557983BD-9D64-49B9-A366-A08663B0451F}"/>
              </a:ext>
            </a:extLst>
          </p:cNvPr>
          <p:cNvSpPr txBox="1">
            <a:spLocks noChangeArrowheads="1"/>
          </p:cNvSpPr>
          <p:nvPr/>
        </p:nvSpPr>
        <p:spPr bwMode="auto">
          <a:xfrm>
            <a:off x="5029200" y="2356376"/>
            <a:ext cx="813043"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r" eaLnBrk="1" hangingPunct="1">
              <a:lnSpc>
                <a:spcPct val="80000"/>
              </a:lnSpc>
              <a:spcBef>
                <a:spcPct val="0"/>
              </a:spcBef>
              <a:buClrTx/>
              <a:buSzTx/>
              <a:buFontTx/>
              <a:buNone/>
            </a:pPr>
            <a:r>
              <a:rPr lang="en-US" altLang="en-US" sz="1800" dirty="0"/>
              <a:t>‘Push’</a:t>
            </a:r>
          </a:p>
        </p:txBody>
      </p:sp>
      <p:sp>
        <p:nvSpPr>
          <p:cNvPr id="57" name="Text Box 14">
            <a:extLst>
              <a:ext uri="{FF2B5EF4-FFF2-40B4-BE49-F238E27FC236}">
                <a16:creationId xmlns:a16="http://schemas.microsoft.com/office/drawing/2014/main" id="{5DAFA1C1-3A29-4C27-A379-663FDD22E326}"/>
              </a:ext>
            </a:extLst>
          </p:cNvPr>
          <p:cNvSpPr txBox="1">
            <a:spLocks noChangeArrowheads="1"/>
          </p:cNvSpPr>
          <p:nvPr/>
        </p:nvSpPr>
        <p:spPr bwMode="auto">
          <a:xfrm>
            <a:off x="7620000" y="2365901"/>
            <a:ext cx="671979"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‘Pull’</a:t>
            </a:r>
          </a:p>
        </p:txBody>
      </p:sp>
      <p:cxnSp>
        <p:nvCxnSpPr>
          <p:cNvPr id="58" name="Straight Arrow Connector 57">
            <a:extLst>
              <a:ext uri="{FF2B5EF4-FFF2-40B4-BE49-F238E27FC236}">
                <a16:creationId xmlns:a16="http://schemas.microsoft.com/office/drawing/2014/main" id="{E874FEE9-46BD-46A3-90A3-DE7CC220FBFF}"/>
              </a:ext>
            </a:extLst>
          </p:cNvPr>
          <p:cNvCxnSpPr>
            <a:cxnSpLocks/>
          </p:cNvCxnSpPr>
          <p:nvPr/>
        </p:nvCxnSpPr>
        <p:spPr>
          <a:xfrm flipH="1">
            <a:off x="5867400" y="1828800"/>
            <a:ext cx="849775" cy="477455"/>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59" name="Straight Arrow Connector 58">
            <a:extLst>
              <a:ext uri="{FF2B5EF4-FFF2-40B4-BE49-F238E27FC236}">
                <a16:creationId xmlns:a16="http://schemas.microsoft.com/office/drawing/2014/main" id="{C370A4A1-FE96-4E70-B89E-839542A5E241}"/>
              </a:ext>
            </a:extLst>
          </p:cNvPr>
          <p:cNvCxnSpPr>
            <a:cxnSpLocks/>
          </p:cNvCxnSpPr>
          <p:nvPr/>
        </p:nvCxnSpPr>
        <p:spPr>
          <a:xfrm>
            <a:off x="6717173" y="1832208"/>
            <a:ext cx="902827" cy="474047"/>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100" name="Text Box 23">
            <a:extLst>
              <a:ext uri="{FF2B5EF4-FFF2-40B4-BE49-F238E27FC236}">
                <a16:creationId xmlns:a16="http://schemas.microsoft.com/office/drawing/2014/main" id="{D8F2FCFF-2984-4836-B000-9C5601A8EAAA}"/>
              </a:ext>
            </a:extLst>
          </p:cNvPr>
          <p:cNvSpPr txBox="1">
            <a:spLocks noChangeArrowheads="1"/>
          </p:cNvSpPr>
          <p:nvPr/>
        </p:nvSpPr>
        <p:spPr bwMode="auto">
          <a:xfrm>
            <a:off x="5530369" y="2667000"/>
            <a:ext cx="2143536"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t>Aqueous misdirection</a:t>
            </a:r>
          </a:p>
        </p:txBody>
      </p:sp>
      <p:sp>
        <p:nvSpPr>
          <p:cNvPr id="101" name="Text Box 42">
            <a:extLst>
              <a:ext uri="{FF2B5EF4-FFF2-40B4-BE49-F238E27FC236}">
                <a16:creationId xmlns:a16="http://schemas.microsoft.com/office/drawing/2014/main" id="{334BC1A9-19DE-4364-B6DD-2EE35901B8C6}"/>
              </a:ext>
            </a:extLst>
          </p:cNvPr>
          <p:cNvSpPr txBox="1">
            <a:spLocks noChangeArrowheads="1"/>
          </p:cNvSpPr>
          <p:nvPr/>
        </p:nvSpPr>
        <p:spPr bwMode="auto">
          <a:xfrm>
            <a:off x="5551406" y="3192546"/>
            <a:ext cx="2276072"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t>ERD/choroidal effusion</a:t>
            </a:r>
          </a:p>
        </p:txBody>
      </p:sp>
      <p:sp>
        <p:nvSpPr>
          <p:cNvPr id="103" name="Text Box 47">
            <a:extLst>
              <a:ext uri="{FF2B5EF4-FFF2-40B4-BE49-F238E27FC236}">
                <a16:creationId xmlns:a16="http://schemas.microsoft.com/office/drawing/2014/main" id="{B8E0D8FB-F6B2-4B80-97DB-EF49CE3BCD2B}"/>
              </a:ext>
            </a:extLst>
          </p:cNvPr>
          <p:cNvSpPr txBox="1">
            <a:spLocks noChangeArrowheads="1"/>
          </p:cNvSpPr>
          <p:nvPr/>
        </p:nvSpPr>
        <p:spPr bwMode="auto">
          <a:xfrm>
            <a:off x="5543446" y="4055146"/>
            <a:ext cx="1619354"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err="1"/>
              <a:t>Nanophthalmos</a:t>
            </a:r>
            <a:endParaRPr lang="en-US" altLang="en-US" sz="1600" dirty="0"/>
          </a:p>
        </p:txBody>
      </p:sp>
      <p:cxnSp>
        <p:nvCxnSpPr>
          <p:cNvPr id="104" name="Straight Connector 103">
            <a:extLst>
              <a:ext uri="{FF2B5EF4-FFF2-40B4-BE49-F238E27FC236}">
                <a16:creationId xmlns:a16="http://schemas.microsoft.com/office/drawing/2014/main" id="{49D87D4A-E317-4446-9B95-5184CB3968F3}"/>
              </a:ext>
            </a:extLst>
          </p:cNvPr>
          <p:cNvCxnSpPr>
            <a:cxnSpLocks/>
          </p:cNvCxnSpPr>
          <p:nvPr/>
        </p:nvCxnSpPr>
        <p:spPr>
          <a:xfrm flipH="1">
            <a:off x="5316229" y="2667000"/>
            <a:ext cx="7397" cy="2531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5" name="Straight Connector 104">
            <a:extLst>
              <a:ext uri="{FF2B5EF4-FFF2-40B4-BE49-F238E27FC236}">
                <a16:creationId xmlns:a16="http://schemas.microsoft.com/office/drawing/2014/main" id="{F40B6D71-75A8-4A88-864D-00D14C2F710D}"/>
              </a:ext>
            </a:extLst>
          </p:cNvPr>
          <p:cNvCxnSpPr/>
          <p:nvPr/>
        </p:nvCxnSpPr>
        <p:spPr>
          <a:xfrm flipH="1">
            <a:off x="5323624" y="2832814"/>
            <a:ext cx="24447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6" name="Straight Connector 105">
            <a:extLst>
              <a:ext uri="{FF2B5EF4-FFF2-40B4-BE49-F238E27FC236}">
                <a16:creationId xmlns:a16="http://schemas.microsoft.com/office/drawing/2014/main" id="{010BF7B2-AA07-4DCF-822D-E2DB5CC0BF59}"/>
              </a:ext>
            </a:extLst>
          </p:cNvPr>
          <p:cNvCxnSpPr/>
          <p:nvPr/>
        </p:nvCxnSpPr>
        <p:spPr>
          <a:xfrm flipH="1">
            <a:off x="5323624" y="3360065"/>
            <a:ext cx="24447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a:extLst>
              <a:ext uri="{FF2B5EF4-FFF2-40B4-BE49-F238E27FC236}">
                <a16:creationId xmlns:a16="http://schemas.microsoft.com/office/drawing/2014/main" id="{BAC8035C-3999-4C31-93CD-6C0D2ADEB73B}"/>
              </a:ext>
            </a:extLst>
          </p:cNvPr>
          <p:cNvCxnSpPr/>
          <p:nvPr/>
        </p:nvCxnSpPr>
        <p:spPr>
          <a:xfrm flipH="1">
            <a:off x="5323536" y="3786938"/>
            <a:ext cx="24447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8" name="Straight Connector 107">
            <a:extLst>
              <a:ext uri="{FF2B5EF4-FFF2-40B4-BE49-F238E27FC236}">
                <a16:creationId xmlns:a16="http://schemas.microsoft.com/office/drawing/2014/main" id="{DB64CAEE-69B4-426A-8A5B-D1269DBF0F66}"/>
              </a:ext>
            </a:extLst>
          </p:cNvPr>
          <p:cNvCxnSpPr/>
          <p:nvPr/>
        </p:nvCxnSpPr>
        <p:spPr>
          <a:xfrm flipH="1">
            <a:off x="5327493" y="4249152"/>
            <a:ext cx="24447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2" name="Straight Connector 111">
            <a:extLst>
              <a:ext uri="{FF2B5EF4-FFF2-40B4-BE49-F238E27FC236}">
                <a16:creationId xmlns:a16="http://schemas.microsoft.com/office/drawing/2014/main" id="{99A16C30-4BE4-48E5-8B65-0C5F3039B8DC}"/>
              </a:ext>
            </a:extLst>
          </p:cNvPr>
          <p:cNvCxnSpPr/>
          <p:nvPr/>
        </p:nvCxnSpPr>
        <p:spPr>
          <a:xfrm flipH="1">
            <a:off x="5333455" y="5181600"/>
            <a:ext cx="24447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13" name="Text Box 42">
            <a:extLst>
              <a:ext uri="{FF2B5EF4-FFF2-40B4-BE49-F238E27FC236}">
                <a16:creationId xmlns:a16="http://schemas.microsoft.com/office/drawing/2014/main" id="{056DFFD9-3CA2-42E7-90FE-4F14522E3504}"/>
              </a:ext>
            </a:extLst>
          </p:cNvPr>
          <p:cNvSpPr txBox="1">
            <a:spLocks noChangeArrowheads="1"/>
          </p:cNvSpPr>
          <p:nvPr/>
        </p:nvSpPr>
        <p:spPr bwMode="auto">
          <a:xfrm>
            <a:off x="5533954" y="3623846"/>
            <a:ext cx="1563248"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t>Retinal surgery</a:t>
            </a:r>
          </a:p>
        </p:txBody>
      </p:sp>
      <p:sp>
        <p:nvSpPr>
          <p:cNvPr id="118" name="Text Box 47">
            <a:extLst>
              <a:ext uri="{FF2B5EF4-FFF2-40B4-BE49-F238E27FC236}">
                <a16:creationId xmlns:a16="http://schemas.microsoft.com/office/drawing/2014/main" id="{3F59D898-ECAD-49F0-9425-2A1BC8DDA7B5}"/>
              </a:ext>
            </a:extLst>
          </p:cNvPr>
          <p:cNvSpPr txBox="1">
            <a:spLocks noChangeArrowheads="1"/>
          </p:cNvSpPr>
          <p:nvPr/>
        </p:nvSpPr>
        <p:spPr bwMode="auto">
          <a:xfrm>
            <a:off x="5523688" y="4538246"/>
            <a:ext cx="1414170"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t>Drug-induced</a:t>
            </a:r>
          </a:p>
        </p:txBody>
      </p:sp>
      <p:sp>
        <p:nvSpPr>
          <p:cNvPr id="121" name="Text Box 45">
            <a:extLst>
              <a:ext uri="{FF2B5EF4-FFF2-40B4-BE49-F238E27FC236}">
                <a16:creationId xmlns:a16="http://schemas.microsoft.com/office/drawing/2014/main" id="{261B7576-5E47-4AEB-A7FB-9A1B9ECB52C4}"/>
              </a:ext>
            </a:extLst>
          </p:cNvPr>
          <p:cNvSpPr txBox="1">
            <a:spLocks noChangeArrowheads="1"/>
          </p:cNvSpPr>
          <p:nvPr/>
        </p:nvSpPr>
        <p:spPr bwMode="auto">
          <a:xfrm>
            <a:off x="5523688" y="5013493"/>
            <a:ext cx="582211"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t>PFV</a:t>
            </a:r>
          </a:p>
        </p:txBody>
      </p:sp>
      <p:sp>
        <p:nvSpPr>
          <p:cNvPr id="16" name="TextBox 15">
            <a:extLst>
              <a:ext uri="{FF2B5EF4-FFF2-40B4-BE49-F238E27FC236}">
                <a16:creationId xmlns:a16="http://schemas.microsoft.com/office/drawing/2014/main" id="{984E008D-FBBA-42B4-940E-EA26772E0161}"/>
              </a:ext>
            </a:extLst>
          </p:cNvPr>
          <p:cNvSpPr txBox="1"/>
          <p:nvPr/>
        </p:nvSpPr>
        <p:spPr>
          <a:xfrm>
            <a:off x="6230528" y="5257800"/>
            <a:ext cx="1326004" cy="369332"/>
          </a:xfrm>
          <a:prstGeom prst="rect">
            <a:avLst/>
          </a:prstGeom>
          <a:noFill/>
        </p:spPr>
        <p:txBody>
          <a:bodyPr wrap="none" rtlCol="0">
            <a:spAutoFit/>
          </a:bodyPr>
          <a:lstStyle/>
          <a:p>
            <a:pPr algn="ctr"/>
            <a:r>
              <a:rPr lang="en-US" dirty="0">
                <a:solidFill>
                  <a:schemeClr val="bg1">
                    <a:lumMod val="75000"/>
                  </a:schemeClr>
                </a:solidFill>
              </a:rPr>
              <a:t>Both/Either</a:t>
            </a:r>
          </a:p>
        </p:txBody>
      </p:sp>
      <p:cxnSp>
        <p:nvCxnSpPr>
          <p:cNvPr id="125" name="Straight Connector 124">
            <a:extLst>
              <a:ext uri="{FF2B5EF4-FFF2-40B4-BE49-F238E27FC236}">
                <a16:creationId xmlns:a16="http://schemas.microsoft.com/office/drawing/2014/main" id="{01138141-D318-4ED7-A7FE-D8F2155CE890}"/>
              </a:ext>
            </a:extLst>
          </p:cNvPr>
          <p:cNvCxnSpPr/>
          <p:nvPr/>
        </p:nvCxnSpPr>
        <p:spPr>
          <a:xfrm flipH="1">
            <a:off x="5334000" y="4724400"/>
            <a:ext cx="24447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117960261"/>
      </p:ext>
    </p:extLst>
  </p:cSld>
  <p:clrMapOvr>
    <a:masterClrMapping/>
  </p:clrMapOvr>
</p:sld>
</file>

<file path=ppt/slides/slide1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Straight Arrow Connector 12">
            <a:extLst>
              <a:ext uri="{FF2B5EF4-FFF2-40B4-BE49-F238E27FC236}">
                <a16:creationId xmlns:a16="http://schemas.microsoft.com/office/drawing/2014/main" id="{A6DE2085-829C-480C-9216-69D6039C0A37}"/>
              </a:ext>
            </a:extLst>
          </p:cNvPr>
          <p:cNvCxnSpPr>
            <a:cxnSpLocks/>
          </p:cNvCxnSpPr>
          <p:nvPr/>
        </p:nvCxnSpPr>
        <p:spPr>
          <a:xfrm>
            <a:off x="6717173" y="1828800"/>
            <a:ext cx="0" cy="3462754"/>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43014" name="Text Box 6"/>
          <p:cNvSpPr txBox="1">
            <a:spLocks noChangeArrowheads="1"/>
          </p:cNvSpPr>
          <p:nvPr/>
        </p:nvSpPr>
        <p:spPr bwMode="auto">
          <a:xfrm>
            <a:off x="533400" y="2356376"/>
            <a:ext cx="1005403"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Lens-</a:t>
            </a:r>
          </a:p>
          <a:p>
            <a:pPr algn="ctr" eaLnBrk="1" hangingPunct="1">
              <a:lnSpc>
                <a:spcPct val="80000"/>
              </a:lnSpc>
              <a:spcBef>
                <a:spcPct val="0"/>
              </a:spcBef>
              <a:buClrTx/>
              <a:buSzTx/>
              <a:buFontTx/>
              <a:buNone/>
            </a:pPr>
            <a:r>
              <a:rPr lang="en-US" altLang="en-US" sz="1800" dirty="0">
                <a:solidFill>
                  <a:schemeClr val="bg1">
                    <a:lumMod val="75000"/>
                  </a:schemeClr>
                </a:solidFill>
              </a:rPr>
              <a:t>Induced</a:t>
            </a:r>
          </a:p>
        </p:txBody>
      </p:sp>
      <p:sp>
        <p:nvSpPr>
          <p:cNvPr id="43017" name="Text Box 14"/>
          <p:cNvSpPr txBox="1">
            <a:spLocks noChangeArrowheads="1"/>
          </p:cNvSpPr>
          <p:nvPr/>
        </p:nvSpPr>
        <p:spPr bwMode="auto">
          <a:xfrm>
            <a:off x="3026498" y="2365901"/>
            <a:ext cx="1633781"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Aphakic/</a:t>
            </a:r>
          </a:p>
          <a:p>
            <a:pPr algn="ctr" eaLnBrk="1" hangingPunct="1">
              <a:lnSpc>
                <a:spcPct val="80000"/>
              </a:lnSpc>
              <a:spcBef>
                <a:spcPct val="0"/>
              </a:spcBef>
              <a:buClrTx/>
              <a:buSzTx/>
              <a:buFontTx/>
              <a:buNone/>
            </a:pPr>
            <a:r>
              <a:rPr lang="en-US" altLang="en-US" sz="1800" dirty="0" err="1">
                <a:solidFill>
                  <a:schemeClr val="bg1">
                    <a:lumMod val="75000"/>
                  </a:schemeClr>
                </a:solidFill>
              </a:rPr>
              <a:t>Pseudophakic</a:t>
            </a:r>
            <a:endParaRPr lang="en-US" altLang="en-US" sz="1800" dirty="0">
              <a:solidFill>
                <a:schemeClr val="bg1">
                  <a:lumMod val="75000"/>
                </a:schemeClr>
              </a:solidFill>
            </a:endParaRPr>
          </a:p>
        </p:txBody>
      </p:sp>
      <p:sp>
        <p:nvSpPr>
          <p:cNvPr id="43031" name="Text Box 35"/>
          <p:cNvSpPr txBox="1">
            <a:spLocks noChangeArrowheads="1"/>
          </p:cNvSpPr>
          <p:nvPr/>
        </p:nvSpPr>
        <p:spPr bwMode="auto">
          <a:xfrm>
            <a:off x="1190847" y="1295400"/>
            <a:ext cx="2473754"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solidFill>
                  <a:schemeClr val="bg1">
                    <a:lumMod val="75000"/>
                  </a:schemeClr>
                </a:solidFill>
              </a:rPr>
              <a:t>w/ Pupillary Block</a:t>
            </a:r>
          </a:p>
        </p:txBody>
      </p:sp>
      <p:sp>
        <p:nvSpPr>
          <p:cNvPr id="43032" name="Text Box 36"/>
          <p:cNvSpPr txBox="1">
            <a:spLocks noChangeArrowheads="1"/>
          </p:cNvSpPr>
          <p:nvPr/>
        </p:nvSpPr>
        <p:spPr bwMode="auto">
          <a:xfrm>
            <a:off x="5181600" y="1295400"/>
            <a:ext cx="2630848"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t>w/o Pupillary Block</a:t>
            </a:r>
          </a:p>
        </p:txBody>
      </p:sp>
      <p:sp>
        <p:nvSpPr>
          <p:cNvPr id="49" name="Rectangle 2">
            <a:extLst>
              <a:ext uri="{FF2B5EF4-FFF2-40B4-BE49-F238E27FC236}">
                <a16:creationId xmlns:a16="http://schemas.microsoft.com/office/drawing/2014/main" id="{240EE5BF-F7D2-4FC8-A5DD-F6B5423153C6}"/>
              </a:ext>
            </a:extLst>
          </p:cNvPr>
          <p:cNvSpPr>
            <a:spLocks noGrp="1" noChangeArrowheads="1"/>
          </p:cNvSpPr>
          <p:nvPr>
            <p:ph type="title"/>
          </p:nvPr>
        </p:nvSpPr>
        <p:spPr>
          <a:xfrm>
            <a:off x="457200" y="304800"/>
            <a:ext cx="7543800" cy="563562"/>
          </a:xfrm>
        </p:spPr>
        <p:txBody>
          <a:bodyPr/>
          <a:lstStyle/>
          <a:p>
            <a:pPr eaLnBrk="1" hangingPunct="1"/>
            <a:r>
              <a:rPr lang="en-US" altLang="en-US" sz="3500" dirty="0"/>
              <a:t>Q</a:t>
            </a:r>
          </a:p>
        </p:txBody>
      </p:sp>
      <p:sp>
        <p:nvSpPr>
          <p:cNvPr id="50" name="TextBox 49">
            <a:extLst>
              <a:ext uri="{FF2B5EF4-FFF2-40B4-BE49-F238E27FC236}">
                <a16:creationId xmlns:a16="http://schemas.microsoft.com/office/drawing/2014/main" id="{CF426230-46C8-405C-9015-99EF57762A2E}"/>
              </a:ext>
            </a:extLst>
          </p:cNvPr>
          <p:cNvSpPr txBox="1"/>
          <p:nvPr/>
        </p:nvSpPr>
        <p:spPr>
          <a:xfrm>
            <a:off x="2259496" y="189094"/>
            <a:ext cx="4607480" cy="400110"/>
          </a:xfrm>
          <a:prstGeom prst="rect">
            <a:avLst/>
          </a:prstGeom>
          <a:solidFill>
            <a:schemeClr val="accent1">
              <a:lumMod val="60000"/>
              <a:lumOff val="40000"/>
            </a:schemeClr>
          </a:solidFill>
        </p:spPr>
        <p:txBody>
          <a:bodyPr wrap="none" rtlCol="0">
            <a:spAutoFit/>
          </a:bodyPr>
          <a:lstStyle/>
          <a:p>
            <a:pPr algn="ctr"/>
            <a:r>
              <a:rPr lang="en-US" sz="2000" b="1" dirty="0"/>
              <a:t>Secondary Angle Closure Glaucoma</a:t>
            </a:r>
          </a:p>
        </p:txBody>
      </p:sp>
      <p:sp>
        <p:nvSpPr>
          <p:cNvPr id="2" name="TextBox 1">
            <a:extLst>
              <a:ext uri="{FF2B5EF4-FFF2-40B4-BE49-F238E27FC236}">
                <a16:creationId xmlns:a16="http://schemas.microsoft.com/office/drawing/2014/main" id="{A7E30BEC-923B-4C9A-A856-BDD0D882F6B8}"/>
              </a:ext>
            </a:extLst>
          </p:cNvPr>
          <p:cNvSpPr txBox="1"/>
          <p:nvPr/>
        </p:nvSpPr>
        <p:spPr>
          <a:xfrm>
            <a:off x="887305" y="2844119"/>
            <a:ext cx="1494320" cy="338554"/>
          </a:xfrm>
          <a:prstGeom prst="rect">
            <a:avLst/>
          </a:prstGeom>
          <a:noFill/>
        </p:spPr>
        <p:txBody>
          <a:bodyPr wrap="none" rtlCol="0">
            <a:spAutoFit/>
          </a:bodyPr>
          <a:lstStyle/>
          <a:p>
            <a:r>
              <a:rPr lang="en-US" sz="1600" dirty="0" err="1">
                <a:solidFill>
                  <a:schemeClr val="bg1">
                    <a:lumMod val="75000"/>
                  </a:schemeClr>
                </a:solidFill>
              </a:rPr>
              <a:t>Phacomorphic</a:t>
            </a:r>
            <a:endParaRPr lang="en-US" sz="1600" dirty="0">
              <a:solidFill>
                <a:schemeClr val="bg1">
                  <a:lumMod val="75000"/>
                </a:schemeClr>
              </a:solidFill>
            </a:endParaRPr>
          </a:p>
        </p:txBody>
      </p:sp>
      <p:sp>
        <p:nvSpPr>
          <p:cNvPr id="51" name="TextBox 50">
            <a:extLst>
              <a:ext uri="{FF2B5EF4-FFF2-40B4-BE49-F238E27FC236}">
                <a16:creationId xmlns:a16="http://schemas.microsoft.com/office/drawing/2014/main" id="{156069D4-340B-4160-A336-EBF73557CEE0}"/>
              </a:ext>
            </a:extLst>
          </p:cNvPr>
          <p:cNvSpPr txBox="1"/>
          <p:nvPr/>
        </p:nvSpPr>
        <p:spPr>
          <a:xfrm>
            <a:off x="884725" y="3175578"/>
            <a:ext cx="1402948" cy="338554"/>
          </a:xfrm>
          <a:prstGeom prst="rect">
            <a:avLst/>
          </a:prstGeom>
          <a:noFill/>
        </p:spPr>
        <p:txBody>
          <a:bodyPr wrap="none" rtlCol="0">
            <a:spAutoFit/>
          </a:bodyPr>
          <a:lstStyle/>
          <a:p>
            <a:r>
              <a:rPr lang="en-US" sz="1600" dirty="0">
                <a:solidFill>
                  <a:schemeClr val="bg1">
                    <a:lumMod val="75000"/>
                  </a:schemeClr>
                </a:solidFill>
              </a:rPr>
              <a:t>Ectopia </a:t>
            </a:r>
            <a:r>
              <a:rPr lang="en-US" sz="1600" dirty="0" err="1">
                <a:solidFill>
                  <a:schemeClr val="bg1">
                    <a:lumMod val="75000"/>
                  </a:schemeClr>
                </a:solidFill>
              </a:rPr>
              <a:t>lentis</a:t>
            </a:r>
            <a:endParaRPr lang="en-US" sz="1600" dirty="0">
              <a:solidFill>
                <a:schemeClr val="bg1">
                  <a:lumMod val="75000"/>
                </a:schemeClr>
              </a:solidFill>
            </a:endParaRPr>
          </a:p>
        </p:txBody>
      </p:sp>
      <p:cxnSp>
        <p:nvCxnSpPr>
          <p:cNvPr id="71" name="Straight Connector 70">
            <a:extLst>
              <a:ext uri="{FF2B5EF4-FFF2-40B4-BE49-F238E27FC236}">
                <a16:creationId xmlns:a16="http://schemas.microsoft.com/office/drawing/2014/main" id="{C104938D-BA8D-4E39-9D5F-9EE2012F2F3C}"/>
              </a:ext>
            </a:extLst>
          </p:cNvPr>
          <p:cNvCxnSpPr>
            <a:cxnSpLocks/>
          </p:cNvCxnSpPr>
          <p:nvPr/>
        </p:nvCxnSpPr>
        <p:spPr>
          <a:xfrm flipH="1">
            <a:off x="762665" y="3023488"/>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2A7E4E40-472F-4E50-8A7A-45C10FDD7171}"/>
              </a:ext>
            </a:extLst>
          </p:cNvPr>
          <p:cNvCxnSpPr>
            <a:cxnSpLocks/>
          </p:cNvCxnSpPr>
          <p:nvPr/>
        </p:nvCxnSpPr>
        <p:spPr>
          <a:xfrm flipH="1">
            <a:off x="762665" y="3347853"/>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C3924889-45B9-4383-9C9E-48F0A9C27AD8}"/>
              </a:ext>
            </a:extLst>
          </p:cNvPr>
          <p:cNvCxnSpPr>
            <a:cxnSpLocks/>
          </p:cNvCxnSpPr>
          <p:nvPr/>
        </p:nvCxnSpPr>
        <p:spPr>
          <a:xfrm flipH="1">
            <a:off x="748719" y="2838976"/>
            <a:ext cx="13947" cy="5088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 name="Straight Arrow Connector 5">
            <a:extLst>
              <a:ext uri="{FF2B5EF4-FFF2-40B4-BE49-F238E27FC236}">
                <a16:creationId xmlns:a16="http://schemas.microsoft.com/office/drawing/2014/main" id="{A3439F0C-5143-461F-8F3C-2E830785DEFC}"/>
              </a:ext>
            </a:extLst>
          </p:cNvPr>
          <p:cNvCxnSpPr>
            <a:stCxn id="50" idx="2"/>
          </p:cNvCxnSpPr>
          <p:nvPr/>
        </p:nvCxnSpPr>
        <p:spPr>
          <a:xfrm flipH="1">
            <a:off x="2971800" y="589204"/>
            <a:ext cx="1591436" cy="706196"/>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0" name="Straight Arrow Connector 9">
            <a:extLst>
              <a:ext uri="{FF2B5EF4-FFF2-40B4-BE49-F238E27FC236}">
                <a16:creationId xmlns:a16="http://schemas.microsoft.com/office/drawing/2014/main" id="{84DC796E-F6ED-4FBB-82D2-A260F480BF8A}"/>
              </a:ext>
            </a:extLst>
          </p:cNvPr>
          <p:cNvCxnSpPr>
            <a:cxnSpLocks/>
          </p:cNvCxnSpPr>
          <p:nvPr/>
        </p:nvCxnSpPr>
        <p:spPr>
          <a:xfrm>
            <a:off x="4572000" y="589204"/>
            <a:ext cx="1600200" cy="706196"/>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6" name="Straight Arrow Connector 25">
            <a:extLst>
              <a:ext uri="{FF2B5EF4-FFF2-40B4-BE49-F238E27FC236}">
                <a16:creationId xmlns:a16="http://schemas.microsoft.com/office/drawing/2014/main" id="{B70E0124-9B84-41A5-8D84-A66B7838A706}"/>
              </a:ext>
            </a:extLst>
          </p:cNvPr>
          <p:cNvCxnSpPr>
            <a:cxnSpLocks/>
          </p:cNvCxnSpPr>
          <p:nvPr/>
        </p:nvCxnSpPr>
        <p:spPr>
          <a:xfrm flipH="1">
            <a:off x="1159539" y="1828800"/>
            <a:ext cx="1290435" cy="478059"/>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28" name="Straight Arrow Connector 27">
            <a:extLst>
              <a:ext uri="{FF2B5EF4-FFF2-40B4-BE49-F238E27FC236}">
                <a16:creationId xmlns:a16="http://schemas.microsoft.com/office/drawing/2014/main" id="{567A4249-5C59-4416-8A8E-1C35913900AB}"/>
              </a:ext>
            </a:extLst>
          </p:cNvPr>
          <p:cNvCxnSpPr>
            <a:cxnSpLocks/>
          </p:cNvCxnSpPr>
          <p:nvPr/>
        </p:nvCxnSpPr>
        <p:spPr>
          <a:xfrm>
            <a:off x="2449973" y="1832208"/>
            <a:ext cx="1268784"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56" name="Text Box 6">
            <a:extLst>
              <a:ext uri="{FF2B5EF4-FFF2-40B4-BE49-F238E27FC236}">
                <a16:creationId xmlns:a16="http://schemas.microsoft.com/office/drawing/2014/main" id="{557983BD-9D64-49B9-A366-A08663B0451F}"/>
              </a:ext>
            </a:extLst>
          </p:cNvPr>
          <p:cNvSpPr txBox="1">
            <a:spLocks noChangeArrowheads="1"/>
          </p:cNvSpPr>
          <p:nvPr/>
        </p:nvSpPr>
        <p:spPr bwMode="auto">
          <a:xfrm>
            <a:off x="5029200" y="2356376"/>
            <a:ext cx="813043"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r" eaLnBrk="1" hangingPunct="1">
              <a:lnSpc>
                <a:spcPct val="80000"/>
              </a:lnSpc>
              <a:spcBef>
                <a:spcPct val="0"/>
              </a:spcBef>
              <a:buClrTx/>
              <a:buSzTx/>
              <a:buFontTx/>
              <a:buNone/>
            </a:pPr>
            <a:r>
              <a:rPr lang="en-US" altLang="en-US" sz="1800" dirty="0"/>
              <a:t>‘Push’</a:t>
            </a:r>
          </a:p>
        </p:txBody>
      </p:sp>
      <p:sp>
        <p:nvSpPr>
          <p:cNvPr id="57" name="Text Box 14">
            <a:extLst>
              <a:ext uri="{FF2B5EF4-FFF2-40B4-BE49-F238E27FC236}">
                <a16:creationId xmlns:a16="http://schemas.microsoft.com/office/drawing/2014/main" id="{5DAFA1C1-3A29-4C27-A379-663FDD22E326}"/>
              </a:ext>
            </a:extLst>
          </p:cNvPr>
          <p:cNvSpPr txBox="1">
            <a:spLocks noChangeArrowheads="1"/>
          </p:cNvSpPr>
          <p:nvPr/>
        </p:nvSpPr>
        <p:spPr bwMode="auto">
          <a:xfrm>
            <a:off x="7620000" y="2365901"/>
            <a:ext cx="671979"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‘Pull’</a:t>
            </a:r>
          </a:p>
        </p:txBody>
      </p:sp>
      <p:cxnSp>
        <p:nvCxnSpPr>
          <p:cNvPr id="58" name="Straight Arrow Connector 57">
            <a:extLst>
              <a:ext uri="{FF2B5EF4-FFF2-40B4-BE49-F238E27FC236}">
                <a16:creationId xmlns:a16="http://schemas.microsoft.com/office/drawing/2014/main" id="{E874FEE9-46BD-46A3-90A3-DE7CC220FBFF}"/>
              </a:ext>
            </a:extLst>
          </p:cNvPr>
          <p:cNvCxnSpPr>
            <a:cxnSpLocks/>
          </p:cNvCxnSpPr>
          <p:nvPr/>
        </p:nvCxnSpPr>
        <p:spPr>
          <a:xfrm flipH="1">
            <a:off x="5867400" y="1828800"/>
            <a:ext cx="849775" cy="477455"/>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59" name="Straight Arrow Connector 58">
            <a:extLst>
              <a:ext uri="{FF2B5EF4-FFF2-40B4-BE49-F238E27FC236}">
                <a16:creationId xmlns:a16="http://schemas.microsoft.com/office/drawing/2014/main" id="{C370A4A1-FE96-4E70-B89E-839542A5E241}"/>
              </a:ext>
            </a:extLst>
          </p:cNvPr>
          <p:cNvCxnSpPr>
            <a:cxnSpLocks/>
          </p:cNvCxnSpPr>
          <p:nvPr/>
        </p:nvCxnSpPr>
        <p:spPr>
          <a:xfrm>
            <a:off x="6717173" y="1832208"/>
            <a:ext cx="902827" cy="474047"/>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101" name="Text Box 42">
            <a:extLst>
              <a:ext uri="{FF2B5EF4-FFF2-40B4-BE49-F238E27FC236}">
                <a16:creationId xmlns:a16="http://schemas.microsoft.com/office/drawing/2014/main" id="{334BC1A9-19DE-4364-B6DD-2EE35901B8C6}"/>
              </a:ext>
            </a:extLst>
          </p:cNvPr>
          <p:cNvSpPr txBox="1">
            <a:spLocks noChangeArrowheads="1"/>
          </p:cNvSpPr>
          <p:nvPr/>
        </p:nvSpPr>
        <p:spPr bwMode="auto">
          <a:xfrm>
            <a:off x="5551406" y="3192546"/>
            <a:ext cx="2276072"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ERD/choroidal effusion</a:t>
            </a:r>
          </a:p>
        </p:txBody>
      </p:sp>
      <p:sp>
        <p:nvSpPr>
          <p:cNvPr id="103" name="Text Box 47">
            <a:extLst>
              <a:ext uri="{FF2B5EF4-FFF2-40B4-BE49-F238E27FC236}">
                <a16:creationId xmlns:a16="http://schemas.microsoft.com/office/drawing/2014/main" id="{B8E0D8FB-F6B2-4B80-97DB-EF49CE3BCD2B}"/>
              </a:ext>
            </a:extLst>
          </p:cNvPr>
          <p:cNvSpPr txBox="1">
            <a:spLocks noChangeArrowheads="1"/>
          </p:cNvSpPr>
          <p:nvPr/>
        </p:nvSpPr>
        <p:spPr bwMode="auto">
          <a:xfrm>
            <a:off x="5543446" y="4055146"/>
            <a:ext cx="1619354"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err="1">
                <a:solidFill>
                  <a:schemeClr val="bg1">
                    <a:lumMod val="75000"/>
                  </a:schemeClr>
                </a:solidFill>
              </a:rPr>
              <a:t>Nanophthalmos</a:t>
            </a:r>
            <a:endParaRPr lang="en-US" altLang="en-US" sz="1600" dirty="0">
              <a:solidFill>
                <a:schemeClr val="bg1">
                  <a:lumMod val="75000"/>
                </a:schemeClr>
              </a:solidFill>
            </a:endParaRPr>
          </a:p>
        </p:txBody>
      </p:sp>
      <p:cxnSp>
        <p:nvCxnSpPr>
          <p:cNvPr id="104" name="Straight Connector 103">
            <a:extLst>
              <a:ext uri="{FF2B5EF4-FFF2-40B4-BE49-F238E27FC236}">
                <a16:creationId xmlns:a16="http://schemas.microsoft.com/office/drawing/2014/main" id="{49D87D4A-E317-4446-9B95-5184CB3968F3}"/>
              </a:ext>
            </a:extLst>
          </p:cNvPr>
          <p:cNvCxnSpPr>
            <a:cxnSpLocks/>
          </p:cNvCxnSpPr>
          <p:nvPr/>
        </p:nvCxnSpPr>
        <p:spPr>
          <a:xfrm flipH="1">
            <a:off x="5316229" y="2667000"/>
            <a:ext cx="7397" cy="2531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5" name="Straight Connector 104">
            <a:extLst>
              <a:ext uri="{FF2B5EF4-FFF2-40B4-BE49-F238E27FC236}">
                <a16:creationId xmlns:a16="http://schemas.microsoft.com/office/drawing/2014/main" id="{F40B6D71-75A8-4A88-864D-00D14C2F710D}"/>
              </a:ext>
            </a:extLst>
          </p:cNvPr>
          <p:cNvCxnSpPr/>
          <p:nvPr/>
        </p:nvCxnSpPr>
        <p:spPr>
          <a:xfrm flipH="1">
            <a:off x="5323624" y="2832814"/>
            <a:ext cx="24447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6" name="Straight Connector 105">
            <a:extLst>
              <a:ext uri="{FF2B5EF4-FFF2-40B4-BE49-F238E27FC236}">
                <a16:creationId xmlns:a16="http://schemas.microsoft.com/office/drawing/2014/main" id="{010BF7B2-AA07-4DCF-822D-E2DB5CC0BF59}"/>
              </a:ext>
            </a:extLst>
          </p:cNvPr>
          <p:cNvCxnSpPr/>
          <p:nvPr/>
        </p:nvCxnSpPr>
        <p:spPr>
          <a:xfrm flipH="1">
            <a:off x="5323624" y="3360065"/>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a:extLst>
              <a:ext uri="{FF2B5EF4-FFF2-40B4-BE49-F238E27FC236}">
                <a16:creationId xmlns:a16="http://schemas.microsoft.com/office/drawing/2014/main" id="{BAC8035C-3999-4C31-93CD-6C0D2ADEB73B}"/>
              </a:ext>
            </a:extLst>
          </p:cNvPr>
          <p:cNvCxnSpPr/>
          <p:nvPr/>
        </p:nvCxnSpPr>
        <p:spPr>
          <a:xfrm flipH="1">
            <a:off x="5323536" y="3786938"/>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8" name="Straight Connector 107">
            <a:extLst>
              <a:ext uri="{FF2B5EF4-FFF2-40B4-BE49-F238E27FC236}">
                <a16:creationId xmlns:a16="http://schemas.microsoft.com/office/drawing/2014/main" id="{DB64CAEE-69B4-426A-8A5B-D1269DBF0F66}"/>
              </a:ext>
            </a:extLst>
          </p:cNvPr>
          <p:cNvCxnSpPr/>
          <p:nvPr/>
        </p:nvCxnSpPr>
        <p:spPr>
          <a:xfrm flipH="1">
            <a:off x="5327493" y="4249152"/>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13" name="Text Box 42">
            <a:extLst>
              <a:ext uri="{FF2B5EF4-FFF2-40B4-BE49-F238E27FC236}">
                <a16:creationId xmlns:a16="http://schemas.microsoft.com/office/drawing/2014/main" id="{056DFFD9-3CA2-42E7-90FE-4F14522E3504}"/>
              </a:ext>
            </a:extLst>
          </p:cNvPr>
          <p:cNvSpPr txBox="1">
            <a:spLocks noChangeArrowheads="1"/>
          </p:cNvSpPr>
          <p:nvPr/>
        </p:nvSpPr>
        <p:spPr bwMode="auto">
          <a:xfrm>
            <a:off x="5533954" y="3623846"/>
            <a:ext cx="1563248"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Retinal surgery</a:t>
            </a:r>
          </a:p>
        </p:txBody>
      </p:sp>
      <p:sp>
        <p:nvSpPr>
          <p:cNvPr id="118" name="Text Box 47">
            <a:extLst>
              <a:ext uri="{FF2B5EF4-FFF2-40B4-BE49-F238E27FC236}">
                <a16:creationId xmlns:a16="http://schemas.microsoft.com/office/drawing/2014/main" id="{3F59D898-ECAD-49F0-9425-2A1BC8DDA7B5}"/>
              </a:ext>
            </a:extLst>
          </p:cNvPr>
          <p:cNvSpPr txBox="1">
            <a:spLocks noChangeArrowheads="1"/>
          </p:cNvSpPr>
          <p:nvPr/>
        </p:nvSpPr>
        <p:spPr bwMode="auto">
          <a:xfrm>
            <a:off x="5523688" y="4538246"/>
            <a:ext cx="1414170"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Drug-induced</a:t>
            </a:r>
          </a:p>
        </p:txBody>
      </p:sp>
      <p:sp>
        <p:nvSpPr>
          <p:cNvPr id="16" name="TextBox 15">
            <a:extLst>
              <a:ext uri="{FF2B5EF4-FFF2-40B4-BE49-F238E27FC236}">
                <a16:creationId xmlns:a16="http://schemas.microsoft.com/office/drawing/2014/main" id="{984E008D-FBBA-42B4-940E-EA26772E0161}"/>
              </a:ext>
            </a:extLst>
          </p:cNvPr>
          <p:cNvSpPr txBox="1"/>
          <p:nvPr/>
        </p:nvSpPr>
        <p:spPr>
          <a:xfrm>
            <a:off x="6230528" y="5257800"/>
            <a:ext cx="1326004" cy="369332"/>
          </a:xfrm>
          <a:prstGeom prst="rect">
            <a:avLst/>
          </a:prstGeom>
          <a:noFill/>
        </p:spPr>
        <p:txBody>
          <a:bodyPr wrap="none" rtlCol="0">
            <a:spAutoFit/>
          </a:bodyPr>
          <a:lstStyle/>
          <a:p>
            <a:pPr algn="ctr"/>
            <a:r>
              <a:rPr lang="en-US" dirty="0">
                <a:solidFill>
                  <a:schemeClr val="bg1">
                    <a:lumMod val="75000"/>
                  </a:schemeClr>
                </a:solidFill>
              </a:rPr>
              <a:t>Both/Either</a:t>
            </a:r>
          </a:p>
        </p:txBody>
      </p:sp>
      <p:sp>
        <p:nvSpPr>
          <p:cNvPr id="36" name="Text Box 19">
            <a:extLst>
              <a:ext uri="{FF2B5EF4-FFF2-40B4-BE49-F238E27FC236}">
                <a16:creationId xmlns:a16="http://schemas.microsoft.com/office/drawing/2014/main" id="{DACBEF6D-2D2F-4E0B-9506-468BB5942DB4}"/>
              </a:ext>
            </a:extLst>
          </p:cNvPr>
          <p:cNvSpPr txBox="1">
            <a:spLocks noChangeArrowheads="1"/>
          </p:cNvSpPr>
          <p:nvPr/>
        </p:nvSpPr>
        <p:spPr bwMode="auto">
          <a:xfrm>
            <a:off x="38886" y="661620"/>
            <a:ext cx="7119196" cy="5509200"/>
          </a:xfrm>
          <a:prstGeom prst="rect">
            <a:avLst/>
          </a:prstGeom>
          <a:solidFill>
            <a:srgbClr val="FFCCFF"/>
          </a:solidFill>
          <a:ln w="9525">
            <a:noFill/>
            <a:miter lim="800000"/>
            <a:headEnd/>
            <a:tailEnd/>
          </a:ln>
          <a:effectLst/>
        </p:spPr>
        <p:txBody>
          <a:bodyPr wrap="squar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r>
              <a:rPr lang="en-US" sz="1600" i="1" dirty="0">
                <a:solidFill>
                  <a:srgbClr val="0000FF"/>
                </a:solidFill>
              </a:rPr>
              <a:t>What is </a:t>
            </a:r>
            <a:r>
              <a:rPr lang="en-US" sz="1600" dirty="0">
                <a:solidFill>
                  <a:srgbClr val="0000FF"/>
                </a:solidFill>
              </a:rPr>
              <a:t>aqueous misdirection syndrome</a:t>
            </a:r>
            <a:r>
              <a:rPr lang="en-US" sz="1600" i="1" dirty="0">
                <a:solidFill>
                  <a:srgbClr val="0000FF"/>
                </a:solidFill>
              </a:rPr>
              <a:t>?</a:t>
            </a:r>
            <a:endParaRPr lang="en-US" sz="1600" i="1" dirty="0">
              <a:solidFill>
                <a:srgbClr val="FFCCFF"/>
              </a:solidFill>
            </a:endParaRPr>
          </a:p>
          <a:p>
            <a:pPr eaLnBrk="1" hangingPunct="1"/>
            <a:r>
              <a:rPr lang="en-US" sz="1600" dirty="0">
                <a:solidFill>
                  <a:srgbClr val="FFCCFF"/>
                </a:solidFill>
              </a:rPr>
              <a:t>A rare condition in which anterior rotation of the ciliary body causes newly-produced aqueous to be (mis)directed toward the vitreous rather than into the posterior, then anterior chambers</a:t>
            </a:r>
          </a:p>
          <a:p>
            <a:pPr eaLnBrk="1" hangingPunct="1"/>
            <a:endParaRPr lang="en-US" sz="1600" dirty="0">
              <a:solidFill>
                <a:srgbClr val="FFCCFF"/>
              </a:solidFill>
            </a:endParaRPr>
          </a:p>
          <a:p>
            <a:pPr eaLnBrk="1" hangingPunct="1"/>
            <a:r>
              <a:rPr lang="en-US" sz="1600" i="1" dirty="0">
                <a:solidFill>
                  <a:srgbClr val="FFCCFF"/>
                </a:solidFill>
              </a:rPr>
              <a:t>How does it present?</a:t>
            </a:r>
          </a:p>
          <a:p>
            <a:pPr eaLnBrk="1" hangingPunct="1"/>
            <a:r>
              <a:rPr lang="en-US" sz="1600" dirty="0">
                <a:solidFill>
                  <a:srgbClr val="FFCCFF"/>
                </a:solidFill>
              </a:rPr>
              <a:t>With high IOP and a uniformly shallow AC in the acute post-op period after intraocular surgery</a:t>
            </a:r>
          </a:p>
          <a:p>
            <a:pPr eaLnBrk="1" hangingPunct="1"/>
            <a:endParaRPr lang="en-US" sz="1600" dirty="0">
              <a:solidFill>
                <a:srgbClr val="FFCCFF"/>
              </a:solidFill>
            </a:endParaRPr>
          </a:p>
          <a:p>
            <a:pPr eaLnBrk="1" hangingPunct="1"/>
            <a:r>
              <a:rPr lang="en-US" sz="1600" i="1" dirty="0">
                <a:solidFill>
                  <a:srgbClr val="FFCCFF"/>
                </a:solidFill>
              </a:rPr>
              <a:t>What is the chief risk factor?</a:t>
            </a:r>
          </a:p>
          <a:p>
            <a:pPr eaLnBrk="1" hangingPunct="1"/>
            <a:r>
              <a:rPr lang="en-US" sz="1600" dirty="0">
                <a:solidFill>
                  <a:srgbClr val="FFCCFF"/>
                </a:solidFill>
              </a:rPr>
              <a:t>Surgery in an eye with tight angles or PAS</a:t>
            </a:r>
          </a:p>
          <a:p>
            <a:pPr eaLnBrk="1" hangingPunct="1"/>
            <a:endParaRPr lang="en-US" sz="1600" dirty="0">
              <a:solidFill>
                <a:srgbClr val="FFCCFF"/>
              </a:solidFill>
            </a:endParaRPr>
          </a:p>
          <a:p>
            <a:pPr eaLnBrk="1" hangingPunct="1"/>
            <a:r>
              <a:rPr lang="en-US" sz="1600" i="1" dirty="0">
                <a:solidFill>
                  <a:srgbClr val="FFCCFF"/>
                </a:solidFill>
              </a:rPr>
              <a:t>By what other names is it known?</a:t>
            </a:r>
          </a:p>
          <a:p>
            <a:pPr eaLnBrk="1" hangingPunct="1"/>
            <a:r>
              <a:rPr lang="en-US" sz="1600" dirty="0">
                <a:solidFill>
                  <a:srgbClr val="FFCCFF"/>
                </a:solidFill>
              </a:rPr>
              <a:t>--Malignant glaucoma</a:t>
            </a:r>
          </a:p>
          <a:p>
            <a:pPr eaLnBrk="1" hangingPunct="1"/>
            <a:r>
              <a:rPr lang="en-US" sz="1600" dirty="0">
                <a:solidFill>
                  <a:srgbClr val="FFCCFF"/>
                </a:solidFill>
              </a:rPr>
              <a:t>--Ciliary-block glaucoma</a:t>
            </a:r>
          </a:p>
          <a:p>
            <a:pPr eaLnBrk="1" hangingPunct="1"/>
            <a:endParaRPr lang="en-US" sz="1600" i="1" dirty="0">
              <a:solidFill>
                <a:srgbClr val="FFCCFF"/>
              </a:solidFill>
            </a:endParaRPr>
          </a:p>
          <a:p>
            <a:pPr eaLnBrk="1" hangingPunct="1"/>
            <a:r>
              <a:rPr lang="en-US" sz="1600" i="1" dirty="0">
                <a:solidFill>
                  <a:srgbClr val="FFCCFF"/>
                </a:solidFill>
              </a:rPr>
              <a:t>How is aqueous misdirection syndrome managed medically?</a:t>
            </a:r>
            <a:endParaRPr lang="en-US" sz="1600" dirty="0">
              <a:solidFill>
                <a:srgbClr val="FFCCFF"/>
              </a:solidFill>
            </a:endParaRPr>
          </a:p>
          <a:p>
            <a:pPr eaLnBrk="1" hangingPunct="1"/>
            <a:r>
              <a:rPr lang="en-US" sz="1600" dirty="0">
                <a:solidFill>
                  <a:srgbClr val="FFCCFF"/>
                </a:solidFill>
              </a:rPr>
              <a:t>With the triad of aggressive  aqueous suppression , aggressive  cycloplegia and  dehydration  of the vitreous with  hyperosmotic agents</a:t>
            </a:r>
          </a:p>
          <a:p>
            <a:pPr eaLnBrk="1" hangingPunct="1"/>
            <a:endParaRPr lang="en-US" sz="1600" dirty="0">
              <a:solidFill>
                <a:srgbClr val="FFCCFF"/>
              </a:solidFill>
            </a:endParaRPr>
          </a:p>
          <a:p>
            <a:pPr eaLnBrk="1" hangingPunct="1"/>
            <a:r>
              <a:rPr lang="en-US" sz="1600" i="1" dirty="0">
                <a:solidFill>
                  <a:srgbClr val="FFCCFF"/>
                </a:solidFill>
              </a:rPr>
              <a:t>Is there a role for surgery in managing aqueous misdirection?</a:t>
            </a:r>
          </a:p>
          <a:p>
            <a:pPr eaLnBrk="1" hangingPunct="1"/>
            <a:r>
              <a:rPr lang="en-US" sz="1600" dirty="0">
                <a:solidFill>
                  <a:srgbClr val="FFCCFF"/>
                </a:solidFill>
              </a:rPr>
              <a:t>Yes; resolution often requires surgical or laser disruption of the vitreous face</a:t>
            </a:r>
            <a:endParaRPr lang="en-US" sz="1600" b="1" dirty="0">
              <a:solidFill>
                <a:srgbClr val="FFCCFF"/>
              </a:solidFill>
            </a:endParaRPr>
          </a:p>
        </p:txBody>
      </p:sp>
      <p:sp>
        <p:nvSpPr>
          <p:cNvPr id="37" name="Oval 36">
            <a:extLst>
              <a:ext uri="{FF2B5EF4-FFF2-40B4-BE49-F238E27FC236}">
                <a16:creationId xmlns:a16="http://schemas.microsoft.com/office/drawing/2014/main" id="{807B83F5-75EE-49FC-ABD5-E266424DE5DD}"/>
              </a:ext>
            </a:extLst>
          </p:cNvPr>
          <p:cNvSpPr/>
          <p:nvPr/>
        </p:nvSpPr>
        <p:spPr>
          <a:xfrm>
            <a:off x="5415256" y="2611055"/>
            <a:ext cx="2486673" cy="490331"/>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0" name="Text Box 23">
            <a:extLst>
              <a:ext uri="{FF2B5EF4-FFF2-40B4-BE49-F238E27FC236}">
                <a16:creationId xmlns:a16="http://schemas.microsoft.com/office/drawing/2014/main" id="{D8F2FCFF-2984-4836-B000-9C5601A8EAAA}"/>
              </a:ext>
            </a:extLst>
          </p:cNvPr>
          <p:cNvSpPr txBox="1">
            <a:spLocks noChangeArrowheads="1"/>
          </p:cNvSpPr>
          <p:nvPr/>
        </p:nvSpPr>
        <p:spPr bwMode="auto">
          <a:xfrm>
            <a:off x="5530369" y="2667000"/>
            <a:ext cx="2339102" cy="338554"/>
          </a:xfrm>
          <a:prstGeom prst="rect">
            <a:avLst/>
          </a:prstGeom>
          <a:no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b="1" dirty="0"/>
              <a:t>Aqueous misdirection</a:t>
            </a:r>
          </a:p>
        </p:txBody>
      </p:sp>
    </p:spTree>
    <p:extLst>
      <p:ext uri="{BB962C8B-B14F-4D97-AF65-F5344CB8AC3E}">
        <p14:creationId xmlns:p14="http://schemas.microsoft.com/office/powerpoint/2010/main" val="1683945327"/>
      </p:ext>
    </p:extLst>
  </p:cSld>
  <p:clrMapOvr>
    <a:masterClrMapping/>
  </p:clrMapOvr>
</p:sld>
</file>

<file path=ppt/slides/slide1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Straight Arrow Connector 12">
            <a:extLst>
              <a:ext uri="{FF2B5EF4-FFF2-40B4-BE49-F238E27FC236}">
                <a16:creationId xmlns:a16="http://schemas.microsoft.com/office/drawing/2014/main" id="{A6DE2085-829C-480C-9216-69D6039C0A37}"/>
              </a:ext>
            </a:extLst>
          </p:cNvPr>
          <p:cNvCxnSpPr>
            <a:cxnSpLocks/>
          </p:cNvCxnSpPr>
          <p:nvPr/>
        </p:nvCxnSpPr>
        <p:spPr>
          <a:xfrm>
            <a:off x="6717173" y="1828800"/>
            <a:ext cx="0" cy="3462754"/>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43014" name="Text Box 6"/>
          <p:cNvSpPr txBox="1">
            <a:spLocks noChangeArrowheads="1"/>
          </p:cNvSpPr>
          <p:nvPr/>
        </p:nvSpPr>
        <p:spPr bwMode="auto">
          <a:xfrm>
            <a:off x="533400" y="2356376"/>
            <a:ext cx="1005403"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Lens-</a:t>
            </a:r>
          </a:p>
          <a:p>
            <a:pPr algn="ctr" eaLnBrk="1" hangingPunct="1">
              <a:lnSpc>
                <a:spcPct val="80000"/>
              </a:lnSpc>
              <a:spcBef>
                <a:spcPct val="0"/>
              </a:spcBef>
              <a:buClrTx/>
              <a:buSzTx/>
              <a:buFontTx/>
              <a:buNone/>
            </a:pPr>
            <a:r>
              <a:rPr lang="en-US" altLang="en-US" sz="1800" dirty="0">
                <a:solidFill>
                  <a:schemeClr val="bg1">
                    <a:lumMod val="75000"/>
                  </a:schemeClr>
                </a:solidFill>
              </a:rPr>
              <a:t>Induced</a:t>
            </a:r>
          </a:p>
        </p:txBody>
      </p:sp>
      <p:sp>
        <p:nvSpPr>
          <p:cNvPr id="43017" name="Text Box 14"/>
          <p:cNvSpPr txBox="1">
            <a:spLocks noChangeArrowheads="1"/>
          </p:cNvSpPr>
          <p:nvPr/>
        </p:nvSpPr>
        <p:spPr bwMode="auto">
          <a:xfrm>
            <a:off x="3026498" y="2365901"/>
            <a:ext cx="1633781"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Aphakic/</a:t>
            </a:r>
          </a:p>
          <a:p>
            <a:pPr algn="ctr" eaLnBrk="1" hangingPunct="1">
              <a:lnSpc>
                <a:spcPct val="80000"/>
              </a:lnSpc>
              <a:spcBef>
                <a:spcPct val="0"/>
              </a:spcBef>
              <a:buClrTx/>
              <a:buSzTx/>
              <a:buFontTx/>
              <a:buNone/>
            </a:pPr>
            <a:r>
              <a:rPr lang="en-US" altLang="en-US" sz="1800" dirty="0" err="1">
                <a:solidFill>
                  <a:schemeClr val="bg1">
                    <a:lumMod val="75000"/>
                  </a:schemeClr>
                </a:solidFill>
              </a:rPr>
              <a:t>Pseudophakic</a:t>
            </a:r>
            <a:endParaRPr lang="en-US" altLang="en-US" sz="1800" dirty="0">
              <a:solidFill>
                <a:schemeClr val="bg1">
                  <a:lumMod val="75000"/>
                </a:schemeClr>
              </a:solidFill>
            </a:endParaRPr>
          </a:p>
        </p:txBody>
      </p:sp>
      <p:sp>
        <p:nvSpPr>
          <p:cNvPr id="43031" name="Text Box 35"/>
          <p:cNvSpPr txBox="1">
            <a:spLocks noChangeArrowheads="1"/>
          </p:cNvSpPr>
          <p:nvPr/>
        </p:nvSpPr>
        <p:spPr bwMode="auto">
          <a:xfrm>
            <a:off x="1190847" y="1295400"/>
            <a:ext cx="2473754"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solidFill>
                  <a:schemeClr val="bg1">
                    <a:lumMod val="75000"/>
                  </a:schemeClr>
                </a:solidFill>
              </a:rPr>
              <a:t>w/ Pupillary Block</a:t>
            </a:r>
          </a:p>
        </p:txBody>
      </p:sp>
      <p:sp>
        <p:nvSpPr>
          <p:cNvPr id="43032" name="Text Box 36"/>
          <p:cNvSpPr txBox="1">
            <a:spLocks noChangeArrowheads="1"/>
          </p:cNvSpPr>
          <p:nvPr/>
        </p:nvSpPr>
        <p:spPr bwMode="auto">
          <a:xfrm>
            <a:off x="5181600" y="1295400"/>
            <a:ext cx="2630848"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t>w/o Pupillary Block</a:t>
            </a:r>
          </a:p>
        </p:txBody>
      </p:sp>
      <p:sp>
        <p:nvSpPr>
          <p:cNvPr id="49" name="Rectangle 2">
            <a:extLst>
              <a:ext uri="{FF2B5EF4-FFF2-40B4-BE49-F238E27FC236}">
                <a16:creationId xmlns:a16="http://schemas.microsoft.com/office/drawing/2014/main" id="{240EE5BF-F7D2-4FC8-A5DD-F6B5423153C6}"/>
              </a:ext>
            </a:extLst>
          </p:cNvPr>
          <p:cNvSpPr>
            <a:spLocks noGrp="1" noChangeArrowheads="1"/>
          </p:cNvSpPr>
          <p:nvPr>
            <p:ph type="title"/>
          </p:nvPr>
        </p:nvSpPr>
        <p:spPr>
          <a:xfrm>
            <a:off x="457200" y="304800"/>
            <a:ext cx="7543800" cy="563562"/>
          </a:xfrm>
        </p:spPr>
        <p:txBody>
          <a:bodyPr/>
          <a:lstStyle/>
          <a:p>
            <a:pPr eaLnBrk="1" hangingPunct="1"/>
            <a:r>
              <a:rPr lang="en-US" altLang="en-US" sz="3500" dirty="0"/>
              <a:t>A</a:t>
            </a:r>
          </a:p>
        </p:txBody>
      </p:sp>
      <p:sp>
        <p:nvSpPr>
          <p:cNvPr id="50" name="TextBox 49">
            <a:extLst>
              <a:ext uri="{FF2B5EF4-FFF2-40B4-BE49-F238E27FC236}">
                <a16:creationId xmlns:a16="http://schemas.microsoft.com/office/drawing/2014/main" id="{CF426230-46C8-405C-9015-99EF57762A2E}"/>
              </a:ext>
            </a:extLst>
          </p:cNvPr>
          <p:cNvSpPr txBox="1"/>
          <p:nvPr/>
        </p:nvSpPr>
        <p:spPr>
          <a:xfrm>
            <a:off x="2259496" y="189094"/>
            <a:ext cx="4607480" cy="400110"/>
          </a:xfrm>
          <a:prstGeom prst="rect">
            <a:avLst/>
          </a:prstGeom>
          <a:solidFill>
            <a:schemeClr val="accent1">
              <a:lumMod val="60000"/>
              <a:lumOff val="40000"/>
            </a:schemeClr>
          </a:solidFill>
        </p:spPr>
        <p:txBody>
          <a:bodyPr wrap="none" rtlCol="0">
            <a:spAutoFit/>
          </a:bodyPr>
          <a:lstStyle/>
          <a:p>
            <a:pPr algn="ctr"/>
            <a:r>
              <a:rPr lang="en-US" sz="2000" b="1" dirty="0"/>
              <a:t>Secondary Angle Closure Glaucoma</a:t>
            </a:r>
          </a:p>
        </p:txBody>
      </p:sp>
      <p:sp>
        <p:nvSpPr>
          <p:cNvPr id="2" name="TextBox 1">
            <a:extLst>
              <a:ext uri="{FF2B5EF4-FFF2-40B4-BE49-F238E27FC236}">
                <a16:creationId xmlns:a16="http://schemas.microsoft.com/office/drawing/2014/main" id="{A7E30BEC-923B-4C9A-A856-BDD0D882F6B8}"/>
              </a:ext>
            </a:extLst>
          </p:cNvPr>
          <p:cNvSpPr txBox="1"/>
          <p:nvPr/>
        </p:nvSpPr>
        <p:spPr>
          <a:xfrm>
            <a:off x="887305" y="2844119"/>
            <a:ext cx="1494320" cy="338554"/>
          </a:xfrm>
          <a:prstGeom prst="rect">
            <a:avLst/>
          </a:prstGeom>
          <a:noFill/>
        </p:spPr>
        <p:txBody>
          <a:bodyPr wrap="none" rtlCol="0">
            <a:spAutoFit/>
          </a:bodyPr>
          <a:lstStyle/>
          <a:p>
            <a:r>
              <a:rPr lang="en-US" sz="1600" dirty="0" err="1">
                <a:solidFill>
                  <a:schemeClr val="bg1">
                    <a:lumMod val="75000"/>
                  </a:schemeClr>
                </a:solidFill>
              </a:rPr>
              <a:t>Phacomorphic</a:t>
            </a:r>
            <a:endParaRPr lang="en-US" sz="1600" dirty="0">
              <a:solidFill>
                <a:schemeClr val="bg1">
                  <a:lumMod val="75000"/>
                </a:schemeClr>
              </a:solidFill>
            </a:endParaRPr>
          </a:p>
        </p:txBody>
      </p:sp>
      <p:sp>
        <p:nvSpPr>
          <p:cNvPr id="51" name="TextBox 50">
            <a:extLst>
              <a:ext uri="{FF2B5EF4-FFF2-40B4-BE49-F238E27FC236}">
                <a16:creationId xmlns:a16="http://schemas.microsoft.com/office/drawing/2014/main" id="{156069D4-340B-4160-A336-EBF73557CEE0}"/>
              </a:ext>
            </a:extLst>
          </p:cNvPr>
          <p:cNvSpPr txBox="1"/>
          <p:nvPr/>
        </p:nvSpPr>
        <p:spPr>
          <a:xfrm>
            <a:off x="884725" y="3175578"/>
            <a:ext cx="1402948" cy="338554"/>
          </a:xfrm>
          <a:prstGeom prst="rect">
            <a:avLst/>
          </a:prstGeom>
          <a:noFill/>
        </p:spPr>
        <p:txBody>
          <a:bodyPr wrap="none" rtlCol="0">
            <a:spAutoFit/>
          </a:bodyPr>
          <a:lstStyle/>
          <a:p>
            <a:r>
              <a:rPr lang="en-US" sz="1600" dirty="0">
                <a:solidFill>
                  <a:schemeClr val="bg1">
                    <a:lumMod val="75000"/>
                  </a:schemeClr>
                </a:solidFill>
              </a:rPr>
              <a:t>Ectopia </a:t>
            </a:r>
            <a:r>
              <a:rPr lang="en-US" sz="1600" dirty="0" err="1">
                <a:solidFill>
                  <a:schemeClr val="bg1">
                    <a:lumMod val="75000"/>
                  </a:schemeClr>
                </a:solidFill>
              </a:rPr>
              <a:t>lentis</a:t>
            </a:r>
            <a:endParaRPr lang="en-US" sz="1600" dirty="0">
              <a:solidFill>
                <a:schemeClr val="bg1">
                  <a:lumMod val="75000"/>
                </a:schemeClr>
              </a:solidFill>
            </a:endParaRPr>
          </a:p>
        </p:txBody>
      </p:sp>
      <p:cxnSp>
        <p:nvCxnSpPr>
          <p:cNvPr id="71" name="Straight Connector 70">
            <a:extLst>
              <a:ext uri="{FF2B5EF4-FFF2-40B4-BE49-F238E27FC236}">
                <a16:creationId xmlns:a16="http://schemas.microsoft.com/office/drawing/2014/main" id="{C104938D-BA8D-4E39-9D5F-9EE2012F2F3C}"/>
              </a:ext>
            </a:extLst>
          </p:cNvPr>
          <p:cNvCxnSpPr>
            <a:cxnSpLocks/>
          </p:cNvCxnSpPr>
          <p:nvPr/>
        </p:nvCxnSpPr>
        <p:spPr>
          <a:xfrm flipH="1">
            <a:off x="762665" y="3023488"/>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2A7E4E40-472F-4E50-8A7A-45C10FDD7171}"/>
              </a:ext>
            </a:extLst>
          </p:cNvPr>
          <p:cNvCxnSpPr>
            <a:cxnSpLocks/>
          </p:cNvCxnSpPr>
          <p:nvPr/>
        </p:nvCxnSpPr>
        <p:spPr>
          <a:xfrm flipH="1">
            <a:off x="762665" y="3347853"/>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C3924889-45B9-4383-9C9E-48F0A9C27AD8}"/>
              </a:ext>
            </a:extLst>
          </p:cNvPr>
          <p:cNvCxnSpPr>
            <a:cxnSpLocks/>
          </p:cNvCxnSpPr>
          <p:nvPr/>
        </p:nvCxnSpPr>
        <p:spPr>
          <a:xfrm flipH="1">
            <a:off x="748719" y="2838976"/>
            <a:ext cx="13947" cy="5088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 name="Straight Arrow Connector 5">
            <a:extLst>
              <a:ext uri="{FF2B5EF4-FFF2-40B4-BE49-F238E27FC236}">
                <a16:creationId xmlns:a16="http://schemas.microsoft.com/office/drawing/2014/main" id="{A3439F0C-5143-461F-8F3C-2E830785DEFC}"/>
              </a:ext>
            </a:extLst>
          </p:cNvPr>
          <p:cNvCxnSpPr>
            <a:stCxn id="50" idx="2"/>
          </p:cNvCxnSpPr>
          <p:nvPr/>
        </p:nvCxnSpPr>
        <p:spPr>
          <a:xfrm flipH="1">
            <a:off x="2971800" y="589204"/>
            <a:ext cx="1591436" cy="706196"/>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0" name="Straight Arrow Connector 9">
            <a:extLst>
              <a:ext uri="{FF2B5EF4-FFF2-40B4-BE49-F238E27FC236}">
                <a16:creationId xmlns:a16="http://schemas.microsoft.com/office/drawing/2014/main" id="{84DC796E-F6ED-4FBB-82D2-A260F480BF8A}"/>
              </a:ext>
            </a:extLst>
          </p:cNvPr>
          <p:cNvCxnSpPr>
            <a:cxnSpLocks/>
          </p:cNvCxnSpPr>
          <p:nvPr/>
        </p:nvCxnSpPr>
        <p:spPr>
          <a:xfrm>
            <a:off x="4572000" y="589204"/>
            <a:ext cx="1600200" cy="706196"/>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6" name="Straight Arrow Connector 25">
            <a:extLst>
              <a:ext uri="{FF2B5EF4-FFF2-40B4-BE49-F238E27FC236}">
                <a16:creationId xmlns:a16="http://schemas.microsoft.com/office/drawing/2014/main" id="{B70E0124-9B84-41A5-8D84-A66B7838A706}"/>
              </a:ext>
            </a:extLst>
          </p:cNvPr>
          <p:cNvCxnSpPr>
            <a:cxnSpLocks/>
          </p:cNvCxnSpPr>
          <p:nvPr/>
        </p:nvCxnSpPr>
        <p:spPr>
          <a:xfrm flipH="1">
            <a:off x="1159539" y="1828800"/>
            <a:ext cx="1290435" cy="478059"/>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28" name="Straight Arrow Connector 27">
            <a:extLst>
              <a:ext uri="{FF2B5EF4-FFF2-40B4-BE49-F238E27FC236}">
                <a16:creationId xmlns:a16="http://schemas.microsoft.com/office/drawing/2014/main" id="{567A4249-5C59-4416-8A8E-1C35913900AB}"/>
              </a:ext>
            </a:extLst>
          </p:cNvPr>
          <p:cNvCxnSpPr>
            <a:cxnSpLocks/>
          </p:cNvCxnSpPr>
          <p:nvPr/>
        </p:nvCxnSpPr>
        <p:spPr>
          <a:xfrm>
            <a:off x="2449973" y="1832208"/>
            <a:ext cx="1268784"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56" name="Text Box 6">
            <a:extLst>
              <a:ext uri="{FF2B5EF4-FFF2-40B4-BE49-F238E27FC236}">
                <a16:creationId xmlns:a16="http://schemas.microsoft.com/office/drawing/2014/main" id="{557983BD-9D64-49B9-A366-A08663B0451F}"/>
              </a:ext>
            </a:extLst>
          </p:cNvPr>
          <p:cNvSpPr txBox="1">
            <a:spLocks noChangeArrowheads="1"/>
          </p:cNvSpPr>
          <p:nvPr/>
        </p:nvSpPr>
        <p:spPr bwMode="auto">
          <a:xfrm>
            <a:off x="5029200" y="2356376"/>
            <a:ext cx="813043"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r" eaLnBrk="1" hangingPunct="1">
              <a:lnSpc>
                <a:spcPct val="80000"/>
              </a:lnSpc>
              <a:spcBef>
                <a:spcPct val="0"/>
              </a:spcBef>
              <a:buClrTx/>
              <a:buSzTx/>
              <a:buFontTx/>
              <a:buNone/>
            </a:pPr>
            <a:r>
              <a:rPr lang="en-US" altLang="en-US" sz="1800" dirty="0"/>
              <a:t>‘Push’</a:t>
            </a:r>
          </a:p>
        </p:txBody>
      </p:sp>
      <p:sp>
        <p:nvSpPr>
          <p:cNvPr id="57" name="Text Box 14">
            <a:extLst>
              <a:ext uri="{FF2B5EF4-FFF2-40B4-BE49-F238E27FC236}">
                <a16:creationId xmlns:a16="http://schemas.microsoft.com/office/drawing/2014/main" id="{5DAFA1C1-3A29-4C27-A379-663FDD22E326}"/>
              </a:ext>
            </a:extLst>
          </p:cNvPr>
          <p:cNvSpPr txBox="1">
            <a:spLocks noChangeArrowheads="1"/>
          </p:cNvSpPr>
          <p:nvPr/>
        </p:nvSpPr>
        <p:spPr bwMode="auto">
          <a:xfrm>
            <a:off x="7620000" y="2365901"/>
            <a:ext cx="671979"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‘Pull’</a:t>
            </a:r>
          </a:p>
        </p:txBody>
      </p:sp>
      <p:cxnSp>
        <p:nvCxnSpPr>
          <p:cNvPr id="58" name="Straight Arrow Connector 57">
            <a:extLst>
              <a:ext uri="{FF2B5EF4-FFF2-40B4-BE49-F238E27FC236}">
                <a16:creationId xmlns:a16="http://schemas.microsoft.com/office/drawing/2014/main" id="{E874FEE9-46BD-46A3-90A3-DE7CC220FBFF}"/>
              </a:ext>
            </a:extLst>
          </p:cNvPr>
          <p:cNvCxnSpPr>
            <a:cxnSpLocks/>
          </p:cNvCxnSpPr>
          <p:nvPr/>
        </p:nvCxnSpPr>
        <p:spPr>
          <a:xfrm flipH="1">
            <a:off x="5867400" y="1828800"/>
            <a:ext cx="849775" cy="477455"/>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59" name="Straight Arrow Connector 58">
            <a:extLst>
              <a:ext uri="{FF2B5EF4-FFF2-40B4-BE49-F238E27FC236}">
                <a16:creationId xmlns:a16="http://schemas.microsoft.com/office/drawing/2014/main" id="{C370A4A1-FE96-4E70-B89E-839542A5E241}"/>
              </a:ext>
            </a:extLst>
          </p:cNvPr>
          <p:cNvCxnSpPr>
            <a:cxnSpLocks/>
          </p:cNvCxnSpPr>
          <p:nvPr/>
        </p:nvCxnSpPr>
        <p:spPr>
          <a:xfrm>
            <a:off x="6717173" y="1832208"/>
            <a:ext cx="902827" cy="474047"/>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101" name="Text Box 42">
            <a:extLst>
              <a:ext uri="{FF2B5EF4-FFF2-40B4-BE49-F238E27FC236}">
                <a16:creationId xmlns:a16="http://schemas.microsoft.com/office/drawing/2014/main" id="{334BC1A9-19DE-4364-B6DD-2EE35901B8C6}"/>
              </a:ext>
            </a:extLst>
          </p:cNvPr>
          <p:cNvSpPr txBox="1">
            <a:spLocks noChangeArrowheads="1"/>
          </p:cNvSpPr>
          <p:nvPr/>
        </p:nvSpPr>
        <p:spPr bwMode="auto">
          <a:xfrm>
            <a:off x="5551406" y="3192546"/>
            <a:ext cx="2276072"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ERD/choroidal effusion</a:t>
            </a:r>
          </a:p>
        </p:txBody>
      </p:sp>
      <p:sp>
        <p:nvSpPr>
          <p:cNvPr id="103" name="Text Box 47">
            <a:extLst>
              <a:ext uri="{FF2B5EF4-FFF2-40B4-BE49-F238E27FC236}">
                <a16:creationId xmlns:a16="http://schemas.microsoft.com/office/drawing/2014/main" id="{B8E0D8FB-F6B2-4B80-97DB-EF49CE3BCD2B}"/>
              </a:ext>
            </a:extLst>
          </p:cNvPr>
          <p:cNvSpPr txBox="1">
            <a:spLocks noChangeArrowheads="1"/>
          </p:cNvSpPr>
          <p:nvPr/>
        </p:nvSpPr>
        <p:spPr bwMode="auto">
          <a:xfrm>
            <a:off x="5543446" y="4055146"/>
            <a:ext cx="1619354"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err="1">
                <a:solidFill>
                  <a:schemeClr val="bg1">
                    <a:lumMod val="75000"/>
                  </a:schemeClr>
                </a:solidFill>
              </a:rPr>
              <a:t>Nanophthalmos</a:t>
            </a:r>
            <a:endParaRPr lang="en-US" altLang="en-US" sz="1600" dirty="0">
              <a:solidFill>
                <a:schemeClr val="bg1">
                  <a:lumMod val="75000"/>
                </a:schemeClr>
              </a:solidFill>
            </a:endParaRPr>
          </a:p>
        </p:txBody>
      </p:sp>
      <p:cxnSp>
        <p:nvCxnSpPr>
          <p:cNvPr id="104" name="Straight Connector 103">
            <a:extLst>
              <a:ext uri="{FF2B5EF4-FFF2-40B4-BE49-F238E27FC236}">
                <a16:creationId xmlns:a16="http://schemas.microsoft.com/office/drawing/2014/main" id="{49D87D4A-E317-4446-9B95-5184CB3968F3}"/>
              </a:ext>
            </a:extLst>
          </p:cNvPr>
          <p:cNvCxnSpPr>
            <a:cxnSpLocks/>
          </p:cNvCxnSpPr>
          <p:nvPr/>
        </p:nvCxnSpPr>
        <p:spPr>
          <a:xfrm flipH="1">
            <a:off x="5316229" y="2667000"/>
            <a:ext cx="7397" cy="2531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5" name="Straight Connector 104">
            <a:extLst>
              <a:ext uri="{FF2B5EF4-FFF2-40B4-BE49-F238E27FC236}">
                <a16:creationId xmlns:a16="http://schemas.microsoft.com/office/drawing/2014/main" id="{F40B6D71-75A8-4A88-864D-00D14C2F710D}"/>
              </a:ext>
            </a:extLst>
          </p:cNvPr>
          <p:cNvCxnSpPr/>
          <p:nvPr/>
        </p:nvCxnSpPr>
        <p:spPr>
          <a:xfrm flipH="1">
            <a:off x="5323624" y="2832814"/>
            <a:ext cx="24447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6" name="Straight Connector 105">
            <a:extLst>
              <a:ext uri="{FF2B5EF4-FFF2-40B4-BE49-F238E27FC236}">
                <a16:creationId xmlns:a16="http://schemas.microsoft.com/office/drawing/2014/main" id="{010BF7B2-AA07-4DCF-822D-E2DB5CC0BF59}"/>
              </a:ext>
            </a:extLst>
          </p:cNvPr>
          <p:cNvCxnSpPr/>
          <p:nvPr/>
        </p:nvCxnSpPr>
        <p:spPr>
          <a:xfrm flipH="1">
            <a:off x="5323624" y="3360065"/>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a:extLst>
              <a:ext uri="{FF2B5EF4-FFF2-40B4-BE49-F238E27FC236}">
                <a16:creationId xmlns:a16="http://schemas.microsoft.com/office/drawing/2014/main" id="{BAC8035C-3999-4C31-93CD-6C0D2ADEB73B}"/>
              </a:ext>
            </a:extLst>
          </p:cNvPr>
          <p:cNvCxnSpPr/>
          <p:nvPr/>
        </p:nvCxnSpPr>
        <p:spPr>
          <a:xfrm flipH="1">
            <a:off x="5323536" y="3786938"/>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8" name="Straight Connector 107">
            <a:extLst>
              <a:ext uri="{FF2B5EF4-FFF2-40B4-BE49-F238E27FC236}">
                <a16:creationId xmlns:a16="http://schemas.microsoft.com/office/drawing/2014/main" id="{DB64CAEE-69B4-426A-8A5B-D1269DBF0F66}"/>
              </a:ext>
            </a:extLst>
          </p:cNvPr>
          <p:cNvCxnSpPr/>
          <p:nvPr/>
        </p:nvCxnSpPr>
        <p:spPr>
          <a:xfrm flipH="1">
            <a:off x="5327493" y="4249152"/>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13" name="Text Box 42">
            <a:extLst>
              <a:ext uri="{FF2B5EF4-FFF2-40B4-BE49-F238E27FC236}">
                <a16:creationId xmlns:a16="http://schemas.microsoft.com/office/drawing/2014/main" id="{056DFFD9-3CA2-42E7-90FE-4F14522E3504}"/>
              </a:ext>
            </a:extLst>
          </p:cNvPr>
          <p:cNvSpPr txBox="1">
            <a:spLocks noChangeArrowheads="1"/>
          </p:cNvSpPr>
          <p:nvPr/>
        </p:nvSpPr>
        <p:spPr bwMode="auto">
          <a:xfrm>
            <a:off x="5533954" y="3623846"/>
            <a:ext cx="1563248"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Retinal surgery</a:t>
            </a:r>
          </a:p>
        </p:txBody>
      </p:sp>
      <p:sp>
        <p:nvSpPr>
          <p:cNvPr id="118" name="Text Box 47">
            <a:extLst>
              <a:ext uri="{FF2B5EF4-FFF2-40B4-BE49-F238E27FC236}">
                <a16:creationId xmlns:a16="http://schemas.microsoft.com/office/drawing/2014/main" id="{3F59D898-ECAD-49F0-9425-2A1BC8DDA7B5}"/>
              </a:ext>
            </a:extLst>
          </p:cNvPr>
          <p:cNvSpPr txBox="1">
            <a:spLocks noChangeArrowheads="1"/>
          </p:cNvSpPr>
          <p:nvPr/>
        </p:nvSpPr>
        <p:spPr bwMode="auto">
          <a:xfrm>
            <a:off x="5523688" y="4538246"/>
            <a:ext cx="1414170"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Drug-induced</a:t>
            </a:r>
          </a:p>
        </p:txBody>
      </p:sp>
      <p:sp>
        <p:nvSpPr>
          <p:cNvPr id="16" name="TextBox 15">
            <a:extLst>
              <a:ext uri="{FF2B5EF4-FFF2-40B4-BE49-F238E27FC236}">
                <a16:creationId xmlns:a16="http://schemas.microsoft.com/office/drawing/2014/main" id="{984E008D-FBBA-42B4-940E-EA26772E0161}"/>
              </a:ext>
            </a:extLst>
          </p:cNvPr>
          <p:cNvSpPr txBox="1"/>
          <p:nvPr/>
        </p:nvSpPr>
        <p:spPr>
          <a:xfrm>
            <a:off x="6230528" y="5257800"/>
            <a:ext cx="1326004" cy="369332"/>
          </a:xfrm>
          <a:prstGeom prst="rect">
            <a:avLst/>
          </a:prstGeom>
          <a:noFill/>
        </p:spPr>
        <p:txBody>
          <a:bodyPr wrap="none" rtlCol="0">
            <a:spAutoFit/>
          </a:bodyPr>
          <a:lstStyle/>
          <a:p>
            <a:pPr algn="ctr"/>
            <a:r>
              <a:rPr lang="en-US" dirty="0">
                <a:solidFill>
                  <a:schemeClr val="bg1">
                    <a:lumMod val="75000"/>
                  </a:schemeClr>
                </a:solidFill>
              </a:rPr>
              <a:t>Both/Either</a:t>
            </a:r>
          </a:p>
        </p:txBody>
      </p:sp>
      <p:sp>
        <p:nvSpPr>
          <p:cNvPr id="36" name="Text Box 19">
            <a:extLst>
              <a:ext uri="{FF2B5EF4-FFF2-40B4-BE49-F238E27FC236}">
                <a16:creationId xmlns:a16="http://schemas.microsoft.com/office/drawing/2014/main" id="{DACBEF6D-2D2F-4E0B-9506-468BB5942DB4}"/>
              </a:ext>
            </a:extLst>
          </p:cNvPr>
          <p:cNvSpPr txBox="1">
            <a:spLocks noChangeArrowheads="1"/>
          </p:cNvSpPr>
          <p:nvPr/>
        </p:nvSpPr>
        <p:spPr bwMode="auto">
          <a:xfrm>
            <a:off x="38886" y="661620"/>
            <a:ext cx="7119196" cy="5509200"/>
          </a:xfrm>
          <a:prstGeom prst="rect">
            <a:avLst/>
          </a:prstGeom>
          <a:solidFill>
            <a:srgbClr val="FFCCFF"/>
          </a:solidFill>
          <a:ln w="9525">
            <a:noFill/>
            <a:miter lim="800000"/>
            <a:headEnd/>
            <a:tailEnd/>
          </a:ln>
          <a:effectLst/>
        </p:spPr>
        <p:txBody>
          <a:bodyPr wrap="squar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r>
              <a:rPr lang="en-US" sz="1600" i="1" dirty="0">
                <a:solidFill>
                  <a:srgbClr val="0000FF"/>
                </a:solidFill>
              </a:rPr>
              <a:t>What is </a:t>
            </a:r>
            <a:r>
              <a:rPr lang="en-US" sz="1600" dirty="0">
                <a:solidFill>
                  <a:srgbClr val="0000FF"/>
                </a:solidFill>
              </a:rPr>
              <a:t>aqueous misdirection syndrome</a:t>
            </a:r>
            <a:r>
              <a:rPr lang="en-US" sz="1600" i="1" dirty="0">
                <a:solidFill>
                  <a:srgbClr val="0000FF"/>
                </a:solidFill>
              </a:rPr>
              <a:t>?</a:t>
            </a:r>
          </a:p>
          <a:p>
            <a:pPr eaLnBrk="1" hangingPunct="1"/>
            <a:r>
              <a:rPr lang="en-US" sz="1600" dirty="0">
                <a:solidFill>
                  <a:srgbClr val="0000FF"/>
                </a:solidFill>
              </a:rPr>
              <a:t>A rare condition in which anterior rotation of the ciliary body causes newly-produced aqueous to be (mis)directed toward the vitreous rather than into the posterior, then anterior chambers</a:t>
            </a:r>
            <a:endParaRPr lang="en-US" sz="1600" dirty="0">
              <a:solidFill>
                <a:srgbClr val="FFCCFF"/>
              </a:solidFill>
            </a:endParaRPr>
          </a:p>
          <a:p>
            <a:pPr eaLnBrk="1" hangingPunct="1"/>
            <a:endParaRPr lang="en-US" sz="1600" dirty="0">
              <a:solidFill>
                <a:srgbClr val="FFCCFF"/>
              </a:solidFill>
            </a:endParaRPr>
          </a:p>
          <a:p>
            <a:pPr eaLnBrk="1" hangingPunct="1"/>
            <a:r>
              <a:rPr lang="en-US" sz="1600" i="1" dirty="0">
                <a:solidFill>
                  <a:srgbClr val="FFCCFF"/>
                </a:solidFill>
              </a:rPr>
              <a:t>How does it present?</a:t>
            </a:r>
          </a:p>
          <a:p>
            <a:pPr eaLnBrk="1" hangingPunct="1"/>
            <a:r>
              <a:rPr lang="en-US" sz="1600" dirty="0">
                <a:solidFill>
                  <a:srgbClr val="FFCCFF"/>
                </a:solidFill>
              </a:rPr>
              <a:t>With high IOP and a uniformly shallow AC in the acute post-op period after intraocular surgery</a:t>
            </a:r>
          </a:p>
          <a:p>
            <a:pPr eaLnBrk="1" hangingPunct="1"/>
            <a:endParaRPr lang="en-US" sz="1600" dirty="0">
              <a:solidFill>
                <a:srgbClr val="FFCCFF"/>
              </a:solidFill>
            </a:endParaRPr>
          </a:p>
          <a:p>
            <a:pPr eaLnBrk="1" hangingPunct="1"/>
            <a:r>
              <a:rPr lang="en-US" sz="1600" i="1" dirty="0">
                <a:solidFill>
                  <a:srgbClr val="FFCCFF"/>
                </a:solidFill>
              </a:rPr>
              <a:t>What is the chief risk factor?</a:t>
            </a:r>
          </a:p>
          <a:p>
            <a:pPr eaLnBrk="1" hangingPunct="1"/>
            <a:r>
              <a:rPr lang="en-US" sz="1600" dirty="0">
                <a:solidFill>
                  <a:srgbClr val="FFCCFF"/>
                </a:solidFill>
              </a:rPr>
              <a:t>Surgery in an eye with tight angles or PAS</a:t>
            </a:r>
          </a:p>
          <a:p>
            <a:pPr eaLnBrk="1" hangingPunct="1"/>
            <a:endParaRPr lang="en-US" sz="1600" dirty="0">
              <a:solidFill>
                <a:srgbClr val="FFCCFF"/>
              </a:solidFill>
            </a:endParaRPr>
          </a:p>
          <a:p>
            <a:pPr eaLnBrk="1" hangingPunct="1"/>
            <a:r>
              <a:rPr lang="en-US" sz="1600" i="1" dirty="0">
                <a:solidFill>
                  <a:srgbClr val="FFCCFF"/>
                </a:solidFill>
              </a:rPr>
              <a:t>By what other names is it known?</a:t>
            </a:r>
          </a:p>
          <a:p>
            <a:pPr eaLnBrk="1" hangingPunct="1"/>
            <a:r>
              <a:rPr lang="en-US" sz="1600" dirty="0">
                <a:solidFill>
                  <a:srgbClr val="FFCCFF"/>
                </a:solidFill>
              </a:rPr>
              <a:t>--Malignant glaucoma</a:t>
            </a:r>
          </a:p>
          <a:p>
            <a:pPr eaLnBrk="1" hangingPunct="1"/>
            <a:r>
              <a:rPr lang="en-US" sz="1600" dirty="0">
                <a:solidFill>
                  <a:srgbClr val="FFCCFF"/>
                </a:solidFill>
              </a:rPr>
              <a:t>--Ciliary-block glaucoma</a:t>
            </a:r>
          </a:p>
          <a:p>
            <a:pPr eaLnBrk="1" hangingPunct="1"/>
            <a:endParaRPr lang="en-US" sz="1600" i="1" dirty="0">
              <a:solidFill>
                <a:srgbClr val="FFCCFF"/>
              </a:solidFill>
            </a:endParaRPr>
          </a:p>
          <a:p>
            <a:pPr eaLnBrk="1" hangingPunct="1"/>
            <a:r>
              <a:rPr lang="en-US" sz="1600" i="1" dirty="0">
                <a:solidFill>
                  <a:srgbClr val="FFCCFF"/>
                </a:solidFill>
              </a:rPr>
              <a:t>How is aqueous misdirection syndrome managed medically?</a:t>
            </a:r>
            <a:endParaRPr lang="en-US" sz="1600" dirty="0">
              <a:solidFill>
                <a:srgbClr val="FFCCFF"/>
              </a:solidFill>
            </a:endParaRPr>
          </a:p>
          <a:p>
            <a:pPr eaLnBrk="1" hangingPunct="1"/>
            <a:r>
              <a:rPr lang="en-US" sz="1600" dirty="0">
                <a:solidFill>
                  <a:srgbClr val="FFCCFF"/>
                </a:solidFill>
              </a:rPr>
              <a:t>With the triad of aggressive  aqueous suppression , aggressive  cycloplegia and  dehydration  of the vitreous with  hyperosmotic agents</a:t>
            </a:r>
          </a:p>
          <a:p>
            <a:pPr eaLnBrk="1" hangingPunct="1"/>
            <a:endParaRPr lang="en-US" sz="1600" dirty="0">
              <a:solidFill>
                <a:srgbClr val="FFCCFF"/>
              </a:solidFill>
            </a:endParaRPr>
          </a:p>
          <a:p>
            <a:pPr eaLnBrk="1" hangingPunct="1"/>
            <a:r>
              <a:rPr lang="en-US" sz="1600" i="1" dirty="0">
                <a:solidFill>
                  <a:srgbClr val="FFCCFF"/>
                </a:solidFill>
              </a:rPr>
              <a:t>Is there a role for surgery in managing aqueous misdirection?</a:t>
            </a:r>
          </a:p>
          <a:p>
            <a:pPr eaLnBrk="1" hangingPunct="1"/>
            <a:r>
              <a:rPr lang="en-US" sz="1600" dirty="0">
                <a:solidFill>
                  <a:srgbClr val="FFCCFF"/>
                </a:solidFill>
              </a:rPr>
              <a:t>Yes; resolution often requires surgical or laser disruption of the vitreous face</a:t>
            </a:r>
            <a:endParaRPr lang="en-US" sz="1600" b="1" dirty="0">
              <a:solidFill>
                <a:srgbClr val="FFCCFF"/>
              </a:solidFill>
            </a:endParaRPr>
          </a:p>
        </p:txBody>
      </p:sp>
      <p:sp>
        <p:nvSpPr>
          <p:cNvPr id="37" name="Oval 36">
            <a:extLst>
              <a:ext uri="{FF2B5EF4-FFF2-40B4-BE49-F238E27FC236}">
                <a16:creationId xmlns:a16="http://schemas.microsoft.com/office/drawing/2014/main" id="{807B83F5-75EE-49FC-ABD5-E266424DE5DD}"/>
              </a:ext>
            </a:extLst>
          </p:cNvPr>
          <p:cNvSpPr/>
          <p:nvPr/>
        </p:nvSpPr>
        <p:spPr>
          <a:xfrm>
            <a:off x="5415256" y="2611055"/>
            <a:ext cx="2486673" cy="490331"/>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0" name="Text Box 23">
            <a:extLst>
              <a:ext uri="{FF2B5EF4-FFF2-40B4-BE49-F238E27FC236}">
                <a16:creationId xmlns:a16="http://schemas.microsoft.com/office/drawing/2014/main" id="{D8F2FCFF-2984-4836-B000-9C5601A8EAAA}"/>
              </a:ext>
            </a:extLst>
          </p:cNvPr>
          <p:cNvSpPr txBox="1">
            <a:spLocks noChangeArrowheads="1"/>
          </p:cNvSpPr>
          <p:nvPr/>
        </p:nvSpPr>
        <p:spPr bwMode="auto">
          <a:xfrm>
            <a:off x="5530369" y="2667000"/>
            <a:ext cx="2339102" cy="338554"/>
          </a:xfrm>
          <a:prstGeom prst="rect">
            <a:avLst/>
          </a:prstGeom>
          <a:no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b="1" dirty="0"/>
              <a:t>Aqueous misdirection</a:t>
            </a:r>
          </a:p>
        </p:txBody>
      </p:sp>
    </p:spTree>
    <p:extLst>
      <p:ext uri="{BB962C8B-B14F-4D97-AF65-F5344CB8AC3E}">
        <p14:creationId xmlns:p14="http://schemas.microsoft.com/office/powerpoint/2010/main" val="854196069"/>
      </p:ext>
    </p:extLst>
  </p:cSld>
  <p:clrMapOvr>
    <a:masterClrMapping/>
  </p:clrMapOvr>
</p:sld>
</file>

<file path=ppt/slides/slide1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Straight Arrow Connector 12">
            <a:extLst>
              <a:ext uri="{FF2B5EF4-FFF2-40B4-BE49-F238E27FC236}">
                <a16:creationId xmlns:a16="http://schemas.microsoft.com/office/drawing/2014/main" id="{A6DE2085-829C-480C-9216-69D6039C0A37}"/>
              </a:ext>
            </a:extLst>
          </p:cNvPr>
          <p:cNvCxnSpPr>
            <a:cxnSpLocks/>
          </p:cNvCxnSpPr>
          <p:nvPr/>
        </p:nvCxnSpPr>
        <p:spPr>
          <a:xfrm>
            <a:off x="6717173" y="1828800"/>
            <a:ext cx="0" cy="3462754"/>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43014" name="Text Box 6"/>
          <p:cNvSpPr txBox="1">
            <a:spLocks noChangeArrowheads="1"/>
          </p:cNvSpPr>
          <p:nvPr/>
        </p:nvSpPr>
        <p:spPr bwMode="auto">
          <a:xfrm>
            <a:off x="533400" y="2356376"/>
            <a:ext cx="1005403"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Lens-</a:t>
            </a:r>
          </a:p>
          <a:p>
            <a:pPr algn="ctr" eaLnBrk="1" hangingPunct="1">
              <a:lnSpc>
                <a:spcPct val="80000"/>
              </a:lnSpc>
              <a:spcBef>
                <a:spcPct val="0"/>
              </a:spcBef>
              <a:buClrTx/>
              <a:buSzTx/>
              <a:buFontTx/>
              <a:buNone/>
            </a:pPr>
            <a:r>
              <a:rPr lang="en-US" altLang="en-US" sz="1800" dirty="0">
                <a:solidFill>
                  <a:schemeClr val="bg1">
                    <a:lumMod val="75000"/>
                  </a:schemeClr>
                </a:solidFill>
              </a:rPr>
              <a:t>Induced</a:t>
            </a:r>
          </a:p>
        </p:txBody>
      </p:sp>
      <p:sp>
        <p:nvSpPr>
          <p:cNvPr id="43017" name="Text Box 14"/>
          <p:cNvSpPr txBox="1">
            <a:spLocks noChangeArrowheads="1"/>
          </p:cNvSpPr>
          <p:nvPr/>
        </p:nvSpPr>
        <p:spPr bwMode="auto">
          <a:xfrm>
            <a:off x="3026498" y="2365901"/>
            <a:ext cx="1633781"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Aphakic/</a:t>
            </a:r>
          </a:p>
          <a:p>
            <a:pPr algn="ctr" eaLnBrk="1" hangingPunct="1">
              <a:lnSpc>
                <a:spcPct val="80000"/>
              </a:lnSpc>
              <a:spcBef>
                <a:spcPct val="0"/>
              </a:spcBef>
              <a:buClrTx/>
              <a:buSzTx/>
              <a:buFontTx/>
              <a:buNone/>
            </a:pPr>
            <a:r>
              <a:rPr lang="en-US" altLang="en-US" sz="1800" dirty="0" err="1">
                <a:solidFill>
                  <a:schemeClr val="bg1">
                    <a:lumMod val="75000"/>
                  </a:schemeClr>
                </a:solidFill>
              </a:rPr>
              <a:t>Pseudophakic</a:t>
            </a:r>
            <a:endParaRPr lang="en-US" altLang="en-US" sz="1800" dirty="0">
              <a:solidFill>
                <a:schemeClr val="bg1">
                  <a:lumMod val="75000"/>
                </a:schemeClr>
              </a:solidFill>
            </a:endParaRPr>
          </a:p>
        </p:txBody>
      </p:sp>
      <p:sp>
        <p:nvSpPr>
          <p:cNvPr id="43031" name="Text Box 35"/>
          <p:cNvSpPr txBox="1">
            <a:spLocks noChangeArrowheads="1"/>
          </p:cNvSpPr>
          <p:nvPr/>
        </p:nvSpPr>
        <p:spPr bwMode="auto">
          <a:xfrm>
            <a:off x="1190847" y="1295400"/>
            <a:ext cx="2473754"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solidFill>
                  <a:schemeClr val="bg1">
                    <a:lumMod val="75000"/>
                  </a:schemeClr>
                </a:solidFill>
              </a:rPr>
              <a:t>w/ Pupillary Block</a:t>
            </a:r>
          </a:p>
        </p:txBody>
      </p:sp>
      <p:sp>
        <p:nvSpPr>
          <p:cNvPr id="43032" name="Text Box 36"/>
          <p:cNvSpPr txBox="1">
            <a:spLocks noChangeArrowheads="1"/>
          </p:cNvSpPr>
          <p:nvPr/>
        </p:nvSpPr>
        <p:spPr bwMode="auto">
          <a:xfrm>
            <a:off x="5181600" y="1295400"/>
            <a:ext cx="2630848"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t>w/o Pupillary Block</a:t>
            </a:r>
          </a:p>
        </p:txBody>
      </p:sp>
      <p:sp>
        <p:nvSpPr>
          <p:cNvPr id="49" name="Rectangle 2">
            <a:extLst>
              <a:ext uri="{FF2B5EF4-FFF2-40B4-BE49-F238E27FC236}">
                <a16:creationId xmlns:a16="http://schemas.microsoft.com/office/drawing/2014/main" id="{240EE5BF-F7D2-4FC8-A5DD-F6B5423153C6}"/>
              </a:ext>
            </a:extLst>
          </p:cNvPr>
          <p:cNvSpPr>
            <a:spLocks noGrp="1" noChangeArrowheads="1"/>
          </p:cNvSpPr>
          <p:nvPr>
            <p:ph type="title"/>
          </p:nvPr>
        </p:nvSpPr>
        <p:spPr>
          <a:xfrm>
            <a:off x="457200" y="304800"/>
            <a:ext cx="7543800" cy="563562"/>
          </a:xfrm>
        </p:spPr>
        <p:txBody>
          <a:bodyPr/>
          <a:lstStyle/>
          <a:p>
            <a:pPr eaLnBrk="1" hangingPunct="1"/>
            <a:r>
              <a:rPr lang="en-US" altLang="en-US" sz="3500" dirty="0"/>
              <a:t>Q</a:t>
            </a:r>
          </a:p>
        </p:txBody>
      </p:sp>
      <p:sp>
        <p:nvSpPr>
          <p:cNvPr id="50" name="TextBox 49">
            <a:extLst>
              <a:ext uri="{FF2B5EF4-FFF2-40B4-BE49-F238E27FC236}">
                <a16:creationId xmlns:a16="http://schemas.microsoft.com/office/drawing/2014/main" id="{CF426230-46C8-405C-9015-99EF57762A2E}"/>
              </a:ext>
            </a:extLst>
          </p:cNvPr>
          <p:cNvSpPr txBox="1"/>
          <p:nvPr/>
        </p:nvSpPr>
        <p:spPr>
          <a:xfrm>
            <a:off x="2259496" y="189094"/>
            <a:ext cx="4607480" cy="400110"/>
          </a:xfrm>
          <a:prstGeom prst="rect">
            <a:avLst/>
          </a:prstGeom>
          <a:solidFill>
            <a:schemeClr val="accent1">
              <a:lumMod val="60000"/>
              <a:lumOff val="40000"/>
            </a:schemeClr>
          </a:solidFill>
        </p:spPr>
        <p:txBody>
          <a:bodyPr wrap="none" rtlCol="0">
            <a:spAutoFit/>
          </a:bodyPr>
          <a:lstStyle/>
          <a:p>
            <a:pPr algn="ctr"/>
            <a:r>
              <a:rPr lang="en-US" sz="2000" b="1" dirty="0"/>
              <a:t>Secondary Angle Closure Glaucoma</a:t>
            </a:r>
          </a:p>
        </p:txBody>
      </p:sp>
      <p:sp>
        <p:nvSpPr>
          <p:cNvPr id="2" name="TextBox 1">
            <a:extLst>
              <a:ext uri="{FF2B5EF4-FFF2-40B4-BE49-F238E27FC236}">
                <a16:creationId xmlns:a16="http://schemas.microsoft.com/office/drawing/2014/main" id="{A7E30BEC-923B-4C9A-A856-BDD0D882F6B8}"/>
              </a:ext>
            </a:extLst>
          </p:cNvPr>
          <p:cNvSpPr txBox="1"/>
          <p:nvPr/>
        </p:nvSpPr>
        <p:spPr>
          <a:xfrm>
            <a:off x="887305" y="2844119"/>
            <a:ext cx="1494320" cy="338554"/>
          </a:xfrm>
          <a:prstGeom prst="rect">
            <a:avLst/>
          </a:prstGeom>
          <a:noFill/>
        </p:spPr>
        <p:txBody>
          <a:bodyPr wrap="none" rtlCol="0">
            <a:spAutoFit/>
          </a:bodyPr>
          <a:lstStyle/>
          <a:p>
            <a:r>
              <a:rPr lang="en-US" sz="1600" dirty="0" err="1">
                <a:solidFill>
                  <a:schemeClr val="bg1">
                    <a:lumMod val="75000"/>
                  </a:schemeClr>
                </a:solidFill>
              </a:rPr>
              <a:t>Phacomorphic</a:t>
            </a:r>
            <a:endParaRPr lang="en-US" sz="1600" dirty="0">
              <a:solidFill>
                <a:schemeClr val="bg1">
                  <a:lumMod val="75000"/>
                </a:schemeClr>
              </a:solidFill>
            </a:endParaRPr>
          </a:p>
        </p:txBody>
      </p:sp>
      <p:sp>
        <p:nvSpPr>
          <p:cNvPr id="51" name="TextBox 50">
            <a:extLst>
              <a:ext uri="{FF2B5EF4-FFF2-40B4-BE49-F238E27FC236}">
                <a16:creationId xmlns:a16="http://schemas.microsoft.com/office/drawing/2014/main" id="{156069D4-340B-4160-A336-EBF73557CEE0}"/>
              </a:ext>
            </a:extLst>
          </p:cNvPr>
          <p:cNvSpPr txBox="1"/>
          <p:nvPr/>
        </p:nvSpPr>
        <p:spPr>
          <a:xfrm>
            <a:off x="884725" y="3175578"/>
            <a:ext cx="1402948" cy="338554"/>
          </a:xfrm>
          <a:prstGeom prst="rect">
            <a:avLst/>
          </a:prstGeom>
          <a:noFill/>
        </p:spPr>
        <p:txBody>
          <a:bodyPr wrap="none" rtlCol="0">
            <a:spAutoFit/>
          </a:bodyPr>
          <a:lstStyle/>
          <a:p>
            <a:r>
              <a:rPr lang="en-US" sz="1600" dirty="0">
                <a:solidFill>
                  <a:schemeClr val="bg1">
                    <a:lumMod val="75000"/>
                  </a:schemeClr>
                </a:solidFill>
              </a:rPr>
              <a:t>Ectopia </a:t>
            </a:r>
            <a:r>
              <a:rPr lang="en-US" sz="1600" dirty="0" err="1">
                <a:solidFill>
                  <a:schemeClr val="bg1">
                    <a:lumMod val="75000"/>
                  </a:schemeClr>
                </a:solidFill>
              </a:rPr>
              <a:t>lentis</a:t>
            </a:r>
            <a:endParaRPr lang="en-US" sz="1600" dirty="0">
              <a:solidFill>
                <a:schemeClr val="bg1">
                  <a:lumMod val="75000"/>
                </a:schemeClr>
              </a:solidFill>
            </a:endParaRPr>
          </a:p>
        </p:txBody>
      </p:sp>
      <p:cxnSp>
        <p:nvCxnSpPr>
          <p:cNvPr id="71" name="Straight Connector 70">
            <a:extLst>
              <a:ext uri="{FF2B5EF4-FFF2-40B4-BE49-F238E27FC236}">
                <a16:creationId xmlns:a16="http://schemas.microsoft.com/office/drawing/2014/main" id="{C104938D-BA8D-4E39-9D5F-9EE2012F2F3C}"/>
              </a:ext>
            </a:extLst>
          </p:cNvPr>
          <p:cNvCxnSpPr>
            <a:cxnSpLocks/>
          </p:cNvCxnSpPr>
          <p:nvPr/>
        </p:nvCxnSpPr>
        <p:spPr>
          <a:xfrm flipH="1">
            <a:off x="762665" y="3023488"/>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2A7E4E40-472F-4E50-8A7A-45C10FDD7171}"/>
              </a:ext>
            </a:extLst>
          </p:cNvPr>
          <p:cNvCxnSpPr>
            <a:cxnSpLocks/>
          </p:cNvCxnSpPr>
          <p:nvPr/>
        </p:nvCxnSpPr>
        <p:spPr>
          <a:xfrm flipH="1">
            <a:off x="762665" y="3347853"/>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C3924889-45B9-4383-9C9E-48F0A9C27AD8}"/>
              </a:ext>
            </a:extLst>
          </p:cNvPr>
          <p:cNvCxnSpPr>
            <a:cxnSpLocks/>
          </p:cNvCxnSpPr>
          <p:nvPr/>
        </p:nvCxnSpPr>
        <p:spPr>
          <a:xfrm flipH="1">
            <a:off x="748719" y="2838976"/>
            <a:ext cx="13947" cy="5088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 name="Straight Arrow Connector 5">
            <a:extLst>
              <a:ext uri="{FF2B5EF4-FFF2-40B4-BE49-F238E27FC236}">
                <a16:creationId xmlns:a16="http://schemas.microsoft.com/office/drawing/2014/main" id="{A3439F0C-5143-461F-8F3C-2E830785DEFC}"/>
              </a:ext>
            </a:extLst>
          </p:cNvPr>
          <p:cNvCxnSpPr>
            <a:stCxn id="50" idx="2"/>
          </p:cNvCxnSpPr>
          <p:nvPr/>
        </p:nvCxnSpPr>
        <p:spPr>
          <a:xfrm flipH="1">
            <a:off x="2971800" y="589204"/>
            <a:ext cx="1591436" cy="706196"/>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0" name="Straight Arrow Connector 9">
            <a:extLst>
              <a:ext uri="{FF2B5EF4-FFF2-40B4-BE49-F238E27FC236}">
                <a16:creationId xmlns:a16="http://schemas.microsoft.com/office/drawing/2014/main" id="{84DC796E-F6ED-4FBB-82D2-A260F480BF8A}"/>
              </a:ext>
            </a:extLst>
          </p:cNvPr>
          <p:cNvCxnSpPr>
            <a:cxnSpLocks/>
          </p:cNvCxnSpPr>
          <p:nvPr/>
        </p:nvCxnSpPr>
        <p:spPr>
          <a:xfrm>
            <a:off x="4572000" y="589204"/>
            <a:ext cx="1600200" cy="706196"/>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6" name="Straight Arrow Connector 25">
            <a:extLst>
              <a:ext uri="{FF2B5EF4-FFF2-40B4-BE49-F238E27FC236}">
                <a16:creationId xmlns:a16="http://schemas.microsoft.com/office/drawing/2014/main" id="{B70E0124-9B84-41A5-8D84-A66B7838A706}"/>
              </a:ext>
            </a:extLst>
          </p:cNvPr>
          <p:cNvCxnSpPr>
            <a:cxnSpLocks/>
          </p:cNvCxnSpPr>
          <p:nvPr/>
        </p:nvCxnSpPr>
        <p:spPr>
          <a:xfrm flipH="1">
            <a:off x="1159539" y="1828800"/>
            <a:ext cx="1290435" cy="478059"/>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28" name="Straight Arrow Connector 27">
            <a:extLst>
              <a:ext uri="{FF2B5EF4-FFF2-40B4-BE49-F238E27FC236}">
                <a16:creationId xmlns:a16="http://schemas.microsoft.com/office/drawing/2014/main" id="{567A4249-5C59-4416-8A8E-1C35913900AB}"/>
              </a:ext>
            </a:extLst>
          </p:cNvPr>
          <p:cNvCxnSpPr>
            <a:cxnSpLocks/>
          </p:cNvCxnSpPr>
          <p:nvPr/>
        </p:nvCxnSpPr>
        <p:spPr>
          <a:xfrm>
            <a:off x="2449973" y="1832208"/>
            <a:ext cx="1268784"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56" name="Text Box 6">
            <a:extLst>
              <a:ext uri="{FF2B5EF4-FFF2-40B4-BE49-F238E27FC236}">
                <a16:creationId xmlns:a16="http://schemas.microsoft.com/office/drawing/2014/main" id="{557983BD-9D64-49B9-A366-A08663B0451F}"/>
              </a:ext>
            </a:extLst>
          </p:cNvPr>
          <p:cNvSpPr txBox="1">
            <a:spLocks noChangeArrowheads="1"/>
          </p:cNvSpPr>
          <p:nvPr/>
        </p:nvSpPr>
        <p:spPr bwMode="auto">
          <a:xfrm>
            <a:off x="5029200" y="2356376"/>
            <a:ext cx="813043"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r" eaLnBrk="1" hangingPunct="1">
              <a:lnSpc>
                <a:spcPct val="80000"/>
              </a:lnSpc>
              <a:spcBef>
                <a:spcPct val="0"/>
              </a:spcBef>
              <a:buClrTx/>
              <a:buSzTx/>
              <a:buFontTx/>
              <a:buNone/>
            </a:pPr>
            <a:r>
              <a:rPr lang="en-US" altLang="en-US" sz="1800" dirty="0"/>
              <a:t>‘Push’</a:t>
            </a:r>
          </a:p>
        </p:txBody>
      </p:sp>
      <p:sp>
        <p:nvSpPr>
          <p:cNvPr id="57" name="Text Box 14">
            <a:extLst>
              <a:ext uri="{FF2B5EF4-FFF2-40B4-BE49-F238E27FC236}">
                <a16:creationId xmlns:a16="http://schemas.microsoft.com/office/drawing/2014/main" id="{5DAFA1C1-3A29-4C27-A379-663FDD22E326}"/>
              </a:ext>
            </a:extLst>
          </p:cNvPr>
          <p:cNvSpPr txBox="1">
            <a:spLocks noChangeArrowheads="1"/>
          </p:cNvSpPr>
          <p:nvPr/>
        </p:nvSpPr>
        <p:spPr bwMode="auto">
          <a:xfrm>
            <a:off x="7620000" y="2365901"/>
            <a:ext cx="671979"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‘Pull’</a:t>
            </a:r>
          </a:p>
        </p:txBody>
      </p:sp>
      <p:cxnSp>
        <p:nvCxnSpPr>
          <p:cNvPr id="58" name="Straight Arrow Connector 57">
            <a:extLst>
              <a:ext uri="{FF2B5EF4-FFF2-40B4-BE49-F238E27FC236}">
                <a16:creationId xmlns:a16="http://schemas.microsoft.com/office/drawing/2014/main" id="{E874FEE9-46BD-46A3-90A3-DE7CC220FBFF}"/>
              </a:ext>
            </a:extLst>
          </p:cNvPr>
          <p:cNvCxnSpPr>
            <a:cxnSpLocks/>
          </p:cNvCxnSpPr>
          <p:nvPr/>
        </p:nvCxnSpPr>
        <p:spPr>
          <a:xfrm flipH="1">
            <a:off x="5867400" y="1828800"/>
            <a:ext cx="849775" cy="477455"/>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59" name="Straight Arrow Connector 58">
            <a:extLst>
              <a:ext uri="{FF2B5EF4-FFF2-40B4-BE49-F238E27FC236}">
                <a16:creationId xmlns:a16="http://schemas.microsoft.com/office/drawing/2014/main" id="{C370A4A1-FE96-4E70-B89E-839542A5E241}"/>
              </a:ext>
            </a:extLst>
          </p:cNvPr>
          <p:cNvCxnSpPr>
            <a:cxnSpLocks/>
          </p:cNvCxnSpPr>
          <p:nvPr/>
        </p:nvCxnSpPr>
        <p:spPr>
          <a:xfrm>
            <a:off x="6717173" y="1832208"/>
            <a:ext cx="902827" cy="474047"/>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101" name="Text Box 42">
            <a:extLst>
              <a:ext uri="{FF2B5EF4-FFF2-40B4-BE49-F238E27FC236}">
                <a16:creationId xmlns:a16="http://schemas.microsoft.com/office/drawing/2014/main" id="{334BC1A9-19DE-4364-B6DD-2EE35901B8C6}"/>
              </a:ext>
            </a:extLst>
          </p:cNvPr>
          <p:cNvSpPr txBox="1">
            <a:spLocks noChangeArrowheads="1"/>
          </p:cNvSpPr>
          <p:nvPr/>
        </p:nvSpPr>
        <p:spPr bwMode="auto">
          <a:xfrm>
            <a:off x="5551406" y="3192546"/>
            <a:ext cx="2276072"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ERD/choroidal effusion</a:t>
            </a:r>
          </a:p>
        </p:txBody>
      </p:sp>
      <p:sp>
        <p:nvSpPr>
          <p:cNvPr id="103" name="Text Box 47">
            <a:extLst>
              <a:ext uri="{FF2B5EF4-FFF2-40B4-BE49-F238E27FC236}">
                <a16:creationId xmlns:a16="http://schemas.microsoft.com/office/drawing/2014/main" id="{B8E0D8FB-F6B2-4B80-97DB-EF49CE3BCD2B}"/>
              </a:ext>
            </a:extLst>
          </p:cNvPr>
          <p:cNvSpPr txBox="1">
            <a:spLocks noChangeArrowheads="1"/>
          </p:cNvSpPr>
          <p:nvPr/>
        </p:nvSpPr>
        <p:spPr bwMode="auto">
          <a:xfrm>
            <a:off x="5543446" y="4055146"/>
            <a:ext cx="1619354"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err="1">
                <a:solidFill>
                  <a:schemeClr val="bg1">
                    <a:lumMod val="75000"/>
                  </a:schemeClr>
                </a:solidFill>
              </a:rPr>
              <a:t>Nanophthalmos</a:t>
            </a:r>
            <a:endParaRPr lang="en-US" altLang="en-US" sz="1600" dirty="0">
              <a:solidFill>
                <a:schemeClr val="bg1">
                  <a:lumMod val="75000"/>
                </a:schemeClr>
              </a:solidFill>
            </a:endParaRPr>
          </a:p>
        </p:txBody>
      </p:sp>
      <p:cxnSp>
        <p:nvCxnSpPr>
          <p:cNvPr id="104" name="Straight Connector 103">
            <a:extLst>
              <a:ext uri="{FF2B5EF4-FFF2-40B4-BE49-F238E27FC236}">
                <a16:creationId xmlns:a16="http://schemas.microsoft.com/office/drawing/2014/main" id="{49D87D4A-E317-4446-9B95-5184CB3968F3}"/>
              </a:ext>
            </a:extLst>
          </p:cNvPr>
          <p:cNvCxnSpPr>
            <a:cxnSpLocks/>
          </p:cNvCxnSpPr>
          <p:nvPr/>
        </p:nvCxnSpPr>
        <p:spPr>
          <a:xfrm flipH="1">
            <a:off x="5316229" y="2667000"/>
            <a:ext cx="7397" cy="2531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5" name="Straight Connector 104">
            <a:extLst>
              <a:ext uri="{FF2B5EF4-FFF2-40B4-BE49-F238E27FC236}">
                <a16:creationId xmlns:a16="http://schemas.microsoft.com/office/drawing/2014/main" id="{F40B6D71-75A8-4A88-864D-00D14C2F710D}"/>
              </a:ext>
            </a:extLst>
          </p:cNvPr>
          <p:cNvCxnSpPr/>
          <p:nvPr/>
        </p:nvCxnSpPr>
        <p:spPr>
          <a:xfrm flipH="1">
            <a:off x="5323624" y="2832814"/>
            <a:ext cx="24447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6" name="Straight Connector 105">
            <a:extLst>
              <a:ext uri="{FF2B5EF4-FFF2-40B4-BE49-F238E27FC236}">
                <a16:creationId xmlns:a16="http://schemas.microsoft.com/office/drawing/2014/main" id="{010BF7B2-AA07-4DCF-822D-E2DB5CC0BF59}"/>
              </a:ext>
            </a:extLst>
          </p:cNvPr>
          <p:cNvCxnSpPr/>
          <p:nvPr/>
        </p:nvCxnSpPr>
        <p:spPr>
          <a:xfrm flipH="1">
            <a:off x="5323624" y="3360065"/>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a:extLst>
              <a:ext uri="{FF2B5EF4-FFF2-40B4-BE49-F238E27FC236}">
                <a16:creationId xmlns:a16="http://schemas.microsoft.com/office/drawing/2014/main" id="{BAC8035C-3999-4C31-93CD-6C0D2ADEB73B}"/>
              </a:ext>
            </a:extLst>
          </p:cNvPr>
          <p:cNvCxnSpPr/>
          <p:nvPr/>
        </p:nvCxnSpPr>
        <p:spPr>
          <a:xfrm flipH="1">
            <a:off x="5323536" y="3786938"/>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8" name="Straight Connector 107">
            <a:extLst>
              <a:ext uri="{FF2B5EF4-FFF2-40B4-BE49-F238E27FC236}">
                <a16:creationId xmlns:a16="http://schemas.microsoft.com/office/drawing/2014/main" id="{DB64CAEE-69B4-426A-8A5B-D1269DBF0F66}"/>
              </a:ext>
            </a:extLst>
          </p:cNvPr>
          <p:cNvCxnSpPr/>
          <p:nvPr/>
        </p:nvCxnSpPr>
        <p:spPr>
          <a:xfrm flipH="1">
            <a:off x="5327493" y="4249152"/>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13" name="Text Box 42">
            <a:extLst>
              <a:ext uri="{FF2B5EF4-FFF2-40B4-BE49-F238E27FC236}">
                <a16:creationId xmlns:a16="http://schemas.microsoft.com/office/drawing/2014/main" id="{056DFFD9-3CA2-42E7-90FE-4F14522E3504}"/>
              </a:ext>
            </a:extLst>
          </p:cNvPr>
          <p:cNvSpPr txBox="1">
            <a:spLocks noChangeArrowheads="1"/>
          </p:cNvSpPr>
          <p:nvPr/>
        </p:nvSpPr>
        <p:spPr bwMode="auto">
          <a:xfrm>
            <a:off x="5533954" y="3623846"/>
            <a:ext cx="1563248"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Retinal surgery</a:t>
            </a:r>
          </a:p>
        </p:txBody>
      </p:sp>
      <p:sp>
        <p:nvSpPr>
          <p:cNvPr id="118" name="Text Box 47">
            <a:extLst>
              <a:ext uri="{FF2B5EF4-FFF2-40B4-BE49-F238E27FC236}">
                <a16:creationId xmlns:a16="http://schemas.microsoft.com/office/drawing/2014/main" id="{3F59D898-ECAD-49F0-9425-2A1BC8DDA7B5}"/>
              </a:ext>
            </a:extLst>
          </p:cNvPr>
          <p:cNvSpPr txBox="1">
            <a:spLocks noChangeArrowheads="1"/>
          </p:cNvSpPr>
          <p:nvPr/>
        </p:nvSpPr>
        <p:spPr bwMode="auto">
          <a:xfrm>
            <a:off x="5523688" y="4538246"/>
            <a:ext cx="1414170"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Drug-induced</a:t>
            </a:r>
          </a:p>
        </p:txBody>
      </p:sp>
      <p:sp>
        <p:nvSpPr>
          <p:cNvPr id="16" name="TextBox 15">
            <a:extLst>
              <a:ext uri="{FF2B5EF4-FFF2-40B4-BE49-F238E27FC236}">
                <a16:creationId xmlns:a16="http://schemas.microsoft.com/office/drawing/2014/main" id="{984E008D-FBBA-42B4-940E-EA26772E0161}"/>
              </a:ext>
            </a:extLst>
          </p:cNvPr>
          <p:cNvSpPr txBox="1"/>
          <p:nvPr/>
        </p:nvSpPr>
        <p:spPr>
          <a:xfrm>
            <a:off x="6230528" y="5257800"/>
            <a:ext cx="1326004" cy="369332"/>
          </a:xfrm>
          <a:prstGeom prst="rect">
            <a:avLst/>
          </a:prstGeom>
          <a:noFill/>
        </p:spPr>
        <p:txBody>
          <a:bodyPr wrap="none" rtlCol="0">
            <a:spAutoFit/>
          </a:bodyPr>
          <a:lstStyle/>
          <a:p>
            <a:pPr algn="ctr"/>
            <a:r>
              <a:rPr lang="en-US" dirty="0">
                <a:solidFill>
                  <a:schemeClr val="bg1">
                    <a:lumMod val="75000"/>
                  </a:schemeClr>
                </a:solidFill>
              </a:rPr>
              <a:t>Both/Either</a:t>
            </a:r>
          </a:p>
        </p:txBody>
      </p:sp>
      <p:sp>
        <p:nvSpPr>
          <p:cNvPr id="36" name="Text Box 19">
            <a:extLst>
              <a:ext uri="{FF2B5EF4-FFF2-40B4-BE49-F238E27FC236}">
                <a16:creationId xmlns:a16="http://schemas.microsoft.com/office/drawing/2014/main" id="{DACBEF6D-2D2F-4E0B-9506-468BB5942DB4}"/>
              </a:ext>
            </a:extLst>
          </p:cNvPr>
          <p:cNvSpPr txBox="1">
            <a:spLocks noChangeArrowheads="1"/>
          </p:cNvSpPr>
          <p:nvPr/>
        </p:nvSpPr>
        <p:spPr bwMode="auto">
          <a:xfrm>
            <a:off x="38886" y="661620"/>
            <a:ext cx="7119196" cy="5509200"/>
          </a:xfrm>
          <a:prstGeom prst="rect">
            <a:avLst/>
          </a:prstGeom>
          <a:solidFill>
            <a:srgbClr val="FFCCFF"/>
          </a:solidFill>
          <a:ln w="9525">
            <a:noFill/>
            <a:miter lim="800000"/>
            <a:headEnd/>
            <a:tailEnd/>
          </a:ln>
          <a:effectLst/>
        </p:spPr>
        <p:txBody>
          <a:bodyPr wrap="squar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r>
              <a:rPr lang="en-US" sz="1600" i="1" dirty="0">
                <a:solidFill>
                  <a:srgbClr val="0000FF"/>
                </a:solidFill>
              </a:rPr>
              <a:t>What is </a:t>
            </a:r>
            <a:r>
              <a:rPr lang="en-US" sz="1600" dirty="0">
                <a:solidFill>
                  <a:srgbClr val="0000FF"/>
                </a:solidFill>
              </a:rPr>
              <a:t>aqueous misdirection syndrome</a:t>
            </a:r>
            <a:r>
              <a:rPr lang="en-US" sz="1600" i="1" dirty="0">
                <a:solidFill>
                  <a:srgbClr val="0000FF"/>
                </a:solidFill>
              </a:rPr>
              <a:t>?</a:t>
            </a:r>
          </a:p>
          <a:p>
            <a:pPr eaLnBrk="1" hangingPunct="1"/>
            <a:r>
              <a:rPr lang="en-US" sz="1600" dirty="0">
                <a:solidFill>
                  <a:srgbClr val="0000FF"/>
                </a:solidFill>
              </a:rPr>
              <a:t>A rare condition in which anterior rotation of the ciliary body causes newly-produced aqueous to be (mis)directed toward the vitreous rather than into the posterior, then anterior chambers</a:t>
            </a:r>
          </a:p>
          <a:p>
            <a:pPr eaLnBrk="1" hangingPunct="1"/>
            <a:endParaRPr lang="en-US" sz="1600" dirty="0">
              <a:solidFill>
                <a:srgbClr val="0000FF"/>
              </a:solidFill>
            </a:endParaRPr>
          </a:p>
          <a:p>
            <a:pPr eaLnBrk="1" hangingPunct="1"/>
            <a:r>
              <a:rPr lang="en-US" sz="1600" i="1" dirty="0">
                <a:solidFill>
                  <a:srgbClr val="0000FF"/>
                </a:solidFill>
              </a:rPr>
              <a:t>How does it present?</a:t>
            </a:r>
            <a:endParaRPr lang="en-US" sz="1600" i="1" dirty="0">
              <a:solidFill>
                <a:srgbClr val="FFCCFF"/>
              </a:solidFill>
            </a:endParaRPr>
          </a:p>
          <a:p>
            <a:pPr eaLnBrk="1" hangingPunct="1"/>
            <a:r>
              <a:rPr lang="en-US" sz="1600" dirty="0">
                <a:solidFill>
                  <a:srgbClr val="FFCCFF"/>
                </a:solidFill>
              </a:rPr>
              <a:t>With high IOP and a uniformly shallow AC in the acute post-op period after intraocular surgery</a:t>
            </a:r>
          </a:p>
          <a:p>
            <a:pPr eaLnBrk="1" hangingPunct="1"/>
            <a:endParaRPr lang="en-US" sz="1600" dirty="0">
              <a:solidFill>
                <a:srgbClr val="FFCCFF"/>
              </a:solidFill>
            </a:endParaRPr>
          </a:p>
          <a:p>
            <a:pPr eaLnBrk="1" hangingPunct="1"/>
            <a:r>
              <a:rPr lang="en-US" sz="1600" i="1" dirty="0">
                <a:solidFill>
                  <a:srgbClr val="FFCCFF"/>
                </a:solidFill>
              </a:rPr>
              <a:t>What is the chief risk factor?</a:t>
            </a:r>
          </a:p>
          <a:p>
            <a:pPr eaLnBrk="1" hangingPunct="1"/>
            <a:r>
              <a:rPr lang="en-US" sz="1600" dirty="0">
                <a:solidFill>
                  <a:srgbClr val="FFCCFF"/>
                </a:solidFill>
              </a:rPr>
              <a:t>Surgery in an eye with tight angles or PAS</a:t>
            </a:r>
          </a:p>
          <a:p>
            <a:pPr eaLnBrk="1" hangingPunct="1"/>
            <a:endParaRPr lang="en-US" sz="1600" dirty="0">
              <a:solidFill>
                <a:srgbClr val="FFCCFF"/>
              </a:solidFill>
            </a:endParaRPr>
          </a:p>
          <a:p>
            <a:pPr eaLnBrk="1" hangingPunct="1"/>
            <a:r>
              <a:rPr lang="en-US" sz="1600" i="1" dirty="0">
                <a:solidFill>
                  <a:srgbClr val="FFCCFF"/>
                </a:solidFill>
              </a:rPr>
              <a:t>By what other names is it known?</a:t>
            </a:r>
          </a:p>
          <a:p>
            <a:pPr eaLnBrk="1" hangingPunct="1"/>
            <a:r>
              <a:rPr lang="en-US" sz="1600" dirty="0">
                <a:solidFill>
                  <a:srgbClr val="FFCCFF"/>
                </a:solidFill>
              </a:rPr>
              <a:t>--Malignant glaucoma</a:t>
            </a:r>
          </a:p>
          <a:p>
            <a:pPr eaLnBrk="1" hangingPunct="1"/>
            <a:r>
              <a:rPr lang="en-US" sz="1600" dirty="0">
                <a:solidFill>
                  <a:srgbClr val="FFCCFF"/>
                </a:solidFill>
              </a:rPr>
              <a:t>--Ciliary-block glaucoma</a:t>
            </a:r>
          </a:p>
          <a:p>
            <a:pPr eaLnBrk="1" hangingPunct="1"/>
            <a:endParaRPr lang="en-US" sz="1600" i="1" dirty="0">
              <a:solidFill>
                <a:srgbClr val="FFCCFF"/>
              </a:solidFill>
            </a:endParaRPr>
          </a:p>
          <a:p>
            <a:pPr eaLnBrk="1" hangingPunct="1"/>
            <a:r>
              <a:rPr lang="en-US" sz="1600" i="1" dirty="0">
                <a:solidFill>
                  <a:srgbClr val="FFCCFF"/>
                </a:solidFill>
              </a:rPr>
              <a:t>How is aqueous misdirection syndrome managed medically?</a:t>
            </a:r>
            <a:endParaRPr lang="en-US" sz="1600" dirty="0">
              <a:solidFill>
                <a:srgbClr val="FFCCFF"/>
              </a:solidFill>
            </a:endParaRPr>
          </a:p>
          <a:p>
            <a:pPr eaLnBrk="1" hangingPunct="1"/>
            <a:r>
              <a:rPr lang="en-US" sz="1600" dirty="0">
                <a:solidFill>
                  <a:srgbClr val="FFCCFF"/>
                </a:solidFill>
              </a:rPr>
              <a:t>With the triad of aggressive  aqueous suppression , aggressive  cycloplegia and  dehydration  of the vitreous with  hyperosmotic agents</a:t>
            </a:r>
          </a:p>
          <a:p>
            <a:pPr eaLnBrk="1" hangingPunct="1"/>
            <a:endParaRPr lang="en-US" sz="1600" dirty="0">
              <a:solidFill>
                <a:srgbClr val="FFCCFF"/>
              </a:solidFill>
            </a:endParaRPr>
          </a:p>
          <a:p>
            <a:pPr eaLnBrk="1" hangingPunct="1"/>
            <a:r>
              <a:rPr lang="en-US" sz="1600" i="1" dirty="0">
                <a:solidFill>
                  <a:srgbClr val="FFCCFF"/>
                </a:solidFill>
              </a:rPr>
              <a:t>Is there a role for surgery in managing aqueous misdirection?</a:t>
            </a:r>
          </a:p>
          <a:p>
            <a:pPr eaLnBrk="1" hangingPunct="1"/>
            <a:r>
              <a:rPr lang="en-US" sz="1600" dirty="0">
                <a:solidFill>
                  <a:srgbClr val="FFCCFF"/>
                </a:solidFill>
              </a:rPr>
              <a:t>Yes; resolution often requires surgical or laser disruption of the vitreous face</a:t>
            </a:r>
            <a:endParaRPr lang="en-US" sz="1600" b="1" dirty="0">
              <a:solidFill>
                <a:srgbClr val="FFCCFF"/>
              </a:solidFill>
            </a:endParaRPr>
          </a:p>
        </p:txBody>
      </p:sp>
      <p:sp>
        <p:nvSpPr>
          <p:cNvPr id="37" name="Oval 36">
            <a:extLst>
              <a:ext uri="{FF2B5EF4-FFF2-40B4-BE49-F238E27FC236}">
                <a16:creationId xmlns:a16="http://schemas.microsoft.com/office/drawing/2014/main" id="{807B83F5-75EE-49FC-ABD5-E266424DE5DD}"/>
              </a:ext>
            </a:extLst>
          </p:cNvPr>
          <p:cNvSpPr/>
          <p:nvPr/>
        </p:nvSpPr>
        <p:spPr>
          <a:xfrm>
            <a:off x="5415256" y="2611055"/>
            <a:ext cx="2486673" cy="490331"/>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0" name="Text Box 23">
            <a:extLst>
              <a:ext uri="{FF2B5EF4-FFF2-40B4-BE49-F238E27FC236}">
                <a16:creationId xmlns:a16="http://schemas.microsoft.com/office/drawing/2014/main" id="{D8F2FCFF-2984-4836-B000-9C5601A8EAAA}"/>
              </a:ext>
            </a:extLst>
          </p:cNvPr>
          <p:cNvSpPr txBox="1">
            <a:spLocks noChangeArrowheads="1"/>
          </p:cNvSpPr>
          <p:nvPr/>
        </p:nvSpPr>
        <p:spPr bwMode="auto">
          <a:xfrm>
            <a:off x="5530369" y="2667000"/>
            <a:ext cx="2339102" cy="338554"/>
          </a:xfrm>
          <a:prstGeom prst="rect">
            <a:avLst/>
          </a:prstGeom>
          <a:no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b="1" dirty="0"/>
              <a:t>Aqueous misdirection</a:t>
            </a:r>
          </a:p>
        </p:txBody>
      </p:sp>
    </p:spTree>
    <p:extLst>
      <p:ext uri="{BB962C8B-B14F-4D97-AF65-F5344CB8AC3E}">
        <p14:creationId xmlns:p14="http://schemas.microsoft.com/office/powerpoint/2010/main" val="3141726221"/>
      </p:ext>
    </p:extLst>
  </p:cSld>
  <p:clrMapOvr>
    <a:masterClrMapping/>
  </p:clrMapOvr>
</p:sld>
</file>

<file path=ppt/slides/slide1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Straight Arrow Connector 12">
            <a:extLst>
              <a:ext uri="{FF2B5EF4-FFF2-40B4-BE49-F238E27FC236}">
                <a16:creationId xmlns:a16="http://schemas.microsoft.com/office/drawing/2014/main" id="{A6DE2085-829C-480C-9216-69D6039C0A37}"/>
              </a:ext>
            </a:extLst>
          </p:cNvPr>
          <p:cNvCxnSpPr>
            <a:cxnSpLocks/>
          </p:cNvCxnSpPr>
          <p:nvPr/>
        </p:nvCxnSpPr>
        <p:spPr>
          <a:xfrm>
            <a:off x="6717173" y="1828800"/>
            <a:ext cx="0" cy="3462754"/>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43014" name="Text Box 6"/>
          <p:cNvSpPr txBox="1">
            <a:spLocks noChangeArrowheads="1"/>
          </p:cNvSpPr>
          <p:nvPr/>
        </p:nvSpPr>
        <p:spPr bwMode="auto">
          <a:xfrm>
            <a:off x="533400" y="2356376"/>
            <a:ext cx="1005403"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Lens-</a:t>
            </a:r>
          </a:p>
          <a:p>
            <a:pPr algn="ctr" eaLnBrk="1" hangingPunct="1">
              <a:lnSpc>
                <a:spcPct val="80000"/>
              </a:lnSpc>
              <a:spcBef>
                <a:spcPct val="0"/>
              </a:spcBef>
              <a:buClrTx/>
              <a:buSzTx/>
              <a:buFontTx/>
              <a:buNone/>
            </a:pPr>
            <a:r>
              <a:rPr lang="en-US" altLang="en-US" sz="1800" dirty="0">
                <a:solidFill>
                  <a:schemeClr val="bg1">
                    <a:lumMod val="75000"/>
                  </a:schemeClr>
                </a:solidFill>
              </a:rPr>
              <a:t>Induced</a:t>
            </a:r>
          </a:p>
        </p:txBody>
      </p:sp>
      <p:sp>
        <p:nvSpPr>
          <p:cNvPr id="43017" name="Text Box 14"/>
          <p:cNvSpPr txBox="1">
            <a:spLocks noChangeArrowheads="1"/>
          </p:cNvSpPr>
          <p:nvPr/>
        </p:nvSpPr>
        <p:spPr bwMode="auto">
          <a:xfrm>
            <a:off x="3026498" y="2365901"/>
            <a:ext cx="1633781"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Aphakic/</a:t>
            </a:r>
          </a:p>
          <a:p>
            <a:pPr algn="ctr" eaLnBrk="1" hangingPunct="1">
              <a:lnSpc>
                <a:spcPct val="80000"/>
              </a:lnSpc>
              <a:spcBef>
                <a:spcPct val="0"/>
              </a:spcBef>
              <a:buClrTx/>
              <a:buSzTx/>
              <a:buFontTx/>
              <a:buNone/>
            </a:pPr>
            <a:r>
              <a:rPr lang="en-US" altLang="en-US" sz="1800" dirty="0" err="1">
                <a:solidFill>
                  <a:schemeClr val="bg1">
                    <a:lumMod val="75000"/>
                  </a:schemeClr>
                </a:solidFill>
              </a:rPr>
              <a:t>Pseudophakic</a:t>
            </a:r>
            <a:endParaRPr lang="en-US" altLang="en-US" sz="1800" dirty="0">
              <a:solidFill>
                <a:schemeClr val="bg1">
                  <a:lumMod val="75000"/>
                </a:schemeClr>
              </a:solidFill>
            </a:endParaRPr>
          </a:p>
        </p:txBody>
      </p:sp>
      <p:sp>
        <p:nvSpPr>
          <p:cNvPr id="43031" name="Text Box 35"/>
          <p:cNvSpPr txBox="1">
            <a:spLocks noChangeArrowheads="1"/>
          </p:cNvSpPr>
          <p:nvPr/>
        </p:nvSpPr>
        <p:spPr bwMode="auto">
          <a:xfrm>
            <a:off x="1190847" y="1295400"/>
            <a:ext cx="2473754"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solidFill>
                  <a:schemeClr val="bg1">
                    <a:lumMod val="75000"/>
                  </a:schemeClr>
                </a:solidFill>
              </a:rPr>
              <a:t>w/ Pupillary Block</a:t>
            </a:r>
          </a:p>
        </p:txBody>
      </p:sp>
      <p:sp>
        <p:nvSpPr>
          <p:cNvPr id="43032" name="Text Box 36"/>
          <p:cNvSpPr txBox="1">
            <a:spLocks noChangeArrowheads="1"/>
          </p:cNvSpPr>
          <p:nvPr/>
        </p:nvSpPr>
        <p:spPr bwMode="auto">
          <a:xfrm>
            <a:off x="5181600" y="1295400"/>
            <a:ext cx="2630848"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t>w/o Pupillary Block</a:t>
            </a:r>
          </a:p>
        </p:txBody>
      </p:sp>
      <p:sp>
        <p:nvSpPr>
          <p:cNvPr id="49" name="Rectangle 2">
            <a:extLst>
              <a:ext uri="{FF2B5EF4-FFF2-40B4-BE49-F238E27FC236}">
                <a16:creationId xmlns:a16="http://schemas.microsoft.com/office/drawing/2014/main" id="{240EE5BF-F7D2-4FC8-A5DD-F6B5423153C6}"/>
              </a:ext>
            </a:extLst>
          </p:cNvPr>
          <p:cNvSpPr>
            <a:spLocks noGrp="1" noChangeArrowheads="1"/>
          </p:cNvSpPr>
          <p:nvPr>
            <p:ph type="title"/>
          </p:nvPr>
        </p:nvSpPr>
        <p:spPr>
          <a:xfrm>
            <a:off x="457200" y="304800"/>
            <a:ext cx="7543800" cy="563562"/>
          </a:xfrm>
        </p:spPr>
        <p:txBody>
          <a:bodyPr/>
          <a:lstStyle/>
          <a:p>
            <a:pPr eaLnBrk="1" hangingPunct="1"/>
            <a:r>
              <a:rPr lang="en-US" altLang="en-US" sz="3500" dirty="0"/>
              <a:t>A</a:t>
            </a:r>
          </a:p>
        </p:txBody>
      </p:sp>
      <p:sp>
        <p:nvSpPr>
          <p:cNvPr id="50" name="TextBox 49">
            <a:extLst>
              <a:ext uri="{FF2B5EF4-FFF2-40B4-BE49-F238E27FC236}">
                <a16:creationId xmlns:a16="http://schemas.microsoft.com/office/drawing/2014/main" id="{CF426230-46C8-405C-9015-99EF57762A2E}"/>
              </a:ext>
            </a:extLst>
          </p:cNvPr>
          <p:cNvSpPr txBox="1"/>
          <p:nvPr/>
        </p:nvSpPr>
        <p:spPr>
          <a:xfrm>
            <a:off x="2259496" y="189094"/>
            <a:ext cx="4607480" cy="400110"/>
          </a:xfrm>
          <a:prstGeom prst="rect">
            <a:avLst/>
          </a:prstGeom>
          <a:solidFill>
            <a:schemeClr val="accent1">
              <a:lumMod val="60000"/>
              <a:lumOff val="40000"/>
            </a:schemeClr>
          </a:solidFill>
        </p:spPr>
        <p:txBody>
          <a:bodyPr wrap="none" rtlCol="0">
            <a:spAutoFit/>
          </a:bodyPr>
          <a:lstStyle/>
          <a:p>
            <a:pPr algn="ctr"/>
            <a:r>
              <a:rPr lang="en-US" sz="2000" b="1" dirty="0"/>
              <a:t>Secondary Angle Closure Glaucoma</a:t>
            </a:r>
          </a:p>
        </p:txBody>
      </p:sp>
      <p:sp>
        <p:nvSpPr>
          <p:cNvPr id="2" name="TextBox 1">
            <a:extLst>
              <a:ext uri="{FF2B5EF4-FFF2-40B4-BE49-F238E27FC236}">
                <a16:creationId xmlns:a16="http://schemas.microsoft.com/office/drawing/2014/main" id="{A7E30BEC-923B-4C9A-A856-BDD0D882F6B8}"/>
              </a:ext>
            </a:extLst>
          </p:cNvPr>
          <p:cNvSpPr txBox="1"/>
          <p:nvPr/>
        </p:nvSpPr>
        <p:spPr>
          <a:xfrm>
            <a:off x="887305" y="2844119"/>
            <a:ext cx="1494320" cy="338554"/>
          </a:xfrm>
          <a:prstGeom prst="rect">
            <a:avLst/>
          </a:prstGeom>
          <a:noFill/>
        </p:spPr>
        <p:txBody>
          <a:bodyPr wrap="none" rtlCol="0">
            <a:spAutoFit/>
          </a:bodyPr>
          <a:lstStyle/>
          <a:p>
            <a:r>
              <a:rPr lang="en-US" sz="1600" dirty="0" err="1">
                <a:solidFill>
                  <a:schemeClr val="bg1">
                    <a:lumMod val="75000"/>
                  </a:schemeClr>
                </a:solidFill>
              </a:rPr>
              <a:t>Phacomorphic</a:t>
            </a:r>
            <a:endParaRPr lang="en-US" sz="1600" dirty="0">
              <a:solidFill>
                <a:schemeClr val="bg1">
                  <a:lumMod val="75000"/>
                </a:schemeClr>
              </a:solidFill>
            </a:endParaRPr>
          </a:p>
        </p:txBody>
      </p:sp>
      <p:sp>
        <p:nvSpPr>
          <p:cNvPr id="51" name="TextBox 50">
            <a:extLst>
              <a:ext uri="{FF2B5EF4-FFF2-40B4-BE49-F238E27FC236}">
                <a16:creationId xmlns:a16="http://schemas.microsoft.com/office/drawing/2014/main" id="{156069D4-340B-4160-A336-EBF73557CEE0}"/>
              </a:ext>
            </a:extLst>
          </p:cNvPr>
          <p:cNvSpPr txBox="1"/>
          <p:nvPr/>
        </p:nvSpPr>
        <p:spPr>
          <a:xfrm>
            <a:off x="884725" y="3175578"/>
            <a:ext cx="1402948" cy="338554"/>
          </a:xfrm>
          <a:prstGeom prst="rect">
            <a:avLst/>
          </a:prstGeom>
          <a:noFill/>
        </p:spPr>
        <p:txBody>
          <a:bodyPr wrap="none" rtlCol="0">
            <a:spAutoFit/>
          </a:bodyPr>
          <a:lstStyle/>
          <a:p>
            <a:r>
              <a:rPr lang="en-US" sz="1600" dirty="0">
                <a:solidFill>
                  <a:schemeClr val="bg1">
                    <a:lumMod val="75000"/>
                  </a:schemeClr>
                </a:solidFill>
              </a:rPr>
              <a:t>Ectopia </a:t>
            </a:r>
            <a:r>
              <a:rPr lang="en-US" sz="1600" dirty="0" err="1">
                <a:solidFill>
                  <a:schemeClr val="bg1">
                    <a:lumMod val="75000"/>
                  </a:schemeClr>
                </a:solidFill>
              </a:rPr>
              <a:t>lentis</a:t>
            </a:r>
            <a:endParaRPr lang="en-US" sz="1600" dirty="0">
              <a:solidFill>
                <a:schemeClr val="bg1">
                  <a:lumMod val="75000"/>
                </a:schemeClr>
              </a:solidFill>
            </a:endParaRPr>
          </a:p>
        </p:txBody>
      </p:sp>
      <p:cxnSp>
        <p:nvCxnSpPr>
          <p:cNvPr id="71" name="Straight Connector 70">
            <a:extLst>
              <a:ext uri="{FF2B5EF4-FFF2-40B4-BE49-F238E27FC236}">
                <a16:creationId xmlns:a16="http://schemas.microsoft.com/office/drawing/2014/main" id="{C104938D-BA8D-4E39-9D5F-9EE2012F2F3C}"/>
              </a:ext>
            </a:extLst>
          </p:cNvPr>
          <p:cNvCxnSpPr>
            <a:cxnSpLocks/>
          </p:cNvCxnSpPr>
          <p:nvPr/>
        </p:nvCxnSpPr>
        <p:spPr>
          <a:xfrm flipH="1">
            <a:off x="762665" y="3023488"/>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2A7E4E40-472F-4E50-8A7A-45C10FDD7171}"/>
              </a:ext>
            </a:extLst>
          </p:cNvPr>
          <p:cNvCxnSpPr>
            <a:cxnSpLocks/>
          </p:cNvCxnSpPr>
          <p:nvPr/>
        </p:nvCxnSpPr>
        <p:spPr>
          <a:xfrm flipH="1">
            <a:off x="762665" y="3347853"/>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C3924889-45B9-4383-9C9E-48F0A9C27AD8}"/>
              </a:ext>
            </a:extLst>
          </p:cNvPr>
          <p:cNvCxnSpPr>
            <a:cxnSpLocks/>
          </p:cNvCxnSpPr>
          <p:nvPr/>
        </p:nvCxnSpPr>
        <p:spPr>
          <a:xfrm flipH="1">
            <a:off x="748719" y="2838976"/>
            <a:ext cx="13947" cy="5088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 name="Straight Arrow Connector 5">
            <a:extLst>
              <a:ext uri="{FF2B5EF4-FFF2-40B4-BE49-F238E27FC236}">
                <a16:creationId xmlns:a16="http://schemas.microsoft.com/office/drawing/2014/main" id="{A3439F0C-5143-461F-8F3C-2E830785DEFC}"/>
              </a:ext>
            </a:extLst>
          </p:cNvPr>
          <p:cNvCxnSpPr>
            <a:stCxn id="50" idx="2"/>
          </p:cNvCxnSpPr>
          <p:nvPr/>
        </p:nvCxnSpPr>
        <p:spPr>
          <a:xfrm flipH="1">
            <a:off x="2971800" y="589204"/>
            <a:ext cx="1591436" cy="706196"/>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0" name="Straight Arrow Connector 9">
            <a:extLst>
              <a:ext uri="{FF2B5EF4-FFF2-40B4-BE49-F238E27FC236}">
                <a16:creationId xmlns:a16="http://schemas.microsoft.com/office/drawing/2014/main" id="{84DC796E-F6ED-4FBB-82D2-A260F480BF8A}"/>
              </a:ext>
            </a:extLst>
          </p:cNvPr>
          <p:cNvCxnSpPr>
            <a:cxnSpLocks/>
          </p:cNvCxnSpPr>
          <p:nvPr/>
        </p:nvCxnSpPr>
        <p:spPr>
          <a:xfrm>
            <a:off x="4572000" y="589204"/>
            <a:ext cx="1600200" cy="706196"/>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6" name="Straight Arrow Connector 25">
            <a:extLst>
              <a:ext uri="{FF2B5EF4-FFF2-40B4-BE49-F238E27FC236}">
                <a16:creationId xmlns:a16="http://schemas.microsoft.com/office/drawing/2014/main" id="{B70E0124-9B84-41A5-8D84-A66B7838A706}"/>
              </a:ext>
            </a:extLst>
          </p:cNvPr>
          <p:cNvCxnSpPr>
            <a:cxnSpLocks/>
          </p:cNvCxnSpPr>
          <p:nvPr/>
        </p:nvCxnSpPr>
        <p:spPr>
          <a:xfrm flipH="1">
            <a:off x="1159539" y="1828800"/>
            <a:ext cx="1290435" cy="478059"/>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28" name="Straight Arrow Connector 27">
            <a:extLst>
              <a:ext uri="{FF2B5EF4-FFF2-40B4-BE49-F238E27FC236}">
                <a16:creationId xmlns:a16="http://schemas.microsoft.com/office/drawing/2014/main" id="{567A4249-5C59-4416-8A8E-1C35913900AB}"/>
              </a:ext>
            </a:extLst>
          </p:cNvPr>
          <p:cNvCxnSpPr>
            <a:cxnSpLocks/>
          </p:cNvCxnSpPr>
          <p:nvPr/>
        </p:nvCxnSpPr>
        <p:spPr>
          <a:xfrm>
            <a:off x="2449973" y="1832208"/>
            <a:ext cx="1268784"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56" name="Text Box 6">
            <a:extLst>
              <a:ext uri="{FF2B5EF4-FFF2-40B4-BE49-F238E27FC236}">
                <a16:creationId xmlns:a16="http://schemas.microsoft.com/office/drawing/2014/main" id="{557983BD-9D64-49B9-A366-A08663B0451F}"/>
              </a:ext>
            </a:extLst>
          </p:cNvPr>
          <p:cNvSpPr txBox="1">
            <a:spLocks noChangeArrowheads="1"/>
          </p:cNvSpPr>
          <p:nvPr/>
        </p:nvSpPr>
        <p:spPr bwMode="auto">
          <a:xfrm>
            <a:off x="5029200" y="2356376"/>
            <a:ext cx="813043"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r" eaLnBrk="1" hangingPunct="1">
              <a:lnSpc>
                <a:spcPct val="80000"/>
              </a:lnSpc>
              <a:spcBef>
                <a:spcPct val="0"/>
              </a:spcBef>
              <a:buClrTx/>
              <a:buSzTx/>
              <a:buFontTx/>
              <a:buNone/>
            </a:pPr>
            <a:r>
              <a:rPr lang="en-US" altLang="en-US" sz="1800" dirty="0"/>
              <a:t>‘Push’</a:t>
            </a:r>
          </a:p>
        </p:txBody>
      </p:sp>
      <p:sp>
        <p:nvSpPr>
          <p:cNvPr id="57" name="Text Box 14">
            <a:extLst>
              <a:ext uri="{FF2B5EF4-FFF2-40B4-BE49-F238E27FC236}">
                <a16:creationId xmlns:a16="http://schemas.microsoft.com/office/drawing/2014/main" id="{5DAFA1C1-3A29-4C27-A379-663FDD22E326}"/>
              </a:ext>
            </a:extLst>
          </p:cNvPr>
          <p:cNvSpPr txBox="1">
            <a:spLocks noChangeArrowheads="1"/>
          </p:cNvSpPr>
          <p:nvPr/>
        </p:nvSpPr>
        <p:spPr bwMode="auto">
          <a:xfrm>
            <a:off x="7620000" y="2365901"/>
            <a:ext cx="671979"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‘Pull’</a:t>
            </a:r>
          </a:p>
        </p:txBody>
      </p:sp>
      <p:cxnSp>
        <p:nvCxnSpPr>
          <p:cNvPr id="58" name="Straight Arrow Connector 57">
            <a:extLst>
              <a:ext uri="{FF2B5EF4-FFF2-40B4-BE49-F238E27FC236}">
                <a16:creationId xmlns:a16="http://schemas.microsoft.com/office/drawing/2014/main" id="{E874FEE9-46BD-46A3-90A3-DE7CC220FBFF}"/>
              </a:ext>
            </a:extLst>
          </p:cNvPr>
          <p:cNvCxnSpPr>
            <a:cxnSpLocks/>
          </p:cNvCxnSpPr>
          <p:nvPr/>
        </p:nvCxnSpPr>
        <p:spPr>
          <a:xfrm flipH="1">
            <a:off x="5867400" y="1828800"/>
            <a:ext cx="849775" cy="477455"/>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59" name="Straight Arrow Connector 58">
            <a:extLst>
              <a:ext uri="{FF2B5EF4-FFF2-40B4-BE49-F238E27FC236}">
                <a16:creationId xmlns:a16="http://schemas.microsoft.com/office/drawing/2014/main" id="{C370A4A1-FE96-4E70-B89E-839542A5E241}"/>
              </a:ext>
            </a:extLst>
          </p:cNvPr>
          <p:cNvCxnSpPr>
            <a:cxnSpLocks/>
          </p:cNvCxnSpPr>
          <p:nvPr/>
        </p:nvCxnSpPr>
        <p:spPr>
          <a:xfrm>
            <a:off x="6717173" y="1832208"/>
            <a:ext cx="902827" cy="474047"/>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101" name="Text Box 42">
            <a:extLst>
              <a:ext uri="{FF2B5EF4-FFF2-40B4-BE49-F238E27FC236}">
                <a16:creationId xmlns:a16="http://schemas.microsoft.com/office/drawing/2014/main" id="{334BC1A9-19DE-4364-B6DD-2EE35901B8C6}"/>
              </a:ext>
            </a:extLst>
          </p:cNvPr>
          <p:cNvSpPr txBox="1">
            <a:spLocks noChangeArrowheads="1"/>
          </p:cNvSpPr>
          <p:nvPr/>
        </p:nvSpPr>
        <p:spPr bwMode="auto">
          <a:xfrm>
            <a:off x="5551406" y="3192546"/>
            <a:ext cx="2276072"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ERD/choroidal effusion</a:t>
            </a:r>
          </a:p>
        </p:txBody>
      </p:sp>
      <p:sp>
        <p:nvSpPr>
          <p:cNvPr id="103" name="Text Box 47">
            <a:extLst>
              <a:ext uri="{FF2B5EF4-FFF2-40B4-BE49-F238E27FC236}">
                <a16:creationId xmlns:a16="http://schemas.microsoft.com/office/drawing/2014/main" id="{B8E0D8FB-F6B2-4B80-97DB-EF49CE3BCD2B}"/>
              </a:ext>
            </a:extLst>
          </p:cNvPr>
          <p:cNvSpPr txBox="1">
            <a:spLocks noChangeArrowheads="1"/>
          </p:cNvSpPr>
          <p:nvPr/>
        </p:nvSpPr>
        <p:spPr bwMode="auto">
          <a:xfrm>
            <a:off x="5543446" y="4055146"/>
            <a:ext cx="1619354"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err="1">
                <a:solidFill>
                  <a:schemeClr val="bg1">
                    <a:lumMod val="75000"/>
                  </a:schemeClr>
                </a:solidFill>
              </a:rPr>
              <a:t>Nanophthalmos</a:t>
            </a:r>
            <a:endParaRPr lang="en-US" altLang="en-US" sz="1600" dirty="0">
              <a:solidFill>
                <a:schemeClr val="bg1">
                  <a:lumMod val="75000"/>
                </a:schemeClr>
              </a:solidFill>
            </a:endParaRPr>
          </a:p>
        </p:txBody>
      </p:sp>
      <p:cxnSp>
        <p:nvCxnSpPr>
          <p:cNvPr id="104" name="Straight Connector 103">
            <a:extLst>
              <a:ext uri="{FF2B5EF4-FFF2-40B4-BE49-F238E27FC236}">
                <a16:creationId xmlns:a16="http://schemas.microsoft.com/office/drawing/2014/main" id="{49D87D4A-E317-4446-9B95-5184CB3968F3}"/>
              </a:ext>
            </a:extLst>
          </p:cNvPr>
          <p:cNvCxnSpPr>
            <a:cxnSpLocks/>
          </p:cNvCxnSpPr>
          <p:nvPr/>
        </p:nvCxnSpPr>
        <p:spPr>
          <a:xfrm flipH="1">
            <a:off x="5316229" y="2667000"/>
            <a:ext cx="7397" cy="2531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5" name="Straight Connector 104">
            <a:extLst>
              <a:ext uri="{FF2B5EF4-FFF2-40B4-BE49-F238E27FC236}">
                <a16:creationId xmlns:a16="http://schemas.microsoft.com/office/drawing/2014/main" id="{F40B6D71-75A8-4A88-864D-00D14C2F710D}"/>
              </a:ext>
            </a:extLst>
          </p:cNvPr>
          <p:cNvCxnSpPr/>
          <p:nvPr/>
        </p:nvCxnSpPr>
        <p:spPr>
          <a:xfrm flipH="1">
            <a:off x="5323624" y="2832814"/>
            <a:ext cx="24447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6" name="Straight Connector 105">
            <a:extLst>
              <a:ext uri="{FF2B5EF4-FFF2-40B4-BE49-F238E27FC236}">
                <a16:creationId xmlns:a16="http://schemas.microsoft.com/office/drawing/2014/main" id="{010BF7B2-AA07-4DCF-822D-E2DB5CC0BF59}"/>
              </a:ext>
            </a:extLst>
          </p:cNvPr>
          <p:cNvCxnSpPr/>
          <p:nvPr/>
        </p:nvCxnSpPr>
        <p:spPr>
          <a:xfrm flipH="1">
            <a:off x="5323624" y="3360065"/>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a:extLst>
              <a:ext uri="{FF2B5EF4-FFF2-40B4-BE49-F238E27FC236}">
                <a16:creationId xmlns:a16="http://schemas.microsoft.com/office/drawing/2014/main" id="{BAC8035C-3999-4C31-93CD-6C0D2ADEB73B}"/>
              </a:ext>
            </a:extLst>
          </p:cNvPr>
          <p:cNvCxnSpPr/>
          <p:nvPr/>
        </p:nvCxnSpPr>
        <p:spPr>
          <a:xfrm flipH="1">
            <a:off x="5323536" y="3786938"/>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8" name="Straight Connector 107">
            <a:extLst>
              <a:ext uri="{FF2B5EF4-FFF2-40B4-BE49-F238E27FC236}">
                <a16:creationId xmlns:a16="http://schemas.microsoft.com/office/drawing/2014/main" id="{DB64CAEE-69B4-426A-8A5B-D1269DBF0F66}"/>
              </a:ext>
            </a:extLst>
          </p:cNvPr>
          <p:cNvCxnSpPr/>
          <p:nvPr/>
        </p:nvCxnSpPr>
        <p:spPr>
          <a:xfrm flipH="1">
            <a:off x="5327493" y="4249152"/>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13" name="Text Box 42">
            <a:extLst>
              <a:ext uri="{FF2B5EF4-FFF2-40B4-BE49-F238E27FC236}">
                <a16:creationId xmlns:a16="http://schemas.microsoft.com/office/drawing/2014/main" id="{056DFFD9-3CA2-42E7-90FE-4F14522E3504}"/>
              </a:ext>
            </a:extLst>
          </p:cNvPr>
          <p:cNvSpPr txBox="1">
            <a:spLocks noChangeArrowheads="1"/>
          </p:cNvSpPr>
          <p:nvPr/>
        </p:nvSpPr>
        <p:spPr bwMode="auto">
          <a:xfrm>
            <a:off x="5533954" y="3623846"/>
            <a:ext cx="1563248"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Retinal surgery</a:t>
            </a:r>
          </a:p>
        </p:txBody>
      </p:sp>
      <p:sp>
        <p:nvSpPr>
          <p:cNvPr id="118" name="Text Box 47">
            <a:extLst>
              <a:ext uri="{FF2B5EF4-FFF2-40B4-BE49-F238E27FC236}">
                <a16:creationId xmlns:a16="http://schemas.microsoft.com/office/drawing/2014/main" id="{3F59D898-ECAD-49F0-9425-2A1BC8DDA7B5}"/>
              </a:ext>
            </a:extLst>
          </p:cNvPr>
          <p:cNvSpPr txBox="1">
            <a:spLocks noChangeArrowheads="1"/>
          </p:cNvSpPr>
          <p:nvPr/>
        </p:nvSpPr>
        <p:spPr bwMode="auto">
          <a:xfrm>
            <a:off x="5523688" y="4538246"/>
            <a:ext cx="1414170"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Drug-induced</a:t>
            </a:r>
          </a:p>
        </p:txBody>
      </p:sp>
      <p:sp>
        <p:nvSpPr>
          <p:cNvPr id="16" name="TextBox 15">
            <a:extLst>
              <a:ext uri="{FF2B5EF4-FFF2-40B4-BE49-F238E27FC236}">
                <a16:creationId xmlns:a16="http://schemas.microsoft.com/office/drawing/2014/main" id="{984E008D-FBBA-42B4-940E-EA26772E0161}"/>
              </a:ext>
            </a:extLst>
          </p:cNvPr>
          <p:cNvSpPr txBox="1"/>
          <p:nvPr/>
        </p:nvSpPr>
        <p:spPr>
          <a:xfrm>
            <a:off x="6230528" y="5257800"/>
            <a:ext cx="1326004" cy="369332"/>
          </a:xfrm>
          <a:prstGeom prst="rect">
            <a:avLst/>
          </a:prstGeom>
          <a:noFill/>
        </p:spPr>
        <p:txBody>
          <a:bodyPr wrap="none" rtlCol="0">
            <a:spAutoFit/>
          </a:bodyPr>
          <a:lstStyle/>
          <a:p>
            <a:pPr algn="ctr"/>
            <a:r>
              <a:rPr lang="en-US" dirty="0">
                <a:solidFill>
                  <a:schemeClr val="bg1">
                    <a:lumMod val="75000"/>
                  </a:schemeClr>
                </a:solidFill>
              </a:rPr>
              <a:t>Both/Either</a:t>
            </a:r>
          </a:p>
        </p:txBody>
      </p:sp>
      <p:sp>
        <p:nvSpPr>
          <p:cNvPr id="36" name="Text Box 19">
            <a:extLst>
              <a:ext uri="{FF2B5EF4-FFF2-40B4-BE49-F238E27FC236}">
                <a16:creationId xmlns:a16="http://schemas.microsoft.com/office/drawing/2014/main" id="{DACBEF6D-2D2F-4E0B-9506-468BB5942DB4}"/>
              </a:ext>
            </a:extLst>
          </p:cNvPr>
          <p:cNvSpPr txBox="1">
            <a:spLocks noChangeArrowheads="1"/>
          </p:cNvSpPr>
          <p:nvPr/>
        </p:nvSpPr>
        <p:spPr bwMode="auto">
          <a:xfrm>
            <a:off x="38886" y="661620"/>
            <a:ext cx="7119196" cy="5509200"/>
          </a:xfrm>
          <a:prstGeom prst="rect">
            <a:avLst/>
          </a:prstGeom>
          <a:solidFill>
            <a:srgbClr val="FFCCFF"/>
          </a:solidFill>
          <a:ln w="9525">
            <a:noFill/>
            <a:miter lim="800000"/>
            <a:headEnd/>
            <a:tailEnd/>
          </a:ln>
          <a:effectLst/>
        </p:spPr>
        <p:txBody>
          <a:bodyPr wrap="squar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r>
              <a:rPr lang="en-US" sz="1600" i="1" dirty="0">
                <a:solidFill>
                  <a:srgbClr val="0000FF"/>
                </a:solidFill>
              </a:rPr>
              <a:t>What is </a:t>
            </a:r>
            <a:r>
              <a:rPr lang="en-US" sz="1600" dirty="0">
                <a:solidFill>
                  <a:srgbClr val="0000FF"/>
                </a:solidFill>
              </a:rPr>
              <a:t>aqueous misdirection syndrome</a:t>
            </a:r>
            <a:r>
              <a:rPr lang="en-US" sz="1600" i="1" dirty="0">
                <a:solidFill>
                  <a:srgbClr val="0000FF"/>
                </a:solidFill>
              </a:rPr>
              <a:t>?</a:t>
            </a:r>
          </a:p>
          <a:p>
            <a:pPr eaLnBrk="1" hangingPunct="1"/>
            <a:r>
              <a:rPr lang="en-US" sz="1600" dirty="0">
                <a:solidFill>
                  <a:srgbClr val="0000FF"/>
                </a:solidFill>
              </a:rPr>
              <a:t>A rare condition in which anterior rotation of the ciliary body causes newly-produced aqueous to be (mis)directed toward the vitreous rather than into the posterior, then anterior chambers</a:t>
            </a:r>
          </a:p>
          <a:p>
            <a:pPr eaLnBrk="1" hangingPunct="1"/>
            <a:endParaRPr lang="en-US" sz="1600" dirty="0">
              <a:solidFill>
                <a:srgbClr val="0000FF"/>
              </a:solidFill>
            </a:endParaRPr>
          </a:p>
          <a:p>
            <a:pPr eaLnBrk="1" hangingPunct="1"/>
            <a:r>
              <a:rPr lang="en-US" sz="1600" i="1" dirty="0">
                <a:solidFill>
                  <a:srgbClr val="0000FF"/>
                </a:solidFill>
              </a:rPr>
              <a:t>How does it present?</a:t>
            </a:r>
          </a:p>
          <a:p>
            <a:pPr eaLnBrk="1" hangingPunct="1"/>
            <a:r>
              <a:rPr lang="en-US" sz="1600" dirty="0">
                <a:solidFill>
                  <a:srgbClr val="0000FF"/>
                </a:solidFill>
              </a:rPr>
              <a:t>With high IOP and a uniformly shallow AC in the acute post-op period after intraocular surgery</a:t>
            </a:r>
            <a:endParaRPr lang="en-US" sz="1600" dirty="0">
              <a:solidFill>
                <a:srgbClr val="FFCCFF"/>
              </a:solidFill>
            </a:endParaRPr>
          </a:p>
          <a:p>
            <a:pPr eaLnBrk="1" hangingPunct="1"/>
            <a:endParaRPr lang="en-US" sz="1600" dirty="0">
              <a:solidFill>
                <a:srgbClr val="FFCCFF"/>
              </a:solidFill>
            </a:endParaRPr>
          </a:p>
          <a:p>
            <a:pPr eaLnBrk="1" hangingPunct="1"/>
            <a:r>
              <a:rPr lang="en-US" sz="1600" i="1" dirty="0">
                <a:solidFill>
                  <a:srgbClr val="FFCCFF"/>
                </a:solidFill>
              </a:rPr>
              <a:t>What is the chief risk factor?</a:t>
            </a:r>
          </a:p>
          <a:p>
            <a:pPr eaLnBrk="1" hangingPunct="1"/>
            <a:r>
              <a:rPr lang="en-US" sz="1600" dirty="0">
                <a:solidFill>
                  <a:srgbClr val="FFCCFF"/>
                </a:solidFill>
              </a:rPr>
              <a:t>Surgery in an eye with tight angles or PAS</a:t>
            </a:r>
          </a:p>
          <a:p>
            <a:pPr eaLnBrk="1" hangingPunct="1"/>
            <a:endParaRPr lang="en-US" sz="1600" dirty="0">
              <a:solidFill>
                <a:srgbClr val="FFCCFF"/>
              </a:solidFill>
            </a:endParaRPr>
          </a:p>
          <a:p>
            <a:pPr eaLnBrk="1" hangingPunct="1"/>
            <a:r>
              <a:rPr lang="en-US" sz="1600" i="1" dirty="0">
                <a:solidFill>
                  <a:srgbClr val="FFCCFF"/>
                </a:solidFill>
              </a:rPr>
              <a:t>By what other names is it known?</a:t>
            </a:r>
          </a:p>
          <a:p>
            <a:pPr eaLnBrk="1" hangingPunct="1"/>
            <a:r>
              <a:rPr lang="en-US" sz="1600" dirty="0">
                <a:solidFill>
                  <a:srgbClr val="FFCCFF"/>
                </a:solidFill>
              </a:rPr>
              <a:t>--Malignant glaucoma</a:t>
            </a:r>
          </a:p>
          <a:p>
            <a:pPr eaLnBrk="1" hangingPunct="1"/>
            <a:r>
              <a:rPr lang="en-US" sz="1600" dirty="0">
                <a:solidFill>
                  <a:srgbClr val="FFCCFF"/>
                </a:solidFill>
              </a:rPr>
              <a:t>--Ciliary-block glaucoma</a:t>
            </a:r>
          </a:p>
          <a:p>
            <a:pPr eaLnBrk="1" hangingPunct="1"/>
            <a:endParaRPr lang="en-US" sz="1600" i="1" dirty="0">
              <a:solidFill>
                <a:srgbClr val="FFCCFF"/>
              </a:solidFill>
            </a:endParaRPr>
          </a:p>
          <a:p>
            <a:pPr eaLnBrk="1" hangingPunct="1"/>
            <a:r>
              <a:rPr lang="en-US" sz="1600" i="1" dirty="0">
                <a:solidFill>
                  <a:srgbClr val="FFCCFF"/>
                </a:solidFill>
              </a:rPr>
              <a:t>How is aqueous misdirection syndrome managed medically?</a:t>
            </a:r>
            <a:endParaRPr lang="en-US" sz="1600" dirty="0">
              <a:solidFill>
                <a:srgbClr val="FFCCFF"/>
              </a:solidFill>
            </a:endParaRPr>
          </a:p>
          <a:p>
            <a:pPr eaLnBrk="1" hangingPunct="1"/>
            <a:r>
              <a:rPr lang="en-US" sz="1600" dirty="0">
                <a:solidFill>
                  <a:srgbClr val="FFCCFF"/>
                </a:solidFill>
              </a:rPr>
              <a:t>With the triad of aggressive  aqueous suppression , aggressive  cycloplegia and  dehydration  of the vitreous with  hyperosmotic agents</a:t>
            </a:r>
          </a:p>
          <a:p>
            <a:pPr eaLnBrk="1" hangingPunct="1"/>
            <a:endParaRPr lang="en-US" sz="1600" dirty="0">
              <a:solidFill>
                <a:srgbClr val="FFCCFF"/>
              </a:solidFill>
            </a:endParaRPr>
          </a:p>
          <a:p>
            <a:pPr eaLnBrk="1" hangingPunct="1"/>
            <a:r>
              <a:rPr lang="en-US" sz="1600" i="1" dirty="0">
                <a:solidFill>
                  <a:srgbClr val="FFCCFF"/>
                </a:solidFill>
              </a:rPr>
              <a:t>Is there a role for surgery in managing aqueous misdirection?</a:t>
            </a:r>
          </a:p>
          <a:p>
            <a:pPr eaLnBrk="1" hangingPunct="1"/>
            <a:r>
              <a:rPr lang="en-US" sz="1600" dirty="0">
                <a:solidFill>
                  <a:srgbClr val="FFCCFF"/>
                </a:solidFill>
              </a:rPr>
              <a:t>Yes; resolution often requires surgical or laser disruption of the vitreous face</a:t>
            </a:r>
            <a:endParaRPr lang="en-US" sz="1600" b="1" dirty="0">
              <a:solidFill>
                <a:srgbClr val="FFCCFF"/>
              </a:solidFill>
            </a:endParaRPr>
          </a:p>
        </p:txBody>
      </p:sp>
      <p:sp>
        <p:nvSpPr>
          <p:cNvPr id="37" name="Oval 36">
            <a:extLst>
              <a:ext uri="{FF2B5EF4-FFF2-40B4-BE49-F238E27FC236}">
                <a16:creationId xmlns:a16="http://schemas.microsoft.com/office/drawing/2014/main" id="{807B83F5-75EE-49FC-ABD5-E266424DE5DD}"/>
              </a:ext>
            </a:extLst>
          </p:cNvPr>
          <p:cNvSpPr/>
          <p:nvPr/>
        </p:nvSpPr>
        <p:spPr>
          <a:xfrm>
            <a:off x="5415256" y="2611055"/>
            <a:ext cx="2486673" cy="490331"/>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0" name="Text Box 23">
            <a:extLst>
              <a:ext uri="{FF2B5EF4-FFF2-40B4-BE49-F238E27FC236}">
                <a16:creationId xmlns:a16="http://schemas.microsoft.com/office/drawing/2014/main" id="{D8F2FCFF-2984-4836-B000-9C5601A8EAAA}"/>
              </a:ext>
            </a:extLst>
          </p:cNvPr>
          <p:cNvSpPr txBox="1">
            <a:spLocks noChangeArrowheads="1"/>
          </p:cNvSpPr>
          <p:nvPr/>
        </p:nvSpPr>
        <p:spPr bwMode="auto">
          <a:xfrm>
            <a:off x="5530369" y="2667000"/>
            <a:ext cx="2339102" cy="338554"/>
          </a:xfrm>
          <a:prstGeom prst="rect">
            <a:avLst/>
          </a:prstGeom>
          <a:no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b="1" dirty="0"/>
              <a:t>Aqueous misdirection</a:t>
            </a:r>
          </a:p>
        </p:txBody>
      </p:sp>
    </p:spTree>
    <p:extLst>
      <p:ext uri="{BB962C8B-B14F-4D97-AF65-F5344CB8AC3E}">
        <p14:creationId xmlns:p14="http://schemas.microsoft.com/office/powerpoint/2010/main" val="321714713"/>
      </p:ext>
    </p:extLst>
  </p:cSld>
  <p:clrMapOvr>
    <a:masterClrMapping/>
  </p:clrMapOvr>
</p:sld>
</file>

<file path=ppt/slides/slide1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Straight Arrow Connector 12">
            <a:extLst>
              <a:ext uri="{FF2B5EF4-FFF2-40B4-BE49-F238E27FC236}">
                <a16:creationId xmlns:a16="http://schemas.microsoft.com/office/drawing/2014/main" id="{A6DE2085-829C-480C-9216-69D6039C0A37}"/>
              </a:ext>
            </a:extLst>
          </p:cNvPr>
          <p:cNvCxnSpPr>
            <a:cxnSpLocks/>
          </p:cNvCxnSpPr>
          <p:nvPr/>
        </p:nvCxnSpPr>
        <p:spPr>
          <a:xfrm>
            <a:off x="6717173" y="1828800"/>
            <a:ext cx="0" cy="3462754"/>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43014" name="Text Box 6"/>
          <p:cNvSpPr txBox="1">
            <a:spLocks noChangeArrowheads="1"/>
          </p:cNvSpPr>
          <p:nvPr/>
        </p:nvSpPr>
        <p:spPr bwMode="auto">
          <a:xfrm>
            <a:off x="533400" y="2356376"/>
            <a:ext cx="1005403"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Lens-</a:t>
            </a:r>
          </a:p>
          <a:p>
            <a:pPr algn="ctr" eaLnBrk="1" hangingPunct="1">
              <a:lnSpc>
                <a:spcPct val="80000"/>
              </a:lnSpc>
              <a:spcBef>
                <a:spcPct val="0"/>
              </a:spcBef>
              <a:buClrTx/>
              <a:buSzTx/>
              <a:buFontTx/>
              <a:buNone/>
            </a:pPr>
            <a:r>
              <a:rPr lang="en-US" altLang="en-US" sz="1800" dirty="0">
                <a:solidFill>
                  <a:schemeClr val="bg1">
                    <a:lumMod val="75000"/>
                  </a:schemeClr>
                </a:solidFill>
              </a:rPr>
              <a:t>Induced</a:t>
            </a:r>
          </a:p>
        </p:txBody>
      </p:sp>
      <p:sp>
        <p:nvSpPr>
          <p:cNvPr id="43017" name="Text Box 14"/>
          <p:cNvSpPr txBox="1">
            <a:spLocks noChangeArrowheads="1"/>
          </p:cNvSpPr>
          <p:nvPr/>
        </p:nvSpPr>
        <p:spPr bwMode="auto">
          <a:xfrm>
            <a:off x="3026498" y="2365901"/>
            <a:ext cx="1633781"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Aphakic/</a:t>
            </a:r>
          </a:p>
          <a:p>
            <a:pPr algn="ctr" eaLnBrk="1" hangingPunct="1">
              <a:lnSpc>
                <a:spcPct val="80000"/>
              </a:lnSpc>
              <a:spcBef>
                <a:spcPct val="0"/>
              </a:spcBef>
              <a:buClrTx/>
              <a:buSzTx/>
              <a:buFontTx/>
              <a:buNone/>
            </a:pPr>
            <a:r>
              <a:rPr lang="en-US" altLang="en-US" sz="1800" dirty="0" err="1">
                <a:solidFill>
                  <a:schemeClr val="bg1">
                    <a:lumMod val="75000"/>
                  </a:schemeClr>
                </a:solidFill>
              </a:rPr>
              <a:t>Pseudophakic</a:t>
            </a:r>
            <a:endParaRPr lang="en-US" altLang="en-US" sz="1800" dirty="0">
              <a:solidFill>
                <a:schemeClr val="bg1">
                  <a:lumMod val="75000"/>
                </a:schemeClr>
              </a:solidFill>
            </a:endParaRPr>
          </a:p>
        </p:txBody>
      </p:sp>
      <p:sp>
        <p:nvSpPr>
          <p:cNvPr id="43031" name="Text Box 35"/>
          <p:cNvSpPr txBox="1">
            <a:spLocks noChangeArrowheads="1"/>
          </p:cNvSpPr>
          <p:nvPr/>
        </p:nvSpPr>
        <p:spPr bwMode="auto">
          <a:xfrm>
            <a:off x="1190847" y="1295400"/>
            <a:ext cx="2473754"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solidFill>
                  <a:schemeClr val="bg1">
                    <a:lumMod val="75000"/>
                  </a:schemeClr>
                </a:solidFill>
              </a:rPr>
              <a:t>w/ Pupillary Block</a:t>
            </a:r>
          </a:p>
        </p:txBody>
      </p:sp>
      <p:sp>
        <p:nvSpPr>
          <p:cNvPr id="43032" name="Text Box 36"/>
          <p:cNvSpPr txBox="1">
            <a:spLocks noChangeArrowheads="1"/>
          </p:cNvSpPr>
          <p:nvPr/>
        </p:nvSpPr>
        <p:spPr bwMode="auto">
          <a:xfrm>
            <a:off x="5181600" y="1295400"/>
            <a:ext cx="2630848"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t>w/o Pupillary Block</a:t>
            </a:r>
          </a:p>
        </p:txBody>
      </p:sp>
      <p:sp>
        <p:nvSpPr>
          <p:cNvPr id="50" name="TextBox 49">
            <a:extLst>
              <a:ext uri="{FF2B5EF4-FFF2-40B4-BE49-F238E27FC236}">
                <a16:creationId xmlns:a16="http://schemas.microsoft.com/office/drawing/2014/main" id="{CF426230-46C8-405C-9015-99EF57762A2E}"/>
              </a:ext>
            </a:extLst>
          </p:cNvPr>
          <p:cNvSpPr txBox="1"/>
          <p:nvPr/>
        </p:nvSpPr>
        <p:spPr>
          <a:xfrm>
            <a:off x="2259496" y="189094"/>
            <a:ext cx="4607480" cy="400110"/>
          </a:xfrm>
          <a:prstGeom prst="rect">
            <a:avLst/>
          </a:prstGeom>
          <a:solidFill>
            <a:schemeClr val="accent1">
              <a:lumMod val="60000"/>
              <a:lumOff val="40000"/>
            </a:schemeClr>
          </a:solidFill>
        </p:spPr>
        <p:txBody>
          <a:bodyPr wrap="none" rtlCol="0">
            <a:spAutoFit/>
          </a:bodyPr>
          <a:lstStyle/>
          <a:p>
            <a:pPr algn="ctr"/>
            <a:r>
              <a:rPr lang="en-US" sz="2000" b="1" dirty="0"/>
              <a:t>Secondary Angle Closure Glaucoma</a:t>
            </a:r>
          </a:p>
        </p:txBody>
      </p:sp>
      <p:sp>
        <p:nvSpPr>
          <p:cNvPr id="2" name="TextBox 1">
            <a:extLst>
              <a:ext uri="{FF2B5EF4-FFF2-40B4-BE49-F238E27FC236}">
                <a16:creationId xmlns:a16="http://schemas.microsoft.com/office/drawing/2014/main" id="{A7E30BEC-923B-4C9A-A856-BDD0D882F6B8}"/>
              </a:ext>
            </a:extLst>
          </p:cNvPr>
          <p:cNvSpPr txBox="1"/>
          <p:nvPr/>
        </p:nvSpPr>
        <p:spPr>
          <a:xfrm>
            <a:off x="887305" y="2844119"/>
            <a:ext cx="1494320" cy="338554"/>
          </a:xfrm>
          <a:prstGeom prst="rect">
            <a:avLst/>
          </a:prstGeom>
          <a:noFill/>
        </p:spPr>
        <p:txBody>
          <a:bodyPr wrap="none" rtlCol="0">
            <a:spAutoFit/>
          </a:bodyPr>
          <a:lstStyle/>
          <a:p>
            <a:r>
              <a:rPr lang="en-US" sz="1600" dirty="0" err="1">
                <a:solidFill>
                  <a:schemeClr val="bg1">
                    <a:lumMod val="75000"/>
                  </a:schemeClr>
                </a:solidFill>
              </a:rPr>
              <a:t>Phacomorphic</a:t>
            </a:r>
            <a:endParaRPr lang="en-US" sz="1600" dirty="0">
              <a:solidFill>
                <a:schemeClr val="bg1">
                  <a:lumMod val="75000"/>
                </a:schemeClr>
              </a:solidFill>
            </a:endParaRPr>
          </a:p>
        </p:txBody>
      </p:sp>
      <p:sp>
        <p:nvSpPr>
          <p:cNvPr id="51" name="TextBox 50">
            <a:extLst>
              <a:ext uri="{FF2B5EF4-FFF2-40B4-BE49-F238E27FC236}">
                <a16:creationId xmlns:a16="http://schemas.microsoft.com/office/drawing/2014/main" id="{156069D4-340B-4160-A336-EBF73557CEE0}"/>
              </a:ext>
            </a:extLst>
          </p:cNvPr>
          <p:cNvSpPr txBox="1"/>
          <p:nvPr/>
        </p:nvSpPr>
        <p:spPr>
          <a:xfrm>
            <a:off x="884725" y="3175578"/>
            <a:ext cx="1402948" cy="338554"/>
          </a:xfrm>
          <a:prstGeom prst="rect">
            <a:avLst/>
          </a:prstGeom>
          <a:noFill/>
        </p:spPr>
        <p:txBody>
          <a:bodyPr wrap="none" rtlCol="0">
            <a:spAutoFit/>
          </a:bodyPr>
          <a:lstStyle/>
          <a:p>
            <a:r>
              <a:rPr lang="en-US" sz="1600" dirty="0">
                <a:solidFill>
                  <a:schemeClr val="bg1">
                    <a:lumMod val="75000"/>
                  </a:schemeClr>
                </a:solidFill>
              </a:rPr>
              <a:t>Ectopia </a:t>
            </a:r>
            <a:r>
              <a:rPr lang="en-US" sz="1600" dirty="0" err="1">
                <a:solidFill>
                  <a:schemeClr val="bg1">
                    <a:lumMod val="75000"/>
                  </a:schemeClr>
                </a:solidFill>
              </a:rPr>
              <a:t>lentis</a:t>
            </a:r>
            <a:endParaRPr lang="en-US" sz="1600" dirty="0">
              <a:solidFill>
                <a:schemeClr val="bg1">
                  <a:lumMod val="75000"/>
                </a:schemeClr>
              </a:solidFill>
            </a:endParaRPr>
          </a:p>
        </p:txBody>
      </p:sp>
      <p:cxnSp>
        <p:nvCxnSpPr>
          <p:cNvPr id="71" name="Straight Connector 70">
            <a:extLst>
              <a:ext uri="{FF2B5EF4-FFF2-40B4-BE49-F238E27FC236}">
                <a16:creationId xmlns:a16="http://schemas.microsoft.com/office/drawing/2014/main" id="{C104938D-BA8D-4E39-9D5F-9EE2012F2F3C}"/>
              </a:ext>
            </a:extLst>
          </p:cNvPr>
          <p:cNvCxnSpPr>
            <a:cxnSpLocks/>
          </p:cNvCxnSpPr>
          <p:nvPr/>
        </p:nvCxnSpPr>
        <p:spPr>
          <a:xfrm flipH="1">
            <a:off x="762665" y="3023488"/>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2A7E4E40-472F-4E50-8A7A-45C10FDD7171}"/>
              </a:ext>
            </a:extLst>
          </p:cNvPr>
          <p:cNvCxnSpPr>
            <a:cxnSpLocks/>
          </p:cNvCxnSpPr>
          <p:nvPr/>
        </p:nvCxnSpPr>
        <p:spPr>
          <a:xfrm flipH="1">
            <a:off x="762665" y="3347853"/>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C3924889-45B9-4383-9C9E-48F0A9C27AD8}"/>
              </a:ext>
            </a:extLst>
          </p:cNvPr>
          <p:cNvCxnSpPr>
            <a:cxnSpLocks/>
          </p:cNvCxnSpPr>
          <p:nvPr/>
        </p:nvCxnSpPr>
        <p:spPr>
          <a:xfrm flipH="1">
            <a:off x="748719" y="2838976"/>
            <a:ext cx="13947" cy="5088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 name="Straight Arrow Connector 5">
            <a:extLst>
              <a:ext uri="{FF2B5EF4-FFF2-40B4-BE49-F238E27FC236}">
                <a16:creationId xmlns:a16="http://schemas.microsoft.com/office/drawing/2014/main" id="{A3439F0C-5143-461F-8F3C-2E830785DEFC}"/>
              </a:ext>
            </a:extLst>
          </p:cNvPr>
          <p:cNvCxnSpPr>
            <a:stCxn id="50" idx="2"/>
          </p:cNvCxnSpPr>
          <p:nvPr/>
        </p:nvCxnSpPr>
        <p:spPr>
          <a:xfrm flipH="1">
            <a:off x="2971800" y="589204"/>
            <a:ext cx="1591436" cy="706196"/>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0" name="Straight Arrow Connector 9">
            <a:extLst>
              <a:ext uri="{FF2B5EF4-FFF2-40B4-BE49-F238E27FC236}">
                <a16:creationId xmlns:a16="http://schemas.microsoft.com/office/drawing/2014/main" id="{84DC796E-F6ED-4FBB-82D2-A260F480BF8A}"/>
              </a:ext>
            </a:extLst>
          </p:cNvPr>
          <p:cNvCxnSpPr>
            <a:cxnSpLocks/>
          </p:cNvCxnSpPr>
          <p:nvPr/>
        </p:nvCxnSpPr>
        <p:spPr>
          <a:xfrm>
            <a:off x="4572000" y="589204"/>
            <a:ext cx="1600200" cy="706196"/>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6" name="Straight Arrow Connector 25">
            <a:extLst>
              <a:ext uri="{FF2B5EF4-FFF2-40B4-BE49-F238E27FC236}">
                <a16:creationId xmlns:a16="http://schemas.microsoft.com/office/drawing/2014/main" id="{B70E0124-9B84-41A5-8D84-A66B7838A706}"/>
              </a:ext>
            </a:extLst>
          </p:cNvPr>
          <p:cNvCxnSpPr>
            <a:cxnSpLocks/>
          </p:cNvCxnSpPr>
          <p:nvPr/>
        </p:nvCxnSpPr>
        <p:spPr>
          <a:xfrm flipH="1">
            <a:off x="1159539" y="1828800"/>
            <a:ext cx="1290435" cy="478059"/>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28" name="Straight Arrow Connector 27">
            <a:extLst>
              <a:ext uri="{FF2B5EF4-FFF2-40B4-BE49-F238E27FC236}">
                <a16:creationId xmlns:a16="http://schemas.microsoft.com/office/drawing/2014/main" id="{567A4249-5C59-4416-8A8E-1C35913900AB}"/>
              </a:ext>
            </a:extLst>
          </p:cNvPr>
          <p:cNvCxnSpPr>
            <a:cxnSpLocks/>
          </p:cNvCxnSpPr>
          <p:nvPr/>
        </p:nvCxnSpPr>
        <p:spPr>
          <a:xfrm>
            <a:off x="2449973" y="1832208"/>
            <a:ext cx="1268784"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56" name="Text Box 6">
            <a:extLst>
              <a:ext uri="{FF2B5EF4-FFF2-40B4-BE49-F238E27FC236}">
                <a16:creationId xmlns:a16="http://schemas.microsoft.com/office/drawing/2014/main" id="{557983BD-9D64-49B9-A366-A08663B0451F}"/>
              </a:ext>
            </a:extLst>
          </p:cNvPr>
          <p:cNvSpPr txBox="1">
            <a:spLocks noChangeArrowheads="1"/>
          </p:cNvSpPr>
          <p:nvPr/>
        </p:nvSpPr>
        <p:spPr bwMode="auto">
          <a:xfrm>
            <a:off x="5029200" y="2356376"/>
            <a:ext cx="813043"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r" eaLnBrk="1" hangingPunct="1">
              <a:lnSpc>
                <a:spcPct val="80000"/>
              </a:lnSpc>
              <a:spcBef>
                <a:spcPct val="0"/>
              </a:spcBef>
              <a:buClrTx/>
              <a:buSzTx/>
              <a:buFontTx/>
              <a:buNone/>
            </a:pPr>
            <a:r>
              <a:rPr lang="en-US" altLang="en-US" sz="1800" dirty="0"/>
              <a:t>‘Push’</a:t>
            </a:r>
          </a:p>
        </p:txBody>
      </p:sp>
      <p:sp>
        <p:nvSpPr>
          <p:cNvPr id="57" name="Text Box 14">
            <a:extLst>
              <a:ext uri="{FF2B5EF4-FFF2-40B4-BE49-F238E27FC236}">
                <a16:creationId xmlns:a16="http://schemas.microsoft.com/office/drawing/2014/main" id="{5DAFA1C1-3A29-4C27-A379-663FDD22E326}"/>
              </a:ext>
            </a:extLst>
          </p:cNvPr>
          <p:cNvSpPr txBox="1">
            <a:spLocks noChangeArrowheads="1"/>
          </p:cNvSpPr>
          <p:nvPr/>
        </p:nvSpPr>
        <p:spPr bwMode="auto">
          <a:xfrm>
            <a:off x="7620000" y="2365901"/>
            <a:ext cx="671979"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‘Pull’</a:t>
            </a:r>
          </a:p>
        </p:txBody>
      </p:sp>
      <p:cxnSp>
        <p:nvCxnSpPr>
          <p:cNvPr id="58" name="Straight Arrow Connector 57">
            <a:extLst>
              <a:ext uri="{FF2B5EF4-FFF2-40B4-BE49-F238E27FC236}">
                <a16:creationId xmlns:a16="http://schemas.microsoft.com/office/drawing/2014/main" id="{E874FEE9-46BD-46A3-90A3-DE7CC220FBFF}"/>
              </a:ext>
            </a:extLst>
          </p:cNvPr>
          <p:cNvCxnSpPr>
            <a:cxnSpLocks/>
          </p:cNvCxnSpPr>
          <p:nvPr/>
        </p:nvCxnSpPr>
        <p:spPr>
          <a:xfrm flipH="1">
            <a:off x="5867400" y="1828800"/>
            <a:ext cx="849775" cy="477455"/>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59" name="Straight Arrow Connector 58">
            <a:extLst>
              <a:ext uri="{FF2B5EF4-FFF2-40B4-BE49-F238E27FC236}">
                <a16:creationId xmlns:a16="http://schemas.microsoft.com/office/drawing/2014/main" id="{C370A4A1-FE96-4E70-B89E-839542A5E241}"/>
              </a:ext>
            </a:extLst>
          </p:cNvPr>
          <p:cNvCxnSpPr>
            <a:cxnSpLocks/>
          </p:cNvCxnSpPr>
          <p:nvPr/>
        </p:nvCxnSpPr>
        <p:spPr>
          <a:xfrm>
            <a:off x="6717173" y="1832208"/>
            <a:ext cx="902827" cy="474047"/>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101" name="Text Box 42">
            <a:extLst>
              <a:ext uri="{FF2B5EF4-FFF2-40B4-BE49-F238E27FC236}">
                <a16:creationId xmlns:a16="http://schemas.microsoft.com/office/drawing/2014/main" id="{334BC1A9-19DE-4364-B6DD-2EE35901B8C6}"/>
              </a:ext>
            </a:extLst>
          </p:cNvPr>
          <p:cNvSpPr txBox="1">
            <a:spLocks noChangeArrowheads="1"/>
          </p:cNvSpPr>
          <p:nvPr/>
        </p:nvSpPr>
        <p:spPr bwMode="auto">
          <a:xfrm>
            <a:off x="5551406" y="3192546"/>
            <a:ext cx="2276072"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ERD/choroidal effusion</a:t>
            </a:r>
          </a:p>
        </p:txBody>
      </p:sp>
      <p:sp>
        <p:nvSpPr>
          <p:cNvPr id="103" name="Text Box 47">
            <a:extLst>
              <a:ext uri="{FF2B5EF4-FFF2-40B4-BE49-F238E27FC236}">
                <a16:creationId xmlns:a16="http://schemas.microsoft.com/office/drawing/2014/main" id="{B8E0D8FB-F6B2-4B80-97DB-EF49CE3BCD2B}"/>
              </a:ext>
            </a:extLst>
          </p:cNvPr>
          <p:cNvSpPr txBox="1">
            <a:spLocks noChangeArrowheads="1"/>
          </p:cNvSpPr>
          <p:nvPr/>
        </p:nvSpPr>
        <p:spPr bwMode="auto">
          <a:xfrm>
            <a:off x="5543446" y="4055146"/>
            <a:ext cx="1619354"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err="1">
                <a:solidFill>
                  <a:schemeClr val="bg1">
                    <a:lumMod val="75000"/>
                  </a:schemeClr>
                </a:solidFill>
              </a:rPr>
              <a:t>Nanophthalmos</a:t>
            </a:r>
            <a:endParaRPr lang="en-US" altLang="en-US" sz="1600" dirty="0">
              <a:solidFill>
                <a:schemeClr val="bg1">
                  <a:lumMod val="75000"/>
                </a:schemeClr>
              </a:solidFill>
            </a:endParaRPr>
          </a:p>
        </p:txBody>
      </p:sp>
      <p:cxnSp>
        <p:nvCxnSpPr>
          <p:cNvPr id="104" name="Straight Connector 103">
            <a:extLst>
              <a:ext uri="{FF2B5EF4-FFF2-40B4-BE49-F238E27FC236}">
                <a16:creationId xmlns:a16="http://schemas.microsoft.com/office/drawing/2014/main" id="{49D87D4A-E317-4446-9B95-5184CB3968F3}"/>
              </a:ext>
            </a:extLst>
          </p:cNvPr>
          <p:cNvCxnSpPr>
            <a:cxnSpLocks/>
          </p:cNvCxnSpPr>
          <p:nvPr/>
        </p:nvCxnSpPr>
        <p:spPr>
          <a:xfrm flipH="1">
            <a:off x="5316229" y="2667000"/>
            <a:ext cx="7397" cy="2531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5" name="Straight Connector 104">
            <a:extLst>
              <a:ext uri="{FF2B5EF4-FFF2-40B4-BE49-F238E27FC236}">
                <a16:creationId xmlns:a16="http://schemas.microsoft.com/office/drawing/2014/main" id="{F40B6D71-75A8-4A88-864D-00D14C2F710D}"/>
              </a:ext>
            </a:extLst>
          </p:cNvPr>
          <p:cNvCxnSpPr/>
          <p:nvPr/>
        </p:nvCxnSpPr>
        <p:spPr>
          <a:xfrm flipH="1">
            <a:off x="5323624" y="2832814"/>
            <a:ext cx="24447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6" name="Straight Connector 105">
            <a:extLst>
              <a:ext uri="{FF2B5EF4-FFF2-40B4-BE49-F238E27FC236}">
                <a16:creationId xmlns:a16="http://schemas.microsoft.com/office/drawing/2014/main" id="{010BF7B2-AA07-4DCF-822D-E2DB5CC0BF59}"/>
              </a:ext>
            </a:extLst>
          </p:cNvPr>
          <p:cNvCxnSpPr/>
          <p:nvPr/>
        </p:nvCxnSpPr>
        <p:spPr>
          <a:xfrm flipH="1">
            <a:off x="5323624" y="3360065"/>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a:extLst>
              <a:ext uri="{FF2B5EF4-FFF2-40B4-BE49-F238E27FC236}">
                <a16:creationId xmlns:a16="http://schemas.microsoft.com/office/drawing/2014/main" id="{BAC8035C-3999-4C31-93CD-6C0D2ADEB73B}"/>
              </a:ext>
            </a:extLst>
          </p:cNvPr>
          <p:cNvCxnSpPr/>
          <p:nvPr/>
        </p:nvCxnSpPr>
        <p:spPr>
          <a:xfrm flipH="1">
            <a:off x="5323536" y="3786938"/>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8" name="Straight Connector 107">
            <a:extLst>
              <a:ext uri="{FF2B5EF4-FFF2-40B4-BE49-F238E27FC236}">
                <a16:creationId xmlns:a16="http://schemas.microsoft.com/office/drawing/2014/main" id="{DB64CAEE-69B4-426A-8A5B-D1269DBF0F66}"/>
              </a:ext>
            </a:extLst>
          </p:cNvPr>
          <p:cNvCxnSpPr/>
          <p:nvPr/>
        </p:nvCxnSpPr>
        <p:spPr>
          <a:xfrm flipH="1">
            <a:off x="5327493" y="4249152"/>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13" name="Text Box 42">
            <a:extLst>
              <a:ext uri="{FF2B5EF4-FFF2-40B4-BE49-F238E27FC236}">
                <a16:creationId xmlns:a16="http://schemas.microsoft.com/office/drawing/2014/main" id="{056DFFD9-3CA2-42E7-90FE-4F14522E3504}"/>
              </a:ext>
            </a:extLst>
          </p:cNvPr>
          <p:cNvSpPr txBox="1">
            <a:spLocks noChangeArrowheads="1"/>
          </p:cNvSpPr>
          <p:nvPr/>
        </p:nvSpPr>
        <p:spPr bwMode="auto">
          <a:xfrm>
            <a:off x="5533954" y="3623846"/>
            <a:ext cx="1563248"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Retinal surgery</a:t>
            </a:r>
          </a:p>
        </p:txBody>
      </p:sp>
      <p:sp>
        <p:nvSpPr>
          <p:cNvPr id="118" name="Text Box 47">
            <a:extLst>
              <a:ext uri="{FF2B5EF4-FFF2-40B4-BE49-F238E27FC236}">
                <a16:creationId xmlns:a16="http://schemas.microsoft.com/office/drawing/2014/main" id="{3F59D898-ECAD-49F0-9425-2A1BC8DDA7B5}"/>
              </a:ext>
            </a:extLst>
          </p:cNvPr>
          <p:cNvSpPr txBox="1">
            <a:spLocks noChangeArrowheads="1"/>
          </p:cNvSpPr>
          <p:nvPr/>
        </p:nvSpPr>
        <p:spPr bwMode="auto">
          <a:xfrm>
            <a:off x="5523688" y="4538246"/>
            <a:ext cx="1414170"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Drug-induced</a:t>
            </a:r>
          </a:p>
        </p:txBody>
      </p:sp>
      <p:sp>
        <p:nvSpPr>
          <p:cNvPr id="16" name="TextBox 15">
            <a:extLst>
              <a:ext uri="{FF2B5EF4-FFF2-40B4-BE49-F238E27FC236}">
                <a16:creationId xmlns:a16="http://schemas.microsoft.com/office/drawing/2014/main" id="{984E008D-FBBA-42B4-940E-EA26772E0161}"/>
              </a:ext>
            </a:extLst>
          </p:cNvPr>
          <p:cNvSpPr txBox="1"/>
          <p:nvPr/>
        </p:nvSpPr>
        <p:spPr>
          <a:xfrm>
            <a:off x="6230528" y="5257800"/>
            <a:ext cx="1326004" cy="369332"/>
          </a:xfrm>
          <a:prstGeom prst="rect">
            <a:avLst/>
          </a:prstGeom>
          <a:noFill/>
        </p:spPr>
        <p:txBody>
          <a:bodyPr wrap="none" rtlCol="0">
            <a:spAutoFit/>
          </a:bodyPr>
          <a:lstStyle/>
          <a:p>
            <a:pPr algn="ctr"/>
            <a:r>
              <a:rPr lang="en-US" dirty="0">
                <a:solidFill>
                  <a:schemeClr val="bg1">
                    <a:lumMod val="75000"/>
                  </a:schemeClr>
                </a:solidFill>
              </a:rPr>
              <a:t>Both/Either</a:t>
            </a:r>
          </a:p>
        </p:txBody>
      </p:sp>
      <p:sp>
        <p:nvSpPr>
          <p:cNvPr id="36" name="Text Box 19">
            <a:extLst>
              <a:ext uri="{FF2B5EF4-FFF2-40B4-BE49-F238E27FC236}">
                <a16:creationId xmlns:a16="http://schemas.microsoft.com/office/drawing/2014/main" id="{DACBEF6D-2D2F-4E0B-9506-468BB5942DB4}"/>
              </a:ext>
            </a:extLst>
          </p:cNvPr>
          <p:cNvSpPr txBox="1">
            <a:spLocks noChangeArrowheads="1"/>
          </p:cNvSpPr>
          <p:nvPr/>
        </p:nvSpPr>
        <p:spPr bwMode="auto">
          <a:xfrm>
            <a:off x="38886" y="661620"/>
            <a:ext cx="7119196" cy="5509200"/>
          </a:xfrm>
          <a:prstGeom prst="rect">
            <a:avLst/>
          </a:prstGeom>
          <a:solidFill>
            <a:srgbClr val="FFCCFF"/>
          </a:solidFill>
          <a:ln w="9525">
            <a:noFill/>
            <a:miter lim="800000"/>
            <a:headEnd/>
            <a:tailEnd/>
          </a:ln>
          <a:effectLst/>
        </p:spPr>
        <p:txBody>
          <a:bodyPr wrap="squar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r>
              <a:rPr lang="en-US" sz="1600" i="1" dirty="0">
                <a:solidFill>
                  <a:schemeClr val="bg1">
                    <a:lumMod val="65000"/>
                  </a:schemeClr>
                </a:solidFill>
              </a:rPr>
              <a:t>What is </a:t>
            </a:r>
            <a:r>
              <a:rPr lang="en-US" sz="1600" dirty="0">
                <a:solidFill>
                  <a:schemeClr val="bg1">
                    <a:lumMod val="65000"/>
                  </a:schemeClr>
                </a:solidFill>
              </a:rPr>
              <a:t>aqueous misdirection syndrome</a:t>
            </a:r>
            <a:r>
              <a:rPr lang="en-US" sz="1600" i="1" dirty="0">
                <a:solidFill>
                  <a:schemeClr val="bg1">
                    <a:lumMod val="65000"/>
                  </a:schemeClr>
                </a:solidFill>
              </a:rPr>
              <a:t>?</a:t>
            </a:r>
          </a:p>
          <a:p>
            <a:pPr eaLnBrk="1" hangingPunct="1"/>
            <a:r>
              <a:rPr lang="en-US" sz="1600" dirty="0">
                <a:solidFill>
                  <a:schemeClr val="bg1">
                    <a:lumMod val="65000"/>
                  </a:schemeClr>
                </a:solidFill>
              </a:rPr>
              <a:t>A rare condition in which anterior rotation of the ciliary body causes newly-produced aqueous to be (mis)directed toward the vitreous rather than into the posterior, then anterior chambers</a:t>
            </a:r>
          </a:p>
          <a:p>
            <a:pPr eaLnBrk="1" hangingPunct="1"/>
            <a:endParaRPr lang="en-US" sz="1600" dirty="0">
              <a:solidFill>
                <a:schemeClr val="bg1">
                  <a:lumMod val="65000"/>
                </a:schemeClr>
              </a:solidFill>
            </a:endParaRPr>
          </a:p>
          <a:p>
            <a:pPr eaLnBrk="1" hangingPunct="1"/>
            <a:r>
              <a:rPr lang="en-US" sz="1600" i="1" dirty="0">
                <a:solidFill>
                  <a:schemeClr val="bg1">
                    <a:lumMod val="65000"/>
                  </a:schemeClr>
                </a:solidFill>
              </a:rPr>
              <a:t>How does it present?</a:t>
            </a:r>
          </a:p>
          <a:p>
            <a:pPr eaLnBrk="1" hangingPunct="1"/>
            <a:r>
              <a:rPr lang="en-US" sz="1600" dirty="0">
                <a:solidFill>
                  <a:schemeClr val="bg1">
                    <a:lumMod val="65000"/>
                  </a:schemeClr>
                </a:solidFill>
              </a:rPr>
              <a:t>With high IOP and a </a:t>
            </a:r>
            <a:r>
              <a:rPr lang="en-US" sz="1600" b="1" dirty="0">
                <a:solidFill>
                  <a:srgbClr val="0000FF"/>
                </a:solidFill>
              </a:rPr>
              <a:t>uniformly shallow AC </a:t>
            </a:r>
            <a:r>
              <a:rPr lang="en-US" sz="1600" dirty="0">
                <a:solidFill>
                  <a:schemeClr val="bg1">
                    <a:lumMod val="65000"/>
                  </a:schemeClr>
                </a:solidFill>
              </a:rPr>
              <a:t>in the acute post-op period after intraocular surgery</a:t>
            </a:r>
          </a:p>
          <a:p>
            <a:pPr eaLnBrk="1" hangingPunct="1"/>
            <a:endParaRPr lang="en-US" sz="1600" dirty="0">
              <a:solidFill>
                <a:srgbClr val="FFCCFF"/>
              </a:solidFill>
            </a:endParaRPr>
          </a:p>
          <a:p>
            <a:pPr eaLnBrk="1" hangingPunct="1"/>
            <a:r>
              <a:rPr lang="en-US" sz="1600" i="1" dirty="0">
                <a:solidFill>
                  <a:srgbClr val="FFCCFF"/>
                </a:solidFill>
              </a:rPr>
              <a:t>What is the chief risk factor?</a:t>
            </a:r>
          </a:p>
          <a:p>
            <a:pPr eaLnBrk="1" hangingPunct="1"/>
            <a:r>
              <a:rPr lang="en-US" sz="1600" dirty="0">
                <a:solidFill>
                  <a:srgbClr val="FFCCFF"/>
                </a:solidFill>
              </a:rPr>
              <a:t>Surgery in an eye with tight angles or PAS</a:t>
            </a:r>
          </a:p>
          <a:p>
            <a:pPr eaLnBrk="1" hangingPunct="1"/>
            <a:endParaRPr lang="en-US" sz="1600" dirty="0">
              <a:solidFill>
                <a:srgbClr val="FFCCFF"/>
              </a:solidFill>
            </a:endParaRPr>
          </a:p>
          <a:p>
            <a:pPr eaLnBrk="1" hangingPunct="1"/>
            <a:r>
              <a:rPr lang="en-US" sz="1600" i="1" dirty="0">
                <a:solidFill>
                  <a:srgbClr val="FFCCFF"/>
                </a:solidFill>
              </a:rPr>
              <a:t>By what other names is it known?</a:t>
            </a:r>
          </a:p>
          <a:p>
            <a:pPr eaLnBrk="1" hangingPunct="1"/>
            <a:r>
              <a:rPr lang="en-US" sz="1600" dirty="0">
                <a:solidFill>
                  <a:srgbClr val="FFCCFF"/>
                </a:solidFill>
              </a:rPr>
              <a:t>--Malignant glaucoma</a:t>
            </a:r>
          </a:p>
          <a:p>
            <a:pPr eaLnBrk="1" hangingPunct="1"/>
            <a:r>
              <a:rPr lang="en-US" sz="1600" dirty="0">
                <a:solidFill>
                  <a:srgbClr val="FFCCFF"/>
                </a:solidFill>
              </a:rPr>
              <a:t>--Ciliary-block glaucoma</a:t>
            </a:r>
          </a:p>
          <a:p>
            <a:pPr eaLnBrk="1" hangingPunct="1"/>
            <a:endParaRPr lang="en-US" sz="1600" i="1" dirty="0">
              <a:solidFill>
                <a:srgbClr val="FFCCFF"/>
              </a:solidFill>
            </a:endParaRPr>
          </a:p>
          <a:p>
            <a:pPr eaLnBrk="1" hangingPunct="1"/>
            <a:r>
              <a:rPr lang="en-US" sz="1600" i="1" dirty="0">
                <a:solidFill>
                  <a:srgbClr val="FFCCFF"/>
                </a:solidFill>
              </a:rPr>
              <a:t>How is aqueous misdirection syndrome managed medically?</a:t>
            </a:r>
            <a:endParaRPr lang="en-US" sz="1600" dirty="0">
              <a:solidFill>
                <a:srgbClr val="FFCCFF"/>
              </a:solidFill>
            </a:endParaRPr>
          </a:p>
          <a:p>
            <a:pPr eaLnBrk="1" hangingPunct="1"/>
            <a:r>
              <a:rPr lang="en-US" sz="1600" dirty="0">
                <a:solidFill>
                  <a:srgbClr val="FFCCFF"/>
                </a:solidFill>
              </a:rPr>
              <a:t>With the triad of aggressive  aqueous suppression , aggressive  cycloplegia and  dehydration  of the vitreous with  hyperosmotic agents</a:t>
            </a:r>
          </a:p>
          <a:p>
            <a:pPr eaLnBrk="1" hangingPunct="1"/>
            <a:endParaRPr lang="en-US" sz="1600" dirty="0">
              <a:solidFill>
                <a:srgbClr val="FFCCFF"/>
              </a:solidFill>
            </a:endParaRPr>
          </a:p>
          <a:p>
            <a:pPr eaLnBrk="1" hangingPunct="1"/>
            <a:r>
              <a:rPr lang="en-US" sz="1600" i="1" dirty="0">
                <a:solidFill>
                  <a:srgbClr val="FFCCFF"/>
                </a:solidFill>
              </a:rPr>
              <a:t>Is there a role for surgery in managing aqueous misdirection?</a:t>
            </a:r>
          </a:p>
          <a:p>
            <a:pPr eaLnBrk="1" hangingPunct="1"/>
            <a:r>
              <a:rPr lang="en-US" sz="1600" dirty="0">
                <a:solidFill>
                  <a:srgbClr val="FFCCFF"/>
                </a:solidFill>
              </a:rPr>
              <a:t>Yes; resolution often requires surgical or laser disruption of the vitreous face</a:t>
            </a:r>
            <a:endParaRPr lang="en-US" sz="1600" b="1" dirty="0">
              <a:solidFill>
                <a:srgbClr val="FFCCFF"/>
              </a:solidFill>
            </a:endParaRPr>
          </a:p>
        </p:txBody>
      </p:sp>
      <p:sp>
        <p:nvSpPr>
          <p:cNvPr id="37" name="Oval 36">
            <a:extLst>
              <a:ext uri="{FF2B5EF4-FFF2-40B4-BE49-F238E27FC236}">
                <a16:creationId xmlns:a16="http://schemas.microsoft.com/office/drawing/2014/main" id="{807B83F5-75EE-49FC-ABD5-E266424DE5DD}"/>
              </a:ext>
            </a:extLst>
          </p:cNvPr>
          <p:cNvSpPr/>
          <p:nvPr/>
        </p:nvSpPr>
        <p:spPr>
          <a:xfrm>
            <a:off x="5415256" y="2611055"/>
            <a:ext cx="2486673" cy="490331"/>
          </a:xfrm>
          <a:prstGeom prst="ellipse">
            <a:avLst/>
          </a:prstGeom>
          <a:no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0" name="Text Box 23">
            <a:extLst>
              <a:ext uri="{FF2B5EF4-FFF2-40B4-BE49-F238E27FC236}">
                <a16:creationId xmlns:a16="http://schemas.microsoft.com/office/drawing/2014/main" id="{D8F2FCFF-2984-4836-B000-9C5601A8EAAA}"/>
              </a:ext>
            </a:extLst>
          </p:cNvPr>
          <p:cNvSpPr txBox="1">
            <a:spLocks noChangeArrowheads="1"/>
          </p:cNvSpPr>
          <p:nvPr/>
        </p:nvSpPr>
        <p:spPr bwMode="auto">
          <a:xfrm>
            <a:off x="5530369" y="2667000"/>
            <a:ext cx="2339102" cy="338554"/>
          </a:xfrm>
          <a:prstGeom prst="rect">
            <a:avLst/>
          </a:prstGeom>
          <a:no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b="1" dirty="0">
                <a:solidFill>
                  <a:schemeClr val="bg1">
                    <a:lumMod val="65000"/>
                  </a:schemeClr>
                </a:solidFill>
              </a:rPr>
              <a:t>Aqueous misdirection</a:t>
            </a:r>
          </a:p>
        </p:txBody>
      </p:sp>
      <p:sp>
        <p:nvSpPr>
          <p:cNvPr id="35" name="TextBox 34">
            <a:extLst>
              <a:ext uri="{FF2B5EF4-FFF2-40B4-BE49-F238E27FC236}">
                <a16:creationId xmlns:a16="http://schemas.microsoft.com/office/drawing/2014/main" id="{A6B25EC7-5809-4C4E-82C4-0C2560F06DDE}"/>
              </a:ext>
            </a:extLst>
          </p:cNvPr>
          <p:cNvSpPr txBox="1"/>
          <p:nvPr/>
        </p:nvSpPr>
        <p:spPr>
          <a:xfrm>
            <a:off x="717008" y="2751425"/>
            <a:ext cx="4649225" cy="584775"/>
          </a:xfrm>
          <a:prstGeom prst="rect">
            <a:avLst/>
          </a:prstGeom>
          <a:solidFill>
            <a:schemeClr val="accent5">
              <a:lumMod val="75000"/>
            </a:schemeClr>
          </a:solidFill>
        </p:spPr>
        <p:txBody>
          <a:bodyPr wrap="square" rtlCol="0">
            <a:spAutoFit/>
          </a:bodyPr>
          <a:lstStyle/>
          <a:p>
            <a:r>
              <a:rPr lang="en-US" sz="1600" i="1" dirty="0">
                <a:solidFill>
                  <a:srgbClr val="0000FF"/>
                </a:solidFill>
              </a:rPr>
              <a:t>Take note—the iris does not have a ‘</a:t>
            </a:r>
            <a:r>
              <a:rPr lang="en-US" sz="1600" dirty="0" err="1">
                <a:solidFill>
                  <a:srgbClr val="0000FF"/>
                </a:solidFill>
              </a:rPr>
              <a:t>bombé</a:t>
            </a:r>
            <a:r>
              <a:rPr lang="en-US" sz="1600" dirty="0">
                <a:solidFill>
                  <a:srgbClr val="0000FF"/>
                </a:solidFill>
              </a:rPr>
              <a:t>’ </a:t>
            </a:r>
            <a:r>
              <a:rPr lang="en-US" sz="1600" i="1" dirty="0">
                <a:solidFill>
                  <a:srgbClr val="0000FF"/>
                </a:solidFill>
              </a:rPr>
              <a:t>configuration as occurs in pupillary-block ACG</a:t>
            </a:r>
            <a:endParaRPr lang="en-US" sz="1600" dirty="0">
              <a:solidFill>
                <a:srgbClr val="0000FF"/>
              </a:solidFill>
            </a:endParaRPr>
          </a:p>
        </p:txBody>
      </p:sp>
      <p:sp>
        <p:nvSpPr>
          <p:cNvPr id="3" name="Oval 2">
            <a:extLst>
              <a:ext uri="{FF2B5EF4-FFF2-40B4-BE49-F238E27FC236}">
                <a16:creationId xmlns:a16="http://schemas.microsoft.com/office/drawing/2014/main" id="{3528D5C8-2E8A-4465-AC5C-C21B8DADB476}"/>
              </a:ext>
            </a:extLst>
          </p:cNvPr>
          <p:cNvSpPr/>
          <p:nvPr/>
        </p:nvSpPr>
        <p:spPr>
          <a:xfrm>
            <a:off x="1912442" y="1993103"/>
            <a:ext cx="2278558" cy="597427"/>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121221003"/>
      </p:ext>
    </p:extLst>
  </p:cSld>
  <p:clrMapOvr>
    <a:masterClrMapping/>
  </p:clrMapOvr>
</p:sld>
</file>

<file path=ppt/slides/slide1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9AFDBB7C-732C-418F-AFB4-3A3C1BBAE582}"/>
              </a:ext>
            </a:extLst>
          </p:cNvPr>
          <p:cNvSpPr>
            <a:spLocks noGrp="1"/>
          </p:cNvSpPr>
          <p:nvPr>
            <p:ph type="sldNum" sz="quarter" idx="12"/>
          </p:nvPr>
        </p:nvSpPr>
        <p:spPr/>
        <p:txBody>
          <a:bodyPr/>
          <a:lstStyle/>
          <a:p>
            <a:pPr>
              <a:defRPr/>
            </a:pPr>
            <a:fld id="{88253C76-64F2-4E0E-BE17-EF9425115A77}" type="slidenum">
              <a:rPr lang="en-US" altLang="en-US" smtClean="0"/>
              <a:pPr>
                <a:defRPr/>
              </a:pPr>
              <a:t>168</a:t>
            </a:fld>
            <a:endParaRPr lang="en-US" altLang="en-US"/>
          </a:p>
        </p:txBody>
      </p:sp>
      <p:sp>
        <p:nvSpPr>
          <p:cNvPr id="4" name="TextBox 3">
            <a:extLst>
              <a:ext uri="{FF2B5EF4-FFF2-40B4-BE49-F238E27FC236}">
                <a16:creationId xmlns:a16="http://schemas.microsoft.com/office/drawing/2014/main" id="{C758DDC8-4627-44D0-BEE8-ACF6C4FA1265}"/>
              </a:ext>
            </a:extLst>
          </p:cNvPr>
          <p:cNvSpPr txBox="1"/>
          <p:nvPr/>
        </p:nvSpPr>
        <p:spPr>
          <a:xfrm>
            <a:off x="2259496" y="189094"/>
            <a:ext cx="4607480" cy="400110"/>
          </a:xfrm>
          <a:prstGeom prst="rect">
            <a:avLst/>
          </a:prstGeom>
          <a:solidFill>
            <a:schemeClr val="accent1">
              <a:lumMod val="60000"/>
              <a:lumOff val="40000"/>
            </a:schemeClr>
          </a:solidFill>
        </p:spPr>
        <p:txBody>
          <a:bodyPr wrap="none" rtlCol="0">
            <a:spAutoFit/>
          </a:bodyPr>
          <a:lstStyle/>
          <a:p>
            <a:pPr algn="ctr"/>
            <a:r>
              <a:rPr lang="en-US" sz="2000" b="1" dirty="0"/>
              <a:t>Secondary Angle Closure Glaucoma</a:t>
            </a:r>
          </a:p>
        </p:txBody>
      </p:sp>
      <p:pic>
        <p:nvPicPr>
          <p:cNvPr id="6" name="Picture 5">
            <a:extLst>
              <a:ext uri="{FF2B5EF4-FFF2-40B4-BE49-F238E27FC236}">
                <a16:creationId xmlns:a16="http://schemas.microsoft.com/office/drawing/2014/main" id="{E786CE8F-D892-4934-B460-85B8DB345109}"/>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316396" y="685800"/>
            <a:ext cx="3886200" cy="4857750"/>
          </a:xfrm>
          <a:prstGeom prst="rect">
            <a:avLst/>
          </a:prstGeom>
        </p:spPr>
      </p:pic>
      <p:pic>
        <p:nvPicPr>
          <p:cNvPr id="8" name="Picture 7">
            <a:extLst>
              <a:ext uri="{FF2B5EF4-FFF2-40B4-BE49-F238E27FC236}">
                <a16:creationId xmlns:a16="http://schemas.microsoft.com/office/drawing/2014/main" id="{66D8C94C-87AD-4DA8-8DEA-6C1F29A6D319}"/>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4419172" y="1931194"/>
            <a:ext cx="4496228" cy="2995612"/>
          </a:xfrm>
          <a:prstGeom prst="rect">
            <a:avLst/>
          </a:prstGeom>
        </p:spPr>
      </p:pic>
      <p:sp>
        <p:nvSpPr>
          <p:cNvPr id="9" name="TextBox 8">
            <a:extLst>
              <a:ext uri="{FF2B5EF4-FFF2-40B4-BE49-F238E27FC236}">
                <a16:creationId xmlns:a16="http://schemas.microsoft.com/office/drawing/2014/main" id="{DF894250-7CE3-48C4-8530-DE76E7AD4314}"/>
              </a:ext>
            </a:extLst>
          </p:cNvPr>
          <p:cNvSpPr txBox="1"/>
          <p:nvPr/>
        </p:nvSpPr>
        <p:spPr>
          <a:xfrm>
            <a:off x="234398" y="5648980"/>
            <a:ext cx="4050196" cy="523220"/>
          </a:xfrm>
          <a:prstGeom prst="rect">
            <a:avLst/>
          </a:prstGeom>
          <a:noFill/>
        </p:spPr>
        <p:txBody>
          <a:bodyPr wrap="square" rtlCol="0">
            <a:spAutoFit/>
          </a:bodyPr>
          <a:lstStyle/>
          <a:p>
            <a:r>
              <a:rPr lang="en-US" sz="1400" dirty="0"/>
              <a:t>Aqueous misdirection. The iris does not have a </a:t>
            </a:r>
            <a:r>
              <a:rPr lang="en-US" sz="1400" dirty="0" err="1"/>
              <a:t>bombé</a:t>
            </a:r>
            <a:r>
              <a:rPr lang="en-US" sz="1400" dirty="0"/>
              <a:t> configuration</a:t>
            </a:r>
          </a:p>
        </p:txBody>
      </p:sp>
      <p:sp>
        <p:nvSpPr>
          <p:cNvPr id="10" name="TextBox 9">
            <a:extLst>
              <a:ext uri="{FF2B5EF4-FFF2-40B4-BE49-F238E27FC236}">
                <a16:creationId xmlns:a16="http://schemas.microsoft.com/office/drawing/2014/main" id="{1C6EF230-39D4-41B4-B36C-D71AB4515BE3}"/>
              </a:ext>
            </a:extLst>
          </p:cNvPr>
          <p:cNvSpPr txBox="1"/>
          <p:nvPr/>
        </p:nvSpPr>
        <p:spPr>
          <a:xfrm>
            <a:off x="4572000" y="4926806"/>
            <a:ext cx="4267628" cy="954107"/>
          </a:xfrm>
          <a:prstGeom prst="rect">
            <a:avLst/>
          </a:prstGeom>
          <a:noFill/>
        </p:spPr>
        <p:txBody>
          <a:bodyPr wrap="square" rtlCol="0">
            <a:spAutoFit/>
          </a:bodyPr>
          <a:lstStyle/>
          <a:p>
            <a:r>
              <a:rPr lang="en-US" sz="1400" dirty="0"/>
              <a:t>Aqueous misdirection. Lateral illumination produces shadowing nasally, revealing the extent of AC shallowing. Note the presence of an LPI, ineffective because pupillary block is not present.</a:t>
            </a:r>
          </a:p>
        </p:txBody>
      </p:sp>
    </p:spTree>
    <p:extLst>
      <p:ext uri="{BB962C8B-B14F-4D97-AF65-F5344CB8AC3E}">
        <p14:creationId xmlns:p14="http://schemas.microsoft.com/office/powerpoint/2010/main" val="4100428557"/>
      </p:ext>
    </p:extLst>
  </p:cSld>
  <p:clrMapOvr>
    <a:masterClrMapping/>
  </p:clrMapOvr>
</p:sld>
</file>

<file path=ppt/slides/slide1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Straight Arrow Connector 12">
            <a:extLst>
              <a:ext uri="{FF2B5EF4-FFF2-40B4-BE49-F238E27FC236}">
                <a16:creationId xmlns:a16="http://schemas.microsoft.com/office/drawing/2014/main" id="{A6DE2085-829C-480C-9216-69D6039C0A37}"/>
              </a:ext>
            </a:extLst>
          </p:cNvPr>
          <p:cNvCxnSpPr>
            <a:cxnSpLocks/>
          </p:cNvCxnSpPr>
          <p:nvPr/>
        </p:nvCxnSpPr>
        <p:spPr>
          <a:xfrm>
            <a:off x="6717173" y="1828800"/>
            <a:ext cx="0" cy="3462754"/>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43014" name="Text Box 6"/>
          <p:cNvSpPr txBox="1">
            <a:spLocks noChangeArrowheads="1"/>
          </p:cNvSpPr>
          <p:nvPr/>
        </p:nvSpPr>
        <p:spPr bwMode="auto">
          <a:xfrm>
            <a:off x="533400" y="2356376"/>
            <a:ext cx="1005403"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Lens-</a:t>
            </a:r>
          </a:p>
          <a:p>
            <a:pPr algn="ctr" eaLnBrk="1" hangingPunct="1">
              <a:lnSpc>
                <a:spcPct val="80000"/>
              </a:lnSpc>
              <a:spcBef>
                <a:spcPct val="0"/>
              </a:spcBef>
              <a:buClrTx/>
              <a:buSzTx/>
              <a:buFontTx/>
              <a:buNone/>
            </a:pPr>
            <a:r>
              <a:rPr lang="en-US" altLang="en-US" sz="1800" dirty="0">
                <a:solidFill>
                  <a:schemeClr val="bg1">
                    <a:lumMod val="75000"/>
                  </a:schemeClr>
                </a:solidFill>
              </a:rPr>
              <a:t>Induced</a:t>
            </a:r>
          </a:p>
        </p:txBody>
      </p:sp>
      <p:sp>
        <p:nvSpPr>
          <p:cNvPr id="43017" name="Text Box 14"/>
          <p:cNvSpPr txBox="1">
            <a:spLocks noChangeArrowheads="1"/>
          </p:cNvSpPr>
          <p:nvPr/>
        </p:nvSpPr>
        <p:spPr bwMode="auto">
          <a:xfrm>
            <a:off x="3026498" y="2365901"/>
            <a:ext cx="1633781"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Aphakic/</a:t>
            </a:r>
          </a:p>
          <a:p>
            <a:pPr algn="ctr" eaLnBrk="1" hangingPunct="1">
              <a:lnSpc>
                <a:spcPct val="80000"/>
              </a:lnSpc>
              <a:spcBef>
                <a:spcPct val="0"/>
              </a:spcBef>
              <a:buClrTx/>
              <a:buSzTx/>
              <a:buFontTx/>
              <a:buNone/>
            </a:pPr>
            <a:r>
              <a:rPr lang="en-US" altLang="en-US" sz="1800" dirty="0" err="1">
                <a:solidFill>
                  <a:schemeClr val="bg1">
                    <a:lumMod val="75000"/>
                  </a:schemeClr>
                </a:solidFill>
              </a:rPr>
              <a:t>Pseudophakic</a:t>
            </a:r>
            <a:endParaRPr lang="en-US" altLang="en-US" sz="1800" dirty="0">
              <a:solidFill>
                <a:schemeClr val="bg1">
                  <a:lumMod val="75000"/>
                </a:schemeClr>
              </a:solidFill>
            </a:endParaRPr>
          </a:p>
        </p:txBody>
      </p:sp>
      <p:sp>
        <p:nvSpPr>
          <p:cNvPr id="43031" name="Text Box 35"/>
          <p:cNvSpPr txBox="1">
            <a:spLocks noChangeArrowheads="1"/>
          </p:cNvSpPr>
          <p:nvPr/>
        </p:nvSpPr>
        <p:spPr bwMode="auto">
          <a:xfrm>
            <a:off x="1190847" y="1295400"/>
            <a:ext cx="2473754"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solidFill>
                  <a:schemeClr val="bg1">
                    <a:lumMod val="75000"/>
                  </a:schemeClr>
                </a:solidFill>
              </a:rPr>
              <a:t>w/ Pupillary Block</a:t>
            </a:r>
          </a:p>
        </p:txBody>
      </p:sp>
      <p:sp>
        <p:nvSpPr>
          <p:cNvPr id="43032" name="Text Box 36"/>
          <p:cNvSpPr txBox="1">
            <a:spLocks noChangeArrowheads="1"/>
          </p:cNvSpPr>
          <p:nvPr/>
        </p:nvSpPr>
        <p:spPr bwMode="auto">
          <a:xfrm>
            <a:off x="5181600" y="1295400"/>
            <a:ext cx="2630848"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t>w/o Pupillary Block</a:t>
            </a:r>
          </a:p>
        </p:txBody>
      </p:sp>
      <p:sp>
        <p:nvSpPr>
          <p:cNvPr id="49" name="Rectangle 2">
            <a:extLst>
              <a:ext uri="{FF2B5EF4-FFF2-40B4-BE49-F238E27FC236}">
                <a16:creationId xmlns:a16="http://schemas.microsoft.com/office/drawing/2014/main" id="{240EE5BF-F7D2-4FC8-A5DD-F6B5423153C6}"/>
              </a:ext>
            </a:extLst>
          </p:cNvPr>
          <p:cNvSpPr>
            <a:spLocks noGrp="1" noChangeArrowheads="1"/>
          </p:cNvSpPr>
          <p:nvPr>
            <p:ph type="title"/>
          </p:nvPr>
        </p:nvSpPr>
        <p:spPr>
          <a:xfrm>
            <a:off x="457200" y="304800"/>
            <a:ext cx="7543800" cy="563562"/>
          </a:xfrm>
        </p:spPr>
        <p:txBody>
          <a:bodyPr/>
          <a:lstStyle/>
          <a:p>
            <a:pPr eaLnBrk="1" hangingPunct="1"/>
            <a:r>
              <a:rPr lang="en-US" altLang="en-US" sz="3500" dirty="0"/>
              <a:t>Q</a:t>
            </a:r>
          </a:p>
        </p:txBody>
      </p:sp>
      <p:sp>
        <p:nvSpPr>
          <p:cNvPr id="50" name="TextBox 49">
            <a:extLst>
              <a:ext uri="{FF2B5EF4-FFF2-40B4-BE49-F238E27FC236}">
                <a16:creationId xmlns:a16="http://schemas.microsoft.com/office/drawing/2014/main" id="{CF426230-46C8-405C-9015-99EF57762A2E}"/>
              </a:ext>
            </a:extLst>
          </p:cNvPr>
          <p:cNvSpPr txBox="1"/>
          <p:nvPr/>
        </p:nvSpPr>
        <p:spPr>
          <a:xfrm>
            <a:off x="2259496" y="189094"/>
            <a:ext cx="4607480" cy="400110"/>
          </a:xfrm>
          <a:prstGeom prst="rect">
            <a:avLst/>
          </a:prstGeom>
          <a:solidFill>
            <a:schemeClr val="accent1">
              <a:lumMod val="60000"/>
              <a:lumOff val="40000"/>
            </a:schemeClr>
          </a:solidFill>
        </p:spPr>
        <p:txBody>
          <a:bodyPr wrap="none" rtlCol="0">
            <a:spAutoFit/>
          </a:bodyPr>
          <a:lstStyle/>
          <a:p>
            <a:pPr algn="ctr"/>
            <a:r>
              <a:rPr lang="en-US" sz="2000" b="1" dirty="0"/>
              <a:t>Secondary Angle Closure Glaucoma</a:t>
            </a:r>
          </a:p>
        </p:txBody>
      </p:sp>
      <p:sp>
        <p:nvSpPr>
          <p:cNvPr id="2" name="TextBox 1">
            <a:extLst>
              <a:ext uri="{FF2B5EF4-FFF2-40B4-BE49-F238E27FC236}">
                <a16:creationId xmlns:a16="http://schemas.microsoft.com/office/drawing/2014/main" id="{A7E30BEC-923B-4C9A-A856-BDD0D882F6B8}"/>
              </a:ext>
            </a:extLst>
          </p:cNvPr>
          <p:cNvSpPr txBox="1"/>
          <p:nvPr/>
        </p:nvSpPr>
        <p:spPr>
          <a:xfrm>
            <a:off x="887305" y="2844119"/>
            <a:ext cx="1494320" cy="338554"/>
          </a:xfrm>
          <a:prstGeom prst="rect">
            <a:avLst/>
          </a:prstGeom>
          <a:noFill/>
        </p:spPr>
        <p:txBody>
          <a:bodyPr wrap="none" rtlCol="0">
            <a:spAutoFit/>
          </a:bodyPr>
          <a:lstStyle/>
          <a:p>
            <a:r>
              <a:rPr lang="en-US" sz="1600" dirty="0" err="1">
                <a:solidFill>
                  <a:schemeClr val="bg1">
                    <a:lumMod val="75000"/>
                  </a:schemeClr>
                </a:solidFill>
              </a:rPr>
              <a:t>Phacomorphic</a:t>
            </a:r>
            <a:endParaRPr lang="en-US" sz="1600" dirty="0">
              <a:solidFill>
                <a:schemeClr val="bg1">
                  <a:lumMod val="75000"/>
                </a:schemeClr>
              </a:solidFill>
            </a:endParaRPr>
          </a:p>
        </p:txBody>
      </p:sp>
      <p:sp>
        <p:nvSpPr>
          <p:cNvPr id="51" name="TextBox 50">
            <a:extLst>
              <a:ext uri="{FF2B5EF4-FFF2-40B4-BE49-F238E27FC236}">
                <a16:creationId xmlns:a16="http://schemas.microsoft.com/office/drawing/2014/main" id="{156069D4-340B-4160-A336-EBF73557CEE0}"/>
              </a:ext>
            </a:extLst>
          </p:cNvPr>
          <p:cNvSpPr txBox="1"/>
          <p:nvPr/>
        </p:nvSpPr>
        <p:spPr>
          <a:xfrm>
            <a:off x="884725" y="3175578"/>
            <a:ext cx="1402948" cy="338554"/>
          </a:xfrm>
          <a:prstGeom prst="rect">
            <a:avLst/>
          </a:prstGeom>
          <a:noFill/>
        </p:spPr>
        <p:txBody>
          <a:bodyPr wrap="none" rtlCol="0">
            <a:spAutoFit/>
          </a:bodyPr>
          <a:lstStyle/>
          <a:p>
            <a:r>
              <a:rPr lang="en-US" sz="1600" dirty="0">
                <a:solidFill>
                  <a:schemeClr val="bg1">
                    <a:lumMod val="75000"/>
                  </a:schemeClr>
                </a:solidFill>
              </a:rPr>
              <a:t>Ectopia </a:t>
            </a:r>
            <a:r>
              <a:rPr lang="en-US" sz="1600" dirty="0" err="1">
                <a:solidFill>
                  <a:schemeClr val="bg1">
                    <a:lumMod val="75000"/>
                  </a:schemeClr>
                </a:solidFill>
              </a:rPr>
              <a:t>lentis</a:t>
            </a:r>
            <a:endParaRPr lang="en-US" sz="1600" dirty="0">
              <a:solidFill>
                <a:schemeClr val="bg1">
                  <a:lumMod val="75000"/>
                </a:schemeClr>
              </a:solidFill>
            </a:endParaRPr>
          </a:p>
        </p:txBody>
      </p:sp>
      <p:cxnSp>
        <p:nvCxnSpPr>
          <p:cNvPr id="71" name="Straight Connector 70">
            <a:extLst>
              <a:ext uri="{FF2B5EF4-FFF2-40B4-BE49-F238E27FC236}">
                <a16:creationId xmlns:a16="http://schemas.microsoft.com/office/drawing/2014/main" id="{C104938D-BA8D-4E39-9D5F-9EE2012F2F3C}"/>
              </a:ext>
            </a:extLst>
          </p:cNvPr>
          <p:cNvCxnSpPr>
            <a:cxnSpLocks/>
          </p:cNvCxnSpPr>
          <p:nvPr/>
        </p:nvCxnSpPr>
        <p:spPr>
          <a:xfrm flipH="1">
            <a:off x="762665" y="3023488"/>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2A7E4E40-472F-4E50-8A7A-45C10FDD7171}"/>
              </a:ext>
            </a:extLst>
          </p:cNvPr>
          <p:cNvCxnSpPr>
            <a:cxnSpLocks/>
          </p:cNvCxnSpPr>
          <p:nvPr/>
        </p:nvCxnSpPr>
        <p:spPr>
          <a:xfrm flipH="1">
            <a:off x="762665" y="3347853"/>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C3924889-45B9-4383-9C9E-48F0A9C27AD8}"/>
              </a:ext>
            </a:extLst>
          </p:cNvPr>
          <p:cNvCxnSpPr>
            <a:cxnSpLocks/>
          </p:cNvCxnSpPr>
          <p:nvPr/>
        </p:nvCxnSpPr>
        <p:spPr>
          <a:xfrm flipH="1">
            <a:off x="748719" y="2838976"/>
            <a:ext cx="13947" cy="5088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 name="Straight Arrow Connector 5">
            <a:extLst>
              <a:ext uri="{FF2B5EF4-FFF2-40B4-BE49-F238E27FC236}">
                <a16:creationId xmlns:a16="http://schemas.microsoft.com/office/drawing/2014/main" id="{A3439F0C-5143-461F-8F3C-2E830785DEFC}"/>
              </a:ext>
            </a:extLst>
          </p:cNvPr>
          <p:cNvCxnSpPr>
            <a:stCxn id="50" idx="2"/>
          </p:cNvCxnSpPr>
          <p:nvPr/>
        </p:nvCxnSpPr>
        <p:spPr>
          <a:xfrm flipH="1">
            <a:off x="2971800" y="589204"/>
            <a:ext cx="1591436" cy="706196"/>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0" name="Straight Arrow Connector 9">
            <a:extLst>
              <a:ext uri="{FF2B5EF4-FFF2-40B4-BE49-F238E27FC236}">
                <a16:creationId xmlns:a16="http://schemas.microsoft.com/office/drawing/2014/main" id="{84DC796E-F6ED-4FBB-82D2-A260F480BF8A}"/>
              </a:ext>
            </a:extLst>
          </p:cNvPr>
          <p:cNvCxnSpPr>
            <a:cxnSpLocks/>
          </p:cNvCxnSpPr>
          <p:nvPr/>
        </p:nvCxnSpPr>
        <p:spPr>
          <a:xfrm>
            <a:off x="4572000" y="589204"/>
            <a:ext cx="1600200" cy="706196"/>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6" name="Straight Arrow Connector 25">
            <a:extLst>
              <a:ext uri="{FF2B5EF4-FFF2-40B4-BE49-F238E27FC236}">
                <a16:creationId xmlns:a16="http://schemas.microsoft.com/office/drawing/2014/main" id="{B70E0124-9B84-41A5-8D84-A66B7838A706}"/>
              </a:ext>
            </a:extLst>
          </p:cNvPr>
          <p:cNvCxnSpPr>
            <a:cxnSpLocks/>
          </p:cNvCxnSpPr>
          <p:nvPr/>
        </p:nvCxnSpPr>
        <p:spPr>
          <a:xfrm flipH="1">
            <a:off x="1159539" y="1828800"/>
            <a:ext cx="1290435" cy="478059"/>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28" name="Straight Arrow Connector 27">
            <a:extLst>
              <a:ext uri="{FF2B5EF4-FFF2-40B4-BE49-F238E27FC236}">
                <a16:creationId xmlns:a16="http://schemas.microsoft.com/office/drawing/2014/main" id="{567A4249-5C59-4416-8A8E-1C35913900AB}"/>
              </a:ext>
            </a:extLst>
          </p:cNvPr>
          <p:cNvCxnSpPr>
            <a:cxnSpLocks/>
          </p:cNvCxnSpPr>
          <p:nvPr/>
        </p:nvCxnSpPr>
        <p:spPr>
          <a:xfrm>
            <a:off x="2449973" y="1832208"/>
            <a:ext cx="1268784"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56" name="Text Box 6">
            <a:extLst>
              <a:ext uri="{FF2B5EF4-FFF2-40B4-BE49-F238E27FC236}">
                <a16:creationId xmlns:a16="http://schemas.microsoft.com/office/drawing/2014/main" id="{557983BD-9D64-49B9-A366-A08663B0451F}"/>
              </a:ext>
            </a:extLst>
          </p:cNvPr>
          <p:cNvSpPr txBox="1">
            <a:spLocks noChangeArrowheads="1"/>
          </p:cNvSpPr>
          <p:nvPr/>
        </p:nvSpPr>
        <p:spPr bwMode="auto">
          <a:xfrm>
            <a:off x="5029200" y="2356376"/>
            <a:ext cx="813043"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r" eaLnBrk="1" hangingPunct="1">
              <a:lnSpc>
                <a:spcPct val="80000"/>
              </a:lnSpc>
              <a:spcBef>
                <a:spcPct val="0"/>
              </a:spcBef>
              <a:buClrTx/>
              <a:buSzTx/>
              <a:buFontTx/>
              <a:buNone/>
            </a:pPr>
            <a:r>
              <a:rPr lang="en-US" altLang="en-US" sz="1800" dirty="0"/>
              <a:t>‘Push’</a:t>
            </a:r>
          </a:p>
        </p:txBody>
      </p:sp>
      <p:sp>
        <p:nvSpPr>
          <p:cNvPr id="57" name="Text Box 14">
            <a:extLst>
              <a:ext uri="{FF2B5EF4-FFF2-40B4-BE49-F238E27FC236}">
                <a16:creationId xmlns:a16="http://schemas.microsoft.com/office/drawing/2014/main" id="{5DAFA1C1-3A29-4C27-A379-663FDD22E326}"/>
              </a:ext>
            </a:extLst>
          </p:cNvPr>
          <p:cNvSpPr txBox="1">
            <a:spLocks noChangeArrowheads="1"/>
          </p:cNvSpPr>
          <p:nvPr/>
        </p:nvSpPr>
        <p:spPr bwMode="auto">
          <a:xfrm>
            <a:off x="7620000" y="2365901"/>
            <a:ext cx="671979"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‘Pull’</a:t>
            </a:r>
          </a:p>
        </p:txBody>
      </p:sp>
      <p:cxnSp>
        <p:nvCxnSpPr>
          <p:cNvPr id="58" name="Straight Arrow Connector 57">
            <a:extLst>
              <a:ext uri="{FF2B5EF4-FFF2-40B4-BE49-F238E27FC236}">
                <a16:creationId xmlns:a16="http://schemas.microsoft.com/office/drawing/2014/main" id="{E874FEE9-46BD-46A3-90A3-DE7CC220FBFF}"/>
              </a:ext>
            </a:extLst>
          </p:cNvPr>
          <p:cNvCxnSpPr>
            <a:cxnSpLocks/>
          </p:cNvCxnSpPr>
          <p:nvPr/>
        </p:nvCxnSpPr>
        <p:spPr>
          <a:xfrm flipH="1">
            <a:off x="5867400" y="1828800"/>
            <a:ext cx="849775" cy="477455"/>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59" name="Straight Arrow Connector 58">
            <a:extLst>
              <a:ext uri="{FF2B5EF4-FFF2-40B4-BE49-F238E27FC236}">
                <a16:creationId xmlns:a16="http://schemas.microsoft.com/office/drawing/2014/main" id="{C370A4A1-FE96-4E70-B89E-839542A5E241}"/>
              </a:ext>
            </a:extLst>
          </p:cNvPr>
          <p:cNvCxnSpPr>
            <a:cxnSpLocks/>
          </p:cNvCxnSpPr>
          <p:nvPr/>
        </p:nvCxnSpPr>
        <p:spPr>
          <a:xfrm>
            <a:off x="6717173" y="1832208"/>
            <a:ext cx="902827" cy="474047"/>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101" name="Text Box 42">
            <a:extLst>
              <a:ext uri="{FF2B5EF4-FFF2-40B4-BE49-F238E27FC236}">
                <a16:creationId xmlns:a16="http://schemas.microsoft.com/office/drawing/2014/main" id="{334BC1A9-19DE-4364-B6DD-2EE35901B8C6}"/>
              </a:ext>
            </a:extLst>
          </p:cNvPr>
          <p:cNvSpPr txBox="1">
            <a:spLocks noChangeArrowheads="1"/>
          </p:cNvSpPr>
          <p:nvPr/>
        </p:nvSpPr>
        <p:spPr bwMode="auto">
          <a:xfrm>
            <a:off x="5551406" y="3192546"/>
            <a:ext cx="2276072"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ERD/choroidal effusion</a:t>
            </a:r>
          </a:p>
        </p:txBody>
      </p:sp>
      <p:sp>
        <p:nvSpPr>
          <p:cNvPr id="103" name="Text Box 47">
            <a:extLst>
              <a:ext uri="{FF2B5EF4-FFF2-40B4-BE49-F238E27FC236}">
                <a16:creationId xmlns:a16="http://schemas.microsoft.com/office/drawing/2014/main" id="{B8E0D8FB-F6B2-4B80-97DB-EF49CE3BCD2B}"/>
              </a:ext>
            </a:extLst>
          </p:cNvPr>
          <p:cNvSpPr txBox="1">
            <a:spLocks noChangeArrowheads="1"/>
          </p:cNvSpPr>
          <p:nvPr/>
        </p:nvSpPr>
        <p:spPr bwMode="auto">
          <a:xfrm>
            <a:off x="5543446" y="4055146"/>
            <a:ext cx="1619354"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err="1">
                <a:solidFill>
                  <a:schemeClr val="bg1">
                    <a:lumMod val="75000"/>
                  </a:schemeClr>
                </a:solidFill>
              </a:rPr>
              <a:t>Nanophthalmos</a:t>
            </a:r>
            <a:endParaRPr lang="en-US" altLang="en-US" sz="1600" dirty="0">
              <a:solidFill>
                <a:schemeClr val="bg1">
                  <a:lumMod val="75000"/>
                </a:schemeClr>
              </a:solidFill>
            </a:endParaRPr>
          </a:p>
        </p:txBody>
      </p:sp>
      <p:cxnSp>
        <p:nvCxnSpPr>
          <p:cNvPr id="104" name="Straight Connector 103">
            <a:extLst>
              <a:ext uri="{FF2B5EF4-FFF2-40B4-BE49-F238E27FC236}">
                <a16:creationId xmlns:a16="http://schemas.microsoft.com/office/drawing/2014/main" id="{49D87D4A-E317-4446-9B95-5184CB3968F3}"/>
              </a:ext>
            </a:extLst>
          </p:cNvPr>
          <p:cNvCxnSpPr>
            <a:cxnSpLocks/>
          </p:cNvCxnSpPr>
          <p:nvPr/>
        </p:nvCxnSpPr>
        <p:spPr>
          <a:xfrm flipH="1">
            <a:off x="5316229" y="2667000"/>
            <a:ext cx="7397" cy="2531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5" name="Straight Connector 104">
            <a:extLst>
              <a:ext uri="{FF2B5EF4-FFF2-40B4-BE49-F238E27FC236}">
                <a16:creationId xmlns:a16="http://schemas.microsoft.com/office/drawing/2014/main" id="{F40B6D71-75A8-4A88-864D-00D14C2F710D}"/>
              </a:ext>
            </a:extLst>
          </p:cNvPr>
          <p:cNvCxnSpPr/>
          <p:nvPr/>
        </p:nvCxnSpPr>
        <p:spPr>
          <a:xfrm flipH="1">
            <a:off x="5323624" y="2832814"/>
            <a:ext cx="24447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6" name="Straight Connector 105">
            <a:extLst>
              <a:ext uri="{FF2B5EF4-FFF2-40B4-BE49-F238E27FC236}">
                <a16:creationId xmlns:a16="http://schemas.microsoft.com/office/drawing/2014/main" id="{010BF7B2-AA07-4DCF-822D-E2DB5CC0BF59}"/>
              </a:ext>
            </a:extLst>
          </p:cNvPr>
          <p:cNvCxnSpPr/>
          <p:nvPr/>
        </p:nvCxnSpPr>
        <p:spPr>
          <a:xfrm flipH="1">
            <a:off x="5323624" y="3360065"/>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a:extLst>
              <a:ext uri="{FF2B5EF4-FFF2-40B4-BE49-F238E27FC236}">
                <a16:creationId xmlns:a16="http://schemas.microsoft.com/office/drawing/2014/main" id="{BAC8035C-3999-4C31-93CD-6C0D2ADEB73B}"/>
              </a:ext>
            </a:extLst>
          </p:cNvPr>
          <p:cNvCxnSpPr/>
          <p:nvPr/>
        </p:nvCxnSpPr>
        <p:spPr>
          <a:xfrm flipH="1">
            <a:off x="5323536" y="3786938"/>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8" name="Straight Connector 107">
            <a:extLst>
              <a:ext uri="{FF2B5EF4-FFF2-40B4-BE49-F238E27FC236}">
                <a16:creationId xmlns:a16="http://schemas.microsoft.com/office/drawing/2014/main" id="{DB64CAEE-69B4-426A-8A5B-D1269DBF0F66}"/>
              </a:ext>
            </a:extLst>
          </p:cNvPr>
          <p:cNvCxnSpPr/>
          <p:nvPr/>
        </p:nvCxnSpPr>
        <p:spPr>
          <a:xfrm flipH="1">
            <a:off x="5327493" y="4249152"/>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13" name="Text Box 42">
            <a:extLst>
              <a:ext uri="{FF2B5EF4-FFF2-40B4-BE49-F238E27FC236}">
                <a16:creationId xmlns:a16="http://schemas.microsoft.com/office/drawing/2014/main" id="{056DFFD9-3CA2-42E7-90FE-4F14522E3504}"/>
              </a:ext>
            </a:extLst>
          </p:cNvPr>
          <p:cNvSpPr txBox="1">
            <a:spLocks noChangeArrowheads="1"/>
          </p:cNvSpPr>
          <p:nvPr/>
        </p:nvSpPr>
        <p:spPr bwMode="auto">
          <a:xfrm>
            <a:off x="5533954" y="3623846"/>
            <a:ext cx="1563248"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Retinal surgery</a:t>
            </a:r>
          </a:p>
        </p:txBody>
      </p:sp>
      <p:sp>
        <p:nvSpPr>
          <p:cNvPr id="118" name="Text Box 47">
            <a:extLst>
              <a:ext uri="{FF2B5EF4-FFF2-40B4-BE49-F238E27FC236}">
                <a16:creationId xmlns:a16="http://schemas.microsoft.com/office/drawing/2014/main" id="{3F59D898-ECAD-49F0-9425-2A1BC8DDA7B5}"/>
              </a:ext>
            </a:extLst>
          </p:cNvPr>
          <p:cNvSpPr txBox="1">
            <a:spLocks noChangeArrowheads="1"/>
          </p:cNvSpPr>
          <p:nvPr/>
        </p:nvSpPr>
        <p:spPr bwMode="auto">
          <a:xfrm>
            <a:off x="5523688" y="4538246"/>
            <a:ext cx="1414170"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Drug-induced</a:t>
            </a:r>
          </a:p>
        </p:txBody>
      </p:sp>
      <p:sp>
        <p:nvSpPr>
          <p:cNvPr id="16" name="TextBox 15">
            <a:extLst>
              <a:ext uri="{FF2B5EF4-FFF2-40B4-BE49-F238E27FC236}">
                <a16:creationId xmlns:a16="http://schemas.microsoft.com/office/drawing/2014/main" id="{984E008D-FBBA-42B4-940E-EA26772E0161}"/>
              </a:ext>
            </a:extLst>
          </p:cNvPr>
          <p:cNvSpPr txBox="1"/>
          <p:nvPr/>
        </p:nvSpPr>
        <p:spPr>
          <a:xfrm>
            <a:off x="6230528" y="5257800"/>
            <a:ext cx="1326004" cy="369332"/>
          </a:xfrm>
          <a:prstGeom prst="rect">
            <a:avLst/>
          </a:prstGeom>
          <a:noFill/>
        </p:spPr>
        <p:txBody>
          <a:bodyPr wrap="none" rtlCol="0">
            <a:spAutoFit/>
          </a:bodyPr>
          <a:lstStyle/>
          <a:p>
            <a:pPr algn="ctr"/>
            <a:r>
              <a:rPr lang="en-US" dirty="0">
                <a:solidFill>
                  <a:schemeClr val="bg1">
                    <a:lumMod val="75000"/>
                  </a:schemeClr>
                </a:solidFill>
              </a:rPr>
              <a:t>Both/Either</a:t>
            </a:r>
          </a:p>
        </p:txBody>
      </p:sp>
      <p:sp>
        <p:nvSpPr>
          <p:cNvPr id="36" name="Text Box 19">
            <a:extLst>
              <a:ext uri="{FF2B5EF4-FFF2-40B4-BE49-F238E27FC236}">
                <a16:creationId xmlns:a16="http://schemas.microsoft.com/office/drawing/2014/main" id="{DACBEF6D-2D2F-4E0B-9506-468BB5942DB4}"/>
              </a:ext>
            </a:extLst>
          </p:cNvPr>
          <p:cNvSpPr txBox="1">
            <a:spLocks noChangeArrowheads="1"/>
          </p:cNvSpPr>
          <p:nvPr/>
        </p:nvSpPr>
        <p:spPr bwMode="auto">
          <a:xfrm>
            <a:off x="38886" y="661620"/>
            <a:ext cx="7119196" cy="5509200"/>
          </a:xfrm>
          <a:prstGeom prst="rect">
            <a:avLst/>
          </a:prstGeom>
          <a:solidFill>
            <a:srgbClr val="FFCCFF"/>
          </a:solidFill>
          <a:ln w="9525">
            <a:noFill/>
            <a:miter lim="800000"/>
            <a:headEnd/>
            <a:tailEnd/>
          </a:ln>
          <a:effectLst/>
        </p:spPr>
        <p:txBody>
          <a:bodyPr wrap="squar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r>
              <a:rPr lang="en-US" sz="1600" i="1" dirty="0">
                <a:solidFill>
                  <a:schemeClr val="bg1">
                    <a:lumMod val="65000"/>
                  </a:schemeClr>
                </a:solidFill>
              </a:rPr>
              <a:t>What is </a:t>
            </a:r>
            <a:r>
              <a:rPr lang="en-US" sz="1600" dirty="0">
                <a:solidFill>
                  <a:schemeClr val="bg1">
                    <a:lumMod val="65000"/>
                  </a:schemeClr>
                </a:solidFill>
              </a:rPr>
              <a:t>aqueous misdirection syndrome</a:t>
            </a:r>
            <a:r>
              <a:rPr lang="en-US" sz="1600" i="1" dirty="0">
                <a:solidFill>
                  <a:schemeClr val="bg1">
                    <a:lumMod val="65000"/>
                  </a:schemeClr>
                </a:solidFill>
              </a:rPr>
              <a:t>?</a:t>
            </a:r>
          </a:p>
          <a:p>
            <a:pPr eaLnBrk="1" hangingPunct="1"/>
            <a:r>
              <a:rPr lang="en-US" sz="1600" dirty="0">
                <a:solidFill>
                  <a:schemeClr val="bg1">
                    <a:lumMod val="65000"/>
                  </a:schemeClr>
                </a:solidFill>
              </a:rPr>
              <a:t>A rare condition in which anterior rotation of the ciliary body causes newly-produced aqueous to be (mis)directed toward the vitreous rather than into the posterior, then anterior chambers</a:t>
            </a:r>
          </a:p>
          <a:p>
            <a:pPr eaLnBrk="1" hangingPunct="1"/>
            <a:endParaRPr lang="en-US" sz="1600" dirty="0">
              <a:solidFill>
                <a:schemeClr val="bg1">
                  <a:lumMod val="65000"/>
                </a:schemeClr>
              </a:solidFill>
            </a:endParaRPr>
          </a:p>
          <a:p>
            <a:pPr eaLnBrk="1" hangingPunct="1"/>
            <a:r>
              <a:rPr lang="en-US" sz="1600" i="1" dirty="0">
                <a:solidFill>
                  <a:schemeClr val="bg1">
                    <a:lumMod val="65000"/>
                  </a:schemeClr>
                </a:solidFill>
              </a:rPr>
              <a:t>How does it present?</a:t>
            </a:r>
          </a:p>
          <a:p>
            <a:pPr eaLnBrk="1" hangingPunct="1"/>
            <a:r>
              <a:rPr lang="en-US" sz="1600" dirty="0">
                <a:solidFill>
                  <a:schemeClr val="bg1">
                    <a:lumMod val="65000"/>
                  </a:schemeClr>
                </a:solidFill>
              </a:rPr>
              <a:t>With high </a:t>
            </a:r>
            <a:r>
              <a:rPr lang="en-US" sz="1600" dirty="0">
                <a:solidFill>
                  <a:srgbClr val="0000FF"/>
                </a:solidFill>
              </a:rPr>
              <a:t>IOP and a uniformly shallow AC </a:t>
            </a:r>
            <a:r>
              <a:rPr lang="en-US" sz="1600" dirty="0">
                <a:solidFill>
                  <a:schemeClr val="bg1">
                    <a:lumMod val="65000"/>
                  </a:schemeClr>
                </a:solidFill>
              </a:rPr>
              <a:t>in the acute post-op period after intraocular surgery</a:t>
            </a:r>
          </a:p>
          <a:p>
            <a:pPr eaLnBrk="1" hangingPunct="1"/>
            <a:endParaRPr lang="en-US" sz="1600" dirty="0">
              <a:solidFill>
                <a:srgbClr val="FFCCFF"/>
              </a:solidFill>
            </a:endParaRPr>
          </a:p>
          <a:p>
            <a:pPr eaLnBrk="1" hangingPunct="1"/>
            <a:r>
              <a:rPr lang="en-US" sz="1600" i="1" dirty="0">
                <a:solidFill>
                  <a:srgbClr val="FFCCFF"/>
                </a:solidFill>
              </a:rPr>
              <a:t>What is the chief risk factor?</a:t>
            </a:r>
          </a:p>
          <a:p>
            <a:pPr eaLnBrk="1" hangingPunct="1"/>
            <a:r>
              <a:rPr lang="en-US" sz="1600" dirty="0">
                <a:solidFill>
                  <a:srgbClr val="FFCCFF"/>
                </a:solidFill>
              </a:rPr>
              <a:t>Surgery in an eye with tight angles or PAS</a:t>
            </a:r>
          </a:p>
          <a:p>
            <a:pPr eaLnBrk="1" hangingPunct="1"/>
            <a:endParaRPr lang="en-US" sz="1600" dirty="0">
              <a:solidFill>
                <a:srgbClr val="FFCCFF"/>
              </a:solidFill>
            </a:endParaRPr>
          </a:p>
          <a:p>
            <a:pPr eaLnBrk="1" hangingPunct="1"/>
            <a:r>
              <a:rPr lang="en-US" sz="1600" i="1" dirty="0">
                <a:solidFill>
                  <a:srgbClr val="FFCCFF"/>
                </a:solidFill>
              </a:rPr>
              <a:t>By what other names is it known?</a:t>
            </a:r>
          </a:p>
          <a:p>
            <a:pPr eaLnBrk="1" hangingPunct="1"/>
            <a:r>
              <a:rPr lang="en-US" sz="1600" dirty="0">
                <a:solidFill>
                  <a:srgbClr val="FFCCFF"/>
                </a:solidFill>
              </a:rPr>
              <a:t>--Malignant glaucoma</a:t>
            </a:r>
          </a:p>
          <a:p>
            <a:pPr eaLnBrk="1" hangingPunct="1"/>
            <a:r>
              <a:rPr lang="en-US" sz="1600" dirty="0">
                <a:solidFill>
                  <a:srgbClr val="FFCCFF"/>
                </a:solidFill>
              </a:rPr>
              <a:t>--Ciliary-block glaucoma</a:t>
            </a:r>
          </a:p>
          <a:p>
            <a:pPr eaLnBrk="1" hangingPunct="1"/>
            <a:endParaRPr lang="en-US" sz="1600" i="1" dirty="0">
              <a:solidFill>
                <a:srgbClr val="FFCCFF"/>
              </a:solidFill>
            </a:endParaRPr>
          </a:p>
          <a:p>
            <a:pPr eaLnBrk="1" hangingPunct="1"/>
            <a:r>
              <a:rPr lang="en-US" sz="1600" i="1" dirty="0">
                <a:solidFill>
                  <a:srgbClr val="FFCCFF"/>
                </a:solidFill>
              </a:rPr>
              <a:t>How is aqueous misdirection syndrome managed medically?</a:t>
            </a:r>
            <a:endParaRPr lang="en-US" sz="1600" dirty="0">
              <a:solidFill>
                <a:srgbClr val="FFCCFF"/>
              </a:solidFill>
            </a:endParaRPr>
          </a:p>
          <a:p>
            <a:pPr eaLnBrk="1" hangingPunct="1"/>
            <a:r>
              <a:rPr lang="en-US" sz="1600" dirty="0">
                <a:solidFill>
                  <a:srgbClr val="FFCCFF"/>
                </a:solidFill>
              </a:rPr>
              <a:t>With the triad of aggressive  aqueous suppression , aggressive  cycloplegia and  dehydration  of the vitreous with  hyperosmotic agents</a:t>
            </a:r>
          </a:p>
          <a:p>
            <a:pPr eaLnBrk="1" hangingPunct="1"/>
            <a:endParaRPr lang="en-US" sz="1600" dirty="0">
              <a:solidFill>
                <a:srgbClr val="FFCCFF"/>
              </a:solidFill>
            </a:endParaRPr>
          </a:p>
          <a:p>
            <a:pPr eaLnBrk="1" hangingPunct="1"/>
            <a:r>
              <a:rPr lang="en-US" sz="1600" i="1" dirty="0">
                <a:solidFill>
                  <a:srgbClr val="FFCCFF"/>
                </a:solidFill>
              </a:rPr>
              <a:t>Is there a role for surgery in managing aqueous misdirection?</a:t>
            </a:r>
          </a:p>
          <a:p>
            <a:pPr eaLnBrk="1" hangingPunct="1"/>
            <a:r>
              <a:rPr lang="en-US" sz="1600" dirty="0">
                <a:solidFill>
                  <a:srgbClr val="FFCCFF"/>
                </a:solidFill>
              </a:rPr>
              <a:t>Yes; resolution often requires surgical or laser disruption of the vitreous face</a:t>
            </a:r>
            <a:endParaRPr lang="en-US" sz="1600" b="1" dirty="0">
              <a:solidFill>
                <a:srgbClr val="FFCCFF"/>
              </a:solidFill>
            </a:endParaRPr>
          </a:p>
        </p:txBody>
      </p:sp>
      <p:sp>
        <p:nvSpPr>
          <p:cNvPr id="37" name="Oval 36">
            <a:extLst>
              <a:ext uri="{FF2B5EF4-FFF2-40B4-BE49-F238E27FC236}">
                <a16:creationId xmlns:a16="http://schemas.microsoft.com/office/drawing/2014/main" id="{807B83F5-75EE-49FC-ABD5-E266424DE5DD}"/>
              </a:ext>
            </a:extLst>
          </p:cNvPr>
          <p:cNvSpPr/>
          <p:nvPr/>
        </p:nvSpPr>
        <p:spPr>
          <a:xfrm>
            <a:off x="5415256" y="2611055"/>
            <a:ext cx="2486673" cy="490331"/>
          </a:xfrm>
          <a:prstGeom prst="ellipse">
            <a:avLst/>
          </a:prstGeom>
          <a:no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0" name="Text Box 23">
            <a:extLst>
              <a:ext uri="{FF2B5EF4-FFF2-40B4-BE49-F238E27FC236}">
                <a16:creationId xmlns:a16="http://schemas.microsoft.com/office/drawing/2014/main" id="{D8F2FCFF-2984-4836-B000-9C5601A8EAAA}"/>
              </a:ext>
            </a:extLst>
          </p:cNvPr>
          <p:cNvSpPr txBox="1">
            <a:spLocks noChangeArrowheads="1"/>
          </p:cNvSpPr>
          <p:nvPr/>
        </p:nvSpPr>
        <p:spPr bwMode="auto">
          <a:xfrm>
            <a:off x="5530369" y="2667000"/>
            <a:ext cx="2339102" cy="338554"/>
          </a:xfrm>
          <a:prstGeom prst="rect">
            <a:avLst/>
          </a:prstGeom>
          <a:no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b="1" dirty="0">
                <a:solidFill>
                  <a:schemeClr val="bg1">
                    <a:lumMod val="65000"/>
                  </a:schemeClr>
                </a:solidFill>
              </a:rPr>
              <a:t>Aqueous misdirection</a:t>
            </a:r>
          </a:p>
        </p:txBody>
      </p:sp>
      <p:sp>
        <p:nvSpPr>
          <p:cNvPr id="35" name="TextBox 34">
            <a:extLst>
              <a:ext uri="{FF2B5EF4-FFF2-40B4-BE49-F238E27FC236}">
                <a16:creationId xmlns:a16="http://schemas.microsoft.com/office/drawing/2014/main" id="{A6B25EC7-5809-4C4E-82C4-0C2560F06DDE}"/>
              </a:ext>
            </a:extLst>
          </p:cNvPr>
          <p:cNvSpPr txBox="1"/>
          <p:nvPr/>
        </p:nvSpPr>
        <p:spPr>
          <a:xfrm>
            <a:off x="186947" y="2444468"/>
            <a:ext cx="4649225" cy="738664"/>
          </a:xfrm>
          <a:prstGeom prst="rect">
            <a:avLst/>
          </a:prstGeom>
          <a:solidFill>
            <a:schemeClr val="accent1">
              <a:lumMod val="40000"/>
              <a:lumOff val="60000"/>
            </a:schemeClr>
          </a:solidFill>
        </p:spPr>
        <p:txBody>
          <a:bodyPr wrap="square" rtlCol="0">
            <a:spAutoFit/>
          </a:bodyPr>
          <a:lstStyle/>
          <a:p>
            <a:r>
              <a:rPr lang="en-US" sz="1400" i="1" dirty="0"/>
              <a:t>If a post-op </a:t>
            </a:r>
            <a:r>
              <a:rPr lang="en-US" sz="1400" i="1" dirty="0" err="1"/>
              <a:t>pt</a:t>
            </a:r>
            <a:r>
              <a:rPr lang="en-US" sz="1400" i="1" dirty="0"/>
              <a:t> presents with a flat chamber and </a:t>
            </a:r>
            <a:r>
              <a:rPr lang="en-US" sz="1400" b="1" i="1" dirty="0"/>
              <a:t>low</a:t>
            </a:r>
            <a:r>
              <a:rPr lang="en-US" sz="1400" i="1" dirty="0"/>
              <a:t> IOP, what tops the DDx?</a:t>
            </a:r>
            <a:endParaRPr lang="en-US" sz="1400" i="1" dirty="0">
              <a:solidFill>
                <a:schemeClr val="accent1">
                  <a:lumMod val="40000"/>
                  <a:lumOff val="60000"/>
                </a:schemeClr>
              </a:solidFill>
            </a:endParaRPr>
          </a:p>
          <a:p>
            <a:r>
              <a:rPr lang="en-US" sz="1400" dirty="0">
                <a:solidFill>
                  <a:schemeClr val="accent1">
                    <a:lumMod val="40000"/>
                    <a:lumOff val="60000"/>
                  </a:schemeClr>
                </a:solidFill>
              </a:rPr>
              <a:t>Wound leak</a:t>
            </a:r>
          </a:p>
        </p:txBody>
      </p:sp>
      <p:cxnSp>
        <p:nvCxnSpPr>
          <p:cNvPr id="38" name="Straight Connector 37">
            <a:extLst>
              <a:ext uri="{FF2B5EF4-FFF2-40B4-BE49-F238E27FC236}">
                <a16:creationId xmlns:a16="http://schemas.microsoft.com/office/drawing/2014/main" id="{DDDD05F5-2AF0-46B4-A375-1467986CB638}"/>
              </a:ext>
            </a:extLst>
          </p:cNvPr>
          <p:cNvCxnSpPr/>
          <p:nvPr/>
        </p:nvCxnSpPr>
        <p:spPr>
          <a:xfrm>
            <a:off x="533400" y="2289077"/>
            <a:ext cx="397539"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9" name="TextBox 38">
            <a:extLst>
              <a:ext uri="{FF2B5EF4-FFF2-40B4-BE49-F238E27FC236}">
                <a16:creationId xmlns:a16="http://schemas.microsoft.com/office/drawing/2014/main" id="{525938C5-D3F7-4CB6-98F7-8275611338E0}"/>
              </a:ext>
            </a:extLst>
          </p:cNvPr>
          <p:cNvSpPr txBox="1"/>
          <p:nvPr/>
        </p:nvSpPr>
        <p:spPr>
          <a:xfrm>
            <a:off x="506821" y="2023939"/>
            <a:ext cx="579005" cy="338554"/>
          </a:xfrm>
          <a:prstGeom prst="rect">
            <a:avLst/>
          </a:prstGeom>
          <a:noFill/>
        </p:spPr>
        <p:txBody>
          <a:bodyPr wrap="none" rtlCol="0">
            <a:spAutoFit/>
          </a:bodyPr>
          <a:lstStyle/>
          <a:p>
            <a:r>
              <a:rPr lang="en-US" sz="1600" dirty="0">
                <a:latin typeface="Segoe Script" panose="030B0504020000000003" pitchFamily="66" charset="0"/>
              </a:rPr>
              <a:t>low</a:t>
            </a:r>
          </a:p>
        </p:txBody>
      </p:sp>
    </p:spTree>
    <p:extLst>
      <p:ext uri="{BB962C8B-B14F-4D97-AF65-F5344CB8AC3E}">
        <p14:creationId xmlns:p14="http://schemas.microsoft.com/office/powerpoint/2010/main" val="1892303989"/>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6" name="TextBox 7"/>
          <p:cNvSpPr txBox="1">
            <a:spLocks noChangeArrowheads="1"/>
          </p:cNvSpPr>
          <p:nvPr/>
        </p:nvSpPr>
        <p:spPr bwMode="auto">
          <a:xfrm>
            <a:off x="1904999" y="3080768"/>
            <a:ext cx="5226050" cy="923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1800" dirty="0">
                <a:solidFill>
                  <a:schemeClr val="bg1">
                    <a:lumMod val="75000"/>
                  </a:schemeClr>
                </a:solidFill>
              </a:rPr>
              <a:t>The first thought you should have when</a:t>
            </a:r>
          </a:p>
          <a:p>
            <a:pPr algn="ctr" eaLnBrk="1" hangingPunct="1">
              <a:spcBef>
                <a:spcPct val="0"/>
              </a:spcBef>
              <a:buClrTx/>
              <a:buSzTx/>
              <a:buFontTx/>
              <a:buNone/>
            </a:pPr>
            <a:r>
              <a:rPr lang="en-US" altLang="en-US" sz="1800" dirty="0">
                <a:solidFill>
                  <a:schemeClr val="bg1">
                    <a:lumMod val="75000"/>
                  </a:schemeClr>
                </a:solidFill>
              </a:rPr>
              <a:t>encountering a </a:t>
            </a:r>
            <a:r>
              <a:rPr lang="en-US" altLang="en-US" sz="1800" dirty="0" err="1">
                <a:solidFill>
                  <a:schemeClr val="bg1">
                    <a:lumMod val="75000"/>
                  </a:schemeClr>
                </a:solidFill>
              </a:rPr>
              <a:t>pt</a:t>
            </a:r>
            <a:r>
              <a:rPr lang="en-US" altLang="en-US" sz="1800" dirty="0">
                <a:solidFill>
                  <a:schemeClr val="bg1">
                    <a:lumMod val="75000"/>
                  </a:schemeClr>
                </a:solidFill>
              </a:rPr>
              <a:t> you suspect has glaucoma is…</a:t>
            </a:r>
          </a:p>
          <a:p>
            <a:pPr algn="ctr" eaLnBrk="1" hangingPunct="1">
              <a:spcBef>
                <a:spcPct val="0"/>
              </a:spcBef>
              <a:buClrTx/>
              <a:buSzTx/>
              <a:buFontTx/>
              <a:buNone/>
            </a:pPr>
            <a:r>
              <a:rPr lang="en-US" altLang="en-US" sz="1800" b="1" i="1" dirty="0">
                <a:solidFill>
                  <a:schemeClr val="bg1">
                    <a:lumMod val="75000"/>
                  </a:schemeClr>
                </a:solidFill>
              </a:rPr>
              <a:t>What is the status of the angle?</a:t>
            </a:r>
          </a:p>
        </p:txBody>
      </p:sp>
      <p:sp>
        <p:nvSpPr>
          <p:cNvPr id="13" name="Rectangle 2">
            <a:extLst>
              <a:ext uri="{FF2B5EF4-FFF2-40B4-BE49-F238E27FC236}">
                <a16:creationId xmlns:a16="http://schemas.microsoft.com/office/drawing/2014/main" id="{91537DFF-FE3D-41F1-B41A-099239F8D93A}"/>
              </a:ext>
            </a:extLst>
          </p:cNvPr>
          <p:cNvSpPr>
            <a:spLocks noGrp="1" noChangeArrowheads="1"/>
          </p:cNvSpPr>
          <p:nvPr>
            <p:ph type="title"/>
          </p:nvPr>
        </p:nvSpPr>
        <p:spPr>
          <a:xfrm>
            <a:off x="457200" y="304800"/>
            <a:ext cx="7543800" cy="563562"/>
          </a:xfrm>
        </p:spPr>
        <p:txBody>
          <a:bodyPr/>
          <a:lstStyle/>
          <a:p>
            <a:pPr eaLnBrk="1" hangingPunct="1"/>
            <a:r>
              <a:rPr lang="en-US" altLang="en-US" sz="3500" dirty="0"/>
              <a:t>A</a:t>
            </a:r>
          </a:p>
        </p:txBody>
      </p:sp>
      <p:sp>
        <p:nvSpPr>
          <p:cNvPr id="15" name="Text Box 3">
            <a:extLst>
              <a:ext uri="{FF2B5EF4-FFF2-40B4-BE49-F238E27FC236}">
                <a16:creationId xmlns:a16="http://schemas.microsoft.com/office/drawing/2014/main" id="{FDBF16DD-0082-4B3C-8728-416E17088984}"/>
              </a:ext>
            </a:extLst>
          </p:cNvPr>
          <p:cNvSpPr txBox="1">
            <a:spLocks noChangeArrowheads="1"/>
          </p:cNvSpPr>
          <p:nvPr/>
        </p:nvSpPr>
        <p:spPr bwMode="auto">
          <a:xfrm>
            <a:off x="3351212" y="801757"/>
            <a:ext cx="2266950" cy="6413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3600"/>
              <a:t>Glaucoma</a:t>
            </a:r>
          </a:p>
        </p:txBody>
      </p:sp>
      <p:sp>
        <p:nvSpPr>
          <p:cNvPr id="16" name="Text Box 4">
            <a:extLst>
              <a:ext uri="{FF2B5EF4-FFF2-40B4-BE49-F238E27FC236}">
                <a16:creationId xmlns:a16="http://schemas.microsoft.com/office/drawing/2014/main" id="{F573FD74-C913-4A13-A6D1-A54660E076F4}"/>
              </a:ext>
            </a:extLst>
          </p:cNvPr>
          <p:cNvSpPr txBox="1">
            <a:spLocks noChangeArrowheads="1"/>
          </p:cNvSpPr>
          <p:nvPr/>
        </p:nvSpPr>
        <p:spPr bwMode="auto">
          <a:xfrm>
            <a:off x="5161801" y="2211387"/>
            <a:ext cx="2441694" cy="82484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800" b="1" i="1" dirty="0"/>
              <a:t>Closed- </a:t>
            </a:r>
            <a:r>
              <a:rPr lang="en-US" altLang="en-US" sz="2800" b="1" dirty="0"/>
              <a:t>or</a:t>
            </a:r>
          </a:p>
          <a:p>
            <a:pPr algn="ctr" eaLnBrk="1" hangingPunct="1">
              <a:lnSpc>
                <a:spcPct val="85000"/>
              </a:lnSpc>
              <a:spcBef>
                <a:spcPct val="0"/>
              </a:spcBef>
              <a:buClrTx/>
              <a:buSzTx/>
              <a:buFontTx/>
              <a:buNone/>
            </a:pPr>
            <a:r>
              <a:rPr lang="en-US" altLang="en-US" sz="2800" b="1" i="1" dirty="0"/>
              <a:t>narrow-angle</a:t>
            </a:r>
          </a:p>
        </p:txBody>
      </p:sp>
      <p:sp>
        <p:nvSpPr>
          <p:cNvPr id="17" name="Text Box 5">
            <a:extLst>
              <a:ext uri="{FF2B5EF4-FFF2-40B4-BE49-F238E27FC236}">
                <a16:creationId xmlns:a16="http://schemas.microsoft.com/office/drawing/2014/main" id="{079D805A-90A5-417A-8D73-E44114CE3FCE}"/>
              </a:ext>
            </a:extLst>
          </p:cNvPr>
          <p:cNvSpPr txBox="1">
            <a:spLocks noChangeArrowheads="1"/>
          </p:cNvSpPr>
          <p:nvPr/>
        </p:nvSpPr>
        <p:spPr bwMode="auto">
          <a:xfrm>
            <a:off x="1617938" y="2261619"/>
            <a:ext cx="2047875"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800" i="1" dirty="0">
                <a:solidFill>
                  <a:schemeClr val="bg1">
                    <a:lumMod val="75000"/>
                  </a:schemeClr>
                </a:solidFill>
              </a:rPr>
              <a:t>Open-angle</a:t>
            </a:r>
          </a:p>
        </p:txBody>
      </p:sp>
      <p:sp>
        <p:nvSpPr>
          <p:cNvPr id="18" name="Line 6">
            <a:extLst>
              <a:ext uri="{FF2B5EF4-FFF2-40B4-BE49-F238E27FC236}">
                <a16:creationId xmlns:a16="http://schemas.microsoft.com/office/drawing/2014/main" id="{785C5BC4-3B7B-470B-8F42-FFE4E418ED14}"/>
              </a:ext>
            </a:extLst>
          </p:cNvPr>
          <p:cNvSpPr>
            <a:spLocks noChangeShapeType="1"/>
          </p:cNvSpPr>
          <p:nvPr/>
        </p:nvSpPr>
        <p:spPr bwMode="auto">
          <a:xfrm flipH="1">
            <a:off x="3505199" y="1460570"/>
            <a:ext cx="1012825" cy="81915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9" name="Line 7">
            <a:extLst>
              <a:ext uri="{FF2B5EF4-FFF2-40B4-BE49-F238E27FC236}">
                <a16:creationId xmlns:a16="http://schemas.microsoft.com/office/drawing/2014/main" id="{493726A5-0AC3-4784-B1FD-1B83180639DD}"/>
              </a:ext>
            </a:extLst>
          </p:cNvPr>
          <p:cNvSpPr>
            <a:spLocks noChangeShapeType="1"/>
          </p:cNvSpPr>
          <p:nvPr/>
        </p:nvSpPr>
        <p:spPr bwMode="auto">
          <a:xfrm>
            <a:off x="4518025" y="1460569"/>
            <a:ext cx="1012825" cy="81915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 name="TextBox 1">
            <a:extLst>
              <a:ext uri="{FF2B5EF4-FFF2-40B4-BE49-F238E27FC236}">
                <a16:creationId xmlns:a16="http://schemas.microsoft.com/office/drawing/2014/main" id="{7C0AF69C-4874-49E7-9329-4384F3541034}"/>
              </a:ext>
            </a:extLst>
          </p:cNvPr>
          <p:cNvSpPr txBox="1"/>
          <p:nvPr/>
        </p:nvSpPr>
        <p:spPr>
          <a:xfrm>
            <a:off x="1295400" y="4267200"/>
            <a:ext cx="6963766" cy="1569660"/>
          </a:xfrm>
          <a:prstGeom prst="rect">
            <a:avLst/>
          </a:prstGeom>
          <a:noFill/>
        </p:spPr>
        <p:txBody>
          <a:bodyPr wrap="none" rtlCol="0">
            <a:spAutoFit/>
          </a:bodyPr>
          <a:lstStyle/>
          <a:p>
            <a:r>
              <a:rPr lang="en-US" sz="1600" i="1" dirty="0">
                <a:solidFill>
                  <a:schemeClr val="bg1">
                    <a:lumMod val="75000"/>
                  </a:schemeClr>
                </a:solidFill>
              </a:rPr>
              <a:t>What does it mean to say the angle is </a:t>
            </a:r>
            <a:r>
              <a:rPr lang="en-US" sz="1600" dirty="0">
                <a:solidFill>
                  <a:schemeClr val="bg1">
                    <a:lumMod val="75000"/>
                  </a:schemeClr>
                </a:solidFill>
              </a:rPr>
              <a:t>closed</a:t>
            </a:r>
            <a:r>
              <a:rPr lang="en-US" sz="1600" i="1" dirty="0">
                <a:solidFill>
                  <a:schemeClr val="bg1">
                    <a:lumMod val="75000"/>
                  </a:schemeClr>
                </a:solidFill>
              </a:rPr>
              <a:t>?</a:t>
            </a:r>
          </a:p>
          <a:p>
            <a:r>
              <a:rPr lang="en-US" sz="1600" dirty="0">
                <a:solidFill>
                  <a:schemeClr val="bg1">
                    <a:lumMod val="75000"/>
                  </a:schemeClr>
                </a:solidFill>
              </a:rPr>
              <a:t>It means the peripheral iris is in contact with the trabecular meshwork (TM)</a:t>
            </a:r>
          </a:p>
          <a:p>
            <a:endParaRPr lang="en-US" sz="1600" dirty="0">
              <a:solidFill>
                <a:schemeClr val="bg1">
                  <a:lumMod val="75000"/>
                </a:schemeClr>
              </a:solidFill>
            </a:endParaRPr>
          </a:p>
          <a:p>
            <a:r>
              <a:rPr lang="en-US" sz="1600" i="1" dirty="0">
                <a:solidFill>
                  <a:schemeClr val="bg1">
                    <a:lumMod val="75000"/>
                  </a:schemeClr>
                </a:solidFill>
              </a:rPr>
              <a:t>This contact comes in two basic flavors—what are they?</a:t>
            </a:r>
          </a:p>
          <a:p>
            <a:r>
              <a:rPr lang="en-US" sz="1600" dirty="0">
                <a:solidFill>
                  <a:schemeClr val="bg1">
                    <a:lumMod val="75000"/>
                  </a:schemeClr>
                </a:solidFill>
              </a:rPr>
              <a:t>--</a:t>
            </a:r>
            <a:r>
              <a:rPr lang="en-US" sz="1600" b="1" dirty="0">
                <a:solidFill>
                  <a:srgbClr val="0000FF"/>
                </a:solidFill>
              </a:rPr>
              <a:t>The iris can  </a:t>
            </a:r>
            <a:r>
              <a:rPr lang="en-US" sz="1600" b="1" i="1" dirty="0">
                <a:solidFill>
                  <a:srgbClr val="0000FF"/>
                </a:solidFill>
              </a:rPr>
              <a:t>appose</a:t>
            </a:r>
            <a:r>
              <a:rPr lang="en-US" sz="1600" b="1" dirty="0">
                <a:solidFill>
                  <a:srgbClr val="0000FF"/>
                </a:solidFill>
              </a:rPr>
              <a:t>  the TM</a:t>
            </a:r>
            <a:r>
              <a:rPr lang="en-US" sz="1600" dirty="0">
                <a:solidFill>
                  <a:schemeClr val="bg1">
                    <a:lumMod val="75000"/>
                  </a:schemeClr>
                </a:solidFill>
              </a:rPr>
              <a:t>, </a:t>
            </a:r>
            <a:r>
              <a:rPr lang="en-US" sz="1600" dirty="0" err="1">
                <a:solidFill>
                  <a:schemeClr val="bg1">
                    <a:lumMod val="75000"/>
                  </a:schemeClr>
                </a:solidFill>
              </a:rPr>
              <a:t>ie</a:t>
            </a:r>
            <a:r>
              <a:rPr lang="en-US" sz="1600" dirty="0">
                <a:solidFill>
                  <a:schemeClr val="bg1">
                    <a:lumMod val="75000"/>
                  </a:schemeClr>
                </a:solidFill>
              </a:rPr>
              <a:t>, touch it without adhering to it</a:t>
            </a:r>
          </a:p>
          <a:p>
            <a:r>
              <a:rPr lang="en-US" sz="1600" dirty="0">
                <a:solidFill>
                  <a:schemeClr val="bg1">
                    <a:lumMod val="75000"/>
                  </a:schemeClr>
                </a:solidFill>
              </a:rPr>
              <a:t>--</a:t>
            </a:r>
            <a:r>
              <a:rPr lang="en-US" sz="1600" b="1" dirty="0">
                <a:solidFill>
                  <a:srgbClr val="0000FF"/>
                </a:solidFill>
              </a:rPr>
              <a:t>The iris can be  </a:t>
            </a:r>
            <a:r>
              <a:rPr lang="en-US" sz="1600" b="1" i="1" dirty="0" err="1">
                <a:solidFill>
                  <a:srgbClr val="0000FF"/>
                </a:solidFill>
              </a:rPr>
              <a:t>syneched</a:t>
            </a:r>
            <a:r>
              <a:rPr lang="en-US" sz="1600" b="1" i="1" dirty="0">
                <a:solidFill>
                  <a:srgbClr val="0000FF"/>
                </a:solidFill>
              </a:rPr>
              <a:t>*</a:t>
            </a:r>
            <a:r>
              <a:rPr lang="en-US" sz="1600" b="1" dirty="0">
                <a:solidFill>
                  <a:srgbClr val="0000FF"/>
                </a:solidFill>
              </a:rPr>
              <a:t>  to the TM</a:t>
            </a:r>
            <a:r>
              <a:rPr lang="en-US" sz="1600" dirty="0">
                <a:solidFill>
                  <a:schemeClr val="bg1">
                    <a:lumMod val="75000"/>
                  </a:schemeClr>
                </a:solidFill>
              </a:rPr>
              <a:t>, </a:t>
            </a:r>
            <a:r>
              <a:rPr lang="en-US" sz="1600" dirty="0" err="1">
                <a:solidFill>
                  <a:schemeClr val="bg1">
                    <a:lumMod val="75000"/>
                  </a:schemeClr>
                </a:solidFill>
              </a:rPr>
              <a:t>ie</a:t>
            </a:r>
            <a:r>
              <a:rPr lang="en-US" sz="1600" dirty="0">
                <a:solidFill>
                  <a:schemeClr val="bg1">
                    <a:lumMod val="75000"/>
                  </a:schemeClr>
                </a:solidFill>
              </a:rPr>
              <a:t>, adhered to it</a:t>
            </a:r>
          </a:p>
        </p:txBody>
      </p:sp>
      <p:sp>
        <p:nvSpPr>
          <p:cNvPr id="14" name="TextBox 13">
            <a:extLst>
              <a:ext uri="{FF2B5EF4-FFF2-40B4-BE49-F238E27FC236}">
                <a16:creationId xmlns:a16="http://schemas.microsoft.com/office/drawing/2014/main" id="{9704186B-3F72-4DD6-BC97-BAB13324E8AA}"/>
              </a:ext>
            </a:extLst>
          </p:cNvPr>
          <p:cNvSpPr txBox="1"/>
          <p:nvPr/>
        </p:nvSpPr>
        <p:spPr>
          <a:xfrm>
            <a:off x="2259496" y="189094"/>
            <a:ext cx="4607480" cy="400110"/>
          </a:xfrm>
          <a:prstGeom prst="rect">
            <a:avLst/>
          </a:prstGeom>
          <a:solidFill>
            <a:schemeClr val="accent1">
              <a:lumMod val="60000"/>
              <a:lumOff val="40000"/>
            </a:schemeClr>
          </a:solidFill>
        </p:spPr>
        <p:txBody>
          <a:bodyPr wrap="none" rtlCol="0">
            <a:spAutoFit/>
          </a:bodyPr>
          <a:lstStyle/>
          <a:p>
            <a:pPr algn="ctr"/>
            <a:r>
              <a:rPr lang="en-US" sz="2000" b="1" dirty="0"/>
              <a:t>Secondary Angle Closure Glaucoma</a:t>
            </a:r>
          </a:p>
        </p:txBody>
      </p:sp>
      <p:sp>
        <p:nvSpPr>
          <p:cNvPr id="4" name="Oval 3">
            <a:extLst>
              <a:ext uri="{FF2B5EF4-FFF2-40B4-BE49-F238E27FC236}">
                <a16:creationId xmlns:a16="http://schemas.microsoft.com/office/drawing/2014/main" id="{07392D33-CF23-4557-A69C-FD267269889F}"/>
              </a:ext>
            </a:extLst>
          </p:cNvPr>
          <p:cNvSpPr/>
          <p:nvPr/>
        </p:nvSpPr>
        <p:spPr>
          <a:xfrm>
            <a:off x="1143000" y="5105400"/>
            <a:ext cx="4343400" cy="838200"/>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TextBox 19">
            <a:extLst>
              <a:ext uri="{FF2B5EF4-FFF2-40B4-BE49-F238E27FC236}">
                <a16:creationId xmlns:a16="http://schemas.microsoft.com/office/drawing/2014/main" id="{D7EE4E6F-F053-4A06-8923-91BC9449DD52}"/>
              </a:ext>
            </a:extLst>
          </p:cNvPr>
          <p:cNvSpPr txBox="1"/>
          <p:nvPr/>
        </p:nvSpPr>
        <p:spPr>
          <a:xfrm>
            <a:off x="703769" y="3072638"/>
            <a:ext cx="7581901" cy="1815882"/>
          </a:xfrm>
          <a:prstGeom prst="rect">
            <a:avLst/>
          </a:prstGeom>
          <a:solidFill>
            <a:schemeClr val="accent5">
              <a:lumMod val="75000"/>
            </a:schemeClr>
          </a:solidFill>
        </p:spPr>
        <p:txBody>
          <a:bodyPr wrap="square" rtlCol="0">
            <a:spAutoFit/>
          </a:bodyPr>
          <a:lstStyle/>
          <a:p>
            <a:r>
              <a:rPr lang="en-US" sz="1400" i="1" dirty="0">
                <a:solidFill>
                  <a:schemeClr val="bg1">
                    <a:lumMod val="50000"/>
                  </a:schemeClr>
                </a:solidFill>
              </a:rPr>
              <a:t>How do you go about determining whether the iris-angle touch is appositional, or </a:t>
            </a:r>
            <a:r>
              <a:rPr lang="en-US" sz="1400" i="1" dirty="0" err="1">
                <a:solidFill>
                  <a:schemeClr val="bg1">
                    <a:lumMod val="50000"/>
                  </a:schemeClr>
                </a:solidFill>
              </a:rPr>
              <a:t>synechial</a:t>
            </a:r>
            <a:r>
              <a:rPr lang="en-US" sz="1400" i="1" dirty="0">
                <a:solidFill>
                  <a:schemeClr val="bg1">
                    <a:lumMod val="50000"/>
                  </a:schemeClr>
                </a:solidFill>
              </a:rPr>
              <a:t>?</a:t>
            </a:r>
          </a:p>
          <a:p>
            <a:r>
              <a:rPr lang="en-US" sz="1400" dirty="0">
                <a:solidFill>
                  <a:schemeClr val="bg1">
                    <a:lumMod val="50000"/>
                  </a:schemeClr>
                </a:solidFill>
              </a:rPr>
              <a:t>Via dynamic (aka </a:t>
            </a:r>
            <a:r>
              <a:rPr lang="en-US" sz="1400" i="1" dirty="0">
                <a:solidFill>
                  <a:schemeClr val="bg1">
                    <a:lumMod val="50000"/>
                  </a:schemeClr>
                </a:solidFill>
              </a:rPr>
              <a:t>compression, </a:t>
            </a:r>
            <a:r>
              <a:rPr lang="en-US" sz="1400" dirty="0">
                <a:solidFill>
                  <a:schemeClr val="bg1">
                    <a:lumMod val="50000"/>
                  </a:schemeClr>
                </a:solidFill>
              </a:rPr>
              <a:t>aka</a:t>
            </a:r>
            <a:r>
              <a:rPr lang="en-US" sz="1400" i="1" dirty="0">
                <a:solidFill>
                  <a:schemeClr val="bg1">
                    <a:lumMod val="50000"/>
                  </a:schemeClr>
                </a:solidFill>
              </a:rPr>
              <a:t> indentation</a:t>
            </a:r>
            <a:r>
              <a:rPr lang="en-US" sz="1400" dirty="0">
                <a:solidFill>
                  <a:schemeClr val="bg1">
                    <a:lumMod val="50000"/>
                  </a:schemeClr>
                </a:solidFill>
              </a:rPr>
              <a:t>) gonioscopy</a:t>
            </a:r>
          </a:p>
          <a:p>
            <a:endParaRPr lang="en-US" sz="1400" dirty="0">
              <a:solidFill>
                <a:schemeClr val="bg1">
                  <a:lumMod val="50000"/>
                </a:schemeClr>
              </a:solidFill>
            </a:endParaRPr>
          </a:p>
          <a:p>
            <a:r>
              <a:rPr lang="en-US" sz="1400" i="1" dirty="0">
                <a:solidFill>
                  <a:schemeClr val="bg1">
                    <a:lumMod val="50000"/>
                  </a:schemeClr>
                </a:solidFill>
              </a:rPr>
              <a:t>How is dynamic gonioscopy performed?</a:t>
            </a:r>
          </a:p>
          <a:p>
            <a:r>
              <a:rPr lang="en-US" sz="1400" dirty="0">
                <a:solidFill>
                  <a:schemeClr val="bg1">
                    <a:lumMod val="50000"/>
                  </a:schemeClr>
                </a:solidFill>
              </a:rPr>
              <a:t>During gonioscopy, the examiner manipulates the lens to gently compress the central cornea, in the process displacing aqueous peripherally, toward the angle. If the iris-angle contact is appositional, the influx of displaced aqueous will separate them. But at locations where the iris is </a:t>
            </a:r>
            <a:r>
              <a:rPr lang="en-US" sz="1400" dirty="0" err="1">
                <a:solidFill>
                  <a:schemeClr val="bg1">
                    <a:lumMod val="50000"/>
                  </a:schemeClr>
                </a:solidFill>
              </a:rPr>
              <a:t>syneched</a:t>
            </a:r>
            <a:r>
              <a:rPr lang="en-US" sz="1400" dirty="0">
                <a:solidFill>
                  <a:schemeClr val="bg1">
                    <a:lumMod val="50000"/>
                  </a:schemeClr>
                </a:solidFill>
              </a:rPr>
              <a:t> to the angle, the aqueous influx will have no effect on the iris-angle contact.</a:t>
            </a:r>
          </a:p>
        </p:txBody>
      </p:sp>
      <p:sp>
        <p:nvSpPr>
          <p:cNvPr id="21" name="Text Box 6">
            <a:extLst>
              <a:ext uri="{FF2B5EF4-FFF2-40B4-BE49-F238E27FC236}">
                <a16:creationId xmlns:a16="http://schemas.microsoft.com/office/drawing/2014/main" id="{32EE089F-A837-41A3-8E66-6D7DCBFE8CA8}"/>
              </a:ext>
            </a:extLst>
          </p:cNvPr>
          <p:cNvSpPr txBox="1">
            <a:spLocks noChangeArrowheads="1"/>
          </p:cNvSpPr>
          <p:nvPr/>
        </p:nvSpPr>
        <p:spPr bwMode="auto">
          <a:xfrm>
            <a:off x="1083146" y="3419917"/>
            <a:ext cx="6803081" cy="1169551"/>
          </a:xfrm>
          <a:prstGeom prst="rect">
            <a:avLst/>
          </a:prstGeom>
          <a:solidFill>
            <a:schemeClr val="accent1">
              <a:lumMod val="40000"/>
              <a:lumOff val="60000"/>
            </a:schemeClr>
          </a:solidFill>
          <a:ln w="9525">
            <a:noFill/>
            <a:miter lim="800000"/>
            <a:headEnd/>
            <a:tailEnd/>
          </a:ln>
          <a:effectLst/>
        </p:spPr>
        <p:txBody>
          <a:bodyPr wrap="none">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n-US" altLang="en-US" sz="1400" i="1" dirty="0">
                <a:solidFill>
                  <a:srgbClr val="0000FF"/>
                </a:solidFill>
              </a:rPr>
              <a:t>Does it matter what sort of gonio lens is used?</a:t>
            </a:r>
          </a:p>
          <a:p>
            <a:pPr eaLnBrk="1" hangingPunct="1"/>
            <a:r>
              <a:rPr lang="en-US" altLang="en-US" sz="1400" dirty="0">
                <a:solidFill>
                  <a:srgbClr val="0000FF"/>
                </a:solidFill>
              </a:rPr>
              <a:t>It does indeed. The lens of choice is a Posner, Zeiss or Sussman. These applanate </a:t>
            </a:r>
          </a:p>
          <a:p>
            <a:pPr eaLnBrk="1" hangingPunct="1"/>
            <a:r>
              <a:rPr lang="en-US" altLang="en-US" sz="1400" dirty="0">
                <a:solidFill>
                  <a:srgbClr val="0000FF"/>
                </a:solidFill>
              </a:rPr>
              <a:t>the </a:t>
            </a:r>
            <a:r>
              <a:rPr lang="en-US" altLang="en-US" sz="1400" i="1" dirty="0">
                <a:solidFill>
                  <a:srgbClr val="0000FF"/>
                </a:solidFill>
              </a:rPr>
              <a:t>central</a:t>
            </a:r>
            <a:r>
              <a:rPr lang="en-US" altLang="en-US" sz="1400" dirty="0">
                <a:solidFill>
                  <a:srgbClr val="0000FF"/>
                </a:solidFill>
              </a:rPr>
              <a:t> cornea, pushing aqueous peripherally and thereby opening (or not) </a:t>
            </a:r>
          </a:p>
          <a:p>
            <a:pPr eaLnBrk="1" hangingPunct="1"/>
            <a:r>
              <a:rPr lang="en-US" altLang="en-US" sz="1400" dirty="0">
                <a:solidFill>
                  <a:srgbClr val="0000FF"/>
                </a:solidFill>
              </a:rPr>
              <a:t>the angle. </a:t>
            </a:r>
            <a:r>
              <a:rPr lang="en-US" altLang="en-US" sz="1400" dirty="0">
                <a:solidFill>
                  <a:schemeClr val="accent1">
                    <a:lumMod val="40000"/>
                    <a:lumOff val="60000"/>
                  </a:schemeClr>
                </a:solidFill>
              </a:rPr>
              <a:t>In contrast, the flange on a </a:t>
            </a:r>
            <a:r>
              <a:rPr lang="en-US" altLang="en-US" sz="1400" dirty="0" err="1">
                <a:solidFill>
                  <a:schemeClr val="accent1">
                    <a:lumMod val="40000"/>
                    <a:lumOff val="60000"/>
                  </a:schemeClr>
                </a:solidFill>
              </a:rPr>
              <a:t>Goldmann</a:t>
            </a:r>
            <a:r>
              <a:rPr lang="en-US" altLang="en-US" sz="1400" dirty="0">
                <a:solidFill>
                  <a:schemeClr val="accent1">
                    <a:lumMod val="40000"/>
                    <a:lumOff val="60000"/>
                  </a:schemeClr>
                </a:solidFill>
              </a:rPr>
              <a:t>-style </a:t>
            </a:r>
            <a:r>
              <a:rPr lang="en-US" altLang="en-US" sz="1400" dirty="0" err="1">
                <a:solidFill>
                  <a:schemeClr val="accent1">
                    <a:lumMod val="40000"/>
                    <a:lumOff val="60000"/>
                  </a:schemeClr>
                </a:solidFill>
              </a:rPr>
              <a:t>goniolens</a:t>
            </a:r>
            <a:r>
              <a:rPr lang="en-US" altLang="en-US" sz="1400" dirty="0">
                <a:solidFill>
                  <a:schemeClr val="accent1">
                    <a:lumMod val="40000"/>
                    <a:lumOff val="60000"/>
                  </a:schemeClr>
                </a:solidFill>
              </a:rPr>
              <a:t> compresses the </a:t>
            </a:r>
          </a:p>
          <a:p>
            <a:pPr eaLnBrk="1" hangingPunct="1"/>
            <a:r>
              <a:rPr lang="en-US" altLang="en-US" sz="1400" i="1" dirty="0">
                <a:solidFill>
                  <a:schemeClr val="accent1">
                    <a:lumMod val="40000"/>
                    <a:lumOff val="60000"/>
                  </a:schemeClr>
                </a:solidFill>
              </a:rPr>
              <a:t>peripheral</a:t>
            </a:r>
            <a:r>
              <a:rPr lang="en-US" altLang="en-US" sz="1400" dirty="0">
                <a:solidFill>
                  <a:schemeClr val="accent1">
                    <a:lumMod val="40000"/>
                    <a:lumOff val="60000"/>
                  </a:schemeClr>
                </a:solidFill>
              </a:rPr>
              <a:t> cornea, and thus is less efficient for displacing aqueous into the angle.</a:t>
            </a:r>
          </a:p>
        </p:txBody>
      </p:sp>
    </p:spTree>
    <p:extLst>
      <p:ext uri="{BB962C8B-B14F-4D97-AF65-F5344CB8AC3E}">
        <p14:creationId xmlns:p14="http://schemas.microsoft.com/office/powerpoint/2010/main" val="1159612876"/>
      </p:ext>
    </p:extLst>
  </p:cSld>
  <p:clrMapOvr>
    <a:masterClrMapping/>
  </p:clrMapOvr>
</p:sld>
</file>

<file path=ppt/slides/slide1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Straight Arrow Connector 12">
            <a:extLst>
              <a:ext uri="{FF2B5EF4-FFF2-40B4-BE49-F238E27FC236}">
                <a16:creationId xmlns:a16="http://schemas.microsoft.com/office/drawing/2014/main" id="{A6DE2085-829C-480C-9216-69D6039C0A37}"/>
              </a:ext>
            </a:extLst>
          </p:cNvPr>
          <p:cNvCxnSpPr>
            <a:cxnSpLocks/>
          </p:cNvCxnSpPr>
          <p:nvPr/>
        </p:nvCxnSpPr>
        <p:spPr>
          <a:xfrm>
            <a:off x="6717173" y="1828800"/>
            <a:ext cx="0" cy="3462754"/>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43014" name="Text Box 6"/>
          <p:cNvSpPr txBox="1">
            <a:spLocks noChangeArrowheads="1"/>
          </p:cNvSpPr>
          <p:nvPr/>
        </p:nvSpPr>
        <p:spPr bwMode="auto">
          <a:xfrm>
            <a:off x="533400" y="2356376"/>
            <a:ext cx="1005403"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Lens-</a:t>
            </a:r>
          </a:p>
          <a:p>
            <a:pPr algn="ctr" eaLnBrk="1" hangingPunct="1">
              <a:lnSpc>
                <a:spcPct val="80000"/>
              </a:lnSpc>
              <a:spcBef>
                <a:spcPct val="0"/>
              </a:spcBef>
              <a:buClrTx/>
              <a:buSzTx/>
              <a:buFontTx/>
              <a:buNone/>
            </a:pPr>
            <a:r>
              <a:rPr lang="en-US" altLang="en-US" sz="1800" dirty="0">
                <a:solidFill>
                  <a:schemeClr val="bg1">
                    <a:lumMod val="75000"/>
                  </a:schemeClr>
                </a:solidFill>
              </a:rPr>
              <a:t>Induced</a:t>
            </a:r>
          </a:p>
        </p:txBody>
      </p:sp>
      <p:sp>
        <p:nvSpPr>
          <p:cNvPr id="43017" name="Text Box 14"/>
          <p:cNvSpPr txBox="1">
            <a:spLocks noChangeArrowheads="1"/>
          </p:cNvSpPr>
          <p:nvPr/>
        </p:nvSpPr>
        <p:spPr bwMode="auto">
          <a:xfrm>
            <a:off x="3026498" y="2365901"/>
            <a:ext cx="1633781"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Aphakic/</a:t>
            </a:r>
          </a:p>
          <a:p>
            <a:pPr algn="ctr" eaLnBrk="1" hangingPunct="1">
              <a:lnSpc>
                <a:spcPct val="80000"/>
              </a:lnSpc>
              <a:spcBef>
                <a:spcPct val="0"/>
              </a:spcBef>
              <a:buClrTx/>
              <a:buSzTx/>
              <a:buFontTx/>
              <a:buNone/>
            </a:pPr>
            <a:r>
              <a:rPr lang="en-US" altLang="en-US" sz="1800" dirty="0" err="1">
                <a:solidFill>
                  <a:schemeClr val="bg1">
                    <a:lumMod val="75000"/>
                  </a:schemeClr>
                </a:solidFill>
              </a:rPr>
              <a:t>Pseudophakic</a:t>
            </a:r>
            <a:endParaRPr lang="en-US" altLang="en-US" sz="1800" dirty="0">
              <a:solidFill>
                <a:schemeClr val="bg1">
                  <a:lumMod val="75000"/>
                </a:schemeClr>
              </a:solidFill>
            </a:endParaRPr>
          </a:p>
        </p:txBody>
      </p:sp>
      <p:sp>
        <p:nvSpPr>
          <p:cNvPr id="43031" name="Text Box 35"/>
          <p:cNvSpPr txBox="1">
            <a:spLocks noChangeArrowheads="1"/>
          </p:cNvSpPr>
          <p:nvPr/>
        </p:nvSpPr>
        <p:spPr bwMode="auto">
          <a:xfrm>
            <a:off x="1190847" y="1295400"/>
            <a:ext cx="2473754"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solidFill>
                  <a:schemeClr val="bg1">
                    <a:lumMod val="75000"/>
                  </a:schemeClr>
                </a:solidFill>
              </a:rPr>
              <a:t>w/ Pupillary Block</a:t>
            </a:r>
          </a:p>
        </p:txBody>
      </p:sp>
      <p:sp>
        <p:nvSpPr>
          <p:cNvPr id="43032" name="Text Box 36"/>
          <p:cNvSpPr txBox="1">
            <a:spLocks noChangeArrowheads="1"/>
          </p:cNvSpPr>
          <p:nvPr/>
        </p:nvSpPr>
        <p:spPr bwMode="auto">
          <a:xfrm>
            <a:off x="5181600" y="1295400"/>
            <a:ext cx="2630848"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t>w/o Pupillary Block</a:t>
            </a:r>
          </a:p>
        </p:txBody>
      </p:sp>
      <p:sp>
        <p:nvSpPr>
          <p:cNvPr id="49" name="Rectangle 2">
            <a:extLst>
              <a:ext uri="{FF2B5EF4-FFF2-40B4-BE49-F238E27FC236}">
                <a16:creationId xmlns:a16="http://schemas.microsoft.com/office/drawing/2014/main" id="{240EE5BF-F7D2-4FC8-A5DD-F6B5423153C6}"/>
              </a:ext>
            </a:extLst>
          </p:cNvPr>
          <p:cNvSpPr>
            <a:spLocks noGrp="1" noChangeArrowheads="1"/>
          </p:cNvSpPr>
          <p:nvPr>
            <p:ph type="title"/>
          </p:nvPr>
        </p:nvSpPr>
        <p:spPr>
          <a:xfrm>
            <a:off x="457200" y="304800"/>
            <a:ext cx="7543800" cy="563562"/>
          </a:xfrm>
        </p:spPr>
        <p:txBody>
          <a:bodyPr/>
          <a:lstStyle/>
          <a:p>
            <a:pPr eaLnBrk="1" hangingPunct="1"/>
            <a:r>
              <a:rPr lang="en-US" altLang="en-US" sz="3500" dirty="0"/>
              <a:t>A</a:t>
            </a:r>
          </a:p>
        </p:txBody>
      </p:sp>
      <p:sp>
        <p:nvSpPr>
          <p:cNvPr id="50" name="TextBox 49">
            <a:extLst>
              <a:ext uri="{FF2B5EF4-FFF2-40B4-BE49-F238E27FC236}">
                <a16:creationId xmlns:a16="http://schemas.microsoft.com/office/drawing/2014/main" id="{CF426230-46C8-405C-9015-99EF57762A2E}"/>
              </a:ext>
            </a:extLst>
          </p:cNvPr>
          <p:cNvSpPr txBox="1"/>
          <p:nvPr/>
        </p:nvSpPr>
        <p:spPr>
          <a:xfrm>
            <a:off x="2259496" y="189094"/>
            <a:ext cx="4607480" cy="400110"/>
          </a:xfrm>
          <a:prstGeom prst="rect">
            <a:avLst/>
          </a:prstGeom>
          <a:solidFill>
            <a:schemeClr val="accent1">
              <a:lumMod val="60000"/>
              <a:lumOff val="40000"/>
            </a:schemeClr>
          </a:solidFill>
        </p:spPr>
        <p:txBody>
          <a:bodyPr wrap="none" rtlCol="0">
            <a:spAutoFit/>
          </a:bodyPr>
          <a:lstStyle/>
          <a:p>
            <a:pPr algn="ctr"/>
            <a:r>
              <a:rPr lang="en-US" sz="2000" b="1" dirty="0"/>
              <a:t>Secondary Angle Closure Glaucoma</a:t>
            </a:r>
          </a:p>
        </p:txBody>
      </p:sp>
      <p:sp>
        <p:nvSpPr>
          <p:cNvPr id="2" name="TextBox 1">
            <a:extLst>
              <a:ext uri="{FF2B5EF4-FFF2-40B4-BE49-F238E27FC236}">
                <a16:creationId xmlns:a16="http://schemas.microsoft.com/office/drawing/2014/main" id="{A7E30BEC-923B-4C9A-A856-BDD0D882F6B8}"/>
              </a:ext>
            </a:extLst>
          </p:cNvPr>
          <p:cNvSpPr txBox="1"/>
          <p:nvPr/>
        </p:nvSpPr>
        <p:spPr>
          <a:xfrm>
            <a:off x="887305" y="2844119"/>
            <a:ext cx="1494320" cy="338554"/>
          </a:xfrm>
          <a:prstGeom prst="rect">
            <a:avLst/>
          </a:prstGeom>
          <a:noFill/>
        </p:spPr>
        <p:txBody>
          <a:bodyPr wrap="none" rtlCol="0">
            <a:spAutoFit/>
          </a:bodyPr>
          <a:lstStyle/>
          <a:p>
            <a:r>
              <a:rPr lang="en-US" sz="1600" dirty="0" err="1">
                <a:solidFill>
                  <a:schemeClr val="bg1">
                    <a:lumMod val="75000"/>
                  </a:schemeClr>
                </a:solidFill>
              </a:rPr>
              <a:t>Phacomorphic</a:t>
            </a:r>
            <a:endParaRPr lang="en-US" sz="1600" dirty="0">
              <a:solidFill>
                <a:schemeClr val="bg1">
                  <a:lumMod val="75000"/>
                </a:schemeClr>
              </a:solidFill>
            </a:endParaRPr>
          </a:p>
        </p:txBody>
      </p:sp>
      <p:sp>
        <p:nvSpPr>
          <p:cNvPr id="51" name="TextBox 50">
            <a:extLst>
              <a:ext uri="{FF2B5EF4-FFF2-40B4-BE49-F238E27FC236}">
                <a16:creationId xmlns:a16="http://schemas.microsoft.com/office/drawing/2014/main" id="{156069D4-340B-4160-A336-EBF73557CEE0}"/>
              </a:ext>
            </a:extLst>
          </p:cNvPr>
          <p:cNvSpPr txBox="1"/>
          <p:nvPr/>
        </p:nvSpPr>
        <p:spPr>
          <a:xfrm>
            <a:off x="884725" y="3175578"/>
            <a:ext cx="1402948" cy="338554"/>
          </a:xfrm>
          <a:prstGeom prst="rect">
            <a:avLst/>
          </a:prstGeom>
          <a:noFill/>
        </p:spPr>
        <p:txBody>
          <a:bodyPr wrap="none" rtlCol="0">
            <a:spAutoFit/>
          </a:bodyPr>
          <a:lstStyle/>
          <a:p>
            <a:r>
              <a:rPr lang="en-US" sz="1600" dirty="0">
                <a:solidFill>
                  <a:schemeClr val="bg1">
                    <a:lumMod val="75000"/>
                  </a:schemeClr>
                </a:solidFill>
              </a:rPr>
              <a:t>Ectopia </a:t>
            </a:r>
            <a:r>
              <a:rPr lang="en-US" sz="1600" dirty="0" err="1">
                <a:solidFill>
                  <a:schemeClr val="bg1">
                    <a:lumMod val="75000"/>
                  </a:schemeClr>
                </a:solidFill>
              </a:rPr>
              <a:t>lentis</a:t>
            </a:r>
            <a:endParaRPr lang="en-US" sz="1600" dirty="0">
              <a:solidFill>
                <a:schemeClr val="bg1">
                  <a:lumMod val="75000"/>
                </a:schemeClr>
              </a:solidFill>
            </a:endParaRPr>
          </a:p>
        </p:txBody>
      </p:sp>
      <p:cxnSp>
        <p:nvCxnSpPr>
          <p:cNvPr id="71" name="Straight Connector 70">
            <a:extLst>
              <a:ext uri="{FF2B5EF4-FFF2-40B4-BE49-F238E27FC236}">
                <a16:creationId xmlns:a16="http://schemas.microsoft.com/office/drawing/2014/main" id="{C104938D-BA8D-4E39-9D5F-9EE2012F2F3C}"/>
              </a:ext>
            </a:extLst>
          </p:cNvPr>
          <p:cNvCxnSpPr>
            <a:cxnSpLocks/>
          </p:cNvCxnSpPr>
          <p:nvPr/>
        </p:nvCxnSpPr>
        <p:spPr>
          <a:xfrm flipH="1">
            <a:off x="762665" y="3023488"/>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2A7E4E40-472F-4E50-8A7A-45C10FDD7171}"/>
              </a:ext>
            </a:extLst>
          </p:cNvPr>
          <p:cNvCxnSpPr>
            <a:cxnSpLocks/>
          </p:cNvCxnSpPr>
          <p:nvPr/>
        </p:nvCxnSpPr>
        <p:spPr>
          <a:xfrm flipH="1">
            <a:off x="762665" y="3347853"/>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C3924889-45B9-4383-9C9E-48F0A9C27AD8}"/>
              </a:ext>
            </a:extLst>
          </p:cNvPr>
          <p:cNvCxnSpPr>
            <a:cxnSpLocks/>
          </p:cNvCxnSpPr>
          <p:nvPr/>
        </p:nvCxnSpPr>
        <p:spPr>
          <a:xfrm flipH="1">
            <a:off x="748719" y="2838976"/>
            <a:ext cx="13947" cy="5088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 name="Straight Arrow Connector 5">
            <a:extLst>
              <a:ext uri="{FF2B5EF4-FFF2-40B4-BE49-F238E27FC236}">
                <a16:creationId xmlns:a16="http://schemas.microsoft.com/office/drawing/2014/main" id="{A3439F0C-5143-461F-8F3C-2E830785DEFC}"/>
              </a:ext>
            </a:extLst>
          </p:cNvPr>
          <p:cNvCxnSpPr>
            <a:stCxn id="50" idx="2"/>
          </p:cNvCxnSpPr>
          <p:nvPr/>
        </p:nvCxnSpPr>
        <p:spPr>
          <a:xfrm flipH="1">
            <a:off x="2971800" y="589204"/>
            <a:ext cx="1591436" cy="706196"/>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0" name="Straight Arrow Connector 9">
            <a:extLst>
              <a:ext uri="{FF2B5EF4-FFF2-40B4-BE49-F238E27FC236}">
                <a16:creationId xmlns:a16="http://schemas.microsoft.com/office/drawing/2014/main" id="{84DC796E-F6ED-4FBB-82D2-A260F480BF8A}"/>
              </a:ext>
            </a:extLst>
          </p:cNvPr>
          <p:cNvCxnSpPr>
            <a:cxnSpLocks/>
          </p:cNvCxnSpPr>
          <p:nvPr/>
        </p:nvCxnSpPr>
        <p:spPr>
          <a:xfrm>
            <a:off x="4572000" y="589204"/>
            <a:ext cx="1600200" cy="706196"/>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6" name="Straight Arrow Connector 25">
            <a:extLst>
              <a:ext uri="{FF2B5EF4-FFF2-40B4-BE49-F238E27FC236}">
                <a16:creationId xmlns:a16="http://schemas.microsoft.com/office/drawing/2014/main" id="{B70E0124-9B84-41A5-8D84-A66B7838A706}"/>
              </a:ext>
            </a:extLst>
          </p:cNvPr>
          <p:cNvCxnSpPr>
            <a:cxnSpLocks/>
          </p:cNvCxnSpPr>
          <p:nvPr/>
        </p:nvCxnSpPr>
        <p:spPr>
          <a:xfrm flipH="1">
            <a:off x="1159539" y="1828800"/>
            <a:ext cx="1290435" cy="478059"/>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28" name="Straight Arrow Connector 27">
            <a:extLst>
              <a:ext uri="{FF2B5EF4-FFF2-40B4-BE49-F238E27FC236}">
                <a16:creationId xmlns:a16="http://schemas.microsoft.com/office/drawing/2014/main" id="{567A4249-5C59-4416-8A8E-1C35913900AB}"/>
              </a:ext>
            </a:extLst>
          </p:cNvPr>
          <p:cNvCxnSpPr>
            <a:cxnSpLocks/>
          </p:cNvCxnSpPr>
          <p:nvPr/>
        </p:nvCxnSpPr>
        <p:spPr>
          <a:xfrm>
            <a:off x="2449973" y="1832208"/>
            <a:ext cx="1268784"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56" name="Text Box 6">
            <a:extLst>
              <a:ext uri="{FF2B5EF4-FFF2-40B4-BE49-F238E27FC236}">
                <a16:creationId xmlns:a16="http://schemas.microsoft.com/office/drawing/2014/main" id="{557983BD-9D64-49B9-A366-A08663B0451F}"/>
              </a:ext>
            </a:extLst>
          </p:cNvPr>
          <p:cNvSpPr txBox="1">
            <a:spLocks noChangeArrowheads="1"/>
          </p:cNvSpPr>
          <p:nvPr/>
        </p:nvSpPr>
        <p:spPr bwMode="auto">
          <a:xfrm>
            <a:off x="5029200" y="2356376"/>
            <a:ext cx="813043"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r" eaLnBrk="1" hangingPunct="1">
              <a:lnSpc>
                <a:spcPct val="80000"/>
              </a:lnSpc>
              <a:spcBef>
                <a:spcPct val="0"/>
              </a:spcBef>
              <a:buClrTx/>
              <a:buSzTx/>
              <a:buFontTx/>
              <a:buNone/>
            </a:pPr>
            <a:r>
              <a:rPr lang="en-US" altLang="en-US" sz="1800" dirty="0"/>
              <a:t>‘Push’</a:t>
            </a:r>
          </a:p>
        </p:txBody>
      </p:sp>
      <p:sp>
        <p:nvSpPr>
          <p:cNvPr id="57" name="Text Box 14">
            <a:extLst>
              <a:ext uri="{FF2B5EF4-FFF2-40B4-BE49-F238E27FC236}">
                <a16:creationId xmlns:a16="http://schemas.microsoft.com/office/drawing/2014/main" id="{5DAFA1C1-3A29-4C27-A379-663FDD22E326}"/>
              </a:ext>
            </a:extLst>
          </p:cNvPr>
          <p:cNvSpPr txBox="1">
            <a:spLocks noChangeArrowheads="1"/>
          </p:cNvSpPr>
          <p:nvPr/>
        </p:nvSpPr>
        <p:spPr bwMode="auto">
          <a:xfrm>
            <a:off x="7620000" y="2365901"/>
            <a:ext cx="671979"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‘Pull’</a:t>
            </a:r>
          </a:p>
        </p:txBody>
      </p:sp>
      <p:cxnSp>
        <p:nvCxnSpPr>
          <p:cNvPr id="58" name="Straight Arrow Connector 57">
            <a:extLst>
              <a:ext uri="{FF2B5EF4-FFF2-40B4-BE49-F238E27FC236}">
                <a16:creationId xmlns:a16="http://schemas.microsoft.com/office/drawing/2014/main" id="{E874FEE9-46BD-46A3-90A3-DE7CC220FBFF}"/>
              </a:ext>
            </a:extLst>
          </p:cNvPr>
          <p:cNvCxnSpPr>
            <a:cxnSpLocks/>
          </p:cNvCxnSpPr>
          <p:nvPr/>
        </p:nvCxnSpPr>
        <p:spPr>
          <a:xfrm flipH="1">
            <a:off x="5867400" y="1828800"/>
            <a:ext cx="849775" cy="477455"/>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59" name="Straight Arrow Connector 58">
            <a:extLst>
              <a:ext uri="{FF2B5EF4-FFF2-40B4-BE49-F238E27FC236}">
                <a16:creationId xmlns:a16="http://schemas.microsoft.com/office/drawing/2014/main" id="{C370A4A1-FE96-4E70-B89E-839542A5E241}"/>
              </a:ext>
            </a:extLst>
          </p:cNvPr>
          <p:cNvCxnSpPr>
            <a:cxnSpLocks/>
          </p:cNvCxnSpPr>
          <p:nvPr/>
        </p:nvCxnSpPr>
        <p:spPr>
          <a:xfrm>
            <a:off x="6717173" y="1832208"/>
            <a:ext cx="902827" cy="474047"/>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101" name="Text Box 42">
            <a:extLst>
              <a:ext uri="{FF2B5EF4-FFF2-40B4-BE49-F238E27FC236}">
                <a16:creationId xmlns:a16="http://schemas.microsoft.com/office/drawing/2014/main" id="{334BC1A9-19DE-4364-B6DD-2EE35901B8C6}"/>
              </a:ext>
            </a:extLst>
          </p:cNvPr>
          <p:cNvSpPr txBox="1">
            <a:spLocks noChangeArrowheads="1"/>
          </p:cNvSpPr>
          <p:nvPr/>
        </p:nvSpPr>
        <p:spPr bwMode="auto">
          <a:xfrm>
            <a:off x="5551406" y="3192546"/>
            <a:ext cx="2276072"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ERD/choroidal effusion</a:t>
            </a:r>
          </a:p>
        </p:txBody>
      </p:sp>
      <p:sp>
        <p:nvSpPr>
          <p:cNvPr id="103" name="Text Box 47">
            <a:extLst>
              <a:ext uri="{FF2B5EF4-FFF2-40B4-BE49-F238E27FC236}">
                <a16:creationId xmlns:a16="http://schemas.microsoft.com/office/drawing/2014/main" id="{B8E0D8FB-F6B2-4B80-97DB-EF49CE3BCD2B}"/>
              </a:ext>
            </a:extLst>
          </p:cNvPr>
          <p:cNvSpPr txBox="1">
            <a:spLocks noChangeArrowheads="1"/>
          </p:cNvSpPr>
          <p:nvPr/>
        </p:nvSpPr>
        <p:spPr bwMode="auto">
          <a:xfrm>
            <a:off x="5543446" y="4055146"/>
            <a:ext cx="1619354"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err="1">
                <a:solidFill>
                  <a:schemeClr val="bg1">
                    <a:lumMod val="75000"/>
                  </a:schemeClr>
                </a:solidFill>
              </a:rPr>
              <a:t>Nanophthalmos</a:t>
            </a:r>
            <a:endParaRPr lang="en-US" altLang="en-US" sz="1600" dirty="0">
              <a:solidFill>
                <a:schemeClr val="bg1">
                  <a:lumMod val="75000"/>
                </a:schemeClr>
              </a:solidFill>
            </a:endParaRPr>
          </a:p>
        </p:txBody>
      </p:sp>
      <p:cxnSp>
        <p:nvCxnSpPr>
          <p:cNvPr id="104" name="Straight Connector 103">
            <a:extLst>
              <a:ext uri="{FF2B5EF4-FFF2-40B4-BE49-F238E27FC236}">
                <a16:creationId xmlns:a16="http://schemas.microsoft.com/office/drawing/2014/main" id="{49D87D4A-E317-4446-9B95-5184CB3968F3}"/>
              </a:ext>
            </a:extLst>
          </p:cNvPr>
          <p:cNvCxnSpPr>
            <a:cxnSpLocks/>
          </p:cNvCxnSpPr>
          <p:nvPr/>
        </p:nvCxnSpPr>
        <p:spPr>
          <a:xfrm flipH="1">
            <a:off x="5316229" y="2667000"/>
            <a:ext cx="7397" cy="2531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5" name="Straight Connector 104">
            <a:extLst>
              <a:ext uri="{FF2B5EF4-FFF2-40B4-BE49-F238E27FC236}">
                <a16:creationId xmlns:a16="http://schemas.microsoft.com/office/drawing/2014/main" id="{F40B6D71-75A8-4A88-864D-00D14C2F710D}"/>
              </a:ext>
            </a:extLst>
          </p:cNvPr>
          <p:cNvCxnSpPr/>
          <p:nvPr/>
        </p:nvCxnSpPr>
        <p:spPr>
          <a:xfrm flipH="1">
            <a:off x="5323624" y="2832814"/>
            <a:ext cx="24447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6" name="Straight Connector 105">
            <a:extLst>
              <a:ext uri="{FF2B5EF4-FFF2-40B4-BE49-F238E27FC236}">
                <a16:creationId xmlns:a16="http://schemas.microsoft.com/office/drawing/2014/main" id="{010BF7B2-AA07-4DCF-822D-E2DB5CC0BF59}"/>
              </a:ext>
            </a:extLst>
          </p:cNvPr>
          <p:cNvCxnSpPr/>
          <p:nvPr/>
        </p:nvCxnSpPr>
        <p:spPr>
          <a:xfrm flipH="1">
            <a:off x="5323624" y="3360065"/>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a:extLst>
              <a:ext uri="{FF2B5EF4-FFF2-40B4-BE49-F238E27FC236}">
                <a16:creationId xmlns:a16="http://schemas.microsoft.com/office/drawing/2014/main" id="{BAC8035C-3999-4C31-93CD-6C0D2ADEB73B}"/>
              </a:ext>
            </a:extLst>
          </p:cNvPr>
          <p:cNvCxnSpPr/>
          <p:nvPr/>
        </p:nvCxnSpPr>
        <p:spPr>
          <a:xfrm flipH="1">
            <a:off x="5323536" y="3786938"/>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8" name="Straight Connector 107">
            <a:extLst>
              <a:ext uri="{FF2B5EF4-FFF2-40B4-BE49-F238E27FC236}">
                <a16:creationId xmlns:a16="http://schemas.microsoft.com/office/drawing/2014/main" id="{DB64CAEE-69B4-426A-8A5B-D1269DBF0F66}"/>
              </a:ext>
            </a:extLst>
          </p:cNvPr>
          <p:cNvCxnSpPr/>
          <p:nvPr/>
        </p:nvCxnSpPr>
        <p:spPr>
          <a:xfrm flipH="1">
            <a:off x="5327493" y="4249152"/>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13" name="Text Box 42">
            <a:extLst>
              <a:ext uri="{FF2B5EF4-FFF2-40B4-BE49-F238E27FC236}">
                <a16:creationId xmlns:a16="http://schemas.microsoft.com/office/drawing/2014/main" id="{056DFFD9-3CA2-42E7-90FE-4F14522E3504}"/>
              </a:ext>
            </a:extLst>
          </p:cNvPr>
          <p:cNvSpPr txBox="1">
            <a:spLocks noChangeArrowheads="1"/>
          </p:cNvSpPr>
          <p:nvPr/>
        </p:nvSpPr>
        <p:spPr bwMode="auto">
          <a:xfrm>
            <a:off x="5533954" y="3623846"/>
            <a:ext cx="1563248"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Retinal surgery</a:t>
            </a:r>
          </a:p>
        </p:txBody>
      </p:sp>
      <p:sp>
        <p:nvSpPr>
          <p:cNvPr id="118" name="Text Box 47">
            <a:extLst>
              <a:ext uri="{FF2B5EF4-FFF2-40B4-BE49-F238E27FC236}">
                <a16:creationId xmlns:a16="http://schemas.microsoft.com/office/drawing/2014/main" id="{3F59D898-ECAD-49F0-9425-2A1BC8DDA7B5}"/>
              </a:ext>
            </a:extLst>
          </p:cNvPr>
          <p:cNvSpPr txBox="1">
            <a:spLocks noChangeArrowheads="1"/>
          </p:cNvSpPr>
          <p:nvPr/>
        </p:nvSpPr>
        <p:spPr bwMode="auto">
          <a:xfrm>
            <a:off x="5523688" y="4538246"/>
            <a:ext cx="1414170"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Drug-induced</a:t>
            </a:r>
          </a:p>
        </p:txBody>
      </p:sp>
      <p:sp>
        <p:nvSpPr>
          <p:cNvPr id="16" name="TextBox 15">
            <a:extLst>
              <a:ext uri="{FF2B5EF4-FFF2-40B4-BE49-F238E27FC236}">
                <a16:creationId xmlns:a16="http://schemas.microsoft.com/office/drawing/2014/main" id="{984E008D-FBBA-42B4-940E-EA26772E0161}"/>
              </a:ext>
            </a:extLst>
          </p:cNvPr>
          <p:cNvSpPr txBox="1"/>
          <p:nvPr/>
        </p:nvSpPr>
        <p:spPr>
          <a:xfrm>
            <a:off x="6230528" y="5257800"/>
            <a:ext cx="1326004" cy="369332"/>
          </a:xfrm>
          <a:prstGeom prst="rect">
            <a:avLst/>
          </a:prstGeom>
          <a:noFill/>
        </p:spPr>
        <p:txBody>
          <a:bodyPr wrap="none" rtlCol="0">
            <a:spAutoFit/>
          </a:bodyPr>
          <a:lstStyle/>
          <a:p>
            <a:pPr algn="ctr"/>
            <a:r>
              <a:rPr lang="en-US" dirty="0">
                <a:solidFill>
                  <a:schemeClr val="bg1">
                    <a:lumMod val="75000"/>
                  </a:schemeClr>
                </a:solidFill>
              </a:rPr>
              <a:t>Both/Either</a:t>
            </a:r>
          </a:p>
        </p:txBody>
      </p:sp>
      <p:sp>
        <p:nvSpPr>
          <p:cNvPr id="36" name="Text Box 19">
            <a:extLst>
              <a:ext uri="{FF2B5EF4-FFF2-40B4-BE49-F238E27FC236}">
                <a16:creationId xmlns:a16="http://schemas.microsoft.com/office/drawing/2014/main" id="{DACBEF6D-2D2F-4E0B-9506-468BB5942DB4}"/>
              </a:ext>
            </a:extLst>
          </p:cNvPr>
          <p:cNvSpPr txBox="1">
            <a:spLocks noChangeArrowheads="1"/>
          </p:cNvSpPr>
          <p:nvPr/>
        </p:nvSpPr>
        <p:spPr bwMode="auto">
          <a:xfrm>
            <a:off x="38886" y="661620"/>
            <a:ext cx="7119196" cy="5509200"/>
          </a:xfrm>
          <a:prstGeom prst="rect">
            <a:avLst/>
          </a:prstGeom>
          <a:solidFill>
            <a:srgbClr val="FFCCFF"/>
          </a:solidFill>
          <a:ln w="9525">
            <a:noFill/>
            <a:miter lim="800000"/>
            <a:headEnd/>
            <a:tailEnd/>
          </a:ln>
          <a:effectLst/>
        </p:spPr>
        <p:txBody>
          <a:bodyPr wrap="squar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r>
              <a:rPr lang="en-US" sz="1600" i="1" dirty="0">
                <a:solidFill>
                  <a:schemeClr val="bg1">
                    <a:lumMod val="65000"/>
                  </a:schemeClr>
                </a:solidFill>
              </a:rPr>
              <a:t>What is </a:t>
            </a:r>
            <a:r>
              <a:rPr lang="en-US" sz="1600" dirty="0">
                <a:solidFill>
                  <a:schemeClr val="bg1">
                    <a:lumMod val="65000"/>
                  </a:schemeClr>
                </a:solidFill>
              </a:rPr>
              <a:t>aqueous misdirection syndrome</a:t>
            </a:r>
            <a:r>
              <a:rPr lang="en-US" sz="1600" i="1" dirty="0">
                <a:solidFill>
                  <a:schemeClr val="bg1">
                    <a:lumMod val="65000"/>
                  </a:schemeClr>
                </a:solidFill>
              </a:rPr>
              <a:t>?</a:t>
            </a:r>
          </a:p>
          <a:p>
            <a:pPr eaLnBrk="1" hangingPunct="1"/>
            <a:r>
              <a:rPr lang="en-US" sz="1600" dirty="0">
                <a:solidFill>
                  <a:schemeClr val="bg1">
                    <a:lumMod val="65000"/>
                  </a:schemeClr>
                </a:solidFill>
              </a:rPr>
              <a:t>A rare condition in which anterior rotation of the ciliary body causes newly-produced aqueous to be (mis)directed toward the vitreous rather than into the posterior, then anterior chambers</a:t>
            </a:r>
          </a:p>
          <a:p>
            <a:pPr eaLnBrk="1" hangingPunct="1"/>
            <a:endParaRPr lang="en-US" sz="1600" dirty="0">
              <a:solidFill>
                <a:schemeClr val="bg1">
                  <a:lumMod val="65000"/>
                </a:schemeClr>
              </a:solidFill>
            </a:endParaRPr>
          </a:p>
          <a:p>
            <a:pPr eaLnBrk="1" hangingPunct="1"/>
            <a:r>
              <a:rPr lang="en-US" sz="1600" i="1" dirty="0">
                <a:solidFill>
                  <a:schemeClr val="bg1">
                    <a:lumMod val="65000"/>
                  </a:schemeClr>
                </a:solidFill>
              </a:rPr>
              <a:t>How does it present?</a:t>
            </a:r>
          </a:p>
          <a:p>
            <a:pPr eaLnBrk="1" hangingPunct="1"/>
            <a:r>
              <a:rPr lang="en-US" sz="1600" dirty="0">
                <a:solidFill>
                  <a:schemeClr val="bg1">
                    <a:lumMod val="65000"/>
                  </a:schemeClr>
                </a:solidFill>
              </a:rPr>
              <a:t>With high </a:t>
            </a:r>
            <a:r>
              <a:rPr lang="en-US" sz="1600" dirty="0">
                <a:solidFill>
                  <a:srgbClr val="0000FF"/>
                </a:solidFill>
              </a:rPr>
              <a:t>IOP and a uniformly shallow AC </a:t>
            </a:r>
            <a:r>
              <a:rPr lang="en-US" sz="1600" dirty="0">
                <a:solidFill>
                  <a:schemeClr val="bg1">
                    <a:lumMod val="65000"/>
                  </a:schemeClr>
                </a:solidFill>
              </a:rPr>
              <a:t>in the acute post-op period after intraocular surgery</a:t>
            </a:r>
          </a:p>
          <a:p>
            <a:pPr eaLnBrk="1" hangingPunct="1"/>
            <a:endParaRPr lang="en-US" sz="1600" dirty="0">
              <a:solidFill>
                <a:srgbClr val="FFCCFF"/>
              </a:solidFill>
            </a:endParaRPr>
          </a:p>
          <a:p>
            <a:pPr eaLnBrk="1" hangingPunct="1"/>
            <a:r>
              <a:rPr lang="en-US" sz="1600" i="1" dirty="0">
                <a:solidFill>
                  <a:srgbClr val="FFCCFF"/>
                </a:solidFill>
              </a:rPr>
              <a:t>What is the chief risk factor?</a:t>
            </a:r>
          </a:p>
          <a:p>
            <a:pPr eaLnBrk="1" hangingPunct="1"/>
            <a:r>
              <a:rPr lang="en-US" sz="1600" dirty="0">
                <a:solidFill>
                  <a:srgbClr val="FFCCFF"/>
                </a:solidFill>
              </a:rPr>
              <a:t>Surgery in an eye with tight angles or PAS</a:t>
            </a:r>
          </a:p>
          <a:p>
            <a:pPr eaLnBrk="1" hangingPunct="1"/>
            <a:endParaRPr lang="en-US" sz="1600" dirty="0">
              <a:solidFill>
                <a:srgbClr val="FFCCFF"/>
              </a:solidFill>
            </a:endParaRPr>
          </a:p>
          <a:p>
            <a:pPr eaLnBrk="1" hangingPunct="1"/>
            <a:r>
              <a:rPr lang="en-US" sz="1600" i="1" dirty="0">
                <a:solidFill>
                  <a:srgbClr val="FFCCFF"/>
                </a:solidFill>
              </a:rPr>
              <a:t>By what other names is it known?</a:t>
            </a:r>
          </a:p>
          <a:p>
            <a:pPr eaLnBrk="1" hangingPunct="1"/>
            <a:r>
              <a:rPr lang="en-US" sz="1600" dirty="0">
                <a:solidFill>
                  <a:srgbClr val="FFCCFF"/>
                </a:solidFill>
              </a:rPr>
              <a:t>--Malignant glaucoma</a:t>
            </a:r>
          </a:p>
          <a:p>
            <a:pPr eaLnBrk="1" hangingPunct="1"/>
            <a:r>
              <a:rPr lang="en-US" sz="1600" dirty="0">
                <a:solidFill>
                  <a:srgbClr val="FFCCFF"/>
                </a:solidFill>
              </a:rPr>
              <a:t>--Ciliary-block glaucoma</a:t>
            </a:r>
          </a:p>
          <a:p>
            <a:pPr eaLnBrk="1" hangingPunct="1"/>
            <a:endParaRPr lang="en-US" sz="1600" i="1" dirty="0">
              <a:solidFill>
                <a:srgbClr val="FFCCFF"/>
              </a:solidFill>
            </a:endParaRPr>
          </a:p>
          <a:p>
            <a:pPr eaLnBrk="1" hangingPunct="1"/>
            <a:r>
              <a:rPr lang="en-US" sz="1600" i="1" dirty="0">
                <a:solidFill>
                  <a:srgbClr val="FFCCFF"/>
                </a:solidFill>
              </a:rPr>
              <a:t>How is aqueous misdirection syndrome managed medically?</a:t>
            </a:r>
            <a:endParaRPr lang="en-US" sz="1600" dirty="0">
              <a:solidFill>
                <a:srgbClr val="FFCCFF"/>
              </a:solidFill>
            </a:endParaRPr>
          </a:p>
          <a:p>
            <a:pPr eaLnBrk="1" hangingPunct="1"/>
            <a:r>
              <a:rPr lang="en-US" sz="1600" dirty="0">
                <a:solidFill>
                  <a:srgbClr val="FFCCFF"/>
                </a:solidFill>
              </a:rPr>
              <a:t>With the triad of aggressive  aqueous suppression , aggressive  cycloplegia and  dehydration  of the vitreous with  hyperosmotic agents</a:t>
            </a:r>
          </a:p>
          <a:p>
            <a:pPr eaLnBrk="1" hangingPunct="1"/>
            <a:endParaRPr lang="en-US" sz="1600" dirty="0">
              <a:solidFill>
                <a:srgbClr val="FFCCFF"/>
              </a:solidFill>
            </a:endParaRPr>
          </a:p>
          <a:p>
            <a:pPr eaLnBrk="1" hangingPunct="1"/>
            <a:r>
              <a:rPr lang="en-US" sz="1600" i="1" dirty="0">
                <a:solidFill>
                  <a:srgbClr val="FFCCFF"/>
                </a:solidFill>
              </a:rPr>
              <a:t>Is there a role for surgery in managing aqueous misdirection?</a:t>
            </a:r>
          </a:p>
          <a:p>
            <a:pPr eaLnBrk="1" hangingPunct="1"/>
            <a:r>
              <a:rPr lang="en-US" sz="1600" dirty="0">
                <a:solidFill>
                  <a:srgbClr val="FFCCFF"/>
                </a:solidFill>
              </a:rPr>
              <a:t>Yes; resolution often requires surgical or laser disruption of the vitreous face</a:t>
            </a:r>
            <a:endParaRPr lang="en-US" sz="1600" b="1" dirty="0">
              <a:solidFill>
                <a:srgbClr val="FFCCFF"/>
              </a:solidFill>
            </a:endParaRPr>
          </a:p>
        </p:txBody>
      </p:sp>
      <p:sp>
        <p:nvSpPr>
          <p:cNvPr id="37" name="Oval 36">
            <a:extLst>
              <a:ext uri="{FF2B5EF4-FFF2-40B4-BE49-F238E27FC236}">
                <a16:creationId xmlns:a16="http://schemas.microsoft.com/office/drawing/2014/main" id="{807B83F5-75EE-49FC-ABD5-E266424DE5DD}"/>
              </a:ext>
            </a:extLst>
          </p:cNvPr>
          <p:cNvSpPr/>
          <p:nvPr/>
        </p:nvSpPr>
        <p:spPr>
          <a:xfrm>
            <a:off x="5415256" y="2611055"/>
            <a:ext cx="2486673" cy="490331"/>
          </a:xfrm>
          <a:prstGeom prst="ellipse">
            <a:avLst/>
          </a:prstGeom>
          <a:no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0" name="Text Box 23">
            <a:extLst>
              <a:ext uri="{FF2B5EF4-FFF2-40B4-BE49-F238E27FC236}">
                <a16:creationId xmlns:a16="http://schemas.microsoft.com/office/drawing/2014/main" id="{D8F2FCFF-2984-4836-B000-9C5601A8EAAA}"/>
              </a:ext>
            </a:extLst>
          </p:cNvPr>
          <p:cNvSpPr txBox="1">
            <a:spLocks noChangeArrowheads="1"/>
          </p:cNvSpPr>
          <p:nvPr/>
        </p:nvSpPr>
        <p:spPr bwMode="auto">
          <a:xfrm>
            <a:off x="5530369" y="2667000"/>
            <a:ext cx="2339102" cy="338554"/>
          </a:xfrm>
          <a:prstGeom prst="rect">
            <a:avLst/>
          </a:prstGeom>
          <a:no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b="1" dirty="0">
                <a:solidFill>
                  <a:schemeClr val="bg1">
                    <a:lumMod val="65000"/>
                  </a:schemeClr>
                </a:solidFill>
              </a:rPr>
              <a:t>Aqueous misdirection</a:t>
            </a:r>
          </a:p>
        </p:txBody>
      </p:sp>
      <p:sp>
        <p:nvSpPr>
          <p:cNvPr id="35" name="TextBox 34">
            <a:extLst>
              <a:ext uri="{FF2B5EF4-FFF2-40B4-BE49-F238E27FC236}">
                <a16:creationId xmlns:a16="http://schemas.microsoft.com/office/drawing/2014/main" id="{A6B25EC7-5809-4C4E-82C4-0C2560F06DDE}"/>
              </a:ext>
            </a:extLst>
          </p:cNvPr>
          <p:cNvSpPr txBox="1"/>
          <p:nvPr/>
        </p:nvSpPr>
        <p:spPr>
          <a:xfrm>
            <a:off x="186947" y="2444468"/>
            <a:ext cx="4649225" cy="738664"/>
          </a:xfrm>
          <a:prstGeom prst="rect">
            <a:avLst/>
          </a:prstGeom>
          <a:solidFill>
            <a:schemeClr val="accent1">
              <a:lumMod val="40000"/>
              <a:lumOff val="60000"/>
            </a:schemeClr>
          </a:solidFill>
        </p:spPr>
        <p:txBody>
          <a:bodyPr wrap="square" rtlCol="0">
            <a:spAutoFit/>
          </a:bodyPr>
          <a:lstStyle/>
          <a:p>
            <a:r>
              <a:rPr lang="en-US" sz="1400" i="1" dirty="0"/>
              <a:t>If a post-op </a:t>
            </a:r>
            <a:r>
              <a:rPr lang="en-US" sz="1400" i="1" dirty="0" err="1"/>
              <a:t>pt</a:t>
            </a:r>
            <a:r>
              <a:rPr lang="en-US" sz="1400" i="1" dirty="0"/>
              <a:t> presents with a flat chamber and </a:t>
            </a:r>
            <a:r>
              <a:rPr lang="en-US" sz="1400" b="1" i="1" dirty="0"/>
              <a:t>low</a:t>
            </a:r>
            <a:r>
              <a:rPr lang="en-US" sz="1400" i="1" dirty="0"/>
              <a:t> IOP, what tops the DDx?</a:t>
            </a:r>
          </a:p>
          <a:p>
            <a:r>
              <a:rPr lang="en-US" sz="1400" dirty="0"/>
              <a:t>Wound leak</a:t>
            </a:r>
          </a:p>
        </p:txBody>
      </p:sp>
      <p:cxnSp>
        <p:nvCxnSpPr>
          <p:cNvPr id="38" name="Straight Connector 37">
            <a:extLst>
              <a:ext uri="{FF2B5EF4-FFF2-40B4-BE49-F238E27FC236}">
                <a16:creationId xmlns:a16="http://schemas.microsoft.com/office/drawing/2014/main" id="{DDDD05F5-2AF0-46B4-A375-1467986CB638}"/>
              </a:ext>
            </a:extLst>
          </p:cNvPr>
          <p:cNvCxnSpPr/>
          <p:nvPr/>
        </p:nvCxnSpPr>
        <p:spPr>
          <a:xfrm>
            <a:off x="533400" y="2289077"/>
            <a:ext cx="397539"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9" name="TextBox 38">
            <a:extLst>
              <a:ext uri="{FF2B5EF4-FFF2-40B4-BE49-F238E27FC236}">
                <a16:creationId xmlns:a16="http://schemas.microsoft.com/office/drawing/2014/main" id="{525938C5-D3F7-4CB6-98F7-8275611338E0}"/>
              </a:ext>
            </a:extLst>
          </p:cNvPr>
          <p:cNvSpPr txBox="1"/>
          <p:nvPr/>
        </p:nvSpPr>
        <p:spPr>
          <a:xfrm>
            <a:off x="506821" y="2023939"/>
            <a:ext cx="579005" cy="338554"/>
          </a:xfrm>
          <a:prstGeom prst="rect">
            <a:avLst/>
          </a:prstGeom>
          <a:noFill/>
        </p:spPr>
        <p:txBody>
          <a:bodyPr wrap="none" rtlCol="0">
            <a:spAutoFit/>
          </a:bodyPr>
          <a:lstStyle/>
          <a:p>
            <a:r>
              <a:rPr lang="en-US" sz="1600" dirty="0">
                <a:latin typeface="Segoe Script" panose="030B0504020000000003" pitchFamily="66" charset="0"/>
              </a:rPr>
              <a:t>low</a:t>
            </a:r>
          </a:p>
        </p:txBody>
      </p:sp>
    </p:spTree>
    <p:extLst>
      <p:ext uri="{BB962C8B-B14F-4D97-AF65-F5344CB8AC3E}">
        <p14:creationId xmlns:p14="http://schemas.microsoft.com/office/powerpoint/2010/main" val="1553750967"/>
      </p:ext>
    </p:extLst>
  </p:cSld>
  <p:clrMapOvr>
    <a:masterClrMapping/>
  </p:clrMapOvr>
</p:sld>
</file>

<file path=ppt/slides/slide1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Straight Arrow Connector 12">
            <a:extLst>
              <a:ext uri="{FF2B5EF4-FFF2-40B4-BE49-F238E27FC236}">
                <a16:creationId xmlns:a16="http://schemas.microsoft.com/office/drawing/2014/main" id="{A6DE2085-829C-480C-9216-69D6039C0A37}"/>
              </a:ext>
            </a:extLst>
          </p:cNvPr>
          <p:cNvCxnSpPr>
            <a:cxnSpLocks/>
          </p:cNvCxnSpPr>
          <p:nvPr/>
        </p:nvCxnSpPr>
        <p:spPr>
          <a:xfrm>
            <a:off x="6717173" y="1828800"/>
            <a:ext cx="0" cy="3462754"/>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43014" name="Text Box 6"/>
          <p:cNvSpPr txBox="1">
            <a:spLocks noChangeArrowheads="1"/>
          </p:cNvSpPr>
          <p:nvPr/>
        </p:nvSpPr>
        <p:spPr bwMode="auto">
          <a:xfrm>
            <a:off x="533400" y="2356376"/>
            <a:ext cx="1005403"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Lens-</a:t>
            </a:r>
          </a:p>
          <a:p>
            <a:pPr algn="ctr" eaLnBrk="1" hangingPunct="1">
              <a:lnSpc>
                <a:spcPct val="80000"/>
              </a:lnSpc>
              <a:spcBef>
                <a:spcPct val="0"/>
              </a:spcBef>
              <a:buClrTx/>
              <a:buSzTx/>
              <a:buFontTx/>
              <a:buNone/>
            </a:pPr>
            <a:r>
              <a:rPr lang="en-US" altLang="en-US" sz="1800" dirty="0">
                <a:solidFill>
                  <a:schemeClr val="bg1">
                    <a:lumMod val="75000"/>
                  </a:schemeClr>
                </a:solidFill>
              </a:rPr>
              <a:t>Induced</a:t>
            </a:r>
          </a:p>
        </p:txBody>
      </p:sp>
      <p:sp>
        <p:nvSpPr>
          <p:cNvPr id="43017" name="Text Box 14"/>
          <p:cNvSpPr txBox="1">
            <a:spLocks noChangeArrowheads="1"/>
          </p:cNvSpPr>
          <p:nvPr/>
        </p:nvSpPr>
        <p:spPr bwMode="auto">
          <a:xfrm>
            <a:off x="3026498" y="2365901"/>
            <a:ext cx="1633781"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Aphakic/</a:t>
            </a:r>
          </a:p>
          <a:p>
            <a:pPr algn="ctr" eaLnBrk="1" hangingPunct="1">
              <a:lnSpc>
                <a:spcPct val="80000"/>
              </a:lnSpc>
              <a:spcBef>
                <a:spcPct val="0"/>
              </a:spcBef>
              <a:buClrTx/>
              <a:buSzTx/>
              <a:buFontTx/>
              <a:buNone/>
            </a:pPr>
            <a:r>
              <a:rPr lang="en-US" altLang="en-US" sz="1800" dirty="0" err="1">
                <a:solidFill>
                  <a:schemeClr val="bg1">
                    <a:lumMod val="75000"/>
                  </a:schemeClr>
                </a:solidFill>
              </a:rPr>
              <a:t>Pseudophakic</a:t>
            </a:r>
            <a:endParaRPr lang="en-US" altLang="en-US" sz="1800" dirty="0">
              <a:solidFill>
                <a:schemeClr val="bg1">
                  <a:lumMod val="75000"/>
                </a:schemeClr>
              </a:solidFill>
            </a:endParaRPr>
          </a:p>
        </p:txBody>
      </p:sp>
      <p:sp>
        <p:nvSpPr>
          <p:cNvPr id="43031" name="Text Box 35"/>
          <p:cNvSpPr txBox="1">
            <a:spLocks noChangeArrowheads="1"/>
          </p:cNvSpPr>
          <p:nvPr/>
        </p:nvSpPr>
        <p:spPr bwMode="auto">
          <a:xfrm>
            <a:off x="1190847" y="1295400"/>
            <a:ext cx="2473754"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solidFill>
                  <a:schemeClr val="bg1">
                    <a:lumMod val="75000"/>
                  </a:schemeClr>
                </a:solidFill>
              </a:rPr>
              <a:t>w/ Pupillary Block</a:t>
            </a:r>
          </a:p>
        </p:txBody>
      </p:sp>
      <p:sp>
        <p:nvSpPr>
          <p:cNvPr id="43032" name="Text Box 36"/>
          <p:cNvSpPr txBox="1">
            <a:spLocks noChangeArrowheads="1"/>
          </p:cNvSpPr>
          <p:nvPr/>
        </p:nvSpPr>
        <p:spPr bwMode="auto">
          <a:xfrm>
            <a:off x="5181600" y="1295400"/>
            <a:ext cx="2630848"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t>w/o Pupillary Block</a:t>
            </a:r>
          </a:p>
        </p:txBody>
      </p:sp>
      <p:sp>
        <p:nvSpPr>
          <p:cNvPr id="49" name="Rectangle 2">
            <a:extLst>
              <a:ext uri="{FF2B5EF4-FFF2-40B4-BE49-F238E27FC236}">
                <a16:creationId xmlns:a16="http://schemas.microsoft.com/office/drawing/2014/main" id="{240EE5BF-F7D2-4FC8-A5DD-F6B5423153C6}"/>
              </a:ext>
            </a:extLst>
          </p:cNvPr>
          <p:cNvSpPr>
            <a:spLocks noGrp="1" noChangeArrowheads="1"/>
          </p:cNvSpPr>
          <p:nvPr>
            <p:ph type="title"/>
          </p:nvPr>
        </p:nvSpPr>
        <p:spPr>
          <a:xfrm>
            <a:off x="457200" y="304800"/>
            <a:ext cx="7543800" cy="563562"/>
          </a:xfrm>
        </p:spPr>
        <p:txBody>
          <a:bodyPr/>
          <a:lstStyle/>
          <a:p>
            <a:pPr eaLnBrk="1" hangingPunct="1"/>
            <a:r>
              <a:rPr lang="en-US" altLang="en-US" sz="3500" dirty="0"/>
              <a:t>Q</a:t>
            </a:r>
          </a:p>
        </p:txBody>
      </p:sp>
      <p:sp>
        <p:nvSpPr>
          <p:cNvPr id="50" name="TextBox 49">
            <a:extLst>
              <a:ext uri="{FF2B5EF4-FFF2-40B4-BE49-F238E27FC236}">
                <a16:creationId xmlns:a16="http://schemas.microsoft.com/office/drawing/2014/main" id="{CF426230-46C8-405C-9015-99EF57762A2E}"/>
              </a:ext>
            </a:extLst>
          </p:cNvPr>
          <p:cNvSpPr txBox="1"/>
          <p:nvPr/>
        </p:nvSpPr>
        <p:spPr>
          <a:xfrm>
            <a:off x="2259496" y="189094"/>
            <a:ext cx="4607480" cy="400110"/>
          </a:xfrm>
          <a:prstGeom prst="rect">
            <a:avLst/>
          </a:prstGeom>
          <a:solidFill>
            <a:schemeClr val="accent1">
              <a:lumMod val="60000"/>
              <a:lumOff val="40000"/>
            </a:schemeClr>
          </a:solidFill>
        </p:spPr>
        <p:txBody>
          <a:bodyPr wrap="none" rtlCol="0">
            <a:spAutoFit/>
          </a:bodyPr>
          <a:lstStyle/>
          <a:p>
            <a:pPr algn="ctr"/>
            <a:r>
              <a:rPr lang="en-US" sz="2000" b="1" dirty="0"/>
              <a:t>Secondary Angle Closure Glaucoma</a:t>
            </a:r>
          </a:p>
        </p:txBody>
      </p:sp>
      <p:sp>
        <p:nvSpPr>
          <p:cNvPr id="2" name="TextBox 1">
            <a:extLst>
              <a:ext uri="{FF2B5EF4-FFF2-40B4-BE49-F238E27FC236}">
                <a16:creationId xmlns:a16="http://schemas.microsoft.com/office/drawing/2014/main" id="{A7E30BEC-923B-4C9A-A856-BDD0D882F6B8}"/>
              </a:ext>
            </a:extLst>
          </p:cNvPr>
          <p:cNvSpPr txBox="1"/>
          <p:nvPr/>
        </p:nvSpPr>
        <p:spPr>
          <a:xfrm>
            <a:off x="887305" y="2844119"/>
            <a:ext cx="1494320" cy="338554"/>
          </a:xfrm>
          <a:prstGeom prst="rect">
            <a:avLst/>
          </a:prstGeom>
          <a:noFill/>
        </p:spPr>
        <p:txBody>
          <a:bodyPr wrap="none" rtlCol="0">
            <a:spAutoFit/>
          </a:bodyPr>
          <a:lstStyle/>
          <a:p>
            <a:r>
              <a:rPr lang="en-US" sz="1600" dirty="0" err="1">
                <a:solidFill>
                  <a:schemeClr val="bg1">
                    <a:lumMod val="75000"/>
                  </a:schemeClr>
                </a:solidFill>
              </a:rPr>
              <a:t>Phacomorphic</a:t>
            </a:r>
            <a:endParaRPr lang="en-US" sz="1600" dirty="0">
              <a:solidFill>
                <a:schemeClr val="bg1">
                  <a:lumMod val="75000"/>
                </a:schemeClr>
              </a:solidFill>
            </a:endParaRPr>
          </a:p>
        </p:txBody>
      </p:sp>
      <p:sp>
        <p:nvSpPr>
          <p:cNvPr id="51" name="TextBox 50">
            <a:extLst>
              <a:ext uri="{FF2B5EF4-FFF2-40B4-BE49-F238E27FC236}">
                <a16:creationId xmlns:a16="http://schemas.microsoft.com/office/drawing/2014/main" id="{156069D4-340B-4160-A336-EBF73557CEE0}"/>
              </a:ext>
            </a:extLst>
          </p:cNvPr>
          <p:cNvSpPr txBox="1"/>
          <p:nvPr/>
        </p:nvSpPr>
        <p:spPr>
          <a:xfrm>
            <a:off x="884725" y="3175578"/>
            <a:ext cx="1402948" cy="338554"/>
          </a:xfrm>
          <a:prstGeom prst="rect">
            <a:avLst/>
          </a:prstGeom>
          <a:noFill/>
        </p:spPr>
        <p:txBody>
          <a:bodyPr wrap="none" rtlCol="0">
            <a:spAutoFit/>
          </a:bodyPr>
          <a:lstStyle/>
          <a:p>
            <a:r>
              <a:rPr lang="en-US" sz="1600" dirty="0">
                <a:solidFill>
                  <a:schemeClr val="bg1">
                    <a:lumMod val="75000"/>
                  </a:schemeClr>
                </a:solidFill>
              </a:rPr>
              <a:t>Ectopia </a:t>
            </a:r>
            <a:r>
              <a:rPr lang="en-US" sz="1600" dirty="0" err="1">
                <a:solidFill>
                  <a:schemeClr val="bg1">
                    <a:lumMod val="75000"/>
                  </a:schemeClr>
                </a:solidFill>
              </a:rPr>
              <a:t>lentis</a:t>
            </a:r>
            <a:endParaRPr lang="en-US" sz="1600" dirty="0">
              <a:solidFill>
                <a:schemeClr val="bg1">
                  <a:lumMod val="75000"/>
                </a:schemeClr>
              </a:solidFill>
            </a:endParaRPr>
          </a:p>
        </p:txBody>
      </p:sp>
      <p:cxnSp>
        <p:nvCxnSpPr>
          <p:cNvPr id="71" name="Straight Connector 70">
            <a:extLst>
              <a:ext uri="{FF2B5EF4-FFF2-40B4-BE49-F238E27FC236}">
                <a16:creationId xmlns:a16="http://schemas.microsoft.com/office/drawing/2014/main" id="{C104938D-BA8D-4E39-9D5F-9EE2012F2F3C}"/>
              </a:ext>
            </a:extLst>
          </p:cNvPr>
          <p:cNvCxnSpPr>
            <a:cxnSpLocks/>
          </p:cNvCxnSpPr>
          <p:nvPr/>
        </p:nvCxnSpPr>
        <p:spPr>
          <a:xfrm flipH="1">
            <a:off x="762665" y="3023488"/>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2A7E4E40-472F-4E50-8A7A-45C10FDD7171}"/>
              </a:ext>
            </a:extLst>
          </p:cNvPr>
          <p:cNvCxnSpPr>
            <a:cxnSpLocks/>
          </p:cNvCxnSpPr>
          <p:nvPr/>
        </p:nvCxnSpPr>
        <p:spPr>
          <a:xfrm flipH="1">
            <a:off x="762665" y="3347853"/>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C3924889-45B9-4383-9C9E-48F0A9C27AD8}"/>
              </a:ext>
            </a:extLst>
          </p:cNvPr>
          <p:cNvCxnSpPr>
            <a:cxnSpLocks/>
          </p:cNvCxnSpPr>
          <p:nvPr/>
        </p:nvCxnSpPr>
        <p:spPr>
          <a:xfrm flipH="1">
            <a:off x="748719" y="2838976"/>
            <a:ext cx="13947" cy="5088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 name="Straight Arrow Connector 5">
            <a:extLst>
              <a:ext uri="{FF2B5EF4-FFF2-40B4-BE49-F238E27FC236}">
                <a16:creationId xmlns:a16="http://schemas.microsoft.com/office/drawing/2014/main" id="{A3439F0C-5143-461F-8F3C-2E830785DEFC}"/>
              </a:ext>
            </a:extLst>
          </p:cNvPr>
          <p:cNvCxnSpPr>
            <a:stCxn id="50" idx="2"/>
          </p:cNvCxnSpPr>
          <p:nvPr/>
        </p:nvCxnSpPr>
        <p:spPr>
          <a:xfrm flipH="1">
            <a:off x="2971800" y="589204"/>
            <a:ext cx="1591436" cy="706196"/>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0" name="Straight Arrow Connector 9">
            <a:extLst>
              <a:ext uri="{FF2B5EF4-FFF2-40B4-BE49-F238E27FC236}">
                <a16:creationId xmlns:a16="http://schemas.microsoft.com/office/drawing/2014/main" id="{84DC796E-F6ED-4FBB-82D2-A260F480BF8A}"/>
              </a:ext>
            </a:extLst>
          </p:cNvPr>
          <p:cNvCxnSpPr>
            <a:cxnSpLocks/>
          </p:cNvCxnSpPr>
          <p:nvPr/>
        </p:nvCxnSpPr>
        <p:spPr>
          <a:xfrm>
            <a:off x="4572000" y="589204"/>
            <a:ext cx="1600200" cy="706196"/>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6" name="Straight Arrow Connector 25">
            <a:extLst>
              <a:ext uri="{FF2B5EF4-FFF2-40B4-BE49-F238E27FC236}">
                <a16:creationId xmlns:a16="http://schemas.microsoft.com/office/drawing/2014/main" id="{B70E0124-9B84-41A5-8D84-A66B7838A706}"/>
              </a:ext>
            </a:extLst>
          </p:cNvPr>
          <p:cNvCxnSpPr>
            <a:cxnSpLocks/>
          </p:cNvCxnSpPr>
          <p:nvPr/>
        </p:nvCxnSpPr>
        <p:spPr>
          <a:xfrm flipH="1">
            <a:off x="1159539" y="1828800"/>
            <a:ext cx="1290435" cy="478059"/>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28" name="Straight Arrow Connector 27">
            <a:extLst>
              <a:ext uri="{FF2B5EF4-FFF2-40B4-BE49-F238E27FC236}">
                <a16:creationId xmlns:a16="http://schemas.microsoft.com/office/drawing/2014/main" id="{567A4249-5C59-4416-8A8E-1C35913900AB}"/>
              </a:ext>
            </a:extLst>
          </p:cNvPr>
          <p:cNvCxnSpPr>
            <a:cxnSpLocks/>
          </p:cNvCxnSpPr>
          <p:nvPr/>
        </p:nvCxnSpPr>
        <p:spPr>
          <a:xfrm>
            <a:off x="2449973" y="1832208"/>
            <a:ext cx="1268784"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56" name="Text Box 6">
            <a:extLst>
              <a:ext uri="{FF2B5EF4-FFF2-40B4-BE49-F238E27FC236}">
                <a16:creationId xmlns:a16="http://schemas.microsoft.com/office/drawing/2014/main" id="{557983BD-9D64-49B9-A366-A08663B0451F}"/>
              </a:ext>
            </a:extLst>
          </p:cNvPr>
          <p:cNvSpPr txBox="1">
            <a:spLocks noChangeArrowheads="1"/>
          </p:cNvSpPr>
          <p:nvPr/>
        </p:nvSpPr>
        <p:spPr bwMode="auto">
          <a:xfrm>
            <a:off x="5029200" y="2356376"/>
            <a:ext cx="813043"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r" eaLnBrk="1" hangingPunct="1">
              <a:lnSpc>
                <a:spcPct val="80000"/>
              </a:lnSpc>
              <a:spcBef>
                <a:spcPct val="0"/>
              </a:spcBef>
              <a:buClrTx/>
              <a:buSzTx/>
              <a:buFontTx/>
              <a:buNone/>
            </a:pPr>
            <a:r>
              <a:rPr lang="en-US" altLang="en-US" sz="1800" dirty="0"/>
              <a:t>‘Push’</a:t>
            </a:r>
          </a:p>
        </p:txBody>
      </p:sp>
      <p:sp>
        <p:nvSpPr>
          <p:cNvPr id="57" name="Text Box 14">
            <a:extLst>
              <a:ext uri="{FF2B5EF4-FFF2-40B4-BE49-F238E27FC236}">
                <a16:creationId xmlns:a16="http://schemas.microsoft.com/office/drawing/2014/main" id="{5DAFA1C1-3A29-4C27-A379-663FDD22E326}"/>
              </a:ext>
            </a:extLst>
          </p:cNvPr>
          <p:cNvSpPr txBox="1">
            <a:spLocks noChangeArrowheads="1"/>
          </p:cNvSpPr>
          <p:nvPr/>
        </p:nvSpPr>
        <p:spPr bwMode="auto">
          <a:xfrm>
            <a:off x="7620000" y="2365901"/>
            <a:ext cx="671979"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‘Pull’</a:t>
            </a:r>
          </a:p>
        </p:txBody>
      </p:sp>
      <p:cxnSp>
        <p:nvCxnSpPr>
          <p:cNvPr id="58" name="Straight Arrow Connector 57">
            <a:extLst>
              <a:ext uri="{FF2B5EF4-FFF2-40B4-BE49-F238E27FC236}">
                <a16:creationId xmlns:a16="http://schemas.microsoft.com/office/drawing/2014/main" id="{E874FEE9-46BD-46A3-90A3-DE7CC220FBFF}"/>
              </a:ext>
            </a:extLst>
          </p:cNvPr>
          <p:cNvCxnSpPr>
            <a:cxnSpLocks/>
          </p:cNvCxnSpPr>
          <p:nvPr/>
        </p:nvCxnSpPr>
        <p:spPr>
          <a:xfrm flipH="1">
            <a:off x="5867400" y="1828800"/>
            <a:ext cx="849775" cy="477455"/>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59" name="Straight Arrow Connector 58">
            <a:extLst>
              <a:ext uri="{FF2B5EF4-FFF2-40B4-BE49-F238E27FC236}">
                <a16:creationId xmlns:a16="http://schemas.microsoft.com/office/drawing/2014/main" id="{C370A4A1-FE96-4E70-B89E-839542A5E241}"/>
              </a:ext>
            </a:extLst>
          </p:cNvPr>
          <p:cNvCxnSpPr>
            <a:cxnSpLocks/>
          </p:cNvCxnSpPr>
          <p:nvPr/>
        </p:nvCxnSpPr>
        <p:spPr>
          <a:xfrm>
            <a:off x="6717173" y="1832208"/>
            <a:ext cx="902827" cy="474047"/>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101" name="Text Box 42">
            <a:extLst>
              <a:ext uri="{FF2B5EF4-FFF2-40B4-BE49-F238E27FC236}">
                <a16:creationId xmlns:a16="http://schemas.microsoft.com/office/drawing/2014/main" id="{334BC1A9-19DE-4364-B6DD-2EE35901B8C6}"/>
              </a:ext>
            </a:extLst>
          </p:cNvPr>
          <p:cNvSpPr txBox="1">
            <a:spLocks noChangeArrowheads="1"/>
          </p:cNvSpPr>
          <p:nvPr/>
        </p:nvSpPr>
        <p:spPr bwMode="auto">
          <a:xfrm>
            <a:off x="5551406" y="3192546"/>
            <a:ext cx="2276072"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ERD/choroidal effusion</a:t>
            </a:r>
          </a:p>
        </p:txBody>
      </p:sp>
      <p:sp>
        <p:nvSpPr>
          <p:cNvPr id="103" name="Text Box 47">
            <a:extLst>
              <a:ext uri="{FF2B5EF4-FFF2-40B4-BE49-F238E27FC236}">
                <a16:creationId xmlns:a16="http://schemas.microsoft.com/office/drawing/2014/main" id="{B8E0D8FB-F6B2-4B80-97DB-EF49CE3BCD2B}"/>
              </a:ext>
            </a:extLst>
          </p:cNvPr>
          <p:cNvSpPr txBox="1">
            <a:spLocks noChangeArrowheads="1"/>
          </p:cNvSpPr>
          <p:nvPr/>
        </p:nvSpPr>
        <p:spPr bwMode="auto">
          <a:xfrm>
            <a:off x="5543446" y="4055146"/>
            <a:ext cx="1619354"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err="1">
                <a:solidFill>
                  <a:schemeClr val="bg1">
                    <a:lumMod val="75000"/>
                  </a:schemeClr>
                </a:solidFill>
              </a:rPr>
              <a:t>Nanophthalmos</a:t>
            </a:r>
            <a:endParaRPr lang="en-US" altLang="en-US" sz="1600" dirty="0">
              <a:solidFill>
                <a:schemeClr val="bg1">
                  <a:lumMod val="75000"/>
                </a:schemeClr>
              </a:solidFill>
            </a:endParaRPr>
          </a:p>
        </p:txBody>
      </p:sp>
      <p:cxnSp>
        <p:nvCxnSpPr>
          <p:cNvPr id="104" name="Straight Connector 103">
            <a:extLst>
              <a:ext uri="{FF2B5EF4-FFF2-40B4-BE49-F238E27FC236}">
                <a16:creationId xmlns:a16="http://schemas.microsoft.com/office/drawing/2014/main" id="{49D87D4A-E317-4446-9B95-5184CB3968F3}"/>
              </a:ext>
            </a:extLst>
          </p:cNvPr>
          <p:cNvCxnSpPr>
            <a:cxnSpLocks/>
          </p:cNvCxnSpPr>
          <p:nvPr/>
        </p:nvCxnSpPr>
        <p:spPr>
          <a:xfrm flipH="1">
            <a:off x="5316229" y="2667000"/>
            <a:ext cx="7397" cy="2531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5" name="Straight Connector 104">
            <a:extLst>
              <a:ext uri="{FF2B5EF4-FFF2-40B4-BE49-F238E27FC236}">
                <a16:creationId xmlns:a16="http://schemas.microsoft.com/office/drawing/2014/main" id="{F40B6D71-75A8-4A88-864D-00D14C2F710D}"/>
              </a:ext>
            </a:extLst>
          </p:cNvPr>
          <p:cNvCxnSpPr/>
          <p:nvPr/>
        </p:nvCxnSpPr>
        <p:spPr>
          <a:xfrm flipH="1">
            <a:off x="5323624" y="2832814"/>
            <a:ext cx="24447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6" name="Straight Connector 105">
            <a:extLst>
              <a:ext uri="{FF2B5EF4-FFF2-40B4-BE49-F238E27FC236}">
                <a16:creationId xmlns:a16="http://schemas.microsoft.com/office/drawing/2014/main" id="{010BF7B2-AA07-4DCF-822D-E2DB5CC0BF59}"/>
              </a:ext>
            </a:extLst>
          </p:cNvPr>
          <p:cNvCxnSpPr/>
          <p:nvPr/>
        </p:nvCxnSpPr>
        <p:spPr>
          <a:xfrm flipH="1">
            <a:off x="5323624" y="3360065"/>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a:extLst>
              <a:ext uri="{FF2B5EF4-FFF2-40B4-BE49-F238E27FC236}">
                <a16:creationId xmlns:a16="http://schemas.microsoft.com/office/drawing/2014/main" id="{BAC8035C-3999-4C31-93CD-6C0D2ADEB73B}"/>
              </a:ext>
            </a:extLst>
          </p:cNvPr>
          <p:cNvCxnSpPr/>
          <p:nvPr/>
        </p:nvCxnSpPr>
        <p:spPr>
          <a:xfrm flipH="1">
            <a:off x="5323536" y="3786938"/>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8" name="Straight Connector 107">
            <a:extLst>
              <a:ext uri="{FF2B5EF4-FFF2-40B4-BE49-F238E27FC236}">
                <a16:creationId xmlns:a16="http://schemas.microsoft.com/office/drawing/2014/main" id="{DB64CAEE-69B4-426A-8A5B-D1269DBF0F66}"/>
              </a:ext>
            </a:extLst>
          </p:cNvPr>
          <p:cNvCxnSpPr/>
          <p:nvPr/>
        </p:nvCxnSpPr>
        <p:spPr>
          <a:xfrm flipH="1">
            <a:off x="5327493" y="4249152"/>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13" name="Text Box 42">
            <a:extLst>
              <a:ext uri="{FF2B5EF4-FFF2-40B4-BE49-F238E27FC236}">
                <a16:creationId xmlns:a16="http://schemas.microsoft.com/office/drawing/2014/main" id="{056DFFD9-3CA2-42E7-90FE-4F14522E3504}"/>
              </a:ext>
            </a:extLst>
          </p:cNvPr>
          <p:cNvSpPr txBox="1">
            <a:spLocks noChangeArrowheads="1"/>
          </p:cNvSpPr>
          <p:nvPr/>
        </p:nvSpPr>
        <p:spPr bwMode="auto">
          <a:xfrm>
            <a:off x="5533954" y="3623846"/>
            <a:ext cx="1563248"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Retinal surgery</a:t>
            </a:r>
          </a:p>
        </p:txBody>
      </p:sp>
      <p:sp>
        <p:nvSpPr>
          <p:cNvPr id="118" name="Text Box 47">
            <a:extLst>
              <a:ext uri="{FF2B5EF4-FFF2-40B4-BE49-F238E27FC236}">
                <a16:creationId xmlns:a16="http://schemas.microsoft.com/office/drawing/2014/main" id="{3F59D898-ECAD-49F0-9425-2A1BC8DDA7B5}"/>
              </a:ext>
            </a:extLst>
          </p:cNvPr>
          <p:cNvSpPr txBox="1">
            <a:spLocks noChangeArrowheads="1"/>
          </p:cNvSpPr>
          <p:nvPr/>
        </p:nvSpPr>
        <p:spPr bwMode="auto">
          <a:xfrm>
            <a:off x="5523688" y="4538246"/>
            <a:ext cx="1414170"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Drug-induced</a:t>
            </a:r>
          </a:p>
        </p:txBody>
      </p:sp>
      <p:sp>
        <p:nvSpPr>
          <p:cNvPr id="16" name="TextBox 15">
            <a:extLst>
              <a:ext uri="{FF2B5EF4-FFF2-40B4-BE49-F238E27FC236}">
                <a16:creationId xmlns:a16="http://schemas.microsoft.com/office/drawing/2014/main" id="{984E008D-FBBA-42B4-940E-EA26772E0161}"/>
              </a:ext>
            </a:extLst>
          </p:cNvPr>
          <p:cNvSpPr txBox="1"/>
          <p:nvPr/>
        </p:nvSpPr>
        <p:spPr>
          <a:xfrm>
            <a:off x="6230528" y="5257800"/>
            <a:ext cx="1326004" cy="369332"/>
          </a:xfrm>
          <a:prstGeom prst="rect">
            <a:avLst/>
          </a:prstGeom>
          <a:noFill/>
        </p:spPr>
        <p:txBody>
          <a:bodyPr wrap="none" rtlCol="0">
            <a:spAutoFit/>
          </a:bodyPr>
          <a:lstStyle/>
          <a:p>
            <a:pPr algn="ctr"/>
            <a:r>
              <a:rPr lang="en-US" dirty="0">
                <a:solidFill>
                  <a:schemeClr val="bg1">
                    <a:lumMod val="75000"/>
                  </a:schemeClr>
                </a:solidFill>
              </a:rPr>
              <a:t>Both/Either</a:t>
            </a:r>
          </a:p>
        </p:txBody>
      </p:sp>
      <p:sp>
        <p:nvSpPr>
          <p:cNvPr id="36" name="Text Box 19">
            <a:extLst>
              <a:ext uri="{FF2B5EF4-FFF2-40B4-BE49-F238E27FC236}">
                <a16:creationId xmlns:a16="http://schemas.microsoft.com/office/drawing/2014/main" id="{DACBEF6D-2D2F-4E0B-9506-468BB5942DB4}"/>
              </a:ext>
            </a:extLst>
          </p:cNvPr>
          <p:cNvSpPr txBox="1">
            <a:spLocks noChangeArrowheads="1"/>
          </p:cNvSpPr>
          <p:nvPr/>
        </p:nvSpPr>
        <p:spPr bwMode="auto">
          <a:xfrm>
            <a:off x="38886" y="661620"/>
            <a:ext cx="7119196" cy="5509200"/>
          </a:xfrm>
          <a:prstGeom prst="rect">
            <a:avLst/>
          </a:prstGeom>
          <a:solidFill>
            <a:srgbClr val="FFCCFF"/>
          </a:solidFill>
          <a:ln w="9525">
            <a:noFill/>
            <a:miter lim="800000"/>
            <a:headEnd/>
            <a:tailEnd/>
          </a:ln>
          <a:effectLst/>
        </p:spPr>
        <p:txBody>
          <a:bodyPr wrap="squar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r>
              <a:rPr lang="en-US" sz="1600" i="1" dirty="0">
                <a:solidFill>
                  <a:srgbClr val="0000FF"/>
                </a:solidFill>
              </a:rPr>
              <a:t>What is </a:t>
            </a:r>
            <a:r>
              <a:rPr lang="en-US" sz="1600" dirty="0">
                <a:solidFill>
                  <a:srgbClr val="0000FF"/>
                </a:solidFill>
              </a:rPr>
              <a:t>aqueous misdirection syndrome</a:t>
            </a:r>
            <a:r>
              <a:rPr lang="en-US" sz="1600" i="1" dirty="0">
                <a:solidFill>
                  <a:srgbClr val="0000FF"/>
                </a:solidFill>
              </a:rPr>
              <a:t>?</a:t>
            </a:r>
          </a:p>
          <a:p>
            <a:pPr eaLnBrk="1" hangingPunct="1"/>
            <a:r>
              <a:rPr lang="en-US" sz="1600" dirty="0">
                <a:solidFill>
                  <a:srgbClr val="0000FF"/>
                </a:solidFill>
              </a:rPr>
              <a:t>A rare condition in which anterior rotation of the ciliary body causes newly-produced aqueous to be (mis)directed toward the vitreous rather than into the posterior, then anterior chambers</a:t>
            </a:r>
          </a:p>
          <a:p>
            <a:pPr eaLnBrk="1" hangingPunct="1"/>
            <a:endParaRPr lang="en-US" sz="1600" dirty="0">
              <a:solidFill>
                <a:srgbClr val="0000FF"/>
              </a:solidFill>
            </a:endParaRPr>
          </a:p>
          <a:p>
            <a:pPr eaLnBrk="1" hangingPunct="1"/>
            <a:r>
              <a:rPr lang="en-US" sz="1600" i="1" dirty="0">
                <a:solidFill>
                  <a:srgbClr val="0000FF"/>
                </a:solidFill>
              </a:rPr>
              <a:t>How does it present?</a:t>
            </a:r>
          </a:p>
          <a:p>
            <a:pPr eaLnBrk="1" hangingPunct="1"/>
            <a:r>
              <a:rPr lang="en-US" sz="1600" dirty="0">
                <a:solidFill>
                  <a:srgbClr val="0000FF"/>
                </a:solidFill>
              </a:rPr>
              <a:t>With high IOP and a uniformly shallow AC in the acute post-op period after intraocular surgery</a:t>
            </a:r>
          </a:p>
          <a:p>
            <a:pPr eaLnBrk="1" hangingPunct="1"/>
            <a:endParaRPr lang="en-US" sz="1600" dirty="0">
              <a:solidFill>
                <a:srgbClr val="0000FF"/>
              </a:solidFill>
            </a:endParaRPr>
          </a:p>
          <a:p>
            <a:pPr eaLnBrk="1" hangingPunct="1"/>
            <a:r>
              <a:rPr lang="en-US" sz="1600" i="1" dirty="0">
                <a:solidFill>
                  <a:srgbClr val="0000FF"/>
                </a:solidFill>
              </a:rPr>
              <a:t>What is the chief risk factor?</a:t>
            </a:r>
            <a:endParaRPr lang="en-US" sz="1600" i="1" dirty="0">
              <a:solidFill>
                <a:srgbClr val="FFCCFF"/>
              </a:solidFill>
            </a:endParaRPr>
          </a:p>
          <a:p>
            <a:pPr eaLnBrk="1" hangingPunct="1"/>
            <a:r>
              <a:rPr lang="en-US" sz="1600" dirty="0">
                <a:solidFill>
                  <a:srgbClr val="FFCCFF"/>
                </a:solidFill>
              </a:rPr>
              <a:t>Surgery in an eye with tight angles or PAS</a:t>
            </a:r>
          </a:p>
          <a:p>
            <a:pPr eaLnBrk="1" hangingPunct="1"/>
            <a:endParaRPr lang="en-US" sz="1600" dirty="0">
              <a:solidFill>
                <a:srgbClr val="FFCCFF"/>
              </a:solidFill>
            </a:endParaRPr>
          </a:p>
          <a:p>
            <a:pPr eaLnBrk="1" hangingPunct="1"/>
            <a:r>
              <a:rPr lang="en-US" sz="1600" i="1" dirty="0">
                <a:solidFill>
                  <a:srgbClr val="FFCCFF"/>
                </a:solidFill>
              </a:rPr>
              <a:t>By what other names is it known?</a:t>
            </a:r>
          </a:p>
          <a:p>
            <a:pPr eaLnBrk="1" hangingPunct="1"/>
            <a:r>
              <a:rPr lang="en-US" sz="1600" dirty="0">
                <a:solidFill>
                  <a:srgbClr val="FFCCFF"/>
                </a:solidFill>
              </a:rPr>
              <a:t>--Malignant glaucoma</a:t>
            </a:r>
          </a:p>
          <a:p>
            <a:pPr eaLnBrk="1" hangingPunct="1"/>
            <a:r>
              <a:rPr lang="en-US" sz="1600" dirty="0">
                <a:solidFill>
                  <a:srgbClr val="FFCCFF"/>
                </a:solidFill>
              </a:rPr>
              <a:t>--Ciliary-block glaucoma</a:t>
            </a:r>
          </a:p>
          <a:p>
            <a:pPr eaLnBrk="1" hangingPunct="1"/>
            <a:endParaRPr lang="en-US" sz="1600" i="1" dirty="0">
              <a:solidFill>
                <a:srgbClr val="FFCCFF"/>
              </a:solidFill>
            </a:endParaRPr>
          </a:p>
          <a:p>
            <a:pPr eaLnBrk="1" hangingPunct="1"/>
            <a:r>
              <a:rPr lang="en-US" sz="1600" i="1" dirty="0">
                <a:solidFill>
                  <a:srgbClr val="FFCCFF"/>
                </a:solidFill>
              </a:rPr>
              <a:t>How is aqueous misdirection syndrome managed medically?</a:t>
            </a:r>
            <a:endParaRPr lang="en-US" sz="1600" dirty="0">
              <a:solidFill>
                <a:srgbClr val="FFCCFF"/>
              </a:solidFill>
            </a:endParaRPr>
          </a:p>
          <a:p>
            <a:pPr eaLnBrk="1" hangingPunct="1"/>
            <a:r>
              <a:rPr lang="en-US" sz="1600" dirty="0">
                <a:solidFill>
                  <a:srgbClr val="FFCCFF"/>
                </a:solidFill>
              </a:rPr>
              <a:t>With the triad of aggressive  aqueous suppression , aggressive  cycloplegia and  dehydration  of the vitreous with  hyperosmotic agents</a:t>
            </a:r>
          </a:p>
          <a:p>
            <a:pPr eaLnBrk="1" hangingPunct="1"/>
            <a:endParaRPr lang="en-US" sz="1600" dirty="0">
              <a:solidFill>
                <a:srgbClr val="FFCCFF"/>
              </a:solidFill>
            </a:endParaRPr>
          </a:p>
          <a:p>
            <a:pPr eaLnBrk="1" hangingPunct="1"/>
            <a:r>
              <a:rPr lang="en-US" sz="1600" i="1" dirty="0">
                <a:solidFill>
                  <a:srgbClr val="FFCCFF"/>
                </a:solidFill>
              </a:rPr>
              <a:t>Is there a role for surgery in managing aqueous misdirection?</a:t>
            </a:r>
          </a:p>
          <a:p>
            <a:pPr eaLnBrk="1" hangingPunct="1"/>
            <a:r>
              <a:rPr lang="en-US" sz="1600" dirty="0">
                <a:solidFill>
                  <a:srgbClr val="FFCCFF"/>
                </a:solidFill>
              </a:rPr>
              <a:t>Yes; resolution often requires surgical or laser disruption of the vitreous face</a:t>
            </a:r>
            <a:endParaRPr lang="en-US" sz="1600" b="1" dirty="0">
              <a:solidFill>
                <a:srgbClr val="FFCCFF"/>
              </a:solidFill>
            </a:endParaRPr>
          </a:p>
        </p:txBody>
      </p:sp>
      <p:sp>
        <p:nvSpPr>
          <p:cNvPr id="37" name="Oval 36">
            <a:extLst>
              <a:ext uri="{FF2B5EF4-FFF2-40B4-BE49-F238E27FC236}">
                <a16:creationId xmlns:a16="http://schemas.microsoft.com/office/drawing/2014/main" id="{807B83F5-75EE-49FC-ABD5-E266424DE5DD}"/>
              </a:ext>
            </a:extLst>
          </p:cNvPr>
          <p:cNvSpPr/>
          <p:nvPr/>
        </p:nvSpPr>
        <p:spPr>
          <a:xfrm>
            <a:off x="5415256" y="2611055"/>
            <a:ext cx="2486673" cy="490331"/>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0" name="Text Box 23">
            <a:extLst>
              <a:ext uri="{FF2B5EF4-FFF2-40B4-BE49-F238E27FC236}">
                <a16:creationId xmlns:a16="http://schemas.microsoft.com/office/drawing/2014/main" id="{D8F2FCFF-2984-4836-B000-9C5601A8EAAA}"/>
              </a:ext>
            </a:extLst>
          </p:cNvPr>
          <p:cNvSpPr txBox="1">
            <a:spLocks noChangeArrowheads="1"/>
          </p:cNvSpPr>
          <p:nvPr/>
        </p:nvSpPr>
        <p:spPr bwMode="auto">
          <a:xfrm>
            <a:off x="5530369" y="2667000"/>
            <a:ext cx="2339102" cy="338554"/>
          </a:xfrm>
          <a:prstGeom prst="rect">
            <a:avLst/>
          </a:prstGeom>
          <a:no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b="1" dirty="0"/>
              <a:t>Aqueous misdirection</a:t>
            </a:r>
          </a:p>
        </p:txBody>
      </p:sp>
    </p:spTree>
    <p:extLst>
      <p:ext uri="{BB962C8B-B14F-4D97-AF65-F5344CB8AC3E}">
        <p14:creationId xmlns:p14="http://schemas.microsoft.com/office/powerpoint/2010/main" val="2601266780"/>
      </p:ext>
    </p:extLst>
  </p:cSld>
  <p:clrMapOvr>
    <a:masterClrMapping/>
  </p:clrMapOvr>
</p:sld>
</file>

<file path=ppt/slides/slide1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Straight Arrow Connector 12">
            <a:extLst>
              <a:ext uri="{FF2B5EF4-FFF2-40B4-BE49-F238E27FC236}">
                <a16:creationId xmlns:a16="http://schemas.microsoft.com/office/drawing/2014/main" id="{A6DE2085-829C-480C-9216-69D6039C0A37}"/>
              </a:ext>
            </a:extLst>
          </p:cNvPr>
          <p:cNvCxnSpPr>
            <a:cxnSpLocks/>
          </p:cNvCxnSpPr>
          <p:nvPr/>
        </p:nvCxnSpPr>
        <p:spPr>
          <a:xfrm>
            <a:off x="6717173" y="1828800"/>
            <a:ext cx="0" cy="3462754"/>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43014" name="Text Box 6"/>
          <p:cNvSpPr txBox="1">
            <a:spLocks noChangeArrowheads="1"/>
          </p:cNvSpPr>
          <p:nvPr/>
        </p:nvSpPr>
        <p:spPr bwMode="auto">
          <a:xfrm>
            <a:off x="533400" y="2356376"/>
            <a:ext cx="1005403"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Lens-</a:t>
            </a:r>
          </a:p>
          <a:p>
            <a:pPr algn="ctr" eaLnBrk="1" hangingPunct="1">
              <a:lnSpc>
                <a:spcPct val="80000"/>
              </a:lnSpc>
              <a:spcBef>
                <a:spcPct val="0"/>
              </a:spcBef>
              <a:buClrTx/>
              <a:buSzTx/>
              <a:buFontTx/>
              <a:buNone/>
            </a:pPr>
            <a:r>
              <a:rPr lang="en-US" altLang="en-US" sz="1800" dirty="0">
                <a:solidFill>
                  <a:schemeClr val="bg1">
                    <a:lumMod val="75000"/>
                  </a:schemeClr>
                </a:solidFill>
              </a:rPr>
              <a:t>Induced</a:t>
            </a:r>
          </a:p>
        </p:txBody>
      </p:sp>
      <p:sp>
        <p:nvSpPr>
          <p:cNvPr id="43017" name="Text Box 14"/>
          <p:cNvSpPr txBox="1">
            <a:spLocks noChangeArrowheads="1"/>
          </p:cNvSpPr>
          <p:nvPr/>
        </p:nvSpPr>
        <p:spPr bwMode="auto">
          <a:xfrm>
            <a:off x="3026498" y="2365901"/>
            <a:ext cx="1633781"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Aphakic/</a:t>
            </a:r>
          </a:p>
          <a:p>
            <a:pPr algn="ctr" eaLnBrk="1" hangingPunct="1">
              <a:lnSpc>
                <a:spcPct val="80000"/>
              </a:lnSpc>
              <a:spcBef>
                <a:spcPct val="0"/>
              </a:spcBef>
              <a:buClrTx/>
              <a:buSzTx/>
              <a:buFontTx/>
              <a:buNone/>
            </a:pPr>
            <a:r>
              <a:rPr lang="en-US" altLang="en-US" sz="1800" dirty="0" err="1">
                <a:solidFill>
                  <a:schemeClr val="bg1">
                    <a:lumMod val="75000"/>
                  </a:schemeClr>
                </a:solidFill>
              </a:rPr>
              <a:t>Pseudophakic</a:t>
            </a:r>
            <a:endParaRPr lang="en-US" altLang="en-US" sz="1800" dirty="0">
              <a:solidFill>
                <a:schemeClr val="bg1">
                  <a:lumMod val="75000"/>
                </a:schemeClr>
              </a:solidFill>
            </a:endParaRPr>
          </a:p>
        </p:txBody>
      </p:sp>
      <p:sp>
        <p:nvSpPr>
          <p:cNvPr id="43031" name="Text Box 35"/>
          <p:cNvSpPr txBox="1">
            <a:spLocks noChangeArrowheads="1"/>
          </p:cNvSpPr>
          <p:nvPr/>
        </p:nvSpPr>
        <p:spPr bwMode="auto">
          <a:xfrm>
            <a:off x="1190847" y="1295400"/>
            <a:ext cx="2473754"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solidFill>
                  <a:schemeClr val="bg1">
                    <a:lumMod val="75000"/>
                  </a:schemeClr>
                </a:solidFill>
              </a:rPr>
              <a:t>w/ Pupillary Block</a:t>
            </a:r>
          </a:p>
        </p:txBody>
      </p:sp>
      <p:sp>
        <p:nvSpPr>
          <p:cNvPr id="43032" name="Text Box 36"/>
          <p:cNvSpPr txBox="1">
            <a:spLocks noChangeArrowheads="1"/>
          </p:cNvSpPr>
          <p:nvPr/>
        </p:nvSpPr>
        <p:spPr bwMode="auto">
          <a:xfrm>
            <a:off x="5181600" y="1295400"/>
            <a:ext cx="2630848"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t>w/o Pupillary Block</a:t>
            </a:r>
          </a:p>
        </p:txBody>
      </p:sp>
      <p:sp>
        <p:nvSpPr>
          <p:cNvPr id="49" name="Rectangle 2">
            <a:extLst>
              <a:ext uri="{FF2B5EF4-FFF2-40B4-BE49-F238E27FC236}">
                <a16:creationId xmlns:a16="http://schemas.microsoft.com/office/drawing/2014/main" id="{240EE5BF-F7D2-4FC8-A5DD-F6B5423153C6}"/>
              </a:ext>
            </a:extLst>
          </p:cNvPr>
          <p:cNvSpPr>
            <a:spLocks noGrp="1" noChangeArrowheads="1"/>
          </p:cNvSpPr>
          <p:nvPr>
            <p:ph type="title"/>
          </p:nvPr>
        </p:nvSpPr>
        <p:spPr>
          <a:xfrm>
            <a:off x="457200" y="304800"/>
            <a:ext cx="7543800" cy="563562"/>
          </a:xfrm>
        </p:spPr>
        <p:txBody>
          <a:bodyPr/>
          <a:lstStyle/>
          <a:p>
            <a:pPr eaLnBrk="1" hangingPunct="1"/>
            <a:r>
              <a:rPr lang="en-US" altLang="en-US" sz="3500" dirty="0"/>
              <a:t>A</a:t>
            </a:r>
          </a:p>
        </p:txBody>
      </p:sp>
      <p:sp>
        <p:nvSpPr>
          <p:cNvPr id="50" name="TextBox 49">
            <a:extLst>
              <a:ext uri="{FF2B5EF4-FFF2-40B4-BE49-F238E27FC236}">
                <a16:creationId xmlns:a16="http://schemas.microsoft.com/office/drawing/2014/main" id="{CF426230-46C8-405C-9015-99EF57762A2E}"/>
              </a:ext>
            </a:extLst>
          </p:cNvPr>
          <p:cNvSpPr txBox="1"/>
          <p:nvPr/>
        </p:nvSpPr>
        <p:spPr>
          <a:xfrm>
            <a:off x="2259496" y="189094"/>
            <a:ext cx="4607480" cy="400110"/>
          </a:xfrm>
          <a:prstGeom prst="rect">
            <a:avLst/>
          </a:prstGeom>
          <a:solidFill>
            <a:schemeClr val="accent1">
              <a:lumMod val="60000"/>
              <a:lumOff val="40000"/>
            </a:schemeClr>
          </a:solidFill>
        </p:spPr>
        <p:txBody>
          <a:bodyPr wrap="none" rtlCol="0">
            <a:spAutoFit/>
          </a:bodyPr>
          <a:lstStyle/>
          <a:p>
            <a:pPr algn="ctr"/>
            <a:r>
              <a:rPr lang="en-US" sz="2000" b="1" dirty="0"/>
              <a:t>Secondary Angle Closure Glaucoma</a:t>
            </a:r>
          </a:p>
        </p:txBody>
      </p:sp>
      <p:sp>
        <p:nvSpPr>
          <p:cNvPr id="2" name="TextBox 1">
            <a:extLst>
              <a:ext uri="{FF2B5EF4-FFF2-40B4-BE49-F238E27FC236}">
                <a16:creationId xmlns:a16="http://schemas.microsoft.com/office/drawing/2014/main" id="{A7E30BEC-923B-4C9A-A856-BDD0D882F6B8}"/>
              </a:ext>
            </a:extLst>
          </p:cNvPr>
          <p:cNvSpPr txBox="1"/>
          <p:nvPr/>
        </p:nvSpPr>
        <p:spPr>
          <a:xfrm>
            <a:off x="887305" y="2844119"/>
            <a:ext cx="1494320" cy="338554"/>
          </a:xfrm>
          <a:prstGeom prst="rect">
            <a:avLst/>
          </a:prstGeom>
          <a:noFill/>
        </p:spPr>
        <p:txBody>
          <a:bodyPr wrap="none" rtlCol="0">
            <a:spAutoFit/>
          </a:bodyPr>
          <a:lstStyle/>
          <a:p>
            <a:r>
              <a:rPr lang="en-US" sz="1600" dirty="0" err="1">
                <a:solidFill>
                  <a:schemeClr val="bg1">
                    <a:lumMod val="75000"/>
                  </a:schemeClr>
                </a:solidFill>
              </a:rPr>
              <a:t>Phacomorphic</a:t>
            </a:r>
            <a:endParaRPr lang="en-US" sz="1600" dirty="0">
              <a:solidFill>
                <a:schemeClr val="bg1">
                  <a:lumMod val="75000"/>
                </a:schemeClr>
              </a:solidFill>
            </a:endParaRPr>
          </a:p>
        </p:txBody>
      </p:sp>
      <p:sp>
        <p:nvSpPr>
          <p:cNvPr id="51" name="TextBox 50">
            <a:extLst>
              <a:ext uri="{FF2B5EF4-FFF2-40B4-BE49-F238E27FC236}">
                <a16:creationId xmlns:a16="http://schemas.microsoft.com/office/drawing/2014/main" id="{156069D4-340B-4160-A336-EBF73557CEE0}"/>
              </a:ext>
            </a:extLst>
          </p:cNvPr>
          <p:cNvSpPr txBox="1"/>
          <p:nvPr/>
        </p:nvSpPr>
        <p:spPr>
          <a:xfrm>
            <a:off x="884725" y="3175578"/>
            <a:ext cx="1402948" cy="338554"/>
          </a:xfrm>
          <a:prstGeom prst="rect">
            <a:avLst/>
          </a:prstGeom>
          <a:noFill/>
        </p:spPr>
        <p:txBody>
          <a:bodyPr wrap="none" rtlCol="0">
            <a:spAutoFit/>
          </a:bodyPr>
          <a:lstStyle/>
          <a:p>
            <a:r>
              <a:rPr lang="en-US" sz="1600" dirty="0">
                <a:solidFill>
                  <a:schemeClr val="bg1">
                    <a:lumMod val="75000"/>
                  </a:schemeClr>
                </a:solidFill>
              </a:rPr>
              <a:t>Ectopia </a:t>
            </a:r>
            <a:r>
              <a:rPr lang="en-US" sz="1600" dirty="0" err="1">
                <a:solidFill>
                  <a:schemeClr val="bg1">
                    <a:lumMod val="75000"/>
                  </a:schemeClr>
                </a:solidFill>
              </a:rPr>
              <a:t>lentis</a:t>
            </a:r>
            <a:endParaRPr lang="en-US" sz="1600" dirty="0">
              <a:solidFill>
                <a:schemeClr val="bg1">
                  <a:lumMod val="75000"/>
                </a:schemeClr>
              </a:solidFill>
            </a:endParaRPr>
          </a:p>
        </p:txBody>
      </p:sp>
      <p:cxnSp>
        <p:nvCxnSpPr>
          <p:cNvPr id="71" name="Straight Connector 70">
            <a:extLst>
              <a:ext uri="{FF2B5EF4-FFF2-40B4-BE49-F238E27FC236}">
                <a16:creationId xmlns:a16="http://schemas.microsoft.com/office/drawing/2014/main" id="{C104938D-BA8D-4E39-9D5F-9EE2012F2F3C}"/>
              </a:ext>
            </a:extLst>
          </p:cNvPr>
          <p:cNvCxnSpPr>
            <a:cxnSpLocks/>
          </p:cNvCxnSpPr>
          <p:nvPr/>
        </p:nvCxnSpPr>
        <p:spPr>
          <a:xfrm flipH="1">
            <a:off x="762665" y="3023488"/>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2A7E4E40-472F-4E50-8A7A-45C10FDD7171}"/>
              </a:ext>
            </a:extLst>
          </p:cNvPr>
          <p:cNvCxnSpPr>
            <a:cxnSpLocks/>
          </p:cNvCxnSpPr>
          <p:nvPr/>
        </p:nvCxnSpPr>
        <p:spPr>
          <a:xfrm flipH="1">
            <a:off x="762665" y="3347853"/>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C3924889-45B9-4383-9C9E-48F0A9C27AD8}"/>
              </a:ext>
            </a:extLst>
          </p:cNvPr>
          <p:cNvCxnSpPr>
            <a:cxnSpLocks/>
          </p:cNvCxnSpPr>
          <p:nvPr/>
        </p:nvCxnSpPr>
        <p:spPr>
          <a:xfrm flipH="1">
            <a:off x="748719" y="2838976"/>
            <a:ext cx="13947" cy="5088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 name="Straight Arrow Connector 5">
            <a:extLst>
              <a:ext uri="{FF2B5EF4-FFF2-40B4-BE49-F238E27FC236}">
                <a16:creationId xmlns:a16="http://schemas.microsoft.com/office/drawing/2014/main" id="{A3439F0C-5143-461F-8F3C-2E830785DEFC}"/>
              </a:ext>
            </a:extLst>
          </p:cNvPr>
          <p:cNvCxnSpPr>
            <a:stCxn id="50" idx="2"/>
          </p:cNvCxnSpPr>
          <p:nvPr/>
        </p:nvCxnSpPr>
        <p:spPr>
          <a:xfrm flipH="1">
            <a:off x="2971800" y="589204"/>
            <a:ext cx="1591436" cy="706196"/>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0" name="Straight Arrow Connector 9">
            <a:extLst>
              <a:ext uri="{FF2B5EF4-FFF2-40B4-BE49-F238E27FC236}">
                <a16:creationId xmlns:a16="http://schemas.microsoft.com/office/drawing/2014/main" id="{84DC796E-F6ED-4FBB-82D2-A260F480BF8A}"/>
              </a:ext>
            </a:extLst>
          </p:cNvPr>
          <p:cNvCxnSpPr>
            <a:cxnSpLocks/>
          </p:cNvCxnSpPr>
          <p:nvPr/>
        </p:nvCxnSpPr>
        <p:spPr>
          <a:xfrm>
            <a:off x="4572000" y="589204"/>
            <a:ext cx="1600200" cy="706196"/>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6" name="Straight Arrow Connector 25">
            <a:extLst>
              <a:ext uri="{FF2B5EF4-FFF2-40B4-BE49-F238E27FC236}">
                <a16:creationId xmlns:a16="http://schemas.microsoft.com/office/drawing/2014/main" id="{B70E0124-9B84-41A5-8D84-A66B7838A706}"/>
              </a:ext>
            </a:extLst>
          </p:cNvPr>
          <p:cNvCxnSpPr>
            <a:cxnSpLocks/>
          </p:cNvCxnSpPr>
          <p:nvPr/>
        </p:nvCxnSpPr>
        <p:spPr>
          <a:xfrm flipH="1">
            <a:off x="1159539" y="1828800"/>
            <a:ext cx="1290435" cy="478059"/>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28" name="Straight Arrow Connector 27">
            <a:extLst>
              <a:ext uri="{FF2B5EF4-FFF2-40B4-BE49-F238E27FC236}">
                <a16:creationId xmlns:a16="http://schemas.microsoft.com/office/drawing/2014/main" id="{567A4249-5C59-4416-8A8E-1C35913900AB}"/>
              </a:ext>
            </a:extLst>
          </p:cNvPr>
          <p:cNvCxnSpPr>
            <a:cxnSpLocks/>
          </p:cNvCxnSpPr>
          <p:nvPr/>
        </p:nvCxnSpPr>
        <p:spPr>
          <a:xfrm>
            <a:off x="2449973" y="1832208"/>
            <a:ext cx="1268784"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56" name="Text Box 6">
            <a:extLst>
              <a:ext uri="{FF2B5EF4-FFF2-40B4-BE49-F238E27FC236}">
                <a16:creationId xmlns:a16="http://schemas.microsoft.com/office/drawing/2014/main" id="{557983BD-9D64-49B9-A366-A08663B0451F}"/>
              </a:ext>
            </a:extLst>
          </p:cNvPr>
          <p:cNvSpPr txBox="1">
            <a:spLocks noChangeArrowheads="1"/>
          </p:cNvSpPr>
          <p:nvPr/>
        </p:nvSpPr>
        <p:spPr bwMode="auto">
          <a:xfrm>
            <a:off x="5029200" y="2356376"/>
            <a:ext cx="813043"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r" eaLnBrk="1" hangingPunct="1">
              <a:lnSpc>
                <a:spcPct val="80000"/>
              </a:lnSpc>
              <a:spcBef>
                <a:spcPct val="0"/>
              </a:spcBef>
              <a:buClrTx/>
              <a:buSzTx/>
              <a:buFontTx/>
              <a:buNone/>
            </a:pPr>
            <a:r>
              <a:rPr lang="en-US" altLang="en-US" sz="1800" dirty="0"/>
              <a:t>‘Push’</a:t>
            </a:r>
          </a:p>
        </p:txBody>
      </p:sp>
      <p:sp>
        <p:nvSpPr>
          <p:cNvPr id="57" name="Text Box 14">
            <a:extLst>
              <a:ext uri="{FF2B5EF4-FFF2-40B4-BE49-F238E27FC236}">
                <a16:creationId xmlns:a16="http://schemas.microsoft.com/office/drawing/2014/main" id="{5DAFA1C1-3A29-4C27-A379-663FDD22E326}"/>
              </a:ext>
            </a:extLst>
          </p:cNvPr>
          <p:cNvSpPr txBox="1">
            <a:spLocks noChangeArrowheads="1"/>
          </p:cNvSpPr>
          <p:nvPr/>
        </p:nvSpPr>
        <p:spPr bwMode="auto">
          <a:xfrm>
            <a:off x="7620000" y="2365901"/>
            <a:ext cx="671979"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‘Pull’</a:t>
            </a:r>
          </a:p>
        </p:txBody>
      </p:sp>
      <p:cxnSp>
        <p:nvCxnSpPr>
          <p:cNvPr id="58" name="Straight Arrow Connector 57">
            <a:extLst>
              <a:ext uri="{FF2B5EF4-FFF2-40B4-BE49-F238E27FC236}">
                <a16:creationId xmlns:a16="http://schemas.microsoft.com/office/drawing/2014/main" id="{E874FEE9-46BD-46A3-90A3-DE7CC220FBFF}"/>
              </a:ext>
            </a:extLst>
          </p:cNvPr>
          <p:cNvCxnSpPr>
            <a:cxnSpLocks/>
          </p:cNvCxnSpPr>
          <p:nvPr/>
        </p:nvCxnSpPr>
        <p:spPr>
          <a:xfrm flipH="1">
            <a:off x="5867400" y="1828800"/>
            <a:ext cx="849775" cy="477455"/>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59" name="Straight Arrow Connector 58">
            <a:extLst>
              <a:ext uri="{FF2B5EF4-FFF2-40B4-BE49-F238E27FC236}">
                <a16:creationId xmlns:a16="http://schemas.microsoft.com/office/drawing/2014/main" id="{C370A4A1-FE96-4E70-B89E-839542A5E241}"/>
              </a:ext>
            </a:extLst>
          </p:cNvPr>
          <p:cNvCxnSpPr>
            <a:cxnSpLocks/>
          </p:cNvCxnSpPr>
          <p:nvPr/>
        </p:nvCxnSpPr>
        <p:spPr>
          <a:xfrm>
            <a:off x="6717173" y="1832208"/>
            <a:ext cx="902827" cy="474047"/>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101" name="Text Box 42">
            <a:extLst>
              <a:ext uri="{FF2B5EF4-FFF2-40B4-BE49-F238E27FC236}">
                <a16:creationId xmlns:a16="http://schemas.microsoft.com/office/drawing/2014/main" id="{334BC1A9-19DE-4364-B6DD-2EE35901B8C6}"/>
              </a:ext>
            </a:extLst>
          </p:cNvPr>
          <p:cNvSpPr txBox="1">
            <a:spLocks noChangeArrowheads="1"/>
          </p:cNvSpPr>
          <p:nvPr/>
        </p:nvSpPr>
        <p:spPr bwMode="auto">
          <a:xfrm>
            <a:off x="5551406" y="3192546"/>
            <a:ext cx="2276072"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ERD/choroidal effusion</a:t>
            </a:r>
          </a:p>
        </p:txBody>
      </p:sp>
      <p:sp>
        <p:nvSpPr>
          <p:cNvPr id="103" name="Text Box 47">
            <a:extLst>
              <a:ext uri="{FF2B5EF4-FFF2-40B4-BE49-F238E27FC236}">
                <a16:creationId xmlns:a16="http://schemas.microsoft.com/office/drawing/2014/main" id="{B8E0D8FB-F6B2-4B80-97DB-EF49CE3BCD2B}"/>
              </a:ext>
            </a:extLst>
          </p:cNvPr>
          <p:cNvSpPr txBox="1">
            <a:spLocks noChangeArrowheads="1"/>
          </p:cNvSpPr>
          <p:nvPr/>
        </p:nvSpPr>
        <p:spPr bwMode="auto">
          <a:xfrm>
            <a:off x="5543446" y="4055146"/>
            <a:ext cx="1619354"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err="1">
                <a:solidFill>
                  <a:schemeClr val="bg1">
                    <a:lumMod val="75000"/>
                  </a:schemeClr>
                </a:solidFill>
              </a:rPr>
              <a:t>Nanophthalmos</a:t>
            </a:r>
            <a:endParaRPr lang="en-US" altLang="en-US" sz="1600" dirty="0">
              <a:solidFill>
                <a:schemeClr val="bg1">
                  <a:lumMod val="75000"/>
                </a:schemeClr>
              </a:solidFill>
            </a:endParaRPr>
          </a:p>
        </p:txBody>
      </p:sp>
      <p:cxnSp>
        <p:nvCxnSpPr>
          <p:cNvPr id="104" name="Straight Connector 103">
            <a:extLst>
              <a:ext uri="{FF2B5EF4-FFF2-40B4-BE49-F238E27FC236}">
                <a16:creationId xmlns:a16="http://schemas.microsoft.com/office/drawing/2014/main" id="{49D87D4A-E317-4446-9B95-5184CB3968F3}"/>
              </a:ext>
            </a:extLst>
          </p:cNvPr>
          <p:cNvCxnSpPr>
            <a:cxnSpLocks/>
          </p:cNvCxnSpPr>
          <p:nvPr/>
        </p:nvCxnSpPr>
        <p:spPr>
          <a:xfrm flipH="1">
            <a:off x="5316229" y="2667000"/>
            <a:ext cx="7397" cy="2531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5" name="Straight Connector 104">
            <a:extLst>
              <a:ext uri="{FF2B5EF4-FFF2-40B4-BE49-F238E27FC236}">
                <a16:creationId xmlns:a16="http://schemas.microsoft.com/office/drawing/2014/main" id="{F40B6D71-75A8-4A88-864D-00D14C2F710D}"/>
              </a:ext>
            </a:extLst>
          </p:cNvPr>
          <p:cNvCxnSpPr/>
          <p:nvPr/>
        </p:nvCxnSpPr>
        <p:spPr>
          <a:xfrm flipH="1">
            <a:off x="5323624" y="2832814"/>
            <a:ext cx="24447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6" name="Straight Connector 105">
            <a:extLst>
              <a:ext uri="{FF2B5EF4-FFF2-40B4-BE49-F238E27FC236}">
                <a16:creationId xmlns:a16="http://schemas.microsoft.com/office/drawing/2014/main" id="{010BF7B2-AA07-4DCF-822D-E2DB5CC0BF59}"/>
              </a:ext>
            </a:extLst>
          </p:cNvPr>
          <p:cNvCxnSpPr/>
          <p:nvPr/>
        </p:nvCxnSpPr>
        <p:spPr>
          <a:xfrm flipH="1">
            <a:off x="5323624" y="3360065"/>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a:extLst>
              <a:ext uri="{FF2B5EF4-FFF2-40B4-BE49-F238E27FC236}">
                <a16:creationId xmlns:a16="http://schemas.microsoft.com/office/drawing/2014/main" id="{BAC8035C-3999-4C31-93CD-6C0D2ADEB73B}"/>
              </a:ext>
            </a:extLst>
          </p:cNvPr>
          <p:cNvCxnSpPr/>
          <p:nvPr/>
        </p:nvCxnSpPr>
        <p:spPr>
          <a:xfrm flipH="1">
            <a:off x="5323536" y="3786938"/>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8" name="Straight Connector 107">
            <a:extLst>
              <a:ext uri="{FF2B5EF4-FFF2-40B4-BE49-F238E27FC236}">
                <a16:creationId xmlns:a16="http://schemas.microsoft.com/office/drawing/2014/main" id="{DB64CAEE-69B4-426A-8A5B-D1269DBF0F66}"/>
              </a:ext>
            </a:extLst>
          </p:cNvPr>
          <p:cNvCxnSpPr/>
          <p:nvPr/>
        </p:nvCxnSpPr>
        <p:spPr>
          <a:xfrm flipH="1">
            <a:off x="5327493" y="4249152"/>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13" name="Text Box 42">
            <a:extLst>
              <a:ext uri="{FF2B5EF4-FFF2-40B4-BE49-F238E27FC236}">
                <a16:creationId xmlns:a16="http://schemas.microsoft.com/office/drawing/2014/main" id="{056DFFD9-3CA2-42E7-90FE-4F14522E3504}"/>
              </a:ext>
            </a:extLst>
          </p:cNvPr>
          <p:cNvSpPr txBox="1">
            <a:spLocks noChangeArrowheads="1"/>
          </p:cNvSpPr>
          <p:nvPr/>
        </p:nvSpPr>
        <p:spPr bwMode="auto">
          <a:xfrm>
            <a:off x="5533954" y="3623846"/>
            <a:ext cx="1563248"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Retinal surgery</a:t>
            </a:r>
          </a:p>
        </p:txBody>
      </p:sp>
      <p:sp>
        <p:nvSpPr>
          <p:cNvPr id="118" name="Text Box 47">
            <a:extLst>
              <a:ext uri="{FF2B5EF4-FFF2-40B4-BE49-F238E27FC236}">
                <a16:creationId xmlns:a16="http://schemas.microsoft.com/office/drawing/2014/main" id="{3F59D898-ECAD-49F0-9425-2A1BC8DDA7B5}"/>
              </a:ext>
            </a:extLst>
          </p:cNvPr>
          <p:cNvSpPr txBox="1">
            <a:spLocks noChangeArrowheads="1"/>
          </p:cNvSpPr>
          <p:nvPr/>
        </p:nvSpPr>
        <p:spPr bwMode="auto">
          <a:xfrm>
            <a:off x="5523688" y="4538246"/>
            <a:ext cx="1414170"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Drug-induced</a:t>
            </a:r>
          </a:p>
        </p:txBody>
      </p:sp>
      <p:sp>
        <p:nvSpPr>
          <p:cNvPr id="16" name="TextBox 15">
            <a:extLst>
              <a:ext uri="{FF2B5EF4-FFF2-40B4-BE49-F238E27FC236}">
                <a16:creationId xmlns:a16="http://schemas.microsoft.com/office/drawing/2014/main" id="{984E008D-FBBA-42B4-940E-EA26772E0161}"/>
              </a:ext>
            </a:extLst>
          </p:cNvPr>
          <p:cNvSpPr txBox="1"/>
          <p:nvPr/>
        </p:nvSpPr>
        <p:spPr>
          <a:xfrm>
            <a:off x="6230528" y="5257800"/>
            <a:ext cx="1326004" cy="369332"/>
          </a:xfrm>
          <a:prstGeom prst="rect">
            <a:avLst/>
          </a:prstGeom>
          <a:noFill/>
        </p:spPr>
        <p:txBody>
          <a:bodyPr wrap="none" rtlCol="0">
            <a:spAutoFit/>
          </a:bodyPr>
          <a:lstStyle/>
          <a:p>
            <a:pPr algn="ctr"/>
            <a:r>
              <a:rPr lang="en-US" dirty="0">
                <a:solidFill>
                  <a:schemeClr val="bg1">
                    <a:lumMod val="75000"/>
                  </a:schemeClr>
                </a:solidFill>
              </a:rPr>
              <a:t>Both/Either</a:t>
            </a:r>
          </a:p>
        </p:txBody>
      </p:sp>
      <p:sp>
        <p:nvSpPr>
          <p:cNvPr id="36" name="Text Box 19">
            <a:extLst>
              <a:ext uri="{FF2B5EF4-FFF2-40B4-BE49-F238E27FC236}">
                <a16:creationId xmlns:a16="http://schemas.microsoft.com/office/drawing/2014/main" id="{DACBEF6D-2D2F-4E0B-9506-468BB5942DB4}"/>
              </a:ext>
            </a:extLst>
          </p:cNvPr>
          <p:cNvSpPr txBox="1">
            <a:spLocks noChangeArrowheads="1"/>
          </p:cNvSpPr>
          <p:nvPr/>
        </p:nvSpPr>
        <p:spPr bwMode="auto">
          <a:xfrm>
            <a:off x="38886" y="661620"/>
            <a:ext cx="7119196" cy="5509200"/>
          </a:xfrm>
          <a:prstGeom prst="rect">
            <a:avLst/>
          </a:prstGeom>
          <a:solidFill>
            <a:srgbClr val="FFCCFF"/>
          </a:solidFill>
          <a:ln w="9525">
            <a:noFill/>
            <a:miter lim="800000"/>
            <a:headEnd/>
            <a:tailEnd/>
          </a:ln>
          <a:effectLst/>
        </p:spPr>
        <p:txBody>
          <a:bodyPr wrap="squar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r>
              <a:rPr lang="en-US" sz="1600" i="1" dirty="0">
                <a:solidFill>
                  <a:srgbClr val="0000FF"/>
                </a:solidFill>
              </a:rPr>
              <a:t>What is </a:t>
            </a:r>
            <a:r>
              <a:rPr lang="en-US" sz="1600" dirty="0">
                <a:solidFill>
                  <a:srgbClr val="0000FF"/>
                </a:solidFill>
              </a:rPr>
              <a:t>aqueous misdirection syndrome</a:t>
            </a:r>
            <a:r>
              <a:rPr lang="en-US" sz="1600" i="1" dirty="0">
                <a:solidFill>
                  <a:srgbClr val="0000FF"/>
                </a:solidFill>
              </a:rPr>
              <a:t>?</a:t>
            </a:r>
          </a:p>
          <a:p>
            <a:pPr eaLnBrk="1" hangingPunct="1"/>
            <a:r>
              <a:rPr lang="en-US" sz="1600" dirty="0">
                <a:solidFill>
                  <a:srgbClr val="0000FF"/>
                </a:solidFill>
              </a:rPr>
              <a:t>A rare condition in which anterior rotation of the ciliary body causes newly-produced aqueous to be (mis)directed toward the vitreous rather than into the posterior, then anterior chambers</a:t>
            </a:r>
          </a:p>
          <a:p>
            <a:pPr eaLnBrk="1" hangingPunct="1"/>
            <a:endParaRPr lang="en-US" sz="1600" dirty="0">
              <a:solidFill>
                <a:srgbClr val="0000FF"/>
              </a:solidFill>
            </a:endParaRPr>
          </a:p>
          <a:p>
            <a:pPr eaLnBrk="1" hangingPunct="1"/>
            <a:r>
              <a:rPr lang="en-US" sz="1600" i="1" dirty="0">
                <a:solidFill>
                  <a:srgbClr val="0000FF"/>
                </a:solidFill>
              </a:rPr>
              <a:t>How does it present?</a:t>
            </a:r>
          </a:p>
          <a:p>
            <a:pPr eaLnBrk="1" hangingPunct="1"/>
            <a:r>
              <a:rPr lang="en-US" sz="1600" dirty="0">
                <a:solidFill>
                  <a:srgbClr val="0000FF"/>
                </a:solidFill>
              </a:rPr>
              <a:t>With high IOP and a uniformly shallow AC in the acute post-op period after intraocular surgery</a:t>
            </a:r>
          </a:p>
          <a:p>
            <a:pPr eaLnBrk="1" hangingPunct="1"/>
            <a:endParaRPr lang="en-US" sz="1600" dirty="0">
              <a:solidFill>
                <a:srgbClr val="0000FF"/>
              </a:solidFill>
            </a:endParaRPr>
          </a:p>
          <a:p>
            <a:pPr eaLnBrk="1" hangingPunct="1"/>
            <a:r>
              <a:rPr lang="en-US" sz="1600" i="1" dirty="0">
                <a:solidFill>
                  <a:srgbClr val="0000FF"/>
                </a:solidFill>
              </a:rPr>
              <a:t>What is the chief risk factor?</a:t>
            </a:r>
          </a:p>
          <a:p>
            <a:pPr eaLnBrk="1" hangingPunct="1"/>
            <a:r>
              <a:rPr lang="en-US" sz="1600" dirty="0">
                <a:solidFill>
                  <a:srgbClr val="0000FF"/>
                </a:solidFill>
              </a:rPr>
              <a:t>Surgery in an eye with tight angles or PAS</a:t>
            </a:r>
            <a:endParaRPr lang="en-US" sz="1600" dirty="0">
              <a:solidFill>
                <a:srgbClr val="FFCCFF"/>
              </a:solidFill>
            </a:endParaRPr>
          </a:p>
          <a:p>
            <a:pPr eaLnBrk="1" hangingPunct="1"/>
            <a:endParaRPr lang="en-US" sz="1600" dirty="0">
              <a:solidFill>
                <a:srgbClr val="FFCCFF"/>
              </a:solidFill>
            </a:endParaRPr>
          </a:p>
          <a:p>
            <a:pPr eaLnBrk="1" hangingPunct="1"/>
            <a:r>
              <a:rPr lang="en-US" sz="1600" i="1" dirty="0">
                <a:solidFill>
                  <a:srgbClr val="FFCCFF"/>
                </a:solidFill>
              </a:rPr>
              <a:t>By what other names is it known?</a:t>
            </a:r>
          </a:p>
          <a:p>
            <a:pPr eaLnBrk="1" hangingPunct="1"/>
            <a:r>
              <a:rPr lang="en-US" sz="1600" dirty="0">
                <a:solidFill>
                  <a:srgbClr val="FFCCFF"/>
                </a:solidFill>
              </a:rPr>
              <a:t>--Malignant glaucoma</a:t>
            </a:r>
          </a:p>
          <a:p>
            <a:pPr eaLnBrk="1" hangingPunct="1"/>
            <a:r>
              <a:rPr lang="en-US" sz="1600" dirty="0">
                <a:solidFill>
                  <a:srgbClr val="FFCCFF"/>
                </a:solidFill>
              </a:rPr>
              <a:t>--Ciliary-block glaucoma</a:t>
            </a:r>
          </a:p>
          <a:p>
            <a:pPr eaLnBrk="1" hangingPunct="1"/>
            <a:endParaRPr lang="en-US" sz="1600" i="1" dirty="0">
              <a:solidFill>
                <a:srgbClr val="FFCCFF"/>
              </a:solidFill>
            </a:endParaRPr>
          </a:p>
          <a:p>
            <a:pPr eaLnBrk="1" hangingPunct="1"/>
            <a:r>
              <a:rPr lang="en-US" sz="1600" i="1" dirty="0">
                <a:solidFill>
                  <a:srgbClr val="FFCCFF"/>
                </a:solidFill>
              </a:rPr>
              <a:t>How is aqueous misdirection syndrome managed medically?</a:t>
            </a:r>
            <a:endParaRPr lang="en-US" sz="1600" dirty="0">
              <a:solidFill>
                <a:srgbClr val="FFCCFF"/>
              </a:solidFill>
            </a:endParaRPr>
          </a:p>
          <a:p>
            <a:pPr eaLnBrk="1" hangingPunct="1"/>
            <a:r>
              <a:rPr lang="en-US" sz="1600" dirty="0">
                <a:solidFill>
                  <a:srgbClr val="FFCCFF"/>
                </a:solidFill>
              </a:rPr>
              <a:t>With the triad of aggressive  aqueous suppression , aggressive  cycloplegia and  dehydration  of the vitreous with  hyperosmotic agents</a:t>
            </a:r>
          </a:p>
          <a:p>
            <a:pPr eaLnBrk="1" hangingPunct="1"/>
            <a:endParaRPr lang="en-US" sz="1600" dirty="0">
              <a:solidFill>
                <a:srgbClr val="FFCCFF"/>
              </a:solidFill>
            </a:endParaRPr>
          </a:p>
          <a:p>
            <a:pPr eaLnBrk="1" hangingPunct="1"/>
            <a:r>
              <a:rPr lang="en-US" sz="1600" i="1" dirty="0">
                <a:solidFill>
                  <a:srgbClr val="FFCCFF"/>
                </a:solidFill>
              </a:rPr>
              <a:t>Is there a role for surgery in managing aqueous misdirection?</a:t>
            </a:r>
          </a:p>
          <a:p>
            <a:pPr eaLnBrk="1" hangingPunct="1"/>
            <a:r>
              <a:rPr lang="en-US" sz="1600" dirty="0">
                <a:solidFill>
                  <a:srgbClr val="FFCCFF"/>
                </a:solidFill>
              </a:rPr>
              <a:t>Yes; resolution often requires surgical or laser disruption of the vitreous face</a:t>
            </a:r>
            <a:endParaRPr lang="en-US" sz="1600" b="1" dirty="0">
              <a:solidFill>
                <a:srgbClr val="FFCCFF"/>
              </a:solidFill>
            </a:endParaRPr>
          </a:p>
        </p:txBody>
      </p:sp>
      <p:sp>
        <p:nvSpPr>
          <p:cNvPr id="37" name="Oval 36">
            <a:extLst>
              <a:ext uri="{FF2B5EF4-FFF2-40B4-BE49-F238E27FC236}">
                <a16:creationId xmlns:a16="http://schemas.microsoft.com/office/drawing/2014/main" id="{807B83F5-75EE-49FC-ABD5-E266424DE5DD}"/>
              </a:ext>
            </a:extLst>
          </p:cNvPr>
          <p:cNvSpPr/>
          <p:nvPr/>
        </p:nvSpPr>
        <p:spPr>
          <a:xfrm>
            <a:off x="5415256" y="2611055"/>
            <a:ext cx="2486673" cy="490331"/>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0" name="Text Box 23">
            <a:extLst>
              <a:ext uri="{FF2B5EF4-FFF2-40B4-BE49-F238E27FC236}">
                <a16:creationId xmlns:a16="http://schemas.microsoft.com/office/drawing/2014/main" id="{D8F2FCFF-2984-4836-B000-9C5601A8EAAA}"/>
              </a:ext>
            </a:extLst>
          </p:cNvPr>
          <p:cNvSpPr txBox="1">
            <a:spLocks noChangeArrowheads="1"/>
          </p:cNvSpPr>
          <p:nvPr/>
        </p:nvSpPr>
        <p:spPr bwMode="auto">
          <a:xfrm>
            <a:off x="5530369" y="2667000"/>
            <a:ext cx="2339102" cy="338554"/>
          </a:xfrm>
          <a:prstGeom prst="rect">
            <a:avLst/>
          </a:prstGeom>
          <a:no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b="1" dirty="0"/>
              <a:t>Aqueous misdirection</a:t>
            </a:r>
          </a:p>
        </p:txBody>
      </p:sp>
    </p:spTree>
    <p:extLst>
      <p:ext uri="{BB962C8B-B14F-4D97-AF65-F5344CB8AC3E}">
        <p14:creationId xmlns:p14="http://schemas.microsoft.com/office/powerpoint/2010/main" val="3447800606"/>
      </p:ext>
    </p:extLst>
  </p:cSld>
  <p:clrMapOvr>
    <a:masterClrMapping/>
  </p:clrMapOvr>
</p:sld>
</file>

<file path=ppt/slides/slide1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Straight Arrow Connector 12">
            <a:extLst>
              <a:ext uri="{FF2B5EF4-FFF2-40B4-BE49-F238E27FC236}">
                <a16:creationId xmlns:a16="http://schemas.microsoft.com/office/drawing/2014/main" id="{A6DE2085-829C-480C-9216-69D6039C0A37}"/>
              </a:ext>
            </a:extLst>
          </p:cNvPr>
          <p:cNvCxnSpPr>
            <a:cxnSpLocks/>
          </p:cNvCxnSpPr>
          <p:nvPr/>
        </p:nvCxnSpPr>
        <p:spPr>
          <a:xfrm>
            <a:off x="6717173" y="1828800"/>
            <a:ext cx="0" cy="3462754"/>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43014" name="Text Box 6"/>
          <p:cNvSpPr txBox="1">
            <a:spLocks noChangeArrowheads="1"/>
          </p:cNvSpPr>
          <p:nvPr/>
        </p:nvSpPr>
        <p:spPr bwMode="auto">
          <a:xfrm>
            <a:off x="533400" y="2356376"/>
            <a:ext cx="1005403"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Lens-</a:t>
            </a:r>
          </a:p>
          <a:p>
            <a:pPr algn="ctr" eaLnBrk="1" hangingPunct="1">
              <a:lnSpc>
                <a:spcPct val="80000"/>
              </a:lnSpc>
              <a:spcBef>
                <a:spcPct val="0"/>
              </a:spcBef>
              <a:buClrTx/>
              <a:buSzTx/>
              <a:buFontTx/>
              <a:buNone/>
            </a:pPr>
            <a:r>
              <a:rPr lang="en-US" altLang="en-US" sz="1800" dirty="0">
                <a:solidFill>
                  <a:schemeClr val="bg1">
                    <a:lumMod val="75000"/>
                  </a:schemeClr>
                </a:solidFill>
              </a:rPr>
              <a:t>Induced</a:t>
            </a:r>
          </a:p>
        </p:txBody>
      </p:sp>
      <p:sp>
        <p:nvSpPr>
          <p:cNvPr id="43017" name="Text Box 14"/>
          <p:cNvSpPr txBox="1">
            <a:spLocks noChangeArrowheads="1"/>
          </p:cNvSpPr>
          <p:nvPr/>
        </p:nvSpPr>
        <p:spPr bwMode="auto">
          <a:xfrm>
            <a:off x="3026498" y="2365901"/>
            <a:ext cx="1633781"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Aphakic/</a:t>
            </a:r>
          </a:p>
          <a:p>
            <a:pPr algn="ctr" eaLnBrk="1" hangingPunct="1">
              <a:lnSpc>
                <a:spcPct val="80000"/>
              </a:lnSpc>
              <a:spcBef>
                <a:spcPct val="0"/>
              </a:spcBef>
              <a:buClrTx/>
              <a:buSzTx/>
              <a:buFontTx/>
              <a:buNone/>
            </a:pPr>
            <a:r>
              <a:rPr lang="en-US" altLang="en-US" sz="1800" dirty="0" err="1">
                <a:solidFill>
                  <a:schemeClr val="bg1">
                    <a:lumMod val="75000"/>
                  </a:schemeClr>
                </a:solidFill>
              </a:rPr>
              <a:t>Pseudophakic</a:t>
            </a:r>
            <a:endParaRPr lang="en-US" altLang="en-US" sz="1800" dirty="0">
              <a:solidFill>
                <a:schemeClr val="bg1">
                  <a:lumMod val="75000"/>
                </a:schemeClr>
              </a:solidFill>
            </a:endParaRPr>
          </a:p>
        </p:txBody>
      </p:sp>
      <p:sp>
        <p:nvSpPr>
          <p:cNvPr id="43031" name="Text Box 35"/>
          <p:cNvSpPr txBox="1">
            <a:spLocks noChangeArrowheads="1"/>
          </p:cNvSpPr>
          <p:nvPr/>
        </p:nvSpPr>
        <p:spPr bwMode="auto">
          <a:xfrm>
            <a:off x="1190847" y="1295400"/>
            <a:ext cx="2473754"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solidFill>
                  <a:schemeClr val="bg1">
                    <a:lumMod val="75000"/>
                  </a:schemeClr>
                </a:solidFill>
              </a:rPr>
              <a:t>w/ Pupillary Block</a:t>
            </a:r>
          </a:p>
        </p:txBody>
      </p:sp>
      <p:sp>
        <p:nvSpPr>
          <p:cNvPr id="43032" name="Text Box 36"/>
          <p:cNvSpPr txBox="1">
            <a:spLocks noChangeArrowheads="1"/>
          </p:cNvSpPr>
          <p:nvPr/>
        </p:nvSpPr>
        <p:spPr bwMode="auto">
          <a:xfrm>
            <a:off x="5181600" y="1295400"/>
            <a:ext cx="2630848"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t>w/o Pupillary Block</a:t>
            </a:r>
          </a:p>
        </p:txBody>
      </p:sp>
      <p:sp>
        <p:nvSpPr>
          <p:cNvPr id="49" name="Rectangle 2">
            <a:extLst>
              <a:ext uri="{FF2B5EF4-FFF2-40B4-BE49-F238E27FC236}">
                <a16:creationId xmlns:a16="http://schemas.microsoft.com/office/drawing/2014/main" id="{240EE5BF-F7D2-4FC8-A5DD-F6B5423153C6}"/>
              </a:ext>
            </a:extLst>
          </p:cNvPr>
          <p:cNvSpPr>
            <a:spLocks noGrp="1" noChangeArrowheads="1"/>
          </p:cNvSpPr>
          <p:nvPr>
            <p:ph type="title"/>
          </p:nvPr>
        </p:nvSpPr>
        <p:spPr>
          <a:xfrm>
            <a:off x="457200" y="304800"/>
            <a:ext cx="7543800" cy="563562"/>
          </a:xfrm>
        </p:spPr>
        <p:txBody>
          <a:bodyPr/>
          <a:lstStyle/>
          <a:p>
            <a:pPr eaLnBrk="1" hangingPunct="1"/>
            <a:r>
              <a:rPr lang="en-US" altLang="en-US" sz="3500" dirty="0"/>
              <a:t>Q</a:t>
            </a:r>
          </a:p>
        </p:txBody>
      </p:sp>
      <p:sp>
        <p:nvSpPr>
          <p:cNvPr id="50" name="TextBox 49">
            <a:extLst>
              <a:ext uri="{FF2B5EF4-FFF2-40B4-BE49-F238E27FC236}">
                <a16:creationId xmlns:a16="http://schemas.microsoft.com/office/drawing/2014/main" id="{CF426230-46C8-405C-9015-99EF57762A2E}"/>
              </a:ext>
            </a:extLst>
          </p:cNvPr>
          <p:cNvSpPr txBox="1"/>
          <p:nvPr/>
        </p:nvSpPr>
        <p:spPr>
          <a:xfrm>
            <a:off x="2259496" y="189094"/>
            <a:ext cx="4607480" cy="400110"/>
          </a:xfrm>
          <a:prstGeom prst="rect">
            <a:avLst/>
          </a:prstGeom>
          <a:solidFill>
            <a:schemeClr val="accent1">
              <a:lumMod val="60000"/>
              <a:lumOff val="40000"/>
            </a:schemeClr>
          </a:solidFill>
        </p:spPr>
        <p:txBody>
          <a:bodyPr wrap="none" rtlCol="0">
            <a:spAutoFit/>
          </a:bodyPr>
          <a:lstStyle/>
          <a:p>
            <a:pPr algn="ctr"/>
            <a:r>
              <a:rPr lang="en-US" sz="2000" b="1" dirty="0"/>
              <a:t>Secondary Angle Closure Glaucoma</a:t>
            </a:r>
          </a:p>
        </p:txBody>
      </p:sp>
      <p:sp>
        <p:nvSpPr>
          <p:cNvPr id="2" name="TextBox 1">
            <a:extLst>
              <a:ext uri="{FF2B5EF4-FFF2-40B4-BE49-F238E27FC236}">
                <a16:creationId xmlns:a16="http://schemas.microsoft.com/office/drawing/2014/main" id="{A7E30BEC-923B-4C9A-A856-BDD0D882F6B8}"/>
              </a:ext>
            </a:extLst>
          </p:cNvPr>
          <p:cNvSpPr txBox="1"/>
          <p:nvPr/>
        </p:nvSpPr>
        <p:spPr>
          <a:xfrm>
            <a:off x="887305" y="2844119"/>
            <a:ext cx="1494320" cy="338554"/>
          </a:xfrm>
          <a:prstGeom prst="rect">
            <a:avLst/>
          </a:prstGeom>
          <a:noFill/>
        </p:spPr>
        <p:txBody>
          <a:bodyPr wrap="none" rtlCol="0">
            <a:spAutoFit/>
          </a:bodyPr>
          <a:lstStyle/>
          <a:p>
            <a:r>
              <a:rPr lang="en-US" sz="1600" dirty="0" err="1">
                <a:solidFill>
                  <a:schemeClr val="bg1">
                    <a:lumMod val="75000"/>
                  </a:schemeClr>
                </a:solidFill>
              </a:rPr>
              <a:t>Phacomorphic</a:t>
            </a:r>
            <a:endParaRPr lang="en-US" sz="1600" dirty="0">
              <a:solidFill>
                <a:schemeClr val="bg1">
                  <a:lumMod val="75000"/>
                </a:schemeClr>
              </a:solidFill>
            </a:endParaRPr>
          </a:p>
        </p:txBody>
      </p:sp>
      <p:sp>
        <p:nvSpPr>
          <p:cNvPr id="51" name="TextBox 50">
            <a:extLst>
              <a:ext uri="{FF2B5EF4-FFF2-40B4-BE49-F238E27FC236}">
                <a16:creationId xmlns:a16="http://schemas.microsoft.com/office/drawing/2014/main" id="{156069D4-340B-4160-A336-EBF73557CEE0}"/>
              </a:ext>
            </a:extLst>
          </p:cNvPr>
          <p:cNvSpPr txBox="1"/>
          <p:nvPr/>
        </p:nvSpPr>
        <p:spPr>
          <a:xfrm>
            <a:off x="884725" y="3175578"/>
            <a:ext cx="1402948" cy="338554"/>
          </a:xfrm>
          <a:prstGeom prst="rect">
            <a:avLst/>
          </a:prstGeom>
          <a:noFill/>
        </p:spPr>
        <p:txBody>
          <a:bodyPr wrap="none" rtlCol="0">
            <a:spAutoFit/>
          </a:bodyPr>
          <a:lstStyle/>
          <a:p>
            <a:r>
              <a:rPr lang="en-US" sz="1600" dirty="0">
                <a:solidFill>
                  <a:schemeClr val="bg1">
                    <a:lumMod val="75000"/>
                  </a:schemeClr>
                </a:solidFill>
              </a:rPr>
              <a:t>Ectopia </a:t>
            </a:r>
            <a:r>
              <a:rPr lang="en-US" sz="1600" dirty="0" err="1">
                <a:solidFill>
                  <a:schemeClr val="bg1">
                    <a:lumMod val="75000"/>
                  </a:schemeClr>
                </a:solidFill>
              </a:rPr>
              <a:t>lentis</a:t>
            </a:r>
            <a:endParaRPr lang="en-US" sz="1600" dirty="0">
              <a:solidFill>
                <a:schemeClr val="bg1">
                  <a:lumMod val="75000"/>
                </a:schemeClr>
              </a:solidFill>
            </a:endParaRPr>
          </a:p>
        </p:txBody>
      </p:sp>
      <p:cxnSp>
        <p:nvCxnSpPr>
          <p:cNvPr id="71" name="Straight Connector 70">
            <a:extLst>
              <a:ext uri="{FF2B5EF4-FFF2-40B4-BE49-F238E27FC236}">
                <a16:creationId xmlns:a16="http://schemas.microsoft.com/office/drawing/2014/main" id="{C104938D-BA8D-4E39-9D5F-9EE2012F2F3C}"/>
              </a:ext>
            </a:extLst>
          </p:cNvPr>
          <p:cNvCxnSpPr>
            <a:cxnSpLocks/>
          </p:cNvCxnSpPr>
          <p:nvPr/>
        </p:nvCxnSpPr>
        <p:spPr>
          <a:xfrm flipH="1">
            <a:off x="762665" y="3023488"/>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2A7E4E40-472F-4E50-8A7A-45C10FDD7171}"/>
              </a:ext>
            </a:extLst>
          </p:cNvPr>
          <p:cNvCxnSpPr>
            <a:cxnSpLocks/>
          </p:cNvCxnSpPr>
          <p:nvPr/>
        </p:nvCxnSpPr>
        <p:spPr>
          <a:xfrm flipH="1">
            <a:off x="762665" y="3347853"/>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C3924889-45B9-4383-9C9E-48F0A9C27AD8}"/>
              </a:ext>
            </a:extLst>
          </p:cNvPr>
          <p:cNvCxnSpPr>
            <a:cxnSpLocks/>
          </p:cNvCxnSpPr>
          <p:nvPr/>
        </p:nvCxnSpPr>
        <p:spPr>
          <a:xfrm flipH="1">
            <a:off x="748719" y="2838976"/>
            <a:ext cx="13947" cy="5088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 name="Straight Arrow Connector 5">
            <a:extLst>
              <a:ext uri="{FF2B5EF4-FFF2-40B4-BE49-F238E27FC236}">
                <a16:creationId xmlns:a16="http://schemas.microsoft.com/office/drawing/2014/main" id="{A3439F0C-5143-461F-8F3C-2E830785DEFC}"/>
              </a:ext>
            </a:extLst>
          </p:cNvPr>
          <p:cNvCxnSpPr>
            <a:stCxn id="50" idx="2"/>
          </p:cNvCxnSpPr>
          <p:nvPr/>
        </p:nvCxnSpPr>
        <p:spPr>
          <a:xfrm flipH="1">
            <a:off x="2971800" y="589204"/>
            <a:ext cx="1591436" cy="706196"/>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0" name="Straight Arrow Connector 9">
            <a:extLst>
              <a:ext uri="{FF2B5EF4-FFF2-40B4-BE49-F238E27FC236}">
                <a16:creationId xmlns:a16="http://schemas.microsoft.com/office/drawing/2014/main" id="{84DC796E-F6ED-4FBB-82D2-A260F480BF8A}"/>
              </a:ext>
            </a:extLst>
          </p:cNvPr>
          <p:cNvCxnSpPr>
            <a:cxnSpLocks/>
          </p:cNvCxnSpPr>
          <p:nvPr/>
        </p:nvCxnSpPr>
        <p:spPr>
          <a:xfrm>
            <a:off x="4572000" y="589204"/>
            <a:ext cx="1600200" cy="706196"/>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6" name="Straight Arrow Connector 25">
            <a:extLst>
              <a:ext uri="{FF2B5EF4-FFF2-40B4-BE49-F238E27FC236}">
                <a16:creationId xmlns:a16="http://schemas.microsoft.com/office/drawing/2014/main" id="{B70E0124-9B84-41A5-8D84-A66B7838A706}"/>
              </a:ext>
            </a:extLst>
          </p:cNvPr>
          <p:cNvCxnSpPr>
            <a:cxnSpLocks/>
          </p:cNvCxnSpPr>
          <p:nvPr/>
        </p:nvCxnSpPr>
        <p:spPr>
          <a:xfrm flipH="1">
            <a:off x="1159539" y="1828800"/>
            <a:ext cx="1290435" cy="478059"/>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28" name="Straight Arrow Connector 27">
            <a:extLst>
              <a:ext uri="{FF2B5EF4-FFF2-40B4-BE49-F238E27FC236}">
                <a16:creationId xmlns:a16="http://schemas.microsoft.com/office/drawing/2014/main" id="{567A4249-5C59-4416-8A8E-1C35913900AB}"/>
              </a:ext>
            </a:extLst>
          </p:cNvPr>
          <p:cNvCxnSpPr>
            <a:cxnSpLocks/>
          </p:cNvCxnSpPr>
          <p:nvPr/>
        </p:nvCxnSpPr>
        <p:spPr>
          <a:xfrm>
            <a:off x="2449973" y="1832208"/>
            <a:ext cx="1268784"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56" name="Text Box 6">
            <a:extLst>
              <a:ext uri="{FF2B5EF4-FFF2-40B4-BE49-F238E27FC236}">
                <a16:creationId xmlns:a16="http://schemas.microsoft.com/office/drawing/2014/main" id="{557983BD-9D64-49B9-A366-A08663B0451F}"/>
              </a:ext>
            </a:extLst>
          </p:cNvPr>
          <p:cNvSpPr txBox="1">
            <a:spLocks noChangeArrowheads="1"/>
          </p:cNvSpPr>
          <p:nvPr/>
        </p:nvSpPr>
        <p:spPr bwMode="auto">
          <a:xfrm>
            <a:off x="5029200" y="2356376"/>
            <a:ext cx="813043"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r" eaLnBrk="1" hangingPunct="1">
              <a:lnSpc>
                <a:spcPct val="80000"/>
              </a:lnSpc>
              <a:spcBef>
                <a:spcPct val="0"/>
              </a:spcBef>
              <a:buClrTx/>
              <a:buSzTx/>
              <a:buFontTx/>
              <a:buNone/>
            </a:pPr>
            <a:r>
              <a:rPr lang="en-US" altLang="en-US" sz="1800" dirty="0"/>
              <a:t>‘Push’</a:t>
            </a:r>
          </a:p>
        </p:txBody>
      </p:sp>
      <p:sp>
        <p:nvSpPr>
          <p:cNvPr id="57" name="Text Box 14">
            <a:extLst>
              <a:ext uri="{FF2B5EF4-FFF2-40B4-BE49-F238E27FC236}">
                <a16:creationId xmlns:a16="http://schemas.microsoft.com/office/drawing/2014/main" id="{5DAFA1C1-3A29-4C27-A379-663FDD22E326}"/>
              </a:ext>
            </a:extLst>
          </p:cNvPr>
          <p:cNvSpPr txBox="1">
            <a:spLocks noChangeArrowheads="1"/>
          </p:cNvSpPr>
          <p:nvPr/>
        </p:nvSpPr>
        <p:spPr bwMode="auto">
          <a:xfrm>
            <a:off x="7620000" y="2365901"/>
            <a:ext cx="671979"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‘Pull’</a:t>
            </a:r>
          </a:p>
        </p:txBody>
      </p:sp>
      <p:cxnSp>
        <p:nvCxnSpPr>
          <p:cNvPr id="58" name="Straight Arrow Connector 57">
            <a:extLst>
              <a:ext uri="{FF2B5EF4-FFF2-40B4-BE49-F238E27FC236}">
                <a16:creationId xmlns:a16="http://schemas.microsoft.com/office/drawing/2014/main" id="{E874FEE9-46BD-46A3-90A3-DE7CC220FBFF}"/>
              </a:ext>
            </a:extLst>
          </p:cNvPr>
          <p:cNvCxnSpPr>
            <a:cxnSpLocks/>
          </p:cNvCxnSpPr>
          <p:nvPr/>
        </p:nvCxnSpPr>
        <p:spPr>
          <a:xfrm flipH="1">
            <a:off x="5867400" y="1828800"/>
            <a:ext cx="849775" cy="477455"/>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59" name="Straight Arrow Connector 58">
            <a:extLst>
              <a:ext uri="{FF2B5EF4-FFF2-40B4-BE49-F238E27FC236}">
                <a16:creationId xmlns:a16="http://schemas.microsoft.com/office/drawing/2014/main" id="{C370A4A1-FE96-4E70-B89E-839542A5E241}"/>
              </a:ext>
            </a:extLst>
          </p:cNvPr>
          <p:cNvCxnSpPr>
            <a:cxnSpLocks/>
          </p:cNvCxnSpPr>
          <p:nvPr/>
        </p:nvCxnSpPr>
        <p:spPr>
          <a:xfrm>
            <a:off x="6717173" y="1832208"/>
            <a:ext cx="902827" cy="474047"/>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101" name="Text Box 42">
            <a:extLst>
              <a:ext uri="{FF2B5EF4-FFF2-40B4-BE49-F238E27FC236}">
                <a16:creationId xmlns:a16="http://schemas.microsoft.com/office/drawing/2014/main" id="{334BC1A9-19DE-4364-B6DD-2EE35901B8C6}"/>
              </a:ext>
            </a:extLst>
          </p:cNvPr>
          <p:cNvSpPr txBox="1">
            <a:spLocks noChangeArrowheads="1"/>
          </p:cNvSpPr>
          <p:nvPr/>
        </p:nvSpPr>
        <p:spPr bwMode="auto">
          <a:xfrm>
            <a:off x="5551406" y="3192546"/>
            <a:ext cx="2276072"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ERD/choroidal effusion</a:t>
            </a:r>
          </a:p>
        </p:txBody>
      </p:sp>
      <p:sp>
        <p:nvSpPr>
          <p:cNvPr id="103" name="Text Box 47">
            <a:extLst>
              <a:ext uri="{FF2B5EF4-FFF2-40B4-BE49-F238E27FC236}">
                <a16:creationId xmlns:a16="http://schemas.microsoft.com/office/drawing/2014/main" id="{B8E0D8FB-F6B2-4B80-97DB-EF49CE3BCD2B}"/>
              </a:ext>
            </a:extLst>
          </p:cNvPr>
          <p:cNvSpPr txBox="1">
            <a:spLocks noChangeArrowheads="1"/>
          </p:cNvSpPr>
          <p:nvPr/>
        </p:nvSpPr>
        <p:spPr bwMode="auto">
          <a:xfrm>
            <a:off x="5543446" y="4055146"/>
            <a:ext cx="1619354"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err="1">
                <a:solidFill>
                  <a:schemeClr val="bg1">
                    <a:lumMod val="75000"/>
                  </a:schemeClr>
                </a:solidFill>
              </a:rPr>
              <a:t>Nanophthalmos</a:t>
            </a:r>
            <a:endParaRPr lang="en-US" altLang="en-US" sz="1600" dirty="0">
              <a:solidFill>
                <a:schemeClr val="bg1">
                  <a:lumMod val="75000"/>
                </a:schemeClr>
              </a:solidFill>
            </a:endParaRPr>
          </a:p>
        </p:txBody>
      </p:sp>
      <p:cxnSp>
        <p:nvCxnSpPr>
          <p:cNvPr id="104" name="Straight Connector 103">
            <a:extLst>
              <a:ext uri="{FF2B5EF4-FFF2-40B4-BE49-F238E27FC236}">
                <a16:creationId xmlns:a16="http://schemas.microsoft.com/office/drawing/2014/main" id="{49D87D4A-E317-4446-9B95-5184CB3968F3}"/>
              </a:ext>
            </a:extLst>
          </p:cNvPr>
          <p:cNvCxnSpPr>
            <a:cxnSpLocks/>
          </p:cNvCxnSpPr>
          <p:nvPr/>
        </p:nvCxnSpPr>
        <p:spPr>
          <a:xfrm flipH="1">
            <a:off x="5316229" y="2667000"/>
            <a:ext cx="7397" cy="2531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5" name="Straight Connector 104">
            <a:extLst>
              <a:ext uri="{FF2B5EF4-FFF2-40B4-BE49-F238E27FC236}">
                <a16:creationId xmlns:a16="http://schemas.microsoft.com/office/drawing/2014/main" id="{F40B6D71-75A8-4A88-864D-00D14C2F710D}"/>
              </a:ext>
            </a:extLst>
          </p:cNvPr>
          <p:cNvCxnSpPr/>
          <p:nvPr/>
        </p:nvCxnSpPr>
        <p:spPr>
          <a:xfrm flipH="1">
            <a:off x="5323624" y="2832814"/>
            <a:ext cx="24447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6" name="Straight Connector 105">
            <a:extLst>
              <a:ext uri="{FF2B5EF4-FFF2-40B4-BE49-F238E27FC236}">
                <a16:creationId xmlns:a16="http://schemas.microsoft.com/office/drawing/2014/main" id="{010BF7B2-AA07-4DCF-822D-E2DB5CC0BF59}"/>
              </a:ext>
            </a:extLst>
          </p:cNvPr>
          <p:cNvCxnSpPr/>
          <p:nvPr/>
        </p:nvCxnSpPr>
        <p:spPr>
          <a:xfrm flipH="1">
            <a:off x="5323624" y="3360065"/>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a:extLst>
              <a:ext uri="{FF2B5EF4-FFF2-40B4-BE49-F238E27FC236}">
                <a16:creationId xmlns:a16="http://schemas.microsoft.com/office/drawing/2014/main" id="{BAC8035C-3999-4C31-93CD-6C0D2ADEB73B}"/>
              </a:ext>
            </a:extLst>
          </p:cNvPr>
          <p:cNvCxnSpPr/>
          <p:nvPr/>
        </p:nvCxnSpPr>
        <p:spPr>
          <a:xfrm flipH="1">
            <a:off x="5323536" y="3786938"/>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8" name="Straight Connector 107">
            <a:extLst>
              <a:ext uri="{FF2B5EF4-FFF2-40B4-BE49-F238E27FC236}">
                <a16:creationId xmlns:a16="http://schemas.microsoft.com/office/drawing/2014/main" id="{DB64CAEE-69B4-426A-8A5B-D1269DBF0F66}"/>
              </a:ext>
            </a:extLst>
          </p:cNvPr>
          <p:cNvCxnSpPr/>
          <p:nvPr/>
        </p:nvCxnSpPr>
        <p:spPr>
          <a:xfrm flipH="1">
            <a:off x="5327493" y="4249152"/>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13" name="Text Box 42">
            <a:extLst>
              <a:ext uri="{FF2B5EF4-FFF2-40B4-BE49-F238E27FC236}">
                <a16:creationId xmlns:a16="http://schemas.microsoft.com/office/drawing/2014/main" id="{056DFFD9-3CA2-42E7-90FE-4F14522E3504}"/>
              </a:ext>
            </a:extLst>
          </p:cNvPr>
          <p:cNvSpPr txBox="1">
            <a:spLocks noChangeArrowheads="1"/>
          </p:cNvSpPr>
          <p:nvPr/>
        </p:nvSpPr>
        <p:spPr bwMode="auto">
          <a:xfrm>
            <a:off x="5533954" y="3623846"/>
            <a:ext cx="1563248"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Retinal surgery</a:t>
            </a:r>
          </a:p>
        </p:txBody>
      </p:sp>
      <p:sp>
        <p:nvSpPr>
          <p:cNvPr id="118" name="Text Box 47">
            <a:extLst>
              <a:ext uri="{FF2B5EF4-FFF2-40B4-BE49-F238E27FC236}">
                <a16:creationId xmlns:a16="http://schemas.microsoft.com/office/drawing/2014/main" id="{3F59D898-ECAD-49F0-9425-2A1BC8DDA7B5}"/>
              </a:ext>
            </a:extLst>
          </p:cNvPr>
          <p:cNvSpPr txBox="1">
            <a:spLocks noChangeArrowheads="1"/>
          </p:cNvSpPr>
          <p:nvPr/>
        </p:nvSpPr>
        <p:spPr bwMode="auto">
          <a:xfrm>
            <a:off x="5523688" y="4538246"/>
            <a:ext cx="1414170"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Drug-induced</a:t>
            </a:r>
          </a:p>
        </p:txBody>
      </p:sp>
      <p:sp>
        <p:nvSpPr>
          <p:cNvPr id="16" name="TextBox 15">
            <a:extLst>
              <a:ext uri="{FF2B5EF4-FFF2-40B4-BE49-F238E27FC236}">
                <a16:creationId xmlns:a16="http://schemas.microsoft.com/office/drawing/2014/main" id="{984E008D-FBBA-42B4-940E-EA26772E0161}"/>
              </a:ext>
            </a:extLst>
          </p:cNvPr>
          <p:cNvSpPr txBox="1"/>
          <p:nvPr/>
        </p:nvSpPr>
        <p:spPr>
          <a:xfrm>
            <a:off x="6230528" y="5257800"/>
            <a:ext cx="1326004" cy="369332"/>
          </a:xfrm>
          <a:prstGeom prst="rect">
            <a:avLst/>
          </a:prstGeom>
          <a:noFill/>
        </p:spPr>
        <p:txBody>
          <a:bodyPr wrap="none" rtlCol="0">
            <a:spAutoFit/>
          </a:bodyPr>
          <a:lstStyle/>
          <a:p>
            <a:pPr algn="ctr"/>
            <a:r>
              <a:rPr lang="en-US" dirty="0">
                <a:solidFill>
                  <a:schemeClr val="bg1">
                    <a:lumMod val="75000"/>
                  </a:schemeClr>
                </a:solidFill>
              </a:rPr>
              <a:t>Both/Either</a:t>
            </a:r>
          </a:p>
        </p:txBody>
      </p:sp>
      <p:sp>
        <p:nvSpPr>
          <p:cNvPr id="36" name="Text Box 19">
            <a:extLst>
              <a:ext uri="{FF2B5EF4-FFF2-40B4-BE49-F238E27FC236}">
                <a16:creationId xmlns:a16="http://schemas.microsoft.com/office/drawing/2014/main" id="{DACBEF6D-2D2F-4E0B-9506-468BB5942DB4}"/>
              </a:ext>
            </a:extLst>
          </p:cNvPr>
          <p:cNvSpPr txBox="1">
            <a:spLocks noChangeArrowheads="1"/>
          </p:cNvSpPr>
          <p:nvPr/>
        </p:nvSpPr>
        <p:spPr bwMode="auto">
          <a:xfrm>
            <a:off x="38886" y="661620"/>
            <a:ext cx="7119196" cy="5509200"/>
          </a:xfrm>
          <a:prstGeom prst="rect">
            <a:avLst/>
          </a:prstGeom>
          <a:solidFill>
            <a:srgbClr val="FFCCFF"/>
          </a:solidFill>
          <a:ln w="9525">
            <a:noFill/>
            <a:miter lim="800000"/>
            <a:headEnd/>
            <a:tailEnd/>
          </a:ln>
          <a:effectLst/>
        </p:spPr>
        <p:txBody>
          <a:bodyPr wrap="squar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r>
              <a:rPr lang="en-US" sz="1600" i="1" dirty="0">
                <a:solidFill>
                  <a:srgbClr val="0000FF"/>
                </a:solidFill>
              </a:rPr>
              <a:t>What is </a:t>
            </a:r>
            <a:r>
              <a:rPr lang="en-US" sz="1600" dirty="0">
                <a:solidFill>
                  <a:srgbClr val="0000FF"/>
                </a:solidFill>
              </a:rPr>
              <a:t>aqueous misdirection syndrome</a:t>
            </a:r>
            <a:r>
              <a:rPr lang="en-US" sz="1600" i="1" dirty="0">
                <a:solidFill>
                  <a:srgbClr val="0000FF"/>
                </a:solidFill>
              </a:rPr>
              <a:t>?</a:t>
            </a:r>
          </a:p>
          <a:p>
            <a:pPr eaLnBrk="1" hangingPunct="1"/>
            <a:r>
              <a:rPr lang="en-US" sz="1600" dirty="0">
                <a:solidFill>
                  <a:srgbClr val="0000FF"/>
                </a:solidFill>
              </a:rPr>
              <a:t>A rare condition in which anterior rotation of the ciliary body causes newly-produced aqueous to be (mis)directed toward the vitreous rather than into the posterior, then anterior chambers</a:t>
            </a:r>
          </a:p>
          <a:p>
            <a:pPr eaLnBrk="1" hangingPunct="1"/>
            <a:endParaRPr lang="en-US" sz="1600" dirty="0">
              <a:solidFill>
                <a:srgbClr val="0000FF"/>
              </a:solidFill>
            </a:endParaRPr>
          </a:p>
          <a:p>
            <a:pPr eaLnBrk="1" hangingPunct="1"/>
            <a:r>
              <a:rPr lang="en-US" sz="1600" i="1" dirty="0">
                <a:solidFill>
                  <a:srgbClr val="0000FF"/>
                </a:solidFill>
              </a:rPr>
              <a:t>How does it present?</a:t>
            </a:r>
          </a:p>
          <a:p>
            <a:pPr eaLnBrk="1" hangingPunct="1"/>
            <a:r>
              <a:rPr lang="en-US" sz="1600" dirty="0">
                <a:solidFill>
                  <a:srgbClr val="0000FF"/>
                </a:solidFill>
              </a:rPr>
              <a:t>With high IOP and a uniformly shallow AC in the acute post-op period after intraocular surgery</a:t>
            </a:r>
          </a:p>
          <a:p>
            <a:pPr eaLnBrk="1" hangingPunct="1"/>
            <a:endParaRPr lang="en-US" sz="1600" dirty="0">
              <a:solidFill>
                <a:srgbClr val="0000FF"/>
              </a:solidFill>
            </a:endParaRPr>
          </a:p>
          <a:p>
            <a:pPr eaLnBrk="1" hangingPunct="1"/>
            <a:r>
              <a:rPr lang="en-US" sz="1600" i="1" dirty="0">
                <a:solidFill>
                  <a:srgbClr val="0000FF"/>
                </a:solidFill>
              </a:rPr>
              <a:t>What is the chief risk factor?</a:t>
            </a:r>
          </a:p>
          <a:p>
            <a:pPr eaLnBrk="1" hangingPunct="1"/>
            <a:r>
              <a:rPr lang="en-US" sz="1600" dirty="0">
                <a:solidFill>
                  <a:srgbClr val="0000FF"/>
                </a:solidFill>
              </a:rPr>
              <a:t>Surgery in an eye with tight angles or PAS</a:t>
            </a:r>
          </a:p>
          <a:p>
            <a:pPr eaLnBrk="1" hangingPunct="1"/>
            <a:endParaRPr lang="en-US" sz="1600" dirty="0">
              <a:solidFill>
                <a:srgbClr val="0000FF"/>
              </a:solidFill>
            </a:endParaRPr>
          </a:p>
          <a:p>
            <a:pPr eaLnBrk="1" hangingPunct="1"/>
            <a:r>
              <a:rPr lang="en-US" sz="1600" i="1" dirty="0">
                <a:solidFill>
                  <a:srgbClr val="0000FF"/>
                </a:solidFill>
              </a:rPr>
              <a:t>By what other names is it known?</a:t>
            </a:r>
          </a:p>
          <a:p>
            <a:pPr eaLnBrk="1" hangingPunct="1"/>
            <a:r>
              <a:rPr lang="en-US" sz="1600" dirty="0">
                <a:solidFill>
                  <a:srgbClr val="0000FF"/>
                </a:solidFill>
              </a:rPr>
              <a:t>--</a:t>
            </a:r>
            <a:r>
              <a:rPr lang="en-US" sz="1600" dirty="0">
                <a:solidFill>
                  <a:srgbClr val="FFCCFF"/>
                </a:solidFill>
              </a:rPr>
              <a:t>Malignant glaucoma</a:t>
            </a:r>
          </a:p>
          <a:p>
            <a:pPr eaLnBrk="1" hangingPunct="1"/>
            <a:r>
              <a:rPr lang="en-US" sz="1600" dirty="0">
                <a:solidFill>
                  <a:srgbClr val="0000FF"/>
                </a:solidFill>
              </a:rPr>
              <a:t>--</a:t>
            </a:r>
            <a:r>
              <a:rPr lang="en-US" sz="1600" dirty="0">
                <a:solidFill>
                  <a:srgbClr val="FFCCFF"/>
                </a:solidFill>
              </a:rPr>
              <a:t>Ciliary-block glaucoma</a:t>
            </a:r>
          </a:p>
          <a:p>
            <a:pPr eaLnBrk="1" hangingPunct="1"/>
            <a:endParaRPr lang="en-US" sz="1600" i="1" dirty="0">
              <a:solidFill>
                <a:srgbClr val="FFCCFF"/>
              </a:solidFill>
            </a:endParaRPr>
          </a:p>
          <a:p>
            <a:pPr eaLnBrk="1" hangingPunct="1"/>
            <a:r>
              <a:rPr lang="en-US" sz="1600" i="1" dirty="0">
                <a:solidFill>
                  <a:srgbClr val="FFCCFF"/>
                </a:solidFill>
              </a:rPr>
              <a:t>How is aqueous misdirection syndrome managed medically?</a:t>
            </a:r>
            <a:endParaRPr lang="en-US" sz="1600" dirty="0">
              <a:solidFill>
                <a:srgbClr val="FFCCFF"/>
              </a:solidFill>
            </a:endParaRPr>
          </a:p>
          <a:p>
            <a:pPr eaLnBrk="1" hangingPunct="1"/>
            <a:r>
              <a:rPr lang="en-US" sz="1600" dirty="0">
                <a:solidFill>
                  <a:srgbClr val="FFCCFF"/>
                </a:solidFill>
              </a:rPr>
              <a:t>With the triad of aggressive  aqueous suppression , aggressive  cycloplegia and  dehydration  of the vitreous with  hyperosmotic agents</a:t>
            </a:r>
          </a:p>
          <a:p>
            <a:pPr eaLnBrk="1" hangingPunct="1"/>
            <a:endParaRPr lang="en-US" sz="1600" dirty="0">
              <a:solidFill>
                <a:srgbClr val="FFCCFF"/>
              </a:solidFill>
            </a:endParaRPr>
          </a:p>
          <a:p>
            <a:pPr eaLnBrk="1" hangingPunct="1"/>
            <a:r>
              <a:rPr lang="en-US" sz="1600" i="1" dirty="0">
                <a:solidFill>
                  <a:srgbClr val="FFCCFF"/>
                </a:solidFill>
              </a:rPr>
              <a:t>Is there a role for surgery in managing aqueous misdirection?</a:t>
            </a:r>
          </a:p>
          <a:p>
            <a:pPr eaLnBrk="1" hangingPunct="1"/>
            <a:r>
              <a:rPr lang="en-US" sz="1600" dirty="0">
                <a:solidFill>
                  <a:srgbClr val="FFCCFF"/>
                </a:solidFill>
              </a:rPr>
              <a:t>Yes; resolution often requires surgical or laser disruption of the vitreous face</a:t>
            </a:r>
            <a:endParaRPr lang="en-US" sz="1600" b="1" dirty="0">
              <a:solidFill>
                <a:srgbClr val="FFCCFF"/>
              </a:solidFill>
            </a:endParaRPr>
          </a:p>
        </p:txBody>
      </p:sp>
      <p:sp>
        <p:nvSpPr>
          <p:cNvPr id="37" name="Oval 36">
            <a:extLst>
              <a:ext uri="{FF2B5EF4-FFF2-40B4-BE49-F238E27FC236}">
                <a16:creationId xmlns:a16="http://schemas.microsoft.com/office/drawing/2014/main" id="{807B83F5-75EE-49FC-ABD5-E266424DE5DD}"/>
              </a:ext>
            </a:extLst>
          </p:cNvPr>
          <p:cNvSpPr/>
          <p:nvPr/>
        </p:nvSpPr>
        <p:spPr>
          <a:xfrm>
            <a:off x="5415256" y="2611055"/>
            <a:ext cx="2486673" cy="490331"/>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0" name="Text Box 23">
            <a:extLst>
              <a:ext uri="{FF2B5EF4-FFF2-40B4-BE49-F238E27FC236}">
                <a16:creationId xmlns:a16="http://schemas.microsoft.com/office/drawing/2014/main" id="{D8F2FCFF-2984-4836-B000-9C5601A8EAAA}"/>
              </a:ext>
            </a:extLst>
          </p:cNvPr>
          <p:cNvSpPr txBox="1">
            <a:spLocks noChangeArrowheads="1"/>
          </p:cNvSpPr>
          <p:nvPr/>
        </p:nvSpPr>
        <p:spPr bwMode="auto">
          <a:xfrm>
            <a:off x="5530369" y="2667000"/>
            <a:ext cx="2339102" cy="338554"/>
          </a:xfrm>
          <a:prstGeom prst="rect">
            <a:avLst/>
          </a:prstGeom>
          <a:no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b="1" dirty="0"/>
              <a:t>Aqueous misdirection</a:t>
            </a:r>
          </a:p>
        </p:txBody>
      </p:sp>
    </p:spTree>
    <p:extLst>
      <p:ext uri="{BB962C8B-B14F-4D97-AF65-F5344CB8AC3E}">
        <p14:creationId xmlns:p14="http://schemas.microsoft.com/office/powerpoint/2010/main" val="2247450291"/>
      </p:ext>
    </p:extLst>
  </p:cSld>
  <p:clrMapOvr>
    <a:masterClrMapping/>
  </p:clrMapOvr>
</p:sld>
</file>

<file path=ppt/slides/slide1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Straight Arrow Connector 12">
            <a:extLst>
              <a:ext uri="{FF2B5EF4-FFF2-40B4-BE49-F238E27FC236}">
                <a16:creationId xmlns:a16="http://schemas.microsoft.com/office/drawing/2014/main" id="{A6DE2085-829C-480C-9216-69D6039C0A37}"/>
              </a:ext>
            </a:extLst>
          </p:cNvPr>
          <p:cNvCxnSpPr>
            <a:cxnSpLocks/>
          </p:cNvCxnSpPr>
          <p:nvPr/>
        </p:nvCxnSpPr>
        <p:spPr>
          <a:xfrm>
            <a:off x="6717173" y="1828800"/>
            <a:ext cx="0" cy="3462754"/>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43014" name="Text Box 6"/>
          <p:cNvSpPr txBox="1">
            <a:spLocks noChangeArrowheads="1"/>
          </p:cNvSpPr>
          <p:nvPr/>
        </p:nvSpPr>
        <p:spPr bwMode="auto">
          <a:xfrm>
            <a:off x="533400" y="2356376"/>
            <a:ext cx="1005403"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Lens-</a:t>
            </a:r>
          </a:p>
          <a:p>
            <a:pPr algn="ctr" eaLnBrk="1" hangingPunct="1">
              <a:lnSpc>
                <a:spcPct val="80000"/>
              </a:lnSpc>
              <a:spcBef>
                <a:spcPct val="0"/>
              </a:spcBef>
              <a:buClrTx/>
              <a:buSzTx/>
              <a:buFontTx/>
              <a:buNone/>
            </a:pPr>
            <a:r>
              <a:rPr lang="en-US" altLang="en-US" sz="1800" dirty="0">
                <a:solidFill>
                  <a:schemeClr val="bg1">
                    <a:lumMod val="75000"/>
                  </a:schemeClr>
                </a:solidFill>
              </a:rPr>
              <a:t>Induced</a:t>
            </a:r>
          </a:p>
        </p:txBody>
      </p:sp>
      <p:sp>
        <p:nvSpPr>
          <p:cNvPr id="43017" name="Text Box 14"/>
          <p:cNvSpPr txBox="1">
            <a:spLocks noChangeArrowheads="1"/>
          </p:cNvSpPr>
          <p:nvPr/>
        </p:nvSpPr>
        <p:spPr bwMode="auto">
          <a:xfrm>
            <a:off x="3026498" y="2365901"/>
            <a:ext cx="1633781"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Aphakic/</a:t>
            </a:r>
          </a:p>
          <a:p>
            <a:pPr algn="ctr" eaLnBrk="1" hangingPunct="1">
              <a:lnSpc>
                <a:spcPct val="80000"/>
              </a:lnSpc>
              <a:spcBef>
                <a:spcPct val="0"/>
              </a:spcBef>
              <a:buClrTx/>
              <a:buSzTx/>
              <a:buFontTx/>
              <a:buNone/>
            </a:pPr>
            <a:r>
              <a:rPr lang="en-US" altLang="en-US" sz="1800" dirty="0" err="1">
                <a:solidFill>
                  <a:schemeClr val="bg1">
                    <a:lumMod val="75000"/>
                  </a:schemeClr>
                </a:solidFill>
              </a:rPr>
              <a:t>Pseudophakic</a:t>
            </a:r>
            <a:endParaRPr lang="en-US" altLang="en-US" sz="1800" dirty="0">
              <a:solidFill>
                <a:schemeClr val="bg1">
                  <a:lumMod val="75000"/>
                </a:schemeClr>
              </a:solidFill>
            </a:endParaRPr>
          </a:p>
        </p:txBody>
      </p:sp>
      <p:sp>
        <p:nvSpPr>
          <p:cNvPr id="43031" name="Text Box 35"/>
          <p:cNvSpPr txBox="1">
            <a:spLocks noChangeArrowheads="1"/>
          </p:cNvSpPr>
          <p:nvPr/>
        </p:nvSpPr>
        <p:spPr bwMode="auto">
          <a:xfrm>
            <a:off x="1190847" y="1295400"/>
            <a:ext cx="2473754"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solidFill>
                  <a:schemeClr val="bg1">
                    <a:lumMod val="75000"/>
                  </a:schemeClr>
                </a:solidFill>
              </a:rPr>
              <a:t>w/ Pupillary Block</a:t>
            </a:r>
          </a:p>
        </p:txBody>
      </p:sp>
      <p:sp>
        <p:nvSpPr>
          <p:cNvPr id="43032" name="Text Box 36"/>
          <p:cNvSpPr txBox="1">
            <a:spLocks noChangeArrowheads="1"/>
          </p:cNvSpPr>
          <p:nvPr/>
        </p:nvSpPr>
        <p:spPr bwMode="auto">
          <a:xfrm>
            <a:off x="5181600" y="1295400"/>
            <a:ext cx="2630848"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t>w/o Pupillary Block</a:t>
            </a:r>
          </a:p>
        </p:txBody>
      </p:sp>
      <p:sp>
        <p:nvSpPr>
          <p:cNvPr id="49" name="Rectangle 2">
            <a:extLst>
              <a:ext uri="{FF2B5EF4-FFF2-40B4-BE49-F238E27FC236}">
                <a16:creationId xmlns:a16="http://schemas.microsoft.com/office/drawing/2014/main" id="{240EE5BF-F7D2-4FC8-A5DD-F6B5423153C6}"/>
              </a:ext>
            </a:extLst>
          </p:cNvPr>
          <p:cNvSpPr>
            <a:spLocks noGrp="1" noChangeArrowheads="1"/>
          </p:cNvSpPr>
          <p:nvPr>
            <p:ph type="title"/>
          </p:nvPr>
        </p:nvSpPr>
        <p:spPr>
          <a:xfrm>
            <a:off x="457200" y="304800"/>
            <a:ext cx="7543800" cy="563562"/>
          </a:xfrm>
        </p:spPr>
        <p:txBody>
          <a:bodyPr/>
          <a:lstStyle/>
          <a:p>
            <a:pPr eaLnBrk="1" hangingPunct="1"/>
            <a:r>
              <a:rPr lang="en-US" altLang="en-US" sz="3500" dirty="0"/>
              <a:t>A</a:t>
            </a:r>
          </a:p>
        </p:txBody>
      </p:sp>
      <p:sp>
        <p:nvSpPr>
          <p:cNvPr id="50" name="TextBox 49">
            <a:extLst>
              <a:ext uri="{FF2B5EF4-FFF2-40B4-BE49-F238E27FC236}">
                <a16:creationId xmlns:a16="http://schemas.microsoft.com/office/drawing/2014/main" id="{CF426230-46C8-405C-9015-99EF57762A2E}"/>
              </a:ext>
            </a:extLst>
          </p:cNvPr>
          <p:cNvSpPr txBox="1"/>
          <p:nvPr/>
        </p:nvSpPr>
        <p:spPr>
          <a:xfrm>
            <a:off x="2259496" y="189094"/>
            <a:ext cx="4607480" cy="400110"/>
          </a:xfrm>
          <a:prstGeom prst="rect">
            <a:avLst/>
          </a:prstGeom>
          <a:solidFill>
            <a:schemeClr val="accent1">
              <a:lumMod val="60000"/>
              <a:lumOff val="40000"/>
            </a:schemeClr>
          </a:solidFill>
        </p:spPr>
        <p:txBody>
          <a:bodyPr wrap="none" rtlCol="0">
            <a:spAutoFit/>
          </a:bodyPr>
          <a:lstStyle/>
          <a:p>
            <a:pPr algn="ctr"/>
            <a:r>
              <a:rPr lang="en-US" sz="2000" b="1" dirty="0"/>
              <a:t>Secondary Angle Closure Glaucoma</a:t>
            </a:r>
          </a:p>
        </p:txBody>
      </p:sp>
      <p:sp>
        <p:nvSpPr>
          <p:cNvPr id="2" name="TextBox 1">
            <a:extLst>
              <a:ext uri="{FF2B5EF4-FFF2-40B4-BE49-F238E27FC236}">
                <a16:creationId xmlns:a16="http://schemas.microsoft.com/office/drawing/2014/main" id="{A7E30BEC-923B-4C9A-A856-BDD0D882F6B8}"/>
              </a:ext>
            </a:extLst>
          </p:cNvPr>
          <p:cNvSpPr txBox="1"/>
          <p:nvPr/>
        </p:nvSpPr>
        <p:spPr>
          <a:xfrm>
            <a:off x="887305" y="2844119"/>
            <a:ext cx="1494320" cy="338554"/>
          </a:xfrm>
          <a:prstGeom prst="rect">
            <a:avLst/>
          </a:prstGeom>
          <a:noFill/>
        </p:spPr>
        <p:txBody>
          <a:bodyPr wrap="none" rtlCol="0">
            <a:spAutoFit/>
          </a:bodyPr>
          <a:lstStyle/>
          <a:p>
            <a:r>
              <a:rPr lang="en-US" sz="1600" dirty="0" err="1">
                <a:solidFill>
                  <a:schemeClr val="bg1">
                    <a:lumMod val="75000"/>
                  </a:schemeClr>
                </a:solidFill>
              </a:rPr>
              <a:t>Phacomorphic</a:t>
            </a:r>
            <a:endParaRPr lang="en-US" sz="1600" dirty="0">
              <a:solidFill>
                <a:schemeClr val="bg1">
                  <a:lumMod val="75000"/>
                </a:schemeClr>
              </a:solidFill>
            </a:endParaRPr>
          </a:p>
        </p:txBody>
      </p:sp>
      <p:sp>
        <p:nvSpPr>
          <p:cNvPr id="51" name="TextBox 50">
            <a:extLst>
              <a:ext uri="{FF2B5EF4-FFF2-40B4-BE49-F238E27FC236}">
                <a16:creationId xmlns:a16="http://schemas.microsoft.com/office/drawing/2014/main" id="{156069D4-340B-4160-A336-EBF73557CEE0}"/>
              </a:ext>
            </a:extLst>
          </p:cNvPr>
          <p:cNvSpPr txBox="1"/>
          <p:nvPr/>
        </p:nvSpPr>
        <p:spPr>
          <a:xfrm>
            <a:off x="884725" y="3175578"/>
            <a:ext cx="1402948" cy="338554"/>
          </a:xfrm>
          <a:prstGeom prst="rect">
            <a:avLst/>
          </a:prstGeom>
          <a:noFill/>
        </p:spPr>
        <p:txBody>
          <a:bodyPr wrap="none" rtlCol="0">
            <a:spAutoFit/>
          </a:bodyPr>
          <a:lstStyle/>
          <a:p>
            <a:r>
              <a:rPr lang="en-US" sz="1600" dirty="0">
                <a:solidFill>
                  <a:schemeClr val="bg1">
                    <a:lumMod val="75000"/>
                  </a:schemeClr>
                </a:solidFill>
              </a:rPr>
              <a:t>Ectopia </a:t>
            </a:r>
            <a:r>
              <a:rPr lang="en-US" sz="1600" dirty="0" err="1">
                <a:solidFill>
                  <a:schemeClr val="bg1">
                    <a:lumMod val="75000"/>
                  </a:schemeClr>
                </a:solidFill>
              </a:rPr>
              <a:t>lentis</a:t>
            </a:r>
            <a:endParaRPr lang="en-US" sz="1600" dirty="0">
              <a:solidFill>
                <a:schemeClr val="bg1">
                  <a:lumMod val="75000"/>
                </a:schemeClr>
              </a:solidFill>
            </a:endParaRPr>
          </a:p>
        </p:txBody>
      </p:sp>
      <p:cxnSp>
        <p:nvCxnSpPr>
          <p:cNvPr id="71" name="Straight Connector 70">
            <a:extLst>
              <a:ext uri="{FF2B5EF4-FFF2-40B4-BE49-F238E27FC236}">
                <a16:creationId xmlns:a16="http://schemas.microsoft.com/office/drawing/2014/main" id="{C104938D-BA8D-4E39-9D5F-9EE2012F2F3C}"/>
              </a:ext>
            </a:extLst>
          </p:cNvPr>
          <p:cNvCxnSpPr>
            <a:cxnSpLocks/>
          </p:cNvCxnSpPr>
          <p:nvPr/>
        </p:nvCxnSpPr>
        <p:spPr>
          <a:xfrm flipH="1">
            <a:off x="762665" y="3023488"/>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2A7E4E40-472F-4E50-8A7A-45C10FDD7171}"/>
              </a:ext>
            </a:extLst>
          </p:cNvPr>
          <p:cNvCxnSpPr>
            <a:cxnSpLocks/>
          </p:cNvCxnSpPr>
          <p:nvPr/>
        </p:nvCxnSpPr>
        <p:spPr>
          <a:xfrm flipH="1">
            <a:off x="762665" y="3347853"/>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C3924889-45B9-4383-9C9E-48F0A9C27AD8}"/>
              </a:ext>
            </a:extLst>
          </p:cNvPr>
          <p:cNvCxnSpPr>
            <a:cxnSpLocks/>
          </p:cNvCxnSpPr>
          <p:nvPr/>
        </p:nvCxnSpPr>
        <p:spPr>
          <a:xfrm flipH="1">
            <a:off x="748719" y="2838976"/>
            <a:ext cx="13947" cy="5088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 name="Straight Arrow Connector 5">
            <a:extLst>
              <a:ext uri="{FF2B5EF4-FFF2-40B4-BE49-F238E27FC236}">
                <a16:creationId xmlns:a16="http://schemas.microsoft.com/office/drawing/2014/main" id="{A3439F0C-5143-461F-8F3C-2E830785DEFC}"/>
              </a:ext>
            </a:extLst>
          </p:cNvPr>
          <p:cNvCxnSpPr>
            <a:stCxn id="50" idx="2"/>
          </p:cNvCxnSpPr>
          <p:nvPr/>
        </p:nvCxnSpPr>
        <p:spPr>
          <a:xfrm flipH="1">
            <a:off x="2971800" y="589204"/>
            <a:ext cx="1591436" cy="706196"/>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0" name="Straight Arrow Connector 9">
            <a:extLst>
              <a:ext uri="{FF2B5EF4-FFF2-40B4-BE49-F238E27FC236}">
                <a16:creationId xmlns:a16="http://schemas.microsoft.com/office/drawing/2014/main" id="{84DC796E-F6ED-4FBB-82D2-A260F480BF8A}"/>
              </a:ext>
            </a:extLst>
          </p:cNvPr>
          <p:cNvCxnSpPr>
            <a:cxnSpLocks/>
          </p:cNvCxnSpPr>
          <p:nvPr/>
        </p:nvCxnSpPr>
        <p:spPr>
          <a:xfrm>
            <a:off x="4572000" y="589204"/>
            <a:ext cx="1600200" cy="706196"/>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6" name="Straight Arrow Connector 25">
            <a:extLst>
              <a:ext uri="{FF2B5EF4-FFF2-40B4-BE49-F238E27FC236}">
                <a16:creationId xmlns:a16="http://schemas.microsoft.com/office/drawing/2014/main" id="{B70E0124-9B84-41A5-8D84-A66B7838A706}"/>
              </a:ext>
            </a:extLst>
          </p:cNvPr>
          <p:cNvCxnSpPr>
            <a:cxnSpLocks/>
          </p:cNvCxnSpPr>
          <p:nvPr/>
        </p:nvCxnSpPr>
        <p:spPr>
          <a:xfrm flipH="1">
            <a:off x="1159539" y="1828800"/>
            <a:ext cx="1290435" cy="478059"/>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28" name="Straight Arrow Connector 27">
            <a:extLst>
              <a:ext uri="{FF2B5EF4-FFF2-40B4-BE49-F238E27FC236}">
                <a16:creationId xmlns:a16="http://schemas.microsoft.com/office/drawing/2014/main" id="{567A4249-5C59-4416-8A8E-1C35913900AB}"/>
              </a:ext>
            </a:extLst>
          </p:cNvPr>
          <p:cNvCxnSpPr>
            <a:cxnSpLocks/>
          </p:cNvCxnSpPr>
          <p:nvPr/>
        </p:nvCxnSpPr>
        <p:spPr>
          <a:xfrm>
            <a:off x="2449973" y="1832208"/>
            <a:ext cx="1268784"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56" name="Text Box 6">
            <a:extLst>
              <a:ext uri="{FF2B5EF4-FFF2-40B4-BE49-F238E27FC236}">
                <a16:creationId xmlns:a16="http://schemas.microsoft.com/office/drawing/2014/main" id="{557983BD-9D64-49B9-A366-A08663B0451F}"/>
              </a:ext>
            </a:extLst>
          </p:cNvPr>
          <p:cNvSpPr txBox="1">
            <a:spLocks noChangeArrowheads="1"/>
          </p:cNvSpPr>
          <p:nvPr/>
        </p:nvSpPr>
        <p:spPr bwMode="auto">
          <a:xfrm>
            <a:off x="5029200" y="2356376"/>
            <a:ext cx="813043"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r" eaLnBrk="1" hangingPunct="1">
              <a:lnSpc>
                <a:spcPct val="80000"/>
              </a:lnSpc>
              <a:spcBef>
                <a:spcPct val="0"/>
              </a:spcBef>
              <a:buClrTx/>
              <a:buSzTx/>
              <a:buFontTx/>
              <a:buNone/>
            </a:pPr>
            <a:r>
              <a:rPr lang="en-US" altLang="en-US" sz="1800" dirty="0"/>
              <a:t>‘Push’</a:t>
            </a:r>
          </a:p>
        </p:txBody>
      </p:sp>
      <p:sp>
        <p:nvSpPr>
          <p:cNvPr id="57" name="Text Box 14">
            <a:extLst>
              <a:ext uri="{FF2B5EF4-FFF2-40B4-BE49-F238E27FC236}">
                <a16:creationId xmlns:a16="http://schemas.microsoft.com/office/drawing/2014/main" id="{5DAFA1C1-3A29-4C27-A379-663FDD22E326}"/>
              </a:ext>
            </a:extLst>
          </p:cNvPr>
          <p:cNvSpPr txBox="1">
            <a:spLocks noChangeArrowheads="1"/>
          </p:cNvSpPr>
          <p:nvPr/>
        </p:nvSpPr>
        <p:spPr bwMode="auto">
          <a:xfrm>
            <a:off x="7620000" y="2365901"/>
            <a:ext cx="671979"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‘Pull’</a:t>
            </a:r>
          </a:p>
        </p:txBody>
      </p:sp>
      <p:cxnSp>
        <p:nvCxnSpPr>
          <p:cNvPr id="58" name="Straight Arrow Connector 57">
            <a:extLst>
              <a:ext uri="{FF2B5EF4-FFF2-40B4-BE49-F238E27FC236}">
                <a16:creationId xmlns:a16="http://schemas.microsoft.com/office/drawing/2014/main" id="{E874FEE9-46BD-46A3-90A3-DE7CC220FBFF}"/>
              </a:ext>
            </a:extLst>
          </p:cNvPr>
          <p:cNvCxnSpPr>
            <a:cxnSpLocks/>
          </p:cNvCxnSpPr>
          <p:nvPr/>
        </p:nvCxnSpPr>
        <p:spPr>
          <a:xfrm flipH="1">
            <a:off x="5867400" y="1828800"/>
            <a:ext cx="849775" cy="477455"/>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59" name="Straight Arrow Connector 58">
            <a:extLst>
              <a:ext uri="{FF2B5EF4-FFF2-40B4-BE49-F238E27FC236}">
                <a16:creationId xmlns:a16="http://schemas.microsoft.com/office/drawing/2014/main" id="{C370A4A1-FE96-4E70-B89E-839542A5E241}"/>
              </a:ext>
            </a:extLst>
          </p:cNvPr>
          <p:cNvCxnSpPr>
            <a:cxnSpLocks/>
          </p:cNvCxnSpPr>
          <p:nvPr/>
        </p:nvCxnSpPr>
        <p:spPr>
          <a:xfrm>
            <a:off x="6717173" y="1832208"/>
            <a:ext cx="902827" cy="474047"/>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101" name="Text Box 42">
            <a:extLst>
              <a:ext uri="{FF2B5EF4-FFF2-40B4-BE49-F238E27FC236}">
                <a16:creationId xmlns:a16="http://schemas.microsoft.com/office/drawing/2014/main" id="{334BC1A9-19DE-4364-B6DD-2EE35901B8C6}"/>
              </a:ext>
            </a:extLst>
          </p:cNvPr>
          <p:cNvSpPr txBox="1">
            <a:spLocks noChangeArrowheads="1"/>
          </p:cNvSpPr>
          <p:nvPr/>
        </p:nvSpPr>
        <p:spPr bwMode="auto">
          <a:xfrm>
            <a:off x="5551406" y="3192546"/>
            <a:ext cx="2276072"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ERD/choroidal effusion</a:t>
            </a:r>
          </a:p>
        </p:txBody>
      </p:sp>
      <p:sp>
        <p:nvSpPr>
          <p:cNvPr id="103" name="Text Box 47">
            <a:extLst>
              <a:ext uri="{FF2B5EF4-FFF2-40B4-BE49-F238E27FC236}">
                <a16:creationId xmlns:a16="http://schemas.microsoft.com/office/drawing/2014/main" id="{B8E0D8FB-F6B2-4B80-97DB-EF49CE3BCD2B}"/>
              </a:ext>
            </a:extLst>
          </p:cNvPr>
          <p:cNvSpPr txBox="1">
            <a:spLocks noChangeArrowheads="1"/>
          </p:cNvSpPr>
          <p:nvPr/>
        </p:nvSpPr>
        <p:spPr bwMode="auto">
          <a:xfrm>
            <a:off x="5543446" y="4055146"/>
            <a:ext cx="1619354"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err="1">
                <a:solidFill>
                  <a:schemeClr val="bg1">
                    <a:lumMod val="75000"/>
                  </a:schemeClr>
                </a:solidFill>
              </a:rPr>
              <a:t>Nanophthalmos</a:t>
            </a:r>
            <a:endParaRPr lang="en-US" altLang="en-US" sz="1600" dirty="0">
              <a:solidFill>
                <a:schemeClr val="bg1">
                  <a:lumMod val="75000"/>
                </a:schemeClr>
              </a:solidFill>
            </a:endParaRPr>
          </a:p>
        </p:txBody>
      </p:sp>
      <p:cxnSp>
        <p:nvCxnSpPr>
          <p:cNvPr id="104" name="Straight Connector 103">
            <a:extLst>
              <a:ext uri="{FF2B5EF4-FFF2-40B4-BE49-F238E27FC236}">
                <a16:creationId xmlns:a16="http://schemas.microsoft.com/office/drawing/2014/main" id="{49D87D4A-E317-4446-9B95-5184CB3968F3}"/>
              </a:ext>
            </a:extLst>
          </p:cNvPr>
          <p:cNvCxnSpPr>
            <a:cxnSpLocks/>
          </p:cNvCxnSpPr>
          <p:nvPr/>
        </p:nvCxnSpPr>
        <p:spPr>
          <a:xfrm flipH="1">
            <a:off x="5316229" y="2667000"/>
            <a:ext cx="7397" cy="2531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5" name="Straight Connector 104">
            <a:extLst>
              <a:ext uri="{FF2B5EF4-FFF2-40B4-BE49-F238E27FC236}">
                <a16:creationId xmlns:a16="http://schemas.microsoft.com/office/drawing/2014/main" id="{F40B6D71-75A8-4A88-864D-00D14C2F710D}"/>
              </a:ext>
            </a:extLst>
          </p:cNvPr>
          <p:cNvCxnSpPr/>
          <p:nvPr/>
        </p:nvCxnSpPr>
        <p:spPr>
          <a:xfrm flipH="1">
            <a:off x="5323624" y="2832814"/>
            <a:ext cx="24447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6" name="Straight Connector 105">
            <a:extLst>
              <a:ext uri="{FF2B5EF4-FFF2-40B4-BE49-F238E27FC236}">
                <a16:creationId xmlns:a16="http://schemas.microsoft.com/office/drawing/2014/main" id="{010BF7B2-AA07-4DCF-822D-E2DB5CC0BF59}"/>
              </a:ext>
            </a:extLst>
          </p:cNvPr>
          <p:cNvCxnSpPr/>
          <p:nvPr/>
        </p:nvCxnSpPr>
        <p:spPr>
          <a:xfrm flipH="1">
            <a:off x="5323624" y="3360065"/>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a:extLst>
              <a:ext uri="{FF2B5EF4-FFF2-40B4-BE49-F238E27FC236}">
                <a16:creationId xmlns:a16="http://schemas.microsoft.com/office/drawing/2014/main" id="{BAC8035C-3999-4C31-93CD-6C0D2ADEB73B}"/>
              </a:ext>
            </a:extLst>
          </p:cNvPr>
          <p:cNvCxnSpPr/>
          <p:nvPr/>
        </p:nvCxnSpPr>
        <p:spPr>
          <a:xfrm flipH="1">
            <a:off x="5323536" y="3786938"/>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8" name="Straight Connector 107">
            <a:extLst>
              <a:ext uri="{FF2B5EF4-FFF2-40B4-BE49-F238E27FC236}">
                <a16:creationId xmlns:a16="http://schemas.microsoft.com/office/drawing/2014/main" id="{DB64CAEE-69B4-426A-8A5B-D1269DBF0F66}"/>
              </a:ext>
            </a:extLst>
          </p:cNvPr>
          <p:cNvCxnSpPr/>
          <p:nvPr/>
        </p:nvCxnSpPr>
        <p:spPr>
          <a:xfrm flipH="1">
            <a:off x="5327493" y="4249152"/>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13" name="Text Box 42">
            <a:extLst>
              <a:ext uri="{FF2B5EF4-FFF2-40B4-BE49-F238E27FC236}">
                <a16:creationId xmlns:a16="http://schemas.microsoft.com/office/drawing/2014/main" id="{056DFFD9-3CA2-42E7-90FE-4F14522E3504}"/>
              </a:ext>
            </a:extLst>
          </p:cNvPr>
          <p:cNvSpPr txBox="1">
            <a:spLocks noChangeArrowheads="1"/>
          </p:cNvSpPr>
          <p:nvPr/>
        </p:nvSpPr>
        <p:spPr bwMode="auto">
          <a:xfrm>
            <a:off x="5533954" y="3623846"/>
            <a:ext cx="1563248"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Retinal surgery</a:t>
            </a:r>
          </a:p>
        </p:txBody>
      </p:sp>
      <p:sp>
        <p:nvSpPr>
          <p:cNvPr id="118" name="Text Box 47">
            <a:extLst>
              <a:ext uri="{FF2B5EF4-FFF2-40B4-BE49-F238E27FC236}">
                <a16:creationId xmlns:a16="http://schemas.microsoft.com/office/drawing/2014/main" id="{3F59D898-ECAD-49F0-9425-2A1BC8DDA7B5}"/>
              </a:ext>
            </a:extLst>
          </p:cNvPr>
          <p:cNvSpPr txBox="1">
            <a:spLocks noChangeArrowheads="1"/>
          </p:cNvSpPr>
          <p:nvPr/>
        </p:nvSpPr>
        <p:spPr bwMode="auto">
          <a:xfrm>
            <a:off x="5523688" y="4538246"/>
            <a:ext cx="1414170"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Drug-induced</a:t>
            </a:r>
          </a:p>
        </p:txBody>
      </p:sp>
      <p:sp>
        <p:nvSpPr>
          <p:cNvPr id="16" name="TextBox 15">
            <a:extLst>
              <a:ext uri="{FF2B5EF4-FFF2-40B4-BE49-F238E27FC236}">
                <a16:creationId xmlns:a16="http://schemas.microsoft.com/office/drawing/2014/main" id="{984E008D-FBBA-42B4-940E-EA26772E0161}"/>
              </a:ext>
            </a:extLst>
          </p:cNvPr>
          <p:cNvSpPr txBox="1"/>
          <p:nvPr/>
        </p:nvSpPr>
        <p:spPr>
          <a:xfrm>
            <a:off x="6230528" y="5257800"/>
            <a:ext cx="1326004" cy="369332"/>
          </a:xfrm>
          <a:prstGeom prst="rect">
            <a:avLst/>
          </a:prstGeom>
          <a:noFill/>
        </p:spPr>
        <p:txBody>
          <a:bodyPr wrap="none" rtlCol="0">
            <a:spAutoFit/>
          </a:bodyPr>
          <a:lstStyle/>
          <a:p>
            <a:pPr algn="ctr"/>
            <a:r>
              <a:rPr lang="en-US" dirty="0">
                <a:solidFill>
                  <a:schemeClr val="bg1">
                    <a:lumMod val="75000"/>
                  </a:schemeClr>
                </a:solidFill>
              </a:rPr>
              <a:t>Both/Either</a:t>
            </a:r>
          </a:p>
        </p:txBody>
      </p:sp>
      <p:sp>
        <p:nvSpPr>
          <p:cNvPr id="36" name="Text Box 19">
            <a:extLst>
              <a:ext uri="{FF2B5EF4-FFF2-40B4-BE49-F238E27FC236}">
                <a16:creationId xmlns:a16="http://schemas.microsoft.com/office/drawing/2014/main" id="{DACBEF6D-2D2F-4E0B-9506-468BB5942DB4}"/>
              </a:ext>
            </a:extLst>
          </p:cNvPr>
          <p:cNvSpPr txBox="1">
            <a:spLocks noChangeArrowheads="1"/>
          </p:cNvSpPr>
          <p:nvPr/>
        </p:nvSpPr>
        <p:spPr bwMode="auto">
          <a:xfrm>
            <a:off x="38886" y="661620"/>
            <a:ext cx="7119196" cy="5509200"/>
          </a:xfrm>
          <a:prstGeom prst="rect">
            <a:avLst/>
          </a:prstGeom>
          <a:solidFill>
            <a:srgbClr val="FFCCFF"/>
          </a:solidFill>
          <a:ln w="9525">
            <a:noFill/>
            <a:miter lim="800000"/>
            <a:headEnd/>
            <a:tailEnd/>
          </a:ln>
          <a:effectLst/>
        </p:spPr>
        <p:txBody>
          <a:bodyPr wrap="squar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r>
              <a:rPr lang="en-US" sz="1600" i="1" dirty="0">
                <a:solidFill>
                  <a:srgbClr val="0000FF"/>
                </a:solidFill>
              </a:rPr>
              <a:t>What is </a:t>
            </a:r>
            <a:r>
              <a:rPr lang="en-US" sz="1600" dirty="0">
                <a:solidFill>
                  <a:srgbClr val="0000FF"/>
                </a:solidFill>
              </a:rPr>
              <a:t>aqueous misdirection syndrome</a:t>
            </a:r>
            <a:r>
              <a:rPr lang="en-US" sz="1600" i="1" dirty="0">
                <a:solidFill>
                  <a:srgbClr val="0000FF"/>
                </a:solidFill>
              </a:rPr>
              <a:t>?</a:t>
            </a:r>
          </a:p>
          <a:p>
            <a:pPr eaLnBrk="1" hangingPunct="1"/>
            <a:r>
              <a:rPr lang="en-US" sz="1600" dirty="0">
                <a:solidFill>
                  <a:srgbClr val="0000FF"/>
                </a:solidFill>
              </a:rPr>
              <a:t>A rare condition in which anterior rotation of the ciliary body causes newly-produced aqueous to be (mis)directed toward the vitreous rather than into the posterior, then anterior chambers</a:t>
            </a:r>
          </a:p>
          <a:p>
            <a:pPr eaLnBrk="1" hangingPunct="1"/>
            <a:endParaRPr lang="en-US" sz="1600" dirty="0">
              <a:solidFill>
                <a:srgbClr val="0000FF"/>
              </a:solidFill>
            </a:endParaRPr>
          </a:p>
          <a:p>
            <a:pPr eaLnBrk="1" hangingPunct="1"/>
            <a:r>
              <a:rPr lang="en-US" sz="1600" i="1" dirty="0">
                <a:solidFill>
                  <a:srgbClr val="0000FF"/>
                </a:solidFill>
              </a:rPr>
              <a:t>How does it present?</a:t>
            </a:r>
          </a:p>
          <a:p>
            <a:pPr eaLnBrk="1" hangingPunct="1"/>
            <a:r>
              <a:rPr lang="en-US" sz="1600" dirty="0">
                <a:solidFill>
                  <a:srgbClr val="0000FF"/>
                </a:solidFill>
              </a:rPr>
              <a:t>With high IOP and a uniformly shallow AC in the acute post-op period after intraocular surgery</a:t>
            </a:r>
          </a:p>
          <a:p>
            <a:pPr eaLnBrk="1" hangingPunct="1"/>
            <a:endParaRPr lang="en-US" sz="1600" dirty="0">
              <a:solidFill>
                <a:srgbClr val="0000FF"/>
              </a:solidFill>
            </a:endParaRPr>
          </a:p>
          <a:p>
            <a:pPr eaLnBrk="1" hangingPunct="1"/>
            <a:r>
              <a:rPr lang="en-US" sz="1600" i="1" dirty="0">
                <a:solidFill>
                  <a:srgbClr val="0000FF"/>
                </a:solidFill>
              </a:rPr>
              <a:t>What is the chief risk factor?</a:t>
            </a:r>
          </a:p>
          <a:p>
            <a:pPr eaLnBrk="1" hangingPunct="1"/>
            <a:r>
              <a:rPr lang="en-US" sz="1600" dirty="0">
                <a:solidFill>
                  <a:srgbClr val="0000FF"/>
                </a:solidFill>
              </a:rPr>
              <a:t>Surgery in an eye with tight angles or PAS</a:t>
            </a:r>
          </a:p>
          <a:p>
            <a:pPr eaLnBrk="1" hangingPunct="1"/>
            <a:endParaRPr lang="en-US" sz="1600" dirty="0">
              <a:solidFill>
                <a:srgbClr val="0000FF"/>
              </a:solidFill>
            </a:endParaRPr>
          </a:p>
          <a:p>
            <a:pPr eaLnBrk="1" hangingPunct="1"/>
            <a:r>
              <a:rPr lang="en-US" sz="1600" i="1" dirty="0">
                <a:solidFill>
                  <a:srgbClr val="0000FF"/>
                </a:solidFill>
              </a:rPr>
              <a:t>By what other names is it known?</a:t>
            </a:r>
          </a:p>
          <a:p>
            <a:pPr eaLnBrk="1" hangingPunct="1"/>
            <a:r>
              <a:rPr lang="en-US" sz="1600" dirty="0">
                <a:solidFill>
                  <a:srgbClr val="0000FF"/>
                </a:solidFill>
              </a:rPr>
              <a:t>--Malignant glaucoma</a:t>
            </a:r>
          </a:p>
          <a:p>
            <a:pPr eaLnBrk="1" hangingPunct="1"/>
            <a:r>
              <a:rPr lang="en-US" sz="1600" dirty="0">
                <a:solidFill>
                  <a:srgbClr val="0000FF"/>
                </a:solidFill>
              </a:rPr>
              <a:t>--Ciliary-block glaucoma</a:t>
            </a:r>
            <a:endParaRPr lang="en-US" sz="1600" dirty="0">
              <a:solidFill>
                <a:srgbClr val="FFCCFF"/>
              </a:solidFill>
            </a:endParaRPr>
          </a:p>
          <a:p>
            <a:pPr eaLnBrk="1" hangingPunct="1"/>
            <a:endParaRPr lang="en-US" sz="1600" i="1" dirty="0">
              <a:solidFill>
                <a:srgbClr val="FFCCFF"/>
              </a:solidFill>
            </a:endParaRPr>
          </a:p>
          <a:p>
            <a:pPr eaLnBrk="1" hangingPunct="1"/>
            <a:r>
              <a:rPr lang="en-US" sz="1600" i="1" dirty="0">
                <a:solidFill>
                  <a:srgbClr val="FFCCFF"/>
                </a:solidFill>
              </a:rPr>
              <a:t>How is aqueous misdirection syndrome managed medically?</a:t>
            </a:r>
            <a:endParaRPr lang="en-US" sz="1600" dirty="0">
              <a:solidFill>
                <a:srgbClr val="FFCCFF"/>
              </a:solidFill>
            </a:endParaRPr>
          </a:p>
          <a:p>
            <a:pPr eaLnBrk="1" hangingPunct="1"/>
            <a:r>
              <a:rPr lang="en-US" sz="1600" dirty="0">
                <a:solidFill>
                  <a:srgbClr val="FFCCFF"/>
                </a:solidFill>
              </a:rPr>
              <a:t>With the triad of aggressive  aqueous suppression , aggressive  cycloplegia and  dehydration  of the vitreous with  hyperosmotic agents</a:t>
            </a:r>
          </a:p>
          <a:p>
            <a:pPr eaLnBrk="1" hangingPunct="1"/>
            <a:endParaRPr lang="en-US" sz="1600" dirty="0">
              <a:solidFill>
                <a:srgbClr val="FFCCFF"/>
              </a:solidFill>
            </a:endParaRPr>
          </a:p>
          <a:p>
            <a:pPr eaLnBrk="1" hangingPunct="1"/>
            <a:r>
              <a:rPr lang="en-US" sz="1600" i="1" dirty="0">
                <a:solidFill>
                  <a:srgbClr val="FFCCFF"/>
                </a:solidFill>
              </a:rPr>
              <a:t>Is there a role for surgery in managing aqueous misdirection?</a:t>
            </a:r>
          </a:p>
          <a:p>
            <a:pPr eaLnBrk="1" hangingPunct="1"/>
            <a:r>
              <a:rPr lang="en-US" sz="1600" dirty="0">
                <a:solidFill>
                  <a:srgbClr val="FFCCFF"/>
                </a:solidFill>
              </a:rPr>
              <a:t>Yes; resolution often requires surgical or laser disruption of the vitreous face</a:t>
            </a:r>
            <a:endParaRPr lang="en-US" sz="1600" b="1" dirty="0">
              <a:solidFill>
                <a:srgbClr val="FFCCFF"/>
              </a:solidFill>
            </a:endParaRPr>
          </a:p>
        </p:txBody>
      </p:sp>
      <p:sp>
        <p:nvSpPr>
          <p:cNvPr id="37" name="Oval 36">
            <a:extLst>
              <a:ext uri="{FF2B5EF4-FFF2-40B4-BE49-F238E27FC236}">
                <a16:creationId xmlns:a16="http://schemas.microsoft.com/office/drawing/2014/main" id="{807B83F5-75EE-49FC-ABD5-E266424DE5DD}"/>
              </a:ext>
            </a:extLst>
          </p:cNvPr>
          <p:cNvSpPr/>
          <p:nvPr/>
        </p:nvSpPr>
        <p:spPr>
          <a:xfrm>
            <a:off x="5415256" y="2611055"/>
            <a:ext cx="2486673" cy="490331"/>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0" name="Text Box 23">
            <a:extLst>
              <a:ext uri="{FF2B5EF4-FFF2-40B4-BE49-F238E27FC236}">
                <a16:creationId xmlns:a16="http://schemas.microsoft.com/office/drawing/2014/main" id="{D8F2FCFF-2984-4836-B000-9C5601A8EAAA}"/>
              </a:ext>
            </a:extLst>
          </p:cNvPr>
          <p:cNvSpPr txBox="1">
            <a:spLocks noChangeArrowheads="1"/>
          </p:cNvSpPr>
          <p:nvPr/>
        </p:nvSpPr>
        <p:spPr bwMode="auto">
          <a:xfrm>
            <a:off x="5530369" y="2667000"/>
            <a:ext cx="2339102" cy="338554"/>
          </a:xfrm>
          <a:prstGeom prst="rect">
            <a:avLst/>
          </a:prstGeom>
          <a:no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b="1" dirty="0"/>
              <a:t>Aqueous misdirection</a:t>
            </a:r>
          </a:p>
        </p:txBody>
      </p:sp>
    </p:spTree>
    <p:extLst>
      <p:ext uri="{BB962C8B-B14F-4D97-AF65-F5344CB8AC3E}">
        <p14:creationId xmlns:p14="http://schemas.microsoft.com/office/powerpoint/2010/main" val="3977567527"/>
      </p:ext>
    </p:extLst>
  </p:cSld>
  <p:clrMapOvr>
    <a:masterClrMapping/>
  </p:clrMapOvr>
</p:sld>
</file>

<file path=ppt/slides/slide1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Straight Arrow Connector 12">
            <a:extLst>
              <a:ext uri="{FF2B5EF4-FFF2-40B4-BE49-F238E27FC236}">
                <a16:creationId xmlns:a16="http://schemas.microsoft.com/office/drawing/2014/main" id="{A6DE2085-829C-480C-9216-69D6039C0A37}"/>
              </a:ext>
            </a:extLst>
          </p:cNvPr>
          <p:cNvCxnSpPr>
            <a:cxnSpLocks/>
          </p:cNvCxnSpPr>
          <p:nvPr/>
        </p:nvCxnSpPr>
        <p:spPr>
          <a:xfrm>
            <a:off x="6717173" y="1828800"/>
            <a:ext cx="0" cy="3462754"/>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43014" name="Text Box 6"/>
          <p:cNvSpPr txBox="1">
            <a:spLocks noChangeArrowheads="1"/>
          </p:cNvSpPr>
          <p:nvPr/>
        </p:nvSpPr>
        <p:spPr bwMode="auto">
          <a:xfrm>
            <a:off x="533400" y="2356376"/>
            <a:ext cx="1005403"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Lens-</a:t>
            </a:r>
          </a:p>
          <a:p>
            <a:pPr algn="ctr" eaLnBrk="1" hangingPunct="1">
              <a:lnSpc>
                <a:spcPct val="80000"/>
              </a:lnSpc>
              <a:spcBef>
                <a:spcPct val="0"/>
              </a:spcBef>
              <a:buClrTx/>
              <a:buSzTx/>
              <a:buFontTx/>
              <a:buNone/>
            </a:pPr>
            <a:r>
              <a:rPr lang="en-US" altLang="en-US" sz="1800" dirty="0">
                <a:solidFill>
                  <a:schemeClr val="bg1">
                    <a:lumMod val="75000"/>
                  </a:schemeClr>
                </a:solidFill>
              </a:rPr>
              <a:t>Induced</a:t>
            </a:r>
          </a:p>
        </p:txBody>
      </p:sp>
      <p:sp>
        <p:nvSpPr>
          <p:cNvPr id="43017" name="Text Box 14"/>
          <p:cNvSpPr txBox="1">
            <a:spLocks noChangeArrowheads="1"/>
          </p:cNvSpPr>
          <p:nvPr/>
        </p:nvSpPr>
        <p:spPr bwMode="auto">
          <a:xfrm>
            <a:off x="3026498" y="2365901"/>
            <a:ext cx="1633781"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Aphakic/</a:t>
            </a:r>
          </a:p>
          <a:p>
            <a:pPr algn="ctr" eaLnBrk="1" hangingPunct="1">
              <a:lnSpc>
                <a:spcPct val="80000"/>
              </a:lnSpc>
              <a:spcBef>
                <a:spcPct val="0"/>
              </a:spcBef>
              <a:buClrTx/>
              <a:buSzTx/>
              <a:buFontTx/>
              <a:buNone/>
            </a:pPr>
            <a:r>
              <a:rPr lang="en-US" altLang="en-US" sz="1800" dirty="0" err="1">
                <a:solidFill>
                  <a:schemeClr val="bg1">
                    <a:lumMod val="75000"/>
                  </a:schemeClr>
                </a:solidFill>
              </a:rPr>
              <a:t>Pseudophakic</a:t>
            </a:r>
            <a:endParaRPr lang="en-US" altLang="en-US" sz="1800" dirty="0">
              <a:solidFill>
                <a:schemeClr val="bg1">
                  <a:lumMod val="75000"/>
                </a:schemeClr>
              </a:solidFill>
            </a:endParaRPr>
          </a:p>
        </p:txBody>
      </p:sp>
      <p:sp>
        <p:nvSpPr>
          <p:cNvPr id="43031" name="Text Box 35"/>
          <p:cNvSpPr txBox="1">
            <a:spLocks noChangeArrowheads="1"/>
          </p:cNvSpPr>
          <p:nvPr/>
        </p:nvSpPr>
        <p:spPr bwMode="auto">
          <a:xfrm>
            <a:off x="1190847" y="1295400"/>
            <a:ext cx="2473754"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solidFill>
                  <a:schemeClr val="bg1">
                    <a:lumMod val="75000"/>
                  </a:schemeClr>
                </a:solidFill>
              </a:rPr>
              <a:t>w/ Pupillary Block</a:t>
            </a:r>
          </a:p>
        </p:txBody>
      </p:sp>
      <p:sp>
        <p:nvSpPr>
          <p:cNvPr id="43032" name="Text Box 36"/>
          <p:cNvSpPr txBox="1">
            <a:spLocks noChangeArrowheads="1"/>
          </p:cNvSpPr>
          <p:nvPr/>
        </p:nvSpPr>
        <p:spPr bwMode="auto">
          <a:xfrm>
            <a:off x="5181600" y="1295400"/>
            <a:ext cx="2630848"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t>w/o Pupillary Block</a:t>
            </a:r>
          </a:p>
        </p:txBody>
      </p:sp>
      <p:sp>
        <p:nvSpPr>
          <p:cNvPr id="49" name="Rectangle 2">
            <a:extLst>
              <a:ext uri="{FF2B5EF4-FFF2-40B4-BE49-F238E27FC236}">
                <a16:creationId xmlns:a16="http://schemas.microsoft.com/office/drawing/2014/main" id="{240EE5BF-F7D2-4FC8-A5DD-F6B5423153C6}"/>
              </a:ext>
            </a:extLst>
          </p:cNvPr>
          <p:cNvSpPr>
            <a:spLocks noGrp="1" noChangeArrowheads="1"/>
          </p:cNvSpPr>
          <p:nvPr>
            <p:ph type="title"/>
          </p:nvPr>
        </p:nvSpPr>
        <p:spPr>
          <a:xfrm>
            <a:off x="457200" y="304800"/>
            <a:ext cx="7543800" cy="563562"/>
          </a:xfrm>
        </p:spPr>
        <p:txBody>
          <a:bodyPr/>
          <a:lstStyle/>
          <a:p>
            <a:pPr eaLnBrk="1" hangingPunct="1"/>
            <a:r>
              <a:rPr lang="en-US" altLang="en-US" sz="3500" dirty="0"/>
              <a:t>Q</a:t>
            </a:r>
          </a:p>
        </p:txBody>
      </p:sp>
      <p:sp>
        <p:nvSpPr>
          <p:cNvPr id="50" name="TextBox 49">
            <a:extLst>
              <a:ext uri="{FF2B5EF4-FFF2-40B4-BE49-F238E27FC236}">
                <a16:creationId xmlns:a16="http://schemas.microsoft.com/office/drawing/2014/main" id="{CF426230-46C8-405C-9015-99EF57762A2E}"/>
              </a:ext>
            </a:extLst>
          </p:cNvPr>
          <p:cNvSpPr txBox="1"/>
          <p:nvPr/>
        </p:nvSpPr>
        <p:spPr>
          <a:xfrm>
            <a:off x="2259496" y="189094"/>
            <a:ext cx="4607480" cy="400110"/>
          </a:xfrm>
          <a:prstGeom prst="rect">
            <a:avLst/>
          </a:prstGeom>
          <a:solidFill>
            <a:schemeClr val="accent1">
              <a:lumMod val="60000"/>
              <a:lumOff val="40000"/>
            </a:schemeClr>
          </a:solidFill>
        </p:spPr>
        <p:txBody>
          <a:bodyPr wrap="none" rtlCol="0">
            <a:spAutoFit/>
          </a:bodyPr>
          <a:lstStyle/>
          <a:p>
            <a:pPr algn="ctr"/>
            <a:r>
              <a:rPr lang="en-US" sz="2000" b="1" dirty="0"/>
              <a:t>Secondary Angle Closure Glaucoma</a:t>
            </a:r>
          </a:p>
        </p:txBody>
      </p:sp>
      <p:sp>
        <p:nvSpPr>
          <p:cNvPr id="2" name="TextBox 1">
            <a:extLst>
              <a:ext uri="{FF2B5EF4-FFF2-40B4-BE49-F238E27FC236}">
                <a16:creationId xmlns:a16="http://schemas.microsoft.com/office/drawing/2014/main" id="{A7E30BEC-923B-4C9A-A856-BDD0D882F6B8}"/>
              </a:ext>
            </a:extLst>
          </p:cNvPr>
          <p:cNvSpPr txBox="1"/>
          <p:nvPr/>
        </p:nvSpPr>
        <p:spPr>
          <a:xfrm>
            <a:off x="887305" y="2844119"/>
            <a:ext cx="1494320" cy="338554"/>
          </a:xfrm>
          <a:prstGeom prst="rect">
            <a:avLst/>
          </a:prstGeom>
          <a:noFill/>
        </p:spPr>
        <p:txBody>
          <a:bodyPr wrap="none" rtlCol="0">
            <a:spAutoFit/>
          </a:bodyPr>
          <a:lstStyle/>
          <a:p>
            <a:r>
              <a:rPr lang="en-US" sz="1600" dirty="0" err="1">
                <a:solidFill>
                  <a:schemeClr val="bg1">
                    <a:lumMod val="75000"/>
                  </a:schemeClr>
                </a:solidFill>
              </a:rPr>
              <a:t>Phacomorphic</a:t>
            </a:r>
            <a:endParaRPr lang="en-US" sz="1600" dirty="0">
              <a:solidFill>
                <a:schemeClr val="bg1">
                  <a:lumMod val="75000"/>
                </a:schemeClr>
              </a:solidFill>
            </a:endParaRPr>
          </a:p>
        </p:txBody>
      </p:sp>
      <p:sp>
        <p:nvSpPr>
          <p:cNvPr id="51" name="TextBox 50">
            <a:extLst>
              <a:ext uri="{FF2B5EF4-FFF2-40B4-BE49-F238E27FC236}">
                <a16:creationId xmlns:a16="http://schemas.microsoft.com/office/drawing/2014/main" id="{156069D4-340B-4160-A336-EBF73557CEE0}"/>
              </a:ext>
            </a:extLst>
          </p:cNvPr>
          <p:cNvSpPr txBox="1"/>
          <p:nvPr/>
        </p:nvSpPr>
        <p:spPr>
          <a:xfrm>
            <a:off x="884725" y="3175578"/>
            <a:ext cx="1402948" cy="338554"/>
          </a:xfrm>
          <a:prstGeom prst="rect">
            <a:avLst/>
          </a:prstGeom>
          <a:noFill/>
        </p:spPr>
        <p:txBody>
          <a:bodyPr wrap="none" rtlCol="0">
            <a:spAutoFit/>
          </a:bodyPr>
          <a:lstStyle/>
          <a:p>
            <a:r>
              <a:rPr lang="en-US" sz="1600" dirty="0">
                <a:solidFill>
                  <a:schemeClr val="bg1">
                    <a:lumMod val="75000"/>
                  </a:schemeClr>
                </a:solidFill>
              </a:rPr>
              <a:t>Ectopia </a:t>
            </a:r>
            <a:r>
              <a:rPr lang="en-US" sz="1600" dirty="0" err="1">
                <a:solidFill>
                  <a:schemeClr val="bg1">
                    <a:lumMod val="75000"/>
                  </a:schemeClr>
                </a:solidFill>
              </a:rPr>
              <a:t>lentis</a:t>
            </a:r>
            <a:endParaRPr lang="en-US" sz="1600" dirty="0">
              <a:solidFill>
                <a:schemeClr val="bg1">
                  <a:lumMod val="75000"/>
                </a:schemeClr>
              </a:solidFill>
            </a:endParaRPr>
          </a:p>
        </p:txBody>
      </p:sp>
      <p:cxnSp>
        <p:nvCxnSpPr>
          <p:cNvPr id="71" name="Straight Connector 70">
            <a:extLst>
              <a:ext uri="{FF2B5EF4-FFF2-40B4-BE49-F238E27FC236}">
                <a16:creationId xmlns:a16="http://schemas.microsoft.com/office/drawing/2014/main" id="{C104938D-BA8D-4E39-9D5F-9EE2012F2F3C}"/>
              </a:ext>
            </a:extLst>
          </p:cNvPr>
          <p:cNvCxnSpPr>
            <a:cxnSpLocks/>
          </p:cNvCxnSpPr>
          <p:nvPr/>
        </p:nvCxnSpPr>
        <p:spPr>
          <a:xfrm flipH="1">
            <a:off x="762665" y="3023488"/>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2A7E4E40-472F-4E50-8A7A-45C10FDD7171}"/>
              </a:ext>
            </a:extLst>
          </p:cNvPr>
          <p:cNvCxnSpPr>
            <a:cxnSpLocks/>
          </p:cNvCxnSpPr>
          <p:nvPr/>
        </p:nvCxnSpPr>
        <p:spPr>
          <a:xfrm flipH="1">
            <a:off x="762665" y="3347853"/>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C3924889-45B9-4383-9C9E-48F0A9C27AD8}"/>
              </a:ext>
            </a:extLst>
          </p:cNvPr>
          <p:cNvCxnSpPr>
            <a:cxnSpLocks/>
          </p:cNvCxnSpPr>
          <p:nvPr/>
        </p:nvCxnSpPr>
        <p:spPr>
          <a:xfrm flipH="1">
            <a:off x="748719" y="2838976"/>
            <a:ext cx="13947" cy="5088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 name="Straight Arrow Connector 5">
            <a:extLst>
              <a:ext uri="{FF2B5EF4-FFF2-40B4-BE49-F238E27FC236}">
                <a16:creationId xmlns:a16="http://schemas.microsoft.com/office/drawing/2014/main" id="{A3439F0C-5143-461F-8F3C-2E830785DEFC}"/>
              </a:ext>
            </a:extLst>
          </p:cNvPr>
          <p:cNvCxnSpPr>
            <a:stCxn id="50" idx="2"/>
          </p:cNvCxnSpPr>
          <p:nvPr/>
        </p:nvCxnSpPr>
        <p:spPr>
          <a:xfrm flipH="1">
            <a:off x="2971800" y="589204"/>
            <a:ext cx="1591436" cy="706196"/>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0" name="Straight Arrow Connector 9">
            <a:extLst>
              <a:ext uri="{FF2B5EF4-FFF2-40B4-BE49-F238E27FC236}">
                <a16:creationId xmlns:a16="http://schemas.microsoft.com/office/drawing/2014/main" id="{84DC796E-F6ED-4FBB-82D2-A260F480BF8A}"/>
              </a:ext>
            </a:extLst>
          </p:cNvPr>
          <p:cNvCxnSpPr>
            <a:cxnSpLocks/>
          </p:cNvCxnSpPr>
          <p:nvPr/>
        </p:nvCxnSpPr>
        <p:spPr>
          <a:xfrm>
            <a:off x="4572000" y="589204"/>
            <a:ext cx="1600200" cy="706196"/>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6" name="Straight Arrow Connector 25">
            <a:extLst>
              <a:ext uri="{FF2B5EF4-FFF2-40B4-BE49-F238E27FC236}">
                <a16:creationId xmlns:a16="http://schemas.microsoft.com/office/drawing/2014/main" id="{B70E0124-9B84-41A5-8D84-A66B7838A706}"/>
              </a:ext>
            </a:extLst>
          </p:cNvPr>
          <p:cNvCxnSpPr>
            <a:cxnSpLocks/>
          </p:cNvCxnSpPr>
          <p:nvPr/>
        </p:nvCxnSpPr>
        <p:spPr>
          <a:xfrm flipH="1">
            <a:off x="1159539" y="1828800"/>
            <a:ext cx="1290435" cy="478059"/>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28" name="Straight Arrow Connector 27">
            <a:extLst>
              <a:ext uri="{FF2B5EF4-FFF2-40B4-BE49-F238E27FC236}">
                <a16:creationId xmlns:a16="http://schemas.microsoft.com/office/drawing/2014/main" id="{567A4249-5C59-4416-8A8E-1C35913900AB}"/>
              </a:ext>
            </a:extLst>
          </p:cNvPr>
          <p:cNvCxnSpPr>
            <a:cxnSpLocks/>
          </p:cNvCxnSpPr>
          <p:nvPr/>
        </p:nvCxnSpPr>
        <p:spPr>
          <a:xfrm>
            <a:off x="2449973" y="1832208"/>
            <a:ext cx="1268784"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56" name="Text Box 6">
            <a:extLst>
              <a:ext uri="{FF2B5EF4-FFF2-40B4-BE49-F238E27FC236}">
                <a16:creationId xmlns:a16="http://schemas.microsoft.com/office/drawing/2014/main" id="{557983BD-9D64-49B9-A366-A08663B0451F}"/>
              </a:ext>
            </a:extLst>
          </p:cNvPr>
          <p:cNvSpPr txBox="1">
            <a:spLocks noChangeArrowheads="1"/>
          </p:cNvSpPr>
          <p:nvPr/>
        </p:nvSpPr>
        <p:spPr bwMode="auto">
          <a:xfrm>
            <a:off x="5029200" y="2356376"/>
            <a:ext cx="813043"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r" eaLnBrk="1" hangingPunct="1">
              <a:lnSpc>
                <a:spcPct val="80000"/>
              </a:lnSpc>
              <a:spcBef>
                <a:spcPct val="0"/>
              </a:spcBef>
              <a:buClrTx/>
              <a:buSzTx/>
              <a:buFontTx/>
              <a:buNone/>
            </a:pPr>
            <a:r>
              <a:rPr lang="en-US" altLang="en-US" sz="1800" dirty="0"/>
              <a:t>‘Push’</a:t>
            </a:r>
          </a:p>
        </p:txBody>
      </p:sp>
      <p:sp>
        <p:nvSpPr>
          <p:cNvPr id="57" name="Text Box 14">
            <a:extLst>
              <a:ext uri="{FF2B5EF4-FFF2-40B4-BE49-F238E27FC236}">
                <a16:creationId xmlns:a16="http://schemas.microsoft.com/office/drawing/2014/main" id="{5DAFA1C1-3A29-4C27-A379-663FDD22E326}"/>
              </a:ext>
            </a:extLst>
          </p:cNvPr>
          <p:cNvSpPr txBox="1">
            <a:spLocks noChangeArrowheads="1"/>
          </p:cNvSpPr>
          <p:nvPr/>
        </p:nvSpPr>
        <p:spPr bwMode="auto">
          <a:xfrm>
            <a:off x="7620000" y="2365901"/>
            <a:ext cx="671979"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‘Pull’</a:t>
            </a:r>
          </a:p>
        </p:txBody>
      </p:sp>
      <p:cxnSp>
        <p:nvCxnSpPr>
          <p:cNvPr id="58" name="Straight Arrow Connector 57">
            <a:extLst>
              <a:ext uri="{FF2B5EF4-FFF2-40B4-BE49-F238E27FC236}">
                <a16:creationId xmlns:a16="http://schemas.microsoft.com/office/drawing/2014/main" id="{E874FEE9-46BD-46A3-90A3-DE7CC220FBFF}"/>
              </a:ext>
            </a:extLst>
          </p:cNvPr>
          <p:cNvCxnSpPr>
            <a:cxnSpLocks/>
          </p:cNvCxnSpPr>
          <p:nvPr/>
        </p:nvCxnSpPr>
        <p:spPr>
          <a:xfrm flipH="1">
            <a:off x="5867400" y="1828800"/>
            <a:ext cx="849775" cy="477455"/>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59" name="Straight Arrow Connector 58">
            <a:extLst>
              <a:ext uri="{FF2B5EF4-FFF2-40B4-BE49-F238E27FC236}">
                <a16:creationId xmlns:a16="http://schemas.microsoft.com/office/drawing/2014/main" id="{C370A4A1-FE96-4E70-B89E-839542A5E241}"/>
              </a:ext>
            </a:extLst>
          </p:cNvPr>
          <p:cNvCxnSpPr>
            <a:cxnSpLocks/>
          </p:cNvCxnSpPr>
          <p:nvPr/>
        </p:nvCxnSpPr>
        <p:spPr>
          <a:xfrm>
            <a:off x="6717173" y="1832208"/>
            <a:ext cx="902827" cy="474047"/>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101" name="Text Box 42">
            <a:extLst>
              <a:ext uri="{FF2B5EF4-FFF2-40B4-BE49-F238E27FC236}">
                <a16:creationId xmlns:a16="http://schemas.microsoft.com/office/drawing/2014/main" id="{334BC1A9-19DE-4364-B6DD-2EE35901B8C6}"/>
              </a:ext>
            </a:extLst>
          </p:cNvPr>
          <p:cNvSpPr txBox="1">
            <a:spLocks noChangeArrowheads="1"/>
          </p:cNvSpPr>
          <p:nvPr/>
        </p:nvSpPr>
        <p:spPr bwMode="auto">
          <a:xfrm>
            <a:off x="5551406" y="3192546"/>
            <a:ext cx="2276072"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ERD/choroidal effusion</a:t>
            </a:r>
          </a:p>
        </p:txBody>
      </p:sp>
      <p:sp>
        <p:nvSpPr>
          <p:cNvPr id="103" name="Text Box 47">
            <a:extLst>
              <a:ext uri="{FF2B5EF4-FFF2-40B4-BE49-F238E27FC236}">
                <a16:creationId xmlns:a16="http://schemas.microsoft.com/office/drawing/2014/main" id="{B8E0D8FB-F6B2-4B80-97DB-EF49CE3BCD2B}"/>
              </a:ext>
            </a:extLst>
          </p:cNvPr>
          <p:cNvSpPr txBox="1">
            <a:spLocks noChangeArrowheads="1"/>
          </p:cNvSpPr>
          <p:nvPr/>
        </p:nvSpPr>
        <p:spPr bwMode="auto">
          <a:xfrm>
            <a:off x="5543446" y="4055146"/>
            <a:ext cx="1619354"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err="1">
                <a:solidFill>
                  <a:schemeClr val="bg1">
                    <a:lumMod val="75000"/>
                  </a:schemeClr>
                </a:solidFill>
              </a:rPr>
              <a:t>Nanophthalmos</a:t>
            </a:r>
            <a:endParaRPr lang="en-US" altLang="en-US" sz="1600" dirty="0">
              <a:solidFill>
                <a:schemeClr val="bg1">
                  <a:lumMod val="75000"/>
                </a:schemeClr>
              </a:solidFill>
            </a:endParaRPr>
          </a:p>
        </p:txBody>
      </p:sp>
      <p:cxnSp>
        <p:nvCxnSpPr>
          <p:cNvPr id="104" name="Straight Connector 103">
            <a:extLst>
              <a:ext uri="{FF2B5EF4-FFF2-40B4-BE49-F238E27FC236}">
                <a16:creationId xmlns:a16="http://schemas.microsoft.com/office/drawing/2014/main" id="{49D87D4A-E317-4446-9B95-5184CB3968F3}"/>
              </a:ext>
            </a:extLst>
          </p:cNvPr>
          <p:cNvCxnSpPr>
            <a:cxnSpLocks/>
          </p:cNvCxnSpPr>
          <p:nvPr/>
        </p:nvCxnSpPr>
        <p:spPr>
          <a:xfrm flipH="1">
            <a:off x="5316229" y="2667000"/>
            <a:ext cx="7397" cy="2531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5" name="Straight Connector 104">
            <a:extLst>
              <a:ext uri="{FF2B5EF4-FFF2-40B4-BE49-F238E27FC236}">
                <a16:creationId xmlns:a16="http://schemas.microsoft.com/office/drawing/2014/main" id="{F40B6D71-75A8-4A88-864D-00D14C2F710D}"/>
              </a:ext>
            </a:extLst>
          </p:cNvPr>
          <p:cNvCxnSpPr/>
          <p:nvPr/>
        </p:nvCxnSpPr>
        <p:spPr>
          <a:xfrm flipH="1">
            <a:off x="5323624" y="2832814"/>
            <a:ext cx="24447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6" name="Straight Connector 105">
            <a:extLst>
              <a:ext uri="{FF2B5EF4-FFF2-40B4-BE49-F238E27FC236}">
                <a16:creationId xmlns:a16="http://schemas.microsoft.com/office/drawing/2014/main" id="{010BF7B2-AA07-4DCF-822D-E2DB5CC0BF59}"/>
              </a:ext>
            </a:extLst>
          </p:cNvPr>
          <p:cNvCxnSpPr/>
          <p:nvPr/>
        </p:nvCxnSpPr>
        <p:spPr>
          <a:xfrm flipH="1">
            <a:off x="5323624" y="3360065"/>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a:extLst>
              <a:ext uri="{FF2B5EF4-FFF2-40B4-BE49-F238E27FC236}">
                <a16:creationId xmlns:a16="http://schemas.microsoft.com/office/drawing/2014/main" id="{BAC8035C-3999-4C31-93CD-6C0D2ADEB73B}"/>
              </a:ext>
            </a:extLst>
          </p:cNvPr>
          <p:cNvCxnSpPr/>
          <p:nvPr/>
        </p:nvCxnSpPr>
        <p:spPr>
          <a:xfrm flipH="1">
            <a:off x="5323536" y="3786938"/>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8" name="Straight Connector 107">
            <a:extLst>
              <a:ext uri="{FF2B5EF4-FFF2-40B4-BE49-F238E27FC236}">
                <a16:creationId xmlns:a16="http://schemas.microsoft.com/office/drawing/2014/main" id="{DB64CAEE-69B4-426A-8A5B-D1269DBF0F66}"/>
              </a:ext>
            </a:extLst>
          </p:cNvPr>
          <p:cNvCxnSpPr/>
          <p:nvPr/>
        </p:nvCxnSpPr>
        <p:spPr>
          <a:xfrm flipH="1">
            <a:off x="5327493" y="4249152"/>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13" name="Text Box 42">
            <a:extLst>
              <a:ext uri="{FF2B5EF4-FFF2-40B4-BE49-F238E27FC236}">
                <a16:creationId xmlns:a16="http://schemas.microsoft.com/office/drawing/2014/main" id="{056DFFD9-3CA2-42E7-90FE-4F14522E3504}"/>
              </a:ext>
            </a:extLst>
          </p:cNvPr>
          <p:cNvSpPr txBox="1">
            <a:spLocks noChangeArrowheads="1"/>
          </p:cNvSpPr>
          <p:nvPr/>
        </p:nvSpPr>
        <p:spPr bwMode="auto">
          <a:xfrm>
            <a:off x="5533954" y="3623846"/>
            <a:ext cx="1563248"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Retinal surgery</a:t>
            </a:r>
          </a:p>
        </p:txBody>
      </p:sp>
      <p:sp>
        <p:nvSpPr>
          <p:cNvPr id="118" name="Text Box 47">
            <a:extLst>
              <a:ext uri="{FF2B5EF4-FFF2-40B4-BE49-F238E27FC236}">
                <a16:creationId xmlns:a16="http://schemas.microsoft.com/office/drawing/2014/main" id="{3F59D898-ECAD-49F0-9425-2A1BC8DDA7B5}"/>
              </a:ext>
            </a:extLst>
          </p:cNvPr>
          <p:cNvSpPr txBox="1">
            <a:spLocks noChangeArrowheads="1"/>
          </p:cNvSpPr>
          <p:nvPr/>
        </p:nvSpPr>
        <p:spPr bwMode="auto">
          <a:xfrm>
            <a:off x="5523688" y="4538246"/>
            <a:ext cx="1414170"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Drug-induced</a:t>
            </a:r>
          </a:p>
        </p:txBody>
      </p:sp>
      <p:sp>
        <p:nvSpPr>
          <p:cNvPr id="16" name="TextBox 15">
            <a:extLst>
              <a:ext uri="{FF2B5EF4-FFF2-40B4-BE49-F238E27FC236}">
                <a16:creationId xmlns:a16="http://schemas.microsoft.com/office/drawing/2014/main" id="{984E008D-FBBA-42B4-940E-EA26772E0161}"/>
              </a:ext>
            </a:extLst>
          </p:cNvPr>
          <p:cNvSpPr txBox="1"/>
          <p:nvPr/>
        </p:nvSpPr>
        <p:spPr>
          <a:xfrm>
            <a:off x="6230528" y="5257800"/>
            <a:ext cx="1326004" cy="369332"/>
          </a:xfrm>
          <a:prstGeom prst="rect">
            <a:avLst/>
          </a:prstGeom>
          <a:noFill/>
        </p:spPr>
        <p:txBody>
          <a:bodyPr wrap="none" rtlCol="0">
            <a:spAutoFit/>
          </a:bodyPr>
          <a:lstStyle/>
          <a:p>
            <a:pPr algn="ctr"/>
            <a:r>
              <a:rPr lang="en-US" dirty="0">
                <a:solidFill>
                  <a:schemeClr val="bg1">
                    <a:lumMod val="75000"/>
                  </a:schemeClr>
                </a:solidFill>
              </a:rPr>
              <a:t>Both/Either</a:t>
            </a:r>
          </a:p>
        </p:txBody>
      </p:sp>
      <p:sp>
        <p:nvSpPr>
          <p:cNvPr id="36" name="Text Box 19">
            <a:extLst>
              <a:ext uri="{FF2B5EF4-FFF2-40B4-BE49-F238E27FC236}">
                <a16:creationId xmlns:a16="http://schemas.microsoft.com/office/drawing/2014/main" id="{DACBEF6D-2D2F-4E0B-9506-468BB5942DB4}"/>
              </a:ext>
            </a:extLst>
          </p:cNvPr>
          <p:cNvSpPr txBox="1">
            <a:spLocks noChangeArrowheads="1"/>
          </p:cNvSpPr>
          <p:nvPr/>
        </p:nvSpPr>
        <p:spPr bwMode="auto">
          <a:xfrm>
            <a:off x="38886" y="661620"/>
            <a:ext cx="7119196" cy="5509200"/>
          </a:xfrm>
          <a:prstGeom prst="rect">
            <a:avLst/>
          </a:prstGeom>
          <a:solidFill>
            <a:srgbClr val="FFCCFF"/>
          </a:solidFill>
          <a:ln w="9525">
            <a:noFill/>
            <a:miter lim="800000"/>
            <a:headEnd/>
            <a:tailEnd/>
          </a:ln>
          <a:effectLst/>
        </p:spPr>
        <p:txBody>
          <a:bodyPr wrap="squar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r>
              <a:rPr lang="en-US" sz="1600" i="1" dirty="0">
                <a:solidFill>
                  <a:srgbClr val="0000FF"/>
                </a:solidFill>
              </a:rPr>
              <a:t>What is </a:t>
            </a:r>
            <a:r>
              <a:rPr lang="en-US" sz="1600" dirty="0">
                <a:solidFill>
                  <a:srgbClr val="0000FF"/>
                </a:solidFill>
              </a:rPr>
              <a:t>aqueous misdirection syndrome</a:t>
            </a:r>
            <a:r>
              <a:rPr lang="en-US" sz="1600" i="1" dirty="0">
                <a:solidFill>
                  <a:srgbClr val="0000FF"/>
                </a:solidFill>
              </a:rPr>
              <a:t>?</a:t>
            </a:r>
          </a:p>
          <a:p>
            <a:pPr eaLnBrk="1" hangingPunct="1"/>
            <a:r>
              <a:rPr lang="en-US" sz="1600" dirty="0">
                <a:solidFill>
                  <a:srgbClr val="0000FF"/>
                </a:solidFill>
              </a:rPr>
              <a:t>A rare condition in which anterior rotation of the ciliary body causes newly-produced aqueous to be (mis)directed toward the vitreous rather than into the posterior, then anterior chambers</a:t>
            </a:r>
          </a:p>
          <a:p>
            <a:pPr eaLnBrk="1" hangingPunct="1"/>
            <a:endParaRPr lang="en-US" sz="1600" dirty="0">
              <a:solidFill>
                <a:srgbClr val="0000FF"/>
              </a:solidFill>
            </a:endParaRPr>
          </a:p>
          <a:p>
            <a:pPr eaLnBrk="1" hangingPunct="1"/>
            <a:r>
              <a:rPr lang="en-US" sz="1600" i="1" dirty="0">
                <a:solidFill>
                  <a:srgbClr val="0000FF"/>
                </a:solidFill>
              </a:rPr>
              <a:t>How does it present?</a:t>
            </a:r>
          </a:p>
          <a:p>
            <a:pPr eaLnBrk="1" hangingPunct="1"/>
            <a:r>
              <a:rPr lang="en-US" sz="1600" dirty="0">
                <a:solidFill>
                  <a:srgbClr val="0000FF"/>
                </a:solidFill>
              </a:rPr>
              <a:t>With high IOP and a uniformly shallow AC in the acute post-op period after intraocular surgery</a:t>
            </a:r>
          </a:p>
          <a:p>
            <a:pPr eaLnBrk="1" hangingPunct="1"/>
            <a:endParaRPr lang="en-US" sz="1600" dirty="0">
              <a:solidFill>
                <a:srgbClr val="0000FF"/>
              </a:solidFill>
            </a:endParaRPr>
          </a:p>
          <a:p>
            <a:pPr eaLnBrk="1" hangingPunct="1"/>
            <a:r>
              <a:rPr lang="en-US" sz="1600" i="1" dirty="0">
                <a:solidFill>
                  <a:srgbClr val="0000FF"/>
                </a:solidFill>
              </a:rPr>
              <a:t>What is the chief risk factor?</a:t>
            </a:r>
          </a:p>
          <a:p>
            <a:pPr eaLnBrk="1" hangingPunct="1"/>
            <a:r>
              <a:rPr lang="en-US" sz="1600" dirty="0">
                <a:solidFill>
                  <a:srgbClr val="0000FF"/>
                </a:solidFill>
              </a:rPr>
              <a:t>Surgery in an eye with tight angles or PAS</a:t>
            </a:r>
          </a:p>
          <a:p>
            <a:pPr eaLnBrk="1" hangingPunct="1"/>
            <a:endParaRPr lang="en-US" sz="1600" dirty="0">
              <a:solidFill>
                <a:srgbClr val="0000FF"/>
              </a:solidFill>
            </a:endParaRPr>
          </a:p>
          <a:p>
            <a:pPr eaLnBrk="1" hangingPunct="1"/>
            <a:r>
              <a:rPr lang="en-US" sz="1600" i="1" dirty="0">
                <a:solidFill>
                  <a:srgbClr val="0000FF"/>
                </a:solidFill>
              </a:rPr>
              <a:t>By what other names is it known?</a:t>
            </a:r>
          </a:p>
          <a:p>
            <a:pPr eaLnBrk="1" hangingPunct="1"/>
            <a:r>
              <a:rPr lang="en-US" sz="1600" dirty="0">
                <a:solidFill>
                  <a:srgbClr val="0000FF"/>
                </a:solidFill>
              </a:rPr>
              <a:t>--Malignant glaucoma</a:t>
            </a:r>
          </a:p>
          <a:p>
            <a:pPr eaLnBrk="1" hangingPunct="1"/>
            <a:r>
              <a:rPr lang="en-US" sz="1600" dirty="0">
                <a:solidFill>
                  <a:srgbClr val="0000FF"/>
                </a:solidFill>
              </a:rPr>
              <a:t>--Ciliary-block glaucoma</a:t>
            </a:r>
            <a:endParaRPr lang="en-US" sz="1600" dirty="0">
              <a:solidFill>
                <a:srgbClr val="FFCCFF"/>
              </a:solidFill>
            </a:endParaRPr>
          </a:p>
          <a:p>
            <a:pPr eaLnBrk="1" hangingPunct="1"/>
            <a:endParaRPr lang="en-US" sz="1600" i="1" dirty="0">
              <a:solidFill>
                <a:srgbClr val="0000FF"/>
              </a:solidFill>
            </a:endParaRPr>
          </a:p>
          <a:p>
            <a:pPr eaLnBrk="1" hangingPunct="1"/>
            <a:r>
              <a:rPr lang="en-US" sz="1600" i="1" dirty="0">
                <a:solidFill>
                  <a:srgbClr val="0000FF"/>
                </a:solidFill>
              </a:rPr>
              <a:t>How is aqueous misdirection syndrome managed medically?</a:t>
            </a:r>
            <a:endParaRPr lang="en-US" sz="1600" dirty="0">
              <a:solidFill>
                <a:srgbClr val="0000FF"/>
              </a:solidFill>
            </a:endParaRPr>
          </a:p>
          <a:p>
            <a:pPr eaLnBrk="1" hangingPunct="1"/>
            <a:r>
              <a:rPr lang="en-US" sz="1600" dirty="0">
                <a:solidFill>
                  <a:srgbClr val="FFCCFF"/>
                </a:solidFill>
              </a:rPr>
              <a:t>With the triad of aggressive  aqueous suppression , aggressive  cycloplegia and  dehydration  of the vitreous with  hyperosmotic agents</a:t>
            </a:r>
          </a:p>
          <a:p>
            <a:pPr eaLnBrk="1" hangingPunct="1"/>
            <a:endParaRPr lang="en-US" sz="1600" dirty="0">
              <a:solidFill>
                <a:srgbClr val="FFCCFF"/>
              </a:solidFill>
            </a:endParaRPr>
          </a:p>
          <a:p>
            <a:pPr eaLnBrk="1" hangingPunct="1"/>
            <a:r>
              <a:rPr lang="en-US" sz="1600" i="1" dirty="0">
                <a:solidFill>
                  <a:srgbClr val="FFCCFF"/>
                </a:solidFill>
              </a:rPr>
              <a:t>Is there a role for surgery in managing aqueous misdirection?</a:t>
            </a:r>
          </a:p>
          <a:p>
            <a:pPr eaLnBrk="1" hangingPunct="1"/>
            <a:r>
              <a:rPr lang="en-US" sz="1600" dirty="0">
                <a:solidFill>
                  <a:srgbClr val="FFCCFF"/>
                </a:solidFill>
              </a:rPr>
              <a:t>Yes; resolution often requires surgical or laser disruption of the vitreous face</a:t>
            </a:r>
            <a:endParaRPr lang="en-US" sz="1600" b="1" dirty="0">
              <a:solidFill>
                <a:srgbClr val="FFCCFF"/>
              </a:solidFill>
            </a:endParaRPr>
          </a:p>
        </p:txBody>
      </p:sp>
      <p:sp>
        <p:nvSpPr>
          <p:cNvPr id="37" name="Oval 36">
            <a:extLst>
              <a:ext uri="{FF2B5EF4-FFF2-40B4-BE49-F238E27FC236}">
                <a16:creationId xmlns:a16="http://schemas.microsoft.com/office/drawing/2014/main" id="{807B83F5-75EE-49FC-ABD5-E266424DE5DD}"/>
              </a:ext>
            </a:extLst>
          </p:cNvPr>
          <p:cNvSpPr/>
          <p:nvPr/>
        </p:nvSpPr>
        <p:spPr>
          <a:xfrm>
            <a:off x="5415256" y="2611055"/>
            <a:ext cx="2486673" cy="490331"/>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0" name="Text Box 23">
            <a:extLst>
              <a:ext uri="{FF2B5EF4-FFF2-40B4-BE49-F238E27FC236}">
                <a16:creationId xmlns:a16="http://schemas.microsoft.com/office/drawing/2014/main" id="{D8F2FCFF-2984-4836-B000-9C5601A8EAAA}"/>
              </a:ext>
            </a:extLst>
          </p:cNvPr>
          <p:cNvSpPr txBox="1">
            <a:spLocks noChangeArrowheads="1"/>
          </p:cNvSpPr>
          <p:nvPr/>
        </p:nvSpPr>
        <p:spPr bwMode="auto">
          <a:xfrm>
            <a:off x="5530369" y="2667000"/>
            <a:ext cx="2339102" cy="338554"/>
          </a:xfrm>
          <a:prstGeom prst="rect">
            <a:avLst/>
          </a:prstGeom>
          <a:no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b="1" dirty="0"/>
              <a:t>Aqueous misdirection</a:t>
            </a:r>
          </a:p>
        </p:txBody>
      </p:sp>
    </p:spTree>
    <p:extLst>
      <p:ext uri="{BB962C8B-B14F-4D97-AF65-F5344CB8AC3E}">
        <p14:creationId xmlns:p14="http://schemas.microsoft.com/office/powerpoint/2010/main" val="3600624578"/>
      </p:ext>
    </p:extLst>
  </p:cSld>
  <p:clrMapOvr>
    <a:masterClrMapping/>
  </p:clrMapOvr>
</p:sld>
</file>

<file path=ppt/slides/slide1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Straight Arrow Connector 12">
            <a:extLst>
              <a:ext uri="{FF2B5EF4-FFF2-40B4-BE49-F238E27FC236}">
                <a16:creationId xmlns:a16="http://schemas.microsoft.com/office/drawing/2014/main" id="{A6DE2085-829C-480C-9216-69D6039C0A37}"/>
              </a:ext>
            </a:extLst>
          </p:cNvPr>
          <p:cNvCxnSpPr>
            <a:cxnSpLocks/>
          </p:cNvCxnSpPr>
          <p:nvPr/>
        </p:nvCxnSpPr>
        <p:spPr>
          <a:xfrm>
            <a:off x="6717173" y="1828800"/>
            <a:ext cx="0" cy="3462754"/>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43014" name="Text Box 6"/>
          <p:cNvSpPr txBox="1">
            <a:spLocks noChangeArrowheads="1"/>
          </p:cNvSpPr>
          <p:nvPr/>
        </p:nvSpPr>
        <p:spPr bwMode="auto">
          <a:xfrm>
            <a:off x="533400" y="2356376"/>
            <a:ext cx="1005403"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Lens-</a:t>
            </a:r>
          </a:p>
          <a:p>
            <a:pPr algn="ctr" eaLnBrk="1" hangingPunct="1">
              <a:lnSpc>
                <a:spcPct val="80000"/>
              </a:lnSpc>
              <a:spcBef>
                <a:spcPct val="0"/>
              </a:spcBef>
              <a:buClrTx/>
              <a:buSzTx/>
              <a:buFontTx/>
              <a:buNone/>
            </a:pPr>
            <a:r>
              <a:rPr lang="en-US" altLang="en-US" sz="1800" dirty="0">
                <a:solidFill>
                  <a:schemeClr val="bg1">
                    <a:lumMod val="75000"/>
                  </a:schemeClr>
                </a:solidFill>
              </a:rPr>
              <a:t>Induced</a:t>
            </a:r>
          </a:p>
        </p:txBody>
      </p:sp>
      <p:sp>
        <p:nvSpPr>
          <p:cNvPr id="43017" name="Text Box 14"/>
          <p:cNvSpPr txBox="1">
            <a:spLocks noChangeArrowheads="1"/>
          </p:cNvSpPr>
          <p:nvPr/>
        </p:nvSpPr>
        <p:spPr bwMode="auto">
          <a:xfrm>
            <a:off x="3026498" y="2365901"/>
            <a:ext cx="1633781"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Aphakic/</a:t>
            </a:r>
          </a:p>
          <a:p>
            <a:pPr algn="ctr" eaLnBrk="1" hangingPunct="1">
              <a:lnSpc>
                <a:spcPct val="80000"/>
              </a:lnSpc>
              <a:spcBef>
                <a:spcPct val="0"/>
              </a:spcBef>
              <a:buClrTx/>
              <a:buSzTx/>
              <a:buFontTx/>
              <a:buNone/>
            </a:pPr>
            <a:r>
              <a:rPr lang="en-US" altLang="en-US" sz="1800" dirty="0" err="1">
                <a:solidFill>
                  <a:schemeClr val="bg1">
                    <a:lumMod val="75000"/>
                  </a:schemeClr>
                </a:solidFill>
              </a:rPr>
              <a:t>Pseudophakic</a:t>
            </a:r>
            <a:endParaRPr lang="en-US" altLang="en-US" sz="1800" dirty="0">
              <a:solidFill>
                <a:schemeClr val="bg1">
                  <a:lumMod val="75000"/>
                </a:schemeClr>
              </a:solidFill>
            </a:endParaRPr>
          </a:p>
        </p:txBody>
      </p:sp>
      <p:sp>
        <p:nvSpPr>
          <p:cNvPr id="43031" name="Text Box 35"/>
          <p:cNvSpPr txBox="1">
            <a:spLocks noChangeArrowheads="1"/>
          </p:cNvSpPr>
          <p:nvPr/>
        </p:nvSpPr>
        <p:spPr bwMode="auto">
          <a:xfrm>
            <a:off x="1190847" y="1295400"/>
            <a:ext cx="2473754"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solidFill>
                  <a:schemeClr val="bg1">
                    <a:lumMod val="75000"/>
                  </a:schemeClr>
                </a:solidFill>
              </a:rPr>
              <a:t>w/ Pupillary Block</a:t>
            </a:r>
          </a:p>
        </p:txBody>
      </p:sp>
      <p:sp>
        <p:nvSpPr>
          <p:cNvPr id="43032" name="Text Box 36"/>
          <p:cNvSpPr txBox="1">
            <a:spLocks noChangeArrowheads="1"/>
          </p:cNvSpPr>
          <p:nvPr/>
        </p:nvSpPr>
        <p:spPr bwMode="auto">
          <a:xfrm>
            <a:off x="5181600" y="1295400"/>
            <a:ext cx="2630848"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t>w/o Pupillary Block</a:t>
            </a:r>
          </a:p>
        </p:txBody>
      </p:sp>
      <p:sp>
        <p:nvSpPr>
          <p:cNvPr id="49" name="Rectangle 2">
            <a:extLst>
              <a:ext uri="{FF2B5EF4-FFF2-40B4-BE49-F238E27FC236}">
                <a16:creationId xmlns:a16="http://schemas.microsoft.com/office/drawing/2014/main" id="{240EE5BF-F7D2-4FC8-A5DD-F6B5423153C6}"/>
              </a:ext>
            </a:extLst>
          </p:cNvPr>
          <p:cNvSpPr>
            <a:spLocks noGrp="1" noChangeArrowheads="1"/>
          </p:cNvSpPr>
          <p:nvPr>
            <p:ph type="title"/>
          </p:nvPr>
        </p:nvSpPr>
        <p:spPr>
          <a:xfrm>
            <a:off x="457200" y="304800"/>
            <a:ext cx="7543800" cy="563562"/>
          </a:xfrm>
        </p:spPr>
        <p:txBody>
          <a:bodyPr/>
          <a:lstStyle/>
          <a:p>
            <a:pPr eaLnBrk="1" hangingPunct="1"/>
            <a:r>
              <a:rPr lang="en-US" altLang="en-US" sz="3500" dirty="0"/>
              <a:t>Q/A</a:t>
            </a:r>
          </a:p>
        </p:txBody>
      </p:sp>
      <p:sp>
        <p:nvSpPr>
          <p:cNvPr id="50" name="TextBox 49">
            <a:extLst>
              <a:ext uri="{FF2B5EF4-FFF2-40B4-BE49-F238E27FC236}">
                <a16:creationId xmlns:a16="http://schemas.microsoft.com/office/drawing/2014/main" id="{CF426230-46C8-405C-9015-99EF57762A2E}"/>
              </a:ext>
            </a:extLst>
          </p:cNvPr>
          <p:cNvSpPr txBox="1"/>
          <p:nvPr/>
        </p:nvSpPr>
        <p:spPr>
          <a:xfrm>
            <a:off x="2259496" y="189094"/>
            <a:ext cx="4607480" cy="400110"/>
          </a:xfrm>
          <a:prstGeom prst="rect">
            <a:avLst/>
          </a:prstGeom>
          <a:solidFill>
            <a:schemeClr val="accent1">
              <a:lumMod val="60000"/>
              <a:lumOff val="40000"/>
            </a:schemeClr>
          </a:solidFill>
        </p:spPr>
        <p:txBody>
          <a:bodyPr wrap="none" rtlCol="0">
            <a:spAutoFit/>
          </a:bodyPr>
          <a:lstStyle/>
          <a:p>
            <a:pPr algn="ctr"/>
            <a:r>
              <a:rPr lang="en-US" sz="2000" b="1" dirty="0"/>
              <a:t>Secondary Angle Closure Glaucoma</a:t>
            </a:r>
          </a:p>
        </p:txBody>
      </p:sp>
      <p:sp>
        <p:nvSpPr>
          <p:cNvPr id="2" name="TextBox 1">
            <a:extLst>
              <a:ext uri="{FF2B5EF4-FFF2-40B4-BE49-F238E27FC236}">
                <a16:creationId xmlns:a16="http://schemas.microsoft.com/office/drawing/2014/main" id="{A7E30BEC-923B-4C9A-A856-BDD0D882F6B8}"/>
              </a:ext>
            </a:extLst>
          </p:cNvPr>
          <p:cNvSpPr txBox="1"/>
          <p:nvPr/>
        </p:nvSpPr>
        <p:spPr>
          <a:xfrm>
            <a:off x="887305" y="2844119"/>
            <a:ext cx="1494320" cy="338554"/>
          </a:xfrm>
          <a:prstGeom prst="rect">
            <a:avLst/>
          </a:prstGeom>
          <a:noFill/>
        </p:spPr>
        <p:txBody>
          <a:bodyPr wrap="none" rtlCol="0">
            <a:spAutoFit/>
          </a:bodyPr>
          <a:lstStyle/>
          <a:p>
            <a:r>
              <a:rPr lang="en-US" sz="1600" dirty="0" err="1">
                <a:solidFill>
                  <a:schemeClr val="bg1">
                    <a:lumMod val="75000"/>
                  </a:schemeClr>
                </a:solidFill>
              </a:rPr>
              <a:t>Phacomorphic</a:t>
            </a:r>
            <a:endParaRPr lang="en-US" sz="1600" dirty="0">
              <a:solidFill>
                <a:schemeClr val="bg1">
                  <a:lumMod val="75000"/>
                </a:schemeClr>
              </a:solidFill>
            </a:endParaRPr>
          </a:p>
        </p:txBody>
      </p:sp>
      <p:sp>
        <p:nvSpPr>
          <p:cNvPr id="51" name="TextBox 50">
            <a:extLst>
              <a:ext uri="{FF2B5EF4-FFF2-40B4-BE49-F238E27FC236}">
                <a16:creationId xmlns:a16="http://schemas.microsoft.com/office/drawing/2014/main" id="{156069D4-340B-4160-A336-EBF73557CEE0}"/>
              </a:ext>
            </a:extLst>
          </p:cNvPr>
          <p:cNvSpPr txBox="1"/>
          <p:nvPr/>
        </p:nvSpPr>
        <p:spPr>
          <a:xfrm>
            <a:off x="884725" y="3175578"/>
            <a:ext cx="1402948" cy="338554"/>
          </a:xfrm>
          <a:prstGeom prst="rect">
            <a:avLst/>
          </a:prstGeom>
          <a:noFill/>
        </p:spPr>
        <p:txBody>
          <a:bodyPr wrap="none" rtlCol="0">
            <a:spAutoFit/>
          </a:bodyPr>
          <a:lstStyle/>
          <a:p>
            <a:r>
              <a:rPr lang="en-US" sz="1600" dirty="0">
                <a:solidFill>
                  <a:schemeClr val="bg1">
                    <a:lumMod val="75000"/>
                  </a:schemeClr>
                </a:solidFill>
              </a:rPr>
              <a:t>Ectopia </a:t>
            </a:r>
            <a:r>
              <a:rPr lang="en-US" sz="1600" dirty="0" err="1">
                <a:solidFill>
                  <a:schemeClr val="bg1">
                    <a:lumMod val="75000"/>
                  </a:schemeClr>
                </a:solidFill>
              </a:rPr>
              <a:t>lentis</a:t>
            </a:r>
            <a:endParaRPr lang="en-US" sz="1600" dirty="0">
              <a:solidFill>
                <a:schemeClr val="bg1">
                  <a:lumMod val="75000"/>
                </a:schemeClr>
              </a:solidFill>
            </a:endParaRPr>
          </a:p>
        </p:txBody>
      </p:sp>
      <p:cxnSp>
        <p:nvCxnSpPr>
          <p:cNvPr id="71" name="Straight Connector 70">
            <a:extLst>
              <a:ext uri="{FF2B5EF4-FFF2-40B4-BE49-F238E27FC236}">
                <a16:creationId xmlns:a16="http://schemas.microsoft.com/office/drawing/2014/main" id="{C104938D-BA8D-4E39-9D5F-9EE2012F2F3C}"/>
              </a:ext>
            </a:extLst>
          </p:cNvPr>
          <p:cNvCxnSpPr>
            <a:cxnSpLocks/>
          </p:cNvCxnSpPr>
          <p:nvPr/>
        </p:nvCxnSpPr>
        <p:spPr>
          <a:xfrm flipH="1">
            <a:off x="762665" y="3023488"/>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2A7E4E40-472F-4E50-8A7A-45C10FDD7171}"/>
              </a:ext>
            </a:extLst>
          </p:cNvPr>
          <p:cNvCxnSpPr>
            <a:cxnSpLocks/>
          </p:cNvCxnSpPr>
          <p:nvPr/>
        </p:nvCxnSpPr>
        <p:spPr>
          <a:xfrm flipH="1">
            <a:off x="762665" y="3347853"/>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C3924889-45B9-4383-9C9E-48F0A9C27AD8}"/>
              </a:ext>
            </a:extLst>
          </p:cNvPr>
          <p:cNvCxnSpPr>
            <a:cxnSpLocks/>
          </p:cNvCxnSpPr>
          <p:nvPr/>
        </p:nvCxnSpPr>
        <p:spPr>
          <a:xfrm flipH="1">
            <a:off x="748719" y="2838976"/>
            <a:ext cx="13947" cy="5088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 name="Straight Arrow Connector 5">
            <a:extLst>
              <a:ext uri="{FF2B5EF4-FFF2-40B4-BE49-F238E27FC236}">
                <a16:creationId xmlns:a16="http://schemas.microsoft.com/office/drawing/2014/main" id="{A3439F0C-5143-461F-8F3C-2E830785DEFC}"/>
              </a:ext>
            </a:extLst>
          </p:cNvPr>
          <p:cNvCxnSpPr>
            <a:stCxn id="50" idx="2"/>
          </p:cNvCxnSpPr>
          <p:nvPr/>
        </p:nvCxnSpPr>
        <p:spPr>
          <a:xfrm flipH="1">
            <a:off x="2971800" y="589204"/>
            <a:ext cx="1591436" cy="706196"/>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0" name="Straight Arrow Connector 9">
            <a:extLst>
              <a:ext uri="{FF2B5EF4-FFF2-40B4-BE49-F238E27FC236}">
                <a16:creationId xmlns:a16="http://schemas.microsoft.com/office/drawing/2014/main" id="{84DC796E-F6ED-4FBB-82D2-A260F480BF8A}"/>
              </a:ext>
            </a:extLst>
          </p:cNvPr>
          <p:cNvCxnSpPr>
            <a:cxnSpLocks/>
          </p:cNvCxnSpPr>
          <p:nvPr/>
        </p:nvCxnSpPr>
        <p:spPr>
          <a:xfrm>
            <a:off x="4572000" y="589204"/>
            <a:ext cx="1600200" cy="706196"/>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6" name="Straight Arrow Connector 25">
            <a:extLst>
              <a:ext uri="{FF2B5EF4-FFF2-40B4-BE49-F238E27FC236}">
                <a16:creationId xmlns:a16="http://schemas.microsoft.com/office/drawing/2014/main" id="{B70E0124-9B84-41A5-8D84-A66B7838A706}"/>
              </a:ext>
            </a:extLst>
          </p:cNvPr>
          <p:cNvCxnSpPr>
            <a:cxnSpLocks/>
          </p:cNvCxnSpPr>
          <p:nvPr/>
        </p:nvCxnSpPr>
        <p:spPr>
          <a:xfrm flipH="1">
            <a:off x="1159539" y="1828800"/>
            <a:ext cx="1290435" cy="478059"/>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28" name="Straight Arrow Connector 27">
            <a:extLst>
              <a:ext uri="{FF2B5EF4-FFF2-40B4-BE49-F238E27FC236}">
                <a16:creationId xmlns:a16="http://schemas.microsoft.com/office/drawing/2014/main" id="{567A4249-5C59-4416-8A8E-1C35913900AB}"/>
              </a:ext>
            </a:extLst>
          </p:cNvPr>
          <p:cNvCxnSpPr>
            <a:cxnSpLocks/>
          </p:cNvCxnSpPr>
          <p:nvPr/>
        </p:nvCxnSpPr>
        <p:spPr>
          <a:xfrm>
            <a:off x="2449973" y="1832208"/>
            <a:ext cx="1268784"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56" name="Text Box 6">
            <a:extLst>
              <a:ext uri="{FF2B5EF4-FFF2-40B4-BE49-F238E27FC236}">
                <a16:creationId xmlns:a16="http://schemas.microsoft.com/office/drawing/2014/main" id="{557983BD-9D64-49B9-A366-A08663B0451F}"/>
              </a:ext>
            </a:extLst>
          </p:cNvPr>
          <p:cNvSpPr txBox="1">
            <a:spLocks noChangeArrowheads="1"/>
          </p:cNvSpPr>
          <p:nvPr/>
        </p:nvSpPr>
        <p:spPr bwMode="auto">
          <a:xfrm>
            <a:off x="5029200" y="2356376"/>
            <a:ext cx="813043"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r" eaLnBrk="1" hangingPunct="1">
              <a:lnSpc>
                <a:spcPct val="80000"/>
              </a:lnSpc>
              <a:spcBef>
                <a:spcPct val="0"/>
              </a:spcBef>
              <a:buClrTx/>
              <a:buSzTx/>
              <a:buFontTx/>
              <a:buNone/>
            </a:pPr>
            <a:r>
              <a:rPr lang="en-US" altLang="en-US" sz="1800" dirty="0"/>
              <a:t>‘Push’</a:t>
            </a:r>
          </a:p>
        </p:txBody>
      </p:sp>
      <p:sp>
        <p:nvSpPr>
          <p:cNvPr id="57" name="Text Box 14">
            <a:extLst>
              <a:ext uri="{FF2B5EF4-FFF2-40B4-BE49-F238E27FC236}">
                <a16:creationId xmlns:a16="http://schemas.microsoft.com/office/drawing/2014/main" id="{5DAFA1C1-3A29-4C27-A379-663FDD22E326}"/>
              </a:ext>
            </a:extLst>
          </p:cNvPr>
          <p:cNvSpPr txBox="1">
            <a:spLocks noChangeArrowheads="1"/>
          </p:cNvSpPr>
          <p:nvPr/>
        </p:nvSpPr>
        <p:spPr bwMode="auto">
          <a:xfrm>
            <a:off x="7620000" y="2365901"/>
            <a:ext cx="671979"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‘Pull’</a:t>
            </a:r>
          </a:p>
        </p:txBody>
      </p:sp>
      <p:cxnSp>
        <p:nvCxnSpPr>
          <p:cNvPr id="58" name="Straight Arrow Connector 57">
            <a:extLst>
              <a:ext uri="{FF2B5EF4-FFF2-40B4-BE49-F238E27FC236}">
                <a16:creationId xmlns:a16="http://schemas.microsoft.com/office/drawing/2014/main" id="{E874FEE9-46BD-46A3-90A3-DE7CC220FBFF}"/>
              </a:ext>
            </a:extLst>
          </p:cNvPr>
          <p:cNvCxnSpPr>
            <a:cxnSpLocks/>
          </p:cNvCxnSpPr>
          <p:nvPr/>
        </p:nvCxnSpPr>
        <p:spPr>
          <a:xfrm flipH="1">
            <a:off x="5867400" y="1828800"/>
            <a:ext cx="849775" cy="477455"/>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59" name="Straight Arrow Connector 58">
            <a:extLst>
              <a:ext uri="{FF2B5EF4-FFF2-40B4-BE49-F238E27FC236}">
                <a16:creationId xmlns:a16="http://schemas.microsoft.com/office/drawing/2014/main" id="{C370A4A1-FE96-4E70-B89E-839542A5E241}"/>
              </a:ext>
            </a:extLst>
          </p:cNvPr>
          <p:cNvCxnSpPr>
            <a:cxnSpLocks/>
          </p:cNvCxnSpPr>
          <p:nvPr/>
        </p:nvCxnSpPr>
        <p:spPr>
          <a:xfrm>
            <a:off x="6717173" y="1832208"/>
            <a:ext cx="902827" cy="474047"/>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101" name="Text Box 42">
            <a:extLst>
              <a:ext uri="{FF2B5EF4-FFF2-40B4-BE49-F238E27FC236}">
                <a16:creationId xmlns:a16="http://schemas.microsoft.com/office/drawing/2014/main" id="{334BC1A9-19DE-4364-B6DD-2EE35901B8C6}"/>
              </a:ext>
            </a:extLst>
          </p:cNvPr>
          <p:cNvSpPr txBox="1">
            <a:spLocks noChangeArrowheads="1"/>
          </p:cNvSpPr>
          <p:nvPr/>
        </p:nvSpPr>
        <p:spPr bwMode="auto">
          <a:xfrm>
            <a:off x="5551406" y="3192546"/>
            <a:ext cx="2276072"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ERD/choroidal effusion</a:t>
            </a:r>
          </a:p>
        </p:txBody>
      </p:sp>
      <p:sp>
        <p:nvSpPr>
          <p:cNvPr id="103" name="Text Box 47">
            <a:extLst>
              <a:ext uri="{FF2B5EF4-FFF2-40B4-BE49-F238E27FC236}">
                <a16:creationId xmlns:a16="http://schemas.microsoft.com/office/drawing/2014/main" id="{B8E0D8FB-F6B2-4B80-97DB-EF49CE3BCD2B}"/>
              </a:ext>
            </a:extLst>
          </p:cNvPr>
          <p:cNvSpPr txBox="1">
            <a:spLocks noChangeArrowheads="1"/>
          </p:cNvSpPr>
          <p:nvPr/>
        </p:nvSpPr>
        <p:spPr bwMode="auto">
          <a:xfrm>
            <a:off x="5543446" y="4055146"/>
            <a:ext cx="1619354"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err="1">
                <a:solidFill>
                  <a:schemeClr val="bg1">
                    <a:lumMod val="75000"/>
                  </a:schemeClr>
                </a:solidFill>
              </a:rPr>
              <a:t>Nanophthalmos</a:t>
            </a:r>
            <a:endParaRPr lang="en-US" altLang="en-US" sz="1600" dirty="0">
              <a:solidFill>
                <a:schemeClr val="bg1">
                  <a:lumMod val="75000"/>
                </a:schemeClr>
              </a:solidFill>
            </a:endParaRPr>
          </a:p>
        </p:txBody>
      </p:sp>
      <p:cxnSp>
        <p:nvCxnSpPr>
          <p:cNvPr id="104" name="Straight Connector 103">
            <a:extLst>
              <a:ext uri="{FF2B5EF4-FFF2-40B4-BE49-F238E27FC236}">
                <a16:creationId xmlns:a16="http://schemas.microsoft.com/office/drawing/2014/main" id="{49D87D4A-E317-4446-9B95-5184CB3968F3}"/>
              </a:ext>
            </a:extLst>
          </p:cNvPr>
          <p:cNvCxnSpPr>
            <a:cxnSpLocks/>
          </p:cNvCxnSpPr>
          <p:nvPr/>
        </p:nvCxnSpPr>
        <p:spPr>
          <a:xfrm flipH="1">
            <a:off x="5316229" y="2667000"/>
            <a:ext cx="7397" cy="2531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5" name="Straight Connector 104">
            <a:extLst>
              <a:ext uri="{FF2B5EF4-FFF2-40B4-BE49-F238E27FC236}">
                <a16:creationId xmlns:a16="http://schemas.microsoft.com/office/drawing/2014/main" id="{F40B6D71-75A8-4A88-864D-00D14C2F710D}"/>
              </a:ext>
            </a:extLst>
          </p:cNvPr>
          <p:cNvCxnSpPr/>
          <p:nvPr/>
        </p:nvCxnSpPr>
        <p:spPr>
          <a:xfrm flipH="1">
            <a:off x="5323624" y="2832814"/>
            <a:ext cx="24447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6" name="Straight Connector 105">
            <a:extLst>
              <a:ext uri="{FF2B5EF4-FFF2-40B4-BE49-F238E27FC236}">
                <a16:creationId xmlns:a16="http://schemas.microsoft.com/office/drawing/2014/main" id="{010BF7B2-AA07-4DCF-822D-E2DB5CC0BF59}"/>
              </a:ext>
            </a:extLst>
          </p:cNvPr>
          <p:cNvCxnSpPr/>
          <p:nvPr/>
        </p:nvCxnSpPr>
        <p:spPr>
          <a:xfrm flipH="1">
            <a:off x="5323624" y="3360065"/>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a:extLst>
              <a:ext uri="{FF2B5EF4-FFF2-40B4-BE49-F238E27FC236}">
                <a16:creationId xmlns:a16="http://schemas.microsoft.com/office/drawing/2014/main" id="{BAC8035C-3999-4C31-93CD-6C0D2ADEB73B}"/>
              </a:ext>
            </a:extLst>
          </p:cNvPr>
          <p:cNvCxnSpPr/>
          <p:nvPr/>
        </p:nvCxnSpPr>
        <p:spPr>
          <a:xfrm flipH="1">
            <a:off x="5323536" y="3786938"/>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8" name="Straight Connector 107">
            <a:extLst>
              <a:ext uri="{FF2B5EF4-FFF2-40B4-BE49-F238E27FC236}">
                <a16:creationId xmlns:a16="http://schemas.microsoft.com/office/drawing/2014/main" id="{DB64CAEE-69B4-426A-8A5B-D1269DBF0F66}"/>
              </a:ext>
            </a:extLst>
          </p:cNvPr>
          <p:cNvCxnSpPr/>
          <p:nvPr/>
        </p:nvCxnSpPr>
        <p:spPr>
          <a:xfrm flipH="1">
            <a:off x="5327493" y="4249152"/>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12" name="Straight Connector 111">
            <a:extLst>
              <a:ext uri="{FF2B5EF4-FFF2-40B4-BE49-F238E27FC236}">
                <a16:creationId xmlns:a16="http://schemas.microsoft.com/office/drawing/2014/main" id="{99A16C30-4BE4-48E5-8B65-0C5F3039B8DC}"/>
              </a:ext>
            </a:extLst>
          </p:cNvPr>
          <p:cNvCxnSpPr/>
          <p:nvPr/>
        </p:nvCxnSpPr>
        <p:spPr>
          <a:xfrm flipH="1">
            <a:off x="5333455" y="51816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13" name="Text Box 42">
            <a:extLst>
              <a:ext uri="{FF2B5EF4-FFF2-40B4-BE49-F238E27FC236}">
                <a16:creationId xmlns:a16="http://schemas.microsoft.com/office/drawing/2014/main" id="{056DFFD9-3CA2-42E7-90FE-4F14522E3504}"/>
              </a:ext>
            </a:extLst>
          </p:cNvPr>
          <p:cNvSpPr txBox="1">
            <a:spLocks noChangeArrowheads="1"/>
          </p:cNvSpPr>
          <p:nvPr/>
        </p:nvSpPr>
        <p:spPr bwMode="auto">
          <a:xfrm>
            <a:off x="5533954" y="3623846"/>
            <a:ext cx="1563248"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Retinal surgery</a:t>
            </a:r>
          </a:p>
        </p:txBody>
      </p:sp>
      <p:sp>
        <p:nvSpPr>
          <p:cNvPr id="118" name="Text Box 47">
            <a:extLst>
              <a:ext uri="{FF2B5EF4-FFF2-40B4-BE49-F238E27FC236}">
                <a16:creationId xmlns:a16="http://schemas.microsoft.com/office/drawing/2014/main" id="{3F59D898-ECAD-49F0-9425-2A1BC8DDA7B5}"/>
              </a:ext>
            </a:extLst>
          </p:cNvPr>
          <p:cNvSpPr txBox="1">
            <a:spLocks noChangeArrowheads="1"/>
          </p:cNvSpPr>
          <p:nvPr/>
        </p:nvSpPr>
        <p:spPr bwMode="auto">
          <a:xfrm>
            <a:off x="5523688" y="4538246"/>
            <a:ext cx="1414170"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Drug-induced</a:t>
            </a:r>
          </a:p>
        </p:txBody>
      </p:sp>
      <p:sp>
        <p:nvSpPr>
          <p:cNvPr id="121" name="Text Box 45">
            <a:extLst>
              <a:ext uri="{FF2B5EF4-FFF2-40B4-BE49-F238E27FC236}">
                <a16:creationId xmlns:a16="http://schemas.microsoft.com/office/drawing/2014/main" id="{261B7576-5E47-4AEB-A7FB-9A1B9ECB52C4}"/>
              </a:ext>
            </a:extLst>
          </p:cNvPr>
          <p:cNvSpPr txBox="1">
            <a:spLocks noChangeArrowheads="1"/>
          </p:cNvSpPr>
          <p:nvPr/>
        </p:nvSpPr>
        <p:spPr bwMode="auto">
          <a:xfrm>
            <a:off x="5523688" y="5013493"/>
            <a:ext cx="582211"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PFV</a:t>
            </a:r>
          </a:p>
        </p:txBody>
      </p:sp>
      <p:sp>
        <p:nvSpPr>
          <p:cNvPr id="16" name="TextBox 15">
            <a:extLst>
              <a:ext uri="{FF2B5EF4-FFF2-40B4-BE49-F238E27FC236}">
                <a16:creationId xmlns:a16="http://schemas.microsoft.com/office/drawing/2014/main" id="{984E008D-FBBA-42B4-940E-EA26772E0161}"/>
              </a:ext>
            </a:extLst>
          </p:cNvPr>
          <p:cNvSpPr txBox="1"/>
          <p:nvPr/>
        </p:nvSpPr>
        <p:spPr>
          <a:xfrm>
            <a:off x="6230528" y="5257800"/>
            <a:ext cx="1326004" cy="369332"/>
          </a:xfrm>
          <a:prstGeom prst="rect">
            <a:avLst/>
          </a:prstGeom>
          <a:noFill/>
        </p:spPr>
        <p:txBody>
          <a:bodyPr wrap="none" rtlCol="0">
            <a:spAutoFit/>
          </a:bodyPr>
          <a:lstStyle/>
          <a:p>
            <a:pPr algn="ctr"/>
            <a:r>
              <a:rPr lang="en-US" dirty="0">
                <a:solidFill>
                  <a:schemeClr val="bg1">
                    <a:lumMod val="75000"/>
                  </a:schemeClr>
                </a:solidFill>
              </a:rPr>
              <a:t>Both/Either</a:t>
            </a:r>
          </a:p>
        </p:txBody>
      </p:sp>
      <p:cxnSp>
        <p:nvCxnSpPr>
          <p:cNvPr id="125" name="Straight Connector 124">
            <a:extLst>
              <a:ext uri="{FF2B5EF4-FFF2-40B4-BE49-F238E27FC236}">
                <a16:creationId xmlns:a16="http://schemas.microsoft.com/office/drawing/2014/main" id="{01138141-D318-4ED7-A7FE-D8F2155CE890}"/>
              </a:ext>
            </a:extLst>
          </p:cNvPr>
          <p:cNvCxnSpPr/>
          <p:nvPr/>
        </p:nvCxnSpPr>
        <p:spPr>
          <a:xfrm flipH="1">
            <a:off x="5334000" y="4724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36" name="Text Box 19">
            <a:extLst>
              <a:ext uri="{FF2B5EF4-FFF2-40B4-BE49-F238E27FC236}">
                <a16:creationId xmlns:a16="http://schemas.microsoft.com/office/drawing/2014/main" id="{DACBEF6D-2D2F-4E0B-9506-468BB5942DB4}"/>
              </a:ext>
            </a:extLst>
          </p:cNvPr>
          <p:cNvSpPr txBox="1">
            <a:spLocks noChangeArrowheads="1"/>
          </p:cNvSpPr>
          <p:nvPr/>
        </p:nvSpPr>
        <p:spPr bwMode="auto">
          <a:xfrm>
            <a:off x="38886" y="661620"/>
            <a:ext cx="7119196" cy="5509200"/>
          </a:xfrm>
          <a:prstGeom prst="rect">
            <a:avLst/>
          </a:prstGeom>
          <a:solidFill>
            <a:srgbClr val="FFCCFF"/>
          </a:solidFill>
          <a:ln w="9525">
            <a:noFill/>
            <a:miter lim="800000"/>
            <a:headEnd/>
            <a:tailEnd/>
          </a:ln>
          <a:effectLst/>
        </p:spPr>
        <p:txBody>
          <a:bodyPr wrap="squar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r>
              <a:rPr lang="en-US" sz="1600" i="1" dirty="0">
                <a:solidFill>
                  <a:srgbClr val="0000FF"/>
                </a:solidFill>
              </a:rPr>
              <a:t>What is </a:t>
            </a:r>
            <a:r>
              <a:rPr lang="en-US" sz="1600" dirty="0">
                <a:solidFill>
                  <a:srgbClr val="0000FF"/>
                </a:solidFill>
              </a:rPr>
              <a:t>aqueous misdirection syndrome</a:t>
            </a:r>
            <a:r>
              <a:rPr lang="en-US" sz="1600" i="1" dirty="0">
                <a:solidFill>
                  <a:srgbClr val="0000FF"/>
                </a:solidFill>
              </a:rPr>
              <a:t>?</a:t>
            </a:r>
          </a:p>
          <a:p>
            <a:pPr eaLnBrk="1" hangingPunct="1"/>
            <a:r>
              <a:rPr lang="en-US" sz="1600" dirty="0">
                <a:solidFill>
                  <a:srgbClr val="0000FF"/>
                </a:solidFill>
              </a:rPr>
              <a:t>A rare condition in which anterior rotation of the ciliary body causes newly-produced aqueous to be (mis)directed toward the vitreous rather than into the posterior, then anterior chambers</a:t>
            </a:r>
          </a:p>
          <a:p>
            <a:pPr eaLnBrk="1" hangingPunct="1"/>
            <a:endParaRPr lang="en-US" sz="1600" dirty="0">
              <a:solidFill>
                <a:srgbClr val="0000FF"/>
              </a:solidFill>
            </a:endParaRPr>
          </a:p>
          <a:p>
            <a:pPr eaLnBrk="1" hangingPunct="1"/>
            <a:r>
              <a:rPr lang="en-US" sz="1600" i="1" dirty="0">
                <a:solidFill>
                  <a:srgbClr val="0000FF"/>
                </a:solidFill>
              </a:rPr>
              <a:t>How does it present?</a:t>
            </a:r>
          </a:p>
          <a:p>
            <a:pPr eaLnBrk="1" hangingPunct="1"/>
            <a:r>
              <a:rPr lang="en-US" sz="1600" dirty="0">
                <a:solidFill>
                  <a:srgbClr val="0000FF"/>
                </a:solidFill>
              </a:rPr>
              <a:t>With high IOP and a uniformly shallow AC in the acute post-op period after intraocular surgery</a:t>
            </a:r>
          </a:p>
          <a:p>
            <a:pPr eaLnBrk="1" hangingPunct="1"/>
            <a:endParaRPr lang="en-US" sz="1600" dirty="0">
              <a:solidFill>
                <a:srgbClr val="0000FF"/>
              </a:solidFill>
            </a:endParaRPr>
          </a:p>
          <a:p>
            <a:pPr eaLnBrk="1" hangingPunct="1"/>
            <a:r>
              <a:rPr lang="en-US" sz="1600" i="1" dirty="0">
                <a:solidFill>
                  <a:srgbClr val="0000FF"/>
                </a:solidFill>
              </a:rPr>
              <a:t>What is the chief risk factor?</a:t>
            </a:r>
          </a:p>
          <a:p>
            <a:pPr eaLnBrk="1" hangingPunct="1"/>
            <a:r>
              <a:rPr lang="en-US" sz="1600" dirty="0">
                <a:solidFill>
                  <a:srgbClr val="0000FF"/>
                </a:solidFill>
              </a:rPr>
              <a:t>Surgery in an eye with tight angles or PAS</a:t>
            </a:r>
          </a:p>
          <a:p>
            <a:pPr eaLnBrk="1" hangingPunct="1"/>
            <a:endParaRPr lang="en-US" sz="1600" dirty="0">
              <a:solidFill>
                <a:srgbClr val="0000FF"/>
              </a:solidFill>
            </a:endParaRPr>
          </a:p>
          <a:p>
            <a:pPr eaLnBrk="1" hangingPunct="1"/>
            <a:r>
              <a:rPr lang="en-US" sz="1600" i="1" dirty="0">
                <a:solidFill>
                  <a:srgbClr val="0000FF"/>
                </a:solidFill>
              </a:rPr>
              <a:t>By what other names is it known?</a:t>
            </a:r>
          </a:p>
          <a:p>
            <a:pPr eaLnBrk="1" hangingPunct="1"/>
            <a:r>
              <a:rPr lang="en-US" sz="1600" dirty="0">
                <a:solidFill>
                  <a:srgbClr val="0000FF"/>
                </a:solidFill>
              </a:rPr>
              <a:t>--Malignant glaucoma</a:t>
            </a:r>
          </a:p>
          <a:p>
            <a:pPr eaLnBrk="1" hangingPunct="1"/>
            <a:r>
              <a:rPr lang="en-US" sz="1600" dirty="0">
                <a:solidFill>
                  <a:srgbClr val="0000FF"/>
                </a:solidFill>
              </a:rPr>
              <a:t>--Ciliary-block glaucoma</a:t>
            </a:r>
          </a:p>
          <a:p>
            <a:pPr eaLnBrk="1" hangingPunct="1"/>
            <a:endParaRPr lang="en-US" sz="1600" i="1" dirty="0">
              <a:solidFill>
                <a:srgbClr val="0000FF"/>
              </a:solidFill>
            </a:endParaRPr>
          </a:p>
          <a:p>
            <a:pPr eaLnBrk="1" hangingPunct="1"/>
            <a:r>
              <a:rPr lang="en-US" sz="1600" i="1" dirty="0">
                <a:solidFill>
                  <a:srgbClr val="0000FF"/>
                </a:solidFill>
              </a:rPr>
              <a:t>How is aqueous misdirection syndrome managed medically?</a:t>
            </a:r>
            <a:endParaRPr lang="en-US" sz="1600" dirty="0">
              <a:solidFill>
                <a:srgbClr val="0000FF"/>
              </a:solidFill>
            </a:endParaRPr>
          </a:p>
          <a:p>
            <a:pPr eaLnBrk="1" hangingPunct="1"/>
            <a:r>
              <a:rPr lang="en-US" sz="1600" dirty="0">
                <a:solidFill>
                  <a:srgbClr val="0000FF"/>
                </a:solidFill>
              </a:rPr>
              <a:t>With the triad of aggressive  aqueous suppression , aggressive  cycloplegia and  dehydration  of the vitreous with  hyperosmotic agents</a:t>
            </a:r>
            <a:endParaRPr lang="en-US" sz="1600" dirty="0">
              <a:solidFill>
                <a:srgbClr val="FFCCFF"/>
              </a:solidFill>
            </a:endParaRPr>
          </a:p>
          <a:p>
            <a:pPr eaLnBrk="1" hangingPunct="1"/>
            <a:endParaRPr lang="en-US" sz="1600" dirty="0">
              <a:solidFill>
                <a:srgbClr val="FFCCFF"/>
              </a:solidFill>
            </a:endParaRPr>
          </a:p>
          <a:p>
            <a:pPr eaLnBrk="1" hangingPunct="1"/>
            <a:r>
              <a:rPr lang="en-US" sz="1600" i="1" dirty="0">
                <a:solidFill>
                  <a:srgbClr val="FFCCFF"/>
                </a:solidFill>
              </a:rPr>
              <a:t>Is there a role for surgery in managing aqueous misdirection?</a:t>
            </a:r>
          </a:p>
          <a:p>
            <a:pPr eaLnBrk="1" hangingPunct="1"/>
            <a:r>
              <a:rPr lang="en-US" sz="1600" dirty="0">
                <a:solidFill>
                  <a:srgbClr val="FFCCFF"/>
                </a:solidFill>
              </a:rPr>
              <a:t>Yes; resolution often requires surgical or laser disruption of the vitreous face</a:t>
            </a:r>
            <a:endParaRPr lang="en-US" sz="1600" b="1" dirty="0">
              <a:solidFill>
                <a:srgbClr val="FFCCFF"/>
              </a:solidFill>
            </a:endParaRPr>
          </a:p>
        </p:txBody>
      </p:sp>
      <p:sp>
        <p:nvSpPr>
          <p:cNvPr id="37" name="Oval 36">
            <a:extLst>
              <a:ext uri="{FF2B5EF4-FFF2-40B4-BE49-F238E27FC236}">
                <a16:creationId xmlns:a16="http://schemas.microsoft.com/office/drawing/2014/main" id="{807B83F5-75EE-49FC-ABD5-E266424DE5DD}"/>
              </a:ext>
            </a:extLst>
          </p:cNvPr>
          <p:cNvSpPr/>
          <p:nvPr/>
        </p:nvSpPr>
        <p:spPr>
          <a:xfrm>
            <a:off x="5415256" y="2611055"/>
            <a:ext cx="2486673" cy="490331"/>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Rectangle 37">
            <a:extLst>
              <a:ext uri="{FF2B5EF4-FFF2-40B4-BE49-F238E27FC236}">
                <a16:creationId xmlns:a16="http://schemas.microsoft.com/office/drawing/2014/main" id="{2D5B9B7A-0398-4EC4-AE66-2687FE94AC88}"/>
              </a:ext>
            </a:extLst>
          </p:cNvPr>
          <p:cNvSpPr/>
          <p:nvPr/>
        </p:nvSpPr>
        <p:spPr>
          <a:xfrm>
            <a:off x="2667000" y="4880303"/>
            <a:ext cx="1958718" cy="221802"/>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800" dirty="0">
                <a:solidFill>
                  <a:schemeClr val="tx1"/>
                </a:solidFill>
              </a:rPr>
              <a:t>two words</a:t>
            </a:r>
          </a:p>
        </p:txBody>
      </p:sp>
      <p:sp>
        <p:nvSpPr>
          <p:cNvPr id="39" name="Rectangle 38">
            <a:extLst>
              <a:ext uri="{FF2B5EF4-FFF2-40B4-BE49-F238E27FC236}">
                <a16:creationId xmlns:a16="http://schemas.microsoft.com/office/drawing/2014/main" id="{77BB6D40-4786-4798-91AF-0A4ECBFE4BAE}"/>
              </a:ext>
            </a:extLst>
          </p:cNvPr>
          <p:cNvSpPr/>
          <p:nvPr/>
        </p:nvSpPr>
        <p:spPr>
          <a:xfrm>
            <a:off x="3519280" y="5130114"/>
            <a:ext cx="1958718" cy="221802"/>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800" dirty="0">
                <a:solidFill>
                  <a:schemeClr val="tx1"/>
                </a:solidFill>
              </a:rPr>
              <a:t>two words</a:t>
            </a:r>
          </a:p>
        </p:txBody>
      </p:sp>
      <p:sp>
        <p:nvSpPr>
          <p:cNvPr id="40" name="Rectangle 39">
            <a:extLst>
              <a:ext uri="{FF2B5EF4-FFF2-40B4-BE49-F238E27FC236}">
                <a16:creationId xmlns:a16="http://schemas.microsoft.com/office/drawing/2014/main" id="{3BE8F8FD-9177-4634-9037-D0DED6CE5044}"/>
              </a:ext>
            </a:extLst>
          </p:cNvPr>
          <p:cNvSpPr/>
          <p:nvPr/>
        </p:nvSpPr>
        <p:spPr>
          <a:xfrm>
            <a:off x="604415" y="5130114"/>
            <a:ext cx="1110247" cy="221802"/>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800" dirty="0">
              <a:solidFill>
                <a:schemeClr val="tx1"/>
              </a:solidFill>
            </a:endParaRPr>
          </a:p>
        </p:txBody>
      </p:sp>
      <p:sp>
        <p:nvSpPr>
          <p:cNvPr id="41" name="Rectangle 40">
            <a:extLst>
              <a:ext uri="{FF2B5EF4-FFF2-40B4-BE49-F238E27FC236}">
                <a16:creationId xmlns:a16="http://schemas.microsoft.com/office/drawing/2014/main" id="{CDABD131-C525-4C92-8C8F-7FDFE085149D}"/>
              </a:ext>
            </a:extLst>
          </p:cNvPr>
          <p:cNvSpPr/>
          <p:nvPr/>
        </p:nvSpPr>
        <p:spPr>
          <a:xfrm>
            <a:off x="5864442" y="4878371"/>
            <a:ext cx="1201910" cy="221799"/>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800" dirty="0">
              <a:solidFill>
                <a:schemeClr val="tx1"/>
              </a:solidFill>
            </a:endParaRPr>
          </a:p>
        </p:txBody>
      </p:sp>
      <p:sp>
        <p:nvSpPr>
          <p:cNvPr id="42" name="TextBox 41">
            <a:extLst>
              <a:ext uri="{FF2B5EF4-FFF2-40B4-BE49-F238E27FC236}">
                <a16:creationId xmlns:a16="http://schemas.microsoft.com/office/drawing/2014/main" id="{B9AF7F9C-8FC8-441C-803B-E09F17882CC3}"/>
              </a:ext>
            </a:extLst>
          </p:cNvPr>
          <p:cNvSpPr txBox="1"/>
          <p:nvPr/>
        </p:nvSpPr>
        <p:spPr>
          <a:xfrm>
            <a:off x="1460643" y="4739871"/>
            <a:ext cx="320922" cy="276999"/>
          </a:xfrm>
          <a:prstGeom prst="rect">
            <a:avLst/>
          </a:prstGeom>
          <a:noFill/>
        </p:spPr>
        <p:txBody>
          <a:bodyPr wrap="none" rtlCol="0">
            <a:spAutoFit/>
          </a:bodyPr>
          <a:lstStyle/>
          <a:p>
            <a:r>
              <a:rPr lang="en-US" sz="1200" dirty="0"/>
              <a:t>1)</a:t>
            </a:r>
          </a:p>
        </p:txBody>
      </p:sp>
      <p:sp>
        <p:nvSpPr>
          <p:cNvPr id="43" name="TextBox 42">
            <a:extLst>
              <a:ext uri="{FF2B5EF4-FFF2-40B4-BE49-F238E27FC236}">
                <a16:creationId xmlns:a16="http://schemas.microsoft.com/office/drawing/2014/main" id="{BD631D95-2BA4-4CC1-8497-A43353A67D9A}"/>
              </a:ext>
            </a:extLst>
          </p:cNvPr>
          <p:cNvSpPr txBox="1"/>
          <p:nvPr/>
        </p:nvSpPr>
        <p:spPr>
          <a:xfrm>
            <a:off x="4597454" y="4762755"/>
            <a:ext cx="320922" cy="276999"/>
          </a:xfrm>
          <a:prstGeom prst="rect">
            <a:avLst/>
          </a:prstGeom>
          <a:noFill/>
        </p:spPr>
        <p:txBody>
          <a:bodyPr wrap="none" rtlCol="0">
            <a:spAutoFit/>
          </a:bodyPr>
          <a:lstStyle/>
          <a:p>
            <a:r>
              <a:rPr lang="en-US" sz="1200" dirty="0"/>
              <a:t>2)</a:t>
            </a:r>
          </a:p>
        </p:txBody>
      </p:sp>
      <p:sp>
        <p:nvSpPr>
          <p:cNvPr id="44" name="TextBox 43">
            <a:extLst>
              <a:ext uri="{FF2B5EF4-FFF2-40B4-BE49-F238E27FC236}">
                <a16:creationId xmlns:a16="http://schemas.microsoft.com/office/drawing/2014/main" id="{02064CEF-3A7F-4083-B44F-BCA898C69FED}"/>
              </a:ext>
            </a:extLst>
          </p:cNvPr>
          <p:cNvSpPr txBox="1"/>
          <p:nvPr/>
        </p:nvSpPr>
        <p:spPr>
          <a:xfrm>
            <a:off x="381000" y="4971564"/>
            <a:ext cx="320922" cy="276999"/>
          </a:xfrm>
          <a:prstGeom prst="rect">
            <a:avLst/>
          </a:prstGeom>
          <a:noFill/>
        </p:spPr>
        <p:txBody>
          <a:bodyPr wrap="none" rtlCol="0">
            <a:spAutoFit/>
          </a:bodyPr>
          <a:lstStyle/>
          <a:p>
            <a:r>
              <a:rPr lang="en-US" sz="1200" dirty="0"/>
              <a:t>3)</a:t>
            </a:r>
          </a:p>
        </p:txBody>
      </p:sp>
      <p:sp>
        <p:nvSpPr>
          <p:cNvPr id="100" name="Text Box 23">
            <a:extLst>
              <a:ext uri="{FF2B5EF4-FFF2-40B4-BE49-F238E27FC236}">
                <a16:creationId xmlns:a16="http://schemas.microsoft.com/office/drawing/2014/main" id="{D8F2FCFF-2984-4836-B000-9C5601A8EAAA}"/>
              </a:ext>
            </a:extLst>
          </p:cNvPr>
          <p:cNvSpPr txBox="1">
            <a:spLocks noChangeArrowheads="1"/>
          </p:cNvSpPr>
          <p:nvPr/>
        </p:nvSpPr>
        <p:spPr bwMode="auto">
          <a:xfrm>
            <a:off x="5530369" y="2667000"/>
            <a:ext cx="2339102" cy="338554"/>
          </a:xfrm>
          <a:prstGeom prst="rect">
            <a:avLst/>
          </a:prstGeom>
          <a:no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b="1" dirty="0"/>
              <a:t>Aqueous misdirection</a:t>
            </a:r>
          </a:p>
        </p:txBody>
      </p:sp>
    </p:spTree>
    <p:extLst>
      <p:ext uri="{BB962C8B-B14F-4D97-AF65-F5344CB8AC3E}">
        <p14:creationId xmlns:p14="http://schemas.microsoft.com/office/powerpoint/2010/main" val="1657752327"/>
      </p:ext>
    </p:extLst>
  </p:cSld>
  <p:clrMapOvr>
    <a:masterClrMapping/>
  </p:clrMapOvr>
</p:sld>
</file>

<file path=ppt/slides/slide1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Straight Arrow Connector 12">
            <a:extLst>
              <a:ext uri="{FF2B5EF4-FFF2-40B4-BE49-F238E27FC236}">
                <a16:creationId xmlns:a16="http://schemas.microsoft.com/office/drawing/2014/main" id="{A6DE2085-829C-480C-9216-69D6039C0A37}"/>
              </a:ext>
            </a:extLst>
          </p:cNvPr>
          <p:cNvCxnSpPr>
            <a:cxnSpLocks/>
          </p:cNvCxnSpPr>
          <p:nvPr/>
        </p:nvCxnSpPr>
        <p:spPr>
          <a:xfrm>
            <a:off x="6717173" y="1828800"/>
            <a:ext cx="0" cy="3462754"/>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43014" name="Text Box 6"/>
          <p:cNvSpPr txBox="1">
            <a:spLocks noChangeArrowheads="1"/>
          </p:cNvSpPr>
          <p:nvPr/>
        </p:nvSpPr>
        <p:spPr bwMode="auto">
          <a:xfrm>
            <a:off x="533400" y="2356376"/>
            <a:ext cx="1005403"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Lens-</a:t>
            </a:r>
          </a:p>
          <a:p>
            <a:pPr algn="ctr" eaLnBrk="1" hangingPunct="1">
              <a:lnSpc>
                <a:spcPct val="80000"/>
              </a:lnSpc>
              <a:spcBef>
                <a:spcPct val="0"/>
              </a:spcBef>
              <a:buClrTx/>
              <a:buSzTx/>
              <a:buFontTx/>
              <a:buNone/>
            </a:pPr>
            <a:r>
              <a:rPr lang="en-US" altLang="en-US" sz="1800" dirty="0">
                <a:solidFill>
                  <a:schemeClr val="bg1">
                    <a:lumMod val="75000"/>
                  </a:schemeClr>
                </a:solidFill>
              </a:rPr>
              <a:t>Induced</a:t>
            </a:r>
          </a:p>
        </p:txBody>
      </p:sp>
      <p:sp>
        <p:nvSpPr>
          <p:cNvPr id="43017" name="Text Box 14"/>
          <p:cNvSpPr txBox="1">
            <a:spLocks noChangeArrowheads="1"/>
          </p:cNvSpPr>
          <p:nvPr/>
        </p:nvSpPr>
        <p:spPr bwMode="auto">
          <a:xfrm>
            <a:off x="3026498" y="2365901"/>
            <a:ext cx="1633781"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Aphakic/</a:t>
            </a:r>
          </a:p>
          <a:p>
            <a:pPr algn="ctr" eaLnBrk="1" hangingPunct="1">
              <a:lnSpc>
                <a:spcPct val="80000"/>
              </a:lnSpc>
              <a:spcBef>
                <a:spcPct val="0"/>
              </a:spcBef>
              <a:buClrTx/>
              <a:buSzTx/>
              <a:buFontTx/>
              <a:buNone/>
            </a:pPr>
            <a:r>
              <a:rPr lang="en-US" altLang="en-US" sz="1800" dirty="0" err="1">
                <a:solidFill>
                  <a:schemeClr val="bg1">
                    <a:lumMod val="75000"/>
                  </a:schemeClr>
                </a:solidFill>
              </a:rPr>
              <a:t>Pseudophakic</a:t>
            </a:r>
            <a:endParaRPr lang="en-US" altLang="en-US" sz="1800" dirty="0">
              <a:solidFill>
                <a:schemeClr val="bg1">
                  <a:lumMod val="75000"/>
                </a:schemeClr>
              </a:solidFill>
            </a:endParaRPr>
          </a:p>
        </p:txBody>
      </p:sp>
      <p:sp>
        <p:nvSpPr>
          <p:cNvPr id="43031" name="Text Box 35"/>
          <p:cNvSpPr txBox="1">
            <a:spLocks noChangeArrowheads="1"/>
          </p:cNvSpPr>
          <p:nvPr/>
        </p:nvSpPr>
        <p:spPr bwMode="auto">
          <a:xfrm>
            <a:off x="1190847" y="1295400"/>
            <a:ext cx="2473754"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solidFill>
                  <a:schemeClr val="bg1">
                    <a:lumMod val="75000"/>
                  </a:schemeClr>
                </a:solidFill>
              </a:rPr>
              <a:t>w/ Pupillary Block</a:t>
            </a:r>
          </a:p>
        </p:txBody>
      </p:sp>
      <p:sp>
        <p:nvSpPr>
          <p:cNvPr id="43032" name="Text Box 36"/>
          <p:cNvSpPr txBox="1">
            <a:spLocks noChangeArrowheads="1"/>
          </p:cNvSpPr>
          <p:nvPr/>
        </p:nvSpPr>
        <p:spPr bwMode="auto">
          <a:xfrm>
            <a:off x="5181600" y="1295400"/>
            <a:ext cx="2630848"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t>w/o Pupillary Block</a:t>
            </a:r>
          </a:p>
        </p:txBody>
      </p:sp>
      <p:sp>
        <p:nvSpPr>
          <p:cNvPr id="49" name="Rectangle 2">
            <a:extLst>
              <a:ext uri="{FF2B5EF4-FFF2-40B4-BE49-F238E27FC236}">
                <a16:creationId xmlns:a16="http://schemas.microsoft.com/office/drawing/2014/main" id="{240EE5BF-F7D2-4FC8-A5DD-F6B5423153C6}"/>
              </a:ext>
            </a:extLst>
          </p:cNvPr>
          <p:cNvSpPr>
            <a:spLocks noGrp="1" noChangeArrowheads="1"/>
          </p:cNvSpPr>
          <p:nvPr>
            <p:ph type="title"/>
          </p:nvPr>
        </p:nvSpPr>
        <p:spPr>
          <a:xfrm>
            <a:off x="457200" y="304800"/>
            <a:ext cx="7543800" cy="563562"/>
          </a:xfrm>
        </p:spPr>
        <p:txBody>
          <a:bodyPr/>
          <a:lstStyle/>
          <a:p>
            <a:pPr eaLnBrk="1" hangingPunct="1"/>
            <a:r>
              <a:rPr lang="en-US" altLang="en-US" sz="3500" dirty="0"/>
              <a:t>A</a:t>
            </a:r>
          </a:p>
        </p:txBody>
      </p:sp>
      <p:sp>
        <p:nvSpPr>
          <p:cNvPr id="50" name="TextBox 49">
            <a:extLst>
              <a:ext uri="{FF2B5EF4-FFF2-40B4-BE49-F238E27FC236}">
                <a16:creationId xmlns:a16="http://schemas.microsoft.com/office/drawing/2014/main" id="{CF426230-46C8-405C-9015-99EF57762A2E}"/>
              </a:ext>
            </a:extLst>
          </p:cNvPr>
          <p:cNvSpPr txBox="1"/>
          <p:nvPr/>
        </p:nvSpPr>
        <p:spPr>
          <a:xfrm>
            <a:off x="2259496" y="189094"/>
            <a:ext cx="4607480" cy="400110"/>
          </a:xfrm>
          <a:prstGeom prst="rect">
            <a:avLst/>
          </a:prstGeom>
          <a:solidFill>
            <a:schemeClr val="accent1">
              <a:lumMod val="60000"/>
              <a:lumOff val="40000"/>
            </a:schemeClr>
          </a:solidFill>
        </p:spPr>
        <p:txBody>
          <a:bodyPr wrap="none" rtlCol="0">
            <a:spAutoFit/>
          </a:bodyPr>
          <a:lstStyle/>
          <a:p>
            <a:pPr algn="ctr"/>
            <a:r>
              <a:rPr lang="en-US" sz="2000" b="1" dirty="0"/>
              <a:t>Secondary Angle Closure Glaucoma</a:t>
            </a:r>
          </a:p>
        </p:txBody>
      </p:sp>
      <p:sp>
        <p:nvSpPr>
          <p:cNvPr id="2" name="TextBox 1">
            <a:extLst>
              <a:ext uri="{FF2B5EF4-FFF2-40B4-BE49-F238E27FC236}">
                <a16:creationId xmlns:a16="http://schemas.microsoft.com/office/drawing/2014/main" id="{A7E30BEC-923B-4C9A-A856-BDD0D882F6B8}"/>
              </a:ext>
            </a:extLst>
          </p:cNvPr>
          <p:cNvSpPr txBox="1"/>
          <p:nvPr/>
        </p:nvSpPr>
        <p:spPr>
          <a:xfrm>
            <a:off x="887305" y="2844119"/>
            <a:ext cx="1494320" cy="338554"/>
          </a:xfrm>
          <a:prstGeom prst="rect">
            <a:avLst/>
          </a:prstGeom>
          <a:noFill/>
        </p:spPr>
        <p:txBody>
          <a:bodyPr wrap="none" rtlCol="0">
            <a:spAutoFit/>
          </a:bodyPr>
          <a:lstStyle/>
          <a:p>
            <a:r>
              <a:rPr lang="en-US" sz="1600" dirty="0" err="1">
                <a:solidFill>
                  <a:schemeClr val="bg1">
                    <a:lumMod val="75000"/>
                  </a:schemeClr>
                </a:solidFill>
              </a:rPr>
              <a:t>Phacomorphic</a:t>
            </a:r>
            <a:endParaRPr lang="en-US" sz="1600" dirty="0">
              <a:solidFill>
                <a:schemeClr val="bg1">
                  <a:lumMod val="75000"/>
                </a:schemeClr>
              </a:solidFill>
            </a:endParaRPr>
          </a:p>
        </p:txBody>
      </p:sp>
      <p:sp>
        <p:nvSpPr>
          <p:cNvPr id="51" name="TextBox 50">
            <a:extLst>
              <a:ext uri="{FF2B5EF4-FFF2-40B4-BE49-F238E27FC236}">
                <a16:creationId xmlns:a16="http://schemas.microsoft.com/office/drawing/2014/main" id="{156069D4-340B-4160-A336-EBF73557CEE0}"/>
              </a:ext>
            </a:extLst>
          </p:cNvPr>
          <p:cNvSpPr txBox="1"/>
          <p:nvPr/>
        </p:nvSpPr>
        <p:spPr>
          <a:xfrm>
            <a:off x="884725" y="3175578"/>
            <a:ext cx="1402948" cy="338554"/>
          </a:xfrm>
          <a:prstGeom prst="rect">
            <a:avLst/>
          </a:prstGeom>
          <a:noFill/>
        </p:spPr>
        <p:txBody>
          <a:bodyPr wrap="none" rtlCol="0">
            <a:spAutoFit/>
          </a:bodyPr>
          <a:lstStyle/>
          <a:p>
            <a:r>
              <a:rPr lang="en-US" sz="1600" dirty="0">
                <a:solidFill>
                  <a:schemeClr val="bg1">
                    <a:lumMod val="75000"/>
                  </a:schemeClr>
                </a:solidFill>
              </a:rPr>
              <a:t>Ectopia </a:t>
            </a:r>
            <a:r>
              <a:rPr lang="en-US" sz="1600" dirty="0" err="1">
                <a:solidFill>
                  <a:schemeClr val="bg1">
                    <a:lumMod val="75000"/>
                  </a:schemeClr>
                </a:solidFill>
              </a:rPr>
              <a:t>lentis</a:t>
            </a:r>
            <a:endParaRPr lang="en-US" sz="1600" dirty="0">
              <a:solidFill>
                <a:schemeClr val="bg1">
                  <a:lumMod val="75000"/>
                </a:schemeClr>
              </a:solidFill>
            </a:endParaRPr>
          </a:p>
        </p:txBody>
      </p:sp>
      <p:cxnSp>
        <p:nvCxnSpPr>
          <p:cNvPr id="71" name="Straight Connector 70">
            <a:extLst>
              <a:ext uri="{FF2B5EF4-FFF2-40B4-BE49-F238E27FC236}">
                <a16:creationId xmlns:a16="http://schemas.microsoft.com/office/drawing/2014/main" id="{C104938D-BA8D-4E39-9D5F-9EE2012F2F3C}"/>
              </a:ext>
            </a:extLst>
          </p:cNvPr>
          <p:cNvCxnSpPr>
            <a:cxnSpLocks/>
          </p:cNvCxnSpPr>
          <p:nvPr/>
        </p:nvCxnSpPr>
        <p:spPr>
          <a:xfrm flipH="1">
            <a:off x="762665" y="3023488"/>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2A7E4E40-472F-4E50-8A7A-45C10FDD7171}"/>
              </a:ext>
            </a:extLst>
          </p:cNvPr>
          <p:cNvCxnSpPr>
            <a:cxnSpLocks/>
          </p:cNvCxnSpPr>
          <p:nvPr/>
        </p:nvCxnSpPr>
        <p:spPr>
          <a:xfrm flipH="1">
            <a:off x="762665" y="3347853"/>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C3924889-45B9-4383-9C9E-48F0A9C27AD8}"/>
              </a:ext>
            </a:extLst>
          </p:cNvPr>
          <p:cNvCxnSpPr>
            <a:cxnSpLocks/>
          </p:cNvCxnSpPr>
          <p:nvPr/>
        </p:nvCxnSpPr>
        <p:spPr>
          <a:xfrm flipH="1">
            <a:off x="748719" y="2838976"/>
            <a:ext cx="13947" cy="5088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 name="Straight Arrow Connector 5">
            <a:extLst>
              <a:ext uri="{FF2B5EF4-FFF2-40B4-BE49-F238E27FC236}">
                <a16:creationId xmlns:a16="http://schemas.microsoft.com/office/drawing/2014/main" id="{A3439F0C-5143-461F-8F3C-2E830785DEFC}"/>
              </a:ext>
            </a:extLst>
          </p:cNvPr>
          <p:cNvCxnSpPr>
            <a:stCxn id="50" idx="2"/>
          </p:cNvCxnSpPr>
          <p:nvPr/>
        </p:nvCxnSpPr>
        <p:spPr>
          <a:xfrm flipH="1">
            <a:off x="2971800" y="589204"/>
            <a:ext cx="1591436" cy="706196"/>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0" name="Straight Arrow Connector 9">
            <a:extLst>
              <a:ext uri="{FF2B5EF4-FFF2-40B4-BE49-F238E27FC236}">
                <a16:creationId xmlns:a16="http://schemas.microsoft.com/office/drawing/2014/main" id="{84DC796E-F6ED-4FBB-82D2-A260F480BF8A}"/>
              </a:ext>
            </a:extLst>
          </p:cNvPr>
          <p:cNvCxnSpPr>
            <a:cxnSpLocks/>
          </p:cNvCxnSpPr>
          <p:nvPr/>
        </p:nvCxnSpPr>
        <p:spPr>
          <a:xfrm>
            <a:off x="4572000" y="589204"/>
            <a:ext cx="1600200" cy="706196"/>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6" name="Straight Arrow Connector 25">
            <a:extLst>
              <a:ext uri="{FF2B5EF4-FFF2-40B4-BE49-F238E27FC236}">
                <a16:creationId xmlns:a16="http://schemas.microsoft.com/office/drawing/2014/main" id="{B70E0124-9B84-41A5-8D84-A66B7838A706}"/>
              </a:ext>
            </a:extLst>
          </p:cNvPr>
          <p:cNvCxnSpPr>
            <a:cxnSpLocks/>
          </p:cNvCxnSpPr>
          <p:nvPr/>
        </p:nvCxnSpPr>
        <p:spPr>
          <a:xfrm flipH="1">
            <a:off x="1159539" y="1828800"/>
            <a:ext cx="1290435" cy="478059"/>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28" name="Straight Arrow Connector 27">
            <a:extLst>
              <a:ext uri="{FF2B5EF4-FFF2-40B4-BE49-F238E27FC236}">
                <a16:creationId xmlns:a16="http://schemas.microsoft.com/office/drawing/2014/main" id="{567A4249-5C59-4416-8A8E-1C35913900AB}"/>
              </a:ext>
            </a:extLst>
          </p:cNvPr>
          <p:cNvCxnSpPr>
            <a:cxnSpLocks/>
          </p:cNvCxnSpPr>
          <p:nvPr/>
        </p:nvCxnSpPr>
        <p:spPr>
          <a:xfrm>
            <a:off x="2449973" y="1832208"/>
            <a:ext cx="1268784"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56" name="Text Box 6">
            <a:extLst>
              <a:ext uri="{FF2B5EF4-FFF2-40B4-BE49-F238E27FC236}">
                <a16:creationId xmlns:a16="http://schemas.microsoft.com/office/drawing/2014/main" id="{557983BD-9D64-49B9-A366-A08663B0451F}"/>
              </a:ext>
            </a:extLst>
          </p:cNvPr>
          <p:cNvSpPr txBox="1">
            <a:spLocks noChangeArrowheads="1"/>
          </p:cNvSpPr>
          <p:nvPr/>
        </p:nvSpPr>
        <p:spPr bwMode="auto">
          <a:xfrm>
            <a:off x="5029200" y="2356376"/>
            <a:ext cx="813043"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r" eaLnBrk="1" hangingPunct="1">
              <a:lnSpc>
                <a:spcPct val="80000"/>
              </a:lnSpc>
              <a:spcBef>
                <a:spcPct val="0"/>
              </a:spcBef>
              <a:buClrTx/>
              <a:buSzTx/>
              <a:buFontTx/>
              <a:buNone/>
            </a:pPr>
            <a:r>
              <a:rPr lang="en-US" altLang="en-US" sz="1800" dirty="0"/>
              <a:t>‘Push’</a:t>
            </a:r>
          </a:p>
        </p:txBody>
      </p:sp>
      <p:sp>
        <p:nvSpPr>
          <p:cNvPr id="57" name="Text Box 14">
            <a:extLst>
              <a:ext uri="{FF2B5EF4-FFF2-40B4-BE49-F238E27FC236}">
                <a16:creationId xmlns:a16="http://schemas.microsoft.com/office/drawing/2014/main" id="{5DAFA1C1-3A29-4C27-A379-663FDD22E326}"/>
              </a:ext>
            </a:extLst>
          </p:cNvPr>
          <p:cNvSpPr txBox="1">
            <a:spLocks noChangeArrowheads="1"/>
          </p:cNvSpPr>
          <p:nvPr/>
        </p:nvSpPr>
        <p:spPr bwMode="auto">
          <a:xfrm>
            <a:off x="7620000" y="2365901"/>
            <a:ext cx="671979"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‘Pull’</a:t>
            </a:r>
          </a:p>
        </p:txBody>
      </p:sp>
      <p:cxnSp>
        <p:nvCxnSpPr>
          <p:cNvPr id="58" name="Straight Arrow Connector 57">
            <a:extLst>
              <a:ext uri="{FF2B5EF4-FFF2-40B4-BE49-F238E27FC236}">
                <a16:creationId xmlns:a16="http://schemas.microsoft.com/office/drawing/2014/main" id="{E874FEE9-46BD-46A3-90A3-DE7CC220FBFF}"/>
              </a:ext>
            </a:extLst>
          </p:cNvPr>
          <p:cNvCxnSpPr>
            <a:cxnSpLocks/>
          </p:cNvCxnSpPr>
          <p:nvPr/>
        </p:nvCxnSpPr>
        <p:spPr>
          <a:xfrm flipH="1">
            <a:off x="5867400" y="1828800"/>
            <a:ext cx="849775" cy="477455"/>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59" name="Straight Arrow Connector 58">
            <a:extLst>
              <a:ext uri="{FF2B5EF4-FFF2-40B4-BE49-F238E27FC236}">
                <a16:creationId xmlns:a16="http://schemas.microsoft.com/office/drawing/2014/main" id="{C370A4A1-FE96-4E70-B89E-839542A5E241}"/>
              </a:ext>
            </a:extLst>
          </p:cNvPr>
          <p:cNvCxnSpPr>
            <a:cxnSpLocks/>
          </p:cNvCxnSpPr>
          <p:nvPr/>
        </p:nvCxnSpPr>
        <p:spPr>
          <a:xfrm>
            <a:off x="6717173" y="1832208"/>
            <a:ext cx="902827" cy="474047"/>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101" name="Text Box 42">
            <a:extLst>
              <a:ext uri="{FF2B5EF4-FFF2-40B4-BE49-F238E27FC236}">
                <a16:creationId xmlns:a16="http://schemas.microsoft.com/office/drawing/2014/main" id="{334BC1A9-19DE-4364-B6DD-2EE35901B8C6}"/>
              </a:ext>
            </a:extLst>
          </p:cNvPr>
          <p:cNvSpPr txBox="1">
            <a:spLocks noChangeArrowheads="1"/>
          </p:cNvSpPr>
          <p:nvPr/>
        </p:nvSpPr>
        <p:spPr bwMode="auto">
          <a:xfrm>
            <a:off x="5551406" y="3192546"/>
            <a:ext cx="2276072"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ERD/choroidal effusion</a:t>
            </a:r>
          </a:p>
        </p:txBody>
      </p:sp>
      <p:sp>
        <p:nvSpPr>
          <p:cNvPr id="103" name="Text Box 47">
            <a:extLst>
              <a:ext uri="{FF2B5EF4-FFF2-40B4-BE49-F238E27FC236}">
                <a16:creationId xmlns:a16="http://schemas.microsoft.com/office/drawing/2014/main" id="{B8E0D8FB-F6B2-4B80-97DB-EF49CE3BCD2B}"/>
              </a:ext>
            </a:extLst>
          </p:cNvPr>
          <p:cNvSpPr txBox="1">
            <a:spLocks noChangeArrowheads="1"/>
          </p:cNvSpPr>
          <p:nvPr/>
        </p:nvSpPr>
        <p:spPr bwMode="auto">
          <a:xfrm>
            <a:off x="5543446" y="4055146"/>
            <a:ext cx="1619354"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err="1">
                <a:solidFill>
                  <a:schemeClr val="bg1">
                    <a:lumMod val="75000"/>
                  </a:schemeClr>
                </a:solidFill>
              </a:rPr>
              <a:t>Nanophthalmos</a:t>
            </a:r>
            <a:endParaRPr lang="en-US" altLang="en-US" sz="1600" dirty="0">
              <a:solidFill>
                <a:schemeClr val="bg1">
                  <a:lumMod val="75000"/>
                </a:schemeClr>
              </a:solidFill>
            </a:endParaRPr>
          </a:p>
        </p:txBody>
      </p:sp>
      <p:cxnSp>
        <p:nvCxnSpPr>
          <p:cNvPr id="104" name="Straight Connector 103">
            <a:extLst>
              <a:ext uri="{FF2B5EF4-FFF2-40B4-BE49-F238E27FC236}">
                <a16:creationId xmlns:a16="http://schemas.microsoft.com/office/drawing/2014/main" id="{49D87D4A-E317-4446-9B95-5184CB3968F3}"/>
              </a:ext>
            </a:extLst>
          </p:cNvPr>
          <p:cNvCxnSpPr>
            <a:cxnSpLocks/>
          </p:cNvCxnSpPr>
          <p:nvPr/>
        </p:nvCxnSpPr>
        <p:spPr>
          <a:xfrm flipH="1">
            <a:off x="5316229" y="2667000"/>
            <a:ext cx="7397" cy="2531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5" name="Straight Connector 104">
            <a:extLst>
              <a:ext uri="{FF2B5EF4-FFF2-40B4-BE49-F238E27FC236}">
                <a16:creationId xmlns:a16="http://schemas.microsoft.com/office/drawing/2014/main" id="{F40B6D71-75A8-4A88-864D-00D14C2F710D}"/>
              </a:ext>
            </a:extLst>
          </p:cNvPr>
          <p:cNvCxnSpPr/>
          <p:nvPr/>
        </p:nvCxnSpPr>
        <p:spPr>
          <a:xfrm flipH="1">
            <a:off x="5323624" y="2832814"/>
            <a:ext cx="24447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6" name="Straight Connector 105">
            <a:extLst>
              <a:ext uri="{FF2B5EF4-FFF2-40B4-BE49-F238E27FC236}">
                <a16:creationId xmlns:a16="http://schemas.microsoft.com/office/drawing/2014/main" id="{010BF7B2-AA07-4DCF-822D-E2DB5CC0BF59}"/>
              </a:ext>
            </a:extLst>
          </p:cNvPr>
          <p:cNvCxnSpPr/>
          <p:nvPr/>
        </p:nvCxnSpPr>
        <p:spPr>
          <a:xfrm flipH="1">
            <a:off x="5323624" y="3360065"/>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a:extLst>
              <a:ext uri="{FF2B5EF4-FFF2-40B4-BE49-F238E27FC236}">
                <a16:creationId xmlns:a16="http://schemas.microsoft.com/office/drawing/2014/main" id="{BAC8035C-3999-4C31-93CD-6C0D2ADEB73B}"/>
              </a:ext>
            </a:extLst>
          </p:cNvPr>
          <p:cNvCxnSpPr/>
          <p:nvPr/>
        </p:nvCxnSpPr>
        <p:spPr>
          <a:xfrm flipH="1">
            <a:off x="5323536" y="3786938"/>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8" name="Straight Connector 107">
            <a:extLst>
              <a:ext uri="{FF2B5EF4-FFF2-40B4-BE49-F238E27FC236}">
                <a16:creationId xmlns:a16="http://schemas.microsoft.com/office/drawing/2014/main" id="{DB64CAEE-69B4-426A-8A5B-D1269DBF0F66}"/>
              </a:ext>
            </a:extLst>
          </p:cNvPr>
          <p:cNvCxnSpPr/>
          <p:nvPr/>
        </p:nvCxnSpPr>
        <p:spPr>
          <a:xfrm flipH="1">
            <a:off x="5327493" y="4249152"/>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12" name="Straight Connector 111">
            <a:extLst>
              <a:ext uri="{FF2B5EF4-FFF2-40B4-BE49-F238E27FC236}">
                <a16:creationId xmlns:a16="http://schemas.microsoft.com/office/drawing/2014/main" id="{99A16C30-4BE4-48E5-8B65-0C5F3039B8DC}"/>
              </a:ext>
            </a:extLst>
          </p:cNvPr>
          <p:cNvCxnSpPr/>
          <p:nvPr/>
        </p:nvCxnSpPr>
        <p:spPr>
          <a:xfrm flipH="1">
            <a:off x="5333455" y="51816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13" name="Text Box 42">
            <a:extLst>
              <a:ext uri="{FF2B5EF4-FFF2-40B4-BE49-F238E27FC236}">
                <a16:creationId xmlns:a16="http://schemas.microsoft.com/office/drawing/2014/main" id="{056DFFD9-3CA2-42E7-90FE-4F14522E3504}"/>
              </a:ext>
            </a:extLst>
          </p:cNvPr>
          <p:cNvSpPr txBox="1">
            <a:spLocks noChangeArrowheads="1"/>
          </p:cNvSpPr>
          <p:nvPr/>
        </p:nvSpPr>
        <p:spPr bwMode="auto">
          <a:xfrm>
            <a:off x="5533954" y="3623846"/>
            <a:ext cx="1563248"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Retinal surgery</a:t>
            </a:r>
          </a:p>
        </p:txBody>
      </p:sp>
      <p:sp>
        <p:nvSpPr>
          <p:cNvPr id="118" name="Text Box 47">
            <a:extLst>
              <a:ext uri="{FF2B5EF4-FFF2-40B4-BE49-F238E27FC236}">
                <a16:creationId xmlns:a16="http://schemas.microsoft.com/office/drawing/2014/main" id="{3F59D898-ECAD-49F0-9425-2A1BC8DDA7B5}"/>
              </a:ext>
            </a:extLst>
          </p:cNvPr>
          <p:cNvSpPr txBox="1">
            <a:spLocks noChangeArrowheads="1"/>
          </p:cNvSpPr>
          <p:nvPr/>
        </p:nvSpPr>
        <p:spPr bwMode="auto">
          <a:xfrm>
            <a:off x="5523688" y="4538246"/>
            <a:ext cx="1414170"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Drug-induced</a:t>
            </a:r>
          </a:p>
        </p:txBody>
      </p:sp>
      <p:sp>
        <p:nvSpPr>
          <p:cNvPr id="121" name="Text Box 45">
            <a:extLst>
              <a:ext uri="{FF2B5EF4-FFF2-40B4-BE49-F238E27FC236}">
                <a16:creationId xmlns:a16="http://schemas.microsoft.com/office/drawing/2014/main" id="{261B7576-5E47-4AEB-A7FB-9A1B9ECB52C4}"/>
              </a:ext>
            </a:extLst>
          </p:cNvPr>
          <p:cNvSpPr txBox="1">
            <a:spLocks noChangeArrowheads="1"/>
          </p:cNvSpPr>
          <p:nvPr/>
        </p:nvSpPr>
        <p:spPr bwMode="auto">
          <a:xfrm>
            <a:off x="5523688" y="5013493"/>
            <a:ext cx="582211"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PFV</a:t>
            </a:r>
          </a:p>
        </p:txBody>
      </p:sp>
      <p:sp>
        <p:nvSpPr>
          <p:cNvPr id="16" name="TextBox 15">
            <a:extLst>
              <a:ext uri="{FF2B5EF4-FFF2-40B4-BE49-F238E27FC236}">
                <a16:creationId xmlns:a16="http://schemas.microsoft.com/office/drawing/2014/main" id="{984E008D-FBBA-42B4-940E-EA26772E0161}"/>
              </a:ext>
            </a:extLst>
          </p:cNvPr>
          <p:cNvSpPr txBox="1"/>
          <p:nvPr/>
        </p:nvSpPr>
        <p:spPr>
          <a:xfrm>
            <a:off x="6230528" y="5257800"/>
            <a:ext cx="1326004" cy="369332"/>
          </a:xfrm>
          <a:prstGeom prst="rect">
            <a:avLst/>
          </a:prstGeom>
          <a:noFill/>
        </p:spPr>
        <p:txBody>
          <a:bodyPr wrap="none" rtlCol="0">
            <a:spAutoFit/>
          </a:bodyPr>
          <a:lstStyle/>
          <a:p>
            <a:pPr algn="ctr"/>
            <a:r>
              <a:rPr lang="en-US" dirty="0">
                <a:solidFill>
                  <a:schemeClr val="bg1">
                    <a:lumMod val="75000"/>
                  </a:schemeClr>
                </a:solidFill>
              </a:rPr>
              <a:t>Both/Either</a:t>
            </a:r>
          </a:p>
        </p:txBody>
      </p:sp>
      <p:cxnSp>
        <p:nvCxnSpPr>
          <p:cNvPr id="125" name="Straight Connector 124">
            <a:extLst>
              <a:ext uri="{FF2B5EF4-FFF2-40B4-BE49-F238E27FC236}">
                <a16:creationId xmlns:a16="http://schemas.microsoft.com/office/drawing/2014/main" id="{01138141-D318-4ED7-A7FE-D8F2155CE890}"/>
              </a:ext>
            </a:extLst>
          </p:cNvPr>
          <p:cNvCxnSpPr/>
          <p:nvPr/>
        </p:nvCxnSpPr>
        <p:spPr>
          <a:xfrm flipH="1">
            <a:off x="5334000" y="4724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36" name="Text Box 19">
            <a:extLst>
              <a:ext uri="{FF2B5EF4-FFF2-40B4-BE49-F238E27FC236}">
                <a16:creationId xmlns:a16="http://schemas.microsoft.com/office/drawing/2014/main" id="{DACBEF6D-2D2F-4E0B-9506-468BB5942DB4}"/>
              </a:ext>
            </a:extLst>
          </p:cNvPr>
          <p:cNvSpPr txBox="1">
            <a:spLocks noChangeArrowheads="1"/>
          </p:cNvSpPr>
          <p:nvPr/>
        </p:nvSpPr>
        <p:spPr bwMode="auto">
          <a:xfrm>
            <a:off x="38886" y="661620"/>
            <a:ext cx="7119196" cy="5509200"/>
          </a:xfrm>
          <a:prstGeom prst="rect">
            <a:avLst/>
          </a:prstGeom>
          <a:solidFill>
            <a:srgbClr val="FFCCFF"/>
          </a:solidFill>
          <a:ln w="9525">
            <a:noFill/>
            <a:miter lim="800000"/>
            <a:headEnd/>
            <a:tailEnd/>
          </a:ln>
          <a:effectLst/>
        </p:spPr>
        <p:txBody>
          <a:bodyPr wrap="squar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r>
              <a:rPr lang="en-US" sz="1600" i="1" dirty="0">
                <a:solidFill>
                  <a:srgbClr val="0000FF"/>
                </a:solidFill>
              </a:rPr>
              <a:t>What is </a:t>
            </a:r>
            <a:r>
              <a:rPr lang="en-US" sz="1600" dirty="0">
                <a:solidFill>
                  <a:srgbClr val="0000FF"/>
                </a:solidFill>
              </a:rPr>
              <a:t>aqueous misdirection syndrome</a:t>
            </a:r>
            <a:r>
              <a:rPr lang="en-US" sz="1600" i="1" dirty="0">
                <a:solidFill>
                  <a:srgbClr val="0000FF"/>
                </a:solidFill>
              </a:rPr>
              <a:t>?</a:t>
            </a:r>
          </a:p>
          <a:p>
            <a:pPr eaLnBrk="1" hangingPunct="1"/>
            <a:r>
              <a:rPr lang="en-US" sz="1600" dirty="0">
                <a:solidFill>
                  <a:srgbClr val="0000FF"/>
                </a:solidFill>
              </a:rPr>
              <a:t>A rare condition in which anterior rotation of the ciliary body causes newly-produced aqueous to be (mis)directed toward the vitreous rather than into the posterior, then anterior chambers</a:t>
            </a:r>
          </a:p>
          <a:p>
            <a:pPr eaLnBrk="1" hangingPunct="1"/>
            <a:endParaRPr lang="en-US" sz="1600" dirty="0">
              <a:solidFill>
                <a:srgbClr val="0000FF"/>
              </a:solidFill>
            </a:endParaRPr>
          </a:p>
          <a:p>
            <a:pPr eaLnBrk="1" hangingPunct="1"/>
            <a:r>
              <a:rPr lang="en-US" sz="1600" i="1" dirty="0">
                <a:solidFill>
                  <a:srgbClr val="0000FF"/>
                </a:solidFill>
              </a:rPr>
              <a:t>How does it present?</a:t>
            </a:r>
          </a:p>
          <a:p>
            <a:pPr eaLnBrk="1" hangingPunct="1"/>
            <a:r>
              <a:rPr lang="en-US" sz="1600" dirty="0">
                <a:solidFill>
                  <a:srgbClr val="0000FF"/>
                </a:solidFill>
              </a:rPr>
              <a:t>With high IOP and a uniformly shallow AC in the acute post-op period after intraocular surgery</a:t>
            </a:r>
          </a:p>
          <a:p>
            <a:pPr eaLnBrk="1" hangingPunct="1"/>
            <a:endParaRPr lang="en-US" sz="1600" dirty="0">
              <a:solidFill>
                <a:srgbClr val="0000FF"/>
              </a:solidFill>
            </a:endParaRPr>
          </a:p>
          <a:p>
            <a:pPr eaLnBrk="1" hangingPunct="1"/>
            <a:r>
              <a:rPr lang="en-US" sz="1600" i="1" dirty="0">
                <a:solidFill>
                  <a:srgbClr val="0000FF"/>
                </a:solidFill>
              </a:rPr>
              <a:t>What is the chief risk factor?</a:t>
            </a:r>
          </a:p>
          <a:p>
            <a:pPr eaLnBrk="1" hangingPunct="1"/>
            <a:r>
              <a:rPr lang="en-US" sz="1600" dirty="0">
                <a:solidFill>
                  <a:srgbClr val="0000FF"/>
                </a:solidFill>
              </a:rPr>
              <a:t>Surgery in an eye with tight angles or PAS</a:t>
            </a:r>
          </a:p>
          <a:p>
            <a:pPr eaLnBrk="1" hangingPunct="1"/>
            <a:endParaRPr lang="en-US" sz="1600" dirty="0">
              <a:solidFill>
                <a:srgbClr val="0000FF"/>
              </a:solidFill>
            </a:endParaRPr>
          </a:p>
          <a:p>
            <a:pPr eaLnBrk="1" hangingPunct="1"/>
            <a:r>
              <a:rPr lang="en-US" sz="1600" i="1" dirty="0">
                <a:solidFill>
                  <a:srgbClr val="0000FF"/>
                </a:solidFill>
              </a:rPr>
              <a:t>By what other names is it known?</a:t>
            </a:r>
          </a:p>
          <a:p>
            <a:pPr eaLnBrk="1" hangingPunct="1"/>
            <a:r>
              <a:rPr lang="en-US" sz="1600" dirty="0">
                <a:solidFill>
                  <a:srgbClr val="0000FF"/>
                </a:solidFill>
              </a:rPr>
              <a:t>--Malignant glaucoma</a:t>
            </a:r>
          </a:p>
          <a:p>
            <a:pPr eaLnBrk="1" hangingPunct="1"/>
            <a:r>
              <a:rPr lang="en-US" sz="1600" dirty="0">
                <a:solidFill>
                  <a:srgbClr val="0000FF"/>
                </a:solidFill>
              </a:rPr>
              <a:t>--Ciliary-block glaucoma</a:t>
            </a:r>
          </a:p>
          <a:p>
            <a:pPr eaLnBrk="1" hangingPunct="1"/>
            <a:endParaRPr lang="en-US" sz="1600" i="1" dirty="0">
              <a:solidFill>
                <a:srgbClr val="0000FF"/>
              </a:solidFill>
            </a:endParaRPr>
          </a:p>
          <a:p>
            <a:pPr eaLnBrk="1" hangingPunct="1"/>
            <a:r>
              <a:rPr lang="en-US" sz="1600" i="1" dirty="0">
                <a:solidFill>
                  <a:srgbClr val="0000FF"/>
                </a:solidFill>
              </a:rPr>
              <a:t>How is aqueous misdirection syndrome managed medically?</a:t>
            </a:r>
            <a:endParaRPr lang="en-US" sz="1600" dirty="0">
              <a:solidFill>
                <a:srgbClr val="0000FF"/>
              </a:solidFill>
            </a:endParaRPr>
          </a:p>
          <a:p>
            <a:pPr eaLnBrk="1" hangingPunct="1"/>
            <a:r>
              <a:rPr lang="en-US" sz="1600" dirty="0">
                <a:solidFill>
                  <a:srgbClr val="0000FF"/>
                </a:solidFill>
              </a:rPr>
              <a:t>With the triad of aggressive  aqueous suppression , aggressive  cycloplegia and  dehydration  of the vitreous with  hyperosmotic agents</a:t>
            </a:r>
            <a:endParaRPr lang="en-US" sz="1600" dirty="0">
              <a:solidFill>
                <a:srgbClr val="FFCCFF"/>
              </a:solidFill>
            </a:endParaRPr>
          </a:p>
          <a:p>
            <a:pPr eaLnBrk="1" hangingPunct="1"/>
            <a:endParaRPr lang="en-US" sz="1600" dirty="0">
              <a:solidFill>
                <a:srgbClr val="FFCCFF"/>
              </a:solidFill>
            </a:endParaRPr>
          </a:p>
          <a:p>
            <a:pPr eaLnBrk="1" hangingPunct="1"/>
            <a:r>
              <a:rPr lang="en-US" sz="1600" i="1" dirty="0">
                <a:solidFill>
                  <a:srgbClr val="FFCCFF"/>
                </a:solidFill>
              </a:rPr>
              <a:t>Is there a role for surgery in managing aqueous misdirection?</a:t>
            </a:r>
          </a:p>
          <a:p>
            <a:pPr eaLnBrk="1" hangingPunct="1"/>
            <a:r>
              <a:rPr lang="en-US" sz="1600" dirty="0">
                <a:solidFill>
                  <a:srgbClr val="FFCCFF"/>
                </a:solidFill>
              </a:rPr>
              <a:t>Yes; resolution often requires surgical or laser disruption of the vitreous face</a:t>
            </a:r>
            <a:endParaRPr lang="en-US" sz="1600" b="1" dirty="0">
              <a:solidFill>
                <a:srgbClr val="FFCCFF"/>
              </a:solidFill>
            </a:endParaRPr>
          </a:p>
        </p:txBody>
      </p:sp>
      <p:sp>
        <p:nvSpPr>
          <p:cNvPr id="37" name="Oval 36">
            <a:extLst>
              <a:ext uri="{FF2B5EF4-FFF2-40B4-BE49-F238E27FC236}">
                <a16:creationId xmlns:a16="http://schemas.microsoft.com/office/drawing/2014/main" id="{807B83F5-75EE-49FC-ABD5-E266424DE5DD}"/>
              </a:ext>
            </a:extLst>
          </p:cNvPr>
          <p:cNvSpPr/>
          <p:nvPr/>
        </p:nvSpPr>
        <p:spPr>
          <a:xfrm>
            <a:off x="5415256" y="2611055"/>
            <a:ext cx="2486673" cy="490331"/>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TextBox 41">
            <a:extLst>
              <a:ext uri="{FF2B5EF4-FFF2-40B4-BE49-F238E27FC236}">
                <a16:creationId xmlns:a16="http://schemas.microsoft.com/office/drawing/2014/main" id="{B9AF7F9C-8FC8-441C-803B-E09F17882CC3}"/>
              </a:ext>
            </a:extLst>
          </p:cNvPr>
          <p:cNvSpPr txBox="1"/>
          <p:nvPr/>
        </p:nvSpPr>
        <p:spPr>
          <a:xfrm>
            <a:off x="1460643" y="4739871"/>
            <a:ext cx="320922" cy="276999"/>
          </a:xfrm>
          <a:prstGeom prst="rect">
            <a:avLst/>
          </a:prstGeom>
          <a:noFill/>
        </p:spPr>
        <p:txBody>
          <a:bodyPr wrap="none" rtlCol="0">
            <a:spAutoFit/>
          </a:bodyPr>
          <a:lstStyle/>
          <a:p>
            <a:r>
              <a:rPr lang="en-US" sz="1200" dirty="0"/>
              <a:t>1)</a:t>
            </a:r>
          </a:p>
        </p:txBody>
      </p:sp>
      <p:sp>
        <p:nvSpPr>
          <p:cNvPr id="43" name="TextBox 42">
            <a:extLst>
              <a:ext uri="{FF2B5EF4-FFF2-40B4-BE49-F238E27FC236}">
                <a16:creationId xmlns:a16="http://schemas.microsoft.com/office/drawing/2014/main" id="{BD631D95-2BA4-4CC1-8497-A43353A67D9A}"/>
              </a:ext>
            </a:extLst>
          </p:cNvPr>
          <p:cNvSpPr txBox="1"/>
          <p:nvPr/>
        </p:nvSpPr>
        <p:spPr>
          <a:xfrm>
            <a:off x="4597454" y="4762755"/>
            <a:ext cx="320922" cy="276999"/>
          </a:xfrm>
          <a:prstGeom prst="rect">
            <a:avLst/>
          </a:prstGeom>
          <a:noFill/>
        </p:spPr>
        <p:txBody>
          <a:bodyPr wrap="none" rtlCol="0">
            <a:spAutoFit/>
          </a:bodyPr>
          <a:lstStyle/>
          <a:p>
            <a:r>
              <a:rPr lang="en-US" sz="1200" dirty="0"/>
              <a:t>2)</a:t>
            </a:r>
          </a:p>
        </p:txBody>
      </p:sp>
      <p:sp>
        <p:nvSpPr>
          <p:cNvPr id="44" name="TextBox 43">
            <a:extLst>
              <a:ext uri="{FF2B5EF4-FFF2-40B4-BE49-F238E27FC236}">
                <a16:creationId xmlns:a16="http://schemas.microsoft.com/office/drawing/2014/main" id="{02064CEF-3A7F-4083-B44F-BCA898C69FED}"/>
              </a:ext>
            </a:extLst>
          </p:cNvPr>
          <p:cNvSpPr txBox="1"/>
          <p:nvPr/>
        </p:nvSpPr>
        <p:spPr>
          <a:xfrm>
            <a:off x="381000" y="4971564"/>
            <a:ext cx="320922" cy="276999"/>
          </a:xfrm>
          <a:prstGeom prst="rect">
            <a:avLst/>
          </a:prstGeom>
          <a:noFill/>
        </p:spPr>
        <p:txBody>
          <a:bodyPr wrap="none" rtlCol="0">
            <a:spAutoFit/>
          </a:bodyPr>
          <a:lstStyle/>
          <a:p>
            <a:r>
              <a:rPr lang="en-US" sz="1200" dirty="0"/>
              <a:t>3)</a:t>
            </a:r>
          </a:p>
        </p:txBody>
      </p:sp>
      <p:sp>
        <p:nvSpPr>
          <p:cNvPr id="100" name="Text Box 23">
            <a:extLst>
              <a:ext uri="{FF2B5EF4-FFF2-40B4-BE49-F238E27FC236}">
                <a16:creationId xmlns:a16="http://schemas.microsoft.com/office/drawing/2014/main" id="{D8F2FCFF-2984-4836-B000-9C5601A8EAAA}"/>
              </a:ext>
            </a:extLst>
          </p:cNvPr>
          <p:cNvSpPr txBox="1">
            <a:spLocks noChangeArrowheads="1"/>
          </p:cNvSpPr>
          <p:nvPr/>
        </p:nvSpPr>
        <p:spPr bwMode="auto">
          <a:xfrm>
            <a:off x="5530369" y="2667000"/>
            <a:ext cx="2339102" cy="338554"/>
          </a:xfrm>
          <a:prstGeom prst="rect">
            <a:avLst/>
          </a:prstGeom>
          <a:no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b="1" dirty="0"/>
              <a:t>Aqueous misdirection</a:t>
            </a:r>
          </a:p>
        </p:txBody>
      </p:sp>
    </p:spTree>
    <p:extLst>
      <p:ext uri="{BB962C8B-B14F-4D97-AF65-F5344CB8AC3E}">
        <p14:creationId xmlns:p14="http://schemas.microsoft.com/office/powerpoint/2010/main" val="3425377695"/>
      </p:ext>
    </p:extLst>
  </p:cSld>
  <p:clrMapOvr>
    <a:masterClrMapping/>
  </p:clrMapOvr>
</p:sld>
</file>

<file path=ppt/slides/slide1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Straight Arrow Connector 12">
            <a:extLst>
              <a:ext uri="{FF2B5EF4-FFF2-40B4-BE49-F238E27FC236}">
                <a16:creationId xmlns:a16="http://schemas.microsoft.com/office/drawing/2014/main" id="{A6DE2085-829C-480C-9216-69D6039C0A37}"/>
              </a:ext>
            </a:extLst>
          </p:cNvPr>
          <p:cNvCxnSpPr>
            <a:cxnSpLocks/>
          </p:cNvCxnSpPr>
          <p:nvPr/>
        </p:nvCxnSpPr>
        <p:spPr>
          <a:xfrm>
            <a:off x="6717173" y="1828800"/>
            <a:ext cx="0" cy="3462754"/>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43014" name="Text Box 6"/>
          <p:cNvSpPr txBox="1">
            <a:spLocks noChangeArrowheads="1"/>
          </p:cNvSpPr>
          <p:nvPr/>
        </p:nvSpPr>
        <p:spPr bwMode="auto">
          <a:xfrm>
            <a:off x="533400" y="2356376"/>
            <a:ext cx="1005403"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Lens-</a:t>
            </a:r>
          </a:p>
          <a:p>
            <a:pPr algn="ctr" eaLnBrk="1" hangingPunct="1">
              <a:lnSpc>
                <a:spcPct val="80000"/>
              </a:lnSpc>
              <a:spcBef>
                <a:spcPct val="0"/>
              </a:spcBef>
              <a:buClrTx/>
              <a:buSzTx/>
              <a:buFontTx/>
              <a:buNone/>
            </a:pPr>
            <a:r>
              <a:rPr lang="en-US" altLang="en-US" sz="1800" dirty="0">
                <a:solidFill>
                  <a:schemeClr val="bg1">
                    <a:lumMod val="75000"/>
                  </a:schemeClr>
                </a:solidFill>
              </a:rPr>
              <a:t>Induced</a:t>
            </a:r>
          </a:p>
        </p:txBody>
      </p:sp>
      <p:sp>
        <p:nvSpPr>
          <p:cNvPr id="43017" name="Text Box 14"/>
          <p:cNvSpPr txBox="1">
            <a:spLocks noChangeArrowheads="1"/>
          </p:cNvSpPr>
          <p:nvPr/>
        </p:nvSpPr>
        <p:spPr bwMode="auto">
          <a:xfrm>
            <a:off x="3026498" y="2365901"/>
            <a:ext cx="1633781"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Aphakic/</a:t>
            </a:r>
          </a:p>
          <a:p>
            <a:pPr algn="ctr" eaLnBrk="1" hangingPunct="1">
              <a:lnSpc>
                <a:spcPct val="80000"/>
              </a:lnSpc>
              <a:spcBef>
                <a:spcPct val="0"/>
              </a:spcBef>
              <a:buClrTx/>
              <a:buSzTx/>
              <a:buFontTx/>
              <a:buNone/>
            </a:pPr>
            <a:r>
              <a:rPr lang="en-US" altLang="en-US" sz="1800" dirty="0" err="1">
                <a:solidFill>
                  <a:schemeClr val="bg1">
                    <a:lumMod val="75000"/>
                  </a:schemeClr>
                </a:solidFill>
              </a:rPr>
              <a:t>Pseudophakic</a:t>
            </a:r>
            <a:endParaRPr lang="en-US" altLang="en-US" sz="1800" dirty="0">
              <a:solidFill>
                <a:schemeClr val="bg1">
                  <a:lumMod val="75000"/>
                </a:schemeClr>
              </a:solidFill>
            </a:endParaRPr>
          </a:p>
        </p:txBody>
      </p:sp>
      <p:sp>
        <p:nvSpPr>
          <p:cNvPr id="43031" name="Text Box 35"/>
          <p:cNvSpPr txBox="1">
            <a:spLocks noChangeArrowheads="1"/>
          </p:cNvSpPr>
          <p:nvPr/>
        </p:nvSpPr>
        <p:spPr bwMode="auto">
          <a:xfrm>
            <a:off x="1190847" y="1295400"/>
            <a:ext cx="2473754"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solidFill>
                  <a:schemeClr val="bg1">
                    <a:lumMod val="75000"/>
                  </a:schemeClr>
                </a:solidFill>
              </a:rPr>
              <a:t>w/ Pupillary Block</a:t>
            </a:r>
          </a:p>
        </p:txBody>
      </p:sp>
      <p:sp>
        <p:nvSpPr>
          <p:cNvPr id="43032" name="Text Box 36"/>
          <p:cNvSpPr txBox="1">
            <a:spLocks noChangeArrowheads="1"/>
          </p:cNvSpPr>
          <p:nvPr/>
        </p:nvSpPr>
        <p:spPr bwMode="auto">
          <a:xfrm>
            <a:off x="5181600" y="1295400"/>
            <a:ext cx="2630848"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t>w/o Pupillary Block</a:t>
            </a:r>
          </a:p>
        </p:txBody>
      </p:sp>
      <p:sp>
        <p:nvSpPr>
          <p:cNvPr id="49" name="Rectangle 2">
            <a:extLst>
              <a:ext uri="{FF2B5EF4-FFF2-40B4-BE49-F238E27FC236}">
                <a16:creationId xmlns:a16="http://schemas.microsoft.com/office/drawing/2014/main" id="{240EE5BF-F7D2-4FC8-A5DD-F6B5423153C6}"/>
              </a:ext>
            </a:extLst>
          </p:cNvPr>
          <p:cNvSpPr>
            <a:spLocks noGrp="1" noChangeArrowheads="1"/>
          </p:cNvSpPr>
          <p:nvPr>
            <p:ph type="title"/>
          </p:nvPr>
        </p:nvSpPr>
        <p:spPr>
          <a:xfrm>
            <a:off x="457200" y="304800"/>
            <a:ext cx="7543800" cy="563562"/>
          </a:xfrm>
        </p:spPr>
        <p:txBody>
          <a:bodyPr/>
          <a:lstStyle/>
          <a:p>
            <a:pPr eaLnBrk="1" hangingPunct="1"/>
            <a:r>
              <a:rPr lang="en-US" altLang="en-US" sz="3500" dirty="0"/>
              <a:t>Q</a:t>
            </a:r>
          </a:p>
        </p:txBody>
      </p:sp>
      <p:sp>
        <p:nvSpPr>
          <p:cNvPr id="50" name="TextBox 49">
            <a:extLst>
              <a:ext uri="{FF2B5EF4-FFF2-40B4-BE49-F238E27FC236}">
                <a16:creationId xmlns:a16="http://schemas.microsoft.com/office/drawing/2014/main" id="{CF426230-46C8-405C-9015-99EF57762A2E}"/>
              </a:ext>
            </a:extLst>
          </p:cNvPr>
          <p:cNvSpPr txBox="1"/>
          <p:nvPr/>
        </p:nvSpPr>
        <p:spPr>
          <a:xfrm>
            <a:off x="2259496" y="189094"/>
            <a:ext cx="4607480" cy="400110"/>
          </a:xfrm>
          <a:prstGeom prst="rect">
            <a:avLst/>
          </a:prstGeom>
          <a:solidFill>
            <a:schemeClr val="accent1">
              <a:lumMod val="60000"/>
              <a:lumOff val="40000"/>
            </a:schemeClr>
          </a:solidFill>
        </p:spPr>
        <p:txBody>
          <a:bodyPr wrap="none" rtlCol="0">
            <a:spAutoFit/>
          </a:bodyPr>
          <a:lstStyle/>
          <a:p>
            <a:pPr algn="ctr"/>
            <a:r>
              <a:rPr lang="en-US" sz="2000" b="1" dirty="0"/>
              <a:t>Secondary Angle Closure Glaucoma</a:t>
            </a:r>
          </a:p>
        </p:txBody>
      </p:sp>
      <p:sp>
        <p:nvSpPr>
          <p:cNvPr id="2" name="TextBox 1">
            <a:extLst>
              <a:ext uri="{FF2B5EF4-FFF2-40B4-BE49-F238E27FC236}">
                <a16:creationId xmlns:a16="http://schemas.microsoft.com/office/drawing/2014/main" id="{A7E30BEC-923B-4C9A-A856-BDD0D882F6B8}"/>
              </a:ext>
            </a:extLst>
          </p:cNvPr>
          <p:cNvSpPr txBox="1"/>
          <p:nvPr/>
        </p:nvSpPr>
        <p:spPr>
          <a:xfrm>
            <a:off x="887305" y="2844119"/>
            <a:ext cx="1494320" cy="338554"/>
          </a:xfrm>
          <a:prstGeom prst="rect">
            <a:avLst/>
          </a:prstGeom>
          <a:noFill/>
        </p:spPr>
        <p:txBody>
          <a:bodyPr wrap="none" rtlCol="0">
            <a:spAutoFit/>
          </a:bodyPr>
          <a:lstStyle/>
          <a:p>
            <a:r>
              <a:rPr lang="en-US" sz="1600" dirty="0" err="1">
                <a:solidFill>
                  <a:schemeClr val="bg1">
                    <a:lumMod val="75000"/>
                  </a:schemeClr>
                </a:solidFill>
              </a:rPr>
              <a:t>Phacomorphic</a:t>
            </a:r>
            <a:endParaRPr lang="en-US" sz="1600" dirty="0">
              <a:solidFill>
                <a:schemeClr val="bg1">
                  <a:lumMod val="75000"/>
                </a:schemeClr>
              </a:solidFill>
            </a:endParaRPr>
          </a:p>
        </p:txBody>
      </p:sp>
      <p:sp>
        <p:nvSpPr>
          <p:cNvPr id="51" name="TextBox 50">
            <a:extLst>
              <a:ext uri="{FF2B5EF4-FFF2-40B4-BE49-F238E27FC236}">
                <a16:creationId xmlns:a16="http://schemas.microsoft.com/office/drawing/2014/main" id="{156069D4-340B-4160-A336-EBF73557CEE0}"/>
              </a:ext>
            </a:extLst>
          </p:cNvPr>
          <p:cNvSpPr txBox="1"/>
          <p:nvPr/>
        </p:nvSpPr>
        <p:spPr>
          <a:xfrm>
            <a:off x="884725" y="3175578"/>
            <a:ext cx="1402948" cy="338554"/>
          </a:xfrm>
          <a:prstGeom prst="rect">
            <a:avLst/>
          </a:prstGeom>
          <a:noFill/>
        </p:spPr>
        <p:txBody>
          <a:bodyPr wrap="none" rtlCol="0">
            <a:spAutoFit/>
          </a:bodyPr>
          <a:lstStyle/>
          <a:p>
            <a:r>
              <a:rPr lang="en-US" sz="1600" dirty="0">
                <a:solidFill>
                  <a:schemeClr val="bg1">
                    <a:lumMod val="75000"/>
                  </a:schemeClr>
                </a:solidFill>
              </a:rPr>
              <a:t>Ectopia </a:t>
            </a:r>
            <a:r>
              <a:rPr lang="en-US" sz="1600" dirty="0" err="1">
                <a:solidFill>
                  <a:schemeClr val="bg1">
                    <a:lumMod val="75000"/>
                  </a:schemeClr>
                </a:solidFill>
              </a:rPr>
              <a:t>lentis</a:t>
            </a:r>
            <a:endParaRPr lang="en-US" sz="1600" dirty="0">
              <a:solidFill>
                <a:schemeClr val="bg1">
                  <a:lumMod val="75000"/>
                </a:schemeClr>
              </a:solidFill>
            </a:endParaRPr>
          </a:p>
        </p:txBody>
      </p:sp>
      <p:cxnSp>
        <p:nvCxnSpPr>
          <p:cNvPr id="71" name="Straight Connector 70">
            <a:extLst>
              <a:ext uri="{FF2B5EF4-FFF2-40B4-BE49-F238E27FC236}">
                <a16:creationId xmlns:a16="http://schemas.microsoft.com/office/drawing/2014/main" id="{C104938D-BA8D-4E39-9D5F-9EE2012F2F3C}"/>
              </a:ext>
            </a:extLst>
          </p:cNvPr>
          <p:cNvCxnSpPr>
            <a:cxnSpLocks/>
          </p:cNvCxnSpPr>
          <p:nvPr/>
        </p:nvCxnSpPr>
        <p:spPr>
          <a:xfrm flipH="1">
            <a:off x="762665" y="3023488"/>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2A7E4E40-472F-4E50-8A7A-45C10FDD7171}"/>
              </a:ext>
            </a:extLst>
          </p:cNvPr>
          <p:cNvCxnSpPr>
            <a:cxnSpLocks/>
          </p:cNvCxnSpPr>
          <p:nvPr/>
        </p:nvCxnSpPr>
        <p:spPr>
          <a:xfrm flipH="1">
            <a:off x="762665" y="3347853"/>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C3924889-45B9-4383-9C9E-48F0A9C27AD8}"/>
              </a:ext>
            </a:extLst>
          </p:cNvPr>
          <p:cNvCxnSpPr>
            <a:cxnSpLocks/>
          </p:cNvCxnSpPr>
          <p:nvPr/>
        </p:nvCxnSpPr>
        <p:spPr>
          <a:xfrm flipH="1">
            <a:off x="748719" y="2838976"/>
            <a:ext cx="13947" cy="5088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 name="Straight Arrow Connector 5">
            <a:extLst>
              <a:ext uri="{FF2B5EF4-FFF2-40B4-BE49-F238E27FC236}">
                <a16:creationId xmlns:a16="http://schemas.microsoft.com/office/drawing/2014/main" id="{A3439F0C-5143-461F-8F3C-2E830785DEFC}"/>
              </a:ext>
            </a:extLst>
          </p:cNvPr>
          <p:cNvCxnSpPr>
            <a:stCxn id="50" idx="2"/>
          </p:cNvCxnSpPr>
          <p:nvPr/>
        </p:nvCxnSpPr>
        <p:spPr>
          <a:xfrm flipH="1">
            <a:off x="2971800" y="589204"/>
            <a:ext cx="1591436" cy="706196"/>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0" name="Straight Arrow Connector 9">
            <a:extLst>
              <a:ext uri="{FF2B5EF4-FFF2-40B4-BE49-F238E27FC236}">
                <a16:creationId xmlns:a16="http://schemas.microsoft.com/office/drawing/2014/main" id="{84DC796E-F6ED-4FBB-82D2-A260F480BF8A}"/>
              </a:ext>
            </a:extLst>
          </p:cNvPr>
          <p:cNvCxnSpPr>
            <a:cxnSpLocks/>
          </p:cNvCxnSpPr>
          <p:nvPr/>
        </p:nvCxnSpPr>
        <p:spPr>
          <a:xfrm>
            <a:off x="4572000" y="589204"/>
            <a:ext cx="1600200" cy="706196"/>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6" name="Straight Arrow Connector 25">
            <a:extLst>
              <a:ext uri="{FF2B5EF4-FFF2-40B4-BE49-F238E27FC236}">
                <a16:creationId xmlns:a16="http://schemas.microsoft.com/office/drawing/2014/main" id="{B70E0124-9B84-41A5-8D84-A66B7838A706}"/>
              </a:ext>
            </a:extLst>
          </p:cNvPr>
          <p:cNvCxnSpPr>
            <a:cxnSpLocks/>
          </p:cNvCxnSpPr>
          <p:nvPr/>
        </p:nvCxnSpPr>
        <p:spPr>
          <a:xfrm flipH="1">
            <a:off x="1159539" y="1828800"/>
            <a:ext cx="1290435" cy="478059"/>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28" name="Straight Arrow Connector 27">
            <a:extLst>
              <a:ext uri="{FF2B5EF4-FFF2-40B4-BE49-F238E27FC236}">
                <a16:creationId xmlns:a16="http://schemas.microsoft.com/office/drawing/2014/main" id="{567A4249-5C59-4416-8A8E-1C35913900AB}"/>
              </a:ext>
            </a:extLst>
          </p:cNvPr>
          <p:cNvCxnSpPr>
            <a:cxnSpLocks/>
          </p:cNvCxnSpPr>
          <p:nvPr/>
        </p:nvCxnSpPr>
        <p:spPr>
          <a:xfrm>
            <a:off x="2449973" y="1832208"/>
            <a:ext cx="1268784"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56" name="Text Box 6">
            <a:extLst>
              <a:ext uri="{FF2B5EF4-FFF2-40B4-BE49-F238E27FC236}">
                <a16:creationId xmlns:a16="http://schemas.microsoft.com/office/drawing/2014/main" id="{557983BD-9D64-49B9-A366-A08663B0451F}"/>
              </a:ext>
            </a:extLst>
          </p:cNvPr>
          <p:cNvSpPr txBox="1">
            <a:spLocks noChangeArrowheads="1"/>
          </p:cNvSpPr>
          <p:nvPr/>
        </p:nvSpPr>
        <p:spPr bwMode="auto">
          <a:xfrm>
            <a:off x="5029200" y="2356376"/>
            <a:ext cx="813043"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r" eaLnBrk="1" hangingPunct="1">
              <a:lnSpc>
                <a:spcPct val="80000"/>
              </a:lnSpc>
              <a:spcBef>
                <a:spcPct val="0"/>
              </a:spcBef>
              <a:buClrTx/>
              <a:buSzTx/>
              <a:buFontTx/>
              <a:buNone/>
            </a:pPr>
            <a:r>
              <a:rPr lang="en-US" altLang="en-US" sz="1800" dirty="0"/>
              <a:t>‘Push’</a:t>
            </a:r>
          </a:p>
        </p:txBody>
      </p:sp>
      <p:sp>
        <p:nvSpPr>
          <p:cNvPr id="57" name="Text Box 14">
            <a:extLst>
              <a:ext uri="{FF2B5EF4-FFF2-40B4-BE49-F238E27FC236}">
                <a16:creationId xmlns:a16="http://schemas.microsoft.com/office/drawing/2014/main" id="{5DAFA1C1-3A29-4C27-A379-663FDD22E326}"/>
              </a:ext>
            </a:extLst>
          </p:cNvPr>
          <p:cNvSpPr txBox="1">
            <a:spLocks noChangeArrowheads="1"/>
          </p:cNvSpPr>
          <p:nvPr/>
        </p:nvSpPr>
        <p:spPr bwMode="auto">
          <a:xfrm>
            <a:off x="7620000" y="2365901"/>
            <a:ext cx="671979"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‘Pull’</a:t>
            </a:r>
          </a:p>
        </p:txBody>
      </p:sp>
      <p:cxnSp>
        <p:nvCxnSpPr>
          <p:cNvPr id="58" name="Straight Arrow Connector 57">
            <a:extLst>
              <a:ext uri="{FF2B5EF4-FFF2-40B4-BE49-F238E27FC236}">
                <a16:creationId xmlns:a16="http://schemas.microsoft.com/office/drawing/2014/main" id="{E874FEE9-46BD-46A3-90A3-DE7CC220FBFF}"/>
              </a:ext>
            </a:extLst>
          </p:cNvPr>
          <p:cNvCxnSpPr>
            <a:cxnSpLocks/>
          </p:cNvCxnSpPr>
          <p:nvPr/>
        </p:nvCxnSpPr>
        <p:spPr>
          <a:xfrm flipH="1">
            <a:off x="5867400" y="1828800"/>
            <a:ext cx="849775" cy="477455"/>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59" name="Straight Arrow Connector 58">
            <a:extLst>
              <a:ext uri="{FF2B5EF4-FFF2-40B4-BE49-F238E27FC236}">
                <a16:creationId xmlns:a16="http://schemas.microsoft.com/office/drawing/2014/main" id="{C370A4A1-FE96-4E70-B89E-839542A5E241}"/>
              </a:ext>
            </a:extLst>
          </p:cNvPr>
          <p:cNvCxnSpPr>
            <a:cxnSpLocks/>
          </p:cNvCxnSpPr>
          <p:nvPr/>
        </p:nvCxnSpPr>
        <p:spPr>
          <a:xfrm>
            <a:off x="6717173" y="1832208"/>
            <a:ext cx="902827" cy="474047"/>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101" name="Text Box 42">
            <a:extLst>
              <a:ext uri="{FF2B5EF4-FFF2-40B4-BE49-F238E27FC236}">
                <a16:creationId xmlns:a16="http://schemas.microsoft.com/office/drawing/2014/main" id="{334BC1A9-19DE-4364-B6DD-2EE35901B8C6}"/>
              </a:ext>
            </a:extLst>
          </p:cNvPr>
          <p:cNvSpPr txBox="1">
            <a:spLocks noChangeArrowheads="1"/>
          </p:cNvSpPr>
          <p:nvPr/>
        </p:nvSpPr>
        <p:spPr bwMode="auto">
          <a:xfrm>
            <a:off x="5551406" y="3192546"/>
            <a:ext cx="2276072"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ERD/choroidal effusion</a:t>
            </a:r>
          </a:p>
        </p:txBody>
      </p:sp>
      <p:sp>
        <p:nvSpPr>
          <p:cNvPr id="103" name="Text Box 47">
            <a:extLst>
              <a:ext uri="{FF2B5EF4-FFF2-40B4-BE49-F238E27FC236}">
                <a16:creationId xmlns:a16="http://schemas.microsoft.com/office/drawing/2014/main" id="{B8E0D8FB-F6B2-4B80-97DB-EF49CE3BCD2B}"/>
              </a:ext>
            </a:extLst>
          </p:cNvPr>
          <p:cNvSpPr txBox="1">
            <a:spLocks noChangeArrowheads="1"/>
          </p:cNvSpPr>
          <p:nvPr/>
        </p:nvSpPr>
        <p:spPr bwMode="auto">
          <a:xfrm>
            <a:off x="5543446" y="4055146"/>
            <a:ext cx="1619354"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err="1">
                <a:solidFill>
                  <a:schemeClr val="bg1">
                    <a:lumMod val="75000"/>
                  </a:schemeClr>
                </a:solidFill>
              </a:rPr>
              <a:t>Nanophthalmos</a:t>
            </a:r>
            <a:endParaRPr lang="en-US" altLang="en-US" sz="1600" dirty="0">
              <a:solidFill>
                <a:schemeClr val="bg1">
                  <a:lumMod val="75000"/>
                </a:schemeClr>
              </a:solidFill>
            </a:endParaRPr>
          </a:p>
        </p:txBody>
      </p:sp>
      <p:cxnSp>
        <p:nvCxnSpPr>
          <p:cNvPr id="104" name="Straight Connector 103">
            <a:extLst>
              <a:ext uri="{FF2B5EF4-FFF2-40B4-BE49-F238E27FC236}">
                <a16:creationId xmlns:a16="http://schemas.microsoft.com/office/drawing/2014/main" id="{49D87D4A-E317-4446-9B95-5184CB3968F3}"/>
              </a:ext>
            </a:extLst>
          </p:cNvPr>
          <p:cNvCxnSpPr>
            <a:cxnSpLocks/>
          </p:cNvCxnSpPr>
          <p:nvPr/>
        </p:nvCxnSpPr>
        <p:spPr>
          <a:xfrm flipH="1">
            <a:off x="5316229" y="2667000"/>
            <a:ext cx="7397" cy="2531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5" name="Straight Connector 104">
            <a:extLst>
              <a:ext uri="{FF2B5EF4-FFF2-40B4-BE49-F238E27FC236}">
                <a16:creationId xmlns:a16="http://schemas.microsoft.com/office/drawing/2014/main" id="{F40B6D71-75A8-4A88-864D-00D14C2F710D}"/>
              </a:ext>
            </a:extLst>
          </p:cNvPr>
          <p:cNvCxnSpPr/>
          <p:nvPr/>
        </p:nvCxnSpPr>
        <p:spPr>
          <a:xfrm flipH="1">
            <a:off x="5323624" y="2832814"/>
            <a:ext cx="24447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6" name="Straight Connector 105">
            <a:extLst>
              <a:ext uri="{FF2B5EF4-FFF2-40B4-BE49-F238E27FC236}">
                <a16:creationId xmlns:a16="http://schemas.microsoft.com/office/drawing/2014/main" id="{010BF7B2-AA07-4DCF-822D-E2DB5CC0BF59}"/>
              </a:ext>
            </a:extLst>
          </p:cNvPr>
          <p:cNvCxnSpPr/>
          <p:nvPr/>
        </p:nvCxnSpPr>
        <p:spPr>
          <a:xfrm flipH="1">
            <a:off x="5323624" y="3360065"/>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a:extLst>
              <a:ext uri="{FF2B5EF4-FFF2-40B4-BE49-F238E27FC236}">
                <a16:creationId xmlns:a16="http://schemas.microsoft.com/office/drawing/2014/main" id="{BAC8035C-3999-4C31-93CD-6C0D2ADEB73B}"/>
              </a:ext>
            </a:extLst>
          </p:cNvPr>
          <p:cNvCxnSpPr/>
          <p:nvPr/>
        </p:nvCxnSpPr>
        <p:spPr>
          <a:xfrm flipH="1">
            <a:off x="5323536" y="3786938"/>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8" name="Straight Connector 107">
            <a:extLst>
              <a:ext uri="{FF2B5EF4-FFF2-40B4-BE49-F238E27FC236}">
                <a16:creationId xmlns:a16="http://schemas.microsoft.com/office/drawing/2014/main" id="{DB64CAEE-69B4-426A-8A5B-D1269DBF0F66}"/>
              </a:ext>
            </a:extLst>
          </p:cNvPr>
          <p:cNvCxnSpPr/>
          <p:nvPr/>
        </p:nvCxnSpPr>
        <p:spPr>
          <a:xfrm flipH="1">
            <a:off x="5327493" y="4249152"/>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12" name="Straight Connector 111">
            <a:extLst>
              <a:ext uri="{FF2B5EF4-FFF2-40B4-BE49-F238E27FC236}">
                <a16:creationId xmlns:a16="http://schemas.microsoft.com/office/drawing/2014/main" id="{99A16C30-4BE4-48E5-8B65-0C5F3039B8DC}"/>
              </a:ext>
            </a:extLst>
          </p:cNvPr>
          <p:cNvCxnSpPr/>
          <p:nvPr/>
        </p:nvCxnSpPr>
        <p:spPr>
          <a:xfrm flipH="1">
            <a:off x="5333455" y="51816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13" name="Text Box 42">
            <a:extLst>
              <a:ext uri="{FF2B5EF4-FFF2-40B4-BE49-F238E27FC236}">
                <a16:creationId xmlns:a16="http://schemas.microsoft.com/office/drawing/2014/main" id="{056DFFD9-3CA2-42E7-90FE-4F14522E3504}"/>
              </a:ext>
            </a:extLst>
          </p:cNvPr>
          <p:cNvSpPr txBox="1">
            <a:spLocks noChangeArrowheads="1"/>
          </p:cNvSpPr>
          <p:nvPr/>
        </p:nvSpPr>
        <p:spPr bwMode="auto">
          <a:xfrm>
            <a:off x="5533954" y="3623846"/>
            <a:ext cx="1563248"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Retinal surgery</a:t>
            </a:r>
          </a:p>
        </p:txBody>
      </p:sp>
      <p:sp>
        <p:nvSpPr>
          <p:cNvPr id="118" name="Text Box 47">
            <a:extLst>
              <a:ext uri="{FF2B5EF4-FFF2-40B4-BE49-F238E27FC236}">
                <a16:creationId xmlns:a16="http://schemas.microsoft.com/office/drawing/2014/main" id="{3F59D898-ECAD-49F0-9425-2A1BC8DDA7B5}"/>
              </a:ext>
            </a:extLst>
          </p:cNvPr>
          <p:cNvSpPr txBox="1">
            <a:spLocks noChangeArrowheads="1"/>
          </p:cNvSpPr>
          <p:nvPr/>
        </p:nvSpPr>
        <p:spPr bwMode="auto">
          <a:xfrm>
            <a:off x="5523688" y="4538246"/>
            <a:ext cx="1414170"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Drug-induced</a:t>
            </a:r>
          </a:p>
        </p:txBody>
      </p:sp>
      <p:sp>
        <p:nvSpPr>
          <p:cNvPr id="121" name="Text Box 45">
            <a:extLst>
              <a:ext uri="{FF2B5EF4-FFF2-40B4-BE49-F238E27FC236}">
                <a16:creationId xmlns:a16="http://schemas.microsoft.com/office/drawing/2014/main" id="{261B7576-5E47-4AEB-A7FB-9A1B9ECB52C4}"/>
              </a:ext>
            </a:extLst>
          </p:cNvPr>
          <p:cNvSpPr txBox="1">
            <a:spLocks noChangeArrowheads="1"/>
          </p:cNvSpPr>
          <p:nvPr/>
        </p:nvSpPr>
        <p:spPr bwMode="auto">
          <a:xfrm>
            <a:off x="5523688" y="5013493"/>
            <a:ext cx="582211"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PFV</a:t>
            </a:r>
          </a:p>
        </p:txBody>
      </p:sp>
      <p:sp>
        <p:nvSpPr>
          <p:cNvPr id="16" name="TextBox 15">
            <a:extLst>
              <a:ext uri="{FF2B5EF4-FFF2-40B4-BE49-F238E27FC236}">
                <a16:creationId xmlns:a16="http://schemas.microsoft.com/office/drawing/2014/main" id="{984E008D-FBBA-42B4-940E-EA26772E0161}"/>
              </a:ext>
            </a:extLst>
          </p:cNvPr>
          <p:cNvSpPr txBox="1"/>
          <p:nvPr/>
        </p:nvSpPr>
        <p:spPr>
          <a:xfrm>
            <a:off x="6230528" y="5257800"/>
            <a:ext cx="1326004" cy="369332"/>
          </a:xfrm>
          <a:prstGeom prst="rect">
            <a:avLst/>
          </a:prstGeom>
          <a:noFill/>
        </p:spPr>
        <p:txBody>
          <a:bodyPr wrap="none" rtlCol="0">
            <a:spAutoFit/>
          </a:bodyPr>
          <a:lstStyle/>
          <a:p>
            <a:pPr algn="ctr"/>
            <a:r>
              <a:rPr lang="en-US" dirty="0">
                <a:solidFill>
                  <a:schemeClr val="bg1">
                    <a:lumMod val="75000"/>
                  </a:schemeClr>
                </a:solidFill>
              </a:rPr>
              <a:t>Both/Either</a:t>
            </a:r>
          </a:p>
        </p:txBody>
      </p:sp>
      <p:cxnSp>
        <p:nvCxnSpPr>
          <p:cNvPr id="125" name="Straight Connector 124">
            <a:extLst>
              <a:ext uri="{FF2B5EF4-FFF2-40B4-BE49-F238E27FC236}">
                <a16:creationId xmlns:a16="http://schemas.microsoft.com/office/drawing/2014/main" id="{01138141-D318-4ED7-A7FE-D8F2155CE890}"/>
              </a:ext>
            </a:extLst>
          </p:cNvPr>
          <p:cNvCxnSpPr/>
          <p:nvPr/>
        </p:nvCxnSpPr>
        <p:spPr>
          <a:xfrm flipH="1">
            <a:off x="5334000" y="4724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36" name="Text Box 19">
            <a:extLst>
              <a:ext uri="{FF2B5EF4-FFF2-40B4-BE49-F238E27FC236}">
                <a16:creationId xmlns:a16="http://schemas.microsoft.com/office/drawing/2014/main" id="{DACBEF6D-2D2F-4E0B-9506-468BB5942DB4}"/>
              </a:ext>
            </a:extLst>
          </p:cNvPr>
          <p:cNvSpPr txBox="1">
            <a:spLocks noChangeArrowheads="1"/>
          </p:cNvSpPr>
          <p:nvPr/>
        </p:nvSpPr>
        <p:spPr bwMode="auto">
          <a:xfrm>
            <a:off x="38886" y="661620"/>
            <a:ext cx="7119196" cy="5509200"/>
          </a:xfrm>
          <a:prstGeom prst="rect">
            <a:avLst/>
          </a:prstGeom>
          <a:solidFill>
            <a:srgbClr val="FFCCFF"/>
          </a:solidFill>
          <a:ln w="9525">
            <a:noFill/>
            <a:miter lim="800000"/>
            <a:headEnd/>
            <a:tailEnd/>
          </a:ln>
          <a:effectLst/>
        </p:spPr>
        <p:txBody>
          <a:bodyPr wrap="squar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r>
              <a:rPr lang="en-US" sz="1600" i="1" dirty="0">
                <a:solidFill>
                  <a:srgbClr val="0000FF"/>
                </a:solidFill>
              </a:rPr>
              <a:t>What is </a:t>
            </a:r>
            <a:r>
              <a:rPr lang="en-US" sz="1600" dirty="0">
                <a:solidFill>
                  <a:srgbClr val="0000FF"/>
                </a:solidFill>
              </a:rPr>
              <a:t>aqueous misdirection syndrome</a:t>
            </a:r>
            <a:r>
              <a:rPr lang="en-US" sz="1600" i="1" dirty="0">
                <a:solidFill>
                  <a:srgbClr val="0000FF"/>
                </a:solidFill>
              </a:rPr>
              <a:t>?</a:t>
            </a:r>
          </a:p>
          <a:p>
            <a:pPr eaLnBrk="1" hangingPunct="1"/>
            <a:r>
              <a:rPr lang="en-US" sz="1600" dirty="0">
                <a:solidFill>
                  <a:srgbClr val="0000FF"/>
                </a:solidFill>
              </a:rPr>
              <a:t>A rare condition in which anterior rotation of the ciliary body causes newly-produced aqueous to be (mis)directed toward the vitreous rather than into the posterior, then anterior chambers</a:t>
            </a:r>
          </a:p>
          <a:p>
            <a:pPr eaLnBrk="1" hangingPunct="1"/>
            <a:endParaRPr lang="en-US" sz="1600" dirty="0">
              <a:solidFill>
                <a:srgbClr val="0000FF"/>
              </a:solidFill>
            </a:endParaRPr>
          </a:p>
          <a:p>
            <a:pPr eaLnBrk="1" hangingPunct="1"/>
            <a:r>
              <a:rPr lang="en-US" sz="1600" i="1" dirty="0">
                <a:solidFill>
                  <a:srgbClr val="0000FF"/>
                </a:solidFill>
              </a:rPr>
              <a:t>How does it present?</a:t>
            </a:r>
          </a:p>
          <a:p>
            <a:pPr eaLnBrk="1" hangingPunct="1"/>
            <a:r>
              <a:rPr lang="en-US" sz="1600" dirty="0">
                <a:solidFill>
                  <a:srgbClr val="0000FF"/>
                </a:solidFill>
              </a:rPr>
              <a:t>With high IOP and a uniformly shallow AC in the acute post-op period after intraocular surgery</a:t>
            </a:r>
          </a:p>
          <a:p>
            <a:pPr eaLnBrk="1" hangingPunct="1"/>
            <a:endParaRPr lang="en-US" sz="1600" dirty="0">
              <a:solidFill>
                <a:srgbClr val="0000FF"/>
              </a:solidFill>
            </a:endParaRPr>
          </a:p>
          <a:p>
            <a:pPr eaLnBrk="1" hangingPunct="1"/>
            <a:r>
              <a:rPr lang="en-US" sz="1600" i="1" dirty="0">
                <a:solidFill>
                  <a:srgbClr val="0000FF"/>
                </a:solidFill>
              </a:rPr>
              <a:t>What is the chief risk factor?</a:t>
            </a:r>
          </a:p>
          <a:p>
            <a:pPr eaLnBrk="1" hangingPunct="1"/>
            <a:r>
              <a:rPr lang="en-US" sz="1600" dirty="0">
                <a:solidFill>
                  <a:srgbClr val="0000FF"/>
                </a:solidFill>
              </a:rPr>
              <a:t>Surgery in an eye with tight angles or PAS</a:t>
            </a:r>
          </a:p>
          <a:p>
            <a:pPr eaLnBrk="1" hangingPunct="1"/>
            <a:endParaRPr lang="en-US" sz="1600" dirty="0">
              <a:solidFill>
                <a:srgbClr val="0000FF"/>
              </a:solidFill>
            </a:endParaRPr>
          </a:p>
          <a:p>
            <a:pPr eaLnBrk="1" hangingPunct="1"/>
            <a:r>
              <a:rPr lang="en-US" sz="1600" i="1" dirty="0">
                <a:solidFill>
                  <a:srgbClr val="0000FF"/>
                </a:solidFill>
              </a:rPr>
              <a:t>By what other names is it known?</a:t>
            </a:r>
          </a:p>
          <a:p>
            <a:pPr eaLnBrk="1" hangingPunct="1"/>
            <a:r>
              <a:rPr lang="en-US" sz="1600" dirty="0">
                <a:solidFill>
                  <a:srgbClr val="0000FF"/>
                </a:solidFill>
              </a:rPr>
              <a:t>--Malignant glaucoma</a:t>
            </a:r>
          </a:p>
          <a:p>
            <a:pPr eaLnBrk="1" hangingPunct="1"/>
            <a:r>
              <a:rPr lang="en-US" sz="1600" dirty="0">
                <a:solidFill>
                  <a:srgbClr val="0000FF"/>
                </a:solidFill>
              </a:rPr>
              <a:t>--Ciliary-block glaucoma</a:t>
            </a:r>
          </a:p>
          <a:p>
            <a:pPr eaLnBrk="1" hangingPunct="1"/>
            <a:endParaRPr lang="en-US" sz="1600" i="1" dirty="0">
              <a:solidFill>
                <a:srgbClr val="0000FF"/>
              </a:solidFill>
            </a:endParaRPr>
          </a:p>
          <a:p>
            <a:pPr eaLnBrk="1" hangingPunct="1"/>
            <a:r>
              <a:rPr lang="en-US" sz="1600" i="1" dirty="0">
                <a:solidFill>
                  <a:srgbClr val="0000FF"/>
                </a:solidFill>
              </a:rPr>
              <a:t>How is aqueous misdirection syndrome managed medically?</a:t>
            </a:r>
            <a:endParaRPr lang="en-US" sz="1600" dirty="0">
              <a:solidFill>
                <a:srgbClr val="0000FF"/>
              </a:solidFill>
            </a:endParaRPr>
          </a:p>
          <a:p>
            <a:pPr eaLnBrk="1" hangingPunct="1"/>
            <a:r>
              <a:rPr lang="en-US" sz="1600" dirty="0">
                <a:solidFill>
                  <a:srgbClr val="0000FF"/>
                </a:solidFill>
              </a:rPr>
              <a:t>With the triad of aggressive  aqueous suppression , aggressive  cycloplegia and  dehydration  of the vitreous with  hyperosmotic agents</a:t>
            </a:r>
          </a:p>
          <a:p>
            <a:pPr eaLnBrk="1" hangingPunct="1"/>
            <a:endParaRPr lang="en-US" sz="1600" dirty="0">
              <a:solidFill>
                <a:srgbClr val="0000FF"/>
              </a:solidFill>
            </a:endParaRPr>
          </a:p>
          <a:p>
            <a:pPr eaLnBrk="1" hangingPunct="1"/>
            <a:r>
              <a:rPr lang="en-US" sz="1600" i="1" dirty="0">
                <a:solidFill>
                  <a:srgbClr val="0000FF"/>
                </a:solidFill>
              </a:rPr>
              <a:t>Is there a role for surgery in managing aqueous misdirection?</a:t>
            </a:r>
            <a:endParaRPr lang="en-US" sz="1600" i="1" dirty="0">
              <a:solidFill>
                <a:srgbClr val="FFCCFF"/>
              </a:solidFill>
            </a:endParaRPr>
          </a:p>
          <a:p>
            <a:pPr eaLnBrk="1" hangingPunct="1"/>
            <a:r>
              <a:rPr lang="en-US" sz="1600" dirty="0">
                <a:solidFill>
                  <a:srgbClr val="FFCCFF"/>
                </a:solidFill>
              </a:rPr>
              <a:t>Yes; resolution often requires surgical or laser disruption of the vitreous face</a:t>
            </a:r>
            <a:endParaRPr lang="en-US" sz="1600" b="1" dirty="0">
              <a:solidFill>
                <a:srgbClr val="FFCCFF"/>
              </a:solidFill>
            </a:endParaRPr>
          </a:p>
        </p:txBody>
      </p:sp>
      <p:sp>
        <p:nvSpPr>
          <p:cNvPr id="37" name="Oval 36">
            <a:extLst>
              <a:ext uri="{FF2B5EF4-FFF2-40B4-BE49-F238E27FC236}">
                <a16:creationId xmlns:a16="http://schemas.microsoft.com/office/drawing/2014/main" id="{807B83F5-75EE-49FC-ABD5-E266424DE5DD}"/>
              </a:ext>
            </a:extLst>
          </p:cNvPr>
          <p:cNvSpPr/>
          <p:nvPr/>
        </p:nvSpPr>
        <p:spPr>
          <a:xfrm>
            <a:off x="5415256" y="2611055"/>
            <a:ext cx="2486673" cy="490331"/>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TextBox 41">
            <a:extLst>
              <a:ext uri="{FF2B5EF4-FFF2-40B4-BE49-F238E27FC236}">
                <a16:creationId xmlns:a16="http://schemas.microsoft.com/office/drawing/2014/main" id="{B9AF7F9C-8FC8-441C-803B-E09F17882CC3}"/>
              </a:ext>
            </a:extLst>
          </p:cNvPr>
          <p:cNvSpPr txBox="1"/>
          <p:nvPr/>
        </p:nvSpPr>
        <p:spPr>
          <a:xfrm>
            <a:off x="1460643" y="4739871"/>
            <a:ext cx="320922" cy="276999"/>
          </a:xfrm>
          <a:prstGeom prst="rect">
            <a:avLst/>
          </a:prstGeom>
          <a:noFill/>
        </p:spPr>
        <p:txBody>
          <a:bodyPr wrap="none" rtlCol="0">
            <a:spAutoFit/>
          </a:bodyPr>
          <a:lstStyle/>
          <a:p>
            <a:r>
              <a:rPr lang="en-US" sz="1200" dirty="0"/>
              <a:t>1)</a:t>
            </a:r>
          </a:p>
        </p:txBody>
      </p:sp>
      <p:sp>
        <p:nvSpPr>
          <p:cNvPr id="43" name="TextBox 42">
            <a:extLst>
              <a:ext uri="{FF2B5EF4-FFF2-40B4-BE49-F238E27FC236}">
                <a16:creationId xmlns:a16="http://schemas.microsoft.com/office/drawing/2014/main" id="{BD631D95-2BA4-4CC1-8497-A43353A67D9A}"/>
              </a:ext>
            </a:extLst>
          </p:cNvPr>
          <p:cNvSpPr txBox="1"/>
          <p:nvPr/>
        </p:nvSpPr>
        <p:spPr>
          <a:xfrm>
            <a:off x="4597454" y="4762755"/>
            <a:ext cx="320922" cy="276999"/>
          </a:xfrm>
          <a:prstGeom prst="rect">
            <a:avLst/>
          </a:prstGeom>
          <a:noFill/>
        </p:spPr>
        <p:txBody>
          <a:bodyPr wrap="none" rtlCol="0">
            <a:spAutoFit/>
          </a:bodyPr>
          <a:lstStyle/>
          <a:p>
            <a:r>
              <a:rPr lang="en-US" sz="1200" dirty="0"/>
              <a:t>2)</a:t>
            </a:r>
          </a:p>
        </p:txBody>
      </p:sp>
      <p:sp>
        <p:nvSpPr>
          <p:cNvPr id="44" name="TextBox 43">
            <a:extLst>
              <a:ext uri="{FF2B5EF4-FFF2-40B4-BE49-F238E27FC236}">
                <a16:creationId xmlns:a16="http://schemas.microsoft.com/office/drawing/2014/main" id="{02064CEF-3A7F-4083-B44F-BCA898C69FED}"/>
              </a:ext>
            </a:extLst>
          </p:cNvPr>
          <p:cNvSpPr txBox="1"/>
          <p:nvPr/>
        </p:nvSpPr>
        <p:spPr>
          <a:xfrm>
            <a:off x="381000" y="4971564"/>
            <a:ext cx="320922" cy="276999"/>
          </a:xfrm>
          <a:prstGeom prst="rect">
            <a:avLst/>
          </a:prstGeom>
          <a:noFill/>
        </p:spPr>
        <p:txBody>
          <a:bodyPr wrap="none" rtlCol="0">
            <a:spAutoFit/>
          </a:bodyPr>
          <a:lstStyle/>
          <a:p>
            <a:r>
              <a:rPr lang="en-US" sz="1200" dirty="0"/>
              <a:t>3)</a:t>
            </a:r>
          </a:p>
        </p:txBody>
      </p:sp>
      <p:sp>
        <p:nvSpPr>
          <p:cNvPr id="100" name="Text Box 23">
            <a:extLst>
              <a:ext uri="{FF2B5EF4-FFF2-40B4-BE49-F238E27FC236}">
                <a16:creationId xmlns:a16="http://schemas.microsoft.com/office/drawing/2014/main" id="{D8F2FCFF-2984-4836-B000-9C5601A8EAAA}"/>
              </a:ext>
            </a:extLst>
          </p:cNvPr>
          <p:cNvSpPr txBox="1">
            <a:spLocks noChangeArrowheads="1"/>
          </p:cNvSpPr>
          <p:nvPr/>
        </p:nvSpPr>
        <p:spPr bwMode="auto">
          <a:xfrm>
            <a:off x="5530369" y="2667000"/>
            <a:ext cx="2339102" cy="338554"/>
          </a:xfrm>
          <a:prstGeom prst="rect">
            <a:avLst/>
          </a:prstGeom>
          <a:no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b="1" dirty="0"/>
              <a:t>Aqueous misdirection</a:t>
            </a:r>
          </a:p>
        </p:txBody>
      </p:sp>
    </p:spTree>
    <p:extLst>
      <p:ext uri="{BB962C8B-B14F-4D97-AF65-F5344CB8AC3E}">
        <p14:creationId xmlns:p14="http://schemas.microsoft.com/office/powerpoint/2010/main" val="3058474194"/>
      </p:ext>
    </p:extLst>
  </p:cSld>
  <p:clrMapOvr>
    <a:masterClrMapping/>
  </p:clrMapOvr>
</p:sld>
</file>

<file path=ppt/slides/slide1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Straight Arrow Connector 12">
            <a:extLst>
              <a:ext uri="{FF2B5EF4-FFF2-40B4-BE49-F238E27FC236}">
                <a16:creationId xmlns:a16="http://schemas.microsoft.com/office/drawing/2014/main" id="{A6DE2085-829C-480C-9216-69D6039C0A37}"/>
              </a:ext>
            </a:extLst>
          </p:cNvPr>
          <p:cNvCxnSpPr>
            <a:cxnSpLocks/>
          </p:cNvCxnSpPr>
          <p:nvPr/>
        </p:nvCxnSpPr>
        <p:spPr>
          <a:xfrm>
            <a:off x="6717173" y="1828800"/>
            <a:ext cx="0" cy="3462754"/>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43014" name="Text Box 6"/>
          <p:cNvSpPr txBox="1">
            <a:spLocks noChangeArrowheads="1"/>
          </p:cNvSpPr>
          <p:nvPr/>
        </p:nvSpPr>
        <p:spPr bwMode="auto">
          <a:xfrm>
            <a:off x="533400" y="2356376"/>
            <a:ext cx="1005403"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Lens-</a:t>
            </a:r>
          </a:p>
          <a:p>
            <a:pPr algn="ctr" eaLnBrk="1" hangingPunct="1">
              <a:lnSpc>
                <a:spcPct val="80000"/>
              </a:lnSpc>
              <a:spcBef>
                <a:spcPct val="0"/>
              </a:spcBef>
              <a:buClrTx/>
              <a:buSzTx/>
              <a:buFontTx/>
              <a:buNone/>
            </a:pPr>
            <a:r>
              <a:rPr lang="en-US" altLang="en-US" sz="1800" dirty="0">
                <a:solidFill>
                  <a:schemeClr val="bg1">
                    <a:lumMod val="75000"/>
                  </a:schemeClr>
                </a:solidFill>
              </a:rPr>
              <a:t>Induced</a:t>
            </a:r>
          </a:p>
        </p:txBody>
      </p:sp>
      <p:sp>
        <p:nvSpPr>
          <p:cNvPr id="43017" name="Text Box 14"/>
          <p:cNvSpPr txBox="1">
            <a:spLocks noChangeArrowheads="1"/>
          </p:cNvSpPr>
          <p:nvPr/>
        </p:nvSpPr>
        <p:spPr bwMode="auto">
          <a:xfrm>
            <a:off x="3026498" y="2365901"/>
            <a:ext cx="1633781"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Aphakic/</a:t>
            </a:r>
          </a:p>
          <a:p>
            <a:pPr algn="ctr" eaLnBrk="1" hangingPunct="1">
              <a:lnSpc>
                <a:spcPct val="80000"/>
              </a:lnSpc>
              <a:spcBef>
                <a:spcPct val="0"/>
              </a:spcBef>
              <a:buClrTx/>
              <a:buSzTx/>
              <a:buFontTx/>
              <a:buNone/>
            </a:pPr>
            <a:r>
              <a:rPr lang="en-US" altLang="en-US" sz="1800" dirty="0" err="1">
                <a:solidFill>
                  <a:schemeClr val="bg1">
                    <a:lumMod val="75000"/>
                  </a:schemeClr>
                </a:solidFill>
              </a:rPr>
              <a:t>Pseudophakic</a:t>
            </a:r>
            <a:endParaRPr lang="en-US" altLang="en-US" sz="1800" dirty="0">
              <a:solidFill>
                <a:schemeClr val="bg1">
                  <a:lumMod val="75000"/>
                </a:schemeClr>
              </a:solidFill>
            </a:endParaRPr>
          </a:p>
        </p:txBody>
      </p:sp>
      <p:sp>
        <p:nvSpPr>
          <p:cNvPr id="43031" name="Text Box 35"/>
          <p:cNvSpPr txBox="1">
            <a:spLocks noChangeArrowheads="1"/>
          </p:cNvSpPr>
          <p:nvPr/>
        </p:nvSpPr>
        <p:spPr bwMode="auto">
          <a:xfrm>
            <a:off x="1190847" y="1295400"/>
            <a:ext cx="2473754"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solidFill>
                  <a:schemeClr val="bg1">
                    <a:lumMod val="75000"/>
                  </a:schemeClr>
                </a:solidFill>
              </a:rPr>
              <a:t>w/ Pupillary Block</a:t>
            </a:r>
          </a:p>
        </p:txBody>
      </p:sp>
      <p:sp>
        <p:nvSpPr>
          <p:cNvPr id="43032" name="Text Box 36"/>
          <p:cNvSpPr txBox="1">
            <a:spLocks noChangeArrowheads="1"/>
          </p:cNvSpPr>
          <p:nvPr/>
        </p:nvSpPr>
        <p:spPr bwMode="auto">
          <a:xfrm>
            <a:off x="5181600" y="1295400"/>
            <a:ext cx="2630848"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t>w/o Pupillary Block</a:t>
            </a:r>
          </a:p>
        </p:txBody>
      </p:sp>
      <p:sp>
        <p:nvSpPr>
          <p:cNvPr id="49" name="Rectangle 2">
            <a:extLst>
              <a:ext uri="{FF2B5EF4-FFF2-40B4-BE49-F238E27FC236}">
                <a16:creationId xmlns:a16="http://schemas.microsoft.com/office/drawing/2014/main" id="{240EE5BF-F7D2-4FC8-A5DD-F6B5423153C6}"/>
              </a:ext>
            </a:extLst>
          </p:cNvPr>
          <p:cNvSpPr>
            <a:spLocks noGrp="1" noChangeArrowheads="1"/>
          </p:cNvSpPr>
          <p:nvPr>
            <p:ph type="title"/>
          </p:nvPr>
        </p:nvSpPr>
        <p:spPr>
          <a:xfrm>
            <a:off x="457200" y="304800"/>
            <a:ext cx="7543800" cy="563562"/>
          </a:xfrm>
        </p:spPr>
        <p:txBody>
          <a:bodyPr/>
          <a:lstStyle/>
          <a:p>
            <a:pPr eaLnBrk="1" hangingPunct="1"/>
            <a:r>
              <a:rPr lang="en-US" altLang="en-US" sz="3500" dirty="0"/>
              <a:t>A</a:t>
            </a:r>
          </a:p>
        </p:txBody>
      </p:sp>
      <p:sp>
        <p:nvSpPr>
          <p:cNvPr id="50" name="TextBox 49">
            <a:extLst>
              <a:ext uri="{FF2B5EF4-FFF2-40B4-BE49-F238E27FC236}">
                <a16:creationId xmlns:a16="http://schemas.microsoft.com/office/drawing/2014/main" id="{CF426230-46C8-405C-9015-99EF57762A2E}"/>
              </a:ext>
            </a:extLst>
          </p:cNvPr>
          <p:cNvSpPr txBox="1"/>
          <p:nvPr/>
        </p:nvSpPr>
        <p:spPr>
          <a:xfrm>
            <a:off x="2259496" y="189094"/>
            <a:ext cx="4607480" cy="400110"/>
          </a:xfrm>
          <a:prstGeom prst="rect">
            <a:avLst/>
          </a:prstGeom>
          <a:solidFill>
            <a:schemeClr val="accent1">
              <a:lumMod val="60000"/>
              <a:lumOff val="40000"/>
            </a:schemeClr>
          </a:solidFill>
        </p:spPr>
        <p:txBody>
          <a:bodyPr wrap="none" rtlCol="0">
            <a:spAutoFit/>
          </a:bodyPr>
          <a:lstStyle/>
          <a:p>
            <a:pPr algn="ctr"/>
            <a:r>
              <a:rPr lang="en-US" sz="2000" b="1" dirty="0"/>
              <a:t>Secondary Angle Closure Glaucoma</a:t>
            </a:r>
          </a:p>
        </p:txBody>
      </p:sp>
      <p:sp>
        <p:nvSpPr>
          <p:cNvPr id="2" name="TextBox 1">
            <a:extLst>
              <a:ext uri="{FF2B5EF4-FFF2-40B4-BE49-F238E27FC236}">
                <a16:creationId xmlns:a16="http://schemas.microsoft.com/office/drawing/2014/main" id="{A7E30BEC-923B-4C9A-A856-BDD0D882F6B8}"/>
              </a:ext>
            </a:extLst>
          </p:cNvPr>
          <p:cNvSpPr txBox="1"/>
          <p:nvPr/>
        </p:nvSpPr>
        <p:spPr>
          <a:xfrm>
            <a:off x="887305" y="2844119"/>
            <a:ext cx="1494320" cy="338554"/>
          </a:xfrm>
          <a:prstGeom prst="rect">
            <a:avLst/>
          </a:prstGeom>
          <a:noFill/>
        </p:spPr>
        <p:txBody>
          <a:bodyPr wrap="none" rtlCol="0">
            <a:spAutoFit/>
          </a:bodyPr>
          <a:lstStyle/>
          <a:p>
            <a:r>
              <a:rPr lang="en-US" sz="1600" dirty="0" err="1">
                <a:solidFill>
                  <a:schemeClr val="bg1">
                    <a:lumMod val="75000"/>
                  </a:schemeClr>
                </a:solidFill>
              </a:rPr>
              <a:t>Phacomorphic</a:t>
            </a:r>
            <a:endParaRPr lang="en-US" sz="1600" dirty="0">
              <a:solidFill>
                <a:schemeClr val="bg1">
                  <a:lumMod val="75000"/>
                </a:schemeClr>
              </a:solidFill>
            </a:endParaRPr>
          </a:p>
        </p:txBody>
      </p:sp>
      <p:sp>
        <p:nvSpPr>
          <p:cNvPr id="51" name="TextBox 50">
            <a:extLst>
              <a:ext uri="{FF2B5EF4-FFF2-40B4-BE49-F238E27FC236}">
                <a16:creationId xmlns:a16="http://schemas.microsoft.com/office/drawing/2014/main" id="{156069D4-340B-4160-A336-EBF73557CEE0}"/>
              </a:ext>
            </a:extLst>
          </p:cNvPr>
          <p:cNvSpPr txBox="1"/>
          <p:nvPr/>
        </p:nvSpPr>
        <p:spPr>
          <a:xfrm>
            <a:off x="884725" y="3175578"/>
            <a:ext cx="1402948" cy="338554"/>
          </a:xfrm>
          <a:prstGeom prst="rect">
            <a:avLst/>
          </a:prstGeom>
          <a:noFill/>
        </p:spPr>
        <p:txBody>
          <a:bodyPr wrap="none" rtlCol="0">
            <a:spAutoFit/>
          </a:bodyPr>
          <a:lstStyle/>
          <a:p>
            <a:r>
              <a:rPr lang="en-US" sz="1600" dirty="0">
                <a:solidFill>
                  <a:schemeClr val="bg1">
                    <a:lumMod val="75000"/>
                  </a:schemeClr>
                </a:solidFill>
              </a:rPr>
              <a:t>Ectopia </a:t>
            </a:r>
            <a:r>
              <a:rPr lang="en-US" sz="1600" dirty="0" err="1">
                <a:solidFill>
                  <a:schemeClr val="bg1">
                    <a:lumMod val="75000"/>
                  </a:schemeClr>
                </a:solidFill>
              </a:rPr>
              <a:t>lentis</a:t>
            </a:r>
            <a:endParaRPr lang="en-US" sz="1600" dirty="0">
              <a:solidFill>
                <a:schemeClr val="bg1">
                  <a:lumMod val="75000"/>
                </a:schemeClr>
              </a:solidFill>
            </a:endParaRPr>
          </a:p>
        </p:txBody>
      </p:sp>
      <p:cxnSp>
        <p:nvCxnSpPr>
          <p:cNvPr id="71" name="Straight Connector 70">
            <a:extLst>
              <a:ext uri="{FF2B5EF4-FFF2-40B4-BE49-F238E27FC236}">
                <a16:creationId xmlns:a16="http://schemas.microsoft.com/office/drawing/2014/main" id="{C104938D-BA8D-4E39-9D5F-9EE2012F2F3C}"/>
              </a:ext>
            </a:extLst>
          </p:cNvPr>
          <p:cNvCxnSpPr>
            <a:cxnSpLocks/>
          </p:cNvCxnSpPr>
          <p:nvPr/>
        </p:nvCxnSpPr>
        <p:spPr>
          <a:xfrm flipH="1">
            <a:off x="762665" y="3023488"/>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2A7E4E40-472F-4E50-8A7A-45C10FDD7171}"/>
              </a:ext>
            </a:extLst>
          </p:cNvPr>
          <p:cNvCxnSpPr>
            <a:cxnSpLocks/>
          </p:cNvCxnSpPr>
          <p:nvPr/>
        </p:nvCxnSpPr>
        <p:spPr>
          <a:xfrm flipH="1">
            <a:off x="762665" y="3347853"/>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C3924889-45B9-4383-9C9E-48F0A9C27AD8}"/>
              </a:ext>
            </a:extLst>
          </p:cNvPr>
          <p:cNvCxnSpPr>
            <a:cxnSpLocks/>
          </p:cNvCxnSpPr>
          <p:nvPr/>
        </p:nvCxnSpPr>
        <p:spPr>
          <a:xfrm flipH="1">
            <a:off x="748719" y="2838976"/>
            <a:ext cx="13947" cy="5088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 name="Straight Arrow Connector 5">
            <a:extLst>
              <a:ext uri="{FF2B5EF4-FFF2-40B4-BE49-F238E27FC236}">
                <a16:creationId xmlns:a16="http://schemas.microsoft.com/office/drawing/2014/main" id="{A3439F0C-5143-461F-8F3C-2E830785DEFC}"/>
              </a:ext>
            </a:extLst>
          </p:cNvPr>
          <p:cNvCxnSpPr>
            <a:stCxn id="50" idx="2"/>
          </p:cNvCxnSpPr>
          <p:nvPr/>
        </p:nvCxnSpPr>
        <p:spPr>
          <a:xfrm flipH="1">
            <a:off x="2971800" y="589204"/>
            <a:ext cx="1591436" cy="706196"/>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0" name="Straight Arrow Connector 9">
            <a:extLst>
              <a:ext uri="{FF2B5EF4-FFF2-40B4-BE49-F238E27FC236}">
                <a16:creationId xmlns:a16="http://schemas.microsoft.com/office/drawing/2014/main" id="{84DC796E-F6ED-4FBB-82D2-A260F480BF8A}"/>
              </a:ext>
            </a:extLst>
          </p:cNvPr>
          <p:cNvCxnSpPr>
            <a:cxnSpLocks/>
          </p:cNvCxnSpPr>
          <p:nvPr/>
        </p:nvCxnSpPr>
        <p:spPr>
          <a:xfrm>
            <a:off x="4572000" y="589204"/>
            <a:ext cx="1600200" cy="706196"/>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6" name="Straight Arrow Connector 25">
            <a:extLst>
              <a:ext uri="{FF2B5EF4-FFF2-40B4-BE49-F238E27FC236}">
                <a16:creationId xmlns:a16="http://schemas.microsoft.com/office/drawing/2014/main" id="{B70E0124-9B84-41A5-8D84-A66B7838A706}"/>
              </a:ext>
            </a:extLst>
          </p:cNvPr>
          <p:cNvCxnSpPr>
            <a:cxnSpLocks/>
          </p:cNvCxnSpPr>
          <p:nvPr/>
        </p:nvCxnSpPr>
        <p:spPr>
          <a:xfrm flipH="1">
            <a:off x="1159539" y="1828800"/>
            <a:ext cx="1290435" cy="478059"/>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28" name="Straight Arrow Connector 27">
            <a:extLst>
              <a:ext uri="{FF2B5EF4-FFF2-40B4-BE49-F238E27FC236}">
                <a16:creationId xmlns:a16="http://schemas.microsoft.com/office/drawing/2014/main" id="{567A4249-5C59-4416-8A8E-1C35913900AB}"/>
              </a:ext>
            </a:extLst>
          </p:cNvPr>
          <p:cNvCxnSpPr>
            <a:cxnSpLocks/>
          </p:cNvCxnSpPr>
          <p:nvPr/>
        </p:nvCxnSpPr>
        <p:spPr>
          <a:xfrm>
            <a:off x="2449973" y="1832208"/>
            <a:ext cx="1268784"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56" name="Text Box 6">
            <a:extLst>
              <a:ext uri="{FF2B5EF4-FFF2-40B4-BE49-F238E27FC236}">
                <a16:creationId xmlns:a16="http://schemas.microsoft.com/office/drawing/2014/main" id="{557983BD-9D64-49B9-A366-A08663B0451F}"/>
              </a:ext>
            </a:extLst>
          </p:cNvPr>
          <p:cNvSpPr txBox="1">
            <a:spLocks noChangeArrowheads="1"/>
          </p:cNvSpPr>
          <p:nvPr/>
        </p:nvSpPr>
        <p:spPr bwMode="auto">
          <a:xfrm>
            <a:off x="5029200" y="2356376"/>
            <a:ext cx="813043"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r" eaLnBrk="1" hangingPunct="1">
              <a:lnSpc>
                <a:spcPct val="80000"/>
              </a:lnSpc>
              <a:spcBef>
                <a:spcPct val="0"/>
              </a:spcBef>
              <a:buClrTx/>
              <a:buSzTx/>
              <a:buFontTx/>
              <a:buNone/>
            </a:pPr>
            <a:r>
              <a:rPr lang="en-US" altLang="en-US" sz="1800" dirty="0"/>
              <a:t>‘Push’</a:t>
            </a:r>
          </a:p>
        </p:txBody>
      </p:sp>
      <p:sp>
        <p:nvSpPr>
          <p:cNvPr id="57" name="Text Box 14">
            <a:extLst>
              <a:ext uri="{FF2B5EF4-FFF2-40B4-BE49-F238E27FC236}">
                <a16:creationId xmlns:a16="http://schemas.microsoft.com/office/drawing/2014/main" id="{5DAFA1C1-3A29-4C27-A379-663FDD22E326}"/>
              </a:ext>
            </a:extLst>
          </p:cNvPr>
          <p:cNvSpPr txBox="1">
            <a:spLocks noChangeArrowheads="1"/>
          </p:cNvSpPr>
          <p:nvPr/>
        </p:nvSpPr>
        <p:spPr bwMode="auto">
          <a:xfrm>
            <a:off x="7620000" y="2365901"/>
            <a:ext cx="671979"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‘Pull’</a:t>
            </a:r>
          </a:p>
        </p:txBody>
      </p:sp>
      <p:cxnSp>
        <p:nvCxnSpPr>
          <p:cNvPr id="58" name="Straight Arrow Connector 57">
            <a:extLst>
              <a:ext uri="{FF2B5EF4-FFF2-40B4-BE49-F238E27FC236}">
                <a16:creationId xmlns:a16="http://schemas.microsoft.com/office/drawing/2014/main" id="{E874FEE9-46BD-46A3-90A3-DE7CC220FBFF}"/>
              </a:ext>
            </a:extLst>
          </p:cNvPr>
          <p:cNvCxnSpPr>
            <a:cxnSpLocks/>
          </p:cNvCxnSpPr>
          <p:nvPr/>
        </p:nvCxnSpPr>
        <p:spPr>
          <a:xfrm flipH="1">
            <a:off x="5867400" y="1828800"/>
            <a:ext cx="849775" cy="477455"/>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59" name="Straight Arrow Connector 58">
            <a:extLst>
              <a:ext uri="{FF2B5EF4-FFF2-40B4-BE49-F238E27FC236}">
                <a16:creationId xmlns:a16="http://schemas.microsoft.com/office/drawing/2014/main" id="{C370A4A1-FE96-4E70-B89E-839542A5E241}"/>
              </a:ext>
            </a:extLst>
          </p:cNvPr>
          <p:cNvCxnSpPr>
            <a:cxnSpLocks/>
          </p:cNvCxnSpPr>
          <p:nvPr/>
        </p:nvCxnSpPr>
        <p:spPr>
          <a:xfrm>
            <a:off x="6717173" y="1832208"/>
            <a:ext cx="902827" cy="474047"/>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101" name="Text Box 42">
            <a:extLst>
              <a:ext uri="{FF2B5EF4-FFF2-40B4-BE49-F238E27FC236}">
                <a16:creationId xmlns:a16="http://schemas.microsoft.com/office/drawing/2014/main" id="{334BC1A9-19DE-4364-B6DD-2EE35901B8C6}"/>
              </a:ext>
            </a:extLst>
          </p:cNvPr>
          <p:cNvSpPr txBox="1">
            <a:spLocks noChangeArrowheads="1"/>
          </p:cNvSpPr>
          <p:nvPr/>
        </p:nvSpPr>
        <p:spPr bwMode="auto">
          <a:xfrm>
            <a:off x="5551406" y="3192546"/>
            <a:ext cx="2276072"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ERD/choroidal effusion</a:t>
            </a:r>
          </a:p>
        </p:txBody>
      </p:sp>
      <p:sp>
        <p:nvSpPr>
          <p:cNvPr id="103" name="Text Box 47">
            <a:extLst>
              <a:ext uri="{FF2B5EF4-FFF2-40B4-BE49-F238E27FC236}">
                <a16:creationId xmlns:a16="http://schemas.microsoft.com/office/drawing/2014/main" id="{B8E0D8FB-F6B2-4B80-97DB-EF49CE3BCD2B}"/>
              </a:ext>
            </a:extLst>
          </p:cNvPr>
          <p:cNvSpPr txBox="1">
            <a:spLocks noChangeArrowheads="1"/>
          </p:cNvSpPr>
          <p:nvPr/>
        </p:nvSpPr>
        <p:spPr bwMode="auto">
          <a:xfrm>
            <a:off x="5543446" y="4055146"/>
            <a:ext cx="1619354"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err="1">
                <a:solidFill>
                  <a:schemeClr val="bg1">
                    <a:lumMod val="75000"/>
                  </a:schemeClr>
                </a:solidFill>
              </a:rPr>
              <a:t>Nanophthalmos</a:t>
            </a:r>
            <a:endParaRPr lang="en-US" altLang="en-US" sz="1600" dirty="0">
              <a:solidFill>
                <a:schemeClr val="bg1">
                  <a:lumMod val="75000"/>
                </a:schemeClr>
              </a:solidFill>
            </a:endParaRPr>
          </a:p>
        </p:txBody>
      </p:sp>
      <p:cxnSp>
        <p:nvCxnSpPr>
          <p:cNvPr id="104" name="Straight Connector 103">
            <a:extLst>
              <a:ext uri="{FF2B5EF4-FFF2-40B4-BE49-F238E27FC236}">
                <a16:creationId xmlns:a16="http://schemas.microsoft.com/office/drawing/2014/main" id="{49D87D4A-E317-4446-9B95-5184CB3968F3}"/>
              </a:ext>
            </a:extLst>
          </p:cNvPr>
          <p:cNvCxnSpPr>
            <a:cxnSpLocks/>
          </p:cNvCxnSpPr>
          <p:nvPr/>
        </p:nvCxnSpPr>
        <p:spPr>
          <a:xfrm flipH="1">
            <a:off x="5316229" y="2667000"/>
            <a:ext cx="7397" cy="2531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5" name="Straight Connector 104">
            <a:extLst>
              <a:ext uri="{FF2B5EF4-FFF2-40B4-BE49-F238E27FC236}">
                <a16:creationId xmlns:a16="http://schemas.microsoft.com/office/drawing/2014/main" id="{F40B6D71-75A8-4A88-864D-00D14C2F710D}"/>
              </a:ext>
            </a:extLst>
          </p:cNvPr>
          <p:cNvCxnSpPr/>
          <p:nvPr/>
        </p:nvCxnSpPr>
        <p:spPr>
          <a:xfrm flipH="1">
            <a:off x="5323624" y="2832814"/>
            <a:ext cx="24447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6" name="Straight Connector 105">
            <a:extLst>
              <a:ext uri="{FF2B5EF4-FFF2-40B4-BE49-F238E27FC236}">
                <a16:creationId xmlns:a16="http://schemas.microsoft.com/office/drawing/2014/main" id="{010BF7B2-AA07-4DCF-822D-E2DB5CC0BF59}"/>
              </a:ext>
            </a:extLst>
          </p:cNvPr>
          <p:cNvCxnSpPr/>
          <p:nvPr/>
        </p:nvCxnSpPr>
        <p:spPr>
          <a:xfrm flipH="1">
            <a:off x="5323624" y="3360065"/>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a:extLst>
              <a:ext uri="{FF2B5EF4-FFF2-40B4-BE49-F238E27FC236}">
                <a16:creationId xmlns:a16="http://schemas.microsoft.com/office/drawing/2014/main" id="{BAC8035C-3999-4C31-93CD-6C0D2ADEB73B}"/>
              </a:ext>
            </a:extLst>
          </p:cNvPr>
          <p:cNvCxnSpPr/>
          <p:nvPr/>
        </p:nvCxnSpPr>
        <p:spPr>
          <a:xfrm flipH="1">
            <a:off x="5323536" y="3786938"/>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8" name="Straight Connector 107">
            <a:extLst>
              <a:ext uri="{FF2B5EF4-FFF2-40B4-BE49-F238E27FC236}">
                <a16:creationId xmlns:a16="http://schemas.microsoft.com/office/drawing/2014/main" id="{DB64CAEE-69B4-426A-8A5B-D1269DBF0F66}"/>
              </a:ext>
            </a:extLst>
          </p:cNvPr>
          <p:cNvCxnSpPr/>
          <p:nvPr/>
        </p:nvCxnSpPr>
        <p:spPr>
          <a:xfrm flipH="1">
            <a:off x="5327493" y="4249152"/>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12" name="Straight Connector 111">
            <a:extLst>
              <a:ext uri="{FF2B5EF4-FFF2-40B4-BE49-F238E27FC236}">
                <a16:creationId xmlns:a16="http://schemas.microsoft.com/office/drawing/2014/main" id="{99A16C30-4BE4-48E5-8B65-0C5F3039B8DC}"/>
              </a:ext>
            </a:extLst>
          </p:cNvPr>
          <p:cNvCxnSpPr/>
          <p:nvPr/>
        </p:nvCxnSpPr>
        <p:spPr>
          <a:xfrm flipH="1">
            <a:off x="5333455" y="51816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13" name="Text Box 42">
            <a:extLst>
              <a:ext uri="{FF2B5EF4-FFF2-40B4-BE49-F238E27FC236}">
                <a16:creationId xmlns:a16="http://schemas.microsoft.com/office/drawing/2014/main" id="{056DFFD9-3CA2-42E7-90FE-4F14522E3504}"/>
              </a:ext>
            </a:extLst>
          </p:cNvPr>
          <p:cNvSpPr txBox="1">
            <a:spLocks noChangeArrowheads="1"/>
          </p:cNvSpPr>
          <p:nvPr/>
        </p:nvSpPr>
        <p:spPr bwMode="auto">
          <a:xfrm>
            <a:off x="5533954" y="3623846"/>
            <a:ext cx="1563248"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Retinal surgery</a:t>
            </a:r>
          </a:p>
        </p:txBody>
      </p:sp>
      <p:sp>
        <p:nvSpPr>
          <p:cNvPr id="118" name="Text Box 47">
            <a:extLst>
              <a:ext uri="{FF2B5EF4-FFF2-40B4-BE49-F238E27FC236}">
                <a16:creationId xmlns:a16="http://schemas.microsoft.com/office/drawing/2014/main" id="{3F59D898-ECAD-49F0-9425-2A1BC8DDA7B5}"/>
              </a:ext>
            </a:extLst>
          </p:cNvPr>
          <p:cNvSpPr txBox="1">
            <a:spLocks noChangeArrowheads="1"/>
          </p:cNvSpPr>
          <p:nvPr/>
        </p:nvSpPr>
        <p:spPr bwMode="auto">
          <a:xfrm>
            <a:off x="5523688" y="4538246"/>
            <a:ext cx="1414170"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Drug-induced</a:t>
            </a:r>
          </a:p>
        </p:txBody>
      </p:sp>
      <p:sp>
        <p:nvSpPr>
          <p:cNvPr id="121" name="Text Box 45">
            <a:extLst>
              <a:ext uri="{FF2B5EF4-FFF2-40B4-BE49-F238E27FC236}">
                <a16:creationId xmlns:a16="http://schemas.microsoft.com/office/drawing/2014/main" id="{261B7576-5E47-4AEB-A7FB-9A1B9ECB52C4}"/>
              </a:ext>
            </a:extLst>
          </p:cNvPr>
          <p:cNvSpPr txBox="1">
            <a:spLocks noChangeArrowheads="1"/>
          </p:cNvSpPr>
          <p:nvPr/>
        </p:nvSpPr>
        <p:spPr bwMode="auto">
          <a:xfrm>
            <a:off x="5523688" y="5013493"/>
            <a:ext cx="582211"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PFV</a:t>
            </a:r>
          </a:p>
        </p:txBody>
      </p:sp>
      <p:sp>
        <p:nvSpPr>
          <p:cNvPr id="16" name="TextBox 15">
            <a:extLst>
              <a:ext uri="{FF2B5EF4-FFF2-40B4-BE49-F238E27FC236}">
                <a16:creationId xmlns:a16="http://schemas.microsoft.com/office/drawing/2014/main" id="{984E008D-FBBA-42B4-940E-EA26772E0161}"/>
              </a:ext>
            </a:extLst>
          </p:cNvPr>
          <p:cNvSpPr txBox="1"/>
          <p:nvPr/>
        </p:nvSpPr>
        <p:spPr>
          <a:xfrm>
            <a:off x="6230528" y="5257800"/>
            <a:ext cx="1326004" cy="369332"/>
          </a:xfrm>
          <a:prstGeom prst="rect">
            <a:avLst/>
          </a:prstGeom>
          <a:noFill/>
        </p:spPr>
        <p:txBody>
          <a:bodyPr wrap="none" rtlCol="0">
            <a:spAutoFit/>
          </a:bodyPr>
          <a:lstStyle/>
          <a:p>
            <a:pPr algn="ctr"/>
            <a:r>
              <a:rPr lang="en-US" dirty="0">
                <a:solidFill>
                  <a:schemeClr val="bg1">
                    <a:lumMod val="75000"/>
                  </a:schemeClr>
                </a:solidFill>
              </a:rPr>
              <a:t>Both/Either</a:t>
            </a:r>
          </a:p>
        </p:txBody>
      </p:sp>
      <p:cxnSp>
        <p:nvCxnSpPr>
          <p:cNvPr id="125" name="Straight Connector 124">
            <a:extLst>
              <a:ext uri="{FF2B5EF4-FFF2-40B4-BE49-F238E27FC236}">
                <a16:creationId xmlns:a16="http://schemas.microsoft.com/office/drawing/2014/main" id="{01138141-D318-4ED7-A7FE-D8F2155CE890}"/>
              </a:ext>
            </a:extLst>
          </p:cNvPr>
          <p:cNvCxnSpPr/>
          <p:nvPr/>
        </p:nvCxnSpPr>
        <p:spPr>
          <a:xfrm flipH="1">
            <a:off x="5334000" y="4724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36" name="Text Box 19">
            <a:extLst>
              <a:ext uri="{FF2B5EF4-FFF2-40B4-BE49-F238E27FC236}">
                <a16:creationId xmlns:a16="http://schemas.microsoft.com/office/drawing/2014/main" id="{DACBEF6D-2D2F-4E0B-9506-468BB5942DB4}"/>
              </a:ext>
            </a:extLst>
          </p:cNvPr>
          <p:cNvSpPr txBox="1">
            <a:spLocks noChangeArrowheads="1"/>
          </p:cNvSpPr>
          <p:nvPr/>
        </p:nvSpPr>
        <p:spPr bwMode="auto">
          <a:xfrm>
            <a:off x="38886" y="661620"/>
            <a:ext cx="7119196" cy="5509200"/>
          </a:xfrm>
          <a:prstGeom prst="rect">
            <a:avLst/>
          </a:prstGeom>
          <a:solidFill>
            <a:srgbClr val="FFCCFF"/>
          </a:solidFill>
          <a:ln w="9525">
            <a:noFill/>
            <a:miter lim="800000"/>
            <a:headEnd/>
            <a:tailEnd/>
          </a:ln>
          <a:effectLst/>
        </p:spPr>
        <p:txBody>
          <a:bodyPr wrap="squar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r>
              <a:rPr lang="en-US" sz="1600" i="1" dirty="0">
                <a:solidFill>
                  <a:srgbClr val="0000FF"/>
                </a:solidFill>
              </a:rPr>
              <a:t>What is </a:t>
            </a:r>
            <a:r>
              <a:rPr lang="en-US" sz="1600" dirty="0">
                <a:solidFill>
                  <a:srgbClr val="0000FF"/>
                </a:solidFill>
              </a:rPr>
              <a:t>aqueous misdirection syndrome</a:t>
            </a:r>
            <a:r>
              <a:rPr lang="en-US" sz="1600" i="1" dirty="0">
                <a:solidFill>
                  <a:srgbClr val="0000FF"/>
                </a:solidFill>
              </a:rPr>
              <a:t>?</a:t>
            </a:r>
          </a:p>
          <a:p>
            <a:pPr eaLnBrk="1" hangingPunct="1"/>
            <a:r>
              <a:rPr lang="en-US" sz="1600" dirty="0">
                <a:solidFill>
                  <a:srgbClr val="0000FF"/>
                </a:solidFill>
              </a:rPr>
              <a:t>A rare condition in which anterior rotation of the ciliary body causes newly-produced aqueous to be (mis)directed toward the vitreous rather than into the posterior, then anterior chambers</a:t>
            </a:r>
          </a:p>
          <a:p>
            <a:pPr eaLnBrk="1" hangingPunct="1"/>
            <a:endParaRPr lang="en-US" sz="1600" dirty="0">
              <a:solidFill>
                <a:srgbClr val="0000FF"/>
              </a:solidFill>
            </a:endParaRPr>
          </a:p>
          <a:p>
            <a:pPr eaLnBrk="1" hangingPunct="1"/>
            <a:r>
              <a:rPr lang="en-US" sz="1600" i="1" dirty="0">
                <a:solidFill>
                  <a:srgbClr val="0000FF"/>
                </a:solidFill>
              </a:rPr>
              <a:t>How does it present?</a:t>
            </a:r>
          </a:p>
          <a:p>
            <a:pPr eaLnBrk="1" hangingPunct="1"/>
            <a:r>
              <a:rPr lang="en-US" sz="1600" dirty="0">
                <a:solidFill>
                  <a:srgbClr val="0000FF"/>
                </a:solidFill>
              </a:rPr>
              <a:t>With high IOP and a uniformly shallow AC in the acute post-op period after intraocular surgery</a:t>
            </a:r>
          </a:p>
          <a:p>
            <a:pPr eaLnBrk="1" hangingPunct="1"/>
            <a:endParaRPr lang="en-US" sz="1600" dirty="0">
              <a:solidFill>
                <a:srgbClr val="0000FF"/>
              </a:solidFill>
            </a:endParaRPr>
          </a:p>
          <a:p>
            <a:pPr eaLnBrk="1" hangingPunct="1"/>
            <a:r>
              <a:rPr lang="en-US" sz="1600" i="1" dirty="0">
                <a:solidFill>
                  <a:srgbClr val="0000FF"/>
                </a:solidFill>
              </a:rPr>
              <a:t>What is the chief risk factor?</a:t>
            </a:r>
          </a:p>
          <a:p>
            <a:pPr eaLnBrk="1" hangingPunct="1"/>
            <a:r>
              <a:rPr lang="en-US" sz="1600" dirty="0">
                <a:solidFill>
                  <a:srgbClr val="0000FF"/>
                </a:solidFill>
              </a:rPr>
              <a:t>Surgery in an eye with tight angles or PAS</a:t>
            </a:r>
          </a:p>
          <a:p>
            <a:pPr eaLnBrk="1" hangingPunct="1"/>
            <a:endParaRPr lang="en-US" sz="1600" dirty="0">
              <a:solidFill>
                <a:srgbClr val="0000FF"/>
              </a:solidFill>
            </a:endParaRPr>
          </a:p>
          <a:p>
            <a:pPr eaLnBrk="1" hangingPunct="1"/>
            <a:r>
              <a:rPr lang="en-US" sz="1600" i="1" dirty="0">
                <a:solidFill>
                  <a:srgbClr val="0000FF"/>
                </a:solidFill>
              </a:rPr>
              <a:t>By what other names is it known?</a:t>
            </a:r>
          </a:p>
          <a:p>
            <a:pPr eaLnBrk="1" hangingPunct="1"/>
            <a:r>
              <a:rPr lang="en-US" sz="1600" dirty="0">
                <a:solidFill>
                  <a:srgbClr val="0000FF"/>
                </a:solidFill>
              </a:rPr>
              <a:t>--Malignant glaucoma</a:t>
            </a:r>
          </a:p>
          <a:p>
            <a:pPr eaLnBrk="1" hangingPunct="1"/>
            <a:r>
              <a:rPr lang="en-US" sz="1600" dirty="0">
                <a:solidFill>
                  <a:srgbClr val="0000FF"/>
                </a:solidFill>
              </a:rPr>
              <a:t>--Ciliary-block glaucoma</a:t>
            </a:r>
          </a:p>
          <a:p>
            <a:pPr eaLnBrk="1" hangingPunct="1"/>
            <a:endParaRPr lang="en-US" sz="1600" i="1" dirty="0">
              <a:solidFill>
                <a:srgbClr val="0000FF"/>
              </a:solidFill>
            </a:endParaRPr>
          </a:p>
          <a:p>
            <a:pPr eaLnBrk="1" hangingPunct="1"/>
            <a:r>
              <a:rPr lang="en-US" sz="1600" i="1" dirty="0">
                <a:solidFill>
                  <a:srgbClr val="0000FF"/>
                </a:solidFill>
              </a:rPr>
              <a:t>How is aqueous misdirection syndrome managed medically?</a:t>
            </a:r>
            <a:endParaRPr lang="en-US" sz="1600" dirty="0">
              <a:solidFill>
                <a:srgbClr val="0000FF"/>
              </a:solidFill>
            </a:endParaRPr>
          </a:p>
          <a:p>
            <a:pPr eaLnBrk="1" hangingPunct="1"/>
            <a:r>
              <a:rPr lang="en-US" sz="1600" dirty="0">
                <a:solidFill>
                  <a:srgbClr val="0000FF"/>
                </a:solidFill>
              </a:rPr>
              <a:t>With the triad of aggressive  aqueous suppression , aggressive  cycloplegia and  dehydration  of the vitreous with  hyperosmotic agents</a:t>
            </a:r>
          </a:p>
          <a:p>
            <a:pPr eaLnBrk="1" hangingPunct="1"/>
            <a:endParaRPr lang="en-US" sz="1600" dirty="0">
              <a:solidFill>
                <a:srgbClr val="0000FF"/>
              </a:solidFill>
            </a:endParaRPr>
          </a:p>
          <a:p>
            <a:pPr eaLnBrk="1" hangingPunct="1"/>
            <a:r>
              <a:rPr lang="en-US" sz="1600" i="1" dirty="0">
                <a:solidFill>
                  <a:srgbClr val="0000FF"/>
                </a:solidFill>
              </a:rPr>
              <a:t>Is there a role for surgery in managing aqueous misdirection?</a:t>
            </a:r>
          </a:p>
          <a:p>
            <a:pPr eaLnBrk="1" hangingPunct="1"/>
            <a:r>
              <a:rPr lang="en-US" sz="1600" dirty="0">
                <a:solidFill>
                  <a:srgbClr val="0000FF"/>
                </a:solidFill>
              </a:rPr>
              <a:t>Yes; resolution often requires surgical or laser disruption of the vitreous face</a:t>
            </a:r>
            <a:endParaRPr lang="en-US" sz="1600" b="1" dirty="0">
              <a:solidFill>
                <a:srgbClr val="0000FF"/>
              </a:solidFill>
            </a:endParaRPr>
          </a:p>
        </p:txBody>
      </p:sp>
      <p:sp>
        <p:nvSpPr>
          <p:cNvPr id="37" name="Oval 36">
            <a:extLst>
              <a:ext uri="{FF2B5EF4-FFF2-40B4-BE49-F238E27FC236}">
                <a16:creationId xmlns:a16="http://schemas.microsoft.com/office/drawing/2014/main" id="{807B83F5-75EE-49FC-ABD5-E266424DE5DD}"/>
              </a:ext>
            </a:extLst>
          </p:cNvPr>
          <p:cNvSpPr/>
          <p:nvPr/>
        </p:nvSpPr>
        <p:spPr>
          <a:xfrm>
            <a:off x="5415256" y="2611055"/>
            <a:ext cx="2486673" cy="490331"/>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TextBox 41">
            <a:extLst>
              <a:ext uri="{FF2B5EF4-FFF2-40B4-BE49-F238E27FC236}">
                <a16:creationId xmlns:a16="http://schemas.microsoft.com/office/drawing/2014/main" id="{B9AF7F9C-8FC8-441C-803B-E09F17882CC3}"/>
              </a:ext>
            </a:extLst>
          </p:cNvPr>
          <p:cNvSpPr txBox="1"/>
          <p:nvPr/>
        </p:nvSpPr>
        <p:spPr>
          <a:xfrm>
            <a:off x="1460643" y="4739871"/>
            <a:ext cx="320922" cy="276999"/>
          </a:xfrm>
          <a:prstGeom prst="rect">
            <a:avLst/>
          </a:prstGeom>
          <a:noFill/>
        </p:spPr>
        <p:txBody>
          <a:bodyPr wrap="none" rtlCol="0">
            <a:spAutoFit/>
          </a:bodyPr>
          <a:lstStyle/>
          <a:p>
            <a:r>
              <a:rPr lang="en-US" sz="1200" dirty="0"/>
              <a:t>1)</a:t>
            </a:r>
          </a:p>
        </p:txBody>
      </p:sp>
      <p:sp>
        <p:nvSpPr>
          <p:cNvPr id="43" name="TextBox 42">
            <a:extLst>
              <a:ext uri="{FF2B5EF4-FFF2-40B4-BE49-F238E27FC236}">
                <a16:creationId xmlns:a16="http://schemas.microsoft.com/office/drawing/2014/main" id="{BD631D95-2BA4-4CC1-8497-A43353A67D9A}"/>
              </a:ext>
            </a:extLst>
          </p:cNvPr>
          <p:cNvSpPr txBox="1"/>
          <p:nvPr/>
        </p:nvSpPr>
        <p:spPr>
          <a:xfrm>
            <a:off x="4597454" y="4762755"/>
            <a:ext cx="320922" cy="276999"/>
          </a:xfrm>
          <a:prstGeom prst="rect">
            <a:avLst/>
          </a:prstGeom>
          <a:noFill/>
        </p:spPr>
        <p:txBody>
          <a:bodyPr wrap="none" rtlCol="0">
            <a:spAutoFit/>
          </a:bodyPr>
          <a:lstStyle/>
          <a:p>
            <a:r>
              <a:rPr lang="en-US" sz="1200" dirty="0"/>
              <a:t>2)</a:t>
            </a:r>
          </a:p>
        </p:txBody>
      </p:sp>
      <p:sp>
        <p:nvSpPr>
          <p:cNvPr id="44" name="TextBox 43">
            <a:extLst>
              <a:ext uri="{FF2B5EF4-FFF2-40B4-BE49-F238E27FC236}">
                <a16:creationId xmlns:a16="http://schemas.microsoft.com/office/drawing/2014/main" id="{02064CEF-3A7F-4083-B44F-BCA898C69FED}"/>
              </a:ext>
            </a:extLst>
          </p:cNvPr>
          <p:cNvSpPr txBox="1"/>
          <p:nvPr/>
        </p:nvSpPr>
        <p:spPr>
          <a:xfrm>
            <a:off x="381000" y="4971564"/>
            <a:ext cx="320922" cy="276999"/>
          </a:xfrm>
          <a:prstGeom prst="rect">
            <a:avLst/>
          </a:prstGeom>
          <a:noFill/>
        </p:spPr>
        <p:txBody>
          <a:bodyPr wrap="none" rtlCol="0">
            <a:spAutoFit/>
          </a:bodyPr>
          <a:lstStyle/>
          <a:p>
            <a:r>
              <a:rPr lang="en-US" sz="1200" dirty="0"/>
              <a:t>3)</a:t>
            </a:r>
          </a:p>
        </p:txBody>
      </p:sp>
      <p:sp>
        <p:nvSpPr>
          <p:cNvPr id="100" name="Text Box 23">
            <a:extLst>
              <a:ext uri="{FF2B5EF4-FFF2-40B4-BE49-F238E27FC236}">
                <a16:creationId xmlns:a16="http://schemas.microsoft.com/office/drawing/2014/main" id="{D8F2FCFF-2984-4836-B000-9C5601A8EAAA}"/>
              </a:ext>
            </a:extLst>
          </p:cNvPr>
          <p:cNvSpPr txBox="1">
            <a:spLocks noChangeArrowheads="1"/>
          </p:cNvSpPr>
          <p:nvPr/>
        </p:nvSpPr>
        <p:spPr bwMode="auto">
          <a:xfrm>
            <a:off x="5530369" y="2667000"/>
            <a:ext cx="2339102" cy="338554"/>
          </a:xfrm>
          <a:prstGeom prst="rect">
            <a:avLst/>
          </a:prstGeom>
          <a:no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b="1" dirty="0"/>
              <a:t>Aqueous misdirection</a:t>
            </a:r>
          </a:p>
        </p:txBody>
      </p:sp>
    </p:spTree>
    <p:extLst>
      <p:ext uri="{BB962C8B-B14F-4D97-AF65-F5344CB8AC3E}">
        <p14:creationId xmlns:p14="http://schemas.microsoft.com/office/powerpoint/2010/main" val="3515372484"/>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6" name="TextBox 7"/>
          <p:cNvSpPr txBox="1">
            <a:spLocks noChangeArrowheads="1"/>
          </p:cNvSpPr>
          <p:nvPr/>
        </p:nvSpPr>
        <p:spPr bwMode="auto">
          <a:xfrm>
            <a:off x="1904999" y="3080768"/>
            <a:ext cx="5226050" cy="923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1800" dirty="0">
                <a:solidFill>
                  <a:schemeClr val="bg1">
                    <a:lumMod val="75000"/>
                  </a:schemeClr>
                </a:solidFill>
              </a:rPr>
              <a:t>The first thought you should have when</a:t>
            </a:r>
          </a:p>
          <a:p>
            <a:pPr algn="ctr" eaLnBrk="1" hangingPunct="1">
              <a:spcBef>
                <a:spcPct val="0"/>
              </a:spcBef>
              <a:buClrTx/>
              <a:buSzTx/>
              <a:buFontTx/>
              <a:buNone/>
            </a:pPr>
            <a:r>
              <a:rPr lang="en-US" altLang="en-US" sz="1800" dirty="0">
                <a:solidFill>
                  <a:schemeClr val="bg1">
                    <a:lumMod val="75000"/>
                  </a:schemeClr>
                </a:solidFill>
              </a:rPr>
              <a:t>encountering a </a:t>
            </a:r>
            <a:r>
              <a:rPr lang="en-US" altLang="en-US" sz="1800" dirty="0" err="1">
                <a:solidFill>
                  <a:schemeClr val="bg1">
                    <a:lumMod val="75000"/>
                  </a:schemeClr>
                </a:solidFill>
              </a:rPr>
              <a:t>pt</a:t>
            </a:r>
            <a:r>
              <a:rPr lang="en-US" altLang="en-US" sz="1800" dirty="0">
                <a:solidFill>
                  <a:schemeClr val="bg1">
                    <a:lumMod val="75000"/>
                  </a:schemeClr>
                </a:solidFill>
              </a:rPr>
              <a:t> you suspect has glaucoma is…</a:t>
            </a:r>
          </a:p>
          <a:p>
            <a:pPr algn="ctr" eaLnBrk="1" hangingPunct="1">
              <a:spcBef>
                <a:spcPct val="0"/>
              </a:spcBef>
              <a:buClrTx/>
              <a:buSzTx/>
              <a:buFontTx/>
              <a:buNone/>
            </a:pPr>
            <a:r>
              <a:rPr lang="en-US" altLang="en-US" sz="1800" b="1" i="1" dirty="0">
                <a:solidFill>
                  <a:schemeClr val="bg1">
                    <a:lumMod val="75000"/>
                  </a:schemeClr>
                </a:solidFill>
              </a:rPr>
              <a:t>What is the status of the angle?</a:t>
            </a:r>
          </a:p>
        </p:txBody>
      </p:sp>
      <p:sp>
        <p:nvSpPr>
          <p:cNvPr id="13" name="Rectangle 2">
            <a:extLst>
              <a:ext uri="{FF2B5EF4-FFF2-40B4-BE49-F238E27FC236}">
                <a16:creationId xmlns:a16="http://schemas.microsoft.com/office/drawing/2014/main" id="{91537DFF-FE3D-41F1-B41A-099239F8D93A}"/>
              </a:ext>
            </a:extLst>
          </p:cNvPr>
          <p:cNvSpPr>
            <a:spLocks noGrp="1" noChangeArrowheads="1"/>
          </p:cNvSpPr>
          <p:nvPr>
            <p:ph type="title"/>
          </p:nvPr>
        </p:nvSpPr>
        <p:spPr>
          <a:xfrm>
            <a:off x="457200" y="304800"/>
            <a:ext cx="7543800" cy="563562"/>
          </a:xfrm>
        </p:spPr>
        <p:txBody>
          <a:bodyPr/>
          <a:lstStyle/>
          <a:p>
            <a:pPr eaLnBrk="1" hangingPunct="1"/>
            <a:r>
              <a:rPr lang="en-US" altLang="en-US" sz="3500" dirty="0"/>
              <a:t>A</a:t>
            </a:r>
          </a:p>
        </p:txBody>
      </p:sp>
      <p:sp>
        <p:nvSpPr>
          <p:cNvPr id="15" name="Text Box 3">
            <a:extLst>
              <a:ext uri="{FF2B5EF4-FFF2-40B4-BE49-F238E27FC236}">
                <a16:creationId xmlns:a16="http://schemas.microsoft.com/office/drawing/2014/main" id="{FDBF16DD-0082-4B3C-8728-416E17088984}"/>
              </a:ext>
            </a:extLst>
          </p:cNvPr>
          <p:cNvSpPr txBox="1">
            <a:spLocks noChangeArrowheads="1"/>
          </p:cNvSpPr>
          <p:nvPr/>
        </p:nvSpPr>
        <p:spPr bwMode="auto">
          <a:xfrm>
            <a:off x="3351212" y="801757"/>
            <a:ext cx="2266950" cy="6413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3600"/>
              <a:t>Glaucoma</a:t>
            </a:r>
          </a:p>
        </p:txBody>
      </p:sp>
      <p:sp>
        <p:nvSpPr>
          <p:cNvPr id="16" name="Text Box 4">
            <a:extLst>
              <a:ext uri="{FF2B5EF4-FFF2-40B4-BE49-F238E27FC236}">
                <a16:creationId xmlns:a16="http://schemas.microsoft.com/office/drawing/2014/main" id="{F573FD74-C913-4A13-A6D1-A54660E076F4}"/>
              </a:ext>
            </a:extLst>
          </p:cNvPr>
          <p:cNvSpPr txBox="1">
            <a:spLocks noChangeArrowheads="1"/>
          </p:cNvSpPr>
          <p:nvPr/>
        </p:nvSpPr>
        <p:spPr bwMode="auto">
          <a:xfrm>
            <a:off x="5161801" y="2211387"/>
            <a:ext cx="2441694" cy="82484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800" b="1" i="1" dirty="0"/>
              <a:t>Closed- </a:t>
            </a:r>
            <a:r>
              <a:rPr lang="en-US" altLang="en-US" sz="2800" b="1" dirty="0"/>
              <a:t>or</a:t>
            </a:r>
          </a:p>
          <a:p>
            <a:pPr algn="ctr" eaLnBrk="1" hangingPunct="1">
              <a:lnSpc>
                <a:spcPct val="85000"/>
              </a:lnSpc>
              <a:spcBef>
                <a:spcPct val="0"/>
              </a:spcBef>
              <a:buClrTx/>
              <a:buSzTx/>
              <a:buFontTx/>
              <a:buNone/>
            </a:pPr>
            <a:r>
              <a:rPr lang="en-US" altLang="en-US" sz="2800" b="1" i="1" dirty="0"/>
              <a:t>narrow-angle</a:t>
            </a:r>
          </a:p>
        </p:txBody>
      </p:sp>
      <p:sp>
        <p:nvSpPr>
          <p:cNvPr id="17" name="Text Box 5">
            <a:extLst>
              <a:ext uri="{FF2B5EF4-FFF2-40B4-BE49-F238E27FC236}">
                <a16:creationId xmlns:a16="http://schemas.microsoft.com/office/drawing/2014/main" id="{079D805A-90A5-417A-8D73-E44114CE3FCE}"/>
              </a:ext>
            </a:extLst>
          </p:cNvPr>
          <p:cNvSpPr txBox="1">
            <a:spLocks noChangeArrowheads="1"/>
          </p:cNvSpPr>
          <p:nvPr/>
        </p:nvSpPr>
        <p:spPr bwMode="auto">
          <a:xfrm>
            <a:off x="1617938" y="2261619"/>
            <a:ext cx="2047875"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800" i="1" dirty="0">
                <a:solidFill>
                  <a:schemeClr val="bg1">
                    <a:lumMod val="75000"/>
                  </a:schemeClr>
                </a:solidFill>
              </a:rPr>
              <a:t>Open-angle</a:t>
            </a:r>
          </a:p>
        </p:txBody>
      </p:sp>
      <p:sp>
        <p:nvSpPr>
          <p:cNvPr id="18" name="Line 6">
            <a:extLst>
              <a:ext uri="{FF2B5EF4-FFF2-40B4-BE49-F238E27FC236}">
                <a16:creationId xmlns:a16="http://schemas.microsoft.com/office/drawing/2014/main" id="{785C5BC4-3B7B-470B-8F42-FFE4E418ED14}"/>
              </a:ext>
            </a:extLst>
          </p:cNvPr>
          <p:cNvSpPr>
            <a:spLocks noChangeShapeType="1"/>
          </p:cNvSpPr>
          <p:nvPr/>
        </p:nvSpPr>
        <p:spPr bwMode="auto">
          <a:xfrm flipH="1">
            <a:off x="3505199" y="1460570"/>
            <a:ext cx="1012825" cy="81915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9" name="Line 7">
            <a:extLst>
              <a:ext uri="{FF2B5EF4-FFF2-40B4-BE49-F238E27FC236}">
                <a16:creationId xmlns:a16="http://schemas.microsoft.com/office/drawing/2014/main" id="{493726A5-0AC3-4784-B1FD-1B83180639DD}"/>
              </a:ext>
            </a:extLst>
          </p:cNvPr>
          <p:cNvSpPr>
            <a:spLocks noChangeShapeType="1"/>
          </p:cNvSpPr>
          <p:nvPr/>
        </p:nvSpPr>
        <p:spPr bwMode="auto">
          <a:xfrm>
            <a:off x="4518025" y="1460569"/>
            <a:ext cx="1012825" cy="81915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 name="TextBox 1">
            <a:extLst>
              <a:ext uri="{FF2B5EF4-FFF2-40B4-BE49-F238E27FC236}">
                <a16:creationId xmlns:a16="http://schemas.microsoft.com/office/drawing/2014/main" id="{7C0AF69C-4874-49E7-9329-4384F3541034}"/>
              </a:ext>
            </a:extLst>
          </p:cNvPr>
          <p:cNvSpPr txBox="1"/>
          <p:nvPr/>
        </p:nvSpPr>
        <p:spPr>
          <a:xfrm>
            <a:off x="1295400" y="4267200"/>
            <a:ext cx="6963766" cy="1569660"/>
          </a:xfrm>
          <a:prstGeom prst="rect">
            <a:avLst/>
          </a:prstGeom>
          <a:noFill/>
        </p:spPr>
        <p:txBody>
          <a:bodyPr wrap="none" rtlCol="0">
            <a:spAutoFit/>
          </a:bodyPr>
          <a:lstStyle/>
          <a:p>
            <a:r>
              <a:rPr lang="en-US" sz="1600" i="1" dirty="0">
                <a:solidFill>
                  <a:schemeClr val="bg1">
                    <a:lumMod val="75000"/>
                  </a:schemeClr>
                </a:solidFill>
              </a:rPr>
              <a:t>What does it mean to say the angle is </a:t>
            </a:r>
            <a:r>
              <a:rPr lang="en-US" sz="1600" dirty="0">
                <a:solidFill>
                  <a:schemeClr val="bg1">
                    <a:lumMod val="75000"/>
                  </a:schemeClr>
                </a:solidFill>
              </a:rPr>
              <a:t>closed</a:t>
            </a:r>
            <a:r>
              <a:rPr lang="en-US" sz="1600" i="1" dirty="0">
                <a:solidFill>
                  <a:schemeClr val="bg1">
                    <a:lumMod val="75000"/>
                  </a:schemeClr>
                </a:solidFill>
              </a:rPr>
              <a:t>?</a:t>
            </a:r>
          </a:p>
          <a:p>
            <a:r>
              <a:rPr lang="en-US" sz="1600" dirty="0">
                <a:solidFill>
                  <a:schemeClr val="bg1">
                    <a:lumMod val="75000"/>
                  </a:schemeClr>
                </a:solidFill>
              </a:rPr>
              <a:t>It means the peripheral iris is in contact with the trabecular meshwork (TM)</a:t>
            </a:r>
          </a:p>
          <a:p>
            <a:endParaRPr lang="en-US" sz="1600" dirty="0">
              <a:solidFill>
                <a:schemeClr val="bg1">
                  <a:lumMod val="75000"/>
                </a:schemeClr>
              </a:solidFill>
            </a:endParaRPr>
          </a:p>
          <a:p>
            <a:r>
              <a:rPr lang="en-US" sz="1600" i="1" dirty="0">
                <a:solidFill>
                  <a:schemeClr val="bg1">
                    <a:lumMod val="75000"/>
                  </a:schemeClr>
                </a:solidFill>
              </a:rPr>
              <a:t>This contact comes in two basic flavors—what are they?</a:t>
            </a:r>
          </a:p>
          <a:p>
            <a:r>
              <a:rPr lang="en-US" sz="1600" dirty="0">
                <a:solidFill>
                  <a:schemeClr val="bg1">
                    <a:lumMod val="75000"/>
                  </a:schemeClr>
                </a:solidFill>
              </a:rPr>
              <a:t>--</a:t>
            </a:r>
            <a:r>
              <a:rPr lang="en-US" sz="1600" b="1" dirty="0">
                <a:solidFill>
                  <a:srgbClr val="0000FF"/>
                </a:solidFill>
              </a:rPr>
              <a:t>The iris can  </a:t>
            </a:r>
            <a:r>
              <a:rPr lang="en-US" sz="1600" b="1" i="1" dirty="0">
                <a:solidFill>
                  <a:srgbClr val="0000FF"/>
                </a:solidFill>
              </a:rPr>
              <a:t>appose</a:t>
            </a:r>
            <a:r>
              <a:rPr lang="en-US" sz="1600" b="1" dirty="0">
                <a:solidFill>
                  <a:srgbClr val="0000FF"/>
                </a:solidFill>
              </a:rPr>
              <a:t>  the TM</a:t>
            </a:r>
            <a:r>
              <a:rPr lang="en-US" sz="1600" dirty="0">
                <a:solidFill>
                  <a:schemeClr val="bg1">
                    <a:lumMod val="75000"/>
                  </a:schemeClr>
                </a:solidFill>
              </a:rPr>
              <a:t>, </a:t>
            </a:r>
            <a:r>
              <a:rPr lang="en-US" sz="1600" dirty="0" err="1">
                <a:solidFill>
                  <a:schemeClr val="bg1">
                    <a:lumMod val="75000"/>
                  </a:schemeClr>
                </a:solidFill>
              </a:rPr>
              <a:t>ie</a:t>
            </a:r>
            <a:r>
              <a:rPr lang="en-US" sz="1600" dirty="0">
                <a:solidFill>
                  <a:schemeClr val="bg1">
                    <a:lumMod val="75000"/>
                  </a:schemeClr>
                </a:solidFill>
              </a:rPr>
              <a:t>, touch it without adhering to it</a:t>
            </a:r>
          </a:p>
          <a:p>
            <a:r>
              <a:rPr lang="en-US" sz="1600" dirty="0">
                <a:solidFill>
                  <a:schemeClr val="bg1">
                    <a:lumMod val="75000"/>
                  </a:schemeClr>
                </a:solidFill>
              </a:rPr>
              <a:t>--</a:t>
            </a:r>
            <a:r>
              <a:rPr lang="en-US" sz="1600" b="1" dirty="0">
                <a:solidFill>
                  <a:srgbClr val="0000FF"/>
                </a:solidFill>
              </a:rPr>
              <a:t>The iris can be  </a:t>
            </a:r>
            <a:r>
              <a:rPr lang="en-US" sz="1600" b="1" i="1" dirty="0" err="1">
                <a:solidFill>
                  <a:srgbClr val="0000FF"/>
                </a:solidFill>
              </a:rPr>
              <a:t>syneched</a:t>
            </a:r>
            <a:r>
              <a:rPr lang="en-US" sz="1600" b="1" i="1" dirty="0">
                <a:solidFill>
                  <a:srgbClr val="0000FF"/>
                </a:solidFill>
              </a:rPr>
              <a:t>*</a:t>
            </a:r>
            <a:r>
              <a:rPr lang="en-US" sz="1600" b="1" dirty="0">
                <a:solidFill>
                  <a:srgbClr val="0000FF"/>
                </a:solidFill>
              </a:rPr>
              <a:t>  to the TM</a:t>
            </a:r>
            <a:r>
              <a:rPr lang="en-US" sz="1600" dirty="0">
                <a:solidFill>
                  <a:schemeClr val="bg1">
                    <a:lumMod val="75000"/>
                  </a:schemeClr>
                </a:solidFill>
              </a:rPr>
              <a:t>, </a:t>
            </a:r>
            <a:r>
              <a:rPr lang="en-US" sz="1600" dirty="0" err="1">
                <a:solidFill>
                  <a:schemeClr val="bg1">
                    <a:lumMod val="75000"/>
                  </a:schemeClr>
                </a:solidFill>
              </a:rPr>
              <a:t>ie</a:t>
            </a:r>
            <a:r>
              <a:rPr lang="en-US" sz="1600" dirty="0">
                <a:solidFill>
                  <a:schemeClr val="bg1">
                    <a:lumMod val="75000"/>
                  </a:schemeClr>
                </a:solidFill>
              </a:rPr>
              <a:t>, adhered to it</a:t>
            </a:r>
          </a:p>
        </p:txBody>
      </p:sp>
      <p:sp>
        <p:nvSpPr>
          <p:cNvPr id="14" name="TextBox 13">
            <a:extLst>
              <a:ext uri="{FF2B5EF4-FFF2-40B4-BE49-F238E27FC236}">
                <a16:creationId xmlns:a16="http://schemas.microsoft.com/office/drawing/2014/main" id="{9704186B-3F72-4DD6-BC97-BAB13324E8AA}"/>
              </a:ext>
            </a:extLst>
          </p:cNvPr>
          <p:cNvSpPr txBox="1"/>
          <p:nvPr/>
        </p:nvSpPr>
        <p:spPr>
          <a:xfrm>
            <a:off x="2259496" y="189094"/>
            <a:ext cx="4607480" cy="400110"/>
          </a:xfrm>
          <a:prstGeom prst="rect">
            <a:avLst/>
          </a:prstGeom>
          <a:solidFill>
            <a:schemeClr val="accent1">
              <a:lumMod val="60000"/>
              <a:lumOff val="40000"/>
            </a:schemeClr>
          </a:solidFill>
        </p:spPr>
        <p:txBody>
          <a:bodyPr wrap="none" rtlCol="0">
            <a:spAutoFit/>
          </a:bodyPr>
          <a:lstStyle/>
          <a:p>
            <a:pPr algn="ctr"/>
            <a:r>
              <a:rPr lang="en-US" sz="2000" b="1" dirty="0"/>
              <a:t>Secondary Angle Closure Glaucoma</a:t>
            </a:r>
          </a:p>
        </p:txBody>
      </p:sp>
      <p:sp>
        <p:nvSpPr>
          <p:cNvPr id="4" name="Oval 3">
            <a:extLst>
              <a:ext uri="{FF2B5EF4-FFF2-40B4-BE49-F238E27FC236}">
                <a16:creationId xmlns:a16="http://schemas.microsoft.com/office/drawing/2014/main" id="{07392D33-CF23-4557-A69C-FD267269889F}"/>
              </a:ext>
            </a:extLst>
          </p:cNvPr>
          <p:cNvSpPr/>
          <p:nvPr/>
        </p:nvSpPr>
        <p:spPr>
          <a:xfrm>
            <a:off x="1143000" y="5105400"/>
            <a:ext cx="4343400" cy="838200"/>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TextBox 19">
            <a:extLst>
              <a:ext uri="{FF2B5EF4-FFF2-40B4-BE49-F238E27FC236}">
                <a16:creationId xmlns:a16="http://schemas.microsoft.com/office/drawing/2014/main" id="{D7EE4E6F-F053-4A06-8923-91BC9449DD52}"/>
              </a:ext>
            </a:extLst>
          </p:cNvPr>
          <p:cNvSpPr txBox="1"/>
          <p:nvPr/>
        </p:nvSpPr>
        <p:spPr>
          <a:xfrm>
            <a:off x="703769" y="3072638"/>
            <a:ext cx="7581901" cy="1815882"/>
          </a:xfrm>
          <a:prstGeom prst="rect">
            <a:avLst/>
          </a:prstGeom>
          <a:solidFill>
            <a:schemeClr val="accent5">
              <a:lumMod val="75000"/>
            </a:schemeClr>
          </a:solidFill>
        </p:spPr>
        <p:txBody>
          <a:bodyPr wrap="square" rtlCol="0">
            <a:spAutoFit/>
          </a:bodyPr>
          <a:lstStyle/>
          <a:p>
            <a:r>
              <a:rPr lang="en-US" sz="1400" i="1" dirty="0">
                <a:solidFill>
                  <a:schemeClr val="bg1">
                    <a:lumMod val="50000"/>
                  </a:schemeClr>
                </a:solidFill>
              </a:rPr>
              <a:t>How do you go about determining whether the iris-angle touch is appositional, or </a:t>
            </a:r>
            <a:r>
              <a:rPr lang="en-US" sz="1400" i="1" dirty="0" err="1">
                <a:solidFill>
                  <a:schemeClr val="bg1">
                    <a:lumMod val="50000"/>
                  </a:schemeClr>
                </a:solidFill>
              </a:rPr>
              <a:t>synechial</a:t>
            </a:r>
            <a:r>
              <a:rPr lang="en-US" sz="1400" i="1" dirty="0">
                <a:solidFill>
                  <a:schemeClr val="bg1">
                    <a:lumMod val="50000"/>
                  </a:schemeClr>
                </a:solidFill>
              </a:rPr>
              <a:t>?</a:t>
            </a:r>
          </a:p>
          <a:p>
            <a:r>
              <a:rPr lang="en-US" sz="1400" dirty="0">
                <a:solidFill>
                  <a:schemeClr val="bg1">
                    <a:lumMod val="50000"/>
                  </a:schemeClr>
                </a:solidFill>
              </a:rPr>
              <a:t>Via dynamic (aka </a:t>
            </a:r>
            <a:r>
              <a:rPr lang="en-US" sz="1400" i="1" dirty="0">
                <a:solidFill>
                  <a:schemeClr val="bg1">
                    <a:lumMod val="50000"/>
                  </a:schemeClr>
                </a:solidFill>
              </a:rPr>
              <a:t>compression, </a:t>
            </a:r>
            <a:r>
              <a:rPr lang="en-US" sz="1400" dirty="0">
                <a:solidFill>
                  <a:schemeClr val="bg1">
                    <a:lumMod val="50000"/>
                  </a:schemeClr>
                </a:solidFill>
              </a:rPr>
              <a:t>aka</a:t>
            </a:r>
            <a:r>
              <a:rPr lang="en-US" sz="1400" i="1" dirty="0">
                <a:solidFill>
                  <a:schemeClr val="bg1">
                    <a:lumMod val="50000"/>
                  </a:schemeClr>
                </a:solidFill>
              </a:rPr>
              <a:t> indentation</a:t>
            </a:r>
            <a:r>
              <a:rPr lang="en-US" sz="1400" dirty="0">
                <a:solidFill>
                  <a:schemeClr val="bg1">
                    <a:lumMod val="50000"/>
                  </a:schemeClr>
                </a:solidFill>
              </a:rPr>
              <a:t>) gonioscopy</a:t>
            </a:r>
          </a:p>
          <a:p>
            <a:endParaRPr lang="en-US" sz="1400" dirty="0">
              <a:solidFill>
                <a:schemeClr val="bg1">
                  <a:lumMod val="50000"/>
                </a:schemeClr>
              </a:solidFill>
            </a:endParaRPr>
          </a:p>
          <a:p>
            <a:r>
              <a:rPr lang="en-US" sz="1400" i="1" dirty="0">
                <a:solidFill>
                  <a:schemeClr val="bg1">
                    <a:lumMod val="50000"/>
                  </a:schemeClr>
                </a:solidFill>
              </a:rPr>
              <a:t>How is dynamic gonioscopy performed?</a:t>
            </a:r>
          </a:p>
          <a:p>
            <a:r>
              <a:rPr lang="en-US" sz="1400" dirty="0">
                <a:solidFill>
                  <a:schemeClr val="bg1">
                    <a:lumMod val="50000"/>
                  </a:schemeClr>
                </a:solidFill>
              </a:rPr>
              <a:t>During gonioscopy, the examiner manipulates the lens to gently compress the central cornea, in the process displacing aqueous peripherally, toward the angle. If the iris-angle contact is appositional, the influx of displaced aqueous will separate them. But at locations where the iris is </a:t>
            </a:r>
            <a:r>
              <a:rPr lang="en-US" sz="1400" dirty="0" err="1">
                <a:solidFill>
                  <a:schemeClr val="bg1">
                    <a:lumMod val="50000"/>
                  </a:schemeClr>
                </a:solidFill>
              </a:rPr>
              <a:t>syneched</a:t>
            </a:r>
            <a:r>
              <a:rPr lang="en-US" sz="1400" dirty="0">
                <a:solidFill>
                  <a:schemeClr val="bg1">
                    <a:lumMod val="50000"/>
                  </a:schemeClr>
                </a:solidFill>
              </a:rPr>
              <a:t> to the angle, the aqueous influx will have no effect on the iris-angle contact.</a:t>
            </a:r>
          </a:p>
        </p:txBody>
      </p:sp>
      <p:sp>
        <p:nvSpPr>
          <p:cNvPr id="21" name="Text Box 6">
            <a:extLst>
              <a:ext uri="{FF2B5EF4-FFF2-40B4-BE49-F238E27FC236}">
                <a16:creationId xmlns:a16="http://schemas.microsoft.com/office/drawing/2014/main" id="{32EE089F-A837-41A3-8E66-6D7DCBFE8CA8}"/>
              </a:ext>
            </a:extLst>
          </p:cNvPr>
          <p:cNvSpPr txBox="1">
            <a:spLocks noChangeArrowheads="1"/>
          </p:cNvSpPr>
          <p:nvPr/>
        </p:nvSpPr>
        <p:spPr bwMode="auto">
          <a:xfrm>
            <a:off x="1083146" y="3419917"/>
            <a:ext cx="6803081" cy="1169551"/>
          </a:xfrm>
          <a:prstGeom prst="rect">
            <a:avLst/>
          </a:prstGeom>
          <a:solidFill>
            <a:schemeClr val="accent1">
              <a:lumMod val="40000"/>
              <a:lumOff val="60000"/>
            </a:schemeClr>
          </a:solidFill>
          <a:ln w="9525">
            <a:noFill/>
            <a:miter lim="800000"/>
            <a:headEnd/>
            <a:tailEnd/>
          </a:ln>
          <a:effectLst/>
        </p:spPr>
        <p:txBody>
          <a:bodyPr wrap="none">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n-US" altLang="en-US" sz="1400" i="1" dirty="0">
                <a:solidFill>
                  <a:srgbClr val="0000FF"/>
                </a:solidFill>
              </a:rPr>
              <a:t>Does it matter what sort of gonio lens is used?</a:t>
            </a:r>
          </a:p>
          <a:p>
            <a:pPr eaLnBrk="1" hangingPunct="1"/>
            <a:r>
              <a:rPr lang="en-US" altLang="en-US" sz="1400" dirty="0">
                <a:solidFill>
                  <a:srgbClr val="0000FF"/>
                </a:solidFill>
              </a:rPr>
              <a:t>It does indeed. The lens of choice is a Posner, Zeiss or Sussman. These applanate </a:t>
            </a:r>
          </a:p>
          <a:p>
            <a:pPr eaLnBrk="1" hangingPunct="1"/>
            <a:r>
              <a:rPr lang="en-US" altLang="en-US" sz="1400" dirty="0">
                <a:solidFill>
                  <a:srgbClr val="0000FF"/>
                </a:solidFill>
              </a:rPr>
              <a:t>the </a:t>
            </a:r>
            <a:r>
              <a:rPr lang="en-US" altLang="en-US" sz="1400" i="1" dirty="0">
                <a:solidFill>
                  <a:srgbClr val="0000FF"/>
                </a:solidFill>
              </a:rPr>
              <a:t>central</a:t>
            </a:r>
            <a:r>
              <a:rPr lang="en-US" altLang="en-US" sz="1400" dirty="0">
                <a:solidFill>
                  <a:srgbClr val="0000FF"/>
                </a:solidFill>
              </a:rPr>
              <a:t> cornea, pushing aqueous peripherally and thereby opening (or not) </a:t>
            </a:r>
          </a:p>
          <a:p>
            <a:pPr eaLnBrk="1" hangingPunct="1"/>
            <a:r>
              <a:rPr lang="en-US" altLang="en-US" sz="1400" dirty="0">
                <a:solidFill>
                  <a:srgbClr val="0000FF"/>
                </a:solidFill>
              </a:rPr>
              <a:t>the angle. </a:t>
            </a:r>
            <a:r>
              <a:rPr lang="en-US" altLang="en-US" sz="1400" dirty="0"/>
              <a:t>In contrast, the flange on a </a:t>
            </a:r>
            <a:r>
              <a:rPr lang="en-US" altLang="en-US" sz="1400" dirty="0" err="1"/>
              <a:t>Goldmann</a:t>
            </a:r>
            <a:r>
              <a:rPr lang="en-US" altLang="en-US" sz="1400" dirty="0"/>
              <a:t>-style </a:t>
            </a:r>
            <a:r>
              <a:rPr lang="en-US" altLang="en-US" sz="1400" dirty="0" err="1"/>
              <a:t>goniolens</a:t>
            </a:r>
            <a:r>
              <a:rPr lang="en-US" altLang="en-US" sz="1400" dirty="0"/>
              <a:t> compresses the </a:t>
            </a:r>
          </a:p>
          <a:p>
            <a:pPr eaLnBrk="1" hangingPunct="1"/>
            <a:r>
              <a:rPr lang="en-US" altLang="en-US" sz="1400" i="1" dirty="0"/>
              <a:t>peripheral</a:t>
            </a:r>
            <a:r>
              <a:rPr lang="en-US" altLang="en-US" sz="1400" dirty="0"/>
              <a:t> cornea, and thus is less efficient for displacing aqueous into the angle.</a:t>
            </a:r>
          </a:p>
        </p:txBody>
      </p:sp>
    </p:spTree>
    <p:extLst>
      <p:ext uri="{BB962C8B-B14F-4D97-AF65-F5344CB8AC3E}">
        <p14:creationId xmlns:p14="http://schemas.microsoft.com/office/powerpoint/2010/main" val="713047177"/>
      </p:ext>
    </p:extLst>
  </p:cSld>
  <p:clrMapOvr>
    <a:masterClrMapping/>
  </p:clrMapOvr>
</p:sld>
</file>

<file path=ppt/slides/slide1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Straight Arrow Connector 12">
            <a:extLst>
              <a:ext uri="{FF2B5EF4-FFF2-40B4-BE49-F238E27FC236}">
                <a16:creationId xmlns:a16="http://schemas.microsoft.com/office/drawing/2014/main" id="{A6DE2085-829C-480C-9216-69D6039C0A37}"/>
              </a:ext>
            </a:extLst>
          </p:cNvPr>
          <p:cNvCxnSpPr>
            <a:cxnSpLocks/>
          </p:cNvCxnSpPr>
          <p:nvPr/>
        </p:nvCxnSpPr>
        <p:spPr>
          <a:xfrm>
            <a:off x="6717173" y="1828800"/>
            <a:ext cx="0" cy="3462754"/>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43014" name="Text Box 6"/>
          <p:cNvSpPr txBox="1">
            <a:spLocks noChangeArrowheads="1"/>
          </p:cNvSpPr>
          <p:nvPr/>
        </p:nvSpPr>
        <p:spPr bwMode="auto">
          <a:xfrm>
            <a:off x="533400" y="2356376"/>
            <a:ext cx="1005403"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Lens-</a:t>
            </a:r>
          </a:p>
          <a:p>
            <a:pPr algn="ctr" eaLnBrk="1" hangingPunct="1">
              <a:lnSpc>
                <a:spcPct val="80000"/>
              </a:lnSpc>
              <a:spcBef>
                <a:spcPct val="0"/>
              </a:spcBef>
              <a:buClrTx/>
              <a:buSzTx/>
              <a:buFontTx/>
              <a:buNone/>
            </a:pPr>
            <a:r>
              <a:rPr lang="en-US" altLang="en-US" sz="1800" dirty="0">
                <a:solidFill>
                  <a:schemeClr val="bg1">
                    <a:lumMod val="75000"/>
                  </a:schemeClr>
                </a:solidFill>
              </a:rPr>
              <a:t>Induced</a:t>
            </a:r>
          </a:p>
        </p:txBody>
      </p:sp>
      <p:sp>
        <p:nvSpPr>
          <p:cNvPr id="43017" name="Text Box 14"/>
          <p:cNvSpPr txBox="1">
            <a:spLocks noChangeArrowheads="1"/>
          </p:cNvSpPr>
          <p:nvPr/>
        </p:nvSpPr>
        <p:spPr bwMode="auto">
          <a:xfrm>
            <a:off x="3026498" y="2365901"/>
            <a:ext cx="1633781"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Aphakic/</a:t>
            </a:r>
          </a:p>
          <a:p>
            <a:pPr algn="ctr" eaLnBrk="1" hangingPunct="1">
              <a:lnSpc>
                <a:spcPct val="80000"/>
              </a:lnSpc>
              <a:spcBef>
                <a:spcPct val="0"/>
              </a:spcBef>
              <a:buClrTx/>
              <a:buSzTx/>
              <a:buFontTx/>
              <a:buNone/>
            </a:pPr>
            <a:r>
              <a:rPr lang="en-US" altLang="en-US" sz="1800" dirty="0" err="1">
                <a:solidFill>
                  <a:schemeClr val="bg1">
                    <a:lumMod val="75000"/>
                  </a:schemeClr>
                </a:solidFill>
              </a:rPr>
              <a:t>Pseudophakic</a:t>
            </a:r>
            <a:endParaRPr lang="en-US" altLang="en-US" sz="1800" dirty="0">
              <a:solidFill>
                <a:schemeClr val="bg1">
                  <a:lumMod val="75000"/>
                </a:schemeClr>
              </a:solidFill>
            </a:endParaRPr>
          </a:p>
        </p:txBody>
      </p:sp>
      <p:sp>
        <p:nvSpPr>
          <p:cNvPr id="43031" name="Text Box 35"/>
          <p:cNvSpPr txBox="1">
            <a:spLocks noChangeArrowheads="1"/>
          </p:cNvSpPr>
          <p:nvPr/>
        </p:nvSpPr>
        <p:spPr bwMode="auto">
          <a:xfrm>
            <a:off x="1190847" y="1295400"/>
            <a:ext cx="2473754"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solidFill>
                  <a:schemeClr val="bg1">
                    <a:lumMod val="75000"/>
                  </a:schemeClr>
                </a:solidFill>
              </a:rPr>
              <a:t>w/ Pupillary Block</a:t>
            </a:r>
          </a:p>
        </p:txBody>
      </p:sp>
      <p:sp>
        <p:nvSpPr>
          <p:cNvPr id="43032" name="Text Box 36"/>
          <p:cNvSpPr txBox="1">
            <a:spLocks noChangeArrowheads="1"/>
          </p:cNvSpPr>
          <p:nvPr/>
        </p:nvSpPr>
        <p:spPr bwMode="auto">
          <a:xfrm>
            <a:off x="5181600" y="1295400"/>
            <a:ext cx="2630848"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t>w/o Pupillary Block</a:t>
            </a:r>
          </a:p>
        </p:txBody>
      </p:sp>
      <p:sp>
        <p:nvSpPr>
          <p:cNvPr id="49" name="Rectangle 2">
            <a:extLst>
              <a:ext uri="{FF2B5EF4-FFF2-40B4-BE49-F238E27FC236}">
                <a16:creationId xmlns:a16="http://schemas.microsoft.com/office/drawing/2014/main" id="{240EE5BF-F7D2-4FC8-A5DD-F6B5423153C6}"/>
              </a:ext>
            </a:extLst>
          </p:cNvPr>
          <p:cNvSpPr>
            <a:spLocks noGrp="1" noChangeArrowheads="1"/>
          </p:cNvSpPr>
          <p:nvPr>
            <p:ph type="title"/>
          </p:nvPr>
        </p:nvSpPr>
        <p:spPr>
          <a:xfrm>
            <a:off x="457200" y="304800"/>
            <a:ext cx="7543800" cy="563562"/>
          </a:xfrm>
        </p:spPr>
        <p:txBody>
          <a:bodyPr/>
          <a:lstStyle/>
          <a:p>
            <a:pPr eaLnBrk="1" hangingPunct="1"/>
            <a:r>
              <a:rPr lang="en-US" altLang="en-US" sz="3500" dirty="0"/>
              <a:t>Q</a:t>
            </a:r>
          </a:p>
        </p:txBody>
      </p:sp>
      <p:sp>
        <p:nvSpPr>
          <p:cNvPr id="50" name="TextBox 49">
            <a:extLst>
              <a:ext uri="{FF2B5EF4-FFF2-40B4-BE49-F238E27FC236}">
                <a16:creationId xmlns:a16="http://schemas.microsoft.com/office/drawing/2014/main" id="{CF426230-46C8-405C-9015-99EF57762A2E}"/>
              </a:ext>
            </a:extLst>
          </p:cNvPr>
          <p:cNvSpPr txBox="1"/>
          <p:nvPr/>
        </p:nvSpPr>
        <p:spPr>
          <a:xfrm>
            <a:off x="2259496" y="189094"/>
            <a:ext cx="4607480" cy="400110"/>
          </a:xfrm>
          <a:prstGeom prst="rect">
            <a:avLst/>
          </a:prstGeom>
          <a:solidFill>
            <a:schemeClr val="accent1">
              <a:lumMod val="60000"/>
              <a:lumOff val="40000"/>
            </a:schemeClr>
          </a:solidFill>
        </p:spPr>
        <p:txBody>
          <a:bodyPr wrap="none" rtlCol="0">
            <a:spAutoFit/>
          </a:bodyPr>
          <a:lstStyle/>
          <a:p>
            <a:pPr algn="ctr"/>
            <a:r>
              <a:rPr lang="en-US" sz="2000" b="1" dirty="0"/>
              <a:t>Secondary Angle Closure Glaucoma</a:t>
            </a:r>
          </a:p>
        </p:txBody>
      </p:sp>
      <p:sp>
        <p:nvSpPr>
          <p:cNvPr id="2" name="TextBox 1">
            <a:extLst>
              <a:ext uri="{FF2B5EF4-FFF2-40B4-BE49-F238E27FC236}">
                <a16:creationId xmlns:a16="http://schemas.microsoft.com/office/drawing/2014/main" id="{A7E30BEC-923B-4C9A-A856-BDD0D882F6B8}"/>
              </a:ext>
            </a:extLst>
          </p:cNvPr>
          <p:cNvSpPr txBox="1"/>
          <p:nvPr/>
        </p:nvSpPr>
        <p:spPr>
          <a:xfrm>
            <a:off x="887305" y="2844119"/>
            <a:ext cx="1494320" cy="338554"/>
          </a:xfrm>
          <a:prstGeom prst="rect">
            <a:avLst/>
          </a:prstGeom>
          <a:noFill/>
        </p:spPr>
        <p:txBody>
          <a:bodyPr wrap="none" rtlCol="0">
            <a:spAutoFit/>
          </a:bodyPr>
          <a:lstStyle/>
          <a:p>
            <a:r>
              <a:rPr lang="en-US" sz="1600" dirty="0" err="1">
                <a:solidFill>
                  <a:schemeClr val="bg1">
                    <a:lumMod val="75000"/>
                  </a:schemeClr>
                </a:solidFill>
              </a:rPr>
              <a:t>Phacomorphic</a:t>
            </a:r>
            <a:endParaRPr lang="en-US" sz="1600" dirty="0">
              <a:solidFill>
                <a:schemeClr val="bg1">
                  <a:lumMod val="75000"/>
                </a:schemeClr>
              </a:solidFill>
            </a:endParaRPr>
          </a:p>
        </p:txBody>
      </p:sp>
      <p:sp>
        <p:nvSpPr>
          <p:cNvPr id="51" name="TextBox 50">
            <a:extLst>
              <a:ext uri="{FF2B5EF4-FFF2-40B4-BE49-F238E27FC236}">
                <a16:creationId xmlns:a16="http://schemas.microsoft.com/office/drawing/2014/main" id="{156069D4-340B-4160-A336-EBF73557CEE0}"/>
              </a:ext>
            </a:extLst>
          </p:cNvPr>
          <p:cNvSpPr txBox="1"/>
          <p:nvPr/>
        </p:nvSpPr>
        <p:spPr>
          <a:xfrm>
            <a:off x="884725" y="3175578"/>
            <a:ext cx="1402948" cy="338554"/>
          </a:xfrm>
          <a:prstGeom prst="rect">
            <a:avLst/>
          </a:prstGeom>
          <a:noFill/>
        </p:spPr>
        <p:txBody>
          <a:bodyPr wrap="none" rtlCol="0">
            <a:spAutoFit/>
          </a:bodyPr>
          <a:lstStyle/>
          <a:p>
            <a:r>
              <a:rPr lang="en-US" sz="1600" dirty="0">
                <a:solidFill>
                  <a:schemeClr val="bg1">
                    <a:lumMod val="75000"/>
                  </a:schemeClr>
                </a:solidFill>
              </a:rPr>
              <a:t>Ectopia </a:t>
            </a:r>
            <a:r>
              <a:rPr lang="en-US" sz="1600" dirty="0" err="1">
                <a:solidFill>
                  <a:schemeClr val="bg1">
                    <a:lumMod val="75000"/>
                  </a:schemeClr>
                </a:solidFill>
              </a:rPr>
              <a:t>lentis</a:t>
            </a:r>
            <a:endParaRPr lang="en-US" sz="1600" dirty="0">
              <a:solidFill>
                <a:schemeClr val="bg1">
                  <a:lumMod val="75000"/>
                </a:schemeClr>
              </a:solidFill>
            </a:endParaRPr>
          </a:p>
        </p:txBody>
      </p:sp>
      <p:cxnSp>
        <p:nvCxnSpPr>
          <p:cNvPr id="71" name="Straight Connector 70">
            <a:extLst>
              <a:ext uri="{FF2B5EF4-FFF2-40B4-BE49-F238E27FC236}">
                <a16:creationId xmlns:a16="http://schemas.microsoft.com/office/drawing/2014/main" id="{C104938D-BA8D-4E39-9D5F-9EE2012F2F3C}"/>
              </a:ext>
            </a:extLst>
          </p:cNvPr>
          <p:cNvCxnSpPr>
            <a:cxnSpLocks/>
          </p:cNvCxnSpPr>
          <p:nvPr/>
        </p:nvCxnSpPr>
        <p:spPr>
          <a:xfrm flipH="1">
            <a:off x="762665" y="3023488"/>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2A7E4E40-472F-4E50-8A7A-45C10FDD7171}"/>
              </a:ext>
            </a:extLst>
          </p:cNvPr>
          <p:cNvCxnSpPr>
            <a:cxnSpLocks/>
          </p:cNvCxnSpPr>
          <p:nvPr/>
        </p:nvCxnSpPr>
        <p:spPr>
          <a:xfrm flipH="1">
            <a:off x="762665" y="3347853"/>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C3924889-45B9-4383-9C9E-48F0A9C27AD8}"/>
              </a:ext>
            </a:extLst>
          </p:cNvPr>
          <p:cNvCxnSpPr>
            <a:cxnSpLocks/>
          </p:cNvCxnSpPr>
          <p:nvPr/>
        </p:nvCxnSpPr>
        <p:spPr>
          <a:xfrm flipH="1">
            <a:off x="748719" y="2838976"/>
            <a:ext cx="13947" cy="5088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 name="Straight Arrow Connector 5">
            <a:extLst>
              <a:ext uri="{FF2B5EF4-FFF2-40B4-BE49-F238E27FC236}">
                <a16:creationId xmlns:a16="http://schemas.microsoft.com/office/drawing/2014/main" id="{A3439F0C-5143-461F-8F3C-2E830785DEFC}"/>
              </a:ext>
            </a:extLst>
          </p:cNvPr>
          <p:cNvCxnSpPr>
            <a:stCxn id="50" idx="2"/>
          </p:cNvCxnSpPr>
          <p:nvPr/>
        </p:nvCxnSpPr>
        <p:spPr>
          <a:xfrm flipH="1">
            <a:off x="2971800" y="589204"/>
            <a:ext cx="1591436" cy="706196"/>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0" name="Straight Arrow Connector 9">
            <a:extLst>
              <a:ext uri="{FF2B5EF4-FFF2-40B4-BE49-F238E27FC236}">
                <a16:creationId xmlns:a16="http://schemas.microsoft.com/office/drawing/2014/main" id="{84DC796E-F6ED-4FBB-82D2-A260F480BF8A}"/>
              </a:ext>
            </a:extLst>
          </p:cNvPr>
          <p:cNvCxnSpPr>
            <a:cxnSpLocks/>
          </p:cNvCxnSpPr>
          <p:nvPr/>
        </p:nvCxnSpPr>
        <p:spPr>
          <a:xfrm>
            <a:off x="4572000" y="589204"/>
            <a:ext cx="1600200" cy="706196"/>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6" name="Straight Arrow Connector 25">
            <a:extLst>
              <a:ext uri="{FF2B5EF4-FFF2-40B4-BE49-F238E27FC236}">
                <a16:creationId xmlns:a16="http://schemas.microsoft.com/office/drawing/2014/main" id="{B70E0124-9B84-41A5-8D84-A66B7838A706}"/>
              </a:ext>
            </a:extLst>
          </p:cNvPr>
          <p:cNvCxnSpPr>
            <a:cxnSpLocks/>
          </p:cNvCxnSpPr>
          <p:nvPr/>
        </p:nvCxnSpPr>
        <p:spPr>
          <a:xfrm flipH="1">
            <a:off x="1159539" y="1828800"/>
            <a:ext cx="1290435" cy="478059"/>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28" name="Straight Arrow Connector 27">
            <a:extLst>
              <a:ext uri="{FF2B5EF4-FFF2-40B4-BE49-F238E27FC236}">
                <a16:creationId xmlns:a16="http://schemas.microsoft.com/office/drawing/2014/main" id="{567A4249-5C59-4416-8A8E-1C35913900AB}"/>
              </a:ext>
            </a:extLst>
          </p:cNvPr>
          <p:cNvCxnSpPr>
            <a:cxnSpLocks/>
          </p:cNvCxnSpPr>
          <p:nvPr/>
        </p:nvCxnSpPr>
        <p:spPr>
          <a:xfrm>
            <a:off x="2449973" y="1832208"/>
            <a:ext cx="1268784"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56" name="Text Box 6">
            <a:extLst>
              <a:ext uri="{FF2B5EF4-FFF2-40B4-BE49-F238E27FC236}">
                <a16:creationId xmlns:a16="http://schemas.microsoft.com/office/drawing/2014/main" id="{557983BD-9D64-49B9-A366-A08663B0451F}"/>
              </a:ext>
            </a:extLst>
          </p:cNvPr>
          <p:cNvSpPr txBox="1">
            <a:spLocks noChangeArrowheads="1"/>
          </p:cNvSpPr>
          <p:nvPr/>
        </p:nvSpPr>
        <p:spPr bwMode="auto">
          <a:xfrm>
            <a:off x="5029200" y="2356376"/>
            <a:ext cx="813043"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r" eaLnBrk="1" hangingPunct="1">
              <a:lnSpc>
                <a:spcPct val="80000"/>
              </a:lnSpc>
              <a:spcBef>
                <a:spcPct val="0"/>
              </a:spcBef>
              <a:buClrTx/>
              <a:buSzTx/>
              <a:buFontTx/>
              <a:buNone/>
            </a:pPr>
            <a:r>
              <a:rPr lang="en-US" altLang="en-US" sz="1800" dirty="0"/>
              <a:t>‘Push’</a:t>
            </a:r>
          </a:p>
        </p:txBody>
      </p:sp>
      <p:sp>
        <p:nvSpPr>
          <p:cNvPr id="57" name="Text Box 14">
            <a:extLst>
              <a:ext uri="{FF2B5EF4-FFF2-40B4-BE49-F238E27FC236}">
                <a16:creationId xmlns:a16="http://schemas.microsoft.com/office/drawing/2014/main" id="{5DAFA1C1-3A29-4C27-A379-663FDD22E326}"/>
              </a:ext>
            </a:extLst>
          </p:cNvPr>
          <p:cNvSpPr txBox="1">
            <a:spLocks noChangeArrowheads="1"/>
          </p:cNvSpPr>
          <p:nvPr/>
        </p:nvSpPr>
        <p:spPr bwMode="auto">
          <a:xfrm>
            <a:off x="7620000" y="2365901"/>
            <a:ext cx="671979"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‘Pull’</a:t>
            </a:r>
          </a:p>
        </p:txBody>
      </p:sp>
      <p:cxnSp>
        <p:nvCxnSpPr>
          <p:cNvPr id="58" name="Straight Arrow Connector 57">
            <a:extLst>
              <a:ext uri="{FF2B5EF4-FFF2-40B4-BE49-F238E27FC236}">
                <a16:creationId xmlns:a16="http://schemas.microsoft.com/office/drawing/2014/main" id="{E874FEE9-46BD-46A3-90A3-DE7CC220FBFF}"/>
              </a:ext>
            </a:extLst>
          </p:cNvPr>
          <p:cNvCxnSpPr>
            <a:cxnSpLocks/>
          </p:cNvCxnSpPr>
          <p:nvPr/>
        </p:nvCxnSpPr>
        <p:spPr>
          <a:xfrm flipH="1">
            <a:off x="5867400" y="1828800"/>
            <a:ext cx="849775" cy="477455"/>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59" name="Straight Arrow Connector 58">
            <a:extLst>
              <a:ext uri="{FF2B5EF4-FFF2-40B4-BE49-F238E27FC236}">
                <a16:creationId xmlns:a16="http://schemas.microsoft.com/office/drawing/2014/main" id="{C370A4A1-FE96-4E70-B89E-839542A5E241}"/>
              </a:ext>
            </a:extLst>
          </p:cNvPr>
          <p:cNvCxnSpPr>
            <a:cxnSpLocks/>
          </p:cNvCxnSpPr>
          <p:nvPr/>
        </p:nvCxnSpPr>
        <p:spPr>
          <a:xfrm>
            <a:off x="6717173" y="1832208"/>
            <a:ext cx="902827" cy="474047"/>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101" name="Text Box 42">
            <a:extLst>
              <a:ext uri="{FF2B5EF4-FFF2-40B4-BE49-F238E27FC236}">
                <a16:creationId xmlns:a16="http://schemas.microsoft.com/office/drawing/2014/main" id="{334BC1A9-19DE-4364-B6DD-2EE35901B8C6}"/>
              </a:ext>
            </a:extLst>
          </p:cNvPr>
          <p:cNvSpPr txBox="1">
            <a:spLocks noChangeArrowheads="1"/>
          </p:cNvSpPr>
          <p:nvPr/>
        </p:nvSpPr>
        <p:spPr bwMode="auto">
          <a:xfrm>
            <a:off x="5551406" y="3192546"/>
            <a:ext cx="2276072"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ERD/choroidal effusion</a:t>
            </a:r>
          </a:p>
        </p:txBody>
      </p:sp>
      <p:sp>
        <p:nvSpPr>
          <p:cNvPr id="103" name="Text Box 47">
            <a:extLst>
              <a:ext uri="{FF2B5EF4-FFF2-40B4-BE49-F238E27FC236}">
                <a16:creationId xmlns:a16="http://schemas.microsoft.com/office/drawing/2014/main" id="{B8E0D8FB-F6B2-4B80-97DB-EF49CE3BCD2B}"/>
              </a:ext>
            </a:extLst>
          </p:cNvPr>
          <p:cNvSpPr txBox="1">
            <a:spLocks noChangeArrowheads="1"/>
          </p:cNvSpPr>
          <p:nvPr/>
        </p:nvSpPr>
        <p:spPr bwMode="auto">
          <a:xfrm>
            <a:off x="5543446" y="4055146"/>
            <a:ext cx="1619354"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err="1">
                <a:solidFill>
                  <a:schemeClr val="bg1">
                    <a:lumMod val="75000"/>
                  </a:schemeClr>
                </a:solidFill>
              </a:rPr>
              <a:t>Nanophthalmos</a:t>
            </a:r>
            <a:endParaRPr lang="en-US" altLang="en-US" sz="1600" dirty="0">
              <a:solidFill>
                <a:schemeClr val="bg1">
                  <a:lumMod val="75000"/>
                </a:schemeClr>
              </a:solidFill>
            </a:endParaRPr>
          </a:p>
        </p:txBody>
      </p:sp>
      <p:cxnSp>
        <p:nvCxnSpPr>
          <p:cNvPr id="104" name="Straight Connector 103">
            <a:extLst>
              <a:ext uri="{FF2B5EF4-FFF2-40B4-BE49-F238E27FC236}">
                <a16:creationId xmlns:a16="http://schemas.microsoft.com/office/drawing/2014/main" id="{49D87D4A-E317-4446-9B95-5184CB3968F3}"/>
              </a:ext>
            </a:extLst>
          </p:cNvPr>
          <p:cNvCxnSpPr>
            <a:cxnSpLocks/>
          </p:cNvCxnSpPr>
          <p:nvPr/>
        </p:nvCxnSpPr>
        <p:spPr>
          <a:xfrm flipH="1">
            <a:off x="5316229" y="2667000"/>
            <a:ext cx="7397" cy="2531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5" name="Straight Connector 104">
            <a:extLst>
              <a:ext uri="{FF2B5EF4-FFF2-40B4-BE49-F238E27FC236}">
                <a16:creationId xmlns:a16="http://schemas.microsoft.com/office/drawing/2014/main" id="{F40B6D71-75A8-4A88-864D-00D14C2F710D}"/>
              </a:ext>
            </a:extLst>
          </p:cNvPr>
          <p:cNvCxnSpPr/>
          <p:nvPr/>
        </p:nvCxnSpPr>
        <p:spPr>
          <a:xfrm flipH="1">
            <a:off x="5323624" y="2832814"/>
            <a:ext cx="24447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6" name="Straight Connector 105">
            <a:extLst>
              <a:ext uri="{FF2B5EF4-FFF2-40B4-BE49-F238E27FC236}">
                <a16:creationId xmlns:a16="http://schemas.microsoft.com/office/drawing/2014/main" id="{010BF7B2-AA07-4DCF-822D-E2DB5CC0BF59}"/>
              </a:ext>
            </a:extLst>
          </p:cNvPr>
          <p:cNvCxnSpPr/>
          <p:nvPr/>
        </p:nvCxnSpPr>
        <p:spPr>
          <a:xfrm flipH="1">
            <a:off x="5323624" y="3360065"/>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a:extLst>
              <a:ext uri="{FF2B5EF4-FFF2-40B4-BE49-F238E27FC236}">
                <a16:creationId xmlns:a16="http://schemas.microsoft.com/office/drawing/2014/main" id="{BAC8035C-3999-4C31-93CD-6C0D2ADEB73B}"/>
              </a:ext>
            </a:extLst>
          </p:cNvPr>
          <p:cNvCxnSpPr/>
          <p:nvPr/>
        </p:nvCxnSpPr>
        <p:spPr>
          <a:xfrm flipH="1">
            <a:off x="5323536" y="3786938"/>
            <a:ext cx="24447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8" name="Straight Connector 107">
            <a:extLst>
              <a:ext uri="{FF2B5EF4-FFF2-40B4-BE49-F238E27FC236}">
                <a16:creationId xmlns:a16="http://schemas.microsoft.com/office/drawing/2014/main" id="{DB64CAEE-69B4-426A-8A5B-D1269DBF0F66}"/>
              </a:ext>
            </a:extLst>
          </p:cNvPr>
          <p:cNvCxnSpPr/>
          <p:nvPr/>
        </p:nvCxnSpPr>
        <p:spPr>
          <a:xfrm flipH="1">
            <a:off x="5327493" y="4249152"/>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12" name="Straight Connector 111">
            <a:extLst>
              <a:ext uri="{FF2B5EF4-FFF2-40B4-BE49-F238E27FC236}">
                <a16:creationId xmlns:a16="http://schemas.microsoft.com/office/drawing/2014/main" id="{99A16C30-4BE4-48E5-8B65-0C5F3039B8DC}"/>
              </a:ext>
            </a:extLst>
          </p:cNvPr>
          <p:cNvCxnSpPr/>
          <p:nvPr/>
        </p:nvCxnSpPr>
        <p:spPr>
          <a:xfrm flipH="1">
            <a:off x="5333455" y="51816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13" name="Text Box 42">
            <a:extLst>
              <a:ext uri="{FF2B5EF4-FFF2-40B4-BE49-F238E27FC236}">
                <a16:creationId xmlns:a16="http://schemas.microsoft.com/office/drawing/2014/main" id="{056DFFD9-3CA2-42E7-90FE-4F14522E3504}"/>
              </a:ext>
            </a:extLst>
          </p:cNvPr>
          <p:cNvSpPr txBox="1">
            <a:spLocks noChangeArrowheads="1"/>
          </p:cNvSpPr>
          <p:nvPr/>
        </p:nvSpPr>
        <p:spPr bwMode="auto">
          <a:xfrm>
            <a:off x="5533954" y="3623846"/>
            <a:ext cx="1678665"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b="1" dirty="0"/>
              <a:t>Retinal surgery</a:t>
            </a:r>
          </a:p>
        </p:txBody>
      </p:sp>
      <p:sp>
        <p:nvSpPr>
          <p:cNvPr id="118" name="Text Box 47">
            <a:extLst>
              <a:ext uri="{FF2B5EF4-FFF2-40B4-BE49-F238E27FC236}">
                <a16:creationId xmlns:a16="http://schemas.microsoft.com/office/drawing/2014/main" id="{3F59D898-ECAD-49F0-9425-2A1BC8DDA7B5}"/>
              </a:ext>
            </a:extLst>
          </p:cNvPr>
          <p:cNvSpPr txBox="1">
            <a:spLocks noChangeArrowheads="1"/>
          </p:cNvSpPr>
          <p:nvPr/>
        </p:nvSpPr>
        <p:spPr bwMode="auto">
          <a:xfrm>
            <a:off x="5523688" y="4538246"/>
            <a:ext cx="1414170"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Drug-induced</a:t>
            </a:r>
          </a:p>
        </p:txBody>
      </p:sp>
      <p:sp>
        <p:nvSpPr>
          <p:cNvPr id="121" name="Text Box 45">
            <a:extLst>
              <a:ext uri="{FF2B5EF4-FFF2-40B4-BE49-F238E27FC236}">
                <a16:creationId xmlns:a16="http://schemas.microsoft.com/office/drawing/2014/main" id="{261B7576-5E47-4AEB-A7FB-9A1B9ECB52C4}"/>
              </a:ext>
            </a:extLst>
          </p:cNvPr>
          <p:cNvSpPr txBox="1">
            <a:spLocks noChangeArrowheads="1"/>
          </p:cNvSpPr>
          <p:nvPr/>
        </p:nvSpPr>
        <p:spPr bwMode="auto">
          <a:xfrm>
            <a:off x="5523688" y="5013493"/>
            <a:ext cx="582211"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PFV</a:t>
            </a:r>
          </a:p>
        </p:txBody>
      </p:sp>
      <p:sp>
        <p:nvSpPr>
          <p:cNvPr id="16" name="TextBox 15">
            <a:extLst>
              <a:ext uri="{FF2B5EF4-FFF2-40B4-BE49-F238E27FC236}">
                <a16:creationId xmlns:a16="http://schemas.microsoft.com/office/drawing/2014/main" id="{984E008D-FBBA-42B4-940E-EA26772E0161}"/>
              </a:ext>
            </a:extLst>
          </p:cNvPr>
          <p:cNvSpPr txBox="1"/>
          <p:nvPr/>
        </p:nvSpPr>
        <p:spPr>
          <a:xfrm>
            <a:off x="6230528" y="5257800"/>
            <a:ext cx="1326004" cy="369332"/>
          </a:xfrm>
          <a:prstGeom prst="rect">
            <a:avLst/>
          </a:prstGeom>
          <a:noFill/>
        </p:spPr>
        <p:txBody>
          <a:bodyPr wrap="none" rtlCol="0">
            <a:spAutoFit/>
          </a:bodyPr>
          <a:lstStyle/>
          <a:p>
            <a:pPr algn="ctr"/>
            <a:r>
              <a:rPr lang="en-US" dirty="0">
                <a:solidFill>
                  <a:schemeClr val="bg1">
                    <a:lumMod val="75000"/>
                  </a:schemeClr>
                </a:solidFill>
              </a:rPr>
              <a:t>Both/Either</a:t>
            </a:r>
          </a:p>
        </p:txBody>
      </p:sp>
      <p:cxnSp>
        <p:nvCxnSpPr>
          <p:cNvPr id="125" name="Straight Connector 124">
            <a:extLst>
              <a:ext uri="{FF2B5EF4-FFF2-40B4-BE49-F238E27FC236}">
                <a16:creationId xmlns:a16="http://schemas.microsoft.com/office/drawing/2014/main" id="{01138141-D318-4ED7-A7FE-D8F2155CE890}"/>
              </a:ext>
            </a:extLst>
          </p:cNvPr>
          <p:cNvCxnSpPr/>
          <p:nvPr/>
        </p:nvCxnSpPr>
        <p:spPr>
          <a:xfrm flipH="1">
            <a:off x="5334000" y="4724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00" name="Text Box 23">
            <a:extLst>
              <a:ext uri="{FF2B5EF4-FFF2-40B4-BE49-F238E27FC236}">
                <a16:creationId xmlns:a16="http://schemas.microsoft.com/office/drawing/2014/main" id="{D8F2FCFF-2984-4836-B000-9C5601A8EAAA}"/>
              </a:ext>
            </a:extLst>
          </p:cNvPr>
          <p:cNvSpPr txBox="1">
            <a:spLocks noChangeArrowheads="1"/>
          </p:cNvSpPr>
          <p:nvPr/>
        </p:nvSpPr>
        <p:spPr bwMode="auto">
          <a:xfrm>
            <a:off x="5530369" y="2667000"/>
            <a:ext cx="2143536"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Aqueous misdirection</a:t>
            </a:r>
          </a:p>
        </p:txBody>
      </p:sp>
      <p:sp>
        <p:nvSpPr>
          <p:cNvPr id="41" name="Oval 40">
            <a:extLst>
              <a:ext uri="{FF2B5EF4-FFF2-40B4-BE49-F238E27FC236}">
                <a16:creationId xmlns:a16="http://schemas.microsoft.com/office/drawing/2014/main" id="{9E9787BC-FCC0-4CB7-B35E-BC0E3E1122C0}"/>
              </a:ext>
            </a:extLst>
          </p:cNvPr>
          <p:cNvSpPr/>
          <p:nvPr/>
        </p:nvSpPr>
        <p:spPr>
          <a:xfrm>
            <a:off x="5441637" y="3548269"/>
            <a:ext cx="1797363" cy="490331"/>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TextBox 60">
            <a:extLst>
              <a:ext uri="{FF2B5EF4-FFF2-40B4-BE49-F238E27FC236}">
                <a16:creationId xmlns:a16="http://schemas.microsoft.com/office/drawing/2014/main" id="{1500B0C0-EFB8-4B81-A9E8-132130575CA3}"/>
              </a:ext>
            </a:extLst>
          </p:cNvPr>
          <p:cNvSpPr txBox="1"/>
          <p:nvPr/>
        </p:nvSpPr>
        <p:spPr>
          <a:xfrm>
            <a:off x="488967" y="1676400"/>
            <a:ext cx="5966428" cy="584775"/>
          </a:xfrm>
          <a:prstGeom prst="rect">
            <a:avLst/>
          </a:prstGeom>
          <a:solidFill>
            <a:srgbClr val="B3CDCC"/>
          </a:solidFill>
        </p:spPr>
        <p:txBody>
          <a:bodyPr wrap="square" rtlCol="0">
            <a:spAutoFit/>
          </a:bodyPr>
          <a:lstStyle/>
          <a:p>
            <a:r>
              <a:rPr lang="en-US" sz="1600" i="1" dirty="0">
                <a:solidFill>
                  <a:srgbClr val="0000FF"/>
                </a:solidFill>
              </a:rPr>
              <a:t>The </a:t>
            </a:r>
            <a:r>
              <a:rPr lang="en-US" sz="1600" dirty="0">
                <a:solidFill>
                  <a:srgbClr val="0000FF"/>
                </a:solidFill>
              </a:rPr>
              <a:t>Glaucoma</a:t>
            </a:r>
            <a:r>
              <a:rPr lang="en-US" sz="1600" i="1" dirty="0">
                <a:solidFill>
                  <a:srgbClr val="0000FF"/>
                </a:solidFill>
              </a:rPr>
              <a:t> book mentions three types of retinal surgery that can lead to secondary angle-closure glaucoma—what are they?</a:t>
            </a:r>
          </a:p>
        </p:txBody>
      </p:sp>
      <p:sp>
        <p:nvSpPr>
          <p:cNvPr id="62" name="TextBox 61">
            <a:extLst>
              <a:ext uri="{FF2B5EF4-FFF2-40B4-BE49-F238E27FC236}">
                <a16:creationId xmlns:a16="http://schemas.microsoft.com/office/drawing/2014/main" id="{9F99A058-C80E-464F-8FDF-472E828C9C34}"/>
              </a:ext>
            </a:extLst>
          </p:cNvPr>
          <p:cNvSpPr txBox="1"/>
          <p:nvPr/>
        </p:nvSpPr>
        <p:spPr>
          <a:xfrm>
            <a:off x="524813" y="2886118"/>
            <a:ext cx="1109177" cy="584775"/>
          </a:xfrm>
          <a:prstGeom prst="rect">
            <a:avLst/>
          </a:prstGeom>
          <a:solidFill>
            <a:srgbClr val="B3CDCC"/>
          </a:solidFill>
        </p:spPr>
        <p:txBody>
          <a:bodyPr wrap="square" rtlCol="0">
            <a:spAutoFit/>
          </a:bodyPr>
          <a:lstStyle/>
          <a:p>
            <a:pPr algn="ctr"/>
            <a:r>
              <a:rPr lang="en-US" sz="1600" b="1" dirty="0">
                <a:solidFill>
                  <a:srgbClr val="B3CDCC"/>
                </a:solidFill>
              </a:rPr>
              <a:t>Scleral buckling</a:t>
            </a:r>
          </a:p>
        </p:txBody>
      </p:sp>
      <p:sp>
        <p:nvSpPr>
          <p:cNvPr id="63" name="TextBox 62">
            <a:extLst>
              <a:ext uri="{FF2B5EF4-FFF2-40B4-BE49-F238E27FC236}">
                <a16:creationId xmlns:a16="http://schemas.microsoft.com/office/drawing/2014/main" id="{2F627D11-503A-4202-827F-4DBEDB6D247F}"/>
              </a:ext>
            </a:extLst>
          </p:cNvPr>
          <p:cNvSpPr txBox="1"/>
          <p:nvPr/>
        </p:nvSpPr>
        <p:spPr>
          <a:xfrm>
            <a:off x="2929423" y="2889334"/>
            <a:ext cx="1109177" cy="584775"/>
          </a:xfrm>
          <a:prstGeom prst="rect">
            <a:avLst/>
          </a:prstGeom>
          <a:solidFill>
            <a:srgbClr val="B3CDCC"/>
          </a:solidFill>
        </p:spPr>
        <p:txBody>
          <a:bodyPr wrap="square" rtlCol="0">
            <a:spAutoFit/>
          </a:bodyPr>
          <a:lstStyle/>
          <a:p>
            <a:pPr algn="ctr"/>
            <a:r>
              <a:rPr lang="en-US" sz="1600" b="1" dirty="0">
                <a:solidFill>
                  <a:srgbClr val="B3CDCC"/>
                </a:solidFill>
              </a:rPr>
              <a:t>Scleral buckling</a:t>
            </a:r>
          </a:p>
        </p:txBody>
      </p:sp>
      <p:sp>
        <p:nvSpPr>
          <p:cNvPr id="64" name="TextBox 63">
            <a:extLst>
              <a:ext uri="{FF2B5EF4-FFF2-40B4-BE49-F238E27FC236}">
                <a16:creationId xmlns:a16="http://schemas.microsoft.com/office/drawing/2014/main" id="{70EB08F3-7A60-4D2F-8F42-88F6A21481C1}"/>
              </a:ext>
            </a:extLst>
          </p:cNvPr>
          <p:cNvSpPr txBox="1"/>
          <p:nvPr/>
        </p:nvSpPr>
        <p:spPr>
          <a:xfrm>
            <a:off x="5291623" y="2878524"/>
            <a:ext cx="1109177" cy="584775"/>
          </a:xfrm>
          <a:prstGeom prst="rect">
            <a:avLst/>
          </a:prstGeom>
          <a:solidFill>
            <a:srgbClr val="B3CDCC"/>
          </a:solidFill>
        </p:spPr>
        <p:txBody>
          <a:bodyPr wrap="square" rtlCol="0">
            <a:spAutoFit/>
          </a:bodyPr>
          <a:lstStyle/>
          <a:p>
            <a:pPr algn="ctr"/>
            <a:r>
              <a:rPr lang="en-US" sz="1600" b="1" dirty="0">
                <a:solidFill>
                  <a:srgbClr val="B3CDCC"/>
                </a:solidFill>
              </a:rPr>
              <a:t>Scleral buckling</a:t>
            </a:r>
          </a:p>
        </p:txBody>
      </p:sp>
      <p:sp>
        <p:nvSpPr>
          <p:cNvPr id="65" name="TextBox 64">
            <a:extLst>
              <a:ext uri="{FF2B5EF4-FFF2-40B4-BE49-F238E27FC236}">
                <a16:creationId xmlns:a16="http://schemas.microsoft.com/office/drawing/2014/main" id="{ED124C7C-5DB4-46D0-97F1-065BB598427F}"/>
              </a:ext>
            </a:extLst>
          </p:cNvPr>
          <p:cNvSpPr txBox="1"/>
          <p:nvPr/>
        </p:nvSpPr>
        <p:spPr>
          <a:xfrm>
            <a:off x="5503180" y="3018407"/>
            <a:ext cx="686062" cy="338554"/>
          </a:xfrm>
          <a:prstGeom prst="rect">
            <a:avLst/>
          </a:prstGeom>
          <a:noFill/>
        </p:spPr>
        <p:txBody>
          <a:bodyPr wrap="square" rtlCol="0">
            <a:spAutoFit/>
          </a:bodyPr>
          <a:lstStyle/>
          <a:p>
            <a:pPr algn="ctr"/>
            <a:r>
              <a:rPr lang="en-US" sz="1600" b="1" dirty="0">
                <a:solidFill>
                  <a:srgbClr val="B3CDCC"/>
                </a:solidFill>
              </a:rPr>
              <a:t>PRP</a:t>
            </a:r>
          </a:p>
        </p:txBody>
      </p:sp>
      <p:cxnSp>
        <p:nvCxnSpPr>
          <p:cNvPr id="66" name="Straight Arrow Connector 65">
            <a:extLst>
              <a:ext uri="{FF2B5EF4-FFF2-40B4-BE49-F238E27FC236}">
                <a16:creationId xmlns:a16="http://schemas.microsoft.com/office/drawing/2014/main" id="{9E3E7380-916A-4370-9D77-F2D6B8856D14}"/>
              </a:ext>
            </a:extLst>
          </p:cNvPr>
          <p:cNvCxnSpPr>
            <a:cxnSpLocks/>
            <a:stCxn id="61" idx="2"/>
          </p:cNvCxnSpPr>
          <p:nvPr/>
        </p:nvCxnSpPr>
        <p:spPr>
          <a:xfrm flipH="1">
            <a:off x="1633990" y="2261175"/>
            <a:ext cx="1838191" cy="600446"/>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67" name="Straight Arrow Connector 66">
            <a:extLst>
              <a:ext uri="{FF2B5EF4-FFF2-40B4-BE49-F238E27FC236}">
                <a16:creationId xmlns:a16="http://schemas.microsoft.com/office/drawing/2014/main" id="{CBD62668-FDA6-4702-ACED-41DE664B0577}"/>
              </a:ext>
            </a:extLst>
          </p:cNvPr>
          <p:cNvCxnSpPr/>
          <p:nvPr/>
        </p:nvCxnSpPr>
        <p:spPr>
          <a:xfrm>
            <a:off x="3468200" y="2263108"/>
            <a:ext cx="1806677" cy="615416"/>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68" name="TextBox 67">
            <a:extLst>
              <a:ext uri="{FF2B5EF4-FFF2-40B4-BE49-F238E27FC236}">
                <a16:creationId xmlns:a16="http://schemas.microsoft.com/office/drawing/2014/main" id="{5B7EA957-BCA1-410B-858F-63CE8B842623}"/>
              </a:ext>
            </a:extLst>
          </p:cNvPr>
          <p:cNvSpPr txBox="1"/>
          <p:nvPr/>
        </p:nvSpPr>
        <p:spPr>
          <a:xfrm>
            <a:off x="897432" y="2956851"/>
            <a:ext cx="372218" cy="461665"/>
          </a:xfrm>
          <a:prstGeom prst="rect">
            <a:avLst/>
          </a:prstGeom>
          <a:noFill/>
        </p:spPr>
        <p:txBody>
          <a:bodyPr wrap="none" rtlCol="0">
            <a:spAutoFit/>
          </a:bodyPr>
          <a:lstStyle/>
          <a:p>
            <a:r>
              <a:rPr lang="en-US" sz="2400" b="1" i="1" dirty="0">
                <a:solidFill>
                  <a:srgbClr val="0000FF"/>
                </a:solidFill>
              </a:rPr>
              <a:t>?</a:t>
            </a:r>
          </a:p>
        </p:txBody>
      </p:sp>
      <p:sp>
        <p:nvSpPr>
          <p:cNvPr id="69" name="TextBox 68">
            <a:extLst>
              <a:ext uri="{FF2B5EF4-FFF2-40B4-BE49-F238E27FC236}">
                <a16:creationId xmlns:a16="http://schemas.microsoft.com/office/drawing/2014/main" id="{9CA47332-47EB-4730-946A-9046B648FAA7}"/>
              </a:ext>
            </a:extLst>
          </p:cNvPr>
          <p:cNvSpPr txBox="1"/>
          <p:nvPr/>
        </p:nvSpPr>
        <p:spPr>
          <a:xfrm>
            <a:off x="3304840" y="2968587"/>
            <a:ext cx="372218" cy="461665"/>
          </a:xfrm>
          <a:prstGeom prst="rect">
            <a:avLst/>
          </a:prstGeom>
          <a:noFill/>
        </p:spPr>
        <p:txBody>
          <a:bodyPr wrap="none" rtlCol="0">
            <a:spAutoFit/>
          </a:bodyPr>
          <a:lstStyle/>
          <a:p>
            <a:r>
              <a:rPr lang="en-US" sz="2400" b="1" i="1" dirty="0">
                <a:solidFill>
                  <a:srgbClr val="0000FF"/>
                </a:solidFill>
              </a:rPr>
              <a:t>?</a:t>
            </a:r>
          </a:p>
        </p:txBody>
      </p:sp>
      <p:sp>
        <p:nvSpPr>
          <p:cNvPr id="70" name="TextBox 69">
            <a:extLst>
              <a:ext uri="{FF2B5EF4-FFF2-40B4-BE49-F238E27FC236}">
                <a16:creationId xmlns:a16="http://schemas.microsoft.com/office/drawing/2014/main" id="{502E94CB-0AD8-4B50-94A1-537DABDADE32}"/>
              </a:ext>
            </a:extLst>
          </p:cNvPr>
          <p:cNvSpPr txBox="1"/>
          <p:nvPr/>
        </p:nvSpPr>
        <p:spPr>
          <a:xfrm>
            <a:off x="5621290" y="2922096"/>
            <a:ext cx="372218" cy="461665"/>
          </a:xfrm>
          <a:prstGeom prst="rect">
            <a:avLst/>
          </a:prstGeom>
          <a:noFill/>
        </p:spPr>
        <p:txBody>
          <a:bodyPr wrap="none" rtlCol="0">
            <a:spAutoFit/>
          </a:bodyPr>
          <a:lstStyle/>
          <a:p>
            <a:r>
              <a:rPr lang="en-US" sz="2400" b="1" i="1" dirty="0">
                <a:solidFill>
                  <a:srgbClr val="0000FF"/>
                </a:solidFill>
              </a:rPr>
              <a:t>?</a:t>
            </a:r>
          </a:p>
        </p:txBody>
      </p:sp>
      <p:cxnSp>
        <p:nvCxnSpPr>
          <p:cNvPr id="73" name="Straight Arrow Connector 72">
            <a:extLst>
              <a:ext uri="{FF2B5EF4-FFF2-40B4-BE49-F238E27FC236}">
                <a16:creationId xmlns:a16="http://schemas.microsoft.com/office/drawing/2014/main" id="{8C168904-CA29-4360-8D30-0A93730C3F8A}"/>
              </a:ext>
            </a:extLst>
          </p:cNvPr>
          <p:cNvCxnSpPr>
            <a:cxnSpLocks/>
          </p:cNvCxnSpPr>
          <p:nvPr/>
        </p:nvCxnSpPr>
        <p:spPr>
          <a:xfrm>
            <a:off x="3472181" y="2286000"/>
            <a:ext cx="11831" cy="628159"/>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764070540"/>
      </p:ext>
    </p:extLst>
  </p:cSld>
  <p:clrMapOvr>
    <a:masterClrMapping/>
  </p:clrMapOvr>
</p:sld>
</file>

<file path=ppt/slides/slide1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Straight Arrow Connector 12">
            <a:extLst>
              <a:ext uri="{FF2B5EF4-FFF2-40B4-BE49-F238E27FC236}">
                <a16:creationId xmlns:a16="http://schemas.microsoft.com/office/drawing/2014/main" id="{A6DE2085-829C-480C-9216-69D6039C0A37}"/>
              </a:ext>
            </a:extLst>
          </p:cNvPr>
          <p:cNvCxnSpPr>
            <a:cxnSpLocks/>
          </p:cNvCxnSpPr>
          <p:nvPr/>
        </p:nvCxnSpPr>
        <p:spPr>
          <a:xfrm>
            <a:off x="6717173" y="1828800"/>
            <a:ext cx="0" cy="3462754"/>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43014" name="Text Box 6"/>
          <p:cNvSpPr txBox="1">
            <a:spLocks noChangeArrowheads="1"/>
          </p:cNvSpPr>
          <p:nvPr/>
        </p:nvSpPr>
        <p:spPr bwMode="auto">
          <a:xfrm>
            <a:off x="533400" y="2356376"/>
            <a:ext cx="1005403"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Lens-</a:t>
            </a:r>
          </a:p>
          <a:p>
            <a:pPr algn="ctr" eaLnBrk="1" hangingPunct="1">
              <a:lnSpc>
                <a:spcPct val="80000"/>
              </a:lnSpc>
              <a:spcBef>
                <a:spcPct val="0"/>
              </a:spcBef>
              <a:buClrTx/>
              <a:buSzTx/>
              <a:buFontTx/>
              <a:buNone/>
            </a:pPr>
            <a:r>
              <a:rPr lang="en-US" altLang="en-US" sz="1800" dirty="0">
                <a:solidFill>
                  <a:schemeClr val="bg1">
                    <a:lumMod val="75000"/>
                  </a:schemeClr>
                </a:solidFill>
              </a:rPr>
              <a:t>Induced</a:t>
            </a:r>
          </a:p>
        </p:txBody>
      </p:sp>
      <p:sp>
        <p:nvSpPr>
          <p:cNvPr id="43017" name="Text Box 14"/>
          <p:cNvSpPr txBox="1">
            <a:spLocks noChangeArrowheads="1"/>
          </p:cNvSpPr>
          <p:nvPr/>
        </p:nvSpPr>
        <p:spPr bwMode="auto">
          <a:xfrm>
            <a:off x="3026498" y="2365901"/>
            <a:ext cx="1633781"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Aphakic/</a:t>
            </a:r>
          </a:p>
          <a:p>
            <a:pPr algn="ctr" eaLnBrk="1" hangingPunct="1">
              <a:lnSpc>
                <a:spcPct val="80000"/>
              </a:lnSpc>
              <a:spcBef>
                <a:spcPct val="0"/>
              </a:spcBef>
              <a:buClrTx/>
              <a:buSzTx/>
              <a:buFontTx/>
              <a:buNone/>
            </a:pPr>
            <a:r>
              <a:rPr lang="en-US" altLang="en-US" sz="1800" dirty="0" err="1">
                <a:solidFill>
                  <a:schemeClr val="bg1">
                    <a:lumMod val="75000"/>
                  </a:schemeClr>
                </a:solidFill>
              </a:rPr>
              <a:t>Pseudophakic</a:t>
            </a:r>
            <a:endParaRPr lang="en-US" altLang="en-US" sz="1800" dirty="0">
              <a:solidFill>
                <a:schemeClr val="bg1">
                  <a:lumMod val="75000"/>
                </a:schemeClr>
              </a:solidFill>
            </a:endParaRPr>
          </a:p>
        </p:txBody>
      </p:sp>
      <p:sp>
        <p:nvSpPr>
          <p:cNvPr id="43031" name="Text Box 35"/>
          <p:cNvSpPr txBox="1">
            <a:spLocks noChangeArrowheads="1"/>
          </p:cNvSpPr>
          <p:nvPr/>
        </p:nvSpPr>
        <p:spPr bwMode="auto">
          <a:xfrm>
            <a:off x="1190847" y="1295400"/>
            <a:ext cx="2473754"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solidFill>
                  <a:schemeClr val="bg1">
                    <a:lumMod val="75000"/>
                  </a:schemeClr>
                </a:solidFill>
              </a:rPr>
              <a:t>w/ Pupillary Block</a:t>
            </a:r>
          </a:p>
        </p:txBody>
      </p:sp>
      <p:sp>
        <p:nvSpPr>
          <p:cNvPr id="43032" name="Text Box 36"/>
          <p:cNvSpPr txBox="1">
            <a:spLocks noChangeArrowheads="1"/>
          </p:cNvSpPr>
          <p:nvPr/>
        </p:nvSpPr>
        <p:spPr bwMode="auto">
          <a:xfrm>
            <a:off x="5181600" y="1295400"/>
            <a:ext cx="2630848"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t>w/o Pupillary Block</a:t>
            </a:r>
          </a:p>
        </p:txBody>
      </p:sp>
      <p:sp>
        <p:nvSpPr>
          <p:cNvPr id="49" name="Rectangle 2">
            <a:extLst>
              <a:ext uri="{FF2B5EF4-FFF2-40B4-BE49-F238E27FC236}">
                <a16:creationId xmlns:a16="http://schemas.microsoft.com/office/drawing/2014/main" id="{240EE5BF-F7D2-4FC8-A5DD-F6B5423153C6}"/>
              </a:ext>
            </a:extLst>
          </p:cNvPr>
          <p:cNvSpPr>
            <a:spLocks noGrp="1" noChangeArrowheads="1"/>
          </p:cNvSpPr>
          <p:nvPr>
            <p:ph type="title"/>
          </p:nvPr>
        </p:nvSpPr>
        <p:spPr>
          <a:xfrm>
            <a:off x="457200" y="304800"/>
            <a:ext cx="7543800" cy="563562"/>
          </a:xfrm>
        </p:spPr>
        <p:txBody>
          <a:bodyPr/>
          <a:lstStyle/>
          <a:p>
            <a:pPr eaLnBrk="1" hangingPunct="1"/>
            <a:r>
              <a:rPr lang="en-US" altLang="en-US" sz="3500" dirty="0"/>
              <a:t>A</a:t>
            </a:r>
          </a:p>
        </p:txBody>
      </p:sp>
      <p:sp>
        <p:nvSpPr>
          <p:cNvPr id="50" name="TextBox 49">
            <a:extLst>
              <a:ext uri="{FF2B5EF4-FFF2-40B4-BE49-F238E27FC236}">
                <a16:creationId xmlns:a16="http://schemas.microsoft.com/office/drawing/2014/main" id="{CF426230-46C8-405C-9015-99EF57762A2E}"/>
              </a:ext>
            </a:extLst>
          </p:cNvPr>
          <p:cNvSpPr txBox="1"/>
          <p:nvPr/>
        </p:nvSpPr>
        <p:spPr>
          <a:xfrm>
            <a:off x="2259496" y="189094"/>
            <a:ext cx="4607480" cy="400110"/>
          </a:xfrm>
          <a:prstGeom prst="rect">
            <a:avLst/>
          </a:prstGeom>
          <a:solidFill>
            <a:schemeClr val="accent1">
              <a:lumMod val="60000"/>
              <a:lumOff val="40000"/>
            </a:schemeClr>
          </a:solidFill>
        </p:spPr>
        <p:txBody>
          <a:bodyPr wrap="none" rtlCol="0">
            <a:spAutoFit/>
          </a:bodyPr>
          <a:lstStyle/>
          <a:p>
            <a:pPr algn="ctr"/>
            <a:r>
              <a:rPr lang="en-US" sz="2000" b="1" dirty="0"/>
              <a:t>Secondary Angle Closure Glaucoma</a:t>
            </a:r>
          </a:p>
        </p:txBody>
      </p:sp>
      <p:sp>
        <p:nvSpPr>
          <p:cNvPr id="2" name="TextBox 1">
            <a:extLst>
              <a:ext uri="{FF2B5EF4-FFF2-40B4-BE49-F238E27FC236}">
                <a16:creationId xmlns:a16="http://schemas.microsoft.com/office/drawing/2014/main" id="{A7E30BEC-923B-4C9A-A856-BDD0D882F6B8}"/>
              </a:ext>
            </a:extLst>
          </p:cNvPr>
          <p:cNvSpPr txBox="1"/>
          <p:nvPr/>
        </p:nvSpPr>
        <p:spPr>
          <a:xfrm>
            <a:off x="887305" y="2844119"/>
            <a:ext cx="1494320" cy="338554"/>
          </a:xfrm>
          <a:prstGeom prst="rect">
            <a:avLst/>
          </a:prstGeom>
          <a:noFill/>
        </p:spPr>
        <p:txBody>
          <a:bodyPr wrap="none" rtlCol="0">
            <a:spAutoFit/>
          </a:bodyPr>
          <a:lstStyle/>
          <a:p>
            <a:r>
              <a:rPr lang="en-US" sz="1600" dirty="0" err="1">
                <a:solidFill>
                  <a:schemeClr val="bg1">
                    <a:lumMod val="75000"/>
                  </a:schemeClr>
                </a:solidFill>
              </a:rPr>
              <a:t>Phacomorphic</a:t>
            </a:r>
            <a:endParaRPr lang="en-US" sz="1600" dirty="0">
              <a:solidFill>
                <a:schemeClr val="bg1">
                  <a:lumMod val="75000"/>
                </a:schemeClr>
              </a:solidFill>
            </a:endParaRPr>
          </a:p>
        </p:txBody>
      </p:sp>
      <p:sp>
        <p:nvSpPr>
          <p:cNvPr id="51" name="TextBox 50">
            <a:extLst>
              <a:ext uri="{FF2B5EF4-FFF2-40B4-BE49-F238E27FC236}">
                <a16:creationId xmlns:a16="http://schemas.microsoft.com/office/drawing/2014/main" id="{156069D4-340B-4160-A336-EBF73557CEE0}"/>
              </a:ext>
            </a:extLst>
          </p:cNvPr>
          <p:cNvSpPr txBox="1"/>
          <p:nvPr/>
        </p:nvSpPr>
        <p:spPr>
          <a:xfrm>
            <a:off x="884725" y="3175578"/>
            <a:ext cx="1402948" cy="338554"/>
          </a:xfrm>
          <a:prstGeom prst="rect">
            <a:avLst/>
          </a:prstGeom>
          <a:noFill/>
        </p:spPr>
        <p:txBody>
          <a:bodyPr wrap="none" rtlCol="0">
            <a:spAutoFit/>
          </a:bodyPr>
          <a:lstStyle/>
          <a:p>
            <a:r>
              <a:rPr lang="en-US" sz="1600" dirty="0">
                <a:solidFill>
                  <a:schemeClr val="bg1">
                    <a:lumMod val="75000"/>
                  </a:schemeClr>
                </a:solidFill>
              </a:rPr>
              <a:t>Ectopia </a:t>
            </a:r>
            <a:r>
              <a:rPr lang="en-US" sz="1600" dirty="0" err="1">
                <a:solidFill>
                  <a:schemeClr val="bg1">
                    <a:lumMod val="75000"/>
                  </a:schemeClr>
                </a:solidFill>
              </a:rPr>
              <a:t>lentis</a:t>
            </a:r>
            <a:endParaRPr lang="en-US" sz="1600" dirty="0">
              <a:solidFill>
                <a:schemeClr val="bg1">
                  <a:lumMod val="75000"/>
                </a:schemeClr>
              </a:solidFill>
            </a:endParaRPr>
          </a:p>
        </p:txBody>
      </p:sp>
      <p:cxnSp>
        <p:nvCxnSpPr>
          <p:cNvPr id="71" name="Straight Connector 70">
            <a:extLst>
              <a:ext uri="{FF2B5EF4-FFF2-40B4-BE49-F238E27FC236}">
                <a16:creationId xmlns:a16="http://schemas.microsoft.com/office/drawing/2014/main" id="{C104938D-BA8D-4E39-9D5F-9EE2012F2F3C}"/>
              </a:ext>
            </a:extLst>
          </p:cNvPr>
          <p:cNvCxnSpPr>
            <a:cxnSpLocks/>
          </p:cNvCxnSpPr>
          <p:nvPr/>
        </p:nvCxnSpPr>
        <p:spPr>
          <a:xfrm flipH="1">
            <a:off x="762665" y="3023488"/>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2A7E4E40-472F-4E50-8A7A-45C10FDD7171}"/>
              </a:ext>
            </a:extLst>
          </p:cNvPr>
          <p:cNvCxnSpPr>
            <a:cxnSpLocks/>
          </p:cNvCxnSpPr>
          <p:nvPr/>
        </p:nvCxnSpPr>
        <p:spPr>
          <a:xfrm flipH="1">
            <a:off x="762665" y="3347853"/>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C3924889-45B9-4383-9C9E-48F0A9C27AD8}"/>
              </a:ext>
            </a:extLst>
          </p:cNvPr>
          <p:cNvCxnSpPr>
            <a:cxnSpLocks/>
          </p:cNvCxnSpPr>
          <p:nvPr/>
        </p:nvCxnSpPr>
        <p:spPr>
          <a:xfrm flipH="1">
            <a:off x="748719" y="2838976"/>
            <a:ext cx="13947" cy="5088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 name="Straight Arrow Connector 5">
            <a:extLst>
              <a:ext uri="{FF2B5EF4-FFF2-40B4-BE49-F238E27FC236}">
                <a16:creationId xmlns:a16="http://schemas.microsoft.com/office/drawing/2014/main" id="{A3439F0C-5143-461F-8F3C-2E830785DEFC}"/>
              </a:ext>
            </a:extLst>
          </p:cNvPr>
          <p:cNvCxnSpPr>
            <a:stCxn id="50" idx="2"/>
          </p:cNvCxnSpPr>
          <p:nvPr/>
        </p:nvCxnSpPr>
        <p:spPr>
          <a:xfrm flipH="1">
            <a:off x="2971800" y="589204"/>
            <a:ext cx="1591436" cy="706196"/>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0" name="Straight Arrow Connector 9">
            <a:extLst>
              <a:ext uri="{FF2B5EF4-FFF2-40B4-BE49-F238E27FC236}">
                <a16:creationId xmlns:a16="http://schemas.microsoft.com/office/drawing/2014/main" id="{84DC796E-F6ED-4FBB-82D2-A260F480BF8A}"/>
              </a:ext>
            </a:extLst>
          </p:cNvPr>
          <p:cNvCxnSpPr>
            <a:cxnSpLocks/>
          </p:cNvCxnSpPr>
          <p:nvPr/>
        </p:nvCxnSpPr>
        <p:spPr>
          <a:xfrm>
            <a:off x="4572000" y="589204"/>
            <a:ext cx="1600200" cy="706196"/>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6" name="Straight Arrow Connector 25">
            <a:extLst>
              <a:ext uri="{FF2B5EF4-FFF2-40B4-BE49-F238E27FC236}">
                <a16:creationId xmlns:a16="http://schemas.microsoft.com/office/drawing/2014/main" id="{B70E0124-9B84-41A5-8D84-A66B7838A706}"/>
              </a:ext>
            </a:extLst>
          </p:cNvPr>
          <p:cNvCxnSpPr>
            <a:cxnSpLocks/>
          </p:cNvCxnSpPr>
          <p:nvPr/>
        </p:nvCxnSpPr>
        <p:spPr>
          <a:xfrm flipH="1">
            <a:off x="1159539" y="1828800"/>
            <a:ext cx="1290435" cy="478059"/>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28" name="Straight Arrow Connector 27">
            <a:extLst>
              <a:ext uri="{FF2B5EF4-FFF2-40B4-BE49-F238E27FC236}">
                <a16:creationId xmlns:a16="http://schemas.microsoft.com/office/drawing/2014/main" id="{567A4249-5C59-4416-8A8E-1C35913900AB}"/>
              </a:ext>
            </a:extLst>
          </p:cNvPr>
          <p:cNvCxnSpPr>
            <a:cxnSpLocks/>
          </p:cNvCxnSpPr>
          <p:nvPr/>
        </p:nvCxnSpPr>
        <p:spPr>
          <a:xfrm>
            <a:off x="2449973" y="1832208"/>
            <a:ext cx="1268784"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56" name="Text Box 6">
            <a:extLst>
              <a:ext uri="{FF2B5EF4-FFF2-40B4-BE49-F238E27FC236}">
                <a16:creationId xmlns:a16="http://schemas.microsoft.com/office/drawing/2014/main" id="{557983BD-9D64-49B9-A366-A08663B0451F}"/>
              </a:ext>
            </a:extLst>
          </p:cNvPr>
          <p:cNvSpPr txBox="1">
            <a:spLocks noChangeArrowheads="1"/>
          </p:cNvSpPr>
          <p:nvPr/>
        </p:nvSpPr>
        <p:spPr bwMode="auto">
          <a:xfrm>
            <a:off x="5029200" y="2356376"/>
            <a:ext cx="813043"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r" eaLnBrk="1" hangingPunct="1">
              <a:lnSpc>
                <a:spcPct val="80000"/>
              </a:lnSpc>
              <a:spcBef>
                <a:spcPct val="0"/>
              </a:spcBef>
              <a:buClrTx/>
              <a:buSzTx/>
              <a:buFontTx/>
              <a:buNone/>
            </a:pPr>
            <a:r>
              <a:rPr lang="en-US" altLang="en-US" sz="1800" dirty="0"/>
              <a:t>‘Push’</a:t>
            </a:r>
          </a:p>
        </p:txBody>
      </p:sp>
      <p:sp>
        <p:nvSpPr>
          <p:cNvPr id="57" name="Text Box 14">
            <a:extLst>
              <a:ext uri="{FF2B5EF4-FFF2-40B4-BE49-F238E27FC236}">
                <a16:creationId xmlns:a16="http://schemas.microsoft.com/office/drawing/2014/main" id="{5DAFA1C1-3A29-4C27-A379-663FDD22E326}"/>
              </a:ext>
            </a:extLst>
          </p:cNvPr>
          <p:cNvSpPr txBox="1">
            <a:spLocks noChangeArrowheads="1"/>
          </p:cNvSpPr>
          <p:nvPr/>
        </p:nvSpPr>
        <p:spPr bwMode="auto">
          <a:xfrm>
            <a:off x="7620000" y="2365901"/>
            <a:ext cx="671979"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‘Pull’</a:t>
            </a:r>
          </a:p>
        </p:txBody>
      </p:sp>
      <p:cxnSp>
        <p:nvCxnSpPr>
          <p:cNvPr id="58" name="Straight Arrow Connector 57">
            <a:extLst>
              <a:ext uri="{FF2B5EF4-FFF2-40B4-BE49-F238E27FC236}">
                <a16:creationId xmlns:a16="http://schemas.microsoft.com/office/drawing/2014/main" id="{E874FEE9-46BD-46A3-90A3-DE7CC220FBFF}"/>
              </a:ext>
            </a:extLst>
          </p:cNvPr>
          <p:cNvCxnSpPr>
            <a:cxnSpLocks/>
          </p:cNvCxnSpPr>
          <p:nvPr/>
        </p:nvCxnSpPr>
        <p:spPr>
          <a:xfrm flipH="1">
            <a:off x="5867400" y="1828800"/>
            <a:ext cx="849775" cy="477455"/>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59" name="Straight Arrow Connector 58">
            <a:extLst>
              <a:ext uri="{FF2B5EF4-FFF2-40B4-BE49-F238E27FC236}">
                <a16:creationId xmlns:a16="http://schemas.microsoft.com/office/drawing/2014/main" id="{C370A4A1-FE96-4E70-B89E-839542A5E241}"/>
              </a:ext>
            </a:extLst>
          </p:cNvPr>
          <p:cNvCxnSpPr>
            <a:cxnSpLocks/>
          </p:cNvCxnSpPr>
          <p:nvPr/>
        </p:nvCxnSpPr>
        <p:spPr>
          <a:xfrm>
            <a:off x="6717173" y="1832208"/>
            <a:ext cx="902827" cy="474047"/>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101" name="Text Box 42">
            <a:extLst>
              <a:ext uri="{FF2B5EF4-FFF2-40B4-BE49-F238E27FC236}">
                <a16:creationId xmlns:a16="http://schemas.microsoft.com/office/drawing/2014/main" id="{334BC1A9-19DE-4364-B6DD-2EE35901B8C6}"/>
              </a:ext>
            </a:extLst>
          </p:cNvPr>
          <p:cNvSpPr txBox="1">
            <a:spLocks noChangeArrowheads="1"/>
          </p:cNvSpPr>
          <p:nvPr/>
        </p:nvSpPr>
        <p:spPr bwMode="auto">
          <a:xfrm>
            <a:off x="5551406" y="3192546"/>
            <a:ext cx="2276072"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ERD/choroidal effusion</a:t>
            </a:r>
          </a:p>
        </p:txBody>
      </p:sp>
      <p:sp>
        <p:nvSpPr>
          <p:cNvPr id="103" name="Text Box 47">
            <a:extLst>
              <a:ext uri="{FF2B5EF4-FFF2-40B4-BE49-F238E27FC236}">
                <a16:creationId xmlns:a16="http://schemas.microsoft.com/office/drawing/2014/main" id="{B8E0D8FB-F6B2-4B80-97DB-EF49CE3BCD2B}"/>
              </a:ext>
            </a:extLst>
          </p:cNvPr>
          <p:cNvSpPr txBox="1">
            <a:spLocks noChangeArrowheads="1"/>
          </p:cNvSpPr>
          <p:nvPr/>
        </p:nvSpPr>
        <p:spPr bwMode="auto">
          <a:xfrm>
            <a:off x="5543446" y="4055146"/>
            <a:ext cx="1619354"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err="1">
                <a:solidFill>
                  <a:schemeClr val="bg1">
                    <a:lumMod val="75000"/>
                  </a:schemeClr>
                </a:solidFill>
              </a:rPr>
              <a:t>Nanophthalmos</a:t>
            </a:r>
            <a:endParaRPr lang="en-US" altLang="en-US" sz="1600" dirty="0">
              <a:solidFill>
                <a:schemeClr val="bg1">
                  <a:lumMod val="75000"/>
                </a:schemeClr>
              </a:solidFill>
            </a:endParaRPr>
          </a:p>
        </p:txBody>
      </p:sp>
      <p:cxnSp>
        <p:nvCxnSpPr>
          <p:cNvPr id="104" name="Straight Connector 103">
            <a:extLst>
              <a:ext uri="{FF2B5EF4-FFF2-40B4-BE49-F238E27FC236}">
                <a16:creationId xmlns:a16="http://schemas.microsoft.com/office/drawing/2014/main" id="{49D87D4A-E317-4446-9B95-5184CB3968F3}"/>
              </a:ext>
            </a:extLst>
          </p:cNvPr>
          <p:cNvCxnSpPr>
            <a:cxnSpLocks/>
          </p:cNvCxnSpPr>
          <p:nvPr/>
        </p:nvCxnSpPr>
        <p:spPr>
          <a:xfrm flipH="1">
            <a:off x="5316229" y="2667000"/>
            <a:ext cx="7397" cy="2531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5" name="Straight Connector 104">
            <a:extLst>
              <a:ext uri="{FF2B5EF4-FFF2-40B4-BE49-F238E27FC236}">
                <a16:creationId xmlns:a16="http://schemas.microsoft.com/office/drawing/2014/main" id="{F40B6D71-75A8-4A88-864D-00D14C2F710D}"/>
              </a:ext>
            </a:extLst>
          </p:cNvPr>
          <p:cNvCxnSpPr/>
          <p:nvPr/>
        </p:nvCxnSpPr>
        <p:spPr>
          <a:xfrm flipH="1">
            <a:off x="5323624" y="2832814"/>
            <a:ext cx="24447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6" name="Straight Connector 105">
            <a:extLst>
              <a:ext uri="{FF2B5EF4-FFF2-40B4-BE49-F238E27FC236}">
                <a16:creationId xmlns:a16="http://schemas.microsoft.com/office/drawing/2014/main" id="{010BF7B2-AA07-4DCF-822D-E2DB5CC0BF59}"/>
              </a:ext>
            </a:extLst>
          </p:cNvPr>
          <p:cNvCxnSpPr/>
          <p:nvPr/>
        </p:nvCxnSpPr>
        <p:spPr>
          <a:xfrm flipH="1">
            <a:off x="5323624" y="3360065"/>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a:extLst>
              <a:ext uri="{FF2B5EF4-FFF2-40B4-BE49-F238E27FC236}">
                <a16:creationId xmlns:a16="http://schemas.microsoft.com/office/drawing/2014/main" id="{BAC8035C-3999-4C31-93CD-6C0D2ADEB73B}"/>
              </a:ext>
            </a:extLst>
          </p:cNvPr>
          <p:cNvCxnSpPr/>
          <p:nvPr/>
        </p:nvCxnSpPr>
        <p:spPr>
          <a:xfrm flipH="1">
            <a:off x="5323536" y="3786938"/>
            <a:ext cx="24447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8" name="Straight Connector 107">
            <a:extLst>
              <a:ext uri="{FF2B5EF4-FFF2-40B4-BE49-F238E27FC236}">
                <a16:creationId xmlns:a16="http://schemas.microsoft.com/office/drawing/2014/main" id="{DB64CAEE-69B4-426A-8A5B-D1269DBF0F66}"/>
              </a:ext>
            </a:extLst>
          </p:cNvPr>
          <p:cNvCxnSpPr/>
          <p:nvPr/>
        </p:nvCxnSpPr>
        <p:spPr>
          <a:xfrm flipH="1">
            <a:off x="5327493" y="4249152"/>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12" name="Straight Connector 111">
            <a:extLst>
              <a:ext uri="{FF2B5EF4-FFF2-40B4-BE49-F238E27FC236}">
                <a16:creationId xmlns:a16="http://schemas.microsoft.com/office/drawing/2014/main" id="{99A16C30-4BE4-48E5-8B65-0C5F3039B8DC}"/>
              </a:ext>
            </a:extLst>
          </p:cNvPr>
          <p:cNvCxnSpPr/>
          <p:nvPr/>
        </p:nvCxnSpPr>
        <p:spPr>
          <a:xfrm flipH="1">
            <a:off x="5333455" y="51816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13" name="Text Box 42">
            <a:extLst>
              <a:ext uri="{FF2B5EF4-FFF2-40B4-BE49-F238E27FC236}">
                <a16:creationId xmlns:a16="http://schemas.microsoft.com/office/drawing/2014/main" id="{056DFFD9-3CA2-42E7-90FE-4F14522E3504}"/>
              </a:ext>
            </a:extLst>
          </p:cNvPr>
          <p:cNvSpPr txBox="1">
            <a:spLocks noChangeArrowheads="1"/>
          </p:cNvSpPr>
          <p:nvPr/>
        </p:nvSpPr>
        <p:spPr bwMode="auto">
          <a:xfrm>
            <a:off x="5533954" y="3623846"/>
            <a:ext cx="1678665"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b="1" dirty="0"/>
              <a:t>Retinal surgery</a:t>
            </a:r>
          </a:p>
        </p:txBody>
      </p:sp>
      <p:sp>
        <p:nvSpPr>
          <p:cNvPr id="118" name="Text Box 47">
            <a:extLst>
              <a:ext uri="{FF2B5EF4-FFF2-40B4-BE49-F238E27FC236}">
                <a16:creationId xmlns:a16="http://schemas.microsoft.com/office/drawing/2014/main" id="{3F59D898-ECAD-49F0-9425-2A1BC8DDA7B5}"/>
              </a:ext>
            </a:extLst>
          </p:cNvPr>
          <p:cNvSpPr txBox="1">
            <a:spLocks noChangeArrowheads="1"/>
          </p:cNvSpPr>
          <p:nvPr/>
        </p:nvSpPr>
        <p:spPr bwMode="auto">
          <a:xfrm>
            <a:off x="5523688" y="4538246"/>
            <a:ext cx="1414170"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Drug-induced</a:t>
            </a:r>
          </a:p>
        </p:txBody>
      </p:sp>
      <p:sp>
        <p:nvSpPr>
          <p:cNvPr id="121" name="Text Box 45">
            <a:extLst>
              <a:ext uri="{FF2B5EF4-FFF2-40B4-BE49-F238E27FC236}">
                <a16:creationId xmlns:a16="http://schemas.microsoft.com/office/drawing/2014/main" id="{261B7576-5E47-4AEB-A7FB-9A1B9ECB52C4}"/>
              </a:ext>
            </a:extLst>
          </p:cNvPr>
          <p:cNvSpPr txBox="1">
            <a:spLocks noChangeArrowheads="1"/>
          </p:cNvSpPr>
          <p:nvPr/>
        </p:nvSpPr>
        <p:spPr bwMode="auto">
          <a:xfrm>
            <a:off x="5523688" y="5013493"/>
            <a:ext cx="582211"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PFV</a:t>
            </a:r>
          </a:p>
        </p:txBody>
      </p:sp>
      <p:sp>
        <p:nvSpPr>
          <p:cNvPr id="16" name="TextBox 15">
            <a:extLst>
              <a:ext uri="{FF2B5EF4-FFF2-40B4-BE49-F238E27FC236}">
                <a16:creationId xmlns:a16="http://schemas.microsoft.com/office/drawing/2014/main" id="{984E008D-FBBA-42B4-940E-EA26772E0161}"/>
              </a:ext>
            </a:extLst>
          </p:cNvPr>
          <p:cNvSpPr txBox="1"/>
          <p:nvPr/>
        </p:nvSpPr>
        <p:spPr>
          <a:xfrm>
            <a:off x="6230528" y="5257800"/>
            <a:ext cx="1326004" cy="369332"/>
          </a:xfrm>
          <a:prstGeom prst="rect">
            <a:avLst/>
          </a:prstGeom>
          <a:noFill/>
        </p:spPr>
        <p:txBody>
          <a:bodyPr wrap="none" rtlCol="0">
            <a:spAutoFit/>
          </a:bodyPr>
          <a:lstStyle/>
          <a:p>
            <a:pPr algn="ctr"/>
            <a:r>
              <a:rPr lang="en-US" dirty="0">
                <a:solidFill>
                  <a:schemeClr val="bg1">
                    <a:lumMod val="75000"/>
                  </a:schemeClr>
                </a:solidFill>
              </a:rPr>
              <a:t>Both/Either</a:t>
            </a:r>
          </a:p>
        </p:txBody>
      </p:sp>
      <p:cxnSp>
        <p:nvCxnSpPr>
          <p:cNvPr id="125" name="Straight Connector 124">
            <a:extLst>
              <a:ext uri="{FF2B5EF4-FFF2-40B4-BE49-F238E27FC236}">
                <a16:creationId xmlns:a16="http://schemas.microsoft.com/office/drawing/2014/main" id="{01138141-D318-4ED7-A7FE-D8F2155CE890}"/>
              </a:ext>
            </a:extLst>
          </p:cNvPr>
          <p:cNvCxnSpPr/>
          <p:nvPr/>
        </p:nvCxnSpPr>
        <p:spPr>
          <a:xfrm flipH="1">
            <a:off x="5334000" y="4724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00" name="Text Box 23">
            <a:extLst>
              <a:ext uri="{FF2B5EF4-FFF2-40B4-BE49-F238E27FC236}">
                <a16:creationId xmlns:a16="http://schemas.microsoft.com/office/drawing/2014/main" id="{D8F2FCFF-2984-4836-B000-9C5601A8EAAA}"/>
              </a:ext>
            </a:extLst>
          </p:cNvPr>
          <p:cNvSpPr txBox="1">
            <a:spLocks noChangeArrowheads="1"/>
          </p:cNvSpPr>
          <p:nvPr/>
        </p:nvSpPr>
        <p:spPr bwMode="auto">
          <a:xfrm>
            <a:off x="5530369" y="2667000"/>
            <a:ext cx="2143536"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Aqueous misdirection</a:t>
            </a:r>
          </a:p>
        </p:txBody>
      </p:sp>
      <p:sp>
        <p:nvSpPr>
          <p:cNvPr id="41" name="Oval 40">
            <a:extLst>
              <a:ext uri="{FF2B5EF4-FFF2-40B4-BE49-F238E27FC236}">
                <a16:creationId xmlns:a16="http://schemas.microsoft.com/office/drawing/2014/main" id="{9E9787BC-FCC0-4CB7-B35E-BC0E3E1122C0}"/>
              </a:ext>
            </a:extLst>
          </p:cNvPr>
          <p:cNvSpPr/>
          <p:nvPr/>
        </p:nvSpPr>
        <p:spPr>
          <a:xfrm>
            <a:off x="5441637" y="3548269"/>
            <a:ext cx="1797363" cy="490331"/>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TextBox 60">
            <a:extLst>
              <a:ext uri="{FF2B5EF4-FFF2-40B4-BE49-F238E27FC236}">
                <a16:creationId xmlns:a16="http://schemas.microsoft.com/office/drawing/2014/main" id="{1500B0C0-EFB8-4B81-A9E8-132130575CA3}"/>
              </a:ext>
            </a:extLst>
          </p:cNvPr>
          <p:cNvSpPr txBox="1"/>
          <p:nvPr/>
        </p:nvSpPr>
        <p:spPr>
          <a:xfrm>
            <a:off x="488967" y="1676400"/>
            <a:ext cx="5966428" cy="584775"/>
          </a:xfrm>
          <a:prstGeom prst="rect">
            <a:avLst/>
          </a:prstGeom>
          <a:solidFill>
            <a:srgbClr val="B3CDCC"/>
          </a:solidFill>
        </p:spPr>
        <p:txBody>
          <a:bodyPr wrap="square" rtlCol="0">
            <a:spAutoFit/>
          </a:bodyPr>
          <a:lstStyle/>
          <a:p>
            <a:r>
              <a:rPr lang="en-US" sz="1600" i="1" dirty="0">
                <a:solidFill>
                  <a:srgbClr val="0000FF"/>
                </a:solidFill>
              </a:rPr>
              <a:t>The </a:t>
            </a:r>
            <a:r>
              <a:rPr lang="en-US" sz="1600" dirty="0">
                <a:solidFill>
                  <a:srgbClr val="0000FF"/>
                </a:solidFill>
              </a:rPr>
              <a:t>Glaucoma</a:t>
            </a:r>
            <a:r>
              <a:rPr lang="en-US" sz="1600" i="1" dirty="0">
                <a:solidFill>
                  <a:srgbClr val="0000FF"/>
                </a:solidFill>
              </a:rPr>
              <a:t> book mentions three types of retinal surgery that can lead to secondary angle-closure glaucoma—what are they?</a:t>
            </a:r>
          </a:p>
        </p:txBody>
      </p:sp>
      <p:sp>
        <p:nvSpPr>
          <p:cNvPr id="62" name="TextBox 61">
            <a:extLst>
              <a:ext uri="{FF2B5EF4-FFF2-40B4-BE49-F238E27FC236}">
                <a16:creationId xmlns:a16="http://schemas.microsoft.com/office/drawing/2014/main" id="{9F99A058-C80E-464F-8FDF-472E828C9C34}"/>
              </a:ext>
            </a:extLst>
          </p:cNvPr>
          <p:cNvSpPr txBox="1"/>
          <p:nvPr/>
        </p:nvSpPr>
        <p:spPr>
          <a:xfrm>
            <a:off x="524813" y="2886118"/>
            <a:ext cx="1109177" cy="584775"/>
          </a:xfrm>
          <a:prstGeom prst="rect">
            <a:avLst/>
          </a:prstGeom>
          <a:solidFill>
            <a:srgbClr val="B3CDCC"/>
          </a:solidFill>
        </p:spPr>
        <p:txBody>
          <a:bodyPr wrap="square" rtlCol="0">
            <a:spAutoFit/>
          </a:bodyPr>
          <a:lstStyle/>
          <a:p>
            <a:pPr algn="ctr"/>
            <a:r>
              <a:rPr lang="en-US" sz="1600" b="1" dirty="0">
                <a:solidFill>
                  <a:srgbClr val="0000FF"/>
                </a:solidFill>
              </a:rPr>
              <a:t>Scleral buckling</a:t>
            </a:r>
          </a:p>
        </p:txBody>
      </p:sp>
      <p:sp>
        <p:nvSpPr>
          <p:cNvPr id="63" name="TextBox 62">
            <a:extLst>
              <a:ext uri="{FF2B5EF4-FFF2-40B4-BE49-F238E27FC236}">
                <a16:creationId xmlns:a16="http://schemas.microsoft.com/office/drawing/2014/main" id="{2F627D11-503A-4202-827F-4DBEDB6D247F}"/>
              </a:ext>
            </a:extLst>
          </p:cNvPr>
          <p:cNvSpPr txBox="1"/>
          <p:nvPr/>
        </p:nvSpPr>
        <p:spPr>
          <a:xfrm>
            <a:off x="2929423" y="2889334"/>
            <a:ext cx="1109177" cy="584775"/>
          </a:xfrm>
          <a:prstGeom prst="rect">
            <a:avLst/>
          </a:prstGeom>
          <a:solidFill>
            <a:srgbClr val="B3CDCC"/>
          </a:solidFill>
        </p:spPr>
        <p:txBody>
          <a:bodyPr wrap="square" rtlCol="0">
            <a:spAutoFit/>
          </a:bodyPr>
          <a:lstStyle/>
          <a:p>
            <a:pPr algn="ctr"/>
            <a:r>
              <a:rPr lang="en-US" sz="1600" b="1" dirty="0">
                <a:solidFill>
                  <a:srgbClr val="B3CDCC"/>
                </a:solidFill>
              </a:rPr>
              <a:t>Scleral buckling</a:t>
            </a:r>
          </a:p>
        </p:txBody>
      </p:sp>
      <p:sp>
        <p:nvSpPr>
          <p:cNvPr id="64" name="TextBox 63">
            <a:extLst>
              <a:ext uri="{FF2B5EF4-FFF2-40B4-BE49-F238E27FC236}">
                <a16:creationId xmlns:a16="http://schemas.microsoft.com/office/drawing/2014/main" id="{70EB08F3-7A60-4D2F-8F42-88F6A21481C1}"/>
              </a:ext>
            </a:extLst>
          </p:cNvPr>
          <p:cNvSpPr txBox="1"/>
          <p:nvPr/>
        </p:nvSpPr>
        <p:spPr>
          <a:xfrm>
            <a:off x="5291623" y="2878524"/>
            <a:ext cx="1109177" cy="584775"/>
          </a:xfrm>
          <a:prstGeom prst="rect">
            <a:avLst/>
          </a:prstGeom>
          <a:solidFill>
            <a:srgbClr val="B3CDCC"/>
          </a:solidFill>
        </p:spPr>
        <p:txBody>
          <a:bodyPr wrap="square" rtlCol="0">
            <a:spAutoFit/>
          </a:bodyPr>
          <a:lstStyle/>
          <a:p>
            <a:pPr algn="ctr"/>
            <a:r>
              <a:rPr lang="en-US" sz="1600" b="1" dirty="0">
                <a:solidFill>
                  <a:srgbClr val="B3CDCC"/>
                </a:solidFill>
              </a:rPr>
              <a:t>Scleral buckling</a:t>
            </a:r>
          </a:p>
        </p:txBody>
      </p:sp>
      <p:sp>
        <p:nvSpPr>
          <p:cNvPr id="65" name="TextBox 64">
            <a:extLst>
              <a:ext uri="{FF2B5EF4-FFF2-40B4-BE49-F238E27FC236}">
                <a16:creationId xmlns:a16="http://schemas.microsoft.com/office/drawing/2014/main" id="{ED124C7C-5DB4-46D0-97F1-065BB598427F}"/>
              </a:ext>
            </a:extLst>
          </p:cNvPr>
          <p:cNvSpPr txBox="1"/>
          <p:nvPr/>
        </p:nvSpPr>
        <p:spPr>
          <a:xfrm>
            <a:off x="5503180" y="3018407"/>
            <a:ext cx="686062" cy="338554"/>
          </a:xfrm>
          <a:prstGeom prst="rect">
            <a:avLst/>
          </a:prstGeom>
          <a:noFill/>
        </p:spPr>
        <p:txBody>
          <a:bodyPr wrap="square" rtlCol="0">
            <a:spAutoFit/>
          </a:bodyPr>
          <a:lstStyle/>
          <a:p>
            <a:pPr algn="ctr"/>
            <a:r>
              <a:rPr lang="en-US" sz="1600" b="1" dirty="0">
                <a:solidFill>
                  <a:srgbClr val="0000FF"/>
                </a:solidFill>
              </a:rPr>
              <a:t>PRP</a:t>
            </a:r>
          </a:p>
        </p:txBody>
      </p:sp>
      <p:cxnSp>
        <p:nvCxnSpPr>
          <p:cNvPr id="66" name="Straight Arrow Connector 65">
            <a:extLst>
              <a:ext uri="{FF2B5EF4-FFF2-40B4-BE49-F238E27FC236}">
                <a16:creationId xmlns:a16="http://schemas.microsoft.com/office/drawing/2014/main" id="{9E3E7380-916A-4370-9D77-F2D6B8856D14}"/>
              </a:ext>
            </a:extLst>
          </p:cNvPr>
          <p:cNvCxnSpPr>
            <a:cxnSpLocks/>
            <a:stCxn id="61" idx="2"/>
          </p:cNvCxnSpPr>
          <p:nvPr/>
        </p:nvCxnSpPr>
        <p:spPr>
          <a:xfrm flipH="1">
            <a:off x="1633991" y="2261175"/>
            <a:ext cx="1838190" cy="600446"/>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67" name="Straight Arrow Connector 66">
            <a:extLst>
              <a:ext uri="{FF2B5EF4-FFF2-40B4-BE49-F238E27FC236}">
                <a16:creationId xmlns:a16="http://schemas.microsoft.com/office/drawing/2014/main" id="{CBD62668-FDA6-4702-ACED-41DE664B0577}"/>
              </a:ext>
            </a:extLst>
          </p:cNvPr>
          <p:cNvCxnSpPr/>
          <p:nvPr/>
        </p:nvCxnSpPr>
        <p:spPr>
          <a:xfrm>
            <a:off x="3468200" y="2263108"/>
            <a:ext cx="1806677" cy="615416"/>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47" name="Straight Arrow Connector 46">
            <a:extLst>
              <a:ext uri="{FF2B5EF4-FFF2-40B4-BE49-F238E27FC236}">
                <a16:creationId xmlns:a16="http://schemas.microsoft.com/office/drawing/2014/main" id="{7292498A-8DAC-4EC7-BBA2-51DAD5EB2FBC}"/>
              </a:ext>
            </a:extLst>
          </p:cNvPr>
          <p:cNvCxnSpPr>
            <a:cxnSpLocks/>
          </p:cNvCxnSpPr>
          <p:nvPr/>
        </p:nvCxnSpPr>
        <p:spPr>
          <a:xfrm>
            <a:off x="3472181" y="2286000"/>
            <a:ext cx="11831" cy="628159"/>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48" name="TextBox 47">
            <a:extLst>
              <a:ext uri="{FF2B5EF4-FFF2-40B4-BE49-F238E27FC236}">
                <a16:creationId xmlns:a16="http://schemas.microsoft.com/office/drawing/2014/main" id="{917BDC4A-915D-4620-AA2D-A5E7F1F03C72}"/>
              </a:ext>
            </a:extLst>
          </p:cNvPr>
          <p:cNvSpPr txBox="1"/>
          <p:nvPr/>
        </p:nvSpPr>
        <p:spPr>
          <a:xfrm>
            <a:off x="3191981" y="3014246"/>
            <a:ext cx="602266" cy="338554"/>
          </a:xfrm>
          <a:prstGeom prst="rect">
            <a:avLst/>
          </a:prstGeom>
          <a:noFill/>
        </p:spPr>
        <p:txBody>
          <a:bodyPr wrap="square" rtlCol="0">
            <a:spAutoFit/>
          </a:bodyPr>
          <a:lstStyle/>
          <a:p>
            <a:pPr algn="ctr"/>
            <a:r>
              <a:rPr lang="en-US" sz="1600" b="1" dirty="0">
                <a:solidFill>
                  <a:srgbClr val="0000FF"/>
                </a:solidFill>
              </a:rPr>
              <a:t>PPV</a:t>
            </a:r>
          </a:p>
        </p:txBody>
      </p:sp>
    </p:spTree>
    <p:extLst>
      <p:ext uri="{BB962C8B-B14F-4D97-AF65-F5344CB8AC3E}">
        <p14:creationId xmlns:p14="http://schemas.microsoft.com/office/powerpoint/2010/main" val="227048858"/>
      </p:ext>
    </p:extLst>
  </p:cSld>
  <p:clrMapOvr>
    <a:masterClrMapping/>
  </p:clrMapOvr>
</p:sld>
</file>

<file path=ppt/slides/slide1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Straight Arrow Connector 12">
            <a:extLst>
              <a:ext uri="{FF2B5EF4-FFF2-40B4-BE49-F238E27FC236}">
                <a16:creationId xmlns:a16="http://schemas.microsoft.com/office/drawing/2014/main" id="{A6DE2085-829C-480C-9216-69D6039C0A37}"/>
              </a:ext>
            </a:extLst>
          </p:cNvPr>
          <p:cNvCxnSpPr>
            <a:cxnSpLocks/>
          </p:cNvCxnSpPr>
          <p:nvPr/>
        </p:nvCxnSpPr>
        <p:spPr>
          <a:xfrm>
            <a:off x="6717173" y="1828800"/>
            <a:ext cx="0" cy="3462754"/>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43014" name="Text Box 6"/>
          <p:cNvSpPr txBox="1">
            <a:spLocks noChangeArrowheads="1"/>
          </p:cNvSpPr>
          <p:nvPr/>
        </p:nvSpPr>
        <p:spPr bwMode="auto">
          <a:xfrm>
            <a:off x="533400" y="2356376"/>
            <a:ext cx="1005403"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Lens-</a:t>
            </a:r>
          </a:p>
          <a:p>
            <a:pPr algn="ctr" eaLnBrk="1" hangingPunct="1">
              <a:lnSpc>
                <a:spcPct val="80000"/>
              </a:lnSpc>
              <a:spcBef>
                <a:spcPct val="0"/>
              </a:spcBef>
              <a:buClrTx/>
              <a:buSzTx/>
              <a:buFontTx/>
              <a:buNone/>
            </a:pPr>
            <a:r>
              <a:rPr lang="en-US" altLang="en-US" sz="1800" dirty="0">
                <a:solidFill>
                  <a:schemeClr val="bg1">
                    <a:lumMod val="75000"/>
                  </a:schemeClr>
                </a:solidFill>
              </a:rPr>
              <a:t>Induced</a:t>
            </a:r>
          </a:p>
        </p:txBody>
      </p:sp>
      <p:sp>
        <p:nvSpPr>
          <p:cNvPr id="43017" name="Text Box 14"/>
          <p:cNvSpPr txBox="1">
            <a:spLocks noChangeArrowheads="1"/>
          </p:cNvSpPr>
          <p:nvPr/>
        </p:nvSpPr>
        <p:spPr bwMode="auto">
          <a:xfrm>
            <a:off x="3026498" y="2365901"/>
            <a:ext cx="1633781"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Aphakic/</a:t>
            </a:r>
          </a:p>
          <a:p>
            <a:pPr algn="ctr" eaLnBrk="1" hangingPunct="1">
              <a:lnSpc>
                <a:spcPct val="80000"/>
              </a:lnSpc>
              <a:spcBef>
                <a:spcPct val="0"/>
              </a:spcBef>
              <a:buClrTx/>
              <a:buSzTx/>
              <a:buFontTx/>
              <a:buNone/>
            </a:pPr>
            <a:r>
              <a:rPr lang="en-US" altLang="en-US" sz="1800" dirty="0" err="1">
                <a:solidFill>
                  <a:schemeClr val="bg1">
                    <a:lumMod val="75000"/>
                  </a:schemeClr>
                </a:solidFill>
              </a:rPr>
              <a:t>Pseudophakic</a:t>
            </a:r>
            <a:endParaRPr lang="en-US" altLang="en-US" sz="1800" dirty="0">
              <a:solidFill>
                <a:schemeClr val="bg1">
                  <a:lumMod val="75000"/>
                </a:schemeClr>
              </a:solidFill>
            </a:endParaRPr>
          </a:p>
        </p:txBody>
      </p:sp>
      <p:sp>
        <p:nvSpPr>
          <p:cNvPr id="43031" name="Text Box 35"/>
          <p:cNvSpPr txBox="1">
            <a:spLocks noChangeArrowheads="1"/>
          </p:cNvSpPr>
          <p:nvPr/>
        </p:nvSpPr>
        <p:spPr bwMode="auto">
          <a:xfrm>
            <a:off x="1190847" y="1295400"/>
            <a:ext cx="2473754"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solidFill>
                  <a:schemeClr val="bg1">
                    <a:lumMod val="75000"/>
                  </a:schemeClr>
                </a:solidFill>
              </a:rPr>
              <a:t>w/ Pupillary Block</a:t>
            </a:r>
          </a:p>
        </p:txBody>
      </p:sp>
      <p:sp>
        <p:nvSpPr>
          <p:cNvPr id="43032" name="Text Box 36"/>
          <p:cNvSpPr txBox="1">
            <a:spLocks noChangeArrowheads="1"/>
          </p:cNvSpPr>
          <p:nvPr/>
        </p:nvSpPr>
        <p:spPr bwMode="auto">
          <a:xfrm>
            <a:off x="5181600" y="1295400"/>
            <a:ext cx="2630848"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t>w/o Pupillary Block</a:t>
            </a:r>
          </a:p>
        </p:txBody>
      </p:sp>
      <p:sp>
        <p:nvSpPr>
          <p:cNvPr id="49" name="Rectangle 2">
            <a:extLst>
              <a:ext uri="{FF2B5EF4-FFF2-40B4-BE49-F238E27FC236}">
                <a16:creationId xmlns:a16="http://schemas.microsoft.com/office/drawing/2014/main" id="{240EE5BF-F7D2-4FC8-A5DD-F6B5423153C6}"/>
              </a:ext>
            </a:extLst>
          </p:cNvPr>
          <p:cNvSpPr>
            <a:spLocks noGrp="1" noChangeArrowheads="1"/>
          </p:cNvSpPr>
          <p:nvPr>
            <p:ph type="title"/>
          </p:nvPr>
        </p:nvSpPr>
        <p:spPr>
          <a:xfrm>
            <a:off x="457200" y="304800"/>
            <a:ext cx="7543800" cy="563562"/>
          </a:xfrm>
        </p:spPr>
        <p:txBody>
          <a:bodyPr/>
          <a:lstStyle/>
          <a:p>
            <a:pPr eaLnBrk="1" hangingPunct="1"/>
            <a:r>
              <a:rPr lang="en-US" altLang="en-US" sz="3500" dirty="0"/>
              <a:t>Q</a:t>
            </a:r>
          </a:p>
        </p:txBody>
      </p:sp>
      <p:sp>
        <p:nvSpPr>
          <p:cNvPr id="50" name="TextBox 49">
            <a:extLst>
              <a:ext uri="{FF2B5EF4-FFF2-40B4-BE49-F238E27FC236}">
                <a16:creationId xmlns:a16="http://schemas.microsoft.com/office/drawing/2014/main" id="{CF426230-46C8-405C-9015-99EF57762A2E}"/>
              </a:ext>
            </a:extLst>
          </p:cNvPr>
          <p:cNvSpPr txBox="1"/>
          <p:nvPr/>
        </p:nvSpPr>
        <p:spPr>
          <a:xfrm>
            <a:off x="2259496" y="189094"/>
            <a:ext cx="4607480" cy="400110"/>
          </a:xfrm>
          <a:prstGeom prst="rect">
            <a:avLst/>
          </a:prstGeom>
          <a:solidFill>
            <a:schemeClr val="accent1">
              <a:lumMod val="60000"/>
              <a:lumOff val="40000"/>
            </a:schemeClr>
          </a:solidFill>
        </p:spPr>
        <p:txBody>
          <a:bodyPr wrap="none" rtlCol="0">
            <a:spAutoFit/>
          </a:bodyPr>
          <a:lstStyle/>
          <a:p>
            <a:pPr algn="ctr"/>
            <a:r>
              <a:rPr lang="en-US" sz="2000" b="1" dirty="0"/>
              <a:t>Secondary Angle Closure Glaucoma</a:t>
            </a:r>
          </a:p>
        </p:txBody>
      </p:sp>
      <p:sp>
        <p:nvSpPr>
          <p:cNvPr id="2" name="TextBox 1">
            <a:extLst>
              <a:ext uri="{FF2B5EF4-FFF2-40B4-BE49-F238E27FC236}">
                <a16:creationId xmlns:a16="http://schemas.microsoft.com/office/drawing/2014/main" id="{A7E30BEC-923B-4C9A-A856-BDD0D882F6B8}"/>
              </a:ext>
            </a:extLst>
          </p:cNvPr>
          <p:cNvSpPr txBox="1"/>
          <p:nvPr/>
        </p:nvSpPr>
        <p:spPr>
          <a:xfrm>
            <a:off x="887305" y="2844119"/>
            <a:ext cx="1494320" cy="338554"/>
          </a:xfrm>
          <a:prstGeom prst="rect">
            <a:avLst/>
          </a:prstGeom>
          <a:noFill/>
        </p:spPr>
        <p:txBody>
          <a:bodyPr wrap="none" rtlCol="0">
            <a:spAutoFit/>
          </a:bodyPr>
          <a:lstStyle/>
          <a:p>
            <a:r>
              <a:rPr lang="en-US" sz="1600" dirty="0" err="1">
                <a:solidFill>
                  <a:schemeClr val="bg1">
                    <a:lumMod val="75000"/>
                  </a:schemeClr>
                </a:solidFill>
              </a:rPr>
              <a:t>Phacomorphic</a:t>
            </a:r>
            <a:endParaRPr lang="en-US" sz="1600" dirty="0">
              <a:solidFill>
                <a:schemeClr val="bg1">
                  <a:lumMod val="75000"/>
                </a:schemeClr>
              </a:solidFill>
            </a:endParaRPr>
          </a:p>
        </p:txBody>
      </p:sp>
      <p:sp>
        <p:nvSpPr>
          <p:cNvPr id="51" name="TextBox 50">
            <a:extLst>
              <a:ext uri="{FF2B5EF4-FFF2-40B4-BE49-F238E27FC236}">
                <a16:creationId xmlns:a16="http://schemas.microsoft.com/office/drawing/2014/main" id="{156069D4-340B-4160-A336-EBF73557CEE0}"/>
              </a:ext>
            </a:extLst>
          </p:cNvPr>
          <p:cNvSpPr txBox="1"/>
          <p:nvPr/>
        </p:nvSpPr>
        <p:spPr>
          <a:xfrm>
            <a:off x="884725" y="3175578"/>
            <a:ext cx="1402948" cy="338554"/>
          </a:xfrm>
          <a:prstGeom prst="rect">
            <a:avLst/>
          </a:prstGeom>
          <a:noFill/>
        </p:spPr>
        <p:txBody>
          <a:bodyPr wrap="none" rtlCol="0">
            <a:spAutoFit/>
          </a:bodyPr>
          <a:lstStyle/>
          <a:p>
            <a:r>
              <a:rPr lang="en-US" sz="1600" dirty="0">
                <a:solidFill>
                  <a:schemeClr val="bg1">
                    <a:lumMod val="75000"/>
                  </a:schemeClr>
                </a:solidFill>
              </a:rPr>
              <a:t>Ectopia </a:t>
            </a:r>
            <a:r>
              <a:rPr lang="en-US" sz="1600" dirty="0" err="1">
                <a:solidFill>
                  <a:schemeClr val="bg1">
                    <a:lumMod val="75000"/>
                  </a:schemeClr>
                </a:solidFill>
              </a:rPr>
              <a:t>lentis</a:t>
            </a:r>
            <a:endParaRPr lang="en-US" sz="1600" dirty="0">
              <a:solidFill>
                <a:schemeClr val="bg1">
                  <a:lumMod val="75000"/>
                </a:schemeClr>
              </a:solidFill>
            </a:endParaRPr>
          </a:p>
        </p:txBody>
      </p:sp>
      <p:cxnSp>
        <p:nvCxnSpPr>
          <p:cNvPr id="71" name="Straight Connector 70">
            <a:extLst>
              <a:ext uri="{FF2B5EF4-FFF2-40B4-BE49-F238E27FC236}">
                <a16:creationId xmlns:a16="http://schemas.microsoft.com/office/drawing/2014/main" id="{C104938D-BA8D-4E39-9D5F-9EE2012F2F3C}"/>
              </a:ext>
            </a:extLst>
          </p:cNvPr>
          <p:cNvCxnSpPr>
            <a:cxnSpLocks/>
          </p:cNvCxnSpPr>
          <p:nvPr/>
        </p:nvCxnSpPr>
        <p:spPr>
          <a:xfrm flipH="1">
            <a:off x="762665" y="3023488"/>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2A7E4E40-472F-4E50-8A7A-45C10FDD7171}"/>
              </a:ext>
            </a:extLst>
          </p:cNvPr>
          <p:cNvCxnSpPr>
            <a:cxnSpLocks/>
          </p:cNvCxnSpPr>
          <p:nvPr/>
        </p:nvCxnSpPr>
        <p:spPr>
          <a:xfrm flipH="1">
            <a:off x="762665" y="3347853"/>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C3924889-45B9-4383-9C9E-48F0A9C27AD8}"/>
              </a:ext>
            </a:extLst>
          </p:cNvPr>
          <p:cNvCxnSpPr>
            <a:cxnSpLocks/>
          </p:cNvCxnSpPr>
          <p:nvPr/>
        </p:nvCxnSpPr>
        <p:spPr>
          <a:xfrm flipH="1">
            <a:off x="748719" y="2838976"/>
            <a:ext cx="13947" cy="5088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 name="Straight Arrow Connector 5">
            <a:extLst>
              <a:ext uri="{FF2B5EF4-FFF2-40B4-BE49-F238E27FC236}">
                <a16:creationId xmlns:a16="http://schemas.microsoft.com/office/drawing/2014/main" id="{A3439F0C-5143-461F-8F3C-2E830785DEFC}"/>
              </a:ext>
            </a:extLst>
          </p:cNvPr>
          <p:cNvCxnSpPr>
            <a:stCxn id="50" idx="2"/>
          </p:cNvCxnSpPr>
          <p:nvPr/>
        </p:nvCxnSpPr>
        <p:spPr>
          <a:xfrm flipH="1">
            <a:off x="2971800" y="589204"/>
            <a:ext cx="1591436" cy="706196"/>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0" name="Straight Arrow Connector 9">
            <a:extLst>
              <a:ext uri="{FF2B5EF4-FFF2-40B4-BE49-F238E27FC236}">
                <a16:creationId xmlns:a16="http://schemas.microsoft.com/office/drawing/2014/main" id="{84DC796E-F6ED-4FBB-82D2-A260F480BF8A}"/>
              </a:ext>
            </a:extLst>
          </p:cNvPr>
          <p:cNvCxnSpPr>
            <a:cxnSpLocks/>
          </p:cNvCxnSpPr>
          <p:nvPr/>
        </p:nvCxnSpPr>
        <p:spPr>
          <a:xfrm>
            <a:off x="4572000" y="589204"/>
            <a:ext cx="1600200" cy="706196"/>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6" name="Straight Arrow Connector 25">
            <a:extLst>
              <a:ext uri="{FF2B5EF4-FFF2-40B4-BE49-F238E27FC236}">
                <a16:creationId xmlns:a16="http://schemas.microsoft.com/office/drawing/2014/main" id="{B70E0124-9B84-41A5-8D84-A66B7838A706}"/>
              </a:ext>
            </a:extLst>
          </p:cNvPr>
          <p:cNvCxnSpPr>
            <a:cxnSpLocks/>
          </p:cNvCxnSpPr>
          <p:nvPr/>
        </p:nvCxnSpPr>
        <p:spPr>
          <a:xfrm flipH="1">
            <a:off x="1159539" y="1828800"/>
            <a:ext cx="1290435" cy="478059"/>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28" name="Straight Arrow Connector 27">
            <a:extLst>
              <a:ext uri="{FF2B5EF4-FFF2-40B4-BE49-F238E27FC236}">
                <a16:creationId xmlns:a16="http://schemas.microsoft.com/office/drawing/2014/main" id="{567A4249-5C59-4416-8A8E-1C35913900AB}"/>
              </a:ext>
            </a:extLst>
          </p:cNvPr>
          <p:cNvCxnSpPr>
            <a:cxnSpLocks/>
          </p:cNvCxnSpPr>
          <p:nvPr/>
        </p:nvCxnSpPr>
        <p:spPr>
          <a:xfrm>
            <a:off x="2449973" y="1832208"/>
            <a:ext cx="1268784"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56" name="Text Box 6">
            <a:extLst>
              <a:ext uri="{FF2B5EF4-FFF2-40B4-BE49-F238E27FC236}">
                <a16:creationId xmlns:a16="http://schemas.microsoft.com/office/drawing/2014/main" id="{557983BD-9D64-49B9-A366-A08663B0451F}"/>
              </a:ext>
            </a:extLst>
          </p:cNvPr>
          <p:cNvSpPr txBox="1">
            <a:spLocks noChangeArrowheads="1"/>
          </p:cNvSpPr>
          <p:nvPr/>
        </p:nvSpPr>
        <p:spPr bwMode="auto">
          <a:xfrm>
            <a:off x="5029200" y="2356376"/>
            <a:ext cx="813043"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r" eaLnBrk="1" hangingPunct="1">
              <a:lnSpc>
                <a:spcPct val="80000"/>
              </a:lnSpc>
              <a:spcBef>
                <a:spcPct val="0"/>
              </a:spcBef>
              <a:buClrTx/>
              <a:buSzTx/>
              <a:buFontTx/>
              <a:buNone/>
            </a:pPr>
            <a:r>
              <a:rPr lang="en-US" altLang="en-US" sz="1800" dirty="0"/>
              <a:t>‘Push’</a:t>
            </a:r>
          </a:p>
        </p:txBody>
      </p:sp>
      <p:sp>
        <p:nvSpPr>
          <p:cNvPr id="57" name="Text Box 14">
            <a:extLst>
              <a:ext uri="{FF2B5EF4-FFF2-40B4-BE49-F238E27FC236}">
                <a16:creationId xmlns:a16="http://schemas.microsoft.com/office/drawing/2014/main" id="{5DAFA1C1-3A29-4C27-A379-663FDD22E326}"/>
              </a:ext>
            </a:extLst>
          </p:cNvPr>
          <p:cNvSpPr txBox="1">
            <a:spLocks noChangeArrowheads="1"/>
          </p:cNvSpPr>
          <p:nvPr/>
        </p:nvSpPr>
        <p:spPr bwMode="auto">
          <a:xfrm>
            <a:off x="7620000" y="2365901"/>
            <a:ext cx="671979"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‘Pull’</a:t>
            </a:r>
          </a:p>
        </p:txBody>
      </p:sp>
      <p:cxnSp>
        <p:nvCxnSpPr>
          <p:cNvPr id="58" name="Straight Arrow Connector 57">
            <a:extLst>
              <a:ext uri="{FF2B5EF4-FFF2-40B4-BE49-F238E27FC236}">
                <a16:creationId xmlns:a16="http://schemas.microsoft.com/office/drawing/2014/main" id="{E874FEE9-46BD-46A3-90A3-DE7CC220FBFF}"/>
              </a:ext>
            </a:extLst>
          </p:cNvPr>
          <p:cNvCxnSpPr>
            <a:cxnSpLocks/>
          </p:cNvCxnSpPr>
          <p:nvPr/>
        </p:nvCxnSpPr>
        <p:spPr>
          <a:xfrm flipH="1">
            <a:off x="5867400" y="1828800"/>
            <a:ext cx="849775" cy="477455"/>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59" name="Straight Arrow Connector 58">
            <a:extLst>
              <a:ext uri="{FF2B5EF4-FFF2-40B4-BE49-F238E27FC236}">
                <a16:creationId xmlns:a16="http://schemas.microsoft.com/office/drawing/2014/main" id="{C370A4A1-FE96-4E70-B89E-839542A5E241}"/>
              </a:ext>
            </a:extLst>
          </p:cNvPr>
          <p:cNvCxnSpPr>
            <a:cxnSpLocks/>
          </p:cNvCxnSpPr>
          <p:nvPr/>
        </p:nvCxnSpPr>
        <p:spPr>
          <a:xfrm>
            <a:off x="6717173" y="1832208"/>
            <a:ext cx="902827" cy="474047"/>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101" name="Text Box 42">
            <a:extLst>
              <a:ext uri="{FF2B5EF4-FFF2-40B4-BE49-F238E27FC236}">
                <a16:creationId xmlns:a16="http://schemas.microsoft.com/office/drawing/2014/main" id="{334BC1A9-19DE-4364-B6DD-2EE35901B8C6}"/>
              </a:ext>
            </a:extLst>
          </p:cNvPr>
          <p:cNvSpPr txBox="1">
            <a:spLocks noChangeArrowheads="1"/>
          </p:cNvSpPr>
          <p:nvPr/>
        </p:nvSpPr>
        <p:spPr bwMode="auto">
          <a:xfrm>
            <a:off x="5551406" y="3192546"/>
            <a:ext cx="2276072"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ERD/choroidal effusion</a:t>
            </a:r>
          </a:p>
        </p:txBody>
      </p:sp>
      <p:sp>
        <p:nvSpPr>
          <p:cNvPr id="103" name="Text Box 47">
            <a:extLst>
              <a:ext uri="{FF2B5EF4-FFF2-40B4-BE49-F238E27FC236}">
                <a16:creationId xmlns:a16="http://schemas.microsoft.com/office/drawing/2014/main" id="{B8E0D8FB-F6B2-4B80-97DB-EF49CE3BCD2B}"/>
              </a:ext>
            </a:extLst>
          </p:cNvPr>
          <p:cNvSpPr txBox="1">
            <a:spLocks noChangeArrowheads="1"/>
          </p:cNvSpPr>
          <p:nvPr/>
        </p:nvSpPr>
        <p:spPr bwMode="auto">
          <a:xfrm>
            <a:off x="5543446" y="4055146"/>
            <a:ext cx="1619354"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err="1">
                <a:solidFill>
                  <a:schemeClr val="bg1">
                    <a:lumMod val="75000"/>
                  </a:schemeClr>
                </a:solidFill>
              </a:rPr>
              <a:t>Nanophthalmos</a:t>
            </a:r>
            <a:endParaRPr lang="en-US" altLang="en-US" sz="1600" dirty="0">
              <a:solidFill>
                <a:schemeClr val="bg1">
                  <a:lumMod val="75000"/>
                </a:schemeClr>
              </a:solidFill>
            </a:endParaRPr>
          </a:p>
        </p:txBody>
      </p:sp>
      <p:cxnSp>
        <p:nvCxnSpPr>
          <p:cNvPr id="104" name="Straight Connector 103">
            <a:extLst>
              <a:ext uri="{FF2B5EF4-FFF2-40B4-BE49-F238E27FC236}">
                <a16:creationId xmlns:a16="http://schemas.microsoft.com/office/drawing/2014/main" id="{49D87D4A-E317-4446-9B95-5184CB3968F3}"/>
              </a:ext>
            </a:extLst>
          </p:cNvPr>
          <p:cNvCxnSpPr>
            <a:cxnSpLocks/>
          </p:cNvCxnSpPr>
          <p:nvPr/>
        </p:nvCxnSpPr>
        <p:spPr>
          <a:xfrm flipH="1">
            <a:off x="5316229" y="2667000"/>
            <a:ext cx="7397" cy="2531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5" name="Straight Connector 104">
            <a:extLst>
              <a:ext uri="{FF2B5EF4-FFF2-40B4-BE49-F238E27FC236}">
                <a16:creationId xmlns:a16="http://schemas.microsoft.com/office/drawing/2014/main" id="{F40B6D71-75A8-4A88-864D-00D14C2F710D}"/>
              </a:ext>
            </a:extLst>
          </p:cNvPr>
          <p:cNvCxnSpPr/>
          <p:nvPr/>
        </p:nvCxnSpPr>
        <p:spPr>
          <a:xfrm flipH="1">
            <a:off x="5323624" y="2832814"/>
            <a:ext cx="24447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6" name="Straight Connector 105">
            <a:extLst>
              <a:ext uri="{FF2B5EF4-FFF2-40B4-BE49-F238E27FC236}">
                <a16:creationId xmlns:a16="http://schemas.microsoft.com/office/drawing/2014/main" id="{010BF7B2-AA07-4DCF-822D-E2DB5CC0BF59}"/>
              </a:ext>
            </a:extLst>
          </p:cNvPr>
          <p:cNvCxnSpPr/>
          <p:nvPr/>
        </p:nvCxnSpPr>
        <p:spPr>
          <a:xfrm flipH="1">
            <a:off x="5323624" y="3360065"/>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a:extLst>
              <a:ext uri="{FF2B5EF4-FFF2-40B4-BE49-F238E27FC236}">
                <a16:creationId xmlns:a16="http://schemas.microsoft.com/office/drawing/2014/main" id="{BAC8035C-3999-4C31-93CD-6C0D2ADEB73B}"/>
              </a:ext>
            </a:extLst>
          </p:cNvPr>
          <p:cNvCxnSpPr/>
          <p:nvPr/>
        </p:nvCxnSpPr>
        <p:spPr>
          <a:xfrm flipH="1">
            <a:off x="5323536" y="3786938"/>
            <a:ext cx="24447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8" name="Straight Connector 107">
            <a:extLst>
              <a:ext uri="{FF2B5EF4-FFF2-40B4-BE49-F238E27FC236}">
                <a16:creationId xmlns:a16="http://schemas.microsoft.com/office/drawing/2014/main" id="{DB64CAEE-69B4-426A-8A5B-D1269DBF0F66}"/>
              </a:ext>
            </a:extLst>
          </p:cNvPr>
          <p:cNvCxnSpPr/>
          <p:nvPr/>
        </p:nvCxnSpPr>
        <p:spPr>
          <a:xfrm flipH="1">
            <a:off x="5327493" y="4249152"/>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12" name="Straight Connector 111">
            <a:extLst>
              <a:ext uri="{FF2B5EF4-FFF2-40B4-BE49-F238E27FC236}">
                <a16:creationId xmlns:a16="http://schemas.microsoft.com/office/drawing/2014/main" id="{99A16C30-4BE4-48E5-8B65-0C5F3039B8DC}"/>
              </a:ext>
            </a:extLst>
          </p:cNvPr>
          <p:cNvCxnSpPr/>
          <p:nvPr/>
        </p:nvCxnSpPr>
        <p:spPr>
          <a:xfrm flipH="1">
            <a:off x="5333455" y="51816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13" name="Text Box 42">
            <a:extLst>
              <a:ext uri="{FF2B5EF4-FFF2-40B4-BE49-F238E27FC236}">
                <a16:creationId xmlns:a16="http://schemas.microsoft.com/office/drawing/2014/main" id="{056DFFD9-3CA2-42E7-90FE-4F14522E3504}"/>
              </a:ext>
            </a:extLst>
          </p:cNvPr>
          <p:cNvSpPr txBox="1">
            <a:spLocks noChangeArrowheads="1"/>
          </p:cNvSpPr>
          <p:nvPr/>
        </p:nvSpPr>
        <p:spPr bwMode="auto">
          <a:xfrm>
            <a:off x="5533954" y="3623846"/>
            <a:ext cx="1678665"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b="1" dirty="0"/>
              <a:t>Retinal surgery</a:t>
            </a:r>
          </a:p>
        </p:txBody>
      </p:sp>
      <p:sp>
        <p:nvSpPr>
          <p:cNvPr id="118" name="Text Box 47">
            <a:extLst>
              <a:ext uri="{FF2B5EF4-FFF2-40B4-BE49-F238E27FC236}">
                <a16:creationId xmlns:a16="http://schemas.microsoft.com/office/drawing/2014/main" id="{3F59D898-ECAD-49F0-9425-2A1BC8DDA7B5}"/>
              </a:ext>
            </a:extLst>
          </p:cNvPr>
          <p:cNvSpPr txBox="1">
            <a:spLocks noChangeArrowheads="1"/>
          </p:cNvSpPr>
          <p:nvPr/>
        </p:nvSpPr>
        <p:spPr bwMode="auto">
          <a:xfrm>
            <a:off x="5523688" y="4538246"/>
            <a:ext cx="1414170"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Drug-induced</a:t>
            </a:r>
          </a:p>
        </p:txBody>
      </p:sp>
      <p:sp>
        <p:nvSpPr>
          <p:cNvPr id="121" name="Text Box 45">
            <a:extLst>
              <a:ext uri="{FF2B5EF4-FFF2-40B4-BE49-F238E27FC236}">
                <a16:creationId xmlns:a16="http://schemas.microsoft.com/office/drawing/2014/main" id="{261B7576-5E47-4AEB-A7FB-9A1B9ECB52C4}"/>
              </a:ext>
            </a:extLst>
          </p:cNvPr>
          <p:cNvSpPr txBox="1">
            <a:spLocks noChangeArrowheads="1"/>
          </p:cNvSpPr>
          <p:nvPr/>
        </p:nvSpPr>
        <p:spPr bwMode="auto">
          <a:xfrm>
            <a:off x="5523688" y="5013493"/>
            <a:ext cx="582211"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PFV</a:t>
            </a:r>
          </a:p>
        </p:txBody>
      </p:sp>
      <p:sp>
        <p:nvSpPr>
          <p:cNvPr id="16" name="TextBox 15">
            <a:extLst>
              <a:ext uri="{FF2B5EF4-FFF2-40B4-BE49-F238E27FC236}">
                <a16:creationId xmlns:a16="http://schemas.microsoft.com/office/drawing/2014/main" id="{984E008D-FBBA-42B4-940E-EA26772E0161}"/>
              </a:ext>
            </a:extLst>
          </p:cNvPr>
          <p:cNvSpPr txBox="1"/>
          <p:nvPr/>
        </p:nvSpPr>
        <p:spPr>
          <a:xfrm>
            <a:off x="6230528" y="5257800"/>
            <a:ext cx="1326004" cy="369332"/>
          </a:xfrm>
          <a:prstGeom prst="rect">
            <a:avLst/>
          </a:prstGeom>
          <a:noFill/>
        </p:spPr>
        <p:txBody>
          <a:bodyPr wrap="none" rtlCol="0">
            <a:spAutoFit/>
          </a:bodyPr>
          <a:lstStyle/>
          <a:p>
            <a:pPr algn="ctr"/>
            <a:r>
              <a:rPr lang="en-US" dirty="0">
                <a:solidFill>
                  <a:schemeClr val="bg1">
                    <a:lumMod val="75000"/>
                  </a:schemeClr>
                </a:solidFill>
              </a:rPr>
              <a:t>Both/Either</a:t>
            </a:r>
          </a:p>
        </p:txBody>
      </p:sp>
      <p:cxnSp>
        <p:nvCxnSpPr>
          <p:cNvPr id="125" name="Straight Connector 124">
            <a:extLst>
              <a:ext uri="{FF2B5EF4-FFF2-40B4-BE49-F238E27FC236}">
                <a16:creationId xmlns:a16="http://schemas.microsoft.com/office/drawing/2014/main" id="{01138141-D318-4ED7-A7FE-D8F2155CE890}"/>
              </a:ext>
            </a:extLst>
          </p:cNvPr>
          <p:cNvCxnSpPr/>
          <p:nvPr/>
        </p:nvCxnSpPr>
        <p:spPr>
          <a:xfrm flipH="1">
            <a:off x="5334000" y="4724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00" name="Text Box 23">
            <a:extLst>
              <a:ext uri="{FF2B5EF4-FFF2-40B4-BE49-F238E27FC236}">
                <a16:creationId xmlns:a16="http://schemas.microsoft.com/office/drawing/2014/main" id="{D8F2FCFF-2984-4836-B000-9C5601A8EAAA}"/>
              </a:ext>
            </a:extLst>
          </p:cNvPr>
          <p:cNvSpPr txBox="1">
            <a:spLocks noChangeArrowheads="1"/>
          </p:cNvSpPr>
          <p:nvPr/>
        </p:nvSpPr>
        <p:spPr bwMode="auto">
          <a:xfrm>
            <a:off x="5530369" y="2667000"/>
            <a:ext cx="2143536"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Aqueous misdirection</a:t>
            </a:r>
          </a:p>
        </p:txBody>
      </p:sp>
      <p:sp>
        <p:nvSpPr>
          <p:cNvPr id="61" name="TextBox 60">
            <a:extLst>
              <a:ext uri="{FF2B5EF4-FFF2-40B4-BE49-F238E27FC236}">
                <a16:creationId xmlns:a16="http://schemas.microsoft.com/office/drawing/2014/main" id="{1500B0C0-EFB8-4B81-A9E8-132130575CA3}"/>
              </a:ext>
            </a:extLst>
          </p:cNvPr>
          <p:cNvSpPr txBox="1"/>
          <p:nvPr/>
        </p:nvSpPr>
        <p:spPr>
          <a:xfrm>
            <a:off x="488967" y="1676400"/>
            <a:ext cx="5966428" cy="584775"/>
          </a:xfrm>
          <a:prstGeom prst="rect">
            <a:avLst/>
          </a:prstGeom>
          <a:solidFill>
            <a:srgbClr val="B3CDCC"/>
          </a:solidFill>
        </p:spPr>
        <p:txBody>
          <a:bodyPr wrap="square" rtlCol="0">
            <a:spAutoFit/>
          </a:bodyPr>
          <a:lstStyle/>
          <a:p>
            <a:r>
              <a:rPr lang="en-US" sz="1600" i="1" dirty="0">
                <a:solidFill>
                  <a:srgbClr val="0000FF"/>
                </a:solidFill>
              </a:rPr>
              <a:t>The </a:t>
            </a:r>
            <a:r>
              <a:rPr lang="en-US" sz="1600" dirty="0">
                <a:solidFill>
                  <a:srgbClr val="0000FF"/>
                </a:solidFill>
              </a:rPr>
              <a:t>Glaucoma</a:t>
            </a:r>
            <a:r>
              <a:rPr lang="en-US" sz="1600" i="1" dirty="0">
                <a:solidFill>
                  <a:srgbClr val="0000FF"/>
                </a:solidFill>
              </a:rPr>
              <a:t> book mentions three types of retinal surgery that can lead to secondary angle-closure glaucoma—what are they?</a:t>
            </a:r>
          </a:p>
        </p:txBody>
      </p:sp>
      <p:sp>
        <p:nvSpPr>
          <p:cNvPr id="62" name="TextBox 61">
            <a:extLst>
              <a:ext uri="{FF2B5EF4-FFF2-40B4-BE49-F238E27FC236}">
                <a16:creationId xmlns:a16="http://schemas.microsoft.com/office/drawing/2014/main" id="{9F99A058-C80E-464F-8FDF-472E828C9C34}"/>
              </a:ext>
            </a:extLst>
          </p:cNvPr>
          <p:cNvSpPr txBox="1"/>
          <p:nvPr/>
        </p:nvSpPr>
        <p:spPr>
          <a:xfrm>
            <a:off x="524813" y="2886118"/>
            <a:ext cx="1109177" cy="584775"/>
          </a:xfrm>
          <a:prstGeom prst="rect">
            <a:avLst/>
          </a:prstGeom>
          <a:solidFill>
            <a:srgbClr val="B3CDCC"/>
          </a:solidFill>
        </p:spPr>
        <p:txBody>
          <a:bodyPr wrap="square" rtlCol="0">
            <a:spAutoFit/>
          </a:bodyPr>
          <a:lstStyle/>
          <a:p>
            <a:pPr algn="ctr"/>
            <a:r>
              <a:rPr lang="en-US" sz="1600" b="1" dirty="0">
                <a:solidFill>
                  <a:srgbClr val="0000FF"/>
                </a:solidFill>
              </a:rPr>
              <a:t>Scleral buckling</a:t>
            </a:r>
          </a:p>
        </p:txBody>
      </p:sp>
      <p:sp>
        <p:nvSpPr>
          <p:cNvPr id="63" name="TextBox 62">
            <a:extLst>
              <a:ext uri="{FF2B5EF4-FFF2-40B4-BE49-F238E27FC236}">
                <a16:creationId xmlns:a16="http://schemas.microsoft.com/office/drawing/2014/main" id="{2F627D11-503A-4202-827F-4DBEDB6D247F}"/>
              </a:ext>
            </a:extLst>
          </p:cNvPr>
          <p:cNvSpPr txBox="1"/>
          <p:nvPr/>
        </p:nvSpPr>
        <p:spPr>
          <a:xfrm>
            <a:off x="2929423" y="2889334"/>
            <a:ext cx="1109177" cy="584775"/>
          </a:xfrm>
          <a:prstGeom prst="rect">
            <a:avLst/>
          </a:prstGeom>
          <a:solidFill>
            <a:srgbClr val="B3CDCC"/>
          </a:solidFill>
        </p:spPr>
        <p:txBody>
          <a:bodyPr wrap="square" rtlCol="0">
            <a:spAutoFit/>
          </a:bodyPr>
          <a:lstStyle/>
          <a:p>
            <a:pPr algn="ctr"/>
            <a:r>
              <a:rPr lang="en-US" sz="1600" b="1" dirty="0">
                <a:solidFill>
                  <a:srgbClr val="B3CDCC"/>
                </a:solidFill>
              </a:rPr>
              <a:t>Scleral buckling</a:t>
            </a:r>
          </a:p>
        </p:txBody>
      </p:sp>
      <p:sp>
        <p:nvSpPr>
          <p:cNvPr id="64" name="TextBox 63">
            <a:extLst>
              <a:ext uri="{FF2B5EF4-FFF2-40B4-BE49-F238E27FC236}">
                <a16:creationId xmlns:a16="http://schemas.microsoft.com/office/drawing/2014/main" id="{70EB08F3-7A60-4D2F-8F42-88F6A21481C1}"/>
              </a:ext>
            </a:extLst>
          </p:cNvPr>
          <p:cNvSpPr txBox="1"/>
          <p:nvPr/>
        </p:nvSpPr>
        <p:spPr>
          <a:xfrm>
            <a:off x="5291623" y="2878524"/>
            <a:ext cx="1109177" cy="584775"/>
          </a:xfrm>
          <a:prstGeom prst="rect">
            <a:avLst/>
          </a:prstGeom>
          <a:solidFill>
            <a:srgbClr val="B3CDCC"/>
          </a:solidFill>
        </p:spPr>
        <p:txBody>
          <a:bodyPr wrap="square" rtlCol="0">
            <a:spAutoFit/>
          </a:bodyPr>
          <a:lstStyle/>
          <a:p>
            <a:pPr algn="ctr"/>
            <a:r>
              <a:rPr lang="en-US" sz="1600" b="1" dirty="0">
                <a:solidFill>
                  <a:srgbClr val="B3CDCC"/>
                </a:solidFill>
              </a:rPr>
              <a:t>Scleral buckling</a:t>
            </a:r>
          </a:p>
        </p:txBody>
      </p:sp>
      <p:sp>
        <p:nvSpPr>
          <p:cNvPr id="65" name="TextBox 64">
            <a:extLst>
              <a:ext uri="{FF2B5EF4-FFF2-40B4-BE49-F238E27FC236}">
                <a16:creationId xmlns:a16="http://schemas.microsoft.com/office/drawing/2014/main" id="{ED124C7C-5DB4-46D0-97F1-065BB598427F}"/>
              </a:ext>
            </a:extLst>
          </p:cNvPr>
          <p:cNvSpPr txBox="1"/>
          <p:nvPr/>
        </p:nvSpPr>
        <p:spPr>
          <a:xfrm>
            <a:off x="5503180" y="3018407"/>
            <a:ext cx="686062" cy="338554"/>
          </a:xfrm>
          <a:prstGeom prst="rect">
            <a:avLst/>
          </a:prstGeom>
          <a:noFill/>
        </p:spPr>
        <p:txBody>
          <a:bodyPr wrap="square" rtlCol="0">
            <a:spAutoFit/>
          </a:bodyPr>
          <a:lstStyle/>
          <a:p>
            <a:pPr algn="ctr"/>
            <a:r>
              <a:rPr lang="en-US" sz="1600" b="1" dirty="0">
                <a:solidFill>
                  <a:schemeClr val="bg1">
                    <a:lumMod val="65000"/>
                  </a:schemeClr>
                </a:solidFill>
              </a:rPr>
              <a:t>PRP</a:t>
            </a:r>
          </a:p>
        </p:txBody>
      </p:sp>
      <p:cxnSp>
        <p:nvCxnSpPr>
          <p:cNvPr id="66" name="Straight Arrow Connector 65">
            <a:extLst>
              <a:ext uri="{FF2B5EF4-FFF2-40B4-BE49-F238E27FC236}">
                <a16:creationId xmlns:a16="http://schemas.microsoft.com/office/drawing/2014/main" id="{9E3E7380-916A-4370-9D77-F2D6B8856D14}"/>
              </a:ext>
            </a:extLst>
          </p:cNvPr>
          <p:cNvCxnSpPr>
            <a:cxnSpLocks/>
            <a:stCxn id="61" idx="2"/>
          </p:cNvCxnSpPr>
          <p:nvPr/>
        </p:nvCxnSpPr>
        <p:spPr>
          <a:xfrm flipH="1">
            <a:off x="1633991" y="2261175"/>
            <a:ext cx="1838190" cy="600446"/>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67" name="Straight Arrow Connector 66">
            <a:extLst>
              <a:ext uri="{FF2B5EF4-FFF2-40B4-BE49-F238E27FC236}">
                <a16:creationId xmlns:a16="http://schemas.microsoft.com/office/drawing/2014/main" id="{CBD62668-FDA6-4702-ACED-41DE664B0577}"/>
              </a:ext>
            </a:extLst>
          </p:cNvPr>
          <p:cNvCxnSpPr/>
          <p:nvPr/>
        </p:nvCxnSpPr>
        <p:spPr>
          <a:xfrm>
            <a:off x="3468200" y="2263108"/>
            <a:ext cx="1806677" cy="615416"/>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47" name="Straight Arrow Connector 46">
            <a:extLst>
              <a:ext uri="{FF2B5EF4-FFF2-40B4-BE49-F238E27FC236}">
                <a16:creationId xmlns:a16="http://schemas.microsoft.com/office/drawing/2014/main" id="{7292498A-8DAC-4EC7-BBA2-51DAD5EB2FBC}"/>
              </a:ext>
            </a:extLst>
          </p:cNvPr>
          <p:cNvCxnSpPr>
            <a:cxnSpLocks/>
          </p:cNvCxnSpPr>
          <p:nvPr/>
        </p:nvCxnSpPr>
        <p:spPr>
          <a:xfrm>
            <a:off x="3472181" y="2286000"/>
            <a:ext cx="11831" cy="628159"/>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45" name="TextBox 44">
            <a:extLst>
              <a:ext uri="{FF2B5EF4-FFF2-40B4-BE49-F238E27FC236}">
                <a16:creationId xmlns:a16="http://schemas.microsoft.com/office/drawing/2014/main" id="{87DB869D-35A2-49A1-83FF-FDAEFB4A952C}"/>
              </a:ext>
            </a:extLst>
          </p:cNvPr>
          <p:cNvSpPr txBox="1"/>
          <p:nvPr/>
        </p:nvSpPr>
        <p:spPr>
          <a:xfrm>
            <a:off x="306597" y="3518742"/>
            <a:ext cx="4494402" cy="1169551"/>
          </a:xfrm>
          <a:prstGeom prst="rect">
            <a:avLst/>
          </a:prstGeom>
          <a:solidFill>
            <a:srgbClr val="99FF99"/>
          </a:solidFill>
        </p:spPr>
        <p:txBody>
          <a:bodyPr wrap="square" rtlCol="0">
            <a:spAutoFit/>
          </a:bodyPr>
          <a:lstStyle/>
          <a:p>
            <a:r>
              <a:rPr lang="en-US" sz="1400" i="1" dirty="0">
                <a:solidFill>
                  <a:srgbClr val="0000FF"/>
                </a:solidFill>
              </a:rPr>
              <a:t>What is the typical mechanism of secondary ACG after SB surgery?</a:t>
            </a:r>
            <a:endParaRPr lang="en-US" sz="1400" i="1" dirty="0">
              <a:solidFill>
                <a:srgbClr val="99FF99"/>
              </a:solidFill>
            </a:endParaRPr>
          </a:p>
          <a:p>
            <a:r>
              <a:rPr lang="en-US" sz="1400" dirty="0">
                <a:solidFill>
                  <a:srgbClr val="99FF99"/>
                </a:solidFill>
              </a:rPr>
              <a:t>Elongation of the eye produces shallowing of the peripheral AC, sometimes aggravated by a choroidal effusion rotating the CB forward</a:t>
            </a:r>
          </a:p>
        </p:txBody>
      </p:sp>
      <p:sp>
        <p:nvSpPr>
          <p:cNvPr id="41" name="Oval 40">
            <a:extLst>
              <a:ext uri="{FF2B5EF4-FFF2-40B4-BE49-F238E27FC236}">
                <a16:creationId xmlns:a16="http://schemas.microsoft.com/office/drawing/2014/main" id="{9E9787BC-FCC0-4CB7-B35E-BC0E3E1122C0}"/>
              </a:ext>
            </a:extLst>
          </p:cNvPr>
          <p:cNvSpPr/>
          <p:nvPr/>
        </p:nvSpPr>
        <p:spPr>
          <a:xfrm>
            <a:off x="5441637" y="3548269"/>
            <a:ext cx="1797363" cy="490331"/>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TextBox 45">
            <a:extLst>
              <a:ext uri="{FF2B5EF4-FFF2-40B4-BE49-F238E27FC236}">
                <a16:creationId xmlns:a16="http://schemas.microsoft.com/office/drawing/2014/main" id="{CB9EF707-1832-4441-A965-EB414A66C7A3}"/>
              </a:ext>
            </a:extLst>
          </p:cNvPr>
          <p:cNvSpPr txBox="1"/>
          <p:nvPr/>
        </p:nvSpPr>
        <p:spPr>
          <a:xfrm>
            <a:off x="3191981" y="3014246"/>
            <a:ext cx="602266" cy="338554"/>
          </a:xfrm>
          <a:prstGeom prst="rect">
            <a:avLst/>
          </a:prstGeom>
          <a:noFill/>
        </p:spPr>
        <p:txBody>
          <a:bodyPr wrap="square" rtlCol="0">
            <a:spAutoFit/>
          </a:bodyPr>
          <a:lstStyle/>
          <a:p>
            <a:pPr algn="ctr"/>
            <a:r>
              <a:rPr lang="en-US" sz="1600" b="1" dirty="0">
                <a:solidFill>
                  <a:schemeClr val="bg1">
                    <a:lumMod val="65000"/>
                  </a:schemeClr>
                </a:solidFill>
              </a:rPr>
              <a:t>PPV</a:t>
            </a:r>
          </a:p>
        </p:txBody>
      </p:sp>
    </p:spTree>
    <p:extLst>
      <p:ext uri="{BB962C8B-B14F-4D97-AF65-F5344CB8AC3E}">
        <p14:creationId xmlns:p14="http://schemas.microsoft.com/office/powerpoint/2010/main" val="2592442866"/>
      </p:ext>
    </p:extLst>
  </p:cSld>
  <p:clrMapOvr>
    <a:masterClrMapping/>
  </p:clrMapOvr>
</p:sld>
</file>

<file path=ppt/slides/slide1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Straight Arrow Connector 12">
            <a:extLst>
              <a:ext uri="{FF2B5EF4-FFF2-40B4-BE49-F238E27FC236}">
                <a16:creationId xmlns:a16="http://schemas.microsoft.com/office/drawing/2014/main" id="{A6DE2085-829C-480C-9216-69D6039C0A37}"/>
              </a:ext>
            </a:extLst>
          </p:cNvPr>
          <p:cNvCxnSpPr>
            <a:cxnSpLocks/>
          </p:cNvCxnSpPr>
          <p:nvPr/>
        </p:nvCxnSpPr>
        <p:spPr>
          <a:xfrm>
            <a:off x="6717173" y="1828800"/>
            <a:ext cx="0" cy="3462754"/>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43014" name="Text Box 6"/>
          <p:cNvSpPr txBox="1">
            <a:spLocks noChangeArrowheads="1"/>
          </p:cNvSpPr>
          <p:nvPr/>
        </p:nvSpPr>
        <p:spPr bwMode="auto">
          <a:xfrm>
            <a:off x="533400" y="2356376"/>
            <a:ext cx="1005403"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Lens-</a:t>
            </a:r>
          </a:p>
          <a:p>
            <a:pPr algn="ctr" eaLnBrk="1" hangingPunct="1">
              <a:lnSpc>
                <a:spcPct val="80000"/>
              </a:lnSpc>
              <a:spcBef>
                <a:spcPct val="0"/>
              </a:spcBef>
              <a:buClrTx/>
              <a:buSzTx/>
              <a:buFontTx/>
              <a:buNone/>
            </a:pPr>
            <a:r>
              <a:rPr lang="en-US" altLang="en-US" sz="1800" dirty="0">
                <a:solidFill>
                  <a:schemeClr val="bg1">
                    <a:lumMod val="75000"/>
                  </a:schemeClr>
                </a:solidFill>
              </a:rPr>
              <a:t>Induced</a:t>
            </a:r>
          </a:p>
        </p:txBody>
      </p:sp>
      <p:sp>
        <p:nvSpPr>
          <p:cNvPr id="43017" name="Text Box 14"/>
          <p:cNvSpPr txBox="1">
            <a:spLocks noChangeArrowheads="1"/>
          </p:cNvSpPr>
          <p:nvPr/>
        </p:nvSpPr>
        <p:spPr bwMode="auto">
          <a:xfrm>
            <a:off x="3026498" y="2365901"/>
            <a:ext cx="1633781"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Aphakic/</a:t>
            </a:r>
          </a:p>
          <a:p>
            <a:pPr algn="ctr" eaLnBrk="1" hangingPunct="1">
              <a:lnSpc>
                <a:spcPct val="80000"/>
              </a:lnSpc>
              <a:spcBef>
                <a:spcPct val="0"/>
              </a:spcBef>
              <a:buClrTx/>
              <a:buSzTx/>
              <a:buFontTx/>
              <a:buNone/>
            </a:pPr>
            <a:r>
              <a:rPr lang="en-US" altLang="en-US" sz="1800" dirty="0" err="1">
                <a:solidFill>
                  <a:schemeClr val="bg1">
                    <a:lumMod val="75000"/>
                  </a:schemeClr>
                </a:solidFill>
              </a:rPr>
              <a:t>Pseudophakic</a:t>
            </a:r>
            <a:endParaRPr lang="en-US" altLang="en-US" sz="1800" dirty="0">
              <a:solidFill>
                <a:schemeClr val="bg1">
                  <a:lumMod val="75000"/>
                </a:schemeClr>
              </a:solidFill>
            </a:endParaRPr>
          </a:p>
        </p:txBody>
      </p:sp>
      <p:sp>
        <p:nvSpPr>
          <p:cNvPr id="43031" name="Text Box 35"/>
          <p:cNvSpPr txBox="1">
            <a:spLocks noChangeArrowheads="1"/>
          </p:cNvSpPr>
          <p:nvPr/>
        </p:nvSpPr>
        <p:spPr bwMode="auto">
          <a:xfrm>
            <a:off x="1190847" y="1295400"/>
            <a:ext cx="2473754"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solidFill>
                  <a:schemeClr val="bg1">
                    <a:lumMod val="75000"/>
                  </a:schemeClr>
                </a:solidFill>
              </a:rPr>
              <a:t>w/ Pupillary Block</a:t>
            </a:r>
          </a:p>
        </p:txBody>
      </p:sp>
      <p:sp>
        <p:nvSpPr>
          <p:cNvPr id="43032" name="Text Box 36"/>
          <p:cNvSpPr txBox="1">
            <a:spLocks noChangeArrowheads="1"/>
          </p:cNvSpPr>
          <p:nvPr/>
        </p:nvSpPr>
        <p:spPr bwMode="auto">
          <a:xfrm>
            <a:off x="5181600" y="1295400"/>
            <a:ext cx="2630848"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t>w/o Pupillary Block</a:t>
            </a:r>
          </a:p>
        </p:txBody>
      </p:sp>
      <p:sp>
        <p:nvSpPr>
          <p:cNvPr id="49" name="Rectangle 2">
            <a:extLst>
              <a:ext uri="{FF2B5EF4-FFF2-40B4-BE49-F238E27FC236}">
                <a16:creationId xmlns:a16="http://schemas.microsoft.com/office/drawing/2014/main" id="{240EE5BF-F7D2-4FC8-A5DD-F6B5423153C6}"/>
              </a:ext>
            </a:extLst>
          </p:cNvPr>
          <p:cNvSpPr>
            <a:spLocks noGrp="1" noChangeArrowheads="1"/>
          </p:cNvSpPr>
          <p:nvPr>
            <p:ph type="title"/>
          </p:nvPr>
        </p:nvSpPr>
        <p:spPr>
          <a:xfrm>
            <a:off x="457200" y="304800"/>
            <a:ext cx="7543800" cy="563562"/>
          </a:xfrm>
        </p:spPr>
        <p:txBody>
          <a:bodyPr/>
          <a:lstStyle/>
          <a:p>
            <a:pPr eaLnBrk="1" hangingPunct="1"/>
            <a:r>
              <a:rPr lang="en-US" altLang="en-US" sz="3500" dirty="0"/>
              <a:t>A</a:t>
            </a:r>
          </a:p>
        </p:txBody>
      </p:sp>
      <p:sp>
        <p:nvSpPr>
          <p:cNvPr id="50" name="TextBox 49">
            <a:extLst>
              <a:ext uri="{FF2B5EF4-FFF2-40B4-BE49-F238E27FC236}">
                <a16:creationId xmlns:a16="http://schemas.microsoft.com/office/drawing/2014/main" id="{CF426230-46C8-405C-9015-99EF57762A2E}"/>
              </a:ext>
            </a:extLst>
          </p:cNvPr>
          <p:cNvSpPr txBox="1"/>
          <p:nvPr/>
        </p:nvSpPr>
        <p:spPr>
          <a:xfrm>
            <a:off x="2259496" y="189094"/>
            <a:ext cx="4607480" cy="400110"/>
          </a:xfrm>
          <a:prstGeom prst="rect">
            <a:avLst/>
          </a:prstGeom>
          <a:solidFill>
            <a:schemeClr val="accent1">
              <a:lumMod val="60000"/>
              <a:lumOff val="40000"/>
            </a:schemeClr>
          </a:solidFill>
        </p:spPr>
        <p:txBody>
          <a:bodyPr wrap="none" rtlCol="0">
            <a:spAutoFit/>
          </a:bodyPr>
          <a:lstStyle/>
          <a:p>
            <a:pPr algn="ctr"/>
            <a:r>
              <a:rPr lang="en-US" sz="2000" b="1" dirty="0"/>
              <a:t>Secondary Angle Closure Glaucoma</a:t>
            </a:r>
          </a:p>
        </p:txBody>
      </p:sp>
      <p:sp>
        <p:nvSpPr>
          <p:cNvPr id="2" name="TextBox 1">
            <a:extLst>
              <a:ext uri="{FF2B5EF4-FFF2-40B4-BE49-F238E27FC236}">
                <a16:creationId xmlns:a16="http://schemas.microsoft.com/office/drawing/2014/main" id="{A7E30BEC-923B-4C9A-A856-BDD0D882F6B8}"/>
              </a:ext>
            </a:extLst>
          </p:cNvPr>
          <p:cNvSpPr txBox="1"/>
          <p:nvPr/>
        </p:nvSpPr>
        <p:spPr>
          <a:xfrm>
            <a:off x="887305" y="2844119"/>
            <a:ext cx="1494320" cy="338554"/>
          </a:xfrm>
          <a:prstGeom prst="rect">
            <a:avLst/>
          </a:prstGeom>
          <a:noFill/>
        </p:spPr>
        <p:txBody>
          <a:bodyPr wrap="none" rtlCol="0">
            <a:spAutoFit/>
          </a:bodyPr>
          <a:lstStyle/>
          <a:p>
            <a:r>
              <a:rPr lang="en-US" sz="1600" dirty="0" err="1">
                <a:solidFill>
                  <a:schemeClr val="bg1">
                    <a:lumMod val="75000"/>
                  </a:schemeClr>
                </a:solidFill>
              </a:rPr>
              <a:t>Phacomorphic</a:t>
            </a:r>
            <a:endParaRPr lang="en-US" sz="1600" dirty="0">
              <a:solidFill>
                <a:schemeClr val="bg1">
                  <a:lumMod val="75000"/>
                </a:schemeClr>
              </a:solidFill>
            </a:endParaRPr>
          </a:p>
        </p:txBody>
      </p:sp>
      <p:sp>
        <p:nvSpPr>
          <p:cNvPr id="51" name="TextBox 50">
            <a:extLst>
              <a:ext uri="{FF2B5EF4-FFF2-40B4-BE49-F238E27FC236}">
                <a16:creationId xmlns:a16="http://schemas.microsoft.com/office/drawing/2014/main" id="{156069D4-340B-4160-A336-EBF73557CEE0}"/>
              </a:ext>
            </a:extLst>
          </p:cNvPr>
          <p:cNvSpPr txBox="1"/>
          <p:nvPr/>
        </p:nvSpPr>
        <p:spPr>
          <a:xfrm>
            <a:off x="884725" y="3175578"/>
            <a:ext cx="1402948" cy="338554"/>
          </a:xfrm>
          <a:prstGeom prst="rect">
            <a:avLst/>
          </a:prstGeom>
          <a:noFill/>
        </p:spPr>
        <p:txBody>
          <a:bodyPr wrap="none" rtlCol="0">
            <a:spAutoFit/>
          </a:bodyPr>
          <a:lstStyle/>
          <a:p>
            <a:r>
              <a:rPr lang="en-US" sz="1600" dirty="0">
                <a:solidFill>
                  <a:schemeClr val="bg1">
                    <a:lumMod val="75000"/>
                  </a:schemeClr>
                </a:solidFill>
              </a:rPr>
              <a:t>Ectopia </a:t>
            </a:r>
            <a:r>
              <a:rPr lang="en-US" sz="1600" dirty="0" err="1">
                <a:solidFill>
                  <a:schemeClr val="bg1">
                    <a:lumMod val="75000"/>
                  </a:schemeClr>
                </a:solidFill>
              </a:rPr>
              <a:t>lentis</a:t>
            </a:r>
            <a:endParaRPr lang="en-US" sz="1600" dirty="0">
              <a:solidFill>
                <a:schemeClr val="bg1">
                  <a:lumMod val="75000"/>
                </a:schemeClr>
              </a:solidFill>
            </a:endParaRPr>
          </a:p>
        </p:txBody>
      </p:sp>
      <p:cxnSp>
        <p:nvCxnSpPr>
          <p:cNvPr id="71" name="Straight Connector 70">
            <a:extLst>
              <a:ext uri="{FF2B5EF4-FFF2-40B4-BE49-F238E27FC236}">
                <a16:creationId xmlns:a16="http://schemas.microsoft.com/office/drawing/2014/main" id="{C104938D-BA8D-4E39-9D5F-9EE2012F2F3C}"/>
              </a:ext>
            </a:extLst>
          </p:cNvPr>
          <p:cNvCxnSpPr>
            <a:cxnSpLocks/>
          </p:cNvCxnSpPr>
          <p:nvPr/>
        </p:nvCxnSpPr>
        <p:spPr>
          <a:xfrm flipH="1">
            <a:off x="762665" y="3023488"/>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2A7E4E40-472F-4E50-8A7A-45C10FDD7171}"/>
              </a:ext>
            </a:extLst>
          </p:cNvPr>
          <p:cNvCxnSpPr>
            <a:cxnSpLocks/>
          </p:cNvCxnSpPr>
          <p:nvPr/>
        </p:nvCxnSpPr>
        <p:spPr>
          <a:xfrm flipH="1">
            <a:off x="762665" y="3347853"/>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C3924889-45B9-4383-9C9E-48F0A9C27AD8}"/>
              </a:ext>
            </a:extLst>
          </p:cNvPr>
          <p:cNvCxnSpPr>
            <a:cxnSpLocks/>
          </p:cNvCxnSpPr>
          <p:nvPr/>
        </p:nvCxnSpPr>
        <p:spPr>
          <a:xfrm flipH="1">
            <a:off x="748719" y="2838976"/>
            <a:ext cx="13947" cy="5088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 name="Straight Arrow Connector 5">
            <a:extLst>
              <a:ext uri="{FF2B5EF4-FFF2-40B4-BE49-F238E27FC236}">
                <a16:creationId xmlns:a16="http://schemas.microsoft.com/office/drawing/2014/main" id="{A3439F0C-5143-461F-8F3C-2E830785DEFC}"/>
              </a:ext>
            </a:extLst>
          </p:cNvPr>
          <p:cNvCxnSpPr>
            <a:stCxn id="50" idx="2"/>
          </p:cNvCxnSpPr>
          <p:nvPr/>
        </p:nvCxnSpPr>
        <p:spPr>
          <a:xfrm flipH="1">
            <a:off x="2971800" y="589204"/>
            <a:ext cx="1591436" cy="706196"/>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0" name="Straight Arrow Connector 9">
            <a:extLst>
              <a:ext uri="{FF2B5EF4-FFF2-40B4-BE49-F238E27FC236}">
                <a16:creationId xmlns:a16="http://schemas.microsoft.com/office/drawing/2014/main" id="{84DC796E-F6ED-4FBB-82D2-A260F480BF8A}"/>
              </a:ext>
            </a:extLst>
          </p:cNvPr>
          <p:cNvCxnSpPr>
            <a:cxnSpLocks/>
          </p:cNvCxnSpPr>
          <p:nvPr/>
        </p:nvCxnSpPr>
        <p:spPr>
          <a:xfrm>
            <a:off x="4572000" y="589204"/>
            <a:ext cx="1600200" cy="706196"/>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6" name="Straight Arrow Connector 25">
            <a:extLst>
              <a:ext uri="{FF2B5EF4-FFF2-40B4-BE49-F238E27FC236}">
                <a16:creationId xmlns:a16="http://schemas.microsoft.com/office/drawing/2014/main" id="{B70E0124-9B84-41A5-8D84-A66B7838A706}"/>
              </a:ext>
            </a:extLst>
          </p:cNvPr>
          <p:cNvCxnSpPr>
            <a:cxnSpLocks/>
          </p:cNvCxnSpPr>
          <p:nvPr/>
        </p:nvCxnSpPr>
        <p:spPr>
          <a:xfrm flipH="1">
            <a:off x="1159539" y="1828800"/>
            <a:ext cx="1290435" cy="478059"/>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28" name="Straight Arrow Connector 27">
            <a:extLst>
              <a:ext uri="{FF2B5EF4-FFF2-40B4-BE49-F238E27FC236}">
                <a16:creationId xmlns:a16="http://schemas.microsoft.com/office/drawing/2014/main" id="{567A4249-5C59-4416-8A8E-1C35913900AB}"/>
              </a:ext>
            </a:extLst>
          </p:cNvPr>
          <p:cNvCxnSpPr>
            <a:cxnSpLocks/>
          </p:cNvCxnSpPr>
          <p:nvPr/>
        </p:nvCxnSpPr>
        <p:spPr>
          <a:xfrm>
            <a:off x="2449973" y="1832208"/>
            <a:ext cx="1268784"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56" name="Text Box 6">
            <a:extLst>
              <a:ext uri="{FF2B5EF4-FFF2-40B4-BE49-F238E27FC236}">
                <a16:creationId xmlns:a16="http://schemas.microsoft.com/office/drawing/2014/main" id="{557983BD-9D64-49B9-A366-A08663B0451F}"/>
              </a:ext>
            </a:extLst>
          </p:cNvPr>
          <p:cNvSpPr txBox="1">
            <a:spLocks noChangeArrowheads="1"/>
          </p:cNvSpPr>
          <p:nvPr/>
        </p:nvSpPr>
        <p:spPr bwMode="auto">
          <a:xfrm>
            <a:off x="5029200" y="2356376"/>
            <a:ext cx="813043"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r" eaLnBrk="1" hangingPunct="1">
              <a:lnSpc>
                <a:spcPct val="80000"/>
              </a:lnSpc>
              <a:spcBef>
                <a:spcPct val="0"/>
              </a:spcBef>
              <a:buClrTx/>
              <a:buSzTx/>
              <a:buFontTx/>
              <a:buNone/>
            </a:pPr>
            <a:r>
              <a:rPr lang="en-US" altLang="en-US" sz="1800" dirty="0"/>
              <a:t>‘Push’</a:t>
            </a:r>
          </a:p>
        </p:txBody>
      </p:sp>
      <p:sp>
        <p:nvSpPr>
          <p:cNvPr id="57" name="Text Box 14">
            <a:extLst>
              <a:ext uri="{FF2B5EF4-FFF2-40B4-BE49-F238E27FC236}">
                <a16:creationId xmlns:a16="http://schemas.microsoft.com/office/drawing/2014/main" id="{5DAFA1C1-3A29-4C27-A379-663FDD22E326}"/>
              </a:ext>
            </a:extLst>
          </p:cNvPr>
          <p:cNvSpPr txBox="1">
            <a:spLocks noChangeArrowheads="1"/>
          </p:cNvSpPr>
          <p:nvPr/>
        </p:nvSpPr>
        <p:spPr bwMode="auto">
          <a:xfrm>
            <a:off x="7620000" y="2365901"/>
            <a:ext cx="671979"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‘Pull’</a:t>
            </a:r>
          </a:p>
        </p:txBody>
      </p:sp>
      <p:cxnSp>
        <p:nvCxnSpPr>
          <p:cNvPr id="58" name="Straight Arrow Connector 57">
            <a:extLst>
              <a:ext uri="{FF2B5EF4-FFF2-40B4-BE49-F238E27FC236}">
                <a16:creationId xmlns:a16="http://schemas.microsoft.com/office/drawing/2014/main" id="{E874FEE9-46BD-46A3-90A3-DE7CC220FBFF}"/>
              </a:ext>
            </a:extLst>
          </p:cNvPr>
          <p:cNvCxnSpPr>
            <a:cxnSpLocks/>
          </p:cNvCxnSpPr>
          <p:nvPr/>
        </p:nvCxnSpPr>
        <p:spPr>
          <a:xfrm flipH="1">
            <a:off x="5867400" y="1828800"/>
            <a:ext cx="849775" cy="477455"/>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59" name="Straight Arrow Connector 58">
            <a:extLst>
              <a:ext uri="{FF2B5EF4-FFF2-40B4-BE49-F238E27FC236}">
                <a16:creationId xmlns:a16="http://schemas.microsoft.com/office/drawing/2014/main" id="{C370A4A1-FE96-4E70-B89E-839542A5E241}"/>
              </a:ext>
            </a:extLst>
          </p:cNvPr>
          <p:cNvCxnSpPr>
            <a:cxnSpLocks/>
          </p:cNvCxnSpPr>
          <p:nvPr/>
        </p:nvCxnSpPr>
        <p:spPr>
          <a:xfrm>
            <a:off x="6717173" y="1832208"/>
            <a:ext cx="902827" cy="474047"/>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101" name="Text Box 42">
            <a:extLst>
              <a:ext uri="{FF2B5EF4-FFF2-40B4-BE49-F238E27FC236}">
                <a16:creationId xmlns:a16="http://schemas.microsoft.com/office/drawing/2014/main" id="{334BC1A9-19DE-4364-B6DD-2EE35901B8C6}"/>
              </a:ext>
            </a:extLst>
          </p:cNvPr>
          <p:cNvSpPr txBox="1">
            <a:spLocks noChangeArrowheads="1"/>
          </p:cNvSpPr>
          <p:nvPr/>
        </p:nvSpPr>
        <p:spPr bwMode="auto">
          <a:xfrm>
            <a:off x="5551406" y="3192546"/>
            <a:ext cx="2276072"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ERD/choroidal effusion</a:t>
            </a:r>
          </a:p>
        </p:txBody>
      </p:sp>
      <p:sp>
        <p:nvSpPr>
          <p:cNvPr id="103" name="Text Box 47">
            <a:extLst>
              <a:ext uri="{FF2B5EF4-FFF2-40B4-BE49-F238E27FC236}">
                <a16:creationId xmlns:a16="http://schemas.microsoft.com/office/drawing/2014/main" id="{B8E0D8FB-F6B2-4B80-97DB-EF49CE3BCD2B}"/>
              </a:ext>
            </a:extLst>
          </p:cNvPr>
          <p:cNvSpPr txBox="1">
            <a:spLocks noChangeArrowheads="1"/>
          </p:cNvSpPr>
          <p:nvPr/>
        </p:nvSpPr>
        <p:spPr bwMode="auto">
          <a:xfrm>
            <a:off x="5543446" y="4055146"/>
            <a:ext cx="1619354"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err="1">
                <a:solidFill>
                  <a:schemeClr val="bg1">
                    <a:lumMod val="75000"/>
                  </a:schemeClr>
                </a:solidFill>
              </a:rPr>
              <a:t>Nanophthalmos</a:t>
            </a:r>
            <a:endParaRPr lang="en-US" altLang="en-US" sz="1600" dirty="0">
              <a:solidFill>
                <a:schemeClr val="bg1">
                  <a:lumMod val="75000"/>
                </a:schemeClr>
              </a:solidFill>
            </a:endParaRPr>
          </a:p>
        </p:txBody>
      </p:sp>
      <p:cxnSp>
        <p:nvCxnSpPr>
          <p:cNvPr id="104" name="Straight Connector 103">
            <a:extLst>
              <a:ext uri="{FF2B5EF4-FFF2-40B4-BE49-F238E27FC236}">
                <a16:creationId xmlns:a16="http://schemas.microsoft.com/office/drawing/2014/main" id="{49D87D4A-E317-4446-9B95-5184CB3968F3}"/>
              </a:ext>
            </a:extLst>
          </p:cNvPr>
          <p:cNvCxnSpPr>
            <a:cxnSpLocks/>
          </p:cNvCxnSpPr>
          <p:nvPr/>
        </p:nvCxnSpPr>
        <p:spPr>
          <a:xfrm flipH="1">
            <a:off x="5316229" y="2667000"/>
            <a:ext cx="7397" cy="2531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5" name="Straight Connector 104">
            <a:extLst>
              <a:ext uri="{FF2B5EF4-FFF2-40B4-BE49-F238E27FC236}">
                <a16:creationId xmlns:a16="http://schemas.microsoft.com/office/drawing/2014/main" id="{F40B6D71-75A8-4A88-864D-00D14C2F710D}"/>
              </a:ext>
            </a:extLst>
          </p:cNvPr>
          <p:cNvCxnSpPr/>
          <p:nvPr/>
        </p:nvCxnSpPr>
        <p:spPr>
          <a:xfrm flipH="1">
            <a:off x="5323624" y="2832814"/>
            <a:ext cx="24447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6" name="Straight Connector 105">
            <a:extLst>
              <a:ext uri="{FF2B5EF4-FFF2-40B4-BE49-F238E27FC236}">
                <a16:creationId xmlns:a16="http://schemas.microsoft.com/office/drawing/2014/main" id="{010BF7B2-AA07-4DCF-822D-E2DB5CC0BF59}"/>
              </a:ext>
            </a:extLst>
          </p:cNvPr>
          <p:cNvCxnSpPr/>
          <p:nvPr/>
        </p:nvCxnSpPr>
        <p:spPr>
          <a:xfrm flipH="1">
            <a:off x="5323624" y="3360065"/>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a:extLst>
              <a:ext uri="{FF2B5EF4-FFF2-40B4-BE49-F238E27FC236}">
                <a16:creationId xmlns:a16="http://schemas.microsoft.com/office/drawing/2014/main" id="{BAC8035C-3999-4C31-93CD-6C0D2ADEB73B}"/>
              </a:ext>
            </a:extLst>
          </p:cNvPr>
          <p:cNvCxnSpPr/>
          <p:nvPr/>
        </p:nvCxnSpPr>
        <p:spPr>
          <a:xfrm flipH="1">
            <a:off x="5323536" y="3786938"/>
            <a:ext cx="24447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8" name="Straight Connector 107">
            <a:extLst>
              <a:ext uri="{FF2B5EF4-FFF2-40B4-BE49-F238E27FC236}">
                <a16:creationId xmlns:a16="http://schemas.microsoft.com/office/drawing/2014/main" id="{DB64CAEE-69B4-426A-8A5B-D1269DBF0F66}"/>
              </a:ext>
            </a:extLst>
          </p:cNvPr>
          <p:cNvCxnSpPr/>
          <p:nvPr/>
        </p:nvCxnSpPr>
        <p:spPr>
          <a:xfrm flipH="1">
            <a:off x="5327493" y="4249152"/>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12" name="Straight Connector 111">
            <a:extLst>
              <a:ext uri="{FF2B5EF4-FFF2-40B4-BE49-F238E27FC236}">
                <a16:creationId xmlns:a16="http://schemas.microsoft.com/office/drawing/2014/main" id="{99A16C30-4BE4-48E5-8B65-0C5F3039B8DC}"/>
              </a:ext>
            </a:extLst>
          </p:cNvPr>
          <p:cNvCxnSpPr/>
          <p:nvPr/>
        </p:nvCxnSpPr>
        <p:spPr>
          <a:xfrm flipH="1">
            <a:off x="5333455" y="51816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13" name="Text Box 42">
            <a:extLst>
              <a:ext uri="{FF2B5EF4-FFF2-40B4-BE49-F238E27FC236}">
                <a16:creationId xmlns:a16="http://schemas.microsoft.com/office/drawing/2014/main" id="{056DFFD9-3CA2-42E7-90FE-4F14522E3504}"/>
              </a:ext>
            </a:extLst>
          </p:cNvPr>
          <p:cNvSpPr txBox="1">
            <a:spLocks noChangeArrowheads="1"/>
          </p:cNvSpPr>
          <p:nvPr/>
        </p:nvSpPr>
        <p:spPr bwMode="auto">
          <a:xfrm>
            <a:off x="5533954" y="3623846"/>
            <a:ext cx="1678665"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b="1" dirty="0"/>
              <a:t>Retinal surgery</a:t>
            </a:r>
          </a:p>
        </p:txBody>
      </p:sp>
      <p:sp>
        <p:nvSpPr>
          <p:cNvPr id="118" name="Text Box 47">
            <a:extLst>
              <a:ext uri="{FF2B5EF4-FFF2-40B4-BE49-F238E27FC236}">
                <a16:creationId xmlns:a16="http://schemas.microsoft.com/office/drawing/2014/main" id="{3F59D898-ECAD-49F0-9425-2A1BC8DDA7B5}"/>
              </a:ext>
            </a:extLst>
          </p:cNvPr>
          <p:cNvSpPr txBox="1">
            <a:spLocks noChangeArrowheads="1"/>
          </p:cNvSpPr>
          <p:nvPr/>
        </p:nvSpPr>
        <p:spPr bwMode="auto">
          <a:xfrm>
            <a:off x="5523688" y="4538246"/>
            <a:ext cx="1414170"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Drug-induced</a:t>
            </a:r>
          </a:p>
        </p:txBody>
      </p:sp>
      <p:sp>
        <p:nvSpPr>
          <p:cNvPr id="121" name="Text Box 45">
            <a:extLst>
              <a:ext uri="{FF2B5EF4-FFF2-40B4-BE49-F238E27FC236}">
                <a16:creationId xmlns:a16="http://schemas.microsoft.com/office/drawing/2014/main" id="{261B7576-5E47-4AEB-A7FB-9A1B9ECB52C4}"/>
              </a:ext>
            </a:extLst>
          </p:cNvPr>
          <p:cNvSpPr txBox="1">
            <a:spLocks noChangeArrowheads="1"/>
          </p:cNvSpPr>
          <p:nvPr/>
        </p:nvSpPr>
        <p:spPr bwMode="auto">
          <a:xfrm>
            <a:off x="5523688" y="5013493"/>
            <a:ext cx="582211"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PFV</a:t>
            </a:r>
          </a:p>
        </p:txBody>
      </p:sp>
      <p:sp>
        <p:nvSpPr>
          <p:cNvPr id="16" name="TextBox 15">
            <a:extLst>
              <a:ext uri="{FF2B5EF4-FFF2-40B4-BE49-F238E27FC236}">
                <a16:creationId xmlns:a16="http://schemas.microsoft.com/office/drawing/2014/main" id="{984E008D-FBBA-42B4-940E-EA26772E0161}"/>
              </a:ext>
            </a:extLst>
          </p:cNvPr>
          <p:cNvSpPr txBox="1"/>
          <p:nvPr/>
        </p:nvSpPr>
        <p:spPr>
          <a:xfrm>
            <a:off x="6230528" y="5257800"/>
            <a:ext cx="1326004" cy="369332"/>
          </a:xfrm>
          <a:prstGeom prst="rect">
            <a:avLst/>
          </a:prstGeom>
          <a:noFill/>
        </p:spPr>
        <p:txBody>
          <a:bodyPr wrap="none" rtlCol="0">
            <a:spAutoFit/>
          </a:bodyPr>
          <a:lstStyle/>
          <a:p>
            <a:pPr algn="ctr"/>
            <a:r>
              <a:rPr lang="en-US" dirty="0">
                <a:solidFill>
                  <a:schemeClr val="bg1">
                    <a:lumMod val="75000"/>
                  </a:schemeClr>
                </a:solidFill>
              </a:rPr>
              <a:t>Both/Either</a:t>
            </a:r>
          </a:p>
        </p:txBody>
      </p:sp>
      <p:cxnSp>
        <p:nvCxnSpPr>
          <p:cNvPr id="125" name="Straight Connector 124">
            <a:extLst>
              <a:ext uri="{FF2B5EF4-FFF2-40B4-BE49-F238E27FC236}">
                <a16:creationId xmlns:a16="http://schemas.microsoft.com/office/drawing/2014/main" id="{01138141-D318-4ED7-A7FE-D8F2155CE890}"/>
              </a:ext>
            </a:extLst>
          </p:cNvPr>
          <p:cNvCxnSpPr/>
          <p:nvPr/>
        </p:nvCxnSpPr>
        <p:spPr>
          <a:xfrm flipH="1">
            <a:off x="5334000" y="4724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00" name="Text Box 23">
            <a:extLst>
              <a:ext uri="{FF2B5EF4-FFF2-40B4-BE49-F238E27FC236}">
                <a16:creationId xmlns:a16="http://schemas.microsoft.com/office/drawing/2014/main" id="{D8F2FCFF-2984-4836-B000-9C5601A8EAAA}"/>
              </a:ext>
            </a:extLst>
          </p:cNvPr>
          <p:cNvSpPr txBox="1">
            <a:spLocks noChangeArrowheads="1"/>
          </p:cNvSpPr>
          <p:nvPr/>
        </p:nvSpPr>
        <p:spPr bwMode="auto">
          <a:xfrm>
            <a:off x="5530369" y="2667000"/>
            <a:ext cx="2143536"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Aqueous misdirection</a:t>
            </a:r>
          </a:p>
        </p:txBody>
      </p:sp>
      <p:sp>
        <p:nvSpPr>
          <p:cNvPr id="61" name="TextBox 60">
            <a:extLst>
              <a:ext uri="{FF2B5EF4-FFF2-40B4-BE49-F238E27FC236}">
                <a16:creationId xmlns:a16="http://schemas.microsoft.com/office/drawing/2014/main" id="{1500B0C0-EFB8-4B81-A9E8-132130575CA3}"/>
              </a:ext>
            </a:extLst>
          </p:cNvPr>
          <p:cNvSpPr txBox="1"/>
          <p:nvPr/>
        </p:nvSpPr>
        <p:spPr>
          <a:xfrm>
            <a:off x="488967" y="1676400"/>
            <a:ext cx="5966428" cy="584775"/>
          </a:xfrm>
          <a:prstGeom prst="rect">
            <a:avLst/>
          </a:prstGeom>
          <a:solidFill>
            <a:srgbClr val="B3CDCC"/>
          </a:solidFill>
        </p:spPr>
        <p:txBody>
          <a:bodyPr wrap="square" rtlCol="0">
            <a:spAutoFit/>
          </a:bodyPr>
          <a:lstStyle/>
          <a:p>
            <a:r>
              <a:rPr lang="en-US" sz="1600" i="1" dirty="0">
                <a:solidFill>
                  <a:srgbClr val="0000FF"/>
                </a:solidFill>
              </a:rPr>
              <a:t>The </a:t>
            </a:r>
            <a:r>
              <a:rPr lang="en-US" sz="1600" dirty="0">
                <a:solidFill>
                  <a:srgbClr val="0000FF"/>
                </a:solidFill>
              </a:rPr>
              <a:t>Glaucoma</a:t>
            </a:r>
            <a:r>
              <a:rPr lang="en-US" sz="1600" i="1" dirty="0">
                <a:solidFill>
                  <a:srgbClr val="0000FF"/>
                </a:solidFill>
              </a:rPr>
              <a:t> book mentions three types of retinal surgery that can lead to secondary angle-closure glaucoma—what are they?</a:t>
            </a:r>
          </a:p>
        </p:txBody>
      </p:sp>
      <p:sp>
        <p:nvSpPr>
          <p:cNvPr id="62" name="TextBox 61">
            <a:extLst>
              <a:ext uri="{FF2B5EF4-FFF2-40B4-BE49-F238E27FC236}">
                <a16:creationId xmlns:a16="http://schemas.microsoft.com/office/drawing/2014/main" id="{9F99A058-C80E-464F-8FDF-472E828C9C34}"/>
              </a:ext>
            </a:extLst>
          </p:cNvPr>
          <p:cNvSpPr txBox="1"/>
          <p:nvPr/>
        </p:nvSpPr>
        <p:spPr>
          <a:xfrm>
            <a:off x="524813" y="2886118"/>
            <a:ext cx="1109177" cy="584775"/>
          </a:xfrm>
          <a:prstGeom prst="rect">
            <a:avLst/>
          </a:prstGeom>
          <a:solidFill>
            <a:srgbClr val="B3CDCC"/>
          </a:solidFill>
        </p:spPr>
        <p:txBody>
          <a:bodyPr wrap="square" rtlCol="0">
            <a:spAutoFit/>
          </a:bodyPr>
          <a:lstStyle/>
          <a:p>
            <a:pPr algn="ctr"/>
            <a:r>
              <a:rPr lang="en-US" sz="1600" b="1" dirty="0">
                <a:solidFill>
                  <a:srgbClr val="0000FF"/>
                </a:solidFill>
              </a:rPr>
              <a:t>Scleral buckling</a:t>
            </a:r>
          </a:p>
        </p:txBody>
      </p:sp>
      <p:sp>
        <p:nvSpPr>
          <p:cNvPr id="63" name="TextBox 62">
            <a:extLst>
              <a:ext uri="{FF2B5EF4-FFF2-40B4-BE49-F238E27FC236}">
                <a16:creationId xmlns:a16="http://schemas.microsoft.com/office/drawing/2014/main" id="{2F627D11-503A-4202-827F-4DBEDB6D247F}"/>
              </a:ext>
            </a:extLst>
          </p:cNvPr>
          <p:cNvSpPr txBox="1"/>
          <p:nvPr/>
        </p:nvSpPr>
        <p:spPr>
          <a:xfrm>
            <a:off x="2929423" y="2889334"/>
            <a:ext cx="1109177" cy="584775"/>
          </a:xfrm>
          <a:prstGeom prst="rect">
            <a:avLst/>
          </a:prstGeom>
          <a:solidFill>
            <a:srgbClr val="B3CDCC"/>
          </a:solidFill>
        </p:spPr>
        <p:txBody>
          <a:bodyPr wrap="square" rtlCol="0">
            <a:spAutoFit/>
          </a:bodyPr>
          <a:lstStyle/>
          <a:p>
            <a:pPr algn="ctr"/>
            <a:r>
              <a:rPr lang="en-US" sz="1600" b="1" dirty="0">
                <a:solidFill>
                  <a:srgbClr val="B3CDCC"/>
                </a:solidFill>
              </a:rPr>
              <a:t>Scleral buckling</a:t>
            </a:r>
          </a:p>
        </p:txBody>
      </p:sp>
      <p:sp>
        <p:nvSpPr>
          <p:cNvPr id="64" name="TextBox 63">
            <a:extLst>
              <a:ext uri="{FF2B5EF4-FFF2-40B4-BE49-F238E27FC236}">
                <a16:creationId xmlns:a16="http://schemas.microsoft.com/office/drawing/2014/main" id="{70EB08F3-7A60-4D2F-8F42-88F6A21481C1}"/>
              </a:ext>
            </a:extLst>
          </p:cNvPr>
          <p:cNvSpPr txBox="1"/>
          <p:nvPr/>
        </p:nvSpPr>
        <p:spPr>
          <a:xfrm>
            <a:off x="5291623" y="2878524"/>
            <a:ext cx="1109177" cy="584775"/>
          </a:xfrm>
          <a:prstGeom prst="rect">
            <a:avLst/>
          </a:prstGeom>
          <a:solidFill>
            <a:srgbClr val="B3CDCC"/>
          </a:solidFill>
        </p:spPr>
        <p:txBody>
          <a:bodyPr wrap="square" rtlCol="0">
            <a:spAutoFit/>
          </a:bodyPr>
          <a:lstStyle/>
          <a:p>
            <a:pPr algn="ctr"/>
            <a:r>
              <a:rPr lang="en-US" sz="1600" b="1" dirty="0">
                <a:solidFill>
                  <a:srgbClr val="B3CDCC"/>
                </a:solidFill>
              </a:rPr>
              <a:t>Scleral buckling</a:t>
            </a:r>
          </a:p>
        </p:txBody>
      </p:sp>
      <p:sp>
        <p:nvSpPr>
          <p:cNvPr id="65" name="TextBox 64">
            <a:extLst>
              <a:ext uri="{FF2B5EF4-FFF2-40B4-BE49-F238E27FC236}">
                <a16:creationId xmlns:a16="http://schemas.microsoft.com/office/drawing/2014/main" id="{ED124C7C-5DB4-46D0-97F1-065BB598427F}"/>
              </a:ext>
            </a:extLst>
          </p:cNvPr>
          <p:cNvSpPr txBox="1"/>
          <p:nvPr/>
        </p:nvSpPr>
        <p:spPr>
          <a:xfrm>
            <a:off x="5503180" y="3018407"/>
            <a:ext cx="686062" cy="338554"/>
          </a:xfrm>
          <a:prstGeom prst="rect">
            <a:avLst/>
          </a:prstGeom>
          <a:noFill/>
        </p:spPr>
        <p:txBody>
          <a:bodyPr wrap="square" rtlCol="0">
            <a:spAutoFit/>
          </a:bodyPr>
          <a:lstStyle/>
          <a:p>
            <a:pPr algn="ctr"/>
            <a:r>
              <a:rPr lang="en-US" sz="1600" b="1" dirty="0">
                <a:solidFill>
                  <a:schemeClr val="bg1">
                    <a:lumMod val="65000"/>
                  </a:schemeClr>
                </a:solidFill>
              </a:rPr>
              <a:t>PRP</a:t>
            </a:r>
          </a:p>
        </p:txBody>
      </p:sp>
      <p:cxnSp>
        <p:nvCxnSpPr>
          <p:cNvPr id="66" name="Straight Arrow Connector 65">
            <a:extLst>
              <a:ext uri="{FF2B5EF4-FFF2-40B4-BE49-F238E27FC236}">
                <a16:creationId xmlns:a16="http://schemas.microsoft.com/office/drawing/2014/main" id="{9E3E7380-916A-4370-9D77-F2D6B8856D14}"/>
              </a:ext>
            </a:extLst>
          </p:cNvPr>
          <p:cNvCxnSpPr>
            <a:cxnSpLocks/>
            <a:stCxn id="61" idx="2"/>
          </p:cNvCxnSpPr>
          <p:nvPr/>
        </p:nvCxnSpPr>
        <p:spPr>
          <a:xfrm flipH="1">
            <a:off x="1633991" y="2261175"/>
            <a:ext cx="1838190" cy="600446"/>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67" name="Straight Arrow Connector 66">
            <a:extLst>
              <a:ext uri="{FF2B5EF4-FFF2-40B4-BE49-F238E27FC236}">
                <a16:creationId xmlns:a16="http://schemas.microsoft.com/office/drawing/2014/main" id="{CBD62668-FDA6-4702-ACED-41DE664B0577}"/>
              </a:ext>
            </a:extLst>
          </p:cNvPr>
          <p:cNvCxnSpPr/>
          <p:nvPr/>
        </p:nvCxnSpPr>
        <p:spPr>
          <a:xfrm>
            <a:off x="3468200" y="2263108"/>
            <a:ext cx="1806677" cy="615416"/>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47" name="Straight Arrow Connector 46">
            <a:extLst>
              <a:ext uri="{FF2B5EF4-FFF2-40B4-BE49-F238E27FC236}">
                <a16:creationId xmlns:a16="http://schemas.microsoft.com/office/drawing/2014/main" id="{7292498A-8DAC-4EC7-BBA2-51DAD5EB2FBC}"/>
              </a:ext>
            </a:extLst>
          </p:cNvPr>
          <p:cNvCxnSpPr>
            <a:cxnSpLocks/>
          </p:cNvCxnSpPr>
          <p:nvPr/>
        </p:nvCxnSpPr>
        <p:spPr>
          <a:xfrm>
            <a:off x="3472181" y="2286000"/>
            <a:ext cx="11831" cy="628159"/>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45" name="TextBox 44">
            <a:extLst>
              <a:ext uri="{FF2B5EF4-FFF2-40B4-BE49-F238E27FC236}">
                <a16:creationId xmlns:a16="http://schemas.microsoft.com/office/drawing/2014/main" id="{87DB869D-35A2-49A1-83FF-FDAEFB4A952C}"/>
              </a:ext>
            </a:extLst>
          </p:cNvPr>
          <p:cNvSpPr txBox="1"/>
          <p:nvPr/>
        </p:nvSpPr>
        <p:spPr>
          <a:xfrm>
            <a:off x="306597" y="3518742"/>
            <a:ext cx="4494402" cy="1169551"/>
          </a:xfrm>
          <a:prstGeom prst="rect">
            <a:avLst/>
          </a:prstGeom>
          <a:solidFill>
            <a:srgbClr val="99FF99"/>
          </a:solidFill>
        </p:spPr>
        <p:txBody>
          <a:bodyPr wrap="square" rtlCol="0">
            <a:spAutoFit/>
          </a:bodyPr>
          <a:lstStyle/>
          <a:p>
            <a:r>
              <a:rPr lang="en-US" sz="1400" i="1" dirty="0">
                <a:solidFill>
                  <a:srgbClr val="0000FF"/>
                </a:solidFill>
              </a:rPr>
              <a:t>What is the typical mechanism of secondary ACG after SB surgery?</a:t>
            </a:r>
          </a:p>
          <a:p>
            <a:r>
              <a:rPr lang="en-US" sz="1400" dirty="0">
                <a:solidFill>
                  <a:srgbClr val="0000FF"/>
                </a:solidFill>
              </a:rPr>
              <a:t>Elongation of the eye produces shallowing of the peripheral AC, sometimes aggravated by a choroidal effusion rotating the CB forward</a:t>
            </a:r>
          </a:p>
        </p:txBody>
      </p:sp>
      <p:sp>
        <p:nvSpPr>
          <p:cNvPr id="41" name="Oval 40">
            <a:extLst>
              <a:ext uri="{FF2B5EF4-FFF2-40B4-BE49-F238E27FC236}">
                <a16:creationId xmlns:a16="http://schemas.microsoft.com/office/drawing/2014/main" id="{9E9787BC-FCC0-4CB7-B35E-BC0E3E1122C0}"/>
              </a:ext>
            </a:extLst>
          </p:cNvPr>
          <p:cNvSpPr/>
          <p:nvPr/>
        </p:nvSpPr>
        <p:spPr>
          <a:xfrm>
            <a:off x="5441637" y="3548269"/>
            <a:ext cx="1797363" cy="490331"/>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TextBox 45">
            <a:extLst>
              <a:ext uri="{FF2B5EF4-FFF2-40B4-BE49-F238E27FC236}">
                <a16:creationId xmlns:a16="http://schemas.microsoft.com/office/drawing/2014/main" id="{4504201A-2249-4348-8DAF-640C2DE7B640}"/>
              </a:ext>
            </a:extLst>
          </p:cNvPr>
          <p:cNvSpPr txBox="1"/>
          <p:nvPr/>
        </p:nvSpPr>
        <p:spPr>
          <a:xfrm>
            <a:off x="3191981" y="3014246"/>
            <a:ext cx="602266" cy="338554"/>
          </a:xfrm>
          <a:prstGeom prst="rect">
            <a:avLst/>
          </a:prstGeom>
          <a:noFill/>
        </p:spPr>
        <p:txBody>
          <a:bodyPr wrap="square" rtlCol="0">
            <a:spAutoFit/>
          </a:bodyPr>
          <a:lstStyle/>
          <a:p>
            <a:pPr algn="ctr"/>
            <a:r>
              <a:rPr lang="en-US" sz="1600" b="1" dirty="0">
                <a:solidFill>
                  <a:schemeClr val="bg1">
                    <a:lumMod val="65000"/>
                  </a:schemeClr>
                </a:solidFill>
              </a:rPr>
              <a:t>PPV</a:t>
            </a:r>
          </a:p>
        </p:txBody>
      </p:sp>
    </p:spTree>
    <p:extLst>
      <p:ext uri="{BB962C8B-B14F-4D97-AF65-F5344CB8AC3E}">
        <p14:creationId xmlns:p14="http://schemas.microsoft.com/office/powerpoint/2010/main" val="1513216609"/>
      </p:ext>
    </p:extLst>
  </p:cSld>
  <p:clrMapOvr>
    <a:masterClrMapping/>
  </p:clrMapOvr>
</p:sld>
</file>

<file path=ppt/slides/slide1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Straight Arrow Connector 12">
            <a:extLst>
              <a:ext uri="{FF2B5EF4-FFF2-40B4-BE49-F238E27FC236}">
                <a16:creationId xmlns:a16="http://schemas.microsoft.com/office/drawing/2014/main" id="{A6DE2085-829C-480C-9216-69D6039C0A37}"/>
              </a:ext>
            </a:extLst>
          </p:cNvPr>
          <p:cNvCxnSpPr>
            <a:cxnSpLocks/>
          </p:cNvCxnSpPr>
          <p:nvPr/>
        </p:nvCxnSpPr>
        <p:spPr>
          <a:xfrm>
            <a:off x="6717173" y="1828800"/>
            <a:ext cx="0" cy="3462754"/>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43014" name="Text Box 6"/>
          <p:cNvSpPr txBox="1">
            <a:spLocks noChangeArrowheads="1"/>
          </p:cNvSpPr>
          <p:nvPr/>
        </p:nvSpPr>
        <p:spPr bwMode="auto">
          <a:xfrm>
            <a:off x="533400" y="2356376"/>
            <a:ext cx="1005403"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Lens-</a:t>
            </a:r>
          </a:p>
          <a:p>
            <a:pPr algn="ctr" eaLnBrk="1" hangingPunct="1">
              <a:lnSpc>
                <a:spcPct val="80000"/>
              </a:lnSpc>
              <a:spcBef>
                <a:spcPct val="0"/>
              </a:spcBef>
              <a:buClrTx/>
              <a:buSzTx/>
              <a:buFontTx/>
              <a:buNone/>
            </a:pPr>
            <a:r>
              <a:rPr lang="en-US" altLang="en-US" sz="1800" dirty="0">
                <a:solidFill>
                  <a:schemeClr val="bg1">
                    <a:lumMod val="75000"/>
                  </a:schemeClr>
                </a:solidFill>
              </a:rPr>
              <a:t>Induced</a:t>
            </a:r>
          </a:p>
        </p:txBody>
      </p:sp>
      <p:sp>
        <p:nvSpPr>
          <p:cNvPr id="43017" name="Text Box 14"/>
          <p:cNvSpPr txBox="1">
            <a:spLocks noChangeArrowheads="1"/>
          </p:cNvSpPr>
          <p:nvPr/>
        </p:nvSpPr>
        <p:spPr bwMode="auto">
          <a:xfrm>
            <a:off x="3026498" y="2365901"/>
            <a:ext cx="1633781"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Aphakic/</a:t>
            </a:r>
          </a:p>
          <a:p>
            <a:pPr algn="ctr" eaLnBrk="1" hangingPunct="1">
              <a:lnSpc>
                <a:spcPct val="80000"/>
              </a:lnSpc>
              <a:spcBef>
                <a:spcPct val="0"/>
              </a:spcBef>
              <a:buClrTx/>
              <a:buSzTx/>
              <a:buFontTx/>
              <a:buNone/>
            </a:pPr>
            <a:r>
              <a:rPr lang="en-US" altLang="en-US" sz="1800" dirty="0" err="1">
                <a:solidFill>
                  <a:schemeClr val="bg1">
                    <a:lumMod val="75000"/>
                  </a:schemeClr>
                </a:solidFill>
              </a:rPr>
              <a:t>Pseudophakic</a:t>
            </a:r>
            <a:endParaRPr lang="en-US" altLang="en-US" sz="1800" dirty="0">
              <a:solidFill>
                <a:schemeClr val="bg1">
                  <a:lumMod val="75000"/>
                </a:schemeClr>
              </a:solidFill>
            </a:endParaRPr>
          </a:p>
        </p:txBody>
      </p:sp>
      <p:sp>
        <p:nvSpPr>
          <p:cNvPr id="43031" name="Text Box 35"/>
          <p:cNvSpPr txBox="1">
            <a:spLocks noChangeArrowheads="1"/>
          </p:cNvSpPr>
          <p:nvPr/>
        </p:nvSpPr>
        <p:spPr bwMode="auto">
          <a:xfrm>
            <a:off x="1190847" y="1295400"/>
            <a:ext cx="2473754"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solidFill>
                  <a:schemeClr val="bg1">
                    <a:lumMod val="75000"/>
                  </a:schemeClr>
                </a:solidFill>
              </a:rPr>
              <a:t>w/ Pupillary Block</a:t>
            </a:r>
          </a:p>
        </p:txBody>
      </p:sp>
      <p:sp>
        <p:nvSpPr>
          <p:cNvPr id="43032" name="Text Box 36"/>
          <p:cNvSpPr txBox="1">
            <a:spLocks noChangeArrowheads="1"/>
          </p:cNvSpPr>
          <p:nvPr/>
        </p:nvSpPr>
        <p:spPr bwMode="auto">
          <a:xfrm>
            <a:off x="5181600" y="1295400"/>
            <a:ext cx="2630848"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t>w/o Pupillary Block</a:t>
            </a:r>
          </a:p>
        </p:txBody>
      </p:sp>
      <p:sp>
        <p:nvSpPr>
          <p:cNvPr id="49" name="Rectangle 2">
            <a:extLst>
              <a:ext uri="{FF2B5EF4-FFF2-40B4-BE49-F238E27FC236}">
                <a16:creationId xmlns:a16="http://schemas.microsoft.com/office/drawing/2014/main" id="{240EE5BF-F7D2-4FC8-A5DD-F6B5423153C6}"/>
              </a:ext>
            </a:extLst>
          </p:cNvPr>
          <p:cNvSpPr>
            <a:spLocks noGrp="1" noChangeArrowheads="1"/>
          </p:cNvSpPr>
          <p:nvPr>
            <p:ph type="title"/>
          </p:nvPr>
        </p:nvSpPr>
        <p:spPr>
          <a:xfrm>
            <a:off x="457200" y="304800"/>
            <a:ext cx="7543800" cy="563562"/>
          </a:xfrm>
        </p:spPr>
        <p:txBody>
          <a:bodyPr/>
          <a:lstStyle/>
          <a:p>
            <a:pPr eaLnBrk="1" hangingPunct="1"/>
            <a:r>
              <a:rPr lang="en-US" altLang="en-US" sz="3500" dirty="0"/>
              <a:t>Q</a:t>
            </a:r>
          </a:p>
        </p:txBody>
      </p:sp>
      <p:sp>
        <p:nvSpPr>
          <p:cNvPr id="50" name="TextBox 49">
            <a:extLst>
              <a:ext uri="{FF2B5EF4-FFF2-40B4-BE49-F238E27FC236}">
                <a16:creationId xmlns:a16="http://schemas.microsoft.com/office/drawing/2014/main" id="{CF426230-46C8-405C-9015-99EF57762A2E}"/>
              </a:ext>
            </a:extLst>
          </p:cNvPr>
          <p:cNvSpPr txBox="1"/>
          <p:nvPr/>
        </p:nvSpPr>
        <p:spPr>
          <a:xfrm>
            <a:off x="2259496" y="189094"/>
            <a:ext cx="4607480" cy="400110"/>
          </a:xfrm>
          <a:prstGeom prst="rect">
            <a:avLst/>
          </a:prstGeom>
          <a:solidFill>
            <a:schemeClr val="accent1">
              <a:lumMod val="60000"/>
              <a:lumOff val="40000"/>
            </a:schemeClr>
          </a:solidFill>
        </p:spPr>
        <p:txBody>
          <a:bodyPr wrap="none" rtlCol="0">
            <a:spAutoFit/>
          </a:bodyPr>
          <a:lstStyle/>
          <a:p>
            <a:pPr algn="ctr"/>
            <a:r>
              <a:rPr lang="en-US" sz="2000" b="1" dirty="0"/>
              <a:t>Secondary Angle Closure Glaucoma</a:t>
            </a:r>
          </a:p>
        </p:txBody>
      </p:sp>
      <p:sp>
        <p:nvSpPr>
          <p:cNvPr id="2" name="TextBox 1">
            <a:extLst>
              <a:ext uri="{FF2B5EF4-FFF2-40B4-BE49-F238E27FC236}">
                <a16:creationId xmlns:a16="http://schemas.microsoft.com/office/drawing/2014/main" id="{A7E30BEC-923B-4C9A-A856-BDD0D882F6B8}"/>
              </a:ext>
            </a:extLst>
          </p:cNvPr>
          <p:cNvSpPr txBox="1"/>
          <p:nvPr/>
        </p:nvSpPr>
        <p:spPr>
          <a:xfrm>
            <a:off x="887305" y="2844119"/>
            <a:ext cx="1494320" cy="338554"/>
          </a:xfrm>
          <a:prstGeom prst="rect">
            <a:avLst/>
          </a:prstGeom>
          <a:noFill/>
        </p:spPr>
        <p:txBody>
          <a:bodyPr wrap="none" rtlCol="0">
            <a:spAutoFit/>
          </a:bodyPr>
          <a:lstStyle/>
          <a:p>
            <a:r>
              <a:rPr lang="en-US" sz="1600" dirty="0" err="1">
                <a:solidFill>
                  <a:schemeClr val="bg1">
                    <a:lumMod val="75000"/>
                  </a:schemeClr>
                </a:solidFill>
              </a:rPr>
              <a:t>Phacomorphic</a:t>
            </a:r>
            <a:endParaRPr lang="en-US" sz="1600" dirty="0">
              <a:solidFill>
                <a:schemeClr val="bg1">
                  <a:lumMod val="75000"/>
                </a:schemeClr>
              </a:solidFill>
            </a:endParaRPr>
          </a:p>
        </p:txBody>
      </p:sp>
      <p:sp>
        <p:nvSpPr>
          <p:cNvPr id="51" name="TextBox 50">
            <a:extLst>
              <a:ext uri="{FF2B5EF4-FFF2-40B4-BE49-F238E27FC236}">
                <a16:creationId xmlns:a16="http://schemas.microsoft.com/office/drawing/2014/main" id="{156069D4-340B-4160-A336-EBF73557CEE0}"/>
              </a:ext>
            </a:extLst>
          </p:cNvPr>
          <p:cNvSpPr txBox="1"/>
          <p:nvPr/>
        </p:nvSpPr>
        <p:spPr>
          <a:xfrm>
            <a:off x="884725" y="3175578"/>
            <a:ext cx="1402948" cy="338554"/>
          </a:xfrm>
          <a:prstGeom prst="rect">
            <a:avLst/>
          </a:prstGeom>
          <a:noFill/>
        </p:spPr>
        <p:txBody>
          <a:bodyPr wrap="none" rtlCol="0">
            <a:spAutoFit/>
          </a:bodyPr>
          <a:lstStyle/>
          <a:p>
            <a:r>
              <a:rPr lang="en-US" sz="1600" dirty="0">
                <a:solidFill>
                  <a:schemeClr val="bg1">
                    <a:lumMod val="75000"/>
                  </a:schemeClr>
                </a:solidFill>
              </a:rPr>
              <a:t>Ectopia </a:t>
            </a:r>
            <a:r>
              <a:rPr lang="en-US" sz="1600" dirty="0" err="1">
                <a:solidFill>
                  <a:schemeClr val="bg1">
                    <a:lumMod val="75000"/>
                  </a:schemeClr>
                </a:solidFill>
              </a:rPr>
              <a:t>lentis</a:t>
            </a:r>
            <a:endParaRPr lang="en-US" sz="1600" dirty="0">
              <a:solidFill>
                <a:schemeClr val="bg1">
                  <a:lumMod val="75000"/>
                </a:schemeClr>
              </a:solidFill>
            </a:endParaRPr>
          </a:p>
        </p:txBody>
      </p:sp>
      <p:cxnSp>
        <p:nvCxnSpPr>
          <p:cNvPr id="71" name="Straight Connector 70">
            <a:extLst>
              <a:ext uri="{FF2B5EF4-FFF2-40B4-BE49-F238E27FC236}">
                <a16:creationId xmlns:a16="http://schemas.microsoft.com/office/drawing/2014/main" id="{C104938D-BA8D-4E39-9D5F-9EE2012F2F3C}"/>
              </a:ext>
            </a:extLst>
          </p:cNvPr>
          <p:cNvCxnSpPr>
            <a:cxnSpLocks/>
          </p:cNvCxnSpPr>
          <p:nvPr/>
        </p:nvCxnSpPr>
        <p:spPr>
          <a:xfrm flipH="1">
            <a:off x="762665" y="3023488"/>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2A7E4E40-472F-4E50-8A7A-45C10FDD7171}"/>
              </a:ext>
            </a:extLst>
          </p:cNvPr>
          <p:cNvCxnSpPr>
            <a:cxnSpLocks/>
          </p:cNvCxnSpPr>
          <p:nvPr/>
        </p:nvCxnSpPr>
        <p:spPr>
          <a:xfrm flipH="1">
            <a:off x="762665" y="3347853"/>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C3924889-45B9-4383-9C9E-48F0A9C27AD8}"/>
              </a:ext>
            </a:extLst>
          </p:cNvPr>
          <p:cNvCxnSpPr>
            <a:cxnSpLocks/>
          </p:cNvCxnSpPr>
          <p:nvPr/>
        </p:nvCxnSpPr>
        <p:spPr>
          <a:xfrm flipH="1">
            <a:off x="748719" y="2838976"/>
            <a:ext cx="13947" cy="5088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 name="Straight Arrow Connector 5">
            <a:extLst>
              <a:ext uri="{FF2B5EF4-FFF2-40B4-BE49-F238E27FC236}">
                <a16:creationId xmlns:a16="http://schemas.microsoft.com/office/drawing/2014/main" id="{A3439F0C-5143-461F-8F3C-2E830785DEFC}"/>
              </a:ext>
            </a:extLst>
          </p:cNvPr>
          <p:cNvCxnSpPr>
            <a:stCxn id="50" idx="2"/>
          </p:cNvCxnSpPr>
          <p:nvPr/>
        </p:nvCxnSpPr>
        <p:spPr>
          <a:xfrm flipH="1">
            <a:off x="2971800" y="589204"/>
            <a:ext cx="1591436" cy="706196"/>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0" name="Straight Arrow Connector 9">
            <a:extLst>
              <a:ext uri="{FF2B5EF4-FFF2-40B4-BE49-F238E27FC236}">
                <a16:creationId xmlns:a16="http://schemas.microsoft.com/office/drawing/2014/main" id="{84DC796E-F6ED-4FBB-82D2-A260F480BF8A}"/>
              </a:ext>
            </a:extLst>
          </p:cNvPr>
          <p:cNvCxnSpPr>
            <a:cxnSpLocks/>
          </p:cNvCxnSpPr>
          <p:nvPr/>
        </p:nvCxnSpPr>
        <p:spPr>
          <a:xfrm>
            <a:off x="4572000" y="589204"/>
            <a:ext cx="1600200" cy="706196"/>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6" name="Straight Arrow Connector 25">
            <a:extLst>
              <a:ext uri="{FF2B5EF4-FFF2-40B4-BE49-F238E27FC236}">
                <a16:creationId xmlns:a16="http://schemas.microsoft.com/office/drawing/2014/main" id="{B70E0124-9B84-41A5-8D84-A66B7838A706}"/>
              </a:ext>
            </a:extLst>
          </p:cNvPr>
          <p:cNvCxnSpPr>
            <a:cxnSpLocks/>
          </p:cNvCxnSpPr>
          <p:nvPr/>
        </p:nvCxnSpPr>
        <p:spPr>
          <a:xfrm flipH="1">
            <a:off x="1159539" y="1828800"/>
            <a:ext cx="1290435" cy="478059"/>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28" name="Straight Arrow Connector 27">
            <a:extLst>
              <a:ext uri="{FF2B5EF4-FFF2-40B4-BE49-F238E27FC236}">
                <a16:creationId xmlns:a16="http://schemas.microsoft.com/office/drawing/2014/main" id="{567A4249-5C59-4416-8A8E-1C35913900AB}"/>
              </a:ext>
            </a:extLst>
          </p:cNvPr>
          <p:cNvCxnSpPr>
            <a:cxnSpLocks/>
          </p:cNvCxnSpPr>
          <p:nvPr/>
        </p:nvCxnSpPr>
        <p:spPr>
          <a:xfrm>
            <a:off x="2449973" y="1832208"/>
            <a:ext cx="1268784"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56" name="Text Box 6">
            <a:extLst>
              <a:ext uri="{FF2B5EF4-FFF2-40B4-BE49-F238E27FC236}">
                <a16:creationId xmlns:a16="http://schemas.microsoft.com/office/drawing/2014/main" id="{557983BD-9D64-49B9-A366-A08663B0451F}"/>
              </a:ext>
            </a:extLst>
          </p:cNvPr>
          <p:cNvSpPr txBox="1">
            <a:spLocks noChangeArrowheads="1"/>
          </p:cNvSpPr>
          <p:nvPr/>
        </p:nvSpPr>
        <p:spPr bwMode="auto">
          <a:xfrm>
            <a:off x="5029200" y="2356376"/>
            <a:ext cx="813043"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r" eaLnBrk="1" hangingPunct="1">
              <a:lnSpc>
                <a:spcPct val="80000"/>
              </a:lnSpc>
              <a:spcBef>
                <a:spcPct val="0"/>
              </a:spcBef>
              <a:buClrTx/>
              <a:buSzTx/>
              <a:buFontTx/>
              <a:buNone/>
            </a:pPr>
            <a:r>
              <a:rPr lang="en-US" altLang="en-US" sz="1800" dirty="0"/>
              <a:t>‘Push’</a:t>
            </a:r>
          </a:p>
        </p:txBody>
      </p:sp>
      <p:sp>
        <p:nvSpPr>
          <p:cNvPr id="57" name="Text Box 14">
            <a:extLst>
              <a:ext uri="{FF2B5EF4-FFF2-40B4-BE49-F238E27FC236}">
                <a16:creationId xmlns:a16="http://schemas.microsoft.com/office/drawing/2014/main" id="{5DAFA1C1-3A29-4C27-A379-663FDD22E326}"/>
              </a:ext>
            </a:extLst>
          </p:cNvPr>
          <p:cNvSpPr txBox="1">
            <a:spLocks noChangeArrowheads="1"/>
          </p:cNvSpPr>
          <p:nvPr/>
        </p:nvSpPr>
        <p:spPr bwMode="auto">
          <a:xfrm>
            <a:off x="7620000" y="2365901"/>
            <a:ext cx="671979"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‘Pull’</a:t>
            </a:r>
          </a:p>
        </p:txBody>
      </p:sp>
      <p:cxnSp>
        <p:nvCxnSpPr>
          <p:cNvPr id="58" name="Straight Arrow Connector 57">
            <a:extLst>
              <a:ext uri="{FF2B5EF4-FFF2-40B4-BE49-F238E27FC236}">
                <a16:creationId xmlns:a16="http://schemas.microsoft.com/office/drawing/2014/main" id="{E874FEE9-46BD-46A3-90A3-DE7CC220FBFF}"/>
              </a:ext>
            </a:extLst>
          </p:cNvPr>
          <p:cNvCxnSpPr>
            <a:cxnSpLocks/>
          </p:cNvCxnSpPr>
          <p:nvPr/>
        </p:nvCxnSpPr>
        <p:spPr>
          <a:xfrm flipH="1">
            <a:off x="5867400" y="1828800"/>
            <a:ext cx="849775" cy="477455"/>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59" name="Straight Arrow Connector 58">
            <a:extLst>
              <a:ext uri="{FF2B5EF4-FFF2-40B4-BE49-F238E27FC236}">
                <a16:creationId xmlns:a16="http://schemas.microsoft.com/office/drawing/2014/main" id="{C370A4A1-FE96-4E70-B89E-839542A5E241}"/>
              </a:ext>
            </a:extLst>
          </p:cNvPr>
          <p:cNvCxnSpPr>
            <a:cxnSpLocks/>
          </p:cNvCxnSpPr>
          <p:nvPr/>
        </p:nvCxnSpPr>
        <p:spPr>
          <a:xfrm>
            <a:off x="6717173" y="1832208"/>
            <a:ext cx="902827" cy="474047"/>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101" name="Text Box 42">
            <a:extLst>
              <a:ext uri="{FF2B5EF4-FFF2-40B4-BE49-F238E27FC236}">
                <a16:creationId xmlns:a16="http://schemas.microsoft.com/office/drawing/2014/main" id="{334BC1A9-19DE-4364-B6DD-2EE35901B8C6}"/>
              </a:ext>
            </a:extLst>
          </p:cNvPr>
          <p:cNvSpPr txBox="1">
            <a:spLocks noChangeArrowheads="1"/>
          </p:cNvSpPr>
          <p:nvPr/>
        </p:nvSpPr>
        <p:spPr bwMode="auto">
          <a:xfrm>
            <a:off x="5551406" y="3192546"/>
            <a:ext cx="2276072"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ERD/choroidal effusion</a:t>
            </a:r>
          </a:p>
        </p:txBody>
      </p:sp>
      <p:sp>
        <p:nvSpPr>
          <p:cNvPr id="103" name="Text Box 47">
            <a:extLst>
              <a:ext uri="{FF2B5EF4-FFF2-40B4-BE49-F238E27FC236}">
                <a16:creationId xmlns:a16="http://schemas.microsoft.com/office/drawing/2014/main" id="{B8E0D8FB-F6B2-4B80-97DB-EF49CE3BCD2B}"/>
              </a:ext>
            </a:extLst>
          </p:cNvPr>
          <p:cNvSpPr txBox="1">
            <a:spLocks noChangeArrowheads="1"/>
          </p:cNvSpPr>
          <p:nvPr/>
        </p:nvSpPr>
        <p:spPr bwMode="auto">
          <a:xfrm>
            <a:off x="5543446" y="4055146"/>
            <a:ext cx="1619354"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err="1">
                <a:solidFill>
                  <a:schemeClr val="bg1">
                    <a:lumMod val="75000"/>
                  </a:schemeClr>
                </a:solidFill>
              </a:rPr>
              <a:t>Nanophthalmos</a:t>
            </a:r>
            <a:endParaRPr lang="en-US" altLang="en-US" sz="1600" dirty="0">
              <a:solidFill>
                <a:schemeClr val="bg1">
                  <a:lumMod val="75000"/>
                </a:schemeClr>
              </a:solidFill>
            </a:endParaRPr>
          </a:p>
        </p:txBody>
      </p:sp>
      <p:cxnSp>
        <p:nvCxnSpPr>
          <p:cNvPr id="104" name="Straight Connector 103">
            <a:extLst>
              <a:ext uri="{FF2B5EF4-FFF2-40B4-BE49-F238E27FC236}">
                <a16:creationId xmlns:a16="http://schemas.microsoft.com/office/drawing/2014/main" id="{49D87D4A-E317-4446-9B95-5184CB3968F3}"/>
              </a:ext>
            </a:extLst>
          </p:cNvPr>
          <p:cNvCxnSpPr>
            <a:cxnSpLocks/>
          </p:cNvCxnSpPr>
          <p:nvPr/>
        </p:nvCxnSpPr>
        <p:spPr>
          <a:xfrm flipH="1">
            <a:off x="5316229" y="2667000"/>
            <a:ext cx="7397" cy="2531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5" name="Straight Connector 104">
            <a:extLst>
              <a:ext uri="{FF2B5EF4-FFF2-40B4-BE49-F238E27FC236}">
                <a16:creationId xmlns:a16="http://schemas.microsoft.com/office/drawing/2014/main" id="{F40B6D71-75A8-4A88-864D-00D14C2F710D}"/>
              </a:ext>
            </a:extLst>
          </p:cNvPr>
          <p:cNvCxnSpPr/>
          <p:nvPr/>
        </p:nvCxnSpPr>
        <p:spPr>
          <a:xfrm flipH="1">
            <a:off x="5323624" y="2832814"/>
            <a:ext cx="24447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6" name="Straight Connector 105">
            <a:extLst>
              <a:ext uri="{FF2B5EF4-FFF2-40B4-BE49-F238E27FC236}">
                <a16:creationId xmlns:a16="http://schemas.microsoft.com/office/drawing/2014/main" id="{010BF7B2-AA07-4DCF-822D-E2DB5CC0BF59}"/>
              </a:ext>
            </a:extLst>
          </p:cNvPr>
          <p:cNvCxnSpPr/>
          <p:nvPr/>
        </p:nvCxnSpPr>
        <p:spPr>
          <a:xfrm flipH="1">
            <a:off x="5323624" y="3360065"/>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a:extLst>
              <a:ext uri="{FF2B5EF4-FFF2-40B4-BE49-F238E27FC236}">
                <a16:creationId xmlns:a16="http://schemas.microsoft.com/office/drawing/2014/main" id="{BAC8035C-3999-4C31-93CD-6C0D2ADEB73B}"/>
              </a:ext>
            </a:extLst>
          </p:cNvPr>
          <p:cNvCxnSpPr/>
          <p:nvPr/>
        </p:nvCxnSpPr>
        <p:spPr>
          <a:xfrm flipH="1">
            <a:off x="5323536" y="3786938"/>
            <a:ext cx="24447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8" name="Straight Connector 107">
            <a:extLst>
              <a:ext uri="{FF2B5EF4-FFF2-40B4-BE49-F238E27FC236}">
                <a16:creationId xmlns:a16="http://schemas.microsoft.com/office/drawing/2014/main" id="{DB64CAEE-69B4-426A-8A5B-D1269DBF0F66}"/>
              </a:ext>
            </a:extLst>
          </p:cNvPr>
          <p:cNvCxnSpPr/>
          <p:nvPr/>
        </p:nvCxnSpPr>
        <p:spPr>
          <a:xfrm flipH="1">
            <a:off x="5327493" y="4249152"/>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12" name="Straight Connector 111">
            <a:extLst>
              <a:ext uri="{FF2B5EF4-FFF2-40B4-BE49-F238E27FC236}">
                <a16:creationId xmlns:a16="http://schemas.microsoft.com/office/drawing/2014/main" id="{99A16C30-4BE4-48E5-8B65-0C5F3039B8DC}"/>
              </a:ext>
            </a:extLst>
          </p:cNvPr>
          <p:cNvCxnSpPr/>
          <p:nvPr/>
        </p:nvCxnSpPr>
        <p:spPr>
          <a:xfrm flipH="1">
            <a:off x="5333455" y="51816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13" name="Text Box 42">
            <a:extLst>
              <a:ext uri="{FF2B5EF4-FFF2-40B4-BE49-F238E27FC236}">
                <a16:creationId xmlns:a16="http://schemas.microsoft.com/office/drawing/2014/main" id="{056DFFD9-3CA2-42E7-90FE-4F14522E3504}"/>
              </a:ext>
            </a:extLst>
          </p:cNvPr>
          <p:cNvSpPr txBox="1">
            <a:spLocks noChangeArrowheads="1"/>
          </p:cNvSpPr>
          <p:nvPr/>
        </p:nvSpPr>
        <p:spPr bwMode="auto">
          <a:xfrm>
            <a:off x="5533954" y="3623846"/>
            <a:ext cx="1678665"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b="1" dirty="0"/>
              <a:t>Retinal surgery</a:t>
            </a:r>
          </a:p>
        </p:txBody>
      </p:sp>
      <p:sp>
        <p:nvSpPr>
          <p:cNvPr id="118" name="Text Box 47">
            <a:extLst>
              <a:ext uri="{FF2B5EF4-FFF2-40B4-BE49-F238E27FC236}">
                <a16:creationId xmlns:a16="http://schemas.microsoft.com/office/drawing/2014/main" id="{3F59D898-ECAD-49F0-9425-2A1BC8DDA7B5}"/>
              </a:ext>
            </a:extLst>
          </p:cNvPr>
          <p:cNvSpPr txBox="1">
            <a:spLocks noChangeArrowheads="1"/>
          </p:cNvSpPr>
          <p:nvPr/>
        </p:nvSpPr>
        <p:spPr bwMode="auto">
          <a:xfrm>
            <a:off x="5523688" y="4538246"/>
            <a:ext cx="1414170"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Drug-induced</a:t>
            </a:r>
          </a:p>
        </p:txBody>
      </p:sp>
      <p:sp>
        <p:nvSpPr>
          <p:cNvPr id="121" name="Text Box 45">
            <a:extLst>
              <a:ext uri="{FF2B5EF4-FFF2-40B4-BE49-F238E27FC236}">
                <a16:creationId xmlns:a16="http://schemas.microsoft.com/office/drawing/2014/main" id="{261B7576-5E47-4AEB-A7FB-9A1B9ECB52C4}"/>
              </a:ext>
            </a:extLst>
          </p:cNvPr>
          <p:cNvSpPr txBox="1">
            <a:spLocks noChangeArrowheads="1"/>
          </p:cNvSpPr>
          <p:nvPr/>
        </p:nvSpPr>
        <p:spPr bwMode="auto">
          <a:xfrm>
            <a:off x="5523688" y="5013493"/>
            <a:ext cx="582211"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PFV</a:t>
            </a:r>
          </a:p>
        </p:txBody>
      </p:sp>
      <p:sp>
        <p:nvSpPr>
          <p:cNvPr id="16" name="TextBox 15">
            <a:extLst>
              <a:ext uri="{FF2B5EF4-FFF2-40B4-BE49-F238E27FC236}">
                <a16:creationId xmlns:a16="http://schemas.microsoft.com/office/drawing/2014/main" id="{984E008D-FBBA-42B4-940E-EA26772E0161}"/>
              </a:ext>
            </a:extLst>
          </p:cNvPr>
          <p:cNvSpPr txBox="1"/>
          <p:nvPr/>
        </p:nvSpPr>
        <p:spPr>
          <a:xfrm>
            <a:off x="6230528" y="5257800"/>
            <a:ext cx="1326004" cy="369332"/>
          </a:xfrm>
          <a:prstGeom prst="rect">
            <a:avLst/>
          </a:prstGeom>
          <a:noFill/>
        </p:spPr>
        <p:txBody>
          <a:bodyPr wrap="none" rtlCol="0">
            <a:spAutoFit/>
          </a:bodyPr>
          <a:lstStyle/>
          <a:p>
            <a:pPr algn="ctr"/>
            <a:r>
              <a:rPr lang="en-US" dirty="0">
                <a:solidFill>
                  <a:schemeClr val="bg1">
                    <a:lumMod val="75000"/>
                  </a:schemeClr>
                </a:solidFill>
              </a:rPr>
              <a:t>Both/Either</a:t>
            </a:r>
          </a:p>
        </p:txBody>
      </p:sp>
      <p:cxnSp>
        <p:nvCxnSpPr>
          <p:cNvPr id="125" name="Straight Connector 124">
            <a:extLst>
              <a:ext uri="{FF2B5EF4-FFF2-40B4-BE49-F238E27FC236}">
                <a16:creationId xmlns:a16="http://schemas.microsoft.com/office/drawing/2014/main" id="{01138141-D318-4ED7-A7FE-D8F2155CE890}"/>
              </a:ext>
            </a:extLst>
          </p:cNvPr>
          <p:cNvCxnSpPr/>
          <p:nvPr/>
        </p:nvCxnSpPr>
        <p:spPr>
          <a:xfrm flipH="1">
            <a:off x="5334000" y="4724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00" name="Text Box 23">
            <a:extLst>
              <a:ext uri="{FF2B5EF4-FFF2-40B4-BE49-F238E27FC236}">
                <a16:creationId xmlns:a16="http://schemas.microsoft.com/office/drawing/2014/main" id="{D8F2FCFF-2984-4836-B000-9C5601A8EAAA}"/>
              </a:ext>
            </a:extLst>
          </p:cNvPr>
          <p:cNvSpPr txBox="1">
            <a:spLocks noChangeArrowheads="1"/>
          </p:cNvSpPr>
          <p:nvPr/>
        </p:nvSpPr>
        <p:spPr bwMode="auto">
          <a:xfrm>
            <a:off x="5530369" y="2667000"/>
            <a:ext cx="2143536"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Aqueous misdirection</a:t>
            </a:r>
          </a:p>
        </p:txBody>
      </p:sp>
      <p:sp>
        <p:nvSpPr>
          <p:cNvPr id="61" name="TextBox 60">
            <a:extLst>
              <a:ext uri="{FF2B5EF4-FFF2-40B4-BE49-F238E27FC236}">
                <a16:creationId xmlns:a16="http://schemas.microsoft.com/office/drawing/2014/main" id="{1500B0C0-EFB8-4B81-A9E8-132130575CA3}"/>
              </a:ext>
            </a:extLst>
          </p:cNvPr>
          <p:cNvSpPr txBox="1"/>
          <p:nvPr/>
        </p:nvSpPr>
        <p:spPr>
          <a:xfrm>
            <a:off x="488967" y="1676400"/>
            <a:ext cx="5966428" cy="584775"/>
          </a:xfrm>
          <a:prstGeom prst="rect">
            <a:avLst/>
          </a:prstGeom>
          <a:solidFill>
            <a:srgbClr val="B3CDCC"/>
          </a:solidFill>
        </p:spPr>
        <p:txBody>
          <a:bodyPr wrap="square" rtlCol="0">
            <a:spAutoFit/>
          </a:bodyPr>
          <a:lstStyle/>
          <a:p>
            <a:r>
              <a:rPr lang="en-US" sz="1600" i="1" dirty="0">
                <a:solidFill>
                  <a:srgbClr val="0000FF"/>
                </a:solidFill>
              </a:rPr>
              <a:t>The </a:t>
            </a:r>
            <a:r>
              <a:rPr lang="en-US" sz="1600" dirty="0">
                <a:solidFill>
                  <a:srgbClr val="0000FF"/>
                </a:solidFill>
              </a:rPr>
              <a:t>Glaucoma</a:t>
            </a:r>
            <a:r>
              <a:rPr lang="en-US" sz="1600" i="1" dirty="0">
                <a:solidFill>
                  <a:srgbClr val="0000FF"/>
                </a:solidFill>
              </a:rPr>
              <a:t> book mentions three types of retinal surgery that can lead to secondary angle-closure glaucoma—what are they?</a:t>
            </a:r>
          </a:p>
        </p:txBody>
      </p:sp>
      <p:sp>
        <p:nvSpPr>
          <p:cNvPr id="62" name="TextBox 61">
            <a:extLst>
              <a:ext uri="{FF2B5EF4-FFF2-40B4-BE49-F238E27FC236}">
                <a16:creationId xmlns:a16="http://schemas.microsoft.com/office/drawing/2014/main" id="{9F99A058-C80E-464F-8FDF-472E828C9C34}"/>
              </a:ext>
            </a:extLst>
          </p:cNvPr>
          <p:cNvSpPr txBox="1"/>
          <p:nvPr/>
        </p:nvSpPr>
        <p:spPr>
          <a:xfrm>
            <a:off x="524813" y="2886118"/>
            <a:ext cx="1109177" cy="584775"/>
          </a:xfrm>
          <a:prstGeom prst="rect">
            <a:avLst/>
          </a:prstGeom>
          <a:solidFill>
            <a:srgbClr val="B3CDCC"/>
          </a:solidFill>
        </p:spPr>
        <p:txBody>
          <a:bodyPr wrap="square" rtlCol="0">
            <a:spAutoFit/>
          </a:bodyPr>
          <a:lstStyle/>
          <a:p>
            <a:pPr algn="ctr"/>
            <a:r>
              <a:rPr lang="en-US" sz="1600" b="1" dirty="0">
                <a:solidFill>
                  <a:schemeClr val="bg1">
                    <a:lumMod val="65000"/>
                  </a:schemeClr>
                </a:solidFill>
              </a:rPr>
              <a:t>Scleral buckling</a:t>
            </a:r>
          </a:p>
        </p:txBody>
      </p:sp>
      <p:sp>
        <p:nvSpPr>
          <p:cNvPr id="63" name="TextBox 62">
            <a:extLst>
              <a:ext uri="{FF2B5EF4-FFF2-40B4-BE49-F238E27FC236}">
                <a16:creationId xmlns:a16="http://schemas.microsoft.com/office/drawing/2014/main" id="{2F627D11-503A-4202-827F-4DBEDB6D247F}"/>
              </a:ext>
            </a:extLst>
          </p:cNvPr>
          <p:cNvSpPr txBox="1"/>
          <p:nvPr/>
        </p:nvSpPr>
        <p:spPr>
          <a:xfrm>
            <a:off x="2929423" y="2889334"/>
            <a:ext cx="1109177" cy="584775"/>
          </a:xfrm>
          <a:prstGeom prst="rect">
            <a:avLst/>
          </a:prstGeom>
          <a:solidFill>
            <a:srgbClr val="B3CDCC"/>
          </a:solidFill>
        </p:spPr>
        <p:txBody>
          <a:bodyPr wrap="square" rtlCol="0">
            <a:spAutoFit/>
          </a:bodyPr>
          <a:lstStyle/>
          <a:p>
            <a:pPr algn="ctr"/>
            <a:r>
              <a:rPr lang="en-US" sz="1600" b="1" dirty="0">
                <a:solidFill>
                  <a:srgbClr val="B3CDCC"/>
                </a:solidFill>
              </a:rPr>
              <a:t>Scleral buckling</a:t>
            </a:r>
          </a:p>
        </p:txBody>
      </p:sp>
      <p:sp>
        <p:nvSpPr>
          <p:cNvPr id="64" name="TextBox 63">
            <a:extLst>
              <a:ext uri="{FF2B5EF4-FFF2-40B4-BE49-F238E27FC236}">
                <a16:creationId xmlns:a16="http://schemas.microsoft.com/office/drawing/2014/main" id="{70EB08F3-7A60-4D2F-8F42-88F6A21481C1}"/>
              </a:ext>
            </a:extLst>
          </p:cNvPr>
          <p:cNvSpPr txBox="1"/>
          <p:nvPr/>
        </p:nvSpPr>
        <p:spPr>
          <a:xfrm>
            <a:off x="5291623" y="2878524"/>
            <a:ext cx="1109177" cy="584775"/>
          </a:xfrm>
          <a:prstGeom prst="rect">
            <a:avLst/>
          </a:prstGeom>
          <a:solidFill>
            <a:srgbClr val="B3CDCC"/>
          </a:solidFill>
        </p:spPr>
        <p:txBody>
          <a:bodyPr wrap="square" rtlCol="0">
            <a:spAutoFit/>
          </a:bodyPr>
          <a:lstStyle/>
          <a:p>
            <a:pPr algn="ctr"/>
            <a:r>
              <a:rPr lang="en-US" sz="1600" b="1" dirty="0">
                <a:solidFill>
                  <a:srgbClr val="B3CDCC"/>
                </a:solidFill>
              </a:rPr>
              <a:t>Scleral buckling</a:t>
            </a:r>
          </a:p>
        </p:txBody>
      </p:sp>
      <p:sp>
        <p:nvSpPr>
          <p:cNvPr id="65" name="TextBox 64">
            <a:extLst>
              <a:ext uri="{FF2B5EF4-FFF2-40B4-BE49-F238E27FC236}">
                <a16:creationId xmlns:a16="http://schemas.microsoft.com/office/drawing/2014/main" id="{ED124C7C-5DB4-46D0-97F1-065BB598427F}"/>
              </a:ext>
            </a:extLst>
          </p:cNvPr>
          <p:cNvSpPr txBox="1"/>
          <p:nvPr/>
        </p:nvSpPr>
        <p:spPr>
          <a:xfrm>
            <a:off x="5503180" y="3018407"/>
            <a:ext cx="686062" cy="338554"/>
          </a:xfrm>
          <a:prstGeom prst="rect">
            <a:avLst/>
          </a:prstGeom>
          <a:noFill/>
        </p:spPr>
        <p:txBody>
          <a:bodyPr wrap="square" rtlCol="0">
            <a:spAutoFit/>
          </a:bodyPr>
          <a:lstStyle/>
          <a:p>
            <a:pPr algn="ctr"/>
            <a:r>
              <a:rPr lang="en-US" sz="1600" b="1" dirty="0">
                <a:solidFill>
                  <a:schemeClr val="bg1">
                    <a:lumMod val="65000"/>
                  </a:schemeClr>
                </a:solidFill>
              </a:rPr>
              <a:t>PRP</a:t>
            </a:r>
          </a:p>
        </p:txBody>
      </p:sp>
      <p:cxnSp>
        <p:nvCxnSpPr>
          <p:cNvPr id="66" name="Straight Arrow Connector 65">
            <a:extLst>
              <a:ext uri="{FF2B5EF4-FFF2-40B4-BE49-F238E27FC236}">
                <a16:creationId xmlns:a16="http://schemas.microsoft.com/office/drawing/2014/main" id="{9E3E7380-916A-4370-9D77-F2D6B8856D14}"/>
              </a:ext>
            </a:extLst>
          </p:cNvPr>
          <p:cNvCxnSpPr>
            <a:cxnSpLocks/>
            <a:stCxn id="61" idx="2"/>
          </p:cNvCxnSpPr>
          <p:nvPr/>
        </p:nvCxnSpPr>
        <p:spPr>
          <a:xfrm flipH="1">
            <a:off x="1633991" y="2261175"/>
            <a:ext cx="1838190" cy="600446"/>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67" name="Straight Arrow Connector 66">
            <a:extLst>
              <a:ext uri="{FF2B5EF4-FFF2-40B4-BE49-F238E27FC236}">
                <a16:creationId xmlns:a16="http://schemas.microsoft.com/office/drawing/2014/main" id="{CBD62668-FDA6-4702-ACED-41DE664B0577}"/>
              </a:ext>
            </a:extLst>
          </p:cNvPr>
          <p:cNvCxnSpPr/>
          <p:nvPr/>
        </p:nvCxnSpPr>
        <p:spPr>
          <a:xfrm>
            <a:off x="3468200" y="2263108"/>
            <a:ext cx="1806677" cy="615416"/>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47" name="Straight Arrow Connector 46">
            <a:extLst>
              <a:ext uri="{FF2B5EF4-FFF2-40B4-BE49-F238E27FC236}">
                <a16:creationId xmlns:a16="http://schemas.microsoft.com/office/drawing/2014/main" id="{7292498A-8DAC-4EC7-BBA2-51DAD5EB2FBC}"/>
              </a:ext>
            </a:extLst>
          </p:cNvPr>
          <p:cNvCxnSpPr>
            <a:cxnSpLocks/>
          </p:cNvCxnSpPr>
          <p:nvPr/>
        </p:nvCxnSpPr>
        <p:spPr>
          <a:xfrm>
            <a:off x="3472181" y="2286000"/>
            <a:ext cx="11831" cy="628159"/>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45" name="TextBox 44">
            <a:extLst>
              <a:ext uri="{FF2B5EF4-FFF2-40B4-BE49-F238E27FC236}">
                <a16:creationId xmlns:a16="http://schemas.microsoft.com/office/drawing/2014/main" id="{5878E967-4E2A-429E-83C6-C672029F37A6}"/>
              </a:ext>
            </a:extLst>
          </p:cNvPr>
          <p:cNvSpPr txBox="1"/>
          <p:nvPr/>
        </p:nvSpPr>
        <p:spPr>
          <a:xfrm>
            <a:off x="357519" y="3472113"/>
            <a:ext cx="5115263" cy="523220"/>
          </a:xfrm>
          <a:prstGeom prst="rect">
            <a:avLst/>
          </a:prstGeom>
          <a:solidFill>
            <a:schemeClr val="accent1">
              <a:lumMod val="40000"/>
              <a:lumOff val="60000"/>
            </a:schemeClr>
          </a:solidFill>
        </p:spPr>
        <p:txBody>
          <a:bodyPr wrap="square" rtlCol="0">
            <a:spAutoFit/>
          </a:bodyPr>
          <a:lstStyle/>
          <a:p>
            <a:r>
              <a:rPr lang="en-US" sz="1400" i="1" dirty="0">
                <a:solidFill>
                  <a:srgbClr val="0000FF"/>
                </a:solidFill>
              </a:rPr>
              <a:t>What specific PPV adjunct is associated with secondary ACG?</a:t>
            </a:r>
          </a:p>
          <a:p>
            <a:r>
              <a:rPr lang="en-US" sz="1400" dirty="0">
                <a:solidFill>
                  <a:schemeClr val="accent1">
                    <a:lumMod val="40000"/>
                    <a:lumOff val="60000"/>
                  </a:schemeClr>
                </a:solidFill>
              </a:rPr>
              <a:t>The use of a </a:t>
            </a:r>
            <a:r>
              <a:rPr lang="en-US" sz="1400" dirty="0" err="1">
                <a:solidFill>
                  <a:schemeClr val="accent1">
                    <a:lumMod val="40000"/>
                    <a:lumOff val="60000"/>
                  </a:schemeClr>
                </a:solidFill>
              </a:rPr>
              <a:t>tamponading</a:t>
            </a:r>
            <a:r>
              <a:rPr lang="en-US" sz="1400" dirty="0">
                <a:solidFill>
                  <a:schemeClr val="accent1">
                    <a:lumMod val="40000"/>
                    <a:lumOff val="60000"/>
                  </a:schemeClr>
                </a:solidFill>
              </a:rPr>
              <a:t> injectable (</a:t>
            </a:r>
            <a:r>
              <a:rPr lang="en-US" sz="1400" dirty="0" err="1">
                <a:solidFill>
                  <a:schemeClr val="accent1">
                    <a:lumMod val="40000"/>
                    <a:lumOff val="60000"/>
                  </a:schemeClr>
                </a:solidFill>
              </a:rPr>
              <a:t>eg</a:t>
            </a:r>
            <a:r>
              <a:rPr lang="en-US" sz="1400" dirty="0">
                <a:solidFill>
                  <a:schemeClr val="accent1">
                    <a:lumMod val="40000"/>
                    <a:lumOff val="60000"/>
                  </a:schemeClr>
                </a:solidFill>
              </a:rPr>
              <a:t>, air; silicone oil)</a:t>
            </a:r>
          </a:p>
        </p:txBody>
      </p:sp>
      <p:sp>
        <p:nvSpPr>
          <p:cNvPr id="46" name="TextBox 45">
            <a:extLst>
              <a:ext uri="{FF2B5EF4-FFF2-40B4-BE49-F238E27FC236}">
                <a16:creationId xmlns:a16="http://schemas.microsoft.com/office/drawing/2014/main" id="{9FC26C60-C279-4A26-9EAE-4012D0B3C504}"/>
              </a:ext>
            </a:extLst>
          </p:cNvPr>
          <p:cNvSpPr txBox="1"/>
          <p:nvPr/>
        </p:nvSpPr>
        <p:spPr>
          <a:xfrm>
            <a:off x="3191981" y="3014246"/>
            <a:ext cx="602266" cy="338554"/>
          </a:xfrm>
          <a:prstGeom prst="rect">
            <a:avLst/>
          </a:prstGeom>
          <a:noFill/>
        </p:spPr>
        <p:txBody>
          <a:bodyPr wrap="square" rtlCol="0">
            <a:spAutoFit/>
          </a:bodyPr>
          <a:lstStyle/>
          <a:p>
            <a:pPr algn="ctr"/>
            <a:r>
              <a:rPr lang="en-US" sz="1600" b="1" dirty="0">
                <a:solidFill>
                  <a:srgbClr val="0000FF"/>
                </a:solidFill>
              </a:rPr>
              <a:t>PPV</a:t>
            </a:r>
          </a:p>
        </p:txBody>
      </p:sp>
      <p:sp>
        <p:nvSpPr>
          <p:cNvPr id="41" name="Oval 40">
            <a:extLst>
              <a:ext uri="{FF2B5EF4-FFF2-40B4-BE49-F238E27FC236}">
                <a16:creationId xmlns:a16="http://schemas.microsoft.com/office/drawing/2014/main" id="{9E9787BC-FCC0-4CB7-B35E-BC0E3E1122C0}"/>
              </a:ext>
            </a:extLst>
          </p:cNvPr>
          <p:cNvSpPr/>
          <p:nvPr/>
        </p:nvSpPr>
        <p:spPr>
          <a:xfrm>
            <a:off x="5441637" y="3548269"/>
            <a:ext cx="1797363" cy="490331"/>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08137529"/>
      </p:ext>
    </p:extLst>
  </p:cSld>
  <p:clrMapOvr>
    <a:masterClrMapping/>
  </p:clrMapOvr>
</p:sld>
</file>

<file path=ppt/slides/slide1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Straight Arrow Connector 12">
            <a:extLst>
              <a:ext uri="{FF2B5EF4-FFF2-40B4-BE49-F238E27FC236}">
                <a16:creationId xmlns:a16="http://schemas.microsoft.com/office/drawing/2014/main" id="{A6DE2085-829C-480C-9216-69D6039C0A37}"/>
              </a:ext>
            </a:extLst>
          </p:cNvPr>
          <p:cNvCxnSpPr>
            <a:cxnSpLocks/>
          </p:cNvCxnSpPr>
          <p:nvPr/>
        </p:nvCxnSpPr>
        <p:spPr>
          <a:xfrm>
            <a:off x="6717173" y="1828800"/>
            <a:ext cx="0" cy="3462754"/>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43014" name="Text Box 6"/>
          <p:cNvSpPr txBox="1">
            <a:spLocks noChangeArrowheads="1"/>
          </p:cNvSpPr>
          <p:nvPr/>
        </p:nvSpPr>
        <p:spPr bwMode="auto">
          <a:xfrm>
            <a:off x="533400" y="2356376"/>
            <a:ext cx="1005403"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Lens-</a:t>
            </a:r>
          </a:p>
          <a:p>
            <a:pPr algn="ctr" eaLnBrk="1" hangingPunct="1">
              <a:lnSpc>
                <a:spcPct val="80000"/>
              </a:lnSpc>
              <a:spcBef>
                <a:spcPct val="0"/>
              </a:spcBef>
              <a:buClrTx/>
              <a:buSzTx/>
              <a:buFontTx/>
              <a:buNone/>
            </a:pPr>
            <a:r>
              <a:rPr lang="en-US" altLang="en-US" sz="1800" dirty="0">
                <a:solidFill>
                  <a:schemeClr val="bg1">
                    <a:lumMod val="75000"/>
                  </a:schemeClr>
                </a:solidFill>
              </a:rPr>
              <a:t>Induced</a:t>
            </a:r>
          </a:p>
        </p:txBody>
      </p:sp>
      <p:sp>
        <p:nvSpPr>
          <p:cNvPr id="43017" name="Text Box 14"/>
          <p:cNvSpPr txBox="1">
            <a:spLocks noChangeArrowheads="1"/>
          </p:cNvSpPr>
          <p:nvPr/>
        </p:nvSpPr>
        <p:spPr bwMode="auto">
          <a:xfrm>
            <a:off x="3026498" y="2365901"/>
            <a:ext cx="1633781"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Aphakic/</a:t>
            </a:r>
          </a:p>
          <a:p>
            <a:pPr algn="ctr" eaLnBrk="1" hangingPunct="1">
              <a:lnSpc>
                <a:spcPct val="80000"/>
              </a:lnSpc>
              <a:spcBef>
                <a:spcPct val="0"/>
              </a:spcBef>
              <a:buClrTx/>
              <a:buSzTx/>
              <a:buFontTx/>
              <a:buNone/>
            </a:pPr>
            <a:r>
              <a:rPr lang="en-US" altLang="en-US" sz="1800" dirty="0" err="1">
                <a:solidFill>
                  <a:schemeClr val="bg1">
                    <a:lumMod val="75000"/>
                  </a:schemeClr>
                </a:solidFill>
              </a:rPr>
              <a:t>Pseudophakic</a:t>
            </a:r>
            <a:endParaRPr lang="en-US" altLang="en-US" sz="1800" dirty="0">
              <a:solidFill>
                <a:schemeClr val="bg1">
                  <a:lumMod val="75000"/>
                </a:schemeClr>
              </a:solidFill>
            </a:endParaRPr>
          </a:p>
        </p:txBody>
      </p:sp>
      <p:sp>
        <p:nvSpPr>
          <p:cNvPr id="43031" name="Text Box 35"/>
          <p:cNvSpPr txBox="1">
            <a:spLocks noChangeArrowheads="1"/>
          </p:cNvSpPr>
          <p:nvPr/>
        </p:nvSpPr>
        <p:spPr bwMode="auto">
          <a:xfrm>
            <a:off x="1190847" y="1295400"/>
            <a:ext cx="2473754"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solidFill>
                  <a:schemeClr val="bg1">
                    <a:lumMod val="75000"/>
                  </a:schemeClr>
                </a:solidFill>
              </a:rPr>
              <a:t>w/ Pupillary Block</a:t>
            </a:r>
          </a:p>
        </p:txBody>
      </p:sp>
      <p:sp>
        <p:nvSpPr>
          <p:cNvPr id="43032" name="Text Box 36"/>
          <p:cNvSpPr txBox="1">
            <a:spLocks noChangeArrowheads="1"/>
          </p:cNvSpPr>
          <p:nvPr/>
        </p:nvSpPr>
        <p:spPr bwMode="auto">
          <a:xfrm>
            <a:off x="5181600" y="1295400"/>
            <a:ext cx="2630848"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t>w/o Pupillary Block</a:t>
            </a:r>
          </a:p>
        </p:txBody>
      </p:sp>
      <p:sp>
        <p:nvSpPr>
          <p:cNvPr id="49" name="Rectangle 2">
            <a:extLst>
              <a:ext uri="{FF2B5EF4-FFF2-40B4-BE49-F238E27FC236}">
                <a16:creationId xmlns:a16="http://schemas.microsoft.com/office/drawing/2014/main" id="{240EE5BF-F7D2-4FC8-A5DD-F6B5423153C6}"/>
              </a:ext>
            </a:extLst>
          </p:cNvPr>
          <p:cNvSpPr>
            <a:spLocks noGrp="1" noChangeArrowheads="1"/>
          </p:cNvSpPr>
          <p:nvPr>
            <p:ph type="title"/>
          </p:nvPr>
        </p:nvSpPr>
        <p:spPr>
          <a:xfrm>
            <a:off x="457200" y="304800"/>
            <a:ext cx="7543800" cy="563562"/>
          </a:xfrm>
        </p:spPr>
        <p:txBody>
          <a:bodyPr/>
          <a:lstStyle/>
          <a:p>
            <a:pPr eaLnBrk="1" hangingPunct="1"/>
            <a:r>
              <a:rPr lang="en-US" altLang="en-US" sz="3500" dirty="0"/>
              <a:t>A</a:t>
            </a:r>
          </a:p>
        </p:txBody>
      </p:sp>
      <p:sp>
        <p:nvSpPr>
          <p:cNvPr id="50" name="TextBox 49">
            <a:extLst>
              <a:ext uri="{FF2B5EF4-FFF2-40B4-BE49-F238E27FC236}">
                <a16:creationId xmlns:a16="http://schemas.microsoft.com/office/drawing/2014/main" id="{CF426230-46C8-405C-9015-99EF57762A2E}"/>
              </a:ext>
            </a:extLst>
          </p:cNvPr>
          <p:cNvSpPr txBox="1"/>
          <p:nvPr/>
        </p:nvSpPr>
        <p:spPr>
          <a:xfrm>
            <a:off x="2259496" y="189094"/>
            <a:ext cx="4607480" cy="400110"/>
          </a:xfrm>
          <a:prstGeom prst="rect">
            <a:avLst/>
          </a:prstGeom>
          <a:solidFill>
            <a:schemeClr val="accent1">
              <a:lumMod val="60000"/>
              <a:lumOff val="40000"/>
            </a:schemeClr>
          </a:solidFill>
        </p:spPr>
        <p:txBody>
          <a:bodyPr wrap="none" rtlCol="0">
            <a:spAutoFit/>
          </a:bodyPr>
          <a:lstStyle/>
          <a:p>
            <a:pPr algn="ctr"/>
            <a:r>
              <a:rPr lang="en-US" sz="2000" b="1" dirty="0"/>
              <a:t>Secondary Angle Closure Glaucoma</a:t>
            </a:r>
          </a:p>
        </p:txBody>
      </p:sp>
      <p:sp>
        <p:nvSpPr>
          <p:cNvPr id="2" name="TextBox 1">
            <a:extLst>
              <a:ext uri="{FF2B5EF4-FFF2-40B4-BE49-F238E27FC236}">
                <a16:creationId xmlns:a16="http://schemas.microsoft.com/office/drawing/2014/main" id="{A7E30BEC-923B-4C9A-A856-BDD0D882F6B8}"/>
              </a:ext>
            </a:extLst>
          </p:cNvPr>
          <p:cNvSpPr txBox="1"/>
          <p:nvPr/>
        </p:nvSpPr>
        <p:spPr>
          <a:xfrm>
            <a:off x="887305" y="2844119"/>
            <a:ext cx="1494320" cy="338554"/>
          </a:xfrm>
          <a:prstGeom prst="rect">
            <a:avLst/>
          </a:prstGeom>
          <a:noFill/>
        </p:spPr>
        <p:txBody>
          <a:bodyPr wrap="none" rtlCol="0">
            <a:spAutoFit/>
          </a:bodyPr>
          <a:lstStyle/>
          <a:p>
            <a:r>
              <a:rPr lang="en-US" sz="1600" dirty="0" err="1">
                <a:solidFill>
                  <a:schemeClr val="bg1">
                    <a:lumMod val="75000"/>
                  </a:schemeClr>
                </a:solidFill>
              </a:rPr>
              <a:t>Phacomorphic</a:t>
            </a:r>
            <a:endParaRPr lang="en-US" sz="1600" dirty="0">
              <a:solidFill>
                <a:schemeClr val="bg1">
                  <a:lumMod val="75000"/>
                </a:schemeClr>
              </a:solidFill>
            </a:endParaRPr>
          </a:p>
        </p:txBody>
      </p:sp>
      <p:sp>
        <p:nvSpPr>
          <p:cNvPr id="51" name="TextBox 50">
            <a:extLst>
              <a:ext uri="{FF2B5EF4-FFF2-40B4-BE49-F238E27FC236}">
                <a16:creationId xmlns:a16="http://schemas.microsoft.com/office/drawing/2014/main" id="{156069D4-340B-4160-A336-EBF73557CEE0}"/>
              </a:ext>
            </a:extLst>
          </p:cNvPr>
          <p:cNvSpPr txBox="1"/>
          <p:nvPr/>
        </p:nvSpPr>
        <p:spPr>
          <a:xfrm>
            <a:off x="884725" y="3175578"/>
            <a:ext cx="1402948" cy="338554"/>
          </a:xfrm>
          <a:prstGeom prst="rect">
            <a:avLst/>
          </a:prstGeom>
          <a:noFill/>
        </p:spPr>
        <p:txBody>
          <a:bodyPr wrap="none" rtlCol="0">
            <a:spAutoFit/>
          </a:bodyPr>
          <a:lstStyle/>
          <a:p>
            <a:r>
              <a:rPr lang="en-US" sz="1600" dirty="0">
                <a:solidFill>
                  <a:schemeClr val="bg1">
                    <a:lumMod val="75000"/>
                  </a:schemeClr>
                </a:solidFill>
              </a:rPr>
              <a:t>Ectopia </a:t>
            </a:r>
            <a:r>
              <a:rPr lang="en-US" sz="1600" dirty="0" err="1">
                <a:solidFill>
                  <a:schemeClr val="bg1">
                    <a:lumMod val="75000"/>
                  </a:schemeClr>
                </a:solidFill>
              </a:rPr>
              <a:t>lentis</a:t>
            </a:r>
            <a:endParaRPr lang="en-US" sz="1600" dirty="0">
              <a:solidFill>
                <a:schemeClr val="bg1">
                  <a:lumMod val="75000"/>
                </a:schemeClr>
              </a:solidFill>
            </a:endParaRPr>
          </a:p>
        </p:txBody>
      </p:sp>
      <p:cxnSp>
        <p:nvCxnSpPr>
          <p:cNvPr id="71" name="Straight Connector 70">
            <a:extLst>
              <a:ext uri="{FF2B5EF4-FFF2-40B4-BE49-F238E27FC236}">
                <a16:creationId xmlns:a16="http://schemas.microsoft.com/office/drawing/2014/main" id="{C104938D-BA8D-4E39-9D5F-9EE2012F2F3C}"/>
              </a:ext>
            </a:extLst>
          </p:cNvPr>
          <p:cNvCxnSpPr>
            <a:cxnSpLocks/>
          </p:cNvCxnSpPr>
          <p:nvPr/>
        </p:nvCxnSpPr>
        <p:spPr>
          <a:xfrm flipH="1">
            <a:off x="762665" y="3023488"/>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2A7E4E40-472F-4E50-8A7A-45C10FDD7171}"/>
              </a:ext>
            </a:extLst>
          </p:cNvPr>
          <p:cNvCxnSpPr>
            <a:cxnSpLocks/>
          </p:cNvCxnSpPr>
          <p:nvPr/>
        </p:nvCxnSpPr>
        <p:spPr>
          <a:xfrm flipH="1">
            <a:off x="762665" y="3347853"/>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C3924889-45B9-4383-9C9E-48F0A9C27AD8}"/>
              </a:ext>
            </a:extLst>
          </p:cNvPr>
          <p:cNvCxnSpPr>
            <a:cxnSpLocks/>
          </p:cNvCxnSpPr>
          <p:nvPr/>
        </p:nvCxnSpPr>
        <p:spPr>
          <a:xfrm flipH="1">
            <a:off x="748719" y="2838976"/>
            <a:ext cx="13947" cy="5088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 name="Straight Arrow Connector 5">
            <a:extLst>
              <a:ext uri="{FF2B5EF4-FFF2-40B4-BE49-F238E27FC236}">
                <a16:creationId xmlns:a16="http://schemas.microsoft.com/office/drawing/2014/main" id="{A3439F0C-5143-461F-8F3C-2E830785DEFC}"/>
              </a:ext>
            </a:extLst>
          </p:cNvPr>
          <p:cNvCxnSpPr>
            <a:stCxn id="50" idx="2"/>
          </p:cNvCxnSpPr>
          <p:nvPr/>
        </p:nvCxnSpPr>
        <p:spPr>
          <a:xfrm flipH="1">
            <a:off x="2971800" y="589204"/>
            <a:ext cx="1591436" cy="706196"/>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0" name="Straight Arrow Connector 9">
            <a:extLst>
              <a:ext uri="{FF2B5EF4-FFF2-40B4-BE49-F238E27FC236}">
                <a16:creationId xmlns:a16="http://schemas.microsoft.com/office/drawing/2014/main" id="{84DC796E-F6ED-4FBB-82D2-A260F480BF8A}"/>
              </a:ext>
            </a:extLst>
          </p:cNvPr>
          <p:cNvCxnSpPr>
            <a:cxnSpLocks/>
          </p:cNvCxnSpPr>
          <p:nvPr/>
        </p:nvCxnSpPr>
        <p:spPr>
          <a:xfrm>
            <a:off x="4572000" y="589204"/>
            <a:ext cx="1600200" cy="706196"/>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6" name="Straight Arrow Connector 25">
            <a:extLst>
              <a:ext uri="{FF2B5EF4-FFF2-40B4-BE49-F238E27FC236}">
                <a16:creationId xmlns:a16="http://schemas.microsoft.com/office/drawing/2014/main" id="{B70E0124-9B84-41A5-8D84-A66B7838A706}"/>
              </a:ext>
            </a:extLst>
          </p:cNvPr>
          <p:cNvCxnSpPr>
            <a:cxnSpLocks/>
          </p:cNvCxnSpPr>
          <p:nvPr/>
        </p:nvCxnSpPr>
        <p:spPr>
          <a:xfrm flipH="1">
            <a:off x="1159539" y="1828800"/>
            <a:ext cx="1290435" cy="478059"/>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28" name="Straight Arrow Connector 27">
            <a:extLst>
              <a:ext uri="{FF2B5EF4-FFF2-40B4-BE49-F238E27FC236}">
                <a16:creationId xmlns:a16="http://schemas.microsoft.com/office/drawing/2014/main" id="{567A4249-5C59-4416-8A8E-1C35913900AB}"/>
              </a:ext>
            </a:extLst>
          </p:cNvPr>
          <p:cNvCxnSpPr>
            <a:cxnSpLocks/>
          </p:cNvCxnSpPr>
          <p:nvPr/>
        </p:nvCxnSpPr>
        <p:spPr>
          <a:xfrm>
            <a:off x="2449973" y="1832208"/>
            <a:ext cx="1268784"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56" name="Text Box 6">
            <a:extLst>
              <a:ext uri="{FF2B5EF4-FFF2-40B4-BE49-F238E27FC236}">
                <a16:creationId xmlns:a16="http://schemas.microsoft.com/office/drawing/2014/main" id="{557983BD-9D64-49B9-A366-A08663B0451F}"/>
              </a:ext>
            </a:extLst>
          </p:cNvPr>
          <p:cNvSpPr txBox="1">
            <a:spLocks noChangeArrowheads="1"/>
          </p:cNvSpPr>
          <p:nvPr/>
        </p:nvSpPr>
        <p:spPr bwMode="auto">
          <a:xfrm>
            <a:off x="5029200" y="2356376"/>
            <a:ext cx="813043"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r" eaLnBrk="1" hangingPunct="1">
              <a:lnSpc>
                <a:spcPct val="80000"/>
              </a:lnSpc>
              <a:spcBef>
                <a:spcPct val="0"/>
              </a:spcBef>
              <a:buClrTx/>
              <a:buSzTx/>
              <a:buFontTx/>
              <a:buNone/>
            </a:pPr>
            <a:r>
              <a:rPr lang="en-US" altLang="en-US" sz="1800" dirty="0"/>
              <a:t>‘Push’</a:t>
            </a:r>
          </a:p>
        </p:txBody>
      </p:sp>
      <p:sp>
        <p:nvSpPr>
          <p:cNvPr id="57" name="Text Box 14">
            <a:extLst>
              <a:ext uri="{FF2B5EF4-FFF2-40B4-BE49-F238E27FC236}">
                <a16:creationId xmlns:a16="http://schemas.microsoft.com/office/drawing/2014/main" id="{5DAFA1C1-3A29-4C27-A379-663FDD22E326}"/>
              </a:ext>
            </a:extLst>
          </p:cNvPr>
          <p:cNvSpPr txBox="1">
            <a:spLocks noChangeArrowheads="1"/>
          </p:cNvSpPr>
          <p:nvPr/>
        </p:nvSpPr>
        <p:spPr bwMode="auto">
          <a:xfrm>
            <a:off x="7620000" y="2365901"/>
            <a:ext cx="671979"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‘Pull’</a:t>
            </a:r>
          </a:p>
        </p:txBody>
      </p:sp>
      <p:cxnSp>
        <p:nvCxnSpPr>
          <p:cNvPr id="58" name="Straight Arrow Connector 57">
            <a:extLst>
              <a:ext uri="{FF2B5EF4-FFF2-40B4-BE49-F238E27FC236}">
                <a16:creationId xmlns:a16="http://schemas.microsoft.com/office/drawing/2014/main" id="{E874FEE9-46BD-46A3-90A3-DE7CC220FBFF}"/>
              </a:ext>
            </a:extLst>
          </p:cNvPr>
          <p:cNvCxnSpPr>
            <a:cxnSpLocks/>
          </p:cNvCxnSpPr>
          <p:nvPr/>
        </p:nvCxnSpPr>
        <p:spPr>
          <a:xfrm flipH="1">
            <a:off x="5867400" y="1828800"/>
            <a:ext cx="849775" cy="477455"/>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59" name="Straight Arrow Connector 58">
            <a:extLst>
              <a:ext uri="{FF2B5EF4-FFF2-40B4-BE49-F238E27FC236}">
                <a16:creationId xmlns:a16="http://schemas.microsoft.com/office/drawing/2014/main" id="{C370A4A1-FE96-4E70-B89E-839542A5E241}"/>
              </a:ext>
            </a:extLst>
          </p:cNvPr>
          <p:cNvCxnSpPr>
            <a:cxnSpLocks/>
          </p:cNvCxnSpPr>
          <p:nvPr/>
        </p:nvCxnSpPr>
        <p:spPr>
          <a:xfrm>
            <a:off x="6717173" y="1832208"/>
            <a:ext cx="902827" cy="474047"/>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101" name="Text Box 42">
            <a:extLst>
              <a:ext uri="{FF2B5EF4-FFF2-40B4-BE49-F238E27FC236}">
                <a16:creationId xmlns:a16="http://schemas.microsoft.com/office/drawing/2014/main" id="{334BC1A9-19DE-4364-B6DD-2EE35901B8C6}"/>
              </a:ext>
            </a:extLst>
          </p:cNvPr>
          <p:cNvSpPr txBox="1">
            <a:spLocks noChangeArrowheads="1"/>
          </p:cNvSpPr>
          <p:nvPr/>
        </p:nvSpPr>
        <p:spPr bwMode="auto">
          <a:xfrm>
            <a:off x="5551406" y="3192546"/>
            <a:ext cx="2276072"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ERD/choroidal effusion</a:t>
            </a:r>
          </a:p>
        </p:txBody>
      </p:sp>
      <p:sp>
        <p:nvSpPr>
          <p:cNvPr id="103" name="Text Box 47">
            <a:extLst>
              <a:ext uri="{FF2B5EF4-FFF2-40B4-BE49-F238E27FC236}">
                <a16:creationId xmlns:a16="http://schemas.microsoft.com/office/drawing/2014/main" id="{B8E0D8FB-F6B2-4B80-97DB-EF49CE3BCD2B}"/>
              </a:ext>
            </a:extLst>
          </p:cNvPr>
          <p:cNvSpPr txBox="1">
            <a:spLocks noChangeArrowheads="1"/>
          </p:cNvSpPr>
          <p:nvPr/>
        </p:nvSpPr>
        <p:spPr bwMode="auto">
          <a:xfrm>
            <a:off x="5543446" y="4055146"/>
            <a:ext cx="1619354"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err="1">
                <a:solidFill>
                  <a:schemeClr val="bg1">
                    <a:lumMod val="75000"/>
                  </a:schemeClr>
                </a:solidFill>
              </a:rPr>
              <a:t>Nanophthalmos</a:t>
            </a:r>
            <a:endParaRPr lang="en-US" altLang="en-US" sz="1600" dirty="0">
              <a:solidFill>
                <a:schemeClr val="bg1">
                  <a:lumMod val="75000"/>
                </a:schemeClr>
              </a:solidFill>
            </a:endParaRPr>
          </a:p>
        </p:txBody>
      </p:sp>
      <p:cxnSp>
        <p:nvCxnSpPr>
          <p:cNvPr id="104" name="Straight Connector 103">
            <a:extLst>
              <a:ext uri="{FF2B5EF4-FFF2-40B4-BE49-F238E27FC236}">
                <a16:creationId xmlns:a16="http://schemas.microsoft.com/office/drawing/2014/main" id="{49D87D4A-E317-4446-9B95-5184CB3968F3}"/>
              </a:ext>
            </a:extLst>
          </p:cNvPr>
          <p:cNvCxnSpPr>
            <a:cxnSpLocks/>
          </p:cNvCxnSpPr>
          <p:nvPr/>
        </p:nvCxnSpPr>
        <p:spPr>
          <a:xfrm flipH="1">
            <a:off x="5316229" y="2667000"/>
            <a:ext cx="7397" cy="2531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5" name="Straight Connector 104">
            <a:extLst>
              <a:ext uri="{FF2B5EF4-FFF2-40B4-BE49-F238E27FC236}">
                <a16:creationId xmlns:a16="http://schemas.microsoft.com/office/drawing/2014/main" id="{F40B6D71-75A8-4A88-864D-00D14C2F710D}"/>
              </a:ext>
            </a:extLst>
          </p:cNvPr>
          <p:cNvCxnSpPr/>
          <p:nvPr/>
        </p:nvCxnSpPr>
        <p:spPr>
          <a:xfrm flipH="1">
            <a:off x="5323624" y="2832814"/>
            <a:ext cx="24447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6" name="Straight Connector 105">
            <a:extLst>
              <a:ext uri="{FF2B5EF4-FFF2-40B4-BE49-F238E27FC236}">
                <a16:creationId xmlns:a16="http://schemas.microsoft.com/office/drawing/2014/main" id="{010BF7B2-AA07-4DCF-822D-E2DB5CC0BF59}"/>
              </a:ext>
            </a:extLst>
          </p:cNvPr>
          <p:cNvCxnSpPr/>
          <p:nvPr/>
        </p:nvCxnSpPr>
        <p:spPr>
          <a:xfrm flipH="1">
            <a:off x="5323624" y="3360065"/>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a:extLst>
              <a:ext uri="{FF2B5EF4-FFF2-40B4-BE49-F238E27FC236}">
                <a16:creationId xmlns:a16="http://schemas.microsoft.com/office/drawing/2014/main" id="{BAC8035C-3999-4C31-93CD-6C0D2ADEB73B}"/>
              </a:ext>
            </a:extLst>
          </p:cNvPr>
          <p:cNvCxnSpPr/>
          <p:nvPr/>
        </p:nvCxnSpPr>
        <p:spPr>
          <a:xfrm flipH="1">
            <a:off x="5323536" y="3786938"/>
            <a:ext cx="24447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8" name="Straight Connector 107">
            <a:extLst>
              <a:ext uri="{FF2B5EF4-FFF2-40B4-BE49-F238E27FC236}">
                <a16:creationId xmlns:a16="http://schemas.microsoft.com/office/drawing/2014/main" id="{DB64CAEE-69B4-426A-8A5B-D1269DBF0F66}"/>
              </a:ext>
            </a:extLst>
          </p:cNvPr>
          <p:cNvCxnSpPr/>
          <p:nvPr/>
        </p:nvCxnSpPr>
        <p:spPr>
          <a:xfrm flipH="1">
            <a:off x="5327493" y="4249152"/>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12" name="Straight Connector 111">
            <a:extLst>
              <a:ext uri="{FF2B5EF4-FFF2-40B4-BE49-F238E27FC236}">
                <a16:creationId xmlns:a16="http://schemas.microsoft.com/office/drawing/2014/main" id="{99A16C30-4BE4-48E5-8B65-0C5F3039B8DC}"/>
              </a:ext>
            </a:extLst>
          </p:cNvPr>
          <p:cNvCxnSpPr/>
          <p:nvPr/>
        </p:nvCxnSpPr>
        <p:spPr>
          <a:xfrm flipH="1">
            <a:off x="5333455" y="51816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13" name="Text Box 42">
            <a:extLst>
              <a:ext uri="{FF2B5EF4-FFF2-40B4-BE49-F238E27FC236}">
                <a16:creationId xmlns:a16="http://schemas.microsoft.com/office/drawing/2014/main" id="{056DFFD9-3CA2-42E7-90FE-4F14522E3504}"/>
              </a:ext>
            </a:extLst>
          </p:cNvPr>
          <p:cNvSpPr txBox="1">
            <a:spLocks noChangeArrowheads="1"/>
          </p:cNvSpPr>
          <p:nvPr/>
        </p:nvSpPr>
        <p:spPr bwMode="auto">
          <a:xfrm>
            <a:off x="5533954" y="3623846"/>
            <a:ext cx="1678665"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b="1" dirty="0"/>
              <a:t>Retinal surgery</a:t>
            </a:r>
          </a:p>
        </p:txBody>
      </p:sp>
      <p:sp>
        <p:nvSpPr>
          <p:cNvPr id="118" name="Text Box 47">
            <a:extLst>
              <a:ext uri="{FF2B5EF4-FFF2-40B4-BE49-F238E27FC236}">
                <a16:creationId xmlns:a16="http://schemas.microsoft.com/office/drawing/2014/main" id="{3F59D898-ECAD-49F0-9425-2A1BC8DDA7B5}"/>
              </a:ext>
            </a:extLst>
          </p:cNvPr>
          <p:cNvSpPr txBox="1">
            <a:spLocks noChangeArrowheads="1"/>
          </p:cNvSpPr>
          <p:nvPr/>
        </p:nvSpPr>
        <p:spPr bwMode="auto">
          <a:xfrm>
            <a:off x="5523688" y="4538246"/>
            <a:ext cx="1414170"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Drug-induced</a:t>
            </a:r>
          </a:p>
        </p:txBody>
      </p:sp>
      <p:sp>
        <p:nvSpPr>
          <p:cNvPr id="121" name="Text Box 45">
            <a:extLst>
              <a:ext uri="{FF2B5EF4-FFF2-40B4-BE49-F238E27FC236}">
                <a16:creationId xmlns:a16="http://schemas.microsoft.com/office/drawing/2014/main" id="{261B7576-5E47-4AEB-A7FB-9A1B9ECB52C4}"/>
              </a:ext>
            </a:extLst>
          </p:cNvPr>
          <p:cNvSpPr txBox="1">
            <a:spLocks noChangeArrowheads="1"/>
          </p:cNvSpPr>
          <p:nvPr/>
        </p:nvSpPr>
        <p:spPr bwMode="auto">
          <a:xfrm>
            <a:off x="5523688" y="5013493"/>
            <a:ext cx="582211"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PFV</a:t>
            </a:r>
          </a:p>
        </p:txBody>
      </p:sp>
      <p:sp>
        <p:nvSpPr>
          <p:cNvPr id="16" name="TextBox 15">
            <a:extLst>
              <a:ext uri="{FF2B5EF4-FFF2-40B4-BE49-F238E27FC236}">
                <a16:creationId xmlns:a16="http://schemas.microsoft.com/office/drawing/2014/main" id="{984E008D-FBBA-42B4-940E-EA26772E0161}"/>
              </a:ext>
            </a:extLst>
          </p:cNvPr>
          <p:cNvSpPr txBox="1"/>
          <p:nvPr/>
        </p:nvSpPr>
        <p:spPr>
          <a:xfrm>
            <a:off x="6230528" y="5257800"/>
            <a:ext cx="1326004" cy="369332"/>
          </a:xfrm>
          <a:prstGeom prst="rect">
            <a:avLst/>
          </a:prstGeom>
          <a:noFill/>
        </p:spPr>
        <p:txBody>
          <a:bodyPr wrap="none" rtlCol="0">
            <a:spAutoFit/>
          </a:bodyPr>
          <a:lstStyle/>
          <a:p>
            <a:pPr algn="ctr"/>
            <a:r>
              <a:rPr lang="en-US" dirty="0">
                <a:solidFill>
                  <a:schemeClr val="bg1">
                    <a:lumMod val="75000"/>
                  </a:schemeClr>
                </a:solidFill>
              </a:rPr>
              <a:t>Both/Either</a:t>
            </a:r>
          </a:p>
        </p:txBody>
      </p:sp>
      <p:cxnSp>
        <p:nvCxnSpPr>
          <p:cNvPr id="125" name="Straight Connector 124">
            <a:extLst>
              <a:ext uri="{FF2B5EF4-FFF2-40B4-BE49-F238E27FC236}">
                <a16:creationId xmlns:a16="http://schemas.microsoft.com/office/drawing/2014/main" id="{01138141-D318-4ED7-A7FE-D8F2155CE890}"/>
              </a:ext>
            </a:extLst>
          </p:cNvPr>
          <p:cNvCxnSpPr/>
          <p:nvPr/>
        </p:nvCxnSpPr>
        <p:spPr>
          <a:xfrm flipH="1">
            <a:off x="5334000" y="4724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00" name="Text Box 23">
            <a:extLst>
              <a:ext uri="{FF2B5EF4-FFF2-40B4-BE49-F238E27FC236}">
                <a16:creationId xmlns:a16="http://schemas.microsoft.com/office/drawing/2014/main" id="{D8F2FCFF-2984-4836-B000-9C5601A8EAAA}"/>
              </a:ext>
            </a:extLst>
          </p:cNvPr>
          <p:cNvSpPr txBox="1">
            <a:spLocks noChangeArrowheads="1"/>
          </p:cNvSpPr>
          <p:nvPr/>
        </p:nvSpPr>
        <p:spPr bwMode="auto">
          <a:xfrm>
            <a:off x="5530369" y="2667000"/>
            <a:ext cx="2143536"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Aqueous misdirection</a:t>
            </a:r>
          </a:p>
        </p:txBody>
      </p:sp>
      <p:sp>
        <p:nvSpPr>
          <p:cNvPr id="61" name="TextBox 60">
            <a:extLst>
              <a:ext uri="{FF2B5EF4-FFF2-40B4-BE49-F238E27FC236}">
                <a16:creationId xmlns:a16="http://schemas.microsoft.com/office/drawing/2014/main" id="{1500B0C0-EFB8-4B81-A9E8-132130575CA3}"/>
              </a:ext>
            </a:extLst>
          </p:cNvPr>
          <p:cNvSpPr txBox="1"/>
          <p:nvPr/>
        </p:nvSpPr>
        <p:spPr>
          <a:xfrm>
            <a:off x="488967" y="1676400"/>
            <a:ext cx="5966428" cy="584775"/>
          </a:xfrm>
          <a:prstGeom prst="rect">
            <a:avLst/>
          </a:prstGeom>
          <a:solidFill>
            <a:srgbClr val="B3CDCC"/>
          </a:solidFill>
        </p:spPr>
        <p:txBody>
          <a:bodyPr wrap="square" rtlCol="0">
            <a:spAutoFit/>
          </a:bodyPr>
          <a:lstStyle/>
          <a:p>
            <a:r>
              <a:rPr lang="en-US" sz="1600" i="1" dirty="0">
                <a:solidFill>
                  <a:srgbClr val="0000FF"/>
                </a:solidFill>
              </a:rPr>
              <a:t>The </a:t>
            </a:r>
            <a:r>
              <a:rPr lang="en-US" sz="1600" dirty="0">
                <a:solidFill>
                  <a:srgbClr val="0000FF"/>
                </a:solidFill>
              </a:rPr>
              <a:t>Glaucoma</a:t>
            </a:r>
            <a:r>
              <a:rPr lang="en-US" sz="1600" i="1" dirty="0">
                <a:solidFill>
                  <a:srgbClr val="0000FF"/>
                </a:solidFill>
              </a:rPr>
              <a:t> book mentions three types of retinal surgery that can lead to secondary angle-closure glaucoma—what are they?</a:t>
            </a:r>
          </a:p>
        </p:txBody>
      </p:sp>
      <p:sp>
        <p:nvSpPr>
          <p:cNvPr id="62" name="TextBox 61">
            <a:extLst>
              <a:ext uri="{FF2B5EF4-FFF2-40B4-BE49-F238E27FC236}">
                <a16:creationId xmlns:a16="http://schemas.microsoft.com/office/drawing/2014/main" id="{9F99A058-C80E-464F-8FDF-472E828C9C34}"/>
              </a:ext>
            </a:extLst>
          </p:cNvPr>
          <p:cNvSpPr txBox="1"/>
          <p:nvPr/>
        </p:nvSpPr>
        <p:spPr>
          <a:xfrm>
            <a:off x="524813" y="2886118"/>
            <a:ext cx="1109177" cy="584775"/>
          </a:xfrm>
          <a:prstGeom prst="rect">
            <a:avLst/>
          </a:prstGeom>
          <a:solidFill>
            <a:srgbClr val="B3CDCC"/>
          </a:solidFill>
        </p:spPr>
        <p:txBody>
          <a:bodyPr wrap="square" rtlCol="0">
            <a:spAutoFit/>
          </a:bodyPr>
          <a:lstStyle/>
          <a:p>
            <a:pPr algn="ctr"/>
            <a:r>
              <a:rPr lang="en-US" sz="1600" b="1" dirty="0">
                <a:solidFill>
                  <a:schemeClr val="bg1">
                    <a:lumMod val="65000"/>
                  </a:schemeClr>
                </a:solidFill>
              </a:rPr>
              <a:t>Scleral buckling</a:t>
            </a:r>
          </a:p>
        </p:txBody>
      </p:sp>
      <p:sp>
        <p:nvSpPr>
          <p:cNvPr id="63" name="TextBox 62">
            <a:extLst>
              <a:ext uri="{FF2B5EF4-FFF2-40B4-BE49-F238E27FC236}">
                <a16:creationId xmlns:a16="http://schemas.microsoft.com/office/drawing/2014/main" id="{2F627D11-503A-4202-827F-4DBEDB6D247F}"/>
              </a:ext>
            </a:extLst>
          </p:cNvPr>
          <p:cNvSpPr txBox="1"/>
          <p:nvPr/>
        </p:nvSpPr>
        <p:spPr>
          <a:xfrm>
            <a:off x="2929423" y="2889334"/>
            <a:ext cx="1109177" cy="584775"/>
          </a:xfrm>
          <a:prstGeom prst="rect">
            <a:avLst/>
          </a:prstGeom>
          <a:solidFill>
            <a:srgbClr val="B3CDCC"/>
          </a:solidFill>
        </p:spPr>
        <p:txBody>
          <a:bodyPr wrap="square" rtlCol="0">
            <a:spAutoFit/>
          </a:bodyPr>
          <a:lstStyle/>
          <a:p>
            <a:pPr algn="ctr"/>
            <a:r>
              <a:rPr lang="en-US" sz="1600" b="1" dirty="0">
                <a:solidFill>
                  <a:srgbClr val="B3CDCC"/>
                </a:solidFill>
              </a:rPr>
              <a:t>Scleral buckling</a:t>
            </a:r>
          </a:p>
        </p:txBody>
      </p:sp>
      <p:sp>
        <p:nvSpPr>
          <p:cNvPr id="64" name="TextBox 63">
            <a:extLst>
              <a:ext uri="{FF2B5EF4-FFF2-40B4-BE49-F238E27FC236}">
                <a16:creationId xmlns:a16="http://schemas.microsoft.com/office/drawing/2014/main" id="{70EB08F3-7A60-4D2F-8F42-88F6A21481C1}"/>
              </a:ext>
            </a:extLst>
          </p:cNvPr>
          <p:cNvSpPr txBox="1"/>
          <p:nvPr/>
        </p:nvSpPr>
        <p:spPr>
          <a:xfrm>
            <a:off x="5291623" y="2878524"/>
            <a:ext cx="1109177" cy="584775"/>
          </a:xfrm>
          <a:prstGeom prst="rect">
            <a:avLst/>
          </a:prstGeom>
          <a:solidFill>
            <a:srgbClr val="B3CDCC"/>
          </a:solidFill>
        </p:spPr>
        <p:txBody>
          <a:bodyPr wrap="square" rtlCol="0">
            <a:spAutoFit/>
          </a:bodyPr>
          <a:lstStyle/>
          <a:p>
            <a:pPr algn="ctr"/>
            <a:r>
              <a:rPr lang="en-US" sz="1600" b="1" dirty="0">
                <a:solidFill>
                  <a:srgbClr val="B3CDCC"/>
                </a:solidFill>
              </a:rPr>
              <a:t>Scleral buckling</a:t>
            </a:r>
          </a:p>
        </p:txBody>
      </p:sp>
      <p:sp>
        <p:nvSpPr>
          <p:cNvPr id="65" name="TextBox 64">
            <a:extLst>
              <a:ext uri="{FF2B5EF4-FFF2-40B4-BE49-F238E27FC236}">
                <a16:creationId xmlns:a16="http://schemas.microsoft.com/office/drawing/2014/main" id="{ED124C7C-5DB4-46D0-97F1-065BB598427F}"/>
              </a:ext>
            </a:extLst>
          </p:cNvPr>
          <p:cNvSpPr txBox="1"/>
          <p:nvPr/>
        </p:nvSpPr>
        <p:spPr>
          <a:xfrm>
            <a:off x="5503180" y="3018407"/>
            <a:ext cx="686062" cy="338554"/>
          </a:xfrm>
          <a:prstGeom prst="rect">
            <a:avLst/>
          </a:prstGeom>
          <a:noFill/>
        </p:spPr>
        <p:txBody>
          <a:bodyPr wrap="square" rtlCol="0">
            <a:spAutoFit/>
          </a:bodyPr>
          <a:lstStyle/>
          <a:p>
            <a:pPr algn="ctr"/>
            <a:r>
              <a:rPr lang="en-US" sz="1600" b="1" dirty="0">
                <a:solidFill>
                  <a:schemeClr val="bg1">
                    <a:lumMod val="65000"/>
                  </a:schemeClr>
                </a:solidFill>
              </a:rPr>
              <a:t>PRP</a:t>
            </a:r>
          </a:p>
        </p:txBody>
      </p:sp>
      <p:cxnSp>
        <p:nvCxnSpPr>
          <p:cNvPr id="66" name="Straight Arrow Connector 65">
            <a:extLst>
              <a:ext uri="{FF2B5EF4-FFF2-40B4-BE49-F238E27FC236}">
                <a16:creationId xmlns:a16="http://schemas.microsoft.com/office/drawing/2014/main" id="{9E3E7380-916A-4370-9D77-F2D6B8856D14}"/>
              </a:ext>
            </a:extLst>
          </p:cNvPr>
          <p:cNvCxnSpPr>
            <a:cxnSpLocks/>
            <a:stCxn id="61" idx="2"/>
          </p:cNvCxnSpPr>
          <p:nvPr/>
        </p:nvCxnSpPr>
        <p:spPr>
          <a:xfrm flipH="1">
            <a:off x="1633991" y="2261175"/>
            <a:ext cx="1838190" cy="600446"/>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67" name="Straight Arrow Connector 66">
            <a:extLst>
              <a:ext uri="{FF2B5EF4-FFF2-40B4-BE49-F238E27FC236}">
                <a16:creationId xmlns:a16="http://schemas.microsoft.com/office/drawing/2014/main" id="{CBD62668-FDA6-4702-ACED-41DE664B0577}"/>
              </a:ext>
            </a:extLst>
          </p:cNvPr>
          <p:cNvCxnSpPr/>
          <p:nvPr/>
        </p:nvCxnSpPr>
        <p:spPr>
          <a:xfrm>
            <a:off x="3468200" y="2263108"/>
            <a:ext cx="1806677" cy="615416"/>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47" name="Straight Arrow Connector 46">
            <a:extLst>
              <a:ext uri="{FF2B5EF4-FFF2-40B4-BE49-F238E27FC236}">
                <a16:creationId xmlns:a16="http://schemas.microsoft.com/office/drawing/2014/main" id="{7292498A-8DAC-4EC7-BBA2-51DAD5EB2FBC}"/>
              </a:ext>
            </a:extLst>
          </p:cNvPr>
          <p:cNvCxnSpPr>
            <a:cxnSpLocks/>
          </p:cNvCxnSpPr>
          <p:nvPr/>
        </p:nvCxnSpPr>
        <p:spPr>
          <a:xfrm>
            <a:off x="3472181" y="2286000"/>
            <a:ext cx="11831" cy="628159"/>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45" name="TextBox 44">
            <a:extLst>
              <a:ext uri="{FF2B5EF4-FFF2-40B4-BE49-F238E27FC236}">
                <a16:creationId xmlns:a16="http://schemas.microsoft.com/office/drawing/2014/main" id="{5878E967-4E2A-429E-83C6-C672029F37A6}"/>
              </a:ext>
            </a:extLst>
          </p:cNvPr>
          <p:cNvSpPr txBox="1"/>
          <p:nvPr/>
        </p:nvSpPr>
        <p:spPr>
          <a:xfrm>
            <a:off x="357519" y="3472113"/>
            <a:ext cx="5115263" cy="523220"/>
          </a:xfrm>
          <a:prstGeom prst="rect">
            <a:avLst/>
          </a:prstGeom>
          <a:solidFill>
            <a:schemeClr val="accent1">
              <a:lumMod val="40000"/>
              <a:lumOff val="60000"/>
            </a:schemeClr>
          </a:solidFill>
        </p:spPr>
        <p:txBody>
          <a:bodyPr wrap="square" rtlCol="0">
            <a:spAutoFit/>
          </a:bodyPr>
          <a:lstStyle/>
          <a:p>
            <a:r>
              <a:rPr lang="en-US" sz="1400" i="1" dirty="0">
                <a:solidFill>
                  <a:srgbClr val="0000FF"/>
                </a:solidFill>
              </a:rPr>
              <a:t>What specific PPV adjunct is associated with secondary ACG?</a:t>
            </a:r>
          </a:p>
          <a:p>
            <a:r>
              <a:rPr lang="en-US" sz="1400" dirty="0">
                <a:solidFill>
                  <a:srgbClr val="0000FF"/>
                </a:solidFill>
              </a:rPr>
              <a:t>The use of a </a:t>
            </a:r>
            <a:r>
              <a:rPr lang="en-US" sz="1400" dirty="0" err="1">
                <a:solidFill>
                  <a:srgbClr val="0000FF"/>
                </a:solidFill>
              </a:rPr>
              <a:t>tamponading</a:t>
            </a:r>
            <a:r>
              <a:rPr lang="en-US" sz="1400" dirty="0">
                <a:solidFill>
                  <a:srgbClr val="0000FF"/>
                </a:solidFill>
              </a:rPr>
              <a:t> injectable (</a:t>
            </a:r>
            <a:r>
              <a:rPr lang="en-US" sz="1400" dirty="0" err="1">
                <a:solidFill>
                  <a:srgbClr val="0000FF"/>
                </a:solidFill>
              </a:rPr>
              <a:t>eg</a:t>
            </a:r>
            <a:r>
              <a:rPr lang="en-US" sz="1400" dirty="0">
                <a:solidFill>
                  <a:srgbClr val="0000FF"/>
                </a:solidFill>
              </a:rPr>
              <a:t>, air; silicone oil)</a:t>
            </a:r>
          </a:p>
        </p:txBody>
      </p:sp>
      <p:sp>
        <p:nvSpPr>
          <p:cNvPr id="46" name="TextBox 45">
            <a:extLst>
              <a:ext uri="{FF2B5EF4-FFF2-40B4-BE49-F238E27FC236}">
                <a16:creationId xmlns:a16="http://schemas.microsoft.com/office/drawing/2014/main" id="{9FC26C60-C279-4A26-9EAE-4012D0B3C504}"/>
              </a:ext>
            </a:extLst>
          </p:cNvPr>
          <p:cNvSpPr txBox="1"/>
          <p:nvPr/>
        </p:nvSpPr>
        <p:spPr>
          <a:xfrm>
            <a:off x="3191981" y="3014246"/>
            <a:ext cx="602266" cy="338554"/>
          </a:xfrm>
          <a:prstGeom prst="rect">
            <a:avLst/>
          </a:prstGeom>
          <a:noFill/>
        </p:spPr>
        <p:txBody>
          <a:bodyPr wrap="square" rtlCol="0">
            <a:spAutoFit/>
          </a:bodyPr>
          <a:lstStyle/>
          <a:p>
            <a:pPr algn="ctr"/>
            <a:r>
              <a:rPr lang="en-US" sz="1600" b="1" dirty="0">
                <a:solidFill>
                  <a:srgbClr val="0000FF"/>
                </a:solidFill>
              </a:rPr>
              <a:t>PPV</a:t>
            </a:r>
          </a:p>
        </p:txBody>
      </p:sp>
      <p:sp>
        <p:nvSpPr>
          <p:cNvPr id="41" name="Oval 40">
            <a:extLst>
              <a:ext uri="{FF2B5EF4-FFF2-40B4-BE49-F238E27FC236}">
                <a16:creationId xmlns:a16="http://schemas.microsoft.com/office/drawing/2014/main" id="{9E9787BC-FCC0-4CB7-B35E-BC0E3E1122C0}"/>
              </a:ext>
            </a:extLst>
          </p:cNvPr>
          <p:cNvSpPr/>
          <p:nvPr/>
        </p:nvSpPr>
        <p:spPr>
          <a:xfrm>
            <a:off x="5441637" y="3548269"/>
            <a:ext cx="1797363" cy="490331"/>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527176838"/>
      </p:ext>
    </p:extLst>
  </p:cSld>
  <p:clrMapOvr>
    <a:masterClrMapping/>
  </p:clrMapOvr>
</p:sld>
</file>

<file path=ppt/slides/slide1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Straight Arrow Connector 12">
            <a:extLst>
              <a:ext uri="{FF2B5EF4-FFF2-40B4-BE49-F238E27FC236}">
                <a16:creationId xmlns:a16="http://schemas.microsoft.com/office/drawing/2014/main" id="{A6DE2085-829C-480C-9216-69D6039C0A37}"/>
              </a:ext>
            </a:extLst>
          </p:cNvPr>
          <p:cNvCxnSpPr>
            <a:cxnSpLocks/>
          </p:cNvCxnSpPr>
          <p:nvPr/>
        </p:nvCxnSpPr>
        <p:spPr>
          <a:xfrm>
            <a:off x="6717173" y="1828800"/>
            <a:ext cx="0" cy="3462754"/>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43014" name="Text Box 6"/>
          <p:cNvSpPr txBox="1">
            <a:spLocks noChangeArrowheads="1"/>
          </p:cNvSpPr>
          <p:nvPr/>
        </p:nvSpPr>
        <p:spPr bwMode="auto">
          <a:xfrm>
            <a:off x="533400" y="2356376"/>
            <a:ext cx="1005403"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Lens-</a:t>
            </a:r>
          </a:p>
          <a:p>
            <a:pPr algn="ctr" eaLnBrk="1" hangingPunct="1">
              <a:lnSpc>
                <a:spcPct val="80000"/>
              </a:lnSpc>
              <a:spcBef>
                <a:spcPct val="0"/>
              </a:spcBef>
              <a:buClrTx/>
              <a:buSzTx/>
              <a:buFontTx/>
              <a:buNone/>
            </a:pPr>
            <a:r>
              <a:rPr lang="en-US" altLang="en-US" sz="1800" dirty="0">
                <a:solidFill>
                  <a:schemeClr val="bg1">
                    <a:lumMod val="75000"/>
                  </a:schemeClr>
                </a:solidFill>
              </a:rPr>
              <a:t>Induced</a:t>
            </a:r>
          </a:p>
        </p:txBody>
      </p:sp>
      <p:sp>
        <p:nvSpPr>
          <p:cNvPr id="43017" name="Text Box 14"/>
          <p:cNvSpPr txBox="1">
            <a:spLocks noChangeArrowheads="1"/>
          </p:cNvSpPr>
          <p:nvPr/>
        </p:nvSpPr>
        <p:spPr bwMode="auto">
          <a:xfrm>
            <a:off x="3026498" y="2365901"/>
            <a:ext cx="1633781"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Aphakic/</a:t>
            </a:r>
          </a:p>
          <a:p>
            <a:pPr algn="ctr" eaLnBrk="1" hangingPunct="1">
              <a:lnSpc>
                <a:spcPct val="80000"/>
              </a:lnSpc>
              <a:spcBef>
                <a:spcPct val="0"/>
              </a:spcBef>
              <a:buClrTx/>
              <a:buSzTx/>
              <a:buFontTx/>
              <a:buNone/>
            </a:pPr>
            <a:r>
              <a:rPr lang="en-US" altLang="en-US" sz="1800" dirty="0" err="1">
                <a:solidFill>
                  <a:schemeClr val="bg1">
                    <a:lumMod val="75000"/>
                  </a:schemeClr>
                </a:solidFill>
              </a:rPr>
              <a:t>Pseudophakic</a:t>
            </a:r>
            <a:endParaRPr lang="en-US" altLang="en-US" sz="1800" dirty="0">
              <a:solidFill>
                <a:schemeClr val="bg1">
                  <a:lumMod val="75000"/>
                </a:schemeClr>
              </a:solidFill>
            </a:endParaRPr>
          </a:p>
        </p:txBody>
      </p:sp>
      <p:sp>
        <p:nvSpPr>
          <p:cNvPr id="43031" name="Text Box 35"/>
          <p:cNvSpPr txBox="1">
            <a:spLocks noChangeArrowheads="1"/>
          </p:cNvSpPr>
          <p:nvPr/>
        </p:nvSpPr>
        <p:spPr bwMode="auto">
          <a:xfrm>
            <a:off x="1190847" y="1295400"/>
            <a:ext cx="2473754"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solidFill>
                  <a:schemeClr val="bg1">
                    <a:lumMod val="75000"/>
                  </a:schemeClr>
                </a:solidFill>
              </a:rPr>
              <a:t>w/ Pupillary Block</a:t>
            </a:r>
          </a:p>
        </p:txBody>
      </p:sp>
      <p:sp>
        <p:nvSpPr>
          <p:cNvPr id="43032" name="Text Box 36"/>
          <p:cNvSpPr txBox="1">
            <a:spLocks noChangeArrowheads="1"/>
          </p:cNvSpPr>
          <p:nvPr/>
        </p:nvSpPr>
        <p:spPr bwMode="auto">
          <a:xfrm>
            <a:off x="5181600" y="1295400"/>
            <a:ext cx="2630848"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t>w/o Pupillary Block</a:t>
            </a:r>
          </a:p>
        </p:txBody>
      </p:sp>
      <p:sp>
        <p:nvSpPr>
          <p:cNvPr id="49" name="Rectangle 2">
            <a:extLst>
              <a:ext uri="{FF2B5EF4-FFF2-40B4-BE49-F238E27FC236}">
                <a16:creationId xmlns:a16="http://schemas.microsoft.com/office/drawing/2014/main" id="{240EE5BF-F7D2-4FC8-A5DD-F6B5423153C6}"/>
              </a:ext>
            </a:extLst>
          </p:cNvPr>
          <p:cNvSpPr>
            <a:spLocks noGrp="1" noChangeArrowheads="1"/>
          </p:cNvSpPr>
          <p:nvPr>
            <p:ph type="title"/>
          </p:nvPr>
        </p:nvSpPr>
        <p:spPr>
          <a:xfrm>
            <a:off x="457200" y="304800"/>
            <a:ext cx="7543800" cy="563562"/>
          </a:xfrm>
        </p:spPr>
        <p:txBody>
          <a:bodyPr/>
          <a:lstStyle/>
          <a:p>
            <a:pPr eaLnBrk="1" hangingPunct="1"/>
            <a:r>
              <a:rPr lang="en-US" altLang="en-US" sz="3500" dirty="0"/>
              <a:t>Q</a:t>
            </a:r>
          </a:p>
        </p:txBody>
      </p:sp>
      <p:sp>
        <p:nvSpPr>
          <p:cNvPr id="50" name="TextBox 49">
            <a:extLst>
              <a:ext uri="{FF2B5EF4-FFF2-40B4-BE49-F238E27FC236}">
                <a16:creationId xmlns:a16="http://schemas.microsoft.com/office/drawing/2014/main" id="{CF426230-46C8-405C-9015-99EF57762A2E}"/>
              </a:ext>
            </a:extLst>
          </p:cNvPr>
          <p:cNvSpPr txBox="1"/>
          <p:nvPr/>
        </p:nvSpPr>
        <p:spPr>
          <a:xfrm>
            <a:off x="2259496" y="189094"/>
            <a:ext cx="4607480" cy="400110"/>
          </a:xfrm>
          <a:prstGeom prst="rect">
            <a:avLst/>
          </a:prstGeom>
          <a:solidFill>
            <a:schemeClr val="accent1">
              <a:lumMod val="60000"/>
              <a:lumOff val="40000"/>
            </a:schemeClr>
          </a:solidFill>
        </p:spPr>
        <p:txBody>
          <a:bodyPr wrap="none" rtlCol="0">
            <a:spAutoFit/>
          </a:bodyPr>
          <a:lstStyle/>
          <a:p>
            <a:pPr algn="ctr"/>
            <a:r>
              <a:rPr lang="en-US" sz="2000" b="1" dirty="0"/>
              <a:t>Secondary Angle Closure Glaucoma</a:t>
            </a:r>
          </a:p>
        </p:txBody>
      </p:sp>
      <p:sp>
        <p:nvSpPr>
          <p:cNvPr id="2" name="TextBox 1">
            <a:extLst>
              <a:ext uri="{FF2B5EF4-FFF2-40B4-BE49-F238E27FC236}">
                <a16:creationId xmlns:a16="http://schemas.microsoft.com/office/drawing/2014/main" id="{A7E30BEC-923B-4C9A-A856-BDD0D882F6B8}"/>
              </a:ext>
            </a:extLst>
          </p:cNvPr>
          <p:cNvSpPr txBox="1"/>
          <p:nvPr/>
        </p:nvSpPr>
        <p:spPr>
          <a:xfrm>
            <a:off x="887305" y="2844119"/>
            <a:ext cx="1494320" cy="338554"/>
          </a:xfrm>
          <a:prstGeom prst="rect">
            <a:avLst/>
          </a:prstGeom>
          <a:noFill/>
        </p:spPr>
        <p:txBody>
          <a:bodyPr wrap="none" rtlCol="0">
            <a:spAutoFit/>
          </a:bodyPr>
          <a:lstStyle/>
          <a:p>
            <a:r>
              <a:rPr lang="en-US" sz="1600" dirty="0" err="1">
                <a:solidFill>
                  <a:schemeClr val="bg1">
                    <a:lumMod val="75000"/>
                  </a:schemeClr>
                </a:solidFill>
              </a:rPr>
              <a:t>Phacomorphic</a:t>
            </a:r>
            <a:endParaRPr lang="en-US" sz="1600" dirty="0">
              <a:solidFill>
                <a:schemeClr val="bg1">
                  <a:lumMod val="75000"/>
                </a:schemeClr>
              </a:solidFill>
            </a:endParaRPr>
          </a:p>
        </p:txBody>
      </p:sp>
      <p:sp>
        <p:nvSpPr>
          <p:cNvPr id="51" name="TextBox 50">
            <a:extLst>
              <a:ext uri="{FF2B5EF4-FFF2-40B4-BE49-F238E27FC236}">
                <a16:creationId xmlns:a16="http://schemas.microsoft.com/office/drawing/2014/main" id="{156069D4-340B-4160-A336-EBF73557CEE0}"/>
              </a:ext>
            </a:extLst>
          </p:cNvPr>
          <p:cNvSpPr txBox="1"/>
          <p:nvPr/>
        </p:nvSpPr>
        <p:spPr>
          <a:xfrm>
            <a:off x="884725" y="3175578"/>
            <a:ext cx="1402948" cy="338554"/>
          </a:xfrm>
          <a:prstGeom prst="rect">
            <a:avLst/>
          </a:prstGeom>
          <a:noFill/>
        </p:spPr>
        <p:txBody>
          <a:bodyPr wrap="none" rtlCol="0">
            <a:spAutoFit/>
          </a:bodyPr>
          <a:lstStyle/>
          <a:p>
            <a:r>
              <a:rPr lang="en-US" sz="1600" dirty="0">
                <a:solidFill>
                  <a:schemeClr val="bg1">
                    <a:lumMod val="75000"/>
                  </a:schemeClr>
                </a:solidFill>
              </a:rPr>
              <a:t>Ectopia </a:t>
            </a:r>
            <a:r>
              <a:rPr lang="en-US" sz="1600" dirty="0" err="1">
                <a:solidFill>
                  <a:schemeClr val="bg1">
                    <a:lumMod val="75000"/>
                  </a:schemeClr>
                </a:solidFill>
              </a:rPr>
              <a:t>lentis</a:t>
            </a:r>
            <a:endParaRPr lang="en-US" sz="1600" dirty="0">
              <a:solidFill>
                <a:schemeClr val="bg1">
                  <a:lumMod val="75000"/>
                </a:schemeClr>
              </a:solidFill>
            </a:endParaRPr>
          </a:p>
        </p:txBody>
      </p:sp>
      <p:cxnSp>
        <p:nvCxnSpPr>
          <p:cNvPr id="71" name="Straight Connector 70">
            <a:extLst>
              <a:ext uri="{FF2B5EF4-FFF2-40B4-BE49-F238E27FC236}">
                <a16:creationId xmlns:a16="http://schemas.microsoft.com/office/drawing/2014/main" id="{C104938D-BA8D-4E39-9D5F-9EE2012F2F3C}"/>
              </a:ext>
            </a:extLst>
          </p:cNvPr>
          <p:cNvCxnSpPr>
            <a:cxnSpLocks/>
          </p:cNvCxnSpPr>
          <p:nvPr/>
        </p:nvCxnSpPr>
        <p:spPr>
          <a:xfrm flipH="1">
            <a:off x="762665" y="3023488"/>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2A7E4E40-472F-4E50-8A7A-45C10FDD7171}"/>
              </a:ext>
            </a:extLst>
          </p:cNvPr>
          <p:cNvCxnSpPr>
            <a:cxnSpLocks/>
          </p:cNvCxnSpPr>
          <p:nvPr/>
        </p:nvCxnSpPr>
        <p:spPr>
          <a:xfrm flipH="1">
            <a:off x="762665" y="3347853"/>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C3924889-45B9-4383-9C9E-48F0A9C27AD8}"/>
              </a:ext>
            </a:extLst>
          </p:cNvPr>
          <p:cNvCxnSpPr>
            <a:cxnSpLocks/>
          </p:cNvCxnSpPr>
          <p:nvPr/>
        </p:nvCxnSpPr>
        <p:spPr>
          <a:xfrm flipH="1">
            <a:off x="748719" y="2838976"/>
            <a:ext cx="13947" cy="5088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 name="Straight Arrow Connector 5">
            <a:extLst>
              <a:ext uri="{FF2B5EF4-FFF2-40B4-BE49-F238E27FC236}">
                <a16:creationId xmlns:a16="http://schemas.microsoft.com/office/drawing/2014/main" id="{A3439F0C-5143-461F-8F3C-2E830785DEFC}"/>
              </a:ext>
            </a:extLst>
          </p:cNvPr>
          <p:cNvCxnSpPr>
            <a:stCxn id="50" idx="2"/>
          </p:cNvCxnSpPr>
          <p:nvPr/>
        </p:nvCxnSpPr>
        <p:spPr>
          <a:xfrm flipH="1">
            <a:off x="2971800" y="589204"/>
            <a:ext cx="1591436" cy="706196"/>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0" name="Straight Arrow Connector 9">
            <a:extLst>
              <a:ext uri="{FF2B5EF4-FFF2-40B4-BE49-F238E27FC236}">
                <a16:creationId xmlns:a16="http://schemas.microsoft.com/office/drawing/2014/main" id="{84DC796E-F6ED-4FBB-82D2-A260F480BF8A}"/>
              </a:ext>
            </a:extLst>
          </p:cNvPr>
          <p:cNvCxnSpPr>
            <a:cxnSpLocks/>
          </p:cNvCxnSpPr>
          <p:nvPr/>
        </p:nvCxnSpPr>
        <p:spPr>
          <a:xfrm>
            <a:off x="4572000" y="589204"/>
            <a:ext cx="1600200" cy="706196"/>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6" name="Straight Arrow Connector 25">
            <a:extLst>
              <a:ext uri="{FF2B5EF4-FFF2-40B4-BE49-F238E27FC236}">
                <a16:creationId xmlns:a16="http://schemas.microsoft.com/office/drawing/2014/main" id="{B70E0124-9B84-41A5-8D84-A66B7838A706}"/>
              </a:ext>
            </a:extLst>
          </p:cNvPr>
          <p:cNvCxnSpPr>
            <a:cxnSpLocks/>
          </p:cNvCxnSpPr>
          <p:nvPr/>
        </p:nvCxnSpPr>
        <p:spPr>
          <a:xfrm flipH="1">
            <a:off x="1159539" y="1828800"/>
            <a:ext cx="1290435" cy="478059"/>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28" name="Straight Arrow Connector 27">
            <a:extLst>
              <a:ext uri="{FF2B5EF4-FFF2-40B4-BE49-F238E27FC236}">
                <a16:creationId xmlns:a16="http://schemas.microsoft.com/office/drawing/2014/main" id="{567A4249-5C59-4416-8A8E-1C35913900AB}"/>
              </a:ext>
            </a:extLst>
          </p:cNvPr>
          <p:cNvCxnSpPr>
            <a:cxnSpLocks/>
          </p:cNvCxnSpPr>
          <p:nvPr/>
        </p:nvCxnSpPr>
        <p:spPr>
          <a:xfrm>
            <a:off x="2449973" y="1832208"/>
            <a:ext cx="1268784"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56" name="Text Box 6">
            <a:extLst>
              <a:ext uri="{FF2B5EF4-FFF2-40B4-BE49-F238E27FC236}">
                <a16:creationId xmlns:a16="http://schemas.microsoft.com/office/drawing/2014/main" id="{557983BD-9D64-49B9-A366-A08663B0451F}"/>
              </a:ext>
            </a:extLst>
          </p:cNvPr>
          <p:cNvSpPr txBox="1">
            <a:spLocks noChangeArrowheads="1"/>
          </p:cNvSpPr>
          <p:nvPr/>
        </p:nvSpPr>
        <p:spPr bwMode="auto">
          <a:xfrm>
            <a:off x="5029200" y="2356376"/>
            <a:ext cx="813043"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r" eaLnBrk="1" hangingPunct="1">
              <a:lnSpc>
                <a:spcPct val="80000"/>
              </a:lnSpc>
              <a:spcBef>
                <a:spcPct val="0"/>
              </a:spcBef>
              <a:buClrTx/>
              <a:buSzTx/>
              <a:buFontTx/>
              <a:buNone/>
            </a:pPr>
            <a:r>
              <a:rPr lang="en-US" altLang="en-US" sz="1800" dirty="0"/>
              <a:t>‘Push’</a:t>
            </a:r>
          </a:p>
        </p:txBody>
      </p:sp>
      <p:sp>
        <p:nvSpPr>
          <p:cNvPr id="57" name="Text Box 14">
            <a:extLst>
              <a:ext uri="{FF2B5EF4-FFF2-40B4-BE49-F238E27FC236}">
                <a16:creationId xmlns:a16="http://schemas.microsoft.com/office/drawing/2014/main" id="{5DAFA1C1-3A29-4C27-A379-663FDD22E326}"/>
              </a:ext>
            </a:extLst>
          </p:cNvPr>
          <p:cNvSpPr txBox="1">
            <a:spLocks noChangeArrowheads="1"/>
          </p:cNvSpPr>
          <p:nvPr/>
        </p:nvSpPr>
        <p:spPr bwMode="auto">
          <a:xfrm>
            <a:off x="7620000" y="2365901"/>
            <a:ext cx="671979"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‘Pull’</a:t>
            </a:r>
          </a:p>
        </p:txBody>
      </p:sp>
      <p:cxnSp>
        <p:nvCxnSpPr>
          <p:cNvPr id="58" name="Straight Arrow Connector 57">
            <a:extLst>
              <a:ext uri="{FF2B5EF4-FFF2-40B4-BE49-F238E27FC236}">
                <a16:creationId xmlns:a16="http://schemas.microsoft.com/office/drawing/2014/main" id="{E874FEE9-46BD-46A3-90A3-DE7CC220FBFF}"/>
              </a:ext>
            </a:extLst>
          </p:cNvPr>
          <p:cNvCxnSpPr>
            <a:cxnSpLocks/>
          </p:cNvCxnSpPr>
          <p:nvPr/>
        </p:nvCxnSpPr>
        <p:spPr>
          <a:xfrm flipH="1">
            <a:off x="5867400" y="1828800"/>
            <a:ext cx="849775" cy="477455"/>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59" name="Straight Arrow Connector 58">
            <a:extLst>
              <a:ext uri="{FF2B5EF4-FFF2-40B4-BE49-F238E27FC236}">
                <a16:creationId xmlns:a16="http://schemas.microsoft.com/office/drawing/2014/main" id="{C370A4A1-FE96-4E70-B89E-839542A5E241}"/>
              </a:ext>
            </a:extLst>
          </p:cNvPr>
          <p:cNvCxnSpPr>
            <a:cxnSpLocks/>
          </p:cNvCxnSpPr>
          <p:nvPr/>
        </p:nvCxnSpPr>
        <p:spPr>
          <a:xfrm>
            <a:off x="6717173" y="1832208"/>
            <a:ext cx="902827" cy="474047"/>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101" name="Text Box 42">
            <a:extLst>
              <a:ext uri="{FF2B5EF4-FFF2-40B4-BE49-F238E27FC236}">
                <a16:creationId xmlns:a16="http://schemas.microsoft.com/office/drawing/2014/main" id="{334BC1A9-19DE-4364-B6DD-2EE35901B8C6}"/>
              </a:ext>
            </a:extLst>
          </p:cNvPr>
          <p:cNvSpPr txBox="1">
            <a:spLocks noChangeArrowheads="1"/>
          </p:cNvSpPr>
          <p:nvPr/>
        </p:nvSpPr>
        <p:spPr bwMode="auto">
          <a:xfrm>
            <a:off x="5551406" y="3192546"/>
            <a:ext cx="2276072"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ERD/choroidal effusion</a:t>
            </a:r>
          </a:p>
        </p:txBody>
      </p:sp>
      <p:sp>
        <p:nvSpPr>
          <p:cNvPr id="103" name="Text Box 47">
            <a:extLst>
              <a:ext uri="{FF2B5EF4-FFF2-40B4-BE49-F238E27FC236}">
                <a16:creationId xmlns:a16="http://schemas.microsoft.com/office/drawing/2014/main" id="{B8E0D8FB-F6B2-4B80-97DB-EF49CE3BCD2B}"/>
              </a:ext>
            </a:extLst>
          </p:cNvPr>
          <p:cNvSpPr txBox="1">
            <a:spLocks noChangeArrowheads="1"/>
          </p:cNvSpPr>
          <p:nvPr/>
        </p:nvSpPr>
        <p:spPr bwMode="auto">
          <a:xfrm>
            <a:off x="5543446" y="4055146"/>
            <a:ext cx="1619354"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err="1">
                <a:solidFill>
                  <a:schemeClr val="bg1">
                    <a:lumMod val="75000"/>
                  </a:schemeClr>
                </a:solidFill>
              </a:rPr>
              <a:t>Nanophthalmos</a:t>
            </a:r>
            <a:endParaRPr lang="en-US" altLang="en-US" sz="1600" dirty="0">
              <a:solidFill>
                <a:schemeClr val="bg1">
                  <a:lumMod val="75000"/>
                </a:schemeClr>
              </a:solidFill>
            </a:endParaRPr>
          </a:p>
        </p:txBody>
      </p:sp>
      <p:cxnSp>
        <p:nvCxnSpPr>
          <p:cNvPr id="104" name="Straight Connector 103">
            <a:extLst>
              <a:ext uri="{FF2B5EF4-FFF2-40B4-BE49-F238E27FC236}">
                <a16:creationId xmlns:a16="http://schemas.microsoft.com/office/drawing/2014/main" id="{49D87D4A-E317-4446-9B95-5184CB3968F3}"/>
              </a:ext>
            </a:extLst>
          </p:cNvPr>
          <p:cNvCxnSpPr>
            <a:cxnSpLocks/>
          </p:cNvCxnSpPr>
          <p:nvPr/>
        </p:nvCxnSpPr>
        <p:spPr>
          <a:xfrm flipH="1">
            <a:off x="5316229" y="2667000"/>
            <a:ext cx="7397" cy="2531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5" name="Straight Connector 104">
            <a:extLst>
              <a:ext uri="{FF2B5EF4-FFF2-40B4-BE49-F238E27FC236}">
                <a16:creationId xmlns:a16="http://schemas.microsoft.com/office/drawing/2014/main" id="{F40B6D71-75A8-4A88-864D-00D14C2F710D}"/>
              </a:ext>
            </a:extLst>
          </p:cNvPr>
          <p:cNvCxnSpPr/>
          <p:nvPr/>
        </p:nvCxnSpPr>
        <p:spPr>
          <a:xfrm flipH="1">
            <a:off x="5323624" y="2832814"/>
            <a:ext cx="24447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6" name="Straight Connector 105">
            <a:extLst>
              <a:ext uri="{FF2B5EF4-FFF2-40B4-BE49-F238E27FC236}">
                <a16:creationId xmlns:a16="http://schemas.microsoft.com/office/drawing/2014/main" id="{010BF7B2-AA07-4DCF-822D-E2DB5CC0BF59}"/>
              </a:ext>
            </a:extLst>
          </p:cNvPr>
          <p:cNvCxnSpPr/>
          <p:nvPr/>
        </p:nvCxnSpPr>
        <p:spPr>
          <a:xfrm flipH="1">
            <a:off x="5323624" y="3360065"/>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a:extLst>
              <a:ext uri="{FF2B5EF4-FFF2-40B4-BE49-F238E27FC236}">
                <a16:creationId xmlns:a16="http://schemas.microsoft.com/office/drawing/2014/main" id="{BAC8035C-3999-4C31-93CD-6C0D2ADEB73B}"/>
              </a:ext>
            </a:extLst>
          </p:cNvPr>
          <p:cNvCxnSpPr/>
          <p:nvPr/>
        </p:nvCxnSpPr>
        <p:spPr>
          <a:xfrm flipH="1">
            <a:off x="5323536" y="3786938"/>
            <a:ext cx="24447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8" name="Straight Connector 107">
            <a:extLst>
              <a:ext uri="{FF2B5EF4-FFF2-40B4-BE49-F238E27FC236}">
                <a16:creationId xmlns:a16="http://schemas.microsoft.com/office/drawing/2014/main" id="{DB64CAEE-69B4-426A-8A5B-D1269DBF0F66}"/>
              </a:ext>
            </a:extLst>
          </p:cNvPr>
          <p:cNvCxnSpPr/>
          <p:nvPr/>
        </p:nvCxnSpPr>
        <p:spPr>
          <a:xfrm flipH="1">
            <a:off x="5327493" y="4249152"/>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12" name="Straight Connector 111">
            <a:extLst>
              <a:ext uri="{FF2B5EF4-FFF2-40B4-BE49-F238E27FC236}">
                <a16:creationId xmlns:a16="http://schemas.microsoft.com/office/drawing/2014/main" id="{99A16C30-4BE4-48E5-8B65-0C5F3039B8DC}"/>
              </a:ext>
            </a:extLst>
          </p:cNvPr>
          <p:cNvCxnSpPr/>
          <p:nvPr/>
        </p:nvCxnSpPr>
        <p:spPr>
          <a:xfrm flipH="1">
            <a:off x="5333455" y="51816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13" name="Text Box 42">
            <a:extLst>
              <a:ext uri="{FF2B5EF4-FFF2-40B4-BE49-F238E27FC236}">
                <a16:creationId xmlns:a16="http://schemas.microsoft.com/office/drawing/2014/main" id="{056DFFD9-3CA2-42E7-90FE-4F14522E3504}"/>
              </a:ext>
            </a:extLst>
          </p:cNvPr>
          <p:cNvSpPr txBox="1">
            <a:spLocks noChangeArrowheads="1"/>
          </p:cNvSpPr>
          <p:nvPr/>
        </p:nvSpPr>
        <p:spPr bwMode="auto">
          <a:xfrm>
            <a:off x="5533954" y="3623846"/>
            <a:ext cx="1678665"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b="1" dirty="0"/>
              <a:t>Retinal surgery</a:t>
            </a:r>
          </a:p>
        </p:txBody>
      </p:sp>
      <p:sp>
        <p:nvSpPr>
          <p:cNvPr id="118" name="Text Box 47">
            <a:extLst>
              <a:ext uri="{FF2B5EF4-FFF2-40B4-BE49-F238E27FC236}">
                <a16:creationId xmlns:a16="http://schemas.microsoft.com/office/drawing/2014/main" id="{3F59D898-ECAD-49F0-9425-2A1BC8DDA7B5}"/>
              </a:ext>
            </a:extLst>
          </p:cNvPr>
          <p:cNvSpPr txBox="1">
            <a:spLocks noChangeArrowheads="1"/>
          </p:cNvSpPr>
          <p:nvPr/>
        </p:nvSpPr>
        <p:spPr bwMode="auto">
          <a:xfrm>
            <a:off x="5523688" y="4538246"/>
            <a:ext cx="1414170"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Drug-induced</a:t>
            </a:r>
          </a:p>
        </p:txBody>
      </p:sp>
      <p:sp>
        <p:nvSpPr>
          <p:cNvPr id="121" name="Text Box 45">
            <a:extLst>
              <a:ext uri="{FF2B5EF4-FFF2-40B4-BE49-F238E27FC236}">
                <a16:creationId xmlns:a16="http://schemas.microsoft.com/office/drawing/2014/main" id="{261B7576-5E47-4AEB-A7FB-9A1B9ECB52C4}"/>
              </a:ext>
            </a:extLst>
          </p:cNvPr>
          <p:cNvSpPr txBox="1">
            <a:spLocks noChangeArrowheads="1"/>
          </p:cNvSpPr>
          <p:nvPr/>
        </p:nvSpPr>
        <p:spPr bwMode="auto">
          <a:xfrm>
            <a:off x="5523688" y="5013493"/>
            <a:ext cx="582211"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PFV</a:t>
            </a:r>
          </a:p>
        </p:txBody>
      </p:sp>
      <p:sp>
        <p:nvSpPr>
          <p:cNvPr id="16" name="TextBox 15">
            <a:extLst>
              <a:ext uri="{FF2B5EF4-FFF2-40B4-BE49-F238E27FC236}">
                <a16:creationId xmlns:a16="http://schemas.microsoft.com/office/drawing/2014/main" id="{984E008D-FBBA-42B4-940E-EA26772E0161}"/>
              </a:ext>
            </a:extLst>
          </p:cNvPr>
          <p:cNvSpPr txBox="1"/>
          <p:nvPr/>
        </p:nvSpPr>
        <p:spPr>
          <a:xfrm>
            <a:off x="6230528" y="5257800"/>
            <a:ext cx="1326004" cy="369332"/>
          </a:xfrm>
          <a:prstGeom prst="rect">
            <a:avLst/>
          </a:prstGeom>
          <a:noFill/>
        </p:spPr>
        <p:txBody>
          <a:bodyPr wrap="none" rtlCol="0">
            <a:spAutoFit/>
          </a:bodyPr>
          <a:lstStyle/>
          <a:p>
            <a:pPr algn="ctr"/>
            <a:r>
              <a:rPr lang="en-US" dirty="0">
                <a:solidFill>
                  <a:schemeClr val="bg1">
                    <a:lumMod val="75000"/>
                  </a:schemeClr>
                </a:solidFill>
              </a:rPr>
              <a:t>Both/Either</a:t>
            </a:r>
          </a:p>
        </p:txBody>
      </p:sp>
      <p:cxnSp>
        <p:nvCxnSpPr>
          <p:cNvPr id="125" name="Straight Connector 124">
            <a:extLst>
              <a:ext uri="{FF2B5EF4-FFF2-40B4-BE49-F238E27FC236}">
                <a16:creationId xmlns:a16="http://schemas.microsoft.com/office/drawing/2014/main" id="{01138141-D318-4ED7-A7FE-D8F2155CE890}"/>
              </a:ext>
            </a:extLst>
          </p:cNvPr>
          <p:cNvCxnSpPr/>
          <p:nvPr/>
        </p:nvCxnSpPr>
        <p:spPr>
          <a:xfrm flipH="1">
            <a:off x="5334000" y="4724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00" name="Text Box 23">
            <a:extLst>
              <a:ext uri="{FF2B5EF4-FFF2-40B4-BE49-F238E27FC236}">
                <a16:creationId xmlns:a16="http://schemas.microsoft.com/office/drawing/2014/main" id="{D8F2FCFF-2984-4836-B000-9C5601A8EAAA}"/>
              </a:ext>
            </a:extLst>
          </p:cNvPr>
          <p:cNvSpPr txBox="1">
            <a:spLocks noChangeArrowheads="1"/>
          </p:cNvSpPr>
          <p:nvPr/>
        </p:nvSpPr>
        <p:spPr bwMode="auto">
          <a:xfrm>
            <a:off x="5530369" y="2667000"/>
            <a:ext cx="2143536"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Aqueous misdirection</a:t>
            </a:r>
          </a:p>
        </p:txBody>
      </p:sp>
      <p:sp>
        <p:nvSpPr>
          <p:cNvPr id="41" name="Oval 40">
            <a:extLst>
              <a:ext uri="{FF2B5EF4-FFF2-40B4-BE49-F238E27FC236}">
                <a16:creationId xmlns:a16="http://schemas.microsoft.com/office/drawing/2014/main" id="{9E9787BC-FCC0-4CB7-B35E-BC0E3E1122C0}"/>
              </a:ext>
            </a:extLst>
          </p:cNvPr>
          <p:cNvSpPr/>
          <p:nvPr/>
        </p:nvSpPr>
        <p:spPr>
          <a:xfrm>
            <a:off x="5441637" y="3548269"/>
            <a:ext cx="1797363" cy="490331"/>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TextBox 60">
            <a:extLst>
              <a:ext uri="{FF2B5EF4-FFF2-40B4-BE49-F238E27FC236}">
                <a16:creationId xmlns:a16="http://schemas.microsoft.com/office/drawing/2014/main" id="{1500B0C0-EFB8-4B81-A9E8-132130575CA3}"/>
              </a:ext>
            </a:extLst>
          </p:cNvPr>
          <p:cNvSpPr txBox="1"/>
          <p:nvPr/>
        </p:nvSpPr>
        <p:spPr>
          <a:xfrm>
            <a:off x="488967" y="1676400"/>
            <a:ext cx="5966428" cy="584775"/>
          </a:xfrm>
          <a:prstGeom prst="rect">
            <a:avLst/>
          </a:prstGeom>
          <a:solidFill>
            <a:srgbClr val="B3CDCC"/>
          </a:solidFill>
        </p:spPr>
        <p:txBody>
          <a:bodyPr wrap="square" rtlCol="0">
            <a:spAutoFit/>
          </a:bodyPr>
          <a:lstStyle/>
          <a:p>
            <a:r>
              <a:rPr lang="en-US" sz="1600" i="1" dirty="0">
                <a:solidFill>
                  <a:srgbClr val="0000FF"/>
                </a:solidFill>
              </a:rPr>
              <a:t>The </a:t>
            </a:r>
            <a:r>
              <a:rPr lang="en-US" sz="1600" dirty="0">
                <a:solidFill>
                  <a:srgbClr val="0000FF"/>
                </a:solidFill>
              </a:rPr>
              <a:t>Glaucoma</a:t>
            </a:r>
            <a:r>
              <a:rPr lang="en-US" sz="1600" i="1" dirty="0">
                <a:solidFill>
                  <a:srgbClr val="0000FF"/>
                </a:solidFill>
              </a:rPr>
              <a:t> book mentions three types of retinal surgery that can lead to secondary angle-closure glaucoma—what are they?</a:t>
            </a:r>
          </a:p>
        </p:txBody>
      </p:sp>
      <p:sp>
        <p:nvSpPr>
          <p:cNvPr id="62" name="TextBox 61">
            <a:extLst>
              <a:ext uri="{FF2B5EF4-FFF2-40B4-BE49-F238E27FC236}">
                <a16:creationId xmlns:a16="http://schemas.microsoft.com/office/drawing/2014/main" id="{9F99A058-C80E-464F-8FDF-472E828C9C34}"/>
              </a:ext>
            </a:extLst>
          </p:cNvPr>
          <p:cNvSpPr txBox="1"/>
          <p:nvPr/>
        </p:nvSpPr>
        <p:spPr>
          <a:xfrm>
            <a:off x="524813" y="2886118"/>
            <a:ext cx="1109177" cy="584775"/>
          </a:xfrm>
          <a:prstGeom prst="rect">
            <a:avLst/>
          </a:prstGeom>
          <a:solidFill>
            <a:srgbClr val="B3CDCC"/>
          </a:solidFill>
        </p:spPr>
        <p:txBody>
          <a:bodyPr wrap="square" rtlCol="0">
            <a:spAutoFit/>
          </a:bodyPr>
          <a:lstStyle/>
          <a:p>
            <a:pPr algn="ctr"/>
            <a:r>
              <a:rPr lang="en-US" sz="1600" b="1" dirty="0">
                <a:solidFill>
                  <a:schemeClr val="bg1">
                    <a:lumMod val="65000"/>
                  </a:schemeClr>
                </a:solidFill>
              </a:rPr>
              <a:t>Scleral buckling</a:t>
            </a:r>
          </a:p>
        </p:txBody>
      </p:sp>
      <p:sp>
        <p:nvSpPr>
          <p:cNvPr id="63" name="TextBox 62">
            <a:extLst>
              <a:ext uri="{FF2B5EF4-FFF2-40B4-BE49-F238E27FC236}">
                <a16:creationId xmlns:a16="http://schemas.microsoft.com/office/drawing/2014/main" id="{2F627D11-503A-4202-827F-4DBEDB6D247F}"/>
              </a:ext>
            </a:extLst>
          </p:cNvPr>
          <p:cNvSpPr txBox="1"/>
          <p:nvPr/>
        </p:nvSpPr>
        <p:spPr>
          <a:xfrm>
            <a:off x="2929423" y="2889334"/>
            <a:ext cx="1109177" cy="584775"/>
          </a:xfrm>
          <a:prstGeom prst="rect">
            <a:avLst/>
          </a:prstGeom>
          <a:solidFill>
            <a:srgbClr val="B3CDCC"/>
          </a:solidFill>
        </p:spPr>
        <p:txBody>
          <a:bodyPr wrap="square" rtlCol="0">
            <a:spAutoFit/>
          </a:bodyPr>
          <a:lstStyle/>
          <a:p>
            <a:pPr algn="ctr"/>
            <a:r>
              <a:rPr lang="en-US" sz="1600" b="1" dirty="0">
                <a:solidFill>
                  <a:schemeClr val="bg1">
                    <a:lumMod val="65000"/>
                  </a:schemeClr>
                </a:solidFill>
              </a:rPr>
              <a:t>Scleral buckling</a:t>
            </a:r>
          </a:p>
        </p:txBody>
      </p:sp>
      <p:sp>
        <p:nvSpPr>
          <p:cNvPr id="64" name="TextBox 63">
            <a:extLst>
              <a:ext uri="{FF2B5EF4-FFF2-40B4-BE49-F238E27FC236}">
                <a16:creationId xmlns:a16="http://schemas.microsoft.com/office/drawing/2014/main" id="{70EB08F3-7A60-4D2F-8F42-88F6A21481C1}"/>
              </a:ext>
            </a:extLst>
          </p:cNvPr>
          <p:cNvSpPr txBox="1"/>
          <p:nvPr/>
        </p:nvSpPr>
        <p:spPr>
          <a:xfrm>
            <a:off x="5291623" y="2878524"/>
            <a:ext cx="1109177" cy="584775"/>
          </a:xfrm>
          <a:prstGeom prst="rect">
            <a:avLst/>
          </a:prstGeom>
          <a:solidFill>
            <a:srgbClr val="B3CDCC"/>
          </a:solidFill>
        </p:spPr>
        <p:txBody>
          <a:bodyPr wrap="square" rtlCol="0">
            <a:spAutoFit/>
          </a:bodyPr>
          <a:lstStyle/>
          <a:p>
            <a:pPr algn="ctr"/>
            <a:r>
              <a:rPr lang="en-US" sz="1600" b="1" dirty="0">
                <a:solidFill>
                  <a:srgbClr val="B3CDCC"/>
                </a:solidFill>
              </a:rPr>
              <a:t>Scleral buckling</a:t>
            </a:r>
          </a:p>
        </p:txBody>
      </p:sp>
      <p:sp>
        <p:nvSpPr>
          <p:cNvPr id="65" name="TextBox 64">
            <a:extLst>
              <a:ext uri="{FF2B5EF4-FFF2-40B4-BE49-F238E27FC236}">
                <a16:creationId xmlns:a16="http://schemas.microsoft.com/office/drawing/2014/main" id="{ED124C7C-5DB4-46D0-97F1-065BB598427F}"/>
              </a:ext>
            </a:extLst>
          </p:cNvPr>
          <p:cNvSpPr txBox="1"/>
          <p:nvPr/>
        </p:nvSpPr>
        <p:spPr>
          <a:xfrm>
            <a:off x="5503180" y="3018407"/>
            <a:ext cx="686062" cy="338554"/>
          </a:xfrm>
          <a:prstGeom prst="rect">
            <a:avLst/>
          </a:prstGeom>
          <a:noFill/>
        </p:spPr>
        <p:txBody>
          <a:bodyPr wrap="square" rtlCol="0">
            <a:spAutoFit/>
          </a:bodyPr>
          <a:lstStyle/>
          <a:p>
            <a:pPr algn="ctr"/>
            <a:r>
              <a:rPr lang="en-US" sz="1600" b="1" dirty="0">
                <a:solidFill>
                  <a:srgbClr val="0000FF"/>
                </a:solidFill>
              </a:rPr>
              <a:t>PRP</a:t>
            </a:r>
          </a:p>
        </p:txBody>
      </p:sp>
      <p:cxnSp>
        <p:nvCxnSpPr>
          <p:cNvPr id="66" name="Straight Arrow Connector 65">
            <a:extLst>
              <a:ext uri="{FF2B5EF4-FFF2-40B4-BE49-F238E27FC236}">
                <a16:creationId xmlns:a16="http://schemas.microsoft.com/office/drawing/2014/main" id="{9E3E7380-916A-4370-9D77-F2D6B8856D14}"/>
              </a:ext>
            </a:extLst>
          </p:cNvPr>
          <p:cNvCxnSpPr>
            <a:cxnSpLocks/>
            <a:stCxn id="61" idx="2"/>
          </p:cNvCxnSpPr>
          <p:nvPr/>
        </p:nvCxnSpPr>
        <p:spPr>
          <a:xfrm flipH="1">
            <a:off x="1633991" y="2261175"/>
            <a:ext cx="1838190" cy="600446"/>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67" name="Straight Arrow Connector 66">
            <a:extLst>
              <a:ext uri="{FF2B5EF4-FFF2-40B4-BE49-F238E27FC236}">
                <a16:creationId xmlns:a16="http://schemas.microsoft.com/office/drawing/2014/main" id="{CBD62668-FDA6-4702-ACED-41DE664B0577}"/>
              </a:ext>
            </a:extLst>
          </p:cNvPr>
          <p:cNvCxnSpPr/>
          <p:nvPr/>
        </p:nvCxnSpPr>
        <p:spPr>
          <a:xfrm>
            <a:off x="3468200" y="2263108"/>
            <a:ext cx="1806677" cy="615416"/>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47" name="Straight Arrow Connector 46">
            <a:extLst>
              <a:ext uri="{FF2B5EF4-FFF2-40B4-BE49-F238E27FC236}">
                <a16:creationId xmlns:a16="http://schemas.microsoft.com/office/drawing/2014/main" id="{7292498A-8DAC-4EC7-BBA2-51DAD5EB2FBC}"/>
              </a:ext>
            </a:extLst>
          </p:cNvPr>
          <p:cNvCxnSpPr>
            <a:cxnSpLocks/>
          </p:cNvCxnSpPr>
          <p:nvPr/>
        </p:nvCxnSpPr>
        <p:spPr>
          <a:xfrm>
            <a:off x="3472181" y="2286000"/>
            <a:ext cx="11831" cy="628159"/>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45" name="TextBox 44">
            <a:extLst>
              <a:ext uri="{FF2B5EF4-FFF2-40B4-BE49-F238E27FC236}">
                <a16:creationId xmlns:a16="http://schemas.microsoft.com/office/drawing/2014/main" id="{19332D3E-F2B6-4A46-8D9A-C0DD2F7E6447}"/>
              </a:ext>
            </a:extLst>
          </p:cNvPr>
          <p:cNvSpPr txBox="1"/>
          <p:nvPr/>
        </p:nvSpPr>
        <p:spPr>
          <a:xfrm>
            <a:off x="3134061" y="4173188"/>
            <a:ext cx="5115263" cy="523220"/>
          </a:xfrm>
          <a:prstGeom prst="rect">
            <a:avLst/>
          </a:prstGeom>
          <a:solidFill>
            <a:srgbClr val="0070C0"/>
          </a:solidFill>
        </p:spPr>
        <p:txBody>
          <a:bodyPr wrap="square" rtlCol="0">
            <a:spAutoFit/>
          </a:bodyPr>
          <a:lstStyle/>
          <a:p>
            <a:r>
              <a:rPr lang="en-US" sz="1400" i="1" dirty="0">
                <a:solidFill>
                  <a:schemeClr val="bg1"/>
                </a:solidFill>
              </a:rPr>
              <a:t>How does PRP lead to secondary ACG?</a:t>
            </a:r>
            <a:endParaRPr lang="en-US" sz="1400" i="1" dirty="0">
              <a:solidFill>
                <a:srgbClr val="0070C0"/>
              </a:solidFill>
            </a:endParaRPr>
          </a:p>
          <a:p>
            <a:r>
              <a:rPr lang="en-US" sz="1400" dirty="0">
                <a:solidFill>
                  <a:srgbClr val="0070C0"/>
                </a:solidFill>
              </a:rPr>
              <a:t>It can produce a choroidal effusion that rotates the CB forward</a:t>
            </a:r>
          </a:p>
        </p:txBody>
      </p:sp>
    </p:spTree>
    <p:extLst>
      <p:ext uri="{BB962C8B-B14F-4D97-AF65-F5344CB8AC3E}">
        <p14:creationId xmlns:p14="http://schemas.microsoft.com/office/powerpoint/2010/main" val="4185055331"/>
      </p:ext>
    </p:extLst>
  </p:cSld>
  <p:clrMapOvr>
    <a:masterClrMapping/>
  </p:clrMapOvr>
</p:sld>
</file>

<file path=ppt/slides/slide1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Straight Arrow Connector 12">
            <a:extLst>
              <a:ext uri="{FF2B5EF4-FFF2-40B4-BE49-F238E27FC236}">
                <a16:creationId xmlns:a16="http://schemas.microsoft.com/office/drawing/2014/main" id="{A6DE2085-829C-480C-9216-69D6039C0A37}"/>
              </a:ext>
            </a:extLst>
          </p:cNvPr>
          <p:cNvCxnSpPr>
            <a:cxnSpLocks/>
          </p:cNvCxnSpPr>
          <p:nvPr/>
        </p:nvCxnSpPr>
        <p:spPr>
          <a:xfrm>
            <a:off x="6717173" y="1828800"/>
            <a:ext cx="0" cy="3462754"/>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43014" name="Text Box 6"/>
          <p:cNvSpPr txBox="1">
            <a:spLocks noChangeArrowheads="1"/>
          </p:cNvSpPr>
          <p:nvPr/>
        </p:nvSpPr>
        <p:spPr bwMode="auto">
          <a:xfrm>
            <a:off x="533400" y="2356376"/>
            <a:ext cx="1005403"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Lens-</a:t>
            </a:r>
          </a:p>
          <a:p>
            <a:pPr algn="ctr" eaLnBrk="1" hangingPunct="1">
              <a:lnSpc>
                <a:spcPct val="80000"/>
              </a:lnSpc>
              <a:spcBef>
                <a:spcPct val="0"/>
              </a:spcBef>
              <a:buClrTx/>
              <a:buSzTx/>
              <a:buFontTx/>
              <a:buNone/>
            </a:pPr>
            <a:r>
              <a:rPr lang="en-US" altLang="en-US" sz="1800" dirty="0">
                <a:solidFill>
                  <a:schemeClr val="bg1">
                    <a:lumMod val="75000"/>
                  </a:schemeClr>
                </a:solidFill>
              </a:rPr>
              <a:t>Induced</a:t>
            </a:r>
          </a:p>
        </p:txBody>
      </p:sp>
      <p:sp>
        <p:nvSpPr>
          <p:cNvPr id="43017" name="Text Box 14"/>
          <p:cNvSpPr txBox="1">
            <a:spLocks noChangeArrowheads="1"/>
          </p:cNvSpPr>
          <p:nvPr/>
        </p:nvSpPr>
        <p:spPr bwMode="auto">
          <a:xfrm>
            <a:off x="3026498" y="2365901"/>
            <a:ext cx="1633781"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Aphakic/</a:t>
            </a:r>
          </a:p>
          <a:p>
            <a:pPr algn="ctr" eaLnBrk="1" hangingPunct="1">
              <a:lnSpc>
                <a:spcPct val="80000"/>
              </a:lnSpc>
              <a:spcBef>
                <a:spcPct val="0"/>
              </a:spcBef>
              <a:buClrTx/>
              <a:buSzTx/>
              <a:buFontTx/>
              <a:buNone/>
            </a:pPr>
            <a:r>
              <a:rPr lang="en-US" altLang="en-US" sz="1800" dirty="0" err="1">
                <a:solidFill>
                  <a:schemeClr val="bg1">
                    <a:lumMod val="75000"/>
                  </a:schemeClr>
                </a:solidFill>
              </a:rPr>
              <a:t>Pseudophakic</a:t>
            </a:r>
            <a:endParaRPr lang="en-US" altLang="en-US" sz="1800" dirty="0">
              <a:solidFill>
                <a:schemeClr val="bg1">
                  <a:lumMod val="75000"/>
                </a:schemeClr>
              </a:solidFill>
            </a:endParaRPr>
          </a:p>
        </p:txBody>
      </p:sp>
      <p:sp>
        <p:nvSpPr>
          <p:cNvPr id="43031" name="Text Box 35"/>
          <p:cNvSpPr txBox="1">
            <a:spLocks noChangeArrowheads="1"/>
          </p:cNvSpPr>
          <p:nvPr/>
        </p:nvSpPr>
        <p:spPr bwMode="auto">
          <a:xfrm>
            <a:off x="1190847" y="1295400"/>
            <a:ext cx="2473754"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solidFill>
                  <a:schemeClr val="bg1">
                    <a:lumMod val="75000"/>
                  </a:schemeClr>
                </a:solidFill>
              </a:rPr>
              <a:t>w/ Pupillary Block</a:t>
            </a:r>
          </a:p>
        </p:txBody>
      </p:sp>
      <p:sp>
        <p:nvSpPr>
          <p:cNvPr id="43032" name="Text Box 36"/>
          <p:cNvSpPr txBox="1">
            <a:spLocks noChangeArrowheads="1"/>
          </p:cNvSpPr>
          <p:nvPr/>
        </p:nvSpPr>
        <p:spPr bwMode="auto">
          <a:xfrm>
            <a:off x="5181600" y="1295400"/>
            <a:ext cx="2630848"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t>w/o Pupillary Block</a:t>
            </a:r>
          </a:p>
        </p:txBody>
      </p:sp>
      <p:sp>
        <p:nvSpPr>
          <p:cNvPr id="49" name="Rectangle 2">
            <a:extLst>
              <a:ext uri="{FF2B5EF4-FFF2-40B4-BE49-F238E27FC236}">
                <a16:creationId xmlns:a16="http://schemas.microsoft.com/office/drawing/2014/main" id="{240EE5BF-F7D2-4FC8-A5DD-F6B5423153C6}"/>
              </a:ext>
            </a:extLst>
          </p:cNvPr>
          <p:cNvSpPr>
            <a:spLocks noGrp="1" noChangeArrowheads="1"/>
          </p:cNvSpPr>
          <p:nvPr>
            <p:ph type="title"/>
          </p:nvPr>
        </p:nvSpPr>
        <p:spPr>
          <a:xfrm>
            <a:off x="457200" y="304800"/>
            <a:ext cx="7543800" cy="563562"/>
          </a:xfrm>
        </p:spPr>
        <p:txBody>
          <a:bodyPr/>
          <a:lstStyle/>
          <a:p>
            <a:pPr eaLnBrk="1" hangingPunct="1"/>
            <a:r>
              <a:rPr lang="en-US" altLang="en-US" sz="3500" dirty="0"/>
              <a:t>A</a:t>
            </a:r>
          </a:p>
        </p:txBody>
      </p:sp>
      <p:sp>
        <p:nvSpPr>
          <p:cNvPr id="50" name="TextBox 49">
            <a:extLst>
              <a:ext uri="{FF2B5EF4-FFF2-40B4-BE49-F238E27FC236}">
                <a16:creationId xmlns:a16="http://schemas.microsoft.com/office/drawing/2014/main" id="{CF426230-46C8-405C-9015-99EF57762A2E}"/>
              </a:ext>
            </a:extLst>
          </p:cNvPr>
          <p:cNvSpPr txBox="1"/>
          <p:nvPr/>
        </p:nvSpPr>
        <p:spPr>
          <a:xfrm>
            <a:off x="2259496" y="189094"/>
            <a:ext cx="4607480" cy="400110"/>
          </a:xfrm>
          <a:prstGeom prst="rect">
            <a:avLst/>
          </a:prstGeom>
          <a:solidFill>
            <a:schemeClr val="accent1">
              <a:lumMod val="60000"/>
              <a:lumOff val="40000"/>
            </a:schemeClr>
          </a:solidFill>
        </p:spPr>
        <p:txBody>
          <a:bodyPr wrap="none" rtlCol="0">
            <a:spAutoFit/>
          </a:bodyPr>
          <a:lstStyle/>
          <a:p>
            <a:pPr algn="ctr"/>
            <a:r>
              <a:rPr lang="en-US" sz="2000" b="1" dirty="0"/>
              <a:t>Secondary Angle Closure Glaucoma</a:t>
            </a:r>
          </a:p>
        </p:txBody>
      </p:sp>
      <p:sp>
        <p:nvSpPr>
          <p:cNvPr id="2" name="TextBox 1">
            <a:extLst>
              <a:ext uri="{FF2B5EF4-FFF2-40B4-BE49-F238E27FC236}">
                <a16:creationId xmlns:a16="http://schemas.microsoft.com/office/drawing/2014/main" id="{A7E30BEC-923B-4C9A-A856-BDD0D882F6B8}"/>
              </a:ext>
            </a:extLst>
          </p:cNvPr>
          <p:cNvSpPr txBox="1"/>
          <p:nvPr/>
        </p:nvSpPr>
        <p:spPr>
          <a:xfrm>
            <a:off x="887305" y="2844119"/>
            <a:ext cx="1494320" cy="338554"/>
          </a:xfrm>
          <a:prstGeom prst="rect">
            <a:avLst/>
          </a:prstGeom>
          <a:noFill/>
        </p:spPr>
        <p:txBody>
          <a:bodyPr wrap="none" rtlCol="0">
            <a:spAutoFit/>
          </a:bodyPr>
          <a:lstStyle/>
          <a:p>
            <a:r>
              <a:rPr lang="en-US" sz="1600" dirty="0" err="1">
                <a:solidFill>
                  <a:schemeClr val="bg1">
                    <a:lumMod val="75000"/>
                  </a:schemeClr>
                </a:solidFill>
              </a:rPr>
              <a:t>Phacomorphic</a:t>
            </a:r>
            <a:endParaRPr lang="en-US" sz="1600" dirty="0">
              <a:solidFill>
                <a:schemeClr val="bg1">
                  <a:lumMod val="75000"/>
                </a:schemeClr>
              </a:solidFill>
            </a:endParaRPr>
          </a:p>
        </p:txBody>
      </p:sp>
      <p:sp>
        <p:nvSpPr>
          <p:cNvPr id="51" name="TextBox 50">
            <a:extLst>
              <a:ext uri="{FF2B5EF4-FFF2-40B4-BE49-F238E27FC236}">
                <a16:creationId xmlns:a16="http://schemas.microsoft.com/office/drawing/2014/main" id="{156069D4-340B-4160-A336-EBF73557CEE0}"/>
              </a:ext>
            </a:extLst>
          </p:cNvPr>
          <p:cNvSpPr txBox="1"/>
          <p:nvPr/>
        </p:nvSpPr>
        <p:spPr>
          <a:xfrm>
            <a:off x="884725" y="3175578"/>
            <a:ext cx="1402948" cy="338554"/>
          </a:xfrm>
          <a:prstGeom prst="rect">
            <a:avLst/>
          </a:prstGeom>
          <a:noFill/>
        </p:spPr>
        <p:txBody>
          <a:bodyPr wrap="none" rtlCol="0">
            <a:spAutoFit/>
          </a:bodyPr>
          <a:lstStyle/>
          <a:p>
            <a:r>
              <a:rPr lang="en-US" sz="1600" dirty="0">
                <a:solidFill>
                  <a:schemeClr val="bg1">
                    <a:lumMod val="75000"/>
                  </a:schemeClr>
                </a:solidFill>
              </a:rPr>
              <a:t>Ectopia </a:t>
            </a:r>
            <a:r>
              <a:rPr lang="en-US" sz="1600" dirty="0" err="1">
                <a:solidFill>
                  <a:schemeClr val="bg1">
                    <a:lumMod val="75000"/>
                  </a:schemeClr>
                </a:solidFill>
              </a:rPr>
              <a:t>lentis</a:t>
            </a:r>
            <a:endParaRPr lang="en-US" sz="1600" dirty="0">
              <a:solidFill>
                <a:schemeClr val="bg1">
                  <a:lumMod val="75000"/>
                </a:schemeClr>
              </a:solidFill>
            </a:endParaRPr>
          </a:p>
        </p:txBody>
      </p:sp>
      <p:cxnSp>
        <p:nvCxnSpPr>
          <p:cNvPr id="71" name="Straight Connector 70">
            <a:extLst>
              <a:ext uri="{FF2B5EF4-FFF2-40B4-BE49-F238E27FC236}">
                <a16:creationId xmlns:a16="http://schemas.microsoft.com/office/drawing/2014/main" id="{C104938D-BA8D-4E39-9D5F-9EE2012F2F3C}"/>
              </a:ext>
            </a:extLst>
          </p:cNvPr>
          <p:cNvCxnSpPr>
            <a:cxnSpLocks/>
          </p:cNvCxnSpPr>
          <p:nvPr/>
        </p:nvCxnSpPr>
        <p:spPr>
          <a:xfrm flipH="1">
            <a:off x="762665" y="3023488"/>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2A7E4E40-472F-4E50-8A7A-45C10FDD7171}"/>
              </a:ext>
            </a:extLst>
          </p:cNvPr>
          <p:cNvCxnSpPr>
            <a:cxnSpLocks/>
          </p:cNvCxnSpPr>
          <p:nvPr/>
        </p:nvCxnSpPr>
        <p:spPr>
          <a:xfrm flipH="1">
            <a:off x="762665" y="3347853"/>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C3924889-45B9-4383-9C9E-48F0A9C27AD8}"/>
              </a:ext>
            </a:extLst>
          </p:cNvPr>
          <p:cNvCxnSpPr>
            <a:cxnSpLocks/>
          </p:cNvCxnSpPr>
          <p:nvPr/>
        </p:nvCxnSpPr>
        <p:spPr>
          <a:xfrm flipH="1">
            <a:off x="748719" y="2838976"/>
            <a:ext cx="13947" cy="5088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 name="Straight Arrow Connector 5">
            <a:extLst>
              <a:ext uri="{FF2B5EF4-FFF2-40B4-BE49-F238E27FC236}">
                <a16:creationId xmlns:a16="http://schemas.microsoft.com/office/drawing/2014/main" id="{A3439F0C-5143-461F-8F3C-2E830785DEFC}"/>
              </a:ext>
            </a:extLst>
          </p:cNvPr>
          <p:cNvCxnSpPr>
            <a:stCxn id="50" idx="2"/>
          </p:cNvCxnSpPr>
          <p:nvPr/>
        </p:nvCxnSpPr>
        <p:spPr>
          <a:xfrm flipH="1">
            <a:off x="2971800" y="589204"/>
            <a:ext cx="1591436" cy="706196"/>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0" name="Straight Arrow Connector 9">
            <a:extLst>
              <a:ext uri="{FF2B5EF4-FFF2-40B4-BE49-F238E27FC236}">
                <a16:creationId xmlns:a16="http://schemas.microsoft.com/office/drawing/2014/main" id="{84DC796E-F6ED-4FBB-82D2-A260F480BF8A}"/>
              </a:ext>
            </a:extLst>
          </p:cNvPr>
          <p:cNvCxnSpPr>
            <a:cxnSpLocks/>
          </p:cNvCxnSpPr>
          <p:nvPr/>
        </p:nvCxnSpPr>
        <p:spPr>
          <a:xfrm>
            <a:off x="4572000" y="589204"/>
            <a:ext cx="1600200" cy="706196"/>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6" name="Straight Arrow Connector 25">
            <a:extLst>
              <a:ext uri="{FF2B5EF4-FFF2-40B4-BE49-F238E27FC236}">
                <a16:creationId xmlns:a16="http://schemas.microsoft.com/office/drawing/2014/main" id="{B70E0124-9B84-41A5-8D84-A66B7838A706}"/>
              </a:ext>
            </a:extLst>
          </p:cNvPr>
          <p:cNvCxnSpPr>
            <a:cxnSpLocks/>
          </p:cNvCxnSpPr>
          <p:nvPr/>
        </p:nvCxnSpPr>
        <p:spPr>
          <a:xfrm flipH="1">
            <a:off x="1159539" y="1828800"/>
            <a:ext cx="1290435" cy="478059"/>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28" name="Straight Arrow Connector 27">
            <a:extLst>
              <a:ext uri="{FF2B5EF4-FFF2-40B4-BE49-F238E27FC236}">
                <a16:creationId xmlns:a16="http://schemas.microsoft.com/office/drawing/2014/main" id="{567A4249-5C59-4416-8A8E-1C35913900AB}"/>
              </a:ext>
            </a:extLst>
          </p:cNvPr>
          <p:cNvCxnSpPr>
            <a:cxnSpLocks/>
          </p:cNvCxnSpPr>
          <p:nvPr/>
        </p:nvCxnSpPr>
        <p:spPr>
          <a:xfrm>
            <a:off x="2449973" y="1832208"/>
            <a:ext cx="1268784"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56" name="Text Box 6">
            <a:extLst>
              <a:ext uri="{FF2B5EF4-FFF2-40B4-BE49-F238E27FC236}">
                <a16:creationId xmlns:a16="http://schemas.microsoft.com/office/drawing/2014/main" id="{557983BD-9D64-49B9-A366-A08663B0451F}"/>
              </a:ext>
            </a:extLst>
          </p:cNvPr>
          <p:cNvSpPr txBox="1">
            <a:spLocks noChangeArrowheads="1"/>
          </p:cNvSpPr>
          <p:nvPr/>
        </p:nvSpPr>
        <p:spPr bwMode="auto">
          <a:xfrm>
            <a:off x="5029200" y="2356376"/>
            <a:ext cx="813043"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r" eaLnBrk="1" hangingPunct="1">
              <a:lnSpc>
                <a:spcPct val="80000"/>
              </a:lnSpc>
              <a:spcBef>
                <a:spcPct val="0"/>
              </a:spcBef>
              <a:buClrTx/>
              <a:buSzTx/>
              <a:buFontTx/>
              <a:buNone/>
            </a:pPr>
            <a:r>
              <a:rPr lang="en-US" altLang="en-US" sz="1800" dirty="0"/>
              <a:t>‘Push’</a:t>
            </a:r>
          </a:p>
        </p:txBody>
      </p:sp>
      <p:sp>
        <p:nvSpPr>
          <p:cNvPr id="57" name="Text Box 14">
            <a:extLst>
              <a:ext uri="{FF2B5EF4-FFF2-40B4-BE49-F238E27FC236}">
                <a16:creationId xmlns:a16="http://schemas.microsoft.com/office/drawing/2014/main" id="{5DAFA1C1-3A29-4C27-A379-663FDD22E326}"/>
              </a:ext>
            </a:extLst>
          </p:cNvPr>
          <p:cNvSpPr txBox="1">
            <a:spLocks noChangeArrowheads="1"/>
          </p:cNvSpPr>
          <p:nvPr/>
        </p:nvSpPr>
        <p:spPr bwMode="auto">
          <a:xfrm>
            <a:off x="7620000" y="2365901"/>
            <a:ext cx="671979"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‘Pull’</a:t>
            </a:r>
          </a:p>
        </p:txBody>
      </p:sp>
      <p:cxnSp>
        <p:nvCxnSpPr>
          <p:cNvPr id="58" name="Straight Arrow Connector 57">
            <a:extLst>
              <a:ext uri="{FF2B5EF4-FFF2-40B4-BE49-F238E27FC236}">
                <a16:creationId xmlns:a16="http://schemas.microsoft.com/office/drawing/2014/main" id="{E874FEE9-46BD-46A3-90A3-DE7CC220FBFF}"/>
              </a:ext>
            </a:extLst>
          </p:cNvPr>
          <p:cNvCxnSpPr>
            <a:cxnSpLocks/>
          </p:cNvCxnSpPr>
          <p:nvPr/>
        </p:nvCxnSpPr>
        <p:spPr>
          <a:xfrm flipH="1">
            <a:off x="5867400" y="1828800"/>
            <a:ext cx="849775" cy="477455"/>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59" name="Straight Arrow Connector 58">
            <a:extLst>
              <a:ext uri="{FF2B5EF4-FFF2-40B4-BE49-F238E27FC236}">
                <a16:creationId xmlns:a16="http://schemas.microsoft.com/office/drawing/2014/main" id="{C370A4A1-FE96-4E70-B89E-839542A5E241}"/>
              </a:ext>
            </a:extLst>
          </p:cNvPr>
          <p:cNvCxnSpPr>
            <a:cxnSpLocks/>
          </p:cNvCxnSpPr>
          <p:nvPr/>
        </p:nvCxnSpPr>
        <p:spPr>
          <a:xfrm>
            <a:off x="6717173" y="1832208"/>
            <a:ext cx="902827" cy="474047"/>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101" name="Text Box 42">
            <a:extLst>
              <a:ext uri="{FF2B5EF4-FFF2-40B4-BE49-F238E27FC236}">
                <a16:creationId xmlns:a16="http://schemas.microsoft.com/office/drawing/2014/main" id="{334BC1A9-19DE-4364-B6DD-2EE35901B8C6}"/>
              </a:ext>
            </a:extLst>
          </p:cNvPr>
          <p:cNvSpPr txBox="1">
            <a:spLocks noChangeArrowheads="1"/>
          </p:cNvSpPr>
          <p:nvPr/>
        </p:nvSpPr>
        <p:spPr bwMode="auto">
          <a:xfrm>
            <a:off x="5551406" y="3192546"/>
            <a:ext cx="2276072"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ERD/choroidal effusion</a:t>
            </a:r>
          </a:p>
        </p:txBody>
      </p:sp>
      <p:sp>
        <p:nvSpPr>
          <p:cNvPr id="103" name="Text Box 47">
            <a:extLst>
              <a:ext uri="{FF2B5EF4-FFF2-40B4-BE49-F238E27FC236}">
                <a16:creationId xmlns:a16="http://schemas.microsoft.com/office/drawing/2014/main" id="{B8E0D8FB-F6B2-4B80-97DB-EF49CE3BCD2B}"/>
              </a:ext>
            </a:extLst>
          </p:cNvPr>
          <p:cNvSpPr txBox="1">
            <a:spLocks noChangeArrowheads="1"/>
          </p:cNvSpPr>
          <p:nvPr/>
        </p:nvSpPr>
        <p:spPr bwMode="auto">
          <a:xfrm>
            <a:off x="5543446" y="4055146"/>
            <a:ext cx="1619354"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err="1">
                <a:solidFill>
                  <a:schemeClr val="bg1">
                    <a:lumMod val="75000"/>
                  </a:schemeClr>
                </a:solidFill>
              </a:rPr>
              <a:t>Nanophthalmos</a:t>
            </a:r>
            <a:endParaRPr lang="en-US" altLang="en-US" sz="1600" dirty="0">
              <a:solidFill>
                <a:schemeClr val="bg1">
                  <a:lumMod val="75000"/>
                </a:schemeClr>
              </a:solidFill>
            </a:endParaRPr>
          </a:p>
        </p:txBody>
      </p:sp>
      <p:cxnSp>
        <p:nvCxnSpPr>
          <p:cNvPr id="104" name="Straight Connector 103">
            <a:extLst>
              <a:ext uri="{FF2B5EF4-FFF2-40B4-BE49-F238E27FC236}">
                <a16:creationId xmlns:a16="http://schemas.microsoft.com/office/drawing/2014/main" id="{49D87D4A-E317-4446-9B95-5184CB3968F3}"/>
              </a:ext>
            </a:extLst>
          </p:cNvPr>
          <p:cNvCxnSpPr>
            <a:cxnSpLocks/>
          </p:cNvCxnSpPr>
          <p:nvPr/>
        </p:nvCxnSpPr>
        <p:spPr>
          <a:xfrm flipH="1">
            <a:off x="5316229" y="2667000"/>
            <a:ext cx="7397" cy="2531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5" name="Straight Connector 104">
            <a:extLst>
              <a:ext uri="{FF2B5EF4-FFF2-40B4-BE49-F238E27FC236}">
                <a16:creationId xmlns:a16="http://schemas.microsoft.com/office/drawing/2014/main" id="{F40B6D71-75A8-4A88-864D-00D14C2F710D}"/>
              </a:ext>
            </a:extLst>
          </p:cNvPr>
          <p:cNvCxnSpPr/>
          <p:nvPr/>
        </p:nvCxnSpPr>
        <p:spPr>
          <a:xfrm flipH="1">
            <a:off x="5323624" y="2832814"/>
            <a:ext cx="24447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6" name="Straight Connector 105">
            <a:extLst>
              <a:ext uri="{FF2B5EF4-FFF2-40B4-BE49-F238E27FC236}">
                <a16:creationId xmlns:a16="http://schemas.microsoft.com/office/drawing/2014/main" id="{010BF7B2-AA07-4DCF-822D-E2DB5CC0BF59}"/>
              </a:ext>
            </a:extLst>
          </p:cNvPr>
          <p:cNvCxnSpPr/>
          <p:nvPr/>
        </p:nvCxnSpPr>
        <p:spPr>
          <a:xfrm flipH="1">
            <a:off x="5323624" y="3360065"/>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a:extLst>
              <a:ext uri="{FF2B5EF4-FFF2-40B4-BE49-F238E27FC236}">
                <a16:creationId xmlns:a16="http://schemas.microsoft.com/office/drawing/2014/main" id="{BAC8035C-3999-4C31-93CD-6C0D2ADEB73B}"/>
              </a:ext>
            </a:extLst>
          </p:cNvPr>
          <p:cNvCxnSpPr/>
          <p:nvPr/>
        </p:nvCxnSpPr>
        <p:spPr>
          <a:xfrm flipH="1">
            <a:off x="5323536" y="3786938"/>
            <a:ext cx="24447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8" name="Straight Connector 107">
            <a:extLst>
              <a:ext uri="{FF2B5EF4-FFF2-40B4-BE49-F238E27FC236}">
                <a16:creationId xmlns:a16="http://schemas.microsoft.com/office/drawing/2014/main" id="{DB64CAEE-69B4-426A-8A5B-D1269DBF0F66}"/>
              </a:ext>
            </a:extLst>
          </p:cNvPr>
          <p:cNvCxnSpPr/>
          <p:nvPr/>
        </p:nvCxnSpPr>
        <p:spPr>
          <a:xfrm flipH="1">
            <a:off x="5327493" y="4249152"/>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12" name="Straight Connector 111">
            <a:extLst>
              <a:ext uri="{FF2B5EF4-FFF2-40B4-BE49-F238E27FC236}">
                <a16:creationId xmlns:a16="http://schemas.microsoft.com/office/drawing/2014/main" id="{99A16C30-4BE4-48E5-8B65-0C5F3039B8DC}"/>
              </a:ext>
            </a:extLst>
          </p:cNvPr>
          <p:cNvCxnSpPr/>
          <p:nvPr/>
        </p:nvCxnSpPr>
        <p:spPr>
          <a:xfrm flipH="1">
            <a:off x="5333455" y="51816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13" name="Text Box 42">
            <a:extLst>
              <a:ext uri="{FF2B5EF4-FFF2-40B4-BE49-F238E27FC236}">
                <a16:creationId xmlns:a16="http://schemas.microsoft.com/office/drawing/2014/main" id="{056DFFD9-3CA2-42E7-90FE-4F14522E3504}"/>
              </a:ext>
            </a:extLst>
          </p:cNvPr>
          <p:cNvSpPr txBox="1">
            <a:spLocks noChangeArrowheads="1"/>
          </p:cNvSpPr>
          <p:nvPr/>
        </p:nvSpPr>
        <p:spPr bwMode="auto">
          <a:xfrm>
            <a:off x="5533954" y="3623846"/>
            <a:ext cx="1678665"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b="1" dirty="0"/>
              <a:t>Retinal surgery</a:t>
            </a:r>
          </a:p>
        </p:txBody>
      </p:sp>
      <p:sp>
        <p:nvSpPr>
          <p:cNvPr id="118" name="Text Box 47">
            <a:extLst>
              <a:ext uri="{FF2B5EF4-FFF2-40B4-BE49-F238E27FC236}">
                <a16:creationId xmlns:a16="http://schemas.microsoft.com/office/drawing/2014/main" id="{3F59D898-ECAD-49F0-9425-2A1BC8DDA7B5}"/>
              </a:ext>
            </a:extLst>
          </p:cNvPr>
          <p:cNvSpPr txBox="1">
            <a:spLocks noChangeArrowheads="1"/>
          </p:cNvSpPr>
          <p:nvPr/>
        </p:nvSpPr>
        <p:spPr bwMode="auto">
          <a:xfrm>
            <a:off x="5523688" y="4538246"/>
            <a:ext cx="1414170"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Drug-induced</a:t>
            </a:r>
          </a:p>
        </p:txBody>
      </p:sp>
      <p:sp>
        <p:nvSpPr>
          <p:cNvPr id="121" name="Text Box 45">
            <a:extLst>
              <a:ext uri="{FF2B5EF4-FFF2-40B4-BE49-F238E27FC236}">
                <a16:creationId xmlns:a16="http://schemas.microsoft.com/office/drawing/2014/main" id="{261B7576-5E47-4AEB-A7FB-9A1B9ECB52C4}"/>
              </a:ext>
            </a:extLst>
          </p:cNvPr>
          <p:cNvSpPr txBox="1">
            <a:spLocks noChangeArrowheads="1"/>
          </p:cNvSpPr>
          <p:nvPr/>
        </p:nvSpPr>
        <p:spPr bwMode="auto">
          <a:xfrm>
            <a:off x="5523688" y="5013493"/>
            <a:ext cx="582211"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PFV</a:t>
            </a:r>
          </a:p>
        </p:txBody>
      </p:sp>
      <p:sp>
        <p:nvSpPr>
          <p:cNvPr id="16" name="TextBox 15">
            <a:extLst>
              <a:ext uri="{FF2B5EF4-FFF2-40B4-BE49-F238E27FC236}">
                <a16:creationId xmlns:a16="http://schemas.microsoft.com/office/drawing/2014/main" id="{984E008D-FBBA-42B4-940E-EA26772E0161}"/>
              </a:ext>
            </a:extLst>
          </p:cNvPr>
          <p:cNvSpPr txBox="1"/>
          <p:nvPr/>
        </p:nvSpPr>
        <p:spPr>
          <a:xfrm>
            <a:off x="6230528" y="5257800"/>
            <a:ext cx="1326004" cy="369332"/>
          </a:xfrm>
          <a:prstGeom prst="rect">
            <a:avLst/>
          </a:prstGeom>
          <a:noFill/>
        </p:spPr>
        <p:txBody>
          <a:bodyPr wrap="none" rtlCol="0">
            <a:spAutoFit/>
          </a:bodyPr>
          <a:lstStyle/>
          <a:p>
            <a:pPr algn="ctr"/>
            <a:r>
              <a:rPr lang="en-US" dirty="0">
                <a:solidFill>
                  <a:schemeClr val="bg1">
                    <a:lumMod val="75000"/>
                  </a:schemeClr>
                </a:solidFill>
              </a:rPr>
              <a:t>Both/Either</a:t>
            </a:r>
          </a:p>
        </p:txBody>
      </p:sp>
      <p:cxnSp>
        <p:nvCxnSpPr>
          <p:cNvPr id="125" name="Straight Connector 124">
            <a:extLst>
              <a:ext uri="{FF2B5EF4-FFF2-40B4-BE49-F238E27FC236}">
                <a16:creationId xmlns:a16="http://schemas.microsoft.com/office/drawing/2014/main" id="{01138141-D318-4ED7-A7FE-D8F2155CE890}"/>
              </a:ext>
            </a:extLst>
          </p:cNvPr>
          <p:cNvCxnSpPr/>
          <p:nvPr/>
        </p:nvCxnSpPr>
        <p:spPr>
          <a:xfrm flipH="1">
            <a:off x="5334000" y="4724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00" name="Text Box 23">
            <a:extLst>
              <a:ext uri="{FF2B5EF4-FFF2-40B4-BE49-F238E27FC236}">
                <a16:creationId xmlns:a16="http://schemas.microsoft.com/office/drawing/2014/main" id="{D8F2FCFF-2984-4836-B000-9C5601A8EAAA}"/>
              </a:ext>
            </a:extLst>
          </p:cNvPr>
          <p:cNvSpPr txBox="1">
            <a:spLocks noChangeArrowheads="1"/>
          </p:cNvSpPr>
          <p:nvPr/>
        </p:nvSpPr>
        <p:spPr bwMode="auto">
          <a:xfrm>
            <a:off x="5530369" y="2667000"/>
            <a:ext cx="2143536"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Aqueous misdirection</a:t>
            </a:r>
          </a:p>
        </p:txBody>
      </p:sp>
      <p:sp>
        <p:nvSpPr>
          <p:cNvPr id="41" name="Oval 40">
            <a:extLst>
              <a:ext uri="{FF2B5EF4-FFF2-40B4-BE49-F238E27FC236}">
                <a16:creationId xmlns:a16="http://schemas.microsoft.com/office/drawing/2014/main" id="{9E9787BC-FCC0-4CB7-B35E-BC0E3E1122C0}"/>
              </a:ext>
            </a:extLst>
          </p:cNvPr>
          <p:cNvSpPr/>
          <p:nvPr/>
        </p:nvSpPr>
        <p:spPr>
          <a:xfrm>
            <a:off x="5441637" y="3548269"/>
            <a:ext cx="1797363" cy="490331"/>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TextBox 60">
            <a:extLst>
              <a:ext uri="{FF2B5EF4-FFF2-40B4-BE49-F238E27FC236}">
                <a16:creationId xmlns:a16="http://schemas.microsoft.com/office/drawing/2014/main" id="{1500B0C0-EFB8-4B81-A9E8-132130575CA3}"/>
              </a:ext>
            </a:extLst>
          </p:cNvPr>
          <p:cNvSpPr txBox="1"/>
          <p:nvPr/>
        </p:nvSpPr>
        <p:spPr>
          <a:xfrm>
            <a:off x="488967" y="1676400"/>
            <a:ext cx="5966428" cy="584775"/>
          </a:xfrm>
          <a:prstGeom prst="rect">
            <a:avLst/>
          </a:prstGeom>
          <a:solidFill>
            <a:srgbClr val="B3CDCC"/>
          </a:solidFill>
        </p:spPr>
        <p:txBody>
          <a:bodyPr wrap="square" rtlCol="0">
            <a:spAutoFit/>
          </a:bodyPr>
          <a:lstStyle/>
          <a:p>
            <a:r>
              <a:rPr lang="en-US" sz="1600" i="1" dirty="0">
                <a:solidFill>
                  <a:srgbClr val="0000FF"/>
                </a:solidFill>
              </a:rPr>
              <a:t>The </a:t>
            </a:r>
            <a:r>
              <a:rPr lang="en-US" sz="1600" dirty="0">
                <a:solidFill>
                  <a:srgbClr val="0000FF"/>
                </a:solidFill>
              </a:rPr>
              <a:t>Glaucoma</a:t>
            </a:r>
            <a:r>
              <a:rPr lang="en-US" sz="1600" i="1" dirty="0">
                <a:solidFill>
                  <a:srgbClr val="0000FF"/>
                </a:solidFill>
              </a:rPr>
              <a:t> book mentions three types of retinal surgery that can lead to secondary angle-closure glaucoma—what are they?</a:t>
            </a:r>
          </a:p>
        </p:txBody>
      </p:sp>
      <p:sp>
        <p:nvSpPr>
          <p:cNvPr id="62" name="TextBox 61">
            <a:extLst>
              <a:ext uri="{FF2B5EF4-FFF2-40B4-BE49-F238E27FC236}">
                <a16:creationId xmlns:a16="http://schemas.microsoft.com/office/drawing/2014/main" id="{9F99A058-C80E-464F-8FDF-472E828C9C34}"/>
              </a:ext>
            </a:extLst>
          </p:cNvPr>
          <p:cNvSpPr txBox="1"/>
          <p:nvPr/>
        </p:nvSpPr>
        <p:spPr>
          <a:xfrm>
            <a:off x="524813" y="2886118"/>
            <a:ext cx="1109177" cy="584775"/>
          </a:xfrm>
          <a:prstGeom prst="rect">
            <a:avLst/>
          </a:prstGeom>
          <a:solidFill>
            <a:srgbClr val="B3CDCC"/>
          </a:solidFill>
        </p:spPr>
        <p:txBody>
          <a:bodyPr wrap="square" rtlCol="0">
            <a:spAutoFit/>
          </a:bodyPr>
          <a:lstStyle/>
          <a:p>
            <a:pPr algn="ctr"/>
            <a:r>
              <a:rPr lang="en-US" sz="1600" b="1" dirty="0">
                <a:solidFill>
                  <a:schemeClr val="bg1">
                    <a:lumMod val="65000"/>
                  </a:schemeClr>
                </a:solidFill>
              </a:rPr>
              <a:t>Scleral buckling</a:t>
            </a:r>
          </a:p>
        </p:txBody>
      </p:sp>
      <p:sp>
        <p:nvSpPr>
          <p:cNvPr id="63" name="TextBox 62">
            <a:extLst>
              <a:ext uri="{FF2B5EF4-FFF2-40B4-BE49-F238E27FC236}">
                <a16:creationId xmlns:a16="http://schemas.microsoft.com/office/drawing/2014/main" id="{2F627D11-503A-4202-827F-4DBEDB6D247F}"/>
              </a:ext>
            </a:extLst>
          </p:cNvPr>
          <p:cNvSpPr txBox="1"/>
          <p:nvPr/>
        </p:nvSpPr>
        <p:spPr>
          <a:xfrm>
            <a:off x="2929423" y="2889334"/>
            <a:ext cx="1109177" cy="584775"/>
          </a:xfrm>
          <a:prstGeom prst="rect">
            <a:avLst/>
          </a:prstGeom>
          <a:solidFill>
            <a:srgbClr val="B3CDCC"/>
          </a:solidFill>
        </p:spPr>
        <p:txBody>
          <a:bodyPr wrap="square" rtlCol="0">
            <a:spAutoFit/>
          </a:bodyPr>
          <a:lstStyle/>
          <a:p>
            <a:pPr algn="ctr"/>
            <a:r>
              <a:rPr lang="en-US" sz="1600" b="1" dirty="0">
                <a:solidFill>
                  <a:schemeClr val="bg1">
                    <a:lumMod val="65000"/>
                  </a:schemeClr>
                </a:solidFill>
              </a:rPr>
              <a:t>Scleral buckling</a:t>
            </a:r>
          </a:p>
        </p:txBody>
      </p:sp>
      <p:sp>
        <p:nvSpPr>
          <p:cNvPr id="64" name="TextBox 63">
            <a:extLst>
              <a:ext uri="{FF2B5EF4-FFF2-40B4-BE49-F238E27FC236}">
                <a16:creationId xmlns:a16="http://schemas.microsoft.com/office/drawing/2014/main" id="{70EB08F3-7A60-4D2F-8F42-88F6A21481C1}"/>
              </a:ext>
            </a:extLst>
          </p:cNvPr>
          <p:cNvSpPr txBox="1"/>
          <p:nvPr/>
        </p:nvSpPr>
        <p:spPr>
          <a:xfrm>
            <a:off x="5291623" y="2878524"/>
            <a:ext cx="1109177" cy="584775"/>
          </a:xfrm>
          <a:prstGeom prst="rect">
            <a:avLst/>
          </a:prstGeom>
          <a:solidFill>
            <a:srgbClr val="B3CDCC"/>
          </a:solidFill>
        </p:spPr>
        <p:txBody>
          <a:bodyPr wrap="square" rtlCol="0">
            <a:spAutoFit/>
          </a:bodyPr>
          <a:lstStyle/>
          <a:p>
            <a:pPr algn="ctr"/>
            <a:r>
              <a:rPr lang="en-US" sz="1600" b="1" dirty="0">
                <a:solidFill>
                  <a:srgbClr val="B3CDCC"/>
                </a:solidFill>
              </a:rPr>
              <a:t>Scleral buckling</a:t>
            </a:r>
          </a:p>
        </p:txBody>
      </p:sp>
      <p:sp>
        <p:nvSpPr>
          <p:cNvPr id="65" name="TextBox 64">
            <a:extLst>
              <a:ext uri="{FF2B5EF4-FFF2-40B4-BE49-F238E27FC236}">
                <a16:creationId xmlns:a16="http://schemas.microsoft.com/office/drawing/2014/main" id="{ED124C7C-5DB4-46D0-97F1-065BB598427F}"/>
              </a:ext>
            </a:extLst>
          </p:cNvPr>
          <p:cNvSpPr txBox="1"/>
          <p:nvPr/>
        </p:nvSpPr>
        <p:spPr>
          <a:xfrm>
            <a:off x="5503180" y="3018407"/>
            <a:ext cx="686062" cy="338554"/>
          </a:xfrm>
          <a:prstGeom prst="rect">
            <a:avLst/>
          </a:prstGeom>
          <a:noFill/>
        </p:spPr>
        <p:txBody>
          <a:bodyPr wrap="square" rtlCol="0">
            <a:spAutoFit/>
          </a:bodyPr>
          <a:lstStyle/>
          <a:p>
            <a:pPr algn="ctr"/>
            <a:r>
              <a:rPr lang="en-US" sz="1600" b="1" dirty="0">
                <a:solidFill>
                  <a:srgbClr val="0000FF"/>
                </a:solidFill>
              </a:rPr>
              <a:t>PRP</a:t>
            </a:r>
          </a:p>
        </p:txBody>
      </p:sp>
      <p:cxnSp>
        <p:nvCxnSpPr>
          <p:cNvPr id="66" name="Straight Arrow Connector 65">
            <a:extLst>
              <a:ext uri="{FF2B5EF4-FFF2-40B4-BE49-F238E27FC236}">
                <a16:creationId xmlns:a16="http://schemas.microsoft.com/office/drawing/2014/main" id="{9E3E7380-916A-4370-9D77-F2D6B8856D14}"/>
              </a:ext>
            </a:extLst>
          </p:cNvPr>
          <p:cNvCxnSpPr>
            <a:cxnSpLocks/>
            <a:stCxn id="61" idx="2"/>
          </p:cNvCxnSpPr>
          <p:nvPr/>
        </p:nvCxnSpPr>
        <p:spPr>
          <a:xfrm flipH="1">
            <a:off x="1633991" y="2261175"/>
            <a:ext cx="1838190" cy="600446"/>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67" name="Straight Arrow Connector 66">
            <a:extLst>
              <a:ext uri="{FF2B5EF4-FFF2-40B4-BE49-F238E27FC236}">
                <a16:creationId xmlns:a16="http://schemas.microsoft.com/office/drawing/2014/main" id="{CBD62668-FDA6-4702-ACED-41DE664B0577}"/>
              </a:ext>
            </a:extLst>
          </p:cNvPr>
          <p:cNvCxnSpPr/>
          <p:nvPr/>
        </p:nvCxnSpPr>
        <p:spPr>
          <a:xfrm>
            <a:off x="3468200" y="2263108"/>
            <a:ext cx="1806677" cy="615416"/>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47" name="Straight Arrow Connector 46">
            <a:extLst>
              <a:ext uri="{FF2B5EF4-FFF2-40B4-BE49-F238E27FC236}">
                <a16:creationId xmlns:a16="http://schemas.microsoft.com/office/drawing/2014/main" id="{7292498A-8DAC-4EC7-BBA2-51DAD5EB2FBC}"/>
              </a:ext>
            </a:extLst>
          </p:cNvPr>
          <p:cNvCxnSpPr>
            <a:cxnSpLocks/>
          </p:cNvCxnSpPr>
          <p:nvPr/>
        </p:nvCxnSpPr>
        <p:spPr>
          <a:xfrm>
            <a:off x="3472181" y="2286000"/>
            <a:ext cx="11831" cy="628159"/>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45" name="TextBox 44">
            <a:extLst>
              <a:ext uri="{FF2B5EF4-FFF2-40B4-BE49-F238E27FC236}">
                <a16:creationId xmlns:a16="http://schemas.microsoft.com/office/drawing/2014/main" id="{19332D3E-F2B6-4A46-8D9A-C0DD2F7E6447}"/>
              </a:ext>
            </a:extLst>
          </p:cNvPr>
          <p:cNvSpPr txBox="1"/>
          <p:nvPr/>
        </p:nvSpPr>
        <p:spPr>
          <a:xfrm>
            <a:off x="3134061" y="4173188"/>
            <a:ext cx="5115263" cy="523220"/>
          </a:xfrm>
          <a:prstGeom prst="rect">
            <a:avLst/>
          </a:prstGeom>
          <a:solidFill>
            <a:srgbClr val="0070C0"/>
          </a:solidFill>
        </p:spPr>
        <p:txBody>
          <a:bodyPr wrap="square" rtlCol="0">
            <a:spAutoFit/>
          </a:bodyPr>
          <a:lstStyle/>
          <a:p>
            <a:r>
              <a:rPr lang="en-US" sz="1400" i="1" dirty="0">
                <a:solidFill>
                  <a:schemeClr val="bg1"/>
                </a:solidFill>
              </a:rPr>
              <a:t>How does PRP lead to secondary ACG?</a:t>
            </a:r>
          </a:p>
          <a:p>
            <a:r>
              <a:rPr lang="en-US" sz="1400" dirty="0">
                <a:solidFill>
                  <a:schemeClr val="bg1"/>
                </a:solidFill>
              </a:rPr>
              <a:t>It can produce a choroidal effusion that rotates the CB forward</a:t>
            </a:r>
          </a:p>
        </p:txBody>
      </p:sp>
    </p:spTree>
    <p:extLst>
      <p:ext uri="{BB962C8B-B14F-4D97-AF65-F5344CB8AC3E}">
        <p14:creationId xmlns:p14="http://schemas.microsoft.com/office/powerpoint/2010/main" val="3897619891"/>
      </p:ext>
    </p:extLst>
  </p:cSld>
  <p:clrMapOvr>
    <a:masterClrMapping/>
  </p:clrMapOvr>
</p:sld>
</file>

<file path=ppt/slides/slide1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Straight Arrow Connector 12">
            <a:extLst>
              <a:ext uri="{FF2B5EF4-FFF2-40B4-BE49-F238E27FC236}">
                <a16:creationId xmlns:a16="http://schemas.microsoft.com/office/drawing/2014/main" id="{A6DE2085-829C-480C-9216-69D6039C0A37}"/>
              </a:ext>
            </a:extLst>
          </p:cNvPr>
          <p:cNvCxnSpPr>
            <a:cxnSpLocks/>
          </p:cNvCxnSpPr>
          <p:nvPr/>
        </p:nvCxnSpPr>
        <p:spPr>
          <a:xfrm>
            <a:off x="6717173" y="1828800"/>
            <a:ext cx="0" cy="3462754"/>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43031" name="Text Box 35"/>
          <p:cNvSpPr txBox="1">
            <a:spLocks noChangeArrowheads="1"/>
          </p:cNvSpPr>
          <p:nvPr/>
        </p:nvSpPr>
        <p:spPr bwMode="auto">
          <a:xfrm>
            <a:off x="1190847" y="1295400"/>
            <a:ext cx="2473754"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solidFill>
                  <a:schemeClr val="bg1">
                    <a:lumMod val="75000"/>
                  </a:schemeClr>
                </a:solidFill>
              </a:rPr>
              <a:t>w/ Pupillary Block</a:t>
            </a:r>
          </a:p>
        </p:txBody>
      </p:sp>
      <p:sp>
        <p:nvSpPr>
          <p:cNvPr id="43032" name="Text Box 36"/>
          <p:cNvSpPr txBox="1">
            <a:spLocks noChangeArrowheads="1"/>
          </p:cNvSpPr>
          <p:nvPr/>
        </p:nvSpPr>
        <p:spPr bwMode="auto">
          <a:xfrm>
            <a:off x="5181600" y="1295400"/>
            <a:ext cx="2630848"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t>w/o Pupillary Block</a:t>
            </a:r>
          </a:p>
        </p:txBody>
      </p:sp>
      <p:sp>
        <p:nvSpPr>
          <p:cNvPr id="49" name="Rectangle 2">
            <a:extLst>
              <a:ext uri="{FF2B5EF4-FFF2-40B4-BE49-F238E27FC236}">
                <a16:creationId xmlns:a16="http://schemas.microsoft.com/office/drawing/2014/main" id="{240EE5BF-F7D2-4FC8-A5DD-F6B5423153C6}"/>
              </a:ext>
            </a:extLst>
          </p:cNvPr>
          <p:cNvSpPr>
            <a:spLocks noGrp="1" noChangeArrowheads="1"/>
          </p:cNvSpPr>
          <p:nvPr>
            <p:ph type="title"/>
          </p:nvPr>
        </p:nvSpPr>
        <p:spPr>
          <a:xfrm>
            <a:off x="457200" y="304800"/>
            <a:ext cx="7543800" cy="563562"/>
          </a:xfrm>
        </p:spPr>
        <p:txBody>
          <a:bodyPr/>
          <a:lstStyle/>
          <a:p>
            <a:pPr eaLnBrk="1" hangingPunct="1"/>
            <a:r>
              <a:rPr lang="en-US" altLang="en-US" sz="3500" dirty="0"/>
              <a:t>Q</a:t>
            </a:r>
          </a:p>
        </p:txBody>
      </p:sp>
      <p:sp>
        <p:nvSpPr>
          <p:cNvPr id="50" name="TextBox 49">
            <a:extLst>
              <a:ext uri="{FF2B5EF4-FFF2-40B4-BE49-F238E27FC236}">
                <a16:creationId xmlns:a16="http://schemas.microsoft.com/office/drawing/2014/main" id="{CF426230-46C8-405C-9015-99EF57762A2E}"/>
              </a:ext>
            </a:extLst>
          </p:cNvPr>
          <p:cNvSpPr txBox="1"/>
          <p:nvPr/>
        </p:nvSpPr>
        <p:spPr>
          <a:xfrm>
            <a:off x="2259496" y="189094"/>
            <a:ext cx="4607480" cy="400110"/>
          </a:xfrm>
          <a:prstGeom prst="rect">
            <a:avLst/>
          </a:prstGeom>
          <a:solidFill>
            <a:schemeClr val="accent1">
              <a:lumMod val="60000"/>
              <a:lumOff val="40000"/>
            </a:schemeClr>
          </a:solidFill>
        </p:spPr>
        <p:txBody>
          <a:bodyPr wrap="none" rtlCol="0">
            <a:spAutoFit/>
          </a:bodyPr>
          <a:lstStyle/>
          <a:p>
            <a:pPr algn="ctr"/>
            <a:r>
              <a:rPr lang="en-US" sz="2000" b="1" dirty="0"/>
              <a:t>Secondary Angle Closure Glaucoma</a:t>
            </a:r>
          </a:p>
        </p:txBody>
      </p:sp>
      <p:cxnSp>
        <p:nvCxnSpPr>
          <p:cNvPr id="6" name="Straight Arrow Connector 5">
            <a:extLst>
              <a:ext uri="{FF2B5EF4-FFF2-40B4-BE49-F238E27FC236}">
                <a16:creationId xmlns:a16="http://schemas.microsoft.com/office/drawing/2014/main" id="{A3439F0C-5143-461F-8F3C-2E830785DEFC}"/>
              </a:ext>
            </a:extLst>
          </p:cNvPr>
          <p:cNvCxnSpPr>
            <a:stCxn id="50" idx="2"/>
          </p:cNvCxnSpPr>
          <p:nvPr/>
        </p:nvCxnSpPr>
        <p:spPr>
          <a:xfrm flipH="1">
            <a:off x="2971800" y="589204"/>
            <a:ext cx="1591436" cy="706196"/>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0" name="Straight Arrow Connector 9">
            <a:extLst>
              <a:ext uri="{FF2B5EF4-FFF2-40B4-BE49-F238E27FC236}">
                <a16:creationId xmlns:a16="http://schemas.microsoft.com/office/drawing/2014/main" id="{84DC796E-F6ED-4FBB-82D2-A260F480BF8A}"/>
              </a:ext>
            </a:extLst>
          </p:cNvPr>
          <p:cNvCxnSpPr>
            <a:cxnSpLocks/>
          </p:cNvCxnSpPr>
          <p:nvPr/>
        </p:nvCxnSpPr>
        <p:spPr>
          <a:xfrm>
            <a:off x="4572000" y="589204"/>
            <a:ext cx="1600200" cy="706196"/>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6" name="Straight Arrow Connector 25">
            <a:extLst>
              <a:ext uri="{FF2B5EF4-FFF2-40B4-BE49-F238E27FC236}">
                <a16:creationId xmlns:a16="http://schemas.microsoft.com/office/drawing/2014/main" id="{B70E0124-9B84-41A5-8D84-A66B7838A706}"/>
              </a:ext>
            </a:extLst>
          </p:cNvPr>
          <p:cNvCxnSpPr>
            <a:cxnSpLocks/>
          </p:cNvCxnSpPr>
          <p:nvPr/>
        </p:nvCxnSpPr>
        <p:spPr>
          <a:xfrm flipH="1">
            <a:off x="1159539" y="1828800"/>
            <a:ext cx="1290435" cy="478059"/>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28" name="Straight Arrow Connector 27">
            <a:extLst>
              <a:ext uri="{FF2B5EF4-FFF2-40B4-BE49-F238E27FC236}">
                <a16:creationId xmlns:a16="http://schemas.microsoft.com/office/drawing/2014/main" id="{567A4249-5C59-4416-8A8E-1C35913900AB}"/>
              </a:ext>
            </a:extLst>
          </p:cNvPr>
          <p:cNvCxnSpPr>
            <a:cxnSpLocks/>
          </p:cNvCxnSpPr>
          <p:nvPr/>
        </p:nvCxnSpPr>
        <p:spPr>
          <a:xfrm>
            <a:off x="2449973" y="1832208"/>
            <a:ext cx="1268784"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57" name="Text Box 14">
            <a:extLst>
              <a:ext uri="{FF2B5EF4-FFF2-40B4-BE49-F238E27FC236}">
                <a16:creationId xmlns:a16="http://schemas.microsoft.com/office/drawing/2014/main" id="{5DAFA1C1-3A29-4C27-A379-663FDD22E326}"/>
              </a:ext>
            </a:extLst>
          </p:cNvPr>
          <p:cNvSpPr txBox="1">
            <a:spLocks noChangeArrowheads="1"/>
          </p:cNvSpPr>
          <p:nvPr/>
        </p:nvSpPr>
        <p:spPr bwMode="auto">
          <a:xfrm>
            <a:off x="7620000" y="2365901"/>
            <a:ext cx="671979"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‘Pull’</a:t>
            </a:r>
          </a:p>
        </p:txBody>
      </p:sp>
      <p:cxnSp>
        <p:nvCxnSpPr>
          <p:cNvPr id="58" name="Straight Arrow Connector 57">
            <a:extLst>
              <a:ext uri="{FF2B5EF4-FFF2-40B4-BE49-F238E27FC236}">
                <a16:creationId xmlns:a16="http://schemas.microsoft.com/office/drawing/2014/main" id="{E874FEE9-46BD-46A3-90A3-DE7CC220FBFF}"/>
              </a:ext>
            </a:extLst>
          </p:cNvPr>
          <p:cNvCxnSpPr>
            <a:cxnSpLocks/>
          </p:cNvCxnSpPr>
          <p:nvPr/>
        </p:nvCxnSpPr>
        <p:spPr>
          <a:xfrm flipH="1">
            <a:off x="5867400" y="1828800"/>
            <a:ext cx="849775" cy="477455"/>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59" name="Straight Arrow Connector 58">
            <a:extLst>
              <a:ext uri="{FF2B5EF4-FFF2-40B4-BE49-F238E27FC236}">
                <a16:creationId xmlns:a16="http://schemas.microsoft.com/office/drawing/2014/main" id="{C370A4A1-FE96-4E70-B89E-839542A5E241}"/>
              </a:ext>
            </a:extLst>
          </p:cNvPr>
          <p:cNvCxnSpPr>
            <a:cxnSpLocks/>
          </p:cNvCxnSpPr>
          <p:nvPr/>
        </p:nvCxnSpPr>
        <p:spPr>
          <a:xfrm>
            <a:off x="6717173" y="1832208"/>
            <a:ext cx="902827" cy="474047"/>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101" name="Text Box 42">
            <a:extLst>
              <a:ext uri="{FF2B5EF4-FFF2-40B4-BE49-F238E27FC236}">
                <a16:creationId xmlns:a16="http://schemas.microsoft.com/office/drawing/2014/main" id="{334BC1A9-19DE-4364-B6DD-2EE35901B8C6}"/>
              </a:ext>
            </a:extLst>
          </p:cNvPr>
          <p:cNvSpPr txBox="1">
            <a:spLocks noChangeArrowheads="1"/>
          </p:cNvSpPr>
          <p:nvPr/>
        </p:nvSpPr>
        <p:spPr bwMode="auto">
          <a:xfrm>
            <a:off x="5551406" y="3192546"/>
            <a:ext cx="2276072"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ERD/choroidal effusion</a:t>
            </a:r>
          </a:p>
        </p:txBody>
      </p:sp>
      <p:sp>
        <p:nvSpPr>
          <p:cNvPr id="103" name="Text Box 47">
            <a:extLst>
              <a:ext uri="{FF2B5EF4-FFF2-40B4-BE49-F238E27FC236}">
                <a16:creationId xmlns:a16="http://schemas.microsoft.com/office/drawing/2014/main" id="{B8E0D8FB-F6B2-4B80-97DB-EF49CE3BCD2B}"/>
              </a:ext>
            </a:extLst>
          </p:cNvPr>
          <p:cNvSpPr txBox="1">
            <a:spLocks noChangeArrowheads="1"/>
          </p:cNvSpPr>
          <p:nvPr/>
        </p:nvSpPr>
        <p:spPr bwMode="auto">
          <a:xfrm>
            <a:off x="5543446" y="4055146"/>
            <a:ext cx="1733167"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b="1" dirty="0" err="1"/>
              <a:t>Nanophthalmos</a:t>
            </a:r>
            <a:endParaRPr lang="en-US" altLang="en-US" sz="1600" b="1" dirty="0"/>
          </a:p>
        </p:txBody>
      </p:sp>
      <p:cxnSp>
        <p:nvCxnSpPr>
          <p:cNvPr id="104" name="Straight Connector 103">
            <a:extLst>
              <a:ext uri="{FF2B5EF4-FFF2-40B4-BE49-F238E27FC236}">
                <a16:creationId xmlns:a16="http://schemas.microsoft.com/office/drawing/2014/main" id="{49D87D4A-E317-4446-9B95-5184CB3968F3}"/>
              </a:ext>
            </a:extLst>
          </p:cNvPr>
          <p:cNvCxnSpPr>
            <a:cxnSpLocks/>
          </p:cNvCxnSpPr>
          <p:nvPr/>
        </p:nvCxnSpPr>
        <p:spPr>
          <a:xfrm flipH="1">
            <a:off x="5316229" y="2667000"/>
            <a:ext cx="7397" cy="2531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a:extLst>
              <a:ext uri="{FF2B5EF4-FFF2-40B4-BE49-F238E27FC236}">
                <a16:creationId xmlns:a16="http://schemas.microsoft.com/office/drawing/2014/main" id="{BAC8035C-3999-4C31-93CD-6C0D2ADEB73B}"/>
              </a:ext>
            </a:extLst>
          </p:cNvPr>
          <p:cNvCxnSpPr/>
          <p:nvPr/>
        </p:nvCxnSpPr>
        <p:spPr>
          <a:xfrm flipH="1">
            <a:off x="5323536" y="3786938"/>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8" name="Straight Connector 107">
            <a:extLst>
              <a:ext uri="{FF2B5EF4-FFF2-40B4-BE49-F238E27FC236}">
                <a16:creationId xmlns:a16="http://schemas.microsoft.com/office/drawing/2014/main" id="{DB64CAEE-69B4-426A-8A5B-D1269DBF0F66}"/>
              </a:ext>
            </a:extLst>
          </p:cNvPr>
          <p:cNvCxnSpPr/>
          <p:nvPr/>
        </p:nvCxnSpPr>
        <p:spPr>
          <a:xfrm flipH="1">
            <a:off x="5327493" y="4249152"/>
            <a:ext cx="24447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2" name="Straight Connector 111">
            <a:extLst>
              <a:ext uri="{FF2B5EF4-FFF2-40B4-BE49-F238E27FC236}">
                <a16:creationId xmlns:a16="http://schemas.microsoft.com/office/drawing/2014/main" id="{99A16C30-4BE4-48E5-8B65-0C5F3039B8DC}"/>
              </a:ext>
            </a:extLst>
          </p:cNvPr>
          <p:cNvCxnSpPr/>
          <p:nvPr/>
        </p:nvCxnSpPr>
        <p:spPr>
          <a:xfrm flipH="1">
            <a:off x="5333455" y="51816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13" name="Text Box 42">
            <a:extLst>
              <a:ext uri="{FF2B5EF4-FFF2-40B4-BE49-F238E27FC236}">
                <a16:creationId xmlns:a16="http://schemas.microsoft.com/office/drawing/2014/main" id="{056DFFD9-3CA2-42E7-90FE-4F14522E3504}"/>
              </a:ext>
            </a:extLst>
          </p:cNvPr>
          <p:cNvSpPr txBox="1">
            <a:spLocks noChangeArrowheads="1"/>
          </p:cNvSpPr>
          <p:nvPr/>
        </p:nvSpPr>
        <p:spPr bwMode="auto">
          <a:xfrm>
            <a:off x="5533954" y="3623846"/>
            <a:ext cx="1563248"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Retinal surgery</a:t>
            </a:r>
          </a:p>
        </p:txBody>
      </p:sp>
      <p:sp>
        <p:nvSpPr>
          <p:cNvPr id="118" name="Text Box 47">
            <a:extLst>
              <a:ext uri="{FF2B5EF4-FFF2-40B4-BE49-F238E27FC236}">
                <a16:creationId xmlns:a16="http://schemas.microsoft.com/office/drawing/2014/main" id="{3F59D898-ECAD-49F0-9425-2A1BC8DDA7B5}"/>
              </a:ext>
            </a:extLst>
          </p:cNvPr>
          <p:cNvSpPr txBox="1">
            <a:spLocks noChangeArrowheads="1"/>
          </p:cNvSpPr>
          <p:nvPr/>
        </p:nvSpPr>
        <p:spPr bwMode="auto">
          <a:xfrm>
            <a:off x="5523688" y="4538246"/>
            <a:ext cx="1414170"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Drug-induced</a:t>
            </a:r>
          </a:p>
        </p:txBody>
      </p:sp>
      <p:sp>
        <p:nvSpPr>
          <p:cNvPr id="121" name="Text Box 45">
            <a:extLst>
              <a:ext uri="{FF2B5EF4-FFF2-40B4-BE49-F238E27FC236}">
                <a16:creationId xmlns:a16="http://schemas.microsoft.com/office/drawing/2014/main" id="{261B7576-5E47-4AEB-A7FB-9A1B9ECB52C4}"/>
              </a:ext>
            </a:extLst>
          </p:cNvPr>
          <p:cNvSpPr txBox="1">
            <a:spLocks noChangeArrowheads="1"/>
          </p:cNvSpPr>
          <p:nvPr/>
        </p:nvSpPr>
        <p:spPr bwMode="auto">
          <a:xfrm>
            <a:off x="5523688" y="5013493"/>
            <a:ext cx="582211"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PFV</a:t>
            </a:r>
          </a:p>
        </p:txBody>
      </p:sp>
      <p:sp>
        <p:nvSpPr>
          <p:cNvPr id="16" name="TextBox 15">
            <a:extLst>
              <a:ext uri="{FF2B5EF4-FFF2-40B4-BE49-F238E27FC236}">
                <a16:creationId xmlns:a16="http://schemas.microsoft.com/office/drawing/2014/main" id="{984E008D-FBBA-42B4-940E-EA26772E0161}"/>
              </a:ext>
            </a:extLst>
          </p:cNvPr>
          <p:cNvSpPr txBox="1"/>
          <p:nvPr/>
        </p:nvSpPr>
        <p:spPr>
          <a:xfrm>
            <a:off x="6230528" y="5257800"/>
            <a:ext cx="1326004" cy="369332"/>
          </a:xfrm>
          <a:prstGeom prst="rect">
            <a:avLst/>
          </a:prstGeom>
          <a:noFill/>
        </p:spPr>
        <p:txBody>
          <a:bodyPr wrap="none" rtlCol="0">
            <a:spAutoFit/>
          </a:bodyPr>
          <a:lstStyle/>
          <a:p>
            <a:pPr algn="ctr"/>
            <a:r>
              <a:rPr lang="en-US" dirty="0">
                <a:solidFill>
                  <a:schemeClr val="bg1">
                    <a:lumMod val="75000"/>
                  </a:schemeClr>
                </a:solidFill>
              </a:rPr>
              <a:t>Both/Either</a:t>
            </a:r>
          </a:p>
        </p:txBody>
      </p:sp>
      <p:cxnSp>
        <p:nvCxnSpPr>
          <p:cNvPr id="125" name="Straight Connector 124">
            <a:extLst>
              <a:ext uri="{FF2B5EF4-FFF2-40B4-BE49-F238E27FC236}">
                <a16:creationId xmlns:a16="http://schemas.microsoft.com/office/drawing/2014/main" id="{01138141-D318-4ED7-A7FE-D8F2155CE890}"/>
              </a:ext>
            </a:extLst>
          </p:cNvPr>
          <p:cNvCxnSpPr/>
          <p:nvPr/>
        </p:nvCxnSpPr>
        <p:spPr>
          <a:xfrm flipH="1">
            <a:off x="5334000" y="4724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00" name="Text Box 23">
            <a:extLst>
              <a:ext uri="{FF2B5EF4-FFF2-40B4-BE49-F238E27FC236}">
                <a16:creationId xmlns:a16="http://schemas.microsoft.com/office/drawing/2014/main" id="{D8F2FCFF-2984-4836-B000-9C5601A8EAAA}"/>
              </a:ext>
            </a:extLst>
          </p:cNvPr>
          <p:cNvSpPr txBox="1">
            <a:spLocks noChangeArrowheads="1"/>
          </p:cNvSpPr>
          <p:nvPr/>
        </p:nvSpPr>
        <p:spPr bwMode="auto">
          <a:xfrm>
            <a:off x="5530369" y="2667000"/>
            <a:ext cx="2143536"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Aqueous misdirection</a:t>
            </a:r>
          </a:p>
        </p:txBody>
      </p:sp>
      <p:sp>
        <p:nvSpPr>
          <p:cNvPr id="36" name="TextBox 35">
            <a:extLst>
              <a:ext uri="{FF2B5EF4-FFF2-40B4-BE49-F238E27FC236}">
                <a16:creationId xmlns:a16="http://schemas.microsoft.com/office/drawing/2014/main" id="{1CEB7192-5CCD-4BBC-82EC-0337F268EF81}"/>
              </a:ext>
            </a:extLst>
          </p:cNvPr>
          <p:cNvSpPr txBox="1"/>
          <p:nvPr/>
        </p:nvSpPr>
        <p:spPr>
          <a:xfrm>
            <a:off x="181867" y="1750468"/>
            <a:ext cx="6083118" cy="2062103"/>
          </a:xfrm>
          <a:prstGeom prst="rect">
            <a:avLst/>
          </a:prstGeom>
          <a:solidFill>
            <a:schemeClr val="accent1">
              <a:lumMod val="75000"/>
            </a:schemeClr>
          </a:solidFill>
        </p:spPr>
        <p:txBody>
          <a:bodyPr wrap="square" rtlCol="0">
            <a:spAutoFit/>
          </a:bodyPr>
          <a:lstStyle/>
          <a:p>
            <a:r>
              <a:rPr lang="en-US" sz="1600" i="1" dirty="0">
                <a:solidFill>
                  <a:schemeClr val="bg1"/>
                </a:solidFill>
              </a:rPr>
              <a:t>What does it mean to say an eye is </a:t>
            </a:r>
            <a:r>
              <a:rPr lang="en-US" sz="1600" dirty="0" err="1">
                <a:solidFill>
                  <a:schemeClr val="bg1"/>
                </a:solidFill>
              </a:rPr>
              <a:t>nanophthalmic</a:t>
            </a:r>
            <a:r>
              <a:rPr lang="en-US" sz="1600" i="1" dirty="0">
                <a:solidFill>
                  <a:schemeClr val="bg1"/>
                </a:solidFill>
              </a:rPr>
              <a:t>?</a:t>
            </a:r>
            <a:endParaRPr lang="en-US" sz="1600" i="1" dirty="0">
              <a:solidFill>
                <a:schemeClr val="accent1">
                  <a:lumMod val="75000"/>
                </a:schemeClr>
              </a:solidFill>
            </a:endParaRPr>
          </a:p>
          <a:p>
            <a:r>
              <a:rPr lang="en-US" sz="1600" dirty="0">
                <a:solidFill>
                  <a:schemeClr val="accent1">
                    <a:lumMod val="75000"/>
                  </a:schemeClr>
                </a:solidFill>
              </a:rPr>
              <a:t>It means the eye is small—axial length &lt;  20  mm; small/shallow AC , small (possibly micro-)  cornea . The exception is the  lens , which is comparatively large for the otherwise small eye. Further, the sclera tends to be abnormally  thick , which can impede venous drainage of the eye by compromising flow through the   vortex veins . All of these factors combine to render </a:t>
            </a:r>
            <a:r>
              <a:rPr lang="en-US" sz="1600" dirty="0" err="1">
                <a:solidFill>
                  <a:schemeClr val="accent1">
                    <a:lumMod val="75000"/>
                  </a:schemeClr>
                </a:solidFill>
              </a:rPr>
              <a:t>nanophthalmic</a:t>
            </a:r>
            <a:r>
              <a:rPr lang="en-US" sz="1600" dirty="0">
                <a:solidFill>
                  <a:schemeClr val="accent1">
                    <a:lumMod val="75000"/>
                  </a:schemeClr>
                </a:solidFill>
              </a:rPr>
              <a:t> eyes highly susceptible to angle closure.</a:t>
            </a:r>
          </a:p>
        </p:txBody>
      </p:sp>
      <p:sp>
        <p:nvSpPr>
          <p:cNvPr id="43" name="Oval 42">
            <a:extLst>
              <a:ext uri="{FF2B5EF4-FFF2-40B4-BE49-F238E27FC236}">
                <a16:creationId xmlns:a16="http://schemas.microsoft.com/office/drawing/2014/main" id="{33788328-663B-4237-9BE6-B0C07B8BB61C}"/>
              </a:ext>
            </a:extLst>
          </p:cNvPr>
          <p:cNvSpPr/>
          <p:nvPr/>
        </p:nvSpPr>
        <p:spPr>
          <a:xfrm>
            <a:off x="5441637" y="4005469"/>
            <a:ext cx="1847059" cy="490331"/>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39555519"/>
      </p:ext>
    </p:extLst>
  </p:cSld>
  <p:clrMapOvr>
    <a:masterClrMapping/>
  </p:clrMapOvr>
</p:sld>
</file>

<file path=ppt/slides/slide1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Straight Arrow Connector 12">
            <a:extLst>
              <a:ext uri="{FF2B5EF4-FFF2-40B4-BE49-F238E27FC236}">
                <a16:creationId xmlns:a16="http://schemas.microsoft.com/office/drawing/2014/main" id="{A6DE2085-829C-480C-9216-69D6039C0A37}"/>
              </a:ext>
            </a:extLst>
          </p:cNvPr>
          <p:cNvCxnSpPr>
            <a:cxnSpLocks/>
          </p:cNvCxnSpPr>
          <p:nvPr/>
        </p:nvCxnSpPr>
        <p:spPr>
          <a:xfrm>
            <a:off x="6717173" y="1828800"/>
            <a:ext cx="0" cy="3462754"/>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43014" name="Text Box 6"/>
          <p:cNvSpPr txBox="1">
            <a:spLocks noChangeArrowheads="1"/>
          </p:cNvSpPr>
          <p:nvPr/>
        </p:nvSpPr>
        <p:spPr bwMode="auto">
          <a:xfrm>
            <a:off x="533400" y="2356376"/>
            <a:ext cx="1005403"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Lens-</a:t>
            </a:r>
          </a:p>
          <a:p>
            <a:pPr algn="ctr" eaLnBrk="1" hangingPunct="1">
              <a:lnSpc>
                <a:spcPct val="80000"/>
              </a:lnSpc>
              <a:spcBef>
                <a:spcPct val="0"/>
              </a:spcBef>
              <a:buClrTx/>
              <a:buSzTx/>
              <a:buFontTx/>
              <a:buNone/>
            </a:pPr>
            <a:r>
              <a:rPr lang="en-US" altLang="en-US" sz="1800" dirty="0">
                <a:solidFill>
                  <a:schemeClr val="bg1">
                    <a:lumMod val="75000"/>
                  </a:schemeClr>
                </a:solidFill>
              </a:rPr>
              <a:t>Induced</a:t>
            </a:r>
          </a:p>
        </p:txBody>
      </p:sp>
      <p:sp>
        <p:nvSpPr>
          <p:cNvPr id="43017" name="Text Box 14"/>
          <p:cNvSpPr txBox="1">
            <a:spLocks noChangeArrowheads="1"/>
          </p:cNvSpPr>
          <p:nvPr/>
        </p:nvSpPr>
        <p:spPr bwMode="auto">
          <a:xfrm>
            <a:off x="3026498" y="2365901"/>
            <a:ext cx="1633781"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Aphakic/</a:t>
            </a:r>
          </a:p>
          <a:p>
            <a:pPr algn="ctr" eaLnBrk="1" hangingPunct="1">
              <a:lnSpc>
                <a:spcPct val="80000"/>
              </a:lnSpc>
              <a:spcBef>
                <a:spcPct val="0"/>
              </a:spcBef>
              <a:buClrTx/>
              <a:buSzTx/>
              <a:buFontTx/>
              <a:buNone/>
            </a:pPr>
            <a:r>
              <a:rPr lang="en-US" altLang="en-US" sz="1800" dirty="0" err="1">
                <a:solidFill>
                  <a:schemeClr val="bg1">
                    <a:lumMod val="75000"/>
                  </a:schemeClr>
                </a:solidFill>
              </a:rPr>
              <a:t>Pseudophakic</a:t>
            </a:r>
            <a:endParaRPr lang="en-US" altLang="en-US" sz="1800" dirty="0">
              <a:solidFill>
                <a:schemeClr val="bg1">
                  <a:lumMod val="75000"/>
                </a:schemeClr>
              </a:solidFill>
            </a:endParaRPr>
          </a:p>
        </p:txBody>
      </p:sp>
      <p:sp>
        <p:nvSpPr>
          <p:cNvPr id="43031" name="Text Box 35"/>
          <p:cNvSpPr txBox="1">
            <a:spLocks noChangeArrowheads="1"/>
          </p:cNvSpPr>
          <p:nvPr/>
        </p:nvSpPr>
        <p:spPr bwMode="auto">
          <a:xfrm>
            <a:off x="1190847" y="1295400"/>
            <a:ext cx="2473754"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solidFill>
                  <a:schemeClr val="bg1">
                    <a:lumMod val="75000"/>
                  </a:schemeClr>
                </a:solidFill>
              </a:rPr>
              <a:t>w/ Pupillary Block</a:t>
            </a:r>
          </a:p>
        </p:txBody>
      </p:sp>
      <p:sp>
        <p:nvSpPr>
          <p:cNvPr id="43032" name="Text Box 36"/>
          <p:cNvSpPr txBox="1">
            <a:spLocks noChangeArrowheads="1"/>
          </p:cNvSpPr>
          <p:nvPr/>
        </p:nvSpPr>
        <p:spPr bwMode="auto">
          <a:xfrm>
            <a:off x="5181600" y="1295400"/>
            <a:ext cx="2630848"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t>w/o Pupillary Block</a:t>
            </a:r>
          </a:p>
        </p:txBody>
      </p:sp>
      <p:sp>
        <p:nvSpPr>
          <p:cNvPr id="49" name="Rectangle 2">
            <a:extLst>
              <a:ext uri="{FF2B5EF4-FFF2-40B4-BE49-F238E27FC236}">
                <a16:creationId xmlns:a16="http://schemas.microsoft.com/office/drawing/2014/main" id="{240EE5BF-F7D2-4FC8-A5DD-F6B5423153C6}"/>
              </a:ext>
            </a:extLst>
          </p:cNvPr>
          <p:cNvSpPr>
            <a:spLocks noGrp="1" noChangeArrowheads="1"/>
          </p:cNvSpPr>
          <p:nvPr>
            <p:ph type="title"/>
          </p:nvPr>
        </p:nvSpPr>
        <p:spPr>
          <a:xfrm>
            <a:off x="457200" y="304800"/>
            <a:ext cx="7543800" cy="563562"/>
          </a:xfrm>
        </p:spPr>
        <p:txBody>
          <a:bodyPr/>
          <a:lstStyle/>
          <a:p>
            <a:pPr eaLnBrk="1" hangingPunct="1"/>
            <a:r>
              <a:rPr lang="en-US" altLang="en-US" sz="3500" dirty="0"/>
              <a:t>Q/A</a:t>
            </a:r>
          </a:p>
        </p:txBody>
      </p:sp>
      <p:sp>
        <p:nvSpPr>
          <p:cNvPr id="50" name="TextBox 49">
            <a:extLst>
              <a:ext uri="{FF2B5EF4-FFF2-40B4-BE49-F238E27FC236}">
                <a16:creationId xmlns:a16="http://schemas.microsoft.com/office/drawing/2014/main" id="{CF426230-46C8-405C-9015-99EF57762A2E}"/>
              </a:ext>
            </a:extLst>
          </p:cNvPr>
          <p:cNvSpPr txBox="1"/>
          <p:nvPr/>
        </p:nvSpPr>
        <p:spPr>
          <a:xfrm>
            <a:off x="2259496" y="189094"/>
            <a:ext cx="4607480" cy="400110"/>
          </a:xfrm>
          <a:prstGeom prst="rect">
            <a:avLst/>
          </a:prstGeom>
          <a:solidFill>
            <a:schemeClr val="accent1">
              <a:lumMod val="60000"/>
              <a:lumOff val="40000"/>
            </a:schemeClr>
          </a:solidFill>
        </p:spPr>
        <p:txBody>
          <a:bodyPr wrap="none" rtlCol="0">
            <a:spAutoFit/>
          </a:bodyPr>
          <a:lstStyle/>
          <a:p>
            <a:pPr algn="ctr"/>
            <a:r>
              <a:rPr lang="en-US" sz="2000" b="1" dirty="0"/>
              <a:t>Secondary Angle Closure Glaucoma</a:t>
            </a:r>
          </a:p>
        </p:txBody>
      </p:sp>
      <p:sp>
        <p:nvSpPr>
          <p:cNvPr id="2" name="TextBox 1">
            <a:extLst>
              <a:ext uri="{FF2B5EF4-FFF2-40B4-BE49-F238E27FC236}">
                <a16:creationId xmlns:a16="http://schemas.microsoft.com/office/drawing/2014/main" id="{A7E30BEC-923B-4C9A-A856-BDD0D882F6B8}"/>
              </a:ext>
            </a:extLst>
          </p:cNvPr>
          <p:cNvSpPr txBox="1"/>
          <p:nvPr/>
        </p:nvSpPr>
        <p:spPr>
          <a:xfrm>
            <a:off x="887305" y="2844119"/>
            <a:ext cx="1494320" cy="338554"/>
          </a:xfrm>
          <a:prstGeom prst="rect">
            <a:avLst/>
          </a:prstGeom>
          <a:noFill/>
        </p:spPr>
        <p:txBody>
          <a:bodyPr wrap="none" rtlCol="0">
            <a:spAutoFit/>
          </a:bodyPr>
          <a:lstStyle/>
          <a:p>
            <a:r>
              <a:rPr lang="en-US" sz="1600" dirty="0" err="1">
                <a:solidFill>
                  <a:schemeClr val="bg1">
                    <a:lumMod val="75000"/>
                  </a:schemeClr>
                </a:solidFill>
              </a:rPr>
              <a:t>Phacomorphic</a:t>
            </a:r>
            <a:endParaRPr lang="en-US" sz="1600" dirty="0">
              <a:solidFill>
                <a:schemeClr val="bg1">
                  <a:lumMod val="75000"/>
                </a:schemeClr>
              </a:solidFill>
            </a:endParaRPr>
          </a:p>
        </p:txBody>
      </p:sp>
      <p:sp>
        <p:nvSpPr>
          <p:cNvPr id="51" name="TextBox 50">
            <a:extLst>
              <a:ext uri="{FF2B5EF4-FFF2-40B4-BE49-F238E27FC236}">
                <a16:creationId xmlns:a16="http://schemas.microsoft.com/office/drawing/2014/main" id="{156069D4-340B-4160-A336-EBF73557CEE0}"/>
              </a:ext>
            </a:extLst>
          </p:cNvPr>
          <p:cNvSpPr txBox="1"/>
          <p:nvPr/>
        </p:nvSpPr>
        <p:spPr>
          <a:xfrm>
            <a:off x="884725" y="3175578"/>
            <a:ext cx="1402948" cy="338554"/>
          </a:xfrm>
          <a:prstGeom prst="rect">
            <a:avLst/>
          </a:prstGeom>
          <a:noFill/>
        </p:spPr>
        <p:txBody>
          <a:bodyPr wrap="none" rtlCol="0">
            <a:spAutoFit/>
          </a:bodyPr>
          <a:lstStyle/>
          <a:p>
            <a:r>
              <a:rPr lang="en-US" sz="1600" dirty="0">
                <a:solidFill>
                  <a:schemeClr val="bg1">
                    <a:lumMod val="75000"/>
                  </a:schemeClr>
                </a:solidFill>
              </a:rPr>
              <a:t>Ectopia </a:t>
            </a:r>
            <a:r>
              <a:rPr lang="en-US" sz="1600" dirty="0" err="1">
                <a:solidFill>
                  <a:schemeClr val="bg1">
                    <a:lumMod val="75000"/>
                  </a:schemeClr>
                </a:solidFill>
              </a:rPr>
              <a:t>lentis</a:t>
            </a:r>
            <a:endParaRPr lang="en-US" sz="1600" dirty="0">
              <a:solidFill>
                <a:schemeClr val="bg1">
                  <a:lumMod val="75000"/>
                </a:schemeClr>
              </a:solidFill>
            </a:endParaRPr>
          </a:p>
        </p:txBody>
      </p:sp>
      <p:cxnSp>
        <p:nvCxnSpPr>
          <p:cNvPr id="71" name="Straight Connector 70">
            <a:extLst>
              <a:ext uri="{FF2B5EF4-FFF2-40B4-BE49-F238E27FC236}">
                <a16:creationId xmlns:a16="http://schemas.microsoft.com/office/drawing/2014/main" id="{C104938D-BA8D-4E39-9D5F-9EE2012F2F3C}"/>
              </a:ext>
            </a:extLst>
          </p:cNvPr>
          <p:cNvCxnSpPr>
            <a:cxnSpLocks/>
          </p:cNvCxnSpPr>
          <p:nvPr/>
        </p:nvCxnSpPr>
        <p:spPr>
          <a:xfrm flipH="1">
            <a:off x="762665" y="3023488"/>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2A7E4E40-472F-4E50-8A7A-45C10FDD7171}"/>
              </a:ext>
            </a:extLst>
          </p:cNvPr>
          <p:cNvCxnSpPr>
            <a:cxnSpLocks/>
          </p:cNvCxnSpPr>
          <p:nvPr/>
        </p:nvCxnSpPr>
        <p:spPr>
          <a:xfrm flipH="1">
            <a:off x="762665" y="3347853"/>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C3924889-45B9-4383-9C9E-48F0A9C27AD8}"/>
              </a:ext>
            </a:extLst>
          </p:cNvPr>
          <p:cNvCxnSpPr>
            <a:cxnSpLocks/>
          </p:cNvCxnSpPr>
          <p:nvPr/>
        </p:nvCxnSpPr>
        <p:spPr>
          <a:xfrm flipH="1">
            <a:off x="748719" y="2838976"/>
            <a:ext cx="13947" cy="5088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 name="Straight Arrow Connector 5">
            <a:extLst>
              <a:ext uri="{FF2B5EF4-FFF2-40B4-BE49-F238E27FC236}">
                <a16:creationId xmlns:a16="http://schemas.microsoft.com/office/drawing/2014/main" id="{A3439F0C-5143-461F-8F3C-2E830785DEFC}"/>
              </a:ext>
            </a:extLst>
          </p:cNvPr>
          <p:cNvCxnSpPr>
            <a:stCxn id="50" idx="2"/>
          </p:cNvCxnSpPr>
          <p:nvPr/>
        </p:nvCxnSpPr>
        <p:spPr>
          <a:xfrm flipH="1">
            <a:off x="2971800" y="589204"/>
            <a:ext cx="1591436" cy="706196"/>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0" name="Straight Arrow Connector 9">
            <a:extLst>
              <a:ext uri="{FF2B5EF4-FFF2-40B4-BE49-F238E27FC236}">
                <a16:creationId xmlns:a16="http://schemas.microsoft.com/office/drawing/2014/main" id="{84DC796E-F6ED-4FBB-82D2-A260F480BF8A}"/>
              </a:ext>
            </a:extLst>
          </p:cNvPr>
          <p:cNvCxnSpPr>
            <a:cxnSpLocks/>
          </p:cNvCxnSpPr>
          <p:nvPr/>
        </p:nvCxnSpPr>
        <p:spPr>
          <a:xfrm>
            <a:off x="4572000" y="589204"/>
            <a:ext cx="1600200" cy="706196"/>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6" name="Straight Arrow Connector 25">
            <a:extLst>
              <a:ext uri="{FF2B5EF4-FFF2-40B4-BE49-F238E27FC236}">
                <a16:creationId xmlns:a16="http://schemas.microsoft.com/office/drawing/2014/main" id="{B70E0124-9B84-41A5-8D84-A66B7838A706}"/>
              </a:ext>
            </a:extLst>
          </p:cNvPr>
          <p:cNvCxnSpPr>
            <a:cxnSpLocks/>
          </p:cNvCxnSpPr>
          <p:nvPr/>
        </p:nvCxnSpPr>
        <p:spPr>
          <a:xfrm flipH="1">
            <a:off x="1159539" y="1828800"/>
            <a:ext cx="1290435" cy="478059"/>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28" name="Straight Arrow Connector 27">
            <a:extLst>
              <a:ext uri="{FF2B5EF4-FFF2-40B4-BE49-F238E27FC236}">
                <a16:creationId xmlns:a16="http://schemas.microsoft.com/office/drawing/2014/main" id="{567A4249-5C59-4416-8A8E-1C35913900AB}"/>
              </a:ext>
            </a:extLst>
          </p:cNvPr>
          <p:cNvCxnSpPr>
            <a:cxnSpLocks/>
          </p:cNvCxnSpPr>
          <p:nvPr/>
        </p:nvCxnSpPr>
        <p:spPr>
          <a:xfrm>
            <a:off x="2449973" y="1832208"/>
            <a:ext cx="1268784"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56" name="Text Box 6">
            <a:extLst>
              <a:ext uri="{FF2B5EF4-FFF2-40B4-BE49-F238E27FC236}">
                <a16:creationId xmlns:a16="http://schemas.microsoft.com/office/drawing/2014/main" id="{557983BD-9D64-49B9-A366-A08663B0451F}"/>
              </a:ext>
            </a:extLst>
          </p:cNvPr>
          <p:cNvSpPr txBox="1">
            <a:spLocks noChangeArrowheads="1"/>
          </p:cNvSpPr>
          <p:nvPr/>
        </p:nvSpPr>
        <p:spPr bwMode="auto">
          <a:xfrm>
            <a:off x="5029200" y="2356376"/>
            <a:ext cx="813043"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r" eaLnBrk="1" hangingPunct="1">
              <a:lnSpc>
                <a:spcPct val="80000"/>
              </a:lnSpc>
              <a:spcBef>
                <a:spcPct val="0"/>
              </a:spcBef>
              <a:buClrTx/>
              <a:buSzTx/>
              <a:buFontTx/>
              <a:buNone/>
            </a:pPr>
            <a:r>
              <a:rPr lang="en-US" altLang="en-US" sz="1800" dirty="0"/>
              <a:t>‘Push’</a:t>
            </a:r>
          </a:p>
        </p:txBody>
      </p:sp>
      <p:sp>
        <p:nvSpPr>
          <p:cNvPr id="57" name="Text Box 14">
            <a:extLst>
              <a:ext uri="{FF2B5EF4-FFF2-40B4-BE49-F238E27FC236}">
                <a16:creationId xmlns:a16="http://schemas.microsoft.com/office/drawing/2014/main" id="{5DAFA1C1-3A29-4C27-A379-663FDD22E326}"/>
              </a:ext>
            </a:extLst>
          </p:cNvPr>
          <p:cNvSpPr txBox="1">
            <a:spLocks noChangeArrowheads="1"/>
          </p:cNvSpPr>
          <p:nvPr/>
        </p:nvSpPr>
        <p:spPr bwMode="auto">
          <a:xfrm>
            <a:off x="7620000" y="2365901"/>
            <a:ext cx="671979"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‘Pull’</a:t>
            </a:r>
          </a:p>
        </p:txBody>
      </p:sp>
      <p:cxnSp>
        <p:nvCxnSpPr>
          <p:cNvPr id="58" name="Straight Arrow Connector 57">
            <a:extLst>
              <a:ext uri="{FF2B5EF4-FFF2-40B4-BE49-F238E27FC236}">
                <a16:creationId xmlns:a16="http://schemas.microsoft.com/office/drawing/2014/main" id="{E874FEE9-46BD-46A3-90A3-DE7CC220FBFF}"/>
              </a:ext>
            </a:extLst>
          </p:cNvPr>
          <p:cNvCxnSpPr>
            <a:cxnSpLocks/>
          </p:cNvCxnSpPr>
          <p:nvPr/>
        </p:nvCxnSpPr>
        <p:spPr>
          <a:xfrm flipH="1">
            <a:off x="5867400" y="1828800"/>
            <a:ext cx="849775" cy="477455"/>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59" name="Straight Arrow Connector 58">
            <a:extLst>
              <a:ext uri="{FF2B5EF4-FFF2-40B4-BE49-F238E27FC236}">
                <a16:creationId xmlns:a16="http://schemas.microsoft.com/office/drawing/2014/main" id="{C370A4A1-FE96-4E70-B89E-839542A5E241}"/>
              </a:ext>
            </a:extLst>
          </p:cNvPr>
          <p:cNvCxnSpPr>
            <a:cxnSpLocks/>
          </p:cNvCxnSpPr>
          <p:nvPr/>
        </p:nvCxnSpPr>
        <p:spPr>
          <a:xfrm>
            <a:off x="6717173" y="1832208"/>
            <a:ext cx="902827" cy="474047"/>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101" name="Text Box 42">
            <a:extLst>
              <a:ext uri="{FF2B5EF4-FFF2-40B4-BE49-F238E27FC236}">
                <a16:creationId xmlns:a16="http://schemas.microsoft.com/office/drawing/2014/main" id="{334BC1A9-19DE-4364-B6DD-2EE35901B8C6}"/>
              </a:ext>
            </a:extLst>
          </p:cNvPr>
          <p:cNvSpPr txBox="1">
            <a:spLocks noChangeArrowheads="1"/>
          </p:cNvSpPr>
          <p:nvPr/>
        </p:nvSpPr>
        <p:spPr bwMode="auto">
          <a:xfrm>
            <a:off x="5551406" y="3192546"/>
            <a:ext cx="2276072"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ERD/choroidal effusion</a:t>
            </a:r>
          </a:p>
        </p:txBody>
      </p:sp>
      <p:sp>
        <p:nvSpPr>
          <p:cNvPr id="103" name="Text Box 47">
            <a:extLst>
              <a:ext uri="{FF2B5EF4-FFF2-40B4-BE49-F238E27FC236}">
                <a16:creationId xmlns:a16="http://schemas.microsoft.com/office/drawing/2014/main" id="{B8E0D8FB-F6B2-4B80-97DB-EF49CE3BCD2B}"/>
              </a:ext>
            </a:extLst>
          </p:cNvPr>
          <p:cNvSpPr txBox="1">
            <a:spLocks noChangeArrowheads="1"/>
          </p:cNvSpPr>
          <p:nvPr/>
        </p:nvSpPr>
        <p:spPr bwMode="auto">
          <a:xfrm>
            <a:off x="5543446" y="4055146"/>
            <a:ext cx="1733167"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b="1" dirty="0" err="1"/>
              <a:t>Nanophthalmos</a:t>
            </a:r>
            <a:endParaRPr lang="en-US" altLang="en-US" sz="1600" b="1" dirty="0"/>
          </a:p>
        </p:txBody>
      </p:sp>
      <p:cxnSp>
        <p:nvCxnSpPr>
          <p:cNvPr id="104" name="Straight Connector 103">
            <a:extLst>
              <a:ext uri="{FF2B5EF4-FFF2-40B4-BE49-F238E27FC236}">
                <a16:creationId xmlns:a16="http://schemas.microsoft.com/office/drawing/2014/main" id="{49D87D4A-E317-4446-9B95-5184CB3968F3}"/>
              </a:ext>
            </a:extLst>
          </p:cNvPr>
          <p:cNvCxnSpPr>
            <a:cxnSpLocks/>
          </p:cNvCxnSpPr>
          <p:nvPr/>
        </p:nvCxnSpPr>
        <p:spPr>
          <a:xfrm flipH="1">
            <a:off x="5316229" y="2667000"/>
            <a:ext cx="7397" cy="2531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5" name="Straight Connector 104">
            <a:extLst>
              <a:ext uri="{FF2B5EF4-FFF2-40B4-BE49-F238E27FC236}">
                <a16:creationId xmlns:a16="http://schemas.microsoft.com/office/drawing/2014/main" id="{F40B6D71-75A8-4A88-864D-00D14C2F710D}"/>
              </a:ext>
            </a:extLst>
          </p:cNvPr>
          <p:cNvCxnSpPr/>
          <p:nvPr/>
        </p:nvCxnSpPr>
        <p:spPr>
          <a:xfrm flipH="1">
            <a:off x="5323624" y="2832814"/>
            <a:ext cx="24447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6" name="Straight Connector 105">
            <a:extLst>
              <a:ext uri="{FF2B5EF4-FFF2-40B4-BE49-F238E27FC236}">
                <a16:creationId xmlns:a16="http://schemas.microsoft.com/office/drawing/2014/main" id="{010BF7B2-AA07-4DCF-822D-E2DB5CC0BF59}"/>
              </a:ext>
            </a:extLst>
          </p:cNvPr>
          <p:cNvCxnSpPr/>
          <p:nvPr/>
        </p:nvCxnSpPr>
        <p:spPr>
          <a:xfrm flipH="1">
            <a:off x="5323624" y="3360065"/>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a:extLst>
              <a:ext uri="{FF2B5EF4-FFF2-40B4-BE49-F238E27FC236}">
                <a16:creationId xmlns:a16="http://schemas.microsoft.com/office/drawing/2014/main" id="{BAC8035C-3999-4C31-93CD-6C0D2ADEB73B}"/>
              </a:ext>
            </a:extLst>
          </p:cNvPr>
          <p:cNvCxnSpPr/>
          <p:nvPr/>
        </p:nvCxnSpPr>
        <p:spPr>
          <a:xfrm flipH="1">
            <a:off x="5323536" y="3786938"/>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8" name="Straight Connector 107">
            <a:extLst>
              <a:ext uri="{FF2B5EF4-FFF2-40B4-BE49-F238E27FC236}">
                <a16:creationId xmlns:a16="http://schemas.microsoft.com/office/drawing/2014/main" id="{DB64CAEE-69B4-426A-8A5B-D1269DBF0F66}"/>
              </a:ext>
            </a:extLst>
          </p:cNvPr>
          <p:cNvCxnSpPr/>
          <p:nvPr/>
        </p:nvCxnSpPr>
        <p:spPr>
          <a:xfrm flipH="1">
            <a:off x="5327493" y="4249152"/>
            <a:ext cx="24447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2" name="Straight Connector 111">
            <a:extLst>
              <a:ext uri="{FF2B5EF4-FFF2-40B4-BE49-F238E27FC236}">
                <a16:creationId xmlns:a16="http://schemas.microsoft.com/office/drawing/2014/main" id="{99A16C30-4BE4-48E5-8B65-0C5F3039B8DC}"/>
              </a:ext>
            </a:extLst>
          </p:cNvPr>
          <p:cNvCxnSpPr/>
          <p:nvPr/>
        </p:nvCxnSpPr>
        <p:spPr>
          <a:xfrm flipH="1">
            <a:off x="5333455" y="51816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13" name="Text Box 42">
            <a:extLst>
              <a:ext uri="{FF2B5EF4-FFF2-40B4-BE49-F238E27FC236}">
                <a16:creationId xmlns:a16="http://schemas.microsoft.com/office/drawing/2014/main" id="{056DFFD9-3CA2-42E7-90FE-4F14522E3504}"/>
              </a:ext>
            </a:extLst>
          </p:cNvPr>
          <p:cNvSpPr txBox="1">
            <a:spLocks noChangeArrowheads="1"/>
          </p:cNvSpPr>
          <p:nvPr/>
        </p:nvSpPr>
        <p:spPr bwMode="auto">
          <a:xfrm>
            <a:off x="5533954" y="3623846"/>
            <a:ext cx="1563248"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Retinal surgery</a:t>
            </a:r>
          </a:p>
        </p:txBody>
      </p:sp>
      <p:sp>
        <p:nvSpPr>
          <p:cNvPr id="118" name="Text Box 47">
            <a:extLst>
              <a:ext uri="{FF2B5EF4-FFF2-40B4-BE49-F238E27FC236}">
                <a16:creationId xmlns:a16="http://schemas.microsoft.com/office/drawing/2014/main" id="{3F59D898-ECAD-49F0-9425-2A1BC8DDA7B5}"/>
              </a:ext>
            </a:extLst>
          </p:cNvPr>
          <p:cNvSpPr txBox="1">
            <a:spLocks noChangeArrowheads="1"/>
          </p:cNvSpPr>
          <p:nvPr/>
        </p:nvSpPr>
        <p:spPr bwMode="auto">
          <a:xfrm>
            <a:off x="5523688" y="4538246"/>
            <a:ext cx="1414170"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Drug-induced</a:t>
            </a:r>
          </a:p>
        </p:txBody>
      </p:sp>
      <p:sp>
        <p:nvSpPr>
          <p:cNvPr id="121" name="Text Box 45">
            <a:extLst>
              <a:ext uri="{FF2B5EF4-FFF2-40B4-BE49-F238E27FC236}">
                <a16:creationId xmlns:a16="http://schemas.microsoft.com/office/drawing/2014/main" id="{261B7576-5E47-4AEB-A7FB-9A1B9ECB52C4}"/>
              </a:ext>
            </a:extLst>
          </p:cNvPr>
          <p:cNvSpPr txBox="1">
            <a:spLocks noChangeArrowheads="1"/>
          </p:cNvSpPr>
          <p:nvPr/>
        </p:nvSpPr>
        <p:spPr bwMode="auto">
          <a:xfrm>
            <a:off x="5523688" y="5013493"/>
            <a:ext cx="582211"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PFV</a:t>
            </a:r>
          </a:p>
        </p:txBody>
      </p:sp>
      <p:sp>
        <p:nvSpPr>
          <p:cNvPr id="16" name="TextBox 15">
            <a:extLst>
              <a:ext uri="{FF2B5EF4-FFF2-40B4-BE49-F238E27FC236}">
                <a16:creationId xmlns:a16="http://schemas.microsoft.com/office/drawing/2014/main" id="{984E008D-FBBA-42B4-940E-EA26772E0161}"/>
              </a:ext>
            </a:extLst>
          </p:cNvPr>
          <p:cNvSpPr txBox="1"/>
          <p:nvPr/>
        </p:nvSpPr>
        <p:spPr>
          <a:xfrm>
            <a:off x="6230528" y="5257800"/>
            <a:ext cx="1326004" cy="369332"/>
          </a:xfrm>
          <a:prstGeom prst="rect">
            <a:avLst/>
          </a:prstGeom>
          <a:noFill/>
        </p:spPr>
        <p:txBody>
          <a:bodyPr wrap="none" rtlCol="0">
            <a:spAutoFit/>
          </a:bodyPr>
          <a:lstStyle/>
          <a:p>
            <a:pPr algn="ctr"/>
            <a:r>
              <a:rPr lang="en-US" dirty="0">
                <a:solidFill>
                  <a:schemeClr val="bg1">
                    <a:lumMod val="75000"/>
                  </a:schemeClr>
                </a:solidFill>
              </a:rPr>
              <a:t>Both/Either</a:t>
            </a:r>
          </a:p>
        </p:txBody>
      </p:sp>
      <p:cxnSp>
        <p:nvCxnSpPr>
          <p:cNvPr id="125" name="Straight Connector 124">
            <a:extLst>
              <a:ext uri="{FF2B5EF4-FFF2-40B4-BE49-F238E27FC236}">
                <a16:creationId xmlns:a16="http://schemas.microsoft.com/office/drawing/2014/main" id="{01138141-D318-4ED7-A7FE-D8F2155CE890}"/>
              </a:ext>
            </a:extLst>
          </p:cNvPr>
          <p:cNvCxnSpPr/>
          <p:nvPr/>
        </p:nvCxnSpPr>
        <p:spPr>
          <a:xfrm flipH="1">
            <a:off x="5334000" y="4724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00" name="Text Box 23">
            <a:extLst>
              <a:ext uri="{FF2B5EF4-FFF2-40B4-BE49-F238E27FC236}">
                <a16:creationId xmlns:a16="http://schemas.microsoft.com/office/drawing/2014/main" id="{D8F2FCFF-2984-4836-B000-9C5601A8EAAA}"/>
              </a:ext>
            </a:extLst>
          </p:cNvPr>
          <p:cNvSpPr txBox="1">
            <a:spLocks noChangeArrowheads="1"/>
          </p:cNvSpPr>
          <p:nvPr/>
        </p:nvSpPr>
        <p:spPr bwMode="auto">
          <a:xfrm>
            <a:off x="5530369" y="2667000"/>
            <a:ext cx="2143536"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Aqueous misdirection</a:t>
            </a:r>
          </a:p>
        </p:txBody>
      </p:sp>
      <p:sp>
        <p:nvSpPr>
          <p:cNvPr id="36" name="TextBox 35">
            <a:extLst>
              <a:ext uri="{FF2B5EF4-FFF2-40B4-BE49-F238E27FC236}">
                <a16:creationId xmlns:a16="http://schemas.microsoft.com/office/drawing/2014/main" id="{1CEB7192-5CCD-4BBC-82EC-0337F268EF81}"/>
              </a:ext>
            </a:extLst>
          </p:cNvPr>
          <p:cNvSpPr txBox="1"/>
          <p:nvPr/>
        </p:nvSpPr>
        <p:spPr>
          <a:xfrm>
            <a:off x="181867" y="1750468"/>
            <a:ext cx="6083118" cy="2062103"/>
          </a:xfrm>
          <a:prstGeom prst="rect">
            <a:avLst/>
          </a:prstGeom>
          <a:solidFill>
            <a:schemeClr val="accent1">
              <a:lumMod val="75000"/>
            </a:schemeClr>
          </a:solidFill>
        </p:spPr>
        <p:txBody>
          <a:bodyPr wrap="square" rtlCol="0">
            <a:spAutoFit/>
          </a:bodyPr>
          <a:lstStyle/>
          <a:p>
            <a:r>
              <a:rPr lang="en-US" sz="1600" i="1" dirty="0">
                <a:solidFill>
                  <a:schemeClr val="bg1"/>
                </a:solidFill>
              </a:rPr>
              <a:t>What does it mean to say an eye is </a:t>
            </a:r>
            <a:r>
              <a:rPr lang="en-US" sz="1600" dirty="0" err="1">
                <a:solidFill>
                  <a:schemeClr val="bg1"/>
                </a:solidFill>
              </a:rPr>
              <a:t>nanophthalmic</a:t>
            </a:r>
            <a:r>
              <a:rPr lang="en-US" sz="1600" i="1" dirty="0">
                <a:solidFill>
                  <a:schemeClr val="bg1"/>
                </a:solidFill>
              </a:rPr>
              <a:t>?</a:t>
            </a:r>
          </a:p>
          <a:p>
            <a:r>
              <a:rPr lang="en-US" sz="1600" dirty="0">
                <a:solidFill>
                  <a:schemeClr val="bg1"/>
                </a:solidFill>
              </a:rPr>
              <a:t>It means the eye is small—axial length &lt;  20  mm; small/shallow AC , small (possibly micro-)  cornea . </a:t>
            </a:r>
            <a:r>
              <a:rPr lang="en-US" sz="1600" dirty="0">
                <a:solidFill>
                  <a:schemeClr val="accent1">
                    <a:lumMod val="75000"/>
                  </a:schemeClr>
                </a:solidFill>
              </a:rPr>
              <a:t>The exception is the  lens , which is comparatively large for the otherwise small eye. Further, the sclera tends to be abnormally  thick , which can impede venous drainage of the eye by compromising flow through the   vortex veins . All of these factors combine to render </a:t>
            </a:r>
            <a:r>
              <a:rPr lang="en-US" sz="1600" dirty="0" err="1">
                <a:solidFill>
                  <a:schemeClr val="accent1">
                    <a:lumMod val="75000"/>
                  </a:schemeClr>
                </a:solidFill>
              </a:rPr>
              <a:t>nanophthalmic</a:t>
            </a:r>
            <a:r>
              <a:rPr lang="en-US" sz="1600" dirty="0">
                <a:solidFill>
                  <a:schemeClr val="accent1">
                    <a:lumMod val="75000"/>
                  </a:schemeClr>
                </a:solidFill>
              </a:rPr>
              <a:t> eyes highly susceptible to angle closure.</a:t>
            </a:r>
          </a:p>
        </p:txBody>
      </p:sp>
      <p:sp>
        <p:nvSpPr>
          <p:cNvPr id="37" name="Rectangle 36">
            <a:extLst>
              <a:ext uri="{FF2B5EF4-FFF2-40B4-BE49-F238E27FC236}">
                <a16:creationId xmlns:a16="http://schemas.microsoft.com/office/drawing/2014/main" id="{1C699DC4-9434-4F2C-91B4-AAE497373103}"/>
              </a:ext>
            </a:extLst>
          </p:cNvPr>
          <p:cNvSpPr/>
          <p:nvPr/>
        </p:nvSpPr>
        <p:spPr>
          <a:xfrm>
            <a:off x="3954626" y="2052613"/>
            <a:ext cx="392671" cy="239542"/>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Rectangle 37">
            <a:extLst>
              <a:ext uri="{FF2B5EF4-FFF2-40B4-BE49-F238E27FC236}">
                <a16:creationId xmlns:a16="http://schemas.microsoft.com/office/drawing/2014/main" id="{834BA712-0E01-46E6-BF6F-CA281620EE35}"/>
              </a:ext>
            </a:extLst>
          </p:cNvPr>
          <p:cNvSpPr/>
          <p:nvPr/>
        </p:nvSpPr>
        <p:spPr>
          <a:xfrm>
            <a:off x="174142" y="2294636"/>
            <a:ext cx="437775" cy="248574"/>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800" dirty="0">
                <a:solidFill>
                  <a:schemeClr val="tx1"/>
                </a:solidFill>
              </a:rPr>
              <a:t>abb.</a:t>
            </a:r>
          </a:p>
        </p:txBody>
      </p:sp>
      <p:sp>
        <p:nvSpPr>
          <p:cNvPr id="39" name="Rectangle 38">
            <a:extLst>
              <a:ext uri="{FF2B5EF4-FFF2-40B4-BE49-F238E27FC236}">
                <a16:creationId xmlns:a16="http://schemas.microsoft.com/office/drawing/2014/main" id="{D8DB21EE-4C45-4809-A13F-D84B3DEF4795}"/>
              </a:ext>
            </a:extLst>
          </p:cNvPr>
          <p:cNvSpPr/>
          <p:nvPr/>
        </p:nvSpPr>
        <p:spPr>
          <a:xfrm>
            <a:off x="2841334" y="2308196"/>
            <a:ext cx="663866" cy="248574"/>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Oval 42">
            <a:extLst>
              <a:ext uri="{FF2B5EF4-FFF2-40B4-BE49-F238E27FC236}">
                <a16:creationId xmlns:a16="http://schemas.microsoft.com/office/drawing/2014/main" id="{33788328-663B-4237-9BE6-B0C07B8BB61C}"/>
              </a:ext>
            </a:extLst>
          </p:cNvPr>
          <p:cNvSpPr/>
          <p:nvPr/>
        </p:nvSpPr>
        <p:spPr>
          <a:xfrm>
            <a:off x="5441637" y="4005469"/>
            <a:ext cx="1847059" cy="490331"/>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967969166"/>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894" name="Slide Number Placeholder 1"/>
          <p:cNvSpPr>
            <a:spLocks noGrp="1"/>
          </p:cNvSpPr>
          <p:nvPr>
            <p:ph type="sldNum" sz="quarter" idx="12"/>
          </p:nvPr>
        </p:nvSpPr>
        <p:spPr>
          <a:noFill/>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fld id="{6C333CB0-54FA-4824-885E-8B8D14300DDD}" type="slidenum">
              <a:rPr lang="en-US" altLang="en-US"/>
              <a:pPr eaLnBrk="1" hangingPunct="1"/>
              <a:t>19</a:t>
            </a:fld>
            <a:endParaRPr lang="en-US" altLang="en-US"/>
          </a:p>
        </p:txBody>
      </p:sp>
      <p:pic>
        <p:nvPicPr>
          <p:cNvPr id="10" name="Picture 9">
            <a:extLst>
              <a:ext uri="{FF2B5EF4-FFF2-40B4-BE49-F238E27FC236}">
                <a16:creationId xmlns:a16="http://schemas.microsoft.com/office/drawing/2014/main" id="{3F88128F-F362-4CA9-90F5-F29C85D9B742}"/>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2837089" y="1161990"/>
            <a:ext cx="3469821" cy="4533900"/>
          </a:xfrm>
          <a:prstGeom prst="rect">
            <a:avLst/>
          </a:prstGeom>
        </p:spPr>
      </p:pic>
      <p:sp>
        <p:nvSpPr>
          <p:cNvPr id="12" name="TextBox 11">
            <a:extLst>
              <a:ext uri="{FF2B5EF4-FFF2-40B4-BE49-F238E27FC236}">
                <a16:creationId xmlns:a16="http://schemas.microsoft.com/office/drawing/2014/main" id="{F7FDA646-F8D0-4F25-893E-849F338C32D8}"/>
              </a:ext>
            </a:extLst>
          </p:cNvPr>
          <p:cNvSpPr txBox="1"/>
          <p:nvPr/>
        </p:nvSpPr>
        <p:spPr>
          <a:xfrm>
            <a:off x="800099" y="5860582"/>
            <a:ext cx="7543800" cy="584775"/>
          </a:xfrm>
          <a:prstGeom prst="rect">
            <a:avLst/>
          </a:prstGeom>
          <a:noFill/>
        </p:spPr>
        <p:txBody>
          <a:bodyPr wrap="square" rtlCol="0">
            <a:spAutoFit/>
          </a:bodyPr>
          <a:lstStyle/>
          <a:p>
            <a:pPr algn="ctr"/>
            <a:r>
              <a:rPr lang="en-US" sz="1600" dirty="0"/>
              <a:t>Indentation with Zeiss four-mirror lens causes deepening of the anterior chamber, which opens areas of appositional angle closure or exposes synechiae</a:t>
            </a:r>
          </a:p>
        </p:txBody>
      </p:sp>
      <p:sp>
        <p:nvSpPr>
          <p:cNvPr id="7" name="TextBox 6">
            <a:extLst>
              <a:ext uri="{FF2B5EF4-FFF2-40B4-BE49-F238E27FC236}">
                <a16:creationId xmlns:a16="http://schemas.microsoft.com/office/drawing/2014/main" id="{F2D14B97-E295-414E-AC30-8AF96E15A839}"/>
              </a:ext>
            </a:extLst>
          </p:cNvPr>
          <p:cNvSpPr txBox="1"/>
          <p:nvPr/>
        </p:nvSpPr>
        <p:spPr>
          <a:xfrm>
            <a:off x="2259496" y="189094"/>
            <a:ext cx="4607480" cy="400110"/>
          </a:xfrm>
          <a:prstGeom prst="rect">
            <a:avLst/>
          </a:prstGeom>
          <a:solidFill>
            <a:schemeClr val="accent1">
              <a:lumMod val="60000"/>
              <a:lumOff val="40000"/>
            </a:schemeClr>
          </a:solidFill>
        </p:spPr>
        <p:txBody>
          <a:bodyPr wrap="none" rtlCol="0">
            <a:spAutoFit/>
          </a:bodyPr>
          <a:lstStyle/>
          <a:p>
            <a:pPr algn="ctr"/>
            <a:r>
              <a:rPr lang="en-US" sz="2000" b="1" dirty="0"/>
              <a:t>Secondary Angle Closure Glaucoma</a:t>
            </a:r>
          </a:p>
        </p:txBody>
      </p:sp>
    </p:spTree>
    <p:extLst>
      <p:ext uri="{BB962C8B-B14F-4D97-AF65-F5344CB8AC3E}">
        <p14:creationId xmlns:p14="http://schemas.microsoft.com/office/powerpoint/2010/main" val="1016089516"/>
      </p:ext>
    </p:extLst>
  </p:cSld>
  <p:clrMapOvr>
    <a:masterClrMapping/>
  </p:clrMapOvr>
</p:sld>
</file>

<file path=ppt/slides/slide1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Straight Arrow Connector 12">
            <a:extLst>
              <a:ext uri="{FF2B5EF4-FFF2-40B4-BE49-F238E27FC236}">
                <a16:creationId xmlns:a16="http://schemas.microsoft.com/office/drawing/2014/main" id="{A6DE2085-829C-480C-9216-69D6039C0A37}"/>
              </a:ext>
            </a:extLst>
          </p:cNvPr>
          <p:cNvCxnSpPr>
            <a:cxnSpLocks/>
          </p:cNvCxnSpPr>
          <p:nvPr/>
        </p:nvCxnSpPr>
        <p:spPr>
          <a:xfrm>
            <a:off x="6717173" y="1828800"/>
            <a:ext cx="0" cy="3462754"/>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43014" name="Text Box 6"/>
          <p:cNvSpPr txBox="1">
            <a:spLocks noChangeArrowheads="1"/>
          </p:cNvSpPr>
          <p:nvPr/>
        </p:nvSpPr>
        <p:spPr bwMode="auto">
          <a:xfrm>
            <a:off x="533400" y="2356376"/>
            <a:ext cx="1005403"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Lens-</a:t>
            </a:r>
          </a:p>
          <a:p>
            <a:pPr algn="ctr" eaLnBrk="1" hangingPunct="1">
              <a:lnSpc>
                <a:spcPct val="80000"/>
              </a:lnSpc>
              <a:spcBef>
                <a:spcPct val="0"/>
              </a:spcBef>
              <a:buClrTx/>
              <a:buSzTx/>
              <a:buFontTx/>
              <a:buNone/>
            </a:pPr>
            <a:r>
              <a:rPr lang="en-US" altLang="en-US" sz="1800" dirty="0">
                <a:solidFill>
                  <a:schemeClr val="bg1">
                    <a:lumMod val="75000"/>
                  </a:schemeClr>
                </a:solidFill>
              </a:rPr>
              <a:t>Induced</a:t>
            </a:r>
          </a:p>
        </p:txBody>
      </p:sp>
      <p:sp>
        <p:nvSpPr>
          <p:cNvPr id="43017" name="Text Box 14"/>
          <p:cNvSpPr txBox="1">
            <a:spLocks noChangeArrowheads="1"/>
          </p:cNvSpPr>
          <p:nvPr/>
        </p:nvSpPr>
        <p:spPr bwMode="auto">
          <a:xfrm>
            <a:off x="3026498" y="2365901"/>
            <a:ext cx="1633781"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Aphakic/</a:t>
            </a:r>
          </a:p>
          <a:p>
            <a:pPr algn="ctr" eaLnBrk="1" hangingPunct="1">
              <a:lnSpc>
                <a:spcPct val="80000"/>
              </a:lnSpc>
              <a:spcBef>
                <a:spcPct val="0"/>
              </a:spcBef>
              <a:buClrTx/>
              <a:buSzTx/>
              <a:buFontTx/>
              <a:buNone/>
            </a:pPr>
            <a:r>
              <a:rPr lang="en-US" altLang="en-US" sz="1800" dirty="0" err="1">
                <a:solidFill>
                  <a:schemeClr val="bg1">
                    <a:lumMod val="75000"/>
                  </a:schemeClr>
                </a:solidFill>
              </a:rPr>
              <a:t>Pseudophakic</a:t>
            </a:r>
            <a:endParaRPr lang="en-US" altLang="en-US" sz="1800" dirty="0">
              <a:solidFill>
                <a:schemeClr val="bg1">
                  <a:lumMod val="75000"/>
                </a:schemeClr>
              </a:solidFill>
            </a:endParaRPr>
          </a:p>
        </p:txBody>
      </p:sp>
      <p:sp>
        <p:nvSpPr>
          <p:cNvPr id="43031" name="Text Box 35"/>
          <p:cNvSpPr txBox="1">
            <a:spLocks noChangeArrowheads="1"/>
          </p:cNvSpPr>
          <p:nvPr/>
        </p:nvSpPr>
        <p:spPr bwMode="auto">
          <a:xfrm>
            <a:off x="1190847" y="1295400"/>
            <a:ext cx="2473754"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solidFill>
                  <a:schemeClr val="bg1">
                    <a:lumMod val="75000"/>
                  </a:schemeClr>
                </a:solidFill>
              </a:rPr>
              <a:t>w/ Pupillary Block</a:t>
            </a:r>
          </a:p>
        </p:txBody>
      </p:sp>
      <p:sp>
        <p:nvSpPr>
          <p:cNvPr id="43032" name="Text Box 36"/>
          <p:cNvSpPr txBox="1">
            <a:spLocks noChangeArrowheads="1"/>
          </p:cNvSpPr>
          <p:nvPr/>
        </p:nvSpPr>
        <p:spPr bwMode="auto">
          <a:xfrm>
            <a:off x="5181600" y="1295400"/>
            <a:ext cx="2630848"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t>w/o Pupillary Block</a:t>
            </a:r>
          </a:p>
        </p:txBody>
      </p:sp>
      <p:sp>
        <p:nvSpPr>
          <p:cNvPr id="49" name="Rectangle 2">
            <a:extLst>
              <a:ext uri="{FF2B5EF4-FFF2-40B4-BE49-F238E27FC236}">
                <a16:creationId xmlns:a16="http://schemas.microsoft.com/office/drawing/2014/main" id="{240EE5BF-F7D2-4FC8-A5DD-F6B5423153C6}"/>
              </a:ext>
            </a:extLst>
          </p:cNvPr>
          <p:cNvSpPr>
            <a:spLocks noGrp="1" noChangeArrowheads="1"/>
          </p:cNvSpPr>
          <p:nvPr>
            <p:ph type="title"/>
          </p:nvPr>
        </p:nvSpPr>
        <p:spPr>
          <a:xfrm>
            <a:off x="457200" y="304800"/>
            <a:ext cx="7543800" cy="563562"/>
          </a:xfrm>
        </p:spPr>
        <p:txBody>
          <a:bodyPr/>
          <a:lstStyle/>
          <a:p>
            <a:pPr eaLnBrk="1" hangingPunct="1"/>
            <a:r>
              <a:rPr lang="en-US" altLang="en-US" sz="3500" dirty="0"/>
              <a:t>A</a:t>
            </a:r>
          </a:p>
        </p:txBody>
      </p:sp>
      <p:sp>
        <p:nvSpPr>
          <p:cNvPr id="50" name="TextBox 49">
            <a:extLst>
              <a:ext uri="{FF2B5EF4-FFF2-40B4-BE49-F238E27FC236}">
                <a16:creationId xmlns:a16="http://schemas.microsoft.com/office/drawing/2014/main" id="{CF426230-46C8-405C-9015-99EF57762A2E}"/>
              </a:ext>
            </a:extLst>
          </p:cNvPr>
          <p:cNvSpPr txBox="1"/>
          <p:nvPr/>
        </p:nvSpPr>
        <p:spPr>
          <a:xfrm>
            <a:off x="2259496" y="189094"/>
            <a:ext cx="4607480" cy="400110"/>
          </a:xfrm>
          <a:prstGeom prst="rect">
            <a:avLst/>
          </a:prstGeom>
          <a:solidFill>
            <a:schemeClr val="accent1">
              <a:lumMod val="60000"/>
              <a:lumOff val="40000"/>
            </a:schemeClr>
          </a:solidFill>
        </p:spPr>
        <p:txBody>
          <a:bodyPr wrap="none" rtlCol="0">
            <a:spAutoFit/>
          </a:bodyPr>
          <a:lstStyle/>
          <a:p>
            <a:pPr algn="ctr"/>
            <a:r>
              <a:rPr lang="en-US" sz="2000" b="1" dirty="0"/>
              <a:t>Secondary Angle Closure Glaucoma</a:t>
            </a:r>
          </a:p>
        </p:txBody>
      </p:sp>
      <p:sp>
        <p:nvSpPr>
          <p:cNvPr id="2" name="TextBox 1">
            <a:extLst>
              <a:ext uri="{FF2B5EF4-FFF2-40B4-BE49-F238E27FC236}">
                <a16:creationId xmlns:a16="http://schemas.microsoft.com/office/drawing/2014/main" id="{A7E30BEC-923B-4C9A-A856-BDD0D882F6B8}"/>
              </a:ext>
            </a:extLst>
          </p:cNvPr>
          <p:cNvSpPr txBox="1"/>
          <p:nvPr/>
        </p:nvSpPr>
        <p:spPr>
          <a:xfrm>
            <a:off x="887305" y="2844119"/>
            <a:ext cx="1494320" cy="338554"/>
          </a:xfrm>
          <a:prstGeom prst="rect">
            <a:avLst/>
          </a:prstGeom>
          <a:noFill/>
        </p:spPr>
        <p:txBody>
          <a:bodyPr wrap="none" rtlCol="0">
            <a:spAutoFit/>
          </a:bodyPr>
          <a:lstStyle/>
          <a:p>
            <a:r>
              <a:rPr lang="en-US" sz="1600" dirty="0" err="1">
                <a:solidFill>
                  <a:schemeClr val="bg1">
                    <a:lumMod val="75000"/>
                  </a:schemeClr>
                </a:solidFill>
              </a:rPr>
              <a:t>Phacomorphic</a:t>
            </a:r>
            <a:endParaRPr lang="en-US" sz="1600" dirty="0">
              <a:solidFill>
                <a:schemeClr val="bg1">
                  <a:lumMod val="75000"/>
                </a:schemeClr>
              </a:solidFill>
            </a:endParaRPr>
          </a:p>
        </p:txBody>
      </p:sp>
      <p:sp>
        <p:nvSpPr>
          <p:cNvPr id="51" name="TextBox 50">
            <a:extLst>
              <a:ext uri="{FF2B5EF4-FFF2-40B4-BE49-F238E27FC236}">
                <a16:creationId xmlns:a16="http://schemas.microsoft.com/office/drawing/2014/main" id="{156069D4-340B-4160-A336-EBF73557CEE0}"/>
              </a:ext>
            </a:extLst>
          </p:cNvPr>
          <p:cNvSpPr txBox="1"/>
          <p:nvPr/>
        </p:nvSpPr>
        <p:spPr>
          <a:xfrm>
            <a:off x="884725" y="3175578"/>
            <a:ext cx="1402948" cy="338554"/>
          </a:xfrm>
          <a:prstGeom prst="rect">
            <a:avLst/>
          </a:prstGeom>
          <a:noFill/>
        </p:spPr>
        <p:txBody>
          <a:bodyPr wrap="none" rtlCol="0">
            <a:spAutoFit/>
          </a:bodyPr>
          <a:lstStyle/>
          <a:p>
            <a:r>
              <a:rPr lang="en-US" sz="1600" dirty="0">
                <a:solidFill>
                  <a:schemeClr val="bg1">
                    <a:lumMod val="75000"/>
                  </a:schemeClr>
                </a:solidFill>
              </a:rPr>
              <a:t>Ectopia </a:t>
            </a:r>
            <a:r>
              <a:rPr lang="en-US" sz="1600" dirty="0" err="1">
                <a:solidFill>
                  <a:schemeClr val="bg1">
                    <a:lumMod val="75000"/>
                  </a:schemeClr>
                </a:solidFill>
              </a:rPr>
              <a:t>lentis</a:t>
            </a:r>
            <a:endParaRPr lang="en-US" sz="1600" dirty="0">
              <a:solidFill>
                <a:schemeClr val="bg1">
                  <a:lumMod val="75000"/>
                </a:schemeClr>
              </a:solidFill>
            </a:endParaRPr>
          </a:p>
        </p:txBody>
      </p:sp>
      <p:cxnSp>
        <p:nvCxnSpPr>
          <p:cNvPr id="71" name="Straight Connector 70">
            <a:extLst>
              <a:ext uri="{FF2B5EF4-FFF2-40B4-BE49-F238E27FC236}">
                <a16:creationId xmlns:a16="http://schemas.microsoft.com/office/drawing/2014/main" id="{C104938D-BA8D-4E39-9D5F-9EE2012F2F3C}"/>
              </a:ext>
            </a:extLst>
          </p:cNvPr>
          <p:cNvCxnSpPr>
            <a:cxnSpLocks/>
          </p:cNvCxnSpPr>
          <p:nvPr/>
        </p:nvCxnSpPr>
        <p:spPr>
          <a:xfrm flipH="1">
            <a:off x="762665" y="3023488"/>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2A7E4E40-472F-4E50-8A7A-45C10FDD7171}"/>
              </a:ext>
            </a:extLst>
          </p:cNvPr>
          <p:cNvCxnSpPr>
            <a:cxnSpLocks/>
          </p:cNvCxnSpPr>
          <p:nvPr/>
        </p:nvCxnSpPr>
        <p:spPr>
          <a:xfrm flipH="1">
            <a:off x="762665" y="3347853"/>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C3924889-45B9-4383-9C9E-48F0A9C27AD8}"/>
              </a:ext>
            </a:extLst>
          </p:cNvPr>
          <p:cNvCxnSpPr>
            <a:cxnSpLocks/>
          </p:cNvCxnSpPr>
          <p:nvPr/>
        </p:nvCxnSpPr>
        <p:spPr>
          <a:xfrm flipH="1">
            <a:off x="748719" y="2838976"/>
            <a:ext cx="13947" cy="5088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 name="Straight Arrow Connector 5">
            <a:extLst>
              <a:ext uri="{FF2B5EF4-FFF2-40B4-BE49-F238E27FC236}">
                <a16:creationId xmlns:a16="http://schemas.microsoft.com/office/drawing/2014/main" id="{A3439F0C-5143-461F-8F3C-2E830785DEFC}"/>
              </a:ext>
            </a:extLst>
          </p:cNvPr>
          <p:cNvCxnSpPr>
            <a:stCxn id="50" idx="2"/>
          </p:cNvCxnSpPr>
          <p:nvPr/>
        </p:nvCxnSpPr>
        <p:spPr>
          <a:xfrm flipH="1">
            <a:off x="2971800" y="589204"/>
            <a:ext cx="1591436" cy="706196"/>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0" name="Straight Arrow Connector 9">
            <a:extLst>
              <a:ext uri="{FF2B5EF4-FFF2-40B4-BE49-F238E27FC236}">
                <a16:creationId xmlns:a16="http://schemas.microsoft.com/office/drawing/2014/main" id="{84DC796E-F6ED-4FBB-82D2-A260F480BF8A}"/>
              </a:ext>
            </a:extLst>
          </p:cNvPr>
          <p:cNvCxnSpPr>
            <a:cxnSpLocks/>
          </p:cNvCxnSpPr>
          <p:nvPr/>
        </p:nvCxnSpPr>
        <p:spPr>
          <a:xfrm>
            <a:off x="4572000" y="589204"/>
            <a:ext cx="1600200" cy="706196"/>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6" name="Straight Arrow Connector 25">
            <a:extLst>
              <a:ext uri="{FF2B5EF4-FFF2-40B4-BE49-F238E27FC236}">
                <a16:creationId xmlns:a16="http://schemas.microsoft.com/office/drawing/2014/main" id="{B70E0124-9B84-41A5-8D84-A66B7838A706}"/>
              </a:ext>
            </a:extLst>
          </p:cNvPr>
          <p:cNvCxnSpPr>
            <a:cxnSpLocks/>
          </p:cNvCxnSpPr>
          <p:nvPr/>
        </p:nvCxnSpPr>
        <p:spPr>
          <a:xfrm flipH="1">
            <a:off x="1159539" y="1828800"/>
            <a:ext cx="1290435" cy="478059"/>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28" name="Straight Arrow Connector 27">
            <a:extLst>
              <a:ext uri="{FF2B5EF4-FFF2-40B4-BE49-F238E27FC236}">
                <a16:creationId xmlns:a16="http://schemas.microsoft.com/office/drawing/2014/main" id="{567A4249-5C59-4416-8A8E-1C35913900AB}"/>
              </a:ext>
            </a:extLst>
          </p:cNvPr>
          <p:cNvCxnSpPr>
            <a:cxnSpLocks/>
          </p:cNvCxnSpPr>
          <p:nvPr/>
        </p:nvCxnSpPr>
        <p:spPr>
          <a:xfrm>
            <a:off x="2449973" y="1832208"/>
            <a:ext cx="1268784"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56" name="Text Box 6">
            <a:extLst>
              <a:ext uri="{FF2B5EF4-FFF2-40B4-BE49-F238E27FC236}">
                <a16:creationId xmlns:a16="http://schemas.microsoft.com/office/drawing/2014/main" id="{557983BD-9D64-49B9-A366-A08663B0451F}"/>
              </a:ext>
            </a:extLst>
          </p:cNvPr>
          <p:cNvSpPr txBox="1">
            <a:spLocks noChangeArrowheads="1"/>
          </p:cNvSpPr>
          <p:nvPr/>
        </p:nvSpPr>
        <p:spPr bwMode="auto">
          <a:xfrm>
            <a:off x="5029200" y="2356376"/>
            <a:ext cx="813043"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r" eaLnBrk="1" hangingPunct="1">
              <a:lnSpc>
                <a:spcPct val="80000"/>
              </a:lnSpc>
              <a:spcBef>
                <a:spcPct val="0"/>
              </a:spcBef>
              <a:buClrTx/>
              <a:buSzTx/>
              <a:buFontTx/>
              <a:buNone/>
            </a:pPr>
            <a:r>
              <a:rPr lang="en-US" altLang="en-US" sz="1800" dirty="0"/>
              <a:t>‘Push’</a:t>
            </a:r>
          </a:p>
        </p:txBody>
      </p:sp>
      <p:sp>
        <p:nvSpPr>
          <p:cNvPr id="57" name="Text Box 14">
            <a:extLst>
              <a:ext uri="{FF2B5EF4-FFF2-40B4-BE49-F238E27FC236}">
                <a16:creationId xmlns:a16="http://schemas.microsoft.com/office/drawing/2014/main" id="{5DAFA1C1-3A29-4C27-A379-663FDD22E326}"/>
              </a:ext>
            </a:extLst>
          </p:cNvPr>
          <p:cNvSpPr txBox="1">
            <a:spLocks noChangeArrowheads="1"/>
          </p:cNvSpPr>
          <p:nvPr/>
        </p:nvSpPr>
        <p:spPr bwMode="auto">
          <a:xfrm>
            <a:off x="7620000" y="2365901"/>
            <a:ext cx="671979"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‘Pull’</a:t>
            </a:r>
          </a:p>
        </p:txBody>
      </p:sp>
      <p:cxnSp>
        <p:nvCxnSpPr>
          <p:cNvPr id="58" name="Straight Arrow Connector 57">
            <a:extLst>
              <a:ext uri="{FF2B5EF4-FFF2-40B4-BE49-F238E27FC236}">
                <a16:creationId xmlns:a16="http://schemas.microsoft.com/office/drawing/2014/main" id="{E874FEE9-46BD-46A3-90A3-DE7CC220FBFF}"/>
              </a:ext>
            </a:extLst>
          </p:cNvPr>
          <p:cNvCxnSpPr>
            <a:cxnSpLocks/>
          </p:cNvCxnSpPr>
          <p:nvPr/>
        </p:nvCxnSpPr>
        <p:spPr>
          <a:xfrm flipH="1">
            <a:off x="5867400" y="1828800"/>
            <a:ext cx="849775" cy="477455"/>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59" name="Straight Arrow Connector 58">
            <a:extLst>
              <a:ext uri="{FF2B5EF4-FFF2-40B4-BE49-F238E27FC236}">
                <a16:creationId xmlns:a16="http://schemas.microsoft.com/office/drawing/2014/main" id="{C370A4A1-FE96-4E70-B89E-839542A5E241}"/>
              </a:ext>
            </a:extLst>
          </p:cNvPr>
          <p:cNvCxnSpPr>
            <a:cxnSpLocks/>
          </p:cNvCxnSpPr>
          <p:nvPr/>
        </p:nvCxnSpPr>
        <p:spPr>
          <a:xfrm>
            <a:off x="6717173" y="1832208"/>
            <a:ext cx="902827" cy="474047"/>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101" name="Text Box 42">
            <a:extLst>
              <a:ext uri="{FF2B5EF4-FFF2-40B4-BE49-F238E27FC236}">
                <a16:creationId xmlns:a16="http://schemas.microsoft.com/office/drawing/2014/main" id="{334BC1A9-19DE-4364-B6DD-2EE35901B8C6}"/>
              </a:ext>
            </a:extLst>
          </p:cNvPr>
          <p:cNvSpPr txBox="1">
            <a:spLocks noChangeArrowheads="1"/>
          </p:cNvSpPr>
          <p:nvPr/>
        </p:nvSpPr>
        <p:spPr bwMode="auto">
          <a:xfrm>
            <a:off x="5551406" y="3192546"/>
            <a:ext cx="2276072"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ERD/choroidal effusion</a:t>
            </a:r>
          </a:p>
        </p:txBody>
      </p:sp>
      <p:sp>
        <p:nvSpPr>
          <p:cNvPr id="103" name="Text Box 47">
            <a:extLst>
              <a:ext uri="{FF2B5EF4-FFF2-40B4-BE49-F238E27FC236}">
                <a16:creationId xmlns:a16="http://schemas.microsoft.com/office/drawing/2014/main" id="{B8E0D8FB-F6B2-4B80-97DB-EF49CE3BCD2B}"/>
              </a:ext>
            </a:extLst>
          </p:cNvPr>
          <p:cNvSpPr txBox="1">
            <a:spLocks noChangeArrowheads="1"/>
          </p:cNvSpPr>
          <p:nvPr/>
        </p:nvSpPr>
        <p:spPr bwMode="auto">
          <a:xfrm>
            <a:off x="5543446" y="4055146"/>
            <a:ext cx="1733167"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b="1" dirty="0" err="1"/>
              <a:t>Nanophthalmos</a:t>
            </a:r>
            <a:endParaRPr lang="en-US" altLang="en-US" sz="1600" b="1" dirty="0"/>
          </a:p>
        </p:txBody>
      </p:sp>
      <p:cxnSp>
        <p:nvCxnSpPr>
          <p:cNvPr id="104" name="Straight Connector 103">
            <a:extLst>
              <a:ext uri="{FF2B5EF4-FFF2-40B4-BE49-F238E27FC236}">
                <a16:creationId xmlns:a16="http://schemas.microsoft.com/office/drawing/2014/main" id="{49D87D4A-E317-4446-9B95-5184CB3968F3}"/>
              </a:ext>
            </a:extLst>
          </p:cNvPr>
          <p:cNvCxnSpPr>
            <a:cxnSpLocks/>
          </p:cNvCxnSpPr>
          <p:nvPr/>
        </p:nvCxnSpPr>
        <p:spPr>
          <a:xfrm flipH="1">
            <a:off x="5316229" y="2667000"/>
            <a:ext cx="7397" cy="2531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5" name="Straight Connector 104">
            <a:extLst>
              <a:ext uri="{FF2B5EF4-FFF2-40B4-BE49-F238E27FC236}">
                <a16:creationId xmlns:a16="http://schemas.microsoft.com/office/drawing/2014/main" id="{F40B6D71-75A8-4A88-864D-00D14C2F710D}"/>
              </a:ext>
            </a:extLst>
          </p:cNvPr>
          <p:cNvCxnSpPr/>
          <p:nvPr/>
        </p:nvCxnSpPr>
        <p:spPr>
          <a:xfrm flipH="1">
            <a:off x="5323624" y="2832814"/>
            <a:ext cx="24447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6" name="Straight Connector 105">
            <a:extLst>
              <a:ext uri="{FF2B5EF4-FFF2-40B4-BE49-F238E27FC236}">
                <a16:creationId xmlns:a16="http://schemas.microsoft.com/office/drawing/2014/main" id="{010BF7B2-AA07-4DCF-822D-E2DB5CC0BF59}"/>
              </a:ext>
            </a:extLst>
          </p:cNvPr>
          <p:cNvCxnSpPr/>
          <p:nvPr/>
        </p:nvCxnSpPr>
        <p:spPr>
          <a:xfrm flipH="1">
            <a:off x="5323624" y="3360065"/>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a:extLst>
              <a:ext uri="{FF2B5EF4-FFF2-40B4-BE49-F238E27FC236}">
                <a16:creationId xmlns:a16="http://schemas.microsoft.com/office/drawing/2014/main" id="{BAC8035C-3999-4C31-93CD-6C0D2ADEB73B}"/>
              </a:ext>
            </a:extLst>
          </p:cNvPr>
          <p:cNvCxnSpPr/>
          <p:nvPr/>
        </p:nvCxnSpPr>
        <p:spPr>
          <a:xfrm flipH="1">
            <a:off x="5323536" y="3786938"/>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8" name="Straight Connector 107">
            <a:extLst>
              <a:ext uri="{FF2B5EF4-FFF2-40B4-BE49-F238E27FC236}">
                <a16:creationId xmlns:a16="http://schemas.microsoft.com/office/drawing/2014/main" id="{DB64CAEE-69B4-426A-8A5B-D1269DBF0F66}"/>
              </a:ext>
            </a:extLst>
          </p:cNvPr>
          <p:cNvCxnSpPr/>
          <p:nvPr/>
        </p:nvCxnSpPr>
        <p:spPr>
          <a:xfrm flipH="1">
            <a:off x="5327493" y="4249152"/>
            <a:ext cx="24447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2" name="Straight Connector 111">
            <a:extLst>
              <a:ext uri="{FF2B5EF4-FFF2-40B4-BE49-F238E27FC236}">
                <a16:creationId xmlns:a16="http://schemas.microsoft.com/office/drawing/2014/main" id="{99A16C30-4BE4-48E5-8B65-0C5F3039B8DC}"/>
              </a:ext>
            </a:extLst>
          </p:cNvPr>
          <p:cNvCxnSpPr/>
          <p:nvPr/>
        </p:nvCxnSpPr>
        <p:spPr>
          <a:xfrm flipH="1">
            <a:off x="5333455" y="51816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13" name="Text Box 42">
            <a:extLst>
              <a:ext uri="{FF2B5EF4-FFF2-40B4-BE49-F238E27FC236}">
                <a16:creationId xmlns:a16="http://schemas.microsoft.com/office/drawing/2014/main" id="{056DFFD9-3CA2-42E7-90FE-4F14522E3504}"/>
              </a:ext>
            </a:extLst>
          </p:cNvPr>
          <p:cNvSpPr txBox="1">
            <a:spLocks noChangeArrowheads="1"/>
          </p:cNvSpPr>
          <p:nvPr/>
        </p:nvSpPr>
        <p:spPr bwMode="auto">
          <a:xfrm>
            <a:off x="5533954" y="3623846"/>
            <a:ext cx="1563248"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Retinal surgery</a:t>
            </a:r>
          </a:p>
        </p:txBody>
      </p:sp>
      <p:sp>
        <p:nvSpPr>
          <p:cNvPr id="118" name="Text Box 47">
            <a:extLst>
              <a:ext uri="{FF2B5EF4-FFF2-40B4-BE49-F238E27FC236}">
                <a16:creationId xmlns:a16="http://schemas.microsoft.com/office/drawing/2014/main" id="{3F59D898-ECAD-49F0-9425-2A1BC8DDA7B5}"/>
              </a:ext>
            </a:extLst>
          </p:cNvPr>
          <p:cNvSpPr txBox="1">
            <a:spLocks noChangeArrowheads="1"/>
          </p:cNvSpPr>
          <p:nvPr/>
        </p:nvSpPr>
        <p:spPr bwMode="auto">
          <a:xfrm>
            <a:off x="5523688" y="4538246"/>
            <a:ext cx="1414170"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Drug-induced</a:t>
            </a:r>
          </a:p>
        </p:txBody>
      </p:sp>
      <p:sp>
        <p:nvSpPr>
          <p:cNvPr id="121" name="Text Box 45">
            <a:extLst>
              <a:ext uri="{FF2B5EF4-FFF2-40B4-BE49-F238E27FC236}">
                <a16:creationId xmlns:a16="http://schemas.microsoft.com/office/drawing/2014/main" id="{261B7576-5E47-4AEB-A7FB-9A1B9ECB52C4}"/>
              </a:ext>
            </a:extLst>
          </p:cNvPr>
          <p:cNvSpPr txBox="1">
            <a:spLocks noChangeArrowheads="1"/>
          </p:cNvSpPr>
          <p:nvPr/>
        </p:nvSpPr>
        <p:spPr bwMode="auto">
          <a:xfrm>
            <a:off x="5523688" y="5013493"/>
            <a:ext cx="582211"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PFV</a:t>
            </a:r>
          </a:p>
        </p:txBody>
      </p:sp>
      <p:sp>
        <p:nvSpPr>
          <p:cNvPr id="16" name="TextBox 15">
            <a:extLst>
              <a:ext uri="{FF2B5EF4-FFF2-40B4-BE49-F238E27FC236}">
                <a16:creationId xmlns:a16="http://schemas.microsoft.com/office/drawing/2014/main" id="{984E008D-FBBA-42B4-940E-EA26772E0161}"/>
              </a:ext>
            </a:extLst>
          </p:cNvPr>
          <p:cNvSpPr txBox="1"/>
          <p:nvPr/>
        </p:nvSpPr>
        <p:spPr>
          <a:xfrm>
            <a:off x="6230528" y="5257800"/>
            <a:ext cx="1326004" cy="369332"/>
          </a:xfrm>
          <a:prstGeom prst="rect">
            <a:avLst/>
          </a:prstGeom>
          <a:noFill/>
        </p:spPr>
        <p:txBody>
          <a:bodyPr wrap="none" rtlCol="0">
            <a:spAutoFit/>
          </a:bodyPr>
          <a:lstStyle/>
          <a:p>
            <a:pPr algn="ctr"/>
            <a:r>
              <a:rPr lang="en-US" dirty="0">
                <a:solidFill>
                  <a:schemeClr val="bg1">
                    <a:lumMod val="75000"/>
                  </a:schemeClr>
                </a:solidFill>
              </a:rPr>
              <a:t>Both/Either</a:t>
            </a:r>
          </a:p>
        </p:txBody>
      </p:sp>
      <p:cxnSp>
        <p:nvCxnSpPr>
          <p:cNvPr id="125" name="Straight Connector 124">
            <a:extLst>
              <a:ext uri="{FF2B5EF4-FFF2-40B4-BE49-F238E27FC236}">
                <a16:creationId xmlns:a16="http://schemas.microsoft.com/office/drawing/2014/main" id="{01138141-D318-4ED7-A7FE-D8F2155CE890}"/>
              </a:ext>
            </a:extLst>
          </p:cNvPr>
          <p:cNvCxnSpPr/>
          <p:nvPr/>
        </p:nvCxnSpPr>
        <p:spPr>
          <a:xfrm flipH="1">
            <a:off x="5334000" y="4724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00" name="Text Box 23">
            <a:extLst>
              <a:ext uri="{FF2B5EF4-FFF2-40B4-BE49-F238E27FC236}">
                <a16:creationId xmlns:a16="http://schemas.microsoft.com/office/drawing/2014/main" id="{D8F2FCFF-2984-4836-B000-9C5601A8EAAA}"/>
              </a:ext>
            </a:extLst>
          </p:cNvPr>
          <p:cNvSpPr txBox="1">
            <a:spLocks noChangeArrowheads="1"/>
          </p:cNvSpPr>
          <p:nvPr/>
        </p:nvSpPr>
        <p:spPr bwMode="auto">
          <a:xfrm>
            <a:off x="5530369" y="2667000"/>
            <a:ext cx="2143536"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Aqueous misdirection</a:t>
            </a:r>
          </a:p>
        </p:txBody>
      </p:sp>
      <p:sp>
        <p:nvSpPr>
          <p:cNvPr id="36" name="TextBox 35">
            <a:extLst>
              <a:ext uri="{FF2B5EF4-FFF2-40B4-BE49-F238E27FC236}">
                <a16:creationId xmlns:a16="http://schemas.microsoft.com/office/drawing/2014/main" id="{1CEB7192-5CCD-4BBC-82EC-0337F268EF81}"/>
              </a:ext>
            </a:extLst>
          </p:cNvPr>
          <p:cNvSpPr txBox="1"/>
          <p:nvPr/>
        </p:nvSpPr>
        <p:spPr>
          <a:xfrm>
            <a:off x="181867" y="1750468"/>
            <a:ext cx="6083118" cy="2062103"/>
          </a:xfrm>
          <a:prstGeom prst="rect">
            <a:avLst/>
          </a:prstGeom>
          <a:solidFill>
            <a:schemeClr val="accent1">
              <a:lumMod val="75000"/>
            </a:schemeClr>
          </a:solidFill>
        </p:spPr>
        <p:txBody>
          <a:bodyPr wrap="square" rtlCol="0">
            <a:spAutoFit/>
          </a:bodyPr>
          <a:lstStyle/>
          <a:p>
            <a:r>
              <a:rPr lang="en-US" sz="1600" i="1" dirty="0">
                <a:solidFill>
                  <a:schemeClr val="bg1"/>
                </a:solidFill>
              </a:rPr>
              <a:t>What does it mean to say an eye is </a:t>
            </a:r>
            <a:r>
              <a:rPr lang="en-US" sz="1600" dirty="0" err="1">
                <a:solidFill>
                  <a:schemeClr val="bg1"/>
                </a:solidFill>
              </a:rPr>
              <a:t>nanophthalmic</a:t>
            </a:r>
            <a:r>
              <a:rPr lang="en-US" sz="1600" i="1" dirty="0">
                <a:solidFill>
                  <a:schemeClr val="bg1"/>
                </a:solidFill>
              </a:rPr>
              <a:t>?</a:t>
            </a:r>
          </a:p>
          <a:p>
            <a:r>
              <a:rPr lang="en-US" sz="1600" dirty="0">
                <a:solidFill>
                  <a:schemeClr val="bg1"/>
                </a:solidFill>
              </a:rPr>
              <a:t>It means the eye is small—axial length &lt;  20  mm; small/shallow AC , small (possibly micro-)  cornea . </a:t>
            </a:r>
            <a:r>
              <a:rPr lang="en-US" sz="1600" dirty="0">
                <a:solidFill>
                  <a:schemeClr val="accent1">
                    <a:lumMod val="75000"/>
                  </a:schemeClr>
                </a:solidFill>
              </a:rPr>
              <a:t>The exception is the  lens , which is comparatively large for the otherwise small eye. Further, the sclera tends to be abnormally  thick , which can impede venous drainage of the eye by compromising flow through the   vortex veins . All of these factors combine to render </a:t>
            </a:r>
            <a:r>
              <a:rPr lang="en-US" sz="1600" dirty="0" err="1">
                <a:solidFill>
                  <a:schemeClr val="accent1">
                    <a:lumMod val="75000"/>
                  </a:schemeClr>
                </a:solidFill>
              </a:rPr>
              <a:t>nanophthalmic</a:t>
            </a:r>
            <a:r>
              <a:rPr lang="en-US" sz="1600" dirty="0">
                <a:solidFill>
                  <a:schemeClr val="accent1">
                    <a:lumMod val="75000"/>
                  </a:schemeClr>
                </a:solidFill>
              </a:rPr>
              <a:t> eyes highly susceptible to angle closure.</a:t>
            </a:r>
          </a:p>
        </p:txBody>
      </p:sp>
      <p:sp>
        <p:nvSpPr>
          <p:cNvPr id="43" name="Oval 42">
            <a:extLst>
              <a:ext uri="{FF2B5EF4-FFF2-40B4-BE49-F238E27FC236}">
                <a16:creationId xmlns:a16="http://schemas.microsoft.com/office/drawing/2014/main" id="{33788328-663B-4237-9BE6-B0C07B8BB61C}"/>
              </a:ext>
            </a:extLst>
          </p:cNvPr>
          <p:cNvSpPr/>
          <p:nvPr/>
        </p:nvSpPr>
        <p:spPr>
          <a:xfrm>
            <a:off x="5441637" y="4005469"/>
            <a:ext cx="1847059" cy="490331"/>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746530364"/>
      </p:ext>
    </p:extLst>
  </p:cSld>
  <p:clrMapOvr>
    <a:masterClrMapping/>
  </p:clrMapOvr>
</p:sld>
</file>

<file path=ppt/slides/slide1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Straight Arrow Connector 12">
            <a:extLst>
              <a:ext uri="{FF2B5EF4-FFF2-40B4-BE49-F238E27FC236}">
                <a16:creationId xmlns:a16="http://schemas.microsoft.com/office/drawing/2014/main" id="{A6DE2085-829C-480C-9216-69D6039C0A37}"/>
              </a:ext>
            </a:extLst>
          </p:cNvPr>
          <p:cNvCxnSpPr>
            <a:cxnSpLocks/>
          </p:cNvCxnSpPr>
          <p:nvPr/>
        </p:nvCxnSpPr>
        <p:spPr>
          <a:xfrm>
            <a:off x="6717173" y="1828800"/>
            <a:ext cx="0" cy="3462754"/>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43014" name="Text Box 6"/>
          <p:cNvSpPr txBox="1">
            <a:spLocks noChangeArrowheads="1"/>
          </p:cNvSpPr>
          <p:nvPr/>
        </p:nvSpPr>
        <p:spPr bwMode="auto">
          <a:xfrm>
            <a:off x="533400" y="2356376"/>
            <a:ext cx="1005403"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Lens-</a:t>
            </a:r>
          </a:p>
          <a:p>
            <a:pPr algn="ctr" eaLnBrk="1" hangingPunct="1">
              <a:lnSpc>
                <a:spcPct val="80000"/>
              </a:lnSpc>
              <a:spcBef>
                <a:spcPct val="0"/>
              </a:spcBef>
              <a:buClrTx/>
              <a:buSzTx/>
              <a:buFontTx/>
              <a:buNone/>
            </a:pPr>
            <a:r>
              <a:rPr lang="en-US" altLang="en-US" sz="1800" dirty="0">
                <a:solidFill>
                  <a:schemeClr val="bg1">
                    <a:lumMod val="75000"/>
                  </a:schemeClr>
                </a:solidFill>
              </a:rPr>
              <a:t>Induced</a:t>
            </a:r>
          </a:p>
        </p:txBody>
      </p:sp>
      <p:sp>
        <p:nvSpPr>
          <p:cNvPr id="43017" name="Text Box 14"/>
          <p:cNvSpPr txBox="1">
            <a:spLocks noChangeArrowheads="1"/>
          </p:cNvSpPr>
          <p:nvPr/>
        </p:nvSpPr>
        <p:spPr bwMode="auto">
          <a:xfrm>
            <a:off x="3026498" y="2365901"/>
            <a:ext cx="1633781"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Aphakic/</a:t>
            </a:r>
          </a:p>
          <a:p>
            <a:pPr algn="ctr" eaLnBrk="1" hangingPunct="1">
              <a:lnSpc>
                <a:spcPct val="80000"/>
              </a:lnSpc>
              <a:spcBef>
                <a:spcPct val="0"/>
              </a:spcBef>
              <a:buClrTx/>
              <a:buSzTx/>
              <a:buFontTx/>
              <a:buNone/>
            </a:pPr>
            <a:r>
              <a:rPr lang="en-US" altLang="en-US" sz="1800" dirty="0" err="1">
                <a:solidFill>
                  <a:schemeClr val="bg1">
                    <a:lumMod val="75000"/>
                  </a:schemeClr>
                </a:solidFill>
              </a:rPr>
              <a:t>Pseudophakic</a:t>
            </a:r>
            <a:endParaRPr lang="en-US" altLang="en-US" sz="1800" dirty="0">
              <a:solidFill>
                <a:schemeClr val="bg1">
                  <a:lumMod val="75000"/>
                </a:schemeClr>
              </a:solidFill>
            </a:endParaRPr>
          </a:p>
        </p:txBody>
      </p:sp>
      <p:sp>
        <p:nvSpPr>
          <p:cNvPr id="43031" name="Text Box 35"/>
          <p:cNvSpPr txBox="1">
            <a:spLocks noChangeArrowheads="1"/>
          </p:cNvSpPr>
          <p:nvPr/>
        </p:nvSpPr>
        <p:spPr bwMode="auto">
          <a:xfrm>
            <a:off x="1190847" y="1295400"/>
            <a:ext cx="2473754"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solidFill>
                  <a:schemeClr val="bg1">
                    <a:lumMod val="75000"/>
                  </a:schemeClr>
                </a:solidFill>
              </a:rPr>
              <a:t>w/ Pupillary Block</a:t>
            </a:r>
          </a:p>
        </p:txBody>
      </p:sp>
      <p:sp>
        <p:nvSpPr>
          <p:cNvPr id="43032" name="Text Box 36"/>
          <p:cNvSpPr txBox="1">
            <a:spLocks noChangeArrowheads="1"/>
          </p:cNvSpPr>
          <p:nvPr/>
        </p:nvSpPr>
        <p:spPr bwMode="auto">
          <a:xfrm>
            <a:off x="5181600" y="1295400"/>
            <a:ext cx="2630848"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t>w/o Pupillary Block</a:t>
            </a:r>
          </a:p>
        </p:txBody>
      </p:sp>
      <p:sp>
        <p:nvSpPr>
          <p:cNvPr id="49" name="Rectangle 2">
            <a:extLst>
              <a:ext uri="{FF2B5EF4-FFF2-40B4-BE49-F238E27FC236}">
                <a16:creationId xmlns:a16="http://schemas.microsoft.com/office/drawing/2014/main" id="{240EE5BF-F7D2-4FC8-A5DD-F6B5423153C6}"/>
              </a:ext>
            </a:extLst>
          </p:cNvPr>
          <p:cNvSpPr>
            <a:spLocks noGrp="1" noChangeArrowheads="1"/>
          </p:cNvSpPr>
          <p:nvPr>
            <p:ph type="title"/>
          </p:nvPr>
        </p:nvSpPr>
        <p:spPr>
          <a:xfrm>
            <a:off x="457200" y="304800"/>
            <a:ext cx="7543800" cy="563562"/>
          </a:xfrm>
        </p:spPr>
        <p:txBody>
          <a:bodyPr/>
          <a:lstStyle/>
          <a:p>
            <a:pPr eaLnBrk="1" hangingPunct="1"/>
            <a:r>
              <a:rPr lang="en-US" altLang="en-US" sz="3500" dirty="0"/>
              <a:t>Q</a:t>
            </a:r>
          </a:p>
        </p:txBody>
      </p:sp>
      <p:sp>
        <p:nvSpPr>
          <p:cNvPr id="50" name="TextBox 49">
            <a:extLst>
              <a:ext uri="{FF2B5EF4-FFF2-40B4-BE49-F238E27FC236}">
                <a16:creationId xmlns:a16="http://schemas.microsoft.com/office/drawing/2014/main" id="{CF426230-46C8-405C-9015-99EF57762A2E}"/>
              </a:ext>
            </a:extLst>
          </p:cNvPr>
          <p:cNvSpPr txBox="1"/>
          <p:nvPr/>
        </p:nvSpPr>
        <p:spPr>
          <a:xfrm>
            <a:off x="2259496" y="189094"/>
            <a:ext cx="4607480" cy="400110"/>
          </a:xfrm>
          <a:prstGeom prst="rect">
            <a:avLst/>
          </a:prstGeom>
          <a:solidFill>
            <a:schemeClr val="accent1">
              <a:lumMod val="60000"/>
              <a:lumOff val="40000"/>
            </a:schemeClr>
          </a:solidFill>
        </p:spPr>
        <p:txBody>
          <a:bodyPr wrap="none" rtlCol="0">
            <a:spAutoFit/>
          </a:bodyPr>
          <a:lstStyle/>
          <a:p>
            <a:pPr algn="ctr"/>
            <a:r>
              <a:rPr lang="en-US" sz="2000" b="1" dirty="0"/>
              <a:t>Secondary Angle Closure Glaucoma</a:t>
            </a:r>
          </a:p>
        </p:txBody>
      </p:sp>
      <p:sp>
        <p:nvSpPr>
          <p:cNvPr id="2" name="TextBox 1">
            <a:extLst>
              <a:ext uri="{FF2B5EF4-FFF2-40B4-BE49-F238E27FC236}">
                <a16:creationId xmlns:a16="http://schemas.microsoft.com/office/drawing/2014/main" id="{A7E30BEC-923B-4C9A-A856-BDD0D882F6B8}"/>
              </a:ext>
            </a:extLst>
          </p:cNvPr>
          <p:cNvSpPr txBox="1"/>
          <p:nvPr/>
        </p:nvSpPr>
        <p:spPr>
          <a:xfrm>
            <a:off x="887305" y="2844119"/>
            <a:ext cx="1494320" cy="338554"/>
          </a:xfrm>
          <a:prstGeom prst="rect">
            <a:avLst/>
          </a:prstGeom>
          <a:noFill/>
        </p:spPr>
        <p:txBody>
          <a:bodyPr wrap="none" rtlCol="0">
            <a:spAutoFit/>
          </a:bodyPr>
          <a:lstStyle/>
          <a:p>
            <a:r>
              <a:rPr lang="en-US" sz="1600" dirty="0" err="1">
                <a:solidFill>
                  <a:schemeClr val="bg1">
                    <a:lumMod val="75000"/>
                  </a:schemeClr>
                </a:solidFill>
              </a:rPr>
              <a:t>Phacomorphic</a:t>
            </a:r>
            <a:endParaRPr lang="en-US" sz="1600" dirty="0">
              <a:solidFill>
                <a:schemeClr val="bg1">
                  <a:lumMod val="75000"/>
                </a:schemeClr>
              </a:solidFill>
            </a:endParaRPr>
          </a:p>
        </p:txBody>
      </p:sp>
      <p:sp>
        <p:nvSpPr>
          <p:cNvPr id="51" name="TextBox 50">
            <a:extLst>
              <a:ext uri="{FF2B5EF4-FFF2-40B4-BE49-F238E27FC236}">
                <a16:creationId xmlns:a16="http://schemas.microsoft.com/office/drawing/2014/main" id="{156069D4-340B-4160-A336-EBF73557CEE0}"/>
              </a:ext>
            </a:extLst>
          </p:cNvPr>
          <p:cNvSpPr txBox="1"/>
          <p:nvPr/>
        </p:nvSpPr>
        <p:spPr>
          <a:xfrm>
            <a:off x="884725" y="3175578"/>
            <a:ext cx="1402948" cy="338554"/>
          </a:xfrm>
          <a:prstGeom prst="rect">
            <a:avLst/>
          </a:prstGeom>
          <a:noFill/>
        </p:spPr>
        <p:txBody>
          <a:bodyPr wrap="none" rtlCol="0">
            <a:spAutoFit/>
          </a:bodyPr>
          <a:lstStyle/>
          <a:p>
            <a:r>
              <a:rPr lang="en-US" sz="1600" dirty="0">
                <a:solidFill>
                  <a:schemeClr val="bg1">
                    <a:lumMod val="75000"/>
                  </a:schemeClr>
                </a:solidFill>
              </a:rPr>
              <a:t>Ectopia </a:t>
            </a:r>
            <a:r>
              <a:rPr lang="en-US" sz="1600" dirty="0" err="1">
                <a:solidFill>
                  <a:schemeClr val="bg1">
                    <a:lumMod val="75000"/>
                  </a:schemeClr>
                </a:solidFill>
              </a:rPr>
              <a:t>lentis</a:t>
            </a:r>
            <a:endParaRPr lang="en-US" sz="1600" dirty="0">
              <a:solidFill>
                <a:schemeClr val="bg1">
                  <a:lumMod val="75000"/>
                </a:schemeClr>
              </a:solidFill>
            </a:endParaRPr>
          </a:p>
        </p:txBody>
      </p:sp>
      <p:cxnSp>
        <p:nvCxnSpPr>
          <p:cNvPr id="71" name="Straight Connector 70">
            <a:extLst>
              <a:ext uri="{FF2B5EF4-FFF2-40B4-BE49-F238E27FC236}">
                <a16:creationId xmlns:a16="http://schemas.microsoft.com/office/drawing/2014/main" id="{C104938D-BA8D-4E39-9D5F-9EE2012F2F3C}"/>
              </a:ext>
            </a:extLst>
          </p:cNvPr>
          <p:cNvCxnSpPr>
            <a:cxnSpLocks/>
          </p:cNvCxnSpPr>
          <p:nvPr/>
        </p:nvCxnSpPr>
        <p:spPr>
          <a:xfrm flipH="1">
            <a:off x="762665" y="3023488"/>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2A7E4E40-472F-4E50-8A7A-45C10FDD7171}"/>
              </a:ext>
            </a:extLst>
          </p:cNvPr>
          <p:cNvCxnSpPr>
            <a:cxnSpLocks/>
          </p:cNvCxnSpPr>
          <p:nvPr/>
        </p:nvCxnSpPr>
        <p:spPr>
          <a:xfrm flipH="1">
            <a:off x="762665" y="3347853"/>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C3924889-45B9-4383-9C9E-48F0A9C27AD8}"/>
              </a:ext>
            </a:extLst>
          </p:cNvPr>
          <p:cNvCxnSpPr>
            <a:cxnSpLocks/>
          </p:cNvCxnSpPr>
          <p:nvPr/>
        </p:nvCxnSpPr>
        <p:spPr>
          <a:xfrm flipH="1">
            <a:off x="748719" y="2838976"/>
            <a:ext cx="13947" cy="5088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 name="Straight Arrow Connector 5">
            <a:extLst>
              <a:ext uri="{FF2B5EF4-FFF2-40B4-BE49-F238E27FC236}">
                <a16:creationId xmlns:a16="http://schemas.microsoft.com/office/drawing/2014/main" id="{A3439F0C-5143-461F-8F3C-2E830785DEFC}"/>
              </a:ext>
            </a:extLst>
          </p:cNvPr>
          <p:cNvCxnSpPr>
            <a:stCxn id="50" idx="2"/>
          </p:cNvCxnSpPr>
          <p:nvPr/>
        </p:nvCxnSpPr>
        <p:spPr>
          <a:xfrm flipH="1">
            <a:off x="2971800" y="589204"/>
            <a:ext cx="1591436" cy="706196"/>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0" name="Straight Arrow Connector 9">
            <a:extLst>
              <a:ext uri="{FF2B5EF4-FFF2-40B4-BE49-F238E27FC236}">
                <a16:creationId xmlns:a16="http://schemas.microsoft.com/office/drawing/2014/main" id="{84DC796E-F6ED-4FBB-82D2-A260F480BF8A}"/>
              </a:ext>
            </a:extLst>
          </p:cNvPr>
          <p:cNvCxnSpPr>
            <a:cxnSpLocks/>
          </p:cNvCxnSpPr>
          <p:nvPr/>
        </p:nvCxnSpPr>
        <p:spPr>
          <a:xfrm>
            <a:off x="4572000" y="589204"/>
            <a:ext cx="1600200" cy="706196"/>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6" name="Straight Arrow Connector 25">
            <a:extLst>
              <a:ext uri="{FF2B5EF4-FFF2-40B4-BE49-F238E27FC236}">
                <a16:creationId xmlns:a16="http://schemas.microsoft.com/office/drawing/2014/main" id="{B70E0124-9B84-41A5-8D84-A66B7838A706}"/>
              </a:ext>
            </a:extLst>
          </p:cNvPr>
          <p:cNvCxnSpPr>
            <a:cxnSpLocks/>
          </p:cNvCxnSpPr>
          <p:nvPr/>
        </p:nvCxnSpPr>
        <p:spPr>
          <a:xfrm flipH="1">
            <a:off x="1159539" y="1828800"/>
            <a:ext cx="1290435" cy="478059"/>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28" name="Straight Arrow Connector 27">
            <a:extLst>
              <a:ext uri="{FF2B5EF4-FFF2-40B4-BE49-F238E27FC236}">
                <a16:creationId xmlns:a16="http://schemas.microsoft.com/office/drawing/2014/main" id="{567A4249-5C59-4416-8A8E-1C35913900AB}"/>
              </a:ext>
            </a:extLst>
          </p:cNvPr>
          <p:cNvCxnSpPr>
            <a:cxnSpLocks/>
          </p:cNvCxnSpPr>
          <p:nvPr/>
        </p:nvCxnSpPr>
        <p:spPr>
          <a:xfrm>
            <a:off x="2449973" y="1832208"/>
            <a:ext cx="1268784"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56" name="Text Box 6">
            <a:extLst>
              <a:ext uri="{FF2B5EF4-FFF2-40B4-BE49-F238E27FC236}">
                <a16:creationId xmlns:a16="http://schemas.microsoft.com/office/drawing/2014/main" id="{557983BD-9D64-49B9-A366-A08663B0451F}"/>
              </a:ext>
            </a:extLst>
          </p:cNvPr>
          <p:cNvSpPr txBox="1">
            <a:spLocks noChangeArrowheads="1"/>
          </p:cNvSpPr>
          <p:nvPr/>
        </p:nvSpPr>
        <p:spPr bwMode="auto">
          <a:xfrm>
            <a:off x="5029200" y="2356376"/>
            <a:ext cx="813043"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r" eaLnBrk="1" hangingPunct="1">
              <a:lnSpc>
                <a:spcPct val="80000"/>
              </a:lnSpc>
              <a:spcBef>
                <a:spcPct val="0"/>
              </a:spcBef>
              <a:buClrTx/>
              <a:buSzTx/>
              <a:buFontTx/>
              <a:buNone/>
            </a:pPr>
            <a:r>
              <a:rPr lang="en-US" altLang="en-US" sz="1800" dirty="0"/>
              <a:t>‘Push’</a:t>
            </a:r>
          </a:p>
        </p:txBody>
      </p:sp>
      <p:sp>
        <p:nvSpPr>
          <p:cNvPr id="57" name="Text Box 14">
            <a:extLst>
              <a:ext uri="{FF2B5EF4-FFF2-40B4-BE49-F238E27FC236}">
                <a16:creationId xmlns:a16="http://schemas.microsoft.com/office/drawing/2014/main" id="{5DAFA1C1-3A29-4C27-A379-663FDD22E326}"/>
              </a:ext>
            </a:extLst>
          </p:cNvPr>
          <p:cNvSpPr txBox="1">
            <a:spLocks noChangeArrowheads="1"/>
          </p:cNvSpPr>
          <p:nvPr/>
        </p:nvSpPr>
        <p:spPr bwMode="auto">
          <a:xfrm>
            <a:off x="7620000" y="2365901"/>
            <a:ext cx="671979"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‘Pull’</a:t>
            </a:r>
          </a:p>
        </p:txBody>
      </p:sp>
      <p:cxnSp>
        <p:nvCxnSpPr>
          <p:cNvPr id="58" name="Straight Arrow Connector 57">
            <a:extLst>
              <a:ext uri="{FF2B5EF4-FFF2-40B4-BE49-F238E27FC236}">
                <a16:creationId xmlns:a16="http://schemas.microsoft.com/office/drawing/2014/main" id="{E874FEE9-46BD-46A3-90A3-DE7CC220FBFF}"/>
              </a:ext>
            </a:extLst>
          </p:cNvPr>
          <p:cNvCxnSpPr>
            <a:cxnSpLocks/>
          </p:cNvCxnSpPr>
          <p:nvPr/>
        </p:nvCxnSpPr>
        <p:spPr>
          <a:xfrm flipH="1">
            <a:off x="5867400" y="1828800"/>
            <a:ext cx="849775" cy="477455"/>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59" name="Straight Arrow Connector 58">
            <a:extLst>
              <a:ext uri="{FF2B5EF4-FFF2-40B4-BE49-F238E27FC236}">
                <a16:creationId xmlns:a16="http://schemas.microsoft.com/office/drawing/2014/main" id="{C370A4A1-FE96-4E70-B89E-839542A5E241}"/>
              </a:ext>
            </a:extLst>
          </p:cNvPr>
          <p:cNvCxnSpPr>
            <a:cxnSpLocks/>
          </p:cNvCxnSpPr>
          <p:nvPr/>
        </p:nvCxnSpPr>
        <p:spPr>
          <a:xfrm>
            <a:off x="6717173" y="1832208"/>
            <a:ext cx="902827" cy="474047"/>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101" name="Text Box 42">
            <a:extLst>
              <a:ext uri="{FF2B5EF4-FFF2-40B4-BE49-F238E27FC236}">
                <a16:creationId xmlns:a16="http://schemas.microsoft.com/office/drawing/2014/main" id="{334BC1A9-19DE-4364-B6DD-2EE35901B8C6}"/>
              </a:ext>
            </a:extLst>
          </p:cNvPr>
          <p:cNvSpPr txBox="1">
            <a:spLocks noChangeArrowheads="1"/>
          </p:cNvSpPr>
          <p:nvPr/>
        </p:nvSpPr>
        <p:spPr bwMode="auto">
          <a:xfrm>
            <a:off x="5551406" y="3192546"/>
            <a:ext cx="2276072"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ERD/choroidal effusion</a:t>
            </a:r>
          </a:p>
        </p:txBody>
      </p:sp>
      <p:sp>
        <p:nvSpPr>
          <p:cNvPr id="103" name="Text Box 47">
            <a:extLst>
              <a:ext uri="{FF2B5EF4-FFF2-40B4-BE49-F238E27FC236}">
                <a16:creationId xmlns:a16="http://schemas.microsoft.com/office/drawing/2014/main" id="{B8E0D8FB-F6B2-4B80-97DB-EF49CE3BCD2B}"/>
              </a:ext>
            </a:extLst>
          </p:cNvPr>
          <p:cNvSpPr txBox="1">
            <a:spLocks noChangeArrowheads="1"/>
          </p:cNvSpPr>
          <p:nvPr/>
        </p:nvSpPr>
        <p:spPr bwMode="auto">
          <a:xfrm>
            <a:off x="5543446" y="4055146"/>
            <a:ext cx="1733167"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b="1" dirty="0" err="1"/>
              <a:t>Nanophthalmos</a:t>
            </a:r>
            <a:endParaRPr lang="en-US" altLang="en-US" sz="1600" b="1" dirty="0"/>
          </a:p>
        </p:txBody>
      </p:sp>
      <p:cxnSp>
        <p:nvCxnSpPr>
          <p:cNvPr id="104" name="Straight Connector 103">
            <a:extLst>
              <a:ext uri="{FF2B5EF4-FFF2-40B4-BE49-F238E27FC236}">
                <a16:creationId xmlns:a16="http://schemas.microsoft.com/office/drawing/2014/main" id="{49D87D4A-E317-4446-9B95-5184CB3968F3}"/>
              </a:ext>
            </a:extLst>
          </p:cNvPr>
          <p:cNvCxnSpPr>
            <a:cxnSpLocks/>
          </p:cNvCxnSpPr>
          <p:nvPr/>
        </p:nvCxnSpPr>
        <p:spPr>
          <a:xfrm flipH="1">
            <a:off x="5316229" y="2667000"/>
            <a:ext cx="7397" cy="2531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5" name="Straight Connector 104">
            <a:extLst>
              <a:ext uri="{FF2B5EF4-FFF2-40B4-BE49-F238E27FC236}">
                <a16:creationId xmlns:a16="http://schemas.microsoft.com/office/drawing/2014/main" id="{F40B6D71-75A8-4A88-864D-00D14C2F710D}"/>
              </a:ext>
            </a:extLst>
          </p:cNvPr>
          <p:cNvCxnSpPr/>
          <p:nvPr/>
        </p:nvCxnSpPr>
        <p:spPr>
          <a:xfrm flipH="1">
            <a:off x="5323624" y="2832814"/>
            <a:ext cx="24447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6" name="Straight Connector 105">
            <a:extLst>
              <a:ext uri="{FF2B5EF4-FFF2-40B4-BE49-F238E27FC236}">
                <a16:creationId xmlns:a16="http://schemas.microsoft.com/office/drawing/2014/main" id="{010BF7B2-AA07-4DCF-822D-E2DB5CC0BF59}"/>
              </a:ext>
            </a:extLst>
          </p:cNvPr>
          <p:cNvCxnSpPr/>
          <p:nvPr/>
        </p:nvCxnSpPr>
        <p:spPr>
          <a:xfrm flipH="1">
            <a:off x="5323624" y="3360065"/>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a:extLst>
              <a:ext uri="{FF2B5EF4-FFF2-40B4-BE49-F238E27FC236}">
                <a16:creationId xmlns:a16="http://schemas.microsoft.com/office/drawing/2014/main" id="{BAC8035C-3999-4C31-93CD-6C0D2ADEB73B}"/>
              </a:ext>
            </a:extLst>
          </p:cNvPr>
          <p:cNvCxnSpPr/>
          <p:nvPr/>
        </p:nvCxnSpPr>
        <p:spPr>
          <a:xfrm flipH="1">
            <a:off x="5323536" y="3786938"/>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8" name="Straight Connector 107">
            <a:extLst>
              <a:ext uri="{FF2B5EF4-FFF2-40B4-BE49-F238E27FC236}">
                <a16:creationId xmlns:a16="http://schemas.microsoft.com/office/drawing/2014/main" id="{DB64CAEE-69B4-426A-8A5B-D1269DBF0F66}"/>
              </a:ext>
            </a:extLst>
          </p:cNvPr>
          <p:cNvCxnSpPr/>
          <p:nvPr/>
        </p:nvCxnSpPr>
        <p:spPr>
          <a:xfrm flipH="1">
            <a:off x="5327493" y="4249152"/>
            <a:ext cx="24447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2" name="Straight Connector 111">
            <a:extLst>
              <a:ext uri="{FF2B5EF4-FFF2-40B4-BE49-F238E27FC236}">
                <a16:creationId xmlns:a16="http://schemas.microsoft.com/office/drawing/2014/main" id="{99A16C30-4BE4-48E5-8B65-0C5F3039B8DC}"/>
              </a:ext>
            </a:extLst>
          </p:cNvPr>
          <p:cNvCxnSpPr/>
          <p:nvPr/>
        </p:nvCxnSpPr>
        <p:spPr>
          <a:xfrm flipH="1">
            <a:off x="5333455" y="51816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13" name="Text Box 42">
            <a:extLst>
              <a:ext uri="{FF2B5EF4-FFF2-40B4-BE49-F238E27FC236}">
                <a16:creationId xmlns:a16="http://schemas.microsoft.com/office/drawing/2014/main" id="{056DFFD9-3CA2-42E7-90FE-4F14522E3504}"/>
              </a:ext>
            </a:extLst>
          </p:cNvPr>
          <p:cNvSpPr txBox="1">
            <a:spLocks noChangeArrowheads="1"/>
          </p:cNvSpPr>
          <p:nvPr/>
        </p:nvSpPr>
        <p:spPr bwMode="auto">
          <a:xfrm>
            <a:off x="5533954" y="3623846"/>
            <a:ext cx="1563248"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Retinal surgery</a:t>
            </a:r>
          </a:p>
        </p:txBody>
      </p:sp>
      <p:sp>
        <p:nvSpPr>
          <p:cNvPr id="118" name="Text Box 47">
            <a:extLst>
              <a:ext uri="{FF2B5EF4-FFF2-40B4-BE49-F238E27FC236}">
                <a16:creationId xmlns:a16="http://schemas.microsoft.com/office/drawing/2014/main" id="{3F59D898-ECAD-49F0-9425-2A1BC8DDA7B5}"/>
              </a:ext>
            </a:extLst>
          </p:cNvPr>
          <p:cNvSpPr txBox="1">
            <a:spLocks noChangeArrowheads="1"/>
          </p:cNvSpPr>
          <p:nvPr/>
        </p:nvSpPr>
        <p:spPr bwMode="auto">
          <a:xfrm>
            <a:off x="5523688" y="4538246"/>
            <a:ext cx="1414170"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Drug-induced</a:t>
            </a:r>
          </a:p>
        </p:txBody>
      </p:sp>
      <p:sp>
        <p:nvSpPr>
          <p:cNvPr id="121" name="Text Box 45">
            <a:extLst>
              <a:ext uri="{FF2B5EF4-FFF2-40B4-BE49-F238E27FC236}">
                <a16:creationId xmlns:a16="http://schemas.microsoft.com/office/drawing/2014/main" id="{261B7576-5E47-4AEB-A7FB-9A1B9ECB52C4}"/>
              </a:ext>
            </a:extLst>
          </p:cNvPr>
          <p:cNvSpPr txBox="1">
            <a:spLocks noChangeArrowheads="1"/>
          </p:cNvSpPr>
          <p:nvPr/>
        </p:nvSpPr>
        <p:spPr bwMode="auto">
          <a:xfrm>
            <a:off x="5523688" y="5013493"/>
            <a:ext cx="582211"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PFV</a:t>
            </a:r>
          </a:p>
        </p:txBody>
      </p:sp>
      <p:sp>
        <p:nvSpPr>
          <p:cNvPr id="16" name="TextBox 15">
            <a:extLst>
              <a:ext uri="{FF2B5EF4-FFF2-40B4-BE49-F238E27FC236}">
                <a16:creationId xmlns:a16="http://schemas.microsoft.com/office/drawing/2014/main" id="{984E008D-FBBA-42B4-940E-EA26772E0161}"/>
              </a:ext>
            </a:extLst>
          </p:cNvPr>
          <p:cNvSpPr txBox="1"/>
          <p:nvPr/>
        </p:nvSpPr>
        <p:spPr>
          <a:xfrm>
            <a:off x="6230528" y="5257800"/>
            <a:ext cx="1326004" cy="369332"/>
          </a:xfrm>
          <a:prstGeom prst="rect">
            <a:avLst/>
          </a:prstGeom>
          <a:noFill/>
        </p:spPr>
        <p:txBody>
          <a:bodyPr wrap="none" rtlCol="0">
            <a:spAutoFit/>
          </a:bodyPr>
          <a:lstStyle/>
          <a:p>
            <a:pPr algn="ctr"/>
            <a:r>
              <a:rPr lang="en-US" dirty="0">
                <a:solidFill>
                  <a:schemeClr val="bg1">
                    <a:lumMod val="75000"/>
                  </a:schemeClr>
                </a:solidFill>
              </a:rPr>
              <a:t>Both/Either</a:t>
            </a:r>
          </a:p>
        </p:txBody>
      </p:sp>
      <p:cxnSp>
        <p:nvCxnSpPr>
          <p:cNvPr id="125" name="Straight Connector 124">
            <a:extLst>
              <a:ext uri="{FF2B5EF4-FFF2-40B4-BE49-F238E27FC236}">
                <a16:creationId xmlns:a16="http://schemas.microsoft.com/office/drawing/2014/main" id="{01138141-D318-4ED7-A7FE-D8F2155CE890}"/>
              </a:ext>
            </a:extLst>
          </p:cNvPr>
          <p:cNvCxnSpPr/>
          <p:nvPr/>
        </p:nvCxnSpPr>
        <p:spPr>
          <a:xfrm flipH="1">
            <a:off x="5334000" y="4724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00" name="Text Box 23">
            <a:extLst>
              <a:ext uri="{FF2B5EF4-FFF2-40B4-BE49-F238E27FC236}">
                <a16:creationId xmlns:a16="http://schemas.microsoft.com/office/drawing/2014/main" id="{D8F2FCFF-2984-4836-B000-9C5601A8EAAA}"/>
              </a:ext>
            </a:extLst>
          </p:cNvPr>
          <p:cNvSpPr txBox="1">
            <a:spLocks noChangeArrowheads="1"/>
          </p:cNvSpPr>
          <p:nvPr/>
        </p:nvSpPr>
        <p:spPr bwMode="auto">
          <a:xfrm>
            <a:off x="5530369" y="2667000"/>
            <a:ext cx="2143536"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Aqueous misdirection</a:t>
            </a:r>
          </a:p>
        </p:txBody>
      </p:sp>
      <p:sp>
        <p:nvSpPr>
          <p:cNvPr id="36" name="TextBox 35">
            <a:extLst>
              <a:ext uri="{FF2B5EF4-FFF2-40B4-BE49-F238E27FC236}">
                <a16:creationId xmlns:a16="http://schemas.microsoft.com/office/drawing/2014/main" id="{1CEB7192-5CCD-4BBC-82EC-0337F268EF81}"/>
              </a:ext>
            </a:extLst>
          </p:cNvPr>
          <p:cNvSpPr txBox="1"/>
          <p:nvPr/>
        </p:nvSpPr>
        <p:spPr>
          <a:xfrm>
            <a:off x="181867" y="1750468"/>
            <a:ext cx="6083118" cy="2062103"/>
          </a:xfrm>
          <a:prstGeom prst="rect">
            <a:avLst/>
          </a:prstGeom>
          <a:solidFill>
            <a:schemeClr val="accent1">
              <a:lumMod val="75000"/>
            </a:schemeClr>
          </a:solidFill>
        </p:spPr>
        <p:txBody>
          <a:bodyPr wrap="square" rtlCol="0">
            <a:spAutoFit/>
          </a:bodyPr>
          <a:lstStyle/>
          <a:p>
            <a:r>
              <a:rPr lang="en-US" sz="1600" i="1" dirty="0">
                <a:solidFill>
                  <a:schemeClr val="bg1"/>
                </a:solidFill>
              </a:rPr>
              <a:t>What does it mean to say an eye is </a:t>
            </a:r>
            <a:r>
              <a:rPr lang="en-US" sz="1600" dirty="0" err="1">
                <a:solidFill>
                  <a:schemeClr val="bg1"/>
                </a:solidFill>
              </a:rPr>
              <a:t>nanophthalmic</a:t>
            </a:r>
            <a:r>
              <a:rPr lang="en-US" sz="1600" i="1" dirty="0">
                <a:solidFill>
                  <a:schemeClr val="bg1"/>
                </a:solidFill>
              </a:rPr>
              <a:t>?</a:t>
            </a:r>
          </a:p>
          <a:p>
            <a:r>
              <a:rPr lang="en-US" sz="1600" dirty="0">
                <a:solidFill>
                  <a:schemeClr val="bg1"/>
                </a:solidFill>
              </a:rPr>
              <a:t>It means the eye is small—axial length &lt;  20  mm; small/shallow AC , small (possibly micro-)  cornea . </a:t>
            </a:r>
            <a:r>
              <a:rPr lang="en-US" sz="1600" dirty="0"/>
              <a:t>The exception is the  lens , which is comparatively large for the otherwise small eye. </a:t>
            </a:r>
            <a:r>
              <a:rPr lang="en-US" sz="1600" dirty="0">
                <a:solidFill>
                  <a:schemeClr val="accent1">
                    <a:lumMod val="75000"/>
                  </a:schemeClr>
                </a:solidFill>
              </a:rPr>
              <a:t>Further, the sclera tends to be abnormally  thick , which can impede venous drainage of the eye by compromising flow through the   vortex veins . All of these factors combine to render </a:t>
            </a:r>
            <a:r>
              <a:rPr lang="en-US" sz="1600" dirty="0" err="1">
                <a:solidFill>
                  <a:schemeClr val="accent1">
                    <a:lumMod val="75000"/>
                  </a:schemeClr>
                </a:solidFill>
              </a:rPr>
              <a:t>nanophthalmic</a:t>
            </a:r>
            <a:r>
              <a:rPr lang="en-US" sz="1600" dirty="0">
                <a:solidFill>
                  <a:schemeClr val="accent1">
                    <a:lumMod val="75000"/>
                  </a:schemeClr>
                </a:solidFill>
              </a:rPr>
              <a:t> eyes highly susceptible to angle closure.</a:t>
            </a:r>
          </a:p>
        </p:txBody>
      </p:sp>
      <p:sp>
        <p:nvSpPr>
          <p:cNvPr id="40" name="Rectangle 39">
            <a:extLst>
              <a:ext uri="{FF2B5EF4-FFF2-40B4-BE49-F238E27FC236}">
                <a16:creationId xmlns:a16="http://schemas.microsoft.com/office/drawing/2014/main" id="{10EEF604-C7EB-4C8A-A3B0-504F489A05EC}"/>
              </a:ext>
            </a:extLst>
          </p:cNvPr>
          <p:cNvSpPr/>
          <p:nvPr/>
        </p:nvSpPr>
        <p:spPr>
          <a:xfrm>
            <a:off x="5535836" y="2286724"/>
            <a:ext cx="437775" cy="248574"/>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Oval 42">
            <a:extLst>
              <a:ext uri="{FF2B5EF4-FFF2-40B4-BE49-F238E27FC236}">
                <a16:creationId xmlns:a16="http://schemas.microsoft.com/office/drawing/2014/main" id="{33788328-663B-4237-9BE6-B0C07B8BB61C}"/>
              </a:ext>
            </a:extLst>
          </p:cNvPr>
          <p:cNvSpPr/>
          <p:nvPr/>
        </p:nvSpPr>
        <p:spPr>
          <a:xfrm>
            <a:off x="5441637" y="4005469"/>
            <a:ext cx="1847059" cy="490331"/>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895659458"/>
      </p:ext>
    </p:extLst>
  </p:cSld>
  <p:clrMapOvr>
    <a:masterClrMapping/>
  </p:clrMapOvr>
</p:sld>
</file>

<file path=ppt/slides/slide1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Straight Arrow Connector 12">
            <a:extLst>
              <a:ext uri="{FF2B5EF4-FFF2-40B4-BE49-F238E27FC236}">
                <a16:creationId xmlns:a16="http://schemas.microsoft.com/office/drawing/2014/main" id="{A6DE2085-829C-480C-9216-69D6039C0A37}"/>
              </a:ext>
            </a:extLst>
          </p:cNvPr>
          <p:cNvCxnSpPr>
            <a:cxnSpLocks/>
          </p:cNvCxnSpPr>
          <p:nvPr/>
        </p:nvCxnSpPr>
        <p:spPr>
          <a:xfrm>
            <a:off x="6717173" y="1828800"/>
            <a:ext cx="0" cy="3462754"/>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43014" name="Text Box 6"/>
          <p:cNvSpPr txBox="1">
            <a:spLocks noChangeArrowheads="1"/>
          </p:cNvSpPr>
          <p:nvPr/>
        </p:nvSpPr>
        <p:spPr bwMode="auto">
          <a:xfrm>
            <a:off x="533400" y="2356376"/>
            <a:ext cx="1005403"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Lens-</a:t>
            </a:r>
          </a:p>
          <a:p>
            <a:pPr algn="ctr" eaLnBrk="1" hangingPunct="1">
              <a:lnSpc>
                <a:spcPct val="80000"/>
              </a:lnSpc>
              <a:spcBef>
                <a:spcPct val="0"/>
              </a:spcBef>
              <a:buClrTx/>
              <a:buSzTx/>
              <a:buFontTx/>
              <a:buNone/>
            </a:pPr>
            <a:r>
              <a:rPr lang="en-US" altLang="en-US" sz="1800" dirty="0">
                <a:solidFill>
                  <a:schemeClr val="bg1">
                    <a:lumMod val="75000"/>
                  </a:schemeClr>
                </a:solidFill>
              </a:rPr>
              <a:t>Induced</a:t>
            </a:r>
          </a:p>
        </p:txBody>
      </p:sp>
      <p:sp>
        <p:nvSpPr>
          <p:cNvPr id="43017" name="Text Box 14"/>
          <p:cNvSpPr txBox="1">
            <a:spLocks noChangeArrowheads="1"/>
          </p:cNvSpPr>
          <p:nvPr/>
        </p:nvSpPr>
        <p:spPr bwMode="auto">
          <a:xfrm>
            <a:off x="3026498" y="2365901"/>
            <a:ext cx="1633781"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Aphakic/</a:t>
            </a:r>
          </a:p>
          <a:p>
            <a:pPr algn="ctr" eaLnBrk="1" hangingPunct="1">
              <a:lnSpc>
                <a:spcPct val="80000"/>
              </a:lnSpc>
              <a:spcBef>
                <a:spcPct val="0"/>
              </a:spcBef>
              <a:buClrTx/>
              <a:buSzTx/>
              <a:buFontTx/>
              <a:buNone/>
            </a:pPr>
            <a:r>
              <a:rPr lang="en-US" altLang="en-US" sz="1800" dirty="0" err="1">
                <a:solidFill>
                  <a:schemeClr val="bg1">
                    <a:lumMod val="75000"/>
                  </a:schemeClr>
                </a:solidFill>
              </a:rPr>
              <a:t>Pseudophakic</a:t>
            </a:r>
            <a:endParaRPr lang="en-US" altLang="en-US" sz="1800" dirty="0">
              <a:solidFill>
                <a:schemeClr val="bg1">
                  <a:lumMod val="75000"/>
                </a:schemeClr>
              </a:solidFill>
            </a:endParaRPr>
          </a:p>
        </p:txBody>
      </p:sp>
      <p:sp>
        <p:nvSpPr>
          <p:cNvPr id="43031" name="Text Box 35"/>
          <p:cNvSpPr txBox="1">
            <a:spLocks noChangeArrowheads="1"/>
          </p:cNvSpPr>
          <p:nvPr/>
        </p:nvSpPr>
        <p:spPr bwMode="auto">
          <a:xfrm>
            <a:off x="1190847" y="1295400"/>
            <a:ext cx="2473754"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solidFill>
                  <a:schemeClr val="bg1">
                    <a:lumMod val="75000"/>
                  </a:schemeClr>
                </a:solidFill>
              </a:rPr>
              <a:t>w/ Pupillary Block</a:t>
            </a:r>
          </a:p>
        </p:txBody>
      </p:sp>
      <p:sp>
        <p:nvSpPr>
          <p:cNvPr id="43032" name="Text Box 36"/>
          <p:cNvSpPr txBox="1">
            <a:spLocks noChangeArrowheads="1"/>
          </p:cNvSpPr>
          <p:nvPr/>
        </p:nvSpPr>
        <p:spPr bwMode="auto">
          <a:xfrm>
            <a:off x="5181600" y="1295400"/>
            <a:ext cx="2630848"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t>w/o Pupillary Block</a:t>
            </a:r>
          </a:p>
        </p:txBody>
      </p:sp>
      <p:sp>
        <p:nvSpPr>
          <p:cNvPr id="49" name="Rectangle 2">
            <a:extLst>
              <a:ext uri="{FF2B5EF4-FFF2-40B4-BE49-F238E27FC236}">
                <a16:creationId xmlns:a16="http://schemas.microsoft.com/office/drawing/2014/main" id="{240EE5BF-F7D2-4FC8-A5DD-F6B5423153C6}"/>
              </a:ext>
            </a:extLst>
          </p:cNvPr>
          <p:cNvSpPr>
            <a:spLocks noGrp="1" noChangeArrowheads="1"/>
          </p:cNvSpPr>
          <p:nvPr>
            <p:ph type="title"/>
          </p:nvPr>
        </p:nvSpPr>
        <p:spPr>
          <a:xfrm>
            <a:off x="457200" y="304800"/>
            <a:ext cx="7543800" cy="563562"/>
          </a:xfrm>
        </p:spPr>
        <p:txBody>
          <a:bodyPr/>
          <a:lstStyle/>
          <a:p>
            <a:pPr eaLnBrk="1" hangingPunct="1"/>
            <a:r>
              <a:rPr lang="en-US" altLang="en-US" sz="3500" dirty="0"/>
              <a:t>A</a:t>
            </a:r>
          </a:p>
        </p:txBody>
      </p:sp>
      <p:sp>
        <p:nvSpPr>
          <p:cNvPr id="50" name="TextBox 49">
            <a:extLst>
              <a:ext uri="{FF2B5EF4-FFF2-40B4-BE49-F238E27FC236}">
                <a16:creationId xmlns:a16="http://schemas.microsoft.com/office/drawing/2014/main" id="{CF426230-46C8-405C-9015-99EF57762A2E}"/>
              </a:ext>
            </a:extLst>
          </p:cNvPr>
          <p:cNvSpPr txBox="1"/>
          <p:nvPr/>
        </p:nvSpPr>
        <p:spPr>
          <a:xfrm>
            <a:off x="2259496" y="189094"/>
            <a:ext cx="4607480" cy="400110"/>
          </a:xfrm>
          <a:prstGeom prst="rect">
            <a:avLst/>
          </a:prstGeom>
          <a:solidFill>
            <a:schemeClr val="accent1">
              <a:lumMod val="60000"/>
              <a:lumOff val="40000"/>
            </a:schemeClr>
          </a:solidFill>
        </p:spPr>
        <p:txBody>
          <a:bodyPr wrap="none" rtlCol="0">
            <a:spAutoFit/>
          </a:bodyPr>
          <a:lstStyle/>
          <a:p>
            <a:pPr algn="ctr"/>
            <a:r>
              <a:rPr lang="en-US" sz="2000" b="1" dirty="0"/>
              <a:t>Secondary Angle Closure Glaucoma</a:t>
            </a:r>
          </a:p>
        </p:txBody>
      </p:sp>
      <p:sp>
        <p:nvSpPr>
          <p:cNvPr id="2" name="TextBox 1">
            <a:extLst>
              <a:ext uri="{FF2B5EF4-FFF2-40B4-BE49-F238E27FC236}">
                <a16:creationId xmlns:a16="http://schemas.microsoft.com/office/drawing/2014/main" id="{A7E30BEC-923B-4C9A-A856-BDD0D882F6B8}"/>
              </a:ext>
            </a:extLst>
          </p:cNvPr>
          <p:cNvSpPr txBox="1"/>
          <p:nvPr/>
        </p:nvSpPr>
        <p:spPr>
          <a:xfrm>
            <a:off x="887305" y="2844119"/>
            <a:ext cx="1494320" cy="338554"/>
          </a:xfrm>
          <a:prstGeom prst="rect">
            <a:avLst/>
          </a:prstGeom>
          <a:noFill/>
        </p:spPr>
        <p:txBody>
          <a:bodyPr wrap="none" rtlCol="0">
            <a:spAutoFit/>
          </a:bodyPr>
          <a:lstStyle/>
          <a:p>
            <a:r>
              <a:rPr lang="en-US" sz="1600" dirty="0" err="1">
                <a:solidFill>
                  <a:schemeClr val="bg1">
                    <a:lumMod val="75000"/>
                  </a:schemeClr>
                </a:solidFill>
              </a:rPr>
              <a:t>Phacomorphic</a:t>
            </a:r>
            <a:endParaRPr lang="en-US" sz="1600" dirty="0">
              <a:solidFill>
                <a:schemeClr val="bg1">
                  <a:lumMod val="75000"/>
                </a:schemeClr>
              </a:solidFill>
            </a:endParaRPr>
          </a:p>
        </p:txBody>
      </p:sp>
      <p:sp>
        <p:nvSpPr>
          <p:cNvPr id="51" name="TextBox 50">
            <a:extLst>
              <a:ext uri="{FF2B5EF4-FFF2-40B4-BE49-F238E27FC236}">
                <a16:creationId xmlns:a16="http://schemas.microsoft.com/office/drawing/2014/main" id="{156069D4-340B-4160-A336-EBF73557CEE0}"/>
              </a:ext>
            </a:extLst>
          </p:cNvPr>
          <p:cNvSpPr txBox="1"/>
          <p:nvPr/>
        </p:nvSpPr>
        <p:spPr>
          <a:xfrm>
            <a:off x="884725" y="3175578"/>
            <a:ext cx="1402948" cy="338554"/>
          </a:xfrm>
          <a:prstGeom prst="rect">
            <a:avLst/>
          </a:prstGeom>
          <a:noFill/>
        </p:spPr>
        <p:txBody>
          <a:bodyPr wrap="none" rtlCol="0">
            <a:spAutoFit/>
          </a:bodyPr>
          <a:lstStyle/>
          <a:p>
            <a:r>
              <a:rPr lang="en-US" sz="1600" dirty="0">
                <a:solidFill>
                  <a:schemeClr val="bg1">
                    <a:lumMod val="75000"/>
                  </a:schemeClr>
                </a:solidFill>
              </a:rPr>
              <a:t>Ectopia </a:t>
            </a:r>
            <a:r>
              <a:rPr lang="en-US" sz="1600" dirty="0" err="1">
                <a:solidFill>
                  <a:schemeClr val="bg1">
                    <a:lumMod val="75000"/>
                  </a:schemeClr>
                </a:solidFill>
              </a:rPr>
              <a:t>lentis</a:t>
            </a:r>
            <a:endParaRPr lang="en-US" sz="1600" dirty="0">
              <a:solidFill>
                <a:schemeClr val="bg1">
                  <a:lumMod val="75000"/>
                </a:schemeClr>
              </a:solidFill>
            </a:endParaRPr>
          </a:p>
        </p:txBody>
      </p:sp>
      <p:cxnSp>
        <p:nvCxnSpPr>
          <p:cNvPr id="71" name="Straight Connector 70">
            <a:extLst>
              <a:ext uri="{FF2B5EF4-FFF2-40B4-BE49-F238E27FC236}">
                <a16:creationId xmlns:a16="http://schemas.microsoft.com/office/drawing/2014/main" id="{C104938D-BA8D-4E39-9D5F-9EE2012F2F3C}"/>
              </a:ext>
            </a:extLst>
          </p:cNvPr>
          <p:cNvCxnSpPr>
            <a:cxnSpLocks/>
          </p:cNvCxnSpPr>
          <p:nvPr/>
        </p:nvCxnSpPr>
        <p:spPr>
          <a:xfrm flipH="1">
            <a:off x="762665" y="3023488"/>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2A7E4E40-472F-4E50-8A7A-45C10FDD7171}"/>
              </a:ext>
            </a:extLst>
          </p:cNvPr>
          <p:cNvCxnSpPr>
            <a:cxnSpLocks/>
          </p:cNvCxnSpPr>
          <p:nvPr/>
        </p:nvCxnSpPr>
        <p:spPr>
          <a:xfrm flipH="1">
            <a:off x="762665" y="3347853"/>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C3924889-45B9-4383-9C9E-48F0A9C27AD8}"/>
              </a:ext>
            </a:extLst>
          </p:cNvPr>
          <p:cNvCxnSpPr>
            <a:cxnSpLocks/>
          </p:cNvCxnSpPr>
          <p:nvPr/>
        </p:nvCxnSpPr>
        <p:spPr>
          <a:xfrm flipH="1">
            <a:off x="748719" y="2838976"/>
            <a:ext cx="13947" cy="5088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 name="Straight Arrow Connector 5">
            <a:extLst>
              <a:ext uri="{FF2B5EF4-FFF2-40B4-BE49-F238E27FC236}">
                <a16:creationId xmlns:a16="http://schemas.microsoft.com/office/drawing/2014/main" id="{A3439F0C-5143-461F-8F3C-2E830785DEFC}"/>
              </a:ext>
            </a:extLst>
          </p:cNvPr>
          <p:cNvCxnSpPr>
            <a:stCxn id="50" idx="2"/>
          </p:cNvCxnSpPr>
          <p:nvPr/>
        </p:nvCxnSpPr>
        <p:spPr>
          <a:xfrm flipH="1">
            <a:off x="2971800" y="589204"/>
            <a:ext cx="1591436" cy="706196"/>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0" name="Straight Arrow Connector 9">
            <a:extLst>
              <a:ext uri="{FF2B5EF4-FFF2-40B4-BE49-F238E27FC236}">
                <a16:creationId xmlns:a16="http://schemas.microsoft.com/office/drawing/2014/main" id="{84DC796E-F6ED-4FBB-82D2-A260F480BF8A}"/>
              </a:ext>
            </a:extLst>
          </p:cNvPr>
          <p:cNvCxnSpPr>
            <a:cxnSpLocks/>
          </p:cNvCxnSpPr>
          <p:nvPr/>
        </p:nvCxnSpPr>
        <p:spPr>
          <a:xfrm>
            <a:off x="4572000" y="589204"/>
            <a:ext cx="1600200" cy="706196"/>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6" name="Straight Arrow Connector 25">
            <a:extLst>
              <a:ext uri="{FF2B5EF4-FFF2-40B4-BE49-F238E27FC236}">
                <a16:creationId xmlns:a16="http://schemas.microsoft.com/office/drawing/2014/main" id="{B70E0124-9B84-41A5-8D84-A66B7838A706}"/>
              </a:ext>
            </a:extLst>
          </p:cNvPr>
          <p:cNvCxnSpPr>
            <a:cxnSpLocks/>
          </p:cNvCxnSpPr>
          <p:nvPr/>
        </p:nvCxnSpPr>
        <p:spPr>
          <a:xfrm flipH="1">
            <a:off x="1159539" y="1828800"/>
            <a:ext cx="1290435" cy="478059"/>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28" name="Straight Arrow Connector 27">
            <a:extLst>
              <a:ext uri="{FF2B5EF4-FFF2-40B4-BE49-F238E27FC236}">
                <a16:creationId xmlns:a16="http://schemas.microsoft.com/office/drawing/2014/main" id="{567A4249-5C59-4416-8A8E-1C35913900AB}"/>
              </a:ext>
            </a:extLst>
          </p:cNvPr>
          <p:cNvCxnSpPr>
            <a:cxnSpLocks/>
          </p:cNvCxnSpPr>
          <p:nvPr/>
        </p:nvCxnSpPr>
        <p:spPr>
          <a:xfrm>
            <a:off x="2449973" y="1832208"/>
            <a:ext cx="1268784"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56" name="Text Box 6">
            <a:extLst>
              <a:ext uri="{FF2B5EF4-FFF2-40B4-BE49-F238E27FC236}">
                <a16:creationId xmlns:a16="http://schemas.microsoft.com/office/drawing/2014/main" id="{557983BD-9D64-49B9-A366-A08663B0451F}"/>
              </a:ext>
            </a:extLst>
          </p:cNvPr>
          <p:cNvSpPr txBox="1">
            <a:spLocks noChangeArrowheads="1"/>
          </p:cNvSpPr>
          <p:nvPr/>
        </p:nvSpPr>
        <p:spPr bwMode="auto">
          <a:xfrm>
            <a:off x="5029200" y="2356376"/>
            <a:ext cx="813043"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r" eaLnBrk="1" hangingPunct="1">
              <a:lnSpc>
                <a:spcPct val="80000"/>
              </a:lnSpc>
              <a:spcBef>
                <a:spcPct val="0"/>
              </a:spcBef>
              <a:buClrTx/>
              <a:buSzTx/>
              <a:buFontTx/>
              <a:buNone/>
            </a:pPr>
            <a:r>
              <a:rPr lang="en-US" altLang="en-US" sz="1800" dirty="0"/>
              <a:t>‘Push’</a:t>
            </a:r>
          </a:p>
        </p:txBody>
      </p:sp>
      <p:sp>
        <p:nvSpPr>
          <p:cNvPr id="57" name="Text Box 14">
            <a:extLst>
              <a:ext uri="{FF2B5EF4-FFF2-40B4-BE49-F238E27FC236}">
                <a16:creationId xmlns:a16="http://schemas.microsoft.com/office/drawing/2014/main" id="{5DAFA1C1-3A29-4C27-A379-663FDD22E326}"/>
              </a:ext>
            </a:extLst>
          </p:cNvPr>
          <p:cNvSpPr txBox="1">
            <a:spLocks noChangeArrowheads="1"/>
          </p:cNvSpPr>
          <p:nvPr/>
        </p:nvSpPr>
        <p:spPr bwMode="auto">
          <a:xfrm>
            <a:off x="7620000" y="2365901"/>
            <a:ext cx="671979"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‘Pull’</a:t>
            </a:r>
          </a:p>
        </p:txBody>
      </p:sp>
      <p:cxnSp>
        <p:nvCxnSpPr>
          <p:cNvPr id="58" name="Straight Arrow Connector 57">
            <a:extLst>
              <a:ext uri="{FF2B5EF4-FFF2-40B4-BE49-F238E27FC236}">
                <a16:creationId xmlns:a16="http://schemas.microsoft.com/office/drawing/2014/main" id="{E874FEE9-46BD-46A3-90A3-DE7CC220FBFF}"/>
              </a:ext>
            </a:extLst>
          </p:cNvPr>
          <p:cNvCxnSpPr>
            <a:cxnSpLocks/>
          </p:cNvCxnSpPr>
          <p:nvPr/>
        </p:nvCxnSpPr>
        <p:spPr>
          <a:xfrm flipH="1">
            <a:off x="5867400" y="1828800"/>
            <a:ext cx="849775" cy="477455"/>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59" name="Straight Arrow Connector 58">
            <a:extLst>
              <a:ext uri="{FF2B5EF4-FFF2-40B4-BE49-F238E27FC236}">
                <a16:creationId xmlns:a16="http://schemas.microsoft.com/office/drawing/2014/main" id="{C370A4A1-FE96-4E70-B89E-839542A5E241}"/>
              </a:ext>
            </a:extLst>
          </p:cNvPr>
          <p:cNvCxnSpPr>
            <a:cxnSpLocks/>
          </p:cNvCxnSpPr>
          <p:nvPr/>
        </p:nvCxnSpPr>
        <p:spPr>
          <a:xfrm>
            <a:off x="6717173" y="1832208"/>
            <a:ext cx="902827" cy="474047"/>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101" name="Text Box 42">
            <a:extLst>
              <a:ext uri="{FF2B5EF4-FFF2-40B4-BE49-F238E27FC236}">
                <a16:creationId xmlns:a16="http://schemas.microsoft.com/office/drawing/2014/main" id="{334BC1A9-19DE-4364-B6DD-2EE35901B8C6}"/>
              </a:ext>
            </a:extLst>
          </p:cNvPr>
          <p:cNvSpPr txBox="1">
            <a:spLocks noChangeArrowheads="1"/>
          </p:cNvSpPr>
          <p:nvPr/>
        </p:nvSpPr>
        <p:spPr bwMode="auto">
          <a:xfrm>
            <a:off x="5551406" y="3192546"/>
            <a:ext cx="2276072"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ERD/choroidal effusion</a:t>
            </a:r>
          </a:p>
        </p:txBody>
      </p:sp>
      <p:sp>
        <p:nvSpPr>
          <p:cNvPr id="103" name="Text Box 47">
            <a:extLst>
              <a:ext uri="{FF2B5EF4-FFF2-40B4-BE49-F238E27FC236}">
                <a16:creationId xmlns:a16="http://schemas.microsoft.com/office/drawing/2014/main" id="{B8E0D8FB-F6B2-4B80-97DB-EF49CE3BCD2B}"/>
              </a:ext>
            </a:extLst>
          </p:cNvPr>
          <p:cNvSpPr txBox="1">
            <a:spLocks noChangeArrowheads="1"/>
          </p:cNvSpPr>
          <p:nvPr/>
        </p:nvSpPr>
        <p:spPr bwMode="auto">
          <a:xfrm>
            <a:off x="5543446" y="4055146"/>
            <a:ext cx="1733167"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b="1" dirty="0" err="1"/>
              <a:t>Nanophthalmos</a:t>
            </a:r>
            <a:endParaRPr lang="en-US" altLang="en-US" sz="1600" b="1" dirty="0"/>
          </a:p>
        </p:txBody>
      </p:sp>
      <p:cxnSp>
        <p:nvCxnSpPr>
          <p:cNvPr id="104" name="Straight Connector 103">
            <a:extLst>
              <a:ext uri="{FF2B5EF4-FFF2-40B4-BE49-F238E27FC236}">
                <a16:creationId xmlns:a16="http://schemas.microsoft.com/office/drawing/2014/main" id="{49D87D4A-E317-4446-9B95-5184CB3968F3}"/>
              </a:ext>
            </a:extLst>
          </p:cNvPr>
          <p:cNvCxnSpPr>
            <a:cxnSpLocks/>
          </p:cNvCxnSpPr>
          <p:nvPr/>
        </p:nvCxnSpPr>
        <p:spPr>
          <a:xfrm flipH="1">
            <a:off x="5316229" y="2667000"/>
            <a:ext cx="7397" cy="2531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5" name="Straight Connector 104">
            <a:extLst>
              <a:ext uri="{FF2B5EF4-FFF2-40B4-BE49-F238E27FC236}">
                <a16:creationId xmlns:a16="http://schemas.microsoft.com/office/drawing/2014/main" id="{F40B6D71-75A8-4A88-864D-00D14C2F710D}"/>
              </a:ext>
            </a:extLst>
          </p:cNvPr>
          <p:cNvCxnSpPr/>
          <p:nvPr/>
        </p:nvCxnSpPr>
        <p:spPr>
          <a:xfrm flipH="1">
            <a:off x="5323624" y="2832814"/>
            <a:ext cx="24447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6" name="Straight Connector 105">
            <a:extLst>
              <a:ext uri="{FF2B5EF4-FFF2-40B4-BE49-F238E27FC236}">
                <a16:creationId xmlns:a16="http://schemas.microsoft.com/office/drawing/2014/main" id="{010BF7B2-AA07-4DCF-822D-E2DB5CC0BF59}"/>
              </a:ext>
            </a:extLst>
          </p:cNvPr>
          <p:cNvCxnSpPr/>
          <p:nvPr/>
        </p:nvCxnSpPr>
        <p:spPr>
          <a:xfrm flipH="1">
            <a:off x="5323624" y="3360065"/>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a:extLst>
              <a:ext uri="{FF2B5EF4-FFF2-40B4-BE49-F238E27FC236}">
                <a16:creationId xmlns:a16="http://schemas.microsoft.com/office/drawing/2014/main" id="{BAC8035C-3999-4C31-93CD-6C0D2ADEB73B}"/>
              </a:ext>
            </a:extLst>
          </p:cNvPr>
          <p:cNvCxnSpPr/>
          <p:nvPr/>
        </p:nvCxnSpPr>
        <p:spPr>
          <a:xfrm flipH="1">
            <a:off x="5323536" y="3786938"/>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8" name="Straight Connector 107">
            <a:extLst>
              <a:ext uri="{FF2B5EF4-FFF2-40B4-BE49-F238E27FC236}">
                <a16:creationId xmlns:a16="http://schemas.microsoft.com/office/drawing/2014/main" id="{DB64CAEE-69B4-426A-8A5B-D1269DBF0F66}"/>
              </a:ext>
            </a:extLst>
          </p:cNvPr>
          <p:cNvCxnSpPr/>
          <p:nvPr/>
        </p:nvCxnSpPr>
        <p:spPr>
          <a:xfrm flipH="1">
            <a:off x="5327493" y="4249152"/>
            <a:ext cx="24447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2" name="Straight Connector 111">
            <a:extLst>
              <a:ext uri="{FF2B5EF4-FFF2-40B4-BE49-F238E27FC236}">
                <a16:creationId xmlns:a16="http://schemas.microsoft.com/office/drawing/2014/main" id="{99A16C30-4BE4-48E5-8B65-0C5F3039B8DC}"/>
              </a:ext>
            </a:extLst>
          </p:cNvPr>
          <p:cNvCxnSpPr/>
          <p:nvPr/>
        </p:nvCxnSpPr>
        <p:spPr>
          <a:xfrm flipH="1">
            <a:off x="5333455" y="51816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13" name="Text Box 42">
            <a:extLst>
              <a:ext uri="{FF2B5EF4-FFF2-40B4-BE49-F238E27FC236}">
                <a16:creationId xmlns:a16="http://schemas.microsoft.com/office/drawing/2014/main" id="{056DFFD9-3CA2-42E7-90FE-4F14522E3504}"/>
              </a:ext>
            </a:extLst>
          </p:cNvPr>
          <p:cNvSpPr txBox="1">
            <a:spLocks noChangeArrowheads="1"/>
          </p:cNvSpPr>
          <p:nvPr/>
        </p:nvSpPr>
        <p:spPr bwMode="auto">
          <a:xfrm>
            <a:off x="5533954" y="3623846"/>
            <a:ext cx="1563248"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Retinal surgery</a:t>
            </a:r>
          </a:p>
        </p:txBody>
      </p:sp>
      <p:sp>
        <p:nvSpPr>
          <p:cNvPr id="118" name="Text Box 47">
            <a:extLst>
              <a:ext uri="{FF2B5EF4-FFF2-40B4-BE49-F238E27FC236}">
                <a16:creationId xmlns:a16="http://schemas.microsoft.com/office/drawing/2014/main" id="{3F59D898-ECAD-49F0-9425-2A1BC8DDA7B5}"/>
              </a:ext>
            </a:extLst>
          </p:cNvPr>
          <p:cNvSpPr txBox="1">
            <a:spLocks noChangeArrowheads="1"/>
          </p:cNvSpPr>
          <p:nvPr/>
        </p:nvSpPr>
        <p:spPr bwMode="auto">
          <a:xfrm>
            <a:off x="5523688" y="4538246"/>
            <a:ext cx="1414170"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Drug-induced</a:t>
            </a:r>
          </a:p>
        </p:txBody>
      </p:sp>
      <p:sp>
        <p:nvSpPr>
          <p:cNvPr id="121" name="Text Box 45">
            <a:extLst>
              <a:ext uri="{FF2B5EF4-FFF2-40B4-BE49-F238E27FC236}">
                <a16:creationId xmlns:a16="http://schemas.microsoft.com/office/drawing/2014/main" id="{261B7576-5E47-4AEB-A7FB-9A1B9ECB52C4}"/>
              </a:ext>
            </a:extLst>
          </p:cNvPr>
          <p:cNvSpPr txBox="1">
            <a:spLocks noChangeArrowheads="1"/>
          </p:cNvSpPr>
          <p:nvPr/>
        </p:nvSpPr>
        <p:spPr bwMode="auto">
          <a:xfrm>
            <a:off x="5523688" y="5013493"/>
            <a:ext cx="582211"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PFV</a:t>
            </a:r>
          </a:p>
        </p:txBody>
      </p:sp>
      <p:sp>
        <p:nvSpPr>
          <p:cNvPr id="16" name="TextBox 15">
            <a:extLst>
              <a:ext uri="{FF2B5EF4-FFF2-40B4-BE49-F238E27FC236}">
                <a16:creationId xmlns:a16="http://schemas.microsoft.com/office/drawing/2014/main" id="{984E008D-FBBA-42B4-940E-EA26772E0161}"/>
              </a:ext>
            </a:extLst>
          </p:cNvPr>
          <p:cNvSpPr txBox="1"/>
          <p:nvPr/>
        </p:nvSpPr>
        <p:spPr>
          <a:xfrm>
            <a:off x="6230528" y="5257800"/>
            <a:ext cx="1326004" cy="369332"/>
          </a:xfrm>
          <a:prstGeom prst="rect">
            <a:avLst/>
          </a:prstGeom>
          <a:noFill/>
        </p:spPr>
        <p:txBody>
          <a:bodyPr wrap="none" rtlCol="0">
            <a:spAutoFit/>
          </a:bodyPr>
          <a:lstStyle/>
          <a:p>
            <a:pPr algn="ctr"/>
            <a:r>
              <a:rPr lang="en-US" dirty="0">
                <a:solidFill>
                  <a:schemeClr val="bg1">
                    <a:lumMod val="75000"/>
                  </a:schemeClr>
                </a:solidFill>
              </a:rPr>
              <a:t>Both/Either</a:t>
            </a:r>
          </a:p>
        </p:txBody>
      </p:sp>
      <p:cxnSp>
        <p:nvCxnSpPr>
          <p:cNvPr id="125" name="Straight Connector 124">
            <a:extLst>
              <a:ext uri="{FF2B5EF4-FFF2-40B4-BE49-F238E27FC236}">
                <a16:creationId xmlns:a16="http://schemas.microsoft.com/office/drawing/2014/main" id="{01138141-D318-4ED7-A7FE-D8F2155CE890}"/>
              </a:ext>
            </a:extLst>
          </p:cNvPr>
          <p:cNvCxnSpPr/>
          <p:nvPr/>
        </p:nvCxnSpPr>
        <p:spPr>
          <a:xfrm flipH="1">
            <a:off x="5334000" y="4724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00" name="Text Box 23">
            <a:extLst>
              <a:ext uri="{FF2B5EF4-FFF2-40B4-BE49-F238E27FC236}">
                <a16:creationId xmlns:a16="http://schemas.microsoft.com/office/drawing/2014/main" id="{D8F2FCFF-2984-4836-B000-9C5601A8EAAA}"/>
              </a:ext>
            </a:extLst>
          </p:cNvPr>
          <p:cNvSpPr txBox="1">
            <a:spLocks noChangeArrowheads="1"/>
          </p:cNvSpPr>
          <p:nvPr/>
        </p:nvSpPr>
        <p:spPr bwMode="auto">
          <a:xfrm>
            <a:off x="5530369" y="2667000"/>
            <a:ext cx="2143536"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Aqueous misdirection</a:t>
            </a:r>
          </a:p>
        </p:txBody>
      </p:sp>
      <p:sp>
        <p:nvSpPr>
          <p:cNvPr id="36" name="TextBox 35">
            <a:extLst>
              <a:ext uri="{FF2B5EF4-FFF2-40B4-BE49-F238E27FC236}">
                <a16:creationId xmlns:a16="http://schemas.microsoft.com/office/drawing/2014/main" id="{1CEB7192-5CCD-4BBC-82EC-0337F268EF81}"/>
              </a:ext>
            </a:extLst>
          </p:cNvPr>
          <p:cNvSpPr txBox="1"/>
          <p:nvPr/>
        </p:nvSpPr>
        <p:spPr>
          <a:xfrm>
            <a:off x="181867" y="1750468"/>
            <a:ext cx="6083118" cy="2062103"/>
          </a:xfrm>
          <a:prstGeom prst="rect">
            <a:avLst/>
          </a:prstGeom>
          <a:solidFill>
            <a:schemeClr val="accent1">
              <a:lumMod val="75000"/>
            </a:schemeClr>
          </a:solidFill>
        </p:spPr>
        <p:txBody>
          <a:bodyPr wrap="square" rtlCol="0">
            <a:spAutoFit/>
          </a:bodyPr>
          <a:lstStyle/>
          <a:p>
            <a:r>
              <a:rPr lang="en-US" sz="1600" i="1" dirty="0">
                <a:solidFill>
                  <a:schemeClr val="bg1"/>
                </a:solidFill>
              </a:rPr>
              <a:t>What does it mean to say an eye is </a:t>
            </a:r>
            <a:r>
              <a:rPr lang="en-US" sz="1600" dirty="0" err="1">
                <a:solidFill>
                  <a:schemeClr val="bg1"/>
                </a:solidFill>
              </a:rPr>
              <a:t>nanophthalmic</a:t>
            </a:r>
            <a:r>
              <a:rPr lang="en-US" sz="1600" i="1" dirty="0">
                <a:solidFill>
                  <a:schemeClr val="bg1"/>
                </a:solidFill>
              </a:rPr>
              <a:t>?</a:t>
            </a:r>
          </a:p>
          <a:p>
            <a:r>
              <a:rPr lang="en-US" sz="1600" dirty="0">
                <a:solidFill>
                  <a:schemeClr val="bg1"/>
                </a:solidFill>
              </a:rPr>
              <a:t>It means the eye is small—axial length &lt;  20  mm; small/shallow AC , small (possibly micro-)  cornea . </a:t>
            </a:r>
            <a:r>
              <a:rPr lang="en-US" sz="1600" dirty="0"/>
              <a:t>The exception is the  lens , which is comparatively large for the otherwise small eye. </a:t>
            </a:r>
            <a:r>
              <a:rPr lang="en-US" sz="1600" dirty="0">
                <a:solidFill>
                  <a:schemeClr val="accent1">
                    <a:lumMod val="75000"/>
                  </a:schemeClr>
                </a:solidFill>
              </a:rPr>
              <a:t>Further, the sclera tends to be abnormally  thick , which can impede venous drainage of the eye by compromising flow through the   vortex veins . All of these factors combine to render </a:t>
            </a:r>
            <a:r>
              <a:rPr lang="en-US" sz="1600" dirty="0" err="1">
                <a:solidFill>
                  <a:schemeClr val="accent1">
                    <a:lumMod val="75000"/>
                  </a:schemeClr>
                </a:solidFill>
              </a:rPr>
              <a:t>nanophthalmic</a:t>
            </a:r>
            <a:r>
              <a:rPr lang="en-US" sz="1600" dirty="0">
                <a:solidFill>
                  <a:schemeClr val="accent1">
                    <a:lumMod val="75000"/>
                  </a:schemeClr>
                </a:solidFill>
              </a:rPr>
              <a:t> eyes highly susceptible to angle closure.</a:t>
            </a:r>
          </a:p>
        </p:txBody>
      </p:sp>
      <p:sp>
        <p:nvSpPr>
          <p:cNvPr id="43" name="Oval 42">
            <a:extLst>
              <a:ext uri="{FF2B5EF4-FFF2-40B4-BE49-F238E27FC236}">
                <a16:creationId xmlns:a16="http://schemas.microsoft.com/office/drawing/2014/main" id="{33788328-663B-4237-9BE6-B0C07B8BB61C}"/>
              </a:ext>
            </a:extLst>
          </p:cNvPr>
          <p:cNvSpPr/>
          <p:nvPr/>
        </p:nvSpPr>
        <p:spPr>
          <a:xfrm>
            <a:off x="5441637" y="4005469"/>
            <a:ext cx="1847059" cy="490331"/>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095015247"/>
      </p:ext>
    </p:extLst>
  </p:cSld>
  <p:clrMapOvr>
    <a:masterClrMapping/>
  </p:clrMapOvr>
</p:sld>
</file>

<file path=ppt/slides/slide1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Straight Arrow Connector 12">
            <a:extLst>
              <a:ext uri="{FF2B5EF4-FFF2-40B4-BE49-F238E27FC236}">
                <a16:creationId xmlns:a16="http://schemas.microsoft.com/office/drawing/2014/main" id="{A6DE2085-829C-480C-9216-69D6039C0A37}"/>
              </a:ext>
            </a:extLst>
          </p:cNvPr>
          <p:cNvCxnSpPr>
            <a:cxnSpLocks/>
          </p:cNvCxnSpPr>
          <p:nvPr/>
        </p:nvCxnSpPr>
        <p:spPr>
          <a:xfrm>
            <a:off x="6717173" y="1828800"/>
            <a:ext cx="0" cy="3462754"/>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43014" name="Text Box 6"/>
          <p:cNvSpPr txBox="1">
            <a:spLocks noChangeArrowheads="1"/>
          </p:cNvSpPr>
          <p:nvPr/>
        </p:nvSpPr>
        <p:spPr bwMode="auto">
          <a:xfrm>
            <a:off x="533400" y="2356376"/>
            <a:ext cx="1005403"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Lens-</a:t>
            </a:r>
          </a:p>
          <a:p>
            <a:pPr algn="ctr" eaLnBrk="1" hangingPunct="1">
              <a:lnSpc>
                <a:spcPct val="80000"/>
              </a:lnSpc>
              <a:spcBef>
                <a:spcPct val="0"/>
              </a:spcBef>
              <a:buClrTx/>
              <a:buSzTx/>
              <a:buFontTx/>
              <a:buNone/>
            </a:pPr>
            <a:r>
              <a:rPr lang="en-US" altLang="en-US" sz="1800" dirty="0">
                <a:solidFill>
                  <a:schemeClr val="bg1">
                    <a:lumMod val="75000"/>
                  </a:schemeClr>
                </a:solidFill>
              </a:rPr>
              <a:t>Induced</a:t>
            </a:r>
          </a:p>
        </p:txBody>
      </p:sp>
      <p:sp>
        <p:nvSpPr>
          <p:cNvPr id="43017" name="Text Box 14"/>
          <p:cNvSpPr txBox="1">
            <a:spLocks noChangeArrowheads="1"/>
          </p:cNvSpPr>
          <p:nvPr/>
        </p:nvSpPr>
        <p:spPr bwMode="auto">
          <a:xfrm>
            <a:off x="3026498" y="2365901"/>
            <a:ext cx="1633781"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Aphakic/</a:t>
            </a:r>
          </a:p>
          <a:p>
            <a:pPr algn="ctr" eaLnBrk="1" hangingPunct="1">
              <a:lnSpc>
                <a:spcPct val="80000"/>
              </a:lnSpc>
              <a:spcBef>
                <a:spcPct val="0"/>
              </a:spcBef>
              <a:buClrTx/>
              <a:buSzTx/>
              <a:buFontTx/>
              <a:buNone/>
            </a:pPr>
            <a:r>
              <a:rPr lang="en-US" altLang="en-US" sz="1800" dirty="0" err="1">
                <a:solidFill>
                  <a:schemeClr val="bg1">
                    <a:lumMod val="75000"/>
                  </a:schemeClr>
                </a:solidFill>
              </a:rPr>
              <a:t>Pseudophakic</a:t>
            </a:r>
            <a:endParaRPr lang="en-US" altLang="en-US" sz="1800" dirty="0">
              <a:solidFill>
                <a:schemeClr val="bg1">
                  <a:lumMod val="75000"/>
                </a:schemeClr>
              </a:solidFill>
            </a:endParaRPr>
          </a:p>
        </p:txBody>
      </p:sp>
      <p:sp>
        <p:nvSpPr>
          <p:cNvPr id="43031" name="Text Box 35"/>
          <p:cNvSpPr txBox="1">
            <a:spLocks noChangeArrowheads="1"/>
          </p:cNvSpPr>
          <p:nvPr/>
        </p:nvSpPr>
        <p:spPr bwMode="auto">
          <a:xfrm>
            <a:off x="1190847" y="1295400"/>
            <a:ext cx="2473754"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solidFill>
                  <a:schemeClr val="bg1">
                    <a:lumMod val="75000"/>
                  </a:schemeClr>
                </a:solidFill>
              </a:rPr>
              <a:t>w/ Pupillary Block</a:t>
            </a:r>
          </a:p>
        </p:txBody>
      </p:sp>
      <p:sp>
        <p:nvSpPr>
          <p:cNvPr id="43032" name="Text Box 36"/>
          <p:cNvSpPr txBox="1">
            <a:spLocks noChangeArrowheads="1"/>
          </p:cNvSpPr>
          <p:nvPr/>
        </p:nvSpPr>
        <p:spPr bwMode="auto">
          <a:xfrm>
            <a:off x="5181600" y="1295400"/>
            <a:ext cx="2630848"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t>w/o Pupillary Block</a:t>
            </a:r>
          </a:p>
        </p:txBody>
      </p:sp>
      <p:sp>
        <p:nvSpPr>
          <p:cNvPr id="49" name="Rectangle 2">
            <a:extLst>
              <a:ext uri="{FF2B5EF4-FFF2-40B4-BE49-F238E27FC236}">
                <a16:creationId xmlns:a16="http://schemas.microsoft.com/office/drawing/2014/main" id="{240EE5BF-F7D2-4FC8-A5DD-F6B5423153C6}"/>
              </a:ext>
            </a:extLst>
          </p:cNvPr>
          <p:cNvSpPr>
            <a:spLocks noGrp="1" noChangeArrowheads="1"/>
          </p:cNvSpPr>
          <p:nvPr>
            <p:ph type="title"/>
          </p:nvPr>
        </p:nvSpPr>
        <p:spPr>
          <a:xfrm>
            <a:off x="457200" y="304800"/>
            <a:ext cx="7543800" cy="563562"/>
          </a:xfrm>
        </p:spPr>
        <p:txBody>
          <a:bodyPr/>
          <a:lstStyle/>
          <a:p>
            <a:pPr eaLnBrk="1" hangingPunct="1"/>
            <a:r>
              <a:rPr lang="en-US" altLang="en-US" sz="3500" dirty="0"/>
              <a:t>Q</a:t>
            </a:r>
          </a:p>
        </p:txBody>
      </p:sp>
      <p:sp>
        <p:nvSpPr>
          <p:cNvPr id="50" name="TextBox 49">
            <a:extLst>
              <a:ext uri="{FF2B5EF4-FFF2-40B4-BE49-F238E27FC236}">
                <a16:creationId xmlns:a16="http://schemas.microsoft.com/office/drawing/2014/main" id="{CF426230-46C8-405C-9015-99EF57762A2E}"/>
              </a:ext>
            </a:extLst>
          </p:cNvPr>
          <p:cNvSpPr txBox="1"/>
          <p:nvPr/>
        </p:nvSpPr>
        <p:spPr>
          <a:xfrm>
            <a:off x="2259496" y="189094"/>
            <a:ext cx="4607480" cy="400110"/>
          </a:xfrm>
          <a:prstGeom prst="rect">
            <a:avLst/>
          </a:prstGeom>
          <a:solidFill>
            <a:schemeClr val="accent1">
              <a:lumMod val="60000"/>
              <a:lumOff val="40000"/>
            </a:schemeClr>
          </a:solidFill>
        </p:spPr>
        <p:txBody>
          <a:bodyPr wrap="none" rtlCol="0">
            <a:spAutoFit/>
          </a:bodyPr>
          <a:lstStyle/>
          <a:p>
            <a:pPr algn="ctr"/>
            <a:r>
              <a:rPr lang="en-US" sz="2000" b="1" dirty="0"/>
              <a:t>Secondary Angle Closure Glaucoma</a:t>
            </a:r>
          </a:p>
        </p:txBody>
      </p:sp>
      <p:sp>
        <p:nvSpPr>
          <p:cNvPr id="2" name="TextBox 1">
            <a:extLst>
              <a:ext uri="{FF2B5EF4-FFF2-40B4-BE49-F238E27FC236}">
                <a16:creationId xmlns:a16="http://schemas.microsoft.com/office/drawing/2014/main" id="{A7E30BEC-923B-4C9A-A856-BDD0D882F6B8}"/>
              </a:ext>
            </a:extLst>
          </p:cNvPr>
          <p:cNvSpPr txBox="1"/>
          <p:nvPr/>
        </p:nvSpPr>
        <p:spPr>
          <a:xfrm>
            <a:off x="887305" y="2844119"/>
            <a:ext cx="1494320" cy="338554"/>
          </a:xfrm>
          <a:prstGeom prst="rect">
            <a:avLst/>
          </a:prstGeom>
          <a:noFill/>
        </p:spPr>
        <p:txBody>
          <a:bodyPr wrap="none" rtlCol="0">
            <a:spAutoFit/>
          </a:bodyPr>
          <a:lstStyle/>
          <a:p>
            <a:r>
              <a:rPr lang="en-US" sz="1600" dirty="0" err="1">
                <a:solidFill>
                  <a:schemeClr val="bg1">
                    <a:lumMod val="75000"/>
                  </a:schemeClr>
                </a:solidFill>
              </a:rPr>
              <a:t>Phacomorphic</a:t>
            </a:r>
            <a:endParaRPr lang="en-US" sz="1600" dirty="0">
              <a:solidFill>
                <a:schemeClr val="bg1">
                  <a:lumMod val="75000"/>
                </a:schemeClr>
              </a:solidFill>
            </a:endParaRPr>
          </a:p>
        </p:txBody>
      </p:sp>
      <p:sp>
        <p:nvSpPr>
          <p:cNvPr id="51" name="TextBox 50">
            <a:extLst>
              <a:ext uri="{FF2B5EF4-FFF2-40B4-BE49-F238E27FC236}">
                <a16:creationId xmlns:a16="http://schemas.microsoft.com/office/drawing/2014/main" id="{156069D4-340B-4160-A336-EBF73557CEE0}"/>
              </a:ext>
            </a:extLst>
          </p:cNvPr>
          <p:cNvSpPr txBox="1"/>
          <p:nvPr/>
        </p:nvSpPr>
        <p:spPr>
          <a:xfrm>
            <a:off x="884725" y="3175578"/>
            <a:ext cx="1402948" cy="338554"/>
          </a:xfrm>
          <a:prstGeom prst="rect">
            <a:avLst/>
          </a:prstGeom>
          <a:noFill/>
        </p:spPr>
        <p:txBody>
          <a:bodyPr wrap="none" rtlCol="0">
            <a:spAutoFit/>
          </a:bodyPr>
          <a:lstStyle/>
          <a:p>
            <a:r>
              <a:rPr lang="en-US" sz="1600" dirty="0">
                <a:solidFill>
                  <a:schemeClr val="bg1">
                    <a:lumMod val="75000"/>
                  </a:schemeClr>
                </a:solidFill>
              </a:rPr>
              <a:t>Ectopia </a:t>
            </a:r>
            <a:r>
              <a:rPr lang="en-US" sz="1600" dirty="0" err="1">
                <a:solidFill>
                  <a:schemeClr val="bg1">
                    <a:lumMod val="75000"/>
                  </a:schemeClr>
                </a:solidFill>
              </a:rPr>
              <a:t>lentis</a:t>
            </a:r>
            <a:endParaRPr lang="en-US" sz="1600" dirty="0">
              <a:solidFill>
                <a:schemeClr val="bg1">
                  <a:lumMod val="75000"/>
                </a:schemeClr>
              </a:solidFill>
            </a:endParaRPr>
          </a:p>
        </p:txBody>
      </p:sp>
      <p:cxnSp>
        <p:nvCxnSpPr>
          <p:cNvPr id="71" name="Straight Connector 70">
            <a:extLst>
              <a:ext uri="{FF2B5EF4-FFF2-40B4-BE49-F238E27FC236}">
                <a16:creationId xmlns:a16="http://schemas.microsoft.com/office/drawing/2014/main" id="{C104938D-BA8D-4E39-9D5F-9EE2012F2F3C}"/>
              </a:ext>
            </a:extLst>
          </p:cNvPr>
          <p:cNvCxnSpPr>
            <a:cxnSpLocks/>
          </p:cNvCxnSpPr>
          <p:nvPr/>
        </p:nvCxnSpPr>
        <p:spPr>
          <a:xfrm flipH="1">
            <a:off x="762665" y="3023488"/>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2A7E4E40-472F-4E50-8A7A-45C10FDD7171}"/>
              </a:ext>
            </a:extLst>
          </p:cNvPr>
          <p:cNvCxnSpPr>
            <a:cxnSpLocks/>
          </p:cNvCxnSpPr>
          <p:nvPr/>
        </p:nvCxnSpPr>
        <p:spPr>
          <a:xfrm flipH="1">
            <a:off x="762665" y="3347853"/>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C3924889-45B9-4383-9C9E-48F0A9C27AD8}"/>
              </a:ext>
            </a:extLst>
          </p:cNvPr>
          <p:cNvCxnSpPr>
            <a:cxnSpLocks/>
          </p:cNvCxnSpPr>
          <p:nvPr/>
        </p:nvCxnSpPr>
        <p:spPr>
          <a:xfrm flipH="1">
            <a:off x="748719" y="2838976"/>
            <a:ext cx="13947" cy="5088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 name="Straight Arrow Connector 5">
            <a:extLst>
              <a:ext uri="{FF2B5EF4-FFF2-40B4-BE49-F238E27FC236}">
                <a16:creationId xmlns:a16="http://schemas.microsoft.com/office/drawing/2014/main" id="{A3439F0C-5143-461F-8F3C-2E830785DEFC}"/>
              </a:ext>
            </a:extLst>
          </p:cNvPr>
          <p:cNvCxnSpPr>
            <a:stCxn id="50" idx="2"/>
          </p:cNvCxnSpPr>
          <p:nvPr/>
        </p:nvCxnSpPr>
        <p:spPr>
          <a:xfrm flipH="1">
            <a:off x="2971800" y="589204"/>
            <a:ext cx="1591436" cy="706196"/>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0" name="Straight Arrow Connector 9">
            <a:extLst>
              <a:ext uri="{FF2B5EF4-FFF2-40B4-BE49-F238E27FC236}">
                <a16:creationId xmlns:a16="http://schemas.microsoft.com/office/drawing/2014/main" id="{84DC796E-F6ED-4FBB-82D2-A260F480BF8A}"/>
              </a:ext>
            </a:extLst>
          </p:cNvPr>
          <p:cNvCxnSpPr>
            <a:cxnSpLocks/>
          </p:cNvCxnSpPr>
          <p:nvPr/>
        </p:nvCxnSpPr>
        <p:spPr>
          <a:xfrm>
            <a:off x="4572000" y="589204"/>
            <a:ext cx="1600200" cy="706196"/>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6" name="Straight Arrow Connector 25">
            <a:extLst>
              <a:ext uri="{FF2B5EF4-FFF2-40B4-BE49-F238E27FC236}">
                <a16:creationId xmlns:a16="http://schemas.microsoft.com/office/drawing/2014/main" id="{B70E0124-9B84-41A5-8D84-A66B7838A706}"/>
              </a:ext>
            </a:extLst>
          </p:cNvPr>
          <p:cNvCxnSpPr>
            <a:cxnSpLocks/>
          </p:cNvCxnSpPr>
          <p:nvPr/>
        </p:nvCxnSpPr>
        <p:spPr>
          <a:xfrm flipH="1">
            <a:off x="1159539" y="1828800"/>
            <a:ext cx="1290435" cy="478059"/>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28" name="Straight Arrow Connector 27">
            <a:extLst>
              <a:ext uri="{FF2B5EF4-FFF2-40B4-BE49-F238E27FC236}">
                <a16:creationId xmlns:a16="http://schemas.microsoft.com/office/drawing/2014/main" id="{567A4249-5C59-4416-8A8E-1C35913900AB}"/>
              </a:ext>
            </a:extLst>
          </p:cNvPr>
          <p:cNvCxnSpPr>
            <a:cxnSpLocks/>
          </p:cNvCxnSpPr>
          <p:nvPr/>
        </p:nvCxnSpPr>
        <p:spPr>
          <a:xfrm>
            <a:off x="2449973" y="1832208"/>
            <a:ext cx="1268784"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56" name="Text Box 6">
            <a:extLst>
              <a:ext uri="{FF2B5EF4-FFF2-40B4-BE49-F238E27FC236}">
                <a16:creationId xmlns:a16="http://schemas.microsoft.com/office/drawing/2014/main" id="{557983BD-9D64-49B9-A366-A08663B0451F}"/>
              </a:ext>
            </a:extLst>
          </p:cNvPr>
          <p:cNvSpPr txBox="1">
            <a:spLocks noChangeArrowheads="1"/>
          </p:cNvSpPr>
          <p:nvPr/>
        </p:nvSpPr>
        <p:spPr bwMode="auto">
          <a:xfrm>
            <a:off x="5029200" y="2356376"/>
            <a:ext cx="813043"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r" eaLnBrk="1" hangingPunct="1">
              <a:lnSpc>
                <a:spcPct val="80000"/>
              </a:lnSpc>
              <a:spcBef>
                <a:spcPct val="0"/>
              </a:spcBef>
              <a:buClrTx/>
              <a:buSzTx/>
              <a:buFontTx/>
              <a:buNone/>
            </a:pPr>
            <a:r>
              <a:rPr lang="en-US" altLang="en-US" sz="1800" dirty="0"/>
              <a:t>‘Push’</a:t>
            </a:r>
          </a:p>
        </p:txBody>
      </p:sp>
      <p:sp>
        <p:nvSpPr>
          <p:cNvPr id="57" name="Text Box 14">
            <a:extLst>
              <a:ext uri="{FF2B5EF4-FFF2-40B4-BE49-F238E27FC236}">
                <a16:creationId xmlns:a16="http://schemas.microsoft.com/office/drawing/2014/main" id="{5DAFA1C1-3A29-4C27-A379-663FDD22E326}"/>
              </a:ext>
            </a:extLst>
          </p:cNvPr>
          <p:cNvSpPr txBox="1">
            <a:spLocks noChangeArrowheads="1"/>
          </p:cNvSpPr>
          <p:nvPr/>
        </p:nvSpPr>
        <p:spPr bwMode="auto">
          <a:xfrm>
            <a:off x="7620000" y="2365901"/>
            <a:ext cx="671979"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‘Pull’</a:t>
            </a:r>
          </a:p>
        </p:txBody>
      </p:sp>
      <p:cxnSp>
        <p:nvCxnSpPr>
          <p:cNvPr id="58" name="Straight Arrow Connector 57">
            <a:extLst>
              <a:ext uri="{FF2B5EF4-FFF2-40B4-BE49-F238E27FC236}">
                <a16:creationId xmlns:a16="http://schemas.microsoft.com/office/drawing/2014/main" id="{E874FEE9-46BD-46A3-90A3-DE7CC220FBFF}"/>
              </a:ext>
            </a:extLst>
          </p:cNvPr>
          <p:cNvCxnSpPr>
            <a:cxnSpLocks/>
          </p:cNvCxnSpPr>
          <p:nvPr/>
        </p:nvCxnSpPr>
        <p:spPr>
          <a:xfrm flipH="1">
            <a:off x="5867400" y="1828800"/>
            <a:ext cx="849775" cy="477455"/>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59" name="Straight Arrow Connector 58">
            <a:extLst>
              <a:ext uri="{FF2B5EF4-FFF2-40B4-BE49-F238E27FC236}">
                <a16:creationId xmlns:a16="http://schemas.microsoft.com/office/drawing/2014/main" id="{C370A4A1-FE96-4E70-B89E-839542A5E241}"/>
              </a:ext>
            </a:extLst>
          </p:cNvPr>
          <p:cNvCxnSpPr>
            <a:cxnSpLocks/>
          </p:cNvCxnSpPr>
          <p:nvPr/>
        </p:nvCxnSpPr>
        <p:spPr>
          <a:xfrm>
            <a:off x="6717173" y="1832208"/>
            <a:ext cx="902827" cy="474047"/>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101" name="Text Box 42">
            <a:extLst>
              <a:ext uri="{FF2B5EF4-FFF2-40B4-BE49-F238E27FC236}">
                <a16:creationId xmlns:a16="http://schemas.microsoft.com/office/drawing/2014/main" id="{334BC1A9-19DE-4364-B6DD-2EE35901B8C6}"/>
              </a:ext>
            </a:extLst>
          </p:cNvPr>
          <p:cNvSpPr txBox="1">
            <a:spLocks noChangeArrowheads="1"/>
          </p:cNvSpPr>
          <p:nvPr/>
        </p:nvSpPr>
        <p:spPr bwMode="auto">
          <a:xfrm>
            <a:off x="5551406" y="3192546"/>
            <a:ext cx="2276072"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ERD/choroidal effusion</a:t>
            </a:r>
          </a:p>
        </p:txBody>
      </p:sp>
      <p:sp>
        <p:nvSpPr>
          <p:cNvPr id="103" name="Text Box 47">
            <a:extLst>
              <a:ext uri="{FF2B5EF4-FFF2-40B4-BE49-F238E27FC236}">
                <a16:creationId xmlns:a16="http://schemas.microsoft.com/office/drawing/2014/main" id="{B8E0D8FB-F6B2-4B80-97DB-EF49CE3BCD2B}"/>
              </a:ext>
            </a:extLst>
          </p:cNvPr>
          <p:cNvSpPr txBox="1">
            <a:spLocks noChangeArrowheads="1"/>
          </p:cNvSpPr>
          <p:nvPr/>
        </p:nvSpPr>
        <p:spPr bwMode="auto">
          <a:xfrm>
            <a:off x="5543446" y="4055146"/>
            <a:ext cx="1733167"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b="1" dirty="0" err="1"/>
              <a:t>Nanophthalmos</a:t>
            </a:r>
            <a:endParaRPr lang="en-US" altLang="en-US" sz="1600" b="1" dirty="0"/>
          </a:p>
        </p:txBody>
      </p:sp>
      <p:cxnSp>
        <p:nvCxnSpPr>
          <p:cNvPr id="104" name="Straight Connector 103">
            <a:extLst>
              <a:ext uri="{FF2B5EF4-FFF2-40B4-BE49-F238E27FC236}">
                <a16:creationId xmlns:a16="http://schemas.microsoft.com/office/drawing/2014/main" id="{49D87D4A-E317-4446-9B95-5184CB3968F3}"/>
              </a:ext>
            </a:extLst>
          </p:cNvPr>
          <p:cNvCxnSpPr>
            <a:cxnSpLocks/>
          </p:cNvCxnSpPr>
          <p:nvPr/>
        </p:nvCxnSpPr>
        <p:spPr>
          <a:xfrm flipH="1">
            <a:off x="5316229" y="2667000"/>
            <a:ext cx="7397" cy="2531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5" name="Straight Connector 104">
            <a:extLst>
              <a:ext uri="{FF2B5EF4-FFF2-40B4-BE49-F238E27FC236}">
                <a16:creationId xmlns:a16="http://schemas.microsoft.com/office/drawing/2014/main" id="{F40B6D71-75A8-4A88-864D-00D14C2F710D}"/>
              </a:ext>
            </a:extLst>
          </p:cNvPr>
          <p:cNvCxnSpPr/>
          <p:nvPr/>
        </p:nvCxnSpPr>
        <p:spPr>
          <a:xfrm flipH="1">
            <a:off x="5323624" y="2832814"/>
            <a:ext cx="24447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6" name="Straight Connector 105">
            <a:extLst>
              <a:ext uri="{FF2B5EF4-FFF2-40B4-BE49-F238E27FC236}">
                <a16:creationId xmlns:a16="http://schemas.microsoft.com/office/drawing/2014/main" id="{010BF7B2-AA07-4DCF-822D-E2DB5CC0BF59}"/>
              </a:ext>
            </a:extLst>
          </p:cNvPr>
          <p:cNvCxnSpPr/>
          <p:nvPr/>
        </p:nvCxnSpPr>
        <p:spPr>
          <a:xfrm flipH="1">
            <a:off x="5323624" y="3360065"/>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a:extLst>
              <a:ext uri="{FF2B5EF4-FFF2-40B4-BE49-F238E27FC236}">
                <a16:creationId xmlns:a16="http://schemas.microsoft.com/office/drawing/2014/main" id="{BAC8035C-3999-4C31-93CD-6C0D2ADEB73B}"/>
              </a:ext>
            </a:extLst>
          </p:cNvPr>
          <p:cNvCxnSpPr/>
          <p:nvPr/>
        </p:nvCxnSpPr>
        <p:spPr>
          <a:xfrm flipH="1">
            <a:off x="5323536" y="3786938"/>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8" name="Straight Connector 107">
            <a:extLst>
              <a:ext uri="{FF2B5EF4-FFF2-40B4-BE49-F238E27FC236}">
                <a16:creationId xmlns:a16="http://schemas.microsoft.com/office/drawing/2014/main" id="{DB64CAEE-69B4-426A-8A5B-D1269DBF0F66}"/>
              </a:ext>
            </a:extLst>
          </p:cNvPr>
          <p:cNvCxnSpPr/>
          <p:nvPr/>
        </p:nvCxnSpPr>
        <p:spPr>
          <a:xfrm flipH="1">
            <a:off x="5327493" y="4249152"/>
            <a:ext cx="24447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2" name="Straight Connector 111">
            <a:extLst>
              <a:ext uri="{FF2B5EF4-FFF2-40B4-BE49-F238E27FC236}">
                <a16:creationId xmlns:a16="http://schemas.microsoft.com/office/drawing/2014/main" id="{99A16C30-4BE4-48E5-8B65-0C5F3039B8DC}"/>
              </a:ext>
            </a:extLst>
          </p:cNvPr>
          <p:cNvCxnSpPr/>
          <p:nvPr/>
        </p:nvCxnSpPr>
        <p:spPr>
          <a:xfrm flipH="1">
            <a:off x="5333455" y="51816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13" name="Text Box 42">
            <a:extLst>
              <a:ext uri="{FF2B5EF4-FFF2-40B4-BE49-F238E27FC236}">
                <a16:creationId xmlns:a16="http://schemas.microsoft.com/office/drawing/2014/main" id="{056DFFD9-3CA2-42E7-90FE-4F14522E3504}"/>
              </a:ext>
            </a:extLst>
          </p:cNvPr>
          <p:cNvSpPr txBox="1">
            <a:spLocks noChangeArrowheads="1"/>
          </p:cNvSpPr>
          <p:nvPr/>
        </p:nvSpPr>
        <p:spPr bwMode="auto">
          <a:xfrm>
            <a:off x="5533954" y="3623846"/>
            <a:ext cx="1563248"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Retinal surgery</a:t>
            </a:r>
          </a:p>
        </p:txBody>
      </p:sp>
      <p:sp>
        <p:nvSpPr>
          <p:cNvPr id="118" name="Text Box 47">
            <a:extLst>
              <a:ext uri="{FF2B5EF4-FFF2-40B4-BE49-F238E27FC236}">
                <a16:creationId xmlns:a16="http://schemas.microsoft.com/office/drawing/2014/main" id="{3F59D898-ECAD-49F0-9425-2A1BC8DDA7B5}"/>
              </a:ext>
            </a:extLst>
          </p:cNvPr>
          <p:cNvSpPr txBox="1">
            <a:spLocks noChangeArrowheads="1"/>
          </p:cNvSpPr>
          <p:nvPr/>
        </p:nvSpPr>
        <p:spPr bwMode="auto">
          <a:xfrm>
            <a:off x="5523688" y="4538246"/>
            <a:ext cx="1414170"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Drug-induced</a:t>
            </a:r>
          </a:p>
        </p:txBody>
      </p:sp>
      <p:sp>
        <p:nvSpPr>
          <p:cNvPr id="121" name="Text Box 45">
            <a:extLst>
              <a:ext uri="{FF2B5EF4-FFF2-40B4-BE49-F238E27FC236}">
                <a16:creationId xmlns:a16="http://schemas.microsoft.com/office/drawing/2014/main" id="{261B7576-5E47-4AEB-A7FB-9A1B9ECB52C4}"/>
              </a:ext>
            </a:extLst>
          </p:cNvPr>
          <p:cNvSpPr txBox="1">
            <a:spLocks noChangeArrowheads="1"/>
          </p:cNvSpPr>
          <p:nvPr/>
        </p:nvSpPr>
        <p:spPr bwMode="auto">
          <a:xfrm>
            <a:off x="5523688" y="5013493"/>
            <a:ext cx="582211"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PFV</a:t>
            </a:r>
          </a:p>
        </p:txBody>
      </p:sp>
      <p:sp>
        <p:nvSpPr>
          <p:cNvPr id="16" name="TextBox 15">
            <a:extLst>
              <a:ext uri="{FF2B5EF4-FFF2-40B4-BE49-F238E27FC236}">
                <a16:creationId xmlns:a16="http://schemas.microsoft.com/office/drawing/2014/main" id="{984E008D-FBBA-42B4-940E-EA26772E0161}"/>
              </a:ext>
            </a:extLst>
          </p:cNvPr>
          <p:cNvSpPr txBox="1"/>
          <p:nvPr/>
        </p:nvSpPr>
        <p:spPr>
          <a:xfrm>
            <a:off x="6230528" y="5257800"/>
            <a:ext cx="1326004" cy="369332"/>
          </a:xfrm>
          <a:prstGeom prst="rect">
            <a:avLst/>
          </a:prstGeom>
          <a:noFill/>
        </p:spPr>
        <p:txBody>
          <a:bodyPr wrap="none" rtlCol="0">
            <a:spAutoFit/>
          </a:bodyPr>
          <a:lstStyle/>
          <a:p>
            <a:pPr algn="ctr"/>
            <a:r>
              <a:rPr lang="en-US" dirty="0">
                <a:solidFill>
                  <a:schemeClr val="bg1">
                    <a:lumMod val="75000"/>
                  </a:schemeClr>
                </a:solidFill>
              </a:rPr>
              <a:t>Both/Either</a:t>
            </a:r>
          </a:p>
        </p:txBody>
      </p:sp>
      <p:cxnSp>
        <p:nvCxnSpPr>
          <p:cNvPr id="125" name="Straight Connector 124">
            <a:extLst>
              <a:ext uri="{FF2B5EF4-FFF2-40B4-BE49-F238E27FC236}">
                <a16:creationId xmlns:a16="http://schemas.microsoft.com/office/drawing/2014/main" id="{01138141-D318-4ED7-A7FE-D8F2155CE890}"/>
              </a:ext>
            </a:extLst>
          </p:cNvPr>
          <p:cNvCxnSpPr/>
          <p:nvPr/>
        </p:nvCxnSpPr>
        <p:spPr>
          <a:xfrm flipH="1">
            <a:off x="5334000" y="4724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00" name="Text Box 23">
            <a:extLst>
              <a:ext uri="{FF2B5EF4-FFF2-40B4-BE49-F238E27FC236}">
                <a16:creationId xmlns:a16="http://schemas.microsoft.com/office/drawing/2014/main" id="{D8F2FCFF-2984-4836-B000-9C5601A8EAAA}"/>
              </a:ext>
            </a:extLst>
          </p:cNvPr>
          <p:cNvSpPr txBox="1">
            <a:spLocks noChangeArrowheads="1"/>
          </p:cNvSpPr>
          <p:nvPr/>
        </p:nvSpPr>
        <p:spPr bwMode="auto">
          <a:xfrm>
            <a:off x="5530369" y="2667000"/>
            <a:ext cx="2143536"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Aqueous misdirection</a:t>
            </a:r>
          </a:p>
        </p:txBody>
      </p:sp>
      <p:sp>
        <p:nvSpPr>
          <p:cNvPr id="36" name="TextBox 35">
            <a:extLst>
              <a:ext uri="{FF2B5EF4-FFF2-40B4-BE49-F238E27FC236}">
                <a16:creationId xmlns:a16="http://schemas.microsoft.com/office/drawing/2014/main" id="{1CEB7192-5CCD-4BBC-82EC-0337F268EF81}"/>
              </a:ext>
            </a:extLst>
          </p:cNvPr>
          <p:cNvSpPr txBox="1"/>
          <p:nvPr/>
        </p:nvSpPr>
        <p:spPr>
          <a:xfrm>
            <a:off x="181867" y="1750468"/>
            <a:ext cx="6083118" cy="2062103"/>
          </a:xfrm>
          <a:prstGeom prst="rect">
            <a:avLst/>
          </a:prstGeom>
          <a:solidFill>
            <a:schemeClr val="accent1">
              <a:lumMod val="75000"/>
            </a:schemeClr>
          </a:solidFill>
        </p:spPr>
        <p:txBody>
          <a:bodyPr wrap="square" rtlCol="0">
            <a:spAutoFit/>
          </a:bodyPr>
          <a:lstStyle/>
          <a:p>
            <a:r>
              <a:rPr lang="en-US" sz="1600" i="1" dirty="0">
                <a:solidFill>
                  <a:schemeClr val="bg1"/>
                </a:solidFill>
              </a:rPr>
              <a:t>What does it mean to say an eye is </a:t>
            </a:r>
            <a:r>
              <a:rPr lang="en-US" sz="1600" dirty="0" err="1">
                <a:solidFill>
                  <a:schemeClr val="bg1"/>
                </a:solidFill>
              </a:rPr>
              <a:t>nanophthalmic</a:t>
            </a:r>
            <a:r>
              <a:rPr lang="en-US" sz="1600" i="1" dirty="0">
                <a:solidFill>
                  <a:schemeClr val="bg1"/>
                </a:solidFill>
              </a:rPr>
              <a:t>?</a:t>
            </a:r>
          </a:p>
          <a:p>
            <a:r>
              <a:rPr lang="en-US" sz="1600" dirty="0">
                <a:solidFill>
                  <a:schemeClr val="bg1"/>
                </a:solidFill>
              </a:rPr>
              <a:t>It means the eye is small—axial length &lt;  20  mm; small/shallow AC , small (possibly micro-)  cornea . </a:t>
            </a:r>
            <a:r>
              <a:rPr lang="en-US" sz="1600" dirty="0"/>
              <a:t>The exception is the  lens , which is comparatively large for the otherwise small eye. </a:t>
            </a:r>
            <a:r>
              <a:rPr lang="en-US" sz="1600" dirty="0">
                <a:solidFill>
                  <a:schemeClr val="bg1"/>
                </a:solidFill>
              </a:rPr>
              <a:t>Further, the sclera tends to be abnormally  thick , which can impede venous drainage of the eye by compromising flow through the   vortex veins . </a:t>
            </a:r>
            <a:r>
              <a:rPr lang="en-US" sz="1600" dirty="0">
                <a:solidFill>
                  <a:schemeClr val="accent1">
                    <a:lumMod val="75000"/>
                  </a:schemeClr>
                </a:solidFill>
              </a:rPr>
              <a:t>All of these factors combine to render </a:t>
            </a:r>
            <a:r>
              <a:rPr lang="en-US" sz="1600" dirty="0" err="1">
                <a:solidFill>
                  <a:schemeClr val="accent1">
                    <a:lumMod val="75000"/>
                  </a:schemeClr>
                </a:solidFill>
              </a:rPr>
              <a:t>nanophthalmic</a:t>
            </a:r>
            <a:r>
              <a:rPr lang="en-US" sz="1600" dirty="0">
                <a:solidFill>
                  <a:schemeClr val="accent1">
                    <a:lumMod val="75000"/>
                  </a:schemeClr>
                </a:solidFill>
              </a:rPr>
              <a:t> eyes highly susceptible to angle closure.</a:t>
            </a:r>
          </a:p>
        </p:txBody>
      </p:sp>
      <p:sp>
        <p:nvSpPr>
          <p:cNvPr id="42" name="Rectangle 41">
            <a:extLst>
              <a:ext uri="{FF2B5EF4-FFF2-40B4-BE49-F238E27FC236}">
                <a16:creationId xmlns:a16="http://schemas.microsoft.com/office/drawing/2014/main" id="{32D99010-8B36-4B71-AF17-175E5CCF1867}"/>
              </a:ext>
            </a:extLst>
          </p:cNvPr>
          <p:cNvSpPr/>
          <p:nvPr/>
        </p:nvSpPr>
        <p:spPr>
          <a:xfrm>
            <a:off x="3276600" y="2769684"/>
            <a:ext cx="595279" cy="278004"/>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Oval 42">
            <a:extLst>
              <a:ext uri="{FF2B5EF4-FFF2-40B4-BE49-F238E27FC236}">
                <a16:creationId xmlns:a16="http://schemas.microsoft.com/office/drawing/2014/main" id="{33788328-663B-4237-9BE6-B0C07B8BB61C}"/>
              </a:ext>
            </a:extLst>
          </p:cNvPr>
          <p:cNvSpPr/>
          <p:nvPr/>
        </p:nvSpPr>
        <p:spPr>
          <a:xfrm>
            <a:off x="5441637" y="4005469"/>
            <a:ext cx="1847059" cy="490331"/>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Rectangle 39">
            <a:extLst>
              <a:ext uri="{FF2B5EF4-FFF2-40B4-BE49-F238E27FC236}">
                <a16:creationId xmlns:a16="http://schemas.microsoft.com/office/drawing/2014/main" id="{ABA0A966-2560-4668-A12F-62F38063719D}"/>
              </a:ext>
            </a:extLst>
          </p:cNvPr>
          <p:cNvSpPr/>
          <p:nvPr/>
        </p:nvSpPr>
        <p:spPr>
          <a:xfrm>
            <a:off x="174142" y="3269416"/>
            <a:ext cx="1214294" cy="27129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800" dirty="0">
                <a:solidFill>
                  <a:schemeClr val="tx1"/>
                </a:solidFill>
              </a:rPr>
              <a:t>two words</a:t>
            </a:r>
          </a:p>
        </p:txBody>
      </p:sp>
    </p:spTree>
    <p:extLst>
      <p:ext uri="{BB962C8B-B14F-4D97-AF65-F5344CB8AC3E}">
        <p14:creationId xmlns:p14="http://schemas.microsoft.com/office/powerpoint/2010/main" val="2334470950"/>
      </p:ext>
    </p:extLst>
  </p:cSld>
  <p:clrMapOvr>
    <a:masterClrMapping/>
  </p:clrMapOvr>
</p:sld>
</file>

<file path=ppt/slides/slide1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Straight Arrow Connector 12">
            <a:extLst>
              <a:ext uri="{FF2B5EF4-FFF2-40B4-BE49-F238E27FC236}">
                <a16:creationId xmlns:a16="http://schemas.microsoft.com/office/drawing/2014/main" id="{A6DE2085-829C-480C-9216-69D6039C0A37}"/>
              </a:ext>
            </a:extLst>
          </p:cNvPr>
          <p:cNvCxnSpPr>
            <a:cxnSpLocks/>
          </p:cNvCxnSpPr>
          <p:nvPr/>
        </p:nvCxnSpPr>
        <p:spPr>
          <a:xfrm>
            <a:off x="6717173" y="1828800"/>
            <a:ext cx="0" cy="3462754"/>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43014" name="Text Box 6"/>
          <p:cNvSpPr txBox="1">
            <a:spLocks noChangeArrowheads="1"/>
          </p:cNvSpPr>
          <p:nvPr/>
        </p:nvSpPr>
        <p:spPr bwMode="auto">
          <a:xfrm>
            <a:off x="533400" y="2356376"/>
            <a:ext cx="1005403"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Lens-</a:t>
            </a:r>
          </a:p>
          <a:p>
            <a:pPr algn="ctr" eaLnBrk="1" hangingPunct="1">
              <a:lnSpc>
                <a:spcPct val="80000"/>
              </a:lnSpc>
              <a:spcBef>
                <a:spcPct val="0"/>
              </a:spcBef>
              <a:buClrTx/>
              <a:buSzTx/>
              <a:buFontTx/>
              <a:buNone/>
            </a:pPr>
            <a:r>
              <a:rPr lang="en-US" altLang="en-US" sz="1800" dirty="0">
                <a:solidFill>
                  <a:schemeClr val="bg1">
                    <a:lumMod val="75000"/>
                  </a:schemeClr>
                </a:solidFill>
              </a:rPr>
              <a:t>Induced</a:t>
            </a:r>
          </a:p>
        </p:txBody>
      </p:sp>
      <p:sp>
        <p:nvSpPr>
          <p:cNvPr id="43017" name="Text Box 14"/>
          <p:cNvSpPr txBox="1">
            <a:spLocks noChangeArrowheads="1"/>
          </p:cNvSpPr>
          <p:nvPr/>
        </p:nvSpPr>
        <p:spPr bwMode="auto">
          <a:xfrm>
            <a:off x="3026498" y="2365901"/>
            <a:ext cx="1633781"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Aphakic/</a:t>
            </a:r>
          </a:p>
          <a:p>
            <a:pPr algn="ctr" eaLnBrk="1" hangingPunct="1">
              <a:lnSpc>
                <a:spcPct val="80000"/>
              </a:lnSpc>
              <a:spcBef>
                <a:spcPct val="0"/>
              </a:spcBef>
              <a:buClrTx/>
              <a:buSzTx/>
              <a:buFontTx/>
              <a:buNone/>
            </a:pPr>
            <a:r>
              <a:rPr lang="en-US" altLang="en-US" sz="1800" dirty="0" err="1">
                <a:solidFill>
                  <a:schemeClr val="bg1">
                    <a:lumMod val="75000"/>
                  </a:schemeClr>
                </a:solidFill>
              </a:rPr>
              <a:t>Pseudophakic</a:t>
            </a:r>
            <a:endParaRPr lang="en-US" altLang="en-US" sz="1800" dirty="0">
              <a:solidFill>
                <a:schemeClr val="bg1">
                  <a:lumMod val="75000"/>
                </a:schemeClr>
              </a:solidFill>
            </a:endParaRPr>
          </a:p>
        </p:txBody>
      </p:sp>
      <p:sp>
        <p:nvSpPr>
          <p:cNvPr id="43031" name="Text Box 35"/>
          <p:cNvSpPr txBox="1">
            <a:spLocks noChangeArrowheads="1"/>
          </p:cNvSpPr>
          <p:nvPr/>
        </p:nvSpPr>
        <p:spPr bwMode="auto">
          <a:xfrm>
            <a:off x="1190847" y="1295400"/>
            <a:ext cx="2473754"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solidFill>
                  <a:schemeClr val="bg1">
                    <a:lumMod val="75000"/>
                  </a:schemeClr>
                </a:solidFill>
              </a:rPr>
              <a:t>w/ Pupillary Block</a:t>
            </a:r>
          </a:p>
        </p:txBody>
      </p:sp>
      <p:sp>
        <p:nvSpPr>
          <p:cNvPr id="43032" name="Text Box 36"/>
          <p:cNvSpPr txBox="1">
            <a:spLocks noChangeArrowheads="1"/>
          </p:cNvSpPr>
          <p:nvPr/>
        </p:nvSpPr>
        <p:spPr bwMode="auto">
          <a:xfrm>
            <a:off x="5181600" y="1295400"/>
            <a:ext cx="2630848"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t>w/o Pupillary Block</a:t>
            </a:r>
          </a:p>
        </p:txBody>
      </p:sp>
      <p:sp>
        <p:nvSpPr>
          <p:cNvPr id="49" name="Rectangle 2">
            <a:extLst>
              <a:ext uri="{FF2B5EF4-FFF2-40B4-BE49-F238E27FC236}">
                <a16:creationId xmlns:a16="http://schemas.microsoft.com/office/drawing/2014/main" id="{240EE5BF-F7D2-4FC8-A5DD-F6B5423153C6}"/>
              </a:ext>
            </a:extLst>
          </p:cNvPr>
          <p:cNvSpPr>
            <a:spLocks noGrp="1" noChangeArrowheads="1"/>
          </p:cNvSpPr>
          <p:nvPr>
            <p:ph type="title"/>
          </p:nvPr>
        </p:nvSpPr>
        <p:spPr>
          <a:xfrm>
            <a:off x="457200" y="304800"/>
            <a:ext cx="7543800" cy="563562"/>
          </a:xfrm>
        </p:spPr>
        <p:txBody>
          <a:bodyPr/>
          <a:lstStyle/>
          <a:p>
            <a:pPr eaLnBrk="1" hangingPunct="1"/>
            <a:r>
              <a:rPr lang="en-US" altLang="en-US" sz="3500" dirty="0"/>
              <a:t>A</a:t>
            </a:r>
          </a:p>
        </p:txBody>
      </p:sp>
      <p:sp>
        <p:nvSpPr>
          <p:cNvPr id="50" name="TextBox 49">
            <a:extLst>
              <a:ext uri="{FF2B5EF4-FFF2-40B4-BE49-F238E27FC236}">
                <a16:creationId xmlns:a16="http://schemas.microsoft.com/office/drawing/2014/main" id="{CF426230-46C8-405C-9015-99EF57762A2E}"/>
              </a:ext>
            </a:extLst>
          </p:cNvPr>
          <p:cNvSpPr txBox="1"/>
          <p:nvPr/>
        </p:nvSpPr>
        <p:spPr>
          <a:xfrm>
            <a:off x="2259496" y="189094"/>
            <a:ext cx="4607480" cy="400110"/>
          </a:xfrm>
          <a:prstGeom prst="rect">
            <a:avLst/>
          </a:prstGeom>
          <a:solidFill>
            <a:schemeClr val="accent1">
              <a:lumMod val="60000"/>
              <a:lumOff val="40000"/>
            </a:schemeClr>
          </a:solidFill>
        </p:spPr>
        <p:txBody>
          <a:bodyPr wrap="none" rtlCol="0">
            <a:spAutoFit/>
          </a:bodyPr>
          <a:lstStyle/>
          <a:p>
            <a:pPr algn="ctr"/>
            <a:r>
              <a:rPr lang="en-US" sz="2000" b="1" dirty="0"/>
              <a:t>Secondary Angle Closure Glaucoma</a:t>
            </a:r>
          </a:p>
        </p:txBody>
      </p:sp>
      <p:sp>
        <p:nvSpPr>
          <p:cNvPr id="2" name="TextBox 1">
            <a:extLst>
              <a:ext uri="{FF2B5EF4-FFF2-40B4-BE49-F238E27FC236}">
                <a16:creationId xmlns:a16="http://schemas.microsoft.com/office/drawing/2014/main" id="{A7E30BEC-923B-4C9A-A856-BDD0D882F6B8}"/>
              </a:ext>
            </a:extLst>
          </p:cNvPr>
          <p:cNvSpPr txBox="1"/>
          <p:nvPr/>
        </p:nvSpPr>
        <p:spPr>
          <a:xfrm>
            <a:off x="887305" y="2844119"/>
            <a:ext cx="1494320" cy="338554"/>
          </a:xfrm>
          <a:prstGeom prst="rect">
            <a:avLst/>
          </a:prstGeom>
          <a:noFill/>
        </p:spPr>
        <p:txBody>
          <a:bodyPr wrap="none" rtlCol="0">
            <a:spAutoFit/>
          </a:bodyPr>
          <a:lstStyle/>
          <a:p>
            <a:r>
              <a:rPr lang="en-US" sz="1600" dirty="0" err="1">
                <a:solidFill>
                  <a:schemeClr val="bg1">
                    <a:lumMod val="75000"/>
                  </a:schemeClr>
                </a:solidFill>
              </a:rPr>
              <a:t>Phacomorphic</a:t>
            </a:r>
            <a:endParaRPr lang="en-US" sz="1600" dirty="0">
              <a:solidFill>
                <a:schemeClr val="bg1">
                  <a:lumMod val="75000"/>
                </a:schemeClr>
              </a:solidFill>
            </a:endParaRPr>
          </a:p>
        </p:txBody>
      </p:sp>
      <p:sp>
        <p:nvSpPr>
          <p:cNvPr id="51" name="TextBox 50">
            <a:extLst>
              <a:ext uri="{FF2B5EF4-FFF2-40B4-BE49-F238E27FC236}">
                <a16:creationId xmlns:a16="http://schemas.microsoft.com/office/drawing/2014/main" id="{156069D4-340B-4160-A336-EBF73557CEE0}"/>
              </a:ext>
            </a:extLst>
          </p:cNvPr>
          <p:cNvSpPr txBox="1"/>
          <p:nvPr/>
        </p:nvSpPr>
        <p:spPr>
          <a:xfrm>
            <a:off x="884725" y="3175578"/>
            <a:ext cx="1402948" cy="338554"/>
          </a:xfrm>
          <a:prstGeom prst="rect">
            <a:avLst/>
          </a:prstGeom>
          <a:noFill/>
        </p:spPr>
        <p:txBody>
          <a:bodyPr wrap="none" rtlCol="0">
            <a:spAutoFit/>
          </a:bodyPr>
          <a:lstStyle/>
          <a:p>
            <a:r>
              <a:rPr lang="en-US" sz="1600" dirty="0">
                <a:solidFill>
                  <a:schemeClr val="bg1">
                    <a:lumMod val="75000"/>
                  </a:schemeClr>
                </a:solidFill>
              </a:rPr>
              <a:t>Ectopia </a:t>
            </a:r>
            <a:r>
              <a:rPr lang="en-US" sz="1600" dirty="0" err="1">
                <a:solidFill>
                  <a:schemeClr val="bg1">
                    <a:lumMod val="75000"/>
                  </a:schemeClr>
                </a:solidFill>
              </a:rPr>
              <a:t>lentis</a:t>
            </a:r>
            <a:endParaRPr lang="en-US" sz="1600" dirty="0">
              <a:solidFill>
                <a:schemeClr val="bg1">
                  <a:lumMod val="75000"/>
                </a:schemeClr>
              </a:solidFill>
            </a:endParaRPr>
          </a:p>
        </p:txBody>
      </p:sp>
      <p:cxnSp>
        <p:nvCxnSpPr>
          <p:cNvPr id="71" name="Straight Connector 70">
            <a:extLst>
              <a:ext uri="{FF2B5EF4-FFF2-40B4-BE49-F238E27FC236}">
                <a16:creationId xmlns:a16="http://schemas.microsoft.com/office/drawing/2014/main" id="{C104938D-BA8D-4E39-9D5F-9EE2012F2F3C}"/>
              </a:ext>
            </a:extLst>
          </p:cNvPr>
          <p:cNvCxnSpPr>
            <a:cxnSpLocks/>
          </p:cNvCxnSpPr>
          <p:nvPr/>
        </p:nvCxnSpPr>
        <p:spPr>
          <a:xfrm flipH="1">
            <a:off x="762665" y="3023488"/>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2A7E4E40-472F-4E50-8A7A-45C10FDD7171}"/>
              </a:ext>
            </a:extLst>
          </p:cNvPr>
          <p:cNvCxnSpPr>
            <a:cxnSpLocks/>
          </p:cNvCxnSpPr>
          <p:nvPr/>
        </p:nvCxnSpPr>
        <p:spPr>
          <a:xfrm flipH="1">
            <a:off x="762665" y="3347853"/>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C3924889-45B9-4383-9C9E-48F0A9C27AD8}"/>
              </a:ext>
            </a:extLst>
          </p:cNvPr>
          <p:cNvCxnSpPr>
            <a:cxnSpLocks/>
          </p:cNvCxnSpPr>
          <p:nvPr/>
        </p:nvCxnSpPr>
        <p:spPr>
          <a:xfrm flipH="1">
            <a:off x="748719" y="2838976"/>
            <a:ext cx="13947" cy="5088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 name="Straight Arrow Connector 5">
            <a:extLst>
              <a:ext uri="{FF2B5EF4-FFF2-40B4-BE49-F238E27FC236}">
                <a16:creationId xmlns:a16="http://schemas.microsoft.com/office/drawing/2014/main" id="{A3439F0C-5143-461F-8F3C-2E830785DEFC}"/>
              </a:ext>
            </a:extLst>
          </p:cNvPr>
          <p:cNvCxnSpPr>
            <a:stCxn id="50" idx="2"/>
          </p:cNvCxnSpPr>
          <p:nvPr/>
        </p:nvCxnSpPr>
        <p:spPr>
          <a:xfrm flipH="1">
            <a:off x="2971800" y="589204"/>
            <a:ext cx="1591436" cy="706196"/>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0" name="Straight Arrow Connector 9">
            <a:extLst>
              <a:ext uri="{FF2B5EF4-FFF2-40B4-BE49-F238E27FC236}">
                <a16:creationId xmlns:a16="http://schemas.microsoft.com/office/drawing/2014/main" id="{84DC796E-F6ED-4FBB-82D2-A260F480BF8A}"/>
              </a:ext>
            </a:extLst>
          </p:cNvPr>
          <p:cNvCxnSpPr>
            <a:cxnSpLocks/>
          </p:cNvCxnSpPr>
          <p:nvPr/>
        </p:nvCxnSpPr>
        <p:spPr>
          <a:xfrm>
            <a:off x="4572000" y="589204"/>
            <a:ext cx="1600200" cy="706196"/>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6" name="Straight Arrow Connector 25">
            <a:extLst>
              <a:ext uri="{FF2B5EF4-FFF2-40B4-BE49-F238E27FC236}">
                <a16:creationId xmlns:a16="http://schemas.microsoft.com/office/drawing/2014/main" id="{B70E0124-9B84-41A5-8D84-A66B7838A706}"/>
              </a:ext>
            </a:extLst>
          </p:cNvPr>
          <p:cNvCxnSpPr>
            <a:cxnSpLocks/>
          </p:cNvCxnSpPr>
          <p:nvPr/>
        </p:nvCxnSpPr>
        <p:spPr>
          <a:xfrm flipH="1">
            <a:off x="1159539" y="1828800"/>
            <a:ext cx="1290435" cy="478059"/>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28" name="Straight Arrow Connector 27">
            <a:extLst>
              <a:ext uri="{FF2B5EF4-FFF2-40B4-BE49-F238E27FC236}">
                <a16:creationId xmlns:a16="http://schemas.microsoft.com/office/drawing/2014/main" id="{567A4249-5C59-4416-8A8E-1C35913900AB}"/>
              </a:ext>
            </a:extLst>
          </p:cNvPr>
          <p:cNvCxnSpPr>
            <a:cxnSpLocks/>
          </p:cNvCxnSpPr>
          <p:nvPr/>
        </p:nvCxnSpPr>
        <p:spPr>
          <a:xfrm>
            <a:off x="2449973" y="1832208"/>
            <a:ext cx="1268784"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56" name="Text Box 6">
            <a:extLst>
              <a:ext uri="{FF2B5EF4-FFF2-40B4-BE49-F238E27FC236}">
                <a16:creationId xmlns:a16="http://schemas.microsoft.com/office/drawing/2014/main" id="{557983BD-9D64-49B9-A366-A08663B0451F}"/>
              </a:ext>
            </a:extLst>
          </p:cNvPr>
          <p:cNvSpPr txBox="1">
            <a:spLocks noChangeArrowheads="1"/>
          </p:cNvSpPr>
          <p:nvPr/>
        </p:nvSpPr>
        <p:spPr bwMode="auto">
          <a:xfrm>
            <a:off x="5029200" y="2356376"/>
            <a:ext cx="813043"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r" eaLnBrk="1" hangingPunct="1">
              <a:lnSpc>
                <a:spcPct val="80000"/>
              </a:lnSpc>
              <a:spcBef>
                <a:spcPct val="0"/>
              </a:spcBef>
              <a:buClrTx/>
              <a:buSzTx/>
              <a:buFontTx/>
              <a:buNone/>
            </a:pPr>
            <a:r>
              <a:rPr lang="en-US" altLang="en-US" sz="1800" dirty="0"/>
              <a:t>‘Push’</a:t>
            </a:r>
          </a:p>
        </p:txBody>
      </p:sp>
      <p:sp>
        <p:nvSpPr>
          <p:cNvPr id="57" name="Text Box 14">
            <a:extLst>
              <a:ext uri="{FF2B5EF4-FFF2-40B4-BE49-F238E27FC236}">
                <a16:creationId xmlns:a16="http://schemas.microsoft.com/office/drawing/2014/main" id="{5DAFA1C1-3A29-4C27-A379-663FDD22E326}"/>
              </a:ext>
            </a:extLst>
          </p:cNvPr>
          <p:cNvSpPr txBox="1">
            <a:spLocks noChangeArrowheads="1"/>
          </p:cNvSpPr>
          <p:nvPr/>
        </p:nvSpPr>
        <p:spPr bwMode="auto">
          <a:xfrm>
            <a:off x="7620000" y="2365901"/>
            <a:ext cx="671979"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‘Pull’</a:t>
            </a:r>
          </a:p>
        </p:txBody>
      </p:sp>
      <p:cxnSp>
        <p:nvCxnSpPr>
          <p:cNvPr id="58" name="Straight Arrow Connector 57">
            <a:extLst>
              <a:ext uri="{FF2B5EF4-FFF2-40B4-BE49-F238E27FC236}">
                <a16:creationId xmlns:a16="http://schemas.microsoft.com/office/drawing/2014/main" id="{E874FEE9-46BD-46A3-90A3-DE7CC220FBFF}"/>
              </a:ext>
            </a:extLst>
          </p:cNvPr>
          <p:cNvCxnSpPr>
            <a:cxnSpLocks/>
          </p:cNvCxnSpPr>
          <p:nvPr/>
        </p:nvCxnSpPr>
        <p:spPr>
          <a:xfrm flipH="1">
            <a:off x="5867400" y="1828800"/>
            <a:ext cx="849775" cy="477455"/>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59" name="Straight Arrow Connector 58">
            <a:extLst>
              <a:ext uri="{FF2B5EF4-FFF2-40B4-BE49-F238E27FC236}">
                <a16:creationId xmlns:a16="http://schemas.microsoft.com/office/drawing/2014/main" id="{C370A4A1-FE96-4E70-B89E-839542A5E241}"/>
              </a:ext>
            </a:extLst>
          </p:cNvPr>
          <p:cNvCxnSpPr>
            <a:cxnSpLocks/>
          </p:cNvCxnSpPr>
          <p:nvPr/>
        </p:nvCxnSpPr>
        <p:spPr>
          <a:xfrm>
            <a:off x="6717173" y="1832208"/>
            <a:ext cx="902827" cy="474047"/>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101" name="Text Box 42">
            <a:extLst>
              <a:ext uri="{FF2B5EF4-FFF2-40B4-BE49-F238E27FC236}">
                <a16:creationId xmlns:a16="http://schemas.microsoft.com/office/drawing/2014/main" id="{334BC1A9-19DE-4364-B6DD-2EE35901B8C6}"/>
              </a:ext>
            </a:extLst>
          </p:cNvPr>
          <p:cNvSpPr txBox="1">
            <a:spLocks noChangeArrowheads="1"/>
          </p:cNvSpPr>
          <p:nvPr/>
        </p:nvSpPr>
        <p:spPr bwMode="auto">
          <a:xfrm>
            <a:off x="5551406" y="3192546"/>
            <a:ext cx="2276072"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ERD/choroidal effusion</a:t>
            </a:r>
          </a:p>
        </p:txBody>
      </p:sp>
      <p:sp>
        <p:nvSpPr>
          <p:cNvPr id="103" name="Text Box 47">
            <a:extLst>
              <a:ext uri="{FF2B5EF4-FFF2-40B4-BE49-F238E27FC236}">
                <a16:creationId xmlns:a16="http://schemas.microsoft.com/office/drawing/2014/main" id="{B8E0D8FB-F6B2-4B80-97DB-EF49CE3BCD2B}"/>
              </a:ext>
            </a:extLst>
          </p:cNvPr>
          <p:cNvSpPr txBox="1">
            <a:spLocks noChangeArrowheads="1"/>
          </p:cNvSpPr>
          <p:nvPr/>
        </p:nvSpPr>
        <p:spPr bwMode="auto">
          <a:xfrm>
            <a:off x="5543446" y="4055146"/>
            <a:ext cx="1733167"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b="1" dirty="0" err="1"/>
              <a:t>Nanophthalmos</a:t>
            </a:r>
            <a:endParaRPr lang="en-US" altLang="en-US" sz="1600" b="1" dirty="0"/>
          </a:p>
        </p:txBody>
      </p:sp>
      <p:cxnSp>
        <p:nvCxnSpPr>
          <p:cNvPr id="104" name="Straight Connector 103">
            <a:extLst>
              <a:ext uri="{FF2B5EF4-FFF2-40B4-BE49-F238E27FC236}">
                <a16:creationId xmlns:a16="http://schemas.microsoft.com/office/drawing/2014/main" id="{49D87D4A-E317-4446-9B95-5184CB3968F3}"/>
              </a:ext>
            </a:extLst>
          </p:cNvPr>
          <p:cNvCxnSpPr>
            <a:cxnSpLocks/>
          </p:cNvCxnSpPr>
          <p:nvPr/>
        </p:nvCxnSpPr>
        <p:spPr>
          <a:xfrm flipH="1">
            <a:off x="5316229" y="2667000"/>
            <a:ext cx="7397" cy="2531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5" name="Straight Connector 104">
            <a:extLst>
              <a:ext uri="{FF2B5EF4-FFF2-40B4-BE49-F238E27FC236}">
                <a16:creationId xmlns:a16="http://schemas.microsoft.com/office/drawing/2014/main" id="{F40B6D71-75A8-4A88-864D-00D14C2F710D}"/>
              </a:ext>
            </a:extLst>
          </p:cNvPr>
          <p:cNvCxnSpPr/>
          <p:nvPr/>
        </p:nvCxnSpPr>
        <p:spPr>
          <a:xfrm flipH="1">
            <a:off x="5323624" y="2832814"/>
            <a:ext cx="24447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6" name="Straight Connector 105">
            <a:extLst>
              <a:ext uri="{FF2B5EF4-FFF2-40B4-BE49-F238E27FC236}">
                <a16:creationId xmlns:a16="http://schemas.microsoft.com/office/drawing/2014/main" id="{010BF7B2-AA07-4DCF-822D-E2DB5CC0BF59}"/>
              </a:ext>
            </a:extLst>
          </p:cNvPr>
          <p:cNvCxnSpPr/>
          <p:nvPr/>
        </p:nvCxnSpPr>
        <p:spPr>
          <a:xfrm flipH="1">
            <a:off x="5323624" y="3360065"/>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a:extLst>
              <a:ext uri="{FF2B5EF4-FFF2-40B4-BE49-F238E27FC236}">
                <a16:creationId xmlns:a16="http://schemas.microsoft.com/office/drawing/2014/main" id="{BAC8035C-3999-4C31-93CD-6C0D2ADEB73B}"/>
              </a:ext>
            </a:extLst>
          </p:cNvPr>
          <p:cNvCxnSpPr/>
          <p:nvPr/>
        </p:nvCxnSpPr>
        <p:spPr>
          <a:xfrm flipH="1">
            <a:off x="5323536" y="3786938"/>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8" name="Straight Connector 107">
            <a:extLst>
              <a:ext uri="{FF2B5EF4-FFF2-40B4-BE49-F238E27FC236}">
                <a16:creationId xmlns:a16="http://schemas.microsoft.com/office/drawing/2014/main" id="{DB64CAEE-69B4-426A-8A5B-D1269DBF0F66}"/>
              </a:ext>
            </a:extLst>
          </p:cNvPr>
          <p:cNvCxnSpPr/>
          <p:nvPr/>
        </p:nvCxnSpPr>
        <p:spPr>
          <a:xfrm flipH="1">
            <a:off x="5327493" y="4249152"/>
            <a:ext cx="24447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2" name="Straight Connector 111">
            <a:extLst>
              <a:ext uri="{FF2B5EF4-FFF2-40B4-BE49-F238E27FC236}">
                <a16:creationId xmlns:a16="http://schemas.microsoft.com/office/drawing/2014/main" id="{99A16C30-4BE4-48E5-8B65-0C5F3039B8DC}"/>
              </a:ext>
            </a:extLst>
          </p:cNvPr>
          <p:cNvCxnSpPr/>
          <p:nvPr/>
        </p:nvCxnSpPr>
        <p:spPr>
          <a:xfrm flipH="1">
            <a:off x="5333455" y="51816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13" name="Text Box 42">
            <a:extLst>
              <a:ext uri="{FF2B5EF4-FFF2-40B4-BE49-F238E27FC236}">
                <a16:creationId xmlns:a16="http://schemas.microsoft.com/office/drawing/2014/main" id="{056DFFD9-3CA2-42E7-90FE-4F14522E3504}"/>
              </a:ext>
            </a:extLst>
          </p:cNvPr>
          <p:cNvSpPr txBox="1">
            <a:spLocks noChangeArrowheads="1"/>
          </p:cNvSpPr>
          <p:nvPr/>
        </p:nvSpPr>
        <p:spPr bwMode="auto">
          <a:xfrm>
            <a:off x="5533954" y="3623846"/>
            <a:ext cx="1563248"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Retinal surgery</a:t>
            </a:r>
          </a:p>
        </p:txBody>
      </p:sp>
      <p:sp>
        <p:nvSpPr>
          <p:cNvPr id="118" name="Text Box 47">
            <a:extLst>
              <a:ext uri="{FF2B5EF4-FFF2-40B4-BE49-F238E27FC236}">
                <a16:creationId xmlns:a16="http://schemas.microsoft.com/office/drawing/2014/main" id="{3F59D898-ECAD-49F0-9425-2A1BC8DDA7B5}"/>
              </a:ext>
            </a:extLst>
          </p:cNvPr>
          <p:cNvSpPr txBox="1">
            <a:spLocks noChangeArrowheads="1"/>
          </p:cNvSpPr>
          <p:nvPr/>
        </p:nvSpPr>
        <p:spPr bwMode="auto">
          <a:xfrm>
            <a:off x="5523688" y="4538246"/>
            <a:ext cx="1414170"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Drug-induced</a:t>
            </a:r>
          </a:p>
        </p:txBody>
      </p:sp>
      <p:sp>
        <p:nvSpPr>
          <p:cNvPr id="121" name="Text Box 45">
            <a:extLst>
              <a:ext uri="{FF2B5EF4-FFF2-40B4-BE49-F238E27FC236}">
                <a16:creationId xmlns:a16="http://schemas.microsoft.com/office/drawing/2014/main" id="{261B7576-5E47-4AEB-A7FB-9A1B9ECB52C4}"/>
              </a:ext>
            </a:extLst>
          </p:cNvPr>
          <p:cNvSpPr txBox="1">
            <a:spLocks noChangeArrowheads="1"/>
          </p:cNvSpPr>
          <p:nvPr/>
        </p:nvSpPr>
        <p:spPr bwMode="auto">
          <a:xfrm>
            <a:off x="5523688" y="5013493"/>
            <a:ext cx="582211"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PFV</a:t>
            </a:r>
          </a:p>
        </p:txBody>
      </p:sp>
      <p:sp>
        <p:nvSpPr>
          <p:cNvPr id="16" name="TextBox 15">
            <a:extLst>
              <a:ext uri="{FF2B5EF4-FFF2-40B4-BE49-F238E27FC236}">
                <a16:creationId xmlns:a16="http://schemas.microsoft.com/office/drawing/2014/main" id="{984E008D-FBBA-42B4-940E-EA26772E0161}"/>
              </a:ext>
            </a:extLst>
          </p:cNvPr>
          <p:cNvSpPr txBox="1"/>
          <p:nvPr/>
        </p:nvSpPr>
        <p:spPr>
          <a:xfrm>
            <a:off x="6230528" y="5257800"/>
            <a:ext cx="1326004" cy="369332"/>
          </a:xfrm>
          <a:prstGeom prst="rect">
            <a:avLst/>
          </a:prstGeom>
          <a:noFill/>
        </p:spPr>
        <p:txBody>
          <a:bodyPr wrap="none" rtlCol="0">
            <a:spAutoFit/>
          </a:bodyPr>
          <a:lstStyle/>
          <a:p>
            <a:pPr algn="ctr"/>
            <a:r>
              <a:rPr lang="en-US" dirty="0">
                <a:solidFill>
                  <a:schemeClr val="bg1">
                    <a:lumMod val="75000"/>
                  </a:schemeClr>
                </a:solidFill>
              </a:rPr>
              <a:t>Both/Either</a:t>
            </a:r>
          </a:p>
        </p:txBody>
      </p:sp>
      <p:cxnSp>
        <p:nvCxnSpPr>
          <p:cNvPr id="125" name="Straight Connector 124">
            <a:extLst>
              <a:ext uri="{FF2B5EF4-FFF2-40B4-BE49-F238E27FC236}">
                <a16:creationId xmlns:a16="http://schemas.microsoft.com/office/drawing/2014/main" id="{01138141-D318-4ED7-A7FE-D8F2155CE890}"/>
              </a:ext>
            </a:extLst>
          </p:cNvPr>
          <p:cNvCxnSpPr/>
          <p:nvPr/>
        </p:nvCxnSpPr>
        <p:spPr>
          <a:xfrm flipH="1">
            <a:off x="5334000" y="4724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00" name="Text Box 23">
            <a:extLst>
              <a:ext uri="{FF2B5EF4-FFF2-40B4-BE49-F238E27FC236}">
                <a16:creationId xmlns:a16="http://schemas.microsoft.com/office/drawing/2014/main" id="{D8F2FCFF-2984-4836-B000-9C5601A8EAAA}"/>
              </a:ext>
            </a:extLst>
          </p:cNvPr>
          <p:cNvSpPr txBox="1">
            <a:spLocks noChangeArrowheads="1"/>
          </p:cNvSpPr>
          <p:nvPr/>
        </p:nvSpPr>
        <p:spPr bwMode="auto">
          <a:xfrm>
            <a:off x="5530369" y="2667000"/>
            <a:ext cx="2143536"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Aqueous misdirection</a:t>
            </a:r>
          </a:p>
        </p:txBody>
      </p:sp>
      <p:sp>
        <p:nvSpPr>
          <p:cNvPr id="36" name="TextBox 35">
            <a:extLst>
              <a:ext uri="{FF2B5EF4-FFF2-40B4-BE49-F238E27FC236}">
                <a16:creationId xmlns:a16="http://schemas.microsoft.com/office/drawing/2014/main" id="{1CEB7192-5CCD-4BBC-82EC-0337F268EF81}"/>
              </a:ext>
            </a:extLst>
          </p:cNvPr>
          <p:cNvSpPr txBox="1"/>
          <p:nvPr/>
        </p:nvSpPr>
        <p:spPr>
          <a:xfrm>
            <a:off x="181867" y="1750468"/>
            <a:ext cx="6083118" cy="2062103"/>
          </a:xfrm>
          <a:prstGeom prst="rect">
            <a:avLst/>
          </a:prstGeom>
          <a:solidFill>
            <a:schemeClr val="accent1">
              <a:lumMod val="75000"/>
            </a:schemeClr>
          </a:solidFill>
        </p:spPr>
        <p:txBody>
          <a:bodyPr wrap="square" rtlCol="0">
            <a:spAutoFit/>
          </a:bodyPr>
          <a:lstStyle/>
          <a:p>
            <a:r>
              <a:rPr lang="en-US" sz="1600" i="1" dirty="0">
                <a:solidFill>
                  <a:schemeClr val="bg1"/>
                </a:solidFill>
              </a:rPr>
              <a:t>What does it mean to say an eye is </a:t>
            </a:r>
            <a:r>
              <a:rPr lang="en-US" sz="1600" dirty="0" err="1">
                <a:solidFill>
                  <a:schemeClr val="bg1"/>
                </a:solidFill>
              </a:rPr>
              <a:t>nanophthalmic</a:t>
            </a:r>
            <a:r>
              <a:rPr lang="en-US" sz="1600" i="1" dirty="0">
                <a:solidFill>
                  <a:schemeClr val="bg1"/>
                </a:solidFill>
              </a:rPr>
              <a:t>?</a:t>
            </a:r>
          </a:p>
          <a:p>
            <a:r>
              <a:rPr lang="en-US" sz="1600" dirty="0">
                <a:solidFill>
                  <a:schemeClr val="bg1"/>
                </a:solidFill>
              </a:rPr>
              <a:t>It means the eye is small—axial length &lt;  20  mm; small/shallow AC , small (possibly micro-)  cornea . </a:t>
            </a:r>
            <a:r>
              <a:rPr lang="en-US" sz="1600" dirty="0"/>
              <a:t>The exception is the  lens , which is comparatively large for the otherwise small eye. </a:t>
            </a:r>
            <a:r>
              <a:rPr lang="en-US" sz="1600" dirty="0">
                <a:solidFill>
                  <a:schemeClr val="bg1"/>
                </a:solidFill>
              </a:rPr>
              <a:t>Further, the sclera tends to be abnormally  thick , which can impede venous drainage of the eye by compromising flow through the   vortex veins . </a:t>
            </a:r>
            <a:r>
              <a:rPr lang="en-US" sz="1600" dirty="0">
                <a:solidFill>
                  <a:schemeClr val="accent1">
                    <a:lumMod val="75000"/>
                  </a:schemeClr>
                </a:solidFill>
              </a:rPr>
              <a:t>All of these factors combine to render </a:t>
            </a:r>
            <a:r>
              <a:rPr lang="en-US" sz="1600" dirty="0" err="1">
                <a:solidFill>
                  <a:schemeClr val="accent1">
                    <a:lumMod val="75000"/>
                  </a:schemeClr>
                </a:solidFill>
              </a:rPr>
              <a:t>nanophthalmic</a:t>
            </a:r>
            <a:r>
              <a:rPr lang="en-US" sz="1600" dirty="0">
                <a:solidFill>
                  <a:schemeClr val="accent1">
                    <a:lumMod val="75000"/>
                  </a:schemeClr>
                </a:solidFill>
              </a:rPr>
              <a:t> eyes highly susceptible to angle closure.</a:t>
            </a:r>
          </a:p>
        </p:txBody>
      </p:sp>
      <p:sp>
        <p:nvSpPr>
          <p:cNvPr id="43" name="Oval 42">
            <a:extLst>
              <a:ext uri="{FF2B5EF4-FFF2-40B4-BE49-F238E27FC236}">
                <a16:creationId xmlns:a16="http://schemas.microsoft.com/office/drawing/2014/main" id="{33788328-663B-4237-9BE6-B0C07B8BB61C}"/>
              </a:ext>
            </a:extLst>
          </p:cNvPr>
          <p:cNvSpPr/>
          <p:nvPr/>
        </p:nvSpPr>
        <p:spPr>
          <a:xfrm>
            <a:off x="5441637" y="4005469"/>
            <a:ext cx="1847059" cy="490331"/>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491660173"/>
      </p:ext>
    </p:extLst>
  </p:cSld>
  <p:clrMapOvr>
    <a:masterClrMapping/>
  </p:clrMapOvr>
</p:sld>
</file>

<file path=ppt/slides/slide1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8D0AE7DD-74DB-4B1F-A8E8-55DD90ABE15C}"/>
              </a:ext>
            </a:extLst>
          </p:cNvPr>
          <p:cNvSpPr>
            <a:spLocks noGrp="1"/>
          </p:cNvSpPr>
          <p:nvPr>
            <p:ph type="sldNum" sz="quarter" idx="12"/>
          </p:nvPr>
        </p:nvSpPr>
        <p:spPr/>
        <p:txBody>
          <a:bodyPr/>
          <a:lstStyle/>
          <a:p>
            <a:pPr>
              <a:defRPr/>
            </a:pPr>
            <a:fld id="{88253C76-64F2-4E0E-BE17-EF9425115A77}" type="slidenum">
              <a:rPr lang="en-US" altLang="en-US" smtClean="0"/>
              <a:pPr>
                <a:defRPr/>
              </a:pPr>
              <a:t>195</a:t>
            </a:fld>
            <a:endParaRPr lang="en-US" altLang="en-US"/>
          </a:p>
        </p:txBody>
      </p:sp>
      <p:sp>
        <p:nvSpPr>
          <p:cNvPr id="4" name="TextBox 3">
            <a:extLst>
              <a:ext uri="{FF2B5EF4-FFF2-40B4-BE49-F238E27FC236}">
                <a16:creationId xmlns:a16="http://schemas.microsoft.com/office/drawing/2014/main" id="{F24EE580-F873-472C-B0DD-9BE7BD151CD2}"/>
              </a:ext>
            </a:extLst>
          </p:cNvPr>
          <p:cNvSpPr txBox="1"/>
          <p:nvPr/>
        </p:nvSpPr>
        <p:spPr>
          <a:xfrm>
            <a:off x="2259496" y="189094"/>
            <a:ext cx="4607480" cy="400110"/>
          </a:xfrm>
          <a:prstGeom prst="rect">
            <a:avLst/>
          </a:prstGeom>
          <a:solidFill>
            <a:schemeClr val="accent1">
              <a:lumMod val="60000"/>
              <a:lumOff val="40000"/>
            </a:schemeClr>
          </a:solidFill>
        </p:spPr>
        <p:txBody>
          <a:bodyPr wrap="none" rtlCol="0">
            <a:spAutoFit/>
          </a:bodyPr>
          <a:lstStyle/>
          <a:p>
            <a:pPr algn="ctr"/>
            <a:r>
              <a:rPr lang="en-US" sz="2000" b="1" dirty="0"/>
              <a:t>Secondary Angle Closure Glaucoma</a:t>
            </a:r>
          </a:p>
        </p:txBody>
      </p:sp>
      <p:pic>
        <p:nvPicPr>
          <p:cNvPr id="8" name="Picture 7">
            <a:extLst>
              <a:ext uri="{FF2B5EF4-FFF2-40B4-BE49-F238E27FC236}">
                <a16:creationId xmlns:a16="http://schemas.microsoft.com/office/drawing/2014/main" id="{4EC0E677-5AC6-416F-AED3-AA16CB379C98}"/>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2416806" y="1071068"/>
            <a:ext cx="4310387" cy="4715863"/>
          </a:xfrm>
          <a:prstGeom prst="rect">
            <a:avLst/>
          </a:prstGeom>
        </p:spPr>
      </p:pic>
      <p:sp>
        <p:nvSpPr>
          <p:cNvPr id="9" name="TextBox 8">
            <a:extLst>
              <a:ext uri="{FF2B5EF4-FFF2-40B4-BE49-F238E27FC236}">
                <a16:creationId xmlns:a16="http://schemas.microsoft.com/office/drawing/2014/main" id="{C1394C45-C37D-4E00-84A1-EDA5E8C89312}"/>
              </a:ext>
            </a:extLst>
          </p:cNvPr>
          <p:cNvSpPr txBox="1"/>
          <p:nvPr/>
        </p:nvSpPr>
        <p:spPr>
          <a:xfrm>
            <a:off x="2132122" y="6099518"/>
            <a:ext cx="4862228" cy="338554"/>
          </a:xfrm>
          <a:prstGeom prst="rect">
            <a:avLst/>
          </a:prstGeom>
          <a:noFill/>
        </p:spPr>
        <p:txBody>
          <a:bodyPr wrap="none" rtlCol="0">
            <a:spAutoFit/>
          </a:bodyPr>
          <a:lstStyle/>
          <a:p>
            <a:r>
              <a:rPr lang="en-US" sz="1600" dirty="0" err="1"/>
              <a:t>Nanopthalmic</a:t>
            </a:r>
            <a:r>
              <a:rPr lang="en-US" sz="1600" dirty="0"/>
              <a:t> eye. Note the thickness of the sclera.</a:t>
            </a:r>
          </a:p>
        </p:txBody>
      </p:sp>
    </p:spTree>
    <p:extLst>
      <p:ext uri="{BB962C8B-B14F-4D97-AF65-F5344CB8AC3E}">
        <p14:creationId xmlns:p14="http://schemas.microsoft.com/office/powerpoint/2010/main" val="1582277479"/>
      </p:ext>
    </p:extLst>
  </p:cSld>
  <p:clrMapOvr>
    <a:masterClrMapping/>
  </p:clrMapOvr>
</p:sld>
</file>

<file path=ppt/slides/slide1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Straight Arrow Connector 12">
            <a:extLst>
              <a:ext uri="{FF2B5EF4-FFF2-40B4-BE49-F238E27FC236}">
                <a16:creationId xmlns:a16="http://schemas.microsoft.com/office/drawing/2014/main" id="{A6DE2085-829C-480C-9216-69D6039C0A37}"/>
              </a:ext>
            </a:extLst>
          </p:cNvPr>
          <p:cNvCxnSpPr>
            <a:cxnSpLocks/>
          </p:cNvCxnSpPr>
          <p:nvPr/>
        </p:nvCxnSpPr>
        <p:spPr>
          <a:xfrm>
            <a:off x="6717173" y="1828800"/>
            <a:ext cx="0" cy="3462754"/>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43014" name="Text Box 6"/>
          <p:cNvSpPr txBox="1">
            <a:spLocks noChangeArrowheads="1"/>
          </p:cNvSpPr>
          <p:nvPr/>
        </p:nvSpPr>
        <p:spPr bwMode="auto">
          <a:xfrm>
            <a:off x="533400" y="2356376"/>
            <a:ext cx="1005403"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Lens-</a:t>
            </a:r>
          </a:p>
          <a:p>
            <a:pPr algn="ctr" eaLnBrk="1" hangingPunct="1">
              <a:lnSpc>
                <a:spcPct val="80000"/>
              </a:lnSpc>
              <a:spcBef>
                <a:spcPct val="0"/>
              </a:spcBef>
              <a:buClrTx/>
              <a:buSzTx/>
              <a:buFontTx/>
              <a:buNone/>
            </a:pPr>
            <a:r>
              <a:rPr lang="en-US" altLang="en-US" sz="1800" dirty="0">
                <a:solidFill>
                  <a:schemeClr val="bg1">
                    <a:lumMod val="75000"/>
                  </a:schemeClr>
                </a:solidFill>
              </a:rPr>
              <a:t>Induced</a:t>
            </a:r>
          </a:p>
        </p:txBody>
      </p:sp>
      <p:sp>
        <p:nvSpPr>
          <p:cNvPr id="43017" name="Text Box 14"/>
          <p:cNvSpPr txBox="1">
            <a:spLocks noChangeArrowheads="1"/>
          </p:cNvSpPr>
          <p:nvPr/>
        </p:nvSpPr>
        <p:spPr bwMode="auto">
          <a:xfrm>
            <a:off x="3026498" y="2365901"/>
            <a:ext cx="1633781"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Aphakic/</a:t>
            </a:r>
          </a:p>
          <a:p>
            <a:pPr algn="ctr" eaLnBrk="1" hangingPunct="1">
              <a:lnSpc>
                <a:spcPct val="80000"/>
              </a:lnSpc>
              <a:spcBef>
                <a:spcPct val="0"/>
              </a:spcBef>
              <a:buClrTx/>
              <a:buSzTx/>
              <a:buFontTx/>
              <a:buNone/>
            </a:pPr>
            <a:r>
              <a:rPr lang="en-US" altLang="en-US" sz="1800" dirty="0" err="1">
                <a:solidFill>
                  <a:schemeClr val="bg1">
                    <a:lumMod val="75000"/>
                  </a:schemeClr>
                </a:solidFill>
              </a:rPr>
              <a:t>Pseudophakic</a:t>
            </a:r>
            <a:endParaRPr lang="en-US" altLang="en-US" sz="1800" dirty="0">
              <a:solidFill>
                <a:schemeClr val="bg1">
                  <a:lumMod val="75000"/>
                </a:schemeClr>
              </a:solidFill>
            </a:endParaRPr>
          </a:p>
        </p:txBody>
      </p:sp>
      <p:sp>
        <p:nvSpPr>
          <p:cNvPr id="43031" name="Text Box 35"/>
          <p:cNvSpPr txBox="1">
            <a:spLocks noChangeArrowheads="1"/>
          </p:cNvSpPr>
          <p:nvPr/>
        </p:nvSpPr>
        <p:spPr bwMode="auto">
          <a:xfrm>
            <a:off x="1190847" y="1295400"/>
            <a:ext cx="2473754"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solidFill>
                  <a:schemeClr val="bg1">
                    <a:lumMod val="75000"/>
                  </a:schemeClr>
                </a:solidFill>
              </a:rPr>
              <a:t>w/ Pupillary Block</a:t>
            </a:r>
          </a:p>
        </p:txBody>
      </p:sp>
      <p:sp>
        <p:nvSpPr>
          <p:cNvPr id="43032" name="Text Box 36"/>
          <p:cNvSpPr txBox="1">
            <a:spLocks noChangeArrowheads="1"/>
          </p:cNvSpPr>
          <p:nvPr/>
        </p:nvSpPr>
        <p:spPr bwMode="auto">
          <a:xfrm>
            <a:off x="5181600" y="1295400"/>
            <a:ext cx="2630848"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t>w/o Pupillary Block</a:t>
            </a:r>
          </a:p>
        </p:txBody>
      </p:sp>
      <p:sp>
        <p:nvSpPr>
          <p:cNvPr id="49" name="Rectangle 2">
            <a:extLst>
              <a:ext uri="{FF2B5EF4-FFF2-40B4-BE49-F238E27FC236}">
                <a16:creationId xmlns:a16="http://schemas.microsoft.com/office/drawing/2014/main" id="{240EE5BF-F7D2-4FC8-A5DD-F6B5423153C6}"/>
              </a:ext>
            </a:extLst>
          </p:cNvPr>
          <p:cNvSpPr>
            <a:spLocks noGrp="1" noChangeArrowheads="1"/>
          </p:cNvSpPr>
          <p:nvPr>
            <p:ph type="title"/>
          </p:nvPr>
        </p:nvSpPr>
        <p:spPr>
          <a:xfrm>
            <a:off x="457200" y="304800"/>
            <a:ext cx="7543800" cy="563562"/>
          </a:xfrm>
        </p:spPr>
        <p:txBody>
          <a:bodyPr/>
          <a:lstStyle/>
          <a:p>
            <a:pPr eaLnBrk="1" hangingPunct="1"/>
            <a:r>
              <a:rPr lang="en-US" altLang="en-US" sz="3500" dirty="0"/>
              <a:t>A</a:t>
            </a:r>
          </a:p>
        </p:txBody>
      </p:sp>
      <p:sp>
        <p:nvSpPr>
          <p:cNvPr id="50" name="TextBox 49">
            <a:extLst>
              <a:ext uri="{FF2B5EF4-FFF2-40B4-BE49-F238E27FC236}">
                <a16:creationId xmlns:a16="http://schemas.microsoft.com/office/drawing/2014/main" id="{CF426230-46C8-405C-9015-99EF57762A2E}"/>
              </a:ext>
            </a:extLst>
          </p:cNvPr>
          <p:cNvSpPr txBox="1"/>
          <p:nvPr/>
        </p:nvSpPr>
        <p:spPr>
          <a:xfrm>
            <a:off x="2259496" y="189094"/>
            <a:ext cx="4607480" cy="400110"/>
          </a:xfrm>
          <a:prstGeom prst="rect">
            <a:avLst/>
          </a:prstGeom>
          <a:solidFill>
            <a:schemeClr val="accent1">
              <a:lumMod val="60000"/>
              <a:lumOff val="40000"/>
            </a:schemeClr>
          </a:solidFill>
        </p:spPr>
        <p:txBody>
          <a:bodyPr wrap="none" rtlCol="0">
            <a:spAutoFit/>
          </a:bodyPr>
          <a:lstStyle/>
          <a:p>
            <a:pPr algn="ctr"/>
            <a:r>
              <a:rPr lang="en-US" sz="2000" b="1" dirty="0"/>
              <a:t>Secondary Angle Closure Glaucoma</a:t>
            </a:r>
          </a:p>
        </p:txBody>
      </p:sp>
      <p:sp>
        <p:nvSpPr>
          <p:cNvPr id="2" name="TextBox 1">
            <a:extLst>
              <a:ext uri="{FF2B5EF4-FFF2-40B4-BE49-F238E27FC236}">
                <a16:creationId xmlns:a16="http://schemas.microsoft.com/office/drawing/2014/main" id="{A7E30BEC-923B-4C9A-A856-BDD0D882F6B8}"/>
              </a:ext>
            </a:extLst>
          </p:cNvPr>
          <p:cNvSpPr txBox="1"/>
          <p:nvPr/>
        </p:nvSpPr>
        <p:spPr>
          <a:xfrm>
            <a:off x="887305" y="2844119"/>
            <a:ext cx="1494320" cy="338554"/>
          </a:xfrm>
          <a:prstGeom prst="rect">
            <a:avLst/>
          </a:prstGeom>
          <a:noFill/>
        </p:spPr>
        <p:txBody>
          <a:bodyPr wrap="none" rtlCol="0">
            <a:spAutoFit/>
          </a:bodyPr>
          <a:lstStyle/>
          <a:p>
            <a:r>
              <a:rPr lang="en-US" sz="1600" dirty="0" err="1">
                <a:solidFill>
                  <a:schemeClr val="bg1">
                    <a:lumMod val="75000"/>
                  </a:schemeClr>
                </a:solidFill>
              </a:rPr>
              <a:t>Phacomorphic</a:t>
            </a:r>
            <a:endParaRPr lang="en-US" sz="1600" dirty="0">
              <a:solidFill>
                <a:schemeClr val="bg1">
                  <a:lumMod val="75000"/>
                </a:schemeClr>
              </a:solidFill>
            </a:endParaRPr>
          </a:p>
        </p:txBody>
      </p:sp>
      <p:sp>
        <p:nvSpPr>
          <p:cNvPr id="51" name="TextBox 50">
            <a:extLst>
              <a:ext uri="{FF2B5EF4-FFF2-40B4-BE49-F238E27FC236}">
                <a16:creationId xmlns:a16="http://schemas.microsoft.com/office/drawing/2014/main" id="{156069D4-340B-4160-A336-EBF73557CEE0}"/>
              </a:ext>
            </a:extLst>
          </p:cNvPr>
          <p:cNvSpPr txBox="1"/>
          <p:nvPr/>
        </p:nvSpPr>
        <p:spPr>
          <a:xfrm>
            <a:off x="884725" y="3175578"/>
            <a:ext cx="1402948" cy="338554"/>
          </a:xfrm>
          <a:prstGeom prst="rect">
            <a:avLst/>
          </a:prstGeom>
          <a:noFill/>
        </p:spPr>
        <p:txBody>
          <a:bodyPr wrap="none" rtlCol="0">
            <a:spAutoFit/>
          </a:bodyPr>
          <a:lstStyle/>
          <a:p>
            <a:r>
              <a:rPr lang="en-US" sz="1600" dirty="0">
                <a:solidFill>
                  <a:schemeClr val="bg1">
                    <a:lumMod val="75000"/>
                  </a:schemeClr>
                </a:solidFill>
              </a:rPr>
              <a:t>Ectopia </a:t>
            </a:r>
            <a:r>
              <a:rPr lang="en-US" sz="1600" dirty="0" err="1">
                <a:solidFill>
                  <a:schemeClr val="bg1">
                    <a:lumMod val="75000"/>
                  </a:schemeClr>
                </a:solidFill>
              </a:rPr>
              <a:t>lentis</a:t>
            </a:r>
            <a:endParaRPr lang="en-US" sz="1600" dirty="0">
              <a:solidFill>
                <a:schemeClr val="bg1">
                  <a:lumMod val="75000"/>
                </a:schemeClr>
              </a:solidFill>
            </a:endParaRPr>
          </a:p>
        </p:txBody>
      </p:sp>
      <p:cxnSp>
        <p:nvCxnSpPr>
          <p:cNvPr id="71" name="Straight Connector 70">
            <a:extLst>
              <a:ext uri="{FF2B5EF4-FFF2-40B4-BE49-F238E27FC236}">
                <a16:creationId xmlns:a16="http://schemas.microsoft.com/office/drawing/2014/main" id="{C104938D-BA8D-4E39-9D5F-9EE2012F2F3C}"/>
              </a:ext>
            </a:extLst>
          </p:cNvPr>
          <p:cNvCxnSpPr>
            <a:cxnSpLocks/>
          </p:cNvCxnSpPr>
          <p:nvPr/>
        </p:nvCxnSpPr>
        <p:spPr>
          <a:xfrm flipH="1">
            <a:off x="762665" y="3023488"/>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2A7E4E40-472F-4E50-8A7A-45C10FDD7171}"/>
              </a:ext>
            </a:extLst>
          </p:cNvPr>
          <p:cNvCxnSpPr>
            <a:cxnSpLocks/>
          </p:cNvCxnSpPr>
          <p:nvPr/>
        </p:nvCxnSpPr>
        <p:spPr>
          <a:xfrm flipH="1">
            <a:off x="762665" y="3347853"/>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C3924889-45B9-4383-9C9E-48F0A9C27AD8}"/>
              </a:ext>
            </a:extLst>
          </p:cNvPr>
          <p:cNvCxnSpPr>
            <a:cxnSpLocks/>
          </p:cNvCxnSpPr>
          <p:nvPr/>
        </p:nvCxnSpPr>
        <p:spPr>
          <a:xfrm flipH="1">
            <a:off x="748719" y="2838976"/>
            <a:ext cx="13947" cy="5088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 name="Straight Arrow Connector 5">
            <a:extLst>
              <a:ext uri="{FF2B5EF4-FFF2-40B4-BE49-F238E27FC236}">
                <a16:creationId xmlns:a16="http://schemas.microsoft.com/office/drawing/2014/main" id="{A3439F0C-5143-461F-8F3C-2E830785DEFC}"/>
              </a:ext>
            </a:extLst>
          </p:cNvPr>
          <p:cNvCxnSpPr>
            <a:stCxn id="50" idx="2"/>
          </p:cNvCxnSpPr>
          <p:nvPr/>
        </p:nvCxnSpPr>
        <p:spPr>
          <a:xfrm flipH="1">
            <a:off x="2971800" y="589204"/>
            <a:ext cx="1591436" cy="706196"/>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0" name="Straight Arrow Connector 9">
            <a:extLst>
              <a:ext uri="{FF2B5EF4-FFF2-40B4-BE49-F238E27FC236}">
                <a16:creationId xmlns:a16="http://schemas.microsoft.com/office/drawing/2014/main" id="{84DC796E-F6ED-4FBB-82D2-A260F480BF8A}"/>
              </a:ext>
            </a:extLst>
          </p:cNvPr>
          <p:cNvCxnSpPr>
            <a:cxnSpLocks/>
          </p:cNvCxnSpPr>
          <p:nvPr/>
        </p:nvCxnSpPr>
        <p:spPr>
          <a:xfrm>
            <a:off x="4572000" y="589204"/>
            <a:ext cx="1600200" cy="706196"/>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6" name="Straight Arrow Connector 25">
            <a:extLst>
              <a:ext uri="{FF2B5EF4-FFF2-40B4-BE49-F238E27FC236}">
                <a16:creationId xmlns:a16="http://schemas.microsoft.com/office/drawing/2014/main" id="{B70E0124-9B84-41A5-8D84-A66B7838A706}"/>
              </a:ext>
            </a:extLst>
          </p:cNvPr>
          <p:cNvCxnSpPr>
            <a:cxnSpLocks/>
          </p:cNvCxnSpPr>
          <p:nvPr/>
        </p:nvCxnSpPr>
        <p:spPr>
          <a:xfrm flipH="1">
            <a:off x="1159539" y="1828800"/>
            <a:ext cx="1290435" cy="478059"/>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28" name="Straight Arrow Connector 27">
            <a:extLst>
              <a:ext uri="{FF2B5EF4-FFF2-40B4-BE49-F238E27FC236}">
                <a16:creationId xmlns:a16="http://schemas.microsoft.com/office/drawing/2014/main" id="{567A4249-5C59-4416-8A8E-1C35913900AB}"/>
              </a:ext>
            </a:extLst>
          </p:cNvPr>
          <p:cNvCxnSpPr>
            <a:cxnSpLocks/>
          </p:cNvCxnSpPr>
          <p:nvPr/>
        </p:nvCxnSpPr>
        <p:spPr>
          <a:xfrm>
            <a:off x="2449973" y="1832208"/>
            <a:ext cx="1268784"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56" name="Text Box 6">
            <a:extLst>
              <a:ext uri="{FF2B5EF4-FFF2-40B4-BE49-F238E27FC236}">
                <a16:creationId xmlns:a16="http://schemas.microsoft.com/office/drawing/2014/main" id="{557983BD-9D64-49B9-A366-A08663B0451F}"/>
              </a:ext>
            </a:extLst>
          </p:cNvPr>
          <p:cNvSpPr txBox="1">
            <a:spLocks noChangeArrowheads="1"/>
          </p:cNvSpPr>
          <p:nvPr/>
        </p:nvSpPr>
        <p:spPr bwMode="auto">
          <a:xfrm>
            <a:off x="5029200" y="2356376"/>
            <a:ext cx="813043"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r" eaLnBrk="1" hangingPunct="1">
              <a:lnSpc>
                <a:spcPct val="80000"/>
              </a:lnSpc>
              <a:spcBef>
                <a:spcPct val="0"/>
              </a:spcBef>
              <a:buClrTx/>
              <a:buSzTx/>
              <a:buFontTx/>
              <a:buNone/>
            </a:pPr>
            <a:r>
              <a:rPr lang="en-US" altLang="en-US" sz="1800" dirty="0"/>
              <a:t>‘Push’</a:t>
            </a:r>
          </a:p>
        </p:txBody>
      </p:sp>
      <p:sp>
        <p:nvSpPr>
          <p:cNvPr id="57" name="Text Box 14">
            <a:extLst>
              <a:ext uri="{FF2B5EF4-FFF2-40B4-BE49-F238E27FC236}">
                <a16:creationId xmlns:a16="http://schemas.microsoft.com/office/drawing/2014/main" id="{5DAFA1C1-3A29-4C27-A379-663FDD22E326}"/>
              </a:ext>
            </a:extLst>
          </p:cNvPr>
          <p:cNvSpPr txBox="1">
            <a:spLocks noChangeArrowheads="1"/>
          </p:cNvSpPr>
          <p:nvPr/>
        </p:nvSpPr>
        <p:spPr bwMode="auto">
          <a:xfrm>
            <a:off x="7620000" y="2365901"/>
            <a:ext cx="671979"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‘Pull’</a:t>
            </a:r>
          </a:p>
        </p:txBody>
      </p:sp>
      <p:cxnSp>
        <p:nvCxnSpPr>
          <p:cNvPr id="58" name="Straight Arrow Connector 57">
            <a:extLst>
              <a:ext uri="{FF2B5EF4-FFF2-40B4-BE49-F238E27FC236}">
                <a16:creationId xmlns:a16="http://schemas.microsoft.com/office/drawing/2014/main" id="{E874FEE9-46BD-46A3-90A3-DE7CC220FBFF}"/>
              </a:ext>
            </a:extLst>
          </p:cNvPr>
          <p:cNvCxnSpPr>
            <a:cxnSpLocks/>
          </p:cNvCxnSpPr>
          <p:nvPr/>
        </p:nvCxnSpPr>
        <p:spPr>
          <a:xfrm flipH="1">
            <a:off x="5867400" y="1828800"/>
            <a:ext cx="849775" cy="477455"/>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59" name="Straight Arrow Connector 58">
            <a:extLst>
              <a:ext uri="{FF2B5EF4-FFF2-40B4-BE49-F238E27FC236}">
                <a16:creationId xmlns:a16="http://schemas.microsoft.com/office/drawing/2014/main" id="{C370A4A1-FE96-4E70-B89E-839542A5E241}"/>
              </a:ext>
            </a:extLst>
          </p:cNvPr>
          <p:cNvCxnSpPr>
            <a:cxnSpLocks/>
          </p:cNvCxnSpPr>
          <p:nvPr/>
        </p:nvCxnSpPr>
        <p:spPr>
          <a:xfrm>
            <a:off x="6717173" y="1832208"/>
            <a:ext cx="902827" cy="474047"/>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101" name="Text Box 42">
            <a:extLst>
              <a:ext uri="{FF2B5EF4-FFF2-40B4-BE49-F238E27FC236}">
                <a16:creationId xmlns:a16="http://schemas.microsoft.com/office/drawing/2014/main" id="{334BC1A9-19DE-4364-B6DD-2EE35901B8C6}"/>
              </a:ext>
            </a:extLst>
          </p:cNvPr>
          <p:cNvSpPr txBox="1">
            <a:spLocks noChangeArrowheads="1"/>
          </p:cNvSpPr>
          <p:nvPr/>
        </p:nvSpPr>
        <p:spPr bwMode="auto">
          <a:xfrm>
            <a:off x="5551406" y="3192546"/>
            <a:ext cx="2276072"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ERD/choroidal effusion</a:t>
            </a:r>
          </a:p>
        </p:txBody>
      </p:sp>
      <p:sp>
        <p:nvSpPr>
          <p:cNvPr id="103" name="Text Box 47">
            <a:extLst>
              <a:ext uri="{FF2B5EF4-FFF2-40B4-BE49-F238E27FC236}">
                <a16:creationId xmlns:a16="http://schemas.microsoft.com/office/drawing/2014/main" id="{B8E0D8FB-F6B2-4B80-97DB-EF49CE3BCD2B}"/>
              </a:ext>
            </a:extLst>
          </p:cNvPr>
          <p:cNvSpPr txBox="1">
            <a:spLocks noChangeArrowheads="1"/>
          </p:cNvSpPr>
          <p:nvPr/>
        </p:nvSpPr>
        <p:spPr bwMode="auto">
          <a:xfrm>
            <a:off x="5543446" y="4055146"/>
            <a:ext cx="1733167"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b="1" dirty="0" err="1"/>
              <a:t>Nanophthalmos</a:t>
            </a:r>
            <a:endParaRPr lang="en-US" altLang="en-US" sz="1600" b="1" dirty="0"/>
          </a:p>
        </p:txBody>
      </p:sp>
      <p:cxnSp>
        <p:nvCxnSpPr>
          <p:cNvPr id="104" name="Straight Connector 103">
            <a:extLst>
              <a:ext uri="{FF2B5EF4-FFF2-40B4-BE49-F238E27FC236}">
                <a16:creationId xmlns:a16="http://schemas.microsoft.com/office/drawing/2014/main" id="{49D87D4A-E317-4446-9B95-5184CB3968F3}"/>
              </a:ext>
            </a:extLst>
          </p:cNvPr>
          <p:cNvCxnSpPr>
            <a:cxnSpLocks/>
          </p:cNvCxnSpPr>
          <p:nvPr/>
        </p:nvCxnSpPr>
        <p:spPr>
          <a:xfrm flipH="1">
            <a:off x="5316229" y="2667000"/>
            <a:ext cx="7397" cy="2531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5" name="Straight Connector 104">
            <a:extLst>
              <a:ext uri="{FF2B5EF4-FFF2-40B4-BE49-F238E27FC236}">
                <a16:creationId xmlns:a16="http://schemas.microsoft.com/office/drawing/2014/main" id="{F40B6D71-75A8-4A88-864D-00D14C2F710D}"/>
              </a:ext>
            </a:extLst>
          </p:cNvPr>
          <p:cNvCxnSpPr/>
          <p:nvPr/>
        </p:nvCxnSpPr>
        <p:spPr>
          <a:xfrm flipH="1">
            <a:off x="5323624" y="2832814"/>
            <a:ext cx="24447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6" name="Straight Connector 105">
            <a:extLst>
              <a:ext uri="{FF2B5EF4-FFF2-40B4-BE49-F238E27FC236}">
                <a16:creationId xmlns:a16="http://schemas.microsoft.com/office/drawing/2014/main" id="{010BF7B2-AA07-4DCF-822D-E2DB5CC0BF59}"/>
              </a:ext>
            </a:extLst>
          </p:cNvPr>
          <p:cNvCxnSpPr/>
          <p:nvPr/>
        </p:nvCxnSpPr>
        <p:spPr>
          <a:xfrm flipH="1">
            <a:off x="5323624" y="3360065"/>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a:extLst>
              <a:ext uri="{FF2B5EF4-FFF2-40B4-BE49-F238E27FC236}">
                <a16:creationId xmlns:a16="http://schemas.microsoft.com/office/drawing/2014/main" id="{BAC8035C-3999-4C31-93CD-6C0D2ADEB73B}"/>
              </a:ext>
            </a:extLst>
          </p:cNvPr>
          <p:cNvCxnSpPr/>
          <p:nvPr/>
        </p:nvCxnSpPr>
        <p:spPr>
          <a:xfrm flipH="1">
            <a:off x="5323536" y="3786938"/>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8" name="Straight Connector 107">
            <a:extLst>
              <a:ext uri="{FF2B5EF4-FFF2-40B4-BE49-F238E27FC236}">
                <a16:creationId xmlns:a16="http://schemas.microsoft.com/office/drawing/2014/main" id="{DB64CAEE-69B4-426A-8A5B-D1269DBF0F66}"/>
              </a:ext>
            </a:extLst>
          </p:cNvPr>
          <p:cNvCxnSpPr/>
          <p:nvPr/>
        </p:nvCxnSpPr>
        <p:spPr>
          <a:xfrm flipH="1">
            <a:off x="5327493" y="4249152"/>
            <a:ext cx="24447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2" name="Straight Connector 111">
            <a:extLst>
              <a:ext uri="{FF2B5EF4-FFF2-40B4-BE49-F238E27FC236}">
                <a16:creationId xmlns:a16="http://schemas.microsoft.com/office/drawing/2014/main" id="{99A16C30-4BE4-48E5-8B65-0C5F3039B8DC}"/>
              </a:ext>
            </a:extLst>
          </p:cNvPr>
          <p:cNvCxnSpPr/>
          <p:nvPr/>
        </p:nvCxnSpPr>
        <p:spPr>
          <a:xfrm flipH="1">
            <a:off x="5333455" y="51816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13" name="Text Box 42">
            <a:extLst>
              <a:ext uri="{FF2B5EF4-FFF2-40B4-BE49-F238E27FC236}">
                <a16:creationId xmlns:a16="http://schemas.microsoft.com/office/drawing/2014/main" id="{056DFFD9-3CA2-42E7-90FE-4F14522E3504}"/>
              </a:ext>
            </a:extLst>
          </p:cNvPr>
          <p:cNvSpPr txBox="1">
            <a:spLocks noChangeArrowheads="1"/>
          </p:cNvSpPr>
          <p:nvPr/>
        </p:nvSpPr>
        <p:spPr bwMode="auto">
          <a:xfrm>
            <a:off x="5533954" y="3623846"/>
            <a:ext cx="1563248"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Retinal surgery</a:t>
            </a:r>
          </a:p>
        </p:txBody>
      </p:sp>
      <p:sp>
        <p:nvSpPr>
          <p:cNvPr id="118" name="Text Box 47">
            <a:extLst>
              <a:ext uri="{FF2B5EF4-FFF2-40B4-BE49-F238E27FC236}">
                <a16:creationId xmlns:a16="http://schemas.microsoft.com/office/drawing/2014/main" id="{3F59D898-ECAD-49F0-9425-2A1BC8DDA7B5}"/>
              </a:ext>
            </a:extLst>
          </p:cNvPr>
          <p:cNvSpPr txBox="1">
            <a:spLocks noChangeArrowheads="1"/>
          </p:cNvSpPr>
          <p:nvPr/>
        </p:nvSpPr>
        <p:spPr bwMode="auto">
          <a:xfrm>
            <a:off x="5523688" y="4538246"/>
            <a:ext cx="1414170"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Drug-induced</a:t>
            </a:r>
          </a:p>
        </p:txBody>
      </p:sp>
      <p:sp>
        <p:nvSpPr>
          <p:cNvPr id="121" name="Text Box 45">
            <a:extLst>
              <a:ext uri="{FF2B5EF4-FFF2-40B4-BE49-F238E27FC236}">
                <a16:creationId xmlns:a16="http://schemas.microsoft.com/office/drawing/2014/main" id="{261B7576-5E47-4AEB-A7FB-9A1B9ECB52C4}"/>
              </a:ext>
            </a:extLst>
          </p:cNvPr>
          <p:cNvSpPr txBox="1">
            <a:spLocks noChangeArrowheads="1"/>
          </p:cNvSpPr>
          <p:nvPr/>
        </p:nvSpPr>
        <p:spPr bwMode="auto">
          <a:xfrm>
            <a:off x="5523688" y="5013493"/>
            <a:ext cx="582211"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PFV</a:t>
            </a:r>
          </a:p>
        </p:txBody>
      </p:sp>
      <p:sp>
        <p:nvSpPr>
          <p:cNvPr id="16" name="TextBox 15">
            <a:extLst>
              <a:ext uri="{FF2B5EF4-FFF2-40B4-BE49-F238E27FC236}">
                <a16:creationId xmlns:a16="http://schemas.microsoft.com/office/drawing/2014/main" id="{984E008D-FBBA-42B4-940E-EA26772E0161}"/>
              </a:ext>
            </a:extLst>
          </p:cNvPr>
          <p:cNvSpPr txBox="1"/>
          <p:nvPr/>
        </p:nvSpPr>
        <p:spPr>
          <a:xfrm>
            <a:off x="6230528" y="5257800"/>
            <a:ext cx="1326004" cy="369332"/>
          </a:xfrm>
          <a:prstGeom prst="rect">
            <a:avLst/>
          </a:prstGeom>
          <a:noFill/>
        </p:spPr>
        <p:txBody>
          <a:bodyPr wrap="none" rtlCol="0">
            <a:spAutoFit/>
          </a:bodyPr>
          <a:lstStyle/>
          <a:p>
            <a:pPr algn="ctr"/>
            <a:r>
              <a:rPr lang="en-US" dirty="0">
                <a:solidFill>
                  <a:schemeClr val="bg1">
                    <a:lumMod val="75000"/>
                  </a:schemeClr>
                </a:solidFill>
              </a:rPr>
              <a:t>Both/Either</a:t>
            </a:r>
          </a:p>
        </p:txBody>
      </p:sp>
      <p:cxnSp>
        <p:nvCxnSpPr>
          <p:cNvPr id="125" name="Straight Connector 124">
            <a:extLst>
              <a:ext uri="{FF2B5EF4-FFF2-40B4-BE49-F238E27FC236}">
                <a16:creationId xmlns:a16="http://schemas.microsoft.com/office/drawing/2014/main" id="{01138141-D318-4ED7-A7FE-D8F2155CE890}"/>
              </a:ext>
            </a:extLst>
          </p:cNvPr>
          <p:cNvCxnSpPr/>
          <p:nvPr/>
        </p:nvCxnSpPr>
        <p:spPr>
          <a:xfrm flipH="1">
            <a:off x="5334000" y="4724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00" name="Text Box 23">
            <a:extLst>
              <a:ext uri="{FF2B5EF4-FFF2-40B4-BE49-F238E27FC236}">
                <a16:creationId xmlns:a16="http://schemas.microsoft.com/office/drawing/2014/main" id="{D8F2FCFF-2984-4836-B000-9C5601A8EAAA}"/>
              </a:ext>
            </a:extLst>
          </p:cNvPr>
          <p:cNvSpPr txBox="1">
            <a:spLocks noChangeArrowheads="1"/>
          </p:cNvSpPr>
          <p:nvPr/>
        </p:nvSpPr>
        <p:spPr bwMode="auto">
          <a:xfrm>
            <a:off x="5530369" y="2667000"/>
            <a:ext cx="2143536"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Aqueous misdirection</a:t>
            </a:r>
          </a:p>
        </p:txBody>
      </p:sp>
      <p:sp>
        <p:nvSpPr>
          <p:cNvPr id="36" name="TextBox 35">
            <a:extLst>
              <a:ext uri="{FF2B5EF4-FFF2-40B4-BE49-F238E27FC236}">
                <a16:creationId xmlns:a16="http://schemas.microsoft.com/office/drawing/2014/main" id="{1CEB7192-5CCD-4BBC-82EC-0337F268EF81}"/>
              </a:ext>
            </a:extLst>
          </p:cNvPr>
          <p:cNvSpPr txBox="1"/>
          <p:nvPr/>
        </p:nvSpPr>
        <p:spPr>
          <a:xfrm>
            <a:off x="181867" y="1750468"/>
            <a:ext cx="6083118" cy="2062103"/>
          </a:xfrm>
          <a:prstGeom prst="rect">
            <a:avLst/>
          </a:prstGeom>
          <a:solidFill>
            <a:schemeClr val="accent1">
              <a:lumMod val="75000"/>
            </a:schemeClr>
          </a:solidFill>
        </p:spPr>
        <p:txBody>
          <a:bodyPr wrap="square" rtlCol="0">
            <a:spAutoFit/>
          </a:bodyPr>
          <a:lstStyle/>
          <a:p>
            <a:r>
              <a:rPr lang="en-US" sz="1600" i="1" dirty="0">
                <a:solidFill>
                  <a:schemeClr val="bg1"/>
                </a:solidFill>
              </a:rPr>
              <a:t>What does it mean to say an eye is </a:t>
            </a:r>
            <a:r>
              <a:rPr lang="en-US" sz="1600" dirty="0" err="1">
                <a:solidFill>
                  <a:schemeClr val="bg1"/>
                </a:solidFill>
              </a:rPr>
              <a:t>nanophthalmic</a:t>
            </a:r>
            <a:r>
              <a:rPr lang="en-US" sz="1600" i="1" dirty="0">
                <a:solidFill>
                  <a:schemeClr val="bg1"/>
                </a:solidFill>
              </a:rPr>
              <a:t>?</a:t>
            </a:r>
          </a:p>
          <a:p>
            <a:r>
              <a:rPr lang="en-US" sz="1600" dirty="0">
                <a:solidFill>
                  <a:schemeClr val="bg1"/>
                </a:solidFill>
              </a:rPr>
              <a:t>It means the eye is small—axial length &lt;  20  mm; small/shallow AC , small (possibly micro-)  cornea . </a:t>
            </a:r>
            <a:r>
              <a:rPr lang="en-US" sz="1600" dirty="0"/>
              <a:t>The exception is the  lens , which is comparatively large for the otherwise small eye. </a:t>
            </a:r>
            <a:r>
              <a:rPr lang="en-US" sz="1600" dirty="0">
                <a:solidFill>
                  <a:schemeClr val="bg1"/>
                </a:solidFill>
              </a:rPr>
              <a:t>Further, the sclera tends to be abnormally  thick , which can impede venous drainage of the eye by compromising flow through the   vortex veins . </a:t>
            </a:r>
            <a:r>
              <a:rPr lang="en-US" sz="1600" dirty="0">
                <a:solidFill>
                  <a:srgbClr val="0000FF"/>
                </a:solidFill>
              </a:rPr>
              <a:t>All of these factors combine to render </a:t>
            </a:r>
            <a:r>
              <a:rPr lang="en-US" sz="1600" dirty="0" err="1">
                <a:solidFill>
                  <a:srgbClr val="0000FF"/>
                </a:solidFill>
              </a:rPr>
              <a:t>nanophthalmic</a:t>
            </a:r>
            <a:r>
              <a:rPr lang="en-US" sz="1600" dirty="0">
                <a:solidFill>
                  <a:srgbClr val="0000FF"/>
                </a:solidFill>
              </a:rPr>
              <a:t> eyes highly susceptible to angle closure.</a:t>
            </a:r>
          </a:p>
        </p:txBody>
      </p:sp>
      <p:sp>
        <p:nvSpPr>
          <p:cNvPr id="43" name="Oval 42">
            <a:extLst>
              <a:ext uri="{FF2B5EF4-FFF2-40B4-BE49-F238E27FC236}">
                <a16:creationId xmlns:a16="http://schemas.microsoft.com/office/drawing/2014/main" id="{33788328-663B-4237-9BE6-B0C07B8BB61C}"/>
              </a:ext>
            </a:extLst>
          </p:cNvPr>
          <p:cNvSpPr/>
          <p:nvPr/>
        </p:nvSpPr>
        <p:spPr>
          <a:xfrm>
            <a:off x="5441637" y="4005469"/>
            <a:ext cx="1847059" cy="490331"/>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563385442"/>
      </p:ext>
    </p:extLst>
  </p:cSld>
  <p:clrMapOvr>
    <a:masterClrMapping/>
  </p:clrMapOvr>
</p:sld>
</file>

<file path=ppt/slides/slide1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Straight Arrow Connector 12">
            <a:extLst>
              <a:ext uri="{FF2B5EF4-FFF2-40B4-BE49-F238E27FC236}">
                <a16:creationId xmlns:a16="http://schemas.microsoft.com/office/drawing/2014/main" id="{A6DE2085-829C-480C-9216-69D6039C0A37}"/>
              </a:ext>
            </a:extLst>
          </p:cNvPr>
          <p:cNvCxnSpPr>
            <a:cxnSpLocks/>
          </p:cNvCxnSpPr>
          <p:nvPr/>
        </p:nvCxnSpPr>
        <p:spPr>
          <a:xfrm>
            <a:off x="6717173" y="1828800"/>
            <a:ext cx="0" cy="3462754"/>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43031" name="Text Box 35"/>
          <p:cNvSpPr txBox="1">
            <a:spLocks noChangeArrowheads="1"/>
          </p:cNvSpPr>
          <p:nvPr/>
        </p:nvSpPr>
        <p:spPr bwMode="auto">
          <a:xfrm>
            <a:off x="1190847" y="1295400"/>
            <a:ext cx="2473754"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solidFill>
                  <a:schemeClr val="bg1">
                    <a:lumMod val="75000"/>
                  </a:schemeClr>
                </a:solidFill>
              </a:rPr>
              <a:t>w/ Pupillary Block</a:t>
            </a:r>
          </a:p>
        </p:txBody>
      </p:sp>
      <p:sp>
        <p:nvSpPr>
          <p:cNvPr id="43032" name="Text Box 36"/>
          <p:cNvSpPr txBox="1">
            <a:spLocks noChangeArrowheads="1"/>
          </p:cNvSpPr>
          <p:nvPr/>
        </p:nvSpPr>
        <p:spPr bwMode="auto">
          <a:xfrm>
            <a:off x="5181600" y="1295400"/>
            <a:ext cx="2630848"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t>w/o Pupillary Block</a:t>
            </a:r>
          </a:p>
        </p:txBody>
      </p:sp>
      <p:sp>
        <p:nvSpPr>
          <p:cNvPr id="49" name="Rectangle 2">
            <a:extLst>
              <a:ext uri="{FF2B5EF4-FFF2-40B4-BE49-F238E27FC236}">
                <a16:creationId xmlns:a16="http://schemas.microsoft.com/office/drawing/2014/main" id="{240EE5BF-F7D2-4FC8-A5DD-F6B5423153C6}"/>
              </a:ext>
            </a:extLst>
          </p:cNvPr>
          <p:cNvSpPr>
            <a:spLocks noGrp="1" noChangeArrowheads="1"/>
          </p:cNvSpPr>
          <p:nvPr>
            <p:ph type="title"/>
          </p:nvPr>
        </p:nvSpPr>
        <p:spPr>
          <a:xfrm>
            <a:off x="457200" y="304800"/>
            <a:ext cx="7543800" cy="563562"/>
          </a:xfrm>
        </p:spPr>
        <p:txBody>
          <a:bodyPr/>
          <a:lstStyle/>
          <a:p>
            <a:pPr eaLnBrk="1" hangingPunct="1"/>
            <a:r>
              <a:rPr lang="en-US" altLang="en-US" sz="3500" dirty="0"/>
              <a:t>Q</a:t>
            </a:r>
          </a:p>
        </p:txBody>
      </p:sp>
      <p:sp>
        <p:nvSpPr>
          <p:cNvPr id="50" name="TextBox 49">
            <a:extLst>
              <a:ext uri="{FF2B5EF4-FFF2-40B4-BE49-F238E27FC236}">
                <a16:creationId xmlns:a16="http://schemas.microsoft.com/office/drawing/2014/main" id="{CF426230-46C8-405C-9015-99EF57762A2E}"/>
              </a:ext>
            </a:extLst>
          </p:cNvPr>
          <p:cNvSpPr txBox="1"/>
          <p:nvPr/>
        </p:nvSpPr>
        <p:spPr>
          <a:xfrm>
            <a:off x="2259496" y="189094"/>
            <a:ext cx="4607480" cy="400110"/>
          </a:xfrm>
          <a:prstGeom prst="rect">
            <a:avLst/>
          </a:prstGeom>
          <a:solidFill>
            <a:schemeClr val="accent1">
              <a:lumMod val="60000"/>
              <a:lumOff val="40000"/>
            </a:schemeClr>
          </a:solidFill>
        </p:spPr>
        <p:txBody>
          <a:bodyPr wrap="none" rtlCol="0">
            <a:spAutoFit/>
          </a:bodyPr>
          <a:lstStyle/>
          <a:p>
            <a:pPr algn="ctr"/>
            <a:r>
              <a:rPr lang="en-US" sz="2000" b="1" dirty="0"/>
              <a:t>Secondary Angle Closure Glaucoma</a:t>
            </a:r>
          </a:p>
        </p:txBody>
      </p:sp>
      <p:cxnSp>
        <p:nvCxnSpPr>
          <p:cNvPr id="6" name="Straight Arrow Connector 5">
            <a:extLst>
              <a:ext uri="{FF2B5EF4-FFF2-40B4-BE49-F238E27FC236}">
                <a16:creationId xmlns:a16="http://schemas.microsoft.com/office/drawing/2014/main" id="{A3439F0C-5143-461F-8F3C-2E830785DEFC}"/>
              </a:ext>
            </a:extLst>
          </p:cNvPr>
          <p:cNvCxnSpPr>
            <a:stCxn id="50" idx="2"/>
          </p:cNvCxnSpPr>
          <p:nvPr/>
        </p:nvCxnSpPr>
        <p:spPr>
          <a:xfrm flipH="1">
            <a:off x="2971800" y="589204"/>
            <a:ext cx="1591436" cy="706196"/>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0" name="Straight Arrow Connector 9">
            <a:extLst>
              <a:ext uri="{FF2B5EF4-FFF2-40B4-BE49-F238E27FC236}">
                <a16:creationId xmlns:a16="http://schemas.microsoft.com/office/drawing/2014/main" id="{84DC796E-F6ED-4FBB-82D2-A260F480BF8A}"/>
              </a:ext>
            </a:extLst>
          </p:cNvPr>
          <p:cNvCxnSpPr>
            <a:cxnSpLocks/>
          </p:cNvCxnSpPr>
          <p:nvPr/>
        </p:nvCxnSpPr>
        <p:spPr>
          <a:xfrm>
            <a:off x="4572000" y="589204"/>
            <a:ext cx="1600200" cy="706196"/>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6" name="Straight Arrow Connector 25">
            <a:extLst>
              <a:ext uri="{FF2B5EF4-FFF2-40B4-BE49-F238E27FC236}">
                <a16:creationId xmlns:a16="http://schemas.microsoft.com/office/drawing/2014/main" id="{B70E0124-9B84-41A5-8D84-A66B7838A706}"/>
              </a:ext>
            </a:extLst>
          </p:cNvPr>
          <p:cNvCxnSpPr>
            <a:cxnSpLocks/>
          </p:cNvCxnSpPr>
          <p:nvPr/>
        </p:nvCxnSpPr>
        <p:spPr>
          <a:xfrm flipH="1">
            <a:off x="1159539" y="1828800"/>
            <a:ext cx="1290435" cy="478059"/>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28" name="Straight Arrow Connector 27">
            <a:extLst>
              <a:ext uri="{FF2B5EF4-FFF2-40B4-BE49-F238E27FC236}">
                <a16:creationId xmlns:a16="http://schemas.microsoft.com/office/drawing/2014/main" id="{567A4249-5C59-4416-8A8E-1C35913900AB}"/>
              </a:ext>
            </a:extLst>
          </p:cNvPr>
          <p:cNvCxnSpPr>
            <a:cxnSpLocks/>
          </p:cNvCxnSpPr>
          <p:nvPr/>
        </p:nvCxnSpPr>
        <p:spPr>
          <a:xfrm>
            <a:off x="2449973" y="1832208"/>
            <a:ext cx="1268784"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57" name="Text Box 14">
            <a:extLst>
              <a:ext uri="{FF2B5EF4-FFF2-40B4-BE49-F238E27FC236}">
                <a16:creationId xmlns:a16="http://schemas.microsoft.com/office/drawing/2014/main" id="{5DAFA1C1-3A29-4C27-A379-663FDD22E326}"/>
              </a:ext>
            </a:extLst>
          </p:cNvPr>
          <p:cNvSpPr txBox="1">
            <a:spLocks noChangeArrowheads="1"/>
          </p:cNvSpPr>
          <p:nvPr/>
        </p:nvSpPr>
        <p:spPr bwMode="auto">
          <a:xfrm>
            <a:off x="7620000" y="2365901"/>
            <a:ext cx="671979"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‘Pull’</a:t>
            </a:r>
          </a:p>
        </p:txBody>
      </p:sp>
      <p:cxnSp>
        <p:nvCxnSpPr>
          <p:cNvPr id="58" name="Straight Arrow Connector 57">
            <a:extLst>
              <a:ext uri="{FF2B5EF4-FFF2-40B4-BE49-F238E27FC236}">
                <a16:creationId xmlns:a16="http://schemas.microsoft.com/office/drawing/2014/main" id="{E874FEE9-46BD-46A3-90A3-DE7CC220FBFF}"/>
              </a:ext>
            </a:extLst>
          </p:cNvPr>
          <p:cNvCxnSpPr>
            <a:cxnSpLocks/>
          </p:cNvCxnSpPr>
          <p:nvPr/>
        </p:nvCxnSpPr>
        <p:spPr>
          <a:xfrm flipH="1">
            <a:off x="5867400" y="1828800"/>
            <a:ext cx="849775" cy="477455"/>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59" name="Straight Arrow Connector 58">
            <a:extLst>
              <a:ext uri="{FF2B5EF4-FFF2-40B4-BE49-F238E27FC236}">
                <a16:creationId xmlns:a16="http://schemas.microsoft.com/office/drawing/2014/main" id="{C370A4A1-FE96-4E70-B89E-839542A5E241}"/>
              </a:ext>
            </a:extLst>
          </p:cNvPr>
          <p:cNvCxnSpPr>
            <a:cxnSpLocks/>
          </p:cNvCxnSpPr>
          <p:nvPr/>
        </p:nvCxnSpPr>
        <p:spPr>
          <a:xfrm>
            <a:off x="6717173" y="1832208"/>
            <a:ext cx="902827" cy="474047"/>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101" name="Text Box 42">
            <a:extLst>
              <a:ext uri="{FF2B5EF4-FFF2-40B4-BE49-F238E27FC236}">
                <a16:creationId xmlns:a16="http://schemas.microsoft.com/office/drawing/2014/main" id="{334BC1A9-19DE-4364-B6DD-2EE35901B8C6}"/>
              </a:ext>
            </a:extLst>
          </p:cNvPr>
          <p:cNvSpPr txBox="1">
            <a:spLocks noChangeArrowheads="1"/>
          </p:cNvSpPr>
          <p:nvPr/>
        </p:nvSpPr>
        <p:spPr bwMode="auto">
          <a:xfrm>
            <a:off x="5551406" y="3192546"/>
            <a:ext cx="2276072"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ERD/choroidal effusion</a:t>
            </a:r>
          </a:p>
        </p:txBody>
      </p:sp>
      <p:sp>
        <p:nvSpPr>
          <p:cNvPr id="103" name="Text Box 47">
            <a:extLst>
              <a:ext uri="{FF2B5EF4-FFF2-40B4-BE49-F238E27FC236}">
                <a16:creationId xmlns:a16="http://schemas.microsoft.com/office/drawing/2014/main" id="{B8E0D8FB-F6B2-4B80-97DB-EF49CE3BCD2B}"/>
              </a:ext>
            </a:extLst>
          </p:cNvPr>
          <p:cNvSpPr txBox="1">
            <a:spLocks noChangeArrowheads="1"/>
          </p:cNvSpPr>
          <p:nvPr/>
        </p:nvSpPr>
        <p:spPr bwMode="auto">
          <a:xfrm>
            <a:off x="5543446" y="4055146"/>
            <a:ext cx="1733167"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b="1" dirty="0" err="1"/>
              <a:t>Nanophthalmos</a:t>
            </a:r>
            <a:endParaRPr lang="en-US" altLang="en-US" sz="1600" b="1" dirty="0"/>
          </a:p>
        </p:txBody>
      </p:sp>
      <p:cxnSp>
        <p:nvCxnSpPr>
          <p:cNvPr id="104" name="Straight Connector 103">
            <a:extLst>
              <a:ext uri="{FF2B5EF4-FFF2-40B4-BE49-F238E27FC236}">
                <a16:creationId xmlns:a16="http://schemas.microsoft.com/office/drawing/2014/main" id="{49D87D4A-E317-4446-9B95-5184CB3968F3}"/>
              </a:ext>
            </a:extLst>
          </p:cNvPr>
          <p:cNvCxnSpPr>
            <a:cxnSpLocks/>
          </p:cNvCxnSpPr>
          <p:nvPr/>
        </p:nvCxnSpPr>
        <p:spPr>
          <a:xfrm flipH="1">
            <a:off x="5316229" y="2667000"/>
            <a:ext cx="7397" cy="2531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a:extLst>
              <a:ext uri="{FF2B5EF4-FFF2-40B4-BE49-F238E27FC236}">
                <a16:creationId xmlns:a16="http://schemas.microsoft.com/office/drawing/2014/main" id="{BAC8035C-3999-4C31-93CD-6C0D2ADEB73B}"/>
              </a:ext>
            </a:extLst>
          </p:cNvPr>
          <p:cNvCxnSpPr/>
          <p:nvPr/>
        </p:nvCxnSpPr>
        <p:spPr>
          <a:xfrm flipH="1">
            <a:off x="5323536" y="3786938"/>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8" name="Straight Connector 107">
            <a:extLst>
              <a:ext uri="{FF2B5EF4-FFF2-40B4-BE49-F238E27FC236}">
                <a16:creationId xmlns:a16="http://schemas.microsoft.com/office/drawing/2014/main" id="{DB64CAEE-69B4-426A-8A5B-D1269DBF0F66}"/>
              </a:ext>
            </a:extLst>
          </p:cNvPr>
          <p:cNvCxnSpPr/>
          <p:nvPr/>
        </p:nvCxnSpPr>
        <p:spPr>
          <a:xfrm flipH="1">
            <a:off x="5327493" y="4249152"/>
            <a:ext cx="24447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2" name="Straight Connector 111">
            <a:extLst>
              <a:ext uri="{FF2B5EF4-FFF2-40B4-BE49-F238E27FC236}">
                <a16:creationId xmlns:a16="http://schemas.microsoft.com/office/drawing/2014/main" id="{99A16C30-4BE4-48E5-8B65-0C5F3039B8DC}"/>
              </a:ext>
            </a:extLst>
          </p:cNvPr>
          <p:cNvCxnSpPr/>
          <p:nvPr/>
        </p:nvCxnSpPr>
        <p:spPr>
          <a:xfrm flipH="1">
            <a:off x="5333455" y="51816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13" name="Text Box 42">
            <a:extLst>
              <a:ext uri="{FF2B5EF4-FFF2-40B4-BE49-F238E27FC236}">
                <a16:creationId xmlns:a16="http://schemas.microsoft.com/office/drawing/2014/main" id="{056DFFD9-3CA2-42E7-90FE-4F14522E3504}"/>
              </a:ext>
            </a:extLst>
          </p:cNvPr>
          <p:cNvSpPr txBox="1">
            <a:spLocks noChangeArrowheads="1"/>
          </p:cNvSpPr>
          <p:nvPr/>
        </p:nvSpPr>
        <p:spPr bwMode="auto">
          <a:xfrm>
            <a:off x="5533954" y="3623846"/>
            <a:ext cx="1563248"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Retinal surgery</a:t>
            </a:r>
          </a:p>
        </p:txBody>
      </p:sp>
      <p:sp>
        <p:nvSpPr>
          <p:cNvPr id="118" name="Text Box 47">
            <a:extLst>
              <a:ext uri="{FF2B5EF4-FFF2-40B4-BE49-F238E27FC236}">
                <a16:creationId xmlns:a16="http://schemas.microsoft.com/office/drawing/2014/main" id="{3F59D898-ECAD-49F0-9425-2A1BC8DDA7B5}"/>
              </a:ext>
            </a:extLst>
          </p:cNvPr>
          <p:cNvSpPr txBox="1">
            <a:spLocks noChangeArrowheads="1"/>
          </p:cNvSpPr>
          <p:nvPr/>
        </p:nvSpPr>
        <p:spPr bwMode="auto">
          <a:xfrm>
            <a:off x="5523688" y="4538246"/>
            <a:ext cx="1414170"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Drug-induced</a:t>
            </a:r>
          </a:p>
        </p:txBody>
      </p:sp>
      <p:sp>
        <p:nvSpPr>
          <p:cNvPr id="121" name="Text Box 45">
            <a:extLst>
              <a:ext uri="{FF2B5EF4-FFF2-40B4-BE49-F238E27FC236}">
                <a16:creationId xmlns:a16="http://schemas.microsoft.com/office/drawing/2014/main" id="{261B7576-5E47-4AEB-A7FB-9A1B9ECB52C4}"/>
              </a:ext>
            </a:extLst>
          </p:cNvPr>
          <p:cNvSpPr txBox="1">
            <a:spLocks noChangeArrowheads="1"/>
          </p:cNvSpPr>
          <p:nvPr/>
        </p:nvSpPr>
        <p:spPr bwMode="auto">
          <a:xfrm>
            <a:off x="5523688" y="5013493"/>
            <a:ext cx="582211"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PFV</a:t>
            </a:r>
          </a:p>
        </p:txBody>
      </p:sp>
      <p:sp>
        <p:nvSpPr>
          <p:cNvPr id="16" name="TextBox 15">
            <a:extLst>
              <a:ext uri="{FF2B5EF4-FFF2-40B4-BE49-F238E27FC236}">
                <a16:creationId xmlns:a16="http://schemas.microsoft.com/office/drawing/2014/main" id="{984E008D-FBBA-42B4-940E-EA26772E0161}"/>
              </a:ext>
            </a:extLst>
          </p:cNvPr>
          <p:cNvSpPr txBox="1"/>
          <p:nvPr/>
        </p:nvSpPr>
        <p:spPr>
          <a:xfrm>
            <a:off x="6230528" y="5257800"/>
            <a:ext cx="1326004" cy="369332"/>
          </a:xfrm>
          <a:prstGeom prst="rect">
            <a:avLst/>
          </a:prstGeom>
          <a:noFill/>
        </p:spPr>
        <p:txBody>
          <a:bodyPr wrap="none" rtlCol="0">
            <a:spAutoFit/>
          </a:bodyPr>
          <a:lstStyle/>
          <a:p>
            <a:pPr algn="ctr"/>
            <a:r>
              <a:rPr lang="en-US" dirty="0">
                <a:solidFill>
                  <a:schemeClr val="bg1">
                    <a:lumMod val="75000"/>
                  </a:schemeClr>
                </a:solidFill>
              </a:rPr>
              <a:t>Both/Either</a:t>
            </a:r>
          </a:p>
        </p:txBody>
      </p:sp>
      <p:cxnSp>
        <p:nvCxnSpPr>
          <p:cNvPr id="125" name="Straight Connector 124">
            <a:extLst>
              <a:ext uri="{FF2B5EF4-FFF2-40B4-BE49-F238E27FC236}">
                <a16:creationId xmlns:a16="http://schemas.microsoft.com/office/drawing/2014/main" id="{01138141-D318-4ED7-A7FE-D8F2155CE890}"/>
              </a:ext>
            </a:extLst>
          </p:cNvPr>
          <p:cNvCxnSpPr/>
          <p:nvPr/>
        </p:nvCxnSpPr>
        <p:spPr>
          <a:xfrm flipH="1">
            <a:off x="5334000" y="4724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00" name="Text Box 23">
            <a:extLst>
              <a:ext uri="{FF2B5EF4-FFF2-40B4-BE49-F238E27FC236}">
                <a16:creationId xmlns:a16="http://schemas.microsoft.com/office/drawing/2014/main" id="{D8F2FCFF-2984-4836-B000-9C5601A8EAAA}"/>
              </a:ext>
            </a:extLst>
          </p:cNvPr>
          <p:cNvSpPr txBox="1">
            <a:spLocks noChangeArrowheads="1"/>
          </p:cNvSpPr>
          <p:nvPr/>
        </p:nvSpPr>
        <p:spPr bwMode="auto">
          <a:xfrm>
            <a:off x="5530369" y="2667000"/>
            <a:ext cx="2143536"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Aqueous misdirection</a:t>
            </a:r>
          </a:p>
        </p:txBody>
      </p:sp>
      <p:sp>
        <p:nvSpPr>
          <p:cNvPr id="36" name="TextBox 35">
            <a:extLst>
              <a:ext uri="{FF2B5EF4-FFF2-40B4-BE49-F238E27FC236}">
                <a16:creationId xmlns:a16="http://schemas.microsoft.com/office/drawing/2014/main" id="{1CEB7192-5CCD-4BBC-82EC-0337F268EF81}"/>
              </a:ext>
            </a:extLst>
          </p:cNvPr>
          <p:cNvSpPr txBox="1"/>
          <p:nvPr/>
        </p:nvSpPr>
        <p:spPr>
          <a:xfrm>
            <a:off x="181867" y="1750468"/>
            <a:ext cx="6083118" cy="2062103"/>
          </a:xfrm>
          <a:prstGeom prst="rect">
            <a:avLst/>
          </a:prstGeom>
          <a:solidFill>
            <a:schemeClr val="accent1">
              <a:lumMod val="75000"/>
            </a:schemeClr>
          </a:solidFill>
        </p:spPr>
        <p:txBody>
          <a:bodyPr wrap="square" rtlCol="0">
            <a:spAutoFit/>
          </a:bodyPr>
          <a:lstStyle/>
          <a:p>
            <a:r>
              <a:rPr lang="en-US" sz="1600" i="1" dirty="0">
                <a:solidFill>
                  <a:schemeClr val="tx1">
                    <a:lumMod val="65000"/>
                    <a:lumOff val="35000"/>
                  </a:schemeClr>
                </a:solidFill>
              </a:rPr>
              <a:t>What does it mean to say an eye is </a:t>
            </a:r>
            <a:r>
              <a:rPr lang="en-US" sz="1600" dirty="0" err="1">
                <a:solidFill>
                  <a:schemeClr val="tx1">
                    <a:lumMod val="65000"/>
                    <a:lumOff val="35000"/>
                  </a:schemeClr>
                </a:solidFill>
              </a:rPr>
              <a:t>nanophthalmic</a:t>
            </a:r>
            <a:r>
              <a:rPr lang="en-US" sz="1600" i="1" dirty="0">
                <a:solidFill>
                  <a:schemeClr val="tx1">
                    <a:lumMod val="65000"/>
                    <a:lumOff val="35000"/>
                  </a:schemeClr>
                </a:solidFill>
              </a:rPr>
              <a:t>?</a:t>
            </a:r>
          </a:p>
          <a:p>
            <a:r>
              <a:rPr lang="en-US" sz="1600" dirty="0">
                <a:solidFill>
                  <a:schemeClr val="tx1">
                    <a:lumMod val="65000"/>
                    <a:lumOff val="35000"/>
                  </a:schemeClr>
                </a:solidFill>
              </a:rPr>
              <a:t>It means the eye is small—axial length &lt;  20  mm; small/shallow AC , small (possibly micro-)  cornea . The exception is the  lens , which is comparatively large for the otherwise small eye. Further, the sclera tends to be abnormally  thick , which can impede venous drainage of the eye by compromising flow through the   vortex veins . </a:t>
            </a:r>
            <a:r>
              <a:rPr lang="en-US" sz="1600" b="1" dirty="0">
                <a:solidFill>
                  <a:srgbClr val="0000FF"/>
                </a:solidFill>
              </a:rPr>
              <a:t>All of these factors combine to render </a:t>
            </a:r>
            <a:r>
              <a:rPr lang="en-US" sz="1600" b="1" dirty="0" err="1">
                <a:solidFill>
                  <a:srgbClr val="0000FF"/>
                </a:solidFill>
              </a:rPr>
              <a:t>nanophthalmic</a:t>
            </a:r>
            <a:r>
              <a:rPr lang="en-US" sz="1600" b="1" dirty="0">
                <a:solidFill>
                  <a:srgbClr val="0000FF"/>
                </a:solidFill>
              </a:rPr>
              <a:t> eyes highly susceptible to angle closure.</a:t>
            </a:r>
          </a:p>
        </p:txBody>
      </p:sp>
      <p:sp>
        <p:nvSpPr>
          <p:cNvPr id="43" name="Oval 42">
            <a:extLst>
              <a:ext uri="{FF2B5EF4-FFF2-40B4-BE49-F238E27FC236}">
                <a16:creationId xmlns:a16="http://schemas.microsoft.com/office/drawing/2014/main" id="{33788328-663B-4237-9BE6-B0C07B8BB61C}"/>
              </a:ext>
            </a:extLst>
          </p:cNvPr>
          <p:cNvSpPr/>
          <p:nvPr/>
        </p:nvSpPr>
        <p:spPr>
          <a:xfrm>
            <a:off x="5441637" y="4005469"/>
            <a:ext cx="1847059" cy="490331"/>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TextBox 28">
            <a:extLst>
              <a:ext uri="{FF2B5EF4-FFF2-40B4-BE49-F238E27FC236}">
                <a16:creationId xmlns:a16="http://schemas.microsoft.com/office/drawing/2014/main" id="{5146F057-0281-4A28-A43B-96F9A28E8F16}"/>
              </a:ext>
            </a:extLst>
          </p:cNvPr>
          <p:cNvSpPr txBox="1"/>
          <p:nvPr/>
        </p:nvSpPr>
        <p:spPr>
          <a:xfrm>
            <a:off x="777568" y="3953369"/>
            <a:ext cx="4330338" cy="954107"/>
          </a:xfrm>
          <a:prstGeom prst="rect">
            <a:avLst/>
          </a:prstGeom>
          <a:solidFill>
            <a:schemeClr val="accent1">
              <a:lumMod val="60000"/>
              <a:lumOff val="40000"/>
            </a:schemeClr>
          </a:solidFill>
        </p:spPr>
        <p:txBody>
          <a:bodyPr wrap="square" rtlCol="0">
            <a:spAutoFit/>
          </a:bodyPr>
          <a:lstStyle/>
          <a:p>
            <a:r>
              <a:rPr lang="en-US" sz="1400" i="1" dirty="0">
                <a:solidFill>
                  <a:srgbClr val="0000FF"/>
                </a:solidFill>
              </a:rPr>
              <a:t>What is the proximate mechanism by which the angle closes w/o pupillary block in </a:t>
            </a:r>
            <a:r>
              <a:rPr lang="en-US" sz="1400" i="1" dirty="0" err="1">
                <a:solidFill>
                  <a:srgbClr val="0000FF"/>
                </a:solidFill>
              </a:rPr>
              <a:t>nanophthalmos</a:t>
            </a:r>
            <a:r>
              <a:rPr lang="en-US" sz="1400" i="1" dirty="0">
                <a:solidFill>
                  <a:srgbClr val="0000FF"/>
                </a:solidFill>
              </a:rPr>
              <a:t>?</a:t>
            </a:r>
          </a:p>
          <a:p>
            <a:r>
              <a:rPr lang="en-US" sz="1400" dirty="0">
                <a:solidFill>
                  <a:schemeClr val="accent1">
                    <a:lumMod val="60000"/>
                    <a:lumOff val="40000"/>
                  </a:schemeClr>
                </a:solidFill>
              </a:rPr>
              <a:t>It’s usually a result of choroidal effusion, which can arise spontaneously</a:t>
            </a:r>
          </a:p>
        </p:txBody>
      </p:sp>
    </p:spTree>
    <p:extLst>
      <p:ext uri="{BB962C8B-B14F-4D97-AF65-F5344CB8AC3E}">
        <p14:creationId xmlns:p14="http://schemas.microsoft.com/office/powerpoint/2010/main" val="1606574929"/>
      </p:ext>
    </p:extLst>
  </p:cSld>
  <p:clrMapOvr>
    <a:masterClrMapping/>
  </p:clrMapOvr>
</p:sld>
</file>

<file path=ppt/slides/slide1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Straight Arrow Connector 12">
            <a:extLst>
              <a:ext uri="{FF2B5EF4-FFF2-40B4-BE49-F238E27FC236}">
                <a16:creationId xmlns:a16="http://schemas.microsoft.com/office/drawing/2014/main" id="{A6DE2085-829C-480C-9216-69D6039C0A37}"/>
              </a:ext>
            </a:extLst>
          </p:cNvPr>
          <p:cNvCxnSpPr>
            <a:cxnSpLocks/>
          </p:cNvCxnSpPr>
          <p:nvPr/>
        </p:nvCxnSpPr>
        <p:spPr>
          <a:xfrm>
            <a:off x="6717173" y="1828800"/>
            <a:ext cx="0" cy="3462754"/>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43031" name="Text Box 35"/>
          <p:cNvSpPr txBox="1">
            <a:spLocks noChangeArrowheads="1"/>
          </p:cNvSpPr>
          <p:nvPr/>
        </p:nvSpPr>
        <p:spPr bwMode="auto">
          <a:xfrm>
            <a:off x="1190847" y="1295400"/>
            <a:ext cx="2473754"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solidFill>
                  <a:schemeClr val="bg1">
                    <a:lumMod val="75000"/>
                  </a:schemeClr>
                </a:solidFill>
              </a:rPr>
              <a:t>w/ Pupillary Block</a:t>
            </a:r>
          </a:p>
        </p:txBody>
      </p:sp>
      <p:sp>
        <p:nvSpPr>
          <p:cNvPr id="43032" name="Text Box 36"/>
          <p:cNvSpPr txBox="1">
            <a:spLocks noChangeArrowheads="1"/>
          </p:cNvSpPr>
          <p:nvPr/>
        </p:nvSpPr>
        <p:spPr bwMode="auto">
          <a:xfrm>
            <a:off x="5181600" y="1295400"/>
            <a:ext cx="2630848"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t>w/o Pupillary Block</a:t>
            </a:r>
          </a:p>
        </p:txBody>
      </p:sp>
      <p:sp>
        <p:nvSpPr>
          <p:cNvPr id="49" name="Rectangle 2">
            <a:extLst>
              <a:ext uri="{FF2B5EF4-FFF2-40B4-BE49-F238E27FC236}">
                <a16:creationId xmlns:a16="http://schemas.microsoft.com/office/drawing/2014/main" id="{240EE5BF-F7D2-4FC8-A5DD-F6B5423153C6}"/>
              </a:ext>
            </a:extLst>
          </p:cNvPr>
          <p:cNvSpPr>
            <a:spLocks noGrp="1" noChangeArrowheads="1"/>
          </p:cNvSpPr>
          <p:nvPr>
            <p:ph type="title"/>
          </p:nvPr>
        </p:nvSpPr>
        <p:spPr>
          <a:xfrm>
            <a:off x="457200" y="304800"/>
            <a:ext cx="7543800" cy="563562"/>
          </a:xfrm>
        </p:spPr>
        <p:txBody>
          <a:bodyPr/>
          <a:lstStyle/>
          <a:p>
            <a:pPr eaLnBrk="1" hangingPunct="1"/>
            <a:r>
              <a:rPr lang="en-US" altLang="en-US" sz="3500" dirty="0"/>
              <a:t>A</a:t>
            </a:r>
          </a:p>
        </p:txBody>
      </p:sp>
      <p:sp>
        <p:nvSpPr>
          <p:cNvPr id="50" name="TextBox 49">
            <a:extLst>
              <a:ext uri="{FF2B5EF4-FFF2-40B4-BE49-F238E27FC236}">
                <a16:creationId xmlns:a16="http://schemas.microsoft.com/office/drawing/2014/main" id="{CF426230-46C8-405C-9015-99EF57762A2E}"/>
              </a:ext>
            </a:extLst>
          </p:cNvPr>
          <p:cNvSpPr txBox="1"/>
          <p:nvPr/>
        </p:nvSpPr>
        <p:spPr>
          <a:xfrm>
            <a:off x="2259496" y="189094"/>
            <a:ext cx="4607480" cy="400110"/>
          </a:xfrm>
          <a:prstGeom prst="rect">
            <a:avLst/>
          </a:prstGeom>
          <a:solidFill>
            <a:schemeClr val="accent1">
              <a:lumMod val="60000"/>
              <a:lumOff val="40000"/>
            </a:schemeClr>
          </a:solidFill>
        </p:spPr>
        <p:txBody>
          <a:bodyPr wrap="none" rtlCol="0">
            <a:spAutoFit/>
          </a:bodyPr>
          <a:lstStyle/>
          <a:p>
            <a:pPr algn="ctr"/>
            <a:r>
              <a:rPr lang="en-US" sz="2000" b="1" dirty="0"/>
              <a:t>Secondary Angle Closure Glaucoma</a:t>
            </a:r>
          </a:p>
        </p:txBody>
      </p:sp>
      <p:cxnSp>
        <p:nvCxnSpPr>
          <p:cNvPr id="6" name="Straight Arrow Connector 5">
            <a:extLst>
              <a:ext uri="{FF2B5EF4-FFF2-40B4-BE49-F238E27FC236}">
                <a16:creationId xmlns:a16="http://schemas.microsoft.com/office/drawing/2014/main" id="{A3439F0C-5143-461F-8F3C-2E830785DEFC}"/>
              </a:ext>
            </a:extLst>
          </p:cNvPr>
          <p:cNvCxnSpPr>
            <a:stCxn id="50" idx="2"/>
          </p:cNvCxnSpPr>
          <p:nvPr/>
        </p:nvCxnSpPr>
        <p:spPr>
          <a:xfrm flipH="1">
            <a:off x="2971800" y="589204"/>
            <a:ext cx="1591436" cy="706196"/>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0" name="Straight Arrow Connector 9">
            <a:extLst>
              <a:ext uri="{FF2B5EF4-FFF2-40B4-BE49-F238E27FC236}">
                <a16:creationId xmlns:a16="http://schemas.microsoft.com/office/drawing/2014/main" id="{84DC796E-F6ED-4FBB-82D2-A260F480BF8A}"/>
              </a:ext>
            </a:extLst>
          </p:cNvPr>
          <p:cNvCxnSpPr>
            <a:cxnSpLocks/>
          </p:cNvCxnSpPr>
          <p:nvPr/>
        </p:nvCxnSpPr>
        <p:spPr>
          <a:xfrm>
            <a:off x="4572000" y="589204"/>
            <a:ext cx="1600200" cy="706196"/>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6" name="Straight Arrow Connector 25">
            <a:extLst>
              <a:ext uri="{FF2B5EF4-FFF2-40B4-BE49-F238E27FC236}">
                <a16:creationId xmlns:a16="http://schemas.microsoft.com/office/drawing/2014/main" id="{B70E0124-9B84-41A5-8D84-A66B7838A706}"/>
              </a:ext>
            </a:extLst>
          </p:cNvPr>
          <p:cNvCxnSpPr>
            <a:cxnSpLocks/>
          </p:cNvCxnSpPr>
          <p:nvPr/>
        </p:nvCxnSpPr>
        <p:spPr>
          <a:xfrm flipH="1">
            <a:off x="1159539" y="1828800"/>
            <a:ext cx="1290435" cy="478059"/>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28" name="Straight Arrow Connector 27">
            <a:extLst>
              <a:ext uri="{FF2B5EF4-FFF2-40B4-BE49-F238E27FC236}">
                <a16:creationId xmlns:a16="http://schemas.microsoft.com/office/drawing/2014/main" id="{567A4249-5C59-4416-8A8E-1C35913900AB}"/>
              </a:ext>
            </a:extLst>
          </p:cNvPr>
          <p:cNvCxnSpPr>
            <a:cxnSpLocks/>
          </p:cNvCxnSpPr>
          <p:nvPr/>
        </p:nvCxnSpPr>
        <p:spPr>
          <a:xfrm>
            <a:off x="2449973" y="1832208"/>
            <a:ext cx="1268784"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57" name="Text Box 14">
            <a:extLst>
              <a:ext uri="{FF2B5EF4-FFF2-40B4-BE49-F238E27FC236}">
                <a16:creationId xmlns:a16="http://schemas.microsoft.com/office/drawing/2014/main" id="{5DAFA1C1-3A29-4C27-A379-663FDD22E326}"/>
              </a:ext>
            </a:extLst>
          </p:cNvPr>
          <p:cNvSpPr txBox="1">
            <a:spLocks noChangeArrowheads="1"/>
          </p:cNvSpPr>
          <p:nvPr/>
        </p:nvSpPr>
        <p:spPr bwMode="auto">
          <a:xfrm>
            <a:off x="7620000" y="2365901"/>
            <a:ext cx="671979"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‘Pull’</a:t>
            </a:r>
          </a:p>
        </p:txBody>
      </p:sp>
      <p:cxnSp>
        <p:nvCxnSpPr>
          <p:cNvPr id="58" name="Straight Arrow Connector 57">
            <a:extLst>
              <a:ext uri="{FF2B5EF4-FFF2-40B4-BE49-F238E27FC236}">
                <a16:creationId xmlns:a16="http://schemas.microsoft.com/office/drawing/2014/main" id="{E874FEE9-46BD-46A3-90A3-DE7CC220FBFF}"/>
              </a:ext>
            </a:extLst>
          </p:cNvPr>
          <p:cNvCxnSpPr>
            <a:cxnSpLocks/>
          </p:cNvCxnSpPr>
          <p:nvPr/>
        </p:nvCxnSpPr>
        <p:spPr>
          <a:xfrm flipH="1">
            <a:off x="5867400" y="1828800"/>
            <a:ext cx="849775" cy="477455"/>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59" name="Straight Arrow Connector 58">
            <a:extLst>
              <a:ext uri="{FF2B5EF4-FFF2-40B4-BE49-F238E27FC236}">
                <a16:creationId xmlns:a16="http://schemas.microsoft.com/office/drawing/2014/main" id="{C370A4A1-FE96-4E70-B89E-839542A5E241}"/>
              </a:ext>
            </a:extLst>
          </p:cNvPr>
          <p:cNvCxnSpPr>
            <a:cxnSpLocks/>
          </p:cNvCxnSpPr>
          <p:nvPr/>
        </p:nvCxnSpPr>
        <p:spPr>
          <a:xfrm>
            <a:off x="6717173" y="1832208"/>
            <a:ext cx="902827" cy="474047"/>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101" name="Text Box 42">
            <a:extLst>
              <a:ext uri="{FF2B5EF4-FFF2-40B4-BE49-F238E27FC236}">
                <a16:creationId xmlns:a16="http://schemas.microsoft.com/office/drawing/2014/main" id="{334BC1A9-19DE-4364-B6DD-2EE35901B8C6}"/>
              </a:ext>
            </a:extLst>
          </p:cNvPr>
          <p:cNvSpPr txBox="1">
            <a:spLocks noChangeArrowheads="1"/>
          </p:cNvSpPr>
          <p:nvPr/>
        </p:nvSpPr>
        <p:spPr bwMode="auto">
          <a:xfrm>
            <a:off x="5551406" y="3192546"/>
            <a:ext cx="2276072"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ERD/choroidal effusion</a:t>
            </a:r>
          </a:p>
        </p:txBody>
      </p:sp>
      <p:sp>
        <p:nvSpPr>
          <p:cNvPr id="103" name="Text Box 47">
            <a:extLst>
              <a:ext uri="{FF2B5EF4-FFF2-40B4-BE49-F238E27FC236}">
                <a16:creationId xmlns:a16="http://schemas.microsoft.com/office/drawing/2014/main" id="{B8E0D8FB-F6B2-4B80-97DB-EF49CE3BCD2B}"/>
              </a:ext>
            </a:extLst>
          </p:cNvPr>
          <p:cNvSpPr txBox="1">
            <a:spLocks noChangeArrowheads="1"/>
          </p:cNvSpPr>
          <p:nvPr/>
        </p:nvSpPr>
        <p:spPr bwMode="auto">
          <a:xfrm>
            <a:off x="5543446" y="4055146"/>
            <a:ext cx="1733167"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b="1" dirty="0" err="1"/>
              <a:t>Nanophthalmos</a:t>
            </a:r>
            <a:endParaRPr lang="en-US" altLang="en-US" sz="1600" b="1" dirty="0"/>
          </a:p>
        </p:txBody>
      </p:sp>
      <p:cxnSp>
        <p:nvCxnSpPr>
          <p:cNvPr id="104" name="Straight Connector 103">
            <a:extLst>
              <a:ext uri="{FF2B5EF4-FFF2-40B4-BE49-F238E27FC236}">
                <a16:creationId xmlns:a16="http://schemas.microsoft.com/office/drawing/2014/main" id="{49D87D4A-E317-4446-9B95-5184CB3968F3}"/>
              </a:ext>
            </a:extLst>
          </p:cNvPr>
          <p:cNvCxnSpPr>
            <a:cxnSpLocks/>
          </p:cNvCxnSpPr>
          <p:nvPr/>
        </p:nvCxnSpPr>
        <p:spPr>
          <a:xfrm flipH="1">
            <a:off x="5316229" y="2667000"/>
            <a:ext cx="7397" cy="2531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a:extLst>
              <a:ext uri="{FF2B5EF4-FFF2-40B4-BE49-F238E27FC236}">
                <a16:creationId xmlns:a16="http://schemas.microsoft.com/office/drawing/2014/main" id="{BAC8035C-3999-4C31-93CD-6C0D2ADEB73B}"/>
              </a:ext>
            </a:extLst>
          </p:cNvPr>
          <p:cNvCxnSpPr/>
          <p:nvPr/>
        </p:nvCxnSpPr>
        <p:spPr>
          <a:xfrm flipH="1">
            <a:off x="5323536" y="3786938"/>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8" name="Straight Connector 107">
            <a:extLst>
              <a:ext uri="{FF2B5EF4-FFF2-40B4-BE49-F238E27FC236}">
                <a16:creationId xmlns:a16="http://schemas.microsoft.com/office/drawing/2014/main" id="{DB64CAEE-69B4-426A-8A5B-D1269DBF0F66}"/>
              </a:ext>
            </a:extLst>
          </p:cNvPr>
          <p:cNvCxnSpPr/>
          <p:nvPr/>
        </p:nvCxnSpPr>
        <p:spPr>
          <a:xfrm flipH="1">
            <a:off x="5327493" y="4249152"/>
            <a:ext cx="24447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2" name="Straight Connector 111">
            <a:extLst>
              <a:ext uri="{FF2B5EF4-FFF2-40B4-BE49-F238E27FC236}">
                <a16:creationId xmlns:a16="http://schemas.microsoft.com/office/drawing/2014/main" id="{99A16C30-4BE4-48E5-8B65-0C5F3039B8DC}"/>
              </a:ext>
            </a:extLst>
          </p:cNvPr>
          <p:cNvCxnSpPr/>
          <p:nvPr/>
        </p:nvCxnSpPr>
        <p:spPr>
          <a:xfrm flipH="1">
            <a:off x="5333455" y="51816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13" name="Text Box 42">
            <a:extLst>
              <a:ext uri="{FF2B5EF4-FFF2-40B4-BE49-F238E27FC236}">
                <a16:creationId xmlns:a16="http://schemas.microsoft.com/office/drawing/2014/main" id="{056DFFD9-3CA2-42E7-90FE-4F14522E3504}"/>
              </a:ext>
            </a:extLst>
          </p:cNvPr>
          <p:cNvSpPr txBox="1">
            <a:spLocks noChangeArrowheads="1"/>
          </p:cNvSpPr>
          <p:nvPr/>
        </p:nvSpPr>
        <p:spPr bwMode="auto">
          <a:xfrm>
            <a:off x="5533954" y="3623846"/>
            <a:ext cx="1563248"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Retinal surgery</a:t>
            </a:r>
          </a:p>
        </p:txBody>
      </p:sp>
      <p:sp>
        <p:nvSpPr>
          <p:cNvPr id="118" name="Text Box 47">
            <a:extLst>
              <a:ext uri="{FF2B5EF4-FFF2-40B4-BE49-F238E27FC236}">
                <a16:creationId xmlns:a16="http://schemas.microsoft.com/office/drawing/2014/main" id="{3F59D898-ECAD-49F0-9425-2A1BC8DDA7B5}"/>
              </a:ext>
            </a:extLst>
          </p:cNvPr>
          <p:cNvSpPr txBox="1">
            <a:spLocks noChangeArrowheads="1"/>
          </p:cNvSpPr>
          <p:nvPr/>
        </p:nvSpPr>
        <p:spPr bwMode="auto">
          <a:xfrm>
            <a:off x="5523688" y="4538246"/>
            <a:ext cx="1414170"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Drug-induced</a:t>
            </a:r>
          </a:p>
        </p:txBody>
      </p:sp>
      <p:sp>
        <p:nvSpPr>
          <p:cNvPr id="121" name="Text Box 45">
            <a:extLst>
              <a:ext uri="{FF2B5EF4-FFF2-40B4-BE49-F238E27FC236}">
                <a16:creationId xmlns:a16="http://schemas.microsoft.com/office/drawing/2014/main" id="{261B7576-5E47-4AEB-A7FB-9A1B9ECB52C4}"/>
              </a:ext>
            </a:extLst>
          </p:cNvPr>
          <p:cNvSpPr txBox="1">
            <a:spLocks noChangeArrowheads="1"/>
          </p:cNvSpPr>
          <p:nvPr/>
        </p:nvSpPr>
        <p:spPr bwMode="auto">
          <a:xfrm>
            <a:off x="5523688" y="5013493"/>
            <a:ext cx="582211"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PFV</a:t>
            </a:r>
          </a:p>
        </p:txBody>
      </p:sp>
      <p:sp>
        <p:nvSpPr>
          <p:cNvPr id="16" name="TextBox 15">
            <a:extLst>
              <a:ext uri="{FF2B5EF4-FFF2-40B4-BE49-F238E27FC236}">
                <a16:creationId xmlns:a16="http://schemas.microsoft.com/office/drawing/2014/main" id="{984E008D-FBBA-42B4-940E-EA26772E0161}"/>
              </a:ext>
            </a:extLst>
          </p:cNvPr>
          <p:cNvSpPr txBox="1"/>
          <p:nvPr/>
        </p:nvSpPr>
        <p:spPr>
          <a:xfrm>
            <a:off x="6230528" y="5257800"/>
            <a:ext cx="1326004" cy="369332"/>
          </a:xfrm>
          <a:prstGeom prst="rect">
            <a:avLst/>
          </a:prstGeom>
          <a:noFill/>
        </p:spPr>
        <p:txBody>
          <a:bodyPr wrap="none" rtlCol="0">
            <a:spAutoFit/>
          </a:bodyPr>
          <a:lstStyle/>
          <a:p>
            <a:pPr algn="ctr"/>
            <a:r>
              <a:rPr lang="en-US" dirty="0">
                <a:solidFill>
                  <a:schemeClr val="bg1">
                    <a:lumMod val="75000"/>
                  </a:schemeClr>
                </a:solidFill>
              </a:rPr>
              <a:t>Both/Either</a:t>
            </a:r>
          </a:p>
        </p:txBody>
      </p:sp>
      <p:cxnSp>
        <p:nvCxnSpPr>
          <p:cNvPr id="125" name="Straight Connector 124">
            <a:extLst>
              <a:ext uri="{FF2B5EF4-FFF2-40B4-BE49-F238E27FC236}">
                <a16:creationId xmlns:a16="http://schemas.microsoft.com/office/drawing/2014/main" id="{01138141-D318-4ED7-A7FE-D8F2155CE890}"/>
              </a:ext>
            </a:extLst>
          </p:cNvPr>
          <p:cNvCxnSpPr/>
          <p:nvPr/>
        </p:nvCxnSpPr>
        <p:spPr>
          <a:xfrm flipH="1">
            <a:off x="5334000" y="4724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00" name="Text Box 23">
            <a:extLst>
              <a:ext uri="{FF2B5EF4-FFF2-40B4-BE49-F238E27FC236}">
                <a16:creationId xmlns:a16="http://schemas.microsoft.com/office/drawing/2014/main" id="{D8F2FCFF-2984-4836-B000-9C5601A8EAAA}"/>
              </a:ext>
            </a:extLst>
          </p:cNvPr>
          <p:cNvSpPr txBox="1">
            <a:spLocks noChangeArrowheads="1"/>
          </p:cNvSpPr>
          <p:nvPr/>
        </p:nvSpPr>
        <p:spPr bwMode="auto">
          <a:xfrm>
            <a:off x="5530369" y="2667000"/>
            <a:ext cx="2143536"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Aqueous misdirection</a:t>
            </a:r>
          </a:p>
        </p:txBody>
      </p:sp>
      <p:sp>
        <p:nvSpPr>
          <p:cNvPr id="36" name="TextBox 35">
            <a:extLst>
              <a:ext uri="{FF2B5EF4-FFF2-40B4-BE49-F238E27FC236}">
                <a16:creationId xmlns:a16="http://schemas.microsoft.com/office/drawing/2014/main" id="{1CEB7192-5CCD-4BBC-82EC-0337F268EF81}"/>
              </a:ext>
            </a:extLst>
          </p:cNvPr>
          <p:cNvSpPr txBox="1"/>
          <p:nvPr/>
        </p:nvSpPr>
        <p:spPr>
          <a:xfrm>
            <a:off x="181867" y="1750468"/>
            <a:ext cx="6083118" cy="2062103"/>
          </a:xfrm>
          <a:prstGeom prst="rect">
            <a:avLst/>
          </a:prstGeom>
          <a:solidFill>
            <a:schemeClr val="accent1">
              <a:lumMod val="75000"/>
            </a:schemeClr>
          </a:solidFill>
        </p:spPr>
        <p:txBody>
          <a:bodyPr wrap="square" rtlCol="0">
            <a:spAutoFit/>
          </a:bodyPr>
          <a:lstStyle/>
          <a:p>
            <a:r>
              <a:rPr lang="en-US" sz="1600" i="1" dirty="0">
                <a:solidFill>
                  <a:schemeClr val="tx1">
                    <a:lumMod val="65000"/>
                    <a:lumOff val="35000"/>
                  </a:schemeClr>
                </a:solidFill>
              </a:rPr>
              <a:t>What does it mean to say an eye is </a:t>
            </a:r>
            <a:r>
              <a:rPr lang="en-US" sz="1600" dirty="0" err="1">
                <a:solidFill>
                  <a:schemeClr val="tx1">
                    <a:lumMod val="65000"/>
                    <a:lumOff val="35000"/>
                  </a:schemeClr>
                </a:solidFill>
              </a:rPr>
              <a:t>nanophthalmic</a:t>
            </a:r>
            <a:r>
              <a:rPr lang="en-US" sz="1600" i="1" dirty="0">
                <a:solidFill>
                  <a:schemeClr val="tx1">
                    <a:lumMod val="65000"/>
                    <a:lumOff val="35000"/>
                  </a:schemeClr>
                </a:solidFill>
              </a:rPr>
              <a:t>?</a:t>
            </a:r>
          </a:p>
          <a:p>
            <a:r>
              <a:rPr lang="en-US" sz="1600" dirty="0">
                <a:solidFill>
                  <a:schemeClr val="tx1">
                    <a:lumMod val="65000"/>
                    <a:lumOff val="35000"/>
                  </a:schemeClr>
                </a:solidFill>
              </a:rPr>
              <a:t>It means the eye is small—axial length &lt;  20  mm; small/shallow AC , small (possibly micro-)  cornea . The exception is the  lens , which is comparatively large for the otherwise small eye. Further, the sclera tends to be abnormally  thick , which can impede venous drainage of the eye by compromising flow through the   vortex veins . </a:t>
            </a:r>
            <a:r>
              <a:rPr lang="en-US" sz="1600" b="1" dirty="0">
                <a:solidFill>
                  <a:srgbClr val="0000FF"/>
                </a:solidFill>
              </a:rPr>
              <a:t>All of these factors combine to render </a:t>
            </a:r>
            <a:r>
              <a:rPr lang="en-US" sz="1600" b="1" dirty="0" err="1">
                <a:solidFill>
                  <a:srgbClr val="0000FF"/>
                </a:solidFill>
              </a:rPr>
              <a:t>nanophthalmic</a:t>
            </a:r>
            <a:r>
              <a:rPr lang="en-US" sz="1600" b="1" dirty="0">
                <a:solidFill>
                  <a:srgbClr val="0000FF"/>
                </a:solidFill>
              </a:rPr>
              <a:t> eyes highly susceptible to angle closure.</a:t>
            </a:r>
          </a:p>
        </p:txBody>
      </p:sp>
      <p:sp>
        <p:nvSpPr>
          <p:cNvPr id="43" name="Oval 42">
            <a:extLst>
              <a:ext uri="{FF2B5EF4-FFF2-40B4-BE49-F238E27FC236}">
                <a16:creationId xmlns:a16="http://schemas.microsoft.com/office/drawing/2014/main" id="{33788328-663B-4237-9BE6-B0C07B8BB61C}"/>
              </a:ext>
            </a:extLst>
          </p:cNvPr>
          <p:cNvSpPr/>
          <p:nvPr/>
        </p:nvSpPr>
        <p:spPr>
          <a:xfrm>
            <a:off x="5441637" y="4005469"/>
            <a:ext cx="1847059" cy="490331"/>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TextBox 28">
            <a:extLst>
              <a:ext uri="{FF2B5EF4-FFF2-40B4-BE49-F238E27FC236}">
                <a16:creationId xmlns:a16="http://schemas.microsoft.com/office/drawing/2014/main" id="{5146F057-0281-4A28-A43B-96F9A28E8F16}"/>
              </a:ext>
            </a:extLst>
          </p:cNvPr>
          <p:cNvSpPr txBox="1"/>
          <p:nvPr/>
        </p:nvSpPr>
        <p:spPr>
          <a:xfrm>
            <a:off x="777568" y="3953369"/>
            <a:ext cx="4330338" cy="954107"/>
          </a:xfrm>
          <a:prstGeom prst="rect">
            <a:avLst/>
          </a:prstGeom>
          <a:solidFill>
            <a:schemeClr val="accent1">
              <a:lumMod val="60000"/>
              <a:lumOff val="40000"/>
            </a:schemeClr>
          </a:solidFill>
        </p:spPr>
        <p:txBody>
          <a:bodyPr wrap="square" rtlCol="0">
            <a:spAutoFit/>
          </a:bodyPr>
          <a:lstStyle/>
          <a:p>
            <a:r>
              <a:rPr lang="en-US" sz="1400" i="1" dirty="0">
                <a:solidFill>
                  <a:srgbClr val="0000FF"/>
                </a:solidFill>
              </a:rPr>
              <a:t>What is the proximate mechanism by which the angle closes w/o pupillary block in </a:t>
            </a:r>
            <a:r>
              <a:rPr lang="en-US" sz="1400" i="1" dirty="0" err="1">
                <a:solidFill>
                  <a:srgbClr val="0000FF"/>
                </a:solidFill>
              </a:rPr>
              <a:t>nanophthalmos</a:t>
            </a:r>
            <a:r>
              <a:rPr lang="en-US" sz="1400" i="1" dirty="0">
                <a:solidFill>
                  <a:srgbClr val="0000FF"/>
                </a:solidFill>
              </a:rPr>
              <a:t>?</a:t>
            </a:r>
          </a:p>
          <a:p>
            <a:r>
              <a:rPr lang="en-US" sz="1400" dirty="0">
                <a:solidFill>
                  <a:srgbClr val="0000FF"/>
                </a:solidFill>
              </a:rPr>
              <a:t>It’s usually a result of choroidal effusion, which can </a:t>
            </a:r>
            <a:r>
              <a:rPr lang="en-US" sz="1400">
                <a:solidFill>
                  <a:srgbClr val="0000FF"/>
                </a:solidFill>
              </a:rPr>
              <a:t>arise spontaneously</a:t>
            </a:r>
            <a:endParaRPr lang="en-US" sz="1400" dirty="0">
              <a:solidFill>
                <a:srgbClr val="0000FF"/>
              </a:solidFill>
            </a:endParaRPr>
          </a:p>
        </p:txBody>
      </p:sp>
    </p:spTree>
    <p:extLst>
      <p:ext uri="{BB962C8B-B14F-4D97-AF65-F5344CB8AC3E}">
        <p14:creationId xmlns:p14="http://schemas.microsoft.com/office/powerpoint/2010/main" val="1171761842"/>
      </p:ext>
    </p:extLst>
  </p:cSld>
  <p:clrMapOvr>
    <a:masterClrMapping/>
  </p:clrMapOvr>
</p:sld>
</file>

<file path=ppt/slides/slide1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Straight Arrow Connector 12">
            <a:extLst>
              <a:ext uri="{FF2B5EF4-FFF2-40B4-BE49-F238E27FC236}">
                <a16:creationId xmlns:a16="http://schemas.microsoft.com/office/drawing/2014/main" id="{A6DE2085-829C-480C-9216-69D6039C0A37}"/>
              </a:ext>
            </a:extLst>
          </p:cNvPr>
          <p:cNvCxnSpPr>
            <a:cxnSpLocks/>
          </p:cNvCxnSpPr>
          <p:nvPr/>
        </p:nvCxnSpPr>
        <p:spPr>
          <a:xfrm>
            <a:off x="6717173" y="1828800"/>
            <a:ext cx="0" cy="3462754"/>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43031" name="Text Box 35"/>
          <p:cNvSpPr txBox="1">
            <a:spLocks noChangeArrowheads="1"/>
          </p:cNvSpPr>
          <p:nvPr/>
        </p:nvSpPr>
        <p:spPr bwMode="auto">
          <a:xfrm>
            <a:off x="1190847" y="1295400"/>
            <a:ext cx="2473754"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solidFill>
                  <a:schemeClr val="bg1">
                    <a:lumMod val="75000"/>
                  </a:schemeClr>
                </a:solidFill>
              </a:rPr>
              <a:t>w/ Pupillary Block</a:t>
            </a:r>
          </a:p>
        </p:txBody>
      </p:sp>
      <p:sp>
        <p:nvSpPr>
          <p:cNvPr id="43032" name="Text Box 36"/>
          <p:cNvSpPr txBox="1">
            <a:spLocks noChangeArrowheads="1"/>
          </p:cNvSpPr>
          <p:nvPr/>
        </p:nvSpPr>
        <p:spPr bwMode="auto">
          <a:xfrm>
            <a:off x="5181600" y="1295400"/>
            <a:ext cx="2630848"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t>w/o Pupillary Block</a:t>
            </a:r>
          </a:p>
        </p:txBody>
      </p:sp>
      <p:sp>
        <p:nvSpPr>
          <p:cNvPr id="49" name="Rectangle 2">
            <a:extLst>
              <a:ext uri="{FF2B5EF4-FFF2-40B4-BE49-F238E27FC236}">
                <a16:creationId xmlns:a16="http://schemas.microsoft.com/office/drawing/2014/main" id="{240EE5BF-F7D2-4FC8-A5DD-F6B5423153C6}"/>
              </a:ext>
            </a:extLst>
          </p:cNvPr>
          <p:cNvSpPr>
            <a:spLocks noGrp="1" noChangeArrowheads="1"/>
          </p:cNvSpPr>
          <p:nvPr>
            <p:ph type="title"/>
          </p:nvPr>
        </p:nvSpPr>
        <p:spPr>
          <a:xfrm>
            <a:off x="457200" y="304800"/>
            <a:ext cx="7543800" cy="563562"/>
          </a:xfrm>
        </p:spPr>
        <p:txBody>
          <a:bodyPr/>
          <a:lstStyle/>
          <a:p>
            <a:pPr eaLnBrk="1" hangingPunct="1"/>
            <a:r>
              <a:rPr lang="en-US" altLang="en-US" sz="3500" dirty="0"/>
              <a:t>Q</a:t>
            </a:r>
          </a:p>
        </p:txBody>
      </p:sp>
      <p:sp>
        <p:nvSpPr>
          <p:cNvPr id="50" name="TextBox 49">
            <a:extLst>
              <a:ext uri="{FF2B5EF4-FFF2-40B4-BE49-F238E27FC236}">
                <a16:creationId xmlns:a16="http://schemas.microsoft.com/office/drawing/2014/main" id="{CF426230-46C8-405C-9015-99EF57762A2E}"/>
              </a:ext>
            </a:extLst>
          </p:cNvPr>
          <p:cNvSpPr txBox="1"/>
          <p:nvPr/>
        </p:nvSpPr>
        <p:spPr>
          <a:xfrm>
            <a:off x="2259496" y="189094"/>
            <a:ext cx="4607480" cy="400110"/>
          </a:xfrm>
          <a:prstGeom prst="rect">
            <a:avLst/>
          </a:prstGeom>
          <a:solidFill>
            <a:schemeClr val="accent1">
              <a:lumMod val="60000"/>
              <a:lumOff val="40000"/>
            </a:schemeClr>
          </a:solidFill>
        </p:spPr>
        <p:txBody>
          <a:bodyPr wrap="none" rtlCol="0">
            <a:spAutoFit/>
          </a:bodyPr>
          <a:lstStyle/>
          <a:p>
            <a:pPr algn="ctr"/>
            <a:r>
              <a:rPr lang="en-US" sz="2000" b="1" dirty="0"/>
              <a:t>Secondary Angle Closure Glaucoma</a:t>
            </a:r>
          </a:p>
        </p:txBody>
      </p:sp>
      <p:cxnSp>
        <p:nvCxnSpPr>
          <p:cNvPr id="6" name="Straight Arrow Connector 5">
            <a:extLst>
              <a:ext uri="{FF2B5EF4-FFF2-40B4-BE49-F238E27FC236}">
                <a16:creationId xmlns:a16="http://schemas.microsoft.com/office/drawing/2014/main" id="{A3439F0C-5143-461F-8F3C-2E830785DEFC}"/>
              </a:ext>
            </a:extLst>
          </p:cNvPr>
          <p:cNvCxnSpPr>
            <a:stCxn id="50" idx="2"/>
          </p:cNvCxnSpPr>
          <p:nvPr/>
        </p:nvCxnSpPr>
        <p:spPr>
          <a:xfrm flipH="1">
            <a:off x="2971800" y="589204"/>
            <a:ext cx="1591436" cy="706196"/>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0" name="Straight Arrow Connector 9">
            <a:extLst>
              <a:ext uri="{FF2B5EF4-FFF2-40B4-BE49-F238E27FC236}">
                <a16:creationId xmlns:a16="http://schemas.microsoft.com/office/drawing/2014/main" id="{84DC796E-F6ED-4FBB-82D2-A260F480BF8A}"/>
              </a:ext>
            </a:extLst>
          </p:cNvPr>
          <p:cNvCxnSpPr>
            <a:cxnSpLocks/>
          </p:cNvCxnSpPr>
          <p:nvPr/>
        </p:nvCxnSpPr>
        <p:spPr>
          <a:xfrm>
            <a:off x="4572000" y="589204"/>
            <a:ext cx="1600200" cy="706196"/>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6" name="Straight Arrow Connector 25">
            <a:extLst>
              <a:ext uri="{FF2B5EF4-FFF2-40B4-BE49-F238E27FC236}">
                <a16:creationId xmlns:a16="http://schemas.microsoft.com/office/drawing/2014/main" id="{B70E0124-9B84-41A5-8D84-A66B7838A706}"/>
              </a:ext>
            </a:extLst>
          </p:cNvPr>
          <p:cNvCxnSpPr>
            <a:cxnSpLocks/>
          </p:cNvCxnSpPr>
          <p:nvPr/>
        </p:nvCxnSpPr>
        <p:spPr>
          <a:xfrm flipH="1">
            <a:off x="1159539" y="1828800"/>
            <a:ext cx="1290435" cy="478059"/>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28" name="Straight Arrow Connector 27">
            <a:extLst>
              <a:ext uri="{FF2B5EF4-FFF2-40B4-BE49-F238E27FC236}">
                <a16:creationId xmlns:a16="http://schemas.microsoft.com/office/drawing/2014/main" id="{567A4249-5C59-4416-8A8E-1C35913900AB}"/>
              </a:ext>
            </a:extLst>
          </p:cNvPr>
          <p:cNvCxnSpPr>
            <a:cxnSpLocks/>
          </p:cNvCxnSpPr>
          <p:nvPr/>
        </p:nvCxnSpPr>
        <p:spPr>
          <a:xfrm>
            <a:off x="2449973" y="1832208"/>
            <a:ext cx="1268784"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57" name="Text Box 14">
            <a:extLst>
              <a:ext uri="{FF2B5EF4-FFF2-40B4-BE49-F238E27FC236}">
                <a16:creationId xmlns:a16="http://schemas.microsoft.com/office/drawing/2014/main" id="{5DAFA1C1-3A29-4C27-A379-663FDD22E326}"/>
              </a:ext>
            </a:extLst>
          </p:cNvPr>
          <p:cNvSpPr txBox="1">
            <a:spLocks noChangeArrowheads="1"/>
          </p:cNvSpPr>
          <p:nvPr/>
        </p:nvSpPr>
        <p:spPr bwMode="auto">
          <a:xfrm>
            <a:off x="7620000" y="2365901"/>
            <a:ext cx="671979"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‘Pull’</a:t>
            </a:r>
          </a:p>
        </p:txBody>
      </p:sp>
      <p:cxnSp>
        <p:nvCxnSpPr>
          <p:cNvPr id="58" name="Straight Arrow Connector 57">
            <a:extLst>
              <a:ext uri="{FF2B5EF4-FFF2-40B4-BE49-F238E27FC236}">
                <a16:creationId xmlns:a16="http://schemas.microsoft.com/office/drawing/2014/main" id="{E874FEE9-46BD-46A3-90A3-DE7CC220FBFF}"/>
              </a:ext>
            </a:extLst>
          </p:cNvPr>
          <p:cNvCxnSpPr>
            <a:cxnSpLocks/>
          </p:cNvCxnSpPr>
          <p:nvPr/>
        </p:nvCxnSpPr>
        <p:spPr>
          <a:xfrm flipH="1">
            <a:off x="5867400" y="1828800"/>
            <a:ext cx="849775" cy="477455"/>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59" name="Straight Arrow Connector 58">
            <a:extLst>
              <a:ext uri="{FF2B5EF4-FFF2-40B4-BE49-F238E27FC236}">
                <a16:creationId xmlns:a16="http://schemas.microsoft.com/office/drawing/2014/main" id="{C370A4A1-FE96-4E70-B89E-839542A5E241}"/>
              </a:ext>
            </a:extLst>
          </p:cNvPr>
          <p:cNvCxnSpPr>
            <a:cxnSpLocks/>
          </p:cNvCxnSpPr>
          <p:nvPr/>
        </p:nvCxnSpPr>
        <p:spPr>
          <a:xfrm>
            <a:off x="6717173" y="1832208"/>
            <a:ext cx="902827" cy="474047"/>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101" name="Text Box 42">
            <a:extLst>
              <a:ext uri="{FF2B5EF4-FFF2-40B4-BE49-F238E27FC236}">
                <a16:creationId xmlns:a16="http://schemas.microsoft.com/office/drawing/2014/main" id="{334BC1A9-19DE-4364-B6DD-2EE35901B8C6}"/>
              </a:ext>
            </a:extLst>
          </p:cNvPr>
          <p:cNvSpPr txBox="1">
            <a:spLocks noChangeArrowheads="1"/>
          </p:cNvSpPr>
          <p:nvPr/>
        </p:nvSpPr>
        <p:spPr bwMode="auto">
          <a:xfrm>
            <a:off x="5551406" y="3192546"/>
            <a:ext cx="2276072"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ERD/choroidal effusion</a:t>
            </a:r>
          </a:p>
        </p:txBody>
      </p:sp>
      <p:sp>
        <p:nvSpPr>
          <p:cNvPr id="103" name="Text Box 47">
            <a:extLst>
              <a:ext uri="{FF2B5EF4-FFF2-40B4-BE49-F238E27FC236}">
                <a16:creationId xmlns:a16="http://schemas.microsoft.com/office/drawing/2014/main" id="{B8E0D8FB-F6B2-4B80-97DB-EF49CE3BCD2B}"/>
              </a:ext>
            </a:extLst>
          </p:cNvPr>
          <p:cNvSpPr txBox="1">
            <a:spLocks noChangeArrowheads="1"/>
          </p:cNvSpPr>
          <p:nvPr/>
        </p:nvSpPr>
        <p:spPr bwMode="auto">
          <a:xfrm>
            <a:off x="5543446" y="4055146"/>
            <a:ext cx="1733167"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b="1" dirty="0" err="1"/>
              <a:t>Nanophthalmos</a:t>
            </a:r>
            <a:endParaRPr lang="en-US" altLang="en-US" sz="1600" b="1" dirty="0"/>
          </a:p>
        </p:txBody>
      </p:sp>
      <p:cxnSp>
        <p:nvCxnSpPr>
          <p:cNvPr id="104" name="Straight Connector 103">
            <a:extLst>
              <a:ext uri="{FF2B5EF4-FFF2-40B4-BE49-F238E27FC236}">
                <a16:creationId xmlns:a16="http://schemas.microsoft.com/office/drawing/2014/main" id="{49D87D4A-E317-4446-9B95-5184CB3968F3}"/>
              </a:ext>
            </a:extLst>
          </p:cNvPr>
          <p:cNvCxnSpPr>
            <a:cxnSpLocks/>
          </p:cNvCxnSpPr>
          <p:nvPr/>
        </p:nvCxnSpPr>
        <p:spPr>
          <a:xfrm flipH="1">
            <a:off x="5316229" y="2667000"/>
            <a:ext cx="7397" cy="2531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a:extLst>
              <a:ext uri="{FF2B5EF4-FFF2-40B4-BE49-F238E27FC236}">
                <a16:creationId xmlns:a16="http://schemas.microsoft.com/office/drawing/2014/main" id="{BAC8035C-3999-4C31-93CD-6C0D2ADEB73B}"/>
              </a:ext>
            </a:extLst>
          </p:cNvPr>
          <p:cNvCxnSpPr/>
          <p:nvPr/>
        </p:nvCxnSpPr>
        <p:spPr>
          <a:xfrm flipH="1">
            <a:off x="5323536" y="3786938"/>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8" name="Straight Connector 107">
            <a:extLst>
              <a:ext uri="{FF2B5EF4-FFF2-40B4-BE49-F238E27FC236}">
                <a16:creationId xmlns:a16="http://schemas.microsoft.com/office/drawing/2014/main" id="{DB64CAEE-69B4-426A-8A5B-D1269DBF0F66}"/>
              </a:ext>
            </a:extLst>
          </p:cNvPr>
          <p:cNvCxnSpPr/>
          <p:nvPr/>
        </p:nvCxnSpPr>
        <p:spPr>
          <a:xfrm flipH="1">
            <a:off x="5327493" y="4249152"/>
            <a:ext cx="24447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2" name="Straight Connector 111">
            <a:extLst>
              <a:ext uri="{FF2B5EF4-FFF2-40B4-BE49-F238E27FC236}">
                <a16:creationId xmlns:a16="http://schemas.microsoft.com/office/drawing/2014/main" id="{99A16C30-4BE4-48E5-8B65-0C5F3039B8DC}"/>
              </a:ext>
            </a:extLst>
          </p:cNvPr>
          <p:cNvCxnSpPr/>
          <p:nvPr/>
        </p:nvCxnSpPr>
        <p:spPr>
          <a:xfrm flipH="1">
            <a:off x="5333455" y="51816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13" name="Text Box 42">
            <a:extLst>
              <a:ext uri="{FF2B5EF4-FFF2-40B4-BE49-F238E27FC236}">
                <a16:creationId xmlns:a16="http://schemas.microsoft.com/office/drawing/2014/main" id="{056DFFD9-3CA2-42E7-90FE-4F14522E3504}"/>
              </a:ext>
            </a:extLst>
          </p:cNvPr>
          <p:cNvSpPr txBox="1">
            <a:spLocks noChangeArrowheads="1"/>
          </p:cNvSpPr>
          <p:nvPr/>
        </p:nvSpPr>
        <p:spPr bwMode="auto">
          <a:xfrm>
            <a:off x="5533954" y="3623846"/>
            <a:ext cx="1563248"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Retinal surgery</a:t>
            </a:r>
          </a:p>
        </p:txBody>
      </p:sp>
      <p:sp>
        <p:nvSpPr>
          <p:cNvPr id="118" name="Text Box 47">
            <a:extLst>
              <a:ext uri="{FF2B5EF4-FFF2-40B4-BE49-F238E27FC236}">
                <a16:creationId xmlns:a16="http://schemas.microsoft.com/office/drawing/2014/main" id="{3F59D898-ECAD-49F0-9425-2A1BC8DDA7B5}"/>
              </a:ext>
            </a:extLst>
          </p:cNvPr>
          <p:cNvSpPr txBox="1">
            <a:spLocks noChangeArrowheads="1"/>
          </p:cNvSpPr>
          <p:nvPr/>
        </p:nvSpPr>
        <p:spPr bwMode="auto">
          <a:xfrm>
            <a:off x="5523688" y="4538246"/>
            <a:ext cx="1414170"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Drug-induced</a:t>
            </a:r>
          </a:p>
        </p:txBody>
      </p:sp>
      <p:sp>
        <p:nvSpPr>
          <p:cNvPr id="121" name="Text Box 45">
            <a:extLst>
              <a:ext uri="{FF2B5EF4-FFF2-40B4-BE49-F238E27FC236}">
                <a16:creationId xmlns:a16="http://schemas.microsoft.com/office/drawing/2014/main" id="{261B7576-5E47-4AEB-A7FB-9A1B9ECB52C4}"/>
              </a:ext>
            </a:extLst>
          </p:cNvPr>
          <p:cNvSpPr txBox="1">
            <a:spLocks noChangeArrowheads="1"/>
          </p:cNvSpPr>
          <p:nvPr/>
        </p:nvSpPr>
        <p:spPr bwMode="auto">
          <a:xfrm>
            <a:off x="5523688" y="5013493"/>
            <a:ext cx="582211"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PFV</a:t>
            </a:r>
          </a:p>
        </p:txBody>
      </p:sp>
      <p:sp>
        <p:nvSpPr>
          <p:cNvPr id="16" name="TextBox 15">
            <a:extLst>
              <a:ext uri="{FF2B5EF4-FFF2-40B4-BE49-F238E27FC236}">
                <a16:creationId xmlns:a16="http://schemas.microsoft.com/office/drawing/2014/main" id="{984E008D-FBBA-42B4-940E-EA26772E0161}"/>
              </a:ext>
            </a:extLst>
          </p:cNvPr>
          <p:cNvSpPr txBox="1"/>
          <p:nvPr/>
        </p:nvSpPr>
        <p:spPr>
          <a:xfrm>
            <a:off x="6230528" y="5257800"/>
            <a:ext cx="1326004" cy="369332"/>
          </a:xfrm>
          <a:prstGeom prst="rect">
            <a:avLst/>
          </a:prstGeom>
          <a:noFill/>
        </p:spPr>
        <p:txBody>
          <a:bodyPr wrap="none" rtlCol="0">
            <a:spAutoFit/>
          </a:bodyPr>
          <a:lstStyle/>
          <a:p>
            <a:pPr algn="ctr"/>
            <a:r>
              <a:rPr lang="en-US" dirty="0">
                <a:solidFill>
                  <a:schemeClr val="bg1">
                    <a:lumMod val="75000"/>
                  </a:schemeClr>
                </a:solidFill>
              </a:rPr>
              <a:t>Both/Either</a:t>
            </a:r>
          </a:p>
        </p:txBody>
      </p:sp>
      <p:cxnSp>
        <p:nvCxnSpPr>
          <p:cNvPr id="125" name="Straight Connector 124">
            <a:extLst>
              <a:ext uri="{FF2B5EF4-FFF2-40B4-BE49-F238E27FC236}">
                <a16:creationId xmlns:a16="http://schemas.microsoft.com/office/drawing/2014/main" id="{01138141-D318-4ED7-A7FE-D8F2155CE890}"/>
              </a:ext>
            </a:extLst>
          </p:cNvPr>
          <p:cNvCxnSpPr/>
          <p:nvPr/>
        </p:nvCxnSpPr>
        <p:spPr>
          <a:xfrm flipH="1">
            <a:off x="5334000" y="4724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00" name="Text Box 23">
            <a:extLst>
              <a:ext uri="{FF2B5EF4-FFF2-40B4-BE49-F238E27FC236}">
                <a16:creationId xmlns:a16="http://schemas.microsoft.com/office/drawing/2014/main" id="{D8F2FCFF-2984-4836-B000-9C5601A8EAAA}"/>
              </a:ext>
            </a:extLst>
          </p:cNvPr>
          <p:cNvSpPr txBox="1">
            <a:spLocks noChangeArrowheads="1"/>
          </p:cNvSpPr>
          <p:nvPr/>
        </p:nvSpPr>
        <p:spPr bwMode="auto">
          <a:xfrm>
            <a:off x="5530369" y="2667000"/>
            <a:ext cx="2143536"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Aqueous misdirection</a:t>
            </a:r>
          </a:p>
        </p:txBody>
      </p:sp>
      <p:sp>
        <p:nvSpPr>
          <p:cNvPr id="36" name="TextBox 35">
            <a:extLst>
              <a:ext uri="{FF2B5EF4-FFF2-40B4-BE49-F238E27FC236}">
                <a16:creationId xmlns:a16="http://schemas.microsoft.com/office/drawing/2014/main" id="{1CEB7192-5CCD-4BBC-82EC-0337F268EF81}"/>
              </a:ext>
            </a:extLst>
          </p:cNvPr>
          <p:cNvSpPr txBox="1"/>
          <p:nvPr/>
        </p:nvSpPr>
        <p:spPr>
          <a:xfrm>
            <a:off x="181867" y="1750468"/>
            <a:ext cx="6083118" cy="2062103"/>
          </a:xfrm>
          <a:prstGeom prst="rect">
            <a:avLst/>
          </a:prstGeom>
          <a:solidFill>
            <a:schemeClr val="accent1">
              <a:lumMod val="75000"/>
            </a:schemeClr>
          </a:solidFill>
        </p:spPr>
        <p:txBody>
          <a:bodyPr wrap="square" rtlCol="0">
            <a:spAutoFit/>
          </a:bodyPr>
          <a:lstStyle/>
          <a:p>
            <a:r>
              <a:rPr lang="en-US" sz="1600" i="1" dirty="0">
                <a:solidFill>
                  <a:schemeClr val="tx1">
                    <a:lumMod val="65000"/>
                    <a:lumOff val="35000"/>
                  </a:schemeClr>
                </a:solidFill>
              </a:rPr>
              <a:t>What does it mean to say an eye is </a:t>
            </a:r>
            <a:r>
              <a:rPr lang="en-US" sz="1600" dirty="0" err="1">
                <a:solidFill>
                  <a:schemeClr val="tx1">
                    <a:lumMod val="65000"/>
                    <a:lumOff val="35000"/>
                  </a:schemeClr>
                </a:solidFill>
              </a:rPr>
              <a:t>nanophthalmic</a:t>
            </a:r>
            <a:r>
              <a:rPr lang="en-US" sz="1600" i="1" dirty="0">
                <a:solidFill>
                  <a:schemeClr val="tx1">
                    <a:lumMod val="65000"/>
                    <a:lumOff val="35000"/>
                  </a:schemeClr>
                </a:solidFill>
              </a:rPr>
              <a:t>?</a:t>
            </a:r>
          </a:p>
          <a:p>
            <a:r>
              <a:rPr lang="en-US" sz="1600" dirty="0">
                <a:solidFill>
                  <a:schemeClr val="tx1">
                    <a:lumMod val="65000"/>
                    <a:lumOff val="35000"/>
                  </a:schemeClr>
                </a:solidFill>
              </a:rPr>
              <a:t>It means the eye is small—axial length &lt;  20  mm; small/shallow AC , small (possibly micro-)  cornea . The exception is the  lens , which is comparatively large for the otherwise small eye. Further, the sclera tends to be abnormally  thick , which can impede venous drainage of the eye by compromising flow through the   vortex veins . </a:t>
            </a:r>
            <a:r>
              <a:rPr lang="en-US" sz="1600" b="1" dirty="0">
                <a:solidFill>
                  <a:srgbClr val="0000FF"/>
                </a:solidFill>
              </a:rPr>
              <a:t>All of these factors combine to render </a:t>
            </a:r>
            <a:r>
              <a:rPr lang="en-US" sz="1600" b="1" dirty="0" err="1">
                <a:solidFill>
                  <a:srgbClr val="0000FF"/>
                </a:solidFill>
              </a:rPr>
              <a:t>nanophthalmic</a:t>
            </a:r>
            <a:r>
              <a:rPr lang="en-US" sz="1600" b="1" dirty="0">
                <a:solidFill>
                  <a:srgbClr val="0000FF"/>
                </a:solidFill>
              </a:rPr>
              <a:t> eyes highly susceptible to angle closure.</a:t>
            </a:r>
          </a:p>
        </p:txBody>
      </p:sp>
      <p:sp>
        <p:nvSpPr>
          <p:cNvPr id="43" name="Oval 42">
            <a:extLst>
              <a:ext uri="{FF2B5EF4-FFF2-40B4-BE49-F238E27FC236}">
                <a16:creationId xmlns:a16="http://schemas.microsoft.com/office/drawing/2014/main" id="{33788328-663B-4237-9BE6-B0C07B8BB61C}"/>
              </a:ext>
            </a:extLst>
          </p:cNvPr>
          <p:cNvSpPr/>
          <p:nvPr/>
        </p:nvSpPr>
        <p:spPr>
          <a:xfrm>
            <a:off x="5441637" y="4005469"/>
            <a:ext cx="1847059" cy="490331"/>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TextBox 28">
            <a:extLst>
              <a:ext uri="{FF2B5EF4-FFF2-40B4-BE49-F238E27FC236}">
                <a16:creationId xmlns:a16="http://schemas.microsoft.com/office/drawing/2014/main" id="{5146F057-0281-4A28-A43B-96F9A28E8F16}"/>
              </a:ext>
            </a:extLst>
          </p:cNvPr>
          <p:cNvSpPr txBox="1"/>
          <p:nvPr/>
        </p:nvSpPr>
        <p:spPr>
          <a:xfrm>
            <a:off x="777568" y="3953369"/>
            <a:ext cx="4330338" cy="954107"/>
          </a:xfrm>
          <a:prstGeom prst="rect">
            <a:avLst/>
          </a:prstGeom>
          <a:solidFill>
            <a:schemeClr val="accent1">
              <a:lumMod val="60000"/>
              <a:lumOff val="40000"/>
            </a:schemeClr>
          </a:solidFill>
        </p:spPr>
        <p:txBody>
          <a:bodyPr wrap="square" rtlCol="0">
            <a:spAutoFit/>
          </a:bodyPr>
          <a:lstStyle/>
          <a:p>
            <a:r>
              <a:rPr lang="en-US" sz="1400" i="1" dirty="0">
                <a:solidFill>
                  <a:schemeClr val="bg1">
                    <a:lumMod val="65000"/>
                  </a:schemeClr>
                </a:solidFill>
              </a:rPr>
              <a:t>What is the proximate mechanism by which the angle closes w/o pupillary block in </a:t>
            </a:r>
            <a:r>
              <a:rPr lang="en-US" sz="1400" i="1" dirty="0" err="1">
                <a:solidFill>
                  <a:schemeClr val="bg1">
                    <a:lumMod val="65000"/>
                  </a:schemeClr>
                </a:solidFill>
              </a:rPr>
              <a:t>nanophthalmos</a:t>
            </a:r>
            <a:r>
              <a:rPr lang="en-US" sz="1400" i="1" dirty="0">
                <a:solidFill>
                  <a:schemeClr val="bg1">
                    <a:lumMod val="65000"/>
                  </a:schemeClr>
                </a:solidFill>
              </a:rPr>
              <a:t>?</a:t>
            </a:r>
          </a:p>
          <a:p>
            <a:r>
              <a:rPr lang="en-US" sz="1400" dirty="0">
                <a:solidFill>
                  <a:schemeClr val="bg1">
                    <a:lumMod val="65000"/>
                  </a:schemeClr>
                </a:solidFill>
              </a:rPr>
              <a:t>It’s usually a result of choroidal effusion, which can </a:t>
            </a:r>
            <a:r>
              <a:rPr lang="en-US" sz="1400">
                <a:solidFill>
                  <a:schemeClr val="bg1">
                    <a:lumMod val="65000"/>
                  </a:schemeClr>
                </a:solidFill>
              </a:rPr>
              <a:t>arise spontaneously</a:t>
            </a:r>
            <a:endParaRPr lang="en-US" sz="1400" dirty="0">
              <a:solidFill>
                <a:schemeClr val="bg1">
                  <a:lumMod val="65000"/>
                </a:schemeClr>
              </a:solidFill>
            </a:endParaRPr>
          </a:p>
        </p:txBody>
      </p:sp>
      <p:sp>
        <p:nvSpPr>
          <p:cNvPr id="30" name="TextBox 29">
            <a:extLst>
              <a:ext uri="{FF2B5EF4-FFF2-40B4-BE49-F238E27FC236}">
                <a16:creationId xmlns:a16="http://schemas.microsoft.com/office/drawing/2014/main" id="{23022899-BB5D-4422-93A1-5E66FB7ADF06}"/>
              </a:ext>
            </a:extLst>
          </p:cNvPr>
          <p:cNvSpPr txBox="1"/>
          <p:nvPr/>
        </p:nvSpPr>
        <p:spPr>
          <a:xfrm>
            <a:off x="249749" y="5052536"/>
            <a:ext cx="7026864" cy="738664"/>
          </a:xfrm>
          <a:prstGeom prst="rect">
            <a:avLst/>
          </a:prstGeom>
          <a:solidFill>
            <a:schemeClr val="accent5">
              <a:lumMod val="75000"/>
            </a:schemeClr>
          </a:solidFill>
        </p:spPr>
        <p:txBody>
          <a:bodyPr wrap="square" rtlCol="0">
            <a:spAutoFit/>
          </a:bodyPr>
          <a:lstStyle/>
          <a:p>
            <a:r>
              <a:rPr lang="en-US" sz="1400" i="1" dirty="0">
                <a:solidFill>
                  <a:srgbClr val="0000FF"/>
                </a:solidFill>
              </a:rPr>
              <a:t>How should an ACG event in </a:t>
            </a:r>
            <a:r>
              <a:rPr lang="en-US" sz="1400" i="1" dirty="0" err="1">
                <a:solidFill>
                  <a:srgbClr val="0000FF"/>
                </a:solidFill>
              </a:rPr>
              <a:t>nanophthalmos</a:t>
            </a:r>
            <a:r>
              <a:rPr lang="en-US" sz="1400" i="1" dirty="0">
                <a:solidFill>
                  <a:srgbClr val="0000FF"/>
                </a:solidFill>
              </a:rPr>
              <a:t> be managed?</a:t>
            </a:r>
            <a:endParaRPr lang="en-US" sz="1400" i="1" dirty="0">
              <a:solidFill>
                <a:schemeClr val="accent5">
                  <a:lumMod val="75000"/>
                </a:schemeClr>
              </a:solidFill>
            </a:endParaRPr>
          </a:p>
          <a:p>
            <a:r>
              <a:rPr lang="en-US" sz="1400" dirty="0">
                <a:solidFill>
                  <a:schemeClr val="accent5">
                    <a:lumMod val="75000"/>
                  </a:schemeClr>
                </a:solidFill>
              </a:rPr>
              <a:t>Medically if at all possible. An LPI should be performed if a pupillary-block component is suspected. </a:t>
            </a:r>
            <a:r>
              <a:rPr lang="en-US" sz="1400" dirty="0" err="1">
                <a:solidFill>
                  <a:schemeClr val="accent5">
                    <a:lumMod val="75000"/>
                  </a:schemeClr>
                </a:solidFill>
              </a:rPr>
              <a:t>Iridoplasty</a:t>
            </a:r>
            <a:r>
              <a:rPr lang="en-US" sz="1400" dirty="0">
                <a:solidFill>
                  <a:schemeClr val="accent5">
                    <a:lumMod val="75000"/>
                  </a:schemeClr>
                </a:solidFill>
              </a:rPr>
              <a:t> can be considered to reduce any appositional component.</a:t>
            </a:r>
          </a:p>
        </p:txBody>
      </p:sp>
    </p:spTree>
    <p:extLst>
      <p:ext uri="{BB962C8B-B14F-4D97-AF65-F5344CB8AC3E}">
        <p14:creationId xmlns:p14="http://schemas.microsoft.com/office/powerpoint/2010/main" val="522030020"/>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6" name="TextBox 7"/>
          <p:cNvSpPr txBox="1">
            <a:spLocks noChangeArrowheads="1"/>
          </p:cNvSpPr>
          <p:nvPr/>
        </p:nvSpPr>
        <p:spPr bwMode="auto">
          <a:xfrm>
            <a:off x="1904999" y="3080768"/>
            <a:ext cx="5226050" cy="923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1800" dirty="0">
                <a:solidFill>
                  <a:srgbClr val="0000FF"/>
                </a:solidFill>
              </a:rPr>
              <a:t>The first thought you should have when</a:t>
            </a:r>
          </a:p>
          <a:p>
            <a:pPr algn="ctr" eaLnBrk="1" hangingPunct="1">
              <a:spcBef>
                <a:spcPct val="0"/>
              </a:spcBef>
              <a:buClrTx/>
              <a:buSzTx/>
              <a:buFontTx/>
              <a:buNone/>
            </a:pPr>
            <a:r>
              <a:rPr lang="en-US" altLang="en-US" sz="1800" dirty="0">
                <a:solidFill>
                  <a:srgbClr val="0000FF"/>
                </a:solidFill>
              </a:rPr>
              <a:t>encountering a </a:t>
            </a:r>
            <a:r>
              <a:rPr lang="en-US" altLang="en-US" sz="1800" dirty="0" err="1">
                <a:solidFill>
                  <a:srgbClr val="0000FF"/>
                </a:solidFill>
              </a:rPr>
              <a:t>pt</a:t>
            </a:r>
            <a:r>
              <a:rPr lang="en-US" altLang="en-US" sz="1800" dirty="0">
                <a:solidFill>
                  <a:srgbClr val="0000FF"/>
                </a:solidFill>
              </a:rPr>
              <a:t> you suspect has glaucoma is…</a:t>
            </a:r>
          </a:p>
          <a:p>
            <a:pPr algn="ctr" eaLnBrk="1" hangingPunct="1">
              <a:spcBef>
                <a:spcPct val="0"/>
              </a:spcBef>
              <a:buClrTx/>
              <a:buSzTx/>
              <a:buFontTx/>
              <a:buNone/>
            </a:pPr>
            <a:r>
              <a:rPr lang="en-US" altLang="en-US" sz="1800" b="1" i="1" dirty="0">
                <a:solidFill>
                  <a:srgbClr val="0000FF"/>
                </a:solidFill>
              </a:rPr>
              <a:t>What is the status of the angle?</a:t>
            </a:r>
          </a:p>
        </p:txBody>
      </p:sp>
      <p:sp>
        <p:nvSpPr>
          <p:cNvPr id="13" name="Rectangle 2">
            <a:extLst>
              <a:ext uri="{FF2B5EF4-FFF2-40B4-BE49-F238E27FC236}">
                <a16:creationId xmlns:a16="http://schemas.microsoft.com/office/drawing/2014/main" id="{91537DFF-FE3D-41F1-B41A-099239F8D93A}"/>
              </a:ext>
            </a:extLst>
          </p:cNvPr>
          <p:cNvSpPr>
            <a:spLocks noGrp="1" noChangeArrowheads="1"/>
          </p:cNvSpPr>
          <p:nvPr>
            <p:ph type="title"/>
          </p:nvPr>
        </p:nvSpPr>
        <p:spPr>
          <a:xfrm>
            <a:off x="457200" y="304800"/>
            <a:ext cx="7543800" cy="563562"/>
          </a:xfrm>
        </p:spPr>
        <p:txBody>
          <a:bodyPr/>
          <a:lstStyle/>
          <a:p>
            <a:pPr eaLnBrk="1" hangingPunct="1"/>
            <a:r>
              <a:rPr lang="en-US" altLang="en-US" sz="3500" dirty="0"/>
              <a:t>A</a:t>
            </a:r>
          </a:p>
        </p:txBody>
      </p:sp>
      <p:sp>
        <p:nvSpPr>
          <p:cNvPr id="15" name="Text Box 3">
            <a:extLst>
              <a:ext uri="{FF2B5EF4-FFF2-40B4-BE49-F238E27FC236}">
                <a16:creationId xmlns:a16="http://schemas.microsoft.com/office/drawing/2014/main" id="{FDBF16DD-0082-4B3C-8728-416E17088984}"/>
              </a:ext>
            </a:extLst>
          </p:cNvPr>
          <p:cNvSpPr txBox="1">
            <a:spLocks noChangeArrowheads="1"/>
          </p:cNvSpPr>
          <p:nvPr/>
        </p:nvSpPr>
        <p:spPr bwMode="auto">
          <a:xfrm>
            <a:off x="3351212" y="801757"/>
            <a:ext cx="2266950" cy="6413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3600"/>
              <a:t>Glaucoma</a:t>
            </a:r>
          </a:p>
        </p:txBody>
      </p:sp>
      <p:sp>
        <p:nvSpPr>
          <p:cNvPr id="16" name="Text Box 4">
            <a:extLst>
              <a:ext uri="{FF2B5EF4-FFF2-40B4-BE49-F238E27FC236}">
                <a16:creationId xmlns:a16="http://schemas.microsoft.com/office/drawing/2014/main" id="{F573FD74-C913-4A13-A6D1-A54660E076F4}"/>
              </a:ext>
            </a:extLst>
          </p:cNvPr>
          <p:cNvSpPr txBox="1">
            <a:spLocks noChangeArrowheads="1"/>
          </p:cNvSpPr>
          <p:nvPr/>
        </p:nvSpPr>
        <p:spPr bwMode="auto">
          <a:xfrm>
            <a:off x="5249173" y="2211387"/>
            <a:ext cx="2266950" cy="8191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800" i="1" dirty="0"/>
              <a:t>Closed- </a:t>
            </a:r>
            <a:r>
              <a:rPr lang="en-US" altLang="en-US" sz="2800" dirty="0"/>
              <a:t>or</a:t>
            </a:r>
          </a:p>
          <a:p>
            <a:pPr algn="ctr" eaLnBrk="1" hangingPunct="1">
              <a:lnSpc>
                <a:spcPct val="85000"/>
              </a:lnSpc>
              <a:spcBef>
                <a:spcPct val="0"/>
              </a:spcBef>
              <a:buClrTx/>
              <a:buSzTx/>
              <a:buFontTx/>
              <a:buNone/>
            </a:pPr>
            <a:r>
              <a:rPr lang="en-US" altLang="en-US" sz="2800" i="1" dirty="0"/>
              <a:t>narrow-angle</a:t>
            </a:r>
          </a:p>
        </p:txBody>
      </p:sp>
      <p:sp>
        <p:nvSpPr>
          <p:cNvPr id="17" name="Text Box 5">
            <a:extLst>
              <a:ext uri="{FF2B5EF4-FFF2-40B4-BE49-F238E27FC236}">
                <a16:creationId xmlns:a16="http://schemas.microsoft.com/office/drawing/2014/main" id="{079D805A-90A5-417A-8D73-E44114CE3FCE}"/>
              </a:ext>
            </a:extLst>
          </p:cNvPr>
          <p:cNvSpPr txBox="1">
            <a:spLocks noChangeArrowheads="1"/>
          </p:cNvSpPr>
          <p:nvPr/>
        </p:nvSpPr>
        <p:spPr bwMode="auto">
          <a:xfrm>
            <a:off x="1617938" y="2261619"/>
            <a:ext cx="2047875"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800" i="1" dirty="0"/>
              <a:t>Open-angle</a:t>
            </a:r>
          </a:p>
        </p:txBody>
      </p:sp>
      <p:sp>
        <p:nvSpPr>
          <p:cNvPr id="18" name="Line 6">
            <a:extLst>
              <a:ext uri="{FF2B5EF4-FFF2-40B4-BE49-F238E27FC236}">
                <a16:creationId xmlns:a16="http://schemas.microsoft.com/office/drawing/2014/main" id="{785C5BC4-3B7B-470B-8F42-FFE4E418ED14}"/>
              </a:ext>
            </a:extLst>
          </p:cNvPr>
          <p:cNvSpPr>
            <a:spLocks noChangeShapeType="1"/>
          </p:cNvSpPr>
          <p:nvPr/>
        </p:nvSpPr>
        <p:spPr bwMode="auto">
          <a:xfrm flipH="1">
            <a:off x="3505199" y="1460570"/>
            <a:ext cx="1012825" cy="81915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9" name="Line 7">
            <a:extLst>
              <a:ext uri="{FF2B5EF4-FFF2-40B4-BE49-F238E27FC236}">
                <a16:creationId xmlns:a16="http://schemas.microsoft.com/office/drawing/2014/main" id="{493726A5-0AC3-4784-B1FD-1B83180639DD}"/>
              </a:ext>
            </a:extLst>
          </p:cNvPr>
          <p:cNvSpPr>
            <a:spLocks noChangeShapeType="1"/>
          </p:cNvSpPr>
          <p:nvPr/>
        </p:nvSpPr>
        <p:spPr bwMode="auto">
          <a:xfrm>
            <a:off x="4518025" y="1460569"/>
            <a:ext cx="1012825" cy="81915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 name="TextBox 10">
            <a:extLst>
              <a:ext uri="{FF2B5EF4-FFF2-40B4-BE49-F238E27FC236}">
                <a16:creationId xmlns:a16="http://schemas.microsoft.com/office/drawing/2014/main" id="{9B6427B8-C79B-40ED-A80F-5391B045D017}"/>
              </a:ext>
            </a:extLst>
          </p:cNvPr>
          <p:cNvSpPr txBox="1"/>
          <p:nvPr/>
        </p:nvSpPr>
        <p:spPr>
          <a:xfrm>
            <a:off x="2259496" y="189094"/>
            <a:ext cx="4607480" cy="400110"/>
          </a:xfrm>
          <a:prstGeom prst="rect">
            <a:avLst/>
          </a:prstGeom>
          <a:solidFill>
            <a:schemeClr val="accent1">
              <a:lumMod val="60000"/>
              <a:lumOff val="40000"/>
            </a:schemeClr>
          </a:solidFill>
        </p:spPr>
        <p:txBody>
          <a:bodyPr wrap="none" rtlCol="0">
            <a:spAutoFit/>
          </a:bodyPr>
          <a:lstStyle/>
          <a:p>
            <a:pPr algn="ctr"/>
            <a:r>
              <a:rPr lang="en-US" sz="2000" b="1" dirty="0"/>
              <a:t>Secondary Angle Closure Glaucoma</a:t>
            </a:r>
          </a:p>
        </p:txBody>
      </p:sp>
    </p:spTree>
    <p:extLst>
      <p:ext uri="{BB962C8B-B14F-4D97-AF65-F5344CB8AC3E}">
        <p14:creationId xmlns:p14="http://schemas.microsoft.com/office/powerpoint/2010/main" val="1289563890"/>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894" name="Slide Number Placeholder 1"/>
          <p:cNvSpPr>
            <a:spLocks noGrp="1"/>
          </p:cNvSpPr>
          <p:nvPr>
            <p:ph type="sldNum" sz="quarter" idx="12"/>
          </p:nvPr>
        </p:nvSpPr>
        <p:spPr>
          <a:noFill/>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fld id="{6C333CB0-54FA-4824-885E-8B8D14300DDD}" type="slidenum">
              <a:rPr lang="en-US" altLang="en-US"/>
              <a:pPr eaLnBrk="1" hangingPunct="1"/>
              <a:t>20</a:t>
            </a:fld>
            <a:endParaRPr lang="en-US" altLang="en-US"/>
          </a:p>
        </p:txBody>
      </p:sp>
      <p:pic>
        <p:nvPicPr>
          <p:cNvPr id="3" name="Picture 2">
            <a:extLst>
              <a:ext uri="{FF2B5EF4-FFF2-40B4-BE49-F238E27FC236}">
                <a16:creationId xmlns:a16="http://schemas.microsoft.com/office/drawing/2014/main" id="{E82E7237-3150-440C-960E-945A0C8A825E}"/>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556924" y="1219200"/>
            <a:ext cx="3862676" cy="3643790"/>
          </a:xfrm>
          <a:prstGeom prst="rect">
            <a:avLst/>
          </a:prstGeom>
        </p:spPr>
      </p:pic>
      <p:sp>
        <p:nvSpPr>
          <p:cNvPr id="8" name="TextBox 7">
            <a:extLst>
              <a:ext uri="{FF2B5EF4-FFF2-40B4-BE49-F238E27FC236}">
                <a16:creationId xmlns:a16="http://schemas.microsoft.com/office/drawing/2014/main" id="{6A409337-A11F-4FC9-A3E6-C814DE60C40D}"/>
              </a:ext>
            </a:extLst>
          </p:cNvPr>
          <p:cNvSpPr txBox="1"/>
          <p:nvPr/>
        </p:nvSpPr>
        <p:spPr>
          <a:xfrm>
            <a:off x="621362" y="4862990"/>
            <a:ext cx="3733800" cy="738664"/>
          </a:xfrm>
          <a:prstGeom prst="rect">
            <a:avLst/>
          </a:prstGeom>
          <a:noFill/>
        </p:spPr>
        <p:txBody>
          <a:bodyPr wrap="square" rtlCol="0">
            <a:spAutoFit/>
          </a:bodyPr>
          <a:lstStyle/>
          <a:p>
            <a:pPr algn="ctr"/>
            <a:r>
              <a:rPr lang="en-US" sz="1400" dirty="0"/>
              <a:t>Zeiss four-mirror view of iris </a:t>
            </a:r>
            <a:r>
              <a:rPr lang="en-US" sz="1400" dirty="0" err="1"/>
              <a:t>bombé</a:t>
            </a:r>
            <a:r>
              <a:rPr lang="en-US" sz="1400" dirty="0"/>
              <a:t> in an elderly hyperopic patient. The trabecular meshwork is not visualized</a:t>
            </a:r>
          </a:p>
        </p:txBody>
      </p:sp>
      <p:sp>
        <p:nvSpPr>
          <p:cNvPr id="9" name="TextBox 8">
            <a:extLst>
              <a:ext uri="{FF2B5EF4-FFF2-40B4-BE49-F238E27FC236}">
                <a16:creationId xmlns:a16="http://schemas.microsoft.com/office/drawing/2014/main" id="{1DEB50B8-4A9B-42D4-A017-7A81129DB196}"/>
              </a:ext>
            </a:extLst>
          </p:cNvPr>
          <p:cNvSpPr txBox="1"/>
          <p:nvPr/>
        </p:nvSpPr>
        <p:spPr>
          <a:xfrm>
            <a:off x="2259496" y="189094"/>
            <a:ext cx="4607480" cy="400110"/>
          </a:xfrm>
          <a:prstGeom prst="rect">
            <a:avLst/>
          </a:prstGeom>
          <a:solidFill>
            <a:schemeClr val="accent1">
              <a:lumMod val="60000"/>
              <a:lumOff val="40000"/>
            </a:schemeClr>
          </a:solidFill>
        </p:spPr>
        <p:txBody>
          <a:bodyPr wrap="none" rtlCol="0">
            <a:spAutoFit/>
          </a:bodyPr>
          <a:lstStyle/>
          <a:p>
            <a:pPr algn="ctr"/>
            <a:r>
              <a:rPr lang="en-US" sz="2000" b="1" dirty="0"/>
              <a:t>Secondary Angle Closure Glaucoma</a:t>
            </a:r>
          </a:p>
        </p:txBody>
      </p:sp>
    </p:spTree>
    <p:extLst>
      <p:ext uri="{BB962C8B-B14F-4D97-AF65-F5344CB8AC3E}">
        <p14:creationId xmlns:p14="http://schemas.microsoft.com/office/powerpoint/2010/main" val="802408449"/>
      </p:ext>
    </p:extLst>
  </p:cSld>
  <p:clrMapOvr>
    <a:masterClrMapping/>
  </p:clrMapOvr>
</p:sld>
</file>

<file path=ppt/slides/slide2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Straight Arrow Connector 12">
            <a:extLst>
              <a:ext uri="{FF2B5EF4-FFF2-40B4-BE49-F238E27FC236}">
                <a16:creationId xmlns:a16="http://schemas.microsoft.com/office/drawing/2014/main" id="{A6DE2085-829C-480C-9216-69D6039C0A37}"/>
              </a:ext>
            </a:extLst>
          </p:cNvPr>
          <p:cNvCxnSpPr>
            <a:cxnSpLocks/>
          </p:cNvCxnSpPr>
          <p:nvPr/>
        </p:nvCxnSpPr>
        <p:spPr>
          <a:xfrm>
            <a:off x="6717173" y="1828800"/>
            <a:ext cx="0" cy="3462754"/>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43031" name="Text Box 35"/>
          <p:cNvSpPr txBox="1">
            <a:spLocks noChangeArrowheads="1"/>
          </p:cNvSpPr>
          <p:nvPr/>
        </p:nvSpPr>
        <p:spPr bwMode="auto">
          <a:xfrm>
            <a:off x="1190847" y="1295400"/>
            <a:ext cx="2473754"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solidFill>
                  <a:schemeClr val="bg1">
                    <a:lumMod val="75000"/>
                  </a:schemeClr>
                </a:solidFill>
              </a:rPr>
              <a:t>w/ Pupillary Block</a:t>
            </a:r>
          </a:p>
        </p:txBody>
      </p:sp>
      <p:sp>
        <p:nvSpPr>
          <p:cNvPr id="43032" name="Text Box 36"/>
          <p:cNvSpPr txBox="1">
            <a:spLocks noChangeArrowheads="1"/>
          </p:cNvSpPr>
          <p:nvPr/>
        </p:nvSpPr>
        <p:spPr bwMode="auto">
          <a:xfrm>
            <a:off x="5181600" y="1295400"/>
            <a:ext cx="2630848"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t>w/o Pupillary Block</a:t>
            </a:r>
          </a:p>
        </p:txBody>
      </p:sp>
      <p:sp>
        <p:nvSpPr>
          <p:cNvPr id="49" name="Rectangle 2">
            <a:extLst>
              <a:ext uri="{FF2B5EF4-FFF2-40B4-BE49-F238E27FC236}">
                <a16:creationId xmlns:a16="http://schemas.microsoft.com/office/drawing/2014/main" id="{240EE5BF-F7D2-4FC8-A5DD-F6B5423153C6}"/>
              </a:ext>
            </a:extLst>
          </p:cNvPr>
          <p:cNvSpPr>
            <a:spLocks noGrp="1" noChangeArrowheads="1"/>
          </p:cNvSpPr>
          <p:nvPr>
            <p:ph type="title"/>
          </p:nvPr>
        </p:nvSpPr>
        <p:spPr>
          <a:xfrm>
            <a:off x="457200" y="304800"/>
            <a:ext cx="7543800" cy="563562"/>
          </a:xfrm>
        </p:spPr>
        <p:txBody>
          <a:bodyPr/>
          <a:lstStyle/>
          <a:p>
            <a:pPr eaLnBrk="1" hangingPunct="1"/>
            <a:r>
              <a:rPr lang="en-US" altLang="en-US" sz="3500" dirty="0"/>
              <a:t>A</a:t>
            </a:r>
          </a:p>
        </p:txBody>
      </p:sp>
      <p:sp>
        <p:nvSpPr>
          <p:cNvPr id="50" name="TextBox 49">
            <a:extLst>
              <a:ext uri="{FF2B5EF4-FFF2-40B4-BE49-F238E27FC236}">
                <a16:creationId xmlns:a16="http://schemas.microsoft.com/office/drawing/2014/main" id="{CF426230-46C8-405C-9015-99EF57762A2E}"/>
              </a:ext>
            </a:extLst>
          </p:cNvPr>
          <p:cNvSpPr txBox="1"/>
          <p:nvPr/>
        </p:nvSpPr>
        <p:spPr>
          <a:xfrm>
            <a:off x="2259496" y="189094"/>
            <a:ext cx="4607480" cy="400110"/>
          </a:xfrm>
          <a:prstGeom prst="rect">
            <a:avLst/>
          </a:prstGeom>
          <a:solidFill>
            <a:schemeClr val="accent1">
              <a:lumMod val="60000"/>
              <a:lumOff val="40000"/>
            </a:schemeClr>
          </a:solidFill>
        </p:spPr>
        <p:txBody>
          <a:bodyPr wrap="none" rtlCol="0">
            <a:spAutoFit/>
          </a:bodyPr>
          <a:lstStyle/>
          <a:p>
            <a:pPr algn="ctr"/>
            <a:r>
              <a:rPr lang="en-US" sz="2000" b="1" dirty="0"/>
              <a:t>Secondary Angle Closure Glaucoma</a:t>
            </a:r>
          </a:p>
        </p:txBody>
      </p:sp>
      <p:cxnSp>
        <p:nvCxnSpPr>
          <p:cNvPr id="6" name="Straight Arrow Connector 5">
            <a:extLst>
              <a:ext uri="{FF2B5EF4-FFF2-40B4-BE49-F238E27FC236}">
                <a16:creationId xmlns:a16="http://schemas.microsoft.com/office/drawing/2014/main" id="{A3439F0C-5143-461F-8F3C-2E830785DEFC}"/>
              </a:ext>
            </a:extLst>
          </p:cNvPr>
          <p:cNvCxnSpPr>
            <a:stCxn id="50" idx="2"/>
          </p:cNvCxnSpPr>
          <p:nvPr/>
        </p:nvCxnSpPr>
        <p:spPr>
          <a:xfrm flipH="1">
            <a:off x="2971800" y="589204"/>
            <a:ext cx="1591436" cy="706196"/>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0" name="Straight Arrow Connector 9">
            <a:extLst>
              <a:ext uri="{FF2B5EF4-FFF2-40B4-BE49-F238E27FC236}">
                <a16:creationId xmlns:a16="http://schemas.microsoft.com/office/drawing/2014/main" id="{84DC796E-F6ED-4FBB-82D2-A260F480BF8A}"/>
              </a:ext>
            </a:extLst>
          </p:cNvPr>
          <p:cNvCxnSpPr>
            <a:cxnSpLocks/>
          </p:cNvCxnSpPr>
          <p:nvPr/>
        </p:nvCxnSpPr>
        <p:spPr>
          <a:xfrm>
            <a:off x="4572000" y="589204"/>
            <a:ext cx="1600200" cy="706196"/>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6" name="Straight Arrow Connector 25">
            <a:extLst>
              <a:ext uri="{FF2B5EF4-FFF2-40B4-BE49-F238E27FC236}">
                <a16:creationId xmlns:a16="http://schemas.microsoft.com/office/drawing/2014/main" id="{B70E0124-9B84-41A5-8D84-A66B7838A706}"/>
              </a:ext>
            </a:extLst>
          </p:cNvPr>
          <p:cNvCxnSpPr>
            <a:cxnSpLocks/>
          </p:cNvCxnSpPr>
          <p:nvPr/>
        </p:nvCxnSpPr>
        <p:spPr>
          <a:xfrm flipH="1">
            <a:off x="1159539" y="1828800"/>
            <a:ext cx="1290435" cy="478059"/>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28" name="Straight Arrow Connector 27">
            <a:extLst>
              <a:ext uri="{FF2B5EF4-FFF2-40B4-BE49-F238E27FC236}">
                <a16:creationId xmlns:a16="http://schemas.microsoft.com/office/drawing/2014/main" id="{567A4249-5C59-4416-8A8E-1C35913900AB}"/>
              </a:ext>
            </a:extLst>
          </p:cNvPr>
          <p:cNvCxnSpPr>
            <a:cxnSpLocks/>
          </p:cNvCxnSpPr>
          <p:nvPr/>
        </p:nvCxnSpPr>
        <p:spPr>
          <a:xfrm>
            <a:off x="2449973" y="1832208"/>
            <a:ext cx="1268784"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57" name="Text Box 14">
            <a:extLst>
              <a:ext uri="{FF2B5EF4-FFF2-40B4-BE49-F238E27FC236}">
                <a16:creationId xmlns:a16="http://schemas.microsoft.com/office/drawing/2014/main" id="{5DAFA1C1-3A29-4C27-A379-663FDD22E326}"/>
              </a:ext>
            </a:extLst>
          </p:cNvPr>
          <p:cNvSpPr txBox="1">
            <a:spLocks noChangeArrowheads="1"/>
          </p:cNvSpPr>
          <p:nvPr/>
        </p:nvSpPr>
        <p:spPr bwMode="auto">
          <a:xfrm>
            <a:off x="7620000" y="2365901"/>
            <a:ext cx="671979"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‘Pull’</a:t>
            </a:r>
          </a:p>
        </p:txBody>
      </p:sp>
      <p:cxnSp>
        <p:nvCxnSpPr>
          <p:cNvPr id="58" name="Straight Arrow Connector 57">
            <a:extLst>
              <a:ext uri="{FF2B5EF4-FFF2-40B4-BE49-F238E27FC236}">
                <a16:creationId xmlns:a16="http://schemas.microsoft.com/office/drawing/2014/main" id="{E874FEE9-46BD-46A3-90A3-DE7CC220FBFF}"/>
              </a:ext>
            </a:extLst>
          </p:cNvPr>
          <p:cNvCxnSpPr>
            <a:cxnSpLocks/>
          </p:cNvCxnSpPr>
          <p:nvPr/>
        </p:nvCxnSpPr>
        <p:spPr>
          <a:xfrm flipH="1">
            <a:off x="5867400" y="1828800"/>
            <a:ext cx="849775" cy="477455"/>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59" name="Straight Arrow Connector 58">
            <a:extLst>
              <a:ext uri="{FF2B5EF4-FFF2-40B4-BE49-F238E27FC236}">
                <a16:creationId xmlns:a16="http://schemas.microsoft.com/office/drawing/2014/main" id="{C370A4A1-FE96-4E70-B89E-839542A5E241}"/>
              </a:ext>
            </a:extLst>
          </p:cNvPr>
          <p:cNvCxnSpPr>
            <a:cxnSpLocks/>
          </p:cNvCxnSpPr>
          <p:nvPr/>
        </p:nvCxnSpPr>
        <p:spPr>
          <a:xfrm>
            <a:off x="6717173" y="1832208"/>
            <a:ext cx="902827" cy="474047"/>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101" name="Text Box 42">
            <a:extLst>
              <a:ext uri="{FF2B5EF4-FFF2-40B4-BE49-F238E27FC236}">
                <a16:creationId xmlns:a16="http://schemas.microsoft.com/office/drawing/2014/main" id="{334BC1A9-19DE-4364-B6DD-2EE35901B8C6}"/>
              </a:ext>
            </a:extLst>
          </p:cNvPr>
          <p:cNvSpPr txBox="1">
            <a:spLocks noChangeArrowheads="1"/>
          </p:cNvSpPr>
          <p:nvPr/>
        </p:nvSpPr>
        <p:spPr bwMode="auto">
          <a:xfrm>
            <a:off x="5551406" y="3192546"/>
            <a:ext cx="2276072"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ERD/choroidal effusion</a:t>
            </a:r>
          </a:p>
        </p:txBody>
      </p:sp>
      <p:sp>
        <p:nvSpPr>
          <p:cNvPr id="103" name="Text Box 47">
            <a:extLst>
              <a:ext uri="{FF2B5EF4-FFF2-40B4-BE49-F238E27FC236}">
                <a16:creationId xmlns:a16="http://schemas.microsoft.com/office/drawing/2014/main" id="{B8E0D8FB-F6B2-4B80-97DB-EF49CE3BCD2B}"/>
              </a:ext>
            </a:extLst>
          </p:cNvPr>
          <p:cNvSpPr txBox="1">
            <a:spLocks noChangeArrowheads="1"/>
          </p:cNvSpPr>
          <p:nvPr/>
        </p:nvSpPr>
        <p:spPr bwMode="auto">
          <a:xfrm>
            <a:off x="5543446" y="4055146"/>
            <a:ext cx="1733167"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b="1" dirty="0" err="1"/>
              <a:t>Nanophthalmos</a:t>
            </a:r>
            <a:endParaRPr lang="en-US" altLang="en-US" sz="1600" b="1" dirty="0"/>
          </a:p>
        </p:txBody>
      </p:sp>
      <p:cxnSp>
        <p:nvCxnSpPr>
          <p:cNvPr id="104" name="Straight Connector 103">
            <a:extLst>
              <a:ext uri="{FF2B5EF4-FFF2-40B4-BE49-F238E27FC236}">
                <a16:creationId xmlns:a16="http://schemas.microsoft.com/office/drawing/2014/main" id="{49D87D4A-E317-4446-9B95-5184CB3968F3}"/>
              </a:ext>
            </a:extLst>
          </p:cNvPr>
          <p:cNvCxnSpPr>
            <a:cxnSpLocks/>
          </p:cNvCxnSpPr>
          <p:nvPr/>
        </p:nvCxnSpPr>
        <p:spPr>
          <a:xfrm flipH="1">
            <a:off x="5316229" y="2667000"/>
            <a:ext cx="7397" cy="2531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a:extLst>
              <a:ext uri="{FF2B5EF4-FFF2-40B4-BE49-F238E27FC236}">
                <a16:creationId xmlns:a16="http://schemas.microsoft.com/office/drawing/2014/main" id="{BAC8035C-3999-4C31-93CD-6C0D2ADEB73B}"/>
              </a:ext>
            </a:extLst>
          </p:cNvPr>
          <p:cNvCxnSpPr/>
          <p:nvPr/>
        </p:nvCxnSpPr>
        <p:spPr>
          <a:xfrm flipH="1">
            <a:off x="5323536" y="3786938"/>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8" name="Straight Connector 107">
            <a:extLst>
              <a:ext uri="{FF2B5EF4-FFF2-40B4-BE49-F238E27FC236}">
                <a16:creationId xmlns:a16="http://schemas.microsoft.com/office/drawing/2014/main" id="{DB64CAEE-69B4-426A-8A5B-D1269DBF0F66}"/>
              </a:ext>
            </a:extLst>
          </p:cNvPr>
          <p:cNvCxnSpPr/>
          <p:nvPr/>
        </p:nvCxnSpPr>
        <p:spPr>
          <a:xfrm flipH="1">
            <a:off x="5327493" y="4249152"/>
            <a:ext cx="24447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2" name="Straight Connector 111">
            <a:extLst>
              <a:ext uri="{FF2B5EF4-FFF2-40B4-BE49-F238E27FC236}">
                <a16:creationId xmlns:a16="http://schemas.microsoft.com/office/drawing/2014/main" id="{99A16C30-4BE4-48E5-8B65-0C5F3039B8DC}"/>
              </a:ext>
            </a:extLst>
          </p:cNvPr>
          <p:cNvCxnSpPr/>
          <p:nvPr/>
        </p:nvCxnSpPr>
        <p:spPr>
          <a:xfrm flipH="1">
            <a:off x="5333455" y="51816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13" name="Text Box 42">
            <a:extLst>
              <a:ext uri="{FF2B5EF4-FFF2-40B4-BE49-F238E27FC236}">
                <a16:creationId xmlns:a16="http://schemas.microsoft.com/office/drawing/2014/main" id="{056DFFD9-3CA2-42E7-90FE-4F14522E3504}"/>
              </a:ext>
            </a:extLst>
          </p:cNvPr>
          <p:cNvSpPr txBox="1">
            <a:spLocks noChangeArrowheads="1"/>
          </p:cNvSpPr>
          <p:nvPr/>
        </p:nvSpPr>
        <p:spPr bwMode="auto">
          <a:xfrm>
            <a:off x="5533954" y="3623846"/>
            <a:ext cx="1563248"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Retinal surgery</a:t>
            </a:r>
          </a:p>
        </p:txBody>
      </p:sp>
      <p:sp>
        <p:nvSpPr>
          <p:cNvPr id="118" name="Text Box 47">
            <a:extLst>
              <a:ext uri="{FF2B5EF4-FFF2-40B4-BE49-F238E27FC236}">
                <a16:creationId xmlns:a16="http://schemas.microsoft.com/office/drawing/2014/main" id="{3F59D898-ECAD-49F0-9425-2A1BC8DDA7B5}"/>
              </a:ext>
            </a:extLst>
          </p:cNvPr>
          <p:cNvSpPr txBox="1">
            <a:spLocks noChangeArrowheads="1"/>
          </p:cNvSpPr>
          <p:nvPr/>
        </p:nvSpPr>
        <p:spPr bwMode="auto">
          <a:xfrm>
            <a:off x="5523688" y="4538246"/>
            <a:ext cx="1414170"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Drug-induced</a:t>
            </a:r>
          </a:p>
        </p:txBody>
      </p:sp>
      <p:sp>
        <p:nvSpPr>
          <p:cNvPr id="121" name="Text Box 45">
            <a:extLst>
              <a:ext uri="{FF2B5EF4-FFF2-40B4-BE49-F238E27FC236}">
                <a16:creationId xmlns:a16="http://schemas.microsoft.com/office/drawing/2014/main" id="{261B7576-5E47-4AEB-A7FB-9A1B9ECB52C4}"/>
              </a:ext>
            </a:extLst>
          </p:cNvPr>
          <p:cNvSpPr txBox="1">
            <a:spLocks noChangeArrowheads="1"/>
          </p:cNvSpPr>
          <p:nvPr/>
        </p:nvSpPr>
        <p:spPr bwMode="auto">
          <a:xfrm>
            <a:off x="5523688" y="5013493"/>
            <a:ext cx="582211"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PFV</a:t>
            </a:r>
          </a:p>
        </p:txBody>
      </p:sp>
      <p:sp>
        <p:nvSpPr>
          <p:cNvPr id="16" name="TextBox 15">
            <a:extLst>
              <a:ext uri="{FF2B5EF4-FFF2-40B4-BE49-F238E27FC236}">
                <a16:creationId xmlns:a16="http://schemas.microsoft.com/office/drawing/2014/main" id="{984E008D-FBBA-42B4-940E-EA26772E0161}"/>
              </a:ext>
            </a:extLst>
          </p:cNvPr>
          <p:cNvSpPr txBox="1"/>
          <p:nvPr/>
        </p:nvSpPr>
        <p:spPr>
          <a:xfrm>
            <a:off x="6230528" y="5257800"/>
            <a:ext cx="1326004" cy="369332"/>
          </a:xfrm>
          <a:prstGeom prst="rect">
            <a:avLst/>
          </a:prstGeom>
          <a:noFill/>
        </p:spPr>
        <p:txBody>
          <a:bodyPr wrap="none" rtlCol="0">
            <a:spAutoFit/>
          </a:bodyPr>
          <a:lstStyle/>
          <a:p>
            <a:pPr algn="ctr"/>
            <a:r>
              <a:rPr lang="en-US" dirty="0">
                <a:solidFill>
                  <a:schemeClr val="bg1">
                    <a:lumMod val="75000"/>
                  </a:schemeClr>
                </a:solidFill>
              </a:rPr>
              <a:t>Both/Either</a:t>
            </a:r>
          </a:p>
        </p:txBody>
      </p:sp>
      <p:cxnSp>
        <p:nvCxnSpPr>
          <p:cNvPr id="125" name="Straight Connector 124">
            <a:extLst>
              <a:ext uri="{FF2B5EF4-FFF2-40B4-BE49-F238E27FC236}">
                <a16:creationId xmlns:a16="http://schemas.microsoft.com/office/drawing/2014/main" id="{01138141-D318-4ED7-A7FE-D8F2155CE890}"/>
              </a:ext>
            </a:extLst>
          </p:cNvPr>
          <p:cNvCxnSpPr/>
          <p:nvPr/>
        </p:nvCxnSpPr>
        <p:spPr>
          <a:xfrm flipH="1">
            <a:off x="5334000" y="4724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00" name="Text Box 23">
            <a:extLst>
              <a:ext uri="{FF2B5EF4-FFF2-40B4-BE49-F238E27FC236}">
                <a16:creationId xmlns:a16="http://schemas.microsoft.com/office/drawing/2014/main" id="{D8F2FCFF-2984-4836-B000-9C5601A8EAAA}"/>
              </a:ext>
            </a:extLst>
          </p:cNvPr>
          <p:cNvSpPr txBox="1">
            <a:spLocks noChangeArrowheads="1"/>
          </p:cNvSpPr>
          <p:nvPr/>
        </p:nvSpPr>
        <p:spPr bwMode="auto">
          <a:xfrm>
            <a:off x="5530369" y="2667000"/>
            <a:ext cx="2143536"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Aqueous misdirection</a:t>
            </a:r>
          </a:p>
        </p:txBody>
      </p:sp>
      <p:sp>
        <p:nvSpPr>
          <p:cNvPr id="36" name="TextBox 35">
            <a:extLst>
              <a:ext uri="{FF2B5EF4-FFF2-40B4-BE49-F238E27FC236}">
                <a16:creationId xmlns:a16="http://schemas.microsoft.com/office/drawing/2014/main" id="{1CEB7192-5CCD-4BBC-82EC-0337F268EF81}"/>
              </a:ext>
            </a:extLst>
          </p:cNvPr>
          <p:cNvSpPr txBox="1"/>
          <p:nvPr/>
        </p:nvSpPr>
        <p:spPr>
          <a:xfrm>
            <a:off x="181867" y="1750468"/>
            <a:ext cx="6083118" cy="2062103"/>
          </a:xfrm>
          <a:prstGeom prst="rect">
            <a:avLst/>
          </a:prstGeom>
          <a:solidFill>
            <a:schemeClr val="accent1">
              <a:lumMod val="75000"/>
            </a:schemeClr>
          </a:solidFill>
        </p:spPr>
        <p:txBody>
          <a:bodyPr wrap="square" rtlCol="0">
            <a:spAutoFit/>
          </a:bodyPr>
          <a:lstStyle/>
          <a:p>
            <a:r>
              <a:rPr lang="en-US" sz="1600" i="1" dirty="0">
                <a:solidFill>
                  <a:schemeClr val="tx1">
                    <a:lumMod val="65000"/>
                    <a:lumOff val="35000"/>
                  </a:schemeClr>
                </a:solidFill>
              </a:rPr>
              <a:t>What does it mean to say an eye is </a:t>
            </a:r>
            <a:r>
              <a:rPr lang="en-US" sz="1600" dirty="0" err="1">
                <a:solidFill>
                  <a:schemeClr val="tx1">
                    <a:lumMod val="65000"/>
                    <a:lumOff val="35000"/>
                  </a:schemeClr>
                </a:solidFill>
              </a:rPr>
              <a:t>nanophthalmic</a:t>
            </a:r>
            <a:r>
              <a:rPr lang="en-US" sz="1600" i="1" dirty="0">
                <a:solidFill>
                  <a:schemeClr val="tx1">
                    <a:lumMod val="65000"/>
                    <a:lumOff val="35000"/>
                  </a:schemeClr>
                </a:solidFill>
              </a:rPr>
              <a:t>?</a:t>
            </a:r>
          </a:p>
          <a:p>
            <a:r>
              <a:rPr lang="en-US" sz="1600" dirty="0">
                <a:solidFill>
                  <a:schemeClr val="tx1">
                    <a:lumMod val="65000"/>
                    <a:lumOff val="35000"/>
                  </a:schemeClr>
                </a:solidFill>
              </a:rPr>
              <a:t>It means the eye is small—axial length &lt;  20  mm; small/shallow AC , small (possibly micro-)  cornea . The exception is the  lens , which is comparatively large for the otherwise small eye. Further, the sclera tends to be abnormally  thick , which can impede venous drainage of the eye by compromising flow through the   vortex veins . </a:t>
            </a:r>
            <a:r>
              <a:rPr lang="en-US" sz="1600" b="1" dirty="0">
                <a:solidFill>
                  <a:srgbClr val="0000FF"/>
                </a:solidFill>
              </a:rPr>
              <a:t>All of these factors combine to render </a:t>
            </a:r>
            <a:r>
              <a:rPr lang="en-US" sz="1600" b="1" dirty="0" err="1">
                <a:solidFill>
                  <a:srgbClr val="0000FF"/>
                </a:solidFill>
              </a:rPr>
              <a:t>nanophthalmic</a:t>
            </a:r>
            <a:r>
              <a:rPr lang="en-US" sz="1600" b="1" dirty="0">
                <a:solidFill>
                  <a:srgbClr val="0000FF"/>
                </a:solidFill>
              </a:rPr>
              <a:t> eyes highly susceptible to angle closure.</a:t>
            </a:r>
          </a:p>
        </p:txBody>
      </p:sp>
      <p:sp>
        <p:nvSpPr>
          <p:cNvPr id="43" name="Oval 42">
            <a:extLst>
              <a:ext uri="{FF2B5EF4-FFF2-40B4-BE49-F238E27FC236}">
                <a16:creationId xmlns:a16="http://schemas.microsoft.com/office/drawing/2014/main" id="{33788328-663B-4237-9BE6-B0C07B8BB61C}"/>
              </a:ext>
            </a:extLst>
          </p:cNvPr>
          <p:cNvSpPr/>
          <p:nvPr/>
        </p:nvSpPr>
        <p:spPr>
          <a:xfrm>
            <a:off x="5441637" y="4005469"/>
            <a:ext cx="1847059" cy="490331"/>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TextBox 28">
            <a:extLst>
              <a:ext uri="{FF2B5EF4-FFF2-40B4-BE49-F238E27FC236}">
                <a16:creationId xmlns:a16="http://schemas.microsoft.com/office/drawing/2014/main" id="{5146F057-0281-4A28-A43B-96F9A28E8F16}"/>
              </a:ext>
            </a:extLst>
          </p:cNvPr>
          <p:cNvSpPr txBox="1"/>
          <p:nvPr/>
        </p:nvSpPr>
        <p:spPr>
          <a:xfrm>
            <a:off x="777568" y="3953369"/>
            <a:ext cx="4330338" cy="954107"/>
          </a:xfrm>
          <a:prstGeom prst="rect">
            <a:avLst/>
          </a:prstGeom>
          <a:solidFill>
            <a:schemeClr val="accent1">
              <a:lumMod val="60000"/>
              <a:lumOff val="40000"/>
            </a:schemeClr>
          </a:solidFill>
        </p:spPr>
        <p:txBody>
          <a:bodyPr wrap="square" rtlCol="0">
            <a:spAutoFit/>
          </a:bodyPr>
          <a:lstStyle/>
          <a:p>
            <a:r>
              <a:rPr lang="en-US" sz="1400" i="1" dirty="0">
                <a:solidFill>
                  <a:schemeClr val="bg1">
                    <a:lumMod val="65000"/>
                  </a:schemeClr>
                </a:solidFill>
              </a:rPr>
              <a:t>What is the proximate mechanism by which the angle closes w/o pupillary block in </a:t>
            </a:r>
            <a:r>
              <a:rPr lang="en-US" sz="1400" i="1" dirty="0" err="1">
                <a:solidFill>
                  <a:schemeClr val="bg1">
                    <a:lumMod val="65000"/>
                  </a:schemeClr>
                </a:solidFill>
              </a:rPr>
              <a:t>nanophthalmos</a:t>
            </a:r>
            <a:r>
              <a:rPr lang="en-US" sz="1400" i="1" dirty="0">
                <a:solidFill>
                  <a:schemeClr val="bg1">
                    <a:lumMod val="65000"/>
                  </a:schemeClr>
                </a:solidFill>
              </a:rPr>
              <a:t>?</a:t>
            </a:r>
          </a:p>
          <a:p>
            <a:r>
              <a:rPr lang="en-US" sz="1400" dirty="0">
                <a:solidFill>
                  <a:schemeClr val="bg1">
                    <a:lumMod val="65000"/>
                  </a:schemeClr>
                </a:solidFill>
              </a:rPr>
              <a:t>It’s usually a result of choroidal effusion, which can </a:t>
            </a:r>
            <a:r>
              <a:rPr lang="en-US" sz="1400">
                <a:solidFill>
                  <a:schemeClr val="bg1">
                    <a:lumMod val="65000"/>
                  </a:schemeClr>
                </a:solidFill>
              </a:rPr>
              <a:t>arise spontaneously</a:t>
            </a:r>
            <a:endParaRPr lang="en-US" sz="1400" dirty="0">
              <a:solidFill>
                <a:schemeClr val="bg1">
                  <a:lumMod val="65000"/>
                </a:schemeClr>
              </a:solidFill>
            </a:endParaRPr>
          </a:p>
        </p:txBody>
      </p:sp>
      <p:sp>
        <p:nvSpPr>
          <p:cNvPr id="30" name="TextBox 29">
            <a:extLst>
              <a:ext uri="{FF2B5EF4-FFF2-40B4-BE49-F238E27FC236}">
                <a16:creationId xmlns:a16="http://schemas.microsoft.com/office/drawing/2014/main" id="{23022899-BB5D-4422-93A1-5E66FB7ADF06}"/>
              </a:ext>
            </a:extLst>
          </p:cNvPr>
          <p:cNvSpPr txBox="1"/>
          <p:nvPr/>
        </p:nvSpPr>
        <p:spPr>
          <a:xfrm>
            <a:off x="249749" y="5052536"/>
            <a:ext cx="7026864" cy="738664"/>
          </a:xfrm>
          <a:prstGeom prst="rect">
            <a:avLst/>
          </a:prstGeom>
          <a:solidFill>
            <a:schemeClr val="accent5">
              <a:lumMod val="75000"/>
            </a:schemeClr>
          </a:solidFill>
        </p:spPr>
        <p:txBody>
          <a:bodyPr wrap="square" rtlCol="0">
            <a:spAutoFit/>
          </a:bodyPr>
          <a:lstStyle/>
          <a:p>
            <a:r>
              <a:rPr lang="en-US" sz="1400" i="1" dirty="0">
                <a:solidFill>
                  <a:srgbClr val="0000FF"/>
                </a:solidFill>
              </a:rPr>
              <a:t>How should an ACG event in </a:t>
            </a:r>
            <a:r>
              <a:rPr lang="en-US" sz="1400" i="1" dirty="0" err="1">
                <a:solidFill>
                  <a:srgbClr val="0000FF"/>
                </a:solidFill>
              </a:rPr>
              <a:t>nanophthalmos</a:t>
            </a:r>
            <a:r>
              <a:rPr lang="en-US" sz="1400" i="1" dirty="0">
                <a:solidFill>
                  <a:srgbClr val="0000FF"/>
                </a:solidFill>
              </a:rPr>
              <a:t> be managed?</a:t>
            </a:r>
          </a:p>
          <a:p>
            <a:r>
              <a:rPr lang="en-US" sz="1400" dirty="0">
                <a:solidFill>
                  <a:srgbClr val="0000FF"/>
                </a:solidFill>
              </a:rPr>
              <a:t>Medically if at all possible. An LPI should be performed if a pupillary-block component is suspected. </a:t>
            </a:r>
            <a:r>
              <a:rPr lang="en-US" sz="1400" dirty="0" err="1">
                <a:solidFill>
                  <a:srgbClr val="0000FF"/>
                </a:solidFill>
              </a:rPr>
              <a:t>Iridoplasty</a:t>
            </a:r>
            <a:r>
              <a:rPr lang="en-US" sz="1400" dirty="0">
                <a:solidFill>
                  <a:srgbClr val="0000FF"/>
                </a:solidFill>
              </a:rPr>
              <a:t> can be considered to reduce any appositional component.</a:t>
            </a:r>
          </a:p>
        </p:txBody>
      </p:sp>
    </p:spTree>
    <p:extLst>
      <p:ext uri="{BB962C8B-B14F-4D97-AF65-F5344CB8AC3E}">
        <p14:creationId xmlns:p14="http://schemas.microsoft.com/office/powerpoint/2010/main" val="1365034042"/>
      </p:ext>
    </p:extLst>
  </p:cSld>
  <p:clrMapOvr>
    <a:masterClrMapping/>
  </p:clrMapOvr>
</p:sld>
</file>

<file path=ppt/slides/slide2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Straight Arrow Connector 12">
            <a:extLst>
              <a:ext uri="{FF2B5EF4-FFF2-40B4-BE49-F238E27FC236}">
                <a16:creationId xmlns:a16="http://schemas.microsoft.com/office/drawing/2014/main" id="{A6DE2085-829C-480C-9216-69D6039C0A37}"/>
              </a:ext>
            </a:extLst>
          </p:cNvPr>
          <p:cNvCxnSpPr>
            <a:cxnSpLocks/>
          </p:cNvCxnSpPr>
          <p:nvPr/>
        </p:nvCxnSpPr>
        <p:spPr>
          <a:xfrm>
            <a:off x="6717173" y="1828800"/>
            <a:ext cx="0" cy="3462754"/>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43031" name="Text Box 35"/>
          <p:cNvSpPr txBox="1">
            <a:spLocks noChangeArrowheads="1"/>
          </p:cNvSpPr>
          <p:nvPr/>
        </p:nvSpPr>
        <p:spPr bwMode="auto">
          <a:xfrm>
            <a:off x="1190847" y="1295400"/>
            <a:ext cx="2473754"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solidFill>
                  <a:schemeClr val="bg1">
                    <a:lumMod val="75000"/>
                  </a:schemeClr>
                </a:solidFill>
              </a:rPr>
              <a:t>w/ Pupillary Block</a:t>
            </a:r>
          </a:p>
        </p:txBody>
      </p:sp>
      <p:sp>
        <p:nvSpPr>
          <p:cNvPr id="43032" name="Text Box 36"/>
          <p:cNvSpPr txBox="1">
            <a:spLocks noChangeArrowheads="1"/>
          </p:cNvSpPr>
          <p:nvPr/>
        </p:nvSpPr>
        <p:spPr bwMode="auto">
          <a:xfrm>
            <a:off x="5181600" y="1295400"/>
            <a:ext cx="2630848"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t>w/o Pupillary Block</a:t>
            </a:r>
          </a:p>
        </p:txBody>
      </p:sp>
      <p:sp>
        <p:nvSpPr>
          <p:cNvPr id="49" name="Rectangle 2">
            <a:extLst>
              <a:ext uri="{FF2B5EF4-FFF2-40B4-BE49-F238E27FC236}">
                <a16:creationId xmlns:a16="http://schemas.microsoft.com/office/drawing/2014/main" id="{240EE5BF-F7D2-4FC8-A5DD-F6B5423153C6}"/>
              </a:ext>
            </a:extLst>
          </p:cNvPr>
          <p:cNvSpPr>
            <a:spLocks noGrp="1" noChangeArrowheads="1"/>
          </p:cNvSpPr>
          <p:nvPr>
            <p:ph type="title"/>
          </p:nvPr>
        </p:nvSpPr>
        <p:spPr>
          <a:xfrm>
            <a:off x="457200" y="304800"/>
            <a:ext cx="7543800" cy="563562"/>
          </a:xfrm>
        </p:spPr>
        <p:txBody>
          <a:bodyPr/>
          <a:lstStyle/>
          <a:p>
            <a:pPr eaLnBrk="1" hangingPunct="1"/>
            <a:r>
              <a:rPr lang="en-US" altLang="en-US" sz="3500" dirty="0"/>
              <a:t>Q</a:t>
            </a:r>
          </a:p>
        </p:txBody>
      </p:sp>
      <p:sp>
        <p:nvSpPr>
          <p:cNvPr id="50" name="TextBox 49">
            <a:extLst>
              <a:ext uri="{FF2B5EF4-FFF2-40B4-BE49-F238E27FC236}">
                <a16:creationId xmlns:a16="http://schemas.microsoft.com/office/drawing/2014/main" id="{CF426230-46C8-405C-9015-99EF57762A2E}"/>
              </a:ext>
            </a:extLst>
          </p:cNvPr>
          <p:cNvSpPr txBox="1"/>
          <p:nvPr/>
        </p:nvSpPr>
        <p:spPr>
          <a:xfrm>
            <a:off x="2259496" y="189094"/>
            <a:ext cx="4607480" cy="400110"/>
          </a:xfrm>
          <a:prstGeom prst="rect">
            <a:avLst/>
          </a:prstGeom>
          <a:solidFill>
            <a:schemeClr val="accent1">
              <a:lumMod val="60000"/>
              <a:lumOff val="40000"/>
            </a:schemeClr>
          </a:solidFill>
        </p:spPr>
        <p:txBody>
          <a:bodyPr wrap="none" rtlCol="0">
            <a:spAutoFit/>
          </a:bodyPr>
          <a:lstStyle/>
          <a:p>
            <a:pPr algn="ctr"/>
            <a:r>
              <a:rPr lang="en-US" sz="2000" b="1" dirty="0"/>
              <a:t>Secondary Angle Closure Glaucoma</a:t>
            </a:r>
          </a:p>
        </p:txBody>
      </p:sp>
      <p:cxnSp>
        <p:nvCxnSpPr>
          <p:cNvPr id="6" name="Straight Arrow Connector 5">
            <a:extLst>
              <a:ext uri="{FF2B5EF4-FFF2-40B4-BE49-F238E27FC236}">
                <a16:creationId xmlns:a16="http://schemas.microsoft.com/office/drawing/2014/main" id="{A3439F0C-5143-461F-8F3C-2E830785DEFC}"/>
              </a:ext>
            </a:extLst>
          </p:cNvPr>
          <p:cNvCxnSpPr>
            <a:stCxn id="50" idx="2"/>
          </p:cNvCxnSpPr>
          <p:nvPr/>
        </p:nvCxnSpPr>
        <p:spPr>
          <a:xfrm flipH="1">
            <a:off x="2971800" y="589204"/>
            <a:ext cx="1591436" cy="706196"/>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0" name="Straight Arrow Connector 9">
            <a:extLst>
              <a:ext uri="{FF2B5EF4-FFF2-40B4-BE49-F238E27FC236}">
                <a16:creationId xmlns:a16="http://schemas.microsoft.com/office/drawing/2014/main" id="{84DC796E-F6ED-4FBB-82D2-A260F480BF8A}"/>
              </a:ext>
            </a:extLst>
          </p:cNvPr>
          <p:cNvCxnSpPr>
            <a:cxnSpLocks/>
          </p:cNvCxnSpPr>
          <p:nvPr/>
        </p:nvCxnSpPr>
        <p:spPr>
          <a:xfrm>
            <a:off x="4572000" y="589204"/>
            <a:ext cx="1600200" cy="706196"/>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6" name="Straight Arrow Connector 25">
            <a:extLst>
              <a:ext uri="{FF2B5EF4-FFF2-40B4-BE49-F238E27FC236}">
                <a16:creationId xmlns:a16="http://schemas.microsoft.com/office/drawing/2014/main" id="{B70E0124-9B84-41A5-8D84-A66B7838A706}"/>
              </a:ext>
            </a:extLst>
          </p:cNvPr>
          <p:cNvCxnSpPr>
            <a:cxnSpLocks/>
          </p:cNvCxnSpPr>
          <p:nvPr/>
        </p:nvCxnSpPr>
        <p:spPr>
          <a:xfrm flipH="1">
            <a:off x="1159539" y="1828800"/>
            <a:ext cx="1290435" cy="478059"/>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28" name="Straight Arrow Connector 27">
            <a:extLst>
              <a:ext uri="{FF2B5EF4-FFF2-40B4-BE49-F238E27FC236}">
                <a16:creationId xmlns:a16="http://schemas.microsoft.com/office/drawing/2014/main" id="{567A4249-5C59-4416-8A8E-1C35913900AB}"/>
              </a:ext>
            </a:extLst>
          </p:cNvPr>
          <p:cNvCxnSpPr>
            <a:cxnSpLocks/>
          </p:cNvCxnSpPr>
          <p:nvPr/>
        </p:nvCxnSpPr>
        <p:spPr>
          <a:xfrm>
            <a:off x="2449973" y="1832208"/>
            <a:ext cx="1268784"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57" name="Text Box 14">
            <a:extLst>
              <a:ext uri="{FF2B5EF4-FFF2-40B4-BE49-F238E27FC236}">
                <a16:creationId xmlns:a16="http://schemas.microsoft.com/office/drawing/2014/main" id="{5DAFA1C1-3A29-4C27-A379-663FDD22E326}"/>
              </a:ext>
            </a:extLst>
          </p:cNvPr>
          <p:cNvSpPr txBox="1">
            <a:spLocks noChangeArrowheads="1"/>
          </p:cNvSpPr>
          <p:nvPr/>
        </p:nvSpPr>
        <p:spPr bwMode="auto">
          <a:xfrm>
            <a:off x="7620000" y="2365901"/>
            <a:ext cx="671979"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‘Pull’</a:t>
            </a:r>
          </a:p>
        </p:txBody>
      </p:sp>
      <p:cxnSp>
        <p:nvCxnSpPr>
          <p:cNvPr id="58" name="Straight Arrow Connector 57">
            <a:extLst>
              <a:ext uri="{FF2B5EF4-FFF2-40B4-BE49-F238E27FC236}">
                <a16:creationId xmlns:a16="http://schemas.microsoft.com/office/drawing/2014/main" id="{E874FEE9-46BD-46A3-90A3-DE7CC220FBFF}"/>
              </a:ext>
            </a:extLst>
          </p:cNvPr>
          <p:cNvCxnSpPr>
            <a:cxnSpLocks/>
          </p:cNvCxnSpPr>
          <p:nvPr/>
        </p:nvCxnSpPr>
        <p:spPr>
          <a:xfrm flipH="1">
            <a:off x="5867400" y="1828800"/>
            <a:ext cx="849775" cy="477455"/>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59" name="Straight Arrow Connector 58">
            <a:extLst>
              <a:ext uri="{FF2B5EF4-FFF2-40B4-BE49-F238E27FC236}">
                <a16:creationId xmlns:a16="http://schemas.microsoft.com/office/drawing/2014/main" id="{C370A4A1-FE96-4E70-B89E-839542A5E241}"/>
              </a:ext>
            </a:extLst>
          </p:cNvPr>
          <p:cNvCxnSpPr>
            <a:cxnSpLocks/>
          </p:cNvCxnSpPr>
          <p:nvPr/>
        </p:nvCxnSpPr>
        <p:spPr>
          <a:xfrm>
            <a:off x="6717173" y="1832208"/>
            <a:ext cx="902827" cy="474047"/>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101" name="Text Box 42">
            <a:extLst>
              <a:ext uri="{FF2B5EF4-FFF2-40B4-BE49-F238E27FC236}">
                <a16:creationId xmlns:a16="http://schemas.microsoft.com/office/drawing/2014/main" id="{334BC1A9-19DE-4364-B6DD-2EE35901B8C6}"/>
              </a:ext>
            </a:extLst>
          </p:cNvPr>
          <p:cNvSpPr txBox="1">
            <a:spLocks noChangeArrowheads="1"/>
          </p:cNvSpPr>
          <p:nvPr/>
        </p:nvSpPr>
        <p:spPr bwMode="auto">
          <a:xfrm>
            <a:off x="5551406" y="3192546"/>
            <a:ext cx="2276072"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ERD/choroidal effusion</a:t>
            </a:r>
          </a:p>
        </p:txBody>
      </p:sp>
      <p:sp>
        <p:nvSpPr>
          <p:cNvPr id="103" name="Text Box 47">
            <a:extLst>
              <a:ext uri="{FF2B5EF4-FFF2-40B4-BE49-F238E27FC236}">
                <a16:creationId xmlns:a16="http://schemas.microsoft.com/office/drawing/2014/main" id="{B8E0D8FB-F6B2-4B80-97DB-EF49CE3BCD2B}"/>
              </a:ext>
            </a:extLst>
          </p:cNvPr>
          <p:cNvSpPr txBox="1">
            <a:spLocks noChangeArrowheads="1"/>
          </p:cNvSpPr>
          <p:nvPr/>
        </p:nvSpPr>
        <p:spPr bwMode="auto">
          <a:xfrm>
            <a:off x="5543446" y="4055146"/>
            <a:ext cx="1733167"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b="1" dirty="0" err="1"/>
              <a:t>Nanophthalmos</a:t>
            </a:r>
            <a:endParaRPr lang="en-US" altLang="en-US" sz="1600" b="1" dirty="0"/>
          </a:p>
        </p:txBody>
      </p:sp>
      <p:cxnSp>
        <p:nvCxnSpPr>
          <p:cNvPr id="104" name="Straight Connector 103">
            <a:extLst>
              <a:ext uri="{FF2B5EF4-FFF2-40B4-BE49-F238E27FC236}">
                <a16:creationId xmlns:a16="http://schemas.microsoft.com/office/drawing/2014/main" id="{49D87D4A-E317-4446-9B95-5184CB3968F3}"/>
              </a:ext>
            </a:extLst>
          </p:cNvPr>
          <p:cNvCxnSpPr>
            <a:cxnSpLocks/>
          </p:cNvCxnSpPr>
          <p:nvPr/>
        </p:nvCxnSpPr>
        <p:spPr>
          <a:xfrm flipH="1">
            <a:off x="5316229" y="2667000"/>
            <a:ext cx="7397" cy="2531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a:extLst>
              <a:ext uri="{FF2B5EF4-FFF2-40B4-BE49-F238E27FC236}">
                <a16:creationId xmlns:a16="http://schemas.microsoft.com/office/drawing/2014/main" id="{BAC8035C-3999-4C31-93CD-6C0D2ADEB73B}"/>
              </a:ext>
            </a:extLst>
          </p:cNvPr>
          <p:cNvCxnSpPr/>
          <p:nvPr/>
        </p:nvCxnSpPr>
        <p:spPr>
          <a:xfrm flipH="1">
            <a:off x="5323536" y="3786938"/>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8" name="Straight Connector 107">
            <a:extLst>
              <a:ext uri="{FF2B5EF4-FFF2-40B4-BE49-F238E27FC236}">
                <a16:creationId xmlns:a16="http://schemas.microsoft.com/office/drawing/2014/main" id="{DB64CAEE-69B4-426A-8A5B-D1269DBF0F66}"/>
              </a:ext>
            </a:extLst>
          </p:cNvPr>
          <p:cNvCxnSpPr/>
          <p:nvPr/>
        </p:nvCxnSpPr>
        <p:spPr>
          <a:xfrm flipH="1">
            <a:off x="5327493" y="4249152"/>
            <a:ext cx="24447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2" name="Straight Connector 111">
            <a:extLst>
              <a:ext uri="{FF2B5EF4-FFF2-40B4-BE49-F238E27FC236}">
                <a16:creationId xmlns:a16="http://schemas.microsoft.com/office/drawing/2014/main" id="{99A16C30-4BE4-48E5-8B65-0C5F3039B8DC}"/>
              </a:ext>
            </a:extLst>
          </p:cNvPr>
          <p:cNvCxnSpPr/>
          <p:nvPr/>
        </p:nvCxnSpPr>
        <p:spPr>
          <a:xfrm flipH="1">
            <a:off x="5333455" y="51816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13" name="Text Box 42">
            <a:extLst>
              <a:ext uri="{FF2B5EF4-FFF2-40B4-BE49-F238E27FC236}">
                <a16:creationId xmlns:a16="http://schemas.microsoft.com/office/drawing/2014/main" id="{056DFFD9-3CA2-42E7-90FE-4F14522E3504}"/>
              </a:ext>
            </a:extLst>
          </p:cNvPr>
          <p:cNvSpPr txBox="1">
            <a:spLocks noChangeArrowheads="1"/>
          </p:cNvSpPr>
          <p:nvPr/>
        </p:nvSpPr>
        <p:spPr bwMode="auto">
          <a:xfrm>
            <a:off x="5533954" y="3623846"/>
            <a:ext cx="1563248"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Retinal surgery</a:t>
            </a:r>
          </a:p>
        </p:txBody>
      </p:sp>
      <p:sp>
        <p:nvSpPr>
          <p:cNvPr id="118" name="Text Box 47">
            <a:extLst>
              <a:ext uri="{FF2B5EF4-FFF2-40B4-BE49-F238E27FC236}">
                <a16:creationId xmlns:a16="http://schemas.microsoft.com/office/drawing/2014/main" id="{3F59D898-ECAD-49F0-9425-2A1BC8DDA7B5}"/>
              </a:ext>
            </a:extLst>
          </p:cNvPr>
          <p:cNvSpPr txBox="1">
            <a:spLocks noChangeArrowheads="1"/>
          </p:cNvSpPr>
          <p:nvPr/>
        </p:nvSpPr>
        <p:spPr bwMode="auto">
          <a:xfrm>
            <a:off x="5523688" y="4538246"/>
            <a:ext cx="1414170"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Drug-induced</a:t>
            </a:r>
          </a:p>
        </p:txBody>
      </p:sp>
      <p:sp>
        <p:nvSpPr>
          <p:cNvPr id="121" name="Text Box 45">
            <a:extLst>
              <a:ext uri="{FF2B5EF4-FFF2-40B4-BE49-F238E27FC236}">
                <a16:creationId xmlns:a16="http://schemas.microsoft.com/office/drawing/2014/main" id="{261B7576-5E47-4AEB-A7FB-9A1B9ECB52C4}"/>
              </a:ext>
            </a:extLst>
          </p:cNvPr>
          <p:cNvSpPr txBox="1">
            <a:spLocks noChangeArrowheads="1"/>
          </p:cNvSpPr>
          <p:nvPr/>
        </p:nvSpPr>
        <p:spPr bwMode="auto">
          <a:xfrm>
            <a:off x="5523688" y="5013493"/>
            <a:ext cx="582211"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PFV</a:t>
            </a:r>
          </a:p>
        </p:txBody>
      </p:sp>
      <p:sp>
        <p:nvSpPr>
          <p:cNvPr id="16" name="TextBox 15">
            <a:extLst>
              <a:ext uri="{FF2B5EF4-FFF2-40B4-BE49-F238E27FC236}">
                <a16:creationId xmlns:a16="http://schemas.microsoft.com/office/drawing/2014/main" id="{984E008D-FBBA-42B4-940E-EA26772E0161}"/>
              </a:ext>
            </a:extLst>
          </p:cNvPr>
          <p:cNvSpPr txBox="1"/>
          <p:nvPr/>
        </p:nvSpPr>
        <p:spPr>
          <a:xfrm>
            <a:off x="6230528" y="5257800"/>
            <a:ext cx="1326004" cy="369332"/>
          </a:xfrm>
          <a:prstGeom prst="rect">
            <a:avLst/>
          </a:prstGeom>
          <a:noFill/>
        </p:spPr>
        <p:txBody>
          <a:bodyPr wrap="none" rtlCol="0">
            <a:spAutoFit/>
          </a:bodyPr>
          <a:lstStyle/>
          <a:p>
            <a:pPr algn="ctr"/>
            <a:r>
              <a:rPr lang="en-US" dirty="0">
                <a:solidFill>
                  <a:schemeClr val="bg1">
                    <a:lumMod val="75000"/>
                  </a:schemeClr>
                </a:solidFill>
              </a:rPr>
              <a:t>Both/Either</a:t>
            </a:r>
          </a:p>
        </p:txBody>
      </p:sp>
      <p:cxnSp>
        <p:nvCxnSpPr>
          <p:cNvPr id="125" name="Straight Connector 124">
            <a:extLst>
              <a:ext uri="{FF2B5EF4-FFF2-40B4-BE49-F238E27FC236}">
                <a16:creationId xmlns:a16="http://schemas.microsoft.com/office/drawing/2014/main" id="{01138141-D318-4ED7-A7FE-D8F2155CE890}"/>
              </a:ext>
            </a:extLst>
          </p:cNvPr>
          <p:cNvCxnSpPr/>
          <p:nvPr/>
        </p:nvCxnSpPr>
        <p:spPr>
          <a:xfrm flipH="1">
            <a:off x="5334000" y="4724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00" name="Text Box 23">
            <a:extLst>
              <a:ext uri="{FF2B5EF4-FFF2-40B4-BE49-F238E27FC236}">
                <a16:creationId xmlns:a16="http://schemas.microsoft.com/office/drawing/2014/main" id="{D8F2FCFF-2984-4836-B000-9C5601A8EAAA}"/>
              </a:ext>
            </a:extLst>
          </p:cNvPr>
          <p:cNvSpPr txBox="1">
            <a:spLocks noChangeArrowheads="1"/>
          </p:cNvSpPr>
          <p:nvPr/>
        </p:nvSpPr>
        <p:spPr bwMode="auto">
          <a:xfrm>
            <a:off x="5530369" y="2667000"/>
            <a:ext cx="2143536"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Aqueous misdirection</a:t>
            </a:r>
          </a:p>
        </p:txBody>
      </p:sp>
      <p:sp>
        <p:nvSpPr>
          <p:cNvPr id="36" name="TextBox 35">
            <a:extLst>
              <a:ext uri="{FF2B5EF4-FFF2-40B4-BE49-F238E27FC236}">
                <a16:creationId xmlns:a16="http://schemas.microsoft.com/office/drawing/2014/main" id="{1CEB7192-5CCD-4BBC-82EC-0337F268EF81}"/>
              </a:ext>
            </a:extLst>
          </p:cNvPr>
          <p:cNvSpPr txBox="1"/>
          <p:nvPr/>
        </p:nvSpPr>
        <p:spPr>
          <a:xfrm>
            <a:off x="181867" y="1750468"/>
            <a:ext cx="6083118" cy="2062103"/>
          </a:xfrm>
          <a:prstGeom prst="rect">
            <a:avLst/>
          </a:prstGeom>
          <a:solidFill>
            <a:schemeClr val="accent1">
              <a:lumMod val="75000"/>
            </a:schemeClr>
          </a:solidFill>
        </p:spPr>
        <p:txBody>
          <a:bodyPr wrap="square" rtlCol="0">
            <a:spAutoFit/>
          </a:bodyPr>
          <a:lstStyle/>
          <a:p>
            <a:r>
              <a:rPr lang="en-US" sz="1600" i="1" dirty="0">
                <a:solidFill>
                  <a:schemeClr val="tx1">
                    <a:lumMod val="65000"/>
                    <a:lumOff val="35000"/>
                  </a:schemeClr>
                </a:solidFill>
              </a:rPr>
              <a:t>What does it mean to say an eye is </a:t>
            </a:r>
            <a:r>
              <a:rPr lang="en-US" sz="1600" dirty="0" err="1">
                <a:solidFill>
                  <a:schemeClr val="tx1">
                    <a:lumMod val="65000"/>
                    <a:lumOff val="35000"/>
                  </a:schemeClr>
                </a:solidFill>
              </a:rPr>
              <a:t>nanophthalmic</a:t>
            </a:r>
            <a:r>
              <a:rPr lang="en-US" sz="1600" i="1" dirty="0">
                <a:solidFill>
                  <a:schemeClr val="tx1">
                    <a:lumMod val="65000"/>
                    <a:lumOff val="35000"/>
                  </a:schemeClr>
                </a:solidFill>
              </a:rPr>
              <a:t>?</a:t>
            </a:r>
          </a:p>
          <a:p>
            <a:r>
              <a:rPr lang="en-US" sz="1600" dirty="0">
                <a:solidFill>
                  <a:schemeClr val="tx1">
                    <a:lumMod val="65000"/>
                    <a:lumOff val="35000"/>
                  </a:schemeClr>
                </a:solidFill>
              </a:rPr>
              <a:t>It means the eye is small—axial length &lt;  20  mm; small/shallow AC , small (possibly micro-)  cornea . The exception is the  lens , which is comparatively large for the otherwise small eye. Further, the sclera tends to be abnormally  thick , which can impede venous drainage of the eye by compromising flow through the   vortex veins . </a:t>
            </a:r>
            <a:r>
              <a:rPr lang="en-US" sz="1600" b="1" dirty="0">
                <a:solidFill>
                  <a:srgbClr val="0000FF"/>
                </a:solidFill>
              </a:rPr>
              <a:t>All of these factors combine to render </a:t>
            </a:r>
            <a:r>
              <a:rPr lang="en-US" sz="1600" b="1" dirty="0" err="1">
                <a:solidFill>
                  <a:srgbClr val="0000FF"/>
                </a:solidFill>
              </a:rPr>
              <a:t>nanophthalmic</a:t>
            </a:r>
            <a:r>
              <a:rPr lang="en-US" sz="1600" b="1" dirty="0">
                <a:solidFill>
                  <a:srgbClr val="0000FF"/>
                </a:solidFill>
              </a:rPr>
              <a:t> eyes highly susceptible to angle closure.</a:t>
            </a:r>
          </a:p>
        </p:txBody>
      </p:sp>
      <p:sp>
        <p:nvSpPr>
          <p:cNvPr id="43" name="Oval 42">
            <a:extLst>
              <a:ext uri="{FF2B5EF4-FFF2-40B4-BE49-F238E27FC236}">
                <a16:creationId xmlns:a16="http://schemas.microsoft.com/office/drawing/2014/main" id="{33788328-663B-4237-9BE6-B0C07B8BB61C}"/>
              </a:ext>
            </a:extLst>
          </p:cNvPr>
          <p:cNvSpPr/>
          <p:nvPr/>
        </p:nvSpPr>
        <p:spPr>
          <a:xfrm>
            <a:off x="5441637" y="4005469"/>
            <a:ext cx="1847059" cy="490331"/>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TextBox 28">
            <a:extLst>
              <a:ext uri="{FF2B5EF4-FFF2-40B4-BE49-F238E27FC236}">
                <a16:creationId xmlns:a16="http://schemas.microsoft.com/office/drawing/2014/main" id="{5146F057-0281-4A28-A43B-96F9A28E8F16}"/>
              </a:ext>
            </a:extLst>
          </p:cNvPr>
          <p:cNvSpPr txBox="1"/>
          <p:nvPr/>
        </p:nvSpPr>
        <p:spPr>
          <a:xfrm>
            <a:off x="777568" y="3953369"/>
            <a:ext cx="4330338" cy="954107"/>
          </a:xfrm>
          <a:prstGeom prst="rect">
            <a:avLst/>
          </a:prstGeom>
          <a:solidFill>
            <a:schemeClr val="accent1">
              <a:lumMod val="60000"/>
              <a:lumOff val="40000"/>
            </a:schemeClr>
          </a:solidFill>
        </p:spPr>
        <p:txBody>
          <a:bodyPr wrap="square" rtlCol="0">
            <a:spAutoFit/>
          </a:bodyPr>
          <a:lstStyle/>
          <a:p>
            <a:r>
              <a:rPr lang="en-US" sz="1400" i="1" dirty="0">
                <a:solidFill>
                  <a:schemeClr val="bg1">
                    <a:lumMod val="65000"/>
                  </a:schemeClr>
                </a:solidFill>
              </a:rPr>
              <a:t>What is the proximate mechanism by which the angle closes w/o pupillary block in </a:t>
            </a:r>
            <a:r>
              <a:rPr lang="en-US" sz="1400" i="1" dirty="0" err="1">
                <a:solidFill>
                  <a:schemeClr val="bg1">
                    <a:lumMod val="65000"/>
                  </a:schemeClr>
                </a:solidFill>
              </a:rPr>
              <a:t>nanophthalmos</a:t>
            </a:r>
            <a:r>
              <a:rPr lang="en-US" sz="1400" i="1" dirty="0">
                <a:solidFill>
                  <a:schemeClr val="bg1">
                    <a:lumMod val="65000"/>
                  </a:schemeClr>
                </a:solidFill>
              </a:rPr>
              <a:t>?</a:t>
            </a:r>
          </a:p>
          <a:p>
            <a:r>
              <a:rPr lang="en-US" sz="1400" dirty="0">
                <a:solidFill>
                  <a:schemeClr val="bg1">
                    <a:lumMod val="65000"/>
                  </a:schemeClr>
                </a:solidFill>
              </a:rPr>
              <a:t>It’s usually a result of choroidal effusion, which can </a:t>
            </a:r>
            <a:r>
              <a:rPr lang="en-US" sz="1400">
                <a:solidFill>
                  <a:schemeClr val="bg1">
                    <a:lumMod val="65000"/>
                  </a:schemeClr>
                </a:solidFill>
              </a:rPr>
              <a:t>arise spontaneously</a:t>
            </a:r>
            <a:endParaRPr lang="en-US" sz="1400" dirty="0">
              <a:solidFill>
                <a:schemeClr val="bg1">
                  <a:lumMod val="65000"/>
                </a:schemeClr>
              </a:solidFill>
            </a:endParaRPr>
          </a:p>
        </p:txBody>
      </p:sp>
      <p:sp>
        <p:nvSpPr>
          <p:cNvPr id="30" name="TextBox 29">
            <a:extLst>
              <a:ext uri="{FF2B5EF4-FFF2-40B4-BE49-F238E27FC236}">
                <a16:creationId xmlns:a16="http://schemas.microsoft.com/office/drawing/2014/main" id="{23022899-BB5D-4422-93A1-5E66FB7ADF06}"/>
              </a:ext>
            </a:extLst>
          </p:cNvPr>
          <p:cNvSpPr txBox="1"/>
          <p:nvPr/>
        </p:nvSpPr>
        <p:spPr>
          <a:xfrm>
            <a:off x="249749" y="5052536"/>
            <a:ext cx="7026864" cy="738664"/>
          </a:xfrm>
          <a:prstGeom prst="rect">
            <a:avLst/>
          </a:prstGeom>
          <a:solidFill>
            <a:schemeClr val="accent5">
              <a:lumMod val="75000"/>
            </a:schemeClr>
          </a:solidFill>
        </p:spPr>
        <p:txBody>
          <a:bodyPr wrap="square" rtlCol="0">
            <a:spAutoFit/>
          </a:bodyPr>
          <a:lstStyle/>
          <a:p>
            <a:r>
              <a:rPr lang="en-US" sz="1400" i="1" dirty="0">
                <a:solidFill>
                  <a:schemeClr val="bg1">
                    <a:lumMod val="50000"/>
                  </a:schemeClr>
                </a:solidFill>
              </a:rPr>
              <a:t>How should an </a:t>
            </a:r>
            <a:r>
              <a:rPr lang="en-US" sz="1400" i="1" dirty="0">
                <a:solidFill>
                  <a:srgbClr val="0000FF"/>
                </a:solidFill>
              </a:rPr>
              <a:t>ACG event in </a:t>
            </a:r>
            <a:r>
              <a:rPr lang="en-US" sz="1400" i="1" dirty="0" err="1">
                <a:solidFill>
                  <a:srgbClr val="0000FF"/>
                </a:solidFill>
              </a:rPr>
              <a:t>nanophthalmos</a:t>
            </a:r>
            <a:r>
              <a:rPr lang="en-US" sz="1400" i="1" dirty="0">
                <a:solidFill>
                  <a:srgbClr val="0000FF"/>
                </a:solidFill>
              </a:rPr>
              <a:t> be managed</a:t>
            </a:r>
            <a:r>
              <a:rPr lang="en-US" sz="1400" i="1" dirty="0">
                <a:solidFill>
                  <a:schemeClr val="bg1">
                    <a:lumMod val="50000"/>
                  </a:schemeClr>
                </a:solidFill>
              </a:rPr>
              <a:t>?</a:t>
            </a:r>
          </a:p>
          <a:p>
            <a:r>
              <a:rPr lang="en-US" sz="1400" dirty="0">
                <a:solidFill>
                  <a:schemeClr val="bg1">
                    <a:lumMod val="50000"/>
                  </a:schemeClr>
                </a:solidFill>
              </a:rPr>
              <a:t>Medically if at all possible. An LPI should be performed if a pupillary-block component is suspected. </a:t>
            </a:r>
            <a:r>
              <a:rPr lang="en-US" sz="1400" dirty="0" err="1">
                <a:solidFill>
                  <a:schemeClr val="bg1">
                    <a:lumMod val="50000"/>
                  </a:schemeClr>
                </a:solidFill>
              </a:rPr>
              <a:t>Iridoplasty</a:t>
            </a:r>
            <a:r>
              <a:rPr lang="en-US" sz="1400" dirty="0">
                <a:solidFill>
                  <a:schemeClr val="bg1">
                    <a:lumMod val="50000"/>
                  </a:schemeClr>
                </a:solidFill>
              </a:rPr>
              <a:t> can be considered to reduce any appositional component.</a:t>
            </a:r>
          </a:p>
        </p:txBody>
      </p:sp>
      <p:sp>
        <p:nvSpPr>
          <p:cNvPr id="31" name="TextBox 30">
            <a:extLst>
              <a:ext uri="{FF2B5EF4-FFF2-40B4-BE49-F238E27FC236}">
                <a16:creationId xmlns:a16="http://schemas.microsoft.com/office/drawing/2014/main" id="{345144E2-0A5E-4A26-A4C6-81F0EFE2EBDD}"/>
              </a:ext>
            </a:extLst>
          </p:cNvPr>
          <p:cNvSpPr txBox="1"/>
          <p:nvPr/>
        </p:nvSpPr>
        <p:spPr>
          <a:xfrm>
            <a:off x="3810000" y="4921037"/>
            <a:ext cx="2286203" cy="307777"/>
          </a:xfrm>
          <a:prstGeom prst="rect">
            <a:avLst/>
          </a:prstGeom>
          <a:noFill/>
        </p:spPr>
        <p:txBody>
          <a:bodyPr wrap="none" rtlCol="0">
            <a:spAutoFit/>
          </a:bodyPr>
          <a:lstStyle/>
          <a:p>
            <a:r>
              <a:rPr lang="en-US" sz="1400" dirty="0">
                <a:solidFill>
                  <a:srgbClr val="0000FF"/>
                </a:solidFill>
                <a:latin typeface="Segoe Script" panose="030B0504020000000003" pitchFamily="66" charset="0"/>
              </a:rPr>
              <a:t>via filtering surgery? </a:t>
            </a:r>
            <a:endParaRPr lang="en-US" sz="1400" b="1" dirty="0">
              <a:solidFill>
                <a:srgbClr val="0000FF"/>
              </a:solidFill>
              <a:latin typeface="Segoe Script" panose="030B0504020000000003" pitchFamily="66" charset="0"/>
            </a:endParaRPr>
          </a:p>
        </p:txBody>
      </p:sp>
      <p:sp>
        <p:nvSpPr>
          <p:cNvPr id="32" name="TextBox 31">
            <a:extLst>
              <a:ext uri="{FF2B5EF4-FFF2-40B4-BE49-F238E27FC236}">
                <a16:creationId xmlns:a16="http://schemas.microsoft.com/office/drawing/2014/main" id="{4E5F041A-C065-4859-87D9-186D81E526CC}"/>
              </a:ext>
            </a:extLst>
          </p:cNvPr>
          <p:cNvSpPr txBox="1"/>
          <p:nvPr/>
        </p:nvSpPr>
        <p:spPr>
          <a:xfrm>
            <a:off x="4803264" y="5117068"/>
            <a:ext cx="293670" cy="369332"/>
          </a:xfrm>
          <a:prstGeom prst="rect">
            <a:avLst/>
          </a:prstGeom>
          <a:noFill/>
        </p:spPr>
        <p:txBody>
          <a:bodyPr wrap="none" rtlCol="0">
            <a:spAutoFit/>
          </a:bodyPr>
          <a:lstStyle/>
          <a:p>
            <a:r>
              <a:rPr lang="en-US" dirty="0">
                <a:solidFill>
                  <a:srgbClr val="0000FF"/>
                </a:solidFill>
              </a:rPr>
              <a:t>^</a:t>
            </a:r>
          </a:p>
        </p:txBody>
      </p:sp>
      <p:sp>
        <p:nvSpPr>
          <p:cNvPr id="33" name="TextBox 32">
            <a:extLst>
              <a:ext uri="{FF2B5EF4-FFF2-40B4-BE49-F238E27FC236}">
                <a16:creationId xmlns:a16="http://schemas.microsoft.com/office/drawing/2014/main" id="{9728C002-DF27-4520-B6E1-255993D50D11}"/>
              </a:ext>
            </a:extLst>
          </p:cNvPr>
          <p:cNvSpPr txBox="1"/>
          <p:nvPr/>
        </p:nvSpPr>
        <p:spPr>
          <a:xfrm>
            <a:off x="2478856" y="5562600"/>
            <a:ext cx="4168760" cy="738664"/>
          </a:xfrm>
          <a:prstGeom prst="rect">
            <a:avLst/>
          </a:prstGeom>
          <a:solidFill>
            <a:srgbClr val="0070C0"/>
          </a:solidFill>
        </p:spPr>
        <p:txBody>
          <a:bodyPr wrap="square" rtlCol="0">
            <a:spAutoFit/>
          </a:bodyPr>
          <a:lstStyle/>
          <a:p>
            <a:r>
              <a:rPr lang="en-US" sz="1400" i="1" dirty="0">
                <a:solidFill>
                  <a:schemeClr val="bg1"/>
                </a:solidFill>
              </a:rPr>
              <a:t>How about filtering surgery?</a:t>
            </a:r>
            <a:endParaRPr lang="en-US" sz="1400" i="1" dirty="0">
              <a:solidFill>
                <a:srgbClr val="0070C0"/>
              </a:solidFill>
            </a:endParaRPr>
          </a:p>
          <a:p>
            <a:r>
              <a:rPr lang="en-US" sz="1400" dirty="0">
                <a:solidFill>
                  <a:srgbClr val="0070C0"/>
                </a:solidFill>
              </a:rPr>
              <a:t>As these eyes are highly prone to intraoperative  choroidal effusion , it should be avoided if possible</a:t>
            </a:r>
          </a:p>
        </p:txBody>
      </p:sp>
    </p:spTree>
    <p:extLst>
      <p:ext uri="{BB962C8B-B14F-4D97-AF65-F5344CB8AC3E}">
        <p14:creationId xmlns:p14="http://schemas.microsoft.com/office/powerpoint/2010/main" val="1564413549"/>
      </p:ext>
    </p:extLst>
  </p:cSld>
  <p:clrMapOvr>
    <a:masterClrMapping/>
  </p:clrMapOvr>
</p:sld>
</file>

<file path=ppt/slides/slide2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Straight Arrow Connector 12">
            <a:extLst>
              <a:ext uri="{FF2B5EF4-FFF2-40B4-BE49-F238E27FC236}">
                <a16:creationId xmlns:a16="http://schemas.microsoft.com/office/drawing/2014/main" id="{A6DE2085-829C-480C-9216-69D6039C0A37}"/>
              </a:ext>
            </a:extLst>
          </p:cNvPr>
          <p:cNvCxnSpPr>
            <a:cxnSpLocks/>
          </p:cNvCxnSpPr>
          <p:nvPr/>
        </p:nvCxnSpPr>
        <p:spPr>
          <a:xfrm>
            <a:off x="6717173" y="1828800"/>
            <a:ext cx="0" cy="3462754"/>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43031" name="Text Box 35"/>
          <p:cNvSpPr txBox="1">
            <a:spLocks noChangeArrowheads="1"/>
          </p:cNvSpPr>
          <p:nvPr/>
        </p:nvSpPr>
        <p:spPr bwMode="auto">
          <a:xfrm>
            <a:off x="1190847" y="1295400"/>
            <a:ext cx="2473754"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solidFill>
                  <a:schemeClr val="bg1">
                    <a:lumMod val="75000"/>
                  </a:schemeClr>
                </a:solidFill>
              </a:rPr>
              <a:t>w/ Pupillary Block</a:t>
            </a:r>
          </a:p>
        </p:txBody>
      </p:sp>
      <p:sp>
        <p:nvSpPr>
          <p:cNvPr id="43032" name="Text Box 36"/>
          <p:cNvSpPr txBox="1">
            <a:spLocks noChangeArrowheads="1"/>
          </p:cNvSpPr>
          <p:nvPr/>
        </p:nvSpPr>
        <p:spPr bwMode="auto">
          <a:xfrm>
            <a:off x="5181600" y="1295400"/>
            <a:ext cx="2630848"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t>w/o Pupillary Block</a:t>
            </a:r>
          </a:p>
        </p:txBody>
      </p:sp>
      <p:sp>
        <p:nvSpPr>
          <p:cNvPr id="49" name="Rectangle 2">
            <a:extLst>
              <a:ext uri="{FF2B5EF4-FFF2-40B4-BE49-F238E27FC236}">
                <a16:creationId xmlns:a16="http://schemas.microsoft.com/office/drawing/2014/main" id="{240EE5BF-F7D2-4FC8-A5DD-F6B5423153C6}"/>
              </a:ext>
            </a:extLst>
          </p:cNvPr>
          <p:cNvSpPr>
            <a:spLocks noGrp="1" noChangeArrowheads="1"/>
          </p:cNvSpPr>
          <p:nvPr>
            <p:ph type="title"/>
          </p:nvPr>
        </p:nvSpPr>
        <p:spPr>
          <a:xfrm>
            <a:off x="457200" y="304800"/>
            <a:ext cx="7543800" cy="563562"/>
          </a:xfrm>
        </p:spPr>
        <p:txBody>
          <a:bodyPr/>
          <a:lstStyle/>
          <a:p>
            <a:pPr eaLnBrk="1" hangingPunct="1"/>
            <a:r>
              <a:rPr lang="en-US" altLang="en-US" sz="3500" dirty="0"/>
              <a:t>Q/A</a:t>
            </a:r>
          </a:p>
        </p:txBody>
      </p:sp>
      <p:sp>
        <p:nvSpPr>
          <p:cNvPr id="50" name="TextBox 49">
            <a:extLst>
              <a:ext uri="{FF2B5EF4-FFF2-40B4-BE49-F238E27FC236}">
                <a16:creationId xmlns:a16="http://schemas.microsoft.com/office/drawing/2014/main" id="{CF426230-46C8-405C-9015-99EF57762A2E}"/>
              </a:ext>
            </a:extLst>
          </p:cNvPr>
          <p:cNvSpPr txBox="1"/>
          <p:nvPr/>
        </p:nvSpPr>
        <p:spPr>
          <a:xfrm>
            <a:off x="2259496" y="189094"/>
            <a:ext cx="4607480" cy="400110"/>
          </a:xfrm>
          <a:prstGeom prst="rect">
            <a:avLst/>
          </a:prstGeom>
          <a:solidFill>
            <a:schemeClr val="accent1">
              <a:lumMod val="60000"/>
              <a:lumOff val="40000"/>
            </a:schemeClr>
          </a:solidFill>
        </p:spPr>
        <p:txBody>
          <a:bodyPr wrap="none" rtlCol="0">
            <a:spAutoFit/>
          </a:bodyPr>
          <a:lstStyle/>
          <a:p>
            <a:pPr algn="ctr"/>
            <a:r>
              <a:rPr lang="en-US" sz="2000" b="1" dirty="0"/>
              <a:t>Secondary Angle Closure Glaucoma</a:t>
            </a:r>
          </a:p>
        </p:txBody>
      </p:sp>
      <p:cxnSp>
        <p:nvCxnSpPr>
          <p:cNvPr id="6" name="Straight Arrow Connector 5">
            <a:extLst>
              <a:ext uri="{FF2B5EF4-FFF2-40B4-BE49-F238E27FC236}">
                <a16:creationId xmlns:a16="http://schemas.microsoft.com/office/drawing/2014/main" id="{A3439F0C-5143-461F-8F3C-2E830785DEFC}"/>
              </a:ext>
            </a:extLst>
          </p:cNvPr>
          <p:cNvCxnSpPr>
            <a:stCxn id="50" idx="2"/>
          </p:cNvCxnSpPr>
          <p:nvPr/>
        </p:nvCxnSpPr>
        <p:spPr>
          <a:xfrm flipH="1">
            <a:off x="2971800" y="589204"/>
            <a:ext cx="1591436" cy="706196"/>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0" name="Straight Arrow Connector 9">
            <a:extLst>
              <a:ext uri="{FF2B5EF4-FFF2-40B4-BE49-F238E27FC236}">
                <a16:creationId xmlns:a16="http://schemas.microsoft.com/office/drawing/2014/main" id="{84DC796E-F6ED-4FBB-82D2-A260F480BF8A}"/>
              </a:ext>
            </a:extLst>
          </p:cNvPr>
          <p:cNvCxnSpPr>
            <a:cxnSpLocks/>
          </p:cNvCxnSpPr>
          <p:nvPr/>
        </p:nvCxnSpPr>
        <p:spPr>
          <a:xfrm>
            <a:off x="4572000" y="589204"/>
            <a:ext cx="1600200" cy="706196"/>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6" name="Straight Arrow Connector 25">
            <a:extLst>
              <a:ext uri="{FF2B5EF4-FFF2-40B4-BE49-F238E27FC236}">
                <a16:creationId xmlns:a16="http://schemas.microsoft.com/office/drawing/2014/main" id="{B70E0124-9B84-41A5-8D84-A66B7838A706}"/>
              </a:ext>
            </a:extLst>
          </p:cNvPr>
          <p:cNvCxnSpPr>
            <a:cxnSpLocks/>
          </p:cNvCxnSpPr>
          <p:nvPr/>
        </p:nvCxnSpPr>
        <p:spPr>
          <a:xfrm flipH="1">
            <a:off x="1159539" y="1828800"/>
            <a:ext cx="1290435" cy="478059"/>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28" name="Straight Arrow Connector 27">
            <a:extLst>
              <a:ext uri="{FF2B5EF4-FFF2-40B4-BE49-F238E27FC236}">
                <a16:creationId xmlns:a16="http://schemas.microsoft.com/office/drawing/2014/main" id="{567A4249-5C59-4416-8A8E-1C35913900AB}"/>
              </a:ext>
            </a:extLst>
          </p:cNvPr>
          <p:cNvCxnSpPr>
            <a:cxnSpLocks/>
          </p:cNvCxnSpPr>
          <p:nvPr/>
        </p:nvCxnSpPr>
        <p:spPr>
          <a:xfrm>
            <a:off x="2449973" y="1832208"/>
            <a:ext cx="1268784"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57" name="Text Box 14">
            <a:extLst>
              <a:ext uri="{FF2B5EF4-FFF2-40B4-BE49-F238E27FC236}">
                <a16:creationId xmlns:a16="http://schemas.microsoft.com/office/drawing/2014/main" id="{5DAFA1C1-3A29-4C27-A379-663FDD22E326}"/>
              </a:ext>
            </a:extLst>
          </p:cNvPr>
          <p:cNvSpPr txBox="1">
            <a:spLocks noChangeArrowheads="1"/>
          </p:cNvSpPr>
          <p:nvPr/>
        </p:nvSpPr>
        <p:spPr bwMode="auto">
          <a:xfrm>
            <a:off x="7620000" y="2365901"/>
            <a:ext cx="671979"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‘Pull’</a:t>
            </a:r>
          </a:p>
        </p:txBody>
      </p:sp>
      <p:cxnSp>
        <p:nvCxnSpPr>
          <p:cNvPr id="58" name="Straight Arrow Connector 57">
            <a:extLst>
              <a:ext uri="{FF2B5EF4-FFF2-40B4-BE49-F238E27FC236}">
                <a16:creationId xmlns:a16="http://schemas.microsoft.com/office/drawing/2014/main" id="{E874FEE9-46BD-46A3-90A3-DE7CC220FBFF}"/>
              </a:ext>
            </a:extLst>
          </p:cNvPr>
          <p:cNvCxnSpPr>
            <a:cxnSpLocks/>
          </p:cNvCxnSpPr>
          <p:nvPr/>
        </p:nvCxnSpPr>
        <p:spPr>
          <a:xfrm flipH="1">
            <a:off x="5867400" y="1828800"/>
            <a:ext cx="849775" cy="477455"/>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59" name="Straight Arrow Connector 58">
            <a:extLst>
              <a:ext uri="{FF2B5EF4-FFF2-40B4-BE49-F238E27FC236}">
                <a16:creationId xmlns:a16="http://schemas.microsoft.com/office/drawing/2014/main" id="{C370A4A1-FE96-4E70-B89E-839542A5E241}"/>
              </a:ext>
            </a:extLst>
          </p:cNvPr>
          <p:cNvCxnSpPr>
            <a:cxnSpLocks/>
          </p:cNvCxnSpPr>
          <p:nvPr/>
        </p:nvCxnSpPr>
        <p:spPr>
          <a:xfrm>
            <a:off x="6717173" y="1832208"/>
            <a:ext cx="902827" cy="474047"/>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101" name="Text Box 42">
            <a:extLst>
              <a:ext uri="{FF2B5EF4-FFF2-40B4-BE49-F238E27FC236}">
                <a16:creationId xmlns:a16="http://schemas.microsoft.com/office/drawing/2014/main" id="{334BC1A9-19DE-4364-B6DD-2EE35901B8C6}"/>
              </a:ext>
            </a:extLst>
          </p:cNvPr>
          <p:cNvSpPr txBox="1">
            <a:spLocks noChangeArrowheads="1"/>
          </p:cNvSpPr>
          <p:nvPr/>
        </p:nvSpPr>
        <p:spPr bwMode="auto">
          <a:xfrm>
            <a:off x="5551406" y="3192546"/>
            <a:ext cx="2276072"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ERD/choroidal effusion</a:t>
            </a:r>
          </a:p>
        </p:txBody>
      </p:sp>
      <p:sp>
        <p:nvSpPr>
          <p:cNvPr id="103" name="Text Box 47">
            <a:extLst>
              <a:ext uri="{FF2B5EF4-FFF2-40B4-BE49-F238E27FC236}">
                <a16:creationId xmlns:a16="http://schemas.microsoft.com/office/drawing/2014/main" id="{B8E0D8FB-F6B2-4B80-97DB-EF49CE3BCD2B}"/>
              </a:ext>
            </a:extLst>
          </p:cNvPr>
          <p:cNvSpPr txBox="1">
            <a:spLocks noChangeArrowheads="1"/>
          </p:cNvSpPr>
          <p:nvPr/>
        </p:nvSpPr>
        <p:spPr bwMode="auto">
          <a:xfrm>
            <a:off x="5543446" y="4055146"/>
            <a:ext cx="1733167"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b="1" dirty="0" err="1"/>
              <a:t>Nanophthalmos</a:t>
            </a:r>
            <a:endParaRPr lang="en-US" altLang="en-US" sz="1600" b="1" dirty="0"/>
          </a:p>
        </p:txBody>
      </p:sp>
      <p:cxnSp>
        <p:nvCxnSpPr>
          <p:cNvPr id="104" name="Straight Connector 103">
            <a:extLst>
              <a:ext uri="{FF2B5EF4-FFF2-40B4-BE49-F238E27FC236}">
                <a16:creationId xmlns:a16="http://schemas.microsoft.com/office/drawing/2014/main" id="{49D87D4A-E317-4446-9B95-5184CB3968F3}"/>
              </a:ext>
            </a:extLst>
          </p:cNvPr>
          <p:cNvCxnSpPr>
            <a:cxnSpLocks/>
          </p:cNvCxnSpPr>
          <p:nvPr/>
        </p:nvCxnSpPr>
        <p:spPr>
          <a:xfrm flipH="1">
            <a:off x="5316229" y="2667000"/>
            <a:ext cx="7397" cy="2531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a:extLst>
              <a:ext uri="{FF2B5EF4-FFF2-40B4-BE49-F238E27FC236}">
                <a16:creationId xmlns:a16="http://schemas.microsoft.com/office/drawing/2014/main" id="{BAC8035C-3999-4C31-93CD-6C0D2ADEB73B}"/>
              </a:ext>
            </a:extLst>
          </p:cNvPr>
          <p:cNvCxnSpPr/>
          <p:nvPr/>
        </p:nvCxnSpPr>
        <p:spPr>
          <a:xfrm flipH="1">
            <a:off x="5323536" y="3786938"/>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8" name="Straight Connector 107">
            <a:extLst>
              <a:ext uri="{FF2B5EF4-FFF2-40B4-BE49-F238E27FC236}">
                <a16:creationId xmlns:a16="http://schemas.microsoft.com/office/drawing/2014/main" id="{DB64CAEE-69B4-426A-8A5B-D1269DBF0F66}"/>
              </a:ext>
            </a:extLst>
          </p:cNvPr>
          <p:cNvCxnSpPr/>
          <p:nvPr/>
        </p:nvCxnSpPr>
        <p:spPr>
          <a:xfrm flipH="1">
            <a:off x="5327493" y="4249152"/>
            <a:ext cx="24447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2" name="Straight Connector 111">
            <a:extLst>
              <a:ext uri="{FF2B5EF4-FFF2-40B4-BE49-F238E27FC236}">
                <a16:creationId xmlns:a16="http://schemas.microsoft.com/office/drawing/2014/main" id="{99A16C30-4BE4-48E5-8B65-0C5F3039B8DC}"/>
              </a:ext>
            </a:extLst>
          </p:cNvPr>
          <p:cNvCxnSpPr/>
          <p:nvPr/>
        </p:nvCxnSpPr>
        <p:spPr>
          <a:xfrm flipH="1">
            <a:off x="5333455" y="51816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13" name="Text Box 42">
            <a:extLst>
              <a:ext uri="{FF2B5EF4-FFF2-40B4-BE49-F238E27FC236}">
                <a16:creationId xmlns:a16="http://schemas.microsoft.com/office/drawing/2014/main" id="{056DFFD9-3CA2-42E7-90FE-4F14522E3504}"/>
              </a:ext>
            </a:extLst>
          </p:cNvPr>
          <p:cNvSpPr txBox="1">
            <a:spLocks noChangeArrowheads="1"/>
          </p:cNvSpPr>
          <p:nvPr/>
        </p:nvSpPr>
        <p:spPr bwMode="auto">
          <a:xfrm>
            <a:off x="5533954" y="3623846"/>
            <a:ext cx="1563248"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Retinal surgery</a:t>
            </a:r>
          </a:p>
        </p:txBody>
      </p:sp>
      <p:sp>
        <p:nvSpPr>
          <p:cNvPr id="118" name="Text Box 47">
            <a:extLst>
              <a:ext uri="{FF2B5EF4-FFF2-40B4-BE49-F238E27FC236}">
                <a16:creationId xmlns:a16="http://schemas.microsoft.com/office/drawing/2014/main" id="{3F59D898-ECAD-49F0-9425-2A1BC8DDA7B5}"/>
              </a:ext>
            </a:extLst>
          </p:cNvPr>
          <p:cNvSpPr txBox="1">
            <a:spLocks noChangeArrowheads="1"/>
          </p:cNvSpPr>
          <p:nvPr/>
        </p:nvSpPr>
        <p:spPr bwMode="auto">
          <a:xfrm>
            <a:off x="5523688" y="4538246"/>
            <a:ext cx="1414170"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Drug-induced</a:t>
            </a:r>
          </a:p>
        </p:txBody>
      </p:sp>
      <p:sp>
        <p:nvSpPr>
          <p:cNvPr id="121" name="Text Box 45">
            <a:extLst>
              <a:ext uri="{FF2B5EF4-FFF2-40B4-BE49-F238E27FC236}">
                <a16:creationId xmlns:a16="http://schemas.microsoft.com/office/drawing/2014/main" id="{261B7576-5E47-4AEB-A7FB-9A1B9ECB52C4}"/>
              </a:ext>
            </a:extLst>
          </p:cNvPr>
          <p:cNvSpPr txBox="1">
            <a:spLocks noChangeArrowheads="1"/>
          </p:cNvSpPr>
          <p:nvPr/>
        </p:nvSpPr>
        <p:spPr bwMode="auto">
          <a:xfrm>
            <a:off x="5523688" y="5013493"/>
            <a:ext cx="582211"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PFV</a:t>
            </a:r>
          </a:p>
        </p:txBody>
      </p:sp>
      <p:sp>
        <p:nvSpPr>
          <p:cNvPr id="16" name="TextBox 15">
            <a:extLst>
              <a:ext uri="{FF2B5EF4-FFF2-40B4-BE49-F238E27FC236}">
                <a16:creationId xmlns:a16="http://schemas.microsoft.com/office/drawing/2014/main" id="{984E008D-FBBA-42B4-940E-EA26772E0161}"/>
              </a:ext>
            </a:extLst>
          </p:cNvPr>
          <p:cNvSpPr txBox="1"/>
          <p:nvPr/>
        </p:nvSpPr>
        <p:spPr>
          <a:xfrm>
            <a:off x="6230528" y="5257800"/>
            <a:ext cx="1326004" cy="369332"/>
          </a:xfrm>
          <a:prstGeom prst="rect">
            <a:avLst/>
          </a:prstGeom>
          <a:noFill/>
        </p:spPr>
        <p:txBody>
          <a:bodyPr wrap="none" rtlCol="0">
            <a:spAutoFit/>
          </a:bodyPr>
          <a:lstStyle/>
          <a:p>
            <a:pPr algn="ctr"/>
            <a:r>
              <a:rPr lang="en-US" dirty="0">
                <a:solidFill>
                  <a:schemeClr val="bg1">
                    <a:lumMod val="75000"/>
                  </a:schemeClr>
                </a:solidFill>
              </a:rPr>
              <a:t>Both/Either</a:t>
            </a:r>
          </a:p>
        </p:txBody>
      </p:sp>
      <p:cxnSp>
        <p:nvCxnSpPr>
          <p:cNvPr id="125" name="Straight Connector 124">
            <a:extLst>
              <a:ext uri="{FF2B5EF4-FFF2-40B4-BE49-F238E27FC236}">
                <a16:creationId xmlns:a16="http://schemas.microsoft.com/office/drawing/2014/main" id="{01138141-D318-4ED7-A7FE-D8F2155CE890}"/>
              </a:ext>
            </a:extLst>
          </p:cNvPr>
          <p:cNvCxnSpPr/>
          <p:nvPr/>
        </p:nvCxnSpPr>
        <p:spPr>
          <a:xfrm flipH="1">
            <a:off x="5334000" y="4724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00" name="Text Box 23">
            <a:extLst>
              <a:ext uri="{FF2B5EF4-FFF2-40B4-BE49-F238E27FC236}">
                <a16:creationId xmlns:a16="http://schemas.microsoft.com/office/drawing/2014/main" id="{D8F2FCFF-2984-4836-B000-9C5601A8EAAA}"/>
              </a:ext>
            </a:extLst>
          </p:cNvPr>
          <p:cNvSpPr txBox="1">
            <a:spLocks noChangeArrowheads="1"/>
          </p:cNvSpPr>
          <p:nvPr/>
        </p:nvSpPr>
        <p:spPr bwMode="auto">
          <a:xfrm>
            <a:off x="5530369" y="2667000"/>
            <a:ext cx="2143536"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Aqueous misdirection</a:t>
            </a:r>
          </a:p>
        </p:txBody>
      </p:sp>
      <p:sp>
        <p:nvSpPr>
          <p:cNvPr id="36" name="TextBox 35">
            <a:extLst>
              <a:ext uri="{FF2B5EF4-FFF2-40B4-BE49-F238E27FC236}">
                <a16:creationId xmlns:a16="http://schemas.microsoft.com/office/drawing/2014/main" id="{1CEB7192-5CCD-4BBC-82EC-0337F268EF81}"/>
              </a:ext>
            </a:extLst>
          </p:cNvPr>
          <p:cNvSpPr txBox="1"/>
          <p:nvPr/>
        </p:nvSpPr>
        <p:spPr>
          <a:xfrm>
            <a:off x="181867" y="1750468"/>
            <a:ext cx="6083118" cy="2062103"/>
          </a:xfrm>
          <a:prstGeom prst="rect">
            <a:avLst/>
          </a:prstGeom>
          <a:solidFill>
            <a:schemeClr val="accent1">
              <a:lumMod val="75000"/>
            </a:schemeClr>
          </a:solidFill>
        </p:spPr>
        <p:txBody>
          <a:bodyPr wrap="square" rtlCol="0">
            <a:spAutoFit/>
          </a:bodyPr>
          <a:lstStyle/>
          <a:p>
            <a:r>
              <a:rPr lang="en-US" sz="1600" i="1" dirty="0">
                <a:solidFill>
                  <a:schemeClr val="tx1">
                    <a:lumMod val="65000"/>
                    <a:lumOff val="35000"/>
                  </a:schemeClr>
                </a:solidFill>
              </a:rPr>
              <a:t>What does it mean to say an eye is </a:t>
            </a:r>
            <a:r>
              <a:rPr lang="en-US" sz="1600" dirty="0" err="1">
                <a:solidFill>
                  <a:schemeClr val="tx1">
                    <a:lumMod val="65000"/>
                    <a:lumOff val="35000"/>
                  </a:schemeClr>
                </a:solidFill>
              </a:rPr>
              <a:t>nanophthalmic</a:t>
            </a:r>
            <a:r>
              <a:rPr lang="en-US" sz="1600" i="1" dirty="0">
                <a:solidFill>
                  <a:schemeClr val="tx1">
                    <a:lumMod val="65000"/>
                    <a:lumOff val="35000"/>
                  </a:schemeClr>
                </a:solidFill>
              </a:rPr>
              <a:t>?</a:t>
            </a:r>
          </a:p>
          <a:p>
            <a:r>
              <a:rPr lang="en-US" sz="1600" dirty="0">
                <a:solidFill>
                  <a:schemeClr val="tx1">
                    <a:lumMod val="65000"/>
                    <a:lumOff val="35000"/>
                  </a:schemeClr>
                </a:solidFill>
              </a:rPr>
              <a:t>It means the eye is small—axial length &lt;  20  mm; small/shallow AC , small (possibly micro-)  cornea . The exception is the  lens , which is comparatively large for the otherwise small eye. Further, the sclera tends to be abnormally  thick , which can impede venous drainage of the eye by compromising flow through the   vortex veins . </a:t>
            </a:r>
            <a:r>
              <a:rPr lang="en-US" sz="1600" b="1" dirty="0">
                <a:solidFill>
                  <a:srgbClr val="0000FF"/>
                </a:solidFill>
              </a:rPr>
              <a:t>All of these factors combine to render </a:t>
            </a:r>
            <a:r>
              <a:rPr lang="en-US" sz="1600" b="1" dirty="0" err="1">
                <a:solidFill>
                  <a:srgbClr val="0000FF"/>
                </a:solidFill>
              </a:rPr>
              <a:t>nanophthalmic</a:t>
            </a:r>
            <a:r>
              <a:rPr lang="en-US" sz="1600" b="1" dirty="0">
                <a:solidFill>
                  <a:srgbClr val="0000FF"/>
                </a:solidFill>
              </a:rPr>
              <a:t> eyes highly susceptible to angle closure.</a:t>
            </a:r>
          </a:p>
        </p:txBody>
      </p:sp>
      <p:sp>
        <p:nvSpPr>
          <p:cNvPr id="43" name="Oval 42">
            <a:extLst>
              <a:ext uri="{FF2B5EF4-FFF2-40B4-BE49-F238E27FC236}">
                <a16:creationId xmlns:a16="http://schemas.microsoft.com/office/drawing/2014/main" id="{33788328-663B-4237-9BE6-B0C07B8BB61C}"/>
              </a:ext>
            </a:extLst>
          </p:cNvPr>
          <p:cNvSpPr/>
          <p:nvPr/>
        </p:nvSpPr>
        <p:spPr>
          <a:xfrm>
            <a:off x="5441637" y="4005469"/>
            <a:ext cx="1847059" cy="490331"/>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TextBox 28">
            <a:extLst>
              <a:ext uri="{FF2B5EF4-FFF2-40B4-BE49-F238E27FC236}">
                <a16:creationId xmlns:a16="http://schemas.microsoft.com/office/drawing/2014/main" id="{5146F057-0281-4A28-A43B-96F9A28E8F16}"/>
              </a:ext>
            </a:extLst>
          </p:cNvPr>
          <p:cNvSpPr txBox="1"/>
          <p:nvPr/>
        </p:nvSpPr>
        <p:spPr>
          <a:xfrm>
            <a:off x="777568" y="3953369"/>
            <a:ext cx="4330338" cy="954107"/>
          </a:xfrm>
          <a:prstGeom prst="rect">
            <a:avLst/>
          </a:prstGeom>
          <a:solidFill>
            <a:schemeClr val="accent1">
              <a:lumMod val="60000"/>
              <a:lumOff val="40000"/>
            </a:schemeClr>
          </a:solidFill>
        </p:spPr>
        <p:txBody>
          <a:bodyPr wrap="square" rtlCol="0">
            <a:spAutoFit/>
          </a:bodyPr>
          <a:lstStyle/>
          <a:p>
            <a:r>
              <a:rPr lang="en-US" sz="1400" i="1" dirty="0">
                <a:solidFill>
                  <a:schemeClr val="bg1">
                    <a:lumMod val="65000"/>
                  </a:schemeClr>
                </a:solidFill>
              </a:rPr>
              <a:t>What is the proximate mechanism by which the angle closes w/o pupillary block in </a:t>
            </a:r>
            <a:r>
              <a:rPr lang="en-US" sz="1400" i="1" dirty="0" err="1">
                <a:solidFill>
                  <a:schemeClr val="bg1">
                    <a:lumMod val="65000"/>
                  </a:schemeClr>
                </a:solidFill>
              </a:rPr>
              <a:t>nanophthalmos</a:t>
            </a:r>
            <a:r>
              <a:rPr lang="en-US" sz="1400" i="1" dirty="0">
                <a:solidFill>
                  <a:schemeClr val="bg1">
                    <a:lumMod val="65000"/>
                  </a:schemeClr>
                </a:solidFill>
              </a:rPr>
              <a:t>?</a:t>
            </a:r>
          </a:p>
          <a:p>
            <a:r>
              <a:rPr lang="en-US" sz="1400" dirty="0">
                <a:solidFill>
                  <a:schemeClr val="bg1">
                    <a:lumMod val="65000"/>
                  </a:schemeClr>
                </a:solidFill>
              </a:rPr>
              <a:t>It’s usually a result of choroidal effusion, which can </a:t>
            </a:r>
            <a:r>
              <a:rPr lang="en-US" sz="1400">
                <a:solidFill>
                  <a:schemeClr val="bg1">
                    <a:lumMod val="65000"/>
                  </a:schemeClr>
                </a:solidFill>
              </a:rPr>
              <a:t>arise spontaneously</a:t>
            </a:r>
            <a:endParaRPr lang="en-US" sz="1400" dirty="0">
              <a:solidFill>
                <a:schemeClr val="bg1">
                  <a:lumMod val="65000"/>
                </a:schemeClr>
              </a:solidFill>
            </a:endParaRPr>
          </a:p>
        </p:txBody>
      </p:sp>
      <p:sp>
        <p:nvSpPr>
          <p:cNvPr id="30" name="TextBox 29">
            <a:extLst>
              <a:ext uri="{FF2B5EF4-FFF2-40B4-BE49-F238E27FC236}">
                <a16:creationId xmlns:a16="http://schemas.microsoft.com/office/drawing/2014/main" id="{23022899-BB5D-4422-93A1-5E66FB7ADF06}"/>
              </a:ext>
            </a:extLst>
          </p:cNvPr>
          <p:cNvSpPr txBox="1"/>
          <p:nvPr/>
        </p:nvSpPr>
        <p:spPr>
          <a:xfrm>
            <a:off x="249749" y="5052536"/>
            <a:ext cx="7026864" cy="738664"/>
          </a:xfrm>
          <a:prstGeom prst="rect">
            <a:avLst/>
          </a:prstGeom>
          <a:solidFill>
            <a:schemeClr val="accent5">
              <a:lumMod val="75000"/>
            </a:schemeClr>
          </a:solidFill>
        </p:spPr>
        <p:txBody>
          <a:bodyPr wrap="square" rtlCol="0">
            <a:spAutoFit/>
          </a:bodyPr>
          <a:lstStyle/>
          <a:p>
            <a:r>
              <a:rPr lang="en-US" sz="1400" i="1" dirty="0">
                <a:solidFill>
                  <a:schemeClr val="bg1">
                    <a:lumMod val="50000"/>
                  </a:schemeClr>
                </a:solidFill>
              </a:rPr>
              <a:t>How should an </a:t>
            </a:r>
            <a:r>
              <a:rPr lang="en-US" sz="1400" i="1" dirty="0">
                <a:solidFill>
                  <a:srgbClr val="0000FF"/>
                </a:solidFill>
              </a:rPr>
              <a:t>ACG event in </a:t>
            </a:r>
            <a:r>
              <a:rPr lang="en-US" sz="1400" i="1" dirty="0" err="1">
                <a:solidFill>
                  <a:srgbClr val="0000FF"/>
                </a:solidFill>
              </a:rPr>
              <a:t>nanophthalmos</a:t>
            </a:r>
            <a:r>
              <a:rPr lang="en-US" sz="1400" i="1" dirty="0">
                <a:solidFill>
                  <a:srgbClr val="0000FF"/>
                </a:solidFill>
              </a:rPr>
              <a:t> be managed</a:t>
            </a:r>
            <a:r>
              <a:rPr lang="en-US" sz="1400" i="1" dirty="0">
                <a:solidFill>
                  <a:schemeClr val="bg1">
                    <a:lumMod val="50000"/>
                  </a:schemeClr>
                </a:solidFill>
              </a:rPr>
              <a:t>?</a:t>
            </a:r>
          </a:p>
          <a:p>
            <a:r>
              <a:rPr lang="en-US" sz="1400" dirty="0">
                <a:solidFill>
                  <a:schemeClr val="bg1">
                    <a:lumMod val="50000"/>
                  </a:schemeClr>
                </a:solidFill>
              </a:rPr>
              <a:t>Medically if at all possible. An LPI should be performed if a pupillary-block component is suspected. </a:t>
            </a:r>
            <a:r>
              <a:rPr lang="en-US" sz="1400" dirty="0" err="1">
                <a:solidFill>
                  <a:schemeClr val="bg1">
                    <a:lumMod val="50000"/>
                  </a:schemeClr>
                </a:solidFill>
              </a:rPr>
              <a:t>Iridoplasty</a:t>
            </a:r>
            <a:r>
              <a:rPr lang="en-US" sz="1400" dirty="0">
                <a:solidFill>
                  <a:schemeClr val="bg1">
                    <a:lumMod val="50000"/>
                  </a:schemeClr>
                </a:solidFill>
              </a:rPr>
              <a:t> can be considered to reduce any appositional component.</a:t>
            </a:r>
          </a:p>
        </p:txBody>
      </p:sp>
      <p:sp>
        <p:nvSpPr>
          <p:cNvPr id="31" name="TextBox 30">
            <a:extLst>
              <a:ext uri="{FF2B5EF4-FFF2-40B4-BE49-F238E27FC236}">
                <a16:creationId xmlns:a16="http://schemas.microsoft.com/office/drawing/2014/main" id="{345144E2-0A5E-4A26-A4C6-81F0EFE2EBDD}"/>
              </a:ext>
            </a:extLst>
          </p:cNvPr>
          <p:cNvSpPr txBox="1"/>
          <p:nvPr/>
        </p:nvSpPr>
        <p:spPr>
          <a:xfrm>
            <a:off x="3810000" y="4921037"/>
            <a:ext cx="2638864" cy="307777"/>
          </a:xfrm>
          <a:prstGeom prst="rect">
            <a:avLst/>
          </a:prstGeom>
          <a:noFill/>
        </p:spPr>
        <p:txBody>
          <a:bodyPr wrap="none" rtlCol="0">
            <a:spAutoFit/>
          </a:bodyPr>
          <a:lstStyle/>
          <a:p>
            <a:r>
              <a:rPr lang="en-US" sz="1400" dirty="0">
                <a:solidFill>
                  <a:srgbClr val="0000FF"/>
                </a:solidFill>
                <a:latin typeface="Segoe Script" panose="030B0504020000000003" pitchFamily="66" charset="0"/>
              </a:rPr>
              <a:t>via filtering surgery? </a:t>
            </a:r>
            <a:r>
              <a:rPr lang="en-US" sz="1400" b="1" dirty="0">
                <a:solidFill>
                  <a:srgbClr val="0000FF"/>
                </a:solidFill>
                <a:latin typeface="Segoe Script" panose="030B0504020000000003" pitchFamily="66" charset="0"/>
              </a:rPr>
              <a:t>NO!</a:t>
            </a:r>
          </a:p>
        </p:txBody>
      </p:sp>
      <p:sp>
        <p:nvSpPr>
          <p:cNvPr id="32" name="TextBox 31">
            <a:extLst>
              <a:ext uri="{FF2B5EF4-FFF2-40B4-BE49-F238E27FC236}">
                <a16:creationId xmlns:a16="http://schemas.microsoft.com/office/drawing/2014/main" id="{4E5F041A-C065-4859-87D9-186D81E526CC}"/>
              </a:ext>
            </a:extLst>
          </p:cNvPr>
          <p:cNvSpPr txBox="1"/>
          <p:nvPr/>
        </p:nvSpPr>
        <p:spPr>
          <a:xfrm>
            <a:off x="4803264" y="5117068"/>
            <a:ext cx="293670" cy="369332"/>
          </a:xfrm>
          <a:prstGeom prst="rect">
            <a:avLst/>
          </a:prstGeom>
          <a:noFill/>
        </p:spPr>
        <p:txBody>
          <a:bodyPr wrap="none" rtlCol="0">
            <a:spAutoFit/>
          </a:bodyPr>
          <a:lstStyle/>
          <a:p>
            <a:r>
              <a:rPr lang="en-US" dirty="0">
                <a:solidFill>
                  <a:srgbClr val="0000FF"/>
                </a:solidFill>
              </a:rPr>
              <a:t>^</a:t>
            </a:r>
          </a:p>
        </p:txBody>
      </p:sp>
      <p:sp>
        <p:nvSpPr>
          <p:cNvPr id="33" name="TextBox 32">
            <a:extLst>
              <a:ext uri="{FF2B5EF4-FFF2-40B4-BE49-F238E27FC236}">
                <a16:creationId xmlns:a16="http://schemas.microsoft.com/office/drawing/2014/main" id="{9728C002-DF27-4520-B6E1-255993D50D11}"/>
              </a:ext>
            </a:extLst>
          </p:cNvPr>
          <p:cNvSpPr txBox="1"/>
          <p:nvPr/>
        </p:nvSpPr>
        <p:spPr>
          <a:xfrm>
            <a:off x="2478856" y="5562600"/>
            <a:ext cx="4168760" cy="738664"/>
          </a:xfrm>
          <a:prstGeom prst="rect">
            <a:avLst/>
          </a:prstGeom>
          <a:solidFill>
            <a:srgbClr val="0070C0"/>
          </a:solidFill>
        </p:spPr>
        <p:txBody>
          <a:bodyPr wrap="square" rtlCol="0">
            <a:spAutoFit/>
          </a:bodyPr>
          <a:lstStyle/>
          <a:p>
            <a:r>
              <a:rPr lang="en-US" sz="1400" i="1" dirty="0">
                <a:solidFill>
                  <a:schemeClr val="bg1"/>
                </a:solidFill>
              </a:rPr>
              <a:t>How about filtering surgery?</a:t>
            </a:r>
          </a:p>
          <a:p>
            <a:r>
              <a:rPr lang="en-US" sz="1400" dirty="0">
                <a:solidFill>
                  <a:schemeClr val="bg1"/>
                </a:solidFill>
              </a:rPr>
              <a:t>As these eyes are highly prone to intraoperative  choroidal effusion , it should be avoided if possible</a:t>
            </a:r>
          </a:p>
        </p:txBody>
      </p:sp>
      <p:sp>
        <p:nvSpPr>
          <p:cNvPr id="34" name="Rectangle 33">
            <a:extLst>
              <a:ext uri="{FF2B5EF4-FFF2-40B4-BE49-F238E27FC236}">
                <a16:creationId xmlns:a16="http://schemas.microsoft.com/office/drawing/2014/main" id="{FD2F3F61-09E4-4BE1-A82F-FABE97ED51BB}"/>
              </a:ext>
            </a:extLst>
          </p:cNvPr>
          <p:cNvSpPr/>
          <p:nvPr/>
        </p:nvSpPr>
        <p:spPr>
          <a:xfrm>
            <a:off x="2478855" y="6026606"/>
            <a:ext cx="1496197" cy="241641"/>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800" dirty="0">
                <a:solidFill>
                  <a:schemeClr val="tx1"/>
                </a:solidFill>
              </a:rPr>
              <a:t>two words</a:t>
            </a:r>
          </a:p>
        </p:txBody>
      </p:sp>
    </p:spTree>
    <p:extLst>
      <p:ext uri="{BB962C8B-B14F-4D97-AF65-F5344CB8AC3E}">
        <p14:creationId xmlns:p14="http://schemas.microsoft.com/office/powerpoint/2010/main" val="4038378523"/>
      </p:ext>
    </p:extLst>
  </p:cSld>
  <p:clrMapOvr>
    <a:masterClrMapping/>
  </p:clrMapOvr>
</p:sld>
</file>

<file path=ppt/slides/slide2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Straight Arrow Connector 12">
            <a:extLst>
              <a:ext uri="{FF2B5EF4-FFF2-40B4-BE49-F238E27FC236}">
                <a16:creationId xmlns:a16="http://schemas.microsoft.com/office/drawing/2014/main" id="{A6DE2085-829C-480C-9216-69D6039C0A37}"/>
              </a:ext>
            </a:extLst>
          </p:cNvPr>
          <p:cNvCxnSpPr>
            <a:cxnSpLocks/>
          </p:cNvCxnSpPr>
          <p:nvPr/>
        </p:nvCxnSpPr>
        <p:spPr>
          <a:xfrm>
            <a:off x="6717173" y="1828800"/>
            <a:ext cx="0" cy="3462754"/>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43031" name="Text Box 35"/>
          <p:cNvSpPr txBox="1">
            <a:spLocks noChangeArrowheads="1"/>
          </p:cNvSpPr>
          <p:nvPr/>
        </p:nvSpPr>
        <p:spPr bwMode="auto">
          <a:xfrm>
            <a:off x="1190847" y="1295400"/>
            <a:ext cx="2473754"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solidFill>
                  <a:schemeClr val="bg1">
                    <a:lumMod val="75000"/>
                  </a:schemeClr>
                </a:solidFill>
              </a:rPr>
              <a:t>w/ Pupillary Block</a:t>
            </a:r>
          </a:p>
        </p:txBody>
      </p:sp>
      <p:sp>
        <p:nvSpPr>
          <p:cNvPr id="43032" name="Text Box 36"/>
          <p:cNvSpPr txBox="1">
            <a:spLocks noChangeArrowheads="1"/>
          </p:cNvSpPr>
          <p:nvPr/>
        </p:nvSpPr>
        <p:spPr bwMode="auto">
          <a:xfrm>
            <a:off x="5181600" y="1295400"/>
            <a:ext cx="2630848"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t>w/o Pupillary Block</a:t>
            </a:r>
          </a:p>
        </p:txBody>
      </p:sp>
      <p:sp>
        <p:nvSpPr>
          <p:cNvPr id="49" name="Rectangle 2">
            <a:extLst>
              <a:ext uri="{FF2B5EF4-FFF2-40B4-BE49-F238E27FC236}">
                <a16:creationId xmlns:a16="http://schemas.microsoft.com/office/drawing/2014/main" id="{240EE5BF-F7D2-4FC8-A5DD-F6B5423153C6}"/>
              </a:ext>
            </a:extLst>
          </p:cNvPr>
          <p:cNvSpPr>
            <a:spLocks noGrp="1" noChangeArrowheads="1"/>
          </p:cNvSpPr>
          <p:nvPr>
            <p:ph type="title"/>
          </p:nvPr>
        </p:nvSpPr>
        <p:spPr>
          <a:xfrm>
            <a:off x="457200" y="304800"/>
            <a:ext cx="7543800" cy="563562"/>
          </a:xfrm>
        </p:spPr>
        <p:txBody>
          <a:bodyPr/>
          <a:lstStyle/>
          <a:p>
            <a:pPr eaLnBrk="1" hangingPunct="1"/>
            <a:r>
              <a:rPr lang="en-US" altLang="en-US" sz="3500" dirty="0"/>
              <a:t>A</a:t>
            </a:r>
          </a:p>
        </p:txBody>
      </p:sp>
      <p:sp>
        <p:nvSpPr>
          <p:cNvPr id="50" name="TextBox 49">
            <a:extLst>
              <a:ext uri="{FF2B5EF4-FFF2-40B4-BE49-F238E27FC236}">
                <a16:creationId xmlns:a16="http://schemas.microsoft.com/office/drawing/2014/main" id="{CF426230-46C8-405C-9015-99EF57762A2E}"/>
              </a:ext>
            </a:extLst>
          </p:cNvPr>
          <p:cNvSpPr txBox="1"/>
          <p:nvPr/>
        </p:nvSpPr>
        <p:spPr>
          <a:xfrm>
            <a:off x="2259496" y="189094"/>
            <a:ext cx="4607480" cy="400110"/>
          </a:xfrm>
          <a:prstGeom prst="rect">
            <a:avLst/>
          </a:prstGeom>
          <a:solidFill>
            <a:schemeClr val="accent1">
              <a:lumMod val="60000"/>
              <a:lumOff val="40000"/>
            </a:schemeClr>
          </a:solidFill>
        </p:spPr>
        <p:txBody>
          <a:bodyPr wrap="none" rtlCol="0">
            <a:spAutoFit/>
          </a:bodyPr>
          <a:lstStyle/>
          <a:p>
            <a:pPr algn="ctr"/>
            <a:r>
              <a:rPr lang="en-US" sz="2000" b="1" dirty="0"/>
              <a:t>Secondary Angle Closure Glaucoma</a:t>
            </a:r>
          </a:p>
        </p:txBody>
      </p:sp>
      <p:cxnSp>
        <p:nvCxnSpPr>
          <p:cNvPr id="6" name="Straight Arrow Connector 5">
            <a:extLst>
              <a:ext uri="{FF2B5EF4-FFF2-40B4-BE49-F238E27FC236}">
                <a16:creationId xmlns:a16="http://schemas.microsoft.com/office/drawing/2014/main" id="{A3439F0C-5143-461F-8F3C-2E830785DEFC}"/>
              </a:ext>
            </a:extLst>
          </p:cNvPr>
          <p:cNvCxnSpPr>
            <a:stCxn id="50" idx="2"/>
          </p:cNvCxnSpPr>
          <p:nvPr/>
        </p:nvCxnSpPr>
        <p:spPr>
          <a:xfrm flipH="1">
            <a:off x="2971800" y="589204"/>
            <a:ext cx="1591436" cy="706196"/>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0" name="Straight Arrow Connector 9">
            <a:extLst>
              <a:ext uri="{FF2B5EF4-FFF2-40B4-BE49-F238E27FC236}">
                <a16:creationId xmlns:a16="http://schemas.microsoft.com/office/drawing/2014/main" id="{84DC796E-F6ED-4FBB-82D2-A260F480BF8A}"/>
              </a:ext>
            </a:extLst>
          </p:cNvPr>
          <p:cNvCxnSpPr>
            <a:cxnSpLocks/>
          </p:cNvCxnSpPr>
          <p:nvPr/>
        </p:nvCxnSpPr>
        <p:spPr>
          <a:xfrm>
            <a:off x="4572000" y="589204"/>
            <a:ext cx="1600200" cy="706196"/>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6" name="Straight Arrow Connector 25">
            <a:extLst>
              <a:ext uri="{FF2B5EF4-FFF2-40B4-BE49-F238E27FC236}">
                <a16:creationId xmlns:a16="http://schemas.microsoft.com/office/drawing/2014/main" id="{B70E0124-9B84-41A5-8D84-A66B7838A706}"/>
              </a:ext>
            </a:extLst>
          </p:cNvPr>
          <p:cNvCxnSpPr>
            <a:cxnSpLocks/>
          </p:cNvCxnSpPr>
          <p:nvPr/>
        </p:nvCxnSpPr>
        <p:spPr>
          <a:xfrm flipH="1">
            <a:off x="1159539" y="1828800"/>
            <a:ext cx="1290435" cy="478059"/>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28" name="Straight Arrow Connector 27">
            <a:extLst>
              <a:ext uri="{FF2B5EF4-FFF2-40B4-BE49-F238E27FC236}">
                <a16:creationId xmlns:a16="http://schemas.microsoft.com/office/drawing/2014/main" id="{567A4249-5C59-4416-8A8E-1C35913900AB}"/>
              </a:ext>
            </a:extLst>
          </p:cNvPr>
          <p:cNvCxnSpPr>
            <a:cxnSpLocks/>
          </p:cNvCxnSpPr>
          <p:nvPr/>
        </p:nvCxnSpPr>
        <p:spPr>
          <a:xfrm>
            <a:off x="2449973" y="1832208"/>
            <a:ext cx="1268784"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57" name="Text Box 14">
            <a:extLst>
              <a:ext uri="{FF2B5EF4-FFF2-40B4-BE49-F238E27FC236}">
                <a16:creationId xmlns:a16="http://schemas.microsoft.com/office/drawing/2014/main" id="{5DAFA1C1-3A29-4C27-A379-663FDD22E326}"/>
              </a:ext>
            </a:extLst>
          </p:cNvPr>
          <p:cNvSpPr txBox="1">
            <a:spLocks noChangeArrowheads="1"/>
          </p:cNvSpPr>
          <p:nvPr/>
        </p:nvSpPr>
        <p:spPr bwMode="auto">
          <a:xfrm>
            <a:off x="7620000" y="2365901"/>
            <a:ext cx="671979"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‘Pull’</a:t>
            </a:r>
          </a:p>
        </p:txBody>
      </p:sp>
      <p:cxnSp>
        <p:nvCxnSpPr>
          <p:cNvPr id="58" name="Straight Arrow Connector 57">
            <a:extLst>
              <a:ext uri="{FF2B5EF4-FFF2-40B4-BE49-F238E27FC236}">
                <a16:creationId xmlns:a16="http://schemas.microsoft.com/office/drawing/2014/main" id="{E874FEE9-46BD-46A3-90A3-DE7CC220FBFF}"/>
              </a:ext>
            </a:extLst>
          </p:cNvPr>
          <p:cNvCxnSpPr>
            <a:cxnSpLocks/>
          </p:cNvCxnSpPr>
          <p:nvPr/>
        </p:nvCxnSpPr>
        <p:spPr>
          <a:xfrm flipH="1">
            <a:off x="5867400" y="1828800"/>
            <a:ext cx="849775" cy="477455"/>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59" name="Straight Arrow Connector 58">
            <a:extLst>
              <a:ext uri="{FF2B5EF4-FFF2-40B4-BE49-F238E27FC236}">
                <a16:creationId xmlns:a16="http://schemas.microsoft.com/office/drawing/2014/main" id="{C370A4A1-FE96-4E70-B89E-839542A5E241}"/>
              </a:ext>
            </a:extLst>
          </p:cNvPr>
          <p:cNvCxnSpPr>
            <a:cxnSpLocks/>
          </p:cNvCxnSpPr>
          <p:nvPr/>
        </p:nvCxnSpPr>
        <p:spPr>
          <a:xfrm>
            <a:off x="6717173" y="1832208"/>
            <a:ext cx="902827" cy="474047"/>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101" name="Text Box 42">
            <a:extLst>
              <a:ext uri="{FF2B5EF4-FFF2-40B4-BE49-F238E27FC236}">
                <a16:creationId xmlns:a16="http://schemas.microsoft.com/office/drawing/2014/main" id="{334BC1A9-19DE-4364-B6DD-2EE35901B8C6}"/>
              </a:ext>
            </a:extLst>
          </p:cNvPr>
          <p:cNvSpPr txBox="1">
            <a:spLocks noChangeArrowheads="1"/>
          </p:cNvSpPr>
          <p:nvPr/>
        </p:nvSpPr>
        <p:spPr bwMode="auto">
          <a:xfrm>
            <a:off x="5551406" y="3192546"/>
            <a:ext cx="2276072"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ERD/choroidal effusion</a:t>
            </a:r>
          </a:p>
        </p:txBody>
      </p:sp>
      <p:sp>
        <p:nvSpPr>
          <p:cNvPr id="103" name="Text Box 47">
            <a:extLst>
              <a:ext uri="{FF2B5EF4-FFF2-40B4-BE49-F238E27FC236}">
                <a16:creationId xmlns:a16="http://schemas.microsoft.com/office/drawing/2014/main" id="{B8E0D8FB-F6B2-4B80-97DB-EF49CE3BCD2B}"/>
              </a:ext>
            </a:extLst>
          </p:cNvPr>
          <p:cNvSpPr txBox="1">
            <a:spLocks noChangeArrowheads="1"/>
          </p:cNvSpPr>
          <p:nvPr/>
        </p:nvSpPr>
        <p:spPr bwMode="auto">
          <a:xfrm>
            <a:off x="5543446" y="4055146"/>
            <a:ext cx="1733167"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b="1" dirty="0" err="1"/>
              <a:t>Nanophthalmos</a:t>
            </a:r>
            <a:endParaRPr lang="en-US" altLang="en-US" sz="1600" b="1" dirty="0"/>
          </a:p>
        </p:txBody>
      </p:sp>
      <p:cxnSp>
        <p:nvCxnSpPr>
          <p:cNvPr id="104" name="Straight Connector 103">
            <a:extLst>
              <a:ext uri="{FF2B5EF4-FFF2-40B4-BE49-F238E27FC236}">
                <a16:creationId xmlns:a16="http://schemas.microsoft.com/office/drawing/2014/main" id="{49D87D4A-E317-4446-9B95-5184CB3968F3}"/>
              </a:ext>
            </a:extLst>
          </p:cNvPr>
          <p:cNvCxnSpPr>
            <a:cxnSpLocks/>
          </p:cNvCxnSpPr>
          <p:nvPr/>
        </p:nvCxnSpPr>
        <p:spPr>
          <a:xfrm flipH="1">
            <a:off x="5316229" y="2667000"/>
            <a:ext cx="7397" cy="2531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a:extLst>
              <a:ext uri="{FF2B5EF4-FFF2-40B4-BE49-F238E27FC236}">
                <a16:creationId xmlns:a16="http://schemas.microsoft.com/office/drawing/2014/main" id="{BAC8035C-3999-4C31-93CD-6C0D2ADEB73B}"/>
              </a:ext>
            </a:extLst>
          </p:cNvPr>
          <p:cNvCxnSpPr/>
          <p:nvPr/>
        </p:nvCxnSpPr>
        <p:spPr>
          <a:xfrm flipH="1">
            <a:off x="5323536" y="3786938"/>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8" name="Straight Connector 107">
            <a:extLst>
              <a:ext uri="{FF2B5EF4-FFF2-40B4-BE49-F238E27FC236}">
                <a16:creationId xmlns:a16="http://schemas.microsoft.com/office/drawing/2014/main" id="{DB64CAEE-69B4-426A-8A5B-D1269DBF0F66}"/>
              </a:ext>
            </a:extLst>
          </p:cNvPr>
          <p:cNvCxnSpPr/>
          <p:nvPr/>
        </p:nvCxnSpPr>
        <p:spPr>
          <a:xfrm flipH="1">
            <a:off x="5327493" y="4249152"/>
            <a:ext cx="24447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2" name="Straight Connector 111">
            <a:extLst>
              <a:ext uri="{FF2B5EF4-FFF2-40B4-BE49-F238E27FC236}">
                <a16:creationId xmlns:a16="http://schemas.microsoft.com/office/drawing/2014/main" id="{99A16C30-4BE4-48E5-8B65-0C5F3039B8DC}"/>
              </a:ext>
            </a:extLst>
          </p:cNvPr>
          <p:cNvCxnSpPr/>
          <p:nvPr/>
        </p:nvCxnSpPr>
        <p:spPr>
          <a:xfrm flipH="1">
            <a:off x="5333455" y="51816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13" name="Text Box 42">
            <a:extLst>
              <a:ext uri="{FF2B5EF4-FFF2-40B4-BE49-F238E27FC236}">
                <a16:creationId xmlns:a16="http://schemas.microsoft.com/office/drawing/2014/main" id="{056DFFD9-3CA2-42E7-90FE-4F14522E3504}"/>
              </a:ext>
            </a:extLst>
          </p:cNvPr>
          <p:cNvSpPr txBox="1">
            <a:spLocks noChangeArrowheads="1"/>
          </p:cNvSpPr>
          <p:nvPr/>
        </p:nvSpPr>
        <p:spPr bwMode="auto">
          <a:xfrm>
            <a:off x="5533954" y="3623846"/>
            <a:ext cx="1563248"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Retinal surgery</a:t>
            </a:r>
          </a:p>
        </p:txBody>
      </p:sp>
      <p:sp>
        <p:nvSpPr>
          <p:cNvPr id="118" name="Text Box 47">
            <a:extLst>
              <a:ext uri="{FF2B5EF4-FFF2-40B4-BE49-F238E27FC236}">
                <a16:creationId xmlns:a16="http://schemas.microsoft.com/office/drawing/2014/main" id="{3F59D898-ECAD-49F0-9425-2A1BC8DDA7B5}"/>
              </a:ext>
            </a:extLst>
          </p:cNvPr>
          <p:cNvSpPr txBox="1">
            <a:spLocks noChangeArrowheads="1"/>
          </p:cNvSpPr>
          <p:nvPr/>
        </p:nvSpPr>
        <p:spPr bwMode="auto">
          <a:xfrm>
            <a:off x="5523688" y="4538246"/>
            <a:ext cx="1414170"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Drug-induced</a:t>
            </a:r>
          </a:p>
        </p:txBody>
      </p:sp>
      <p:sp>
        <p:nvSpPr>
          <p:cNvPr id="121" name="Text Box 45">
            <a:extLst>
              <a:ext uri="{FF2B5EF4-FFF2-40B4-BE49-F238E27FC236}">
                <a16:creationId xmlns:a16="http://schemas.microsoft.com/office/drawing/2014/main" id="{261B7576-5E47-4AEB-A7FB-9A1B9ECB52C4}"/>
              </a:ext>
            </a:extLst>
          </p:cNvPr>
          <p:cNvSpPr txBox="1">
            <a:spLocks noChangeArrowheads="1"/>
          </p:cNvSpPr>
          <p:nvPr/>
        </p:nvSpPr>
        <p:spPr bwMode="auto">
          <a:xfrm>
            <a:off x="5523688" y="5013493"/>
            <a:ext cx="582211"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PFV</a:t>
            </a:r>
          </a:p>
        </p:txBody>
      </p:sp>
      <p:sp>
        <p:nvSpPr>
          <p:cNvPr id="16" name="TextBox 15">
            <a:extLst>
              <a:ext uri="{FF2B5EF4-FFF2-40B4-BE49-F238E27FC236}">
                <a16:creationId xmlns:a16="http://schemas.microsoft.com/office/drawing/2014/main" id="{984E008D-FBBA-42B4-940E-EA26772E0161}"/>
              </a:ext>
            </a:extLst>
          </p:cNvPr>
          <p:cNvSpPr txBox="1"/>
          <p:nvPr/>
        </p:nvSpPr>
        <p:spPr>
          <a:xfrm>
            <a:off x="6230528" y="5257800"/>
            <a:ext cx="1326004" cy="369332"/>
          </a:xfrm>
          <a:prstGeom prst="rect">
            <a:avLst/>
          </a:prstGeom>
          <a:noFill/>
        </p:spPr>
        <p:txBody>
          <a:bodyPr wrap="none" rtlCol="0">
            <a:spAutoFit/>
          </a:bodyPr>
          <a:lstStyle/>
          <a:p>
            <a:pPr algn="ctr"/>
            <a:r>
              <a:rPr lang="en-US" dirty="0">
                <a:solidFill>
                  <a:schemeClr val="bg1">
                    <a:lumMod val="75000"/>
                  </a:schemeClr>
                </a:solidFill>
              </a:rPr>
              <a:t>Both/Either</a:t>
            </a:r>
          </a:p>
        </p:txBody>
      </p:sp>
      <p:cxnSp>
        <p:nvCxnSpPr>
          <p:cNvPr id="125" name="Straight Connector 124">
            <a:extLst>
              <a:ext uri="{FF2B5EF4-FFF2-40B4-BE49-F238E27FC236}">
                <a16:creationId xmlns:a16="http://schemas.microsoft.com/office/drawing/2014/main" id="{01138141-D318-4ED7-A7FE-D8F2155CE890}"/>
              </a:ext>
            </a:extLst>
          </p:cNvPr>
          <p:cNvCxnSpPr/>
          <p:nvPr/>
        </p:nvCxnSpPr>
        <p:spPr>
          <a:xfrm flipH="1">
            <a:off x="5334000" y="4724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00" name="Text Box 23">
            <a:extLst>
              <a:ext uri="{FF2B5EF4-FFF2-40B4-BE49-F238E27FC236}">
                <a16:creationId xmlns:a16="http://schemas.microsoft.com/office/drawing/2014/main" id="{D8F2FCFF-2984-4836-B000-9C5601A8EAAA}"/>
              </a:ext>
            </a:extLst>
          </p:cNvPr>
          <p:cNvSpPr txBox="1">
            <a:spLocks noChangeArrowheads="1"/>
          </p:cNvSpPr>
          <p:nvPr/>
        </p:nvSpPr>
        <p:spPr bwMode="auto">
          <a:xfrm>
            <a:off x="5530369" y="2667000"/>
            <a:ext cx="2143536"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Aqueous misdirection</a:t>
            </a:r>
          </a:p>
        </p:txBody>
      </p:sp>
      <p:sp>
        <p:nvSpPr>
          <p:cNvPr id="36" name="TextBox 35">
            <a:extLst>
              <a:ext uri="{FF2B5EF4-FFF2-40B4-BE49-F238E27FC236}">
                <a16:creationId xmlns:a16="http://schemas.microsoft.com/office/drawing/2014/main" id="{1CEB7192-5CCD-4BBC-82EC-0337F268EF81}"/>
              </a:ext>
            </a:extLst>
          </p:cNvPr>
          <p:cNvSpPr txBox="1"/>
          <p:nvPr/>
        </p:nvSpPr>
        <p:spPr>
          <a:xfrm>
            <a:off x="181867" y="1750468"/>
            <a:ext cx="6083118" cy="2062103"/>
          </a:xfrm>
          <a:prstGeom prst="rect">
            <a:avLst/>
          </a:prstGeom>
          <a:solidFill>
            <a:schemeClr val="accent1">
              <a:lumMod val="75000"/>
            </a:schemeClr>
          </a:solidFill>
        </p:spPr>
        <p:txBody>
          <a:bodyPr wrap="square" rtlCol="0">
            <a:spAutoFit/>
          </a:bodyPr>
          <a:lstStyle/>
          <a:p>
            <a:r>
              <a:rPr lang="en-US" sz="1600" i="1" dirty="0">
                <a:solidFill>
                  <a:schemeClr val="tx1">
                    <a:lumMod val="65000"/>
                    <a:lumOff val="35000"/>
                  </a:schemeClr>
                </a:solidFill>
              </a:rPr>
              <a:t>What does it mean to say an eye is </a:t>
            </a:r>
            <a:r>
              <a:rPr lang="en-US" sz="1600" dirty="0" err="1">
                <a:solidFill>
                  <a:schemeClr val="tx1">
                    <a:lumMod val="65000"/>
                    <a:lumOff val="35000"/>
                  </a:schemeClr>
                </a:solidFill>
              </a:rPr>
              <a:t>nanophthalmic</a:t>
            </a:r>
            <a:r>
              <a:rPr lang="en-US" sz="1600" i="1" dirty="0">
                <a:solidFill>
                  <a:schemeClr val="tx1">
                    <a:lumMod val="65000"/>
                    <a:lumOff val="35000"/>
                  </a:schemeClr>
                </a:solidFill>
              </a:rPr>
              <a:t>?</a:t>
            </a:r>
          </a:p>
          <a:p>
            <a:r>
              <a:rPr lang="en-US" sz="1600" dirty="0">
                <a:solidFill>
                  <a:schemeClr val="tx1">
                    <a:lumMod val="65000"/>
                    <a:lumOff val="35000"/>
                  </a:schemeClr>
                </a:solidFill>
              </a:rPr>
              <a:t>It means the eye is small—axial length &lt;  20  mm; small/shallow AC , small (possibly micro-)  cornea . The exception is the  lens , which is comparatively large for the otherwise small eye. Further, the sclera tends to be abnormally  thick , which can impede venous drainage of the eye by compromising flow through the   vortex veins . </a:t>
            </a:r>
            <a:r>
              <a:rPr lang="en-US" sz="1600" b="1" dirty="0">
                <a:solidFill>
                  <a:srgbClr val="0000FF"/>
                </a:solidFill>
              </a:rPr>
              <a:t>All of these factors combine to render </a:t>
            </a:r>
            <a:r>
              <a:rPr lang="en-US" sz="1600" b="1" dirty="0" err="1">
                <a:solidFill>
                  <a:srgbClr val="0000FF"/>
                </a:solidFill>
              </a:rPr>
              <a:t>nanophthalmic</a:t>
            </a:r>
            <a:r>
              <a:rPr lang="en-US" sz="1600" b="1" dirty="0">
                <a:solidFill>
                  <a:srgbClr val="0000FF"/>
                </a:solidFill>
              </a:rPr>
              <a:t> eyes highly susceptible to angle closure.</a:t>
            </a:r>
          </a:p>
        </p:txBody>
      </p:sp>
      <p:sp>
        <p:nvSpPr>
          <p:cNvPr id="43" name="Oval 42">
            <a:extLst>
              <a:ext uri="{FF2B5EF4-FFF2-40B4-BE49-F238E27FC236}">
                <a16:creationId xmlns:a16="http://schemas.microsoft.com/office/drawing/2014/main" id="{33788328-663B-4237-9BE6-B0C07B8BB61C}"/>
              </a:ext>
            </a:extLst>
          </p:cNvPr>
          <p:cNvSpPr/>
          <p:nvPr/>
        </p:nvSpPr>
        <p:spPr>
          <a:xfrm>
            <a:off x="5441637" y="4005469"/>
            <a:ext cx="1847059" cy="490331"/>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TextBox 28">
            <a:extLst>
              <a:ext uri="{FF2B5EF4-FFF2-40B4-BE49-F238E27FC236}">
                <a16:creationId xmlns:a16="http://schemas.microsoft.com/office/drawing/2014/main" id="{5146F057-0281-4A28-A43B-96F9A28E8F16}"/>
              </a:ext>
            </a:extLst>
          </p:cNvPr>
          <p:cNvSpPr txBox="1"/>
          <p:nvPr/>
        </p:nvSpPr>
        <p:spPr>
          <a:xfrm>
            <a:off x="777568" y="3953369"/>
            <a:ext cx="4330338" cy="954107"/>
          </a:xfrm>
          <a:prstGeom prst="rect">
            <a:avLst/>
          </a:prstGeom>
          <a:solidFill>
            <a:schemeClr val="accent1">
              <a:lumMod val="60000"/>
              <a:lumOff val="40000"/>
            </a:schemeClr>
          </a:solidFill>
        </p:spPr>
        <p:txBody>
          <a:bodyPr wrap="square" rtlCol="0">
            <a:spAutoFit/>
          </a:bodyPr>
          <a:lstStyle/>
          <a:p>
            <a:r>
              <a:rPr lang="en-US" sz="1400" i="1" dirty="0">
                <a:solidFill>
                  <a:schemeClr val="bg1">
                    <a:lumMod val="65000"/>
                  </a:schemeClr>
                </a:solidFill>
              </a:rPr>
              <a:t>What is the proximate mechanism by which the angle closes w/o pupillary block in </a:t>
            </a:r>
            <a:r>
              <a:rPr lang="en-US" sz="1400" i="1" dirty="0" err="1">
                <a:solidFill>
                  <a:schemeClr val="bg1">
                    <a:lumMod val="65000"/>
                  </a:schemeClr>
                </a:solidFill>
              </a:rPr>
              <a:t>nanophthalmos</a:t>
            </a:r>
            <a:r>
              <a:rPr lang="en-US" sz="1400" i="1" dirty="0">
                <a:solidFill>
                  <a:schemeClr val="bg1">
                    <a:lumMod val="65000"/>
                  </a:schemeClr>
                </a:solidFill>
              </a:rPr>
              <a:t>?</a:t>
            </a:r>
          </a:p>
          <a:p>
            <a:r>
              <a:rPr lang="en-US" sz="1400" dirty="0">
                <a:solidFill>
                  <a:schemeClr val="bg1">
                    <a:lumMod val="65000"/>
                  </a:schemeClr>
                </a:solidFill>
              </a:rPr>
              <a:t>It’s usually a result of choroidal effusion, which can </a:t>
            </a:r>
            <a:r>
              <a:rPr lang="en-US" sz="1400">
                <a:solidFill>
                  <a:schemeClr val="bg1">
                    <a:lumMod val="65000"/>
                  </a:schemeClr>
                </a:solidFill>
              </a:rPr>
              <a:t>arise spontaneously</a:t>
            </a:r>
            <a:endParaRPr lang="en-US" sz="1400" dirty="0">
              <a:solidFill>
                <a:schemeClr val="bg1">
                  <a:lumMod val="65000"/>
                </a:schemeClr>
              </a:solidFill>
            </a:endParaRPr>
          </a:p>
        </p:txBody>
      </p:sp>
      <p:sp>
        <p:nvSpPr>
          <p:cNvPr id="30" name="TextBox 29">
            <a:extLst>
              <a:ext uri="{FF2B5EF4-FFF2-40B4-BE49-F238E27FC236}">
                <a16:creationId xmlns:a16="http://schemas.microsoft.com/office/drawing/2014/main" id="{23022899-BB5D-4422-93A1-5E66FB7ADF06}"/>
              </a:ext>
            </a:extLst>
          </p:cNvPr>
          <p:cNvSpPr txBox="1"/>
          <p:nvPr/>
        </p:nvSpPr>
        <p:spPr>
          <a:xfrm>
            <a:off x="249749" y="5052536"/>
            <a:ext cx="7026864" cy="738664"/>
          </a:xfrm>
          <a:prstGeom prst="rect">
            <a:avLst/>
          </a:prstGeom>
          <a:solidFill>
            <a:schemeClr val="accent5">
              <a:lumMod val="75000"/>
            </a:schemeClr>
          </a:solidFill>
        </p:spPr>
        <p:txBody>
          <a:bodyPr wrap="square" rtlCol="0">
            <a:spAutoFit/>
          </a:bodyPr>
          <a:lstStyle/>
          <a:p>
            <a:r>
              <a:rPr lang="en-US" sz="1400" i="1" dirty="0">
                <a:solidFill>
                  <a:schemeClr val="bg1">
                    <a:lumMod val="50000"/>
                  </a:schemeClr>
                </a:solidFill>
              </a:rPr>
              <a:t>How should an </a:t>
            </a:r>
            <a:r>
              <a:rPr lang="en-US" sz="1400" i="1" dirty="0">
                <a:solidFill>
                  <a:srgbClr val="0000FF"/>
                </a:solidFill>
              </a:rPr>
              <a:t>ACG event in </a:t>
            </a:r>
            <a:r>
              <a:rPr lang="en-US" sz="1400" i="1" dirty="0" err="1">
                <a:solidFill>
                  <a:srgbClr val="0000FF"/>
                </a:solidFill>
              </a:rPr>
              <a:t>nanophthalmos</a:t>
            </a:r>
            <a:r>
              <a:rPr lang="en-US" sz="1400" i="1" dirty="0">
                <a:solidFill>
                  <a:srgbClr val="0000FF"/>
                </a:solidFill>
              </a:rPr>
              <a:t> be managed</a:t>
            </a:r>
            <a:r>
              <a:rPr lang="en-US" sz="1400" i="1" dirty="0">
                <a:solidFill>
                  <a:schemeClr val="bg1">
                    <a:lumMod val="50000"/>
                  </a:schemeClr>
                </a:solidFill>
              </a:rPr>
              <a:t>?</a:t>
            </a:r>
          </a:p>
          <a:p>
            <a:r>
              <a:rPr lang="en-US" sz="1400" dirty="0">
                <a:solidFill>
                  <a:schemeClr val="bg1">
                    <a:lumMod val="50000"/>
                  </a:schemeClr>
                </a:solidFill>
              </a:rPr>
              <a:t>Medically if at all possible. An LPI should be performed if a pupillary-block component is suspected. </a:t>
            </a:r>
            <a:r>
              <a:rPr lang="en-US" sz="1400" dirty="0" err="1">
                <a:solidFill>
                  <a:schemeClr val="bg1">
                    <a:lumMod val="50000"/>
                  </a:schemeClr>
                </a:solidFill>
              </a:rPr>
              <a:t>Iridoplasty</a:t>
            </a:r>
            <a:r>
              <a:rPr lang="en-US" sz="1400" dirty="0">
                <a:solidFill>
                  <a:schemeClr val="bg1">
                    <a:lumMod val="50000"/>
                  </a:schemeClr>
                </a:solidFill>
              </a:rPr>
              <a:t> can be considered to reduce any appositional component.</a:t>
            </a:r>
          </a:p>
        </p:txBody>
      </p:sp>
      <p:sp>
        <p:nvSpPr>
          <p:cNvPr id="31" name="TextBox 30">
            <a:extLst>
              <a:ext uri="{FF2B5EF4-FFF2-40B4-BE49-F238E27FC236}">
                <a16:creationId xmlns:a16="http://schemas.microsoft.com/office/drawing/2014/main" id="{345144E2-0A5E-4A26-A4C6-81F0EFE2EBDD}"/>
              </a:ext>
            </a:extLst>
          </p:cNvPr>
          <p:cNvSpPr txBox="1"/>
          <p:nvPr/>
        </p:nvSpPr>
        <p:spPr>
          <a:xfrm>
            <a:off x="3810000" y="4921037"/>
            <a:ext cx="2638864" cy="307777"/>
          </a:xfrm>
          <a:prstGeom prst="rect">
            <a:avLst/>
          </a:prstGeom>
          <a:noFill/>
        </p:spPr>
        <p:txBody>
          <a:bodyPr wrap="none" rtlCol="0">
            <a:spAutoFit/>
          </a:bodyPr>
          <a:lstStyle/>
          <a:p>
            <a:r>
              <a:rPr lang="en-US" sz="1400" dirty="0">
                <a:solidFill>
                  <a:srgbClr val="0000FF"/>
                </a:solidFill>
                <a:latin typeface="Segoe Script" panose="030B0504020000000003" pitchFamily="66" charset="0"/>
              </a:rPr>
              <a:t>via filtering surgery? </a:t>
            </a:r>
            <a:r>
              <a:rPr lang="en-US" sz="1400" b="1" dirty="0">
                <a:solidFill>
                  <a:srgbClr val="0000FF"/>
                </a:solidFill>
                <a:latin typeface="Segoe Script" panose="030B0504020000000003" pitchFamily="66" charset="0"/>
              </a:rPr>
              <a:t>NO!</a:t>
            </a:r>
          </a:p>
        </p:txBody>
      </p:sp>
      <p:sp>
        <p:nvSpPr>
          <p:cNvPr id="32" name="TextBox 31">
            <a:extLst>
              <a:ext uri="{FF2B5EF4-FFF2-40B4-BE49-F238E27FC236}">
                <a16:creationId xmlns:a16="http://schemas.microsoft.com/office/drawing/2014/main" id="{4E5F041A-C065-4859-87D9-186D81E526CC}"/>
              </a:ext>
            </a:extLst>
          </p:cNvPr>
          <p:cNvSpPr txBox="1"/>
          <p:nvPr/>
        </p:nvSpPr>
        <p:spPr>
          <a:xfrm>
            <a:off x="4803264" y="5117068"/>
            <a:ext cx="293670" cy="369332"/>
          </a:xfrm>
          <a:prstGeom prst="rect">
            <a:avLst/>
          </a:prstGeom>
          <a:noFill/>
        </p:spPr>
        <p:txBody>
          <a:bodyPr wrap="none" rtlCol="0">
            <a:spAutoFit/>
          </a:bodyPr>
          <a:lstStyle/>
          <a:p>
            <a:r>
              <a:rPr lang="en-US" dirty="0">
                <a:solidFill>
                  <a:srgbClr val="0000FF"/>
                </a:solidFill>
              </a:rPr>
              <a:t>^</a:t>
            </a:r>
          </a:p>
        </p:txBody>
      </p:sp>
      <p:sp>
        <p:nvSpPr>
          <p:cNvPr id="33" name="TextBox 32">
            <a:extLst>
              <a:ext uri="{FF2B5EF4-FFF2-40B4-BE49-F238E27FC236}">
                <a16:creationId xmlns:a16="http://schemas.microsoft.com/office/drawing/2014/main" id="{9728C002-DF27-4520-B6E1-255993D50D11}"/>
              </a:ext>
            </a:extLst>
          </p:cNvPr>
          <p:cNvSpPr txBox="1"/>
          <p:nvPr/>
        </p:nvSpPr>
        <p:spPr>
          <a:xfrm>
            <a:off x="2478856" y="5562600"/>
            <a:ext cx="4168760" cy="738664"/>
          </a:xfrm>
          <a:prstGeom prst="rect">
            <a:avLst/>
          </a:prstGeom>
          <a:solidFill>
            <a:srgbClr val="0070C0"/>
          </a:solidFill>
        </p:spPr>
        <p:txBody>
          <a:bodyPr wrap="square" rtlCol="0">
            <a:spAutoFit/>
          </a:bodyPr>
          <a:lstStyle/>
          <a:p>
            <a:r>
              <a:rPr lang="en-US" sz="1400" i="1" dirty="0">
                <a:solidFill>
                  <a:schemeClr val="bg1"/>
                </a:solidFill>
              </a:rPr>
              <a:t>How about filtering surgery?</a:t>
            </a:r>
          </a:p>
          <a:p>
            <a:r>
              <a:rPr lang="en-US" sz="1400" dirty="0">
                <a:solidFill>
                  <a:schemeClr val="bg1"/>
                </a:solidFill>
              </a:rPr>
              <a:t>As these eyes are highly prone to intraoperative  choroidal effusion , it should be avoided if possible</a:t>
            </a:r>
          </a:p>
        </p:txBody>
      </p:sp>
    </p:spTree>
    <p:extLst>
      <p:ext uri="{BB962C8B-B14F-4D97-AF65-F5344CB8AC3E}">
        <p14:creationId xmlns:p14="http://schemas.microsoft.com/office/powerpoint/2010/main" val="2288618950"/>
      </p:ext>
    </p:extLst>
  </p:cSld>
  <p:clrMapOvr>
    <a:masterClrMapping/>
  </p:clrMapOvr>
</p:sld>
</file>

<file path=ppt/slides/slide2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Straight Arrow Connector 12">
            <a:extLst>
              <a:ext uri="{FF2B5EF4-FFF2-40B4-BE49-F238E27FC236}">
                <a16:creationId xmlns:a16="http://schemas.microsoft.com/office/drawing/2014/main" id="{A6DE2085-829C-480C-9216-69D6039C0A37}"/>
              </a:ext>
            </a:extLst>
          </p:cNvPr>
          <p:cNvCxnSpPr>
            <a:cxnSpLocks/>
          </p:cNvCxnSpPr>
          <p:nvPr/>
        </p:nvCxnSpPr>
        <p:spPr>
          <a:xfrm>
            <a:off x="6717173" y="1828800"/>
            <a:ext cx="0" cy="3462754"/>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43014" name="Text Box 6"/>
          <p:cNvSpPr txBox="1">
            <a:spLocks noChangeArrowheads="1"/>
          </p:cNvSpPr>
          <p:nvPr/>
        </p:nvSpPr>
        <p:spPr bwMode="auto">
          <a:xfrm>
            <a:off x="533400" y="2356376"/>
            <a:ext cx="1005403"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Lens-</a:t>
            </a:r>
          </a:p>
          <a:p>
            <a:pPr algn="ctr" eaLnBrk="1" hangingPunct="1">
              <a:lnSpc>
                <a:spcPct val="80000"/>
              </a:lnSpc>
              <a:spcBef>
                <a:spcPct val="0"/>
              </a:spcBef>
              <a:buClrTx/>
              <a:buSzTx/>
              <a:buFontTx/>
              <a:buNone/>
            </a:pPr>
            <a:r>
              <a:rPr lang="en-US" altLang="en-US" sz="1800" dirty="0">
                <a:solidFill>
                  <a:schemeClr val="bg1">
                    <a:lumMod val="75000"/>
                  </a:schemeClr>
                </a:solidFill>
              </a:rPr>
              <a:t>Induced</a:t>
            </a:r>
          </a:p>
        </p:txBody>
      </p:sp>
      <p:sp>
        <p:nvSpPr>
          <p:cNvPr id="43017" name="Text Box 14"/>
          <p:cNvSpPr txBox="1">
            <a:spLocks noChangeArrowheads="1"/>
          </p:cNvSpPr>
          <p:nvPr/>
        </p:nvSpPr>
        <p:spPr bwMode="auto">
          <a:xfrm>
            <a:off x="3026498" y="2365901"/>
            <a:ext cx="1633781"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Aphakic/</a:t>
            </a:r>
          </a:p>
          <a:p>
            <a:pPr algn="ctr" eaLnBrk="1" hangingPunct="1">
              <a:lnSpc>
                <a:spcPct val="80000"/>
              </a:lnSpc>
              <a:spcBef>
                <a:spcPct val="0"/>
              </a:spcBef>
              <a:buClrTx/>
              <a:buSzTx/>
              <a:buFontTx/>
              <a:buNone/>
            </a:pPr>
            <a:r>
              <a:rPr lang="en-US" altLang="en-US" sz="1800" dirty="0" err="1">
                <a:solidFill>
                  <a:schemeClr val="bg1">
                    <a:lumMod val="75000"/>
                  </a:schemeClr>
                </a:solidFill>
              </a:rPr>
              <a:t>Pseudophakic</a:t>
            </a:r>
            <a:endParaRPr lang="en-US" altLang="en-US" sz="1800" dirty="0">
              <a:solidFill>
                <a:schemeClr val="bg1">
                  <a:lumMod val="75000"/>
                </a:schemeClr>
              </a:solidFill>
            </a:endParaRPr>
          </a:p>
        </p:txBody>
      </p:sp>
      <p:sp>
        <p:nvSpPr>
          <p:cNvPr id="43031" name="Text Box 35"/>
          <p:cNvSpPr txBox="1">
            <a:spLocks noChangeArrowheads="1"/>
          </p:cNvSpPr>
          <p:nvPr/>
        </p:nvSpPr>
        <p:spPr bwMode="auto">
          <a:xfrm>
            <a:off x="1190847" y="1295400"/>
            <a:ext cx="2473754"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solidFill>
                  <a:schemeClr val="bg1">
                    <a:lumMod val="75000"/>
                  </a:schemeClr>
                </a:solidFill>
              </a:rPr>
              <a:t>w/ Pupillary Block</a:t>
            </a:r>
          </a:p>
        </p:txBody>
      </p:sp>
      <p:sp>
        <p:nvSpPr>
          <p:cNvPr id="43032" name="Text Box 36"/>
          <p:cNvSpPr txBox="1">
            <a:spLocks noChangeArrowheads="1"/>
          </p:cNvSpPr>
          <p:nvPr/>
        </p:nvSpPr>
        <p:spPr bwMode="auto">
          <a:xfrm>
            <a:off x="5181600" y="1295400"/>
            <a:ext cx="2630848"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t>w/o Pupillary Block</a:t>
            </a:r>
          </a:p>
        </p:txBody>
      </p:sp>
      <p:sp>
        <p:nvSpPr>
          <p:cNvPr id="49" name="Rectangle 2">
            <a:extLst>
              <a:ext uri="{FF2B5EF4-FFF2-40B4-BE49-F238E27FC236}">
                <a16:creationId xmlns:a16="http://schemas.microsoft.com/office/drawing/2014/main" id="{240EE5BF-F7D2-4FC8-A5DD-F6B5423153C6}"/>
              </a:ext>
            </a:extLst>
          </p:cNvPr>
          <p:cNvSpPr>
            <a:spLocks noGrp="1" noChangeArrowheads="1"/>
          </p:cNvSpPr>
          <p:nvPr>
            <p:ph type="title"/>
          </p:nvPr>
        </p:nvSpPr>
        <p:spPr>
          <a:xfrm>
            <a:off x="457200" y="304800"/>
            <a:ext cx="7543800" cy="563562"/>
          </a:xfrm>
        </p:spPr>
        <p:txBody>
          <a:bodyPr/>
          <a:lstStyle/>
          <a:p>
            <a:pPr eaLnBrk="1" hangingPunct="1"/>
            <a:r>
              <a:rPr lang="en-US" altLang="en-US" sz="3500" dirty="0"/>
              <a:t>Q</a:t>
            </a:r>
          </a:p>
        </p:txBody>
      </p:sp>
      <p:sp>
        <p:nvSpPr>
          <p:cNvPr id="50" name="TextBox 49">
            <a:extLst>
              <a:ext uri="{FF2B5EF4-FFF2-40B4-BE49-F238E27FC236}">
                <a16:creationId xmlns:a16="http://schemas.microsoft.com/office/drawing/2014/main" id="{CF426230-46C8-405C-9015-99EF57762A2E}"/>
              </a:ext>
            </a:extLst>
          </p:cNvPr>
          <p:cNvSpPr txBox="1"/>
          <p:nvPr/>
        </p:nvSpPr>
        <p:spPr>
          <a:xfrm>
            <a:off x="2259496" y="189094"/>
            <a:ext cx="4607480" cy="400110"/>
          </a:xfrm>
          <a:prstGeom prst="rect">
            <a:avLst/>
          </a:prstGeom>
          <a:solidFill>
            <a:schemeClr val="accent1">
              <a:lumMod val="60000"/>
              <a:lumOff val="40000"/>
            </a:schemeClr>
          </a:solidFill>
        </p:spPr>
        <p:txBody>
          <a:bodyPr wrap="none" rtlCol="0">
            <a:spAutoFit/>
          </a:bodyPr>
          <a:lstStyle/>
          <a:p>
            <a:pPr algn="ctr"/>
            <a:r>
              <a:rPr lang="en-US" sz="2000" b="1" dirty="0"/>
              <a:t>Secondary Angle Closure Glaucoma</a:t>
            </a:r>
          </a:p>
        </p:txBody>
      </p:sp>
      <p:sp>
        <p:nvSpPr>
          <p:cNvPr id="2" name="TextBox 1">
            <a:extLst>
              <a:ext uri="{FF2B5EF4-FFF2-40B4-BE49-F238E27FC236}">
                <a16:creationId xmlns:a16="http://schemas.microsoft.com/office/drawing/2014/main" id="{A7E30BEC-923B-4C9A-A856-BDD0D882F6B8}"/>
              </a:ext>
            </a:extLst>
          </p:cNvPr>
          <p:cNvSpPr txBox="1"/>
          <p:nvPr/>
        </p:nvSpPr>
        <p:spPr>
          <a:xfrm>
            <a:off x="887305" y="2844119"/>
            <a:ext cx="1494320" cy="338554"/>
          </a:xfrm>
          <a:prstGeom prst="rect">
            <a:avLst/>
          </a:prstGeom>
          <a:noFill/>
        </p:spPr>
        <p:txBody>
          <a:bodyPr wrap="none" rtlCol="0">
            <a:spAutoFit/>
          </a:bodyPr>
          <a:lstStyle/>
          <a:p>
            <a:r>
              <a:rPr lang="en-US" sz="1600" dirty="0" err="1">
                <a:solidFill>
                  <a:schemeClr val="bg1">
                    <a:lumMod val="75000"/>
                  </a:schemeClr>
                </a:solidFill>
              </a:rPr>
              <a:t>Phacomorphic</a:t>
            </a:r>
            <a:endParaRPr lang="en-US" sz="1600" dirty="0">
              <a:solidFill>
                <a:schemeClr val="bg1">
                  <a:lumMod val="75000"/>
                </a:schemeClr>
              </a:solidFill>
            </a:endParaRPr>
          </a:p>
        </p:txBody>
      </p:sp>
      <p:sp>
        <p:nvSpPr>
          <p:cNvPr id="51" name="TextBox 50">
            <a:extLst>
              <a:ext uri="{FF2B5EF4-FFF2-40B4-BE49-F238E27FC236}">
                <a16:creationId xmlns:a16="http://schemas.microsoft.com/office/drawing/2014/main" id="{156069D4-340B-4160-A336-EBF73557CEE0}"/>
              </a:ext>
            </a:extLst>
          </p:cNvPr>
          <p:cNvSpPr txBox="1"/>
          <p:nvPr/>
        </p:nvSpPr>
        <p:spPr>
          <a:xfrm>
            <a:off x="884725" y="3175578"/>
            <a:ext cx="1402948" cy="338554"/>
          </a:xfrm>
          <a:prstGeom prst="rect">
            <a:avLst/>
          </a:prstGeom>
          <a:noFill/>
        </p:spPr>
        <p:txBody>
          <a:bodyPr wrap="none" rtlCol="0">
            <a:spAutoFit/>
          </a:bodyPr>
          <a:lstStyle/>
          <a:p>
            <a:r>
              <a:rPr lang="en-US" sz="1600" dirty="0">
                <a:solidFill>
                  <a:schemeClr val="bg1">
                    <a:lumMod val="75000"/>
                  </a:schemeClr>
                </a:solidFill>
              </a:rPr>
              <a:t>Ectopia </a:t>
            </a:r>
            <a:r>
              <a:rPr lang="en-US" sz="1600" dirty="0" err="1">
                <a:solidFill>
                  <a:schemeClr val="bg1">
                    <a:lumMod val="75000"/>
                  </a:schemeClr>
                </a:solidFill>
              </a:rPr>
              <a:t>lentis</a:t>
            </a:r>
            <a:endParaRPr lang="en-US" sz="1600" dirty="0">
              <a:solidFill>
                <a:schemeClr val="bg1">
                  <a:lumMod val="75000"/>
                </a:schemeClr>
              </a:solidFill>
            </a:endParaRPr>
          </a:p>
        </p:txBody>
      </p:sp>
      <p:cxnSp>
        <p:nvCxnSpPr>
          <p:cNvPr id="71" name="Straight Connector 70">
            <a:extLst>
              <a:ext uri="{FF2B5EF4-FFF2-40B4-BE49-F238E27FC236}">
                <a16:creationId xmlns:a16="http://schemas.microsoft.com/office/drawing/2014/main" id="{C104938D-BA8D-4E39-9D5F-9EE2012F2F3C}"/>
              </a:ext>
            </a:extLst>
          </p:cNvPr>
          <p:cNvCxnSpPr>
            <a:cxnSpLocks/>
          </p:cNvCxnSpPr>
          <p:nvPr/>
        </p:nvCxnSpPr>
        <p:spPr>
          <a:xfrm flipH="1">
            <a:off x="762665" y="3023488"/>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2A7E4E40-472F-4E50-8A7A-45C10FDD7171}"/>
              </a:ext>
            </a:extLst>
          </p:cNvPr>
          <p:cNvCxnSpPr>
            <a:cxnSpLocks/>
          </p:cNvCxnSpPr>
          <p:nvPr/>
        </p:nvCxnSpPr>
        <p:spPr>
          <a:xfrm flipH="1">
            <a:off x="762665" y="3347853"/>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C3924889-45B9-4383-9C9E-48F0A9C27AD8}"/>
              </a:ext>
            </a:extLst>
          </p:cNvPr>
          <p:cNvCxnSpPr>
            <a:cxnSpLocks/>
          </p:cNvCxnSpPr>
          <p:nvPr/>
        </p:nvCxnSpPr>
        <p:spPr>
          <a:xfrm flipH="1">
            <a:off x="748719" y="2838976"/>
            <a:ext cx="13947" cy="5088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 name="Straight Arrow Connector 5">
            <a:extLst>
              <a:ext uri="{FF2B5EF4-FFF2-40B4-BE49-F238E27FC236}">
                <a16:creationId xmlns:a16="http://schemas.microsoft.com/office/drawing/2014/main" id="{A3439F0C-5143-461F-8F3C-2E830785DEFC}"/>
              </a:ext>
            </a:extLst>
          </p:cNvPr>
          <p:cNvCxnSpPr>
            <a:stCxn id="50" idx="2"/>
          </p:cNvCxnSpPr>
          <p:nvPr/>
        </p:nvCxnSpPr>
        <p:spPr>
          <a:xfrm flipH="1">
            <a:off x="2971800" y="589204"/>
            <a:ext cx="1591436" cy="706196"/>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0" name="Straight Arrow Connector 9">
            <a:extLst>
              <a:ext uri="{FF2B5EF4-FFF2-40B4-BE49-F238E27FC236}">
                <a16:creationId xmlns:a16="http://schemas.microsoft.com/office/drawing/2014/main" id="{84DC796E-F6ED-4FBB-82D2-A260F480BF8A}"/>
              </a:ext>
            </a:extLst>
          </p:cNvPr>
          <p:cNvCxnSpPr>
            <a:cxnSpLocks/>
          </p:cNvCxnSpPr>
          <p:nvPr/>
        </p:nvCxnSpPr>
        <p:spPr>
          <a:xfrm>
            <a:off x="4572000" y="589204"/>
            <a:ext cx="1600200" cy="706196"/>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6" name="Straight Arrow Connector 25">
            <a:extLst>
              <a:ext uri="{FF2B5EF4-FFF2-40B4-BE49-F238E27FC236}">
                <a16:creationId xmlns:a16="http://schemas.microsoft.com/office/drawing/2014/main" id="{B70E0124-9B84-41A5-8D84-A66B7838A706}"/>
              </a:ext>
            </a:extLst>
          </p:cNvPr>
          <p:cNvCxnSpPr>
            <a:cxnSpLocks/>
          </p:cNvCxnSpPr>
          <p:nvPr/>
        </p:nvCxnSpPr>
        <p:spPr>
          <a:xfrm flipH="1">
            <a:off x="1159539" y="1828800"/>
            <a:ext cx="1290435" cy="478059"/>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28" name="Straight Arrow Connector 27">
            <a:extLst>
              <a:ext uri="{FF2B5EF4-FFF2-40B4-BE49-F238E27FC236}">
                <a16:creationId xmlns:a16="http://schemas.microsoft.com/office/drawing/2014/main" id="{567A4249-5C59-4416-8A8E-1C35913900AB}"/>
              </a:ext>
            </a:extLst>
          </p:cNvPr>
          <p:cNvCxnSpPr>
            <a:cxnSpLocks/>
          </p:cNvCxnSpPr>
          <p:nvPr/>
        </p:nvCxnSpPr>
        <p:spPr>
          <a:xfrm>
            <a:off x="2449973" y="1832208"/>
            <a:ext cx="1268784"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56" name="Text Box 6">
            <a:extLst>
              <a:ext uri="{FF2B5EF4-FFF2-40B4-BE49-F238E27FC236}">
                <a16:creationId xmlns:a16="http://schemas.microsoft.com/office/drawing/2014/main" id="{557983BD-9D64-49B9-A366-A08663B0451F}"/>
              </a:ext>
            </a:extLst>
          </p:cNvPr>
          <p:cNvSpPr txBox="1">
            <a:spLocks noChangeArrowheads="1"/>
          </p:cNvSpPr>
          <p:nvPr/>
        </p:nvSpPr>
        <p:spPr bwMode="auto">
          <a:xfrm>
            <a:off x="5029200" y="2356376"/>
            <a:ext cx="813043"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r" eaLnBrk="1" hangingPunct="1">
              <a:lnSpc>
                <a:spcPct val="80000"/>
              </a:lnSpc>
              <a:spcBef>
                <a:spcPct val="0"/>
              </a:spcBef>
              <a:buClrTx/>
              <a:buSzTx/>
              <a:buFontTx/>
              <a:buNone/>
            </a:pPr>
            <a:r>
              <a:rPr lang="en-US" altLang="en-US" sz="1800" dirty="0"/>
              <a:t>‘Push’</a:t>
            </a:r>
          </a:p>
        </p:txBody>
      </p:sp>
      <p:sp>
        <p:nvSpPr>
          <p:cNvPr id="57" name="Text Box 14">
            <a:extLst>
              <a:ext uri="{FF2B5EF4-FFF2-40B4-BE49-F238E27FC236}">
                <a16:creationId xmlns:a16="http://schemas.microsoft.com/office/drawing/2014/main" id="{5DAFA1C1-3A29-4C27-A379-663FDD22E326}"/>
              </a:ext>
            </a:extLst>
          </p:cNvPr>
          <p:cNvSpPr txBox="1">
            <a:spLocks noChangeArrowheads="1"/>
          </p:cNvSpPr>
          <p:nvPr/>
        </p:nvSpPr>
        <p:spPr bwMode="auto">
          <a:xfrm>
            <a:off x="7620000" y="2365901"/>
            <a:ext cx="671979"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‘Pull’</a:t>
            </a:r>
          </a:p>
        </p:txBody>
      </p:sp>
      <p:cxnSp>
        <p:nvCxnSpPr>
          <p:cNvPr id="58" name="Straight Arrow Connector 57">
            <a:extLst>
              <a:ext uri="{FF2B5EF4-FFF2-40B4-BE49-F238E27FC236}">
                <a16:creationId xmlns:a16="http://schemas.microsoft.com/office/drawing/2014/main" id="{E874FEE9-46BD-46A3-90A3-DE7CC220FBFF}"/>
              </a:ext>
            </a:extLst>
          </p:cNvPr>
          <p:cNvCxnSpPr>
            <a:cxnSpLocks/>
          </p:cNvCxnSpPr>
          <p:nvPr/>
        </p:nvCxnSpPr>
        <p:spPr>
          <a:xfrm flipH="1">
            <a:off x="5867400" y="1828800"/>
            <a:ext cx="849775" cy="477455"/>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59" name="Straight Arrow Connector 58">
            <a:extLst>
              <a:ext uri="{FF2B5EF4-FFF2-40B4-BE49-F238E27FC236}">
                <a16:creationId xmlns:a16="http://schemas.microsoft.com/office/drawing/2014/main" id="{C370A4A1-FE96-4E70-B89E-839542A5E241}"/>
              </a:ext>
            </a:extLst>
          </p:cNvPr>
          <p:cNvCxnSpPr>
            <a:cxnSpLocks/>
          </p:cNvCxnSpPr>
          <p:nvPr/>
        </p:nvCxnSpPr>
        <p:spPr>
          <a:xfrm>
            <a:off x="6717173" y="1832208"/>
            <a:ext cx="902827" cy="474047"/>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101" name="Text Box 42">
            <a:extLst>
              <a:ext uri="{FF2B5EF4-FFF2-40B4-BE49-F238E27FC236}">
                <a16:creationId xmlns:a16="http://schemas.microsoft.com/office/drawing/2014/main" id="{334BC1A9-19DE-4364-B6DD-2EE35901B8C6}"/>
              </a:ext>
            </a:extLst>
          </p:cNvPr>
          <p:cNvSpPr txBox="1">
            <a:spLocks noChangeArrowheads="1"/>
          </p:cNvSpPr>
          <p:nvPr/>
        </p:nvSpPr>
        <p:spPr bwMode="auto">
          <a:xfrm>
            <a:off x="5551406" y="3192546"/>
            <a:ext cx="2276072"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ERD/choroidal effusion</a:t>
            </a:r>
          </a:p>
        </p:txBody>
      </p:sp>
      <p:sp>
        <p:nvSpPr>
          <p:cNvPr id="103" name="Text Box 47">
            <a:extLst>
              <a:ext uri="{FF2B5EF4-FFF2-40B4-BE49-F238E27FC236}">
                <a16:creationId xmlns:a16="http://schemas.microsoft.com/office/drawing/2014/main" id="{B8E0D8FB-F6B2-4B80-97DB-EF49CE3BCD2B}"/>
              </a:ext>
            </a:extLst>
          </p:cNvPr>
          <p:cNvSpPr txBox="1">
            <a:spLocks noChangeArrowheads="1"/>
          </p:cNvSpPr>
          <p:nvPr/>
        </p:nvSpPr>
        <p:spPr bwMode="auto">
          <a:xfrm>
            <a:off x="5543446" y="4055146"/>
            <a:ext cx="1619354"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err="1">
                <a:solidFill>
                  <a:schemeClr val="bg1">
                    <a:lumMod val="75000"/>
                  </a:schemeClr>
                </a:solidFill>
              </a:rPr>
              <a:t>Nanophthalmos</a:t>
            </a:r>
            <a:endParaRPr lang="en-US" altLang="en-US" sz="1600" dirty="0">
              <a:solidFill>
                <a:schemeClr val="bg1">
                  <a:lumMod val="75000"/>
                </a:schemeClr>
              </a:solidFill>
            </a:endParaRPr>
          </a:p>
        </p:txBody>
      </p:sp>
      <p:cxnSp>
        <p:nvCxnSpPr>
          <p:cNvPr id="104" name="Straight Connector 103">
            <a:extLst>
              <a:ext uri="{FF2B5EF4-FFF2-40B4-BE49-F238E27FC236}">
                <a16:creationId xmlns:a16="http://schemas.microsoft.com/office/drawing/2014/main" id="{49D87D4A-E317-4446-9B95-5184CB3968F3}"/>
              </a:ext>
            </a:extLst>
          </p:cNvPr>
          <p:cNvCxnSpPr>
            <a:cxnSpLocks/>
          </p:cNvCxnSpPr>
          <p:nvPr/>
        </p:nvCxnSpPr>
        <p:spPr>
          <a:xfrm flipH="1">
            <a:off x="5316229" y="2667000"/>
            <a:ext cx="7397" cy="2531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5" name="Straight Connector 104">
            <a:extLst>
              <a:ext uri="{FF2B5EF4-FFF2-40B4-BE49-F238E27FC236}">
                <a16:creationId xmlns:a16="http://schemas.microsoft.com/office/drawing/2014/main" id="{F40B6D71-75A8-4A88-864D-00D14C2F710D}"/>
              </a:ext>
            </a:extLst>
          </p:cNvPr>
          <p:cNvCxnSpPr/>
          <p:nvPr/>
        </p:nvCxnSpPr>
        <p:spPr>
          <a:xfrm flipH="1">
            <a:off x="5323624" y="2832814"/>
            <a:ext cx="24447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6" name="Straight Connector 105">
            <a:extLst>
              <a:ext uri="{FF2B5EF4-FFF2-40B4-BE49-F238E27FC236}">
                <a16:creationId xmlns:a16="http://schemas.microsoft.com/office/drawing/2014/main" id="{010BF7B2-AA07-4DCF-822D-E2DB5CC0BF59}"/>
              </a:ext>
            </a:extLst>
          </p:cNvPr>
          <p:cNvCxnSpPr/>
          <p:nvPr/>
        </p:nvCxnSpPr>
        <p:spPr>
          <a:xfrm flipH="1">
            <a:off x="5323624" y="3360065"/>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a:extLst>
              <a:ext uri="{FF2B5EF4-FFF2-40B4-BE49-F238E27FC236}">
                <a16:creationId xmlns:a16="http://schemas.microsoft.com/office/drawing/2014/main" id="{BAC8035C-3999-4C31-93CD-6C0D2ADEB73B}"/>
              </a:ext>
            </a:extLst>
          </p:cNvPr>
          <p:cNvCxnSpPr/>
          <p:nvPr/>
        </p:nvCxnSpPr>
        <p:spPr>
          <a:xfrm flipH="1">
            <a:off x="5323536" y="3786938"/>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8" name="Straight Connector 107">
            <a:extLst>
              <a:ext uri="{FF2B5EF4-FFF2-40B4-BE49-F238E27FC236}">
                <a16:creationId xmlns:a16="http://schemas.microsoft.com/office/drawing/2014/main" id="{DB64CAEE-69B4-426A-8A5B-D1269DBF0F66}"/>
              </a:ext>
            </a:extLst>
          </p:cNvPr>
          <p:cNvCxnSpPr/>
          <p:nvPr/>
        </p:nvCxnSpPr>
        <p:spPr>
          <a:xfrm flipH="1">
            <a:off x="5327493" y="4249152"/>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12" name="Straight Connector 111">
            <a:extLst>
              <a:ext uri="{FF2B5EF4-FFF2-40B4-BE49-F238E27FC236}">
                <a16:creationId xmlns:a16="http://schemas.microsoft.com/office/drawing/2014/main" id="{99A16C30-4BE4-48E5-8B65-0C5F3039B8DC}"/>
              </a:ext>
            </a:extLst>
          </p:cNvPr>
          <p:cNvCxnSpPr/>
          <p:nvPr/>
        </p:nvCxnSpPr>
        <p:spPr>
          <a:xfrm flipH="1">
            <a:off x="5333455" y="51816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13" name="Text Box 42">
            <a:extLst>
              <a:ext uri="{FF2B5EF4-FFF2-40B4-BE49-F238E27FC236}">
                <a16:creationId xmlns:a16="http://schemas.microsoft.com/office/drawing/2014/main" id="{056DFFD9-3CA2-42E7-90FE-4F14522E3504}"/>
              </a:ext>
            </a:extLst>
          </p:cNvPr>
          <p:cNvSpPr txBox="1">
            <a:spLocks noChangeArrowheads="1"/>
          </p:cNvSpPr>
          <p:nvPr/>
        </p:nvSpPr>
        <p:spPr bwMode="auto">
          <a:xfrm>
            <a:off x="5533954" y="3623846"/>
            <a:ext cx="1563248"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Retinal surgery</a:t>
            </a:r>
          </a:p>
        </p:txBody>
      </p:sp>
      <p:sp>
        <p:nvSpPr>
          <p:cNvPr id="118" name="Text Box 47">
            <a:extLst>
              <a:ext uri="{FF2B5EF4-FFF2-40B4-BE49-F238E27FC236}">
                <a16:creationId xmlns:a16="http://schemas.microsoft.com/office/drawing/2014/main" id="{3F59D898-ECAD-49F0-9425-2A1BC8DDA7B5}"/>
              </a:ext>
            </a:extLst>
          </p:cNvPr>
          <p:cNvSpPr txBox="1">
            <a:spLocks noChangeArrowheads="1"/>
          </p:cNvSpPr>
          <p:nvPr/>
        </p:nvSpPr>
        <p:spPr bwMode="auto">
          <a:xfrm>
            <a:off x="5523688" y="4538246"/>
            <a:ext cx="1516762"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b="1" dirty="0"/>
              <a:t>Drug-induced</a:t>
            </a:r>
          </a:p>
        </p:txBody>
      </p:sp>
      <p:sp>
        <p:nvSpPr>
          <p:cNvPr id="121" name="Text Box 45">
            <a:extLst>
              <a:ext uri="{FF2B5EF4-FFF2-40B4-BE49-F238E27FC236}">
                <a16:creationId xmlns:a16="http://schemas.microsoft.com/office/drawing/2014/main" id="{261B7576-5E47-4AEB-A7FB-9A1B9ECB52C4}"/>
              </a:ext>
            </a:extLst>
          </p:cNvPr>
          <p:cNvSpPr txBox="1">
            <a:spLocks noChangeArrowheads="1"/>
          </p:cNvSpPr>
          <p:nvPr/>
        </p:nvSpPr>
        <p:spPr bwMode="auto">
          <a:xfrm>
            <a:off x="5523688" y="5013493"/>
            <a:ext cx="582211"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PFV</a:t>
            </a:r>
          </a:p>
        </p:txBody>
      </p:sp>
      <p:sp>
        <p:nvSpPr>
          <p:cNvPr id="16" name="TextBox 15">
            <a:extLst>
              <a:ext uri="{FF2B5EF4-FFF2-40B4-BE49-F238E27FC236}">
                <a16:creationId xmlns:a16="http://schemas.microsoft.com/office/drawing/2014/main" id="{984E008D-FBBA-42B4-940E-EA26772E0161}"/>
              </a:ext>
            </a:extLst>
          </p:cNvPr>
          <p:cNvSpPr txBox="1"/>
          <p:nvPr/>
        </p:nvSpPr>
        <p:spPr>
          <a:xfrm>
            <a:off x="6230528" y="5257800"/>
            <a:ext cx="1326004" cy="369332"/>
          </a:xfrm>
          <a:prstGeom prst="rect">
            <a:avLst/>
          </a:prstGeom>
          <a:noFill/>
        </p:spPr>
        <p:txBody>
          <a:bodyPr wrap="none" rtlCol="0">
            <a:spAutoFit/>
          </a:bodyPr>
          <a:lstStyle/>
          <a:p>
            <a:pPr algn="ctr"/>
            <a:r>
              <a:rPr lang="en-US" dirty="0">
                <a:solidFill>
                  <a:schemeClr val="bg1">
                    <a:lumMod val="75000"/>
                  </a:schemeClr>
                </a:solidFill>
              </a:rPr>
              <a:t>Both/Either</a:t>
            </a:r>
          </a:p>
        </p:txBody>
      </p:sp>
      <p:cxnSp>
        <p:nvCxnSpPr>
          <p:cNvPr id="125" name="Straight Connector 124">
            <a:extLst>
              <a:ext uri="{FF2B5EF4-FFF2-40B4-BE49-F238E27FC236}">
                <a16:creationId xmlns:a16="http://schemas.microsoft.com/office/drawing/2014/main" id="{01138141-D318-4ED7-A7FE-D8F2155CE890}"/>
              </a:ext>
            </a:extLst>
          </p:cNvPr>
          <p:cNvCxnSpPr/>
          <p:nvPr/>
        </p:nvCxnSpPr>
        <p:spPr>
          <a:xfrm flipH="1">
            <a:off x="5334000" y="4724400"/>
            <a:ext cx="24447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00" name="Text Box 23">
            <a:extLst>
              <a:ext uri="{FF2B5EF4-FFF2-40B4-BE49-F238E27FC236}">
                <a16:creationId xmlns:a16="http://schemas.microsoft.com/office/drawing/2014/main" id="{D8F2FCFF-2984-4836-B000-9C5601A8EAAA}"/>
              </a:ext>
            </a:extLst>
          </p:cNvPr>
          <p:cNvSpPr txBox="1">
            <a:spLocks noChangeArrowheads="1"/>
          </p:cNvSpPr>
          <p:nvPr/>
        </p:nvSpPr>
        <p:spPr bwMode="auto">
          <a:xfrm>
            <a:off x="5530369" y="2667000"/>
            <a:ext cx="2143536"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Aqueous misdirection</a:t>
            </a:r>
          </a:p>
        </p:txBody>
      </p:sp>
      <p:sp>
        <p:nvSpPr>
          <p:cNvPr id="37" name="TextBox 36">
            <a:extLst>
              <a:ext uri="{FF2B5EF4-FFF2-40B4-BE49-F238E27FC236}">
                <a16:creationId xmlns:a16="http://schemas.microsoft.com/office/drawing/2014/main" id="{AA7C1905-3F86-4163-A06F-7D7233AE9BF0}"/>
              </a:ext>
            </a:extLst>
          </p:cNvPr>
          <p:cNvSpPr txBox="1"/>
          <p:nvPr/>
        </p:nvSpPr>
        <p:spPr>
          <a:xfrm>
            <a:off x="291298" y="2190512"/>
            <a:ext cx="5271302" cy="4278094"/>
          </a:xfrm>
          <a:prstGeom prst="rect">
            <a:avLst/>
          </a:prstGeom>
          <a:solidFill>
            <a:schemeClr val="accent1">
              <a:lumMod val="40000"/>
              <a:lumOff val="60000"/>
            </a:schemeClr>
          </a:solidFill>
        </p:spPr>
        <p:txBody>
          <a:bodyPr wrap="square" rtlCol="0">
            <a:spAutoFit/>
          </a:bodyPr>
          <a:lstStyle/>
          <a:p>
            <a:r>
              <a:rPr lang="en-US" sz="1600" i="1" dirty="0">
                <a:solidFill>
                  <a:srgbClr val="0000FF"/>
                </a:solidFill>
              </a:rPr>
              <a:t>The </a:t>
            </a:r>
            <a:r>
              <a:rPr lang="en-US" sz="1600" dirty="0">
                <a:solidFill>
                  <a:srgbClr val="0000FF"/>
                </a:solidFill>
              </a:rPr>
              <a:t>Glaucoma</a:t>
            </a:r>
            <a:r>
              <a:rPr lang="en-US" sz="1600" i="1" dirty="0">
                <a:solidFill>
                  <a:srgbClr val="0000FF"/>
                </a:solidFill>
              </a:rPr>
              <a:t> book addresses only one drug re inducing ACG. Which one?</a:t>
            </a:r>
            <a:endParaRPr lang="en-US" sz="1600" i="1" dirty="0">
              <a:solidFill>
                <a:schemeClr val="accent1">
                  <a:lumMod val="40000"/>
                  <a:lumOff val="60000"/>
                </a:schemeClr>
              </a:solidFill>
            </a:endParaRPr>
          </a:p>
          <a:p>
            <a:r>
              <a:rPr lang="en-US" sz="1600" dirty="0">
                <a:solidFill>
                  <a:schemeClr val="accent1">
                    <a:lumMod val="40000"/>
                    <a:lumOff val="60000"/>
                  </a:schemeClr>
                </a:solidFill>
              </a:rPr>
              <a:t>Topiramate</a:t>
            </a:r>
          </a:p>
          <a:p>
            <a:endParaRPr lang="en-US" sz="1600" dirty="0">
              <a:solidFill>
                <a:schemeClr val="accent1">
                  <a:lumMod val="40000"/>
                  <a:lumOff val="60000"/>
                </a:schemeClr>
              </a:solidFill>
            </a:endParaRPr>
          </a:p>
          <a:p>
            <a:r>
              <a:rPr lang="en-US" sz="1600" i="1" dirty="0">
                <a:solidFill>
                  <a:schemeClr val="accent1">
                    <a:lumMod val="40000"/>
                    <a:lumOff val="60000"/>
                  </a:schemeClr>
                </a:solidFill>
              </a:rPr>
              <a:t>What are the common indications for topiramate use?</a:t>
            </a:r>
          </a:p>
          <a:p>
            <a:r>
              <a:rPr lang="en-US" sz="1600" dirty="0">
                <a:solidFill>
                  <a:schemeClr val="accent1">
                    <a:lumMod val="40000"/>
                    <a:lumOff val="60000"/>
                  </a:schemeClr>
                </a:solidFill>
              </a:rPr>
              <a:t>--Migraine prophylaxis</a:t>
            </a:r>
          </a:p>
          <a:p>
            <a:r>
              <a:rPr lang="en-US" sz="1600" dirty="0">
                <a:solidFill>
                  <a:schemeClr val="accent1">
                    <a:lumMod val="40000"/>
                    <a:lumOff val="60000"/>
                  </a:schemeClr>
                </a:solidFill>
              </a:rPr>
              <a:t>--Idiopathic intracranial hypertension</a:t>
            </a:r>
          </a:p>
          <a:p>
            <a:endParaRPr lang="en-US" sz="1600" dirty="0">
              <a:solidFill>
                <a:schemeClr val="accent1">
                  <a:lumMod val="40000"/>
                  <a:lumOff val="60000"/>
                </a:schemeClr>
              </a:solidFill>
            </a:endParaRPr>
          </a:p>
          <a:p>
            <a:r>
              <a:rPr lang="en-US" sz="1600" i="1" dirty="0">
                <a:solidFill>
                  <a:schemeClr val="accent1">
                    <a:lumMod val="40000"/>
                    <a:lumOff val="60000"/>
                  </a:schemeClr>
                </a:solidFill>
              </a:rPr>
              <a:t>What is the mechanism of angle closure?</a:t>
            </a:r>
          </a:p>
          <a:p>
            <a:r>
              <a:rPr lang="en-US" sz="1600" dirty="0">
                <a:solidFill>
                  <a:schemeClr val="accent1">
                    <a:lumMod val="40000"/>
                    <a:lumOff val="60000"/>
                  </a:schemeClr>
                </a:solidFill>
              </a:rPr>
              <a:t>Ciliochoroidal effusion  leads to zonular relaxation, which leads to pronounced anterior movement of the lens-iris diaphragm, which shallows the AC and causes the peripheral iris to appose and close the angle</a:t>
            </a:r>
          </a:p>
          <a:p>
            <a:endParaRPr lang="en-US" sz="1600" dirty="0">
              <a:solidFill>
                <a:schemeClr val="accent1">
                  <a:lumMod val="40000"/>
                  <a:lumOff val="60000"/>
                </a:schemeClr>
              </a:solidFill>
            </a:endParaRPr>
          </a:p>
          <a:p>
            <a:r>
              <a:rPr lang="en-US" sz="1600" i="1" dirty="0">
                <a:solidFill>
                  <a:schemeClr val="accent1">
                    <a:lumMod val="40000"/>
                    <a:lumOff val="60000"/>
                  </a:schemeClr>
                </a:solidFill>
              </a:rPr>
              <a:t>What is the classic presentation of topiramate-induced ACG?</a:t>
            </a:r>
          </a:p>
          <a:p>
            <a:r>
              <a:rPr lang="en-US" sz="1600" dirty="0">
                <a:solidFill>
                  <a:schemeClr val="accent1">
                    <a:lumMod val="40000"/>
                    <a:lumOff val="60000"/>
                  </a:schemeClr>
                </a:solidFill>
              </a:rPr>
              <a:t>Severe  bilateral  ocular pain, plus blurry vision</a:t>
            </a:r>
          </a:p>
        </p:txBody>
      </p:sp>
      <p:sp>
        <p:nvSpPr>
          <p:cNvPr id="36" name="Oval 35">
            <a:extLst>
              <a:ext uri="{FF2B5EF4-FFF2-40B4-BE49-F238E27FC236}">
                <a16:creationId xmlns:a16="http://schemas.microsoft.com/office/drawing/2014/main" id="{D6542147-4985-4B99-9C18-1F765A648387}"/>
              </a:ext>
            </a:extLst>
          </p:cNvPr>
          <p:cNvSpPr/>
          <p:nvPr/>
        </p:nvSpPr>
        <p:spPr>
          <a:xfrm>
            <a:off x="5441637" y="4462669"/>
            <a:ext cx="1655565" cy="490331"/>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915589323"/>
      </p:ext>
    </p:extLst>
  </p:cSld>
  <p:clrMapOvr>
    <a:masterClrMapping/>
  </p:clrMapOvr>
</p:sld>
</file>

<file path=ppt/slides/slide2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Straight Arrow Connector 12">
            <a:extLst>
              <a:ext uri="{FF2B5EF4-FFF2-40B4-BE49-F238E27FC236}">
                <a16:creationId xmlns:a16="http://schemas.microsoft.com/office/drawing/2014/main" id="{A6DE2085-829C-480C-9216-69D6039C0A37}"/>
              </a:ext>
            </a:extLst>
          </p:cNvPr>
          <p:cNvCxnSpPr>
            <a:cxnSpLocks/>
          </p:cNvCxnSpPr>
          <p:nvPr/>
        </p:nvCxnSpPr>
        <p:spPr>
          <a:xfrm>
            <a:off x="6717173" y="1828800"/>
            <a:ext cx="0" cy="3462754"/>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43014" name="Text Box 6"/>
          <p:cNvSpPr txBox="1">
            <a:spLocks noChangeArrowheads="1"/>
          </p:cNvSpPr>
          <p:nvPr/>
        </p:nvSpPr>
        <p:spPr bwMode="auto">
          <a:xfrm>
            <a:off x="533400" y="2356376"/>
            <a:ext cx="1005403"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Lens-</a:t>
            </a:r>
          </a:p>
          <a:p>
            <a:pPr algn="ctr" eaLnBrk="1" hangingPunct="1">
              <a:lnSpc>
                <a:spcPct val="80000"/>
              </a:lnSpc>
              <a:spcBef>
                <a:spcPct val="0"/>
              </a:spcBef>
              <a:buClrTx/>
              <a:buSzTx/>
              <a:buFontTx/>
              <a:buNone/>
            </a:pPr>
            <a:r>
              <a:rPr lang="en-US" altLang="en-US" sz="1800" dirty="0">
                <a:solidFill>
                  <a:schemeClr val="bg1">
                    <a:lumMod val="75000"/>
                  </a:schemeClr>
                </a:solidFill>
              </a:rPr>
              <a:t>Induced</a:t>
            </a:r>
          </a:p>
        </p:txBody>
      </p:sp>
      <p:sp>
        <p:nvSpPr>
          <p:cNvPr id="43017" name="Text Box 14"/>
          <p:cNvSpPr txBox="1">
            <a:spLocks noChangeArrowheads="1"/>
          </p:cNvSpPr>
          <p:nvPr/>
        </p:nvSpPr>
        <p:spPr bwMode="auto">
          <a:xfrm>
            <a:off x="3026498" y="2365901"/>
            <a:ext cx="1633781"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Aphakic/</a:t>
            </a:r>
          </a:p>
          <a:p>
            <a:pPr algn="ctr" eaLnBrk="1" hangingPunct="1">
              <a:lnSpc>
                <a:spcPct val="80000"/>
              </a:lnSpc>
              <a:spcBef>
                <a:spcPct val="0"/>
              </a:spcBef>
              <a:buClrTx/>
              <a:buSzTx/>
              <a:buFontTx/>
              <a:buNone/>
            </a:pPr>
            <a:r>
              <a:rPr lang="en-US" altLang="en-US" sz="1800" dirty="0" err="1">
                <a:solidFill>
                  <a:schemeClr val="bg1">
                    <a:lumMod val="75000"/>
                  </a:schemeClr>
                </a:solidFill>
              </a:rPr>
              <a:t>Pseudophakic</a:t>
            </a:r>
            <a:endParaRPr lang="en-US" altLang="en-US" sz="1800" dirty="0">
              <a:solidFill>
                <a:schemeClr val="bg1">
                  <a:lumMod val="75000"/>
                </a:schemeClr>
              </a:solidFill>
            </a:endParaRPr>
          </a:p>
        </p:txBody>
      </p:sp>
      <p:sp>
        <p:nvSpPr>
          <p:cNvPr id="43031" name="Text Box 35"/>
          <p:cNvSpPr txBox="1">
            <a:spLocks noChangeArrowheads="1"/>
          </p:cNvSpPr>
          <p:nvPr/>
        </p:nvSpPr>
        <p:spPr bwMode="auto">
          <a:xfrm>
            <a:off x="1190847" y="1295400"/>
            <a:ext cx="2473754"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solidFill>
                  <a:schemeClr val="bg1">
                    <a:lumMod val="75000"/>
                  </a:schemeClr>
                </a:solidFill>
              </a:rPr>
              <a:t>w/ Pupillary Block</a:t>
            </a:r>
          </a:p>
        </p:txBody>
      </p:sp>
      <p:sp>
        <p:nvSpPr>
          <p:cNvPr id="43032" name="Text Box 36"/>
          <p:cNvSpPr txBox="1">
            <a:spLocks noChangeArrowheads="1"/>
          </p:cNvSpPr>
          <p:nvPr/>
        </p:nvSpPr>
        <p:spPr bwMode="auto">
          <a:xfrm>
            <a:off x="5181600" y="1295400"/>
            <a:ext cx="2630848"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t>w/o Pupillary Block</a:t>
            </a:r>
          </a:p>
        </p:txBody>
      </p:sp>
      <p:sp>
        <p:nvSpPr>
          <p:cNvPr id="49" name="Rectangle 2">
            <a:extLst>
              <a:ext uri="{FF2B5EF4-FFF2-40B4-BE49-F238E27FC236}">
                <a16:creationId xmlns:a16="http://schemas.microsoft.com/office/drawing/2014/main" id="{240EE5BF-F7D2-4FC8-A5DD-F6B5423153C6}"/>
              </a:ext>
            </a:extLst>
          </p:cNvPr>
          <p:cNvSpPr>
            <a:spLocks noGrp="1" noChangeArrowheads="1"/>
          </p:cNvSpPr>
          <p:nvPr>
            <p:ph type="title"/>
          </p:nvPr>
        </p:nvSpPr>
        <p:spPr>
          <a:xfrm>
            <a:off x="457200" y="304800"/>
            <a:ext cx="7543800" cy="563562"/>
          </a:xfrm>
        </p:spPr>
        <p:txBody>
          <a:bodyPr/>
          <a:lstStyle/>
          <a:p>
            <a:pPr eaLnBrk="1" hangingPunct="1"/>
            <a:r>
              <a:rPr lang="en-US" altLang="en-US" sz="3500" dirty="0"/>
              <a:t>A</a:t>
            </a:r>
          </a:p>
        </p:txBody>
      </p:sp>
      <p:sp>
        <p:nvSpPr>
          <p:cNvPr id="50" name="TextBox 49">
            <a:extLst>
              <a:ext uri="{FF2B5EF4-FFF2-40B4-BE49-F238E27FC236}">
                <a16:creationId xmlns:a16="http://schemas.microsoft.com/office/drawing/2014/main" id="{CF426230-46C8-405C-9015-99EF57762A2E}"/>
              </a:ext>
            </a:extLst>
          </p:cNvPr>
          <p:cNvSpPr txBox="1"/>
          <p:nvPr/>
        </p:nvSpPr>
        <p:spPr>
          <a:xfrm>
            <a:off x="2259496" y="189094"/>
            <a:ext cx="4607480" cy="400110"/>
          </a:xfrm>
          <a:prstGeom prst="rect">
            <a:avLst/>
          </a:prstGeom>
          <a:solidFill>
            <a:schemeClr val="accent1">
              <a:lumMod val="60000"/>
              <a:lumOff val="40000"/>
            </a:schemeClr>
          </a:solidFill>
        </p:spPr>
        <p:txBody>
          <a:bodyPr wrap="none" rtlCol="0">
            <a:spAutoFit/>
          </a:bodyPr>
          <a:lstStyle/>
          <a:p>
            <a:pPr algn="ctr"/>
            <a:r>
              <a:rPr lang="en-US" sz="2000" b="1" dirty="0"/>
              <a:t>Secondary Angle Closure Glaucoma</a:t>
            </a:r>
          </a:p>
        </p:txBody>
      </p:sp>
      <p:sp>
        <p:nvSpPr>
          <p:cNvPr id="2" name="TextBox 1">
            <a:extLst>
              <a:ext uri="{FF2B5EF4-FFF2-40B4-BE49-F238E27FC236}">
                <a16:creationId xmlns:a16="http://schemas.microsoft.com/office/drawing/2014/main" id="{A7E30BEC-923B-4C9A-A856-BDD0D882F6B8}"/>
              </a:ext>
            </a:extLst>
          </p:cNvPr>
          <p:cNvSpPr txBox="1"/>
          <p:nvPr/>
        </p:nvSpPr>
        <p:spPr>
          <a:xfrm>
            <a:off x="887305" y="2844119"/>
            <a:ext cx="1494320" cy="338554"/>
          </a:xfrm>
          <a:prstGeom prst="rect">
            <a:avLst/>
          </a:prstGeom>
          <a:noFill/>
        </p:spPr>
        <p:txBody>
          <a:bodyPr wrap="none" rtlCol="0">
            <a:spAutoFit/>
          </a:bodyPr>
          <a:lstStyle/>
          <a:p>
            <a:r>
              <a:rPr lang="en-US" sz="1600" dirty="0" err="1">
                <a:solidFill>
                  <a:schemeClr val="bg1">
                    <a:lumMod val="75000"/>
                  </a:schemeClr>
                </a:solidFill>
              </a:rPr>
              <a:t>Phacomorphic</a:t>
            </a:r>
            <a:endParaRPr lang="en-US" sz="1600" dirty="0">
              <a:solidFill>
                <a:schemeClr val="bg1">
                  <a:lumMod val="75000"/>
                </a:schemeClr>
              </a:solidFill>
            </a:endParaRPr>
          </a:p>
        </p:txBody>
      </p:sp>
      <p:sp>
        <p:nvSpPr>
          <p:cNvPr id="51" name="TextBox 50">
            <a:extLst>
              <a:ext uri="{FF2B5EF4-FFF2-40B4-BE49-F238E27FC236}">
                <a16:creationId xmlns:a16="http://schemas.microsoft.com/office/drawing/2014/main" id="{156069D4-340B-4160-A336-EBF73557CEE0}"/>
              </a:ext>
            </a:extLst>
          </p:cNvPr>
          <p:cNvSpPr txBox="1"/>
          <p:nvPr/>
        </p:nvSpPr>
        <p:spPr>
          <a:xfrm>
            <a:off x="884725" y="3175578"/>
            <a:ext cx="1402948" cy="338554"/>
          </a:xfrm>
          <a:prstGeom prst="rect">
            <a:avLst/>
          </a:prstGeom>
          <a:noFill/>
        </p:spPr>
        <p:txBody>
          <a:bodyPr wrap="none" rtlCol="0">
            <a:spAutoFit/>
          </a:bodyPr>
          <a:lstStyle/>
          <a:p>
            <a:r>
              <a:rPr lang="en-US" sz="1600" dirty="0">
                <a:solidFill>
                  <a:schemeClr val="bg1">
                    <a:lumMod val="75000"/>
                  </a:schemeClr>
                </a:solidFill>
              </a:rPr>
              <a:t>Ectopia </a:t>
            </a:r>
            <a:r>
              <a:rPr lang="en-US" sz="1600" dirty="0" err="1">
                <a:solidFill>
                  <a:schemeClr val="bg1">
                    <a:lumMod val="75000"/>
                  </a:schemeClr>
                </a:solidFill>
              </a:rPr>
              <a:t>lentis</a:t>
            </a:r>
            <a:endParaRPr lang="en-US" sz="1600" dirty="0">
              <a:solidFill>
                <a:schemeClr val="bg1">
                  <a:lumMod val="75000"/>
                </a:schemeClr>
              </a:solidFill>
            </a:endParaRPr>
          </a:p>
        </p:txBody>
      </p:sp>
      <p:cxnSp>
        <p:nvCxnSpPr>
          <p:cNvPr id="71" name="Straight Connector 70">
            <a:extLst>
              <a:ext uri="{FF2B5EF4-FFF2-40B4-BE49-F238E27FC236}">
                <a16:creationId xmlns:a16="http://schemas.microsoft.com/office/drawing/2014/main" id="{C104938D-BA8D-4E39-9D5F-9EE2012F2F3C}"/>
              </a:ext>
            </a:extLst>
          </p:cNvPr>
          <p:cNvCxnSpPr>
            <a:cxnSpLocks/>
          </p:cNvCxnSpPr>
          <p:nvPr/>
        </p:nvCxnSpPr>
        <p:spPr>
          <a:xfrm flipH="1">
            <a:off x="762665" y="3023488"/>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2A7E4E40-472F-4E50-8A7A-45C10FDD7171}"/>
              </a:ext>
            </a:extLst>
          </p:cNvPr>
          <p:cNvCxnSpPr>
            <a:cxnSpLocks/>
          </p:cNvCxnSpPr>
          <p:nvPr/>
        </p:nvCxnSpPr>
        <p:spPr>
          <a:xfrm flipH="1">
            <a:off x="762665" y="3347853"/>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C3924889-45B9-4383-9C9E-48F0A9C27AD8}"/>
              </a:ext>
            </a:extLst>
          </p:cNvPr>
          <p:cNvCxnSpPr>
            <a:cxnSpLocks/>
          </p:cNvCxnSpPr>
          <p:nvPr/>
        </p:nvCxnSpPr>
        <p:spPr>
          <a:xfrm flipH="1">
            <a:off x="748719" y="2838976"/>
            <a:ext cx="13947" cy="5088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 name="Straight Arrow Connector 5">
            <a:extLst>
              <a:ext uri="{FF2B5EF4-FFF2-40B4-BE49-F238E27FC236}">
                <a16:creationId xmlns:a16="http://schemas.microsoft.com/office/drawing/2014/main" id="{A3439F0C-5143-461F-8F3C-2E830785DEFC}"/>
              </a:ext>
            </a:extLst>
          </p:cNvPr>
          <p:cNvCxnSpPr>
            <a:stCxn id="50" idx="2"/>
          </p:cNvCxnSpPr>
          <p:nvPr/>
        </p:nvCxnSpPr>
        <p:spPr>
          <a:xfrm flipH="1">
            <a:off x="2971800" y="589204"/>
            <a:ext cx="1591436" cy="706196"/>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0" name="Straight Arrow Connector 9">
            <a:extLst>
              <a:ext uri="{FF2B5EF4-FFF2-40B4-BE49-F238E27FC236}">
                <a16:creationId xmlns:a16="http://schemas.microsoft.com/office/drawing/2014/main" id="{84DC796E-F6ED-4FBB-82D2-A260F480BF8A}"/>
              </a:ext>
            </a:extLst>
          </p:cNvPr>
          <p:cNvCxnSpPr>
            <a:cxnSpLocks/>
          </p:cNvCxnSpPr>
          <p:nvPr/>
        </p:nvCxnSpPr>
        <p:spPr>
          <a:xfrm>
            <a:off x="4572000" y="589204"/>
            <a:ext cx="1600200" cy="706196"/>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6" name="Straight Arrow Connector 25">
            <a:extLst>
              <a:ext uri="{FF2B5EF4-FFF2-40B4-BE49-F238E27FC236}">
                <a16:creationId xmlns:a16="http://schemas.microsoft.com/office/drawing/2014/main" id="{B70E0124-9B84-41A5-8D84-A66B7838A706}"/>
              </a:ext>
            </a:extLst>
          </p:cNvPr>
          <p:cNvCxnSpPr>
            <a:cxnSpLocks/>
          </p:cNvCxnSpPr>
          <p:nvPr/>
        </p:nvCxnSpPr>
        <p:spPr>
          <a:xfrm flipH="1">
            <a:off x="1159539" y="1828800"/>
            <a:ext cx="1290435" cy="478059"/>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28" name="Straight Arrow Connector 27">
            <a:extLst>
              <a:ext uri="{FF2B5EF4-FFF2-40B4-BE49-F238E27FC236}">
                <a16:creationId xmlns:a16="http://schemas.microsoft.com/office/drawing/2014/main" id="{567A4249-5C59-4416-8A8E-1C35913900AB}"/>
              </a:ext>
            </a:extLst>
          </p:cNvPr>
          <p:cNvCxnSpPr>
            <a:cxnSpLocks/>
          </p:cNvCxnSpPr>
          <p:nvPr/>
        </p:nvCxnSpPr>
        <p:spPr>
          <a:xfrm>
            <a:off x="2449973" y="1832208"/>
            <a:ext cx="1268784"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56" name="Text Box 6">
            <a:extLst>
              <a:ext uri="{FF2B5EF4-FFF2-40B4-BE49-F238E27FC236}">
                <a16:creationId xmlns:a16="http://schemas.microsoft.com/office/drawing/2014/main" id="{557983BD-9D64-49B9-A366-A08663B0451F}"/>
              </a:ext>
            </a:extLst>
          </p:cNvPr>
          <p:cNvSpPr txBox="1">
            <a:spLocks noChangeArrowheads="1"/>
          </p:cNvSpPr>
          <p:nvPr/>
        </p:nvSpPr>
        <p:spPr bwMode="auto">
          <a:xfrm>
            <a:off x="5029200" y="2356376"/>
            <a:ext cx="813043"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r" eaLnBrk="1" hangingPunct="1">
              <a:lnSpc>
                <a:spcPct val="80000"/>
              </a:lnSpc>
              <a:spcBef>
                <a:spcPct val="0"/>
              </a:spcBef>
              <a:buClrTx/>
              <a:buSzTx/>
              <a:buFontTx/>
              <a:buNone/>
            </a:pPr>
            <a:r>
              <a:rPr lang="en-US" altLang="en-US" sz="1800" dirty="0"/>
              <a:t>‘Push’</a:t>
            </a:r>
          </a:p>
        </p:txBody>
      </p:sp>
      <p:sp>
        <p:nvSpPr>
          <p:cNvPr id="57" name="Text Box 14">
            <a:extLst>
              <a:ext uri="{FF2B5EF4-FFF2-40B4-BE49-F238E27FC236}">
                <a16:creationId xmlns:a16="http://schemas.microsoft.com/office/drawing/2014/main" id="{5DAFA1C1-3A29-4C27-A379-663FDD22E326}"/>
              </a:ext>
            </a:extLst>
          </p:cNvPr>
          <p:cNvSpPr txBox="1">
            <a:spLocks noChangeArrowheads="1"/>
          </p:cNvSpPr>
          <p:nvPr/>
        </p:nvSpPr>
        <p:spPr bwMode="auto">
          <a:xfrm>
            <a:off x="7620000" y="2365901"/>
            <a:ext cx="671979"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‘Pull’</a:t>
            </a:r>
          </a:p>
        </p:txBody>
      </p:sp>
      <p:cxnSp>
        <p:nvCxnSpPr>
          <p:cNvPr id="58" name="Straight Arrow Connector 57">
            <a:extLst>
              <a:ext uri="{FF2B5EF4-FFF2-40B4-BE49-F238E27FC236}">
                <a16:creationId xmlns:a16="http://schemas.microsoft.com/office/drawing/2014/main" id="{E874FEE9-46BD-46A3-90A3-DE7CC220FBFF}"/>
              </a:ext>
            </a:extLst>
          </p:cNvPr>
          <p:cNvCxnSpPr>
            <a:cxnSpLocks/>
          </p:cNvCxnSpPr>
          <p:nvPr/>
        </p:nvCxnSpPr>
        <p:spPr>
          <a:xfrm flipH="1">
            <a:off x="5867400" y="1828800"/>
            <a:ext cx="849775" cy="477455"/>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59" name="Straight Arrow Connector 58">
            <a:extLst>
              <a:ext uri="{FF2B5EF4-FFF2-40B4-BE49-F238E27FC236}">
                <a16:creationId xmlns:a16="http://schemas.microsoft.com/office/drawing/2014/main" id="{C370A4A1-FE96-4E70-B89E-839542A5E241}"/>
              </a:ext>
            </a:extLst>
          </p:cNvPr>
          <p:cNvCxnSpPr>
            <a:cxnSpLocks/>
          </p:cNvCxnSpPr>
          <p:nvPr/>
        </p:nvCxnSpPr>
        <p:spPr>
          <a:xfrm>
            <a:off x="6717173" y="1832208"/>
            <a:ext cx="902827" cy="474047"/>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101" name="Text Box 42">
            <a:extLst>
              <a:ext uri="{FF2B5EF4-FFF2-40B4-BE49-F238E27FC236}">
                <a16:creationId xmlns:a16="http://schemas.microsoft.com/office/drawing/2014/main" id="{334BC1A9-19DE-4364-B6DD-2EE35901B8C6}"/>
              </a:ext>
            </a:extLst>
          </p:cNvPr>
          <p:cNvSpPr txBox="1">
            <a:spLocks noChangeArrowheads="1"/>
          </p:cNvSpPr>
          <p:nvPr/>
        </p:nvSpPr>
        <p:spPr bwMode="auto">
          <a:xfrm>
            <a:off x="5551406" y="3192546"/>
            <a:ext cx="2276072"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ERD/choroidal effusion</a:t>
            </a:r>
          </a:p>
        </p:txBody>
      </p:sp>
      <p:sp>
        <p:nvSpPr>
          <p:cNvPr id="103" name="Text Box 47">
            <a:extLst>
              <a:ext uri="{FF2B5EF4-FFF2-40B4-BE49-F238E27FC236}">
                <a16:creationId xmlns:a16="http://schemas.microsoft.com/office/drawing/2014/main" id="{B8E0D8FB-F6B2-4B80-97DB-EF49CE3BCD2B}"/>
              </a:ext>
            </a:extLst>
          </p:cNvPr>
          <p:cNvSpPr txBox="1">
            <a:spLocks noChangeArrowheads="1"/>
          </p:cNvSpPr>
          <p:nvPr/>
        </p:nvSpPr>
        <p:spPr bwMode="auto">
          <a:xfrm>
            <a:off x="5543446" y="4055146"/>
            <a:ext cx="1619354"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err="1">
                <a:solidFill>
                  <a:schemeClr val="bg1">
                    <a:lumMod val="75000"/>
                  </a:schemeClr>
                </a:solidFill>
              </a:rPr>
              <a:t>Nanophthalmos</a:t>
            </a:r>
            <a:endParaRPr lang="en-US" altLang="en-US" sz="1600" dirty="0">
              <a:solidFill>
                <a:schemeClr val="bg1">
                  <a:lumMod val="75000"/>
                </a:schemeClr>
              </a:solidFill>
            </a:endParaRPr>
          </a:p>
        </p:txBody>
      </p:sp>
      <p:cxnSp>
        <p:nvCxnSpPr>
          <p:cNvPr id="104" name="Straight Connector 103">
            <a:extLst>
              <a:ext uri="{FF2B5EF4-FFF2-40B4-BE49-F238E27FC236}">
                <a16:creationId xmlns:a16="http://schemas.microsoft.com/office/drawing/2014/main" id="{49D87D4A-E317-4446-9B95-5184CB3968F3}"/>
              </a:ext>
            </a:extLst>
          </p:cNvPr>
          <p:cNvCxnSpPr>
            <a:cxnSpLocks/>
          </p:cNvCxnSpPr>
          <p:nvPr/>
        </p:nvCxnSpPr>
        <p:spPr>
          <a:xfrm flipH="1">
            <a:off x="5316229" y="2667000"/>
            <a:ext cx="7397" cy="2531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5" name="Straight Connector 104">
            <a:extLst>
              <a:ext uri="{FF2B5EF4-FFF2-40B4-BE49-F238E27FC236}">
                <a16:creationId xmlns:a16="http://schemas.microsoft.com/office/drawing/2014/main" id="{F40B6D71-75A8-4A88-864D-00D14C2F710D}"/>
              </a:ext>
            </a:extLst>
          </p:cNvPr>
          <p:cNvCxnSpPr/>
          <p:nvPr/>
        </p:nvCxnSpPr>
        <p:spPr>
          <a:xfrm flipH="1">
            <a:off x="5323624" y="2832814"/>
            <a:ext cx="24447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6" name="Straight Connector 105">
            <a:extLst>
              <a:ext uri="{FF2B5EF4-FFF2-40B4-BE49-F238E27FC236}">
                <a16:creationId xmlns:a16="http://schemas.microsoft.com/office/drawing/2014/main" id="{010BF7B2-AA07-4DCF-822D-E2DB5CC0BF59}"/>
              </a:ext>
            </a:extLst>
          </p:cNvPr>
          <p:cNvCxnSpPr/>
          <p:nvPr/>
        </p:nvCxnSpPr>
        <p:spPr>
          <a:xfrm flipH="1">
            <a:off x="5323624" y="3360065"/>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a:extLst>
              <a:ext uri="{FF2B5EF4-FFF2-40B4-BE49-F238E27FC236}">
                <a16:creationId xmlns:a16="http://schemas.microsoft.com/office/drawing/2014/main" id="{BAC8035C-3999-4C31-93CD-6C0D2ADEB73B}"/>
              </a:ext>
            </a:extLst>
          </p:cNvPr>
          <p:cNvCxnSpPr/>
          <p:nvPr/>
        </p:nvCxnSpPr>
        <p:spPr>
          <a:xfrm flipH="1">
            <a:off x="5323536" y="3786938"/>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8" name="Straight Connector 107">
            <a:extLst>
              <a:ext uri="{FF2B5EF4-FFF2-40B4-BE49-F238E27FC236}">
                <a16:creationId xmlns:a16="http://schemas.microsoft.com/office/drawing/2014/main" id="{DB64CAEE-69B4-426A-8A5B-D1269DBF0F66}"/>
              </a:ext>
            </a:extLst>
          </p:cNvPr>
          <p:cNvCxnSpPr/>
          <p:nvPr/>
        </p:nvCxnSpPr>
        <p:spPr>
          <a:xfrm flipH="1">
            <a:off x="5327493" y="4249152"/>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12" name="Straight Connector 111">
            <a:extLst>
              <a:ext uri="{FF2B5EF4-FFF2-40B4-BE49-F238E27FC236}">
                <a16:creationId xmlns:a16="http://schemas.microsoft.com/office/drawing/2014/main" id="{99A16C30-4BE4-48E5-8B65-0C5F3039B8DC}"/>
              </a:ext>
            </a:extLst>
          </p:cNvPr>
          <p:cNvCxnSpPr/>
          <p:nvPr/>
        </p:nvCxnSpPr>
        <p:spPr>
          <a:xfrm flipH="1">
            <a:off x="5333455" y="51816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13" name="Text Box 42">
            <a:extLst>
              <a:ext uri="{FF2B5EF4-FFF2-40B4-BE49-F238E27FC236}">
                <a16:creationId xmlns:a16="http://schemas.microsoft.com/office/drawing/2014/main" id="{056DFFD9-3CA2-42E7-90FE-4F14522E3504}"/>
              </a:ext>
            </a:extLst>
          </p:cNvPr>
          <p:cNvSpPr txBox="1">
            <a:spLocks noChangeArrowheads="1"/>
          </p:cNvSpPr>
          <p:nvPr/>
        </p:nvSpPr>
        <p:spPr bwMode="auto">
          <a:xfrm>
            <a:off x="5533954" y="3623846"/>
            <a:ext cx="1563248"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Retinal surgery</a:t>
            </a:r>
          </a:p>
        </p:txBody>
      </p:sp>
      <p:sp>
        <p:nvSpPr>
          <p:cNvPr id="118" name="Text Box 47">
            <a:extLst>
              <a:ext uri="{FF2B5EF4-FFF2-40B4-BE49-F238E27FC236}">
                <a16:creationId xmlns:a16="http://schemas.microsoft.com/office/drawing/2014/main" id="{3F59D898-ECAD-49F0-9425-2A1BC8DDA7B5}"/>
              </a:ext>
            </a:extLst>
          </p:cNvPr>
          <p:cNvSpPr txBox="1">
            <a:spLocks noChangeArrowheads="1"/>
          </p:cNvSpPr>
          <p:nvPr/>
        </p:nvSpPr>
        <p:spPr bwMode="auto">
          <a:xfrm>
            <a:off x="5523688" y="4538246"/>
            <a:ext cx="1516762"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b="1" dirty="0"/>
              <a:t>Drug-induced</a:t>
            </a:r>
          </a:p>
        </p:txBody>
      </p:sp>
      <p:sp>
        <p:nvSpPr>
          <p:cNvPr id="121" name="Text Box 45">
            <a:extLst>
              <a:ext uri="{FF2B5EF4-FFF2-40B4-BE49-F238E27FC236}">
                <a16:creationId xmlns:a16="http://schemas.microsoft.com/office/drawing/2014/main" id="{261B7576-5E47-4AEB-A7FB-9A1B9ECB52C4}"/>
              </a:ext>
            </a:extLst>
          </p:cNvPr>
          <p:cNvSpPr txBox="1">
            <a:spLocks noChangeArrowheads="1"/>
          </p:cNvSpPr>
          <p:nvPr/>
        </p:nvSpPr>
        <p:spPr bwMode="auto">
          <a:xfrm>
            <a:off x="5523688" y="5013493"/>
            <a:ext cx="582211"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PFV</a:t>
            </a:r>
          </a:p>
        </p:txBody>
      </p:sp>
      <p:sp>
        <p:nvSpPr>
          <p:cNvPr id="16" name="TextBox 15">
            <a:extLst>
              <a:ext uri="{FF2B5EF4-FFF2-40B4-BE49-F238E27FC236}">
                <a16:creationId xmlns:a16="http://schemas.microsoft.com/office/drawing/2014/main" id="{984E008D-FBBA-42B4-940E-EA26772E0161}"/>
              </a:ext>
            </a:extLst>
          </p:cNvPr>
          <p:cNvSpPr txBox="1"/>
          <p:nvPr/>
        </p:nvSpPr>
        <p:spPr>
          <a:xfrm>
            <a:off x="6230528" y="5257800"/>
            <a:ext cx="1326004" cy="369332"/>
          </a:xfrm>
          <a:prstGeom prst="rect">
            <a:avLst/>
          </a:prstGeom>
          <a:noFill/>
        </p:spPr>
        <p:txBody>
          <a:bodyPr wrap="none" rtlCol="0">
            <a:spAutoFit/>
          </a:bodyPr>
          <a:lstStyle/>
          <a:p>
            <a:pPr algn="ctr"/>
            <a:r>
              <a:rPr lang="en-US" dirty="0">
                <a:solidFill>
                  <a:schemeClr val="bg1">
                    <a:lumMod val="75000"/>
                  </a:schemeClr>
                </a:solidFill>
              </a:rPr>
              <a:t>Both/Either</a:t>
            </a:r>
          </a:p>
        </p:txBody>
      </p:sp>
      <p:cxnSp>
        <p:nvCxnSpPr>
          <p:cNvPr id="125" name="Straight Connector 124">
            <a:extLst>
              <a:ext uri="{FF2B5EF4-FFF2-40B4-BE49-F238E27FC236}">
                <a16:creationId xmlns:a16="http://schemas.microsoft.com/office/drawing/2014/main" id="{01138141-D318-4ED7-A7FE-D8F2155CE890}"/>
              </a:ext>
            </a:extLst>
          </p:cNvPr>
          <p:cNvCxnSpPr/>
          <p:nvPr/>
        </p:nvCxnSpPr>
        <p:spPr>
          <a:xfrm flipH="1">
            <a:off x="5334000" y="4724400"/>
            <a:ext cx="24447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00" name="Text Box 23">
            <a:extLst>
              <a:ext uri="{FF2B5EF4-FFF2-40B4-BE49-F238E27FC236}">
                <a16:creationId xmlns:a16="http://schemas.microsoft.com/office/drawing/2014/main" id="{D8F2FCFF-2984-4836-B000-9C5601A8EAAA}"/>
              </a:ext>
            </a:extLst>
          </p:cNvPr>
          <p:cNvSpPr txBox="1">
            <a:spLocks noChangeArrowheads="1"/>
          </p:cNvSpPr>
          <p:nvPr/>
        </p:nvSpPr>
        <p:spPr bwMode="auto">
          <a:xfrm>
            <a:off x="5530369" y="2667000"/>
            <a:ext cx="2143536"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Aqueous misdirection</a:t>
            </a:r>
          </a:p>
        </p:txBody>
      </p:sp>
      <p:sp>
        <p:nvSpPr>
          <p:cNvPr id="37" name="TextBox 36">
            <a:extLst>
              <a:ext uri="{FF2B5EF4-FFF2-40B4-BE49-F238E27FC236}">
                <a16:creationId xmlns:a16="http://schemas.microsoft.com/office/drawing/2014/main" id="{AA7C1905-3F86-4163-A06F-7D7233AE9BF0}"/>
              </a:ext>
            </a:extLst>
          </p:cNvPr>
          <p:cNvSpPr txBox="1"/>
          <p:nvPr/>
        </p:nvSpPr>
        <p:spPr>
          <a:xfrm>
            <a:off x="291298" y="2190512"/>
            <a:ext cx="5271302" cy="4278094"/>
          </a:xfrm>
          <a:prstGeom prst="rect">
            <a:avLst/>
          </a:prstGeom>
          <a:solidFill>
            <a:schemeClr val="accent1">
              <a:lumMod val="40000"/>
              <a:lumOff val="60000"/>
            </a:schemeClr>
          </a:solidFill>
        </p:spPr>
        <p:txBody>
          <a:bodyPr wrap="square" rtlCol="0">
            <a:spAutoFit/>
          </a:bodyPr>
          <a:lstStyle/>
          <a:p>
            <a:r>
              <a:rPr lang="en-US" sz="1600" i="1" dirty="0">
                <a:solidFill>
                  <a:srgbClr val="0000FF"/>
                </a:solidFill>
              </a:rPr>
              <a:t>The </a:t>
            </a:r>
            <a:r>
              <a:rPr lang="en-US" sz="1600" dirty="0">
                <a:solidFill>
                  <a:srgbClr val="0000FF"/>
                </a:solidFill>
              </a:rPr>
              <a:t>Glaucoma</a:t>
            </a:r>
            <a:r>
              <a:rPr lang="en-US" sz="1600" i="1" dirty="0">
                <a:solidFill>
                  <a:srgbClr val="0000FF"/>
                </a:solidFill>
              </a:rPr>
              <a:t> book addresses only one drug re inducing ACG. Which one?</a:t>
            </a:r>
          </a:p>
          <a:p>
            <a:r>
              <a:rPr lang="en-US" sz="1600" dirty="0">
                <a:solidFill>
                  <a:srgbClr val="0000FF"/>
                </a:solidFill>
              </a:rPr>
              <a:t>Topiramate</a:t>
            </a:r>
            <a:endParaRPr lang="en-US" sz="1600" dirty="0">
              <a:solidFill>
                <a:schemeClr val="accent1">
                  <a:lumMod val="40000"/>
                  <a:lumOff val="60000"/>
                </a:schemeClr>
              </a:solidFill>
            </a:endParaRPr>
          </a:p>
          <a:p>
            <a:endParaRPr lang="en-US" sz="1600" dirty="0">
              <a:solidFill>
                <a:schemeClr val="accent1">
                  <a:lumMod val="40000"/>
                  <a:lumOff val="60000"/>
                </a:schemeClr>
              </a:solidFill>
            </a:endParaRPr>
          </a:p>
          <a:p>
            <a:r>
              <a:rPr lang="en-US" sz="1600" i="1" dirty="0">
                <a:solidFill>
                  <a:schemeClr val="accent1">
                    <a:lumMod val="40000"/>
                    <a:lumOff val="60000"/>
                  </a:schemeClr>
                </a:solidFill>
              </a:rPr>
              <a:t>What are the common indications for topiramate use?</a:t>
            </a:r>
          </a:p>
          <a:p>
            <a:r>
              <a:rPr lang="en-US" sz="1600" dirty="0">
                <a:solidFill>
                  <a:schemeClr val="accent1">
                    <a:lumMod val="40000"/>
                    <a:lumOff val="60000"/>
                  </a:schemeClr>
                </a:solidFill>
              </a:rPr>
              <a:t>--Migraine prophylaxis</a:t>
            </a:r>
          </a:p>
          <a:p>
            <a:r>
              <a:rPr lang="en-US" sz="1600" dirty="0">
                <a:solidFill>
                  <a:schemeClr val="accent1">
                    <a:lumMod val="40000"/>
                    <a:lumOff val="60000"/>
                  </a:schemeClr>
                </a:solidFill>
              </a:rPr>
              <a:t>--Idiopathic intracranial hypertension</a:t>
            </a:r>
          </a:p>
          <a:p>
            <a:endParaRPr lang="en-US" sz="1600" dirty="0">
              <a:solidFill>
                <a:schemeClr val="accent1">
                  <a:lumMod val="40000"/>
                  <a:lumOff val="60000"/>
                </a:schemeClr>
              </a:solidFill>
            </a:endParaRPr>
          </a:p>
          <a:p>
            <a:r>
              <a:rPr lang="en-US" sz="1600" i="1" dirty="0">
                <a:solidFill>
                  <a:schemeClr val="accent1">
                    <a:lumMod val="40000"/>
                    <a:lumOff val="60000"/>
                  </a:schemeClr>
                </a:solidFill>
              </a:rPr>
              <a:t>What is the mechanism of angle closure?</a:t>
            </a:r>
          </a:p>
          <a:p>
            <a:r>
              <a:rPr lang="en-US" sz="1600" dirty="0">
                <a:solidFill>
                  <a:schemeClr val="accent1">
                    <a:lumMod val="40000"/>
                    <a:lumOff val="60000"/>
                  </a:schemeClr>
                </a:solidFill>
              </a:rPr>
              <a:t>Ciliochoroidal effusion  leads to zonular relaxation, which leads to pronounced anterior movement of the lens-iris diaphragm, which shallows the AC and causes the peripheral iris to appose and close the angle</a:t>
            </a:r>
          </a:p>
          <a:p>
            <a:endParaRPr lang="en-US" sz="1600" dirty="0">
              <a:solidFill>
                <a:schemeClr val="accent1">
                  <a:lumMod val="40000"/>
                  <a:lumOff val="60000"/>
                </a:schemeClr>
              </a:solidFill>
            </a:endParaRPr>
          </a:p>
          <a:p>
            <a:r>
              <a:rPr lang="en-US" sz="1600" i="1" dirty="0">
                <a:solidFill>
                  <a:schemeClr val="accent1">
                    <a:lumMod val="40000"/>
                    <a:lumOff val="60000"/>
                  </a:schemeClr>
                </a:solidFill>
              </a:rPr>
              <a:t>What is the classic presentation of topiramate-induced ACG?</a:t>
            </a:r>
          </a:p>
          <a:p>
            <a:r>
              <a:rPr lang="en-US" sz="1600" dirty="0">
                <a:solidFill>
                  <a:schemeClr val="accent1">
                    <a:lumMod val="40000"/>
                    <a:lumOff val="60000"/>
                  </a:schemeClr>
                </a:solidFill>
              </a:rPr>
              <a:t>Severe  bilateral  ocular pain, plus blurry vision</a:t>
            </a:r>
          </a:p>
        </p:txBody>
      </p:sp>
      <p:sp>
        <p:nvSpPr>
          <p:cNvPr id="36" name="Oval 35">
            <a:extLst>
              <a:ext uri="{FF2B5EF4-FFF2-40B4-BE49-F238E27FC236}">
                <a16:creationId xmlns:a16="http://schemas.microsoft.com/office/drawing/2014/main" id="{D6542147-4985-4B99-9C18-1F765A648387}"/>
              </a:ext>
            </a:extLst>
          </p:cNvPr>
          <p:cNvSpPr/>
          <p:nvPr/>
        </p:nvSpPr>
        <p:spPr>
          <a:xfrm>
            <a:off x="5441637" y="4462669"/>
            <a:ext cx="1655565" cy="490331"/>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808543296"/>
      </p:ext>
    </p:extLst>
  </p:cSld>
  <p:clrMapOvr>
    <a:masterClrMapping/>
  </p:clrMapOvr>
</p:sld>
</file>

<file path=ppt/slides/slide2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Straight Arrow Connector 12">
            <a:extLst>
              <a:ext uri="{FF2B5EF4-FFF2-40B4-BE49-F238E27FC236}">
                <a16:creationId xmlns:a16="http://schemas.microsoft.com/office/drawing/2014/main" id="{A6DE2085-829C-480C-9216-69D6039C0A37}"/>
              </a:ext>
            </a:extLst>
          </p:cNvPr>
          <p:cNvCxnSpPr>
            <a:cxnSpLocks/>
          </p:cNvCxnSpPr>
          <p:nvPr/>
        </p:nvCxnSpPr>
        <p:spPr>
          <a:xfrm>
            <a:off x="6717173" y="1828800"/>
            <a:ext cx="0" cy="3462754"/>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43014" name="Text Box 6"/>
          <p:cNvSpPr txBox="1">
            <a:spLocks noChangeArrowheads="1"/>
          </p:cNvSpPr>
          <p:nvPr/>
        </p:nvSpPr>
        <p:spPr bwMode="auto">
          <a:xfrm>
            <a:off x="533400" y="2356376"/>
            <a:ext cx="1005403"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Lens-</a:t>
            </a:r>
          </a:p>
          <a:p>
            <a:pPr algn="ctr" eaLnBrk="1" hangingPunct="1">
              <a:lnSpc>
                <a:spcPct val="80000"/>
              </a:lnSpc>
              <a:spcBef>
                <a:spcPct val="0"/>
              </a:spcBef>
              <a:buClrTx/>
              <a:buSzTx/>
              <a:buFontTx/>
              <a:buNone/>
            </a:pPr>
            <a:r>
              <a:rPr lang="en-US" altLang="en-US" sz="1800" dirty="0">
                <a:solidFill>
                  <a:schemeClr val="bg1">
                    <a:lumMod val="75000"/>
                  </a:schemeClr>
                </a:solidFill>
              </a:rPr>
              <a:t>Induced</a:t>
            </a:r>
          </a:p>
        </p:txBody>
      </p:sp>
      <p:sp>
        <p:nvSpPr>
          <p:cNvPr id="43017" name="Text Box 14"/>
          <p:cNvSpPr txBox="1">
            <a:spLocks noChangeArrowheads="1"/>
          </p:cNvSpPr>
          <p:nvPr/>
        </p:nvSpPr>
        <p:spPr bwMode="auto">
          <a:xfrm>
            <a:off x="3026498" y="2365901"/>
            <a:ext cx="1633781"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Aphakic/</a:t>
            </a:r>
          </a:p>
          <a:p>
            <a:pPr algn="ctr" eaLnBrk="1" hangingPunct="1">
              <a:lnSpc>
                <a:spcPct val="80000"/>
              </a:lnSpc>
              <a:spcBef>
                <a:spcPct val="0"/>
              </a:spcBef>
              <a:buClrTx/>
              <a:buSzTx/>
              <a:buFontTx/>
              <a:buNone/>
            </a:pPr>
            <a:r>
              <a:rPr lang="en-US" altLang="en-US" sz="1800" dirty="0" err="1">
                <a:solidFill>
                  <a:schemeClr val="bg1">
                    <a:lumMod val="75000"/>
                  </a:schemeClr>
                </a:solidFill>
              </a:rPr>
              <a:t>Pseudophakic</a:t>
            </a:r>
            <a:endParaRPr lang="en-US" altLang="en-US" sz="1800" dirty="0">
              <a:solidFill>
                <a:schemeClr val="bg1">
                  <a:lumMod val="75000"/>
                </a:schemeClr>
              </a:solidFill>
            </a:endParaRPr>
          </a:p>
        </p:txBody>
      </p:sp>
      <p:sp>
        <p:nvSpPr>
          <p:cNvPr id="43031" name="Text Box 35"/>
          <p:cNvSpPr txBox="1">
            <a:spLocks noChangeArrowheads="1"/>
          </p:cNvSpPr>
          <p:nvPr/>
        </p:nvSpPr>
        <p:spPr bwMode="auto">
          <a:xfrm>
            <a:off x="1190847" y="1295400"/>
            <a:ext cx="2473754"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solidFill>
                  <a:schemeClr val="bg1">
                    <a:lumMod val="75000"/>
                  </a:schemeClr>
                </a:solidFill>
              </a:rPr>
              <a:t>w/ Pupillary Block</a:t>
            </a:r>
          </a:p>
        </p:txBody>
      </p:sp>
      <p:sp>
        <p:nvSpPr>
          <p:cNvPr id="43032" name="Text Box 36"/>
          <p:cNvSpPr txBox="1">
            <a:spLocks noChangeArrowheads="1"/>
          </p:cNvSpPr>
          <p:nvPr/>
        </p:nvSpPr>
        <p:spPr bwMode="auto">
          <a:xfrm>
            <a:off x="5181600" y="1295400"/>
            <a:ext cx="2630848"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t>w/o Pupillary Block</a:t>
            </a:r>
          </a:p>
        </p:txBody>
      </p:sp>
      <p:sp>
        <p:nvSpPr>
          <p:cNvPr id="49" name="Rectangle 2">
            <a:extLst>
              <a:ext uri="{FF2B5EF4-FFF2-40B4-BE49-F238E27FC236}">
                <a16:creationId xmlns:a16="http://schemas.microsoft.com/office/drawing/2014/main" id="{240EE5BF-F7D2-4FC8-A5DD-F6B5423153C6}"/>
              </a:ext>
            </a:extLst>
          </p:cNvPr>
          <p:cNvSpPr>
            <a:spLocks noGrp="1" noChangeArrowheads="1"/>
          </p:cNvSpPr>
          <p:nvPr>
            <p:ph type="title"/>
          </p:nvPr>
        </p:nvSpPr>
        <p:spPr>
          <a:xfrm>
            <a:off x="457200" y="304800"/>
            <a:ext cx="7543800" cy="563562"/>
          </a:xfrm>
        </p:spPr>
        <p:txBody>
          <a:bodyPr/>
          <a:lstStyle/>
          <a:p>
            <a:pPr eaLnBrk="1" hangingPunct="1"/>
            <a:r>
              <a:rPr lang="en-US" altLang="en-US" sz="3500" dirty="0"/>
              <a:t>Q</a:t>
            </a:r>
          </a:p>
        </p:txBody>
      </p:sp>
      <p:sp>
        <p:nvSpPr>
          <p:cNvPr id="50" name="TextBox 49">
            <a:extLst>
              <a:ext uri="{FF2B5EF4-FFF2-40B4-BE49-F238E27FC236}">
                <a16:creationId xmlns:a16="http://schemas.microsoft.com/office/drawing/2014/main" id="{CF426230-46C8-405C-9015-99EF57762A2E}"/>
              </a:ext>
            </a:extLst>
          </p:cNvPr>
          <p:cNvSpPr txBox="1"/>
          <p:nvPr/>
        </p:nvSpPr>
        <p:spPr>
          <a:xfrm>
            <a:off x="2259496" y="189094"/>
            <a:ext cx="4607480" cy="400110"/>
          </a:xfrm>
          <a:prstGeom prst="rect">
            <a:avLst/>
          </a:prstGeom>
          <a:solidFill>
            <a:schemeClr val="accent1">
              <a:lumMod val="60000"/>
              <a:lumOff val="40000"/>
            </a:schemeClr>
          </a:solidFill>
        </p:spPr>
        <p:txBody>
          <a:bodyPr wrap="none" rtlCol="0">
            <a:spAutoFit/>
          </a:bodyPr>
          <a:lstStyle/>
          <a:p>
            <a:pPr algn="ctr"/>
            <a:r>
              <a:rPr lang="en-US" sz="2000" b="1" dirty="0"/>
              <a:t>Secondary Angle Closure Glaucoma</a:t>
            </a:r>
          </a:p>
        </p:txBody>
      </p:sp>
      <p:sp>
        <p:nvSpPr>
          <p:cNvPr id="2" name="TextBox 1">
            <a:extLst>
              <a:ext uri="{FF2B5EF4-FFF2-40B4-BE49-F238E27FC236}">
                <a16:creationId xmlns:a16="http://schemas.microsoft.com/office/drawing/2014/main" id="{A7E30BEC-923B-4C9A-A856-BDD0D882F6B8}"/>
              </a:ext>
            </a:extLst>
          </p:cNvPr>
          <p:cNvSpPr txBox="1"/>
          <p:nvPr/>
        </p:nvSpPr>
        <p:spPr>
          <a:xfrm>
            <a:off x="887305" y="2844119"/>
            <a:ext cx="1494320" cy="338554"/>
          </a:xfrm>
          <a:prstGeom prst="rect">
            <a:avLst/>
          </a:prstGeom>
          <a:noFill/>
        </p:spPr>
        <p:txBody>
          <a:bodyPr wrap="none" rtlCol="0">
            <a:spAutoFit/>
          </a:bodyPr>
          <a:lstStyle/>
          <a:p>
            <a:r>
              <a:rPr lang="en-US" sz="1600" dirty="0" err="1">
                <a:solidFill>
                  <a:schemeClr val="bg1">
                    <a:lumMod val="75000"/>
                  </a:schemeClr>
                </a:solidFill>
              </a:rPr>
              <a:t>Phacomorphic</a:t>
            </a:r>
            <a:endParaRPr lang="en-US" sz="1600" dirty="0">
              <a:solidFill>
                <a:schemeClr val="bg1">
                  <a:lumMod val="75000"/>
                </a:schemeClr>
              </a:solidFill>
            </a:endParaRPr>
          </a:p>
        </p:txBody>
      </p:sp>
      <p:sp>
        <p:nvSpPr>
          <p:cNvPr id="51" name="TextBox 50">
            <a:extLst>
              <a:ext uri="{FF2B5EF4-FFF2-40B4-BE49-F238E27FC236}">
                <a16:creationId xmlns:a16="http://schemas.microsoft.com/office/drawing/2014/main" id="{156069D4-340B-4160-A336-EBF73557CEE0}"/>
              </a:ext>
            </a:extLst>
          </p:cNvPr>
          <p:cNvSpPr txBox="1"/>
          <p:nvPr/>
        </p:nvSpPr>
        <p:spPr>
          <a:xfrm>
            <a:off x="884725" y="3175578"/>
            <a:ext cx="1402948" cy="338554"/>
          </a:xfrm>
          <a:prstGeom prst="rect">
            <a:avLst/>
          </a:prstGeom>
          <a:noFill/>
        </p:spPr>
        <p:txBody>
          <a:bodyPr wrap="none" rtlCol="0">
            <a:spAutoFit/>
          </a:bodyPr>
          <a:lstStyle/>
          <a:p>
            <a:r>
              <a:rPr lang="en-US" sz="1600" dirty="0">
                <a:solidFill>
                  <a:schemeClr val="bg1">
                    <a:lumMod val="75000"/>
                  </a:schemeClr>
                </a:solidFill>
              </a:rPr>
              <a:t>Ectopia </a:t>
            </a:r>
            <a:r>
              <a:rPr lang="en-US" sz="1600" dirty="0" err="1">
                <a:solidFill>
                  <a:schemeClr val="bg1">
                    <a:lumMod val="75000"/>
                  </a:schemeClr>
                </a:solidFill>
              </a:rPr>
              <a:t>lentis</a:t>
            </a:r>
            <a:endParaRPr lang="en-US" sz="1600" dirty="0">
              <a:solidFill>
                <a:schemeClr val="bg1">
                  <a:lumMod val="75000"/>
                </a:schemeClr>
              </a:solidFill>
            </a:endParaRPr>
          </a:p>
        </p:txBody>
      </p:sp>
      <p:cxnSp>
        <p:nvCxnSpPr>
          <p:cNvPr id="71" name="Straight Connector 70">
            <a:extLst>
              <a:ext uri="{FF2B5EF4-FFF2-40B4-BE49-F238E27FC236}">
                <a16:creationId xmlns:a16="http://schemas.microsoft.com/office/drawing/2014/main" id="{C104938D-BA8D-4E39-9D5F-9EE2012F2F3C}"/>
              </a:ext>
            </a:extLst>
          </p:cNvPr>
          <p:cNvCxnSpPr>
            <a:cxnSpLocks/>
          </p:cNvCxnSpPr>
          <p:nvPr/>
        </p:nvCxnSpPr>
        <p:spPr>
          <a:xfrm flipH="1">
            <a:off x="762665" y="3023488"/>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2A7E4E40-472F-4E50-8A7A-45C10FDD7171}"/>
              </a:ext>
            </a:extLst>
          </p:cNvPr>
          <p:cNvCxnSpPr>
            <a:cxnSpLocks/>
          </p:cNvCxnSpPr>
          <p:nvPr/>
        </p:nvCxnSpPr>
        <p:spPr>
          <a:xfrm flipH="1">
            <a:off x="762665" y="3347853"/>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C3924889-45B9-4383-9C9E-48F0A9C27AD8}"/>
              </a:ext>
            </a:extLst>
          </p:cNvPr>
          <p:cNvCxnSpPr>
            <a:cxnSpLocks/>
          </p:cNvCxnSpPr>
          <p:nvPr/>
        </p:nvCxnSpPr>
        <p:spPr>
          <a:xfrm flipH="1">
            <a:off x="748719" y="2838976"/>
            <a:ext cx="13947" cy="5088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 name="Straight Arrow Connector 5">
            <a:extLst>
              <a:ext uri="{FF2B5EF4-FFF2-40B4-BE49-F238E27FC236}">
                <a16:creationId xmlns:a16="http://schemas.microsoft.com/office/drawing/2014/main" id="{A3439F0C-5143-461F-8F3C-2E830785DEFC}"/>
              </a:ext>
            </a:extLst>
          </p:cNvPr>
          <p:cNvCxnSpPr>
            <a:stCxn id="50" idx="2"/>
          </p:cNvCxnSpPr>
          <p:nvPr/>
        </p:nvCxnSpPr>
        <p:spPr>
          <a:xfrm flipH="1">
            <a:off x="2971800" y="589204"/>
            <a:ext cx="1591436" cy="706196"/>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0" name="Straight Arrow Connector 9">
            <a:extLst>
              <a:ext uri="{FF2B5EF4-FFF2-40B4-BE49-F238E27FC236}">
                <a16:creationId xmlns:a16="http://schemas.microsoft.com/office/drawing/2014/main" id="{84DC796E-F6ED-4FBB-82D2-A260F480BF8A}"/>
              </a:ext>
            </a:extLst>
          </p:cNvPr>
          <p:cNvCxnSpPr>
            <a:cxnSpLocks/>
          </p:cNvCxnSpPr>
          <p:nvPr/>
        </p:nvCxnSpPr>
        <p:spPr>
          <a:xfrm>
            <a:off x="4572000" y="589204"/>
            <a:ext cx="1600200" cy="706196"/>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6" name="Straight Arrow Connector 25">
            <a:extLst>
              <a:ext uri="{FF2B5EF4-FFF2-40B4-BE49-F238E27FC236}">
                <a16:creationId xmlns:a16="http://schemas.microsoft.com/office/drawing/2014/main" id="{B70E0124-9B84-41A5-8D84-A66B7838A706}"/>
              </a:ext>
            </a:extLst>
          </p:cNvPr>
          <p:cNvCxnSpPr>
            <a:cxnSpLocks/>
          </p:cNvCxnSpPr>
          <p:nvPr/>
        </p:nvCxnSpPr>
        <p:spPr>
          <a:xfrm flipH="1">
            <a:off x="1159539" y="1828800"/>
            <a:ext cx="1290435" cy="478059"/>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28" name="Straight Arrow Connector 27">
            <a:extLst>
              <a:ext uri="{FF2B5EF4-FFF2-40B4-BE49-F238E27FC236}">
                <a16:creationId xmlns:a16="http://schemas.microsoft.com/office/drawing/2014/main" id="{567A4249-5C59-4416-8A8E-1C35913900AB}"/>
              </a:ext>
            </a:extLst>
          </p:cNvPr>
          <p:cNvCxnSpPr>
            <a:cxnSpLocks/>
          </p:cNvCxnSpPr>
          <p:nvPr/>
        </p:nvCxnSpPr>
        <p:spPr>
          <a:xfrm>
            <a:off x="2449973" y="1832208"/>
            <a:ext cx="1268784"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56" name="Text Box 6">
            <a:extLst>
              <a:ext uri="{FF2B5EF4-FFF2-40B4-BE49-F238E27FC236}">
                <a16:creationId xmlns:a16="http://schemas.microsoft.com/office/drawing/2014/main" id="{557983BD-9D64-49B9-A366-A08663B0451F}"/>
              </a:ext>
            </a:extLst>
          </p:cNvPr>
          <p:cNvSpPr txBox="1">
            <a:spLocks noChangeArrowheads="1"/>
          </p:cNvSpPr>
          <p:nvPr/>
        </p:nvSpPr>
        <p:spPr bwMode="auto">
          <a:xfrm>
            <a:off x="5029200" y="2356376"/>
            <a:ext cx="813043"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r" eaLnBrk="1" hangingPunct="1">
              <a:lnSpc>
                <a:spcPct val="80000"/>
              </a:lnSpc>
              <a:spcBef>
                <a:spcPct val="0"/>
              </a:spcBef>
              <a:buClrTx/>
              <a:buSzTx/>
              <a:buFontTx/>
              <a:buNone/>
            </a:pPr>
            <a:r>
              <a:rPr lang="en-US" altLang="en-US" sz="1800" dirty="0"/>
              <a:t>‘Push’</a:t>
            </a:r>
          </a:p>
        </p:txBody>
      </p:sp>
      <p:sp>
        <p:nvSpPr>
          <p:cNvPr id="57" name="Text Box 14">
            <a:extLst>
              <a:ext uri="{FF2B5EF4-FFF2-40B4-BE49-F238E27FC236}">
                <a16:creationId xmlns:a16="http://schemas.microsoft.com/office/drawing/2014/main" id="{5DAFA1C1-3A29-4C27-A379-663FDD22E326}"/>
              </a:ext>
            </a:extLst>
          </p:cNvPr>
          <p:cNvSpPr txBox="1">
            <a:spLocks noChangeArrowheads="1"/>
          </p:cNvSpPr>
          <p:nvPr/>
        </p:nvSpPr>
        <p:spPr bwMode="auto">
          <a:xfrm>
            <a:off x="7620000" y="2365901"/>
            <a:ext cx="671979"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‘Pull’</a:t>
            </a:r>
          </a:p>
        </p:txBody>
      </p:sp>
      <p:cxnSp>
        <p:nvCxnSpPr>
          <p:cNvPr id="58" name="Straight Arrow Connector 57">
            <a:extLst>
              <a:ext uri="{FF2B5EF4-FFF2-40B4-BE49-F238E27FC236}">
                <a16:creationId xmlns:a16="http://schemas.microsoft.com/office/drawing/2014/main" id="{E874FEE9-46BD-46A3-90A3-DE7CC220FBFF}"/>
              </a:ext>
            </a:extLst>
          </p:cNvPr>
          <p:cNvCxnSpPr>
            <a:cxnSpLocks/>
          </p:cNvCxnSpPr>
          <p:nvPr/>
        </p:nvCxnSpPr>
        <p:spPr>
          <a:xfrm flipH="1">
            <a:off x="5867400" y="1828800"/>
            <a:ext cx="849775" cy="477455"/>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59" name="Straight Arrow Connector 58">
            <a:extLst>
              <a:ext uri="{FF2B5EF4-FFF2-40B4-BE49-F238E27FC236}">
                <a16:creationId xmlns:a16="http://schemas.microsoft.com/office/drawing/2014/main" id="{C370A4A1-FE96-4E70-B89E-839542A5E241}"/>
              </a:ext>
            </a:extLst>
          </p:cNvPr>
          <p:cNvCxnSpPr>
            <a:cxnSpLocks/>
          </p:cNvCxnSpPr>
          <p:nvPr/>
        </p:nvCxnSpPr>
        <p:spPr>
          <a:xfrm>
            <a:off x="6717173" y="1832208"/>
            <a:ext cx="902827" cy="474047"/>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101" name="Text Box 42">
            <a:extLst>
              <a:ext uri="{FF2B5EF4-FFF2-40B4-BE49-F238E27FC236}">
                <a16:creationId xmlns:a16="http://schemas.microsoft.com/office/drawing/2014/main" id="{334BC1A9-19DE-4364-B6DD-2EE35901B8C6}"/>
              </a:ext>
            </a:extLst>
          </p:cNvPr>
          <p:cNvSpPr txBox="1">
            <a:spLocks noChangeArrowheads="1"/>
          </p:cNvSpPr>
          <p:nvPr/>
        </p:nvSpPr>
        <p:spPr bwMode="auto">
          <a:xfrm>
            <a:off x="5551406" y="3192546"/>
            <a:ext cx="2276072"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ERD/choroidal effusion</a:t>
            </a:r>
          </a:p>
        </p:txBody>
      </p:sp>
      <p:sp>
        <p:nvSpPr>
          <p:cNvPr id="103" name="Text Box 47">
            <a:extLst>
              <a:ext uri="{FF2B5EF4-FFF2-40B4-BE49-F238E27FC236}">
                <a16:creationId xmlns:a16="http://schemas.microsoft.com/office/drawing/2014/main" id="{B8E0D8FB-F6B2-4B80-97DB-EF49CE3BCD2B}"/>
              </a:ext>
            </a:extLst>
          </p:cNvPr>
          <p:cNvSpPr txBox="1">
            <a:spLocks noChangeArrowheads="1"/>
          </p:cNvSpPr>
          <p:nvPr/>
        </p:nvSpPr>
        <p:spPr bwMode="auto">
          <a:xfrm>
            <a:off x="5543446" y="4055146"/>
            <a:ext cx="1619354"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err="1">
                <a:solidFill>
                  <a:schemeClr val="bg1">
                    <a:lumMod val="75000"/>
                  </a:schemeClr>
                </a:solidFill>
              </a:rPr>
              <a:t>Nanophthalmos</a:t>
            </a:r>
            <a:endParaRPr lang="en-US" altLang="en-US" sz="1600" dirty="0">
              <a:solidFill>
                <a:schemeClr val="bg1">
                  <a:lumMod val="75000"/>
                </a:schemeClr>
              </a:solidFill>
            </a:endParaRPr>
          </a:p>
        </p:txBody>
      </p:sp>
      <p:cxnSp>
        <p:nvCxnSpPr>
          <p:cNvPr id="104" name="Straight Connector 103">
            <a:extLst>
              <a:ext uri="{FF2B5EF4-FFF2-40B4-BE49-F238E27FC236}">
                <a16:creationId xmlns:a16="http://schemas.microsoft.com/office/drawing/2014/main" id="{49D87D4A-E317-4446-9B95-5184CB3968F3}"/>
              </a:ext>
            </a:extLst>
          </p:cNvPr>
          <p:cNvCxnSpPr>
            <a:cxnSpLocks/>
          </p:cNvCxnSpPr>
          <p:nvPr/>
        </p:nvCxnSpPr>
        <p:spPr>
          <a:xfrm flipH="1">
            <a:off x="5316229" y="2667000"/>
            <a:ext cx="7397" cy="2531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5" name="Straight Connector 104">
            <a:extLst>
              <a:ext uri="{FF2B5EF4-FFF2-40B4-BE49-F238E27FC236}">
                <a16:creationId xmlns:a16="http://schemas.microsoft.com/office/drawing/2014/main" id="{F40B6D71-75A8-4A88-864D-00D14C2F710D}"/>
              </a:ext>
            </a:extLst>
          </p:cNvPr>
          <p:cNvCxnSpPr/>
          <p:nvPr/>
        </p:nvCxnSpPr>
        <p:spPr>
          <a:xfrm flipH="1">
            <a:off x="5323624" y="2832814"/>
            <a:ext cx="24447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6" name="Straight Connector 105">
            <a:extLst>
              <a:ext uri="{FF2B5EF4-FFF2-40B4-BE49-F238E27FC236}">
                <a16:creationId xmlns:a16="http://schemas.microsoft.com/office/drawing/2014/main" id="{010BF7B2-AA07-4DCF-822D-E2DB5CC0BF59}"/>
              </a:ext>
            </a:extLst>
          </p:cNvPr>
          <p:cNvCxnSpPr/>
          <p:nvPr/>
        </p:nvCxnSpPr>
        <p:spPr>
          <a:xfrm flipH="1">
            <a:off x="5323624" y="3360065"/>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a:extLst>
              <a:ext uri="{FF2B5EF4-FFF2-40B4-BE49-F238E27FC236}">
                <a16:creationId xmlns:a16="http://schemas.microsoft.com/office/drawing/2014/main" id="{BAC8035C-3999-4C31-93CD-6C0D2ADEB73B}"/>
              </a:ext>
            </a:extLst>
          </p:cNvPr>
          <p:cNvCxnSpPr/>
          <p:nvPr/>
        </p:nvCxnSpPr>
        <p:spPr>
          <a:xfrm flipH="1">
            <a:off x="5323536" y="3786938"/>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8" name="Straight Connector 107">
            <a:extLst>
              <a:ext uri="{FF2B5EF4-FFF2-40B4-BE49-F238E27FC236}">
                <a16:creationId xmlns:a16="http://schemas.microsoft.com/office/drawing/2014/main" id="{DB64CAEE-69B4-426A-8A5B-D1269DBF0F66}"/>
              </a:ext>
            </a:extLst>
          </p:cNvPr>
          <p:cNvCxnSpPr/>
          <p:nvPr/>
        </p:nvCxnSpPr>
        <p:spPr>
          <a:xfrm flipH="1">
            <a:off x="5327493" y="4249152"/>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12" name="Straight Connector 111">
            <a:extLst>
              <a:ext uri="{FF2B5EF4-FFF2-40B4-BE49-F238E27FC236}">
                <a16:creationId xmlns:a16="http://schemas.microsoft.com/office/drawing/2014/main" id="{99A16C30-4BE4-48E5-8B65-0C5F3039B8DC}"/>
              </a:ext>
            </a:extLst>
          </p:cNvPr>
          <p:cNvCxnSpPr/>
          <p:nvPr/>
        </p:nvCxnSpPr>
        <p:spPr>
          <a:xfrm flipH="1">
            <a:off x="5333455" y="51816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13" name="Text Box 42">
            <a:extLst>
              <a:ext uri="{FF2B5EF4-FFF2-40B4-BE49-F238E27FC236}">
                <a16:creationId xmlns:a16="http://schemas.microsoft.com/office/drawing/2014/main" id="{056DFFD9-3CA2-42E7-90FE-4F14522E3504}"/>
              </a:ext>
            </a:extLst>
          </p:cNvPr>
          <p:cNvSpPr txBox="1">
            <a:spLocks noChangeArrowheads="1"/>
          </p:cNvSpPr>
          <p:nvPr/>
        </p:nvSpPr>
        <p:spPr bwMode="auto">
          <a:xfrm>
            <a:off x="5533954" y="3623846"/>
            <a:ext cx="1563248"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Retinal surgery</a:t>
            </a:r>
          </a:p>
        </p:txBody>
      </p:sp>
      <p:sp>
        <p:nvSpPr>
          <p:cNvPr id="118" name="Text Box 47">
            <a:extLst>
              <a:ext uri="{FF2B5EF4-FFF2-40B4-BE49-F238E27FC236}">
                <a16:creationId xmlns:a16="http://schemas.microsoft.com/office/drawing/2014/main" id="{3F59D898-ECAD-49F0-9425-2A1BC8DDA7B5}"/>
              </a:ext>
            </a:extLst>
          </p:cNvPr>
          <p:cNvSpPr txBox="1">
            <a:spLocks noChangeArrowheads="1"/>
          </p:cNvSpPr>
          <p:nvPr/>
        </p:nvSpPr>
        <p:spPr bwMode="auto">
          <a:xfrm>
            <a:off x="5523688" y="4538246"/>
            <a:ext cx="1516762"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b="1" dirty="0"/>
              <a:t>Drug-induced</a:t>
            </a:r>
          </a:p>
        </p:txBody>
      </p:sp>
      <p:sp>
        <p:nvSpPr>
          <p:cNvPr id="121" name="Text Box 45">
            <a:extLst>
              <a:ext uri="{FF2B5EF4-FFF2-40B4-BE49-F238E27FC236}">
                <a16:creationId xmlns:a16="http://schemas.microsoft.com/office/drawing/2014/main" id="{261B7576-5E47-4AEB-A7FB-9A1B9ECB52C4}"/>
              </a:ext>
            </a:extLst>
          </p:cNvPr>
          <p:cNvSpPr txBox="1">
            <a:spLocks noChangeArrowheads="1"/>
          </p:cNvSpPr>
          <p:nvPr/>
        </p:nvSpPr>
        <p:spPr bwMode="auto">
          <a:xfrm>
            <a:off x="5523688" y="5013493"/>
            <a:ext cx="582211"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PFV</a:t>
            </a:r>
          </a:p>
        </p:txBody>
      </p:sp>
      <p:sp>
        <p:nvSpPr>
          <p:cNvPr id="16" name="TextBox 15">
            <a:extLst>
              <a:ext uri="{FF2B5EF4-FFF2-40B4-BE49-F238E27FC236}">
                <a16:creationId xmlns:a16="http://schemas.microsoft.com/office/drawing/2014/main" id="{984E008D-FBBA-42B4-940E-EA26772E0161}"/>
              </a:ext>
            </a:extLst>
          </p:cNvPr>
          <p:cNvSpPr txBox="1"/>
          <p:nvPr/>
        </p:nvSpPr>
        <p:spPr>
          <a:xfrm>
            <a:off x="6230528" y="5257800"/>
            <a:ext cx="1326004" cy="369332"/>
          </a:xfrm>
          <a:prstGeom prst="rect">
            <a:avLst/>
          </a:prstGeom>
          <a:noFill/>
        </p:spPr>
        <p:txBody>
          <a:bodyPr wrap="none" rtlCol="0">
            <a:spAutoFit/>
          </a:bodyPr>
          <a:lstStyle/>
          <a:p>
            <a:pPr algn="ctr"/>
            <a:r>
              <a:rPr lang="en-US" dirty="0">
                <a:solidFill>
                  <a:schemeClr val="bg1">
                    <a:lumMod val="75000"/>
                  </a:schemeClr>
                </a:solidFill>
              </a:rPr>
              <a:t>Both/Either</a:t>
            </a:r>
          </a:p>
        </p:txBody>
      </p:sp>
      <p:cxnSp>
        <p:nvCxnSpPr>
          <p:cNvPr id="125" name="Straight Connector 124">
            <a:extLst>
              <a:ext uri="{FF2B5EF4-FFF2-40B4-BE49-F238E27FC236}">
                <a16:creationId xmlns:a16="http://schemas.microsoft.com/office/drawing/2014/main" id="{01138141-D318-4ED7-A7FE-D8F2155CE890}"/>
              </a:ext>
            </a:extLst>
          </p:cNvPr>
          <p:cNvCxnSpPr/>
          <p:nvPr/>
        </p:nvCxnSpPr>
        <p:spPr>
          <a:xfrm flipH="1">
            <a:off x="5334000" y="4724400"/>
            <a:ext cx="24447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00" name="Text Box 23">
            <a:extLst>
              <a:ext uri="{FF2B5EF4-FFF2-40B4-BE49-F238E27FC236}">
                <a16:creationId xmlns:a16="http://schemas.microsoft.com/office/drawing/2014/main" id="{D8F2FCFF-2984-4836-B000-9C5601A8EAAA}"/>
              </a:ext>
            </a:extLst>
          </p:cNvPr>
          <p:cNvSpPr txBox="1">
            <a:spLocks noChangeArrowheads="1"/>
          </p:cNvSpPr>
          <p:nvPr/>
        </p:nvSpPr>
        <p:spPr bwMode="auto">
          <a:xfrm>
            <a:off x="5530369" y="2667000"/>
            <a:ext cx="2143536"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Aqueous misdirection</a:t>
            </a:r>
          </a:p>
        </p:txBody>
      </p:sp>
      <p:sp>
        <p:nvSpPr>
          <p:cNvPr id="37" name="TextBox 36">
            <a:extLst>
              <a:ext uri="{FF2B5EF4-FFF2-40B4-BE49-F238E27FC236}">
                <a16:creationId xmlns:a16="http://schemas.microsoft.com/office/drawing/2014/main" id="{AA7C1905-3F86-4163-A06F-7D7233AE9BF0}"/>
              </a:ext>
            </a:extLst>
          </p:cNvPr>
          <p:cNvSpPr txBox="1"/>
          <p:nvPr/>
        </p:nvSpPr>
        <p:spPr>
          <a:xfrm>
            <a:off x="291298" y="2190512"/>
            <a:ext cx="5271302" cy="4278094"/>
          </a:xfrm>
          <a:prstGeom prst="rect">
            <a:avLst/>
          </a:prstGeom>
          <a:solidFill>
            <a:schemeClr val="accent1">
              <a:lumMod val="40000"/>
              <a:lumOff val="60000"/>
            </a:schemeClr>
          </a:solidFill>
        </p:spPr>
        <p:txBody>
          <a:bodyPr wrap="square" rtlCol="0">
            <a:spAutoFit/>
          </a:bodyPr>
          <a:lstStyle/>
          <a:p>
            <a:r>
              <a:rPr lang="en-US" sz="1600" i="1" dirty="0">
                <a:solidFill>
                  <a:srgbClr val="0000FF"/>
                </a:solidFill>
              </a:rPr>
              <a:t>The </a:t>
            </a:r>
            <a:r>
              <a:rPr lang="en-US" sz="1600" dirty="0">
                <a:solidFill>
                  <a:srgbClr val="0000FF"/>
                </a:solidFill>
              </a:rPr>
              <a:t>Glaucoma</a:t>
            </a:r>
            <a:r>
              <a:rPr lang="en-US" sz="1600" i="1" dirty="0">
                <a:solidFill>
                  <a:srgbClr val="0000FF"/>
                </a:solidFill>
              </a:rPr>
              <a:t> book addresses only one drug re inducing ACG. Which one?</a:t>
            </a:r>
          </a:p>
          <a:p>
            <a:r>
              <a:rPr lang="en-US" sz="1600" dirty="0">
                <a:solidFill>
                  <a:srgbClr val="0000FF"/>
                </a:solidFill>
              </a:rPr>
              <a:t>Topiramate</a:t>
            </a:r>
          </a:p>
          <a:p>
            <a:endParaRPr lang="en-US" sz="1600" dirty="0">
              <a:solidFill>
                <a:srgbClr val="0000FF"/>
              </a:solidFill>
            </a:endParaRPr>
          </a:p>
          <a:p>
            <a:r>
              <a:rPr lang="en-US" sz="1600" i="1" dirty="0">
                <a:solidFill>
                  <a:srgbClr val="0000FF"/>
                </a:solidFill>
              </a:rPr>
              <a:t>What are the common indications for topiramate use?</a:t>
            </a:r>
          </a:p>
          <a:p>
            <a:r>
              <a:rPr lang="en-US" sz="1600" dirty="0">
                <a:solidFill>
                  <a:srgbClr val="0000FF"/>
                </a:solidFill>
              </a:rPr>
              <a:t>--</a:t>
            </a:r>
          </a:p>
          <a:p>
            <a:r>
              <a:rPr lang="en-US" sz="1600" dirty="0">
                <a:solidFill>
                  <a:srgbClr val="0000FF"/>
                </a:solidFill>
              </a:rPr>
              <a:t>--</a:t>
            </a:r>
            <a:r>
              <a:rPr lang="en-US" sz="1600" dirty="0">
                <a:solidFill>
                  <a:schemeClr val="accent1">
                    <a:lumMod val="40000"/>
                    <a:lumOff val="60000"/>
                  </a:schemeClr>
                </a:solidFill>
              </a:rPr>
              <a:t>Idiopathic intracranial hypertension</a:t>
            </a:r>
          </a:p>
          <a:p>
            <a:endParaRPr lang="en-US" sz="1600" dirty="0">
              <a:solidFill>
                <a:schemeClr val="accent1">
                  <a:lumMod val="40000"/>
                  <a:lumOff val="60000"/>
                </a:schemeClr>
              </a:solidFill>
            </a:endParaRPr>
          </a:p>
          <a:p>
            <a:r>
              <a:rPr lang="en-US" sz="1600" i="1" dirty="0">
                <a:solidFill>
                  <a:schemeClr val="accent1">
                    <a:lumMod val="40000"/>
                    <a:lumOff val="60000"/>
                  </a:schemeClr>
                </a:solidFill>
              </a:rPr>
              <a:t>What is the mechanism of angle closure?</a:t>
            </a:r>
          </a:p>
          <a:p>
            <a:r>
              <a:rPr lang="en-US" sz="1600" dirty="0">
                <a:solidFill>
                  <a:schemeClr val="accent1">
                    <a:lumMod val="40000"/>
                    <a:lumOff val="60000"/>
                  </a:schemeClr>
                </a:solidFill>
              </a:rPr>
              <a:t>Ciliochoroidal effusion  leads to zonular relaxation, which leads to pronounced anterior movement of the lens-iris diaphragm, which shallows the AC and causes the peripheral iris to appose and close the angle</a:t>
            </a:r>
          </a:p>
          <a:p>
            <a:endParaRPr lang="en-US" sz="1600" dirty="0">
              <a:solidFill>
                <a:schemeClr val="accent1">
                  <a:lumMod val="40000"/>
                  <a:lumOff val="60000"/>
                </a:schemeClr>
              </a:solidFill>
            </a:endParaRPr>
          </a:p>
          <a:p>
            <a:r>
              <a:rPr lang="en-US" sz="1600" i="1" dirty="0">
                <a:solidFill>
                  <a:schemeClr val="accent1">
                    <a:lumMod val="40000"/>
                    <a:lumOff val="60000"/>
                  </a:schemeClr>
                </a:solidFill>
              </a:rPr>
              <a:t>What is the classic presentation of topiramate-induced ACG?</a:t>
            </a:r>
          </a:p>
          <a:p>
            <a:r>
              <a:rPr lang="en-US" sz="1600" dirty="0">
                <a:solidFill>
                  <a:schemeClr val="accent1">
                    <a:lumMod val="40000"/>
                    <a:lumOff val="60000"/>
                  </a:schemeClr>
                </a:solidFill>
              </a:rPr>
              <a:t>Severe  bilateral  ocular pain, plus blurry vision</a:t>
            </a:r>
          </a:p>
        </p:txBody>
      </p:sp>
      <p:sp>
        <p:nvSpPr>
          <p:cNvPr id="36" name="Oval 35">
            <a:extLst>
              <a:ext uri="{FF2B5EF4-FFF2-40B4-BE49-F238E27FC236}">
                <a16:creationId xmlns:a16="http://schemas.microsoft.com/office/drawing/2014/main" id="{D6542147-4985-4B99-9C18-1F765A648387}"/>
              </a:ext>
            </a:extLst>
          </p:cNvPr>
          <p:cNvSpPr/>
          <p:nvPr/>
        </p:nvSpPr>
        <p:spPr>
          <a:xfrm>
            <a:off x="5441637" y="4462669"/>
            <a:ext cx="1655565" cy="490331"/>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617158572"/>
      </p:ext>
    </p:extLst>
  </p:cSld>
  <p:clrMapOvr>
    <a:masterClrMapping/>
  </p:clrMapOvr>
</p:sld>
</file>

<file path=ppt/slides/slide2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Straight Arrow Connector 12">
            <a:extLst>
              <a:ext uri="{FF2B5EF4-FFF2-40B4-BE49-F238E27FC236}">
                <a16:creationId xmlns:a16="http://schemas.microsoft.com/office/drawing/2014/main" id="{A6DE2085-829C-480C-9216-69D6039C0A37}"/>
              </a:ext>
            </a:extLst>
          </p:cNvPr>
          <p:cNvCxnSpPr>
            <a:cxnSpLocks/>
          </p:cNvCxnSpPr>
          <p:nvPr/>
        </p:nvCxnSpPr>
        <p:spPr>
          <a:xfrm>
            <a:off x="6717173" y="1828800"/>
            <a:ext cx="0" cy="3462754"/>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43014" name="Text Box 6"/>
          <p:cNvSpPr txBox="1">
            <a:spLocks noChangeArrowheads="1"/>
          </p:cNvSpPr>
          <p:nvPr/>
        </p:nvSpPr>
        <p:spPr bwMode="auto">
          <a:xfrm>
            <a:off x="533400" y="2356376"/>
            <a:ext cx="1005403"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Lens-</a:t>
            </a:r>
          </a:p>
          <a:p>
            <a:pPr algn="ctr" eaLnBrk="1" hangingPunct="1">
              <a:lnSpc>
                <a:spcPct val="80000"/>
              </a:lnSpc>
              <a:spcBef>
                <a:spcPct val="0"/>
              </a:spcBef>
              <a:buClrTx/>
              <a:buSzTx/>
              <a:buFontTx/>
              <a:buNone/>
            </a:pPr>
            <a:r>
              <a:rPr lang="en-US" altLang="en-US" sz="1800" dirty="0">
                <a:solidFill>
                  <a:schemeClr val="bg1">
                    <a:lumMod val="75000"/>
                  </a:schemeClr>
                </a:solidFill>
              </a:rPr>
              <a:t>Induced</a:t>
            </a:r>
          </a:p>
        </p:txBody>
      </p:sp>
      <p:sp>
        <p:nvSpPr>
          <p:cNvPr id="43017" name="Text Box 14"/>
          <p:cNvSpPr txBox="1">
            <a:spLocks noChangeArrowheads="1"/>
          </p:cNvSpPr>
          <p:nvPr/>
        </p:nvSpPr>
        <p:spPr bwMode="auto">
          <a:xfrm>
            <a:off x="3026498" y="2365901"/>
            <a:ext cx="1633781"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Aphakic/</a:t>
            </a:r>
          </a:p>
          <a:p>
            <a:pPr algn="ctr" eaLnBrk="1" hangingPunct="1">
              <a:lnSpc>
                <a:spcPct val="80000"/>
              </a:lnSpc>
              <a:spcBef>
                <a:spcPct val="0"/>
              </a:spcBef>
              <a:buClrTx/>
              <a:buSzTx/>
              <a:buFontTx/>
              <a:buNone/>
            </a:pPr>
            <a:r>
              <a:rPr lang="en-US" altLang="en-US" sz="1800" dirty="0" err="1">
                <a:solidFill>
                  <a:schemeClr val="bg1">
                    <a:lumMod val="75000"/>
                  </a:schemeClr>
                </a:solidFill>
              </a:rPr>
              <a:t>Pseudophakic</a:t>
            </a:r>
            <a:endParaRPr lang="en-US" altLang="en-US" sz="1800" dirty="0">
              <a:solidFill>
                <a:schemeClr val="bg1">
                  <a:lumMod val="75000"/>
                </a:schemeClr>
              </a:solidFill>
            </a:endParaRPr>
          </a:p>
        </p:txBody>
      </p:sp>
      <p:sp>
        <p:nvSpPr>
          <p:cNvPr id="43031" name="Text Box 35"/>
          <p:cNvSpPr txBox="1">
            <a:spLocks noChangeArrowheads="1"/>
          </p:cNvSpPr>
          <p:nvPr/>
        </p:nvSpPr>
        <p:spPr bwMode="auto">
          <a:xfrm>
            <a:off x="1190847" y="1295400"/>
            <a:ext cx="2473754"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solidFill>
                  <a:schemeClr val="bg1">
                    <a:lumMod val="75000"/>
                  </a:schemeClr>
                </a:solidFill>
              </a:rPr>
              <a:t>w/ Pupillary Block</a:t>
            </a:r>
          </a:p>
        </p:txBody>
      </p:sp>
      <p:sp>
        <p:nvSpPr>
          <p:cNvPr id="43032" name="Text Box 36"/>
          <p:cNvSpPr txBox="1">
            <a:spLocks noChangeArrowheads="1"/>
          </p:cNvSpPr>
          <p:nvPr/>
        </p:nvSpPr>
        <p:spPr bwMode="auto">
          <a:xfrm>
            <a:off x="5181600" y="1295400"/>
            <a:ext cx="2630848"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t>w/o Pupillary Block</a:t>
            </a:r>
          </a:p>
        </p:txBody>
      </p:sp>
      <p:sp>
        <p:nvSpPr>
          <p:cNvPr id="49" name="Rectangle 2">
            <a:extLst>
              <a:ext uri="{FF2B5EF4-FFF2-40B4-BE49-F238E27FC236}">
                <a16:creationId xmlns:a16="http://schemas.microsoft.com/office/drawing/2014/main" id="{240EE5BF-F7D2-4FC8-A5DD-F6B5423153C6}"/>
              </a:ext>
            </a:extLst>
          </p:cNvPr>
          <p:cNvSpPr>
            <a:spLocks noGrp="1" noChangeArrowheads="1"/>
          </p:cNvSpPr>
          <p:nvPr>
            <p:ph type="title"/>
          </p:nvPr>
        </p:nvSpPr>
        <p:spPr>
          <a:xfrm>
            <a:off x="457200" y="304800"/>
            <a:ext cx="7543800" cy="563562"/>
          </a:xfrm>
        </p:spPr>
        <p:txBody>
          <a:bodyPr/>
          <a:lstStyle/>
          <a:p>
            <a:pPr eaLnBrk="1" hangingPunct="1"/>
            <a:r>
              <a:rPr lang="en-US" altLang="en-US" sz="3500" dirty="0"/>
              <a:t>A</a:t>
            </a:r>
          </a:p>
        </p:txBody>
      </p:sp>
      <p:sp>
        <p:nvSpPr>
          <p:cNvPr id="50" name="TextBox 49">
            <a:extLst>
              <a:ext uri="{FF2B5EF4-FFF2-40B4-BE49-F238E27FC236}">
                <a16:creationId xmlns:a16="http://schemas.microsoft.com/office/drawing/2014/main" id="{CF426230-46C8-405C-9015-99EF57762A2E}"/>
              </a:ext>
            </a:extLst>
          </p:cNvPr>
          <p:cNvSpPr txBox="1"/>
          <p:nvPr/>
        </p:nvSpPr>
        <p:spPr>
          <a:xfrm>
            <a:off x="2259496" y="189094"/>
            <a:ext cx="4607480" cy="400110"/>
          </a:xfrm>
          <a:prstGeom prst="rect">
            <a:avLst/>
          </a:prstGeom>
          <a:solidFill>
            <a:schemeClr val="accent1">
              <a:lumMod val="60000"/>
              <a:lumOff val="40000"/>
            </a:schemeClr>
          </a:solidFill>
        </p:spPr>
        <p:txBody>
          <a:bodyPr wrap="none" rtlCol="0">
            <a:spAutoFit/>
          </a:bodyPr>
          <a:lstStyle/>
          <a:p>
            <a:pPr algn="ctr"/>
            <a:r>
              <a:rPr lang="en-US" sz="2000" b="1" dirty="0"/>
              <a:t>Secondary Angle Closure Glaucoma</a:t>
            </a:r>
          </a:p>
        </p:txBody>
      </p:sp>
      <p:sp>
        <p:nvSpPr>
          <p:cNvPr id="2" name="TextBox 1">
            <a:extLst>
              <a:ext uri="{FF2B5EF4-FFF2-40B4-BE49-F238E27FC236}">
                <a16:creationId xmlns:a16="http://schemas.microsoft.com/office/drawing/2014/main" id="{A7E30BEC-923B-4C9A-A856-BDD0D882F6B8}"/>
              </a:ext>
            </a:extLst>
          </p:cNvPr>
          <p:cNvSpPr txBox="1"/>
          <p:nvPr/>
        </p:nvSpPr>
        <p:spPr>
          <a:xfrm>
            <a:off x="887305" y="2844119"/>
            <a:ext cx="1494320" cy="338554"/>
          </a:xfrm>
          <a:prstGeom prst="rect">
            <a:avLst/>
          </a:prstGeom>
          <a:noFill/>
        </p:spPr>
        <p:txBody>
          <a:bodyPr wrap="none" rtlCol="0">
            <a:spAutoFit/>
          </a:bodyPr>
          <a:lstStyle/>
          <a:p>
            <a:r>
              <a:rPr lang="en-US" sz="1600" dirty="0" err="1">
                <a:solidFill>
                  <a:schemeClr val="bg1">
                    <a:lumMod val="75000"/>
                  </a:schemeClr>
                </a:solidFill>
              </a:rPr>
              <a:t>Phacomorphic</a:t>
            </a:r>
            <a:endParaRPr lang="en-US" sz="1600" dirty="0">
              <a:solidFill>
                <a:schemeClr val="bg1">
                  <a:lumMod val="75000"/>
                </a:schemeClr>
              </a:solidFill>
            </a:endParaRPr>
          </a:p>
        </p:txBody>
      </p:sp>
      <p:cxnSp>
        <p:nvCxnSpPr>
          <p:cNvPr id="71" name="Straight Connector 70">
            <a:extLst>
              <a:ext uri="{FF2B5EF4-FFF2-40B4-BE49-F238E27FC236}">
                <a16:creationId xmlns:a16="http://schemas.microsoft.com/office/drawing/2014/main" id="{C104938D-BA8D-4E39-9D5F-9EE2012F2F3C}"/>
              </a:ext>
            </a:extLst>
          </p:cNvPr>
          <p:cNvCxnSpPr>
            <a:cxnSpLocks/>
          </p:cNvCxnSpPr>
          <p:nvPr/>
        </p:nvCxnSpPr>
        <p:spPr>
          <a:xfrm flipH="1">
            <a:off x="762665" y="3023488"/>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C3924889-45B9-4383-9C9E-48F0A9C27AD8}"/>
              </a:ext>
            </a:extLst>
          </p:cNvPr>
          <p:cNvCxnSpPr>
            <a:cxnSpLocks/>
          </p:cNvCxnSpPr>
          <p:nvPr/>
        </p:nvCxnSpPr>
        <p:spPr>
          <a:xfrm flipH="1">
            <a:off x="748719" y="2838976"/>
            <a:ext cx="13947" cy="5088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 name="Straight Arrow Connector 5">
            <a:extLst>
              <a:ext uri="{FF2B5EF4-FFF2-40B4-BE49-F238E27FC236}">
                <a16:creationId xmlns:a16="http://schemas.microsoft.com/office/drawing/2014/main" id="{A3439F0C-5143-461F-8F3C-2E830785DEFC}"/>
              </a:ext>
            </a:extLst>
          </p:cNvPr>
          <p:cNvCxnSpPr>
            <a:stCxn id="50" idx="2"/>
          </p:cNvCxnSpPr>
          <p:nvPr/>
        </p:nvCxnSpPr>
        <p:spPr>
          <a:xfrm flipH="1">
            <a:off x="2971800" y="589204"/>
            <a:ext cx="1591436" cy="706196"/>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0" name="Straight Arrow Connector 9">
            <a:extLst>
              <a:ext uri="{FF2B5EF4-FFF2-40B4-BE49-F238E27FC236}">
                <a16:creationId xmlns:a16="http://schemas.microsoft.com/office/drawing/2014/main" id="{84DC796E-F6ED-4FBB-82D2-A260F480BF8A}"/>
              </a:ext>
            </a:extLst>
          </p:cNvPr>
          <p:cNvCxnSpPr>
            <a:cxnSpLocks/>
          </p:cNvCxnSpPr>
          <p:nvPr/>
        </p:nvCxnSpPr>
        <p:spPr>
          <a:xfrm>
            <a:off x="4572000" y="589204"/>
            <a:ext cx="1600200" cy="706196"/>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6" name="Straight Arrow Connector 25">
            <a:extLst>
              <a:ext uri="{FF2B5EF4-FFF2-40B4-BE49-F238E27FC236}">
                <a16:creationId xmlns:a16="http://schemas.microsoft.com/office/drawing/2014/main" id="{B70E0124-9B84-41A5-8D84-A66B7838A706}"/>
              </a:ext>
            </a:extLst>
          </p:cNvPr>
          <p:cNvCxnSpPr>
            <a:cxnSpLocks/>
          </p:cNvCxnSpPr>
          <p:nvPr/>
        </p:nvCxnSpPr>
        <p:spPr>
          <a:xfrm flipH="1">
            <a:off x="1159539" y="1828800"/>
            <a:ext cx="1290435" cy="478059"/>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28" name="Straight Arrow Connector 27">
            <a:extLst>
              <a:ext uri="{FF2B5EF4-FFF2-40B4-BE49-F238E27FC236}">
                <a16:creationId xmlns:a16="http://schemas.microsoft.com/office/drawing/2014/main" id="{567A4249-5C59-4416-8A8E-1C35913900AB}"/>
              </a:ext>
            </a:extLst>
          </p:cNvPr>
          <p:cNvCxnSpPr>
            <a:cxnSpLocks/>
          </p:cNvCxnSpPr>
          <p:nvPr/>
        </p:nvCxnSpPr>
        <p:spPr>
          <a:xfrm>
            <a:off x="2449973" y="1832208"/>
            <a:ext cx="1268784"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56" name="Text Box 6">
            <a:extLst>
              <a:ext uri="{FF2B5EF4-FFF2-40B4-BE49-F238E27FC236}">
                <a16:creationId xmlns:a16="http://schemas.microsoft.com/office/drawing/2014/main" id="{557983BD-9D64-49B9-A366-A08663B0451F}"/>
              </a:ext>
            </a:extLst>
          </p:cNvPr>
          <p:cNvSpPr txBox="1">
            <a:spLocks noChangeArrowheads="1"/>
          </p:cNvSpPr>
          <p:nvPr/>
        </p:nvSpPr>
        <p:spPr bwMode="auto">
          <a:xfrm>
            <a:off x="5029200" y="2356376"/>
            <a:ext cx="813043"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r" eaLnBrk="1" hangingPunct="1">
              <a:lnSpc>
                <a:spcPct val="80000"/>
              </a:lnSpc>
              <a:spcBef>
                <a:spcPct val="0"/>
              </a:spcBef>
              <a:buClrTx/>
              <a:buSzTx/>
              <a:buFontTx/>
              <a:buNone/>
            </a:pPr>
            <a:r>
              <a:rPr lang="en-US" altLang="en-US" sz="1800" dirty="0"/>
              <a:t>‘Push’</a:t>
            </a:r>
          </a:p>
        </p:txBody>
      </p:sp>
      <p:sp>
        <p:nvSpPr>
          <p:cNvPr id="57" name="Text Box 14">
            <a:extLst>
              <a:ext uri="{FF2B5EF4-FFF2-40B4-BE49-F238E27FC236}">
                <a16:creationId xmlns:a16="http://schemas.microsoft.com/office/drawing/2014/main" id="{5DAFA1C1-3A29-4C27-A379-663FDD22E326}"/>
              </a:ext>
            </a:extLst>
          </p:cNvPr>
          <p:cNvSpPr txBox="1">
            <a:spLocks noChangeArrowheads="1"/>
          </p:cNvSpPr>
          <p:nvPr/>
        </p:nvSpPr>
        <p:spPr bwMode="auto">
          <a:xfrm>
            <a:off x="7620000" y="2365901"/>
            <a:ext cx="671979"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‘Pull’</a:t>
            </a:r>
          </a:p>
        </p:txBody>
      </p:sp>
      <p:cxnSp>
        <p:nvCxnSpPr>
          <p:cNvPr id="58" name="Straight Arrow Connector 57">
            <a:extLst>
              <a:ext uri="{FF2B5EF4-FFF2-40B4-BE49-F238E27FC236}">
                <a16:creationId xmlns:a16="http://schemas.microsoft.com/office/drawing/2014/main" id="{E874FEE9-46BD-46A3-90A3-DE7CC220FBFF}"/>
              </a:ext>
            </a:extLst>
          </p:cNvPr>
          <p:cNvCxnSpPr>
            <a:cxnSpLocks/>
          </p:cNvCxnSpPr>
          <p:nvPr/>
        </p:nvCxnSpPr>
        <p:spPr>
          <a:xfrm flipH="1">
            <a:off x="5867400" y="1828800"/>
            <a:ext cx="849775" cy="477455"/>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59" name="Straight Arrow Connector 58">
            <a:extLst>
              <a:ext uri="{FF2B5EF4-FFF2-40B4-BE49-F238E27FC236}">
                <a16:creationId xmlns:a16="http://schemas.microsoft.com/office/drawing/2014/main" id="{C370A4A1-FE96-4E70-B89E-839542A5E241}"/>
              </a:ext>
            </a:extLst>
          </p:cNvPr>
          <p:cNvCxnSpPr>
            <a:cxnSpLocks/>
          </p:cNvCxnSpPr>
          <p:nvPr/>
        </p:nvCxnSpPr>
        <p:spPr>
          <a:xfrm>
            <a:off x="6717173" y="1832208"/>
            <a:ext cx="902827" cy="474047"/>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101" name="Text Box 42">
            <a:extLst>
              <a:ext uri="{FF2B5EF4-FFF2-40B4-BE49-F238E27FC236}">
                <a16:creationId xmlns:a16="http://schemas.microsoft.com/office/drawing/2014/main" id="{334BC1A9-19DE-4364-B6DD-2EE35901B8C6}"/>
              </a:ext>
            </a:extLst>
          </p:cNvPr>
          <p:cNvSpPr txBox="1">
            <a:spLocks noChangeArrowheads="1"/>
          </p:cNvSpPr>
          <p:nvPr/>
        </p:nvSpPr>
        <p:spPr bwMode="auto">
          <a:xfrm>
            <a:off x="5551406" y="3192546"/>
            <a:ext cx="2276072"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ERD/choroidal effusion</a:t>
            </a:r>
          </a:p>
        </p:txBody>
      </p:sp>
      <p:sp>
        <p:nvSpPr>
          <p:cNvPr id="103" name="Text Box 47">
            <a:extLst>
              <a:ext uri="{FF2B5EF4-FFF2-40B4-BE49-F238E27FC236}">
                <a16:creationId xmlns:a16="http://schemas.microsoft.com/office/drawing/2014/main" id="{B8E0D8FB-F6B2-4B80-97DB-EF49CE3BCD2B}"/>
              </a:ext>
            </a:extLst>
          </p:cNvPr>
          <p:cNvSpPr txBox="1">
            <a:spLocks noChangeArrowheads="1"/>
          </p:cNvSpPr>
          <p:nvPr/>
        </p:nvSpPr>
        <p:spPr bwMode="auto">
          <a:xfrm>
            <a:off x="5543446" y="4055146"/>
            <a:ext cx="1619354"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err="1">
                <a:solidFill>
                  <a:schemeClr val="bg1">
                    <a:lumMod val="75000"/>
                  </a:schemeClr>
                </a:solidFill>
              </a:rPr>
              <a:t>Nanophthalmos</a:t>
            </a:r>
            <a:endParaRPr lang="en-US" altLang="en-US" sz="1600" dirty="0">
              <a:solidFill>
                <a:schemeClr val="bg1">
                  <a:lumMod val="75000"/>
                </a:schemeClr>
              </a:solidFill>
            </a:endParaRPr>
          </a:p>
        </p:txBody>
      </p:sp>
      <p:cxnSp>
        <p:nvCxnSpPr>
          <p:cNvPr id="104" name="Straight Connector 103">
            <a:extLst>
              <a:ext uri="{FF2B5EF4-FFF2-40B4-BE49-F238E27FC236}">
                <a16:creationId xmlns:a16="http://schemas.microsoft.com/office/drawing/2014/main" id="{49D87D4A-E317-4446-9B95-5184CB3968F3}"/>
              </a:ext>
            </a:extLst>
          </p:cNvPr>
          <p:cNvCxnSpPr>
            <a:cxnSpLocks/>
          </p:cNvCxnSpPr>
          <p:nvPr/>
        </p:nvCxnSpPr>
        <p:spPr>
          <a:xfrm flipH="1">
            <a:off x="5316229" y="2667000"/>
            <a:ext cx="7397" cy="2531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5" name="Straight Connector 104">
            <a:extLst>
              <a:ext uri="{FF2B5EF4-FFF2-40B4-BE49-F238E27FC236}">
                <a16:creationId xmlns:a16="http://schemas.microsoft.com/office/drawing/2014/main" id="{F40B6D71-75A8-4A88-864D-00D14C2F710D}"/>
              </a:ext>
            </a:extLst>
          </p:cNvPr>
          <p:cNvCxnSpPr/>
          <p:nvPr/>
        </p:nvCxnSpPr>
        <p:spPr>
          <a:xfrm flipH="1">
            <a:off x="5323624" y="2832814"/>
            <a:ext cx="24447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6" name="Straight Connector 105">
            <a:extLst>
              <a:ext uri="{FF2B5EF4-FFF2-40B4-BE49-F238E27FC236}">
                <a16:creationId xmlns:a16="http://schemas.microsoft.com/office/drawing/2014/main" id="{010BF7B2-AA07-4DCF-822D-E2DB5CC0BF59}"/>
              </a:ext>
            </a:extLst>
          </p:cNvPr>
          <p:cNvCxnSpPr/>
          <p:nvPr/>
        </p:nvCxnSpPr>
        <p:spPr>
          <a:xfrm flipH="1">
            <a:off x="5323624" y="3360065"/>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a:extLst>
              <a:ext uri="{FF2B5EF4-FFF2-40B4-BE49-F238E27FC236}">
                <a16:creationId xmlns:a16="http://schemas.microsoft.com/office/drawing/2014/main" id="{BAC8035C-3999-4C31-93CD-6C0D2ADEB73B}"/>
              </a:ext>
            </a:extLst>
          </p:cNvPr>
          <p:cNvCxnSpPr/>
          <p:nvPr/>
        </p:nvCxnSpPr>
        <p:spPr>
          <a:xfrm flipH="1">
            <a:off x="5323536" y="3786938"/>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8" name="Straight Connector 107">
            <a:extLst>
              <a:ext uri="{FF2B5EF4-FFF2-40B4-BE49-F238E27FC236}">
                <a16:creationId xmlns:a16="http://schemas.microsoft.com/office/drawing/2014/main" id="{DB64CAEE-69B4-426A-8A5B-D1269DBF0F66}"/>
              </a:ext>
            </a:extLst>
          </p:cNvPr>
          <p:cNvCxnSpPr/>
          <p:nvPr/>
        </p:nvCxnSpPr>
        <p:spPr>
          <a:xfrm flipH="1">
            <a:off x="5327493" y="4249152"/>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12" name="Straight Connector 111">
            <a:extLst>
              <a:ext uri="{FF2B5EF4-FFF2-40B4-BE49-F238E27FC236}">
                <a16:creationId xmlns:a16="http://schemas.microsoft.com/office/drawing/2014/main" id="{99A16C30-4BE4-48E5-8B65-0C5F3039B8DC}"/>
              </a:ext>
            </a:extLst>
          </p:cNvPr>
          <p:cNvCxnSpPr/>
          <p:nvPr/>
        </p:nvCxnSpPr>
        <p:spPr>
          <a:xfrm flipH="1">
            <a:off x="5333455" y="51816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13" name="Text Box 42">
            <a:extLst>
              <a:ext uri="{FF2B5EF4-FFF2-40B4-BE49-F238E27FC236}">
                <a16:creationId xmlns:a16="http://schemas.microsoft.com/office/drawing/2014/main" id="{056DFFD9-3CA2-42E7-90FE-4F14522E3504}"/>
              </a:ext>
            </a:extLst>
          </p:cNvPr>
          <p:cNvSpPr txBox="1">
            <a:spLocks noChangeArrowheads="1"/>
          </p:cNvSpPr>
          <p:nvPr/>
        </p:nvSpPr>
        <p:spPr bwMode="auto">
          <a:xfrm>
            <a:off x="5533954" y="3623846"/>
            <a:ext cx="1563248"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Retinal surgery</a:t>
            </a:r>
          </a:p>
        </p:txBody>
      </p:sp>
      <p:sp>
        <p:nvSpPr>
          <p:cNvPr id="118" name="Text Box 47">
            <a:extLst>
              <a:ext uri="{FF2B5EF4-FFF2-40B4-BE49-F238E27FC236}">
                <a16:creationId xmlns:a16="http://schemas.microsoft.com/office/drawing/2014/main" id="{3F59D898-ECAD-49F0-9425-2A1BC8DDA7B5}"/>
              </a:ext>
            </a:extLst>
          </p:cNvPr>
          <p:cNvSpPr txBox="1">
            <a:spLocks noChangeArrowheads="1"/>
          </p:cNvSpPr>
          <p:nvPr/>
        </p:nvSpPr>
        <p:spPr bwMode="auto">
          <a:xfrm>
            <a:off x="5523688" y="4538246"/>
            <a:ext cx="1516762"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b="1" dirty="0"/>
              <a:t>Drug-induced</a:t>
            </a:r>
          </a:p>
        </p:txBody>
      </p:sp>
      <p:sp>
        <p:nvSpPr>
          <p:cNvPr id="121" name="Text Box 45">
            <a:extLst>
              <a:ext uri="{FF2B5EF4-FFF2-40B4-BE49-F238E27FC236}">
                <a16:creationId xmlns:a16="http://schemas.microsoft.com/office/drawing/2014/main" id="{261B7576-5E47-4AEB-A7FB-9A1B9ECB52C4}"/>
              </a:ext>
            </a:extLst>
          </p:cNvPr>
          <p:cNvSpPr txBox="1">
            <a:spLocks noChangeArrowheads="1"/>
          </p:cNvSpPr>
          <p:nvPr/>
        </p:nvSpPr>
        <p:spPr bwMode="auto">
          <a:xfrm>
            <a:off x="5523688" y="5013493"/>
            <a:ext cx="582211"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PFV</a:t>
            </a:r>
          </a:p>
        </p:txBody>
      </p:sp>
      <p:sp>
        <p:nvSpPr>
          <p:cNvPr id="16" name="TextBox 15">
            <a:extLst>
              <a:ext uri="{FF2B5EF4-FFF2-40B4-BE49-F238E27FC236}">
                <a16:creationId xmlns:a16="http://schemas.microsoft.com/office/drawing/2014/main" id="{984E008D-FBBA-42B4-940E-EA26772E0161}"/>
              </a:ext>
            </a:extLst>
          </p:cNvPr>
          <p:cNvSpPr txBox="1"/>
          <p:nvPr/>
        </p:nvSpPr>
        <p:spPr>
          <a:xfrm>
            <a:off x="6230528" y="5257800"/>
            <a:ext cx="1326004" cy="369332"/>
          </a:xfrm>
          <a:prstGeom prst="rect">
            <a:avLst/>
          </a:prstGeom>
          <a:noFill/>
        </p:spPr>
        <p:txBody>
          <a:bodyPr wrap="none" rtlCol="0">
            <a:spAutoFit/>
          </a:bodyPr>
          <a:lstStyle/>
          <a:p>
            <a:pPr algn="ctr"/>
            <a:r>
              <a:rPr lang="en-US" dirty="0">
                <a:solidFill>
                  <a:schemeClr val="bg1">
                    <a:lumMod val="75000"/>
                  </a:schemeClr>
                </a:solidFill>
              </a:rPr>
              <a:t>Both/Either</a:t>
            </a:r>
          </a:p>
        </p:txBody>
      </p:sp>
      <p:cxnSp>
        <p:nvCxnSpPr>
          <p:cNvPr id="125" name="Straight Connector 124">
            <a:extLst>
              <a:ext uri="{FF2B5EF4-FFF2-40B4-BE49-F238E27FC236}">
                <a16:creationId xmlns:a16="http://schemas.microsoft.com/office/drawing/2014/main" id="{01138141-D318-4ED7-A7FE-D8F2155CE890}"/>
              </a:ext>
            </a:extLst>
          </p:cNvPr>
          <p:cNvCxnSpPr/>
          <p:nvPr/>
        </p:nvCxnSpPr>
        <p:spPr>
          <a:xfrm flipH="1">
            <a:off x="5334000" y="4724400"/>
            <a:ext cx="24447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00" name="Text Box 23">
            <a:extLst>
              <a:ext uri="{FF2B5EF4-FFF2-40B4-BE49-F238E27FC236}">
                <a16:creationId xmlns:a16="http://schemas.microsoft.com/office/drawing/2014/main" id="{D8F2FCFF-2984-4836-B000-9C5601A8EAAA}"/>
              </a:ext>
            </a:extLst>
          </p:cNvPr>
          <p:cNvSpPr txBox="1">
            <a:spLocks noChangeArrowheads="1"/>
          </p:cNvSpPr>
          <p:nvPr/>
        </p:nvSpPr>
        <p:spPr bwMode="auto">
          <a:xfrm>
            <a:off x="5530369" y="2667000"/>
            <a:ext cx="2143536"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Aqueous misdirection</a:t>
            </a:r>
          </a:p>
        </p:txBody>
      </p:sp>
      <p:sp>
        <p:nvSpPr>
          <p:cNvPr id="37" name="TextBox 36">
            <a:extLst>
              <a:ext uri="{FF2B5EF4-FFF2-40B4-BE49-F238E27FC236}">
                <a16:creationId xmlns:a16="http://schemas.microsoft.com/office/drawing/2014/main" id="{AA7C1905-3F86-4163-A06F-7D7233AE9BF0}"/>
              </a:ext>
            </a:extLst>
          </p:cNvPr>
          <p:cNvSpPr txBox="1"/>
          <p:nvPr/>
        </p:nvSpPr>
        <p:spPr>
          <a:xfrm>
            <a:off x="291298" y="2190512"/>
            <a:ext cx="5271302" cy="4278094"/>
          </a:xfrm>
          <a:prstGeom prst="rect">
            <a:avLst/>
          </a:prstGeom>
          <a:solidFill>
            <a:schemeClr val="accent1">
              <a:lumMod val="40000"/>
              <a:lumOff val="60000"/>
            </a:schemeClr>
          </a:solidFill>
        </p:spPr>
        <p:txBody>
          <a:bodyPr wrap="square" rtlCol="0">
            <a:spAutoFit/>
          </a:bodyPr>
          <a:lstStyle/>
          <a:p>
            <a:r>
              <a:rPr lang="en-US" sz="1600" i="1" dirty="0">
                <a:solidFill>
                  <a:srgbClr val="0000FF"/>
                </a:solidFill>
              </a:rPr>
              <a:t>The </a:t>
            </a:r>
            <a:r>
              <a:rPr lang="en-US" sz="1600" dirty="0">
                <a:solidFill>
                  <a:srgbClr val="0000FF"/>
                </a:solidFill>
              </a:rPr>
              <a:t>Glaucoma</a:t>
            </a:r>
            <a:r>
              <a:rPr lang="en-US" sz="1600" i="1" dirty="0">
                <a:solidFill>
                  <a:srgbClr val="0000FF"/>
                </a:solidFill>
              </a:rPr>
              <a:t> book addresses only one drug re inducing ACG. Which one?</a:t>
            </a:r>
          </a:p>
          <a:p>
            <a:r>
              <a:rPr lang="en-US" sz="1600" dirty="0">
                <a:solidFill>
                  <a:srgbClr val="0000FF"/>
                </a:solidFill>
              </a:rPr>
              <a:t>Topiramate</a:t>
            </a:r>
          </a:p>
          <a:p>
            <a:endParaRPr lang="en-US" sz="1600" dirty="0">
              <a:solidFill>
                <a:srgbClr val="0000FF"/>
              </a:solidFill>
            </a:endParaRPr>
          </a:p>
          <a:p>
            <a:r>
              <a:rPr lang="en-US" sz="1600" i="1" dirty="0">
                <a:solidFill>
                  <a:srgbClr val="0000FF"/>
                </a:solidFill>
              </a:rPr>
              <a:t>What are the common indications for topiramate use?</a:t>
            </a:r>
          </a:p>
          <a:p>
            <a:r>
              <a:rPr lang="en-US" sz="1600" dirty="0">
                <a:solidFill>
                  <a:srgbClr val="0000FF"/>
                </a:solidFill>
              </a:rPr>
              <a:t>--Migraine prophylaxis</a:t>
            </a:r>
          </a:p>
          <a:p>
            <a:r>
              <a:rPr lang="en-US" sz="1600" dirty="0">
                <a:solidFill>
                  <a:srgbClr val="0000FF"/>
                </a:solidFill>
              </a:rPr>
              <a:t>--Idiopathic intracranial hypertension</a:t>
            </a:r>
            <a:endParaRPr lang="en-US" sz="1600" dirty="0">
              <a:solidFill>
                <a:schemeClr val="accent1">
                  <a:lumMod val="40000"/>
                  <a:lumOff val="60000"/>
                </a:schemeClr>
              </a:solidFill>
            </a:endParaRPr>
          </a:p>
          <a:p>
            <a:endParaRPr lang="en-US" sz="1600" dirty="0">
              <a:solidFill>
                <a:schemeClr val="accent1">
                  <a:lumMod val="40000"/>
                  <a:lumOff val="60000"/>
                </a:schemeClr>
              </a:solidFill>
            </a:endParaRPr>
          </a:p>
          <a:p>
            <a:r>
              <a:rPr lang="en-US" sz="1600" i="1" dirty="0">
                <a:solidFill>
                  <a:schemeClr val="accent1">
                    <a:lumMod val="40000"/>
                    <a:lumOff val="60000"/>
                  </a:schemeClr>
                </a:solidFill>
              </a:rPr>
              <a:t>What is the mechanism of angle closure?</a:t>
            </a:r>
          </a:p>
          <a:p>
            <a:r>
              <a:rPr lang="en-US" sz="1600" dirty="0">
                <a:solidFill>
                  <a:schemeClr val="accent1">
                    <a:lumMod val="40000"/>
                    <a:lumOff val="60000"/>
                  </a:schemeClr>
                </a:solidFill>
              </a:rPr>
              <a:t>Ciliochoroidal effusion  leads to zonular relaxation, which leads to pronounced anterior movement of the lens-iris diaphragm, which shallows the AC and causes the peripheral iris to appose and close the angle</a:t>
            </a:r>
          </a:p>
          <a:p>
            <a:endParaRPr lang="en-US" sz="1600" dirty="0">
              <a:solidFill>
                <a:schemeClr val="accent1">
                  <a:lumMod val="40000"/>
                  <a:lumOff val="60000"/>
                </a:schemeClr>
              </a:solidFill>
            </a:endParaRPr>
          </a:p>
          <a:p>
            <a:r>
              <a:rPr lang="en-US" sz="1600" i="1" dirty="0">
                <a:solidFill>
                  <a:schemeClr val="accent1">
                    <a:lumMod val="40000"/>
                    <a:lumOff val="60000"/>
                  </a:schemeClr>
                </a:solidFill>
              </a:rPr>
              <a:t>What is the classic presentation of topiramate-induced ACG?</a:t>
            </a:r>
          </a:p>
          <a:p>
            <a:r>
              <a:rPr lang="en-US" sz="1600" dirty="0">
                <a:solidFill>
                  <a:schemeClr val="accent1">
                    <a:lumMod val="40000"/>
                    <a:lumOff val="60000"/>
                  </a:schemeClr>
                </a:solidFill>
              </a:rPr>
              <a:t>Severe  bilateral  ocular pain, plus blurry vision</a:t>
            </a:r>
          </a:p>
        </p:txBody>
      </p:sp>
      <p:sp>
        <p:nvSpPr>
          <p:cNvPr id="36" name="Oval 35">
            <a:extLst>
              <a:ext uri="{FF2B5EF4-FFF2-40B4-BE49-F238E27FC236}">
                <a16:creationId xmlns:a16="http://schemas.microsoft.com/office/drawing/2014/main" id="{D6542147-4985-4B99-9C18-1F765A648387}"/>
              </a:ext>
            </a:extLst>
          </p:cNvPr>
          <p:cNvSpPr/>
          <p:nvPr/>
        </p:nvSpPr>
        <p:spPr>
          <a:xfrm>
            <a:off x="5441637" y="4462669"/>
            <a:ext cx="1655565" cy="490331"/>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977306967"/>
      </p:ext>
    </p:extLst>
  </p:cSld>
  <p:clrMapOvr>
    <a:masterClrMapping/>
  </p:clrMapOvr>
</p:sld>
</file>

<file path=ppt/slides/slide2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Straight Arrow Connector 12">
            <a:extLst>
              <a:ext uri="{FF2B5EF4-FFF2-40B4-BE49-F238E27FC236}">
                <a16:creationId xmlns:a16="http://schemas.microsoft.com/office/drawing/2014/main" id="{A6DE2085-829C-480C-9216-69D6039C0A37}"/>
              </a:ext>
            </a:extLst>
          </p:cNvPr>
          <p:cNvCxnSpPr>
            <a:cxnSpLocks/>
          </p:cNvCxnSpPr>
          <p:nvPr/>
        </p:nvCxnSpPr>
        <p:spPr>
          <a:xfrm>
            <a:off x="6717173" y="1828800"/>
            <a:ext cx="0" cy="3462754"/>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43014" name="Text Box 6"/>
          <p:cNvSpPr txBox="1">
            <a:spLocks noChangeArrowheads="1"/>
          </p:cNvSpPr>
          <p:nvPr/>
        </p:nvSpPr>
        <p:spPr bwMode="auto">
          <a:xfrm>
            <a:off x="533400" y="2356376"/>
            <a:ext cx="1005403"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Lens-</a:t>
            </a:r>
          </a:p>
          <a:p>
            <a:pPr algn="ctr" eaLnBrk="1" hangingPunct="1">
              <a:lnSpc>
                <a:spcPct val="80000"/>
              </a:lnSpc>
              <a:spcBef>
                <a:spcPct val="0"/>
              </a:spcBef>
              <a:buClrTx/>
              <a:buSzTx/>
              <a:buFontTx/>
              <a:buNone/>
            </a:pPr>
            <a:r>
              <a:rPr lang="en-US" altLang="en-US" sz="1800" dirty="0">
                <a:solidFill>
                  <a:schemeClr val="bg1">
                    <a:lumMod val="75000"/>
                  </a:schemeClr>
                </a:solidFill>
              </a:rPr>
              <a:t>Induced</a:t>
            </a:r>
          </a:p>
        </p:txBody>
      </p:sp>
      <p:sp>
        <p:nvSpPr>
          <p:cNvPr id="43017" name="Text Box 14"/>
          <p:cNvSpPr txBox="1">
            <a:spLocks noChangeArrowheads="1"/>
          </p:cNvSpPr>
          <p:nvPr/>
        </p:nvSpPr>
        <p:spPr bwMode="auto">
          <a:xfrm>
            <a:off x="3026498" y="2365901"/>
            <a:ext cx="1633781"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Aphakic/</a:t>
            </a:r>
          </a:p>
          <a:p>
            <a:pPr algn="ctr" eaLnBrk="1" hangingPunct="1">
              <a:lnSpc>
                <a:spcPct val="80000"/>
              </a:lnSpc>
              <a:spcBef>
                <a:spcPct val="0"/>
              </a:spcBef>
              <a:buClrTx/>
              <a:buSzTx/>
              <a:buFontTx/>
              <a:buNone/>
            </a:pPr>
            <a:r>
              <a:rPr lang="en-US" altLang="en-US" sz="1800" dirty="0" err="1">
                <a:solidFill>
                  <a:schemeClr val="bg1">
                    <a:lumMod val="75000"/>
                  </a:schemeClr>
                </a:solidFill>
              </a:rPr>
              <a:t>Pseudophakic</a:t>
            </a:r>
            <a:endParaRPr lang="en-US" altLang="en-US" sz="1800" dirty="0">
              <a:solidFill>
                <a:schemeClr val="bg1">
                  <a:lumMod val="75000"/>
                </a:schemeClr>
              </a:solidFill>
            </a:endParaRPr>
          </a:p>
        </p:txBody>
      </p:sp>
      <p:sp>
        <p:nvSpPr>
          <p:cNvPr id="43031" name="Text Box 35"/>
          <p:cNvSpPr txBox="1">
            <a:spLocks noChangeArrowheads="1"/>
          </p:cNvSpPr>
          <p:nvPr/>
        </p:nvSpPr>
        <p:spPr bwMode="auto">
          <a:xfrm>
            <a:off x="1190847" y="1295400"/>
            <a:ext cx="2473754"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solidFill>
                  <a:schemeClr val="bg1">
                    <a:lumMod val="75000"/>
                  </a:schemeClr>
                </a:solidFill>
              </a:rPr>
              <a:t>w/ Pupillary Block</a:t>
            </a:r>
          </a:p>
        </p:txBody>
      </p:sp>
      <p:sp>
        <p:nvSpPr>
          <p:cNvPr id="43032" name="Text Box 36"/>
          <p:cNvSpPr txBox="1">
            <a:spLocks noChangeArrowheads="1"/>
          </p:cNvSpPr>
          <p:nvPr/>
        </p:nvSpPr>
        <p:spPr bwMode="auto">
          <a:xfrm>
            <a:off x="5181600" y="1295400"/>
            <a:ext cx="2630848"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t>w/o Pupillary Block</a:t>
            </a:r>
          </a:p>
        </p:txBody>
      </p:sp>
      <p:sp>
        <p:nvSpPr>
          <p:cNvPr id="49" name="Rectangle 2">
            <a:extLst>
              <a:ext uri="{FF2B5EF4-FFF2-40B4-BE49-F238E27FC236}">
                <a16:creationId xmlns:a16="http://schemas.microsoft.com/office/drawing/2014/main" id="{240EE5BF-F7D2-4FC8-A5DD-F6B5423153C6}"/>
              </a:ext>
            </a:extLst>
          </p:cNvPr>
          <p:cNvSpPr>
            <a:spLocks noGrp="1" noChangeArrowheads="1"/>
          </p:cNvSpPr>
          <p:nvPr>
            <p:ph type="title"/>
          </p:nvPr>
        </p:nvSpPr>
        <p:spPr>
          <a:xfrm>
            <a:off x="457200" y="304800"/>
            <a:ext cx="7543800" cy="563562"/>
          </a:xfrm>
        </p:spPr>
        <p:txBody>
          <a:bodyPr/>
          <a:lstStyle/>
          <a:p>
            <a:pPr eaLnBrk="1" hangingPunct="1"/>
            <a:r>
              <a:rPr lang="en-US" altLang="en-US" sz="3500" dirty="0"/>
              <a:t>Q</a:t>
            </a:r>
          </a:p>
        </p:txBody>
      </p:sp>
      <p:sp>
        <p:nvSpPr>
          <p:cNvPr id="50" name="TextBox 49">
            <a:extLst>
              <a:ext uri="{FF2B5EF4-FFF2-40B4-BE49-F238E27FC236}">
                <a16:creationId xmlns:a16="http://schemas.microsoft.com/office/drawing/2014/main" id="{CF426230-46C8-405C-9015-99EF57762A2E}"/>
              </a:ext>
            </a:extLst>
          </p:cNvPr>
          <p:cNvSpPr txBox="1"/>
          <p:nvPr/>
        </p:nvSpPr>
        <p:spPr>
          <a:xfrm>
            <a:off x="2259496" y="189094"/>
            <a:ext cx="4607480" cy="400110"/>
          </a:xfrm>
          <a:prstGeom prst="rect">
            <a:avLst/>
          </a:prstGeom>
          <a:solidFill>
            <a:schemeClr val="accent1">
              <a:lumMod val="60000"/>
              <a:lumOff val="40000"/>
            </a:schemeClr>
          </a:solidFill>
        </p:spPr>
        <p:txBody>
          <a:bodyPr wrap="none" rtlCol="0">
            <a:spAutoFit/>
          </a:bodyPr>
          <a:lstStyle/>
          <a:p>
            <a:pPr algn="ctr"/>
            <a:r>
              <a:rPr lang="en-US" sz="2000" b="1" dirty="0"/>
              <a:t>Secondary Angle Closure Glaucoma</a:t>
            </a:r>
          </a:p>
        </p:txBody>
      </p:sp>
      <p:sp>
        <p:nvSpPr>
          <p:cNvPr id="2" name="TextBox 1">
            <a:extLst>
              <a:ext uri="{FF2B5EF4-FFF2-40B4-BE49-F238E27FC236}">
                <a16:creationId xmlns:a16="http://schemas.microsoft.com/office/drawing/2014/main" id="{A7E30BEC-923B-4C9A-A856-BDD0D882F6B8}"/>
              </a:ext>
            </a:extLst>
          </p:cNvPr>
          <p:cNvSpPr txBox="1"/>
          <p:nvPr/>
        </p:nvSpPr>
        <p:spPr>
          <a:xfrm>
            <a:off x="887305" y="2844119"/>
            <a:ext cx="1494320" cy="338554"/>
          </a:xfrm>
          <a:prstGeom prst="rect">
            <a:avLst/>
          </a:prstGeom>
          <a:noFill/>
        </p:spPr>
        <p:txBody>
          <a:bodyPr wrap="none" rtlCol="0">
            <a:spAutoFit/>
          </a:bodyPr>
          <a:lstStyle/>
          <a:p>
            <a:r>
              <a:rPr lang="en-US" sz="1600" dirty="0" err="1">
                <a:solidFill>
                  <a:schemeClr val="bg1">
                    <a:lumMod val="75000"/>
                  </a:schemeClr>
                </a:solidFill>
              </a:rPr>
              <a:t>Phacomorphic</a:t>
            </a:r>
            <a:endParaRPr lang="en-US" sz="1600" dirty="0">
              <a:solidFill>
                <a:schemeClr val="bg1">
                  <a:lumMod val="75000"/>
                </a:schemeClr>
              </a:solidFill>
            </a:endParaRPr>
          </a:p>
        </p:txBody>
      </p:sp>
      <p:sp>
        <p:nvSpPr>
          <p:cNvPr id="51" name="TextBox 50">
            <a:extLst>
              <a:ext uri="{FF2B5EF4-FFF2-40B4-BE49-F238E27FC236}">
                <a16:creationId xmlns:a16="http://schemas.microsoft.com/office/drawing/2014/main" id="{156069D4-340B-4160-A336-EBF73557CEE0}"/>
              </a:ext>
            </a:extLst>
          </p:cNvPr>
          <p:cNvSpPr txBox="1"/>
          <p:nvPr/>
        </p:nvSpPr>
        <p:spPr>
          <a:xfrm>
            <a:off x="884725" y="3175578"/>
            <a:ext cx="1402948" cy="338554"/>
          </a:xfrm>
          <a:prstGeom prst="rect">
            <a:avLst/>
          </a:prstGeom>
          <a:noFill/>
        </p:spPr>
        <p:txBody>
          <a:bodyPr wrap="none" rtlCol="0">
            <a:spAutoFit/>
          </a:bodyPr>
          <a:lstStyle/>
          <a:p>
            <a:r>
              <a:rPr lang="en-US" sz="1600" dirty="0">
                <a:solidFill>
                  <a:schemeClr val="bg1">
                    <a:lumMod val="75000"/>
                  </a:schemeClr>
                </a:solidFill>
              </a:rPr>
              <a:t>Ectopia </a:t>
            </a:r>
            <a:r>
              <a:rPr lang="en-US" sz="1600" dirty="0" err="1">
                <a:solidFill>
                  <a:schemeClr val="bg1">
                    <a:lumMod val="75000"/>
                  </a:schemeClr>
                </a:solidFill>
              </a:rPr>
              <a:t>lentis</a:t>
            </a:r>
            <a:endParaRPr lang="en-US" sz="1600" dirty="0">
              <a:solidFill>
                <a:schemeClr val="bg1">
                  <a:lumMod val="75000"/>
                </a:schemeClr>
              </a:solidFill>
            </a:endParaRPr>
          </a:p>
        </p:txBody>
      </p:sp>
      <p:cxnSp>
        <p:nvCxnSpPr>
          <p:cNvPr id="71" name="Straight Connector 70">
            <a:extLst>
              <a:ext uri="{FF2B5EF4-FFF2-40B4-BE49-F238E27FC236}">
                <a16:creationId xmlns:a16="http://schemas.microsoft.com/office/drawing/2014/main" id="{C104938D-BA8D-4E39-9D5F-9EE2012F2F3C}"/>
              </a:ext>
            </a:extLst>
          </p:cNvPr>
          <p:cNvCxnSpPr>
            <a:cxnSpLocks/>
          </p:cNvCxnSpPr>
          <p:nvPr/>
        </p:nvCxnSpPr>
        <p:spPr>
          <a:xfrm flipH="1">
            <a:off x="762665" y="3023488"/>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2A7E4E40-472F-4E50-8A7A-45C10FDD7171}"/>
              </a:ext>
            </a:extLst>
          </p:cNvPr>
          <p:cNvCxnSpPr>
            <a:cxnSpLocks/>
          </p:cNvCxnSpPr>
          <p:nvPr/>
        </p:nvCxnSpPr>
        <p:spPr>
          <a:xfrm flipH="1">
            <a:off x="762665" y="2948600"/>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C3924889-45B9-4383-9C9E-48F0A9C27AD8}"/>
              </a:ext>
            </a:extLst>
          </p:cNvPr>
          <p:cNvCxnSpPr>
            <a:cxnSpLocks/>
          </p:cNvCxnSpPr>
          <p:nvPr/>
        </p:nvCxnSpPr>
        <p:spPr>
          <a:xfrm flipH="1">
            <a:off x="748719" y="2838976"/>
            <a:ext cx="13947" cy="5088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 name="Straight Arrow Connector 5">
            <a:extLst>
              <a:ext uri="{FF2B5EF4-FFF2-40B4-BE49-F238E27FC236}">
                <a16:creationId xmlns:a16="http://schemas.microsoft.com/office/drawing/2014/main" id="{A3439F0C-5143-461F-8F3C-2E830785DEFC}"/>
              </a:ext>
            </a:extLst>
          </p:cNvPr>
          <p:cNvCxnSpPr>
            <a:stCxn id="50" idx="2"/>
          </p:cNvCxnSpPr>
          <p:nvPr/>
        </p:nvCxnSpPr>
        <p:spPr>
          <a:xfrm flipH="1">
            <a:off x="2971800" y="589204"/>
            <a:ext cx="1591436" cy="706196"/>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0" name="Straight Arrow Connector 9">
            <a:extLst>
              <a:ext uri="{FF2B5EF4-FFF2-40B4-BE49-F238E27FC236}">
                <a16:creationId xmlns:a16="http://schemas.microsoft.com/office/drawing/2014/main" id="{84DC796E-F6ED-4FBB-82D2-A260F480BF8A}"/>
              </a:ext>
            </a:extLst>
          </p:cNvPr>
          <p:cNvCxnSpPr>
            <a:cxnSpLocks/>
          </p:cNvCxnSpPr>
          <p:nvPr/>
        </p:nvCxnSpPr>
        <p:spPr>
          <a:xfrm>
            <a:off x="4572000" y="589204"/>
            <a:ext cx="1600200" cy="706196"/>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6" name="Straight Arrow Connector 25">
            <a:extLst>
              <a:ext uri="{FF2B5EF4-FFF2-40B4-BE49-F238E27FC236}">
                <a16:creationId xmlns:a16="http://schemas.microsoft.com/office/drawing/2014/main" id="{B70E0124-9B84-41A5-8D84-A66B7838A706}"/>
              </a:ext>
            </a:extLst>
          </p:cNvPr>
          <p:cNvCxnSpPr>
            <a:cxnSpLocks/>
          </p:cNvCxnSpPr>
          <p:nvPr/>
        </p:nvCxnSpPr>
        <p:spPr>
          <a:xfrm flipH="1">
            <a:off x="1159539" y="1828800"/>
            <a:ext cx="1290435" cy="478059"/>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28" name="Straight Arrow Connector 27">
            <a:extLst>
              <a:ext uri="{FF2B5EF4-FFF2-40B4-BE49-F238E27FC236}">
                <a16:creationId xmlns:a16="http://schemas.microsoft.com/office/drawing/2014/main" id="{567A4249-5C59-4416-8A8E-1C35913900AB}"/>
              </a:ext>
            </a:extLst>
          </p:cNvPr>
          <p:cNvCxnSpPr>
            <a:cxnSpLocks/>
          </p:cNvCxnSpPr>
          <p:nvPr/>
        </p:nvCxnSpPr>
        <p:spPr>
          <a:xfrm>
            <a:off x="2449973" y="1832208"/>
            <a:ext cx="1268784"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56" name="Text Box 6">
            <a:extLst>
              <a:ext uri="{FF2B5EF4-FFF2-40B4-BE49-F238E27FC236}">
                <a16:creationId xmlns:a16="http://schemas.microsoft.com/office/drawing/2014/main" id="{557983BD-9D64-49B9-A366-A08663B0451F}"/>
              </a:ext>
            </a:extLst>
          </p:cNvPr>
          <p:cNvSpPr txBox="1">
            <a:spLocks noChangeArrowheads="1"/>
          </p:cNvSpPr>
          <p:nvPr/>
        </p:nvSpPr>
        <p:spPr bwMode="auto">
          <a:xfrm>
            <a:off x="5029200" y="2356376"/>
            <a:ext cx="813043"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r" eaLnBrk="1" hangingPunct="1">
              <a:lnSpc>
                <a:spcPct val="80000"/>
              </a:lnSpc>
              <a:spcBef>
                <a:spcPct val="0"/>
              </a:spcBef>
              <a:buClrTx/>
              <a:buSzTx/>
              <a:buFontTx/>
              <a:buNone/>
            </a:pPr>
            <a:r>
              <a:rPr lang="en-US" altLang="en-US" sz="1800" dirty="0"/>
              <a:t>‘Push’</a:t>
            </a:r>
          </a:p>
        </p:txBody>
      </p:sp>
      <p:sp>
        <p:nvSpPr>
          <p:cNvPr id="57" name="Text Box 14">
            <a:extLst>
              <a:ext uri="{FF2B5EF4-FFF2-40B4-BE49-F238E27FC236}">
                <a16:creationId xmlns:a16="http://schemas.microsoft.com/office/drawing/2014/main" id="{5DAFA1C1-3A29-4C27-A379-663FDD22E326}"/>
              </a:ext>
            </a:extLst>
          </p:cNvPr>
          <p:cNvSpPr txBox="1">
            <a:spLocks noChangeArrowheads="1"/>
          </p:cNvSpPr>
          <p:nvPr/>
        </p:nvSpPr>
        <p:spPr bwMode="auto">
          <a:xfrm>
            <a:off x="7620000" y="2365901"/>
            <a:ext cx="671979"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‘Pull’</a:t>
            </a:r>
          </a:p>
        </p:txBody>
      </p:sp>
      <p:cxnSp>
        <p:nvCxnSpPr>
          <p:cNvPr id="58" name="Straight Arrow Connector 57">
            <a:extLst>
              <a:ext uri="{FF2B5EF4-FFF2-40B4-BE49-F238E27FC236}">
                <a16:creationId xmlns:a16="http://schemas.microsoft.com/office/drawing/2014/main" id="{E874FEE9-46BD-46A3-90A3-DE7CC220FBFF}"/>
              </a:ext>
            </a:extLst>
          </p:cNvPr>
          <p:cNvCxnSpPr>
            <a:cxnSpLocks/>
          </p:cNvCxnSpPr>
          <p:nvPr/>
        </p:nvCxnSpPr>
        <p:spPr>
          <a:xfrm flipH="1">
            <a:off x="5867400" y="1828800"/>
            <a:ext cx="849775" cy="477455"/>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59" name="Straight Arrow Connector 58">
            <a:extLst>
              <a:ext uri="{FF2B5EF4-FFF2-40B4-BE49-F238E27FC236}">
                <a16:creationId xmlns:a16="http://schemas.microsoft.com/office/drawing/2014/main" id="{C370A4A1-FE96-4E70-B89E-839542A5E241}"/>
              </a:ext>
            </a:extLst>
          </p:cNvPr>
          <p:cNvCxnSpPr>
            <a:cxnSpLocks/>
          </p:cNvCxnSpPr>
          <p:nvPr/>
        </p:nvCxnSpPr>
        <p:spPr>
          <a:xfrm>
            <a:off x="6717173" y="1832208"/>
            <a:ext cx="902827" cy="474047"/>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101" name="Text Box 42">
            <a:extLst>
              <a:ext uri="{FF2B5EF4-FFF2-40B4-BE49-F238E27FC236}">
                <a16:creationId xmlns:a16="http://schemas.microsoft.com/office/drawing/2014/main" id="{334BC1A9-19DE-4364-B6DD-2EE35901B8C6}"/>
              </a:ext>
            </a:extLst>
          </p:cNvPr>
          <p:cNvSpPr txBox="1">
            <a:spLocks noChangeArrowheads="1"/>
          </p:cNvSpPr>
          <p:nvPr/>
        </p:nvSpPr>
        <p:spPr bwMode="auto">
          <a:xfrm>
            <a:off x="5551406" y="3192546"/>
            <a:ext cx="2276072"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ERD/choroidal effusion</a:t>
            </a:r>
          </a:p>
        </p:txBody>
      </p:sp>
      <p:sp>
        <p:nvSpPr>
          <p:cNvPr id="103" name="Text Box 47">
            <a:extLst>
              <a:ext uri="{FF2B5EF4-FFF2-40B4-BE49-F238E27FC236}">
                <a16:creationId xmlns:a16="http://schemas.microsoft.com/office/drawing/2014/main" id="{B8E0D8FB-F6B2-4B80-97DB-EF49CE3BCD2B}"/>
              </a:ext>
            </a:extLst>
          </p:cNvPr>
          <p:cNvSpPr txBox="1">
            <a:spLocks noChangeArrowheads="1"/>
          </p:cNvSpPr>
          <p:nvPr/>
        </p:nvSpPr>
        <p:spPr bwMode="auto">
          <a:xfrm>
            <a:off x="5543446" y="4055146"/>
            <a:ext cx="1619354"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err="1">
                <a:solidFill>
                  <a:schemeClr val="bg1">
                    <a:lumMod val="75000"/>
                  </a:schemeClr>
                </a:solidFill>
              </a:rPr>
              <a:t>Nanophthalmos</a:t>
            </a:r>
            <a:endParaRPr lang="en-US" altLang="en-US" sz="1600" dirty="0">
              <a:solidFill>
                <a:schemeClr val="bg1">
                  <a:lumMod val="75000"/>
                </a:schemeClr>
              </a:solidFill>
            </a:endParaRPr>
          </a:p>
        </p:txBody>
      </p:sp>
      <p:cxnSp>
        <p:nvCxnSpPr>
          <p:cNvPr id="104" name="Straight Connector 103">
            <a:extLst>
              <a:ext uri="{FF2B5EF4-FFF2-40B4-BE49-F238E27FC236}">
                <a16:creationId xmlns:a16="http://schemas.microsoft.com/office/drawing/2014/main" id="{49D87D4A-E317-4446-9B95-5184CB3968F3}"/>
              </a:ext>
            </a:extLst>
          </p:cNvPr>
          <p:cNvCxnSpPr>
            <a:cxnSpLocks/>
          </p:cNvCxnSpPr>
          <p:nvPr/>
        </p:nvCxnSpPr>
        <p:spPr>
          <a:xfrm flipH="1">
            <a:off x="5316229" y="2667000"/>
            <a:ext cx="7397" cy="2531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5" name="Straight Connector 104">
            <a:extLst>
              <a:ext uri="{FF2B5EF4-FFF2-40B4-BE49-F238E27FC236}">
                <a16:creationId xmlns:a16="http://schemas.microsoft.com/office/drawing/2014/main" id="{F40B6D71-75A8-4A88-864D-00D14C2F710D}"/>
              </a:ext>
            </a:extLst>
          </p:cNvPr>
          <p:cNvCxnSpPr/>
          <p:nvPr/>
        </p:nvCxnSpPr>
        <p:spPr>
          <a:xfrm flipH="1">
            <a:off x="5323624" y="2832814"/>
            <a:ext cx="24447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6" name="Straight Connector 105">
            <a:extLst>
              <a:ext uri="{FF2B5EF4-FFF2-40B4-BE49-F238E27FC236}">
                <a16:creationId xmlns:a16="http://schemas.microsoft.com/office/drawing/2014/main" id="{010BF7B2-AA07-4DCF-822D-E2DB5CC0BF59}"/>
              </a:ext>
            </a:extLst>
          </p:cNvPr>
          <p:cNvCxnSpPr/>
          <p:nvPr/>
        </p:nvCxnSpPr>
        <p:spPr>
          <a:xfrm flipH="1">
            <a:off x="5323624" y="3360065"/>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a:extLst>
              <a:ext uri="{FF2B5EF4-FFF2-40B4-BE49-F238E27FC236}">
                <a16:creationId xmlns:a16="http://schemas.microsoft.com/office/drawing/2014/main" id="{BAC8035C-3999-4C31-93CD-6C0D2ADEB73B}"/>
              </a:ext>
            </a:extLst>
          </p:cNvPr>
          <p:cNvCxnSpPr/>
          <p:nvPr/>
        </p:nvCxnSpPr>
        <p:spPr>
          <a:xfrm flipH="1">
            <a:off x="5323536" y="3786938"/>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8" name="Straight Connector 107">
            <a:extLst>
              <a:ext uri="{FF2B5EF4-FFF2-40B4-BE49-F238E27FC236}">
                <a16:creationId xmlns:a16="http://schemas.microsoft.com/office/drawing/2014/main" id="{DB64CAEE-69B4-426A-8A5B-D1269DBF0F66}"/>
              </a:ext>
            </a:extLst>
          </p:cNvPr>
          <p:cNvCxnSpPr/>
          <p:nvPr/>
        </p:nvCxnSpPr>
        <p:spPr>
          <a:xfrm flipH="1">
            <a:off x="5327493" y="4249152"/>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12" name="Straight Connector 111">
            <a:extLst>
              <a:ext uri="{FF2B5EF4-FFF2-40B4-BE49-F238E27FC236}">
                <a16:creationId xmlns:a16="http://schemas.microsoft.com/office/drawing/2014/main" id="{99A16C30-4BE4-48E5-8B65-0C5F3039B8DC}"/>
              </a:ext>
            </a:extLst>
          </p:cNvPr>
          <p:cNvCxnSpPr/>
          <p:nvPr/>
        </p:nvCxnSpPr>
        <p:spPr>
          <a:xfrm flipH="1">
            <a:off x="5333455" y="51816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13" name="Text Box 42">
            <a:extLst>
              <a:ext uri="{FF2B5EF4-FFF2-40B4-BE49-F238E27FC236}">
                <a16:creationId xmlns:a16="http://schemas.microsoft.com/office/drawing/2014/main" id="{056DFFD9-3CA2-42E7-90FE-4F14522E3504}"/>
              </a:ext>
            </a:extLst>
          </p:cNvPr>
          <p:cNvSpPr txBox="1">
            <a:spLocks noChangeArrowheads="1"/>
          </p:cNvSpPr>
          <p:nvPr/>
        </p:nvSpPr>
        <p:spPr bwMode="auto">
          <a:xfrm>
            <a:off x="5533954" y="3623846"/>
            <a:ext cx="1563248"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Retinal surgery</a:t>
            </a:r>
          </a:p>
        </p:txBody>
      </p:sp>
      <p:sp>
        <p:nvSpPr>
          <p:cNvPr id="118" name="Text Box 47">
            <a:extLst>
              <a:ext uri="{FF2B5EF4-FFF2-40B4-BE49-F238E27FC236}">
                <a16:creationId xmlns:a16="http://schemas.microsoft.com/office/drawing/2014/main" id="{3F59D898-ECAD-49F0-9425-2A1BC8DDA7B5}"/>
              </a:ext>
            </a:extLst>
          </p:cNvPr>
          <p:cNvSpPr txBox="1">
            <a:spLocks noChangeArrowheads="1"/>
          </p:cNvSpPr>
          <p:nvPr/>
        </p:nvSpPr>
        <p:spPr bwMode="auto">
          <a:xfrm>
            <a:off x="5523688" y="4538246"/>
            <a:ext cx="1516762"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b="1" dirty="0"/>
              <a:t>Drug-induced</a:t>
            </a:r>
          </a:p>
        </p:txBody>
      </p:sp>
      <p:sp>
        <p:nvSpPr>
          <p:cNvPr id="121" name="Text Box 45">
            <a:extLst>
              <a:ext uri="{FF2B5EF4-FFF2-40B4-BE49-F238E27FC236}">
                <a16:creationId xmlns:a16="http://schemas.microsoft.com/office/drawing/2014/main" id="{261B7576-5E47-4AEB-A7FB-9A1B9ECB52C4}"/>
              </a:ext>
            </a:extLst>
          </p:cNvPr>
          <p:cNvSpPr txBox="1">
            <a:spLocks noChangeArrowheads="1"/>
          </p:cNvSpPr>
          <p:nvPr/>
        </p:nvSpPr>
        <p:spPr bwMode="auto">
          <a:xfrm>
            <a:off x="5523688" y="5013493"/>
            <a:ext cx="582211"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PFV</a:t>
            </a:r>
          </a:p>
        </p:txBody>
      </p:sp>
      <p:sp>
        <p:nvSpPr>
          <p:cNvPr id="16" name="TextBox 15">
            <a:extLst>
              <a:ext uri="{FF2B5EF4-FFF2-40B4-BE49-F238E27FC236}">
                <a16:creationId xmlns:a16="http://schemas.microsoft.com/office/drawing/2014/main" id="{984E008D-FBBA-42B4-940E-EA26772E0161}"/>
              </a:ext>
            </a:extLst>
          </p:cNvPr>
          <p:cNvSpPr txBox="1"/>
          <p:nvPr/>
        </p:nvSpPr>
        <p:spPr>
          <a:xfrm>
            <a:off x="6230528" y="5257800"/>
            <a:ext cx="1326004" cy="369332"/>
          </a:xfrm>
          <a:prstGeom prst="rect">
            <a:avLst/>
          </a:prstGeom>
          <a:noFill/>
        </p:spPr>
        <p:txBody>
          <a:bodyPr wrap="none" rtlCol="0">
            <a:spAutoFit/>
          </a:bodyPr>
          <a:lstStyle/>
          <a:p>
            <a:pPr algn="ctr"/>
            <a:r>
              <a:rPr lang="en-US" dirty="0">
                <a:solidFill>
                  <a:schemeClr val="bg1">
                    <a:lumMod val="75000"/>
                  </a:schemeClr>
                </a:solidFill>
              </a:rPr>
              <a:t>Both/Either</a:t>
            </a:r>
          </a:p>
        </p:txBody>
      </p:sp>
      <p:cxnSp>
        <p:nvCxnSpPr>
          <p:cNvPr id="125" name="Straight Connector 124">
            <a:extLst>
              <a:ext uri="{FF2B5EF4-FFF2-40B4-BE49-F238E27FC236}">
                <a16:creationId xmlns:a16="http://schemas.microsoft.com/office/drawing/2014/main" id="{01138141-D318-4ED7-A7FE-D8F2155CE890}"/>
              </a:ext>
            </a:extLst>
          </p:cNvPr>
          <p:cNvCxnSpPr/>
          <p:nvPr/>
        </p:nvCxnSpPr>
        <p:spPr>
          <a:xfrm flipH="1">
            <a:off x="5334000" y="4724400"/>
            <a:ext cx="24447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00" name="Text Box 23">
            <a:extLst>
              <a:ext uri="{FF2B5EF4-FFF2-40B4-BE49-F238E27FC236}">
                <a16:creationId xmlns:a16="http://schemas.microsoft.com/office/drawing/2014/main" id="{D8F2FCFF-2984-4836-B000-9C5601A8EAAA}"/>
              </a:ext>
            </a:extLst>
          </p:cNvPr>
          <p:cNvSpPr txBox="1">
            <a:spLocks noChangeArrowheads="1"/>
          </p:cNvSpPr>
          <p:nvPr/>
        </p:nvSpPr>
        <p:spPr bwMode="auto">
          <a:xfrm>
            <a:off x="5530369" y="2667000"/>
            <a:ext cx="2143536"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Aqueous misdirection</a:t>
            </a:r>
          </a:p>
        </p:txBody>
      </p:sp>
      <p:sp>
        <p:nvSpPr>
          <p:cNvPr id="37" name="TextBox 36">
            <a:extLst>
              <a:ext uri="{FF2B5EF4-FFF2-40B4-BE49-F238E27FC236}">
                <a16:creationId xmlns:a16="http://schemas.microsoft.com/office/drawing/2014/main" id="{AA7C1905-3F86-4163-A06F-7D7233AE9BF0}"/>
              </a:ext>
            </a:extLst>
          </p:cNvPr>
          <p:cNvSpPr txBox="1"/>
          <p:nvPr/>
        </p:nvSpPr>
        <p:spPr>
          <a:xfrm>
            <a:off x="291298" y="2190512"/>
            <a:ext cx="5271302" cy="4278094"/>
          </a:xfrm>
          <a:prstGeom prst="rect">
            <a:avLst/>
          </a:prstGeom>
          <a:solidFill>
            <a:schemeClr val="accent1">
              <a:lumMod val="40000"/>
              <a:lumOff val="60000"/>
            </a:schemeClr>
          </a:solidFill>
        </p:spPr>
        <p:txBody>
          <a:bodyPr wrap="square" rtlCol="0">
            <a:spAutoFit/>
          </a:bodyPr>
          <a:lstStyle/>
          <a:p>
            <a:r>
              <a:rPr lang="en-US" sz="1600" i="1" dirty="0">
                <a:solidFill>
                  <a:schemeClr val="bg1">
                    <a:lumMod val="75000"/>
                  </a:schemeClr>
                </a:solidFill>
              </a:rPr>
              <a:t>The </a:t>
            </a:r>
            <a:r>
              <a:rPr lang="en-US" sz="1600" dirty="0">
                <a:solidFill>
                  <a:schemeClr val="bg1">
                    <a:lumMod val="75000"/>
                  </a:schemeClr>
                </a:solidFill>
              </a:rPr>
              <a:t>Glaucoma</a:t>
            </a:r>
            <a:r>
              <a:rPr lang="en-US" sz="1600" i="1" dirty="0">
                <a:solidFill>
                  <a:schemeClr val="bg1">
                    <a:lumMod val="75000"/>
                  </a:schemeClr>
                </a:solidFill>
              </a:rPr>
              <a:t> book addresses only one drug re inducing ACG. Which one?</a:t>
            </a:r>
          </a:p>
          <a:p>
            <a:r>
              <a:rPr lang="en-US" sz="1600" dirty="0">
                <a:solidFill>
                  <a:schemeClr val="bg1">
                    <a:lumMod val="75000"/>
                  </a:schemeClr>
                </a:solidFill>
              </a:rPr>
              <a:t>Topiramate</a:t>
            </a:r>
          </a:p>
          <a:p>
            <a:endParaRPr lang="en-US" sz="1600" dirty="0">
              <a:solidFill>
                <a:srgbClr val="0000FF"/>
              </a:solidFill>
            </a:endParaRPr>
          </a:p>
          <a:p>
            <a:r>
              <a:rPr lang="en-US" sz="1600" i="1" dirty="0">
                <a:solidFill>
                  <a:srgbClr val="0000FF"/>
                </a:solidFill>
              </a:rPr>
              <a:t>What are the common indications for topiramate use?</a:t>
            </a:r>
          </a:p>
          <a:p>
            <a:r>
              <a:rPr lang="en-US" sz="1600" dirty="0">
                <a:solidFill>
                  <a:schemeClr val="bg1">
                    <a:lumMod val="75000"/>
                  </a:schemeClr>
                </a:solidFill>
              </a:rPr>
              <a:t>--Migraine prophylaxis</a:t>
            </a:r>
          </a:p>
          <a:p>
            <a:r>
              <a:rPr lang="en-US" sz="1600" dirty="0">
                <a:solidFill>
                  <a:schemeClr val="bg1">
                    <a:lumMod val="75000"/>
                  </a:schemeClr>
                </a:solidFill>
              </a:rPr>
              <a:t>--Idiopathic intracranial hypertension</a:t>
            </a:r>
          </a:p>
          <a:p>
            <a:endParaRPr lang="en-US" sz="1600" dirty="0">
              <a:solidFill>
                <a:schemeClr val="accent1">
                  <a:lumMod val="40000"/>
                  <a:lumOff val="60000"/>
                </a:schemeClr>
              </a:solidFill>
            </a:endParaRPr>
          </a:p>
          <a:p>
            <a:r>
              <a:rPr lang="en-US" sz="1600" i="1" dirty="0">
                <a:solidFill>
                  <a:schemeClr val="accent1">
                    <a:lumMod val="40000"/>
                    <a:lumOff val="60000"/>
                  </a:schemeClr>
                </a:solidFill>
              </a:rPr>
              <a:t>What is the mechanism of angle closure?</a:t>
            </a:r>
          </a:p>
          <a:p>
            <a:r>
              <a:rPr lang="en-US" sz="1600" dirty="0">
                <a:solidFill>
                  <a:schemeClr val="accent1">
                    <a:lumMod val="40000"/>
                    <a:lumOff val="60000"/>
                  </a:schemeClr>
                </a:solidFill>
              </a:rPr>
              <a:t>Ciliochoroidal effusion  leads to zonular relaxation, which leads to pronounced anterior movement of the lens-iris diaphragm, which shallows the AC and causes the peripheral iris to appose and close the angle</a:t>
            </a:r>
          </a:p>
          <a:p>
            <a:endParaRPr lang="en-US" sz="1600" dirty="0">
              <a:solidFill>
                <a:schemeClr val="accent1">
                  <a:lumMod val="40000"/>
                  <a:lumOff val="60000"/>
                </a:schemeClr>
              </a:solidFill>
            </a:endParaRPr>
          </a:p>
          <a:p>
            <a:r>
              <a:rPr lang="en-US" sz="1600" i="1" dirty="0">
                <a:solidFill>
                  <a:schemeClr val="accent1">
                    <a:lumMod val="40000"/>
                    <a:lumOff val="60000"/>
                  </a:schemeClr>
                </a:solidFill>
              </a:rPr>
              <a:t>What is the classic presentation of topiramate-induced ACG?</a:t>
            </a:r>
          </a:p>
          <a:p>
            <a:r>
              <a:rPr lang="en-US" sz="1600" dirty="0">
                <a:solidFill>
                  <a:schemeClr val="accent1">
                    <a:lumMod val="40000"/>
                    <a:lumOff val="60000"/>
                  </a:schemeClr>
                </a:solidFill>
              </a:rPr>
              <a:t>Severe  bilateral  ocular pain, plus blurry vision</a:t>
            </a:r>
          </a:p>
        </p:txBody>
      </p:sp>
      <p:sp>
        <p:nvSpPr>
          <p:cNvPr id="36" name="Oval 35">
            <a:extLst>
              <a:ext uri="{FF2B5EF4-FFF2-40B4-BE49-F238E27FC236}">
                <a16:creationId xmlns:a16="http://schemas.microsoft.com/office/drawing/2014/main" id="{D6542147-4985-4B99-9C18-1F765A648387}"/>
              </a:ext>
            </a:extLst>
          </p:cNvPr>
          <p:cNvSpPr/>
          <p:nvPr/>
        </p:nvSpPr>
        <p:spPr>
          <a:xfrm>
            <a:off x="5441637" y="4462669"/>
            <a:ext cx="1655565" cy="490331"/>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TextBox 37">
            <a:extLst>
              <a:ext uri="{FF2B5EF4-FFF2-40B4-BE49-F238E27FC236}">
                <a16:creationId xmlns:a16="http://schemas.microsoft.com/office/drawing/2014/main" id="{96C765C7-B44F-47DC-8D5E-49DC267963A7}"/>
              </a:ext>
            </a:extLst>
          </p:cNvPr>
          <p:cNvSpPr txBox="1"/>
          <p:nvPr/>
        </p:nvSpPr>
        <p:spPr>
          <a:xfrm>
            <a:off x="582700" y="3610132"/>
            <a:ext cx="4417447" cy="954107"/>
          </a:xfrm>
          <a:prstGeom prst="rect">
            <a:avLst/>
          </a:prstGeom>
          <a:solidFill>
            <a:srgbClr val="FFCC99"/>
          </a:solidFill>
        </p:spPr>
        <p:txBody>
          <a:bodyPr wrap="square" rtlCol="0">
            <a:spAutoFit/>
          </a:bodyPr>
          <a:lstStyle/>
          <a:p>
            <a:r>
              <a:rPr lang="en-US" sz="1400" i="1" dirty="0">
                <a:solidFill>
                  <a:srgbClr val="0000FF"/>
                </a:solidFill>
              </a:rPr>
              <a:t>The </a:t>
            </a:r>
            <a:r>
              <a:rPr lang="en-US" sz="1400" dirty="0">
                <a:solidFill>
                  <a:srgbClr val="0000FF"/>
                </a:solidFill>
              </a:rPr>
              <a:t>Glaucoma</a:t>
            </a:r>
            <a:r>
              <a:rPr lang="en-US" sz="1400" i="1" dirty="0">
                <a:solidFill>
                  <a:srgbClr val="0000FF"/>
                </a:solidFill>
              </a:rPr>
              <a:t> book mentions two other indications—what are they?</a:t>
            </a:r>
          </a:p>
          <a:p>
            <a:r>
              <a:rPr lang="en-US" sz="1400" dirty="0">
                <a:solidFill>
                  <a:srgbClr val="0000FF"/>
                </a:solidFill>
              </a:rPr>
              <a:t>--</a:t>
            </a:r>
          </a:p>
          <a:p>
            <a:r>
              <a:rPr lang="en-US" sz="1400" dirty="0">
                <a:solidFill>
                  <a:srgbClr val="0000FF"/>
                </a:solidFill>
              </a:rPr>
              <a:t>--</a:t>
            </a:r>
          </a:p>
        </p:txBody>
      </p:sp>
      <p:sp>
        <p:nvSpPr>
          <p:cNvPr id="39" name="TextBox 38">
            <a:extLst>
              <a:ext uri="{FF2B5EF4-FFF2-40B4-BE49-F238E27FC236}">
                <a16:creationId xmlns:a16="http://schemas.microsoft.com/office/drawing/2014/main" id="{6AA69C85-79AF-4820-A417-258751699DBF}"/>
              </a:ext>
            </a:extLst>
          </p:cNvPr>
          <p:cNvSpPr txBox="1"/>
          <p:nvPr/>
        </p:nvSpPr>
        <p:spPr>
          <a:xfrm>
            <a:off x="1285173" y="3079578"/>
            <a:ext cx="527709" cy="323165"/>
          </a:xfrm>
          <a:prstGeom prst="rect">
            <a:avLst/>
          </a:prstGeom>
          <a:noFill/>
        </p:spPr>
        <p:txBody>
          <a:bodyPr wrap="none" rtlCol="0">
            <a:spAutoFit/>
          </a:bodyPr>
          <a:lstStyle/>
          <a:p>
            <a:r>
              <a:rPr lang="en-US" sz="1500" dirty="0">
                <a:latin typeface="Segoe Script" panose="030B0504020000000003" pitchFamily="66" charset="0"/>
              </a:rPr>
              <a:t>less</a:t>
            </a:r>
          </a:p>
        </p:txBody>
      </p:sp>
      <p:sp>
        <p:nvSpPr>
          <p:cNvPr id="40" name="TextBox 39">
            <a:extLst>
              <a:ext uri="{FF2B5EF4-FFF2-40B4-BE49-F238E27FC236}">
                <a16:creationId xmlns:a16="http://schemas.microsoft.com/office/drawing/2014/main" id="{E4EBB8E5-831A-4E1B-AC19-8BC9208135CA}"/>
              </a:ext>
            </a:extLst>
          </p:cNvPr>
          <p:cNvSpPr txBox="1"/>
          <p:nvPr/>
        </p:nvSpPr>
        <p:spPr>
          <a:xfrm>
            <a:off x="1416500" y="3288268"/>
            <a:ext cx="293670" cy="369332"/>
          </a:xfrm>
          <a:prstGeom prst="rect">
            <a:avLst/>
          </a:prstGeom>
          <a:noFill/>
        </p:spPr>
        <p:txBody>
          <a:bodyPr wrap="none" rtlCol="0">
            <a:spAutoFit/>
          </a:bodyPr>
          <a:lstStyle/>
          <a:p>
            <a:r>
              <a:rPr lang="en-US" dirty="0"/>
              <a:t>^</a:t>
            </a:r>
          </a:p>
        </p:txBody>
      </p:sp>
    </p:spTree>
    <p:extLst>
      <p:ext uri="{BB962C8B-B14F-4D97-AF65-F5344CB8AC3E}">
        <p14:creationId xmlns:p14="http://schemas.microsoft.com/office/powerpoint/2010/main" val="2873493208"/>
      </p:ext>
    </p:extLst>
  </p:cSld>
  <p:clrMapOvr>
    <a:masterClrMapping/>
  </p:clrMapOvr>
</p:sld>
</file>

<file path=ppt/slides/slide2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Straight Arrow Connector 12">
            <a:extLst>
              <a:ext uri="{FF2B5EF4-FFF2-40B4-BE49-F238E27FC236}">
                <a16:creationId xmlns:a16="http://schemas.microsoft.com/office/drawing/2014/main" id="{A6DE2085-829C-480C-9216-69D6039C0A37}"/>
              </a:ext>
            </a:extLst>
          </p:cNvPr>
          <p:cNvCxnSpPr>
            <a:cxnSpLocks/>
          </p:cNvCxnSpPr>
          <p:nvPr/>
        </p:nvCxnSpPr>
        <p:spPr>
          <a:xfrm>
            <a:off x="6717173" y="1828800"/>
            <a:ext cx="0" cy="3462754"/>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43014" name="Text Box 6"/>
          <p:cNvSpPr txBox="1">
            <a:spLocks noChangeArrowheads="1"/>
          </p:cNvSpPr>
          <p:nvPr/>
        </p:nvSpPr>
        <p:spPr bwMode="auto">
          <a:xfrm>
            <a:off x="533400" y="2356376"/>
            <a:ext cx="1005403"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Lens-</a:t>
            </a:r>
          </a:p>
          <a:p>
            <a:pPr algn="ctr" eaLnBrk="1" hangingPunct="1">
              <a:lnSpc>
                <a:spcPct val="80000"/>
              </a:lnSpc>
              <a:spcBef>
                <a:spcPct val="0"/>
              </a:spcBef>
              <a:buClrTx/>
              <a:buSzTx/>
              <a:buFontTx/>
              <a:buNone/>
            </a:pPr>
            <a:r>
              <a:rPr lang="en-US" altLang="en-US" sz="1800" dirty="0">
                <a:solidFill>
                  <a:schemeClr val="bg1">
                    <a:lumMod val="75000"/>
                  </a:schemeClr>
                </a:solidFill>
              </a:rPr>
              <a:t>Induced</a:t>
            </a:r>
          </a:p>
        </p:txBody>
      </p:sp>
      <p:sp>
        <p:nvSpPr>
          <p:cNvPr id="43017" name="Text Box 14"/>
          <p:cNvSpPr txBox="1">
            <a:spLocks noChangeArrowheads="1"/>
          </p:cNvSpPr>
          <p:nvPr/>
        </p:nvSpPr>
        <p:spPr bwMode="auto">
          <a:xfrm>
            <a:off x="3026498" y="2365901"/>
            <a:ext cx="1633781"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Aphakic/</a:t>
            </a:r>
          </a:p>
          <a:p>
            <a:pPr algn="ctr" eaLnBrk="1" hangingPunct="1">
              <a:lnSpc>
                <a:spcPct val="80000"/>
              </a:lnSpc>
              <a:spcBef>
                <a:spcPct val="0"/>
              </a:spcBef>
              <a:buClrTx/>
              <a:buSzTx/>
              <a:buFontTx/>
              <a:buNone/>
            </a:pPr>
            <a:r>
              <a:rPr lang="en-US" altLang="en-US" sz="1800" dirty="0" err="1">
                <a:solidFill>
                  <a:schemeClr val="bg1">
                    <a:lumMod val="75000"/>
                  </a:schemeClr>
                </a:solidFill>
              </a:rPr>
              <a:t>Pseudophakic</a:t>
            </a:r>
            <a:endParaRPr lang="en-US" altLang="en-US" sz="1800" dirty="0">
              <a:solidFill>
                <a:schemeClr val="bg1">
                  <a:lumMod val="75000"/>
                </a:schemeClr>
              </a:solidFill>
            </a:endParaRPr>
          </a:p>
        </p:txBody>
      </p:sp>
      <p:sp>
        <p:nvSpPr>
          <p:cNvPr id="43031" name="Text Box 35"/>
          <p:cNvSpPr txBox="1">
            <a:spLocks noChangeArrowheads="1"/>
          </p:cNvSpPr>
          <p:nvPr/>
        </p:nvSpPr>
        <p:spPr bwMode="auto">
          <a:xfrm>
            <a:off x="1190847" y="1295400"/>
            <a:ext cx="2473754"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solidFill>
                  <a:schemeClr val="bg1">
                    <a:lumMod val="75000"/>
                  </a:schemeClr>
                </a:solidFill>
              </a:rPr>
              <a:t>w/ Pupillary Block</a:t>
            </a:r>
          </a:p>
        </p:txBody>
      </p:sp>
      <p:sp>
        <p:nvSpPr>
          <p:cNvPr id="43032" name="Text Box 36"/>
          <p:cNvSpPr txBox="1">
            <a:spLocks noChangeArrowheads="1"/>
          </p:cNvSpPr>
          <p:nvPr/>
        </p:nvSpPr>
        <p:spPr bwMode="auto">
          <a:xfrm>
            <a:off x="5181600" y="1295400"/>
            <a:ext cx="2630848"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t>w/o Pupillary Block</a:t>
            </a:r>
          </a:p>
        </p:txBody>
      </p:sp>
      <p:sp>
        <p:nvSpPr>
          <p:cNvPr id="49" name="Rectangle 2">
            <a:extLst>
              <a:ext uri="{FF2B5EF4-FFF2-40B4-BE49-F238E27FC236}">
                <a16:creationId xmlns:a16="http://schemas.microsoft.com/office/drawing/2014/main" id="{240EE5BF-F7D2-4FC8-A5DD-F6B5423153C6}"/>
              </a:ext>
            </a:extLst>
          </p:cNvPr>
          <p:cNvSpPr>
            <a:spLocks noGrp="1" noChangeArrowheads="1"/>
          </p:cNvSpPr>
          <p:nvPr>
            <p:ph type="title"/>
          </p:nvPr>
        </p:nvSpPr>
        <p:spPr>
          <a:xfrm>
            <a:off x="457200" y="304800"/>
            <a:ext cx="7543800" cy="563562"/>
          </a:xfrm>
        </p:spPr>
        <p:txBody>
          <a:bodyPr/>
          <a:lstStyle/>
          <a:p>
            <a:pPr eaLnBrk="1" hangingPunct="1"/>
            <a:r>
              <a:rPr lang="en-US" altLang="en-US" sz="3500" dirty="0"/>
              <a:t>A</a:t>
            </a:r>
          </a:p>
        </p:txBody>
      </p:sp>
      <p:sp>
        <p:nvSpPr>
          <p:cNvPr id="50" name="TextBox 49">
            <a:extLst>
              <a:ext uri="{FF2B5EF4-FFF2-40B4-BE49-F238E27FC236}">
                <a16:creationId xmlns:a16="http://schemas.microsoft.com/office/drawing/2014/main" id="{CF426230-46C8-405C-9015-99EF57762A2E}"/>
              </a:ext>
            </a:extLst>
          </p:cNvPr>
          <p:cNvSpPr txBox="1"/>
          <p:nvPr/>
        </p:nvSpPr>
        <p:spPr>
          <a:xfrm>
            <a:off x="2259496" y="189094"/>
            <a:ext cx="4607480" cy="400110"/>
          </a:xfrm>
          <a:prstGeom prst="rect">
            <a:avLst/>
          </a:prstGeom>
          <a:solidFill>
            <a:schemeClr val="accent1">
              <a:lumMod val="60000"/>
              <a:lumOff val="40000"/>
            </a:schemeClr>
          </a:solidFill>
        </p:spPr>
        <p:txBody>
          <a:bodyPr wrap="none" rtlCol="0">
            <a:spAutoFit/>
          </a:bodyPr>
          <a:lstStyle/>
          <a:p>
            <a:pPr algn="ctr"/>
            <a:r>
              <a:rPr lang="en-US" sz="2000" b="1" dirty="0"/>
              <a:t>Secondary Angle Closure Glaucoma</a:t>
            </a:r>
          </a:p>
        </p:txBody>
      </p:sp>
      <p:sp>
        <p:nvSpPr>
          <p:cNvPr id="2" name="TextBox 1">
            <a:extLst>
              <a:ext uri="{FF2B5EF4-FFF2-40B4-BE49-F238E27FC236}">
                <a16:creationId xmlns:a16="http://schemas.microsoft.com/office/drawing/2014/main" id="{A7E30BEC-923B-4C9A-A856-BDD0D882F6B8}"/>
              </a:ext>
            </a:extLst>
          </p:cNvPr>
          <p:cNvSpPr txBox="1"/>
          <p:nvPr/>
        </p:nvSpPr>
        <p:spPr>
          <a:xfrm>
            <a:off x="887305" y="2844119"/>
            <a:ext cx="1494320" cy="338554"/>
          </a:xfrm>
          <a:prstGeom prst="rect">
            <a:avLst/>
          </a:prstGeom>
          <a:noFill/>
        </p:spPr>
        <p:txBody>
          <a:bodyPr wrap="none" rtlCol="0">
            <a:spAutoFit/>
          </a:bodyPr>
          <a:lstStyle/>
          <a:p>
            <a:r>
              <a:rPr lang="en-US" sz="1600" dirty="0" err="1">
                <a:solidFill>
                  <a:schemeClr val="bg1">
                    <a:lumMod val="75000"/>
                  </a:schemeClr>
                </a:solidFill>
              </a:rPr>
              <a:t>Phacomorphic</a:t>
            </a:r>
            <a:endParaRPr lang="en-US" sz="1600" dirty="0">
              <a:solidFill>
                <a:schemeClr val="bg1">
                  <a:lumMod val="75000"/>
                </a:schemeClr>
              </a:solidFill>
            </a:endParaRPr>
          </a:p>
        </p:txBody>
      </p:sp>
      <p:sp>
        <p:nvSpPr>
          <p:cNvPr id="51" name="TextBox 50">
            <a:extLst>
              <a:ext uri="{FF2B5EF4-FFF2-40B4-BE49-F238E27FC236}">
                <a16:creationId xmlns:a16="http://schemas.microsoft.com/office/drawing/2014/main" id="{156069D4-340B-4160-A336-EBF73557CEE0}"/>
              </a:ext>
            </a:extLst>
          </p:cNvPr>
          <p:cNvSpPr txBox="1"/>
          <p:nvPr/>
        </p:nvSpPr>
        <p:spPr>
          <a:xfrm>
            <a:off x="884725" y="3175578"/>
            <a:ext cx="1402948" cy="338554"/>
          </a:xfrm>
          <a:prstGeom prst="rect">
            <a:avLst/>
          </a:prstGeom>
          <a:noFill/>
        </p:spPr>
        <p:txBody>
          <a:bodyPr wrap="none" rtlCol="0">
            <a:spAutoFit/>
          </a:bodyPr>
          <a:lstStyle/>
          <a:p>
            <a:r>
              <a:rPr lang="en-US" sz="1600" dirty="0">
                <a:solidFill>
                  <a:schemeClr val="bg1">
                    <a:lumMod val="75000"/>
                  </a:schemeClr>
                </a:solidFill>
              </a:rPr>
              <a:t>Ectopia </a:t>
            </a:r>
            <a:r>
              <a:rPr lang="en-US" sz="1600" dirty="0" err="1">
                <a:solidFill>
                  <a:schemeClr val="bg1">
                    <a:lumMod val="75000"/>
                  </a:schemeClr>
                </a:solidFill>
              </a:rPr>
              <a:t>lentis</a:t>
            </a:r>
            <a:endParaRPr lang="en-US" sz="1600" dirty="0">
              <a:solidFill>
                <a:schemeClr val="bg1">
                  <a:lumMod val="75000"/>
                </a:schemeClr>
              </a:solidFill>
            </a:endParaRPr>
          </a:p>
        </p:txBody>
      </p:sp>
      <p:cxnSp>
        <p:nvCxnSpPr>
          <p:cNvPr id="71" name="Straight Connector 70">
            <a:extLst>
              <a:ext uri="{FF2B5EF4-FFF2-40B4-BE49-F238E27FC236}">
                <a16:creationId xmlns:a16="http://schemas.microsoft.com/office/drawing/2014/main" id="{C104938D-BA8D-4E39-9D5F-9EE2012F2F3C}"/>
              </a:ext>
            </a:extLst>
          </p:cNvPr>
          <p:cNvCxnSpPr>
            <a:cxnSpLocks/>
          </p:cNvCxnSpPr>
          <p:nvPr/>
        </p:nvCxnSpPr>
        <p:spPr>
          <a:xfrm flipH="1">
            <a:off x="762665" y="3023488"/>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2A7E4E40-472F-4E50-8A7A-45C10FDD7171}"/>
              </a:ext>
            </a:extLst>
          </p:cNvPr>
          <p:cNvCxnSpPr>
            <a:cxnSpLocks/>
          </p:cNvCxnSpPr>
          <p:nvPr/>
        </p:nvCxnSpPr>
        <p:spPr>
          <a:xfrm flipH="1">
            <a:off x="762665" y="2948600"/>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C3924889-45B9-4383-9C9E-48F0A9C27AD8}"/>
              </a:ext>
            </a:extLst>
          </p:cNvPr>
          <p:cNvCxnSpPr>
            <a:cxnSpLocks/>
          </p:cNvCxnSpPr>
          <p:nvPr/>
        </p:nvCxnSpPr>
        <p:spPr>
          <a:xfrm flipH="1">
            <a:off x="748719" y="2838976"/>
            <a:ext cx="13947" cy="5088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 name="Straight Arrow Connector 5">
            <a:extLst>
              <a:ext uri="{FF2B5EF4-FFF2-40B4-BE49-F238E27FC236}">
                <a16:creationId xmlns:a16="http://schemas.microsoft.com/office/drawing/2014/main" id="{A3439F0C-5143-461F-8F3C-2E830785DEFC}"/>
              </a:ext>
            </a:extLst>
          </p:cNvPr>
          <p:cNvCxnSpPr>
            <a:stCxn id="50" idx="2"/>
          </p:cNvCxnSpPr>
          <p:nvPr/>
        </p:nvCxnSpPr>
        <p:spPr>
          <a:xfrm flipH="1">
            <a:off x="2971800" y="589204"/>
            <a:ext cx="1591436" cy="706196"/>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0" name="Straight Arrow Connector 9">
            <a:extLst>
              <a:ext uri="{FF2B5EF4-FFF2-40B4-BE49-F238E27FC236}">
                <a16:creationId xmlns:a16="http://schemas.microsoft.com/office/drawing/2014/main" id="{84DC796E-F6ED-4FBB-82D2-A260F480BF8A}"/>
              </a:ext>
            </a:extLst>
          </p:cNvPr>
          <p:cNvCxnSpPr>
            <a:cxnSpLocks/>
          </p:cNvCxnSpPr>
          <p:nvPr/>
        </p:nvCxnSpPr>
        <p:spPr>
          <a:xfrm>
            <a:off x="4572000" y="589204"/>
            <a:ext cx="1600200" cy="706196"/>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6" name="Straight Arrow Connector 25">
            <a:extLst>
              <a:ext uri="{FF2B5EF4-FFF2-40B4-BE49-F238E27FC236}">
                <a16:creationId xmlns:a16="http://schemas.microsoft.com/office/drawing/2014/main" id="{B70E0124-9B84-41A5-8D84-A66B7838A706}"/>
              </a:ext>
            </a:extLst>
          </p:cNvPr>
          <p:cNvCxnSpPr>
            <a:cxnSpLocks/>
          </p:cNvCxnSpPr>
          <p:nvPr/>
        </p:nvCxnSpPr>
        <p:spPr>
          <a:xfrm flipH="1">
            <a:off x="1159539" y="1828800"/>
            <a:ext cx="1290435" cy="478059"/>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28" name="Straight Arrow Connector 27">
            <a:extLst>
              <a:ext uri="{FF2B5EF4-FFF2-40B4-BE49-F238E27FC236}">
                <a16:creationId xmlns:a16="http://schemas.microsoft.com/office/drawing/2014/main" id="{567A4249-5C59-4416-8A8E-1C35913900AB}"/>
              </a:ext>
            </a:extLst>
          </p:cNvPr>
          <p:cNvCxnSpPr>
            <a:cxnSpLocks/>
          </p:cNvCxnSpPr>
          <p:nvPr/>
        </p:nvCxnSpPr>
        <p:spPr>
          <a:xfrm>
            <a:off x="2449973" y="1832208"/>
            <a:ext cx="1268784"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56" name="Text Box 6">
            <a:extLst>
              <a:ext uri="{FF2B5EF4-FFF2-40B4-BE49-F238E27FC236}">
                <a16:creationId xmlns:a16="http://schemas.microsoft.com/office/drawing/2014/main" id="{557983BD-9D64-49B9-A366-A08663B0451F}"/>
              </a:ext>
            </a:extLst>
          </p:cNvPr>
          <p:cNvSpPr txBox="1">
            <a:spLocks noChangeArrowheads="1"/>
          </p:cNvSpPr>
          <p:nvPr/>
        </p:nvSpPr>
        <p:spPr bwMode="auto">
          <a:xfrm>
            <a:off x="5029200" y="2356376"/>
            <a:ext cx="813043"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r" eaLnBrk="1" hangingPunct="1">
              <a:lnSpc>
                <a:spcPct val="80000"/>
              </a:lnSpc>
              <a:spcBef>
                <a:spcPct val="0"/>
              </a:spcBef>
              <a:buClrTx/>
              <a:buSzTx/>
              <a:buFontTx/>
              <a:buNone/>
            </a:pPr>
            <a:r>
              <a:rPr lang="en-US" altLang="en-US" sz="1800" dirty="0"/>
              <a:t>‘Push’</a:t>
            </a:r>
          </a:p>
        </p:txBody>
      </p:sp>
      <p:sp>
        <p:nvSpPr>
          <p:cNvPr id="57" name="Text Box 14">
            <a:extLst>
              <a:ext uri="{FF2B5EF4-FFF2-40B4-BE49-F238E27FC236}">
                <a16:creationId xmlns:a16="http://schemas.microsoft.com/office/drawing/2014/main" id="{5DAFA1C1-3A29-4C27-A379-663FDD22E326}"/>
              </a:ext>
            </a:extLst>
          </p:cNvPr>
          <p:cNvSpPr txBox="1">
            <a:spLocks noChangeArrowheads="1"/>
          </p:cNvSpPr>
          <p:nvPr/>
        </p:nvSpPr>
        <p:spPr bwMode="auto">
          <a:xfrm>
            <a:off x="7620000" y="2365901"/>
            <a:ext cx="671979"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‘Pull’</a:t>
            </a:r>
          </a:p>
        </p:txBody>
      </p:sp>
      <p:cxnSp>
        <p:nvCxnSpPr>
          <p:cNvPr id="58" name="Straight Arrow Connector 57">
            <a:extLst>
              <a:ext uri="{FF2B5EF4-FFF2-40B4-BE49-F238E27FC236}">
                <a16:creationId xmlns:a16="http://schemas.microsoft.com/office/drawing/2014/main" id="{E874FEE9-46BD-46A3-90A3-DE7CC220FBFF}"/>
              </a:ext>
            </a:extLst>
          </p:cNvPr>
          <p:cNvCxnSpPr>
            <a:cxnSpLocks/>
          </p:cNvCxnSpPr>
          <p:nvPr/>
        </p:nvCxnSpPr>
        <p:spPr>
          <a:xfrm flipH="1">
            <a:off x="5867400" y="1828800"/>
            <a:ext cx="849775" cy="477455"/>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59" name="Straight Arrow Connector 58">
            <a:extLst>
              <a:ext uri="{FF2B5EF4-FFF2-40B4-BE49-F238E27FC236}">
                <a16:creationId xmlns:a16="http://schemas.microsoft.com/office/drawing/2014/main" id="{C370A4A1-FE96-4E70-B89E-839542A5E241}"/>
              </a:ext>
            </a:extLst>
          </p:cNvPr>
          <p:cNvCxnSpPr>
            <a:cxnSpLocks/>
          </p:cNvCxnSpPr>
          <p:nvPr/>
        </p:nvCxnSpPr>
        <p:spPr>
          <a:xfrm>
            <a:off x="6717173" y="1832208"/>
            <a:ext cx="902827" cy="474047"/>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101" name="Text Box 42">
            <a:extLst>
              <a:ext uri="{FF2B5EF4-FFF2-40B4-BE49-F238E27FC236}">
                <a16:creationId xmlns:a16="http://schemas.microsoft.com/office/drawing/2014/main" id="{334BC1A9-19DE-4364-B6DD-2EE35901B8C6}"/>
              </a:ext>
            </a:extLst>
          </p:cNvPr>
          <p:cNvSpPr txBox="1">
            <a:spLocks noChangeArrowheads="1"/>
          </p:cNvSpPr>
          <p:nvPr/>
        </p:nvSpPr>
        <p:spPr bwMode="auto">
          <a:xfrm>
            <a:off x="5551406" y="3192546"/>
            <a:ext cx="2276072"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ERD/choroidal effusion</a:t>
            </a:r>
          </a:p>
        </p:txBody>
      </p:sp>
      <p:sp>
        <p:nvSpPr>
          <p:cNvPr id="103" name="Text Box 47">
            <a:extLst>
              <a:ext uri="{FF2B5EF4-FFF2-40B4-BE49-F238E27FC236}">
                <a16:creationId xmlns:a16="http://schemas.microsoft.com/office/drawing/2014/main" id="{B8E0D8FB-F6B2-4B80-97DB-EF49CE3BCD2B}"/>
              </a:ext>
            </a:extLst>
          </p:cNvPr>
          <p:cNvSpPr txBox="1">
            <a:spLocks noChangeArrowheads="1"/>
          </p:cNvSpPr>
          <p:nvPr/>
        </p:nvSpPr>
        <p:spPr bwMode="auto">
          <a:xfrm>
            <a:off x="5543446" y="4055146"/>
            <a:ext cx="1619354"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err="1">
                <a:solidFill>
                  <a:schemeClr val="bg1">
                    <a:lumMod val="75000"/>
                  </a:schemeClr>
                </a:solidFill>
              </a:rPr>
              <a:t>Nanophthalmos</a:t>
            </a:r>
            <a:endParaRPr lang="en-US" altLang="en-US" sz="1600" dirty="0">
              <a:solidFill>
                <a:schemeClr val="bg1">
                  <a:lumMod val="75000"/>
                </a:schemeClr>
              </a:solidFill>
            </a:endParaRPr>
          </a:p>
        </p:txBody>
      </p:sp>
      <p:cxnSp>
        <p:nvCxnSpPr>
          <p:cNvPr id="104" name="Straight Connector 103">
            <a:extLst>
              <a:ext uri="{FF2B5EF4-FFF2-40B4-BE49-F238E27FC236}">
                <a16:creationId xmlns:a16="http://schemas.microsoft.com/office/drawing/2014/main" id="{49D87D4A-E317-4446-9B95-5184CB3968F3}"/>
              </a:ext>
            </a:extLst>
          </p:cNvPr>
          <p:cNvCxnSpPr>
            <a:cxnSpLocks/>
          </p:cNvCxnSpPr>
          <p:nvPr/>
        </p:nvCxnSpPr>
        <p:spPr>
          <a:xfrm flipH="1">
            <a:off x="5316229" y="2667000"/>
            <a:ext cx="7397" cy="2531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5" name="Straight Connector 104">
            <a:extLst>
              <a:ext uri="{FF2B5EF4-FFF2-40B4-BE49-F238E27FC236}">
                <a16:creationId xmlns:a16="http://schemas.microsoft.com/office/drawing/2014/main" id="{F40B6D71-75A8-4A88-864D-00D14C2F710D}"/>
              </a:ext>
            </a:extLst>
          </p:cNvPr>
          <p:cNvCxnSpPr/>
          <p:nvPr/>
        </p:nvCxnSpPr>
        <p:spPr>
          <a:xfrm flipH="1">
            <a:off x="5323624" y="2832814"/>
            <a:ext cx="24447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6" name="Straight Connector 105">
            <a:extLst>
              <a:ext uri="{FF2B5EF4-FFF2-40B4-BE49-F238E27FC236}">
                <a16:creationId xmlns:a16="http://schemas.microsoft.com/office/drawing/2014/main" id="{010BF7B2-AA07-4DCF-822D-E2DB5CC0BF59}"/>
              </a:ext>
            </a:extLst>
          </p:cNvPr>
          <p:cNvCxnSpPr/>
          <p:nvPr/>
        </p:nvCxnSpPr>
        <p:spPr>
          <a:xfrm flipH="1">
            <a:off x="5323624" y="3360065"/>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a:extLst>
              <a:ext uri="{FF2B5EF4-FFF2-40B4-BE49-F238E27FC236}">
                <a16:creationId xmlns:a16="http://schemas.microsoft.com/office/drawing/2014/main" id="{BAC8035C-3999-4C31-93CD-6C0D2ADEB73B}"/>
              </a:ext>
            </a:extLst>
          </p:cNvPr>
          <p:cNvCxnSpPr/>
          <p:nvPr/>
        </p:nvCxnSpPr>
        <p:spPr>
          <a:xfrm flipH="1">
            <a:off x="5323536" y="3786938"/>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8" name="Straight Connector 107">
            <a:extLst>
              <a:ext uri="{FF2B5EF4-FFF2-40B4-BE49-F238E27FC236}">
                <a16:creationId xmlns:a16="http://schemas.microsoft.com/office/drawing/2014/main" id="{DB64CAEE-69B4-426A-8A5B-D1269DBF0F66}"/>
              </a:ext>
            </a:extLst>
          </p:cNvPr>
          <p:cNvCxnSpPr/>
          <p:nvPr/>
        </p:nvCxnSpPr>
        <p:spPr>
          <a:xfrm flipH="1">
            <a:off x="5327493" y="4249152"/>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12" name="Straight Connector 111">
            <a:extLst>
              <a:ext uri="{FF2B5EF4-FFF2-40B4-BE49-F238E27FC236}">
                <a16:creationId xmlns:a16="http://schemas.microsoft.com/office/drawing/2014/main" id="{99A16C30-4BE4-48E5-8B65-0C5F3039B8DC}"/>
              </a:ext>
            </a:extLst>
          </p:cNvPr>
          <p:cNvCxnSpPr/>
          <p:nvPr/>
        </p:nvCxnSpPr>
        <p:spPr>
          <a:xfrm flipH="1">
            <a:off x="5333455" y="51816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13" name="Text Box 42">
            <a:extLst>
              <a:ext uri="{FF2B5EF4-FFF2-40B4-BE49-F238E27FC236}">
                <a16:creationId xmlns:a16="http://schemas.microsoft.com/office/drawing/2014/main" id="{056DFFD9-3CA2-42E7-90FE-4F14522E3504}"/>
              </a:ext>
            </a:extLst>
          </p:cNvPr>
          <p:cNvSpPr txBox="1">
            <a:spLocks noChangeArrowheads="1"/>
          </p:cNvSpPr>
          <p:nvPr/>
        </p:nvSpPr>
        <p:spPr bwMode="auto">
          <a:xfrm>
            <a:off x="5533954" y="3623846"/>
            <a:ext cx="1563248"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Retinal surgery</a:t>
            </a:r>
          </a:p>
        </p:txBody>
      </p:sp>
      <p:sp>
        <p:nvSpPr>
          <p:cNvPr id="118" name="Text Box 47">
            <a:extLst>
              <a:ext uri="{FF2B5EF4-FFF2-40B4-BE49-F238E27FC236}">
                <a16:creationId xmlns:a16="http://schemas.microsoft.com/office/drawing/2014/main" id="{3F59D898-ECAD-49F0-9425-2A1BC8DDA7B5}"/>
              </a:ext>
            </a:extLst>
          </p:cNvPr>
          <p:cNvSpPr txBox="1">
            <a:spLocks noChangeArrowheads="1"/>
          </p:cNvSpPr>
          <p:nvPr/>
        </p:nvSpPr>
        <p:spPr bwMode="auto">
          <a:xfrm>
            <a:off x="5523688" y="4538246"/>
            <a:ext cx="1516762"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b="1" dirty="0"/>
              <a:t>Drug-induced</a:t>
            </a:r>
          </a:p>
        </p:txBody>
      </p:sp>
      <p:sp>
        <p:nvSpPr>
          <p:cNvPr id="121" name="Text Box 45">
            <a:extLst>
              <a:ext uri="{FF2B5EF4-FFF2-40B4-BE49-F238E27FC236}">
                <a16:creationId xmlns:a16="http://schemas.microsoft.com/office/drawing/2014/main" id="{261B7576-5E47-4AEB-A7FB-9A1B9ECB52C4}"/>
              </a:ext>
            </a:extLst>
          </p:cNvPr>
          <p:cNvSpPr txBox="1">
            <a:spLocks noChangeArrowheads="1"/>
          </p:cNvSpPr>
          <p:nvPr/>
        </p:nvSpPr>
        <p:spPr bwMode="auto">
          <a:xfrm>
            <a:off x="5523688" y="5013493"/>
            <a:ext cx="582211"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PFV</a:t>
            </a:r>
          </a:p>
        </p:txBody>
      </p:sp>
      <p:sp>
        <p:nvSpPr>
          <p:cNvPr id="16" name="TextBox 15">
            <a:extLst>
              <a:ext uri="{FF2B5EF4-FFF2-40B4-BE49-F238E27FC236}">
                <a16:creationId xmlns:a16="http://schemas.microsoft.com/office/drawing/2014/main" id="{984E008D-FBBA-42B4-940E-EA26772E0161}"/>
              </a:ext>
            </a:extLst>
          </p:cNvPr>
          <p:cNvSpPr txBox="1"/>
          <p:nvPr/>
        </p:nvSpPr>
        <p:spPr>
          <a:xfrm>
            <a:off x="6230528" y="5257800"/>
            <a:ext cx="1326004" cy="369332"/>
          </a:xfrm>
          <a:prstGeom prst="rect">
            <a:avLst/>
          </a:prstGeom>
          <a:noFill/>
        </p:spPr>
        <p:txBody>
          <a:bodyPr wrap="none" rtlCol="0">
            <a:spAutoFit/>
          </a:bodyPr>
          <a:lstStyle/>
          <a:p>
            <a:pPr algn="ctr"/>
            <a:r>
              <a:rPr lang="en-US" dirty="0">
                <a:solidFill>
                  <a:schemeClr val="bg1">
                    <a:lumMod val="75000"/>
                  </a:schemeClr>
                </a:solidFill>
              </a:rPr>
              <a:t>Both/Either</a:t>
            </a:r>
          </a:p>
        </p:txBody>
      </p:sp>
      <p:cxnSp>
        <p:nvCxnSpPr>
          <p:cNvPr id="125" name="Straight Connector 124">
            <a:extLst>
              <a:ext uri="{FF2B5EF4-FFF2-40B4-BE49-F238E27FC236}">
                <a16:creationId xmlns:a16="http://schemas.microsoft.com/office/drawing/2014/main" id="{01138141-D318-4ED7-A7FE-D8F2155CE890}"/>
              </a:ext>
            </a:extLst>
          </p:cNvPr>
          <p:cNvCxnSpPr/>
          <p:nvPr/>
        </p:nvCxnSpPr>
        <p:spPr>
          <a:xfrm flipH="1">
            <a:off x="5334000" y="4724400"/>
            <a:ext cx="24447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00" name="Text Box 23">
            <a:extLst>
              <a:ext uri="{FF2B5EF4-FFF2-40B4-BE49-F238E27FC236}">
                <a16:creationId xmlns:a16="http://schemas.microsoft.com/office/drawing/2014/main" id="{D8F2FCFF-2984-4836-B000-9C5601A8EAAA}"/>
              </a:ext>
            </a:extLst>
          </p:cNvPr>
          <p:cNvSpPr txBox="1">
            <a:spLocks noChangeArrowheads="1"/>
          </p:cNvSpPr>
          <p:nvPr/>
        </p:nvSpPr>
        <p:spPr bwMode="auto">
          <a:xfrm>
            <a:off x="5530369" y="2667000"/>
            <a:ext cx="2143536"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Aqueous misdirection</a:t>
            </a:r>
          </a:p>
        </p:txBody>
      </p:sp>
      <p:sp>
        <p:nvSpPr>
          <p:cNvPr id="37" name="TextBox 36">
            <a:extLst>
              <a:ext uri="{FF2B5EF4-FFF2-40B4-BE49-F238E27FC236}">
                <a16:creationId xmlns:a16="http://schemas.microsoft.com/office/drawing/2014/main" id="{AA7C1905-3F86-4163-A06F-7D7233AE9BF0}"/>
              </a:ext>
            </a:extLst>
          </p:cNvPr>
          <p:cNvSpPr txBox="1"/>
          <p:nvPr/>
        </p:nvSpPr>
        <p:spPr>
          <a:xfrm>
            <a:off x="291298" y="2190512"/>
            <a:ext cx="5271302" cy="4278094"/>
          </a:xfrm>
          <a:prstGeom prst="rect">
            <a:avLst/>
          </a:prstGeom>
          <a:solidFill>
            <a:schemeClr val="accent1">
              <a:lumMod val="40000"/>
              <a:lumOff val="60000"/>
            </a:schemeClr>
          </a:solidFill>
        </p:spPr>
        <p:txBody>
          <a:bodyPr wrap="square" rtlCol="0">
            <a:spAutoFit/>
          </a:bodyPr>
          <a:lstStyle/>
          <a:p>
            <a:r>
              <a:rPr lang="en-US" sz="1600" i="1" dirty="0">
                <a:solidFill>
                  <a:schemeClr val="bg1">
                    <a:lumMod val="75000"/>
                  </a:schemeClr>
                </a:solidFill>
              </a:rPr>
              <a:t>The </a:t>
            </a:r>
            <a:r>
              <a:rPr lang="en-US" sz="1600" dirty="0">
                <a:solidFill>
                  <a:schemeClr val="bg1">
                    <a:lumMod val="75000"/>
                  </a:schemeClr>
                </a:solidFill>
              </a:rPr>
              <a:t>Glaucoma</a:t>
            </a:r>
            <a:r>
              <a:rPr lang="en-US" sz="1600" i="1" dirty="0">
                <a:solidFill>
                  <a:schemeClr val="bg1">
                    <a:lumMod val="75000"/>
                  </a:schemeClr>
                </a:solidFill>
              </a:rPr>
              <a:t> book addresses only one drug re inducing ACG. Which one?</a:t>
            </a:r>
          </a:p>
          <a:p>
            <a:r>
              <a:rPr lang="en-US" sz="1600" dirty="0">
                <a:solidFill>
                  <a:schemeClr val="bg1">
                    <a:lumMod val="75000"/>
                  </a:schemeClr>
                </a:solidFill>
              </a:rPr>
              <a:t>Topiramate</a:t>
            </a:r>
          </a:p>
          <a:p>
            <a:endParaRPr lang="en-US" sz="1600" dirty="0">
              <a:solidFill>
                <a:srgbClr val="0000FF"/>
              </a:solidFill>
            </a:endParaRPr>
          </a:p>
          <a:p>
            <a:r>
              <a:rPr lang="en-US" sz="1600" i="1" dirty="0">
                <a:solidFill>
                  <a:srgbClr val="0000FF"/>
                </a:solidFill>
              </a:rPr>
              <a:t>What are the common indications for topiramate use?</a:t>
            </a:r>
          </a:p>
          <a:p>
            <a:r>
              <a:rPr lang="en-US" sz="1600" dirty="0">
                <a:solidFill>
                  <a:schemeClr val="bg1">
                    <a:lumMod val="75000"/>
                  </a:schemeClr>
                </a:solidFill>
              </a:rPr>
              <a:t>--Migraine prophylaxis</a:t>
            </a:r>
          </a:p>
          <a:p>
            <a:r>
              <a:rPr lang="en-US" sz="1600" dirty="0">
                <a:solidFill>
                  <a:schemeClr val="bg1">
                    <a:lumMod val="75000"/>
                  </a:schemeClr>
                </a:solidFill>
              </a:rPr>
              <a:t>--Idiopathic intracranial hypertension</a:t>
            </a:r>
          </a:p>
          <a:p>
            <a:endParaRPr lang="en-US" sz="1600" dirty="0">
              <a:solidFill>
                <a:schemeClr val="accent1">
                  <a:lumMod val="40000"/>
                  <a:lumOff val="60000"/>
                </a:schemeClr>
              </a:solidFill>
            </a:endParaRPr>
          </a:p>
          <a:p>
            <a:r>
              <a:rPr lang="en-US" sz="1600" i="1" dirty="0">
                <a:solidFill>
                  <a:schemeClr val="accent1">
                    <a:lumMod val="40000"/>
                    <a:lumOff val="60000"/>
                  </a:schemeClr>
                </a:solidFill>
              </a:rPr>
              <a:t>What is the mechanism of angle closure?</a:t>
            </a:r>
          </a:p>
          <a:p>
            <a:r>
              <a:rPr lang="en-US" sz="1600" dirty="0">
                <a:solidFill>
                  <a:schemeClr val="accent1">
                    <a:lumMod val="40000"/>
                    <a:lumOff val="60000"/>
                  </a:schemeClr>
                </a:solidFill>
              </a:rPr>
              <a:t>Ciliochoroidal effusion  leads to zonular relaxation, which leads to pronounced anterior movement of the lens-iris diaphragm, which shallows the AC and causes the peripheral iris to appose and close the angle</a:t>
            </a:r>
          </a:p>
          <a:p>
            <a:endParaRPr lang="en-US" sz="1600" dirty="0">
              <a:solidFill>
                <a:schemeClr val="accent1">
                  <a:lumMod val="40000"/>
                  <a:lumOff val="60000"/>
                </a:schemeClr>
              </a:solidFill>
            </a:endParaRPr>
          </a:p>
          <a:p>
            <a:r>
              <a:rPr lang="en-US" sz="1600" i="1" dirty="0">
                <a:solidFill>
                  <a:schemeClr val="accent1">
                    <a:lumMod val="40000"/>
                    <a:lumOff val="60000"/>
                  </a:schemeClr>
                </a:solidFill>
              </a:rPr>
              <a:t>What is the classic presentation of topiramate-induced ACG?</a:t>
            </a:r>
          </a:p>
          <a:p>
            <a:r>
              <a:rPr lang="en-US" sz="1600" dirty="0">
                <a:solidFill>
                  <a:schemeClr val="accent1">
                    <a:lumMod val="40000"/>
                    <a:lumOff val="60000"/>
                  </a:schemeClr>
                </a:solidFill>
              </a:rPr>
              <a:t>Severe  bilateral  ocular pain, plus blurry vision</a:t>
            </a:r>
          </a:p>
        </p:txBody>
      </p:sp>
      <p:sp>
        <p:nvSpPr>
          <p:cNvPr id="36" name="Oval 35">
            <a:extLst>
              <a:ext uri="{FF2B5EF4-FFF2-40B4-BE49-F238E27FC236}">
                <a16:creationId xmlns:a16="http://schemas.microsoft.com/office/drawing/2014/main" id="{D6542147-4985-4B99-9C18-1F765A648387}"/>
              </a:ext>
            </a:extLst>
          </p:cNvPr>
          <p:cNvSpPr/>
          <p:nvPr/>
        </p:nvSpPr>
        <p:spPr>
          <a:xfrm>
            <a:off x="5441637" y="4462669"/>
            <a:ext cx="1655565" cy="490331"/>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TextBox 37">
            <a:extLst>
              <a:ext uri="{FF2B5EF4-FFF2-40B4-BE49-F238E27FC236}">
                <a16:creationId xmlns:a16="http://schemas.microsoft.com/office/drawing/2014/main" id="{96C765C7-B44F-47DC-8D5E-49DC267963A7}"/>
              </a:ext>
            </a:extLst>
          </p:cNvPr>
          <p:cNvSpPr txBox="1"/>
          <p:nvPr/>
        </p:nvSpPr>
        <p:spPr>
          <a:xfrm>
            <a:off x="582700" y="3610132"/>
            <a:ext cx="4417447" cy="954107"/>
          </a:xfrm>
          <a:prstGeom prst="rect">
            <a:avLst/>
          </a:prstGeom>
          <a:solidFill>
            <a:srgbClr val="FFCC99"/>
          </a:solidFill>
        </p:spPr>
        <p:txBody>
          <a:bodyPr wrap="square" rtlCol="0">
            <a:spAutoFit/>
          </a:bodyPr>
          <a:lstStyle/>
          <a:p>
            <a:r>
              <a:rPr lang="en-US" sz="1400" i="1" dirty="0">
                <a:solidFill>
                  <a:srgbClr val="0000FF"/>
                </a:solidFill>
              </a:rPr>
              <a:t>The </a:t>
            </a:r>
            <a:r>
              <a:rPr lang="en-US" sz="1400" dirty="0">
                <a:solidFill>
                  <a:srgbClr val="0000FF"/>
                </a:solidFill>
              </a:rPr>
              <a:t>Glaucoma</a:t>
            </a:r>
            <a:r>
              <a:rPr lang="en-US" sz="1400" i="1" dirty="0">
                <a:solidFill>
                  <a:srgbClr val="0000FF"/>
                </a:solidFill>
              </a:rPr>
              <a:t> book mentions two other indications—what are they?</a:t>
            </a:r>
          </a:p>
          <a:p>
            <a:r>
              <a:rPr lang="en-US" sz="1400" dirty="0">
                <a:solidFill>
                  <a:srgbClr val="0000FF"/>
                </a:solidFill>
              </a:rPr>
              <a:t>--Epilepsy</a:t>
            </a:r>
          </a:p>
          <a:p>
            <a:r>
              <a:rPr lang="en-US" sz="1400" dirty="0">
                <a:solidFill>
                  <a:srgbClr val="0000FF"/>
                </a:solidFill>
              </a:rPr>
              <a:t>--Depression</a:t>
            </a:r>
          </a:p>
        </p:txBody>
      </p:sp>
      <p:sp>
        <p:nvSpPr>
          <p:cNvPr id="39" name="TextBox 38">
            <a:extLst>
              <a:ext uri="{FF2B5EF4-FFF2-40B4-BE49-F238E27FC236}">
                <a16:creationId xmlns:a16="http://schemas.microsoft.com/office/drawing/2014/main" id="{6AA69C85-79AF-4820-A417-258751699DBF}"/>
              </a:ext>
            </a:extLst>
          </p:cNvPr>
          <p:cNvSpPr txBox="1"/>
          <p:nvPr/>
        </p:nvSpPr>
        <p:spPr>
          <a:xfrm>
            <a:off x="1285173" y="3079578"/>
            <a:ext cx="527709" cy="323165"/>
          </a:xfrm>
          <a:prstGeom prst="rect">
            <a:avLst/>
          </a:prstGeom>
          <a:noFill/>
        </p:spPr>
        <p:txBody>
          <a:bodyPr wrap="none" rtlCol="0">
            <a:spAutoFit/>
          </a:bodyPr>
          <a:lstStyle/>
          <a:p>
            <a:r>
              <a:rPr lang="en-US" sz="1500" dirty="0">
                <a:latin typeface="Segoe Script" panose="030B0504020000000003" pitchFamily="66" charset="0"/>
              </a:rPr>
              <a:t>less</a:t>
            </a:r>
          </a:p>
        </p:txBody>
      </p:sp>
      <p:sp>
        <p:nvSpPr>
          <p:cNvPr id="40" name="TextBox 39">
            <a:extLst>
              <a:ext uri="{FF2B5EF4-FFF2-40B4-BE49-F238E27FC236}">
                <a16:creationId xmlns:a16="http://schemas.microsoft.com/office/drawing/2014/main" id="{E4EBB8E5-831A-4E1B-AC19-8BC9208135CA}"/>
              </a:ext>
            </a:extLst>
          </p:cNvPr>
          <p:cNvSpPr txBox="1"/>
          <p:nvPr/>
        </p:nvSpPr>
        <p:spPr>
          <a:xfrm>
            <a:off x="1416500" y="3288268"/>
            <a:ext cx="293670" cy="369332"/>
          </a:xfrm>
          <a:prstGeom prst="rect">
            <a:avLst/>
          </a:prstGeom>
          <a:noFill/>
        </p:spPr>
        <p:txBody>
          <a:bodyPr wrap="none" rtlCol="0">
            <a:spAutoFit/>
          </a:bodyPr>
          <a:lstStyle/>
          <a:p>
            <a:r>
              <a:rPr lang="en-US" dirty="0"/>
              <a:t>^</a:t>
            </a:r>
          </a:p>
        </p:txBody>
      </p:sp>
    </p:spTree>
    <p:extLst>
      <p:ext uri="{BB962C8B-B14F-4D97-AF65-F5344CB8AC3E}">
        <p14:creationId xmlns:p14="http://schemas.microsoft.com/office/powerpoint/2010/main" val="1560532987"/>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894" name="Slide Number Placeholder 1"/>
          <p:cNvSpPr>
            <a:spLocks noGrp="1"/>
          </p:cNvSpPr>
          <p:nvPr>
            <p:ph type="sldNum" sz="quarter" idx="12"/>
          </p:nvPr>
        </p:nvSpPr>
        <p:spPr>
          <a:noFill/>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fld id="{6C333CB0-54FA-4824-885E-8B8D14300DDD}" type="slidenum">
              <a:rPr lang="en-US" altLang="en-US"/>
              <a:pPr eaLnBrk="1" hangingPunct="1"/>
              <a:t>21</a:t>
            </a:fld>
            <a:endParaRPr lang="en-US" altLang="en-US"/>
          </a:p>
        </p:txBody>
      </p:sp>
      <p:sp>
        <p:nvSpPr>
          <p:cNvPr id="12" name="TextBox 11">
            <a:extLst>
              <a:ext uri="{FF2B5EF4-FFF2-40B4-BE49-F238E27FC236}">
                <a16:creationId xmlns:a16="http://schemas.microsoft.com/office/drawing/2014/main" id="{F7FDA646-F8D0-4F25-893E-849F338C32D8}"/>
              </a:ext>
            </a:extLst>
          </p:cNvPr>
          <p:cNvSpPr txBox="1"/>
          <p:nvPr/>
        </p:nvSpPr>
        <p:spPr>
          <a:xfrm>
            <a:off x="4983811" y="4862990"/>
            <a:ext cx="3390901" cy="738664"/>
          </a:xfrm>
          <a:prstGeom prst="rect">
            <a:avLst/>
          </a:prstGeom>
          <a:noFill/>
        </p:spPr>
        <p:txBody>
          <a:bodyPr wrap="square" rtlCol="0">
            <a:spAutoFit/>
          </a:bodyPr>
          <a:lstStyle/>
          <a:p>
            <a:pPr algn="ctr"/>
            <a:r>
              <a:rPr lang="en-US" sz="1400" dirty="0"/>
              <a:t>Same patient when a Zeiss lens is used to indent the cornea. The trabecular meshwork is visible </a:t>
            </a:r>
          </a:p>
        </p:txBody>
      </p:sp>
      <p:pic>
        <p:nvPicPr>
          <p:cNvPr id="7" name="Picture 6">
            <a:extLst>
              <a:ext uri="{FF2B5EF4-FFF2-40B4-BE49-F238E27FC236}">
                <a16:creationId xmlns:a16="http://schemas.microsoft.com/office/drawing/2014/main" id="{5345B754-99E8-45D9-A2F7-AAEEF0290DEB}"/>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4747925" y="1219200"/>
            <a:ext cx="3862675" cy="3643790"/>
          </a:xfrm>
          <a:prstGeom prst="rect">
            <a:avLst/>
          </a:prstGeom>
        </p:spPr>
      </p:pic>
      <p:pic>
        <p:nvPicPr>
          <p:cNvPr id="3" name="Picture 2">
            <a:extLst>
              <a:ext uri="{FF2B5EF4-FFF2-40B4-BE49-F238E27FC236}">
                <a16:creationId xmlns:a16="http://schemas.microsoft.com/office/drawing/2014/main" id="{E82E7237-3150-440C-960E-945A0C8A825E}"/>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556924" y="1219200"/>
            <a:ext cx="3862676" cy="3643790"/>
          </a:xfrm>
          <a:prstGeom prst="rect">
            <a:avLst/>
          </a:prstGeom>
        </p:spPr>
      </p:pic>
      <p:sp>
        <p:nvSpPr>
          <p:cNvPr id="8" name="TextBox 7">
            <a:extLst>
              <a:ext uri="{FF2B5EF4-FFF2-40B4-BE49-F238E27FC236}">
                <a16:creationId xmlns:a16="http://schemas.microsoft.com/office/drawing/2014/main" id="{6A409337-A11F-4FC9-A3E6-C814DE60C40D}"/>
              </a:ext>
            </a:extLst>
          </p:cNvPr>
          <p:cNvSpPr txBox="1"/>
          <p:nvPr/>
        </p:nvSpPr>
        <p:spPr>
          <a:xfrm>
            <a:off x="621362" y="4862990"/>
            <a:ext cx="3733800" cy="738664"/>
          </a:xfrm>
          <a:prstGeom prst="rect">
            <a:avLst/>
          </a:prstGeom>
          <a:noFill/>
        </p:spPr>
        <p:txBody>
          <a:bodyPr wrap="square" rtlCol="0">
            <a:spAutoFit/>
          </a:bodyPr>
          <a:lstStyle/>
          <a:p>
            <a:pPr algn="ctr"/>
            <a:r>
              <a:rPr lang="en-US" sz="1400" dirty="0"/>
              <a:t>Zeiss four-mirror view of iris </a:t>
            </a:r>
            <a:r>
              <a:rPr lang="en-US" sz="1400" dirty="0" err="1"/>
              <a:t>bombé</a:t>
            </a:r>
            <a:r>
              <a:rPr lang="en-US" sz="1400" dirty="0"/>
              <a:t> in an elderly hyperopic patient. The trabecular meshwork is not visualized</a:t>
            </a:r>
          </a:p>
        </p:txBody>
      </p:sp>
      <p:sp>
        <p:nvSpPr>
          <p:cNvPr id="9" name="TextBox 8">
            <a:extLst>
              <a:ext uri="{FF2B5EF4-FFF2-40B4-BE49-F238E27FC236}">
                <a16:creationId xmlns:a16="http://schemas.microsoft.com/office/drawing/2014/main" id="{1DEB50B8-4A9B-42D4-A017-7A81129DB196}"/>
              </a:ext>
            </a:extLst>
          </p:cNvPr>
          <p:cNvSpPr txBox="1"/>
          <p:nvPr/>
        </p:nvSpPr>
        <p:spPr>
          <a:xfrm>
            <a:off x="2259496" y="189094"/>
            <a:ext cx="4607480" cy="400110"/>
          </a:xfrm>
          <a:prstGeom prst="rect">
            <a:avLst/>
          </a:prstGeom>
          <a:solidFill>
            <a:schemeClr val="accent1">
              <a:lumMod val="60000"/>
              <a:lumOff val="40000"/>
            </a:schemeClr>
          </a:solidFill>
        </p:spPr>
        <p:txBody>
          <a:bodyPr wrap="none" rtlCol="0">
            <a:spAutoFit/>
          </a:bodyPr>
          <a:lstStyle/>
          <a:p>
            <a:pPr algn="ctr"/>
            <a:r>
              <a:rPr lang="en-US" sz="2000" b="1" dirty="0"/>
              <a:t>Secondary Angle Closure Glaucoma</a:t>
            </a:r>
          </a:p>
        </p:txBody>
      </p:sp>
    </p:spTree>
    <p:extLst>
      <p:ext uri="{BB962C8B-B14F-4D97-AF65-F5344CB8AC3E}">
        <p14:creationId xmlns:p14="http://schemas.microsoft.com/office/powerpoint/2010/main" val="532299969"/>
      </p:ext>
    </p:extLst>
  </p:cSld>
  <p:clrMapOvr>
    <a:masterClrMapping/>
  </p:clrMapOvr>
</p:sld>
</file>

<file path=ppt/slides/slide2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Straight Arrow Connector 12">
            <a:extLst>
              <a:ext uri="{FF2B5EF4-FFF2-40B4-BE49-F238E27FC236}">
                <a16:creationId xmlns:a16="http://schemas.microsoft.com/office/drawing/2014/main" id="{A6DE2085-829C-480C-9216-69D6039C0A37}"/>
              </a:ext>
            </a:extLst>
          </p:cNvPr>
          <p:cNvCxnSpPr>
            <a:cxnSpLocks/>
          </p:cNvCxnSpPr>
          <p:nvPr/>
        </p:nvCxnSpPr>
        <p:spPr>
          <a:xfrm>
            <a:off x="6717173" y="1828800"/>
            <a:ext cx="0" cy="3462754"/>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43014" name="Text Box 6"/>
          <p:cNvSpPr txBox="1">
            <a:spLocks noChangeArrowheads="1"/>
          </p:cNvSpPr>
          <p:nvPr/>
        </p:nvSpPr>
        <p:spPr bwMode="auto">
          <a:xfrm>
            <a:off x="533400" y="2356376"/>
            <a:ext cx="1005403"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Lens-</a:t>
            </a:r>
          </a:p>
          <a:p>
            <a:pPr algn="ctr" eaLnBrk="1" hangingPunct="1">
              <a:lnSpc>
                <a:spcPct val="80000"/>
              </a:lnSpc>
              <a:spcBef>
                <a:spcPct val="0"/>
              </a:spcBef>
              <a:buClrTx/>
              <a:buSzTx/>
              <a:buFontTx/>
              <a:buNone/>
            </a:pPr>
            <a:r>
              <a:rPr lang="en-US" altLang="en-US" sz="1800" dirty="0">
                <a:solidFill>
                  <a:schemeClr val="bg1">
                    <a:lumMod val="75000"/>
                  </a:schemeClr>
                </a:solidFill>
              </a:rPr>
              <a:t>Induced</a:t>
            </a:r>
          </a:p>
        </p:txBody>
      </p:sp>
      <p:sp>
        <p:nvSpPr>
          <p:cNvPr id="43017" name="Text Box 14"/>
          <p:cNvSpPr txBox="1">
            <a:spLocks noChangeArrowheads="1"/>
          </p:cNvSpPr>
          <p:nvPr/>
        </p:nvSpPr>
        <p:spPr bwMode="auto">
          <a:xfrm>
            <a:off x="3026498" y="2365901"/>
            <a:ext cx="1633781"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Aphakic/</a:t>
            </a:r>
          </a:p>
          <a:p>
            <a:pPr algn="ctr" eaLnBrk="1" hangingPunct="1">
              <a:lnSpc>
                <a:spcPct val="80000"/>
              </a:lnSpc>
              <a:spcBef>
                <a:spcPct val="0"/>
              </a:spcBef>
              <a:buClrTx/>
              <a:buSzTx/>
              <a:buFontTx/>
              <a:buNone/>
            </a:pPr>
            <a:r>
              <a:rPr lang="en-US" altLang="en-US" sz="1800" dirty="0" err="1">
                <a:solidFill>
                  <a:schemeClr val="bg1">
                    <a:lumMod val="75000"/>
                  </a:schemeClr>
                </a:solidFill>
              </a:rPr>
              <a:t>Pseudophakic</a:t>
            </a:r>
            <a:endParaRPr lang="en-US" altLang="en-US" sz="1800" dirty="0">
              <a:solidFill>
                <a:schemeClr val="bg1">
                  <a:lumMod val="75000"/>
                </a:schemeClr>
              </a:solidFill>
            </a:endParaRPr>
          </a:p>
        </p:txBody>
      </p:sp>
      <p:sp>
        <p:nvSpPr>
          <p:cNvPr id="43031" name="Text Box 35"/>
          <p:cNvSpPr txBox="1">
            <a:spLocks noChangeArrowheads="1"/>
          </p:cNvSpPr>
          <p:nvPr/>
        </p:nvSpPr>
        <p:spPr bwMode="auto">
          <a:xfrm>
            <a:off x="1190847" y="1295400"/>
            <a:ext cx="2473754"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solidFill>
                  <a:schemeClr val="bg1">
                    <a:lumMod val="75000"/>
                  </a:schemeClr>
                </a:solidFill>
              </a:rPr>
              <a:t>w/ Pupillary Block</a:t>
            </a:r>
          </a:p>
        </p:txBody>
      </p:sp>
      <p:sp>
        <p:nvSpPr>
          <p:cNvPr id="43032" name="Text Box 36"/>
          <p:cNvSpPr txBox="1">
            <a:spLocks noChangeArrowheads="1"/>
          </p:cNvSpPr>
          <p:nvPr/>
        </p:nvSpPr>
        <p:spPr bwMode="auto">
          <a:xfrm>
            <a:off x="5181600" y="1295400"/>
            <a:ext cx="2630848"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t>w/o Pupillary Block</a:t>
            </a:r>
          </a:p>
        </p:txBody>
      </p:sp>
      <p:sp>
        <p:nvSpPr>
          <p:cNvPr id="49" name="Rectangle 2">
            <a:extLst>
              <a:ext uri="{FF2B5EF4-FFF2-40B4-BE49-F238E27FC236}">
                <a16:creationId xmlns:a16="http://schemas.microsoft.com/office/drawing/2014/main" id="{240EE5BF-F7D2-4FC8-A5DD-F6B5423153C6}"/>
              </a:ext>
            </a:extLst>
          </p:cNvPr>
          <p:cNvSpPr>
            <a:spLocks noGrp="1" noChangeArrowheads="1"/>
          </p:cNvSpPr>
          <p:nvPr>
            <p:ph type="title"/>
          </p:nvPr>
        </p:nvSpPr>
        <p:spPr>
          <a:xfrm>
            <a:off x="457200" y="304800"/>
            <a:ext cx="7543800" cy="563562"/>
          </a:xfrm>
        </p:spPr>
        <p:txBody>
          <a:bodyPr/>
          <a:lstStyle/>
          <a:p>
            <a:pPr eaLnBrk="1" hangingPunct="1"/>
            <a:r>
              <a:rPr lang="en-US" altLang="en-US" sz="3500" dirty="0"/>
              <a:t>Q</a:t>
            </a:r>
          </a:p>
        </p:txBody>
      </p:sp>
      <p:sp>
        <p:nvSpPr>
          <p:cNvPr id="50" name="TextBox 49">
            <a:extLst>
              <a:ext uri="{FF2B5EF4-FFF2-40B4-BE49-F238E27FC236}">
                <a16:creationId xmlns:a16="http://schemas.microsoft.com/office/drawing/2014/main" id="{CF426230-46C8-405C-9015-99EF57762A2E}"/>
              </a:ext>
            </a:extLst>
          </p:cNvPr>
          <p:cNvSpPr txBox="1"/>
          <p:nvPr/>
        </p:nvSpPr>
        <p:spPr>
          <a:xfrm>
            <a:off x="2259496" y="189094"/>
            <a:ext cx="4607480" cy="400110"/>
          </a:xfrm>
          <a:prstGeom prst="rect">
            <a:avLst/>
          </a:prstGeom>
          <a:solidFill>
            <a:schemeClr val="accent1">
              <a:lumMod val="60000"/>
              <a:lumOff val="40000"/>
            </a:schemeClr>
          </a:solidFill>
        </p:spPr>
        <p:txBody>
          <a:bodyPr wrap="none" rtlCol="0">
            <a:spAutoFit/>
          </a:bodyPr>
          <a:lstStyle/>
          <a:p>
            <a:pPr algn="ctr"/>
            <a:r>
              <a:rPr lang="en-US" sz="2000" b="1" dirty="0"/>
              <a:t>Secondary Angle Closure Glaucoma</a:t>
            </a:r>
          </a:p>
        </p:txBody>
      </p:sp>
      <p:sp>
        <p:nvSpPr>
          <p:cNvPr id="2" name="TextBox 1">
            <a:extLst>
              <a:ext uri="{FF2B5EF4-FFF2-40B4-BE49-F238E27FC236}">
                <a16:creationId xmlns:a16="http://schemas.microsoft.com/office/drawing/2014/main" id="{A7E30BEC-923B-4C9A-A856-BDD0D882F6B8}"/>
              </a:ext>
            </a:extLst>
          </p:cNvPr>
          <p:cNvSpPr txBox="1"/>
          <p:nvPr/>
        </p:nvSpPr>
        <p:spPr>
          <a:xfrm>
            <a:off x="887305" y="2844119"/>
            <a:ext cx="1494320" cy="338554"/>
          </a:xfrm>
          <a:prstGeom prst="rect">
            <a:avLst/>
          </a:prstGeom>
          <a:noFill/>
        </p:spPr>
        <p:txBody>
          <a:bodyPr wrap="none" rtlCol="0">
            <a:spAutoFit/>
          </a:bodyPr>
          <a:lstStyle/>
          <a:p>
            <a:r>
              <a:rPr lang="en-US" sz="1600" dirty="0" err="1">
                <a:solidFill>
                  <a:schemeClr val="bg1">
                    <a:lumMod val="75000"/>
                  </a:schemeClr>
                </a:solidFill>
              </a:rPr>
              <a:t>Phacomorphic</a:t>
            </a:r>
            <a:endParaRPr lang="en-US" sz="1600" dirty="0">
              <a:solidFill>
                <a:schemeClr val="bg1">
                  <a:lumMod val="75000"/>
                </a:schemeClr>
              </a:solidFill>
            </a:endParaRPr>
          </a:p>
        </p:txBody>
      </p:sp>
      <p:sp>
        <p:nvSpPr>
          <p:cNvPr id="51" name="TextBox 50">
            <a:extLst>
              <a:ext uri="{FF2B5EF4-FFF2-40B4-BE49-F238E27FC236}">
                <a16:creationId xmlns:a16="http://schemas.microsoft.com/office/drawing/2014/main" id="{156069D4-340B-4160-A336-EBF73557CEE0}"/>
              </a:ext>
            </a:extLst>
          </p:cNvPr>
          <p:cNvSpPr txBox="1"/>
          <p:nvPr/>
        </p:nvSpPr>
        <p:spPr>
          <a:xfrm>
            <a:off x="884725" y="3175578"/>
            <a:ext cx="1402948" cy="338554"/>
          </a:xfrm>
          <a:prstGeom prst="rect">
            <a:avLst/>
          </a:prstGeom>
          <a:noFill/>
        </p:spPr>
        <p:txBody>
          <a:bodyPr wrap="none" rtlCol="0">
            <a:spAutoFit/>
          </a:bodyPr>
          <a:lstStyle/>
          <a:p>
            <a:r>
              <a:rPr lang="en-US" sz="1600" dirty="0">
                <a:solidFill>
                  <a:schemeClr val="bg1">
                    <a:lumMod val="75000"/>
                  </a:schemeClr>
                </a:solidFill>
              </a:rPr>
              <a:t>Ectopia </a:t>
            </a:r>
            <a:r>
              <a:rPr lang="en-US" sz="1600" dirty="0" err="1">
                <a:solidFill>
                  <a:schemeClr val="bg1">
                    <a:lumMod val="75000"/>
                  </a:schemeClr>
                </a:solidFill>
              </a:rPr>
              <a:t>lentis</a:t>
            </a:r>
            <a:endParaRPr lang="en-US" sz="1600" dirty="0">
              <a:solidFill>
                <a:schemeClr val="bg1">
                  <a:lumMod val="75000"/>
                </a:schemeClr>
              </a:solidFill>
            </a:endParaRPr>
          </a:p>
        </p:txBody>
      </p:sp>
      <p:cxnSp>
        <p:nvCxnSpPr>
          <p:cNvPr id="71" name="Straight Connector 70">
            <a:extLst>
              <a:ext uri="{FF2B5EF4-FFF2-40B4-BE49-F238E27FC236}">
                <a16:creationId xmlns:a16="http://schemas.microsoft.com/office/drawing/2014/main" id="{C104938D-BA8D-4E39-9D5F-9EE2012F2F3C}"/>
              </a:ext>
            </a:extLst>
          </p:cNvPr>
          <p:cNvCxnSpPr>
            <a:cxnSpLocks/>
          </p:cNvCxnSpPr>
          <p:nvPr/>
        </p:nvCxnSpPr>
        <p:spPr>
          <a:xfrm flipH="1">
            <a:off x="762665" y="3023488"/>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2A7E4E40-472F-4E50-8A7A-45C10FDD7171}"/>
              </a:ext>
            </a:extLst>
          </p:cNvPr>
          <p:cNvCxnSpPr>
            <a:cxnSpLocks/>
          </p:cNvCxnSpPr>
          <p:nvPr/>
        </p:nvCxnSpPr>
        <p:spPr>
          <a:xfrm flipH="1">
            <a:off x="762665" y="3347853"/>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C3924889-45B9-4383-9C9E-48F0A9C27AD8}"/>
              </a:ext>
            </a:extLst>
          </p:cNvPr>
          <p:cNvCxnSpPr>
            <a:cxnSpLocks/>
          </p:cNvCxnSpPr>
          <p:nvPr/>
        </p:nvCxnSpPr>
        <p:spPr>
          <a:xfrm flipH="1">
            <a:off x="748719" y="2838976"/>
            <a:ext cx="13947" cy="5088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 name="Straight Arrow Connector 5">
            <a:extLst>
              <a:ext uri="{FF2B5EF4-FFF2-40B4-BE49-F238E27FC236}">
                <a16:creationId xmlns:a16="http://schemas.microsoft.com/office/drawing/2014/main" id="{A3439F0C-5143-461F-8F3C-2E830785DEFC}"/>
              </a:ext>
            </a:extLst>
          </p:cNvPr>
          <p:cNvCxnSpPr>
            <a:stCxn id="50" idx="2"/>
          </p:cNvCxnSpPr>
          <p:nvPr/>
        </p:nvCxnSpPr>
        <p:spPr>
          <a:xfrm flipH="1">
            <a:off x="2971800" y="589204"/>
            <a:ext cx="1591436" cy="706196"/>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0" name="Straight Arrow Connector 9">
            <a:extLst>
              <a:ext uri="{FF2B5EF4-FFF2-40B4-BE49-F238E27FC236}">
                <a16:creationId xmlns:a16="http://schemas.microsoft.com/office/drawing/2014/main" id="{84DC796E-F6ED-4FBB-82D2-A260F480BF8A}"/>
              </a:ext>
            </a:extLst>
          </p:cNvPr>
          <p:cNvCxnSpPr>
            <a:cxnSpLocks/>
          </p:cNvCxnSpPr>
          <p:nvPr/>
        </p:nvCxnSpPr>
        <p:spPr>
          <a:xfrm>
            <a:off x="4572000" y="589204"/>
            <a:ext cx="1600200" cy="706196"/>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6" name="Straight Arrow Connector 25">
            <a:extLst>
              <a:ext uri="{FF2B5EF4-FFF2-40B4-BE49-F238E27FC236}">
                <a16:creationId xmlns:a16="http://schemas.microsoft.com/office/drawing/2014/main" id="{B70E0124-9B84-41A5-8D84-A66B7838A706}"/>
              </a:ext>
            </a:extLst>
          </p:cNvPr>
          <p:cNvCxnSpPr>
            <a:cxnSpLocks/>
          </p:cNvCxnSpPr>
          <p:nvPr/>
        </p:nvCxnSpPr>
        <p:spPr>
          <a:xfrm flipH="1">
            <a:off x="1159539" y="1828800"/>
            <a:ext cx="1290435" cy="478059"/>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28" name="Straight Arrow Connector 27">
            <a:extLst>
              <a:ext uri="{FF2B5EF4-FFF2-40B4-BE49-F238E27FC236}">
                <a16:creationId xmlns:a16="http://schemas.microsoft.com/office/drawing/2014/main" id="{567A4249-5C59-4416-8A8E-1C35913900AB}"/>
              </a:ext>
            </a:extLst>
          </p:cNvPr>
          <p:cNvCxnSpPr>
            <a:cxnSpLocks/>
          </p:cNvCxnSpPr>
          <p:nvPr/>
        </p:nvCxnSpPr>
        <p:spPr>
          <a:xfrm>
            <a:off x="2449973" y="1832208"/>
            <a:ext cx="1268784"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56" name="Text Box 6">
            <a:extLst>
              <a:ext uri="{FF2B5EF4-FFF2-40B4-BE49-F238E27FC236}">
                <a16:creationId xmlns:a16="http://schemas.microsoft.com/office/drawing/2014/main" id="{557983BD-9D64-49B9-A366-A08663B0451F}"/>
              </a:ext>
            </a:extLst>
          </p:cNvPr>
          <p:cNvSpPr txBox="1">
            <a:spLocks noChangeArrowheads="1"/>
          </p:cNvSpPr>
          <p:nvPr/>
        </p:nvSpPr>
        <p:spPr bwMode="auto">
          <a:xfrm>
            <a:off x="5029200" y="2356376"/>
            <a:ext cx="813043"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r" eaLnBrk="1" hangingPunct="1">
              <a:lnSpc>
                <a:spcPct val="80000"/>
              </a:lnSpc>
              <a:spcBef>
                <a:spcPct val="0"/>
              </a:spcBef>
              <a:buClrTx/>
              <a:buSzTx/>
              <a:buFontTx/>
              <a:buNone/>
            </a:pPr>
            <a:r>
              <a:rPr lang="en-US" altLang="en-US" sz="1800" dirty="0"/>
              <a:t>‘Push’</a:t>
            </a:r>
          </a:p>
        </p:txBody>
      </p:sp>
      <p:sp>
        <p:nvSpPr>
          <p:cNvPr id="57" name="Text Box 14">
            <a:extLst>
              <a:ext uri="{FF2B5EF4-FFF2-40B4-BE49-F238E27FC236}">
                <a16:creationId xmlns:a16="http://schemas.microsoft.com/office/drawing/2014/main" id="{5DAFA1C1-3A29-4C27-A379-663FDD22E326}"/>
              </a:ext>
            </a:extLst>
          </p:cNvPr>
          <p:cNvSpPr txBox="1">
            <a:spLocks noChangeArrowheads="1"/>
          </p:cNvSpPr>
          <p:nvPr/>
        </p:nvSpPr>
        <p:spPr bwMode="auto">
          <a:xfrm>
            <a:off x="7620000" y="2365901"/>
            <a:ext cx="671979"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‘Pull’</a:t>
            </a:r>
          </a:p>
        </p:txBody>
      </p:sp>
      <p:cxnSp>
        <p:nvCxnSpPr>
          <p:cNvPr id="58" name="Straight Arrow Connector 57">
            <a:extLst>
              <a:ext uri="{FF2B5EF4-FFF2-40B4-BE49-F238E27FC236}">
                <a16:creationId xmlns:a16="http://schemas.microsoft.com/office/drawing/2014/main" id="{E874FEE9-46BD-46A3-90A3-DE7CC220FBFF}"/>
              </a:ext>
            </a:extLst>
          </p:cNvPr>
          <p:cNvCxnSpPr>
            <a:cxnSpLocks/>
          </p:cNvCxnSpPr>
          <p:nvPr/>
        </p:nvCxnSpPr>
        <p:spPr>
          <a:xfrm flipH="1">
            <a:off x="5867400" y="1828800"/>
            <a:ext cx="849775" cy="477455"/>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59" name="Straight Arrow Connector 58">
            <a:extLst>
              <a:ext uri="{FF2B5EF4-FFF2-40B4-BE49-F238E27FC236}">
                <a16:creationId xmlns:a16="http://schemas.microsoft.com/office/drawing/2014/main" id="{C370A4A1-FE96-4E70-B89E-839542A5E241}"/>
              </a:ext>
            </a:extLst>
          </p:cNvPr>
          <p:cNvCxnSpPr>
            <a:cxnSpLocks/>
          </p:cNvCxnSpPr>
          <p:nvPr/>
        </p:nvCxnSpPr>
        <p:spPr>
          <a:xfrm>
            <a:off x="6717173" y="1832208"/>
            <a:ext cx="902827" cy="474047"/>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101" name="Text Box 42">
            <a:extLst>
              <a:ext uri="{FF2B5EF4-FFF2-40B4-BE49-F238E27FC236}">
                <a16:creationId xmlns:a16="http://schemas.microsoft.com/office/drawing/2014/main" id="{334BC1A9-19DE-4364-B6DD-2EE35901B8C6}"/>
              </a:ext>
            </a:extLst>
          </p:cNvPr>
          <p:cNvSpPr txBox="1">
            <a:spLocks noChangeArrowheads="1"/>
          </p:cNvSpPr>
          <p:nvPr/>
        </p:nvSpPr>
        <p:spPr bwMode="auto">
          <a:xfrm>
            <a:off x="5551406" y="3192546"/>
            <a:ext cx="2276072"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ERD/choroidal effusion</a:t>
            </a:r>
          </a:p>
        </p:txBody>
      </p:sp>
      <p:sp>
        <p:nvSpPr>
          <p:cNvPr id="103" name="Text Box 47">
            <a:extLst>
              <a:ext uri="{FF2B5EF4-FFF2-40B4-BE49-F238E27FC236}">
                <a16:creationId xmlns:a16="http://schemas.microsoft.com/office/drawing/2014/main" id="{B8E0D8FB-F6B2-4B80-97DB-EF49CE3BCD2B}"/>
              </a:ext>
            </a:extLst>
          </p:cNvPr>
          <p:cNvSpPr txBox="1">
            <a:spLocks noChangeArrowheads="1"/>
          </p:cNvSpPr>
          <p:nvPr/>
        </p:nvSpPr>
        <p:spPr bwMode="auto">
          <a:xfrm>
            <a:off x="5543446" y="4055146"/>
            <a:ext cx="1619354"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err="1">
                <a:solidFill>
                  <a:schemeClr val="bg1">
                    <a:lumMod val="75000"/>
                  </a:schemeClr>
                </a:solidFill>
              </a:rPr>
              <a:t>Nanophthalmos</a:t>
            </a:r>
            <a:endParaRPr lang="en-US" altLang="en-US" sz="1600" dirty="0">
              <a:solidFill>
                <a:schemeClr val="bg1">
                  <a:lumMod val="75000"/>
                </a:schemeClr>
              </a:solidFill>
            </a:endParaRPr>
          </a:p>
        </p:txBody>
      </p:sp>
      <p:cxnSp>
        <p:nvCxnSpPr>
          <p:cNvPr id="104" name="Straight Connector 103">
            <a:extLst>
              <a:ext uri="{FF2B5EF4-FFF2-40B4-BE49-F238E27FC236}">
                <a16:creationId xmlns:a16="http://schemas.microsoft.com/office/drawing/2014/main" id="{49D87D4A-E317-4446-9B95-5184CB3968F3}"/>
              </a:ext>
            </a:extLst>
          </p:cNvPr>
          <p:cNvCxnSpPr>
            <a:cxnSpLocks/>
          </p:cNvCxnSpPr>
          <p:nvPr/>
        </p:nvCxnSpPr>
        <p:spPr>
          <a:xfrm flipH="1">
            <a:off x="5316229" y="2667000"/>
            <a:ext cx="7397" cy="2531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5" name="Straight Connector 104">
            <a:extLst>
              <a:ext uri="{FF2B5EF4-FFF2-40B4-BE49-F238E27FC236}">
                <a16:creationId xmlns:a16="http://schemas.microsoft.com/office/drawing/2014/main" id="{F40B6D71-75A8-4A88-864D-00D14C2F710D}"/>
              </a:ext>
            </a:extLst>
          </p:cNvPr>
          <p:cNvCxnSpPr/>
          <p:nvPr/>
        </p:nvCxnSpPr>
        <p:spPr>
          <a:xfrm flipH="1">
            <a:off x="5323624" y="2832814"/>
            <a:ext cx="24447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6" name="Straight Connector 105">
            <a:extLst>
              <a:ext uri="{FF2B5EF4-FFF2-40B4-BE49-F238E27FC236}">
                <a16:creationId xmlns:a16="http://schemas.microsoft.com/office/drawing/2014/main" id="{010BF7B2-AA07-4DCF-822D-E2DB5CC0BF59}"/>
              </a:ext>
            </a:extLst>
          </p:cNvPr>
          <p:cNvCxnSpPr/>
          <p:nvPr/>
        </p:nvCxnSpPr>
        <p:spPr>
          <a:xfrm flipH="1">
            <a:off x="5323624" y="3360065"/>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a:extLst>
              <a:ext uri="{FF2B5EF4-FFF2-40B4-BE49-F238E27FC236}">
                <a16:creationId xmlns:a16="http://schemas.microsoft.com/office/drawing/2014/main" id="{BAC8035C-3999-4C31-93CD-6C0D2ADEB73B}"/>
              </a:ext>
            </a:extLst>
          </p:cNvPr>
          <p:cNvCxnSpPr/>
          <p:nvPr/>
        </p:nvCxnSpPr>
        <p:spPr>
          <a:xfrm flipH="1">
            <a:off x="5323536" y="3786938"/>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8" name="Straight Connector 107">
            <a:extLst>
              <a:ext uri="{FF2B5EF4-FFF2-40B4-BE49-F238E27FC236}">
                <a16:creationId xmlns:a16="http://schemas.microsoft.com/office/drawing/2014/main" id="{DB64CAEE-69B4-426A-8A5B-D1269DBF0F66}"/>
              </a:ext>
            </a:extLst>
          </p:cNvPr>
          <p:cNvCxnSpPr/>
          <p:nvPr/>
        </p:nvCxnSpPr>
        <p:spPr>
          <a:xfrm flipH="1">
            <a:off x="5327493" y="4249152"/>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12" name="Straight Connector 111">
            <a:extLst>
              <a:ext uri="{FF2B5EF4-FFF2-40B4-BE49-F238E27FC236}">
                <a16:creationId xmlns:a16="http://schemas.microsoft.com/office/drawing/2014/main" id="{99A16C30-4BE4-48E5-8B65-0C5F3039B8DC}"/>
              </a:ext>
            </a:extLst>
          </p:cNvPr>
          <p:cNvCxnSpPr/>
          <p:nvPr/>
        </p:nvCxnSpPr>
        <p:spPr>
          <a:xfrm flipH="1">
            <a:off x="5333455" y="51816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13" name="Text Box 42">
            <a:extLst>
              <a:ext uri="{FF2B5EF4-FFF2-40B4-BE49-F238E27FC236}">
                <a16:creationId xmlns:a16="http://schemas.microsoft.com/office/drawing/2014/main" id="{056DFFD9-3CA2-42E7-90FE-4F14522E3504}"/>
              </a:ext>
            </a:extLst>
          </p:cNvPr>
          <p:cNvSpPr txBox="1">
            <a:spLocks noChangeArrowheads="1"/>
          </p:cNvSpPr>
          <p:nvPr/>
        </p:nvSpPr>
        <p:spPr bwMode="auto">
          <a:xfrm>
            <a:off x="5533954" y="3623846"/>
            <a:ext cx="1563248"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Retinal surgery</a:t>
            </a:r>
          </a:p>
        </p:txBody>
      </p:sp>
      <p:sp>
        <p:nvSpPr>
          <p:cNvPr id="118" name="Text Box 47">
            <a:extLst>
              <a:ext uri="{FF2B5EF4-FFF2-40B4-BE49-F238E27FC236}">
                <a16:creationId xmlns:a16="http://schemas.microsoft.com/office/drawing/2014/main" id="{3F59D898-ECAD-49F0-9425-2A1BC8DDA7B5}"/>
              </a:ext>
            </a:extLst>
          </p:cNvPr>
          <p:cNvSpPr txBox="1">
            <a:spLocks noChangeArrowheads="1"/>
          </p:cNvSpPr>
          <p:nvPr/>
        </p:nvSpPr>
        <p:spPr bwMode="auto">
          <a:xfrm>
            <a:off x="5523688" y="4538246"/>
            <a:ext cx="1516762"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b="1" dirty="0"/>
              <a:t>Drug-induced</a:t>
            </a:r>
          </a:p>
        </p:txBody>
      </p:sp>
      <p:sp>
        <p:nvSpPr>
          <p:cNvPr id="121" name="Text Box 45">
            <a:extLst>
              <a:ext uri="{FF2B5EF4-FFF2-40B4-BE49-F238E27FC236}">
                <a16:creationId xmlns:a16="http://schemas.microsoft.com/office/drawing/2014/main" id="{261B7576-5E47-4AEB-A7FB-9A1B9ECB52C4}"/>
              </a:ext>
            </a:extLst>
          </p:cNvPr>
          <p:cNvSpPr txBox="1">
            <a:spLocks noChangeArrowheads="1"/>
          </p:cNvSpPr>
          <p:nvPr/>
        </p:nvSpPr>
        <p:spPr bwMode="auto">
          <a:xfrm>
            <a:off x="5523688" y="5013493"/>
            <a:ext cx="582211"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PFV</a:t>
            </a:r>
          </a:p>
        </p:txBody>
      </p:sp>
      <p:sp>
        <p:nvSpPr>
          <p:cNvPr id="16" name="TextBox 15">
            <a:extLst>
              <a:ext uri="{FF2B5EF4-FFF2-40B4-BE49-F238E27FC236}">
                <a16:creationId xmlns:a16="http://schemas.microsoft.com/office/drawing/2014/main" id="{984E008D-FBBA-42B4-940E-EA26772E0161}"/>
              </a:ext>
            </a:extLst>
          </p:cNvPr>
          <p:cNvSpPr txBox="1"/>
          <p:nvPr/>
        </p:nvSpPr>
        <p:spPr>
          <a:xfrm>
            <a:off x="6230528" y="5257800"/>
            <a:ext cx="1326004" cy="369332"/>
          </a:xfrm>
          <a:prstGeom prst="rect">
            <a:avLst/>
          </a:prstGeom>
          <a:noFill/>
        </p:spPr>
        <p:txBody>
          <a:bodyPr wrap="none" rtlCol="0">
            <a:spAutoFit/>
          </a:bodyPr>
          <a:lstStyle/>
          <a:p>
            <a:pPr algn="ctr"/>
            <a:r>
              <a:rPr lang="en-US" dirty="0">
                <a:solidFill>
                  <a:schemeClr val="bg1">
                    <a:lumMod val="75000"/>
                  </a:schemeClr>
                </a:solidFill>
              </a:rPr>
              <a:t>Both/Either</a:t>
            </a:r>
          </a:p>
        </p:txBody>
      </p:sp>
      <p:cxnSp>
        <p:nvCxnSpPr>
          <p:cNvPr id="125" name="Straight Connector 124">
            <a:extLst>
              <a:ext uri="{FF2B5EF4-FFF2-40B4-BE49-F238E27FC236}">
                <a16:creationId xmlns:a16="http://schemas.microsoft.com/office/drawing/2014/main" id="{01138141-D318-4ED7-A7FE-D8F2155CE890}"/>
              </a:ext>
            </a:extLst>
          </p:cNvPr>
          <p:cNvCxnSpPr/>
          <p:nvPr/>
        </p:nvCxnSpPr>
        <p:spPr>
          <a:xfrm flipH="1">
            <a:off x="5334000" y="4724400"/>
            <a:ext cx="24447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00" name="Text Box 23">
            <a:extLst>
              <a:ext uri="{FF2B5EF4-FFF2-40B4-BE49-F238E27FC236}">
                <a16:creationId xmlns:a16="http://schemas.microsoft.com/office/drawing/2014/main" id="{D8F2FCFF-2984-4836-B000-9C5601A8EAAA}"/>
              </a:ext>
            </a:extLst>
          </p:cNvPr>
          <p:cNvSpPr txBox="1">
            <a:spLocks noChangeArrowheads="1"/>
          </p:cNvSpPr>
          <p:nvPr/>
        </p:nvSpPr>
        <p:spPr bwMode="auto">
          <a:xfrm>
            <a:off x="5530369" y="2667000"/>
            <a:ext cx="2143536"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Aqueous misdirection</a:t>
            </a:r>
          </a:p>
        </p:txBody>
      </p:sp>
      <p:sp>
        <p:nvSpPr>
          <p:cNvPr id="37" name="TextBox 36">
            <a:extLst>
              <a:ext uri="{FF2B5EF4-FFF2-40B4-BE49-F238E27FC236}">
                <a16:creationId xmlns:a16="http://schemas.microsoft.com/office/drawing/2014/main" id="{AA7C1905-3F86-4163-A06F-7D7233AE9BF0}"/>
              </a:ext>
            </a:extLst>
          </p:cNvPr>
          <p:cNvSpPr txBox="1"/>
          <p:nvPr/>
        </p:nvSpPr>
        <p:spPr>
          <a:xfrm>
            <a:off x="291298" y="2190512"/>
            <a:ext cx="5271302" cy="4278094"/>
          </a:xfrm>
          <a:prstGeom prst="rect">
            <a:avLst/>
          </a:prstGeom>
          <a:solidFill>
            <a:schemeClr val="accent1">
              <a:lumMod val="40000"/>
              <a:lumOff val="60000"/>
            </a:schemeClr>
          </a:solidFill>
        </p:spPr>
        <p:txBody>
          <a:bodyPr wrap="square" rtlCol="0">
            <a:spAutoFit/>
          </a:bodyPr>
          <a:lstStyle/>
          <a:p>
            <a:r>
              <a:rPr lang="en-US" sz="1600" i="1" dirty="0">
                <a:solidFill>
                  <a:srgbClr val="0000FF"/>
                </a:solidFill>
              </a:rPr>
              <a:t>The </a:t>
            </a:r>
            <a:r>
              <a:rPr lang="en-US" sz="1600" dirty="0">
                <a:solidFill>
                  <a:srgbClr val="0000FF"/>
                </a:solidFill>
              </a:rPr>
              <a:t>Glaucoma</a:t>
            </a:r>
            <a:r>
              <a:rPr lang="en-US" sz="1600" i="1" dirty="0">
                <a:solidFill>
                  <a:srgbClr val="0000FF"/>
                </a:solidFill>
              </a:rPr>
              <a:t> book addresses only one drug re inducing ACG. Which one?</a:t>
            </a:r>
          </a:p>
          <a:p>
            <a:r>
              <a:rPr lang="en-US" sz="1600" dirty="0">
                <a:solidFill>
                  <a:srgbClr val="0000FF"/>
                </a:solidFill>
              </a:rPr>
              <a:t>Topiramate</a:t>
            </a:r>
          </a:p>
          <a:p>
            <a:endParaRPr lang="en-US" sz="1600" dirty="0">
              <a:solidFill>
                <a:srgbClr val="0000FF"/>
              </a:solidFill>
            </a:endParaRPr>
          </a:p>
          <a:p>
            <a:r>
              <a:rPr lang="en-US" sz="1600" i="1" dirty="0">
                <a:solidFill>
                  <a:srgbClr val="0000FF"/>
                </a:solidFill>
              </a:rPr>
              <a:t>What are the common indications for topiramate use?</a:t>
            </a:r>
          </a:p>
          <a:p>
            <a:r>
              <a:rPr lang="en-US" sz="1600" dirty="0">
                <a:solidFill>
                  <a:srgbClr val="0000FF"/>
                </a:solidFill>
              </a:rPr>
              <a:t>--Migraine prophylaxis</a:t>
            </a:r>
          </a:p>
          <a:p>
            <a:r>
              <a:rPr lang="en-US" sz="1600" dirty="0">
                <a:solidFill>
                  <a:srgbClr val="0000FF"/>
                </a:solidFill>
              </a:rPr>
              <a:t>--Idiopathic intracranial hypertension</a:t>
            </a:r>
          </a:p>
          <a:p>
            <a:endParaRPr lang="en-US" sz="1600" dirty="0">
              <a:solidFill>
                <a:srgbClr val="0000FF"/>
              </a:solidFill>
            </a:endParaRPr>
          </a:p>
          <a:p>
            <a:r>
              <a:rPr lang="en-US" sz="1600" i="1" dirty="0">
                <a:solidFill>
                  <a:srgbClr val="0000FF"/>
                </a:solidFill>
              </a:rPr>
              <a:t>What is the mechanism of angle closure?</a:t>
            </a:r>
            <a:endParaRPr lang="en-US" sz="1600" i="1" dirty="0">
              <a:solidFill>
                <a:schemeClr val="accent1">
                  <a:lumMod val="40000"/>
                  <a:lumOff val="60000"/>
                </a:schemeClr>
              </a:solidFill>
            </a:endParaRPr>
          </a:p>
          <a:p>
            <a:r>
              <a:rPr lang="en-US" sz="1600" dirty="0">
                <a:solidFill>
                  <a:schemeClr val="accent1">
                    <a:lumMod val="40000"/>
                    <a:lumOff val="60000"/>
                  </a:schemeClr>
                </a:solidFill>
              </a:rPr>
              <a:t>Ciliochoroidal effusion  leads to zonular relaxation, which leads to pronounced anterior movement of the lens-iris diaphragm, which shallows the AC and causes the peripheral iris to appose and close the angle</a:t>
            </a:r>
          </a:p>
          <a:p>
            <a:endParaRPr lang="en-US" sz="1600" dirty="0">
              <a:solidFill>
                <a:schemeClr val="accent1">
                  <a:lumMod val="40000"/>
                  <a:lumOff val="60000"/>
                </a:schemeClr>
              </a:solidFill>
            </a:endParaRPr>
          </a:p>
          <a:p>
            <a:r>
              <a:rPr lang="en-US" sz="1600" i="1" dirty="0">
                <a:solidFill>
                  <a:schemeClr val="accent1">
                    <a:lumMod val="40000"/>
                    <a:lumOff val="60000"/>
                  </a:schemeClr>
                </a:solidFill>
              </a:rPr>
              <a:t>What is the classic presentation of topiramate-induced ACG?</a:t>
            </a:r>
          </a:p>
          <a:p>
            <a:r>
              <a:rPr lang="en-US" sz="1600" dirty="0">
                <a:solidFill>
                  <a:schemeClr val="accent1">
                    <a:lumMod val="40000"/>
                    <a:lumOff val="60000"/>
                  </a:schemeClr>
                </a:solidFill>
              </a:rPr>
              <a:t>Severe  bilateral  ocular pain, plus blurry vision</a:t>
            </a:r>
          </a:p>
        </p:txBody>
      </p:sp>
      <p:sp>
        <p:nvSpPr>
          <p:cNvPr id="36" name="Oval 35">
            <a:extLst>
              <a:ext uri="{FF2B5EF4-FFF2-40B4-BE49-F238E27FC236}">
                <a16:creationId xmlns:a16="http://schemas.microsoft.com/office/drawing/2014/main" id="{D6542147-4985-4B99-9C18-1F765A648387}"/>
              </a:ext>
            </a:extLst>
          </p:cNvPr>
          <p:cNvSpPr/>
          <p:nvPr/>
        </p:nvSpPr>
        <p:spPr>
          <a:xfrm>
            <a:off x="5441637" y="4462669"/>
            <a:ext cx="1655565" cy="490331"/>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929701006"/>
      </p:ext>
    </p:extLst>
  </p:cSld>
  <p:clrMapOvr>
    <a:masterClrMapping/>
  </p:clrMapOvr>
</p:sld>
</file>

<file path=ppt/slides/slide2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Straight Arrow Connector 12">
            <a:extLst>
              <a:ext uri="{FF2B5EF4-FFF2-40B4-BE49-F238E27FC236}">
                <a16:creationId xmlns:a16="http://schemas.microsoft.com/office/drawing/2014/main" id="{A6DE2085-829C-480C-9216-69D6039C0A37}"/>
              </a:ext>
            </a:extLst>
          </p:cNvPr>
          <p:cNvCxnSpPr>
            <a:cxnSpLocks/>
          </p:cNvCxnSpPr>
          <p:nvPr/>
        </p:nvCxnSpPr>
        <p:spPr>
          <a:xfrm>
            <a:off x="6717173" y="1828800"/>
            <a:ext cx="0" cy="3462754"/>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43014" name="Text Box 6"/>
          <p:cNvSpPr txBox="1">
            <a:spLocks noChangeArrowheads="1"/>
          </p:cNvSpPr>
          <p:nvPr/>
        </p:nvSpPr>
        <p:spPr bwMode="auto">
          <a:xfrm>
            <a:off x="533400" y="2356376"/>
            <a:ext cx="1005403"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Lens-</a:t>
            </a:r>
          </a:p>
          <a:p>
            <a:pPr algn="ctr" eaLnBrk="1" hangingPunct="1">
              <a:lnSpc>
                <a:spcPct val="80000"/>
              </a:lnSpc>
              <a:spcBef>
                <a:spcPct val="0"/>
              </a:spcBef>
              <a:buClrTx/>
              <a:buSzTx/>
              <a:buFontTx/>
              <a:buNone/>
            </a:pPr>
            <a:r>
              <a:rPr lang="en-US" altLang="en-US" sz="1800" dirty="0">
                <a:solidFill>
                  <a:schemeClr val="bg1">
                    <a:lumMod val="75000"/>
                  </a:schemeClr>
                </a:solidFill>
              </a:rPr>
              <a:t>Induced</a:t>
            </a:r>
          </a:p>
        </p:txBody>
      </p:sp>
      <p:sp>
        <p:nvSpPr>
          <p:cNvPr id="43017" name="Text Box 14"/>
          <p:cNvSpPr txBox="1">
            <a:spLocks noChangeArrowheads="1"/>
          </p:cNvSpPr>
          <p:nvPr/>
        </p:nvSpPr>
        <p:spPr bwMode="auto">
          <a:xfrm>
            <a:off x="3026498" y="2365901"/>
            <a:ext cx="1633781"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Aphakic/</a:t>
            </a:r>
          </a:p>
          <a:p>
            <a:pPr algn="ctr" eaLnBrk="1" hangingPunct="1">
              <a:lnSpc>
                <a:spcPct val="80000"/>
              </a:lnSpc>
              <a:spcBef>
                <a:spcPct val="0"/>
              </a:spcBef>
              <a:buClrTx/>
              <a:buSzTx/>
              <a:buFontTx/>
              <a:buNone/>
            </a:pPr>
            <a:r>
              <a:rPr lang="en-US" altLang="en-US" sz="1800" dirty="0" err="1">
                <a:solidFill>
                  <a:schemeClr val="bg1">
                    <a:lumMod val="75000"/>
                  </a:schemeClr>
                </a:solidFill>
              </a:rPr>
              <a:t>Pseudophakic</a:t>
            </a:r>
            <a:endParaRPr lang="en-US" altLang="en-US" sz="1800" dirty="0">
              <a:solidFill>
                <a:schemeClr val="bg1">
                  <a:lumMod val="75000"/>
                </a:schemeClr>
              </a:solidFill>
            </a:endParaRPr>
          </a:p>
        </p:txBody>
      </p:sp>
      <p:sp>
        <p:nvSpPr>
          <p:cNvPr id="43031" name="Text Box 35"/>
          <p:cNvSpPr txBox="1">
            <a:spLocks noChangeArrowheads="1"/>
          </p:cNvSpPr>
          <p:nvPr/>
        </p:nvSpPr>
        <p:spPr bwMode="auto">
          <a:xfrm>
            <a:off x="1190847" y="1295400"/>
            <a:ext cx="2473754"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solidFill>
                  <a:schemeClr val="bg1">
                    <a:lumMod val="75000"/>
                  </a:schemeClr>
                </a:solidFill>
              </a:rPr>
              <a:t>w/ Pupillary Block</a:t>
            </a:r>
          </a:p>
        </p:txBody>
      </p:sp>
      <p:sp>
        <p:nvSpPr>
          <p:cNvPr id="43032" name="Text Box 36"/>
          <p:cNvSpPr txBox="1">
            <a:spLocks noChangeArrowheads="1"/>
          </p:cNvSpPr>
          <p:nvPr/>
        </p:nvSpPr>
        <p:spPr bwMode="auto">
          <a:xfrm>
            <a:off x="5181600" y="1295400"/>
            <a:ext cx="2630848"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t>w/o Pupillary Block</a:t>
            </a:r>
          </a:p>
        </p:txBody>
      </p:sp>
      <p:sp>
        <p:nvSpPr>
          <p:cNvPr id="49" name="Rectangle 2">
            <a:extLst>
              <a:ext uri="{FF2B5EF4-FFF2-40B4-BE49-F238E27FC236}">
                <a16:creationId xmlns:a16="http://schemas.microsoft.com/office/drawing/2014/main" id="{240EE5BF-F7D2-4FC8-A5DD-F6B5423153C6}"/>
              </a:ext>
            </a:extLst>
          </p:cNvPr>
          <p:cNvSpPr>
            <a:spLocks noGrp="1" noChangeArrowheads="1"/>
          </p:cNvSpPr>
          <p:nvPr>
            <p:ph type="title"/>
          </p:nvPr>
        </p:nvSpPr>
        <p:spPr>
          <a:xfrm>
            <a:off x="457200" y="304800"/>
            <a:ext cx="7543800" cy="563562"/>
          </a:xfrm>
        </p:spPr>
        <p:txBody>
          <a:bodyPr/>
          <a:lstStyle/>
          <a:p>
            <a:pPr eaLnBrk="1" hangingPunct="1"/>
            <a:r>
              <a:rPr lang="en-US" altLang="en-US" sz="3500" dirty="0"/>
              <a:t>Q/A</a:t>
            </a:r>
          </a:p>
        </p:txBody>
      </p:sp>
      <p:sp>
        <p:nvSpPr>
          <p:cNvPr id="50" name="TextBox 49">
            <a:extLst>
              <a:ext uri="{FF2B5EF4-FFF2-40B4-BE49-F238E27FC236}">
                <a16:creationId xmlns:a16="http://schemas.microsoft.com/office/drawing/2014/main" id="{CF426230-46C8-405C-9015-99EF57762A2E}"/>
              </a:ext>
            </a:extLst>
          </p:cNvPr>
          <p:cNvSpPr txBox="1"/>
          <p:nvPr/>
        </p:nvSpPr>
        <p:spPr>
          <a:xfrm>
            <a:off x="2259496" y="189094"/>
            <a:ext cx="4607480" cy="400110"/>
          </a:xfrm>
          <a:prstGeom prst="rect">
            <a:avLst/>
          </a:prstGeom>
          <a:solidFill>
            <a:schemeClr val="accent1">
              <a:lumMod val="60000"/>
              <a:lumOff val="40000"/>
            </a:schemeClr>
          </a:solidFill>
        </p:spPr>
        <p:txBody>
          <a:bodyPr wrap="none" rtlCol="0">
            <a:spAutoFit/>
          </a:bodyPr>
          <a:lstStyle/>
          <a:p>
            <a:pPr algn="ctr"/>
            <a:r>
              <a:rPr lang="en-US" sz="2000" b="1" dirty="0"/>
              <a:t>Secondary Angle Closure Glaucoma</a:t>
            </a:r>
          </a:p>
        </p:txBody>
      </p:sp>
      <p:sp>
        <p:nvSpPr>
          <p:cNvPr id="2" name="TextBox 1">
            <a:extLst>
              <a:ext uri="{FF2B5EF4-FFF2-40B4-BE49-F238E27FC236}">
                <a16:creationId xmlns:a16="http://schemas.microsoft.com/office/drawing/2014/main" id="{A7E30BEC-923B-4C9A-A856-BDD0D882F6B8}"/>
              </a:ext>
            </a:extLst>
          </p:cNvPr>
          <p:cNvSpPr txBox="1"/>
          <p:nvPr/>
        </p:nvSpPr>
        <p:spPr>
          <a:xfrm>
            <a:off x="887305" y="2844119"/>
            <a:ext cx="1494320" cy="338554"/>
          </a:xfrm>
          <a:prstGeom prst="rect">
            <a:avLst/>
          </a:prstGeom>
          <a:noFill/>
        </p:spPr>
        <p:txBody>
          <a:bodyPr wrap="none" rtlCol="0">
            <a:spAutoFit/>
          </a:bodyPr>
          <a:lstStyle/>
          <a:p>
            <a:r>
              <a:rPr lang="en-US" sz="1600" dirty="0" err="1">
                <a:solidFill>
                  <a:schemeClr val="bg1">
                    <a:lumMod val="75000"/>
                  </a:schemeClr>
                </a:solidFill>
              </a:rPr>
              <a:t>Phacomorphic</a:t>
            </a:r>
            <a:endParaRPr lang="en-US" sz="1600" dirty="0">
              <a:solidFill>
                <a:schemeClr val="bg1">
                  <a:lumMod val="75000"/>
                </a:schemeClr>
              </a:solidFill>
            </a:endParaRPr>
          </a:p>
        </p:txBody>
      </p:sp>
      <p:sp>
        <p:nvSpPr>
          <p:cNvPr id="51" name="TextBox 50">
            <a:extLst>
              <a:ext uri="{FF2B5EF4-FFF2-40B4-BE49-F238E27FC236}">
                <a16:creationId xmlns:a16="http://schemas.microsoft.com/office/drawing/2014/main" id="{156069D4-340B-4160-A336-EBF73557CEE0}"/>
              </a:ext>
            </a:extLst>
          </p:cNvPr>
          <p:cNvSpPr txBox="1"/>
          <p:nvPr/>
        </p:nvSpPr>
        <p:spPr>
          <a:xfrm>
            <a:off x="884725" y="3175578"/>
            <a:ext cx="1402948" cy="338554"/>
          </a:xfrm>
          <a:prstGeom prst="rect">
            <a:avLst/>
          </a:prstGeom>
          <a:noFill/>
        </p:spPr>
        <p:txBody>
          <a:bodyPr wrap="none" rtlCol="0">
            <a:spAutoFit/>
          </a:bodyPr>
          <a:lstStyle/>
          <a:p>
            <a:r>
              <a:rPr lang="en-US" sz="1600" dirty="0">
                <a:solidFill>
                  <a:schemeClr val="bg1">
                    <a:lumMod val="75000"/>
                  </a:schemeClr>
                </a:solidFill>
              </a:rPr>
              <a:t>Ectopia </a:t>
            </a:r>
            <a:r>
              <a:rPr lang="en-US" sz="1600" dirty="0" err="1">
                <a:solidFill>
                  <a:schemeClr val="bg1">
                    <a:lumMod val="75000"/>
                  </a:schemeClr>
                </a:solidFill>
              </a:rPr>
              <a:t>lentis</a:t>
            </a:r>
            <a:endParaRPr lang="en-US" sz="1600" dirty="0">
              <a:solidFill>
                <a:schemeClr val="bg1">
                  <a:lumMod val="75000"/>
                </a:schemeClr>
              </a:solidFill>
            </a:endParaRPr>
          </a:p>
        </p:txBody>
      </p:sp>
      <p:cxnSp>
        <p:nvCxnSpPr>
          <p:cNvPr id="71" name="Straight Connector 70">
            <a:extLst>
              <a:ext uri="{FF2B5EF4-FFF2-40B4-BE49-F238E27FC236}">
                <a16:creationId xmlns:a16="http://schemas.microsoft.com/office/drawing/2014/main" id="{C104938D-BA8D-4E39-9D5F-9EE2012F2F3C}"/>
              </a:ext>
            </a:extLst>
          </p:cNvPr>
          <p:cNvCxnSpPr>
            <a:cxnSpLocks/>
          </p:cNvCxnSpPr>
          <p:nvPr/>
        </p:nvCxnSpPr>
        <p:spPr>
          <a:xfrm flipH="1">
            <a:off x="762665" y="3023488"/>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2A7E4E40-472F-4E50-8A7A-45C10FDD7171}"/>
              </a:ext>
            </a:extLst>
          </p:cNvPr>
          <p:cNvCxnSpPr>
            <a:cxnSpLocks/>
          </p:cNvCxnSpPr>
          <p:nvPr/>
        </p:nvCxnSpPr>
        <p:spPr>
          <a:xfrm flipH="1">
            <a:off x="762665" y="3347853"/>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C3924889-45B9-4383-9C9E-48F0A9C27AD8}"/>
              </a:ext>
            </a:extLst>
          </p:cNvPr>
          <p:cNvCxnSpPr>
            <a:cxnSpLocks/>
          </p:cNvCxnSpPr>
          <p:nvPr/>
        </p:nvCxnSpPr>
        <p:spPr>
          <a:xfrm flipH="1">
            <a:off x="748719" y="2838976"/>
            <a:ext cx="13947" cy="5088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 name="Straight Arrow Connector 5">
            <a:extLst>
              <a:ext uri="{FF2B5EF4-FFF2-40B4-BE49-F238E27FC236}">
                <a16:creationId xmlns:a16="http://schemas.microsoft.com/office/drawing/2014/main" id="{A3439F0C-5143-461F-8F3C-2E830785DEFC}"/>
              </a:ext>
            </a:extLst>
          </p:cNvPr>
          <p:cNvCxnSpPr>
            <a:stCxn id="50" idx="2"/>
          </p:cNvCxnSpPr>
          <p:nvPr/>
        </p:nvCxnSpPr>
        <p:spPr>
          <a:xfrm flipH="1">
            <a:off x="2971800" y="589204"/>
            <a:ext cx="1591436" cy="706196"/>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0" name="Straight Arrow Connector 9">
            <a:extLst>
              <a:ext uri="{FF2B5EF4-FFF2-40B4-BE49-F238E27FC236}">
                <a16:creationId xmlns:a16="http://schemas.microsoft.com/office/drawing/2014/main" id="{84DC796E-F6ED-4FBB-82D2-A260F480BF8A}"/>
              </a:ext>
            </a:extLst>
          </p:cNvPr>
          <p:cNvCxnSpPr>
            <a:cxnSpLocks/>
          </p:cNvCxnSpPr>
          <p:nvPr/>
        </p:nvCxnSpPr>
        <p:spPr>
          <a:xfrm>
            <a:off x="4572000" y="589204"/>
            <a:ext cx="1600200" cy="706196"/>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6" name="Straight Arrow Connector 25">
            <a:extLst>
              <a:ext uri="{FF2B5EF4-FFF2-40B4-BE49-F238E27FC236}">
                <a16:creationId xmlns:a16="http://schemas.microsoft.com/office/drawing/2014/main" id="{B70E0124-9B84-41A5-8D84-A66B7838A706}"/>
              </a:ext>
            </a:extLst>
          </p:cNvPr>
          <p:cNvCxnSpPr>
            <a:cxnSpLocks/>
          </p:cNvCxnSpPr>
          <p:nvPr/>
        </p:nvCxnSpPr>
        <p:spPr>
          <a:xfrm flipH="1">
            <a:off x="1159539" y="1828800"/>
            <a:ext cx="1290435" cy="478059"/>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28" name="Straight Arrow Connector 27">
            <a:extLst>
              <a:ext uri="{FF2B5EF4-FFF2-40B4-BE49-F238E27FC236}">
                <a16:creationId xmlns:a16="http://schemas.microsoft.com/office/drawing/2014/main" id="{567A4249-5C59-4416-8A8E-1C35913900AB}"/>
              </a:ext>
            </a:extLst>
          </p:cNvPr>
          <p:cNvCxnSpPr>
            <a:cxnSpLocks/>
          </p:cNvCxnSpPr>
          <p:nvPr/>
        </p:nvCxnSpPr>
        <p:spPr>
          <a:xfrm>
            <a:off x="2449973" y="1832208"/>
            <a:ext cx="1268784"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56" name="Text Box 6">
            <a:extLst>
              <a:ext uri="{FF2B5EF4-FFF2-40B4-BE49-F238E27FC236}">
                <a16:creationId xmlns:a16="http://schemas.microsoft.com/office/drawing/2014/main" id="{557983BD-9D64-49B9-A366-A08663B0451F}"/>
              </a:ext>
            </a:extLst>
          </p:cNvPr>
          <p:cNvSpPr txBox="1">
            <a:spLocks noChangeArrowheads="1"/>
          </p:cNvSpPr>
          <p:nvPr/>
        </p:nvSpPr>
        <p:spPr bwMode="auto">
          <a:xfrm>
            <a:off x="5029200" y="2356376"/>
            <a:ext cx="813043"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r" eaLnBrk="1" hangingPunct="1">
              <a:lnSpc>
                <a:spcPct val="80000"/>
              </a:lnSpc>
              <a:spcBef>
                <a:spcPct val="0"/>
              </a:spcBef>
              <a:buClrTx/>
              <a:buSzTx/>
              <a:buFontTx/>
              <a:buNone/>
            </a:pPr>
            <a:r>
              <a:rPr lang="en-US" altLang="en-US" sz="1800" dirty="0"/>
              <a:t>‘Push’</a:t>
            </a:r>
          </a:p>
        </p:txBody>
      </p:sp>
      <p:sp>
        <p:nvSpPr>
          <p:cNvPr id="57" name="Text Box 14">
            <a:extLst>
              <a:ext uri="{FF2B5EF4-FFF2-40B4-BE49-F238E27FC236}">
                <a16:creationId xmlns:a16="http://schemas.microsoft.com/office/drawing/2014/main" id="{5DAFA1C1-3A29-4C27-A379-663FDD22E326}"/>
              </a:ext>
            </a:extLst>
          </p:cNvPr>
          <p:cNvSpPr txBox="1">
            <a:spLocks noChangeArrowheads="1"/>
          </p:cNvSpPr>
          <p:nvPr/>
        </p:nvSpPr>
        <p:spPr bwMode="auto">
          <a:xfrm>
            <a:off x="7620000" y="2365901"/>
            <a:ext cx="671979"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‘Pull’</a:t>
            </a:r>
          </a:p>
        </p:txBody>
      </p:sp>
      <p:cxnSp>
        <p:nvCxnSpPr>
          <p:cNvPr id="58" name="Straight Arrow Connector 57">
            <a:extLst>
              <a:ext uri="{FF2B5EF4-FFF2-40B4-BE49-F238E27FC236}">
                <a16:creationId xmlns:a16="http://schemas.microsoft.com/office/drawing/2014/main" id="{E874FEE9-46BD-46A3-90A3-DE7CC220FBFF}"/>
              </a:ext>
            </a:extLst>
          </p:cNvPr>
          <p:cNvCxnSpPr>
            <a:cxnSpLocks/>
          </p:cNvCxnSpPr>
          <p:nvPr/>
        </p:nvCxnSpPr>
        <p:spPr>
          <a:xfrm flipH="1">
            <a:off x="5867400" y="1828800"/>
            <a:ext cx="849775" cy="477455"/>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59" name="Straight Arrow Connector 58">
            <a:extLst>
              <a:ext uri="{FF2B5EF4-FFF2-40B4-BE49-F238E27FC236}">
                <a16:creationId xmlns:a16="http://schemas.microsoft.com/office/drawing/2014/main" id="{C370A4A1-FE96-4E70-B89E-839542A5E241}"/>
              </a:ext>
            </a:extLst>
          </p:cNvPr>
          <p:cNvCxnSpPr>
            <a:cxnSpLocks/>
          </p:cNvCxnSpPr>
          <p:nvPr/>
        </p:nvCxnSpPr>
        <p:spPr>
          <a:xfrm>
            <a:off x="6717173" y="1832208"/>
            <a:ext cx="902827" cy="474047"/>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101" name="Text Box 42">
            <a:extLst>
              <a:ext uri="{FF2B5EF4-FFF2-40B4-BE49-F238E27FC236}">
                <a16:creationId xmlns:a16="http://schemas.microsoft.com/office/drawing/2014/main" id="{334BC1A9-19DE-4364-B6DD-2EE35901B8C6}"/>
              </a:ext>
            </a:extLst>
          </p:cNvPr>
          <p:cNvSpPr txBox="1">
            <a:spLocks noChangeArrowheads="1"/>
          </p:cNvSpPr>
          <p:nvPr/>
        </p:nvSpPr>
        <p:spPr bwMode="auto">
          <a:xfrm>
            <a:off x="5551406" y="3192546"/>
            <a:ext cx="2276072"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ERD/choroidal effusion</a:t>
            </a:r>
          </a:p>
        </p:txBody>
      </p:sp>
      <p:sp>
        <p:nvSpPr>
          <p:cNvPr id="103" name="Text Box 47">
            <a:extLst>
              <a:ext uri="{FF2B5EF4-FFF2-40B4-BE49-F238E27FC236}">
                <a16:creationId xmlns:a16="http://schemas.microsoft.com/office/drawing/2014/main" id="{B8E0D8FB-F6B2-4B80-97DB-EF49CE3BCD2B}"/>
              </a:ext>
            </a:extLst>
          </p:cNvPr>
          <p:cNvSpPr txBox="1">
            <a:spLocks noChangeArrowheads="1"/>
          </p:cNvSpPr>
          <p:nvPr/>
        </p:nvSpPr>
        <p:spPr bwMode="auto">
          <a:xfrm>
            <a:off x="5543446" y="4055146"/>
            <a:ext cx="1619354"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err="1">
                <a:solidFill>
                  <a:schemeClr val="bg1">
                    <a:lumMod val="75000"/>
                  </a:schemeClr>
                </a:solidFill>
              </a:rPr>
              <a:t>Nanophthalmos</a:t>
            </a:r>
            <a:endParaRPr lang="en-US" altLang="en-US" sz="1600" dirty="0">
              <a:solidFill>
                <a:schemeClr val="bg1">
                  <a:lumMod val="75000"/>
                </a:schemeClr>
              </a:solidFill>
            </a:endParaRPr>
          </a:p>
        </p:txBody>
      </p:sp>
      <p:cxnSp>
        <p:nvCxnSpPr>
          <p:cNvPr id="104" name="Straight Connector 103">
            <a:extLst>
              <a:ext uri="{FF2B5EF4-FFF2-40B4-BE49-F238E27FC236}">
                <a16:creationId xmlns:a16="http://schemas.microsoft.com/office/drawing/2014/main" id="{49D87D4A-E317-4446-9B95-5184CB3968F3}"/>
              </a:ext>
            </a:extLst>
          </p:cNvPr>
          <p:cNvCxnSpPr>
            <a:cxnSpLocks/>
          </p:cNvCxnSpPr>
          <p:nvPr/>
        </p:nvCxnSpPr>
        <p:spPr>
          <a:xfrm flipH="1">
            <a:off x="5316229" y="2667000"/>
            <a:ext cx="7397" cy="2531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5" name="Straight Connector 104">
            <a:extLst>
              <a:ext uri="{FF2B5EF4-FFF2-40B4-BE49-F238E27FC236}">
                <a16:creationId xmlns:a16="http://schemas.microsoft.com/office/drawing/2014/main" id="{F40B6D71-75A8-4A88-864D-00D14C2F710D}"/>
              </a:ext>
            </a:extLst>
          </p:cNvPr>
          <p:cNvCxnSpPr/>
          <p:nvPr/>
        </p:nvCxnSpPr>
        <p:spPr>
          <a:xfrm flipH="1">
            <a:off x="5323624" y="2832814"/>
            <a:ext cx="24447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6" name="Straight Connector 105">
            <a:extLst>
              <a:ext uri="{FF2B5EF4-FFF2-40B4-BE49-F238E27FC236}">
                <a16:creationId xmlns:a16="http://schemas.microsoft.com/office/drawing/2014/main" id="{010BF7B2-AA07-4DCF-822D-E2DB5CC0BF59}"/>
              </a:ext>
            </a:extLst>
          </p:cNvPr>
          <p:cNvCxnSpPr/>
          <p:nvPr/>
        </p:nvCxnSpPr>
        <p:spPr>
          <a:xfrm flipH="1">
            <a:off x="5323624" y="3360065"/>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a:extLst>
              <a:ext uri="{FF2B5EF4-FFF2-40B4-BE49-F238E27FC236}">
                <a16:creationId xmlns:a16="http://schemas.microsoft.com/office/drawing/2014/main" id="{BAC8035C-3999-4C31-93CD-6C0D2ADEB73B}"/>
              </a:ext>
            </a:extLst>
          </p:cNvPr>
          <p:cNvCxnSpPr/>
          <p:nvPr/>
        </p:nvCxnSpPr>
        <p:spPr>
          <a:xfrm flipH="1">
            <a:off x="5323536" y="3786938"/>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8" name="Straight Connector 107">
            <a:extLst>
              <a:ext uri="{FF2B5EF4-FFF2-40B4-BE49-F238E27FC236}">
                <a16:creationId xmlns:a16="http://schemas.microsoft.com/office/drawing/2014/main" id="{DB64CAEE-69B4-426A-8A5B-D1269DBF0F66}"/>
              </a:ext>
            </a:extLst>
          </p:cNvPr>
          <p:cNvCxnSpPr/>
          <p:nvPr/>
        </p:nvCxnSpPr>
        <p:spPr>
          <a:xfrm flipH="1">
            <a:off x="5327493" y="4249152"/>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12" name="Straight Connector 111">
            <a:extLst>
              <a:ext uri="{FF2B5EF4-FFF2-40B4-BE49-F238E27FC236}">
                <a16:creationId xmlns:a16="http://schemas.microsoft.com/office/drawing/2014/main" id="{99A16C30-4BE4-48E5-8B65-0C5F3039B8DC}"/>
              </a:ext>
            </a:extLst>
          </p:cNvPr>
          <p:cNvCxnSpPr/>
          <p:nvPr/>
        </p:nvCxnSpPr>
        <p:spPr>
          <a:xfrm flipH="1">
            <a:off x="5333455" y="51816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13" name="Text Box 42">
            <a:extLst>
              <a:ext uri="{FF2B5EF4-FFF2-40B4-BE49-F238E27FC236}">
                <a16:creationId xmlns:a16="http://schemas.microsoft.com/office/drawing/2014/main" id="{056DFFD9-3CA2-42E7-90FE-4F14522E3504}"/>
              </a:ext>
            </a:extLst>
          </p:cNvPr>
          <p:cNvSpPr txBox="1">
            <a:spLocks noChangeArrowheads="1"/>
          </p:cNvSpPr>
          <p:nvPr/>
        </p:nvSpPr>
        <p:spPr bwMode="auto">
          <a:xfrm>
            <a:off x="5533954" y="3623846"/>
            <a:ext cx="1563248"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Retinal surgery</a:t>
            </a:r>
          </a:p>
        </p:txBody>
      </p:sp>
      <p:sp>
        <p:nvSpPr>
          <p:cNvPr id="118" name="Text Box 47">
            <a:extLst>
              <a:ext uri="{FF2B5EF4-FFF2-40B4-BE49-F238E27FC236}">
                <a16:creationId xmlns:a16="http://schemas.microsoft.com/office/drawing/2014/main" id="{3F59D898-ECAD-49F0-9425-2A1BC8DDA7B5}"/>
              </a:ext>
            </a:extLst>
          </p:cNvPr>
          <p:cNvSpPr txBox="1">
            <a:spLocks noChangeArrowheads="1"/>
          </p:cNvSpPr>
          <p:nvPr/>
        </p:nvSpPr>
        <p:spPr bwMode="auto">
          <a:xfrm>
            <a:off x="5523688" y="4538246"/>
            <a:ext cx="1516762"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b="1" dirty="0"/>
              <a:t>Drug-induced</a:t>
            </a:r>
          </a:p>
        </p:txBody>
      </p:sp>
      <p:sp>
        <p:nvSpPr>
          <p:cNvPr id="121" name="Text Box 45">
            <a:extLst>
              <a:ext uri="{FF2B5EF4-FFF2-40B4-BE49-F238E27FC236}">
                <a16:creationId xmlns:a16="http://schemas.microsoft.com/office/drawing/2014/main" id="{261B7576-5E47-4AEB-A7FB-9A1B9ECB52C4}"/>
              </a:ext>
            </a:extLst>
          </p:cNvPr>
          <p:cNvSpPr txBox="1">
            <a:spLocks noChangeArrowheads="1"/>
          </p:cNvSpPr>
          <p:nvPr/>
        </p:nvSpPr>
        <p:spPr bwMode="auto">
          <a:xfrm>
            <a:off x="5523688" y="5013493"/>
            <a:ext cx="582211"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PFV</a:t>
            </a:r>
          </a:p>
        </p:txBody>
      </p:sp>
      <p:sp>
        <p:nvSpPr>
          <p:cNvPr id="16" name="TextBox 15">
            <a:extLst>
              <a:ext uri="{FF2B5EF4-FFF2-40B4-BE49-F238E27FC236}">
                <a16:creationId xmlns:a16="http://schemas.microsoft.com/office/drawing/2014/main" id="{984E008D-FBBA-42B4-940E-EA26772E0161}"/>
              </a:ext>
            </a:extLst>
          </p:cNvPr>
          <p:cNvSpPr txBox="1"/>
          <p:nvPr/>
        </p:nvSpPr>
        <p:spPr>
          <a:xfrm>
            <a:off x="6230528" y="5257800"/>
            <a:ext cx="1326004" cy="369332"/>
          </a:xfrm>
          <a:prstGeom prst="rect">
            <a:avLst/>
          </a:prstGeom>
          <a:noFill/>
        </p:spPr>
        <p:txBody>
          <a:bodyPr wrap="none" rtlCol="0">
            <a:spAutoFit/>
          </a:bodyPr>
          <a:lstStyle/>
          <a:p>
            <a:pPr algn="ctr"/>
            <a:r>
              <a:rPr lang="en-US" dirty="0">
                <a:solidFill>
                  <a:schemeClr val="bg1">
                    <a:lumMod val="75000"/>
                  </a:schemeClr>
                </a:solidFill>
              </a:rPr>
              <a:t>Both/Either</a:t>
            </a:r>
          </a:p>
        </p:txBody>
      </p:sp>
      <p:cxnSp>
        <p:nvCxnSpPr>
          <p:cNvPr id="125" name="Straight Connector 124">
            <a:extLst>
              <a:ext uri="{FF2B5EF4-FFF2-40B4-BE49-F238E27FC236}">
                <a16:creationId xmlns:a16="http://schemas.microsoft.com/office/drawing/2014/main" id="{01138141-D318-4ED7-A7FE-D8F2155CE890}"/>
              </a:ext>
            </a:extLst>
          </p:cNvPr>
          <p:cNvCxnSpPr/>
          <p:nvPr/>
        </p:nvCxnSpPr>
        <p:spPr>
          <a:xfrm flipH="1">
            <a:off x="5334000" y="4724400"/>
            <a:ext cx="24447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00" name="Text Box 23">
            <a:extLst>
              <a:ext uri="{FF2B5EF4-FFF2-40B4-BE49-F238E27FC236}">
                <a16:creationId xmlns:a16="http://schemas.microsoft.com/office/drawing/2014/main" id="{D8F2FCFF-2984-4836-B000-9C5601A8EAAA}"/>
              </a:ext>
            </a:extLst>
          </p:cNvPr>
          <p:cNvSpPr txBox="1">
            <a:spLocks noChangeArrowheads="1"/>
          </p:cNvSpPr>
          <p:nvPr/>
        </p:nvSpPr>
        <p:spPr bwMode="auto">
          <a:xfrm>
            <a:off x="5530369" y="2667000"/>
            <a:ext cx="2143536"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Aqueous misdirection</a:t>
            </a:r>
          </a:p>
        </p:txBody>
      </p:sp>
      <p:sp>
        <p:nvSpPr>
          <p:cNvPr id="37" name="TextBox 36">
            <a:extLst>
              <a:ext uri="{FF2B5EF4-FFF2-40B4-BE49-F238E27FC236}">
                <a16:creationId xmlns:a16="http://schemas.microsoft.com/office/drawing/2014/main" id="{AA7C1905-3F86-4163-A06F-7D7233AE9BF0}"/>
              </a:ext>
            </a:extLst>
          </p:cNvPr>
          <p:cNvSpPr txBox="1"/>
          <p:nvPr/>
        </p:nvSpPr>
        <p:spPr>
          <a:xfrm>
            <a:off x="291298" y="2190512"/>
            <a:ext cx="5271302" cy="4278094"/>
          </a:xfrm>
          <a:prstGeom prst="rect">
            <a:avLst/>
          </a:prstGeom>
          <a:solidFill>
            <a:schemeClr val="accent1">
              <a:lumMod val="40000"/>
              <a:lumOff val="60000"/>
            </a:schemeClr>
          </a:solidFill>
        </p:spPr>
        <p:txBody>
          <a:bodyPr wrap="square" rtlCol="0">
            <a:spAutoFit/>
          </a:bodyPr>
          <a:lstStyle/>
          <a:p>
            <a:r>
              <a:rPr lang="en-US" sz="1600" i="1" dirty="0">
                <a:solidFill>
                  <a:srgbClr val="0000FF"/>
                </a:solidFill>
              </a:rPr>
              <a:t>The </a:t>
            </a:r>
            <a:r>
              <a:rPr lang="en-US" sz="1600" dirty="0">
                <a:solidFill>
                  <a:srgbClr val="0000FF"/>
                </a:solidFill>
              </a:rPr>
              <a:t>Glaucoma</a:t>
            </a:r>
            <a:r>
              <a:rPr lang="en-US" sz="1600" i="1" dirty="0">
                <a:solidFill>
                  <a:srgbClr val="0000FF"/>
                </a:solidFill>
              </a:rPr>
              <a:t> book addresses only one drug re inducing ACG. Which one?</a:t>
            </a:r>
          </a:p>
          <a:p>
            <a:r>
              <a:rPr lang="en-US" sz="1600" dirty="0">
                <a:solidFill>
                  <a:srgbClr val="0000FF"/>
                </a:solidFill>
              </a:rPr>
              <a:t>Topiramate</a:t>
            </a:r>
          </a:p>
          <a:p>
            <a:endParaRPr lang="en-US" sz="1600" dirty="0">
              <a:solidFill>
                <a:srgbClr val="0000FF"/>
              </a:solidFill>
            </a:endParaRPr>
          </a:p>
          <a:p>
            <a:r>
              <a:rPr lang="en-US" sz="1600" i="1" dirty="0">
                <a:solidFill>
                  <a:srgbClr val="0000FF"/>
                </a:solidFill>
              </a:rPr>
              <a:t>What are the common indications for topiramate use?</a:t>
            </a:r>
          </a:p>
          <a:p>
            <a:r>
              <a:rPr lang="en-US" sz="1600" dirty="0">
                <a:solidFill>
                  <a:srgbClr val="0000FF"/>
                </a:solidFill>
              </a:rPr>
              <a:t>--Migraine prophylaxis</a:t>
            </a:r>
          </a:p>
          <a:p>
            <a:r>
              <a:rPr lang="en-US" sz="1600" dirty="0">
                <a:solidFill>
                  <a:srgbClr val="0000FF"/>
                </a:solidFill>
              </a:rPr>
              <a:t>--Idiopathic intracranial hypertension</a:t>
            </a:r>
          </a:p>
          <a:p>
            <a:endParaRPr lang="en-US" sz="1600" dirty="0">
              <a:solidFill>
                <a:srgbClr val="0000FF"/>
              </a:solidFill>
            </a:endParaRPr>
          </a:p>
          <a:p>
            <a:r>
              <a:rPr lang="en-US" sz="1600" i="1" dirty="0">
                <a:solidFill>
                  <a:srgbClr val="0000FF"/>
                </a:solidFill>
              </a:rPr>
              <a:t>What is the mechanism of angle closure?</a:t>
            </a:r>
          </a:p>
          <a:p>
            <a:r>
              <a:rPr lang="en-US" sz="1600" dirty="0">
                <a:solidFill>
                  <a:srgbClr val="0000FF"/>
                </a:solidFill>
              </a:rPr>
              <a:t>Ciliochoroidal effusion  leads to zonular relaxation, which leads to pronounced anterior movement of the lens-iris diaphragm, which shallows the AC and causes the peripheral iris to appose and close the angle</a:t>
            </a:r>
          </a:p>
          <a:p>
            <a:endParaRPr lang="en-US" sz="1600" dirty="0">
              <a:solidFill>
                <a:schemeClr val="accent1">
                  <a:lumMod val="40000"/>
                  <a:lumOff val="60000"/>
                </a:schemeClr>
              </a:solidFill>
            </a:endParaRPr>
          </a:p>
          <a:p>
            <a:r>
              <a:rPr lang="en-US" sz="1600" i="1" dirty="0">
                <a:solidFill>
                  <a:schemeClr val="accent1">
                    <a:lumMod val="40000"/>
                    <a:lumOff val="60000"/>
                  </a:schemeClr>
                </a:solidFill>
              </a:rPr>
              <a:t>What is the classic presentation of topiramate-induced ACG?</a:t>
            </a:r>
          </a:p>
          <a:p>
            <a:r>
              <a:rPr lang="en-US" sz="1600" dirty="0">
                <a:solidFill>
                  <a:schemeClr val="accent1">
                    <a:lumMod val="40000"/>
                    <a:lumOff val="60000"/>
                  </a:schemeClr>
                </a:solidFill>
              </a:rPr>
              <a:t>Severe  bilateral  ocular pain, plus blurry vision</a:t>
            </a:r>
          </a:p>
        </p:txBody>
      </p:sp>
      <p:sp>
        <p:nvSpPr>
          <p:cNvPr id="36" name="Oval 35">
            <a:extLst>
              <a:ext uri="{FF2B5EF4-FFF2-40B4-BE49-F238E27FC236}">
                <a16:creationId xmlns:a16="http://schemas.microsoft.com/office/drawing/2014/main" id="{D6542147-4985-4B99-9C18-1F765A648387}"/>
              </a:ext>
            </a:extLst>
          </p:cNvPr>
          <p:cNvSpPr/>
          <p:nvPr/>
        </p:nvSpPr>
        <p:spPr>
          <a:xfrm>
            <a:off x="5441637" y="4462669"/>
            <a:ext cx="1655565" cy="490331"/>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Rectangle 2">
            <a:extLst>
              <a:ext uri="{FF2B5EF4-FFF2-40B4-BE49-F238E27FC236}">
                <a16:creationId xmlns:a16="http://schemas.microsoft.com/office/drawing/2014/main" id="{F336D294-033D-43C8-A52C-388B8EC1D9FC}"/>
              </a:ext>
            </a:extLst>
          </p:cNvPr>
          <p:cNvSpPr/>
          <p:nvPr/>
        </p:nvSpPr>
        <p:spPr>
          <a:xfrm>
            <a:off x="320039" y="4448098"/>
            <a:ext cx="2061586" cy="276302"/>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800" dirty="0">
                <a:solidFill>
                  <a:schemeClr val="tx1"/>
                </a:solidFill>
              </a:rPr>
              <a:t>two words</a:t>
            </a:r>
          </a:p>
        </p:txBody>
      </p:sp>
    </p:spTree>
    <p:extLst>
      <p:ext uri="{BB962C8B-B14F-4D97-AF65-F5344CB8AC3E}">
        <p14:creationId xmlns:p14="http://schemas.microsoft.com/office/powerpoint/2010/main" val="2892966618"/>
      </p:ext>
    </p:extLst>
  </p:cSld>
  <p:clrMapOvr>
    <a:masterClrMapping/>
  </p:clrMapOvr>
</p:sld>
</file>

<file path=ppt/slides/slide2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Straight Arrow Connector 12">
            <a:extLst>
              <a:ext uri="{FF2B5EF4-FFF2-40B4-BE49-F238E27FC236}">
                <a16:creationId xmlns:a16="http://schemas.microsoft.com/office/drawing/2014/main" id="{A6DE2085-829C-480C-9216-69D6039C0A37}"/>
              </a:ext>
            </a:extLst>
          </p:cNvPr>
          <p:cNvCxnSpPr>
            <a:cxnSpLocks/>
          </p:cNvCxnSpPr>
          <p:nvPr/>
        </p:nvCxnSpPr>
        <p:spPr>
          <a:xfrm>
            <a:off x="6717173" y="1828800"/>
            <a:ext cx="0" cy="3462754"/>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43014" name="Text Box 6"/>
          <p:cNvSpPr txBox="1">
            <a:spLocks noChangeArrowheads="1"/>
          </p:cNvSpPr>
          <p:nvPr/>
        </p:nvSpPr>
        <p:spPr bwMode="auto">
          <a:xfrm>
            <a:off x="533400" y="2356376"/>
            <a:ext cx="1005403"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Lens-</a:t>
            </a:r>
          </a:p>
          <a:p>
            <a:pPr algn="ctr" eaLnBrk="1" hangingPunct="1">
              <a:lnSpc>
                <a:spcPct val="80000"/>
              </a:lnSpc>
              <a:spcBef>
                <a:spcPct val="0"/>
              </a:spcBef>
              <a:buClrTx/>
              <a:buSzTx/>
              <a:buFontTx/>
              <a:buNone/>
            </a:pPr>
            <a:r>
              <a:rPr lang="en-US" altLang="en-US" sz="1800" dirty="0">
                <a:solidFill>
                  <a:schemeClr val="bg1">
                    <a:lumMod val="75000"/>
                  </a:schemeClr>
                </a:solidFill>
              </a:rPr>
              <a:t>Induced</a:t>
            </a:r>
          </a:p>
        </p:txBody>
      </p:sp>
      <p:sp>
        <p:nvSpPr>
          <p:cNvPr id="43017" name="Text Box 14"/>
          <p:cNvSpPr txBox="1">
            <a:spLocks noChangeArrowheads="1"/>
          </p:cNvSpPr>
          <p:nvPr/>
        </p:nvSpPr>
        <p:spPr bwMode="auto">
          <a:xfrm>
            <a:off x="3026498" y="2365901"/>
            <a:ext cx="1633781"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Aphakic/</a:t>
            </a:r>
          </a:p>
          <a:p>
            <a:pPr algn="ctr" eaLnBrk="1" hangingPunct="1">
              <a:lnSpc>
                <a:spcPct val="80000"/>
              </a:lnSpc>
              <a:spcBef>
                <a:spcPct val="0"/>
              </a:spcBef>
              <a:buClrTx/>
              <a:buSzTx/>
              <a:buFontTx/>
              <a:buNone/>
            </a:pPr>
            <a:r>
              <a:rPr lang="en-US" altLang="en-US" sz="1800" dirty="0" err="1">
                <a:solidFill>
                  <a:schemeClr val="bg1">
                    <a:lumMod val="75000"/>
                  </a:schemeClr>
                </a:solidFill>
              </a:rPr>
              <a:t>Pseudophakic</a:t>
            </a:r>
            <a:endParaRPr lang="en-US" altLang="en-US" sz="1800" dirty="0">
              <a:solidFill>
                <a:schemeClr val="bg1">
                  <a:lumMod val="75000"/>
                </a:schemeClr>
              </a:solidFill>
            </a:endParaRPr>
          </a:p>
        </p:txBody>
      </p:sp>
      <p:sp>
        <p:nvSpPr>
          <p:cNvPr id="43031" name="Text Box 35"/>
          <p:cNvSpPr txBox="1">
            <a:spLocks noChangeArrowheads="1"/>
          </p:cNvSpPr>
          <p:nvPr/>
        </p:nvSpPr>
        <p:spPr bwMode="auto">
          <a:xfrm>
            <a:off x="1190847" y="1295400"/>
            <a:ext cx="2473754"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solidFill>
                  <a:schemeClr val="bg1">
                    <a:lumMod val="75000"/>
                  </a:schemeClr>
                </a:solidFill>
              </a:rPr>
              <a:t>w/ Pupillary Block</a:t>
            </a:r>
          </a:p>
        </p:txBody>
      </p:sp>
      <p:sp>
        <p:nvSpPr>
          <p:cNvPr id="43032" name="Text Box 36"/>
          <p:cNvSpPr txBox="1">
            <a:spLocks noChangeArrowheads="1"/>
          </p:cNvSpPr>
          <p:nvPr/>
        </p:nvSpPr>
        <p:spPr bwMode="auto">
          <a:xfrm>
            <a:off x="5181600" y="1295400"/>
            <a:ext cx="2630848"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t>w/o Pupillary Block</a:t>
            </a:r>
          </a:p>
        </p:txBody>
      </p:sp>
      <p:sp>
        <p:nvSpPr>
          <p:cNvPr id="49" name="Rectangle 2">
            <a:extLst>
              <a:ext uri="{FF2B5EF4-FFF2-40B4-BE49-F238E27FC236}">
                <a16:creationId xmlns:a16="http://schemas.microsoft.com/office/drawing/2014/main" id="{240EE5BF-F7D2-4FC8-A5DD-F6B5423153C6}"/>
              </a:ext>
            </a:extLst>
          </p:cNvPr>
          <p:cNvSpPr>
            <a:spLocks noGrp="1" noChangeArrowheads="1"/>
          </p:cNvSpPr>
          <p:nvPr>
            <p:ph type="title"/>
          </p:nvPr>
        </p:nvSpPr>
        <p:spPr>
          <a:xfrm>
            <a:off x="457200" y="304800"/>
            <a:ext cx="7543800" cy="563562"/>
          </a:xfrm>
        </p:spPr>
        <p:txBody>
          <a:bodyPr/>
          <a:lstStyle/>
          <a:p>
            <a:pPr eaLnBrk="1" hangingPunct="1"/>
            <a:r>
              <a:rPr lang="en-US" altLang="en-US" sz="3500" dirty="0"/>
              <a:t>A</a:t>
            </a:r>
          </a:p>
        </p:txBody>
      </p:sp>
      <p:sp>
        <p:nvSpPr>
          <p:cNvPr id="50" name="TextBox 49">
            <a:extLst>
              <a:ext uri="{FF2B5EF4-FFF2-40B4-BE49-F238E27FC236}">
                <a16:creationId xmlns:a16="http://schemas.microsoft.com/office/drawing/2014/main" id="{CF426230-46C8-405C-9015-99EF57762A2E}"/>
              </a:ext>
            </a:extLst>
          </p:cNvPr>
          <p:cNvSpPr txBox="1"/>
          <p:nvPr/>
        </p:nvSpPr>
        <p:spPr>
          <a:xfrm>
            <a:off x="2259496" y="189094"/>
            <a:ext cx="4607480" cy="400110"/>
          </a:xfrm>
          <a:prstGeom prst="rect">
            <a:avLst/>
          </a:prstGeom>
          <a:solidFill>
            <a:schemeClr val="accent1">
              <a:lumMod val="60000"/>
              <a:lumOff val="40000"/>
            </a:schemeClr>
          </a:solidFill>
        </p:spPr>
        <p:txBody>
          <a:bodyPr wrap="none" rtlCol="0">
            <a:spAutoFit/>
          </a:bodyPr>
          <a:lstStyle/>
          <a:p>
            <a:pPr algn="ctr"/>
            <a:r>
              <a:rPr lang="en-US" sz="2000" b="1" dirty="0"/>
              <a:t>Secondary Angle Closure Glaucoma</a:t>
            </a:r>
          </a:p>
        </p:txBody>
      </p:sp>
      <p:sp>
        <p:nvSpPr>
          <p:cNvPr id="2" name="TextBox 1">
            <a:extLst>
              <a:ext uri="{FF2B5EF4-FFF2-40B4-BE49-F238E27FC236}">
                <a16:creationId xmlns:a16="http://schemas.microsoft.com/office/drawing/2014/main" id="{A7E30BEC-923B-4C9A-A856-BDD0D882F6B8}"/>
              </a:ext>
            </a:extLst>
          </p:cNvPr>
          <p:cNvSpPr txBox="1"/>
          <p:nvPr/>
        </p:nvSpPr>
        <p:spPr>
          <a:xfrm>
            <a:off x="887305" y="2844119"/>
            <a:ext cx="1494320" cy="338554"/>
          </a:xfrm>
          <a:prstGeom prst="rect">
            <a:avLst/>
          </a:prstGeom>
          <a:noFill/>
        </p:spPr>
        <p:txBody>
          <a:bodyPr wrap="none" rtlCol="0">
            <a:spAutoFit/>
          </a:bodyPr>
          <a:lstStyle/>
          <a:p>
            <a:r>
              <a:rPr lang="en-US" sz="1600" dirty="0" err="1">
                <a:solidFill>
                  <a:schemeClr val="bg1">
                    <a:lumMod val="75000"/>
                  </a:schemeClr>
                </a:solidFill>
              </a:rPr>
              <a:t>Phacomorphic</a:t>
            </a:r>
            <a:endParaRPr lang="en-US" sz="1600" dirty="0">
              <a:solidFill>
                <a:schemeClr val="bg1">
                  <a:lumMod val="75000"/>
                </a:schemeClr>
              </a:solidFill>
            </a:endParaRPr>
          </a:p>
        </p:txBody>
      </p:sp>
      <p:sp>
        <p:nvSpPr>
          <p:cNvPr id="51" name="TextBox 50">
            <a:extLst>
              <a:ext uri="{FF2B5EF4-FFF2-40B4-BE49-F238E27FC236}">
                <a16:creationId xmlns:a16="http://schemas.microsoft.com/office/drawing/2014/main" id="{156069D4-340B-4160-A336-EBF73557CEE0}"/>
              </a:ext>
            </a:extLst>
          </p:cNvPr>
          <p:cNvSpPr txBox="1"/>
          <p:nvPr/>
        </p:nvSpPr>
        <p:spPr>
          <a:xfrm>
            <a:off x="884725" y="3175578"/>
            <a:ext cx="1402948" cy="338554"/>
          </a:xfrm>
          <a:prstGeom prst="rect">
            <a:avLst/>
          </a:prstGeom>
          <a:noFill/>
        </p:spPr>
        <p:txBody>
          <a:bodyPr wrap="none" rtlCol="0">
            <a:spAutoFit/>
          </a:bodyPr>
          <a:lstStyle/>
          <a:p>
            <a:r>
              <a:rPr lang="en-US" sz="1600" dirty="0">
                <a:solidFill>
                  <a:schemeClr val="bg1">
                    <a:lumMod val="75000"/>
                  </a:schemeClr>
                </a:solidFill>
              </a:rPr>
              <a:t>Ectopia </a:t>
            </a:r>
            <a:r>
              <a:rPr lang="en-US" sz="1600" dirty="0" err="1">
                <a:solidFill>
                  <a:schemeClr val="bg1">
                    <a:lumMod val="75000"/>
                  </a:schemeClr>
                </a:solidFill>
              </a:rPr>
              <a:t>lentis</a:t>
            </a:r>
            <a:endParaRPr lang="en-US" sz="1600" dirty="0">
              <a:solidFill>
                <a:schemeClr val="bg1">
                  <a:lumMod val="75000"/>
                </a:schemeClr>
              </a:solidFill>
            </a:endParaRPr>
          </a:p>
        </p:txBody>
      </p:sp>
      <p:cxnSp>
        <p:nvCxnSpPr>
          <p:cNvPr id="71" name="Straight Connector 70">
            <a:extLst>
              <a:ext uri="{FF2B5EF4-FFF2-40B4-BE49-F238E27FC236}">
                <a16:creationId xmlns:a16="http://schemas.microsoft.com/office/drawing/2014/main" id="{C104938D-BA8D-4E39-9D5F-9EE2012F2F3C}"/>
              </a:ext>
            </a:extLst>
          </p:cNvPr>
          <p:cNvCxnSpPr>
            <a:cxnSpLocks/>
          </p:cNvCxnSpPr>
          <p:nvPr/>
        </p:nvCxnSpPr>
        <p:spPr>
          <a:xfrm flipH="1">
            <a:off x="762665" y="3023488"/>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2A7E4E40-472F-4E50-8A7A-45C10FDD7171}"/>
              </a:ext>
            </a:extLst>
          </p:cNvPr>
          <p:cNvCxnSpPr>
            <a:cxnSpLocks/>
          </p:cNvCxnSpPr>
          <p:nvPr/>
        </p:nvCxnSpPr>
        <p:spPr>
          <a:xfrm flipH="1">
            <a:off x="762665" y="3347853"/>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C3924889-45B9-4383-9C9E-48F0A9C27AD8}"/>
              </a:ext>
            </a:extLst>
          </p:cNvPr>
          <p:cNvCxnSpPr>
            <a:cxnSpLocks/>
          </p:cNvCxnSpPr>
          <p:nvPr/>
        </p:nvCxnSpPr>
        <p:spPr>
          <a:xfrm flipH="1">
            <a:off x="748719" y="2838976"/>
            <a:ext cx="13947" cy="5088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 name="Straight Arrow Connector 5">
            <a:extLst>
              <a:ext uri="{FF2B5EF4-FFF2-40B4-BE49-F238E27FC236}">
                <a16:creationId xmlns:a16="http://schemas.microsoft.com/office/drawing/2014/main" id="{A3439F0C-5143-461F-8F3C-2E830785DEFC}"/>
              </a:ext>
            </a:extLst>
          </p:cNvPr>
          <p:cNvCxnSpPr>
            <a:stCxn id="50" idx="2"/>
          </p:cNvCxnSpPr>
          <p:nvPr/>
        </p:nvCxnSpPr>
        <p:spPr>
          <a:xfrm flipH="1">
            <a:off x="2971800" y="589204"/>
            <a:ext cx="1591436" cy="706196"/>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0" name="Straight Arrow Connector 9">
            <a:extLst>
              <a:ext uri="{FF2B5EF4-FFF2-40B4-BE49-F238E27FC236}">
                <a16:creationId xmlns:a16="http://schemas.microsoft.com/office/drawing/2014/main" id="{84DC796E-F6ED-4FBB-82D2-A260F480BF8A}"/>
              </a:ext>
            </a:extLst>
          </p:cNvPr>
          <p:cNvCxnSpPr>
            <a:cxnSpLocks/>
          </p:cNvCxnSpPr>
          <p:nvPr/>
        </p:nvCxnSpPr>
        <p:spPr>
          <a:xfrm>
            <a:off x="4572000" y="589204"/>
            <a:ext cx="1600200" cy="706196"/>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6" name="Straight Arrow Connector 25">
            <a:extLst>
              <a:ext uri="{FF2B5EF4-FFF2-40B4-BE49-F238E27FC236}">
                <a16:creationId xmlns:a16="http://schemas.microsoft.com/office/drawing/2014/main" id="{B70E0124-9B84-41A5-8D84-A66B7838A706}"/>
              </a:ext>
            </a:extLst>
          </p:cNvPr>
          <p:cNvCxnSpPr>
            <a:cxnSpLocks/>
          </p:cNvCxnSpPr>
          <p:nvPr/>
        </p:nvCxnSpPr>
        <p:spPr>
          <a:xfrm flipH="1">
            <a:off x="1159539" y="1828800"/>
            <a:ext cx="1290435" cy="478059"/>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28" name="Straight Arrow Connector 27">
            <a:extLst>
              <a:ext uri="{FF2B5EF4-FFF2-40B4-BE49-F238E27FC236}">
                <a16:creationId xmlns:a16="http://schemas.microsoft.com/office/drawing/2014/main" id="{567A4249-5C59-4416-8A8E-1C35913900AB}"/>
              </a:ext>
            </a:extLst>
          </p:cNvPr>
          <p:cNvCxnSpPr>
            <a:cxnSpLocks/>
          </p:cNvCxnSpPr>
          <p:nvPr/>
        </p:nvCxnSpPr>
        <p:spPr>
          <a:xfrm>
            <a:off x="2449973" y="1832208"/>
            <a:ext cx="1268784"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56" name="Text Box 6">
            <a:extLst>
              <a:ext uri="{FF2B5EF4-FFF2-40B4-BE49-F238E27FC236}">
                <a16:creationId xmlns:a16="http://schemas.microsoft.com/office/drawing/2014/main" id="{557983BD-9D64-49B9-A366-A08663B0451F}"/>
              </a:ext>
            </a:extLst>
          </p:cNvPr>
          <p:cNvSpPr txBox="1">
            <a:spLocks noChangeArrowheads="1"/>
          </p:cNvSpPr>
          <p:nvPr/>
        </p:nvSpPr>
        <p:spPr bwMode="auto">
          <a:xfrm>
            <a:off x="5029200" y="2356376"/>
            <a:ext cx="813043"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r" eaLnBrk="1" hangingPunct="1">
              <a:lnSpc>
                <a:spcPct val="80000"/>
              </a:lnSpc>
              <a:spcBef>
                <a:spcPct val="0"/>
              </a:spcBef>
              <a:buClrTx/>
              <a:buSzTx/>
              <a:buFontTx/>
              <a:buNone/>
            </a:pPr>
            <a:r>
              <a:rPr lang="en-US" altLang="en-US" sz="1800" dirty="0"/>
              <a:t>‘Push’</a:t>
            </a:r>
          </a:p>
        </p:txBody>
      </p:sp>
      <p:sp>
        <p:nvSpPr>
          <p:cNvPr id="57" name="Text Box 14">
            <a:extLst>
              <a:ext uri="{FF2B5EF4-FFF2-40B4-BE49-F238E27FC236}">
                <a16:creationId xmlns:a16="http://schemas.microsoft.com/office/drawing/2014/main" id="{5DAFA1C1-3A29-4C27-A379-663FDD22E326}"/>
              </a:ext>
            </a:extLst>
          </p:cNvPr>
          <p:cNvSpPr txBox="1">
            <a:spLocks noChangeArrowheads="1"/>
          </p:cNvSpPr>
          <p:nvPr/>
        </p:nvSpPr>
        <p:spPr bwMode="auto">
          <a:xfrm>
            <a:off x="7620000" y="2365901"/>
            <a:ext cx="671979"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‘Pull’</a:t>
            </a:r>
          </a:p>
        </p:txBody>
      </p:sp>
      <p:cxnSp>
        <p:nvCxnSpPr>
          <p:cNvPr id="58" name="Straight Arrow Connector 57">
            <a:extLst>
              <a:ext uri="{FF2B5EF4-FFF2-40B4-BE49-F238E27FC236}">
                <a16:creationId xmlns:a16="http://schemas.microsoft.com/office/drawing/2014/main" id="{E874FEE9-46BD-46A3-90A3-DE7CC220FBFF}"/>
              </a:ext>
            </a:extLst>
          </p:cNvPr>
          <p:cNvCxnSpPr>
            <a:cxnSpLocks/>
          </p:cNvCxnSpPr>
          <p:nvPr/>
        </p:nvCxnSpPr>
        <p:spPr>
          <a:xfrm flipH="1">
            <a:off x="5867400" y="1828800"/>
            <a:ext cx="849775" cy="477455"/>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59" name="Straight Arrow Connector 58">
            <a:extLst>
              <a:ext uri="{FF2B5EF4-FFF2-40B4-BE49-F238E27FC236}">
                <a16:creationId xmlns:a16="http://schemas.microsoft.com/office/drawing/2014/main" id="{C370A4A1-FE96-4E70-B89E-839542A5E241}"/>
              </a:ext>
            </a:extLst>
          </p:cNvPr>
          <p:cNvCxnSpPr>
            <a:cxnSpLocks/>
          </p:cNvCxnSpPr>
          <p:nvPr/>
        </p:nvCxnSpPr>
        <p:spPr>
          <a:xfrm>
            <a:off x="6717173" y="1832208"/>
            <a:ext cx="902827" cy="474047"/>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101" name="Text Box 42">
            <a:extLst>
              <a:ext uri="{FF2B5EF4-FFF2-40B4-BE49-F238E27FC236}">
                <a16:creationId xmlns:a16="http://schemas.microsoft.com/office/drawing/2014/main" id="{334BC1A9-19DE-4364-B6DD-2EE35901B8C6}"/>
              </a:ext>
            </a:extLst>
          </p:cNvPr>
          <p:cNvSpPr txBox="1">
            <a:spLocks noChangeArrowheads="1"/>
          </p:cNvSpPr>
          <p:nvPr/>
        </p:nvSpPr>
        <p:spPr bwMode="auto">
          <a:xfrm>
            <a:off x="5551406" y="3192546"/>
            <a:ext cx="2276072"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ERD/choroidal effusion</a:t>
            </a:r>
          </a:p>
        </p:txBody>
      </p:sp>
      <p:sp>
        <p:nvSpPr>
          <p:cNvPr id="103" name="Text Box 47">
            <a:extLst>
              <a:ext uri="{FF2B5EF4-FFF2-40B4-BE49-F238E27FC236}">
                <a16:creationId xmlns:a16="http://schemas.microsoft.com/office/drawing/2014/main" id="{B8E0D8FB-F6B2-4B80-97DB-EF49CE3BCD2B}"/>
              </a:ext>
            </a:extLst>
          </p:cNvPr>
          <p:cNvSpPr txBox="1">
            <a:spLocks noChangeArrowheads="1"/>
          </p:cNvSpPr>
          <p:nvPr/>
        </p:nvSpPr>
        <p:spPr bwMode="auto">
          <a:xfrm>
            <a:off x="5543446" y="4055146"/>
            <a:ext cx="1619354"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err="1">
                <a:solidFill>
                  <a:schemeClr val="bg1">
                    <a:lumMod val="75000"/>
                  </a:schemeClr>
                </a:solidFill>
              </a:rPr>
              <a:t>Nanophthalmos</a:t>
            </a:r>
            <a:endParaRPr lang="en-US" altLang="en-US" sz="1600" dirty="0">
              <a:solidFill>
                <a:schemeClr val="bg1">
                  <a:lumMod val="75000"/>
                </a:schemeClr>
              </a:solidFill>
            </a:endParaRPr>
          </a:p>
        </p:txBody>
      </p:sp>
      <p:cxnSp>
        <p:nvCxnSpPr>
          <p:cNvPr id="104" name="Straight Connector 103">
            <a:extLst>
              <a:ext uri="{FF2B5EF4-FFF2-40B4-BE49-F238E27FC236}">
                <a16:creationId xmlns:a16="http://schemas.microsoft.com/office/drawing/2014/main" id="{49D87D4A-E317-4446-9B95-5184CB3968F3}"/>
              </a:ext>
            </a:extLst>
          </p:cNvPr>
          <p:cNvCxnSpPr>
            <a:cxnSpLocks/>
          </p:cNvCxnSpPr>
          <p:nvPr/>
        </p:nvCxnSpPr>
        <p:spPr>
          <a:xfrm flipH="1">
            <a:off x="5316229" y="2667000"/>
            <a:ext cx="7397" cy="2531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5" name="Straight Connector 104">
            <a:extLst>
              <a:ext uri="{FF2B5EF4-FFF2-40B4-BE49-F238E27FC236}">
                <a16:creationId xmlns:a16="http://schemas.microsoft.com/office/drawing/2014/main" id="{F40B6D71-75A8-4A88-864D-00D14C2F710D}"/>
              </a:ext>
            </a:extLst>
          </p:cNvPr>
          <p:cNvCxnSpPr/>
          <p:nvPr/>
        </p:nvCxnSpPr>
        <p:spPr>
          <a:xfrm flipH="1">
            <a:off x="5323624" y="2832814"/>
            <a:ext cx="24447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6" name="Straight Connector 105">
            <a:extLst>
              <a:ext uri="{FF2B5EF4-FFF2-40B4-BE49-F238E27FC236}">
                <a16:creationId xmlns:a16="http://schemas.microsoft.com/office/drawing/2014/main" id="{010BF7B2-AA07-4DCF-822D-E2DB5CC0BF59}"/>
              </a:ext>
            </a:extLst>
          </p:cNvPr>
          <p:cNvCxnSpPr/>
          <p:nvPr/>
        </p:nvCxnSpPr>
        <p:spPr>
          <a:xfrm flipH="1">
            <a:off x="5323624" y="3360065"/>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a:extLst>
              <a:ext uri="{FF2B5EF4-FFF2-40B4-BE49-F238E27FC236}">
                <a16:creationId xmlns:a16="http://schemas.microsoft.com/office/drawing/2014/main" id="{BAC8035C-3999-4C31-93CD-6C0D2ADEB73B}"/>
              </a:ext>
            </a:extLst>
          </p:cNvPr>
          <p:cNvCxnSpPr/>
          <p:nvPr/>
        </p:nvCxnSpPr>
        <p:spPr>
          <a:xfrm flipH="1">
            <a:off x="5323536" y="3786938"/>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8" name="Straight Connector 107">
            <a:extLst>
              <a:ext uri="{FF2B5EF4-FFF2-40B4-BE49-F238E27FC236}">
                <a16:creationId xmlns:a16="http://schemas.microsoft.com/office/drawing/2014/main" id="{DB64CAEE-69B4-426A-8A5B-D1269DBF0F66}"/>
              </a:ext>
            </a:extLst>
          </p:cNvPr>
          <p:cNvCxnSpPr/>
          <p:nvPr/>
        </p:nvCxnSpPr>
        <p:spPr>
          <a:xfrm flipH="1">
            <a:off x="5327493" y="4249152"/>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12" name="Straight Connector 111">
            <a:extLst>
              <a:ext uri="{FF2B5EF4-FFF2-40B4-BE49-F238E27FC236}">
                <a16:creationId xmlns:a16="http://schemas.microsoft.com/office/drawing/2014/main" id="{99A16C30-4BE4-48E5-8B65-0C5F3039B8DC}"/>
              </a:ext>
            </a:extLst>
          </p:cNvPr>
          <p:cNvCxnSpPr/>
          <p:nvPr/>
        </p:nvCxnSpPr>
        <p:spPr>
          <a:xfrm flipH="1">
            <a:off x="5333455" y="51816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13" name="Text Box 42">
            <a:extLst>
              <a:ext uri="{FF2B5EF4-FFF2-40B4-BE49-F238E27FC236}">
                <a16:creationId xmlns:a16="http://schemas.microsoft.com/office/drawing/2014/main" id="{056DFFD9-3CA2-42E7-90FE-4F14522E3504}"/>
              </a:ext>
            </a:extLst>
          </p:cNvPr>
          <p:cNvSpPr txBox="1">
            <a:spLocks noChangeArrowheads="1"/>
          </p:cNvSpPr>
          <p:nvPr/>
        </p:nvSpPr>
        <p:spPr bwMode="auto">
          <a:xfrm>
            <a:off x="5533954" y="3623846"/>
            <a:ext cx="1563248"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Retinal surgery</a:t>
            </a:r>
          </a:p>
        </p:txBody>
      </p:sp>
      <p:sp>
        <p:nvSpPr>
          <p:cNvPr id="118" name="Text Box 47">
            <a:extLst>
              <a:ext uri="{FF2B5EF4-FFF2-40B4-BE49-F238E27FC236}">
                <a16:creationId xmlns:a16="http://schemas.microsoft.com/office/drawing/2014/main" id="{3F59D898-ECAD-49F0-9425-2A1BC8DDA7B5}"/>
              </a:ext>
            </a:extLst>
          </p:cNvPr>
          <p:cNvSpPr txBox="1">
            <a:spLocks noChangeArrowheads="1"/>
          </p:cNvSpPr>
          <p:nvPr/>
        </p:nvSpPr>
        <p:spPr bwMode="auto">
          <a:xfrm>
            <a:off x="5523688" y="4538246"/>
            <a:ext cx="1516762"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b="1" dirty="0"/>
              <a:t>Drug-induced</a:t>
            </a:r>
          </a:p>
        </p:txBody>
      </p:sp>
      <p:sp>
        <p:nvSpPr>
          <p:cNvPr id="121" name="Text Box 45">
            <a:extLst>
              <a:ext uri="{FF2B5EF4-FFF2-40B4-BE49-F238E27FC236}">
                <a16:creationId xmlns:a16="http://schemas.microsoft.com/office/drawing/2014/main" id="{261B7576-5E47-4AEB-A7FB-9A1B9ECB52C4}"/>
              </a:ext>
            </a:extLst>
          </p:cNvPr>
          <p:cNvSpPr txBox="1">
            <a:spLocks noChangeArrowheads="1"/>
          </p:cNvSpPr>
          <p:nvPr/>
        </p:nvSpPr>
        <p:spPr bwMode="auto">
          <a:xfrm>
            <a:off x="5523688" y="5013493"/>
            <a:ext cx="582211"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PFV</a:t>
            </a:r>
          </a:p>
        </p:txBody>
      </p:sp>
      <p:sp>
        <p:nvSpPr>
          <p:cNvPr id="16" name="TextBox 15">
            <a:extLst>
              <a:ext uri="{FF2B5EF4-FFF2-40B4-BE49-F238E27FC236}">
                <a16:creationId xmlns:a16="http://schemas.microsoft.com/office/drawing/2014/main" id="{984E008D-FBBA-42B4-940E-EA26772E0161}"/>
              </a:ext>
            </a:extLst>
          </p:cNvPr>
          <p:cNvSpPr txBox="1"/>
          <p:nvPr/>
        </p:nvSpPr>
        <p:spPr>
          <a:xfrm>
            <a:off x="6230528" y="5257800"/>
            <a:ext cx="1326004" cy="369332"/>
          </a:xfrm>
          <a:prstGeom prst="rect">
            <a:avLst/>
          </a:prstGeom>
          <a:noFill/>
        </p:spPr>
        <p:txBody>
          <a:bodyPr wrap="none" rtlCol="0">
            <a:spAutoFit/>
          </a:bodyPr>
          <a:lstStyle/>
          <a:p>
            <a:pPr algn="ctr"/>
            <a:r>
              <a:rPr lang="en-US" dirty="0">
                <a:solidFill>
                  <a:schemeClr val="bg1">
                    <a:lumMod val="75000"/>
                  </a:schemeClr>
                </a:solidFill>
              </a:rPr>
              <a:t>Both/Either</a:t>
            </a:r>
          </a:p>
        </p:txBody>
      </p:sp>
      <p:cxnSp>
        <p:nvCxnSpPr>
          <p:cNvPr id="125" name="Straight Connector 124">
            <a:extLst>
              <a:ext uri="{FF2B5EF4-FFF2-40B4-BE49-F238E27FC236}">
                <a16:creationId xmlns:a16="http://schemas.microsoft.com/office/drawing/2014/main" id="{01138141-D318-4ED7-A7FE-D8F2155CE890}"/>
              </a:ext>
            </a:extLst>
          </p:cNvPr>
          <p:cNvCxnSpPr/>
          <p:nvPr/>
        </p:nvCxnSpPr>
        <p:spPr>
          <a:xfrm flipH="1">
            <a:off x="5334000" y="4724400"/>
            <a:ext cx="24447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00" name="Text Box 23">
            <a:extLst>
              <a:ext uri="{FF2B5EF4-FFF2-40B4-BE49-F238E27FC236}">
                <a16:creationId xmlns:a16="http://schemas.microsoft.com/office/drawing/2014/main" id="{D8F2FCFF-2984-4836-B000-9C5601A8EAAA}"/>
              </a:ext>
            </a:extLst>
          </p:cNvPr>
          <p:cNvSpPr txBox="1">
            <a:spLocks noChangeArrowheads="1"/>
          </p:cNvSpPr>
          <p:nvPr/>
        </p:nvSpPr>
        <p:spPr bwMode="auto">
          <a:xfrm>
            <a:off x="5530369" y="2667000"/>
            <a:ext cx="2143536"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Aqueous misdirection</a:t>
            </a:r>
          </a:p>
        </p:txBody>
      </p:sp>
      <p:sp>
        <p:nvSpPr>
          <p:cNvPr id="37" name="TextBox 36">
            <a:extLst>
              <a:ext uri="{FF2B5EF4-FFF2-40B4-BE49-F238E27FC236}">
                <a16:creationId xmlns:a16="http://schemas.microsoft.com/office/drawing/2014/main" id="{AA7C1905-3F86-4163-A06F-7D7233AE9BF0}"/>
              </a:ext>
            </a:extLst>
          </p:cNvPr>
          <p:cNvSpPr txBox="1"/>
          <p:nvPr/>
        </p:nvSpPr>
        <p:spPr>
          <a:xfrm>
            <a:off x="291298" y="2190512"/>
            <a:ext cx="5271302" cy="4278094"/>
          </a:xfrm>
          <a:prstGeom prst="rect">
            <a:avLst/>
          </a:prstGeom>
          <a:solidFill>
            <a:schemeClr val="accent1">
              <a:lumMod val="40000"/>
              <a:lumOff val="60000"/>
            </a:schemeClr>
          </a:solidFill>
        </p:spPr>
        <p:txBody>
          <a:bodyPr wrap="square" rtlCol="0">
            <a:spAutoFit/>
          </a:bodyPr>
          <a:lstStyle/>
          <a:p>
            <a:r>
              <a:rPr lang="en-US" sz="1600" i="1" dirty="0">
                <a:solidFill>
                  <a:srgbClr val="0000FF"/>
                </a:solidFill>
              </a:rPr>
              <a:t>The </a:t>
            </a:r>
            <a:r>
              <a:rPr lang="en-US" sz="1600" dirty="0">
                <a:solidFill>
                  <a:srgbClr val="0000FF"/>
                </a:solidFill>
              </a:rPr>
              <a:t>Glaucoma</a:t>
            </a:r>
            <a:r>
              <a:rPr lang="en-US" sz="1600" i="1" dirty="0">
                <a:solidFill>
                  <a:srgbClr val="0000FF"/>
                </a:solidFill>
              </a:rPr>
              <a:t> book addresses only one drug re inducing ACG. Which one?</a:t>
            </a:r>
          </a:p>
          <a:p>
            <a:r>
              <a:rPr lang="en-US" sz="1600" dirty="0">
                <a:solidFill>
                  <a:srgbClr val="0000FF"/>
                </a:solidFill>
              </a:rPr>
              <a:t>Topiramate</a:t>
            </a:r>
          </a:p>
          <a:p>
            <a:endParaRPr lang="en-US" sz="1600" dirty="0">
              <a:solidFill>
                <a:srgbClr val="0000FF"/>
              </a:solidFill>
            </a:endParaRPr>
          </a:p>
          <a:p>
            <a:r>
              <a:rPr lang="en-US" sz="1600" i="1" dirty="0">
                <a:solidFill>
                  <a:srgbClr val="0000FF"/>
                </a:solidFill>
              </a:rPr>
              <a:t>What are the common indications for topiramate use?</a:t>
            </a:r>
          </a:p>
          <a:p>
            <a:r>
              <a:rPr lang="en-US" sz="1600" dirty="0">
                <a:solidFill>
                  <a:srgbClr val="0000FF"/>
                </a:solidFill>
              </a:rPr>
              <a:t>--Migraine prophylaxis</a:t>
            </a:r>
          </a:p>
          <a:p>
            <a:r>
              <a:rPr lang="en-US" sz="1600" dirty="0">
                <a:solidFill>
                  <a:srgbClr val="0000FF"/>
                </a:solidFill>
              </a:rPr>
              <a:t>--Idiopathic intracranial hypertension</a:t>
            </a:r>
          </a:p>
          <a:p>
            <a:endParaRPr lang="en-US" sz="1600" dirty="0">
              <a:solidFill>
                <a:srgbClr val="0000FF"/>
              </a:solidFill>
            </a:endParaRPr>
          </a:p>
          <a:p>
            <a:r>
              <a:rPr lang="en-US" sz="1600" i="1" dirty="0">
                <a:solidFill>
                  <a:srgbClr val="0000FF"/>
                </a:solidFill>
              </a:rPr>
              <a:t>What is the mechanism of angle closure?</a:t>
            </a:r>
          </a:p>
          <a:p>
            <a:r>
              <a:rPr lang="en-US" sz="1600" dirty="0">
                <a:solidFill>
                  <a:srgbClr val="0000FF"/>
                </a:solidFill>
              </a:rPr>
              <a:t>Ciliochoroidal effusion  leads to zonular relaxation, which leads to pronounced anterior movement of the lens-iris diaphragm, which shallows the AC and causes the peripheral iris to appose and close the angle</a:t>
            </a:r>
          </a:p>
          <a:p>
            <a:endParaRPr lang="en-US" sz="1600" dirty="0">
              <a:solidFill>
                <a:schemeClr val="accent1">
                  <a:lumMod val="40000"/>
                  <a:lumOff val="60000"/>
                </a:schemeClr>
              </a:solidFill>
            </a:endParaRPr>
          </a:p>
          <a:p>
            <a:r>
              <a:rPr lang="en-US" sz="1600" i="1" dirty="0">
                <a:solidFill>
                  <a:schemeClr val="accent1">
                    <a:lumMod val="40000"/>
                    <a:lumOff val="60000"/>
                  </a:schemeClr>
                </a:solidFill>
              </a:rPr>
              <a:t>What is the classic presentation of topiramate-induced ACG?</a:t>
            </a:r>
          </a:p>
          <a:p>
            <a:r>
              <a:rPr lang="en-US" sz="1600" dirty="0">
                <a:solidFill>
                  <a:schemeClr val="accent1">
                    <a:lumMod val="40000"/>
                    <a:lumOff val="60000"/>
                  </a:schemeClr>
                </a:solidFill>
              </a:rPr>
              <a:t>Severe  bilateral  ocular pain, plus blurry vision</a:t>
            </a:r>
          </a:p>
        </p:txBody>
      </p:sp>
      <p:sp>
        <p:nvSpPr>
          <p:cNvPr id="36" name="Oval 35">
            <a:extLst>
              <a:ext uri="{FF2B5EF4-FFF2-40B4-BE49-F238E27FC236}">
                <a16:creationId xmlns:a16="http://schemas.microsoft.com/office/drawing/2014/main" id="{D6542147-4985-4B99-9C18-1F765A648387}"/>
              </a:ext>
            </a:extLst>
          </p:cNvPr>
          <p:cNvSpPr/>
          <p:nvPr/>
        </p:nvSpPr>
        <p:spPr>
          <a:xfrm>
            <a:off x="5441637" y="4462669"/>
            <a:ext cx="1655565" cy="490331"/>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912852636"/>
      </p:ext>
    </p:extLst>
  </p:cSld>
  <p:clrMapOvr>
    <a:masterClrMapping/>
  </p:clrMapOvr>
</p:sld>
</file>

<file path=ppt/slides/slide2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Straight Arrow Connector 12">
            <a:extLst>
              <a:ext uri="{FF2B5EF4-FFF2-40B4-BE49-F238E27FC236}">
                <a16:creationId xmlns:a16="http://schemas.microsoft.com/office/drawing/2014/main" id="{A6DE2085-829C-480C-9216-69D6039C0A37}"/>
              </a:ext>
            </a:extLst>
          </p:cNvPr>
          <p:cNvCxnSpPr>
            <a:cxnSpLocks/>
          </p:cNvCxnSpPr>
          <p:nvPr/>
        </p:nvCxnSpPr>
        <p:spPr>
          <a:xfrm>
            <a:off x="6717173" y="1828800"/>
            <a:ext cx="0" cy="3462754"/>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43014" name="Text Box 6"/>
          <p:cNvSpPr txBox="1">
            <a:spLocks noChangeArrowheads="1"/>
          </p:cNvSpPr>
          <p:nvPr/>
        </p:nvSpPr>
        <p:spPr bwMode="auto">
          <a:xfrm>
            <a:off x="533400" y="2356376"/>
            <a:ext cx="1005403"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Lens-</a:t>
            </a:r>
          </a:p>
          <a:p>
            <a:pPr algn="ctr" eaLnBrk="1" hangingPunct="1">
              <a:lnSpc>
                <a:spcPct val="80000"/>
              </a:lnSpc>
              <a:spcBef>
                <a:spcPct val="0"/>
              </a:spcBef>
              <a:buClrTx/>
              <a:buSzTx/>
              <a:buFontTx/>
              <a:buNone/>
            </a:pPr>
            <a:r>
              <a:rPr lang="en-US" altLang="en-US" sz="1800" dirty="0">
                <a:solidFill>
                  <a:schemeClr val="bg1">
                    <a:lumMod val="75000"/>
                  </a:schemeClr>
                </a:solidFill>
              </a:rPr>
              <a:t>Induced</a:t>
            </a:r>
          </a:p>
        </p:txBody>
      </p:sp>
      <p:sp>
        <p:nvSpPr>
          <p:cNvPr id="43017" name="Text Box 14"/>
          <p:cNvSpPr txBox="1">
            <a:spLocks noChangeArrowheads="1"/>
          </p:cNvSpPr>
          <p:nvPr/>
        </p:nvSpPr>
        <p:spPr bwMode="auto">
          <a:xfrm>
            <a:off x="3026498" y="2365901"/>
            <a:ext cx="1633781"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Aphakic/</a:t>
            </a:r>
          </a:p>
          <a:p>
            <a:pPr algn="ctr" eaLnBrk="1" hangingPunct="1">
              <a:lnSpc>
                <a:spcPct val="80000"/>
              </a:lnSpc>
              <a:spcBef>
                <a:spcPct val="0"/>
              </a:spcBef>
              <a:buClrTx/>
              <a:buSzTx/>
              <a:buFontTx/>
              <a:buNone/>
            </a:pPr>
            <a:r>
              <a:rPr lang="en-US" altLang="en-US" sz="1800" dirty="0" err="1">
                <a:solidFill>
                  <a:schemeClr val="bg1">
                    <a:lumMod val="75000"/>
                  </a:schemeClr>
                </a:solidFill>
              </a:rPr>
              <a:t>Pseudophakic</a:t>
            </a:r>
            <a:endParaRPr lang="en-US" altLang="en-US" sz="1800" dirty="0">
              <a:solidFill>
                <a:schemeClr val="bg1">
                  <a:lumMod val="75000"/>
                </a:schemeClr>
              </a:solidFill>
            </a:endParaRPr>
          </a:p>
        </p:txBody>
      </p:sp>
      <p:sp>
        <p:nvSpPr>
          <p:cNvPr id="43031" name="Text Box 35"/>
          <p:cNvSpPr txBox="1">
            <a:spLocks noChangeArrowheads="1"/>
          </p:cNvSpPr>
          <p:nvPr/>
        </p:nvSpPr>
        <p:spPr bwMode="auto">
          <a:xfrm>
            <a:off x="1190847" y="1295400"/>
            <a:ext cx="2473754"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solidFill>
                  <a:schemeClr val="bg1">
                    <a:lumMod val="75000"/>
                  </a:schemeClr>
                </a:solidFill>
              </a:rPr>
              <a:t>w/ Pupillary Block</a:t>
            </a:r>
          </a:p>
        </p:txBody>
      </p:sp>
      <p:sp>
        <p:nvSpPr>
          <p:cNvPr id="43032" name="Text Box 36"/>
          <p:cNvSpPr txBox="1">
            <a:spLocks noChangeArrowheads="1"/>
          </p:cNvSpPr>
          <p:nvPr/>
        </p:nvSpPr>
        <p:spPr bwMode="auto">
          <a:xfrm>
            <a:off x="5181600" y="1295400"/>
            <a:ext cx="2630848"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t>w/o Pupillary Block</a:t>
            </a:r>
          </a:p>
        </p:txBody>
      </p:sp>
      <p:sp>
        <p:nvSpPr>
          <p:cNvPr id="49" name="Rectangle 2">
            <a:extLst>
              <a:ext uri="{FF2B5EF4-FFF2-40B4-BE49-F238E27FC236}">
                <a16:creationId xmlns:a16="http://schemas.microsoft.com/office/drawing/2014/main" id="{240EE5BF-F7D2-4FC8-A5DD-F6B5423153C6}"/>
              </a:ext>
            </a:extLst>
          </p:cNvPr>
          <p:cNvSpPr>
            <a:spLocks noGrp="1" noChangeArrowheads="1"/>
          </p:cNvSpPr>
          <p:nvPr>
            <p:ph type="title"/>
          </p:nvPr>
        </p:nvSpPr>
        <p:spPr>
          <a:xfrm>
            <a:off x="457200" y="304800"/>
            <a:ext cx="7543800" cy="563562"/>
          </a:xfrm>
        </p:spPr>
        <p:txBody>
          <a:bodyPr/>
          <a:lstStyle/>
          <a:p>
            <a:pPr eaLnBrk="1" hangingPunct="1"/>
            <a:r>
              <a:rPr lang="en-US" altLang="en-US" sz="3500" dirty="0"/>
              <a:t>Q</a:t>
            </a:r>
          </a:p>
        </p:txBody>
      </p:sp>
      <p:sp>
        <p:nvSpPr>
          <p:cNvPr id="50" name="TextBox 49">
            <a:extLst>
              <a:ext uri="{FF2B5EF4-FFF2-40B4-BE49-F238E27FC236}">
                <a16:creationId xmlns:a16="http://schemas.microsoft.com/office/drawing/2014/main" id="{CF426230-46C8-405C-9015-99EF57762A2E}"/>
              </a:ext>
            </a:extLst>
          </p:cNvPr>
          <p:cNvSpPr txBox="1"/>
          <p:nvPr/>
        </p:nvSpPr>
        <p:spPr>
          <a:xfrm>
            <a:off x="2259496" y="189094"/>
            <a:ext cx="4607480" cy="400110"/>
          </a:xfrm>
          <a:prstGeom prst="rect">
            <a:avLst/>
          </a:prstGeom>
          <a:solidFill>
            <a:schemeClr val="accent1">
              <a:lumMod val="60000"/>
              <a:lumOff val="40000"/>
            </a:schemeClr>
          </a:solidFill>
        </p:spPr>
        <p:txBody>
          <a:bodyPr wrap="none" rtlCol="0">
            <a:spAutoFit/>
          </a:bodyPr>
          <a:lstStyle/>
          <a:p>
            <a:pPr algn="ctr"/>
            <a:r>
              <a:rPr lang="en-US" sz="2000" b="1" dirty="0"/>
              <a:t>Secondary Angle Closure Glaucoma</a:t>
            </a:r>
          </a:p>
        </p:txBody>
      </p:sp>
      <p:sp>
        <p:nvSpPr>
          <p:cNvPr id="2" name="TextBox 1">
            <a:extLst>
              <a:ext uri="{FF2B5EF4-FFF2-40B4-BE49-F238E27FC236}">
                <a16:creationId xmlns:a16="http://schemas.microsoft.com/office/drawing/2014/main" id="{A7E30BEC-923B-4C9A-A856-BDD0D882F6B8}"/>
              </a:ext>
            </a:extLst>
          </p:cNvPr>
          <p:cNvSpPr txBox="1"/>
          <p:nvPr/>
        </p:nvSpPr>
        <p:spPr>
          <a:xfrm>
            <a:off x="887305" y="2844119"/>
            <a:ext cx="1494320" cy="338554"/>
          </a:xfrm>
          <a:prstGeom prst="rect">
            <a:avLst/>
          </a:prstGeom>
          <a:noFill/>
        </p:spPr>
        <p:txBody>
          <a:bodyPr wrap="none" rtlCol="0">
            <a:spAutoFit/>
          </a:bodyPr>
          <a:lstStyle/>
          <a:p>
            <a:r>
              <a:rPr lang="en-US" sz="1600" dirty="0" err="1">
                <a:solidFill>
                  <a:schemeClr val="bg1">
                    <a:lumMod val="75000"/>
                  </a:schemeClr>
                </a:solidFill>
              </a:rPr>
              <a:t>Phacomorphic</a:t>
            </a:r>
            <a:endParaRPr lang="en-US" sz="1600" dirty="0">
              <a:solidFill>
                <a:schemeClr val="bg1">
                  <a:lumMod val="75000"/>
                </a:schemeClr>
              </a:solidFill>
            </a:endParaRPr>
          </a:p>
        </p:txBody>
      </p:sp>
      <p:sp>
        <p:nvSpPr>
          <p:cNvPr id="51" name="TextBox 50">
            <a:extLst>
              <a:ext uri="{FF2B5EF4-FFF2-40B4-BE49-F238E27FC236}">
                <a16:creationId xmlns:a16="http://schemas.microsoft.com/office/drawing/2014/main" id="{156069D4-340B-4160-A336-EBF73557CEE0}"/>
              </a:ext>
            </a:extLst>
          </p:cNvPr>
          <p:cNvSpPr txBox="1"/>
          <p:nvPr/>
        </p:nvSpPr>
        <p:spPr>
          <a:xfrm>
            <a:off x="884725" y="3175578"/>
            <a:ext cx="1402948" cy="338554"/>
          </a:xfrm>
          <a:prstGeom prst="rect">
            <a:avLst/>
          </a:prstGeom>
          <a:noFill/>
        </p:spPr>
        <p:txBody>
          <a:bodyPr wrap="none" rtlCol="0">
            <a:spAutoFit/>
          </a:bodyPr>
          <a:lstStyle/>
          <a:p>
            <a:r>
              <a:rPr lang="en-US" sz="1600" dirty="0">
                <a:solidFill>
                  <a:schemeClr val="bg1">
                    <a:lumMod val="75000"/>
                  </a:schemeClr>
                </a:solidFill>
              </a:rPr>
              <a:t>Ectopia </a:t>
            </a:r>
            <a:r>
              <a:rPr lang="en-US" sz="1600" dirty="0" err="1">
                <a:solidFill>
                  <a:schemeClr val="bg1">
                    <a:lumMod val="75000"/>
                  </a:schemeClr>
                </a:solidFill>
              </a:rPr>
              <a:t>lentis</a:t>
            </a:r>
            <a:endParaRPr lang="en-US" sz="1600" dirty="0">
              <a:solidFill>
                <a:schemeClr val="bg1">
                  <a:lumMod val="75000"/>
                </a:schemeClr>
              </a:solidFill>
            </a:endParaRPr>
          </a:p>
        </p:txBody>
      </p:sp>
      <p:cxnSp>
        <p:nvCxnSpPr>
          <p:cNvPr id="71" name="Straight Connector 70">
            <a:extLst>
              <a:ext uri="{FF2B5EF4-FFF2-40B4-BE49-F238E27FC236}">
                <a16:creationId xmlns:a16="http://schemas.microsoft.com/office/drawing/2014/main" id="{C104938D-BA8D-4E39-9D5F-9EE2012F2F3C}"/>
              </a:ext>
            </a:extLst>
          </p:cNvPr>
          <p:cNvCxnSpPr>
            <a:cxnSpLocks/>
          </p:cNvCxnSpPr>
          <p:nvPr/>
        </p:nvCxnSpPr>
        <p:spPr>
          <a:xfrm flipH="1">
            <a:off x="762665" y="3023488"/>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2A7E4E40-472F-4E50-8A7A-45C10FDD7171}"/>
              </a:ext>
            </a:extLst>
          </p:cNvPr>
          <p:cNvCxnSpPr>
            <a:cxnSpLocks/>
          </p:cNvCxnSpPr>
          <p:nvPr/>
        </p:nvCxnSpPr>
        <p:spPr>
          <a:xfrm flipH="1">
            <a:off x="762665" y="3347853"/>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C3924889-45B9-4383-9C9E-48F0A9C27AD8}"/>
              </a:ext>
            </a:extLst>
          </p:cNvPr>
          <p:cNvCxnSpPr>
            <a:cxnSpLocks/>
          </p:cNvCxnSpPr>
          <p:nvPr/>
        </p:nvCxnSpPr>
        <p:spPr>
          <a:xfrm flipH="1">
            <a:off x="748719" y="2838976"/>
            <a:ext cx="13947" cy="5088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 name="Straight Arrow Connector 5">
            <a:extLst>
              <a:ext uri="{FF2B5EF4-FFF2-40B4-BE49-F238E27FC236}">
                <a16:creationId xmlns:a16="http://schemas.microsoft.com/office/drawing/2014/main" id="{A3439F0C-5143-461F-8F3C-2E830785DEFC}"/>
              </a:ext>
            </a:extLst>
          </p:cNvPr>
          <p:cNvCxnSpPr>
            <a:stCxn id="50" idx="2"/>
          </p:cNvCxnSpPr>
          <p:nvPr/>
        </p:nvCxnSpPr>
        <p:spPr>
          <a:xfrm flipH="1">
            <a:off x="2971800" y="589204"/>
            <a:ext cx="1591436" cy="706196"/>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0" name="Straight Arrow Connector 9">
            <a:extLst>
              <a:ext uri="{FF2B5EF4-FFF2-40B4-BE49-F238E27FC236}">
                <a16:creationId xmlns:a16="http://schemas.microsoft.com/office/drawing/2014/main" id="{84DC796E-F6ED-4FBB-82D2-A260F480BF8A}"/>
              </a:ext>
            </a:extLst>
          </p:cNvPr>
          <p:cNvCxnSpPr>
            <a:cxnSpLocks/>
          </p:cNvCxnSpPr>
          <p:nvPr/>
        </p:nvCxnSpPr>
        <p:spPr>
          <a:xfrm>
            <a:off x="4572000" y="589204"/>
            <a:ext cx="1600200" cy="706196"/>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6" name="Straight Arrow Connector 25">
            <a:extLst>
              <a:ext uri="{FF2B5EF4-FFF2-40B4-BE49-F238E27FC236}">
                <a16:creationId xmlns:a16="http://schemas.microsoft.com/office/drawing/2014/main" id="{B70E0124-9B84-41A5-8D84-A66B7838A706}"/>
              </a:ext>
            </a:extLst>
          </p:cNvPr>
          <p:cNvCxnSpPr>
            <a:cxnSpLocks/>
          </p:cNvCxnSpPr>
          <p:nvPr/>
        </p:nvCxnSpPr>
        <p:spPr>
          <a:xfrm flipH="1">
            <a:off x="1159539" y="1828800"/>
            <a:ext cx="1290435" cy="478059"/>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28" name="Straight Arrow Connector 27">
            <a:extLst>
              <a:ext uri="{FF2B5EF4-FFF2-40B4-BE49-F238E27FC236}">
                <a16:creationId xmlns:a16="http://schemas.microsoft.com/office/drawing/2014/main" id="{567A4249-5C59-4416-8A8E-1C35913900AB}"/>
              </a:ext>
            </a:extLst>
          </p:cNvPr>
          <p:cNvCxnSpPr>
            <a:cxnSpLocks/>
          </p:cNvCxnSpPr>
          <p:nvPr/>
        </p:nvCxnSpPr>
        <p:spPr>
          <a:xfrm>
            <a:off x="2449973" y="1832208"/>
            <a:ext cx="1268784"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56" name="Text Box 6">
            <a:extLst>
              <a:ext uri="{FF2B5EF4-FFF2-40B4-BE49-F238E27FC236}">
                <a16:creationId xmlns:a16="http://schemas.microsoft.com/office/drawing/2014/main" id="{557983BD-9D64-49B9-A366-A08663B0451F}"/>
              </a:ext>
            </a:extLst>
          </p:cNvPr>
          <p:cNvSpPr txBox="1">
            <a:spLocks noChangeArrowheads="1"/>
          </p:cNvSpPr>
          <p:nvPr/>
        </p:nvSpPr>
        <p:spPr bwMode="auto">
          <a:xfrm>
            <a:off x="5029200" y="2356376"/>
            <a:ext cx="813043"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r" eaLnBrk="1" hangingPunct="1">
              <a:lnSpc>
                <a:spcPct val="80000"/>
              </a:lnSpc>
              <a:spcBef>
                <a:spcPct val="0"/>
              </a:spcBef>
              <a:buClrTx/>
              <a:buSzTx/>
              <a:buFontTx/>
              <a:buNone/>
            </a:pPr>
            <a:r>
              <a:rPr lang="en-US" altLang="en-US" sz="1800" dirty="0"/>
              <a:t>‘Push’</a:t>
            </a:r>
          </a:p>
        </p:txBody>
      </p:sp>
      <p:sp>
        <p:nvSpPr>
          <p:cNvPr id="57" name="Text Box 14">
            <a:extLst>
              <a:ext uri="{FF2B5EF4-FFF2-40B4-BE49-F238E27FC236}">
                <a16:creationId xmlns:a16="http://schemas.microsoft.com/office/drawing/2014/main" id="{5DAFA1C1-3A29-4C27-A379-663FDD22E326}"/>
              </a:ext>
            </a:extLst>
          </p:cNvPr>
          <p:cNvSpPr txBox="1">
            <a:spLocks noChangeArrowheads="1"/>
          </p:cNvSpPr>
          <p:nvPr/>
        </p:nvSpPr>
        <p:spPr bwMode="auto">
          <a:xfrm>
            <a:off x="7620000" y="2365901"/>
            <a:ext cx="671979"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‘Pull’</a:t>
            </a:r>
          </a:p>
        </p:txBody>
      </p:sp>
      <p:cxnSp>
        <p:nvCxnSpPr>
          <p:cNvPr id="58" name="Straight Arrow Connector 57">
            <a:extLst>
              <a:ext uri="{FF2B5EF4-FFF2-40B4-BE49-F238E27FC236}">
                <a16:creationId xmlns:a16="http://schemas.microsoft.com/office/drawing/2014/main" id="{E874FEE9-46BD-46A3-90A3-DE7CC220FBFF}"/>
              </a:ext>
            </a:extLst>
          </p:cNvPr>
          <p:cNvCxnSpPr>
            <a:cxnSpLocks/>
          </p:cNvCxnSpPr>
          <p:nvPr/>
        </p:nvCxnSpPr>
        <p:spPr>
          <a:xfrm flipH="1">
            <a:off x="5867400" y="1828800"/>
            <a:ext cx="849775" cy="477455"/>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59" name="Straight Arrow Connector 58">
            <a:extLst>
              <a:ext uri="{FF2B5EF4-FFF2-40B4-BE49-F238E27FC236}">
                <a16:creationId xmlns:a16="http://schemas.microsoft.com/office/drawing/2014/main" id="{C370A4A1-FE96-4E70-B89E-839542A5E241}"/>
              </a:ext>
            </a:extLst>
          </p:cNvPr>
          <p:cNvCxnSpPr>
            <a:cxnSpLocks/>
          </p:cNvCxnSpPr>
          <p:nvPr/>
        </p:nvCxnSpPr>
        <p:spPr>
          <a:xfrm>
            <a:off x="6717173" y="1832208"/>
            <a:ext cx="902827" cy="474047"/>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101" name="Text Box 42">
            <a:extLst>
              <a:ext uri="{FF2B5EF4-FFF2-40B4-BE49-F238E27FC236}">
                <a16:creationId xmlns:a16="http://schemas.microsoft.com/office/drawing/2014/main" id="{334BC1A9-19DE-4364-B6DD-2EE35901B8C6}"/>
              </a:ext>
            </a:extLst>
          </p:cNvPr>
          <p:cNvSpPr txBox="1">
            <a:spLocks noChangeArrowheads="1"/>
          </p:cNvSpPr>
          <p:nvPr/>
        </p:nvSpPr>
        <p:spPr bwMode="auto">
          <a:xfrm>
            <a:off x="5551406" y="3192546"/>
            <a:ext cx="2276072"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ERD/choroidal effusion</a:t>
            </a:r>
          </a:p>
        </p:txBody>
      </p:sp>
      <p:sp>
        <p:nvSpPr>
          <p:cNvPr id="103" name="Text Box 47">
            <a:extLst>
              <a:ext uri="{FF2B5EF4-FFF2-40B4-BE49-F238E27FC236}">
                <a16:creationId xmlns:a16="http://schemas.microsoft.com/office/drawing/2014/main" id="{B8E0D8FB-F6B2-4B80-97DB-EF49CE3BCD2B}"/>
              </a:ext>
            </a:extLst>
          </p:cNvPr>
          <p:cNvSpPr txBox="1">
            <a:spLocks noChangeArrowheads="1"/>
          </p:cNvSpPr>
          <p:nvPr/>
        </p:nvSpPr>
        <p:spPr bwMode="auto">
          <a:xfrm>
            <a:off x="5543446" y="4055146"/>
            <a:ext cx="1619354"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err="1">
                <a:solidFill>
                  <a:schemeClr val="bg1">
                    <a:lumMod val="75000"/>
                  </a:schemeClr>
                </a:solidFill>
              </a:rPr>
              <a:t>Nanophthalmos</a:t>
            </a:r>
            <a:endParaRPr lang="en-US" altLang="en-US" sz="1600" dirty="0">
              <a:solidFill>
                <a:schemeClr val="bg1">
                  <a:lumMod val="75000"/>
                </a:schemeClr>
              </a:solidFill>
            </a:endParaRPr>
          </a:p>
        </p:txBody>
      </p:sp>
      <p:cxnSp>
        <p:nvCxnSpPr>
          <p:cNvPr id="104" name="Straight Connector 103">
            <a:extLst>
              <a:ext uri="{FF2B5EF4-FFF2-40B4-BE49-F238E27FC236}">
                <a16:creationId xmlns:a16="http://schemas.microsoft.com/office/drawing/2014/main" id="{49D87D4A-E317-4446-9B95-5184CB3968F3}"/>
              </a:ext>
            </a:extLst>
          </p:cNvPr>
          <p:cNvCxnSpPr>
            <a:cxnSpLocks/>
          </p:cNvCxnSpPr>
          <p:nvPr/>
        </p:nvCxnSpPr>
        <p:spPr>
          <a:xfrm flipH="1">
            <a:off x="5316229" y="2667000"/>
            <a:ext cx="7397" cy="2531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5" name="Straight Connector 104">
            <a:extLst>
              <a:ext uri="{FF2B5EF4-FFF2-40B4-BE49-F238E27FC236}">
                <a16:creationId xmlns:a16="http://schemas.microsoft.com/office/drawing/2014/main" id="{F40B6D71-75A8-4A88-864D-00D14C2F710D}"/>
              </a:ext>
            </a:extLst>
          </p:cNvPr>
          <p:cNvCxnSpPr/>
          <p:nvPr/>
        </p:nvCxnSpPr>
        <p:spPr>
          <a:xfrm flipH="1">
            <a:off x="5323624" y="2832814"/>
            <a:ext cx="24447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6" name="Straight Connector 105">
            <a:extLst>
              <a:ext uri="{FF2B5EF4-FFF2-40B4-BE49-F238E27FC236}">
                <a16:creationId xmlns:a16="http://schemas.microsoft.com/office/drawing/2014/main" id="{010BF7B2-AA07-4DCF-822D-E2DB5CC0BF59}"/>
              </a:ext>
            </a:extLst>
          </p:cNvPr>
          <p:cNvCxnSpPr/>
          <p:nvPr/>
        </p:nvCxnSpPr>
        <p:spPr>
          <a:xfrm flipH="1">
            <a:off x="5323624" y="3360065"/>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a:extLst>
              <a:ext uri="{FF2B5EF4-FFF2-40B4-BE49-F238E27FC236}">
                <a16:creationId xmlns:a16="http://schemas.microsoft.com/office/drawing/2014/main" id="{BAC8035C-3999-4C31-93CD-6C0D2ADEB73B}"/>
              </a:ext>
            </a:extLst>
          </p:cNvPr>
          <p:cNvCxnSpPr/>
          <p:nvPr/>
        </p:nvCxnSpPr>
        <p:spPr>
          <a:xfrm flipH="1">
            <a:off x="5323536" y="3786938"/>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8" name="Straight Connector 107">
            <a:extLst>
              <a:ext uri="{FF2B5EF4-FFF2-40B4-BE49-F238E27FC236}">
                <a16:creationId xmlns:a16="http://schemas.microsoft.com/office/drawing/2014/main" id="{DB64CAEE-69B4-426A-8A5B-D1269DBF0F66}"/>
              </a:ext>
            </a:extLst>
          </p:cNvPr>
          <p:cNvCxnSpPr/>
          <p:nvPr/>
        </p:nvCxnSpPr>
        <p:spPr>
          <a:xfrm flipH="1">
            <a:off x="5327493" y="4249152"/>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12" name="Straight Connector 111">
            <a:extLst>
              <a:ext uri="{FF2B5EF4-FFF2-40B4-BE49-F238E27FC236}">
                <a16:creationId xmlns:a16="http://schemas.microsoft.com/office/drawing/2014/main" id="{99A16C30-4BE4-48E5-8B65-0C5F3039B8DC}"/>
              </a:ext>
            </a:extLst>
          </p:cNvPr>
          <p:cNvCxnSpPr/>
          <p:nvPr/>
        </p:nvCxnSpPr>
        <p:spPr>
          <a:xfrm flipH="1">
            <a:off x="5333455" y="51816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13" name="Text Box 42">
            <a:extLst>
              <a:ext uri="{FF2B5EF4-FFF2-40B4-BE49-F238E27FC236}">
                <a16:creationId xmlns:a16="http://schemas.microsoft.com/office/drawing/2014/main" id="{056DFFD9-3CA2-42E7-90FE-4F14522E3504}"/>
              </a:ext>
            </a:extLst>
          </p:cNvPr>
          <p:cNvSpPr txBox="1">
            <a:spLocks noChangeArrowheads="1"/>
          </p:cNvSpPr>
          <p:nvPr/>
        </p:nvSpPr>
        <p:spPr bwMode="auto">
          <a:xfrm>
            <a:off x="5533954" y="3623846"/>
            <a:ext cx="1563248"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Retinal surgery</a:t>
            </a:r>
          </a:p>
        </p:txBody>
      </p:sp>
      <p:sp>
        <p:nvSpPr>
          <p:cNvPr id="118" name="Text Box 47">
            <a:extLst>
              <a:ext uri="{FF2B5EF4-FFF2-40B4-BE49-F238E27FC236}">
                <a16:creationId xmlns:a16="http://schemas.microsoft.com/office/drawing/2014/main" id="{3F59D898-ECAD-49F0-9425-2A1BC8DDA7B5}"/>
              </a:ext>
            </a:extLst>
          </p:cNvPr>
          <p:cNvSpPr txBox="1">
            <a:spLocks noChangeArrowheads="1"/>
          </p:cNvSpPr>
          <p:nvPr/>
        </p:nvSpPr>
        <p:spPr bwMode="auto">
          <a:xfrm>
            <a:off x="5523688" y="4538246"/>
            <a:ext cx="1516762"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b="1" dirty="0"/>
              <a:t>Drug-induced</a:t>
            </a:r>
          </a:p>
        </p:txBody>
      </p:sp>
      <p:sp>
        <p:nvSpPr>
          <p:cNvPr id="121" name="Text Box 45">
            <a:extLst>
              <a:ext uri="{FF2B5EF4-FFF2-40B4-BE49-F238E27FC236}">
                <a16:creationId xmlns:a16="http://schemas.microsoft.com/office/drawing/2014/main" id="{261B7576-5E47-4AEB-A7FB-9A1B9ECB52C4}"/>
              </a:ext>
            </a:extLst>
          </p:cNvPr>
          <p:cNvSpPr txBox="1">
            <a:spLocks noChangeArrowheads="1"/>
          </p:cNvSpPr>
          <p:nvPr/>
        </p:nvSpPr>
        <p:spPr bwMode="auto">
          <a:xfrm>
            <a:off x="5523688" y="5013493"/>
            <a:ext cx="582211"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PFV</a:t>
            </a:r>
          </a:p>
        </p:txBody>
      </p:sp>
      <p:sp>
        <p:nvSpPr>
          <p:cNvPr id="16" name="TextBox 15">
            <a:extLst>
              <a:ext uri="{FF2B5EF4-FFF2-40B4-BE49-F238E27FC236}">
                <a16:creationId xmlns:a16="http://schemas.microsoft.com/office/drawing/2014/main" id="{984E008D-FBBA-42B4-940E-EA26772E0161}"/>
              </a:ext>
            </a:extLst>
          </p:cNvPr>
          <p:cNvSpPr txBox="1"/>
          <p:nvPr/>
        </p:nvSpPr>
        <p:spPr>
          <a:xfrm>
            <a:off x="6230528" y="5257800"/>
            <a:ext cx="1326004" cy="369332"/>
          </a:xfrm>
          <a:prstGeom prst="rect">
            <a:avLst/>
          </a:prstGeom>
          <a:noFill/>
        </p:spPr>
        <p:txBody>
          <a:bodyPr wrap="none" rtlCol="0">
            <a:spAutoFit/>
          </a:bodyPr>
          <a:lstStyle/>
          <a:p>
            <a:pPr algn="ctr"/>
            <a:r>
              <a:rPr lang="en-US" dirty="0">
                <a:solidFill>
                  <a:schemeClr val="bg1">
                    <a:lumMod val="75000"/>
                  </a:schemeClr>
                </a:solidFill>
              </a:rPr>
              <a:t>Both/Either</a:t>
            </a:r>
          </a:p>
        </p:txBody>
      </p:sp>
      <p:cxnSp>
        <p:nvCxnSpPr>
          <p:cNvPr id="125" name="Straight Connector 124">
            <a:extLst>
              <a:ext uri="{FF2B5EF4-FFF2-40B4-BE49-F238E27FC236}">
                <a16:creationId xmlns:a16="http://schemas.microsoft.com/office/drawing/2014/main" id="{01138141-D318-4ED7-A7FE-D8F2155CE890}"/>
              </a:ext>
            </a:extLst>
          </p:cNvPr>
          <p:cNvCxnSpPr/>
          <p:nvPr/>
        </p:nvCxnSpPr>
        <p:spPr>
          <a:xfrm flipH="1">
            <a:off x="5334000" y="4724400"/>
            <a:ext cx="24447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00" name="Text Box 23">
            <a:extLst>
              <a:ext uri="{FF2B5EF4-FFF2-40B4-BE49-F238E27FC236}">
                <a16:creationId xmlns:a16="http://schemas.microsoft.com/office/drawing/2014/main" id="{D8F2FCFF-2984-4836-B000-9C5601A8EAAA}"/>
              </a:ext>
            </a:extLst>
          </p:cNvPr>
          <p:cNvSpPr txBox="1">
            <a:spLocks noChangeArrowheads="1"/>
          </p:cNvSpPr>
          <p:nvPr/>
        </p:nvSpPr>
        <p:spPr bwMode="auto">
          <a:xfrm>
            <a:off x="5530369" y="2667000"/>
            <a:ext cx="2143536"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Aqueous misdirection</a:t>
            </a:r>
          </a:p>
        </p:txBody>
      </p:sp>
      <p:sp>
        <p:nvSpPr>
          <p:cNvPr id="37" name="TextBox 36">
            <a:extLst>
              <a:ext uri="{FF2B5EF4-FFF2-40B4-BE49-F238E27FC236}">
                <a16:creationId xmlns:a16="http://schemas.microsoft.com/office/drawing/2014/main" id="{AA7C1905-3F86-4163-A06F-7D7233AE9BF0}"/>
              </a:ext>
            </a:extLst>
          </p:cNvPr>
          <p:cNvSpPr txBox="1"/>
          <p:nvPr/>
        </p:nvSpPr>
        <p:spPr>
          <a:xfrm>
            <a:off x="291298" y="2190512"/>
            <a:ext cx="5271302" cy="4278094"/>
          </a:xfrm>
          <a:prstGeom prst="rect">
            <a:avLst/>
          </a:prstGeom>
          <a:solidFill>
            <a:schemeClr val="accent1">
              <a:lumMod val="40000"/>
              <a:lumOff val="60000"/>
            </a:schemeClr>
          </a:solidFill>
        </p:spPr>
        <p:txBody>
          <a:bodyPr wrap="square" rtlCol="0">
            <a:spAutoFit/>
          </a:bodyPr>
          <a:lstStyle/>
          <a:p>
            <a:r>
              <a:rPr lang="en-US" sz="1600" i="1" dirty="0">
                <a:solidFill>
                  <a:srgbClr val="0000FF"/>
                </a:solidFill>
              </a:rPr>
              <a:t>The </a:t>
            </a:r>
            <a:r>
              <a:rPr lang="en-US" sz="1600" dirty="0">
                <a:solidFill>
                  <a:srgbClr val="0000FF"/>
                </a:solidFill>
              </a:rPr>
              <a:t>Glaucoma</a:t>
            </a:r>
            <a:r>
              <a:rPr lang="en-US" sz="1600" i="1" dirty="0">
                <a:solidFill>
                  <a:srgbClr val="0000FF"/>
                </a:solidFill>
              </a:rPr>
              <a:t> book addresses only one drug re inducing ACG. Which one?</a:t>
            </a:r>
          </a:p>
          <a:p>
            <a:r>
              <a:rPr lang="en-US" sz="1600" dirty="0">
                <a:solidFill>
                  <a:srgbClr val="0000FF"/>
                </a:solidFill>
              </a:rPr>
              <a:t>Topiramate</a:t>
            </a:r>
          </a:p>
          <a:p>
            <a:endParaRPr lang="en-US" sz="1600" dirty="0">
              <a:solidFill>
                <a:srgbClr val="0000FF"/>
              </a:solidFill>
            </a:endParaRPr>
          </a:p>
          <a:p>
            <a:r>
              <a:rPr lang="en-US" sz="1600" i="1" dirty="0">
                <a:solidFill>
                  <a:srgbClr val="0000FF"/>
                </a:solidFill>
              </a:rPr>
              <a:t>What are the common indications for topiramate use?</a:t>
            </a:r>
          </a:p>
          <a:p>
            <a:r>
              <a:rPr lang="en-US" sz="1600" dirty="0">
                <a:solidFill>
                  <a:srgbClr val="0000FF"/>
                </a:solidFill>
              </a:rPr>
              <a:t>--Migraine prophylaxis</a:t>
            </a:r>
          </a:p>
          <a:p>
            <a:r>
              <a:rPr lang="en-US" sz="1600" dirty="0">
                <a:solidFill>
                  <a:srgbClr val="0000FF"/>
                </a:solidFill>
              </a:rPr>
              <a:t>--Idiopathic intracranial hypertension</a:t>
            </a:r>
          </a:p>
          <a:p>
            <a:endParaRPr lang="en-US" sz="1600" dirty="0">
              <a:solidFill>
                <a:srgbClr val="0000FF"/>
              </a:solidFill>
            </a:endParaRPr>
          </a:p>
          <a:p>
            <a:r>
              <a:rPr lang="en-US" sz="1600" i="1" dirty="0">
                <a:solidFill>
                  <a:srgbClr val="0000FF"/>
                </a:solidFill>
              </a:rPr>
              <a:t>What is the mechanism of angle closure?</a:t>
            </a:r>
          </a:p>
          <a:p>
            <a:r>
              <a:rPr lang="en-US" sz="1600" dirty="0">
                <a:solidFill>
                  <a:srgbClr val="0000FF"/>
                </a:solidFill>
              </a:rPr>
              <a:t>Ciliochoroidal effusion  leads to zonular relaxation, which leads to pronounced anterior movement of the lens-iris diaphragm, which shallows the AC and causes the peripheral iris to appose and close the angle</a:t>
            </a:r>
          </a:p>
          <a:p>
            <a:endParaRPr lang="en-US" sz="1600" dirty="0">
              <a:solidFill>
                <a:srgbClr val="0000FF"/>
              </a:solidFill>
            </a:endParaRPr>
          </a:p>
          <a:p>
            <a:r>
              <a:rPr lang="en-US" sz="1600" i="1" dirty="0">
                <a:solidFill>
                  <a:srgbClr val="0000FF"/>
                </a:solidFill>
              </a:rPr>
              <a:t>What is the classic presentation of topiramate-induced ACG?</a:t>
            </a:r>
            <a:endParaRPr lang="en-US" sz="1600" i="1" dirty="0">
              <a:solidFill>
                <a:schemeClr val="accent1">
                  <a:lumMod val="40000"/>
                  <a:lumOff val="60000"/>
                </a:schemeClr>
              </a:solidFill>
            </a:endParaRPr>
          </a:p>
          <a:p>
            <a:r>
              <a:rPr lang="en-US" sz="1600" dirty="0">
                <a:solidFill>
                  <a:schemeClr val="accent1">
                    <a:lumMod val="40000"/>
                    <a:lumOff val="60000"/>
                  </a:schemeClr>
                </a:solidFill>
              </a:rPr>
              <a:t>Severe  bilateral  ocular pain, plus blurry vision</a:t>
            </a:r>
          </a:p>
        </p:txBody>
      </p:sp>
      <p:sp>
        <p:nvSpPr>
          <p:cNvPr id="36" name="Oval 35">
            <a:extLst>
              <a:ext uri="{FF2B5EF4-FFF2-40B4-BE49-F238E27FC236}">
                <a16:creationId xmlns:a16="http://schemas.microsoft.com/office/drawing/2014/main" id="{D6542147-4985-4B99-9C18-1F765A648387}"/>
              </a:ext>
            </a:extLst>
          </p:cNvPr>
          <p:cNvSpPr/>
          <p:nvPr/>
        </p:nvSpPr>
        <p:spPr>
          <a:xfrm>
            <a:off x="5441637" y="4462669"/>
            <a:ext cx="1655565" cy="490331"/>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4244053699"/>
      </p:ext>
    </p:extLst>
  </p:cSld>
  <p:clrMapOvr>
    <a:masterClrMapping/>
  </p:clrMapOvr>
</p:sld>
</file>

<file path=ppt/slides/slide2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Straight Arrow Connector 12">
            <a:extLst>
              <a:ext uri="{FF2B5EF4-FFF2-40B4-BE49-F238E27FC236}">
                <a16:creationId xmlns:a16="http://schemas.microsoft.com/office/drawing/2014/main" id="{A6DE2085-829C-480C-9216-69D6039C0A37}"/>
              </a:ext>
            </a:extLst>
          </p:cNvPr>
          <p:cNvCxnSpPr>
            <a:cxnSpLocks/>
          </p:cNvCxnSpPr>
          <p:nvPr/>
        </p:nvCxnSpPr>
        <p:spPr>
          <a:xfrm>
            <a:off x="6717173" y="1828800"/>
            <a:ext cx="0" cy="3462754"/>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43014" name="Text Box 6"/>
          <p:cNvSpPr txBox="1">
            <a:spLocks noChangeArrowheads="1"/>
          </p:cNvSpPr>
          <p:nvPr/>
        </p:nvSpPr>
        <p:spPr bwMode="auto">
          <a:xfrm>
            <a:off x="533400" y="2356376"/>
            <a:ext cx="1005403"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Lens-</a:t>
            </a:r>
          </a:p>
          <a:p>
            <a:pPr algn="ctr" eaLnBrk="1" hangingPunct="1">
              <a:lnSpc>
                <a:spcPct val="80000"/>
              </a:lnSpc>
              <a:spcBef>
                <a:spcPct val="0"/>
              </a:spcBef>
              <a:buClrTx/>
              <a:buSzTx/>
              <a:buFontTx/>
              <a:buNone/>
            </a:pPr>
            <a:r>
              <a:rPr lang="en-US" altLang="en-US" sz="1800" dirty="0">
                <a:solidFill>
                  <a:schemeClr val="bg1">
                    <a:lumMod val="75000"/>
                  </a:schemeClr>
                </a:solidFill>
              </a:rPr>
              <a:t>Induced</a:t>
            </a:r>
          </a:p>
        </p:txBody>
      </p:sp>
      <p:sp>
        <p:nvSpPr>
          <p:cNvPr id="43017" name="Text Box 14"/>
          <p:cNvSpPr txBox="1">
            <a:spLocks noChangeArrowheads="1"/>
          </p:cNvSpPr>
          <p:nvPr/>
        </p:nvSpPr>
        <p:spPr bwMode="auto">
          <a:xfrm>
            <a:off x="3026498" y="2365901"/>
            <a:ext cx="1633781"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Aphakic/</a:t>
            </a:r>
          </a:p>
          <a:p>
            <a:pPr algn="ctr" eaLnBrk="1" hangingPunct="1">
              <a:lnSpc>
                <a:spcPct val="80000"/>
              </a:lnSpc>
              <a:spcBef>
                <a:spcPct val="0"/>
              </a:spcBef>
              <a:buClrTx/>
              <a:buSzTx/>
              <a:buFontTx/>
              <a:buNone/>
            </a:pPr>
            <a:r>
              <a:rPr lang="en-US" altLang="en-US" sz="1800" dirty="0" err="1">
                <a:solidFill>
                  <a:schemeClr val="bg1">
                    <a:lumMod val="75000"/>
                  </a:schemeClr>
                </a:solidFill>
              </a:rPr>
              <a:t>Pseudophakic</a:t>
            </a:r>
            <a:endParaRPr lang="en-US" altLang="en-US" sz="1800" dirty="0">
              <a:solidFill>
                <a:schemeClr val="bg1">
                  <a:lumMod val="75000"/>
                </a:schemeClr>
              </a:solidFill>
            </a:endParaRPr>
          </a:p>
        </p:txBody>
      </p:sp>
      <p:sp>
        <p:nvSpPr>
          <p:cNvPr id="43031" name="Text Box 35"/>
          <p:cNvSpPr txBox="1">
            <a:spLocks noChangeArrowheads="1"/>
          </p:cNvSpPr>
          <p:nvPr/>
        </p:nvSpPr>
        <p:spPr bwMode="auto">
          <a:xfrm>
            <a:off x="1190847" y="1295400"/>
            <a:ext cx="2473754"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solidFill>
                  <a:schemeClr val="bg1">
                    <a:lumMod val="75000"/>
                  </a:schemeClr>
                </a:solidFill>
              </a:rPr>
              <a:t>w/ Pupillary Block</a:t>
            </a:r>
          </a:p>
        </p:txBody>
      </p:sp>
      <p:sp>
        <p:nvSpPr>
          <p:cNvPr id="43032" name="Text Box 36"/>
          <p:cNvSpPr txBox="1">
            <a:spLocks noChangeArrowheads="1"/>
          </p:cNvSpPr>
          <p:nvPr/>
        </p:nvSpPr>
        <p:spPr bwMode="auto">
          <a:xfrm>
            <a:off x="5181600" y="1295400"/>
            <a:ext cx="2630848"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t>w/o Pupillary Block</a:t>
            </a:r>
          </a:p>
        </p:txBody>
      </p:sp>
      <p:sp>
        <p:nvSpPr>
          <p:cNvPr id="49" name="Rectangle 2">
            <a:extLst>
              <a:ext uri="{FF2B5EF4-FFF2-40B4-BE49-F238E27FC236}">
                <a16:creationId xmlns:a16="http://schemas.microsoft.com/office/drawing/2014/main" id="{240EE5BF-F7D2-4FC8-A5DD-F6B5423153C6}"/>
              </a:ext>
            </a:extLst>
          </p:cNvPr>
          <p:cNvSpPr>
            <a:spLocks noGrp="1" noChangeArrowheads="1"/>
          </p:cNvSpPr>
          <p:nvPr>
            <p:ph type="title"/>
          </p:nvPr>
        </p:nvSpPr>
        <p:spPr>
          <a:xfrm>
            <a:off x="457200" y="304800"/>
            <a:ext cx="7543800" cy="563562"/>
          </a:xfrm>
        </p:spPr>
        <p:txBody>
          <a:bodyPr/>
          <a:lstStyle/>
          <a:p>
            <a:pPr eaLnBrk="1" hangingPunct="1"/>
            <a:r>
              <a:rPr lang="en-US" altLang="en-US" sz="3500" dirty="0"/>
              <a:t>Q/A</a:t>
            </a:r>
          </a:p>
        </p:txBody>
      </p:sp>
      <p:sp>
        <p:nvSpPr>
          <p:cNvPr id="50" name="TextBox 49">
            <a:extLst>
              <a:ext uri="{FF2B5EF4-FFF2-40B4-BE49-F238E27FC236}">
                <a16:creationId xmlns:a16="http://schemas.microsoft.com/office/drawing/2014/main" id="{CF426230-46C8-405C-9015-99EF57762A2E}"/>
              </a:ext>
            </a:extLst>
          </p:cNvPr>
          <p:cNvSpPr txBox="1"/>
          <p:nvPr/>
        </p:nvSpPr>
        <p:spPr>
          <a:xfrm>
            <a:off x="2259496" y="189094"/>
            <a:ext cx="4607480" cy="400110"/>
          </a:xfrm>
          <a:prstGeom prst="rect">
            <a:avLst/>
          </a:prstGeom>
          <a:solidFill>
            <a:schemeClr val="accent1">
              <a:lumMod val="60000"/>
              <a:lumOff val="40000"/>
            </a:schemeClr>
          </a:solidFill>
        </p:spPr>
        <p:txBody>
          <a:bodyPr wrap="none" rtlCol="0">
            <a:spAutoFit/>
          </a:bodyPr>
          <a:lstStyle/>
          <a:p>
            <a:pPr algn="ctr"/>
            <a:r>
              <a:rPr lang="en-US" sz="2000" b="1" dirty="0"/>
              <a:t>Secondary Angle Closure Glaucoma</a:t>
            </a:r>
          </a:p>
        </p:txBody>
      </p:sp>
      <p:sp>
        <p:nvSpPr>
          <p:cNvPr id="2" name="TextBox 1">
            <a:extLst>
              <a:ext uri="{FF2B5EF4-FFF2-40B4-BE49-F238E27FC236}">
                <a16:creationId xmlns:a16="http://schemas.microsoft.com/office/drawing/2014/main" id="{A7E30BEC-923B-4C9A-A856-BDD0D882F6B8}"/>
              </a:ext>
            </a:extLst>
          </p:cNvPr>
          <p:cNvSpPr txBox="1"/>
          <p:nvPr/>
        </p:nvSpPr>
        <p:spPr>
          <a:xfrm>
            <a:off x="887305" y="2844119"/>
            <a:ext cx="1494320" cy="338554"/>
          </a:xfrm>
          <a:prstGeom prst="rect">
            <a:avLst/>
          </a:prstGeom>
          <a:noFill/>
        </p:spPr>
        <p:txBody>
          <a:bodyPr wrap="none" rtlCol="0">
            <a:spAutoFit/>
          </a:bodyPr>
          <a:lstStyle/>
          <a:p>
            <a:r>
              <a:rPr lang="en-US" sz="1600" dirty="0" err="1">
                <a:solidFill>
                  <a:schemeClr val="bg1">
                    <a:lumMod val="75000"/>
                  </a:schemeClr>
                </a:solidFill>
              </a:rPr>
              <a:t>Phacomorphic</a:t>
            </a:r>
            <a:endParaRPr lang="en-US" sz="1600" dirty="0">
              <a:solidFill>
                <a:schemeClr val="bg1">
                  <a:lumMod val="75000"/>
                </a:schemeClr>
              </a:solidFill>
            </a:endParaRPr>
          </a:p>
        </p:txBody>
      </p:sp>
      <p:sp>
        <p:nvSpPr>
          <p:cNvPr id="51" name="TextBox 50">
            <a:extLst>
              <a:ext uri="{FF2B5EF4-FFF2-40B4-BE49-F238E27FC236}">
                <a16:creationId xmlns:a16="http://schemas.microsoft.com/office/drawing/2014/main" id="{156069D4-340B-4160-A336-EBF73557CEE0}"/>
              </a:ext>
            </a:extLst>
          </p:cNvPr>
          <p:cNvSpPr txBox="1"/>
          <p:nvPr/>
        </p:nvSpPr>
        <p:spPr>
          <a:xfrm>
            <a:off x="884725" y="3175578"/>
            <a:ext cx="1402948" cy="338554"/>
          </a:xfrm>
          <a:prstGeom prst="rect">
            <a:avLst/>
          </a:prstGeom>
          <a:noFill/>
        </p:spPr>
        <p:txBody>
          <a:bodyPr wrap="none" rtlCol="0">
            <a:spAutoFit/>
          </a:bodyPr>
          <a:lstStyle/>
          <a:p>
            <a:r>
              <a:rPr lang="en-US" sz="1600" dirty="0">
                <a:solidFill>
                  <a:schemeClr val="bg1">
                    <a:lumMod val="75000"/>
                  </a:schemeClr>
                </a:solidFill>
              </a:rPr>
              <a:t>Ectopia </a:t>
            </a:r>
            <a:r>
              <a:rPr lang="en-US" sz="1600" dirty="0" err="1">
                <a:solidFill>
                  <a:schemeClr val="bg1">
                    <a:lumMod val="75000"/>
                  </a:schemeClr>
                </a:solidFill>
              </a:rPr>
              <a:t>lentis</a:t>
            </a:r>
            <a:endParaRPr lang="en-US" sz="1600" dirty="0">
              <a:solidFill>
                <a:schemeClr val="bg1">
                  <a:lumMod val="75000"/>
                </a:schemeClr>
              </a:solidFill>
            </a:endParaRPr>
          </a:p>
        </p:txBody>
      </p:sp>
      <p:cxnSp>
        <p:nvCxnSpPr>
          <p:cNvPr id="71" name="Straight Connector 70">
            <a:extLst>
              <a:ext uri="{FF2B5EF4-FFF2-40B4-BE49-F238E27FC236}">
                <a16:creationId xmlns:a16="http://schemas.microsoft.com/office/drawing/2014/main" id="{C104938D-BA8D-4E39-9D5F-9EE2012F2F3C}"/>
              </a:ext>
            </a:extLst>
          </p:cNvPr>
          <p:cNvCxnSpPr>
            <a:cxnSpLocks/>
          </p:cNvCxnSpPr>
          <p:nvPr/>
        </p:nvCxnSpPr>
        <p:spPr>
          <a:xfrm flipH="1">
            <a:off x="762665" y="3023488"/>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2A7E4E40-472F-4E50-8A7A-45C10FDD7171}"/>
              </a:ext>
            </a:extLst>
          </p:cNvPr>
          <p:cNvCxnSpPr>
            <a:cxnSpLocks/>
          </p:cNvCxnSpPr>
          <p:nvPr/>
        </p:nvCxnSpPr>
        <p:spPr>
          <a:xfrm flipH="1">
            <a:off x="762665" y="3347853"/>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C3924889-45B9-4383-9C9E-48F0A9C27AD8}"/>
              </a:ext>
            </a:extLst>
          </p:cNvPr>
          <p:cNvCxnSpPr>
            <a:cxnSpLocks/>
          </p:cNvCxnSpPr>
          <p:nvPr/>
        </p:nvCxnSpPr>
        <p:spPr>
          <a:xfrm flipH="1">
            <a:off x="748719" y="2838976"/>
            <a:ext cx="13947" cy="5088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 name="Straight Arrow Connector 5">
            <a:extLst>
              <a:ext uri="{FF2B5EF4-FFF2-40B4-BE49-F238E27FC236}">
                <a16:creationId xmlns:a16="http://schemas.microsoft.com/office/drawing/2014/main" id="{A3439F0C-5143-461F-8F3C-2E830785DEFC}"/>
              </a:ext>
            </a:extLst>
          </p:cNvPr>
          <p:cNvCxnSpPr>
            <a:stCxn id="50" idx="2"/>
          </p:cNvCxnSpPr>
          <p:nvPr/>
        </p:nvCxnSpPr>
        <p:spPr>
          <a:xfrm flipH="1">
            <a:off x="2971800" y="589204"/>
            <a:ext cx="1591436" cy="706196"/>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0" name="Straight Arrow Connector 9">
            <a:extLst>
              <a:ext uri="{FF2B5EF4-FFF2-40B4-BE49-F238E27FC236}">
                <a16:creationId xmlns:a16="http://schemas.microsoft.com/office/drawing/2014/main" id="{84DC796E-F6ED-4FBB-82D2-A260F480BF8A}"/>
              </a:ext>
            </a:extLst>
          </p:cNvPr>
          <p:cNvCxnSpPr>
            <a:cxnSpLocks/>
          </p:cNvCxnSpPr>
          <p:nvPr/>
        </p:nvCxnSpPr>
        <p:spPr>
          <a:xfrm>
            <a:off x="4572000" y="589204"/>
            <a:ext cx="1600200" cy="706196"/>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6" name="Straight Arrow Connector 25">
            <a:extLst>
              <a:ext uri="{FF2B5EF4-FFF2-40B4-BE49-F238E27FC236}">
                <a16:creationId xmlns:a16="http://schemas.microsoft.com/office/drawing/2014/main" id="{B70E0124-9B84-41A5-8D84-A66B7838A706}"/>
              </a:ext>
            </a:extLst>
          </p:cNvPr>
          <p:cNvCxnSpPr>
            <a:cxnSpLocks/>
          </p:cNvCxnSpPr>
          <p:nvPr/>
        </p:nvCxnSpPr>
        <p:spPr>
          <a:xfrm flipH="1">
            <a:off x="1159539" y="1828800"/>
            <a:ext cx="1290435" cy="478059"/>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28" name="Straight Arrow Connector 27">
            <a:extLst>
              <a:ext uri="{FF2B5EF4-FFF2-40B4-BE49-F238E27FC236}">
                <a16:creationId xmlns:a16="http://schemas.microsoft.com/office/drawing/2014/main" id="{567A4249-5C59-4416-8A8E-1C35913900AB}"/>
              </a:ext>
            </a:extLst>
          </p:cNvPr>
          <p:cNvCxnSpPr>
            <a:cxnSpLocks/>
          </p:cNvCxnSpPr>
          <p:nvPr/>
        </p:nvCxnSpPr>
        <p:spPr>
          <a:xfrm>
            <a:off x="2449973" y="1832208"/>
            <a:ext cx="1268784"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56" name="Text Box 6">
            <a:extLst>
              <a:ext uri="{FF2B5EF4-FFF2-40B4-BE49-F238E27FC236}">
                <a16:creationId xmlns:a16="http://schemas.microsoft.com/office/drawing/2014/main" id="{557983BD-9D64-49B9-A366-A08663B0451F}"/>
              </a:ext>
            </a:extLst>
          </p:cNvPr>
          <p:cNvSpPr txBox="1">
            <a:spLocks noChangeArrowheads="1"/>
          </p:cNvSpPr>
          <p:nvPr/>
        </p:nvSpPr>
        <p:spPr bwMode="auto">
          <a:xfrm>
            <a:off x="5029200" y="2356376"/>
            <a:ext cx="813043"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r" eaLnBrk="1" hangingPunct="1">
              <a:lnSpc>
                <a:spcPct val="80000"/>
              </a:lnSpc>
              <a:spcBef>
                <a:spcPct val="0"/>
              </a:spcBef>
              <a:buClrTx/>
              <a:buSzTx/>
              <a:buFontTx/>
              <a:buNone/>
            </a:pPr>
            <a:r>
              <a:rPr lang="en-US" altLang="en-US" sz="1800" dirty="0"/>
              <a:t>‘Push’</a:t>
            </a:r>
          </a:p>
        </p:txBody>
      </p:sp>
      <p:sp>
        <p:nvSpPr>
          <p:cNvPr id="57" name="Text Box 14">
            <a:extLst>
              <a:ext uri="{FF2B5EF4-FFF2-40B4-BE49-F238E27FC236}">
                <a16:creationId xmlns:a16="http://schemas.microsoft.com/office/drawing/2014/main" id="{5DAFA1C1-3A29-4C27-A379-663FDD22E326}"/>
              </a:ext>
            </a:extLst>
          </p:cNvPr>
          <p:cNvSpPr txBox="1">
            <a:spLocks noChangeArrowheads="1"/>
          </p:cNvSpPr>
          <p:nvPr/>
        </p:nvSpPr>
        <p:spPr bwMode="auto">
          <a:xfrm>
            <a:off x="7620000" y="2365901"/>
            <a:ext cx="671979"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‘Pull’</a:t>
            </a:r>
          </a:p>
        </p:txBody>
      </p:sp>
      <p:cxnSp>
        <p:nvCxnSpPr>
          <p:cNvPr id="58" name="Straight Arrow Connector 57">
            <a:extLst>
              <a:ext uri="{FF2B5EF4-FFF2-40B4-BE49-F238E27FC236}">
                <a16:creationId xmlns:a16="http://schemas.microsoft.com/office/drawing/2014/main" id="{E874FEE9-46BD-46A3-90A3-DE7CC220FBFF}"/>
              </a:ext>
            </a:extLst>
          </p:cNvPr>
          <p:cNvCxnSpPr>
            <a:cxnSpLocks/>
          </p:cNvCxnSpPr>
          <p:nvPr/>
        </p:nvCxnSpPr>
        <p:spPr>
          <a:xfrm flipH="1">
            <a:off x="5867400" y="1828800"/>
            <a:ext cx="849775" cy="477455"/>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59" name="Straight Arrow Connector 58">
            <a:extLst>
              <a:ext uri="{FF2B5EF4-FFF2-40B4-BE49-F238E27FC236}">
                <a16:creationId xmlns:a16="http://schemas.microsoft.com/office/drawing/2014/main" id="{C370A4A1-FE96-4E70-B89E-839542A5E241}"/>
              </a:ext>
            </a:extLst>
          </p:cNvPr>
          <p:cNvCxnSpPr>
            <a:cxnSpLocks/>
          </p:cNvCxnSpPr>
          <p:nvPr/>
        </p:nvCxnSpPr>
        <p:spPr>
          <a:xfrm>
            <a:off x="6717173" y="1832208"/>
            <a:ext cx="902827" cy="474047"/>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101" name="Text Box 42">
            <a:extLst>
              <a:ext uri="{FF2B5EF4-FFF2-40B4-BE49-F238E27FC236}">
                <a16:creationId xmlns:a16="http://schemas.microsoft.com/office/drawing/2014/main" id="{334BC1A9-19DE-4364-B6DD-2EE35901B8C6}"/>
              </a:ext>
            </a:extLst>
          </p:cNvPr>
          <p:cNvSpPr txBox="1">
            <a:spLocks noChangeArrowheads="1"/>
          </p:cNvSpPr>
          <p:nvPr/>
        </p:nvSpPr>
        <p:spPr bwMode="auto">
          <a:xfrm>
            <a:off x="5551406" y="3192546"/>
            <a:ext cx="2276072"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ERD/choroidal effusion</a:t>
            </a:r>
          </a:p>
        </p:txBody>
      </p:sp>
      <p:sp>
        <p:nvSpPr>
          <p:cNvPr id="103" name="Text Box 47">
            <a:extLst>
              <a:ext uri="{FF2B5EF4-FFF2-40B4-BE49-F238E27FC236}">
                <a16:creationId xmlns:a16="http://schemas.microsoft.com/office/drawing/2014/main" id="{B8E0D8FB-F6B2-4B80-97DB-EF49CE3BCD2B}"/>
              </a:ext>
            </a:extLst>
          </p:cNvPr>
          <p:cNvSpPr txBox="1">
            <a:spLocks noChangeArrowheads="1"/>
          </p:cNvSpPr>
          <p:nvPr/>
        </p:nvSpPr>
        <p:spPr bwMode="auto">
          <a:xfrm>
            <a:off x="5543446" y="4055146"/>
            <a:ext cx="1619354"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err="1">
                <a:solidFill>
                  <a:schemeClr val="bg1">
                    <a:lumMod val="75000"/>
                  </a:schemeClr>
                </a:solidFill>
              </a:rPr>
              <a:t>Nanophthalmos</a:t>
            </a:r>
            <a:endParaRPr lang="en-US" altLang="en-US" sz="1600" dirty="0">
              <a:solidFill>
                <a:schemeClr val="bg1">
                  <a:lumMod val="75000"/>
                </a:schemeClr>
              </a:solidFill>
            </a:endParaRPr>
          </a:p>
        </p:txBody>
      </p:sp>
      <p:cxnSp>
        <p:nvCxnSpPr>
          <p:cNvPr id="104" name="Straight Connector 103">
            <a:extLst>
              <a:ext uri="{FF2B5EF4-FFF2-40B4-BE49-F238E27FC236}">
                <a16:creationId xmlns:a16="http://schemas.microsoft.com/office/drawing/2014/main" id="{49D87D4A-E317-4446-9B95-5184CB3968F3}"/>
              </a:ext>
            </a:extLst>
          </p:cNvPr>
          <p:cNvCxnSpPr>
            <a:cxnSpLocks/>
          </p:cNvCxnSpPr>
          <p:nvPr/>
        </p:nvCxnSpPr>
        <p:spPr>
          <a:xfrm flipH="1">
            <a:off x="5316229" y="2667000"/>
            <a:ext cx="7397" cy="2531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5" name="Straight Connector 104">
            <a:extLst>
              <a:ext uri="{FF2B5EF4-FFF2-40B4-BE49-F238E27FC236}">
                <a16:creationId xmlns:a16="http://schemas.microsoft.com/office/drawing/2014/main" id="{F40B6D71-75A8-4A88-864D-00D14C2F710D}"/>
              </a:ext>
            </a:extLst>
          </p:cNvPr>
          <p:cNvCxnSpPr/>
          <p:nvPr/>
        </p:nvCxnSpPr>
        <p:spPr>
          <a:xfrm flipH="1">
            <a:off x="5323624" y="2832814"/>
            <a:ext cx="24447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6" name="Straight Connector 105">
            <a:extLst>
              <a:ext uri="{FF2B5EF4-FFF2-40B4-BE49-F238E27FC236}">
                <a16:creationId xmlns:a16="http://schemas.microsoft.com/office/drawing/2014/main" id="{010BF7B2-AA07-4DCF-822D-E2DB5CC0BF59}"/>
              </a:ext>
            </a:extLst>
          </p:cNvPr>
          <p:cNvCxnSpPr/>
          <p:nvPr/>
        </p:nvCxnSpPr>
        <p:spPr>
          <a:xfrm flipH="1">
            <a:off x="5323624" y="3360065"/>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a:extLst>
              <a:ext uri="{FF2B5EF4-FFF2-40B4-BE49-F238E27FC236}">
                <a16:creationId xmlns:a16="http://schemas.microsoft.com/office/drawing/2014/main" id="{BAC8035C-3999-4C31-93CD-6C0D2ADEB73B}"/>
              </a:ext>
            </a:extLst>
          </p:cNvPr>
          <p:cNvCxnSpPr/>
          <p:nvPr/>
        </p:nvCxnSpPr>
        <p:spPr>
          <a:xfrm flipH="1">
            <a:off x="5323536" y="3786938"/>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8" name="Straight Connector 107">
            <a:extLst>
              <a:ext uri="{FF2B5EF4-FFF2-40B4-BE49-F238E27FC236}">
                <a16:creationId xmlns:a16="http://schemas.microsoft.com/office/drawing/2014/main" id="{DB64CAEE-69B4-426A-8A5B-D1269DBF0F66}"/>
              </a:ext>
            </a:extLst>
          </p:cNvPr>
          <p:cNvCxnSpPr/>
          <p:nvPr/>
        </p:nvCxnSpPr>
        <p:spPr>
          <a:xfrm flipH="1">
            <a:off x="5327493" y="4249152"/>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12" name="Straight Connector 111">
            <a:extLst>
              <a:ext uri="{FF2B5EF4-FFF2-40B4-BE49-F238E27FC236}">
                <a16:creationId xmlns:a16="http://schemas.microsoft.com/office/drawing/2014/main" id="{99A16C30-4BE4-48E5-8B65-0C5F3039B8DC}"/>
              </a:ext>
            </a:extLst>
          </p:cNvPr>
          <p:cNvCxnSpPr/>
          <p:nvPr/>
        </p:nvCxnSpPr>
        <p:spPr>
          <a:xfrm flipH="1">
            <a:off x="5333455" y="51816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13" name="Text Box 42">
            <a:extLst>
              <a:ext uri="{FF2B5EF4-FFF2-40B4-BE49-F238E27FC236}">
                <a16:creationId xmlns:a16="http://schemas.microsoft.com/office/drawing/2014/main" id="{056DFFD9-3CA2-42E7-90FE-4F14522E3504}"/>
              </a:ext>
            </a:extLst>
          </p:cNvPr>
          <p:cNvSpPr txBox="1">
            <a:spLocks noChangeArrowheads="1"/>
          </p:cNvSpPr>
          <p:nvPr/>
        </p:nvSpPr>
        <p:spPr bwMode="auto">
          <a:xfrm>
            <a:off x="5533954" y="3623846"/>
            <a:ext cx="1563248"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Retinal surgery</a:t>
            </a:r>
          </a:p>
        </p:txBody>
      </p:sp>
      <p:sp>
        <p:nvSpPr>
          <p:cNvPr id="118" name="Text Box 47">
            <a:extLst>
              <a:ext uri="{FF2B5EF4-FFF2-40B4-BE49-F238E27FC236}">
                <a16:creationId xmlns:a16="http://schemas.microsoft.com/office/drawing/2014/main" id="{3F59D898-ECAD-49F0-9425-2A1BC8DDA7B5}"/>
              </a:ext>
            </a:extLst>
          </p:cNvPr>
          <p:cNvSpPr txBox="1">
            <a:spLocks noChangeArrowheads="1"/>
          </p:cNvSpPr>
          <p:nvPr/>
        </p:nvSpPr>
        <p:spPr bwMode="auto">
          <a:xfrm>
            <a:off x="5523688" y="4538246"/>
            <a:ext cx="1516762"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b="1" dirty="0"/>
              <a:t>Drug-induced</a:t>
            </a:r>
          </a:p>
        </p:txBody>
      </p:sp>
      <p:sp>
        <p:nvSpPr>
          <p:cNvPr id="121" name="Text Box 45">
            <a:extLst>
              <a:ext uri="{FF2B5EF4-FFF2-40B4-BE49-F238E27FC236}">
                <a16:creationId xmlns:a16="http://schemas.microsoft.com/office/drawing/2014/main" id="{261B7576-5E47-4AEB-A7FB-9A1B9ECB52C4}"/>
              </a:ext>
            </a:extLst>
          </p:cNvPr>
          <p:cNvSpPr txBox="1">
            <a:spLocks noChangeArrowheads="1"/>
          </p:cNvSpPr>
          <p:nvPr/>
        </p:nvSpPr>
        <p:spPr bwMode="auto">
          <a:xfrm>
            <a:off x="5523688" y="5013493"/>
            <a:ext cx="582211"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PFV</a:t>
            </a:r>
          </a:p>
        </p:txBody>
      </p:sp>
      <p:sp>
        <p:nvSpPr>
          <p:cNvPr id="16" name="TextBox 15">
            <a:extLst>
              <a:ext uri="{FF2B5EF4-FFF2-40B4-BE49-F238E27FC236}">
                <a16:creationId xmlns:a16="http://schemas.microsoft.com/office/drawing/2014/main" id="{984E008D-FBBA-42B4-940E-EA26772E0161}"/>
              </a:ext>
            </a:extLst>
          </p:cNvPr>
          <p:cNvSpPr txBox="1"/>
          <p:nvPr/>
        </p:nvSpPr>
        <p:spPr>
          <a:xfrm>
            <a:off x="6230528" y="5257800"/>
            <a:ext cx="1326004" cy="369332"/>
          </a:xfrm>
          <a:prstGeom prst="rect">
            <a:avLst/>
          </a:prstGeom>
          <a:noFill/>
        </p:spPr>
        <p:txBody>
          <a:bodyPr wrap="none" rtlCol="0">
            <a:spAutoFit/>
          </a:bodyPr>
          <a:lstStyle/>
          <a:p>
            <a:pPr algn="ctr"/>
            <a:r>
              <a:rPr lang="en-US" dirty="0">
                <a:solidFill>
                  <a:schemeClr val="bg1">
                    <a:lumMod val="75000"/>
                  </a:schemeClr>
                </a:solidFill>
              </a:rPr>
              <a:t>Both/Either</a:t>
            </a:r>
          </a:p>
        </p:txBody>
      </p:sp>
      <p:cxnSp>
        <p:nvCxnSpPr>
          <p:cNvPr id="125" name="Straight Connector 124">
            <a:extLst>
              <a:ext uri="{FF2B5EF4-FFF2-40B4-BE49-F238E27FC236}">
                <a16:creationId xmlns:a16="http://schemas.microsoft.com/office/drawing/2014/main" id="{01138141-D318-4ED7-A7FE-D8F2155CE890}"/>
              </a:ext>
            </a:extLst>
          </p:cNvPr>
          <p:cNvCxnSpPr/>
          <p:nvPr/>
        </p:nvCxnSpPr>
        <p:spPr>
          <a:xfrm flipH="1">
            <a:off x="5334000" y="4724400"/>
            <a:ext cx="24447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00" name="Text Box 23">
            <a:extLst>
              <a:ext uri="{FF2B5EF4-FFF2-40B4-BE49-F238E27FC236}">
                <a16:creationId xmlns:a16="http://schemas.microsoft.com/office/drawing/2014/main" id="{D8F2FCFF-2984-4836-B000-9C5601A8EAAA}"/>
              </a:ext>
            </a:extLst>
          </p:cNvPr>
          <p:cNvSpPr txBox="1">
            <a:spLocks noChangeArrowheads="1"/>
          </p:cNvSpPr>
          <p:nvPr/>
        </p:nvSpPr>
        <p:spPr bwMode="auto">
          <a:xfrm>
            <a:off x="5530369" y="2667000"/>
            <a:ext cx="2143536"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Aqueous misdirection</a:t>
            </a:r>
          </a:p>
        </p:txBody>
      </p:sp>
      <p:sp>
        <p:nvSpPr>
          <p:cNvPr id="37" name="TextBox 36">
            <a:extLst>
              <a:ext uri="{FF2B5EF4-FFF2-40B4-BE49-F238E27FC236}">
                <a16:creationId xmlns:a16="http://schemas.microsoft.com/office/drawing/2014/main" id="{AA7C1905-3F86-4163-A06F-7D7233AE9BF0}"/>
              </a:ext>
            </a:extLst>
          </p:cNvPr>
          <p:cNvSpPr txBox="1"/>
          <p:nvPr/>
        </p:nvSpPr>
        <p:spPr>
          <a:xfrm>
            <a:off x="291298" y="2190512"/>
            <a:ext cx="5271302" cy="4278094"/>
          </a:xfrm>
          <a:prstGeom prst="rect">
            <a:avLst/>
          </a:prstGeom>
          <a:solidFill>
            <a:schemeClr val="accent1">
              <a:lumMod val="40000"/>
              <a:lumOff val="60000"/>
            </a:schemeClr>
          </a:solidFill>
        </p:spPr>
        <p:txBody>
          <a:bodyPr wrap="square" rtlCol="0">
            <a:spAutoFit/>
          </a:bodyPr>
          <a:lstStyle/>
          <a:p>
            <a:r>
              <a:rPr lang="en-US" sz="1600" i="1" dirty="0">
                <a:solidFill>
                  <a:srgbClr val="0000FF"/>
                </a:solidFill>
              </a:rPr>
              <a:t>The </a:t>
            </a:r>
            <a:r>
              <a:rPr lang="en-US" sz="1600" dirty="0">
                <a:solidFill>
                  <a:srgbClr val="0000FF"/>
                </a:solidFill>
              </a:rPr>
              <a:t>Glaucoma</a:t>
            </a:r>
            <a:r>
              <a:rPr lang="en-US" sz="1600" i="1" dirty="0">
                <a:solidFill>
                  <a:srgbClr val="0000FF"/>
                </a:solidFill>
              </a:rPr>
              <a:t> book addresses only one drug re inducing ACG. Which one?</a:t>
            </a:r>
          </a:p>
          <a:p>
            <a:r>
              <a:rPr lang="en-US" sz="1600" dirty="0">
                <a:solidFill>
                  <a:srgbClr val="0000FF"/>
                </a:solidFill>
              </a:rPr>
              <a:t>Topiramate</a:t>
            </a:r>
          </a:p>
          <a:p>
            <a:endParaRPr lang="en-US" sz="1600" dirty="0">
              <a:solidFill>
                <a:srgbClr val="0000FF"/>
              </a:solidFill>
            </a:endParaRPr>
          </a:p>
          <a:p>
            <a:r>
              <a:rPr lang="en-US" sz="1600" i="1" dirty="0">
                <a:solidFill>
                  <a:srgbClr val="0000FF"/>
                </a:solidFill>
              </a:rPr>
              <a:t>What are the common indications for topiramate use?</a:t>
            </a:r>
          </a:p>
          <a:p>
            <a:r>
              <a:rPr lang="en-US" sz="1600" dirty="0">
                <a:solidFill>
                  <a:srgbClr val="0000FF"/>
                </a:solidFill>
              </a:rPr>
              <a:t>--Migraine prophylaxis</a:t>
            </a:r>
          </a:p>
          <a:p>
            <a:r>
              <a:rPr lang="en-US" sz="1600" dirty="0">
                <a:solidFill>
                  <a:srgbClr val="0000FF"/>
                </a:solidFill>
              </a:rPr>
              <a:t>--Idiopathic intracranial hypertension</a:t>
            </a:r>
          </a:p>
          <a:p>
            <a:endParaRPr lang="en-US" sz="1600" dirty="0">
              <a:solidFill>
                <a:srgbClr val="0000FF"/>
              </a:solidFill>
            </a:endParaRPr>
          </a:p>
          <a:p>
            <a:r>
              <a:rPr lang="en-US" sz="1600" i="1" dirty="0">
                <a:solidFill>
                  <a:srgbClr val="0000FF"/>
                </a:solidFill>
              </a:rPr>
              <a:t>What is the mechanism of angle closure?</a:t>
            </a:r>
          </a:p>
          <a:p>
            <a:r>
              <a:rPr lang="en-US" sz="1600" dirty="0">
                <a:solidFill>
                  <a:srgbClr val="0000FF"/>
                </a:solidFill>
              </a:rPr>
              <a:t>Ciliochoroidal effusion  leads to zonular relaxation, which leads to pronounced anterior movement of the lens-iris diaphragm, which shallows the AC and causes the peripheral iris to appose and close the angle</a:t>
            </a:r>
          </a:p>
          <a:p>
            <a:endParaRPr lang="en-US" sz="1600" dirty="0">
              <a:solidFill>
                <a:srgbClr val="0000FF"/>
              </a:solidFill>
            </a:endParaRPr>
          </a:p>
          <a:p>
            <a:r>
              <a:rPr lang="en-US" sz="1600" i="1" dirty="0">
                <a:solidFill>
                  <a:srgbClr val="0000FF"/>
                </a:solidFill>
              </a:rPr>
              <a:t>What is the classic presentation of topiramate-induced ACG?</a:t>
            </a:r>
          </a:p>
          <a:p>
            <a:r>
              <a:rPr lang="en-US" sz="1600" dirty="0">
                <a:solidFill>
                  <a:srgbClr val="0000FF"/>
                </a:solidFill>
              </a:rPr>
              <a:t>Severe  bilateral  ocular pain, plus blurry vision</a:t>
            </a:r>
          </a:p>
        </p:txBody>
      </p:sp>
      <p:sp>
        <p:nvSpPr>
          <p:cNvPr id="36" name="Oval 35">
            <a:extLst>
              <a:ext uri="{FF2B5EF4-FFF2-40B4-BE49-F238E27FC236}">
                <a16:creationId xmlns:a16="http://schemas.microsoft.com/office/drawing/2014/main" id="{D6542147-4985-4B99-9C18-1F765A648387}"/>
              </a:ext>
            </a:extLst>
          </p:cNvPr>
          <p:cNvSpPr/>
          <p:nvPr/>
        </p:nvSpPr>
        <p:spPr>
          <a:xfrm>
            <a:off x="5441637" y="4462669"/>
            <a:ext cx="1655565" cy="490331"/>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Rectangle 37">
            <a:extLst>
              <a:ext uri="{FF2B5EF4-FFF2-40B4-BE49-F238E27FC236}">
                <a16:creationId xmlns:a16="http://schemas.microsoft.com/office/drawing/2014/main" id="{71737523-A38E-4E99-8C60-35FF4D2FAC81}"/>
              </a:ext>
            </a:extLst>
          </p:cNvPr>
          <p:cNvSpPr/>
          <p:nvPr/>
        </p:nvSpPr>
        <p:spPr>
          <a:xfrm>
            <a:off x="1066774" y="6172200"/>
            <a:ext cx="838226" cy="235681"/>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ts val="700"/>
              </a:lnSpc>
            </a:pPr>
            <a:r>
              <a:rPr lang="en-US" sz="800" dirty="0" err="1">
                <a:solidFill>
                  <a:schemeClr val="tx1"/>
                </a:solidFill>
              </a:rPr>
              <a:t>uni</a:t>
            </a:r>
            <a:r>
              <a:rPr lang="en-US" sz="800" dirty="0">
                <a:solidFill>
                  <a:schemeClr val="tx1"/>
                </a:solidFill>
              </a:rPr>
              <a:t>- vs </a:t>
            </a:r>
            <a:r>
              <a:rPr lang="en-US" sz="800" dirty="0" err="1">
                <a:solidFill>
                  <a:schemeClr val="tx1"/>
                </a:solidFill>
              </a:rPr>
              <a:t>bilatteral</a:t>
            </a:r>
            <a:endParaRPr lang="en-US" sz="800" dirty="0">
              <a:solidFill>
                <a:schemeClr val="tx1"/>
              </a:solidFill>
            </a:endParaRPr>
          </a:p>
        </p:txBody>
      </p:sp>
    </p:spTree>
    <p:extLst>
      <p:ext uri="{BB962C8B-B14F-4D97-AF65-F5344CB8AC3E}">
        <p14:creationId xmlns:p14="http://schemas.microsoft.com/office/powerpoint/2010/main" val="3381984279"/>
      </p:ext>
    </p:extLst>
  </p:cSld>
  <p:clrMapOvr>
    <a:masterClrMapping/>
  </p:clrMapOvr>
</p:sld>
</file>

<file path=ppt/slides/slide2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Straight Arrow Connector 12">
            <a:extLst>
              <a:ext uri="{FF2B5EF4-FFF2-40B4-BE49-F238E27FC236}">
                <a16:creationId xmlns:a16="http://schemas.microsoft.com/office/drawing/2014/main" id="{A6DE2085-829C-480C-9216-69D6039C0A37}"/>
              </a:ext>
            </a:extLst>
          </p:cNvPr>
          <p:cNvCxnSpPr>
            <a:cxnSpLocks/>
          </p:cNvCxnSpPr>
          <p:nvPr/>
        </p:nvCxnSpPr>
        <p:spPr>
          <a:xfrm>
            <a:off x="6717173" y="1828800"/>
            <a:ext cx="0" cy="3462754"/>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43014" name="Text Box 6"/>
          <p:cNvSpPr txBox="1">
            <a:spLocks noChangeArrowheads="1"/>
          </p:cNvSpPr>
          <p:nvPr/>
        </p:nvSpPr>
        <p:spPr bwMode="auto">
          <a:xfrm>
            <a:off x="533400" y="2356376"/>
            <a:ext cx="1005403"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Lens-</a:t>
            </a:r>
          </a:p>
          <a:p>
            <a:pPr algn="ctr" eaLnBrk="1" hangingPunct="1">
              <a:lnSpc>
                <a:spcPct val="80000"/>
              </a:lnSpc>
              <a:spcBef>
                <a:spcPct val="0"/>
              </a:spcBef>
              <a:buClrTx/>
              <a:buSzTx/>
              <a:buFontTx/>
              <a:buNone/>
            </a:pPr>
            <a:r>
              <a:rPr lang="en-US" altLang="en-US" sz="1800" dirty="0">
                <a:solidFill>
                  <a:schemeClr val="bg1">
                    <a:lumMod val="75000"/>
                  </a:schemeClr>
                </a:solidFill>
              </a:rPr>
              <a:t>Induced</a:t>
            </a:r>
          </a:p>
        </p:txBody>
      </p:sp>
      <p:sp>
        <p:nvSpPr>
          <p:cNvPr id="43017" name="Text Box 14"/>
          <p:cNvSpPr txBox="1">
            <a:spLocks noChangeArrowheads="1"/>
          </p:cNvSpPr>
          <p:nvPr/>
        </p:nvSpPr>
        <p:spPr bwMode="auto">
          <a:xfrm>
            <a:off x="3026498" y="2365901"/>
            <a:ext cx="1633781"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Aphakic/</a:t>
            </a:r>
          </a:p>
          <a:p>
            <a:pPr algn="ctr" eaLnBrk="1" hangingPunct="1">
              <a:lnSpc>
                <a:spcPct val="80000"/>
              </a:lnSpc>
              <a:spcBef>
                <a:spcPct val="0"/>
              </a:spcBef>
              <a:buClrTx/>
              <a:buSzTx/>
              <a:buFontTx/>
              <a:buNone/>
            </a:pPr>
            <a:r>
              <a:rPr lang="en-US" altLang="en-US" sz="1800" dirty="0" err="1">
                <a:solidFill>
                  <a:schemeClr val="bg1">
                    <a:lumMod val="75000"/>
                  </a:schemeClr>
                </a:solidFill>
              </a:rPr>
              <a:t>Pseudophakic</a:t>
            </a:r>
            <a:endParaRPr lang="en-US" altLang="en-US" sz="1800" dirty="0">
              <a:solidFill>
                <a:schemeClr val="bg1">
                  <a:lumMod val="75000"/>
                </a:schemeClr>
              </a:solidFill>
            </a:endParaRPr>
          </a:p>
        </p:txBody>
      </p:sp>
      <p:sp>
        <p:nvSpPr>
          <p:cNvPr id="43031" name="Text Box 35"/>
          <p:cNvSpPr txBox="1">
            <a:spLocks noChangeArrowheads="1"/>
          </p:cNvSpPr>
          <p:nvPr/>
        </p:nvSpPr>
        <p:spPr bwMode="auto">
          <a:xfrm>
            <a:off x="1190847" y="1295400"/>
            <a:ext cx="2473754"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solidFill>
                  <a:schemeClr val="bg1">
                    <a:lumMod val="75000"/>
                  </a:schemeClr>
                </a:solidFill>
              </a:rPr>
              <a:t>w/ Pupillary Block</a:t>
            </a:r>
          </a:p>
        </p:txBody>
      </p:sp>
      <p:sp>
        <p:nvSpPr>
          <p:cNvPr id="43032" name="Text Box 36"/>
          <p:cNvSpPr txBox="1">
            <a:spLocks noChangeArrowheads="1"/>
          </p:cNvSpPr>
          <p:nvPr/>
        </p:nvSpPr>
        <p:spPr bwMode="auto">
          <a:xfrm>
            <a:off x="5181600" y="1295400"/>
            <a:ext cx="2630848"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t>w/o Pupillary Block</a:t>
            </a:r>
          </a:p>
        </p:txBody>
      </p:sp>
      <p:sp>
        <p:nvSpPr>
          <p:cNvPr id="49" name="Rectangle 2">
            <a:extLst>
              <a:ext uri="{FF2B5EF4-FFF2-40B4-BE49-F238E27FC236}">
                <a16:creationId xmlns:a16="http://schemas.microsoft.com/office/drawing/2014/main" id="{240EE5BF-F7D2-4FC8-A5DD-F6B5423153C6}"/>
              </a:ext>
            </a:extLst>
          </p:cNvPr>
          <p:cNvSpPr>
            <a:spLocks noGrp="1" noChangeArrowheads="1"/>
          </p:cNvSpPr>
          <p:nvPr>
            <p:ph type="title"/>
          </p:nvPr>
        </p:nvSpPr>
        <p:spPr>
          <a:xfrm>
            <a:off x="457200" y="304800"/>
            <a:ext cx="7543800" cy="563562"/>
          </a:xfrm>
        </p:spPr>
        <p:txBody>
          <a:bodyPr/>
          <a:lstStyle/>
          <a:p>
            <a:pPr eaLnBrk="1" hangingPunct="1"/>
            <a:r>
              <a:rPr lang="en-US" altLang="en-US" sz="3500" dirty="0"/>
              <a:t>A</a:t>
            </a:r>
          </a:p>
        </p:txBody>
      </p:sp>
      <p:sp>
        <p:nvSpPr>
          <p:cNvPr id="50" name="TextBox 49">
            <a:extLst>
              <a:ext uri="{FF2B5EF4-FFF2-40B4-BE49-F238E27FC236}">
                <a16:creationId xmlns:a16="http://schemas.microsoft.com/office/drawing/2014/main" id="{CF426230-46C8-405C-9015-99EF57762A2E}"/>
              </a:ext>
            </a:extLst>
          </p:cNvPr>
          <p:cNvSpPr txBox="1"/>
          <p:nvPr/>
        </p:nvSpPr>
        <p:spPr>
          <a:xfrm>
            <a:off x="2259496" y="189094"/>
            <a:ext cx="4607480" cy="400110"/>
          </a:xfrm>
          <a:prstGeom prst="rect">
            <a:avLst/>
          </a:prstGeom>
          <a:solidFill>
            <a:schemeClr val="accent1">
              <a:lumMod val="60000"/>
              <a:lumOff val="40000"/>
            </a:schemeClr>
          </a:solidFill>
        </p:spPr>
        <p:txBody>
          <a:bodyPr wrap="none" rtlCol="0">
            <a:spAutoFit/>
          </a:bodyPr>
          <a:lstStyle/>
          <a:p>
            <a:pPr algn="ctr"/>
            <a:r>
              <a:rPr lang="en-US" sz="2000" b="1" dirty="0"/>
              <a:t>Secondary Angle Closure Glaucoma</a:t>
            </a:r>
          </a:p>
        </p:txBody>
      </p:sp>
      <p:sp>
        <p:nvSpPr>
          <p:cNvPr id="2" name="TextBox 1">
            <a:extLst>
              <a:ext uri="{FF2B5EF4-FFF2-40B4-BE49-F238E27FC236}">
                <a16:creationId xmlns:a16="http://schemas.microsoft.com/office/drawing/2014/main" id="{A7E30BEC-923B-4C9A-A856-BDD0D882F6B8}"/>
              </a:ext>
            </a:extLst>
          </p:cNvPr>
          <p:cNvSpPr txBox="1"/>
          <p:nvPr/>
        </p:nvSpPr>
        <p:spPr>
          <a:xfrm>
            <a:off x="887305" y="2844119"/>
            <a:ext cx="1494320" cy="338554"/>
          </a:xfrm>
          <a:prstGeom prst="rect">
            <a:avLst/>
          </a:prstGeom>
          <a:noFill/>
        </p:spPr>
        <p:txBody>
          <a:bodyPr wrap="none" rtlCol="0">
            <a:spAutoFit/>
          </a:bodyPr>
          <a:lstStyle/>
          <a:p>
            <a:r>
              <a:rPr lang="en-US" sz="1600" dirty="0" err="1">
                <a:solidFill>
                  <a:schemeClr val="bg1">
                    <a:lumMod val="75000"/>
                  </a:schemeClr>
                </a:solidFill>
              </a:rPr>
              <a:t>Phacomorphic</a:t>
            </a:r>
            <a:endParaRPr lang="en-US" sz="1600" dirty="0">
              <a:solidFill>
                <a:schemeClr val="bg1">
                  <a:lumMod val="75000"/>
                </a:schemeClr>
              </a:solidFill>
            </a:endParaRPr>
          </a:p>
        </p:txBody>
      </p:sp>
      <p:sp>
        <p:nvSpPr>
          <p:cNvPr id="51" name="TextBox 50">
            <a:extLst>
              <a:ext uri="{FF2B5EF4-FFF2-40B4-BE49-F238E27FC236}">
                <a16:creationId xmlns:a16="http://schemas.microsoft.com/office/drawing/2014/main" id="{156069D4-340B-4160-A336-EBF73557CEE0}"/>
              </a:ext>
            </a:extLst>
          </p:cNvPr>
          <p:cNvSpPr txBox="1"/>
          <p:nvPr/>
        </p:nvSpPr>
        <p:spPr>
          <a:xfrm>
            <a:off x="884725" y="3175578"/>
            <a:ext cx="1402948" cy="338554"/>
          </a:xfrm>
          <a:prstGeom prst="rect">
            <a:avLst/>
          </a:prstGeom>
          <a:noFill/>
        </p:spPr>
        <p:txBody>
          <a:bodyPr wrap="none" rtlCol="0">
            <a:spAutoFit/>
          </a:bodyPr>
          <a:lstStyle/>
          <a:p>
            <a:r>
              <a:rPr lang="en-US" sz="1600" dirty="0">
                <a:solidFill>
                  <a:schemeClr val="bg1">
                    <a:lumMod val="75000"/>
                  </a:schemeClr>
                </a:solidFill>
              </a:rPr>
              <a:t>Ectopia </a:t>
            </a:r>
            <a:r>
              <a:rPr lang="en-US" sz="1600" dirty="0" err="1">
                <a:solidFill>
                  <a:schemeClr val="bg1">
                    <a:lumMod val="75000"/>
                  </a:schemeClr>
                </a:solidFill>
              </a:rPr>
              <a:t>lentis</a:t>
            </a:r>
            <a:endParaRPr lang="en-US" sz="1600" dirty="0">
              <a:solidFill>
                <a:schemeClr val="bg1">
                  <a:lumMod val="75000"/>
                </a:schemeClr>
              </a:solidFill>
            </a:endParaRPr>
          </a:p>
        </p:txBody>
      </p:sp>
      <p:cxnSp>
        <p:nvCxnSpPr>
          <p:cNvPr id="71" name="Straight Connector 70">
            <a:extLst>
              <a:ext uri="{FF2B5EF4-FFF2-40B4-BE49-F238E27FC236}">
                <a16:creationId xmlns:a16="http://schemas.microsoft.com/office/drawing/2014/main" id="{C104938D-BA8D-4E39-9D5F-9EE2012F2F3C}"/>
              </a:ext>
            </a:extLst>
          </p:cNvPr>
          <p:cNvCxnSpPr>
            <a:cxnSpLocks/>
          </p:cNvCxnSpPr>
          <p:nvPr/>
        </p:nvCxnSpPr>
        <p:spPr>
          <a:xfrm flipH="1">
            <a:off x="762665" y="3023488"/>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2A7E4E40-472F-4E50-8A7A-45C10FDD7171}"/>
              </a:ext>
            </a:extLst>
          </p:cNvPr>
          <p:cNvCxnSpPr>
            <a:cxnSpLocks/>
          </p:cNvCxnSpPr>
          <p:nvPr/>
        </p:nvCxnSpPr>
        <p:spPr>
          <a:xfrm flipH="1">
            <a:off x="762665" y="3347853"/>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C3924889-45B9-4383-9C9E-48F0A9C27AD8}"/>
              </a:ext>
            </a:extLst>
          </p:cNvPr>
          <p:cNvCxnSpPr>
            <a:cxnSpLocks/>
          </p:cNvCxnSpPr>
          <p:nvPr/>
        </p:nvCxnSpPr>
        <p:spPr>
          <a:xfrm flipH="1">
            <a:off x="748719" y="2838976"/>
            <a:ext cx="13947" cy="5088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 name="Straight Arrow Connector 5">
            <a:extLst>
              <a:ext uri="{FF2B5EF4-FFF2-40B4-BE49-F238E27FC236}">
                <a16:creationId xmlns:a16="http://schemas.microsoft.com/office/drawing/2014/main" id="{A3439F0C-5143-461F-8F3C-2E830785DEFC}"/>
              </a:ext>
            </a:extLst>
          </p:cNvPr>
          <p:cNvCxnSpPr>
            <a:stCxn id="50" idx="2"/>
          </p:cNvCxnSpPr>
          <p:nvPr/>
        </p:nvCxnSpPr>
        <p:spPr>
          <a:xfrm flipH="1">
            <a:off x="2971800" y="589204"/>
            <a:ext cx="1591436" cy="706196"/>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0" name="Straight Arrow Connector 9">
            <a:extLst>
              <a:ext uri="{FF2B5EF4-FFF2-40B4-BE49-F238E27FC236}">
                <a16:creationId xmlns:a16="http://schemas.microsoft.com/office/drawing/2014/main" id="{84DC796E-F6ED-4FBB-82D2-A260F480BF8A}"/>
              </a:ext>
            </a:extLst>
          </p:cNvPr>
          <p:cNvCxnSpPr>
            <a:cxnSpLocks/>
          </p:cNvCxnSpPr>
          <p:nvPr/>
        </p:nvCxnSpPr>
        <p:spPr>
          <a:xfrm>
            <a:off x="4572000" y="589204"/>
            <a:ext cx="1600200" cy="706196"/>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6" name="Straight Arrow Connector 25">
            <a:extLst>
              <a:ext uri="{FF2B5EF4-FFF2-40B4-BE49-F238E27FC236}">
                <a16:creationId xmlns:a16="http://schemas.microsoft.com/office/drawing/2014/main" id="{B70E0124-9B84-41A5-8D84-A66B7838A706}"/>
              </a:ext>
            </a:extLst>
          </p:cNvPr>
          <p:cNvCxnSpPr>
            <a:cxnSpLocks/>
          </p:cNvCxnSpPr>
          <p:nvPr/>
        </p:nvCxnSpPr>
        <p:spPr>
          <a:xfrm flipH="1">
            <a:off x="1159539" y="1828800"/>
            <a:ext cx="1290435" cy="478059"/>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28" name="Straight Arrow Connector 27">
            <a:extLst>
              <a:ext uri="{FF2B5EF4-FFF2-40B4-BE49-F238E27FC236}">
                <a16:creationId xmlns:a16="http://schemas.microsoft.com/office/drawing/2014/main" id="{567A4249-5C59-4416-8A8E-1C35913900AB}"/>
              </a:ext>
            </a:extLst>
          </p:cNvPr>
          <p:cNvCxnSpPr>
            <a:cxnSpLocks/>
          </p:cNvCxnSpPr>
          <p:nvPr/>
        </p:nvCxnSpPr>
        <p:spPr>
          <a:xfrm>
            <a:off x="2449973" y="1832208"/>
            <a:ext cx="1268784"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56" name="Text Box 6">
            <a:extLst>
              <a:ext uri="{FF2B5EF4-FFF2-40B4-BE49-F238E27FC236}">
                <a16:creationId xmlns:a16="http://schemas.microsoft.com/office/drawing/2014/main" id="{557983BD-9D64-49B9-A366-A08663B0451F}"/>
              </a:ext>
            </a:extLst>
          </p:cNvPr>
          <p:cNvSpPr txBox="1">
            <a:spLocks noChangeArrowheads="1"/>
          </p:cNvSpPr>
          <p:nvPr/>
        </p:nvSpPr>
        <p:spPr bwMode="auto">
          <a:xfrm>
            <a:off x="5029200" y="2356376"/>
            <a:ext cx="813043"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r" eaLnBrk="1" hangingPunct="1">
              <a:lnSpc>
                <a:spcPct val="80000"/>
              </a:lnSpc>
              <a:spcBef>
                <a:spcPct val="0"/>
              </a:spcBef>
              <a:buClrTx/>
              <a:buSzTx/>
              <a:buFontTx/>
              <a:buNone/>
            </a:pPr>
            <a:r>
              <a:rPr lang="en-US" altLang="en-US" sz="1800" dirty="0"/>
              <a:t>‘Push’</a:t>
            </a:r>
          </a:p>
        </p:txBody>
      </p:sp>
      <p:sp>
        <p:nvSpPr>
          <p:cNvPr id="57" name="Text Box 14">
            <a:extLst>
              <a:ext uri="{FF2B5EF4-FFF2-40B4-BE49-F238E27FC236}">
                <a16:creationId xmlns:a16="http://schemas.microsoft.com/office/drawing/2014/main" id="{5DAFA1C1-3A29-4C27-A379-663FDD22E326}"/>
              </a:ext>
            </a:extLst>
          </p:cNvPr>
          <p:cNvSpPr txBox="1">
            <a:spLocks noChangeArrowheads="1"/>
          </p:cNvSpPr>
          <p:nvPr/>
        </p:nvSpPr>
        <p:spPr bwMode="auto">
          <a:xfrm>
            <a:off x="7620000" y="2365901"/>
            <a:ext cx="671979"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‘Pull’</a:t>
            </a:r>
          </a:p>
        </p:txBody>
      </p:sp>
      <p:cxnSp>
        <p:nvCxnSpPr>
          <p:cNvPr id="58" name="Straight Arrow Connector 57">
            <a:extLst>
              <a:ext uri="{FF2B5EF4-FFF2-40B4-BE49-F238E27FC236}">
                <a16:creationId xmlns:a16="http://schemas.microsoft.com/office/drawing/2014/main" id="{E874FEE9-46BD-46A3-90A3-DE7CC220FBFF}"/>
              </a:ext>
            </a:extLst>
          </p:cNvPr>
          <p:cNvCxnSpPr>
            <a:cxnSpLocks/>
          </p:cNvCxnSpPr>
          <p:nvPr/>
        </p:nvCxnSpPr>
        <p:spPr>
          <a:xfrm flipH="1">
            <a:off x="5867400" y="1828800"/>
            <a:ext cx="849775" cy="477455"/>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59" name="Straight Arrow Connector 58">
            <a:extLst>
              <a:ext uri="{FF2B5EF4-FFF2-40B4-BE49-F238E27FC236}">
                <a16:creationId xmlns:a16="http://schemas.microsoft.com/office/drawing/2014/main" id="{C370A4A1-FE96-4E70-B89E-839542A5E241}"/>
              </a:ext>
            </a:extLst>
          </p:cNvPr>
          <p:cNvCxnSpPr>
            <a:cxnSpLocks/>
          </p:cNvCxnSpPr>
          <p:nvPr/>
        </p:nvCxnSpPr>
        <p:spPr>
          <a:xfrm>
            <a:off x="6717173" y="1832208"/>
            <a:ext cx="902827" cy="474047"/>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101" name="Text Box 42">
            <a:extLst>
              <a:ext uri="{FF2B5EF4-FFF2-40B4-BE49-F238E27FC236}">
                <a16:creationId xmlns:a16="http://schemas.microsoft.com/office/drawing/2014/main" id="{334BC1A9-19DE-4364-B6DD-2EE35901B8C6}"/>
              </a:ext>
            </a:extLst>
          </p:cNvPr>
          <p:cNvSpPr txBox="1">
            <a:spLocks noChangeArrowheads="1"/>
          </p:cNvSpPr>
          <p:nvPr/>
        </p:nvSpPr>
        <p:spPr bwMode="auto">
          <a:xfrm>
            <a:off x="5551406" y="3192546"/>
            <a:ext cx="2276072"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ERD/choroidal effusion</a:t>
            </a:r>
          </a:p>
        </p:txBody>
      </p:sp>
      <p:sp>
        <p:nvSpPr>
          <p:cNvPr id="103" name="Text Box 47">
            <a:extLst>
              <a:ext uri="{FF2B5EF4-FFF2-40B4-BE49-F238E27FC236}">
                <a16:creationId xmlns:a16="http://schemas.microsoft.com/office/drawing/2014/main" id="{B8E0D8FB-F6B2-4B80-97DB-EF49CE3BCD2B}"/>
              </a:ext>
            </a:extLst>
          </p:cNvPr>
          <p:cNvSpPr txBox="1">
            <a:spLocks noChangeArrowheads="1"/>
          </p:cNvSpPr>
          <p:nvPr/>
        </p:nvSpPr>
        <p:spPr bwMode="auto">
          <a:xfrm>
            <a:off x="5543446" y="4055146"/>
            <a:ext cx="1619354"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err="1">
                <a:solidFill>
                  <a:schemeClr val="bg1">
                    <a:lumMod val="75000"/>
                  </a:schemeClr>
                </a:solidFill>
              </a:rPr>
              <a:t>Nanophthalmos</a:t>
            </a:r>
            <a:endParaRPr lang="en-US" altLang="en-US" sz="1600" dirty="0">
              <a:solidFill>
                <a:schemeClr val="bg1">
                  <a:lumMod val="75000"/>
                </a:schemeClr>
              </a:solidFill>
            </a:endParaRPr>
          </a:p>
        </p:txBody>
      </p:sp>
      <p:cxnSp>
        <p:nvCxnSpPr>
          <p:cNvPr id="104" name="Straight Connector 103">
            <a:extLst>
              <a:ext uri="{FF2B5EF4-FFF2-40B4-BE49-F238E27FC236}">
                <a16:creationId xmlns:a16="http://schemas.microsoft.com/office/drawing/2014/main" id="{49D87D4A-E317-4446-9B95-5184CB3968F3}"/>
              </a:ext>
            </a:extLst>
          </p:cNvPr>
          <p:cNvCxnSpPr>
            <a:cxnSpLocks/>
          </p:cNvCxnSpPr>
          <p:nvPr/>
        </p:nvCxnSpPr>
        <p:spPr>
          <a:xfrm flipH="1">
            <a:off x="5316229" y="2667000"/>
            <a:ext cx="7397" cy="2531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5" name="Straight Connector 104">
            <a:extLst>
              <a:ext uri="{FF2B5EF4-FFF2-40B4-BE49-F238E27FC236}">
                <a16:creationId xmlns:a16="http://schemas.microsoft.com/office/drawing/2014/main" id="{F40B6D71-75A8-4A88-864D-00D14C2F710D}"/>
              </a:ext>
            </a:extLst>
          </p:cNvPr>
          <p:cNvCxnSpPr/>
          <p:nvPr/>
        </p:nvCxnSpPr>
        <p:spPr>
          <a:xfrm flipH="1">
            <a:off x="5323624" y="2832814"/>
            <a:ext cx="24447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6" name="Straight Connector 105">
            <a:extLst>
              <a:ext uri="{FF2B5EF4-FFF2-40B4-BE49-F238E27FC236}">
                <a16:creationId xmlns:a16="http://schemas.microsoft.com/office/drawing/2014/main" id="{010BF7B2-AA07-4DCF-822D-E2DB5CC0BF59}"/>
              </a:ext>
            </a:extLst>
          </p:cNvPr>
          <p:cNvCxnSpPr/>
          <p:nvPr/>
        </p:nvCxnSpPr>
        <p:spPr>
          <a:xfrm flipH="1">
            <a:off x="5323624" y="3360065"/>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a:extLst>
              <a:ext uri="{FF2B5EF4-FFF2-40B4-BE49-F238E27FC236}">
                <a16:creationId xmlns:a16="http://schemas.microsoft.com/office/drawing/2014/main" id="{BAC8035C-3999-4C31-93CD-6C0D2ADEB73B}"/>
              </a:ext>
            </a:extLst>
          </p:cNvPr>
          <p:cNvCxnSpPr/>
          <p:nvPr/>
        </p:nvCxnSpPr>
        <p:spPr>
          <a:xfrm flipH="1">
            <a:off x="5323536" y="3786938"/>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8" name="Straight Connector 107">
            <a:extLst>
              <a:ext uri="{FF2B5EF4-FFF2-40B4-BE49-F238E27FC236}">
                <a16:creationId xmlns:a16="http://schemas.microsoft.com/office/drawing/2014/main" id="{DB64CAEE-69B4-426A-8A5B-D1269DBF0F66}"/>
              </a:ext>
            </a:extLst>
          </p:cNvPr>
          <p:cNvCxnSpPr/>
          <p:nvPr/>
        </p:nvCxnSpPr>
        <p:spPr>
          <a:xfrm flipH="1">
            <a:off x="5327493" y="4249152"/>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12" name="Straight Connector 111">
            <a:extLst>
              <a:ext uri="{FF2B5EF4-FFF2-40B4-BE49-F238E27FC236}">
                <a16:creationId xmlns:a16="http://schemas.microsoft.com/office/drawing/2014/main" id="{99A16C30-4BE4-48E5-8B65-0C5F3039B8DC}"/>
              </a:ext>
            </a:extLst>
          </p:cNvPr>
          <p:cNvCxnSpPr/>
          <p:nvPr/>
        </p:nvCxnSpPr>
        <p:spPr>
          <a:xfrm flipH="1">
            <a:off x="5333455" y="51816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13" name="Text Box 42">
            <a:extLst>
              <a:ext uri="{FF2B5EF4-FFF2-40B4-BE49-F238E27FC236}">
                <a16:creationId xmlns:a16="http://schemas.microsoft.com/office/drawing/2014/main" id="{056DFFD9-3CA2-42E7-90FE-4F14522E3504}"/>
              </a:ext>
            </a:extLst>
          </p:cNvPr>
          <p:cNvSpPr txBox="1">
            <a:spLocks noChangeArrowheads="1"/>
          </p:cNvSpPr>
          <p:nvPr/>
        </p:nvSpPr>
        <p:spPr bwMode="auto">
          <a:xfrm>
            <a:off x="5533954" y="3623846"/>
            <a:ext cx="1563248"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Retinal surgery</a:t>
            </a:r>
          </a:p>
        </p:txBody>
      </p:sp>
      <p:sp>
        <p:nvSpPr>
          <p:cNvPr id="118" name="Text Box 47">
            <a:extLst>
              <a:ext uri="{FF2B5EF4-FFF2-40B4-BE49-F238E27FC236}">
                <a16:creationId xmlns:a16="http://schemas.microsoft.com/office/drawing/2014/main" id="{3F59D898-ECAD-49F0-9425-2A1BC8DDA7B5}"/>
              </a:ext>
            </a:extLst>
          </p:cNvPr>
          <p:cNvSpPr txBox="1">
            <a:spLocks noChangeArrowheads="1"/>
          </p:cNvSpPr>
          <p:nvPr/>
        </p:nvSpPr>
        <p:spPr bwMode="auto">
          <a:xfrm>
            <a:off x="5523688" y="4538246"/>
            <a:ext cx="1516762"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b="1" dirty="0"/>
              <a:t>Drug-induced</a:t>
            </a:r>
          </a:p>
        </p:txBody>
      </p:sp>
      <p:sp>
        <p:nvSpPr>
          <p:cNvPr id="121" name="Text Box 45">
            <a:extLst>
              <a:ext uri="{FF2B5EF4-FFF2-40B4-BE49-F238E27FC236}">
                <a16:creationId xmlns:a16="http://schemas.microsoft.com/office/drawing/2014/main" id="{261B7576-5E47-4AEB-A7FB-9A1B9ECB52C4}"/>
              </a:ext>
            </a:extLst>
          </p:cNvPr>
          <p:cNvSpPr txBox="1">
            <a:spLocks noChangeArrowheads="1"/>
          </p:cNvSpPr>
          <p:nvPr/>
        </p:nvSpPr>
        <p:spPr bwMode="auto">
          <a:xfrm>
            <a:off x="5523688" y="5013493"/>
            <a:ext cx="582211"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PFV</a:t>
            </a:r>
          </a:p>
        </p:txBody>
      </p:sp>
      <p:sp>
        <p:nvSpPr>
          <p:cNvPr id="16" name="TextBox 15">
            <a:extLst>
              <a:ext uri="{FF2B5EF4-FFF2-40B4-BE49-F238E27FC236}">
                <a16:creationId xmlns:a16="http://schemas.microsoft.com/office/drawing/2014/main" id="{984E008D-FBBA-42B4-940E-EA26772E0161}"/>
              </a:ext>
            </a:extLst>
          </p:cNvPr>
          <p:cNvSpPr txBox="1"/>
          <p:nvPr/>
        </p:nvSpPr>
        <p:spPr>
          <a:xfrm>
            <a:off x="6230528" y="5257800"/>
            <a:ext cx="1326004" cy="369332"/>
          </a:xfrm>
          <a:prstGeom prst="rect">
            <a:avLst/>
          </a:prstGeom>
          <a:noFill/>
        </p:spPr>
        <p:txBody>
          <a:bodyPr wrap="none" rtlCol="0">
            <a:spAutoFit/>
          </a:bodyPr>
          <a:lstStyle/>
          <a:p>
            <a:pPr algn="ctr"/>
            <a:r>
              <a:rPr lang="en-US" dirty="0">
                <a:solidFill>
                  <a:schemeClr val="bg1">
                    <a:lumMod val="75000"/>
                  </a:schemeClr>
                </a:solidFill>
              </a:rPr>
              <a:t>Both/Either</a:t>
            </a:r>
          </a:p>
        </p:txBody>
      </p:sp>
      <p:cxnSp>
        <p:nvCxnSpPr>
          <p:cNvPr id="125" name="Straight Connector 124">
            <a:extLst>
              <a:ext uri="{FF2B5EF4-FFF2-40B4-BE49-F238E27FC236}">
                <a16:creationId xmlns:a16="http://schemas.microsoft.com/office/drawing/2014/main" id="{01138141-D318-4ED7-A7FE-D8F2155CE890}"/>
              </a:ext>
            </a:extLst>
          </p:cNvPr>
          <p:cNvCxnSpPr/>
          <p:nvPr/>
        </p:nvCxnSpPr>
        <p:spPr>
          <a:xfrm flipH="1">
            <a:off x="5334000" y="4724400"/>
            <a:ext cx="24447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00" name="Text Box 23">
            <a:extLst>
              <a:ext uri="{FF2B5EF4-FFF2-40B4-BE49-F238E27FC236}">
                <a16:creationId xmlns:a16="http://schemas.microsoft.com/office/drawing/2014/main" id="{D8F2FCFF-2984-4836-B000-9C5601A8EAAA}"/>
              </a:ext>
            </a:extLst>
          </p:cNvPr>
          <p:cNvSpPr txBox="1">
            <a:spLocks noChangeArrowheads="1"/>
          </p:cNvSpPr>
          <p:nvPr/>
        </p:nvSpPr>
        <p:spPr bwMode="auto">
          <a:xfrm>
            <a:off x="5530369" y="2667000"/>
            <a:ext cx="2143536"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Aqueous misdirection</a:t>
            </a:r>
          </a:p>
        </p:txBody>
      </p:sp>
      <p:sp>
        <p:nvSpPr>
          <p:cNvPr id="37" name="TextBox 36">
            <a:extLst>
              <a:ext uri="{FF2B5EF4-FFF2-40B4-BE49-F238E27FC236}">
                <a16:creationId xmlns:a16="http://schemas.microsoft.com/office/drawing/2014/main" id="{AA7C1905-3F86-4163-A06F-7D7233AE9BF0}"/>
              </a:ext>
            </a:extLst>
          </p:cNvPr>
          <p:cNvSpPr txBox="1"/>
          <p:nvPr/>
        </p:nvSpPr>
        <p:spPr>
          <a:xfrm>
            <a:off x="291298" y="2190512"/>
            <a:ext cx="5271302" cy="4278094"/>
          </a:xfrm>
          <a:prstGeom prst="rect">
            <a:avLst/>
          </a:prstGeom>
          <a:solidFill>
            <a:schemeClr val="accent1">
              <a:lumMod val="40000"/>
              <a:lumOff val="60000"/>
            </a:schemeClr>
          </a:solidFill>
        </p:spPr>
        <p:txBody>
          <a:bodyPr wrap="square" rtlCol="0">
            <a:spAutoFit/>
          </a:bodyPr>
          <a:lstStyle/>
          <a:p>
            <a:r>
              <a:rPr lang="en-US" sz="1600" i="1" dirty="0">
                <a:solidFill>
                  <a:srgbClr val="0000FF"/>
                </a:solidFill>
              </a:rPr>
              <a:t>The </a:t>
            </a:r>
            <a:r>
              <a:rPr lang="en-US" sz="1600" dirty="0">
                <a:solidFill>
                  <a:srgbClr val="0000FF"/>
                </a:solidFill>
              </a:rPr>
              <a:t>Glaucoma</a:t>
            </a:r>
            <a:r>
              <a:rPr lang="en-US" sz="1600" i="1" dirty="0">
                <a:solidFill>
                  <a:srgbClr val="0000FF"/>
                </a:solidFill>
              </a:rPr>
              <a:t> book addresses only one drug re inducing ACG. Which one?</a:t>
            </a:r>
          </a:p>
          <a:p>
            <a:r>
              <a:rPr lang="en-US" sz="1600" dirty="0">
                <a:solidFill>
                  <a:srgbClr val="0000FF"/>
                </a:solidFill>
              </a:rPr>
              <a:t>Topiramate</a:t>
            </a:r>
          </a:p>
          <a:p>
            <a:endParaRPr lang="en-US" sz="1600" dirty="0">
              <a:solidFill>
                <a:srgbClr val="0000FF"/>
              </a:solidFill>
            </a:endParaRPr>
          </a:p>
          <a:p>
            <a:r>
              <a:rPr lang="en-US" sz="1600" i="1" dirty="0">
                <a:solidFill>
                  <a:srgbClr val="0000FF"/>
                </a:solidFill>
              </a:rPr>
              <a:t>What are the common indications for topiramate use?</a:t>
            </a:r>
          </a:p>
          <a:p>
            <a:r>
              <a:rPr lang="en-US" sz="1600" dirty="0">
                <a:solidFill>
                  <a:srgbClr val="0000FF"/>
                </a:solidFill>
              </a:rPr>
              <a:t>--Migraine prophylaxis</a:t>
            </a:r>
          </a:p>
          <a:p>
            <a:r>
              <a:rPr lang="en-US" sz="1600" dirty="0">
                <a:solidFill>
                  <a:srgbClr val="0000FF"/>
                </a:solidFill>
              </a:rPr>
              <a:t>--Idiopathic intracranial hypertension</a:t>
            </a:r>
          </a:p>
          <a:p>
            <a:endParaRPr lang="en-US" sz="1600" dirty="0">
              <a:solidFill>
                <a:srgbClr val="0000FF"/>
              </a:solidFill>
            </a:endParaRPr>
          </a:p>
          <a:p>
            <a:r>
              <a:rPr lang="en-US" sz="1600" i="1" dirty="0">
                <a:solidFill>
                  <a:srgbClr val="0000FF"/>
                </a:solidFill>
              </a:rPr>
              <a:t>What is the mechanism of angle closure?</a:t>
            </a:r>
          </a:p>
          <a:p>
            <a:r>
              <a:rPr lang="en-US" sz="1600" dirty="0">
                <a:solidFill>
                  <a:srgbClr val="0000FF"/>
                </a:solidFill>
              </a:rPr>
              <a:t>Ciliochoroidal effusion  leads to zonular relaxation, which leads to pronounced anterior movement of the lens-iris diaphragm, which shallows the AC and causes the peripheral iris to appose and close the angle</a:t>
            </a:r>
          </a:p>
          <a:p>
            <a:endParaRPr lang="en-US" sz="1600" dirty="0">
              <a:solidFill>
                <a:srgbClr val="0000FF"/>
              </a:solidFill>
            </a:endParaRPr>
          </a:p>
          <a:p>
            <a:r>
              <a:rPr lang="en-US" sz="1600" i="1" dirty="0">
                <a:solidFill>
                  <a:srgbClr val="0000FF"/>
                </a:solidFill>
              </a:rPr>
              <a:t>What is the classic presentation of topiramate-induced ACG?</a:t>
            </a:r>
          </a:p>
          <a:p>
            <a:r>
              <a:rPr lang="en-US" sz="1600" dirty="0">
                <a:solidFill>
                  <a:srgbClr val="0000FF"/>
                </a:solidFill>
              </a:rPr>
              <a:t>Severe  bilateral  ocular pain, plus blurry vision</a:t>
            </a:r>
          </a:p>
        </p:txBody>
      </p:sp>
      <p:sp>
        <p:nvSpPr>
          <p:cNvPr id="36" name="Oval 35">
            <a:extLst>
              <a:ext uri="{FF2B5EF4-FFF2-40B4-BE49-F238E27FC236}">
                <a16:creationId xmlns:a16="http://schemas.microsoft.com/office/drawing/2014/main" id="{D6542147-4985-4B99-9C18-1F765A648387}"/>
              </a:ext>
            </a:extLst>
          </p:cNvPr>
          <p:cNvSpPr/>
          <p:nvPr/>
        </p:nvSpPr>
        <p:spPr>
          <a:xfrm>
            <a:off x="5441637" y="4462669"/>
            <a:ext cx="1655565" cy="490331"/>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82764168"/>
      </p:ext>
    </p:extLst>
  </p:cSld>
  <p:clrMapOvr>
    <a:masterClrMapping/>
  </p:clrMapOvr>
</p:sld>
</file>

<file path=ppt/slides/slide2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Straight Arrow Connector 12">
            <a:extLst>
              <a:ext uri="{FF2B5EF4-FFF2-40B4-BE49-F238E27FC236}">
                <a16:creationId xmlns:a16="http://schemas.microsoft.com/office/drawing/2014/main" id="{A6DE2085-829C-480C-9216-69D6039C0A37}"/>
              </a:ext>
            </a:extLst>
          </p:cNvPr>
          <p:cNvCxnSpPr>
            <a:cxnSpLocks/>
          </p:cNvCxnSpPr>
          <p:nvPr/>
        </p:nvCxnSpPr>
        <p:spPr>
          <a:xfrm>
            <a:off x="6717173" y="1828800"/>
            <a:ext cx="0" cy="3462754"/>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43014" name="Text Box 6"/>
          <p:cNvSpPr txBox="1">
            <a:spLocks noChangeArrowheads="1"/>
          </p:cNvSpPr>
          <p:nvPr/>
        </p:nvSpPr>
        <p:spPr bwMode="auto">
          <a:xfrm>
            <a:off x="533400" y="2356376"/>
            <a:ext cx="1005403"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Lens-</a:t>
            </a:r>
          </a:p>
          <a:p>
            <a:pPr algn="ctr" eaLnBrk="1" hangingPunct="1">
              <a:lnSpc>
                <a:spcPct val="80000"/>
              </a:lnSpc>
              <a:spcBef>
                <a:spcPct val="0"/>
              </a:spcBef>
              <a:buClrTx/>
              <a:buSzTx/>
              <a:buFontTx/>
              <a:buNone/>
            </a:pPr>
            <a:r>
              <a:rPr lang="en-US" altLang="en-US" sz="1800" dirty="0">
                <a:solidFill>
                  <a:schemeClr val="bg1">
                    <a:lumMod val="75000"/>
                  </a:schemeClr>
                </a:solidFill>
              </a:rPr>
              <a:t>Induced</a:t>
            </a:r>
          </a:p>
        </p:txBody>
      </p:sp>
      <p:sp>
        <p:nvSpPr>
          <p:cNvPr id="43017" name="Text Box 14"/>
          <p:cNvSpPr txBox="1">
            <a:spLocks noChangeArrowheads="1"/>
          </p:cNvSpPr>
          <p:nvPr/>
        </p:nvSpPr>
        <p:spPr bwMode="auto">
          <a:xfrm>
            <a:off x="3026498" y="2365901"/>
            <a:ext cx="1633781"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Aphakic/</a:t>
            </a:r>
          </a:p>
          <a:p>
            <a:pPr algn="ctr" eaLnBrk="1" hangingPunct="1">
              <a:lnSpc>
                <a:spcPct val="80000"/>
              </a:lnSpc>
              <a:spcBef>
                <a:spcPct val="0"/>
              </a:spcBef>
              <a:buClrTx/>
              <a:buSzTx/>
              <a:buFontTx/>
              <a:buNone/>
            </a:pPr>
            <a:r>
              <a:rPr lang="en-US" altLang="en-US" sz="1800" dirty="0" err="1">
                <a:solidFill>
                  <a:schemeClr val="bg1">
                    <a:lumMod val="75000"/>
                  </a:schemeClr>
                </a:solidFill>
              </a:rPr>
              <a:t>Pseudophakic</a:t>
            </a:r>
            <a:endParaRPr lang="en-US" altLang="en-US" sz="1800" dirty="0">
              <a:solidFill>
                <a:schemeClr val="bg1">
                  <a:lumMod val="75000"/>
                </a:schemeClr>
              </a:solidFill>
            </a:endParaRPr>
          </a:p>
        </p:txBody>
      </p:sp>
      <p:sp>
        <p:nvSpPr>
          <p:cNvPr id="43031" name="Text Box 35"/>
          <p:cNvSpPr txBox="1">
            <a:spLocks noChangeArrowheads="1"/>
          </p:cNvSpPr>
          <p:nvPr/>
        </p:nvSpPr>
        <p:spPr bwMode="auto">
          <a:xfrm>
            <a:off x="1190847" y="1295400"/>
            <a:ext cx="2473754"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solidFill>
                  <a:schemeClr val="bg1">
                    <a:lumMod val="75000"/>
                  </a:schemeClr>
                </a:solidFill>
              </a:rPr>
              <a:t>w/ Pupillary Block</a:t>
            </a:r>
          </a:p>
        </p:txBody>
      </p:sp>
      <p:sp>
        <p:nvSpPr>
          <p:cNvPr id="43032" name="Text Box 36"/>
          <p:cNvSpPr txBox="1">
            <a:spLocks noChangeArrowheads="1"/>
          </p:cNvSpPr>
          <p:nvPr/>
        </p:nvSpPr>
        <p:spPr bwMode="auto">
          <a:xfrm>
            <a:off x="5181600" y="1295400"/>
            <a:ext cx="2630848"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t>w/o Pupillary Block</a:t>
            </a:r>
          </a:p>
        </p:txBody>
      </p:sp>
      <p:sp>
        <p:nvSpPr>
          <p:cNvPr id="50" name="TextBox 49">
            <a:extLst>
              <a:ext uri="{FF2B5EF4-FFF2-40B4-BE49-F238E27FC236}">
                <a16:creationId xmlns:a16="http://schemas.microsoft.com/office/drawing/2014/main" id="{CF426230-46C8-405C-9015-99EF57762A2E}"/>
              </a:ext>
            </a:extLst>
          </p:cNvPr>
          <p:cNvSpPr txBox="1"/>
          <p:nvPr/>
        </p:nvSpPr>
        <p:spPr>
          <a:xfrm>
            <a:off x="2259496" y="189094"/>
            <a:ext cx="4607480" cy="400110"/>
          </a:xfrm>
          <a:prstGeom prst="rect">
            <a:avLst/>
          </a:prstGeom>
          <a:solidFill>
            <a:schemeClr val="accent1">
              <a:lumMod val="60000"/>
              <a:lumOff val="40000"/>
            </a:schemeClr>
          </a:solidFill>
        </p:spPr>
        <p:txBody>
          <a:bodyPr wrap="none" rtlCol="0">
            <a:spAutoFit/>
          </a:bodyPr>
          <a:lstStyle/>
          <a:p>
            <a:pPr algn="ctr"/>
            <a:r>
              <a:rPr lang="en-US" sz="2000" b="1" dirty="0"/>
              <a:t>Secondary Angle Closure Glaucoma</a:t>
            </a:r>
          </a:p>
        </p:txBody>
      </p:sp>
      <p:sp>
        <p:nvSpPr>
          <p:cNvPr id="2" name="TextBox 1">
            <a:extLst>
              <a:ext uri="{FF2B5EF4-FFF2-40B4-BE49-F238E27FC236}">
                <a16:creationId xmlns:a16="http://schemas.microsoft.com/office/drawing/2014/main" id="{A7E30BEC-923B-4C9A-A856-BDD0D882F6B8}"/>
              </a:ext>
            </a:extLst>
          </p:cNvPr>
          <p:cNvSpPr txBox="1"/>
          <p:nvPr/>
        </p:nvSpPr>
        <p:spPr>
          <a:xfrm>
            <a:off x="887305" y="2844119"/>
            <a:ext cx="1494320" cy="338554"/>
          </a:xfrm>
          <a:prstGeom prst="rect">
            <a:avLst/>
          </a:prstGeom>
          <a:noFill/>
        </p:spPr>
        <p:txBody>
          <a:bodyPr wrap="none" rtlCol="0">
            <a:spAutoFit/>
          </a:bodyPr>
          <a:lstStyle/>
          <a:p>
            <a:r>
              <a:rPr lang="en-US" sz="1600" dirty="0" err="1">
                <a:solidFill>
                  <a:schemeClr val="bg1">
                    <a:lumMod val="75000"/>
                  </a:schemeClr>
                </a:solidFill>
              </a:rPr>
              <a:t>Phacomorphic</a:t>
            </a:r>
            <a:endParaRPr lang="en-US" sz="1600" dirty="0">
              <a:solidFill>
                <a:schemeClr val="bg1">
                  <a:lumMod val="75000"/>
                </a:schemeClr>
              </a:solidFill>
            </a:endParaRPr>
          </a:p>
        </p:txBody>
      </p:sp>
      <p:sp>
        <p:nvSpPr>
          <p:cNvPr id="51" name="TextBox 50">
            <a:extLst>
              <a:ext uri="{FF2B5EF4-FFF2-40B4-BE49-F238E27FC236}">
                <a16:creationId xmlns:a16="http://schemas.microsoft.com/office/drawing/2014/main" id="{156069D4-340B-4160-A336-EBF73557CEE0}"/>
              </a:ext>
            </a:extLst>
          </p:cNvPr>
          <p:cNvSpPr txBox="1"/>
          <p:nvPr/>
        </p:nvSpPr>
        <p:spPr>
          <a:xfrm>
            <a:off x="884725" y="3175578"/>
            <a:ext cx="1402948" cy="338554"/>
          </a:xfrm>
          <a:prstGeom prst="rect">
            <a:avLst/>
          </a:prstGeom>
          <a:noFill/>
        </p:spPr>
        <p:txBody>
          <a:bodyPr wrap="none" rtlCol="0">
            <a:spAutoFit/>
          </a:bodyPr>
          <a:lstStyle/>
          <a:p>
            <a:r>
              <a:rPr lang="en-US" sz="1600" dirty="0">
                <a:solidFill>
                  <a:schemeClr val="bg1">
                    <a:lumMod val="75000"/>
                  </a:schemeClr>
                </a:solidFill>
              </a:rPr>
              <a:t>Ectopia </a:t>
            </a:r>
            <a:r>
              <a:rPr lang="en-US" sz="1600" dirty="0" err="1">
                <a:solidFill>
                  <a:schemeClr val="bg1">
                    <a:lumMod val="75000"/>
                  </a:schemeClr>
                </a:solidFill>
              </a:rPr>
              <a:t>lentis</a:t>
            </a:r>
            <a:endParaRPr lang="en-US" sz="1600" dirty="0">
              <a:solidFill>
                <a:schemeClr val="bg1">
                  <a:lumMod val="75000"/>
                </a:schemeClr>
              </a:solidFill>
            </a:endParaRPr>
          </a:p>
        </p:txBody>
      </p:sp>
      <p:cxnSp>
        <p:nvCxnSpPr>
          <p:cNvPr id="71" name="Straight Connector 70">
            <a:extLst>
              <a:ext uri="{FF2B5EF4-FFF2-40B4-BE49-F238E27FC236}">
                <a16:creationId xmlns:a16="http://schemas.microsoft.com/office/drawing/2014/main" id="{C104938D-BA8D-4E39-9D5F-9EE2012F2F3C}"/>
              </a:ext>
            </a:extLst>
          </p:cNvPr>
          <p:cNvCxnSpPr>
            <a:cxnSpLocks/>
          </p:cNvCxnSpPr>
          <p:nvPr/>
        </p:nvCxnSpPr>
        <p:spPr>
          <a:xfrm flipH="1">
            <a:off x="762665" y="3023488"/>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2A7E4E40-472F-4E50-8A7A-45C10FDD7171}"/>
              </a:ext>
            </a:extLst>
          </p:cNvPr>
          <p:cNvCxnSpPr>
            <a:cxnSpLocks/>
          </p:cNvCxnSpPr>
          <p:nvPr/>
        </p:nvCxnSpPr>
        <p:spPr>
          <a:xfrm flipH="1">
            <a:off x="762665" y="3347853"/>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C3924889-45B9-4383-9C9E-48F0A9C27AD8}"/>
              </a:ext>
            </a:extLst>
          </p:cNvPr>
          <p:cNvCxnSpPr>
            <a:cxnSpLocks/>
          </p:cNvCxnSpPr>
          <p:nvPr/>
        </p:nvCxnSpPr>
        <p:spPr>
          <a:xfrm flipH="1">
            <a:off x="748719" y="2838976"/>
            <a:ext cx="13947" cy="5088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 name="Straight Arrow Connector 5">
            <a:extLst>
              <a:ext uri="{FF2B5EF4-FFF2-40B4-BE49-F238E27FC236}">
                <a16:creationId xmlns:a16="http://schemas.microsoft.com/office/drawing/2014/main" id="{A3439F0C-5143-461F-8F3C-2E830785DEFC}"/>
              </a:ext>
            </a:extLst>
          </p:cNvPr>
          <p:cNvCxnSpPr>
            <a:stCxn id="50" idx="2"/>
          </p:cNvCxnSpPr>
          <p:nvPr/>
        </p:nvCxnSpPr>
        <p:spPr>
          <a:xfrm flipH="1">
            <a:off x="2971800" y="589204"/>
            <a:ext cx="1591436" cy="706196"/>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0" name="Straight Arrow Connector 9">
            <a:extLst>
              <a:ext uri="{FF2B5EF4-FFF2-40B4-BE49-F238E27FC236}">
                <a16:creationId xmlns:a16="http://schemas.microsoft.com/office/drawing/2014/main" id="{84DC796E-F6ED-4FBB-82D2-A260F480BF8A}"/>
              </a:ext>
            </a:extLst>
          </p:cNvPr>
          <p:cNvCxnSpPr>
            <a:cxnSpLocks/>
          </p:cNvCxnSpPr>
          <p:nvPr/>
        </p:nvCxnSpPr>
        <p:spPr>
          <a:xfrm>
            <a:off x="4572000" y="589204"/>
            <a:ext cx="1600200" cy="706196"/>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6" name="Straight Arrow Connector 25">
            <a:extLst>
              <a:ext uri="{FF2B5EF4-FFF2-40B4-BE49-F238E27FC236}">
                <a16:creationId xmlns:a16="http://schemas.microsoft.com/office/drawing/2014/main" id="{B70E0124-9B84-41A5-8D84-A66B7838A706}"/>
              </a:ext>
            </a:extLst>
          </p:cNvPr>
          <p:cNvCxnSpPr>
            <a:cxnSpLocks/>
          </p:cNvCxnSpPr>
          <p:nvPr/>
        </p:nvCxnSpPr>
        <p:spPr>
          <a:xfrm flipH="1">
            <a:off x="1159539" y="1828800"/>
            <a:ext cx="1290435" cy="478059"/>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28" name="Straight Arrow Connector 27">
            <a:extLst>
              <a:ext uri="{FF2B5EF4-FFF2-40B4-BE49-F238E27FC236}">
                <a16:creationId xmlns:a16="http://schemas.microsoft.com/office/drawing/2014/main" id="{567A4249-5C59-4416-8A8E-1C35913900AB}"/>
              </a:ext>
            </a:extLst>
          </p:cNvPr>
          <p:cNvCxnSpPr>
            <a:cxnSpLocks/>
          </p:cNvCxnSpPr>
          <p:nvPr/>
        </p:nvCxnSpPr>
        <p:spPr>
          <a:xfrm>
            <a:off x="2449973" y="1832208"/>
            <a:ext cx="1268784"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56" name="Text Box 6">
            <a:extLst>
              <a:ext uri="{FF2B5EF4-FFF2-40B4-BE49-F238E27FC236}">
                <a16:creationId xmlns:a16="http://schemas.microsoft.com/office/drawing/2014/main" id="{557983BD-9D64-49B9-A366-A08663B0451F}"/>
              </a:ext>
            </a:extLst>
          </p:cNvPr>
          <p:cNvSpPr txBox="1">
            <a:spLocks noChangeArrowheads="1"/>
          </p:cNvSpPr>
          <p:nvPr/>
        </p:nvSpPr>
        <p:spPr bwMode="auto">
          <a:xfrm>
            <a:off x="5029200" y="2356376"/>
            <a:ext cx="813043"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r" eaLnBrk="1" hangingPunct="1">
              <a:lnSpc>
                <a:spcPct val="80000"/>
              </a:lnSpc>
              <a:spcBef>
                <a:spcPct val="0"/>
              </a:spcBef>
              <a:buClrTx/>
              <a:buSzTx/>
              <a:buFontTx/>
              <a:buNone/>
            </a:pPr>
            <a:r>
              <a:rPr lang="en-US" altLang="en-US" sz="1800" dirty="0"/>
              <a:t>‘Push’</a:t>
            </a:r>
          </a:p>
        </p:txBody>
      </p:sp>
      <p:sp>
        <p:nvSpPr>
          <p:cNvPr id="57" name="Text Box 14">
            <a:extLst>
              <a:ext uri="{FF2B5EF4-FFF2-40B4-BE49-F238E27FC236}">
                <a16:creationId xmlns:a16="http://schemas.microsoft.com/office/drawing/2014/main" id="{5DAFA1C1-3A29-4C27-A379-663FDD22E326}"/>
              </a:ext>
            </a:extLst>
          </p:cNvPr>
          <p:cNvSpPr txBox="1">
            <a:spLocks noChangeArrowheads="1"/>
          </p:cNvSpPr>
          <p:nvPr/>
        </p:nvSpPr>
        <p:spPr bwMode="auto">
          <a:xfrm>
            <a:off x="7620000" y="2365901"/>
            <a:ext cx="671979"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‘Pull’</a:t>
            </a:r>
          </a:p>
        </p:txBody>
      </p:sp>
      <p:cxnSp>
        <p:nvCxnSpPr>
          <p:cNvPr id="58" name="Straight Arrow Connector 57">
            <a:extLst>
              <a:ext uri="{FF2B5EF4-FFF2-40B4-BE49-F238E27FC236}">
                <a16:creationId xmlns:a16="http://schemas.microsoft.com/office/drawing/2014/main" id="{E874FEE9-46BD-46A3-90A3-DE7CC220FBFF}"/>
              </a:ext>
            </a:extLst>
          </p:cNvPr>
          <p:cNvCxnSpPr>
            <a:cxnSpLocks/>
          </p:cNvCxnSpPr>
          <p:nvPr/>
        </p:nvCxnSpPr>
        <p:spPr>
          <a:xfrm flipH="1">
            <a:off x="5867400" y="1828800"/>
            <a:ext cx="849775" cy="477455"/>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59" name="Straight Arrow Connector 58">
            <a:extLst>
              <a:ext uri="{FF2B5EF4-FFF2-40B4-BE49-F238E27FC236}">
                <a16:creationId xmlns:a16="http://schemas.microsoft.com/office/drawing/2014/main" id="{C370A4A1-FE96-4E70-B89E-839542A5E241}"/>
              </a:ext>
            </a:extLst>
          </p:cNvPr>
          <p:cNvCxnSpPr>
            <a:cxnSpLocks/>
          </p:cNvCxnSpPr>
          <p:nvPr/>
        </p:nvCxnSpPr>
        <p:spPr>
          <a:xfrm>
            <a:off x="6717173" y="1832208"/>
            <a:ext cx="902827" cy="474047"/>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101" name="Text Box 42">
            <a:extLst>
              <a:ext uri="{FF2B5EF4-FFF2-40B4-BE49-F238E27FC236}">
                <a16:creationId xmlns:a16="http://schemas.microsoft.com/office/drawing/2014/main" id="{334BC1A9-19DE-4364-B6DD-2EE35901B8C6}"/>
              </a:ext>
            </a:extLst>
          </p:cNvPr>
          <p:cNvSpPr txBox="1">
            <a:spLocks noChangeArrowheads="1"/>
          </p:cNvSpPr>
          <p:nvPr/>
        </p:nvSpPr>
        <p:spPr bwMode="auto">
          <a:xfrm>
            <a:off x="5551406" y="3192546"/>
            <a:ext cx="2276072"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ERD/choroidal effusion</a:t>
            </a:r>
          </a:p>
        </p:txBody>
      </p:sp>
      <p:sp>
        <p:nvSpPr>
          <p:cNvPr id="103" name="Text Box 47">
            <a:extLst>
              <a:ext uri="{FF2B5EF4-FFF2-40B4-BE49-F238E27FC236}">
                <a16:creationId xmlns:a16="http://schemas.microsoft.com/office/drawing/2014/main" id="{B8E0D8FB-F6B2-4B80-97DB-EF49CE3BCD2B}"/>
              </a:ext>
            </a:extLst>
          </p:cNvPr>
          <p:cNvSpPr txBox="1">
            <a:spLocks noChangeArrowheads="1"/>
          </p:cNvSpPr>
          <p:nvPr/>
        </p:nvSpPr>
        <p:spPr bwMode="auto">
          <a:xfrm>
            <a:off x="5543446" y="4055146"/>
            <a:ext cx="1619354"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err="1">
                <a:solidFill>
                  <a:schemeClr val="bg1">
                    <a:lumMod val="75000"/>
                  </a:schemeClr>
                </a:solidFill>
              </a:rPr>
              <a:t>Nanophthalmos</a:t>
            </a:r>
            <a:endParaRPr lang="en-US" altLang="en-US" sz="1600" dirty="0">
              <a:solidFill>
                <a:schemeClr val="bg1">
                  <a:lumMod val="75000"/>
                </a:schemeClr>
              </a:solidFill>
            </a:endParaRPr>
          </a:p>
        </p:txBody>
      </p:sp>
      <p:cxnSp>
        <p:nvCxnSpPr>
          <p:cNvPr id="104" name="Straight Connector 103">
            <a:extLst>
              <a:ext uri="{FF2B5EF4-FFF2-40B4-BE49-F238E27FC236}">
                <a16:creationId xmlns:a16="http://schemas.microsoft.com/office/drawing/2014/main" id="{49D87D4A-E317-4446-9B95-5184CB3968F3}"/>
              </a:ext>
            </a:extLst>
          </p:cNvPr>
          <p:cNvCxnSpPr>
            <a:cxnSpLocks/>
          </p:cNvCxnSpPr>
          <p:nvPr/>
        </p:nvCxnSpPr>
        <p:spPr>
          <a:xfrm flipH="1">
            <a:off x="5316229" y="2667000"/>
            <a:ext cx="7397" cy="2531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5" name="Straight Connector 104">
            <a:extLst>
              <a:ext uri="{FF2B5EF4-FFF2-40B4-BE49-F238E27FC236}">
                <a16:creationId xmlns:a16="http://schemas.microsoft.com/office/drawing/2014/main" id="{F40B6D71-75A8-4A88-864D-00D14C2F710D}"/>
              </a:ext>
            </a:extLst>
          </p:cNvPr>
          <p:cNvCxnSpPr/>
          <p:nvPr/>
        </p:nvCxnSpPr>
        <p:spPr>
          <a:xfrm flipH="1">
            <a:off x="5323624" y="2832814"/>
            <a:ext cx="24447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6" name="Straight Connector 105">
            <a:extLst>
              <a:ext uri="{FF2B5EF4-FFF2-40B4-BE49-F238E27FC236}">
                <a16:creationId xmlns:a16="http://schemas.microsoft.com/office/drawing/2014/main" id="{010BF7B2-AA07-4DCF-822D-E2DB5CC0BF59}"/>
              </a:ext>
            </a:extLst>
          </p:cNvPr>
          <p:cNvCxnSpPr/>
          <p:nvPr/>
        </p:nvCxnSpPr>
        <p:spPr>
          <a:xfrm flipH="1">
            <a:off x="5323624" y="3360065"/>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a:extLst>
              <a:ext uri="{FF2B5EF4-FFF2-40B4-BE49-F238E27FC236}">
                <a16:creationId xmlns:a16="http://schemas.microsoft.com/office/drawing/2014/main" id="{BAC8035C-3999-4C31-93CD-6C0D2ADEB73B}"/>
              </a:ext>
            </a:extLst>
          </p:cNvPr>
          <p:cNvCxnSpPr/>
          <p:nvPr/>
        </p:nvCxnSpPr>
        <p:spPr>
          <a:xfrm flipH="1">
            <a:off x="5323536" y="3786938"/>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8" name="Straight Connector 107">
            <a:extLst>
              <a:ext uri="{FF2B5EF4-FFF2-40B4-BE49-F238E27FC236}">
                <a16:creationId xmlns:a16="http://schemas.microsoft.com/office/drawing/2014/main" id="{DB64CAEE-69B4-426A-8A5B-D1269DBF0F66}"/>
              </a:ext>
            </a:extLst>
          </p:cNvPr>
          <p:cNvCxnSpPr/>
          <p:nvPr/>
        </p:nvCxnSpPr>
        <p:spPr>
          <a:xfrm flipH="1">
            <a:off x="5327493" y="4249152"/>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12" name="Straight Connector 111">
            <a:extLst>
              <a:ext uri="{FF2B5EF4-FFF2-40B4-BE49-F238E27FC236}">
                <a16:creationId xmlns:a16="http://schemas.microsoft.com/office/drawing/2014/main" id="{99A16C30-4BE4-48E5-8B65-0C5F3039B8DC}"/>
              </a:ext>
            </a:extLst>
          </p:cNvPr>
          <p:cNvCxnSpPr/>
          <p:nvPr/>
        </p:nvCxnSpPr>
        <p:spPr>
          <a:xfrm flipH="1">
            <a:off x="5333455" y="51816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13" name="Text Box 42">
            <a:extLst>
              <a:ext uri="{FF2B5EF4-FFF2-40B4-BE49-F238E27FC236}">
                <a16:creationId xmlns:a16="http://schemas.microsoft.com/office/drawing/2014/main" id="{056DFFD9-3CA2-42E7-90FE-4F14522E3504}"/>
              </a:ext>
            </a:extLst>
          </p:cNvPr>
          <p:cNvSpPr txBox="1">
            <a:spLocks noChangeArrowheads="1"/>
          </p:cNvSpPr>
          <p:nvPr/>
        </p:nvSpPr>
        <p:spPr bwMode="auto">
          <a:xfrm>
            <a:off x="5533954" y="3623846"/>
            <a:ext cx="1563248"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Retinal surgery</a:t>
            </a:r>
          </a:p>
        </p:txBody>
      </p:sp>
      <p:sp>
        <p:nvSpPr>
          <p:cNvPr id="118" name="Text Box 47">
            <a:extLst>
              <a:ext uri="{FF2B5EF4-FFF2-40B4-BE49-F238E27FC236}">
                <a16:creationId xmlns:a16="http://schemas.microsoft.com/office/drawing/2014/main" id="{3F59D898-ECAD-49F0-9425-2A1BC8DDA7B5}"/>
              </a:ext>
            </a:extLst>
          </p:cNvPr>
          <p:cNvSpPr txBox="1">
            <a:spLocks noChangeArrowheads="1"/>
          </p:cNvSpPr>
          <p:nvPr/>
        </p:nvSpPr>
        <p:spPr bwMode="auto">
          <a:xfrm>
            <a:off x="5523688" y="4538246"/>
            <a:ext cx="1516762"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b="1" dirty="0"/>
              <a:t>Drug-induced</a:t>
            </a:r>
          </a:p>
        </p:txBody>
      </p:sp>
      <p:sp>
        <p:nvSpPr>
          <p:cNvPr id="121" name="Text Box 45">
            <a:extLst>
              <a:ext uri="{FF2B5EF4-FFF2-40B4-BE49-F238E27FC236}">
                <a16:creationId xmlns:a16="http://schemas.microsoft.com/office/drawing/2014/main" id="{261B7576-5E47-4AEB-A7FB-9A1B9ECB52C4}"/>
              </a:ext>
            </a:extLst>
          </p:cNvPr>
          <p:cNvSpPr txBox="1">
            <a:spLocks noChangeArrowheads="1"/>
          </p:cNvSpPr>
          <p:nvPr/>
        </p:nvSpPr>
        <p:spPr bwMode="auto">
          <a:xfrm>
            <a:off x="5523688" y="5013493"/>
            <a:ext cx="582211"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PFV</a:t>
            </a:r>
          </a:p>
        </p:txBody>
      </p:sp>
      <p:sp>
        <p:nvSpPr>
          <p:cNvPr id="16" name="TextBox 15">
            <a:extLst>
              <a:ext uri="{FF2B5EF4-FFF2-40B4-BE49-F238E27FC236}">
                <a16:creationId xmlns:a16="http://schemas.microsoft.com/office/drawing/2014/main" id="{984E008D-FBBA-42B4-940E-EA26772E0161}"/>
              </a:ext>
            </a:extLst>
          </p:cNvPr>
          <p:cNvSpPr txBox="1"/>
          <p:nvPr/>
        </p:nvSpPr>
        <p:spPr>
          <a:xfrm>
            <a:off x="6230528" y="5257800"/>
            <a:ext cx="1326004" cy="369332"/>
          </a:xfrm>
          <a:prstGeom prst="rect">
            <a:avLst/>
          </a:prstGeom>
          <a:noFill/>
        </p:spPr>
        <p:txBody>
          <a:bodyPr wrap="none" rtlCol="0">
            <a:spAutoFit/>
          </a:bodyPr>
          <a:lstStyle/>
          <a:p>
            <a:pPr algn="ctr"/>
            <a:r>
              <a:rPr lang="en-US" dirty="0">
                <a:solidFill>
                  <a:schemeClr val="bg1">
                    <a:lumMod val="75000"/>
                  </a:schemeClr>
                </a:solidFill>
              </a:rPr>
              <a:t>Both/Either</a:t>
            </a:r>
          </a:p>
        </p:txBody>
      </p:sp>
      <p:cxnSp>
        <p:nvCxnSpPr>
          <p:cNvPr id="125" name="Straight Connector 124">
            <a:extLst>
              <a:ext uri="{FF2B5EF4-FFF2-40B4-BE49-F238E27FC236}">
                <a16:creationId xmlns:a16="http://schemas.microsoft.com/office/drawing/2014/main" id="{01138141-D318-4ED7-A7FE-D8F2155CE890}"/>
              </a:ext>
            </a:extLst>
          </p:cNvPr>
          <p:cNvCxnSpPr/>
          <p:nvPr/>
        </p:nvCxnSpPr>
        <p:spPr>
          <a:xfrm flipH="1">
            <a:off x="5334000" y="4724400"/>
            <a:ext cx="24447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00" name="Text Box 23">
            <a:extLst>
              <a:ext uri="{FF2B5EF4-FFF2-40B4-BE49-F238E27FC236}">
                <a16:creationId xmlns:a16="http://schemas.microsoft.com/office/drawing/2014/main" id="{D8F2FCFF-2984-4836-B000-9C5601A8EAAA}"/>
              </a:ext>
            </a:extLst>
          </p:cNvPr>
          <p:cNvSpPr txBox="1">
            <a:spLocks noChangeArrowheads="1"/>
          </p:cNvSpPr>
          <p:nvPr/>
        </p:nvSpPr>
        <p:spPr bwMode="auto">
          <a:xfrm>
            <a:off x="5530369" y="2667000"/>
            <a:ext cx="2143536"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Aqueous misdirection</a:t>
            </a:r>
          </a:p>
        </p:txBody>
      </p:sp>
      <p:sp>
        <p:nvSpPr>
          <p:cNvPr id="37" name="TextBox 36">
            <a:extLst>
              <a:ext uri="{FF2B5EF4-FFF2-40B4-BE49-F238E27FC236}">
                <a16:creationId xmlns:a16="http://schemas.microsoft.com/office/drawing/2014/main" id="{AA7C1905-3F86-4163-A06F-7D7233AE9BF0}"/>
              </a:ext>
            </a:extLst>
          </p:cNvPr>
          <p:cNvSpPr txBox="1"/>
          <p:nvPr/>
        </p:nvSpPr>
        <p:spPr>
          <a:xfrm>
            <a:off x="291298" y="2190512"/>
            <a:ext cx="5271302" cy="4278094"/>
          </a:xfrm>
          <a:prstGeom prst="rect">
            <a:avLst/>
          </a:prstGeom>
          <a:solidFill>
            <a:schemeClr val="accent1">
              <a:lumMod val="40000"/>
              <a:lumOff val="60000"/>
            </a:schemeClr>
          </a:solidFill>
        </p:spPr>
        <p:txBody>
          <a:bodyPr wrap="square" rtlCol="0">
            <a:spAutoFit/>
          </a:bodyPr>
          <a:lstStyle/>
          <a:p>
            <a:r>
              <a:rPr lang="en-US" sz="1600" i="1" dirty="0">
                <a:solidFill>
                  <a:schemeClr val="bg1">
                    <a:lumMod val="75000"/>
                  </a:schemeClr>
                </a:solidFill>
              </a:rPr>
              <a:t>The </a:t>
            </a:r>
            <a:r>
              <a:rPr lang="en-US" sz="1600" dirty="0">
                <a:solidFill>
                  <a:schemeClr val="bg1">
                    <a:lumMod val="75000"/>
                  </a:schemeClr>
                </a:solidFill>
              </a:rPr>
              <a:t>Glaucoma</a:t>
            </a:r>
            <a:r>
              <a:rPr lang="en-US" sz="1600" i="1" dirty="0">
                <a:solidFill>
                  <a:schemeClr val="bg1">
                    <a:lumMod val="75000"/>
                  </a:schemeClr>
                </a:solidFill>
              </a:rPr>
              <a:t> book addresses only one drug re inducing ACG. Which one?</a:t>
            </a:r>
          </a:p>
          <a:p>
            <a:r>
              <a:rPr lang="en-US" sz="1600" dirty="0">
                <a:solidFill>
                  <a:schemeClr val="bg1">
                    <a:lumMod val="75000"/>
                  </a:schemeClr>
                </a:solidFill>
              </a:rPr>
              <a:t>Topiramate</a:t>
            </a:r>
          </a:p>
          <a:p>
            <a:endParaRPr lang="en-US" sz="1600" dirty="0">
              <a:solidFill>
                <a:schemeClr val="bg1">
                  <a:lumMod val="75000"/>
                </a:schemeClr>
              </a:solidFill>
            </a:endParaRPr>
          </a:p>
          <a:p>
            <a:r>
              <a:rPr lang="en-US" sz="1600" i="1" dirty="0">
                <a:solidFill>
                  <a:schemeClr val="bg1">
                    <a:lumMod val="75000"/>
                  </a:schemeClr>
                </a:solidFill>
              </a:rPr>
              <a:t>What are the common indications for topiramate use?</a:t>
            </a:r>
          </a:p>
          <a:p>
            <a:r>
              <a:rPr lang="en-US" sz="1600" dirty="0">
                <a:solidFill>
                  <a:schemeClr val="bg1">
                    <a:lumMod val="75000"/>
                  </a:schemeClr>
                </a:solidFill>
              </a:rPr>
              <a:t>--Migraine prophylaxis</a:t>
            </a:r>
          </a:p>
          <a:p>
            <a:r>
              <a:rPr lang="en-US" sz="1600" dirty="0">
                <a:solidFill>
                  <a:schemeClr val="bg1">
                    <a:lumMod val="75000"/>
                  </a:schemeClr>
                </a:solidFill>
              </a:rPr>
              <a:t>--Idiopathic intracranial hypertension</a:t>
            </a:r>
          </a:p>
          <a:p>
            <a:endParaRPr lang="en-US" sz="1600" dirty="0">
              <a:solidFill>
                <a:schemeClr val="bg1">
                  <a:lumMod val="75000"/>
                </a:schemeClr>
              </a:solidFill>
            </a:endParaRPr>
          </a:p>
          <a:p>
            <a:r>
              <a:rPr lang="en-US" sz="1600" i="1" dirty="0">
                <a:solidFill>
                  <a:schemeClr val="bg1">
                    <a:lumMod val="75000"/>
                  </a:schemeClr>
                </a:solidFill>
              </a:rPr>
              <a:t>What is the mechanism of angle closure?</a:t>
            </a:r>
          </a:p>
          <a:p>
            <a:r>
              <a:rPr lang="en-US" sz="1600" dirty="0">
                <a:solidFill>
                  <a:schemeClr val="bg1">
                    <a:lumMod val="75000"/>
                  </a:schemeClr>
                </a:solidFill>
              </a:rPr>
              <a:t>Ciliochoroidal effusion  leads to zonular relaxation, which leads to pronounced anterior movement of the lens-iris diaphragm, which shallows the AC and causes the peripheral iris to appose and close the angle</a:t>
            </a:r>
          </a:p>
          <a:p>
            <a:endParaRPr lang="en-US" sz="1600" dirty="0">
              <a:solidFill>
                <a:schemeClr val="bg1">
                  <a:lumMod val="75000"/>
                </a:schemeClr>
              </a:solidFill>
            </a:endParaRPr>
          </a:p>
          <a:p>
            <a:r>
              <a:rPr lang="en-US" sz="1600" i="1" dirty="0">
                <a:solidFill>
                  <a:schemeClr val="bg1">
                    <a:lumMod val="75000"/>
                  </a:schemeClr>
                </a:solidFill>
              </a:rPr>
              <a:t>What is the classic presentation of topiramate-induced ACG?</a:t>
            </a:r>
          </a:p>
          <a:p>
            <a:r>
              <a:rPr lang="en-US" sz="1600" dirty="0">
                <a:solidFill>
                  <a:schemeClr val="bg1">
                    <a:lumMod val="75000"/>
                  </a:schemeClr>
                </a:solidFill>
              </a:rPr>
              <a:t>Severe  </a:t>
            </a:r>
            <a:r>
              <a:rPr lang="en-US" sz="1600" b="1" u="sng" dirty="0">
                <a:solidFill>
                  <a:srgbClr val="0000FF"/>
                </a:solidFill>
              </a:rPr>
              <a:t>bilateral</a:t>
            </a:r>
            <a:r>
              <a:rPr lang="en-US" sz="1600" u="sng" dirty="0">
                <a:solidFill>
                  <a:srgbClr val="0000FF"/>
                </a:solidFill>
              </a:rPr>
              <a:t>  ocular pain, plus blurry vision</a:t>
            </a:r>
          </a:p>
        </p:txBody>
      </p:sp>
      <p:sp>
        <p:nvSpPr>
          <p:cNvPr id="36" name="Oval 35">
            <a:extLst>
              <a:ext uri="{FF2B5EF4-FFF2-40B4-BE49-F238E27FC236}">
                <a16:creationId xmlns:a16="http://schemas.microsoft.com/office/drawing/2014/main" id="{D6542147-4985-4B99-9C18-1F765A648387}"/>
              </a:ext>
            </a:extLst>
          </p:cNvPr>
          <p:cNvSpPr/>
          <p:nvPr/>
        </p:nvSpPr>
        <p:spPr>
          <a:xfrm>
            <a:off x="5441637" y="4462669"/>
            <a:ext cx="1655565" cy="490331"/>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TextBox 37">
            <a:extLst>
              <a:ext uri="{FF2B5EF4-FFF2-40B4-BE49-F238E27FC236}">
                <a16:creationId xmlns:a16="http://schemas.microsoft.com/office/drawing/2014/main" id="{801F6A28-1898-4D3C-BD3D-144F3C610137}"/>
              </a:ext>
            </a:extLst>
          </p:cNvPr>
          <p:cNvSpPr txBox="1"/>
          <p:nvPr/>
        </p:nvSpPr>
        <p:spPr>
          <a:xfrm>
            <a:off x="361502" y="5486400"/>
            <a:ext cx="5737669" cy="584775"/>
          </a:xfrm>
          <a:prstGeom prst="rect">
            <a:avLst/>
          </a:prstGeom>
          <a:solidFill>
            <a:schemeClr val="bg1"/>
          </a:solidFill>
          <a:ln>
            <a:solidFill>
              <a:schemeClr val="tx1"/>
            </a:solidFill>
          </a:ln>
        </p:spPr>
        <p:txBody>
          <a:bodyPr wrap="square" rtlCol="0">
            <a:spAutoFit/>
          </a:bodyPr>
          <a:lstStyle/>
          <a:p>
            <a:r>
              <a:rPr lang="en-US" sz="1600" dirty="0">
                <a:effectLst>
                  <a:outerShdw blurRad="38100" dist="38100" dir="2700000" algn="tl">
                    <a:srgbClr val="000000">
                      <a:alpha val="43137"/>
                    </a:srgbClr>
                  </a:outerShdw>
                </a:effectLst>
              </a:rPr>
              <a:t>The </a:t>
            </a:r>
            <a:r>
              <a:rPr lang="en-US" sz="1600" i="1" dirty="0" err="1">
                <a:effectLst>
                  <a:outerShdw blurRad="38100" dist="38100" dir="2700000" algn="tl">
                    <a:srgbClr val="000000">
                      <a:alpha val="43137"/>
                    </a:srgbClr>
                  </a:outerShdw>
                </a:effectLst>
              </a:rPr>
              <a:t>bilaterality</a:t>
            </a:r>
            <a:r>
              <a:rPr lang="en-US" sz="1600" dirty="0">
                <a:effectLst>
                  <a:outerShdw blurRad="38100" dist="38100" dir="2700000" algn="tl">
                    <a:srgbClr val="000000">
                      <a:alpha val="43137"/>
                    </a:srgbClr>
                  </a:outerShdw>
                </a:effectLst>
              </a:rPr>
              <a:t> of topiramate-induced ACG must be stressed. </a:t>
            </a:r>
            <a:r>
              <a:rPr lang="en-US" sz="1600" b="1" dirty="0">
                <a:effectLst>
                  <a:outerShdw blurRad="38100" dist="38100" dir="2700000" algn="tl">
                    <a:srgbClr val="000000">
                      <a:alpha val="43137"/>
                    </a:srgbClr>
                  </a:outerShdw>
                </a:effectLst>
              </a:rPr>
              <a:t>If it </a:t>
            </a:r>
            <a:r>
              <a:rPr lang="en-US" sz="1600" b="1" dirty="0" err="1">
                <a:effectLst>
                  <a:outerShdw blurRad="38100" dist="38100" dir="2700000" algn="tl">
                    <a:srgbClr val="000000">
                      <a:alpha val="43137"/>
                    </a:srgbClr>
                  </a:outerShdw>
                </a:effectLst>
              </a:rPr>
              <a:t>ain’t</a:t>
            </a:r>
            <a:r>
              <a:rPr lang="en-US" sz="1600" b="1" dirty="0">
                <a:effectLst>
                  <a:outerShdw blurRad="38100" dist="38100" dir="2700000" algn="tl">
                    <a:srgbClr val="000000">
                      <a:alpha val="43137"/>
                    </a:srgbClr>
                  </a:outerShdw>
                </a:effectLst>
              </a:rPr>
              <a:t> bilateral, it </a:t>
            </a:r>
            <a:r>
              <a:rPr lang="en-US" sz="1600" b="1" dirty="0" err="1">
                <a:effectLst>
                  <a:outerShdw blurRad="38100" dist="38100" dir="2700000" algn="tl">
                    <a:srgbClr val="000000">
                      <a:alpha val="43137"/>
                    </a:srgbClr>
                  </a:outerShdw>
                </a:effectLst>
              </a:rPr>
              <a:t>ain’t</a:t>
            </a:r>
            <a:r>
              <a:rPr lang="en-US" sz="1600" b="1" dirty="0">
                <a:effectLst>
                  <a:outerShdw blurRad="38100" dist="38100" dir="2700000" algn="tl">
                    <a:srgbClr val="000000">
                      <a:alpha val="43137"/>
                    </a:srgbClr>
                  </a:outerShdw>
                </a:effectLst>
              </a:rPr>
              <a:t> topiramate-induced!*</a:t>
            </a:r>
          </a:p>
        </p:txBody>
      </p:sp>
      <p:sp>
        <p:nvSpPr>
          <p:cNvPr id="39" name="TextBox 38">
            <a:extLst>
              <a:ext uri="{FF2B5EF4-FFF2-40B4-BE49-F238E27FC236}">
                <a16:creationId xmlns:a16="http://schemas.microsoft.com/office/drawing/2014/main" id="{681F2DF2-CF4D-45DF-A47D-0726727529F9}"/>
              </a:ext>
            </a:extLst>
          </p:cNvPr>
          <p:cNvSpPr txBox="1"/>
          <p:nvPr/>
        </p:nvSpPr>
        <p:spPr>
          <a:xfrm>
            <a:off x="5213136" y="6449198"/>
            <a:ext cx="3321264" cy="307777"/>
          </a:xfrm>
          <a:prstGeom prst="rect">
            <a:avLst/>
          </a:prstGeom>
          <a:noFill/>
          <a:ln>
            <a:noFill/>
          </a:ln>
        </p:spPr>
        <p:txBody>
          <a:bodyPr wrap="square" rtlCol="0">
            <a:spAutoFit/>
          </a:bodyPr>
          <a:lstStyle/>
          <a:p>
            <a:r>
              <a:rPr lang="en-US" sz="1400" dirty="0">
                <a:effectLst>
                  <a:outerShdw blurRad="38100" dist="38100" dir="2700000" algn="tl">
                    <a:srgbClr val="000000">
                      <a:alpha val="43137"/>
                    </a:srgbClr>
                  </a:outerShdw>
                </a:effectLst>
              </a:rPr>
              <a:t>*On the OKAP and/or Boards, that is</a:t>
            </a:r>
          </a:p>
        </p:txBody>
      </p:sp>
    </p:spTree>
    <p:extLst>
      <p:ext uri="{BB962C8B-B14F-4D97-AF65-F5344CB8AC3E}">
        <p14:creationId xmlns:p14="http://schemas.microsoft.com/office/powerpoint/2010/main" val="2356017959"/>
      </p:ext>
    </p:extLst>
  </p:cSld>
  <p:clrMapOvr>
    <a:masterClrMapping/>
  </p:clrMapOvr>
</p:sld>
</file>

<file path=ppt/slides/slide2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18FA9ABE-8128-4E67-BF4F-DC0B6748393D}"/>
              </a:ext>
            </a:extLst>
          </p:cNvPr>
          <p:cNvSpPr>
            <a:spLocks noGrp="1"/>
          </p:cNvSpPr>
          <p:nvPr>
            <p:ph type="sldNum" sz="quarter" idx="12"/>
          </p:nvPr>
        </p:nvSpPr>
        <p:spPr/>
        <p:txBody>
          <a:bodyPr/>
          <a:lstStyle/>
          <a:p>
            <a:pPr>
              <a:defRPr/>
            </a:pPr>
            <a:fld id="{88253C76-64F2-4E0E-BE17-EF9425115A77}" type="slidenum">
              <a:rPr lang="en-US" altLang="en-US" smtClean="0"/>
              <a:pPr>
                <a:defRPr/>
              </a:pPr>
              <a:t>217</a:t>
            </a:fld>
            <a:endParaRPr lang="en-US" altLang="en-US"/>
          </a:p>
        </p:txBody>
      </p:sp>
      <p:pic>
        <p:nvPicPr>
          <p:cNvPr id="7" name="Picture 6">
            <a:extLst>
              <a:ext uri="{FF2B5EF4-FFF2-40B4-BE49-F238E27FC236}">
                <a16:creationId xmlns:a16="http://schemas.microsoft.com/office/drawing/2014/main" id="{31920E49-273E-4D34-A518-3FAEB9F6FC51}"/>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309687" y="1162050"/>
            <a:ext cx="6524625" cy="4533900"/>
          </a:xfrm>
          <a:prstGeom prst="rect">
            <a:avLst/>
          </a:prstGeom>
        </p:spPr>
      </p:pic>
      <p:sp>
        <p:nvSpPr>
          <p:cNvPr id="8" name="TextBox 7">
            <a:extLst>
              <a:ext uri="{FF2B5EF4-FFF2-40B4-BE49-F238E27FC236}">
                <a16:creationId xmlns:a16="http://schemas.microsoft.com/office/drawing/2014/main" id="{21CD0E65-347B-486E-A0B2-85AE17D37D43}"/>
              </a:ext>
            </a:extLst>
          </p:cNvPr>
          <p:cNvSpPr txBox="1"/>
          <p:nvPr/>
        </p:nvSpPr>
        <p:spPr>
          <a:xfrm>
            <a:off x="845343" y="5672759"/>
            <a:ext cx="7453312" cy="954107"/>
          </a:xfrm>
          <a:prstGeom prst="rect">
            <a:avLst/>
          </a:prstGeom>
          <a:noFill/>
        </p:spPr>
        <p:txBody>
          <a:bodyPr wrap="square" rtlCol="0">
            <a:spAutoFit/>
          </a:bodyPr>
          <a:lstStyle/>
          <a:p>
            <a:r>
              <a:rPr lang="en-US" sz="1400" dirty="0"/>
              <a:t>Slit-lamp photograph at presentation, revealing conjunctival chemosis, corneal edema and markedly shallow anterior chamber in right (A) and left eye (B). Insets: Slit-image showing shallow peripheral anterior chamber; depth is marked with line. B-scan ultrasound at presentation showed peripheral choroidal effusions (arrow) in Right (C) and left (D) eyes.</a:t>
            </a:r>
          </a:p>
        </p:txBody>
      </p:sp>
      <p:sp>
        <p:nvSpPr>
          <p:cNvPr id="9" name="TextBox 8">
            <a:extLst>
              <a:ext uri="{FF2B5EF4-FFF2-40B4-BE49-F238E27FC236}">
                <a16:creationId xmlns:a16="http://schemas.microsoft.com/office/drawing/2014/main" id="{8406645F-B5CA-4ADC-A3A6-9571346FDD1B}"/>
              </a:ext>
            </a:extLst>
          </p:cNvPr>
          <p:cNvSpPr txBox="1"/>
          <p:nvPr/>
        </p:nvSpPr>
        <p:spPr>
          <a:xfrm>
            <a:off x="2259496" y="189094"/>
            <a:ext cx="4607480" cy="400110"/>
          </a:xfrm>
          <a:prstGeom prst="rect">
            <a:avLst/>
          </a:prstGeom>
          <a:solidFill>
            <a:schemeClr val="accent1">
              <a:lumMod val="60000"/>
              <a:lumOff val="40000"/>
            </a:schemeClr>
          </a:solidFill>
        </p:spPr>
        <p:txBody>
          <a:bodyPr wrap="none" rtlCol="0">
            <a:spAutoFit/>
          </a:bodyPr>
          <a:lstStyle/>
          <a:p>
            <a:pPr algn="ctr"/>
            <a:r>
              <a:rPr lang="en-US" sz="2000" b="1" dirty="0"/>
              <a:t>Secondary Angle Closure Glaucoma</a:t>
            </a:r>
          </a:p>
        </p:txBody>
      </p:sp>
    </p:spTree>
    <p:extLst>
      <p:ext uri="{BB962C8B-B14F-4D97-AF65-F5344CB8AC3E}">
        <p14:creationId xmlns:p14="http://schemas.microsoft.com/office/powerpoint/2010/main" val="948737072"/>
      </p:ext>
    </p:extLst>
  </p:cSld>
  <p:clrMapOvr>
    <a:masterClrMapping/>
  </p:clrMapOvr>
</p:sld>
</file>

<file path=ppt/slides/slide2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Straight Arrow Connector 12">
            <a:extLst>
              <a:ext uri="{FF2B5EF4-FFF2-40B4-BE49-F238E27FC236}">
                <a16:creationId xmlns:a16="http://schemas.microsoft.com/office/drawing/2014/main" id="{A6DE2085-829C-480C-9216-69D6039C0A37}"/>
              </a:ext>
            </a:extLst>
          </p:cNvPr>
          <p:cNvCxnSpPr>
            <a:cxnSpLocks/>
          </p:cNvCxnSpPr>
          <p:nvPr/>
        </p:nvCxnSpPr>
        <p:spPr>
          <a:xfrm>
            <a:off x="6717173" y="1828800"/>
            <a:ext cx="0" cy="3462754"/>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43014" name="Text Box 6"/>
          <p:cNvSpPr txBox="1">
            <a:spLocks noChangeArrowheads="1"/>
          </p:cNvSpPr>
          <p:nvPr/>
        </p:nvSpPr>
        <p:spPr bwMode="auto">
          <a:xfrm>
            <a:off x="533400" y="2356376"/>
            <a:ext cx="1005403"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Lens-</a:t>
            </a:r>
          </a:p>
          <a:p>
            <a:pPr algn="ctr" eaLnBrk="1" hangingPunct="1">
              <a:lnSpc>
                <a:spcPct val="80000"/>
              </a:lnSpc>
              <a:spcBef>
                <a:spcPct val="0"/>
              </a:spcBef>
              <a:buClrTx/>
              <a:buSzTx/>
              <a:buFontTx/>
              <a:buNone/>
            </a:pPr>
            <a:r>
              <a:rPr lang="en-US" altLang="en-US" sz="1800" dirty="0">
                <a:solidFill>
                  <a:schemeClr val="bg1">
                    <a:lumMod val="75000"/>
                  </a:schemeClr>
                </a:solidFill>
              </a:rPr>
              <a:t>Induced</a:t>
            </a:r>
          </a:p>
        </p:txBody>
      </p:sp>
      <p:sp>
        <p:nvSpPr>
          <p:cNvPr id="43017" name="Text Box 14"/>
          <p:cNvSpPr txBox="1">
            <a:spLocks noChangeArrowheads="1"/>
          </p:cNvSpPr>
          <p:nvPr/>
        </p:nvSpPr>
        <p:spPr bwMode="auto">
          <a:xfrm>
            <a:off x="3026498" y="2365901"/>
            <a:ext cx="1633781"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Aphakic/</a:t>
            </a:r>
          </a:p>
          <a:p>
            <a:pPr algn="ctr" eaLnBrk="1" hangingPunct="1">
              <a:lnSpc>
                <a:spcPct val="80000"/>
              </a:lnSpc>
              <a:spcBef>
                <a:spcPct val="0"/>
              </a:spcBef>
              <a:buClrTx/>
              <a:buSzTx/>
              <a:buFontTx/>
              <a:buNone/>
            </a:pPr>
            <a:r>
              <a:rPr lang="en-US" altLang="en-US" sz="1800" dirty="0" err="1">
                <a:solidFill>
                  <a:schemeClr val="bg1">
                    <a:lumMod val="75000"/>
                  </a:schemeClr>
                </a:solidFill>
              </a:rPr>
              <a:t>Pseudophakic</a:t>
            </a:r>
            <a:endParaRPr lang="en-US" altLang="en-US" sz="1800" dirty="0">
              <a:solidFill>
                <a:schemeClr val="bg1">
                  <a:lumMod val="75000"/>
                </a:schemeClr>
              </a:solidFill>
            </a:endParaRPr>
          </a:p>
        </p:txBody>
      </p:sp>
      <p:sp>
        <p:nvSpPr>
          <p:cNvPr id="43031" name="Text Box 35"/>
          <p:cNvSpPr txBox="1">
            <a:spLocks noChangeArrowheads="1"/>
          </p:cNvSpPr>
          <p:nvPr/>
        </p:nvSpPr>
        <p:spPr bwMode="auto">
          <a:xfrm>
            <a:off x="1190847" y="1295400"/>
            <a:ext cx="2473754"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solidFill>
                  <a:schemeClr val="bg1">
                    <a:lumMod val="75000"/>
                  </a:schemeClr>
                </a:solidFill>
              </a:rPr>
              <a:t>w/ Pupillary Block</a:t>
            </a:r>
          </a:p>
        </p:txBody>
      </p:sp>
      <p:sp>
        <p:nvSpPr>
          <p:cNvPr id="43032" name="Text Box 36"/>
          <p:cNvSpPr txBox="1">
            <a:spLocks noChangeArrowheads="1"/>
          </p:cNvSpPr>
          <p:nvPr/>
        </p:nvSpPr>
        <p:spPr bwMode="auto">
          <a:xfrm>
            <a:off x="5181600" y="1295400"/>
            <a:ext cx="2630848"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t>w/o Pupillary Block</a:t>
            </a:r>
          </a:p>
        </p:txBody>
      </p:sp>
      <p:sp>
        <p:nvSpPr>
          <p:cNvPr id="49" name="Rectangle 2">
            <a:extLst>
              <a:ext uri="{FF2B5EF4-FFF2-40B4-BE49-F238E27FC236}">
                <a16:creationId xmlns:a16="http://schemas.microsoft.com/office/drawing/2014/main" id="{240EE5BF-F7D2-4FC8-A5DD-F6B5423153C6}"/>
              </a:ext>
            </a:extLst>
          </p:cNvPr>
          <p:cNvSpPr>
            <a:spLocks noGrp="1" noChangeArrowheads="1"/>
          </p:cNvSpPr>
          <p:nvPr>
            <p:ph type="title"/>
          </p:nvPr>
        </p:nvSpPr>
        <p:spPr>
          <a:xfrm>
            <a:off x="457200" y="304800"/>
            <a:ext cx="7543800" cy="563562"/>
          </a:xfrm>
        </p:spPr>
        <p:txBody>
          <a:bodyPr/>
          <a:lstStyle/>
          <a:p>
            <a:pPr eaLnBrk="1" hangingPunct="1"/>
            <a:r>
              <a:rPr lang="en-US" altLang="en-US" sz="3500" dirty="0"/>
              <a:t>Q</a:t>
            </a:r>
          </a:p>
        </p:txBody>
      </p:sp>
      <p:sp>
        <p:nvSpPr>
          <p:cNvPr id="50" name="TextBox 49">
            <a:extLst>
              <a:ext uri="{FF2B5EF4-FFF2-40B4-BE49-F238E27FC236}">
                <a16:creationId xmlns:a16="http://schemas.microsoft.com/office/drawing/2014/main" id="{CF426230-46C8-405C-9015-99EF57762A2E}"/>
              </a:ext>
            </a:extLst>
          </p:cNvPr>
          <p:cNvSpPr txBox="1"/>
          <p:nvPr/>
        </p:nvSpPr>
        <p:spPr>
          <a:xfrm>
            <a:off x="2259496" y="189094"/>
            <a:ext cx="4607480" cy="400110"/>
          </a:xfrm>
          <a:prstGeom prst="rect">
            <a:avLst/>
          </a:prstGeom>
          <a:solidFill>
            <a:schemeClr val="accent1">
              <a:lumMod val="60000"/>
              <a:lumOff val="40000"/>
            </a:schemeClr>
          </a:solidFill>
        </p:spPr>
        <p:txBody>
          <a:bodyPr wrap="none" rtlCol="0">
            <a:spAutoFit/>
          </a:bodyPr>
          <a:lstStyle/>
          <a:p>
            <a:pPr algn="ctr"/>
            <a:r>
              <a:rPr lang="en-US" sz="2000" b="1" dirty="0"/>
              <a:t>Secondary Angle Closure Glaucoma</a:t>
            </a:r>
          </a:p>
        </p:txBody>
      </p:sp>
      <p:sp>
        <p:nvSpPr>
          <p:cNvPr id="2" name="TextBox 1">
            <a:extLst>
              <a:ext uri="{FF2B5EF4-FFF2-40B4-BE49-F238E27FC236}">
                <a16:creationId xmlns:a16="http://schemas.microsoft.com/office/drawing/2014/main" id="{A7E30BEC-923B-4C9A-A856-BDD0D882F6B8}"/>
              </a:ext>
            </a:extLst>
          </p:cNvPr>
          <p:cNvSpPr txBox="1"/>
          <p:nvPr/>
        </p:nvSpPr>
        <p:spPr>
          <a:xfrm>
            <a:off x="887305" y="2844119"/>
            <a:ext cx="1494320" cy="338554"/>
          </a:xfrm>
          <a:prstGeom prst="rect">
            <a:avLst/>
          </a:prstGeom>
          <a:noFill/>
        </p:spPr>
        <p:txBody>
          <a:bodyPr wrap="none" rtlCol="0">
            <a:spAutoFit/>
          </a:bodyPr>
          <a:lstStyle/>
          <a:p>
            <a:r>
              <a:rPr lang="en-US" sz="1600" dirty="0" err="1">
                <a:solidFill>
                  <a:schemeClr val="bg1">
                    <a:lumMod val="75000"/>
                  </a:schemeClr>
                </a:solidFill>
              </a:rPr>
              <a:t>Phacomorphic</a:t>
            </a:r>
            <a:endParaRPr lang="en-US" sz="1600" dirty="0">
              <a:solidFill>
                <a:schemeClr val="bg1">
                  <a:lumMod val="75000"/>
                </a:schemeClr>
              </a:solidFill>
            </a:endParaRPr>
          </a:p>
        </p:txBody>
      </p:sp>
      <p:sp>
        <p:nvSpPr>
          <p:cNvPr id="51" name="TextBox 50">
            <a:extLst>
              <a:ext uri="{FF2B5EF4-FFF2-40B4-BE49-F238E27FC236}">
                <a16:creationId xmlns:a16="http://schemas.microsoft.com/office/drawing/2014/main" id="{156069D4-340B-4160-A336-EBF73557CEE0}"/>
              </a:ext>
            </a:extLst>
          </p:cNvPr>
          <p:cNvSpPr txBox="1"/>
          <p:nvPr/>
        </p:nvSpPr>
        <p:spPr>
          <a:xfrm>
            <a:off x="884725" y="3175578"/>
            <a:ext cx="1402948" cy="338554"/>
          </a:xfrm>
          <a:prstGeom prst="rect">
            <a:avLst/>
          </a:prstGeom>
          <a:noFill/>
        </p:spPr>
        <p:txBody>
          <a:bodyPr wrap="none" rtlCol="0">
            <a:spAutoFit/>
          </a:bodyPr>
          <a:lstStyle/>
          <a:p>
            <a:r>
              <a:rPr lang="en-US" sz="1600" dirty="0">
                <a:solidFill>
                  <a:schemeClr val="bg1">
                    <a:lumMod val="75000"/>
                  </a:schemeClr>
                </a:solidFill>
              </a:rPr>
              <a:t>Ectopia </a:t>
            </a:r>
            <a:r>
              <a:rPr lang="en-US" sz="1600" dirty="0" err="1">
                <a:solidFill>
                  <a:schemeClr val="bg1">
                    <a:lumMod val="75000"/>
                  </a:schemeClr>
                </a:solidFill>
              </a:rPr>
              <a:t>lentis</a:t>
            </a:r>
            <a:endParaRPr lang="en-US" sz="1600" dirty="0">
              <a:solidFill>
                <a:schemeClr val="bg1">
                  <a:lumMod val="75000"/>
                </a:schemeClr>
              </a:solidFill>
            </a:endParaRPr>
          </a:p>
        </p:txBody>
      </p:sp>
      <p:cxnSp>
        <p:nvCxnSpPr>
          <p:cNvPr id="71" name="Straight Connector 70">
            <a:extLst>
              <a:ext uri="{FF2B5EF4-FFF2-40B4-BE49-F238E27FC236}">
                <a16:creationId xmlns:a16="http://schemas.microsoft.com/office/drawing/2014/main" id="{C104938D-BA8D-4E39-9D5F-9EE2012F2F3C}"/>
              </a:ext>
            </a:extLst>
          </p:cNvPr>
          <p:cNvCxnSpPr>
            <a:cxnSpLocks/>
          </p:cNvCxnSpPr>
          <p:nvPr/>
        </p:nvCxnSpPr>
        <p:spPr>
          <a:xfrm flipH="1">
            <a:off x="762665" y="3023488"/>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2A7E4E40-472F-4E50-8A7A-45C10FDD7171}"/>
              </a:ext>
            </a:extLst>
          </p:cNvPr>
          <p:cNvCxnSpPr>
            <a:cxnSpLocks/>
          </p:cNvCxnSpPr>
          <p:nvPr/>
        </p:nvCxnSpPr>
        <p:spPr>
          <a:xfrm flipH="1">
            <a:off x="762665" y="3347853"/>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C3924889-45B9-4383-9C9E-48F0A9C27AD8}"/>
              </a:ext>
            </a:extLst>
          </p:cNvPr>
          <p:cNvCxnSpPr>
            <a:cxnSpLocks/>
          </p:cNvCxnSpPr>
          <p:nvPr/>
        </p:nvCxnSpPr>
        <p:spPr>
          <a:xfrm flipH="1">
            <a:off x="748719" y="2838976"/>
            <a:ext cx="13947" cy="5088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 name="Straight Arrow Connector 5">
            <a:extLst>
              <a:ext uri="{FF2B5EF4-FFF2-40B4-BE49-F238E27FC236}">
                <a16:creationId xmlns:a16="http://schemas.microsoft.com/office/drawing/2014/main" id="{A3439F0C-5143-461F-8F3C-2E830785DEFC}"/>
              </a:ext>
            </a:extLst>
          </p:cNvPr>
          <p:cNvCxnSpPr>
            <a:stCxn id="50" idx="2"/>
          </p:cNvCxnSpPr>
          <p:nvPr/>
        </p:nvCxnSpPr>
        <p:spPr>
          <a:xfrm flipH="1">
            <a:off x="2971800" y="589204"/>
            <a:ext cx="1591436" cy="706196"/>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0" name="Straight Arrow Connector 9">
            <a:extLst>
              <a:ext uri="{FF2B5EF4-FFF2-40B4-BE49-F238E27FC236}">
                <a16:creationId xmlns:a16="http://schemas.microsoft.com/office/drawing/2014/main" id="{84DC796E-F6ED-4FBB-82D2-A260F480BF8A}"/>
              </a:ext>
            </a:extLst>
          </p:cNvPr>
          <p:cNvCxnSpPr>
            <a:cxnSpLocks/>
          </p:cNvCxnSpPr>
          <p:nvPr/>
        </p:nvCxnSpPr>
        <p:spPr>
          <a:xfrm>
            <a:off x="4572000" y="589204"/>
            <a:ext cx="1600200" cy="706196"/>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6" name="Straight Arrow Connector 25">
            <a:extLst>
              <a:ext uri="{FF2B5EF4-FFF2-40B4-BE49-F238E27FC236}">
                <a16:creationId xmlns:a16="http://schemas.microsoft.com/office/drawing/2014/main" id="{B70E0124-9B84-41A5-8D84-A66B7838A706}"/>
              </a:ext>
            </a:extLst>
          </p:cNvPr>
          <p:cNvCxnSpPr>
            <a:cxnSpLocks/>
          </p:cNvCxnSpPr>
          <p:nvPr/>
        </p:nvCxnSpPr>
        <p:spPr>
          <a:xfrm flipH="1">
            <a:off x="1159539" y="1828800"/>
            <a:ext cx="1290435" cy="478059"/>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28" name="Straight Arrow Connector 27">
            <a:extLst>
              <a:ext uri="{FF2B5EF4-FFF2-40B4-BE49-F238E27FC236}">
                <a16:creationId xmlns:a16="http://schemas.microsoft.com/office/drawing/2014/main" id="{567A4249-5C59-4416-8A8E-1C35913900AB}"/>
              </a:ext>
            </a:extLst>
          </p:cNvPr>
          <p:cNvCxnSpPr>
            <a:cxnSpLocks/>
          </p:cNvCxnSpPr>
          <p:nvPr/>
        </p:nvCxnSpPr>
        <p:spPr>
          <a:xfrm>
            <a:off x="2449973" y="1832208"/>
            <a:ext cx="1268784"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56" name="Text Box 6">
            <a:extLst>
              <a:ext uri="{FF2B5EF4-FFF2-40B4-BE49-F238E27FC236}">
                <a16:creationId xmlns:a16="http://schemas.microsoft.com/office/drawing/2014/main" id="{557983BD-9D64-49B9-A366-A08663B0451F}"/>
              </a:ext>
            </a:extLst>
          </p:cNvPr>
          <p:cNvSpPr txBox="1">
            <a:spLocks noChangeArrowheads="1"/>
          </p:cNvSpPr>
          <p:nvPr/>
        </p:nvSpPr>
        <p:spPr bwMode="auto">
          <a:xfrm>
            <a:off x="5029200" y="2356376"/>
            <a:ext cx="813043"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r" eaLnBrk="1" hangingPunct="1">
              <a:lnSpc>
                <a:spcPct val="80000"/>
              </a:lnSpc>
              <a:spcBef>
                <a:spcPct val="0"/>
              </a:spcBef>
              <a:buClrTx/>
              <a:buSzTx/>
              <a:buFontTx/>
              <a:buNone/>
            </a:pPr>
            <a:r>
              <a:rPr lang="en-US" altLang="en-US" sz="1800" dirty="0"/>
              <a:t>‘Push’</a:t>
            </a:r>
          </a:p>
        </p:txBody>
      </p:sp>
      <p:sp>
        <p:nvSpPr>
          <p:cNvPr id="57" name="Text Box 14">
            <a:extLst>
              <a:ext uri="{FF2B5EF4-FFF2-40B4-BE49-F238E27FC236}">
                <a16:creationId xmlns:a16="http://schemas.microsoft.com/office/drawing/2014/main" id="{5DAFA1C1-3A29-4C27-A379-663FDD22E326}"/>
              </a:ext>
            </a:extLst>
          </p:cNvPr>
          <p:cNvSpPr txBox="1">
            <a:spLocks noChangeArrowheads="1"/>
          </p:cNvSpPr>
          <p:nvPr/>
        </p:nvSpPr>
        <p:spPr bwMode="auto">
          <a:xfrm>
            <a:off x="7620000" y="2365901"/>
            <a:ext cx="671979"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‘Pull’</a:t>
            </a:r>
          </a:p>
        </p:txBody>
      </p:sp>
      <p:cxnSp>
        <p:nvCxnSpPr>
          <p:cNvPr id="58" name="Straight Arrow Connector 57">
            <a:extLst>
              <a:ext uri="{FF2B5EF4-FFF2-40B4-BE49-F238E27FC236}">
                <a16:creationId xmlns:a16="http://schemas.microsoft.com/office/drawing/2014/main" id="{E874FEE9-46BD-46A3-90A3-DE7CC220FBFF}"/>
              </a:ext>
            </a:extLst>
          </p:cNvPr>
          <p:cNvCxnSpPr>
            <a:cxnSpLocks/>
          </p:cNvCxnSpPr>
          <p:nvPr/>
        </p:nvCxnSpPr>
        <p:spPr>
          <a:xfrm flipH="1">
            <a:off x="5867400" y="1828800"/>
            <a:ext cx="849775" cy="477455"/>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59" name="Straight Arrow Connector 58">
            <a:extLst>
              <a:ext uri="{FF2B5EF4-FFF2-40B4-BE49-F238E27FC236}">
                <a16:creationId xmlns:a16="http://schemas.microsoft.com/office/drawing/2014/main" id="{C370A4A1-FE96-4E70-B89E-839542A5E241}"/>
              </a:ext>
            </a:extLst>
          </p:cNvPr>
          <p:cNvCxnSpPr>
            <a:cxnSpLocks/>
          </p:cNvCxnSpPr>
          <p:nvPr/>
        </p:nvCxnSpPr>
        <p:spPr>
          <a:xfrm>
            <a:off x="6717173" y="1832208"/>
            <a:ext cx="902827" cy="474047"/>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101" name="Text Box 42">
            <a:extLst>
              <a:ext uri="{FF2B5EF4-FFF2-40B4-BE49-F238E27FC236}">
                <a16:creationId xmlns:a16="http://schemas.microsoft.com/office/drawing/2014/main" id="{334BC1A9-19DE-4364-B6DD-2EE35901B8C6}"/>
              </a:ext>
            </a:extLst>
          </p:cNvPr>
          <p:cNvSpPr txBox="1">
            <a:spLocks noChangeArrowheads="1"/>
          </p:cNvSpPr>
          <p:nvPr/>
        </p:nvSpPr>
        <p:spPr bwMode="auto">
          <a:xfrm>
            <a:off x="5551406" y="3192546"/>
            <a:ext cx="2276072"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ERD/choroidal effusion</a:t>
            </a:r>
          </a:p>
        </p:txBody>
      </p:sp>
      <p:sp>
        <p:nvSpPr>
          <p:cNvPr id="103" name="Text Box 47">
            <a:extLst>
              <a:ext uri="{FF2B5EF4-FFF2-40B4-BE49-F238E27FC236}">
                <a16:creationId xmlns:a16="http://schemas.microsoft.com/office/drawing/2014/main" id="{B8E0D8FB-F6B2-4B80-97DB-EF49CE3BCD2B}"/>
              </a:ext>
            </a:extLst>
          </p:cNvPr>
          <p:cNvSpPr txBox="1">
            <a:spLocks noChangeArrowheads="1"/>
          </p:cNvSpPr>
          <p:nvPr/>
        </p:nvSpPr>
        <p:spPr bwMode="auto">
          <a:xfrm>
            <a:off x="5543446" y="4055146"/>
            <a:ext cx="1619354"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err="1">
                <a:solidFill>
                  <a:schemeClr val="bg1">
                    <a:lumMod val="75000"/>
                  </a:schemeClr>
                </a:solidFill>
              </a:rPr>
              <a:t>Nanophthalmos</a:t>
            </a:r>
            <a:endParaRPr lang="en-US" altLang="en-US" sz="1600" dirty="0">
              <a:solidFill>
                <a:schemeClr val="bg1">
                  <a:lumMod val="75000"/>
                </a:schemeClr>
              </a:solidFill>
            </a:endParaRPr>
          </a:p>
        </p:txBody>
      </p:sp>
      <p:cxnSp>
        <p:nvCxnSpPr>
          <p:cNvPr id="104" name="Straight Connector 103">
            <a:extLst>
              <a:ext uri="{FF2B5EF4-FFF2-40B4-BE49-F238E27FC236}">
                <a16:creationId xmlns:a16="http://schemas.microsoft.com/office/drawing/2014/main" id="{49D87D4A-E317-4446-9B95-5184CB3968F3}"/>
              </a:ext>
            </a:extLst>
          </p:cNvPr>
          <p:cNvCxnSpPr>
            <a:cxnSpLocks/>
          </p:cNvCxnSpPr>
          <p:nvPr/>
        </p:nvCxnSpPr>
        <p:spPr>
          <a:xfrm flipH="1">
            <a:off x="5316229" y="2667000"/>
            <a:ext cx="7397" cy="2531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5" name="Straight Connector 104">
            <a:extLst>
              <a:ext uri="{FF2B5EF4-FFF2-40B4-BE49-F238E27FC236}">
                <a16:creationId xmlns:a16="http://schemas.microsoft.com/office/drawing/2014/main" id="{F40B6D71-75A8-4A88-864D-00D14C2F710D}"/>
              </a:ext>
            </a:extLst>
          </p:cNvPr>
          <p:cNvCxnSpPr/>
          <p:nvPr/>
        </p:nvCxnSpPr>
        <p:spPr>
          <a:xfrm flipH="1">
            <a:off x="5323624" y="2832814"/>
            <a:ext cx="24447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6" name="Straight Connector 105">
            <a:extLst>
              <a:ext uri="{FF2B5EF4-FFF2-40B4-BE49-F238E27FC236}">
                <a16:creationId xmlns:a16="http://schemas.microsoft.com/office/drawing/2014/main" id="{010BF7B2-AA07-4DCF-822D-E2DB5CC0BF59}"/>
              </a:ext>
            </a:extLst>
          </p:cNvPr>
          <p:cNvCxnSpPr/>
          <p:nvPr/>
        </p:nvCxnSpPr>
        <p:spPr>
          <a:xfrm flipH="1">
            <a:off x="5323624" y="3360065"/>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a:extLst>
              <a:ext uri="{FF2B5EF4-FFF2-40B4-BE49-F238E27FC236}">
                <a16:creationId xmlns:a16="http://schemas.microsoft.com/office/drawing/2014/main" id="{BAC8035C-3999-4C31-93CD-6C0D2ADEB73B}"/>
              </a:ext>
            </a:extLst>
          </p:cNvPr>
          <p:cNvCxnSpPr/>
          <p:nvPr/>
        </p:nvCxnSpPr>
        <p:spPr>
          <a:xfrm flipH="1">
            <a:off x="5323536" y="3786938"/>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8" name="Straight Connector 107">
            <a:extLst>
              <a:ext uri="{FF2B5EF4-FFF2-40B4-BE49-F238E27FC236}">
                <a16:creationId xmlns:a16="http://schemas.microsoft.com/office/drawing/2014/main" id="{DB64CAEE-69B4-426A-8A5B-D1269DBF0F66}"/>
              </a:ext>
            </a:extLst>
          </p:cNvPr>
          <p:cNvCxnSpPr/>
          <p:nvPr/>
        </p:nvCxnSpPr>
        <p:spPr>
          <a:xfrm flipH="1">
            <a:off x="5327493" y="4249152"/>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12" name="Straight Connector 111">
            <a:extLst>
              <a:ext uri="{FF2B5EF4-FFF2-40B4-BE49-F238E27FC236}">
                <a16:creationId xmlns:a16="http://schemas.microsoft.com/office/drawing/2014/main" id="{99A16C30-4BE4-48E5-8B65-0C5F3039B8DC}"/>
              </a:ext>
            </a:extLst>
          </p:cNvPr>
          <p:cNvCxnSpPr/>
          <p:nvPr/>
        </p:nvCxnSpPr>
        <p:spPr>
          <a:xfrm flipH="1">
            <a:off x="5333455" y="51816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13" name="Text Box 42">
            <a:extLst>
              <a:ext uri="{FF2B5EF4-FFF2-40B4-BE49-F238E27FC236}">
                <a16:creationId xmlns:a16="http://schemas.microsoft.com/office/drawing/2014/main" id="{056DFFD9-3CA2-42E7-90FE-4F14522E3504}"/>
              </a:ext>
            </a:extLst>
          </p:cNvPr>
          <p:cNvSpPr txBox="1">
            <a:spLocks noChangeArrowheads="1"/>
          </p:cNvSpPr>
          <p:nvPr/>
        </p:nvSpPr>
        <p:spPr bwMode="auto">
          <a:xfrm>
            <a:off x="5533954" y="3623846"/>
            <a:ext cx="1563248"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Retinal surgery</a:t>
            </a:r>
          </a:p>
        </p:txBody>
      </p:sp>
      <p:sp>
        <p:nvSpPr>
          <p:cNvPr id="118" name="Text Box 47">
            <a:extLst>
              <a:ext uri="{FF2B5EF4-FFF2-40B4-BE49-F238E27FC236}">
                <a16:creationId xmlns:a16="http://schemas.microsoft.com/office/drawing/2014/main" id="{3F59D898-ECAD-49F0-9425-2A1BC8DDA7B5}"/>
              </a:ext>
            </a:extLst>
          </p:cNvPr>
          <p:cNvSpPr txBox="1">
            <a:spLocks noChangeArrowheads="1"/>
          </p:cNvSpPr>
          <p:nvPr/>
        </p:nvSpPr>
        <p:spPr bwMode="auto">
          <a:xfrm>
            <a:off x="5523688" y="4538246"/>
            <a:ext cx="1516762"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b="1" dirty="0"/>
              <a:t>Drug-induced</a:t>
            </a:r>
          </a:p>
        </p:txBody>
      </p:sp>
      <p:sp>
        <p:nvSpPr>
          <p:cNvPr id="121" name="Text Box 45">
            <a:extLst>
              <a:ext uri="{FF2B5EF4-FFF2-40B4-BE49-F238E27FC236}">
                <a16:creationId xmlns:a16="http://schemas.microsoft.com/office/drawing/2014/main" id="{261B7576-5E47-4AEB-A7FB-9A1B9ECB52C4}"/>
              </a:ext>
            </a:extLst>
          </p:cNvPr>
          <p:cNvSpPr txBox="1">
            <a:spLocks noChangeArrowheads="1"/>
          </p:cNvSpPr>
          <p:nvPr/>
        </p:nvSpPr>
        <p:spPr bwMode="auto">
          <a:xfrm>
            <a:off x="5523688" y="5013493"/>
            <a:ext cx="582211"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PFV</a:t>
            </a:r>
          </a:p>
        </p:txBody>
      </p:sp>
      <p:sp>
        <p:nvSpPr>
          <p:cNvPr id="16" name="TextBox 15">
            <a:extLst>
              <a:ext uri="{FF2B5EF4-FFF2-40B4-BE49-F238E27FC236}">
                <a16:creationId xmlns:a16="http://schemas.microsoft.com/office/drawing/2014/main" id="{984E008D-FBBA-42B4-940E-EA26772E0161}"/>
              </a:ext>
            </a:extLst>
          </p:cNvPr>
          <p:cNvSpPr txBox="1"/>
          <p:nvPr/>
        </p:nvSpPr>
        <p:spPr>
          <a:xfrm>
            <a:off x="6230528" y="5257800"/>
            <a:ext cx="1326004" cy="369332"/>
          </a:xfrm>
          <a:prstGeom prst="rect">
            <a:avLst/>
          </a:prstGeom>
          <a:noFill/>
        </p:spPr>
        <p:txBody>
          <a:bodyPr wrap="none" rtlCol="0">
            <a:spAutoFit/>
          </a:bodyPr>
          <a:lstStyle/>
          <a:p>
            <a:pPr algn="ctr"/>
            <a:r>
              <a:rPr lang="en-US" dirty="0">
                <a:solidFill>
                  <a:schemeClr val="bg1">
                    <a:lumMod val="75000"/>
                  </a:schemeClr>
                </a:solidFill>
              </a:rPr>
              <a:t>Both/Either</a:t>
            </a:r>
          </a:p>
        </p:txBody>
      </p:sp>
      <p:cxnSp>
        <p:nvCxnSpPr>
          <p:cNvPr id="125" name="Straight Connector 124">
            <a:extLst>
              <a:ext uri="{FF2B5EF4-FFF2-40B4-BE49-F238E27FC236}">
                <a16:creationId xmlns:a16="http://schemas.microsoft.com/office/drawing/2014/main" id="{01138141-D318-4ED7-A7FE-D8F2155CE890}"/>
              </a:ext>
            </a:extLst>
          </p:cNvPr>
          <p:cNvCxnSpPr/>
          <p:nvPr/>
        </p:nvCxnSpPr>
        <p:spPr>
          <a:xfrm flipH="1">
            <a:off x="5334000" y="4724400"/>
            <a:ext cx="24447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00" name="Text Box 23">
            <a:extLst>
              <a:ext uri="{FF2B5EF4-FFF2-40B4-BE49-F238E27FC236}">
                <a16:creationId xmlns:a16="http://schemas.microsoft.com/office/drawing/2014/main" id="{D8F2FCFF-2984-4836-B000-9C5601A8EAAA}"/>
              </a:ext>
            </a:extLst>
          </p:cNvPr>
          <p:cNvSpPr txBox="1">
            <a:spLocks noChangeArrowheads="1"/>
          </p:cNvSpPr>
          <p:nvPr/>
        </p:nvSpPr>
        <p:spPr bwMode="auto">
          <a:xfrm>
            <a:off x="5530369" y="2667000"/>
            <a:ext cx="2143536"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Aqueous misdirection</a:t>
            </a:r>
          </a:p>
        </p:txBody>
      </p:sp>
      <p:sp>
        <p:nvSpPr>
          <p:cNvPr id="37" name="TextBox 36">
            <a:extLst>
              <a:ext uri="{FF2B5EF4-FFF2-40B4-BE49-F238E27FC236}">
                <a16:creationId xmlns:a16="http://schemas.microsoft.com/office/drawing/2014/main" id="{AA7C1905-3F86-4163-A06F-7D7233AE9BF0}"/>
              </a:ext>
            </a:extLst>
          </p:cNvPr>
          <p:cNvSpPr txBox="1"/>
          <p:nvPr/>
        </p:nvSpPr>
        <p:spPr>
          <a:xfrm>
            <a:off x="291298" y="2190512"/>
            <a:ext cx="5271302" cy="4278094"/>
          </a:xfrm>
          <a:prstGeom prst="rect">
            <a:avLst/>
          </a:prstGeom>
          <a:solidFill>
            <a:schemeClr val="accent1">
              <a:lumMod val="40000"/>
              <a:lumOff val="60000"/>
            </a:schemeClr>
          </a:solidFill>
        </p:spPr>
        <p:txBody>
          <a:bodyPr wrap="square" rtlCol="0">
            <a:spAutoFit/>
          </a:bodyPr>
          <a:lstStyle/>
          <a:p>
            <a:r>
              <a:rPr lang="en-US" sz="1600" i="1" dirty="0">
                <a:solidFill>
                  <a:schemeClr val="bg1">
                    <a:lumMod val="75000"/>
                  </a:schemeClr>
                </a:solidFill>
              </a:rPr>
              <a:t>The </a:t>
            </a:r>
            <a:r>
              <a:rPr lang="en-US" sz="1600" dirty="0">
                <a:solidFill>
                  <a:schemeClr val="bg1">
                    <a:lumMod val="75000"/>
                  </a:schemeClr>
                </a:solidFill>
              </a:rPr>
              <a:t>Glaucoma</a:t>
            </a:r>
            <a:r>
              <a:rPr lang="en-US" sz="1600" i="1" dirty="0">
                <a:solidFill>
                  <a:schemeClr val="bg1">
                    <a:lumMod val="75000"/>
                  </a:schemeClr>
                </a:solidFill>
              </a:rPr>
              <a:t> book addresses only one drug re inducing ACG. Which one?</a:t>
            </a:r>
          </a:p>
          <a:p>
            <a:r>
              <a:rPr lang="en-US" sz="1600" dirty="0">
                <a:solidFill>
                  <a:schemeClr val="bg1">
                    <a:lumMod val="75000"/>
                  </a:schemeClr>
                </a:solidFill>
              </a:rPr>
              <a:t>Topiramate</a:t>
            </a:r>
          </a:p>
          <a:p>
            <a:endParaRPr lang="en-US" sz="1600" dirty="0">
              <a:solidFill>
                <a:schemeClr val="bg1">
                  <a:lumMod val="75000"/>
                </a:schemeClr>
              </a:solidFill>
            </a:endParaRPr>
          </a:p>
          <a:p>
            <a:r>
              <a:rPr lang="en-US" sz="1600" i="1" dirty="0">
                <a:solidFill>
                  <a:schemeClr val="bg1">
                    <a:lumMod val="75000"/>
                  </a:schemeClr>
                </a:solidFill>
              </a:rPr>
              <a:t>What are the common indications for topiramate use?</a:t>
            </a:r>
          </a:p>
          <a:p>
            <a:r>
              <a:rPr lang="en-US" sz="1600" dirty="0">
                <a:solidFill>
                  <a:schemeClr val="bg1">
                    <a:lumMod val="75000"/>
                  </a:schemeClr>
                </a:solidFill>
              </a:rPr>
              <a:t>--Migraine prophylaxis</a:t>
            </a:r>
          </a:p>
          <a:p>
            <a:r>
              <a:rPr lang="en-US" sz="1600" dirty="0">
                <a:solidFill>
                  <a:schemeClr val="bg1">
                    <a:lumMod val="75000"/>
                  </a:schemeClr>
                </a:solidFill>
              </a:rPr>
              <a:t>--Idiopathic intracranial hypertension</a:t>
            </a:r>
          </a:p>
          <a:p>
            <a:endParaRPr lang="en-US" sz="1600" dirty="0">
              <a:solidFill>
                <a:schemeClr val="bg1">
                  <a:lumMod val="75000"/>
                </a:schemeClr>
              </a:solidFill>
            </a:endParaRPr>
          </a:p>
          <a:p>
            <a:r>
              <a:rPr lang="en-US" sz="1600" i="1" dirty="0">
                <a:solidFill>
                  <a:schemeClr val="bg1">
                    <a:lumMod val="75000"/>
                  </a:schemeClr>
                </a:solidFill>
              </a:rPr>
              <a:t>What is the mechanism of angle closure?</a:t>
            </a:r>
          </a:p>
          <a:p>
            <a:r>
              <a:rPr lang="en-US" sz="1600" dirty="0">
                <a:solidFill>
                  <a:schemeClr val="bg1">
                    <a:lumMod val="75000"/>
                  </a:schemeClr>
                </a:solidFill>
              </a:rPr>
              <a:t>Ciliochoroidal effusion  leads to zonular relaxation, which leads to pronounced anterior movement of the lens-iris diaphragm, which shallows the AC and causes the peripheral iris to appose and close the angle</a:t>
            </a:r>
          </a:p>
          <a:p>
            <a:endParaRPr lang="en-US" sz="1600" dirty="0">
              <a:solidFill>
                <a:schemeClr val="bg1">
                  <a:lumMod val="75000"/>
                </a:schemeClr>
              </a:solidFill>
            </a:endParaRPr>
          </a:p>
          <a:p>
            <a:r>
              <a:rPr lang="en-US" sz="1600" i="1" dirty="0">
                <a:solidFill>
                  <a:schemeClr val="bg1">
                    <a:lumMod val="75000"/>
                  </a:schemeClr>
                </a:solidFill>
              </a:rPr>
              <a:t>What is the classic presentation of topiramate-induced ACG?</a:t>
            </a:r>
          </a:p>
          <a:p>
            <a:r>
              <a:rPr lang="en-US" sz="1600" dirty="0">
                <a:solidFill>
                  <a:schemeClr val="bg1">
                    <a:lumMod val="75000"/>
                  </a:schemeClr>
                </a:solidFill>
              </a:rPr>
              <a:t>Severe  bilateral  ocular pain, plus </a:t>
            </a:r>
            <a:r>
              <a:rPr lang="en-US" sz="1600" b="1" dirty="0">
                <a:solidFill>
                  <a:srgbClr val="0000FF"/>
                </a:solidFill>
              </a:rPr>
              <a:t>blurry vision</a:t>
            </a:r>
          </a:p>
        </p:txBody>
      </p:sp>
      <p:sp>
        <p:nvSpPr>
          <p:cNvPr id="39" name="TextBox 38">
            <a:extLst>
              <a:ext uri="{FF2B5EF4-FFF2-40B4-BE49-F238E27FC236}">
                <a16:creationId xmlns:a16="http://schemas.microsoft.com/office/drawing/2014/main" id="{488334CB-11A5-485B-89AB-E6CC2C7E29A3}"/>
              </a:ext>
            </a:extLst>
          </p:cNvPr>
          <p:cNvSpPr txBox="1"/>
          <p:nvPr/>
        </p:nvSpPr>
        <p:spPr>
          <a:xfrm>
            <a:off x="373765" y="4495562"/>
            <a:ext cx="5112635" cy="1600438"/>
          </a:xfrm>
          <a:prstGeom prst="rect">
            <a:avLst/>
          </a:prstGeom>
          <a:solidFill>
            <a:schemeClr val="accent6">
              <a:lumMod val="40000"/>
              <a:lumOff val="60000"/>
            </a:schemeClr>
          </a:solidFill>
        </p:spPr>
        <p:txBody>
          <a:bodyPr wrap="square" rtlCol="0">
            <a:spAutoFit/>
          </a:bodyPr>
          <a:lstStyle/>
          <a:p>
            <a:r>
              <a:rPr lang="en-US" sz="1400" i="1" dirty="0">
                <a:solidFill>
                  <a:srgbClr val="0000FF"/>
                </a:solidFill>
              </a:rPr>
              <a:t>What causes the blurry vision? (Other than corneal edema.)</a:t>
            </a:r>
          </a:p>
          <a:p>
            <a:r>
              <a:rPr lang="en-US" sz="1400" dirty="0">
                <a:solidFill>
                  <a:schemeClr val="accent6">
                    <a:lumMod val="40000"/>
                    <a:lumOff val="60000"/>
                  </a:schemeClr>
                </a:solidFill>
              </a:rPr>
              <a:t>Myopic shift</a:t>
            </a:r>
          </a:p>
          <a:p>
            <a:endParaRPr lang="en-US" sz="1400" dirty="0">
              <a:solidFill>
                <a:schemeClr val="accent6">
                  <a:lumMod val="40000"/>
                  <a:lumOff val="60000"/>
                </a:schemeClr>
              </a:solidFill>
            </a:endParaRPr>
          </a:p>
          <a:p>
            <a:r>
              <a:rPr lang="en-US" sz="1400" i="1" dirty="0">
                <a:solidFill>
                  <a:schemeClr val="accent6">
                    <a:lumMod val="40000"/>
                    <a:lumOff val="60000"/>
                  </a:schemeClr>
                </a:solidFill>
              </a:rPr>
              <a:t>Why do these pts get myopic shift?</a:t>
            </a:r>
          </a:p>
          <a:p>
            <a:r>
              <a:rPr lang="en-US" sz="1400" dirty="0">
                <a:solidFill>
                  <a:schemeClr val="accent6">
                    <a:lumMod val="40000"/>
                    <a:lumOff val="60000"/>
                  </a:schemeClr>
                </a:solidFill>
              </a:rPr>
              <a:t>Forward displacement of the lens increases its effective power (</a:t>
            </a:r>
            <a:r>
              <a:rPr lang="en-US" sz="1400" dirty="0" err="1">
                <a:solidFill>
                  <a:schemeClr val="accent6">
                    <a:lumMod val="40000"/>
                    <a:lumOff val="60000"/>
                  </a:schemeClr>
                </a:solidFill>
              </a:rPr>
              <a:t>ie</a:t>
            </a:r>
            <a:r>
              <a:rPr lang="en-US" sz="1400" dirty="0">
                <a:solidFill>
                  <a:schemeClr val="accent6">
                    <a:lumMod val="40000"/>
                    <a:lumOff val="60000"/>
                  </a:schemeClr>
                </a:solidFill>
              </a:rPr>
              <a:t>, the  secondary  focal point of a previously emmetropic eye will be pulled forward into the vitreous)</a:t>
            </a:r>
          </a:p>
        </p:txBody>
      </p:sp>
      <p:sp>
        <p:nvSpPr>
          <p:cNvPr id="36" name="Oval 35">
            <a:extLst>
              <a:ext uri="{FF2B5EF4-FFF2-40B4-BE49-F238E27FC236}">
                <a16:creationId xmlns:a16="http://schemas.microsoft.com/office/drawing/2014/main" id="{D6542147-4985-4B99-9C18-1F765A648387}"/>
              </a:ext>
            </a:extLst>
          </p:cNvPr>
          <p:cNvSpPr/>
          <p:nvPr/>
        </p:nvSpPr>
        <p:spPr>
          <a:xfrm>
            <a:off x="5441637" y="4462669"/>
            <a:ext cx="1655565" cy="490331"/>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Oval 37">
            <a:extLst>
              <a:ext uri="{FF2B5EF4-FFF2-40B4-BE49-F238E27FC236}">
                <a16:creationId xmlns:a16="http://schemas.microsoft.com/office/drawing/2014/main" id="{28435D35-10BA-4AB9-BE03-A4DBE233C066}"/>
              </a:ext>
            </a:extLst>
          </p:cNvPr>
          <p:cNvSpPr/>
          <p:nvPr/>
        </p:nvSpPr>
        <p:spPr>
          <a:xfrm>
            <a:off x="3390759" y="6059815"/>
            <a:ext cx="1449698" cy="417961"/>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695433289"/>
      </p:ext>
    </p:extLst>
  </p:cSld>
  <p:clrMapOvr>
    <a:masterClrMapping/>
  </p:clrMapOvr>
</p:sld>
</file>

<file path=ppt/slides/slide2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Straight Arrow Connector 12">
            <a:extLst>
              <a:ext uri="{FF2B5EF4-FFF2-40B4-BE49-F238E27FC236}">
                <a16:creationId xmlns:a16="http://schemas.microsoft.com/office/drawing/2014/main" id="{A6DE2085-829C-480C-9216-69D6039C0A37}"/>
              </a:ext>
            </a:extLst>
          </p:cNvPr>
          <p:cNvCxnSpPr>
            <a:cxnSpLocks/>
          </p:cNvCxnSpPr>
          <p:nvPr/>
        </p:nvCxnSpPr>
        <p:spPr>
          <a:xfrm>
            <a:off x="6717173" y="1828800"/>
            <a:ext cx="0" cy="3462754"/>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43014" name="Text Box 6"/>
          <p:cNvSpPr txBox="1">
            <a:spLocks noChangeArrowheads="1"/>
          </p:cNvSpPr>
          <p:nvPr/>
        </p:nvSpPr>
        <p:spPr bwMode="auto">
          <a:xfrm>
            <a:off x="533400" y="2356376"/>
            <a:ext cx="1005403"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Lens-</a:t>
            </a:r>
          </a:p>
          <a:p>
            <a:pPr algn="ctr" eaLnBrk="1" hangingPunct="1">
              <a:lnSpc>
                <a:spcPct val="80000"/>
              </a:lnSpc>
              <a:spcBef>
                <a:spcPct val="0"/>
              </a:spcBef>
              <a:buClrTx/>
              <a:buSzTx/>
              <a:buFontTx/>
              <a:buNone/>
            </a:pPr>
            <a:r>
              <a:rPr lang="en-US" altLang="en-US" sz="1800" dirty="0">
                <a:solidFill>
                  <a:schemeClr val="bg1">
                    <a:lumMod val="75000"/>
                  </a:schemeClr>
                </a:solidFill>
              </a:rPr>
              <a:t>Induced</a:t>
            </a:r>
          </a:p>
        </p:txBody>
      </p:sp>
      <p:sp>
        <p:nvSpPr>
          <p:cNvPr id="43017" name="Text Box 14"/>
          <p:cNvSpPr txBox="1">
            <a:spLocks noChangeArrowheads="1"/>
          </p:cNvSpPr>
          <p:nvPr/>
        </p:nvSpPr>
        <p:spPr bwMode="auto">
          <a:xfrm>
            <a:off x="3026498" y="2365901"/>
            <a:ext cx="1633781"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Aphakic/</a:t>
            </a:r>
          </a:p>
          <a:p>
            <a:pPr algn="ctr" eaLnBrk="1" hangingPunct="1">
              <a:lnSpc>
                <a:spcPct val="80000"/>
              </a:lnSpc>
              <a:spcBef>
                <a:spcPct val="0"/>
              </a:spcBef>
              <a:buClrTx/>
              <a:buSzTx/>
              <a:buFontTx/>
              <a:buNone/>
            </a:pPr>
            <a:r>
              <a:rPr lang="en-US" altLang="en-US" sz="1800" dirty="0" err="1">
                <a:solidFill>
                  <a:schemeClr val="bg1">
                    <a:lumMod val="75000"/>
                  </a:schemeClr>
                </a:solidFill>
              </a:rPr>
              <a:t>Pseudophakic</a:t>
            </a:r>
            <a:endParaRPr lang="en-US" altLang="en-US" sz="1800" dirty="0">
              <a:solidFill>
                <a:schemeClr val="bg1">
                  <a:lumMod val="75000"/>
                </a:schemeClr>
              </a:solidFill>
            </a:endParaRPr>
          </a:p>
        </p:txBody>
      </p:sp>
      <p:sp>
        <p:nvSpPr>
          <p:cNvPr id="43031" name="Text Box 35"/>
          <p:cNvSpPr txBox="1">
            <a:spLocks noChangeArrowheads="1"/>
          </p:cNvSpPr>
          <p:nvPr/>
        </p:nvSpPr>
        <p:spPr bwMode="auto">
          <a:xfrm>
            <a:off x="1190847" y="1295400"/>
            <a:ext cx="2473754"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solidFill>
                  <a:schemeClr val="bg1">
                    <a:lumMod val="75000"/>
                  </a:schemeClr>
                </a:solidFill>
              </a:rPr>
              <a:t>w/ Pupillary Block</a:t>
            </a:r>
          </a:p>
        </p:txBody>
      </p:sp>
      <p:sp>
        <p:nvSpPr>
          <p:cNvPr id="43032" name="Text Box 36"/>
          <p:cNvSpPr txBox="1">
            <a:spLocks noChangeArrowheads="1"/>
          </p:cNvSpPr>
          <p:nvPr/>
        </p:nvSpPr>
        <p:spPr bwMode="auto">
          <a:xfrm>
            <a:off x="5181600" y="1295400"/>
            <a:ext cx="2630848"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t>w/o Pupillary Block</a:t>
            </a:r>
          </a:p>
        </p:txBody>
      </p:sp>
      <p:sp>
        <p:nvSpPr>
          <p:cNvPr id="49" name="Rectangle 2">
            <a:extLst>
              <a:ext uri="{FF2B5EF4-FFF2-40B4-BE49-F238E27FC236}">
                <a16:creationId xmlns:a16="http://schemas.microsoft.com/office/drawing/2014/main" id="{240EE5BF-F7D2-4FC8-A5DD-F6B5423153C6}"/>
              </a:ext>
            </a:extLst>
          </p:cNvPr>
          <p:cNvSpPr>
            <a:spLocks noGrp="1" noChangeArrowheads="1"/>
          </p:cNvSpPr>
          <p:nvPr>
            <p:ph type="title"/>
          </p:nvPr>
        </p:nvSpPr>
        <p:spPr>
          <a:xfrm>
            <a:off x="457200" y="304800"/>
            <a:ext cx="7543800" cy="563562"/>
          </a:xfrm>
        </p:spPr>
        <p:txBody>
          <a:bodyPr/>
          <a:lstStyle/>
          <a:p>
            <a:pPr eaLnBrk="1" hangingPunct="1"/>
            <a:r>
              <a:rPr lang="en-US" altLang="en-US" sz="3500" dirty="0"/>
              <a:t>A</a:t>
            </a:r>
          </a:p>
        </p:txBody>
      </p:sp>
      <p:sp>
        <p:nvSpPr>
          <p:cNvPr id="50" name="TextBox 49">
            <a:extLst>
              <a:ext uri="{FF2B5EF4-FFF2-40B4-BE49-F238E27FC236}">
                <a16:creationId xmlns:a16="http://schemas.microsoft.com/office/drawing/2014/main" id="{CF426230-46C8-405C-9015-99EF57762A2E}"/>
              </a:ext>
            </a:extLst>
          </p:cNvPr>
          <p:cNvSpPr txBox="1"/>
          <p:nvPr/>
        </p:nvSpPr>
        <p:spPr>
          <a:xfrm>
            <a:off x="2259496" y="189094"/>
            <a:ext cx="4607480" cy="400110"/>
          </a:xfrm>
          <a:prstGeom prst="rect">
            <a:avLst/>
          </a:prstGeom>
          <a:solidFill>
            <a:schemeClr val="accent1">
              <a:lumMod val="60000"/>
              <a:lumOff val="40000"/>
            </a:schemeClr>
          </a:solidFill>
        </p:spPr>
        <p:txBody>
          <a:bodyPr wrap="none" rtlCol="0">
            <a:spAutoFit/>
          </a:bodyPr>
          <a:lstStyle/>
          <a:p>
            <a:pPr algn="ctr"/>
            <a:r>
              <a:rPr lang="en-US" sz="2000" b="1" dirty="0"/>
              <a:t>Secondary Angle Closure Glaucoma</a:t>
            </a:r>
          </a:p>
        </p:txBody>
      </p:sp>
      <p:sp>
        <p:nvSpPr>
          <p:cNvPr id="2" name="TextBox 1">
            <a:extLst>
              <a:ext uri="{FF2B5EF4-FFF2-40B4-BE49-F238E27FC236}">
                <a16:creationId xmlns:a16="http://schemas.microsoft.com/office/drawing/2014/main" id="{A7E30BEC-923B-4C9A-A856-BDD0D882F6B8}"/>
              </a:ext>
            </a:extLst>
          </p:cNvPr>
          <p:cNvSpPr txBox="1"/>
          <p:nvPr/>
        </p:nvSpPr>
        <p:spPr>
          <a:xfrm>
            <a:off x="887305" y="2844119"/>
            <a:ext cx="1494320" cy="338554"/>
          </a:xfrm>
          <a:prstGeom prst="rect">
            <a:avLst/>
          </a:prstGeom>
          <a:noFill/>
        </p:spPr>
        <p:txBody>
          <a:bodyPr wrap="none" rtlCol="0">
            <a:spAutoFit/>
          </a:bodyPr>
          <a:lstStyle/>
          <a:p>
            <a:r>
              <a:rPr lang="en-US" sz="1600" dirty="0" err="1">
                <a:solidFill>
                  <a:schemeClr val="bg1">
                    <a:lumMod val="75000"/>
                  </a:schemeClr>
                </a:solidFill>
              </a:rPr>
              <a:t>Phacomorphic</a:t>
            </a:r>
            <a:endParaRPr lang="en-US" sz="1600" dirty="0">
              <a:solidFill>
                <a:schemeClr val="bg1">
                  <a:lumMod val="75000"/>
                </a:schemeClr>
              </a:solidFill>
            </a:endParaRPr>
          </a:p>
        </p:txBody>
      </p:sp>
      <p:sp>
        <p:nvSpPr>
          <p:cNvPr id="51" name="TextBox 50">
            <a:extLst>
              <a:ext uri="{FF2B5EF4-FFF2-40B4-BE49-F238E27FC236}">
                <a16:creationId xmlns:a16="http://schemas.microsoft.com/office/drawing/2014/main" id="{156069D4-340B-4160-A336-EBF73557CEE0}"/>
              </a:ext>
            </a:extLst>
          </p:cNvPr>
          <p:cNvSpPr txBox="1"/>
          <p:nvPr/>
        </p:nvSpPr>
        <p:spPr>
          <a:xfrm>
            <a:off x="884725" y="3175578"/>
            <a:ext cx="1402948" cy="338554"/>
          </a:xfrm>
          <a:prstGeom prst="rect">
            <a:avLst/>
          </a:prstGeom>
          <a:noFill/>
        </p:spPr>
        <p:txBody>
          <a:bodyPr wrap="none" rtlCol="0">
            <a:spAutoFit/>
          </a:bodyPr>
          <a:lstStyle/>
          <a:p>
            <a:r>
              <a:rPr lang="en-US" sz="1600" dirty="0">
                <a:solidFill>
                  <a:schemeClr val="bg1">
                    <a:lumMod val="75000"/>
                  </a:schemeClr>
                </a:solidFill>
              </a:rPr>
              <a:t>Ectopia </a:t>
            </a:r>
            <a:r>
              <a:rPr lang="en-US" sz="1600" dirty="0" err="1">
                <a:solidFill>
                  <a:schemeClr val="bg1">
                    <a:lumMod val="75000"/>
                  </a:schemeClr>
                </a:solidFill>
              </a:rPr>
              <a:t>lentis</a:t>
            </a:r>
            <a:endParaRPr lang="en-US" sz="1600" dirty="0">
              <a:solidFill>
                <a:schemeClr val="bg1">
                  <a:lumMod val="75000"/>
                </a:schemeClr>
              </a:solidFill>
            </a:endParaRPr>
          </a:p>
        </p:txBody>
      </p:sp>
      <p:cxnSp>
        <p:nvCxnSpPr>
          <p:cNvPr id="71" name="Straight Connector 70">
            <a:extLst>
              <a:ext uri="{FF2B5EF4-FFF2-40B4-BE49-F238E27FC236}">
                <a16:creationId xmlns:a16="http://schemas.microsoft.com/office/drawing/2014/main" id="{C104938D-BA8D-4E39-9D5F-9EE2012F2F3C}"/>
              </a:ext>
            </a:extLst>
          </p:cNvPr>
          <p:cNvCxnSpPr>
            <a:cxnSpLocks/>
          </p:cNvCxnSpPr>
          <p:nvPr/>
        </p:nvCxnSpPr>
        <p:spPr>
          <a:xfrm flipH="1">
            <a:off x="762665" y="3023488"/>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2A7E4E40-472F-4E50-8A7A-45C10FDD7171}"/>
              </a:ext>
            </a:extLst>
          </p:cNvPr>
          <p:cNvCxnSpPr>
            <a:cxnSpLocks/>
          </p:cNvCxnSpPr>
          <p:nvPr/>
        </p:nvCxnSpPr>
        <p:spPr>
          <a:xfrm flipH="1">
            <a:off x="762665" y="3347853"/>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C3924889-45B9-4383-9C9E-48F0A9C27AD8}"/>
              </a:ext>
            </a:extLst>
          </p:cNvPr>
          <p:cNvCxnSpPr>
            <a:cxnSpLocks/>
          </p:cNvCxnSpPr>
          <p:nvPr/>
        </p:nvCxnSpPr>
        <p:spPr>
          <a:xfrm flipH="1">
            <a:off x="748719" y="2838976"/>
            <a:ext cx="13947" cy="5088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 name="Straight Arrow Connector 5">
            <a:extLst>
              <a:ext uri="{FF2B5EF4-FFF2-40B4-BE49-F238E27FC236}">
                <a16:creationId xmlns:a16="http://schemas.microsoft.com/office/drawing/2014/main" id="{A3439F0C-5143-461F-8F3C-2E830785DEFC}"/>
              </a:ext>
            </a:extLst>
          </p:cNvPr>
          <p:cNvCxnSpPr>
            <a:stCxn id="50" idx="2"/>
          </p:cNvCxnSpPr>
          <p:nvPr/>
        </p:nvCxnSpPr>
        <p:spPr>
          <a:xfrm flipH="1">
            <a:off x="2971800" y="589204"/>
            <a:ext cx="1591436" cy="706196"/>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0" name="Straight Arrow Connector 9">
            <a:extLst>
              <a:ext uri="{FF2B5EF4-FFF2-40B4-BE49-F238E27FC236}">
                <a16:creationId xmlns:a16="http://schemas.microsoft.com/office/drawing/2014/main" id="{84DC796E-F6ED-4FBB-82D2-A260F480BF8A}"/>
              </a:ext>
            </a:extLst>
          </p:cNvPr>
          <p:cNvCxnSpPr>
            <a:cxnSpLocks/>
          </p:cNvCxnSpPr>
          <p:nvPr/>
        </p:nvCxnSpPr>
        <p:spPr>
          <a:xfrm>
            <a:off x="4572000" y="589204"/>
            <a:ext cx="1600200" cy="706196"/>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6" name="Straight Arrow Connector 25">
            <a:extLst>
              <a:ext uri="{FF2B5EF4-FFF2-40B4-BE49-F238E27FC236}">
                <a16:creationId xmlns:a16="http://schemas.microsoft.com/office/drawing/2014/main" id="{B70E0124-9B84-41A5-8D84-A66B7838A706}"/>
              </a:ext>
            </a:extLst>
          </p:cNvPr>
          <p:cNvCxnSpPr>
            <a:cxnSpLocks/>
          </p:cNvCxnSpPr>
          <p:nvPr/>
        </p:nvCxnSpPr>
        <p:spPr>
          <a:xfrm flipH="1">
            <a:off x="1159539" y="1828800"/>
            <a:ext cx="1290435" cy="478059"/>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28" name="Straight Arrow Connector 27">
            <a:extLst>
              <a:ext uri="{FF2B5EF4-FFF2-40B4-BE49-F238E27FC236}">
                <a16:creationId xmlns:a16="http://schemas.microsoft.com/office/drawing/2014/main" id="{567A4249-5C59-4416-8A8E-1C35913900AB}"/>
              </a:ext>
            </a:extLst>
          </p:cNvPr>
          <p:cNvCxnSpPr>
            <a:cxnSpLocks/>
          </p:cNvCxnSpPr>
          <p:nvPr/>
        </p:nvCxnSpPr>
        <p:spPr>
          <a:xfrm>
            <a:off x="2449973" y="1832208"/>
            <a:ext cx="1268784"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56" name="Text Box 6">
            <a:extLst>
              <a:ext uri="{FF2B5EF4-FFF2-40B4-BE49-F238E27FC236}">
                <a16:creationId xmlns:a16="http://schemas.microsoft.com/office/drawing/2014/main" id="{557983BD-9D64-49B9-A366-A08663B0451F}"/>
              </a:ext>
            </a:extLst>
          </p:cNvPr>
          <p:cNvSpPr txBox="1">
            <a:spLocks noChangeArrowheads="1"/>
          </p:cNvSpPr>
          <p:nvPr/>
        </p:nvSpPr>
        <p:spPr bwMode="auto">
          <a:xfrm>
            <a:off x="5029200" y="2356376"/>
            <a:ext cx="813043"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r" eaLnBrk="1" hangingPunct="1">
              <a:lnSpc>
                <a:spcPct val="80000"/>
              </a:lnSpc>
              <a:spcBef>
                <a:spcPct val="0"/>
              </a:spcBef>
              <a:buClrTx/>
              <a:buSzTx/>
              <a:buFontTx/>
              <a:buNone/>
            </a:pPr>
            <a:r>
              <a:rPr lang="en-US" altLang="en-US" sz="1800" dirty="0"/>
              <a:t>‘Push’</a:t>
            </a:r>
          </a:p>
        </p:txBody>
      </p:sp>
      <p:sp>
        <p:nvSpPr>
          <p:cNvPr id="57" name="Text Box 14">
            <a:extLst>
              <a:ext uri="{FF2B5EF4-FFF2-40B4-BE49-F238E27FC236}">
                <a16:creationId xmlns:a16="http://schemas.microsoft.com/office/drawing/2014/main" id="{5DAFA1C1-3A29-4C27-A379-663FDD22E326}"/>
              </a:ext>
            </a:extLst>
          </p:cNvPr>
          <p:cNvSpPr txBox="1">
            <a:spLocks noChangeArrowheads="1"/>
          </p:cNvSpPr>
          <p:nvPr/>
        </p:nvSpPr>
        <p:spPr bwMode="auto">
          <a:xfrm>
            <a:off x="7620000" y="2365901"/>
            <a:ext cx="671979"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‘Pull’</a:t>
            </a:r>
          </a:p>
        </p:txBody>
      </p:sp>
      <p:cxnSp>
        <p:nvCxnSpPr>
          <p:cNvPr id="58" name="Straight Arrow Connector 57">
            <a:extLst>
              <a:ext uri="{FF2B5EF4-FFF2-40B4-BE49-F238E27FC236}">
                <a16:creationId xmlns:a16="http://schemas.microsoft.com/office/drawing/2014/main" id="{E874FEE9-46BD-46A3-90A3-DE7CC220FBFF}"/>
              </a:ext>
            </a:extLst>
          </p:cNvPr>
          <p:cNvCxnSpPr>
            <a:cxnSpLocks/>
          </p:cNvCxnSpPr>
          <p:nvPr/>
        </p:nvCxnSpPr>
        <p:spPr>
          <a:xfrm flipH="1">
            <a:off x="5867400" y="1828800"/>
            <a:ext cx="849775" cy="477455"/>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59" name="Straight Arrow Connector 58">
            <a:extLst>
              <a:ext uri="{FF2B5EF4-FFF2-40B4-BE49-F238E27FC236}">
                <a16:creationId xmlns:a16="http://schemas.microsoft.com/office/drawing/2014/main" id="{C370A4A1-FE96-4E70-B89E-839542A5E241}"/>
              </a:ext>
            </a:extLst>
          </p:cNvPr>
          <p:cNvCxnSpPr>
            <a:cxnSpLocks/>
          </p:cNvCxnSpPr>
          <p:nvPr/>
        </p:nvCxnSpPr>
        <p:spPr>
          <a:xfrm>
            <a:off x="6717173" y="1832208"/>
            <a:ext cx="902827" cy="474047"/>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101" name="Text Box 42">
            <a:extLst>
              <a:ext uri="{FF2B5EF4-FFF2-40B4-BE49-F238E27FC236}">
                <a16:creationId xmlns:a16="http://schemas.microsoft.com/office/drawing/2014/main" id="{334BC1A9-19DE-4364-B6DD-2EE35901B8C6}"/>
              </a:ext>
            </a:extLst>
          </p:cNvPr>
          <p:cNvSpPr txBox="1">
            <a:spLocks noChangeArrowheads="1"/>
          </p:cNvSpPr>
          <p:nvPr/>
        </p:nvSpPr>
        <p:spPr bwMode="auto">
          <a:xfrm>
            <a:off x="5551406" y="3192546"/>
            <a:ext cx="2276072"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ERD/choroidal effusion</a:t>
            </a:r>
          </a:p>
        </p:txBody>
      </p:sp>
      <p:sp>
        <p:nvSpPr>
          <p:cNvPr id="103" name="Text Box 47">
            <a:extLst>
              <a:ext uri="{FF2B5EF4-FFF2-40B4-BE49-F238E27FC236}">
                <a16:creationId xmlns:a16="http://schemas.microsoft.com/office/drawing/2014/main" id="{B8E0D8FB-F6B2-4B80-97DB-EF49CE3BCD2B}"/>
              </a:ext>
            </a:extLst>
          </p:cNvPr>
          <p:cNvSpPr txBox="1">
            <a:spLocks noChangeArrowheads="1"/>
          </p:cNvSpPr>
          <p:nvPr/>
        </p:nvSpPr>
        <p:spPr bwMode="auto">
          <a:xfrm>
            <a:off x="5543446" y="4055146"/>
            <a:ext cx="1619354"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err="1">
                <a:solidFill>
                  <a:schemeClr val="bg1">
                    <a:lumMod val="75000"/>
                  </a:schemeClr>
                </a:solidFill>
              </a:rPr>
              <a:t>Nanophthalmos</a:t>
            </a:r>
            <a:endParaRPr lang="en-US" altLang="en-US" sz="1600" dirty="0">
              <a:solidFill>
                <a:schemeClr val="bg1">
                  <a:lumMod val="75000"/>
                </a:schemeClr>
              </a:solidFill>
            </a:endParaRPr>
          </a:p>
        </p:txBody>
      </p:sp>
      <p:cxnSp>
        <p:nvCxnSpPr>
          <p:cNvPr id="104" name="Straight Connector 103">
            <a:extLst>
              <a:ext uri="{FF2B5EF4-FFF2-40B4-BE49-F238E27FC236}">
                <a16:creationId xmlns:a16="http://schemas.microsoft.com/office/drawing/2014/main" id="{49D87D4A-E317-4446-9B95-5184CB3968F3}"/>
              </a:ext>
            </a:extLst>
          </p:cNvPr>
          <p:cNvCxnSpPr>
            <a:cxnSpLocks/>
          </p:cNvCxnSpPr>
          <p:nvPr/>
        </p:nvCxnSpPr>
        <p:spPr>
          <a:xfrm flipH="1">
            <a:off x="5316229" y="2667000"/>
            <a:ext cx="7397" cy="2531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5" name="Straight Connector 104">
            <a:extLst>
              <a:ext uri="{FF2B5EF4-FFF2-40B4-BE49-F238E27FC236}">
                <a16:creationId xmlns:a16="http://schemas.microsoft.com/office/drawing/2014/main" id="{F40B6D71-75A8-4A88-864D-00D14C2F710D}"/>
              </a:ext>
            </a:extLst>
          </p:cNvPr>
          <p:cNvCxnSpPr/>
          <p:nvPr/>
        </p:nvCxnSpPr>
        <p:spPr>
          <a:xfrm flipH="1">
            <a:off x="5323624" y="2832814"/>
            <a:ext cx="24447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6" name="Straight Connector 105">
            <a:extLst>
              <a:ext uri="{FF2B5EF4-FFF2-40B4-BE49-F238E27FC236}">
                <a16:creationId xmlns:a16="http://schemas.microsoft.com/office/drawing/2014/main" id="{010BF7B2-AA07-4DCF-822D-E2DB5CC0BF59}"/>
              </a:ext>
            </a:extLst>
          </p:cNvPr>
          <p:cNvCxnSpPr/>
          <p:nvPr/>
        </p:nvCxnSpPr>
        <p:spPr>
          <a:xfrm flipH="1">
            <a:off x="5323624" y="3360065"/>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a:extLst>
              <a:ext uri="{FF2B5EF4-FFF2-40B4-BE49-F238E27FC236}">
                <a16:creationId xmlns:a16="http://schemas.microsoft.com/office/drawing/2014/main" id="{BAC8035C-3999-4C31-93CD-6C0D2ADEB73B}"/>
              </a:ext>
            </a:extLst>
          </p:cNvPr>
          <p:cNvCxnSpPr/>
          <p:nvPr/>
        </p:nvCxnSpPr>
        <p:spPr>
          <a:xfrm flipH="1">
            <a:off x="5323536" y="3786938"/>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8" name="Straight Connector 107">
            <a:extLst>
              <a:ext uri="{FF2B5EF4-FFF2-40B4-BE49-F238E27FC236}">
                <a16:creationId xmlns:a16="http://schemas.microsoft.com/office/drawing/2014/main" id="{DB64CAEE-69B4-426A-8A5B-D1269DBF0F66}"/>
              </a:ext>
            </a:extLst>
          </p:cNvPr>
          <p:cNvCxnSpPr/>
          <p:nvPr/>
        </p:nvCxnSpPr>
        <p:spPr>
          <a:xfrm flipH="1">
            <a:off x="5327493" y="4249152"/>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12" name="Straight Connector 111">
            <a:extLst>
              <a:ext uri="{FF2B5EF4-FFF2-40B4-BE49-F238E27FC236}">
                <a16:creationId xmlns:a16="http://schemas.microsoft.com/office/drawing/2014/main" id="{99A16C30-4BE4-48E5-8B65-0C5F3039B8DC}"/>
              </a:ext>
            </a:extLst>
          </p:cNvPr>
          <p:cNvCxnSpPr/>
          <p:nvPr/>
        </p:nvCxnSpPr>
        <p:spPr>
          <a:xfrm flipH="1">
            <a:off x="5333455" y="51816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13" name="Text Box 42">
            <a:extLst>
              <a:ext uri="{FF2B5EF4-FFF2-40B4-BE49-F238E27FC236}">
                <a16:creationId xmlns:a16="http://schemas.microsoft.com/office/drawing/2014/main" id="{056DFFD9-3CA2-42E7-90FE-4F14522E3504}"/>
              </a:ext>
            </a:extLst>
          </p:cNvPr>
          <p:cNvSpPr txBox="1">
            <a:spLocks noChangeArrowheads="1"/>
          </p:cNvSpPr>
          <p:nvPr/>
        </p:nvSpPr>
        <p:spPr bwMode="auto">
          <a:xfrm>
            <a:off x="5533954" y="3623846"/>
            <a:ext cx="1563248"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Retinal surgery</a:t>
            </a:r>
          </a:p>
        </p:txBody>
      </p:sp>
      <p:sp>
        <p:nvSpPr>
          <p:cNvPr id="118" name="Text Box 47">
            <a:extLst>
              <a:ext uri="{FF2B5EF4-FFF2-40B4-BE49-F238E27FC236}">
                <a16:creationId xmlns:a16="http://schemas.microsoft.com/office/drawing/2014/main" id="{3F59D898-ECAD-49F0-9425-2A1BC8DDA7B5}"/>
              </a:ext>
            </a:extLst>
          </p:cNvPr>
          <p:cNvSpPr txBox="1">
            <a:spLocks noChangeArrowheads="1"/>
          </p:cNvSpPr>
          <p:nvPr/>
        </p:nvSpPr>
        <p:spPr bwMode="auto">
          <a:xfrm>
            <a:off x="5523688" y="4538246"/>
            <a:ext cx="1516762"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b="1" dirty="0"/>
              <a:t>Drug-induced</a:t>
            </a:r>
          </a:p>
        </p:txBody>
      </p:sp>
      <p:sp>
        <p:nvSpPr>
          <p:cNvPr id="121" name="Text Box 45">
            <a:extLst>
              <a:ext uri="{FF2B5EF4-FFF2-40B4-BE49-F238E27FC236}">
                <a16:creationId xmlns:a16="http://schemas.microsoft.com/office/drawing/2014/main" id="{261B7576-5E47-4AEB-A7FB-9A1B9ECB52C4}"/>
              </a:ext>
            </a:extLst>
          </p:cNvPr>
          <p:cNvSpPr txBox="1">
            <a:spLocks noChangeArrowheads="1"/>
          </p:cNvSpPr>
          <p:nvPr/>
        </p:nvSpPr>
        <p:spPr bwMode="auto">
          <a:xfrm>
            <a:off x="5523688" y="5013493"/>
            <a:ext cx="582211"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PFV</a:t>
            </a:r>
          </a:p>
        </p:txBody>
      </p:sp>
      <p:sp>
        <p:nvSpPr>
          <p:cNvPr id="16" name="TextBox 15">
            <a:extLst>
              <a:ext uri="{FF2B5EF4-FFF2-40B4-BE49-F238E27FC236}">
                <a16:creationId xmlns:a16="http://schemas.microsoft.com/office/drawing/2014/main" id="{984E008D-FBBA-42B4-940E-EA26772E0161}"/>
              </a:ext>
            </a:extLst>
          </p:cNvPr>
          <p:cNvSpPr txBox="1"/>
          <p:nvPr/>
        </p:nvSpPr>
        <p:spPr>
          <a:xfrm>
            <a:off x="6230528" y="5257800"/>
            <a:ext cx="1326004" cy="369332"/>
          </a:xfrm>
          <a:prstGeom prst="rect">
            <a:avLst/>
          </a:prstGeom>
          <a:noFill/>
        </p:spPr>
        <p:txBody>
          <a:bodyPr wrap="none" rtlCol="0">
            <a:spAutoFit/>
          </a:bodyPr>
          <a:lstStyle/>
          <a:p>
            <a:pPr algn="ctr"/>
            <a:r>
              <a:rPr lang="en-US" dirty="0">
                <a:solidFill>
                  <a:schemeClr val="bg1">
                    <a:lumMod val="75000"/>
                  </a:schemeClr>
                </a:solidFill>
              </a:rPr>
              <a:t>Both/Either</a:t>
            </a:r>
          </a:p>
        </p:txBody>
      </p:sp>
      <p:cxnSp>
        <p:nvCxnSpPr>
          <p:cNvPr id="125" name="Straight Connector 124">
            <a:extLst>
              <a:ext uri="{FF2B5EF4-FFF2-40B4-BE49-F238E27FC236}">
                <a16:creationId xmlns:a16="http://schemas.microsoft.com/office/drawing/2014/main" id="{01138141-D318-4ED7-A7FE-D8F2155CE890}"/>
              </a:ext>
            </a:extLst>
          </p:cNvPr>
          <p:cNvCxnSpPr/>
          <p:nvPr/>
        </p:nvCxnSpPr>
        <p:spPr>
          <a:xfrm flipH="1">
            <a:off x="5334000" y="4724400"/>
            <a:ext cx="24447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00" name="Text Box 23">
            <a:extLst>
              <a:ext uri="{FF2B5EF4-FFF2-40B4-BE49-F238E27FC236}">
                <a16:creationId xmlns:a16="http://schemas.microsoft.com/office/drawing/2014/main" id="{D8F2FCFF-2984-4836-B000-9C5601A8EAAA}"/>
              </a:ext>
            </a:extLst>
          </p:cNvPr>
          <p:cNvSpPr txBox="1">
            <a:spLocks noChangeArrowheads="1"/>
          </p:cNvSpPr>
          <p:nvPr/>
        </p:nvSpPr>
        <p:spPr bwMode="auto">
          <a:xfrm>
            <a:off x="5530369" y="2667000"/>
            <a:ext cx="2143536"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Aqueous misdirection</a:t>
            </a:r>
          </a:p>
        </p:txBody>
      </p:sp>
      <p:sp>
        <p:nvSpPr>
          <p:cNvPr id="37" name="TextBox 36">
            <a:extLst>
              <a:ext uri="{FF2B5EF4-FFF2-40B4-BE49-F238E27FC236}">
                <a16:creationId xmlns:a16="http://schemas.microsoft.com/office/drawing/2014/main" id="{AA7C1905-3F86-4163-A06F-7D7233AE9BF0}"/>
              </a:ext>
            </a:extLst>
          </p:cNvPr>
          <p:cNvSpPr txBox="1"/>
          <p:nvPr/>
        </p:nvSpPr>
        <p:spPr>
          <a:xfrm>
            <a:off x="291298" y="2190512"/>
            <a:ext cx="5271302" cy="4278094"/>
          </a:xfrm>
          <a:prstGeom prst="rect">
            <a:avLst/>
          </a:prstGeom>
          <a:solidFill>
            <a:schemeClr val="accent1">
              <a:lumMod val="40000"/>
              <a:lumOff val="60000"/>
            </a:schemeClr>
          </a:solidFill>
        </p:spPr>
        <p:txBody>
          <a:bodyPr wrap="square" rtlCol="0">
            <a:spAutoFit/>
          </a:bodyPr>
          <a:lstStyle/>
          <a:p>
            <a:r>
              <a:rPr lang="en-US" sz="1600" i="1" dirty="0">
                <a:solidFill>
                  <a:schemeClr val="bg1">
                    <a:lumMod val="75000"/>
                  </a:schemeClr>
                </a:solidFill>
              </a:rPr>
              <a:t>The </a:t>
            </a:r>
            <a:r>
              <a:rPr lang="en-US" sz="1600" dirty="0">
                <a:solidFill>
                  <a:schemeClr val="bg1">
                    <a:lumMod val="75000"/>
                  </a:schemeClr>
                </a:solidFill>
              </a:rPr>
              <a:t>Glaucoma</a:t>
            </a:r>
            <a:r>
              <a:rPr lang="en-US" sz="1600" i="1" dirty="0">
                <a:solidFill>
                  <a:schemeClr val="bg1">
                    <a:lumMod val="75000"/>
                  </a:schemeClr>
                </a:solidFill>
              </a:rPr>
              <a:t> book addresses only one drug re inducing ACG. Which one?</a:t>
            </a:r>
          </a:p>
          <a:p>
            <a:r>
              <a:rPr lang="en-US" sz="1600" dirty="0">
                <a:solidFill>
                  <a:schemeClr val="bg1">
                    <a:lumMod val="75000"/>
                  </a:schemeClr>
                </a:solidFill>
              </a:rPr>
              <a:t>Topiramate</a:t>
            </a:r>
          </a:p>
          <a:p>
            <a:endParaRPr lang="en-US" sz="1600" dirty="0">
              <a:solidFill>
                <a:schemeClr val="bg1">
                  <a:lumMod val="75000"/>
                </a:schemeClr>
              </a:solidFill>
            </a:endParaRPr>
          </a:p>
          <a:p>
            <a:r>
              <a:rPr lang="en-US" sz="1600" i="1" dirty="0">
                <a:solidFill>
                  <a:schemeClr val="bg1">
                    <a:lumMod val="75000"/>
                  </a:schemeClr>
                </a:solidFill>
              </a:rPr>
              <a:t>What are the common indications for topiramate use?</a:t>
            </a:r>
          </a:p>
          <a:p>
            <a:r>
              <a:rPr lang="en-US" sz="1600" dirty="0">
                <a:solidFill>
                  <a:schemeClr val="bg1">
                    <a:lumMod val="75000"/>
                  </a:schemeClr>
                </a:solidFill>
              </a:rPr>
              <a:t>--Migraine prophylaxis</a:t>
            </a:r>
          </a:p>
          <a:p>
            <a:r>
              <a:rPr lang="en-US" sz="1600" dirty="0">
                <a:solidFill>
                  <a:schemeClr val="bg1">
                    <a:lumMod val="75000"/>
                  </a:schemeClr>
                </a:solidFill>
              </a:rPr>
              <a:t>--Idiopathic intracranial hypertension</a:t>
            </a:r>
          </a:p>
          <a:p>
            <a:endParaRPr lang="en-US" sz="1600" dirty="0">
              <a:solidFill>
                <a:schemeClr val="bg1">
                  <a:lumMod val="75000"/>
                </a:schemeClr>
              </a:solidFill>
            </a:endParaRPr>
          </a:p>
          <a:p>
            <a:r>
              <a:rPr lang="en-US" sz="1600" i="1" dirty="0">
                <a:solidFill>
                  <a:schemeClr val="bg1">
                    <a:lumMod val="75000"/>
                  </a:schemeClr>
                </a:solidFill>
              </a:rPr>
              <a:t>What is the mechanism of angle closure?</a:t>
            </a:r>
          </a:p>
          <a:p>
            <a:r>
              <a:rPr lang="en-US" sz="1600" dirty="0">
                <a:solidFill>
                  <a:schemeClr val="bg1">
                    <a:lumMod val="75000"/>
                  </a:schemeClr>
                </a:solidFill>
              </a:rPr>
              <a:t>Ciliochoroidal effusion  leads to zonular relaxation, which leads to pronounced anterior movement of the lens-iris diaphragm, which shallows the AC and causes the peripheral iris to appose and close the angle</a:t>
            </a:r>
          </a:p>
          <a:p>
            <a:endParaRPr lang="en-US" sz="1600" dirty="0">
              <a:solidFill>
                <a:schemeClr val="bg1">
                  <a:lumMod val="75000"/>
                </a:schemeClr>
              </a:solidFill>
            </a:endParaRPr>
          </a:p>
          <a:p>
            <a:r>
              <a:rPr lang="en-US" sz="1600" i="1" dirty="0">
                <a:solidFill>
                  <a:schemeClr val="bg1">
                    <a:lumMod val="75000"/>
                  </a:schemeClr>
                </a:solidFill>
              </a:rPr>
              <a:t>What is the classic presentation of topiramate-induced ACG?</a:t>
            </a:r>
          </a:p>
          <a:p>
            <a:r>
              <a:rPr lang="en-US" sz="1600" dirty="0">
                <a:solidFill>
                  <a:schemeClr val="bg1">
                    <a:lumMod val="75000"/>
                  </a:schemeClr>
                </a:solidFill>
              </a:rPr>
              <a:t>Severe  bilateral  ocular pain, plus </a:t>
            </a:r>
            <a:r>
              <a:rPr lang="en-US" sz="1600" b="1" dirty="0">
                <a:solidFill>
                  <a:srgbClr val="0000FF"/>
                </a:solidFill>
              </a:rPr>
              <a:t>blurry vision</a:t>
            </a:r>
          </a:p>
        </p:txBody>
      </p:sp>
      <p:sp>
        <p:nvSpPr>
          <p:cNvPr id="39" name="TextBox 38">
            <a:extLst>
              <a:ext uri="{FF2B5EF4-FFF2-40B4-BE49-F238E27FC236}">
                <a16:creationId xmlns:a16="http://schemas.microsoft.com/office/drawing/2014/main" id="{488334CB-11A5-485B-89AB-E6CC2C7E29A3}"/>
              </a:ext>
            </a:extLst>
          </p:cNvPr>
          <p:cNvSpPr txBox="1"/>
          <p:nvPr/>
        </p:nvSpPr>
        <p:spPr>
          <a:xfrm>
            <a:off x="373765" y="4495562"/>
            <a:ext cx="5112635" cy="1600438"/>
          </a:xfrm>
          <a:prstGeom prst="rect">
            <a:avLst/>
          </a:prstGeom>
          <a:solidFill>
            <a:schemeClr val="accent6">
              <a:lumMod val="40000"/>
              <a:lumOff val="60000"/>
            </a:schemeClr>
          </a:solidFill>
        </p:spPr>
        <p:txBody>
          <a:bodyPr wrap="square" rtlCol="0">
            <a:spAutoFit/>
          </a:bodyPr>
          <a:lstStyle/>
          <a:p>
            <a:r>
              <a:rPr lang="en-US" sz="1400" i="1" dirty="0">
                <a:solidFill>
                  <a:srgbClr val="0000FF"/>
                </a:solidFill>
              </a:rPr>
              <a:t>What causes the blurry vision? (Other than corneal edema.)</a:t>
            </a:r>
          </a:p>
          <a:p>
            <a:r>
              <a:rPr lang="en-US" sz="1400" dirty="0">
                <a:solidFill>
                  <a:srgbClr val="0000FF"/>
                </a:solidFill>
              </a:rPr>
              <a:t>Myopic shift</a:t>
            </a:r>
            <a:endParaRPr lang="en-US" sz="1400" dirty="0">
              <a:solidFill>
                <a:schemeClr val="accent6">
                  <a:lumMod val="40000"/>
                  <a:lumOff val="60000"/>
                </a:schemeClr>
              </a:solidFill>
            </a:endParaRPr>
          </a:p>
          <a:p>
            <a:endParaRPr lang="en-US" sz="1400" dirty="0">
              <a:solidFill>
                <a:schemeClr val="accent6">
                  <a:lumMod val="40000"/>
                  <a:lumOff val="60000"/>
                </a:schemeClr>
              </a:solidFill>
            </a:endParaRPr>
          </a:p>
          <a:p>
            <a:r>
              <a:rPr lang="en-US" sz="1400" i="1" dirty="0">
                <a:solidFill>
                  <a:schemeClr val="accent6">
                    <a:lumMod val="40000"/>
                    <a:lumOff val="60000"/>
                  </a:schemeClr>
                </a:solidFill>
              </a:rPr>
              <a:t>Why do these pts get myopic shift?</a:t>
            </a:r>
          </a:p>
          <a:p>
            <a:r>
              <a:rPr lang="en-US" sz="1400" dirty="0">
                <a:solidFill>
                  <a:schemeClr val="accent6">
                    <a:lumMod val="40000"/>
                    <a:lumOff val="60000"/>
                  </a:schemeClr>
                </a:solidFill>
              </a:rPr>
              <a:t>Forward displacement of the lens increases its effective power (</a:t>
            </a:r>
            <a:r>
              <a:rPr lang="en-US" sz="1400" dirty="0" err="1">
                <a:solidFill>
                  <a:schemeClr val="accent6">
                    <a:lumMod val="40000"/>
                    <a:lumOff val="60000"/>
                  </a:schemeClr>
                </a:solidFill>
              </a:rPr>
              <a:t>ie</a:t>
            </a:r>
            <a:r>
              <a:rPr lang="en-US" sz="1400" dirty="0">
                <a:solidFill>
                  <a:schemeClr val="accent6">
                    <a:lumMod val="40000"/>
                    <a:lumOff val="60000"/>
                  </a:schemeClr>
                </a:solidFill>
              </a:rPr>
              <a:t>, the  secondary  focal point of a previously emmetropic eye will be pulled forward into the vitreous)</a:t>
            </a:r>
          </a:p>
        </p:txBody>
      </p:sp>
      <p:sp>
        <p:nvSpPr>
          <p:cNvPr id="36" name="Oval 35">
            <a:extLst>
              <a:ext uri="{FF2B5EF4-FFF2-40B4-BE49-F238E27FC236}">
                <a16:creationId xmlns:a16="http://schemas.microsoft.com/office/drawing/2014/main" id="{D6542147-4985-4B99-9C18-1F765A648387}"/>
              </a:ext>
            </a:extLst>
          </p:cNvPr>
          <p:cNvSpPr/>
          <p:nvPr/>
        </p:nvSpPr>
        <p:spPr>
          <a:xfrm>
            <a:off x="5441637" y="4462669"/>
            <a:ext cx="1655565" cy="490331"/>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Oval 37">
            <a:extLst>
              <a:ext uri="{FF2B5EF4-FFF2-40B4-BE49-F238E27FC236}">
                <a16:creationId xmlns:a16="http://schemas.microsoft.com/office/drawing/2014/main" id="{28435D35-10BA-4AB9-BE03-A4DBE233C066}"/>
              </a:ext>
            </a:extLst>
          </p:cNvPr>
          <p:cNvSpPr/>
          <p:nvPr/>
        </p:nvSpPr>
        <p:spPr>
          <a:xfrm>
            <a:off x="3390759" y="6059815"/>
            <a:ext cx="1449698" cy="417961"/>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886916411"/>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894" name="Slide Number Placeholder 1"/>
          <p:cNvSpPr>
            <a:spLocks noGrp="1"/>
          </p:cNvSpPr>
          <p:nvPr>
            <p:ph type="sldNum" sz="quarter" idx="12"/>
          </p:nvPr>
        </p:nvSpPr>
        <p:spPr>
          <a:noFill/>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fld id="{6C333CB0-54FA-4824-885E-8B8D14300DDD}" type="slidenum">
              <a:rPr lang="en-US" altLang="en-US"/>
              <a:pPr eaLnBrk="1" hangingPunct="1"/>
              <a:t>22</a:t>
            </a:fld>
            <a:endParaRPr lang="en-US" altLang="en-US"/>
          </a:p>
        </p:txBody>
      </p:sp>
      <p:sp>
        <p:nvSpPr>
          <p:cNvPr id="12" name="TextBox 11">
            <a:extLst>
              <a:ext uri="{FF2B5EF4-FFF2-40B4-BE49-F238E27FC236}">
                <a16:creationId xmlns:a16="http://schemas.microsoft.com/office/drawing/2014/main" id="{F7FDA646-F8D0-4F25-893E-849F338C32D8}"/>
              </a:ext>
            </a:extLst>
          </p:cNvPr>
          <p:cNvSpPr txBox="1"/>
          <p:nvPr/>
        </p:nvSpPr>
        <p:spPr>
          <a:xfrm>
            <a:off x="659296" y="4786790"/>
            <a:ext cx="3200400" cy="318610"/>
          </a:xfrm>
          <a:prstGeom prst="rect">
            <a:avLst/>
          </a:prstGeom>
          <a:noFill/>
        </p:spPr>
        <p:txBody>
          <a:bodyPr wrap="square" rtlCol="0">
            <a:spAutoFit/>
          </a:bodyPr>
          <a:lstStyle/>
          <a:p>
            <a:r>
              <a:rPr lang="en-US" sz="1400" dirty="0"/>
              <a:t>Eye in angle closure. No TM is visible. </a:t>
            </a:r>
          </a:p>
        </p:txBody>
      </p:sp>
      <p:pic>
        <p:nvPicPr>
          <p:cNvPr id="4" name="Picture 3">
            <a:extLst>
              <a:ext uri="{FF2B5EF4-FFF2-40B4-BE49-F238E27FC236}">
                <a16:creationId xmlns:a16="http://schemas.microsoft.com/office/drawing/2014/main" id="{7CB8A4AD-71D0-441C-884A-C88D6480909E}"/>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228600" y="1724721"/>
            <a:ext cx="4213856" cy="3062069"/>
          </a:xfrm>
          <a:prstGeom prst="rect">
            <a:avLst/>
          </a:prstGeom>
        </p:spPr>
      </p:pic>
      <p:sp>
        <p:nvSpPr>
          <p:cNvPr id="11" name="TextBox 10">
            <a:extLst>
              <a:ext uri="{FF2B5EF4-FFF2-40B4-BE49-F238E27FC236}">
                <a16:creationId xmlns:a16="http://schemas.microsoft.com/office/drawing/2014/main" id="{E6C23948-CBFE-4DD1-9F27-C4AB94056524}"/>
              </a:ext>
            </a:extLst>
          </p:cNvPr>
          <p:cNvSpPr txBox="1"/>
          <p:nvPr/>
        </p:nvSpPr>
        <p:spPr>
          <a:xfrm>
            <a:off x="2259496" y="189094"/>
            <a:ext cx="4607480" cy="400110"/>
          </a:xfrm>
          <a:prstGeom prst="rect">
            <a:avLst/>
          </a:prstGeom>
          <a:solidFill>
            <a:schemeClr val="accent1">
              <a:lumMod val="60000"/>
              <a:lumOff val="40000"/>
            </a:schemeClr>
          </a:solidFill>
        </p:spPr>
        <p:txBody>
          <a:bodyPr wrap="none" rtlCol="0">
            <a:spAutoFit/>
          </a:bodyPr>
          <a:lstStyle/>
          <a:p>
            <a:pPr algn="ctr"/>
            <a:r>
              <a:rPr lang="en-US" sz="2000" b="1" dirty="0"/>
              <a:t>Secondary Angle Closure Glaucoma</a:t>
            </a:r>
          </a:p>
        </p:txBody>
      </p:sp>
    </p:spTree>
    <p:extLst>
      <p:ext uri="{BB962C8B-B14F-4D97-AF65-F5344CB8AC3E}">
        <p14:creationId xmlns:p14="http://schemas.microsoft.com/office/powerpoint/2010/main" val="615247508"/>
      </p:ext>
    </p:extLst>
  </p:cSld>
  <p:clrMapOvr>
    <a:masterClrMapping/>
  </p:clrMapOvr>
</p:sld>
</file>

<file path=ppt/slides/slide2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Straight Arrow Connector 12">
            <a:extLst>
              <a:ext uri="{FF2B5EF4-FFF2-40B4-BE49-F238E27FC236}">
                <a16:creationId xmlns:a16="http://schemas.microsoft.com/office/drawing/2014/main" id="{A6DE2085-829C-480C-9216-69D6039C0A37}"/>
              </a:ext>
            </a:extLst>
          </p:cNvPr>
          <p:cNvCxnSpPr>
            <a:cxnSpLocks/>
          </p:cNvCxnSpPr>
          <p:nvPr/>
        </p:nvCxnSpPr>
        <p:spPr>
          <a:xfrm>
            <a:off x="6717173" y="1828800"/>
            <a:ext cx="0" cy="3462754"/>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43014" name="Text Box 6"/>
          <p:cNvSpPr txBox="1">
            <a:spLocks noChangeArrowheads="1"/>
          </p:cNvSpPr>
          <p:nvPr/>
        </p:nvSpPr>
        <p:spPr bwMode="auto">
          <a:xfrm>
            <a:off x="533400" y="2356376"/>
            <a:ext cx="1005403"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Lens-</a:t>
            </a:r>
          </a:p>
          <a:p>
            <a:pPr algn="ctr" eaLnBrk="1" hangingPunct="1">
              <a:lnSpc>
                <a:spcPct val="80000"/>
              </a:lnSpc>
              <a:spcBef>
                <a:spcPct val="0"/>
              </a:spcBef>
              <a:buClrTx/>
              <a:buSzTx/>
              <a:buFontTx/>
              <a:buNone/>
            </a:pPr>
            <a:r>
              <a:rPr lang="en-US" altLang="en-US" sz="1800" dirty="0">
                <a:solidFill>
                  <a:schemeClr val="bg1">
                    <a:lumMod val="75000"/>
                  </a:schemeClr>
                </a:solidFill>
              </a:rPr>
              <a:t>Induced</a:t>
            </a:r>
          </a:p>
        </p:txBody>
      </p:sp>
      <p:sp>
        <p:nvSpPr>
          <p:cNvPr id="43017" name="Text Box 14"/>
          <p:cNvSpPr txBox="1">
            <a:spLocks noChangeArrowheads="1"/>
          </p:cNvSpPr>
          <p:nvPr/>
        </p:nvSpPr>
        <p:spPr bwMode="auto">
          <a:xfrm>
            <a:off x="3026498" y="2365901"/>
            <a:ext cx="1633781"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Aphakic/</a:t>
            </a:r>
          </a:p>
          <a:p>
            <a:pPr algn="ctr" eaLnBrk="1" hangingPunct="1">
              <a:lnSpc>
                <a:spcPct val="80000"/>
              </a:lnSpc>
              <a:spcBef>
                <a:spcPct val="0"/>
              </a:spcBef>
              <a:buClrTx/>
              <a:buSzTx/>
              <a:buFontTx/>
              <a:buNone/>
            </a:pPr>
            <a:r>
              <a:rPr lang="en-US" altLang="en-US" sz="1800" dirty="0" err="1">
                <a:solidFill>
                  <a:schemeClr val="bg1">
                    <a:lumMod val="75000"/>
                  </a:schemeClr>
                </a:solidFill>
              </a:rPr>
              <a:t>Pseudophakic</a:t>
            </a:r>
            <a:endParaRPr lang="en-US" altLang="en-US" sz="1800" dirty="0">
              <a:solidFill>
                <a:schemeClr val="bg1">
                  <a:lumMod val="75000"/>
                </a:schemeClr>
              </a:solidFill>
            </a:endParaRPr>
          </a:p>
        </p:txBody>
      </p:sp>
      <p:sp>
        <p:nvSpPr>
          <p:cNvPr id="43031" name="Text Box 35"/>
          <p:cNvSpPr txBox="1">
            <a:spLocks noChangeArrowheads="1"/>
          </p:cNvSpPr>
          <p:nvPr/>
        </p:nvSpPr>
        <p:spPr bwMode="auto">
          <a:xfrm>
            <a:off x="1190847" y="1295400"/>
            <a:ext cx="2473754"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solidFill>
                  <a:schemeClr val="bg1">
                    <a:lumMod val="75000"/>
                  </a:schemeClr>
                </a:solidFill>
              </a:rPr>
              <a:t>w/ Pupillary Block</a:t>
            </a:r>
          </a:p>
        </p:txBody>
      </p:sp>
      <p:sp>
        <p:nvSpPr>
          <p:cNvPr id="43032" name="Text Box 36"/>
          <p:cNvSpPr txBox="1">
            <a:spLocks noChangeArrowheads="1"/>
          </p:cNvSpPr>
          <p:nvPr/>
        </p:nvSpPr>
        <p:spPr bwMode="auto">
          <a:xfrm>
            <a:off x="5181600" y="1295400"/>
            <a:ext cx="2630848"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t>w/o Pupillary Block</a:t>
            </a:r>
          </a:p>
        </p:txBody>
      </p:sp>
      <p:sp>
        <p:nvSpPr>
          <p:cNvPr id="49" name="Rectangle 2">
            <a:extLst>
              <a:ext uri="{FF2B5EF4-FFF2-40B4-BE49-F238E27FC236}">
                <a16:creationId xmlns:a16="http://schemas.microsoft.com/office/drawing/2014/main" id="{240EE5BF-F7D2-4FC8-A5DD-F6B5423153C6}"/>
              </a:ext>
            </a:extLst>
          </p:cNvPr>
          <p:cNvSpPr>
            <a:spLocks noGrp="1" noChangeArrowheads="1"/>
          </p:cNvSpPr>
          <p:nvPr>
            <p:ph type="title"/>
          </p:nvPr>
        </p:nvSpPr>
        <p:spPr>
          <a:xfrm>
            <a:off x="457200" y="304800"/>
            <a:ext cx="7543800" cy="563562"/>
          </a:xfrm>
        </p:spPr>
        <p:txBody>
          <a:bodyPr/>
          <a:lstStyle/>
          <a:p>
            <a:pPr eaLnBrk="1" hangingPunct="1"/>
            <a:r>
              <a:rPr lang="en-US" altLang="en-US" sz="3500" dirty="0"/>
              <a:t>Q</a:t>
            </a:r>
          </a:p>
        </p:txBody>
      </p:sp>
      <p:sp>
        <p:nvSpPr>
          <p:cNvPr id="50" name="TextBox 49">
            <a:extLst>
              <a:ext uri="{FF2B5EF4-FFF2-40B4-BE49-F238E27FC236}">
                <a16:creationId xmlns:a16="http://schemas.microsoft.com/office/drawing/2014/main" id="{CF426230-46C8-405C-9015-99EF57762A2E}"/>
              </a:ext>
            </a:extLst>
          </p:cNvPr>
          <p:cNvSpPr txBox="1"/>
          <p:nvPr/>
        </p:nvSpPr>
        <p:spPr>
          <a:xfrm>
            <a:off x="2259496" y="189094"/>
            <a:ext cx="4607480" cy="400110"/>
          </a:xfrm>
          <a:prstGeom prst="rect">
            <a:avLst/>
          </a:prstGeom>
          <a:solidFill>
            <a:schemeClr val="accent1">
              <a:lumMod val="60000"/>
              <a:lumOff val="40000"/>
            </a:schemeClr>
          </a:solidFill>
        </p:spPr>
        <p:txBody>
          <a:bodyPr wrap="none" rtlCol="0">
            <a:spAutoFit/>
          </a:bodyPr>
          <a:lstStyle/>
          <a:p>
            <a:pPr algn="ctr"/>
            <a:r>
              <a:rPr lang="en-US" sz="2000" b="1" dirty="0"/>
              <a:t>Secondary Angle Closure Glaucoma</a:t>
            </a:r>
          </a:p>
        </p:txBody>
      </p:sp>
      <p:sp>
        <p:nvSpPr>
          <p:cNvPr id="2" name="TextBox 1">
            <a:extLst>
              <a:ext uri="{FF2B5EF4-FFF2-40B4-BE49-F238E27FC236}">
                <a16:creationId xmlns:a16="http://schemas.microsoft.com/office/drawing/2014/main" id="{A7E30BEC-923B-4C9A-A856-BDD0D882F6B8}"/>
              </a:ext>
            </a:extLst>
          </p:cNvPr>
          <p:cNvSpPr txBox="1"/>
          <p:nvPr/>
        </p:nvSpPr>
        <p:spPr>
          <a:xfrm>
            <a:off x="887305" y="2844119"/>
            <a:ext cx="1494320" cy="338554"/>
          </a:xfrm>
          <a:prstGeom prst="rect">
            <a:avLst/>
          </a:prstGeom>
          <a:noFill/>
        </p:spPr>
        <p:txBody>
          <a:bodyPr wrap="none" rtlCol="0">
            <a:spAutoFit/>
          </a:bodyPr>
          <a:lstStyle/>
          <a:p>
            <a:r>
              <a:rPr lang="en-US" sz="1600" dirty="0" err="1">
                <a:solidFill>
                  <a:schemeClr val="bg1">
                    <a:lumMod val="75000"/>
                  </a:schemeClr>
                </a:solidFill>
              </a:rPr>
              <a:t>Phacomorphic</a:t>
            </a:r>
            <a:endParaRPr lang="en-US" sz="1600" dirty="0">
              <a:solidFill>
                <a:schemeClr val="bg1">
                  <a:lumMod val="75000"/>
                </a:schemeClr>
              </a:solidFill>
            </a:endParaRPr>
          </a:p>
        </p:txBody>
      </p:sp>
      <p:sp>
        <p:nvSpPr>
          <p:cNvPr id="51" name="TextBox 50">
            <a:extLst>
              <a:ext uri="{FF2B5EF4-FFF2-40B4-BE49-F238E27FC236}">
                <a16:creationId xmlns:a16="http://schemas.microsoft.com/office/drawing/2014/main" id="{156069D4-340B-4160-A336-EBF73557CEE0}"/>
              </a:ext>
            </a:extLst>
          </p:cNvPr>
          <p:cNvSpPr txBox="1"/>
          <p:nvPr/>
        </p:nvSpPr>
        <p:spPr>
          <a:xfrm>
            <a:off x="884725" y="3175578"/>
            <a:ext cx="1402948" cy="338554"/>
          </a:xfrm>
          <a:prstGeom prst="rect">
            <a:avLst/>
          </a:prstGeom>
          <a:noFill/>
        </p:spPr>
        <p:txBody>
          <a:bodyPr wrap="none" rtlCol="0">
            <a:spAutoFit/>
          </a:bodyPr>
          <a:lstStyle/>
          <a:p>
            <a:r>
              <a:rPr lang="en-US" sz="1600" dirty="0">
                <a:solidFill>
                  <a:schemeClr val="bg1">
                    <a:lumMod val="75000"/>
                  </a:schemeClr>
                </a:solidFill>
              </a:rPr>
              <a:t>Ectopia </a:t>
            </a:r>
            <a:r>
              <a:rPr lang="en-US" sz="1600" dirty="0" err="1">
                <a:solidFill>
                  <a:schemeClr val="bg1">
                    <a:lumMod val="75000"/>
                  </a:schemeClr>
                </a:solidFill>
              </a:rPr>
              <a:t>lentis</a:t>
            </a:r>
            <a:endParaRPr lang="en-US" sz="1600" dirty="0">
              <a:solidFill>
                <a:schemeClr val="bg1">
                  <a:lumMod val="75000"/>
                </a:schemeClr>
              </a:solidFill>
            </a:endParaRPr>
          </a:p>
        </p:txBody>
      </p:sp>
      <p:cxnSp>
        <p:nvCxnSpPr>
          <p:cNvPr id="71" name="Straight Connector 70">
            <a:extLst>
              <a:ext uri="{FF2B5EF4-FFF2-40B4-BE49-F238E27FC236}">
                <a16:creationId xmlns:a16="http://schemas.microsoft.com/office/drawing/2014/main" id="{C104938D-BA8D-4E39-9D5F-9EE2012F2F3C}"/>
              </a:ext>
            </a:extLst>
          </p:cNvPr>
          <p:cNvCxnSpPr>
            <a:cxnSpLocks/>
          </p:cNvCxnSpPr>
          <p:nvPr/>
        </p:nvCxnSpPr>
        <p:spPr>
          <a:xfrm flipH="1">
            <a:off x="762665" y="3023488"/>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2A7E4E40-472F-4E50-8A7A-45C10FDD7171}"/>
              </a:ext>
            </a:extLst>
          </p:cNvPr>
          <p:cNvCxnSpPr>
            <a:cxnSpLocks/>
          </p:cNvCxnSpPr>
          <p:nvPr/>
        </p:nvCxnSpPr>
        <p:spPr>
          <a:xfrm flipH="1">
            <a:off x="762665" y="3347853"/>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C3924889-45B9-4383-9C9E-48F0A9C27AD8}"/>
              </a:ext>
            </a:extLst>
          </p:cNvPr>
          <p:cNvCxnSpPr>
            <a:cxnSpLocks/>
          </p:cNvCxnSpPr>
          <p:nvPr/>
        </p:nvCxnSpPr>
        <p:spPr>
          <a:xfrm flipH="1">
            <a:off x="748719" y="2838976"/>
            <a:ext cx="13947" cy="5088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 name="Straight Arrow Connector 5">
            <a:extLst>
              <a:ext uri="{FF2B5EF4-FFF2-40B4-BE49-F238E27FC236}">
                <a16:creationId xmlns:a16="http://schemas.microsoft.com/office/drawing/2014/main" id="{A3439F0C-5143-461F-8F3C-2E830785DEFC}"/>
              </a:ext>
            </a:extLst>
          </p:cNvPr>
          <p:cNvCxnSpPr>
            <a:stCxn id="50" idx="2"/>
          </p:cNvCxnSpPr>
          <p:nvPr/>
        </p:nvCxnSpPr>
        <p:spPr>
          <a:xfrm flipH="1">
            <a:off x="2971800" y="589204"/>
            <a:ext cx="1591436" cy="706196"/>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0" name="Straight Arrow Connector 9">
            <a:extLst>
              <a:ext uri="{FF2B5EF4-FFF2-40B4-BE49-F238E27FC236}">
                <a16:creationId xmlns:a16="http://schemas.microsoft.com/office/drawing/2014/main" id="{84DC796E-F6ED-4FBB-82D2-A260F480BF8A}"/>
              </a:ext>
            </a:extLst>
          </p:cNvPr>
          <p:cNvCxnSpPr>
            <a:cxnSpLocks/>
          </p:cNvCxnSpPr>
          <p:nvPr/>
        </p:nvCxnSpPr>
        <p:spPr>
          <a:xfrm>
            <a:off x="4572000" y="589204"/>
            <a:ext cx="1600200" cy="706196"/>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6" name="Straight Arrow Connector 25">
            <a:extLst>
              <a:ext uri="{FF2B5EF4-FFF2-40B4-BE49-F238E27FC236}">
                <a16:creationId xmlns:a16="http://schemas.microsoft.com/office/drawing/2014/main" id="{B70E0124-9B84-41A5-8D84-A66B7838A706}"/>
              </a:ext>
            </a:extLst>
          </p:cNvPr>
          <p:cNvCxnSpPr>
            <a:cxnSpLocks/>
          </p:cNvCxnSpPr>
          <p:nvPr/>
        </p:nvCxnSpPr>
        <p:spPr>
          <a:xfrm flipH="1">
            <a:off x="1159539" y="1828800"/>
            <a:ext cx="1290435" cy="478059"/>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28" name="Straight Arrow Connector 27">
            <a:extLst>
              <a:ext uri="{FF2B5EF4-FFF2-40B4-BE49-F238E27FC236}">
                <a16:creationId xmlns:a16="http://schemas.microsoft.com/office/drawing/2014/main" id="{567A4249-5C59-4416-8A8E-1C35913900AB}"/>
              </a:ext>
            </a:extLst>
          </p:cNvPr>
          <p:cNvCxnSpPr>
            <a:cxnSpLocks/>
          </p:cNvCxnSpPr>
          <p:nvPr/>
        </p:nvCxnSpPr>
        <p:spPr>
          <a:xfrm>
            <a:off x="2449973" y="1832208"/>
            <a:ext cx="1268784"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56" name="Text Box 6">
            <a:extLst>
              <a:ext uri="{FF2B5EF4-FFF2-40B4-BE49-F238E27FC236}">
                <a16:creationId xmlns:a16="http://schemas.microsoft.com/office/drawing/2014/main" id="{557983BD-9D64-49B9-A366-A08663B0451F}"/>
              </a:ext>
            </a:extLst>
          </p:cNvPr>
          <p:cNvSpPr txBox="1">
            <a:spLocks noChangeArrowheads="1"/>
          </p:cNvSpPr>
          <p:nvPr/>
        </p:nvSpPr>
        <p:spPr bwMode="auto">
          <a:xfrm>
            <a:off x="5029200" y="2356376"/>
            <a:ext cx="813043"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r" eaLnBrk="1" hangingPunct="1">
              <a:lnSpc>
                <a:spcPct val="80000"/>
              </a:lnSpc>
              <a:spcBef>
                <a:spcPct val="0"/>
              </a:spcBef>
              <a:buClrTx/>
              <a:buSzTx/>
              <a:buFontTx/>
              <a:buNone/>
            </a:pPr>
            <a:r>
              <a:rPr lang="en-US" altLang="en-US" sz="1800" dirty="0"/>
              <a:t>‘Push’</a:t>
            </a:r>
          </a:p>
        </p:txBody>
      </p:sp>
      <p:sp>
        <p:nvSpPr>
          <p:cNvPr id="57" name="Text Box 14">
            <a:extLst>
              <a:ext uri="{FF2B5EF4-FFF2-40B4-BE49-F238E27FC236}">
                <a16:creationId xmlns:a16="http://schemas.microsoft.com/office/drawing/2014/main" id="{5DAFA1C1-3A29-4C27-A379-663FDD22E326}"/>
              </a:ext>
            </a:extLst>
          </p:cNvPr>
          <p:cNvSpPr txBox="1">
            <a:spLocks noChangeArrowheads="1"/>
          </p:cNvSpPr>
          <p:nvPr/>
        </p:nvSpPr>
        <p:spPr bwMode="auto">
          <a:xfrm>
            <a:off x="7620000" y="2365901"/>
            <a:ext cx="671979"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‘Pull’</a:t>
            </a:r>
          </a:p>
        </p:txBody>
      </p:sp>
      <p:cxnSp>
        <p:nvCxnSpPr>
          <p:cNvPr id="58" name="Straight Arrow Connector 57">
            <a:extLst>
              <a:ext uri="{FF2B5EF4-FFF2-40B4-BE49-F238E27FC236}">
                <a16:creationId xmlns:a16="http://schemas.microsoft.com/office/drawing/2014/main" id="{E874FEE9-46BD-46A3-90A3-DE7CC220FBFF}"/>
              </a:ext>
            </a:extLst>
          </p:cNvPr>
          <p:cNvCxnSpPr>
            <a:cxnSpLocks/>
          </p:cNvCxnSpPr>
          <p:nvPr/>
        </p:nvCxnSpPr>
        <p:spPr>
          <a:xfrm flipH="1">
            <a:off x="5867400" y="1828800"/>
            <a:ext cx="849775" cy="477455"/>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59" name="Straight Arrow Connector 58">
            <a:extLst>
              <a:ext uri="{FF2B5EF4-FFF2-40B4-BE49-F238E27FC236}">
                <a16:creationId xmlns:a16="http://schemas.microsoft.com/office/drawing/2014/main" id="{C370A4A1-FE96-4E70-B89E-839542A5E241}"/>
              </a:ext>
            </a:extLst>
          </p:cNvPr>
          <p:cNvCxnSpPr>
            <a:cxnSpLocks/>
          </p:cNvCxnSpPr>
          <p:nvPr/>
        </p:nvCxnSpPr>
        <p:spPr>
          <a:xfrm>
            <a:off x="6717173" y="1832208"/>
            <a:ext cx="902827" cy="474047"/>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101" name="Text Box 42">
            <a:extLst>
              <a:ext uri="{FF2B5EF4-FFF2-40B4-BE49-F238E27FC236}">
                <a16:creationId xmlns:a16="http://schemas.microsoft.com/office/drawing/2014/main" id="{334BC1A9-19DE-4364-B6DD-2EE35901B8C6}"/>
              </a:ext>
            </a:extLst>
          </p:cNvPr>
          <p:cNvSpPr txBox="1">
            <a:spLocks noChangeArrowheads="1"/>
          </p:cNvSpPr>
          <p:nvPr/>
        </p:nvSpPr>
        <p:spPr bwMode="auto">
          <a:xfrm>
            <a:off x="5551406" y="3192546"/>
            <a:ext cx="2276072"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ERD/choroidal effusion</a:t>
            </a:r>
          </a:p>
        </p:txBody>
      </p:sp>
      <p:sp>
        <p:nvSpPr>
          <p:cNvPr id="103" name="Text Box 47">
            <a:extLst>
              <a:ext uri="{FF2B5EF4-FFF2-40B4-BE49-F238E27FC236}">
                <a16:creationId xmlns:a16="http://schemas.microsoft.com/office/drawing/2014/main" id="{B8E0D8FB-F6B2-4B80-97DB-EF49CE3BCD2B}"/>
              </a:ext>
            </a:extLst>
          </p:cNvPr>
          <p:cNvSpPr txBox="1">
            <a:spLocks noChangeArrowheads="1"/>
          </p:cNvSpPr>
          <p:nvPr/>
        </p:nvSpPr>
        <p:spPr bwMode="auto">
          <a:xfrm>
            <a:off x="5543446" y="4055146"/>
            <a:ext cx="1619354"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err="1">
                <a:solidFill>
                  <a:schemeClr val="bg1">
                    <a:lumMod val="75000"/>
                  </a:schemeClr>
                </a:solidFill>
              </a:rPr>
              <a:t>Nanophthalmos</a:t>
            </a:r>
            <a:endParaRPr lang="en-US" altLang="en-US" sz="1600" dirty="0">
              <a:solidFill>
                <a:schemeClr val="bg1">
                  <a:lumMod val="75000"/>
                </a:schemeClr>
              </a:solidFill>
            </a:endParaRPr>
          </a:p>
        </p:txBody>
      </p:sp>
      <p:cxnSp>
        <p:nvCxnSpPr>
          <p:cNvPr id="104" name="Straight Connector 103">
            <a:extLst>
              <a:ext uri="{FF2B5EF4-FFF2-40B4-BE49-F238E27FC236}">
                <a16:creationId xmlns:a16="http://schemas.microsoft.com/office/drawing/2014/main" id="{49D87D4A-E317-4446-9B95-5184CB3968F3}"/>
              </a:ext>
            </a:extLst>
          </p:cNvPr>
          <p:cNvCxnSpPr>
            <a:cxnSpLocks/>
          </p:cNvCxnSpPr>
          <p:nvPr/>
        </p:nvCxnSpPr>
        <p:spPr>
          <a:xfrm flipH="1">
            <a:off x="5316229" y="2667000"/>
            <a:ext cx="7397" cy="2531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5" name="Straight Connector 104">
            <a:extLst>
              <a:ext uri="{FF2B5EF4-FFF2-40B4-BE49-F238E27FC236}">
                <a16:creationId xmlns:a16="http://schemas.microsoft.com/office/drawing/2014/main" id="{F40B6D71-75A8-4A88-864D-00D14C2F710D}"/>
              </a:ext>
            </a:extLst>
          </p:cNvPr>
          <p:cNvCxnSpPr/>
          <p:nvPr/>
        </p:nvCxnSpPr>
        <p:spPr>
          <a:xfrm flipH="1">
            <a:off x="5323624" y="2832814"/>
            <a:ext cx="24447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6" name="Straight Connector 105">
            <a:extLst>
              <a:ext uri="{FF2B5EF4-FFF2-40B4-BE49-F238E27FC236}">
                <a16:creationId xmlns:a16="http://schemas.microsoft.com/office/drawing/2014/main" id="{010BF7B2-AA07-4DCF-822D-E2DB5CC0BF59}"/>
              </a:ext>
            </a:extLst>
          </p:cNvPr>
          <p:cNvCxnSpPr/>
          <p:nvPr/>
        </p:nvCxnSpPr>
        <p:spPr>
          <a:xfrm flipH="1">
            <a:off x="5323624" y="3360065"/>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a:extLst>
              <a:ext uri="{FF2B5EF4-FFF2-40B4-BE49-F238E27FC236}">
                <a16:creationId xmlns:a16="http://schemas.microsoft.com/office/drawing/2014/main" id="{BAC8035C-3999-4C31-93CD-6C0D2ADEB73B}"/>
              </a:ext>
            </a:extLst>
          </p:cNvPr>
          <p:cNvCxnSpPr/>
          <p:nvPr/>
        </p:nvCxnSpPr>
        <p:spPr>
          <a:xfrm flipH="1">
            <a:off x="5323536" y="3786938"/>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8" name="Straight Connector 107">
            <a:extLst>
              <a:ext uri="{FF2B5EF4-FFF2-40B4-BE49-F238E27FC236}">
                <a16:creationId xmlns:a16="http://schemas.microsoft.com/office/drawing/2014/main" id="{DB64CAEE-69B4-426A-8A5B-D1269DBF0F66}"/>
              </a:ext>
            </a:extLst>
          </p:cNvPr>
          <p:cNvCxnSpPr/>
          <p:nvPr/>
        </p:nvCxnSpPr>
        <p:spPr>
          <a:xfrm flipH="1">
            <a:off x="5327493" y="4249152"/>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12" name="Straight Connector 111">
            <a:extLst>
              <a:ext uri="{FF2B5EF4-FFF2-40B4-BE49-F238E27FC236}">
                <a16:creationId xmlns:a16="http://schemas.microsoft.com/office/drawing/2014/main" id="{99A16C30-4BE4-48E5-8B65-0C5F3039B8DC}"/>
              </a:ext>
            </a:extLst>
          </p:cNvPr>
          <p:cNvCxnSpPr/>
          <p:nvPr/>
        </p:nvCxnSpPr>
        <p:spPr>
          <a:xfrm flipH="1">
            <a:off x="5333455" y="51816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13" name="Text Box 42">
            <a:extLst>
              <a:ext uri="{FF2B5EF4-FFF2-40B4-BE49-F238E27FC236}">
                <a16:creationId xmlns:a16="http://schemas.microsoft.com/office/drawing/2014/main" id="{056DFFD9-3CA2-42E7-90FE-4F14522E3504}"/>
              </a:ext>
            </a:extLst>
          </p:cNvPr>
          <p:cNvSpPr txBox="1">
            <a:spLocks noChangeArrowheads="1"/>
          </p:cNvSpPr>
          <p:nvPr/>
        </p:nvSpPr>
        <p:spPr bwMode="auto">
          <a:xfrm>
            <a:off x="5533954" y="3623846"/>
            <a:ext cx="1563248"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Retinal surgery</a:t>
            </a:r>
          </a:p>
        </p:txBody>
      </p:sp>
      <p:sp>
        <p:nvSpPr>
          <p:cNvPr id="118" name="Text Box 47">
            <a:extLst>
              <a:ext uri="{FF2B5EF4-FFF2-40B4-BE49-F238E27FC236}">
                <a16:creationId xmlns:a16="http://schemas.microsoft.com/office/drawing/2014/main" id="{3F59D898-ECAD-49F0-9425-2A1BC8DDA7B5}"/>
              </a:ext>
            </a:extLst>
          </p:cNvPr>
          <p:cNvSpPr txBox="1">
            <a:spLocks noChangeArrowheads="1"/>
          </p:cNvSpPr>
          <p:nvPr/>
        </p:nvSpPr>
        <p:spPr bwMode="auto">
          <a:xfrm>
            <a:off x="5523688" y="4538246"/>
            <a:ext cx="1516762"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b="1" dirty="0"/>
              <a:t>Drug-induced</a:t>
            </a:r>
          </a:p>
        </p:txBody>
      </p:sp>
      <p:sp>
        <p:nvSpPr>
          <p:cNvPr id="121" name="Text Box 45">
            <a:extLst>
              <a:ext uri="{FF2B5EF4-FFF2-40B4-BE49-F238E27FC236}">
                <a16:creationId xmlns:a16="http://schemas.microsoft.com/office/drawing/2014/main" id="{261B7576-5E47-4AEB-A7FB-9A1B9ECB52C4}"/>
              </a:ext>
            </a:extLst>
          </p:cNvPr>
          <p:cNvSpPr txBox="1">
            <a:spLocks noChangeArrowheads="1"/>
          </p:cNvSpPr>
          <p:nvPr/>
        </p:nvSpPr>
        <p:spPr bwMode="auto">
          <a:xfrm>
            <a:off x="5523688" y="5013493"/>
            <a:ext cx="582211"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PFV</a:t>
            </a:r>
          </a:p>
        </p:txBody>
      </p:sp>
      <p:sp>
        <p:nvSpPr>
          <p:cNvPr id="16" name="TextBox 15">
            <a:extLst>
              <a:ext uri="{FF2B5EF4-FFF2-40B4-BE49-F238E27FC236}">
                <a16:creationId xmlns:a16="http://schemas.microsoft.com/office/drawing/2014/main" id="{984E008D-FBBA-42B4-940E-EA26772E0161}"/>
              </a:ext>
            </a:extLst>
          </p:cNvPr>
          <p:cNvSpPr txBox="1"/>
          <p:nvPr/>
        </p:nvSpPr>
        <p:spPr>
          <a:xfrm>
            <a:off x="6230528" y="5257800"/>
            <a:ext cx="1326004" cy="369332"/>
          </a:xfrm>
          <a:prstGeom prst="rect">
            <a:avLst/>
          </a:prstGeom>
          <a:noFill/>
        </p:spPr>
        <p:txBody>
          <a:bodyPr wrap="none" rtlCol="0">
            <a:spAutoFit/>
          </a:bodyPr>
          <a:lstStyle/>
          <a:p>
            <a:pPr algn="ctr"/>
            <a:r>
              <a:rPr lang="en-US" dirty="0">
                <a:solidFill>
                  <a:schemeClr val="bg1">
                    <a:lumMod val="75000"/>
                  </a:schemeClr>
                </a:solidFill>
              </a:rPr>
              <a:t>Both/Either</a:t>
            </a:r>
          </a:p>
        </p:txBody>
      </p:sp>
      <p:cxnSp>
        <p:nvCxnSpPr>
          <p:cNvPr id="125" name="Straight Connector 124">
            <a:extLst>
              <a:ext uri="{FF2B5EF4-FFF2-40B4-BE49-F238E27FC236}">
                <a16:creationId xmlns:a16="http://schemas.microsoft.com/office/drawing/2014/main" id="{01138141-D318-4ED7-A7FE-D8F2155CE890}"/>
              </a:ext>
            </a:extLst>
          </p:cNvPr>
          <p:cNvCxnSpPr/>
          <p:nvPr/>
        </p:nvCxnSpPr>
        <p:spPr>
          <a:xfrm flipH="1">
            <a:off x="5334000" y="4724400"/>
            <a:ext cx="24447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00" name="Text Box 23">
            <a:extLst>
              <a:ext uri="{FF2B5EF4-FFF2-40B4-BE49-F238E27FC236}">
                <a16:creationId xmlns:a16="http://schemas.microsoft.com/office/drawing/2014/main" id="{D8F2FCFF-2984-4836-B000-9C5601A8EAAA}"/>
              </a:ext>
            </a:extLst>
          </p:cNvPr>
          <p:cNvSpPr txBox="1">
            <a:spLocks noChangeArrowheads="1"/>
          </p:cNvSpPr>
          <p:nvPr/>
        </p:nvSpPr>
        <p:spPr bwMode="auto">
          <a:xfrm>
            <a:off x="5530369" y="2667000"/>
            <a:ext cx="2143536"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Aqueous misdirection</a:t>
            </a:r>
          </a:p>
        </p:txBody>
      </p:sp>
      <p:sp>
        <p:nvSpPr>
          <p:cNvPr id="37" name="TextBox 36">
            <a:extLst>
              <a:ext uri="{FF2B5EF4-FFF2-40B4-BE49-F238E27FC236}">
                <a16:creationId xmlns:a16="http://schemas.microsoft.com/office/drawing/2014/main" id="{AA7C1905-3F86-4163-A06F-7D7233AE9BF0}"/>
              </a:ext>
            </a:extLst>
          </p:cNvPr>
          <p:cNvSpPr txBox="1"/>
          <p:nvPr/>
        </p:nvSpPr>
        <p:spPr>
          <a:xfrm>
            <a:off x="291298" y="2190512"/>
            <a:ext cx="5271302" cy="4278094"/>
          </a:xfrm>
          <a:prstGeom prst="rect">
            <a:avLst/>
          </a:prstGeom>
          <a:solidFill>
            <a:schemeClr val="accent1">
              <a:lumMod val="40000"/>
              <a:lumOff val="60000"/>
            </a:schemeClr>
          </a:solidFill>
        </p:spPr>
        <p:txBody>
          <a:bodyPr wrap="square" rtlCol="0">
            <a:spAutoFit/>
          </a:bodyPr>
          <a:lstStyle/>
          <a:p>
            <a:r>
              <a:rPr lang="en-US" sz="1600" i="1" dirty="0">
                <a:solidFill>
                  <a:schemeClr val="bg1">
                    <a:lumMod val="75000"/>
                  </a:schemeClr>
                </a:solidFill>
              </a:rPr>
              <a:t>The </a:t>
            </a:r>
            <a:r>
              <a:rPr lang="en-US" sz="1600" dirty="0">
                <a:solidFill>
                  <a:schemeClr val="bg1">
                    <a:lumMod val="75000"/>
                  </a:schemeClr>
                </a:solidFill>
              </a:rPr>
              <a:t>Glaucoma</a:t>
            </a:r>
            <a:r>
              <a:rPr lang="en-US" sz="1600" i="1" dirty="0">
                <a:solidFill>
                  <a:schemeClr val="bg1">
                    <a:lumMod val="75000"/>
                  </a:schemeClr>
                </a:solidFill>
              </a:rPr>
              <a:t> book addresses only one drug re inducing ACG. Which one?</a:t>
            </a:r>
          </a:p>
          <a:p>
            <a:r>
              <a:rPr lang="en-US" sz="1600" dirty="0">
                <a:solidFill>
                  <a:schemeClr val="bg1">
                    <a:lumMod val="75000"/>
                  </a:schemeClr>
                </a:solidFill>
              </a:rPr>
              <a:t>Topiramate</a:t>
            </a:r>
          </a:p>
          <a:p>
            <a:endParaRPr lang="en-US" sz="1600" dirty="0">
              <a:solidFill>
                <a:schemeClr val="bg1">
                  <a:lumMod val="75000"/>
                </a:schemeClr>
              </a:solidFill>
            </a:endParaRPr>
          </a:p>
          <a:p>
            <a:r>
              <a:rPr lang="en-US" sz="1600" i="1" dirty="0">
                <a:solidFill>
                  <a:schemeClr val="bg1">
                    <a:lumMod val="75000"/>
                  </a:schemeClr>
                </a:solidFill>
              </a:rPr>
              <a:t>What are the common indications for topiramate use?</a:t>
            </a:r>
          </a:p>
          <a:p>
            <a:r>
              <a:rPr lang="en-US" sz="1600" dirty="0">
                <a:solidFill>
                  <a:schemeClr val="bg1">
                    <a:lumMod val="75000"/>
                  </a:schemeClr>
                </a:solidFill>
              </a:rPr>
              <a:t>--Migraine prophylaxis</a:t>
            </a:r>
          </a:p>
          <a:p>
            <a:r>
              <a:rPr lang="en-US" sz="1600" dirty="0">
                <a:solidFill>
                  <a:schemeClr val="bg1">
                    <a:lumMod val="75000"/>
                  </a:schemeClr>
                </a:solidFill>
              </a:rPr>
              <a:t>--Idiopathic intracranial hypertension</a:t>
            </a:r>
          </a:p>
          <a:p>
            <a:endParaRPr lang="en-US" sz="1600" dirty="0">
              <a:solidFill>
                <a:schemeClr val="bg1">
                  <a:lumMod val="75000"/>
                </a:schemeClr>
              </a:solidFill>
            </a:endParaRPr>
          </a:p>
          <a:p>
            <a:r>
              <a:rPr lang="en-US" sz="1600" i="1" dirty="0">
                <a:solidFill>
                  <a:schemeClr val="bg1">
                    <a:lumMod val="75000"/>
                  </a:schemeClr>
                </a:solidFill>
              </a:rPr>
              <a:t>What is the mechanism of angle closure?</a:t>
            </a:r>
          </a:p>
          <a:p>
            <a:r>
              <a:rPr lang="en-US" sz="1600" dirty="0">
                <a:solidFill>
                  <a:schemeClr val="bg1">
                    <a:lumMod val="75000"/>
                  </a:schemeClr>
                </a:solidFill>
              </a:rPr>
              <a:t>Ciliochoroidal effusion  leads to zonular relaxation, which leads to pronounced anterior movement of the lens-iris diaphragm, which shallows the AC and causes the peripheral iris to appose and close the angle</a:t>
            </a:r>
          </a:p>
          <a:p>
            <a:endParaRPr lang="en-US" sz="1600" dirty="0">
              <a:solidFill>
                <a:schemeClr val="bg1">
                  <a:lumMod val="75000"/>
                </a:schemeClr>
              </a:solidFill>
            </a:endParaRPr>
          </a:p>
          <a:p>
            <a:r>
              <a:rPr lang="en-US" sz="1600" i="1" dirty="0">
                <a:solidFill>
                  <a:schemeClr val="bg1">
                    <a:lumMod val="75000"/>
                  </a:schemeClr>
                </a:solidFill>
              </a:rPr>
              <a:t>What is the classic presentation of topiramate-induced ACG?</a:t>
            </a:r>
          </a:p>
          <a:p>
            <a:r>
              <a:rPr lang="en-US" sz="1600" dirty="0">
                <a:solidFill>
                  <a:schemeClr val="bg1">
                    <a:lumMod val="75000"/>
                  </a:schemeClr>
                </a:solidFill>
              </a:rPr>
              <a:t>Severe  bilateral  ocular pain, plus </a:t>
            </a:r>
            <a:r>
              <a:rPr lang="en-US" sz="1600" b="1" dirty="0">
                <a:solidFill>
                  <a:srgbClr val="0000FF"/>
                </a:solidFill>
              </a:rPr>
              <a:t>blurry vision</a:t>
            </a:r>
          </a:p>
        </p:txBody>
      </p:sp>
      <p:sp>
        <p:nvSpPr>
          <p:cNvPr id="39" name="TextBox 38">
            <a:extLst>
              <a:ext uri="{FF2B5EF4-FFF2-40B4-BE49-F238E27FC236}">
                <a16:creationId xmlns:a16="http://schemas.microsoft.com/office/drawing/2014/main" id="{488334CB-11A5-485B-89AB-E6CC2C7E29A3}"/>
              </a:ext>
            </a:extLst>
          </p:cNvPr>
          <p:cNvSpPr txBox="1"/>
          <p:nvPr/>
        </p:nvSpPr>
        <p:spPr>
          <a:xfrm>
            <a:off x="373765" y="4495562"/>
            <a:ext cx="5112635" cy="1600438"/>
          </a:xfrm>
          <a:prstGeom prst="rect">
            <a:avLst/>
          </a:prstGeom>
          <a:solidFill>
            <a:schemeClr val="accent6">
              <a:lumMod val="40000"/>
              <a:lumOff val="60000"/>
            </a:schemeClr>
          </a:solidFill>
        </p:spPr>
        <p:txBody>
          <a:bodyPr wrap="square" rtlCol="0">
            <a:spAutoFit/>
          </a:bodyPr>
          <a:lstStyle/>
          <a:p>
            <a:r>
              <a:rPr lang="en-US" sz="1400" i="1" dirty="0">
                <a:solidFill>
                  <a:srgbClr val="0000FF"/>
                </a:solidFill>
              </a:rPr>
              <a:t>What causes the blurry vision? (Other than corneal edema.)</a:t>
            </a:r>
          </a:p>
          <a:p>
            <a:r>
              <a:rPr lang="en-US" sz="1400" dirty="0">
                <a:solidFill>
                  <a:srgbClr val="0000FF"/>
                </a:solidFill>
              </a:rPr>
              <a:t>Myopic shift</a:t>
            </a:r>
          </a:p>
          <a:p>
            <a:endParaRPr lang="en-US" sz="1400" dirty="0">
              <a:solidFill>
                <a:srgbClr val="0000FF"/>
              </a:solidFill>
            </a:endParaRPr>
          </a:p>
          <a:p>
            <a:r>
              <a:rPr lang="en-US" sz="1400" i="1" dirty="0">
                <a:solidFill>
                  <a:srgbClr val="0000FF"/>
                </a:solidFill>
              </a:rPr>
              <a:t>Why do these pts get myopic shift?</a:t>
            </a:r>
            <a:endParaRPr lang="en-US" sz="1400" i="1" dirty="0">
              <a:solidFill>
                <a:schemeClr val="accent6">
                  <a:lumMod val="40000"/>
                  <a:lumOff val="60000"/>
                </a:schemeClr>
              </a:solidFill>
            </a:endParaRPr>
          </a:p>
          <a:p>
            <a:r>
              <a:rPr lang="en-US" sz="1400" dirty="0">
                <a:solidFill>
                  <a:schemeClr val="accent6">
                    <a:lumMod val="40000"/>
                    <a:lumOff val="60000"/>
                  </a:schemeClr>
                </a:solidFill>
              </a:rPr>
              <a:t>Forward displacement of the lens increases its effective power (</a:t>
            </a:r>
            <a:r>
              <a:rPr lang="en-US" sz="1400" dirty="0" err="1">
                <a:solidFill>
                  <a:schemeClr val="accent6">
                    <a:lumMod val="40000"/>
                    <a:lumOff val="60000"/>
                  </a:schemeClr>
                </a:solidFill>
              </a:rPr>
              <a:t>ie</a:t>
            </a:r>
            <a:r>
              <a:rPr lang="en-US" sz="1400" dirty="0">
                <a:solidFill>
                  <a:schemeClr val="accent6">
                    <a:lumMod val="40000"/>
                    <a:lumOff val="60000"/>
                  </a:schemeClr>
                </a:solidFill>
              </a:rPr>
              <a:t>, the  secondary  focal point of a previously emmetropic eye will be pulled forward into the vitreous)</a:t>
            </a:r>
          </a:p>
        </p:txBody>
      </p:sp>
      <p:sp>
        <p:nvSpPr>
          <p:cNvPr id="36" name="Oval 35">
            <a:extLst>
              <a:ext uri="{FF2B5EF4-FFF2-40B4-BE49-F238E27FC236}">
                <a16:creationId xmlns:a16="http://schemas.microsoft.com/office/drawing/2014/main" id="{D6542147-4985-4B99-9C18-1F765A648387}"/>
              </a:ext>
            </a:extLst>
          </p:cNvPr>
          <p:cNvSpPr/>
          <p:nvPr/>
        </p:nvSpPr>
        <p:spPr>
          <a:xfrm>
            <a:off x="5441637" y="4462669"/>
            <a:ext cx="1655565" cy="490331"/>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Oval 37">
            <a:extLst>
              <a:ext uri="{FF2B5EF4-FFF2-40B4-BE49-F238E27FC236}">
                <a16:creationId xmlns:a16="http://schemas.microsoft.com/office/drawing/2014/main" id="{28435D35-10BA-4AB9-BE03-A4DBE233C066}"/>
              </a:ext>
            </a:extLst>
          </p:cNvPr>
          <p:cNvSpPr/>
          <p:nvPr/>
        </p:nvSpPr>
        <p:spPr>
          <a:xfrm>
            <a:off x="3390759" y="6059815"/>
            <a:ext cx="1449698" cy="417961"/>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234556506"/>
      </p:ext>
    </p:extLst>
  </p:cSld>
  <p:clrMapOvr>
    <a:masterClrMapping/>
  </p:clrMapOvr>
</p:sld>
</file>

<file path=ppt/slides/slide2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Straight Arrow Connector 12">
            <a:extLst>
              <a:ext uri="{FF2B5EF4-FFF2-40B4-BE49-F238E27FC236}">
                <a16:creationId xmlns:a16="http://schemas.microsoft.com/office/drawing/2014/main" id="{A6DE2085-829C-480C-9216-69D6039C0A37}"/>
              </a:ext>
            </a:extLst>
          </p:cNvPr>
          <p:cNvCxnSpPr>
            <a:cxnSpLocks/>
          </p:cNvCxnSpPr>
          <p:nvPr/>
        </p:nvCxnSpPr>
        <p:spPr>
          <a:xfrm>
            <a:off x="6717173" y="1828800"/>
            <a:ext cx="0" cy="3462754"/>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43014" name="Text Box 6"/>
          <p:cNvSpPr txBox="1">
            <a:spLocks noChangeArrowheads="1"/>
          </p:cNvSpPr>
          <p:nvPr/>
        </p:nvSpPr>
        <p:spPr bwMode="auto">
          <a:xfrm>
            <a:off x="533400" y="2356376"/>
            <a:ext cx="1005403"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Lens-</a:t>
            </a:r>
          </a:p>
          <a:p>
            <a:pPr algn="ctr" eaLnBrk="1" hangingPunct="1">
              <a:lnSpc>
                <a:spcPct val="80000"/>
              </a:lnSpc>
              <a:spcBef>
                <a:spcPct val="0"/>
              </a:spcBef>
              <a:buClrTx/>
              <a:buSzTx/>
              <a:buFontTx/>
              <a:buNone/>
            </a:pPr>
            <a:r>
              <a:rPr lang="en-US" altLang="en-US" sz="1800" dirty="0">
                <a:solidFill>
                  <a:schemeClr val="bg1">
                    <a:lumMod val="75000"/>
                  </a:schemeClr>
                </a:solidFill>
              </a:rPr>
              <a:t>Induced</a:t>
            </a:r>
          </a:p>
        </p:txBody>
      </p:sp>
      <p:sp>
        <p:nvSpPr>
          <p:cNvPr id="43017" name="Text Box 14"/>
          <p:cNvSpPr txBox="1">
            <a:spLocks noChangeArrowheads="1"/>
          </p:cNvSpPr>
          <p:nvPr/>
        </p:nvSpPr>
        <p:spPr bwMode="auto">
          <a:xfrm>
            <a:off x="3026498" y="2365901"/>
            <a:ext cx="1633781"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Aphakic/</a:t>
            </a:r>
          </a:p>
          <a:p>
            <a:pPr algn="ctr" eaLnBrk="1" hangingPunct="1">
              <a:lnSpc>
                <a:spcPct val="80000"/>
              </a:lnSpc>
              <a:spcBef>
                <a:spcPct val="0"/>
              </a:spcBef>
              <a:buClrTx/>
              <a:buSzTx/>
              <a:buFontTx/>
              <a:buNone/>
            </a:pPr>
            <a:r>
              <a:rPr lang="en-US" altLang="en-US" sz="1800" dirty="0" err="1">
                <a:solidFill>
                  <a:schemeClr val="bg1">
                    <a:lumMod val="75000"/>
                  </a:schemeClr>
                </a:solidFill>
              </a:rPr>
              <a:t>Pseudophakic</a:t>
            </a:r>
            <a:endParaRPr lang="en-US" altLang="en-US" sz="1800" dirty="0">
              <a:solidFill>
                <a:schemeClr val="bg1">
                  <a:lumMod val="75000"/>
                </a:schemeClr>
              </a:solidFill>
            </a:endParaRPr>
          </a:p>
        </p:txBody>
      </p:sp>
      <p:sp>
        <p:nvSpPr>
          <p:cNvPr id="43031" name="Text Box 35"/>
          <p:cNvSpPr txBox="1">
            <a:spLocks noChangeArrowheads="1"/>
          </p:cNvSpPr>
          <p:nvPr/>
        </p:nvSpPr>
        <p:spPr bwMode="auto">
          <a:xfrm>
            <a:off x="1190847" y="1295400"/>
            <a:ext cx="2473754"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solidFill>
                  <a:schemeClr val="bg1">
                    <a:lumMod val="75000"/>
                  </a:schemeClr>
                </a:solidFill>
              </a:rPr>
              <a:t>w/ Pupillary Block</a:t>
            </a:r>
          </a:p>
        </p:txBody>
      </p:sp>
      <p:sp>
        <p:nvSpPr>
          <p:cNvPr id="43032" name="Text Box 36"/>
          <p:cNvSpPr txBox="1">
            <a:spLocks noChangeArrowheads="1"/>
          </p:cNvSpPr>
          <p:nvPr/>
        </p:nvSpPr>
        <p:spPr bwMode="auto">
          <a:xfrm>
            <a:off x="5181600" y="1295400"/>
            <a:ext cx="2630848"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t>w/o Pupillary Block</a:t>
            </a:r>
          </a:p>
        </p:txBody>
      </p:sp>
      <p:sp>
        <p:nvSpPr>
          <p:cNvPr id="49" name="Rectangle 2">
            <a:extLst>
              <a:ext uri="{FF2B5EF4-FFF2-40B4-BE49-F238E27FC236}">
                <a16:creationId xmlns:a16="http://schemas.microsoft.com/office/drawing/2014/main" id="{240EE5BF-F7D2-4FC8-A5DD-F6B5423153C6}"/>
              </a:ext>
            </a:extLst>
          </p:cNvPr>
          <p:cNvSpPr>
            <a:spLocks noGrp="1" noChangeArrowheads="1"/>
          </p:cNvSpPr>
          <p:nvPr>
            <p:ph type="title"/>
          </p:nvPr>
        </p:nvSpPr>
        <p:spPr>
          <a:xfrm>
            <a:off x="457200" y="304800"/>
            <a:ext cx="7543800" cy="563562"/>
          </a:xfrm>
        </p:spPr>
        <p:txBody>
          <a:bodyPr/>
          <a:lstStyle/>
          <a:p>
            <a:pPr eaLnBrk="1" hangingPunct="1"/>
            <a:r>
              <a:rPr lang="en-US" altLang="en-US" sz="3500" dirty="0"/>
              <a:t>Q/A</a:t>
            </a:r>
          </a:p>
        </p:txBody>
      </p:sp>
      <p:sp>
        <p:nvSpPr>
          <p:cNvPr id="50" name="TextBox 49">
            <a:extLst>
              <a:ext uri="{FF2B5EF4-FFF2-40B4-BE49-F238E27FC236}">
                <a16:creationId xmlns:a16="http://schemas.microsoft.com/office/drawing/2014/main" id="{CF426230-46C8-405C-9015-99EF57762A2E}"/>
              </a:ext>
            </a:extLst>
          </p:cNvPr>
          <p:cNvSpPr txBox="1"/>
          <p:nvPr/>
        </p:nvSpPr>
        <p:spPr>
          <a:xfrm>
            <a:off x="2259496" y="189094"/>
            <a:ext cx="4607480" cy="400110"/>
          </a:xfrm>
          <a:prstGeom prst="rect">
            <a:avLst/>
          </a:prstGeom>
          <a:solidFill>
            <a:schemeClr val="accent1">
              <a:lumMod val="60000"/>
              <a:lumOff val="40000"/>
            </a:schemeClr>
          </a:solidFill>
        </p:spPr>
        <p:txBody>
          <a:bodyPr wrap="none" rtlCol="0">
            <a:spAutoFit/>
          </a:bodyPr>
          <a:lstStyle/>
          <a:p>
            <a:pPr algn="ctr"/>
            <a:r>
              <a:rPr lang="en-US" sz="2000" b="1" dirty="0"/>
              <a:t>Secondary Angle Closure Glaucoma</a:t>
            </a:r>
          </a:p>
        </p:txBody>
      </p:sp>
      <p:sp>
        <p:nvSpPr>
          <p:cNvPr id="2" name="TextBox 1">
            <a:extLst>
              <a:ext uri="{FF2B5EF4-FFF2-40B4-BE49-F238E27FC236}">
                <a16:creationId xmlns:a16="http://schemas.microsoft.com/office/drawing/2014/main" id="{A7E30BEC-923B-4C9A-A856-BDD0D882F6B8}"/>
              </a:ext>
            </a:extLst>
          </p:cNvPr>
          <p:cNvSpPr txBox="1"/>
          <p:nvPr/>
        </p:nvSpPr>
        <p:spPr>
          <a:xfrm>
            <a:off x="887305" y="2844119"/>
            <a:ext cx="1494320" cy="338554"/>
          </a:xfrm>
          <a:prstGeom prst="rect">
            <a:avLst/>
          </a:prstGeom>
          <a:noFill/>
        </p:spPr>
        <p:txBody>
          <a:bodyPr wrap="none" rtlCol="0">
            <a:spAutoFit/>
          </a:bodyPr>
          <a:lstStyle/>
          <a:p>
            <a:r>
              <a:rPr lang="en-US" sz="1600" dirty="0" err="1">
                <a:solidFill>
                  <a:schemeClr val="bg1">
                    <a:lumMod val="75000"/>
                  </a:schemeClr>
                </a:solidFill>
              </a:rPr>
              <a:t>Phacomorphic</a:t>
            </a:r>
            <a:endParaRPr lang="en-US" sz="1600" dirty="0">
              <a:solidFill>
                <a:schemeClr val="bg1">
                  <a:lumMod val="75000"/>
                </a:schemeClr>
              </a:solidFill>
            </a:endParaRPr>
          </a:p>
        </p:txBody>
      </p:sp>
      <p:sp>
        <p:nvSpPr>
          <p:cNvPr id="51" name="TextBox 50">
            <a:extLst>
              <a:ext uri="{FF2B5EF4-FFF2-40B4-BE49-F238E27FC236}">
                <a16:creationId xmlns:a16="http://schemas.microsoft.com/office/drawing/2014/main" id="{156069D4-340B-4160-A336-EBF73557CEE0}"/>
              </a:ext>
            </a:extLst>
          </p:cNvPr>
          <p:cNvSpPr txBox="1"/>
          <p:nvPr/>
        </p:nvSpPr>
        <p:spPr>
          <a:xfrm>
            <a:off x="884725" y="3175578"/>
            <a:ext cx="1402948" cy="338554"/>
          </a:xfrm>
          <a:prstGeom prst="rect">
            <a:avLst/>
          </a:prstGeom>
          <a:noFill/>
        </p:spPr>
        <p:txBody>
          <a:bodyPr wrap="none" rtlCol="0">
            <a:spAutoFit/>
          </a:bodyPr>
          <a:lstStyle/>
          <a:p>
            <a:r>
              <a:rPr lang="en-US" sz="1600" dirty="0">
                <a:solidFill>
                  <a:schemeClr val="bg1">
                    <a:lumMod val="75000"/>
                  </a:schemeClr>
                </a:solidFill>
              </a:rPr>
              <a:t>Ectopia </a:t>
            </a:r>
            <a:r>
              <a:rPr lang="en-US" sz="1600" dirty="0" err="1">
                <a:solidFill>
                  <a:schemeClr val="bg1">
                    <a:lumMod val="75000"/>
                  </a:schemeClr>
                </a:solidFill>
              </a:rPr>
              <a:t>lentis</a:t>
            </a:r>
            <a:endParaRPr lang="en-US" sz="1600" dirty="0">
              <a:solidFill>
                <a:schemeClr val="bg1">
                  <a:lumMod val="75000"/>
                </a:schemeClr>
              </a:solidFill>
            </a:endParaRPr>
          </a:p>
        </p:txBody>
      </p:sp>
      <p:cxnSp>
        <p:nvCxnSpPr>
          <p:cNvPr id="71" name="Straight Connector 70">
            <a:extLst>
              <a:ext uri="{FF2B5EF4-FFF2-40B4-BE49-F238E27FC236}">
                <a16:creationId xmlns:a16="http://schemas.microsoft.com/office/drawing/2014/main" id="{C104938D-BA8D-4E39-9D5F-9EE2012F2F3C}"/>
              </a:ext>
            </a:extLst>
          </p:cNvPr>
          <p:cNvCxnSpPr>
            <a:cxnSpLocks/>
          </p:cNvCxnSpPr>
          <p:nvPr/>
        </p:nvCxnSpPr>
        <p:spPr>
          <a:xfrm flipH="1">
            <a:off x="762665" y="3023488"/>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2A7E4E40-472F-4E50-8A7A-45C10FDD7171}"/>
              </a:ext>
            </a:extLst>
          </p:cNvPr>
          <p:cNvCxnSpPr>
            <a:cxnSpLocks/>
          </p:cNvCxnSpPr>
          <p:nvPr/>
        </p:nvCxnSpPr>
        <p:spPr>
          <a:xfrm flipH="1">
            <a:off x="762665" y="3347853"/>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C3924889-45B9-4383-9C9E-48F0A9C27AD8}"/>
              </a:ext>
            </a:extLst>
          </p:cNvPr>
          <p:cNvCxnSpPr>
            <a:cxnSpLocks/>
          </p:cNvCxnSpPr>
          <p:nvPr/>
        </p:nvCxnSpPr>
        <p:spPr>
          <a:xfrm flipH="1">
            <a:off x="748719" y="2838976"/>
            <a:ext cx="13947" cy="5088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 name="Straight Arrow Connector 5">
            <a:extLst>
              <a:ext uri="{FF2B5EF4-FFF2-40B4-BE49-F238E27FC236}">
                <a16:creationId xmlns:a16="http://schemas.microsoft.com/office/drawing/2014/main" id="{A3439F0C-5143-461F-8F3C-2E830785DEFC}"/>
              </a:ext>
            </a:extLst>
          </p:cNvPr>
          <p:cNvCxnSpPr>
            <a:stCxn id="50" idx="2"/>
          </p:cNvCxnSpPr>
          <p:nvPr/>
        </p:nvCxnSpPr>
        <p:spPr>
          <a:xfrm flipH="1">
            <a:off x="2971800" y="589204"/>
            <a:ext cx="1591436" cy="706196"/>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0" name="Straight Arrow Connector 9">
            <a:extLst>
              <a:ext uri="{FF2B5EF4-FFF2-40B4-BE49-F238E27FC236}">
                <a16:creationId xmlns:a16="http://schemas.microsoft.com/office/drawing/2014/main" id="{84DC796E-F6ED-4FBB-82D2-A260F480BF8A}"/>
              </a:ext>
            </a:extLst>
          </p:cNvPr>
          <p:cNvCxnSpPr>
            <a:cxnSpLocks/>
          </p:cNvCxnSpPr>
          <p:nvPr/>
        </p:nvCxnSpPr>
        <p:spPr>
          <a:xfrm>
            <a:off x="4572000" y="589204"/>
            <a:ext cx="1600200" cy="706196"/>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6" name="Straight Arrow Connector 25">
            <a:extLst>
              <a:ext uri="{FF2B5EF4-FFF2-40B4-BE49-F238E27FC236}">
                <a16:creationId xmlns:a16="http://schemas.microsoft.com/office/drawing/2014/main" id="{B70E0124-9B84-41A5-8D84-A66B7838A706}"/>
              </a:ext>
            </a:extLst>
          </p:cNvPr>
          <p:cNvCxnSpPr>
            <a:cxnSpLocks/>
          </p:cNvCxnSpPr>
          <p:nvPr/>
        </p:nvCxnSpPr>
        <p:spPr>
          <a:xfrm flipH="1">
            <a:off x="1159539" y="1828800"/>
            <a:ext cx="1290435" cy="478059"/>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28" name="Straight Arrow Connector 27">
            <a:extLst>
              <a:ext uri="{FF2B5EF4-FFF2-40B4-BE49-F238E27FC236}">
                <a16:creationId xmlns:a16="http://schemas.microsoft.com/office/drawing/2014/main" id="{567A4249-5C59-4416-8A8E-1C35913900AB}"/>
              </a:ext>
            </a:extLst>
          </p:cNvPr>
          <p:cNvCxnSpPr>
            <a:cxnSpLocks/>
          </p:cNvCxnSpPr>
          <p:nvPr/>
        </p:nvCxnSpPr>
        <p:spPr>
          <a:xfrm>
            <a:off x="2449973" y="1832208"/>
            <a:ext cx="1268784"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56" name="Text Box 6">
            <a:extLst>
              <a:ext uri="{FF2B5EF4-FFF2-40B4-BE49-F238E27FC236}">
                <a16:creationId xmlns:a16="http://schemas.microsoft.com/office/drawing/2014/main" id="{557983BD-9D64-49B9-A366-A08663B0451F}"/>
              </a:ext>
            </a:extLst>
          </p:cNvPr>
          <p:cNvSpPr txBox="1">
            <a:spLocks noChangeArrowheads="1"/>
          </p:cNvSpPr>
          <p:nvPr/>
        </p:nvSpPr>
        <p:spPr bwMode="auto">
          <a:xfrm>
            <a:off x="5029200" y="2356376"/>
            <a:ext cx="813043"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r" eaLnBrk="1" hangingPunct="1">
              <a:lnSpc>
                <a:spcPct val="80000"/>
              </a:lnSpc>
              <a:spcBef>
                <a:spcPct val="0"/>
              </a:spcBef>
              <a:buClrTx/>
              <a:buSzTx/>
              <a:buFontTx/>
              <a:buNone/>
            </a:pPr>
            <a:r>
              <a:rPr lang="en-US" altLang="en-US" sz="1800" dirty="0"/>
              <a:t>‘Push’</a:t>
            </a:r>
          </a:p>
        </p:txBody>
      </p:sp>
      <p:sp>
        <p:nvSpPr>
          <p:cNvPr id="57" name="Text Box 14">
            <a:extLst>
              <a:ext uri="{FF2B5EF4-FFF2-40B4-BE49-F238E27FC236}">
                <a16:creationId xmlns:a16="http://schemas.microsoft.com/office/drawing/2014/main" id="{5DAFA1C1-3A29-4C27-A379-663FDD22E326}"/>
              </a:ext>
            </a:extLst>
          </p:cNvPr>
          <p:cNvSpPr txBox="1">
            <a:spLocks noChangeArrowheads="1"/>
          </p:cNvSpPr>
          <p:nvPr/>
        </p:nvSpPr>
        <p:spPr bwMode="auto">
          <a:xfrm>
            <a:off x="7620000" y="2365901"/>
            <a:ext cx="671979"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‘Pull’</a:t>
            </a:r>
          </a:p>
        </p:txBody>
      </p:sp>
      <p:cxnSp>
        <p:nvCxnSpPr>
          <p:cNvPr id="58" name="Straight Arrow Connector 57">
            <a:extLst>
              <a:ext uri="{FF2B5EF4-FFF2-40B4-BE49-F238E27FC236}">
                <a16:creationId xmlns:a16="http://schemas.microsoft.com/office/drawing/2014/main" id="{E874FEE9-46BD-46A3-90A3-DE7CC220FBFF}"/>
              </a:ext>
            </a:extLst>
          </p:cNvPr>
          <p:cNvCxnSpPr>
            <a:cxnSpLocks/>
          </p:cNvCxnSpPr>
          <p:nvPr/>
        </p:nvCxnSpPr>
        <p:spPr>
          <a:xfrm flipH="1">
            <a:off x="5867400" y="1828800"/>
            <a:ext cx="849775" cy="477455"/>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59" name="Straight Arrow Connector 58">
            <a:extLst>
              <a:ext uri="{FF2B5EF4-FFF2-40B4-BE49-F238E27FC236}">
                <a16:creationId xmlns:a16="http://schemas.microsoft.com/office/drawing/2014/main" id="{C370A4A1-FE96-4E70-B89E-839542A5E241}"/>
              </a:ext>
            </a:extLst>
          </p:cNvPr>
          <p:cNvCxnSpPr>
            <a:cxnSpLocks/>
          </p:cNvCxnSpPr>
          <p:nvPr/>
        </p:nvCxnSpPr>
        <p:spPr>
          <a:xfrm>
            <a:off x="6717173" y="1832208"/>
            <a:ext cx="902827" cy="474047"/>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101" name="Text Box 42">
            <a:extLst>
              <a:ext uri="{FF2B5EF4-FFF2-40B4-BE49-F238E27FC236}">
                <a16:creationId xmlns:a16="http://schemas.microsoft.com/office/drawing/2014/main" id="{334BC1A9-19DE-4364-B6DD-2EE35901B8C6}"/>
              </a:ext>
            </a:extLst>
          </p:cNvPr>
          <p:cNvSpPr txBox="1">
            <a:spLocks noChangeArrowheads="1"/>
          </p:cNvSpPr>
          <p:nvPr/>
        </p:nvSpPr>
        <p:spPr bwMode="auto">
          <a:xfrm>
            <a:off x="5551406" y="3192546"/>
            <a:ext cx="2276072"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ERD/choroidal effusion</a:t>
            </a:r>
          </a:p>
        </p:txBody>
      </p:sp>
      <p:sp>
        <p:nvSpPr>
          <p:cNvPr id="103" name="Text Box 47">
            <a:extLst>
              <a:ext uri="{FF2B5EF4-FFF2-40B4-BE49-F238E27FC236}">
                <a16:creationId xmlns:a16="http://schemas.microsoft.com/office/drawing/2014/main" id="{B8E0D8FB-F6B2-4B80-97DB-EF49CE3BCD2B}"/>
              </a:ext>
            </a:extLst>
          </p:cNvPr>
          <p:cNvSpPr txBox="1">
            <a:spLocks noChangeArrowheads="1"/>
          </p:cNvSpPr>
          <p:nvPr/>
        </p:nvSpPr>
        <p:spPr bwMode="auto">
          <a:xfrm>
            <a:off x="5543446" y="4055146"/>
            <a:ext cx="1619354"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err="1">
                <a:solidFill>
                  <a:schemeClr val="bg1">
                    <a:lumMod val="75000"/>
                  </a:schemeClr>
                </a:solidFill>
              </a:rPr>
              <a:t>Nanophthalmos</a:t>
            </a:r>
            <a:endParaRPr lang="en-US" altLang="en-US" sz="1600" dirty="0">
              <a:solidFill>
                <a:schemeClr val="bg1">
                  <a:lumMod val="75000"/>
                </a:schemeClr>
              </a:solidFill>
            </a:endParaRPr>
          </a:p>
        </p:txBody>
      </p:sp>
      <p:cxnSp>
        <p:nvCxnSpPr>
          <p:cNvPr id="104" name="Straight Connector 103">
            <a:extLst>
              <a:ext uri="{FF2B5EF4-FFF2-40B4-BE49-F238E27FC236}">
                <a16:creationId xmlns:a16="http://schemas.microsoft.com/office/drawing/2014/main" id="{49D87D4A-E317-4446-9B95-5184CB3968F3}"/>
              </a:ext>
            </a:extLst>
          </p:cNvPr>
          <p:cNvCxnSpPr>
            <a:cxnSpLocks/>
          </p:cNvCxnSpPr>
          <p:nvPr/>
        </p:nvCxnSpPr>
        <p:spPr>
          <a:xfrm flipH="1">
            <a:off x="5316229" y="2667000"/>
            <a:ext cx="7397" cy="2531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5" name="Straight Connector 104">
            <a:extLst>
              <a:ext uri="{FF2B5EF4-FFF2-40B4-BE49-F238E27FC236}">
                <a16:creationId xmlns:a16="http://schemas.microsoft.com/office/drawing/2014/main" id="{F40B6D71-75A8-4A88-864D-00D14C2F710D}"/>
              </a:ext>
            </a:extLst>
          </p:cNvPr>
          <p:cNvCxnSpPr/>
          <p:nvPr/>
        </p:nvCxnSpPr>
        <p:spPr>
          <a:xfrm flipH="1">
            <a:off x="5323624" y="2832814"/>
            <a:ext cx="24447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6" name="Straight Connector 105">
            <a:extLst>
              <a:ext uri="{FF2B5EF4-FFF2-40B4-BE49-F238E27FC236}">
                <a16:creationId xmlns:a16="http://schemas.microsoft.com/office/drawing/2014/main" id="{010BF7B2-AA07-4DCF-822D-E2DB5CC0BF59}"/>
              </a:ext>
            </a:extLst>
          </p:cNvPr>
          <p:cNvCxnSpPr/>
          <p:nvPr/>
        </p:nvCxnSpPr>
        <p:spPr>
          <a:xfrm flipH="1">
            <a:off x="5323624" y="3360065"/>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a:extLst>
              <a:ext uri="{FF2B5EF4-FFF2-40B4-BE49-F238E27FC236}">
                <a16:creationId xmlns:a16="http://schemas.microsoft.com/office/drawing/2014/main" id="{BAC8035C-3999-4C31-93CD-6C0D2ADEB73B}"/>
              </a:ext>
            </a:extLst>
          </p:cNvPr>
          <p:cNvCxnSpPr/>
          <p:nvPr/>
        </p:nvCxnSpPr>
        <p:spPr>
          <a:xfrm flipH="1">
            <a:off x="5323536" y="3786938"/>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8" name="Straight Connector 107">
            <a:extLst>
              <a:ext uri="{FF2B5EF4-FFF2-40B4-BE49-F238E27FC236}">
                <a16:creationId xmlns:a16="http://schemas.microsoft.com/office/drawing/2014/main" id="{DB64CAEE-69B4-426A-8A5B-D1269DBF0F66}"/>
              </a:ext>
            </a:extLst>
          </p:cNvPr>
          <p:cNvCxnSpPr/>
          <p:nvPr/>
        </p:nvCxnSpPr>
        <p:spPr>
          <a:xfrm flipH="1">
            <a:off x="5327493" y="4249152"/>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12" name="Straight Connector 111">
            <a:extLst>
              <a:ext uri="{FF2B5EF4-FFF2-40B4-BE49-F238E27FC236}">
                <a16:creationId xmlns:a16="http://schemas.microsoft.com/office/drawing/2014/main" id="{99A16C30-4BE4-48E5-8B65-0C5F3039B8DC}"/>
              </a:ext>
            </a:extLst>
          </p:cNvPr>
          <p:cNvCxnSpPr/>
          <p:nvPr/>
        </p:nvCxnSpPr>
        <p:spPr>
          <a:xfrm flipH="1">
            <a:off x="5333455" y="51816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13" name="Text Box 42">
            <a:extLst>
              <a:ext uri="{FF2B5EF4-FFF2-40B4-BE49-F238E27FC236}">
                <a16:creationId xmlns:a16="http://schemas.microsoft.com/office/drawing/2014/main" id="{056DFFD9-3CA2-42E7-90FE-4F14522E3504}"/>
              </a:ext>
            </a:extLst>
          </p:cNvPr>
          <p:cNvSpPr txBox="1">
            <a:spLocks noChangeArrowheads="1"/>
          </p:cNvSpPr>
          <p:nvPr/>
        </p:nvSpPr>
        <p:spPr bwMode="auto">
          <a:xfrm>
            <a:off x="5533954" y="3623846"/>
            <a:ext cx="1563248"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Retinal surgery</a:t>
            </a:r>
          </a:p>
        </p:txBody>
      </p:sp>
      <p:sp>
        <p:nvSpPr>
          <p:cNvPr id="118" name="Text Box 47">
            <a:extLst>
              <a:ext uri="{FF2B5EF4-FFF2-40B4-BE49-F238E27FC236}">
                <a16:creationId xmlns:a16="http://schemas.microsoft.com/office/drawing/2014/main" id="{3F59D898-ECAD-49F0-9425-2A1BC8DDA7B5}"/>
              </a:ext>
            </a:extLst>
          </p:cNvPr>
          <p:cNvSpPr txBox="1">
            <a:spLocks noChangeArrowheads="1"/>
          </p:cNvSpPr>
          <p:nvPr/>
        </p:nvSpPr>
        <p:spPr bwMode="auto">
          <a:xfrm>
            <a:off x="5523688" y="4538246"/>
            <a:ext cx="1516762"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b="1" dirty="0"/>
              <a:t>Drug-induced</a:t>
            </a:r>
          </a:p>
        </p:txBody>
      </p:sp>
      <p:sp>
        <p:nvSpPr>
          <p:cNvPr id="121" name="Text Box 45">
            <a:extLst>
              <a:ext uri="{FF2B5EF4-FFF2-40B4-BE49-F238E27FC236}">
                <a16:creationId xmlns:a16="http://schemas.microsoft.com/office/drawing/2014/main" id="{261B7576-5E47-4AEB-A7FB-9A1B9ECB52C4}"/>
              </a:ext>
            </a:extLst>
          </p:cNvPr>
          <p:cNvSpPr txBox="1">
            <a:spLocks noChangeArrowheads="1"/>
          </p:cNvSpPr>
          <p:nvPr/>
        </p:nvSpPr>
        <p:spPr bwMode="auto">
          <a:xfrm>
            <a:off x="5523688" y="5013493"/>
            <a:ext cx="582211"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PFV</a:t>
            </a:r>
          </a:p>
        </p:txBody>
      </p:sp>
      <p:sp>
        <p:nvSpPr>
          <p:cNvPr id="16" name="TextBox 15">
            <a:extLst>
              <a:ext uri="{FF2B5EF4-FFF2-40B4-BE49-F238E27FC236}">
                <a16:creationId xmlns:a16="http://schemas.microsoft.com/office/drawing/2014/main" id="{984E008D-FBBA-42B4-940E-EA26772E0161}"/>
              </a:ext>
            </a:extLst>
          </p:cNvPr>
          <p:cNvSpPr txBox="1"/>
          <p:nvPr/>
        </p:nvSpPr>
        <p:spPr>
          <a:xfrm>
            <a:off x="6230528" y="5257800"/>
            <a:ext cx="1326004" cy="369332"/>
          </a:xfrm>
          <a:prstGeom prst="rect">
            <a:avLst/>
          </a:prstGeom>
          <a:noFill/>
        </p:spPr>
        <p:txBody>
          <a:bodyPr wrap="none" rtlCol="0">
            <a:spAutoFit/>
          </a:bodyPr>
          <a:lstStyle/>
          <a:p>
            <a:pPr algn="ctr"/>
            <a:r>
              <a:rPr lang="en-US" dirty="0">
                <a:solidFill>
                  <a:schemeClr val="bg1">
                    <a:lumMod val="75000"/>
                  </a:schemeClr>
                </a:solidFill>
              </a:rPr>
              <a:t>Both/Either</a:t>
            </a:r>
          </a:p>
        </p:txBody>
      </p:sp>
      <p:cxnSp>
        <p:nvCxnSpPr>
          <p:cNvPr id="125" name="Straight Connector 124">
            <a:extLst>
              <a:ext uri="{FF2B5EF4-FFF2-40B4-BE49-F238E27FC236}">
                <a16:creationId xmlns:a16="http://schemas.microsoft.com/office/drawing/2014/main" id="{01138141-D318-4ED7-A7FE-D8F2155CE890}"/>
              </a:ext>
            </a:extLst>
          </p:cNvPr>
          <p:cNvCxnSpPr/>
          <p:nvPr/>
        </p:nvCxnSpPr>
        <p:spPr>
          <a:xfrm flipH="1">
            <a:off x="5334000" y="4724400"/>
            <a:ext cx="24447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00" name="Text Box 23">
            <a:extLst>
              <a:ext uri="{FF2B5EF4-FFF2-40B4-BE49-F238E27FC236}">
                <a16:creationId xmlns:a16="http://schemas.microsoft.com/office/drawing/2014/main" id="{D8F2FCFF-2984-4836-B000-9C5601A8EAAA}"/>
              </a:ext>
            </a:extLst>
          </p:cNvPr>
          <p:cNvSpPr txBox="1">
            <a:spLocks noChangeArrowheads="1"/>
          </p:cNvSpPr>
          <p:nvPr/>
        </p:nvSpPr>
        <p:spPr bwMode="auto">
          <a:xfrm>
            <a:off x="5530369" y="2667000"/>
            <a:ext cx="2143536"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Aqueous misdirection</a:t>
            </a:r>
          </a:p>
        </p:txBody>
      </p:sp>
      <p:sp>
        <p:nvSpPr>
          <p:cNvPr id="37" name="TextBox 36">
            <a:extLst>
              <a:ext uri="{FF2B5EF4-FFF2-40B4-BE49-F238E27FC236}">
                <a16:creationId xmlns:a16="http://schemas.microsoft.com/office/drawing/2014/main" id="{AA7C1905-3F86-4163-A06F-7D7233AE9BF0}"/>
              </a:ext>
            </a:extLst>
          </p:cNvPr>
          <p:cNvSpPr txBox="1"/>
          <p:nvPr/>
        </p:nvSpPr>
        <p:spPr>
          <a:xfrm>
            <a:off x="291298" y="2190512"/>
            <a:ext cx="5271302" cy="4278094"/>
          </a:xfrm>
          <a:prstGeom prst="rect">
            <a:avLst/>
          </a:prstGeom>
          <a:solidFill>
            <a:schemeClr val="accent1">
              <a:lumMod val="40000"/>
              <a:lumOff val="60000"/>
            </a:schemeClr>
          </a:solidFill>
        </p:spPr>
        <p:txBody>
          <a:bodyPr wrap="square" rtlCol="0">
            <a:spAutoFit/>
          </a:bodyPr>
          <a:lstStyle/>
          <a:p>
            <a:r>
              <a:rPr lang="en-US" sz="1600" i="1" dirty="0">
                <a:solidFill>
                  <a:schemeClr val="bg1">
                    <a:lumMod val="75000"/>
                  </a:schemeClr>
                </a:solidFill>
              </a:rPr>
              <a:t>The </a:t>
            </a:r>
            <a:r>
              <a:rPr lang="en-US" sz="1600" dirty="0">
                <a:solidFill>
                  <a:schemeClr val="bg1">
                    <a:lumMod val="75000"/>
                  </a:schemeClr>
                </a:solidFill>
              </a:rPr>
              <a:t>Glaucoma</a:t>
            </a:r>
            <a:r>
              <a:rPr lang="en-US" sz="1600" i="1" dirty="0">
                <a:solidFill>
                  <a:schemeClr val="bg1">
                    <a:lumMod val="75000"/>
                  </a:schemeClr>
                </a:solidFill>
              </a:rPr>
              <a:t> book addresses only one drug re inducing ACG. Which one?</a:t>
            </a:r>
          </a:p>
          <a:p>
            <a:r>
              <a:rPr lang="en-US" sz="1600" dirty="0">
                <a:solidFill>
                  <a:schemeClr val="bg1">
                    <a:lumMod val="75000"/>
                  </a:schemeClr>
                </a:solidFill>
              </a:rPr>
              <a:t>Topiramate</a:t>
            </a:r>
          </a:p>
          <a:p>
            <a:endParaRPr lang="en-US" sz="1600" dirty="0">
              <a:solidFill>
                <a:schemeClr val="bg1">
                  <a:lumMod val="75000"/>
                </a:schemeClr>
              </a:solidFill>
            </a:endParaRPr>
          </a:p>
          <a:p>
            <a:r>
              <a:rPr lang="en-US" sz="1600" i="1" dirty="0">
                <a:solidFill>
                  <a:schemeClr val="bg1">
                    <a:lumMod val="75000"/>
                  </a:schemeClr>
                </a:solidFill>
              </a:rPr>
              <a:t>What are the common indications for topiramate use?</a:t>
            </a:r>
          </a:p>
          <a:p>
            <a:r>
              <a:rPr lang="en-US" sz="1600" dirty="0">
                <a:solidFill>
                  <a:schemeClr val="bg1">
                    <a:lumMod val="75000"/>
                  </a:schemeClr>
                </a:solidFill>
              </a:rPr>
              <a:t>--Migraine prophylaxis</a:t>
            </a:r>
          </a:p>
          <a:p>
            <a:r>
              <a:rPr lang="en-US" sz="1600" dirty="0">
                <a:solidFill>
                  <a:schemeClr val="bg1">
                    <a:lumMod val="75000"/>
                  </a:schemeClr>
                </a:solidFill>
              </a:rPr>
              <a:t>--Idiopathic intracranial hypertension</a:t>
            </a:r>
          </a:p>
          <a:p>
            <a:endParaRPr lang="en-US" sz="1600" dirty="0">
              <a:solidFill>
                <a:schemeClr val="bg1">
                  <a:lumMod val="75000"/>
                </a:schemeClr>
              </a:solidFill>
            </a:endParaRPr>
          </a:p>
          <a:p>
            <a:r>
              <a:rPr lang="en-US" sz="1600" i="1" dirty="0">
                <a:solidFill>
                  <a:schemeClr val="bg1">
                    <a:lumMod val="75000"/>
                  </a:schemeClr>
                </a:solidFill>
              </a:rPr>
              <a:t>What is the mechanism of angle closure?</a:t>
            </a:r>
          </a:p>
          <a:p>
            <a:r>
              <a:rPr lang="en-US" sz="1600" dirty="0">
                <a:solidFill>
                  <a:schemeClr val="bg1">
                    <a:lumMod val="75000"/>
                  </a:schemeClr>
                </a:solidFill>
              </a:rPr>
              <a:t>Ciliochoroidal effusion  leads to zonular relaxation, which leads to pronounced anterior movement of the lens-iris diaphragm, which shallows the AC and causes the peripheral iris to appose and close the angle</a:t>
            </a:r>
          </a:p>
          <a:p>
            <a:endParaRPr lang="en-US" sz="1600" dirty="0">
              <a:solidFill>
                <a:schemeClr val="bg1">
                  <a:lumMod val="75000"/>
                </a:schemeClr>
              </a:solidFill>
            </a:endParaRPr>
          </a:p>
          <a:p>
            <a:r>
              <a:rPr lang="en-US" sz="1600" i="1" dirty="0">
                <a:solidFill>
                  <a:schemeClr val="bg1">
                    <a:lumMod val="75000"/>
                  </a:schemeClr>
                </a:solidFill>
              </a:rPr>
              <a:t>What is the classic presentation of topiramate-induced ACG?</a:t>
            </a:r>
          </a:p>
          <a:p>
            <a:r>
              <a:rPr lang="en-US" sz="1600" dirty="0">
                <a:solidFill>
                  <a:schemeClr val="bg1">
                    <a:lumMod val="75000"/>
                  </a:schemeClr>
                </a:solidFill>
              </a:rPr>
              <a:t>Severe  bilateral  ocular pain, plus </a:t>
            </a:r>
            <a:r>
              <a:rPr lang="en-US" sz="1600" b="1" dirty="0">
                <a:solidFill>
                  <a:srgbClr val="0000FF"/>
                </a:solidFill>
              </a:rPr>
              <a:t>blurry vision</a:t>
            </a:r>
          </a:p>
        </p:txBody>
      </p:sp>
      <p:sp>
        <p:nvSpPr>
          <p:cNvPr id="39" name="TextBox 38">
            <a:extLst>
              <a:ext uri="{FF2B5EF4-FFF2-40B4-BE49-F238E27FC236}">
                <a16:creationId xmlns:a16="http://schemas.microsoft.com/office/drawing/2014/main" id="{488334CB-11A5-485B-89AB-E6CC2C7E29A3}"/>
              </a:ext>
            </a:extLst>
          </p:cNvPr>
          <p:cNvSpPr txBox="1"/>
          <p:nvPr/>
        </p:nvSpPr>
        <p:spPr>
          <a:xfrm>
            <a:off x="373765" y="4495562"/>
            <a:ext cx="5112635" cy="1600438"/>
          </a:xfrm>
          <a:prstGeom prst="rect">
            <a:avLst/>
          </a:prstGeom>
          <a:solidFill>
            <a:schemeClr val="accent6">
              <a:lumMod val="40000"/>
              <a:lumOff val="60000"/>
            </a:schemeClr>
          </a:solidFill>
        </p:spPr>
        <p:txBody>
          <a:bodyPr wrap="square" rtlCol="0">
            <a:spAutoFit/>
          </a:bodyPr>
          <a:lstStyle/>
          <a:p>
            <a:r>
              <a:rPr lang="en-US" sz="1400" i="1" dirty="0">
                <a:solidFill>
                  <a:srgbClr val="0000FF"/>
                </a:solidFill>
              </a:rPr>
              <a:t>What causes the blurry vision? (Other than corneal edema.)</a:t>
            </a:r>
          </a:p>
          <a:p>
            <a:r>
              <a:rPr lang="en-US" sz="1400" dirty="0">
                <a:solidFill>
                  <a:srgbClr val="0000FF"/>
                </a:solidFill>
              </a:rPr>
              <a:t>Myopic shift</a:t>
            </a:r>
          </a:p>
          <a:p>
            <a:endParaRPr lang="en-US" sz="1400" dirty="0">
              <a:solidFill>
                <a:srgbClr val="0000FF"/>
              </a:solidFill>
            </a:endParaRPr>
          </a:p>
          <a:p>
            <a:r>
              <a:rPr lang="en-US" sz="1400" i="1" dirty="0">
                <a:solidFill>
                  <a:srgbClr val="0000FF"/>
                </a:solidFill>
              </a:rPr>
              <a:t>Why do these pts get myopic shift?</a:t>
            </a:r>
          </a:p>
          <a:p>
            <a:r>
              <a:rPr lang="en-US" sz="1400" dirty="0">
                <a:solidFill>
                  <a:srgbClr val="0000FF"/>
                </a:solidFill>
              </a:rPr>
              <a:t>Forward displacement of the lens increases its effective power (</a:t>
            </a:r>
            <a:r>
              <a:rPr lang="en-US" sz="1400" dirty="0" err="1">
                <a:solidFill>
                  <a:srgbClr val="0000FF"/>
                </a:solidFill>
              </a:rPr>
              <a:t>ie</a:t>
            </a:r>
            <a:r>
              <a:rPr lang="en-US" sz="1400" dirty="0">
                <a:solidFill>
                  <a:srgbClr val="0000FF"/>
                </a:solidFill>
              </a:rPr>
              <a:t>, the  secondary  focal point of a previously emmetropic eye will be pulled forward into the vitreous)</a:t>
            </a:r>
          </a:p>
        </p:txBody>
      </p:sp>
      <p:sp>
        <p:nvSpPr>
          <p:cNvPr id="40" name="Rectangle 39">
            <a:extLst>
              <a:ext uri="{FF2B5EF4-FFF2-40B4-BE49-F238E27FC236}">
                <a16:creationId xmlns:a16="http://schemas.microsoft.com/office/drawing/2014/main" id="{B6B64C88-1BBD-47DD-856D-680E88DC0B0B}"/>
              </a:ext>
            </a:extLst>
          </p:cNvPr>
          <p:cNvSpPr/>
          <p:nvPr/>
        </p:nvSpPr>
        <p:spPr>
          <a:xfrm>
            <a:off x="1060689" y="5611767"/>
            <a:ext cx="838226" cy="235681"/>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ts val="700"/>
              </a:lnSpc>
            </a:pPr>
            <a:r>
              <a:rPr lang="en-US" sz="800" dirty="0">
                <a:solidFill>
                  <a:schemeClr val="tx1"/>
                </a:solidFill>
              </a:rPr>
              <a:t>primary vs secondary</a:t>
            </a:r>
          </a:p>
        </p:txBody>
      </p:sp>
      <p:sp>
        <p:nvSpPr>
          <p:cNvPr id="36" name="Oval 35">
            <a:extLst>
              <a:ext uri="{FF2B5EF4-FFF2-40B4-BE49-F238E27FC236}">
                <a16:creationId xmlns:a16="http://schemas.microsoft.com/office/drawing/2014/main" id="{D6542147-4985-4B99-9C18-1F765A648387}"/>
              </a:ext>
            </a:extLst>
          </p:cNvPr>
          <p:cNvSpPr/>
          <p:nvPr/>
        </p:nvSpPr>
        <p:spPr>
          <a:xfrm>
            <a:off x="5441637" y="4462669"/>
            <a:ext cx="1655565" cy="490331"/>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Oval 37">
            <a:extLst>
              <a:ext uri="{FF2B5EF4-FFF2-40B4-BE49-F238E27FC236}">
                <a16:creationId xmlns:a16="http://schemas.microsoft.com/office/drawing/2014/main" id="{28435D35-10BA-4AB9-BE03-A4DBE233C066}"/>
              </a:ext>
            </a:extLst>
          </p:cNvPr>
          <p:cNvSpPr/>
          <p:nvPr/>
        </p:nvSpPr>
        <p:spPr>
          <a:xfrm>
            <a:off x="3390759" y="6059815"/>
            <a:ext cx="1449698" cy="417961"/>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979926550"/>
      </p:ext>
    </p:extLst>
  </p:cSld>
  <p:clrMapOvr>
    <a:masterClrMapping/>
  </p:clrMapOvr>
</p:sld>
</file>

<file path=ppt/slides/slide2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Straight Arrow Connector 12">
            <a:extLst>
              <a:ext uri="{FF2B5EF4-FFF2-40B4-BE49-F238E27FC236}">
                <a16:creationId xmlns:a16="http://schemas.microsoft.com/office/drawing/2014/main" id="{A6DE2085-829C-480C-9216-69D6039C0A37}"/>
              </a:ext>
            </a:extLst>
          </p:cNvPr>
          <p:cNvCxnSpPr>
            <a:cxnSpLocks/>
          </p:cNvCxnSpPr>
          <p:nvPr/>
        </p:nvCxnSpPr>
        <p:spPr>
          <a:xfrm>
            <a:off x="6717173" y="1828800"/>
            <a:ext cx="0" cy="3462754"/>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43014" name="Text Box 6"/>
          <p:cNvSpPr txBox="1">
            <a:spLocks noChangeArrowheads="1"/>
          </p:cNvSpPr>
          <p:nvPr/>
        </p:nvSpPr>
        <p:spPr bwMode="auto">
          <a:xfrm>
            <a:off x="533400" y="2356376"/>
            <a:ext cx="1005403"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Lens-</a:t>
            </a:r>
          </a:p>
          <a:p>
            <a:pPr algn="ctr" eaLnBrk="1" hangingPunct="1">
              <a:lnSpc>
                <a:spcPct val="80000"/>
              </a:lnSpc>
              <a:spcBef>
                <a:spcPct val="0"/>
              </a:spcBef>
              <a:buClrTx/>
              <a:buSzTx/>
              <a:buFontTx/>
              <a:buNone/>
            </a:pPr>
            <a:r>
              <a:rPr lang="en-US" altLang="en-US" sz="1800" dirty="0">
                <a:solidFill>
                  <a:schemeClr val="bg1">
                    <a:lumMod val="75000"/>
                  </a:schemeClr>
                </a:solidFill>
              </a:rPr>
              <a:t>Induced</a:t>
            </a:r>
          </a:p>
        </p:txBody>
      </p:sp>
      <p:sp>
        <p:nvSpPr>
          <p:cNvPr id="43017" name="Text Box 14"/>
          <p:cNvSpPr txBox="1">
            <a:spLocks noChangeArrowheads="1"/>
          </p:cNvSpPr>
          <p:nvPr/>
        </p:nvSpPr>
        <p:spPr bwMode="auto">
          <a:xfrm>
            <a:off x="3026498" y="2365901"/>
            <a:ext cx="1633781"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Aphakic/</a:t>
            </a:r>
          </a:p>
          <a:p>
            <a:pPr algn="ctr" eaLnBrk="1" hangingPunct="1">
              <a:lnSpc>
                <a:spcPct val="80000"/>
              </a:lnSpc>
              <a:spcBef>
                <a:spcPct val="0"/>
              </a:spcBef>
              <a:buClrTx/>
              <a:buSzTx/>
              <a:buFontTx/>
              <a:buNone/>
            </a:pPr>
            <a:r>
              <a:rPr lang="en-US" altLang="en-US" sz="1800" dirty="0" err="1">
                <a:solidFill>
                  <a:schemeClr val="bg1">
                    <a:lumMod val="75000"/>
                  </a:schemeClr>
                </a:solidFill>
              </a:rPr>
              <a:t>Pseudophakic</a:t>
            </a:r>
            <a:endParaRPr lang="en-US" altLang="en-US" sz="1800" dirty="0">
              <a:solidFill>
                <a:schemeClr val="bg1">
                  <a:lumMod val="75000"/>
                </a:schemeClr>
              </a:solidFill>
            </a:endParaRPr>
          </a:p>
        </p:txBody>
      </p:sp>
      <p:sp>
        <p:nvSpPr>
          <p:cNvPr id="43031" name="Text Box 35"/>
          <p:cNvSpPr txBox="1">
            <a:spLocks noChangeArrowheads="1"/>
          </p:cNvSpPr>
          <p:nvPr/>
        </p:nvSpPr>
        <p:spPr bwMode="auto">
          <a:xfrm>
            <a:off x="1190847" y="1295400"/>
            <a:ext cx="2473754"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solidFill>
                  <a:schemeClr val="bg1">
                    <a:lumMod val="75000"/>
                  </a:schemeClr>
                </a:solidFill>
              </a:rPr>
              <a:t>w/ Pupillary Block</a:t>
            </a:r>
          </a:p>
        </p:txBody>
      </p:sp>
      <p:sp>
        <p:nvSpPr>
          <p:cNvPr id="43032" name="Text Box 36"/>
          <p:cNvSpPr txBox="1">
            <a:spLocks noChangeArrowheads="1"/>
          </p:cNvSpPr>
          <p:nvPr/>
        </p:nvSpPr>
        <p:spPr bwMode="auto">
          <a:xfrm>
            <a:off x="5181600" y="1295400"/>
            <a:ext cx="2630848"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t>w/o Pupillary Block</a:t>
            </a:r>
          </a:p>
        </p:txBody>
      </p:sp>
      <p:sp>
        <p:nvSpPr>
          <p:cNvPr id="49" name="Rectangle 2">
            <a:extLst>
              <a:ext uri="{FF2B5EF4-FFF2-40B4-BE49-F238E27FC236}">
                <a16:creationId xmlns:a16="http://schemas.microsoft.com/office/drawing/2014/main" id="{240EE5BF-F7D2-4FC8-A5DD-F6B5423153C6}"/>
              </a:ext>
            </a:extLst>
          </p:cNvPr>
          <p:cNvSpPr>
            <a:spLocks noGrp="1" noChangeArrowheads="1"/>
          </p:cNvSpPr>
          <p:nvPr>
            <p:ph type="title"/>
          </p:nvPr>
        </p:nvSpPr>
        <p:spPr>
          <a:xfrm>
            <a:off x="457200" y="304800"/>
            <a:ext cx="7543800" cy="563562"/>
          </a:xfrm>
        </p:spPr>
        <p:txBody>
          <a:bodyPr/>
          <a:lstStyle/>
          <a:p>
            <a:pPr eaLnBrk="1" hangingPunct="1"/>
            <a:r>
              <a:rPr lang="en-US" altLang="en-US" sz="3500" dirty="0"/>
              <a:t>A</a:t>
            </a:r>
          </a:p>
        </p:txBody>
      </p:sp>
      <p:sp>
        <p:nvSpPr>
          <p:cNvPr id="50" name="TextBox 49">
            <a:extLst>
              <a:ext uri="{FF2B5EF4-FFF2-40B4-BE49-F238E27FC236}">
                <a16:creationId xmlns:a16="http://schemas.microsoft.com/office/drawing/2014/main" id="{CF426230-46C8-405C-9015-99EF57762A2E}"/>
              </a:ext>
            </a:extLst>
          </p:cNvPr>
          <p:cNvSpPr txBox="1"/>
          <p:nvPr/>
        </p:nvSpPr>
        <p:spPr>
          <a:xfrm>
            <a:off x="2259496" y="189094"/>
            <a:ext cx="4607480" cy="400110"/>
          </a:xfrm>
          <a:prstGeom prst="rect">
            <a:avLst/>
          </a:prstGeom>
          <a:solidFill>
            <a:schemeClr val="accent1">
              <a:lumMod val="60000"/>
              <a:lumOff val="40000"/>
            </a:schemeClr>
          </a:solidFill>
        </p:spPr>
        <p:txBody>
          <a:bodyPr wrap="none" rtlCol="0">
            <a:spAutoFit/>
          </a:bodyPr>
          <a:lstStyle/>
          <a:p>
            <a:pPr algn="ctr"/>
            <a:r>
              <a:rPr lang="en-US" sz="2000" b="1" dirty="0"/>
              <a:t>Secondary Angle Closure Glaucoma</a:t>
            </a:r>
          </a:p>
        </p:txBody>
      </p:sp>
      <p:sp>
        <p:nvSpPr>
          <p:cNvPr id="2" name="TextBox 1">
            <a:extLst>
              <a:ext uri="{FF2B5EF4-FFF2-40B4-BE49-F238E27FC236}">
                <a16:creationId xmlns:a16="http://schemas.microsoft.com/office/drawing/2014/main" id="{A7E30BEC-923B-4C9A-A856-BDD0D882F6B8}"/>
              </a:ext>
            </a:extLst>
          </p:cNvPr>
          <p:cNvSpPr txBox="1"/>
          <p:nvPr/>
        </p:nvSpPr>
        <p:spPr>
          <a:xfrm>
            <a:off x="887305" y="2844119"/>
            <a:ext cx="1494320" cy="338554"/>
          </a:xfrm>
          <a:prstGeom prst="rect">
            <a:avLst/>
          </a:prstGeom>
          <a:noFill/>
        </p:spPr>
        <p:txBody>
          <a:bodyPr wrap="none" rtlCol="0">
            <a:spAutoFit/>
          </a:bodyPr>
          <a:lstStyle/>
          <a:p>
            <a:r>
              <a:rPr lang="en-US" sz="1600" dirty="0" err="1">
                <a:solidFill>
                  <a:schemeClr val="bg1">
                    <a:lumMod val="75000"/>
                  </a:schemeClr>
                </a:solidFill>
              </a:rPr>
              <a:t>Phacomorphic</a:t>
            </a:r>
            <a:endParaRPr lang="en-US" sz="1600" dirty="0">
              <a:solidFill>
                <a:schemeClr val="bg1">
                  <a:lumMod val="75000"/>
                </a:schemeClr>
              </a:solidFill>
            </a:endParaRPr>
          </a:p>
        </p:txBody>
      </p:sp>
      <p:sp>
        <p:nvSpPr>
          <p:cNvPr id="51" name="TextBox 50">
            <a:extLst>
              <a:ext uri="{FF2B5EF4-FFF2-40B4-BE49-F238E27FC236}">
                <a16:creationId xmlns:a16="http://schemas.microsoft.com/office/drawing/2014/main" id="{156069D4-340B-4160-A336-EBF73557CEE0}"/>
              </a:ext>
            </a:extLst>
          </p:cNvPr>
          <p:cNvSpPr txBox="1"/>
          <p:nvPr/>
        </p:nvSpPr>
        <p:spPr>
          <a:xfrm>
            <a:off x="884725" y="3175578"/>
            <a:ext cx="1402948" cy="338554"/>
          </a:xfrm>
          <a:prstGeom prst="rect">
            <a:avLst/>
          </a:prstGeom>
          <a:noFill/>
        </p:spPr>
        <p:txBody>
          <a:bodyPr wrap="none" rtlCol="0">
            <a:spAutoFit/>
          </a:bodyPr>
          <a:lstStyle/>
          <a:p>
            <a:r>
              <a:rPr lang="en-US" sz="1600" dirty="0">
                <a:solidFill>
                  <a:schemeClr val="bg1">
                    <a:lumMod val="75000"/>
                  </a:schemeClr>
                </a:solidFill>
              </a:rPr>
              <a:t>Ectopia </a:t>
            </a:r>
            <a:r>
              <a:rPr lang="en-US" sz="1600" dirty="0" err="1">
                <a:solidFill>
                  <a:schemeClr val="bg1">
                    <a:lumMod val="75000"/>
                  </a:schemeClr>
                </a:solidFill>
              </a:rPr>
              <a:t>lentis</a:t>
            </a:r>
            <a:endParaRPr lang="en-US" sz="1600" dirty="0">
              <a:solidFill>
                <a:schemeClr val="bg1">
                  <a:lumMod val="75000"/>
                </a:schemeClr>
              </a:solidFill>
            </a:endParaRPr>
          </a:p>
        </p:txBody>
      </p:sp>
      <p:cxnSp>
        <p:nvCxnSpPr>
          <p:cNvPr id="71" name="Straight Connector 70">
            <a:extLst>
              <a:ext uri="{FF2B5EF4-FFF2-40B4-BE49-F238E27FC236}">
                <a16:creationId xmlns:a16="http://schemas.microsoft.com/office/drawing/2014/main" id="{C104938D-BA8D-4E39-9D5F-9EE2012F2F3C}"/>
              </a:ext>
            </a:extLst>
          </p:cNvPr>
          <p:cNvCxnSpPr>
            <a:cxnSpLocks/>
          </p:cNvCxnSpPr>
          <p:nvPr/>
        </p:nvCxnSpPr>
        <p:spPr>
          <a:xfrm flipH="1">
            <a:off x="762665" y="3023488"/>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2A7E4E40-472F-4E50-8A7A-45C10FDD7171}"/>
              </a:ext>
            </a:extLst>
          </p:cNvPr>
          <p:cNvCxnSpPr>
            <a:cxnSpLocks/>
          </p:cNvCxnSpPr>
          <p:nvPr/>
        </p:nvCxnSpPr>
        <p:spPr>
          <a:xfrm flipH="1">
            <a:off x="762665" y="3347853"/>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C3924889-45B9-4383-9C9E-48F0A9C27AD8}"/>
              </a:ext>
            </a:extLst>
          </p:cNvPr>
          <p:cNvCxnSpPr>
            <a:cxnSpLocks/>
          </p:cNvCxnSpPr>
          <p:nvPr/>
        </p:nvCxnSpPr>
        <p:spPr>
          <a:xfrm flipH="1">
            <a:off x="748719" y="2838976"/>
            <a:ext cx="13947" cy="5088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 name="Straight Arrow Connector 5">
            <a:extLst>
              <a:ext uri="{FF2B5EF4-FFF2-40B4-BE49-F238E27FC236}">
                <a16:creationId xmlns:a16="http://schemas.microsoft.com/office/drawing/2014/main" id="{A3439F0C-5143-461F-8F3C-2E830785DEFC}"/>
              </a:ext>
            </a:extLst>
          </p:cNvPr>
          <p:cNvCxnSpPr>
            <a:stCxn id="50" idx="2"/>
          </p:cNvCxnSpPr>
          <p:nvPr/>
        </p:nvCxnSpPr>
        <p:spPr>
          <a:xfrm flipH="1">
            <a:off x="2971800" y="589204"/>
            <a:ext cx="1591436" cy="706196"/>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0" name="Straight Arrow Connector 9">
            <a:extLst>
              <a:ext uri="{FF2B5EF4-FFF2-40B4-BE49-F238E27FC236}">
                <a16:creationId xmlns:a16="http://schemas.microsoft.com/office/drawing/2014/main" id="{84DC796E-F6ED-4FBB-82D2-A260F480BF8A}"/>
              </a:ext>
            </a:extLst>
          </p:cNvPr>
          <p:cNvCxnSpPr>
            <a:cxnSpLocks/>
          </p:cNvCxnSpPr>
          <p:nvPr/>
        </p:nvCxnSpPr>
        <p:spPr>
          <a:xfrm>
            <a:off x="4572000" y="589204"/>
            <a:ext cx="1600200" cy="706196"/>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6" name="Straight Arrow Connector 25">
            <a:extLst>
              <a:ext uri="{FF2B5EF4-FFF2-40B4-BE49-F238E27FC236}">
                <a16:creationId xmlns:a16="http://schemas.microsoft.com/office/drawing/2014/main" id="{B70E0124-9B84-41A5-8D84-A66B7838A706}"/>
              </a:ext>
            </a:extLst>
          </p:cNvPr>
          <p:cNvCxnSpPr>
            <a:cxnSpLocks/>
          </p:cNvCxnSpPr>
          <p:nvPr/>
        </p:nvCxnSpPr>
        <p:spPr>
          <a:xfrm flipH="1">
            <a:off x="1159539" y="1828800"/>
            <a:ext cx="1290435" cy="478059"/>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28" name="Straight Arrow Connector 27">
            <a:extLst>
              <a:ext uri="{FF2B5EF4-FFF2-40B4-BE49-F238E27FC236}">
                <a16:creationId xmlns:a16="http://schemas.microsoft.com/office/drawing/2014/main" id="{567A4249-5C59-4416-8A8E-1C35913900AB}"/>
              </a:ext>
            </a:extLst>
          </p:cNvPr>
          <p:cNvCxnSpPr>
            <a:cxnSpLocks/>
          </p:cNvCxnSpPr>
          <p:nvPr/>
        </p:nvCxnSpPr>
        <p:spPr>
          <a:xfrm>
            <a:off x="2449973" y="1832208"/>
            <a:ext cx="1268784"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56" name="Text Box 6">
            <a:extLst>
              <a:ext uri="{FF2B5EF4-FFF2-40B4-BE49-F238E27FC236}">
                <a16:creationId xmlns:a16="http://schemas.microsoft.com/office/drawing/2014/main" id="{557983BD-9D64-49B9-A366-A08663B0451F}"/>
              </a:ext>
            </a:extLst>
          </p:cNvPr>
          <p:cNvSpPr txBox="1">
            <a:spLocks noChangeArrowheads="1"/>
          </p:cNvSpPr>
          <p:nvPr/>
        </p:nvSpPr>
        <p:spPr bwMode="auto">
          <a:xfrm>
            <a:off x="5029200" y="2356376"/>
            <a:ext cx="813043"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r" eaLnBrk="1" hangingPunct="1">
              <a:lnSpc>
                <a:spcPct val="80000"/>
              </a:lnSpc>
              <a:spcBef>
                <a:spcPct val="0"/>
              </a:spcBef>
              <a:buClrTx/>
              <a:buSzTx/>
              <a:buFontTx/>
              <a:buNone/>
            </a:pPr>
            <a:r>
              <a:rPr lang="en-US" altLang="en-US" sz="1800" dirty="0"/>
              <a:t>‘Push’</a:t>
            </a:r>
          </a:p>
        </p:txBody>
      </p:sp>
      <p:sp>
        <p:nvSpPr>
          <p:cNvPr id="57" name="Text Box 14">
            <a:extLst>
              <a:ext uri="{FF2B5EF4-FFF2-40B4-BE49-F238E27FC236}">
                <a16:creationId xmlns:a16="http://schemas.microsoft.com/office/drawing/2014/main" id="{5DAFA1C1-3A29-4C27-A379-663FDD22E326}"/>
              </a:ext>
            </a:extLst>
          </p:cNvPr>
          <p:cNvSpPr txBox="1">
            <a:spLocks noChangeArrowheads="1"/>
          </p:cNvSpPr>
          <p:nvPr/>
        </p:nvSpPr>
        <p:spPr bwMode="auto">
          <a:xfrm>
            <a:off x="7620000" y="2365901"/>
            <a:ext cx="671979"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‘Pull’</a:t>
            </a:r>
          </a:p>
        </p:txBody>
      </p:sp>
      <p:cxnSp>
        <p:nvCxnSpPr>
          <p:cNvPr id="58" name="Straight Arrow Connector 57">
            <a:extLst>
              <a:ext uri="{FF2B5EF4-FFF2-40B4-BE49-F238E27FC236}">
                <a16:creationId xmlns:a16="http://schemas.microsoft.com/office/drawing/2014/main" id="{E874FEE9-46BD-46A3-90A3-DE7CC220FBFF}"/>
              </a:ext>
            </a:extLst>
          </p:cNvPr>
          <p:cNvCxnSpPr>
            <a:cxnSpLocks/>
          </p:cNvCxnSpPr>
          <p:nvPr/>
        </p:nvCxnSpPr>
        <p:spPr>
          <a:xfrm flipH="1">
            <a:off x="5867400" y="1828800"/>
            <a:ext cx="849775" cy="477455"/>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59" name="Straight Arrow Connector 58">
            <a:extLst>
              <a:ext uri="{FF2B5EF4-FFF2-40B4-BE49-F238E27FC236}">
                <a16:creationId xmlns:a16="http://schemas.microsoft.com/office/drawing/2014/main" id="{C370A4A1-FE96-4E70-B89E-839542A5E241}"/>
              </a:ext>
            </a:extLst>
          </p:cNvPr>
          <p:cNvCxnSpPr>
            <a:cxnSpLocks/>
          </p:cNvCxnSpPr>
          <p:nvPr/>
        </p:nvCxnSpPr>
        <p:spPr>
          <a:xfrm>
            <a:off x="6717173" y="1832208"/>
            <a:ext cx="902827" cy="474047"/>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101" name="Text Box 42">
            <a:extLst>
              <a:ext uri="{FF2B5EF4-FFF2-40B4-BE49-F238E27FC236}">
                <a16:creationId xmlns:a16="http://schemas.microsoft.com/office/drawing/2014/main" id="{334BC1A9-19DE-4364-B6DD-2EE35901B8C6}"/>
              </a:ext>
            </a:extLst>
          </p:cNvPr>
          <p:cNvSpPr txBox="1">
            <a:spLocks noChangeArrowheads="1"/>
          </p:cNvSpPr>
          <p:nvPr/>
        </p:nvSpPr>
        <p:spPr bwMode="auto">
          <a:xfrm>
            <a:off x="5551406" y="3192546"/>
            <a:ext cx="2276072"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ERD/choroidal effusion</a:t>
            </a:r>
          </a:p>
        </p:txBody>
      </p:sp>
      <p:sp>
        <p:nvSpPr>
          <p:cNvPr id="103" name="Text Box 47">
            <a:extLst>
              <a:ext uri="{FF2B5EF4-FFF2-40B4-BE49-F238E27FC236}">
                <a16:creationId xmlns:a16="http://schemas.microsoft.com/office/drawing/2014/main" id="{B8E0D8FB-F6B2-4B80-97DB-EF49CE3BCD2B}"/>
              </a:ext>
            </a:extLst>
          </p:cNvPr>
          <p:cNvSpPr txBox="1">
            <a:spLocks noChangeArrowheads="1"/>
          </p:cNvSpPr>
          <p:nvPr/>
        </p:nvSpPr>
        <p:spPr bwMode="auto">
          <a:xfrm>
            <a:off x="5543446" y="4055146"/>
            <a:ext cx="1619354"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err="1">
                <a:solidFill>
                  <a:schemeClr val="bg1">
                    <a:lumMod val="75000"/>
                  </a:schemeClr>
                </a:solidFill>
              </a:rPr>
              <a:t>Nanophthalmos</a:t>
            </a:r>
            <a:endParaRPr lang="en-US" altLang="en-US" sz="1600" dirty="0">
              <a:solidFill>
                <a:schemeClr val="bg1">
                  <a:lumMod val="75000"/>
                </a:schemeClr>
              </a:solidFill>
            </a:endParaRPr>
          </a:p>
        </p:txBody>
      </p:sp>
      <p:cxnSp>
        <p:nvCxnSpPr>
          <p:cNvPr id="104" name="Straight Connector 103">
            <a:extLst>
              <a:ext uri="{FF2B5EF4-FFF2-40B4-BE49-F238E27FC236}">
                <a16:creationId xmlns:a16="http://schemas.microsoft.com/office/drawing/2014/main" id="{49D87D4A-E317-4446-9B95-5184CB3968F3}"/>
              </a:ext>
            </a:extLst>
          </p:cNvPr>
          <p:cNvCxnSpPr>
            <a:cxnSpLocks/>
          </p:cNvCxnSpPr>
          <p:nvPr/>
        </p:nvCxnSpPr>
        <p:spPr>
          <a:xfrm flipH="1">
            <a:off x="5316229" y="2667000"/>
            <a:ext cx="7397" cy="2531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5" name="Straight Connector 104">
            <a:extLst>
              <a:ext uri="{FF2B5EF4-FFF2-40B4-BE49-F238E27FC236}">
                <a16:creationId xmlns:a16="http://schemas.microsoft.com/office/drawing/2014/main" id="{F40B6D71-75A8-4A88-864D-00D14C2F710D}"/>
              </a:ext>
            </a:extLst>
          </p:cNvPr>
          <p:cNvCxnSpPr/>
          <p:nvPr/>
        </p:nvCxnSpPr>
        <p:spPr>
          <a:xfrm flipH="1">
            <a:off x="5323624" y="2832814"/>
            <a:ext cx="24447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6" name="Straight Connector 105">
            <a:extLst>
              <a:ext uri="{FF2B5EF4-FFF2-40B4-BE49-F238E27FC236}">
                <a16:creationId xmlns:a16="http://schemas.microsoft.com/office/drawing/2014/main" id="{010BF7B2-AA07-4DCF-822D-E2DB5CC0BF59}"/>
              </a:ext>
            </a:extLst>
          </p:cNvPr>
          <p:cNvCxnSpPr/>
          <p:nvPr/>
        </p:nvCxnSpPr>
        <p:spPr>
          <a:xfrm flipH="1">
            <a:off x="5323624" y="3360065"/>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a:extLst>
              <a:ext uri="{FF2B5EF4-FFF2-40B4-BE49-F238E27FC236}">
                <a16:creationId xmlns:a16="http://schemas.microsoft.com/office/drawing/2014/main" id="{BAC8035C-3999-4C31-93CD-6C0D2ADEB73B}"/>
              </a:ext>
            </a:extLst>
          </p:cNvPr>
          <p:cNvCxnSpPr/>
          <p:nvPr/>
        </p:nvCxnSpPr>
        <p:spPr>
          <a:xfrm flipH="1">
            <a:off x="5323536" y="3786938"/>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8" name="Straight Connector 107">
            <a:extLst>
              <a:ext uri="{FF2B5EF4-FFF2-40B4-BE49-F238E27FC236}">
                <a16:creationId xmlns:a16="http://schemas.microsoft.com/office/drawing/2014/main" id="{DB64CAEE-69B4-426A-8A5B-D1269DBF0F66}"/>
              </a:ext>
            </a:extLst>
          </p:cNvPr>
          <p:cNvCxnSpPr/>
          <p:nvPr/>
        </p:nvCxnSpPr>
        <p:spPr>
          <a:xfrm flipH="1">
            <a:off x="5327493" y="4249152"/>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12" name="Straight Connector 111">
            <a:extLst>
              <a:ext uri="{FF2B5EF4-FFF2-40B4-BE49-F238E27FC236}">
                <a16:creationId xmlns:a16="http://schemas.microsoft.com/office/drawing/2014/main" id="{99A16C30-4BE4-48E5-8B65-0C5F3039B8DC}"/>
              </a:ext>
            </a:extLst>
          </p:cNvPr>
          <p:cNvCxnSpPr/>
          <p:nvPr/>
        </p:nvCxnSpPr>
        <p:spPr>
          <a:xfrm flipH="1">
            <a:off x="5333455" y="51816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13" name="Text Box 42">
            <a:extLst>
              <a:ext uri="{FF2B5EF4-FFF2-40B4-BE49-F238E27FC236}">
                <a16:creationId xmlns:a16="http://schemas.microsoft.com/office/drawing/2014/main" id="{056DFFD9-3CA2-42E7-90FE-4F14522E3504}"/>
              </a:ext>
            </a:extLst>
          </p:cNvPr>
          <p:cNvSpPr txBox="1">
            <a:spLocks noChangeArrowheads="1"/>
          </p:cNvSpPr>
          <p:nvPr/>
        </p:nvSpPr>
        <p:spPr bwMode="auto">
          <a:xfrm>
            <a:off x="5533954" y="3623846"/>
            <a:ext cx="1563248"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Retinal surgery</a:t>
            </a:r>
          </a:p>
        </p:txBody>
      </p:sp>
      <p:sp>
        <p:nvSpPr>
          <p:cNvPr id="118" name="Text Box 47">
            <a:extLst>
              <a:ext uri="{FF2B5EF4-FFF2-40B4-BE49-F238E27FC236}">
                <a16:creationId xmlns:a16="http://schemas.microsoft.com/office/drawing/2014/main" id="{3F59D898-ECAD-49F0-9425-2A1BC8DDA7B5}"/>
              </a:ext>
            </a:extLst>
          </p:cNvPr>
          <p:cNvSpPr txBox="1">
            <a:spLocks noChangeArrowheads="1"/>
          </p:cNvSpPr>
          <p:nvPr/>
        </p:nvSpPr>
        <p:spPr bwMode="auto">
          <a:xfrm>
            <a:off x="5523688" y="4538246"/>
            <a:ext cx="1516762"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b="1" dirty="0"/>
              <a:t>Drug-induced</a:t>
            </a:r>
          </a:p>
        </p:txBody>
      </p:sp>
      <p:sp>
        <p:nvSpPr>
          <p:cNvPr id="121" name="Text Box 45">
            <a:extLst>
              <a:ext uri="{FF2B5EF4-FFF2-40B4-BE49-F238E27FC236}">
                <a16:creationId xmlns:a16="http://schemas.microsoft.com/office/drawing/2014/main" id="{261B7576-5E47-4AEB-A7FB-9A1B9ECB52C4}"/>
              </a:ext>
            </a:extLst>
          </p:cNvPr>
          <p:cNvSpPr txBox="1">
            <a:spLocks noChangeArrowheads="1"/>
          </p:cNvSpPr>
          <p:nvPr/>
        </p:nvSpPr>
        <p:spPr bwMode="auto">
          <a:xfrm>
            <a:off x="5523688" y="5013493"/>
            <a:ext cx="582211"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PFV</a:t>
            </a:r>
          </a:p>
        </p:txBody>
      </p:sp>
      <p:sp>
        <p:nvSpPr>
          <p:cNvPr id="16" name="TextBox 15">
            <a:extLst>
              <a:ext uri="{FF2B5EF4-FFF2-40B4-BE49-F238E27FC236}">
                <a16:creationId xmlns:a16="http://schemas.microsoft.com/office/drawing/2014/main" id="{984E008D-FBBA-42B4-940E-EA26772E0161}"/>
              </a:ext>
            </a:extLst>
          </p:cNvPr>
          <p:cNvSpPr txBox="1"/>
          <p:nvPr/>
        </p:nvSpPr>
        <p:spPr>
          <a:xfrm>
            <a:off x="6230528" y="5257800"/>
            <a:ext cx="1326004" cy="369332"/>
          </a:xfrm>
          <a:prstGeom prst="rect">
            <a:avLst/>
          </a:prstGeom>
          <a:noFill/>
        </p:spPr>
        <p:txBody>
          <a:bodyPr wrap="none" rtlCol="0">
            <a:spAutoFit/>
          </a:bodyPr>
          <a:lstStyle/>
          <a:p>
            <a:pPr algn="ctr"/>
            <a:r>
              <a:rPr lang="en-US" dirty="0">
                <a:solidFill>
                  <a:schemeClr val="bg1">
                    <a:lumMod val="75000"/>
                  </a:schemeClr>
                </a:solidFill>
              </a:rPr>
              <a:t>Both/Either</a:t>
            </a:r>
          </a:p>
        </p:txBody>
      </p:sp>
      <p:cxnSp>
        <p:nvCxnSpPr>
          <p:cNvPr id="125" name="Straight Connector 124">
            <a:extLst>
              <a:ext uri="{FF2B5EF4-FFF2-40B4-BE49-F238E27FC236}">
                <a16:creationId xmlns:a16="http://schemas.microsoft.com/office/drawing/2014/main" id="{01138141-D318-4ED7-A7FE-D8F2155CE890}"/>
              </a:ext>
            </a:extLst>
          </p:cNvPr>
          <p:cNvCxnSpPr/>
          <p:nvPr/>
        </p:nvCxnSpPr>
        <p:spPr>
          <a:xfrm flipH="1">
            <a:off x="5334000" y="4724400"/>
            <a:ext cx="24447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00" name="Text Box 23">
            <a:extLst>
              <a:ext uri="{FF2B5EF4-FFF2-40B4-BE49-F238E27FC236}">
                <a16:creationId xmlns:a16="http://schemas.microsoft.com/office/drawing/2014/main" id="{D8F2FCFF-2984-4836-B000-9C5601A8EAAA}"/>
              </a:ext>
            </a:extLst>
          </p:cNvPr>
          <p:cNvSpPr txBox="1">
            <a:spLocks noChangeArrowheads="1"/>
          </p:cNvSpPr>
          <p:nvPr/>
        </p:nvSpPr>
        <p:spPr bwMode="auto">
          <a:xfrm>
            <a:off x="5530369" y="2667000"/>
            <a:ext cx="2143536"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Aqueous misdirection</a:t>
            </a:r>
          </a:p>
        </p:txBody>
      </p:sp>
      <p:sp>
        <p:nvSpPr>
          <p:cNvPr id="37" name="TextBox 36">
            <a:extLst>
              <a:ext uri="{FF2B5EF4-FFF2-40B4-BE49-F238E27FC236}">
                <a16:creationId xmlns:a16="http://schemas.microsoft.com/office/drawing/2014/main" id="{AA7C1905-3F86-4163-A06F-7D7233AE9BF0}"/>
              </a:ext>
            </a:extLst>
          </p:cNvPr>
          <p:cNvSpPr txBox="1"/>
          <p:nvPr/>
        </p:nvSpPr>
        <p:spPr>
          <a:xfrm>
            <a:off x="291298" y="2190512"/>
            <a:ext cx="5271302" cy="4278094"/>
          </a:xfrm>
          <a:prstGeom prst="rect">
            <a:avLst/>
          </a:prstGeom>
          <a:solidFill>
            <a:schemeClr val="accent1">
              <a:lumMod val="40000"/>
              <a:lumOff val="60000"/>
            </a:schemeClr>
          </a:solidFill>
        </p:spPr>
        <p:txBody>
          <a:bodyPr wrap="square" rtlCol="0">
            <a:spAutoFit/>
          </a:bodyPr>
          <a:lstStyle/>
          <a:p>
            <a:r>
              <a:rPr lang="en-US" sz="1600" i="1" dirty="0">
                <a:solidFill>
                  <a:schemeClr val="bg1">
                    <a:lumMod val="75000"/>
                  </a:schemeClr>
                </a:solidFill>
              </a:rPr>
              <a:t>The </a:t>
            </a:r>
            <a:r>
              <a:rPr lang="en-US" sz="1600" dirty="0">
                <a:solidFill>
                  <a:schemeClr val="bg1">
                    <a:lumMod val="75000"/>
                  </a:schemeClr>
                </a:solidFill>
              </a:rPr>
              <a:t>Glaucoma</a:t>
            </a:r>
            <a:r>
              <a:rPr lang="en-US" sz="1600" i="1" dirty="0">
                <a:solidFill>
                  <a:schemeClr val="bg1">
                    <a:lumMod val="75000"/>
                  </a:schemeClr>
                </a:solidFill>
              </a:rPr>
              <a:t> book addresses only one drug re inducing ACG. Which one?</a:t>
            </a:r>
          </a:p>
          <a:p>
            <a:r>
              <a:rPr lang="en-US" sz="1600" dirty="0">
                <a:solidFill>
                  <a:schemeClr val="bg1">
                    <a:lumMod val="75000"/>
                  </a:schemeClr>
                </a:solidFill>
              </a:rPr>
              <a:t>Topiramate</a:t>
            </a:r>
          </a:p>
          <a:p>
            <a:endParaRPr lang="en-US" sz="1600" dirty="0">
              <a:solidFill>
                <a:schemeClr val="bg1">
                  <a:lumMod val="75000"/>
                </a:schemeClr>
              </a:solidFill>
            </a:endParaRPr>
          </a:p>
          <a:p>
            <a:r>
              <a:rPr lang="en-US" sz="1600" i="1" dirty="0">
                <a:solidFill>
                  <a:schemeClr val="bg1">
                    <a:lumMod val="75000"/>
                  </a:schemeClr>
                </a:solidFill>
              </a:rPr>
              <a:t>What are the common indications for topiramate use?</a:t>
            </a:r>
          </a:p>
          <a:p>
            <a:r>
              <a:rPr lang="en-US" sz="1600" dirty="0">
                <a:solidFill>
                  <a:schemeClr val="bg1">
                    <a:lumMod val="75000"/>
                  </a:schemeClr>
                </a:solidFill>
              </a:rPr>
              <a:t>--Migraine prophylaxis</a:t>
            </a:r>
          </a:p>
          <a:p>
            <a:r>
              <a:rPr lang="en-US" sz="1600" dirty="0">
                <a:solidFill>
                  <a:schemeClr val="bg1">
                    <a:lumMod val="75000"/>
                  </a:schemeClr>
                </a:solidFill>
              </a:rPr>
              <a:t>--Idiopathic intracranial hypertension</a:t>
            </a:r>
          </a:p>
          <a:p>
            <a:endParaRPr lang="en-US" sz="1600" dirty="0">
              <a:solidFill>
                <a:schemeClr val="bg1">
                  <a:lumMod val="75000"/>
                </a:schemeClr>
              </a:solidFill>
            </a:endParaRPr>
          </a:p>
          <a:p>
            <a:r>
              <a:rPr lang="en-US" sz="1600" i="1" dirty="0">
                <a:solidFill>
                  <a:schemeClr val="bg1">
                    <a:lumMod val="75000"/>
                  </a:schemeClr>
                </a:solidFill>
              </a:rPr>
              <a:t>What is the mechanism of angle closure?</a:t>
            </a:r>
          </a:p>
          <a:p>
            <a:r>
              <a:rPr lang="en-US" sz="1600" dirty="0">
                <a:solidFill>
                  <a:schemeClr val="bg1">
                    <a:lumMod val="75000"/>
                  </a:schemeClr>
                </a:solidFill>
              </a:rPr>
              <a:t>Ciliochoroidal effusion  leads to zonular relaxation, which leads to pronounced anterior movement of the lens-iris diaphragm, which shallows the AC and causes the peripheral iris to appose and close the angle</a:t>
            </a:r>
          </a:p>
          <a:p>
            <a:endParaRPr lang="en-US" sz="1600" dirty="0">
              <a:solidFill>
                <a:schemeClr val="bg1">
                  <a:lumMod val="75000"/>
                </a:schemeClr>
              </a:solidFill>
            </a:endParaRPr>
          </a:p>
          <a:p>
            <a:r>
              <a:rPr lang="en-US" sz="1600" i="1" dirty="0">
                <a:solidFill>
                  <a:schemeClr val="bg1">
                    <a:lumMod val="75000"/>
                  </a:schemeClr>
                </a:solidFill>
              </a:rPr>
              <a:t>What is the classic presentation of topiramate-induced ACG?</a:t>
            </a:r>
          </a:p>
          <a:p>
            <a:r>
              <a:rPr lang="en-US" sz="1600" dirty="0">
                <a:solidFill>
                  <a:schemeClr val="bg1">
                    <a:lumMod val="75000"/>
                  </a:schemeClr>
                </a:solidFill>
              </a:rPr>
              <a:t>Severe  bilateral  ocular pain, plus </a:t>
            </a:r>
            <a:r>
              <a:rPr lang="en-US" sz="1600" b="1" dirty="0">
                <a:solidFill>
                  <a:srgbClr val="0000FF"/>
                </a:solidFill>
              </a:rPr>
              <a:t>blurry vision</a:t>
            </a:r>
          </a:p>
        </p:txBody>
      </p:sp>
      <p:sp>
        <p:nvSpPr>
          <p:cNvPr id="39" name="TextBox 38">
            <a:extLst>
              <a:ext uri="{FF2B5EF4-FFF2-40B4-BE49-F238E27FC236}">
                <a16:creationId xmlns:a16="http://schemas.microsoft.com/office/drawing/2014/main" id="{488334CB-11A5-485B-89AB-E6CC2C7E29A3}"/>
              </a:ext>
            </a:extLst>
          </p:cNvPr>
          <p:cNvSpPr txBox="1"/>
          <p:nvPr/>
        </p:nvSpPr>
        <p:spPr>
          <a:xfrm>
            <a:off x="373765" y="4495562"/>
            <a:ext cx="5112635" cy="1600438"/>
          </a:xfrm>
          <a:prstGeom prst="rect">
            <a:avLst/>
          </a:prstGeom>
          <a:solidFill>
            <a:schemeClr val="accent6">
              <a:lumMod val="40000"/>
              <a:lumOff val="60000"/>
            </a:schemeClr>
          </a:solidFill>
        </p:spPr>
        <p:txBody>
          <a:bodyPr wrap="square" rtlCol="0">
            <a:spAutoFit/>
          </a:bodyPr>
          <a:lstStyle/>
          <a:p>
            <a:r>
              <a:rPr lang="en-US" sz="1400" i="1" dirty="0">
                <a:solidFill>
                  <a:srgbClr val="0000FF"/>
                </a:solidFill>
              </a:rPr>
              <a:t>What causes the blurry vision? (Other than corneal edema.)</a:t>
            </a:r>
          </a:p>
          <a:p>
            <a:r>
              <a:rPr lang="en-US" sz="1400" dirty="0">
                <a:solidFill>
                  <a:srgbClr val="0000FF"/>
                </a:solidFill>
              </a:rPr>
              <a:t>Myopic shift</a:t>
            </a:r>
          </a:p>
          <a:p>
            <a:endParaRPr lang="en-US" sz="1400" dirty="0">
              <a:solidFill>
                <a:srgbClr val="0000FF"/>
              </a:solidFill>
            </a:endParaRPr>
          </a:p>
          <a:p>
            <a:r>
              <a:rPr lang="en-US" sz="1400" i="1" dirty="0">
                <a:solidFill>
                  <a:srgbClr val="0000FF"/>
                </a:solidFill>
              </a:rPr>
              <a:t>Why do these pts get myopic shift?</a:t>
            </a:r>
          </a:p>
          <a:p>
            <a:r>
              <a:rPr lang="en-US" sz="1400" dirty="0">
                <a:solidFill>
                  <a:srgbClr val="0000FF"/>
                </a:solidFill>
              </a:rPr>
              <a:t>Forward displacement of the lens increases its effective power (</a:t>
            </a:r>
            <a:r>
              <a:rPr lang="en-US" sz="1400" dirty="0" err="1">
                <a:solidFill>
                  <a:srgbClr val="0000FF"/>
                </a:solidFill>
              </a:rPr>
              <a:t>ie</a:t>
            </a:r>
            <a:r>
              <a:rPr lang="en-US" sz="1400" dirty="0">
                <a:solidFill>
                  <a:srgbClr val="0000FF"/>
                </a:solidFill>
              </a:rPr>
              <a:t>, the  secondary  focal point of a previously emmetropic eye will be pulled forward into the vitreous)</a:t>
            </a:r>
          </a:p>
        </p:txBody>
      </p:sp>
      <p:sp>
        <p:nvSpPr>
          <p:cNvPr id="36" name="Oval 35">
            <a:extLst>
              <a:ext uri="{FF2B5EF4-FFF2-40B4-BE49-F238E27FC236}">
                <a16:creationId xmlns:a16="http://schemas.microsoft.com/office/drawing/2014/main" id="{D6542147-4985-4B99-9C18-1F765A648387}"/>
              </a:ext>
            </a:extLst>
          </p:cNvPr>
          <p:cNvSpPr/>
          <p:nvPr/>
        </p:nvSpPr>
        <p:spPr>
          <a:xfrm>
            <a:off x="5441637" y="4462669"/>
            <a:ext cx="1655565" cy="490331"/>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Oval 37">
            <a:extLst>
              <a:ext uri="{FF2B5EF4-FFF2-40B4-BE49-F238E27FC236}">
                <a16:creationId xmlns:a16="http://schemas.microsoft.com/office/drawing/2014/main" id="{28435D35-10BA-4AB9-BE03-A4DBE233C066}"/>
              </a:ext>
            </a:extLst>
          </p:cNvPr>
          <p:cNvSpPr/>
          <p:nvPr/>
        </p:nvSpPr>
        <p:spPr>
          <a:xfrm>
            <a:off x="3390759" y="6059815"/>
            <a:ext cx="1449698" cy="417961"/>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663958425"/>
      </p:ext>
    </p:extLst>
  </p:cSld>
  <p:clrMapOvr>
    <a:masterClrMapping/>
  </p:clrMapOvr>
</p:sld>
</file>

<file path=ppt/slides/slide2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Straight Arrow Connector 12">
            <a:extLst>
              <a:ext uri="{FF2B5EF4-FFF2-40B4-BE49-F238E27FC236}">
                <a16:creationId xmlns:a16="http://schemas.microsoft.com/office/drawing/2014/main" id="{A6DE2085-829C-480C-9216-69D6039C0A37}"/>
              </a:ext>
            </a:extLst>
          </p:cNvPr>
          <p:cNvCxnSpPr>
            <a:cxnSpLocks/>
          </p:cNvCxnSpPr>
          <p:nvPr/>
        </p:nvCxnSpPr>
        <p:spPr>
          <a:xfrm>
            <a:off x="6717173" y="1828800"/>
            <a:ext cx="0" cy="3462754"/>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43014" name="Text Box 6"/>
          <p:cNvSpPr txBox="1">
            <a:spLocks noChangeArrowheads="1"/>
          </p:cNvSpPr>
          <p:nvPr/>
        </p:nvSpPr>
        <p:spPr bwMode="auto">
          <a:xfrm>
            <a:off x="533400" y="2356376"/>
            <a:ext cx="1005403"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Lens-</a:t>
            </a:r>
          </a:p>
          <a:p>
            <a:pPr algn="ctr" eaLnBrk="1" hangingPunct="1">
              <a:lnSpc>
                <a:spcPct val="80000"/>
              </a:lnSpc>
              <a:spcBef>
                <a:spcPct val="0"/>
              </a:spcBef>
              <a:buClrTx/>
              <a:buSzTx/>
              <a:buFontTx/>
              <a:buNone/>
            </a:pPr>
            <a:r>
              <a:rPr lang="en-US" altLang="en-US" sz="1800" dirty="0">
                <a:solidFill>
                  <a:schemeClr val="bg1">
                    <a:lumMod val="75000"/>
                  </a:schemeClr>
                </a:solidFill>
              </a:rPr>
              <a:t>Induced</a:t>
            </a:r>
          </a:p>
        </p:txBody>
      </p:sp>
      <p:sp>
        <p:nvSpPr>
          <p:cNvPr id="43017" name="Text Box 14"/>
          <p:cNvSpPr txBox="1">
            <a:spLocks noChangeArrowheads="1"/>
          </p:cNvSpPr>
          <p:nvPr/>
        </p:nvSpPr>
        <p:spPr bwMode="auto">
          <a:xfrm>
            <a:off x="3026498" y="2365901"/>
            <a:ext cx="1633781"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Aphakic/</a:t>
            </a:r>
          </a:p>
          <a:p>
            <a:pPr algn="ctr" eaLnBrk="1" hangingPunct="1">
              <a:lnSpc>
                <a:spcPct val="80000"/>
              </a:lnSpc>
              <a:spcBef>
                <a:spcPct val="0"/>
              </a:spcBef>
              <a:buClrTx/>
              <a:buSzTx/>
              <a:buFontTx/>
              <a:buNone/>
            </a:pPr>
            <a:r>
              <a:rPr lang="en-US" altLang="en-US" sz="1800" dirty="0" err="1">
                <a:solidFill>
                  <a:schemeClr val="bg1">
                    <a:lumMod val="75000"/>
                  </a:schemeClr>
                </a:solidFill>
              </a:rPr>
              <a:t>Pseudophakic</a:t>
            </a:r>
            <a:endParaRPr lang="en-US" altLang="en-US" sz="1800" dirty="0">
              <a:solidFill>
                <a:schemeClr val="bg1">
                  <a:lumMod val="75000"/>
                </a:schemeClr>
              </a:solidFill>
            </a:endParaRPr>
          </a:p>
        </p:txBody>
      </p:sp>
      <p:sp>
        <p:nvSpPr>
          <p:cNvPr id="43031" name="Text Box 35"/>
          <p:cNvSpPr txBox="1">
            <a:spLocks noChangeArrowheads="1"/>
          </p:cNvSpPr>
          <p:nvPr/>
        </p:nvSpPr>
        <p:spPr bwMode="auto">
          <a:xfrm>
            <a:off x="1190847" y="1295400"/>
            <a:ext cx="2473754"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solidFill>
                  <a:schemeClr val="bg1">
                    <a:lumMod val="75000"/>
                  </a:schemeClr>
                </a:solidFill>
              </a:rPr>
              <a:t>w/ Pupillary Block</a:t>
            </a:r>
          </a:p>
        </p:txBody>
      </p:sp>
      <p:sp>
        <p:nvSpPr>
          <p:cNvPr id="43032" name="Text Box 36"/>
          <p:cNvSpPr txBox="1">
            <a:spLocks noChangeArrowheads="1"/>
          </p:cNvSpPr>
          <p:nvPr/>
        </p:nvSpPr>
        <p:spPr bwMode="auto">
          <a:xfrm>
            <a:off x="5181600" y="1295400"/>
            <a:ext cx="2630848"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t>w/o Pupillary Block</a:t>
            </a:r>
          </a:p>
        </p:txBody>
      </p:sp>
      <p:sp>
        <p:nvSpPr>
          <p:cNvPr id="49" name="Rectangle 2">
            <a:extLst>
              <a:ext uri="{FF2B5EF4-FFF2-40B4-BE49-F238E27FC236}">
                <a16:creationId xmlns:a16="http://schemas.microsoft.com/office/drawing/2014/main" id="{240EE5BF-F7D2-4FC8-A5DD-F6B5423153C6}"/>
              </a:ext>
            </a:extLst>
          </p:cNvPr>
          <p:cNvSpPr>
            <a:spLocks noGrp="1" noChangeArrowheads="1"/>
          </p:cNvSpPr>
          <p:nvPr>
            <p:ph type="title"/>
          </p:nvPr>
        </p:nvSpPr>
        <p:spPr>
          <a:xfrm>
            <a:off x="457200" y="304800"/>
            <a:ext cx="7543800" cy="563562"/>
          </a:xfrm>
        </p:spPr>
        <p:txBody>
          <a:bodyPr/>
          <a:lstStyle/>
          <a:p>
            <a:pPr eaLnBrk="1" hangingPunct="1"/>
            <a:r>
              <a:rPr lang="en-US" altLang="en-US" sz="3500" dirty="0"/>
              <a:t>Q</a:t>
            </a:r>
          </a:p>
        </p:txBody>
      </p:sp>
      <p:sp>
        <p:nvSpPr>
          <p:cNvPr id="50" name="TextBox 49">
            <a:extLst>
              <a:ext uri="{FF2B5EF4-FFF2-40B4-BE49-F238E27FC236}">
                <a16:creationId xmlns:a16="http://schemas.microsoft.com/office/drawing/2014/main" id="{CF426230-46C8-405C-9015-99EF57762A2E}"/>
              </a:ext>
            </a:extLst>
          </p:cNvPr>
          <p:cNvSpPr txBox="1"/>
          <p:nvPr/>
        </p:nvSpPr>
        <p:spPr>
          <a:xfrm>
            <a:off x="2259496" y="189094"/>
            <a:ext cx="4607480" cy="400110"/>
          </a:xfrm>
          <a:prstGeom prst="rect">
            <a:avLst/>
          </a:prstGeom>
          <a:solidFill>
            <a:schemeClr val="accent1">
              <a:lumMod val="60000"/>
              <a:lumOff val="40000"/>
            </a:schemeClr>
          </a:solidFill>
        </p:spPr>
        <p:txBody>
          <a:bodyPr wrap="none" rtlCol="0">
            <a:spAutoFit/>
          </a:bodyPr>
          <a:lstStyle/>
          <a:p>
            <a:pPr algn="ctr"/>
            <a:r>
              <a:rPr lang="en-US" sz="2000" b="1" dirty="0"/>
              <a:t>Secondary Angle Closure Glaucoma</a:t>
            </a:r>
          </a:p>
        </p:txBody>
      </p:sp>
      <p:sp>
        <p:nvSpPr>
          <p:cNvPr id="2" name="TextBox 1">
            <a:extLst>
              <a:ext uri="{FF2B5EF4-FFF2-40B4-BE49-F238E27FC236}">
                <a16:creationId xmlns:a16="http://schemas.microsoft.com/office/drawing/2014/main" id="{A7E30BEC-923B-4C9A-A856-BDD0D882F6B8}"/>
              </a:ext>
            </a:extLst>
          </p:cNvPr>
          <p:cNvSpPr txBox="1"/>
          <p:nvPr/>
        </p:nvSpPr>
        <p:spPr>
          <a:xfrm>
            <a:off x="887305" y="2844119"/>
            <a:ext cx="1494320" cy="338554"/>
          </a:xfrm>
          <a:prstGeom prst="rect">
            <a:avLst/>
          </a:prstGeom>
          <a:noFill/>
        </p:spPr>
        <p:txBody>
          <a:bodyPr wrap="none" rtlCol="0">
            <a:spAutoFit/>
          </a:bodyPr>
          <a:lstStyle/>
          <a:p>
            <a:r>
              <a:rPr lang="en-US" sz="1600" dirty="0" err="1">
                <a:solidFill>
                  <a:schemeClr val="bg1">
                    <a:lumMod val="75000"/>
                  </a:schemeClr>
                </a:solidFill>
              </a:rPr>
              <a:t>Phacomorphic</a:t>
            </a:r>
            <a:endParaRPr lang="en-US" sz="1600" dirty="0">
              <a:solidFill>
                <a:schemeClr val="bg1">
                  <a:lumMod val="75000"/>
                </a:schemeClr>
              </a:solidFill>
            </a:endParaRPr>
          </a:p>
        </p:txBody>
      </p:sp>
      <p:sp>
        <p:nvSpPr>
          <p:cNvPr id="51" name="TextBox 50">
            <a:extLst>
              <a:ext uri="{FF2B5EF4-FFF2-40B4-BE49-F238E27FC236}">
                <a16:creationId xmlns:a16="http://schemas.microsoft.com/office/drawing/2014/main" id="{156069D4-340B-4160-A336-EBF73557CEE0}"/>
              </a:ext>
            </a:extLst>
          </p:cNvPr>
          <p:cNvSpPr txBox="1"/>
          <p:nvPr/>
        </p:nvSpPr>
        <p:spPr>
          <a:xfrm>
            <a:off x="884725" y="3175578"/>
            <a:ext cx="1402948" cy="338554"/>
          </a:xfrm>
          <a:prstGeom prst="rect">
            <a:avLst/>
          </a:prstGeom>
          <a:noFill/>
        </p:spPr>
        <p:txBody>
          <a:bodyPr wrap="none" rtlCol="0">
            <a:spAutoFit/>
          </a:bodyPr>
          <a:lstStyle/>
          <a:p>
            <a:r>
              <a:rPr lang="en-US" sz="1600" dirty="0">
                <a:solidFill>
                  <a:schemeClr val="bg1">
                    <a:lumMod val="75000"/>
                  </a:schemeClr>
                </a:solidFill>
              </a:rPr>
              <a:t>Ectopia </a:t>
            </a:r>
            <a:r>
              <a:rPr lang="en-US" sz="1600" dirty="0" err="1">
                <a:solidFill>
                  <a:schemeClr val="bg1">
                    <a:lumMod val="75000"/>
                  </a:schemeClr>
                </a:solidFill>
              </a:rPr>
              <a:t>lentis</a:t>
            </a:r>
            <a:endParaRPr lang="en-US" sz="1600" dirty="0">
              <a:solidFill>
                <a:schemeClr val="bg1">
                  <a:lumMod val="75000"/>
                </a:schemeClr>
              </a:solidFill>
            </a:endParaRPr>
          </a:p>
        </p:txBody>
      </p:sp>
      <p:cxnSp>
        <p:nvCxnSpPr>
          <p:cNvPr id="71" name="Straight Connector 70">
            <a:extLst>
              <a:ext uri="{FF2B5EF4-FFF2-40B4-BE49-F238E27FC236}">
                <a16:creationId xmlns:a16="http://schemas.microsoft.com/office/drawing/2014/main" id="{C104938D-BA8D-4E39-9D5F-9EE2012F2F3C}"/>
              </a:ext>
            </a:extLst>
          </p:cNvPr>
          <p:cNvCxnSpPr>
            <a:cxnSpLocks/>
          </p:cNvCxnSpPr>
          <p:nvPr/>
        </p:nvCxnSpPr>
        <p:spPr>
          <a:xfrm flipH="1">
            <a:off x="762665" y="3023488"/>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2A7E4E40-472F-4E50-8A7A-45C10FDD7171}"/>
              </a:ext>
            </a:extLst>
          </p:cNvPr>
          <p:cNvCxnSpPr>
            <a:cxnSpLocks/>
          </p:cNvCxnSpPr>
          <p:nvPr/>
        </p:nvCxnSpPr>
        <p:spPr>
          <a:xfrm flipH="1">
            <a:off x="762665" y="3347853"/>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C3924889-45B9-4383-9C9E-48F0A9C27AD8}"/>
              </a:ext>
            </a:extLst>
          </p:cNvPr>
          <p:cNvCxnSpPr>
            <a:cxnSpLocks/>
          </p:cNvCxnSpPr>
          <p:nvPr/>
        </p:nvCxnSpPr>
        <p:spPr>
          <a:xfrm flipH="1">
            <a:off x="748719" y="2838976"/>
            <a:ext cx="13947" cy="5088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 name="Straight Arrow Connector 5">
            <a:extLst>
              <a:ext uri="{FF2B5EF4-FFF2-40B4-BE49-F238E27FC236}">
                <a16:creationId xmlns:a16="http://schemas.microsoft.com/office/drawing/2014/main" id="{A3439F0C-5143-461F-8F3C-2E830785DEFC}"/>
              </a:ext>
            </a:extLst>
          </p:cNvPr>
          <p:cNvCxnSpPr>
            <a:stCxn id="50" idx="2"/>
          </p:cNvCxnSpPr>
          <p:nvPr/>
        </p:nvCxnSpPr>
        <p:spPr>
          <a:xfrm flipH="1">
            <a:off x="2971800" y="589204"/>
            <a:ext cx="1591436" cy="706196"/>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0" name="Straight Arrow Connector 9">
            <a:extLst>
              <a:ext uri="{FF2B5EF4-FFF2-40B4-BE49-F238E27FC236}">
                <a16:creationId xmlns:a16="http://schemas.microsoft.com/office/drawing/2014/main" id="{84DC796E-F6ED-4FBB-82D2-A260F480BF8A}"/>
              </a:ext>
            </a:extLst>
          </p:cNvPr>
          <p:cNvCxnSpPr>
            <a:cxnSpLocks/>
          </p:cNvCxnSpPr>
          <p:nvPr/>
        </p:nvCxnSpPr>
        <p:spPr>
          <a:xfrm>
            <a:off x="4572000" y="589204"/>
            <a:ext cx="1600200" cy="706196"/>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6" name="Straight Arrow Connector 25">
            <a:extLst>
              <a:ext uri="{FF2B5EF4-FFF2-40B4-BE49-F238E27FC236}">
                <a16:creationId xmlns:a16="http://schemas.microsoft.com/office/drawing/2014/main" id="{B70E0124-9B84-41A5-8D84-A66B7838A706}"/>
              </a:ext>
            </a:extLst>
          </p:cNvPr>
          <p:cNvCxnSpPr>
            <a:cxnSpLocks/>
          </p:cNvCxnSpPr>
          <p:nvPr/>
        </p:nvCxnSpPr>
        <p:spPr>
          <a:xfrm flipH="1">
            <a:off x="1159539" y="1828800"/>
            <a:ext cx="1290435" cy="478059"/>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28" name="Straight Arrow Connector 27">
            <a:extLst>
              <a:ext uri="{FF2B5EF4-FFF2-40B4-BE49-F238E27FC236}">
                <a16:creationId xmlns:a16="http://schemas.microsoft.com/office/drawing/2014/main" id="{567A4249-5C59-4416-8A8E-1C35913900AB}"/>
              </a:ext>
            </a:extLst>
          </p:cNvPr>
          <p:cNvCxnSpPr>
            <a:cxnSpLocks/>
          </p:cNvCxnSpPr>
          <p:nvPr/>
        </p:nvCxnSpPr>
        <p:spPr>
          <a:xfrm>
            <a:off x="2449973" y="1832208"/>
            <a:ext cx="1268784"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56" name="Text Box 6">
            <a:extLst>
              <a:ext uri="{FF2B5EF4-FFF2-40B4-BE49-F238E27FC236}">
                <a16:creationId xmlns:a16="http://schemas.microsoft.com/office/drawing/2014/main" id="{557983BD-9D64-49B9-A366-A08663B0451F}"/>
              </a:ext>
            </a:extLst>
          </p:cNvPr>
          <p:cNvSpPr txBox="1">
            <a:spLocks noChangeArrowheads="1"/>
          </p:cNvSpPr>
          <p:nvPr/>
        </p:nvSpPr>
        <p:spPr bwMode="auto">
          <a:xfrm>
            <a:off x="5029200" y="2356376"/>
            <a:ext cx="813043"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r" eaLnBrk="1" hangingPunct="1">
              <a:lnSpc>
                <a:spcPct val="80000"/>
              </a:lnSpc>
              <a:spcBef>
                <a:spcPct val="0"/>
              </a:spcBef>
              <a:buClrTx/>
              <a:buSzTx/>
              <a:buFontTx/>
              <a:buNone/>
            </a:pPr>
            <a:r>
              <a:rPr lang="en-US" altLang="en-US" sz="1800" dirty="0"/>
              <a:t>‘Push’</a:t>
            </a:r>
          </a:p>
        </p:txBody>
      </p:sp>
      <p:sp>
        <p:nvSpPr>
          <p:cNvPr id="57" name="Text Box 14">
            <a:extLst>
              <a:ext uri="{FF2B5EF4-FFF2-40B4-BE49-F238E27FC236}">
                <a16:creationId xmlns:a16="http://schemas.microsoft.com/office/drawing/2014/main" id="{5DAFA1C1-3A29-4C27-A379-663FDD22E326}"/>
              </a:ext>
            </a:extLst>
          </p:cNvPr>
          <p:cNvSpPr txBox="1">
            <a:spLocks noChangeArrowheads="1"/>
          </p:cNvSpPr>
          <p:nvPr/>
        </p:nvSpPr>
        <p:spPr bwMode="auto">
          <a:xfrm>
            <a:off x="7620000" y="2365901"/>
            <a:ext cx="671979"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‘Pull’</a:t>
            </a:r>
          </a:p>
        </p:txBody>
      </p:sp>
      <p:cxnSp>
        <p:nvCxnSpPr>
          <p:cNvPr id="58" name="Straight Arrow Connector 57">
            <a:extLst>
              <a:ext uri="{FF2B5EF4-FFF2-40B4-BE49-F238E27FC236}">
                <a16:creationId xmlns:a16="http://schemas.microsoft.com/office/drawing/2014/main" id="{E874FEE9-46BD-46A3-90A3-DE7CC220FBFF}"/>
              </a:ext>
            </a:extLst>
          </p:cNvPr>
          <p:cNvCxnSpPr>
            <a:cxnSpLocks/>
          </p:cNvCxnSpPr>
          <p:nvPr/>
        </p:nvCxnSpPr>
        <p:spPr>
          <a:xfrm flipH="1">
            <a:off x="5867400" y="1828800"/>
            <a:ext cx="849775" cy="477455"/>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59" name="Straight Arrow Connector 58">
            <a:extLst>
              <a:ext uri="{FF2B5EF4-FFF2-40B4-BE49-F238E27FC236}">
                <a16:creationId xmlns:a16="http://schemas.microsoft.com/office/drawing/2014/main" id="{C370A4A1-FE96-4E70-B89E-839542A5E241}"/>
              </a:ext>
            </a:extLst>
          </p:cNvPr>
          <p:cNvCxnSpPr>
            <a:cxnSpLocks/>
          </p:cNvCxnSpPr>
          <p:nvPr/>
        </p:nvCxnSpPr>
        <p:spPr>
          <a:xfrm>
            <a:off x="6717173" y="1832208"/>
            <a:ext cx="902827" cy="474047"/>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101" name="Text Box 42">
            <a:extLst>
              <a:ext uri="{FF2B5EF4-FFF2-40B4-BE49-F238E27FC236}">
                <a16:creationId xmlns:a16="http://schemas.microsoft.com/office/drawing/2014/main" id="{334BC1A9-19DE-4364-B6DD-2EE35901B8C6}"/>
              </a:ext>
            </a:extLst>
          </p:cNvPr>
          <p:cNvSpPr txBox="1">
            <a:spLocks noChangeArrowheads="1"/>
          </p:cNvSpPr>
          <p:nvPr/>
        </p:nvSpPr>
        <p:spPr bwMode="auto">
          <a:xfrm>
            <a:off x="5551406" y="3192546"/>
            <a:ext cx="2276072"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ERD/choroidal effusion</a:t>
            </a:r>
          </a:p>
        </p:txBody>
      </p:sp>
      <p:sp>
        <p:nvSpPr>
          <p:cNvPr id="103" name="Text Box 47">
            <a:extLst>
              <a:ext uri="{FF2B5EF4-FFF2-40B4-BE49-F238E27FC236}">
                <a16:creationId xmlns:a16="http://schemas.microsoft.com/office/drawing/2014/main" id="{B8E0D8FB-F6B2-4B80-97DB-EF49CE3BCD2B}"/>
              </a:ext>
            </a:extLst>
          </p:cNvPr>
          <p:cNvSpPr txBox="1">
            <a:spLocks noChangeArrowheads="1"/>
          </p:cNvSpPr>
          <p:nvPr/>
        </p:nvSpPr>
        <p:spPr bwMode="auto">
          <a:xfrm>
            <a:off x="5543446" y="4055146"/>
            <a:ext cx="1619354"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err="1">
                <a:solidFill>
                  <a:schemeClr val="bg1">
                    <a:lumMod val="75000"/>
                  </a:schemeClr>
                </a:solidFill>
              </a:rPr>
              <a:t>Nanophthalmos</a:t>
            </a:r>
            <a:endParaRPr lang="en-US" altLang="en-US" sz="1600" dirty="0">
              <a:solidFill>
                <a:schemeClr val="bg1">
                  <a:lumMod val="75000"/>
                </a:schemeClr>
              </a:solidFill>
            </a:endParaRPr>
          </a:p>
        </p:txBody>
      </p:sp>
      <p:cxnSp>
        <p:nvCxnSpPr>
          <p:cNvPr id="104" name="Straight Connector 103">
            <a:extLst>
              <a:ext uri="{FF2B5EF4-FFF2-40B4-BE49-F238E27FC236}">
                <a16:creationId xmlns:a16="http://schemas.microsoft.com/office/drawing/2014/main" id="{49D87D4A-E317-4446-9B95-5184CB3968F3}"/>
              </a:ext>
            </a:extLst>
          </p:cNvPr>
          <p:cNvCxnSpPr>
            <a:cxnSpLocks/>
          </p:cNvCxnSpPr>
          <p:nvPr/>
        </p:nvCxnSpPr>
        <p:spPr>
          <a:xfrm flipH="1">
            <a:off x="5316229" y="2667000"/>
            <a:ext cx="7397" cy="2531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5" name="Straight Connector 104">
            <a:extLst>
              <a:ext uri="{FF2B5EF4-FFF2-40B4-BE49-F238E27FC236}">
                <a16:creationId xmlns:a16="http://schemas.microsoft.com/office/drawing/2014/main" id="{F40B6D71-75A8-4A88-864D-00D14C2F710D}"/>
              </a:ext>
            </a:extLst>
          </p:cNvPr>
          <p:cNvCxnSpPr/>
          <p:nvPr/>
        </p:nvCxnSpPr>
        <p:spPr>
          <a:xfrm flipH="1">
            <a:off x="5323624" y="2832814"/>
            <a:ext cx="24447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6" name="Straight Connector 105">
            <a:extLst>
              <a:ext uri="{FF2B5EF4-FFF2-40B4-BE49-F238E27FC236}">
                <a16:creationId xmlns:a16="http://schemas.microsoft.com/office/drawing/2014/main" id="{010BF7B2-AA07-4DCF-822D-E2DB5CC0BF59}"/>
              </a:ext>
            </a:extLst>
          </p:cNvPr>
          <p:cNvCxnSpPr/>
          <p:nvPr/>
        </p:nvCxnSpPr>
        <p:spPr>
          <a:xfrm flipH="1">
            <a:off x="5323624" y="3360065"/>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a:extLst>
              <a:ext uri="{FF2B5EF4-FFF2-40B4-BE49-F238E27FC236}">
                <a16:creationId xmlns:a16="http://schemas.microsoft.com/office/drawing/2014/main" id="{BAC8035C-3999-4C31-93CD-6C0D2ADEB73B}"/>
              </a:ext>
            </a:extLst>
          </p:cNvPr>
          <p:cNvCxnSpPr/>
          <p:nvPr/>
        </p:nvCxnSpPr>
        <p:spPr>
          <a:xfrm flipH="1">
            <a:off x="5323536" y="3786938"/>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8" name="Straight Connector 107">
            <a:extLst>
              <a:ext uri="{FF2B5EF4-FFF2-40B4-BE49-F238E27FC236}">
                <a16:creationId xmlns:a16="http://schemas.microsoft.com/office/drawing/2014/main" id="{DB64CAEE-69B4-426A-8A5B-D1269DBF0F66}"/>
              </a:ext>
            </a:extLst>
          </p:cNvPr>
          <p:cNvCxnSpPr/>
          <p:nvPr/>
        </p:nvCxnSpPr>
        <p:spPr>
          <a:xfrm flipH="1">
            <a:off x="5327493" y="4249152"/>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12" name="Straight Connector 111">
            <a:extLst>
              <a:ext uri="{FF2B5EF4-FFF2-40B4-BE49-F238E27FC236}">
                <a16:creationId xmlns:a16="http://schemas.microsoft.com/office/drawing/2014/main" id="{99A16C30-4BE4-48E5-8B65-0C5F3039B8DC}"/>
              </a:ext>
            </a:extLst>
          </p:cNvPr>
          <p:cNvCxnSpPr/>
          <p:nvPr/>
        </p:nvCxnSpPr>
        <p:spPr>
          <a:xfrm flipH="1">
            <a:off x="5333455" y="51816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13" name="Text Box 42">
            <a:extLst>
              <a:ext uri="{FF2B5EF4-FFF2-40B4-BE49-F238E27FC236}">
                <a16:creationId xmlns:a16="http://schemas.microsoft.com/office/drawing/2014/main" id="{056DFFD9-3CA2-42E7-90FE-4F14522E3504}"/>
              </a:ext>
            </a:extLst>
          </p:cNvPr>
          <p:cNvSpPr txBox="1">
            <a:spLocks noChangeArrowheads="1"/>
          </p:cNvSpPr>
          <p:nvPr/>
        </p:nvSpPr>
        <p:spPr bwMode="auto">
          <a:xfrm>
            <a:off x="5533954" y="3623846"/>
            <a:ext cx="1563248"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Retinal surgery</a:t>
            </a:r>
          </a:p>
        </p:txBody>
      </p:sp>
      <p:sp>
        <p:nvSpPr>
          <p:cNvPr id="118" name="Text Box 47">
            <a:extLst>
              <a:ext uri="{FF2B5EF4-FFF2-40B4-BE49-F238E27FC236}">
                <a16:creationId xmlns:a16="http://schemas.microsoft.com/office/drawing/2014/main" id="{3F59D898-ECAD-49F0-9425-2A1BC8DDA7B5}"/>
              </a:ext>
            </a:extLst>
          </p:cNvPr>
          <p:cNvSpPr txBox="1">
            <a:spLocks noChangeArrowheads="1"/>
          </p:cNvSpPr>
          <p:nvPr/>
        </p:nvSpPr>
        <p:spPr bwMode="auto">
          <a:xfrm>
            <a:off x="5523688" y="4538246"/>
            <a:ext cx="1516762"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b="1" dirty="0"/>
              <a:t>Drug-induced</a:t>
            </a:r>
          </a:p>
        </p:txBody>
      </p:sp>
      <p:sp>
        <p:nvSpPr>
          <p:cNvPr id="121" name="Text Box 45">
            <a:extLst>
              <a:ext uri="{FF2B5EF4-FFF2-40B4-BE49-F238E27FC236}">
                <a16:creationId xmlns:a16="http://schemas.microsoft.com/office/drawing/2014/main" id="{261B7576-5E47-4AEB-A7FB-9A1B9ECB52C4}"/>
              </a:ext>
            </a:extLst>
          </p:cNvPr>
          <p:cNvSpPr txBox="1">
            <a:spLocks noChangeArrowheads="1"/>
          </p:cNvSpPr>
          <p:nvPr/>
        </p:nvSpPr>
        <p:spPr bwMode="auto">
          <a:xfrm>
            <a:off x="5523688" y="5013493"/>
            <a:ext cx="582211"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PFV</a:t>
            </a:r>
          </a:p>
        </p:txBody>
      </p:sp>
      <p:sp>
        <p:nvSpPr>
          <p:cNvPr id="16" name="TextBox 15">
            <a:extLst>
              <a:ext uri="{FF2B5EF4-FFF2-40B4-BE49-F238E27FC236}">
                <a16:creationId xmlns:a16="http://schemas.microsoft.com/office/drawing/2014/main" id="{984E008D-FBBA-42B4-940E-EA26772E0161}"/>
              </a:ext>
            </a:extLst>
          </p:cNvPr>
          <p:cNvSpPr txBox="1"/>
          <p:nvPr/>
        </p:nvSpPr>
        <p:spPr>
          <a:xfrm>
            <a:off x="6230528" y="5257800"/>
            <a:ext cx="1326004" cy="369332"/>
          </a:xfrm>
          <a:prstGeom prst="rect">
            <a:avLst/>
          </a:prstGeom>
          <a:noFill/>
        </p:spPr>
        <p:txBody>
          <a:bodyPr wrap="none" rtlCol="0">
            <a:spAutoFit/>
          </a:bodyPr>
          <a:lstStyle/>
          <a:p>
            <a:pPr algn="ctr"/>
            <a:r>
              <a:rPr lang="en-US" dirty="0">
                <a:solidFill>
                  <a:schemeClr val="bg1">
                    <a:lumMod val="75000"/>
                  </a:schemeClr>
                </a:solidFill>
              </a:rPr>
              <a:t>Both/Either</a:t>
            </a:r>
          </a:p>
        </p:txBody>
      </p:sp>
      <p:cxnSp>
        <p:nvCxnSpPr>
          <p:cNvPr id="125" name="Straight Connector 124">
            <a:extLst>
              <a:ext uri="{FF2B5EF4-FFF2-40B4-BE49-F238E27FC236}">
                <a16:creationId xmlns:a16="http://schemas.microsoft.com/office/drawing/2014/main" id="{01138141-D318-4ED7-A7FE-D8F2155CE890}"/>
              </a:ext>
            </a:extLst>
          </p:cNvPr>
          <p:cNvCxnSpPr/>
          <p:nvPr/>
        </p:nvCxnSpPr>
        <p:spPr>
          <a:xfrm flipH="1">
            <a:off x="5334000" y="4724400"/>
            <a:ext cx="24447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00" name="Text Box 23">
            <a:extLst>
              <a:ext uri="{FF2B5EF4-FFF2-40B4-BE49-F238E27FC236}">
                <a16:creationId xmlns:a16="http://schemas.microsoft.com/office/drawing/2014/main" id="{D8F2FCFF-2984-4836-B000-9C5601A8EAAA}"/>
              </a:ext>
            </a:extLst>
          </p:cNvPr>
          <p:cNvSpPr txBox="1">
            <a:spLocks noChangeArrowheads="1"/>
          </p:cNvSpPr>
          <p:nvPr/>
        </p:nvSpPr>
        <p:spPr bwMode="auto">
          <a:xfrm>
            <a:off x="5530369" y="2667000"/>
            <a:ext cx="2143536"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Aqueous misdirection</a:t>
            </a:r>
          </a:p>
        </p:txBody>
      </p:sp>
      <p:sp>
        <p:nvSpPr>
          <p:cNvPr id="37" name="TextBox 36">
            <a:extLst>
              <a:ext uri="{FF2B5EF4-FFF2-40B4-BE49-F238E27FC236}">
                <a16:creationId xmlns:a16="http://schemas.microsoft.com/office/drawing/2014/main" id="{AA7C1905-3F86-4163-A06F-7D7233AE9BF0}"/>
              </a:ext>
            </a:extLst>
          </p:cNvPr>
          <p:cNvSpPr txBox="1"/>
          <p:nvPr/>
        </p:nvSpPr>
        <p:spPr>
          <a:xfrm>
            <a:off x="291298" y="2190512"/>
            <a:ext cx="5271302" cy="4278094"/>
          </a:xfrm>
          <a:prstGeom prst="rect">
            <a:avLst/>
          </a:prstGeom>
          <a:solidFill>
            <a:schemeClr val="accent1">
              <a:lumMod val="40000"/>
              <a:lumOff val="60000"/>
            </a:schemeClr>
          </a:solidFill>
        </p:spPr>
        <p:txBody>
          <a:bodyPr wrap="square" rtlCol="0">
            <a:spAutoFit/>
          </a:bodyPr>
          <a:lstStyle/>
          <a:p>
            <a:r>
              <a:rPr lang="en-US" sz="1600" i="1" dirty="0">
                <a:solidFill>
                  <a:schemeClr val="bg1">
                    <a:lumMod val="75000"/>
                  </a:schemeClr>
                </a:solidFill>
              </a:rPr>
              <a:t>The </a:t>
            </a:r>
            <a:r>
              <a:rPr lang="en-US" sz="1600" dirty="0">
                <a:solidFill>
                  <a:schemeClr val="bg1">
                    <a:lumMod val="75000"/>
                  </a:schemeClr>
                </a:solidFill>
              </a:rPr>
              <a:t>Glaucoma</a:t>
            </a:r>
            <a:r>
              <a:rPr lang="en-US" sz="1600" i="1" dirty="0">
                <a:solidFill>
                  <a:schemeClr val="bg1">
                    <a:lumMod val="75000"/>
                  </a:schemeClr>
                </a:solidFill>
              </a:rPr>
              <a:t> book addresses only one drug re inducing ACG. Which one?</a:t>
            </a:r>
          </a:p>
          <a:p>
            <a:r>
              <a:rPr lang="en-US" sz="1600" dirty="0">
                <a:solidFill>
                  <a:schemeClr val="bg1">
                    <a:lumMod val="75000"/>
                  </a:schemeClr>
                </a:solidFill>
              </a:rPr>
              <a:t>Topiramate</a:t>
            </a:r>
          </a:p>
          <a:p>
            <a:endParaRPr lang="en-US" sz="1600" dirty="0">
              <a:solidFill>
                <a:schemeClr val="bg1">
                  <a:lumMod val="75000"/>
                </a:schemeClr>
              </a:solidFill>
            </a:endParaRPr>
          </a:p>
          <a:p>
            <a:r>
              <a:rPr lang="en-US" sz="1600" i="1" dirty="0">
                <a:solidFill>
                  <a:schemeClr val="bg1">
                    <a:lumMod val="75000"/>
                  </a:schemeClr>
                </a:solidFill>
              </a:rPr>
              <a:t>What are the common indications for topiramate use?</a:t>
            </a:r>
          </a:p>
          <a:p>
            <a:r>
              <a:rPr lang="en-US" sz="1600" dirty="0">
                <a:solidFill>
                  <a:schemeClr val="bg1">
                    <a:lumMod val="75000"/>
                  </a:schemeClr>
                </a:solidFill>
              </a:rPr>
              <a:t>--Migraine prophylaxis</a:t>
            </a:r>
          </a:p>
          <a:p>
            <a:r>
              <a:rPr lang="en-US" sz="1600" dirty="0">
                <a:solidFill>
                  <a:schemeClr val="bg1">
                    <a:lumMod val="75000"/>
                  </a:schemeClr>
                </a:solidFill>
              </a:rPr>
              <a:t>--Idiopathic intracranial hypertension</a:t>
            </a:r>
          </a:p>
          <a:p>
            <a:endParaRPr lang="en-US" sz="1600" dirty="0">
              <a:solidFill>
                <a:schemeClr val="bg1">
                  <a:lumMod val="75000"/>
                </a:schemeClr>
              </a:solidFill>
            </a:endParaRPr>
          </a:p>
          <a:p>
            <a:r>
              <a:rPr lang="en-US" sz="1600" i="1" dirty="0">
                <a:solidFill>
                  <a:schemeClr val="bg1">
                    <a:lumMod val="75000"/>
                  </a:schemeClr>
                </a:solidFill>
              </a:rPr>
              <a:t>What is the mechanism of angle closure?</a:t>
            </a:r>
          </a:p>
          <a:p>
            <a:r>
              <a:rPr lang="en-US" sz="1600" dirty="0">
                <a:solidFill>
                  <a:schemeClr val="bg1">
                    <a:lumMod val="75000"/>
                  </a:schemeClr>
                </a:solidFill>
              </a:rPr>
              <a:t>Ciliochoroidal effusion  leads to zonular relaxation, which leads to pronounced anterior movement of the lens-iris diaphragm, which shallows the AC and causes the peripheral iris to appose and close the angle</a:t>
            </a:r>
          </a:p>
          <a:p>
            <a:endParaRPr lang="en-US" sz="1600" dirty="0">
              <a:solidFill>
                <a:schemeClr val="bg1">
                  <a:lumMod val="75000"/>
                </a:schemeClr>
              </a:solidFill>
            </a:endParaRPr>
          </a:p>
          <a:p>
            <a:r>
              <a:rPr lang="en-US" sz="1600" i="1" dirty="0">
                <a:solidFill>
                  <a:schemeClr val="bg1">
                    <a:lumMod val="75000"/>
                  </a:schemeClr>
                </a:solidFill>
              </a:rPr>
              <a:t>What is the classic presentation of topiramate-induced ACG?</a:t>
            </a:r>
          </a:p>
          <a:p>
            <a:r>
              <a:rPr lang="en-US" sz="1600" dirty="0">
                <a:solidFill>
                  <a:schemeClr val="bg1">
                    <a:lumMod val="75000"/>
                  </a:schemeClr>
                </a:solidFill>
              </a:rPr>
              <a:t>Severe  bilateral  ocular pain, plus blurry vision</a:t>
            </a:r>
          </a:p>
        </p:txBody>
      </p:sp>
      <p:sp>
        <p:nvSpPr>
          <p:cNvPr id="36" name="Oval 35">
            <a:extLst>
              <a:ext uri="{FF2B5EF4-FFF2-40B4-BE49-F238E27FC236}">
                <a16:creationId xmlns:a16="http://schemas.microsoft.com/office/drawing/2014/main" id="{D6542147-4985-4B99-9C18-1F765A648387}"/>
              </a:ext>
            </a:extLst>
          </p:cNvPr>
          <p:cNvSpPr/>
          <p:nvPr/>
        </p:nvSpPr>
        <p:spPr>
          <a:xfrm>
            <a:off x="5441637" y="4462669"/>
            <a:ext cx="1655565" cy="490331"/>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TextBox 39">
            <a:extLst>
              <a:ext uri="{FF2B5EF4-FFF2-40B4-BE49-F238E27FC236}">
                <a16:creationId xmlns:a16="http://schemas.microsoft.com/office/drawing/2014/main" id="{D5A1B316-8722-46DD-BDE5-A1B47EC3EBA0}"/>
              </a:ext>
            </a:extLst>
          </p:cNvPr>
          <p:cNvSpPr txBox="1"/>
          <p:nvPr/>
        </p:nvSpPr>
        <p:spPr>
          <a:xfrm>
            <a:off x="1621469" y="5142547"/>
            <a:ext cx="5624456" cy="1323439"/>
          </a:xfrm>
          <a:prstGeom prst="rect">
            <a:avLst/>
          </a:prstGeom>
          <a:solidFill>
            <a:srgbClr val="002060"/>
          </a:solidFill>
        </p:spPr>
        <p:txBody>
          <a:bodyPr wrap="square" rtlCol="0">
            <a:spAutoFit/>
          </a:bodyPr>
          <a:lstStyle/>
          <a:p>
            <a:r>
              <a:rPr lang="en-US" sz="1600" i="1" dirty="0">
                <a:solidFill>
                  <a:schemeClr val="bg1"/>
                </a:solidFill>
              </a:rPr>
              <a:t>How is topiramate-induced ACG managed?</a:t>
            </a:r>
            <a:endParaRPr lang="en-US" sz="1600" i="1" dirty="0">
              <a:solidFill>
                <a:srgbClr val="002060"/>
              </a:solidFill>
            </a:endParaRPr>
          </a:p>
          <a:p>
            <a:r>
              <a:rPr lang="en-US" sz="1600" dirty="0">
                <a:solidFill>
                  <a:srgbClr val="002060"/>
                </a:solidFill>
              </a:rPr>
              <a:t>The most important step is stopping the topiramate ASAP. Aqueous suppressants should be used to acutely lower IOP. Finally, aggressive cycloplegia may pull the iris back and lessen or break the angle closure.</a:t>
            </a:r>
          </a:p>
        </p:txBody>
      </p:sp>
    </p:spTree>
    <p:extLst>
      <p:ext uri="{BB962C8B-B14F-4D97-AF65-F5344CB8AC3E}">
        <p14:creationId xmlns:p14="http://schemas.microsoft.com/office/powerpoint/2010/main" val="2172740106"/>
      </p:ext>
    </p:extLst>
  </p:cSld>
  <p:clrMapOvr>
    <a:masterClrMapping/>
  </p:clrMapOvr>
</p:sld>
</file>

<file path=ppt/slides/slide2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Straight Arrow Connector 12">
            <a:extLst>
              <a:ext uri="{FF2B5EF4-FFF2-40B4-BE49-F238E27FC236}">
                <a16:creationId xmlns:a16="http://schemas.microsoft.com/office/drawing/2014/main" id="{A6DE2085-829C-480C-9216-69D6039C0A37}"/>
              </a:ext>
            </a:extLst>
          </p:cNvPr>
          <p:cNvCxnSpPr>
            <a:cxnSpLocks/>
          </p:cNvCxnSpPr>
          <p:nvPr/>
        </p:nvCxnSpPr>
        <p:spPr>
          <a:xfrm>
            <a:off x="6717173" y="1828800"/>
            <a:ext cx="0" cy="3462754"/>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43014" name="Text Box 6"/>
          <p:cNvSpPr txBox="1">
            <a:spLocks noChangeArrowheads="1"/>
          </p:cNvSpPr>
          <p:nvPr/>
        </p:nvSpPr>
        <p:spPr bwMode="auto">
          <a:xfrm>
            <a:off x="533400" y="2356376"/>
            <a:ext cx="1005403"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Lens-</a:t>
            </a:r>
          </a:p>
          <a:p>
            <a:pPr algn="ctr" eaLnBrk="1" hangingPunct="1">
              <a:lnSpc>
                <a:spcPct val="80000"/>
              </a:lnSpc>
              <a:spcBef>
                <a:spcPct val="0"/>
              </a:spcBef>
              <a:buClrTx/>
              <a:buSzTx/>
              <a:buFontTx/>
              <a:buNone/>
            </a:pPr>
            <a:r>
              <a:rPr lang="en-US" altLang="en-US" sz="1800" dirty="0">
                <a:solidFill>
                  <a:schemeClr val="bg1">
                    <a:lumMod val="75000"/>
                  </a:schemeClr>
                </a:solidFill>
              </a:rPr>
              <a:t>Induced</a:t>
            </a:r>
          </a:p>
        </p:txBody>
      </p:sp>
      <p:sp>
        <p:nvSpPr>
          <p:cNvPr id="43017" name="Text Box 14"/>
          <p:cNvSpPr txBox="1">
            <a:spLocks noChangeArrowheads="1"/>
          </p:cNvSpPr>
          <p:nvPr/>
        </p:nvSpPr>
        <p:spPr bwMode="auto">
          <a:xfrm>
            <a:off x="3026498" y="2365901"/>
            <a:ext cx="1633781"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Aphakic/</a:t>
            </a:r>
          </a:p>
          <a:p>
            <a:pPr algn="ctr" eaLnBrk="1" hangingPunct="1">
              <a:lnSpc>
                <a:spcPct val="80000"/>
              </a:lnSpc>
              <a:spcBef>
                <a:spcPct val="0"/>
              </a:spcBef>
              <a:buClrTx/>
              <a:buSzTx/>
              <a:buFontTx/>
              <a:buNone/>
            </a:pPr>
            <a:r>
              <a:rPr lang="en-US" altLang="en-US" sz="1800" dirty="0" err="1">
                <a:solidFill>
                  <a:schemeClr val="bg1">
                    <a:lumMod val="75000"/>
                  </a:schemeClr>
                </a:solidFill>
              </a:rPr>
              <a:t>Pseudophakic</a:t>
            </a:r>
            <a:endParaRPr lang="en-US" altLang="en-US" sz="1800" dirty="0">
              <a:solidFill>
                <a:schemeClr val="bg1">
                  <a:lumMod val="75000"/>
                </a:schemeClr>
              </a:solidFill>
            </a:endParaRPr>
          </a:p>
        </p:txBody>
      </p:sp>
      <p:sp>
        <p:nvSpPr>
          <p:cNvPr id="43031" name="Text Box 35"/>
          <p:cNvSpPr txBox="1">
            <a:spLocks noChangeArrowheads="1"/>
          </p:cNvSpPr>
          <p:nvPr/>
        </p:nvSpPr>
        <p:spPr bwMode="auto">
          <a:xfrm>
            <a:off x="1190847" y="1295400"/>
            <a:ext cx="2473754"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solidFill>
                  <a:schemeClr val="bg1">
                    <a:lumMod val="75000"/>
                  </a:schemeClr>
                </a:solidFill>
              </a:rPr>
              <a:t>w/ Pupillary Block</a:t>
            </a:r>
          </a:p>
        </p:txBody>
      </p:sp>
      <p:sp>
        <p:nvSpPr>
          <p:cNvPr id="43032" name="Text Box 36"/>
          <p:cNvSpPr txBox="1">
            <a:spLocks noChangeArrowheads="1"/>
          </p:cNvSpPr>
          <p:nvPr/>
        </p:nvSpPr>
        <p:spPr bwMode="auto">
          <a:xfrm>
            <a:off x="5181600" y="1295400"/>
            <a:ext cx="2630848"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t>w/o Pupillary Block</a:t>
            </a:r>
          </a:p>
        </p:txBody>
      </p:sp>
      <p:sp>
        <p:nvSpPr>
          <p:cNvPr id="49" name="Rectangle 2">
            <a:extLst>
              <a:ext uri="{FF2B5EF4-FFF2-40B4-BE49-F238E27FC236}">
                <a16:creationId xmlns:a16="http://schemas.microsoft.com/office/drawing/2014/main" id="{240EE5BF-F7D2-4FC8-A5DD-F6B5423153C6}"/>
              </a:ext>
            </a:extLst>
          </p:cNvPr>
          <p:cNvSpPr>
            <a:spLocks noGrp="1" noChangeArrowheads="1"/>
          </p:cNvSpPr>
          <p:nvPr>
            <p:ph type="title"/>
          </p:nvPr>
        </p:nvSpPr>
        <p:spPr>
          <a:xfrm>
            <a:off x="457200" y="304800"/>
            <a:ext cx="7543800" cy="563562"/>
          </a:xfrm>
        </p:spPr>
        <p:txBody>
          <a:bodyPr/>
          <a:lstStyle/>
          <a:p>
            <a:pPr eaLnBrk="1" hangingPunct="1"/>
            <a:r>
              <a:rPr lang="en-US" altLang="en-US" sz="3500" dirty="0"/>
              <a:t>A</a:t>
            </a:r>
          </a:p>
        </p:txBody>
      </p:sp>
      <p:sp>
        <p:nvSpPr>
          <p:cNvPr id="50" name="TextBox 49">
            <a:extLst>
              <a:ext uri="{FF2B5EF4-FFF2-40B4-BE49-F238E27FC236}">
                <a16:creationId xmlns:a16="http://schemas.microsoft.com/office/drawing/2014/main" id="{CF426230-46C8-405C-9015-99EF57762A2E}"/>
              </a:ext>
            </a:extLst>
          </p:cNvPr>
          <p:cNvSpPr txBox="1"/>
          <p:nvPr/>
        </p:nvSpPr>
        <p:spPr>
          <a:xfrm>
            <a:off x="2259496" y="189094"/>
            <a:ext cx="4607480" cy="400110"/>
          </a:xfrm>
          <a:prstGeom prst="rect">
            <a:avLst/>
          </a:prstGeom>
          <a:solidFill>
            <a:schemeClr val="accent1">
              <a:lumMod val="60000"/>
              <a:lumOff val="40000"/>
            </a:schemeClr>
          </a:solidFill>
        </p:spPr>
        <p:txBody>
          <a:bodyPr wrap="none" rtlCol="0">
            <a:spAutoFit/>
          </a:bodyPr>
          <a:lstStyle/>
          <a:p>
            <a:pPr algn="ctr"/>
            <a:r>
              <a:rPr lang="en-US" sz="2000" b="1" dirty="0"/>
              <a:t>Secondary Angle Closure Glaucoma</a:t>
            </a:r>
          </a:p>
        </p:txBody>
      </p:sp>
      <p:sp>
        <p:nvSpPr>
          <p:cNvPr id="2" name="TextBox 1">
            <a:extLst>
              <a:ext uri="{FF2B5EF4-FFF2-40B4-BE49-F238E27FC236}">
                <a16:creationId xmlns:a16="http://schemas.microsoft.com/office/drawing/2014/main" id="{A7E30BEC-923B-4C9A-A856-BDD0D882F6B8}"/>
              </a:ext>
            </a:extLst>
          </p:cNvPr>
          <p:cNvSpPr txBox="1"/>
          <p:nvPr/>
        </p:nvSpPr>
        <p:spPr>
          <a:xfrm>
            <a:off x="887305" y="2844119"/>
            <a:ext cx="1494320" cy="338554"/>
          </a:xfrm>
          <a:prstGeom prst="rect">
            <a:avLst/>
          </a:prstGeom>
          <a:noFill/>
        </p:spPr>
        <p:txBody>
          <a:bodyPr wrap="none" rtlCol="0">
            <a:spAutoFit/>
          </a:bodyPr>
          <a:lstStyle/>
          <a:p>
            <a:r>
              <a:rPr lang="en-US" sz="1600" dirty="0" err="1">
                <a:solidFill>
                  <a:schemeClr val="bg1">
                    <a:lumMod val="75000"/>
                  </a:schemeClr>
                </a:solidFill>
              </a:rPr>
              <a:t>Phacomorphic</a:t>
            </a:r>
            <a:endParaRPr lang="en-US" sz="1600" dirty="0">
              <a:solidFill>
                <a:schemeClr val="bg1">
                  <a:lumMod val="75000"/>
                </a:schemeClr>
              </a:solidFill>
            </a:endParaRPr>
          </a:p>
        </p:txBody>
      </p:sp>
      <p:sp>
        <p:nvSpPr>
          <p:cNvPr id="51" name="TextBox 50">
            <a:extLst>
              <a:ext uri="{FF2B5EF4-FFF2-40B4-BE49-F238E27FC236}">
                <a16:creationId xmlns:a16="http://schemas.microsoft.com/office/drawing/2014/main" id="{156069D4-340B-4160-A336-EBF73557CEE0}"/>
              </a:ext>
            </a:extLst>
          </p:cNvPr>
          <p:cNvSpPr txBox="1"/>
          <p:nvPr/>
        </p:nvSpPr>
        <p:spPr>
          <a:xfrm>
            <a:off x="884725" y="3175578"/>
            <a:ext cx="1402948" cy="338554"/>
          </a:xfrm>
          <a:prstGeom prst="rect">
            <a:avLst/>
          </a:prstGeom>
          <a:noFill/>
        </p:spPr>
        <p:txBody>
          <a:bodyPr wrap="none" rtlCol="0">
            <a:spAutoFit/>
          </a:bodyPr>
          <a:lstStyle/>
          <a:p>
            <a:r>
              <a:rPr lang="en-US" sz="1600" dirty="0">
                <a:solidFill>
                  <a:schemeClr val="bg1">
                    <a:lumMod val="75000"/>
                  </a:schemeClr>
                </a:solidFill>
              </a:rPr>
              <a:t>Ectopia </a:t>
            </a:r>
            <a:r>
              <a:rPr lang="en-US" sz="1600" dirty="0" err="1">
                <a:solidFill>
                  <a:schemeClr val="bg1">
                    <a:lumMod val="75000"/>
                  </a:schemeClr>
                </a:solidFill>
              </a:rPr>
              <a:t>lentis</a:t>
            </a:r>
            <a:endParaRPr lang="en-US" sz="1600" dirty="0">
              <a:solidFill>
                <a:schemeClr val="bg1">
                  <a:lumMod val="75000"/>
                </a:schemeClr>
              </a:solidFill>
            </a:endParaRPr>
          </a:p>
        </p:txBody>
      </p:sp>
      <p:cxnSp>
        <p:nvCxnSpPr>
          <p:cNvPr id="71" name="Straight Connector 70">
            <a:extLst>
              <a:ext uri="{FF2B5EF4-FFF2-40B4-BE49-F238E27FC236}">
                <a16:creationId xmlns:a16="http://schemas.microsoft.com/office/drawing/2014/main" id="{C104938D-BA8D-4E39-9D5F-9EE2012F2F3C}"/>
              </a:ext>
            </a:extLst>
          </p:cNvPr>
          <p:cNvCxnSpPr>
            <a:cxnSpLocks/>
          </p:cNvCxnSpPr>
          <p:nvPr/>
        </p:nvCxnSpPr>
        <p:spPr>
          <a:xfrm flipH="1">
            <a:off x="762665" y="3023488"/>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2A7E4E40-472F-4E50-8A7A-45C10FDD7171}"/>
              </a:ext>
            </a:extLst>
          </p:cNvPr>
          <p:cNvCxnSpPr>
            <a:cxnSpLocks/>
          </p:cNvCxnSpPr>
          <p:nvPr/>
        </p:nvCxnSpPr>
        <p:spPr>
          <a:xfrm flipH="1">
            <a:off x="762665" y="3347853"/>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C3924889-45B9-4383-9C9E-48F0A9C27AD8}"/>
              </a:ext>
            </a:extLst>
          </p:cNvPr>
          <p:cNvCxnSpPr>
            <a:cxnSpLocks/>
          </p:cNvCxnSpPr>
          <p:nvPr/>
        </p:nvCxnSpPr>
        <p:spPr>
          <a:xfrm flipH="1">
            <a:off x="748719" y="2838976"/>
            <a:ext cx="13947" cy="5088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 name="Straight Arrow Connector 5">
            <a:extLst>
              <a:ext uri="{FF2B5EF4-FFF2-40B4-BE49-F238E27FC236}">
                <a16:creationId xmlns:a16="http://schemas.microsoft.com/office/drawing/2014/main" id="{A3439F0C-5143-461F-8F3C-2E830785DEFC}"/>
              </a:ext>
            </a:extLst>
          </p:cNvPr>
          <p:cNvCxnSpPr>
            <a:stCxn id="50" idx="2"/>
          </p:cNvCxnSpPr>
          <p:nvPr/>
        </p:nvCxnSpPr>
        <p:spPr>
          <a:xfrm flipH="1">
            <a:off x="2971800" y="589204"/>
            <a:ext cx="1591436" cy="706196"/>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0" name="Straight Arrow Connector 9">
            <a:extLst>
              <a:ext uri="{FF2B5EF4-FFF2-40B4-BE49-F238E27FC236}">
                <a16:creationId xmlns:a16="http://schemas.microsoft.com/office/drawing/2014/main" id="{84DC796E-F6ED-4FBB-82D2-A260F480BF8A}"/>
              </a:ext>
            </a:extLst>
          </p:cNvPr>
          <p:cNvCxnSpPr>
            <a:cxnSpLocks/>
          </p:cNvCxnSpPr>
          <p:nvPr/>
        </p:nvCxnSpPr>
        <p:spPr>
          <a:xfrm>
            <a:off x="4572000" y="589204"/>
            <a:ext cx="1600200" cy="706196"/>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6" name="Straight Arrow Connector 25">
            <a:extLst>
              <a:ext uri="{FF2B5EF4-FFF2-40B4-BE49-F238E27FC236}">
                <a16:creationId xmlns:a16="http://schemas.microsoft.com/office/drawing/2014/main" id="{B70E0124-9B84-41A5-8D84-A66B7838A706}"/>
              </a:ext>
            </a:extLst>
          </p:cNvPr>
          <p:cNvCxnSpPr>
            <a:cxnSpLocks/>
          </p:cNvCxnSpPr>
          <p:nvPr/>
        </p:nvCxnSpPr>
        <p:spPr>
          <a:xfrm flipH="1">
            <a:off x="1159539" y="1828800"/>
            <a:ext cx="1290435" cy="478059"/>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28" name="Straight Arrow Connector 27">
            <a:extLst>
              <a:ext uri="{FF2B5EF4-FFF2-40B4-BE49-F238E27FC236}">
                <a16:creationId xmlns:a16="http://schemas.microsoft.com/office/drawing/2014/main" id="{567A4249-5C59-4416-8A8E-1C35913900AB}"/>
              </a:ext>
            </a:extLst>
          </p:cNvPr>
          <p:cNvCxnSpPr>
            <a:cxnSpLocks/>
          </p:cNvCxnSpPr>
          <p:nvPr/>
        </p:nvCxnSpPr>
        <p:spPr>
          <a:xfrm>
            <a:off x="2449973" y="1832208"/>
            <a:ext cx="1268784"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56" name="Text Box 6">
            <a:extLst>
              <a:ext uri="{FF2B5EF4-FFF2-40B4-BE49-F238E27FC236}">
                <a16:creationId xmlns:a16="http://schemas.microsoft.com/office/drawing/2014/main" id="{557983BD-9D64-49B9-A366-A08663B0451F}"/>
              </a:ext>
            </a:extLst>
          </p:cNvPr>
          <p:cNvSpPr txBox="1">
            <a:spLocks noChangeArrowheads="1"/>
          </p:cNvSpPr>
          <p:nvPr/>
        </p:nvSpPr>
        <p:spPr bwMode="auto">
          <a:xfrm>
            <a:off x="5029200" y="2356376"/>
            <a:ext cx="813043"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r" eaLnBrk="1" hangingPunct="1">
              <a:lnSpc>
                <a:spcPct val="80000"/>
              </a:lnSpc>
              <a:spcBef>
                <a:spcPct val="0"/>
              </a:spcBef>
              <a:buClrTx/>
              <a:buSzTx/>
              <a:buFontTx/>
              <a:buNone/>
            </a:pPr>
            <a:r>
              <a:rPr lang="en-US" altLang="en-US" sz="1800" dirty="0"/>
              <a:t>‘Push’</a:t>
            </a:r>
          </a:p>
        </p:txBody>
      </p:sp>
      <p:sp>
        <p:nvSpPr>
          <p:cNvPr id="57" name="Text Box 14">
            <a:extLst>
              <a:ext uri="{FF2B5EF4-FFF2-40B4-BE49-F238E27FC236}">
                <a16:creationId xmlns:a16="http://schemas.microsoft.com/office/drawing/2014/main" id="{5DAFA1C1-3A29-4C27-A379-663FDD22E326}"/>
              </a:ext>
            </a:extLst>
          </p:cNvPr>
          <p:cNvSpPr txBox="1">
            <a:spLocks noChangeArrowheads="1"/>
          </p:cNvSpPr>
          <p:nvPr/>
        </p:nvSpPr>
        <p:spPr bwMode="auto">
          <a:xfrm>
            <a:off x="7620000" y="2365901"/>
            <a:ext cx="671979"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‘Pull’</a:t>
            </a:r>
          </a:p>
        </p:txBody>
      </p:sp>
      <p:cxnSp>
        <p:nvCxnSpPr>
          <p:cNvPr id="58" name="Straight Arrow Connector 57">
            <a:extLst>
              <a:ext uri="{FF2B5EF4-FFF2-40B4-BE49-F238E27FC236}">
                <a16:creationId xmlns:a16="http://schemas.microsoft.com/office/drawing/2014/main" id="{E874FEE9-46BD-46A3-90A3-DE7CC220FBFF}"/>
              </a:ext>
            </a:extLst>
          </p:cNvPr>
          <p:cNvCxnSpPr>
            <a:cxnSpLocks/>
          </p:cNvCxnSpPr>
          <p:nvPr/>
        </p:nvCxnSpPr>
        <p:spPr>
          <a:xfrm flipH="1">
            <a:off x="5867400" y="1828800"/>
            <a:ext cx="849775" cy="477455"/>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59" name="Straight Arrow Connector 58">
            <a:extLst>
              <a:ext uri="{FF2B5EF4-FFF2-40B4-BE49-F238E27FC236}">
                <a16:creationId xmlns:a16="http://schemas.microsoft.com/office/drawing/2014/main" id="{C370A4A1-FE96-4E70-B89E-839542A5E241}"/>
              </a:ext>
            </a:extLst>
          </p:cNvPr>
          <p:cNvCxnSpPr>
            <a:cxnSpLocks/>
          </p:cNvCxnSpPr>
          <p:nvPr/>
        </p:nvCxnSpPr>
        <p:spPr>
          <a:xfrm>
            <a:off x="6717173" y="1832208"/>
            <a:ext cx="902827" cy="474047"/>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101" name="Text Box 42">
            <a:extLst>
              <a:ext uri="{FF2B5EF4-FFF2-40B4-BE49-F238E27FC236}">
                <a16:creationId xmlns:a16="http://schemas.microsoft.com/office/drawing/2014/main" id="{334BC1A9-19DE-4364-B6DD-2EE35901B8C6}"/>
              </a:ext>
            </a:extLst>
          </p:cNvPr>
          <p:cNvSpPr txBox="1">
            <a:spLocks noChangeArrowheads="1"/>
          </p:cNvSpPr>
          <p:nvPr/>
        </p:nvSpPr>
        <p:spPr bwMode="auto">
          <a:xfrm>
            <a:off x="5551406" y="3192546"/>
            <a:ext cx="2276072"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ERD/choroidal effusion</a:t>
            </a:r>
          </a:p>
        </p:txBody>
      </p:sp>
      <p:sp>
        <p:nvSpPr>
          <p:cNvPr id="103" name="Text Box 47">
            <a:extLst>
              <a:ext uri="{FF2B5EF4-FFF2-40B4-BE49-F238E27FC236}">
                <a16:creationId xmlns:a16="http://schemas.microsoft.com/office/drawing/2014/main" id="{B8E0D8FB-F6B2-4B80-97DB-EF49CE3BCD2B}"/>
              </a:ext>
            </a:extLst>
          </p:cNvPr>
          <p:cNvSpPr txBox="1">
            <a:spLocks noChangeArrowheads="1"/>
          </p:cNvSpPr>
          <p:nvPr/>
        </p:nvSpPr>
        <p:spPr bwMode="auto">
          <a:xfrm>
            <a:off x="5543446" y="4055146"/>
            <a:ext cx="1619354"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err="1">
                <a:solidFill>
                  <a:schemeClr val="bg1">
                    <a:lumMod val="75000"/>
                  </a:schemeClr>
                </a:solidFill>
              </a:rPr>
              <a:t>Nanophthalmos</a:t>
            </a:r>
            <a:endParaRPr lang="en-US" altLang="en-US" sz="1600" dirty="0">
              <a:solidFill>
                <a:schemeClr val="bg1">
                  <a:lumMod val="75000"/>
                </a:schemeClr>
              </a:solidFill>
            </a:endParaRPr>
          </a:p>
        </p:txBody>
      </p:sp>
      <p:cxnSp>
        <p:nvCxnSpPr>
          <p:cNvPr id="104" name="Straight Connector 103">
            <a:extLst>
              <a:ext uri="{FF2B5EF4-FFF2-40B4-BE49-F238E27FC236}">
                <a16:creationId xmlns:a16="http://schemas.microsoft.com/office/drawing/2014/main" id="{49D87D4A-E317-4446-9B95-5184CB3968F3}"/>
              </a:ext>
            </a:extLst>
          </p:cNvPr>
          <p:cNvCxnSpPr>
            <a:cxnSpLocks/>
          </p:cNvCxnSpPr>
          <p:nvPr/>
        </p:nvCxnSpPr>
        <p:spPr>
          <a:xfrm flipH="1">
            <a:off x="5316229" y="2667000"/>
            <a:ext cx="7397" cy="2531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5" name="Straight Connector 104">
            <a:extLst>
              <a:ext uri="{FF2B5EF4-FFF2-40B4-BE49-F238E27FC236}">
                <a16:creationId xmlns:a16="http://schemas.microsoft.com/office/drawing/2014/main" id="{F40B6D71-75A8-4A88-864D-00D14C2F710D}"/>
              </a:ext>
            </a:extLst>
          </p:cNvPr>
          <p:cNvCxnSpPr/>
          <p:nvPr/>
        </p:nvCxnSpPr>
        <p:spPr>
          <a:xfrm flipH="1">
            <a:off x="5323624" y="2832814"/>
            <a:ext cx="24447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6" name="Straight Connector 105">
            <a:extLst>
              <a:ext uri="{FF2B5EF4-FFF2-40B4-BE49-F238E27FC236}">
                <a16:creationId xmlns:a16="http://schemas.microsoft.com/office/drawing/2014/main" id="{010BF7B2-AA07-4DCF-822D-E2DB5CC0BF59}"/>
              </a:ext>
            </a:extLst>
          </p:cNvPr>
          <p:cNvCxnSpPr/>
          <p:nvPr/>
        </p:nvCxnSpPr>
        <p:spPr>
          <a:xfrm flipH="1">
            <a:off x="5323624" y="3360065"/>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a:extLst>
              <a:ext uri="{FF2B5EF4-FFF2-40B4-BE49-F238E27FC236}">
                <a16:creationId xmlns:a16="http://schemas.microsoft.com/office/drawing/2014/main" id="{BAC8035C-3999-4C31-93CD-6C0D2ADEB73B}"/>
              </a:ext>
            </a:extLst>
          </p:cNvPr>
          <p:cNvCxnSpPr/>
          <p:nvPr/>
        </p:nvCxnSpPr>
        <p:spPr>
          <a:xfrm flipH="1">
            <a:off x="5323536" y="3786938"/>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8" name="Straight Connector 107">
            <a:extLst>
              <a:ext uri="{FF2B5EF4-FFF2-40B4-BE49-F238E27FC236}">
                <a16:creationId xmlns:a16="http://schemas.microsoft.com/office/drawing/2014/main" id="{DB64CAEE-69B4-426A-8A5B-D1269DBF0F66}"/>
              </a:ext>
            </a:extLst>
          </p:cNvPr>
          <p:cNvCxnSpPr/>
          <p:nvPr/>
        </p:nvCxnSpPr>
        <p:spPr>
          <a:xfrm flipH="1">
            <a:off x="5327493" y="4249152"/>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12" name="Straight Connector 111">
            <a:extLst>
              <a:ext uri="{FF2B5EF4-FFF2-40B4-BE49-F238E27FC236}">
                <a16:creationId xmlns:a16="http://schemas.microsoft.com/office/drawing/2014/main" id="{99A16C30-4BE4-48E5-8B65-0C5F3039B8DC}"/>
              </a:ext>
            </a:extLst>
          </p:cNvPr>
          <p:cNvCxnSpPr/>
          <p:nvPr/>
        </p:nvCxnSpPr>
        <p:spPr>
          <a:xfrm flipH="1">
            <a:off x="5333455" y="51816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13" name="Text Box 42">
            <a:extLst>
              <a:ext uri="{FF2B5EF4-FFF2-40B4-BE49-F238E27FC236}">
                <a16:creationId xmlns:a16="http://schemas.microsoft.com/office/drawing/2014/main" id="{056DFFD9-3CA2-42E7-90FE-4F14522E3504}"/>
              </a:ext>
            </a:extLst>
          </p:cNvPr>
          <p:cNvSpPr txBox="1">
            <a:spLocks noChangeArrowheads="1"/>
          </p:cNvSpPr>
          <p:nvPr/>
        </p:nvSpPr>
        <p:spPr bwMode="auto">
          <a:xfrm>
            <a:off x="5533954" y="3623846"/>
            <a:ext cx="1563248"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Retinal surgery</a:t>
            </a:r>
          </a:p>
        </p:txBody>
      </p:sp>
      <p:sp>
        <p:nvSpPr>
          <p:cNvPr id="118" name="Text Box 47">
            <a:extLst>
              <a:ext uri="{FF2B5EF4-FFF2-40B4-BE49-F238E27FC236}">
                <a16:creationId xmlns:a16="http://schemas.microsoft.com/office/drawing/2014/main" id="{3F59D898-ECAD-49F0-9425-2A1BC8DDA7B5}"/>
              </a:ext>
            </a:extLst>
          </p:cNvPr>
          <p:cNvSpPr txBox="1">
            <a:spLocks noChangeArrowheads="1"/>
          </p:cNvSpPr>
          <p:nvPr/>
        </p:nvSpPr>
        <p:spPr bwMode="auto">
          <a:xfrm>
            <a:off x="5523688" y="4538246"/>
            <a:ext cx="1516762"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b="1" dirty="0"/>
              <a:t>Drug-induced</a:t>
            </a:r>
          </a:p>
        </p:txBody>
      </p:sp>
      <p:sp>
        <p:nvSpPr>
          <p:cNvPr id="121" name="Text Box 45">
            <a:extLst>
              <a:ext uri="{FF2B5EF4-FFF2-40B4-BE49-F238E27FC236}">
                <a16:creationId xmlns:a16="http://schemas.microsoft.com/office/drawing/2014/main" id="{261B7576-5E47-4AEB-A7FB-9A1B9ECB52C4}"/>
              </a:ext>
            </a:extLst>
          </p:cNvPr>
          <p:cNvSpPr txBox="1">
            <a:spLocks noChangeArrowheads="1"/>
          </p:cNvSpPr>
          <p:nvPr/>
        </p:nvSpPr>
        <p:spPr bwMode="auto">
          <a:xfrm>
            <a:off x="5523688" y="5013493"/>
            <a:ext cx="582211"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PFV</a:t>
            </a:r>
          </a:p>
        </p:txBody>
      </p:sp>
      <p:sp>
        <p:nvSpPr>
          <p:cNvPr id="16" name="TextBox 15">
            <a:extLst>
              <a:ext uri="{FF2B5EF4-FFF2-40B4-BE49-F238E27FC236}">
                <a16:creationId xmlns:a16="http://schemas.microsoft.com/office/drawing/2014/main" id="{984E008D-FBBA-42B4-940E-EA26772E0161}"/>
              </a:ext>
            </a:extLst>
          </p:cNvPr>
          <p:cNvSpPr txBox="1"/>
          <p:nvPr/>
        </p:nvSpPr>
        <p:spPr>
          <a:xfrm>
            <a:off x="6230528" y="5257800"/>
            <a:ext cx="1326004" cy="369332"/>
          </a:xfrm>
          <a:prstGeom prst="rect">
            <a:avLst/>
          </a:prstGeom>
          <a:noFill/>
        </p:spPr>
        <p:txBody>
          <a:bodyPr wrap="none" rtlCol="0">
            <a:spAutoFit/>
          </a:bodyPr>
          <a:lstStyle/>
          <a:p>
            <a:pPr algn="ctr"/>
            <a:r>
              <a:rPr lang="en-US" dirty="0">
                <a:solidFill>
                  <a:schemeClr val="bg1">
                    <a:lumMod val="75000"/>
                  </a:schemeClr>
                </a:solidFill>
              </a:rPr>
              <a:t>Both/Either</a:t>
            </a:r>
          </a:p>
        </p:txBody>
      </p:sp>
      <p:cxnSp>
        <p:nvCxnSpPr>
          <p:cNvPr id="125" name="Straight Connector 124">
            <a:extLst>
              <a:ext uri="{FF2B5EF4-FFF2-40B4-BE49-F238E27FC236}">
                <a16:creationId xmlns:a16="http://schemas.microsoft.com/office/drawing/2014/main" id="{01138141-D318-4ED7-A7FE-D8F2155CE890}"/>
              </a:ext>
            </a:extLst>
          </p:cNvPr>
          <p:cNvCxnSpPr/>
          <p:nvPr/>
        </p:nvCxnSpPr>
        <p:spPr>
          <a:xfrm flipH="1">
            <a:off x="5334000" y="4724400"/>
            <a:ext cx="24447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00" name="Text Box 23">
            <a:extLst>
              <a:ext uri="{FF2B5EF4-FFF2-40B4-BE49-F238E27FC236}">
                <a16:creationId xmlns:a16="http://schemas.microsoft.com/office/drawing/2014/main" id="{D8F2FCFF-2984-4836-B000-9C5601A8EAAA}"/>
              </a:ext>
            </a:extLst>
          </p:cNvPr>
          <p:cNvSpPr txBox="1">
            <a:spLocks noChangeArrowheads="1"/>
          </p:cNvSpPr>
          <p:nvPr/>
        </p:nvSpPr>
        <p:spPr bwMode="auto">
          <a:xfrm>
            <a:off x="5530369" y="2667000"/>
            <a:ext cx="2143536"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Aqueous misdirection</a:t>
            </a:r>
          </a:p>
        </p:txBody>
      </p:sp>
      <p:sp>
        <p:nvSpPr>
          <p:cNvPr id="37" name="TextBox 36">
            <a:extLst>
              <a:ext uri="{FF2B5EF4-FFF2-40B4-BE49-F238E27FC236}">
                <a16:creationId xmlns:a16="http://schemas.microsoft.com/office/drawing/2014/main" id="{AA7C1905-3F86-4163-A06F-7D7233AE9BF0}"/>
              </a:ext>
            </a:extLst>
          </p:cNvPr>
          <p:cNvSpPr txBox="1"/>
          <p:nvPr/>
        </p:nvSpPr>
        <p:spPr>
          <a:xfrm>
            <a:off x="291298" y="2190512"/>
            <a:ext cx="5271302" cy="4278094"/>
          </a:xfrm>
          <a:prstGeom prst="rect">
            <a:avLst/>
          </a:prstGeom>
          <a:solidFill>
            <a:schemeClr val="accent1">
              <a:lumMod val="40000"/>
              <a:lumOff val="60000"/>
            </a:schemeClr>
          </a:solidFill>
        </p:spPr>
        <p:txBody>
          <a:bodyPr wrap="square" rtlCol="0">
            <a:spAutoFit/>
          </a:bodyPr>
          <a:lstStyle/>
          <a:p>
            <a:r>
              <a:rPr lang="en-US" sz="1600" i="1" dirty="0">
                <a:solidFill>
                  <a:schemeClr val="bg1">
                    <a:lumMod val="75000"/>
                  </a:schemeClr>
                </a:solidFill>
              </a:rPr>
              <a:t>The </a:t>
            </a:r>
            <a:r>
              <a:rPr lang="en-US" sz="1600" dirty="0">
                <a:solidFill>
                  <a:schemeClr val="bg1">
                    <a:lumMod val="75000"/>
                  </a:schemeClr>
                </a:solidFill>
              </a:rPr>
              <a:t>Glaucoma</a:t>
            </a:r>
            <a:r>
              <a:rPr lang="en-US" sz="1600" i="1" dirty="0">
                <a:solidFill>
                  <a:schemeClr val="bg1">
                    <a:lumMod val="75000"/>
                  </a:schemeClr>
                </a:solidFill>
              </a:rPr>
              <a:t> book addresses only one drug re inducing ACG. Which one?</a:t>
            </a:r>
          </a:p>
          <a:p>
            <a:r>
              <a:rPr lang="en-US" sz="1600" dirty="0">
                <a:solidFill>
                  <a:schemeClr val="bg1">
                    <a:lumMod val="75000"/>
                  </a:schemeClr>
                </a:solidFill>
              </a:rPr>
              <a:t>Topiramate</a:t>
            </a:r>
          </a:p>
          <a:p>
            <a:endParaRPr lang="en-US" sz="1600" dirty="0">
              <a:solidFill>
                <a:schemeClr val="bg1">
                  <a:lumMod val="75000"/>
                </a:schemeClr>
              </a:solidFill>
            </a:endParaRPr>
          </a:p>
          <a:p>
            <a:r>
              <a:rPr lang="en-US" sz="1600" i="1" dirty="0">
                <a:solidFill>
                  <a:schemeClr val="bg1">
                    <a:lumMod val="75000"/>
                  </a:schemeClr>
                </a:solidFill>
              </a:rPr>
              <a:t>What are the common indications for topiramate use?</a:t>
            </a:r>
          </a:p>
          <a:p>
            <a:r>
              <a:rPr lang="en-US" sz="1600" dirty="0">
                <a:solidFill>
                  <a:schemeClr val="bg1">
                    <a:lumMod val="75000"/>
                  </a:schemeClr>
                </a:solidFill>
              </a:rPr>
              <a:t>--Migraine prophylaxis</a:t>
            </a:r>
          </a:p>
          <a:p>
            <a:r>
              <a:rPr lang="en-US" sz="1600" dirty="0">
                <a:solidFill>
                  <a:schemeClr val="bg1">
                    <a:lumMod val="75000"/>
                  </a:schemeClr>
                </a:solidFill>
              </a:rPr>
              <a:t>--Idiopathic intracranial hypertension</a:t>
            </a:r>
          </a:p>
          <a:p>
            <a:endParaRPr lang="en-US" sz="1600" dirty="0">
              <a:solidFill>
                <a:schemeClr val="bg1">
                  <a:lumMod val="75000"/>
                </a:schemeClr>
              </a:solidFill>
            </a:endParaRPr>
          </a:p>
          <a:p>
            <a:r>
              <a:rPr lang="en-US" sz="1600" i="1" dirty="0">
                <a:solidFill>
                  <a:schemeClr val="bg1">
                    <a:lumMod val="75000"/>
                  </a:schemeClr>
                </a:solidFill>
              </a:rPr>
              <a:t>What is the mechanism of angle closure?</a:t>
            </a:r>
          </a:p>
          <a:p>
            <a:r>
              <a:rPr lang="en-US" sz="1600" dirty="0">
                <a:solidFill>
                  <a:schemeClr val="bg1">
                    <a:lumMod val="75000"/>
                  </a:schemeClr>
                </a:solidFill>
              </a:rPr>
              <a:t>Ciliochoroidal effusion  leads to zonular relaxation, which leads to pronounced anterior movement of the lens-iris diaphragm, which shallows the AC and causes the peripheral iris to appose and close the angle</a:t>
            </a:r>
          </a:p>
          <a:p>
            <a:endParaRPr lang="en-US" sz="1600" dirty="0">
              <a:solidFill>
                <a:schemeClr val="bg1">
                  <a:lumMod val="75000"/>
                </a:schemeClr>
              </a:solidFill>
            </a:endParaRPr>
          </a:p>
          <a:p>
            <a:r>
              <a:rPr lang="en-US" sz="1600" i="1" dirty="0">
                <a:solidFill>
                  <a:schemeClr val="bg1">
                    <a:lumMod val="75000"/>
                  </a:schemeClr>
                </a:solidFill>
              </a:rPr>
              <a:t>What is the classic presentation of topiramate-induced ACG?</a:t>
            </a:r>
          </a:p>
          <a:p>
            <a:r>
              <a:rPr lang="en-US" sz="1600" dirty="0">
                <a:solidFill>
                  <a:schemeClr val="bg1">
                    <a:lumMod val="75000"/>
                  </a:schemeClr>
                </a:solidFill>
              </a:rPr>
              <a:t>Severe  bilateral  ocular pain, plus blurry vision</a:t>
            </a:r>
          </a:p>
        </p:txBody>
      </p:sp>
      <p:sp>
        <p:nvSpPr>
          <p:cNvPr id="36" name="Oval 35">
            <a:extLst>
              <a:ext uri="{FF2B5EF4-FFF2-40B4-BE49-F238E27FC236}">
                <a16:creationId xmlns:a16="http://schemas.microsoft.com/office/drawing/2014/main" id="{D6542147-4985-4B99-9C18-1F765A648387}"/>
              </a:ext>
            </a:extLst>
          </p:cNvPr>
          <p:cNvSpPr/>
          <p:nvPr/>
        </p:nvSpPr>
        <p:spPr>
          <a:xfrm>
            <a:off x="5441637" y="4462669"/>
            <a:ext cx="1655565" cy="490331"/>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TextBox 39">
            <a:extLst>
              <a:ext uri="{FF2B5EF4-FFF2-40B4-BE49-F238E27FC236}">
                <a16:creationId xmlns:a16="http://schemas.microsoft.com/office/drawing/2014/main" id="{D5A1B316-8722-46DD-BDE5-A1B47EC3EBA0}"/>
              </a:ext>
            </a:extLst>
          </p:cNvPr>
          <p:cNvSpPr txBox="1"/>
          <p:nvPr/>
        </p:nvSpPr>
        <p:spPr>
          <a:xfrm>
            <a:off x="1621469" y="5142547"/>
            <a:ext cx="5624456" cy="1323439"/>
          </a:xfrm>
          <a:prstGeom prst="rect">
            <a:avLst/>
          </a:prstGeom>
          <a:solidFill>
            <a:srgbClr val="002060"/>
          </a:solidFill>
        </p:spPr>
        <p:txBody>
          <a:bodyPr wrap="square" rtlCol="0">
            <a:spAutoFit/>
          </a:bodyPr>
          <a:lstStyle/>
          <a:p>
            <a:r>
              <a:rPr lang="en-US" sz="1600" i="1" dirty="0">
                <a:solidFill>
                  <a:schemeClr val="bg1"/>
                </a:solidFill>
              </a:rPr>
              <a:t>How is topiramate-induced ACG managed?</a:t>
            </a:r>
          </a:p>
          <a:p>
            <a:r>
              <a:rPr lang="en-US" sz="1600" dirty="0">
                <a:solidFill>
                  <a:schemeClr val="bg1"/>
                </a:solidFill>
              </a:rPr>
              <a:t>The most important step is stopping the topiramate ASAP. Aqueous suppressants should be used to acutely lower IOP. Finally, aggressive cycloplegia may pull the iris back and lessen or break the angle closure.</a:t>
            </a:r>
          </a:p>
        </p:txBody>
      </p:sp>
    </p:spTree>
    <p:extLst>
      <p:ext uri="{BB962C8B-B14F-4D97-AF65-F5344CB8AC3E}">
        <p14:creationId xmlns:p14="http://schemas.microsoft.com/office/powerpoint/2010/main" val="2763602490"/>
      </p:ext>
    </p:extLst>
  </p:cSld>
  <p:clrMapOvr>
    <a:masterClrMapping/>
  </p:clrMapOvr>
</p:sld>
</file>

<file path=ppt/slides/slide2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Straight Arrow Connector 12">
            <a:extLst>
              <a:ext uri="{FF2B5EF4-FFF2-40B4-BE49-F238E27FC236}">
                <a16:creationId xmlns:a16="http://schemas.microsoft.com/office/drawing/2014/main" id="{A6DE2085-829C-480C-9216-69D6039C0A37}"/>
              </a:ext>
            </a:extLst>
          </p:cNvPr>
          <p:cNvCxnSpPr>
            <a:cxnSpLocks/>
          </p:cNvCxnSpPr>
          <p:nvPr/>
        </p:nvCxnSpPr>
        <p:spPr>
          <a:xfrm>
            <a:off x="6717173" y="1828800"/>
            <a:ext cx="0" cy="3462754"/>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43014" name="Text Box 6"/>
          <p:cNvSpPr txBox="1">
            <a:spLocks noChangeArrowheads="1"/>
          </p:cNvSpPr>
          <p:nvPr/>
        </p:nvSpPr>
        <p:spPr bwMode="auto">
          <a:xfrm>
            <a:off x="533400" y="2356376"/>
            <a:ext cx="1005403"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Lens-</a:t>
            </a:r>
          </a:p>
          <a:p>
            <a:pPr algn="ctr" eaLnBrk="1" hangingPunct="1">
              <a:lnSpc>
                <a:spcPct val="80000"/>
              </a:lnSpc>
              <a:spcBef>
                <a:spcPct val="0"/>
              </a:spcBef>
              <a:buClrTx/>
              <a:buSzTx/>
              <a:buFontTx/>
              <a:buNone/>
            </a:pPr>
            <a:r>
              <a:rPr lang="en-US" altLang="en-US" sz="1800" dirty="0">
                <a:solidFill>
                  <a:schemeClr val="bg1">
                    <a:lumMod val="75000"/>
                  </a:schemeClr>
                </a:solidFill>
              </a:rPr>
              <a:t>Induced</a:t>
            </a:r>
          </a:p>
        </p:txBody>
      </p:sp>
      <p:sp>
        <p:nvSpPr>
          <p:cNvPr id="43017" name="Text Box 14"/>
          <p:cNvSpPr txBox="1">
            <a:spLocks noChangeArrowheads="1"/>
          </p:cNvSpPr>
          <p:nvPr/>
        </p:nvSpPr>
        <p:spPr bwMode="auto">
          <a:xfrm>
            <a:off x="3026498" y="2365901"/>
            <a:ext cx="1633781"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Aphakic/</a:t>
            </a:r>
          </a:p>
          <a:p>
            <a:pPr algn="ctr" eaLnBrk="1" hangingPunct="1">
              <a:lnSpc>
                <a:spcPct val="80000"/>
              </a:lnSpc>
              <a:spcBef>
                <a:spcPct val="0"/>
              </a:spcBef>
              <a:buClrTx/>
              <a:buSzTx/>
              <a:buFontTx/>
              <a:buNone/>
            </a:pPr>
            <a:r>
              <a:rPr lang="en-US" altLang="en-US" sz="1800" dirty="0" err="1">
                <a:solidFill>
                  <a:schemeClr val="bg1">
                    <a:lumMod val="75000"/>
                  </a:schemeClr>
                </a:solidFill>
              </a:rPr>
              <a:t>Pseudophakic</a:t>
            </a:r>
            <a:endParaRPr lang="en-US" altLang="en-US" sz="1800" dirty="0">
              <a:solidFill>
                <a:schemeClr val="bg1">
                  <a:lumMod val="75000"/>
                </a:schemeClr>
              </a:solidFill>
            </a:endParaRPr>
          </a:p>
        </p:txBody>
      </p:sp>
      <p:sp>
        <p:nvSpPr>
          <p:cNvPr id="43031" name="Text Box 35"/>
          <p:cNvSpPr txBox="1">
            <a:spLocks noChangeArrowheads="1"/>
          </p:cNvSpPr>
          <p:nvPr/>
        </p:nvSpPr>
        <p:spPr bwMode="auto">
          <a:xfrm>
            <a:off x="1190847" y="1295400"/>
            <a:ext cx="2473754"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solidFill>
                  <a:schemeClr val="bg1">
                    <a:lumMod val="75000"/>
                  </a:schemeClr>
                </a:solidFill>
              </a:rPr>
              <a:t>w/ Pupillary Block</a:t>
            </a:r>
          </a:p>
        </p:txBody>
      </p:sp>
      <p:sp>
        <p:nvSpPr>
          <p:cNvPr id="43032" name="Text Box 36"/>
          <p:cNvSpPr txBox="1">
            <a:spLocks noChangeArrowheads="1"/>
          </p:cNvSpPr>
          <p:nvPr/>
        </p:nvSpPr>
        <p:spPr bwMode="auto">
          <a:xfrm>
            <a:off x="5181600" y="1295400"/>
            <a:ext cx="2630848"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t>w/o Pupillary Block</a:t>
            </a:r>
          </a:p>
        </p:txBody>
      </p:sp>
      <p:sp>
        <p:nvSpPr>
          <p:cNvPr id="49" name="Rectangle 2">
            <a:extLst>
              <a:ext uri="{FF2B5EF4-FFF2-40B4-BE49-F238E27FC236}">
                <a16:creationId xmlns:a16="http://schemas.microsoft.com/office/drawing/2014/main" id="{240EE5BF-F7D2-4FC8-A5DD-F6B5423153C6}"/>
              </a:ext>
            </a:extLst>
          </p:cNvPr>
          <p:cNvSpPr>
            <a:spLocks noGrp="1" noChangeArrowheads="1"/>
          </p:cNvSpPr>
          <p:nvPr>
            <p:ph type="title"/>
          </p:nvPr>
        </p:nvSpPr>
        <p:spPr>
          <a:xfrm>
            <a:off x="457200" y="304800"/>
            <a:ext cx="7543800" cy="563562"/>
          </a:xfrm>
        </p:spPr>
        <p:txBody>
          <a:bodyPr/>
          <a:lstStyle/>
          <a:p>
            <a:pPr eaLnBrk="1" hangingPunct="1"/>
            <a:r>
              <a:rPr lang="en-US" altLang="en-US" sz="3500" dirty="0"/>
              <a:t>Q</a:t>
            </a:r>
          </a:p>
        </p:txBody>
      </p:sp>
      <p:sp>
        <p:nvSpPr>
          <p:cNvPr id="50" name="TextBox 49">
            <a:extLst>
              <a:ext uri="{FF2B5EF4-FFF2-40B4-BE49-F238E27FC236}">
                <a16:creationId xmlns:a16="http://schemas.microsoft.com/office/drawing/2014/main" id="{CF426230-46C8-405C-9015-99EF57762A2E}"/>
              </a:ext>
            </a:extLst>
          </p:cNvPr>
          <p:cNvSpPr txBox="1"/>
          <p:nvPr/>
        </p:nvSpPr>
        <p:spPr>
          <a:xfrm>
            <a:off x="2259496" y="189094"/>
            <a:ext cx="4607480" cy="400110"/>
          </a:xfrm>
          <a:prstGeom prst="rect">
            <a:avLst/>
          </a:prstGeom>
          <a:solidFill>
            <a:schemeClr val="accent1">
              <a:lumMod val="60000"/>
              <a:lumOff val="40000"/>
            </a:schemeClr>
          </a:solidFill>
        </p:spPr>
        <p:txBody>
          <a:bodyPr wrap="none" rtlCol="0">
            <a:spAutoFit/>
          </a:bodyPr>
          <a:lstStyle/>
          <a:p>
            <a:pPr algn="ctr"/>
            <a:r>
              <a:rPr lang="en-US" sz="2000" b="1" dirty="0"/>
              <a:t>Secondary Angle Closure Glaucoma</a:t>
            </a:r>
          </a:p>
        </p:txBody>
      </p:sp>
      <p:sp>
        <p:nvSpPr>
          <p:cNvPr id="2" name="TextBox 1">
            <a:extLst>
              <a:ext uri="{FF2B5EF4-FFF2-40B4-BE49-F238E27FC236}">
                <a16:creationId xmlns:a16="http://schemas.microsoft.com/office/drawing/2014/main" id="{A7E30BEC-923B-4C9A-A856-BDD0D882F6B8}"/>
              </a:ext>
            </a:extLst>
          </p:cNvPr>
          <p:cNvSpPr txBox="1"/>
          <p:nvPr/>
        </p:nvSpPr>
        <p:spPr>
          <a:xfrm>
            <a:off x="887305" y="2844119"/>
            <a:ext cx="1494320" cy="338554"/>
          </a:xfrm>
          <a:prstGeom prst="rect">
            <a:avLst/>
          </a:prstGeom>
          <a:noFill/>
        </p:spPr>
        <p:txBody>
          <a:bodyPr wrap="none" rtlCol="0">
            <a:spAutoFit/>
          </a:bodyPr>
          <a:lstStyle/>
          <a:p>
            <a:r>
              <a:rPr lang="en-US" sz="1600" dirty="0" err="1">
                <a:solidFill>
                  <a:schemeClr val="bg1">
                    <a:lumMod val="75000"/>
                  </a:schemeClr>
                </a:solidFill>
              </a:rPr>
              <a:t>Phacomorphic</a:t>
            </a:r>
            <a:endParaRPr lang="en-US" sz="1600" dirty="0">
              <a:solidFill>
                <a:schemeClr val="bg1">
                  <a:lumMod val="75000"/>
                </a:schemeClr>
              </a:solidFill>
            </a:endParaRPr>
          </a:p>
        </p:txBody>
      </p:sp>
      <p:sp>
        <p:nvSpPr>
          <p:cNvPr id="51" name="TextBox 50">
            <a:extLst>
              <a:ext uri="{FF2B5EF4-FFF2-40B4-BE49-F238E27FC236}">
                <a16:creationId xmlns:a16="http://schemas.microsoft.com/office/drawing/2014/main" id="{156069D4-340B-4160-A336-EBF73557CEE0}"/>
              </a:ext>
            </a:extLst>
          </p:cNvPr>
          <p:cNvSpPr txBox="1"/>
          <p:nvPr/>
        </p:nvSpPr>
        <p:spPr>
          <a:xfrm>
            <a:off x="884725" y="3175578"/>
            <a:ext cx="1402948" cy="338554"/>
          </a:xfrm>
          <a:prstGeom prst="rect">
            <a:avLst/>
          </a:prstGeom>
          <a:noFill/>
        </p:spPr>
        <p:txBody>
          <a:bodyPr wrap="none" rtlCol="0">
            <a:spAutoFit/>
          </a:bodyPr>
          <a:lstStyle/>
          <a:p>
            <a:r>
              <a:rPr lang="en-US" sz="1600" dirty="0">
                <a:solidFill>
                  <a:schemeClr val="bg1">
                    <a:lumMod val="75000"/>
                  </a:schemeClr>
                </a:solidFill>
              </a:rPr>
              <a:t>Ectopia </a:t>
            </a:r>
            <a:r>
              <a:rPr lang="en-US" sz="1600" dirty="0" err="1">
                <a:solidFill>
                  <a:schemeClr val="bg1">
                    <a:lumMod val="75000"/>
                  </a:schemeClr>
                </a:solidFill>
              </a:rPr>
              <a:t>lentis</a:t>
            </a:r>
            <a:endParaRPr lang="en-US" sz="1600" dirty="0">
              <a:solidFill>
                <a:schemeClr val="bg1">
                  <a:lumMod val="75000"/>
                </a:schemeClr>
              </a:solidFill>
            </a:endParaRPr>
          </a:p>
        </p:txBody>
      </p:sp>
      <p:cxnSp>
        <p:nvCxnSpPr>
          <p:cNvPr id="71" name="Straight Connector 70">
            <a:extLst>
              <a:ext uri="{FF2B5EF4-FFF2-40B4-BE49-F238E27FC236}">
                <a16:creationId xmlns:a16="http://schemas.microsoft.com/office/drawing/2014/main" id="{C104938D-BA8D-4E39-9D5F-9EE2012F2F3C}"/>
              </a:ext>
            </a:extLst>
          </p:cNvPr>
          <p:cNvCxnSpPr>
            <a:cxnSpLocks/>
          </p:cNvCxnSpPr>
          <p:nvPr/>
        </p:nvCxnSpPr>
        <p:spPr>
          <a:xfrm flipH="1">
            <a:off x="762665" y="3023488"/>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2A7E4E40-472F-4E50-8A7A-45C10FDD7171}"/>
              </a:ext>
            </a:extLst>
          </p:cNvPr>
          <p:cNvCxnSpPr>
            <a:cxnSpLocks/>
          </p:cNvCxnSpPr>
          <p:nvPr/>
        </p:nvCxnSpPr>
        <p:spPr>
          <a:xfrm flipH="1">
            <a:off x="762665" y="3347853"/>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C3924889-45B9-4383-9C9E-48F0A9C27AD8}"/>
              </a:ext>
            </a:extLst>
          </p:cNvPr>
          <p:cNvCxnSpPr>
            <a:cxnSpLocks/>
          </p:cNvCxnSpPr>
          <p:nvPr/>
        </p:nvCxnSpPr>
        <p:spPr>
          <a:xfrm flipH="1">
            <a:off x="748719" y="2838976"/>
            <a:ext cx="13947" cy="5088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 name="Straight Arrow Connector 5">
            <a:extLst>
              <a:ext uri="{FF2B5EF4-FFF2-40B4-BE49-F238E27FC236}">
                <a16:creationId xmlns:a16="http://schemas.microsoft.com/office/drawing/2014/main" id="{A3439F0C-5143-461F-8F3C-2E830785DEFC}"/>
              </a:ext>
            </a:extLst>
          </p:cNvPr>
          <p:cNvCxnSpPr>
            <a:stCxn id="50" idx="2"/>
          </p:cNvCxnSpPr>
          <p:nvPr/>
        </p:nvCxnSpPr>
        <p:spPr>
          <a:xfrm flipH="1">
            <a:off x="2971800" y="589204"/>
            <a:ext cx="1591436" cy="706196"/>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0" name="Straight Arrow Connector 9">
            <a:extLst>
              <a:ext uri="{FF2B5EF4-FFF2-40B4-BE49-F238E27FC236}">
                <a16:creationId xmlns:a16="http://schemas.microsoft.com/office/drawing/2014/main" id="{84DC796E-F6ED-4FBB-82D2-A260F480BF8A}"/>
              </a:ext>
            </a:extLst>
          </p:cNvPr>
          <p:cNvCxnSpPr>
            <a:cxnSpLocks/>
          </p:cNvCxnSpPr>
          <p:nvPr/>
        </p:nvCxnSpPr>
        <p:spPr>
          <a:xfrm>
            <a:off x="4572000" y="589204"/>
            <a:ext cx="1600200" cy="706196"/>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6" name="Straight Arrow Connector 25">
            <a:extLst>
              <a:ext uri="{FF2B5EF4-FFF2-40B4-BE49-F238E27FC236}">
                <a16:creationId xmlns:a16="http://schemas.microsoft.com/office/drawing/2014/main" id="{B70E0124-9B84-41A5-8D84-A66B7838A706}"/>
              </a:ext>
            </a:extLst>
          </p:cNvPr>
          <p:cNvCxnSpPr>
            <a:cxnSpLocks/>
          </p:cNvCxnSpPr>
          <p:nvPr/>
        </p:nvCxnSpPr>
        <p:spPr>
          <a:xfrm flipH="1">
            <a:off x="1159539" y="1828800"/>
            <a:ext cx="1290435" cy="478059"/>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28" name="Straight Arrow Connector 27">
            <a:extLst>
              <a:ext uri="{FF2B5EF4-FFF2-40B4-BE49-F238E27FC236}">
                <a16:creationId xmlns:a16="http://schemas.microsoft.com/office/drawing/2014/main" id="{567A4249-5C59-4416-8A8E-1C35913900AB}"/>
              </a:ext>
            </a:extLst>
          </p:cNvPr>
          <p:cNvCxnSpPr>
            <a:cxnSpLocks/>
          </p:cNvCxnSpPr>
          <p:nvPr/>
        </p:nvCxnSpPr>
        <p:spPr>
          <a:xfrm>
            <a:off x="2449973" y="1832208"/>
            <a:ext cx="1268784"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56" name="Text Box 6">
            <a:extLst>
              <a:ext uri="{FF2B5EF4-FFF2-40B4-BE49-F238E27FC236}">
                <a16:creationId xmlns:a16="http://schemas.microsoft.com/office/drawing/2014/main" id="{557983BD-9D64-49B9-A366-A08663B0451F}"/>
              </a:ext>
            </a:extLst>
          </p:cNvPr>
          <p:cNvSpPr txBox="1">
            <a:spLocks noChangeArrowheads="1"/>
          </p:cNvSpPr>
          <p:nvPr/>
        </p:nvSpPr>
        <p:spPr bwMode="auto">
          <a:xfrm>
            <a:off x="5029200" y="2356376"/>
            <a:ext cx="813043"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r" eaLnBrk="1" hangingPunct="1">
              <a:lnSpc>
                <a:spcPct val="80000"/>
              </a:lnSpc>
              <a:spcBef>
                <a:spcPct val="0"/>
              </a:spcBef>
              <a:buClrTx/>
              <a:buSzTx/>
              <a:buFontTx/>
              <a:buNone/>
            </a:pPr>
            <a:r>
              <a:rPr lang="en-US" altLang="en-US" sz="1800" dirty="0"/>
              <a:t>‘Push’</a:t>
            </a:r>
          </a:p>
        </p:txBody>
      </p:sp>
      <p:sp>
        <p:nvSpPr>
          <p:cNvPr id="57" name="Text Box 14">
            <a:extLst>
              <a:ext uri="{FF2B5EF4-FFF2-40B4-BE49-F238E27FC236}">
                <a16:creationId xmlns:a16="http://schemas.microsoft.com/office/drawing/2014/main" id="{5DAFA1C1-3A29-4C27-A379-663FDD22E326}"/>
              </a:ext>
            </a:extLst>
          </p:cNvPr>
          <p:cNvSpPr txBox="1">
            <a:spLocks noChangeArrowheads="1"/>
          </p:cNvSpPr>
          <p:nvPr/>
        </p:nvSpPr>
        <p:spPr bwMode="auto">
          <a:xfrm>
            <a:off x="7620000" y="2365901"/>
            <a:ext cx="671979"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‘Pull’</a:t>
            </a:r>
          </a:p>
        </p:txBody>
      </p:sp>
      <p:cxnSp>
        <p:nvCxnSpPr>
          <p:cNvPr id="58" name="Straight Arrow Connector 57">
            <a:extLst>
              <a:ext uri="{FF2B5EF4-FFF2-40B4-BE49-F238E27FC236}">
                <a16:creationId xmlns:a16="http://schemas.microsoft.com/office/drawing/2014/main" id="{E874FEE9-46BD-46A3-90A3-DE7CC220FBFF}"/>
              </a:ext>
            </a:extLst>
          </p:cNvPr>
          <p:cNvCxnSpPr>
            <a:cxnSpLocks/>
          </p:cNvCxnSpPr>
          <p:nvPr/>
        </p:nvCxnSpPr>
        <p:spPr>
          <a:xfrm flipH="1">
            <a:off x="5867400" y="1828800"/>
            <a:ext cx="849775" cy="477455"/>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59" name="Straight Arrow Connector 58">
            <a:extLst>
              <a:ext uri="{FF2B5EF4-FFF2-40B4-BE49-F238E27FC236}">
                <a16:creationId xmlns:a16="http://schemas.microsoft.com/office/drawing/2014/main" id="{C370A4A1-FE96-4E70-B89E-839542A5E241}"/>
              </a:ext>
            </a:extLst>
          </p:cNvPr>
          <p:cNvCxnSpPr>
            <a:cxnSpLocks/>
          </p:cNvCxnSpPr>
          <p:nvPr/>
        </p:nvCxnSpPr>
        <p:spPr>
          <a:xfrm>
            <a:off x="6717173" y="1832208"/>
            <a:ext cx="902827" cy="474047"/>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101" name="Text Box 42">
            <a:extLst>
              <a:ext uri="{FF2B5EF4-FFF2-40B4-BE49-F238E27FC236}">
                <a16:creationId xmlns:a16="http://schemas.microsoft.com/office/drawing/2014/main" id="{334BC1A9-19DE-4364-B6DD-2EE35901B8C6}"/>
              </a:ext>
            </a:extLst>
          </p:cNvPr>
          <p:cNvSpPr txBox="1">
            <a:spLocks noChangeArrowheads="1"/>
          </p:cNvSpPr>
          <p:nvPr/>
        </p:nvSpPr>
        <p:spPr bwMode="auto">
          <a:xfrm>
            <a:off x="5551406" y="3192546"/>
            <a:ext cx="2276072"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ERD/choroidal effusion</a:t>
            </a:r>
          </a:p>
        </p:txBody>
      </p:sp>
      <p:sp>
        <p:nvSpPr>
          <p:cNvPr id="103" name="Text Box 47">
            <a:extLst>
              <a:ext uri="{FF2B5EF4-FFF2-40B4-BE49-F238E27FC236}">
                <a16:creationId xmlns:a16="http://schemas.microsoft.com/office/drawing/2014/main" id="{B8E0D8FB-F6B2-4B80-97DB-EF49CE3BCD2B}"/>
              </a:ext>
            </a:extLst>
          </p:cNvPr>
          <p:cNvSpPr txBox="1">
            <a:spLocks noChangeArrowheads="1"/>
          </p:cNvSpPr>
          <p:nvPr/>
        </p:nvSpPr>
        <p:spPr bwMode="auto">
          <a:xfrm>
            <a:off x="5543446" y="4055146"/>
            <a:ext cx="1619354"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err="1">
                <a:solidFill>
                  <a:schemeClr val="bg1">
                    <a:lumMod val="75000"/>
                  </a:schemeClr>
                </a:solidFill>
              </a:rPr>
              <a:t>Nanophthalmos</a:t>
            </a:r>
            <a:endParaRPr lang="en-US" altLang="en-US" sz="1600" dirty="0">
              <a:solidFill>
                <a:schemeClr val="bg1">
                  <a:lumMod val="75000"/>
                </a:schemeClr>
              </a:solidFill>
            </a:endParaRPr>
          </a:p>
        </p:txBody>
      </p:sp>
      <p:cxnSp>
        <p:nvCxnSpPr>
          <p:cNvPr id="104" name="Straight Connector 103">
            <a:extLst>
              <a:ext uri="{FF2B5EF4-FFF2-40B4-BE49-F238E27FC236}">
                <a16:creationId xmlns:a16="http://schemas.microsoft.com/office/drawing/2014/main" id="{49D87D4A-E317-4446-9B95-5184CB3968F3}"/>
              </a:ext>
            </a:extLst>
          </p:cNvPr>
          <p:cNvCxnSpPr>
            <a:cxnSpLocks/>
          </p:cNvCxnSpPr>
          <p:nvPr/>
        </p:nvCxnSpPr>
        <p:spPr>
          <a:xfrm flipH="1">
            <a:off x="5316229" y="2667000"/>
            <a:ext cx="7397" cy="2531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5" name="Straight Connector 104">
            <a:extLst>
              <a:ext uri="{FF2B5EF4-FFF2-40B4-BE49-F238E27FC236}">
                <a16:creationId xmlns:a16="http://schemas.microsoft.com/office/drawing/2014/main" id="{F40B6D71-75A8-4A88-864D-00D14C2F710D}"/>
              </a:ext>
            </a:extLst>
          </p:cNvPr>
          <p:cNvCxnSpPr/>
          <p:nvPr/>
        </p:nvCxnSpPr>
        <p:spPr>
          <a:xfrm flipH="1">
            <a:off x="5323624" y="2832814"/>
            <a:ext cx="24447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6" name="Straight Connector 105">
            <a:extLst>
              <a:ext uri="{FF2B5EF4-FFF2-40B4-BE49-F238E27FC236}">
                <a16:creationId xmlns:a16="http://schemas.microsoft.com/office/drawing/2014/main" id="{010BF7B2-AA07-4DCF-822D-E2DB5CC0BF59}"/>
              </a:ext>
            </a:extLst>
          </p:cNvPr>
          <p:cNvCxnSpPr/>
          <p:nvPr/>
        </p:nvCxnSpPr>
        <p:spPr>
          <a:xfrm flipH="1">
            <a:off x="5323624" y="3360065"/>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a:extLst>
              <a:ext uri="{FF2B5EF4-FFF2-40B4-BE49-F238E27FC236}">
                <a16:creationId xmlns:a16="http://schemas.microsoft.com/office/drawing/2014/main" id="{BAC8035C-3999-4C31-93CD-6C0D2ADEB73B}"/>
              </a:ext>
            </a:extLst>
          </p:cNvPr>
          <p:cNvCxnSpPr/>
          <p:nvPr/>
        </p:nvCxnSpPr>
        <p:spPr>
          <a:xfrm flipH="1">
            <a:off x="5323536" y="3786938"/>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8" name="Straight Connector 107">
            <a:extLst>
              <a:ext uri="{FF2B5EF4-FFF2-40B4-BE49-F238E27FC236}">
                <a16:creationId xmlns:a16="http://schemas.microsoft.com/office/drawing/2014/main" id="{DB64CAEE-69B4-426A-8A5B-D1269DBF0F66}"/>
              </a:ext>
            </a:extLst>
          </p:cNvPr>
          <p:cNvCxnSpPr/>
          <p:nvPr/>
        </p:nvCxnSpPr>
        <p:spPr>
          <a:xfrm flipH="1">
            <a:off x="5327493" y="4249152"/>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12" name="Straight Connector 111">
            <a:extLst>
              <a:ext uri="{FF2B5EF4-FFF2-40B4-BE49-F238E27FC236}">
                <a16:creationId xmlns:a16="http://schemas.microsoft.com/office/drawing/2014/main" id="{99A16C30-4BE4-48E5-8B65-0C5F3039B8DC}"/>
              </a:ext>
            </a:extLst>
          </p:cNvPr>
          <p:cNvCxnSpPr/>
          <p:nvPr/>
        </p:nvCxnSpPr>
        <p:spPr>
          <a:xfrm flipH="1">
            <a:off x="5333455" y="5181600"/>
            <a:ext cx="24447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13" name="Text Box 42">
            <a:extLst>
              <a:ext uri="{FF2B5EF4-FFF2-40B4-BE49-F238E27FC236}">
                <a16:creationId xmlns:a16="http://schemas.microsoft.com/office/drawing/2014/main" id="{056DFFD9-3CA2-42E7-90FE-4F14522E3504}"/>
              </a:ext>
            </a:extLst>
          </p:cNvPr>
          <p:cNvSpPr txBox="1">
            <a:spLocks noChangeArrowheads="1"/>
          </p:cNvSpPr>
          <p:nvPr/>
        </p:nvSpPr>
        <p:spPr bwMode="auto">
          <a:xfrm>
            <a:off x="5533954" y="3623846"/>
            <a:ext cx="1563248"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Retinal surgery</a:t>
            </a:r>
          </a:p>
        </p:txBody>
      </p:sp>
      <p:sp>
        <p:nvSpPr>
          <p:cNvPr id="118" name="Text Box 47">
            <a:extLst>
              <a:ext uri="{FF2B5EF4-FFF2-40B4-BE49-F238E27FC236}">
                <a16:creationId xmlns:a16="http://schemas.microsoft.com/office/drawing/2014/main" id="{3F59D898-ECAD-49F0-9425-2A1BC8DDA7B5}"/>
              </a:ext>
            </a:extLst>
          </p:cNvPr>
          <p:cNvSpPr txBox="1">
            <a:spLocks noChangeArrowheads="1"/>
          </p:cNvSpPr>
          <p:nvPr/>
        </p:nvSpPr>
        <p:spPr bwMode="auto">
          <a:xfrm>
            <a:off x="5523688" y="4538246"/>
            <a:ext cx="1414170"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Drug-induced</a:t>
            </a:r>
          </a:p>
        </p:txBody>
      </p:sp>
      <p:sp>
        <p:nvSpPr>
          <p:cNvPr id="121" name="Text Box 45">
            <a:extLst>
              <a:ext uri="{FF2B5EF4-FFF2-40B4-BE49-F238E27FC236}">
                <a16:creationId xmlns:a16="http://schemas.microsoft.com/office/drawing/2014/main" id="{261B7576-5E47-4AEB-A7FB-9A1B9ECB52C4}"/>
              </a:ext>
            </a:extLst>
          </p:cNvPr>
          <p:cNvSpPr txBox="1">
            <a:spLocks noChangeArrowheads="1"/>
          </p:cNvSpPr>
          <p:nvPr/>
        </p:nvSpPr>
        <p:spPr bwMode="auto">
          <a:xfrm>
            <a:off x="5523688" y="5013493"/>
            <a:ext cx="582211"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b="1" dirty="0">
                <a:solidFill>
                  <a:srgbClr val="002060"/>
                </a:solidFill>
              </a:rPr>
              <a:t>PFV</a:t>
            </a:r>
          </a:p>
        </p:txBody>
      </p:sp>
      <p:sp>
        <p:nvSpPr>
          <p:cNvPr id="16" name="TextBox 15">
            <a:extLst>
              <a:ext uri="{FF2B5EF4-FFF2-40B4-BE49-F238E27FC236}">
                <a16:creationId xmlns:a16="http://schemas.microsoft.com/office/drawing/2014/main" id="{984E008D-FBBA-42B4-940E-EA26772E0161}"/>
              </a:ext>
            </a:extLst>
          </p:cNvPr>
          <p:cNvSpPr txBox="1"/>
          <p:nvPr/>
        </p:nvSpPr>
        <p:spPr>
          <a:xfrm>
            <a:off x="6230528" y="5257800"/>
            <a:ext cx="1326004" cy="369332"/>
          </a:xfrm>
          <a:prstGeom prst="rect">
            <a:avLst/>
          </a:prstGeom>
          <a:noFill/>
        </p:spPr>
        <p:txBody>
          <a:bodyPr wrap="none" rtlCol="0">
            <a:spAutoFit/>
          </a:bodyPr>
          <a:lstStyle/>
          <a:p>
            <a:pPr algn="ctr"/>
            <a:r>
              <a:rPr lang="en-US" dirty="0">
                <a:solidFill>
                  <a:schemeClr val="bg1">
                    <a:lumMod val="75000"/>
                  </a:schemeClr>
                </a:solidFill>
              </a:rPr>
              <a:t>Both/Either</a:t>
            </a:r>
          </a:p>
        </p:txBody>
      </p:sp>
      <p:cxnSp>
        <p:nvCxnSpPr>
          <p:cNvPr id="125" name="Straight Connector 124">
            <a:extLst>
              <a:ext uri="{FF2B5EF4-FFF2-40B4-BE49-F238E27FC236}">
                <a16:creationId xmlns:a16="http://schemas.microsoft.com/office/drawing/2014/main" id="{01138141-D318-4ED7-A7FE-D8F2155CE890}"/>
              </a:ext>
            </a:extLst>
          </p:cNvPr>
          <p:cNvCxnSpPr/>
          <p:nvPr/>
        </p:nvCxnSpPr>
        <p:spPr>
          <a:xfrm flipH="1">
            <a:off x="5334000" y="4724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00" name="Text Box 23">
            <a:extLst>
              <a:ext uri="{FF2B5EF4-FFF2-40B4-BE49-F238E27FC236}">
                <a16:creationId xmlns:a16="http://schemas.microsoft.com/office/drawing/2014/main" id="{D8F2FCFF-2984-4836-B000-9C5601A8EAAA}"/>
              </a:ext>
            </a:extLst>
          </p:cNvPr>
          <p:cNvSpPr txBox="1">
            <a:spLocks noChangeArrowheads="1"/>
          </p:cNvSpPr>
          <p:nvPr/>
        </p:nvSpPr>
        <p:spPr bwMode="auto">
          <a:xfrm>
            <a:off x="5530369" y="2667000"/>
            <a:ext cx="2143536"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Aqueous misdirection</a:t>
            </a:r>
          </a:p>
        </p:txBody>
      </p:sp>
      <p:sp>
        <p:nvSpPr>
          <p:cNvPr id="36" name="Text Box 12">
            <a:extLst>
              <a:ext uri="{FF2B5EF4-FFF2-40B4-BE49-F238E27FC236}">
                <a16:creationId xmlns:a16="http://schemas.microsoft.com/office/drawing/2014/main" id="{071993ED-7224-452A-B759-2B89E53520F6}"/>
              </a:ext>
            </a:extLst>
          </p:cNvPr>
          <p:cNvSpPr txBox="1">
            <a:spLocks noChangeArrowheads="1"/>
          </p:cNvSpPr>
          <p:nvPr/>
        </p:nvSpPr>
        <p:spPr bwMode="auto">
          <a:xfrm>
            <a:off x="228600" y="1706463"/>
            <a:ext cx="4797334" cy="4770537"/>
          </a:xfrm>
          <a:prstGeom prst="rect">
            <a:avLst/>
          </a:prstGeom>
          <a:solidFill>
            <a:srgbClr val="FF99FF"/>
          </a:solidFill>
          <a:ln w="9525">
            <a:noFill/>
            <a:miter lim="800000"/>
            <a:headEnd/>
            <a:tailEnd/>
          </a:ln>
          <a:effec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i="1" dirty="0">
                <a:solidFill>
                  <a:srgbClr val="0000FF"/>
                </a:solidFill>
              </a:rPr>
              <a:t>What does </a:t>
            </a:r>
            <a:r>
              <a:rPr lang="en-US" altLang="en-US" sz="1600" dirty="0">
                <a:solidFill>
                  <a:srgbClr val="0000FF"/>
                </a:solidFill>
              </a:rPr>
              <a:t>PFV</a:t>
            </a:r>
            <a:r>
              <a:rPr lang="en-US" altLang="en-US" sz="1600" i="1" dirty="0">
                <a:solidFill>
                  <a:srgbClr val="0000FF"/>
                </a:solidFill>
              </a:rPr>
              <a:t> stand for in this context?</a:t>
            </a:r>
            <a:endParaRPr lang="en-US" altLang="en-US" sz="1600" i="1" dirty="0">
              <a:solidFill>
                <a:srgbClr val="FF99FF"/>
              </a:solidFill>
            </a:endParaRPr>
          </a:p>
          <a:p>
            <a:pPr eaLnBrk="1" hangingPunct="1">
              <a:spcBef>
                <a:spcPct val="0"/>
              </a:spcBef>
              <a:buClrTx/>
              <a:buSzTx/>
              <a:buFontTx/>
              <a:buNone/>
            </a:pPr>
            <a:r>
              <a:rPr lang="en-US" altLang="en-US" sz="1600" dirty="0">
                <a:solidFill>
                  <a:srgbClr val="FF99FF"/>
                </a:solidFill>
              </a:rPr>
              <a:t>Persistent fetal vasculature</a:t>
            </a:r>
          </a:p>
          <a:p>
            <a:pPr eaLnBrk="1" hangingPunct="1">
              <a:spcBef>
                <a:spcPct val="0"/>
              </a:spcBef>
              <a:buClrTx/>
              <a:buSzTx/>
              <a:buFontTx/>
              <a:buNone/>
            </a:pPr>
            <a:endParaRPr lang="en-US" altLang="en-US" sz="1600" dirty="0">
              <a:solidFill>
                <a:srgbClr val="FF99FF"/>
              </a:solidFill>
            </a:endParaRPr>
          </a:p>
          <a:p>
            <a:pPr eaLnBrk="1" hangingPunct="1">
              <a:spcBef>
                <a:spcPct val="0"/>
              </a:spcBef>
              <a:buClrTx/>
              <a:buSzTx/>
              <a:buFontTx/>
              <a:buNone/>
            </a:pPr>
            <a:r>
              <a:rPr lang="en-US" altLang="en-US" sz="1600" i="1" dirty="0">
                <a:solidFill>
                  <a:srgbClr val="FF99FF"/>
                </a:solidFill>
              </a:rPr>
              <a:t>PFV comes in two forms—what are they?</a:t>
            </a:r>
          </a:p>
          <a:p>
            <a:pPr eaLnBrk="1" hangingPunct="1">
              <a:spcBef>
                <a:spcPct val="0"/>
              </a:spcBef>
              <a:buClrTx/>
              <a:buSzTx/>
              <a:buFontTx/>
              <a:buNone/>
            </a:pPr>
            <a:r>
              <a:rPr lang="en-US" altLang="en-US" sz="1600" dirty="0">
                <a:solidFill>
                  <a:srgbClr val="FF99FF"/>
                </a:solidFill>
              </a:rPr>
              <a:t>Anterior and posterior</a:t>
            </a:r>
          </a:p>
          <a:p>
            <a:pPr eaLnBrk="1" hangingPunct="1">
              <a:spcBef>
                <a:spcPct val="0"/>
              </a:spcBef>
              <a:buClrTx/>
              <a:buSzTx/>
              <a:buFontTx/>
              <a:buNone/>
            </a:pPr>
            <a:endParaRPr lang="en-US" altLang="en-US" sz="1600" dirty="0">
              <a:solidFill>
                <a:srgbClr val="FF99FF"/>
              </a:solidFill>
            </a:endParaRPr>
          </a:p>
          <a:p>
            <a:pPr eaLnBrk="1" hangingPunct="1">
              <a:spcBef>
                <a:spcPct val="0"/>
              </a:spcBef>
              <a:buClrTx/>
              <a:buSzTx/>
              <a:buFontTx/>
              <a:buNone/>
            </a:pPr>
            <a:r>
              <a:rPr lang="en-US" altLang="en-US" sz="1600" i="1" dirty="0">
                <a:solidFill>
                  <a:srgbClr val="FF99FF"/>
                </a:solidFill>
              </a:rPr>
              <a:t>Which form can cause secondary ACG?</a:t>
            </a:r>
          </a:p>
          <a:p>
            <a:pPr eaLnBrk="1" hangingPunct="1">
              <a:spcBef>
                <a:spcPct val="0"/>
              </a:spcBef>
              <a:buClrTx/>
              <a:buSzTx/>
              <a:buFontTx/>
              <a:buNone/>
            </a:pPr>
            <a:r>
              <a:rPr lang="en-US" altLang="en-US" sz="1600" dirty="0">
                <a:solidFill>
                  <a:srgbClr val="FF99FF"/>
                </a:solidFill>
              </a:rPr>
              <a:t>The anterior</a:t>
            </a:r>
          </a:p>
          <a:p>
            <a:pPr eaLnBrk="1" hangingPunct="1">
              <a:spcBef>
                <a:spcPct val="0"/>
              </a:spcBef>
              <a:buClrTx/>
              <a:buSzTx/>
              <a:buFontTx/>
              <a:buNone/>
            </a:pPr>
            <a:endParaRPr lang="en-US" altLang="en-US" sz="1600" i="1" dirty="0">
              <a:solidFill>
                <a:srgbClr val="FF99FF"/>
              </a:solidFill>
            </a:endParaRPr>
          </a:p>
          <a:p>
            <a:pPr eaLnBrk="1" hangingPunct="1">
              <a:spcBef>
                <a:spcPct val="0"/>
              </a:spcBef>
              <a:buClrTx/>
              <a:buSzTx/>
              <a:buFontTx/>
              <a:buNone/>
            </a:pPr>
            <a:r>
              <a:rPr lang="en-US" altLang="en-US" sz="1600" i="1" dirty="0">
                <a:solidFill>
                  <a:srgbClr val="FF99FF"/>
                </a:solidFill>
              </a:rPr>
              <a:t>In general terms, how does anterior PFV manifest?</a:t>
            </a:r>
          </a:p>
          <a:p>
            <a:pPr eaLnBrk="1" hangingPunct="1">
              <a:spcBef>
                <a:spcPct val="0"/>
              </a:spcBef>
              <a:buClrTx/>
              <a:buSzTx/>
              <a:buFontTx/>
              <a:buNone/>
            </a:pPr>
            <a:r>
              <a:rPr lang="en-US" altLang="en-US" sz="1600" dirty="0">
                <a:solidFill>
                  <a:srgbClr val="FF99FF"/>
                </a:solidFill>
              </a:rPr>
              <a:t>As a retrolental fibrovascular membrane that contracts over time, in the process shallowing the AC angle</a:t>
            </a:r>
          </a:p>
          <a:p>
            <a:pPr eaLnBrk="1" hangingPunct="1">
              <a:spcBef>
                <a:spcPct val="0"/>
              </a:spcBef>
              <a:buClrTx/>
              <a:buSzTx/>
              <a:buFontTx/>
              <a:buNone/>
            </a:pPr>
            <a:endParaRPr lang="en-US" altLang="en-US" sz="1600" i="1" dirty="0">
              <a:solidFill>
                <a:srgbClr val="FF99FF"/>
              </a:solidFill>
            </a:endParaRPr>
          </a:p>
          <a:p>
            <a:pPr eaLnBrk="1" hangingPunct="1">
              <a:spcBef>
                <a:spcPct val="0"/>
              </a:spcBef>
              <a:buClrTx/>
              <a:buSzTx/>
              <a:buFontTx/>
              <a:buNone/>
            </a:pPr>
            <a:r>
              <a:rPr lang="en-US" altLang="en-US" sz="1600" i="1" dirty="0">
                <a:solidFill>
                  <a:srgbClr val="FF99FF"/>
                </a:solidFill>
              </a:rPr>
              <a:t>What is the inheritance pattern for PFV?</a:t>
            </a:r>
          </a:p>
          <a:p>
            <a:pPr eaLnBrk="1" hangingPunct="1">
              <a:spcBef>
                <a:spcPct val="0"/>
              </a:spcBef>
              <a:buClrTx/>
              <a:buSzTx/>
              <a:buFontTx/>
              <a:buNone/>
            </a:pPr>
            <a:r>
              <a:rPr lang="en-US" altLang="en-US" sz="1600" dirty="0">
                <a:solidFill>
                  <a:srgbClr val="FF99FF"/>
                </a:solidFill>
              </a:rPr>
              <a:t>None (it is sporadic)</a:t>
            </a:r>
          </a:p>
          <a:p>
            <a:pPr eaLnBrk="1" hangingPunct="1">
              <a:spcBef>
                <a:spcPct val="0"/>
              </a:spcBef>
              <a:buClrTx/>
              <a:buSzTx/>
              <a:buFontTx/>
              <a:buNone/>
            </a:pPr>
            <a:endParaRPr lang="en-US" altLang="en-US" sz="1600" dirty="0">
              <a:solidFill>
                <a:srgbClr val="FF99FF"/>
              </a:solidFill>
            </a:endParaRPr>
          </a:p>
          <a:p>
            <a:pPr eaLnBrk="1" hangingPunct="1">
              <a:spcBef>
                <a:spcPct val="0"/>
              </a:spcBef>
              <a:buClrTx/>
              <a:buSzTx/>
              <a:buFontTx/>
              <a:buNone/>
            </a:pPr>
            <a:r>
              <a:rPr lang="en-US" altLang="en-US" sz="1600" i="1" dirty="0">
                <a:solidFill>
                  <a:srgbClr val="FF99FF"/>
                </a:solidFill>
              </a:rPr>
              <a:t>Does it present unilaterally, or bilaterally?</a:t>
            </a:r>
          </a:p>
          <a:p>
            <a:pPr eaLnBrk="1" hangingPunct="1">
              <a:spcBef>
                <a:spcPct val="0"/>
              </a:spcBef>
              <a:buClrTx/>
              <a:buSzTx/>
              <a:buFontTx/>
              <a:buNone/>
            </a:pPr>
            <a:r>
              <a:rPr lang="en-US" altLang="en-US" sz="1600" dirty="0">
                <a:solidFill>
                  <a:srgbClr val="FF99FF"/>
                </a:solidFill>
              </a:rPr>
              <a:t>It is unilateral in  90%  of cases</a:t>
            </a:r>
          </a:p>
        </p:txBody>
      </p:sp>
      <p:sp>
        <p:nvSpPr>
          <p:cNvPr id="38" name="Oval 37">
            <a:extLst>
              <a:ext uri="{FF2B5EF4-FFF2-40B4-BE49-F238E27FC236}">
                <a16:creationId xmlns:a16="http://schemas.microsoft.com/office/drawing/2014/main" id="{1B858FCB-C411-4AE3-B331-4E8A3BAC38F9}"/>
              </a:ext>
            </a:extLst>
          </p:cNvPr>
          <p:cNvSpPr/>
          <p:nvPr/>
        </p:nvSpPr>
        <p:spPr>
          <a:xfrm>
            <a:off x="5486400" y="4983246"/>
            <a:ext cx="664262" cy="396707"/>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73961627"/>
      </p:ext>
    </p:extLst>
  </p:cSld>
  <p:clrMapOvr>
    <a:masterClrMapping/>
  </p:clrMapOvr>
</p:sld>
</file>

<file path=ppt/slides/slide2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Straight Arrow Connector 12">
            <a:extLst>
              <a:ext uri="{FF2B5EF4-FFF2-40B4-BE49-F238E27FC236}">
                <a16:creationId xmlns:a16="http://schemas.microsoft.com/office/drawing/2014/main" id="{A6DE2085-829C-480C-9216-69D6039C0A37}"/>
              </a:ext>
            </a:extLst>
          </p:cNvPr>
          <p:cNvCxnSpPr>
            <a:cxnSpLocks/>
          </p:cNvCxnSpPr>
          <p:nvPr/>
        </p:nvCxnSpPr>
        <p:spPr>
          <a:xfrm>
            <a:off x="6717173" y="1828800"/>
            <a:ext cx="0" cy="3462754"/>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43014" name="Text Box 6"/>
          <p:cNvSpPr txBox="1">
            <a:spLocks noChangeArrowheads="1"/>
          </p:cNvSpPr>
          <p:nvPr/>
        </p:nvSpPr>
        <p:spPr bwMode="auto">
          <a:xfrm>
            <a:off x="533400" y="2356376"/>
            <a:ext cx="1005403"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Lens-</a:t>
            </a:r>
          </a:p>
          <a:p>
            <a:pPr algn="ctr" eaLnBrk="1" hangingPunct="1">
              <a:lnSpc>
                <a:spcPct val="80000"/>
              </a:lnSpc>
              <a:spcBef>
                <a:spcPct val="0"/>
              </a:spcBef>
              <a:buClrTx/>
              <a:buSzTx/>
              <a:buFontTx/>
              <a:buNone/>
            </a:pPr>
            <a:r>
              <a:rPr lang="en-US" altLang="en-US" sz="1800" dirty="0">
                <a:solidFill>
                  <a:schemeClr val="bg1">
                    <a:lumMod val="75000"/>
                  </a:schemeClr>
                </a:solidFill>
              </a:rPr>
              <a:t>Induced</a:t>
            </a:r>
          </a:p>
        </p:txBody>
      </p:sp>
      <p:sp>
        <p:nvSpPr>
          <p:cNvPr id="43017" name="Text Box 14"/>
          <p:cNvSpPr txBox="1">
            <a:spLocks noChangeArrowheads="1"/>
          </p:cNvSpPr>
          <p:nvPr/>
        </p:nvSpPr>
        <p:spPr bwMode="auto">
          <a:xfrm>
            <a:off x="3026498" y="2365901"/>
            <a:ext cx="1633781"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Aphakic/</a:t>
            </a:r>
          </a:p>
          <a:p>
            <a:pPr algn="ctr" eaLnBrk="1" hangingPunct="1">
              <a:lnSpc>
                <a:spcPct val="80000"/>
              </a:lnSpc>
              <a:spcBef>
                <a:spcPct val="0"/>
              </a:spcBef>
              <a:buClrTx/>
              <a:buSzTx/>
              <a:buFontTx/>
              <a:buNone/>
            </a:pPr>
            <a:r>
              <a:rPr lang="en-US" altLang="en-US" sz="1800" dirty="0" err="1">
                <a:solidFill>
                  <a:schemeClr val="bg1">
                    <a:lumMod val="75000"/>
                  </a:schemeClr>
                </a:solidFill>
              </a:rPr>
              <a:t>Pseudophakic</a:t>
            </a:r>
            <a:endParaRPr lang="en-US" altLang="en-US" sz="1800" dirty="0">
              <a:solidFill>
                <a:schemeClr val="bg1">
                  <a:lumMod val="75000"/>
                </a:schemeClr>
              </a:solidFill>
            </a:endParaRPr>
          </a:p>
        </p:txBody>
      </p:sp>
      <p:sp>
        <p:nvSpPr>
          <p:cNvPr id="43031" name="Text Box 35"/>
          <p:cNvSpPr txBox="1">
            <a:spLocks noChangeArrowheads="1"/>
          </p:cNvSpPr>
          <p:nvPr/>
        </p:nvSpPr>
        <p:spPr bwMode="auto">
          <a:xfrm>
            <a:off x="1190847" y="1295400"/>
            <a:ext cx="2473754"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solidFill>
                  <a:schemeClr val="bg1">
                    <a:lumMod val="75000"/>
                  </a:schemeClr>
                </a:solidFill>
              </a:rPr>
              <a:t>w/ Pupillary Block</a:t>
            </a:r>
          </a:p>
        </p:txBody>
      </p:sp>
      <p:sp>
        <p:nvSpPr>
          <p:cNvPr id="43032" name="Text Box 36"/>
          <p:cNvSpPr txBox="1">
            <a:spLocks noChangeArrowheads="1"/>
          </p:cNvSpPr>
          <p:nvPr/>
        </p:nvSpPr>
        <p:spPr bwMode="auto">
          <a:xfrm>
            <a:off x="5181600" y="1295400"/>
            <a:ext cx="2630848"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t>w/o Pupillary Block</a:t>
            </a:r>
          </a:p>
        </p:txBody>
      </p:sp>
      <p:sp>
        <p:nvSpPr>
          <p:cNvPr id="49" name="Rectangle 2">
            <a:extLst>
              <a:ext uri="{FF2B5EF4-FFF2-40B4-BE49-F238E27FC236}">
                <a16:creationId xmlns:a16="http://schemas.microsoft.com/office/drawing/2014/main" id="{240EE5BF-F7D2-4FC8-A5DD-F6B5423153C6}"/>
              </a:ext>
            </a:extLst>
          </p:cNvPr>
          <p:cNvSpPr>
            <a:spLocks noGrp="1" noChangeArrowheads="1"/>
          </p:cNvSpPr>
          <p:nvPr>
            <p:ph type="title"/>
          </p:nvPr>
        </p:nvSpPr>
        <p:spPr>
          <a:xfrm>
            <a:off x="457200" y="304800"/>
            <a:ext cx="7543800" cy="563562"/>
          </a:xfrm>
        </p:spPr>
        <p:txBody>
          <a:bodyPr/>
          <a:lstStyle/>
          <a:p>
            <a:pPr eaLnBrk="1" hangingPunct="1"/>
            <a:r>
              <a:rPr lang="en-US" altLang="en-US" sz="3500" dirty="0"/>
              <a:t>A</a:t>
            </a:r>
          </a:p>
        </p:txBody>
      </p:sp>
      <p:sp>
        <p:nvSpPr>
          <p:cNvPr id="50" name="TextBox 49">
            <a:extLst>
              <a:ext uri="{FF2B5EF4-FFF2-40B4-BE49-F238E27FC236}">
                <a16:creationId xmlns:a16="http://schemas.microsoft.com/office/drawing/2014/main" id="{CF426230-46C8-405C-9015-99EF57762A2E}"/>
              </a:ext>
            </a:extLst>
          </p:cNvPr>
          <p:cNvSpPr txBox="1"/>
          <p:nvPr/>
        </p:nvSpPr>
        <p:spPr>
          <a:xfrm>
            <a:off x="2259496" y="189094"/>
            <a:ext cx="4607480" cy="400110"/>
          </a:xfrm>
          <a:prstGeom prst="rect">
            <a:avLst/>
          </a:prstGeom>
          <a:solidFill>
            <a:schemeClr val="accent1">
              <a:lumMod val="60000"/>
              <a:lumOff val="40000"/>
            </a:schemeClr>
          </a:solidFill>
        </p:spPr>
        <p:txBody>
          <a:bodyPr wrap="none" rtlCol="0">
            <a:spAutoFit/>
          </a:bodyPr>
          <a:lstStyle/>
          <a:p>
            <a:pPr algn="ctr"/>
            <a:r>
              <a:rPr lang="en-US" sz="2000" b="1" dirty="0"/>
              <a:t>Secondary Angle Closure Glaucoma</a:t>
            </a:r>
          </a:p>
        </p:txBody>
      </p:sp>
      <p:sp>
        <p:nvSpPr>
          <p:cNvPr id="2" name="TextBox 1">
            <a:extLst>
              <a:ext uri="{FF2B5EF4-FFF2-40B4-BE49-F238E27FC236}">
                <a16:creationId xmlns:a16="http://schemas.microsoft.com/office/drawing/2014/main" id="{A7E30BEC-923B-4C9A-A856-BDD0D882F6B8}"/>
              </a:ext>
            </a:extLst>
          </p:cNvPr>
          <p:cNvSpPr txBox="1"/>
          <p:nvPr/>
        </p:nvSpPr>
        <p:spPr>
          <a:xfrm>
            <a:off x="887305" y="2844119"/>
            <a:ext cx="1494320" cy="338554"/>
          </a:xfrm>
          <a:prstGeom prst="rect">
            <a:avLst/>
          </a:prstGeom>
          <a:noFill/>
        </p:spPr>
        <p:txBody>
          <a:bodyPr wrap="none" rtlCol="0">
            <a:spAutoFit/>
          </a:bodyPr>
          <a:lstStyle/>
          <a:p>
            <a:r>
              <a:rPr lang="en-US" sz="1600" dirty="0" err="1">
                <a:solidFill>
                  <a:schemeClr val="bg1">
                    <a:lumMod val="75000"/>
                  </a:schemeClr>
                </a:solidFill>
              </a:rPr>
              <a:t>Phacomorphic</a:t>
            </a:r>
            <a:endParaRPr lang="en-US" sz="1600" dirty="0">
              <a:solidFill>
                <a:schemeClr val="bg1">
                  <a:lumMod val="75000"/>
                </a:schemeClr>
              </a:solidFill>
            </a:endParaRPr>
          </a:p>
        </p:txBody>
      </p:sp>
      <p:sp>
        <p:nvSpPr>
          <p:cNvPr id="51" name="TextBox 50">
            <a:extLst>
              <a:ext uri="{FF2B5EF4-FFF2-40B4-BE49-F238E27FC236}">
                <a16:creationId xmlns:a16="http://schemas.microsoft.com/office/drawing/2014/main" id="{156069D4-340B-4160-A336-EBF73557CEE0}"/>
              </a:ext>
            </a:extLst>
          </p:cNvPr>
          <p:cNvSpPr txBox="1"/>
          <p:nvPr/>
        </p:nvSpPr>
        <p:spPr>
          <a:xfrm>
            <a:off x="884725" y="3175578"/>
            <a:ext cx="1402948" cy="338554"/>
          </a:xfrm>
          <a:prstGeom prst="rect">
            <a:avLst/>
          </a:prstGeom>
          <a:noFill/>
        </p:spPr>
        <p:txBody>
          <a:bodyPr wrap="none" rtlCol="0">
            <a:spAutoFit/>
          </a:bodyPr>
          <a:lstStyle/>
          <a:p>
            <a:r>
              <a:rPr lang="en-US" sz="1600" dirty="0">
                <a:solidFill>
                  <a:schemeClr val="bg1">
                    <a:lumMod val="75000"/>
                  </a:schemeClr>
                </a:solidFill>
              </a:rPr>
              <a:t>Ectopia </a:t>
            </a:r>
            <a:r>
              <a:rPr lang="en-US" sz="1600" dirty="0" err="1">
                <a:solidFill>
                  <a:schemeClr val="bg1">
                    <a:lumMod val="75000"/>
                  </a:schemeClr>
                </a:solidFill>
              </a:rPr>
              <a:t>lentis</a:t>
            </a:r>
            <a:endParaRPr lang="en-US" sz="1600" dirty="0">
              <a:solidFill>
                <a:schemeClr val="bg1">
                  <a:lumMod val="75000"/>
                </a:schemeClr>
              </a:solidFill>
            </a:endParaRPr>
          </a:p>
        </p:txBody>
      </p:sp>
      <p:cxnSp>
        <p:nvCxnSpPr>
          <p:cNvPr id="71" name="Straight Connector 70">
            <a:extLst>
              <a:ext uri="{FF2B5EF4-FFF2-40B4-BE49-F238E27FC236}">
                <a16:creationId xmlns:a16="http://schemas.microsoft.com/office/drawing/2014/main" id="{C104938D-BA8D-4E39-9D5F-9EE2012F2F3C}"/>
              </a:ext>
            </a:extLst>
          </p:cNvPr>
          <p:cNvCxnSpPr>
            <a:cxnSpLocks/>
          </p:cNvCxnSpPr>
          <p:nvPr/>
        </p:nvCxnSpPr>
        <p:spPr>
          <a:xfrm flipH="1">
            <a:off x="762665" y="3023488"/>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2A7E4E40-472F-4E50-8A7A-45C10FDD7171}"/>
              </a:ext>
            </a:extLst>
          </p:cNvPr>
          <p:cNvCxnSpPr>
            <a:cxnSpLocks/>
          </p:cNvCxnSpPr>
          <p:nvPr/>
        </p:nvCxnSpPr>
        <p:spPr>
          <a:xfrm flipH="1">
            <a:off x="762665" y="3347853"/>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C3924889-45B9-4383-9C9E-48F0A9C27AD8}"/>
              </a:ext>
            </a:extLst>
          </p:cNvPr>
          <p:cNvCxnSpPr>
            <a:cxnSpLocks/>
          </p:cNvCxnSpPr>
          <p:nvPr/>
        </p:nvCxnSpPr>
        <p:spPr>
          <a:xfrm flipH="1">
            <a:off x="748719" y="2838976"/>
            <a:ext cx="13947" cy="5088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 name="Straight Arrow Connector 5">
            <a:extLst>
              <a:ext uri="{FF2B5EF4-FFF2-40B4-BE49-F238E27FC236}">
                <a16:creationId xmlns:a16="http://schemas.microsoft.com/office/drawing/2014/main" id="{A3439F0C-5143-461F-8F3C-2E830785DEFC}"/>
              </a:ext>
            </a:extLst>
          </p:cNvPr>
          <p:cNvCxnSpPr>
            <a:stCxn id="50" idx="2"/>
          </p:cNvCxnSpPr>
          <p:nvPr/>
        </p:nvCxnSpPr>
        <p:spPr>
          <a:xfrm flipH="1">
            <a:off x="2971800" y="589204"/>
            <a:ext cx="1591436" cy="706196"/>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0" name="Straight Arrow Connector 9">
            <a:extLst>
              <a:ext uri="{FF2B5EF4-FFF2-40B4-BE49-F238E27FC236}">
                <a16:creationId xmlns:a16="http://schemas.microsoft.com/office/drawing/2014/main" id="{84DC796E-F6ED-4FBB-82D2-A260F480BF8A}"/>
              </a:ext>
            </a:extLst>
          </p:cNvPr>
          <p:cNvCxnSpPr>
            <a:cxnSpLocks/>
          </p:cNvCxnSpPr>
          <p:nvPr/>
        </p:nvCxnSpPr>
        <p:spPr>
          <a:xfrm>
            <a:off x="4572000" y="589204"/>
            <a:ext cx="1600200" cy="706196"/>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6" name="Straight Arrow Connector 25">
            <a:extLst>
              <a:ext uri="{FF2B5EF4-FFF2-40B4-BE49-F238E27FC236}">
                <a16:creationId xmlns:a16="http://schemas.microsoft.com/office/drawing/2014/main" id="{B70E0124-9B84-41A5-8D84-A66B7838A706}"/>
              </a:ext>
            </a:extLst>
          </p:cNvPr>
          <p:cNvCxnSpPr>
            <a:cxnSpLocks/>
          </p:cNvCxnSpPr>
          <p:nvPr/>
        </p:nvCxnSpPr>
        <p:spPr>
          <a:xfrm flipH="1">
            <a:off x="1159539" y="1828800"/>
            <a:ext cx="1290435" cy="478059"/>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28" name="Straight Arrow Connector 27">
            <a:extLst>
              <a:ext uri="{FF2B5EF4-FFF2-40B4-BE49-F238E27FC236}">
                <a16:creationId xmlns:a16="http://schemas.microsoft.com/office/drawing/2014/main" id="{567A4249-5C59-4416-8A8E-1C35913900AB}"/>
              </a:ext>
            </a:extLst>
          </p:cNvPr>
          <p:cNvCxnSpPr>
            <a:cxnSpLocks/>
          </p:cNvCxnSpPr>
          <p:nvPr/>
        </p:nvCxnSpPr>
        <p:spPr>
          <a:xfrm>
            <a:off x="2449973" y="1832208"/>
            <a:ext cx="1268784"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56" name="Text Box 6">
            <a:extLst>
              <a:ext uri="{FF2B5EF4-FFF2-40B4-BE49-F238E27FC236}">
                <a16:creationId xmlns:a16="http://schemas.microsoft.com/office/drawing/2014/main" id="{557983BD-9D64-49B9-A366-A08663B0451F}"/>
              </a:ext>
            </a:extLst>
          </p:cNvPr>
          <p:cNvSpPr txBox="1">
            <a:spLocks noChangeArrowheads="1"/>
          </p:cNvSpPr>
          <p:nvPr/>
        </p:nvSpPr>
        <p:spPr bwMode="auto">
          <a:xfrm>
            <a:off x="5029200" y="2356376"/>
            <a:ext cx="813043"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r" eaLnBrk="1" hangingPunct="1">
              <a:lnSpc>
                <a:spcPct val="80000"/>
              </a:lnSpc>
              <a:spcBef>
                <a:spcPct val="0"/>
              </a:spcBef>
              <a:buClrTx/>
              <a:buSzTx/>
              <a:buFontTx/>
              <a:buNone/>
            </a:pPr>
            <a:r>
              <a:rPr lang="en-US" altLang="en-US" sz="1800" dirty="0"/>
              <a:t>‘Push’</a:t>
            </a:r>
          </a:p>
        </p:txBody>
      </p:sp>
      <p:sp>
        <p:nvSpPr>
          <p:cNvPr id="57" name="Text Box 14">
            <a:extLst>
              <a:ext uri="{FF2B5EF4-FFF2-40B4-BE49-F238E27FC236}">
                <a16:creationId xmlns:a16="http://schemas.microsoft.com/office/drawing/2014/main" id="{5DAFA1C1-3A29-4C27-A379-663FDD22E326}"/>
              </a:ext>
            </a:extLst>
          </p:cNvPr>
          <p:cNvSpPr txBox="1">
            <a:spLocks noChangeArrowheads="1"/>
          </p:cNvSpPr>
          <p:nvPr/>
        </p:nvSpPr>
        <p:spPr bwMode="auto">
          <a:xfrm>
            <a:off x="7620000" y="2365901"/>
            <a:ext cx="671979"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‘Pull’</a:t>
            </a:r>
          </a:p>
        </p:txBody>
      </p:sp>
      <p:cxnSp>
        <p:nvCxnSpPr>
          <p:cNvPr id="58" name="Straight Arrow Connector 57">
            <a:extLst>
              <a:ext uri="{FF2B5EF4-FFF2-40B4-BE49-F238E27FC236}">
                <a16:creationId xmlns:a16="http://schemas.microsoft.com/office/drawing/2014/main" id="{E874FEE9-46BD-46A3-90A3-DE7CC220FBFF}"/>
              </a:ext>
            </a:extLst>
          </p:cNvPr>
          <p:cNvCxnSpPr>
            <a:cxnSpLocks/>
          </p:cNvCxnSpPr>
          <p:nvPr/>
        </p:nvCxnSpPr>
        <p:spPr>
          <a:xfrm flipH="1">
            <a:off x="5867400" y="1828800"/>
            <a:ext cx="849775" cy="477455"/>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59" name="Straight Arrow Connector 58">
            <a:extLst>
              <a:ext uri="{FF2B5EF4-FFF2-40B4-BE49-F238E27FC236}">
                <a16:creationId xmlns:a16="http://schemas.microsoft.com/office/drawing/2014/main" id="{C370A4A1-FE96-4E70-B89E-839542A5E241}"/>
              </a:ext>
            </a:extLst>
          </p:cNvPr>
          <p:cNvCxnSpPr>
            <a:cxnSpLocks/>
          </p:cNvCxnSpPr>
          <p:nvPr/>
        </p:nvCxnSpPr>
        <p:spPr>
          <a:xfrm>
            <a:off x="6717173" y="1832208"/>
            <a:ext cx="902827" cy="474047"/>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101" name="Text Box 42">
            <a:extLst>
              <a:ext uri="{FF2B5EF4-FFF2-40B4-BE49-F238E27FC236}">
                <a16:creationId xmlns:a16="http://schemas.microsoft.com/office/drawing/2014/main" id="{334BC1A9-19DE-4364-B6DD-2EE35901B8C6}"/>
              </a:ext>
            </a:extLst>
          </p:cNvPr>
          <p:cNvSpPr txBox="1">
            <a:spLocks noChangeArrowheads="1"/>
          </p:cNvSpPr>
          <p:nvPr/>
        </p:nvSpPr>
        <p:spPr bwMode="auto">
          <a:xfrm>
            <a:off x="5551406" y="3192546"/>
            <a:ext cx="2276072"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ERD/choroidal effusion</a:t>
            </a:r>
          </a:p>
        </p:txBody>
      </p:sp>
      <p:sp>
        <p:nvSpPr>
          <p:cNvPr id="103" name="Text Box 47">
            <a:extLst>
              <a:ext uri="{FF2B5EF4-FFF2-40B4-BE49-F238E27FC236}">
                <a16:creationId xmlns:a16="http://schemas.microsoft.com/office/drawing/2014/main" id="{B8E0D8FB-F6B2-4B80-97DB-EF49CE3BCD2B}"/>
              </a:ext>
            </a:extLst>
          </p:cNvPr>
          <p:cNvSpPr txBox="1">
            <a:spLocks noChangeArrowheads="1"/>
          </p:cNvSpPr>
          <p:nvPr/>
        </p:nvSpPr>
        <p:spPr bwMode="auto">
          <a:xfrm>
            <a:off x="5543446" y="4055146"/>
            <a:ext cx="1619354"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err="1">
                <a:solidFill>
                  <a:schemeClr val="bg1">
                    <a:lumMod val="75000"/>
                  </a:schemeClr>
                </a:solidFill>
              </a:rPr>
              <a:t>Nanophthalmos</a:t>
            </a:r>
            <a:endParaRPr lang="en-US" altLang="en-US" sz="1600" dirty="0">
              <a:solidFill>
                <a:schemeClr val="bg1">
                  <a:lumMod val="75000"/>
                </a:schemeClr>
              </a:solidFill>
            </a:endParaRPr>
          </a:p>
        </p:txBody>
      </p:sp>
      <p:cxnSp>
        <p:nvCxnSpPr>
          <p:cNvPr id="104" name="Straight Connector 103">
            <a:extLst>
              <a:ext uri="{FF2B5EF4-FFF2-40B4-BE49-F238E27FC236}">
                <a16:creationId xmlns:a16="http://schemas.microsoft.com/office/drawing/2014/main" id="{49D87D4A-E317-4446-9B95-5184CB3968F3}"/>
              </a:ext>
            </a:extLst>
          </p:cNvPr>
          <p:cNvCxnSpPr>
            <a:cxnSpLocks/>
          </p:cNvCxnSpPr>
          <p:nvPr/>
        </p:nvCxnSpPr>
        <p:spPr>
          <a:xfrm flipH="1">
            <a:off x="5316229" y="2667000"/>
            <a:ext cx="7397" cy="2531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5" name="Straight Connector 104">
            <a:extLst>
              <a:ext uri="{FF2B5EF4-FFF2-40B4-BE49-F238E27FC236}">
                <a16:creationId xmlns:a16="http://schemas.microsoft.com/office/drawing/2014/main" id="{F40B6D71-75A8-4A88-864D-00D14C2F710D}"/>
              </a:ext>
            </a:extLst>
          </p:cNvPr>
          <p:cNvCxnSpPr/>
          <p:nvPr/>
        </p:nvCxnSpPr>
        <p:spPr>
          <a:xfrm flipH="1">
            <a:off x="5323624" y="2832814"/>
            <a:ext cx="24447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6" name="Straight Connector 105">
            <a:extLst>
              <a:ext uri="{FF2B5EF4-FFF2-40B4-BE49-F238E27FC236}">
                <a16:creationId xmlns:a16="http://schemas.microsoft.com/office/drawing/2014/main" id="{010BF7B2-AA07-4DCF-822D-E2DB5CC0BF59}"/>
              </a:ext>
            </a:extLst>
          </p:cNvPr>
          <p:cNvCxnSpPr/>
          <p:nvPr/>
        </p:nvCxnSpPr>
        <p:spPr>
          <a:xfrm flipH="1">
            <a:off x="5323624" y="3360065"/>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a:extLst>
              <a:ext uri="{FF2B5EF4-FFF2-40B4-BE49-F238E27FC236}">
                <a16:creationId xmlns:a16="http://schemas.microsoft.com/office/drawing/2014/main" id="{BAC8035C-3999-4C31-93CD-6C0D2ADEB73B}"/>
              </a:ext>
            </a:extLst>
          </p:cNvPr>
          <p:cNvCxnSpPr/>
          <p:nvPr/>
        </p:nvCxnSpPr>
        <p:spPr>
          <a:xfrm flipH="1">
            <a:off x="5323536" y="3786938"/>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8" name="Straight Connector 107">
            <a:extLst>
              <a:ext uri="{FF2B5EF4-FFF2-40B4-BE49-F238E27FC236}">
                <a16:creationId xmlns:a16="http://schemas.microsoft.com/office/drawing/2014/main" id="{DB64CAEE-69B4-426A-8A5B-D1269DBF0F66}"/>
              </a:ext>
            </a:extLst>
          </p:cNvPr>
          <p:cNvCxnSpPr/>
          <p:nvPr/>
        </p:nvCxnSpPr>
        <p:spPr>
          <a:xfrm flipH="1">
            <a:off x="5327493" y="4249152"/>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12" name="Straight Connector 111">
            <a:extLst>
              <a:ext uri="{FF2B5EF4-FFF2-40B4-BE49-F238E27FC236}">
                <a16:creationId xmlns:a16="http://schemas.microsoft.com/office/drawing/2014/main" id="{99A16C30-4BE4-48E5-8B65-0C5F3039B8DC}"/>
              </a:ext>
            </a:extLst>
          </p:cNvPr>
          <p:cNvCxnSpPr/>
          <p:nvPr/>
        </p:nvCxnSpPr>
        <p:spPr>
          <a:xfrm flipH="1">
            <a:off x="5333455" y="5181600"/>
            <a:ext cx="24447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13" name="Text Box 42">
            <a:extLst>
              <a:ext uri="{FF2B5EF4-FFF2-40B4-BE49-F238E27FC236}">
                <a16:creationId xmlns:a16="http://schemas.microsoft.com/office/drawing/2014/main" id="{056DFFD9-3CA2-42E7-90FE-4F14522E3504}"/>
              </a:ext>
            </a:extLst>
          </p:cNvPr>
          <p:cNvSpPr txBox="1">
            <a:spLocks noChangeArrowheads="1"/>
          </p:cNvSpPr>
          <p:nvPr/>
        </p:nvSpPr>
        <p:spPr bwMode="auto">
          <a:xfrm>
            <a:off x="5533954" y="3623846"/>
            <a:ext cx="1563248"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Retinal surgery</a:t>
            </a:r>
          </a:p>
        </p:txBody>
      </p:sp>
      <p:sp>
        <p:nvSpPr>
          <p:cNvPr id="118" name="Text Box 47">
            <a:extLst>
              <a:ext uri="{FF2B5EF4-FFF2-40B4-BE49-F238E27FC236}">
                <a16:creationId xmlns:a16="http://schemas.microsoft.com/office/drawing/2014/main" id="{3F59D898-ECAD-49F0-9425-2A1BC8DDA7B5}"/>
              </a:ext>
            </a:extLst>
          </p:cNvPr>
          <p:cNvSpPr txBox="1">
            <a:spLocks noChangeArrowheads="1"/>
          </p:cNvSpPr>
          <p:nvPr/>
        </p:nvSpPr>
        <p:spPr bwMode="auto">
          <a:xfrm>
            <a:off x="5523688" y="4538246"/>
            <a:ext cx="1414170"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Drug-induced</a:t>
            </a:r>
          </a:p>
        </p:txBody>
      </p:sp>
      <p:sp>
        <p:nvSpPr>
          <p:cNvPr id="121" name="Text Box 45">
            <a:extLst>
              <a:ext uri="{FF2B5EF4-FFF2-40B4-BE49-F238E27FC236}">
                <a16:creationId xmlns:a16="http://schemas.microsoft.com/office/drawing/2014/main" id="{261B7576-5E47-4AEB-A7FB-9A1B9ECB52C4}"/>
              </a:ext>
            </a:extLst>
          </p:cNvPr>
          <p:cNvSpPr txBox="1">
            <a:spLocks noChangeArrowheads="1"/>
          </p:cNvSpPr>
          <p:nvPr/>
        </p:nvSpPr>
        <p:spPr bwMode="auto">
          <a:xfrm>
            <a:off x="5523688" y="5013493"/>
            <a:ext cx="582211"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b="1" dirty="0">
                <a:solidFill>
                  <a:srgbClr val="002060"/>
                </a:solidFill>
              </a:rPr>
              <a:t>PFV</a:t>
            </a:r>
          </a:p>
        </p:txBody>
      </p:sp>
      <p:sp>
        <p:nvSpPr>
          <p:cNvPr id="16" name="TextBox 15">
            <a:extLst>
              <a:ext uri="{FF2B5EF4-FFF2-40B4-BE49-F238E27FC236}">
                <a16:creationId xmlns:a16="http://schemas.microsoft.com/office/drawing/2014/main" id="{984E008D-FBBA-42B4-940E-EA26772E0161}"/>
              </a:ext>
            </a:extLst>
          </p:cNvPr>
          <p:cNvSpPr txBox="1"/>
          <p:nvPr/>
        </p:nvSpPr>
        <p:spPr>
          <a:xfrm>
            <a:off x="6230528" y="5257800"/>
            <a:ext cx="1326004" cy="369332"/>
          </a:xfrm>
          <a:prstGeom prst="rect">
            <a:avLst/>
          </a:prstGeom>
          <a:noFill/>
        </p:spPr>
        <p:txBody>
          <a:bodyPr wrap="none" rtlCol="0">
            <a:spAutoFit/>
          </a:bodyPr>
          <a:lstStyle/>
          <a:p>
            <a:pPr algn="ctr"/>
            <a:r>
              <a:rPr lang="en-US" dirty="0">
                <a:solidFill>
                  <a:schemeClr val="bg1">
                    <a:lumMod val="75000"/>
                  </a:schemeClr>
                </a:solidFill>
              </a:rPr>
              <a:t>Both/Either</a:t>
            </a:r>
          </a:p>
        </p:txBody>
      </p:sp>
      <p:cxnSp>
        <p:nvCxnSpPr>
          <p:cNvPr id="125" name="Straight Connector 124">
            <a:extLst>
              <a:ext uri="{FF2B5EF4-FFF2-40B4-BE49-F238E27FC236}">
                <a16:creationId xmlns:a16="http://schemas.microsoft.com/office/drawing/2014/main" id="{01138141-D318-4ED7-A7FE-D8F2155CE890}"/>
              </a:ext>
            </a:extLst>
          </p:cNvPr>
          <p:cNvCxnSpPr/>
          <p:nvPr/>
        </p:nvCxnSpPr>
        <p:spPr>
          <a:xfrm flipH="1">
            <a:off x="5334000" y="4724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00" name="Text Box 23">
            <a:extLst>
              <a:ext uri="{FF2B5EF4-FFF2-40B4-BE49-F238E27FC236}">
                <a16:creationId xmlns:a16="http://schemas.microsoft.com/office/drawing/2014/main" id="{D8F2FCFF-2984-4836-B000-9C5601A8EAAA}"/>
              </a:ext>
            </a:extLst>
          </p:cNvPr>
          <p:cNvSpPr txBox="1">
            <a:spLocks noChangeArrowheads="1"/>
          </p:cNvSpPr>
          <p:nvPr/>
        </p:nvSpPr>
        <p:spPr bwMode="auto">
          <a:xfrm>
            <a:off x="5530369" y="2667000"/>
            <a:ext cx="2143536"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Aqueous misdirection</a:t>
            </a:r>
          </a:p>
        </p:txBody>
      </p:sp>
      <p:sp>
        <p:nvSpPr>
          <p:cNvPr id="36" name="Text Box 12">
            <a:extLst>
              <a:ext uri="{FF2B5EF4-FFF2-40B4-BE49-F238E27FC236}">
                <a16:creationId xmlns:a16="http://schemas.microsoft.com/office/drawing/2014/main" id="{071993ED-7224-452A-B759-2B89E53520F6}"/>
              </a:ext>
            </a:extLst>
          </p:cNvPr>
          <p:cNvSpPr txBox="1">
            <a:spLocks noChangeArrowheads="1"/>
          </p:cNvSpPr>
          <p:nvPr/>
        </p:nvSpPr>
        <p:spPr bwMode="auto">
          <a:xfrm>
            <a:off x="228600" y="1706463"/>
            <a:ext cx="4797334" cy="4770537"/>
          </a:xfrm>
          <a:prstGeom prst="rect">
            <a:avLst/>
          </a:prstGeom>
          <a:solidFill>
            <a:srgbClr val="FF99FF"/>
          </a:solidFill>
          <a:ln w="9525">
            <a:noFill/>
            <a:miter lim="800000"/>
            <a:headEnd/>
            <a:tailEnd/>
          </a:ln>
          <a:effec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i="1" dirty="0">
                <a:solidFill>
                  <a:srgbClr val="0000FF"/>
                </a:solidFill>
              </a:rPr>
              <a:t>What does </a:t>
            </a:r>
            <a:r>
              <a:rPr lang="en-US" altLang="en-US" sz="1600" dirty="0">
                <a:solidFill>
                  <a:srgbClr val="0000FF"/>
                </a:solidFill>
              </a:rPr>
              <a:t>PFV</a:t>
            </a:r>
            <a:r>
              <a:rPr lang="en-US" altLang="en-US" sz="1600" i="1" dirty="0">
                <a:solidFill>
                  <a:srgbClr val="0000FF"/>
                </a:solidFill>
              </a:rPr>
              <a:t> stand for in this context?</a:t>
            </a:r>
          </a:p>
          <a:p>
            <a:pPr eaLnBrk="1" hangingPunct="1">
              <a:spcBef>
                <a:spcPct val="0"/>
              </a:spcBef>
              <a:buClrTx/>
              <a:buSzTx/>
              <a:buFontTx/>
              <a:buNone/>
            </a:pPr>
            <a:r>
              <a:rPr lang="en-US" altLang="en-US" sz="1600" dirty="0">
                <a:solidFill>
                  <a:srgbClr val="0000FF"/>
                </a:solidFill>
              </a:rPr>
              <a:t>Persistent fetal vasculature</a:t>
            </a:r>
            <a:endParaRPr lang="en-US" altLang="en-US" sz="1600" dirty="0">
              <a:solidFill>
                <a:srgbClr val="FF99FF"/>
              </a:solidFill>
            </a:endParaRPr>
          </a:p>
          <a:p>
            <a:pPr eaLnBrk="1" hangingPunct="1">
              <a:spcBef>
                <a:spcPct val="0"/>
              </a:spcBef>
              <a:buClrTx/>
              <a:buSzTx/>
              <a:buFontTx/>
              <a:buNone/>
            </a:pPr>
            <a:endParaRPr lang="en-US" altLang="en-US" sz="1600" dirty="0">
              <a:solidFill>
                <a:srgbClr val="FF99FF"/>
              </a:solidFill>
            </a:endParaRPr>
          </a:p>
          <a:p>
            <a:pPr eaLnBrk="1" hangingPunct="1">
              <a:spcBef>
                <a:spcPct val="0"/>
              </a:spcBef>
              <a:buClrTx/>
              <a:buSzTx/>
              <a:buFontTx/>
              <a:buNone/>
            </a:pPr>
            <a:r>
              <a:rPr lang="en-US" altLang="en-US" sz="1600" i="1" dirty="0">
                <a:solidFill>
                  <a:srgbClr val="FF99FF"/>
                </a:solidFill>
              </a:rPr>
              <a:t>PFV comes in two forms—what are they?</a:t>
            </a:r>
          </a:p>
          <a:p>
            <a:pPr eaLnBrk="1" hangingPunct="1">
              <a:spcBef>
                <a:spcPct val="0"/>
              </a:spcBef>
              <a:buClrTx/>
              <a:buSzTx/>
              <a:buFontTx/>
              <a:buNone/>
            </a:pPr>
            <a:r>
              <a:rPr lang="en-US" altLang="en-US" sz="1600" dirty="0">
                <a:solidFill>
                  <a:srgbClr val="FF99FF"/>
                </a:solidFill>
              </a:rPr>
              <a:t>Anterior and posterior</a:t>
            </a:r>
          </a:p>
          <a:p>
            <a:pPr eaLnBrk="1" hangingPunct="1">
              <a:spcBef>
                <a:spcPct val="0"/>
              </a:spcBef>
              <a:buClrTx/>
              <a:buSzTx/>
              <a:buFontTx/>
              <a:buNone/>
            </a:pPr>
            <a:endParaRPr lang="en-US" altLang="en-US" sz="1600" dirty="0">
              <a:solidFill>
                <a:srgbClr val="FF99FF"/>
              </a:solidFill>
            </a:endParaRPr>
          </a:p>
          <a:p>
            <a:pPr eaLnBrk="1" hangingPunct="1">
              <a:spcBef>
                <a:spcPct val="0"/>
              </a:spcBef>
              <a:buClrTx/>
              <a:buSzTx/>
              <a:buFontTx/>
              <a:buNone/>
            </a:pPr>
            <a:r>
              <a:rPr lang="en-US" altLang="en-US" sz="1600" i="1" dirty="0">
                <a:solidFill>
                  <a:srgbClr val="FF99FF"/>
                </a:solidFill>
              </a:rPr>
              <a:t>Which form can cause secondary ACG?</a:t>
            </a:r>
          </a:p>
          <a:p>
            <a:pPr eaLnBrk="1" hangingPunct="1">
              <a:spcBef>
                <a:spcPct val="0"/>
              </a:spcBef>
              <a:buClrTx/>
              <a:buSzTx/>
              <a:buFontTx/>
              <a:buNone/>
            </a:pPr>
            <a:r>
              <a:rPr lang="en-US" altLang="en-US" sz="1600" dirty="0">
                <a:solidFill>
                  <a:srgbClr val="FF99FF"/>
                </a:solidFill>
              </a:rPr>
              <a:t>The anterior</a:t>
            </a:r>
          </a:p>
          <a:p>
            <a:pPr eaLnBrk="1" hangingPunct="1">
              <a:spcBef>
                <a:spcPct val="0"/>
              </a:spcBef>
              <a:buClrTx/>
              <a:buSzTx/>
              <a:buFontTx/>
              <a:buNone/>
            </a:pPr>
            <a:endParaRPr lang="en-US" altLang="en-US" sz="1600" i="1" dirty="0">
              <a:solidFill>
                <a:srgbClr val="FF99FF"/>
              </a:solidFill>
            </a:endParaRPr>
          </a:p>
          <a:p>
            <a:pPr eaLnBrk="1" hangingPunct="1">
              <a:spcBef>
                <a:spcPct val="0"/>
              </a:spcBef>
              <a:buClrTx/>
              <a:buSzTx/>
              <a:buFontTx/>
              <a:buNone/>
            </a:pPr>
            <a:r>
              <a:rPr lang="en-US" altLang="en-US" sz="1600" i="1" dirty="0">
                <a:solidFill>
                  <a:srgbClr val="FF99FF"/>
                </a:solidFill>
              </a:rPr>
              <a:t>In general terms, how does anterior PFV manifest?</a:t>
            </a:r>
          </a:p>
          <a:p>
            <a:pPr eaLnBrk="1" hangingPunct="1">
              <a:spcBef>
                <a:spcPct val="0"/>
              </a:spcBef>
              <a:buClrTx/>
              <a:buSzTx/>
              <a:buFontTx/>
              <a:buNone/>
            </a:pPr>
            <a:r>
              <a:rPr lang="en-US" altLang="en-US" sz="1600" dirty="0">
                <a:solidFill>
                  <a:srgbClr val="FF99FF"/>
                </a:solidFill>
              </a:rPr>
              <a:t>As a retrolental fibrovascular membrane that contracts over time, in the process shallowing the AC angle</a:t>
            </a:r>
          </a:p>
          <a:p>
            <a:pPr eaLnBrk="1" hangingPunct="1">
              <a:spcBef>
                <a:spcPct val="0"/>
              </a:spcBef>
              <a:buClrTx/>
              <a:buSzTx/>
              <a:buFontTx/>
              <a:buNone/>
            </a:pPr>
            <a:endParaRPr lang="en-US" altLang="en-US" sz="1600" i="1" dirty="0">
              <a:solidFill>
                <a:srgbClr val="FF99FF"/>
              </a:solidFill>
            </a:endParaRPr>
          </a:p>
          <a:p>
            <a:pPr eaLnBrk="1" hangingPunct="1">
              <a:spcBef>
                <a:spcPct val="0"/>
              </a:spcBef>
              <a:buClrTx/>
              <a:buSzTx/>
              <a:buFontTx/>
              <a:buNone/>
            </a:pPr>
            <a:r>
              <a:rPr lang="en-US" altLang="en-US" sz="1600" i="1" dirty="0">
                <a:solidFill>
                  <a:srgbClr val="FF99FF"/>
                </a:solidFill>
              </a:rPr>
              <a:t>What is the inheritance pattern for PFV?</a:t>
            </a:r>
          </a:p>
          <a:p>
            <a:pPr eaLnBrk="1" hangingPunct="1">
              <a:spcBef>
                <a:spcPct val="0"/>
              </a:spcBef>
              <a:buClrTx/>
              <a:buSzTx/>
              <a:buFontTx/>
              <a:buNone/>
            </a:pPr>
            <a:r>
              <a:rPr lang="en-US" altLang="en-US" sz="1600" dirty="0">
                <a:solidFill>
                  <a:srgbClr val="FF99FF"/>
                </a:solidFill>
              </a:rPr>
              <a:t>None (it is sporadic)</a:t>
            </a:r>
          </a:p>
          <a:p>
            <a:pPr eaLnBrk="1" hangingPunct="1">
              <a:spcBef>
                <a:spcPct val="0"/>
              </a:spcBef>
              <a:buClrTx/>
              <a:buSzTx/>
              <a:buFontTx/>
              <a:buNone/>
            </a:pPr>
            <a:endParaRPr lang="en-US" altLang="en-US" sz="1600" dirty="0">
              <a:solidFill>
                <a:srgbClr val="FF99FF"/>
              </a:solidFill>
            </a:endParaRPr>
          </a:p>
          <a:p>
            <a:pPr eaLnBrk="1" hangingPunct="1">
              <a:spcBef>
                <a:spcPct val="0"/>
              </a:spcBef>
              <a:buClrTx/>
              <a:buSzTx/>
              <a:buFontTx/>
              <a:buNone/>
            </a:pPr>
            <a:r>
              <a:rPr lang="en-US" altLang="en-US" sz="1600" i="1" dirty="0">
                <a:solidFill>
                  <a:srgbClr val="FF99FF"/>
                </a:solidFill>
              </a:rPr>
              <a:t>Does it present unilaterally, or bilaterally?</a:t>
            </a:r>
          </a:p>
          <a:p>
            <a:pPr eaLnBrk="1" hangingPunct="1">
              <a:spcBef>
                <a:spcPct val="0"/>
              </a:spcBef>
              <a:buClrTx/>
              <a:buSzTx/>
              <a:buFontTx/>
              <a:buNone/>
            </a:pPr>
            <a:r>
              <a:rPr lang="en-US" altLang="en-US" sz="1600" dirty="0">
                <a:solidFill>
                  <a:srgbClr val="FF99FF"/>
                </a:solidFill>
              </a:rPr>
              <a:t>It is unilateral in  90%  of cases</a:t>
            </a:r>
          </a:p>
        </p:txBody>
      </p:sp>
      <p:sp>
        <p:nvSpPr>
          <p:cNvPr id="38" name="Oval 37">
            <a:extLst>
              <a:ext uri="{FF2B5EF4-FFF2-40B4-BE49-F238E27FC236}">
                <a16:creationId xmlns:a16="http://schemas.microsoft.com/office/drawing/2014/main" id="{1B858FCB-C411-4AE3-B331-4E8A3BAC38F9}"/>
              </a:ext>
            </a:extLst>
          </p:cNvPr>
          <p:cNvSpPr/>
          <p:nvPr/>
        </p:nvSpPr>
        <p:spPr>
          <a:xfrm>
            <a:off x="5486400" y="4983246"/>
            <a:ext cx="664262" cy="396707"/>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068135011"/>
      </p:ext>
    </p:extLst>
  </p:cSld>
  <p:clrMapOvr>
    <a:masterClrMapping/>
  </p:clrMapOvr>
</p:sld>
</file>

<file path=ppt/slides/slide2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Straight Arrow Connector 12">
            <a:extLst>
              <a:ext uri="{FF2B5EF4-FFF2-40B4-BE49-F238E27FC236}">
                <a16:creationId xmlns:a16="http://schemas.microsoft.com/office/drawing/2014/main" id="{A6DE2085-829C-480C-9216-69D6039C0A37}"/>
              </a:ext>
            </a:extLst>
          </p:cNvPr>
          <p:cNvCxnSpPr>
            <a:cxnSpLocks/>
          </p:cNvCxnSpPr>
          <p:nvPr/>
        </p:nvCxnSpPr>
        <p:spPr>
          <a:xfrm>
            <a:off x="6717173" y="1828800"/>
            <a:ext cx="0" cy="3462754"/>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43014" name="Text Box 6"/>
          <p:cNvSpPr txBox="1">
            <a:spLocks noChangeArrowheads="1"/>
          </p:cNvSpPr>
          <p:nvPr/>
        </p:nvSpPr>
        <p:spPr bwMode="auto">
          <a:xfrm>
            <a:off x="533400" y="2356376"/>
            <a:ext cx="1005403"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Lens-</a:t>
            </a:r>
          </a:p>
          <a:p>
            <a:pPr algn="ctr" eaLnBrk="1" hangingPunct="1">
              <a:lnSpc>
                <a:spcPct val="80000"/>
              </a:lnSpc>
              <a:spcBef>
                <a:spcPct val="0"/>
              </a:spcBef>
              <a:buClrTx/>
              <a:buSzTx/>
              <a:buFontTx/>
              <a:buNone/>
            </a:pPr>
            <a:r>
              <a:rPr lang="en-US" altLang="en-US" sz="1800" dirty="0">
                <a:solidFill>
                  <a:schemeClr val="bg1">
                    <a:lumMod val="75000"/>
                  </a:schemeClr>
                </a:solidFill>
              </a:rPr>
              <a:t>Induced</a:t>
            </a:r>
          </a:p>
        </p:txBody>
      </p:sp>
      <p:sp>
        <p:nvSpPr>
          <p:cNvPr id="43017" name="Text Box 14"/>
          <p:cNvSpPr txBox="1">
            <a:spLocks noChangeArrowheads="1"/>
          </p:cNvSpPr>
          <p:nvPr/>
        </p:nvSpPr>
        <p:spPr bwMode="auto">
          <a:xfrm>
            <a:off x="3026498" y="2365901"/>
            <a:ext cx="1633781"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Aphakic/</a:t>
            </a:r>
          </a:p>
          <a:p>
            <a:pPr algn="ctr" eaLnBrk="1" hangingPunct="1">
              <a:lnSpc>
                <a:spcPct val="80000"/>
              </a:lnSpc>
              <a:spcBef>
                <a:spcPct val="0"/>
              </a:spcBef>
              <a:buClrTx/>
              <a:buSzTx/>
              <a:buFontTx/>
              <a:buNone/>
            </a:pPr>
            <a:r>
              <a:rPr lang="en-US" altLang="en-US" sz="1800" dirty="0" err="1">
                <a:solidFill>
                  <a:schemeClr val="bg1">
                    <a:lumMod val="75000"/>
                  </a:schemeClr>
                </a:solidFill>
              </a:rPr>
              <a:t>Pseudophakic</a:t>
            </a:r>
            <a:endParaRPr lang="en-US" altLang="en-US" sz="1800" dirty="0">
              <a:solidFill>
                <a:schemeClr val="bg1">
                  <a:lumMod val="75000"/>
                </a:schemeClr>
              </a:solidFill>
            </a:endParaRPr>
          </a:p>
        </p:txBody>
      </p:sp>
      <p:sp>
        <p:nvSpPr>
          <p:cNvPr id="43031" name="Text Box 35"/>
          <p:cNvSpPr txBox="1">
            <a:spLocks noChangeArrowheads="1"/>
          </p:cNvSpPr>
          <p:nvPr/>
        </p:nvSpPr>
        <p:spPr bwMode="auto">
          <a:xfrm>
            <a:off x="1190847" y="1295400"/>
            <a:ext cx="2473754"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solidFill>
                  <a:schemeClr val="bg1">
                    <a:lumMod val="75000"/>
                  </a:schemeClr>
                </a:solidFill>
              </a:rPr>
              <a:t>w/ Pupillary Block</a:t>
            </a:r>
          </a:p>
        </p:txBody>
      </p:sp>
      <p:sp>
        <p:nvSpPr>
          <p:cNvPr id="43032" name="Text Box 36"/>
          <p:cNvSpPr txBox="1">
            <a:spLocks noChangeArrowheads="1"/>
          </p:cNvSpPr>
          <p:nvPr/>
        </p:nvSpPr>
        <p:spPr bwMode="auto">
          <a:xfrm>
            <a:off x="5181600" y="1295400"/>
            <a:ext cx="2630848"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t>w/o Pupillary Block</a:t>
            </a:r>
          </a:p>
        </p:txBody>
      </p:sp>
      <p:sp>
        <p:nvSpPr>
          <p:cNvPr id="49" name="Rectangle 2">
            <a:extLst>
              <a:ext uri="{FF2B5EF4-FFF2-40B4-BE49-F238E27FC236}">
                <a16:creationId xmlns:a16="http://schemas.microsoft.com/office/drawing/2014/main" id="{240EE5BF-F7D2-4FC8-A5DD-F6B5423153C6}"/>
              </a:ext>
            </a:extLst>
          </p:cNvPr>
          <p:cNvSpPr>
            <a:spLocks noGrp="1" noChangeArrowheads="1"/>
          </p:cNvSpPr>
          <p:nvPr>
            <p:ph type="title"/>
          </p:nvPr>
        </p:nvSpPr>
        <p:spPr>
          <a:xfrm>
            <a:off x="457200" y="304800"/>
            <a:ext cx="7543800" cy="563562"/>
          </a:xfrm>
        </p:spPr>
        <p:txBody>
          <a:bodyPr/>
          <a:lstStyle/>
          <a:p>
            <a:pPr eaLnBrk="1" hangingPunct="1"/>
            <a:r>
              <a:rPr lang="en-US" altLang="en-US" sz="3500" dirty="0"/>
              <a:t>Q</a:t>
            </a:r>
          </a:p>
        </p:txBody>
      </p:sp>
      <p:sp>
        <p:nvSpPr>
          <p:cNvPr id="50" name="TextBox 49">
            <a:extLst>
              <a:ext uri="{FF2B5EF4-FFF2-40B4-BE49-F238E27FC236}">
                <a16:creationId xmlns:a16="http://schemas.microsoft.com/office/drawing/2014/main" id="{CF426230-46C8-405C-9015-99EF57762A2E}"/>
              </a:ext>
            </a:extLst>
          </p:cNvPr>
          <p:cNvSpPr txBox="1"/>
          <p:nvPr/>
        </p:nvSpPr>
        <p:spPr>
          <a:xfrm>
            <a:off x="2259496" y="189094"/>
            <a:ext cx="4607480" cy="400110"/>
          </a:xfrm>
          <a:prstGeom prst="rect">
            <a:avLst/>
          </a:prstGeom>
          <a:solidFill>
            <a:schemeClr val="accent1">
              <a:lumMod val="60000"/>
              <a:lumOff val="40000"/>
            </a:schemeClr>
          </a:solidFill>
        </p:spPr>
        <p:txBody>
          <a:bodyPr wrap="none" rtlCol="0">
            <a:spAutoFit/>
          </a:bodyPr>
          <a:lstStyle/>
          <a:p>
            <a:pPr algn="ctr"/>
            <a:r>
              <a:rPr lang="en-US" sz="2000" b="1" dirty="0"/>
              <a:t>Secondary Angle Closure Glaucoma</a:t>
            </a:r>
          </a:p>
        </p:txBody>
      </p:sp>
      <p:sp>
        <p:nvSpPr>
          <p:cNvPr id="2" name="TextBox 1">
            <a:extLst>
              <a:ext uri="{FF2B5EF4-FFF2-40B4-BE49-F238E27FC236}">
                <a16:creationId xmlns:a16="http://schemas.microsoft.com/office/drawing/2014/main" id="{A7E30BEC-923B-4C9A-A856-BDD0D882F6B8}"/>
              </a:ext>
            </a:extLst>
          </p:cNvPr>
          <p:cNvSpPr txBox="1"/>
          <p:nvPr/>
        </p:nvSpPr>
        <p:spPr>
          <a:xfrm>
            <a:off x="887305" y="2844119"/>
            <a:ext cx="1494320" cy="338554"/>
          </a:xfrm>
          <a:prstGeom prst="rect">
            <a:avLst/>
          </a:prstGeom>
          <a:noFill/>
        </p:spPr>
        <p:txBody>
          <a:bodyPr wrap="none" rtlCol="0">
            <a:spAutoFit/>
          </a:bodyPr>
          <a:lstStyle/>
          <a:p>
            <a:r>
              <a:rPr lang="en-US" sz="1600" dirty="0" err="1">
                <a:solidFill>
                  <a:schemeClr val="bg1">
                    <a:lumMod val="75000"/>
                  </a:schemeClr>
                </a:solidFill>
              </a:rPr>
              <a:t>Phacomorphic</a:t>
            </a:r>
            <a:endParaRPr lang="en-US" sz="1600" dirty="0">
              <a:solidFill>
                <a:schemeClr val="bg1">
                  <a:lumMod val="75000"/>
                </a:schemeClr>
              </a:solidFill>
            </a:endParaRPr>
          </a:p>
        </p:txBody>
      </p:sp>
      <p:sp>
        <p:nvSpPr>
          <p:cNvPr id="51" name="TextBox 50">
            <a:extLst>
              <a:ext uri="{FF2B5EF4-FFF2-40B4-BE49-F238E27FC236}">
                <a16:creationId xmlns:a16="http://schemas.microsoft.com/office/drawing/2014/main" id="{156069D4-340B-4160-A336-EBF73557CEE0}"/>
              </a:ext>
            </a:extLst>
          </p:cNvPr>
          <p:cNvSpPr txBox="1"/>
          <p:nvPr/>
        </p:nvSpPr>
        <p:spPr>
          <a:xfrm>
            <a:off x="884725" y="3175578"/>
            <a:ext cx="1402948" cy="338554"/>
          </a:xfrm>
          <a:prstGeom prst="rect">
            <a:avLst/>
          </a:prstGeom>
          <a:noFill/>
        </p:spPr>
        <p:txBody>
          <a:bodyPr wrap="none" rtlCol="0">
            <a:spAutoFit/>
          </a:bodyPr>
          <a:lstStyle/>
          <a:p>
            <a:r>
              <a:rPr lang="en-US" sz="1600" dirty="0">
                <a:solidFill>
                  <a:schemeClr val="bg1">
                    <a:lumMod val="75000"/>
                  </a:schemeClr>
                </a:solidFill>
              </a:rPr>
              <a:t>Ectopia </a:t>
            </a:r>
            <a:r>
              <a:rPr lang="en-US" sz="1600" dirty="0" err="1">
                <a:solidFill>
                  <a:schemeClr val="bg1">
                    <a:lumMod val="75000"/>
                  </a:schemeClr>
                </a:solidFill>
              </a:rPr>
              <a:t>lentis</a:t>
            </a:r>
            <a:endParaRPr lang="en-US" sz="1600" dirty="0">
              <a:solidFill>
                <a:schemeClr val="bg1">
                  <a:lumMod val="75000"/>
                </a:schemeClr>
              </a:solidFill>
            </a:endParaRPr>
          </a:p>
        </p:txBody>
      </p:sp>
      <p:cxnSp>
        <p:nvCxnSpPr>
          <p:cNvPr id="71" name="Straight Connector 70">
            <a:extLst>
              <a:ext uri="{FF2B5EF4-FFF2-40B4-BE49-F238E27FC236}">
                <a16:creationId xmlns:a16="http://schemas.microsoft.com/office/drawing/2014/main" id="{C104938D-BA8D-4E39-9D5F-9EE2012F2F3C}"/>
              </a:ext>
            </a:extLst>
          </p:cNvPr>
          <p:cNvCxnSpPr>
            <a:cxnSpLocks/>
          </p:cNvCxnSpPr>
          <p:nvPr/>
        </p:nvCxnSpPr>
        <p:spPr>
          <a:xfrm flipH="1">
            <a:off x="762665" y="3023488"/>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2A7E4E40-472F-4E50-8A7A-45C10FDD7171}"/>
              </a:ext>
            </a:extLst>
          </p:cNvPr>
          <p:cNvCxnSpPr>
            <a:cxnSpLocks/>
          </p:cNvCxnSpPr>
          <p:nvPr/>
        </p:nvCxnSpPr>
        <p:spPr>
          <a:xfrm flipH="1">
            <a:off x="762665" y="3347853"/>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C3924889-45B9-4383-9C9E-48F0A9C27AD8}"/>
              </a:ext>
            </a:extLst>
          </p:cNvPr>
          <p:cNvCxnSpPr>
            <a:cxnSpLocks/>
          </p:cNvCxnSpPr>
          <p:nvPr/>
        </p:nvCxnSpPr>
        <p:spPr>
          <a:xfrm flipH="1">
            <a:off x="748719" y="2838976"/>
            <a:ext cx="13947" cy="5088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 name="Straight Arrow Connector 5">
            <a:extLst>
              <a:ext uri="{FF2B5EF4-FFF2-40B4-BE49-F238E27FC236}">
                <a16:creationId xmlns:a16="http://schemas.microsoft.com/office/drawing/2014/main" id="{A3439F0C-5143-461F-8F3C-2E830785DEFC}"/>
              </a:ext>
            </a:extLst>
          </p:cNvPr>
          <p:cNvCxnSpPr>
            <a:stCxn id="50" idx="2"/>
          </p:cNvCxnSpPr>
          <p:nvPr/>
        </p:nvCxnSpPr>
        <p:spPr>
          <a:xfrm flipH="1">
            <a:off x="2971800" y="589204"/>
            <a:ext cx="1591436" cy="706196"/>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0" name="Straight Arrow Connector 9">
            <a:extLst>
              <a:ext uri="{FF2B5EF4-FFF2-40B4-BE49-F238E27FC236}">
                <a16:creationId xmlns:a16="http://schemas.microsoft.com/office/drawing/2014/main" id="{84DC796E-F6ED-4FBB-82D2-A260F480BF8A}"/>
              </a:ext>
            </a:extLst>
          </p:cNvPr>
          <p:cNvCxnSpPr>
            <a:cxnSpLocks/>
          </p:cNvCxnSpPr>
          <p:nvPr/>
        </p:nvCxnSpPr>
        <p:spPr>
          <a:xfrm>
            <a:off x="4572000" y="589204"/>
            <a:ext cx="1600200" cy="706196"/>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6" name="Straight Arrow Connector 25">
            <a:extLst>
              <a:ext uri="{FF2B5EF4-FFF2-40B4-BE49-F238E27FC236}">
                <a16:creationId xmlns:a16="http://schemas.microsoft.com/office/drawing/2014/main" id="{B70E0124-9B84-41A5-8D84-A66B7838A706}"/>
              </a:ext>
            </a:extLst>
          </p:cNvPr>
          <p:cNvCxnSpPr>
            <a:cxnSpLocks/>
          </p:cNvCxnSpPr>
          <p:nvPr/>
        </p:nvCxnSpPr>
        <p:spPr>
          <a:xfrm flipH="1">
            <a:off x="1159539" y="1828800"/>
            <a:ext cx="1290435" cy="478059"/>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28" name="Straight Arrow Connector 27">
            <a:extLst>
              <a:ext uri="{FF2B5EF4-FFF2-40B4-BE49-F238E27FC236}">
                <a16:creationId xmlns:a16="http://schemas.microsoft.com/office/drawing/2014/main" id="{567A4249-5C59-4416-8A8E-1C35913900AB}"/>
              </a:ext>
            </a:extLst>
          </p:cNvPr>
          <p:cNvCxnSpPr>
            <a:cxnSpLocks/>
          </p:cNvCxnSpPr>
          <p:nvPr/>
        </p:nvCxnSpPr>
        <p:spPr>
          <a:xfrm>
            <a:off x="2449973" y="1832208"/>
            <a:ext cx="1268784"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56" name="Text Box 6">
            <a:extLst>
              <a:ext uri="{FF2B5EF4-FFF2-40B4-BE49-F238E27FC236}">
                <a16:creationId xmlns:a16="http://schemas.microsoft.com/office/drawing/2014/main" id="{557983BD-9D64-49B9-A366-A08663B0451F}"/>
              </a:ext>
            </a:extLst>
          </p:cNvPr>
          <p:cNvSpPr txBox="1">
            <a:spLocks noChangeArrowheads="1"/>
          </p:cNvSpPr>
          <p:nvPr/>
        </p:nvSpPr>
        <p:spPr bwMode="auto">
          <a:xfrm>
            <a:off x="5029200" y="2356376"/>
            <a:ext cx="813043"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r" eaLnBrk="1" hangingPunct="1">
              <a:lnSpc>
                <a:spcPct val="80000"/>
              </a:lnSpc>
              <a:spcBef>
                <a:spcPct val="0"/>
              </a:spcBef>
              <a:buClrTx/>
              <a:buSzTx/>
              <a:buFontTx/>
              <a:buNone/>
            </a:pPr>
            <a:r>
              <a:rPr lang="en-US" altLang="en-US" sz="1800" dirty="0"/>
              <a:t>‘Push’</a:t>
            </a:r>
          </a:p>
        </p:txBody>
      </p:sp>
      <p:sp>
        <p:nvSpPr>
          <p:cNvPr id="57" name="Text Box 14">
            <a:extLst>
              <a:ext uri="{FF2B5EF4-FFF2-40B4-BE49-F238E27FC236}">
                <a16:creationId xmlns:a16="http://schemas.microsoft.com/office/drawing/2014/main" id="{5DAFA1C1-3A29-4C27-A379-663FDD22E326}"/>
              </a:ext>
            </a:extLst>
          </p:cNvPr>
          <p:cNvSpPr txBox="1">
            <a:spLocks noChangeArrowheads="1"/>
          </p:cNvSpPr>
          <p:nvPr/>
        </p:nvSpPr>
        <p:spPr bwMode="auto">
          <a:xfrm>
            <a:off x="7620000" y="2365901"/>
            <a:ext cx="671979"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‘Pull’</a:t>
            </a:r>
          </a:p>
        </p:txBody>
      </p:sp>
      <p:cxnSp>
        <p:nvCxnSpPr>
          <p:cNvPr id="58" name="Straight Arrow Connector 57">
            <a:extLst>
              <a:ext uri="{FF2B5EF4-FFF2-40B4-BE49-F238E27FC236}">
                <a16:creationId xmlns:a16="http://schemas.microsoft.com/office/drawing/2014/main" id="{E874FEE9-46BD-46A3-90A3-DE7CC220FBFF}"/>
              </a:ext>
            </a:extLst>
          </p:cNvPr>
          <p:cNvCxnSpPr>
            <a:cxnSpLocks/>
          </p:cNvCxnSpPr>
          <p:nvPr/>
        </p:nvCxnSpPr>
        <p:spPr>
          <a:xfrm flipH="1">
            <a:off x="5867400" y="1828800"/>
            <a:ext cx="849775" cy="477455"/>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59" name="Straight Arrow Connector 58">
            <a:extLst>
              <a:ext uri="{FF2B5EF4-FFF2-40B4-BE49-F238E27FC236}">
                <a16:creationId xmlns:a16="http://schemas.microsoft.com/office/drawing/2014/main" id="{C370A4A1-FE96-4E70-B89E-839542A5E241}"/>
              </a:ext>
            </a:extLst>
          </p:cNvPr>
          <p:cNvCxnSpPr>
            <a:cxnSpLocks/>
          </p:cNvCxnSpPr>
          <p:nvPr/>
        </p:nvCxnSpPr>
        <p:spPr>
          <a:xfrm>
            <a:off x="6717173" y="1832208"/>
            <a:ext cx="902827" cy="474047"/>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101" name="Text Box 42">
            <a:extLst>
              <a:ext uri="{FF2B5EF4-FFF2-40B4-BE49-F238E27FC236}">
                <a16:creationId xmlns:a16="http://schemas.microsoft.com/office/drawing/2014/main" id="{334BC1A9-19DE-4364-B6DD-2EE35901B8C6}"/>
              </a:ext>
            </a:extLst>
          </p:cNvPr>
          <p:cNvSpPr txBox="1">
            <a:spLocks noChangeArrowheads="1"/>
          </p:cNvSpPr>
          <p:nvPr/>
        </p:nvSpPr>
        <p:spPr bwMode="auto">
          <a:xfrm>
            <a:off x="5551406" y="3192546"/>
            <a:ext cx="2276072"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ERD/choroidal effusion</a:t>
            </a:r>
          </a:p>
        </p:txBody>
      </p:sp>
      <p:sp>
        <p:nvSpPr>
          <p:cNvPr id="103" name="Text Box 47">
            <a:extLst>
              <a:ext uri="{FF2B5EF4-FFF2-40B4-BE49-F238E27FC236}">
                <a16:creationId xmlns:a16="http://schemas.microsoft.com/office/drawing/2014/main" id="{B8E0D8FB-F6B2-4B80-97DB-EF49CE3BCD2B}"/>
              </a:ext>
            </a:extLst>
          </p:cNvPr>
          <p:cNvSpPr txBox="1">
            <a:spLocks noChangeArrowheads="1"/>
          </p:cNvSpPr>
          <p:nvPr/>
        </p:nvSpPr>
        <p:spPr bwMode="auto">
          <a:xfrm>
            <a:off x="5543446" y="4055146"/>
            <a:ext cx="1619354"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err="1">
                <a:solidFill>
                  <a:schemeClr val="bg1">
                    <a:lumMod val="75000"/>
                  </a:schemeClr>
                </a:solidFill>
              </a:rPr>
              <a:t>Nanophthalmos</a:t>
            </a:r>
            <a:endParaRPr lang="en-US" altLang="en-US" sz="1600" dirty="0">
              <a:solidFill>
                <a:schemeClr val="bg1">
                  <a:lumMod val="75000"/>
                </a:schemeClr>
              </a:solidFill>
            </a:endParaRPr>
          </a:p>
        </p:txBody>
      </p:sp>
      <p:cxnSp>
        <p:nvCxnSpPr>
          <p:cNvPr id="104" name="Straight Connector 103">
            <a:extLst>
              <a:ext uri="{FF2B5EF4-FFF2-40B4-BE49-F238E27FC236}">
                <a16:creationId xmlns:a16="http://schemas.microsoft.com/office/drawing/2014/main" id="{49D87D4A-E317-4446-9B95-5184CB3968F3}"/>
              </a:ext>
            </a:extLst>
          </p:cNvPr>
          <p:cNvCxnSpPr>
            <a:cxnSpLocks/>
          </p:cNvCxnSpPr>
          <p:nvPr/>
        </p:nvCxnSpPr>
        <p:spPr>
          <a:xfrm flipH="1">
            <a:off x="5316229" y="2667000"/>
            <a:ext cx="7397" cy="2531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5" name="Straight Connector 104">
            <a:extLst>
              <a:ext uri="{FF2B5EF4-FFF2-40B4-BE49-F238E27FC236}">
                <a16:creationId xmlns:a16="http://schemas.microsoft.com/office/drawing/2014/main" id="{F40B6D71-75A8-4A88-864D-00D14C2F710D}"/>
              </a:ext>
            </a:extLst>
          </p:cNvPr>
          <p:cNvCxnSpPr/>
          <p:nvPr/>
        </p:nvCxnSpPr>
        <p:spPr>
          <a:xfrm flipH="1">
            <a:off x="5323624" y="2832814"/>
            <a:ext cx="24447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6" name="Straight Connector 105">
            <a:extLst>
              <a:ext uri="{FF2B5EF4-FFF2-40B4-BE49-F238E27FC236}">
                <a16:creationId xmlns:a16="http://schemas.microsoft.com/office/drawing/2014/main" id="{010BF7B2-AA07-4DCF-822D-E2DB5CC0BF59}"/>
              </a:ext>
            </a:extLst>
          </p:cNvPr>
          <p:cNvCxnSpPr/>
          <p:nvPr/>
        </p:nvCxnSpPr>
        <p:spPr>
          <a:xfrm flipH="1">
            <a:off x="5323624" y="3360065"/>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a:extLst>
              <a:ext uri="{FF2B5EF4-FFF2-40B4-BE49-F238E27FC236}">
                <a16:creationId xmlns:a16="http://schemas.microsoft.com/office/drawing/2014/main" id="{BAC8035C-3999-4C31-93CD-6C0D2ADEB73B}"/>
              </a:ext>
            </a:extLst>
          </p:cNvPr>
          <p:cNvCxnSpPr/>
          <p:nvPr/>
        </p:nvCxnSpPr>
        <p:spPr>
          <a:xfrm flipH="1">
            <a:off x="5323536" y="3786938"/>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8" name="Straight Connector 107">
            <a:extLst>
              <a:ext uri="{FF2B5EF4-FFF2-40B4-BE49-F238E27FC236}">
                <a16:creationId xmlns:a16="http://schemas.microsoft.com/office/drawing/2014/main" id="{DB64CAEE-69B4-426A-8A5B-D1269DBF0F66}"/>
              </a:ext>
            </a:extLst>
          </p:cNvPr>
          <p:cNvCxnSpPr/>
          <p:nvPr/>
        </p:nvCxnSpPr>
        <p:spPr>
          <a:xfrm flipH="1">
            <a:off x="5327493" y="4249152"/>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12" name="Straight Connector 111">
            <a:extLst>
              <a:ext uri="{FF2B5EF4-FFF2-40B4-BE49-F238E27FC236}">
                <a16:creationId xmlns:a16="http://schemas.microsoft.com/office/drawing/2014/main" id="{99A16C30-4BE4-48E5-8B65-0C5F3039B8DC}"/>
              </a:ext>
            </a:extLst>
          </p:cNvPr>
          <p:cNvCxnSpPr/>
          <p:nvPr/>
        </p:nvCxnSpPr>
        <p:spPr>
          <a:xfrm flipH="1">
            <a:off x="5333455" y="5181600"/>
            <a:ext cx="24447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13" name="Text Box 42">
            <a:extLst>
              <a:ext uri="{FF2B5EF4-FFF2-40B4-BE49-F238E27FC236}">
                <a16:creationId xmlns:a16="http://schemas.microsoft.com/office/drawing/2014/main" id="{056DFFD9-3CA2-42E7-90FE-4F14522E3504}"/>
              </a:ext>
            </a:extLst>
          </p:cNvPr>
          <p:cNvSpPr txBox="1">
            <a:spLocks noChangeArrowheads="1"/>
          </p:cNvSpPr>
          <p:nvPr/>
        </p:nvSpPr>
        <p:spPr bwMode="auto">
          <a:xfrm>
            <a:off x="5533954" y="3623846"/>
            <a:ext cx="1563248"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Retinal surgery</a:t>
            </a:r>
          </a:p>
        </p:txBody>
      </p:sp>
      <p:sp>
        <p:nvSpPr>
          <p:cNvPr id="118" name="Text Box 47">
            <a:extLst>
              <a:ext uri="{FF2B5EF4-FFF2-40B4-BE49-F238E27FC236}">
                <a16:creationId xmlns:a16="http://schemas.microsoft.com/office/drawing/2014/main" id="{3F59D898-ECAD-49F0-9425-2A1BC8DDA7B5}"/>
              </a:ext>
            </a:extLst>
          </p:cNvPr>
          <p:cNvSpPr txBox="1">
            <a:spLocks noChangeArrowheads="1"/>
          </p:cNvSpPr>
          <p:nvPr/>
        </p:nvSpPr>
        <p:spPr bwMode="auto">
          <a:xfrm>
            <a:off x="5523688" y="4538246"/>
            <a:ext cx="1414170"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Drug-induced</a:t>
            </a:r>
          </a:p>
        </p:txBody>
      </p:sp>
      <p:sp>
        <p:nvSpPr>
          <p:cNvPr id="121" name="Text Box 45">
            <a:extLst>
              <a:ext uri="{FF2B5EF4-FFF2-40B4-BE49-F238E27FC236}">
                <a16:creationId xmlns:a16="http://schemas.microsoft.com/office/drawing/2014/main" id="{261B7576-5E47-4AEB-A7FB-9A1B9ECB52C4}"/>
              </a:ext>
            </a:extLst>
          </p:cNvPr>
          <p:cNvSpPr txBox="1">
            <a:spLocks noChangeArrowheads="1"/>
          </p:cNvSpPr>
          <p:nvPr/>
        </p:nvSpPr>
        <p:spPr bwMode="auto">
          <a:xfrm>
            <a:off x="5523688" y="5013493"/>
            <a:ext cx="582211"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b="1" dirty="0">
                <a:solidFill>
                  <a:srgbClr val="002060"/>
                </a:solidFill>
              </a:rPr>
              <a:t>PFV</a:t>
            </a:r>
          </a:p>
        </p:txBody>
      </p:sp>
      <p:sp>
        <p:nvSpPr>
          <p:cNvPr id="16" name="TextBox 15">
            <a:extLst>
              <a:ext uri="{FF2B5EF4-FFF2-40B4-BE49-F238E27FC236}">
                <a16:creationId xmlns:a16="http://schemas.microsoft.com/office/drawing/2014/main" id="{984E008D-FBBA-42B4-940E-EA26772E0161}"/>
              </a:ext>
            </a:extLst>
          </p:cNvPr>
          <p:cNvSpPr txBox="1"/>
          <p:nvPr/>
        </p:nvSpPr>
        <p:spPr>
          <a:xfrm>
            <a:off x="6230528" y="5257800"/>
            <a:ext cx="1326004" cy="369332"/>
          </a:xfrm>
          <a:prstGeom prst="rect">
            <a:avLst/>
          </a:prstGeom>
          <a:noFill/>
        </p:spPr>
        <p:txBody>
          <a:bodyPr wrap="none" rtlCol="0">
            <a:spAutoFit/>
          </a:bodyPr>
          <a:lstStyle/>
          <a:p>
            <a:pPr algn="ctr"/>
            <a:r>
              <a:rPr lang="en-US" dirty="0">
                <a:solidFill>
                  <a:schemeClr val="bg1">
                    <a:lumMod val="75000"/>
                  </a:schemeClr>
                </a:solidFill>
              </a:rPr>
              <a:t>Both/Either</a:t>
            </a:r>
          </a:p>
        </p:txBody>
      </p:sp>
      <p:cxnSp>
        <p:nvCxnSpPr>
          <p:cNvPr id="125" name="Straight Connector 124">
            <a:extLst>
              <a:ext uri="{FF2B5EF4-FFF2-40B4-BE49-F238E27FC236}">
                <a16:creationId xmlns:a16="http://schemas.microsoft.com/office/drawing/2014/main" id="{01138141-D318-4ED7-A7FE-D8F2155CE890}"/>
              </a:ext>
            </a:extLst>
          </p:cNvPr>
          <p:cNvCxnSpPr/>
          <p:nvPr/>
        </p:nvCxnSpPr>
        <p:spPr>
          <a:xfrm flipH="1">
            <a:off x="5334000" y="4724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00" name="Text Box 23">
            <a:extLst>
              <a:ext uri="{FF2B5EF4-FFF2-40B4-BE49-F238E27FC236}">
                <a16:creationId xmlns:a16="http://schemas.microsoft.com/office/drawing/2014/main" id="{D8F2FCFF-2984-4836-B000-9C5601A8EAAA}"/>
              </a:ext>
            </a:extLst>
          </p:cNvPr>
          <p:cNvSpPr txBox="1">
            <a:spLocks noChangeArrowheads="1"/>
          </p:cNvSpPr>
          <p:nvPr/>
        </p:nvSpPr>
        <p:spPr bwMode="auto">
          <a:xfrm>
            <a:off x="5530369" y="2667000"/>
            <a:ext cx="2143536"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Aqueous misdirection</a:t>
            </a:r>
          </a:p>
        </p:txBody>
      </p:sp>
      <p:sp>
        <p:nvSpPr>
          <p:cNvPr id="36" name="Text Box 12">
            <a:extLst>
              <a:ext uri="{FF2B5EF4-FFF2-40B4-BE49-F238E27FC236}">
                <a16:creationId xmlns:a16="http://schemas.microsoft.com/office/drawing/2014/main" id="{071993ED-7224-452A-B759-2B89E53520F6}"/>
              </a:ext>
            </a:extLst>
          </p:cNvPr>
          <p:cNvSpPr txBox="1">
            <a:spLocks noChangeArrowheads="1"/>
          </p:cNvSpPr>
          <p:nvPr/>
        </p:nvSpPr>
        <p:spPr bwMode="auto">
          <a:xfrm>
            <a:off x="228600" y="1706463"/>
            <a:ext cx="4797334" cy="4770537"/>
          </a:xfrm>
          <a:prstGeom prst="rect">
            <a:avLst/>
          </a:prstGeom>
          <a:solidFill>
            <a:srgbClr val="FF99FF"/>
          </a:solidFill>
          <a:ln w="9525">
            <a:noFill/>
            <a:miter lim="800000"/>
            <a:headEnd/>
            <a:tailEnd/>
          </a:ln>
          <a:effec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i="1" dirty="0">
                <a:solidFill>
                  <a:schemeClr val="bg1">
                    <a:lumMod val="65000"/>
                  </a:schemeClr>
                </a:solidFill>
              </a:rPr>
              <a:t>What does </a:t>
            </a:r>
            <a:r>
              <a:rPr lang="en-US" altLang="en-US" sz="1600" dirty="0">
                <a:solidFill>
                  <a:schemeClr val="bg1">
                    <a:lumMod val="65000"/>
                  </a:schemeClr>
                </a:solidFill>
              </a:rPr>
              <a:t>PFV</a:t>
            </a:r>
            <a:r>
              <a:rPr lang="en-US" altLang="en-US" sz="1600" i="1" dirty="0">
                <a:solidFill>
                  <a:schemeClr val="bg1">
                    <a:lumMod val="65000"/>
                  </a:schemeClr>
                </a:solidFill>
              </a:rPr>
              <a:t> stand for in this context?</a:t>
            </a:r>
          </a:p>
          <a:p>
            <a:pPr eaLnBrk="1" hangingPunct="1">
              <a:spcBef>
                <a:spcPct val="0"/>
              </a:spcBef>
              <a:buClrTx/>
              <a:buSzTx/>
              <a:buFontTx/>
              <a:buNone/>
            </a:pPr>
            <a:r>
              <a:rPr lang="en-US" altLang="en-US" sz="1600" dirty="0">
                <a:solidFill>
                  <a:srgbClr val="0000FF"/>
                </a:solidFill>
              </a:rPr>
              <a:t>Persistent fetal vasculature</a:t>
            </a:r>
            <a:endParaRPr lang="en-US" altLang="en-US" sz="1600" dirty="0">
              <a:solidFill>
                <a:srgbClr val="FF99FF"/>
              </a:solidFill>
            </a:endParaRPr>
          </a:p>
          <a:p>
            <a:pPr eaLnBrk="1" hangingPunct="1">
              <a:spcBef>
                <a:spcPct val="0"/>
              </a:spcBef>
              <a:buClrTx/>
              <a:buSzTx/>
              <a:buFontTx/>
              <a:buNone/>
            </a:pPr>
            <a:endParaRPr lang="en-US" altLang="en-US" sz="1600" dirty="0">
              <a:solidFill>
                <a:srgbClr val="FF99FF"/>
              </a:solidFill>
            </a:endParaRPr>
          </a:p>
          <a:p>
            <a:pPr eaLnBrk="1" hangingPunct="1">
              <a:spcBef>
                <a:spcPct val="0"/>
              </a:spcBef>
              <a:buClrTx/>
              <a:buSzTx/>
              <a:buFontTx/>
              <a:buNone/>
            </a:pPr>
            <a:r>
              <a:rPr lang="en-US" altLang="en-US" sz="1600" i="1" dirty="0">
                <a:solidFill>
                  <a:srgbClr val="FF99FF"/>
                </a:solidFill>
              </a:rPr>
              <a:t>PFV comes in two forms—what are they?</a:t>
            </a:r>
          </a:p>
          <a:p>
            <a:pPr eaLnBrk="1" hangingPunct="1">
              <a:spcBef>
                <a:spcPct val="0"/>
              </a:spcBef>
              <a:buClrTx/>
              <a:buSzTx/>
              <a:buFontTx/>
              <a:buNone/>
            </a:pPr>
            <a:r>
              <a:rPr lang="en-US" altLang="en-US" sz="1600" dirty="0">
                <a:solidFill>
                  <a:srgbClr val="FF99FF"/>
                </a:solidFill>
              </a:rPr>
              <a:t>Anterior and posterior</a:t>
            </a:r>
          </a:p>
          <a:p>
            <a:pPr eaLnBrk="1" hangingPunct="1">
              <a:spcBef>
                <a:spcPct val="0"/>
              </a:spcBef>
              <a:buClrTx/>
              <a:buSzTx/>
              <a:buFontTx/>
              <a:buNone/>
            </a:pPr>
            <a:endParaRPr lang="en-US" altLang="en-US" sz="1600" dirty="0">
              <a:solidFill>
                <a:srgbClr val="FF99FF"/>
              </a:solidFill>
            </a:endParaRPr>
          </a:p>
          <a:p>
            <a:pPr eaLnBrk="1" hangingPunct="1">
              <a:spcBef>
                <a:spcPct val="0"/>
              </a:spcBef>
              <a:buClrTx/>
              <a:buSzTx/>
              <a:buFontTx/>
              <a:buNone/>
            </a:pPr>
            <a:r>
              <a:rPr lang="en-US" altLang="en-US" sz="1600" i="1" dirty="0">
                <a:solidFill>
                  <a:srgbClr val="FF99FF"/>
                </a:solidFill>
              </a:rPr>
              <a:t>Which form can cause secondary ACG?</a:t>
            </a:r>
          </a:p>
          <a:p>
            <a:pPr eaLnBrk="1" hangingPunct="1">
              <a:spcBef>
                <a:spcPct val="0"/>
              </a:spcBef>
              <a:buClrTx/>
              <a:buSzTx/>
              <a:buFontTx/>
              <a:buNone/>
            </a:pPr>
            <a:r>
              <a:rPr lang="en-US" altLang="en-US" sz="1600" dirty="0">
                <a:solidFill>
                  <a:srgbClr val="FF99FF"/>
                </a:solidFill>
              </a:rPr>
              <a:t>The anterior</a:t>
            </a:r>
          </a:p>
          <a:p>
            <a:pPr eaLnBrk="1" hangingPunct="1">
              <a:spcBef>
                <a:spcPct val="0"/>
              </a:spcBef>
              <a:buClrTx/>
              <a:buSzTx/>
              <a:buFontTx/>
              <a:buNone/>
            </a:pPr>
            <a:endParaRPr lang="en-US" altLang="en-US" sz="1600" i="1" dirty="0">
              <a:solidFill>
                <a:srgbClr val="FF99FF"/>
              </a:solidFill>
            </a:endParaRPr>
          </a:p>
          <a:p>
            <a:pPr eaLnBrk="1" hangingPunct="1">
              <a:spcBef>
                <a:spcPct val="0"/>
              </a:spcBef>
              <a:buClrTx/>
              <a:buSzTx/>
              <a:buFontTx/>
              <a:buNone/>
            </a:pPr>
            <a:r>
              <a:rPr lang="en-US" altLang="en-US" sz="1600" i="1" dirty="0">
                <a:solidFill>
                  <a:srgbClr val="FF99FF"/>
                </a:solidFill>
              </a:rPr>
              <a:t>In general terms, how does anterior PFV manifest?</a:t>
            </a:r>
          </a:p>
          <a:p>
            <a:pPr eaLnBrk="1" hangingPunct="1">
              <a:spcBef>
                <a:spcPct val="0"/>
              </a:spcBef>
              <a:buClrTx/>
              <a:buSzTx/>
              <a:buFontTx/>
              <a:buNone/>
            </a:pPr>
            <a:r>
              <a:rPr lang="en-US" altLang="en-US" sz="1600" dirty="0">
                <a:solidFill>
                  <a:srgbClr val="FF99FF"/>
                </a:solidFill>
              </a:rPr>
              <a:t>As a retrolental fibrovascular membrane that contracts over time, in the process shallowing the AC angle</a:t>
            </a:r>
          </a:p>
          <a:p>
            <a:pPr eaLnBrk="1" hangingPunct="1">
              <a:spcBef>
                <a:spcPct val="0"/>
              </a:spcBef>
              <a:buClrTx/>
              <a:buSzTx/>
              <a:buFontTx/>
              <a:buNone/>
            </a:pPr>
            <a:endParaRPr lang="en-US" altLang="en-US" sz="1600" i="1" dirty="0">
              <a:solidFill>
                <a:srgbClr val="FF99FF"/>
              </a:solidFill>
            </a:endParaRPr>
          </a:p>
          <a:p>
            <a:pPr eaLnBrk="1" hangingPunct="1">
              <a:spcBef>
                <a:spcPct val="0"/>
              </a:spcBef>
              <a:buClrTx/>
              <a:buSzTx/>
              <a:buFontTx/>
              <a:buNone/>
            </a:pPr>
            <a:r>
              <a:rPr lang="en-US" altLang="en-US" sz="1600" i="1" dirty="0">
                <a:solidFill>
                  <a:srgbClr val="FF99FF"/>
                </a:solidFill>
              </a:rPr>
              <a:t>What is the inheritance pattern for PFV?</a:t>
            </a:r>
          </a:p>
          <a:p>
            <a:pPr eaLnBrk="1" hangingPunct="1">
              <a:spcBef>
                <a:spcPct val="0"/>
              </a:spcBef>
              <a:buClrTx/>
              <a:buSzTx/>
              <a:buFontTx/>
              <a:buNone/>
            </a:pPr>
            <a:r>
              <a:rPr lang="en-US" altLang="en-US" sz="1600" dirty="0">
                <a:solidFill>
                  <a:srgbClr val="FF99FF"/>
                </a:solidFill>
              </a:rPr>
              <a:t>None (it is sporadic)</a:t>
            </a:r>
          </a:p>
          <a:p>
            <a:pPr eaLnBrk="1" hangingPunct="1">
              <a:spcBef>
                <a:spcPct val="0"/>
              </a:spcBef>
              <a:buClrTx/>
              <a:buSzTx/>
              <a:buFontTx/>
              <a:buNone/>
            </a:pPr>
            <a:endParaRPr lang="en-US" altLang="en-US" sz="1600" dirty="0">
              <a:solidFill>
                <a:srgbClr val="FF99FF"/>
              </a:solidFill>
            </a:endParaRPr>
          </a:p>
          <a:p>
            <a:pPr eaLnBrk="1" hangingPunct="1">
              <a:spcBef>
                <a:spcPct val="0"/>
              </a:spcBef>
              <a:buClrTx/>
              <a:buSzTx/>
              <a:buFontTx/>
              <a:buNone/>
            </a:pPr>
            <a:r>
              <a:rPr lang="en-US" altLang="en-US" sz="1600" i="1" dirty="0">
                <a:solidFill>
                  <a:srgbClr val="FF99FF"/>
                </a:solidFill>
              </a:rPr>
              <a:t>Does it present unilaterally, or bilaterally?</a:t>
            </a:r>
          </a:p>
          <a:p>
            <a:pPr eaLnBrk="1" hangingPunct="1">
              <a:spcBef>
                <a:spcPct val="0"/>
              </a:spcBef>
              <a:buClrTx/>
              <a:buSzTx/>
              <a:buFontTx/>
              <a:buNone/>
            </a:pPr>
            <a:r>
              <a:rPr lang="en-US" altLang="en-US" sz="1600" dirty="0">
                <a:solidFill>
                  <a:srgbClr val="FF99FF"/>
                </a:solidFill>
              </a:rPr>
              <a:t>It is unilateral in  90%  of cases</a:t>
            </a:r>
          </a:p>
        </p:txBody>
      </p:sp>
      <p:sp>
        <p:nvSpPr>
          <p:cNvPr id="38" name="Oval 37">
            <a:extLst>
              <a:ext uri="{FF2B5EF4-FFF2-40B4-BE49-F238E27FC236}">
                <a16:creationId xmlns:a16="http://schemas.microsoft.com/office/drawing/2014/main" id="{1B858FCB-C411-4AE3-B331-4E8A3BAC38F9}"/>
              </a:ext>
            </a:extLst>
          </p:cNvPr>
          <p:cNvSpPr/>
          <p:nvPr/>
        </p:nvSpPr>
        <p:spPr>
          <a:xfrm>
            <a:off x="5486400" y="4983246"/>
            <a:ext cx="664262" cy="396707"/>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TextBox 38">
            <a:extLst>
              <a:ext uri="{FF2B5EF4-FFF2-40B4-BE49-F238E27FC236}">
                <a16:creationId xmlns:a16="http://schemas.microsoft.com/office/drawing/2014/main" id="{DA9C24EE-33E3-4C4C-A055-FB0A53586E81}"/>
              </a:ext>
            </a:extLst>
          </p:cNvPr>
          <p:cNvSpPr txBox="1"/>
          <p:nvPr/>
        </p:nvSpPr>
        <p:spPr>
          <a:xfrm>
            <a:off x="261296" y="2404389"/>
            <a:ext cx="4305987" cy="523220"/>
          </a:xfrm>
          <a:prstGeom prst="rect">
            <a:avLst/>
          </a:prstGeom>
          <a:solidFill>
            <a:srgbClr val="FFE389"/>
          </a:solidFill>
        </p:spPr>
        <p:txBody>
          <a:bodyPr wrap="none" rtlCol="0">
            <a:spAutoFit/>
          </a:bodyPr>
          <a:lstStyle/>
          <a:p>
            <a:r>
              <a:rPr lang="en-US" sz="1400" i="1" dirty="0">
                <a:solidFill>
                  <a:srgbClr val="0000FF"/>
                </a:solidFill>
              </a:rPr>
              <a:t>By what name was this condition known previously?</a:t>
            </a:r>
          </a:p>
          <a:p>
            <a:r>
              <a:rPr lang="en-US" sz="1400" dirty="0">
                <a:solidFill>
                  <a:srgbClr val="FFE389"/>
                </a:solidFill>
              </a:rPr>
              <a:t>Persistent hyperplastic primary vitreous (PHPV)</a:t>
            </a:r>
          </a:p>
        </p:txBody>
      </p:sp>
      <p:sp>
        <p:nvSpPr>
          <p:cNvPr id="3" name="TextBox 2">
            <a:extLst>
              <a:ext uri="{FF2B5EF4-FFF2-40B4-BE49-F238E27FC236}">
                <a16:creationId xmlns:a16="http://schemas.microsoft.com/office/drawing/2014/main" id="{16FFCC9A-9090-4AFF-A8CC-43D7440C3D60}"/>
              </a:ext>
            </a:extLst>
          </p:cNvPr>
          <p:cNvSpPr txBox="1"/>
          <p:nvPr/>
        </p:nvSpPr>
        <p:spPr>
          <a:xfrm>
            <a:off x="2723521" y="1984145"/>
            <a:ext cx="724878" cy="323165"/>
          </a:xfrm>
          <a:prstGeom prst="rect">
            <a:avLst/>
          </a:prstGeom>
          <a:noFill/>
        </p:spPr>
        <p:txBody>
          <a:bodyPr wrap="none" rtlCol="0">
            <a:spAutoFit/>
          </a:bodyPr>
          <a:lstStyle/>
          <a:p>
            <a:r>
              <a:rPr lang="en-US" sz="1500" dirty="0">
                <a:solidFill>
                  <a:srgbClr val="0000FF"/>
                </a:solidFill>
                <a:latin typeface="Segoe Script" panose="030B0504020000000003" pitchFamily="66" charset="0"/>
              </a:rPr>
              <a:t>aka…</a:t>
            </a:r>
          </a:p>
        </p:txBody>
      </p:sp>
    </p:spTree>
    <p:extLst>
      <p:ext uri="{BB962C8B-B14F-4D97-AF65-F5344CB8AC3E}">
        <p14:creationId xmlns:p14="http://schemas.microsoft.com/office/powerpoint/2010/main" val="1730122442"/>
      </p:ext>
    </p:extLst>
  </p:cSld>
  <p:clrMapOvr>
    <a:masterClrMapping/>
  </p:clrMapOvr>
</p:sld>
</file>

<file path=ppt/slides/slide2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Straight Arrow Connector 12">
            <a:extLst>
              <a:ext uri="{FF2B5EF4-FFF2-40B4-BE49-F238E27FC236}">
                <a16:creationId xmlns:a16="http://schemas.microsoft.com/office/drawing/2014/main" id="{A6DE2085-829C-480C-9216-69D6039C0A37}"/>
              </a:ext>
            </a:extLst>
          </p:cNvPr>
          <p:cNvCxnSpPr>
            <a:cxnSpLocks/>
          </p:cNvCxnSpPr>
          <p:nvPr/>
        </p:nvCxnSpPr>
        <p:spPr>
          <a:xfrm>
            <a:off x="6717173" y="1828800"/>
            <a:ext cx="0" cy="3462754"/>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43014" name="Text Box 6"/>
          <p:cNvSpPr txBox="1">
            <a:spLocks noChangeArrowheads="1"/>
          </p:cNvSpPr>
          <p:nvPr/>
        </p:nvSpPr>
        <p:spPr bwMode="auto">
          <a:xfrm>
            <a:off x="533400" y="2356376"/>
            <a:ext cx="1005403"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Lens-</a:t>
            </a:r>
          </a:p>
          <a:p>
            <a:pPr algn="ctr" eaLnBrk="1" hangingPunct="1">
              <a:lnSpc>
                <a:spcPct val="80000"/>
              </a:lnSpc>
              <a:spcBef>
                <a:spcPct val="0"/>
              </a:spcBef>
              <a:buClrTx/>
              <a:buSzTx/>
              <a:buFontTx/>
              <a:buNone/>
            </a:pPr>
            <a:r>
              <a:rPr lang="en-US" altLang="en-US" sz="1800" dirty="0">
                <a:solidFill>
                  <a:schemeClr val="bg1">
                    <a:lumMod val="75000"/>
                  </a:schemeClr>
                </a:solidFill>
              </a:rPr>
              <a:t>Induced</a:t>
            </a:r>
          </a:p>
        </p:txBody>
      </p:sp>
      <p:sp>
        <p:nvSpPr>
          <p:cNvPr id="43017" name="Text Box 14"/>
          <p:cNvSpPr txBox="1">
            <a:spLocks noChangeArrowheads="1"/>
          </p:cNvSpPr>
          <p:nvPr/>
        </p:nvSpPr>
        <p:spPr bwMode="auto">
          <a:xfrm>
            <a:off x="3026498" y="2365901"/>
            <a:ext cx="1633781"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Aphakic/</a:t>
            </a:r>
          </a:p>
          <a:p>
            <a:pPr algn="ctr" eaLnBrk="1" hangingPunct="1">
              <a:lnSpc>
                <a:spcPct val="80000"/>
              </a:lnSpc>
              <a:spcBef>
                <a:spcPct val="0"/>
              </a:spcBef>
              <a:buClrTx/>
              <a:buSzTx/>
              <a:buFontTx/>
              <a:buNone/>
            </a:pPr>
            <a:r>
              <a:rPr lang="en-US" altLang="en-US" sz="1800" dirty="0" err="1">
                <a:solidFill>
                  <a:schemeClr val="bg1">
                    <a:lumMod val="75000"/>
                  </a:schemeClr>
                </a:solidFill>
              </a:rPr>
              <a:t>Pseudophakic</a:t>
            </a:r>
            <a:endParaRPr lang="en-US" altLang="en-US" sz="1800" dirty="0">
              <a:solidFill>
                <a:schemeClr val="bg1">
                  <a:lumMod val="75000"/>
                </a:schemeClr>
              </a:solidFill>
            </a:endParaRPr>
          </a:p>
        </p:txBody>
      </p:sp>
      <p:sp>
        <p:nvSpPr>
          <p:cNvPr id="43031" name="Text Box 35"/>
          <p:cNvSpPr txBox="1">
            <a:spLocks noChangeArrowheads="1"/>
          </p:cNvSpPr>
          <p:nvPr/>
        </p:nvSpPr>
        <p:spPr bwMode="auto">
          <a:xfrm>
            <a:off x="1190847" y="1295400"/>
            <a:ext cx="2473754"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solidFill>
                  <a:schemeClr val="bg1">
                    <a:lumMod val="75000"/>
                  </a:schemeClr>
                </a:solidFill>
              </a:rPr>
              <a:t>w/ Pupillary Block</a:t>
            </a:r>
          </a:p>
        </p:txBody>
      </p:sp>
      <p:sp>
        <p:nvSpPr>
          <p:cNvPr id="43032" name="Text Box 36"/>
          <p:cNvSpPr txBox="1">
            <a:spLocks noChangeArrowheads="1"/>
          </p:cNvSpPr>
          <p:nvPr/>
        </p:nvSpPr>
        <p:spPr bwMode="auto">
          <a:xfrm>
            <a:off x="5181600" y="1295400"/>
            <a:ext cx="2630848"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t>w/o Pupillary Block</a:t>
            </a:r>
          </a:p>
        </p:txBody>
      </p:sp>
      <p:sp>
        <p:nvSpPr>
          <p:cNvPr id="49" name="Rectangle 2">
            <a:extLst>
              <a:ext uri="{FF2B5EF4-FFF2-40B4-BE49-F238E27FC236}">
                <a16:creationId xmlns:a16="http://schemas.microsoft.com/office/drawing/2014/main" id="{240EE5BF-F7D2-4FC8-A5DD-F6B5423153C6}"/>
              </a:ext>
            </a:extLst>
          </p:cNvPr>
          <p:cNvSpPr>
            <a:spLocks noGrp="1" noChangeArrowheads="1"/>
          </p:cNvSpPr>
          <p:nvPr>
            <p:ph type="title"/>
          </p:nvPr>
        </p:nvSpPr>
        <p:spPr>
          <a:xfrm>
            <a:off x="457200" y="304800"/>
            <a:ext cx="7543800" cy="563562"/>
          </a:xfrm>
        </p:spPr>
        <p:txBody>
          <a:bodyPr/>
          <a:lstStyle/>
          <a:p>
            <a:pPr eaLnBrk="1" hangingPunct="1"/>
            <a:r>
              <a:rPr lang="en-US" altLang="en-US" sz="3500" dirty="0"/>
              <a:t>A</a:t>
            </a:r>
          </a:p>
        </p:txBody>
      </p:sp>
      <p:sp>
        <p:nvSpPr>
          <p:cNvPr id="50" name="TextBox 49">
            <a:extLst>
              <a:ext uri="{FF2B5EF4-FFF2-40B4-BE49-F238E27FC236}">
                <a16:creationId xmlns:a16="http://schemas.microsoft.com/office/drawing/2014/main" id="{CF426230-46C8-405C-9015-99EF57762A2E}"/>
              </a:ext>
            </a:extLst>
          </p:cNvPr>
          <p:cNvSpPr txBox="1"/>
          <p:nvPr/>
        </p:nvSpPr>
        <p:spPr>
          <a:xfrm>
            <a:off x="2259496" y="189094"/>
            <a:ext cx="4607480" cy="400110"/>
          </a:xfrm>
          <a:prstGeom prst="rect">
            <a:avLst/>
          </a:prstGeom>
          <a:solidFill>
            <a:schemeClr val="accent1">
              <a:lumMod val="60000"/>
              <a:lumOff val="40000"/>
            </a:schemeClr>
          </a:solidFill>
        </p:spPr>
        <p:txBody>
          <a:bodyPr wrap="none" rtlCol="0">
            <a:spAutoFit/>
          </a:bodyPr>
          <a:lstStyle/>
          <a:p>
            <a:pPr algn="ctr"/>
            <a:r>
              <a:rPr lang="en-US" sz="2000" b="1" dirty="0"/>
              <a:t>Secondary Angle Closure Glaucoma</a:t>
            </a:r>
          </a:p>
        </p:txBody>
      </p:sp>
      <p:sp>
        <p:nvSpPr>
          <p:cNvPr id="2" name="TextBox 1">
            <a:extLst>
              <a:ext uri="{FF2B5EF4-FFF2-40B4-BE49-F238E27FC236}">
                <a16:creationId xmlns:a16="http://schemas.microsoft.com/office/drawing/2014/main" id="{A7E30BEC-923B-4C9A-A856-BDD0D882F6B8}"/>
              </a:ext>
            </a:extLst>
          </p:cNvPr>
          <p:cNvSpPr txBox="1"/>
          <p:nvPr/>
        </p:nvSpPr>
        <p:spPr>
          <a:xfrm>
            <a:off x="887305" y="2844119"/>
            <a:ext cx="1494320" cy="338554"/>
          </a:xfrm>
          <a:prstGeom prst="rect">
            <a:avLst/>
          </a:prstGeom>
          <a:noFill/>
        </p:spPr>
        <p:txBody>
          <a:bodyPr wrap="none" rtlCol="0">
            <a:spAutoFit/>
          </a:bodyPr>
          <a:lstStyle/>
          <a:p>
            <a:r>
              <a:rPr lang="en-US" sz="1600" dirty="0" err="1">
                <a:solidFill>
                  <a:schemeClr val="bg1">
                    <a:lumMod val="75000"/>
                  </a:schemeClr>
                </a:solidFill>
              </a:rPr>
              <a:t>Phacomorphic</a:t>
            </a:r>
            <a:endParaRPr lang="en-US" sz="1600" dirty="0">
              <a:solidFill>
                <a:schemeClr val="bg1">
                  <a:lumMod val="75000"/>
                </a:schemeClr>
              </a:solidFill>
            </a:endParaRPr>
          </a:p>
        </p:txBody>
      </p:sp>
      <p:sp>
        <p:nvSpPr>
          <p:cNvPr id="51" name="TextBox 50">
            <a:extLst>
              <a:ext uri="{FF2B5EF4-FFF2-40B4-BE49-F238E27FC236}">
                <a16:creationId xmlns:a16="http://schemas.microsoft.com/office/drawing/2014/main" id="{156069D4-340B-4160-A336-EBF73557CEE0}"/>
              </a:ext>
            </a:extLst>
          </p:cNvPr>
          <p:cNvSpPr txBox="1"/>
          <p:nvPr/>
        </p:nvSpPr>
        <p:spPr>
          <a:xfrm>
            <a:off x="884725" y="3175578"/>
            <a:ext cx="1402948" cy="338554"/>
          </a:xfrm>
          <a:prstGeom prst="rect">
            <a:avLst/>
          </a:prstGeom>
          <a:noFill/>
        </p:spPr>
        <p:txBody>
          <a:bodyPr wrap="none" rtlCol="0">
            <a:spAutoFit/>
          </a:bodyPr>
          <a:lstStyle/>
          <a:p>
            <a:r>
              <a:rPr lang="en-US" sz="1600" dirty="0">
                <a:solidFill>
                  <a:schemeClr val="bg1">
                    <a:lumMod val="75000"/>
                  </a:schemeClr>
                </a:solidFill>
              </a:rPr>
              <a:t>Ectopia </a:t>
            </a:r>
            <a:r>
              <a:rPr lang="en-US" sz="1600" dirty="0" err="1">
                <a:solidFill>
                  <a:schemeClr val="bg1">
                    <a:lumMod val="75000"/>
                  </a:schemeClr>
                </a:solidFill>
              </a:rPr>
              <a:t>lentis</a:t>
            </a:r>
            <a:endParaRPr lang="en-US" sz="1600" dirty="0">
              <a:solidFill>
                <a:schemeClr val="bg1">
                  <a:lumMod val="75000"/>
                </a:schemeClr>
              </a:solidFill>
            </a:endParaRPr>
          </a:p>
        </p:txBody>
      </p:sp>
      <p:cxnSp>
        <p:nvCxnSpPr>
          <p:cNvPr id="71" name="Straight Connector 70">
            <a:extLst>
              <a:ext uri="{FF2B5EF4-FFF2-40B4-BE49-F238E27FC236}">
                <a16:creationId xmlns:a16="http://schemas.microsoft.com/office/drawing/2014/main" id="{C104938D-BA8D-4E39-9D5F-9EE2012F2F3C}"/>
              </a:ext>
            </a:extLst>
          </p:cNvPr>
          <p:cNvCxnSpPr>
            <a:cxnSpLocks/>
          </p:cNvCxnSpPr>
          <p:nvPr/>
        </p:nvCxnSpPr>
        <p:spPr>
          <a:xfrm flipH="1">
            <a:off x="762665" y="3023488"/>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2A7E4E40-472F-4E50-8A7A-45C10FDD7171}"/>
              </a:ext>
            </a:extLst>
          </p:cNvPr>
          <p:cNvCxnSpPr>
            <a:cxnSpLocks/>
          </p:cNvCxnSpPr>
          <p:nvPr/>
        </p:nvCxnSpPr>
        <p:spPr>
          <a:xfrm flipH="1">
            <a:off x="762665" y="3347853"/>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C3924889-45B9-4383-9C9E-48F0A9C27AD8}"/>
              </a:ext>
            </a:extLst>
          </p:cNvPr>
          <p:cNvCxnSpPr>
            <a:cxnSpLocks/>
          </p:cNvCxnSpPr>
          <p:nvPr/>
        </p:nvCxnSpPr>
        <p:spPr>
          <a:xfrm flipH="1">
            <a:off x="748719" y="2838976"/>
            <a:ext cx="13947" cy="5088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 name="Straight Arrow Connector 5">
            <a:extLst>
              <a:ext uri="{FF2B5EF4-FFF2-40B4-BE49-F238E27FC236}">
                <a16:creationId xmlns:a16="http://schemas.microsoft.com/office/drawing/2014/main" id="{A3439F0C-5143-461F-8F3C-2E830785DEFC}"/>
              </a:ext>
            </a:extLst>
          </p:cNvPr>
          <p:cNvCxnSpPr>
            <a:stCxn id="50" idx="2"/>
          </p:cNvCxnSpPr>
          <p:nvPr/>
        </p:nvCxnSpPr>
        <p:spPr>
          <a:xfrm flipH="1">
            <a:off x="2971800" y="589204"/>
            <a:ext cx="1591436" cy="706196"/>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0" name="Straight Arrow Connector 9">
            <a:extLst>
              <a:ext uri="{FF2B5EF4-FFF2-40B4-BE49-F238E27FC236}">
                <a16:creationId xmlns:a16="http://schemas.microsoft.com/office/drawing/2014/main" id="{84DC796E-F6ED-4FBB-82D2-A260F480BF8A}"/>
              </a:ext>
            </a:extLst>
          </p:cNvPr>
          <p:cNvCxnSpPr>
            <a:cxnSpLocks/>
          </p:cNvCxnSpPr>
          <p:nvPr/>
        </p:nvCxnSpPr>
        <p:spPr>
          <a:xfrm>
            <a:off x="4572000" y="589204"/>
            <a:ext cx="1600200" cy="706196"/>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6" name="Straight Arrow Connector 25">
            <a:extLst>
              <a:ext uri="{FF2B5EF4-FFF2-40B4-BE49-F238E27FC236}">
                <a16:creationId xmlns:a16="http://schemas.microsoft.com/office/drawing/2014/main" id="{B70E0124-9B84-41A5-8D84-A66B7838A706}"/>
              </a:ext>
            </a:extLst>
          </p:cNvPr>
          <p:cNvCxnSpPr>
            <a:cxnSpLocks/>
          </p:cNvCxnSpPr>
          <p:nvPr/>
        </p:nvCxnSpPr>
        <p:spPr>
          <a:xfrm flipH="1">
            <a:off x="1159539" y="1828800"/>
            <a:ext cx="1290435" cy="478059"/>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28" name="Straight Arrow Connector 27">
            <a:extLst>
              <a:ext uri="{FF2B5EF4-FFF2-40B4-BE49-F238E27FC236}">
                <a16:creationId xmlns:a16="http://schemas.microsoft.com/office/drawing/2014/main" id="{567A4249-5C59-4416-8A8E-1C35913900AB}"/>
              </a:ext>
            </a:extLst>
          </p:cNvPr>
          <p:cNvCxnSpPr>
            <a:cxnSpLocks/>
          </p:cNvCxnSpPr>
          <p:nvPr/>
        </p:nvCxnSpPr>
        <p:spPr>
          <a:xfrm>
            <a:off x="2449973" y="1832208"/>
            <a:ext cx="1268784"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56" name="Text Box 6">
            <a:extLst>
              <a:ext uri="{FF2B5EF4-FFF2-40B4-BE49-F238E27FC236}">
                <a16:creationId xmlns:a16="http://schemas.microsoft.com/office/drawing/2014/main" id="{557983BD-9D64-49B9-A366-A08663B0451F}"/>
              </a:ext>
            </a:extLst>
          </p:cNvPr>
          <p:cNvSpPr txBox="1">
            <a:spLocks noChangeArrowheads="1"/>
          </p:cNvSpPr>
          <p:nvPr/>
        </p:nvSpPr>
        <p:spPr bwMode="auto">
          <a:xfrm>
            <a:off x="5029200" y="2356376"/>
            <a:ext cx="813043"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r" eaLnBrk="1" hangingPunct="1">
              <a:lnSpc>
                <a:spcPct val="80000"/>
              </a:lnSpc>
              <a:spcBef>
                <a:spcPct val="0"/>
              </a:spcBef>
              <a:buClrTx/>
              <a:buSzTx/>
              <a:buFontTx/>
              <a:buNone/>
            </a:pPr>
            <a:r>
              <a:rPr lang="en-US" altLang="en-US" sz="1800" dirty="0"/>
              <a:t>‘Push’</a:t>
            </a:r>
          </a:p>
        </p:txBody>
      </p:sp>
      <p:sp>
        <p:nvSpPr>
          <p:cNvPr id="57" name="Text Box 14">
            <a:extLst>
              <a:ext uri="{FF2B5EF4-FFF2-40B4-BE49-F238E27FC236}">
                <a16:creationId xmlns:a16="http://schemas.microsoft.com/office/drawing/2014/main" id="{5DAFA1C1-3A29-4C27-A379-663FDD22E326}"/>
              </a:ext>
            </a:extLst>
          </p:cNvPr>
          <p:cNvSpPr txBox="1">
            <a:spLocks noChangeArrowheads="1"/>
          </p:cNvSpPr>
          <p:nvPr/>
        </p:nvSpPr>
        <p:spPr bwMode="auto">
          <a:xfrm>
            <a:off x="7620000" y="2365901"/>
            <a:ext cx="671979"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‘Pull’</a:t>
            </a:r>
          </a:p>
        </p:txBody>
      </p:sp>
      <p:cxnSp>
        <p:nvCxnSpPr>
          <p:cNvPr id="58" name="Straight Arrow Connector 57">
            <a:extLst>
              <a:ext uri="{FF2B5EF4-FFF2-40B4-BE49-F238E27FC236}">
                <a16:creationId xmlns:a16="http://schemas.microsoft.com/office/drawing/2014/main" id="{E874FEE9-46BD-46A3-90A3-DE7CC220FBFF}"/>
              </a:ext>
            </a:extLst>
          </p:cNvPr>
          <p:cNvCxnSpPr>
            <a:cxnSpLocks/>
          </p:cNvCxnSpPr>
          <p:nvPr/>
        </p:nvCxnSpPr>
        <p:spPr>
          <a:xfrm flipH="1">
            <a:off x="5867400" y="1828800"/>
            <a:ext cx="849775" cy="477455"/>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59" name="Straight Arrow Connector 58">
            <a:extLst>
              <a:ext uri="{FF2B5EF4-FFF2-40B4-BE49-F238E27FC236}">
                <a16:creationId xmlns:a16="http://schemas.microsoft.com/office/drawing/2014/main" id="{C370A4A1-FE96-4E70-B89E-839542A5E241}"/>
              </a:ext>
            </a:extLst>
          </p:cNvPr>
          <p:cNvCxnSpPr>
            <a:cxnSpLocks/>
          </p:cNvCxnSpPr>
          <p:nvPr/>
        </p:nvCxnSpPr>
        <p:spPr>
          <a:xfrm>
            <a:off x="6717173" y="1832208"/>
            <a:ext cx="902827" cy="474047"/>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101" name="Text Box 42">
            <a:extLst>
              <a:ext uri="{FF2B5EF4-FFF2-40B4-BE49-F238E27FC236}">
                <a16:creationId xmlns:a16="http://schemas.microsoft.com/office/drawing/2014/main" id="{334BC1A9-19DE-4364-B6DD-2EE35901B8C6}"/>
              </a:ext>
            </a:extLst>
          </p:cNvPr>
          <p:cNvSpPr txBox="1">
            <a:spLocks noChangeArrowheads="1"/>
          </p:cNvSpPr>
          <p:nvPr/>
        </p:nvSpPr>
        <p:spPr bwMode="auto">
          <a:xfrm>
            <a:off x="5551406" y="3192546"/>
            <a:ext cx="2276072"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ERD/choroidal effusion</a:t>
            </a:r>
          </a:p>
        </p:txBody>
      </p:sp>
      <p:sp>
        <p:nvSpPr>
          <p:cNvPr id="103" name="Text Box 47">
            <a:extLst>
              <a:ext uri="{FF2B5EF4-FFF2-40B4-BE49-F238E27FC236}">
                <a16:creationId xmlns:a16="http://schemas.microsoft.com/office/drawing/2014/main" id="{B8E0D8FB-F6B2-4B80-97DB-EF49CE3BCD2B}"/>
              </a:ext>
            </a:extLst>
          </p:cNvPr>
          <p:cNvSpPr txBox="1">
            <a:spLocks noChangeArrowheads="1"/>
          </p:cNvSpPr>
          <p:nvPr/>
        </p:nvSpPr>
        <p:spPr bwMode="auto">
          <a:xfrm>
            <a:off x="5543446" y="4055146"/>
            <a:ext cx="1619354"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err="1">
                <a:solidFill>
                  <a:schemeClr val="bg1">
                    <a:lumMod val="75000"/>
                  </a:schemeClr>
                </a:solidFill>
              </a:rPr>
              <a:t>Nanophthalmos</a:t>
            </a:r>
            <a:endParaRPr lang="en-US" altLang="en-US" sz="1600" dirty="0">
              <a:solidFill>
                <a:schemeClr val="bg1">
                  <a:lumMod val="75000"/>
                </a:schemeClr>
              </a:solidFill>
            </a:endParaRPr>
          </a:p>
        </p:txBody>
      </p:sp>
      <p:cxnSp>
        <p:nvCxnSpPr>
          <p:cNvPr id="104" name="Straight Connector 103">
            <a:extLst>
              <a:ext uri="{FF2B5EF4-FFF2-40B4-BE49-F238E27FC236}">
                <a16:creationId xmlns:a16="http://schemas.microsoft.com/office/drawing/2014/main" id="{49D87D4A-E317-4446-9B95-5184CB3968F3}"/>
              </a:ext>
            </a:extLst>
          </p:cNvPr>
          <p:cNvCxnSpPr>
            <a:cxnSpLocks/>
          </p:cNvCxnSpPr>
          <p:nvPr/>
        </p:nvCxnSpPr>
        <p:spPr>
          <a:xfrm flipH="1">
            <a:off x="5316229" y="2667000"/>
            <a:ext cx="7397" cy="2531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5" name="Straight Connector 104">
            <a:extLst>
              <a:ext uri="{FF2B5EF4-FFF2-40B4-BE49-F238E27FC236}">
                <a16:creationId xmlns:a16="http://schemas.microsoft.com/office/drawing/2014/main" id="{F40B6D71-75A8-4A88-864D-00D14C2F710D}"/>
              </a:ext>
            </a:extLst>
          </p:cNvPr>
          <p:cNvCxnSpPr/>
          <p:nvPr/>
        </p:nvCxnSpPr>
        <p:spPr>
          <a:xfrm flipH="1">
            <a:off x="5323624" y="2832814"/>
            <a:ext cx="24447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6" name="Straight Connector 105">
            <a:extLst>
              <a:ext uri="{FF2B5EF4-FFF2-40B4-BE49-F238E27FC236}">
                <a16:creationId xmlns:a16="http://schemas.microsoft.com/office/drawing/2014/main" id="{010BF7B2-AA07-4DCF-822D-E2DB5CC0BF59}"/>
              </a:ext>
            </a:extLst>
          </p:cNvPr>
          <p:cNvCxnSpPr/>
          <p:nvPr/>
        </p:nvCxnSpPr>
        <p:spPr>
          <a:xfrm flipH="1">
            <a:off x="5323624" y="3360065"/>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a:extLst>
              <a:ext uri="{FF2B5EF4-FFF2-40B4-BE49-F238E27FC236}">
                <a16:creationId xmlns:a16="http://schemas.microsoft.com/office/drawing/2014/main" id="{BAC8035C-3999-4C31-93CD-6C0D2ADEB73B}"/>
              </a:ext>
            </a:extLst>
          </p:cNvPr>
          <p:cNvCxnSpPr/>
          <p:nvPr/>
        </p:nvCxnSpPr>
        <p:spPr>
          <a:xfrm flipH="1">
            <a:off x="5323536" y="3786938"/>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8" name="Straight Connector 107">
            <a:extLst>
              <a:ext uri="{FF2B5EF4-FFF2-40B4-BE49-F238E27FC236}">
                <a16:creationId xmlns:a16="http://schemas.microsoft.com/office/drawing/2014/main" id="{DB64CAEE-69B4-426A-8A5B-D1269DBF0F66}"/>
              </a:ext>
            </a:extLst>
          </p:cNvPr>
          <p:cNvCxnSpPr/>
          <p:nvPr/>
        </p:nvCxnSpPr>
        <p:spPr>
          <a:xfrm flipH="1">
            <a:off x="5327493" y="4249152"/>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12" name="Straight Connector 111">
            <a:extLst>
              <a:ext uri="{FF2B5EF4-FFF2-40B4-BE49-F238E27FC236}">
                <a16:creationId xmlns:a16="http://schemas.microsoft.com/office/drawing/2014/main" id="{99A16C30-4BE4-48E5-8B65-0C5F3039B8DC}"/>
              </a:ext>
            </a:extLst>
          </p:cNvPr>
          <p:cNvCxnSpPr/>
          <p:nvPr/>
        </p:nvCxnSpPr>
        <p:spPr>
          <a:xfrm flipH="1">
            <a:off x="5333455" y="5181600"/>
            <a:ext cx="24447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13" name="Text Box 42">
            <a:extLst>
              <a:ext uri="{FF2B5EF4-FFF2-40B4-BE49-F238E27FC236}">
                <a16:creationId xmlns:a16="http://schemas.microsoft.com/office/drawing/2014/main" id="{056DFFD9-3CA2-42E7-90FE-4F14522E3504}"/>
              </a:ext>
            </a:extLst>
          </p:cNvPr>
          <p:cNvSpPr txBox="1">
            <a:spLocks noChangeArrowheads="1"/>
          </p:cNvSpPr>
          <p:nvPr/>
        </p:nvSpPr>
        <p:spPr bwMode="auto">
          <a:xfrm>
            <a:off x="5533954" y="3623846"/>
            <a:ext cx="1563248"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Retinal surgery</a:t>
            </a:r>
          </a:p>
        </p:txBody>
      </p:sp>
      <p:sp>
        <p:nvSpPr>
          <p:cNvPr id="118" name="Text Box 47">
            <a:extLst>
              <a:ext uri="{FF2B5EF4-FFF2-40B4-BE49-F238E27FC236}">
                <a16:creationId xmlns:a16="http://schemas.microsoft.com/office/drawing/2014/main" id="{3F59D898-ECAD-49F0-9425-2A1BC8DDA7B5}"/>
              </a:ext>
            </a:extLst>
          </p:cNvPr>
          <p:cNvSpPr txBox="1">
            <a:spLocks noChangeArrowheads="1"/>
          </p:cNvSpPr>
          <p:nvPr/>
        </p:nvSpPr>
        <p:spPr bwMode="auto">
          <a:xfrm>
            <a:off x="5523688" y="4538246"/>
            <a:ext cx="1414170"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Drug-induced</a:t>
            </a:r>
          </a:p>
        </p:txBody>
      </p:sp>
      <p:sp>
        <p:nvSpPr>
          <p:cNvPr id="121" name="Text Box 45">
            <a:extLst>
              <a:ext uri="{FF2B5EF4-FFF2-40B4-BE49-F238E27FC236}">
                <a16:creationId xmlns:a16="http://schemas.microsoft.com/office/drawing/2014/main" id="{261B7576-5E47-4AEB-A7FB-9A1B9ECB52C4}"/>
              </a:ext>
            </a:extLst>
          </p:cNvPr>
          <p:cNvSpPr txBox="1">
            <a:spLocks noChangeArrowheads="1"/>
          </p:cNvSpPr>
          <p:nvPr/>
        </p:nvSpPr>
        <p:spPr bwMode="auto">
          <a:xfrm>
            <a:off x="5523688" y="5013493"/>
            <a:ext cx="582211"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b="1" dirty="0">
                <a:solidFill>
                  <a:srgbClr val="002060"/>
                </a:solidFill>
              </a:rPr>
              <a:t>PFV</a:t>
            </a:r>
          </a:p>
        </p:txBody>
      </p:sp>
      <p:sp>
        <p:nvSpPr>
          <p:cNvPr id="16" name="TextBox 15">
            <a:extLst>
              <a:ext uri="{FF2B5EF4-FFF2-40B4-BE49-F238E27FC236}">
                <a16:creationId xmlns:a16="http://schemas.microsoft.com/office/drawing/2014/main" id="{984E008D-FBBA-42B4-940E-EA26772E0161}"/>
              </a:ext>
            </a:extLst>
          </p:cNvPr>
          <p:cNvSpPr txBox="1"/>
          <p:nvPr/>
        </p:nvSpPr>
        <p:spPr>
          <a:xfrm>
            <a:off x="6230528" y="5257800"/>
            <a:ext cx="1326004" cy="369332"/>
          </a:xfrm>
          <a:prstGeom prst="rect">
            <a:avLst/>
          </a:prstGeom>
          <a:noFill/>
        </p:spPr>
        <p:txBody>
          <a:bodyPr wrap="none" rtlCol="0">
            <a:spAutoFit/>
          </a:bodyPr>
          <a:lstStyle/>
          <a:p>
            <a:pPr algn="ctr"/>
            <a:r>
              <a:rPr lang="en-US" dirty="0">
                <a:solidFill>
                  <a:schemeClr val="bg1">
                    <a:lumMod val="75000"/>
                  </a:schemeClr>
                </a:solidFill>
              </a:rPr>
              <a:t>Both/Either</a:t>
            </a:r>
          </a:p>
        </p:txBody>
      </p:sp>
      <p:cxnSp>
        <p:nvCxnSpPr>
          <p:cNvPr id="125" name="Straight Connector 124">
            <a:extLst>
              <a:ext uri="{FF2B5EF4-FFF2-40B4-BE49-F238E27FC236}">
                <a16:creationId xmlns:a16="http://schemas.microsoft.com/office/drawing/2014/main" id="{01138141-D318-4ED7-A7FE-D8F2155CE890}"/>
              </a:ext>
            </a:extLst>
          </p:cNvPr>
          <p:cNvCxnSpPr/>
          <p:nvPr/>
        </p:nvCxnSpPr>
        <p:spPr>
          <a:xfrm flipH="1">
            <a:off x="5334000" y="4724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00" name="Text Box 23">
            <a:extLst>
              <a:ext uri="{FF2B5EF4-FFF2-40B4-BE49-F238E27FC236}">
                <a16:creationId xmlns:a16="http://schemas.microsoft.com/office/drawing/2014/main" id="{D8F2FCFF-2984-4836-B000-9C5601A8EAAA}"/>
              </a:ext>
            </a:extLst>
          </p:cNvPr>
          <p:cNvSpPr txBox="1">
            <a:spLocks noChangeArrowheads="1"/>
          </p:cNvSpPr>
          <p:nvPr/>
        </p:nvSpPr>
        <p:spPr bwMode="auto">
          <a:xfrm>
            <a:off x="5530369" y="2667000"/>
            <a:ext cx="2143536"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Aqueous misdirection</a:t>
            </a:r>
          </a:p>
        </p:txBody>
      </p:sp>
      <p:sp>
        <p:nvSpPr>
          <p:cNvPr id="36" name="Text Box 12">
            <a:extLst>
              <a:ext uri="{FF2B5EF4-FFF2-40B4-BE49-F238E27FC236}">
                <a16:creationId xmlns:a16="http://schemas.microsoft.com/office/drawing/2014/main" id="{071993ED-7224-452A-B759-2B89E53520F6}"/>
              </a:ext>
            </a:extLst>
          </p:cNvPr>
          <p:cNvSpPr txBox="1">
            <a:spLocks noChangeArrowheads="1"/>
          </p:cNvSpPr>
          <p:nvPr/>
        </p:nvSpPr>
        <p:spPr bwMode="auto">
          <a:xfrm>
            <a:off x="228600" y="1706463"/>
            <a:ext cx="4797334" cy="4770537"/>
          </a:xfrm>
          <a:prstGeom prst="rect">
            <a:avLst/>
          </a:prstGeom>
          <a:solidFill>
            <a:srgbClr val="FF99FF"/>
          </a:solidFill>
          <a:ln w="9525">
            <a:noFill/>
            <a:miter lim="800000"/>
            <a:headEnd/>
            <a:tailEnd/>
          </a:ln>
          <a:effec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i="1" dirty="0">
                <a:solidFill>
                  <a:schemeClr val="bg1">
                    <a:lumMod val="65000"/>
                  </a:schemeClr>
                </a:solidFill>
              </a:rPr>
              <a:t>What does </a:t>
            </a:r>
            <a:r>
              <a:rPr lang="en-US" altLang="en-US" sz="1600" dirty="0">
                <a:solidFill>
                  <a:schemeClr val="bg1">
                    <a:lumMod val="65000"/>
                  </a:schemeClr>
                </a:solidFill>
              </a:rPr>
              <a:t>PFV</a:t>
            </a:r>
            <a:r>
              <a:rPr lang="en-US" altLang="en-US" sz="1600" i="1" dirty="0">
                <a:solidFill>
                  <a:schemeClr val="bg1">
                    <a:lumMod val="65000"/>
                  </a:schemeClr>
                </a:solidFill>
              </a:rPr>
              <a:t> stand for in this context?</a:t>
            </a:r>
          </a:p>
          <a:p>
            <a:pPr eaLnBrk="1" hangingPunct="1">
              <a:spcBef>
                <a:spcPct val="0"/>
              </a:spcBef>
              <a:buClrTx/>
              <a:buSzTx/>
              <a:buFontTx/>
              <a:buNone/>
            </a:pPr>
            <a:r>
              <a:rPr lang="en-US" altLang="en-US" sz="1600" dirty="0">
                <a:solidFill>
                  <a:srgbClr val="0000FF"/>
                </a:solidFill>
              </a:rPr>
              <a:t>Persistent fetal vasculature</a:t>
            </a:r>
            <a:endParaRPr lang="en-US" altLang="en-US" sz="1600" dirty="0">
              <a:solidFill>
                <a:srgbClr val="FF99FF"/>
              </a:solidFill>
            </a:endParaRPr>
          </a:p>
          <a:p>
            <a:pPr eaLnBrk="1" hangingPunct="1">
              <a:spcBef>
                <a:spcPct val="0"/>
              </a:spcBef>
              <a:buClrTx/>
              <a:buSzTx/>
              <a:buFontTx/>
              <a:buNone/>
            </a:pPr>
            <a:endParaRPr lang="en-US" altLang="en-US" sz="1600" dirty="0">
              <a:solidFill>
                <a:srgbClr val="FF99FF"/>
              </a:solidFill>
            </a:endParaRPr>
          </a:p>
          <a:p>
            <a:pPr eaLnBrk="1" hangingPunct="1">
              <a:spcBef>
                <a:spcPct val="0"/>
              </a:spcBef>
              <a:buClrTx/>
              <a:buSzTx/>
              <a:buFontTx/>
              <a:buNone/>
            </a:pPr>
            <a:r>
              <a:rPr lang="en-US" altLang="en-US" sz="1600" i="1" dirty="0">
                <a:solidFill>
                  <a:srgbClr val="FF99FF"/>
                </a:solidFill>
              </a:rPr>
              <a:t>PFV comes in two forms—what are they?</a:t>
            </a:r>
          </a:p>
          <a:p>
            <a:pPr eaLnBrk="1" hangingPunct="1">
              <a:spcBef>
                <a:spcPct val="0"/>
              </a:spcBef>
              <a:buClrTx/>
              <a:buSzTx/>
              <a:buFontTx/>
              <a:buNone/>
            </a:pPr>
            <a:r>
              <a:rPr lang="en-US" altLang="en-US" sz="1600" dirty="0">
                <a:solidFill>
                  <a:srgbClr val="FF99FF"/>
                </a:solidFill>
              </a:rPr>
              <a:t>Anterior and posterior</a:t>
            </a:r>
          </a:p>
          <a:p>
            <a:pPr eaLnBrk="1" hangingPunct="1">
              <a:spcBef>
                <a:spcPct val="0"/>
              </a:spcBef>
              <a:buClrTx/>
              <a:buSzTx/>
              <a:buFontTx/>
              <a:buNone/>
            </a:pPr>
            <a:endParaRPr lang="en-US" altLang="en-US" sz="1600" dirty="0">
              <a:solidFill>
                <a:srgbClr val="FF99FF"/>
              </a:solidFill>
            </a:endParaRPr>
          </a:p>
          <a:p>
            <a:pPr eaLnBrk="1" hangingPunct="1">
              <a:spcBef>
                <a:spcPct val="0"/>
              </a:spcBef>
              <a:buClrTx/>
              <a:buSzTx/>
              <a:buFontTx/>
              <a:buNone/>
            </a:pPr>
            <a:r>
              <a:rPr lang="en-US" altLang="en-US" sz="1600" i="1" dirty="0">
                <a:solidFill>
                  <a:srgbClr val="FF99FF"/>
                </a:solidFill>
              </a:rPr>
              <a:t>Which form can cause secondary ACG?</a:t>
            </a:r>
          </a:p>
          <a:p>
            <a:pPr eaLnBrk="1" hangingPunct="1">
              <a:spcBef>
                <a:spcPct val="0"/>
              </a:spcBef>
              <a:buClrTx/>
              <a:buSzTx/>
              <a:buFontTx/>
              <a:buNone/>
            </a:pPr>
            <a:r>
              <a:rPr lang="en-US" altLang="en-US" sz="1600" dirty="0">
                <a:solidFill>
                  <a:srgbClr val="FF99FF"/>
                </a:solidFill>
              </a:rPr>
              <a:t>The anterior</a:t>
            </a:r>
          </a:p>
          <a:p>
            <a:pPr eaLnBrk="1" hangingPunct="1">
              <a:spcBef>
                <a:spcPct val="0"/>
              </a:spcBef>
              <a:buClrTx/>
              <a:buSzTx/>
              <a:buFontTx/>
              <a:buNone/>
            </a:pPr>
            <a:endParaRPr lang="en-US" altLang="en-US" sz="1600" i="1" dirty="0">
              <a:solidFill>
                <a:srgbClr val="FF99FF"/>
              </a:solidFill>
            </a:endParaRPr>
          </a:p>
          <a:p>
            <a:pPr eaLnBrk="1" hangingPunct="1">
              <a:spcBef>
                <a:spcPct val="0"/>
              </a:spcBef>
              <a:buClrTx/>
              <a:buSzTx/>
              <a:buFontTx/>
              <a:buNone/>
            </a:pPr>
            <a:r>
              <a:rPr lang="en-US" altLang="en-US" sz="1600" i="1" dirty="0">
                <a:solidFill>
                  <a:srgbClr val="FF99FF"/>
                </a:solidFill>
              </a:rPr>
              <a:t>In general terms, how does anterior PFV manifest?</a:t>
            </a:r>
          </a:p>
          <a:p>
            <a:pPr eaLnBrk="1" hangingPunct="1">
              <a:spcBef>
                <a:spcPct val="0"/>
              </a:spcBef>
              <a:buClrTx/>
              <a:buSzTx/>
              <a:buFontTx/>
              <a:buNone/>
            </a:pPr>
            <a:r>
              <a:rPr lang="en-US" altLang="en-US" sz="1600" dirty="0">
                <a:solidFill>
                  <a:srgbClr val="FF99FF"/>
                </a:solidFill>
              </a:rPr>
              <a:t>As a retrolental fibrovascular membrane that contracts over time, in the process shallowing the AC angle</a:t>
            </a:r>
          </a:p>
          <a:p>
            <a:pPr eaLnBrk="1" hangingPunct="1">
              <a:spcBef>
                <a:spcPct val="0"/>
              </a:spcBef>
              <a:buClrTx/>
              <a:buSzTx/>
              <a:buFontTx/>
              <a:buNone/>
            </a:pPr>
            <a:endParaRPr lang="en-US" altLang="en-US" sz="1600" i="1" dirty="0">
              <a:solidFill>
                <a:srgbClr val="FF99FF"/>
              </a:solidFill>
            </a:endParaRPr>
          </a:p>
          <a:p>
            <a:pPr eaLnBrk="1" hangingPunct="1">
              <a:spcBef>
                <a:spcPct val="0"/>
              </a:spcBef>
              <a:buClrTx/>
              <a:buSzTx/>
              <a:buFontTx/>
              <a:buNone/>
            </a:pPr>
            <a:r>
              <a:rPr lang="en-US" altLang="en-US" sz="1600" i="1" dirty="0">
                <a:solidFill>
                  <a:srgbClr val="FF99FF"/>
                </a:solidFill>
              </a:rPr>
              <a:t>What is the inheritance pattern for PFV?</a:t>
            </a:r>
          </a:p>
          <a:p>
            <a:pPr eaLnBrk="1" hangingPunct="1">
              <a:spcBef>
                <a:spcPct val="0"/>
              </a:spcBef>
              <a:buClrTx/>
              <a:buSzTx/>
              <a:buFontTx/>
              <a:buNone/>
            </a:pPr>
            <a:r>
              <a:rPr lang="en-US" altLang="en-US" sz="1600" dirty="0">
                <a:solidFill>
                  <a:srgbClr val="FF99FF"/>
                </a:solidFill>
              </a:rPr>
              <a:t>None (it is sporadic)</a:t>
            </a:r>
          </a:p>
          <a:p>
            <a:pPr eaLnBrk="1" hangingPunct="1">
              <a:spcBef>
                <a:spcPct val="0"/>
              </a:spcBef>
              <a:buClrTx/>
              <a:buSzTx/>
              <a:buFontTx/>
              <a:buNone/>
            </a:pPr>
            <a:endParaRPr lang="en-US" altLang="en-US" sz="1600" dirty="0">
              <a:solidFill>
                <a:srgbClr val="FF99FF"/>
              </a:solidFill>
            </a:endParaRPr>
          </a:p>
          <a:p>
            <a:pPr eaLnBrk="1" hangingPunct="1">
              <a:spcBef>
                <a:spcPct val="0"/>
              </a:spcBef>
              <a:buClrTx/>
              <a:buSzTx/>
              <a:buFontTx/>
              <a:buNone/>
            </a:pPr>
            <a:r>
              <a:rPr lang="en-US" altLang="en-US" sz="1600" i="1" dirty="0">
                <a:solidFill>
                  <a:srgbClr val="FF99FF"/>
                </a:solidFill>
              </a:rPr>
              <a:t>Does it present unilaterally, or bilaterally?</a:t>
            </a:r>
          </a:p>
          <a:p>
            <a:pPr eaLnBrk="1" hangingPunct="1">
              <a:spcBef>
                <a:spcPct val="0"/>
              </a:spcBef>
              <a:buClrTx/>
              <a:buSzTx/>
              <a:buFontTx/>
              <a:buNone/>
            </a:pPr>
            <a:r>
              <a:rPr lang="en-US" altLang="en-US" sz="1600" dirty="0">
                <a:solidFill>
                  <a:srgbClr val="FF99FF"/>
                </a:solidFill>
              </a:rPr>
              <a:t>It is unilateral in  90%  of cases</a:t>
            </a:r>
          </a:p>
        </p:txBody>
      </p:sp>
      <p:sp>
        <p:nvSpPr>
          <p:cNvPr id="38" name="Oval 37">
            <a:extLst>
              <a:ext uri="{FF2B5EF4-FFF2-40B4-BE49-F238E27FC236}">
                <a16:creationId xmlns:a16="http://schemas.microsoft.com/office/drawing/2014/main" id="{1B858FCB-C411-4AE3-B331-4E8A3BAC38F9}"/>
              </a:ext>
            </a:extLst>
          </p:cNvPr>
          <p:cNvSpPr/>
          <p:nvPr/>
        </p:nvSpPr>
        <p:spPr>
          <a:xfrm>
            <a:off x="5486400" y="4983246"/>
            <a:ext cx="664262" cy="396707"/>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TextBox 38">
            <a:extLst>
              <a:ext uri="{FF2B5EF4-FFF2-40B4-BE49-F238E27FC236}">
                <a16:creationId xmlns:a16="http://schemas.microsoft.com/office/drawing/2014/main" id="{DA9C24EE-33E3-4C4C-A055-FB0A53586E81}"/>
              </a:ext>
            </a:extLst>
          </p:cNvPr>
          <p:cNvSpPr txBox="1"/>
          <p:nvPr/>
        </p:nvSpPr>
        <p:spPr>
          <a:xfrm>
            <a:off x="261296" y="2404389"/>
            <a:ext cx="4305987" cy="523220"/>
          </a:xfrm>
          <a:prstGeom prst="rect">
            <a:avLst/>
          </a:prstGeom>
          <a:solidFill>
            <a:srgbClr val="FFE389"/>
          </a:solidFill>
        </p:spPr>
        <p:txBody>
          <a:bodyPr wrap="none" rtlCol="0">
            <a:spAutoFit/>
          </a:bodyPr>
          <a:lstStyle/>
          <a:p>
            <a:r>
              <a:rPr lang="en-US" sz="1400" i="1" dirty="0">
                <a:solidFill>
                  <a:srgbClr val="0000FF"/>
                </a:solidFill>
              </a:rPr>
              <a:t>By what name was this condition known previously?</a:t>
            </a:r>
          </a:p>
          <a:p>
            <a:r>
              <a:rPr lang="en-US" sz="1400" dirty="0">
                <a:solidFill>
                  <a:srgbClr val="0000FF"/>
                </a:solidFill>
              </a:rPr>
              <a:t>Persistent hyperplastic primary vitreous (PHPV)</a:t>
            </a:r>
          </a:p>
        </p:txBody>
      </p:sp>
      <p:sp>
        <p:nvSpPr>
          <p:cNvPr id="3" name="TextBox 2">
            <a:extLst>
              <a:ext uri="{FF2B5EF4-FFF2-40B4-BE49-F238E27FC236}">
                <a16:creationId xmlns:a16="http://schemas.microsoft.com/office/drawing/2014/main" id="{16FFCC9A-9090-4AFF-A8CC-43D7440C3D60}"/>
              </a:ext>
            </a:extLst>
          </p:cNvPr>
          <p:cNvSpPr txBox="1"/>
          <p:nvPr/>
        </p:nvSpPr>
        <p:spPr>
          <a:xfrm>
            <a:off x="2723521" y="1984145"/>
            <a:ext cx="1314784" cy="323165"/>
          </a:xfrm>
          <a:prstGeom prst="rect">
            <a:avLst/>
          </a:prstGeom>
          <a:noFill/>
        </p:spPr>
        <p:txBody>
          <a:bodyPr wrap="none" rtlCol="0">
            <a:spAutoFit/>
          </a:bodyPr>
          <a:lstStyle/>
          <a:p>
            <a:r>
              <a:rPr lang="en-US" sz="1500" dirty="0">
                <a:solidFill>
                  <a:srgbClr val="0000FF"/>
                </a:solidFill>
                <a:latin typeface="Segoe Script" panose="030B0504020000000003" pitchFamily="66" charset="0"/>
              </a:rPr>
              <a:t>aka…PHPV</a:t>
            </a:r>
          </a:p>
        </p:txBody>
      </p:sp>
    </p:spTree>
    <p:extLst>
      <p:ext uri="{BB962C8B-B14F-4D97-AF65-F5344CB8AC3E}">
        <p14:creationId xmlns:p14="http://schemas.microsoft.com/office/powerpoint/2010/main" val="679365828"/>
      </p:ext>
    </p:extLst>
  </p:cSld>
  <p:clrMapOvr>
    <a:masterClrMapping/>
  </p:clrMapOvr>
</p:sld>
</file>

<file path=ppt/slides/slide2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Straight Arrow Connector 12">
            <a:extLst>
              <a:ext uri="{FF2B5EF4-FFF2-40B4-BE49-F238E27FC236}">
                <a16:creationId xmlns:a16="http://schemas.microsoft.com/office/drawing/2014/main" id="{A6DE2085-829C-480C-9216-69D6039C0A37}"/>
              </a:ext>
            </a:extLst>
          </p:cNvPr>
          <p:cNvCxnSpPr>
            <a:cxnSpLocks/>
          </p:cNvCxnSpPr>
          <p:nvPr/>
        </p:nvCxnSpPr>
        <p:spPr>
          <a:xfrm>
            <a:off x="6717173" y="1828800"/>
            <a:ext cx="0" cy="3462754"/>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43014" name="Text Box 6"/>
          <p:cNvSpPr txBox="1">
            <a:spLocks noChangeArrowheads="1"/>
          </p:cNvSpPr>
          <p:nvPr/>
        </p:nvSpPr>
        <p:spPr bwMode="auto">
          <a:xfrm>
            <a:off x="533400" y="2356376"/>
            <a:ext cx="1005403"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Lens-</a:t>
            </a:r>
          </a:p>
          <a:p>
            <a:pPr algn="ctr" eaLnBrk="1" hangingPunct="1">
              <a:lnSpc>
                <a:spcPct val="80000"/>
              </a:lnSpc>
              <a:spcBef>
                <a:spcPct val="0"/>
              </a:spcBef>
              <a:buClrTx/>
              <a:buSzTx/>
              <a:buFontTx/>
              <a:buNone/>
            </a:pPr>
            <a:r>
              <a:rPr lang="en-US" altLang="en-US" sz="1800" dirty="0">
                <a:solidFill>
                  <a:schemeClr val="bg1">
                    <a:lumMod val="75000"/>
                  </a:schemeClr>
                </a:solidFill>
              </a:rPr>
              <a:t>Induced</a:t>
            </a:r>
          </a:p>
        </p:txBody>
      </p:sp>
      <p:sp>
        <p:nvSpPr>
          <p:cNvPr id="43017" name="Text Box 14"/>
          <p:cNvSpPr txBox="1">
            <a:spLocks noChangeArrowheads="1"/>
          </p:cNvSpPr>
          <p:nvPr/>
        </p:nvSpPr>
        <p:spPr bwMode="auto">
          <a:xfrm>
            <a:off x="3026498" y="2365901"/>
            <a:ext cx="1633781"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Aphakic/</a:t>
            </a:r>
          </a:p>
          <a:p>
            <a:pPr algn="ctr" eaLnBrk="1" hangingPunct="1">
              <a:lnSpc>
                <a:spcPct val="80000"/>
              </a:lnSpc>
              <a:spcBef>
                <a:spcPct val="0"/>
              </a:spcBef>
              <a:buClrTx/>
              <a:buSzTx/>
              <a:buFontTx/>
              <a:buNone/>
            </a:pPr>
            <a:r>
              <a:rPr lang="en-US" altLang="en-US" sz="1800" dirty="0" err="1">
                <a:solidFill>
                  <a:schemeClr val="bg1">
                    <a:lumMod val="75000"/>
                  </a:schemeClr>
                </a:solidFill>
              </a:rPr>
              <a:t>Pseudophakic</a:t>
            </a:r>
            <a:endParaRPr lang="en-US" altLang="en-US" sz="1800" dirty="0">
              <a:solidFill>
                <a:schemeClr val="bg1">
                  <a:lumMod val="75000"/>
                </a:schemeClr>
              </a:solidFill>
            </a:endParaRPr>
          </a:p>
        </p:txBody>
      </p:sp>
      <p:sp>
        <p:nvSpPr>
          <p:cNvPr id="43031" name="Text Box 35"/>
          <p:cNvSpPr txBox="1">
            <a:spLocks noChangeArrowheads="1"/>
          </p:cNvSpPr>
          <p:nvPr/>
        </p:nvSpPr>
        <p:spPr bwMode="auto">
          <a:xfrm>
            <a:off x="1190847" y="1295400"/>
            <a:ext cx="2473754"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solidFill>
                  <a:schemeClr val="bg1">
                    <a:lumMod val="75000"/>
                  </a:schemeClr>
                </a:solidFill>
              </a:rPr>
              <a:t>w/ Pupillary Block</a:t>
            </a:r>
          </a:p>
        </p:txBody>
      </p:sp>
      <p:sp>
        <p:nvSpPr>
          <p:cNvPr id="43032" name="Text Box 36"/>
          <p:cNvSpPr txBox="1">
            <a:spLocks noChangeArrowheads="1"/>
          </p:cNvSpPr>
          <p:nvPr/>
        </p:nvSpPr>
        <p:spPr bwMode="auto">
          <a:xfrm>
            <a:off x="5181600" y="1295400"/>
            <a:ext cx="2630848"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t>w/o Pupillary Block</a:t>
            </a:r>
          </a:p>
        </p:txBody>
      </p:sp>
      <p:sp>
        <p:nvSpPr>
          <p:cNvPr id="49" name="Rectangle 2">
            <a:extLst>
              <a:ext uri="{FF2B5EF4-FFF2-40B4-BE49-F238E27FC236}">
                <a16:creationId xmlns:a16="http://schemas.microsoft.com/office/drawing/2014/main" id="{240EE5BF-F7D2-4FC8-A5DD-F6B5423153C6}"/>
              </a:ext>
            </a:extLst>
          </p:cNvPr>
          <p:cNvSpPr>
            <a:spLocks noGrp="1" noChangeArrowheads="1"/>
          </p:cNvSpPr>
          <p:nvPr>
            <p:ph type="title"/>
          </p:nvPr>
        </p:nvSpPr>
        <p:spPr>
          <a:xfrm>
            <a:off x="457200" y="304800"/>
            <a:ext cx="7543800" cy="563562"/>
          </a:xfrm>
        </p:spPr>
        <p:txBody>
          <a:bodyPr/>
          <a:lstStyle/>
          <a:p>
            <a:pPr eaLnBrk="1" hangingPunct="1"/>
            <a:r>
              <a:rPr lang="en-US" altLang="en-US" sz="3500" dirty="0"/>
              <a:t>Q</a:t>
            </a:r>
          </a:p>
        </p:txBody>
      </p:sp>
      <p:sp>
        <p:nvSpPr>
          <p:cNvPr id="50" name="TextBox 49">
            <a:extLst>
              <a:ext uri="{FF2B5EF4-FFF2-40B4-BE49-F238E27FC236}">
                <a16:creationId xmlns:a16="http://schemas.microsoft.com/office/drawing/2014/main" id="{CF426230-46C8-405C-9015-99EF57762A2E}"/>
              </a:ext>
            </a:extLst>
          </p:cNvPr>
          <p:cNvSpPr txBox="1"/>
          <p:nvPr/>
        </p:nvSpPr>
        <p:spPr>
          <a:xfrm>
            <a:off x="2259496" y="189094"/>
            <a:ext cx="4607480" cy="400110"/>
          </a:xfrm>
          <a:prstGeom prst="rect">
            <a:avLst/>
          </a:prstGeom>
          <a:solidFill>
            <a:schemeClr val="accent1">
              <a:lumMod val="60000"/>
              <a:lumOff val="40000"/>
            </a:schemeClr>
          </a:solidFill>
        </p:spPr>
        <p:txBody>
          <a:bodyPr wrap="none" rtlCol="0">
            <a:spAutoFit/>
          </a:bodyPr>
          <a:lstStyle/>
          <a:p>
            <a:pPr algn="ctr"/>
            <a:r>
              <a:rPr lang="en-US" sz="2000" b="1" dirty="0"/>
              <a:t>Secondary Angle Closure Glaucoma</a:t>
            </a:r>
          </a:p>
        </p:txBody>
      </p:sp>
      <p:sp>
        <p:nvSpPr>
          <p:cNvPr id="2" name="TextBox 1">
            <a:extLst>
              <a:ext uri="{FF2B5EF4-FFF2-40B4-BE49-F238E27FC236}">
                <a16:creationId xmlns:a16="http://schemas.microsoft.com/office/drawing/2014/main" id="{A7E30BEC-923B-4C9A-A856-BDD0D882F6B8}"/>
              </a:ext>
            </a:extLst>
          </p:cNvPr>
          <p:cNvSpPr txBox="1"/>
          <p:nvPr/>
        </p:nvSpPr>
        <p:spPr>
          <a:xfrm>
            <a:off x="887305" y="2844119"/>
            <a:ext cx="1494320" cy="338554"/>
          </a:xfrm>
          <a:prstGeom prst="rect">
            <a:avLst/>
          </a:prstGeom>
          <a:noFill/>
        </p:spPr>
        <p:txBody>
          <a:bodyPr wrap="none" rtlCol="0">
            <a:spAutoFit/>
          </a:bodyPr>
          <a:lstStyle/>
          <a:p>
            <a:r>
              <a:rPr lang="en-US" sz="1600" dirty="0" err="1">
                <a:solidFill>
                  <a:schemeClr val="bg1">
                    <a:lumMod val="75000"/>
                  </a:schemeClr>
                </a:solidFill>
              </a:rPr>
              <a:t>Phacomorphic</a:t>
            </a:r>
            <a:endParaRPr lang="en-US" sz="1600" dirty="0">
              <a:solidFill>
                <a:schemeClr val="bg1">
                  <a:lumMod val="75000"/>
                </a:schemeClr>
              </a:solidFill>
            </a:endParaRPr>
          </a:p>
        </p:txBody>
      </p:sp>
      <p:sp>
        <p:nvSpPr>
          <p:cNvPr id="51" name="TextBox 50">
            <a:extLst>
              <a:ext uri="{FF2B5EF4-FFF2-40B4-BE49-F238E27FC236}">
                <a16:creationId xmlns:a16="http://schemas.microsoft.com/office/drawing/2014/main" id="{156069D4-340B-4160-A336-EBF73557CEE0}"/>
              </a:ext>
            </a:extLst>
          </p:cNvPr>
          <p:cNvSpPr txBox="1"/>
          <p:nvPr/>
        </p:nvSpPr>
        <p:spPr>
          <a:xfrm>
            <a:off x="884725" y="3175578"/>
            <a:ext cx="1402948" cy="338554"/>
          </a:xfrm>
          <a:prstGeom prst="rect">
            <a:avLst/>
          </a:prstGeom>
          <a:noFill/>
        </p:spPr>
        <p:txBody>
          <a:bodyPr wrap="none" rtlCol="0">
            <a:spAutoFit/>
          </a:bodyPr>
          <a:lstStyle/>
          <a:p>
            <a:r>
              <a:rPr lang="en-US" sz="1600" dirty="0">
                <a:solidFill>
                  <a:schemeClr val="bg1">
                    <a:lumMod val="75000"/>
                  </a:schemeClr>
                </a:solidFill>
              </a:rPr>
              <a:t>Ectopia </a:t>
            </a:r>
            <a:r>
              <a:rPr lang="en-US" sz="1600" dirty="0" err="1">
                <a:solidFill>
                  <a:schemeClr val="bg1">
                    <a:lumMod val="75000"/>
                  </a:schemeClr>
                </a:solidFill>
              </a:rPr>
              <a:t>lentis</a:t>
            </a:r>
            <a:endParaRPr lang="en-US" sz="1600" dirty="0">
              <a:solidFill>
                <a:schemeClr val="bg1">
                  <a:lumMod val="75000"/>
                </a:schemeClr>
              </a:solidFill>
            </a:endParaRPr>
          </a:p>
        </p:txBody>
      </p:sp>
      <p:cxnSp>
        <p:nvCxnSpPr>
          <p:cNvPr id="71" name="Straight Connector 70">
            <a:extLst>
              <a:ext uri="{FF2B5EF4-FFF2-40B4-BE49-F238E27FC236}">
                <a16:creationId xmlns:a16="http://schemas.microsoft.com/office/drawing/2014/main" id="{C104938D-BA8D-4E39-9D5F-9EE2012F2F3C}"/>
              </a:ext>
            </a:extLst>
          </p:cNvPr>
          <p:cNvCxnSpPr>
            <a:cxnSpLocks/>
          </p:cNvCxnSpPr>
          <p:nvPr/>
        </p:nvCxnSpPr>
        <p:spPr>
          <a:xfrm flipH="1">
            <a:off x="762665" y="3023488"/>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2A7E4E40-472F-4E50-8A7A-45C10FDD7171}"/>
              </a:ext>
            </a:extLst>
          </p:cNvPr>
          <p:cNvCxnSpPr>
            <a:cxnSpLocks/>
          </p:cNvCxnSpPr>
          <p:nvPr/>
        </p:nvCxnSpPr>
        <p:spPr>
          <a:xfrm flipH="1">
            <a:off x="762665" y="3347853"/>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C3924889-45B9-4383-9C9E-48F0A9C27AD8}"/>
              </a:ext>
            </a:extLst>
          </p:cNvPr>
          <p:cNvCxnSpPr>
            <a:cxnSpLocks/>
          </p:cNvCxnSpPr>
          <p:nvPr/>
        </p:nvCxnSpPr>
        <p:spPr>
          <a:xfrm flipH="1">
            <a:off x="748719" y="2838976"/>
            <a:ext cx="13947" cy="5088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 name="Straight Arrow Connector 5">
            <a:extLst>
              <a:ext uri="{FF2B5EF4-FFF2-40B4-BE49-F238E27FC236}">
                <a16:creationId xmlns:a16="http://schemas.microsoft.com/office/drawing/2014/main" id="{A3439F0C-5143-461F-8F3C-2E830785DEFC}"/>
              </a:ext>
            </a:extLst>
          </p:cNvPr>
          <p:cNvCxnSpPr>
            <a:stCxn id="50" idx="2"/>
          </p:cNvCxnSpPr>
          <p:nvPr/>
        </p:nvCxnSpPr>
        <p:spPr>
          <a:xfrm flipH="1">
            <a:off x="2971800" y="589204"/>
            <a:ext cx="1591436" cy="706196"/>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0" name="Straight Arrow Connector 9">
            <a:extLst>
              <a:ext uri="{FF2B5EF4-FFF2-40B4-BE49-F238E27FC236}">
                <a16:creationId xmlns:a16="http://schemas.microsoft.com/office/drawing/2014/main" id="{84DC796E-F6ED-4FBB-82D2-A260F480BF8A}"/>
              </a:ext>
            </a:extLst>
          </p:cNvPr>
          <p:cNvCxnSpPr>
            <a:cxnSpLocks/>
          </p:cNvCxnSpPr>
          <p:nvPr/>
        </p:nvCxnSpPr>
        <p:spPr>
          <a:xfrm>
            <a:off x="4572000" y="589204"/>
            <a:ext cx="1600200" cy="706196"/>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6" name="Straight Arrow Connector 25">
            <a:extLst>
              <a:ext uri="{FF2B5EF4-FFF2-40B4-BE49-F238E27FC236}">
                <a16:creationId xmlns:a16="http://schemas.microsoft.com/office/drawing/2014/main" id="{B70E0124-9B84-41A5-8D84-A66B7838A706}"/>
              </a:ext>
            </a:extLst>
          </p:cNvPr>
          <p:cNvCxnSpPr>
            <a:cxnSpLocks/>
          </p:cNvCxnSpPr>
          <p:nvPr/>
        </p:nvCxnSpPr>
        <p:spPr>
          <a:xfrm flipH="1">
            <a:off x="1159539" y="1828800"/>
            <a:ext cx="1290435" cy="478059"/>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28" name="Straight Arrow Connector 27">
            <a:extLst>
              <a:ext uri="{FF2B5EF4-FFF2-40B4-BE49-F238E27FC236}">
                <a16:creationId xmlns:a16="http://schemas.microsoft.com/office/drawing/2014/main" id="{567A4249-5C59-4416-8A8E-1C35913900AB}"/>
              </a:ext>
            </a:extLst>
          </p:cNvPr>
          <p:cNvCxnSpPr>
            <a:cxnSpLocks/>
          </p:cNvCxnSpPr>
          <p:nvPr/>
        </p:nvCxnSpPr>
        <p:spPr>
          <a:xfrm>
            <a:off x="2449973" y="1832208"/>
            <a:ext cx="1268784"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56" name="Text Box 6">
            <a:extLst>
              <a:ext uri="{FF2B5EF4-FFF2-40B4-BE49-F238E27FC236}">
                <a16:creationId xmlns:a16="http://schemas.microsoft.com/office/drawing/2014/main" id="{557983BD-9D64-49B9-A366-A08663B0451F}"/>
              </a:ext>
            </a:extLst>
          </p:cNvPr>
          <p:cNvSpPr txBox="1">
            <a:spLocks noChangeArrowheads="1"/>
          </p:cNvSpPr>
          <p:nvPr/>
        </p:nvSpPr>
        <p:spPr bwMode="auto">
          <a:xfrm>
            <a:off x="5029200" y="2356376"/>
            <a:ext cx="813043"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r" eaLnBrk="1" hangingPunct="1">
              <a:lnSpc>
                <a:spcPct val="80000"/>
              </a:lnSpc>
              <a:spcBef>
                <a:spcPct val="0"/>
              </a:spcBef>
              <a:buClrTx/>
              <a:buSzTx/>
              <a:buFontTx/>
              <a:buNone/>
            </a:pPr>
            <a:r>
              <a:rPr lang="en-US" altLang="en-US" sz="1800" dirty="0"/>
              <a:t>‘Push’</a:t>
            </a:r>
          </a:p>
        </p:txBody>
      </p:sp>
      <p:sp>
        <p:nvSpPr>
          <p:cNvPr id="57" name="Text Box 14">
            <a:extLst>
              <a:ext uri="{FF2B5EF4-FFF2-40B4-BE49-F238E27FC236}">
                <a16:creationId xmlns:a16="http://schemas.microsoft.com/office/drawing/2014/main" id="{5DAFA1C1-3A29-4C27-A379-663FDD22E326}"/>
              </a:ext>
            </a:extLst>
          </p:cNvPr>
          <p:cNvSpPr txBox="1">
            <a:spLocks noChangeArrowheads="1"/>
          </p:cNvSpPr>
          <p:nvPr/>
        </p:nvSpPr>
        <p:spPr bwMode="auto">
          <a:xfrm>
            <a:off x="7620000" y="2365901"/>
            <a:ext cx="671979"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‘Pull’</a:t>
            </a:r>
          </a:p>
        </p:txBody>
      </p:sp>
      <p:cxnSp>
        <p:nvCxnSpPr>
          <p:cNvPr id="58" name="Straight Arrow Connector 57">
            <a:extLst>
              <a:ext uri="{FF2B5EF4-FFF2-40B4-BE49-F238E27FC236}">
                <a16:creationId xmlns:a16="http://schemas.microsoft.com/office/drawing/2014/main" id="{E874FEE9-46BD-46A3-90A3-DE7CC220FBFF}"/>
              </a:ext>
            </a:extLst>
          </p:cNvPr>
          <p:cNvCxnSpPr>
            <a:cxnSpLocks/>
          </p:cNvCxnSpPr>
          <p:nvPr/>
        </p:nvCxnSpPr>
        <p:spPr>
          <a:xfrm flipH="1">
            <a:off x="5867400" y="1828800"/>
            <a:ext cx="849775" cy="477455"/>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59" name="Straight Arrow Connector 58">
            <a:extLst>
              <a:ext uri="{FF2B5EF4-FFF2-40B4-BE49-F238E27FC236}">
                <a16:creationId xmlns:a16="http://schemas.microsoft.com/office/drawing/2014/main" id="{C370A4A1-FE96-4E70-B89E-839542A5E241}"/>
              </a:ext>
            </a:extLst>
          </p:cNvPr>
          <p:cNvCxnSpPr>
            <a:cxnSpLocks/>
          </p:cNvCxnSpPr>
          <p:nvPr/>
        </p:nvCxnSpPr>
        <p:spPr>
          <a:xfrm>
            <a:off x="6717173" y="1832208"/>
            <a:ext cx="902827" cy="474047"/>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101" name="Text Box 42">
            <a:extLst>
              <a:ext uri="{FF2B5EF4-FFF2-40B4-BE49-F238E27FC236}">
                <a16:creationId xmlns:a16="http://schemas.microsoft.com/office/drawing/2014/main" id="{334BC1A9-19DE-4364-B6DD-2EE35901B8C6}"/>
              </a:ext>
            </a:extLst>
          </p:cNvPr>
          <p:cNvSpPr txBox="1">
            <a:spLocks noChangeArrowheads="1"/>
          </p:cNvSpPr>
          <p:nvPr/>
        </p:nvSpPr>
        <p:spPr bwMode="auto">
          <a:xfrm>
            <a:off x="5551406" y="3192546"/>
            <a:ext cx="2276072"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ERD/choroidal effusion</a:t>
            </a:r>
          </a:p>
        </p:txBody>
      </p:sp>
      <p:sp>
        <p:nvSpPr>
          <p:cNvPr id="103" name="Text Box 47">
            <a:extLst>
              <a:ext uri="{FF2B5EF4-FFF2-40B4-BE49-F238E27FC236}">
                <a16:creationId xmlns:a16="http://schemas.microsoft.com/office/drawing/2014/main" id="{B8E0D8FB-F6B2-4B80-97DB-EF49CE3BCD2B}"/>
              </a:ext>
            </a:extLst>
          </p:cNvPr>
          <p:cNvSpPr txBox="1">
            <a:spLocks noChangeArrowheads="1"/>
          </p:cNvSpPr>
          <p:nvPr/>
        </p:nvSpPr>
        <p:spPr bwMode="auto">
          <a:xfrm>
            <a:off x="5543446" y="4055146"/>
            <a:ext cx="1619354"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err="1">
                <a:solidFill>
                  <a:schemeClr val="bg1">
                    <a:lumMod val="75000"/>
                  </a:schemeClr>
                </a:solidFill>
              </a:rPr>
              <a:t>Nanophthalmos</a:t>
            </a:r>
            <a:endParaRPr lang="en-US" altLang="en-US" sz="1600" dirty="0">
              <a:solidFill>
                <a:schemeClr val="bg1">
                  <a:lumMod val="75000"/>
                </a:schemeClr>
              </a:solidFill>
            </a:endParaRPr>
          </a:p>
        </p:txBody>
      </p:sp>
      <p:cxnSp>
        <p:nvCxnSpPr>
          <p:cNvPr id="104" name="Straight Connector 103">
            <a:extLst>
              <a:ext uri="{FF2B5EF4-FFF2-40B4-BE49-F238E27FC236}">
                <a16:creationId xmlns:a16="http://schemas.microsoft.com/office/drawing/2014/main" id="{49D87D4A-E317-4446-9B95-5184CB3968F3}"/>
              </a:ext>
            </a:extLst>
          </p:cNvPr>
          <p:cNvCxnSpPr>
            <a:cxnSpLocks/>
          </p:cNvCxnSpPr>
          <p:nvPr/>
        </p:nvCxnSpPr>
        <p:spPr>
          <a:xfrm flipH="1">
            <a:off x="5316229" y="2667000"/>
            <a:ext cx="7397" cy="2531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5" name="Straight Connector 104">
            <a:extLst>
              <a:ext uri="{FF2B5EF4-FFF2-40B4-BE49-F238E27FC236}">
                <a16:creationId xmlns:a16="http://schemas.microsoft.com/office/drawing/2014/main" id="{F40B6D71-75A8-4A88-864D-00D14C2F710D}"/>
              </a:ext>
            </a:extLst>
          </p:cNvPr>
          <p:cNvCxnSpPr/>
          <p:nvPr/>
        </p:nvCxnSpPr>
        <p:spPr>
          <a:xfrm flipH="1">
            <a:off x="5323624" y="2832814"/>
            <a:ext cx="24447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6" name="Straight Connector 105">
            <a:extLst>
              <a:ext uri="{FF2B5EF4-FFF2-40B4-BE49-F238E27FC236}">
                <a16:creationId xmlns:a16="http://schemas.microsoft.com/office/drawing/2014/main" id="{010BF7B2-AA07-4DCF-822D-E2DB5CC0BF59}"/>
              </a:ext>
            </a:extLst>
          </p:cNvPr>
          <p:cNvCxnSpPr/>
          <p:nvPr/>
        </p:nvCxnSpPr>
        <p:spPr>
          <a:xfrm flipH="1">
            <a:off x="5323624" y="3360065"/>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a:extLst>
              <a:ext uri="{FF2B5EF4-FFF2-40B4-BE49-F238E27FC236}">
                <a16:creationId xmlns:a16="http://schemas.microsoft.com/office/drawing/2014/main" id="{BAC8035C-3999-4C31-93CD-6C0D2ADEB73B}"/>
              </a:ext>
            </a:extLst>
          </p:cNvPr>
          <p:cNvCxnSpPr/>
          <p:nvPr/>
        </p:nvCxnSpPr>
        <p:spPr>
          <a:xfrm flipH="1">
            <a:off x="5323536" y="3786938"/>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8" name="Straight Connector 107">
            <a:extLst>
              <a:ext uri="{FF2B5EF4-FFF2-40B4-BE49-F238E27FC236}">
                <a16:creationId xmlns:a16="http://schemas.microsoft.com/office/drawing/2014/main" id="{DB64CAEE-69B4-426A-8A5B-D1269DBF0F66}"/>
              </a:ext>
            </a:extLst>
          </p:cNvPr>
          <p:cNvCxnSpPr/>
          <p:nvPr/>
        </p:nvCxnSpPr>
        <p:spPr>
          <a:xfrm flipH="1">
            <a:off x="5327493" y="4249152"/>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12" name="Straight Connector 111">
            <a:extLst>
              <a:ext uri="{FF2B5EF4-FFF2-40B4-BE49-F238E27FC236}">
                <a16:creationId xmlns:a16="http://schemas.microsoft.com/office/drawing/2014/main" id="{99A16C30-4BE4-48E5-8B65-0C5F3039B8DC}"/>
              </a:ext>
            </a:extLst>
          </p:cNvPr>
          <p:cNvCxnSpPr/>
          <p:nvPr/>
        </p:nvCxnSpPr>
        <p:spPr>
          <a:xfrm flipH="1">
            <a:off x="5333455" y="5181600"/>
            <a:ext cx="24447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13" name="Text Box 42">
            <a:extLst>
              <a:ext uri="{FF2B5EF4-FFF2-40B4-BE49-F238E27FC236}">
                <a16:creationId xmlns:a16="http://schemas.microsoft.com/office/drawing/2014/main" id="{056DFFD9-3CA2-42E7-90FE-4F14522E3504}"/>
              </a:ext>
            </a:extLst>
          </p:cNvPr>
          <p:cNvSpPr txBox="1">
            <a:spLocks noChangeArrowheads="1"/>
          </p:cNvSpPr>
          <p:nvPr/>
        </p:nvSpPr>
        <p:spPr bwMode="auto">
          <a:xfrm>
            <a:off x="5533954" y="3623846"/>
            <a:ext cx="1563248"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Retinal surgery</a:t>
            </a:r>
          </a:p>
        </p:txBody>
      </p:sp>
      <p:sp>
        <p:nvSpPr>
          <p:cNvPr id="118" name="Text Box 47">
            <a:extLst>
              <a:ext uri="{FF2B5EF4-FFF2-40B4-BE49-F238E27FC236}">
                <a16:creationId xmlns:a16="http://schemas.microsoft.com/office/drawing/2014/main" id="{3F59D898-ECAD-49F0-9425-2A1BC8DDA7B5}"/>
              </a:ext>
            </a:extLst>
          </p:cNvPr>
          <p:cNvSpPr txBox="1">
            <a:spLocks noChangeArrowheads="1"/>
          </p:cNvSpPr>
          <p:nvPr/>
        </p:nvSpPr>
        <p:spPr bwMode="auto">
          <a:xfrm>
            <a:off x="5523688" y="4538246"/>
            <a:ext cx="1414170"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Drug-induced</a:t>
            </a:r>
          </a:p>
        </p:txBody>
      </p:sp>
      <p:sp>
        <p:nvSpPr>
          <p:cNvPr id="121" name="Text Box 45">
            <a:extLst>
              <a:ext uri="{FF2B5EF4-FFF2-40B4-BE49-F238E27FC236}">
                <a16:creationId xmlns:a16="http://schemas.microsoft.com/office/drawing/2014/main" id="{261B7576-5E47-4AEB-A7FB-9A1B9ECB52C4}"/>
              </a:ext>
            </a:extLst>
          </p:cNvPr>
          <p:cNvSpPr txBox="1">
            <a:spLocks noChangeArrowheads="1"/>
          </p:cNvSpPr>
          <p:nvPr/>
        </p:nvSpPr>
        <p:spPr bwMode="auto">
          <a:xfrm>
            <a:off x="5523688" y="5013493"/>
            <a:ext cx="582211"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b="1" dirty="0">
                <a:solidFill>
                  <a:srgbClr val="002060"/>
                </a:solidFill>
              </a:rPr>
              <a:t>PFV</a:t>
            </a:r>
          </a:p>
        </p:txBody>
      </p:sp>
      <p:sp>
        <p:nvSpPr>
          <p:cNvPr id="16" name="TextBox 15">
            <a:extLst>
              <a:ext uri="{FF2B5EF4-FFF2-40B4-BE49-F238E27FC236}">
                <a16:creationId xmlns:a16="http://schemas.microsoft.com/office/drawing/2014/main" id="{984E008D-FBBA-42B4-940E-EA26772E0161}"/>
              </a:ext>
            </a:extLst>
          </p:cNvPr>
          <p:cNvSpPr txBox="1"/>
          <p:nvPr/>
        </p:nvSpPr>
        <p:spPr>
          <a:xfrm>
            <a:off x="6230528" y="5257800"/>
            <a:ext cx="1326004" cy="369332"/>
          </a:xfrm>
          <a:prstGeom prst="rect">
            <a:avLst/>
          </a:prstGeom>
          <a:noFill/>
        </p:spPr>
        <p:txBody>
          <a:bodyPr wrap="none" rtlCol="0">
            <a:spAutoFit/>
          </a:bodyPr>
          <a:lstStyle/>
          <a:p>
            <a:pPr algn="ctr"/>
            <a:r>
              <a:rPr lang="en-US" dirty="0">
                <a:solidFill>
                  <a:schemeClr val="bg1">
                    <a:lumMod val="75000"/>
                  </a:schemeClr>
                </a:solidFill>
              </a:rPr>
              <a:t>Both/Either</a:t>
            </a:r>
          </a:p>
        </p:txBody>
      </p:sp>
      <p:cxnSp>
        <p:nvCxnSpPr>
          <p:cNvPr id="125" name="Straight Connector 124">
            <a:extLst>
              <a:ext uri="{FF2B5EF4-FFF2-40B4-BE49-F238E27FC236}">
                <a16:creationId xmlns:a16="http://schemas.microsoft.com/office/drawing/2014/main" id="{01138141-D318-4ED7-A7FE-D8F2155CE890}"/>
              </a:ext>
            </a:extLst>
          </p:cNvPr>
          <p:cNvCxnSpPr/>
          <p:nvPr/>
        </p:nvCxnSpPr>
        <p:spPr>
          <a:xfrm flipH="1">
            <a:off x="5334000" y="4724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00" name="Text Box 23">
            <a:extLst>
              <a:ext uri="{FF2B5EF4-FFF2-40B4-BE49-F238E27FC236}">
                <a16:creationId xmlns:a16="http://schemas.microsoft.com/office/drawing/2014/main" id="{D8F2FCFF-2984-4836-B000-9C5601A8EAAA}"/>
              </a:ext>
            </a:extLst>
          </p:cNvPr>
          <p:cNvSpPr txBox="1">
            <a:spLocks noChangeArrowheads="1"/>
          </p:cNvSpPr>
          <p:nvPr/>
        </p:nvSpPr>
        <p:spPr bwMode="auto">
          <a:xfrm>
            <a:off x="5530369" y="2667000"/>
            <a:ext cx="2143536"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Aqueous misdirection</a:t>
            </a:r>
          </a:p>
        </p:txBody>
      </p:sp>
      <p:sp>
        <p:nvSpPr>
          <p:cNvPr id="36" name="Text Box 12">
            <a:extLst>
              <a:ext uri="{FF2B5EF4-FFF2-40B4-BE49-F238E27FC236}">
                <a16:creationId xmlns:a16="http://schemas.microsoft.com/office/drawing/2014/main" id="{071993ED-7224-452A-B759-2B89E53520F6}"/>
              </a:ext>
            </a:extLst>
          </p:cNvPr>
          <p:cNvSpPr txBox="1">
            <a:spLocks noChangeArrowheads="1"/>
          </p:cNvSpPr>
          <p:nvPr/>
        </p:nvSpPr>
        <p:spPr bwMode="auto">
          <a:xfrm>
            <a:off x="228600" y="1706463"/>
            <a:ext cx="4797334" cy="4770537"/>
          </a:xfrm>
          <a:prstGeom prst="rect">
            <a:avLst/>
          </a:prstGeom>
          <a:solidFill>
            <a:srgbClr val="FF99FF"/>
          </a:solidFill>
          <a:ln w="9525">
            <a:noFill/>
            <a:miter lim="800000"/>
            <a:headEnd/>
            <a:tailEnd/>
          </a:ln>
          <a:effec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i="1" dirty="0">
                <a:solidFill>
                  <a:srgbClr val="0000FF"/>
                </a:solidFill>
              </a:rPr>
              <a:t>What does </a:t>
            </a:r>
            <a:r>
              <a:rPr lang="en-US" altLang="en-US" sz="1600" dirty="0">
                <a:solidFill>
                  <a:srgbClr val="0000FF"/>
                </a:solidFill>
              </a:rPr>
              <a:t>PFV</a:t>
            </a:r>
            <a:r>
              <a:rPr lang="en-US" altLang="en-US" sz="1600" i="1" dirty="0">
                <a:solidFill>
                  <a:srgbClr val="0000FF"/>
                </a:solidFill>
              </a:rPr>
              <a:t> stand for in this context?</a:t>
            </a:r>
          </a:p>
          <a:p>
            <a:pPr eaLnBrk="1" hangingPunct="1">
              <a:spcBef>
                <a:spcPct val="0"/>
              </a:spcBef>
              <a:buClrTx/>
              <a:buSzTx/>
              <a:buFontTx/>
              <a:buNone/>
            </a:pPr>
            <a:r>
              <a:rPr lang="en-US" altLang="en-US" sz="1600" dirty="0">
                <a:solidFill>
                  <a:srgbClr val="0000FF"/>
                </a:solidFill>
              </a:rPr>
              <a:t>Persistent fetal vasculature</a:t>
            </a:r>
          </a:p>
          <a:p>
            <a:pPr eaLnBrk="1" hangingPunct="1">
              <a:spcBef>
                <a:spcPct val="0"/>
              </a:spcBef>
              <a:buClrTx/>
              <a:buSzTx/>
              <a:buFontTx/>
              <a:buNone/>
            </a:pPr>
            <a:endParaRPr lang="en-US" altLang="en-US" sz="1600" dirty="0">
              <a:solidFill>
                <a:srgbClr val="0000FF"/>
              </a:solidFill>
            </a:endParaRPr>
          </a:p>
          <a:p>
            <a:pPr eaLnBrk="1" hangingPunct="1">
              <a:spcBef>
                <a:spcPct val="0"/>
              </a:spcBef>
              <a:buClrTx/>
              <a:buSzTx/>
              <a:buFontTx/>
              <a:buNone/>
            </a:pPr>
            <a:r>
              <a:rPr lang="en-US" altLang="en-US" sz="1600" i="1" dirty="0">
                <a:solidFill>
                  <a:srgbClr val="0000FF"/>
                </a:solidFill>
              </a:rPr>
              <a:t>PFV comes in two forms—what are they?</a:t>
            </a:r>
            <a:endParaRPr lang="en-US" altLang="en-US" sz="1600" i="1" dirty="0">
              <a:solidFill>
                <a:srgbClr val="FF99FF"/>
              </a:solidFill>
            </a:endParaRPr>
          </a:p>
          <a:p>
            <a:pPr eaLnBrk="1" hangingPunct="1">
              <a:spcBef>
                <a:spcPct val="0"/>
              </a:spcBef>
              <a:buClrTx/>
              <a:buSzTx/>
              <a:buFontTx/>
              <a:buNone/>
            </a:pPr>
            <a:r>
              <a:rPr lang="en-US" altLang="en-US" sz="1600" dirty="0">
                <a:solidFill>
                  <a:srgbClr val="FF99FF"/>
                </a:solidFill>
              </a:rPr>
              <a:t>Anterior and posterior</a:t>
            </a:r>
          </a:p>
          <a:p>
            <a:pPr eaLnBrk="1" hangingPunct="1">
              <a:spcBef>
                <a:spcPct val="0"/>
              </a:spcBef>
              <a:buClrTx/>
              <a:buSzTx/>
              <a:buFontTx/>
              <a:buNone/>
            </a:pPr>
            <a:endParaRPr lang="en-US" altLang="en-US" sz="1600" dirty="0">
              <a:solidFill>
                <a:srgbClr val="FF99FF"/>
              </a:solidFill>
            </a:endParaRPr>
          </a:p>
          <a:p>
            <a:pPr eaLnBrk="1" hangingPunct="1">
              <a:spcBef>
                <a:spcPct val="0"/>
              </a:spcBef>
              <a:buClrTx/>
              <a:buSzTx/>
              <a:buFontTx/>
              <a:buNone/>
            </a:pPr>
            <a:r>
              <a:rPr lang="en-US" altLang="en-US" sz="1600" i="1" dirty="0">
                <a:solidFill>
                  <a:srgbClr val="FF99FF"/>
                </a:solidFill>
              </a:rPr>
              <a:t>Which form can cause secondary ACG?</a:t>
            </a:r>
          </a:p>
          <a:p>
            <a:pPr eaLnBrk="1" hangingPunct="1">
              <a:spcBef>
                <a:spcPct val="0"/>
              </a:spcBef>
              <a:buClrTx/>
              <a:buSzTx/>
              <a:buFontTx/>
              <a:buNone/>
            </a:pPr>
            <a:r>
              <a:rPr lang="en-US" altLang="en-US" sz="1600" dirty="0">
                <a:solidFill>
                  <a:srgbClr val="FF99FF"/>
                </a:solidFill>
              </a:rPr>
              <a:t>The anterior</a:t>
            </a:r>
          </a:p>
          <a:p>
            <a:pPr eaLnBrk="1" hangingPunct="1">
              <a:spcBef>
                <a:spcPct val="0"/>
              </a:spcBef>
              <a:buClrTx/>
              <a:buSzTx/>
              <a:buFontTx/>
              <a:buNone/>
            </a:pPr>
            <a:endParaRPr lang="en-US" altLang="en-US" sz="1600" i="1" dirty="0">
              <a:solidFill>
                <a:srgbClr val="FF99FF"/>
              </a:solidFill>
            </a:endParaRPr>
          </a:p>
          <a:p>
            <a:pPr eaLnBrk="1" hangingPunct="1">
              <a:spcBef>
                <a:spcPct val="0"/>
              </a:spcBef>
              <a:buClrTx/>
              <a:buSzTx/>
              <a:buFontTx/>
              <a:buNone/>
            </a:pPr>
            <a:r>
              <a:rPr lang="en-US" altLang="en-US" sz="1600" i="1" dirty="0">
                <a:solidFill>
                  <a:srgbClr val="FF99FF"/>
                </a:solidFill>
              </a:rPr>
              <a:t>In general terms, how does anterior PFV manifest?</a:t>
            </a:r>
          </a:p>
          <a:p>
            <a:pPr eaLnBrk="1" hangingPunct="1">
              <a:spcBef>
                <a:spcPct val="0"/>
              </a:spcBef>
              <a:buClrTx/>
              <a:buSzTx/>
              <a:buFontTx/>
              <a:buNone/>
            </a:pPr>
            <a:r>
              <a:rPr lang="en-US" altLang="en-US" sz="1600" dirty="0">
                <a:solidFill>
                  <a:srgbClr val="FF99FF"/>
                </a:solidFill>
              </a:rPr>
              <a:t>As a retrolental fibrovascular membrane that contracts over time, in the process shallowing the AC angle</a:t>
            </a:r>
          </a:p>
          <a:p>
            <a:pPr eaLnBrk="1" hangingPunct="1">
              <a:spcBef>
                <a:spcPct val="0"/>
              </a:spcBef>
              <a:buClrTx/>
              <a:buSzTx/>
              <a:buFontTx/>
              <a:buNone/>
            </a:pPr>
            <a:endParaRPr lang="en-US" altLang="en-US" sz="1600" i="1" dirty="0">
              <a:solidFill>
                <a:srgbClr val="FF99FF"/>
              </a:solidFill>
            </a:endParaRPr>
          </a:p>
          <a:p>
            <a:pPr eaLnBrk="1" hangingPunct="1">
              <a:spcBef>
                <a:spcPct val="0"/>
              </a:spcBef>
              <a:buClrTx/>
              <a:buSzTx/>
              <a:buFontTx/>
              <a:buNone/>
            </a:pPr>
            <a:r>
              <a:rPr lang="en-US" altLang="en-US" sz="1600" i="1" dirty="0">
                <a:solidFill>
                  <a:srgbClr val="FF99FF"/>
                </a:solidFill>
              </a:rPr>
              <a:t>What is the inheritance pattern for PFV?</a:t>
            </a:r>
          </a:p>
          <a:p>
            <a:pPr eaLnBrk="1" hangingPunct="1">
              <a:spcBef>
                <a:spcPct val="0"/>
              </a:spcBef>
              <a:buClrTx/>
              <a:buSzTx/>
              <a:buFontTx/>
              <a:buNone/>
            </a:pPr>
            <a:r>
              <a:rPr lang="en-US" altLang="en-US" sz="1600" dirty="0">
                <a:solidFill>
                  <a:srgbClr val="FF99FF"/>
                </a:solidFill>
              </a:rPr>
              <a:t>None (it is sporadic)</a:t>
            </a:r>
          </a:p>
          <a:p>
            <a:pPr eaLnBrk="1" hangingPunct="1">
              <a:spcBef>
                <a:spcPct val="0"/>
              </a:spcBef>
              <a:buClrTx/>
              <a:buSzTx/>
              <a:buFontTx/>
              <a:buNone/>
            </a:pPr>
            <a:endParaRPr lang="en-US" altLang="en-US" sz="1600" dirty="0">
              <a:solidFill>
                <a:srgbClr val="FF99FF"/>
              </a:solidFill>
            </a:endParaRPr>
          </a:p>
          <a:p>
            <a:pPr eaLnBrk="1" hangingPunct="1">
              <a:spcBef>
                <a:spcPct val="0"/>
              </a:spcBef>
              <a:buClrTx/>
              <a:buSzTx/>
              <a:buFontTx/>
              <a:buNone/>
            </a:pPr>
            <a:r>
              <a:rPr lang="en-US" altLang="en-US" sz="1600" i="1" dirty="0">
                <a:solidFill>
                  <a:srgbClr val="FF99FF"/>
                </a:solidFill>
              </a:rPr>
              <a:t>Does it present unilaterally, or bilaterally?</a:t>
            </a:r>
          </a:p>
          <a:p>
            <a:pPr eaLnBrk="1" hangingPunct="1">
              <a:spcBef>
                <a:spcPct val="0"/>
              </a:spcBef>
              <a:buClrTx/>
              <a:buSzTx/>
              <a:buFontTx/>
              <a:buNone/>
            </a:pPr>
            <a:r>
              <a:rPr lang="en-US" altLang="en-US" sz="1600" dirty="0">
                <a:solidFill>
                  <a:srgbClr val="FF99FF"/>
                </a:solidFill>
              </a:rPr>
              <a:t>It is unilateral in  90%  of cases</a:t>
            </a:r>
          </a:p>
        </p:txBody>
      </p:sp>
      <p:sp>
        <p:nvSpPr>
          <p:cNvPr id="38" name="Oval 37">
            <a:extLst>
              <a:ext uri="{FF2B5EF4-FFF2-40B4-BE49-F238E27FC236}">
                <a16:creationId xmlns:a16="http://schemas.microsoft.com/office/drawing/2014/main" id="{1B858FCB-C411-4AE3-B331-4E8A3BAC38F9}"/>
              </a:ext>
            </a:extLst>
          </p:cNvPr>
          <p:cNvSpPr/>
          <p:nvPr/>
        </p:nvSpPr>
        <p:spPr>
          <a:xfrm>
            <a:off x="5486400" y="4983246"/>
            <a:ext cx="664262" cy="396707"/>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333915800"/>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894" name="Slide Number Placeholder 1"/>
          <p:cNvSpPr>
            <a:spLocks noGrp="1"/>
          </p:cNvSpPr>
          <p:nvPr>
            <p:ph type="sldNum" sz="quarter" idx="12"/>
          </p:nvPr>
        </p:nvSpPr>
        <p:spPr>
          <a:noFill/>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fld id="{6C333CB0-54FA-4824-885E-8B8D14300DDD}" type="slidenum">
              <a:rPr lang="en-US" altLang="en-US"/>
              <a:pPr eaLnBrk="1" hangingPunct="1"/>
              <a:t>23</a:t>
            </a:fld>
            <a:endParaRPr lang="en-US" altLang="en-US"/>
          </a:p>
        </p:txBody>
      </p:sp>
      <p:sp>
        <p:nvSpPr>
          <p:cNvPr id="12" name="TextBox 11">
            <a:extLst>
              <a:ext uri="{FF2B5EF4-FFF2-40B4-BE49-F238E27FC236}">
                <a16:creationId xmlns:a16="http://schemas.microsoft.com/office/drawing/2014/main" id="{F7FDA646-F8D0-4F25-893E-849F338C32D8}"/>
              </a:ext>
            </a:extLst>
          </p:cNvPr>
          <p:cNvSpPr txBox="1"/>
          <p:nvPr/>
        </p:nvSpPr>
        <p:spPr>
          <a:xfrm>
            <a:off x="659296" y="4786790"/>
            <a:ext cx="3200400" cy="318610"/>
          </a:xfrm>
          <a:prstGeom prst="rect">
            <a:avLst/>
          </a:prstGeom>
          <a:noFill/>
        </p:spPr>
        <p:txBody>
          <a:bodyPr wrap="square" rtlCol="0">
            <a:spAutoFit/>
          </a:bodyPr>
          <a:lstStyle/>
          <a:p>
            <a:r>
              <a:rPr lang="en-US" sz="1400" dirty="0"/>
              <a:t>Eye in angle closure. No TM is visible. </a:t>
            </a:r>
          </a:p>
        </p:txBody>
      </p:sp>
      <p:pic>
        <p:nvPicPr>
          <p:cNvPr id="4" name="Picture 3">
            <a:extLst>
              <a:ext uri="{FF2B5EF4-FFF2-40B4-BE49-F238E27FC236}">
                <a16:creationId xmlns:a16="http://schemas.microsoft.com/office/drawing/2014/main" id="{7CB8A4AD-71D0-441C-884A-C88D6480909E}"/>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228600" y="1724721"/>
            <a:ext cx="4213856" cy="3062069"/>
          </a:xfrm>
          <a:prstGeom prst="rect">
            <a:avLst/>
          </a:prstGeom>
        </p:spPr>
      </p:pic>
      <p:pic>
        <p:nvPicPr>
          <p:cNvPr id="8" name="Picture 7">
            <a:extLst>
              <a:ext uri="{FF2B5EF4-FFF2-40B4-BE49-F238E27FC236}">
                <a16:creationId xmlns:a16="http://schemas.microsoft.com/office/drawing/2014/main" id="{5C18B231-B506-46FA-8EB2-42DE96F5A0C4}"/>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4724400" y="1716062"/>
            <a:ext cx="4213855" cy="3076114"/>
          </a:xfrm>
          <a:prstGeom prst="rect">
            <a:avLst/>
          </a:prstGeom>
        </p:spPr>
      </p:pic>
      <p:sp>
        <p:nvSpPr>
          <p:cNvPr id="9" name="Isosceles Triangle 8">
            <a:extLst>
              <a:ext uri="{FF2B5EF4-FFF2-40B4-BE49-F238E27FC236}">
                <a16:creationId xmlns:a16="http://schemas.microsoft.com/office/drawing/2014/main" id="{2E755A46-5B87-4F5C-965A-F63EF2ABA3BA}"/>
              </a:ext>
            </a:extLst>
          </p:cNvPr>
          <p:cNvSpPr/>
          <p:nvPr/>
        </p:nvSpPr>
        <p:spPr>
          <a:xfrm rot="10252543">
            <a:off x="6248186" y="2800522"/>
            <a:ext cx="152400" cy="228600"/>
          </a:xfrm>
          <a:prstGeom prst="triangl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Isosceles Triangle 12">
            <a:extLst>
              <a:ext uri="{FF2B5EF4-FFF2-40B4-BE49-F238E27FC236}">
                <a16:creationId xmlns:a16="http://schemas.microsoft.com/office/drawing/2014/main" id="{9778F3A1-ACD2-4A1F-8895-399A630F9C19}"/>
              </a:ext>
            </a:extLst>
          </p:cNvPr>
          <p:cNvSpPr/>
          <p:nvPr/>
        </p:nvSpPr>
        <p:spPr>
          <a:xfrm rot="11059675">
            <a:off x="7481553" y="2656179"/>
            <a:ext cx="189718" cy="376960"/>
          </a:xfrm>
          <a:prstGeom prst="triangl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TextBox 9">
            <a:extLst>
              <a:ext uri="{FF2B5EF4-FFF2-40B4-BE49-F238E27FC236}">
                <a16:creationId xmlns:a16="http://schemas.microsoft.com/office/drawing/2014/main" id="{5E0C5B7D-19FB-4FC2-A93A-12BD9F5E7051}"/>
              </a:ext>
            </a:extLst>
          </p:cNvPr>
          <p:cNvSpPr txBox="1"/>
          <p:nvPr/>
        </p:nvSpPr>
        <p:spPr>
          <a:xfrm>
            <a:off x="4684980" y="4786790"/>
            <a:ext cx="4213855" cy="954107"/>
          </a:xfrm>
          <a:prstGeom prst="rect">
            <a:avLst/>
          </a:prstGeom>
          <a:noFill/>
        </p:spPr>
        <p:txBody>
          <a:bodyPr wrap="square" rtlCol="0">
            <a:spAutoFit/>
          </a:bodyPr>
          <a:lstStyle/>
          <a:p>
            <a:pPr algn="ctr"/>
            <a:r>
              <a:rPr lang="en-US" sz="1400" dirty="0"/>
              <a:t>With indentation gonioscopy parts of the TM are visualized (small arrow), but here is a broad peripheral anterior synechia (large arrow) precluding visualization of the remainder of the TM.</a:t>
            </a:r>
          </a:p>
        </p:txBody>
      </p:sp>
      <p:sp>
        <p:nvSpPr>
          <p:cNvPr id="11" name="TextBox 10">
            <a:extLst>
              <a:ext uri="{FF2B5EF4-FFF2-40B4-BE49-F238E27FC236}">
                <a16:creationId xmlns:a16="http://schemas.microsoft.com/office/drawing/2014/main" id="{E6C23948-CBFE-4DD1-9F27-C4AB94056524}"/>
              </a:ext>
            </a:extLst>
          </p:cNvPr>
          <p:cNvSpPr txBox="1"/>
          <p:nvPr/>
        </p:nvSpPr>
        <p:spPr>
          <a:xfrm>
            <a:off x="2259496" y="189094"/>
            <a:ext cx="4607480" cy="400110"/>
          </a:xfrm>
          <a:prstGeom prst="rect">
            <a:avLst/>
          </a:prstGeom>
          <a:solidFill>
            <a:schemeClr val="accent1">
              <a:lumMod val="60000"/>
              <a:lumOff val="40000"/>
            </a:schemeClr>
          </a:solidFill>
        </p:spPr>
        <p:txBody>
          <a:bodyPr wrap="none" rtlCol="0">
            <a:spAutoFit/>
          </a:bodyPr>
          <a:lstStyle/>
          <a:p>
            <a:pPr algn="ctr"/>
            <a:r>
              <a:rPr lang="en-US" sz="2000" b="1" dirty="0"/>
              <a:t>Secondary Angle Closure Glaucoma</a:t>
            </a:r>
          </a:p>
        </p:txBody>
      </p:sp>
    </p:spTree>
    <p:extLst>
      <p:ext uri="{BB962C8B-B14F-4D97-AF65-F5344CB8AC3E}">
        <p14:creationId xmlns:p14="http://schemas.microsoft.com/office/powerpoint/2010/main" val="4274122649"/>
      </p:ext>
    </p:extLst>
  </p:cSld>
  <p:clrMapOvr>
    <a:masterClrMapping/>
  </p:clrMapOvr>
</p:sld>
</file>

<file path=ppt/slides/slide2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Straight Arrow Connector 12">
            <a:extLst>
              <a:ext uri="{FF2B5EF4-FFF2-40B4-BE49-F238E27FC236}">
                <a16:creationId xmlns:a16="http://schemas.microsoft.com/office/drawing/2014/main" id="{A6DE2085-829C-480C-9216-69D6039C0A37}"/>
              </a:ext>
            </a:extLst>
          </p:cNvPr>
          <p:cNvCxnSpPr>
            <a:cxnSpLocks/>
          </p:cNvCxnSpPr>
          <p:nvPr/>
        </p:nvCxnSpPr>
        <p:spPr>
          <a:xfrm>
            <a:off x="6717173" y="1828800"/>
            <a:ext cx="0" cy="3462754"/>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43014" name="Text Box 6"/>
          <p:cNvSpPr txBox="1">
            <a:spLocks noChangeArrowheads="1"/>
          </p:cNvSpPr>
          <p:nvPr/>
        </p:nvSpPr>
        <p:spPr bwMode="auto">
          <a:xfrm>
            <a:off x="533400" y="2356376"/>
            <a:ext cx="1005403"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Lens-</a:t>
            </a:r>
          </a:p>
          <a:p>
            <a:pPr algn="ctr" eaLnBrk="1" hangingPunct="1">
              <a:lnSpc>
                <a:spcPct val="80000"/>
              </a:lnSpc>
              <a:spcBef>
                <a:spcPct val="0"/>
              </a:spcBef>
              <a:buClrTx/>
              <a:buSzTx/>
              <a:buFontTx/>
              <a:buNone/>
            </a:pPr>
            <a:r>
              <a:rPr lang="en-US" altLang="en-US" sz="1800" dirty="0">
                <a:solidFill>
                  <a:schemeClr val="bg1">
                    <a:lumMod val="75000"/>
                  </a:schemeClr>
                </a:solidFill>
              </a:rPr>
              <a:t>Induced</a:t>
            </a:r>
          </a:p>
        </p:txBody>
      </p:sp>
      <p:sp>
        <p:nvSpPr>
          <p:cNvPr id="43017" name="Text Box 14"/>
          <p:cNvSpPr txBox="1">
            <a:spLocks noChangeArrowheads="1"/>
          </p:cNvSpPr>
          <p:nvPr/>
        </p:nvSpPr>
        <p:spPr bwMode="auto">
          <a:xfrm>
            <a:off x="3026498" y="2365901"/>
            <a:ext cx="1633781"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Aphakic/</a:t>
            </a:r>
          </a:p>
          <a:p>
            <a:pPr algn="ctr" eaLnBrk="1" hangingPunct="1">
              <a:lnSpc>
                <a:spcPct val="80000"/>
              </a:lnSpc>
              <a:spcBef>
                <a:spcPct val="0"/>
              </a:spcBef>
              <a:buClrTx/>
              <a:buSzTx/>
              <a:buFontTx/>
              <a:buNone/>
            </a:pPr>
            <a:r>
              <a:rPr lang="en-US" altLang="en-US" sz="1800" dirty="0" err="1">
                <a:solidFill>
                  <a:schemeClr val="bg1">
                    <a:lumMod val="75000"/>
                  </a:schemeClr>
                </a:solidFill>
              </a:rPr>
              <a:t>Pseudophakic</a:t>
            </a:r>
            <a:endParaRPr lang="en-US" altLang="en-US" sz="1800" dirty="0">
              <a:solidFill>
                <a:schemeClr val="bg1">
                  <a:lumMod val="75000"/>
                </a:schemeClr>
              </a:solidFill>
            </a:endParaRPr>
          </a:p>
        </p:txBody>
      </p:sp>
      <p:sp>
        <p:nvSpPr>
          <p:cNvPr id="43031" name="Text Box 35"/>
          <p:cNvSpPr txBox="1">
            <a:spLocks noChangeArrowheads="1"/>
          </p:cNvSpPr>
          <p:nvPr/>
        </p:nvSpPr>
        <p:spPr bwMode="auto">
          <a:xfrm>
            <a:off x="1190847" y="1295400"/>
            <a:ext cx="2473754"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solidFill>
                  <a:schemeClr val="bg1">
                    <a:lumMod val="75000"/>
                  </a:schemeClr>
                </a:solidFill>
              </a:rPr>
              <a:t>w/ Pupillary Block</a:t>
            </a:r>
          </a:p>
        </p:txBody>
      </p:sp>
      <p:sp>
        <p:nvSpPr>
          <p:cNvPr id="43032" name="Text Box 36"/>
          <p:cNvSpPr txBox="1">
            <a:spLocks noChangeArrowheads="1"/>
          </p:cNvSpPr>
          <p:nvPr/>
        </p:nvSpPr>
        <p:spPr bwMode="auto">
          <a:xfrm>
            <a:off x="5181600" y="1295400"/>
            <a:ext cx="2630848"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t>w/o Pupillary Block</a:t>
            </a:r>
          </a:p>
        </p:txBody>
      </p:sp>
      <p:sp>
        <p:nvSpPr>
          <p:cNvPr id="49" name="Rectangle 2">
            <a:extLst>
              <a:ext uri="{FF2B5EF4-FFF2-40B4-BE49-F238E27FC236}">
                <a16:creationId xmlns:a16="http://schemas.microsoft.com/office/drawing/2014/main" id="{240EE5BF-F7D2-4FC8-A5DD-F6B5423153C6}"/>
              </a:ext>
            </a:extLst>
          </p:cNvPr>
          <p:cNvSpPr>
            <a:spLocks noGrp="1" noChangeArrowheads="1"/>
          </p:cNvSpPr>
          <p:nvPr>
            <p:ph type="title"/>
          </p:nvPr>
        </p:nvSpPr>
        <p:spPr>
          <a:xfrm>
            <a:off x="457200" y="304800"/>
            <a:ext cx="7543800" cy="563562"/>
          </a:xfrm>
        </p:spPr>
        <p:txBody>
          <a:bodyPr/>
          <a:lstStyle/>
          <a:p>
            <a:pPr eaLnBrk="1" hangingPunct="1"/>
            <a:r>
              <a:rPr lang="en-US" altLang="en-US" sz="3500" dirty="0"/>
              <a:t>A</a:t>
            </a:r>
          </a:p>
        </p:txBody>
      </p:sp>
      <p:sp>
        <p:nvSpPr>
          <p:cNvPr id="50" name="TextBox 49">
            <a:extLst>
              <a:ext uri="{FF2B5EF4-FFF2-40B4-BE49-F238E27FC236}">
                <a16:creationId xmlns:a16="http://schemas.microsoft.com/office/drawing/2014/main" id="{CF426230-46C8-405C-9015-99EF57762A2E}"/>
              </a:ext>
            </a:extLst>
          </p:cNvPr>
          <p:cNvSpPr txBox="1"/>
          <p:nvPr/>
        </p:nvSpPr>
        <p:spPr>
          <a:xfrm>
            <a:off x="2259496" y="189094"/>
            <a:ext cx="4607480" cy="400110"/>
          </a:xfrm>
          <a:prstGeom prst="rect">
            <a:avLst/>
          </a:prstGeom>
          <a:solidFill>
            <a:schemeClr val="accent1">
              <a:lumMod val="60000"/>
              <a:lumOff val="40000"/>
            </a:schemeClr>
          </a:solidFill>
        </p:spPr>
        <p:txBody>
          <a:bodyPr wrap="none" rtlCol="0">
            <a:spAutoFit/>
          </a:bodyPr>
          <a:lstStyle/>
          <a:p>
            <a:pPr algn="ctr"/>
            <a:r>
              <a:rPr lang="en-US" sz="2000" b="1" dirty="0"/>
              <a:t>Secondary Angle Closure Glaucoma</a:t>
            </a:r>
          </a:p>
        </p:txBody>
      </p:sp>
      <p:sp>
        <p:nvSpPr>
          <p:cNvPr id="2" name="TextBox 1">
            <a:extLst>
              <a:ext uri="{FF2B5EF4-FFF2-40B4-BE49-F238E27FC236}">
                <a16:creationId xmlns:a16="http://schemas.microsoft.com/office/drawing/2014/main" id="{A7E30BEC-923B-4C9A-A856-BDD0D882F6B8}"/>
              </a:ext>
            </a:extLst>
          </p:cNvPr>
          <p:cNvSpPr txBox="1"/>
          <p:nvPr/>
        </p:nvSpPr>
        <p:spPr>
          <a:xfrm>
            <a:off x="887305" y="2844119"/>
            <a:ext cx="1494320" cy="338554"/>
          </a:xfrm>
          <a:prstGeom prst="rect">
            <a:avLst/>
          </a:prstGeom>
          <a:noFill/>
        </p:spPr>
        <p:txBody>
          <a:bodyPr wrap="none" rtlCol="0">
            <a:spAutoFit/>
          </a:bodyPr>
          <a:lstStyle/>
          <a:p>
            <a:r>
              <a:rPr lang="en-US" sz="1600" dirty="0" err="1">
                <a:solidFill>
                  <a:schemeClr val="bg1">
                    <a:lumMod val="75000"/>
                  </a:schemeClr>
                </a:solidFill>
              </a:rPr>
              <a:t>Phacomorphic</a:t>
            </a:r>
            <a:endParaRPr lang="en-US" sz="1600" dirty="0">
              <a:solidFill>
                <a:schemeClr val="bg1">
                  <a:lumMod val="75000"/>
                </a:schemeClr>
              </a:solidFill>
            </a:endParaRPr>
          </a:p>
        </p:txBody>
      </p:sp>
      <p:sp>
        <p:nvSpPr>
          <p:cNvPr id="51" name="TextBox 50">
            <a:extLst>
              <a:ext uri="{FF2B5EF4-FFF2-40B4-BE49-F238E27FC236}">
                <a16:creationId xmlns:a16="http://schemas.microsoft.com/office/drawing/2014/main" id="{156069D4-340B-4160-A336-EBF73557CEE0}"/>
              </a:ext>
            </a:extLst>
          </p:cNvPr>
          <p:cNvSpPr txBox="1"/>
          <p:nvPr/>
        </p:nvSpPr>
        <p:spPr>
          <a:xfrm>
            <a:off x="884725" y="3175578"/>
            <a:ext cx="1402948" cy="338554"/>
          </a:xfrm>
          <a:prstGeom prst="rect">
            <a:avLst/>
          </a:prstGeom>
          <a:noFill/>
        </p:spPr>
        <p:txBody>
          <a:bodyPr wrap="none" rtlCol="0">
            <a:spAutoFit/>
          </a:bodyPr>
          <a:lstStyle/>
          <a:p>
            <a:r>
              <a:rPr lang="en-US" sz="1600" dirty="0">
                <a:solidFill>
                  <a:schemeClr val="bg1">
                    <a:lumMod val="75000"/>
                  </a:schemeClr>
                </a:solidFill>
              </a:rPr>
              <a:t>Ectopia </a:t>
            </a:r>
            <a:r>
              <a:rPr lang="en-US" sz="1600" dirty="0" err="1">
                <a:solidFill>
                  <a:schemeClr val="bg1">
                    <a:lumMod val="75000"/>
                  </a:schemeClr>
                </a:solidFill>
              </a:rPr>
              <a:t>lentis</a:t>
            </a:r>
            <a:endParaRPr lang="en-US" sz="1600" dirty="0">
              <a:solidFill>
                <a:schemeClr val="bg1">
                  <a:lumMod val="75000"/>
                </a:schemeClr>
              </a:solidFill>
            </a:endParaRPr>
          </a:p>
        </p:txBody>
      </p:sp>
      <p:cxnSp>
        <p:nvCxnSpPr>
          <p:cNvPr id="71" name="Straight Connector 70">
            <a:extLst>
              <a:ext uri="{FF2B5EF4-FFF2-40B4-BE49-F238E27FC236}">
                <a16:creationId xmlns:a16="http://schemas.microsoft.com/office/drawing/2014/main" id="{C104938D-BA8D-4E39-9D5F-9EE2012F2F3C}"/>
              </a:ext>
            </a:extLst>
          </p:cNvPr>
          <p:cNvCxnSpPr>
            <a:cxnSpLocks/>
          </p:cNvCxnSpPr>
          <p:nvPr/>
        </p:nvCxnSpPr>
        <p:spPr>
          <a:xfrm flipH="1">
            <a:off x="762665" y="3023488"/>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2A7E4E40-472F-4E50-8A7A-45C10FDD7171}"/>
              </a:ext>
            </a:extLst>
          </p:cNvPr>
          <p:cNvCxnSpPr>
            <a:cxnSpLocks/>
          </p:cNvCxnSpPr>
          <p:nvPr/>
        </p:nvCxnSpPr>
        <p:spPr>
          <a:xfrm flipH="1">
            <a:off x="762665" y="3347853"/>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C3924889-45B9-4383-9C9E-48F0A9C27AD8}"/>
              </a:ext>
            </a:extLst>
          </p:cNvPr>
          <p:cNvCxnSpPr>
            <a:cxnSpLocks/>
          </p:cNvCxnSpPr>
          <p:nvPr/>
        </p:nvCxnSpPr>
        <p:spPr>
          <a:xfrm flipH="1">
            <a:off x="748719" y="2838976"/>
            <a:ext cx="13947" cy="5088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 name="Straight Arrow Connector 5">
            <a:extLst>
              <a:ext uri="{FF2B5EF4-FFF2-40B4-BE49-F238E27FC236}">
                <a16:creationId xmlns:a16="http://schemas.microsoft.com/office/drawing/2014/main" id="{A3439F0C-5143-461F-8F3C-2E830785DEFC}"/>
              </a:ext>
            </a:extLst>
          </p:cNvPr>
          <p:cNvCxnSpPr>
            <a:stCxn id="50" idx="2"/>
          </p:cNvCxnSpPr>
          <p:nvPr/>
        </p:nvCxnSpPr>
        <p:spPr>
          <a:xfrm flipH="1">
            <a:off x="2971800" y="589204"/>
            <a:ext cx="1591436" cy="706196"/>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0" name="Straight Arrow Connector 9">
            <a:extLst>
              <a:ext uri="{FF2B5EF4-FFF2-40B4-BE49-F238E27FC236}">
                <a16:creationId xmlns:a16="http://schemas.microsoft.com/office/drawing/2014/main" id="{84DC796E-F6ED-4FBB-82D2-A260F480BF8A}"/>
              </a:ext>
            </a:extLst>
          </p:cNvPr>
          <p:cNvCxnSpPr>
            <a:cxnSpLocks/>
          </p:cNvCxnSpPr>
          <p:nvPr/>
        </p:nvCxnSpPr>
        <p:spPr>
          <a:xfrm>
            <a:off x="4572000" y="589204"/>
            <a:ext cx="1600200" cy="706196"/>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6" name="Straight Arrow Connector 25">
            <a:extLst>
              <a:ext uri="{FF2B5EF4-FFF2-40B4-BE49-F238E27FC236}">
                <a16:creationId xmlns:a16="http://schemas.microsoft.com/office/drawing/2014/main" id="{B70E0124-9B84-41A5-8D84-A66B7838A706}"/>
              </a:ext>
            </a:extLst>
          </p:cNvPr>
          <p:cNvCxnSpPr>
            <a:cxnSpLocks/>
          </p:cNvCxnSpPr>
          <p:nvPr/>
        </p:nvCxnSpPr>
        <p:spPr>
          <a:xfrm flipH="1">
            <a:off x="1159539" y="1828800"/>
            <a:ext cx="1290435" cy="478059"/>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28" name="Straight Arrow Connector 27">
            <a:extLst>
              <a:ext uri="{FF2B5EF4-FFF2-40B4-BE49-F238E27FC236}">
                <a16:creationId xmlns:a16="http://schemas.microsoft.com/office/drawing/2014/main" id="{567A4249-5C59-4416-8A8E-1C35913900AB}"/>
              </a:ext>
            </a:extLst>
          </p:cNvPr>
          <p:cNvCxnSpPr>
            <a:cxnSpLocks/>
          </p:cNvCxnSpPr>
          <p:nvPr/>
        </p:nvCxnSpPr>
        <p:spPr>
          <a:xfrm>
            <a:off x="2449973" y="1832208"/>
            <a:ext cx="1268784"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56" name="Text Box 6">
            <a:extLst>
              <a:ext uri="{FF2B5EF4-FFF2-40B4-BE49-F238E27FC236}">
                <a16:creationId xmlns:a16="http://schemas.microsoft.com/office/drawing/2014/main" id="{557983BD-9D64-49B9-A366-A08663B0451F}"/>
              </a:ext>
            </a:extLst>
          </p:cNvPr>
          <p:cNvSpPr txBox="1">
            <a:spLocks noChangeArrowheads="1"/>
          </p:cNvSpPr>
          <p:nvPr/>
        </p:nvSpPr>
        <p:spPr bwMode="auto">
          <a:xfrm>
            <a:off x="5029200" y="2356376"/>
            <a:ext cx="813043"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r" eaLnBrk="1" hangingPunct="1">
              <a:lnSpc>
                <a:spcPct val="80000"/>
              </a:lnSpc>
              <a:spcBef>
                <a:spcPct val="0"/>
              </a:spcBef>
              <a:buClrTx/>
              <a:buSzTx/>
              <a:buFontTx/>
              <a:buNone/>
            </a:pPr>
            <a:r>
              <a:rPr lang="en-US" altLang="en-US" sz="1800" dirty="0"/>
              <a:t>‘Push’</a:t>
            </a:r>
          </a:p>
        </p:txBody>
      </p:sp>
      <p:sp>
        <p:nvSpPr>
          <p:cNvPr id="57" name="Text Box 14">
            <a:extLst>
              <a:ext uri="{FF2B5EF4-FFF2-40B4-BE49-F238E27FC236}">
                <a16:creationId xmlns:a16="http://schemas.microsoft.com/office/drawing/2014/main" id="{5DAFA1C1-3A29-4C27-A379-663FDD22E326}"/>
              </a:ext>
            </a:extLst>
          </p:cNvPr>
          <p:cNvSpPr txBox="1">
            <a:spLocks noChangeArrowheads="1"/>
          </p:cNvSpPr>
          <p:nvPr/>
        </p:nvSpPr>
        <p:spPr bwMode="auto">
          <a:xfrm>
            <a:off x="7620000" y="2365901"/>
            <a:ext cx="671979"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‘Pull’</a:t>
            </a:r>
          </a:p>
        </p:txBody>
      </p:sp>
      <p:cxnSp>
        <p:nvCxnSpPr>
          <p:cNvPr id="58" name="Straight Arrow Connector 57">
            <a:extLst>
              <a:ext uri="{FF2B5EF4-FFF2-40B4-BE49-F238E27FC236}">
                <a16:creationId xmlns:a16="http://schemas.microsoft.com/office/drawing/2014/main" id="{E874FEE9-46BD-46A3-90A3-DE7CC220FBFF}"/>
              </a:ext>
            </a:extLst>
          </p:cNvPr>
          <p:cNvCxnSpPr>
            <a:cxnSpLocks/>
          </p:cNvCxnSpPr>
          <p:nvPr/>
        </p:nvCxnSpPr>
        <p:spPr>
          <a:xfrm flipH="1">
            <a:off x="5867400" y="1828800"/>
            <a:ext cx="849775" cy="477455"/>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59" name="Straight Arrow Connector 58">
            <a:extLst>
              <a:ext uri="{FF2B5EF4-FFF2-40B4-BE49-F238E27FC236}">
                <a16:creationId xmlns:a16="http://schemas.microsoft.com/office/drawing/2014/main" id="{C370A4A1-FE96-4E70-B89E-839542A5E241}"/>
              </a:ext>
            </a:extLst>
          </p:cNvPr>
          <p:cNvCxnSpPr>
            <a:cxnSpLocks/>
          </p:cNvCxnSpPr>
          <p:nvPr/>
        </p:nvCxnSpPr>
        <p:spPr>
          <a:xfrm>
            <a:off x="6717173" y="1832208"/>
            <a:ext cx="902827" cy="474047"/>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101" name="Text Box 42">
            <a:extLst>
              <a:ext uri="{FF2B5EF4-FFF2-40B4-BE49-F238E27FC236}">
                <a16:creationId xmlns:a16="http://schemas.microsoft.com/office/drawing/2014/main" id="{334BC1A9-19DE-4364-B6DD-2EE35901B8C6}"/>
              </a:ext>
            </a:extLst>
          </p:cNvPr>
          <p:cNvSpPr txBox="1">
            <a:spLocks noChangeArrowheads="1"/>
          </p:cNvSpPr>
          <p:nvPr/>
        </p:nvSpPr>
        <p:spPr bwMode="auto">
          <a:xfrm>
            <a:off x="5551406" y="3192546"/>
            <a:ext cx="2276072"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ERD/choroidal effusion</a:t>
            </a:r>
          </a:p>
        </p:txBody>
      </p:sp>
      <p:sp>
        <p:nvSpPr>
          <p:cNvPr id="103" name="Text Box 47">
            <a:extLst>
              <a:ext uri="{FF2B5EF4-FFF2-40B4-BE49-F238E27FC236}">
                <a16:creationId xmlns:a16="http://schemas.microsoft.com/office/drawing/2014/main" id="{B8E0D8FB-F6B2-4B80-97DB-EF49CE3BCD2B}"/>
              </a:ext>
            </a:extLst>
          </p:cNvPr>
          <p:cNvSpPr txBox="1">
            <a:spLocks noChangeArrowheads="1"/>
          </p:cNvSpPr>
          <p:nvPr/>
        </p:nvSpPr>
        <p:spPr bwMode="auto">
          <a:xfrm>
            <a:off x="5543446" y="4055146"/>
            <a:ext cx="1619354"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err="1">
                <a:solidFill>
                  <a:schemeClr val="bg1">
                    <a:lumMod val="75000"/>
                  </a:schemeClr>
                </a:solidFill>
              </a:rPr>
              <a:t>Nanophthalmos</a:t>
            </a:r>
            <a:endParaRPr lang="en-US" altLang="en-US" sz="1600" dirty="0">
              <a:solidFill>
                <a:schemeClr val="bg1">
                  <a:lumMod val="75000"/>
                </a:schemeClr>
              </a:solidFill>
            </a:endParaRPr>
          </a:p>
        </p:txBody>
      </p:sp>
      <p:cxnSp>
        <p:nvCxnSpPr>
          <p:cNvPr id="104" name="Straight Connector 103">
            <a:extLst>
              <a:ext uri="{FF2B5EF4-FFF2-40B4-BE49-F238E27FC236}">
                <a16:creationId xmlns:a16="http://schemas.microsoft.com/office/drawing/2014/main" id="{49D87D4A-E317-4446-9B95-5184CB3968F3}"/>
              </a:ext>
            </a:extLst>
          </p:cNvPr>
          <p:cNvCxnSpPr>
            <a:cxnSpLocks/>
          </p:cNvCxnSpPr>
          <p:nvPr/>
        </p:nvCxnSpPr>
        <p:spPr>
          <a:xfrm flipH="1">
            <a:off x="5316229" y="2667000"/>
            <a:ext cx="7397" cy="2531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5" name="Straight Connector 104">
            <a:extLst>
              <a:ext uri="{FF2B5EF4-FFF2-40B4-BE49-F238E27FC236}">
                <a16:creationId xmlns:a16="http://schemas.microsoft.com/office/drawing/2014/main" id="{F40B6D71-75A8-4A88-864D-00D14C2F710D}"/>
              </a:ext>
            </a:extLst>
          </p:cNvPr>
          <p:cNvCxnSpPr/>
          <p:nvPr/>
        </p:nvCxnSpPr>
        <p:spPr>
          <a:xfrm flipH="1">
            <a:off x="5323624" y="2832814"/>
            <a:ext cx="24447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6" name="Straight Connector 105">
            <a:extLst>
              <a:ext uri="{FF2B5EF4-FFF2-40B4-BE49-F238E27FC236}">
                <a16:creationId xmlns:a16="http://schemas.microsoft.com/office/drawing/2014/main" id="{010BF7B2-AA07-4DCF-822D-E2DB5CC0BF59}"/>
              </a:ext>
            </a:extLst>
          </p:cNvPr>
          <p:cNvCxnSpPr/>
          <p:nvPr/>
        </p:nvCxnSpPr>
        <p:spPr>
          <a:xfrm flipH="1">
            <a:off x="5323624" y="3360065"/>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a:extLst>
              <a:ext uri="{FF2B5EF4-FFF2-40B4-BE49-F238E27FC236}">
                <a16:creationId xmlns:a16="http://schemas.microsoft.com/office/drawing/2014/main" id="{BAC8035C-3999-4C31-93CD-6C0D2ADEB73B}"/>
              </a:ext>
            </a:extLst>
          </p:cNvPr>
          <p:cNvCxnSpPr/>
          <p:nvPr/>
        </p:nvCxnSpPr>
        <p:spPr>
          <a:xfrm flipH="1">
            <a:off x="5323536" y="3786938"/>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8" name="Straight Connector 107">
            <a:extLst>
              <a:ext uri="{FF2B5EF4-FFF2-40B4-BE49-F238E27FC236}">
                <a16:creationId xmlns:a16="http://schemas.microsoft.com/office/drawing/2014/main" id="{DB64CAEE-69B4-426A-8A5B-D1269DBF0F66}"/>
              </a:ext>
            </a:extLst>
          </p:cNvPr>
          <p:cNvCxnSpPr/>
          <p:nvPr/>
        </p:nvCxnSpPr>
        <p:spPr>
          <a:xfrm flipH="1">
            <a:off x="5327493" y="4249152"/>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12" name="Straight Connector 111">
            <a:extLst>
              <a:ext uri="{FF2B5EF4-FFF2-40B4-BE49-F238E27FC236}">
                <a16:creationId xmlns:a16="http://schemas.microsoft.com/office/drawing/2014/main" id="{99A16C30-4BE4-48E5-8B65-0C5F3039B8DC}"/>
              </a:ext>
            </a:extLst>
          </p:cNvPr>
          <p:cNvCxnSpPr/>
          <p:nvPr/>
        </p:nvCxnSpPr>
        <p:spPr>
          <a:xfrm flipH="1">
            <a:off x="5333455" y="5181600"/>
            <a:ext cx="24447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13" name="Text Box 42">
            <a:extLst>
              <a:ext uri="{FF2B5EF4-FFF2-40B4-BE49-F238E27FC236}">
                <a16:creationId xmlns:a16="http://schemas.microsoft.com/office/drawing/2014/main" id="{056DFFD9-3CA2-42E7-90FE-4F14522E3504}"/>
              </a:ext>
            </a:extLst>
          </p:cNvPr>
          <p:cNvSpPr txBox="1">
            <a:spLocks noChangeArrowheads="1"/>
          </p:cNvSpPr>
          <p:nvPr/>
        </p:nvSpPr>
        <p:spPr bwMode="auto">
          <a:xfrm>
            <a:off x="5533954" y="3623846"/>
            <a:ext cx="1563248"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Retinal surgery</a:t>
            </a:r>
          </a:p>
        </p:txBody>
      </p:sp>
      <p:sp>
        <p:nvSpPr>
          <p:cNvPr id="118" name="Text Box 47">
            <a:extLst>
              <a:ext uri="{FF2B5EF4-FFF2-40B4-BE49-F238E27FC236}">
                <a16:creationId xmlns:a16="http://schemas.microsoft.com/office/drawing/2014/main" id="{3F59D898-ECAD-49F0-9425-2A1BC8DDA7B5}"/>
              </a:ext>
            </a:extLst>
          </p:cNvPr>
          <p:cNvSpPr txBox="1">
            <a:spLocks noChangeArrowheads="1"/>
          </p:cNvSpPr>
          <p:nvPr/>
        </p:nvSpPr>
        <p:spPr bwMode="auto">
          <a:xfrm>
            <a:off x="5523688" y="4538246"/>
            <a:ext cx="1414170"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Drug-induced</a:t>
            </a:r>
          </a:p>
        </p:txBody>
      </p:sp>
      <p:sp>
        <p:nvSpPr>
          <p:cNvPr id="121" name="Text Box 45">
            <a:extLst>
              <a:ext uri="{FF2B5EF4-FFF2-40B4-BE49-F238E27FC236}">
                <a16:creationId xmlns:a16="http://schemas.microsoft.com/office/drawing/2014/main" id="{261B7576-5E47-4AEB-A7FB-9A1B9ECB52C4}"/>
              </a:ext>
            </a:extLst>
          </p:cNvPr>
          <p:cNvSpPr txBox="1">
            <a:spLocks noChangeArrowheads="1"/>
          </p:cNvSpPr>
          <p:nvPr/>
        </p:nvSpPr>
        <p:spPr bwMode="auto">
          <a:xfrm>
            <a:off x="5523688" y="5013493"/>
            <a:ext cx="582211"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b="1" dirty="0">
                <a:solidFill>
                  <a:srgbClr val="002060"/>
                </a:solidFill>
              </a:rPr>
              <a:t>PFV</a:t>
            </a:r>
          </a:p>
        </p:txBody>
      </p:sp>
      <p:sp>
        <p:nvSpPr>
          <p:cNvPr id="16" name="TextBox 15">
            <a:extLst>
              <a:ext uri="{FF2B5EF4-FFF2-40B4-BE49-F238E27FC236}">
                <a16:creationId xmlns:a16="http://schemas.microsoft.com/office/drawing/2014/main" id="{984E008D-FBBA-42B4-940E-EA26772E0161}"/>
              </a:ext>
            </a:extLst>
          </p:cNvPr>
          <p:cNvSpPr txBox="1"/>
          <p:nvPr/>
        </p:nvSpPr>
        <p:spPr>
          <a:xfrm>
            <a:off x="6230528" y="5257800"/>
            <a:ext cx="1326004" cy="369332"/>
          </a:xfrm>
          <a:prstGeom prst="rect">
            <a:avLst/>
          </a:prstGeom>
          <a:noFill/>
        </p:spPr>
        <p:txBody>
          <a:bodyPr wrap="none" rtlCol="0">
            <a:spAutoFit/>
          </a:bodyPr>
          <a:lstStyle/>
          <a:p>
            <a:pPr algn="ctr"/>
            <a:r>
              <a:rPr lang="en-US" dirty="0">
                <a:solidFill>
                  <a:schemeClr val="bg1">
                    <a:lumMod val="75000"/>
                  </a:schemeClr>
                </a:solidFill>
              </a:rPr>
              <a:t>Both/Either</a:t>
            </a:r>
          </a:p>
        </p:txBody>
      </p:sp>
      <p:cxnSp>
        <p:nvCxnSpPr>
          <p:cNvPr id="125" name="Straight Connector 124">
            <a:extLst>
              <a:ext uri="{FF2B5EF4-FFF2-40B4-BE49-F238E27FC236}">
                <a16:creationId xmlns:a16="http://schemas.microsoft.com/office/drawing/2014/main" id="{01138141-D318-4ED7-A7FE-D8F2155CE890}"/>
              </a:ext>
            </a:extLst>
          </p:cNvPr>
          <p:cNvCxnSpPr/>
          <p:nvPr/>
        </p:nvCxnSpPr>
        <p:spPr>
          <a:xfrm flipH="1">
            <a:off x="5334000" y="4724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00" name="Text Box 23">
            <a:extLst>
              <a:ext uri="{FF2B5EF4-FFF2-40B4-BE49-F238E27FC236}">
                <a16:creationId xmlns:a16="http://schemas.microsoft.com/office/drawing/2014/main" id="{D8F2FCFF-2984-4836-B000-9C5601A8EAAA}"/>
              </a:ext>
            </a:extLst>
          </p:cNvPr>
          <p:cNvSpPr txBox="1">
            <a:spLocks noChangeArrowheads="1"/>
          </p:cNvSpPr>
          <p:nvPr/>
        </p:nvSpPr>
        <p:spPr bwMode="auto">
          <a:xfrm>
            <a:off x="5530369" y="2667000"/>
            <a:ext cx="2143536"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Aqueous misdirection</a:t>
            </a:r>
          </a:p>
        </p:txBody>
      </p:sp>
      <p:sp>
        <p:nvSpPr>
          <p:cNvPr id="36" name="Text Box 12">
            <a:extLst>
              <a:ext uri="{FF2B5EF4-FFF2-40B4-BE49-F238E27FC236}">
                <a16:creationId xmlns:a16="http://schemas.microsoft.com/office/drawing/2014/main" id="{071993ED-7224-452A-B759-2B89E53520F6}"/>
              </a:ext>
            </a:extLst>
          </p:cNvPr>
          <p:cNvSpPr txBox="1">
            <a:spLocks noChangeArrowheads="1"/>
          </p:cNvSpPr>
          <p:nvPr/>
        </p:nvSpPr>
        <p:spPr bwMode="auto">
          <a:xfrm>
            <a:off x="228600" y="1706463"/>
            <a:ext cx="4797334" cy="4770537"/>
          </a:xfrm>
          <a:prstGeom prst="rect">
            <a:avLst/>
          </a:prstGeom>
          <a:solidFill>
            <a:srgbClr val="FF99FF"/>
          </a:solidFill>
          <a:ln w="9525">
            <a:noFill/>
            <a:miter lim="800000"/>
            <a:headEnd/>
            <a:tailEnd/>
          </a:ln>
          <a:effec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i="1" dirty="0">
                <a:solidFill>
                  <a:srgbClr val="0000FF"/>
                </a:solidFill>
              </a:rPr>
              <a:t>What does </a:t>
            </a:r>
            <a:r>
              <a:rPr lang="en-US" altLang="en-US" sz="1600" dirty="0">
                <a:solidFill>
                  <a:srgbClr val="0000FF"/>
                </a:solidFill>
              </a:rPr>
              <a:t>PFV</a:t>
            </a:r>
            <a:r>
              <a:rPr lang="en-US" altLang="en-US" sz="1600" i="1" dirty="0">
                <a:solidFill>
                  <a:srgbClr val="0000FF"/>
                </a:solidFill>
              </a:rPr>
              <a:t> stand for in this context?</a:t>
            </a:r>
          </a:p>
          <a:p>
            <a:pPr eaLnBrk="1" hangingPunct="1">
              <a:spcBef>
                <a:spcPct val="0"/>
              </a:spcBef>
              <a:buClrTx/>
              <a:buSzTx/>
              <a:buFontTx/>
              <a:buNone/>
            </a:pPr>
            <a:r>
              <a:rPr lang="en-US" altLang="en-US" sz="1600" dirty="0">
                <a:solidFill>
                  <a:srgbClr val="0000FF"/>
                </a:solidFill>
              </a:rPr>
              <a:t>Persistent fetal vasculature</a:t>
            </a:r>
          </a:p>
          <a:p>
            <a:pPr eaLnBrk="1" hangingPunct="1">
              <a:spcBef>
                <a:spcPct val="0"/>
              </a:spcBef>
              <a:buClrTx/>
              <a:buSzTx/>
              <a:buFontTx/>
              <a:buNone/>
            </a:pPr>
            <a:endParaRPr lang="en-US" altLang="en-US" sz="1600" dirty="0">
              <a:solidFill>
                <a:srgbClr val="0000FF"/>
              </a:solidFill>
            </a:endParaRPr>
          </a:p>
          <a:p>
            <a:pPr eaLnBrk="1" hangingPunct="1">
              <a:spcBef>
                <a:spcPct val="0"/>
              </a:spcBef>
              <a:buClrTx/>
              <a:buSzTx/>
              <a:buFontTx/>
              <a:buNone/>
            </a:pPr>
            <a:r>
              <a:rPr lang="en-US" altLang="en-US" sz="1600" i="1" dirty="0">
                <a:solidFill>
                  <a:srgbClr val="0000FF"/>
                </a:solidFill>
              </a:rPr>
              <a:t>PFV comes in two forms—what are they?</a:t>
            </a:r>
          </a:p>
          <a:p>
            <a:pPr eaLnBrk="1" hangingPunct="1">
              <a:spcBef>
                <a:spcPct val="0"/>
              </a:spcBef>
              <a:buClrTx/>
              <a:buSzTx/>
              <a:buFontTx/>
              <a:buNone/>
            </a:pPr>
            <a:r>
              <a:rPr lang="en-US" altLang="en-US" sz="1600" dirty="0">
                <a:solidFill>
                  <a:srgbClr val="0000FF"/>
                </a:solidFill>
              </a:rPr>
              <a:t>Anterior and posterior</a:t>
            </a:r>
            <a:endParaRPr lang="en-US" altLang="en-US" sz="1600" dirty="0">
              <a:solidFill>
                <a:srgbClr val="FF99FF"/>
              </a:solidFill>
            </a:endParaRPr>
          </a:p>
          <a:p>
            <a:pPr eaLnBrk="1" hangingPunct="1">
              <a:spcBef>
                <a:spcPct val="0"/>
              </a:spcBef>
              <a:buClrTx/>
              <a:buSzTx/>
              <a:buFontTx/>
              <a:buNone/>
            </a:pPr>
            <a:endParaRPr lang="en-US" altLang="en-US" sz="1600" dirty="0">
              <a:solidFill>
                <a:srgbClr val="FF99FF"/>
              </a:solidFill>
            </a:endParaRPr>
          </a:p>
          <a:p>
            <a:pPr eaLnBrk="1" hangingPunct="1">
              <a:spcBef>
                <a:spcPct val="0"/>
              </a:spcBef>
              <a:buClrTx/>
              <a:buSzTx/>
              <a:buFontTx/>
              <a:buNone/>
            </a:pPr>
            <a:r>
              <a:rPr lang="en-US" altLang="en-US" sz="1600" i="1" dirty="0">
                <a:solidFill>
                  <a:srgbClr val="FF99FF"/>
                </a:solidFill>
              </a:rPr>
              <a:t>Which form can cause secondary ACG?</a:t>
            </a:r>
          </a:p>
          <a:p>
            <a:pPr eaLnBrk="1" hangingPunct="1">
              <a:spcBef>
                <a:spcPct val="0"/>
              </a:spcBef>
              <a:buClrTx/>
              <a:buSzTx/>
              <a:buFontTx/>
              <a:buNone/>
            </a:pPr>
            <a:r>
              <a:rPr lang="en-US" altLang="en-US" sz="1600" dirty="0">
                <a:solidFill>
                  <a:srgbClr val="FF99FF"/>
                </a:solidFill>
              </a:rPr>
              <a:t>The anterior</a:t>
            </a:r>
          </a:p>
          <a:p>
            <a:pPr eaLnBrk="1" hangingPunct="1">
              <a:spcBef>
                <a:spcPct val="0"/>
              </a:spcBef>
              <a:buClrTx/>
              <a:buSzTx/>
              <a:buFontTx/>
              <a:buNone/>
            </a:pPr>
            <a:endParaRPr lang="en-US" altLang="en-US" sz="1600" i="1" dirty="0">
              <a:solidFill>
                <a:srgbClr val="FF99FF"/>
              </a:solidFill>
            </a:endParaRPr>
          </a:p>
          <a:p>
            <a:pPr eaLnBrk="1" hangingPunct="1">
              <a:spcBef>
                <a:spcPct val="0"/>
              </a:spcBef>
              <a:buClrTx/>
              <a:buSzTx/>
              <a:buFontTx/>
              <a:buNone/>
            </a:pPr>
            <a:r>
              <a:rPr lang="en-US" altLang="en-US" sz="1600" i="1" dirty="0">
                <a:solidFill>
                  <a:srgbClr val="FF99FF"/>
                </a:solidFill>
              </a:rPr>
              <a:t>In general terms, how does anterior PFV manifest?</a:t>
            </a:r>
          </a:p>
          <a:p>
            <a:pPr eaLnBrk="1" hangingPunct="1">
              <a:spcBef>
                <a:spcPct val="0"/>
              </a:spcBef>
              <a:buClrTx/>
              <a:buSzTx/>
              <a:buFontTx/>
              <a:buNone/>
            </a:pPr>
            <a:r>
              <a:rPr lang="en-US" altLang="en-US" sz="1600" dirty="0">
                <a:solidFill>
                  <a:srgbClr val="FF99FF"/>
                </a:solidFill>
              </a:rPr>
              <a:t>As a retrolental fibrovascular membrane that contracts over time, in the process shallowing the AC angle</a:t>
            </a:r>
          </a:p>
          <a:p>
            <a:pPr eaLnBrk="1" hangingPunct="1">
              <a:spcBef>
                <a:spcPct val="0"/>
              </a:spcBef>
              <a:buClrTx/>
              <a:buSzTx/>
              <a:buFontTx/>
              <a:buNone/>
            </a:pPr>
            <a:endParaRPr lang="en-US" altLang="en-US" sz="1600" i="1" dirty="0">
              <a:solidFill>
                <a:srgbClr val="FF99FF"/>
              </a:solidFill>
            </a:endParaRPr>
          </a:p>
          <a:p>
            <a:pPr eaLnBrk="1" hangingPunct="1">
              <a:spcBef>
                <a:spcPct val="0"/>
              </a:spcBef>
              <a:buClrTx/>
              <a:buSzTx/>
              <a:buFontTx/>
              <a:buNone/>
            </a:pPr>
            <a:r>
              <a:rPr lang="en-US" altLang="en-US" sz="1600" i="1" dirty="0">
                <a:solidFill>
                  <a:srgbClr val="FF99FF"/>
                </a:solidFill>
              </a:rPr>
              <a:t>What is the inheritance pattern for PFV?</a:t>
            </a:r>
          </a:p>
          <a:p>
            <a:pPr eaLnBrk="1" hangingPunct="1">
              <a:spcBef>
                <a:spcPct val="0"/>
              </a:spcBef>
              <a:buClrTx/>
              <a:buSzTx/>
              <a:buFontTx/>
              <a:buNone/>
            </a:pPr>
            <a:r>
              <a:rPr lang="en-US" altLang="en-US" sz="1600" dirty="0">
                <a:solidFill>
                  <a:srgbClr val="FF99FF"/>
                </a:solidFill>
              </a:rPr>
              <a:t>None (it is sporadic)</a:t>
            </a:r>
          </a:p>
          <a:p>
            <a:pPr eaLnBrk="1" hangingPunct="1">
              <a:spcBef>
                <a:spcPct val="0"/>
              </a:spcBef>
              <a:buClrTx/>
              <a:buSzTx/>
              <a:buFontTx/>
              <a:buNone/>
            </a:pPr>
            <a:endParaRPr lang="en-US" altLang="en-US" sz="1600" dirty="0">
              <a:solidFill>
                <a:srgbClr val="FF99FF"/>
              </a:solidFill>
            </a:endParaRPr>
          </a:p>
          <a:p>
            <a:pPr eaLnBrk="1" hangingPunct="1">
              <a:spcBef>
                <a:spcPct val="0"/>
              </a:spcBef>
              <a:buClrTx/>
              <a:buSzTx/>
              <a:buFontTx/>
              <a:buNone/>
            </a:pPr>
            <a:r>
              <a:rPr lang="en-US" altLang="en-US" sz="1600" i="1" dirty="0">
                <a:solidFill>
                  <a:srgbClr val="FF99FF"/>
                </a:solidFill>
              </a:rPr>
              <a:t>Does it present unilaterally, or bilaterally?</a:t>
            </a:r>
          </a:p>
          <a:p>
            <a:pPr eaLnBrk="1" hangingPunct="1">
              <a:spcBef>
                <a:spcPct val="0"/>
              </a:spcBef>
              <a:buClrTx/>
              <a:buSzTx/>
              <a:buFontTx/>
              <a:buNone/>
            </a:pPr>
            <a:r>
              <a:rPr lang="en-US" altLang="en-US" sz="1600" dirty="0">
                <a:solidFill>
                  <a:srgbClr val="FF99FF"/>
                </a:solidFill>
              </a:rPr>
              <a:t>It is unilateral in  90%  of cases</a:t>
            </a:r>
          </a:p>
        </p:txBody>
      </p:sp>
      <p:sp>
        <p:nvSpPr>
          <p:cNvPr id="38" name="Oval 37">
            <a:extLst>
              <a:ext uri="{FF2B5EF4-FFF2-40B4-BE49-F238E27FC236}">
                <a16:creationId xmlns:a16="http://schemas.microsoft.com/office/drawing/2014/main" id="{1B858FCB-C411-4AE3-B331-4E8A3BAC38F9}"/>
              </a:ext>
            </a:extLst>
          </p:cNvPr>
          <p:cNvSpPr/>
          <p:nvPr/>
        </p:nvSpPr>
        <p:spPr>
          <a:xfrm>
            <a:off x="5486400" y="4983246"/>
            <a:ext cx="664262" cy="396707"/>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841512107"/>
      </p:ext>
    </p:extLst>
  </p:cSld>
  <p:clrMapOvr>
    <a:masterClrMapping/>
  </p:clrMapOvr>
</p:sld>
</file>

<file path=ppt/slides/slide2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Straight Arrow Connector 12">
            <a:extLst>
              <a:ext uri="{FF2B5EF4-FFF2-40B4-BE49-F238E27FC236}">
                <a16:creationId xmlns:a16="http://schemas.microsoft.com/office/drawing/2014/main" id="{A6DE2085-829C-480C-9216-69D6039C0A37}"/>
              </a:ext>
            </a:extLst>
          </p:cNvPr>
          <p:cNvCxnSpPr>
            <a:cxnSpLocks/>
          </p:cNvCxnSpPr>
          <p:nvPr/>
        </p:nvCxnSpPr>
        <p:spPr>
          <a:xfrm>
            <a:off x="6717173" y="1828800"/>
            <a:ext cx="0" cy="3462754"/>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43014" name="Text Box 6"/>
          <p:cNvSpPr txBox="1">
            <a:spLocks noChangeArrowheads="1"/>
          </p:cNvSpPr>
          <p:nvPr/>
        </p:nvSpPr>
        <p:spPr bwMode="auto">
          <a:xfrm>
            <a:off x="533400" y="2356376"/>
            <a:ext cx="1005403"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Lens-</a:t>
            </a:r>
          </a:p>
          <a:p>
            <a:pPr algn="ctr" eaLnBrk="1" hangingPunct="1">
              <a:lnSpc>
                <a:spcPct val="80000"/>
              </a:lnSpc>
              <a:spcBef>
                <a:spcPct val="0"/>
              </a:spcBef>
              <a:buClrTx/>
              <a:buSzTx/>
              <a:buFontTx/>
              <a:buNone/>
            </a:pPr>
            <a:r>
              <a:rPr lang="en-US" altLang="en-US" sz="1800" dirty="0">
                <a:solidFill>
                  <a:schemeClr val="bg1">
                    <a:lumMod val="75000"/>
                  </a:schemeClr>
                </a:solidFill>
              </a:rPr>
              <a:t>Induced</a:t>
            </a:r>
          </a:p>
        </p:txBody>
      </p:sp>
      <p:sp>
        <p:nvSpPr>
          <p:cNvPr id="43017" name="Text Box 14"/>
          <p:cNvSpPr txBox="1">
            <a:spLocks noChangeArrowheads="1"/>
          </p:cNvSpPr>
          <p:nvPr/>
        </p:nvSpPr>
        <p:spPr bwMode="auto">
          <a:xfrm>
            <a:off x="3026498" y="2365901"/>
            <a:ext cx="1633781"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Aphakic/</a:t>
            </a:r>
          </a:p>
          <a:p>
            <a:pPr algn="ctr" eaLnBrk="1" hangingPunct="1">
              <a:lnSpc>
                <a:spcPct val="80000"/>
              </a:lnSpc>
              <a:spcBef>
                <a:spcPct val="0"/>
              </a:spcBef>
              <a:buClrTx/>
              <a:buSzTx/>
              <a:buFontTx/>
              <a:buNone/>
            </a:pPr>
            <a:r>
              <a:rPr lang="en-US" altLang="en-US" sz="1800" dirty="0" err="1">
                <a:solidFill>
                  <a:schemeClr val="bg1">
                    <a:lumMod val="75000"/>
                  </a:schemeClr>
                </a:solidFill>
              </a:rPr>
              <a:t>Pseudophakic</a:t>
            </a:r>
            <a:endParaRPr lang="en-US" altLang="en-US" sz="1800" dirty="0">
              <a:solidFill>
                <a:schemeClr val="bg1">
                  <a:lumMod val="75000"/>
                </a:schemeClr>
              </a:solidFill>
            </a:endParaRPr>
          </a:p>
        </p:txBody>
      </p:sp>
      <p:sp>
        <p:nvSpPr>
          <p:cNvPr id="43031" name="Text Box 35"/>
          <p:cNvSpPr txBox="1">
            <a:spLocks noChangeArrowheads="1"/>
          </p:cNvSpPr>
          <p:nvPr/>
        </p:nvSpPr>
        <p:spPr bwMode="auto">
          <a:xfrm>
            <a:off x="1190847" y="1295400"/>
            <a:ext cx="2473754"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solidFill>
                  <a:schemeClr val="bg1">
                    <a:lumMod val="75000"/>
                  </a:schemeClr>
                </a:solidFill>
              </a:rPr>
              <a:t>w/ Pupillary Block</a:t>
            </a:r>
          </a:p>
        </p:txBody>
      </p:sp>
      <p:sp>
        <p:nvSpPr>
          <p:cNvPr id="43032" name="Text Box 36"/>
          <p:cNvSpPr txBox="1">
            <a:spLocks noChangeArrowheads="1"/>
          </p:cNvSpPr>
          <p:nvPr/>
        </p:nvSpPr>
        <p:spPr bwMode="auto">
          <a:xfrm>
            <a:off x="5181600" y="1295400"/>
            <a:ext cx="2630848"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t>w/o Pupillary Block</a:t>
            </a:r>
          </a:p>
        </p:txBody>
      </p:sp>
      <p:sp>
        <p:nvSpPr>
          <p:cNvPr id="49" name="Rectangle 2">
            <a:extLst>
              <a:ext uri="{FF2B5EF4-FFF2-40B4-BE49-F238E27FC236}">
                <a16:creationId xmlns:a16="http://schemas.microsoft.com/office/drawing/2014/main" id="{240EE5BF-F7D2-4FC8-A5DD-F6B5423153C6}"/>
              </a:ext>
            </a:extLst>
          </p:cNvPr>
          <p:cNvSpPr>
            <a:spLocks noGrp="1" noChangeArrowheads="1"/>
          </p:cNvSpPr>
          <p:nvPr>
            <p:ph type="title"/>
          </p:nvPr>
        </p:nvSpPr>
        <p:spPr>
          <a:xfrm>
            <a:off x="457200" y="304800"/>
            <a:ext cx="7543800" cy="563562"/>
          </a:xfrm>
        </p:spPr>
        <p:txBody>
          <a:bodyPr/>
          <a:lstStyle/>
          <a:p>
            <a:pPr eaLnBrk="1" hangingPunct="1"/>
            <a:r>
              <a:rPr lang="en-US" altLang="en-US" sz="3500" dirty="0"/>
              <a:t>Q</a:t>
            </a:r>
          </a:p>
        </p:txBody>
      </p:sp>
      <p:sp>
        <p:nvSpPr>
          <p:cNvPr id="50" name="TextBox 49">
            <a:extLst>
              <a:ext uri="{FF2B5EF4-FFF2-40B4-BE49-F238E27FC236}">
                <a16:creationId xmlns:a16="http://schemas.microsoft.com/office/drawing/2014/main" id="{CF426230-46C8-405C-9015-99EF57762A2E}"/>
              </a:ext>
            </a:extLst>
          </p:cNvPr>
          <p:cNvSpPr txBox="1"/>
          <p:nvPr/>
        </p:nvSpPr>
        <p:spPr>
          <a:xfrm>
            <a:off x="2259496" y="189094"/>
            <a:ext cx="4607480" cy="400110"/>
          </a:xfrm>
          <a:prstGeom prst="rect">
            <a:avLst/>
          </a:prstGeom>
          <a:solidFill>
            <a:schemeClr val="accent1">
              <a:lumMod val="60000"/>
              <a:lumOff val="40000"/>
            </a:schemeClr>
          </a:solidFill>
        </p:spPr>
        <p:txBody>
          <a:bodyPr wrap="none" rtlCol="0">
            <a:spAutoFit/>
          </a:bodyPr>
          <a:lstStyle/>
          <a:p>
            <a:pPr algn="ctr"/>
            <a:r>
              <a:rPr lang="en-US" sz="2000" b="1" dirty="0"/>
              <a:t>Secondary Angle Closure Glaucoma</a:t>
            </a:r>
          </a:p>
        </p:txBody>
      </p:sp>
      <p:sp>
        <p:nvSpPr>
          <p:cNvPr id="2" name="TextBox 1">
            <a:extLst>
              <a:ext uri="{FF2B5EF4-FFF2-40B4-BE49-F238E27FC236}">
                <a16:creationId xmlns:a16="http://schemas.microsoft.com/office/drawing/2014/main" id="{A7E30BEC-923B-4C9A-A856-BDD0D882F6B8}"/>
              </a:ext>
            </a:extLst>
          </p:cNvPr>
          <p:cNvSpPr txBox="1"/>
          <p:nvPr/>
        </p:nvSpPr>
        <p:spPr>
          <a:xfrm>
            <a:off x="887305" y="2844119"/>
            <a:ext cx="1494320" cy="338554"/>
          </a:xfrm>
          <a:prstGeom prst="rect">
            <a:avLst/>
          </a:prstGeom>
          <a:noFill/>
        </p:spPr>
        <p:txBody>
          <a:bodyPr wrap="none" rtlCol="0">
            <a:spAutoFit/>
          </a:bodyPr>
          <a:lstStyle/>
          <a:p>
            <a:r>
              <a:rPr lang="en-US" sz="1600" dirty="0" err="1">
                <a:solidFill>
                  <a:schemeClr val="bg1">
                    <a:lumMod val="75000"/>
                  </a:schemeClr>
                </a:solidFill>
              </a:rPr>
              <a:t>Phacomorphic</a:t>
            </a:r>
            <a:endParaRPr lang="en-US" sz="1600" dirty="0">
              <a:solidFill>
                <a:schemeClr val="bg1">
                  <a:lumMod val="75000"/>
                </a:schemeClr>
              </a:solidFill>
            </a:endParaRPr>
          </a:p>
        </p:txBody>
      </p:sp>
      <p:sp>
        <p:nvSpPr>
          <p:cNvPr id="51" name="TextBox 50">
            <a:extLst>
              <a:ext uri="{FF2B5EF4-FFF2-40B4-BE49-F238E27FC236}">
                <a16:creationId xmlns:a16="http://schemas.microsoft.com/office/drawing/2014/main" id="{156069D4-340B-4160-A336-EBF73557CEE0}"/>
              </a:ext>
            </a:extLst>
          </p:cNvPr>
          <p:cNvSpPr txBox="1"/>
          <p:nvPr/>
        </p:nvSpPr>
        <p:spPr>
          <a:xfrm>
            <a:off x="884725" y="3175578"/>
            <a:ext cx="1402948" cy="338554"/>
          </a:xfrm>
          <a:prstGeom prst="rect">
            <a:avLst/>
          </a:prstGeom>
          <a:noFill/>
        </p:spPr>
        <p:txBody>
          <a:bodyPr wrap="none" rtlCol="0">
            <a:spAutoFit/>
          </a:bodyPr>
          <a:lstStyle/>
          <a:p>
            <a:r>
              <a:rPr lang="en-US" sz="1600" dirty="0">
                <a:solidFill>
                  <a:schemeClr val="bg1">
                    <a:lumMod val="75000"/>
                  </a:schemeClr>
                </a:solidFill>
              </a:rPr>
              <a:t>Ectopia </a:t>
            </a:r>
            <a:r>
              <a:rPr lang="en-US" sz="1600" dirty="0" err="1">
                <a:solidFill>
                  <a:schemeClr val="bg1">
                    <a:lumMod val="75000"/>
                  </a:schemeClr>
                </a:solidFill>
              </a:rPr>
              <a:t>lentis</a:t>
            </a:r>
            <a:endParaRPr lang="en-US" sz="1600" dirty="0">
              <a:solidFill>
                <a:schemeClr val="bg1">
                  <a:lumMod val="75000"/>
                </a:schemeClr>
              </a:solidFill>
            </a:endParaRPr>
          </a:p>
        </p:txBody>
      </p:sp>
      <p:cxnSp>
        <p:nvCxnSpPr>
          <p:cNvPr id="71" name="Straight Connector 70">
            <a:extLst>
              <a:ext uri="{FF2B5EF4-FFF2-40B4-BE49-F238E27FC236}">
                <a16:creationId xmlns:a16="http://schemas.microsoft.com/office/drawing/2014/main" id="{C104938D-BA8D-4E39-9D5F-9EE2012F2F3C}"/>
              </a:ext>
            </a:extLst>
          </p:cNvPr>
          <p:cNvCxnSpPr>
            <a:cxnSpLocks/>
          </p:cNvCxnSpPr>
          <p:nvPr/>
        </p:nvCxnSpPr>
        <p:spPr>
          <a:xfrm flipH="1">
            <a:off x="762665" y="3023488"/>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2A7E4E40-472F-4E50-8A7A-45C10FDD7171}"/>
              </a:ext>
            </a:extLst>
          </p:cNvPr>
          <p:cNvCxnSpPr>
            <a:cxnSpLocks/>
          </p:cNvCxnSpPr>
          <p:nvPr/>
        </p:nvCxnSpPr>
        <p:spPr>
          <a:xfrm flipH="1">
            <a:off x="762665" y="3347853"/>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C3924889-45B9-4383-9C9E-48F0A9C27AD8}"/>
              </a:ext>
            </a:extLst>
          </p:cNvPr>
          <p:cNvCxnSpPr>
            <a:cxnSpLocks/>
          </p:cNvCxnSpPr>
          <p:nvPr/>
        </p:nvCxnSpPr>
        <p:spPr>
          <a:xfrm flipH="1">
            <a:off x="748719" y="2838976"/>
            <a:ext cx="13947" cy="5088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 name="Straight Arrow Connector 5">
            <a:extLst>
              <a:ext uri="{FF2B5EF4-FFF2-40B4-BE49-F238E27FC236}">
                <a16:creationId xmlns:a16="http://schemas.microsoft.com/office/drawing/2014/main" id="{A3439F0C-5143-461F-8F3C-2E830785DEFC}"/>
              </a:ext>
            </a:extLst>
          </p:cNvPr>
          <p:cNvCxnSpPr>
            <a:stCxn id="50" idx="2"/>
          </p:cNvCxnSpPr>
          <p:nvPr/>
        </p:nvCxnSpPr>
        <p:spPr>
          <a:xfrm flipH="1">
            <a:off x="2971800" y="589204"/>
            <a:ext cx="1591436" cy="706196"/>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0" name="Straight Arrow Connector 9">
            <a:extLst>
              <a:ext uri="{FF2B5EF4-FFF2-40B4-BE49-F238E27FC236}">
                <a16:creationId xmlns:a16="http://schemas.microsoft.com/office/drawing/2014/main" id="{84DC796E-F6ED-4FBB-82D2-A260F480BF8A}"/>
              </a:ext>
            </a:extLst>
          </p:cNvPr>
          <p:cNvCxnSpPr>
            <a:cxnSpLocks/>
          </p:cNvCxnSpPr>
          <p:nvPr/>
        </p:nvCxnSpPr>
        <p:spPr>
          <a:xfrm>
            <a:off x="4572000" y="589204"/>
            <a:ext cx="1600200" cy="706196"/>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6" name="Straight Arrow Connector 25">
            <a:extLst>
              <a:ext uri="{FF2B5EF4-FFF2-40B4-BE49-F238E27FC236}">
                <a16:creationId xmlns:a16="http://schemas.microsoft.com/office/drawing/2014/main" id="{B70E0124-9B84-41A5-8D84-A66B7838A706}"/>
              </a:ext>
            </a:extLst>
          </p:cNvPr>
          <p:cNvCxnSpPr>
            <a:cxnSpLocks/>
          </p:cNvCxnSpPr>
          <p:nvPr/>
        </p:nvCxnSpPr>
        <p:spPr>
          <a:xfrm flipH="1">
            <a:off x="1159539" y="1828800"/>
            <a:ext cx="1290435" cy="478059"/>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28" name="Straight Arrow Connector 27">
            <a:extLst>
              <a:ext uri="{FF2B5EF4-FFF2-40B4-BE49-F238E27FC236}">
                <a16:creationId xmlns:a16="http://schemas.microsoft.com/office/drawing/2014/main" id="{567A4249-5C59-4416-8A8E-1C35913900AB}"/>
              </a:ext>
            </a:extLst>
          </p:cNvPr>
          <p:cNvCxnSpPr>
            <a:cxnSpLocks/>
          </p:cNvCxnSpPr>
          <p:nvPr/>
        </p:nvCxnSpPr>
        <p:spPr>
          <a:xfrm>
            <a:off x="2449973" y="1832208"/>
            <a:ext cx="1268784"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56" name="Text Box 6">
            <a:extLst>
              <a:ext uri="{FF2B5EF4-FFF2-40B4-BE49-F238E27FC236}">
                <a16:creationId xmlns:a16="http://schemas.microsoft.com/office/drawing/2014/main" id="{557983BD-9D64-49B9-A366-A08663B0451F}"/>
              </a:ext>
            </a:extLst>
          </p:cNvPr>
          <p:cNvSpPr txBox="1">
            <a:spLocks noChangeArrowheads="1"/>
          </p:cNvSpPr>
          <p:nvPr/>
        </p:nvSpPr>
        <p:spPr bwMode="auto">
          <a:xfrm>
            <a:off x="5029200" y="2356376"/>
            <a:ext cx="813043"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r" eaLnBrk="1" hangingPunct="1">
              <a:lnSpc>
                <a:spcPct val="80000"/>
              </a:lnSpc>
              <a:spcBef>
                <a:spcPct val="0"/>
              </a:spcBef>
              <a:buClrTx/>
              <a:buSzTx/>
              <a:buFontTx/>
              <a:buNone/>
            </a:pPr>
            <a:r>
              <a:rPr lang="en-US" altLang="en-US" sz="1800" dirty="0"/>
              <a:t>‘Push’</a:t>
            </a:r>
          </a:p>
        </p:txBody>
      </p:sp>
      <p:sp>
        <p:nvSpPr>
          <p:cNvPr id="57" name="Text Box 14">
            <a:extLst>
              <a:ext uri="{FF2B5EF4-FFF2-40B4-BE49-F238E27FC236}">
                <a16:creationId xmlns:a16="http://schemas.microsoft.com/office/drawing/2014/main" id="{5DAFA1C1-3A29-4C27-A379-663FDD22E326}"/>
              </a:ext>
            </a:extLst>
          </p:cNvPr>
          <p:cNvSpPr txBox="1">
            <a:spLocks noChangeArrowheads="1"/>
          </p:cNvSpPr>
          <p:nvPr/>
        </p:nvSpPr>
        <p:spPr bwMode="auto">
          <a:xfrm>
            <a:off x="7620000" y="2365901"/>
            <a:ext cx="671979"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‘Pull’</a:t>
            </a:r>
          </a:p>
        </p:txBody>
      </p:sp>
      <p:cxnSp>
        <p:nvCxnSpPr>
          <p:cNvPr id="58" name="Straight Arrow Connector 57">
            <a:extLst>
              <a:ext uri="{FF2B5EF4-FFF2-40B4-BE49-F238E27FC236}">
                <a16:creationId xmlns:a16="http://schemas.microsoft.com/office/drawing/2014/main" id="{E874FEE9-46BD-46A3-90A3-DE7CC220FBFF}"/>
              </a:ext>
            </a:extLst>
          </p:cNvPr>
          <p:cNvCxnSpPr>
            <a:cxnSpLocks/>
          </p:cNvCxnSpPr>
          <p:nvPr/>
        </p:nvCxnSpPr>
        <p:spPr>
          <a:xfrm flipH="1">
            <a:off x="5867400" y="1828800"/>
            <a:ext cx="849775" cy="477455"/>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59" name="Straight Arrow Connector 58">
            <a:extLst>
              <a:ext uri="{FF2B5EF4-FFF2-40B4-BE49-F238E27FC236}">
                <a16:creationId xmlns:a16="http://schemas.microsoft.com/office/drawing/2014/main" id="{C370A4A1-FE96-4E70-B89E-839542A5E241}"/>
              </a:ext>
            </a:extLst>
          </p:cNvPr>
          <p:cNvCxnSpPr>
            <a:cxnSpLocks/>
          </p:cNvCxnSpPr>
          <p:nvPr/>
        </p:nvCxnSpPr>
        <p:spPr>
          <a:xfrm>
            <a:off x="6717173" y="1832208"/>
            <a:ext cx="902827" cy="474047"/>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101" name="Text Box 42">
            <a:extLst>
              <a:ext uri="{FF2B5EF4-FFF2-40B4-BE49-F238E27FC236}">
                <a16:creationId xmlns:a16="http://schemas.microsoft.com/office/drawing/2014/main" id="{334BC1A9-19DE-4364-B6DD-2EE35901B8C6}"/>
              </a:ext>
            </a:extLst>
          </p:cNvPr>
          <p:cNvSpPr txBox="1">
            <a:spLocks noChangeArrowheads="1"/>
          </p:cNvSpPr>
          <p:nvPr/>
        </p:nvSpPr>
        <p:spPr bwMode="auto">
          <a:xfrm>
            <a:off x="5551406" y="3192546"/>
            <a:ext cx="2276072"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ERD/choroidal effusion</a:t>
            </a:r>
          </a:p>
        </p:txBody>
      </p:sp>
      <p:sp>
        <p:nvSpPr>
          <p:cNvPr id="103" name="Text Box 47">
            <a:extLst>
              <a:ext uri="{FF2B5EF4-FFF2-40B4-BE49-F238E27FC236}">
                <a16:creationId xmlns:a16="http://schemas.microsoft.com/office/drawing/2014/main" id="{B8E0D8FB-F6B2-4B80-97DB-EF49CE3BCD2B}"/>
              </a:ext>
            </a:extLst>
          </p:cNvPr>
          <p:cNvSpPr txBox="1">
            <a:spLocks noChangeArrowheads="1"/>
          </p:cNvSpPr>
          <p:nvPr/>
        </p:nvSpPr>
        <p:spPr bwMode="auto">
          <a:xfrm>
            <a:off x="5543446" y="4055146"/>
            <a:ext cx="1619354"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err="1">
                <a:solidFill>
                  <a:schemeClr val="bg1">
                    <a:lumMod val="75000"/>
                  </a:schemeClr>
                </a:solidFill>
              </a:rPr>
              <a:t>Nanophthalmos</a:t>
            </a:r>
            <a:endParaRPr lang="en-US" altLang="en-US" sz="1600" dirty="0">
              <a:solidFill>
                <a:schemeClr val="bg1">
                  <a:lumMod val="75000"/>
                </a:schemeClr>
              </a:solidFill>
            </a:endParaRPr>
          </a:p>
        </p:txBody>
      </p:sp>
      <p:cxnSp>
        <p:nvCxnSpPr>
          <p:cNvPr id="104" name="Straight Connector 103">
            <a:extLst>
              <a:ext uri="{FF2B5EF4-FFF2-40B4-BE49-F238E27FC236}">
                <a16:creationId xmlns:a16="http://schemas.microsoft.com/office/drawing/2014/main" id="{49D87D4A-E317-4446-9B95-5184CB3968F3}"/>
              </a:ext>
            </a:extLst>
          </p:cNvPr>
          <p:cNvCxnSpPr>
            <a:cxnSpLocks/>
          </p:cNvCxnSpPr>
          <p:nvPr/>
        </p:nvCxnSpPr>
        <p:spPr>
          <a:xfrm flipH="1">
            <a:off x="5316229" y="2667000"/>
            <a:ext cx="7397" cy="2531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5" name="Straight Connector 104">
            <a:extLst>
              <a:ext uri="{FF2B5EF4-FFF2-40B4-BE49-F238E27FC236}">
                <a16:creationId xmlns:a16="http://schemas.microsoft.com/office/drawing/2014/main" id="{F40B6D71-75A8-4A88-864D-00D14C2F710D}"/>
              </a:ext>
            </a:extLst>
          </p:cNvPr>
          <p:cNvCxnSpPr/>
          <p:nvPr/>
        </p:nvCxnSpPr>
        <p:spPr>
          <a:xfrm flipH="1">
            <a:off x="5323624" y="2832814"/>
            <a:ext cx="24447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6" name="Straight Connector 105">
            <a:extLst>
              <a:ext uri="{FF2B5EF4-FFF2-40B4-BE49-F238E27FC236}">
                <a16:creationId xmlns:a16="http://schemas.microsoft.com/office/drawing/2014/main" id="{010BF7B2-AA07-4DCF-822D-E2DB5CC0BF59}"/>
              </a:ext>
            </a:extLst>
          </p:cNvPr>
          <p:cNvCxnSpPr/>
          <p:nvPr/>
        </p:nvCxnSpPr>
        <p:spPr>
          <a:xfrm flipH="1">
            <a:off x="5323624" y="3360065"/>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a:extLst>
              <a:ext uri="{FF2B5EF4-FFF2-40B4-BE49-F238E27FC236}">
                <a16:creationId xmlns:a16="http://schemas.microsoft.com/office/drawing/2014/main" id="{BAC8035C-3999-4C31-93CD-6C0D2ADEB73B}"/>
              </a:ext>
            </a:extLst>
          </p:cNvPr>
          <p:cNvCxnSpPr/>
          <p:nvPr/>
        </p:nvCxnSpPr>
        <p:spPr>
          <a:xfrm flipH="1">
            <a:off x="5323536" y="3786938"/>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8" name="Straight Connector 107">
            <a:extLst>
              <a:ext uri="{FF2B5EF4-FFF2-40B4-BE49-F238E27FC236}">
                <a16:creationId xmlns:a16="http://schemas.microsoft.com/office/drawing/2014/main" id="{DB64CAEE-69B4-426A-8A5B-D1269DBF0F66}"/>
              </a:ext>
            </a:extLst>
          </p:cNvPr>
          <p:cNvCxnSpPr/>
          <p:nvPr/>
        </p:nvCxnSpPr>
        <p:spPr>
          <a:xfrm flipH="1">
            <a:off x="5327493" y="4249152"/>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12" name="Straight Connector 111">
            <a:extLst>
              <a:ext uri="{FF2B5EF4-FFF2-40B4-BE49-F238E27FC236}">
                <a16:creationId xmlns:a16="http://schemas.microsoft.com/office/drawing/2014/main" id="{99A16C30-4BE4-48E5-8B65-0C5F3039B8DC}"/>
              </a:ext>
            </a:extLst>
          </p:cNvPr>
          <p:cNvCxnSpPr/>
          <p:nvPr/>
        </p:nvCxnSpPr>
        <p:spPr>
          <a:xfrm flipH="1">
            <a:off x="5333455" y="5181600"/>
            <a:ext cx="24447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13" name="Text Box 42">
            <a:extLst>
              <a:ext uri="{FF2B5EF4-FFF2-40B4-BE49-F238E27FC236}">
                <a16:creationId xmlns:a16="http://schemas.microsoft.com/office/drawing/2014/main" id="{056DFFD9-3CA2-42E7-90FE-4F14522E3504}"/>
              </a:ext>
            </a:extLst>
          </p:cNvPr>
          <p:cNvSpPr txBox="1">
            <a:spLocks noChangeArrowheads="1"/>
          </p:cNvSpPr>
          <p:nvPr/>
        </p:nvSpPr>
        <p:spPr bwMode="auto">
          <a:xfrm>
            <a:off x="5533954" y="3623846"/>
            <a:ext cx="1563248"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Retinal surgery</a:t>
            </a:r>
          </a:p>
        </p:txBody>
      </p:sp>
      <p:sp>
        <p:nvSpPr>
          <p:cNvPr id="118" name="Text Box 47">
            <a:extLst>
              <a:ext uri="{FF2B5EF4-FFF2-40B4-BE49-F238E27FC236}">
                <a16:creationId xmlns:a16="http://schemas.microsoft.com/office/drawing/2014/main" id="{3F59D898-ECAD-49F0-9425-2A1BC8DDA7B5}"/>
              </a:ext>
            </a:extLst>
          </p:cNvPr>
          <p:cNvSpPr txBox="1">
            <a:spLocks noChangeArrowheads="1"/>
          </p:cNvSpPr>
          <p:nvPr/>
        </p:nvSpPr>
        <p:spPr bwMode="auto">
          <a:xfrm>
            <a:off x="5523688" y="4538246"/>
            <a:ext cx="1414170"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Drug-induced</a:t>
            </a:r>
          </a:p>
        </p:txBody>
      </p:sp>
      <p:sp>
        <p:nvSpPr>
          <p:cNvPr id="121" name="Text Box 45">
            <a:extLst>
              <a:ext uri="{FF2B5EF4-FFF2-40B4-BE49-F238E27FC236}">
                <a16:creationId xmlns:a16="http://schemas.microsoft.com/office/drawing/2014/main" id="{261B7576-5E47-4AEB-A7FB-9A1B9ECB52C4}"/>
              </a:ext>
            </a:extLst>
          </p:cNvPr>
          <p:cNvSpPr txBox="1">
            <a:spLocks noChangeArrowheads="1"/>
          </p:cNvSpPr>
          <p:nvPr/>
        </p:nvSpPr>
        <p:spPr bwMode="auto">
          <a:xfrm>
            <a:off x="5523688" y="5013493"/>
            <a:ext cx="582211"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b="1" dirty="0">
                <a:solidFill>
                  <a:srgbClr val="002060"/>
                </a:solidFill>
              </a:rPr>
              <a:t>PFV</a:t>
            </a:r>
          </a:p>
        </p:txBody>
      </p:sp>
      <p:sp>
        <p:nvSpPr>
          <p:cNvPr id="16" name="TextBox 15">
            <a:extLst>
              <a:ext uri="{FF2B5EF4-FFF2-40B4-BE49-F238E27FC236}">
                <a16:creationId xmlns:a16="http://schemas.microsoft.com/office/drawing/2014/main" id="{984E008D-FBBA-42B4-940E-EA26772E0161}"/>
              </a:ext>
            </a:extLst>
          </p:cNvPr>
          <p:cNvSpPr txBox="1"/>
          <p:nvPr/>
        </p:nvSpPr>
        <p:spPr>
          <a:xfrm>
            <a:off x="6230528" y="5257800"/>
            <a:ext cx="1326004" cy="369332"/>
          </a:xfrm>
          <a:prstGeom prst="rect">
            <a:avLst/>
          </a:prstGeom>
          <a:noFill/>
        </p:spPr>
        <p:txBody>
          <a:bodyPr wrap="none" rtlCol="0">
            <a:spAutoFit/>
          </a:bodyPr>
          <a:lstStyle/>
          <a:p>
            <a:pPr algn="ctr"/>
            <a:r>
              <a:rPr lang="en-US" dirty="0">
                <a:solidFill>
                  <a:schemeClr val="bg1">
                    <a:lumMod val="75000"/>
                  </a:schemeClr>
                </a:solidFill>
              </a:rPr>
              <a:t>Both/Either</a:t>
            </a:r>
          </a:p>
        </p:txBody>
      </p:sp>
      <p:cxnSp>
        <p:nvCxnSpPr>
          <p:cNvPr id="125" name="Straight Connector 124">
            <a:extLst>
              <a:ext uri="{FF2B5EF4-FFF2-40B4-BE49-F238E27FC236}">
                <a16:creationId xmlns:a16="http://schemas.microsoft.com/office/drawing/2014/main" id="{01138141-D318-4ED7-A7FE-D8F2155CE890}"/>
              </a:ext>
            </a:extLst>
          </p:cNvPr>
          <p:cNvCxnSpPr/>
          <p:nvPr/>
        </p:nvCxnSpPr>
        <p:spPr>
          <a:xfrm flipH="1">
            <a:off x="5334000" y="4724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00" name="Text Box 23">
            <a:extLst>
              <a:ext uri="{FF2B5EF4-FFF2-40B4-BE49-F238E27FC236}">
                <a16:creationId xmlns:a16="http://schemas.microsoft.com/office/drawing/2014/main" id="{D8F2FCFF-2984-4836-B000-9C5601A8EAAA}"/>
              </a:ext>
            </a:extLst>
          </p:cNvPr>
          <p:cNvSpPr txBox="1">
            <a:spLocks noChangeArrowheads="1"/>
          </p:cNvSpPr>
          <p:nvPr/>
        </p:nvSpPr>
        <p:spPr bwMode="auto">
          <a:xfrm>
            <a:off x="5530369" y="2667000"/>
            <a:ext cx="2143536"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Aqueous misdirection</a:t>
            </a:r>
          </a:p>
        </p:txBody>
      </p:sp>
      <p:sp>
        <p:nvSpPr>
          <p:cNvPr id="36" name="Text Box 12">
            <a:extLst>
              <a:ext uri="{FF2B5EF4-FFF2-40B4-BE49-F238E27FC236}">
                <a16:creationId xmlns:a16="http://schemas.microsoft.com/office/drawing/2014/main" id="{071993ED-7224-452A-B759-2B89E53520F6}"/>
              </a:ext>
            </a:extLst>
          </p:cNvPr>
          <p:cNvSpPr txBox="1">
            <a:spLocks noChangeArrowheads="1"/>
          </p:cNvSpPr>
          <p:nvPr/>
        </p:nvSpPr>
        <p:spPr bwMode="auto">
          <a:xfrm>
            <a:off x="228600" y="1706463"/>
            <a:ext cx="4797334" cy="4770537"/>
          </a:xfrm>
          <a:prstGeom prst="rect">
            <a:avLst/>
          </a:prstGeom>
          <a:solidFill>
            <a:srgbClr val="FF99FF"/>
          </a:solidFill>
          <a:ln w="9525">
            <a:noFill/>
            <a:miter lim="800000"/>
            <a:headEnd/>
            <a:tailEnd/>
          </a:ln>
          <a:effec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i="1" dirty="0">
                <a:solidFill>
                  <a:srgbClr val="0000FF"/>
                </a:solidFill>
              </a:rPr>
              <a:t>What does </a:t>
            </a:r>
            <a:r>
              <a:rPr lang="en-US" altLang="en-US" sz="1600" dirty="0">
                <a:solidFill>
                  <a:srgbClr val="0000FF"/>
                </a:solidFill>
              </a:rPr>
              <a:t>PFV</a:t>
            </a:r>
            <a:r>
              <a:rPr lang="en-US" altLang="en-US" sz="1600" i="1" dirty="0">
                <a:solidFill>
                  <a:srgbClr val="0000FF"/>
                </a:solidFill>
              </a:rPr>
              <a:t> stand for in this context?</a:t>
            </a:r>
          </a:p>
          <a:p>
            <a:pPr eaLnBrk="1" hangingPunct="1">
              <a:spcBef>
                <a:spcPct val="0"/>
              </a:spcBef>
              <a:buClrTx/>
              <a:buSzTx/>
              <a:buFontTx/>
              <a:buNone/>
            </a:pPr>
            <a:r>
              <a:rPr lang="en-US" altLang="en-US" sz="1600" dirty="0">
                <a:solidFill>
                  <a:srgbClr val="0000FF"/>
                </a:solidFill>
              </a:rPr>
              <a:t>Persistent fetal vasculature</a:t>
            </a:r>
          </a:p>
          <a:p>
            <a:pPr eaLnBrk="1" hangingPunct="1">
              <a:spcBef>
                <a:spcPct val="0"/>
              </a:spcBef>
              <a:buClrTx/>
              <a:buSzTx/>
              <a:buFontTx/>
              <a:buNone/>
            </a:pPr>
            <a:endParaRPr lang="en-US" altLang="en-US" sz="1600" dirty="0">
              <a:solidFill>
                <a:srgbClr val="0000FF"/>
              </a:solidFill>
            </a:endParaRPr>
          </a:p>
          <a:p>
            <a:pPr eaLnBrk="1" hangingPunct="1">
              <a:spcBef>
                <a:spcPct val="0"/>
              </a:spcBef>
              <a:buClrTx/>
              <a:buSzTx/>
              <a:buFontTx/>
              <a:buNone/>
            </a:pPr>
            <a:r>
              <a:rPr lang="en-US" altLang="en-US" sz="1600" i="1" dirty="0">
                <a:solidFill>
                  <a:srgbClr val="0000FF"/>
                </a:solidFill>
              </a:rPr>
              <a:t>PFV comes in two forms—what are they?</a:t>
            </a:r>
          </a:p>
          <a:p>
            <a:pPr eaLnBrk="1" hangingPunct="1">
              <a:spcBef>
                <a:spcPct val="0"/>
              </a:spcBef>
              <a:buClrTx/>
              <a:buSzTx/>
              <a:buFontTx/>
              <a:buNone/>
            </a:pPr>
            <a:r>
              <a:rPr lang="en-US" altLang="en-US" sz="1600" dirty="0">
                <a:solidFill>
                  <a:srgbClr val="0000FF"/>
                </a:solidFill>
              </a:rPr>
              <a:t>Anterior and posterior</a:t>
            </a:r>
          </a:p>
          <a:p>
            <a:pPr eaLnBrk="1" hangingPunct="1">
              <a:spcBef>
                <a:spcPct val="0"/>
              </a:spcBef>
              <a:buClrTx/>
              <a:buSzTx/>
              <a:buFontTx/>
              <a:buNone/>
            </a:pPr>
            <a:endParaRPr lang="en-US" altLang="en-US" sz="1600" dirty="0">
              <a:solidFill>
                <a:srgbClr val="0000FF"/>
              </a:solidFill>
            </a:endParaRPr>
          </a:p>
          <a:p>
            <a:pPr eaLnBrk="1" hangingPunct="1">
              <a:spcBef>
                <a:spcPct val="0"/>
              </a:spcBef>
              <a:buClrTx/>
              <a:buSzTx/>
              <a:buFontTx/>
              <a:buNone/>
            </a:pPr>
            <a:r>
              <a:rPr lang="en-US" altLang="en-US" sz="1600" i="1" dirty="0">
                <a:solidFill>
                  <a:srgbClr val="0000FF"/>
                </a:solidFill>
              </a:rPr>
              <a:t>Which form can cause secondary ACG?</a:t>
            </a:r>
            <a:endParaRPr lang="en-US" altLang="en-US" sz="1600" i="1" dirty="0">
              <a:solidFill>
                <a:srgbClr val="FF99FF"/>
              </a:solidFill>
            </a:endParaRPr>
          </a:p>
          <a:p>
            <a:pPr eaLnBrk="1" hangingPunct="1">
              <a:spcBef>
                <a:spcPct val="0"/>
              </a:spcBef>
              <a:buClrTx/>
              <a:buSzTx/>
              <a:buFontTx/>
              <a:buNone/>
            </a:pPr>
            <a:r>
              <a:rPr lang="en-US" altLang="en-US" sz="1600" dirty="0">
                <a:solidFill>
                  <a:srgbClr val="FF99FF"/>
                </a:solidFill>
              </a:rPr>
              <a:t>The anterior</a:t>
            </a:r>
          </a:p>
          <a:p>
            <a:pPr eaLnBrk="1" hangingPunct="1">
              <a:spcBef>
                <a:spcPct val="0"/>
              </a:spcBef>
              <a:buClrTx/>
              <a:buSzTx/>
              <a:buFontTx/>
              <a:buNone/>
            </a:pPr>
            <a:endParaRPr lang="en-US" altLang="en-US" sz="1600" i="1" dirty="0">
              <a:solidFill>
                <a:srgbClr val="FF99FF"/>
              </a:solidFill>
            </a:endParaRPr>
          </a:p>
          <a:p>
            <a:pPr eaLnBrk="1" hangingPunct="1">
              <a:spcBef>
                <a:spcPct val="0"/>
              </a:spcBef>
              <a:buClrTx/>
              <a:buSzTx/>
              <a:buFontTx/>
              <a:buNone/>
            </a:pPr>
            <a:r>
              <a:rPr lang="en-US" altLang="en-US" sz="1600" i="1" dirty="0">
                <a:solidFill>
                  <a:srgbClr val="FF99FF"/>
                </a:solidFill>
              </a:rPr>
              <a:t>In general terms, how does anterior PFV manifest?</a:t>
            </a:r>
          </a:p>
          <a:p>
            <a:pPr eaLnBrk="1" hangingPunct="1">
              <a:spcBef>
                <a:spcPct val="0"/>
              </a:spcBef>
              <a:buClrTx/>
              <a:buSzTx/>
              <a:buFontTx/>
              <a:buNone/>
            </a:pPr>
            <a:r>
              <a:rPr lang="en-US" altLang="en-US" sz="1600" dirty="0">
                <a:solidFill>
                  <a:srgbClr val="FF99FF"/>
                </a:solidFill>
              </a:rPr>
              <a:t>As a retrolental fibrovascular membrane that contracts over time, in the process shallowing the AC angle</a:t>
            </a:r>
          </a:p>
          <a:p>
            <a:pPr eaLnBrk="1" hangingPunct="1">
              <a:spcBef>
                <a:spcPct val="0"/>
              </a:spcBef>
              <a:buClrTx/>
              <a:buSzTx/>
              <a:buFontTx/>
              <a:buNone/>
            </a:pPr>
            <a:endParaRPr lang="en-US" altLang="en-US" sz="1600" i="1" dirty="0">
              <a:solidFill>
                <a:srgbClr val="FF99FF"/>
              </a:solidFill>
            </a:endParaRPr>
          </a:p>
          <a:p>
            <a:pPr eaLnBrk="1" hangingPunct="1">
              <a:spcBef>
                <a:spcPct val="0"/>
              </a:spcBef>
              <a:buClrTx/>
              <a:buSzTx/>
              <a:buFontTx/>
              <a:buNone/>
            </a:pPr>
            <a:r>
              <a:rPr lang="en-US" altLang="en-US" sz="1600" i="1" dirty="0">
                <a:solidFill>
                  <a:srgbClr val="FF99FF"/>
                </a:solidFill>
              </a:rPr>
              <a:t>What is the inheritance pattern for PFV?</a:t>
            </a:r>
          </a:p>
          <a:p>
            <a:pPr eaLnBrk="1" hangingPunct="1">
              <a:spcBef>
                <a:spcPct val="0"/>
              </a:spcBef>
              <a:buClrTx/>
              <a:buSzTx/>
              <a:buFontTx/>
              <a:buNone/>
            </a:pPr>
            <a:r>
              <a:rPr lang="en-US" altLang="en-US" sz="1600" dirty="0">
                <a:solidFill>
                  <a:srgbClr val="FF99FF"/>
                </a:solidFill>
              </a:rPr>
              <a:t>None (it is sporadic)</a:t>
            </a:r>
          </a:p>
          <a:p>
            <a:pPr eaLnBrk="1" hangingPunct="1">
              <a:spcBef>
                <a:spcPct val="0"/>
              </a:spcBef>
              <a:buClrTx/>
              <a:buSzTx/>
              <a:buFontTx/>
              <a:buNone/>
            </a:pPr>
            <a:endParaRPr lang="en-US" altLang="en-US" sz="1600" dirty="0">
              <a:solidFill>
                <a:srgbClr val="FF99FF"/>
              </a:solidFill>
            </a:endParaRPr>
          </a:p>
          <a:p>
            <a:pPr eaLnBrk="1" hangingPunct="1">
              <a:spcBef>
                <a:spcPct val="0"/>
              </a:spcBef>
              <a:buClrTx/>
              <a:buSzTx/>
              <a:buFontTx/>
              <a:buNone/>
            </a:pPr>
            <a:r>
              <a:rPr lang="en-US" altLang="en-US" sz="1600" i="1" dirty="0">
                <a:solidFill>
                  <a:srgbClr val="FF99FF"/>
                </a:solidFill>
              </a:rPr>
              <a:t>Does it present unilaterally, or bilaterally?</a:t>
            </a:r>
          </a:p>
          <a:p>
            <a:pPr eaLnBrk="1" hangingPunct="1">
              <a:spcBef>
                <a:spcPct val="0"/>
              </a:spcBef>
              <a:buClrTx/>
              <a:buSzTx/>
              <a:buFontTx/>
              <a:buNone/>
            </a:pPr>
            <a:r>
              <a:rPr lang="en-US" altLang="en-US" sz="1600" dirty="0">
                <a:solidFill>
                  <a:srgbClr val="FF99FF"/>
                </a:solidFill>
              </a:rPr>
              <a:t>It is unilateral in  90%  of cases</a:t>
            </a:r>
          </a:p>
        </p:txBody>
      </p:sp>
      <p:sp>
        <p:nvSpPr>
          <p:cNvPr id="38" name="Oval 37">
            <a:extLst>
              <a:ext uri="{FF2B5EF4-FFF2-40B4-BE49-F238E27FC236}">
                <a16:creationId xmlns:a16="http://schemas.microsoft.com/office/drawing/2014/main" id="{1B858FCB-C411-4AE3-B331-4E8A3BAC38F9}"/>
              </a:ext>
            </a:extLst>
          </p:cNvPr>
          <p:cNvSpPr/>
          <p:nvPr/>
        </p:nvSpPr>
        <p:spPr>
          <a:xfrm>
            <a:off x="5486400" y="4983246"/>
            <a:ext cx="664262" cy="396707"/>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48015922"/>
      </p:ext>
    </p:extLst>
  </p:cSld>
  <p:clrMapOvr>
    <a:masterClrMapping/>
  </p:clrMapOvr>
</p:sld>
</file>

<file path=ppt/slides/slide2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Straight Arrow Connector 12">
            <a:extLst>
              <a:ext uri="{FF2B5EF4-FFF2-40B4-BE49-F238E27FC236}">
                <a16:creationId xmlns:a16="http://schemas.microsoft.com/office/drawing/2014/main" id="{A6DE2085-829C-480C-9216-69D6039C0A37}"/>
              </a:ext>
            </a:extLst>
          </p:cNvPr>
          <p:cNvCxnSpPr>
            <a:cxnSpLocks/>
          </p:cNvCxnSpPr>
          <p:nvPr/>
        </p:nvCxnSpPr>
        <p:spPr>
          <a:xfrm>
            <a:off x="6717173" y="1828800"/>
            <a:ext cx="0" cy="3462754"/>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43014" name="Text Box 6"/>
          <p:cNvSpPr txBox="1">
            <a:spLocks noChangeArrowheads="1"/>
          </p:cNvSpPr>
          <p:nvPr/>
        </p:nvSpPr>
        <p:spPr bwMode="auto">
          <a:xfrm>
            <a:off x="533400" y="2356376"/>
            <a:ext cx="1005403"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Lens-</a:t>
            </a:r>
          </a:p>
          <a:p>
            <a:pPr algn="ctr" eaLnBrk="1" hangingPunct="1">
              <a:lnSpc>
                <a:spcPct val="80000"/>
              </a:lnSpc>
              <a:spcBef>
                <a:spcPct val="0"/>
              </a:spcBef>
              <a:buClrTx/>
              <a:buSzTx/>
              <a:buFontTx/>
              <a:buNone/>
            </a:pPr>
            <a:r>
              <a:rPr lang="en-US" altLang="en-US" sz="1800" dirty="0">
                <a:solidFill>
                  <a:schemeClr val="bg1">
                    <a:lumMod val="75000"/>
                  </a:schemeClr>
                </a:solidFill>
              </a:rPr>
              <a:t>Induced</a:t>
            </a:r>
          </a:p>
        </p:txBody>
      </p:sp>
      <p:sp>
        <p:nvSpPr>
          <p:cNvPr id="43017" name="Text Box 14"/>
          <p:cNvSpPr txBox="1">
            <a:spLocks noChangeArrowheads="1"/>
          </p:cNvSpPr>
          <p:nvPr/>
        </p:nvSpPr>
        <p:spPr bwMode="auto">
          <a:xfrm>
            <a:off x="3026498" y="2365901"/>
            <a:ext cx="1633781"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Aphakic/</a:t>
            </a:r>
          </a:p>
          <a:p>
            <a:pPr algn="ctr" eaLnBrk="1" hangingPunct="1">
              <a:lnSpc>
                <a:spcPct val="80000"/>
              </a:lnSpc>
              <a:spcBef>
                <a:spcPct val="0"/>
              </a:spcBef>
              <a:buClrTx/>
              <a:buSzTx/>
              <a:buFontTx/>
              <a:buNone/>
            </a:pPr>
            <a:r>
              <a:rPr lang="en-US" altLang="en-US" sz="1800" dirty="0" err="1">
                <a:solidFill>
                  <a:schemeClr val="bg1">
                    <a:lumMod val="75000"/>
                  </a:schemeClr>
                </a:solidFill>
              </a:rPr>
              <a:t>Pseudophakic</a:t>
            </a:r>
            <a:endParaRPr lang="en-US" altLang="en-US" sz="1800" dirty="0">
              <a:solidFill>
                <a:schemeClr val="bg1">
                  <a:lumMod val="75000"/>
                </a:schemeClr>
              </a:solidFill>
            </a:endParaRPr>
          </a:p>
        </p:txBody>
      </p:sp>
      <p:sp>
        <p:nvSpPr>
          <p:cNvPr id="43031" name="Text Box 35"/>
          <p:cNvSpPr txBox="1">
            <a:spLocks noChangeArrowheads="1"/>
          </p:cNvSpPr>
          <p:nvPr/>
        </p:nvSpPr>
        <p:spPr bwMode="auto">
          <a:xfrm>
            <a:off x="1190847" y="1295400"/>
            <a:ext cx="2473754"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solidFill>
                  <a:schemeClr val="bg1">
                    <a:lumMod val="75000"/>
                  </a:schemeClr>
                </a:solidFill>
              </a:rPr>
              <a:t>w/ Pupillary Block</a:t>
            </a:r>
          </a:p>
        </p:txBody>
      </p:sp>
      <p:sp>
        <p:nvSpPr>
          <p:cNvPr id="43032" name="Text Box 36"/>
          <p:cNvSpPr txBox="1">
            <a:spLocks noChangeArrowheads="1"/>
          </p:cNvSpPr>
          <p:nvPr/>
        </p:nvSpPr>
        <p:spPr bwMode="auto">
          <a:xfrm>
            <a:off x="5181600" y="1295400"/>
            <a:ext cx="2630848"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t>w/o Pupillary Block</a:t>
            </a:r>
          </a:p>
        </p:txBody>
      </p:sp>
      <p:sp>
        <p:nvSpPr>
          <p:cNvPr id="49" name="Rectangle 2">
            <a:extLst>
              <a:ext uri="{FF2B5EF4-FFF2-40B4-BE49-F238E27FC236}">
                <a16:creationId xmlns:a16="http://schemas.microsoft.com/office/drawing/2014/main" id="{240EE5BF-F7D2-4FC8-A5DD-F6B5423153C6}"/>
              </a:ext>
            </a:extLst>
          </p:cNvPr>
          <p:cNvSpPr>
            <a:spLocks noGrp="1" noChangeArrowheads="1"/>
          </p:cNvSpPr>
          <p:nvPr>
            <p:ph type="title"/>
          </p:nvPr>
        </p:nvSpPr>
        <p:spPr>
          <a:xfrm>
            <a:off x="457200" y="304800"/>
            <a:ext cx="7543800" cy="563562"/>
          </a:xfrm>
        </p:spPr>
        <p:txBody>
          <a:bodyPr/>
          <a:lstStyle/>
          <a:p>
            <a:pPr eaLnBrk="1" hangingPunct="1"/>
            <a:r>
              <a:rPr lang="en-US" altLang="en-US" sz="3500" dirty="0"/>
              <a:t>A</a:t>
            </a:r>
          </a:p>
        </p:txBody>
      </p:sp>
      <p:sp>
        <p:nvSpPr>
          <p:cNvPr id="50" name="TextBox 49">
            <a:extLst>
              <a:ext uri="{FF2B5EF4-FFF2-40B4-BE49-F238E27FC236}">
                <a16:creationId xmlns:a16="http://schemas.microsoft.com/office/drawing/2014/main" id="{CF426230-46C8-405C-9015-99EF57762A2E}"/>
              </a:ext>
            </a:extLst>
          </p:cNvPr>
          <p:cNvSpPr txBox="1"/>
          <p:nvPr/>
        </p:nvSpPr>
        <p:spPr>
          <a:xfrm>
            <a:off x="2259496" y="189094"/>
            <a:ext cx="4607480" cy="400110"/>
          </a:xfrm>
          <a:prstGeom prst="rect">
            <a:avLst/>
          </a:prstGeom>
          <a:solidFill>
            <a:schemeClr val="accent1">
              <a:lumMod val="60000"/>
              <a:lumOff val="40000"/>
            </a:schemeClr>
          </a:solidFill>
        </p:spPr>
        <p:txBody>
          <a:bodyPr wrap="none" rtlCol="0">
            <a:spAutoFit/>
          </a:bodyPr>
          <a:lstStyle/>
          <a:p>
            <a:pPr algn="ctr"/>
            <a:r>
              <a:rPr lang="en-US" sz="2000" b="1" dirty="0"/>
              <a:t>Secondary Angle Closure Glaucoma</a:t>
            </a:r>
          </a:p>
        </p:txBody>
      </p:sp>
      <p:sp>
        <p:nvSpPr>
          <p:cNvPr id="2" name="TextBox 1">
            <a:extLst>
              <a:ext uri="{FF2B5EF4-FFF2-40B4-BE49-F238E27FC236}">
                <a16:creationId xmlns:a16="http://schemas.microsoft.com/office/drawing/2014/main" id="{A7E30BEC-923B-4C9A-A856-BDD0D882F6B8}"/>
              </a:ext>
            </a:extLst>
          </p:cNvPr>
          <p:cNvSpPr txBox="1"/>
          <p:nvPr/>
        </p:nvSpPr>
        <p:spPr>
          <a:xfrm>
            <a:off x="887305" y="2844119"/>
            <a:ext cx="1494320" cy="338554"/>
          </a:xfrm>
          <a:prstGeom prst="rect">
            <a:avLst/>
          </a:prstGeom>
          <a:noFill/>
        </p:spPr>
        <p:txBody>
          <a:bodyPr wrap="none" rtlCol="0">
            <a:spAutoFit/>
          </a:bodyPr>
          <a:lstStyle/>
          <a:p>
            <a:r>
              <a:rPr lang="en-US" sz="1600" dirty="0" err="1">
                <a:solidFill>
                  <a:schemeClr val="bg1">
                    <a:lumMod val="75000"/>
                  </a:schemeClr>
                </a:solidFill>
              </a:rPr>
              <a:t>Phacomorphic</a:t>
            </a:r>
            <a:endParaRPr lang="en-US" sz="1600" dirty="0">
              <a:solidFill>
                <a:schemeClr val="bg1">
                  <a:lumMod val="75000"/>
                </a:schemeClr>
              </a:solidFill>
            </a:endParaRPr>
          </a:p>
        </p:txBody>
      </p:sp>
      <p:sp>
        <p:nvSpPr>
          <p:cNvPr id="51" name="TextBox 50">
            <a:extLst>
              <a:ext uri="{FF2B5EF4-FFF2-40B4-BE49-F238E27FC236}">
                <a16:creationId xmlns:a16="http://schemas.microsoft.com/office/drawing/2014/main" id="{156069D4-340B-4160-A336-EBF73557CEE0}"/>
              </a:ext>
            </a:extLst>
          </p:cNvPr>
          <p:cNvSpPr txBox="1"/>
          <p:nvPr/>
        </p:nvSpPr>
        <p:spPr>
          <a:xfrm>
            <a:off x="884725" y="3175578"/>
            <a:ext cx="1402948" cy="338554"/>
          </a:xfrm>
          <a:prstGeom prst="rect">
            <a:avLst/>
          </a:prstGeom>
          <a:noFill/>
        </p:spPr>
        <p:txBody>
          <a:bodyPr wrap="none" rtlCol="0">
            <a:spAutoFit/>
          </a:bodyPr>
          <a:lstStyle/>
          <a:p>
            <a:r>
              <a:rPr lang="en-US" sz="1600" dirty="0">
                <a:solidFill>
                  <a:schemeClr val="bg1">
                    <a:lumMod val="75000"/>
                  </a:schemeClr>
                </a:solidFill>
              </a:rPr>
              <a:t>Ectopia </a:t>
            </a:r>
            <a:r>
              <a:rPr lang="en-US" sz="1600" dirty="0" err="1">
                <a:solidFill>
                  <a:schemeClr val="bg1">
                    <a:lumMod val="75000"/>
                  </a:schemeClr>
                </a:solidFill>
              </a:rPr>
              <a:t>lentis</a:t>
            </a:r>
            <a:endParaRPr lang="en-US" sz="1600" dirty="0">
              <a:solidFill>
                <a:schemeClr val="bg1">
                  <a:lumMod val="75000"/>
                </a:schemeClr>
              </a:solidFill>
            </a:endParaRPr>
          </a:p>
        </p:txBody>
      </p:sp>
      <p:cxnSp>
        <p:nvCxnSpPr>
          <p:cNvPr id="71" name="Straight Connector 70">
            <a:extLst>
              <a:ext uri="{FF2B5EF4-FFF2-40B4-BE49-F238E27FC236}">
                <a16:creationId xmlns:a16="http://schemas.microsoft.com/office/drawing/2014/main" id="{C104938D-BA8D-4E39-9D5F-9EE2012F2F3C}"/>
              </a:ext>
            </a:extLst>
          </p:cNvPr>
          <p:cNvCxnSpPr>
            <a:cxnSpLocks/>
          </p:cNvCxnSpPr>
          <p:nvPr/>
        </p:nvCxnSpPr>
        <p:spPr>
          <a:xfrm flipH="1">
            <a:off x="762665" y="3023488"/>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2A7E4E40-472F-4E50-8A7A-45C10FDD7171}"/>
              </a:ext>
            </a:extLst>
          </p:cNvPr>
          <p:cNvCxnSpPr>
            <a:cxnSpLocks/>
          </p:cNvCxnSpPr>
          <p:nvPr/>
        </p:nvCxnSpPr>
        <p:spPr>
          <a:xfrm flipH="1">
            <a:off x="762665" y="3347853"/>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C3924889-45B9-4383-9C9E-48F0A9C27AD8}"/>
              </a:ext>
            </a:extLst>
          </p:cNvPr>
          <p:cNvCxnSpPr>
            <a:cxnSpLocks/>
          </p:cNvCxnSpPr>
          <p:nvPr/>
        </p:nvCxnSpPr>
        <p:spPr>
          <a:xfrm flipH="1">
            <a:off x="748719" y="2838976"/>
            <a:ext cx="13947" cy="5088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 name="Straight Arrow Connector 5">
            <a:extLst>
              <a:ext uri="{FF2B5EF4-FFF2-40B4-BE49-F238E27FC236}">
                <a16:creationId xmlns:a16="http://schemas.microsoft.com/office/drawing/2014/main" id="{A3439F0C-5143-461F-8F3C-2E830785DEFC}"/>
              </a:ext>
            </a:extLst>
          </p:cNvPr>
          <p:cNvCxnSpPr>
            <a:stCxn id="50" idx="2"/>
          </p:cNvCxnSpPr>
          <p:nvPr/>
        </p:nvCxnSpPr>
        <p:spPr>
          <a:xfrm flipH="1">
            <a:off x="2971800" y="589204"/>
            <a:ext cx="1591436" cy="706196"/>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0" name="Straight Arrow Connector 9">
            <a:extLst>
              <a:ext uri="{FF2B5EF4-FFF2-40B4-BE49-F238E27FC236}">
                <a16:creationId xmlns:a16="http://schemas.microsoft.com/office/drawing/2014/main" id="{84DC796E-F6ED-4FBB-82D2-A260F480BF8A}"/>
              </a:ext>
            </a:extLst>
          </p:cNvPr>
          <p:cNvCxnSpPr>
            <a:cxnSpLocks/>
          </p:cNvCxnSpPr>
          <p:nvPr/>
        </p:nvCxnSpPr>
        <p:spPr>
          <a:xfrm>
            <a:off x="4572000" y="589204"/>
            <a:ext cx="1600200" cy="706196"/>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6" name="Straight Arrow Connector 25">
            <a:extLst>
              <a:ext uri="{FF2B5EF4-FFF2-40B4-BE49-F238E27FC236}">
                <a16:creationId xmlns:a16="http://schemas.microsoft.com/office/drawing/2014/main" id="{B70E0124-9B84-41A5-8D84-A66B7838A706}"/>
              </a:ext>
            </a:extLst>
          </p:cNvPr>
          <p:cNvCxnSpPr>
            <a:cxnSpLocks/>
          </p:cNvCxnSpPr>
          <p:nvPr/>
        </p:nvCxnSpPr>
        <p:spPr>
          <a:xfrm flipH="1">
            <a:off x="1159539" y="1828800"/>
            <a:ext cx="1290435" cy="478059"/>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28" name="Straight Arrow Connector 27">
            <a:extLst>
              <a:ext uri="{FF2B5EF4-FFF2-40B4-BE49-F238E27FC236}">
                <a16:creationId xmlns:a16="http://schemas.microsoft.com/office/drawing/2014/main" id="{567A4249-5C59-4416-8A8E-1C35913900AB}"/>
              </a:ext>
            </a:extLst>
          </p:cNvPr>
          <p:cNvCxnSpPr>
            <a:cxnSpLocks/>
          </p:cNvCxnSpPr>
          <p:nvPr/>
        </p:nvCxnSpPr>
        <p:spPr>
          <a:xfrm>
            <a:off x="2449973" y="1832208"/>
            <a:ext cx="1268784"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56" name="Text Box 6">
            <a:extLst>
              <a:ext uri="{FF2B5EF4-FFF2-40B4-BE49-F238E27FC236}">
                <a16:creationId xmlns:a16="http://schemas.microsoft.com/office/drawing/2014/main" id="{557983BD-9D64-49B9-A366-A08663B0451F}"/>
              </a:ext>
            </a:extLst>
          </p:cNvPr>
          <p:cNvSpPr txBox="1">
            <a:spLocks noChangeArrowheads="1"/>
          </p:cNvSpPr>
          <p:nvPr/>
        </p:nvSpPr>
        <p:spPr bwMode="auto">
          <a:xfrm>
            <a:off x="5029200" y="2356376"/>
            <a:ext cx="813043"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r" eaLnBrk="1" hangingPunct="1">
              <a:lnSpc>
                <a:spcPct val="80000"/>
              </a:lnSpc>
              <a:spcBef>
                <a:spcPct val="0"/>
              </a:spcBef>
              <a:buClrTx/>
              <a:buSzTx/>
              <a:buFontTx/>
              <a:buNone/>
            </a:pPr>
            <a:r>
              <a:rPr lang="en-US" altLang="en-US" sz="1800" dirty="0"/>
              <a:t>‘Push’</a:t>
            </a:r>
          </a:p>
        </p:txBody>
      </p:sp>
      <p:sp>
        <p:nvSpPr>
          <p:cNvPr id="57" name="Text Box 14">
            <a:extLst>
              <a:ext uri="{FF2B5EF4-FFF2-40B4-BE49-F238E27FC236}">
                <a16:creationId xmlns:a16="http://schemas.microsoft.com/office/drawing/2014/main" id="{5DAFA1C1-3A29-4C27-A379-663FDD22E326}"/>
              </a:ext>
            </a:extLst>
          </p:cNvPr>
          <p:cNvSpPr txBox="1">
            <a:spLocks noChangeArrowheads="1"/>
          </p:cNvSpPr>
          <p:nvPr/>
        </p:nvSpPr>
        <p:spPr bwMode="auto">
          <a:xfrm>
            <a:off x="7620000" y="2365901"/>
            <a:ext cx="671979"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‘Pull’</a:t>
            </a:r>
          </a:p>
        </p:txBody>
      </p:sp>
      <p:cxnSp>
        <p:nvCxnSpPr>
          <p:cNvPr id="58" name="Straight Arrow Connector 57">
            <a:extLst>
              <a:ext uri="{FF2B5EF4-FFF2-40B4-BE49-F238E27FC236}">
                <a16:creationId xmlns:a16="http://schemas.microsoft.com/office/drawing/2014/main" id="{E874FEE9-46BD-46A3-90A3-DE7CC220FBFF}"/>
              </a:ext>
            </a:extLst>
          </p:cNvPr>
          <p:cNvCxnSpPr>
            <a:cxnSpLocks/>
          </p:cNvCxnSpPr>
          <p:nvPr/>
        </p:nvCxnSpPr>
        <p:spPr>
          <a:xfrm flipH="1">
            <a:off x="5867400" y="1828800"/>
            <a:ext cx="849775" cy="477455"/>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59" name="Straight Arrow Connector 58">
            <a:extLst>
              <a:ext uri="{FF2B5EF4-FFF2-40B4-BE49-F238E27FC236}">
                <a16:creationId xmlns:a16="http://schemas.microsoft.com/office/drawing/2014/main" id="{C370A4A1-FE96-4E70-B89E-839542A5E241}"/>
              </a:ext>
            </a:extLst>
          </p:cNvPr>
          <p:cNvCxnSpPr>
            <a:cxnSpLocks/>
          </p:cNvCxnSpPr>
          <p:nvPr/>
        </p:nvCxnSpPr>
        <p:spPr>
          <a:xfrm>
            <a:off x="6717173" y="1832208"/>
            <a:ext cx="902827" cy="474047"/>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101" name="Text Box 42">
            <a:extLst>
              <a:ext uri="{FF2B5EF4-FFF2-40B4-BE49-F238E27FC236}">
                <a16:creationId xmlns:a16="http://schemas.microsoft.com/office/drawing/2014/main" id="{334BC1A9-19DE-4364-B6DD-2EE35901B8C6}"/>
              </a:ext>
            </a:extLst>
          </p:cNvPr>
          <p:cNvSpPr txBox="1">
            <a:spLocks noChangeArrowheads="1"/>
          </p:cNvSpPr>
          <p:nvPr/>
        </p:nvSpPr>
        <p:spPr bwMode="auto">
          <a:xfrm>
            <a:off x="5551406" y="3192546"/>
            <a:ext cx="2276072"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ERD/choroidal effusion</a:t>
            </a:r>
          </a:p>
        </p:txBody>
      </p:sp>
      <p:sp>
        <p:nvSpPr>
          <p:cNvPr id="103" name="Text Box 47">
            <a:extLst>
              <a:ext uri="{FF2B5EF4-FFF2-40B4-BE49-F238E27FC236}">
                <a16:creationId xmlns:a16="http://schemas.microsoft.com/office/drawing/2014/main" id="{B8E0D8FB-F6B2-4B80-97DB-EF49CE3BCD2B}"/>
              </a:ext>
            </a:extLst>
          </p:cNvPr>
          <p:cNvSpPr txBox="1">
            <a:spLocks noChangeArrowheads="1"/>
          </p:cNvSpPr>
          <p:nvPr/>
        </p:nvSpPr>
        <p:spPr bwMode="auto">
          <a:xfrm>
            <a:off x="5543446" y="4055146"/>
            <a:ext cx="1619354"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err="1">
                <a:solidFill>
                  <a:schemeClr val="bg1">
                    <a:lumMod val="75000"/>
                  </a:schemeClr>
                </a:solidFill>
              </a:rPr>
              <a:t>Nanophthalmos</a:t>
            </a:r>
            <a:endParaRPr lang="en-US" altLang="en-US" sz="1600" dirty="0">
              <a:solidFill>
                <a:schemeClr val="bg1">
                  <a:lumMod val="75000"/>
                </a:schemeClr>
              </a:solidFill>
            </a:endParaRPr>
          </a:p>
        </p:txBody>
      </p:sp>
      <p:cxnSp>
        <p:nvCxnSpPr>
          <p:cNvPr id="104" name="Straight Connector 103">
            <a:extLst>
              <a:ext uri="{FF2B5EF4-FFF2-40B4-BE49-F238E27FC236}">
                <a16:creationId xmlns:a16="http://schemas.microsoft.com/office/drawing/2014/main" id="{49D87D4A-E317-4446-9B95-5184CB3968F3}"/>
              </a:ext>
            </a:extLst>
          </p:cNvPr>
          <p:cNvCxnSpPr>
            <a:cxnSpLocks/>
          </p:cNvCxnSpPr>
          <p:nvPr/>
        </p:nvCxnSpPr>
        <p:spPr>
          <a:xfrm flipH="1">
            <a:off x="5316229" y="2667000"/>
            <a:ext cx="7397" cy="2531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5" name="Straight Connector 104">
            <a:extLst>
              <a:ext uri="{FF2B5EF4-FFF2-40B4-BE49-F238E27FC236}">
                <a16:creationId xmlns:a16="http://schemas.microsoft.com/office/drawing/2014/main" id="{F40B6D71-75A8-4A88-864D-00D14C2F710D}"/>
              </a:ext>
            </a:extLst>
          </p:cNvPr>
          <p:cNvCxnSpPr/>
          <p:nvPr/>
        </p:nvCxnSpPr>
        <p:spPr>
          <a:xfrm flipH="1">
            <a:off x="5323624" y="2832814"/>
            <a:ext cx="24447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6" name="Straight Connector 105">
            <a:extLst>
              <a:ext uri="{FF2B5EF4-FFF2-40B4-BE49-F238E27FC236}">
                <a16:creationId xmlns:a16="http://schemas.microsoft.com/office/drawing/2014/main" id="{010BF7B2-AA07-4DCF-822D-E2DB5CC0BF59}"/>
              </a:ext>
            </a:extLst>
          </p:cNvPr>
          <p:cNvCxnSpPr/>
          <p:nvPr/>
        </p:nvCxnSpPr>
        <p:spPr>
          <a:xfrm flipH="1">
            <a:off x="5323624" y="3360065"/>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a:extLst>
              <a:ext uri="{FF2B5EF4-FFF2-40B4-BE49-F238E27FC236}">
                <a16:creationId xmlns:a16="http://schemas.microsoft.com/office/drawing/2014/main" id="{BAC8035C-3999-4C31-93CD-6C0D2ADEB73B}"/>
              </a:ext>
            </a:extLst>
          </p:cNvPr>
          <p:cNvCxnSpPr/>
          <p:nvPr/>
        </p:nvCxnSpPr>
        <p:spPr>
          <a:xfrm flipH="1">
            <a:off x="5323536" y="3786938"/>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8" name="Straight Connector 107">
            <a:extLst>
              <a:ext uri="{FF2B5EF4-FFF2-40B4-BE49-F238E27FC236}">
                <a16:creationId xmlns:a16="http://schemas.microsoft.com/office/drawing/2014/main" id="{DB64CAEE-69B4-426A-8A5B-D1269DBF0F66}"/>
              </a:ext>
            </a:extLst>
          </p:cNvPr>
          <p:cNvCxnSpPr/>
          <p:nvPr/>
        </p:nvCxnSpPr>
        <p:spPr>
          <a:xfrm flipH="1">
            <a:off x="5327493" y="4249152"/>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12" name="Straight Connector 111">
            <a:extLst>
              <a:ext uri="{FF2B5EF4-FFF2-40B4-BE49-F238E27FC236}">
                <a16:creationId xmlns:a16="http://schemas.microsoft.com/office/drawing/2014/main" id="{99A16C30-4BE4-48E5-8B65-0C5F3039B8DC}"/>
              </a:ext>
            </a:extLst>
          </p:cNvPr>
          <p:cNvCxnSpPr/>
          <p:nvPr/>
        </p:nvCxnSpPr>
        <p:spPr>
          <a:xfrm flipH="1">
            <a:off x="5333455" y="5181600"/>
            <a:ext cx="24447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13" name="Text Box 42">
            <a:extLst>
              <a:ext uri="{FF2B5EF4-FFF2-40B4-BE49-F238E27FC236}">
                <a16:creationId xmlns:a16="http://schemas.microsoft.com/office/drawing/2014/main" id="{056DFFD9-3CA2-42E7-90FE-4F14522E3504}"/>
              </a:ext>
            </a:extLst>
          </p:cNvPr>
          <p:cNvSpPr txBox="1">
            <a:spLocks noChangeArrowheads="1"/>
          </p:cNvSpPr>
          <p:nvPr/>
        </p:nvSpPr>
        <p:spPr bwMode="auto">
          <a:xfrm>
            <a:off x="5533954" y="3623846"/>
            <a:ext cx="1563248"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Retinal surgery</a:t>
            </a:r>
          </a:p>
        </p:txBody>
      </p:sp>
      <p:sp>
        <p:nvSpPr>
          <p:cNvPr id="118" name="Text Box 47">
            <a:extLst>
              <a:ext uri="{FF2B5EF4-FFF2-40B4-BE49-F238E27FC236}">
                <a16:creationId xmlns:a16="http://schemas.microsoft.com/office/drawing/2014/main" id="{3F59D898-ECAD-49F0-9425-2A1BC8DDA7B5}"/>
              </a:ext>
            </a:extLst>
          </p:cNvPr>
          <p:cNvSpPr txBox="1">
            <a:spLocks noChangeArrowheads="1"/>
          </p:cNvSpPr>
          <p:nvPr/>
        </p:nvSpPr>
        <p:spPr bwMode="auto">
          <a:xfrm>
            <a:off x="5523688" y="4538246"/>
            <a:ext cx="1414170"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Drug-induced</a:t>
            </a:r>
          </a:p>
        </p:txBody>
      </p:sp>
      <p:sp>
        <p:nvSpPr>
          <p:cNvPr id="121" name="Text Box 45">
            <a:extLst>
              <a:ext uri="{FF2B5EF4-FFF2-40B4-BE49-F238E27FC236}">
                <a16:creationId xmlns:a16="http://schemas.microsoft.com/office/drawing/2014/main" id="{261B7576-5E47-4AEB-A7FB-9A1B9ECB52C4}"/>
              </a:ext>
            </a:extLst>
          </p:cNvPr>
          <p:cNvSpPr txBox="1">
            <a:spLocks noChangeArrowheads="1"/>
          </p:cNvSpPr>
          <p:nvPr/>
        </p:nvSpPr>
        <p:spPr bwMode="auto">
          <a:xfrm>
            <a:off x="5523688" y="5013493"/>
            <a:ext cx="582211"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b="1" dirty="0">
                <a:solidFill>
                  <a:srgbClr val="002060"/>
                </a:solidFill>
              </a:rPr>
              <a:t>PFV</a:t>
            </a:r>
          </a:p>
        </p:txBody>
      </p:sp>
      <p:sp>
        <p:nvSpPr>
          <p:cNvPr id="16" name="TextBox 15">
            <a:extLst>
              <a:ext uri="{FF2B5EF4-FFF2-40B4-BE49-F238E27FC236}">
                <a16:creationId xmlns:a16="http://schemas.microsoft.com/office/drawing/2014/main" id="{984E008D-FBBA-42B4-940E-EA26772E0161}"/>
              </a:ext>
            </a:extLst>
          </p:cNvPr>
          <p:cNvSpPr txBox="1"/>
          <p:nvPr/>
        </p:nvSpPr>
        <p:spPr>
          <a:xfrm>
            <a:off x="6230528" y="5257800"/>
            <a:ext cx="1326004" cy="369332"/>
          </a:xfrm>
          <a:prstGeom prst="rect">
            <a:avLst/>
          </a:prstGeom>
          <a:noFill/>
        </p:spPr>
        <p:txBody>
          <a:bodyPr wrap="none" rtlCol="0">
            <a:spAutoFit/>
          </a:bodyPr>
          <a:lstStyle/>
          <a:p>
            <a:pPr algn="ctr"/>
            <a:r>
              <a:rPr lang="en-US" dirty="0">
                <a:solidFill>
                  <a:schemeClr val="bg1">
                    <a:lumMod val="75000"/>
                  </a:schemeClr>
                </a:solidFill>
              </a:rPr>
              <a:t>Both/Either</a:t>
            </a:r>
          </a:p>
        </p:txBody>
      </p:sp>
      <p:cxnSp>
        <p:nvCxnSpPr>
          <p:cNvPr id="125" name="Straight Connector 124">
            <a:extLst>
              <a:ext uri="{FF2B5EF4-FFF2-40B4-BE49-F238E27FC236}">
                <a16:creationId xmlns:a16="http://schemas.microsoft.com/office/drawing/2014/main" id="{01138141-D318-4ED7-A7FE-D8F2155CE890}"/>
              </a:ext>
            </a:extLst>
          </p:cNvPr>
          <p:cNvCxnSpPr/>
          <p:nvPr/>
        </p:nvCxnSpPr>
        <p:spPr>
          <a:xfrm flipH="1">
            <a:off x="5334000" y="4724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00" name="Text Box 23">
            <a:extLst>
              <a:ext uri="{FF2B5EF4-FFF2-40B4-BE49-F238E27FC236}">
                <a16:creationId xmlns:a16="http://schemas.microsoft.com/office/drawing/2014/main" id="{D8F2FCFF-2984-4836-B000-9C5601A8EAAA}"/>
              </a:ext>
            </a:extLst>
          </p:cNvPr>
          <p:cNvSpPr txBox="1">
            <a:spLocks noChangeArrowheads="1"/>
          </p:cNvSpPr>
          <p:nvPr/>
        </p:nvSpPr>
        <p:spPr bwMode="auto">
          <a:xfrm>
            <a:off x="5530369" y="2667000"/>
            <a:ext cx="2143536"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Aqueous misdirection</a:t>
            </a:r>
          </a:p>
        </p:txBody>
      </p:sp>
      <p:sp>
        <p:nvSpPr>
          <p:cNvPr id="36" name="Text Box 12">
            <a:extLst>
              <a:ext uri="{FF2B5EF4-FFF2-40B4-BE49-F238E27FC236}">
                <a16:creationId xmlns:a16="http://schemas.microsoft.com/office/drawing/2014/main" id="{071993ED-7224-452A-B759-2B89E53520F6}"/>
              </a:ext>
            </a:extLst>
          </p:cNvPr>
          <p:cNvSpPr txBox="1">
            <a:spLocks noChangeArrowheads="1"/>
          </p:cNvSpPr>
          <p:nvPr/>
        </p:nvSpPr>
        <p:spPr bwMode="auto">
          <a:xfrm>
            <a:off x="228600" y="1706463"/>
            <a:ext cx="4797334" cy="4770537"/>
          </a:xfrm>
          <a:prstGeom prst="rect">
            <a:avLst/>
          </a:prstGeom>
          <a:solidFill>
            <a:srgbClr val="FF99FF"/>
          </a:solidFill>
          <a:ln w="9525">
            <a:noFill/>
            <a:miter lim="800000"/>
            <a:headEnd/>
            <a:tailEnd/>
          </a:ln>
          <a:effec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i="1" dirty="0">
                <a:solidFill>
                  <a:srgbClr val="0000FF"/>
                </a:solidFill>
              </a:rPr>
              <a:t>What does </a:t>
            </a:r>
            <a:r>
              <a:rPr lang="en-US" altLang="en-US" sz="1600" dirty="0">
                <a:solidFill>
                  <a:srgbClr val="0000FF"/>
                </a:solidFill>
              </a:rPr>
              <a:t>PFV</a:t>
            </a:r>
            <a:r>
              <a:rPr lang="en-US" altLang="en-US" sz="1600" i="1" dirty="0">
                <a:solidFill>
                  <a:srgbClr val="0000FF"/>
                </a:solidFill>
              </a:rPr>
              <a:t> stand for in this context?</a:t>
            </a:r>
          </a:p>
          <a:p>
            <a:pPr eaLnBrk="1" hangingPunct="1">
              <a:spcBef>
                <a:spcPct val="0"/>
              </a:spcBef>
              <a:buClrTx/>
              <a:buSzTx/>
              <a:buFontTx/>
              <a:buNone/>
            </a:pPr>
            <a:r>
              <a:rPr lang="en-US" altLang="en-US" sz="1600" dirty="0">
                <a:solidFill>
                  <a:srgbClr val="0000FF"/>
                </a:solidFill>
              </a:rPr>
              <a:t>Persistent fetal vasculature</a:t>
            </a:r>
          </a:p>
          <a:p>
            <a:pPr eaLnBrk="1" hangingPunct="1">
              <a:spcBef>
                <a:spcPct val="0"/>
              </a:spcBef>
              <a:buClrTx/>
              <a:buSzTx/>
              <a:buFontTx/>
              <a:buNone/>
            </a:pPr>
            <a:endParaRPr lang="en-US" altLang="en-US" sz="1600" dirty="0">
              <a:solidFill>
                <a:srgbClr val="0000FF"/>
              </a:solidFill>
            </a:endParaRPr>
          </a:p>
          <a:p>
            <a:pPr eaLnBrk="1" hangingPunct="1">
              <a:spcBef>
                <a:spcPct val="0"/>
              </a:spcBef>
              <a:buClrTx/>
              <a:buSzTx/>
              <a:buFontTx/>
              <a:buNone/>
            </a:pPr>
            <a:r>
              <a:rPr lang="en-US" altLang="en-US" sz="1600" i="1" dirty="0">
                <a:solidFill>
                  <a:srgbClr val="0000FF"/>
                </a:solidFill>
              </a:rPr>
              <a:t>PFV comes in two forms—what are they?</a:t>
            </a:r>
          </a:p>
          <a:p>
            <a:pPr eaLnBrk="1" hangingPunct="1">
              <a:spcBef>
                <a:spcPct val="0"/>
              </a:spcBef>
              <a:buClrTx/>
              <a:buSzTx/>
              <a:buFontTx/>
              <a:buNone/>
            </a:pPr>
            <a:r>
              <a:rPr lang="en-US" altLang="en-US" sz="1600" dirty="0">
                <a:solidFill>
                  <a:srgbClr val="0000FF"/>
                </a:solidFill>
              </a:rPr>
              <a:t>Anterior and posterior</a:t>
            </a:r>
          </a:p>
          <a:p>
            <a:pPr eaLnBrk="1" hangingPunct="1">
              <a:spcBef>
                <a:spcPct val="0"/>
              </a:spcBef>
              <a:buClrTx/>
              <a:buSzTx/>
              <a:buFontTx/>
              <a:buNone/>
            </a:pPr>
            <a:endParaRPr lang="en-US" altLang="en-US" sz="1600" dirty="0">
              <a:solidFill>
                <a:srgbClr val="0000FF"/>
              </a:solidFill>
            </a:endParaRPr>
          </a:p>
          <a:p>
            <a:pPr eaLnBrk="1" hangingPunct="1">
              <a:spcBef>
                <a:spcPct val="0"/>
              </a:spcBef>
              <a:buClrTx/>
              <a:buSzTx/>
              <a:buFontTx/>
              <a:buNone/>
            </a:pPr>
            <a:r>
              <a:rPr lang="en-US" altLang="en-US" sz="1600" i="1" dirty="0">
                <a:solidFill>
                  <a:srgbClr val="0000FF"/>
                </a:solidFill>
              </a:rPr>
              <a:t>Which form can cause secondary ACG?</a:t>
            </a:r>
          </a:p>
          <a:p>
            <a:pPr eaLnBrk="1" hangingPunct="1">
              <a:spcBef>
                <a:spcPct val="0"/>
              </a:spcBef>
              <a:buClrTx/>
              <a:buSzTx/>
              <a:buFontTx/>
              <a:buNone/>
            </a:pPr>
            <a:r>
              <a:rPr lang="en-US" altLang="en-US" sz="1600" dirty="0">
                <a:solidFill>
                  <a:srgbClr val="0000FF"/>
                </a:solidFill>
              </a:rPr>
              <a:t>The anterior</a:t>
            </a:r>
            <a:endParaRPr lang="en-US" altLang="en-US" sz="1600" dirty="0">
              <a:solidFill>
                <a:srgbClr val="FF99FF"/>
              </a:solidFill>
            </a:endParaRPr>
          </a:p>
          <a:p>
            <a:pPr eaLnBrk="1" hangingPunct="1">
              <a:spcBef>
                <a:spcPct val="0"/>
              </a:spcBef>
              <a:buClrTx/>
              <a:buSzTx/>
              <a:buFontTx/>
              <a:buNone/>
            </a:pPr>
            <a:endParaRPr lang="en-US" altLang="en-US" sz="1600" i="1" dirty="0">
              <a:solidFill>
                <a:srgbClr val="FF99FF"/>
              </a:solidFill>
            </a:endParaRPr>
          </a:p>
          <a:p>
            <a:pPr eaLnBrk="1" hangingPunct="1">
              <a:spcBef>
                <a:spcPct val="0"/>
              </a:spcBef>
              <a:buClrTx/>
              <a:buSzTx/>
              <a:buFontTx/>
              <a:buNone/>
            </a:pPr>
            <a:r>
              <a:rPr lang="en-US" altLang="en-US" sz="1600" i="1" dirty="0">
                <a:solidFill>
                  <a:srgbClr val="FF99FF"/>
                </a:solidFill>
              </a:rPr>
              <a:t>In general terms, how does anterior PFV manifest?</a:t>
            </a:r>
          </a:p>
          <a:p>
            <a:pPr eaLnBrk="1" hangingPunct="1">
              <a:spcBef>
                <a:spcPct val="0"/>
              </a:spcBef>
              <a:buClrTx/>
              <a:buSzTx/>
              <a:buFontTx/>
              <a:buNone/>
            </a:pPr>
            <a:r>
              <a:rPr lang="en-US" altLang="en-US" sz="1600" dirty="0">
                <a:solidFill>
                  <a:srgbClr val="FF99FF"/>
                </a:solidFill>
              </a:rPr>
              <a:t>As a retrolental fibrovascular membrane that contracts over time, in the process shallowing the AC angle</a:t>
            </a:r>
          </a:p>
          <a:p>
            <a:pPr eaLnBrk="1" hangingPunct="1">
              <a:spcBef>
                <a:spcPct val="0"/>
              </a:spcBef>
              <a:buClrTx/>
              <a:buSzTx/>
              <a:buFontTx/>
              <a:buNone/>
            </a:pPr>
            <a:endParaRPr lang="en-US" altLang="en-US" sz="1600" i="1" dirty="0">
              <a:solidFill>
                <a:srgbClr val="FF99FF"/>
              </a:solidFill>
            </a:endParaRPr>
          </a:p>
          <a:p>
            <a:pPr eaLnBrk="1" hangingPunct="1">
              <a:spcBef>
                <a:spcPct val="0"/>
              </a:spcBef>
              <a:buClrTx/>
              <a:buSzTx/>
              <a:buFontTx/>
              <a:buNone/>
            </a:pPr>
            <a:r>
              <a:rPr lang="en-US" altLang="en-US" sz="1600" i="1" dirty="0">
                <a:solidFill>
                  <a:srgbClr val="FF99FF"/>
                </a:solidFill>
              </a:rPr>
              <a:t>What is the inheritance pattern for PFV?</a:t>
            </a:r>
          </a:p>
          <a:p>
            <a:pPr eaLnBrk="1" hangingPunct="1">
              <a:spcBef>
                <a:spcPct val="0"/>
              </a:spcBef>
              <a:buClrTx/>
              <a:buSzTx/>
              <a:buFontTx/>
              <a:buNone/>
            </a:pPr>
            <a:r>
              <a:rPr lang="en-US" altLang="en-US" sz="1600" dirty="0">
                <a:solidFill>
                  <a:srgbClr val="FF99FF"/>
                </a:solidFill>
              </a:rPr>
              <a:t>None (it is sporadic)</a:t>
            </a:r>
          </a:p>
          <a:p>
            <a:pPr eaLnBrk="1" hangingPunct="1">
              <a:spcBef>
                <a:spcPct val="0"/>
              </a:spcBef>
              <a:buClrTx/>
              <a:buSzTx/>
              <a:buFontTx/>
              <a:buNone/>
            </a:pPr>
            <a:endParaRPr lang="en-US" altLang="en-US" sz="1600" dirty="0">
              <a:solidFill>
                <a:srgbClr val="FF99FF"/>
              </a:solidFill>
            </a:endParaRPr>
          </a:p>
          <a:p>
            <a:pPr eaLnBrk="1" hangingPunct="1">
              <a:spcBef>
                <a:spcPct val="0"/>
              </a:spcBef>
              <a:buClrTx/>
              <a:buSzTx/>
              <a:buFontTx/>
              <a:buNone/>
            </a:pPr>
            <a:r>
              <a:rPr lang="en-US" altLang="en-US" sz="1600" i="1" dirty="0">
                <a:solidFill>
                  <a:srgbClr val="FF99FF"/>
                </a:solidFill>
              </a:rPr>
              <a:t>Does it present unilaterally, or bilaterally?</a:t>
            </a:r>
          </a:p>
          <a:p>
            <a:pPr eaLnBrk="1" hangingPunct="1">
              <a:spcBef>
                <a:spcPct val="0"/>
              </a:spcBef>
              <a:buClrTx/>
              <a:buSzTx/>
              <a:buFontTx/>
              <a:buNone/>
            </a:pPr>
            <a:r>
              <a:rPr lang="en-US" altLang="en-US" sz="1600" dirty="0">
                <a:solidFill>
                  <a:srgbClr val="FF99FF"/>
                </a:solidFill>
              </a:rPr>
              <a:t>It is unilateral in  90%  of cases</a:t>
            </a:r>
          </a:p>
        </p:txBody>
      </p:sp>
      <p:sp>
        <p:nvSpPr>
          <p:cNvPr id="38" name="Oval 37">
            <a:extLst>
              <a:ext uri="{FF2B5EF4-FFF2-40B4-BE49-F238E27FC236}">
                <a16:creationId xmlns:a16="http://schemas.microsoft.com/office/drawing/2014/main" id="{1B858FCB-C411-4AE3-B331-4E8A3BAC38F9}"/>
              </a:ext>
            </a:extLst>
          </p:cNvPr>
          <p:cNvSpPr/>
          <p:nvPr/>
        </p:nvSpPr>
        <p:spPr>
          <a:xfrm>
            <a:off x="5486400" y="4983246"/>
            <a:ext cx="664262" cy="396707"/>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469866588"/>
      </p:ext>
    </p:extLst>
  </p:cSld>
  <p:clrMapOvr>
    <a:masterClrMapping/>
  </p:clrMapOvr>
</p:sld>
</file>

<file path=ppt/slides/slide2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Straight Arrow Connector 12">
            <a:extLst>
              <a:ext uri="{FF2B5EF4-FFF2-40B4-BE49-F238E27FC236}">
                <a16:creationId xmlns:a16="http://schemas.microsoft.com/office/drawing/2014/main" id="{A6DE2085-829C-480C-9216-69D6039C0A37}"/>
              </a:ext>
            </a:extLst>
          </p:cNvPr>
          <p:cNvCxnSpPr>
            <a:cxnSpLocks/>
          </p:cNvCxnSpPr>
          <p:nvPr/>
        </p:nvCxnSpPr>
        <p:spPr>
          <a:xfrm>
            <a:off x="6717173" y="1828800"/>
            <a:ext cx="0" cy="3462754"/>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43014" name="Text Box 6"/>
          <p:cNvSpPr txBox="1">
            <a:spLocks noChangeArrowheads="1"/>
          </p:cNvSpPr>
          <p:nvPr/>
        </p:nvSpPr>
        <p:spPr bwMode="auto">
          <a:xfrm>
            <a:off x="533400" y="2356376"/>
            <a:ext cx="1005403"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Lens-</a:t>
            </a:r>
          </a:p>
          <a:p>
            <a:pPr algn="ctr" eaLnBrk="1" hangingPunct="1">
              <a:lnSpc>
                <a:spcPct val="80000"/>
              </a:lnSpc>
              <a:spcBef>
                <a:spcPct val="0"/>
              </a:spcBef>
              <a:buClrTx/>
              <a:buSzTx/>
              <a:buFontTx/>
              <a:buNone/>
            </a:pPr>
            <a:r>
              <a:rPr lang="en-US" altLang="en-US" sz="1800" dirty="0">
                <a:solidFill>
                  <a:schemeClr val="bg1">
                    <a:lumMod val="75000"/>
                  </a:schemeClr>
                </a:solidFill>
              </a:rPr>
              <a:t>Induced</a:t>
            </a:r>
          </a:p>
        </p:txBody>
      </p:sp>
      <p:sp>
        <p:nvSpPr>
          <p:cNvPr id="43017" name="Text Box 14"/>
          <p:cNvSpPr txBox="1">
            <a:spLocks noChangeArrowheads="1"/>
          </p:cNvSpPr>
          <p:nvPr/>
        </p:nvSpPr>
        <p:spPr bwMode="auto">
          <a:xfrm>
            <a:off x="3026498" y="2365901"/>
            <a:ext cx="1633781"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Aphakic/</a:t>
            </a:r>
          </a:p>
          <a:p>
            <a:pPr algn="ctr" eaLnBrk="1" hangingPunct="1">
              <a:lnSpc>
                <a:spcPct val="80000"/>
              </a:lnSpc>
              <a:spcBef>
                <a:spcPct val="0"/>
              </a:spcBef>
              <a:buClrTx/>
              <a:buSzTx/>
              <a:buFontTx/>
              <a:buNone/>
            </a:pPr>
            <a:r>
              <a:rPr lang="en-US" altLang="en-US" sz="1800" dirty="0" err="1">
                <a:solidFill>
                  <a:schemeClr val="bg1">
                    <a:lumMod val="75000"/>
                  </a:schemeClr>
                </a:solidFill>
              </a:rPr>
              <a:t>Pseudophakic</a:t>
            </a:r>
            <a:endParaRPr lang="en-US" altLang="en-US" sz="1800" dirty="0">
              <a:solidFill>
                <a:schemeClr val="bg1">
                  <a:lumMod val="75000"/>
                </a:schemeClr>
              </a:solidFill>
            </a:endParaRPr>
          </a:p>
        </p:txBody>
      </p:sp>
      <p:sp>
        <p:nvSpPr>
          <p:cNvPr id="43031" name="Text Box 35"/>
          <p:cNvSpPr txBox="1">
            <a:spLocks noChangeArrowheads="1"/>
          </p:cNvSpPr>
          <p:nvPr/>
        </p:nvSpPr>
        <p:spPr bwMode="auto">
          <a:xfrm>
            <a:off x="1190847" y="1295400"/>
            <a:ext cx="2473754"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solidFill>
                  <a:schemeClr val="bg1">
                    <a:lumMod val="75000"/>
                  </a:schemeClr>
                </a:solidFill>
              </a:rPr>
              <a:t>w/ Pupillary Block</a:t>
            </a:r>
          </a:p>
        </p:txBody>
      </p:sp>
      <p:sp>
        <p:nvSpPr>
          <p:cNvPr id="43032" name="Text Box 36"/>
          <p:cNvSpPr txBox="1">
            <a:spLocks noChangeArrowheads="1"/>
          </p:cNvSpPr>
          <p:nvPr/>
        </p:nvSpPr>
        <p:spPr bwMode="auto">
          <a:xfrm>
            <a:off x="5181600" y="1295400"/>
            <a:ext cx="2630848"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t>w/o Pupillary Block</a:t>
            </a:r>
          </a:p>
        </p:txBody>
      </p:sp>
      <p:sp>
        <p:nvSpPr>
          <p:cNvPr id="49" name="Rectangle 2">
            <a:extLst>
              <a:ext uri="{FF2B5EF4-FFF2-40B4-BE49-F238E27FC236}">
                <a16:creationId xmlns:a16="http://schemas.microsoft.com/office/drawing/2014/main" id="{240EE5BF-F7D2-4FC8-A5DD-F6B5423153C6}"/>
              </a:ext>
            </a:extLst>
          </p:cNvPr>
          <p:cNvSpPr>
            <a:spLocks noGrp="1" noChangeArrowheads="1"/>
          </p:cNvSpPr>
          <p:nvPr>
            <p:ph type="title"/>
          </p:nvPr>
        </p:nvSpPr>
        <p:spPr>
          <a:xfrm>
            <a:off x="457200" y="304800"/>
            <a:ext cx="7543800" cy="563562"/>
          </a:xfrm>
        </p:spPr>
        <p:txBody>
          <a:bodyPr/>
          <a:lstStyle/>
          <a:p>
            <a:pPr eaLnBrk="1" hangingPunct="1"/>
            <a:r>
              <a:rPr lang="en-US" altLang="en-US" sz="3500" dirty="0"/>
              <a:t>Q</a:t>
            </a:r>
          </a:p>
        </p:txBody>
      </p:sp>
      <p:sp>
        <p:nvSpPr>
          <p:cNvPr id="50" name="TextBox 49">
            <a:extLst>
              <a:ext uri="{FF2B5EF4-FFF2-40B4-BE49-F238E27FC236}">
                <a16:creationId xmlns:a16="http://schemas.microsoft.com/office/drawing/2014/main" id="{CF426230-46C8-405C-9015-99EF57762A2E}"/>
              </a:ext>
            </a:extLst>
          </p:cNvPr>
          <p:cNvSpPr txBox="1"/>
          <p:nvPr/>
        </p:nvSpPr>
        <p:spPr>
          <a:xfrm>
            <a:off x="2259496" y="189094"/>
            <a:ext cx="4607480" cy="400110"/>
          </a:xfrm>
          <a:prstGeom prst="rect">
            <a:avLst/>
          </a:prstGeom>
          <a:solidFill>
            <a:schemeClr val="accent1">
              <a:lumMod val="60000"/>
              <a:lumOff val="40000"/>
            </a:schemeClr>
          </a:solidFill>
        </p:spPr>
        <p:txBody>
          <a:bodyPr wrap="none" rtlCol="0">
            <a:spAutoFit/>
          </a:bodyPr>
          <a:lstStyle/>
          <a:p>
            <a:pPr algn="ctr"/>
            <a:r>
              <a:rPr lang="en-US" sz="2000" b="1" dirty="0"/>
              <a:t>Secondary Angle Closure Glaucoma</a:t>
            </a:r>
          </a:p>
        </p:txBody>
      </p:sp>
      <p:sp>
        <p:nvSpPr>
          <p:cNvPr id="2" name="TextBox 1">
            <a:extLst>
              <a:ext uri="{FF2B5EF4-FFF2-40B4-BE49-F238E27FC236}">
                <a16:creationId xmlns:a16="http://schemas.microsoft.com/office/drawing/2014/main" id="{A7E30BEC-923B-4C9A-A856-BDD0D882F6B8}"/>
              </a:ext>
            </a:extLst>
          </p:cNvPr>
          <p:cNvSpPr txBox="1"/>
          <p:nvPr/>
        </p:nvSpPr>
        <p:spPr>
          <a:xfrm>
            <a:off x="887305" y="2844119"/>
            <a:ext cx="1494320" cy="338554"/>
          </a:xfrm>
          <a:prstGeom prst="rect">
            <a:avLst/>
          </a:prstGeom>
          <a:noFill/>
        </p:spPr>
        <p:txBody>
          <a:bodyPr wrap="none" rtlCol="0">
            <a:spAutoFit/>
          </a:bodyPr>
          <a:lstStyle/>
          <a:p>
            <a:r>
              <a:rPr lang="en-US" sz="1600" dirty="0" err="1">
                <a:solidFill>
                  <a:schemeClr val="bg1">
                    <a:lumMod val="75000"/>
                  </a:schemeClr>
                </a:solidFill>
              </a:rPr>
              <a:t>Phacomorphic</a:t>
            </a:r>
            <a:endParaRPr lang="en-US" sz="1600" dirty="0">
              <a:solidFill>
                <a:schemeClr val="bg1">
                  <a:lumMod val="75000"/>
                </a:schemeClr>
              </a:solidFill>
            </a:endParaRPr>
          </a:p>
        </p:txBody>
      </p:sp>
      <p:sp>
        <p:nvSpPr>
          <p:cNvPr id="51" name="TextBox 50">
            <a:extLst>
              <a:ext uri="{FF2B5EF4-FFF2-40B4-BE49-F238E27FC236}">
                <a16:creationId xmlns:a16="http://schemas.microsoft.com/office/drawing/2014/main" id="{156069D4-340B-4160-A336-EBF73557CEE0}"/>
              </a:ext>
            </a:extLst>
          </p:cNvPr>
          <p:cNvSpPr txBox="1"/>
          <p:nvPr/>
        </p:nvSpPr>
        <p:spPr>
          <a:xfrm>
            <a:off x="884725" y="3175578"/>
            <a:ext cx="1402948" cy="338554"/>
          </a:xfrm>
          <a:prstGeom prst="rect">
            <a:avLst/>
          </a:prstGeom>
          <a:noFill/>
        </p:spPr>
        <p:txBody>
          <a:bodyPr wrap="none" rtlCol="0">
            <a:spAutoFit/>
          </a:bodyPr>
          <a:lstStyle/>
          <a:p>
            <a:r>
              <a:rPr lang="en-US" sz="1600" dirty="0">
                <a:solidFill>
                  <a:schemeClr val="bg1">
                    <a:lumMod val="75000"/>
                  </a:schemeClr>
                </a:solidFill>
              </a:rPr>
              <a:t>Ectopia </a:t>
            </a:r>
            <a:r>
              <a:rPr lang="en-US" sz="1600" dirty="0" err="1">
                <a:solidFill>
                  <a:schemeClr val="bg1">
                    <a:lumMod val="75000"/>
                  </a:schemeClr>
                </a:solidFill>
              </a:rPr>
              <a:t>lentis</a:t>
            </a:r>
            <a:endParaRPr lang="en-US" sz="1600" dirty="0">
              <a:solidFill>
                <a:schemeClr val="bg1">
                  <a:lumMod val="75000"/>
                </a:schemeClr>
              </a:solidFill>
            </a:endParaRPr>
          </a:p>
        </p:txBody>
      </p:sp>
      <p:cxnSp>
        <p:nvCxnSpPr>
          <p:cNvPr id="71" name="Straight Connector 70">
            <a:extLst>
              <a:ext uri="{FF2B5EF4-FFF2-40B4-BE49-F238E27FC236}">
                <a16:creationId xmlns:a16="http://schemas.microsoft.com/office/drawing/2014/main" id="{C104938D-BA8D-4E39-9D5F-9EE2012F2F3C}"/>
              </a:ext>
            </a:extLst>
          </p:cNvPr>
          <p:cNvCxnSpPr>
            <a:cxnSpLocks/>
          </p:cNvCxnSpPr>
          <p:nvPr/>
        </p:nvCxnSpPr>
        <p:spPr>
          <a:xfrm flipH="1">
            <a:off x="762665" y="3023488"/>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2A7E4E40-472F-4E50-8A7A-45C10FDD7171}"/>
              </a:ext>
            </a:extLst>
          </p:cNvPr>
          <p:cNvCxnSpPr>
            <a:cxnSpLocks/>
          </p:cNvCxnSpPr>
          <p:nvPr/>
        </p:nvCxnSpPr>
        <p:spPr>
          <a:xfrm flipH="1">
            <a:off x="762665" y="3347853"/>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C3924889-45B9-4383-9C9E-48F0A9C27AD8}"/>
              </a:ext>
            </a:extLst>
          </p:cNvPr>
          <p:cNvCxnSpPr>
            <a:cxnSpLocks/>
          </p:cNvCxnSpPr>
          <p:nvPr/>
        </p:nvCxnSpPr>
        <p:spPr>
          <a:xfrm flipH="1">
            <a:off x="748719" y="2838976"/>
            <a:ext cx="13947" cy="5088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 name="Straight Arrow Connector 5">
            <a:extLst>
              <a:ext uri="{FF2B5EF4-FFF2-40B4-BE49-F238E27FC236}">
                <a16:creationId xmlns:a16="http://schemas.microsoft.com/office/drawing/2014/main" id="{A3439F0C-5143-461F-8F3C-2E830785DEFC}"/>
              </a:ext>
            </a:extLst>
          </p:cNvPr>
          <p:cNvCxnSpPr>
            <a:stCxn id="50" idx="2"/>
          </p:cNvCxnSpPr>
          <p:nvPr/>
        </p:nvCxnSpPr>
        <p:spPr>
          <a:xfrm flipH="1">
            <a:off x="2971800" y="589204"/>
            <a:ext cx="1591436" cy="706196"/>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0" name="Straight Arrow Connector 9">
            <a:extLst>
              <a:ext uri="{FF2B5EF4-FFF2-40B4-BE49-F238E27FC236}">
                <a16:creationId xmlns:a16="http://schemas.microsoft.com/office/drawing/2014/main" id="{84DC796E-F6ED-4FBB-82D2-A260F480BF8A}"/>
              </a:ext>
            </a:extLst>
          </p:cNvPr>
          <p:cNvCxnSpPr>
            <a:cxnSpLocks/>
          </p:cNvCxnSpPr>
          <p:nvPr/>
        </p:nvCxnSpPr>
        <p:spPr>
          <a:xfrm>
            <a:off x="4572000" y="589204"/>
            <a:ext cx="1600200" cy="706196"/>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6" name="Straight Arrow Connector 25">
            <a:extLst>
              <a:ext uri="{FF2B5EF4-FFF2-40B4-BE49-F238E27FC236}">
                <a16:creationId xmlns:a16="http://schemas.microsoft.com/office/drawing/2014/main" id="{B70E0124-9B84-41A5-8D84-A66B7838A706}"/>
              </a:ext>
            </a:extLst>
          </p:cNvPr>
          <p:cNvCxnSpPr>
            <a:cxnSpLocks/>
          </p:cNvCxnSpPr>
          <p:nvPr/>
        </p:nvCxnSpPr>
        <p:spPr>
          <a:xfrm flipH="1">
            <a:off x="1159539" y="1828800"/>
            <a:ext cx="1290435" cy="478059"/>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28" name="Straight Arrow Connector 27">
            <a:extLst>
              <a:ext uri="{FF2B5EF4-FFF2-40B4-BE49-F238E27FC236}">
                <a16:creationId xmlns:a16="http://schemas.microsoft.com/office/drawing/2014/main" id="{567A4249-5C59-4416-8A8E-1C35913900AB}"/>
              </a:ext>
            </a:extLst>
          </p:cNvPr>
          <p:cNvCxnSpPr>
            <a:cxnSpLocks/>
          </p:cNvCxnSpPr>
          <p:nvPr/>
        </p:nvCxnSpPr>
        <p:spPr>
          <a:xfrm>
            <a:off x="2449973" y="1832208"/>
            <a:ext cx="1268784"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56" name="Text Box 6">
            <a:extLst>
              <a:ext uri="{FF2B5EF4-FFF2-40B4-BE49-F238E27FC236}">
                <a16:creationId xmlns:a16="http://schemas.microsoft.com/office/drawing/2014/main" id="{557983BD-9D64-49B9-A366-A08663B0451F}"/>
              </a:ext>
            </a:extLst>
          </p:cNvPr>
          <p:cNvSpPr txBox="1">
            <a:spLocks noChangeArrowheads="1"/>
          </p:cNvSpPr>
          <p:nvPr/>
        </p:nvSpPr>
        <p:spPr bwMode="auto">
          <a:xfrm>
            <a:off x="5029200" y="2356376"/>
            <a:ext cx="813043"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r" eaLnBrk="1" hangingPunct="1">
              <a:lnSpc>
                <a:spcPct val="80000"/>
              </a:lnSpc>
              <a:spcBef>
                <a:spcPct val="0"/>
              </a:spcBef>
              <a:buClrTx/>
              <a:buSzTx/>
              <a:buFontTx/>
              <a:buNone/>
            </a:pPr>
            <a:r>
              <a:rPr lang="en-US" altLang="en-US" sz="1800" dirty="0"/>
              <a:t>‘Push’</a:t>
            </a:r>
          </a:p>
        </p:txBody>
      </p:sp>
      <p:sp>
        <p:nvSpPr>
          <p:cNvPr id="57" name="Text Box 14">
            <a:extLst>
              <a:ext uri="{FF2B5EF4-FFF2-40B4-BE49-F238E27FC236}">
                <a16:creationId xmlns:a16="http://schemas.microsoft.com/office/drawing/2014/main" id="{5DAFA1C1-3A29-4C27-A379-663FDD22E326}"/>
              </a:ext>
            </a:extLst>
          </p:cNvPr>
          <p:cNvSpPr txBox="1">
            <a:spLocks noChangeArrowheads="1"/>
          </p:cNvSpPr>
          <p:nvPr/>
        </p:nvSpPr>
        <p:spPr bwMode="auto">
          <a:xfrm>
            <a:off x="7620000" y="2365901"/>
            <a:ext cx="671979"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‘Pull’</a:t>
            </a:r>
          </a:p>
        </p:txBody>
      </p:sp>
      <p:cxnSp>
        <p:nvCxnSpPr>
          <p:cNvPr id="58" name="Straight Arrow Connector 57">
            <a:extLst>
              <a:ext uri="{FF2B5EF4-FFF2-40B4-BE49-F238E27FC236}">
                <a16:creationId xmlns:a16="http://schemas.microsoft.com/office/drawing/2014/main" id="{E874FEE9-46BD-46A3-90A3-DE7CC220FBFF}"/>
              </a:ext>
            </a:extLst>
          </p:cNvPr>
          <p:cNvCxnSpPr>
            <a:cxnSpLocks/>
          </p:cNvCxnSpPr>
          <p:nvPr/>
        </p:nvCxnSpPr>
        <p:spPr>
          <a:xfrm flipH="1">
            <a:off x="5867400" y="1828800"/>
            <a:ext cx="849775" cy="477455"/>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59" name="Straight Arrow Connector 58">
            <a:extLst>
              <a:ext uri="{FF2B5EF4-FFF2-40B4-BE49-F238E27FC236}">
                <a16:creationId xmlns:a16="http://schemas.microsoft.com/office/drawing/2014/main" id="{C370A4A1-FE96-4E70-B89E-839542A5E241}"/>
              </a:ext>
            </a:extLst>
          </p:cNvPr>
          <p:cNvCxnSpPr>
            <a:cxnSpLocks/>
          </p:cNvCxnSpPr>
          <p:nvPr/>
        </p:nvCxnSpPr>
        <p:spPr>
          <a:xfrm>
            <a:off x="6717173" y="1832208"/>
            <a:ext cx="902827" cy="474047"/>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101" name="Text Box 42">
            <a:extLst>
              <a:ext uri="{FF2B5EF4-FFF2-40B4-BE49-F238E27FC236}">
                <a16:creationId xmlns:a16="http://schemas.microsoft.com/office/drawing/2014/main" id="{334BC1A9-19DE-4364-B6DD-2EE35901B8C6}"/>
              </a:ext>
            </a:extLst>
          </p:cNvPr>
          <p:cNvSpPr txBox="1">
            <a:spLocks noChangeArrowheads="1"/>
          </p:cNvSpPr>
          <p:nvPr/>
        </p:nvSpPr>
        <p:spPr bwMode="auto">
          <a:xfrm>
            <a:off x="5551406" y="3192546"/>
            <a:ext cx="2276072"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ERD/choroidal effusion</a:t>
            </a:r>
          </a:p>
        </p:txBody>
      </p:sp>
      <p:sp>
        <p:nvSpPr>
          <p:cNvPr id="103" name="Text Box 47">
            <a:extLst>
              <a:ext uri="{FF2B5EF4-FFF2-40B4-BE49-F238E27FC236}">
                <a16:creationId xmlns:a16="http://schemas.microsoft.com/office/drawing/2014/main" id="{B8E0D8FB-F6B2-4B80-97DB-EF49CE3BCD2B}"/>
              </a:ext>
            </a:extLst>
          </p:cNvPr>
          <p:cNvSpPr txBox="1">
            <a:spLocks noChangeArrowheads="1"/>
          </p:cNvSpPr>
          <p:nvPr/>
        </p:nvSpPr>
        <p:spPr bwMode="auto">
          <a:xfrm>
            <a:off x="5543446" y="4055146"/>
            <a:ext cx="1619354"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err="1">
                <a:solidFill>
                  <a:schemeClr val="bg1">
                    <a:lumMod val="75000"/>
                  </a:schemeClr>
                </a:solidFill>
              </a:rPr>
              <a:t>Nanophthalmos</a:t>
            </a:r>
            <a:endParaRPr lang="en-US" altLang="en-US" sz="1600" dirty="0">
              <a:solidFill>
                <a:schemeClr val="bg1">
                  <a:lumMod val="75000"/>
                </a:schemeClr>
              </a:solidFill>
            </a:endParaRPr>
          </a:p>
        </p:txBody>
      </p:sp>
      <p:cxnSp>
        <p:nvCxnSpPr>
          <p:cNvPr id="104" name="Straight Connector 103">
            <a:extLst>
              <a:ext uri="{FF2B5EF4-FFF2-40B4-BE49-F238E27FC236}">
                <a16:creationId xmlns:a16="http://schemas.microsoft.com/office/drawing/2014/main" id="{49D87D4A-E317-4446-9B95-5184CB3968F3}"/>
              </a:ext>
            </a:extLst>
          </p:cNvPr>
          <p:cNvCxnSpPr>
            <a:cxnSpLocks/>
          </p:cNvCxnSpPr>
          <p:nvPr/>
        </p:nvCxnSpPr>
        <p:spPr>
          <a:xfrm flipH="1">
            <a:off x="5316229" y="2667000"/>
            <a:ext cx="7397" cy="2531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5" name="Straight Connector 104">
            <a:extLst>
              <a:ext uri="{FF2B5EF4-FFF2-40B4-BE49-F238E27FC236}">
                <a16:creationId xmlns:a16="http://schemas.microsoft.com/office/drawing/2014/main" id="{F40B6D71-75A8-4A88-864D-00D14C2F710D}"/>
              </a:ext>
            </a:extLst>
          </p:cNvPr>
          <p:cNvCxnSpPr/>
          <p:nvPr/>
        </p:nvCxnSpPr>
        <p:spPr>
          <a:xfrm flipH="1">
            <a:off x="5323624" y="2832814"/>
            <a:ext cx="24447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6" name="Straight Connector 105">
            <a:extLst>
              <a:ext uri="{FF2B5EF4-FFF2-40B4-BE49-F238E27FC236}">
                <a16:creationId xmlns:a16="http://schemas.microsoft.com/office/drawing/2014/main" id="{010BF7B2-AA07-4DCF-822D-E2DB5CC0BF59}"/>
              </a:ext>
            </a:extLst>
          </p:cNvPr>
          <p:cNvCxnSpPr/>
          <p:nvPr/>
        </p:nvCxnSpPr>
        <p:spPr>
          <a:xfrm flipH="1">
            <a:off x="5323624" y="3360065"/>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a:extLst>
              <a:ext uri="{FF2B5EF4-FFF2-40B4-BE49-F238E27FC236}">
                <a16:creationId xmlns:a16="http://schemas.microsoft.com/office/drawing/2014/main" id="{BAC8035C-3999-4C31-93CD-6C0D2ADEB73B}"/>
              </a:ext>
            </a:extLst>
          </p:cNvPr>
          <p:cNvCxnSpPr/>
          <p:nvPr/>
        </p:nvCxnSpPr>
        <p:spPr>
          <a:xfrm flipH="1">
            <a:off x="5323536" y="3786938"/>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8" name="Straight Connector 107">
            <a:extLst>
              <a:ext uri="{FF2B5EF4-FFF2-40B4-BE49-F238E27FC236}">
                <a16:creationId xmlns:a16="http://schemas.microsoft.com/office/drawing/2014/main" id="{DB64CAEE-69B4-426A-8A5B-D1269DBF0F66}"/>
              </a:ext>
            </a:extLst>
          </p:cNvPr>
          <p:cNvCxnSpPr/>
          <p:nvPr/>
        </p:nvCxnSpPr>
        <p:spPr>
          <a:xfrm flipH="1">
            <a:off x="5327493" y="4249152"/>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12" name="Straight Connector 111">
            <a:extLst>
              <a:ext uri="{FF2B5EF4-FFF2-40B4-BE49-F238E27FC236}">
                <a16:creationId xmlns:a16="http://schemas.microsoft.com/office/drawing/2014/main" id="{99A16C30-4BE4-48E5-8B65-0C5F3039B8DC}"/>
              </a:ext>
            </a:extLst>
          </p:cNvPr>
          <p:cNvCxnSpPr/>
          <p:nvPr/>
        </p:nvCxnSpPr>
        <p:spPr>
          <a:xfrm flipH="1">
            <a:off x="5333455" y="5181600"/>
            <a:ext cx="24447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13" name="Text Box 42">
            <a:extLst>
              <a:ext uri="{FF2B5EF4-FFF2-40B4-BE49-F238E27FC236}">
                <a16:creationId xmlns:a16="http://schemas.microsoft.com/office/drawing/2014/main" id="{056DFFD9-3CA2-42E7-90FE-4F14522E3504}"/>
              </a:ext>
            </a:extLst>
          </p:cNvPr>
          <p:cNvSpPr txBox="1">
            <a:spLocks noChangeArrowheads="1"/>
          </p:cNvSpPr>
          <p:nvPr/>
        </p:nvSpPr>
        <p:spPr bwMode="auto">
          <a:xfrm>
            <a:off x="5533954" y="3623846"/>
            <a:ext cx="1563248"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Retinal surgery</a:t>
            </a:r>
          </a:p>
        </p:txBody>
      </p:sp>
      <p:sp>
        <p:nvSpPr>
          <p:cNvPr id="118" name="Text Box 47">
            <a:extLst>
              <a:ext uri="{FF2B5EF4-FFF2-40B4-BE49-F238E27FC236}">
                <a16:creationId xmlns:a16="http://schemas.microsoft.com/office/drawing/2014/main" id="{3F59D898-ECAD-49F0-9425-2A1BC8DDA7B5}"/>
              </a:ext>
            </a:extLst>
          </p:cNvPr>
          <p:cNvSpPr txBox="1">
            <a:spLocks noChangeArrowheads="1"/>
          </p:cNvSpPr>
          <p:nvPr/>
        </p:nvSpPr>
        <p:spPr bwMode="auto">
          <a:xfrm>
            <a:off x="5523688" y="4538246"/>
            <a:ext cx="1414170"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Drug-induced</a:t>
            </a:r>
          </a:p>
        </p:txBody>
      </p:sp>
      <p:sp>
        <p:nvSpPr>
          <p:cNvPr id="121" name="Text Box 45">
            <a:extLst>
              <a:ext uri="{FF2B5EF4-FFF2-40B4-BE49-F238E27FC236}">
                <a16:creationId xmlns:a16="http://schemas.microsoft.com/office/drawing/2014/main" id="{261B7576-5E47-4AEB-A7FB-9A1B9ECB52C4}"/>
              </a:ext>
            </a:extLst>
          </p:cNvPr>
          <p:cNvSpPr txBox="1">
            <a:spLocks noChangeArrowheads="1"/>
          </p:cNvSpPr>
          <p:nvPr/>
        </p:nvSpPr>
        <p:spPr bwMode="auto">
          <a:xfrm>
            <a:off x="5523688" y="5013493"/>
            <a:ext cx="582211"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b="1" dirty="0">
                <a:solidFill>
                  <a:srgbClr val="002060"/>
                </a:solidFill>
              </a:rPr>
              <a:t>PFV</a:t>
            </a:r>
          </a:p>
        </p:txBody>
      </p:sp>
      <p:sp>
        <p:nvSpPr>
          <p:cNvPr id="16" name="TextBox 15">
            <a:extLst>
              <a:ext uri="{FF2B5EF4-FFF2-40B4-BE49-F238E27FC236}">
                <a16:creationId xmlns:a16="http://schemas.microsoft.com/office/drawing/2014/main" id="{984E008D-FBBA-42B4-940E-EA26772E0161}"/>
              </a:ext>
            </a:extLst>
          </p:cNvPr>
          <p:cNvSpPr txBox="1"/>
          <p:nvPr/>
        </p:nvSpPr>
        <p:spPr>
          <a:xfrm>
            <a:off x="6230528" y="5257800"/>
            <a:ext cx="1326004" cy="369332"/>
          </a:xfrm>
          <a:prstGeom prst="rect">
            <a:avLst/>
          </a:prstGeom>
          <a:noFill/>
        </p:spPr>
        <p:txBody>
          <a:bodyPr wrap="none" rtlCol="0">
            <a:spAutoFit/>
          </a:bodyPr>
          <a:lstStyle/>
          <a:p>
            <a:pPr algn="ctr"/>
            <a:r>
              <a:rPr lang="en-US" dirty="0">
                <a:solidFill>
                  <a:schemeClr val="bg1">
                    <a:lumMod val="75000"/>
                  </a:schemeClr>
                </a:solidFill>
              </a:rPr>
              <a:t>Both/Either</a:t>
            </a:r>
          </a:p>
        </p:txBody>
      </p:sp>
      <p:cxnSp>
        <p:nvCxnSpPr>
          <p:cNvPr id="125" name="Straight Connector 124">
            <a:extLst>
              <a:ext uri="{FF2B5EF4-FFF2-40B4-BE49-F238E27FC236}">
                <a16:creationId xmlns:a16="http://schemas.microsoft.com/office/drawing/2014/main" id="{01138141-D318-4ED7-A7FE-D8F2155CE890}"/>
              </a:ext>
            </a:extLst>
          </p:cNvPr>
          <p:cNvCxnSpPr/>
          <p:nvPr/>
        </p:nvCxnSpPr>
        <p:spPr>
          <a:xfrm flipH="1">
            <a:off x="5334000" y="4724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00" name="Text Box 23">
            <a:extLst>
              <a:ext uri="{FF2B5EF4-FFF2-40B4-BE49-F238E27FC236}">
                <a16:creationId xmlns:a16="http://schemas.microsoft.com/office/drawing/2014/main" id="{D8F2FCFF-2984-4836-B000-9C5601A8EAAA}"/>
              </a:ext>
            </a:extLst>
          </p:cNvPr>
          <p:cNvSpPr txBox="1">
            <a:spLocks noChangeArrowheads="1"/>
          </p:cNvSpPr>
          <p:nvPr/>
        </p:nvSpPr>
        <p:spPr bwMode="auto">
          <a:xfrm>
            <a:off x="5530369" y="2667000"/>
            <a:ext cx="2143536"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Aqueous misdirection</a:t>
            </a:r>
          </a:p>
        </p:txBody>
      </p:sp>
      <p:sp>
        <p:nvSpPr>
          <p:cNvPr id="36" name="Text Box 12">
            <a:extLst>
              <a:ext uri="{FF2B5EF4-FFF2-40B4-BE49-F238E27FC236}">
                <a16:creationId xmlns:a16="http://schemas.microsoft.com/office/drawing/2014/main" id="{071993ED-7224-452A-B759-2B89E53520F6}"/>
              </a:ext>
            </a:extLst>
          </p:cNvPr>
          <p:cNvSpPr txBox="1">
            <a:spLocks noChangeArrowheads="1"/>
          </p:cNvSpPr>
          <p:nvPr/>
        </p:nvSpPr>
        <p:spPr bwMode="auto">
          <a:xfrm>
            <a:off x="228600" y="1706463"/>
            <a:ext cx="4797334" cy="4770537"/>
          </a:xfrm>
          <a:prstGeom prst="rect">
            <a:avLst/>
          </a:prstGeom>
          <a:solidFill>
            <a:srgbClr val="FF99FF"/>
          </a:solidFill>
          <a:ln w="9525">
            <a:noFill/>
            <a:miter lim="800000"/>
            <a:headEnd/>
            <a:tailEnd/>
          </a:ln>
          <a:effec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i="1" dirty="0">
                <a:solidFill>
                  <a:srgbClr val="0000FF"/>
                </a:solidFill>
              </a:rPr>
              <a:t>What does </a:t>
            </a:r>
            <a:r>
              <a:rPr lang="en-US" altLang="en-US" sz="1600" dirty="0">
                <a:solidFill>
                  <a:srgbClr val="0000FF"/>
                </a:solidFill>
              </a:rPr>
              <a:t>PFV</a:t>
            </a:r>
            <a:r>
              <a:rPr lang="en-US" altLang="en-US" sz="1600" i="1" dirty="0">
                <a:solidFill>
                  <a:srgbClr val="0000FF"/>
                </a:solidFill>
              </a:rPr>
              <a:t> stand for in this context?</a:t>
            </a:r>
          </a:p>
          <a:p>
            <a:pPr eaLnBrk="1" hangingPunct="1">
              <a:spcBef>
                <a:spcPct val="0"/>
              </a:spcBef>
              <a:buClrTx/>
              <a:buSzTx/>
              <a:buFontTx/>
              <a:buNone/>
            </a:pPr>
            <a:r>
              <a:rPr lang="en-US" altLang="en-US" sz="1600" dirty="0">
                <a:solidFill>
                  <a:srgbClr val="0000FF"/>
                </a:solidFill>
              </a:rPr>
              <a:t>Persistent fetal vasculature</a:t>
            </a:r>
          </a:p>
          <a:p>
            <a:pPr eaLnBrk="1" hangingPunct="1">
              <a:spcBef>
                <a:spcPct val="0"/>
              </a:spcBef>
              <a:buClrTx/>
              <a:buSzTx/>
              <a:buFontTx/>
              <a:buNone/>
            </a:pPr>
            <a:endParaRPr lang="en-US" altLang="en-US" sz="1600" dirty="0">
              <a:solidFill>
                <a:srgbClr val="0000FF"/>
              </a:solidFill>
            </a:endParaRPr>
          </a:p>
          <a:p>
            <a:pPr eaLnBrk="1" hangingPunct="1">
              <a:spcBef>
                <a:spcPct val="0"/>
              </a:spcBef>
              <a:buClrTx/>
              <a:buSzTx/>
              <a:buFontTx/>
              <a:buNone/>
            </a:pPr>
            <a:r>
              <a:rPr lang="en-US" altLang="en-US" sz="1600" i="1" dirty="0">
                <a:solidFill>
                  <a:srgbClr val="0000FF"/>
                </a:solidFill>
              </a:rPr>
              <a:t>PFV comes in two forms—what are they?</a:t>
            </a:r>
          </a:p>
          <a:p>
            <a:pPr eaLnBrk="1" hangingPunct="1">
              <a:spcBef>
                <a:spcPct val="0"/>
              </a:spcBef>
              <a:buClrTx/>
              <a:buSzTx/>
              <a:buFontTx/>
              <a:buNone/>
            </a:pPr>
            <a:r>
              <a:rPr lang="en-US" altLang="en-US" sz="1600" dirty="0">
                <a:solidFill>
                  <a:srgbClr val="0000FF"/>
                </a:solidFill>
              </a:rPr>
              <a:t>Anterior and posterior</a:t>
            </a:r>
          </a:p>
          <a:p>
            <a:pPr eaLnBrk="1" hangingPunct="1">
              <a:spcBef>
                <a:spcPct val="0"/>
              </a:spcBef>
              <a:buClrTx/>
              <a:buSzTx/>
              <a:buFontTx/>
              <a:buNone/>
            </a:pPr>
            <a:endParaRPr lang="en-US" altLang="en-US" sz="1600" dirty="0">
              <a:solidFill>
                <a:srgbClr val="0000FF"/>
              </a:solidFill>
            </a:endParaRPr>
          </a:p>
          <a:p>
            <a:pPr eaLnBrk="1" hangingPunct="1">
              <a:spcBef>
                <a:spcPct val="0"/>
              </a:spcBef>
              <a:buClrTx/>
              <a:buSzTx/>
              <a:buFontTx/>
              <a:buNone/>
            </a:pPr>
            <a:r>
              <a:rPr lang="en-US" altLang="en-US" sz="1600" i="1" dirty="0">
                <a:solidFill>
                  <a:srgbClr val="0000FF"/>
                </a:solidFill>
              </a:rPr>
              <a:t>Which form can cause secondary ACG?</a:t>
            </a:r>
          </a:p>
          <a:p>
            <a:pPr eaLnBrk="1" hangingPunct="1">
              <a:spcBef>
                <a:spcPct val="0"/>
              </a:spcBef>
              <a:buClrTx/>
              <a:buSzTx/>
              <a:buFontTx/>
              <a:buNone/>
            </a:pPr>
            <a:r>
              <a:rPr lang="en-US" altLang="en-US" sz="1600" dirty="0">
                <a:solidFill>
                  <a:srgbClr val="0000FF"/>
                </a:solidFill>
              </a:rPr>
              <a:t>The anterior</a:t>
            </a:r>
          </a:p>
          <a:p>
            <a:pPr eaLnBrk="1" hangingPunct="1">
              <a:spcBef>
                <a:spcPct val="0"/>
              </a:spcBef>
              <a:buClrTx/>
              <a:buSzTx/>
              <a:buFontTx/>
              <a:buNone/>
            </a:pPr>
            <a:endParaRPr lang="en-US" altLang="en-US" sz="1600" i="1" dirty="0">
              <a:solidFill>
                <a:srgbClr val="0000FF"/>
              </a:solidFill>
            </a:endParaRPr>
          </a:p>
          <a:p>
            <a:pPr eaLnBrk="1" hangingPunct="1">
              <a:spcBef>
                <a:spcPct val="0"/>
              </a:spcBef>
              <a:buClrTx/>
              <a:buSzTx/>
              <a:buFontTx/>
              <a:buNone/>
            </a:pPr>
            <a:r>
              <a:rPr lang="en-US" altLang="en-US" sz="1600" i="1" dirty="0">
                <a:solidFill>
                  <a:srgbClr val="0000FF"/>
                </a:solidFill>
              </a:rPr>
              <a:t>In general terms, how does anterior PFV manifest?</a:t>
            </a:r>
          </a:p>
          <a:p>
            <a:pPr eaLnBrk="1" hangingPunct="1">
              <a:spcBef>
                <a:spcPct val="0"/>
              </a:spcBef>
              <a:buClrTx/>
              <a:buSzTx/>
              <a:buFontTx/>
              <a:buNone/>
            </a:pPr>
            <a:r>
              <a:rPr lang="en-US" altLang="en-US" sz="1600" dirty="0">
                <a:solidFill>
                  <a:srgbClr val="FF99FF"/>
                </a:solidFill>
              </a:rPr>
              <a:t>As a retrolental fibrovascular membrane that contracts over time, in the process shallowing the AC angle</a:t>
            </a:r>
          </a:p>
          <a:p>
            <a:pPr eaLnBrk="1" hangingPunct="1">
              <a:spcBef>
                <a:spcPct val="0"/>
              </a:spcBef>
              <a:buClrTx/>
              <a:buSzTx/>
              <a:buFontTx/>
              <a:buNone/>
            </a:pPr>
            <a:endParaRPr lang="en-US" altLang="en-US" sz="1600" i="1" dirty="0">
              <a:solidFill>
                <a:srgbClr val="FF99FF"/>
              </a:solidFill>
            </a:endParaRPr>
          </a:p>
          <a:p>
            <a:pPr eaLnBrk="1" hangingPunct="1">
              <a:spcBef>
                <a:spcPct val="0"/>
              </a:spcBef>
              <a:buClrTx/>
              <a:buSzTx/>
              <a:buFontTx/>
              <a:buNone/>
            </a:pPr>
            <a:r>
              <a:rPr lang="en-US" altLang="en-US" sz="1600" i="1" dirty="0">
                <a:solidFill>
                  <a:srgbClr val="FF99FF"/>
                </a:solidFill>
              </a:rPr>
              <a:t>What is the inheritance pattern for PFV?</a:t>
            </a:r>
          </a:p>
          <a:p>
            <a:pPr eaLnBrk="1" hangingPunct="1">
              <a:spcBef>
                <a:spcPct val="0"/>
              </a:spcBef>
              <a:buClrTx/>
              <a:buSzTx/>
              <a:buFontTx/>
              <a:buNone/>
            </a:pPr>
            <a:r>
              <a:rPr lang="en-US" altLang="en-US" sz="1600" dirty="0">
                <a:solidFill>
                  <a:srgbClr val="FF99FF"/>
                </a:solidFill>
              </a:rPr>
              <a:t>None (it is sporadic)</a:t>
            </a:r>
          </a:p>
          <a:p>
            <a:pPr eaLnBrk="1" hangingPunct="1">
              <a:spcBef>
                <a:spcPct val="0"/>
              </a:spcBef>
              <a:buClrTx/>
              <a:buSzTx/>
              <a:buFontTx/>
              <a:buNone/>
            </a:pPr>
            <a:endParaRPr lang="en-US" altLang="en-US" sz="1600" dirty="0">
              <a:solidFill>
                <a:srgbClr val="FF99FF"/>
              </a:solidFill>
            </a:endParaRPr>
          </a:p>
          <a:p>
            <a:pPr eaLnBrk="1" hangingPunct="1">
              <a:spcBef>
                <a:spcPct val="0"/>
              </a:spcBef>
              <a:buClrTx/>
              <a:buSzTx/>
              <a:buFontTx/>
              <a:buNone/>
            </a:pPr>
            <a:r>
              <a:rPr lang="en-US" altLang="en-US" sz="1600" i="1" dirty="0">
                <a:solidFill>
                  <a:srgbClr val="FF99FF"/>
                </a:solidFill>
              </a:rPr>
              <a:t>Does it present unilaterally, or bilaterally?</a:t>
            </a:r>
          </a:p>
          <a:p>
            <a:pPr eaLnBrk="1" hangingPunct="1">
              <a:spcBef>
                <a:spcPct val="0"/>
              </a:spcBef>
              <a:buClrTx/>
              <a:buSzTx/>
              <a:buFontTx/>
              <a:buNone/>
            </a:pPr>
            <a:r>
              <a:rPr lang="en-US" altLang="en-US" sz="1600" dirty="0">
                <a:solidFill>
                  <a:srgbClr val="FF99FF"/>
                </a:solidFill>
              </a:rPr>
              <a:t>It is unilateral in  90%  of cases</a:t>
            </a:r>
          </a:p>
        </p:txBody>
      </p:sp>
      <p:sp>
        <p:nvSpPr>
          <p:cNvPr id="38" name="Oval 37">
            <a:extLst>
              <a:ext uri="{FF2B5EF4-FFF2-40B4-BE49-F238E27FC236}">
                <a16:creationId xmlns:a16="http://schemas.microsoft.com/office/drawing/2014/main" id="{1B858FCB-C411-4AE3-B331-4E8A3BAC38F9}"/>
              </a:ext>
            </a:extLst>
          </p:cNvPr>
          <p:cNvSpPr/>
          <p:nvPr/>
        </p:nvSpPr>
        <p:spPr>
          <a:xfrm>
            <a:off x="5486400" y="4983246"/>
            <a:ext cx="664262" cy="396707"/>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495847187"/>
      </p:ext>
    </p:extLst>
  </p:cSld>
  <p:clrMapOvr>
    <a:masterClrMapping/>
  </p:clrMapOvr>
</p:sld>
</file>

<file path=ppt/slides/slide2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Straight Arrow Connector 12">
            <a:extLst>
              <a:ext uri="{FF2B5EF4-FFF2-40B4-BE49-F238E27FC236}">
                <a16:creationId xmlns:a16="http://schemas.microsoft.com/office/drawing/2014/main" id="{A6DE2085-829C-480C-9216-69D6039C0A37}"/>
              </a:ext>
            </a:extLst>
          </p:cNvPr>
          <p:cNvCxnSpPr>
            <a:cxnSpLocks/>
          </p:cNvCxnSpPr>
          <p:nvPr/>
        </p:nvCxnSpPr>
        <p:spPr>
          <a:xfrm>
            <a:off x="6717173" y="1828800"/>
            <a:ext cx="0" cy="3462754"/>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43014" name="Text Box 6"/>
          <p:cNvSpPr txBox="1">
            <a:spLocks noChangeArrowheads="1"/>
          </p:cNvSpPr>
          <p:nvPr/>
        </p:nvSpPr>
        <p:spPr bwMode="auto">
          <a:xfrm>
            <a:off x="533400" y="2356376"/>
            <a:ext cx="1005403"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Lens-</a:t>
            </a:r>
          </a:p>
          <a:p>
            <a:pPr algn="ctr" eaLnBrk="1" hangingPunct="1">
              <a:lnSpc>
                <a:spcPct val="80000"/>
              </a:lnSpc>
              <a:spcBef>
                <a:spcPct val="0"/>
              </a:spcBef>
              <a:buClrTx/>
              <a:buSzTx/>
              <a:buFontTx/>
              <a:buNone/>
            </a:pPr>
            <a:r>
              <a:rPr lang="en-US" altLang="en-US" sz="1800" dirty="0">
                <a:solidFill>
                  <a:schemeClr val="bg1">
                    <a:lumMod val="75000"/>
                  </a:schemeClr>
                </a:solidFill>
              </a:rPr>
              <a:t>Induced</a:t>
            </a:r>
          </a:p>
        </p:txBody>
      </p:sp>
      <p:sp>
        <p:nvSpPr>
          <p:cNvPr id="43017" name="Text Box 14"/>
          <p:cNvSpPr txBox="1">
            <a:spLocks noChangeArrowheads="1"/>
          </p:cNvSpPr>
          <p:nvPr/>
        </p:nvSpPr>
        <p:spPr bwMode="auto">
          <a:xfrm>
            <a:off x="3026498" y="2365901"/>
            <a:ext cx="1633781"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Aphakic/</a:t>
            </a:r>
          </a:p>
          <a:p>
            <a:pPr algn="ctr" eaLnBrk="1" hangingPunct="1">
              <a:lnSpc>
                <a:spcPct val="80000"/>
              </a:lnSpc>
              <a:spcBef>
                <a:spcPct val="0"/>
              </a:spcBef>
              <a:buClrTx/>
              <a:buSzTx/>
              <a:buFontTx/>
              <a:buNone/>
            </a:pPr>
            <a:r>
              <a:rPr lang="en-US" altLang="en-US" sz="1800" dirty="0" err="1">
                <a:solidFill>
                  <a:schemeClr val="bg1">
                    <a:lumMod val="75000"/>
                  </a:schemeClr>
                </a:solidFill>
              </a:rPr>
              <a:t>Pseudophakic</a:t>
            </a:r>
            <a:endParaRPr lang="en-US" altLang="en-US" sz="1800" dirty="0">
              <a:solidFill>
                <a:schemeClr val="bg1">
                  <a:lumMod val="75000"/>
                </a:schemeClr>
              </a:solidFill>
            </a:endParaRPr>
          </a:p>
        </p:txBody>
      </p:sp>
      <p:sp>
        <p:nvSpPr>
          <p:cNvPr id="43031" name="Text Box 35"/>
          <p:cNvSpPr txBox="1">
            <a:spLocks noChangeArrowheads="1"/>
          </p:cNvSpPr>
          <p:nvPr/>
        </p:nvSpPr>
        <p:spPr bwMode="auto">
          <a:xfrm>
            <a:off x="1190847" y="1295400"/>
            <a:ext cx="2473754"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solidFill>
                  <a:schemeClr val="bg1">
                    <a:lumMod val="75000"/>
                  </a:schemeClr>
                </a:solidFill>
              </a:rPr>
              <a:t>w/ Pupillary Block</a:t>
            </a:r>
          </a:p>
        </p:txBody>
      </p:sp>
      <p:sp>
        <p:nvSpPr>
          <p:cNvPr id="43032" name="Text Box 36"/>
          <p:cNvSpPr txBox="1">
            <a:spLocks noChangeArrowheads="1"/>
          </p:cNvSpPr>
          <p:nvPr/>
        </p:nvSpPr>
        <p:spPr bwMode="auto">
          <a:xfrm>
            <a:off x="5181600" y="1295400"/>
            <a:ext cx="2630848"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t>w/o Pupillary Block</a:t>
            </a:r>
          </a:p>
        </p:txBody>
      </p:sp>
      <p:sp>
        <p:nvSpPr>
          <p:cNvPr id="49" name="Rectangle 2">
            <a:extLst>
              <a:ext uri="{FF2B5EF4-FFF2-40B4-BE49-F238E27FC236}">
                <a16:creationId xmlns:a16="http://schemas.microsoft.com/office/drawing/2014/main" id="{240EE5BF-F7D2-4FC8-A5DD-F6B5423153C6}"/>
              </a:ext>
            </a:extLst>
          </p:cNvPr>
          <p:cNvSpPr>
            <a:spLocks noGrp="1" noChangeArrowheads="1"/>
          </p:cNvSpPr>
          <p:nvPr>
            <p:ph type="title"/>
          </p:nvPr>
        </p:nvSpPr>
        <p:spPr>
          <a:xfrm>
            <a:off x="457200" y="304800"/>
            <a:ext cx="7543800" cy="563562"/>
          </a:xfrm>
        </p:spPr>
        <p:txBody>
          <a:bodyPr/>
          <a:lstStyle/>
          <a:p>
            <a:pPr eaLnBrk="1" hangingPunct="1"/>
            <a:r>
              <a:rPr lang="en-US" altLang="en-US" sz="3500" dirty="0"/>
              <a:t>A</a:t>
            </a:r>
          </a:p>
        </p:txBody>
      </p:sp>
      <p:sp>
        <p:nvSpPr>
          <p:cNvPr id="50" name="TextBox 49">
            <a:extLst>
              <a:ext uri="{FF2B5EF4-FFF2-40B4-BE49-F238E27FC236}">
                <a16:creationId xmlns:a16="http://schemas.microsoft.com/office/drawing/2014/main" id="{CF426230-46C8-405C-9015-99EF57762A2E}"/>
              </a:ext>
            </a:extLst>
          </p:cNvPr>
          <p:cNvSpPr txBox="1"/>
          <p:nvPr/>
        </p:nvSpPr>
        <p:spPr>
          <a:xfrm>
            <a:off x="2259496" y="189094"/>
            <a:ext cx="4607480" cy="400110"/>
          </a:xfrm>
          <a:prstGeom prst="rect">
            <a:avLst/>
          </a:prstGeom>
          <a:solidFill>
            <a:schemeClr val="accent1">
              <a:lumMod val="60000"/>
              <a:lumOff val="40000"/>
            </a:schemeClr>
          </a:solidFill>
        </p:spPr>
        <p:txBody>
          <a:bodyPr wrap="none" rtlCol="0">
            <a:spAutoFit/>
          </a:bodyPr>
          <a:lstStyle/>
          <a:p>
            <a:pPr algn="ctr"/>
            <a:r>
              <a:rPr lang="en-US" sz="2000" b="1" dirty="0"/>
              <a:t>Secondary Angle Closure Glaucoma</a:t>
            </a:r>
          </a:p>
        </p:txBody>
      </p:sp>
      <p:sp>
        <p:nvSpPr>
          <p:cNvPr id="2" name="TextBox 1">
            <a:extLst>
              <a:ext uri="{FF2B5EF4-FFF2-40B4-BE49-F238E27FC236}">
                <a16:creationId xmlns:a16="http://schemas.microsoft.com/office/drawing/2014/main" id="{A7E30BEC-923B-4C9A-A856-BDD0D882F6B8}"/>
              </a:ext>
            </a:extLst>
          </p:cNvPr>
          <p:cNvSpPr txBox="1"/>
          <p:nvPr/>
        </p:nvSpPr>
        <p:spPr>
          <a:xfrm>
            <a:off x="887305" y="2844119"/>
            <a:ext cx="1494320" cy="338554"/>
          </a:xfrm>
          <a:prstGeom prst="rect">
            <a:avLst/>
          </a:prstGeom>
          <a:noFill/>
        </p:spPr>
        <p:txBody>
          <a:bodyPr wrap="none" rtlCol="0">
            <a:spAutoFit/>
          </a:bodyPr>
          <a:lstStyle/>
          <a:p>
            <a:r>
              <a:rPr lang="en-US" sz="1600" dirty="0" err="1">
                <a:solidFill>
                  <a:schemeClr val="bg1">
                    <a:lumMod val="75000"/>
                  </a:schemeClr>
                </a:solidFill>
              </a:rPr>
              <a:t>Phacomorphic</a:t>
            </a:r>
            <a:endParaRPr lang="en-US" sz="1600" dirty="0">
              <a:solidFill>
                <a:schemeClr val="bg1">
                  <a:lumMod val="75000"/>
                </a:schemeClr>
              </a:solidFill>
            </a:endParaRPr>
          </a:p>
        </p:txBody>
      </p:sp>
      <p:sp>
        <p:nvSpPr>
          <p:cNvPr id="51" name="TextBox 50">
            <a:extLst>
              <a:ext uri="{FF2B5EF4-FFF2-40B4-BE49-F238E27FC236}">
                <a16:creationId xmlns:a16="http://schemas.microsoft.com/office/drawing/2014/main" id="{156069D4-340B-4160-A336-EBF73557CEE0}"/>
              </a:ext>
            </a:extLst>
          </p:cNvPr>
          <p:cNvSpPr txBox="1"/>
          <p:nvPr/>
        </p:nvSpPr>
        <p:spPr>
          <a:xfrm>
            <a:off x="884725" y="3175578"/>
            <a:ext cx="1402948" cy="338554"/>
          </a:xfrm>
          <a:prstGeom prst="rect">
            <a:avLst/>
          </a:prstGeom>
          <a:noFill/>
        </p:spPr>
        <p:txBody>
          <a:bodyPr wrap="none" rtlCol="0">
            <a:spAutoFit/>
          </a:bodyPr>
          <a:lstStyle/>
          <a:p>
            <a:r>
              <a:rPr lang="en-US" sz="1600" dirty="0">
                <a:solidFill>
                  <a:schemeClr val="bg1">
                    <a:lumMod val="75000"/>
                  </a:schemeClr>
                </a:solidFill>
              </a:rPr>
              <a:t>Ectopia </a:t>
            </a:r>
            <a:r>
              <a:rPr lang="en-US" sz="1600" dirty="0" err="1">
                <a:solidFill>
                  <a:schemeClr val="bg1">
                    <a:lumMod val="75000"/>
                  </a:schemeClr>
                </a:solidFill>
              </a:rPr>
              <a:t>lentis</a:t>
            </a:r>
            <a:endParaRPr lang="en-US" sz="1600" dirty="0">
              <a:solidFill>
                <a:schemeClr val="bg1">
                  <a:lumMod val="75000"/>
                </a:schemeClr>
              </a:solidFill>
            </a:endParaRPr>
          </a:p>
        </p:txBody>
      </p:sp>
      <p:cxnSp>
        <p:nvCxnSpPr>
          <p:cNvPr id="71" name="Straight Connector 70">
            <a:extLst>
              <a:ext uri="{FF2B5EF4-FFF2-40B4-BE49-F238E27FC236}">
                <a16:creationId xmlns:a16="http://schemas.microsoft.com/office/drawing/2014/main" id="{C104938D-BA8D-4E39-9D5F-9EE2012F2F3C}"/>
              </a:ext>
            </a:extLst>
          </p:cNvPr>
          <p:cNvCxnSpPr>
            <a:cxnSpLocks/>
          </p:cNvCxnSpPr>
          <p:nvPr/>
        </p:nvCxnSpPr>
        <p:spPr>
          <a:xfrm flipH="1">
            <a:off x="762665" y="3023488"/>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2A7E4E40-472F-4E50-8A7A-45C10FDD7171}"/>
              </a:ext>
            </a:extLst>
          </p:cNvPr>
          <p:cNvCxnSpPr>
            <a:cxnSpLocks/>
          </p:cNvCxnSpPr>
          <p:nvPr/>
        </p:nvCxnSpPr>
        <p:spPr>
          <a:xfrm flipH="1">
            <a:off x="762665" y="3347853"/>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C3924889-45B9-4383-9C9E-48F0A9C27AD8}"/>
              </a:ext>
            </a:extLst>
          </p:cNvPr>
          <p:cNvCxnSpPr>
            <a:cxnSpLocks/>
          </p:cNvCxnSpPr>
          <p:nvPr/>
        </p:nvCxnSpPr>
        <p:spPr>
          <a:xfrm flipH="1">
            <a:off x="748719" y="2838976"/>
            <a:ext cx="13947" cy="5088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 name="Straight Arrow Connector 5">
            <a:extLst>
              <a:ext uri="{FF2B5EF4-FFF2-40B4-BE49-F238E27FC236}">
                <a16:creationId xmlns:a16="http://schemas.microsoft.com/office/drawing/2014/main" id="{A3439F0C-5143-461F-8F3C-2E830785DEFC}"/>
              </a:ext>
            </a:extLst>
          </p:cNvPr>
          <p:cNvCxnSpPr>
            <a:stCxn id="50" idx="2"/>
          </p:cNvCxnSpPr>
          <p:nvPr/>
        </p:nvCxnSpPr>
        <p:spPr>
          <a:xfrm flipH="1">
            <a:off x="2971800" y="589204"/>
            <a:ext cx="1591436" cy="706196"/>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0" name="Straight Arrow Connector 9">
            <a:extLst>
              <a:ext uri="{FF2B5EF4-FFF2-40B4-BE49-F238E27FC236}">
                <a16:creationId xmlns:a16="http://schemas.microsoft.com/office/drawing/2014/main" id="{84DC796E-F6ED-4FBB-82D2-A260F480BF8A}"/>
              </a:ext>
            </a:extLst>
          </p:cNvPr>
          <p:cNvCxnSpPr>
            <a:cxnSpLocks/>
          </p:cNvCxnSpPr>
          <p:nvPr/>
        </p:nvCxnSpPr>
        <p:spPr>
          <a:xfrm>
            <a:off x="4572000" y="589204"/>
            <a:ext cx="1600200" cy="706196"/>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6" name="Straight Arrow Connector 25">
            <a:extLst>
              <a:ext uri="{FF2B5EF4-FFF2-40B4-BE49-F238E27FC236}">
                <a16:creationId xmlns:a16="http://schemas.microsoft.com/office/drawing/2014/main" id="{B70E0124-9B84-41A5-8D84-A66B7838A706}"/>
              </a:ext>
            </a:extLst>
          </p:cNvPr>
          <p:cNvCxnSpPr>
            <a:cxnSpLocks/>
          </p:cNvCxnSpPr>
          <p:nvPr/>
        </p:nvCxnSpPr>
        <p:spPr>
          <a:xfrm flipH="1">
            <a:off x="1159539" y="1828800"/>
            <a:ext cx="1290435" cy="478059"/>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28" name="Straight Arrow Connector 27">
            <a:extLst>
              <a:ext uri="{FF2B5EF4-FFF2-40B4-BE49-F238E27FC236}">
                <a16:creationId xmlns:a16="http://schemas.microsoft.com/office/drawing/2014/main" id="{567A4249-5C59-4416-8A8E-1C35913900AB}"/>
              </a:ext>
            </a:extLst>
          </p:cNvPr>
          <p:cNvCxnSpPr>
            <a:cxnSpLocks/>
          </p:cNvCxnSpPr>
          <p:nvPr/>
        </p:nvCxnSpPr>
        <p:spPr>
          <a:xfrm>
            <a:off x="2449973" y="1832208"/>
            <a:ext cx="1268784"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56" name="Text Box 6">
            <a:extLst>
              <a:ext uri="{FF2B5EF4-FFF2-40B4-BE49-F238E27FC236}">
                <a16:creationId xmlns:a16="http://schemas.microsoft.com/office/drawing/2014/main" id="{557983BD-9D64-49B9-A366-A08663B0451F}"/>
              </a:ext>
            </a:extLst>
          </p:cNvPr>
          <p:cNvSpPr txBox="1">
            <a:spLocks noChangeArrowheads="1"/>
          </p:cNvSpPr>
          <p:nvPr/>
        </p:nvSpPr>
        <p:spPr bwMode="auto">
          <a:xfrm>
            <a:off x="5029200" y="2356376"/>
            <a:ext cx="813043"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r" eaLnBrk="1" hangingPunct="1">
              <a:lnSpc>
                <a:spcPct val="80000"/>
              </a:lnSpc>
              <a:spcBef>
                <a:spcPct val="0"/>
              </a:spcBef>
              <a:buClrTx/>
              <a:buSzTx/>
              <a:buFontTx/>
              <a:buNone/>
            </a:pPr>
            <a:r>
              <a:rPr lang="en-US" altLang="en-US" sz="1800" dirty="0"/>
              <a:t>‘Push’</a:t>
            </a:r>
          </a:p>
        </p:txBody>
      </p:sp>
      <p:sp>
        <p:nvSpPr>
          <p:cNvPr id="57" name="Text Box 14">
            <a:extLst>
              <a:ext uri="{FF2B5EF4-FFF2-40B4-BE49-F238E27FC236}">
                <a16:creationId xmlns:a16="http://schemas.microsoft.com/office/drawing/2014/main" id="{5DAFA1C1-3A29-4C27-A379-663FDD22E326}"/>
              </a:ext>
            </a:extLst>
          </p:cNvPr>
          <p:cNvSpPr txBox="1">
            <a:spLocks noChangeArrowheads="1"/>
          </p:cNvSpPr>
          <p:nvPr/>
        </p:nvSpPr>
        <p:spPr bwMode="auto">
          <a:xfrm>
            <a:off x="7620000" y="2365901"/>
            <a:ext cx="671979"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‘Pull’</a:t>
            </a:r>
          </a:p>
        </p:txBody>
      </p:sp>
      <p:cxnSp>
        <p:nvCxnSpPr>
          <p:cNvPr id="58" name="Straight Arrow Connector 57">
            <a:extLst>
              <a:ext uri="{FF2B5EF4-FFF2-40B4-BE49-F238E27FC236}">
                <a16:creationId xmlns:a16="http://schemas.microsoft.com/office/drawing/2014/main" id="{E874FEE9-46BD-46A3-90A3-DE7CC220FBFF}"/>
              </a:ext>
            </a:extLst>
          </p:cNvPr>
          <p:cNvCxnSpPr>
            <a:cxnSpLocks/>
          </p:cNvCxnSpPr>
          <p:nvPr/>
        </p:nvCxnSpPr>
        <p:spPr>
          <a:xfrm flipH="1">
            <a:off x="5867400" y="1828800"/>
            <a:ext cx="849775" cy="477455"/>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59" name="Straight Arrow Connector 58">
            <a:extLst>
              <a:ext uri="{FF2B5EF4-FFF2-40B4-BE49-F238E27FC236}">
                <a16:creationId xmlns:a16="http://schemas.microsoft.com/office/drawing/2014/main" id="{C370A4A1-FE96-4E70-B89E-839542A5E241}"/>
              </a:ext>
            </a:extLst>
          </p:cNvPr>
          <p:cNvCxnSpPr>
            <a:cxnSpLocks/>
          </p:cNvCxnSpPr>
          <p:nvPr/>
        </p:nvCxnSpPr>
        <p:spPr>
          <a:xfrm>
            <a:off x="6717173" y="1832208"/>
            <a:ext cx="902827" cy="474047"/>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101" name="Text Box 42">
            <a:extLst>
              <a:ext uri="{FF2B5EF4-FFF2-40B4-BE49-F238E27FC236}">
                <a16:creationId xmlns:a16="http://schemas.microsoft.com/office/drawing/2014/main" id="{334BC1A9-19DE-4364-B6DD-2EE35901B8C6}"/>
              </a:ext>
            </a:extLst>
          </p:cNvPr>
          <p:cNvSpPr txBox="1">
            <a:spLocks noChangeArrowheads="1"/>
          </p:cNvSpPr>
          <p:nvPr/>
        </p:nvSpPr>
        <p:spPr bwMode="auto">
          <a:xfrm>
            <a:off x="5551406" y="3192546"/>
            <a:ext cx="2276072"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ERD/choroidal effusion</a:t>
            </a:r>
          </a:p>
        </p:txBody>
      </p:sp>
      <p:sp>
        <p:nvSpPr>
          <p:cNvPr id="103" name="Text Box 47">
            <a:extLst>
              <a:ext uri="{FF2B5EF4-FFF2-40B4-BE49-F238E27FC236}">
                <a16:creationId xmlns:a16="http://schemas.microsoft.com/office/drawing/2014/main" id="{B8E0D8FB-F6B2-4B80-97DB-EF49CE3BCD2B}"/>
              </a:ext>
            </a:extLst>
          </p:cNvPr>
          <p:cNvSpPr txBox="1">
            <a:spLocks noChangeArrowheads="1"/>
          </p:cNvSpPr>
          <p:nvPr/>
        </p:nvSpPr>
        <p:spPr bwMode="auto">
          <a:xfrm>
            <a:off x="5543446" y="4055146"/>
            <a:ext cx="1619354"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err="1">
                <a:solidFill>
                  <a:schemeClr val="bg1">
                    <a:lumMod val="75000"/>
                  </a:schemeClr>
                </a:solidFill>
              </a:rPr>
              <a:t>Nanophthalmos</a:t>
            </a:r>
            <a:endParaRPr lang="en-US" altLang="en-US" sz="1600" dirty="0">
              <a:solidFill>
                <a:schemeClr val="bg1">
                  <a:lumMod val="75000"/>
                </a:schemeClr>
              </a:solidFill>
            </a:endParaRPr>
          </a:p>
        </p:txBody>
      </p:sp>
      <p:cxnSp>
        <p:nvCxnSpPr>
          <p:cNvPr id="104" name="Straight Connector 103">
            <a:extLst>
              <a:ext uri="{FF2B5EF4-FFF2-40B4-BE49-F238E27FC236}">
                <a16:creationId xmlns:a16="http://schemas.microsoft.com/office/drawing/2014/main" id="{49D87D4A-E317-4446-9B95-5184CB3968F3}"/>
              </a:ext>
            </a:extLst>
          </p:cNvPr>
          <p:cNvCxnSpPr>
            <a:cxnSpLocks/>
          </p:cNvCxnSpPr>
          <p:nvPr/>
        </p:nvCxnSpPr>
        <p:spPr>
          <a:xfrm flipH="1">
            <a:off x="5316229" y="2667000"/>
            <a:ext cx="7397" cy="2531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5" name="Straight Connector 104">
            <a:extLst>
              <a:ext uri="{FF2B5EF4-FFF2-40B4-BE49-F238E27FC236}">
                <a16:creationId xmlns:a16="http://schemas.microsoft.com/office/drawing/2014/main" id="{F40B6D71-75A8-4A88-864D-00D14C2F710D}"/>
              </a:ext>
            </a:extLst>
          </p:cNvPr>
          <p:cNvCxnSpPr/>
          <p:nvPr/>
        </p:nvCxnSpPr>
        <p:spPr>
          <a:xfrm flipH="1">
            <a:off x="5323624" y="2832814"/>
            <a:ext cx="24447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6" name="Straight Connector 105">
            <a:extLst>
              <a:ext uri="{FF2B5EF4-FFF2-40B4-BE49-F238E27FC236}">
                <a16:creationId xmlns:a16="http://schemas.microsoft.com/office/drawing/2014/main" id="{010BF7B2-AA07-4DCF-822D-E2DB5CC0BF59}"/>
              </a:ext>
            </a:extLst>
          </p:cNvPr>
          <p:cNvCxnSpPr/>
          <p:nvPr/>
        </p:nvCxnSpPr>
        <p:spPr>
          <a:xfrm flipH="1">
            <a:off x="5323624" y="3360065"/>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a:extLst>
              <a:ext uri="{FF2B5EF4-FFF2-40B4-BE49-F238E27FC236}">
                <a16:creationId xmlns:a16="http://schemas.microsoft.com/office/drawing/2014/main" id="{BAC8035C-3999-4C31-93CD-6C0D2ADEB73B}"/>
              </a:ext>
            </a:extLst>
          </p:cNvPr>
          <p:cNvCxnSpPr/>
          <p:nvPr/>
        </p:nvCxnSpPr>
        <p:spPr>
          <a:xfrm flipH="1">
            <a:off x="5323536" y="3786938"/>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8" name="Straight Connector 107">
            <a:extLst>
              <a:ext uri="{FF2B5EF4-FFF2-40B4-BE49-F238E27FC236}">
                <a16:creationId xmlns:a16="http://schemas.microsoft.com/office/drawing/2014/main" id="{DB64CAEE-69B4-426A-8A5B-D1269DBF0F66}"/>
              </a:ext>
            </a:extLst>
          </p:cNvPr>
          <p:cNvCxnSpPr/>
          <p:nvPr/>
        </p:nvCxnSpPr>
        <p:spPr>
          <a:xfrm flipH="1">
            <a:off x="5327493" y="4249152"/>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12" name="Straight Connector 111">
            <a:extLst>
              <a:ext uri="{FF2B5EF4-FFF2-40B4-BE49-F238E27FC236}">
                <a16:creationId xmlns:a16="http://schemas.microsoft.com/office/drawing/2014/main" id="{99A16C30-4BE4-48E5-8B65-0C5F3039B8DC}"/>
              </a:ext>
            </a:extLst>
          </p:cNvPr>
          <p:cNvCxnSpPr/>
          <p:nvPr/>
        </p:nvCxnSpPr>
        <p:spPr>
          <a:xfrm flipH="1">
            <a:off x="5333455" y="5181600"/>
            <a:ext cx="24447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13" name="Text Box 42">
            <a:extLst>
              <a:ext uri="{FF2B5EF4-FFF2-40B4-BE49-F238E27FC236}">
                <a16:creationId xmlns:a16="http://schemas.microsoft.com/office/drawing/2014/main" id="{056DFFD9-3CA2-42E7-90FE-4F14522E3504}"/>
              </a:ext>
            </a:extLst>
          </p:cNvPr>
          <p:cNvSpPr txBox="1">
            <a:spLocks noChangeArrowheads="1"/>
          </p:cNvSpPr>
          <p:nvPr/>
        </p:nvSpPr>
        <p:spPr bwMode="auto">
          <a:xfrm>
            <a:off x="5533954" y="3623846"/>
            <a:ext cx="1563248"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Retinal surgery</a:t>
            </a:r>
          </a:p>
        </p:txBody>
      </p:sp>
      <p:sp>
        <p:nvSpPr>
          <p:cNvPr id="118" name="Text Box 47">
            <a:extLst>
              <a:ext uri="{FF2B5EF4-FFF2-40B4-BE49-F238E27FC236}">
                <a16:creationId xmlns:a16="http://schemas.microsoft.com/office/drawing/2014/main" id="{3F59D898-ECAD-49F0-9425-2A1BC8DDA7B5}"/>
              </a:ext>
            </a:extLst>
          </p:cNvPr>
          <p:cNvSpPr txBox="1">
            <a:spLocks noChangeArrowheads="1"/>
          </p:cNvSpPr>
          <p:nvPr/>
        </p:nvSpPr>
        <p:spPr bwMode="auto">
          <a:xfrm>
            <a:off x="5523688" y="4538246"/>
            <a:ext cx="1414170"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Drug-induced</a:t>
            </a:r>
          </a:p>
        </p:txBody>
      </p:sp>
      <p:sp>
        <p:nvSpPr>
          <p:cNvPr id="121" name="Text Box 45">
            <a:extLst>
              <a:ext uri="{FF2B5EF4-FFF2-40B4-BE49-F238E27FC236}">
                <a16:creationId xmlns:a16="http://schemas.microsoft.com/office/drawing/2014/main" id="{261B7576-5E47-4AEB-A7FB-9A1B9ECB52C4}"/>
              </a:ext>
            </a:extLst>
          </p:cNvPr>
          <p:cNvSpPr txBox="1">
            <a:spLocks noChangeArrowheads="1"/>
          </p:cNvSpPr>
          <p:nvPr/>
        </p:nvSpPr>
        <p:spPr bwMode="auto">
          <a:xfrm>
            <a:off x="5523688" y="5013493"/>
            <a:ext cx="582211"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b="1" dirty="0">
                <a:solidFill>
                  <a:srgbClr val="002060"/>
                </a:solidFill>
              </a:rPr>
              <a:t>PFV</a:t>
            </a:r>
          </a:p>
        </p:txBody>
      </p:sp>
      <p:sp>
        <p:nvSpPr>
          <p:cNvPr id="16" name="TextBox 15">
            <a:extLst>
              <a:ext uri="{FF2B5EF4-FFF2-40B4-BE49-F238E27FC236}">
                <a16:creationId xmlns:a16="http://schemas.microsoft.com/office/drawing/2014/main" id="{984E008D-FBBA-42B4-940E-EA26772E0161}"/>
              </a:ext>
            </a:extLst>
          </p:cNvPr>
          <p:cNvSpPr txBox="1"/>
          <p:nvPr/>
        </p:nvSpPr>
        <p:spPr>
          <a:xfrm>
            <a:off x="6230528" y="5257800"/>
            <a:ext cx="1326004" cy="369332"/>
          </a:xfrm>
          <a:prstGeom prst="rect">
            <a:avLst/>
          </a:prstGeom>
          <a:noFill/>
        </p:spPr>
        <p:txBody>
          <a:bodyPr wrap="none" rtlCol="0">
            <a:spAutoFit/>
          </a:bodyPr>
          <a:lstStyle/>
          <a:p>
            <a:pPr algn="ctr"/>
            <a:r>
              <a:rPr lang="en-US" dirty="0">
                <a:solidFill>
                  <a:schemeClr val="bg1">
                    <a:lumMod val="75000"/>
                  </a:schemeClr>
                </a:solidFill>
              </a:rPr>
              <a:t>Both/Either</a:t>
            </a:r>
          </a:p>
        </p:txBody>
      </p:sp>
      <p:cxnSp>
        <p:nvCxnSpPr>
          <p:cNvPr id="125" name="Straight Connector 124">
            <a:extLst>
              <a:ext uri="{FF2B5EF4-FFF2-40B4-BE49-F238E27FC236}">
                <a16:creationId xmlns:a16="http://schemas.microsoft.com/office/drawing/2014/main" id="{01138141-D318-4ED7-A7FE-D8F2155CE890}"/>
              </a:ext>
            </a:extLst>
          </p:cNvPr>
          <p:cNvCxnSpPr/>
          <p:nvPr/>
        </p:nvCxnSpPr>
        <p:spPr>
          <a:xfrm flipH="1">
            <a:off x="5334000" y="4724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00" name="Text Box 23">
            <a:extLst>
              <a:ext uri="{FF2B5EF4-FFF2-40B4-BE49-F238E27FC236}">
                <a16:creationId xmlns:a16="http://schemas.microsoft.com/office/drawing/2014/main" id="{D8F2FCFF-2984-4836-B000-9C5601A8EAAA}"/>
              </a:ext>
            </a:extLst>
          </p:cNvPr>
          <p:cNvSpPr txBox="1">
            <a:spLocks noChangeArrowheads="1"/>
          </p:cNvSpPr>
          <p:nvPr/>
        </p:nvSpPr>
        <p:spPr bwMode="auto">
          <a:xfrm>
            <a:off x="5530369" y="2667000"/>
            <a:ext cx="2143536"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Aqueous misdirection</a:t>
            </a:r>
          </a:p>
        </p:txBody>
      </p:sp>
      <p:sp>
        <p:nvSpPr>
          <p:cNvPr id="36" name="Text Box 12">
            <a:extLst>
              <a:ext uri="{FF2B5EF4-FFF2-40B4-BE49-F238E27FC236}">
                <a16:creationId xmlns:a16="http://schemas.microsoft.com/office/drawing/2014/main" id="{071993ED-7224-452A-B759-2B89E53520F6}"/>
              </a:ext>
            </a:extLst>
          </p:cNvPr>
          <p:cNvSpPr txBox="1">
            <a:spLocks noChangeArrowheads="1"/>
          </p:cNvSpPr>
          <p:nvPr/>
        </p:nvSpPr>
        <p:spPr bwMode="auto">
          <a:xfrm>
            <a:off x="228600" y="1706463"/>
            <a:ext cx="4797334" cy="4770537"/>
          </a:xfrm>
          <a:prstGeom prst="rect">
            <a:avLst/>
          </a:prstGeom>
          <a:solidFill>
            <a:srgbClr val="FF99FF"/>
          </a:solidFill>
          <a:ln w="9525">
            <a:noFill/>
            <a:miter lim="800000"/>
            <a:headEnd/>
            <a:tailEnd/>
          </a:ln>
          <a:effec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i="1" dirty="0">
                <a:solidFill>
                  <a:srgbClr val="0000FF"/>
                </a:solidFill>
              </a:rPr>
              <a:t>What does </a:t>
            </a:r>
            <a:r>
              <a:rPr lang="en-US" altLang="en-US" sz="1600" dirty="0">
                <a:solidFill>
                  <a:srgbClr val="0000FF"/>
                </a:solidFill>
              </a:rPr>
              <a:t>PFV</a:t>
            </a:r>
            <a:r>
              <a:rPr lang="en-US" altLang="en-US" sz="1600" i="1" dirty="0">
                <a:solidFill>
                  <a:srgbClr val="0000FF"/>
                </a:solidFill>
              </a:rPr>
              <a:t> stand for in this context?</a:t>
            </a:r>
          </a:p>
          <a:p>
            <a:pPr eaLnBrk="1" hangingPunct="1">
              <a:spcBef>
                <a:spcPct val="0"/>
              </a:spcBef>
              <a:buClrTx/>
              <a:buSzTx/>
              <a:buFontTx/>
              <a:buNone/>
            </a:pPr>
            <a:r>
              <a:rPr lang="en-US" altLang="en-US" sz="1600" dirty="0">
                <a:solidFill>
                  <a:srgbClr val="0000FF"/>
                </a:solidFill>
              </a:rPr>
              <a:t>Persistent fetal vasculature</a:t>
            </a:r>
          </a:p>
          <a:p>
            <a:pPr eaLnBrk="1" hangingPunct="1">
              <a:spcBef>
                <a:spcPct val="0"/>
              </a:spcBef>
              <a:buClrTx/>
              <a:buSzTx/>
              <a:buFontTx/>
              <a:buNone/>
            </a:pPr>
            <a:endParaRPr lang="en-US" altLang="en-US" sz="1600" dirty="0">
              <a:solidFill>
                <a:srgbClr val="0000FF"/>
              </a:solidFill>
            </a:endParaRPr>
          </a:p>
          <a:p>
            <a:pPr eaLnBrk="1" hangingPunct="1">
              <a:spcBef>
                <a:spcPct val="0"/>
              </a:spcBef>
              <a:buClrTx/>
              <a:buSzTx/>
              <a:buFontTx/>
              <a:buNone/>
            </a:pPr>
            <a:r>
              <a:rPr lang="en-US" altLang="en-US" sz="1600" i="1" dirty="0">
                <a:solidFill>
                  <a:srgbClr val="0000FF"/>
                </a:solidFill>
              </a:rPr>
              <a:t>PFV comes in two forms—what are they?</a:t>
            </a:r>
          </a:p>
          <a:p>
            <a:pPr eaLnBrk="1" hangingPunct="1">
              <a:spcBef>
                <a:spcPct val="0"/>
              </a:spcBef>
              <a:buClrTx/>
              <a:buSzTx/>
              <a:buFontTx/>
              <a:buNone/>
            </a:pPr>
            <a:r>
              <a:rPr lang="en-US" altLang="en-US" sz="1600" dirty="0">
                <a:solidFill>
                  <a:srgbClr val="0000FF"/>
                </a:solidFill>
              </a:rPr>
              <a:t>Anterior and posterior</a:t>
            </a:r>
          </a:p>
          <a:p>
            <a:pPr eaLnBrk="1" hangingPunct="1">
              <a:spcBef>
                <a:spcPct val="0"/>
              </a:spcBef>
              <a:buClrTx/>
              <a:buSzTx/>
              <a:buFontTx/>
              <a:buNone/>
            </a:pPr>
            <a:endParaRPr lang="en-US" altLang="en-US" sz="1600" dirty="0">
              <a:solidFill>
                <a:srgbClr val="0000FF"/>
              </a:solidFill>
            </a:endParaRPr>
          </a:p>
          <a:p>
            <a:pPr eaLnBrk="1" hangingPunct="1">
              <a:spcBef>
                <a:spcPct val="0"/>
              </a:spcBef>
              <a:buClrTx/>
              <a:buSzTx/>
              <a:buFontTx/>
              <a:buNone/>
            </a:pPr>
            <a:r>
              <a:rPr lang="en-US" altLang="en-US" sz="1600" i="1" dirty="0">
                <a:solidFill>
                  <a:srgbClr val="0000FF"/>
                </a:solidFill>
              </a:rPr>
              <a:t>Which form can cause secondary ACG?</a:t>
            </a:r>
          </a:p>
          <a:p>
            <a:pPr eaLnBrk="1" hangingPunct="1">
              <a:spcBef>
                <a:spcPct val="0"/>
              </a:spcBef>
              <a:buClrTx/>
              <a:buSzTx/>
              <a:buFontTx/>
              <a:buNone/>
            </a:pPr>
            <a:r>
              <a:rPr lang="en-US" altLang="en-US" sz="1600" dirty="0">
                <a:solidFill>
                  <a:srgbClr val="0000FF"/>
                </a:solidFill>
              </a:rPr>
              <a:t>The anterior</a:t>
            </a:r>
          </a:p>
          <a:p>
            <a:pPr eaLnBrk="1" hangingPunct="1">
              <a:spcBef>
                <a:spcPct val="0"/>
              </a:spcBef>
              <a:buClrTx/>
              <a:buSzTx/>
              <a:buFontTx/>
              <a:buNone/>
            </a:pPr>
            <a:endParaRPr lang="en-US" altLang="en-US" sz="1600" i="1" dirty="0">
              <a:solidFill>
                <a:srgbClr val="0000FF"/>
              </a:solidFill>
            </a:endParaRPr>
          </a:p>
          <a:p>
            <a:pPr eaLnBrk="1" hangingPunct="1">
              <a:spcBef>
                <a:spcPct val="0"/>
              </a:spcBef>
              <a:buClrTx/>
              <a:buSzTx/>
              <a:buFontTx/>
              <a:buNone/>
            </a:pPr>
            <a:r>
              <a:rPr lang="en-US" altLang="en-US" sz="1600" i="1" dirty="0">
                <a:solidFill>
                  <a:srgbClr val="0000FF"/>
                </a:solidFill>
              </a:rPr>
              <a:t>In general terms, how does anterior PFV manifest?</a:t>
            </a:r>
          </a:p>
          <a:p>
            <a:pPr eaLnBrk="1" hangingPunct="1">
              <a:spcBef>
                <a:spcPct val="0"/>
              </a:spcBef>
              <a:buClrTx/>
              <a:buSzTx/>
              <a:buFontTx/>
              <a:buNone/>
            </a:pPr>
            <a:r>
              <a:rPr lang="en-US" altLang="en-US" sz="1600" dirty="0">
                <a:solidFill>
                  <a:srgbClr val="0000FF"/>
                </a:solidFill>
              </a:rPr>
              <a:t>As a retrolental fibrovascular membrane that contracts over time, in the process shallowing the AC angle</a:t>
            </a:r>
            <a:endParaRPr lang="en-US" altLang="en-US" sz="1600" dirty="0">
              <a:solidFill>
                <a:srgbClr val="FF99FF"/>
              </a:solidFill>
            </a:endParaRPr>
          </a:p>
          <a:p>
            <a:pPr eaLnBrk="1" hangingPunct="1">
              <a:spcBef>
                <a:spcPct val="0"/>
              </a:spcBef>
              <a:buClrTx/>
              <a:buSzTx/>
              <a:buFontTx/>
              <a:buNone/>
            </a:pPr>
            <a:endParaRPr lang="en-US" altLang="en-US" sz="1600" i="1" dirty="0">
              <a:solidFill>
                <a:srgbClr val="FF99FF"/>
              </a:solidFill>
            </a:endParaRPr>
          </a:p>
          <a:p>
            <a:pPr eaLnBrk="1" hangingPunct="1">
              <a:spcBef>
                <a:spcPct val="0"/>
              </a:spcBef>
              <a:buClrTx/>
              <a:buSzTx/>
              <a:buFontTx/>
              <a:buNone/>
            </a:pPr>
            <a:r>
              <a:rPr lang="en-US" altLang="en-US" sz="1600" i="1" dirty="0">
                <a:solidFill>
                  <a:srgbClr val="FF99FF"/>
                </a:solidFill>
              </a:rPr>
              <a:t>What is the inheritance pattern for PFV?</a:t>
            </a:r>
          </a:p>
          <a:p>
            <a:pPr eaLnBrk="1" hangingPunct="1">
              <a:spcBef>
                <a:spcPct val="0"/>
              </a:spcBef>
              <a:buClrTx/>
              <a:buSzTx/>
              <a:buFontTx/>
              <a:buNone/>
            </a:pPr>
            <a:r>
              <a:rPr lang="en-US" altLang="en-US" sz="1600" dirty="0">
                <a:solidFill>
                  <a:srgbClr val="FF99FF"/>
                </a:solidFill>
              </a:rPr>
              <a:t>None (it is sporadic)</a:t>
            </a:r>
          </a:p>
          <a:p>
            <a:pPr eaLnBrk="1" hangingPunct="1">
              <a:spcBef>
                <a:spcPct val="0"/>
              </a:spcBef>
              <a:buClrTx/>
              <a:buSzTx/>
              <a:buFontTx/>
              <a:buNone/>
            </a:pPr>
            <a:endParaRPr lang="en-US" altLang="en-US" sz="1600" dirty="0">
              <a:solidFill>
                <a:srgbClr val="FF99FF"/>
              </a:solidFill>
            </a:endParaRPr>
          </a:p>
          <a:p>
            <a:pPr eaLnBrk="1" hangingPunct="1">
              <a:spcBef>
                <a:spcPct val="0"/>
              </a:spcBef>
              <a:buClrTx/>
              <a:buSzTx/>
              <a:buFontTx/>
              <a:buNone/>
            </a:pPr>
            <a:r>
              <a:rPr lang="en-US" altLang="en-US" sz="1600" i="1" dirty="0">
                <a:solidFill>
                  <a:srgbClr val="FF99FF"/>
                </a:solidFill>
              </a:rPr>
              <a:t>Does it present unilaterally, or bilaterally?</a:t>
            </a:r>
          </a:p>
          <a:p>
            <a:pPr eaLnBrk="1" hangingPunct="1">
              <a:spcBef>
                <a:spcPct val="0"/>
              </a:spcBef>
              <a:buClrTx/>
              <a:buSzTx/>
              <a:buFontTx/>
              <a:buNone/>
            </a:pPr>
            <a:r>
              <a:rPr lang="en-US" altLang="en-US" sz="1600" dirty="0">
                <a:solidFill>
                  <a:srgbClr val="FF99FF"/>
                </a:solidFill>
              </a:rPr>
              <a:t>It is unilateral in  90%  of cases</a:t>
            </a:r>
          </a:p>
        </p:txBody>
      </p:sp>
      <p:sp>
        <p:nvSpPr>
          <p:cNvPr id="38" name="Oval 37">
            <a:extLst>
              <a:ext uri="{FF2B5EF4-FFF2-40B4-BE49-F238E27FC236}">
                <a16:creationId xmlns:a16="http://schemas.microsoft.com/office/drawing/2014/main" id="{1B858FCB-C411-4AE3-B331-4E8A3BAC38F9}"/>
              </a:ext>
            </a:extLst>
          </p:cNvPr>
          <p:cNvSpPr/>
          <p:nvPr/>
        </p:nvSpPr>
        <p:spPr>
          <a:xfrm>
            <a:off x="5486400" y="4983246"/>
            <a:ext cx="664262" cy="396707"/>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310893827"/>
      </p:ext>
    </p:extLst>
  </p:cSld>
  <p:clrMapOvr>
    <a:masterClrMapping/>
  </p:clrMapOvr>
</p:sld>
</file>

<file path=ppt/slides/slide2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35DB4149-306D-4BF9-A041-81F56843740C}"/>
              </a:ext>
            </a:extLst>
          </p:cNvPr>
          <p:cNvSpPr>
            <a:spLocks noGrp="1"/>
          </p:cNvSpPr>
          <p:nvPr>
            <p:ph type="sldNum" sz="quarter" idx="12"/>
          </p:nvPr>
        </p:nvSpPr>
        <p:spPr/>
        <p:txBody>
          <a:bodyPr/>
          <a:lstStyle/>
          <a:p>
            <a:fld id="{1330A371-661A-4CFA-869F-7A6684E25BE7}" type="slidenum">
              <a:rPr lang="en-US" altLang="en-US" smtClean="0"/>
              <a:pPr/>
              <a:t>235</a:t>
            </a:fld>
            <a:endParaRPr lang="en-US" altLang="en-US"/>
          </a:p>
        </p:txBody>
      </p:sp>
      <p:sp>
        <p:nvSpPr>
          <p:cNvPr id="8" name="TextBox 7">
            <a:extLst>
              <a:ext uri="{FF2B5EF4-FFF2-40B4-BE49-F238E27FC236}">
                <a16:creationId xmlns:a16="http://schemas.microsoft.com/office/drawing/2014/main" id="{930A02F5-46CE-4C07-B0FE-44720FC0FE1E}"/>
              </a:ext>
            </a:extLst>
          </p:cNvPr>
          <p:cNvSpPr txBox="1"/>
          <p:nvPr/>
        </p:nvSpPr>
        <p:spPr>
          <a:xfrm>
            <a:off x="3054106" y="5911334"/>
            <a:ext cx="3035832" cy="369332"/>
          </a:xfrm>
          <a:prstGeom prst="rect">
            <a:avLst/>
          </a:prstGeom>
          <a:noFill/>
        </p:spPr>
        <p:txBody>
          <a:bodyPr wrap="none" rtlCol="0">
            <a:spAutoFit/>
          </a:bodyPr>
          <a:lstStyle/>
          <a:p>
            <a:pPr algn="ctr"/>
            <a:r>
              <a:rPr lang="en-US" dirty="0"/>
              <a:t>PFV: Retrolental membrane</a:t>
            </a:r>
          </a:p>
        </p:txBody>
      </p:sp>
      <p:pic>
        <p:nvPicPr>
          <p:cNvPr id="5" name="Picture 4">
            <a:extLst>
              <a:ext uri="{FF2B5EF4-FFF2-40B4-BE49-F238E27FC236}">
                <a16:creationId xmlns:a16="http://schemas.microsoft.com/office/drawing/2014/main" id="{EE7A98E4-8E09-4540-8CFC-7B12869BBE4D}"/>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833562" y="1552575"/>
            <a:ext cx="5476875" cy="3752850"/>
          </a:xfrm>
          <a:prstGeom prst="rect">
            <a:avLst/>
          </a:prstGeom>
        </p:spPr>
      </p:pic>
      <p:sp>
        <p:nvSpPr>
          <p:cNvPr id="6" name="TextBox 5">
            <a:extLst>
              <a:ext uri="{FF2B5EF4-FFF2-40B4-BE49-F238E27FC236}">
                <a16:creationId xmlns:a16="http://schemas.microsoft.com/office/drawing/2014/main" id="{0B1DFB72-A110-4DCD-A3AE-667AE1E622DA}"/>
              </a:ext>
            </a:extLst>
          </p:cNvPr>
          <p:cNvSpPr txBox="1"/>
          <p:nvPr/>
        </p:nvSpPr>
        <p:spPr>
          <a:xfrm>
            <a:off x="2259496" y="189094"/>
            <a:ext cx="4607480" cy="400110"/>
          </a:xfrm>
          <a:prstGeom prst="rect">
            <a:avLst/>
          </a:prstGeom>
          <a:solidFill>
            <a:schemeClr val="accent1">
              <a:lumMod val="60000"/>
              <a:lumOff val="40000"/>
            </a:schemeClr>
          </a:solidFill>
        </p:spPr>
        <p:txBody>
          <a:bodyPr wrap="none" rtlCol="0">
            <a:spAutoFit/>
          </a:bodyPr>
          <a:lstStyle/>
          <a:p>
            <a:pPr algn="ctr"/>
            <a:r>
              <a:rPr lang="en-US" sz="2000" b="1" dirty="0"/>
              <a:t>Secondary Angle Closure Glaucoma</a:t>
            </a:r>
          </a:p>
        </p:txBody>
      </p:sp>
    </p:spTree>
    <p:extLst>
      <p:ext uri="{BB962C8B-B14F-4D97-AF65-F5344CB8AC3E}">
        <p14:creationId xmlns:p14="http://schemas.microsoft.com/office/powerpoint/2010/main" val="1987486207"/>
      </p:ext>
    </p:extLst>
  </p:cSld>
  <p:clrMapOvr>
    <a:masterClrMapping/>
  </p:clrMapOvr>
</p:sld>
</file>

<file path=ppt/slides/slide2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35DB4149-306D-4BF9-A041-81F56843740C}"/>
              </a:ext>
            </a:extLst>
          </p:cNvPr>
          <p:cNvSpPr>
            <a:spLocks noGrp="1"/>
          </p:cNvSpPr>
          <p:nvPr>
            <p:ph type="sldNum" sz="quarter" idx="12"/>
          </p:nvPr>
        </p:nvSpPr>
        <p:spPr/>
        <p:txBody>
          <a:bodyPr/>
          <a:lstStyle/>
          <a:p>
            <a:fld id="{1330A371-661A-4CFA-869F-7A6684E25BE7}" type="slidenum">
              <a:rPr lang="en-US" altLang="en-US" smtClean="0"/>
              <a:pPr/>
              <a:t>236</a:t>
            </a:fld>
            <a:endParaRPr lang="en-US" altLang="en-US"/>
          </a:p>
        </p:txBody>
      </p:sp>
      <p:sp>
        <p:nvSpPr>
          <p:cNvPr id="8" name="TextBox 7">
            <a:extLst>
              <a:ext uri="{FF2B5EF4-FFF2-40B4-BE49-F238E27FC236}">
                <a16:creationId xmlns:a16="http://schemas.microsoft.com/office/drawing/2014/main" id="{930A02F5-46CE-4C07-B0FE-44720FC0FE1E}"/>
              </a:ext>
            </a:extLst>
          </p:cNvPr>
          <p:cNvSpPr txBox="1"/>
          <p:nvPr/>
        </p:nvSpPr>
        <p:spPr>
          <a:xfrm>
            <a:off x="1271577" y="5911334"/>
            <a:ext cx="6600910" cy="369332"/>
          </a:xfrm>
          <a:prstGeom prst="rect">
            <a:avLst/>
          </a:prstGeom>
          <a:noFill/>
        </p:spPr>
        <p:txBody>
          <a:bodyPr wrap="none" rtlCol="0">
            <a:spAutoFit/>
          </a:bodyPr>
          <a:lstStyle/>
          <a:p>
            <a:pPr algn="ctr"/>
            <a:r>
              <a:rPr lang="en-US" dirty="0"/>
              <a:t>PFV: Retrolental membrane. Note the ciliary processes (arrow)</a:t>
            </a:r>
          </a:p>
        </p:txBody>
      </p:sp>
      <p:pic>
        <p:nvPicPr>
          <p:cNvPr id="3" name="Picture 2">
            <a:extLst>
              <a:ext uri="{FF2B5EF4-FFF2-40B4-BE49-F238E27FC236}">
                <a16:creationId xmlns:a16="http://schemas.microsoft.com/office/drawing/2014/main" id="{657FE4A3-CDD3-4724-A69F-1417FF685E8D}"/>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2057400" y="1586505"/>
            <a:ext cx="5029200" cy="3684990"/>
          </a:xfrm>
          <a:prstGeom prst="rect">
            <a:avLst/>
          </a:prstGeom>
        </p:spPr>
      </p:pic>
      <p:sp>
        <p:nvSpPr>
          <p:cNvPr id="6" name="TextBox 5">
            <a:extLst>
              <a:ext uri="{FF2B5EF4-FFF2-40B4-BE49-F238E27FC236}">
                <a16:creationId xmlns:a16="http://schemas.microsoft.com/office/drawing/2014/main" id="{D6DDC645-6816-4D6B-B406-3A61B73E7D3D}"/>
              </a:ext>
            </a:extLst>
          </p:cNvPr>
          <p:cNvSpPr txBox="1"/>
          <p:nvPr/>
        </p:nvSpPr>
        <p:spPr>
          <a:xfrm>
            <a:off x="2259496" y="189094"/>
            <a:ext cx="4607480" cy="400110"/>
          </a:xfrm>
          <a:prstGeom prst="rect">
            <a:avLst/>
          </a:prstGeom>
          <a:solidFill>
            <a:schemeClr val="accent1">
              <a:lumMod val="60000"/>
              <a:lumOff val="40000"/>
            </a:schemeClr>
          </a:solidFill>
        </p:spPr>
        <p:txBody>
          <a:bodyPr wrap="none" rtlCol="0">
            <a:spAutoFit/>
          </a:bodyPr>
          <a:lstStyle/>
          <a:p>
            <a:pPr algn="ctr"/>
            <a:r>
              <a:rPr lang="en-US" sz="2000" b="1" dirty="0"/>
              <a:t>Secondary Angle Closure Glaucoma</a:t>
            </a:r>
          </a:p>
        </p:txBody>
      </p:sp>
    </p:spTree>
    <p:extLst>
      <p:ext uri="{BB962C8B-B14F-4D97-AF65-F5344CB8AC3E}">
        <p14:creationId xmlns:p14="http://schemas.microsoft.com/office/powerpoint/2010/main" val="284578527"/>
      </p:ext>
    </p:extLst>
  </p:cSld>
  <p:clrMapOvr>
    <a:masterClrMapping/>
  </p:clrMapOvr>
</p:sld>
</file>

<file path=ppt/slides/slide2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35DB4149-306D-4BF9-A041-81F56843740C}"/>
              </a:ext>
            </a:extLst>
          </p:cNvPr>
          <p:cNvSpPr>
            <a:spLocks noGrp="1"/>
          </p:cNvSpPr>
          <p:nvPr>
            <p:ph type="sldNum" sz="quarter" idx="12"/>
          </p:nvPr>
        </p:nvSpPr>
        <p:spPr/>
        <p:txBody>
          <a:bodyPr/>
          <a:lstStyle/>
          <a:p>
            <a:fld id="{1330A371-661A-4CFA-869F-7A6684E25BE7}" type="slidenum">
              <a:rPr lang="en-US" altLang="en-US" smtClean="0"/>
              <a:pPr/>
              <a:t>237</a:t>
            </a:fld>
            <a:endParaRPr lang="en-US" altLang="en-US"/>
          </a:p>
        </p:txBody>
      </p:sp>
      <p:sp>
        <p:nvSpPr>
          <p:cNvPr id="8" name="TextBox 7">
            <a:extLst>
              <a:ext uri="{FF2B5EF4-FFF2-40B4-BE49-F238E27FC236}">
                <a16:creationId xmlns:a16="http://schemas.microsoft.com/office/drawing/2014/main" id="{930A02F5-46CE-4C07-B0FE-44720FC0FE1E}"/>
              </a:ext>
            </a:extLst>
          </p:cNvPr>
          <p:cNvSpPr txBox="1"/>
          <p:nvPr/>
        </p:nvSpPr>
        <p:spPr>
          <a:xfrm>
            <a:off x="3605524" y="5410200"/>
            <a:ext cx="1933030" cy="369332"/>
          </a:xfrm>
          <a:prstGeom prst="rect">
            <a:avLst/>
          </a:prstGeom>
          <a:noFill/>
        </p:spPr>
        <p:txBody>
          <a:bodyPr wrap="none" rtlCol="0">
            <a:spAutoFit/>
          </a:bodyPr>
          <a:lstStyle/>
          <a:p>
            <a:pPr algn="ctr"/>
            <a:r>
              <a:rPr lang="en-US" dirty="0"/>
              <a:t>PFV: Shallow AC</a:t>
            </a:r>
          </a:p>
        </p:txBody>
      </p:sp>
      <p:pic>
        <p:nvPicPr>
          <p:cNvPr id="3" name="Picture 2">
            <a:extLst>
              <a:ext uri="{FF2B5EF4-FFF2-40B4-BE49-F238E27FC236}">
                <a16:creationId xmlns:a16="http://schemas.microsoft.com/office/drawing/2014/main" id="{50CC7981-309F-495A-8A52-304A74BBD80C}"/>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799129" y="1593056"/>
            <a:ext cx="5545741" cy="3671887"/>
          </a:xfrm>
          <a:prstGeom prst="rect">
            <a:avLst/>
          </a:prstGeom>
        </p:spPr>
      </p:pic>
      <p:sp>
        <p:nvSpPr>
          <p:cNvPr id="6" name="TextBox 5">
            <a:extLst>
              <a:ext uri="{FF2B5EF4-FFF2-40B4-BE49-F238E27FC236}">
                <a16:creationId xmlns:a16="http://schemas.microsoft.com/office/drawing/2014/main" id="{9C25A42F-2006-4F2A-A755-6BE44CC0175F}"/>
              </a:ext>
            </a:extLst>
          </p:cNvPr>
          <p:cNvSpPr txBox="1"/>
          <p:nvPr/>
        </p:nvSpPr>
        <p:spPr>
          <a:xfrm>
            <a:off x="2259496" y="189094"/>
            <a:ext cx="4607480" cy="400110"/>
          </a:xfrm>
          <a:prstGeom prst="rect">
            <a:avLst/>
          </a:prstGeom>
          <a:solidFill>
            <a:schemeClr val="accent1">
              <a:lumMod val="60000"/>
              <a:lumOff val="40000"/>
            </a:schemeClr>
          </a:solidFill>
        </p:spPr>
        <p:txBody>
          <a:bodyPr wrap="none" rtlCol="0">
            <a:spAutoFit/>
          </a:bodyPr>
          <a:lstStyle/>
          <a:p>
            <a:pPr algn="ctr"/>
            <a:r>
              <a:rPr lang="en-US" sz="2000" b="1" dirty="0"/>
              <a:t>Secondary Angle Closure Glaucoma</a:t>
            </a:r>
          </a:p>
        </p:txBody>
      </p:sp>
      <p:sp>
        <p:nvSpPr>
          <p:cNvPr id="9" name="TextBox 8">
            <a:extLst>
              <a:ext uri="{FF2B5EF4-FFF2-40B4-BE49-F238E27FC236}">
                <a16:creationId xmlns:a16="http://schemas.microsoft.com/office/drawing/2014/main" id="{3BBA82AC-535D-4B05-AA36-D1738B91E658}"/>
              </a:ext>
            </a:extLst>
          </p:cNvPr>
          <p:cNvSpPr txBox="1"/>
          <p:nvPr/>
        </p:nvSpPr>
        <p:spPr>
          <a:xfrm>
            <a:off x="131486" y="5906869"/>
            <a:ext cx="8863499" cy="646331"/>
          </a:xfrm>
          <a:prstGeom prst="rect">
            <a:avLst/>
          </a:prstGeom>
          <a:noFill/>
        </p:spPr>
        <p:txBody>
          <a:bodyPr wrap="square" rtlCol="0">
            <a:spAutoFit/>
          </a:bodyPr>
          <a:lstStyle/>
          <a:p>
            <a:pPr algn="ctr"/>
            <a:r>
              <a:rPr lang="en-US" dirty="0"/>
              <a:t>PFV: Retrolental membrane (2); ciliary processes (3); note also the very shallow AC. (</a:t>
            </a:r>
            <a:r>
              <a:rPr lang="en-US" i="1" dirty="0"/>
              <a:t>4</a:t>
            </a:r>
            <a:r>
              <a:rPr lang="en-US" dirty="0"/>
              <a:t> is pointing to the iris in what amounts to the world’s worst PAS on that side)</a:t>
            </a:r>
          </a:p>
        </p:txBody>
      </p:sp>
    </p:spTree>
    <p:extLst>
      <p:ext uri="{BB962C8B-B14F-4D97-AF65-F5344CB8AC3E}">
        <p14:creationId xmlns:p14="http://schemas.microsoft.com/office/powerpoint/2010/main" val="1256469607"/>
      </p:ext>
    </p:extLst>
  </p:cSld>
  <p:clrMapOvr>
    <a:masterClrMapping/>
  </p:clrMapOvr>
</p:sld>
</file>

<file path=ppt/slides/slide2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Straight Arrow Connector 12">
            <a:extLst>
              <a:ext uri="{FF2B5EF4-FFF2-40B4-BE49-F238E27FC236}">
                <a16:creationId xmlns:a16="http://schemas.microsoft.com/office/drawing/2014/main" id="{A6DE2085-829C-480C-9216-69D6039C0A37}"/>
              </a:ext>
            </a:extLst>
          </p:cNvPr>
          <p:cNvCxnSpPr>
            <a:cxnSpLocks/>
          </p:cNvCxnSpPr>
          <p:nvPr/>
        </p:nvCxnSpPr>
        <p:spPr>
          <a:xfrm>
            <a:off x="6717173" y="1828800"/>
            <a:ext cx="0" cy="3462754"/>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43014" name="Text Box 6"/>
          <p:cNvSpPr txBox="1">
            <a:spLocks noChangeArrowheads="1"/>
          </p:cNvSpPr>
          <p:nvPr/>
        </p:nvSpPr>
        <p:spPr bwMode="auto">
          <a:xfrm>
            <a:off x="533400" y="2356376"/>
            <a:ext cx="1005403"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Lens-</a:t>
            </a:r>
          </a:p>
          <a:p>
            <a:pPr algn="ctr" eaLnBrk="1" hangingPunct="1">
              <a:lnSpc>
                <a:spcPct val="80000"/>
              </a:lnSpc>
              <a:spcBef>
                <a:spcPct val="0"/>
              </a:spcBef>
              <a:buClrTx/>
              <a:buSzTx/>
              <a:buFontTx/>
              <a:buNone/>
            </a:pPr>
            <a:r>
              <a:rPr lang="en-US" altLang="en-US" sz="1800" dirty="0">
                <a:solidFill>
                  <a:schemeClr val="bg1">
                    <a:lumMod val="75000"/>
                  </a:schemeClr>
                </a:solidFill>
              </a:rPr>
              <a:t>Induced</a:t>
            </a:r>
          </a:p>
        </p:txBody>
      </p:sp>
      <p:sp>
        <p:nvSpPr>
          <p:cNvPr id="43017" name="Text Box 14"/>
          <p:cNvSpPr txBox="1">
            <a:spLocks noChangeArrowheads="1"/>
          </p:cNvSpPr>
          <p:nvPr/>
        </p:nvSpPr>
        <p:spPr bwMode="auto">
          <a:xfrm>
            <a:off x="3026498" y="2365901"/>
            <a:ext cx="1633781"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Aphakic/</a:t>
            </a:r>
          </a:p>
          <a:p>
            <a:pPr algn="ctr" eaLnBrk="1" hangingPunct="1">
              <a:lnSpc>
                <a:spcPct val="80000"/>
              </a:lnSpc>
              <a:spcBef>
                <a:spcPct val="0"/>
              </a:spcBef>
              <a:buClrTx/>
              <a:buSzTx/>
              <a:buFontTx/>
              <a:buNone/>
            </a:pPr>
            <a:r>
              <a:rPr lang="en-US" altLang="en-US" sz="1800" dirty="0" err="1">
                <a:solidFill>
                  <a:schemeClr val="bg1">
                    <a:lumMod val="75000"/>
                  </a:schemeClr>
                </a:solidFill>
              </a:rPr>
              <a:t>Pseudophakic</a:t>
            </a:r>
            <a:endParaRPr lang="en-US" altLang="en-US" sz="1800" dirty="0">
              <a:solidFill>
                <a:schemeClr val="bg1">
                  <a:lumMod val="75000"/>
                </a:schemeClr>
              </a:solidFill>
            </a:endParaRPr>
          </a:p>
        </p:txBody>
      </p:sp>
      <p:sp>
        <p:nvSpPr>
          <p:cNvPr id="43031" name="Text Box 35"/>
          <p:cNvSpPr txBox="1">
            <a:spLocks noChangeArrowheads="1"/>
          </p:cNvSpPr>
          <p:nvPr/>
        </p:nvSpPr>
        <p:spPr bwMode="auto">
          <a:xfrm>
            <a:off x="1190847" y="1295400"/>
            <a:ext cx="2473754"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solidFill>
                  <a:schemeClr val="bg1">
                    <a:lumMod val="75000"/>
                  </a:schemeClr>
                </a:solidFill>
              </a:rPr>
              <a:t>w/ Pupillary Block</a:t>
            </a:r>
          </a:p>
        </p:txBody>
      </p:sp>
      <p:sp>
        <p:nvSpPr>
          <p:cNvPr id="43032" name="Text Box 36"/>
          <p:cNvSpPr txBox="1">
            <a:spLocks noChangeArrowheads="1"/>
          </p:cNvSpPr>
          <p:nvPr/>
        </p:nvSpPr>
        <p:spPr bwMode="auto">
          <a:xfrm>
            <a:off x="5181600" y="1295400"/>
            <a:ext cx="2630848"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t>w/o Pupillary Block</a:t>
            </a:r>
          </a:p>
        </p:txBody>
      </p:sp>
      <p:sp>
        <p:nvSpPr>
          <p:cNvPr id="49" name="Rectangle 2">
            <a:extLst>
              <a:ext uri="{FF2B5EF4-FFF2-40B4-BE49-F238E27FC236}">
                <a16:creationId xmlns:a16="http://schemas.microsoft.com/office/drawing/2014/main" id="{240EE5BF-F7D2-4FC8-A5DD-F6B5423153C6}"/>
              </a:ext>
            </a:extLst>
          </p:cNvPr>
          <p:cNvSpPr>
            <a:spLocks noGrp="1" noChangeArrowheads="1"/>
          </p:cNvSpPr>
          <p:nvPr>
            <p:ph type="title"/>
          </p:nvPr>
        </p:nvSpPr>
        <p:spPr>
          <a:xfrm>
            <a:off x="457200" y="304800"/>
            <a:ext cx="7543800" cy="563562"/>
          </a:xfrm>
        </p:spPr>
        <p:txBody>
          <a:bodyPr/>
          <a:lstStyle/>
          <a:p>
            <a:pPr eaLnBrk="1" hangingPunct="1"/>
            <a:r>
              <a:rPr lang="en-US" altLang="en-US" sz="3500" dirty="0"/>
              <a:t>Q</a:t>
            </a:r>
          </a:p>
        </p:txBody>
      </p:sp>
      <p:sp>
        <p:nvSpPr>
          <p:cNvPr id="50" name="TextBox 49">
            <a:extLst>
              <a:ext uri="{FF2B5EF4-FFF2-40B4-BE49-F238E27FC236}">
                <a16:creationId xmlns:a16="http://schemas.microsoft.com/office/drawing/2014/main" id="{CF426230-46C8-405C-9015-99EF57762A2E}"/>
              </a:ext>
            </a:extLst>
          </p:cNvPr>
          <p:cNvSpPr txBox="1"/>
          <p:nvPr/>
        </p:nvSpPr>
        <p:spPr>
          <a:xfrm>
            <a:off x="2259496" y="189094"/>
            <a:ext cx="4607480" cy="400110"/>
          </a:xfrm>
          <a:prstGeom prst="rect">
            <a:avLst/>
          </a:prstGeom>
          <a:solidFill>
            <a:schemeClr val="accent1">
              <a:lumMod val="60000"/>
              <a:lumOff val="40000"/>
            </a:schemeClr>
          </a:solidFill>
        </p:spPr>
        <p:txBody>
          <a:bodyPr wrap="none" rtlCol="0">
            <a:spAutoFit/>
          </a:bodyPr>
          <a:lstStyle/>
          <a:p>
            <a:pPr algn="ctr"/>
            <a:r>
              <a:rPr lang="en-US" sz="2000" b="1" dirty="0"/>
              <a:t>Secondary Angle Closure Glaucoma</a:t>
            </a:r>
          </a:p>
        </p:txBody>
      </p:sp>
      <p:sp>
        <p:nvSpPr>
          <p:cNvPr id="2" name="TextBox 1">
            <a:extLst>
              <a:ext uri="{FF2B5EF4-FFF2-40B4-BE49-F238E27FC236}">
                <a16:creationId xmlns:a16="http://schemas.microsoft.com/office/drawing/2014/main" id="{A7E30BEC-923B-4C9A-A856-BDD0D882F6B8}"/>
              </a:ext>
            </a:extLst>
          </p:cNvPr>
          <p:cNvSpPr txBox="1"/>
          <p:nvPr/>
        </p:nvSpPr>
        <p:spPr>
          <a:xfrm>
            <a:off x="887305" y="2844119"/>
            <a:ext cx="1494320" cy="338554"/>
          </a:xfrm>
          <a:prstGeom prst="rect">
            <a:avLst/>
          </a:prstGeom>
          <a:noFill/>
        </p:spPr>
        <p:txBody>
          <a:bodyPr wrap="none" rtlCol="0">
            <a:spAutoFit/>
          </a:bodyPr>
          <a:lstStyle/>
          <a:p>
            <a:r>
              <a:rPr lang="en-US" sz="1600" dirty="0" err="1">
                <a:solidFill>
                  <a:schemeClr val="bg1">
                    <a:lumMod val="75000"/>
                  </a:schemeClr>
                </a:solidFill>
              </a:rPr>
              <a:t>Phacomorphic</a:t>
            </a:r>
            <a:endParaRPr lang="en-US" sz="1600" dirty="0">
              <a:solidFill>
                <a:schemeClr val="bg1">
                  <a:lumMod val="75000"/>
                </a:schemeClr>
              </a:solidFill>
            </a:endParaRPr>
          </a:p>
        </p:txBody>
      </p:sp>
      <p:sp>
        <p:nvSpPr>
          <p:cNvPr id="51" name="TextBox 50">
            <a:extLst>
              <a:ext uri="{FF2B5EF4-FFF2-40B4-BE49-F238E27FC236}">
                <a16:creationId xmlns:a16="http://schemas.microsoft.com/office/drawing/2014/main" id="{156069D4-340B-4160-A336-EBF73557CEE0}"/>
              </a:ext>
            </a:extLst>
          </p:cNvPr>
          <p:cNvSpPr txBox="1"/>
          <p:nvPr/>
        </p:nvSpPr>
        <p:spPr>
          <a:xfrm>
            <a:off x="884725" y="3175578"/>
            <a:ext cx="1402948" cy="338554"/>
          </a:xfrm>
          <a:prstGeom prst="rect">
            <a:avLst/>
          </a:prstGeom>
          <a:noFill/>
        </p:spPr>
        <p:txBody>
          <a:bodyPr wrap="none" rtlCol="0">
            <a:spAutoFit/>
          </a:bodyPr>
          <a:lstStyle/>
          <a:p>
            <a:r>
              <a:rPr lang="en-US" sz="1600" dirty="0">
                <a:solidFill>
                  <a:schemeClr val="bg1">
                    <a:lumMod val="75000"/>
                  </a:schemeClr>
                </a:solidFill>
              </a:rPr>
              <a:t>Ectopia </a:t>
            </a:r>
            <a:r>
              <a:rPr lang="en-US" sz="1600" dirty="0" err="1">
                <a:solidFill>
                  <a:schemeClr val="bg1">
                    <a:lumMod val="75000"/>
                  </a:schemeClr>
                </a:solidFill>
              </a:rPr>
              <a:t>lentis</a:t>
            </a:r>
            <a:endParaRPr lang="en-US" sz="1600" dirty="0">
              <a:solidFill>
                <a:schemeClr val="bg1">
                  <a:lumMod val="75000"/>
                </a:schemeClr>
              </a:solidFill>
            </a:endParaRPr>
          </a:p>
        </p:txBody>
      </p:sp>
      <p:cxnSp>
        <p:nvCxnSpPr>
          <p:cNvPr id="71" name="Straight Connector 70">
            <a:extLst>
              <a:ext uri="{FF2B5EF4-FFF2-40B4-BE49-F238E27FC236}">
                <a16:creationId xmlns:a16="http://schemas.microsoft.com/office/drawing/2014/main" id="{C104938D-BA8D-4E39-9D5F-9EE2012F2F3C}"/>
              </a:ext>
            </a:extLst>
          </p:cNvPr>
          <p:cNvCxnSpPr>
            <a:cxnSpLocks/>
          </p:cNvCxnSpPr>
          <p:nvPr/>
        </p:nvCxnSpPr>
        <p:spPr>
          <a:xfrm flipH="1">
            <a:off x="762665" y="3023488"/>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2A7E4E40-472F-4E50-8A7A-45C10FDD7171}"/>
              </a:ext>
            </a:extLst>
          </p:cNvPr>
          <p:cNvCxnSpPr>
            <a:cxnSpLocks/>
          </p:cNvCxnSpPr>
          <p:nvPr/>
        </p:nvCxnSpPr>
        <p:spPr>
          <a:xfrm flipH="1">
            <a:off x="762665" y="3347853"/>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C3924889-45B9-4383-9C9E-48F0A9C27AD8}"/>
              </a:ext>
            </a:extLst>
          </p:cNvPr>
          <p:cNvCxnSpPr>
            <a:cxnSpLocks/>
          </p:cNvCxnSpPr>
          <p:nvPr/>
        </p:nvCxnSpPr>
        <p:spPr>
          <a:xfrm flipH="1">
            <a:off x="748719" y="2838976"/>
            <a:ext cx="13947" cy="5088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 name="Straight Arrow Connector 5">
            <a:extLst>
              <a:ext uri="{FF2B5EF4-FFF2-40B4-BE49-F238E27FC236}">
                <a16:creationId xmlns:a16="http://schemas.microsoft.com/office/drawing/2014/main" id="{A3439F0C-5143-461F-8F3C-2E830785DEFC}"/>
              </a:ext>
            </a:extLst>
          </p:cNvPr>
          <p:cNvCxnSpPr>
            <a:stCxn id="50" idx="2"/>
          </p:cNvCxnSpPr>
          <p:nvPr/>
        </p:nvCxnSpPr>
        <p:spPr>
          <a:xfrm flipH="1">
            <a:off x="2971800" y="589204"/>
            <a:ext cx="1591436" cy="706196"/>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0" name="Straight Arrow Connector 9">
            <a:extLst>
              <a:ext uri="{FF2B5EF4-FFF2-40B4-BE49-F238E27FC236}">
                <a16:creationId xmlns:a16="http://schemas.microsoft.com/office/drawing/2014/main" id="{84DC796E-F6ED-4FBB-82D2-A260F480BF8A}"/>
              </a:ext>
            </a:extLst>
          </p:cNvPr>
          <p:cNvCxnSpPr>
            <a:cxnSpLocks/>
          </p:cNvCxnSpPr>
          <p:nvPr/>
        </p:nvCxnSpPr>
        <p:spPr>
          <a:xfrm>
            <a:off x="4572000" y="589204"/>
            <a:ext cx="1600200" cy="706196"/>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6" name="Straight Arrow Connector 25">
            <a:extLst>
              <a:ext uri="{FF2B5EF4-FFF2-40B4-BE49-F238E27FC236}">
                <a16:creationId xmlns:a16="http://schemas.microsoft.com/office/drawing/2014/main" id="{B70E0124-9B84-41A5-8D84-A66B7838A706}"/>
              </a:ext>
            </a:extLst>
          </p:cNvPr>
          <p:cNvCxnSpPr>
            <a:cxnSpLocks/>
          </p:cNvCxnSpPr>
          <p:nvPr/>
        </p:nvCxnSpPr>
        <p:spPr>
          <a:xfrm flipH="1">
            <a:off x="1159539" y="1828800"/>
            <a:ext cx="1290435" cy="478059"/>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28" name="Straight Arrow Connector 27">
            <a:extLst>
              <a:ext uri="{FF2B5EF4-FFF2-40B4-BE49-F238E27FC236}">
                <a16:creationId xmlns:a16="http://schemas.microsoft.com/office/drawing/2014/main" id="{567A4249-5C59-4416-8A8E-1C35913900AB}"/>
              </a:ext>
            </a:extLst>
          </p:cNvPr>
          <p:cNvCxnSpPr>
            <a:cxnSpLocks/>
          </p:cNvCxnSpPr>
          <p:nvPr/>
        </p:nvCxnSpPr>
        <p:spPr>
          <a:xfrm>
            <a:off x="2449973" y="1832208"/>
            <a:ext cx="1268784"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56" name="Text Box 6">
            <a:extLst>
              <a:ext uri="{FF2B5EF4-FFF2-40B4-BE49-F238E27FC236}">
                <a16:creationId xmlns:a16="http://schemas.microsoft.com/office/drawing/2014/main" id="{557983BD-9D64-49B9-A366-A08663B0451F}"/>
              </a:ext>
            </a:extLst>
          </p:cNvPr>
          <p:cNvSpPr txBox="1">
            <a:spLocks noChangeArrowheads="1"/>
          </p:cNvSpPr>
          <p:nvPr/>
        </p:nvSpPr>
        <p:spPr bwMode="auto">
          <a:xfrm>
            <a:off x="5029200" y="2356376"/>
            <a:ext cx="813043"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r" eaLnBrk="1" hangingPunct="1">
              <a:lnSpc>
                <a:spcPct val="80000"/>
              </a:lnSpc>
              <a:spcBef>
                <a:spcPct val="0"/>
              </a:spcBef>
              <a:buClrTx/>
              <a:buSzTx/>
              <a:buFontTx/>
              <a:buNone/>
            </a:pPr>
            <a:r>
              <a:rPr lang="en-US" altLang="en-US" sz="1800" dirty="0"/>
              <a:t>‘Push’</a:t>
            </a:r>
          </a:p>
        </p:txBody>
      </p:sp>
      <p:sp>
        <p:nvSpPr>
          <p:cNvPr id="57" name="Text Box 14">
            <a:extLst>
              <a:ext uri="{FF2B5EF4-FFF2-40B4-BE49-F238E27FC236}">
                <a16:creationId xmlns:a16="http://schemas.microsoft.com/office/drawing/2014/main" id="{5DAFA1C1-3A29-4C27-A379-663FDD22E326}"/>
              </a:ext>
            </a:extLst>
          </p:cNvPr>
          <p:cNvSpPr txBox="1">
            <a:spLocks noChangeArrowheads="1"/>
          </p:cNvSpPr>
          <p:nvPr/>
        </p:nvSpPr>
        <p:spPr bwMode="auto">
          <a:xfrm>
            <a:off x="7620000" y="2365901"/>
            <a:ext cx="671979"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‘Pull’</a:t>
            </a:r>
          </a:p>
        </p:txBody>
      </p:sp>
      <p:cxnSp>
        <p:nvCxnSpPr>
          <p:cNvPr id="58" name="Straight Arrow Connector 57">
            <a:extLst>
              <a:ext uri="{FF2B5EF4-FFF2-40B4-BE49-F238E27FC236}">
                <a16:creationId xmlns:a16="http://schemas.microsoft.com/office/drawing/2014/main" id="{E874FEE9-46BD-46A3-90A3-DE7CC220FBFF}"/>
              </a:ext>
            </a:extLst>
          </p:cNvPr>
          <p:cNvCxnSpPr>
            <a:cxnSpLocks/>
          </p:cNvCxnSpPr>
          <p:nvPr/>
        </p:nvCxnSpPr>
        <p:spPr>
          <a:xfrm flipH="1">
            <a:off x="5867400" y="1828800"/>
            <a:ext cx="849775" cy="477455"/>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59" name="Straight Arrow Connector 58">
            <a:extLst>
              <a:ext uri="{FF2B5EF4-FFF2-40B4-BE49-F238E27FC236}">
                <a16:creationId xmlns:a16="http://schemas.microsoft.com/office/drawing/2014/main" id="{C370A4A1-FE96-4E70-B89E-839542A5E241}"/>
              </a:ext>
            </a:extLst>
          </p:cNvPr>
          <p:cNvCxnSpPr>
            <a:cxnSpLocks/>
          </p:cNvCxnSpPr>
          <p:nvPr/>
        </p:nvCxnSpPr>
        <p:spPr>
          <a:xfrm>
            <a:off x="6717173" y="1832208"/>
            <a:ext cx="902827" cy="474047"/>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101" name="Text Box 42">
            <a:extLst>
              <a:ext uri="{FF2B5EF4-FFF2-40B4-BE49-F238E27FC236}">
                <a16:creationId xmlns:a16="http://schemas.microsoft.com/office/drawing/2014/main" id="{334BC1A9-19DE-4364-B6DD-2EE35901B8C6}"/>
              </a:ext>
            </a:extLst>
          </p:cNvPr>
          <p:cNvSpPr txBox="1">
            <a:spLocks noChangeArrowheads="1"/>
          </p:cNvSpPr>
          <p:nvPr/>
        </p:nvSpPr>
        <p:spPr bwMode="auto">
          <a:xfrm>
            <a:off x="5551406" y="3192546"/>
            <a:ext cx="2276072"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ERD/choroidal effusion</a:t>
            </a:r>
          </a:p>
        </p:txBody>
      </p:sp>
      <p:sp>
        <p:nvSpPr>
          <p:cNvPr id="103" name="Text Box 47">
            <a:extLst>
              <a:ext uri="{FF2B5EF4-FFF2-40B4-BE49-F238E27FC236}">
                <a16:creationId xmlns:a16="http://schemas.microsoft.com/office/drawing/2014/main" id="{B8E0D8FB-F6B2-4B80-97DB-EF49CE3BCD2B}"/>
              </a:ext>
            </a:extLst>
          </p:cNvPr>
          <p:cNvSpPr txBox="1">
            <a:spLocks noChangeArrowheads="1"/>
          </p:cNvSpPr>
          <p:nvPr/>
        </p:nvSpPr>
        <p:spPr bwMode="auto">
          <a:xfrm>
            <a:off x="5543446" y="4055146"/>
            <a:ext cx="1619354"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err="1">
                <a:solidFill>
                  <a:schemeClr val="bg1">
                    <a:lumMod val="75000"/>
                  </a:schemeClr>
                </a:solidFill>
              </a:rPr>
              <a:t>Nanophthalmos</a:t>
            </a:r>
            <a:endParaRPr lang="en-US" altLang="en-US" sz="1600" dirty="0">
              <a:solidFill>
                <a:schemeClr val="bg1">
                  <a:lumMod val="75000"/>
                </a:schemeClr>
              </a:solidFill>
            </a:endParaRPr>
          </a:p>
        </p:txBody>
      </p:sp>
      <p:cxnSp>
        <p:nvCxnSpPr>
          <p:cNvPr id="104" name="Straight Connector 103">
            <a:extLst>
              <a:ext uri="{FF2B5EF4-FFF2-40B4-BE49-F238E27FC236}">
                <a16:creationId xmlns:a16="http://schemas.microsoft.com/office/drawing/2014/main" id="{49D87D4A-E317-4446-9B95-5184CB3968F3}"/>
              </a:ext>
            </a:extLst>
          </p:cNvPr>
          <p:cNvCxnSpPr>
            <a:cxnSpLocks/>
          </p:cNvCxnSpPr>
          <p:nvPr/>
        </p:nvCxnSpPr>
        <p:spPr>
          <a:xfrm flipH="1">
            <a:off x="5316229" y="2667000"/>
            <a:ext cx="7397" cy="2531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5" name="Straight Connector 104">
            <a:extLst>
              <a:ext uri="{FF2B5EF4-FFF2-40B4-BE49-F238E27FC236}">
                <a16:creationId xmlns:a16="http://schemas.microsoft.com/office/drawing/2014/main" id="{F40B6D71-75A8-4A88-864D-00D14C2F710D}"/>
              </a:ext>
            </a:extLst>
          </p:cNvPr>
          <p:cNvCxnSpPr/>
          <p:nvPr/>
        </p:nvCxnSpPr>
        <p:spPr>
          <a:xfrm flipH="1">
            <a:off x="5323624" y="2832814"/>
            <a:ext cx="24447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6" name="Straight Connector 105">
            <a:extLst>
              <a:ext uri="{FF2B5EF4-FFF2-40B4-BE49-F238E27FC236}">
                <a16:creationId xmlns:a16="http://schemas.microsoft.com/office/drawing/2014/main" id="{010BF7B2-AA07-4DCF-822D-E2DB5CC0BF59}"/>
              </a:ext>
            </a:extLst>
          </p:cNvPr>
          <p:cNvCxnSpPr/>
          <p:nvPr/>
        </p:nvCxnSpPr>
        <p:spPr>
          <a:xfrm flipH="1">
            <a:off x="5323624" y="3360065"/>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a:extLst>
              <a:ext uri="{FF2B5EF4-FFF2-40B4-BE49-F238E27FC236}">
                <a16:creationId xmlns:a16="http://schemas.microsoft.com/office/drawing/2014/main" id="{BAC8035C-3999-4C31-93CD-6C0D2ADEB73B}"/>
              </a:ext>
            </a:extLst>
          </p:cNvPr>
          <p:cNvCxnSpPr/>
          <p:nvPr/>
        </p:nvCxnSpPr>
        <p:spPr>
          <a:xfrm flipH="1">
            <a:off x="5323536" y="3786938"/>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8" name="Straight Connector 107">
            <a:extLst>
              <a:ext uri="{FF2B5EF4-FFF2-40B4-BE49-F238E27FC236}">
                <a16:creationId xmlns:a16="http://schemas.microsoft.com/office/drawing/2014/main" id="{DB64CAEE-69B4-426A-8A5B-D1269DBF0F66}"/>
              </a:ext>
            </a:extLst>
          </p:cNvPr>
          <p:cNvCxnSpPr/>
          <p:nvPr/>
        </p:nvCxnSpPr>
        <p:spPr>
          <a:xfrm flipH="1">
            <a:off x="5327493" y="4249152"/>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12" name="Straight Connector 111">
            <a:extLst>
              <a:ext uri="{FF2B5EF4-FFF2-40B4-BE49-F238E27FC236}">
                <a16:creationId xmlns:a16="http://schemas.microsoft.com/office/drawing/2014/main" id="{99A16C30-4BE4-48E5-8B65-0C5F3039B8DC}"/>
              </a:ext>
            </a:extLst>
          </p:cNvPr>
          <p:cNvCxnSpPr/>
          <p:nvPr/>
        </p:nvCxnSpPr>
        <p:spPr>
          <a:xfrm flipH="1">
            <a:off x="5333455" y="5181600"/>
            <a:ext cx="24447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13" name="Text Box 42">
            <a:extLst>
              <a:ext uri="{FF2B5EF4-FFF2-40B4-BE49-F238E27FC236}">
                <a16:creationId xmlns:a16="http://schemas.microsoft.com/office/drawing/2014/main" id="{056DFFD9-3CA2-42E7-90FE-4F14522E3504}"/>
              </a:ext>
            </a:extLst>
          </p:cNvPr>
          <p:cNvSpPr txBox="1">
            <a:spLocks noChangeArrowheads="1"/>
          </p:cNvSpPr>
          <p:nvPr/>
        </p:nvSpPr>
        <p:spPr bwMode="auto">
          <a:xfrm>
            <a:off x="5533954" y="3623846"/>
            <a:ext cx="1563248"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Retinal surgery</a:t>
            </a:r>
          </a:p>
        </p:txBody>
      </p:sp>
      <p:sp>
        <p:nvSpPr>
          <p:cNvPr id="118" name="Text Box 47">
            <a:extLst>
              <a:ext uri="{FF2B5EF4-FFF2-40B4-BE49-F238E27FC236}">
                <a16:creationId xmlns:a16="http://schemas.microsoft.com/office/drawing/2014/main" id="{3F59D898-ECAD-49F0-9425-2A1BC8DDA7B5}"/>
              </a:ext>
            </a:extLst>
          </p:cNvPr>
          <p:cNvSpPr txBox="1">
            <a:spLocks noChangeArrowheads="1"/>
          </p:cNvSpPr>
          <p:nvPr/>
        </p:nvSpPr>
        <p:spPr bwMode="auto">
          <a:xfrm>
            <a:off x="5523688" y="4538246"/>
            <a:ext cx="1414170"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Drug-induced</a:t>
            </a:r>
          </a:p>
        </p:txBody>
      </p:sp>
      <p:sp>
        <p:nvSpPr>
          <p:cNvPr id="121" name="Text Box 45">
            <a:extLst>
              <a:ext uri="{FF2B5EF4-FFF2-40B4-BE49-F238E27FC236}">
                <a16:creationId xmlns:a16="http://schemas.microsoft.com/office/drawing/2014/main" id="{261B7576-5E47-4AEB-A7FB-9A1B9ECB52C4}"/>
              </a:ext>
            </a:extLst>
          </p:cNvPr>
          <p:cNvSpPr txBox="1">
            <a:spLocks noChangeArrowheads="1"/>
          </p:cNvSpPr>
          <p:nvPr/>
        </p:nvSpPr>
        <p:spPr bwMode="auto">
          <a:xfrm>
            <a:off x="5523688" y="5013493"/>
            <a:ext cx="582211"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b="1" dirty="0">
                <a:solidFill>
                  <a:srgbClr val="002060"/>
                </a:solidFill>
              </a:rPr>
              <a:t>PFV</a:t>
            </a:r>
          </a:p>
        </p:txBody>
      </p:sp>
      <p:sp>
        <p:nvSpPr>
          <p:cNvPr id="16" name="TextBox 15">
            <a:extLst>
              <a:ext uri="{FF2B5EF4-FFF2-40B4-BE49-F238E27FC236}">
                <a16:creationId xmlns:a16="http://schemas.microsoft.com/office/drawing/2014/main" id="{984E008D-FBBA-42B4-940E-EA26772E0161}"/>
              </a:ext>
            </a:extLst>
          </p:cNvPr>
          <p:cNvSpPr txBox="1"/>
          <p:nvPr/>
        </p:nvSpPr>
        <p:spPr>
          <a:xfrm>
            <a:off x="6230528" y="5257800"/>
            <a:ext cx="1326004" cy="369332"/>
          </a:xfrm>
          <a:prstGeom prst="rect">
            <a:avLst/>
          </a:prstGeom>
          <a:noFill/>
        </p:spPr>
        <p:txBody>
          <a:bodyPr wrap="none" rtlCol="0">
            <a:spAutoFit/>
          </a:bodyPr>
          <a:lstStyle/>
          <a:p>
            <a:pPr algn="ctr"/>
            <a:r>
              <a:rPr lang="en-US" dirty="0">
                <a:solidFill>
                  <a:schemeClr val="bg1">
                    <a:lumMod val="75000"/>
                  </a:schemeClr>
                </a:solidFill>
              </a:rPr>
              <a:t>Both/Either</a:t>
            </a:r>
          </a:p>
        </p:txBody>
      </p:sp>
      <p:cxnSp>
        <p:nvCxnSpPr>
          <p:cNvPr id="125" name="Straight Connector 124">
            <a:extLst>
              <a:ext uri="{FF2B5EF4-FFF2-40B4-BE49-F238E27FC236}">
                <a16:creationId xmlns:a16="http://schemas.microsoft.com/office/drawing/2014/main" id="{01138141-D318-4ED7-A7FE-D8F2155CE890}"/>
              </a:ext>
            </a:extLst>
          </p:cNvPr>
          <p:cNvCxnSpPr/>
          <p:nvPr/>
        </p:nvCxnSpPr>
        <p:spPr>
          <a:xfrm flipH="1">
            <a:off x="5334000" y="4724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00" name="Text Box 23">
            <a:extLst>
              <a:ext uri="{FF2B5EF4-FFF2-40B4-BE49-F238E27FC236}">
                <a16:creationId xmlns:a16="http://schemas.microsoft.com/office/drawing/2014/main" id="{D8F2FCFF-2984-4836-B000-9C5601A8EAAA}"/>
              </a:ext>
            </a:extLst>
          </p:cNvPr>
          <p:cNvSpPr txBox="1">
            <a:spLocks noChangeArrowheads="1"/>
          </p:cNvSpPr>
          <p:nvPr/>
        </p:nvSpPr>
        <p:spPr bwMode="auto">
          <a:xfrm>
            <a:off x="5530369" y="2667000"/>
            <a:ext cx="2143536"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Aqueous misdirection</a:t>
            </a:r>
          </a:p>
        </p:txBody>
      </p:sp>
      <p:sp>
        <p:nvSpPr>
          <p:cNvPr id="36" name="Text Box 12">
            <a:extLst>
              <a:ext uri="{FF2B5EF4-FFF2-40B4-BE49-F238E27FC236}">
                <a16:creationId xmlns:a16="http://schemas.microsoft.com/office/drawing/2014/main" id="{071993ED-7224-452A-B759-2B89E53520F6}"/>
              </a:ext>
            </a:extLst>
          </p:cNvPr>
          <p:cNvSpPr txBox="1">
            <a:spLocks noChangeArrowheads="1"/>
          </p:cNvSpPr>
          <p:nvPr/>
        </p:nvSpPr>
        <p:spPr bwMode="auto">
          <a:xfrm>
            <a:off x="228600" y="1706463"/>
            <a:ext cx="4797334" cy="4770537"/>
          </a:xfrm>
          <a:prstGeom prst="rect">
            <a:avLst/>
          </a:prstGeom>
          <a:solidFill>
            <a:srgbClr val="FF99FF"/>
          </a:solidFill>
          <a:ln w="9525">
            <a:noFill/>
            <a:miter lim="800000"/>
            <a:headEnd/>
            <a:tailEnd/>
          </a:ln>
          <a:effec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i="1" dirty="0">
                <a:solidFill>
                  <a:srgbClr val="0000FF"/>
                </a:solidFill>
              </a:rPr>
              <a:t>What does </a:t>
            </a:r>
            <a:r>
              <a:rPr lang="en-US" altLang="en-US" sz="1600" dirty="0">
                <a:solidFill>
                  <a:srgbClr val="0000FF"/>
                </a:solidFill>
              </a:rPr>
              <a:t>PFV</a:t>
            </a:r>
            <a:r>
              <a:rPr lang="en-US" altLang="en-US" sz="1600" i="1" dirty="0">
                <a:solidFill>
                  <a:srgbClr val="0000FF"/>
                </a:solidFill>
              </a:rPr>
              <a:t> stand for in this context?</a:t>
            </a:r>
          </a:p>
          <a:p>
            <a:pPr eaLnBrk="1" hangingPunct="1">
              <a:spcBef>
                <a:spcPct val="0"/>
              </a:spcBef>
              <a:buClrTx/>
              <a:buSzTx/>
              <a:buFontTx/>
              <a:buNone/>
            </a:pPr>
            <a:r>
              <a:rPr lang="en-US" altLang="en-US" sz="1600" dirty="0">
                <a:solidFill>
                  <a:srgbClr val="0000FF"/>
                </a:solidFill>
              </a:rPr>
              <a:t>Persistent fetal vasculature</a:t>
            </a:r>
          </a:p>
          <a:p>
            <a:pPr eaLnBrk="1" hangingPunct="1">
              <a:spcBef>
                <a:spcPct val="0"/>
              </a:spcBef>
              <a:buClrTx/>
              <a:buSzTx/>
              <a:buFontTx/>
              <a:buNone/>
            </a:pPr>
            <a:endParaRPr lang="en-US" altLang="en-US" sz="1600" dirty="0">
              <a:solidFill>
                <a:srgbClr val="0000FF"/>
              </a:solidFill>
            </a:endParaRPr>
          </a:p>
          <a:p>
            <a:pPr eaLnBrk="1" hangingPunct="1">
              <a:spcBef>
                <a:spcPct val="0"/>
              </a:spcBef>
              <a:buClrTx/>
              <a:buSzTx/>
              <a:buFontTx/>
              <a:buNone/>
            </a:pPr>
            <a:r>
              <a:rPr lang="en-US" altLang="en-US" sz="1600" i="1" dirty="0">
                <a:solidFill>
                  <a:srgbClr val="0000FF"/>
                </a:solidFill>
              </a:rPr>
              <a:t>PFV comes in two forms—what are they?</a:t>
            </a:r>
          </a:p>
          <a:p>
            <a:pPr eaLnBrk="1" hangingPunct="1">
              <a:spcBef>
                <a:spcPct val="0"/>
              </a:spcBef>
              <a:buClrTx/>
              <a:buSzTx/>
              <a:buFontTx/>
              <a:buNone/>
            </a:pPr>
            <a:r>
              <a:rPr lang="en-US" altLang="en-US" sz="1600" dirty="0">
                <a:solidFill>
                  <a:srgbClr val="0000FF"/>
                </a:solidFill>
              </a:rPr>
              <a:t>Anterior and posterior</a:t>
            </a:r>
          </a:p>
          <a:p>
            <a:pPr eaLnBrk="1" hangingPunct="1">
              <a:spcBef>
                <a:spcPct val="0"/>
              </a:spcBef>
              <a:buClrTx/>
              <a:buSzTx/>
              <a:buFontTx/>
              <a:buNone/>
            </a:pPr>
            <a:endParaRPr lang="en-US" altLang="en-US" sz="1600" dirty="0">
              <a:solidFill>
                <a:srgbClr val="0000FF"/>
              </a:solidFill>
            </a:endParaRPr>
          </a:p>
          <a:p>
            <a:pPr eaLnBrk="1" hangingPunct="1">
              <a:spcBef>
                <a:spcPct val="0"/>
              </a:spcBef>
              <a:buClrTx/>
              <a:buSzTx/>
              <a:buFontTx/>
              <a:buNone/>
            </a:pPr>
            <a:r>
              <a:rPr lang="en-US" altLang="en-US" sz="1600" i="1" dirty="0">
                <a:solidFill>
                  <a:srgbClr val="0000FF"/>
                </a:solidFill>
              </a:rPr>
              <a:t>Which form can cause secondary ACG?</a:t>
            </a:r>
          </a:p>
          <a:p>
            <a:pPr eaLnBrk="1" hangingPunct="1">
              <a:spcBef>
                <a:spcPct val="0"/>
              </a:spcBef>
              <a:buClrTx/>
              <a:buSzTx/>
              <a:buFontTx/>
              <a:buNone/>
            </a:pPr>
            <a:r>
              <a:rPr lang="en-US" altLang="en-US" sz="1600" dirty="0">
                <a:solidFill>
                  <a:srgbClr val="0000FF"/>
                </a:solidFill>
              </a:rPr>
              <a:t>The anterior</a:t>
            </a:r>
          </a:p>
          <a:p>
            <a:pPr eaLnBrk="1" hangingPunct="1">
              <a:spcBef>
                <a:spcPct val="0"/>
              </a:spcBef>
              <a:buClrTx/>
              <a:buSzTx/>
              <a:buFontTx/>
              <a:buNone/>
            </a:pPr>
            <a:endParaRPr lang="en-US" altLang="en-US" sz="1600" i="1" dirty="0">
              <a:solidFill>
                <a:srgbClr val="0000FF"/>
              </a:solidFill>
            </a:endParaRPr>
          </a:p>
          <a:p>
            <a:pPr eaLnBrk="1" hangingPunct="1">
              <a:spcBef>
                <a:spcPct val="0"/>
              </a:spcBef>
              <a:buClrTx/>
              <a:buSzTx/>
              <a:buFontTx/>
              <a:buNone/>
            </a:pPr>
            <a:r>
              <a:rPr lang="en-US" altLang="en-US" sz="1600" i="1" dirty="0">
                <a:solidFill>
                  <a:srgbClr val="0000FF"/>
                </a:solidFill>
              </a:rPr>
              <a:t>In general terms, how does anterior PFV manifest?</a:t>
            </a:r>
          </a:p>
          <a:p>
            <a:pPr eaLnBrk="1" hangingPunct="1">
              <a:spcBef>
                <a:spcPct val="0"/>
              </a:spcBef>
              <a:buClrTx/>
              <a:buSzTx/>
              <a:buFontTx/>
              <a:buNone/>
            </a:pPr>
            <a:r>
              <a:rPr lang="en-US" altLang="en-US" sz="1600" dirty="0">
                <a:solidFill>
                  <a:srgbClr val="0000FF"/>
                </a:solidFill>
              </a:rPr>
              <a:t>As a retrolental fibrovascular membrane that contracts over time, in the process shallowing the AC angle</a:t>
            </a:r>
          </a:p>
          <a:p>
            <a:pPr eaLnBrk="1" hangingPunct="1">
              <a:spcBef>
                <a:spcPct val="0"/>
              </a:spcBef>
              <a:buClrTx/>
              <a:buSzTx/>
              <a:buFontTx/>
              <a:buNone/>
            </a:pPr>
            <a:endParaRPr lang="en-US" altLang="en-US" sz="1600" i="1" dirty="0">
              <a:solidFill>
                <a:srgbClr val="0000FF"/>
              </a:solidFill>
            </a:endParaRPr>
          </a:p>
          <a:p>
            <a:pPr eaLnBrk="1" hangingPunct="1">
              <a:spcBef>
                <a:spcPct val="0"/>
              </a:spcBef>
              <a:buClrTx/>
              <a:buSzTx/>
              <a:buFontTx/>
              <a:buNone/>
            </a:pPr>
            <a:r>
              <a:rPr lang="en-US" altLang="en-US" sz="1600" i="1" dirty="0">
                <a:solidFill>
                  <a:srgbClr val="0000FF"/>
                </a:solidFill>
              </a:rPr>
              <a:t>What is the inheritance pattern for PFV?</a:t>
            </a:r>
            <a:endParaRPr lang="en-US" altLang="en-US" sz="1600" i="1" dirty="0">
              <a:solidFill>
                <a:srgbClr val="FF99FF"/>
              </a:solidFill>
            </a:endParaRPr>
          </a:p>
          <a:p>
            <a:pPr eaLnBrk="1" hangingPunct="1">
              <a:spcBef>
                <a:spcPct val="0"/>
              </a:spcBef>
              <a:buClrTx/>
              <a:buSzTx/>
              <a:buFontTx/>
              <a:buNone/>
            </a:pPr>
            <a:r>
              <a:rPr lang="en-US" altLang="en-US" sz="1600" dirty="0">
                <a:solidFill>
                  <a:srgbClr val="FF99FF"/>
                </a:solidFill>
              </a:rPr>
              <a:t>None (it is sporadic)</a:t>
            </a:r>
          </a:p>
          <a:p>
            <a:pPr eaLnBrk="1" hangingPunct="1">
              <a:spcBef>
                <a:spcPct val="0"/>
              </a:spcBef>
              <a:buClrTx/>
              <a:buSzTx/>
              <a:buFontTx/>
              <a:buNone/>
            </a:pPr>
            <a:endParaRPr lang="en-US" altLang="en-US" sz="1600" dirty="0">
              <a:solidFill>
                <a:srgbClr val="FF99FF"/>
              </a:solidFill>
            </a:endParaRPr>
          </a:p>
          <a:p>
            <a:pPr eaLnBrk="1" hangingPunct="1">
              <a:spcBef>
                <a:spcPct val="0"/>
              </a:spcBef>
              <a:buClrTx/>
              <a:buSzTx/>
              <a:buFontTx/>
              <a:buNone/>
            </a:pPr>
            <a:r>
              <a:rPr lang="en-US" altLang="en-US" sz="1600" i="1" dirty="0">
                <a:solidFill>
                  <a:srgbClr val="FF99FF"/>
                </a:solidFill>
              </a:rPr>
              <a:t>Does it present unilaterally, or bilaterally?</a:t>
            </a:r>
          </a:p>
          <a:p>
            <a:pPr eaLnBrk="1" hangingPunct="1">
              <a:spcBef>
                <a:spcPct val="0"/>
              </a:spcBef>
              <a:buClrTx/>
              <a:buSzTx/>
              <a:buFontTx/>
              <a:buNone/>
            </a:pPr>
            <a:r>
              <a:rPr lang="en-US" altLang="en-US" sz="1600" dirty="0">
                <a:solidFill>
                  <a:srgbClr val="FF99FF"/>
                </a:solidFill>
              </a:rPr>
              <a:t>It is unilateral in  90%  of cases</a:t>
            </a:r>
          </a:p>
        </p:txBody>
      </p:sp>
      <p:sp>
        <p:nvSpPr>
          <p:cNvPr id="38" name="Oval 37">
            <a:extLst>
              <a:ext uri="{FF2B5EF4-FFF2-40B4-BE49-F238E27FC236}">
                <a16:creationId xmlns:a16="http://schemas.microsoft.com/office/drawing/2014/main" id="{1B858FCB-C411-4AE3-B331-4E8A3BAC38F9}"/>
              </a:ext>
            </a:extLst>
          </p:cNvPr>
          <p:cNvSpPr/>
          <p:nvPr/>
        </p:nvSpPr>
        <p:spPr>
          <a:xfrm>
            <a:off x="5486400" y="4983246"/>
            <a:ext cx="664262" cy="396707"/>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637911421"/>
      </p:ext>
    </p:extLst>
  </p:cSld>
  <p:clrMapOvr>
    <a:masterClrMapping/>
  </p:clrMapOvr>
</p:sld>
</file>

<file path=ppt/slides/slide2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Straight Arrow Connector 12">
            <a:extLst>
              <a:ext uri="{FF2B5EF4-FFF2-40B4-BE49-F238E27FC236}">
                <a16:creationId xmlns:a16="http://schemas.microsoft.com/office/drawing/2014/main" id="{A6DE2085-829C-480C-9216-69D6039C0A37}"/>
              </a:ext>
            </a:extLst>
          </p:cNvPr>
          <p:cNvCxnSpPr>
            <a:cxnSpLocks/>
          </p:cNvCxnSpPr>
          <p:nvPr/>
        </p:nvCxnSpPr>
        <p:spPr>
          <a:xfrm>
            <a:off x="6717173" y="1828800"/>
            <a:ext cx="0" cy="3462754"/>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43014" name="Text Box 6"/>
          <p:cNvSpPr txBox="1">
            <a:spLocks noChangeArrowheads="1"/>
          </p:cNvSpPr>
          <p:nvPr/>
        </p:nvSpPr>
        <p:spPr bwMode="auto">
          <a:xfrm>
            <a:off x="533400" y="2356376"/>
            <a:ext cx="1005403"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Lens-</a:t>
            </a:r>
          </a:p>
          <a:p>
            <a:pPr algn="ctr" eaLnBrk="1" hangingPunct="1">
              <a:lnSpc>
                <a:spcPct val="80000"/>
              </a:lnSpc>
              <a:spcBef>
                <a:spcPct val="0"/>
              </a:spcBef>
              <a:buClrTx/>
              <a:buSzTx/>
              <a:buFontTx/>
              <a:buNone/>
            </a:pPr>
            <a:r>
              <a:rPr lang="en-US" altLang="en-US" sz="1800" dirty="0">
                <a:solidFill>
                  <a:schemeClr val="bg1">
                    <a:lumMod val="75000"/>
                  </a:schemeClr>
                </a:solidFill>
              </a:rPr>
              <a:t>Induced</a:t>
            </a:r>
          </a:p>
        </p:txBody>
      </p:sp>
      <p:sp>
        <p:nvSpPr>
          <p:cNvPr id="43017" name="Text Box 14"/>
          <p:cNvSpPr txBox="1">
            <a:spLocks noChangeArrowheads="1"/>
          </p:cNvSpPr>
          <p:nvPr/>
        </p:nvSpPr>
        <p:spPr bwMode="auto">
          <a:xfrm>
            <a:off x="3026498" y="2365901"/>
            <a:ext cx="1633781"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Aphakic/</a:t>
            </a:r>
          </a:p>
          <a:p>
            <a:pPr algn="ctr" eaLnBrk="1" hangingPunct="1">
              <a:lnSpc>
                <a:spcPct val="80000"/>
              </a:lnSpc>
              <a:spcBef>
                <a:spcPct val="0"/>
              </a:spcBef>
              <a:buClrTx/>
              <a:buSzTx/>
              <a:buFontTx/>
              <a:buNone/>
            </a:pPr>
            <a:r>
              <a:rPr lang="en-US" altLang="en-US" sz="1800" dirty="0" err="1">
                <a:solidFill>
                  <a:schemeClr val="bg1">
                    <a:lumMod val="75000"/>
                  </a:schemeClr>
                </a:solidFill>
              </a:rPr>
              <a:t>Pseudophakic</a:t>
            </a:r>
            <a:endParaRPr lang="en-US" altLang="en-US" sz="1800" dirty="0">
              <a:solidFill>
                <a:schemeClr val="bg1">
                  <a:lumMod val="75000"/>
                </a:schemeClr>
              </a:solidFill>
            </a:endParaRPr>
          </a:p>
        </p:txBody>
      </p:sp>
      <p:sp>
        <p:nvSpPr>
          <p:cNvPr id="43031" name="Text Box 35"/>
          <p:cNvSpPr txBox="1">
            <a:spLocks noChangeArrowheads="1"/>
          </p:cNvSpPr>
          <p:nvPr/>
        </p:nvSpPr>
        <p:spPr bwMode="auto">
          <a:xfrm>
            <a:off x="1190847" y="1295400"/>
            <a:ext cx="2473754"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solidFill>
                  <a:schemeClr val="bg1">
                    <a:lumMod val="75000"/>
                  </a:schemeClr>
                </a:solidFill>
              </a:rPr>
              <a:t>w/ Pupillary Block</a:t>
            </a:r>
          </a:p>
        </p:txBody>
      </p:sp>
      <p:sp>
        <p:nvSpPr>
          <p:cNvPr id="43032" name="Text Box 36"/>
          <p:cNvSpPr txBox="1">
            <a:spLocks noChangeArrowheads="1"/>
          </p:cNvSpPr>
          <p:nvPr/>
        </p:nvSpPr>
        <p:spPr bwMode="auto">
          <a:xfrm>
            <a:off x="5181600" y="1295400"/>
            <a:ext cx="2630848"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t>w/o Pupillary Block</a:t>
            </a:r>
          </a:p>
        </p:txBody>
      </p:sp>
      <p:sp>
        <p:nvSpPr>
          <p:cNvPr id="49" name="Rectangle 2">
            <a:extLst>
              <a:ext uri="{FF2B5EF4-FFF2-40B4-BE49-F238E27FC236}">
                <a16:creationId xmlns:a16="http://schemas.microsoft.com/office/drawing/2014/main" id="{240EE5BF-F7D2-4FC8-A5DD-F6B5423153C6}"/>
              </a:ext>
            </a:extLst>
          </p:cNvPr>
          <p:cNvSpPr>
            <a:spLocks noGrp="1" noChangeArrowheads="1"/>
          </p:cNvSpPr>
          <p:nvPr>
            <p:ph type="title"/>
          </p:nvPr>
        </p:nvSpPr>
        <p:spPr>
          <a:xfrm>
            <a:off x="457200" y="304800"/>
            <a:ext cx="7543800" cy="563562"/>
          </a:xfrm>
        </p:spPr>
        <p:txBody>
          <a:bodyPr/>
          <a:lstStyle/>
          <a:p>
            <a:pPr eaLnBrk="1" hangingPunct="1"/>
            <a:r>
              <a:rPr lang="en-US" altLang="en-US" sz="3500" dirty="0"/>
              <a:t>A</a:t>
            </a:r>
          </a:p>
        </p:txBody>
      </p:sp>
      <p:sp>
        <p:nvSpPr>
          <p:cNvPr id="50" name="TextBox 49">
            <a:extLst>
              <a:ext uri="{FF2B5EF4-FFF2-40B4-BE49-F238E27FC236}">
                <a16:creationId xmlns:a16="http://schemas.microsoft.com/office/drawing/2014/main" id="{CF426230-46C8-405C-9015-99EF57762A2E}"/>
              </a:ext>
            </a:extLst>
          </p:cNvPr>
          <p:cNvSpPr txBox="1"/>
          <p:nvPr/>
        </p:nvSpPr>
        <p:spPr>
          <a:xfrm>
            <a:off x="2259496" y="189094"/>
            <a:ext cx="4607480" cy="400110"/>
          </a:xfrm>
          <a:prstGeom prst="rect">
            <a:avLst/>
          </a:prstGeom>
          <a:solidFill>
            <a:schemeClr val="accent1">
              <a:lumMod val="60000"/>
              <a:lumOff val="40000"/>
            </a:schemeClr>
          </a:solidFill>
        </p:spPr>
        <p:txBody>
          <a:bodyPr wrap="none" rtlCol="0">
            <a:spAutoFit/>
          </a:bodyPr>
          <a:lstStyle/>
          <a:p>
            <a:pPr algn="ctr"/>
            <a:r>
              <a:rPr lang="en-US" sz="2000" b="1" dirty="0"/>
              <a:t>Secondary Angle Closure Glaucoma</a:t>
            </a:r>
          </a:p>
        </p:txBody>
      </p:sp>
      <p:sp>
        <p:nvSpPr>
          <p:cNvPr id="2" name="TextBox 1">
            <a:extLst>
              <a:ext uri="{FF2B5EF4-FFF2-40B4-BE49-F238E27FC236}">
                <a16:creationId xmlns:a16="http://schemas.microsoft.com/office/drawing/2014/main" id="{A7E30BEC-923B-4C9A-A856-BDD0D882F6B8}"/>
              </a:ext>
            </a:extLst>
          </p:cNvPr>
          <p:cNvSpPr txBox="1"/>
          <p:nvPr/>
        </p:nvSpPr>
        <p:spPr>
          <a:xfrm>
            <a:off x="887305" y="2844119"/>
            <a:ext cx="1494320" cy="338554"/>
          </a:xfrm>
          <a:prstGeom prst="rect">
            <a:avLst/>
          </a:prstGeom>
          <a:noFill/>
        </p:spPr>
        <p:txBody>
          <a:bodyPr wrap="none" rtlCol="0">
            <a:spAutoFit/>
          </a:bodyPr>
          <a:lstStyle/>
          <a:p>
            <a:r>
              <a:rPr lang="en-US" sz="1600" dirty="0" err="1">
                <a:solidFill>
                  <a:schemeClr val="bg1">
                    <a:lumMod val="75000"/>
                  </a:schemeClr>
                </a:solidFill>
              </a:rPr>
              <a:t>Phacomorphic</a:t>
            </a:r>
            <a:endParaRPr lang="en-US" sz="1600" dirty="0">
              <a:solidFill>
                <a:schemeClr val="bg1">
                  <a:lumMod val="75000"/>
                </a:schemeClr>
              </a:solidFill>
            </a:endParaRPr>
          </a:p>
        </p:txBody>
      </p:sp>
      <p:sp>
        <p:nvSpPr>
          <p:cNvPr id="51" name="TextBox 50">
            <a:extLst>
              <a:ext uri="{FF2B5EF4-FFF2-40B4-BE49-F238E27FC236}">
                <a16:creationId xmlns:a16="http://schemas.microsoft.com/office/drawing/2014/main" id="{156069D4-340B-4160-A336-EBF73557CEE0}"/>
              </a:ext>
            </a:extLst>
          </p:cNvPr>
          <p:cNvSpPr txBox="1"/>
          <p:nvPr/>
        </p:nvSpPr>
        <p:spPr>
          <a:xfrm>
            <a:off x="884725" y="3175578"/>
            <a:ext cx="1402948" cy="338554"/>
          </a:xfrm>
          <a:prstGeom prst="rect">
            <a:avLst/>
          </a:prstGeom>
          <a:noFill/>
        </p:spPr>
        <p:txBody>
          <a:bodyPr wrap="none" rtlCol="0">
            <a:spAutoFit/>
          </a:bodyPr>
          <a:lstStyle/>
          <a:p>
            <a:r>
              <a:rPr lang="en-US" sz="1600" dirty="0">
                <a:solidFill>
                  <a:schemeClr val="bg1">
                    <a:lumMod val="75000"/>
                  </a:schemeClr>
                </a:solidFill>
              </a:rPr>
              <a:t>Ectopia </a:t>
            </a:r>
            <a:r>
              <a:rPr lang="en-US" sz="1600" dirty="0" err="1">
                <a:solidFill>
                  <a:schemeClr val="bg1">
                    <a:lumMod val="75000"/>
                  </a:schemeClr>
                </a:solidFill>
              </a:rPr>
              <a:t>lentis</a:t>
            </a:r>
            <a:endParaRPr lang="en-US" sz="1600" dirty="0">
              <a:solidFill>
                <a:schemeClr val="bg1">
                  <a:lumMod val="75000"/>
                </a:schemeClr>
              </a:solidFill>
            </a:endParaRPr>
          </a:p>
        </p:txBody>
      </p:sp>
      <p:cxnSp>
        <p:nvCxnSpPr>
          <p:cNvPr id="71" name="Straight Connector 70">
            <a:extLst>
              <a:ext uri="{FF2B5EF4-FFF2-40B4-BE49-F238E27FC236}">
                <a16:creationId xmlns:a16="http://schemas.microsoft.com/office/drawing/2014/main" id="{C104938D-BA8D-4E39-9D5F-9EE2012F2F3C}"/>
              </a:ext>
            </a:extLst>
          </p:cNvPr>
          <p:cNvCxnSpPr>
            <a:cxnSpLocks/>
          </p:cNvCxnSpPr>
          <p:nvPr/>
        </p:nvCxnSpPr>
        <p:spPr>
          <a:xfrm flipH="1">
            <a:off x="762665" y="3023488"/>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2A7E4E40-472F-4E50-8A7A-45C10FDD7171}"/>
              </a:ext>
            </a:extLst>
          </p:cNvPr>
          <p:cNvCxnSpPr>
            <a:cxnSpLocks/>
          </p:cNvCxnSpPr>
          <p:nvPr/>
        </p:nvCxnSpPr>
        <p:spPr>
          <a:xfrm flipH="1">
            <a:off x="762665" y="3347853"/>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C3924889-45B9-4383-9C9E-48F0A9C27AD8}"/>
              </a:ext>
            </a:extLst>
          </p:cNvPr>
          <p:cNvCxnSpPr>
            <a:cxnSpLocks/>
          </p:cNvCxnSpPr>
          <p:nvPr/>
        </p:nvCxnSpPr>
        <p:spPr>
          <a:xfrm flipH="1">
            <a:off x="748719" y="2838976"/>
            <a:ext cx="13947" cy="5088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 name="Straight Arrow Connector 5">
            <a:extLst>
              <a:ext uri="{FF2B5EF4-FFF2-40B4-BE49-F238E27FC236}">
                <a16:creationId xmlns:a16="http://schemas.microsoft.com/office/drawing/2014/main" id="{A3439F0C-5143-461F-8F3C-2E830785DEFC}"/>
              </a:ext>
            </a:extLst>
          </p:cNvPr>
          <p:cNvCxnSpPr>
            <a:stCxn id="50" idx="2"/>
          </p:cNvCxnSpPr>
          <p:nvPr/>
        </p:nvCxnSpPr>
        <p:spPr>
          <a:xfrm flipH="1">
            <a:off x="2971800" y="589204"/>
            <a:ext cx="1591436" cy="706196"/>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0" name="Straight Arrow Connector 9">
            <a:extLst>
              <a:ext uri="{FF2B5EF4-FFF2-40B4-BE49-F238E27FC236}">
                <a16:creationId xmlns:a16="http://schemas.microsoft.com/office/drawing/2014/main" id="{84DC796E-F6ED-4FBB-82D2-A260F480BF8A}"/>
              </a:ext>
            </a:extLst>
          </p:cNvPr>
          <p:cNvCxnSpPr>
            <a:cxnSpLocks/>
          </p:cNvCxnSpPr>
          <p:nvPr/>
        </p:nvCxnSpPr>
        <p:spPr>
          <a:xfrm>
            <a:off x="4572000" y="589204"/>
            <a:ext cx="1600200" cy="706196"/>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6" name="Straight Arrow Connector 25">
            <a:extLst>
              <a:ext uri="{FF2B5EF4-FFF2-40B4-BE49-F238E27FC236}">
                <a16:creationId xmlns:a16="http://schemas.microsoft.com/office/drawing/2014/main" id="{B70E0124-9B84-41A5-8D84-A66B7838A706}"/>
              </a:ext>
            </a:extLst>
          </p:cNvPr>
          <p:cNvCxnSpPr>
            <a:cxnSpLocks/>
          </p:cNvCxnSpPr>
          <p:nvPr/>
        </p:nvCxnSpPr>
        <p:spPr>
          <a:xfrm flipH="1">
            <a:off x="1159539" y="1828800"/>
            <a:ext cx="1290435" cy="478059"/>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28" name="Straight Arrow Connector 27">
            <a:extLst>
              <a:ext uri="{FF2B5EF4-FFF2-40B4-BE49-F238E27FC236}">
                <a16:creationId xmlns:a16="http://schemas.microsoft.com/office/drawing/2014/main" id="{567A4249-5C59-4416-8A8E-1C35913900AB}"/>
              </a:ext>
            </a:extLst>
          </p:cNvPr>
          <p:cNvCxnSpPr>
            <a:cxnSpLocks/>
          </p:cNvCxnSpPr>
          <p:nvPr/>
        </p:nvCxnSpPr>
        <p:spPr>
          <a:xfrm>
            <a:off x="2449973" y="1832208"/>
            <a:ext cx="1268784"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56" name="Text Box 6">
            <a:extLst>
              <a:ext uri="{FF2B5EF4-FFF2-40B4-BE49-F238E27FC236}">
                <a16:creationId xmlns:a16="http://schemas.microsoft.com/office/drawing/2014/main" id="{557983BD-9D64-49B9-A366-A08663B0451F}"/>
              </a:ext>
            </a:extLst>
          </p:cNvPr>
          <p:cNvSpPr txBox="1">
            <a:spLocks noChangeArrowheads="1"/>
          </p:cNvSpPr>
          <p:nvPr/>
        </p:nvSpPr>
        <p:spPr bwMode="auto">
          <a:xfrm>
            <a:off x="5029200" y="2356376"/>
            <a:ext cx="813043"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r" eaLnBrk="1" hangingPunct="1">
              <a:lnSpc>
                <a:spcPct val="80000"/>
              </a:lnSpc>
              <a:spcBef>
                <a:spcPct val="0"/>
              </a:spcBef>
              <a:buClrTx/>
              <a:buSzTx/>
              <a:buFontTx/>
              <a:buNone/>
            </a:pPr>
            <a:r>
              <a:rPr lang="en-US" altLang="en-US" sz="1800" dirty="0"/>
              <a:t>‘Push’</a:t>
            </a:r>
          </a:p>
        </p:txBody>
      </p:sp>
      <p:sp>
        <p:nvSpPr>
          <p:cNvPr id="57" name="Text Box 14">
            <a:extLst>
              <a:ext uri="{FF2B5EF4-FFF2-40B4-BE49-F238E27FC236}">
                <a16:creationId xmlns:a16="http://schemas.microsoft.com/office/drawing/2014/main" id="{5DAFA1C1-3A29-4C27-A379-663FDD22E326}"/>
              </a:ext>
            </a:extLst>
          </p:cNvPr>
          <p:cNvSpPr txBox="1">
            <a:spLocks noChangeArrowheads="1"/>
          </p:cNvSpPr>
          <p:nvPr/>
        </p:nvSpPr>
        <p:spPr bwMode="auto">
          <a:xfrm>
            <a:off x="7620000" y="2365901"/>
            <a:ext cx="671979"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‘Pull’</a:t>
            </a:r>
          </a:p>
        </p:txBody>
      </p:sp>
      <p:cxnSp>
        <p:nvCxnSpPr>
          <p:cNvPr id="58" name="Straight Arrow Connector 57">
            <a:extLst>
              <a:ext uri="{FF2B5EF4-FFF2-40B4-BE49-F238E27FC236}">
                <a16:creationId xmlns:a16="http://schemas.microsoft.com/office/drawing/2014/main" id="{E874FEE9-46BD-46A3-90A3-DE7CC220FBFF}"/>
              </a:ext>
            </a:extLst>
          </p:cNvPr>
          <p:cNvCxnSpPr>
            <a:cxnSpLocks/>
          </p:cNvCxnSpPr>
          <p:nvPr/>
        </p:nvCxnSpPr>
        <p:spPr>
          <a:xfrm flipH="1">
            <a:off x="5867400" y="1828800"/>
            <a:ext cx="849775" cy="477455"/>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59" name="Straight Arrow Connector 58">
            <a:extLst>
              <a:ext uri="{FF2B5EF4-FFF2-40B4-BE49-F238E27FC236}">
                <a16:creationId xmlns:a16="http://schemas.microsoft.com/office/drawing/2014/main" id="{C370A4A1-FE96-4E70-B89E-839542A5E241}"/>
              </a:ext>
            </a:extLst>
          </p:cNvPr>
          <p:cNvCxnSpPr>
            <a:cxnSpLocks/>
          </p:cNvCxnSpPr>
          <p:nvPr/>
        </p:nvCxnSpPr>
        <p:spPr>
          <a:xfrm>
            <a:off x="6717173" y="1832208"/>
            <a:ext cx="902827" cy="474047"/>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101" name="Text Box 42">
            <a:extLst>
              <a:ext uri="{FF2B5EF4-FFF2-40B4-BE49-F238E27FC236}">
                <a16:creationId xmlns:a16="http://schemas.microsoft.com/office/drawing/2014/main" id="{334BC1A9-19DE-4364-B6DD-2EE35901B8C6}"/>
              </a:ext>
            </a:extLst>
          </p:cNvPr>
          <p:cNvSpPr txBox="1">
            <a:spLocks noChangeArrowheads="1"/>
          </p:cNvSpPr>
          <p:nvPr/>
        </p:nvSpPr>
        <p:spPr bwMode="auto">
          <a:xfrm>
            <a:off x="5551406" y="3192546"/>
            <a:ext cx="2276072"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ERD/choroidal effusion</a:t>
            </a:r>
          </a:p>
        </p:txBody>
      </p:sp>
      <p:sp>
        <p:nvSpPr>
          <p:cNvPr id="103" name="Text Box 47">
            <a:extLst>
              <a:ext uri="{FF2B5EF4-FFF2-40B4-BE49-F238E27FC236}">
                <a16:creationId xmlns:a16="http://schemas.microsoft.com/office/drawing/2014/main" id="{B8E0D8FB-F6B2-4B80-97DB-EF49CE3BCD2B}"/>
              </a:ext>
            </a:extLst>
          </p:cNvPr>
          <p:cNvSpPr txBox="1">
            <a:spLocks noChangeArrowheads="1"/>
          </p:cNvSpPr>
          <p:nvPr/>
        </p:nvSpPr>
        <p:spPr bwMode="auto">
          <a:xfrm>
            <a:off x="5543446" y="4055146"/>
            <a:ext cx="1619354"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err="1">
                <a:solidFill>
                  <a:schemeClr val="bg1">
                    <a:lumMod val="75000"/>
                  </a:schemeClr>
                </a:solidFill>
              </a:rPr>
              <a:t>Nanophthalmos</a:t>
            </a:r>
            <a:endParaRPr lang="en-US" altLang="en-US" sz="1600" dirty="0">
              <a:solidFill>
                <a:schemeClr val="bg1">
                  <a:lumMod val="75000"/>
                </a:schemeClr>
              </a:solidFill>
            </a:endParaRPr>
          </a:p>
        </p:txBody>
      </p:sp>
      <p:cxnSp>
        <p:nvCxnSpPr>
          <p:cNvPr id="104" name="Straight Connector 103">
            <a:extLst>
              <a:ext uri="{FF2B5EF4-FFF2-40B4-BE49-F238E27FC236}">
                <a16:creationId xmlns:a16="http://schemas.microsoft.com/office/drawing/2014/main" id="{49D87D4A-E317-4446-9B95-5184CB3968F3}"/>
              </a:ext>
            </a:extLst>
          </p:cNvPr>
          <p:cNvCxnSpPr>
            <a:cxnSpLocks/>
          </p:cNvCxnSpPr>
          <p:nvPr/>
        </p:nvCxnSpPr>
        <p:spPr>
          <a:xfrm flipH="1">
            <a:off x="5316229" y="2667000"/>
            <a:ext cx="7397" cy="2531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5" name="Straight Connector 104">
            <a:extLst>
              <a:ext uri="{FF2B5EF4-FFF2-40B4-BE49-F238E27FC236}">
                <a16:creationId xmlns:a16="http://schemas.microsoft.com/office/drawing/2014/main" id="{F40B6D71-75A8-4A88-864D-00D14C2F710D}"/>
              </a:ext>
            </a:extLst>
          </p:cNvPr>
          <p:cNvCxnSpPr/>
          <p:nvPr/>
        </p:nvCxnSpPr>
        <p:spPr>
          <a:xfrm flipH="1">
            <a:off x="5323624" y="2832814"/>
            <a:ext cx="24447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6" name="Straight Connector 105">
            <a:extLst>
              <a:ext uri="{FF2B5EF4-FFF2-40B4-BE49-F238E27FC236}">
                <a16:creationId xmlns:a16="http://schemas.microsoft.com/office/drawing/2014/main" id="{010BF7B2-AA07-4DCF-822D-E2DB5CC0BF59}"/>
              </a:ext>
            </a:extLst>
          </p:cNvPr>
          <p:cNvCxnSpPr/>
          <p:nvPr/>
        </p:nvCxnSpPr>
        <p:spPr>
          <a:xfrm flipH="1">
            <a:off x="5323624" y="3360065"/>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a:extLst>
              <a:ext uri="{FF2B5EF4-FFF2-40B4-BE49-F238E27FC236}">
                <a16:creationId xmlns:a16="http://schemas.microsoft.com/office/drawing/2014/main" id="{BAC8035C-3999-4C31-93CD-6C0D2ADEB73B}"/>
              </a:ext>
            </a:extLst>
          </p:cNvPr>
          <p:cNvCxnSpPr/>
          <p:nvPr/>
        </p:nvCxnSpPr>
        <p:spPr>
          <a:xfrm flipH="1">
            <a:off x="5323536" y="3786938"/>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8" name="Straight Connector 107">
            <a:extLst>
              <a:ext uri="{FF2B5EF4-FFF2-40B4-BE49-F238E27FC236}">
                <a16:creationId xmlns:a16="http://schemas.microsoft.com/office/drawing/2014/main" id="{DB64CAEE-69B4-426A-8A5B-D1269DBF0F66}"/>
              </a:ext>
            </a:extLst>
          </p:cNvPr>
          <p:cNvCxnSpPr/>
          <p:nvPr/>
        </p:nvCxnSpPr>
        <p:spPr>
          <a:xfrm flipH="1">
            <a:off x="5327493" y="4249152"/>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12" name="Straight Connector 111">
            <a:extLst>
              <a:ext uri="{FF2B5EF4-FFF2-40B4-BE49-F238E27FC236}">
                <a16:creationId xmlns:a16="http://schemas.microsoft.com/office/drawing/2014/main" id="{99A16C30-4BE4-48E5-8B65-0C5F3039B8DC}"/>
              </a:ext>
            </a:extLst>
          </p:cNvPr>
          <p:cNvCxnSpPr/>
          <p:nvPr/>
        </p:nvCxnSpPr>
        <p:spPr>
          <a:xfrm flipH="1">
            <a:off x="5333455" y="5181600"/>
            <a:ext cx="24447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13" name="Text Box 42">
            <a:extLst>
              <a:ext uri="{FF2B5EF4-FFF2-40B4-BE49-F238E27FC236}">
                <a16:creationId xmlns:a16="http://schemas.microsoft.com/office/drawing/2014/main" id="{056DFFD9-3CA2-42E7-90FE-4F14522E3504}"/>
              </a:ext>
            </a:extLst>
          </p:cNvPr>
          <p:cNvSpPr txBox="1">
            <a:spLocks noChangeArrowheads="1"/>
          </p:cNvSpPr>
          <p:nvPr/>
        </p:nvSpPr>
        <p:spPr bwMode="auto">
          <a:xfrm>
            <a:off x="5533954" y="3623846"/>
            <a:ext cx="1563248"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Retinal surgery</a:t>
            </a:r>
          </a:p>
        </p:txBody>
      </p:sp>
      <p:sp>
        <p:nvSpPr>
          <p:cNvPr id="118" name="Text Box 47">
            <a:extLst>
              <a:ext uri="{FF2B5EF4-FFF2-40B4-BE49-F238E27FC236}">
                <a16:creationId xmlns:a16="http://schemas.microsoft.com/office/drawing/2014/main" id="{3F59D898-ECAD-49F0-9425-2A1BC8DDA7B5}"/>
              </a:ext>
            </a:extLst>
          </p:cNvPr>
          <p:cNvSpPr txBox="1">
            <a:spLocks noChangeArrowheads="1"/>
          </p:cNvSpPr>
          <p:nvPr/>
        </p:nvSpPr>
        <p:spPr bwMode="auto">
          <a:xfrm>
            <a:off x="5523688" y="4538246"/>
            <a:ext cx="1414170"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Drug-induced</a:t>
            </a:r>
          </a:p>
        </p:txBody>
      </p:sp>
      <p:sp>
        <p:nvSpPr>
          <p:cNvPr id="121" name="Text Box 45">
            <a:extLst>
              <a:ext uri="{FF2B5EF4-FFF2-40B4-BE49-F238E27FC236}">
                <a16:creationId xmlns:a16="http://schemas.microsoft.com/office/drawing/2014/main" id="{261B7576-5E47-4AEB-A7FB-9A1B9ECB52C4}"/>
              </a:ext>
            </a:extLst>
          </p:cNvPr>
          <p:cNvSpPr txBox="1">
            <a:spLocks noChangeArrowheads="1"/>
          </p:cNvSpPr>
          <p:nvPr/>
        </p:nvSpPr>
        <p:spPr bwMode="auto">
          <a:xfrm>
            <a:off x="5523688" y="5013493"/>
            <a:ext cx="582211"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b="1" dirty="0">
                <a:solidFill>
                  <a:srgbClr val="002060"/>
                </a:solidFill>
              </a:rPr>
              <a:t>PFV</a:t>
            </a:r>
          </a:p>
        </p:txBody>
      </p:sp>
      <p:sp>
        <p:nvSpPr>
          <p:cNvPr id="16" name="TextBox 15">
            <a:extLst>
              <a:ext uri="{FF2B5EF4-FFF2-40B4-BE49-F238E27FC236}">
                <a16:creationId xmlns:a16="http://schemas.microsoft.com/office/drawing/2014/main" id="{984E008D-FBBA-42B4-940E-EA26772E0161}"/>
              </a:ext>
            </a:extLst>
          </p:cNvPr>
          <p:cNvSpPr txBox="1"/>
          <p:nvPr/>
        </p:nvSpPr>
        <p:spPr>
          <a:xfrm>
            <a:off x="6230528" y="5257800"/>
            <a:ext cx="1326004" cy="369332"/>
          </a:xfrm>
          <a:prstGeom prst="rect">
            <a:avLst/>
          </a:prstGeom>
          <a:noFill/>
        </p:spPr>
        <p:txBody>
          <a:bodyPr wrap="none" rtlCol="0">
            <a:spAutoFit/>
          </a:bodyPr>
          <a:lstStyle/>
          <a:p>
            <a:pPr algn="ctr"/>
            <a:r>
              <a:rPr lang="en-US" dirty="0">
                <a:solidFill>
                  <a:schemeClr val="bg1">
                    <a:lumMod val="75000"/>
                  </a:schemeClr>
                </a:solidFill>
              </a:rPr>
              <a:t>Both/Either</a:t>
            </a:r>
          </a:p>
        </p:txBody>
      </p:sp>
      <p:cxnSp>
        <p:nvCxnSpPr>
          <p:cNvPr id="125" name="Straight Connector 124">
            <a:extLst>
              <a:ext uri="{FF2B5EF4-FFF2-40B4-BE49-F238E27FC236}">
                <a16:creationId xmlns:a16="http://schemas.microsoft.com/office/drawing/2014/main" id="{01138141-D318-4ED7-A7FE-D8F2155CE890}"/>
              </a:ext>
            </a:extLst>
          </p:cNvPr>
          <p:cNvCxnSpPr/>
          <p:nvPr/>
        </p:nvCxnSpPr>
        <p:spPr>
          <a:xfrm flipH="1">
            <a:off x="5334000" y="4724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00" name="Text Box 23">
            <a:extLst>
              <a:ext uri="{FF2B5EF4-FFF2-40B4-BE49-F238E27FC236}">
                <a16:creationId xmlns:a16="http://schemas.microsoft.com/office/drawing/2014/main" id="{D8F2FCFF-2984-4836-B000-9C5601A8EAAA}"/>
              </a:ext>
            </a:extLst>
          </p:cNvPr>
          <p:cNvSpPr txBox="1">
            <a:spLocks noChangeArrowheads="1"/>
          </p:cNvSpPr>
          <p:nvPr/>
        </p:nvSpPr>
        <p:spPr bwMode="auto">
          <a:xfrm>
            <a:off x="5530369" y="2667000"/>
            <a:ext cx="2143536"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Aqueous misdirection</a:t>
            </a:r>
          </a:p>
        </p:txBody>
      </p:sp>
      <p:sp>
        <p:nvSpPr>
          <p:cNvPr id="36" name="Text Box 12">
            <a:extLst>
              <a:ext uri="{FF2B5EF4-FFF2-40B4-BE49-F238E27FC236}">
                <a16:creationId xmlns:a16="http://schemas.microsoft.com/office/drawing/2014/main" id="{071993ED-7224-452A-B759-2B89E53520F6}"/>
              </a:ext>
            </a:extLst>
          </p:cNvPr>
          <p:cNvSpPr txBox="1">
            <a:spLocks noChangeArrowheads="1"/>
          </p:cNvSpPr>
          <p:nvPr/>
        </p:nvSpPr>
        <p:spPr bwMode="auto">
          <a:xfrm>
            <a:off x="228600" y="1706463"/>
            <a:ext cx="4797334" cy="4770537"/>
          </a:xfrm>
          <a:prstGeom prst="rect">
            <a:avLst/>
          </a:prstGeom>
          <a:solidFill>
            <a:srgbClr val="FF99FF"/>
          </a:solidFill>
          <a:ln w="9525">
            <a:noFill/>
            <a:miter lim="800000"/>
            <a:headEnd/>
            <a:tailEnd/>
          </a:ln>
          <a:effec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i="1" dirty="0">
                <a:solidFill>
                  <a:srgbClr val="0000FF"/>
                </a:solidFill>
              </a:rPr>
              <a:t>What does </a:t>
            </a:r>
            <a:r>
              <a:rPr lang="en-US" altLang="en-US" sz="1600" dirty="0">
                <a:solidFill>
                  <a:srgbClr val="0000FF"/>
                </a:solidFill>
              </a:rPr>
              <a:t>PFV</a:t>
            </a:r>
            <a:r>
              <a:rPr lang="en-US" altLang="en-US" sz="1600" i="1" dirty="0">
                <a:solidFill>
                  <a:srgbClr val="0000FF"/>
                </a:solidFill>
              </a:rPr>
              <a:t> stand for in this context?</a:t>
            </a:r>
          </a:p>
          <a:p>
            <a:pPr eaLnBrk="1" hangingPunct="1">
              <a:spcBef>
                <a:spcPct val="0"/>
              </a:spcBef>
              <a:buClrTx/>
              <a:buSzTx/>
              <a:buFontTx/>
              <a:buNone/>
            </a:pPr>
            <a:r>
              <a:rPr lang="en-US" altLang="en-US" sz="1600" dirty="0">
                <a:solidFill>
                  <a:srgbClr val="0000FF"/>
                </a:solidFill>
              </a:rPr>
              <a:t>Persistent fetal vasculature</a:t>
            </a:r>
          </a:p>
          <a:p>
            <a:pPr eaLnBrk="1" hangingPunct="1">
              <a:spcBef>
                <a:spcPct val="0"/>
              </a:spcBef>
              <a:buClrTx/>
              <a:buSzTx/>
              <a:buFontTx/>
              <a:buNone/>
            </a:pPr>
            <a:endParaRPr lang="en-US" altLang="en-US" sz="1600" dirty="0">
              <a:solidFill>
                <a:srgbClr val="0000FF"/>
              </a:solidFill>
            </a:endParaRPr>
          </a:p>
          <a:p>
            <a:pPr eaLnBrk="1" hangingPunct="1">
              <a:spcBef>
                <a:spcPct val="0"/>
              </a:spcBef>
              <a:buClrTx/>
              <a:buSzTx/>
              <a:buFontTx/>
              <a:buNone/>
            </a:pPr>
            <a:r>
              <a:rPr lang="en-US" altLang="en-US" sz="1600" i="1" dirty="0">
                <a:solidFill>
                  <a:srgbClr val="0000FF"/>
                </a:solidFill>
              </a:rPr>
              <a:t>PFV comes in two forms—what are they?</a:t>
            </a:r>
          </a:p>
          <a:p>
            <a:pPr eaLnBrk="1" hangingPunct="1">
              <a:spcBef>
                <a:spcPct val="0"/>
              </a:spcBef>
              <a:buClrTx/>
              <a:buSzTx/>
              <a:buFontTx/>
              <a:buNone/>
            </a:pPr>
            <a:r>
              <a:rPr lang="en-US" altLang="en-US" sz="1600" dirty="0">
                <a:solidFill>
                  <a:srgbClr val="0000FF"/>
                </a:solidFill>
              </a:rPr>
              <a:t>Anterior and posterior</a:t>
            </a:r>
          </a:p>
          <a:p>
            <a:pPr eaLnBrk="1" hangingPunct="1">
              <a:spcBef>
                <a:spcPct val="0"/>
              </a:spcBef>
              <a:buClrTx/>
              <a:buSzTx/>
              <a:buFontTx/>
              <a:buNone/>
            </a:pPr>
            <a:endParaRPr lang="en-US" altLang="en-US" sz="1600" dirty="0">
              <a:solidFill>
                <a:srgbClr val="0000FF"/>
              </a:solidFill>
            </a:endParaRPr>
          </a:p>
          <a:p>
            <a:pPr eaLnBrk="1" hangingPunct="1">
              <a:spcBef>
                <a:spcPct val="0"/>
              </a:spcBef>
              <a:buClrTx/>
              <a:buSzTx/>
              <a:buFontTx/>
              <a:buNone/>
            </a:pPr>
            <a:r>
              <a:rPr lang="en-US" altLang="en-US" sz="1600" i="1" dirty="0">
                <a:solidFill>
                  <a:srgbClr val="0000FF"/>
                </a:solidFill>
              </a:rPr>
              <a:t>Which form can cause secondary ACG?</a:t>
            </a:r>
          </a:p>
          <a:p>
            <a:pPr eaLnBrk="1" hangingPunct="1">
              <a:spcBef>
                <a:spcPct val="0"/>
              </a:spcBef>
              <a:buClrTx/>
              <a:buSzTx/>
              <a:buFontTx/>
              <a:buNone/>
            </a:pPr>
            <a:r>
              <a:rPr lang="en-US" altLang="en-US" sz="1600" dirty="0">
                <a:solidFill>
                  <a:srgbClr val="0000FF"/>
                </a:solidFill>
              </a:rPr>
              <a:t>The anterior</a:t>
            </a:r>
          </a:p>
          <a:p>
            <a:pPr eaLnBrk="1" hangingPunct="1">
              <a:spcBef>
                <a:spcPct val="0"/>
              </a:spcBef>
              <a:buClrTx/>
              <a:buSzTx/>
              <a:buFontTx/>
              <a:buNone/>
            </a:pPr>
            <a:endParaRPr lang="en-US" altLang="en-US" sz="1600" i="1" dirty="0">
              <a:solidFill>
                <a:srgbClr val="0000FF"/>
              </a:solidFill>
            </a:endParaRPr>
          </a:p>
          <a:p>
            <a:pPr eaLnBrk="1" hangingPunct="1">
              <a:spcBef>
                <a:spcPct val="0"/>
              </a:spcBef>
              <a:buClrTx/>
              <a:buSzTx/>
              <a:buFontTx/>
              <a:buNone/>
            </a:pPr>
            <a:r>
              <a:rPr lang="en-US" altLang="en-US" sz="1600" i="1" dirty="0">
                <a:solidFill>
                  <a:srgbClr val="0000FF"/>
                </a:solidFill>
              </a:rPr>
              <a:t>In general terms, how does anterior PFV manifest?</a:t>
            </a:r>
          </a:p>
          <a:p>
            <a:pPr eaLnBrk="1" hangingPunct="1">
              <a:spcBef>
                <a:spcPct val="0"/>
              </a:spcBef>
              <a:buClrTx/>
              <a:buSzTx/>
              <a:buFontTx/>
              <a:buNone/>
            </a:pPr>
            <a:r>
              <a:rPr lang="en-US" altLang="en-US" sz="1600" dirty="0">
                <a:solidFill>
                  <a:srgbClr val="0000FF"/>
                </a:solidFill>
              </a:rPr>
              <a:t>As a retrolental fibrovascular membrane that contracts over time, in the process shallowing the AC angle</a:t>
            </a:r>
          </a:p>
          <a:p>
            <a:pPr eaLnBrk="1" hangingPunct="1">
              <a:spcBef>
                <a:spcPct val="0"/>
              </a:spcBef>
              <a:buClrTx/>
              <a:buSzTx/>
              <a:buFontTx/>
              <a:buNone/>
            </a:pPr>
            <a:endParaRPr lang="en-US" altLang="en-US" sz="1600" i="1" dirty="0">
              <a:solidFill>
                <a:srgbClr val="0000FF"/>
              </a:solidFill>
            </a:endParaRPr>
          </a:p>
          <a:p>
            <a:pPr eaLnBrk="1" hangingPunct="1">
              <a:spcBef>
                <a:spcPct val="0"/>
              </a:spcBef>
              <a:buClrTx/>
              <a:buSzTx/>
              <a:buFontTx/>
              <a:buNone/>
            </a:pPr>
            <a:r>
              <a:rPr lang="en-US" altLang="en-US" sz="1600" i="1" dirty="0">
                <a:solidFill>
                  <a:srgbClr val="0000FF"/>
                </a:solidFill>
              </a:rPr>
              <a:t>What is the inheritance pattern for PFV?</a:t>
            </a:r>
          </a:p>
          <a:p>
            <a:pPr eaLnBrk="1" hangingPunct="1">
              <a:spcBef>
                <a:spcPct val="0"/>
              </a:spcBef>
              <a:buClrTx/>
              <a:buSzTx/>
              <a:buFontTx/>
              <a:buNone/>
            </a:pPr>
            <a:r>
              <a:rPr lang="en-US" altLang="en-US" sz="1600" dirty="0">
                <a:solidFill>
                  <a:srgbClr val="0000FF"/>
                </a:solidFill>
              </a:rPr>
              <a:t>None (it is sporadic)</a:t>
            </a:r>
            <a:endParaRPr lang="en-US" altLang="en-US" sz="1600" dirty="0">
              <a:solidFill>
                <a:srgbClr val="FF99FF"/>
              </a:solidFill>
            </a:endParaRPr>
          </a:p>
          <a:p>
            <a:pPr eaLnBrk="1" hangingPunct="1">
              <a:spcBef>
                <a:spcPct val="0"/>
              </a:spcBef>
              <a:buClrTx/>
              <a:buSzTx/>
              <a:buFontTx/>
              <a:buNone/>
            </a:pPr>
            <a:endParaRPr lang="en-US" altLang="en-US" sz="1600" dirty="0">
              <a:solidFill>
                <a:srgbClr val="FF99FF"/>
              </a:solidFill>
            </a:endParaRPr>
          </a:p>
          <a:p>
            <a:pPr eaLnBrk="1" hangingPunct="1">
              <a:spcBef>
                <a:spcPct val="0"/>
              </a:spcBef>
              <a:buClrTx/>
              <a:buSzTx/>
              <a:buFontTx/>
              <a:buNone/>
            </a:pPr>
            <a:r>
              <a:rPr lang="en-US" altLang="en-US" sz="1600" i="1" dirty="0">
                <a:solidFill>
                  <a:srgbClr val="FF99FF"/>
                </a:solidFill>
              </a:rPr>
              <a:t>Does it present unilaterally, or bilaterally?</a:t>
            </a:r>
          </a:p>
          <a:p>
            <a:pPr eaLnBrk="1" hangingPunct="1">
              <a:spcBef>
                <a:spcPct val="0"/>
              </a:spcBef>
              <a:buClrTx/>
              <a:buSzTx/>
              <a:buFontTx/>
              <a:buNone/>
            </a:pPr>
            <a:r>
              <a:rPr lang="en-US" altLang="en-US" sz="1600" dirty="0">
                <a:solidFill>
                  <a:srgbClr val="FF99FF"/>
                </a:solidFill>
              </a:rPr>
              <a:t>It is unilateral in  90%  of cases</a:t>
            </a:r>
          </a:p>
        </p:txBody>
      </p:sp>
      <p:sp>
        <p:nvSpPr>
          <p:cNvPr id="38" name="Oval 37">
            <a:extLst>
              <a:ext uri="{FF2B5EF4-FFF2-40B4-BE49-F238E27FC236}">
                <a16:creationId xmlns:a16="http://schemas.microsoft.com/office/drawing/2014/main" id="{1B858FCB-C411-4AE3-B331-4E8A3BAC38F9}"/>
              </a:ext>
            </a:extLst>
          </p:cNvPr>
          <p:cNvSpPr/>
          <p:nvPr/>
        </p:nvSpPr>
        <p:spPr>
          <a:xfrm>
            <a:off x="5486400" y="4983246"/>
            <a:ext cx="664262" cy="396707"/>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687999704"/>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Rectangle 2">
            <a:extLst>
              <a:ext uri="{FF2B5EF4-FFF2-40B4-BE49-F238E27FC236}">
                <a16:creationId xmlns:a16="http://schemas.microsoft.com/office/drawing/2014/main" id="{91537DFF-FE3D-41F1-B41A-099239F8D93A}"/>
              </a:ext>
            </a:extLst>
          </p:cNvPr>
          <p:cNvSpPr>
            <a:spLocks noGrp="1" noChangeArrowheads="1"/>
          </p:cNvSpPr>
          <p:nvPr>
            <p:ph type="title"/>
          </p:nvPr>
        </p:nvSpPr>
        <p:spPr>
          <a:xfrm>
            <a:off x="457200" y="304800"/>
            <a:ext cx="7543800" cy="563562"/>
          </a:xfrm>
        </p:spPr>
        <p:txBody>
          <a:bodyPr/>
          <a:lstStyle/>
          <a:p>
            <a:pPr eaLnBrk="1" hangingPunct="1"/>
            <a:r>
              <a:rPr lang="en-US" altLang="en-US" sz="3500" dirty="0"/>
              <a:t>Q</a:t>
            </a:r>
          </a:p>
        </p:txBody>
      </p:sp>
      <p:sp>
        <p:nvSpPr>
          <p:cNvPr id="15" name="Text Box 3">
            <a:extLst>
              <a:ext uri="{FF2B5EF4-FFF2-40B4-BE49-F238E27FC236}">
                <a16:creationId xmlns:a16="http://schemas.microsoft.com/office/drawing/2014/main" id="{FDBF16DD-0082-4B3C-8728-416E17088984}"/>
              </a:ext>
            </a:extLst>
          </p:cNvPr>
          <p:cNvSpPr txBox="1">
            <a:spLocks noChangeArrowheads="1"/>
          </p:cNvSpPr>
          <p:nvPr/>
        </p:nvSpPr>
        <p:spPr bwMode="auto">
          <a:xfrm>
            <a:off x="3351212" y="801757"/>
            <a:ext cx="2266950" cy="6413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3600" dirty="0"/>
              <a:t>Glaucoma</a:t>
            </a:r>
          </a:p>
        </p:txBody>
      </p:sp>
      <p:sp>
        <p:nvSpPr>
          <p:cNvPr id="16" name="Text Box 4">
            <a:extLst>
              <a:ext uri="{FF2B5EF4-FFF2-40B4-BE49-F238E27FC236}">
                <a16:creationId xmlns:a16="http://schemas.microsoft.com/office/drawing/2014/main" id="{F573FD74-C913-4A13-A6D1-A54660E076F4}"/>
              </a:ext>
            </a:extLst>
          </p:cNvPr>
          <p:cNvSpPr txBox="1">
            <a:spLocks noChangeArrowheads="1"/>
          </p:cNvSpPr>
          <p:nvPr/>
        </p:nvSpPr>
        <p:spPr bwMode="auto">
          <a:xfrm>
            <a:off x="5249173" y="2211387"/>
            <a:ext cx="2266950" cy="8191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800" i="1" dirty="0"/>
              <a:t>Closed- </a:t>
            </a:r>
            <a:r>
              <a:rPr lang="en-US" altLang="en-US" sz="2800" dirty="0"/>
              <a:t>or</a:t>
            </a:r>
          </a:p>
          <a:p>
            <a:pPr algn="ctr" eaLnBrk="1" hangingPunct="1">
              <a:lnSpc>
                <a:spcPct val="85000"/>
              </a:lnSpc>
              <a:spcBef>
                <a:spcPct val="0"/>
              </a:spcBef>
              <a:buClrTx/>
              <a:buSzTx/>
              <a:buFontTx/>
              <a:buNone/>
            </a:pPr>
            <a:r>
              <a:rPr lang="en-US" altLang="en-US" sz="2800" i="1" dirty="0"/>
              <a:t>narrow-angle</a:t>
            </a:r>
          </a:p>
        </p:txBody>
      </p:sp>
      <p:sp>
        <p:nvSpPr>
          <p:cNvPr id="17" name="Text Box 5">
            <a:extLst>
              <a:ext uri="{FF2B5EF4-FFF2-40B4-BE49-F238E27FC236}">
                <a16:creationId xmlns:a16="http://schemas.microsoft.com/office/drawing/2014/main" id="{079D805A-90A5-417A-8D73-E44114CE3FCE}"/>
              </a:ext>
            </a:extLst>
          </p:cNvPr>
          <p:cNvSpPr txBox="1">
            <a:spLocks noChangeArrowheads="1"/>
          </p:cNvSpPr>
          <p:nvPr/>
        </p:nvSpPr>
        <p:spPr bwMode="auto">
          <a:xfrm>
            <a:off x="1617938" y="2261619"/>
            <a:ext cx="2047875"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800" i="1" dirty="0">
                <a:solidFill>
                  <a:schemeClr val="bg1">
                    <a:lumMod val="75000"/>
                  </a:schemeClr>
                </a:solidFill>
              </a:rPr>
              <a:t>Open-angle</a:t>
            </a:r>
          </a:p>
        </p:txBody>
      </p:sp>
      <p:sp>
        <p:nvSpPr>
          <p:cNvPr id="18" name="Line 6">
            <a:extLst>
              <a:ext uri="{FF2B5EF4-FFF2-40B4-BE49-F238E27FC236}">
                <a16:creationId xmlns:a16="http://schemas.microsoft.com/office/drawing/2014/main" id="{785C5BC4-3B7B-470B-8F42-FFE4E418ED14}"/>
              </a:ext>
            </a:extLst>
          </p:cNvPr>
          <p:cNvSpPr>
            <a:spLocks noChangeShapeType="1"/>
          </p:cNvSpPr>
          <p:nvPr/>
        </p:nvSpPr>
        <p:spPr bwMode="auto">
          <a:xfrm flipH="1">
            <a:off x="3505199" y="1460570"/>
            <a:ext cx="1012825" cy="81915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9" name="Line 7">
            <a:extLst>
              <a:ext uri="{FF2B5EF4-FFF2-40B4-BE49-F238E27FC236}">
                <a16:creationId xmlns:a16="http://schemas.microsoft.com/office/drawing/2014/main" id="{493726A5-0AC3-4784-B1FD-1B83180639DD}"/>
              </a:ext>
            </a:extLst>
          </p:cNvPr>
          <p:cNvSpPr>
            <a:spLocks noChangeShapeType="1"/>
          </p:cNvSpPr>
          <p:nvPr/>
        </p:nvSpPr>
        <p:spPr bwMode="auto">
          <a:xfrm>
            <a:off x="4518025" y="1460569"/>
            <a:ext cx="1012825" cy="81915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 name="TextBox 1">
            <a:extLst>
              <a:ext uri="{FF2B5EF4-FFF2-40B4-BE49-F238E27FC236}">
                <a16:creationId xmlns:a16="http://schemas.microsoft.com/office/drawing/2014/main" id="{E29EBE49-83A6-44C7-8A41-97920E20E9B9}"/>
              </a:ext>
            </a:extLst>
          </p:cNvPr>
          <p:cNvSpPr txBox="1"/>
          <p:nvPr/>
        </p:nvSpPr>
        <p:spPr>
          <a:xfrm>
            <a:off x="5281010" y="3354446"/>
            <a:ext cx="357790" cy="430887"/>
          </a:xfrm>
          <a:prstGeom prst="rect">
            <a:avLst/>
          </a:prstGeom>
          <a:noFill/>
        </p:spPr>
        <p:txBody>
          <a:bodyPr wrap="none" rtlCol="0">
            <a:spAutoFit/>
          </a:bodyPr>
          <a:lstStyle/>
          <a:p>
            <a:pPr algn="r"/>
            <a:r>
              <a:rPr lang="en-US" sz="2200" b="1" i="1" dirty="0"/>
              <a:t>?</a:t>
            </a:r>
          </a:p>
        </p:txBody>
      </p:sp>
      <p:sp>
        <p:nvSpPr>
          <p:cNvPr id="11" name="TextBox 10">
            <a:extLst>
              <a:ext uri="{FF2B5EF4-FFF2-40B4-BE49-F238E27FC236}">
                <a16:creationId xmlns:a16="http://schemas.microsoft.com/office/drawing/2014/main" id="{EC3F99FD-6302-4DF0-A065-B948E804D890}"/>
              </a:ext>
            </a:extLst>
          </p:cNvPr>
          <p:cNvSpPr txBox="1"/>
          <p:nvPr/>
        </p:nvSpPr>
        <p:spPr>
          <a:xfrm>
            <a:off x="7109810" y="3366631"/>
            <a:ext cx="357790" cy="430887"/>
          </a:xfrm>
          <a:prstGeom prst="rect">
            <a:avLst/>
          </a:prstGeom>
          <a:noFill/>
        </p:spPr>
        <p:txBody>
          <a:bodyPr wrap="none" rtlCol="0">
            <a:spAutoFit/>
          </a:bodyPr>
          <a:lstStyle/>
          <a:p>
            <a:r>
              <a:rPr lang="en-US" sz="2200" b="1" i="1" dirty="0"/>
              <a:t>?</a:t>
            </a:r>
          </a:p>
        </p:txBody>
      </p:sp>
      <p:cxnSp>
        <p:nvCxnSpPr>
          <p:cNvPr id="5" name="Straight Arrow Connector 4">
            <a:extLst>
              <a:ext uri="{FF2B5EF4-FFF2-40B4-BE49-F238E27FC236}">
                <a16:creationId xmlns:a16="http://schemas.microsoft.com/office/drawing/2014/main" id="{AD87B550-70C1-4246-8512-2DD073F7C4B3}"/>
              </a:ext>
            </a:extLst>
          </p:cNvPr>
          <p:cNvCxnSpPr>
            <a:cxnSpLocks/>
          </p:cNvCxnSpPr>
          <p:nvPr/>
        </p:nvCxnSpPr>
        <p:spPr>
          <a:xfrm flipH="1">
            <a:off x="5675636" y="2938532"/>
            <a:ext cx="705482" cy="400110"/>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9" name="Straight Arrow Connector 8">
            <a:extLst>
              <a:ext uri="{FF2B5EF4-FFF2-40B4-BE49-F238E27FC236}">
                <a16:creationId xmlns:a16="http://schemas.microsoft.com/office/drawing/2014/main" id="{7E2935E7-CD21-4E92-BB28-8714FA67846C}"/>
              </a:ext>
            </a:extLst>
          </p:cNvPr>
          <p:cNvCxnSpPr>
            <a:cxnSpLocks/>
          </p:cNvCxnSpPr>
          <p:nvPr/>
        </p:nvCxnSpPr>
        <p:spPr>
          <a:xfrm>
            <a:off x="6381118" y="2938532"/>
            <a:ext cx="705482" cy="400110"/>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20" name="TextBox 7">
            <a:extLst>
              <a:ext uri="{FF2B5EF4-FFF2-40B4-BE49-F238E27FC236}">
                <a16:creationId xmlns:a16="http://schemas.microsoft.com/office/drawing/2014/main" id="{C63F22D1-F179-42C9-B8C6-FACC83F5F992}"/>
              </a:ext>
            </a:extLst>
          </p:cNvPr>
          <p:cNvSpPr txBox="1">
            <a:spLocks noChangeArrowheads="1"/>
          </p:cNvSpPr>
          <p:nvPr/>
        </p:nvSpPr>
        <p:spPr bwMode="auto">
          <a:xfrm>
            <a:off x="3824534" y="3800755"/>
            <a:ext cx="5113168"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1600" dirty="0">
                <a:solidFill>
                  <a:srgbClr val="0000FF"/>
                </a:solidFill>
              </a:rPr>
              <a:t>The first thought you should have when encountering a </a:t>
            </a:r>
            <a:r>
              <a:rPr lang="en-US" altLang="en-US" sz="1600" dirty="0" err="1">
                <a:solidFill>
                  <a:srgbClr val="0000FF"/>
                </a:solidFill>
              </a:rPr>
              <a:t>pt</a:t>
            </a:r>
            <a:r>
              <a:rPr lang="en-US" altLang="en-US" sz="1600" dirty="0">
                <a:solidFill>
                  <a:srgbClr val="0000FF"/>
                </a:solidFill>
              </a:rPr>
              <a:t> you suspect has angle-closure glaucoma is…</a:t>
            </a:r>
          </a:p>
        </p:txBody>
      </p:sp>
      <p:sp>
        <p:nvSpPr>
          <p:cNvPr id="14" name="TextBox 13">
            <a:extLst>
              <a:ext uri="{FF2B5EF4-FFF2-40B4-BE49-F238E27FC236}">
                <a16:creationId xmlns:a16="http://schemas.microsoft.com/office/drawing/2014/main" id="{CAA968A4-77BB-48DB-A7CA-7FE9CD65CE8D}"/>
              </a:ext>
            </a:extLst>
          </p:cNvPr>
          <p:cNvSpPr txBox="1"/>
          <p:nvPr/>
        </p:nvSpPr>
        <p:spPr>
          <a:xfrm>
            <a:off x="2259496" y="189094"/>
            <a:ext cx="4607480" cy="400110"/>
          </a:xfrm>
          <a:prstGeom prst="rect">
            <a:avLst/>
          </a:prstGeom>
          <a:solidFill>
            <a:schemeClr val="accent1">
              <a:lumMod val="60000"/>
              <a:lumOff val="40000"/>
            </a:schemeClr>
          </a:solidFill>
        </p:spPr>
        <p:txBody>
          <a:bodyPr wrap="none" rtlCol="0">
            <a:spAutoFit/>
          </a:bodyPr>
          <a:lstStyle/>
          <a:p>
            <a:pPr algn="ctr"/>
            <a:r>
              <a:rPr lang="en-US" sz="2000" b="1" dirty="0"/>
              <a:t>Secondary Angle Closure Glaucoma</a:t>
            </a:r>
          </a:p>
        </p:txBody>
      </p:sp>
    </p:spTree>
    <p:extLst>
      <p:ext uri="{BB962C8B-B14F-4D97-AF65-F5344CB8AC3E}">
        <p14:creationId xmlns:p14="http://schemas.microsoft.com/office/powerpoint/2010/main" val="1739065820"/>
      </p:ext>
    </p:extLst>
  </p:cSld>
  <p:clrMapOvr>
    <a:masterClrMapping/>
  </p:clrMapOvr>
</p:sld>
</file>

<file path=ppt/slides/slide2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Straight Arrow Connector 12">
            <a:extLst>
              <a:ext uri="{FF2B5EF4-FFF2-40B4-BE49-F238E27FC236}">
                <a16:creationId xmlns:a16="http://schemas.microsoft.com/office/drawing/2014/main" id="{A6DE2085-829C-480C-9216-69D6039C0A37}"/>
              </a:ext>
            </a:extLst>
          </p:cNvPr>
          <p:cNvCxnSpPr>
            <a:cxnSpLocks/>
          </p:cNvCxnSpPr>
          <p:nvPr/>
        </p:nvCxnSpPr>
        <p:spPr>
          <a:xfrm>
            <a:off x="6717173" y="1828800"/>
            <a:ext cx="0" cy="3462754"/>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43014" name="Text Box 6"/>
          <p:cNvSpPr txBox="1">
            <a:spLocks noChangeArrowheads="1"/>
          </p:cNvSpPr>
          <p:nvPr/>
        </p:nvSpPr>
        <p:spPr bwMode="auto">
          <a:xfrm>
            <a:off x="533400" y="2356376"/>
            <a:ext cx="1005403"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Lens-</a:t>
            </a:r>
          </a:p>
          <a:p>
            <a:pPr algn="ctr" eaLnBrk="1" hangingPunct="1">
              <a:lnSpc>
                <a:spcPct val="80000"/>
              </a:lnSpc>
              <a:spcBef>
                <a:spcPct val="0"/>
              </a:spcBef>
              <a:buClrTx/>
              <a:buSzTx/>
              <a:buFontTx/>
              <a:buNone/>
            </a:pPr>
            <a:r>
              <a:rPr lang="en-US" altLang="en-US" sz="1800" dirty="0">
                <a:solidFill>
                  <a:schemeClr val="bg1">
                    <a:lumMod val="75000"/>
                  </a:schemeClr>
                </a:solidFill>
              </a:rPr>
              <a:t>Induced</a:t>
            </a:r>
          </a:p>
        </p:txBody>
      </p:sp>
      <p:sp>
        <p:nvSpPr>
          <p:cNvPr id="43017" name="Text Box 14"/>
          <p:cNvSpPr txBox="1">
            <a:spLocks noChangeArrowheads="1"/>
          </p:cNvSpPr>
          <p:nvPr/>
        </p:nvSpPr>
        <p:spPr bwMode="auto">
          <a:xfrm>
            <a:off x="3026498" y="2365901"/>
            <a:ext cx="1633781"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Aphakic/</a:t>
            </a:r>
          </a:p>
          <a:p>
            <a:pPr algn="ctr" eaLnBrk="1" hangingPunct="1">
              <a:lnSpc>
                <a:spcPct val="80000"/>
              </a:lnSpc>
              <a:spcBef>
                <a:spcPct val="0"/>
              </a:spcBef>
              <a:buClrTx/>
              <a:buSzTx/>
              <a:buFontTx/>
              <a:buNone/>
            </a:pPr>
            <a:r>
              <a:rPr lang="en-US" altLang="en-US" sz="1800" dirty="0" err="1">
                <a:solidFill>
                  <a:schemeClr val="bg1">
                    <a:lumMod val="75000"/>
                  </a:schemeClr>
                </a:solidFill>
              </a:rPr>
              <a:t>Pseudophakic</a:t>
            </a:r>
            <a:endParaRPr lang="en-US" altLang="en-US" sz="1800" dirty="0">
              <a:solidFill>
                <a:schemeClr val="bg1">
                  <a:lumMod val="75000"/>
                </a:schemeClr>
              </a:solidFill>
            </a:endParaRPr>
          </a:p>
        </p:txBody>
      </p:sp>
      <p:sp>
        <p:nvSpPr>
          <p:cNvPr id="43031" name="Text Box 35"/>
          <p:cNvSpPr txBox="1">
            <a:spLocks noChangeArrowheads="1"/>
          </p:cNvSpPr>
          <p:nvPr/>
        </p:nvSpPr>
        <p:spPr bwMode="auto">
          <a:xfrm>
            <a:off x="1190847" y="1295400"/>
            <a:ext cx="2473754"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solidFill>
                  <a:schemeClr val="bg1">
                    <a:lumMod val="75000"/>
                  </a:schemeClr>
                </a:solidFill>
              </a:rPr>
              <a:t>w/ Pupillary Block</a:t>
            </a:r>
          </a:p>
        </p:txBody>
      </p:sp>
      <p:sp>
        <p:nvSpPr>
          <p:cNvPr id="43032" name="Text Box 36"/>
          <p:cNvSpPr txBox="1">
            <a:spLocks noChangeArrowheads="1"/>
          </p:cNvSpPr>
          <p:nvPr/>
        </p:nvSpPr>
        <p:spPr bwMode="auto">
          <a:xfrm>
            <a:off x="5181600" y="1295400"/>
            <a:ext cx="2630848"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t>w/o Pupillary Block</a:t>
            </a:r>
          </a:p>
        </p:txBody>
      </p:sp>
      <p:sp>
        <p:nvSpPr>
          <p:cNvPr id="49" name="Rectangle 2">
            <a:extLst>
              <a:ext uri="{FF2B5EF4-FFF2-40B4-BE49-F238E27FC236}">
                <a16:creationId xmlns:a16="http://schemas.microsoft.com/office/drawing/2014/main" id="{240EE5BF-F7D2-4FC8-A5DD-F6B5423153C6}"/>
              </a:ext>
            </a:extLst>
          </p:cNvPr>
          <p:cNvSpPr>
            <a:spLocks noGrp="1" noChangeArrowheads="1"/>
          </p:cNvSpPr>
          <p:nvPr>
            <p:ph type="title"/>
          </p:nvPr>
        </p:nvSpPr>
        <p:spPr>
          <a:xfrm>
            <a:off x="457200" y="304800"/>
            <a:ext cx="7543800" cy="563562"/>
          </a:xfrm>
        </p:spPr>
        <p:txBody>
          <a:bodyPr/>
          <a:lstStyle/>
          <a:p>
            <a:pPr eaLnBrk="1" hangingPunct="1"/>
            <a:r>
              <a:rPr lang="en-US" altLang="en-US" sz="3500" dirty="0"/>
              <a:t>Q</a:t>
            </a:r>
          </a:p>
        </p:txBody>
      </p:sp>
      <p:sp>
        <p:nvSpPr>
          <p:cNvPr id="50" name="TextBox 49">
            <a:extLst>
              <a:ext uri="{FF2B5EF4-FFF2-40B4-BE49-F238E27FC236}">
                <a16:creationId xmlns:a16="http://schemas.microsoft.com/office/drawing/2014/main" id="{CF426230-46C8-405C-9015-99EF57762A2E}"/>
              </a:ext>
            </a:extLst>
          </p:cNvPr>
          <p:cNvSpPr txBox="1"/>
          <p:nvPr/>
        </p:nvSpPr>
        <p:spPr>
          <a:xfrm>
            <a:off x="2259496" y="189094"/>
            <a:ext cx="4607480" cy="400110"/>
          </a:xfrm>
          <a:prstGeom prst="rect">
            <a:avLst/>
          </a:prstGeom>
          <a:solidFill>
            <a:schemeClr val="accent1">
              <a:lumMod val="60000"/>
              <a:lumOff val="40000"/>
            </a:schemeClr>
          </a:solidFill>
        </p:spPr>
        <p:txBody>
          <a:bodyPr wrap="none" rtlCol="0">
            <a:spAutoFit/>
          </a:bodyPr>
          <a:lstStyle/>
          <a:p>
            <a:pPr algn="ctr"/>
            <a:r>
              <a:rPr lang="en-US" sz="2000" b="1" dirty="0"/>
              <a:t>Secondary Angle Closure Glaucoma</a:t>
            </a:r>
          </a:p>
        </p:txBody>
      </p:sp>
      <p:sp>
        <p:nvSpPr>
          <p:cNvPr id="2" name="TextBox 1">
            <a:extLst>
              <a:ext uri="{FF2B5EF4-FFF2-40B4-BE49-F238E27FC236}">
                <a16:creationId xmlns:a16="http://schemas.microsoft.com/office/drawing/2014/main" id="{A7E30BEC-923B-4C9A-A856-BDD0D882F6B8}"/>
              </a:ext>
            </a:extLst>
          </p:cNvPr>
          <p:cNvSpPr txBox="1"/>
          <p:nvPr/>
        </p:nvSpPr>
        <p:spPr>
          <a:xfrm>
            <a:off x="887305" y="2844119"/>
            <a:ext cx="1494320" cy="338554"/>
          </a:xfrm>
          <a:prstGeom prst="rect">
            <a:avLst/>
          </a:prstGeom>
          <a:noFill/>
        </p:spPr>
        <p:txBody>
          <a:bodyPr wrap="none" rtlCol="0">
            <a:spAutoFit/>
          </a:bodyPr>
          <a:lstStyle/>
          <a:p>
            <a:r>
              <a:rPr lang="en-US" sz="1600" dirty="0" err="1">
                <a:solidFill>
                  <a:schemeClr val="bg1">
                    <a:lumMod val="75000"/>
                  </a:schemeClr>
                </a:solidFill>
              </a:rPr>
              <a:t>Phacomorphic</a:t>
            </a:r>
            <a:endParaRPr lang="en-US" sz="1600" dirty="0">
              <a:solidFill>
                <a:schemeClr val="bg1">
                  <a:lumMod val="75000"/>
                </a:schemeClr>
              </a:solidFill>
            </a:endParaRPr>
          </a:p>
        </p:txBody>
      </p:sp>
      <p:sp>
        <p:nvSpPr>
          <p:cNvPr id="51" name="TextBox 50">
            <a:extLst>
              <a:ext uri="{FF2B5EF4-FFF2-40B4-BE49-F238E27FC236}">
                <a16:creationId xmlns:a16="http://schemas.microsoft.com/office/drawing/2014/main" id="{156069D4-340B-4160-A336-EBF73557CEE0}"/>
              </a:ext>
            </a:extLst>
          </p:cNvPr>
          <p:cNvSpPr txBox="1"/>
          <p:nvPr/>
        </p:nvSpPr>
        <p:spPr>
          <a:xfrm>
            <a:off x="884725" y="3175578"/>
            <a:ext cx="1402948" cy="338554"/>
          </a:xfrm>
          <a:prstGeom prst="rect">
            <a:avLst/>
          </a:prstGeom>
          <a:noFill/>
        </p:spPr>
        <p:txBody>
          <a:bodyPr wrap="none" rtlCol="0">
            <a:spAutoFit/>
          </a:bodyPr>
          <a:lstStyle/>
          <a:p>
            <a:r>
              <a:rPr lang="en-US" sz="1600" dirty="0">
                <a:solidFill>
                  <a:schemeClr val="bg1">
                    <a:lumMod val="75000"/>
                  </a:schemeClr>
                </a:solidFill>
              </a:rPr>
              <a:t>Ectopia </a:t>
            </a:r>
            <a:r>
              <a:rPr lang="en-US" sz="1600" dirty="0" err="1">
                <a:solidFill>
                  <a:schemeClr val="bg1">
                    <a:lumMod val="75000"/>
                  </a:schemeClr>
                </a:solidFill>
              </a:rPr>
              <a:t>lentis</a:t>
            </a:r>
            <a:endParaRPr lang="en-US" sz="1600" dirty="0">
              <a:solidFill>
                <a:schemeClr val="bg1">
                  <a:lumMod val="75000"/>
                </a:schemeClr>
              </a:solidFill>
            </a:endParaRPr>
          </a:p>
        </p:txBody>
      </p:sp>
      <p:cxnSp>
        <p:nvCxnSpPr>
          <p:cNvPr id="71" name="Straight Connector 70">
            <a:extLst>
              <a:ext uri="{FF2B5EF4-FFF2-40B4-BE49-F238E27FC236}">
                <a16:creationId xmlns:a16="http://schemas.microsoft.com/office/drawing/2014/main" id="{C104938D-BA8D-4E39-9D5F-9EE2012F2F3C}"/>
              </a:ext>
            </a:extLst>
          </p:cNvPr>
          <p:cNvCxnSpPr>
            <a:cxnSpLocks/>
          </p:cNvCxnSpPr>
          <p:nvPr/>
        </p:nvCxnSpPr>
        <p:spPr>
          <a:xfrm flipH="1">
            <a:off x="762665" y="3023488"/>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2A7E4E40-472F-4E50-8A7A-45C10FDD7171}"/>
              </a:ext>
            </a:extLst>
          </p:cNvPr>
          <p:cNvCxnSpPr>
            <a:cxnSpLocks/>
          </p:cNvCxnSpPr>
          <p:nvPr/>
        </p:nvCxnSpPr>
        <p:spPr>
          <a:xfrm flipH="1">
            <a:off x="762665" y="3347853"/>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C3924889-45B9-4383-9C9E-48F0A9C27AD8}"/>
              </a:ext>
            </a:extLst>
          </p:cNvPr>
          <p:cNvCxnSpPr>
            <a:cxnSpLocks/>
          </p:cNvCxnSpPr>
          <p:nvPr/>
        </p:nvCxnSpPr>
        <p:spPr>
          <a:xfrm flipH="1">
            <a:off x="748719" y="2838976"/>
            <a:ext cx="13947" cy="5088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 name="Straight Arrow Connector 5">
            <a:extLst>
              <a:ext uri="{FF2B5EF4-FFF2-40B4-BE49-F238E27FC236}">
                <a16:creationId xmlns:a16="http://schemas.microsoft.com/office/drawing/2014/main" id="{A3439F0C-5143-461F-8F3C-2E830785DEFC}"/>
              </a:ext>
            </a:extLst>
          </p:cNvPr>
          <p:cNvCxnSpPr>
            <a:stCxn id="50" idx="2"/>
          </p:cNvCxnSpPr>
          <p:nvPr/>
        </p:nvCxnSpPr>
        <p:spPr>
          <a:xfrm flipH="1">
            <a:off x="2971800" y="589204"/>
            <a:ext cx="1591436" cy="706196"/>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0" name="Straight Arrow Connector 9">
            <a:extLst>
              <a:ext uri="{FF2B5EF4-FFF2-40B4-BE49-F238E27FC236}">
                <a16:creationId xmlns:a16="http://schemas.microsoft.com/office/drawing/2014/main" id="{84DC796E-F6ED-4FBB-82D2-A260F480BF8A}"/>
              </a:ext>
            </a:extLst>
          </p:cNvPr>
          <p:cNvCxnSpPr>
            <a:cxnSpLocks/>
          </p:cNvCxnSpPr>
          <p:nvPr/>
        </p:nvCxnSpPr>
        <p:spPr>
          <a:xfrm>
            <a:off x="4572000" y="589204"/>
            <a:ext cx="1600200" cy="706196"/>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6" name="Straight Arrow Connector 25">
            <a:extLst>
              <a:ext uri="{FF2B5EF4-FFF2-40B4-BE49-F238E27FC236}">
                <a16:creationId xmlns:a16="http://schemas.microsoft.com/office/drawing/2014/main" id="{B70E0124-9B84-41A5-8D84-A66B7838A706}"/>
              </a:ext>
            </a:extLst>
          </p:cNvPr>
          <p:cNvCxnSpPr>
            <a:cxnSpLocks/>
          </p:cNvCxnSpPr>
          <p:nvPr/>
        </p:nvCxnSpPr>
        <p:spPr>
          <a:xfrm flipH="1">
            <a:off x="1159539" y="1828800"/>
            <a:ext cx="1290435" cy="478059"/>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28" name="Straight Arrow Connector 27">
            <a:extLst>
              <a:ext uri="{FF2B5EF4-FFF2-40B4-BE49-F238E27FC236}">
                <a16:creationId xmlns:a16="http://schemas.microsoft.com/office/drawing/2014/main" id="{567A4249-5C59-4416-8A8E-1C35913900AB}"/>
              </a:ext>
            </a:extLst>
          </p:cNvPr>
          <p:cNvCxnSpPr>
            <a:cxnSpLocks/>
          </p:cNvCxnSpPr>
          <p:nvPr/>
        </p:nvCxnSpPr>
        <p:spPr>
          <a:xfrm>
            <a:off x="2449973" y="1832208"/>
            <a:ext cx="1268784"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56" name="Text Box 6">
            <a:extLst>
              <a:ext uri="{FF2B5EF4-FFF2-40B4-BE49-F238E27FC236}">
                <a16:creationId xmlns:a16="http://schemas.microsoft.com/office/drawing/2014/main" id="{557983BD-9D64-49B9-A366-A08663B0451F}"/>
              </a:ext>
            </a:extLst>
          </p:cNvPr>
          <p:cNvSpPr txBox="1">
            <a:spLocks noChangeArrowheads="1"/>
          </p:cNvSpPr>
          <p:nvPr/>
        </p:nvSpPr>
        <p:spPr bwMode="auto">
          <a:xfrm>
            <a:off x="5029200" y="2356376"/>
            <a:ext cx="813043"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r" eaLnBrk="1" hangingPunct="1">
              <a:lnSpc>
                <a:spcPct val="80000"/>
              </a:lnSpc>
              <a:spcBef>
                <a:spcPct val="0"/>
              </a:spcBef>
              <a:buClrTx/>
              <a:buSzTx/>
              <a:buFontTx/>
              <a:buNone/>
            </a:pPr>
            <a:r>
              <a:rPr lang="en-US" altLang="en-US" sz="1800" dirty="0"/>
              <a:t>‘Push’</a:t>
            </a:r>
          </a:p>
        </p:txBody>
      </p:sp>
      <p:sp>
        <p:nvSpPr>
          <p:cNvPr id="57" name="Text Box 14">
            <a:extLst>
              <a:ext uri="{FF2B5EF4-FFF2-40B4-BE49-F238E27FC236}">
                <a16:creationId xmlns:a16="http://schemas.microsoft.com/office/drawing/2014/main" id="{5DAFA1C1-3A29-4C27-A379-663FDD22E326}"/>
              </a:ext>
            </a:extLst>
          </p:cNvPr>
          <p:cNvSpPr txBox="1">
            <a:spLocks noChangeArrowheads="1"/>
          </p:cNvSpPr>
          <p:nvPr/>
        </p:nvSpPr>
        <p:spPr bwMode="auto">
          <a:xfrm>
            <a:off x="7620000" y="2365901"/>
            <a:ext cx="671979"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‘Pull’</a:t>
            </a:r>
          </a:p>
        </p:txBody>
      </p:sp>
      <p:cxnSp>
        <p:nvCxnSpPr>
          <p:cNvPr id="58" name="Straight Arrow Connector 57">
            <a:extLst>
              <a:ext uri="{FF2B5EF4-FFF2-40B4-BE49-F238E27FC236}">
                <a16:creationId xmlns:a16="http://schemas.microsoft.com/office/drawing/2014/main" id="{E874FEE9-46BD-46A3-90A3-DE7CC220FBFF}"/>
              </a:ext>
            </a:extLst>
          </p:cNvPr>
          <p:cNvCxnSpPr>
            <a:cxnSpLocks/>
          </p:cNvCxnSpPr>
          <p:nvPr/>
        </p:nvCxnSpPr>
        <p:spPr>
          <a:xfrm flipH="1">
            <a:off x="5867400" y="1828800"/>
            <a:ext cx="849775" cy="477455"/>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59" name="Straight Arrow Connector 58">
            <a:extLst>
              <a:ext uri="{FF2B5EF4-FFF2-40B4-BE49-F238E27FC236}">
                <a16:creationId xmlns:a16="http://schemas.microsoft.com/office/drawing/2014/main" id="{C370A4A1-FE96-4E70-B89E-839542A5E241}"/>
              </a:ext>
            </a:extLst>
          </p:cNvPr>
          <p:cNvCxnSpPr>
            <a:cxnSpLocks/>
          </p:cNvCxnSpPr>
          <p:nvPr/>
        </p:nvCxnSpPr>
        <p:spPr>
          <a:xfrm>
            <a:off x="6717173" y="1832208"/>
            <a:ext cx="902827" cy="474047"/>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101" name="Text Box 42">
            <a:extLst>
              <a:ext uri="{FF2B5EF4-FFF2-40B4-BE49-F238E27FC236}">
                <a16:creationId xmlns:a16="http://schemas.microsoft.com/office/drawing/2014/main" id="{334BC1A9-19DE-4364-B6DD-2EE35901B8C6}"/>
              </a:ext>
            </a:extLst>
          </p:cNvPr>
          <p:cNvSpPr txBox="1">
            <a:spLocks noChangeArrowheads="1"/>
          </p:cNvSpPr>
          <p:nvPr/>
        </p:nvSpPr>
        <p:spPr bwMode="auto">
          <a:xfrm>
            <a:off x="5551406" y="3192546"/>
            <a:ext cx="2276072"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ERD/choroidal effusion</a:t>
            </a:r>
          </a:p>
        </p:txBody>
      </p:sp>
      <p:sp>
        <p:nvSpPr>
          <p:cNvPr id="103" name="Text Box 47">
            <a:extLst>
              <a:ext uri="{FF2B5EF4-FFF2-40B4-BE49-F238E27FC236}">
                <a16:creationId xmlns:a16="http://schemas.microsoft.com/office/drawing/2014/main" id="{B8E0D8FB-F6B2-4B80-97DB-EF49CE3BCD2B}"/>
              </a:ext>
            </a:extLst>
          </p:cNvPr>
          <p:cNvSpPr txBox="1">
            <a:spLocks noChangeArrowheads="1"/>
          </p:cNvSpPr>
          <p:nvPr/>
        </p:nvSpPr>
        <p:spPr bwMode="auto">
          <a:xfrm>
            <a:off x="5543446" y="4055146"/>
            <a:ext cx="1619354"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err="1">
                <a:solidFill>
                  <a:schemeClr val="bg1">
                    <a:lumMod val="75000"/>
                  </a:schemeClr>
                </a:solidFill>
              </a:rPr>
              <a:t>Nanophthalmos</a:t>
            </a:r>
            <a:endParaRPr lang="en-US" altLang="en-US" sz="1600" dirty="0">
              <a:solidFill>
                <a:schemeClr val="bg1">
                  <a:lumMod val="75000"/>
                </a:schemeClr>
              </a:solidFill>
            </a:endParaRPr>
          </a:p>
        </p:txBody>
      </p:sp>
      <p:cxnSp>
        <p:nvCxnSpPr>
          <p:cNvPr id="104" name="Straight Connector 103">
            <a:extLst>
              <a:ext uri="{FF2B5EF4-FFF2-40B4-BE49-F238E27FC236}">
                <a16:creationId xmlns:a16="http://schemas.microsoft.com/office/drawing/2014/main" id="{49D87D4A-E317-4446-9B95-5184CB3968F3}"/>
              </a:ext>
            </a:extLst>
          </p:cNvPr>
          <p:cNvCxnSpPr>
            <a:cxnSpLocks/>
          </p:cNvCxnSpPr>
          <p:nvPr/>
        </p:nvCxnSpPr>
        <p:spPr>
          <a:xfrm flipH="1">
            <a:off x="5316229" y="2667000"/>
            <a:ext cx="7397" cy="2531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5" name="Straight Connector 104">
            <a:extLst>
              <a:ext uri="{FF2B5EF4-FFF2-40B4-BE49-F238E27FC236}">
                <a16:creationId xmlns:a16="http://schemas.microsoft.com/office/drawing/2014/main" id="{F40B6D71-75A8-4A88-864D-00D14C2F710D}"/>
              </a:ext>
            </a:extLst>
          </p:cNvPr>
          <p:cNvCxnSpPr/>
          <p:nvPr/>
        </p:nvCxnSpPr>
        <p:spPr>
          <a:xfrm flipH="1">
            <a:off x="5323624" y="2832814"/>
            <a:ext cx="24447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6" name="Straight Connector 105">
            <a:extLst>
              <a:ext uri="{FF2B5EF4-FFF2-40B4-BE49-F238E27FC236}">
                <a16:creationId xmlns:a16="http://schemas.microsoft.com/office/drawing/2014/main" id="{010BF7B2-AA07-4DCF-822D-E2DB5CC0BF59}"/>
              </a:ext>
            </a:extLst>
          </p:cNvPr>
          <p:cNvCxnSpPr/>
          <p:nvPr/>
        </p:nvCxnSpPr>
        <p:spPr>
          <a:xfrm flipH="1">
            <a:off x="5323624" y="3360065"/>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a:extLst>
              <a:ext uri="{FF2B5EF4-FFF2-40B4-BE49-F238E27FC236}">
                <a16:creationId xmlns:a16="http://schemas.microsoft.com/office/drawing/2014/main" id="{BAC8035C-3999-4C31-93CD-6C0D2ADEB73B}"/>
              </a:ext>
            </a:extLst>
          </p:cNvPr>
          <p:cNvCxnSpPr/>
          <p:nvPr/>
        </p:nvCxnSpPr>
        <p:spPr>
          <a:xfrm flipH="1">
            <a:off x="5323536" y="3786938"/>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8" name="Straight Connector 107">
            <a:extLst>
              <a:ext uri="{FF2B5EF4-FFF2-40B4-BE49-F238E27FC236}">
                <a16:creationId xmlns:a16="http://schemas.microsoft.com/office/drawing/2014/main" id="{DB64CAEE-69B4-426A-8A5B-D1269DBF0F66}"/>
              </a:ext>
            </a:extLst>
          </p:cNvPr>
          <p:cNvCxnSpPr/>
          <p:nvPr/>
        </p:nvCxnSpPr>
        <p:spPr>
          <a:xfrm flipH="1">
            <a:off x="5327493" y="4249152"/>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12" name="Straight Connector 111">
            <a:extLst>
              <a:ext uri="{FF2B5EF4-FFF2-40B4-BE49-F238E27FC236}">
                <a16:creationId xmlns:a16="http://schemas.microsoft.com/office/drawing/2014/main" id="{99A16C30-4BE4-48E5-8B65-0C5F3039B8DC}"/>
              </a:ext>
            </a:extLst>
          </p:cNvPr>
          <p:cNvCxnSpPr/>
          <p:nvPr/>
        </p:nvCxnSpPr>
        <p:spPr>
          <a:xfrm flipH="1">
            <a:off x="5333455" y="5181600"/>
            <a:ext cx="24447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13" name="Text Box 42">
            <a:extLst>
              <a:ext uri="{FF2B5EF4-FFF2-40B4-BE49-F238E27FC236}">
                <a16:creationId xmlns:a16="http://schemas.microsoft.com/office/drawing/2014/main" id="{056DFFD9-3CA2-42E7-90FE-4F14522E3504}"/>
              </a:ext>
            </a:extLst>
          </p:cNvPr>
          <p:cNvSpPr txBox="1">
            <a:spLocks noChangeArrowheads="1"/>
          </p:cNvSpPr>
          <p:nvPr/>
        </p:nvSpPr>
        <p:spPr bwMode="auto">
          <a:xfrm>
            <a:off x="5533954" y="3623846"/>
            <a:ext cx="1563248"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Retinal surgery</a:t>
            </a:r>
          </a:p>
        </p:txBody>
      </p:sp>
      <p:sp>
        <p:nvSpPr>
          <p:cNvPr id="118" name="Text Box 47">
            <a:extLst>
              <a:ext uri="{FF2B5EF4-FFF2-40B4-BE49-F238E27FC236}">
                <a16:creationId xmlns:a16="http://schemas.microsoft.com/office/drawing/2014/main" id="{3F59D898-ECAD-49F0-9425-2A1BC8DDA7B5}"/>
              </a:ext>
            </a:extLst>
          </p:cNvPr>
          <p:cNvSpPr txBox="1">
            <a:spLocks noChangeArrowheads="1"/>
          </p:cNvSpPr>
          <p:nvPr/>
        </p:nvSpPr>
        <p:spPr bwMode="auto">
          <a:xfrm>
            <a:off x="5523688" y="4538246"/>
            <a:ext cx="1414170"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Drug-induced</a:t>
            </a:r>
          </a:p>
        </p:txBody>
      </p:sp>
      <p:sp>
        <p:nvSpPr>
          <p:cNvPr id="121" name="Text Box 45">
            <a:extLst>
              <a:ext uri="{FF2B5EF4-FFF2-40B4-BE49-F238E27FC236}">
                <a16:creationId xmlns:a16="http://schemas.microsoft.com/office/drawing/2014/main" id="{261B7576-5E47-4AEB-A7FB-9A1B9ECB52C4}"/>
              </a:ext>
            </a:extLst>
          </p:cNvPr>
          <p:cNvSpPr txBox="1">
            <a:spLocks noChangeArrowheads="1"/>
          </p:cNvSpPr>
          <p:nvPr/>
        </p:nvSpPr>
        <p:spPr bwMode="auto">
          <a:xfrm>
            <a:off x="5523688" y="5013493"/>
            <a:ext cx="582211"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b="1" dirty="0">
                <a:solidFill>
                  <a:srgbClr val="002060"/>
                </a:solidFill>
              </a:rPr>
              <a:t>PFV</a:t>
            </a:r>
          </a:p>
        </p:txBody>
      </p:sp>
      <p:sp>
        <p:nvSpPr>
          <p:cNvPr id="16" name="TextBox 15">
            <a:extLst>
              <a:ext uri="{FF2B5EF4-FFF2-40B4-BE49-F238E27FC236}">
                <a16:creationId xmlns:a16="http://schemas.microsoft.com/office/drawing/2014/main" id="{984E008D-FBBA-42B4-940E-EA26772E0161}"/>
              </a:ext>
            </a:extLst>
          </p:cNvPr>
          <p:cNvSpPr txBox="1"/>
          <p:nvPr/>
        </p:nvSpPr>
        <p:spPr>
          <a:xfrm>
            <a:off x="6230528" y="5257800"/>
            <a:ext cx="1326004" cy="369332"/>
          </a:xfrm>
          <a:prstGeom prst="rect">
            <a:avLst/>
          </a:prstGeom>
          <a:noFill/>
        </p:spPr>
        <p:txBody>
          <a:bodyPr wrap="none" rtlCol="0">
            <a:spAutoFit/>
          </a:bodyPr>
          <a:lstStyle/>
          <a:p>
            <a:pPr algn="ctr"/>
            <a:r>
              <a:rPr lang="en-US" dirty="0">
                <a:solidFill>
                  <a:schemeClr val="bg1">
                    <a:lumMod val="75000"/>
                  </a:schemeClr>
                </a:solidFill>
              </a:rPr>
              <a:t>Both/Either</a:t>
            </a:r>
          </a:p>
        </p:txBody>
      </p:sp>
      <p:cxnSp>
        <p:nvCxnSpPr>
          <p:cNvPr id="125" name="Straight Connector 124">
            <a:extLst>
              <a:ext uri="{FF2B5EF4-FFF2-40B4-BE49-F238E27FC236}">
                <a16:creationId xmlns:a16="http://schemas.microsoft.com/office/drawing/2014/main" id="{01138141-D318-4ED7-A7FE-D8F2155CE890}"/>
              </a:ext>
            </a:extLst>
          </p:cNvPr>
          <p:cNvCxnSpPr/>
          <p:nvPr/>
        </p:nvCxnSpPr>
        <p:spPr>
          <a:xfrm flipH="1">
            <a:off x="5334000" y="4724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00" name="Text Box 23">
            <a:extLst>
              <a:ext uri="{FF2B5EF4-FFF2-40B4-BE49-F238E27FC236}">
                <a16:creationId xmlns:a16="http://schemas.microsoft.com/office/drawing/2014/main" id="{D8F2FCFF-2984-4836-B000-9C5601A8EAAA}"/>
              </a:ext>
            </a:extLst>
          </p:cNvPr>
          <p:cNvSpPr txBox="1">
            <a:spLocks noChangeArrowheads="1"/>
          </p:cNvSpPr>
          <p:nvPr/>
        </p:nvSpPr>
        <p:spPr bwMode="auto">
          <a:xfrm>
            <a:off x="5530369" y="2667000"/>
            <a:ext cx="2143536"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Aqueous misdirection</a:t>
            </a:r>
          </a:p>
        </p:txBody>
      </p:sp>
      <p:sp>
        <p:nvSpPr>
          <p:cNvPr id="36" name="Text Box 12">
            <a:extLst>
              <a:ext uri="{FF2B5EF4-FFF2-40B4-BE49-F238E27FC236}">
                <a16:creationId xmlns:a16="http://schemas.microsoft.com/office/drawing/2014/main" id="{071993ED-7224-452A-B759-2B89E53520F6}"/>
              </a:ext>
            </a:extLst>
          </p:cNvPr>
          <p:cNvSpPr txBox="1">
            <a:spLocks noChangeArrowheads="1"/>
          </p:cNvSpPr>
          <p:nvPr/>
        </p:nvSpPr>
        <p:spPr bwMode="auto">
          <a:xfrm>
            <a:off x="228600" y="1706463"/>
            <a:ext cx="4797334" cy="4770537"/>
          </a:xfrm>
          <a:prstGeom prst="rect">
            <a:avLst/>
          </a:prstGeom>
          <a:solidFill>
            <a:srgbClr val="FF99FF"/>
          </a:solidFill>
          <a:ln w="9525">
            <a:noFill/>
            <a:miter lim="800000"/>
            <a:headEnd/>
            <a:tailEnd/>
          </a:ln>
          <a:effec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i="1" dirty="0">
                <a:solidFill>
                  <a:srgbClr val="0000FF"/>
                </a:solidFill>
              </a:rPr>
              <a:t>What does </a:t>
            </a:r>
            <a:r>
              <a:rPr lang="en-US" altLang="en-US" sz="1600" dirty="0">
                <a:solidFill>
                  <a:srgbClr val="0000FF"/>
                </a:solidFill>
              </a:rPr>
              <a:t>PFV</a:t>
            </a:r>
            <a:r>
              <a:rPr lang="en-US" altLang="en-US" sz="1600" i="1" dirty="0">
                <a:solidFill>
                  <a:srgbClr val="0000FF"/>
                </a:solidFill>
              </a:rPr>
              <a:t> stand for in this context?</a:t>
            </a:r>
          </a:p>
          <a:p>
            <a:pPr eaLnBrk="1" hangingPunct="1">
              <a:spcBef>
                <a:spcPct val="0"/>
              </a:spcBef>
              <a:buClrTx/>
              <a:buSzTx/>
              <a:buFontTx/>
              <a:buNone/>
            </a:pPr>
            <a:r>
              <a:rPr lang="en-US" altLang="en-US" sz="1600" dirty="0">
                <a:solidFill>
                  <a:srgbClr val="0000FF"/>
                </a:solidFill>
              </a:rPr>
              <a:t>Persistent fetal vasculature</a:t>
            </a:r>
          </a:p>
          <a:p>
            <a:pPr eaLnBrk="1" hangingPunct="1">
              <a:spcBef>
                <a:spcPct val="0"/>
              </a:spcBef>
              <a:buClrTx/>
              <a:buSzTx/>
              <a:buFontTx/>
              <a:buNone/>
            </a:pPr>
            <a:endParaRPr lang="en-US" altLang="en-US" sz="1600" dirty="0">
              <a:solidFill>
                <a:srgbClr val="0000FF"/>
              </a:solidFill>
            </a:endParaRPr>
          </a:p>
          <a:p>
            <a:pPr eaLnBrk="1" hangingPunct="1">
              <a:spcBef>
                <a:spcPct val="0"/>
              </a:spcBef>
              <a:buClrTx/>
              <a:buSzTx/>
              <a:buFontTx/>
              <a:buNone/>
            </a:pPr>
            <a:r>
              <a:rPr lang="en-US" altLang="en-US" sz="1600" i="1" dirty="0">
                <a:solidFill>
                  <a:srgbClr val="0000FF"/>
                </a:solidFill>
              </a:rPr>
              <a:t>PFV comes in two forms—what are they?</a:t>
            </a:r>
          </a:p>
          <a:p>
            <a:pPr eaLnBrk="1" hangingPunct="1">
              <a:spcBef>
                <a:spcPct val="0"/>
              </a:spcBef>
              <a:buClrTx/>
              <a:buSzTx/>
              <a:buFontTx/>
              <a:buNone/>
            </a:pPr>
            <a:r>
              <a:rPr lang="en-US" altLang="en-US" sz="1600" dirty="0">
                <a:solidFill>
                  <a:srgbClr val="0000FF"/>
                </a:solidFill>
              </a:rPr>
              <a:t>Anterior and posterior</a:t>
            </a:r>
          </a:p>
          <a:p>
            <a:pPr eaLnBrk="1" hangingPunct="1">
              <a:spcBef>
                <a:spcPct val="0"/>
              </a:spcBef>
              <a:buClrTx/>
              <a:buSzTx/>
              <a:buFontTx/>
              <a:buNone/>
            </a:pPr>
            <a:endParaRPr lang="en-US" altLang="en-US" sz="1600" dirty="0">
              <a:solidFill>
                <a:srgbClr val="0000FF"/>
              </a:solidFill>
            </a:endParaRPr>
          </a:p>
          <a:p>
            <a:pPr eaLnBrk="1" hangingPunct="1">
              <a:spcBef>
                <a:spcPct val="0"/>
              </a:spcBef>
              <a:buClrTx/>
              <a:buSzTx/>
              <a:buFontTx/>
              <a:buNone/>
            </a:pPr>
            <a:r>
              <a:rPr lang="en-US" altLang="en-US" sz="1600" i="1" dirty="0">
                <a:solidFill>
                  <a:srgbClr val="0000FF"/>
                </a:solidFill>
              </a:rPr>
              <a:t>Which form can cause secondary ACG?</a:t>
            </a:r>
          </a:p>
          <a:p>
            <a:pPr eaLnBrk="1" hangingPunct="1">
              <a:spcBef>
                <a:spcPct val="0"/>
              </a:spcBef>
              <a:buClrTx/>
              <a:buSzTx/>
              <a:buFontTx/>
              <a:buNone/>
            </a:pPr>
            <a:r>
              <a:rPr lang="en-US" altLang="en-US" sz="1600" dirty="0">
                <a:solidFill>
                  <a:srgbClr val="0000FF"/>
                </a:solidFill>
              </a:rPr>
              <a:t>The anterior</a:t>
            </a:r>
          </a:p>
          <a:p>
            <a:pPr eaLnBrk="1" hangingPunct="1">
              <a:spcBef>
                <a:spcPct val="0"/>
              </a:spcBef>
              <a:buClrTx/>
              <a:buSzTx/>
              <a:buFontTx/>
              <a:buNone/>
            </a:pPr>
            <a:endParaRPr lang="en-US" altLang="en-US" sz="1600" i="1" dirty="0">
              <a:solidFill>
                <a:srgbClr val="0000FF"/>
              </a:solidFill>
            </a:endParaRPr>
          </a:p>
          <a:p>
            <a:pPr eaLnBrk="1" hangingPunct="1">
              <a:spcBef>
                <a:spcPct val="0"/>
              </a:spcBef>
              <a:buClrTx/>
              <a:buSzTx/>
              <a:buFontTx/>
              <a:buNone/>
            </a:pPr>
            <a:r>
              <a:rPr lang="en-US" altLang="en-US" sz="1600" i="1" dirty="0">
                <a:solidFill>
                  <a:srgbClr val="0000FF"/>
                </a:solidFill>
              </a:rPr>
              <a:t>In general terms, how does anterior PFV manifest?</a:t>
            </a:r>
          </a:p>
          <a:p>
            <a:pPr eaLnBrk="1" hangingPunct="1">
              <a:spcBef>
                <a:spcPct val="0"/>
              </a:spcBef>
              <a:buClrTx/>
              <a:buSzTx/>
              <a:buFontTx/>
              <a:buNone/>
            </a:pPr>
            <a:r>
              <a:rPr lang="en-US" altLang="en-US" sz="1600" dirty="0">
                <a:solidFill>
                  <a:srgbClr val="0000FF"/>
                </a:solidFill>
              </a:rPr>
              <a:t>As a retrolental fibrovascular membrane that contracts over time, in the process shallowing the AC angle</a:t>
            </a:r>
          </a:p>
          <a:p>
            <a:pPr eaLnBrk="1" hangingPunct="1">
              <a:spcBef>
                <a:spcPct val="0"/>
              </a:spcBef>
              <a:buClrTx/>
              <a:buSzTx/>
              <a:buFontTx/>
              <a:buNone/>
            </a:pPr>
            <a:endParaRPr lang="en-US" altLang="en-US" sz="1600" i="1" dirty="0">
              <a:solidFill>
                <a:srgbClr val="0000FF"/>
              </a:solidFill>
            </a:endParaRPr>
          </a:p>
          <a:p>
            <a:pPr eaLnBrk="1" hangingPunct="1">
              <a:spcBef>
                <a:spcPct val="0"/>
              </a:spcBef>
              <a:buClrTx/>
              <a:buSzTx/>
              <a:buFontTx/>
              <a:buNone/>
            </a:pPr>
            <a:r>
              <a:rPr lang="en-US" altLang="en-US" sz="1600" i="1" dirty="0">
                <a:solidFill>
                  <a:srgbClr val="0000FF"/>
                </a:solidFill>
              </a:rPr>
              <a:t>What is the inheritance pattern for PFV?</a:t>
            </a:r>
          </a:p>
          <a:p>
            <a:pPr eaLnBrk="1" hangingPunct="1">
              <a:spcBef>
                <a:spcPct val="0"/>
              </a:spcBef>
              <a:buClrTx/>
              <a:buSzTx/>
              <a:buFontTx/>
              <a:buNone/>
            </a:pPr>
            <a:r>
              <a:rPr lang="en-US" altLang="en-US" sz="1600" dirty="0">
                <a:solidFill>
                  <a:srgbClr val="0000FF"/>
                </a:solidFill>
              </a:rPr>
              <a:t>None (it is sporadic)</a:t>
            </a:r>
          </a:p>
          <a:p>
            <a:pPr eaLnBrk="1" hangingPunct="1">
              <a:spcBef>
                <a:spcPct val="0"/>
              </a:spcBef>
              <a:buClrTx/>
              <a:buSzTx/>
              <a:buFontTx/>
              <a:buNone/>
            </a:pPr>
            <a:endParaRPr lang="en-US" altLang="en-US" sz="1600" dirty="0">
              <a:solidFill>
                <a:srgbClr val="0000FF"/>
              </a:solidFill>
            </a:endParaRPr>
          </a:p>
          <a:p>
            <a:pPr eaLnBrk="1" hangingPunct="1">
              <a:spcBef>
                <a:spcPct val="0"/>
              </a:spcBef>
              <a:buClrTx/>
              <a:buSzTx/>
              <a:buFontTx/>
              <a:buNone/>
            </a:pPr>
            <a:r>
              <a:rPr lang="en-US" altLang="en-US" sz="1600" i="1" dirty="0">
                <a:solidFill>
                  <a:srgbClr val="0000FF"/>
                </a:solidFill>
              </a:rPr>
              <a:t>Does it present unilaterally, or bilaterally?</a:t>
            </a:r>
            <a:endParaRPr lang="en-US" altLang="en-US" sz="1600" i="1" dirty="0">
              <a:solidFill>
                <a:srgbClr val="FF99FF"/>
              </a:solidFill>
            </a:endParaRPr>
          </a:p>
          <a:p>
            <a:pPr eaLnBrk="1" hangingPunct="1">
              <a:spcBef>
                <a:spcPct val="0"/>
              </a:spcBef>
              <a:buClrTx/>
              <a:buSzTx/>
              <a:buFontTx/>
              <a:buNone/>
            </a:pPr>
            <a:r>
              <a:rPr lang="en-US" altLang="en-US" sz="1600" dirty="0">
                <a:solidFill>
                  <a:srgbClr val="FF99FF"/>
                </a:solidFill>
              </a:rPr>
              <a:t>It is unilateral in  90%  of cases</a:t>
            </a:r>
          </a:p>
        </p:txBody>
      </p:sp>
      <p:sp>
        <p:nvSpPr>
          <p:cNvPr id="38" name="Oval 37">
            <a:extLst>
              <a:ext uri="{FF2B5EF4-FFF2-40B4-BE49-F238E27FC236}">
                <a16:creationId xmlns:a16="http://schemas.microsoft.com/office/drawing/2014/main" id="{1B858FCB-C411-4AE3-B331-4E8A3BAC38F9}"/>
              </a:ext>
            </a:extLst>
          </p:cNvPr>
          <p:cNvSpPr/>
          <p:nvPr/>
        </p:nvSpPr>
        <p:spPr>
          <a:xfrm>
            <a:off x="5486400" y="4983246"/>
            <a:ext cx="664262" cy="396707"/>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914588419"/>
      </p:ext>
    </p:extLst>
  </p:cSld>
  <p:clrMapOvr>
    <a:masterClrMapping/>
  </p:clrMapOvr>
</p:sld>
</file>

<file path=ppt/slides/slide2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Straight Arrow Connector 12">
            <a:extLst>
              <a:ext uri="{FF2B5EF4-FFF2-40B4-BE49-F238E27FC236}">
                <a16:creationId xmlns:a16="http://schemas.microsoft.com/office/drawing/2014/main" id="{A6DE2085-829C-480C-9216-69D6039C0A37}"/>
              </a:ext>
            </a:extLst>
          </p:cNvPr>
          <p:cNvCxnSpPr>
            <a:cxnSpLocks/>
          </p:cNvCxnSpPr>
          <p:nvPr/>
        </p:nvCxnSpPr>
        <p:spPr>
          <a:xfrm>
            <a:off x="6717173" y="1828800"/>
            <a:ext cx="0" cy="3462754"/>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43014" name="Text Box 6"/>
          <p:cNvSpPr txBox="1">
            <a:spLocks noChangeArrowheads="1"/>
          </p:cNvSpPr>
          <p:nvPr/>
        </p:nvSpPr>
        <p:spPr bwMode="auto">
          <a:xfrm>
            <a:off x="533400" y="2356376"/>
            <a:ext cx="1005403"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Lens-</a:t>
            </a:r>
          </a:p>
          <a:p>
            <a:pPr algn="ctr" eaLnBrk="1" hangingPunct="1">
              <a:lnSpc>
                <a:spcPct val="80000"/>
              </a:lnSpc>
              <a:spcBef>
                <a:spcPct val="0"/>
              </a:spcBef>
              <a:buClrTx/>
              <a:buSzTx/>
              <a:buFontTx/>
              <a:buNone/>
            </a:pPr>
            <a:r>
              <a:rPr lang="en-US" altLang="en-US" sz="1800" dirty="0">
                <a:solidFill>
                  <a:schemeClr val="bg1">
                    <a:lumMod val="75000"/>
                  </a:schemeClr>
                </a:solidFill>
              </a:rPr>
              <a:t>Induced</a:t>
            </a:r>
          </a:p>
        </p:txBody>
      </p:sp>
      <p:sp>
        <p:nvSpPr>
          <p:cNvPr id="43017" name="Text Box 14"/>
          <p:cNvSpPr txBox="1">
            <a:spLocks noChangeArrowheads="1"/>
          </p:cNvSpPr>
          <p:nvPr/>
        </p:nvSpPr>
        <p:spPr bwMode="auto">
          <a:xfrm>
            <a:off x="3026498" y="2365901"/>
            <a:ext cx="1633781"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Aphakic/</a:t>
            </a:r>
          </a:p>
          <a:p>
            <a:pPr algn="ctr" eaLnBrk="1" hangingPunct="1">
              <a:lnSpc>
                <a:spcPct val="80000"/>
              </a:lnSpc>
              <a:spcBef>
                <a:spcPct val="0"/>
              </a:spcBef>
              <a:buClrTx/>
              <a:buSzTx/>
              <a:buFontTx/>
              <a:buNone/>
            </a:pPr>
            <a:r>
              <a:rPr lang="en-US" altLang="en-US" sz="1800" dirty="0" err="1">
                <a:solidFill>
                  <a:schemeClr val="bg1">
                    <a:lumMod val="75000"/>
                  </a:schemeClr>
                </a:solidFill>
              </a:rPr>
              <a:t>Pseudophakic</a:t>
            </a:r>
            <a:endParaRPr lang="en-US" altLang="en-US" sz="1800" dirty="0">
              <a:solidFill>
                <a:schemeClr val="bg1">
                  <a:lumMod val="75000"/>
                </a:schemeClr>
              </a:solidFill>
            </a:endParaRPr>
          </a:p>
        </p:txBody>
      </p:sp>
      <p:sp>
        <p:nvSpPr>
          <p:cNvPr id="43031" name="Text Box 35"/>
          <p:cNvSpPr txBox="1">
            <a:spLocks noChangeArrowheads="1"/>
          </p:cNvSpPr>
          <p:nvPr/>
        </p:nvSpPr>
        <p:spPr bwMode="auto">
          <a:xfrm>
            <a:off x="1190847" y="1295400"/>
            <a:ext cx="2473754"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solidFill>
                  <a:schemeClr val="bg1">
                    <a:lumMod val="75000"/>
                  </a:schemeClr>
                </a:solidFill>
              </a:rPr>
              <a:t>w/ Pupillary Block</a:t>
            </a:r>
          </a:p>
        </p:txBody>
      </p:sp>
      <p:sp>
        <p:nvSpPr>
          <p:cNvPr id="43032" name="Text Box 36"/>
          <p:cNvSpPr txBox="1">
            <a:spLocks noChangeArrowheads="1"/>
          </p:cNvSpPr>
          <p:nvPr/>
        </p:nvSpPr>
        <p:spPr bwMode="auto">
          <a:xfrm>
            <a:off x="5181600" y="1295400"/>
            <a:ext cx="2630848"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t>w/o Pupillary Block</a:t>
            </a:r>
          </a:p>
        </p:txBody>
      </p:sp>
      <p:sp>
        <p:nvSpPr>
          <p:cNvPr id="49" name="Rectangle 2">
            <a:extLst>
              <a:ext uri="{FF2B5EF4-FFF2-40B4-BE49-F238E27FC236}">
                <a16:creationId xmlns:a16="http://schemas.microsoft.com/office/drawing/2014/main" id="{240EE5BF-F7D2-4FC8-A5DD-F6B5423153C6}"/>
              </a:ext>
            </a:extLst>
          </p:cNvPr>
          <p:cNvSpPr>
            <a:spLocks noGrp="1" noChangeArrowheads="1"/>
          </p:cNvSpPr>
          <p:nvPr>
            <p:ph type="title"/>
          </p:nvPr>
        </p:nvSpPr>
        <p:spPr>
          <a:xfrm>
            <a:off x="457200" y="304800"/>
            <a:ext cx="7543800" cy="563562"/>
          </a:xfrm>
        </p:spPr>
        <p:txBody>
          <a:bodyPr/>
          <a:lstStyle/>
          <a:p>
            <a:pPr eaLnBrk="1" hangingPunct="1"/>
            <a:r>
              <a:rPr lang="en-US" altLang="en-US" sz="3500" dirty="0"/>
              <a:t>Q/A</a:t>
            </a:r>
          </a:p>
        </p:txBody>
      </p:sp>
      <p:sp>
        <p:nvSpPr>
          <p:cNvPr id="50" name="TextBox 49">
            <a:extLst>
              <a:ext uri="{FF2B5EF4-FFF2-40B4-BE49-F238E27FC236}">
                <a16:creationId xmlns:a16="http://schemas.microsoft.com/office/drawing/2014/main" id="{CF426230-46C8-405C-9015-99EF57762A2E}"/>
              </a:ext>
            </a:extLst>
          </p:cNvPr>
          <p:cNvSpPr txBox="1"/>
          <p:nvPr/>
        </p:nvSpPr>
        <p:spPr>
          <a:xfrm>
            <a:off x="2259496" y="189094"/>
            <a:ext cx="4607480" cy="400110"/>
          </a:xfrm>
          <a:prstGeom prst="rect">
            <a:avLst/>
          </a:prstGeom>
          <a:solidFill>
            <a:schemeClr val="accent1">
              <a:lumMod val="60000"/>
              <a:lumOff val="40000"/>
            </a:schemeClr>
          </a:solidFill>
        </p:spPr>
        <p:txBody>
          <a:bodyPr wrap="none" rtlCol="0">
            <a:spAutoFit/>
          </a:bodyPr>
          <a:lstStyle/>
          <a:p>
            <a:pPr algn="ctr"/>
            <a:r>
              <a:rPr lang="en-US" sz="2000" b="1" dirty="0"/>
              <a:t>Secondary Angle Closure Glaucoma</a:t>
            </a:r>
          </a:p>
        </p:txBody>
      </p:sp>
      <p:sp>
        <p:nvSpPr>
          <p:cNvPr id="2" name="TextBox 1">
            <a:extLst>
              <a:ext uri="{FF2B5EF4-FFF2-40B4-BE49-F238E27FC236}">
                <a16:creationId xmlns:a16="http://schemas.microsoft.com/office/drawing/2014/main" id="{A7E30BEC-923B-4C9A-A856-BDD0D882F6B8}"/>
              </a:ext>
            </a:extLst>
          </p:cNvPr>
          <p:cNvSpPr txBox="1"/>
          <p:nvPr/>
        </p:nvSpPr>
        <p:spPr>
          <a:xfrm>
            <a:off x="887305" y="2844119"/>
            <a:ext cx="1494320" cy="338554"/>
          </a:xfrm>
          <a:prstGeom prst="rect">
            <a:avLst/>
          </a:prstGeom>
          <a:noFill/>
        </p:spPr>
        <p:txBody>
          <a:bodyPr wrap="none" rtlCol="0">
            <a:spAutoFit/>
          </a:bodyPr>
          <a:lstStyle/>
          <a:p>
            <a:r>
              <a:rPr lang="en-US" sz="1600" dirty="0" err="1">
                <a:solidFill>
                  <a:schemeClr val="bg1">
                    <a:lumMod val="75000"/>
                  </a:schemeClr>
                </a:solidFill>
              </a:rPr>
              <a:t>Phacomorphic</a:t>
            </a:r>
            <a:endParaRPr lang="en-US" sz="1600" dirty="0">
              <a:solidFill>
                <a:schemeClr val="bg1">
                  <a:lumMod val="75000"/>
                </a:schemeClr>
              </a:solidFill>
            </a:endParaRPr>
          </a:p>
        </p:txBody>
      </p:sp>
      <p:sp>
        <p:nvSpPr>
          <p:cNvPr id="51" name="TextBox 50">
            <a:extLst>
              <a:ext uri="{FF2B5EF4-FFF2-40B4-BE49-F238E27FC236}">
                <a16:creationId xmlns:a16="http://schemas.microsoft.com/office/drawing/2014/main" id="{156069D4-340B-4160-A336-EBF73557CEE0}"/>
              </a:ext>
            </a:extLst>
          </p:cNvPr>
          <p:cNvSpPr txBox="1"/>
          <p:nvPr/>
        </p:nvSpPr>
        <p:spPr>
          <a:xfrm>
            <a:off x="884725" y="3175578"/>
            <a:ext cx="1402948" cy="338554"/>
          </a:xfrm>
          <a:prstGeom prst="rect">
            <a:avLst/>
          </a:prstGeom>
          <a:noFill/>
        </p:spPr>
        <p:txBody>
          <a:bodyPr wrap="none" rtlCol="0">
            <a:spAutoFit/>
          </a:bodyPr>
          <a:lstStyle/>
          <a:p>
            <a:r>
              <a:rPr lang="en-US" sz="1600" dirty="0">
                <a:solidFill>
                  <a:schemeClr val="bg1">
                    <a:lumMod val="75000"/>
                  </a:schemeClr>
                </a:solidFill>
              </a:rPr>
              <a:t>Ectopia </a:t>
            </a:r>
            <a:r>
              <a:rPr lang="en-US" sz="1600" dirty="0" err="1">
                <a:solidFill>
                  <a:schemeClr val="bg1">
                    <a:lumMod val="75000"/>
                  </a:schemeClr>
                </a:solidFill>
              </a:rPr>
              <a:t>lentis</a:t>
            </a:r>
            <a:endParaRPr lang="en-US" sz="1600" dirty="0">
              <a:solidFill>
                <a:schemeClr val="bg1">
                  <a:lumMod val="75000"/>
                </a:schemeClr>
              </a:solidFill>
            </a:endParaRPr>
          </a:p>
        </p:txBody>
      </p:sp>
      <p:cxnSp>
        <p:nvCxnSpPr>
          <p:cNvPr id="71" name="Straight Connector 70">
            <a:extLst>
              <a:ext uri="{FF2B5EF4-FFF2-40B4-BE49-F238E27FC236}">
                <a16:creationId xmlns:a16="http://schemas.microsoft.com/office/drawing/2014/main" id="{C104938D-BA8D-4E39-9D5F-9EE2012F2F3C}"/>
              </a:ext>
            </a:extLst>
          </p:cNvPr>
          <p:cNvCxnSpPr>
            <a:cxnSpLocks/>
          </p:cNvCxnSpPr>
          <p:nvPr/>
        </p:nvCxnSpPr>
        <p:spPr>
          <a:xfrm flipH="1">
            <a:off x="762665" y="3023488"/>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2A7E4E40-472F-4E50-8A7A-45C10FDD7171}"/>
              </a:ext>
            </a:extLst>
          </p:cNvPr>
          <p:cNvCxnSpPr>
            <a:cxnSpLocks/>
          </p:cNvCxnSpPr>
          <p:nvPr/>
        </p:nvCxnSpPr>
        <p:spPr>
          <a:xfrm flipH="1">
            <a:off x="762665" y="3347853"/>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C3924889-45B9-4383-9C9E-48F0A9C27AD8}"/>
              </a:ext>
            </a:extLst>
          </p:cNvPr>
          <p:cNvCxnSpPr>
            <a:cxnSpLocks/>
          </p:cNvCxnSpPr>
          <p:nvPr/>
        </p:nvCxnSpPr>
        <p:spPr>
          <a:xfrm flipH="1">
            <a:off x="748719" y="2838976"/>
            <a:ext cx="13947" cy="5088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 name="Straight Arrow Connector 5">
            <a:extLst>
              <a:ext uri="{FF2B5EF4-FFF2-40B4-BE49-F238E27FC236}">
                <a16:creationId xmlns:a16="http://schemas.microsoft.com/office/drawing/2014/main" id="{A3439F0C-5143-461F-8F3C-2E830785DEFC}"/>
              </a:ext>
            </a:extLst>
          </p:cNvPr>
          <p:cNvCxnSpPr>
            <a:stCxn id="50" idx="2"/>
          </p:cNvCxnSpPr>
          <p:nvPr/>
        </p:nvCxnSpPr>
        <p:spPr>
          <a:xfrm flipH="1">
            <a:off x="2971800" y="589204"/>
            <a:ext cx="1591436" cy="706196"/>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0" name="Straight Arrow Connector 9">
            <a:extLst>
              <a:ext uri="{FF2B5EF4-FFF2-40B4-BE49-F238E27FC236}">
                <a16:creationId xmlns:a16="http://schemas.microsoft.com/office/drawing/2014/main" id="{84DC796E-F6ED-4FBB-82D2-A260F480BF8A}"/>
              </a:ext>
            </a:extLst>
          </p:cNvPr>
          <p:cNvCxnSpPr>
            <a:cxnSpLocks/>
          </p:cNvCxnSpPr>
          <p:nvPr/>
        </p:nvCxnSpPr>
        <p:spPr>
          <a:xfrm>
            <a:off x="4572000" y="589204"/>
            <a:ext cx="1600200" cy="706196"/>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6" name="Straight Arrow Connector 25">
            <a:extLst>
              <a:ext uri="{FF2B5EF4-FFF2-40B4-BE49-F238E27FC236}">
                <a16:creationId xmlns:a16="http://schemas.microsoft.com/office/drawing/2014/main" id="{B70E0124-9B84-41A5-8D84-A66B7838A706}"/>
              </a:ext>
            </a:extLst>
          </p:cNvPr>
          <p:cNvCxnSpPr>
            <a:cxnSpLocks/>
          </p:cNvCxnSpPr>
          <p:nvPr/>
        </p:nvCxnSpPr>
        <p:spPr>
          <a:xfrm flipH="1">
            <a:off x="1159539" y="1828800"/>
            <a:ext cx="1290435" cy="478059"/>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28" name="Straight Arrow Connector 27">
            <a:extLst>
              <a:ext uri="{FF2B5EF4-FFF2-40B4-BE49-F238E27FC236}">
                <a16:creationId xmlns:a16="http://schemas.microsoft.com/office/drawing/2014/main" id="{567A4249-5C59-4416-8A8E-1C35913900AB}"/>
              </a:ext>
            </a:extLst>
          </p:cNvPr>
          <p:cNvCxnSpPr>
            <a:cxnSpLocks/>
          </p:cNvCxnSpPr>
          <p:nvPr/>
        </p:nvCxnSpPr>
        <p:spPr>
          <a:xfrm>
            <a:off x="2449973" y="1832208"/>
            <a:ext cx="1268784"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56" name="Text Box 6">
            <a:extLst>
              <a:ext uri="{FF2B5EF4-FFF2-40B4-BE49-F238E27FC236}">
                <a16:creationId xmlns:a16="http://schemas.microsoft.com/office/drawing/2014/main" id="{557983BD-9D64-49B9-A366-A08663B0451F}"/>
              </a:ext>
            </a:extLst>
          </p:cNvPr>
          <p:cNvSpPr txBox="1">
            <a:spLocks noChangeArrowheads="1"/>
          </p:cNvSpPr>
          <p:nvPr/>
        </p:nvSpPr>
        <p:spPr bwMode="auto">
          <a:xfrm>
            <a:off x="5029200" y="2356376"/>
            <a:ext cx="813043"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r" eaLnBrk="1" hangingPunct="1">
              <a:lnSpc>
                <a:spcPct val="80000"/>
              </a:lnSpc>
              <a:spcBef>
                <a:spcPct val="0"/>
              </a:spcBef>
              <a:buClrTx/>
              <a:buSzTx/>
              <a:buFontTx/>
              <a:buNone/>
            </a:pPr>
            <a:r>
              <a:rPr lang="en-US" altLang="en-US" sz="1800" dirty="0"/>
              <a:t>‘Push’</a:t>
            </a:r>
          </a:p>
        </p:txBody>
      </p:sp>
      <p:sp>
        <p:nvSpPr>
          <p:cNvPr id="57" name="Text Box 14">
            <a:extLst>
              <a:ext uri="{FF2B5EF4-FFF2-40B4-BE49-F238E27FC236}">
                <a16:creationId xmlns:a16="http://schemas.microsoft.com/office/drawing/2014/main" id="{5DAFA1C1-3A29-4C27-A379-663FDD22E326}"/>
              </a:ext>
            </a:extLst>
          </p:cNvPr>
          <p:cNvSpPr txBox="1">
            <a:spLocks noChangeArrowheads="1"/>
          </p:cNvSpPr>
          <p:nvPr/>
        </p:nvSpPr>
        <p:spPr bwMode="auto">
          <a:xfrm>
            <a:off x="7620000" y="2365901"/>
            <a:ext cx="671979"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‘Pull’</a:t>
            </a:r>
          </a:p>
        </p:txBody>
      </p:sp>
      <p:cxnSp>
        <p:nvCxnSpPr>
          <p:cNvPr id="58" name="Straight Arrow Connector 57">
            <a:extLst>
              <a:ext uri="{FF2B5EF4-FFF2-40B4-BE49-F238E27FC236}">
                <a16:creationId xmlns:a16="http://schemas.microsoft.com/office/drawing/2014/main" id="{E874FEE9-46BD-46A3-90A3-DE7CC220FBFF}"/>
              </a:ext>
            </a:extLst>
          </p:cNvPr>
          <p:cNvCxnSpPr>
            <a:cxnSpLocks/>
          </p:cNvCxnSpPr>
          <p:nvPr/>
        </p:nvCxnSpPr>
        <p:spPr>
          <a:xfrm flipH="1">
            <a:off x="5867400" y="1828800"/>
            <a:ext cx="849775" cy="477455"/>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59" name="Straight Arrow Connector 58">
            <a:extLst>
              <a:ext uri="{FF2B5EF4-FFF2-40B4-BE49-F238E27FC236}">
                <a16:creationId xmlns:a16="http://schemas.microsoft.com/office/drawing/2014/main" id="{C370A4A1-FE96-4E70-B89E-839542A5E241}"/>
              </a:ext>
            </a:extLst>
          </p:cNvPr>
          <p:cNvCxnSpPr>
            <a:cxnSpLocks/>
          </p:cNvCxnSpPr>
          <p:nvPr/>
        </p:nvCxnSpPr>
        <p:spPr>
          <a:xfrm>
            <a:off x="6717173" y="1832208"/>
            <a:ext cx="902827" cy="474047"/>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101" name="Text Box 42">
            <a:extLst>
              <a:ext uri="{FF2B5EF4-FFF2-40B4-BE49-F238E27FC236}">
                <a16:creationId xmlns:a16="http://schemas.microsoft.com/office/drawing/2014/main" id="{334BC1A9-19DE-4364-B6DD-2EE35901B8C6}"/>
              </a:ext>
            </a:extLst>
          </p:cNvPr>
          <p:cNvSpPr txBox="1">
            <a:spLocks noChangeArrowheads="1"/>
          </p:cNvSpPr>
          <p:nvPr/>
        </p:nvSpPr>
        <p:spPr bwMode="auto">
          <a:xfrm>
            <a:off x="5551406" y="3192546"/>
            <a:ext cx="2276072"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ERD/choroidal effusion</a:t>
            </a:r>
          </a:p>
        </p:txBody>
      </p:sp>
      <p:sp>
        <p:nvSpPr>
          <p:cNvPr id="103" name="Text Box 47">
            <a:extLst>
              <a:ext uri="{FF2B5EF4-FFF2-40B4-BE49-F238E27FC236}">
                <a16:creationId xmlns:a16="http://schemas.microsoft.com/office/drawing/2014/main" id="{B8E0D8FB-F6B2-4B80-97DB-EF49CE3BCD2B}"/>
              </a:ext>
            </a:extLst>
          </p:cNvPr>
          <p:cNvSpPr txBox="1">
            <a:spLocks noChangeArrowheads="1"/>
          </p:cNvSpPr>
          <p:nvPr/>
        </p:nvSpPr>
        <p:spPr bwMode="auto">
          <a:xfrm>
            <a:off x="5543446" y="4055146"/>
            <a:ext cx="1619354"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err="1">
                <a:solidFill>
                  <a:schemeClr val="bg1">
                    <a:lumMod val="75000"/>
                  </a:schemeClr>
                </a:solidFill>
              </a:rPr>
              <a:t>Nanophthalmos</a:t>
            </a:r>
            <a:endParaRPr lang="en-US" altLang="en-US" sz="1600" dirty="0">
              <a:solidFill>
                <a:schemeClr val="bg1">
                  <a:lumMod val="75000"/>
                </a:schemeClr>
              </a:solidFill>
            </a:endParaRPr>
          </a:p>
        </p:txBody>
      </p:sp>
      <p:cxnSp>
        <p:nvCxnSpPr>
          <p:cNvPr id="104" name="Straight Connector 103">
            <a:extLst>
              <a:ext uri="{FF2B5EF4-FFF2-40B4-BE49-F238E27FC236}">
                <a16:creationId xmlns:a16="http://schemas.microsoft.com/office/drawing/2014/main" id="{49D87D4A-E317-4446-9B95-5184CB3968F3}"/>
              </a:ext>
            </a:extLst>
          </p:cNvPr>
          <p:cNvCxnSpPr>
            <a:cxnSpLocks/>
          </p:cNvCxnSpPr>
          <p:nvPr/>
        </p:nvCxnSpPr>
        <p:spPr>
          <a:xfrm flipH="1">
            <a:off x="5316229" y="2667000"/>
            <a:ext cx="7397" cy="2531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5" name="Straight Connector 104">
            <a:extLst>
              <a:ext uri="{FF2B5EF4-FFF2-40B4-BE49-F238E27FC236}">
                <a16:creationId xmlns:a16="http://schemas.microsoft.com/office/drawing/2014/main" id="{F40B6D71-75A8-4A88-864D-00D14C2F710D}"/>
              </a:ext>
            </a:extLst>
          </p:cNvPr>
          <p:cNvCxnSpPr/>
          <p:nvPr/>
        </p:nvCxnSpPr>
        <p:spPr>
          <a:xfrm flipH="1">
            <a:off x="5323624" y="2832814"/>
            <a:ext cx="24447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6" name="Straight Connector 105">
            <a:extLst>
              <a:ext uri="{FF2B5EF4-FFF2-40B4-BE49-F238E27FC236}">
                <a16:creationId xmlns:a16="http://schemas.microsoft.com/office/drawing/2014/main" id="{010BF7B2-AA07-4DCF-822D-E2DB5CC0BF59}"/>
              </a:ext>
            </a:extLst>
          </p:cNvPr>
          <p:cNvCxnSpPr/>
          <p:nvPr/>
        </p:nvCxnSpPr>
        <p:spPr>
          <a:xfrm flipH="1">
            <a:off x="5323624" y="3360065"/>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a:extLst>
              <a:ext uri="{FF2B5EF4-FFF2-40B4-BE49-F238E27FC236}">
                <a16:creationId xmlns:a16="http://schemas.microsoft.com/office/drawing/2014/main" id="{BAC8035C-3999-4C31-93CD-6C0D2ADEB73B}"/>
              </a:ext>
            </a:extLst>
          </p:cNvPr>
          <p:cNvCxnSpPr/>
          <p:nvPr/>
        </p:nvCxnSpPr>
        <p:spPr>
          <a:xfrm flipH="1">
            <a:off x="5323536" y="3786938"/>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8" name="Straight Connector 107">
            <a:extLst>
              <a:ext uri="{FF2B5EF4-FFF2-40B4-BE49-F238E27FC236}">
                <a16:creationId xmlns:a16="http://schemas.microsoft.com/office/drawing/2014/main" id="{DB64CAEE-69B4-426A-8A5B-D1269DBF0F66}"/>
              </a:ext>
            </a:extLst>
          </p:cNvPr>
          <p:cNvCxnSpPr/>
          <p:nvPr/>
        </p:nvCxnSpPr>
        <p:spPr>
          <a:xfrm flipH="1">
            <a:off x="5327493" y="4249152"/>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12" name="Straight Connector 111">
            <a:extLst>
              <a:ext uri="{FF2B5EF4-FFF2-40B4-BE49-F238E27FC236}">
                <a16:creationId xmlns:a16="http://schemas.microsoft.com/office/drawing/2014/main" id="{99A16C30-4BE4-48E5-8B65-0C5F3039B8DC}"/>
              </a:ext>
            </a:extLst>
          </p:cNvPr>
          <p:cNvCxnSpPr/>
          <p:nvPr/>
        </p:nvCxnSpPr>
        <p:spPr>
          <a:xfrm flipH="1">
            <a:off x="5333455" y="5181600"/>
            <a:ext cx="24447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13" name="Text Box 42">
            <a:extLst>
              <a:ext uri="{FF2B5EF4-FFF2-40B4-BE49-F238E27FC236}">
                <a16:creationId xmlns:a16="http://schemas.microsoft.com/office/drawing/2014/main" id="{056DFFD9-3CA2-42E7-90FE-4F14522E3504}"/>
              </a:ext>
            </a:extLst>
          </p:cNvPr>
          <p:cNvSpPr txBox="1">
            <a:spLocks noChangeArrowheads="1"/>
          </p:cNvSpPr>
          <p:nvPr/>
        </p:nvSpPr>
        <p:spPr bwMode="auto">
          <a:xfrm>
            <a:off x="5533954" y="3623846"/>
            <a:ext cx="1563248"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Retinal surgery</a:t>
            </a:r>
          </a:p>
        </p:txBody>
      </p:sp>
      <p:sp>
        <p:nvSpPr>
          <p:cNvPr id="118" name="Text Box 47">
            <a:extLst>
              <a:ext uri="{FF2B5EF4-FFF2-40B4-BE49-F238E27FC236}">
                <a16:creationId xmlns:a16="http://schemas.microsoft.com/office/drawing/2014/main" id="{3F59D898-ECAD-49F0-9425-2A1BC8DDA7B5}"/>
              </a:ext>
            </a:extLst>
          </p:cNvPr>
          <p:cNvSpPr txBox="1">
            <a:spLocks noChangeArrowheads="1"/>
          </p:cNvSpPr>
          <p:nvPr/>
        </p:nvSpPr>
        <p:spPr bwMode="auto">
          <a:xfrm>
            <a:off x="5523688" y="4538246"/>
            <a:ext cx="1414170"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Drug-induced</a:t>
            </a:r>
          </a:p>
        </p:txBody>
      </p:sp>
      <p:sp>
        <p:nvSpPr>
          <p:cNvPr id="121" name="Text Box 45">
            <a:extLst>
              <a:ext uri="{FF2B5EF4-FFF2-40B4-BE49-F238E27FC236}">
                <a16:creationId xmlns:a16="http://schemas.microsoft.com/office/drawing/2014/main" id="{261B7576-5E47-4AEB-A7FB-9A1B9ECB52C4}"/>
              </a:ext>
            </a:extLst>
          </p:cNvPr>
          <p:cNvSpPr txBox="1">
            <a:spLocks noChangeArrowheads="1"/>
          </p:cNvSpPr>
          <p:nvPr/>
        </p:nvSpPr>
        <p:spPr bwMode="auto">
          <a:xfrm>
            <a:off x="5523688" y="5013493"/>
            <a:ext cx="582211"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b="1" dirty="0">
                <a:solidFill>
                  <a:srgbClr val="002060"/>
                </a:solidFill>
              </a:rPr>
              <a:t>PFV</a:t>
            </a:r>
          </a:p>
        </p:txBody>
      </p:sp>
      <p:sp>
        <p:nvSpPr>
          <p:cNvPr id="16" name="TextBox 15">
            <a:extLst>
              <a:ext uri="{FF2B5EF4-FFF2-40B4-BE49-F238E27FC236}">
                <a16:creationId xmlns:a16="http://schemas.microsoft.com/office/drawing/2014/main" id="{984E008D-FBBA-42B4-940E-EA26772E0161}"/>
              </a:ext>
            </a:extLst>
          </p:cNvPr>
          <p:cNvSpPr txBox="1"/>
          <p:nvPr/>
        </p:nvSpPr>
        <p:spPr>
          <a:xfrm>
            <a:off x="6230528" y="5257800"/>
            <a:ext cx="1326004" cy="369332"/>
          </a:xfrm>
          <a:prstGeom prst="rect">
            <a:avLst/>
          </a:prstGeom>
          <a:noFill/>
        </p:spPr>
        <p:txBody>
          <a:bodyPr wrap="none" rtlCol="0">
            <a:spAutoFit/>
          </a:bodyPr>
          <a:lstStyle/>
          <a:p>
            <a:pPr algn="ctr"/>
            <a:r>
              <a:rPr lang="en-US" dirty="0">
                <a:solidFill>
                  <a:schemeClr val="bg1">
                    <a:lumMod val="75000"/>
                  </a:schemeClr>
                </a:solidFill>
              </a:rPr>
              <a:t>Both/Either</a:t>
            </a:r>
          </a:p>
        </p:txBody>
      </p:sp>
      <p:cxnSp>
        <p:nvCxnSpPr>
          <p:cNvPr id="125" name="Straight Connector 124">
            <a:extLst>
              <a:ext uri="{FF2B5EF4-FFF2-40B4-BE49-F238E27FC236}">
                <a16:creationId xmlns:a16="http://schemas.microsoft.com/office/drawing/2014/main" id="{01138141-D318-4ED7-A7FE-D8F2155CE890}"/>
              </a:ext>
            </a:extLst>
          </p:cNvPr>
          <p:cNvCxnSpPr/>
          <p:nvPr/>
        </p:nvCxnSpPr>
        <p:spPr>
          <a:xfrm flipH="1">
            <a:off x="5334000" y="4724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00" name="Text Box 23">
            <a:extLst>
              <a:ext uri="{FF2B5EF4-FFF2-40B4-BE49-F238E27FC236}">
                <a16:creationId xmlns:a16="http://schemas.microsoft.com/office/drawing/2014/main" id="{D8F2FCFF-2984-4836-B000-9C5601A8EAAA}"/>
              </a:ext>
            </a:extLst>
          </p:cNvPr>
          <p:cNvSpPr txBox="1">
            <a:spLocks noChangeArrowheads="1"/>
          </p:cNvSpPr>
          <p:nvPr/>
        </p:nvSpPr>
        <p:spPr bwMode="auto">
          <a:xfrm>
            <a:off x="5530369" y="2667000"/>
            <a:ext cx="2143536"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Aqueous misdirection</a:t>
            </a:r>
          </a:p>
        </p:txBody>
      </p:sp>
      <p:sp>
        <p:nvSpPr>
          <p:cNvPr id="36" name="Text Box 12">
            <a:extLst>
              <a:ext uri="{FF2B5EF4-FFF2-40B4-BE49-F238E27FC236}">
                <a16:creationId xmlns:a16="http://schemas.microsoft.com/office/drawing/2014/main" id="{071993ED-7224-452A-B759-2B89E53520F6}"/>
              </a:ext>
            </a:extLst>
          </p:cNvPr>
          <p:cNvSpPr txBox="1">
            <a:spLocks noChangeArrowheads="1"/>
          </p:cNvSpPr>
          <p:nvPr/>
        </p:nvSpPr>
        <p:spPr bwMode="auto">
          <a:xfrm>
            <a:off x="228600" y="1706463"/>
            <a:ext cx="4797334" cy="4770537"/>
          </a:xfrm>
          <a:prstGeom prst="rect">
            <a:avLst/>
          </a:prstGeom>
          <a:solidFill>
            <a:srgbClr val="FF99FF"/>
          </a:solidFill>
          <a:ln w="9525">
            <a:noFill/>
            <a:miter lim="800000"/>
            <a:headEnd/>
            <a:tailEnd/>
          </a:ln>
          <a:effec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i="1" dirty="0">
                <a:solidFill>
                  <a:srgbClr val="0000FF"/>
                </a:solidFill>
              </a:rPr>
              <a:t>What does </a:t>
            </a:r>
            <a:r>
              <a:rPr lang="en-US" altLang="en-US" sz="1600" dirty="0">
                <a:solidFill>
                  <a:srgbClr val="0000FF"/>
                </a:solidFill>
              </a:rPr>
              <a:t>PFV</a:t>
            </a:r>
            <a:r>
              <a:rPr lang="en-US" altLang="en-US" sz="1600" i="1" dirty="0">
                <a:solidFill>
                  <a:srgbClr val="0000FF"/>
                </a:solidFill>
              </a:rPr>
              <a:t> stand for in this context?</a:t>
            </a:r>
          </a:p>
          <a:p>
            <a:pPr eaLnBrk="1" hangingPunct="1">
              <a:spcBef>
                <a:spcPct val="0"/>
              </a:spcBef>
              <a:buClrTx/>
              <a:buSzTx/>
              <a:buFontTx/>
              <a:buNone/>
            </a:pPr>
            <a:r>
              <a:rPr lang="en-US" altLang="en-US" sz="1600" dirty="0">
                <a:solidFill>
                  <a:srgbClr val="0000FF"/>
                </a:solidFill>
              </a:rPr>
              <a:t>Persistent fetal vasculature</a:t>
            </a:r>
          </a:p>
          <a:p>
            <a:pPr eaLnBrk="1" hangingPunct="1">
              <a:spcBef>
                <a:spcPct val="0"/>
              </a:spcBef>
              <a:buClrTx/>
              <a:buSzTx/>
              <a:buFontTx/>
              <a:buNone/>
            </a:pPr>
            <a:endParaRPr lang="en-US" altLang="en-US" sz="1600" dirty="0">
              <a:solidFill>
                <a:srgbClr val="0000FF"/>
              </a:solidFill>
            </a:endParaRPr>
          </a:p>
          <a:p>
            <a:pPr eaLnBrk="1" hangingPunct="1">
              <a:spcBef>
                <a:spcPct val="0"/>
              </a:spcBef>
              <a:buClrTx/>
              <a:buSzTx/>
              <a:buFontTx/>
              <a:buNone/>
            </a:pPr>
            <a:r>
              <a:rPr lang="en-US" altLang="en-US" sz="1600" i="1" dirty="0">
                <a:solidFill>
                  <a:srgbClr val="0000FF"/>
                </a:solidFill>
              </a:rPr>
              <a:t>PFV comes in two forms—what are they?</a:t>
            </a:r>
          </a:p>
          <a:p>
            <a:pPr eaLnBrk="1" hangingPunct="1">
              <a:spcBef>
                <a:spcPct val="0"/>
              </a:spcBef>
              <a:buClrTx/>
              <a:buSzTx/>
              <a:buFontTx/>
              <a:buNone/>
            </a:pPr>
            <a:r>
              <a:rPr lang="en-US" altLang="en-US" sz="1600" dirty="0">
                <a:solidFill>
                  <a:srgbClr val="0000FF"/>
                </a:solidFill>
              </a:rPr>
              <a:t>Anterior and posterior</a:t>
            </a:r>
          </a:p>
          <a:p>
            <a:pPr eaLnBrk="1" hangingPunct="1">
              <a:spcBef>
                <a:spcPct val="0"/>
              </a:spcBef>
              <a:buClrTx/>
              <a:buSzTx/>
              <a:buFontTx/>
              <a:buNone/>
            </a:pPr>
            <a:endParaRPr lang="en-US" altLang="en-US" sz="1600" dirty="0">
              <a:solidFill>
                <a:srgbClr val="0000FF"/>
              </a:solidFill>
            </a:endParaRPr>
          </a:p>
          <a:p>
            <a:pPr eaLnBrk="1" hangingPunct="1">
              <a:spcBef>
                <a:spcPct val="0"/>
              </a:spcBef>
              <a:buClrTx/>
              <a:buSzTx/>
              <a:buFontTx/>
              <a:buNone/>
            </a:pPr>
            <a:r>
              <a:rPr lang="en-US" altLang="en-US" sz="1600" i="1" dirty="0">
                <a:solidFill>
                  <a:srgbClr val="0000FF"/>
                </a:solidFill>
              </a:rPr>
              <a:t>Which form can cause secondary ACG?</a:t>
            </a:r>
          </a:p>
          <a:p>
            <a:pPr eaLnBrk="1" hangingPunct="1">
              <a:spcBef>
                <a:spcPct val="0"/>
              </a:spcBef>
              <a:buClrTx/>
              <a:buSzTx/>
              <a:buFontTx/>
              <a:buNone/>
            </a:pPr>
            <a:r>
              <a:rPr lang="en-US" altLang="en-US" sz="1600" dirty="0">
                <a:solidFill>
                  <a:srgbClr val="0000FF"/>
                </a:solidFill>
              </a:rPr>
              <a:t>The anterior</a:t>
            </a:r>
          </a:p>
          <a:p>
            <a:pPr eaLnBrk="1" hangingPunct="1">
              <a:spcBef>
                <a:spcPct val="0"/>
              </a:spcBef>
              <a:buClrTx/>
              <a:buSzTx/>
              <a:buFontTx/>
              <a:buNone/>
            </a:pPr>
            <a:endParaRPr lang="en-US" altLang="en-US" sz="1600" i="1" dirty="0">
              <a:solidFill>
                <a:srgbClr val="0000FF"/>
              </a:solidFill>
            </a:endParaRPr>
          </a:p>
          <a:p>
            <a:pPr eaLnBrk="1" hangingPunct="1">
              <a:spcBef>
                <a:spcPct val="0"/>
              </a:spcBef>
              <a:buClrTx/>
              <a:buSzTx/>
              <a:buFontTx/>
              <a:buNone/>
            </a:pPr>
            <a:r>
              <a:rPr lang="en-US" altLang="en-US" sz="1600" i="1" dirty="0">
                <a:solidFill>
                  <a:srgbClr val="0000FF"/>
                </a:solidFill>
              </a:rPr>
              <a:t>In general terms, how does anterior PFV manifest?</a:t>
            </a:r>
          </a:p>
          <a:p>
            <a:pPr eaLnBrk="1" hangingPunct="1">
              <a:spcBef>
                <a:spcPct val="0"/>
              </a:spcBef>
              <a:buClrTx/>
              <a:buSzTx/>
              <a:buFontTx/>
              <a:buNone/>
            </a:pPr>
            <a:r>
              <a:rPr lang="en-US" altLang="en-US" sz="1600" dirty="0">
                <a:solidFill>
                  <a:srgbClr val="0000FF"/>
                </a:solidFill>
              </a:rPr>
              <a:t>As a retrolental fibrovascular membrane that contracts over time, in the process shallowing the AC angle</a:t>
            </a:r>
          </a:p>
          <a:p>
            <a:pPr eaLnBrk="1" hangingPunct="1">
              <a:spcBef>
                <a:spcPct val="0"/>
              </a:spcBef>
              <a:buClrTx/>
              <a:buSzTx/>
              <a:buFontTx/>
              <a:buNone/>
            </a:pPr>
            <a:endParaRPr lang="en-US" altLang="en-US" sz="1600" i="1" dirty="0">
              <a:solidFill>
                <a:srgbClr val="0000FF"/>
              </a:solidFill>
            </a:endParaRPr>
          </a:p>
          <a:p>
            <a:pPr eaLnBrk="1" hangingPunct="1">
              <a:spcBef>
                <a:spcPct val="0"/>
              </a:spcBef>
              <a:buClrTx/>
              <a:buSzTx/>
              <a:buFontTx/>
              <a:buNone/>
            </a:pPr>
            <a:r>
              <a:rPr lang="en-US" altLang="en-US" sz="1600" i="1" dirty="0">
                <a:solidFill>
                  <a:srgbClr val="0000FF"/>
                </a:solidFill>
              </a:rPr>
              <a:t>What is the inheritance pattern for PFV?</a:t>
            </a:r>
          </a:p>
          <a:p>
            <a:pPr eaLnBrk="1" hangingPunct="1">
              <a:spcBef>
                <a:spcPct val="0"/>
              </a:spcBef>
              <a:buClrTx/>
              <a:buSzTx/>
              <a:buFontTx/>
              <a:buNone/>
            </a:pPr>
            <a:r>
              <a:rPr lang="en-US" altLang="en-US" sz="1600" dirty="0">
                <a:solidFill>
                  <a:srgbClr val="0000FF"/>
                </a:solidFill>
              </a:rPr>
              <a:t>None (it is sporadic)</a:t>
            </a:r>
          </a:p>
          <a:p>
            <a:pPr eaLnBrk="1" hangingPunct="1">
              <a:spcBef>
                <a:spcPct val="0"/>
              </a:spcBef>
              <a:buClrTx/>
              <a:buSzTx/>
              <a:buFontTx/>
              <a:buNone/>
            </a:pPr>
            <a:endParaRPr lang="en-US" altLang="en-US" sz="1600" dirty="0">
              <a:solidFill>
                <a:srgbClr val="0000FF"/>
              </a:solidFill>
            </a:endParaRPr>
          </a:p>
          <a:p>
            <a:pPr eaLnBrk="1" hangingPunct="1">
              <a:spcBef>
                <a:spcPct val="0"/>
              </a:spcBef>
              <a:buClrTx/>
              <a:buSzTx/>
              <a:buFontTx/>
              <a:buNone/>
            </a:pPr>
            <a:r>
              <a:rPr lang="en-US" altLang="en-US" sz="1600" i="1" dirty="0">
                <a:solidFill>
                  <a:srgbClr val="0000FF"/>
                </a:solidFill>
              </a:rPr>
              <a:t>Does it present unilaterally, or bilaterally?</a:t>
            </a:r>
          </a:p>
          <a:p>
            <a:pPr eaLnBrk="1" hangingPunct="1">
              <a:spcBef>
                <a:spcPct val="0"/>
              </a:spcBef>
              <a:buClrTx/>
              <a:buSzTx/>
              <a:buFontTx/>
              <a:buNone/>
            </a:pPr>
            <a:r>
              <a:rPr lang="en-US" altLang="en-US" sz="1600" dirty="0">
                <a:solidFill>
                  <a:srgbClr val="0000FF"/>
                </a:solidFill>
              </a:rPr>
              <a:t>It is unilateral in  90%  of cases</a:t>
            </a:r>
          </a:p>
        </p:txBody>
      </p:sp>
      <p:sp>
        <p:nvSpPr>
          <p:cNvPr id="37" name="Rectangle 36">
            <a:extLst>
              <a:ext uri="{FF2B5EF4-FFF2-40B4-BE49-F238E27FC236}">
                <a16:creationId xmlns:a16="http://schemas.microsoft.com/office/drawing/2014/main" id="{57773120-FDE8-4E6B-B8F7-DCE44019C0E3}"/>
              </a:ext>
            </a:extLst>
          </p:cNvPr>
          <p:cNvSpPr/>
          <p:nvPr/>
        </p:nvSpPr>
        <p:spPr>
          <a:xfrm>
            <a:off x="1838605" y="6160453"/>
            <a:ext cx="457200" cy="250116"/>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800" dirty="0">
                <a:solidFill>
                  <a:schemeClr val="tx1"/>
                </a:solidFill>
              </a:rPr>
              <a:t>%</a:t>
            </a:r>
          </a:p>
        </p:txBody>
      </p:sp>
      <p:sp>
        <p:nvSpPr>
          <p:cNvPr id="38" name="Oval 37">
            <a:extLst>
              <a:ext uri="{FF2B5EF4-FFF2-40B4-BE49-F238E27FC236}">
                <a16:creationId xmlns:a16="http://schemas.microsoft.com/office/drawing/2014/main" id="{1B858FCB-C411-4AE3-B331-4E8A3BAC38F9}"/>
              </a:ext>
            </a:extLst>
          </p:cNvPr>
          <p:cNvSpPr/>
          <p:nvPr/>
        </p:nvSpPr>
        <p:spPr>
          <a:xfrm>
            <a:off x="5486400" y="4983246"/>
            <a:ext cx="664262" cy="396707"/>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394079843"/>
      </p:ext>
    </p:extLst>
  </p:cSld>
  <p:clrMapOvr>
    <a:masterClrMapping/>
  </p:clrMapOvr>
</p:sld>
</file>

<file path=ppt/slides/slide2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Straight Arrow Connector 12">
            <a:extLst>
              <a:ext uri="{FF2B5EF4-FFF2-40B4-BE49-F238E27FC236}">
                <a16:creationId xmlns:a16="http://schemas.microsoft.com/office/drawing/2014/main" id="{A6DE2085-829C-480C-9216-69D6039C0A37}"/>
              </a:ext>
            </a:extLst>
          </p:cNvPr>
          <p:cNvCxnSpPr>
            <a:cxnSpLocks/>
          </p:cNvCxnSpPr>
          <p:nvPr/>
        </p:nvCxnSpPr>
        <p:spPr>
          <a:xfrm>
            <a:off x="6717173" y="1828800"/>
            <a:ext cx="0" cy="3462754"/>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43014" name="Text Box 6"/>
          <p:cNvSpPr txBox="1">
            <a:spLocks noChangeArrowheads="1"/>
          </p:cNvSpPr>
          <p:nvPr/>
        </p:nvSpPr>
        <p:spPr bwMode="auto">
          <a:xfrm>
            <a:off x="533400" y="2356376"/>
            <a:ext cx="1005403"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Lens-</a:t>
            </a:r>
          </a:p>
          <a:p>
            <a:pPr algn="ctr" eaLnBrk="1" hangingPunct="1">
              <a:lnSpc>
                <a:spcPct val="80000"/>
              </a:lnSpc>
              <a:spcBef>
                <a:spcPct val="0"/>
              </a:spcBef>
              <a:buClrTx/>
              <a:buSzTx/>
              <a:buFontTx/>
              <a:buNone/>
            </a:pPr>
            <a:r>
              <a:rPr lang="en-US" altLang="en-US" sz="1800" dirty="0">
                <a:solidFill>
                  <a:schemeClr val="bg1">
                    <a:lumMod val="75000"/>
                  </a:schemeClr>
                </a:solidFill>
              </a:rPr>
              <a:t>Induced</a:t>
            </a:r>
          </a:p>
        </p:txBody>
      </p:sp>
      <p:sp>
        <p:nvSpPr>
          <p:cNvPr id="43017" name="Text Box 14"/>
          <p:cNvSpPr txBox="1">
            <a:spLocks noChangeArrowheads="1"/>
          </p:cNvSpPr>
          <p:nvPr/>
        </p:nvSpPr>
        <p:spPr bwMode="auto">
          <a:xfrm>
            <a:off x="3026498" y="2365901"/>
            <a:ext cx="1633781"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Aphakic/</a:t>
            </a:r>
          </a:p>
          <a:p>
            <a:pPr algn="ctr" eaLnBrk="1" hangingPunct="1">
              <a:lnSpc>
                <a:spcPct val="80000"/>
              </a:lnSpc>
              <a:spcBef>
                <a:spcPct val="0"/>
              </a:spcBef>
              <a:buClrTx/>
              <a:buSzTx/>
              <a:buFontTx/>
              <a:buNone/>
            </a:pPr>
            <a:r>
              <a:rPr lang="en-US" altLang="en-US" sz="1800" dirty="0" err="1">
                <a:solidFill>
                  <a:schemeClr val="bg1">
                    <a:lumMod val="75000"/>
                  </a:schemeClr>
                </a:solidFill>
              </a:rPr>
              <a:t>Pseudophakic</a:t>
            </a:r>
            <a:endParaRPr lang="en-US" altLang="en-US" sz="1800" dirty="0">
              <a:solidFill>
                <a:schemeClr val="bg1">
                  <a:lumMod val="75000"/>
                </a:schemeClr>
              </a:solidFill>
            </a:endParaRPr>
          </a:p>
        </p:txBody>
      </p:sp>
      <p:sp>
        <p:nvSpPr>
          <p:cNvPr id="43031" name="Text Box 35"/>
          <p:cNvSpPr txBox="1">
            <a:spLocks noChangeArrowheads="1"/>
          </p:cNvSpPr>
          <p:nvPr/>
        </p:nvSpPr>
        <p:spPr bwMode="auto">
          <a:xfrm>
            <a:off x="1190847" y="1295400"/>
            <a:ext cx="2473754"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solidFill>
                  <a:schemeClr val="bg1">
                    <a:lumMod val="75000"/>
                  </a:schemeClr>
                </a:solidFill>
              </a:rPr>
              <a:t>w/ Pupillary Block</a:t>
            </a:r>
          </a:p>
        </p:txBody>
      </p:sp>
      <p:sp>
        <p:nvSpPr>
          <p:cNvPr id="43032" name="Text Box 36"/>
          <p:cNvSpPr txBox="1">
            <a:spLocks noChangeArrowheads="1"/>
          </p:cNvSpPr>
          <p:nvPr/>
        </p:nvSpPr>
        <p:spPr bwMode="auto">
          <a:xfrm>
            <a:off x="5181600" y="1295400"/>
            <a:ext cx="2630848"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t>w/o Pupillary Block</a:t>
            </a:r>
          </a:p>
        </p:txBody>
      </p:sp>
      <p:sp>
        <p:nvSpPr>
          <p:cNvPr id="49" name="Rectangle 2">
            <a:extLst>
              <a:ext uri="{FF2B5EF4-FFF2-40B4-BE49-F238E27FC236}">
                <a16:creationId xmlns:a16="http://schemas.microsoft.com/office/drawing/2014/main" id="{240EE5BF-F7D2-4FC8-A5DD-F6B5423153C6}"/>
              </a:ext>
            </a:extLst>
          </p:cNvPr>
          <p:cNvSpPr>
            <a:spLocks noGrp="1" noChangeArrowheads="1"/>
          </p:cNvSpPr>
          <p:nvPr>
            <p:ph type="title"/>
          </p:nvPr>
        </p:nvSpPr>
        <p:spPr>
          <a:xfrm>
            <a:off x="457200" y="304800"/>
            <a:ext cx="7543800" cy="563562"/>
          </a:xfrm>
        </p:spPr>
        <p:txBody>
          <a:bodyPr/>
          <a:lstStyle/>
          <a:p>
            <a:pPr eaLnBrk="1" hangingPunct="1"/>
            <a:r>
              <a:rPr lang="en-US" altLang="en-US" sz="3500" dirty="0"/>
              <a:t>A</a:t>
            </a:r>
          </a:p>
        </p:txBody>
      </p:sp>
      <p:sp>
        <p:nvSpPr>
          <p:cNvPr id="50" name="TextBox 49">
            <a:extLst>
              <a:ext uri="{FF2B5EF4-FFF2-40B4-BE49-F238E27FC236}">
                <a16:creationId xmlns:a16="http://schemas.microsoft.com/office/drawing/2014/main" id="{CF426230-46C8-405C-9015-99EF57762A2E}"/>
              </a:ext>
            </a:extLst>
          </p:cNvPr>
          <p:cNvSpPr txBox="1"/>
          <p:nvPr/>
        </p:nvSpPr>
        <p:spPr>
          <a:xfrm>
            <a:off x="2259496" y="189094"/>
            <a:ext cx="4607480" cy="400110"/>
          </a:xfrm>
          <a:prstGeom prst="rect">
            <a:avLst/>
          </a:prstGeom>
          <a:solidFill>
            <a:schemeClr val="accent1">
              <a:lumMod val="60000"/>
              <a:lumOff val="40000"/>
            </a:schemeClr>
          </a:solidFill>
        </p:spPr>
        <p:txBody>
          <a:bodyPr wrap="none" rtlCol="0">
            <a:spAutoFit/>
          </a:bodyPr>
          <a:lstStyle/>
          <a:p>
            <a:pPr algn="ctr"/>
            <a:r>
              <a:rPr lang="en-US" sz="2000" b="1" dirty="0"/>
              <a:t>Secondary Angle Closure Glaucoma</a:t>
            </a:r>
          </a:p>
        </p:txBody>
      </p:sp>
      <p:sp>
        <p:nvSpPr>
          <p:cNvPr id="2" name="TextBox 1">
            <a:extLst>
              <a:ext uri="{FF2B5EF4-FFF2-40B4-BE49-F238E27FC236}">
                <a16:creationId xmlns:a16="http://schemas.microsoft.com/office/drawing/2014/main" id="{A7E30BEC-923B-4C9A-A856-BDD0D882F6B8}"/>
              </a:ext>
            </a:extLst>
          </p:cNvPr>
          <p:cNvSpPr txBox="1"/>
          <p:nvPr/>
        </p:nvSpPr>
        <p:spPr>
          <a:xfrm>
            <a:off x="887305" y="2844119"/>
            <a:ext cx="1494320" cy="338554"/>
          </a:xfrm>
          <a:prstGeom prst="rect">
            <a:avLst/>
          </a:prstGeom>
          <a:noFill/>
        </p:spPr>
        <p:txBody>
          <a:bodyPr wrap="none" rtlCol="0">
            <a:spAutoFit/>
          </a:bodyPr>
          <a:lstStyle/>
          <a:p>
            <a:r>
              <a:rPr lang="en-US" sz="1600" dirty="0" err="1">
                <a:solidFill>
                  <a:schemeClr val="bg1">
                    <a:lumMod val="75000"/>
                  </a:schemeClr>
                </a:solidFill>
              </a:rPr>
              <a:t>Phacomorphic</a:t>
            </a:r>
            <a:endParaRPr lang="en-US" sz="1600" dirty="0">
              <a:solidFill>
                <a:schemeClr val="bg1">
                  <a:lumMod val="75000"/>
                </a:schemeClr>
              </a:solidFill>
            </a:endParaRPr>
          </a:p>
        </p:txBody>
      </p:sp>
      <p:sp>
        <p:nvSpPr>
          <p:cNvPr id="51" name="TextBox 50">
            <a:extLst>
              <a:ext uri="{FF2B5EF4-FFF2-40B4-BE49-F238E27FC236}">
                <a16:creationId xmlns:a16="http://schemas.microsoft.com/office/drawing/2014/main" id="{156069D4-340B-4160-A336-EBF73557CEE0}"/>
              </a:ext>
            </a:extLst>
          </p:cNvPr>
          <p:cNvSpPr txBox="1"/>
          <p:nvPr/>
        </p:nvSpPr>
        <p:spPr>
          <a:xfrm>
            <a:off x="884725" y="3175578"/>
            <a:ext cx="1402948" cy="338554"/>
          </a:xfrm>
          <a:prstGeom prst="rect">
            <a:avLst/>
          </a:prstGeom>
          <a:noFill/>
        </p:spPr>
        <p:txBody>
          <a:bodyPr wrap="none" rtlCol="0">
            <a:spAutoFit/>
          </a:bodyPr>
          <a:lstStyle/>
          <a:p>
            <a:r>
              <a:rPr lang="en-US" sz="1600" dirty="0">
                <a:solidFill>
                  <a:schemeClr val="bg1">
                    <a:lumMod val="75000"/>
                  </a:schemeClr>
                </a:solidFill>
              </a:rPr>
              <a:t>Ectopia </a:t>
            </a:r>
            <a:r>
              <a:rPr lang="en-US" sz="1600" dirty="0" err="1">
                <a:solidFill>
                  <a:schemeClr val="bg1">
                    <a:lumMod val="75000"/>
                  </a:schemeClr>
                </a:solidFill>
              </a:rPr>
              <a:t>lentis</a:t>
            </a:r>
            <a:endParaRPr lang="en-US" sz="1600" dirty="0">
              <a:solidFill>
                <a:schemeClr val="bg1">
                  <a:lumMod val="75000"/>
                </a:schemeClr>
              </a:solidFill>
            </a:endParaRPr>
          </a:p>
        </p:txBody>
      </p:sp>
      <p:cxnSp>
        <p:nvCxnSpPr>
          <p:cNvPr id="71" name="Straight Connector 70">
            <a:extLst>
              <a:ext uri="{FF2B5EF4-FFF2-40B4-BE49-F238E27FC236}">
                <a16:creationId xmlns:a16="http://schemas.microsoft.com/office/drawing/2014/main" id="{C104938D-BA8D-4E39-9D5F-9EE2012F2F3C}"/>
              </a:ext>
            </a:extLst>
          </p:cNvPr>
          <p:cNvCxnSpPr>
            <a:cxnSpLocks/>
          </p:cNvCxnSpPr>
          <p:nvPr/>
        </p:nvCxnSpPr>
        <p:spPr>
          <a:xfrm flipH="1">
            <a:off x="762665" y="3023488"/>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2A7E4E40-472F-4E50-8A7A-45C10FDD7171}"/>
              </a:ext>
            </a:extLst>
          </p:cNvPr>
          <p:cNvCxnSpPr>
            <a:cxnSpLocks/>
          </p:cNvCxnSpPr>
          <p:nvPr/>
        </p:nvCxnSpPr>
        <p:spPr>
          <a:xfrm flipH="1">
            <a:off x="762665" y="3347853"/>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C3924889-45B9-4383-9C9E-48F0A9C27AD8}"/>
              </a:ext>
            </a:extLst>
          </p:cNvPr>
          <p:cNvCxnSpPr>
            <a:cxnSpLocks/>
          </p:cNvCxnSpPr>
          <p:nvPr/>
        </p:nvCxnSpPr>
        <p:spPr>
          <a:xfrm flipH="1">
            <a:off x="748719" y="2838976"/>
            <a:ext cx="13947" cy="5088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 name="Straight Arrow Connector 5">
            <a:extLst>
              <a:ext uri="{FF2B5EF4-FFF2-40B4-BE49-F238E27FC236}">
                <a16:creationId xmlns:a16="http://schemas.microsoft.com/office/drawing/2014/main" id="{A3439F0C-5143-461F-8F3C-2E830785DEFC}"/>
              </a:ext>
            </a:extLst>
          </p:cNvPr>
          <p:cNvCxnSpPr>
            <a:stCxn id="50" idx="2"/>
          </p:cNvCxnSpPr>
          <p:nvPr/>
        </p:nvCxnSpPr>
        <p:spPr>
          <a:xfrm flipH="1">
            <a:off x="2971800" y="589204"/>
            <a:ext cx="1591436" cy="706196"/>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0" name="Straight Arrow Connector 9">
            <a:extLst>
              <a:ext uri="{FF2B5EF4-FFF2-40B4-BE49-F238E27FC236}">
                <a16:creationId xmlns:a16="http://schemas.microsoft.com/office/drawing/2014/main" id="{84DC796E-F6ED-4FBB-82D2-A260F480BF8A}"/>
              </a:ext>
            </a:extLst>
          </p:cNvPr>
          <p:cNvCxnSpPr>
            <a:cxnSpLocks/>
          </p:cNvCxnSpPr>
          <p:nvPr/>
        </p:nvCxnSpPr>
        <p:spPr>
          <a:xfrm>
            <a:off x="4572000" y="589204"/>
            <a:ext cx="1600200" cy="706196"/>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6" name="Straight Arrow Connector 25">
            <a:extLst>
              <a:ext uri="{FF2B5EF4-FFF2-40B4-BE49-F238E27FC236}">
                <a16:creationId xmlns:a16="http://schemas.microsoft.com/office/drawing/2014/main" id="{B70E0124-9B84-41A5-8D84-A66B7838A706}"/>
              </a:ext>
            </a:extLst>
          </p:cNvPr>
          <p:cNvCxnSpPr>
            <a:cxnSpLocks/>
          </p:cNvCxnSpPr>
          <p:nvPr/>
        </p:nvCxnSpPr>
        <p:spPr>
          <a:xfrm flipH="1">
            <a:off x="1159539" y="1828800"/>
            <a:ext cx="1290435" cy="478059"/>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28" name="Straight Arrow Connector 27">
            <a:extLst>
              <a:ext uri="{FF2B5EF4-FFF2-40B4-BE49-F238E27FC236}">
                <a16:creationId xmlns:a16="http://schemas.microsoft.com/office/drawing/2014/main" id="{567A4249-5C59-4416-8A8E-1C35913900AB}"/>
              </a:ext>
            </a:extLst>
          </p:cNvPr>
          <p:cNvCxnSpPr>
            <a:cxnSpLocks/>
          </p:cNvCxnSpPr>
          <p:nvPr/>
        </p:nvCxnSpPr>
        <p:spPr>
          <a:xfrm>
            <a:off x="2449973" y="1832208"/>
            <a:ext cx="1268784"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56" name="Text Box 6">
            <a:extLst>
              <a:ext uri="{FF2B5EF4-FFF2-40B4-BE49-F238E27FC236}">
                <a16:creationId xmlns:a16="http://schemas.microsoft.com/office/drawing/2014/main" id="{557983BD-9D64-49B9-A366-A08663B0451F}"/>
              </a:ext>
            </a:extLst>
          </p:cNvPr>
          <p:cNvSpPr txBox="1">
            <a:spLocks noChangeArrowheads="1"/>
          </p:cNvSpPr>
          <p:nvPr/>
        </p:nvSpPr>
        <p:spPr bwMode="auto">
          <a:xfrm>
            <a:off x="5029200" y="2356376"/>
            <a:ext cx="813043"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r" eaLnBrk="1" hangingPunct="1">
              <a:lnSpc>
                <a:spcPct val="80000"/>
              </a:lnSpc>
              <a:spcBef>
                <a:spcPct val="0"/>
              </a:spcBef>
              <a:buClrTx/>
              <a:buSzTx/>
              <a:buFontTx/>
              <a:buNone/>
            </a:pPr>
            <a:r>
              <a:rPr lang="en-US" altLang="en-US" sz="1800" dirty="0"/>
              <a:t>‘Push’</a:t>
            </a:r>
          </a:p>
        </p:txBody>
      </p:sp>
      <p:sp>
        <p:nvSpPr>
          <p:cNvPr id="57" name="Text Box 14">
            <a:extLst>
              <a:ext uri="{FF2B5EF4-FFF2-40B4-BE49-F238E27FC236}">
                <a16:creationId xmlns:a16="http://schemas.microsoft.com/office/drawing/2014/main" id="{5DAFA1C1-3A29-4C27-A379-663FDD22E326}"/>
              </a:ext>
            </a:extLst>
          </p:cNvPr>
          <p:cNvSpPr txBox="1">
            <a:spLocks noChangeArrowheads="1"/>
          </p:cNvSpPr>
          <p:nvPr/>
        </p:nvSpPr>
        <p:spPr bwMode="auto">
          <a:xfrm>
            <a:off x="7620000" y="2365901"/>
            <a:ext cx="671979"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‘Pull’</a:t>
            </a:r>
          </a:p>
        </p:txBody>
      </p:sp>
      <p:cxnSp>
        <p:nvCxnSpPr>
          <p:cNvPr id="58" name="Straight Arrow Connector 57">
            <a:extLst>
              <a:ext uri="{FF2B5EF4-FFF2-40B4-BE49-F238E27FC236}">
                <a16:creationId xmlns:a16="http://schemas.microsoft.com/office/drawing/2014/main" id="{E874FEE9-46BD-46A3-90A3-DE7CC220FBFF}"/>
              </a:ext>
            </a:extLst>
          </p:cNvPr>
          <p:cNvCxnSpPr>
            <a:cxnSpLocks/>
          </p:cNvCxnSpPr>
          <p:nvPr/>
        </p:nvCxnSpPr>
        <p:spPr>
          <a:xfrm flipH="1">
            <a:off x="5867400" y="1828800"/>
            <a:ext cx="849775" cy="477455"/>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59" name="Straight Arrow Connector 58">
            <a:extLst>
              <a:ext uri="{FF2B5EF4-FFF2-40B4-BE49-F238E27FC236}">
                <a16:creationId xmlns:a16="http://schemas.microsoft.com/office/drawing/2014/main" id="{C370A4A1-FE96-4E70-B89E-839542A5E241}"/>
              </a:ext>
            </a:extLst>
          </p:cNvPr>
          <p:cNvCxnSpPr>
            <a:cxnSpLocks/>
          </p:cNvCxnSpPr>
          <p:nvPr/>
        </p:nvCxnSpPr>
        <p:spPr>
          <a:xfrm>
            <a:off x="6717173" y="1832208"/>
            <a:ext cx="902827" cy="474047"/>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101" name="Text Box 42">
            <a:extLst>
              <a:ext uri="{FF2B5EF4-FFF2-40B4-BE49-F238E27FC236}">
                <a16:creationId xmlns:a16="http://schemas.microsoft.com/office/drawing/2014/main" id="{334BC1A9-19DE-4364-B6DD-2EE35901B8C6}"/>
              </a:ext>
            </a:extLst>
          </p:cNvPr>
          <p:cNvSpPr txBox="1">
            <a:spLocks noChangeArrowheads="1"/>
          </p:cNvSpPr>
          <p:nvPr/>
        </p:nvSpPr>
        <p:spPr bwMode="auto">
          <a:xfrm>
            <a:off x="5551406" y="3192546"/>
            <a:ext cx="2276072"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ERD/choroidal effusion</a:t>
            </a:r>
          </a:p>
        </p:txBody>
      </p:sp>
      <p:sp>
        <p:nvSpPr>
          <p:cNvPr id="103" name="Text Box 47">
            <a:extLst>
              <a:ext uri="{FF2B5EF4-FFF2-40B4-BE49-F238E27FC236}">
                <a16:creationId xmlns:a16="http://schemas.microsoft.com/office/drawing/2014/main" id="{B8E0D8FB-F6B2-4B80-97DB-EF49CE3BCD2B}"/>
              </a:ext>
            </a:extLst>
          </p:cNvPr>
          <p:cNvSpPr txBox="1">
            <a:spLocks noChangeArrowheads="1"/>
          </p:cNvSpPr>
          <p:nvPr/>
        </p:nvSpPr>
        <p:spPr bwMode="auto">
          <a:xfrm>
            <a:off x="5543446" y="4055146"/>
            <a:ext cx="1619354"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err="1">
                <a:solidFill>
                  <a:schemeClr val="bg1">
                    <a:lumMod val="75000"/>
                  </a:schemeClr>
                </a:solidFill>
              </a:rPr>
              <a:t>Nanophthalmos</a:t>
            </a:r>
            <a:endParaRPr lang="en-US" altLang="en-US" sz="1600" dirty="0">
              <a:solidFill>
                <a:schemeClr val="bg1">
                  <a:lumMod val="75000"/>
                </a:schemeClr>
              </a:solidFill>
            </a:endParaRPr>
          </a:p>
        </p:txBody>
      </p:sp>
      <p:cxnSp>
        <p:nvCxnSpPr>
          <p:cNvPr id="104" name="Straight Connector 103">
            <a:extLst>
              <a:ext uri="{FF2B5EF4-FFF2-40B4-BE49-F238E27FC236}">
                <a16:creationId xmlns:a16="http://schemas.microsoft.com/office/drawing/2014/main" id="{49D87D4A-E317-4446-9B95-5184CB3968F3}"/>
              </a:ext>
            </a:extLst>
          </p:cNvPr>
          <p:cNvCxnSpPr>
            <a:cxnSpLocks/>
          </p:cNvCxnSpPr>
          <p:nvPr/>
        </p:nvCxnSpPr>
        <p:spPr>
          <a:xfrm flipH="1">
            <a:off x="5316229" y="2667000"/>
            <a:ext cx="7397" cy="2531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5" name="Straight Connector 104">
            <a:extLst>
              <a:ext uri="{FF2B5EF4-FFF2-40B4-BE49-F238E27FC236}">
                <a16:creationId xmlns:a16="http://schemas.microsoft.com/office/drawing/2014/main" id="{F40B6D71-75A8-4A88-864D-00D14C2F710D}"/>
              </a:ext>
            </a:extLst>
          </p:cNvPr>
          <p:cNvCxnSpPr/>
          <p:nvPr/>
        </p:nvCxnSpPr>
        <p:spPr>
          <a:xfrm flipH="1">
            <a:off x="5323624" y="2832814"/>
            <a:ext cx="24447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6" name="Straight Connector 105">
            <a:extLst>
              <a:ext uri="{FF2B5EF4-FFF2-40B4-BE49-F238E27FC236}">
                <a16:creationId xmlns:a16="http://schemas.microsoft.com/office/drawing/2014/main" id="{010BF7B2-AA07-4DCF-822D-E2DB5CC0BF59}"/>
              </a:ext>
            </a:extLst>
          </p:cNvPr>
          <p:cNvCxnSpPr/>
          <p:nvPr/>
        </p:nvCxnSpPr>
        <p:spPr>
          <a:xfrm flipH="1">
            <a:off x="5323624" y="3360065"/>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a:extLst>
              <a:ext uri="{FF2B5EF4-FFF2-40B4-BE49-F238E27FC236}">
                <a16:creationId xmlns:a16="http://schemas.microsoft.com/office/drawing/2014/main" id="{BAC8035C-3999-4C31-93CD-6C0D2ADEB73B}"/>
              </a:ext>
            </a:extLst>
          </p:cNvPr>
          <p:cNvCxnSpPr/>
          <p:nvPr/>
        </p:nvCxnSpPr>
        <p:spPr>
          <a:xfrm flipH="1">
            <a:off x="5323536" y="3786938"/>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8" name="Straight Connector 107">
            <a:extLst>
              <a:ext uri="{FF2B5EF4-FFF2-40B4-BE49-F238E27FC236}">
                <a16:creationId xmlns:a16="http://schemas.microsoft.com/office/drawing/2014/main" id="{DB64CAEE-69B4-426A-8A5B-D1269DBF0F66}"/>
              </a:ext>
            </a:extLst>
          </p:cNvPr>
          <p:cNvCxnSpPr/>
          <p:nvPr/>
        </p:nvCxnSpPr>
        <p:spPr>
          <a:xfrm flipH="1">
            <a:off x="5327493" y="4249152"/>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12" name="Straight Connector 111">
            <a:extLst>
              <a:ext uri="{FF2B5EF4-FFF2-40B4-BE49-F238E27FC236}">
                <a16:creationId xmlns:a16="http://schemas.microsoft.com/office/drawing/2014/main" id="{99A16C30-4BE4-48E5-8B65-0C5F3039B8DC}"/>
              </a:ext>
            </a:extLst>
          </p:cNvPr>
          <p:cNvCxnSpPr/>
          <p:nvPr/>
        </p:nvCxnSpPr>
        <p:spPr>
          <a:xfrm flipH="1">
            <a:off x="5333455" y="5181600"/>
            <a:ext cx="24447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13" name="Text Box 42">
            <a:extLst>
              <a:ext uri="{FF2B5EF4-FFF2-40B4-BE49-F238E27FC236}">
                <a16:creationId xmlns:a16="http://schemas.microsoft.com/office/drawing/2014/main" id="{056DFFD9-3CA2-42E7-90FE-4F14522E3504}"/>
              </a:ext>
            </a:extLst>
          </p:cNvPr>
          <p:cNvSpPr txBox="1">
            <a:spLocks noChangeArrowheads="1"/>
          </p:cNvSpPr>
          <p:nvPr/>
        </p:nvSpPr>
        <p:spPr bwMode="auto">
          <a:xfrm>
            <a:off x="5533954" y="3623846"/>
            <a:ext cx="1563248"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Retinal surgery</a:t>
            </a:r>
          </a:p>
        </p:txBody>
      </p:sp>
      <p:sp>
        <p:nvSpPr>
          <p:cNvPr id="118" name="Text Box 47">
            <a:extLst>
              <a:ext uri="{FF2B5EF4-FFF2-40B4-BE49-F238E27FC236}">
                <a16:creationId xmlns:a16="http://schemas.microsoft.com/office/drawing/2014/main" id="{3F59D898-ECAD-49F0-9425-2A1BC8DDA7B5}"/>
              </a:ext>
            </a:extLst>
          </p:cNvPr>
          <p:cNvSpPr txBox="1">
            <a:spLocks noChangeArrowheads="1"/>
          </p:cNvSpPr>
          <p:nvPr/>
        </p:nvSpPr>
        <p:spPr bwMode="auto">
          <a:xfrm>
            <a:off x="5523688" y="4538246"/>
            <a:ext cx="1414170"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Drug-induced</a:t>
            </a:r>
          </a:p>
        </p:txBody>
      </p:sp>
      <p:sp>
        <p:nvSpPr>
          <p:cNvPr id="121" name="Text Box 45">
            <a:extLst>
              <a:ext uri="{FF2B5EF4-FFF2-40B4-BE49-F238E27FC236}">
                <a16:creationId xmlns:a16="http://schemas.microsoft.com/office/drawing/2014/main" id="{261B7576-5E47-4AEB-A7FB-9A1B9ECB52C4}"/>
              </a:ext>
            </a:extLst>
          </p:cNvPr>
          <p:cNvSpPr txBox="1">
            <a:spLocks noChangeArrowheads="1"/>
          </p:cNvSpPr>
          <p:nvPr/>
        </p:nvSpPr>
        <p:spPr bwMode="auto">
          <a:xfrm>
            <a:off x="5523688" y="5013493"/>
            <a:ext cx="582211"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b="1" dirty="0">
                <a:solidFill>
                  <a:srgbClr val="002060"/>
                </a:solidFill>
              </a:rPr>
              <a:t>PFV</a:t>
            </a:r>
          </a:p>
        </p:txBody>
      </p:sp>
      <p:sp>
        <p:nvSpPr>
          <p:cNvPr id="16" name="TextBox 15">
            <a:extLst>
              <a:ext uri="{FF2B5EF4-FFF2-40B4-BE49-F238E27FC236}">
                <a16:creationId xmlns:a16="http://schemas.microsoft.com/office/drawing/2014/main" id="{984E008D-FBBA-42B4-940E-EA26772E0161}"/>
              </a:ext>
            </a:extLst>
          </p:cNvPr>
          <p:cNvSpPr txBox="1"/>
          <p:nvPr/>
        </p:nvSpPr>
        <p:spPr>
          <a:xfrm>
            <a:off x="6230528" y="5257800"/>
            <a:ext cx="1326004" cy="369332"/>
          </a:xfrm>
          <a:prstGeom prst="rect">
            <a:avLst/>
          </a:prstGeom>
          <a:noFill/>
        </p:spPr>
        <p:txBody>
          <a:bodyPr wrap="none" rtlCol="0">
            <a:spAutoFit/>
          </a:bodyPr>
          <a:lstStyle/>
          <a:p>
            <a:pPr algn="ctr"/>
            <a:r>
              <a:rPr lang="en-US" dirty="0">
                <a:solidFill>
                  <a:schemeClr val="bg1">
                    <a:lumMod val="75000"/>
                  </a:schemeClr>
                </a:solidFill>
              </a:rPr>
              <a:t>Both/Either</a:t>
            </a:r>
          </a:p>
        </p:txBody>
      </p:sp>
      <p:cxnSp>
        <p:nvCxnSpPr>
          <p:cNvPr id="125" name="Straight Connector 124">
            <a:extLst>
              <a:ext uri="{FF2B5EF4-FFF2-40B4-BE49-F238E27FC236}">
                <a16:creationId xmlns:a16="http://schemas.microsoft.com/office/drawing/2014/main" id="{01138141-D318-4ED7-A7FE-D8F2155CE890}"/>
              </a:ext>
            </a:extLst>
          </p:cNvPr>
          <p:cNvCxnSpPr/>
          <p:nvPr/>
        </p:nvCxnSpPr>
        <p:spPr>
          <a:xfrm flipH="1">
            <a:off x="5334000" y="4724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00" name="Text Box 23">
            <a:extLst>
              <a:ext uri="{FF2B5EF4-FFF2-40B4-BE49-F238E27FC236}">
                <a16:creationId xmlns:a16="http://schemas.microsoft.com/office/drawing/2014/main" id="{D8F2FCFF-2984-4836-B000-9C5601A8EAAA}"/>
              </a:ext>
            </a:extLst>
          </p:cNvPr>
          <p:cNvSpPr txBox="1">
            <a:spLocks noChangeArrowheads="1"/>
          </p:cNvSpPr>
          <p:nvPr/>
        </p:nvSpPr>
        <p:spPr bwMode="auto">
          <a:xfrm>
            <a:off x="5530369" y="2667000"/>
            <a:ext cx="2143536"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Aqueous misdirection</a:t>
            </a:r>
          </a:p>
        </p:txBody>
      </p:sp>
      <p:sp>
        <p:nvSpPr>
          <p:cNvPr id="36" name="Text Box 12">
            <a:extLst>
              <a:ext uri="{FF2B5EF4-FFF2-40B4-BE49-F238E27FC236}">
                <a16:creationId xmlns:a16="http://schemas.microsoft.com/office/drawing/2014/main" id="{071993ED-7224-452A-B759-2B89E53520F6}"/>
              </a:ext>
            </a:extLst>
          </p:cNvPr>
          <p:cNvSpPr txBox="1">
            <a:spLocks noChangeArrowheads="1"/>
          </p:cNvSpPr>
          <p:nvPr/>
        </p:nvSpPr>
        <p:spPr bwMode="auto">
          <a:xfrm>
            <a:off x="228600" y="1706463"/>
            <a:ext cx="4797334" cy="4770537"/>
          </a:xfrm>
          <a:prstGeom prst="rect">
            <a:avLst/>
          </a:prstGeom>
          <a:solidFill>
            <a:srgbClr val="FF99FF"/>
          </a:solidFill>
          <a:ln w="9525">
            <a:noFill/>
            <a:miter lim="800000"/>
            <a:headEnd/>
            <a:tailEnd/>
          </a:ln>
          <a:effec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i="1" dirty="0">
                <a:solidFill>
                  <a:srgbClr val="0000FF"/>
                </a:solidFill>
              </a:rPr>
              <a:t>What does </a:t>
            </a:r>
            <a:r>
              <a:rPr lang="en-US" altLang="en-US" sz="1600" dirty="0">
                <a:solidFill>
                  <a:srgbClr val="0000FF"/>
                </a:solidFill>
              </a:rPr>
              <a:t>PFV</a:t>
            </a:r>
            <a:r>
              <a:rPr lang="en-US" altLang="en-US" sz="1600" i="1" dirty="0">
                <a:solidFill>
                  <a:srgbClr val="0000FF"/>
                </a:solidFill>
              </a:rPr>
              <a:t> stand for in this context?</a:t>
            </a:r>
          </a:p>
          <a:p>
            <a:pPr eaLnBrk="1" hangingPunct="1">
              <a:spcBef>
                <a:spcPct val="0"/>
              </a:spcBef>
              <a:buClrTx/>
              <a:buSzTx/>
              <a:buFontTx/>
              <a:buNone/>
            </a:pPr>
            <a:r>
              <a:rPr lang="en-US" altLang="en-US" sz="1600" dirty="0">
                <a:solidFill>
                  <a:srgbClr val="0000FF"/>
                </a:solidFill>
              </a:rPr>
              <a:t>Persistent fetal vasculature</a:t>
            </a:r>
          </a:p>
          <a:p>
            <a:pPr eaLnBrk="1" hangingPunct="1">
              <a:spcBef>
                <a:spcPct val="0"/>
              </a:spcBef>
              <a:buClrTx/>
              <a:buSzTx/>
              <a:buFontTx/>
              <a:buNone/>
            </a:pPr>
            <a:endParaRPr lang="en-US" altLang="en-US" sz="1600" dirty="0">
              <a:solidFill>
                <a:srgbClr val="0000FF"/>
              </a:solidFill>
            </a:endParaRPr>
          </a:p>
          <a:p>
            <a:pPr eaLnBrk="1" hangingPunct="1">
              <a:spcBef>
                <a:spcPct val="0"/>
              </a:spcBef>
              <a:buClrTx/>
              <a:buSzTx/>
              <a:buFontTx/>
              <a:buNone/>
            </a:pPr>
            <a:r>
              <a:rPr lang="en-US" altLang="en-US" sz="1600" i="1" dirty="0">
                <a:solidFill>
                  <a:srgbClr val="0000FF"/>
                </a:solidFill>
              </a:rPr>
              <a:t>PFV comes in two forms—what are they?</a:t>
            </a:r>
          </a:p>
          <a:p>
            <a:pPr eaLnBrk="1" hangingPunct="1">
              <a:spcBef>
                <a:spcPct val="0"/>
              </a:spcBef>
              <a:buClrTx/>
              <a:buSzTx/>
              <a:buFontTx/>
              <a:buNone/>
            </a:pPr>
            <a:r>
              <a:rPr lang="en-US" altLang="en-US" sz="1600" dirty="0">
                <a:solidFill>
                  <a:srgbClr val="0000FF"/>
                </a:solidFill>
              </a:rPr>
              <a:t>Anterior and posterior</a:t>
            </a:r>
          </a:p>
          <a:p>
            <a:pPr eaLnBrk="1" hangingPunct="1">
              <a:spcBef>
                <a:spcPct val="0"/>
              </a:spcBef>
              <a:buClrTx/>
              <a:buSzTx/>
              <a:buFontTx/>
              <a:buNone/>
            </a:pPr>
            <a:endParaRPr lang="en-US" altLang="en-US" sz="1600" dirty="0">
              <a:solidFill>
                <a:srgbClr val="0000FF"/>
              </a:solidFill>
            </a:endParaRPr>
          </a:p>
          <a:p>
            <a:pPr eaLnBrk="1" hangingPunct="1">
              <a:spcBef>
                <a:spcPct val="0"/>
              </a:spcBef>
              <a:buClrTx/>
              <a:buSzTx/>
              <a:buFontTx/>
              <a:buNone/>
            </a:pPr>
            <a:r>
              <a:rPr lang="en-US" altLang="en-US" sz="1600" i="1" dirty="0">
                <a:solidFill>
                  <a:srgbClr val="0000FF"/>
                </a:solidFill>
              </a:rPr>
              <a:t>Which form can cause secondary ACG?</a:t>
            </a:r>
          </a:p>
          <a:p>
            <a:pPr eaLnBrk="1" hangingPunct="1">
              <a:spcBef>
                <a:spcPct val="0"/>
              </a:spcBef>
              <a:buClrTx/>
              <a:buSzTx/>
              <a:buFontTx/>
              <a:buNone/>
            </a:pPr>
            <a:r>
              <a:rPr lang="en-US" altLang="en-US" sz="1600" dirty="0">
                <a:solidFill>
                  <a:srgbClr val="0000FF"/>
                </a:solidFill>
              </a:rPr>
              <a:t>The anterior</a:t>
            </a:r>
          </a:p>
          <a:p>
            <a:pPr eaLnBrk="1" hangingPunct="1">
              <a:spcBef>
                <a:spcPct val="0"/>
              </a:spcBef>
              <a:buClrTx/>
              <a:buSzTx/>
              <a:buFontTx/>
              <a:buNone/>
            </a:pPr>
            <a:endParaRPr lang="en-US" altLang="en-US" sz="1600" i="1" dirty="0">
              <a:solidFill>
                <a:srgbClr val="0000FF"/>
              </a:solidFill>
            </a:endParaRPr>
          </a:p>
          <a:p>
            <a:pPr eaLnBrk="1" hangingPunct="1">
              <a:spcBef>
                <a:spcPct val="0"/>
              </a:spcBef>
              <a:buClrTx/>
              <a:buSzTx/>
              <a:buFontTx/>
              <a:buNone/>
            </a:pPr>
            <a:r>
              <a:rPr lang="en-US" altLang="en-US" sz="1600" i="1" dirty="0">
                <a:solidFill>
                  <a:srgbClr val="0000FF"/>
                </a:solidFill>
              </a:rPr>
              <a:t>In general terms, how does anterior PFV manifest?</a:t>
            </a:r>
          </a:p>
          <a:p>
            <a:pPr eaLnBrk="1" hangingPunct="1">
              <a:spcBef>
                <a:spcPct val="0"/>
              </a:spcBef>
              <a:buClrTx/>
              <a:buSzTx/>
              <a:buFontTx/>
              <a:buNone/>
            </a:pPr>
            <a:r>
              <a:rPr lang="en-US" altLang="en-US" sz="1600" dirty="0">
                <a:solidFill>
                  <a:srgbClr val="0000FF"/>
                </a:solidFill>
              </a:rPr>
              <a:t>As a retrolental fibrovascular membrane that contracts over time, in the process shallowing the AC angle</a:t>
            </a:r>
          </a:p>
          <a:p>
            <a:pPr eaLnBrk="1" hangingPunct="1">
              <a:spcBef>
                <a:spcPct val="0"/>
              </a:spcBef>
              <a:buClrTx/>
              <a:buSzTx/>
              <a:buFontTx/>
              <a:buNone/>
            </a:pPr>
            <a:endParaRPr lang="en-US" altLang="en-US" sz="1600" i="1" dirty="0">
              <a:solidFill>
                <a:srgbClr val="0000FF"/>
              </a:solidFill>
            </a:endParaRPr>
          </a:p>
          <a:p>
            <a:pPr eaLnBrk="1" hangingPunct="1">
              <a:spcBef>
                <a:spcPct val="0"/>
              </a:spcBef>
              <a:buClrTx/>
              <a:buSzTx/>
              <a:buFontTx/>
              <a:buNone/>
            </a:pPr>
            <a:r>
              <a:rPr lang="en-US" altLang="en-US" sz="1600" i="1" dirty="0">
                <a:solidFill>
                  <a:srgbClr val="0000FF"/>
                </a:solidFill>
              </a:rPr>
              <a:t>What is the inheritance pattern for PFV?</a:t>
            </a:r>
          </a:p>
          <a:p>
            <a:pPr eaLnBrk="1" hangingPunct="1">
              <a:spcBef>
                <a:spcPct val="0"/>
              </a:spcBef>
              <a:buClrTx/>
              <a:buSzTx/>
              <a:buFontTx/>
              <a:buNone/>
            </a:pPr>
            <a:r>
              <a:rPr lang="en-US" altLang="en-US" sz="1600" dirty="0">
                <a:solidFill>
                  <a:srgbClr val="0000FF"/>
                </a:solidFill>
              </a:rPr>
              <a:t>None (it is sporadic)</a:t>
            </a:r>
          </a:p>
          <a:p>
            <a:pPr eaLnBrk="1" hangingPunct="1">
              <a:spcBef>
                <a:spcPct val="0"/>
              </a:spcBef>
              <a:buClrTx/>
              <a:buSzTx/>
              <a:buFontTx/>
              <a:buNone/>
            </a:pPr>
            <a:endParaRPr lang="en-US" altLang="en-US" sz="1600" dirty="0">
              <a:solidFill>
                <a:srgbClr val="0000FF"/>
              </a:solidFill>
            </a:endParaRPr>
          </a:p>
          <a:p>
            <a:pPr eaLnBrk="1" hangingPunct="1">
              <a:spcBef>
                <a:spcPct val="0"/>
              </a:spcBef>
              <a:buClrTx/>
              <a:buSzTx/>
              <a:buFontTx/>
              <a:buNone/>
            </a:pPr>
            <a:r>
              <a:rPr lang="en-US" altLang="en-US" sz="1600" i="1" dirty="0">
                <a:solidFill>
                  <a:srgbClr val="0000FF"/>
                </a:solidFill>
              </a:rPr>
              <a:t>Does it present unilaterally, or bilaterally?</a:t>
            </a:r>
          </a:p>
          <a:p>
            <a:pPr eaLnBrk="1" hangingPunct="1">
              <a:spcBef>
                <a:spcPct val="0"/>
              </a:spcBef>
              <a:buClrTx/>
              <a:buSzTx/>
              <a:buFontTx/>
              <a:buNone/>
            </a:pPr>
            <a:r>
              <a:rPr lang="en-US" altLang="en-US" sz="1600" dirty="0">
                <a:solidFill>
                  <a:srgbClr val="0000FF"/>
                </a:solidFill>
              </a:rPr>
              <a:t>It is unilateral in  90%  of cases</a:t>
            </a:r>
          </a:p>
        </p:txBody>
      </p:sp>
      <p:sp>
        <p:nvSpPr>
          <p:cNvPr id="38" name="Oval 37">
            <a:extLst>
              <a:ext uri="{FF2B5EF4-FFF2-40B4-BE49-F238E27FC236}">
                <a16:creationId xmlns:a16="http://schemas.microsoft.com/office/drawing/2014/main" id="{1B858FCB-C411-4AE3-B331-4E8A3BAC38F9}"/>
              </a:ext>
            </a:extLst>
          </p:cNvPr>
          <p:cNvSpPr/>
          <p:nvPr/>
        </p:nvSpPr>
        <p:spPr>
          <a:xfrm>
            <a:off x="5486400" y="4983246"/>
            <a:ext cx="664262" cy="396707"/>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713627470"/>
      </p:ext>
    </p:extLst>
  </p:cSld>
  <p:clrMapOvr>
    <a:masterClrMapping/>
  </p:clrMapOvr>
</p:sld>
</file>

<file path=ppt/slides/slide2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Straight Arrow Connector 12">
            <a:extLst>
              <a:ext uri="{FF2B5EF4-FFF2-40B4-BE49-F238E27FC236}">
                <a16:creationId xmlns:a16="http://schemas.microsoft.com/office/drawing/2014/main" id="{A6DE2085-829C-480C-9216-69D6039C0A37}"/>
              </a:ext>
            </a:extLst>
          </p:cNvPr>
          <p:cNvCxnSpPr>
            <a:cxnSpLocks/>
          </p:cNvCxnSpPr>
          <p:nvPr/>
        </p:nvCxnSpPr>
        <p:spPr>
          <a:xfrm>
            <a:off x="6717173" y="1828800"/>
            <a:ext cx="0" cy="3462754"/>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43014" name="Text Box 6"/>
          <p:cNvSpPr txBox="1">
            <a:spLocks noChangeArrowheads="1"/>
          </p:cNvSpPr>
          <p:nvPr/>
        </p:nvSpPr>
        <p:spPr bwMode="auto">
          <a:xfrm>
            <a:off x="533400" y="2356376"/>
            <a:ext cx="1005403"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Lens-</a:t>
            </a:r>
          </a:p>
          <a:p>
            <a:pPr algn="ctr" eaLnBrk="1" hangingPunct="1">
              <a:lnSpc>
                <a:spcPct val="80000"/>
              </a:lnSpc>
              <a:spcBef>
                <a:spcPct val="0"/>
              </a:spcBef>
              <a:buClrTx/>
              <a:buSzTx/>
              <a:buFontTx/>
              <a:buNone/>
            </a:pPr>
            <a:r>
              <a:rPr lang="en-US" altLang="en-US" sz="1800" dirty="0">
                <a:solidFill>
                  <a:schemeClr val="bg1">
                    <a:lumMod val="75000"/>
                  </a:schemeClr>
                </a:solidFill>
              </a:rPr>
              <a:t>Induced</a:t>
            </a:r>
          </a:p>
        </p:txBody>
      </p:sp>
      <p:sp>
        <p:nvSpPr>
          <p:cNvPr id="43017" name="Text Box 14"/>
          <p:cNvSpPr txBox="1">
            <a:spLocks noChangeArrowheads="1"/>
          </p:cNvSpPr>
          <p:nvPr/>
        </p:nvSpPr>
        <p:spPr bwMode="auto">
          <a:xfrm>
            <a:off x="3026498" y="2365901"/>
            <a:ext cx="1633781"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Aphakic/</a:t>
            </a:r>
          </a:p>
          <a:p>
            <a:pPr algn="ctr" eaLnBrk="1" hangingPunct="1">
              <a:lnSpc>
                <a:spcPct val="80000"/>
              </a:lnSpc>
              <a:spcBef>
                <a:spcPct val="0"/>
              </a:spcBef>
              <a:buClrTx/>
              <a:buSzTx/>
              <a:buFontTx/>
              <a:buNone/>
            </a:pPr>
            <a:r>
              <a:rPr lang="en-US" altLang="en-US" sz="1800" dirty="0" err="1">
                <a:solidFill>
                  <a:schemeClr val="bg1">
                    <a:lumMod val="75000"/>
                  </a:schemeClr>
                </a:solidFill>
              </a:rPr>
              <a:t>Pseudophakic</a:t>
            </a:r>
            <a:endParaRPr lang="en-US" altLang="en-US" sz="1800" dirty="0">
              <a:solidFill>
                <a:schemeClr val="bg1">
                  <a:lumMod val="75000"/>
                </a:schemeClr>
              </a:solidFill>
            </a:endParaRPr>
          </a:p>
        </p:txBody>
      </p:sp>
      <p:sp>
        <p:nvSpPr>
          <p:cNvPr id="43031" name="Text Box 35"/>
          <p:cNvSpPr txBox="1">
            <a:spLocks noChangeArrowheads="1"/>
          </p:cNvSpPr>
          <p:nvPr/>
        </p:nvSpPr>
        <p:spPr bwMode="auto">
          <a:xfrm>
            <a:off x="1190847" y="1295400"/>
            <a:ext cx="2473754"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solidFill>
                  <a:schemeClr val="bg1">
                    <a:lumMod val="75000"/>
                  </a:schemeClr>
                </a:solidFill>
              </a:rPr>
              <a:t>w/ Pupillary Block</a:t>
            </a:r>
          </a:p>
        </p:txBody>
      </p:sp>
      <p:sp>
        <p:nvSpPr>
          <p:cNvPr id="43032" name="Text Box 36"/>
          <p:cNvSpPr txBox="1">
            <a:spLocks noChangeArrowheads="1"/>
          </p:cNvSpPr>
          <p:nvPr/>
        </p:nvSpPr>
        <p:spPr bwMode="auto">
          <a:xfrm>
            <a:off x="5181600" y="1295400"/>
            <a:ext cx="2630848"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t>w/o Pupillary Block</a:t>
            </a:r>
          </a:p>
        </p:txBody>
      </p:sp>
      <p:sp>
        <p:nvSpPr>
          <p:cNvPr id="49" name="Rectangle 2">
            <a:extLst>
              <a:ext uri="{FF2B5EF4-FFF2-40B4-BE49-F238E27FC236}">
                <a16:creationId xmlns:a16="http://schemas.microsoft.com/office/drawing/2014/main" id="{240EE5BF-F7D2-4FC8-A5DD-F6B5423153C6}"/>
              </a:ext>
            </a:extLst>
          </p:cNvPr>
          <p:cNvSpPr>
            <a:spLocks noGrp="1" noChangeArrowheads="1"/>
          </p:cNvSpPr>
          <p:nvPr>
            <p:ph type="title"/>
          </p:nvPr>
        </p:nvSpPr>
        <p:spPr>
          <a:xfrm>
            <a:off x="457200" y="304800"/>
            <a:ext cx="7543800" cy="563562"/>
          </a:xfrm>
        </p:spPr>
        <p:txBody>
          <a:bodyPr/>
          <a:lstStyle/>
          <a:p>
            <a:pPr eaLnBrk="1" hangingPunct="1"/>
            <a:r>
              <a:rPr lang="en-US" altLang="en-US" sz="3500" dirty="0"/>
              <a:t>Q</a:t>
            </a:r>
          </a:p>
        </p:txBody>
      </p:sp>
      <p:sp>
        <p:nvSpPr>
          <p:cNvPr id="50" name="TextBox 49">
            <a:extLst>
              <a:ext uri="{FF2B5EF4-FFF2-40B4-BE49-F238E27FC236}">
                <a16:creationId xmlns:a16="http://schemas.microsoft.com/office/drawing/2014/main" id="{CF426230-46C8-405C-9015-99EF57762A2E}"/>
              </a:ext>
            </a:extLst>
          </p:cNvPr>
          <p:cNvSpPr txBox="1"/>
          <p:nvPr/>
        </p:nvSpPr>
        <p:spPr>
          <a:xfrm>
            <a:off x="2259496" y="189094"/>
            <a:ext cx="4607480" cy="400110"/>
          </a:xfrm>
          <a:prstGeom prst="rect">
            <a:avLst/>
          </a:prstGeom>
          <a:solidFill>
            <a:schemeClr val="accent1">
              <a:lumMod val="60000"/>
              <a:lumOff val="40000"/>
            </a:schemeClr>
          </a:solidFill>
        </p:spPr>
        <p:txBody>
          <a:bodyPr wrap="none" rtlCol="0">
            <a:spAutoFit/>
          </a:bodyPr>
          <a:lstStyle/>
          <a:p>
            <a:pPr algn="ctr"/>
            <a:r>
              <a:rPr lang="en-US" sz="2000" b="1" dirty="0"/>
              <a:t>Secondary Angle Closure Glaucoma</a:t>
            </a:r>
          </a:p>
        </p:txBody>
      </p:sp>
      <p:sp>
        <p:nvSpPr>
          <p:cNvPr id="2" name="TextBox 1">
            <a:extLst>
              <a:ext uri="{FF2B5EF4-FFF2-40B4-BE49-F238E27FC236}">
                <a16:creationId xmlns:a16="http://schemas.microsoft.com/office/drawing/2014/main" id="{A7E30BEC-923B-4C9A-A856-BDD0D882F6B8}"/>
              </a:ext>
            </a:extLst>
          </p:cNvPr>
          <p:cNvSpPr txBox="1"/>
          <p:nvPr/>
        </p:nvSpPr>
        <p:spPr>
          <a:xfrm>
            <a:off x="887305" y="2844119"/>
            <a:ext cx="1494320" cy="338554"/>
          </a:xfrm>
          <a:prstGeom prst="rect">
            <a:avLst/>
          </a:prstGeom>
          <a:noFill/>
        </p:spPr>
        <p:txBody>
          <a:bodyPr wrap="none" rtlCol="0">
            <a:spAutoFit/>
          </a:bodyPr>
          <a:lstStyle/>
          <a:p>
            <a:r>
              <a:rPr lang="en-US" sz="1600" dirty="0" err="1">
                <a:solidFill>
                  <a:schemeClr val="bg1">
                    <a:lumMod val="75000"/>
                  </a:schemeClr>
                </a:solidFill>
              </a:rPr>
              <a:t>Phacomorphic</a:t>
            </a:r>
            <a:endParaRPr lang="en-US" sz="1600" dirty="0">
              <a:solidFill>
                <a:schemeClr val="bg1">
                  <a:lumMod val="75000"/>
                </a:schemeClr>
              </a:solidFill>
            </a:endParaRPr>
          </a:p>
        </p:txBody>
      </p:sp>
      <p:sp>
        <p:nvSpPr>
          <p:cNvPr id="51" name="TextBox 50">
            <a:extLst>
              <a:ext uri="{FF2B5EF4-FFF2-40B4-BE49-F238E27FC236}">
                <a16:creationId xmlns:a16="http://schemas.microsoft.com/office/drawing/2014/main" id="{156069D4-340B-4160-A336-EBF73557CEE0}"/>
              </a:ext>
            </a:extLst>
          </p:cNvPr>
          <p:cNvSpPr txBox="1"/>
          <p:nvPr/>
        </p:nvSpPr>
        <p:spPr>
          <a:xfrm>
            <a:off x="884725" y="3175578"/>
            <a:ext cx="1402948" cy="338554"/>
          </a:xfrm>
          <a:prstGeom prst="rect">
            <a:avLst/>
          </a:prstGeom>
          <a:noFill/>
        </p:spPr>
        <p:txBody>
          <a:bodyPr wrap="none" rtlCol="0">
            <a:spAutoFit/>
          </a:bodyPr>
          <a:lstStyle/>
          <a:p>
            <a:r>
              <a:rPr lang="en-US" sz="1600" dirty="0">
                <a:solidFill>
                  <a:schemeClr val="bg1">
                    <a:lumMod val="75000"/>
                  </a:schemeClr>
                </a:solidFill>
              </a:rPr>
              <a:t>Ectopia </a:t>
            </a:r>
            <a:r>
              <a:rPr lang="en-US" sz="1600" dirty="0" err="1">
                <a:solidFill>
                  <a:schemeClr val="bg1">
                    <a:lumMod val="75000"/>
                  </a:schemeClr>
                </a:solidFill>
              </a:rPr>
              <a:t>lentis</a:t>
            </a:r>
            <a:endParaRPr lang="en-US" sz="1600" dirty="0">
              <a:solidFill>
                <a:schemeClr val="bg1">
                  <a:lumMod val="75000"/>
                </a:schemeClr>
              </a:solidFill>
            </a:endParaRPr>
          </a:p>
        </p:txBody>
      </p:sp>
      <p:cxnSp>
        <p:nvCxnSpPr>
          <p:cNvPr id="71" name="Straight Connector 70">
            <a:extLst>
              <a:ext uri="{FF2B5EF4-FFF2-40B4-BE49-F238E27FC236}">
                <a16:creationId xmlns:a16="http://schemas.microsoft.com/office/drawing/2014/main" id="{C104938D-BA8D-4E39-9D5F-9EE2012F2F3C}"/>
              </a:ext>
            </a:extLst>
          </p:cNvPr>
          <p:cNvCxnSpPr>
            <a:cxnSpLocks/>
          </p:cNvCxnSpPr>
          <p:nvPr/>
        </p:nvCxnSpPr>
        <p:spPr>
          <a:xfrm flipH="1">
            <a:off x="762665" y="3023488"/>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2A7E4E40-472F-4E50-8A7A-45C10FDD7171}"/>
              </a:ext>
            </a:extLst>
          </p:cNvPr>
          <p:cNvCxnSpPr>
            <a:cxnSpLocks/>
          </p:cNvCxnSpPr>
          <p:nvPr/>
        </p:nvCxnSpPr>
        <p:spPr>
          <a:xfrm flipH="1">
            <a:off x="762665" y="3347853"/>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C3924889-45B9-4383-9C9E-48F0A9C27AD8}"/>
              </a:ext>
            </a:extLst>
          </p:cNvPr>
          <p:cNvCxnSpPr>
            <a:cxnSpLocks/>
          </p:cNvCxnSpPr>
          <p:nvPr/>
        </p:nvCxnSpPr>
        <p:spPr>
          <a:xfrm flipH="1">
            <a:off x="748719" y="2838976"/>
            <a:ext cx="13947" cy="5088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 name="Straight Arrow Connector 5">
            <a:extLst>
              <a:ext uri="{FF2B5EF4-FFF2-40B4-BE49-F238E27FC236}">
                <a16:creationId xmlns:a16="http://schemas.microsoft.com/office/drawing/2014/main" id="{A3439F0C-5143-461F-8F3C-2E830785DEFC}"/>
              </a:ext>
            </a:extLst>
          </p:cNvPr>
          <p:cNvCxnSpPr>
            <a:stCxn id="50" idx="2"/>
          </p:cNvCxnSpPr>
          <p:nvPr/>
        </p:nvCxnSpPr>
        <p:spPr>
          <a:xfrm flipH="1">
            <a:off x="2971800" y="589204"/>
            <a:ext cx="1591436" cy="706196"/>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0" name="Straight Arrow Connector 9">
            <a:extLst>
              <a:ext uri="{FF2B5EF4-FFF2-40B4-BE49-F238E27FC236}">
                <a16:creationId xmlns:a16="http://schemas.microsoft.com/office/drawing/2014/main" id="{84DC796E-F6ED-4FBB-82D2-A260F480BF8A}"/>
              </a:ext>
            </a:extLst>
          </p:cNvPr>
          <p:cNvCxnSpPr>
            <a:cxnSpLocks/>
          </p:cNvCxnSpPr>
          <p:nvPr/>
        </p:nvCxnSpPr>
        <p:spPr>
          <a:xfrm>
            <a:off x="4572000" y="589204"/>
            <a:ext cx="1600200" cy="706196"/>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6" name="Straight Arrow Connector 25">
            <a:extLst>
              <a:ext uri="{FF2B5EF4-FFF2-40B4-BE49-F238E27FC236}">
                <a16:creationId xmlns:a16="http://schemas.microsoft.com/office/drawing/2014/main" id="{B70E0124-9B84-41A5-8D84-A66B7838A706}"/>
              </a:ext>
            </a:extLst>
          </p:cNvPr>
          <p:cNvCxnSpPr>
            <a:cxnSpLocks/>
          </p:cNvCxnSpPr>
          <p:nvPr/>
        </p:nvCxnSpPr>
        <p:spPr>
          <a:xfrm flipH="1">
            <a:off x="1159539" y="1828800"/>
            <a:ext cx="1290435" cy="478059"/>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28" name="Straight Arrow Connector 27">
            <a:extLst>
              <a:ext uri="{FF2B5EF4-FFF2-40B4-BE49-F238E27FC236}">
                <a16:creationId xmlns:a16="http://schemas.microsoft.com/office/drawing/2014/main" id="{567A4249-5C59-4416-8A8E-1C35913900AB}"/>
              </a:ext>
            </a:extLst>
          </p:cNvPr>
          <p:cNvCxnSpPr>
            <a:cxnSpLocks/>
          </p:cNvCxnSpPr>
          <p:nvPr/>
        </p:nvCxnSpPr>
        <p:spPr>
          <a:xfrm>
            <a:off x="2449973" y="1832208"/>
            <a:ext cx="1268784"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56" name="Text Box 6">
            <a:extLst>
              <a:ext uri="{FF2B5EF4-FFF2-40B4-BE49-F238E27FC236}">
                <a16:creationId xmlns:a16="http://schemas.microsoft.com/office/drawing/2014/main" id="{557983BD-9D64-49B9-A366-A08663B0451F}"/>
              </a:ext>
            </a:extLst>
          </p:cNvPr>
          <p:cNvSpPr txBox="1">
            <a:spLocks noChangeArrowheads="1"/>
          </p:cNvSpPr>
          <p:nvPr/>
        </p:nvSpPr>
        <p:spPr bwMode="auto">
          <a:xfrm>
            <a:off x="5029200" y="2356376"/>
            <a:ext cx="813043"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r" eaLnBrk="1" hangingPunct="1">
              <a:lnSpc>
                <a:spcPct val="80000"/>
              </a:lnSpc>
              <a:spcBef>
                <a:spcPct val="0"/>
              </a:spcBef>
              <a:buClrTx/>
              <a:buSzTx/>
              <a:buFontTx/>
              <a:buNone/>
            </a:pPr>
            <a:r>
              <a:rPr lang="en-US" altLang="en-US" sz="1800" dirty="0"/>
              <a:t>‘Push’</a:t>
            </a:r>
          </a:p>
        </p:txBody>
      </p:sp>
      <p:sp>
        <p:nvSpPr>
          <p:cNvPr id="57" name="Text Box 14">
            <a:extLst>
              <a:ext uri="{FF2B5EF4-FFF2-40B4-BE49-F238E27FC236}">
                <a16:creationId xmlns:a16="http://schemas.microsoft.com/office/drawing/2014/main" id="{5DAFA1C1-3A29-4C27-A379-663FDD22E326}"/>
              </a:ext>
            </a:extLst>
          </p:cNvPr>
          <p:cNvSpPr txBox="1">
            <a:spLocks noChangeArrowheads="1"/>
          </p:cNvSpPr>
          <p:nvPr/>
        </p:nvSpPr>
        <p:spPr bwMode="auto">
          <a:xfrm>
            <a:off x="7620000" y="2365901"/>
            <a:ext cx="671979"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‘Pull’</a:t>
            </a:r>
          </a:p>
        </p:txBody>
      </p:sp>
      <p:cxnSp>
        <p:nvCxnSpPr>
          <p:cNvPr id="58" name="Straight Arrow Connector 57">
            <a:extLst>
              <a:ext uri="{FF2B5EF4-FFF2-40B4-BE49-F238E27FC236}">
                <a16:creationId xmlns:a16="http://schemas.microsoft.com/office/drawing/2014/main" id="{E874FEE9-46BD-46A3-90A3-DE7CC220FBFF}"/>
              </a:ext>
            </a:extLst>
          </p:cNvPr>
          <p:cNvCxnSpPr>
            <a:cxnSpLocks/>
          </p:cNvCxnSpPr>
          <p:nvPr/>
        </p:nvCxnSpPr>
        <p:spPr>
          <a:xfrm flipH="1">
            <a:off x="5867400" y="1828800"/>
            <a:ext cx="849775" cy="477455"/>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59" name="Straight Arrow Connector 58">
            <a:extLst>
              <a:ext uri="{FF2B5EF4-FFF2-40B4-BE49-F238E27FC236}">
                <a16:creationId xmlns:a16="http://schemas.microsoft.com/office/drawing/2014/main" id="{C370A4A1-FE96-4E70-B89E-839542A5E241}"/>
              </a:ext>
            </a:extLst>
          </p:cNvPr>
          <p:cNvCxnSpPr>
            <a:cxnSpLocks/>
          </p:cNvCxnSpPr>
          <p:nvPr/>
        </p:nvCxnSpPr>
        <p:spPr>
          <a:xfrm>
            <a:off x="6717173" y="1832208"/>
            <a:ext cx="902827" cy="474047"/>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101" name="Text Box 42">
            <a:extLst>
              <a:ext uri="{FF2B5EF4-FFF2-40B4-BE49-F238E27FC236}">
                <a16:creationId xmlns:a16="http://schemas.microsoft.com/office/drawing/2014/main" id="{334BC1A9-19DE-4364-B6DD-2EE35901B8C6}"/>
              </a:ext>
            </a:extLst>
          </p:cNvPr>
          <p:cNvSpPr txBox="1">
            <a:spLocks noChangeArrowheads="1"/>
          </p:cNvSpPr>
          <p:nvPr/>
        </p:nvSpPr>
        <p:spPr bwMode="auto">
          <a:xfrm>
            <a:off x="5551406" y="3192546"/>
            <a:ext cx="2276072"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ERD/choroidal effusion</a:t>
            </a:r>
          </a:p>
        </p:txBody>
      </p:sp>
      <p:sp>
        <p:nvSpPr>
          <p:cNvPr id="103" name="Text Box 47">
            <a:extLst>
              <a:ext uri="{FF2B5EF4-FFF2-40B4-BE49-F238E27FC236}">
                <a16:creationId xmlns:a16="http://schemas.microsoft.com/office/drawing/2014/main" id="{B8E0D8FB-F6B2-4B80-97DB-EF49CE3BCD2B}"/>
              </a:ext>
            </a:extLst>
          </p:cNvPr>
          <p:cNvSpPr txBox="1">
            <a:spLocks noChangeArrowheads="1"/>
          </p:cNvSpPr>
          <p:nvPr/>
        </p:nvSpPr>
        <p:spPr bwMode="auto">
          <a:xfrm>
            <a:off x="5543446" y="4055146"/>
            <a:ext cx="1619354"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err="1">
                <a:solidFill>
                  <a:schemeClr val="bg1">
                    <a:lumMod val="75000"/>
                  </a:schemeClr>
                </a:solidFill>
              </a:rPr>
              <a:t>Nanophthalmos</a:t>
            </a:r>
            <a:endParaRPr lang="en-US" altLang="en-US" sz="1600" dirty="0">
              <a:solidFill>
                <a:schemeClr val="bg1">
                  <a:lumMod val="75000"/>
                </a:schemeClr>
              </a:solidFill>
            </a:endParaRPr>
          </a:p>
        </p:txBody>
      </p:sp>
      <p:cxnSp>
        <p:nvCxnSpPr>
          <p:cNvPr id="104" name="Straight Connector 103">
            <a:extLst>
              <a:ext uri="{FF2B5EF4-FFF2-40B4-BE49-F238E27FC236}">
                <a16:creationId xmlns:a16="http://schemas.microsoft.com/office/drawing/2014/main" id="{49D87D4A-E317-4446-9B95-5184CB3968F3}"/>
              </a:ext>
            </a:extLst>
          </p:cNvPr>
          <p:cNvCxnSpPr>
            <a:cxnSpLocks/>
          </p:cNvCxnSpPr>
          <p:nvPr/>
        </p:nvCxnSpPr>
        <p:spPr>
          <a:xfrm flipH="1">
            <a:off x="5316229" y="2667000"/>
            <a:ext cx="7397" cy="2531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5" name="Straight Connector 104">
            <a:extLst>
              <a:ext uri="{FF2B5EF4-FFF2-40B4-BE49-F238E27FC236}">
                <a16:creationId xmlns:a16="http://schemas.microsoft.com/office/drawing/2014/main" id="{F40B6D71-75A8-4A88-864D-00D14C2F710D}"/>
              </a:ext>
            </a:extLst>
          </p:cNvPr>
          <p:cNvCxnSpPr/>
          <p:nvPr/>
        </p:nvCxnSpPr>
        <p:spPr>
          <a:xfrm flipH="1">
            <a:off x="5323624" y="2832814"/>
            <a:ext cx="24447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6" name="Straight Connector 105">
            <a:extLst>
              <a:ext uri="{FF2B5EF4-FFF2-40B4-BE49-F238E27FC236}">
                <a16:creationId xmlns:a16="http://schemas.microsoft.com/office/drawing/2014/main" id="{010BF7B2-AA07-4DCF-822D-E2DB5CC0BF59}"/>
              </a:ext>
            </a:extLst>
          </p:cNvPr>
          <p:cNvCxnSpPr/>
          <p:nvPr/>
        </p:nvCxnSpPr>
        <p:spPr>
          <a:xfrm flipH="1">
            <a:off x="5323624" y="3360065"/>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a:extLst>
              <a:ext uri="{FF2B5EF4-FFF2-40B4-BE49-F238E27FC236}">
                <a16:creationId xmlns:a16="http://schemas.microsoft.com/office/drawing/2014/main" id="{BAC8035C-3999-4C31-93CD-6C0D2ADEB73B}"/>
              </a:ext>
            </a:extLst>
          </p:cNvPr>
          <p:cNvCxnSpPr/>
          <p:nvPr/>
        </p:nvCxnSpPr>
        <p:spPr>
          <a:xfrm flipH="1">
            <a:off x="5323536" y="3786938"/>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8" name="Straight Connector 107">
            <a:extLst>
              <a:ext uri="{FF2B5EF4-FFF2-40B4-BE49-F238E27FC236}">
                <a16:creationId xmlns:a16="http://schemas.microsoft.com/office/drawing/2014/main" id="{DB64CAEE-69B4-426A-8A5B-D1269DBF0F66}"/>
              </a:ext>
            </a:extLst>
          </p:cNvPr>
          <p:cNvCxnSpPr/>
          <p:nvPr/>
        </p:nvCxnSpPr>
        <p:spPr>
          <a:xfrm flipH="1">
            <a:off x="5327493" y="4249152"/>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12" name="Straight Connector 111">
            <a:extLst>
              <a:ext uri="{FF2B5EF4-FFF2-40B4-BE49-F238E27FC236}">
                <a16:creationId xmlns:a16="http://schemas.microsoft.com/office/drawing/2014/main" id="{99A16C30-4BE4-48E5-8B65-0C5F3039B8DC}"/>
              </a:ext>
            </a:extLst>
          </p:cNvPr>
          <p:cNvCxnSpPr/>
          <p:nvPr/>
        </p:nvCxnSpPr>
        <p:spPr>
          <a:xfrm flipH="1">
            <a:off x="5333455" y="5181600"/>
            <a:ext cx="24447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13" name="Text Box 42">
            <a:extLst>
              <a:ext uri="{FF2B5EF4-FFF2-40B4-BE49-F238E27FC236}">
                <a16:creationId xmlns:a16="http://schemas.microsoft.com/office/drawing/2014/main" id="{056DFFD9-3CA2-42E7-90FE-4F14522E3504}"/>
              </a:ext>
            </a:extLst>
          </p:cNvPr>
          <p:cNvSpPr txBox="1">
            <a:spLocks noChangeArrowheads="1"/>
          </p:cNvSpPr>
          <p:nvPr/>
        </p:nvSpPr>
        <p:spPr bwMode="auto">
          <a:xfrm>
            <a:off x="5533954" y="3623846"/>
            <a:ext cx="1563248"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Retinal surgery</a:t>
            </a:r>
          </a:p>
        </p:txBody>
      </p:sp>
      <p:sp>
        <p:nvSpPr>
          <p:cNvPr id="118" name="Text Box 47">
            <a:extLst>
              <a:ext uri="{FF2B5EF4-FFF2-40B4-BE49-F238E27FC236}">
                <a16:creationId xmlns:a16="http://schemas.microsoft.com/office/drawing/2014/main" id="{3F59D898-ECAD-49F0-9425-2A1BC8DDA7B5}"/>
              </a:ext>
            </a:extLst>
          </p:cNvPr>
          <p:cNvSpPr txBox="1">
            <a:spLocks noChangeArrowheads="1"/>
          </p:cNvSpPr>
          <p:nvPr/>
        </p:nvSpPr>
        <p:spPr bwMode="auto">
          <a:xfrm>
            <a:off x="5523688" y="4538246"/>
            <a:ext cx="1414170"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Drug-induced</a:t>
            </a:r>
          </a:p>
        </p:txBody>
      </p:sp>
      <p:sp>
        <p:nvSpPr>
          <p:cNvPr id="121" name="Text Box 45">
            <a:extLst>
              <a:ext uri="{FF2B5EF4-FFF2-40B4-BE49-F238E27FC236}">
                <a16:creationId xmlns:a16="http://schemas.microsoft.com/office/drawing/2014/main" id="{261B7576-5E47-4AEB-A7FB-9A1B9ECB52C4}"/>
              </a:ext>
            </a:extLst>
          </p:cNvPr>
          <p:cNvSpPr txBox="1">
            <a:spLocks noChangeArrowheads="1"/>
          </p:cNvSpPr>
          <p:nvPr/>
        </p:nvSpPr>
        <p:spPr bwMode="auto">
          <a:xfrm>
            <a:off x="5523688" y="5013493"/>
            <a:ext cx="582211"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b="1" dirty="0">
                <a:solidFill>
                  <a:srgbClr val="002060"/>
                </a:solidFill>
              </a:rPr>
              <a:t>PFV</a:t>
            </a:r>
          </a:p>
        </p:txBody>
      </p:sp>
      <p:sp>
        <p:nvSpPr>
          <p:cNvPr id="16" name="TextBox 15">
            <a:extLst>
              <a:ext uri="{FF2B5EF4-FFF2-40B4-BE49-F238E27FC236}">
                <a16:creationId xmlns:a16="http://schemas.microsoft.com/office/drawing/2014/main" id="{984E008D-FBBA-42B4-940E-EA26772E0161}"/>
              </a:ext>
            </a:extLst>
          </p:cNvPr>
          <p:cNvSpPr txBox="1"/>
          <p:nvPr/>
        </p:nvSpPr>
        <p:spPr>
          <a:xfrm>
            <a:off x="6230528" y="5257800"/>
            <a:ext cx="1326004" cy="369332"/>
          </a:xfrm>
          <a:prstGeom prst="rect">
            <a:avLst/>
          </a:prstGeom>
          <a:noFill/>
        </p:spPr>
        <p:txBody>
          <a:bodyPr wrap="none" rtlCol="0">
            <a:spAutoFit/>
          </a:bodyPr>
          <a:lstStyle/>
          <a:p>
            <a:pPr algn="ctr"/>
            <a:r>
              <a:rPr lang="en-US" dirty="0">
                <a:solidFill>
                  <a:schemeClr val="bg1">
                    <a:lumMod val="75000"/>
                  </a:schemeClr>
                </a:solidFill>
              </a:rPr>
              <a:t>Both/Either</a:t>
            </a:r>
          </a:p>
        </p:txBody>
      </p:sp>
      <p:cxnSp>
        <p:nvCxnSpPr>
          <p:cNvPr id="125" name="Straight Connector 124">
            <a:extLst>
              <a:ext uri="{FF2B5EF4-FFF2-40B4-BE49-F238E27FC236}">
                <a16:creationId xmlns:a16="http://schemas.microsoft.com/office/drawing/2014/main" id="{01138141-D318-4ED7-A7FE-D8F2155CE890}"/>
              </a:ext>
            </a:extLst>
          </p:cNvPr>
          <p:cNvCxnSpPr/>
          <p:nvPr/>
        </p:nvCxnSpPr>
        <p:spPr>
          <a:xfrm flipH="1">
            <a:off x="5334000" y="4724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00" name="Text Box 23">
            <a:extLst>
              <a:ext uri="{FF2B5EF4-FFF2-40B4-BE49-F238E27FC236}">
                <a16:creationId xmlns:a16="http://schemas.microsoft.com/office/drawing/2014/main" id="{D8F2FCFF-2984-4836-B000-9C5601A8EAAA}"/>
              </a:ext>
            </a:extLst>
          </p:cNvPr>
          <p:cNvSpPr txBox="1">
            <a:spLocks noChangeArrowheads="1"/>
          </p:cNvSpPr>
          <p:nvPr/>
        </p:nvSpPr>
        <p:spPr bwMode="auto">
          <a:xfrm>
            <a:off x="5530369" y="2667000"/>
            <a:ext cx="2143536"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Aqueous misdirection</a:t>
            </a:r>
          </a:p>
        </p:txBody>
      </p:sp>
      <p:sp>
        <p:nvSpPr>
          <p:cNvPr id="36" name="Text Box 12">
            <a:extLst>
              <a:ext uri="{FF2B5EF4-FFF2-40B4-BE49-F238E27FC236}">
                <a16:creationId xmlns:a16="http://schemas.microsoft.com/office/drawing/2014/main" id="{071993ED-7224-452A-B759-2B89E53520F6}"/>
              </a:ext>
            </a:extLst>
          </p:cNvPr>
          <p:cNvSpPr txBox="1">
            <a:spLocks noChangeArrowheads="1"/>
          </p:cNvSpPr>
          <p:nvPr/>
        </p:nvSpPr>
        <p:spPr bwMode="auto">
          <a:xfrm>
            <a:off x="228600" y="1706463"/>
            <a:ext cx="4797334" cy="4770537"/>
          </a:xfrm>
          <a:prstGeom prst="rect">
            <a:avLst/>
          </a:prstGeom>
          <a:solidFill>
            <a:srgbClr val="FF99FF"/>
          </a:solidFill>
          <a:ln w="9525">
            <a:noFill/>
            <a:miter lim="800000"/>
            <a:headEnd/>
            <a:tailEnd/>
          </a:ln>
          <a:effec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i="1" dirty="0">
                <a:solidFill>
                  <a:schemeClr val="bg1">
                    <a:lumMod val="65000"/>
                  </a:schemeClr>
                </a:solidFill>
              </a:rPr>
              <a:t>What does </a:t>
            </a:r>
            <a:r>
              <a:rPr lang="en-US" altLang="en-US" sz="1600" dirty="0">
                <a:solidFill>
                  <a:schemeClr val="bg1">
                    <a:lumMod val="65000"/>
                  </a:schemeClr>
                </a:solidFill>
              </a:rPr>
              <a:t>PFV</a:t>
            </a:r>
            <a:r>
              <a:rPr lang="en-US" altLang="en-US" sz="1600" i="1" dirty="0">
                <a:solidFill>
                  <a:schemeClr val="bg1">
                    <a:lumMod val="65000"/>
                  </a:schemeClr>
                </a:solidFill>
              </a:rPr>
              <a:t> stand for in this context?</a:t>
            </a:r>
          </a:p>
          <a:p>
            <a:pPr eaLnBrk="1" hangingPunct="1">
              <a:spcBef>
                <a:spcPct val="0"/>
              </a:spcBef>
              <a:buClrTx/>
              <a:buSzTx/>
              <a:buFontTx/>
              <a:buNone/>
            </a:pPr>
            <a:r>
              <a:rPr lang="en-US" altLang="en-US" sz="1600" dirty="0">
                <a:solidFill>
                  <a:schemeClr val="bg1">
                    <a:lumMod val="65000"/>
                  </a:schemeClr>
                </a:solidFill>
              </a:rPr>
              <a:t>Persistent fetal vasculature</a:t>
            </a:r>
          </a:p>
          <a:p>
            <a:pPr eaLnBrk="1" hangingPunct="1">
              <a:spcBef>
                <a:spcPct val="0"/>
              </a:spcBef>
              <a:buClrTx/>
              <a:buSzTx/>
              <a:buFontTx/>
              <a:buNone/>
            </a:pPr>
            <a:endParaRPr lang="en-US" altLang="en-US" sz="1600" dirty="0">
              <a:solidFill>
                <a:schemeClr val="bg1">
                  <a:lumMod val="65000"/>
                </a:schemeClr>
              </a:solidFill>
            </a:endParaRPr>
          </a:p>
          <a:p>
            <a:pPr eaLnBrk="1" hangingPunct="1">
              <a:spcBef>
                <a:spcPct val="0"/>
              </a:spcBef>
              <a:buClrTx/>
              <a:buSzTx/>
              <a:buFontTx/>
              <a:buNone/>
            </a:pPr>
            <a:r>
              <a:rPr lang="en-US" altLang="en-US" sz="1600" i="1" dirty="0">
                <a:solidFill>
                  <a:schemeClr val="bg1">
                    <a:lumMod val="65000"/>
                  </a:schemeClr>
                </a:solidFill>
              </a:rPr>
              <a:t>PFV comes in two forms—what are they?</a:t>
            </a:r>
          </a:p>
          <a:p>
            <a:pPr eaLnBrk="1" hangingPunct="1">
              <a:spcBef>
                <a:spcPct val="0"/>
              </a:spcBef>
              <a:buClrTx/>
              <a:buSzTx/>
              <a:buFontTx/>
              <a:buNone/>
            </a:pPr>
            <a:r>
              <a:rPr lang="en-US" altLang="en-US" sz="1600" dirty="0">
                <a:solidFill>
                  <a:schemeClr val="bg1">
                    <a:lumMod val="65000"/>
                  </a:schemeClr>
                </a:solidFill>
              </a:rPr>
              <a:t>Anterior and posterior</a:t>
            </a:r>
          </a:p>
          <a:p>
            <a:pPr eaLnBrk="1" hangingPunct="1">
              <a:spcBef>
                <a:spcPct val="0"/>
              </a:spcBef>
              <a:buClrTx/>
              <a:buSzTx/>
              <a:buFontTx/>
              <a:buNone/>
            </a:pPr>
            <a:endParaRPr lang="en-US" altLang="en-US" sz="1600" dirty="0">
              <a:solidFill>
                <a:schemeClr val="bg1">
                  <a:lumMod val="65000"/>
                </a:schemeClr>
              </a:solidFill>
            </a:endParaRPr>
          </a:p>
          <a:p>
            <a:pPr eaLnBrk="1" hangingPunct="1">
              <a:spcBef>
                <a:spcPct val="0"/>
              </a:spcBef>
              <a:buClrTx/>
              <a:buSzTx/>
              <a:buFontTx/>
              <a:buNone/>
            </a:pPr>
            <a:r>
              <a:rPr lang="en-US" altLang="en-US" sz="1600" i="1" dirty="0">
                <a:solidFill>
                  <a:schemeClr val="bg1">
                    <a:lumMod val="65000"/>
                  </a:schemeClr>
                </a:solidFill>
              </a:rPr>
              <a:t>Which form can cause secondary ACG?</a:t>
            </a:r>
          </a:p>
          <a:p>
            <a:pPr eaLnBrk="1" hangingPunct="1">
              <a:spcBef>
                <a:spcPct val="0"/>
              </a:spcBef>
              <a:buClrTx/>
              <a:buSzTx/>
              <a:buFontTx/>
              <a:buNone/>
            </a:pPr>
            <a:r>
              <a:rPr lang="en-US" altLang="en-US" sz="1600" dirty="0">
                <a:solidFill>
                  <a:schemeClr val="bg1">
                    <a:lumMod val="65000"/>
                  </a:schemeClr>
                </a:solidFill>
              </a:rPr>
              <a:t>The anterior</a:t>
            </a:r>
          </a:p>
          <a:p>
            <a:pPr eaLnBrk="1" hangingPunct="1">
              <a:spcBef>
                <a:spcPct val="0"/>
              </a:spcBef>
              <a:buClrTx/>
              <a:buSzTx/>
              <a:buFontTx/>
              <a:buNone/>
            </a:pPr>
            <a:endParaRPr lang="en-US" altLang="en-US" sz="1600" i="1" dirty="0">
              <a:solidFill>
                <a:schemeClr val="bg1">
                  <a:lumMod val="65000"/>
                </a:schemeClr>
              </a:solidFill>
            </a:endParaRPr>
          </a:p>
          <a:p>
            <a:pPr eaLnBrk="1" hangingPunct="1">
              <a:spcBef>
                <a:spcPct val="0"/>
              </a:spcBef>
              <a:buClrTx/>
              <a:buSzTx/>
              <a:buFontTx/>
              <a:buNone/>
            </a:pPr>
            <a:r>
              <a:rPr lang="en-US" altLang="en-US" sz="1600" i="1" dirty="0">
                <a:solidFill>
                  <a:schemeClr val="bg1">
                    <a:lumMod val="65000"/>
                  </a:schemeClr>
                </a:solidFill>
              </a:rPr>
              <a:t>In general terms, how does anterior PFV manifest?</a:t>
            </a:r>
          </a:p>
          <a:p>
            <a:pPr eaLnBrk="1" hangingPunct="1">
              <a:spcBef>
                <a:spcPct val="0"/>
              </a:spcBef>
              <a:buClrTx/>
              <a:buSzTx/>
              <a:buFontTx/>
              <a:buNone/>
            </a:pPr>
            <a:r>
              <a:rPr lang="en-US" altLang="en-US" sz="1600" dirty="0">
                <a:solidFill>
                  <a:schemeClr val="bg1">
                    <a:lumMod val="65000"/>
                  </a:schemeClr>
                </a:solidFill>
              </a:rPr>
              <a:t>As a retrolental fibrovascular membrane that contracts over time, in the process shallowing the AC angle</a:t>
            </a:r>
          </a:p>
          <a:p>
            <a:pPr eaLnBrk="1" hangingPunct="1">
              <a:spcBef>
                <a:spcPct val="0"/>
              </a:spcBef>
              <a:buClrTx/>
              <a:buSzTx/>
              <a:buFontTx/>
              <a:buNone/>
            </a:pPr>
            <a:endParaRPr lang="en-US" altLang="en-US" sz="1600" i="1" dirty="0">
              <a:solidFill>
                <a:schemeClr val="bg1">
                  <a:lumMod val="65000"/>
                </a:schemeClr>
              </a:solidFill>
            </a:endParaRPr>
          </a:p>
          <a:p>
            <a:pPr eaLnBrk="1" hangingPunct="1">
              <a:spcBef>
                <a:spcPct val="0"/>
              </a:spcBef>
              <a:buClrTx/>
              <a:buSzTx/>
              <a:buFontTx/>
              <a:buNone/>
            </a:pPr>
            <a:r>
              <a:rPr lang="en-US" altLang="en-US" sz="1600" i="1" dirty="0">
                <a:solidFill>
                  <a:schemeClr val="bg1">
                    <a:lumMod val="65000"/>
                  </a:schemeClr>
                </a:solidFill>
              </a:rPr>
              <a:t>What is the inheritance pattern for PFV?</a:t>
            </a:r>
          </a:p>
          <a:p>
            <a:pPr eaLnBrk="1" hangingPunct="1">
              <a:spcBef>
                <a:spcPct val="0"/>
              </a:spcBef>
              <a:buClrTx/>
              <a:buSzTx/>
              <a:buFontTx/>
              <a:buNone/>
            </a:pPr>
            <a:r>
              <a:rPr lang="en-US" altLang="en-US" sz="1600" dirty="0">
                <a:solidFill>
                  <a:schemeClr val="bg1">
                    <a:lumMod val="65000"/>
                  </a:schemeClr>
                </a:solidFill>
              </a:rPr>
              <a:t>None (it is sporadic)</a:t>
            </a:r>
          </a:p>
          <a:p>
            <a:pPr eaLnBrk="1" hangingPunct="1">
              <a:spcBef>
                <a:spcPct val="0"/>
              </a:spcBef>
              <a:buClrTx/>
              <a:buSzTx/>
              <a:buFontTx/>
              <a:buNone/>
            </a:pPr>
            <a:endParaRPr lang="en-US" altLang="en-US" sz="1600" dirty="0">
              <a:solidFill>
                <a:schemeClr val="bg1">
                  <a:lumMod val="65000"/>
                </a:schemeClr>
              </a:solidFill>
            </a:endParaRPr>
          </a:p>
          <a:p>
            <a:pPr eaLnBrk="1" hangingPunct="1">
              <a:spcBef>
                <a:spcPct val="0"/>
              </a:spcBef>
              <a:buClrTx/>
              <a:buSzTx/>
              <a:buFontTx/>
              <a:buNone/>
            </a:pPr>
            <a:r>
              <a:rPr lang="en-US" altLang="en-US" sz="1600" i="1" dirty="0">
                <a:solidFill>
                  <a:schemeClr val="bg1">
                    <a:lumMod val="65000"/>
                  </a:schemeClr>
                </a:solidFill>
              </a:rPr>
              <a:t>Does it present unilaterally, or bilaterally?</a:t>
            </a:r>
          </a:p>
          <a:p>
            <a:pPr eaLnBrk="1" hangingPunct="1">
              <a:spcBef>
                <a:spcPct val="0"/>
              </a:spcBef>
              <a:buClrTx/>
              <a:buSzTx/>
              <a:buFontTx/>
              <a:buNone/>
            </a:pPr>
            <a:r>
              <a:rPr lang="en-US" altLang="en-US" sz="1600" dirty="0">
                <a:solidFill>
                  <a:schemeClr val="bg1">
                    <a:lumMod val="65000"/>
                  </a:schemeClr>
                </a:solidFill>
              </a:rPr>
              <a:t>It is unilateral in  90%  of cases</a:t>
            </a:r>
          </a:p>
        </p:txBody>
      </p:sp>
      <p:sp>
        <p:nvSpPr>
          <p:cNvPr id="38" name="Oval 37">
            <a:extLst>
              <a:ext uri="{FF2B5EF4-FFF2-40B4-BE49-F238E27FC236}">
                <a16:creationId xmlns:a16="http://schemas.microsoft.com/office/drawing/2014/main" id="{1B858FCB-C411-4AE3-B331-4E8A3BAC38F9}"/>
              </a:ext>
            </a:extLst>
          </p:cNvPr>
          <p:cNvSpPr/>
          <p:nvPr/>
        </p:nvSpPr>
        <p:spPr>
          <a:xfrm>
            <a:off x="5486400" y="4983246"/>
            <a:ext cx="664262" cy="396707"/>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TextBox 38">
            <a:extLst>
              <a:ext uri="{FF2B5EF4-FFF2-40B4-BE49-F238E27FC236}">
                <a16:creationId xmlns:a16="http://schemas.microsoft.com/office/drawing/2014/main" id="{606D4A6F-8C69-4E83-A95C-6F2759A7FBEE}"/>
              </a:ext>
            </a:extLst>
          </p:cNvPr>
          <p:cNvSpPr txBox="1"/>
          <p:nvPr/>
        </p:nvSpPr>
        <p:spPr>
          <a:xfrm>
            <a:off x="3822018" y="5578306"/>
            <a:ext cx="4217543" cy="738664"/>
          </a:xfrm>
          <a:prstGeom prst="rect">
            <a:avLst/>
          </a:prstGeom>
          <a:solidFill>
            <a:srgbClr val="66FF66"/>
          </a:solidFill>
        </p:spPr>
        <p:txBody>
          <a:bodyPr wrap="square" rtlCol="0">
            <a:spAutoFit/>
          </a:bodyPr>
          <a:lstStyle/>
          <a:p>
            <a:pPr eaLnBrk="1" hangingPunct="1"/>
            <a:r>
              <a:rPr lang="en-US" altLang="en-US" sz="1400" i="1" dirty="0">
                <a:solidFill>
                  <a:srgbClr val="0000FF"/>
                </a:solidFill>
              </a:rPr>
              <a:t>Is PFV inevitably a blinding disease?</a:t>
            </a:r>
            <a:endParaRPr lang="en-US" altLang="en-US" sz="1400" i="1" dirty="0">
              <a:solidFill>
                <a:srgbClr val="66FF66"/>
              </a:solidFill>
            </a:endParaRPr>
          </a:p>
          <a:p>
            <a:pPr eaLnBrk="1" hangingPunct="1"/>
            <a:r>
              <a:rPr lang="en-US" altLang="en-US" sz="1400" dirty="0">
                <a:solidFill>
                  <a:srgbClr val="66FF66"/>
                </a:solidFill>
              </a:rPr>
              <a:t>No—early cataract extraction and </a:t>
            </a:r>
            <a:r>
              <a:rPr lang="en-US" altLang="en-US" sz="1400" dirty="0" err="1">
                <a:solidFill>
                  <a:srgbClr val="66FF66"/>
                </a:solidFill>
              </a:rPr>
              <a:t>membranectomy</a:t>
            </a:r>
            <a:r>
              <a:rPr lang="en-US" altLang="en-US" sz="1400" dirty="0">
                <a:solidFill>
                  <a:srgbClr val="66FF66"/>
                </a:solidFill>
              </a:rPr>
              <a:t> may salvage the eye and useful vision</a:t>
            </a:r>
          </a:p>
        </p:txBody>
      </p:sp>
    </p:spTree>
    <p:extLst>
      <p:ext uri="{BB962C8B-B14F-4D97-AF65-F5344CB8AC3E}">
        <p14:creationId xmlns:p14="http://schemas.microsoft.com/office/powerpoint/2010/main" val="1760319932"/>
      </p:ext>
    </p:extLst>
  </p:cSld>
  <p:clrMapOvr>
    <a:masterClrMapping/>
  </p:clrMapOvr>
</p:sld>
</file>

<file path=ppt/slides/slide2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Straight Arrow Connector 12">
            <a:extLst>
              <a:ext uri="{FF2B5EF4-FFF2-40B4-BE49-F238E27FC236}">
                <a16:creationId xmlns:a16="http://schemas.microsoft.com/office/drawing/2014/main" id="{A6DE2085-829C-480C-9216-69D6039C0A37}"/>
              </a:ext>
            </a:extLst>
          </p:cNvPr>
          <p:cNvCxnSpPr>
            <a:cxnSpLocks/>
          </p:cNvCxnSpPr>
          <p:nvPr/>
        </p:nvCxnSpPr>
        <p:spPr>
          <a:xfrm>
            <a:off x="6717173" y="1828800"/>
            <a:ext cx="0" cy="3462754"/>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43014" name="Text Box 6"/>
          <p:cNvSpPr txBox="1">
            <a:spLocks noChangeArrowheads="1"/>
          </p:cNvSpPr>
          <p:nvPr/>
        </p:nvSpPr>
        <p:spPr bwMode="auto">
          <a:xfrm>
            <a:off x="533400" y="2356376"/>
            <a:ext cx="1005403"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Lens-</a:t>
            </a:r>
          </a:p>
          <a:p>
            <a:pPr algn="ctr" eaLnBrk="1" hangingPunct="1">
              <a:lnSpc>
                <a:spcPct val="80000"/>
              </a:lnSpc>
              <a:spcBef>
                <a:spcPct val="0"/>
              </a:spcBef>
              <a:buClrTx/>
              <a:buSzTx/>
              <a:buFontTx/>
              <a:buNone/>
            </a:pPr>
            <a:r>
              <a:rPr lang="en-US" altLang="en-US" sz="1800" dirty="0">
                <a:solidFill>
                  <a:schemeClr val="bg1">
                    <a:lumMod val="75000"/>
                  </a:schemeClr>
                </a:solidFill>
              </a:rPr>
              <a:t>Induced</a:t>
            </a:r>
          </a:p>
        </p:txBody>
      </p:sp>
      <p:sp>
        <p:nvSpPr>
          <p:cNvPr id="43017" name="Text Box 14"/>
          <p:cNvSpPr txBox="1">
            <a:spLocks noChangeArrowheads="1"/>
          </p:cNvSpPr>
          <p:nvPr/>
        </p:nvSpPr>
        <p:spPr bwMode="auto">
          <a:xfrm>
            <a:off x="3026498" y="2365901"/>
            <a:ext cx="1633781"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Aphakic/</a:t>
            </a:r>
          </a:p>
          <a:p>
            <a:pPr algn="ctr" eaLnBrk="1" hangingPunct="1">
              <a:lnSpc>
                <a:spcPct val="80000"/>
              </a:lnSpc>
              <a:spcBef>
                <a:spcPct val="0"/>
              </a:spcBef>
              <a:buClrTx/>
              <a:buSzTx/>
              <a:buFontTx/>
              <a:buNone/>
            </a:pPr>
            <a:r>
              <a:rPr lang="en-US" altLang="en-US" sz="1800" dirty="0" err="1">
                <a:solidFill>
                  <a:schemeClr val="bg1">
                    <a:lumMod val="75000"/>
                  </a:schemeClr>
                </a:solidFill>
              </a:rPr>
              <a:t>Pseudophakic</a:t>
            </a:r>
            <a:endParaRPr lang="en-US" altLang="en-US" sz="1800" dirty="0">
              <a:solidFill>
                <a:schemeClr val="bg1">
                  <a:lumMod val="75000"/>
                </a:schemeClr>
              </a:solidFill>
            </a:endParaRPr>
          </a:p>
        </p:txBody>
      </p:sp>
      <p:sp>
        <p:nvSpPr>
          <p:cNvPr id="43031" name="Text Box 35"/>
          <p:cNvSpPr txBox="1">
            <a:spLocks noChangeArrowheads="1"/>
          </p:cNvSpPr>
          <p:nvPr/>
        </p:nvSpPr>
        <p:spPr bwMode="auto">
          <a:xfrm>
            <a:off x="1190847" y="1295400"/>
            <a:ext cx="2473754"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solidFill>
                  <a:schemeClr val="bg1">
                    <a:lumMod val="75000"/>
                  </a:schemeClr>
                </a:solidFill>
              </a:rPr>
              <a:t>w/ Pupillary Block</a:t>
            </a:r>
          </a:p>
        </p:txBody>
      </p:sp>
      <p:sp>
        <p:nvSpPr>
          <p:cNvPr id="43032" name="Text Box 36"/>
          <p:cNvSpPr txBox="1">
            <a:spLocks noChangeArrowheads="1"/>
          </p:cNvSpPr>
          <p:nvPr/>
        </p:nvSpPr>
        <p:spPr bwMode="auto">
          <a:xfrm>
            <a:off x="5181600" y="1295400"/>
            <a:ext cx="2630848"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t>w/o Pupillary Block</a:t>
            </a:r>
          </a:p>
        </p:txBody>
      </p:sp>
      <p:sp>
        <p:nvSpPr>
          <p:cNvPr id="49" name="Rectangle 2">
            <a:extLst>
              <a:ext uri="{FF2B5EF4-FFF2-40B4-BE49-F238E27FC236}">
                <a16:creationId xmlns:a16="http://schemas.microsoft.com/office/drawing/2014/main" id="{240EE5BF-F7D2-4FC8-A5DD-F6B5423153C6}"/>
              </a:ext>
            </a:extLst>
          </p:cNvPr>
          <p:cNvSpPr>
            <a:spLocks noGrp="1" noChangeArrowheads="1"/>
          </p:cNvSpPr>
          <p:nvPr>
            <p:ph type="title"/>
          </p:nvPr>
        </p:nvSpPr>
        <p:spPr>
          <a:xfrm>
            <a:off x="457200" y="304800"/>
            <a:ext cx="7543800" cy="563562"/>
          </a:xfrm>
        </p:spPr>
        <p:txBody>
          <a:bodyPr/>
          <a:lstStyle/>
          <a:p>
            <a:pPr eaLnBrk="1" hangingPunct="1"/>
            <a:r>
              <a:rPr lang="en-US" altLang="en-US" sz="3500" dirty="0"/>
              <a:t>A</a:t>
            </a:r>
          </a:p>
        </p:txBody>
      </p:sp>
      <p:sp>
        <p:nvSpPr>
          <p:cNvPr id="50" name="TextBox 49">
            <a:extLst>
              <a:ext uri="{FF2B5EF4-FFF2-40B4-BE49-F238E27FC236}">
                <a16:creationId xmlns:a16="http://schemas.microsoft.com/office/drawing/2014/main" id="{CF426230-46C8-405C-9015-99EF57762A2E}"/>
              </a:ext>
            </a:extLst>
          </p:cNvPr>
          <p:cNvSpPr txBox="1"/>
          <p:nvPr/>
        </p:nvSpPr>
        <p:spPr>
          <a:xfrm>
            <a:off x="2259496" y="189094"/>
            <a:ext cx="4607480" cy="400110"/>
          </a:xfrm>
          <a:prstGeom prst="rect">
            <a:avLst/>
          </a:prstGeom>
          <a:solidFill>
            <a:schemeClr val="accent1">
              <a:lumMod val="60000"/>
              <a:lumOff val="40000"/>
            </a:schemeClr>
          </a:solidFill>
        </p:spPr>
        <p:txBody>
          <a:bodyPr wrap="none" rtlCol="0">
            <a:spAutoFit/>
          </a:bodyPr>
          <a:lstStyle/>
          <a:p>
            <a:pPr algn="ctr"/>
            <a:r>
              <a:rPr lang="en-US" sz="2000" b="1" dirty="0"/>
              <a:t>Secondary Angle Closure Glaucoma</a:t>
            </a:r>
          </a:p>
        </p:txBody>
      </p:sp>
      <p:sp>
        <p:nvSpPr>
          <p:cNvPr id="2" name="TextBox 1">
            <a:extLst>
              <a:ext uri="{FF2B5EF4-FFF2-40B4-BE49-F238E27FC236}">
                <a16:creationId xmlns:a16="http://schemas.microsoft.com/office/drawing/2014/main" id="{A7E30BEC-923B-4C9A-A856-BDD0D882F6B8}"/>
              </a:ext>
            </a:extLst>
          </p:cNvPr>
          <p:cNvSpPr txBox="1"/>
          <p:nvPr/>
        </p:nvSpPr>
        <p:spPr>
          <a:xfrm>
            <a:off x="887305" y="2844119"/>
            <a:ext cx="1494320" cy="338554"/>
          </a:xfrm>
          <a:prstGeom prst="rect">
            <a:avLst/>
          </a:prstGeom>
          <a:noFill/>
        </p:spPr>
        <p:txBody>
          <a:bodyPr wrap="none" rtlCol="0">
            <a:spAutoFit/>
          </a:bodyPr>
          <a:lstStyle/>
          <a:p>
            <a:r>
              <a:rPr lang="en-US" sz="1600" dirty="0" err="1">
                <a:solidFill>
                  <a:schemeClr val="bg1">
                    <a:lumMod val="75000"/>
                  </a:schemeClr>
                </a:solidFill>
              </a:rPr>
              <a:t>Phacomorphic</a:t>
            </a:r>
            <a:endParaRPr lang="en-US" sz="1600" dirty="0">
              <a:solidFill>
                <a:schemeClr val="bg1">
                  <a:lumMod val="75000"/>
                </a:schemeClr>
              </a:solidFill>
            </a:endParaRPr>
          </a:p>
        </p:txBody>
      </p:sp>
      <p:sp>
        <p:nvSpPr>
          <p:cNvPr id="51" name="TextBox 50">
            <a:extLst>
              <a:ext uri="{FF2B5EF4-FFF2-40B4-BE49-F238E27FC236}">
                <a16:creationId xmlns:a16="http://schemas.microsoft.com/office/drawing/2014/main" id="{156069D4-340B-4160-A336-EBF73557CEE0}"/>
              </a:ext>
            </a:extLst>
          </p:cNvPr>
          <p:cNvSpPr txBox="1"/>
          <p:nvPr/>
        </p:nvSpPr>
        <p:spPr>
          <a:xfrm>
            <a:off x="884725" y="3175578"/>
            <a:ext cx="1402948" cy="338554"/>
          </a:xfrm>
          <a:prstGeom prst="rect">
            <a:avLst/>
          </a:prstGeom>
          <a:noFill/>
        </p:spPr>
        <p:txBody>
          <a:bodyPr wrap="none" rtlCol="0">
            <a:spAutoFit/>
          </a:bodyPr>
          <a:lstStyle/>
          <a:p>
            <a:r>
              <a:rPr lang="en-US" sz="1600" dirty="0">
                <a:solidFill>
                  <a:schemeClr val="bg1">
                    <a:lumMod val="75000"/>
                  </a:schemeClr>
                </a:solidFill>
              </a:rPr>
              <a:t>Ectopia </a:t>
            </a:r>
            <a:r>
              <a:rPr lang="en-US" sz="1600" dirty="0" err="1">
                <a:solidFill>
                  <a:schemeClr val="bg1">
                    <a:lumMod val="75000"/>
                  </a:schemeClr>
                </a:solidFill>
              </a:rPr>
              <a:t>lentis</a:t>
            </a:r>
            <a:endParaRPr lang="en-US" sz="1600" dirty="0">
              <a:solidFill>
                <a:schemeClr val="bg1">
                  <a:lumMod val="75000"/>
                </a:schemeClr>
              </a:solidFill>
            </a:endParaRPr>
          </a:p>
        </p:txBody>
      </p:sp>
      <p:cxnSp>
        <p:nvCxnSpPr>
          <p:cNvPr id="71" name="Straight Connector 70">
            <a:extLst>
              <a:ext uri="{FF2B5EF4-FFF2-40B4-BE49-F238E27FC236}">
                <a16:creationId xmlns:a16="http://schemas.microsoft.com/office/drawing/2014/main" id="{C104938D-BA8D-4E39-9D5F-9EE2012F2F3C}"/>
              </a:ext>
            </a:extLst>
          </p:cNvPr>
          <p:cNvCxnSpPr>
            <a:cxnSpLocks/>
          </p:cNvCxnSpPr>
          <p:nvPr/>
        </p:nvCxnSpPr>
        <p:spPr>
          <a:xfrm flipH="1">
            <a:off x="762665" y="3023488"/>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2A7E4E40-472F-4E50-8A7A-45C10FDD7171}"/>
              </a:ext>
            </a:extLst>
          </p:cNvPr>
          <p:cNvCxnSpPr>
            <a:cxnSpLocks/>
          </p:cNvCxnSpPr>
          <p:nvPr/>
        </p:nvCxnSpPr>
        <p:spPr>
          <a:xfrm flipH="1">
            <a:off x="762665" y="3347853"/>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C3924889-45B9-4383-9C9E-48F0A9C27AD8}"/>
              </a:ext>
            </a:extLst>
          </p:cNvPr>
          <p:cNvCxnSpPr>
            <a:cxnSpLocks/>
          </p:cNvCxnSpPr>
          <p:nvPr/>
        </p:nvCxnSpPr>
        <p:spPr>
          <a:xfrm flipH="1">
            <a:off x="748719" y="2838976"/>
            <a:ext cx="13947" cy="5088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 name="Straight Arrow Connector 5">
            <a:extLst>
              <a:ext uri="{FF2B5EF4-FFF2-40B4-BE49-F238E27FC236}">
                <a16:creationId xmlns:a16="http://schemas.microsoft.com/office/drawing/2014/main" id="{A3439F0C-5143-461F-8F3C-2E830785DEFC}"/>
              </a:ext>
            </a:extLst>
          </p:cNvPr>
          <p:cNvCxnSpPr>
            <a:stCxn id="50" idx="2"/>
          </p:cNvCxnSpPr>
          <p:nvPr/>
        </p:nvCxnSpPr>
        <p:spPr>
          <a:xfrm flipH="1">
            <a:off x="2971800" y="589204"/>
            <a:ext cx="1591436" cy="706196"/>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0" name="Straight Arrow Connector 9">
            <a:extLst>
              <a:ext uri="{FF2B5EF4-FFF2-40B4-BE49-F238E27FC236}">
                <a16:creationId xmlns:a16="http://schemas.microsoft.com/office/drawing/2014/main" id="{84DC796E-F6ED-4FBB-82D2-A260F480BF8A}"/>
              </a:ext>
            </a:extLst>
          </p:cNvPr>
          <p:cNvCxnSpPr>
            <a:cxnSpLocks/>
          </p:cNvCxnSpPr>
          <p:nvPr/>
        </p:nvCxnSpPr>
        <p:spPr>
          <a:xfrm>
            <a:off x="4572000" y="589204"/>
            <a:ext cx="1600200" cy="706196"/>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6" name="Straight Arrow Connector 25">
            <a:extLst>
              <a:ext uri="{FF2B5EF4-FFF2-40B4-BE49-F238E27FC236}">
                <a16:creationId xmlns:a16="http://schemas.microsoft.com/office/drawing/2014/main" id="{B70E0124-9B84-41A5-8D84-A66B7838A706}"/>
              </a:ext>
            </a:extLst>
          </p:cNvPr>
          <p:cNvCxnSpPr>
            <a:cxnSpLocks/>
          </p:cNvCxnSpPr>
          <p:nvPr/>
        </p:nvCxnSpPr>
        <p:spPr>
          <a:xfrm flipH="1">
            <a:off x="1159539" y="1828800"/>
            <a:ext cx="1290435" cy="478059"/>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28" name="Straight Arrow Connector 27">
            <a:extLst>
              <a:ext uri="{FF2B5EF4-FFF2-40B4-BE49-F238E27FC236}">
                <a16:creationId xmlns:a16="http://schemas.microsoft.com/office/drawing/2014/main" id="{567A4249-5C59-4416-8A8E-1C35913900AB}"/>
              </a:ext>
            </a:extLst>
          </p:cNvPr>
          <p:cNvCxnSpPr>
            <a:cxnSpLocks/>
          </p:cNvCxnSpPr>
          <p:nvPr/>
        </p:nvCxnSpPr>
        <p:spPr>
          <a:xfrm>
            <a:off x="2449973" y="1832208"/>
            <a:ext cx="1268784"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56" name="Text Box 6">
            <a:extLst>
              <a:ext uri="{FF2B5EF4-FFF2-40B4-BE49-F238E27FC236}">
                <a16:creationId xmlns:a16="http://schemas.microsoft.com/office/drawing/2014/main" id="{557983BD-9D64-49B9-A366-A08663B0451F}"/>
              </a:ext>
            </a:extLst>
          </p:cNvPr>
          <p:cNvSpPr txBox="1">
            <a:spLocks noChangeArrowheads="1"/>
          </p:cNvSpPr>
          <p:nvPr/>
        </p:nvSpPr>
        <p:spPr bwMode="auto">
          <a:xfrm>
            <a:off x="5029200" y="2356376"/>
            <a:ext cx="813043"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r" eaLnBrk="1" hangingPunct="1">
              <a:lnSpc>
                <a:spcPct val="80000"/>
              </a:lnSpc>
              <a:spcBef>
                <a:spcPct val="0"/>
              </a:spcBef>
              <a:buClrTx/>
              <a:buSzTx/>
              <a:buFontTx/>
              <a:buNone/>
            </a:pPr>
            <a:r>
              <a:rPr lang="en-US" altLang="en-US" sz="1800" dirty="0"/>
              <a:t>‘Push’</a:t>
            </a:r>
          </a:p>
        </p:txBody>
      </p:sp>
      <p:sp>
        <p:nvSpPr>
          <p:cNvPr id="57" name="Text Box 14">
            <a:extLst>
              <a:ext uri="{FF2B5EF4-FFF2-40B4-BE49-F238E27FC236}">
                <a16:creationId xmlns:a16="http://schemas.microsoft.com/office/drawing/2014/main" id="{5DAFA1C1-3A29-4C27-A379-663FDD22E326}"/>
              </a:ext>
            </a:extLst>
          </p:cNvPr>
          <p:cNvSpPr txBox="1">
            <a:spLocks noChangeArrowheads="1"/>
          </p:cNvSpPr>
          <p:nvPr/>
        </p:nvSpPr>
        <p:spPr bwMode="auto">
          <a:xfrm>
            <a:off x="7620000" y="2365901"/>
            <a:ext cx="671979"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‘Pull’</a:t>
            </a:r>
          </a:p>
        </p:txBody>
      </p:sp>
      <p:cxnSp>
        <p:nvCxnSpPr>
          <p:cNvPr id="58" name="Straight Arrow Connector 57">
            <a:extLst>
              <a:ext uri="{FF2B5EF4-FFF2-40B4-BE49-F238E27FC236}">
                <a16:creationId xmlns:a16="http://schemas.microsoft.com/office/drawing/2014/main" id="{E874FEE9-46BD-46A3-90A3-DE7CC220FBFF}"/>
              </a:ext>
            </a:extLst>
          </p:cNvPr>
          <p:cNvCxnSpPr>
            <a:cxnSpLocks/>
          </p:cNvCxnSpPr>
          <p:nvPr/>
        </p:nvCxnSpPr>
        <p:spPr>
          <a:xfrm flipH="1">
            <a:off x="5867400" y="1828800"/>
            <a:ext cx="849775" cy="477455"/>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59" name="Straight Arrow Connector 58">
            <a:extLst>
              <a:ext uri="{FF2B5EF4-FFF2-40B4-BE49-F238E27FC236}">
                <a16:creationId xmlns:a16="http://schemas.microsoft.com/office/drawing/2014/main" id="{C370A4A1-FE96-4E70-B89E-839542A5E241}"/>
              </a:ext>
            </a:extLst>
          </p:cNvPr>
          <p:cNvCxnSpPr>
            <a:cxnSpLocks/>
          </p:cNvCxnSpPr>
          <p:nvPr/>
        </p:nvCxnSpPr>
        <p:spPr>
          <a:xfrm>
            <a:off x="6717173" y="1832208"/>
            <a:ext cx="902827" cy="474047"/>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101" name="Text Box 42">
            <a:extLst>
              <a:ext uri="{FF2B5EF4-FFF2-40B4-BE49-F238E27FC236}">
                <a16:creationId xmlns:a16="http://schemas.microsoft.com/office/drawing/2014/main" id="{334BC1A9-19DE-4364-B6DD-2EE35901B8C6}"/>
              </a:ext>
            </a:extLst>
          </p:cNvPr>
          <p:cNvSpPr txBox="1">
            <a:spLocks noChangeArrowheads="1"/>
          </p:cNvSpPr>
          <p:nvPr/>
        </p:nvSpPr>
        <p:spPr bwMode="auto">
          <a:xfrm>
            <a:off x="5551406" y="3192546"/>
            <a:ext cx="2276072"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ERD/choroidal effusion</a:t>
            </a:r>
          </a:p>
        </p:txBody>
      </p:sp>
      <p:sp>
        <p:nvSpPr>
          <p:cNvPr id="103" name="Text Box 47">
            <a:extLst>
              <a:ext uri="{FF2B5EF4-FFF2-40B4-BE49-F238E27FC236}">
                <a16:creationId xmlns:a16="http://schemas.microsoft.com/office/drawing/2014/main" id="{B8E0D8FB-F6B2-4B80-97DB-EF49CE3BCD2B}"/>
              </a:ext>
            </a:extLst>
          </p:cNvPr>
          <p:cNvSpPr txBox="1">
            <a:spLocks noChangeArrowheads="1"/>
          </p:cNvSpPr>
          <p:nvPr/>
        </p:nvSpPr>
        <p:spPr bwMode="auto">
          <a:xfrm>
            <a:off x="5543446" y="4055146"/>
            <a:ext cx="1619354"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err="1">
                <a:solidFill>
                  <a:schemeClr val="bg1">
                    <a:lumMod val="75000"/>
                  </a:schemeClr>
                </a:solidFill>
              </a:rPr>
              <a:t>Nanophthalmos</a:t>
            </a:r>
            <a:endParaRPr lang="en-US" altLang="en-US" sz="1600" dirty="0">
              <a:solidFill>
                <a:schemeClr val="bg1">
                  <a:lumMod val="75000"/>
                </a:schemeClr>
              </a:solidFill>
            </a:endParaRPr>
          </a:p>
        </p:txBody>
      </p:sp>
      <p:cxnSp>
        <p:nvCxnSpPr>
          <p:cNvPr id="104" name="Straight Connector 103">
            <a:extLst>
              <a:ext uri="{FF2B5EF4-FFF2-40B4-BE49-F238E27FC236}">
                <a16:creationId xmlns:a16="http://schemas.microsoft.com/office/drawing/2014/main" id="{49D87D4A-E317-4446-9B95-5184CB3968F3}"/>
              </a:ext>
            </a:extLst>
          </p:cNvPr>
          <p:cNvCxnSpPr>
            <a:cxnSpLocks/>
          </p:cNvCxnSpPr>
          <p:nvPr/>
        </p:nvCxnSpPr>
        <p:spPr>
          <a:xfrm flipH="1">
            <a:off x="5316229" y="2667000"/>
            <a:ext cx="7397" cy="2531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5" name="Straight Connector 104">
            <a:extLst>
              <a:ext uri="{FF2B5EF4-FFF2-40B4-BE49-F238E27FC236}">
                <a16:creationId xmlns:a16="http://schemas.microsoft.com/office/drawing/2014/main" id="{F40B6D71-75A8-4A88-864D-00D14C2F710D}"/>
              </a:ext>
            </a:extLst>
          </p:cNvPr>
          <p:cNvCxnSpPr/>
          <p:nvPr/>
        </p:nvCxnSpPr>
        <p:spPr>
          <a:xfrm flipH="1">
            <a:off x="5323624" y="2832814"/>
            <a:ext cx="24447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6" name="Straight Connector 105">
            <a:extLst>
              <a:ext uri="{FF2B5EF4-FFF2-40B4-BE49-F238E27FC236}">
                <a16:creationId xmlns:a16="http://schemas.microsoft.com/office/drawing/2014/main" id="{010BF7B2-AA07-4DCF-822D-E2DB5CC0BF59}"/>
              </a:ext>
            </a:extLst>
          </p:cNvPr>
          <p:cNvCxnSpPr/>
          <p:nvPr/>
        </p:nvCxnSpPr>
        <p:spPr>
          <a:xfrm flipH="1">
            <a:off x="5323624" y="3360065"/>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a:extLst>
              <a:ext uri="{FF2B5EF4-FFF2-40B4-BE49-F238E27FC236}">
                <a16:creationId xmlns:a16="http://schemas.microsoft.com/office/drawing/2014/main" id="{BAC8035C-3999-4C31-93CD-6C0D2ADEB73B}"/>
              </a:ext>
            </a:extLst>
          </p:cNvPr>
          <p:cNvCxnSpPr/>
          <p:nvPr/>
        </p:nvCxnSpPr>
        <p:spPr>
          <a:xfrm flipH="1">
            <a:off x="5323536" y="3786938"/>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8" name="Straight Connector 107">
            <a:extLst>
              <a:ext uri="{FF2B5EF4-FFF2-40B4-BE49-F238E27FC236}">
                <a16:creationId xmlns:a16="http://schemas.microsoft.com/office/drawing/2014/main" id="{DB64CAEE-69B4-426A-8A5B-D1269DBF0F66}"/>
              </a:ext>
            </a:extLst>
          </p:cNvPr>
          <p:cNvCxnSpPr/>
          <p:nvPr/>
        </p:nvCxnSpPr>
        <p:spPr>
          <a:xfrm flipH="1">
            <a:off x="5327493" y="4249152"/>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12" name="Straight Connector 111">
            <a:extLst>
              <a:ext uri="{FF2B5EF4-FFF2-40B4-BE49-F238E27FC236}">
                <a16:creationId xmlns:a16="http://schemas.microsoft.com/office/drawing/2014/main" id="{99A16C30-4BE4-48E5-8B65-0C5F3039B8DC}"/>
              </a:ext>
            </a:extLst>
          </p:cNvPr>
          <p:cNvCxnSpPr/>
          <p:nvPr/>
        </p:nvCxnSpPr>
        <p:spPr>
          <a:xfrm flipH="1">
            <a:off x="5333455" y="5181600"/>
            <a:ext cx="24447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13" name="Text Box 42">
            <a:extLst>
              <a:ext uri="{FF2B5EF4-FFF2-40B4-BE49-F238E27FC236}">
                <a16:creationId xmlns:a16="http://schemas.microsoft.com/office/drawing/2014/main" id="{056DFFD9-3CA2-42E7-90FE-4F14522E3504}"/>
              </a:ext>
            </a:extLst>
          </p:cNvPr>
          <p:cNvSpPr txBox="1">
            <a:spLocks noChangeArrowheads="1"/>
          </p:cNvSpPr>
          <p:nvPr/>
        </p:nvSpPr>
        <p:spPr bwMode="auto">
          <a:xfrm>
            <a:off x="5533954" y="3623846"/>
            <a:ext cx="1563248"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Retinal surgery</a:t>
            </a:r>
          </a:p>
        </p:txBody>
      </p:sp>
      <p:sp>
        <p:nvSpPr>
          <p:cNvPr id="118" name="Text Box 47">
            <a:extLst>
              <a:ext uri="{FF2B5EF4-FFF2-40B4-BE49-F238E27FC236}">
                <a16:creationId xmlns:a16="http://schemas.microsoft.com/office/drawing/2014/main" id="{3F59D898-ECAD-49F0-9425-2A1BC8DDA7B5}"/>
              </a:ext>
            </a:extLst>
          </p:cNvPr>
          <p:cNvSpPr txBox="1">
            <a:spLocks noChangeArrowheads="1"/>
          </p:cNvSpPr>
          <p:nvPr/>
        </p:nvSpPr>
        <p:spPr bwMode="auto">
          <a:xfrm>
            <a:off x="5523688" y="4538246"/>
            <a:ext cx="1414170"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Drug-induced</a:t>
            </a:r>
          </a:p>
        </p:txBody>
      </p:sp>
      <p:sp>
        <p:nvSpPr>
          <p:cNvPr id="121" name="Text Box 45">
            <a:extLst>
              <a:ext uri="{FF2B5EF4-FFF2-40B4-BE49-F238E27FC236}">
                <a16:creationId xmlns:a16="http://schemas.microsoft.com/office/drawing/2014/main" id="{261B7576-5E47-4AEB-A7FB-9A1B9ECB52C4}"/>
              </a:ext>
            </a:extLst>
          </p:cNvPr>
          <p:cNvSpPr txBox="1">
            <a:spLocks noChangeArrowheads="1"/>
          </p:cNvSpPr>
          <p:nvPr/>
        </p:nvSpPr>
        <p:spPr bwMode="auto">
          <a:xfrm>
            <a:off x="5523688" y="5013493"/>
            <a:ext cx="582211"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b="1" dirty="0">
                <a:solidFill>
                  <a:srgbClr val="002060"/>
                </a:solidFill>
              </a:rPr>
              <a:t>PFV</a:t>
            </a:r>
          </a:p>
        </p:txBody>
      </p:sp>
      <p:sp>
        <p:nvSpPr>
          <p:cNvPr id="16" name="TextBox 15">
            <a:extLst>
              <a:ext uri="{FF2B5EF4-FFF2-40B4-BE49-F238E27FC236}">
                <a16:creationId xmlns:a16="http://schemas.microsoft.com/office/drawing/2014/main" id="{984E008D-FBBA-42B4-940E-EA26772E0161}"/>
              </a:ext>
            </a:extLst>
          </p:cNvPr>
          <p:cNvSpPr txBox="1"/>
          <p:nvPr/>
        </p:nvSpPr>
        <p:spPr>
          <a:xfrm>
            <a:off x="6230528" y="5257800"/>
            <a:ext cx="1326004" cy="369332"/>
          </a:xfrm>
          <a:prstGeom prst="rect">
            <a:avLst/>
          </a:prstGeom>
          <a:noFill/>
        </p:spPr>
        <p:txBody>
          <a:bodyPr wrap="none" rtlCol="0">
            <a:spAutoFit/>
          </a:bodyPr>
          <a:lstStyle/>
          <a:p>
            <a:pPr algn="ctr"/>
            <a:r>
              <a:rPr lang="en-US" dirty="0">
                <a:solidFill>
                  <a:schemeClr val="bg1">
                    <a:lumMod val="75000"/>
                  </a:schemeClr>
                </a:solidFill>
              </a:rPr>
              <a:t>Both/Either</a:t>
            </a:r>
          </a:p>
        </p:txBody>
      </p:sp>
      <p:cxnSp>
        <p:nvCxnSpPr>
          <p:cNvPr id="125" name="Straight Connector 124">
            <a:extLst>
              <a:ext uri="{FF2B5EF4-FFF2-40B4-BE49-F238E27FC236}">
                <a16:creationId xmlns:a16="http://schemas.microsoft.com/office/drawing/2014/main" id="{01138141-D318-4ED7-A7FE-D8F2155CE890}"/>
              </a:ext>
            </a:extLst>
          </p:cNvPr>
          <p:cNvCxnSpPr/>
          <p:nvPr/>
        </p:nvCxnSpPr>
        <p:spPr>
          <a:xfrm flipH="1">
            <a:off x="5334000" y="4724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00" name="Text Box 23">
            <a:extLst>
              <a:ext uri="{FF2B5EF4-FFF2-40B4-BE49-F238E27FC236}">
                <a16:creationId xmlns:a16="http://schemas.microsoft.com/office/drawing/2014/main" id="{D8F2FCFF-2984-4836-B000-9C5601A8EAAA}"/>
              </a:ext>
            </a:extLst>
          </p:cNvPr>
          <p:cNvSpPr txBox="1">
            <a:spLocks noChangeArrowheads="1"/>
          </p:cNvSpPr>
          <p:nvPr/>
        </p:nvSpPr>
        <p:spPr bwMode="auto">
          <a:xfrm>
            <a:off x="5530369" y="2667000"/>
            <a:ext cx="2143536"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Aqueous misdirection</a:t>
            </a:r>
          </a:p>
        </p:txBody>
      </p:sp>
      <p:sp>
        <p:nvSpPr>
          <p:cNvPr id="36" name="Text Box 12">
            <a:extLst>
              <a:ext uri="{FF2B5EF4-FFF2-40B4-BE49-F238E27FC236}">
                <a16:creationId xmlns:a16="http://schemas.microsoft.com/office/drawing/2014/main" id="{071993ED-7224-452A-B759-2B89E53520F6}"/>
              </a:ext>
            </a:extLst>
          </p:cNvPr>
          <p:cNvSpPr txBox="1">
            <a:spLocks noChangeArrowheads="1"/>
          </p:cNvSpPr>
          <p:nvPr/>
        </p:nvSpPr>
        <p:spPr bwMode="auto">
          <a:xfrm>
            <a:off x="228600" y="1706463"/>
            <a:ext cx="4797334" cy="4770537"/>
          </a:xfrm>
          <a:prstGeom prst="rect">
            <a:avLst/>
          </a:prstGeom>
          <a:solidFill>
            <a:srgbClr val="FF99FF"/>
          </a:solidFill>
          <a:ln w="9525">
            <a:noFill/>
            <a:miter lim="800000"/>
            <a:headEnd/>
            <a:tailEnd/>
          </a:ln>
          <a:effec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i="1" dirty="0">
                <a:solidFill>
                  <a:schemeClr val="bg1">
                    <a:lumMod val="65000"/>
                  </a:schemeClr>
                </a:solidFill>
              </a:rPr>
              <a:t>What does </a:t>
            </a:r>
            <a:r>
              <a:rPr lang="en-US" altLang="en-US" sz="1600" dirty="0">
                <a:solidFill>
                  <a:schemeClr val="bg1">
                    <a:lumMod val="65000"/>
                  </a:schemeClr>
                </a:solidFill>
              </a:rPr>
              <a:t>PFV</a:t>
            </a:r>
            <a:r>
              <a:rPr lang="en-US" altLang="en-US" sz="1600" i="1" dirty="0">
                <a:solidFill>
                  <a:schemeClr val="bg1">
                    <a:lumMod val="65000"/>
                  </a:schemeClr>
                </a:solidFill>
              </a:rPr>
              <a:t> stand for in this context?</a:t>
            </a:r>
          </a:p>
          <a:p>
            <a:pPr eaLnBrk="1" hangingPunct="1">
              <a:spcBef>
                <a:spcPct val="0"/>
              </a:spcBef>
              <a:buClrTx/>
              <a:buSzTx/>
              <a:buFontTx/>
              <a:buNone/>
            </a:pPr>
            <a:r>
              <a:rPr lang="en-US" altLang="en-US" sz="1600" dirty="0">
                <a:solidFill>
                  <a:schemeClr val="bg1">
                    <a:lumMod val="65000"/>
                  </a:schemeClr>
                </a:solidFill>
              </a:rPr>
              <a:t>Persistent fetal vasculature</a:t>
            </a:r>
          </a:p>
          <a:p>
            <a:pPr eaLnBrk="1" hangingPunct="1">
              <a:spcBef>
                <a:spcPct val="0"/>
              </a:spcBef>
              <a:buClrTx/>
              <a:buSzTx/>
              <a:buFontTx/>
              <a:buNone/>
            </a:pPr>
            <a:endParaRPr lang="en-US" altLang="en-US" sz="1600" dirty="0">
              <a:solidFill>
                <a:schemeClr val="bg1">
                  <a:lumMod val="65000"/>
                </a:schemeClr>
              </a:solidFill>
            </a:endParaRPr>
          </a:p>
          <a:p>
            <a:pPr eaLnBrk="1" hangingPunct="1">
              <a:spcBef>
                <a:spcPct val="0"/>
              </a:spcBef>
              <a:buClrTx/>
              <a:buSzTx/>
              <a:buFontTx/>
              <a:buNone/>
            </a:pPr>
            <a:r>
              <a:rPr lang="en-US" altLang="en-US" sz="1600" i="1" dirty="0">
                <a:solidFill>
                  <a:schemeClr val="bg1">
                    <a:lumMod val="65000"/>
                  </a:schemeClr>
                </a:solidFill>
              </a:rPr>
              <a:t>PFV comes in two forms—what are they?</a:t>
            </a:r>
          </a:p>
          <a:p>
            <a:pPr eaLnBrk="1" hangingPunct="1">
              <a:spcBef>
                <a:spcPct val="0"/>
              </a:spcBef>
              <a:buClrTx/>
              <a:buSzTx/>
              <a:buFontTx/>
              <a:buNone/>
            </a:pPr>
            <a:r>
              <a:rPr lang="en-US" altLang="en-US" sz="1600" dirty="0">
                <a:solidFill>
                  <a:schemeClr val="bg1">
                    <a:lumMod val="65000"/>
                  </a:schemeClr>
                </a:solidFill>
              </a:rPr>
              <a:t>Anterior and posterior</a:t>
            </a:r>
          </a:p>
          <a:p>
            <a:pPr eaLnBrk="1" hangingPunct="1">
              <a:spcBef>
                <a:spcPct val="0"/>
              </a:spcBef>
              <a:buClrTx/>
              <a:buSzTx/>
              <a:buFontTx/>
              <a:buNone/>
            </a:pPr>
            <a:endParaRPr lang="en-US" altLang="en-US" sz="1600" dirty="0">
              <a:solidFill>
                <a:schemeClr val="bg1">
                  <a:lumMod val="65000"/>
                </a:schemeClr>
              </a:solidFill>
            </a:endParaRPr>
          </a:p>
          <a:p>
            <a:pPr eaLnBrk="1" hangingPunct="1">
              <a:spcBef>
                <a:spcPct val="0"/>
              </a:spcBef>
              <a:buClrTx/>
              <a:buSzTx/>
              <a:buFontTx/>
              <a:buNone/>
            </a:pPr>
            <a:r>
              <a:rPr lang="en-US" altLang="en-US" sz="1600" i="1" dirty="0">
                <a:solidFill>
                  <a:schemeClr val="bg1">
                    <a:lumMod val="65000"/>
                  </a:schemeClr>
                </a:solidFill>
              </a:rPr>
              <a:t>Which form can cause secondary ACG?</a:t>
            </a:r>
          </a:p>
          <a:p>
            <a:pPr eaLnBrk="1" hangingPunct="1">
              <a:spcBef>
                <a:spcPct val="0"/>
              </a:spcBef>
              <a:buClrTx/>
              <a:buSzTx/>
              <a:buFontTx/>
              <a:buNone/>
            </a:pPr>
            <a:r>
              <a:rPr lang="en-US" altLang="en-US" sz="1600" dirty="0">
                <a:solidFill>
                  <a:schemeClr val="bg1">
                    <a:lumMod val="65000"/>
                  </a:schemeClr>
                </a:solidFill>
              </a:rPr>
              <a:t>The anterior</a:t>
            </a:r>
          </a:p>
          <a:p>
            <a:pPr eaLnBrk="1" hangingPunct="1">
              <a:spcBef>
                <a:spcPct val="0"/>
              </a:spcBef>
              <a:buClrTx/>
              <a:buSzTx/>
              <a:buFontTx/>
              <a:buNone/>
            </a:pPr>
            <a:endParaRPr lang="en-US" altLang="en-US" sz="1600" i="1" dirty="0">
              <a:solidFill>
                <a:schemeClr val="bg1">
                  <a:lumMod val="65000"/>
                </a:schemeClr>
              </a:solidFill>
            </a:endParaRPr>
          </a:p>
          <a:p>
            <a:pPr eaLnBrk="1" hangingPunct="1">
              <a:spcBef>
                <a:spcPct val="0"/>
              </a:spcBef>
              <a:buClrTx/>
              <a:buSzTx/>
              <a:buFontTx/>
              <a:buNone/>
            </a:pPr>
            <a:r>
              <a:rPr lang="en-US" altLang="en-US" sz="1600" i="1" dirty="0">
                <a:solidFill>
                  <a:schemeClr val="bg1">
                    <a:lumMod val="65000"/>
                  </a:schemeClr>
                </a:solidFill>
              </a:rPr>
              <a:t>In general terms, how does anterior PFV manifest?</a:t>
            </a:r>
          </a:p>
          <a:p>
            <a:pPr eaLnBrk="1" hangingPunct="1">
              <a:spcBef>
                <a:spcPct val="0"/>
              </a:spcBef>
              <a:buClrTx/>
              <a:buSzTx/>
              <a:buFontTx/>
              <a:buNone/>
            </a:pPr>
            <a:r>
              <a:rPr lang="en-US" altLang="en-US" sz="1600" dirty="0">
                <a:solidFill>
                  <a:schemeClr val="bg1">
                    <a:lumMod val="65000"/>
                  </a:schemeClr>
                </a:solidFill>
              </a:rPr>
              <a:t>As a retrolental fibrovascular membrane that contracts over time, in the process shallowing the AC angle</a:t>
            </a:r>
          </a:p>
          <a:p>
            <a:pPr eaLnBrk="1" hangingPunct="1">
              <a:spcBef>
                <a:spcPct val="0"/>
              </a:spcBef>
              <a:buClrTx/>
              <a:buSzTx/>
              <a:buFontTx/>
              <a:buNone/>
            </a:pPr>
            <a:endParaRPr lang="en-US" altLang="en-US" sz="1600" i="1" dirty="0">
              <a:solidFill>
                <a:schemeClr val="bg1">
                  <a:lumMod val="65000"/>
                </a:schemeClr>
              </a:solidFill>
            </a:endParaRPr>
          </a:p>
          <a:p>
            <a:pPr eaLnBrk="1" hangingPunct="1">
              <a:spcBef>
                <a:spcPct val="0"/>
              </a:spcBef>
              <a:buClrTx/>
              <a:buSzTx/>
              <a:buFontTx/>
              <a:buNone/>
            </a:pPr>
            <a:r>
              <a:rPr lang="en-US" altLang="en-US" sz="1600" i="1" dirty="0">
                <a:solidFill>
                  <a:schemeClr val="bg1">
                    <a:lumMod val="65000"/>
                  </a:schemeClr>
                </a:solidFill>
              </a:rPr>
              <a:t>What is the inheritance pattern for PFV?</a:t>
            </a:r>
          </a:p>
          <a:p>
            <a:pPr eaLnBrk="1" hangingPunct="1">
              <a:spcBef>
                <a:spcPct val="0"/>
              </a:spcBef>
              <a:buClrTx/>
              <a:buSzTx/>
              <a:buFontTx/>
              <a:buNone/>
            </a:pPr>
            <a:r>
              <a:rPr lang="en-US" altLang="en-US" sz="1600" dirty="0">
                <a:solidFill>
                  <a:schemeClr val="bg1">
                    <a:lumMod val="65000"/>
                  </a:schemeClr>
                </a:solidFill>
              </a:rPr>
              <a:t>None (it is sporadic)</a:t>
            </a:r>
          </a:p>
          <a:p>
            <a:pPr eaLnBrk="1" hangingPunct="1">
              <a:spcBef>
                <a:spcPct val="0"/>
              </a:spcBef>
              <a:buClrTx/>
              <a:buSzTx/>
              <a:buFontTx/>
              <a:buNone/>
            </a:pPr>
            <a:endParaRPr lang="en-US" altLang="en-US" sz="1600" dirty="0">
              <a:solidFill>
                <a:schemeClr val="bg1">
                  <a:lumMod val="65000"/>
                </a:schemeClr>
              </a:solidFill>
            </a:endParaRPr>
          </a:p>
          <a:p>
            <a:pPr eaLnBrk="1" hangingPunct="1">
              <a:spcBef>
                <a:spcPct val="0"/>
              </a:spcBef>
              <a:buClrTx/>
              <a:buSzTx/>
              <a:buFontTx/>
              <a:buNone/>
            </a:pPr>
            <a:r>
              <a:rPr lang="en-US" altLang="en-US" sz="1600" i="1" dirty="0">
                <a:solidFill>
                  <a:schemeClr val="bg1">
                    <a:lumMod val="65000"/>
                  </a:schemeClr>
                </a:solidFill>
              </a:rPr>
              <a:t>Does it present unilaterally, or bilaterally?</a:t>
            </a:r>
          </a:p>
          <a:p>
            <a:pPr eaLnBrk="1" hangingPunct="1">
              <a:spcBef>
                <a:spcPct val="0"/>
              </a:spcBef>
              <a:buClrTx/>
              <a:buSzTx/>
              <a:buFontTx/>
              <a:buNone/>
            </a:pPr>
            <a:r>
              <a:rPr lang="en-US" altLang="en-US" sz="1600" dirty="0">
                <a:solidFill>
                  <a:schemeClr val="bg1">
                    <a:lumMod val="65000"/>
                  </a:schemeClr>
                </a:solidFill>
              </a:rPr>
              <a:t>It is unilateral in  90%  of cases</a:t>
            </a:r>
          </a:p>
        </p:txBody>
      </p:sp>
      <p:sp>
        <p:nvSpPr>
          <p:cNvPr id="38" name="Oval 37">
            <a:extLst>
              <a:ext uri="{FF2B5EF4-FFF2-40B4-BE49-F238E27FC236}">
                <a16:creationId xmlns:a16="http://schemas.microsoft.com/office/drawing/2014/main" id="{1B858FCB-C411-4AE3-B331-4E8A3BAC38F9}"/>
              </a:ext>
            </a:extLst>
          </p:cNvPr>
          <p:cNvSpPr/>
          <p:nvPr/>
        </p:nvSpPr>
        <p:spPr>
          <a:xfrm>
            <a:off x="5486400" y="4983246"/>
            <a:ext cx="664262" cy="396707"/>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TextBox 38">
            <a:extLst>
              <a:ext uri="{FF2B5EF4-FFF2-40B4-BE49-F238E27FC236}">
                <a16:creationId xmlns:a16="http://schemas.microsoft.com/office/drawing/2014/main" id="{606D4A6F-8C69-4E83-A95C-6F2759A7FBEE}"/>
              </a:ext>
            </a:extLst>
          </p:cNvPr>
          <p:cNvSpPr txBox="1"/>
          <p:nvPr/>
        </p:nvSpPr>
        <p:spPr>
          <a:xfrm>
            <a:off x="3822018" y="5578306"/>
            <a:ext cx="4217543" cy="738664"/>
          </a:xfrm>
          <a:prstGeom prst="rect">
            <a:avLst/>
          </a:prstGeom>
          <a:solidFill>
            <a:srgbClr val="66FF66"/>
          </a:solidFill>
        </p:spPr>
        <p:txBody>
          <a:bodyPr wrap="square" rtlCol="0">
            <a:spAutoFit/>
          </a:bodyPr>
          <a:lstStyle/>
          <a:p>
            <a:pPr eaLnBrk="1" hangingPunct="1"/>
            <a:r>
              <a:rPr lang="en-US" altLang="en-US" sz="1400" i="1" dirty="0">
                <a:solidFill>
                  <a:srgbClr val="0000FF"/>
                </a:solidFill>
              </a:rPr>
              <a:t>Is PFV inevitably a blinding disease?</a:t>
            </a:r>
          </a:p>
          <a:p>
            <a:pPr eaLnBrk="1" hangingPunct="1"/>
            <a:r>
              <a:rPr lang="en-US" altLang="en-US" sz="1400" dirty="0">
                <a:solidFill>
                  <a:srgbClr val="0000FF"/>
                </a:solidFill>
              </a:rPr>
              <a:t>No—early cataract extraction and </a:t>
            </a:r>
            <a:r>
              <a:rPr lang="en-US" altLang="en-US" sz="1400" dirty="0" err="1">
                <a:solidFill>
                  <a:srgbClr val="0000FF"/>
                </a:solidFill>
              </a:rPr>
              <a:t>membranectomy</a:t>
            </a:r>
            <a:r>
              <a:rPr lang="en-US" altLang="en-US" sz="1400" dirty="0">
                <a:solidFill>
                  <a:srgbClr val="0000FF"/>
                </a:solidFill>
              </a:rPr>
              <a:t> may salvage the eye and useful vision</a:t>
            </a:r>
          </a:p>
        </p:txBody>
      </p:sp>
    </p:spTree>
    <p:extLst>
      <p:ext uri="{BB962C8B-B14F-4D97-AF65-F5344CB8AC3E}">
        <p14:creationId xmlns:p14="http://schemas.microsoft.com/office/powerpoint/2010/main" val="653785116"/>
      </p:ext>
    </p:extLst>
  </p:cSld>
  <p:clrMapOvr>
    <a:masterClrMapping/>
  </p:clrMapOvr>
</p:sld>
</file>

<file path=ppt/slides/slide2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Straight Arrow Connector 12">
            <a:extLst>
              <a:ext uri="{FF2B5EF4-FFF2-40B4-BE49-F238E27FC236}">
                <a16:creationId xmlns:a16="http://schemas.microsoft.com/office/drawing/2014/main" id="{A6DE2085-829C-480C-9216-69D6039C0A37}"/>
              </a:ext>
            </a:extLst>
          </p:cNvPr>
          <p:cNvCxnSpPr>
            <a:cxnSpLocks/>
          </p:cNvCxnSpPr>
          <p:nvPr/>
        </p:nvCxnSpPr>
        <p:spPr>
          <a:xfrm>
            <a:off x="6717173" y="1828800"/>
            <a:ext cx="0" cy="3462754"/>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43014" name="Text Box 6"/>
          <p:cNvSpPr txBox="1">
            <a:spLocks noChangeArrowheads="1"/>
          </p:cNvSpPr>
          <p:nvPr/>
        </p:nvSpPr>
        <p:spPr bwMode="auto">
          <a:xfrm>
            <a:off x="533400" y="2356376"/>
            <a:ext cx="1005403"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Lens-</a:t>
            </a:r>
          </a:p>
          <a:p>
            <a:pPr algn="ctr" eaLnBrk="1" hangingPunct="1">
              <a:lnSpc>
                <a:spcPct val="80000"/>
              </a:lnSpc>
              <a:spcBef>
                <a:spcPct val="0"/>
              </a:spcBef>
              <a:buClrTx/>
              <a:buSzTx/>
              <a:buFontTx/>
              <a:buNone/>
            </a:pPr>
            <a:r>
              <a:rPr lang="en-US" altLang="en-US" sz="1800" dirty="0">
                <a:solidFill>
                  <a:schemeClr val="bg1">
                    <a:lumMod val="75000"/>
                  </a:schemeClr>
                </a:solidFill>
              </a:rPr>
              <a:t>Induced</a:t>
            </a:r>
          </a:p>
        </p:txBody>
      </p:sp>
      <p:sp>
        <p:nvSpPr>
          <p:cNvPr id="43017" name="Text Box 14"/>
          <p:cNvSpPr txBox="1">
            <a:spLocks noChangeArrowheads="1"/>
          </p:cNvSpPr>
          <p:nvPr/>
        </p:nvSpPr>
        <p:spPr bwMode="auto">
          <a:xfrm>
            <a:off x="3026498" y="2365901"/>
            <a:ext cx="1633781"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Aphakic/</a:t>
            </a:r>
          </a:p>
          <a:p>
            <a:pPr algn="ctr" eaLnBrk="1" hangingPunct="1">
              <a:lnSpc>
                <a:spcPct val="80000"/>
              </a:lnSpc>
              <a:spcBef>
                <a:spcPct val="0"/>
              </a:spcBef>
              <a:buClrTx/>
              <a:buSzTx/>
              <a:buFontTx/>
              <a:buNone/>
            </a:pPr>
            <a:r>
              <a:rPr lang="en-US" altLang="en-US" sz="1800" dirty="0" err="1">
                <a:solidFill>
                  <a:schemeClr val="bg1">
                    <a:lumMod val="75000"/>
                  </a:schemeClr>
                </a:solidFill>
              </a:rPr>
              <a:t>Pseudophakic</a:t>
            </a:r>
            <a:endParaRPr lang="en-US" altLang="en-US" sz="1800" dirty="0">
              <a:solidFill>
                <a:schemeClr val="bg1">
                  <a:lumMod val="75000"/>
                </a:schemeClr>
              </a:solidFill>
            </a:endParaRPr>
          </a:p>
        </p:txBody>
      </p:sp>
      <p:sp>
        <p:nvSpPr>
          <p:cNvPr id="43031" name="Text Box 35"/>
          <p:cNvSpPr txBox="1">
            <a:spLocks noChangeArrowheads="1"/>
          </p:cNvSpPr>
          <p:nvPr/>
        </p:nvSpPr>
        <p:spPr bwMode="auto">
          <a:xfrm>
            <a:off x="1190847" y="1295400"/>
            <a:ext cx="2473754"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solidFill>
                  <a:schemeClr val="bg1">
                    <a:lumMod val="75000"/>
                  </a:schemeClr>
                </a:solidFill>
              </a:rPr>
              <a:t>w/ Pupillary Block</a:t>
            </a:r>
          </a:p>
        </p:txBody>
      </p:sp>
      <p:sp>
        <p:nvSpPr>
          <p:cNvPr id="43032" name="Text Box 36"/>
          <p:cNvSpPr txBox="1">
            <a:spLocks noChangeArrowheads="1"/>
          </p:cNvSpPr>
          <p:nvPr/>
        </p:nvSpPr>
        <p:spPr bwMode="auto">
          <a:xfrm>
            <a:off x="5181600" y="1295400"/>
            <a:ext cx="2630848"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t>w/o Pupillary Block</a:t>
            </a:r>
          </a:p>
        </p:txBody>
      </p:sp>
      <p:sp>
        <p:nvSpPr>
          <p:cNvPr id="49" name="Rectangle 2">
            <a:extLst>
              <a:ext uri="{FF2B5EF4-FFF2-40B4-BE49-F238E27FC236}">
                <a16:creationId xmlns:a16="http://schemas.microsoft.com/office/drawing/2014/main" id="{240EE5BF-F7D2-4FC8-A5DD-F6B5423153C6}"/>
              </a:ext>
            </a:extLst>
          </p:cNvPr>
          <p:cNvSpPr>
            <a:spLocks noGrp="1" noChangeArrowheads="1"/>
          </p:cNvSpPr>
          <p:nvPr>
            <p:ph type="title"/>
          </p:nvPr>
        </p:nvSpPr>
        <p:spPr>
          <a:xfrm>
            <a:off x="457200" y="304800"/>
            <a:ext cx="7543800" cy="563562"/>
          </a:xfrm>
        </p:spPr>
        <p:txBody>
          <a:bodyPr/>
          <a:lstStyle/>
          <a:p>
            <a:pPr eaLnBrk="1" hangingPunct="1"/>
            <a:r>
              <a:rPr lang="en-US" altLang="en-US" sz="3500" dirty="0"/>
              <a:t>Q</a:t>
            </a:r>
          </a:p>
        </p:txBody>
      </p:sp>
      <p:sp>
        <p:nvSpPr>
          <p:cNvPr id="50" name="TextBox 49">
            <a:extLst>
              <a:ext uri="{FF2B5EF4-FFF2-40B4-BE49-F238E27FC236}">
                <a16:creationId xmlns:a16="http://schemas.microsoft.com/office/drawing/2014/main" id="{CF426230-46C8-405C-9015-99EF57762A2E}"/>
              </a:ext>
            </a:extLst>
          </p:cNvPr>
          <p:cNvSpPr txBox="1"/>
          <p:nvPr/>
        </p:nvSpPr>
        <p:spPr>
          <a:xfrm>
            <a:off x="2259496" y="189094"/>
            <a:ext cx="4607480" cy="400110"/>
          </a:xfrm>
          <a:prstGeom prst="rect">
            <a:avLst/>
          </a:prstGeom>
          <a:solidFill>
            <a:schemeClr val="accent1">
              <a:lumMod val="60000"/>
              <a:lumOff val="40000"/>
            </a:schemeClr>
          </a:solidFill>
        </p:spPr>
        <p:txBody>
          <a:bodyPr wrap="none" rtlCol="0">
            <a:spAutoFit/>
          </a:bodyPr>
          <a:lstStyle/>
          <a:p>
            <a:pPr algn="ctr"/>
            <a:r>
              <a:rPr lang="en-US" sz="2000" b="1" dirty="0"/>
              <a:t>Secondary Angle Closure Glaucoma</a:t>
            </a:r>
          </a:p>
        </p:txBody>
      </p:sp>
      <p:sp>
        <p:nvSpPr>
          <p:cNvPr id="2" name="TextBox 1">
            <a:extLst>
              <a:ext uri="{FF2B5EF4-FFF2-40B4-BE49-F238E27FC236}">
                <a16:creationId xmlns:a16="http://schemas.microsoft.com/office/drawing/2014/main" id="{A7E30BEC-923B-4C9A-A856-BDD0D882F6B8}"/>
              </a:ext>
            </a:extLst>
          </p:cNvPr>
          <p:cNvSpPr txBox="1"/>
          <p:nvPr/>
        </p:nvSpPr>
        <p:spPr>
          <a:xfrm>
            <a:off x="887305" y="2844119"/>
            <a:ext cx="1494320" cy="338554"/>
          </a:xfrm>
          <a:prstGeom prst="rect">
            <a:avLst/>
          </a:prstGeom>
          <a:noFill/>
        </p:spPr>
        <p:txBody>
          <a:bodyPr wrap="none" rtlCol="0">
            <a:spAutoFit/>
          </a:bodyPr>
          <a:lstStyle/>
          <a:p>
            <a:r>
              <a:rPr lang="en-US" sz="1600" dirty="0" err="1">
                <a:solidFill>
                  <a:schemeClr val="bg1">
                    <a:lumMod val="75000"/>
                  </a:schemeClr>
                </a:solidFill>
              </a:rPr>
              <a:t>Phacomorphic</a:t>
            </a:r>
            <a:endParaRPr lang="en-US" sz="1600" dirty="0">
              <a:solidFill>
                <a:schemeClr val="bg1">
                  <a:lumMod val="75000"/>
                </a:schemeClr>
              </a:solidFill>
            </a:endParaRPr>
          </a:p>
        </p:txBody>
      </p:sp>
      <p:sp>
        <p:nvSpPr>
          <p:cNvPr id="51" name="TextBox 50">
            <a:extLst>
              <a:ext uri="{FF2B5EF4-FFF2-40B4-BE49-F238E27FC236}">
                <a16:creationId xmlns:a16="http://schemas.microsoft.com/office/drawing/2014/main" id="{156069D4-340B-4160-A336-EBF73557CEE0}"/>
              </a:ext>
            </a:extLst>
          </p:cNvPr>
          <p:cNvSpPr txBox="1"/>
          <p:nvPr/>
        </p:nvSpPr>
        <p:spPr>
          <a:xfrm>
            <a:off x="884725" y="3175578"/>
            <a:ext cx="1402948" cy="338554"/>
          </a:xfrm>
          <a:prstGeom prst="rect">
            <a:avLst/>
          </a:prstGeom>
          <a:noFill/>
        </p:spPr>
        <p:txBody>
          <a:bodyPr wrap="none" rtlCol="0">
            <a:spAutoFit/>
          </a:bodyPr>
          <a:lstStyle/>
          <a:p>
            <a:r>
              <a:rPr lang="en-US" sz="1600" dirty="0">
                <a:solidFill>
                  <a:schemeClr val="bg1">
                    <a:lumMod val="75000"/>
                  </a:schemeClr>
                </a:solidFill>
              </a:rPr>
              <a:t>Ectopia </a:t>
            </a:r>
            <a:r>
              <a:rPr lang="en-US" sz="1600" dirty="0" err="1">
                <a:solidFill>
                  <a:schemeClr val="bg1">
                    <a:lumMod val="75000"/>
                  </a:schemeClr>
                </a:solidFill>
              </a:rPr>
              <a:t>lentis</a:t>
            </a:r>
            <a:endParaRPr lang="en-US" sz="1600" dirty="0">
              <a:solidFill>
                <a:schemeClr val="bg1">
                  <a:lumMod val="75000"/>
                </a:schemeClr>
              </a:solidFill>
            </a:endParaRPr>
          </a:p>
        </p:txBody>
      </p:sp>
      <p:cxnSp>
        <p:nvCxnSpPr>
          <p:cNvPr id="71" name="Straight Connector 70">
            <a:extLst>
              <a:ext uri="{FF2B5EF4-FFF2-40B4-BE49-F238E27FC236}">
                <a16:creationId xmlns:a16="http://schemas.microsoft.com/office/drawing/2014/main" id="{C104938D-BA8D-4E39-9D5F-9EE2012F2F3C}"/>
              </a:ext>
            </a:extLst>
          </p:cNvPr>
          <p:cNvCxnSpPr>
            <a:cxnSpLocks/>
          </p:cNvCxnSpPr>
          <p:nvPr/>
        </p:nvCxnSpPr>
        <p:spPr>
          <a:xfrm flipH="1">
            <a:off x="762665" y="3023488"/>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2A7E4E40-472F-4E50-8A7A-45C10FDD7171}"/>
              </a:ext>
            </a:extLst>
          </p:cNvPr>
          <p:cNvCxnSpPr>
            <a:cxnSpLocks/>
          </p:cNvCxnSpPr>
          <p:nvPr/>
        </p:nvCxnSpPr>
        <p:spPr>
          <a:xfrm flipH="1">
            <a:off x="762665" y="3347853"/>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C3924889-45B9-4383-9C9E-48F0A9C27AD8}"/>
              </a:ext>
            </a:extLst>
          </p:cNvPr>
          <p:cNvCxnSpPr>
            <a:cxnSpLocks/>
          </p:cNvCxnSpPr>
          <p:nvPr/>
        </p:nvCxnSpPr>
        <p:spPr>
          <a:xfrm flipH="1">
            <a:off x="748719" y="2838976"/>
            <a:ext cx="13947" cy="5088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 name="Straight Arrow Connector 5">
            <a:extLst>
              <a:ext uri="{FF2B5EF4-FFF2-40B4-BE49-F238E27FC236}">
                <a16:creationId xmlns:a16="http://schemas.microsoft.com/office/drawing/2014/main" id="{A3439F0C-5143-461F-8F3C-2E830785DEFC}"/>
              </a:ext>
            </a:extLst>
          </p:cNvPr>
          <p:cNvCxnSpPr>
            <a:stCxn id="50" idx="2"/>
          </p:cNvCxnSpPr>
          <p:nvPr/>
        </p:nvCxnSpPr>
        <p:spPr>
          <a:xfrm flipH="1">
            <a:off x="2971800" y="589204"/>
            <a:ext cx="1591436" cy="706196"/>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0" name="Straight Arrow Connector 9">
            <a:extLst>
              <a:ext uri="{FF2B5EF4-FFF2-40B4-BE49-F238E27FC236}">
                <a16:creationId xmlns:a16="http://schemas.microsoft.com/office/drawing/2014/main" id="{84DC796E-F6ED-4FBB-82D2-A260F480BF8A}"/>
              </a:ext>
            </a:extLst>
          </p:cNvPr>
          <p:cNvCxnSpPr>
            <a:cxnSpLocks/>
          </p:cNvCxnSpPr>
          <p:nvPr/>
        </p:nvCxnSpPr>
        <p:spPr>
          <a:xfrm>
            <a:off x="4572000" y="589204"/>
            <a:ext cx="1600200" cy="706196"/>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6" name="Straight Arrow Connector 25">
            <a:extLst>
              <a:ext uri="{FF2B5EF4-FFF2-40B4-BE49-F238E27FC236}">
                <a16:creationId xmlns:a16="http://schemas.microsoft.com/office/drawing/2014/main" id="{B70E0124-9B84-41A5-8D84-A66B7838A706}"/>
              </a:ext>
            </a:extLst>
          </p:cNvPr>
          <p:cNvCxnSpPr>
            <a:cxnSpLocks/>
          </p:cNvCxnSpPr>
          <p:nvPr/>
        </p:nvCxnSpPr>
        <p:spPr>
          <a:xfrm flipH="1">
            <a:off x="1159539" y="1828800"/>
            <a:ext cx="1290435" cy="478059"/>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28" name="Straight Arrow Connector 27">
            <a:extLst>
              <a:ext uri="{FF2B5EF4-FFF2-40B4-BE49-F238E27FC236}">
                <a16:creationId xmlns:a16="http://schemas.microsoft.com/office/drawing/2014/main" id="{567A4249-5C59-4416-8A8E-1C35913900AB}"/>
              </a:ext>
            </a:extLst>
          </p:cNvPr>
          <p:cNvCxnSpPr>
            <a:cxnSpLocks/>
          </p:cNvCxnSpPr>
          <p:nvPr/>
        </p:nvCxnSpPr>
        <p:spPr>
          <a:xfrm>
            <a:off x="2449973" y="1832208"/>
            <a:ext cx="1268784"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56" name="Text Box 6">
            <a:extLst>
              <a:ext uri="{FF2B5EF4-FFF2-40B4-BE49-F238E27FC236}">
                <a16:creationId xmlns:a16="http://schemas.microsoft.com/office/drawing/2014/main" id="{557983BD-9D64-49B9-A366-A08663B0451F}"/>
              </a:ext>
            </a:extLst>
          </p:cNvPr>
          <p:cNvSpPr txBox="1">
            <a:spLocks noChangeArrowheads="1"/>
          </p:cNvSpPr>
          <p:nvPr/>
        </p:nvSpPr>
        <p:spPr bwMode="auto">
          <a:xfrm>
            <a:off x="5029200" y="2356376"/>
            <a:ext cx="813043"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r" eaLnBrk="1" hangingPunct="1">
              <a:lnSpc>
                <a:spcPct val="80000"/>
              </a:lnSpc>
              <a:spcBef>
                <a:spcPct val="0"/>
              </a:spcBef>
              <a:buClrTx/>
              <a:buSzTx/>
              <a:buFontTx/>
              <a:buNone/>
            </a:pPr>
            <a:r>
              <a:rPr lang="en-US" altLang="en-US" sz="1800" dirty="0"/>
              <a:t>‘Push’</a:t>
            </a:r>
          </a:p>
        </p:txBody>
      </p:sp>
      <p:sp>
        <p:nvSpPr>
          <p:cNvPr id="57" name="Text Box 14">
            <a:extLst>
              <a:ext uri="{FF2B5EF4-FFF2-40B4-BE49-F238E27FC236}">
                <a16:creationId xmlns:a16="http://schemas.microsoft.com/office/drawing/2014/main" id="{5DAFA1C1-3A29-4C27-A379-663FDD22E326}"/>
              </a:ext>
            </a:extLst>
          </p:cNvPr>
          <p:cNvSpPr txBox="1">
            <a:spLocks noChangeArrowheads="1"/>
          </p:cNvSpPr>
          <p:nvPr/>
        </p:nvSpPr>
        <p:spPr bwMode="auto">
          <a:xfrm>
            <a:off x="7620000" y="2365901"/>
            <a:ext cx="671979"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t>‘Pull’</a:t>
            </a:r>
          </a:p>
        </p:txBody>
      </p:sp>
      <p:cxnSp>
        <p:nvCxnSpPr>
          <p:cNvPr id="58" name="Straight Arrow Connector 57">
            <a:extLst>
              <a:ext uri="{FF2B5EF4-FFF2-40B4-BE49-F238E27FC236}">
                <a16:creationId xmlns:a16="http://schemas.microsoft.com/office/drawing/2014/main" id="{E874FEE9-46BD-46A3-90A3-DE7CC220FBFF}"/>
              </a:ext>
            </a:extLst>
          </p:cNvPr>
          <p:cNvCxnSpPr>
            <a:cxnSpLocks/>
          </p:cNvCxnSpPr>
          <p:nvPr/>
        </p:nvCxnSpPr>
        <p:spPr>
          <a:xfrm flipH="1">
            <a:off x="5867400" y="1828800"/>
            <a:ext cx="849775" cy="477455"/>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59" name="Straight Arrow Connector 58">
            <a:extLst>
              <a:ext uri="{FF2B5EF4-FFF2-40B4-BE49-F238E27FC236}">
                <a16:creationId xmlns:a16="http://schemas.microsoft.com/office/drawing/2014/main" id="{C370A4A1-FE96-4E70-B89E-839542A5E241}"/>
              </a:ext>
            </a:extLst>
          </p:cNvPr>
          <p:cNvCxnSpPr>
            <a:cxnSpLocks/>
          </p:cNvCxnSpPr>
          <p:nvPr/>
        </p:nvCxnSpPr>
        <p:spPr>
          <a:xfrm>
            <a:off x="6717173" y="1832208"/>
            <a:ext cx="902827" cy="474047"/>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62" name="Text Box 16">
            <a:extLst>
              <a:ext uri="{FF2B5EF4-FFF2-40B4-BE49-F238E27FC236}">
                <a16:creationId xmlns:a16="http://schemas.microsoft.com/office/drawing/2014/main" id="{33538067-0726-41B0-93FF-357EF00CA62D}"/>
              </a:ext>
            </a:extLst>
          </p:cNvPr>
          <p:cNvSpPr txBox="1">
            <a:spLocks noChangeArrowheads="1"/>
          </p:cNvSpPr>
          <p:nvPr/>
        </p:nvSpPr>
        <p:spPr bwMode="auto">
          <a:xfrm>
            <a:off x="8065437" y="2684785"/>
            <a:ext cx="309700"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b="1" i="1" dirty="0"/>
              <a:t>?</a:t>
            </a:r>
          </a:p>
        </p:txBody>
      </p:sp>
      <p:sp>
        <p:nvSpPr>
          <p:cNvPr id="70" name="Text Box 21">
            <a:extLst>
              <a:ext uri="{FF2B5EF4-FFF2-40B4-BE49-F238E27FC236}">
                <a16:creationId xmlns:a16="http://schemas.microsoft.com/office/drawing/2014/main" id="{86C32650-BE1F-4CC3-8DB5-0C136D877E6F}"/>
              </a:ext>
            </a:extLst>
          </p:cNvPr>
          <p:cNvSpPr txBox="1">
            <a:spLocks noChangeArrowheads="1"/>
          </p:cNvSpPr>
          <p:nvPr/>
        </p:nvSpPr>
        <p:spPr bwMode="auto">
          <a:xfrm>
            <a:off x="8070534" y="3048000"/>
            <a:ext cx="309700"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b="1" i="1" dirty="0"/>
              <a:t>?</a:t>
            </a:r>
          </a:p>
        </p:txBody>
      </p:sp>
      <p:sp>
        <p:nvSpPr>
          <p:cNvPr id="75" name="Text Box 45">
            <a:extLst>
              <a:ext uri="{FF2B5EF4-FFF2-40B4-BE49-F238E27FC236}">
                <a16:creationId xmlns:a16="http://schemas.microsoft.com/office/drawing/2014/main" id="{2B6EDA2D-8F55-4DFD-A225-8C03CE6FC7F3}"/>
              </a:ext>
            </a:extLst>
          </p:cNvPr>
          <p:cNvSpPr txBox="1">
            <a:spLocks noChangeArrowheads="1"/>
          </p:cNvSpPr>
          <p:nvPr/>
        </p:nvSpPr>
        <p:spPr bwMode="auto">
          <a:xfrm>
            <a:off x="8073163" y="3810000"/>
            <a:ext cx="593022" cy="31034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ts val="1700"/>
              </a:lnSpc>
              <a:spcBef>
                <a:spcPct val="0"/>
              </a:spcBef>
              <a:buClrTx/>
              <a:buSzTx/>
              <a:buFontTx/>
              <a:buNone/>
            </a:pPr>
            <a:r>
              <a:rPr lang="en-US" altLang="en-US" sz="1600" b="1" i="1" dirty="0"/>
              <a:t>?</a:t>
            </a:r>
          </a:p>
        </p:txBody>
      </p:sp>
      <p:cxnSp>
        <p:nvCxnSpPr>
          <p:cNvPr id="77" name="Straight Connector 76">
            <a:extLst>
              <a:ext uri="{FF2B5EF4-FFF2-40B4-BE49-F238E27FC236}">
                <a16:creationId xmlns:a16="http://schemas.microsoft.com/office/drawing/2014/main" id="{FC090BD7-F2E1-4464-B57B-9CBE5874C89B}"/>
              </a:ext>
            </a:extLst>
          </p:cNvPr>
          <p:cNvCxnSpPr>
            <a:cxnSpLocks/>
          </p:cNvCxnSpPr>
          <p:nvPr/>
        </p:nvCxnSpPr>
        <p:spPr>
          <a:xfrm>
            <a:off x="7873969" y="2674448"/>
            <a:ext cx="7724" cy="128795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8" name="Straight Connector 77">
            <a:extLst>
              <a:ext uri="{FF2B5EF4-FFF2-40B4-BE49-F238E27FC236}">
                <a16:creationId xmlns:a16="http://schemas.microsoft.com/office/drawing/2014/main" id="{B1922ED5-C3D8-43D8-A00D-1D6BC9201DBA}"/>
              </a:ext>
            </a:extLst>
          </p:cNvPr>
          <p:cNvCxnSpPr/>
          <p:nvPr/>
        </p:nvCxnSpPr>
        <p:spPr>
          <a:xfrm flipH="1">
            <a:off x="7873968" y="2840262"/>
            <a:ext cx="24447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9" name="Straight Connector 78">
            <a:extLst>
              <a:ext uri="{FF2B5EF4-FFF2-40B4-BE49-F238E27FC236}">
                <a16:creationId xmlns:a16="http://schemas.microsoft.com/office/drawing/2014/main" id="{77019ED2-6D69-4A60-9D19-D4DB786EA3A0}"/>
              </a:ext>
            </a:extLst>
          </p:cNvPr>
          <p:cNvCxnSpPr/>
          <p:nvPr/>
        </p:nvCxnSpPr>
        <p:spPr>
          <a:xfrm flipH="1">
            <a:off x="7873968" y="3213518"/>
            <a:ext cx="24447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1" name="Straight Connector 80">
            <a:extLst>
              <a:ext uri="{FF2B5EF4-FFF2-40B4-BE49-F238E27FC236}">
                <a16:creationId xmlns:a16="http://schemas.microsoft.com/office/drawing/2014/main" id="{9796A12F-4125-4C05-8EE8-A388740C580D}"/>
              </a:ext>
            </a:extLst>
          </p:cNvPr>
          <p:cNvCxnSpPr/>
          <p:nvPr/>
        </p:nvCxnSpPr>
        <p:spPr>
          <a:xfrm flipH="1">
            <a:off x="7877837" y="3581400"/>
            <a:ext cx="24447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3" name="Straight Connector 82">
            <a:extLst>
              <a:ext uri="{FF2B5EF4-FFF2-40B4-BE49-F238E27FC236}">
                <a16:creationId xmlns:a16="http://schemas.microsoft.com/office/drawing/2014/main" id="{7FDC5F4B-9BF0-42AD-B8BB-2F2399BCF1E2}"/>
              </a:ext>
            </a:extLst>
          </p:cNvPr>
          <p:cNvCxnSpPr/>
          <p:nvPr/>
        </p:nvCxnSpPr>
        <p:spPr>
          <a:xfrm flipH="1">
            <a:off x="7881693" y="3962400"/>
            <a:ext cx="24447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93" name="Text Box 42">
            <a:extLst>
              <a:ext uri="{FF2B5EF4-FFF2-40B4-BE49-F238E27FC236}">
                <a16:creationId xmlns:a16="http://schemas.microsoft.com/office/drawing/2014/main" id="{53BAB77F-E061-4834-9068-34BDF78AD071}"/>
              </a:ext>
            </a:extLst>
          </p:cNvPr>
          <p:cNvSpPr txBox="1">
            <a:spLocks noChangeArrowheads="1"/>
          </p:cNvSpPr>
          <p:nvPr/>
        </p:nvSpPr>
        <p:spPr bwMode="auto">
          <a:xfrm>
            <a:off x="8111387" y="3429000"/>
            <a:ext cx="309700"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b="1" i="1" dirty="0"/>
              <a:t>?</a:t>
            </a:r>
          </a:p>
        </p:txBody>
      </p:sp>
      <p:sp>
        <p:nvSpPr>
          <p:cNvPr id="100" name="Text Box 23">
            <a:extLst>
              <a:ext uri="{FF2B5EF4-FFF2-40B4-BE49-F238E27FC236}">
                <a16:creationId xmlns:a16="http://schemas.microsoft.com/office/drawing/2014/main" id="{D8F2FCFF-2984-4836-B000-9C5601A8EAAA}"/>
              </a:ext>
            </a:extLst>
          </p:cNvPr>
          <p:cNvSpPr txBox="1">
            <a:spLocks noChangeArrowheads="1"/>
          </p:cNvSpPr>
          <p:nvPr/>
        </p:nvSpPr>
        <p:spPr bwMode="auto">
          <a:xfrm>
            <a:off x="5530369" y="2667000"/>
            <a:ext cx="2143536"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t>Aqueous misdirection</a:t>
            </a:r>
          </a:p>
        </p:txBody>
      </p:sp>
      <p:cxnSp>
        <p:nvCxnSpPr>
          <p:cNvPr id="104" name="Straight Connector 103">
            <a:extLst>
              <a:ext uri="{FF2B5EF4-FFF2-40B4-BE49-F238E27FC236}">
                <a16:creationId xmlns:a16="http://schemas.microsoft.com/office/drawing/2014/main" id="{49D87D4A-E317-4446-9B95-5184CB3968F3}"/>
              </a:ext>
            </a:extLst>
          </p:cNvPr>
          <p:cNvCxnSpPr>
            <a:cxnSpLocks/>
          </p:cNvCxnSpPr>
          <p:nvPr/>
        </p:nvCxnSpPr>
        <p:spPr>
          <a:xfrm flipH="1">
            <a:off x="5316229" y="2667000"/>
            <a:ext cx="7397" cy="2531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5" name="Straight Connector 104">
            <a:extLst>
              <a:ext uri="{FF2B5EF4-FFF2-40B4-BE49-F238E27FC236}">
                <a16:creationId xmlns:a16="http://schemas.microsoft.com/office/drawing/2014/main" id="{F40B6D71-75A8-4A88-864D-00D14C2F710D}"/>
              </a:ext>
            </a:extLst>
          </p:cNvPr>
          <p:cNvCxnSpPr/>
          <p:nvPr/>
        </p:nvCxnSpPr>
        <p:spPr>
          <a:xfrm flipH="1">
            <a:off x="5323624" y="2832814"/>
            <a:ext cx="24447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6" name="Straight Connector 105">
            <a:extLst>
              <a:ext uri="{FF2B5EF4-FFF2-40B4-BE49-F238E27FC236}">
                <a16:creationId xmlns:a16="http://schemas.microsoft.com/office/drawing/2014/main" id="{010BF7B2-AA07-4DCF-822D-E2DB5CC0BF59}"/>
              </a:ext>
            </a:extLst>
          </p:cNvPr>
          <p:cNvCxnSpPr/>
          <p:nvPr/>
        </p:nvCxnSpPr>
        <p:spPr>
          <a:xfrm flipH="1">
            <a:off x="5323624" y="3360065"/>
            <a:ext cx="24447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a:extLst>
              <a:ext uri="{FF2B5EF4-FFF2-40B4-BE49-F238E27FC236}">
                <a16:creationId xmlns:a16="http://schemas.microsoft.com/office/drawing/2014/main" id="{BAC8035C-3999-4C31-93CD-6C0D2ADEB73B}"/>
              </a:ext>
            </a:extLst>
          </p:cNvPr>
          <p:cNvCxnSpPr/>
          <p:nvPr/>
        </p:nvCxnSpPr>
        <p:spPr>
          <a:xfrm flipH="1">
            <a:off x="5323536" y="3786938"/>
            <a:ext cx="24447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8" name="Straight Connector 107">
            <a:extLst>
              <a:ext uri="{FF2B5EF4-FFF2-40B4-BE49-F238E27FC236}">
                <a16:creationId xmlns:a16="http://schemas.microsoft.com/office/drawing/2014/main" id="{DB64CAEE-69B4-426A-8A5B-D1269DBF0F66}"/>
              </a:ext>
            </a:extLst>
          </p:cNvPr>
          <p:cNvCxnSpPr/>
          <p:nvPr/>
        </p:nvCxnSpPr>
        <p:spPr>
          <a:xfrm flipH="1">
            <a:off x="5327493" y="4249152"/>
            <a:ext cx="24447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2" name="Straight Connector 111">
            <a:extLst>
              <a:ext uri="{FF2B5EF4-FFF2-40B4-BE49-F238E27FC236}">
                <a16:creationId xmlns:a16="http://schemas.microsoft.com/office/drawing/2014/main" id="{99A16C30-4BE4-48E5-8B65-0C5F3039B8DC}"/>
              </a:ext>
            </a:extLst>
          </p:cNvPr>
          <p:cNvCxnSpPr/>
          <p:nvPr/>
        </p:nvCxnSpPr>
        <p:spPr>
          <a:xfrm flipH="1">
            <a:off x="5333455" y="5181600"/>
            <a:ext cx="24447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13" name="Text Box 42">
            <a:extLst>
              <a:ext uri="{FF2B5EF4-FFF2-40B4-BE49-F238E27FC236}">
                <a16:creationId xmlns:a16="http://schemas.microsoft.com/office/drawing/2014/main" id="{056DFFD9-3CA2-42E7-90FE-4F14522E3504}"/>
              </a:ext>
            </a:extLst>
          </p:cNvPr>
          <p:cNvSpPr txBox="1">
            <a:spLocks noChangeArrowheads="1"/>
          </p:cNvSpPr>
          <p:nvPr/>
        </p:nvSpPr>
        <p:spPr bwMode="auto">
          <a:xfrm>
            <a:off x="5533954" y="3623846"/>
            <a:ext cx="1563248"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t>Retinal surgery</a:t>
            </a:r>
          </a:p>
        </p:txBody>
      </p:sp>
      <p:sp>
        <p:nvSpPr>
          <p:cNvPr id="118" name="Text Box 47">
            <a:extLst>
              <a:ext uri="{FF2B5EF4-FFF2-40B4-BE49-F238E27FC236}">
                <a16:creationId xmlns:a16="http://schemas.microsoft.com/office/drawing/2014/main" id="{3F59D898-ECAD-49F0-9425-2A1BC8DDA7B5}"/>
              </a:ext>
            </a:extLst>
          </p:cNvPr>
          <p:cNvSpPr txBox="1">
            <a:spLocks noChangeArrowheads="1"/>
          </p:cNvSpPr>
          <p:nvPr/>
        </p:nvSpPr>
        <p:spPr bwMode="auto">
          <a:xfrm>
            <a:off x="5523688" y="4538246"/>
            <a:ext cx="1414170"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t>Drug-induced</a:t>
            </a:r>
          </a:p>
        </p:txBody>
      </p:sp>
      <p:sp>
        <p:nvSpPr>
          <p:cNvPr id="16" name="TextBox 15">
            <a:extLst>
              <a:ext uri="{FF2B5EF4-FFF2-40B4-BE49-F238E27FC236}">
                <a16:creationId xmlns:a16="http://schemas.microsoft.com/office/drawing/2014/main" id="{984E008D-FBBA-42B4-940E-EA26772E0161}"/>
              </a:ext>
            </a:extLst>
          </p:cNvPr>
          <p:cNvSpPr txBox="1"/>
          <p:nvPr/>
        </p:nvSpPr>
        <p:spPr>
          <a:xfrm>
            <a:off x="6230528" y="5257800"/>
            <a:ext cx="1326004" cy="369332"/>
          </a:xfrm>
          <a:prstGeom prst="rect">
            <a:avLst/>
          </a:prstGeom>
          <a:noFill/>
        </p:spPr>
        <p:txBody>
          <a:bodyPr wrap="none" rtlCol="0">
            <a:spAutoFit/>
          </a:bodyPr>
          <a:lstStyle/>
          <a:p>
            <a:pPr algn="ctr"/>
            <a:r>
              <a:rPr lang="en-US" dirty="0"/>
              <a:t>Both/Either</a:t>
            </a:r>
          </a:p>
        </p:txBody>
      </p:sp>
      <p:cxnSp>
        <p:nvCxnSpPr>
          <p:cNvPr id="125" name="Straight Connector 124">
            <a:extLst>
              <a:ext uri="{FF2B5EF4-FFF2-40B4-BE49-F238E27FC236}">
                <a16:creationId xmlns:a16="http://schemas.microsoft.com/office/drawing/2014/main" id="{01138141-D318-4ED7-A7FE-D8F2155CE890}"/>
              </a:ext>
            </a:extLst>
          </p:cNvPr>
          <p:cNvCxnSpPr/>
          <p:nvPr/>
        </p:nvCxnSpPr>
        <p:spPr>
          <a:xfrm flipH="1">
            <a:off x="5334000" y="4724400"/>
            <a:ext cx="24447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52" name="Text Box 47">
            <a:extLst>
              <a:ext uri="{FF2B5EF4-FFF2-40B4-BE49-F238E27FC236}">
                <a16:creationId xmlns:a16="http://schemas.microsoft.com/office/drawing/2014/main" id="{E3578916-9804-473C-8F06-D4FA0BCEDFD0}"/>
              </a:ext>
            </a:extLst>
          </p:cNvPr>
          <p:cNvSpPr txBox="1">
            <a:spLocks noChangeArrowheads="1"/>
          </p:cNvSpPr>
          <p:nvPr/>
        </p:nvSpPr>
        <p:spPr bwMode="auto">
          <a:xfrm>
            <a:off x="5543446" y="4055146"/>
            <a:ext cx="1619354"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err="1"/>
              <a:t>Nanophthalmos</a:t>
            </a:r>
            <a:endParaRPr lang="en-US" altLang="en-US" sz="1600" dirty="0"/>
          </a:p>
        </p:txBody>
      </p:sp>
      <p:sp>
        <p:nvSpPr>
          <p:cNvPr id="53" name="Text Box 45">
            <a:extLst>
              <a:ext uri="{FF2B5EF4-FFF2-40B4-BE49-F238E27FC236}">
                <a16:creationId xmlns:a16="http://schemas.microsoft.com/office/drawing/2014/main" id="{57D1A14F-68FE-47D2-983C-1A879D66A9DC}"/>
              </a:ext>
            </a:extLst>
          </p:cNvPr>
          <p:cNvSpPr txBox="1">
            <a:spLocks noChangeArrowheads="1"/>
          </p:cNvSpPr>
          <p:nvPr/>
        </p:nvSpPr>
        <p:spPr bwMode="auto">
          <a:xfrm>
            <a:off x="5523688" y="5013493"/>
            <a:ext cx="582211"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t>PFV</a:t>
            </a:r>
          </a:p>
        </p:txBody>
      </p:sp>
      <p:sp>
        <p:nvSpPr>
          <p:cNvPr id="54" name="Text Box 42">
            <a:extLst>
              <a:ext uri="{FF2B5EF4-FFF2-40B4-BE49-F238E27FC236}">
                <a16:creationId xmlns:a16="http://schemas.microsoft.com/office/drawing/2014/main" id="{E1E37D2C-2C52-446B-843B-01E64990D3EC}"/>
              </a:ext>
            </a:extLst>
          </p:cNvPr>
          <p:cNvSpPr txBox="1">
            <a:spLocks noChangeArrowheads="1"/>
          </p:cNvSpPr>
          <p:nvPr/>
        </p:nvSpPr>
        <p:spPr bwMode="auto">
          <a:xfrm>
            <a:off x="5551406" y="3192546"/>
            <a:ext cx="2276072"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t>ERD/choroidal effusion</a:t>
            </a:r>
          </a:p>
        </p:txBody>
      </p:sp>
      <p:sp>
        <p:nvSpPr>
          <p:cNvPr id="3" name="Arrow: Up 2">
            <a:extLst>
              <a:ext uri="{FF2B5EF4-FFF2-40B4-BE49-F238E27FC236}">
                <a16:creationId xmlns:a16="http://schemas.microsoft.com/office/drawing/2014/main" id="{BAD67DCF-E4CD-42C5-9E99-92B51904DC54}"/>
              </a:ext>
            </a:extLst>
          </p:cNvPr>
          <p:cNvSpPr/>
          <p:nvPr/>
        </p:nvSpPr>
        <p:spPr>
          <a:xfrm>
            <a:off x="7856397" y="4114800"/>
            <a:ext cx="748063" cy="2531477"/>
          </a:xfrm>
          <a:prstGeom prst="up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rPr>
              <a:t>Here</a:t>
            </a:r>
          </a:p>
        </p:txBody>
      </p:sp>
    </p:spTree>
    <p:extLst>
      <p:ext uri="{BB962C8B-B14F-4D97-AF65-F5344CB8AC3E}">
        <p14:creationId xmlns:p14="http://schemas.microsoft.com/office/powerpoint/2010/main" val="539635088"/>
      </p:ext>
    </p:extLst>
  </p:cSld>
  <p:clrMapOvr>
    <a:masterClrMapping/>
  </p:clrMapOvr>
</p:sld>
</file>

<file path=ppt/slides/slide2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Straight Arrow Connector 12">
            <a:extLst>
              <a:ext uri="{FF2B5EF4-FFF2-40B4-BE49-F238E27FC236}">
                <a16:creationId xmlns:a16="http://schemas.microsoft.com/office/drawing/2014/main" id="{A6DE2085-829C-480C-9216-69D6039C0A37}"/>
              </a:ext>
            </a:extLst>
          </p:cNvPr>
          <p:cNvCxnSpPr>
            <a:cxnSpLocks/>
          </p:cNvCxnSpPr>
          <p:nvPr/>
        </p:nvCxnSpPr>
        <p:spPr>
          <a:xfrm>
            <a:off x="6717173" y="1828800"/>
            <a:ext cx="0" cy="3462754"/>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43014" name="Text Box 6"/>
          <p:cNvSpPr txBox="1">
            <a:spLocks noChangeArrowheads="1"/>
          </p:cNvSpPr>
          <p:nvPr/>
        </p:nvSpPr>
        <p:spPr bwMode="auto">
          <a:xfrm>
            <a:off x="533400" y="2356376"/>
            <a:ext cx="1005403"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Lens-</a:t>
            </a:r>
          </a:p>
          <a:p>
            <a:pPr algn="ctr" eaLnBrk="1" hangingPunct="1">
              <a:lnSpc>
                <a:spcPct val="80000"/>
              </a:lnSpc>
              <a:spcBef>
                <a:spcPct val="0"/>
              </a:spcBef>
              <a:buClrTx/>
              <a:buSzTx/>
              <a:buFontTx/>
              <a:buNone/>
            </a:pPr>
            <a:r>
              <a:rPr lang="en-US" altLang="en-US" sz="1800" dirty="0">
                <a:solidFill>
                  <a:schemeClr val="bg1">
                    <a:lumMod val="75000"/>
                  </a:schemeClr>
                </a:solidFill>
              </a:rPr>
              <a:t>Induced</a:t>
            </a:r>
          </a:p>
        </p:txBody>
      </p:sp>
      <p:sp>
        <p:nvSpPr>
          <p:cNvPr id="43017" name="Text Box 14"/>
          <p:cNvSpPr txBox="1">
            <a:spLocks noChangeArrowheads="1"/>
          </p:cNvSpPr>
          <p:nvPr/>
        </p:nvSpPr>
        <p:spPr bwMode="auto">
          <a:xfrm>
            <a:off x="3026498" y="2365901"/>
            <a:ext cx="1633781"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Aphakic/</a:t>
            </a:r>
          </a:p>
          <a:p>
            <a:pPr algn="ctr" eaLnBrk="1" hangingPunct="1">
              <a:lnSpc>
                <a:spcPct val="80000"/>
              </a:lnSpc>
              <a:spcBef>
                <a:spcPct val="0"/>
              </a:spcBef>
              <a:buClrTx/>
              <a:buSzTx/>
              <a:buFontTx/>
              <a:buNone/>
            </a:pPr>
            <a:r>
              <a:rPr lang="en-US" altLang="en-US" sz="1800" dirty="0" err="1">
                <a:solidFill>
                  <a:schemeClr val="bg1">
                    <a:lumMod val="75000"/>
                  </a:schemeClr>
                </a:solidFill>
              </a:rPr>
              <a:t>Pseudophakic</a:t>
            </a:r>
            <a:endParaRPr lang="en-US" altLang="en-US" sz="1800" dirty="0">
              <a:solidFill>
                <a:schemeClr val="bg1">
                  <a:lumMod val="75000"/>
                </a:schemeClr>
              </a:solidFill>
            </a:endParaRPr>
          </a:p>
        </p:txBody>
      </p:sp>
      <p:sp>
        <p:nvSpPr>
          <p:cNvPr id="43031" name="Text Box 35"/>
          <p:cNvSpPr txBox="1">
            <a:spLocks noChangeArrowheads="1"/>
          </p:cNvSpPr>
          <p:nvPr/>
        </p:nvSpPr>
        <p:spPr bwMode="auto">
          <a:xfrm>
            <a:off x="1190847" y="1295400"/>
            <a:ext cx="2473754"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solidFill>
                  <a:schemeClr val="bg1">
                    <a:lumMod val="75000"/>
                  </a:schemeClr>
                </a:solidFill>
              </a:rPr>
              <a:t>w/ Pupillary Block</a:t>
            </a:r>
          </a:p>
        </p:txBody>
      </p:sp>
      <p:sp>
        <p:nvSpPr>
          <p:cNvPr id="43032" name="Text Box 36"/>
          <p:cNvSpPr txBox="1">
            <a:spLocks noChangeArrowheads="1"/>
          </p:cNvSpPr>
          <p:nvPr/>
        </p:nvSpPr>
        <p:spPr bwMode="auto">
          <a:xfrm>
            <a:off x="5181600" y="1295400"/>
            <a:ext cx="2630848"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t>w/o Pupillary Block</a:t>
            </a:r>
          </a:p>
        </p:txBody>
      </p:sp>
      <p:sp>
        <p:nvSpPr>
          <p:cNvPr id="49" name="Rectangle 2">
            <a:extLst>
              <a:ext uri="{FF2B5EF4-FFF2-40B4-BE49-F238E27FC236}">
                <a16:creationId xmlns:a16="http://schemas.microsoft.com/office/drawing/2014/main" id="{240EE5BF-F7D2-4FC8-A5DD-F6B5423153C6}"/>
              </a:ext>
            </a:extLst>
          </p:cNvPr>
          <p:cNvSpPr>
            <a:spLocks noGrp="1" noChangeArrowheads="1"/>
          </p:cNvSpPr>
          <p:nvPr>
            <p:ph type="title"/>
          </p:nvPr>
        </p:nvSpPr>
        <p:spPr>
          <a:xfrm>
            <a:off x="457200" y="304800"/>
            <a:ext cx="7543800" cy="563562"/>
          </a:xfrm>
        </p:spPr>
        <p:txBody>
          <a:bodyPr/>
          <a:lstStyle/>
          <a:p>
            <a:pPr eaLnBrk="1" hangingPunct="1"/>
            <a:r>
              <a:rPr lang="en-US" altLang="en-US" sz="3500" dirty="0"/>
              <a:t>A</a:t>
            </a:r>
          </a:p>
        </p:txBody>
      </p:sp>
      <p:sp>
        <p:nvSpPr>
          <p:cNvPr id="50" name="TextBox 49">
            <a:extLst>
              <a:ext uri="{FF2B5EF4-FFF2-40B4-BE49-F238E27FC236}">
                <a16:creationId xmlns:a16="http://schemas.microsoft.com/office/drawing/2014/main" id="{CF426230-46C8-405C-9015-99EF57762A2E}"/>
              </a:ext>
            </a:extLst>
          </p:cNvPr>
          <p:cNvSpPr txBox="1"/>
          <p:nvPr/>
        </p:nvSpPr>
        <p:spPr>
          <a:xfrm>
            <a:off x="2259496" y="189094"/>
            <a:ext cx="4607480" cy="400110"/>
          </a:xfrm>
          <a:prstGeom prst="rect">
            <a:avLst/>
          </a:prstGeom>
          <a:solidFill>
            <a:schemeClr val="accent1">
              <a:lumMod val="60000"/>
              <a:lumOff val="40000"/>
            </a:schemeClr>
          </a:solidFill>
        </p:spPr>
        <p:txBody>
          <a:bodyPr wrap="none" rtlCol="0">
            <a:spAutoFit/>
          </a:bodyPr>
          <a:lstStyle/>
          <a:p>
            <a:pPr algn="ctr"/>
            <a:r>
              <a:rPr lang="en-US" sz="2000" b="1" dirty="0"/>
              <a:t>Secondary Angle Closure Glaucoma</a:t>
            </a:r>
          </a:p>
        </p:txBody>
      </p:sp>
      <p:sp>
        <p:nvSpPr>
          <p:cNvPr id="2" name="TextBox 1">
            <a:extLst>
              <a:ext uri="{FF2B5EF4-FFF2-40B4-BE49-F238E27FC236}">
                <a16:creationId xmlns:a16="http://schemas.microsoft.com/office/drawing/2014/main" id="{A7E30BEC-923B-4C9A-A856-BDD0D882F6B8}"/>
              </a:ext>
            </a:extLst>
          </p:cNvPr>
          <p:cNvSpPr txBox="1"/>
          <p:nvPr/>
        </p:nvSpPr>
        <p:spPr>
          <a:xfrm>
            <a:off x="887305" y="2844119"/>
            <a:ext cx="1494320" cy="338554"/>
          </a:xfrm>
          <a:prstGeom prst="rect">
            <a:avLst/>
          </a:prstGeom>
          <a:noFill/>
        </p:spPr>
        <p:txBody>
          <a:bodyPr wrap="none" rtlCol="0">
            <a:spAutoFit/>
          </a:bodyPr>
          <a:lstStyle/>
          <a:p>
            <a:r>
              <a:rPr lang="en-US" sz="1600" dirty="0" err="1">
                <a:solidFill>
                  <a:schemeClr val="bg1">
                    <a:lumMod val="75000"/>
                  </a:schemeClr>
                </a:solidFill>
              </a:rPr>
              <a:t>Phacomorphic</a:t>
            </a:r>
            <a:endParaRPr lang="en-US" sz="1600" dirty="0">
              <a:solidFill>
                <a:schemeClr val="bg1">
                  <a:lumMod val="75000"/>
                </a:schemeClr>
              </a:solidFill>
            </a:endParaRPr>
          </a:p>
        </p:txBody>
      </p:sp>
      <p:sp>
        <p:nvSpPr>
          <p:cNvPr id="51" name="TextBox 50">
            <a:extLst>
              <a:ext uri="{FF2B5EF4-FFF2-40B4-BE49-F238E27FC236}">
                <a16:creationId xmlns:a16="http://schemas.microsoft.com/office/drawing/2014/main" id="{156069D4-340B-4160-A336-EBF73557CEE0}"/>
              </a:ext>
            </a:extLst>
          </p:cNvPr>
          <p:cNvSpPr txBox="1"/>
          <p:nvPr/>
        </p:nvSpPr>
        <p:spPr>
          <a:xfrm>
            <a:off x="884725" y="3175578"/>
            <a:ext cx="1402948" cy="338554"/>
          </a:xfrm>
          <a:prstGeom prst="rect">
            <a:avLst/>
          </a:prstGeom>
          <a:noFill/>
        </p:spPr>
        <p:txBody>
          <a:bodyPr wrap="none" rtlCol="0">
            <a:spAutoFit/>
          </a:bodyPr>
          <a:lstStyle/>
          <a:p>
            <a:r>
              <a:rPr lang="en-US" sz="1600" dirty="0">
                <a:solidFill>
                  <a:schemeClr val="bg1">
                    <a:lumMod val="75000"/>
                  </a:schemeClr>
                </a:solidFill>
              </a:rPr>
              <a:t>Ectopia </a:t>
            </a:r>
            <a:r>
              <a:rPr lang="en-US" sz="1600" dirty="0" err="1">
                <a:solidFill>
                  <a:schemeClr val="bg1">
                    <a:lumMod val="75000"/>
                  </a:schemeClr>
                </a:solidFill>
              </a:rPr>
              <a:t>lentis</a:t>
            </a:r>
            <a:endParaRPr lang="en-US" sz="1600" dirty="0">
              <a:solidFill>
                <a:schemeClr val="bg1">
                  <a:lumMod val="75000"/>
                </a:schemeClr>
              </a:solidFill>
            </a:endParaRPr>
          </a:p>
        </p:txBody>
      </p:sp>
      <p:cxnSp>
        <p:nvCxnSpPr>
          <p:cNvPr id="71" name="Straight Connector 70">
            <a:extLst>
              <a:ext uri="{FF2B5EF4-FFF2-40B4-BE49-F238E27FC236}">
                <a16:creationId xmlns:a16="http://schemas.microsoft.com/office/drawing/2014/main" id="{C104938D-BA8D-4E39-9D5F-9EE2012F2F3C}"/>
              </a:ext>
            </a:extLst>
          </p:cNvPr>
          <p:cNvCxnSpPr>
            <a:cxnSpLocks/>
          </p:cNvCxnSpPr>
          <p:nvPr/>
        </p:nvCxnSpPr>
        <p:spPr>
          <a:xfrm flipH="1">
            <a:off x="762665" y="3023488"/>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2A7E4E40-472F-4E50-8A7A-45C10FDD7171}"/>
              </a:ext>
            </a:extLst>
          </p:cNvPr>
          <p:cNvCxnSpPr>
            <a:cxnSpLocks/>
          </p:cNvCxnSpPr>
          <p:nvPr/>
        </p:nvCxnSpPr>
        <p:spPr>
          <a:xfrm flipH="1">
            <a:off x="762665" y="3347853"/>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C3924889-45B9-4383-9C9E-48F0A9C27AD8}"/>
              </a:ext>
            </a:extLst>
          </p:cNvPr>
          <p:cNvCxnSpPr>
            <a:cxnSpLocks/>
          </p:cNvCxnSpPr>
          <p:nvPr/>
        </p:nvCxnSpPr>
        <p:spPr>
          <a:xfrm flipH="1">
            <a:off x="748719" y="2838976"/>
            <a:ext cx="13947" cy="5088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 name="Straight Arrow Connector 5">
            <a:extLst>
              <a:ext uri="{FF2B5EF4-FFF2-40B4-BE49-F238E27FC236}">
                <a16:creationId xmlns:a16="http://schemas.microsoft.com/office/drawing/2014/main" id="{A3439F0C-5143-461F-8F3C-2E830785DEFC}"/>
              </a:ext>
            </a:extLst>
          </p:cNvPr>
          <p:cNvCxnSpPr>
            <a:stCxn id="50" idx="2"/>
          </p:cNvCxnSpPr>
          <p:nvPr/>
        </p:nvCxnSpPr>
        <p:spPr>
          <a:xfrm flipH="1">
            <a:off x="2971800" y="589204"/>
            <a:ext cx="1591436" cy="706196"/>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0" name="Straight Arrow Connector 9">
            <a:extLst>
              <a:ext uri="{FF2B5EF4-FFF2-40B4-BE49-F238E27FC236}">
                <a16:creationId xmlns:a16="http://schemas.microsoft.com/office/drawing/2014/main" id="{84DC796E-F6ED-4FBB-82D2-A260F480BF8A}"/>
              </a:ext>
            </a:extLst>
          </p:cNvPr>
          <p:cNvCxnSpPr>
            <a:cxnSpLocks/>
          </p:cNvCxnSpPr>
          <p:nvPr/>
        </p:nvCxnSpPr>
        <p:spPr>
          <a:xfrm>
            <a:off x="4572000" y="589204"/>
            <a:ext cx="1600200" cy="706196"/>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6" name="Straight Arrow Connector 25">
            <a:extLst>
              <a:ext uri="{FF2B5EF4-FFF2-40B4-BE49-F238E27FC236}">
                <a16:creationId xmlns:a16="http://schemas.microsoft.com/office/drawing/2014/main" id="{B70E0124-9B84-41A5-8D84-A66B7838A706}"/>
              </a:ext>
            </a:extLst>
          </p:cNvPr>
          <p:cNvCxnSpPr>
            <a:cxnSpLocks/>
          </p:cNvCxnSpPr>
          <p:nvPr/>
        </p:nvCxnSpPr>
        <p:spPr>
          <a:xfrm flipH="1">
            <a:off x="1159539" y="1828800"/>
            <a:ext cx="1290435" cy="478059"/>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28" name="Straight Arrow Connector 27">
            <a:extLst>
              <a:ext uri="{FF2B5EF4-FFF2-40B4-BE49-F238E27FC236}">
                <a16:creationId xmlns:a16="http://schemas.microsoft.com/office/drawing/2014/main" id="{567A4249-5C59-4416-8A8E-1C35913900AB}"/>
              </a:ext>
            </a:extLst>
          </p:cNvPr>
          <p:cNvCxnSpPr>
            <a:cxnSpLocks/>
          </p:cNvCxnSpPr>
          <p:nvPr/>
        </p:nvCxnSpPr>
        <p:spPr>
          <a:xfrm>
            <a:off x="2449973" y="1832208"/>
            <a:ext cx="1268784"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56" name="Text Box 6">
            <a:extLst>
              <a:ext uri="{FF2B5EF4-FFF2-40B4-BE49-F238E27FC236}">
                <a16:creationId xmlns:a16="http://schemas.microsoft.com/office/drawing/2014/main" id="{557983BD-9D64-49B9-A366-A08663B0451F}"/>
              </a:ext>
            </a:extLst>
          </p:cNvPr>
          <p:cNvSpPr txBox="1">
            <a:spLocks noChangeArrowheads="1"/>
          </p:cNvSpPr>
          <p:nvPr/>
        </p:nvSpPr>
        <p:spPr bwMode="auto">
          <a:xfrm>
            <a:off x="5029200" y="2356376"/>
            <a:ext cx="813043"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r" eaLnBrk="1" hangingPunct="1">
              <a:lnSpc>
                <a:spcPct val="80000"/>
              </a:lnSpc>
              <a:spcBef>
                <a:spcPct val="0"/>
              </a:spcBef>
              <a:buClrTx/>
              <a:buSzTx/>
              <a:buFontTx/>
              <a:buNone/>
            </a:pPr>
            <a:r>
              <a:rPr lang="en-US" altLang="en-US" sz="1800" dirty="0"/>
              <a:t>‘Push’</a:t>
            </a:r>
          </a:p>
        </p:txBody>
      </p:sp>
      <p:sp>
        <p:nvSpPr>
          <p:cNvPr id="57" name="Text Box 14">
            <a:extLst>
              <a:ext uri="{FF2B5EF4-FFF2-40B4-BE49-F238E27FC236}">
                <a16:creationId xmlns:a16="http://schemas.microsoft.com/office/drawing/2014/main" id="{5DAFA1C1-3A29-4C27-A379-663FDD22E326}"/>
              </a:ext>
            </a:extLst>
          </p:cNvPr>
          <p:cNvSpPr txBox="1">
            <a:spLocks noChangeArrowheads="1"/>
          </p:cNvSpPr>
          <p:nvPr/>
        </p:nvSpPr>
        <p:spPr bwMode="auto">
          <a:xfrm>
            <a:off x="7620000" y="2365901"/>
            <a:ext cx="671979"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t>‘Pull’</a:t>
            </a:r>
          </a:p>
        </p:txBody>
      </p:sp>
      <p:cxnSp>
        <p:nvCxnSpPr>
          <p:cNvPr id="58" name="Straight Arrow Connector 57">
            <a:extLst>
              <a:ext uri="{FF2B5EF4-FFF2-40B4-BE49-F238E27FC236}">
                <a16:creationId xmlns:a16="http://schemas.microsoft.com/office/drawing/2014/main" id="{E874FEE9-46BD-46A3-90A3-DE7CC220FBFF}"/>
              </a:ext>
            </a:extLst>
          </p:cNvPr>
          <p:cNvCxnSpPr>
            <a:cxnSpLocks/>
          </p:cNvCxnSpPr>
          <p:nvPr/>
        </p:nvCxnSpPr>
        <p:spPr>
          <a:xfrm flipH="1">
            <a:off x="5867400" y="1828800"/>
            <a:ext cx="849775" cy="477455"/>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59" name="Straight Arrow Connector 58">
            <a:extLst>
              <a:ext uri="{FF2B5EF4-FFF2-40B4-BE49-F238E27FC236}">
                <a16:creationId xmlns:a16="http://schemas.microsoft.com/office/drawing/2014/main" id="{C370A4A1-FE96-4E70-B89E-839542A5E241}"/>
              </a:ext>
            </a:extLst>
          </p:cNvPr>
          <p:cNvCxnSpPr>
            <a:cxnSpLocks/>
          </p:cNvCxnSpPr>
          <p:nvPr/>
        </p:nvCxnSpPr>
        <p:spPr>
          <a:xfrm>
            <a:off x="6717173" y="1832208"/>
            <a:ext cx="902827" cy="474047"/>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62" name="Text Box 16">
            <a:extLst>
              <a:ext uri="{FF2B5EF4-FFF2-40B4-BE49-F238E27FC236}">
                <a16:creationId xmlns:a16="http://schemas.microsoft.com/office/drawing/2014/main" id="{33538067-0726-41B0-93FF-357EF00CA62D}"/>
              </a:ext>
            </a:extLst>
          </p:cNvPr>
          <p:cNvSpPr txBox="1">
            <a:spLocks noChangeArrowheads="1"/>
          </p:cNvSpPr>
          <p:nvPr/>
        </p:nvSpPr>
        <p:spPr bwMode="auto">
          <a:xfrm>
            <a:off x="8065437" y="2684785"/>
            <a:ext cx="628698"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t>NVG</a:t>
            </a:r>
          </a:p>
        </p:txBody>
      </p:sp>
      <p:sp>
        <p:nvSpPr>
          <p:cNvPr id="70" name="Text Box 21">
            <a:extLst>
              <a:ext uri="{FF2B5EF4-FFF2-40B4-BE49-F238E27FC236}">
                <a16:creationId xmlns:a16="http://schemas.microsoft.com/office/drawing/2014/main" id="{86C32650-BE1F-4CC3-8DB5-0C136D877E6F}"/>
              </a:ext>
            </a:extLst>
          </p:cNvPr>
          <p:cNvSpPr txBox="1">
            <a:spLocks noChangeArrowheads="1"/>
          </p:cNvSpPr>
          <p:nvPr/>
        </p:nvSpPr>
        <p:spPr bwMode="auto">
          <a:xfrm>
            <a:off x="8070534" y="3048000"/>
            <a:ext cx="526106"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a:t>ICE</a:t>
            </a:r>
          </a:p>
        </p:txBody>
      </p:sp>
      <p:sp>
        <p:nvSpPr>
          <p:cNvPr id="75" name="Text Box 45">
            <a:extLst>
              <a:ext uri="{FF2B5EF4-FFF2-40B4-BE49-F238E27FC236}">
                <a16:creationId xmlns:a16="http://schemas.microsoft.com/office/drawing/2014/main" id="{2B6EDA2D-8F55-4DFD-A225-8C03CE6FC7F3}"/>
              </a:ext>
            </a:extLst>
          </p:cNvPr>
          <p:cNvSpPr txBox="1">
            <a:spLocks noChangeArrowheads="1"/>
          </p:cNvSpPr>
          <p:nvPr/>
        </p:nvSpPr>
        <p:spPr bwMode="auto">
          <a:xfrm>
            <a:off x="8073162" y="3810000"/>
            <a:ext cx="1070837" cy="74635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ts val="1700"/>
              </a:lnSpc>
              <a:spcBef>
                <a:spcPct val="0"/>
              </a:spcBef>
              <a:buClrTx/>
              <a:buSzTx/>
              <a:buFontTx/>
              <a:buNone/>
            </a:pPr>
            <a:r>
              <a:rPr lang="en-US" altLang="en-US" sz="1600" dirty="0"/>
              <a:t>Epithelial/ fibrous ingrowth</a:t>
            </a:r>
          </a:p>
        </p:txBody>
      </p:sp>
      <p:cxnSp>
        <p:nvCxnSpPr>
          <p:cNvPr id="77" name="Straight Connector 76">
            <a:extLst>
              <a:ext uri="{FF2B5EF4-FFF2-40B4-BE49-F238E27FC236}">
                <a16:creationId xmlns:a16="http://schemas.microsoft.com/office/drawing/2014/main" id="{FC090BD7-F2E1-4464-B57B-9CBE5874C89B}"/>
              </a:ext>
            </a:extLst>
          </p:cNvPr>
          <p:cNvCxnSpPr>
            <a:cxnSpLocks/>
          </p:cNvCxnSpPr>
          <p:nvPr/>
        </p:nvCxnSpPr>
        <p:spPr>
          <a:xfrm>
            <a:off x="7873969" y="2674448"/>
            <a:ext cx="7724" cy="128795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8" name="Straight Connector 77">
            <a:extLst>
              <a:ext uri="{FF2B5EF4-FFF2-40B4-BE49-F238E27FC236}">
                <a16:creationId xmlns:a16="http://schemas.microsoft.com/office/drawing/2014/main" id="{B1922ED5-C3D8-43D8-A00D-1D6BC9201DBA}"/>
              </a:ext>
            </a:extLst>
          </p:cNvPr>
          <p:cNvCxnSpPr/>
          <p:nvPr/>
        </p:nvCxnSpPr>
        <p:spPr>
          <a:xfrm flipH="1">
            <a:off x="7873968" y="2840262"/>
            <a:ext cx="24447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9" name="Straight Connector 78">
            <a:extLst>
              <a:ext uri="{FF2B5EF4-FFF2-40B4-BE49-F238E27FC236}">
                <a16:creationId xmlns:a16="http://schemas.microsoft.com/office/drawing/2014/main" id="{77019ED2-6D69-4A60-9D19-D4DB786EA3A0}"/>
              </a:ext>
            </a:extLst>
          </p:cNvPr>
          <p:cNvCxnSpPr/>
          <p:nvPr/>
        </p:nvCxnSpPr>
        <p:spPr>
          <a:xfrm flipH="1">
            <a:off x="7873968" y="3213518"/>
            <a:ext cx="24447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1" name="Straight Connector 80">
            <a:extLst>
              <a:ext uri="{FF2B5EF4-FFF2-40B4-BE49-F238E27FC236}">
                <a16:creationId xmlns:a16="http://schemas.microsoft.com/office/drawing/2014/main" id="{9796A12F-4125-4C05-8EE8-A388740C580D}"/>
              </a:ext>
            </a:extLst>
          </p:cNvPr>
          <p:cNvCxnSpPr/>
          <p:nvPr/>
        </p:nvCxnSpPr>
        <p:spPr>
          <a:xfrm flipH="1">
            <a:off x="7877837" y="3581400"/>
            <a:ext cx="24447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3" name="Straight Connector 82">
            <a:extLst>
              <a:ext uri="{FF2B5EF4-FFF2-40B4-BE49-F238E27FC236}">
                <a16:creationId xmlns:a16="http://schemas.microsoft.com/office/drawing/2014/main" id="{7FDC5F4B-9BF0-42AD-B8BB-2F2399BCF1E2}"/>
              </a:ext>
            </a:extLst>
          </p:cNvPr>
          <p:cNvCxnSpPr/>
          <p:nvPr/>
        </p:nvCxnSpPr>
        <p:spPr>
          <a:xfrm flipH="1">
            <a:off x="7881693" y="3962400"/>
            <a:ext cx="24447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93" name="Text Box 42">
            <a:extLst>
              <a:ext uri="{FF2B5EF4-FFF2-40B4-BE49-F238E27FC236}">
                <a16:creationId xmlns:a16="http://schemas.microsoft.com/office/drawing/2014/main" id="{53BAB77F-E061-4834-9068-34BDF78AD071}"/>
              </a:ext>
            </a:extLst>
          </p:cNvPr>
          <p:cNvSpPr txBox="1">
            <a:spLocks noChangeArrowheads="1"/>
          </p:cNvSpPr>
          <p:nvPr/>
        </p:nvSpPr>
        <p:spPr bwMode="auto">
          <a:xfrm>
            <a:off x="8111387" y="3429000"/>
            <a:ext cx="856196"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t>Flat AC</a:t>
            </a:r>
          </a:p>
        </p:txBody>
      </p:sp>
      <p:sp>
        <p:nvSpPr>
          <p:cNvPr id="100" name="Text Box 23">
            <a:extLst>
              <a:ext uri="{FF2B5EF4-FFF2-40B4-BE49-F238E27FC236}">
                <a16:creationId xmlns:a16="http://schemas.microsoft.com/office/drawing/2014/main" id="{D8F2FCFF-2984-4836-B000-9C5601A8EAAA}"/>
              </a:ext>
            </a:extLst>
          </p:cNvPr>
          <p:cNvSpPr txBox="1">
            <a:spLocks noChangeArrowheads="1"/>
          </p:cNvSpPr>
          <p:nvPr/>
        </p:nvSpPr>
        <p:spPr bwMode="auto">
          <a:xfrm>
            <a:off x="5530369" y="2667000"/>
            <a:ext cx="2143536"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t>Aqueous misdirection</a:t>
            </a:r>
          </a:p>
        </p:txBody>
      </p:sp>
      <p:cxnSp>
        <p:nvCxnSpPr>
          <p:cNvPr id="104" name="Straight Connector 103">
            <a:extLst>
              <a:ext uri="{FF2B5EF4-FFF2-40B4-BE49-F238E27FC236}">
                <a16:creationId xmlns:a16="http://schemas.microsoft.com/office/drawing/2014/main" id="{49D87D4A-E317-4446-9B95-5184CB3968F3}"/>
              </a:ext>
            </a:extLst>
          </p:cNvPr>
          <p:cNvCxnSpPr>
            <a:cxnSpLocks/>
          </p:cNvCxnSpPr>
          <p:nvPr/>
        </p:nvCxnSpPr>
        <p:spPr>
          <a:xfrm flipH="1">
            <a:off x="5316229" y="2667000"/>
            <a:ext cx="7397" cy="2531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5" name="Straight Connector 104">
            <a:extLst>
              <a:ext uri="{FF2B5EF4-FFF2-40B4-BE49-F238E27FC236}">
                <a16:creationId xmlns:a16="http://schemas.microsoft.com/office/drawing/2014/main" id="{F40B6D71-75A8-4A88-864D-00D14C2F710D}"/>
              </a:ext>
            </a:extLst>
          </p:cNvPr>
          <p:cNvCxnSpPr/>
          <p:nvPr/>
        </p:nvCxnSpPr>
        <p:spPr>
          <a:xfrm flipH="1">
            <a:off x="5323624" y="2832814"/>
            <a:ext cx="24447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6" name="Straight Connector 105">
            <a:extLst>
              <a:ext uri="{FF2B5EF4-FFF2-40B4-BE49-F238E27FC236}">
                <a16:creationId xmlns:a16="http://schemas.microsoft.com/office/drawing/2014/main" id="{010BF7B2-AA07-4DCF-822D-E2DB5CC0BF59}"/>
              </a:ext>
            </a:extLst>
          </p:cNvPr>
          <p:cNvCxnSpPr/>
          <p:nvPr/>
        </p:nvCxnSpPr>
        <p:spPr>
          <a:xfrm flipH="1">
            <a:off x="5323624" y="3360065"/>
            <a:ext cx="24447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a:extLst>
              <a:ext uri="{FF2B5EF4-FFF2-40B4-BE49-F238E27FC236}">
                <a16:creationId xmlns:a16="http://schemas.microsoft.com/office/drawing/2014/main" id="{BAC8035C-3999-4C31-93CD-6C0D2ADEB73B}"/>
              </a:ext>
            </a:extLst>
          </p:cNvPr>
          <p:cNvCxnSpPr/>
          <p:nvPr/>
        </p:nvCxnSpPr>
        <p:spPr>
          <a:xfrm flipH="1">
            <a:off x="5323536" y="3786938"/>
            <a:ext cx="24447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8" name="Straight Connector 107">
            <a:extLst>
              <a:ext uri="{FF2B5EF4-FFF2-40B4-BE49-F238E27FC236}">
                <a16:creationId xmlns:a16="http://schemas.microsoft.com/office/drawing/2014/main" id="{DB64CAEE-69B4-426A-8A5B-D1269DBF0F66}"/>
              </a:ext>
            </a:extLst>
          </p:cNvPr>
          <p:cNvCxnSpPr/>
          <p:nvPr/>
        </p:nvCxnSpPr>
        <p:spPr>
          <a:xfrm flipH="1">
            <a:off x="5327493" y="4249152"/>
            <a:ext cx="24447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2" name="Straight Connector 111">
            <a:extLst>
              <a:ext uri="{FF2B5EF4-FFF2-40B4-BE49-F238E27FC236}">
                <a16:creationId xmlns:a16="http://schemas.microsoft.com/office/drawing/2014/main" id="{99A16C30-4BE4-48E5-8B65-0C5F3039B8DC}"/>
              </a:ext>
            </a:extLst>
          </p:cNvPr>
          <p:cNvCxnSpPr/>
          <p:nvPr/>
        </p:nvCxnSpPr>
        <p:spPr>
          <a:xfrm flipH="1">
            <a:off x="5333455" y="5181600"/>
            <a:ext cx="24447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13" name="Text Box 42">
            <a:extLst>
              <a:ext uri="{FF2B5EF4-FFF2-40B4-BE49-F238E27FC236}">
                <a16:creationId xmlns:a16="http://schemas.microsoft.com/office/drawing/2014/main" id="{056DFFD9-3CA2-42E7-90FE-4F14522E3504}"/>
              </a:ext>
            </a:extLst>
          </p:cNvPr>
          <p:cNvSpPr txBox="1">
            <a:spLocks noChangeArrowheads="1"/>
          </p:cNvSpPr>
          <p:nvPr/>
        </p:nvSpPr>
        <p:spPr bwMode="auto">
          <a:xfrm>
            <a:off x="5533954" y="3623846"/>
            <a:ext cx="1563248"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t>Retinal surgery</a:t>
            </a:r>
          </a:p>
        </p:txBody>
      </p:sp>
      <p:sp>
        <p:nvSpPr>
          <p:cNvPr id="118" name="Text Box 47">
            <a:extLst>
              <a:ext uri="{FF2B5EF4-FFF2-40B4-BE49-F238E27FC236}">
                <a16:creationId xmlns:a16="http://schemas.microsoft.com/office/drawing/2014/main" id="{3F59D898-ECAD-49F0-9425-2A1BC8DDA7B5}"/>
              </a:ext>
            </a:extLst>
          </p:cNvPr>
          <p:cNvSpPr txBox="1">
            <a:spLocks noChangeArrowheads="1"/>
          </p:cNvSpPr>
          <p:nvPr/>
        </p:nvSpPr>
        <p:spPr bwMode="auto">
          <a:xfrm>
            <a:off x="5523688" y="4538246"/>
            <a:ext cx="1414170"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t>Drug-induced</a:t>
            </a:r>
          </a:p>
        </p:txBody>
      </p:sp>
      <p:sp>
        <p:nvSpPr>
          <p:cNvPr id="16" name="TextBox 15">
            <a:extLst>
              <a:ext uri="{FF2B5EF4-FFF2-40B4-BE49-F238E27FC236}">
                <a16:creationId xmlns:a16="http://schemas.microsoft.com/office/drawing/2014/main" id="{984E008D-FBBA-42B4-940E-EA26772E0161}"/>
              </a:ext>
            </a:extLst>
          </p:cNvPr>
          <p:cNvSpPr txBox="1"/>
          <p:nvPr/>
        </p:nvSpPr>
        <p:spPr>
          <a:xfrm>
            <a:off x="6230528" y="5257800"/>
            <a:ext cx="1326004" cy="369332"/>
          </a:xfrm>
          <a:prstGeom prst="rect">
            <a:avLst/>
          </a:prstGeom>
          <a:noFill/>
        </p:spPr>
        <p:txBody>
          <a:bodyPr wrap="none" rtlCol="0">
            <a:spAutoFit/>
          </a:bodyPr>
          <a:lstStyle/>
          <a:p>
            <a:pPr algn="ctr"/>
            <a:r>
              <a:rPr lang="en-US" dirty="0"/>
              <a:t>Both/Either</a:t>
            </a:r>
          </a:p>
        </p:txBody>
      </p:sp>
      <p:cxnSp>
        <p:nvCxnSpPr>
          <p:cNvPr id="125" name="Straight Connector 124">
            <a:extLst>
              <a:ext uri="{FF2B5EF4-FFF2-40B4-BE49-F238E27FC236}">
                <a16:creationId xmlns:a16="http://schemas.microsoft.com/office/drawing/2014/main" id="{01138141-D318-4ED7-A7FE-D8F2155CE890}"/>
              </a:ext>
            </a:extLst>
          </p:cNvPr>
          <p:cNvCxnSpPr/>
          <p:nvPr/>
        </p:nvCxnSpPr>
        <p:spPr>
          <a:xfrm flipH="1">
            <a:off x="5334000" y="4724400"/>
            <a:ext cx="24447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52" name="Text Box 47">
            <a:extLst>
              <a:ext uri="{FF2B5EF4-FFF2-40B4-BE49-F238E27FC236}">
                <a16:creationId xmlns:a16="http://schemas.microsoft.com/office/drawing/2014/main" id="{E3578916-9804-473C-8F06-D4FA0BCEDFD0}"/>
              </a:ext>
            </a:extLst>
          </p:cNvPr>
          <p:cNvSpPr txBox="1">
            <a:spLocks noChangeArrowheads="1"/>
          </p:cNvSpPr>
          <p:nvPr/>
        </p:nvSpPr>
        <p:spPr bwMode="auto">
          <a:xfrm>
            <a:off x="5543446" y="4055146"/>
            <a:ext cx="1619354"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err="1"/>
              <a:t>Nanophthalmos</a:t>
            </a:r>
            <a:endParaRPr lang="en-US" altLang="en-US" sz="1600" dirty="0"/>
          </a:p>
        </p:txBody>
      </p:sp>
      <p:sp>
        <p:nvSpPr>
          <p:cNvPr id="53" name="Text Box 45">
            <a:extLst>
              <a:ext uri="{FF2B5EF4-FFF2-40B4-BE49-F238E27FC236}">
                <a16:creationId xmlns:a16="http://schemas.microsoft.com/office/drawing/2014/main" id="{57D1A14F-68FE-47D2-983C-1A879D66A9DC}"/>
              </a:ext>
            </a:extLst>
          </p:cNvPr>
          <p:cNvSpPr txBox="1">
            <a:spLocks noChangeArrowheads="1"/>
          </p:cNvSpPr>
          <p:nvPr/>
        </p:nvSpPr>
        <p:spPr bwMode="auto">
          <a:xfrm>
            <a:off x="5523688" y="5013493"/>
            <a:ext cx="582211"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t>PFV</a:t>
            </a:r>
          </a:p>
        </p:txBody>
      </p:sp>
      <p:sp>
        <p:nvSpPr>
          <p:cNvPr id="54" name="Text Box 42">
            <a:extLst>
              <a:ext uri="{FF2B5EF4-FFF2-40B4-BE49-F238E27FC236}">
                <a16:creationId xmlns:a16="http://schemas.microsoft.com/office/drawing/2014/main" id="{E1E37D2C-2C52-446B-843B-01E64990D3EC}"/>
              </a:ext>
            </a:extLst>
          </p:cNvPr>
          <p:cNvSpPr txBox="1">
            <a:spLocks noChangeArrowheads="1"/>
          </p:cNvSpPr>
          <p:nvPr/>
        </p:nvSpPr>
        <p:spPr bwMode="auto">
          <a:xfrm>
            <a:off x="5551406" y="3192546"/>
            <a:ext cx="2276072"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t>ERD/choroidal effusion</a:t>
            </a:r>
          </a:p>
        </p:txBody>
      </p:sp>
    </p:spTree>
    <p:extLst>
      <p:ext uri="{BB962C8B-B14F-4D97-AF65-F5344CB8AC3E}">
        <p14:creationId xmlns:p14="http://schemas.microsoft.com/office/powerpoint/2010/main" val="1880758347"/>
      </p:ext>
    </p:extLst>
  </p:cSld>
  <p:clrMapOvr>
    <a:masterClrMapping/>
  </p:clrMapOvr>
</p:sld>
</file>

<file path=ppt/slides/slide2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Straight Arrow Connector 12">
            <a:extLst>
              <a:ext uri="{FF2B5EF4-FFF2-40B4-BE49-F238E27FC236}">
                <a16:creationId xmlns:a16="http://schemas.microsoft.com/office/drawing/2014/main" id="{A6DE2085-829C-480C-9216-69D6039C0A37}"/>
              </a:ext>
            </a:extLst>
          </p:cNvPr>
          <p:cNvCxnSpPr>
            <a:cxnSpLocks/>
          </p:cNvCxnSpPr>
          <p:nvPr/>
        </p:nvCxnSpPr>
        <p:spPr>
          <a:xfrm>
            <a:off x="6717173" y="1828800"/>
            <a:ext cx="0" cy="3462754"/>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43014" name="Text Box 6"/>
          <p:cNvSpPr txBox="1">
            <a:spLocks noChangeArrowheads="1"/>
          </p:cNvSpPr>
          <p:nvPr/>
        </p:nvSpPr>
        <p:spPr bwMode="auto">
          <a:xfrm>
            <a:off x="533400" y="2356376"/>
            <a:ext cx="1005403"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Lens-</a:t>
            </a:r>
          </a:p>
          <a:p>
            <a:pPr algn="ctr" eaLnBrk="1" hangingPunct="1">
              <a:lnSpc>
                <a:spcPct val="80000"/>
              </a:lnSpc>
              <a:spcBef>
                <a:spcPct val="0"/>
              </a:spcBef>
              <a:buClrTx/>
              <a:buSzTx/>
              <a:buFontTx/>
              <a:buNone/>
            </a:pPr>
            <a:r>
              <a:rPr lang="en-US" altLang="en-US" sz="1800" dirty="0">
                <a:solidFill>
                  <a:schemeClr val="bg1">
                    <a:lumMod val="75000"/>
                  </a:schemeClr>
                </a:solidFill>
              </a:rPr>
              <a:t>Induced</a:t>
            </a:r>
          </a:p>
        </p:txBody>
      </p:sp>
      <p:sp>
        <p:nvSpPr>
          <p:cNvPr id="43017" name="Text Box 14"/>
          <p:cNvSpPr txBox="1">
            <a:spLocks noChangeArrowheads="1"/>
          </p:cNvSpPr>
          <p:nvPr/>
        </p:nvSpPr>
        <p:spPr bwMode="auto">
          <a:xfrm>
            <a:off x="3026498" y="2365901"/>
            <a:ext cx="1633781"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Aphakic/</a:t>
            </a:r>
          </a:p>
          <a:p>
            <a:pPr algn="ctr" eaLnBrk="1" hangingPunct="1">
              <a:lnSpc>
                <a:spcPct val="80000"/>
              </a:lnSpc>
              <a:spcBef>
                <a:spcPct val="0"/>
              </a:spcBef>
              <a:buClrTx/>
              <a:buSzTx/>
              <a:buFontTx/>
              <a:buNone/>
            </a:pPr>
            <a:r>
              <a:rPr lang="en-US" altLang="en-US" sz="1800" dirty="0" err="1">
                <a:solidFill>
                  <a:schemeClr val="bg1">
                    <a:lumMod val="75000"/>
                  </a:schemeClr>
                </a:solidFill>
              </a:rPr>
              <a:t>Pseudophakic</a:t>
            </a:r>
            <a:endParaRPr lang="en-US" altLang="en-US" sz="1800" dirty="0">
              <a:solidFill>
                <a:schemeClr val="bg1">
                  <a:lumMod val="75000"/>
                </a:schemeClr>
              </a:solidFill>
            </a:endParaRPr>
          </a:p>
        </p:txBody>
      </p:sp>
      <p:sp>
        <p:nvSpPr>
          <p:cNvPr id="43031" name="Text Box 35"/>
          <p:cNvSpPr txBox="1">
            <a:spLocks noChangeArrowheads="1"/>
          </p:cNvSpPr>
          <p:nvPr/>
        </p:nvSpPr>
        <p:spPr bwMode="auto">
          <a:xfrm>
            <a:off x="1190847" y="1295400"/>
            <a:ext cx="2473754"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solidFill>
                  <a:schemeClr val="bg1">
                    <a:lumMod val="75000"/>
                  </a:schemeClr>
                </a:solidFill>
              </a:rPr>
              <a:t>w/ Pupillary Block</a:t>
            </a:r>
          </a:p>
        </p:txBody>
      </p:sp>
      <p:sp>
        <p:nvSpPr>
          <p:cNvPr id="43032" name="Text Box 36"/>
          <p:cNvSpPr txBox="1">
            <a:spLocks noChangeArrowheads="1"/>
          </p:cNvSpPr>
          <p:nvPr/>
        </p:nvSpPr>
        <p:spPr bwMode="auto">
          <a:xfrm>
            <a:off x="5181600" y="1295400"/>
            <a:ext cx="2630848"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t>w/o Pupillary Block</a:t>
            </a:r>
          </a:p>
        </p:txBody>
      </p:sp>
      <p:sp>
        <p:nvSpPr>
          <p:cNvPr id="49" name="Rectangle 2">
            <a:extLst>
              <a:ext uri="{FF2B5EF4-FFF2-40B4-BE49-F238E27FC236}">
                <a16:creationId xmlns:a16="http://schemas.microsoft.com/office/drawing/2014/main" id="{240EE5BF-F7D2-4FC8-A5DD-F6B5423153C6}"/>
              </a:ext>
            </a:extLst>
          </p:cNvPr>
          <p:cNvSpPr>
            <a:spLocks noGrp="1" noChangeArrowheads="1"/>
          </p:cNvSpPr>
          <p:nvPr>
            <p:ph type="title"/>
          </p:nvPr>
        </p:nvSpPr>
        <p:spPr>
          <a:xfrm>
            <a:off x="457200" y="304800"/>
            <a:ext cx="7543800" cy="563562"/>
          </a:xfrm>
        </p:spPr>
        <p:txBody>
          <a:bodyPr/>
          <a:lstStyle/>
          <a:p>
            <a:pPr eaLnBrk="1" hangingPunct="1"/>
            <a:r>
              <a:rPr lang="en-US" altLang="en-US" sz="3500" dirty="0"/>
              <a:t>Q</a:t>
            </a:r>
          </a:p>
        </p:txBody>
      </p:sp>
      <p:sp>
        <p:nvSpPr>
          <p:cNvPr id="50" name="TextBox 49">
            <a:extLst>
              <a:ext uri="{FF2B5EF4-FFF2-40B4-BE49-F238E27FC236}">
                <a16:creationId xmlns:a16="http://schemas.microsoft.com/office/drawing/2014/main" id="{CF426230-46C8-405C-9015-99EF57762A2E}"/>
              </a:ext>
            </a:extLst>
          </p:cNvPr>
          <p:cNvSpPr txBox="1"/>
          <p:nvPr/>
        </p:nvSpPr>
        <p:spPr>
          <a:xfrm>
            <a:off x="2259496" y="189094"/>
            <a:ext cx="4607480" cy="400110"/>
          </a:xfrm>
          <a:prstGeom prst="rect">
            <a:avLst/>
          </a:prstGeom>
          <a:solidFill>
            <a:schemeClr val="accent1">
              <a:lumMod val="60000"/>
              <a:lumOff val="40000"/>
            </a:schemeClr>
          </a:solidFill>
        </p:spPr>
        <p:txBody>
          <a:bodyPr wrap="none" rtlCol="0">
            <a:spAutoFit/>
          </a:bodyPr>
          <a:lstStyle/>
          <a:p>
            <a:pPr algn="ctr"/>
            <a:r>
              <a:rPr lang="en-US" sz="2000" b="1" dirty="0"/>
              <a:t>Secondary Angle Closure Glaucoma</a:t>
            </a:r>
          </a:p>
        </p:txBody>
      </p:sp>
      <p:sp>
        <p:nvSpPr>
          <p:cNvPr id="2" name="TextBox 1">
            <a:extLst>
              <a:ext uri="{FF2B5EF4-FFF2-40B4-BE49-F238E27FC236}">
                <a16:creationId xmlns:a16="http://schemas.microsoft.com/office/drawing/2014/main" id="{A7E30BEC-923B-4C9A-A856-BDD0D882F6B8}"/>
              </a:ext>
            </a:extLst>
          </p:cNvPr>
          <p:cNvSpPr txBox="1"/>
          <p:nvPr/>
        </p:nvSpPr>
        <p:spPr>
          <a:xfrm>
            <a:off x="887305" y="2844119"/>
            <a:ext cx="1494320" cy="338554"/>
          </a:xfrm>
          <a:prstGeom prst="rect">
            <a:avLst/>
          </a:prstGeom>
          <a:noFill/>
        </p:spPr>
        <p:txBody>
          <a:bodyPr wrap="none" rtlCol="0">
            <a:spAutoFit/>
          </a:bodyPr>
          <a:lstStyle/>
          <a:p>
            <a:r>
              <a:rPr lang="en-US" sz="1600" dirty="0" err="1">
                <a:solidFill>
                  <a:schemeClr val="bg1">
                    <a:lumMod val="75000"/>
                  </a:schemeClr>
                </a:solidFill>
              </a:rPr>
              <a:t>Phacomorphic</a:t>
            </a:r>
            <a:endParaRPr lang="en-US" sz="1600" dirty="0">
              <a:solidFill>
                <a:schemeClr val="bg1">
                  <a:lumMod val="75000"/>
                </a:schemeClr>
              </a:solidFill>
            </a:endParaRPr>
          </a:p>
        </p:txBody>
      </p:sp>
      <p:sp>
        <p:nvSpPr>
          <p:cNvPr id="51" name="TextBox 50">
            <a:extLst>
              <a:ext uri="{FF2B5EF4-FFF2-40B4-BE49-F238E27FC236}">
                <a16:creationId xmlns:a16="http://schemas.microsoft.com/office/drawing/2014/main" id="{156069D4-340B-4160-A336-EBF73557CEE0}"/>
              </a:ext>
            </a:extLst>
          </p:cNvPr>
          <p:cNvSpPr txBox="1"/>
          <p:nvPr/>
        </p:nvSpPr>
        <p:spPr>
          <a:xfrm>
            <a:off x="884725" y="3175578"/>
            <a:ext cx="1402948" cy="338554"/>
          </a:xfrm>
          <a:prstGeom prst="rect">
            <a:avLst/>
          </a:prstGeom>
          <a:noFill/>
        </p:spPr>
        <p:txBody>
          <a:bodyPr wrap="none" rtlCol="0">
            <a:spAutoFit/>
          </a:bodyPr>
          <a:lstStyle/>
          <a:p>
            <a:r>
              <a:rPr lang="en-US" sz="1600" dirty="0">
                <a:solidFill>
                  <a:schemeClr val="bg1">
                    <a:lumMod val="75000"/>
                  </a:schemeClr>
                </a:solidFill>
              </a:rPr>
              <a:t>Ectopia </a:t>
            </a:r>
            <a:r>
              <a:rPr lang="en-US" sz="1600" dirty="0" err="1">
                <a:solidFill>
                  <a:schemeClr val="bg1">
                    <a:lumMod val="75000"/>
                  </a:schemeClr>
                </a:solidFill>
              </a:rPr>
              <a:t>lentis</a:t>
            </a:r>
            <a:endParaRPr lang="en-US" sz="1600" dirty="0">
              <a:solidFill>
                <a:schemeClr val="bg1">
                  <a:lumMod val="75000"/>
                </a:schemeClr>
              </a:solidFill>
            </a:endParaRPr>
          </a:p>
        </p:txBody>
      </p:sp>
      <p:cxnSp>
        <p:nvCxnSpPr>
          <p:cNvPr id="71" name="Straight Connector 70">
            <a:extLst>
              <a:ext uri="{FF2B5EF4-FFF2-40B4-BE49-F238E27FC236}">
                <a16:creationId xmlns:a16="http://schemas.microsoft.com/office/drawing/2014/main" id="{C104938D-BA8D-4E39-9D5F-9EE2012F2F3C}"/>
              </a:ext>
            </a:extLst>
          </p:cNvPr>
          <p:cNvCxnSpPr>
            <a:cxnSpLocks/>
          </p:cNvCxnSpPr>
          <p:nvPr/>
        </p:nvCxnSpPr>
        <p:spPr>
          <a:xfrm flipH="1">
            <a:off x="762665" y="3023488"/>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2A7E4E40-472F-4E50-8A7A-45C10FDD7171}"/>
              </a:ext>
            </a:extLst>
          </p:cNvPr>
          <p:cNvCxnSpPr>
            <a:cxnSpLocks/>
          </p:cNvCxnSpPr>
          <p:nvPr/>
        </p:nvCxnSpPr>
        <p:spPr>
          <a:xfrm flipH="1">
            <a:off x="762665" y="3347853"/>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C3924889-45B9-4383-9C9E-48F0A9C27AD8}"/>
              </a:ext>
            </a:extLst>
          </p:cNvPr>
          <p:cNvCxnSpPr>
            <a:cxnSpLocks/>
          </p:cNvCxnSpPr>
          <p:nvPr/>
        </p:nvCxnSpPr>
        <p:spPr>
          <a:xfrm flipH="1">
            <a:off x="748719" y="2838976"/>
            <a:ext cx="13947" cy="5088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 name="Straight Arrow Connector 5">
            <a:extLst>
              <a:ext uri="{FF2B5EF4-FFF2-40B4-BE49-F238E27FC236}">
                <a16:creationId xmlns:a16="http://schemas.microsoft.com/office/drawing/2014/main" id="{A3439F0C-5143-461F-8F3C-2E830785DEFC}"/>
              </a:ext>
            </a:extLst>
          </p:cNvPr>
          <p:cNvCxnSpPr>
            <a:stCxn id="50" idx="2"/>
          </p:cNvCxnSpPr>
          <p:nvPr/>
        </p:nvCxnSpPr>
        <p:spPr>
          <a:xfrm flipH="1">
            <a:off x="2971800" y="589204"/>
            <a:ext cx="1591436" cy="706196"/>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0" name="Straight Arrow Connector 9">
            <a:extLst>
              <a:ext uri="{FF2B5EF4-FFF2-40B4-BE49-F238E27FC236}">
                <a16:creationId xmlns:a16="http://schemas.microsoft.com/office/drawing/2014/main" id="{84DC796E-F6ED-4FBB-82D2-A260F480BF8A}"/>
              </a:ext>
            </a:extLst>
          </p:cNvPr>
          <p:cNvCxnSpPr>
            <a:cxnSpLocks/>
          </p:cNvCxnSpPr>
          <p:nvPr/>
        </p:nvCxnSpPr>
        <p:spPr>
          <a:xfrm>
            <a:off x="4572000" y="589204"/>
            <a:ext cx="1600200" cy="706196"/>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6" name="Straight Arrow Connector 25">
            <a:extLst>
              <a:ext uri="{FF2B5EF4-FFF2-40B4-BE49-F238E27FC236}">
                <a16:creationId xmlns:a16="http://schemas.microsoft.com/office/drawing/2014/main" id="{B70E0124-9B84-41A5-8D84-A66B7838A706}"/>
              </a:ext>
            </a:extLst>
          </p:cNvPr>
          <p:cNvCxnSpPr>
            <a:cxnSpLocks/>
          </p:cNvCxnSpPr>
          <p:nvPr/>
        </p:nvCxnSpPr>
        <p:spPr>
          <a:xfrm flipH="1">
            <a:off x="1159539" y="1828800"/>
            <a:ext cx="1290435" cy="478059"/>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28" name="Straight Arrow Connector 27">
            <a:extLst>
              <a:ext uri="{FF2B5EF4-FFF2-40B4-BE49-F238E27FC236}">
                <a16:creationId xmlns:a16="http://schemas.microsoft.com/office/drawing/2014/main" id="{567A4249-5C59-4416-8A8E-1C35913900AB}"/>
              </a:ext>
            </a:extLst>
          </p:cNvPr>
          <p:cNvCxnSpPr>
            <a:cxnSpLocks/>
          </p:cNvCxnSpPr>
          <p:nvPr/>
        </p:nvCxnSpPr>
        <p:spPr>
          <a:xfrm>
            <a:off x="2449973" y="1832208"/>
            <a:ext cx="1268784"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56" name="Text Box 6">
            <a:extLst>
              <a:ext uri="{FF2B5EF4-FFF2-40B4-BE49-F238E27FC236}">
                <a16:creationId xmlns:a16="http://schemas.microsoft.com/office/drawing/2014/main" id="{557983BD-9D64-49B9-A366-A08663B0451F}"/>
              </a:ext>
            </a:extLst>
          </p:cNvPr>
          <p:cNvSpPr txBox="1">
            <a:spLocks noChangeArrowheads="1"/>
          </p:cNvSpPr>
          <p:nvPr/>
        </p:nvSpPr>
        <p:spPr bwMode="auto">
          <a:xfrm>
            <a:off x="5029200" y="2356376"/>
            <a:ext cx="813043"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r" eaLnBrk="1" hangingPunct="1">
              <a:lnSpc>
                <a:spcPct val="80000"/>
              </a:lnSpc>
              <a:spcBef>
                <a:spcPct val="0"/>
              </a:spcBef>
              <a:buClrTx/>
              <a:buSzTx/>
              <a:buFontTx/>
              <a:buNone/>
            </a:pPr>
            <a:r>
              <a:rPr lang="en-US" altLang="en-US" sz="1800" dirty="0">
                <a:solidFill>
                  <a:schemeClr val="bg1">
                    <a:lumMod val="75000"/>
                  </a:schemeClr>
                </a:solidFill>
              </a:rPr>
              <a:t>‘Push’</a:t>
            </a:r>
          </a:p>
        </p:txBody>
      </p:sp>
      <p:sp>
        <p:nvSpPr>
          <p:cNvPr id="57" name="Text Box 14">
            <a:extLst>
              <a:ext uri="{FF2B5EF4-FFF2-40B4-BE49-F238E27FC236}">
                <a16:creationId xmlns:a16="http://schemas.microsoft.com/office/drawing/2014/main" id="{5DAFA1C1-3A29-4C27-A379-663FDD22E326}"/>
              </a:ext>
            </a:extLst>
          </p:cNvPr>
          <p:cNvSpPr txBox="1">
            <a:spLocks noChangeArrowheads="1"/>
          </p:cNvSpPr>
          <p:nvPr/>
        </p:nvSpPr>
        <p:spPr bwMode="auto">
          <a:xfrm>
            <a:off x="7620000" y="2365901"/>
            <a:ext cx="671979"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t>‘Pull’</a:t>
            </a:r>
          </a:p>
        </p:txBody>
      </p:sp>
      <p:cxnSp>
        <p:nvCxnSpPr>
          <p:cNvPr id="58" name="Straight Arrow Connector 57">
            <a:extLst>
              <a:ext uri="{FF2B5EF4-FFF2-40B4-BE49-F238E27FC236}">
                <a16:creationId xmlns:a16="http://schemas.microsoft.com/office/drawing/2014/main" id="{E874FEE9-46BD-46A3-90A3-DE7CC220FBFF}"/>
              </a:ext>
            </a:extLst>
          </p:cNvPr>
          <p:cNvCxnSpPr>
            <a:cxnSpLocks/>
          </p:cNvCxnSpPr>
          <p:nvPr/>
        </p:nvCxnSpPr>
        <p:spPr>
          <a:xfrm flipH="1">
            <a:off x="5867400" y="1828800"/>
            <a:ext cx="849775"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59" name="Straight Arrow Connector 58">
            <a:extLst>
              <a:ext uri="{FF2B5EF4-FFF2-40B4-BE49-F238E27FC236}">
                <a16:creationId xmlns:a16="http://schemas.microsoft.com/office/drawing/2014/main" id="{C370A4A1-FE96-4E70-B89E-839542A5E241}"/>
              </a:ext>
            </a:extLst>
          </p:cNvPr>
          <p:cNvCxnSpPr>
            <a:cxnSpLocks/>
          </p:cNvCxnSpPr>
          <p:nvPr/>
        </p:nvCxnSpPr>
        <p:spPr>
          <a:xfrm>
            <a:off x="6717173" y="1832208"/>
            <a:ext cx="902827" cy="474047"/>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62" name="Text Box 16">
            <a:extLst>
              <a:ext uri="{FF2B5EF4-FFF2-40B4-BE49-F238E27FC236}">
                <a16:creationId xmlns:a16="http://schemas.microsoft.com/office/drawing/2014/main" id="{33538067-0726-41B0-93FF-357EF00CA62D}"/>
              </a:ext>
            </a:extLst>
          </p:cNvPr>
          <p:cNvSpPr txBox="1">
            <a:spLocks noChangeArrowheads="1"/>
          </p:cNvSpPr>
          <p:nvPr/>
        </p:nvSpPr>
        <p:spPr bwMode="auto">
          <a:xfrm>
            <a:off x="8065437" y="2684785"/>
            <a:ext cx="628698"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b="1" dirty="0"/>
              <a:t>NVG</a:t>
            </a:r>
          </a:p>
        </p:txBody>
      </p:sp>
      <p:sp>
        <p:nvSpPr>
          <p:cNvPr id="70" name="Text Box 21">
            <a:extLst>
              <a:ext uri="{FF2B5EF4-FFF2-40B4-BE49-F238E27FC236}">
                <a16:creationId xmlns:a16="http://schemas.microsoft.com/office/drawing/2014/main" id="{86C32650-BE1F-4CC3-8DB5-0C136D877E6F}"/>
              </a:ext>
            </a:extLst>
          </p:cNvPr>
          <p:cNvSpPr txBox="1">
            <a:spLocks noChangeArrowheads="1"/>
          </p:cNvSpPr>
          <p:nvPr/>
        </p:nvSpPr>
        <p:spPr bwMode="auto">
          <a:xfrm>
            <a:off x="8070534" y="3048000"/>
            <a:ext cx="526106"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a:solidFill>
                  <a:schemeClr val="bg1">
                    <a:lumMod val="75000"/>
                  </a:schemeClr>
                </a:solidFill>
              </a:rPr>
              <a:t>ICE</a:t>
            </a:r>
          </a:p>
        </p:txBody>
      </p:sp>
      <p:sp>
        <p:nvSpPr>
          <p:cNvPr id="75" name="Text Box 45">
            <a:extLst>
              <a:ext uri="{FF2B5EF4-FFF2-40B4-BE49-F238E27FC236}">
                <a16:creationId xmlns:a16="http://schemas.microsoft.com/office/drawing/2014/main" id="{2B6EDA2D-8F55-4DFD-A225-8C03CE6FC7F3}"/>
              </a:ext>
            </a:extLst>
          </p:cNvPr>
          <p:cNvSpPr txBox="1">
            <a:spLocks noChangeArrowheads="1"/>
          </p:cNvSpPr>
          <p:nvPr/>
        </p:nvSpPr>
        <p:spPr bwMode="auto">
          <a:xfrm>
            <a:off x="8073162" y="3810000"/>
            <a:ext cx="1070837" cy="74635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ts val="1700"/>
              </a:lnSpc>
              <a:spcBef>
                <a:spcPct val="0"/>
              </a:spcBef>
              <a:buClrTx/>
              <a:buSzTx/>
              <a:buFontTx/>
              <a:buNone/>
            </a:pPr>
            <a:r>
              <a:rPr lang="en-US" altLang="en-US" sz="1600" dirty="0">
                <a:solidFill>
                  <a:schemeClr val="bg1">
                    <a:lumMod val="75000"/>
                  </a:schemeClr>
                </a:solidFill>
              </a:rPr>
              <a:t>Epithelial/ fibrous ingrowth</a:t>
            </a:r>
          </a:p>
        </p:txBody>
      </p:sp>
      <p:cxnSp>
        <p:nvCxnSpPr>
          <p:cNvPr id="77" name="Straight Connector 76">
            <a:extLst>
              <a:ext uri="{FF2B5EF4-FFF2-40B4-BE49-F238E27FC236}">
                <a16:creationId xmlns:a16="http://schemas.microsoft.com/office/drawing/2014/main" id="{FC090BD7-F2E1-4464-B57B-9CBE5874C89B}"/>
              </a:ext>
            </a:extLst>
          </p:cNvPr>
          <p:cNvCxnSpPr>
            <a:cxnSpLocks/>
          </p:cNvCxnSpPr>
          <p:nvPr/>
        </p:nvCxnSpPr>
        <p:spPr>
          <a:xfrm>
            <a:off x="7873969" y="2674448"/>
            <a:ext cx="7724" cy="128795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8" name="Straight Connector 77">
            <a:extLst>
              <a:ext uri="{FF2B5EF4-FFF2-40B4-BE49-F238E27FC236}">
                <a16:creationId xmlns:a16="http://schemas.microsoft.com/office/drawing/2014/main" id="{B1922ED5-C3D8-43D8-A00D-1D6BC9201DBA}"/>
              </a:ext>
            </a:extLst>
          </p:cNvPr>
          <p:cNvCxnSpPr/>
          <p:nvPr/>
        </p:nvCxnSpPr>
        <p:spPr>
          <a:xfrm flipH="1">
            <a:off x="7873968" y="2840262"/>
            <a:ext cx="24447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9" name="Straight Connector 78">
            <a:extLst>
              <a:ext uri="{FF2B5EF4-FFF2-40B4-BE49-F238E27FC236}">
                <a16:creationId xmlns:a16="http://schemas.microsoft.com/office/drawing/2014/main" id="{77019ED2-6D69-4A60-9D19-D4DB786EA3A0}"/>
              </a:ext>
            </a:extLst>
          </p:cNvPr>
          <p:cNvCxnSpPr/>
          <p:nvPr/>
        </p:nvCxnSpPr>
        <p:spPr>
          <a:xfrm flipH="1">
            <a:off x="7873968" y="3213518"/>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1" name="Straight Connector 80">
            <a:extLst>
              <a:ext uri="{FF2B5EF4-FFF2-40B4-BE49-F238E27FC236}">
                <a16:creationId xmlns:a16="http://schemas.microsoft.com/office/drawing/2014/main" id="{9796A12F-4125-4C05-8EE8-A388740C580D}"/>
              </a:ext>
            </a:extLst>
          </p:cNvPr>
          <p:cNvCxnSpPr/>
          <p:nvPr/>
        </p:nvCxnSpPr>
        <p:spPr>
          <a:xfrm flipH="1">
            <a:off x="7877837" y="3581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3" name="Straight Connector 82">
            <a:extLst>
              <a:ext uri="{FF2B5EF4-FFF2-40B4-BE49-F238E27FC236}">
                <a16:creationId xmlns:a16="http://schemas.microsoft.com/office/drawing/2014/main" id="{7FDC5F4B-9BF0-42AD-B8BB-2F2399BCF1E2}"/>
              </a:ext>
            </a:extLst>
          </p:cNvPr>
          <p:cNvCxnSpPr/>
          <p:nvPr/>
        </p:nvCxnSpPr>
        <p:spPr>
          <a:xfrm flipH="1">
            <a:off x="7881693" y="3962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93" name="Text Box 42">
            <a:extLst>
              <a:ext uri="{FF2B5EF4-FFF2-40B4-BE49-F238E27FC236}">
                <a16:creationId xmlns:a16="http://schemas.microsoft.com/office/drawing/2014/main" id="{53BAB77F-E061-4834-9068-34BDF78AD071}"/>
              </a:ext>
            </a:extLst>
          </p:cNvPr>
          <p:cNvSpPr txBox="1">
            <a:spLocks noChangeArrowheads="1"/>
          </p:cNvSpPr>
          <p:nvPr/>
        </p:nvSpPr>
        <p:spPr bwMode="auto">
          <a:xfrm>
            <a:off x="8111387" y="3429000"/>
            <a:ext cx="856196"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Flat AC</a:t>
            </a:r>
          </a:p>
        </p:txBody>
      </p:sp>
      <p:sp>
        <p:nvSpPr>
          <p:cNvPr id="100" name="Text Box 23">
            <a:extLst>
              <a:ext uri="{FF2B5EF4-FFF2-40B4-BE49-F238E27FC236}">
                <a16:creationId xmlns:a16="http://schemas.microsoft.com/office/drawing/2014/main" id="{D8F2FCFF-2984-4836-B000-9C5601A8EAAA}"/>
              </a:ext>
            </a:extLst>
          </p:cNvPr>
          <p:cNvSpPr txBox="1">
            <a:spLocks noChangeArrowheads="1"/>
          </p:cNvSpPr>
          <p:nvPr/>
        </p:nvSpPr>
        <p:spPr bwMode="auto">
          <a:xfrm>
            <a:off x="5530369" y="2667000"/>
            <a:ext cx="2143536"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Aqueous misdirection</a:t>
            </a:r>
          </a:p>
        </p:txBody>
      </p:sp>
      <p:cxnSp>
        <p:nvCxnSpPr>
          <p:cNvPr id="104" name="Straight Connector 103">
            <a:extLst>
              <a:ext uri="{FF2B5EF4-FFF2-40B4-BE49-F238E27FC236}">
                <a16:creationId xmlns:a16="http://schemas.microsoft.com/office/drawing/2014/main" id="{49D87D4A-E317-4446-9B95-5184CB3968F3}"/>
              </a:ext>
            </a:extLst>
          </p:cNvPr>
          <p:cNvCxnSpPr>
            <a:cxnSpLocks/>
          </p:cNvCxnSpPr>
          <p:nvPr/>
        </p:nvCxnSpPr>
        <p:spPr>
          <a:xfrm flipH="1">
            <a:off x="5316229" y="2667000"/>
            <a:ext cx="7397" cy="25314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5" name="Straight Connector 104">
            <a:extLst>
              <a:ext uri="{FF2B5EF4-FFF2-40B4-BE49-F238E27FC236}">
                <a16:creationId xmlns:a16="http://schemas.microsoft.com/office/drawing/2014/main" id="{F40B6D71-75A8-4A88-864D-00D14C2F710D}"/>
              </a:ext>
            </a:extLst>
          </p:cNvPr>
          <p:cNvCxnSpPr/>
          <p:nvPr/>
        </p:nvCxnSpPr>
        <p:spPr>
          <a:xfrm flipH="1">
            <a:off x="5323624" y="2832814"/>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6" name="Straight Connector 105">
            <a:extLst>
              <a:ext uri="{FF2B5EF4-FFF2-40B4-BE49-F238E27FC236}">
                <a16:creationId xmlns:a16="http://schemas.microsoft.com/office/drawing/2014/main" id="{010BF7B2-AA07-4DCF-822D-E2DB5CC0BF59}"/>
              </a:ext>
            </a:extLst>
          </p:cNvPr>
          <p:cNvCxnSpPr/>
          <p:nvPr/>
        </p:nvCxnSpPr>
        <p:spPr>
          <a:xfrm flipH="1">
            <a:off x="5323624" y="3360065"/>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a:extLst>
              <a:ext uri="{FF2B5EF4-FFF2-40B4-BE49-F238E27FC236}">
                <a16:creationId xmlns:a16="http://schemas.microsoft.com/office/drawing/2014/main" id="{BAC8035C-3999-4C31-93CD-6C0D2ADEB73B}"/>
              </a:ext>
            </a:extLst>
          </p:cNvPr>
          <p:cNvCxnSpPr/>
          <p:nvPr/>
        </p:nvCxnSpPr>
        <p:spPr>
          <a:xfrm flipH="1">
            <a:off x="5323536" y="3786938"/>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8" name="Straight Connector 107">
            <a:extLst>
              <a:ext uri="{FF2B5EF4-FFF2-40B4-BE49-F238E27FC236}">
                <a16:creationId xmlns:a16="http://schemas.microsoft.com/office/drawing/2014/main" id="{DB64CAEE-69B4-426A-8A5B-D1269DBF0F66}"/>
              </a:ext>
            </a:extLst>
          </p:cNvPr>
          <p:cNvCxnSpPr/>
          <p:nvPr/>
        </p:nvCxnSpPr>
        <p:spPr>
          <a:xfrm flipH="1">
            <a:off x="5327493" y="4249152"/>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12" name="Straight Connector 111">
            <a:extLst>
              <a:ext uri="{FF2B5EF4-FFF2-40B4-BE49-F238E27FC236}">
                <a16:creationId xmlns:a16="http://schemas.microsoft.com/office/drawing/2014/main" id="{99A16C30-4BE4-48E5-8B65-0C5F3039B8DC}"/>
              </a:ext>
            </a:extLst>
          </p:cNvPr>
          <p:cNvCxnSpPr/>
          <p:nvPr/>
        </p:nvCxnSpPr>
        <p:spPr>
          <a:xfrm flipH="1">
            <a:off x="5333455" y="51816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13" name="Text Box 42">
            <a:extLst>
              <a:ext uri="{FF2B5EF4-FFF2-40B4-BE49-F238E27FC236}">
                <a16:creationId xmlns:a16="http://schemas.microsoft.com/office/drawing/2014/main" id="{056DFFD9-3CA2-42E7-90FE-4F14522E3504}"/>
              </a:ext>
            </a:extLst>
          </p:cNvPr>
          <p:cNvSpPr txBox="1">
            <a:spLocks noChangeArrowheads="1"/>
          </p:cNvSpPr>
          <p:nvPr/>
        </p:nvSpPr>
        <p:spPr bwMode="auto">
          <a:xfrm>
            <a:off x="5533954" y="3623846"/>
            <a:ext cx="1563248"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Retinal surgery</a:t>
            </a:r>
          </a:p>
        </p:txBody>
      </p:sp>
      <p:sp>
        <p:nvSpPr>
          <p:cNvPr id="118" name="Text Box 47">
            <a:extLst>
              <a:ext uri="{FF2B5EF4-FFF2-40B4-BE49-F238E27FC236}">
                <a16:creationId xmlns:a16="http://schemas.microsoft.com/office/drawing/2014/main" id="{3F59D898-ECAD-49F0-9425-2A1BC8DDA7B5}"/>
              </a:ext>
            </a:extLst>
          </p:cNvPr>
          <p:cNvSpPr txBox="1">
            <a:spLocks noChangeArrowheads="1"/>
          </p:cNvSpPr>
          <p:nvPr/>
        </p:nvSpPr>
        <p:spPr bwMode="auto">
          <a:xfrm>
            <a:off x="5523688" y="4538246"/>
            <a:ext cx="1414170"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Drug-induced</a:t>
            </a:r>
          </a:p>
        </p:txBody>
      </p:sp>
      <p:sp>
        <p:nvSpPr>
          <p:cNvPr id="16" name="TextBox 15">
            <a:extLst>
              <a:ext uri="{FF2B5EF4-FFF2-40B4-BE49-F238E27FC236}">
                <a16:creationId xmlns:a16="http://schemas.microsoft.com/office/drawing/2014/main" id="{984E008D-FBBA-42B4-940E-EA26772E0161}"/>
              </a:ext>
            </a:extLst>
          </p:cNvPr>
          <p:cNvSpPr txBox="1"/>
          <p:nvPr/>
        </p:nvSpPr>
        <p:spPr>
          <a:xfrm>
            <a:off x="6230528" y="5257800"/>
            <a:ext cx="1326004" cy="369332"/>
          </a:xfrm>
          <a:prstGeom prst="rect">
            <a:avLst/>
          </a:prstGeom>
          <a:noFill/>
        </p:spPr>
        <p:txBody>
          <a:bodyPr wrap="none" rtlCol="0">
            <a:spAutoFit/>
          </a:bodyPr>
          <a:lstStyle/>
          <a:p>
            <a:pPr algn="ctr"/>
            <a:r>
              <a:rPr lang="en-US" dirty="0">
                <a:solidFill>
                  <a:schemeClr val="bg1">
                    <a:lumMod val="75000"/>
                  </a:schemeClr>
                </a:solidFill>
              </a:rPr>
              <a:t>Both/Either</a:t>
            </a:r>
          </a:p>
        </p:txBody>
      </p:sp>
      <p:cxnSp>
        <p:nvCxnSpPr>
          <p:cNvPr id="125" name="Straight Connector 124">
            <a:extLst>
              <a:ext uri="{FF2B5EF4-FFF2-40B4-BE49-F238E27FC236}">
                <a16:creationId xmlns:a16="http://schemas.microsoft.com/office/drawing/2014/main" id="{01138141-D318-4ED7-A7FE-D8F2155CE890}"/>
              </a:ext>
            </a:extLst>
          </p:cNvPr>
          <p:cNvCxnSpPr/>
          <p:nvPr/>
        </p:nvCxnSpPr>
        <p:spPr>
          <a:xfrm flipH="1">
            <a:off x="5334000" y="4724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52" name="Text Box 47">
            <a:extLst>
              <a:ext uri="{FF2B5EF4-FFF2-40B4-BE49-F238E27FC236}">
                <a16:creationId xmlns:a16="http://schemas.microsoft.com/office/drawing/2014/main" id="{E3578916-9804-473C-8F06-D4FA0BCEDFD0}"/>
              </a:ext>
            </a:extLst>
          </p:cNvPr>
          <p:cNvSpPr txBox="1">
            <a:spLocks noChangeArrowheads="1"/>
          </p:cNvSpPr>
          <p:nvPr/>
        </p:nvSpPr>
        <p:spPr bwMode="auto">
          <a:xfrm>
            <a:off x="5543446" y="4055146"/>
            <a:ext cx="1619354"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err="1">
                <a:solidFill>
                  <a:schemeClr val="bg1">
                    <a:lumMod val="75000"/>
                  </a:schemeClr>
                </a:solidFill>
              </a:rPr>
              <a:t>Nanophthalmos</a:t>
            </a:r>
            <a:endParaRPr lang="en-US" altLang="en-US" sz="1600" dirty="0">
              <a:solidFill>
                <a:schemeClr val="bg1">
                  <a:lumMod val="75000"/>
                </a:schemeClr>
              </a:solidFill>
            </a:endParaRPr>
          </a:p>
        </p:txBody>
      </p:sp>
      <p:sp>
        <p:nvSpPr>
          <p:cNvPr id="53" name="Text Box 45">
            <a:extLst>
              <a:ext uri="{FF2B5EF4-FFF2-40B4-BE49-F238E27FC236}">
                <a16:creationId xmlns:a16="http://schemas.microsoft.com/office/drawing/2014/main" id="{57D1A14F-68FE-47D2-983C-1A879D66A9DC}"/>
              </a:ext>
            </a:extLst>
          </p:cNvPr>
          <p:cNvSpPr txBox="1">
            <a:spLocks noChangeArrowheads="1"/>
          </p:cNvSpPr>
          <p:nvPr/>
        </p:nvSpPr>
        <p:spPr bwMode="auto">
          <a:xfrm>
            <a:off x="5523688" y="5013493"/>
            <a:ext cx="582211"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PFV</a:t>
            </a:r>
          </a:p>
        </p:txBody>
      </p:sp>
      <p:sp>
        <p:nvSpPr>
          <p:cNvPr id="54" name="Text Box 42">
            <a:extLst>
              <a:ext uri="{FF2B5EF4-FFF2-40B4-BE49-F238E27FC236}">
                <a16:creationId xmlns:a16="http://schemas.microsoft.com/office/drawing/2014/main" id="{E1E37D2C-2C52-446B-843B-01E64990D3EC}"/>
              </a:ext>
            </a:extLst>
          </p:cNvPr>
          <p:cNvSpPr txBox="1">
            <a:spLocks noChangeArrowheads="1"/>
          </p:cNvSpPr>
          <p:nvPr/>
        </p:nvSpPr>
        <p:spPr bwMode="auto">
          <a:xfrm>
            <a:off x="5551406" y="3192546"/>
            <a:ext cx="2276072"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ERD/choroidal effusion</a:t>
            </a:r>
          </a:p>
        </p:txBody>
      </p:sp>
      <p:sp>
        <p:nvSpPr>
          <p:cNvPr id="3" name="Oval 2">
            <a:extLst>
              <a:ext uri="{FF2B5EF4-FFF2-40B4-BE49-F238E27FC236}">
                <a16:creationId xmlns:a16="http://schemas.microsoft.com/office/drawing/2014/main" id="{7D027388-F860-4250-9D31-41DB5EB864E5}"/>
              </a:ext>
            </a:extLst>
          </p:cNvPr>
          <p:cNvSpPr/>
          <p:nvPr/>
        </p:nvSpPr>
        <p:spPr>
          <a:xfrm>
            <a:off x="8034589" y="2679833"/>
            <a:ext cx="671979" cy="338554"/>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TextBox 45">
            <a:extLst>
              <a:ext uri="{FF2B5EF4-FFF2-40B4-BE49-F238E27FC236}">
                <a16:creationId xmlns:a16="http://schemas.microsoft.com/office/drawing/2014/main" id="{404AE9CF-785E-4964-AF50-F6F095A7E65B}"/>
              </a:ext>
            </a:extLst>
          </p:cNvPr>
          <p:cNvSpPr txBox="1"/>
          <p:nvPr/>
        </p:nvSpPr>
        <p:spPr>
          <a:xfrm>
            <a:off x="609600" y="1554063"/>
            <a:ext cx="7034674" cy="4770537"/>
          </a:xfrm>
          <a:prstGeom prst="rect">
            <a:avLst/>
          </a:prstGeom>
          <a:solidFill>
            <a:schemeClr val="accent1">
              <a:lumMod val="40000"/>
              <a:lumOff val="60000"/>
            </a:schemeClr>
          </a:solidFill>
        </p:spPr>
        <p:txBody>
          <a:bodyPr wrap="square" rtlCol="0">
            <a:spAutoFit/>
          </a:bodyPr>
          <a:lstStyle/>
          <a:p>
            <a:r>
              <a:rPr lang="en-US" sz="1600" i="1" dirty="0">
                <a:solidFill>
                  <a:srgbClr val="0000FF"/>
                </a:solidFill>
              </a:rPr>
              <a:t>Neovascularization of what structure causes neovascular glaucoma (NVG)?</a:t>
            </a:r>
          </a:p>
          <a:p>
            <a:r>
              <a:rPr lang="en-US" sz="1600" dirty="0">
                <a:solidFill>
                  <a:schemeClr val="accent1">
                    <a:lumMod val="40000"/>
                    <a:lumOff val="60000"/>
                  </a:schemeClr>
                </a:solidFill>
              </a:rPr>
              <a:t>Neovascularization of the angle (NVA) </a:t>
            </a:r>
          </a:p>
          <a:p>
            <a:endParaRPr lang="en-US" sz="1600" dirty="0">
              <a:solidFill>
                <a:schemeClr val="accent1">
                  <a:lumMod val="40000"/>
                  <a:lumOff val="60000"/>
                </a:schemeClr>
              </a:solidFill>
            </a:endParaRPr>
          </a:p>
          <a:p>
            <a:r>
              <a:rPr lang="en-US" sz="1600" i="1" dirty="0">
                <a:solidFill>
                  <a:schemeClr val="accent1">
                    <a:lumMod val="40000"/>
                    <a:lumOff val="60000"/>
                  </a:schemeClr>
                </a:solidFill>
              </a:rPr>
              <a:t>How does NVA lead to angle-closure glaucoma?</a:t>
            </a:r>
          </a:p>
          <a:p>
            <a:r>
              <a:rPr lang="en-US" sz="1600" dirty="0">
                <a:solidFill>
                  <a:schemeClr val="accent1">
                    <a:lumMod val="40000"/>
                    <a:lumOff val="60000"/>
                  </a:schemeClr>
                </a:solidFill>
              </a:rPr>
              <a:t>The NVA vessels don’t ride solo; rather, they are accompanied by contractile elements (</a:t>
            </a:r>
            <a:r>
              <a:rPr lang="en-US" sz="1600" dirty="0" err="1">
                <a:solidFill>
                  <a:schemeClr val="accent1">
                    <a:lumMod val="40000"/>
                    <a:lumOff val="60000"/>
                  </a:schemeClr>
                </a:solidFill>
              </a:rPr>
              <a:t>eg</a:t>
            </a:r>
            <a:r>
              <a:rPr lang="en-US" sz="1600" dirty="0">
                <a:solidFill>
                  <a:schemeClr val="accent1">
                    <a:lumMod val="40000"/>
                    <a:lumOff val="60000"/>
                  </a:schemeClr>
                </a:solidFill>
              </a:rPr>
              <a:t>, fibroblasts). Along with the neo vessels, these elements will establish a network that crosses from the peripheral iris to the peripheral cornea. Once established, contractile elements </a:t>
            </a:r>
            <a:r>
              <a:rPr lang="en-US" sz="1600" dirty="0" err="1">
                <a:solidFill>
                  <a:schemeClr val="accent1">
                    <a:lumMod val="40000"/>
                    <a:lumOff val="60000"/>
                  </a:schemeClr>
                </a:solidFill>
              </a:rPr>
              <a:t>gonna</a:t>
            </a:r>
            <a:r>
              <a:rPr lang="en-US" sz="1600" dirty="0">
                <a:solidFill>
                  <a:schemeClr val="accent1">
                    <a:lumMod val="40000"/>
                    <a:lumOff val="60000"/>
                  </a:schemeClr>
                </a:solidFill>
              </a:rPr>
              <a:t> contract, and when they do, they pull the iris up against the angle, rendering it closed. </a:t>
            </a:r>
          </a:p>
          <a:p>
            <a:r>
              <a:rPr lang="en-US" sz="1600" i="1" dirty="0">
                <a:solidFill>
                  <a:schemeClr val="accent1">
                    <a:lumMod val="40000"/>
                    <a:lumOff val="60000"/>
                  </a:schemeClr>
                </a:solidFill>
              </a:rPr>
              <a:t> </a:t>
            </a:r>
          </a:p>
          <a:p>
            <a:r>
              <a:rPr lang="en-US" sz="1600" i="1" dirty="0">
                <a:solidFill>
                  <a:schemeClr val="accent1">
                    <a:lumMod val="40000"/>
                    <a:lumOff val="60000"/>
                  </a:schemeClr>
                </a:solidFill>
              </a:rPr>
              <a:t>What two-word phrase (</a:t>
            </a:r>
            <a:r>
              <a:rPr lang="en-US" sz="1600" b="1" dirty="0">
                <a:solidFill>
                  <a:schemeClr val="accent1">
                    <a:lumMod val="40000"/>
                    <a:lumOff val="60000"/>
                  </a:schemeClr>
                </a:solidFill>
              </a:rPr>
              <a:t>not</a:t>
            </a:r>
            <a:r>
              <a:rPr lang="en-US" sz="1600" i="1" dirty="0">
                <a:solidFill>
                  <a:schemeClr val="accent1">
                    <a:lumMod val="40000"/>
                    <a:lumOff val="60000"/>
                  </a:schemeClr>
                </a:solidFill>
              </a:rPr>
              <a:t> ‘diabetic retinopathy’--think more generally) describes the fundamental cause of most cases of NVG?</a:t>
            </a:r>
          </a:p>
          <a:p>
            <a:r>
              <a:rPr lang="en-US" sz="1600" dirty="0">
                <a:solidFill>
                  <a:schemeClr val="accent1">
                    <a:lumMod val="40000"/>
                    <a:lumOff val="60000"/>
                  </a:schemeClr>
                </a:solidFill>
              </a:rPr>
              <a:t>‘Retinal ischemia’</a:t>
            </a:r>
          </a:p>
          <a:p>
            <a:endParaRPr lang="en-US" sz="1600" dirty="0">
              <a:solidFill>
                <a:schemeClr val="accent1">
                  <a:lumMod val="40000"/>
                  <a:lumOff val="60000"/>
                </a:schemeClr>
              </a:solidFill>
            </a:endParaRPr>
          </a:p>
          <a:p>
            <a:r>
              <a:rPr lang="en-US" sz="1600" i="1" dirty="0">
                <a:solidFill>
                  <a:schemeClr val="accent1">
                    <a:lumMod val="40000"/>
                    <a:lumOff val="60000"/>
                  </a:schemeClr>
                </a:solidFill>
              </a:rPr>
              <a:t>How does retinal ischemia lead to NVI and NVA? </a:t>
            </a:r>
          </a:p>
          <a:p>
            <a:r>
              <a:rPr lang="en-US" sz="1600" dirty="0">
                <a:solidFill>
                  <a:schemeClr val="accent1">
                    <a:lumMod val="40000"/>
                    <a:lumOff val="60000"/>
                  </a:schemeClr>
                </a:solidFill>
              </a:rPr>
              <a:t>In a desperate attempt to acquire the oxygen they’re lacking, the ischemic retinal cells release the signaling molecule  </a:t>
            </a:r>
            <a:r>
              <a:rPr lang="en-US" sz="1600" b="1" dirty="0">
                <a:solidFill>
                  <a:schemeClr val="accent1">
                    <a:lumMod val="40000"/>
                    <a:lumOff val="60000"/>
                  </a:schemeClr>
                </a:solidFill>
              </a:rPr>
              <a:t>VEGF</a:t>
            </a:r>
            <a:r>
              <a:rPr lang="en-US" sz="1600" dirty="0">
                <a:solidFill>
                  <a:schemeClr val="accent1">
                    <a:lumMod val="40000"/>
                    <a:lumOff val="60000"/>
                  </a:schemeClr>
                </a:solidFill>
              </a:rPr>
              <a:t> , a potent inducer of new blood vessel formation. This VEGF diffuses from the vitreous cavity into the anterior segment, where it induces the NVI/NVA process.</a:t>
            </a:r>
          </a:p>
        </p:txBody>
      </p:sp>
    </p:spTree>
    <p:extLst>
      <p:ext uri="{BB962C8B-B14F-4D97-AF65-F5344CB8AC3E}">
        <p14:creationId xmlns:p14="http://schemas.microsoft.com/office/powerpoint/2010/main" val="1145177407"/>
      </p:ext>
    </p:extLst>
  </p:cSld>
  <p:clrMapOvr>
    <a:masterClrMapping/>
  </p:clrMapOvr>
</p:sld>
</file>

<file path=ppt/slides/slide2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Straight Arrow Connector 12">
            <a:extLst>
              <a:ext uri="{FF2B5EF4-FFF2-40B4-BE49-F238E27FC236}">
                <a16:creationId xmlns:a16="http://schemas.microsoft.com/office/drawing/2014/main" id="{A6DE2085-829C-480C-9216-69D6039C0A37}"/>
              </a:ext>
            </a:extLst>
          </p:cNvPr>
          <p:cNvCxnSpPr>
            <a:cxnSpLocks/>
          </p:cNvCxnSpPr>
          <p:nvPr/>
        </p:nvCxnSpPr>
        <p:spPr>
          <a:xfrm>
            <a:off x="6717173" y="1828800"/>
            <a:ext cx="0" cy="3462754"/>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43014" name="Text Box 6"/>
          <p:cNvSpPr txBox="1">
            <a:spLocks noChangeArrowheads="1"/>
          </p:cNvSpPr>
          <p:nvPr/>
        </p:nvSpPr>
        <p:spPr bwMode="auto">
          <a:xfrm>
            <a:off x="533400" y="2356376"/>
            <a:ext cx="1005403"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Lens-</a:t>
            </a:r>
          </a:p>
          <a:p>
            <a:pPr algn="ctr" eaLnBrk="1" hangingPunct="1">
              <a:lnSpc>
                <a:spcPct val="80000"/>
              </a:lnSpc>
              <a:spcBef>
                <a:spcPct val="0"/>
              </a:spcBef>
              <a:buClrTx/>
              <a:buSzTx/>
              <a:buFontTx/>
              <a:buNone/>
            </a:pPr>
            <a:r>
              <a:rPr lang="en-US" altLang="en-US" sz="1800" dirty="0">
                <a:solidFill>
                  <a:schemeClr val="bg1">
                    <a:lumMod val="75000"/>
                  </a:schemeClr>
                </a:solidFill>
              </a:rPr>
              <a:t>Induced</a:t>
            </a:r>
          </a:p>
        </p:txBody>
      </p:sp>
      <p:sp>
        <p:nvSpPr>
          <p:cNvPr id="43017" name="Text Box 14"/>
          <p:cNvSpPr txBox="1">
            <a:spLocks noChangeArrowheads="1"/>
          </p:cNvSpPr>
          <p:nvPr/>
        </p:nvSpPr>
        <p:spPr bwMode="auto">
          <a:xfrm>
            <a:off x="3026498" y="2365901"/>
            <a:ext cx="1633781"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Aphakic/</a:t>
            </a:r>
          </a:p>
          <a:p>
            <a:pPr algn="ctr" eaLnBrk="1" hangingPunct="1">
              <a:lnSpc>
                <a:spcPct val="80000"/>
              </a:lnSpc>
              <a:spcBef>
                <a:spcPct val="0"/>
              </a:spcBef>
              <a:buClrTx/>
              <a:buSzTx/>
              <a:buFontTx/>
              <a:buNone/>
            </a:pPr>
            <a:r>
              <a:rPr lang="en-US" altLang="en-US" sz="1800" dirty="0" err="1">
                <a:solidFill>
                  <a:schemeClr val="bg1">
                    <a:lumMod val="75000"/>
                  </a:schemeClr>
                </a:solidFill>
              </a:rPr>
              <a:t>Pseudophakic</a:t>
            </a:r>
            <a:endParaRPr lang="en-US" altLang="en-US" sz="1800" dirty="0">
              <a:solidFill>
                <a:schemeClr val="bg1">
                  <a:lumMod val="75000"/>
                </a:schemeClr>
              </a:solidFill>
            </a:endParaRPr>
          </a:p>
        </p:txBody>
      </p:sp>
      <p:sp>
        <p:nvSpPr>
          <p:cNvPr id="43031" name="Text Box 35"/>
          <p:cNvSpPr txBox="1">
            <a:spLocks noChangeArrowheads="1"/>
          </p:cNvSpPr>
          <p:nvPr/>
        </p:nvSpPr>
        <p:spPr bwMode="auto">
          <a:xfrm>
            <a:off x="1190847" y="1295400"/>
            <a:ext cx="2473754"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solidFill>
                  <a:schemeClr val="bg1">
                    <a:lumMod val="75000"/>
                  </a:schemeClr>
                </a:solidFill>
              </a:rPr>
              <a:t>w/ Pupillary Block</a:t>
            </a:r>
          </a:p>
        </p:txBody>
      </p:sp>
      <p:sp>
        <p:nvSpPr>
          <p:cNvPr id="43032" name="Text Box 36"/>
          <p:cNvSpPr txBox="1">
            <a:spLocks noChangeArrowheads="1"/>
          </p:cNvSpPr>
          <p:nvPr/>
        </p:nvSpPr>
        <p:spPr bwMode="auto">
          <a:xfrm>
            <a:off x="5181600" y="1295400"/>
            <a:ext cx="2630848"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t>w/o Pupillary Block</a:t>
            </a:r>
          </a:p>
        </p:txBody>
      </p:sp>
      <p:sp>
        <p:nvSpPr>
          <p:cNvPr id="49" name="Rectangle 2">
            <a:extLst>
              <a:ext uri="{FF2B5EF4-FFF2-40B4-BE49-F238E27FC236}">
                <a16:creationId xmlns:a16="http://schemas.microsoft.com/office/drawing/2014/main" id="{240EE5BF-F7D2-4FC8-A5DD-F6B5423153C6}"/>
              </a:ext>
            </a:extLst>
          </p:cNvPr>
          <p:cNvSpPr>
            <a:spLocks noGrp="1" noChangeArrowheads="1"/>
          </p:cNvSpPr>
          <p:nvPr>
            <p:ph type="title"/>
          </p:nvPr>
        </p:nvSpPr>
        <p:spPr>
          <a:xfrm>
            <a:off x="457200" y="304800"/>
            <a:ext cx="7543800" cy="563562"/>
          </a:xfrm>
        </p:spPr>
        <p:txBody>
          <a:bodyPr/>
          <a:lstStyle/>
          <a:p>
            <a:pPr eaLnBrk="1" hangingPunct="1"/>
            <a:r>
              <a:rPr lang="en-US" altLang="en-US" sz="3500" dirty="0"/>
              <a:t>A</a:t>
            </a:r>
          </a:p>
        </p:txBody>
      </p:sp>
      <p:sp>
        <p:nvSpPr>
          <p:cNvPr id="50" name="TextBox 49">
            <a:extLst>
              <a:ext uri="{FF2B5EF4-FFF2-40B4-BE49-F238E27FC236}">
                <a16:creationId xmlns:a16="http://schemas.microsoft.com/office/drawing/2014/main" id="{CF426230-46C8-405C-9015-99EF57762A2E}"/>
              </a:ext>
            </a:extLst>
          </p:cNvPr>
          <p:cNvSpPr txBox="1"/>
          <p:nvPr/>
        </p:nvSpPr>
        <p:spPr>
          <a:xfrm>
            <a:off x="2259496" y="189094"/>
            <a:ext cx="4607480" cy="400110"/>
          </a:xfrm>
          <a:prstGeom prst="rect">
            <a:avLst/>
          </a:prstGeom>
          <a:solidFill>
            <a:schemeClr val="accent1">
              <a:lumMod val="60000"/>
              <a:lumOff val="40000"/>
            </a:schemeClr>
          </a:solidFill>
        </p:spPr>
        <p:txBody>
          <a:bodyPr wrap="none" rtlCol="0">
            <a:spAutoFit/>
          </a:bodyPr>
          <a:lstStyle/>
          <a:p>
            <a:pPr algn="ctr"/>
            <a:r>
              <a:rPr lang="en-US" sz="2000" b="1" dirty="0"/>
              <a:t>Secondary Angle Closure Glaucoma</a:t>
            </a:r>
          </a:p>
        </p:txBody>
      </p:sp>
      <p:sp>
        <p:nvSpPr>
          <p:cNvPr id="2" name="TextBox 1">
            <a:extLst>
              <a:ext uri="{FF2B5EF4-FFF2-40B4-BE49-F238E27FC236}">
                <a16:creationId xmlns:a16="http://schemas.microsoft.com/office/drawing/2014/main" id="{A7E30BEC-923B-4C9A-A856-BDD0D882F6B8}"/>
              </a:ext>
            </a:extLst>
          </p:cNvPr>
          <p:cNvSpPr txBox="1"/>
          <p:nvPr/>
        </p:nvSpPr>
        <p:spPr>
          <a:xfrm>
            <a:off x="887305" y="2844119"/>
            <a:ext cx="1494320" cy="338554"/>
          </a:xfrm>
          <a:prstGeom prst="rect">
            <a:avLst/>
          </a:prstGeom>
          <a:noFill/>
        </p:spPr>
        <p:txBody>
          <a:bodyPr wrap="none" rtlCol="0">
            <a:spAutoFit/>
          </a:bodyPr>
          <a:lstStyle/>
          <a:p>
            <a:r>
              <a:rPr lang="en-US" sz="1600" dirty="0" err="1">
                <a:solidFill>
                  <a:schemeClr val="bg1">
                    <a:lumMod val="75000"/>
                  </a:schemeClr>
                </a:solidFill>
              </a:rPr>
              <a:t>Phacomorphic</a:t>
            </a:r>
            <a:endParaRPr lang="en-US" sz="1600" dirty="0">
              <a:solidFill>
                <a:schemeClr val="bg1">
                  <a:lumMod val="75000"/>
                </a:schemeClr>
              </a:solidFill>
            </a:endParaRPr>
          </a:p>
        </p:txBody>
      </p:sp>
      <p:sp>
        <p:nvSpPr>
          <p:cNvPr id="51" name="TextBox 50">
            <a:extLst>
              <a:ext uri="{FF2B5EF4-FFF2-40B4-BE49-F238E27FC236}">
                <a16:creationId xmlns:a16="http://schemas.microsoft.com/office/drawing/2014/main" id="{156069D4-340B-4160-A336-EBF73557CEE0}"/>
              </a:ext>
            </a:extLst>
          </p:cNvPr>
          <p:cNvSpPr txBox="1"/>
          <p:nvPr/>
        </p:nvSpPr>
        <p:spPr>
          <a:xfrm>
            <a:off x="884725" y="3175578"/>
            <a:ext cx="1402948" cy="338554"/>
          </a:xfrm>
          <a:prstGeom prst="rect">
            <a:avLst/>
          </a:prstGeom>
          <a:noFill/>
        </p:spPr>
        <p:txBody>
          <a:bodyPr wrap="none" rtlCol="0">
            <a:spAutoFit/>
          </a:bodyPr>
          <a:lstStyle/>
          <a:p>
            <a:r>
              <a:rPr lang="en-US" sz="1600" dirty="0">
                <a:solidFill>
                  <a:schemeClr val="bg1">
                    <a:lumMod val="75000"/>
                  </a:schemeClr>
                </a:solidFill>
              </a:rPr>
              <a:t>Ectopia </a:t>
            </a:r>
            <a:r>
              <a:rPr lang="en-US" sz="1600" dirty="0" err="1">
                <a:solidFill>
                  <a:schemeClr val="bg1">
                    <a:lumMod val="75000"/>
                  </a:schemeClr>
                </a:solidFill>
              </a:rPr>
              <a:t>lentis</a:t>
            </a:r>
            <a:endParaRPr lang="en-US" sz="1600" dirty="0">
              <a:solidFill>
                <a:schemeClr val="bg1">
                  <a:lumMod val="75000"/>
                </a:schemeClr>
              </a:solidFill>
            </a:endParaRPr>
          </a:p>
        </p:txBody>
      </p:sp>
      <p:cxnSp>
        <p:nvCxnSpPr>
          <p:cNvPr id="71" name="Straight Connector 70">
            <a:extLst>
              <a:ext uri="{FF2B5EF4-FFF2-40B4-BE49-F238E27FC236}">
                <a16:creationId xmlns:a16="http://schemas.microsoft.com/office/drawing/2014/main" id="{C104938D-BA8D-4E39-9D5F-9EE2012F2F3C}"/>
              </a:ext>
            </a:extLst>
          </p:cNvPr>
          <p:cNvCxnSpPr>
            <a:cxnSpLocks/>
          </p:cNvCxnSpPr>
          <p:nvPr/>
        </p:nvCxnSpPr>
        <p:spPr>
          <a:xfrm flipH="1">
            <a:off x="762665" y="3023488"/>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2A7E4E40-472F-4E50-8A7A-45C10FDD7171}"/>
              </a:ext>
            </a:extLst>
          </p:cNvPr>
          <p:cNvCxnSpPr>
            <a:cxnSpLocks/>
          </p:cNvCxnSpPr>
          <p:nvPr/>
        </p:nvCxnSpPr>
        <p:spPr>
          <a:xfrm flipH="1">
            <a:off x="762665" y="3347853"/>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C3924889-45B9-4383-9C9E-48F0A9C27AD8}"/>
              </a:ext>
            </a:extLst>
          </p:cNvPr>
          <p:cNvCxnSpPr>
            <a:cxnSpLocks/>
          </p:cNvCxnSpPr>
          <p:nvPr/>
        </p:nvCxnSpPr>
        <p:spPr>
          <a:xfrm flipH="1">
            <a:off x="748719" y="2838976"/>
            <a:ext cx="13947" cy="5088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 name="Straight Arrow Connector 5">
            <a:extLst>
              <a:ext uri="{FF2B5EF4-FFF2-40B4-BE49-F238E27FC236}">
                <a16:creationId xmlns:a16="http://schemas.microsoft.com/office/drawing/2014/main" id="{A3439F0C-5143-461F-8F3C-2E830785DEFC}"/>
              </a:ext>
            </a:extLst>
          </p:cNvPr>
          <p:cNvCxnSpPr>
            <a:stCxn id="50" idx="2"/>
          </p:cNvCxnSpPr>
          <p:nvPr/>
        </p:nvCxnSpPr>
        <p:spPr>
          <a:xfrm flipH="1">
            <a:off x="2971800" y="589204"/>
            <a:ext cx="1591436" cy="706196"/>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0" name="Straight Arrow Connector 9">
            <a:extLst>
              <a:ext uri="{FF2B5EF4-FFF2-40B4-BE49-F238E27FC236}">
                <a16:creationId xmlns:a16="http://schemas.microsoft.com/office/drawing/2014/main" id="{84DC796E-F6ED-4FBB-82D2-A260F480BF8A}"/>
              </a:ext>
            </a:extLst>
          </p:cNvPr>
          <p:cNvCxnSpPr>
            <a:cxnSpLocks/>
          </p:cNvCxnSpPr>
          <p:nvPr/>
        </p:nvCxnSpPr>
        <p:spPr>
          <a:xfrm>
            <a:off x="4572000" y="589204"/>
            <a:ext cx="1600200" cy="706196"/>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6" name="Straight Arrow Connector 25">
            <a:extLst>
              <a:ext uri="{FF2B5EF4-FFF2-40B4-BE49-F238E27FC236}">
                <a16:creationId xmlns:a16="http://schemas.microsoft.com/office/drawing/2014/main" id="{B70E0124-9B84-41A5-8D84-A66B7838A706}"/>
              </a:ext>
            </a:extLst>
          </p:cNvPr>
          <p:cNvCxnSpPr>
            <a:cxnSpLocks/>
          </p:cNvCxnSpPr>
          <p:nvPr/>
        </p:nvCxnSpPr>
        <p:spPr>
          <a:xfrm flipH="1">
            <a:off x="1159539" y="1828800"/>
            <a:ext cx="1290435" cy="478059"/>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28" name="Straight Arrow Connector 27">
            <a:extLst>
              <a:ext uri="{FF2B5EF4-FFF2-40B4-BE49-F238E27FC236}">
                <a16:creationId xmlns:a16="http://schemas.microsoft.com/office/drawing/2014/main" id="{567A4249-5C59-4416-8A8E-1C35913900AB}"/>
              </a:ext>
            </a:extLst>
          </p:cNvPr>
          <p:cNvCxnSpPr>
            <a:cxnSpLocks/>
          </p:cNvCxnSpPr>
          <p:nvPr/>
        </p:nvCxnSpPr>
        <p:spPr>
          <a:xfrm>
            <a:off x="2449973" y="1832208"/>
            <a:ext cx="1268784"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56" name="Text Box 6">
            <a:extLst>
              <a:ext uri="{FF2B5EF4-FFF2-40B4-BE49-F238E27FC236}">
                <a16:creationId xmlns:a16="http://schemas.microsoft.com/office/drawing/2014/main" id="{557983BD-9D64-49B9-A366-A08663B0451F}"/>
              </a:ext>
            </a:extLst>
          </p:cNvPr>
          <p:cNvSpPr txBox="1">
            <a:spLocks noChangeArrowheads="1"/>
          </p:cNvSpPr>
          <p:nvPr/>
        </p:nvSpPr>
        <p:spPr bwMode="auto">
          <a:xfrm>
            <a:off x="5029200" y="2356376"/>
            <a:ext cx="813043"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r" eaLnBrk="1" hangingPunct="1">
              <a:lnSpc>
                <a:spcPct val="80000"/>
              </a:lnSpc>
              <a:spcBef>
                <a:spcPct val="0"/>
              </a:spcBef>
              <a:buClrTx/>
              <a:buSzTx/>
              <a:buFontTx/>
              <a:buNone/>
            </a:pPr>
            <a:r>
              <a:rPr lang="en-US" altLang="en-US" sz="1800" dirty="0">
                <a:solidFill>
                  <a:schemeClr val="bg1">
                    <a:lumMod val="75000"/>
                  </a:schemeClr>
                </a:solidFill>
              </a:rPr>
              <a:t>‘Push’</a:t>
            </a:r>
          </a:p>
        </p:txBody>
      </p:sp>
      <p:sp>
        <p:nvSpPr>
          <p:cNvPr id="57" name="Text Box 14">
            <a:extLst>
              <a:ext uri="{FF2B5EF4-FFF2-40B4-BE49-F238E27FC236}">
                <a16:creationId xmlns:a16="http://schemas.microsoft.com/office/drawing/2014/main" id="{5DAFA1C1-3A29-4C27-A379-663FDD22E326}"/>
              </a:ext>
            </a:extLst>
          </p:cNvPr>
          <p:cNvSpPr txBox="1">
            <a:spLocks noChangeArrowheads="1"/>
          </p:cNvSpPr>
          <p:nvPr/>
        </p:nvSpPr>
        <p:spPr bwMode="auto">
          <a:xfrm>
            <a:off x="7620000" y="2365901"/>
            <a:ext cx="671979"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t>‘Pull’</a:t>
            </a:r>
          </a:p>
        </p:txBody>
      </p:sp>
      <p:cxnSp>
        <p:nvCxnSpPr>
          <p:cNvPr id="58" name="Straight Arrow Connector 57">
            <a:extLst>
              <a:ext uri="{FF2B5EF4-FFF2-40B4-BE49-F238E27FC236}">
                <a16:creationId xmlns:a16="http://schemas.microsoft.com/office/drawing/2014/main" id="{E874FEE9-46BD-46A3-90A3-DE7CC220FBFF}"/>
              </a:ext>
            </a:extLst>
          </p:cNvPr>
          <p:cNvCxnSpPr>
            <a:cxnSpLocks/>
          </p:cNvCxnSpPr>
          <p:nvPr/>
        </p:nvCxnSpPr>
        <p:spPr>
          <a:xfrm flipH="1">
            <a:off x="5867400" y="1828800"/>
            <a:ext cx="849775"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59" name="Straight Arrow Connector 58">
            <a:extLst>
              <a:ext uri="{FF2B5EF4-FFF2-40B4-BE49-F238E27FC236}">
                <a16:creationId xmlns:a16="http://schemas.microsoft.com/office/drawing/2014/main" id="{C370A4A1-FE96-4E70-B89E-839542A5E241}"/>
              </a:ext>
            </a:extLst>
          </p:cNvPr>
          <p:cNvCxnSpPr>
            <a:cxnSpLocks/>
          </p:cNvCxnSpPr>
          <p:nvPr/>
        </p:nvCxnSpPr>
        <p:spPr>
          <a:xfrm>
            <a:off x="6717173" y="1832208"/>
            <a:ext cx="902827" cy="474047"/>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62" name="Text Box 16">
            <a:extLst>
              <a:ext uri="{FF2B5EF4-FFF2-40B4-BE49-F238E27FC236}">
                <a16:creationId xmlns:a16="http://schemas.microsoft.com/office/drawing/2014/main" id="{33538067-0726-41B0-93FF-357EF00CA62D}"/>
              </a:ext>
            </a:extLst>
          </p:cNvPr>
          <p:cNvSpPr txBox="1">
            <a:spLocks noChangeArrowheads="1"/>
          </p:cNvSpPr>
          <p:nvPr/>
        </p:nvSpPr>
        <p:spPr bwMode="auto">
          <a:xfrm>
            <a:off x="8065437" y="2684785"/>
            <a:ext cx="628698"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b="1" dirty="0"/>
              <a:t>NVG</a:t>
            </a:r>
          </a:p>
        </p:txBody>
      </p:sp>
      <p:sp>
        <p:nvSpPr>
          <p:cNvPr id="70" name="Text Box 21">
            <a:extLst>
              <a:ext uri="{FF2B5EF4-FFF2-40B4-BE49-F238E27FC236}">
                <a16:creationId xmlns:a16="http://schemas.microsoft.com/office/drawing/2014/main" id="{86C32650-BE1F-4CC3-8DB5-0C136D877E6F}"/>
              </a:ext>
            </a:extLst>
          </p:cNvPr>
          <p:cNvSpPr txBox="1">
            <a:spLocks noChangeArrowheads="1"/>
          </p:cNvSpPr>
          <p:nvPr/>
        </p:nvSpPr>
        <p:spPr bwMode="auto">
          <a:xfrm>
            <a:off x="8070534" y="3048000"/>
            <a:ext cx="526106"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a:solidFill>
                  <a:schemeClr val="bg1">
                    <a:lumMod val="75000"/>
                  </a:schemeClr>
                </a:solidFill>
              </a:rPr>
              <a:t>ICE</a:t>
            </a:r>
          </a:p>
        </p:txBody>
      </p:sp>
      <p:sp>
        <p:nvSpPr>
          <p:cNvPr id="75" name="Text Box 45">
            <a:extLst>
              <a:ext uri="{FF2B5EF4-FFF2-40B4-BE49-F238E27FC236}">
                <a16:creationId xmlns:a16="http://schemas.microsoft.com/office/drawing/2014/main" id="{2B6EDA2D-8F55-4DFD-A225-8C03CE6FC7F3}"/>
              </a:ext>
            </a:extLst>
          </p:cNvPr>
          <p:cNvSpPr txBox="1">
            <a:spLocks noChangeArrowheads="1"/>
          </p:cNvSpPr>
          <p:nvPr/>
        </p:nvSpPr>
        <p:spPr bwMode="auto">
          <a:xfrm>
            <a:off x="8073162" y="3810000"/>
            <a:ext cx="1070837" cy="74635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ts val="1700"/>
              </a:lnSpc>
              <a:spcBef>
                <a:spcPct val="0"/>
              </a:spcBef>
              <a:buClrTx/>
              <a:buSzTx/>
              <a:buFontTx/>
              <a:buNone/>
            </a:pPr>
            <a:r>
              <a:rPr lang="en-US" altLang="en-US" sz="1600" dirty="0">
                <a:solidFill>
                  <a:schemeClr val="bg1">
                    <a:lumMod val="75000"/>
                  </a:schemeClr>
                </a:solidFill>
              </a:rPr>
              <a:t>Epithelial/ fibrous ingrowth</a:t>
            </a:r>
          </a:p>
        </p:txBody>
      </p:sp>
      <p:cxnSp>
        <p:nvCxnSpPr>
          <p:cNvPr id="77" name="Straight Connector 76">
            <a:extLst>
              <a:ext uri="{FF2B5EF4-FFF2-40B4-BE49-F238E27FC236}">
                <a16:creationId xmlns:a16="http://schemas.microsoft.com/office/drawing/2014/main" id="{FC090BD7-F2E1-4464-B57B-9CBE5874C89B}"/>
              </a:ext>
            </a:extLst>
          </p:cNvPr>
          <p:cNvCxnSpPr>
            <a:cxnSpLocks/>
          </p:cNvCxnSpPr>
          <p:nvPr/>
        </p:nvCxnSpPr>
        <p:spPr>
          <a:xfrm>
            <a:off x="7873969" y="2674448"/>
            <a:ext cx="7724" cy="128795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8" name="Straight Connector 77">
            <a:extLst>
              <a:ext uri="{FF2B5EF4-FFF2-40B4-BE49-F238E27FC236}">
                <a16:creationId xmlns:a16="http://schemas.microsoft.com/office/drawing/2014/main" id="{B1922ED5-C3D8-43D8-A00D-1D6BC9201DBA}"/>
              </a:ext>
            </a:extLst>
          </p:cNvPr>
          <p:cNvCxnSpPr/>
          <p:nvPr/>
        </p:nvCxnSpPr>
        <p:spPr>
          <a:xfrm flipH="1">
            <a:off x="7873968" y="2840262"/>
            <a:ext cx="24447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9" name="Straight Connector 78">
            <a:extLst>
              <a:ext uri="{FF2B5EF4-FFF2-40B4-BE49-F238E27FC236}">
                <a16:creationId xmlns:a16="http://schemas.microsoft.com/office/drawing/2014/main" id="{77019ED2-6D69-4A60-9D19-D4DB786EA3A0}"/>
              </a:ext>
            </a:extLst>
          </p:cNvPr>
          <p:cNvCxnSpPr/>
          <p:nvPr/>
        </p:nvCxnSpPr>
        <p:spPr>
          <a:xfrm flipH="1">
            <a:off x="7873968" y="3213518"/>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1" name="Straight Connector 80">
            <a:extLst>
              <a:ext uri="{FF2B5EF4-FFF2-40B4-BE49-F238E27FC236}">
                <a16:creationId xmlns:a16="http://schemas.microsoft.com/office/drawing/2014/main" id="{9796A12F-4125-4C05-8EE8-A388740C580D}"/>
              </a:ext>
            </a:extLst>
          </p:cNvPr>
          <p:cNvCxnSpPr/>
          <p:nvPr/>
        </p:nvCxnSpPr>
        <p:spPr>
          <a:xfrm flipH="1">
            <a:off x="7877837" y="3581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3" name="Straight Connector 82">
            <a:extLst>
              <a:ext uri="{FF2B5EF4-FFF2-40B4-BE49-F238E27FC236}">
                <a16:creationId xmlns:a16="http://schemas.microsoft.com/office/drawing/2014/main" id="{7FDC5F4B-9BF0-42AD-B8BB-2F2399BCF1E2}"/>
              </a:ext>
            </a:extLst>
          </p:cNvPr>
          <p:cNvCxnSpPr/>
          <p:nvPr/>
        </p:nvCxnSpPr>
        <p:spPr>
          <a:xfrm flipH="1">
            <a:off x="7881693" y="3962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93" name="Text Box 42">
            <a:extLst>
              <a:ext uri="{FF2B5EF4-FFF2-40B4-BE49-F238E27FC236}">
                <a16:creationId xmlns:a16="http://schemas.microsoft.com/office/drawing/2014/main" id="{53BAB77F-E061-4834-9068-34BDF78AD071}"/>
              </a:ext>
            </a:extLst>
          </p:cNvPr>
          <p:cNvSpPr txBox="1">
            <a:spLocks noChangeArrowheads="1"/>
          </p:cNvSpPr>
          <p:nvPr/>
        </p:nvSpPr>
        <p:spPr bwMode="auto">
          <a:xfrm>
            <a:off x="8111387" y="3429000"/>
            <a:ext cx="856196"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Flat AC</a:t>
            </a:r>
          </a:p>
        </p:txBody>
      </p:sp>
      <p:sp>
        <p:nvSpPr>
          <p:cNvPr id="100" name="Text Box 23">
            <a:extLst>
              <a:ext uri="{FF2B5EF4-FFF2-40B4-BE49-F238E27FC236}">
                <a16:creationId xmlns:a16="http://schemas.microsoft.com/office/drawing/2014/main" id="{D8F2FCFF-2984-4836-B000-9C5601A8EAAA}"/>
              </a:ext>
            </a:extLst>
          </p:cNvPr>
          <p:cNvSpPr txBox="1">
            <a:spLocks noChangeArrowheads="1"/>
          </p:cNvSpPr>
          <p:nvPr/>
        </p:nvSpPr>
        <p:spPr bwMode="auto">
          <a:xfrm>
            <a:off x="5530369" y="2667000"/>
            <a:ext cx="2143536"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Aqueous misdirection</a:t>
            </a:r>
          </a:p>
        </p:txBody>
      </p:sp>
      <p:cxnSp>
        <p:nvCxnSpPr>
          <p:cNvPr id="104" name="Straight Connector 103">
            <a:extLst>
              <a:ext uri="{FF2B5EF4-FFF2-40B4-BE49-F238E27FC236}">
                <a16:creationId xmlns:a16="http://schemas.microsoft.com/office/drawing/2014/main" id="{49D87D4A-E317-4446-9B95-5184CB3968F3}"/>
              </a:ext>
            </a:extLst>
          </p:cNvPr>
          <p:cNvCxnSpPr>
            <a:cxnSpLocks/>
          </p:cNvCxnSpPr>
          <p:nvPr/>
        </p:nvCxnSpPr>
        <p:spPr>
          <a:xfrm flipH="1">
            <a:off x="5316229" y="2667000"/>
            <a:ext cx="7397" cy="25314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5" name="Straight Connector 104">
            <a:extLst>
              <a:ext uri="{FF2B5EF4-FFF2-40B4-BE49-F238E27FC236}">
                <a16:creationId xmlns:a16="http://schemas.microsoft.com/office/drawing/2014/main" id="{F40B6D71-75A8-4A88-864D-00D14C2F710D}"/>
              </a:ext>
            </a:extLst>
          </p:cNvPr>
          <p:cNvCxnSpPr/>
          <p:nvPr/>
        </p:nvCxnSpPr>
        <p:spPr>
          <a:xfrm flipH="1">
            <a:off x="5323624" y="2832814"/>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6" name="Straight Connector 105">
            <a:extLst>
              <a:ext uri="{FF2B5EF4-FFF2-40B4-BE49-F238E27FC236}">
                <a16:creationId xmlns:a16="http://schemas.microsoft.com/office/drawing/2014/main" id="{010BF7B2-AA07-4DCF-822D-E2DB5CC0BF59}"/>
              </a:ext>
            </a:extLst>
          </p:cNvPr>
          <p:cNvCxnSpPr/>
          <p:nvPr/>
        </p:nvCxnSpPr>
        <p:spPr>
          <a:xfrm flipH="1">
            <a:off x="5323624" y="3360065"/>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a:extLst>
              <a:ext uri="{FF2B5EF4-FFF2-40B4-BE49-F238E27FC236}">
                <a16:creationId xmlns:a16="http://schemas.microsoft.com/office/drawing/2014/main" id="{BAC8035C-3999-4C31-93CD-6C0D2ADEB73B}"/>
              </a:ext>
            </a:extLst>
          </p:cNvPr>
          <p:cNvCxnSpPr/>
          <p:nvPr/>
        </p:nvCxnSpPr>
        <p:spPr>
          <a:xfrm flipH="1">
            <a:off x="5323536" y="3786938"/>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8" name="Straight Connector 107">
            <a:extLst>
              <a:ext uri="{FF2B5EF4-FFF2-40B4-BE49-F238E27FC236}">
                <a16:creationId xmlns:a16="http://schemas.microsoft.com/office/drawing/2014/main" id="{DB64CAEE-69B4-426A-8A5B-D1269DBF0F66}"/>
              </a:ext>
            </a:extLst>
          </p:cNvPr>
          <p:cNvCxnSpPr/>
          <p:nvPr/>
        </p:nvCxnSpPr>
        <p:spPr>
          <a:xfrm flipH="1">
            <a:off x="5327493" y="4249152"/>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12" name="Straight Connector 111">
            <a:extLst>
              <a:ext uri="{FF2B5EF4-FFF2-40B4-BE49-F238E27FC236}">
                <a16:creationId xmlns:a16="http://schemas.microsoft.com/office/drawing/2014/main" id="{99A16C30-4BE4-48E5-8B65-0C5F3039B8DC}"/>
              </a:ext>
            </a:extLst>
          </p:cNvPr>
          <p:cNvCxnSpPr/>
          <p:nvPr/>
        </p:nvCxnSpPr>
        <p:spPr>
          <a:xfrm flipH="1">
            <a:off x="5333455" y="51816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13" name="Text Box 42">
            <a:extLst>
              <a:ext uri="{FF2B5EF4-FFF2-40B4-BE49-F238E27FC236}">
                <a16:creationId xmlns:a16="http://schemas.microsoft.com/office/drawing/2014/main" id="{056DFFD9-3CA2-42E7-90FE-4F14522E3504}"/>
              </a:ext>
            </a:extLst>
          </p:cNvPr>
          <p:cNvSpPr txBox="1">
            <a:spLocks noChangeArrowheads="1"/>
          </p:cNvSpPr>
          <p:nvPr/>
        </p:nvSpPr>
        <p:spPr bwMode="auto">
          <a:xfrm>
            <a:off x="5533954" y="3623846"/>
            <a:ext cx="1563248"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Retinal surgery</a:t>
            </a:r>
          </a:p>
        </p:txBody>
      </p:sp>
      <p:sp>
        <p:nvSpPr>
          <p:cNvPr id="118" name="Text Box 47">
            <a:extLst>
              <a:ext uri="{FF2B5EF4-FFF2-40B4-BE49-F238E27FC236}">
                <a16:creationId xmlns:a16="http://schemas.microsoft.com/office/drawing/2014/main" id="{3F59D898-ECAD-49F0-9425-2A1BC8DDA7B5}"/>
              </a:ext>
            </a:extLst>
          </p:cNvPr>
          <p:cNvSpPr txBox="1">
            <a:spLocks noChangeArrowheads="1"/>
          </p:cNvSpPr>
          <p:nvPr/>
        </p:nvSpPr>
        <p:spPr bwMode="auto">
          <a:xfrm>
            <a:off x="5523688" y="4538246"/>
            <a:ext cx="1414170"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Drug-induced</a:t>
            </a:r>
          </a:p>
        </p:txBody>
      </p:sp>
      <p:sp>
        <p:nvSpPr>
          <p:cNvPr id="16" name="TextBox 15">
            <a:extLst>
              <a:ext uri="{FF2B5EF4-FFF2-40B4-BE49-F238E27FC236}">
                <a16:creationId xmlns:a16="http://schemas.microsoft.com/office/drawing/2014/main" id="{984E008D-FBBA-42B4-940E-EA26772E0161}"/>
              </a:ext>
            </a:extLst>
          </p:cNvPr>
          <p:cNvSpPr txBox="1"/>
          <p:nvPr/>
        </p:nvSpPr>
        <p:spPr>
          <a:xfrm>
            <a:off x="6230528" y="5257800"/>
            <a:ext cx="1326004" cy="369332"/>
          </a:xfrm>
          <a:prstGeom prst="rect">
            <a:avLst/>
          </a:prstGeom>
          <a:noFill/>
        </p:spPr>
        <p:txBody>
          <a:bodyPr wrap="none" rtlCol="0">
            <a:spAutoFit/>
          </a:bodyPr>
          <a:lstStyle/>
          <a:p>
            <a:pPr algn="ctr"/>
            <a:r>
              <a:rPr lang="en-US" dirty="0">
                <a:solidFill>
                  <a:schemeClr val="bg1">
                    <a:lumMod val="75000"/>
                  </a:schemeClr>
                </a:solidFill>
              </a:rPr>
              <a:t>Both/Either</a:t>
            </a:r>
          </a:p>
        </p:txBody>
      </p:sp>
      <p:cxnSp>
        <p:nvCxnSpPr>
          <p:cNvPr id="125" name="Straight Connector 124">
            <a:extLst>
              <a:ext uri="{FF2B5EF4-FFF2-40B4-BE49-F238E27FC236}">
                <a16:creationId xmlns:a16="http://schemas.microsoft.com/office/drawing/2014/main" id="{01138141-D318-4ED7-A7FE-D8F2155CE890}"/>
              </a:ext>
            </a:extLst>
          </p:cNvPr>
          <p:cNvCxnSpPr/>
          <p:nvPr/>
        </p:nvCxnSpPr>
        <p:spPr>
          <a:xfrm flipH="1">
            <a:off x="5334000" y="4724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52" name="Text Box 47">
            <a:extLst>
              <a:ext uri="{FF2B5EF4-FFF2-40B4-BE49-F238E27FC236}">
                <a16:creationId xmlns:a16="http://schemas.microsoft.com/office/drawing/2014/main" id="{E3578916-9804-473C-8F06-D4FA0BCEDFD0}"/>
              </a:ext>
            </a:extLst>
          </p:cNvPr>
          <p:cNvSpPr txBox="1">
            <a:spLocks noChangeArrowheads="1"/>
          </p:cNvSpPr>
          <p:nvPr/>
        </p:nvSpPr>
        <p:spPr bwMode="auto">
          <a:xfrm>
            <a:off x="5543446" y="4055146"/>
            <a:ext cx="1619354"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err="1">
                <a:solidFill>
                  <a:schemeClr val="bg1">
                    <a:lumMod val="75000"/>
                  </a:schemeClr>
                </a:solidFill>
              </a:rPr>
              <a:t>Nanophthalmos</a:t>
            </a:r>
            <a:endParaRPr lang="en-US" altLang="en-US" sz="1600" dirty="0">
              <a:solidFill>
                <a:schemeClr val="bg1">
                  <a:lumMod val="75000"/>
                </a:schemeClr>
              </a:solidFill>
            </a:endParaRPr>
          </a:p>
        </p:txBody>
      </p:sp>
      <p:sp>
        <p:nvSpPr>
          <p:cNvPr id="53" name="Text Box 45">
            <a:extLst>
              <a:ext uri="{FF2B5EF4-FFF2-40B4-BE49-F238E27FC236}">
                <a16:creationId xmlns:a16="http://schemas.microsoft.com/office/drawing/2014/main" id="{57D1A14F-68FE-47D2-983C-1A879D66A9DC}"/>
              </a:ext>
            </a:extLst>
          </p:cNvPr>
          <p:cNvSpPr txBox="1">
            <a:spLocks noChangeArrowheads="1"/>
          </p:cNvSpPr>
          <p:nvPr/>
        </p:nvSpPr>
        <p:spPr bwMode="auto">
          <a:xfrm>
            <a:off x="5523688" y="5013493"/>
            <a:ext cx="582211"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PFV</a:t>
            </a:r>
          </a:p>
        </p:txBody>
      </p:sp>
      <p:sp>
        <p:nvSpPr>
          <p:cNvPr id="54" name="Text Box 42">
            <a:extLst>
              <a:ext uri="{FF2B5EF4-FFF2-40B4-BE49-F238E27FC236}">
                <a16:creationId xmlns:a16="http://schemas.microsoft.com/office/drawing/2014/main" id="{E1E37D2C-2C52-446B-843B-01E64990D3EC}"/>
              </a:ext>
            </a:extLst>
          </p:cNvPr>
          <p:cNvSpPr txBox="1">
            <a:spLocks noChangeArrowheads="1"/>
          </p:cNvSpPr>
          <p:nvPr/>
        </p:nvSpPr>
        <p:spPr bwMode="auto">
          <a:xfrm>
            <a:off x="5551406" y="3192546"/>
            <a:ext cx="2276072"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ERD/choroidal effusion</a:t>
            </a:r>
          </a:p>
        </p:txBody>
      </p:sp>
      <p:sp>
        <p:nvSpPr>
          <p:cNvPr id="3" name="Oval 2">
            <a:extLst>
              <a:ext uri="{FF2B5EF4-FFF2-40B4-BE49-F238E27FC236}">
                <a16:creationId xmlns:a16="http://schemas.microsoft.com/office/drawing/2014/main" id="{7D027388-F860-4250-9D31-41DB5EB864E5}"/>
              </a:ext>
            </a:extLst>
          </p:cNvPr>
          <p:cNvSpPr/>
          <p:nvPr/>
        </p:nvSpPr>
        <p:spPr>
          <a:xfrm>
            <a:off x="8034589" y="2679833"/>
            <a:ext cx="671979" cy="338554"/>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TextBox 45">
            <a:extLst>
              <a:ext uri="{FF2B5EF4-FFF2-40B4-BE49-F238E27FC236}">
                <a16:creationId xmlns:a16="http://schemas.microsoft.com/office/drawing/2014/main" id="{404AE9CF-785E-4964-AF50-F6F095A7E65B}"/>
              </a:ext>
            </a:extLst>
          </p:cNvPr>
          <p:cNvSpPr txBox="1"/>
          <p:nvPr/>
        </p:nvSpPr>
        <p:spPr>
          <a:xfrm>
            <a:off x="609600" y="1554063"/>
            <a:ext cx="7034674" cy="4770537"/>
          </a:xfrm>
          <a:prstGeom prst="rect">
            <a:avLst/>
          </a:prstGeom>
          <a:solidFill>
            <a:schemeClr val="accent1">
              <a:lumMod val="40000"/>
              <a:lumOff val="60000"/>
            </a:schemeClr>
          </a:solidFill>
        </p:spPr>
        <p:txBody>
          <a:bodyPr wrap="square" rtlCol="0">
            <a:spAutoFit/>
          </a:bodyPr>
          <a:lstStyle/>
          <a:p>
            <a:r>
              <a:rPr lang="en-US" sz="1600" i="1" dirty="0">
                <a:solidFill>
                  <a:srgbClr val="0000FF"/>
                </a:solidFill>
              </a:rPr>
              <a:t>Neovascularization of what structure causes neovascular glaucoma (NVG)?</a:t>
            </a:r>
          </a:p>
          <a:p>
            <a:r>
              <a:rPr lang="en-US" sz="1600" dirty="0">
                <a:solidFill>
                  <a:srgbClr val="0000FF"/>
                </a:solidFill>
              </a:rPr>
              <a:t>Neovascularization of the angle (NVA) </a:t>
            </a:r>
            <a:endParaRPr lang="en-US" sz="1600" dirty="0">
              <a:solidFill>
                <a:schemeClr val="accent1">
                  <a:lumMod val="40000"/>
                  <a:lumOff val="60000"/>
                </a:schemeClr>
              </a:solidFill>
            </a:endParaRPr>
          </a:p>
          <a:p>
            <a:endParaRPr lang="en-US" sz="1600" dirty="0">
              <a:solidFill>
                <a:schemeClr val="accent1">
                  <a:lumMod val="40000"/>
                  <a:lumOff val="60000"/>
                </a:schemeClr>
              </a:solidFill>
            </a:endParaRPr>
          </a:p>
          <a:p>
            <a:r>
              <a:rPr lang="en-US" sz="1600" i="1" dirty="0">
                <a:solidFill>
                  <a:schemeClr val="accent1">
                    <a:lumMod val="40000"/>
                    <a:lumOff val="60000"/>
                  </a:schemeClr>
                </a:solidFill>
              </a:rPr>
              <a:t>How does NVA lead to angle-closure glaucoma?</a:t>
            </a:r>
          </a:p>
          <a:p>
            <a:r>
              <a:rPr lang="en-US" sz="1600" dirty="0">
                <a:solidFill>
                  <a:schemeClr val="accent1">
                    <a:lumMod val="40000"/>
                    <a:lumOff val="60000"/>
                  </a:schemeClr>
                </a:solidFill>
              </a:rPr>
              <a:t>The NVA vessels don’t ride solo; rather, they are accompanied by contractile elements (</a:t>
            </a:r>
            <a:r>
              <a:rPr lang="en-US" sz="1600" dirty="0" err="1">
                <a:solidFill>
                  <a:schemeClr val="accent1">
                    <a:lumMod val="40000"/>
                    <a:lumOff val="60000"/>
                  </a:schemeClr>
                </a:solidFill>
              </a:rPr>
              <a:t>eg</a:t>
            </a:r>
            <a:r>
              <a:rPr lang="en-US" sz="1600" dirty="0">
                <a:solidFill>
                  <a:schemeClr val="accent1">
                    <a:lumMod val="40000"/>
                    <a:lumOff val="60000"/>
                  </a:schemeClr>
                </a:solidFill>
              </a:rPr>
              <a:t>, fibroblasts). Along with the neo vessels, these elements will establish a network that crosses from the peripheral iris to the peripheral cornea. Once established, contractile elements </a:t>
            </a:r>
            <a:r>
              <a:rPr lang="en-US" sz="1600" dirty="0" err="1">
                <a:solidFill>
                  <a:schemeClr val="accent1">
                    <a:lumMod val="40000"/>
                    <a:lumOff val="60000"/>
                  </a:schemeClr>
                </a:solidFill>
              </a:rPr>
              <a:t>gonna</a:t>
            </a:r>
            <a:r>
              <a:rPr lang="en-US" sz="1600" dirty="0">
                <a:solidFill>
                  <a:schemeClr val="accent1">
                    <a:lumMod val="40000"/>
                    <a:lumOff val="60000"/>
                  </a:schemeClr>
                </a:solidFill>
              </a:rPr>
              <a:t> contract, and when they do, they pull the iris up against the angle, rendering it closed. </a:t>
            </a:r>
          </a:p>
          <a:p>
            <a:r>
              <a:rPr lang="en-US" sz="1600" i="1" dirty="0">
                <a:solidFill>
                  <a:schemeClr val="accent1">
                    <a:lumMod val="40000"/>
                    <a:lumOff val="60000"/>
                  </a:schemeClr>
                </a:solidFill>
              </a:rPr>
              <a:t> </a:t>
            </a:r>
          </a:p>
          <a:p>
            <a:r>
              <a:rPr lang="en-US" sz="1600" i="1" dirty="0">
                <a:solidFill>
                  <a:schemeClr val="accent1">
                    <a:lumMod val="40000"/>
                    <a:lumOff val="60000"/>
                  </a:schemeClr>
                </a:solidFill>
              </a:rPr>
              <a:t>What two-word phrase (</a:t>
            </a:r>
            <a:r>
              <a:rPr lang="en-US" sz="1600" b="1" dirty="0">
                <a:solidFill>
                  <a:schemeClr val="accent1">
                    <a:lumMod val="40000"/>
                    <a:lumOff val="60000"/>
                  </a:schemeClr>
                </a:solidFill>
              </a:rPr>
              <a:t>not</a:t>
            </a:r>
            <a:r>
              <a:rPr lang="en-US" sz="1600" i="1" dirty="0">
                <a:solidFill>
                  <a:schemeClr val="accent1">
                    <a:lumMod val="40000"/>
                    <a:lumOff val="60000"/>
                  </a:schemeClr>
                </a:solidFill>
              </a:rPr>
              <a:t> ‘diabetic retinopathy’--think more generally) describes the fundamental cause of most cases of NVG?</a:t>
            </a:r>
          </a:p>
          <a:p>
            <a:r>
              <a:rPr lang="en-US" sz="1600" dirty="0">
                <a:solidFill>
                  <a:schemeClr val="accent1">
                    <a:lumMod val="40000"/>
                    <a:lumOff val="60000"/>
                  </a:schemeClr>
                </a:solidFill>
              </a:rPr>
              <a:t>‘Retinal ischemia’</a:t>
            </a:r>
          </a:p>
          <a:p>
            <a:endParaRPr lang="en-US" sz="1600" dirty="0">
              <a:solidFill>
                <a:schemeClr val="accent1">
                  <a:lumMod val="40000"/>
                  <a:lumOff val="60000"/>
                </a:schemeClr>
              </a:solidFill>
            </a:endParaRPr>
          </a:p>
          <a:p>
            <a:r>
              <a:rPr lang="en-US" sz="1600" i="1" dirty="0">
                <a:solidFill>
                  <a:schemeClr val="accent1">
                    <a:lumMod val="40000"/>
                    <a:lumOff val="60000"/>
                  </a:schemeClr>
                </a:solidFill>
              </a:rPr>
              <a:t>How does retinal ischemia lead to NVI and NVA? </a:t>
            </a:r>
          </a:p>
          <a:p>
            <a:r>
              <a:rPr lang="en-US" sz="1600" dirty="0">
                <a:solidFill>
                  <a:schemeClr val="accent1">
                    <a:lumMod val="40000"/>
                    <a:lumOff val="60000"/>
                  </a:schemeClr>
                </a:solidFill>
              </a:rPr>
              <a:t>In a desperate attempt to acquire the oxygen they’re lacking, the ischemic retinal cells release the signaling molecule  </a:t>
            </a:r>
            <a:r>
              <a:rPr lang="en-US" sz="1600" b="1" dirty="0">
                <a:solidFill>
                  <a:schemeClr val="accent1">
                    <a:lumMod val="40000"/>
                    <a:lumOff val="60000"/>
                  </a:schemeClr>
                </a:solidFill>
              </a:rPr>
              <a:t>VEGF</a:t>
            </a:r>
            <a:r>
              <a:rPr lang="en-US" sz="1600" dirty="0">
                <a:solidFill>
                  <a:schemeClr val="accent1">
                    <a:lumMod val="40000"/>
                    <a:lumOff val="60000"/>
                  </a:schemeClr>
                </a:solidFill>
              </a:rPr>
              <a:t> , a potent inducer of new blood vessel formation. This VEGF diffuses from the vitreous cavity into the anterior segment, where it induces the NVI/NVA process.</a:t>
            </a:r>
          </a:p>
        </p:txBody>
      </p:sp>
    </p:spTree>
    <p:extLst>
      <p:ext uri="{BB962C8B-B14F-4D97-AF65-F5344CB8AC3E}">
        <p14:creationId xmlns:p14="http://schemas.microsoft.com/office/powerpoint/2010/main" val="4277524737"/>
      </p:ext>
    </p:extLst>
  </p:cSld>
  <p:clrMapOvr>
    <a:masterClrMapping/>
  </p:clrMapOvr>
</p:sld>
</file>

<file path=ppt/slides/slide2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7548E31F-7CA9-46AB-BA4F-C11DADF9B608}"/>
              </a:ext>
            </a:extLst>
          </p:cNvPr>
          <p:cNvSpPr>
            <a:spLocks noGrp="1"/>
          </p:cNvSpPr>
          <p:nvPr>
            <p:ph type="sldNum" sz="quarter" idx="12"/>
          </p:nvPr>
        </p:nvSpPr>
        <p:spPr/>
        <p:txBody>
          <a:bodyPr/>
          <a:lstStyle/>
          <a:p>
            <a:pPr>
              <a:defRPr/>
            </a:pPr>
            <a:fld id="{88253C76-64F2-4E0E-BE17-EF9425115A77}" type="slidenum">
              <a:rPr lang="en-US" altLang="en-US" smtClean="0"/>
              <a:pPr>
                <a:defRPr/>
              </a:pPr>
              <a:t>249</a:t>
            </a:fld>
            <a:endParaRPr lang="en-US" altLang="en-US"/>
          </a:p>
        </p:txBody>
      </p:sp>
      <p:sp>
        <p:nvSpPr>
          <p:cNvPr id="4" name="TextBox 3">
            <a:extLst>
              <a:ext uri="{FF2B5EF4-FFF2-40B4-BE49-F238E27FC236}">
                <a16:creationId xmlns:a16="http://schemas.microsoft.com/office/drawing/2014/main" id="{732938F7-7D0A-4DBE-81BF-2EDA0FED52DE}"/>
              </a:ext>
            </a:extLst>
          </p:cNvPr>
          <p:cNvSpPr txBox="1"/>
          <p:nvPr/>
        </p:nvSpPr>
        <p:spPr>
          <a:xfrm>
            <a:off x="2259496" y="189094"/>
            <a:ext cx="4607480" cy="400110"/>
          </a:xfrm>
          <a:prstGeom prst="rect">
            <a:avLst/>
          </a:prstGeom>
          <a:solidFill>
            <a:schemeClr val="accent1">
              <a:lumMod val="60000"/>
              <a:lumOff val="40000"/>
            </a:schemeClr>
          </a:solidFill>
        </p:spPr>
        <p:txBody>
          <a:bodyPr wrap="none" rtlCol="0">
            <a:spAutoFit/>
          </a:bodyPr>
          <a:lstStyle/>
          <a:p>
            <a:pPr algn="ctr"/>
            <a:r>
              <a:rPr lang="en-US" sz="2000" b="1" dirty="0"/>
              <a:t>Secondary Angle Closure Glaucoma</a:t>
            </a:r>
          </a:p>
        </p:txBody>
      </p:sp>
      <p:sp>
        <p:nvSpPr>
          <p:cNvPr id="7" name="TextBox 6">
            <a:extLst>
              <a:ext uri="{FF2B5EF4-FFF2-40B4-BE49-F238E27FC236}">
                <a16:creationId xmlns:a16="http://schemas.microsoft.com/office/drawing/2014/main" id="{21B2D194-A9F1-41D4-BE46-218F1ABC153A}"/>
              </a:ext>
            </a:extLst>
          </p:cNvPr>
          <p:cNvSpPr txBox="1"/>
          <p:nvPr/>
        </p:nvSpPr>
        <p:spPr>
          <a:xfrm>
            <a:off x="4250982" y="6031467"/>
            <a:ext cx="642035" cy="369332"/>
          </a:xfrm>
          <a:prstGeom prst="rect">
            <a:avLst/>
          </a:prstGeom>
          <a:noFill/>
        </p:spPr>
        <p:txBody>
          <a:bodyPr wrap="none" rtlCol="0">
            <a:spAutoFit/>
          </a:bodyPr>
          <a:lstStyle/>
          <a:p>
            <a:r>
              <a:rPr lang="en-US" dirty="0"/>
              <a:t>NVA</a:t>
            </a:r>
          </a:p>
        </p:txBody>
      </p:sp>
      <p:pic>
        <p:nvPicPr>
          <p:cNvPr id="9" name="Picture 8">
            <a:extLst>
              <a:ext uri="{FF2B5EF4-FFF2-40B4-BE49-F238E27FC236}">
                <a16:creationId xmlns:a16="http://schemas.microsoft.com/office/drawing/2014/main" id="{63CD194E-9276-470E-AD7F-057627046893}"/>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2607888" y="1351868"/>
            <a:ext cx="3928222" cy="4154263"/>
          </a:xfrm>
          <a:prstGeom prst="rect">
            <a:avLst/>
          </a:prstGeom>
        </p:spPr>
      </p:pic>
    </p:spTree>
    <p:extLst>
      <p:ext uri="{BB962C8B-B14F-4D97-AF65-F5344CB8AC3E}">
        <p14:creationId xmlns:p14="http://schemas.microsoft.com/office/powerpoint/2010/main" val="2729563169"/>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Rectangle 2">
            <a:extLst>
              <a:ext uri="{FF2B5EF4-FFF2-40B4-BE49-F238E27FC236}">
                <a16:creationId xmlns:a16="http://schemas.microsoft.com/office/drawing/2014/main" id="{91537DFF-FE3D-41F1-B41A-099239F8D93A}"/>
              </a:ext>
            </a:extLst>
          </p:cNvPr>
          <p:cNvSpPr>
            <a:spLocks noGrp="1" noChangeArrowheads="1"/>
          </p:cNvSpPr>
          <p:nvPr>
            <p:ph type="title"/>
          </p:nvPr>
        </p:nvSpPr>
        <p:spPr>
          <a:xfrm>
            <a:off x="457200" y="304800"/>
            <a:ext cx="7543800" cy="563562"/>
          </a:xfrm>
        </p:spPr>
        <p:txBody>
          <a:bodyPr/>
          <a:lstStyle/>
          <a:p>
            <a:pPr eaLnBrk="1" hangingPunct="1"/>
            <a:r>
              <a:rPr lang="en-US" altLang="en-US" sz="3500" dirty="0"/>
              <a:t>A</a:t>
            </a:r>
          </a:p>
        </p:txBody>
      </p:sp>
      <p:sp>
        <p:nvSpPr>
          <p:cNvPr id="15" name="Text Box 3">
            <a:extLst>
              <a:ext uri="{FF2B5EF4-FFF2-40B4-BE49-F238E27FC236}">
                <a16:creationId xmlns:a16="http://schemas.microsoft.com/office/drawing/2014/main" id="{FDBF16DD-0082-4B3C-8728-416E17088984}"/>
              </a:ext>
            </a:extLst>
          </p:cNvPr>
          <p:cNvSpPr txBox="1">
            <a:spLocks noChangeArrowheads="1"/>
          </p:cNvSpPr>
          <p:nvPr/>
        </p:nvSpPr>
        <p:spPr bwMode="auto">
          <a:xfrm>
            <a:off x="3351212" y="801757"/>
            <a:ext cx="2266950" cy="6413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3600" dirty="0"/>
              <a:t>Glaucoma</a:t>
            </a:r>
          </a:p>
        </p:txBody>
      </p:sp>
      <p:sp>
        <p:nvSpPr>
          <p:cNvPr id="16" name="Text Box 4">
            <a:extLst>
              <a:ext uri="{FF2B5EF4-FFF2-40B4-BE49-F238E27FC236}">
                <a16:creationId xmlns:a16="http://schemas.microsoft.com/office/drawing/2014/main" id="{F573FD74-C913-4A13-A6D1-A54660E076F4}"/>
              </a:ext>
            </a:extLst>
          </p:cNvPr>
          <p:cNvSpPr txBox="1">
            <a:spLocks noChangeArrowheads="1"/>
          </p:cNvSpPr>
          <p:nvPr/>
        </p:nvSpPr>
        <p:spPr bwMode="auto">
          <a:xfrm>
            <a:off x="5249173" y="2211387"/>
            <a:ext cx="2266950" cy="8191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800" i="1" dirty="0"/>
              <a:t>Closed- </a:t>
            </a:r>
            <a:r>
              <a:rPr lang="en-US" altLang="en-US" sz="2800" dirty="0"/>
              <a:t>or</a:t>
            </a:r>
          </a:p>
          <a:p>
            <a:pPr algn="ctr" eaLnBrk="1" hangingPunct="1">
              <a:lnSpc>
                <a:spcPct val="85000"/>
              </a:lnSpc>
              <a:spcBef>
                <a:spcPct val="0"/>
              </a:spcBef>
              <a:buClrTx/>
              <a:buSzTx/>
              <a:buFontTx/>
              <a:buNone/>
            </a:pPr>
            <a:r>
              <a:rPr lang="en-US" altLang="en-US" sz="2800" i="1" dirty="0"/>
              <a:t>narrow-angle</a:t>
            </a:r>
          </a:p>
        </p:txBody>
      </p:sp>
      <p:sp>
        <p:nvSpPr>
          <p:cNvPr id="17" name="Text Box 5">
            <a:extLst>
              <a:ext uri="{FF2B5EF4-FFF2-40B4-BE49-F238E27FC236}">
                <a16:creationId xmlns:a16="http://schemas.microsoft.com/office/drawing/2014/main" id="{079D805A-90A5-417A-8D73-E44114CE3FCE}"/>
              </a:ext>
            </a:extLst>
          </p:cNvPr>
          <p:cNvSpPr txBox="1">
            <a:spLocks noChangeArrowheads="1"/>
          </p:cNvSpPr>
          <p:nvPr/>
        </p:nvSpPr>
        <p:spPr bwMode="auto">
          <a:xfrm>
            <a:off x="1617938" y="2261619"/>
            <a:ext cx="2047875"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800" i="1" dirty="0">
                <a:solidFill>
                  <a:schemeClr val="bg1">
                    <a:lumMod val="75000"/>
                  </a:schemeClr>
                </a:solidFill>
              </a:rPr>
              <a:t>Open-angle</a:t>
            </a:r>
          </a:p>
        </p:txBody>
      </p:sp>
      <p:sp>
        <p:nvSpPr>
          <p:cNvPr id="18" name="Line 6">
            <a:extLst>
              <a:ext uri="{FF2B5EF4-FFF2-40B4-BE49-F238E27FC236}">
                <a16:creationId xmlns:a16="http://schemas.microsoft.com/office/drawing/2014/main" id="{785C5BC4-3B7B-470B-8F42-FFE4E418ED14}"/>
              </a:ext>
            </a:extLst>
          </p:cNvPr>
          <p:cNvSpPr>
            <a:spLocks noChangeShapeType="1"/>
          </p:cNvSpPr>
          <p:nvPr/>
        </p:nvSpPr>
        <p:spPr bwMode="auto">
          <a:xfrm flipH="1">
            <a:off x="3505199" y="1460570"/>
            <a:ext cx="1012825" cy="81915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9" name="Line 7">
            <a:extLst>
              <a:ext uri="{FF2B5EF4-FFF2-40B4-BE49-F238E27FC236}">
                <a16:creationId xmlns:a16="http://schemas.microsoft.com/office/drawing/2014/main" id="{493726A5-0AC3-4784-B1FD-1B83180639DD}"/>
              </a:ext>
            </a:extLst>
          </p:cNvPr>
          <p:cNvSpPr>
            <a:spLocks noChangeShapeType="1"/>
          </p:cNvSpPr>
          <p:nvPr/>
        </p:nvSpPr>
        <p:spPr bwMode="auto">
          <a:xfrm>
            <a:off x="4518025" y="1460569"/>
            <a:ext cx="1012825" cy="81915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 name="TextBox 1">
            <a:extLst>
              <a:ext uri="{FF2B5EF4-FFF2-40B4-BE49-F238E27FC236}">
                <a16:creationId xmlns:a16="http://schemas.microsoft.com/office/drawing/2014/main" id="{E29EBE49-83A6-44C7-8A41-97920E20E9B9}"/>
              </a:ext>
            </a:extLst>
          </p:cNvPr>
          <p:cNvSpPr txBox="1"/>
          <p:nvPr/>
        </p:nvSpPr>
        <p:spPr>
          <a:xfrm>
            <a:off x="4724400" y="3354446"/>
            <a:ext cx="1157689" cy="430887"/>
          </a:xfrm>
          <a:prstGeom prst="rect">
            <a:avLst/>
          </a:prstGeom>
          <a:noFill/>
        </p:spPr>
        <p:txBody>
          <a:bodyPr wrap="none" rtlCol="0">
            <a:spAutoFit/>
          </a:bodyPr>
          <a:lstStyle/>
          <a:p>
            <a:r>
              <a:rPr lang="en-US" sz="2200" dirty="0"/>
              <a:t>Primary</a:t>
            </a:r>
          </a:p>
        </p:txBody>
      </p:sp>
      <p:sp>
        <p:nvSpPr>
          <p:cNvPr id="11" name="TextBox 10">
            <a:extLst>
              <a:ext uri="{FF2B5EF4-FFF2-40B4-BE49-F238E27FC236}">
                <a16:creationId xmlns:a16="http://schemas.microsoft.com/office/drawing/2014/main" id="{EC3F99FD-6302-4DF0-A065-B948E804D890}"/>
              </a:ext>
            </a:extLst>
          </p:cNvPr>
          <p:cNvSpPr txBox="1"/>
          <p:nvPr/>
        </p:nvSpPr>
        <p:spPr>
          <a:xfrm>
            <a:off x="6858000" y="3352800"/>
            <a:ext cx="1534394" cy="430887"/>
          </a:xfrm>
          <a:prstGeom prst="rect">
            <a:avLst/>
          </a:prstGeom>
          <a:noFill/>
        </p:spPr>
        <p:txBody>
          <a:bodyPr wrap="none" rtlCol="0">
            <a:spAutoFit/>
          </a:bodyPr>
          <a:lstStyle/>
          <a:p>
            <a:r>
              <a:rPr lang="en-US" sz="2200" dirty="0"/>
              <a:t>Secondary</a:t>
            </a:r>
          </a:p>
        </p:txBody>
      </p:sp>
      <p:cxnSp>
        <p:nvCxnSpPr>
          <p:cNvPr id="5" name="Straight Arrow Connector 4">
            <a:extLst>
              <a:ext uri="{FF2B5EF4-FFF2-40B4-BE49-F238E27FC236}">
                <a16:creationId xmlns:a16="http://schemas.microsoft.com/office/drawing/2014/main" id="{AD87B550-70C1-4246-8512-2DD073F7C4B3}"/>
              </a:ext>
            </a:extLst>
          </p:cNvPr>
          <p:cNvCxnSpPr>
            <a:cxnSpLocks/>
          </p:cNvCxnSpPr>
          <p:nvPr/>
        </p:nvCxnSpPr>
        <p:spPr>
          <a:xfrm flipH="1">
            <a:off x="5675636" y="2938532"/>
            <a:ext cx="705482" cy="400110"/>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9" name="Straight Arrow Connector 8">
            <a:extLst>
              <a:ext uri="{FF2B5EF4-FFF2-40B4-BE49-F238E27FC236}">
                <a16:creationId xmlns:a16="http://schemas.microsoft.com/office/drawing/2014/main" id="{7E2935E7-CD21-4E92-BB28-8714FA67846C}"/>
              </a:ext>
            </a:extLst>
          </p:cNvPr>
          <p:cNvCxnSpPr>
            <a:cxnSpLocks/>
          </p:cNvCxnSpPr>
          <p:nvPr/>
        </p:nvCxnSpPr>
        <p:spPr>
          <a:xfrm>
            <a:off x="6381118" y="2938532"/>
            <a:ext cx="705482" cy="400110"/>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20" name="TextBox 7">
            <a:extLst>
              <a:ext uri="{FF2B5EF4-FFF2-40B4-BE49-F238E27FC236}">
                <a16:creationId xmlns:a16="http://schemas.microsoft.com/office/drawing/2014/main" id="{C63F22D1-F179-42C9-B8C6-FACC83F5F992}"/>
              </a:ext>
            </a:extLst>
          </p:cNvPr>
          <p:cNvSpPr txBox="1">
            <a:spLocks noChangeArrowheads="1"/>
          </p:cNvSpPr>
          <p:nvPr/>
        </p:nvSpPr>
        <p:spPr bwMode="auto">
          <a:xfrm>
            <a:off x="3824534" y="3800755"/>
            <a:ext cx="5113168"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1600">
                <a:solidFill>
                  <a:srgbClr val="0000FF"/>
                </a:solidFill>
              </a:rPr>
              <a:t>The first thought you should have when encountering a pt you suspect has angle-closure glaucoma is…</a:t>
            </a:r>
          </a:p>
          <a:p>
            <a:pPr algn="ctr" eaLnBrk="1" hangingPunct="1">
              <a:spcBef>
                <a:spcPct val="0"/>
              </a:spcBef>
              <a:buClrTx/>
              <a:buSzTx/>
              <a:buFontTx/>
              <a:buNone/>
            </a:pPr>
            <a:r>
              <a:rPr lang="en-US" altLang="en-US" sz="1600" b="1" i="1">
                <a:solidFill>
                  <a:srgbClr val="0000FF"/>
                </a:solidFill>
              </a:rPr>
              <a:t>is it primary or secondary?</a:t>
            </a:r>
          </a:p>
        </p:txBody>
      </p:sp>
      <p:sp>
        <p:nvSpPr>
          <p:cNvPr id="14" name="TextBox 13">
            <a:extLst>
              <a:ext uri="{FF2B5EF4-FFF2-40B4-BE49-F238E27FC236}">
                <a16:creationId xmlns:a16="http://schemas.microsoft.com/office/drawing/2014/main" id="{EF230C3E-2211-49E1-8E94-29DBAA8C493E}"/>
              </a:ext>
            </a:extLst>
          </p:cNvPr>
          <p:cNvSpPr txBox="1"/>
          <p:nvPr/>
        </p:nvSpPr>
        <p:spPr>
          <a:xfrm>
            <a:off x="2259496" y="189094"/>
            <a:ext cx="4607480" cy="400110"/>
          </a:xfrm>
          <a:prstGeom prst="rect">
            <a:avLst/>
          </a:prstGeom>
          <a:solidFill>
            <a:schemeClr val="accent1">
              <a:lumMod val="60000"/>
              <a:lumOff val="40000"/>
            </a:schemeClr>
          </a:solidFill>
        </p:spPr>
        <p:txBody>
          <a:bodyPr wrap="none" rtlCol="0">
            <a:spAutoFit/>
          </a:bodyPr>
          <a:lstStyle/>
          <a:p>
            <a:pPr algn="ctr"/>
            <a:r>
              <a:rPr lang="en-US" sz="2000" b="1" dirty="0"/>
              <a:t>Secondary Angle Closure Glaucoma</a:t>
            </a:r>
          </a:p>
        </p:txBody>
      </p:sp>
    </p:spTree>
    <p:extLst>
      <p:ext uri="{BB962C8B-B14F-4D97-AF65-F5344CB8AC3E}">
        <p14:creationId xmlns:p14="http://schemas.microsoft.com/office/powerpoint/2010/main" val="4238673007"/>
      </p:ext>
    </p:extLst>
  </p:cSld>
  <p:clrMapOvr>
    <a:masterClrMapping/>
  </p:clrMapOvr>
</p:sld>
</file>

<file path=ppt/slides/slide2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Straight Arrow Connector 12">
            <a:extLst>
              <a:ext uri="{FF2B5EF4-FFF2-40B4-BE49-F238E27FC236}">
                <a16:creationId xmlns:a16="http://schemas.microsoft.com/office/drawing/2014/main" id="{A6DE2085-829C-480C-9216-69D6039C0A37}"/>
              </a:ext>
            </a:extLst>
          </p:cNvPr>
          <p:cNvCxnSpPr>
            <a:cxnSpLocks/>
          </p:cNvCxnSpPr>
          <p:nvPr/>
        </p:nvCxnSpPr>
        <p:spPr>
          <a:xfrm>
            <a:off x="6717173" y="1828800"/>
            <a:ext cx="0" cy="3462754"/>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43014" name="Text Box 6"/>
          <p:cNvSpPr txBox="1">
            <a:spLocks noChangeArrowheads="1"/>
          </p:cNvSpPr>
          <p:nvPr/>
        </p:nvSpPr>
        <p:spPr bwMode="auto">
          <a:xfrm>
            <a:off x="533400" y="2356376"/>
            <a:ext cx="1005403"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Lens-</a:t>
            </a:r>
          </a:p>
          <a:p>
            <a:pPr algn="ctr" eaLnBrk="1" hangingPunct="1">
              <a:lnSpc>
                <a:spcPct val="80000"/>
              </a:lnSpc>
              <a:spcBef>
                <a:spcPct val="0"/>
              </a:spcBef>
              <a:buClrTx/>
              <a:buSzTx/>
              <a:buFontTx/>
              <a:buNone/>
            </a:pPr>
            <a:r>
              <a:rPr lang="en-US" altLang="en-US" sz="1800" dirty="0">
                <a:solidFill>
                  <a:schemeClr val="bg1">
                    <a:lumMod val="75000"/>
                  </a:schemeClr>
                </a:solidFill>
              </a:rPr>
              <a:t>Induced</a:t>
            </a:r>
          </a:p>
        </p:txBody>
      </p:sp>
      <p:sp>
        <p:nvSpPr>
          <p:cNvPr id="43017" name="Text Box 14"/>
          <p:cNvSpPr txBox="1">
            <a:spLocks noChangeArrowheads="1"/>
          </p:cNvSpPr>
          <p:nvPr/>
        </p:nvSpPr>
        <p:spPr bwMode="auto">
          <a:xfrm>
            <a:off x="3026498" y="2365901"/>
            <a:ext cx="1633781"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Aphakic/</a:t>
            </a:r>
          </a:p>
          <a:p>
            <a:pPr algn="ctr" eaLnBrk="1" hangingPunct="1">
              <a:lnSpc>
                <a:spcPct val="80000"/>
              </a:lnSpc>
              <a:spcBef>
                <a:spcPct val="0"/>
              </a:spcBef>
              <a:buClrTx/>
              <a:buSzTx/>
              <a:buFontTx/>
              <a:buNone/>
            </a:pPr>
            <a:r>
              <a:rPr lang="en-US" altLang="en-US" sz="1800" dirty="0" err="1">
                <a:solidFill>
                  <a:schemeClr val="bg1">
                    <a:lumMod val="75000"/>
                  </a:schemeClr>
                </a:solidFill>
              </a:rPr>
              <a:t>Pseudophakic</a:t>
            </a:r>
            <a:endParaRPr lang="en-US" altLang="en-US" sz="1800" dirty="0">
              <a:solidFill>
                <a:schemeClr val="bg1">
                  <a:lumMod val="75000"/>
                </a:schemeClr>
              </a:solidFill>
            </a:endParaRPr>
          </a:p>
        </p:txBody>
      </p:sp>
      <p:sp>
        <p:nvSpPr>
          <p:cNvPr id="43031" name="Text Box 35"/>
          <p:cNvSpPr txBox="1">
            <a:spLocks noChangeArrowheads="1"/>
          </p:cNvSpPr>
          <p:nvPr/>
        </p:nvSpPr>
        <p:spPr bwMode="auto">
          <a:xfrm>
            <a:off x="1190847" y="1295400"/>
            <a:ext cx="2473754"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solidFill>
                  <a:schemeClr val="bg1">
                    <a:lumMod val="75000"/>
                  </a:schemeClr>
                </a:solidFill>
              </a:rPr>
              <a:t>w/ Pupillary Block</a:t>
            </a:r>
          </a:p>
        </p:txBody>
      </p:sp>
      <p:sp>
        <p:nvSpPr>
          <p:cNvPr id="43032" name="Text Box 36"/>
          <p:cNvSpPr txBox="1">
            <a:spLocks noChangeArrowheads="1"/>
          </p:cNvSpPr>
          <p:nvPr/>
        </p:nvSpPr>
        <p:spPr bwMode="auto">
          <a:xfrm>
            <a:off x="5181600" y="1295400"/>
            <a:ext cx="2630848"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t>w/o Pupillary Block</a:t>
            </a:r>
          </a:p>
        </p:txBody>
      </p:sp>
      <p:sp>
        <p:nvSpPr>
          <p:cNvPr id="49" name="Rectangle 2">
            <a:extLst>
              <a:ext uri="{FF2B5EF4-FFF2-40B4-BE49-F238E27FC236}">
                <a16:creationId xmlns:a16="http://schemas.microsoft.com/office/drawing/2014/main" id="{240EE5BF-F7D2-4FC8-A5DD-F6B5423153C6}"/>
              </a:ext>
            </a:extLst>
          </p:cNvPr>
          <p:cNvSpPr>
            <a:spLocks noGrp="1" noChangeArrowheads="1"/>
          </p:cNvSpPr>
          <p:nvPr>
            <p:ph type="title"/>
          </p:nvPr>
        </p:nvSpPr>
        <p:spPr>
          <a:xfrm>
            <a:off x="457200" y="304800"/>
            <a:ext cx="7543800" cy="563562"/>
          </a:xfrm>
        </p:spPr>
        <p:txBody>
          <a:bodyPr/>
          <a:lstStyle/>
          <a:p>
            <a:pPr eaLnBrk="1" hangingPunct="1"/>
            <a:r>
              <a:rPr lang="en-US" altLang="en-US" sz="3500" dirty="0"/>
              <a:t>Q</a:t>
            </a:r>
          </a:p>
        </p:txBody>
      </p:sp>
      <p:sp>
        <p:nvSpPr>
          <p:cNvPr id="50" name="TextBox 49">
            <a:extLst>
              <a:ext uri="{FF2B5EF4-FFF2-40B4-BE49-F238E27FC236}">
                <a16:creationId xmlns:a16="http://schemas.microsoft.com/office/drawing/2014/main" id="{CF426230-46C8-405C-9015-99EF57762A2E}"/>
              </a:ext>
            </a:extLst>
          </p:cNvPr>
          <p:cNvSpPr txBox="1"/>
          <p:nvPr/>
        </p:nvSpPr>
        <p:spPr>
          <a:xfrm>
            <a:off x="2259496" y="189094"/>
            <a:ext cx="4607480" cy="400110"/>
          </a:xfrm>
          <a:prstGeom prst="rect">
            <a:avLst/>
          </a:prstGeom>
          <a:solidFill>
            <a:schemeClr val="accent1">
              <a:lumMod val="60000"/>
              <a:lumOff val="40000"/>
            </a:schemeClr>
          </a:solidFill>
        </p:spPr>
        <p:txBody>
          <a:bodyPr wrap="none" rtlCol="0">
            <a:spAutoFit/>
          </a:bodyPr>
          <a:lstStyle/>
          <a:p>
            <a:pPr algn="ctr"/>
            <a:r>
              <a:rPr lang="en-US" sz="2000" b="1" dirty="0"/>
              <a:t>Secondary Angle Closure Glaucoma</a:t>
            </a:r>
          </a:p>
        </p:txBody>
      </p:sp>
      <p:sp>
        <p:nvSpPr>
          <p:cNvPr id="2" name="TextBox 1">
            <a:extLst>
              <a:ext uri="{FF2B5EF4-FFF2-40B4-BE49-F238E27FC236}">
                <a16:creationId xmlns:a16="http://schemas.microsoft.com/office/drawing/2014/main" id="{A7E30BEC-923B-4C9A-A856-BDD0D882F6B8}"/>
              </a:ext>
            </a:extLst>
          </p:cNvPr>
          <p:cNvSpPr txBox="1"/>
          <p:nvPr/>
        </p:nvSpPr>
        <p:spPr>
          <a:xfrm>
            <a:off x="887305" y="2844119"/>
            <a:ext cx="1494320" cy="338554"/>
          </a:xfrm>
          <a:prstGeom prst="rect">
            <a:avLst/>
          </a:prstGeom>
          <a:noFill/>
        </p:spPr>
        <p:txBody>
          <a:bodyPr wrap="none" rtlCol="0">
            <a:spAutoFit/>
          </a:bodyPr>
          <a:lstStyle/>
          <a:p>
            <a:r>
              <a:rPr lang="en-US" sz="1600" dirty="0" err="1">
                <a:solidFill>
                  <a:schemeClr val="bg1">
                    <a:lumMod val="75000"/>
                  </a:schemeClr>
                </a:solidFill>
              </a:rPr>
              <a:t>Phacomorphic</a:t>
            </a:r>
            <a:endParaRPr lang="en-US" sz="1600" dirty="0">
              <a:solidFill>
                <a:schemeClr val="bg1">
                  <a:lumMod val="75000"/>
                </a:schemeClr>
              </a:solidFill>
            </a:endParaRPr>
          </a:p>
        </p:txBody>
      </p:sp>
      <p:sp>
        <p:nvSpPr>
          <p:cNvPr id="51" name="TextBox 50">
            <a:extLst>
              <a:ext uri="{FF2B5EF4-FFF2-40B4-BE49-F238E27FC236}">
                <a16:creationId xmlns:a16="http://schemas.microsoft.com/office/drawing/2014/main" id="{156069D4-340B-4160-A336-EBF73557CEE0}"/>
              </a:ext>
            </a:extLst>
          </p:cNvPr>
          <p:cNvSpPr txBox="1"/>
          <p:nvPr/>
        </p:nvSpPr>
        <p:spPr>
          <a:xfrm>
            <a:off x="884725" y="3175578"/>
            <a:ext cx="1402948" cy="338554"/>
          </a:xfrm>
          <a:prstGeom prst="rect">
            <a:avLst/>
          </a:prstGeom>
          <a:noFill/>
        </p:spPr>
        <p:txBody>
          <a:bodyPr wrap="none" rtlCol="0">
            <a:spAutoFit/>
          </a:bodyPr>
          <a:lstStyle/>
          <a:p>
            <a:r>
              <a:rPr lang="en-US" sz="1600" dirty="0">
                <a:solidFill>
                  <a:schemeClr val="bg1">
                    <a:lumMod val="75000"/>
                  </a:schemeClr>
                </a:solidFill>
              </a:rPr>
              <a:t>Ectopia </a:t>
            </a:r>
            <a:r>
              <a:rPr lang="en-US" sz="1600" dirty="0" err="1">
                <a:solidFill>
                  <a:schemeClr val="bg1">
                    <a:lumMod val="75000"/>
                  </a:schemeClr>
                </a:solidFill>
              </a:rPr>
              <a:t>lentis</a:t>
            </a:r>
            <a:endParaRPr lang="en-US" sz="1600" dirty="0">
              <a:solidFill>
                <a:schemeClr val="bg1">
                  <a:lumMod val="75000"/>
                </a:schemeClr>
              </a:solidFill>
            </a:endParaRPr>
          </a:p>
        </p:txBody>
      </p:sp>
      <p:cxnSp>
        <p:nvCxnSpPr>
          <p:cNvPr id="71" name="Straight Connector 70">
            <a:extLst>
              <a:ext uri="{FF2B5EF4-FFF2-40B4-BE49-F238E27FC236}">
                <a16:creationId xmlns:a16="http://schemas.microsoft.com/office/drawing/2014/main" id="{C104938D-BA8D-4E39-9D5F-9EE2012F2F3C}"/>
              </a:ext>
            </a:extLst>
          </p:cNvPr>
          <p:cNvCxnSpPr>
            <a:cxnSpLocks/>
          </p:cNvCxnSpPr>
          <p:nvPr/>
        </p:nvCxnSpPr>
        <p:spPr>
          <a:xfrm flipH="1">
            <a:off x="762665" y="3023488"/>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2A7E4E40-472F-4E50-8A7A-45C10FDD7171}"/>
              </a:ext>
            </a:extLst>
          </p:cNvPr>
          <p:cNvCxnSpPr>
            <a:cxnSpLocks/>
          </p:cNvCxnSpPr>
          <p:nvPr/>
        </p:nvCxnSpPr>
        <p:spPr>
          <a:xfrm flipH="1">
            <a:off x="762665" y="3347853"/>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C3924889-45B9-4383-9C9E-48F0A9C27AD8}"/>
              </a:ext>
            </a:extLst>
          </p:cNvPr>
          <p:cNvCxnSpPr>
            <a:cxnSpLocks/>
          </p:cNvCxnSpPr>
          <p:nvPr/>
        </p:nvCxnSpPr>
        <p:spPr>
          <a:xfrm flipH="1">
            <a:off x="748719" y="2838976"/>
            <a:ext cx="13947" cy="5088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 name="Straight Arrow Connector 5">
            <a:extLst>
              <a:ext uri="{FF2B5EF4-FFF2-40B4-BE49-F238E27FC236}">
                <a16:creationId xmlns:a16="http://schemas.microsoft.com/office/drawing/2014/main" id="{A3439F0C-5143-461F-8F3C-2E830785DEFC}"/>
              </a:ext>
            </a:extLst>
          </p:cNvPr>
          <p:cNvCxnSpPr>
            <a:stCxn id="50" idx="2"/>
          </p:cNvCxnSpPr>
          <p:nvPr/>
        </p:nvCxnSpPr>
        <p:spPr>
          <a:xfrm flipH="1">
            <a:off x="2971800" y="589204"/>
            <a:ext cx="1591436" cy="706196"/>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0" name="Straight Arrow Connector 9">
            <a:extLst>
              <a:ext uri="{FF2B5EF4-FFF2-40B4-BE49-F238E27FC236}">
                <a16:creationId xmlns:a16="http://schemas.microsoft.com/office/drawing/2014/main" id="{84DC796E-F6ED-4FBB-82D2-A260F480BF8A}"/>
              </a:ext>
            </a:extLst>
          </p:cNvPr>
          <p:cNvCxnSpPr>
            <a:cxnSpLocks/>
          </p:cNvCxnSpPr>
          <p:nvPr/>
        </p:nvCxnSpPr>
        <p:spPr>
          <a:xfrm>
            <a:off x="4572000" y="589204"/>
            <a:ext cx="1600200" cy="706196"/>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6" name="Straight Arrow Connector 25">
            <a:extLst>
              <a:ext uri="{FF2B5EF4-FFF2-40B4-BE49-F238E27FC236}">
                <a16:creationId xmlns:a16="http://schemas.microsoft.com/office/drawing/2014/main" id="{B70E0124-9B84-41A5-8D84-A66B7838A706}"/>
              </a:ext>
            </a:extLst>
          </p:cNvPr>
          <p:cNvCxnSpPr>
            <a:cxnSpLocks/>
          </p:cNvCxnSpPr>
          <p:nvPr/>
        </p:nvCxnSpPr>
        <p:spPr>
          <a:xfrm flipH="1">
            <a:off x="1159539" y="1828800"/>
            <a:ext cx="1290435" cy="478059"/>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28" name="Straight Arrow Connector 27">
            <a:extLst>
              <a:ext uri="{FF2B5EF4-FFF2-40B4-BE49-F238E27FC236}">
                <a16:creationId xmlns:a16="http://schemas.microsoft.com/office/drawing/2014/main" id="{567A4249-5C59-4416-8A8E-1C35913900AB}"/>
              </a:ext>
            </a:extLst>
          </p:cNvPr>
          <p:cNvCxnSpPr>
            <a:cxnSpLocks/>
          </p:cNvCxnSpPr>
          <p:nvPr/>
        </p:nvCxnSpPr>
        <p:spPr>
          <a:xfrm>
            <a:off x="2449973" y="1832208"/>
            <a:ext cx="1268784"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56" name="Text Box 6">
            <a:extLst>
              <a:ext uri="{FF2B5EF4-FFF2-40B4-BE49-F238E27FC236}">
                <a16:creationId xmlns:a16="http://schemas.microsoft.com/office/drawing/2014/main" id="{557983BD-9D64-49B9-A366-A08663B0451F}"/>
              </a:ext>
            </a:extLst>
          </p:cNvPr>
          <p:cNvSpPr txBox="1">
            <a:spLocks noChangeArrowheads="1"/>
          </p:cNvSpPr>
          <p:nvPr/>
        </p:nvSpPr>
        <p:spPr bwMode="auto">
          <a:xfrm>
            <a:off x="5029200" y="2356376"/>
            <a:ext cx="813043"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r" eaLnBrk="1" hangingPunct="1">
              <a:lnSpc>
                <a:spcPct val="80000"/>
              </a:lnSpc>
              <a:spcBef>
                <a:spcPct val="0"/>
              </a:spcBef>
              <a:buClrTx/>
              <a:buSzTx/>
              <a:buFontTx/>
              <a:buNone/>
            </a:pPr>
            <a:r>
              <a:rPr lang="en-US" altLang="en-US" sz="1800" dirty="0">
                <a:solidFill>
                  <a:schemeClr val="bg1">
                    <a:lumMod val="75000"/>
                  </a:schemeClr>
                </a:solidFill>
              </a:rPr>
              <a:t>‘Push’</a:t>
            </a:r>
          </a:p>
        </p:txBody>
      </p:sp>
      <p:sp>
        <p:nvSpPr>
          <p:cNvPr id="57" name="Text Box 14">
            <a:extLst>
              <a:ext uri="{FF2B5EF4-FFF2-40B4-BE49-F238E27FC236}">
                <a16:creationId xmlns:a16="http://schemas.microsoft.com/office/drawing/2014/main" id="{5DAFA1C1-3A29-4C27-A379-663FDD22E326}"/>
              </a:ext>
            </a:extLst>
          </p:cNvPr>
          <p:cNvSpPr txBox="1">
            <a:spLocks noChangeArrowheads="1"/>
          </p:cNvSpPr>
          <p:nvPr/>
        </p:nvSpPr>
        <p:spPr bwMode="auto">
          <a:xfrm>
            <a:off x="7620000" y="2365901"/>
            <a:ext cx="671979"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t>‘Pull’</a:t>
            </a:r>
          </a:p>
        </p:txBody>
      </p:sp>
      <p:cxnSp>
        <p:nvCxnSpPr>
          <p:cNvPr id="58" name="Straight Arrow Connector 57">
            <a:extLst>
              <a:ext uri="{FF2B5EF4-FFF2-40B4-BE49-F238E27FC236}">
                <a16:creationId xmlns:a16="http://schemas.microsoft.com/office/drawing/2014/main" id="{E874FEE9-46BD-46A3-90A3-DE7CC220FBFF}"/>
              </a:ext>
            </a:extLst>
          </p:cNvPr>
          <p:cNvCxnSpPr>
            <a:cxnSpLocks/>
          </p:cNvCxnSpPr>
          <p:nvPr/>
        </p:nvCxnSpPr>
        <p:spPr>
          <a:xfrm flipH="1">
            <a:off x="5867400" y="1828800"/>
            <a:ext cx="849775"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59" name="Straight Arrow Connector 58">
            <a:extLst>
              <a:ext uri="{FF2B5EF4-FFF2-40B4-BE49-F238E27FC236}">
                <a16:creationId xmlns:a16="http://schemas.microsoft.com/office/drawing/2014/main" id="{C370A4A1-FE96-4E70-B89E-839542A5E241}"/>
              </a:ext>
            </a:extLst>
          </p:cNvPr>
          <p:cNvCxnSpPr>
            <a:cxnSpLocks/>
          </p:cNvCxnSpPr>
          <p:nvPr/>
        </p:nvCxnSpPr>
        <p:spPr>
          <a:xfrm>
            <a:off x="6717173" y="1832208"/>
            <a:ext cx="902827" cy="474047"/>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62" name="Text Box 16">
            <a:extLst>
              <a:ext uri="{FF2B5EF4-FFF2-40B4-BE49-F238E27FC236}">
                <a16:creationId xmlns:a16="http://schemas.microsoft.com/office/drawing/2014/main" id="{33538067-0726-41B0-93FF-357EF00CA62D}"/>
              </a:ext>
            </a:extLst>
          </p:cNvPr>
          <p:cNvSpPr txBox="1">
            <a:spLocks noChangeArrowheads="1"/>
          </p:cNvSpPr>
          <p:nvPr/>
        </p:nvSpPr>
        <p:spPr bwMode="auto">
          <a:xfrm>
            <a:off x="8065437" y="2684785"/>
            <a:ext cx="628698"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b="1" dirty="0"/>
              <a:t>NVG</a:t>
            </a:r>
          </a:p>
        </p:txBody>
      </p:sp>
      <p:sp>
        <p:nvSpPr>
          <p:cNvPr id="70" name="Text Box 21">
            <a:extLst>
              <a:ext uri="{FF2B5EF4-FFF2-40B4-BE49-F238E27FC236}">
                <a16:creationId xmlns:a16="http://schemas.microsoft.com/office/drawing/2014/main" id="{86C32650-BE1F-4CC3-8DB5-0C136D877E6F}"/>
              </a:ext>
            </a:extLst>
          </p:cNvPr>
          <p:cNvSpPr txBox="1">
            <a:spLocks noChangeArrowheads="1"/>
          </p:cNvSpPr>
          <p:nvPr/>
        </p:nvSpPr>
        <p:spPr bwMode="auto">
          <a:xfrm>
            <a:off x="8070534" y="3048000"/>
            <a:ext cx="526106"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a:solidFill>
                  <a:schemeClr val="bg1">
                    <a:lumMod val="75000"/>
                  </a:schemeClr>
                </a:solidFill>
              </a:rPr>
              <a:t>ICE</a:t>
            </a:r>
          </a:p>
        </p:txBody>
      </p:sp>
      <p:sp>
        <p:nvSpPr>
          <p:cNvPr id="75" name="Text Box 45">
            <a:extLst>
              <a:ext uri="{FF2B5EF4-FFF2-40B4-BE49-F238E27FC236}">
                <a16:creationId xmlns:a16="http://schemas.microsoft.com/office/drawing/2014/main" id="{2B6EDA2D-8F55-4DFD-A225-8C03CE6FC7F3}"/>
              </a:ext>
            </a:extLst>
          </p:cNvPr>
          <p:cNvSpPr txBox="1">
            <a:spLocks noChangeArrowheads="1"/>
          </p:cNvSpPr>
          <p:nvPr/>
        </p:nvSpPr>
        <p:spPr bwMode="auto">
          <a:xfrm>
            <a:off x="8073162" y="3810000"/>
            <a:ext cx="1070837" cy="74635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ts val="1700"/>
              </a:lnSpc>
              <a:spcBef>
                <a:spcPct val="0"/>
              </a:spcBef>
              <a:buClrTx/>
              <a:buSzTx/>
              <a:buFontTx/>
              <a:buNone/>
            </a:pPr>
            <a:r>
              <a:rPr lang="en-US" altLang="en-US" sz="1600" dirty="0">
                <a:solidFill>
                  <a:schemeClr val="bg1">
                    <a:lumMod val="75000"/>
                  </a:schemeClr>
                </a:solidFill>
              </a:rPr>
              <a:t>Epithelial/ fibrous ingrowth</a:t>
            </a:r>
          </a:p>
        </p:txBody>
      </p:sp>
      <p:cxnSp>
        <p:nvCxnSpPr>
          <p:cNvPr id="77" name="Straight Connector 76">
            <a:extLst>
              <a:ext uri="{FF2B5EF4-FFF2-40B4-BE49-F238E27FC236}">
                <a16:creationId xmlns:a16="http://schemas.microsoft.com/office/drawing/2014/main" id="{FC090BD7-F2E1-4464-B57B-9CBE5874C89B}"/>
              </a:ext>
            </a:extLst>
          </p:cNvPr>
          <p:cNvCxnSpPr>
            <a:cxnSpLocks/>
          </p:cNvCxnSpPr>
          <p:nvPr/>
        </p:nvCxnSpPr>
        <p:spPr>
          <a:xfrm>
            <a:off x="7873969" y="2674448"/>
            <a:ext cx="7724" cy="128795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8" name="Straight Connector 77">
            <a:extLst>
              <a:ext uri="{FF2B5EF4-FFF2-40B4-BE49-F238E27FC236}">
                <a16:creationId xmlns:a16="http://schemas.microsoft.com/office/drawing/2014/main" id="{B1922ED5-C3D8-43D8-A00D-1D6BC9201DBA}"/>
              </a:ext>
            </a:extLst>
          </p:cNvPr>
          <p:cNvCxnSpPr/>
          <p:nvPr/>
        </p:nvCxnSpPr>
        <p:spPr>
          <a:xfrm flipH="1">
            <a:off x="7873968" y="2840262"/>
            <a:ext cx="24447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9" name="Straight Connector 78">
            <a:extLst>
              <a:ext uri="{FF2B5EF4-FFF2-40B4-BE49-F238E27FC236}">
                <a16:creationId xmlns:a16="http://schemas.microsoft.com/office/drawing/2014/main" id="{77019ED2-6D69-4A60-9D19-D4DB786EA3A0}"/>
              </a:ext>
            </a:extLst>
          </p:cNvPr>
          <p:cNvCxnSpPr/>
          <p:nvPr/>
        </p:nvCxnSpPr>
        <p:spPr>
          <a:xfrm flipH="1">
            <a:off x="7873968" y="3213518"/>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1" name="Straight Connector 80">
            <a:extLst>
              <a:ext uri="{FF2B5EF4-FFF2-40B4-BE49-F238E27FC236}">
                <a16:creationId xmlns:a16="http://schemas.microsoft.com/office/drawing/2014/main" id="{9796A12F-4125-4C05-8EE8-A388740C580D}"/>
              </a:ext>
            </a:extLst>
          </p:cNvPr>
          <p:cNvCxnSpPr/>
          <p:nvPr/>
        </p:nvCxnSpPr>
        <p:spPr>
          <a:xfrm flipH="1">
            <a:off x="7877837" y="3581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3" name="Straight Connector 82">
            <a:extLst>
              <a:ext uri="{FF2B5EF4-FFF2-40B4-BE49-F238E27FC236}">
                <a16:creationId xmlns:a16="http://schemas.microsoft.com/office/drawing/2014/main" id="{7FDC5F4B-9BF0-42AD-B8BB-2F2399BCF1E2}"/>
              </a:ext>
            </a:extLst>
          </p:cNvPr>
          <p:cNvCxnSpPr/>
          <p:nvPr/>
        </p:nvCxnSpPr>
        <p:spPr>
          <a:xfrm flipH="1">
            <a:off x="7881693" y="3962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93" name="Text Box 42">
            <a:extLst>
              <a:ext uri="{FF2B5EF4-FFF2-40B4-BE49-F238E27FC236}">
                <a16:creationId xmlns:a16="http://schemas.microsoft.com/office/drawing/2014/main" id="{53BAB77F-E061-4834-9068-34BDF78AD071}"/>
              </a:ext>
            </a:extLst>
          </p:cNvPr>
          <p:cNvSpPr txBox="1">
            <a:spLocks noChangeArrowheads="1"/>
          </p:cNvSpPr>
          <p:nvPr/>
        </p:nvSpPr>
        <p:spPr bwMode="auto">
          <a:xfrm>
            <a:off x="8111387" y="3429000"/>
            <a:ext cx="856196"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Flat AC</a:t>
            </a:r>
          </a:p>
        </p:txBody>
      </p:sp>
      <p:sp>
        <p:nvSpPr>
          <p:cNvPr id="100" name="Text Box 23">
            <a:extLst>
              <a:ext uri="{FF2B5EF4-FFF2-40B4-BE49-F238E27FC236}">
                <a16:creationId xmlns:a16="http://schemas.microsoft.com/office/drawing/2014/main" id="{D8F2FCFF-2984-4836-B000-9C5601A8EAAA}"/>
              </a:ext>
            </a:extLst>
          </p:cNvPr>
          <p:cNvSpPr txBox="1">
            <a:spLocks noChangeArrowheads="1"/>
          </p:cNvSpPr>
          <p:nvPr/>
        </p:nvSpPr>
        <p:spPr bwMode="auto">
          <a:xfrm>
            <a:off x="5530369" y="2667000"/>
            <a:ext cx="2143536"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Aqueous misdirection</a:t>
            </a:r>
          </a:p>
        </p:txBody>
      </p:sp>
      <p:cxnSp>
        <p:nvCxnSpPr>
          <p:cNvPr id="104" name="Straight Connector 103">
            <a:extLst>
              <a:ext uri="{FF2B5EF4-FFF2-40B4-BE49-F238E27FC236}">
                <a16:creationId xmlns:a16="http://schemas.microsoft.com/office/drawing/2014/main" id="{49D87D4A-E317-4446-9B95-5184CB3968F3}"/>
              </a:ext>
            </a:extLst>
          </p:cNvPr>
          <p:cNvCxnSpPr>
            <a:cxnSpLocks/>
          </p:cNvCxnSpPr>
          <p:nvPr/>
        </p:nvCxnSpPr>
        <p:spPr>
          <a:xfrm flipH="1">
            <a:off x="5316229" y="2667000"/>
            <a:ext cx="7397" cy="25314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5" name="Straight Connector 104">
            <a:extLst>
              <a:ext uri="{FF2B5EF4-FFF2-40B4-BE49-F238E27FC236}">
                <a16:creationId xmlns:a16="http://schemas.microsoft.com/office/drawing/2014/main" id="{F40B6D71-75A8-4A88-864D-00D14C2F710D}"/>
              </a:ext>
            </a:extLst>
          </p:cNvPr>
          <p:cNvCxnSpPr/>
          <p:nvPr/>
        </p:nvCxnSpPr>
        <p:spPr>
          <a:xfrm flipH="1">
            <a:off x="5323624" y="2832814"/>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6" name="Straight Connector 105">
            <a:extLst>
              <a:ext uri="{FF2B5EF4-FFF2-40B4-BE49-F238E27FC236}">
                <a16:creationId xmlns:a16="http://schemas.microsoft.com/office/drawing/2014/main" id="{010BF7B2-AA07-4DCF-822D-E2DB5CC0BF59}"/>
              </a:ext>
            </a:extLst>
          </p:cNvPr>
          <p:cNvCxnSpPr/>
          <p:nvPr/>
        </p:nvCxnSpPr>
        <p:spPr>
          <a:xfrm flipH="1">
            <a:off x="5323624" y="3360065"/>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a:extLst>
              <a:ext uri="{FF2B5EF4-FFF2-40B4-BE49-F238E27FC236}">
                <a16:creationId xmlns:a16="http://schemas.microsoft.com/office/drawing/2014/main" id="{BAC8035C-3999-4C31-93CD-6C0D2ADEB73B}"/>
              </a:ext>
            </a:extLst>
          </p:cNvPr>
          <p:cNvCxnSpPr/>
          <p:nvPr/>
        </p:nvCxnSpPr>
        <p:spPr>
          <a:xfrm flipH="1">
            <a:off x="5323536" y="3786938"/>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8" name="Straight Connector 107">
            <a:extLst>
              <a:ext uri="{FF2B5EF4-FFF2-40B4-BE49-F238E27FC236}">
                <a16:creationId xmlns:a16="http://schemas.microsoft.com/office/drawing/2014/main" id="{DB64CAEE-69B4-426A-8A5B-D1269DBF0F66}"/>
              </a:ext>
            </a:extLst>
          </p:cNvPr>
          <p:cNvCxnSpPr/>
          <p:nvPr/>
        </p:nvCxnSpPr>
        <p:spPr>
          <a:xfrm flipH="1">
            <a:off x="5327493" y="4249152"/>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12" name="Straight Connector 111">
            <a:extLst>
              <a:ext uri="{FF2B5EF4-FFF2-40B4-BE49-F238E27FC236}">
                <a16:creationId xmlns:a16="http://schemas.microsoft.com/office/drawing/2014/main" id="{99A16C30-4BE4-48E5-8B65-0C5F3039B8DC}"/>
              </a:ext>
            </a:extLst>
          </p:cNvPr>
          <p:cNvCxnSpPr/>
          <p:nvPr/>
        </p:nvCxnSpPr>
        <p:spPr>
          <a:xfrm flipH="1">
            <a:off x="5333455" y="51816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13" name="Text Box 42">
            <a:extLst>
              <a:ext uri="{FF2B5EF4-FFF2-40B4-BE49-F238E27FC236}">
                <a16:creationId xmlns:a16="http://schemas.microsoft.com/office/drawing/2014/main" id="{056DFFD9-3CA2-42E7-90FE-4F14522E3504}"/>
              </a:ext>
            </a:extLst>
          </p:cNvPr>
          <p:cNvSpPr txBox="1">
            <a:spLocks noChangeArrowheads="1"/>
          </p:cNvSpPr>
          <p:nvPr/>
        </p:nvSpPr>
        <p:spPr bwMode="auto">
          <a:xfrm>
            <a:off x="5533954" y="3623846"/>
            <a:ext cx="1563248"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Retinal surgery</a:t>
            </a:r>
          </a:p>
        </p:txBody>
      </p:sp>
      <p:sp>
        <p:nvSpPr>
          <p:cNvPr id="118" name="Text Box 47">
            <a:extLst>
              <a:ext uri="{FF2B5EF4-FFF2-40B4-BE49-F238E27FC236}">
                <a16:creationId xmlns:a16="http://schemas.microsoft.com/office/drawing/2014/main" id="{3F59D898-ECAD-49F0-9425-2A1BC8DDA7B5}"/>
              </a:ext>
            </a:extLst>
          </p:cNvPr>
          <p:cNvSpPr txBox="1">
            <a:spLocks noChangeArrowheads="1"/>
          </p:cNvSpPr>
          <p:nvPr/>
        </p:nvSpPr>
        <p:spPr bwMode="auto">
          <a:xfrm>
            <a:off x="5523688" y="4538246"/>
            <a:ext cx="1414170"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Drug-induced</a:t>
            </a:r>
          </a:p>
        </p:txBody>
      </p:sp>
      <p:sp>
        <p:nvSpPr>
          <p:cNvPr id="16" name="TextBox 15">
            <a:extLst>
              <a:ext uri="{FF2B5EF4-FFF2-40B4-BE49-F238E27FC236}">
                <a16:creationId xmlns:a16="http://schemas.microsoft.com/office/drawing/2014/main" id="{984E008D-FBBA-42B4-940E-EA26772E0161}"/>
              </a:ext>
            </a:extLst>
          </p:cNvPr>
          <p:cNvSpPr txBox="1"/>
          <p:nvPr/>
        </p:nvSpPr>
        <p:spPr>
          <a:xfrm>
            <a:off x="6230528" y="5257800"/>
            <a:ext cx="1326004" cy="369332"/>
          </a:xfrm>
          <a:prstGeom prst="rect">
            <a:avLst/>
          </a:prstGeom>
          <a:noFill/>
        </p:spPr>
        <p:txBody>
          <a:bodyPr wrap="none" rtlCol="0">
            <a:spAutoFit/>
          </a:bodyPr>
          <a:lstStyle/>
          <a:p>
            <a:pPr algn="ctr"/>
            <a:r>
              <a:rPr lang="en-US" dirty="0">
                <a:solidFill>
                  <a:schemeClr val="bg1">
                    <a:lumMod val="75000"/>
                  </a:schemeClr>
                </a:solidFill>
              </a:rPr>
              <a:t>Both/Either</a:t>
            </a:r>
          </a:p>
        </p:txBody>
      </p:sp>
      <p:cxnSp>
        <p:nvCxnSpPr>
          <p:cNvPr id="125" name="Straight Connector 124">
            <a:extLst>
              <a:ext uri="{FF2B5EF4-FFF2-40B4-BE49-F238E27FC236}">
                <a16:creationId xmlns:a16="http://schemas.microsoft.com/office/drawing/2014/main" id="{01138141-D318-4ED7-A7FE-D8F2155CE890}"/>
              </a:ext>
            </a:extLst>
          </p:cNvPr>
          <p:cNvCxnSpPr/>
          <p:nvPr/>
        </p:nvCxnSpPr>
        <p:spPr>
          <a:xfrm flipH="1">
            <a:off x="5334000" y="4724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52" name="Text Box 47">
            <a:extLst>
              <a:ext uri="{FF2B5EF4-FFF2-40B4-BE49-F238E27FC236}">
                <a16:creationId xmlns:a16="http://schemas.microsoft.com/office/drawing/2014/main" id="{E3578916-9804-473C-8F06-D4FA0BCEDFD0}"/>
              </a:ext>
            </a:extLst>
          </p:cNvPr>
          <p:cNvSpPr txBox="1">
            <a:spLocks noChangeArrowheads="1"/>
          </p:cNvSpPr>
          <p:nvPr/>
        </p:nvSpPr>
        <p:spPr bwMode="auto">
          <a:xfrm>
            <a:off x="5543446" y="4055146"/>
            <a:ext cx="1619354"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err="1">
                <a:solidFill>
                  <a:schemeClr val="bg1">
                    <a:lumMod val="75000"/>
                  </a:schemeClr>
                </a:solidFill>
              </a:rPr>
              <a:t>Nanophthalmos</a:t>
            </a:r>
            <a:endParaRPr lang="en-US" altLang="en-US" sz="1600" dirty="0">
              <a:solidFill>
                <a:schemeClr val="bg1">
                  <a:lumMod val="75000"/>
                </a:schemeClr>
              </a:solidFill>
            </a:endParaRPr>
          </a:p>
        </p:txBody>
      </p:sp>
      <p:sp>
        <p:nvSpPr>
          <p:cNvPr id="53" name="Text Box 45">
            <a:extLst>
              <a:ext uri="{FF2B5EF4-FFF2-40B4-BE49-F238E27FC236}">
                <a16:creationId xmlns:a16="http://schemas.microsoft.com/office/drawing/2014/main" id="{57D1A14F-68FE-47D2-983C-1A879D66A9DC}"/>
              </a:ext>
            </a:extLst>
          </p:cNvPr>
          <p:cNvSpPr txBox="1">
            <a:spLocks noChangeArrowheads="1"/>
          </p:cNvSpPr>
          <p:nvPr/>
        </p:nvSpPr>
        <p:spPr bwMode="auto">
          <a:xfrm>
            <a:off x="5523688" y="5013493"/>
            <a:ext cx="582211"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PFV</a:t>
            </a:r>
          </a:p>
        </p:txBody>
      </p:sp>
      <p:sp>
        <p:nvSpPr>
          <p:cNvPr id="54" name="Text Box 42">
            <a:extLst>
              <a:ext uri="{FF2B5EF4-FFF2-40B4-BE49-F238E27FC236}">
                <a16:creationId xmlns:a16="http://schemas.microsoft.com/office/drawing/2014/main" id="{E1E37D2C-2C52-446B-843B-01E64990D3EC}"/>
              </a:ext>
            </a:extLst>
          </p:cNvPr>
          <p:cNvSpPr txBox="1">
            <a:spLocks noChangeArrowheads="1"/>
          </p:cNvSpPr>
          <p:nvPr/>
        </p:nvSpPr>
        <p:spPr bwMode="auto">
          <a:xfrm>
            <a:off x="5551406" y="3192546"/>
            <a:ext cx="2276072"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ERD/choroidal effusion</a:t>
            </a:r>
          </a:p>
        </p:txBody>
      </p:sp>
      <p:sp>
        <p:nvSpPr>
          <p:cNvPr id="3" name="Oval 2">
            <a:extLst>
              <a:ext uri="{FF2B5EF4-FFF2-40B4-BE49-F238E27FC236}">
                <a16:creationId xmlns:a16="http://schemas.microsoft.com/office/drawing/2014/main" id="{7D027388-F860-4250-9D31-41DB5EB864E5}"/>
              </a:ext>
            </a:extLst>
          </p:cNvPr>
          <p:cNvSpPr/>
          <p:nvPr/>
        </p:nvSpPr>
        <p:spPr>
          <a:xfrm>
            <a:off x="8034589" y="2679833"/>
            <a:ext cx="671979" cy="338554"/>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TextBox 45">
            <a:extLst>
              <a:ext uri="{FF2B5EF4-FFF2-40B4-BE49-F238E27FC236}">
                <a16:creationId xmlns:a16="http://schemas.microsoft.com/office/drawing/2014/main" id="{404AE9CF-785E-4964-AF50-F6F095A7E65B}"/>
              </a:ext>
            </a:extLst>
          </p:cNvPr>
          <p:cNvSpPr txBox="1"/>
          <p:nvPr/>
        </p:nvSpPr>
        <p:spPr>
          <a:xfrm>
            <a:off x="609600" y="1554063"/>
            <a:ext cx="7034674" cy="4770537"/>
          </a:xfrm>
          <a:prstGeom prst="rect">
            <a:avLst/>
          </a:prstGeom>
          <a:solidFill>
            <a:schemeClr val="accent1">
              <a:lumMod val="40000"/>
              <a:lumOff val="60000"/>
            </a:schemeClr>
          </a:solidFill>
        </p:spPr>
        <p:txBody>
          <a:bodyPr wrap="square" rtlCol="0">
            <a:spAutoFit/>
          </a:bodyPr>
          <a:lstStyle/>
          <a:p>
            <a:r>
              <a:rPr lang="en-US" sz="1600" i="1" dirty="0">
                <a:solidFill>
                  <a:schemeClr val="bg1">
                    <a:lumMod val="75000"/>
                  </a:schemeClr>
                </a:solidFill>
              </a:rPr>
              <a:t>Neovascularization of what structure causes neovascular glaucoma (NVG)?</a:t>
            </a:r>
          </a:p>
          <a:p>
            <a:r>
              <a:rPr lang="en-US" sz="1600" b="1" dirty="0">
                <a:solidFill>
                  <a:srgbClr val="0000FF"/>
                </a:solidFill>
              </a:rPr>
              <a:t>Neovascularization of the angle (NVA) </a:t>
            </a:r>
            <a:endParaRPr lang="en-US" sz="1600" b="1" dirty="0">
              <a:solidFill>
                <a:schemeClr val="accent1">
                  <a:lumMod val="40000"/>
                  <a:lumOff val="60000"/>
                </a:schemeClr>
              </a:solidFill>
            </a:endParaRPr>
          </a:p>
          <a:p>
            <a:endParaRPr lang="en-US" sz="1600" dirty="0">
              <a:solidFill>
                <a:schemeClr val="accent1">
                  <a:lumMod val="40000"/>
                  <a:lumOff val="60000"/>
                </a:schemeClr>
              </a:solidFill>
            </a:endParaRPr>
          </a:p>
          <a:p>
            <a:r>
              <a:rPr lang="en-US" sz="1600" i="1" dirty="0">
                <a:solidFill>
                  <a:schemeClr val="accent1">
                    <a:lumMod val="40000"/>
                    <a:lumOff val="60000"/>
                  </a:schemeClr>
                </a:solidFill>
              </a:rPr>
              <a:t>How does NVA lead to angle-closure glaucoma?</a:t>
            </a:r>
          </a:p>
          <a:p>
            <a:r>
              <a:rPr lang="en-US" sz="1600" dirty="0">
                <a:solidFill>
                  <a:schemeClr val="accent1">
                    <a:lumMod val="40000"/>
                    <a:lumOff val="60000"/>
                  </a:schemeClr>
                </a:solidFill>
              </a:rPr>
              <a:t>The NVA vessels don’t ride solo; rather, they are accompanied by contractile elements (</a:t>
            </a:r>
            <a:r>
              <a:rPr lang="en-US" sz="1600" dirty="0" err="1">
                <a:solidFill>
                  <a:schemeClr val="accent1">
                    <a:lumMod val="40000"/>
                    <a:lumOff val="60000"/>
                  </a:schemeClr>
                </a:solidFill>
              </a:rPr>
              <a:t>eg</a:t>
            </a:r>
            <a:r>
              <a:rPr lang="en-US" sz="1600" dirty="0">
                <a:solidFill>
                  <a:schemeClr val="accent1">
                    <a:lumMod val="40000"/>
                    <a:lumOff val="60000"/>
                  </a:schemeClr>
                </a:solidFill>
              </a:rPr>
              <a:t>, fibroblasts). Along with the neo vessels, these elements will establish a network that crosses from the peripheral iris to the peripheral cornea. Once established, contractile elements </a:t>
            </a:r>
            <a:r>
              <a:rPr lang="en-US" sz="1600" dirty="0" err="1">
                <a:solidFill>
                  <a:schemeClr val="accent1">
                    <a:lumMod val="40000"/>
                    <a:lumOff val="60000"/>
                  </a:schemeClr>
                </a:solidFill>
              </a:rPr>
              <a:t>gonna</a:t>
            </a:r>
            <a:r>
              <a:rPr lang="en-US" sz="1600" dirty="0">
                <a:solidFill>
                  <a:schemeClr val="accent1">
                    <a:lumMod val="40000"/>
                    <a:lumOff val="60000"/>
                  </a:schemeClr>
                </a:solidFill>
              </a:rPr>
              <a:t> contract, and when they do, they pull the iris up against the angle, rendering it closed. </a:t>
            </a:r>
          </a:p>
          <a:p>
            <a:r>
              <a:rPr lang="en-US" sz="1600" i="1" dirty="0">
                <a:solidFill>
                  <a:schemeClr val="accent1">
                    <a:lumMod val="40000"/>
                    <a:lumOff val="60000"/>
                  </a:schemeClr>
                </a:solidFill>
              </a:rPr>
              <a:t> </a:t>
            </a:r>
          </a:p>
          <a:p>
            <a:r>
              <a:rPr lang="en-US" sz="1600" i="1" dirty="0">
                <a:solidFill>
                  <a:schemeClr val="accent1">
                    <a:lumMod val="40000"/>
                    <a:lumOff val="60000"/>
                  </a:schemeClr>
                </a:solidFill>
              </a:rPr>
              <a:t>What two-word phrase (</a:t>
            </a:r>
            <a:r>
              <a:rPr lang="en-US" sz="1600" b="1" dirty="0">
                <a:solidFill>
                  <a:schemeClr val="accent1">
                    <a:lumMod val="40000"/>
                    <a:lumOff val="60000"/>
                  </a:schemeClr>
                </a:solidFill>
              </a:rPr>
              <a:t>not</a:t>
            </a:r>
            <a:r>
              <a:rPr lang="en-US" sz="1600" i="1" dirty="0">
                <a:solidFill>
                  <a:schemeClr val="accent1">
                    <a:lumMod val="40000"/>
                    <a:lumOff val="60000"/>
                  </a:schemeClr>
                </a:solidFill>
              </a:rPr>
              <a:t> ‘diabetic retinopathy’--think more generally) describes the fundamental cause of most cases of NVG?</a:t>
            </a:r>
          </a:p>
          <a:p>
            <a:r>
              <a:rPr lang="en-US" sz="1600" dirty="0">
                <a:solidFill>
                  <a:schemeClr val="accent1">
                    <a:lumMod val="40000"/>
                    <a:lumOff val="60000"/>
                  </a:schemeClr>
                </a:solidFill>
              </a:rPr>
              <a:t>‘Retinal ischemia’</a:t>
            </a:r>
          </a:p>
          <a:p>
            <a:endParaRPr lang="en-US" sz="1600" dirty="0">
              <a:solidFill>
                <a:schemeClr val="accent1">
                  <a:lumMod val="40000"/>
                  <a:lumOff val="60000"/>
                </a:schemeClr>
              </a:solidFill>
            </a:endParaRPr>
          </a:p>
          <a:p>
            <a:r>
              <a:rPr lang="en-US" sz="1600" i="1" dirty="0">
                <a:solidFill>
                  <a:schemeClr val="accent1">
                    <a:lumMod val="40000"/>
                    <a:lumOff val="60000"/>
                  </a:schemeClr>
                </a:solidFill>
              </a:rPr>
              <a:t>How does retinal ischemia lead to NVI and NVA? </a:t>
            </a:r>
          </a:p>
          <a:p>
            <a:r>
              <a:rPr lang="en-US" sz="1600" dirty="0">
                <a:solidFill>
                  <a:schemeClr val="accent1">
                    <a:lumMod val="40000"/>
                    <a:lumOff val="60000"/>
                  </a:schemeClr>
                </a:solidFill>
              </a:rPr>
              <a:t>In a desperate attempt to acquire the oxygen they’re lacking, the ischemic retinal cells release the signaling molecule  </a:t>
            </a:r>
            <a:r>
              <a:rPr lang="en-US" sz="1600" b="1" dirty="0">
                <a:solidFill>
                  <a:schemeClr val="accent1">
                    <a:lumMod val="40000"/>
                    <a:lumOff val="60000"/>
                  </a:schemeClr>
                </a:solidFill>
              </a:rPr>
              <a:t>VEGF</a:t>
            </a:r>
            <a:r>
              <a:rPr lang="en-US" sz="1600" dirty="0">
                <a:solidFill>
                  <a:schemeClr val="accent1">
                    <a:lumMod val="40000"/>
                    <a:lumOff val="60000"/>
                  </a:schemeClr>
                </a:solidFill>
              </a:rPr>
              <a:t> , a potent inducer of new blood vessel formation. This VEGF diffuses from the vitreous cavity into the anterior segment, where it induces the NVI/NVA process.</a:t>
            </a:r>
          </a:p>
        </p:txBody>
      </p:sp>
      <p:sp>
        <p:nvSpPr>
          <p:cNvPr id="47" name="TextBox 46">
            <a:extLst>
              <a:ext uri="{FF2B5EF4-FFF2-40B4-BE49-F238E27FC236}">
                <a16:creationId xmlns:a16="http://schemas.microsoft.com/office/drawing/2014/main" id="{4D5533C2-F6B1-4632-B887-BA6863C4C189}"/>
              </a:ext>
            </a:extLst>
          </p:cNvPr>
          <p:cNvSpPr txBox="1"/>
          <p:nvPr/>
        </p:nvSpPr>
        <p:spPr>
          <a:xfrm>
            <a:off x="185999" y="2215352"/>
            <a:ext cx="6139642" cy="2031325"/>
          </a:xfrm>
          <a:prstGeom prst="rect">
            <a:avLst/>
          </a:prstGeom>
          <a:solidFill>
            <a:schemeClr val="accent6">
              <a:lumMod val="40000"/>
              <a:lumOff val="60000"/>
            </a:schemeClr>
          </a:solidFill>
        </p:spPr>
        <p:txBody>
          <a:bodyPr wrap="square" rtlCol="0">
            <a:spAutoFit/>
          </a:bodyPr>
          <a:lstStyle/>
          <a:p>
            <a:r>
              <a:rPr lang="en-US" sz="1400" i="1" dirty="0">
                <a:solidFill>
                  <a:srgbClr val="0000FF"/>
                </a:solidFill>
              </a:rPr>
              <a:t>Neovascularization of what structure typically precedes and leads to NVA?</a:t>
            </a:r>
          </a:p>
          <a:p>
            <a:r>
              <a:rPr lang="en-US" sz="1400" dirty="0">
                <a:solidFill>
                  <a:schemeClr val="accent6">
                    <a:lumMod val="40000"/>
                    <a:lumOff val="60000"/>
                  </a:schemeClr>
                </a:solidFill>
              </a:rPr>
              <a:t>Neovascularization of the </a:t>
            </a:r>
            <a:r>
              <a:rPr lang="en-US" sz="1400" b="1" dirty="0">
                <a:solidFill>
                  <a:schemeClr val="accent6">
                    <a:lumMod val="40000"/>
                    <a:lumOff val="60000"/>
                  </a:schemeClr>
                </a:solidFill>
              </a:rPr>
              <a:t>iris</a:t>
            </a:r>
            <a:r>
              <a:rPr lang="en-US" sz="1400" dirty="0">
                <a:solidFill>
                  <a:schemeClr val="accent6">
                    <a:lumMod val="40000"/>
                    <a:lumOff val="60000"/>
                  </a:schemeClr>
                </a:solidFill>
              </a:rPr>
              <a:t> (NVI) </a:t>
            </a:r>
          </a:p>
          <a:p>
            <a:endParaRPr lang="en-US" sz="1400" i="1" dirty="0">
              <a:solidFill>
                <a:schemeClr val="accent6">
                  <a:lumMod val="40000"/>
                  <a:lumOff val="60000"/>
                </a:schemeClr>
              </a:solidFill>
            </a:endParaRPr>
          </a:p>
          <a:p>
            <a:r>
              <a:rPr lang="en-US" sz="1400" i="1" dirty="0">
                <a:solidFill>
                  <a:schemeClr val="accent6">
                    <a:lumMod val="40000"/>
                    <a:lumOff val="60000"/>
                  </a:schemeClr>
                </a:solidFill>
              </a:rPr>
              <a:t>Where on the iris does NVI typically first appear? What does it look like?</a:t>
            </a:r>
          </a:p>
          <a:p>
            <a:r>
              <a:rPr lang="en-US" sz="1400" dirty="0">
                <a:solidFill>
                  <a:schemeClr val="accent6">
                    <a:lumMod val="40000"/>
                    <a:lumOff val="60000"/>
                  </a:schemeClr>
                </a:solidFill>
              </a:rPr>
              <a:t>At the pupillary margin. As small ‘tufts’ of vessels.</a:t>
            </a:r>
          </a:p>
          <a:p>
            <a:endParaRPr lang="en-US" sz="1400" i="1" dirty="0">
              <a:solidFill>
                <a:schemeClr val="accent6">
                  <a:lumMod val="40000"/>
                  <a:lumOff val="60000"/>
                </a:schemeClr>
              </a:solidFill>
            </a:endParaRPr>
          </a:p>
          <a:p>
            <a:r>
              <a:rPr lang="en-US" sz="1400" i="1" dirty="0">
                <a:solidFill>
                  <a:schemeClr val="accent6">
                    <a:lumMod val="40000"/>
                    <a:lumOff val="60000"/>
                  </a:schemeClr>
                </a:solidFill>
              </a:rPr>
              <a:t>As it develops further, how does it grow (</a:t>
            </a:r>
            <a:r>
              <a:rPr lang="en-US" sz="1400" i="1" dirty="0" err="1">
                <a:solidFill>
                  <a:schemeClr val="accent6">
                    <a:lumMod val="40000"/>
                    <a:lumOff val="60000"/>
                  </a:schemeClr>
                </a:solidFill>
              </a:rPr>
              <a:t>ie</a:t>
            </a:r>
            <a:r>
              <a:rPr lang="en-US" sz="1400" i="1" dirty="0">
                <a:solidFill>
                  <a:schemeClr val="accent6">
                    <a:lumMod val="40000"/>
                    <a:lumOff val="60000"/>
                  </a:schemeClr>
                </a:solidFill>
              </a:rPr>
              <a:t>, direction, and course)?</a:t>
            </a:r>
          </a:p>
          <a:p>
            <a:r>
              <a:rPr lang="en-US" sz="1400" dirty="0">
                <a:solidFill>
                  <a:schemeClr val="accent6">
                    <a:lumMod val="40000"/>
                    <a:lumOff val="60000"/>
                  </a:schemeClr>
                </a:solidFill>
              </a:rPr>
              <a:t>In a meandering fashion toward the angle (normal iris vessels typically run in a rather direct radial fashion)</a:t>
            </a:r>
          </a:p>
        </p:txBody>
      </p:sp>
    </p:spTree>
    <p:extLst>
      <p:ext uri="{BB962C8B-B14F-4D97-AF65-F5344CB8AC3E}">
        <p14:creationId xmlns:p14="http://schemas.microsoft.com/office/powerpoint/2010/main" val="2168965360"/>
      </p:ext>
    </p:extLst>
  </p:cSld>
  <p:clrMapOvr>
    <a:masterClrMapping/>
  </p:clrMapOvr>
</p:sld>
</file>

<file path=ppt/slides/slide2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Straight Arrow Connector 12">
            <a:extLst>
              <a:ext uri="{FF2B5EF4-FFF2-40B4-BE49-F238E27FC236}">
                <a16:creationId xmlns:a16="http://schemas.microsoft.com/office/drawing/2014/main" id="{A6DE2085-829C-480C-9216-69D6039C0A37}"/>
              </a:ext>
            </a:extLst>
          </p:cNvPr>
          <p:cNvCxnSpPr>
            <a:cxnSpLocks/>
          </p:cNvCxnSpPr>
          <p:nvPr/>
        </p:nvCxnSpPr>
        <p:spPr>
          <a:xfrm>
            <a:off x="6717173" y="1828800"/>
            <a:ext cx="0" cy="3462754"/>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43014" name="Text Box 6"/>
          <p:cNvSpPr txBox="1">
            <a:spLocks noChangeArrowheads="1"/>
          </p:cNvSpPr>
          <p:nvPr/>
        </p:nvSpPr>
        <p:spPr bwMode="auto">
          <a:xfrm>
            <a:off x="533400" y="2356376"/>
            <a:ext cx="1005403"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Lens-</a:t>
            </a:r>
          </a:p>
          <a:p>
            <a:pPr algn="ctr" eaLnBrk="1" hangingPunct="1">
              <a:lnSpc>
                <a:spcPct val="80000"/>
              </a:lnSpc>
              <a:spcBef>
                <a:spcPct val="0"/>
              </a:spcBef>
              <a:buClrTx/>
              <a:buSzTx/>
              <a:buFontTx/>
              <a:buNone/>
            </a:pPr>
            <a:r>
              <a:rPr lang="en-US" altLang="en-US" sz="1800" dirty="0">
                <a:solidFill>
                  <a:schemeClr val="bg1">
                    <a:lumMod val="75000"/>
                  </a:schemeClr>
                </a:solidFill>
              </a:rPr>
              <a:t>Induced</a:t>
            </a:r>
          </a:p>
        </p:txBody>
      </p:sp>
      <p:sp>
        <p:nvSpPr>
          <p:cNvPr id="43017" name="Text Box 14"/>
          <p:cNvSpPr txBox="1">
            <a:spLocks noChangeArrowheads="1"/>
          </p:cNvSpPr>
          <p:nvPr/>
        </p:nvSpPr>
        <p:spPr bwMode="auto">
          <a:xfrm>
            <a:off x="3026498" y="2365901"/>
            <a:ext cx="1633781"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Aphakic/</a:t>
            </a:r>
          </a:p>
          <a:p>
            <a:pPr algn="ctr" eaLnBrk="1" hangingPunct="1">
              <a:lnSpc>
                <a:spcPct val="80000"/>
              </a:lnSpc>
              <a:spcBef>
                <a:spcPct val="0"/>
              </a:spcBef>
              <a:buClrTx/>
              <a:buSzTx/>
              <a:buFontTx/>
              <a:buNone/>
            </a:pPr>
            <a:r>
              <a:rPr lang="en-US" altLang="en-US" sz="1800" dirty="0" err="1">
                <a:solidFill>
                  <a:schemeClr val="bg1">
                    <a:lumMod val="75000"/>
                  </a:schemeClr>
                </a:solidFill>
              </a:rPr>
              <a:t>Pseudophakic</a:t>
            </a:r>
            <a:endParaRPr lang="en-US" altLang="en-US" sz="1800" dirty="0">
              <a:solidFill>
                <a:schemeClr val="bg1">
                  <a:lumMod val="75000"/>
                </a:schemeClr>
              </a:solidFill>
            </a:endParaRPr>
          </a:p>
        </p:txBody>
      </p:sp>
      <p:sp>
        <p:nvSpPr>
          <p:cNvPr id="43031" name="Text Box 35"/>
          <p:cNvSpPr txBox="1">
            <a:spLocks noChangeArrowheads="1"/>
          </p:cNvSpPr>
          <p:nvPr/>
        </p:nvSpPr>
        <p:spPr bwMode="auto">
          <a:xfrm>
            <a:off x="1190847" y="1295400"/>
            <a:ext cx="2473754"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solidFill>
                  <a:schemeClr val="bg1">
                    <a:lumMod val="75000"/>
                  </a:schemeClr>
                </a:solidFill>
              </a:rPr>
              <a:t>w/ Pupillary Block</a:t>
            </a:r>
          </a:p>
        </p:txBody>
      </p:sp>
      <p:sp>
        <p:nvSpPr>
          <p:cNvPr id="43032" name="Text Box 36"/>
          <p:cNvSpPr txBox="1">
            <a:spLocks noChangeArrowheads="1"/>
          </p:cNvSpPr>
          <p:nvPr/>
        </p:nvSpPr>
        <p:spPr bwMode="auto">
          <a:xfrm>
            <a:off x="5181600" y="1295400"/>
            <a:ext cx="2630848"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t>w/o Pupillary Block</a:t>
            </a:r>
          </a:p>
        </p:txBody>
      </p:sp>
      <p:sp>
        <p:nvSpPr>
          <p:cNvPr id="49" name="Rectangle 2">
            <a:extLst>
              <a:ext uri="{FF2B5EF4-FFF2-40B4-BE49-F238E27FC236}">
                <a16:creationId xmlns:a16="http://schemas.microsoft.com/office/drawing/2014/main" id="{240EE5BF-F7D2-4FC8-A5DD-F6B5423153C6}"/>
              </a:ext>
            </a:extLst>
          </p:cNvPr>
          <p:cNvSpPr>
            <a:spLocks noGrp="1" noChangeArrowheads="1"/>
          </p:cNvSpPr>
          <p:nvPr>
            <p:ph type="title"/>
          </p:nvPr>
        </p:nvSpPr>
        <p:spPr>
          <a:xfrm>
            <a:off x="457200" y="304800"/>
            <a:ext cx="7543800" cy="563562"/>
          </a:xfrm>
        </p:spPr>
        <p:txBody>
          <a:bodyPr/>
          <a:lstStyle/>
          <a:p>
            <a:pPr eaLnBrk="1" hangingPunct="1"/>
            <a:r>
              <a:rPr lang="en-US" altLang="en-US" sz="3500" dirty="0"/>
              <a:t>A</a:t>
            </a:r>
          </a:p>
        </p:txBody>
      </p:sp>
      <p:sp>
        <p:nvSpPr>
          <p:cNvPr id="50" name="TextBox 49">
            <a:extLst>
              <a:ext uri="{FF2B5EF4-FFF2-40B4-BE49-F238E27FC236}">
                <a16:creationId xmlns:a16="http://schemas.microsoft.com/office/drawing/2014/main" id="{CF426230-46C8-405C-9015-99EF57762A2E}"/>
              </a:ext>
            </a:extLst>
          </p:cNvPr>
          <p:cNvSpPr txBox="1"/>
          <p:nvPr/>
        </p:nvSpPr>
        <p:spPr>
          <a:xfrm>
            <a:off x="2259496" y="189094"/>
            <a:ext cx="4607480" cy="400110"/>
          </a:xfrm>
          <a:prstGeom prst="rect">
            <a:avLst/>
          </a:prstGeom>
          <a:solidFill>
            <a:schemeClr val="accent1">
              <a:lumMod val="60000"/>
              <a:lumOff val="40000"/>
            </a:schemeClr>
          </a:solidFill>
        </p:spPr>
        <p:txBody>
          <a:bodyPr wrap="none" rtlCol="0">
            <a:spAutoFit/>
          </a:bodyPr>
          <a:lstStyle/>
          <a:p>
            <a:pPr algn="ctr"/>
            <a:r>
              <a:rPr lang="en-US" sz="2000" b="1" dirty="0"/>
              <a:t>Secondary Angle Closure Glaucoma</a:t>
            </a:r>
          </a:p>
        </p:txBody>
      </p:sp>
      <p:sp>
        <p:nvSpPr>
          <p:cNvPr id="2" name="TextBox 1">
            <a:extLst>
              <a:ext uri="{FF2B5EF4-FFF2-40B4-BE49-F238E27FC236}">
                <a16:creationId xmlns:a16="http://schemas.microsoft.com/office/drawing/2014/main" id="{A7E30BEC-923B-4C9A-A856-BDD0D882F6B8}"/>
              </a:ext>
            </a:extLst>
          </p:cNvPr>
          <p:cNvSpPr txBox="1"/>
          <p:nvPr/>
        </p:nvSpPr>
        <p:spPr>
          <a:xfrm>
            <a:off x="887305" y="2844119"/>
            <a:ext cx="1494320" cy="338554"/>
          </a:xfrm>
          <a:prstGeom prst="rect">
            <a:avLst/>
          </a:prstGeom>
          <a:noFill/>
        </p:spPr>
        <p:txBody>
          <a:bodyPr wrap="none" rtlCol="0">
            <a:spAutoFit/>
          </a:bodyPr>
          <a:lstStyle/>
          <a:p>
            <a:r>
              <a:rPr lang="en-US" sz="1600" dirty="0" err="1">
                <a:solidFill>
                  <a:schemeClr val="bg1">
                    <a:lumMod val="75000"/>
                  </a:schemeClr>
                </a:solidFill>
              </a:rPr>
              <a:t>Phacomorphic</a:t>
            </a:r>
            <a:endParaRPr lang="en-US" sz="1600" dirty="0">
              <a:solidFill>
                <a:schemeClr val="bg1">
                  <a:lumMod val="75000"/>
                </a:schemeClr>
              </a:solidFill>
            </a:endParaRPr>
          </a:p>
        </p:txBody>
      </p:sp>
      <p:sp>
        <p:nvSpPr>
          <p:cNvPr id="51" name="TextBox 50">
            <a:extLst>
              <a:ext uri="{FF2B5EF4-FFF2-40B4-BE49-F238E27FC236}">
                <a16:creationId xmlns:a16="http://schemas.microsoft.com/office/drawing/2014/main" id="{156069D4-340B-4160-A336-EBF73557CEE0}"/>
              </a:ext>
            </a:extLst>
          </p:cNvPr>
          <p:cNvSpPr txBox="1"/>
          <p:nvPr/>
        </p:nvSpPr>
        <p:spPr>
          <a:xfrm>
            <a:off x="884725" y="3175578"/>
            <a:ext cx="1402948" cy="338554"/>
          </a:xfrm>
          <a:prstGeom prst="rect">
            <a:avLst/>
          </a:prstGeom>
          <a:noFill/>
        </p:spPr>
        <p:txBody>
          <a:bodyPr wrap="none" rtlCol="0">
            <a:spAutoFit/>
          </a:bodyPr>
          <a:lstStyle/>
          <a:p>
            <a:r>
              <a:rPr lang="en-US" sz="1600" dirty="0">
                <a:solidFill>
                  <a:schemeClr val="bg1">
                    <a:lumMod val="75000"/>
                  </a:schemeClr>
                </a:solidFill>
              </a:rPr>
              <a:t>Ectopia </a:t>
            </a:r>
            <a:r>
              <a:rPr lang="en-US" sz="1600" dirty="0" err="1">
                <a:solidFill>
                  <a:schemeClr val="bg1">
                    <a:lumMod val="75000"/>
                  </a:schemeClr>
                </a:solidFill>
              </a:rPr>
              <a:t>lentis</a:t>
            </a:r>
            <a:endParaRPr lang="en-US" sz="1600" dirty="0">
              <a:solidFill>
                <a:schemeClr val="bg1">
                  <a:lumMod val="75000"/>
                </a:schemeClr>
              </a:solidFill>
            </a:endParaRPr>
          </a:p>
        </p:txBody>
      </p:sp>
      <p:cxnSp>
        <p:nvCxnSpPr>
          <p:cNvPr id="71" name="Straight Connector 70">
            <a:extLst>
              <a:ext uri="{FF2B5EF4-FFF2-40B4-BE49-F238E27FC236}">
                <a16:creationId xmlns:a16="http://schemas.microsoft.com/office/drawing/2014/main" id="{C104938D-BA8D-4E39-9D5F-9EE2012F2F3C}"/>
              </a:ext>
            </a:extLst>
          </p:cNvPr>
          <p:cNvCxnSpPr>
            <a:cxnSpLocks/>
          </p:cNvCxnSpPr>
          <p:nvPr/>
        </p:nvCxnSpPr>
        <p:spPr>
          <a:xfrm flipH="1">
            <a:off x="762665" y="3023488"/>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2A7E4E40-472F-4E50-8A7A-45C10FDD7171}"/>
              </a:ext>
            </a:extLst>
          </p:cNvPr>
          <p:cNvCxnSpPr>
            <a:cxnSpLocks/>
          </p:cNvCxnSpPr>
          <p:nvPr/>
        </p:nvCxnSpPr>
        <p:spPr>
          <a:xfrm flipH="1">
            <a:off x="762665" y="3347853"/>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C3924889-45B9-4383-9C9E-48F0A9C27AD8}"/>
              </a:ext>
            </a:extLst>
          </p:cNvPr>
          <p:cNvCxnSpPr>
            <a:cxnSpLocks/>
          </p:cNvCxnSpPr>
          <p:nvPr/>
        </p:nvCxnSpPr>
        <p:spPr>
          <a:xfrm flipH="1">
            <a:off x="748719" y="2838976"/>
            <a:ext cx="13947" cy="5088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 name="Straight Arrow Connector 5">
            <a:extLst>
              <a:ext uri="{FF2B5EF4-FFF2-40B4-BE49-F238E27FC236}">
                <a16:creationId xmlns:a16="http://schemas.microsoft.com/office/drawing/2014/main" id="{A3439F0C-5143-461F-8F3C-2E830785DEFC}"/>
              </a:ext>
            </a:extLst>
          </p:cNvPr>
          <p:cNvCxnSpPr>
            <a:stCxn id="50" idx="2"/>
          </p:cNvCxnSpPr>
          <p:nvPr/>
        </p:nvCxnSpPr>
        <p:spPr>
          <a:xfrm flipH="1">
            <a:off x="2971800" y="589204"/>
            <a:ext cx="1591436" cy="706196"/>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0" name="Straight Arrow Connector 9">
            <a:extLst>
              <a:ext uri="{FF2B5EF4-FFF2-40B4-BE49-F238E27FC236}">
                <a16:creationId xmlns:a16="http://schemas.microsoft.com/office/drawing/2014/main" id="{84DC796E-F6ED-4FBB-82D2-A260F480BF8A}"/>
              </a:ext>
            </a:extLst>
          </p:cNvPr>
          <p:cNvCxnSpPr>
            <a:cxnSpLocks/>
          </p:cNvCxnSpPr>
          <p:nvPr/>
        </p:nvCxnSpPr>
        <p:spPr>
          <a:xfrm>
            <a:off x="4572000" y="589204"/>
            <a:ext cx="1600200" cy="706196"/>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6" name="Straight Arrow Connector 25">
            <a:extLst>
              <a:ext uri="{FF2B5EF4-FFF2-40B4-BE49-F238E27FC236}">
                <a16:creationId xmlns:a16="http://schemas.microsoft.com/office/drawing/2014/main" id="{B70E0124-9B84-41A5-8D84-A66B7838A706}"/>
              </a:ext>
            </a:extLst>
          </p:cNvPr>
          <p:cNvCxnSpPr>
            <a:cxnSpLocks/>
          </p:cNvCxnSpPr>
          <p:nvPr/>
        </p:nvCxnSpPr>
        <p:spPr>
          <a:xfrm flipH="1">
            <a:off x="1159539" y="1828800"/>
            <a:ext cx="1290435" cy="478059"/>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28" name="Straight Arrow Connector 27">
            <a:extLst>
              <a:ext uri="{FF2B5EF4-FFF2-40B4-BE49-F238E27FC236}">
                <a16:creationId xmlns:a16="http://schemas.microsoft.com/office/drawing/2014/main" id="{567A4249-5C59-4416-8A8E-1C35913900AB}"/>
              </a:ext>
            </a:extLst>
          </p:cNvPr>
          <p:cNvCxnSpPr>
            <a:cxnSpLocks/>
          </p:cNvCxnSpPr>
          <p:nvPr/>
        </p:nvCxnSpPr>
        <p:spPr>
          <a:xfrm>
            <a:off x="2449973" y="1832208"/>
            <a:ext cx="1268784"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56" name="Text Box 6">
            <a:extLst>
              <a:ext uri="{FF2B5EF4-FFF2-40B4-BE49-F238E27FC236}">
                <a16:creationId xmlns:a16="http://schemas.microsoft.com/office/drawing/2014/main" id="{557983BD-9D64-49B9-A366-A08663B0451F}"/>
              </a:ext>
            </a:extLst>
          </p:cNvPr>
          <p:cNvSpPr txBox="1">
            <a:spLocks noChangeArrowheads="1"/>
          </p:cNvSpPr>
          <p:nvPr/>
        </p:nvSpPr>
        <p:spPr bwMode="auto">
          <a:xfrm>
            <a:off x="5029200" y="2356376"/>
            <a:ext cx="813043"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r" eaLnBrk="1" hangingPunct="1">
              <a:lnSpc>
                <a:spcPct val="80000"/>
              </a:lnSpc>
              <a:spcBef>
                <a:spcPct val="0"/>
              </a:spcBef>
              <a:buClrTx/>
              <a:buSzTx/>
              <a:buFontTx/>
              <a:buNone/>
            </a:pPr>
            <a:r>
              <a:rPr lang="en-US" altLang="en-US" sz="1800" dirty="0">
                <a:solidFill>
                  <a:schemeClr val="bg1">
                    <a:lumMod val="75000"/>
                  </a:schemeClr>
                </a:solidFill>
              </a:rPr>
              <a:t>‘Push’</a:t>
            </a:r>
          </a:p>
        </p:txBody>
      </p:sp>
      <p:sp>
        <p:nvSpPr>
          <p:cNvPr id="57" name="Text Box 14">
            <a:extLst>
              <a:ext uri="{FF2B5EF4-FFF2-40B4-BE49-F238E27FC236}">
                <a16:creationId xmlns:a16="http://schemas.microsoft.com/office/drawing/2014/main" id="{5DAFA1C1-3A29-4C27-A379-663FDD22E326}"/>
              </a:ext>
            </a:extLst>
          </p:cNvPr>
          <p:cNvSpPr txBox="1">
            <a:spLocks noChangeArrowheads="1"/>
          </p:cNvSpPr>
          <p:nvPr/>
        </p:nvSpPr>
        <p:spPr bwMode="auto">
          <a:xfrm>
            <a:off x="7620000" y="2365901"/>
            <a:ext cx="671979"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t>‘Pull’</a:t>
            </a:r>
          </a:p>
        </p:txBody>
      </p:sp>
      <p:cxnSp>
        <p:nvCxnSpPr>
          <p:cNvPr id="58" name="Straight Arrow Connector 57">
            <a:extLst>
              <a:ext uri="{FF2B5EF4-FFF2-40B4-BE49-F238E27FC236}">
                <a16:creationId xmlns:a16="http://schemas.microsoft.com/office/drawing/2014/main" id="{E874FEE9-46BD-46A3-90A3-DE7CC220FBFF}"/>
              </a:ext>
            </a:extLst>
          </p:cNvPr>
          <p:cNvCxnSpPr>
            <a:cxnSpLocks/>
          </p:cNvCxnSpPr>
          <p:nvPr/>
        </p:nvCxnSpPr>
        <p:spPr>
          <a:xfrm flipH="1">
            <a:off x="5867400" y="1828800"/>
            <a:ext cx="849775"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59" name="Straight Arrow Connector 58">
            <a:extLst>
              <a:ext uri="{FF2B5EF4-FFF2-40B4-BE49-F238E27FC236}">
                <a16:creationId xmlns:a16="http://schemas.microsoft.com/office/drawing/2014/main" id="{C370A4A1-FE96-4E70-B89E-839542A5E241}"/>
              </a:ext>
            </a:extLst>
          </p:cNvPr>
          <p:cNvCxnSpPr>
            <a:cxnSpLocks/>
          </p:cNvCxnSpPr>
          <p:nvPr/>
        </p:nvCxnSpPr>
        <p:spPr>
          <a:xfrm>
            <a:off x="6717173" y="1832208"/>
            <a:ext cx="902827" cy="474047"/>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62" name="Text Box 16">
            <a:extLst>
              <a:ext uri="{FF2B5EF4-FFF2-40B4-BE49-F238E27FC236}">
                <a16:creationId xmlns:a16="http://schemas.microsoft.com/office/drawing/2014/main" id="{33538067-0726-41B0-93FF-357EF00CA62D}"/>
              </a:ext>
            </a:extLst>
          </p:cNvPr>
          <p:cNvSpPr txBox="1">
            <a:spLocks noChangeArrowheads="1"/>
          </p:cNvSpPr>
          <p:nvPr/>
        </p:nvSpPr>
        <p:spPr bwMode="auto">
          <a:xfrm>
            <a:off x="8065437" y="2684785"/>
            <a:ext cx="628698"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b="1" dirty="0"/>
              <a:t>NVG</a:t>
            </a:r>
          </a:p>
        </p:txBody>
      </p:sp>
      <p:sp>
        <p:nvSpPr>
          <p:cNvPr id="70" name="Text Box 21">
            <a:extLst>
              <a:ext uri="{FF2B5EF4-FFF2-40B4-BE49-F238E27FC236}">
                <a16:creationId xmlns:a16="http://schemas.microsoft.com/office/drawing/2014/main" id="{86C32650-BE1F-4CC3-8DB5-0C136D877E6F}"/>
              </a:ext>
            </a:extLst>
          </p:cNvPr>
          <p:cNvSpPr txBox="1">
            <a:spLocks noChangeArrowheads="1"/>
          </p:cNvSpPr>
          <p:nvPr/>
        </p:nvSpPr>
        <p:spPr bwMode="auto">
          <a:xfrm>
            <a:off x="8070534" y="3048000"/>
            <a:ext cx="526106"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a:solidFill>
                  <a:schemeClr val="bg1">
                    <a:lumMod val="75000"/>
                  </a:schemeClr>
                </a:solidFill>
              </a:rPr>
              <a:t>ICE</a:t>
            </a:r>
          </a:p>
        </p:txBody>
      </p:sp>
      <p:sp>
        <p:nvSpPr>
          <p:cNvPr id="75" name="Text Box 45">
            <a:extLst>
              <a:ext uri="{FF2B5EF4-FFF2-40B4-BE49-F238E27FC236}">
                <a16:creationId xmlns:a16="http://schemas.microsoft.com/office/drawing/2014/main" id="{2B6EDA2D-8F55-4DFD-A225-8C03CE6FC7F3}"/>
              </a:ext>
            </a:extLst>
          </p:cNvPr>
          <p:cNvSpPr txBox="1">
            <a:spLocks noChangeArrowheads="1"/>
          </p:cNvSpPr>
          <p:nvPr/>
        </p:nvSpPr>
        <p:spPr bwMode="auto">
          <a:xfrm>
            <a:off x="8073162" y="3810000"/>
            <a:ext cx="1070837" cy="74635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ts val="1700"/>
              </a:lnSpc>
              <a:spcBef>
                <a:spcPct val="0"/>
              </a:spcBef>
              <a:buClrTx/>
              <a:buSzTx/>
              <a:buFontTx/>
              <a:buNone/>
            </a:pPr>
            <a:r>
              <a:rPr lang="en-US" altLang="en-US" sz="1600" dirty="0">
                <a:solidFill>
                  <a:schemeClr val="bg1">
                    <a:lumMod val="75000"/>
                  </a:schemeClr>
                </a:solidFill>
              </a:rPr>
              <a:t>Epithelial/ fibrous ingrowth</a:t>
            </a:r>
          </a:p>
        </p:txBody>
      </p:sp>
      <p:cxnSp>
        <p:nvCxnSpPr>
          <p:cNvPr id="77" name="Straight Connector 76">
            <a:extLst>
              <a:ext uri="{FF2B5EF4-FFF2-40B4-BE49-F238E27FC236}">
                <a16:creationId xmlns:a16="http://schemas.microsoft.com/office/drawing/2014/main" id="{FC090BD7-F2E1-4464-B57B-9CBE5874C89B}"/>
              </a:ext>
            </a:extLst>
          </p:cNvPr>
          <p:cNvCxnSpPr>
            <a:cxnSpLocks/>
          </p:cNvCxnSpPr>
          <p:nvPr/>
        </p:nvCxnSpPr>
        <p:spPr>
          <a:xfrm>
            <a:off x="7873969" y="2674448"/>
            <a:ext cx="7724" cy="128795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8" name="Straight Connector 77">
            <a:extLst>
              <a:ext uri="{FF2B5EF4-FFF2-40B4-BE49-F238E27FC236}">
                <a16:creationId xmlns:a16="http://schemas.microsoft.com/office/drawing/2014/main" id="{B1922ED5-C3D8-43D8-A00D-1D6BC9201DBA}"/>
              </a:ext>
            </a:extLst>
          </p:cNvPr>
          <p:cNvCxnSpPr/>
          <p:nvPr/>
        </p:nvCxnSpPr>
        <p:spPr>
          <a:xfrm flipH="1">
            <a:off x="7873968" y="2840262"/>
            <a:ext cx="24447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9" name="Straight Connector 78">
            <a:extLst>
              <a:ext uri="{FF2B5EF4-FFF2-40B4-BE49-F238E27FC236}">
                <a16:creationId xmlns:a16="http://schemas.microsoft.com/office/drawing/2014/main" id="{77019ED2-6D69-4A60-9D19-D4DB786EA3A0}"/>
              </a:ext>
            </a:extLst>
          </p:cNvPr>
          <p:cNvCxnSpPr/>
          <p:nvPr/>
        </p:nvCxnSpPr>
        <p:spPr>
          <a:xfrm flipH="1">
            <a:off x="7873968" y="3213518"/>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1" name="Straight Connector 80">
            <a:extLst>
              <a:ext uri="{FF2B5EF4-FFF2-40B4-BE49-F238E27FC236}">
                <a16:creationId xmlns:a16="http://schemas.microsoft.com/office/drawing/2014/main" id="{9796A12F-4125-4C05-8EE8-A388740C580D}"/>
              </a:ext>
            </a:extLst>
          </p:cNvPr>
          <p:cNvCxnSpPr/>
          <p:nvPr/>
        </p:nvCxnSpPr>
        <p:spPr>
          <a:xfrm flipH="1">
            <a:off x="7877837" y="3581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3" name="Straight Connector 82">
            <a:extLst>
              <a:ext uri="{FF2B5EF4-FFF2-40B4-BE49-F238E27FC236}">
                <a16:creationId xmlns:a16="http://schemas.microsoft.com/office/drawing/2014/main" id="{7FDC5F4B-9BF0-42AD-B8BB-2F2399BCF1E2}"/>
              </a:ext>
            </a:extLst>
          </p:cNvPr>
          <p:cNvCxnSpPr/>
          <p:nvPr/>
        </p:nvCxnSpPr>
        <p:spPr>
          <a:xfrm flipH="1">
            <a:off x="7881693" y="3962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93" name="Text Box 42">
            <a:extLst>
              <a:ext uri="{FF2B5EF4-FFF2-40B4-BE49-F238E27FC236}">
                <a16:creationId xmlns:a16="http://schemas.microsoft.com/office/drawing/2014/main" id="{53BAB77F-E061-4834-9068-34BDF78AD071}"/>
              </a:ext>
            </a:extLst>
          </p:cNvPr>
          <p:cNvSpPr txBox="1">
            <a:spLocks noChangeArrowheads="1"/>
          </p:cNvSpPr>
          <p:nvPr/>
        </p:nvSpPr>
        <p:spPr bwMode="auto">
          <a:xfrm>
            <a:off x="8111387" y="3429000"/>
            <a:ext cx="856196"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Flat AC</a:t>
            </a:r>
          </a:p>
        </p:txBody>
      </p:sp>
      <p:sp>
        <p:nvSpPr>
          <p:cNvPr id="100" name="Text Box 23">
            <a:extLst>
              <a:ext uri="{FF2B5EF4-FFF2-40B4-BE49-F238E27FC236}">
                <a16:creationId xmlns:a16="http://schemas.microsoft.com/office/drawing/2014/main" id="{D8F2FCFF-2984-4836-B000-9C5601A8EAAA}"/>
              </a:ext>
            </a:extLst>
          </p:cNvPr>
          <p:cNvSpPr txBox="1">
            <a:spLocks noChangeArrowheads="1"/>
          </p:cNvSpPr>
          <p:nvPr/>
        </p:nvSpPr>
        <p:spPr bwMode="auto">
          <a:xfrm>
            <a:off x="5530369" y="2667000"/>
            <a:ext cx="2143536"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Aqueous misdirection</a:t>
            </a:r>
          </a:p>
        </p:txBody>
      </p:sp>
      <p:cxnSp>
        <p:nvCxnSpPr>
          <p:cNvPr id="104" name="Straight Connector 103">
            <a:extLst>
              <a:ext uri="{FF2B5EF4-FFF2-40B4-BE49-F238E27FC236}">
                <a16:creationId xmlns:a16="http://schemas.microsoft.com/office/drawing/2014/main" id="{49D87D4A-E317-4446-9B95-5184CB3968F3}"/>
              </a:ext>
            </a:extLst>
          </p:cNvPr>
          <p:cNvCxnSpPr>
            <a:cxnSpLocks/>
          </p:cNvCxnSpPr>
          <p:nvPr/>
        </p:nvCxnSpPr>
        <p:spPr>
          <a:xfrm flipH="1">
            <a:off x="5316229" y="2667000"/>
            <a:ext cx="7397" cy="25314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5" name="Straight Connector 104">
            <a:extLst>
              <a:ext uri="{FF2B5EF4-FFF2-40B4-BE49-F238E27FC236}">
                <a16:creationId xmlns:a16="http://schemas.microsoft.com/office/drawing/2014/main" id="{F40B6D71-75A8-4A88-864D-00D14C2F710D}"/>
              </a:ext>
            </a:extLst>
          </p:cNvPr>
          <p:cNvCxnSpPr/>
          <p:nvPr/>
        </p:nvCxnSpPr>
        <p:spPr>
          <a:xfrm flipH="1">
            <a:off x="5323624" y="2832814"/>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6" name="Straight Connector 105">
            <a:extLst>
              <a:ext uri="{FF2B5EF4-FFF2-40B4-BE49-F238E27FC236}">
                <a16:creationId xmlns:a16="http://schemas.microsoft.com/office/drawing/2014/main" id="{010BF7B2-AA07-4DCF-822D-E2DB5CC0BF59}"/>
              </a:ext>
            </a:extLst>
          </p:cNvPr>
          <p:cNvCxnSpPr/>
          <p:nvPr/>
        </p:nvCxnSpPr>
        <p:spPr>
          <a:xfrm flipH="1">
            <a:off x="5323624" y="3360065"/>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a:extLst>
              <a:ext uri="{FF2B5EF4-FFF2-40B4-BE49-F238E27FC236}">
                <a16:creationId xmlns:a16="http://schemas.microsoft.com/office/drawing/2014/main" id="{BAC8035C-3999-4C31-93CD-6C0D2ADEB73B}"/>
              </a:ext>
            </a:extLst>
          </p:cNvPr>
          <p:cNvCxnSpPr/>
          <p:nvPr/>
        </p:nvCxnSpPr>
        <p:spPr>
          <a:xfrm flipH="1">
            <a:off x="5323536" y="3786938"/>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8" name="Straight Connector 107">
            <a:extLst>
              <a:ext uri="{FF2B5EF4-FFF2-40B4-BE49-F238E27FC236}">
                <a16:creationId xmlns:a16="http://schemas.microsoft.com/office/drawing/2014/main" id="{DB64CAEE-69B4-426A-8A5B-D1269DBF0F66}"/>
              </a:ext>
            </a:extLst>
          </p:cNvPr>
          <p:cNvCxnSpPr/>
          <p:nvPr/>
        </p:nvCxnSpPr>
        <p:spPr>
          <a:xfrm flipH="1">
            <a:off x="5327493" y="4249152"/>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12" name="Straight Connector 111">
            <a:extLst>
              <a:ext uri="{FF2B5EF4-FFF2-40B4-BE49-F238E27FC236}">
                <a16:creationId xmlns:a16="http://schemas.microsoft.com/office/drawing/2014/main" id="{99A16C30-4BE4-48E5-8B65-0C5F3039B8DC}"/>
              </a:ext>
            </a:extLst>
          </p:cNvPr>
          <p:cNvCxnSpPr/>
          <p:nvPr/>
        </p:nvCxnSpPr>
        <p:spPr>
          <a:xfrm flipH="1">
            <a:off x="5333455" y="51816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13" name="Text Box 42">
            <a:extLst>
              <a:ext uri="{FF2B5EF4-FFF2-40B4-BE49-F238E27FC236}">
                <a16:creationId xmlns:a16="http://schemas.microsoft.com/office/drawing/2014/main" id="{056DFFD9-3CA2-42E7-90FE-4F14522E3504}"/>
              </a:ext>
            </a:extLst>
          </p:cNvPr>
          <p:cNvSpPr txBox="1">
            <a:spLocks noChangeArrowheads="1"/>
          </p:cNvSpPr>
          <p:nvPr/>
        </p:nvSpPr>
        <p:spPr bwMode="auto">
          <a:xfrm>
            <a:off x="5533954" y="3623846"/>
            <a:ext cx="1563248"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Retinal surgery</a:t>
            </a:r>
          </a:p>
        </p:txBody>
      </p:sp>
      <p:sp>
        <p:nvSpPr>
          <p:cNvPr id="118" name="Text Box 47">
            <a:extLst>
              <a:ext uri="{FF2B5EF4-FFF2-40B4-BE49-F238E27FC236}">
                <a16:creationId xmlns:a16="http://schemas.microsoft.com/office/drawing/2014/main" id="{3F59D898-ECAD-49F0-9425-2A1BC8DDA7B5}"/>
              </a:ext>
            </a:extLst>
          </p:cNvPr>
          <p:cNvSpPr txBox="1">
            <a:spLocks noChangeArrowheads="1"/>
          </p:cNvSpPr>
          <p:nvPr/>
        </p:nvSpPr>
        <p:spPr bwMode="auto">
          <a:xfrm>
            <a:off x="5523688" y="4538246"/>
            <a:ext cx="1414170"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Drug-induced</a:t>
            </a:r>
          </a:p>
        </p:txBody>
      </p:sp>
      <p:sp>
        <p:nvSpPr>
          <p:cNvPr id="16" name="TextBox 15">
            <a:extLst>
              <a:ext uri="{FF2B5EF4-FFF2-40B4-BE49-F238E27FC236}">
                <a16:creationId xmlns:a16="http://schemas.microsoft.com/office/drawing/2014/main" id="{984E008D-FBBA-42B4-940E-EA26772E0161}"/>
              </a:ext>
            </a:extLst>
          </p:cNvPr>
          <p:cNvSpPr txBox="1"/>
          <p:nvPr/>
        </p:nvSpPr>
        <p:spPr>
          <a:xfrm>
            <a:off x="6230528" y="5257800"/>
            <a:ext cx="1326004" cy="369332"/>
          </a:xfrm>
          <a:prstGeom prst="rect">
            <a:avLst/>
          </a:prstGeom>
          <a:noFill/>
        </p:spPr>
        <p:txBody>
          <a:bodyPr wrap="none" rtlCol="0">
            <a:spAutoFit/>
          </a:bodyPr>
          <a:lstStyle/>
          <a:p>
            <a:pPr algn="ctr"/>
            <a:r>
              <a:rPr lang="en-US" dirty="0">
                <a:solidFill>
                  <a:schemeClr val="bg1">
                    <a:lumMod val="75000"/>
                  </a:schemeClr>
                </a:solidFill>
              </a:rPr>
              <a:t>Both/Either</a:t>
            </a:r>
          </a:p>
        </p:txBody>
      </p:sp>
      <p:cxnSp>
        <p:nvCxnSpPr>
          <p:cNvPr id="125" name="Straight Connector 124">
            <a:extLst>
              <a:ext uri="{FF2B5EF4-FFF2-40B4-BE49-F238E27FC236}">
                <a16:creationId xmlns:a16="http://schemas.microsoft.com/office/drawing/2014/main" id="{01138141-D318-4ED7-A7FE-D8F2155CE890}"/>
              </a:ext>
            </a:extLst>
          </p:cNvPr>
          <p:cNvCxnSpPr/>
          <p:nvPr/>
        </p:nvCxnSpPr>
        <p:spPr>
          <a:xfrm flipH="1">
            <a:off x="5334000" y="4724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52" name="Text Box 47">
            <a:extLst>
              <a:ext uri="{FF2B5EF4-FFF2-40B4-BE49-F238E27FC236}">
                <a16:creationId xmlns:a16="http://schemas.microsoft.com/office/drawing/2014/main" id="{E3578916-9804-473C-8F06-D4FA0BCEDFD0}"/>
              </a:ext>
            </a:extLst>
          </p:cNvPr>
          <p:cNvSpPr txBox="1">
            <a:spLocks noChangeArrowheads="1"/>
          </p:cNvSpPr>
          <p:nvPr/>
        </p:nvSpPr>
        <p:spPr bwMode="auto">
          <a:xfrm>
            <a:off x="5543446" y="4055146"/>
            <a:ext cx="1619354"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err="1">
                <a:solidFill>
                  <a:schemeClr val="bg1">
                    <a:lumMod val="75000"/>
                  </a:schemeClr>
                </a:solidFill>
              </a:rPr>
              <a:t>Nanophthalmos</a:t>
            </a:r>
            <a:endParaRPr lang="en-US" altLang="en-US" sz="1600" dirty="0">
              <a:solidFill>
                <a:schemeClr val="bg1">
                  <a:lumMod val="75000"/>
                </a:schemeClr>
              </a:solidFill>
            </a:endParaRPr>
          </a:p>
        </p:txBody>
      </p:sp>
      <p:sp>
        <p:nvSpPr>
          <p:cNvPr id="53" name="Text Box 45">
            <a:extLst>
              <a:ext uri="{FF2B5EF4-FFF2-40B4-BE49-F238E27FC236}">
                <a16:creationId xmlns:a16="http://schemas.microsoft.com/office/drawing/2014/main" id="{57D1A14F-68FE-47D2-983C-1A879D66A9DC}"/>
              </a:ext>
            </a:extLst>
          </p:cNvPr>
          <p:cNvSpPr txBox="1">
            <a:spLocks noChangeArrowheads="1"/>
          </p:cNvSpPr>
          <p:nvPr/>
        </p:nvSpPr>
        <p:spPr bwMode="auto">
          <a:xfrm>
            <a:off x="5523688" y="5013493"/>
            <a:ext cx="582211"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PFV</a:t>
            </a:r>
          </a:p>
        </p:txBody>
      </p:sp>
      <p:sp>
        <p:nvSpPr>
          <p:cNvPr id="54" name="Text Box 42">
            <a:extLst>
              <a:ext uri="{FF2B5EF4-FFF2-40B4-BE49-F238E27FC236}">
                <a16:creationId xmlns:a16="http://schemas.microsoft.com/office/drawing/2014/main" id="{E1E37D2C-2C52-446B-843B-01E64990D3EC}"/>
              </a:ext>
            </a:extLst>
          </p:cNvPr>
          <p:cNvSpPr txBox="1">
            <a:spLocks noChangeArrowheads="1"/>
          </p:cNvSpPr>
          <p:nvPr/>
        </p:nvSpPr>
        <p:spPr bwMode="auto">
          <a:xfrm>
            <a:off x="5551406" y="3192546"/>
            <a:ext cx="2276072"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ERD/choroidal effusion</a:t>
            </a:r>
          </a:p>
        </p:txBody>
      </p:sp>
      <p:sp>
        <p:nvSpPr>
          <p:cNvPr id="3" name="Oval 2">
            <a:extLst>
              <a:ext uri="{FF2B5EF4-FFF2-40B4-BE49-F238E27FC236}">
                <a16:creationId xmlns:a16="http://schemas.microsoft.com/office/drawing/2014/main" id="{7D027388-F860-4250-9D31-41DB5EB864E5}"/>
              </a:ext>
            </a:extLst>
          </p:cNvPr>
          <p:cNvSpPr/>
          <p:nvPr/>
        </p:nvSpPr>
        <p:spPr>
          <a:xfrm>
            <a:off x="8034589" y="2679833"/>
            <a:ext cx="671979" cy="338554"/>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TextBox 45">
            <a:extLst>
              <a:ext uri="{FF2B5EF4-FFF2-40B4-BE49-F238E27FC236}">
                <a16:creationId xmlns:a16="http://schemas.microsoft.com/office/drawing/2014/main" id="{404AE9CF-785E-4964-AF50-F6F095A7E65B}"/>
              </a:ext>
            </a:extLst>
          </p:cNvPr>
          <p:cNvSpPr txBox="1"/>
          <p:nvPr/>
        </p:nvSpPr>
        <p:spPr>
          <a:xfrm>
            <a:off x="609600" y="1554063"/>
            <a:ext cx="7034674" cy="4770537"/>
          </a:xfrm>
          <a:prstGeom prst="rect">
            <a:avLst/>
          </a:prstGeom>
          <a:solidFill>
            <a:schemeClr val="accent1">
              <a:lumMod val="40000"/>
              <a:lumOff val="60000"/>
            </a:schemeClr>
          </a:solidFill>
        </p:spPr>
        <p:txBody>
          <a:bodyPr wrap="square" rtlCol="0">
            <a:spAutoFit/>
          </a:bodyPr>
          <a:lstStyle/>
          <a:p>
            <a:r>
              <a:rPr lang="en-US" sz="1600" i="1" dirty="0">
                <a:solidFill>
                  <a:schemeClr val="bg1">
                    <a:lumMod val="75000"/>
                  </a:schemeClr>
                </a:solidFill>
              </a:rPr>
              <a:t>Neovascularization of what structure causes neovascular glaucoma (NVG)?</a:t>
            </a:r>
          </a:p>
          <a:p>
            <a:r>
              <a:rPr lang="en-US" sz="1600" b="1" dirty="0">
                <a:solidFill>
                  <a:srgbClr val="0000FF"/>
                </a:solidFill>
              </a:rPr>
              <a:t>Neovascularization of the angle (NVA) </a:t>
            </a:r>
            <a:endParaRPr lang="en-US" sz="1600" b="1" dirty="0">
              <a:solidFill>
                <a:schemeClr val="accent1">
                  <a:lumMod val="40000"/>
                  <a:lumOff val="60000"/>
                </a:schemeClr>
              </a:solidFill>
            </a:endParaRPr>
          </a:p>
          <a:p>
            <a:endParaRPr lang="en-US" sz="1600" dirty="0">
              <a:solidFill>
                <a:schemeClr val="accent1">
                  <a:lumMod val="40000"/>
                  <a:lumOff val="60000"/>
                </a:schemeClr>
              </a:solidFill>
            </a:endParaRPr>
          </a:p>
          <a:p>
            <a:r>
              <a:rPr lang="en-US" sz="1600" i="1" dirty="0">
                <a:solidFill>
                  <a:schemeClr val="accent1">
                    <a:lumMod val="40000"/>
                    <a:lumOff val="60000"/>
                  </a:schemeClr>
                </a:solidFill>
              </a:rPr>
              <a:t>How does NVA lead to angle-closure glaucoma?</a:t>
            </a:r>
          </a:p>
          <a:p>
            <a:r>
              <a:rPr lang="en-US" sz="1600" dirty="0">
                <a:solidFill>
                  <a:schemeClr val="accent1">
                    <a:lumMod val="40000"/>
                    <a:lumOff val="60000"/>
                  </a:schemeClr>
                </a:solidFill>
              </a:rPr>
              <a:t>The NVA vessels don’t ride solo; rather, they are accompanied by contractile elements (</a:t>
            </a:r>
            <a:r>
              <a:rPr lang="en-US" sz="1600" dirty="0" err="1">
                <a:solidFill>
                  <a:schemeClr val="accent1">
                    <a:lumMod val="40000"/>
                    <a:lumOff val="60000"/>
                  </a:schemeClr>
                </a:solidFill>
              </a:rPr>
              <a:t>eg</a:t>
            </a:r>
            <a:r>
              <a:rPr lang="en-US" sz="1600" dirty="0">
                <a:solidFill>
                  <a:schemeClr val="accent1">
                    <a:lumMod val="40000"/>
                    <a:lumOff val="60000"/>
                  </a:schemeClr>
                </a:solidFill>
              </a:rPr>
              <a:t>, fibroblasts). Along with the neo vessels, these elements will establish a network that crosses from the peripheral iris to the peripheral cornea. Once established, contractile elements </a:t>
            </a:r>
            <a:r>
              <a:rPr lang="en-US" sz="1600" dirty="0" err="1">
                <a:solidFill>
                  <a:schemeClr val="accent1">
                    <a:lumMod val="40000"/>
                    <a:lumOff val="60000"/>
                  </a:schemeClr>
                </a:solidFill>
              </a:rPr>
              <a:t>gonna</a:t>
            </a:r>
            <a:r>
              <a:rPr lang="en-US" sz="1600" dirty="0">
                <a:solidFill>
                  <a:schemeClr val="accent1">
                    <a:lumMod val="40000"/>
                    <a:lumOff val="60000"/>
                  </a:schemeClr>
                </a:solidFill>
              </a:rPr>
              <a:t> contract, and when they do, they pull the iris up against the angle, rendering it closed. </a:t>
            </a:r>
          </a:p>
          <a:p>
            <a:r>
              <a:rPr lang="en-US" sz="1600" i="1" dirty="0">
                <a:solidFill>
                  <a:schemeClr val="accent1">
                    <a:lumMod val="40000"/>
                    <a:lumOff val="60000"/>
                  </a:schemeClr>
                </a:solidFill>
              </a:rPr>
              <a:t> </a:t>
            </a:r>
          </a:p>
          <a:p>
            <a:r>
              <a:rPr lang="en-US" sz="1600" i="1" dirty="0">
                <a:solidFill>
                  <a:schemeClr val="accent1">
                    <a:lumMod val="40000"/>
                    <a:lumOff val="60000"/>
                  </a:schemeClr>
                </a:solidFill>
              </a:rPr>
              <a:t>What two-word phrase (</a:t>
            </a:r>
            <a:r>
              <a:rPr lang="en-US" sz="1600" b="1" dirty="0">
                <a:solidFill>
                  <a:schemeClr val="accent1">
                    <a:lumMod val="40000"/>
                    <a:lumOff val="60000"/>
                  </a:schemeClr>
                </a:solidFill>
              </a:rPr>
              <a:t>not</a:t>
            </a:r>
            <a:r>
              <a:rPr lang="en-US" sz="1600" i="1" dirty="0">
                <a:solidFill>
                  <a:schemeClr val="accent1">
                    <a:lumMod val="40000"/>
                    <a:lumOff val="60000"/>
                  </a:schemeClr>
                </a:solidFill>
              </a:rPr>
              <a:t> ‘diabetic retinopathy’--think more generally) describes the fundamental cause of most cases of NVG?</a:t>
            </a:r>
          </a:p>
          <a:p>
            <a:r>
              <a:rPr lang="en-US" sz="1600" dirty="0">
                <a:solidFill>
                  <a:schemeClr val="accent1">
                    <a:lumMod val="40000"/>
                    <a:lumOff val="60000"/>
                  </a:schemeClr>
                </a:solidFill>
              </a:rPr>
              <a:t>‘Retinal ischemia’</a:t>
            </a:r>
          </a:p>
          <a:p>
            <a:endParaRPr lang="en-US" sz="1600" dirty="0">
              <a:solidFill>
                <a:schemeClr val="accent1">
                  <a:lumMod val="40000"/>
                  <a:lumOff val="60000"/>
                </a:schemeClr>
              </a:solidFill>
            </a:endParaRPr>
          </a:p>
          <a:p>
            <a:r>
              <a:rPr lang="en-US" sz="1600" i="1" dirty="0">
                <a:solidFill>
                  <a:schemeClr val="accent1">
                    <a:lumMod val="40000"/>
                    <a:lumOff val="60000"/>
                  </a:schemeClr>
                </a:solidFill>
              </a:rPr>
              <a:t>How does retinal ischemia lead to NVI and NVA? </a:t>
            </a:r>
          </a:p>
          <a:p>
            <a:r>
              <a:rPr lang="en-US" sz="1600" dirty="0">
                <a:solidFill>
                  <a:schemeClr val="accent1">
                    <a:lumMod val="40000"/>
                    <a:lumOff val="60000"/>
                  </a:schemeClr>
                </a:solidFill>
              </a:rPr>
              <a:t>In a desperate attempt to acquire the oxygen they’re lacking, the ischemic retinal cells release the signaling molecule  </a:t>
            </a:r>
            <a:r>
              <a:rPr lang="en-US" sz="1600" b="1" dirty="0">
                <a:solidFill>
                  <a:schemeClr val="accent1">
                    <a:lumMod val="40000"/>
                    <a:lumOff val="60000"/>
                  </a:schemeClr>
                </a:solidFill>
              </a:rPr>
              <a:t>VEGF</a:t>
            </a:r>
            <a:r>
              <a:rPr lang="en-US" sz="1600" dirty="0">
                <a:solidFill>
                  <a:schemeClr val="accent1">
                    <a:lumMod val="40000"/>
                    <a:lumOff val="60000"/>
                  </a:schemeClr>
                </a:solidFill>
              </a:rPr>
              <a:t> , a potent inducer of new blood vessel formation. This VEGF diffuses from the vitreous cavity into the anterior segment, where it induces the NVI/NVA process.</a:t>
            </a:r>
          </a:p>
        </p:txBody>
      </p:sp>
      <p:sp>
        <p:nvSpPr>
          <p:cNvPr id="47" name="TextBox 46">
            <a:extLst>
              <a:ext uri="{FF2B5EF4-FFF2-40B4-BE49-F238E27FC236}">
                <a16:creationId xmlns:a16="http://schemas.microsoft.com/office/drawing/2014/main" id="{4D5533C2-F6B1-4632-B887-BA6863C4C189}"/>
              </a:ext>
            </a:extLst>
          </p:cNvPr>
          <p:cNvSpPr txBox="1"/>
          <p:nvPr/>
        </p:nvSpPr>
        <p:spPr>
          <a:xfrm>
            <a:off x="185999" y="2215352"/>
            <a:ext cx="6139642" cy="2031325"/>
          </a:xfrm>
          <a:prstGeom prst="rect">
            <a:avLst/>
          </a:prstGeom>
          <a:solidFill>
            <a:schemeClr val="accent6">
              <a:lumMod val="40000"/>
              <a:lumOff val="60000"/>
            </a:schemeClr>
          </a:solidFill>
        </p:spPr>
        <p:txBody>
          <a:bodyPr wrap="square" rtlCol="0">
            <a:spAutoFit/>
          </a:bodyPr>
          <a:lstStyle/>
          <a:p>
            <a:r>
              <a:rPr lang="en-US" sz="1400" i="1" dirty="0">
                <a:solidFill>
                  <a:srgbClr val="0000FF"/>
                </a:solidFill>
              </a:rPr>
              <a:t>Neovascularization of what structure typically precedes and leads to NVA?</a:t>
            </a:r>
          </a:p>
          <a:p>
            <a:r>
              <a:rPr lang="en-US" sz="1400" dirty="0">
                <a:solidFill>
                  <a:srgbClr val="0000FF"/>
                </a:solidFill>
              </a:rPr>
              <a:t>Neovascularization of the </a:t>
            </a:r>
            <a:r>
              <a:rPr lang="en-US" sz="1400" b="1" dirty="0">
                <a:solidFill>
                  <a:srgbClr val="0000FF"/>
                </a:solidFill>
              </a:rPr>
              <a:t>iris</a:t>
            </a:r>
            <a:r>
              <a:rPr lang="en-US" sz="1400" dirty="0">
                <a:solidFill>
                  <a:srgbClr val="0000FF"/>
                </a:solidFill>
              </a:rPr>
              <a:t> (NVI) </a:t>
            </a:r>
            <a:endParaRPr lang="en-US" sz="1400" dirty="0">
              <a:solidFill>
                <a:schemeClr val="accent6">
                  <a:lumMod val="40000"/>
                  <a:lumOff val="60000"/>
                </a:schemeClr>
              </a:solidFill>
            </a:endParaRPr>
          </a:p>
          <a:p>
            <a:endParaRPr lang="en-US" sz="1400" i="1" dirty="0">
              <a:solidFill>
                <a:schemeClr val="accent6">
                  <a:lumMod val="40000"/>
                  <a:lumOff val="60000"/>
                </a:schemeClr>
              </a:solidFill>
            </a:endParaRPr>
          </a:p>
          <a:p>
            <a:r>
              <a:rPr lang="en-US" sz="1400" i="1" dirty="0">
                <a:solidFill>
                  <a:schemeClr val="accent6">
                    <a:lumMod val="40000"/>
                    <a:lumOff val="60000"/>
                  </a:schemeClr>
                </a:solidFill>
              </a:rPr>
              <a:t>Where on the iris does NVI typically first appear? What does it look like?</a:t>
            </a:r>
          </a:p>
          <a:p>
            <a:r>
              <a:rPr lang="en-US" sz="1400" dirty="0">
                <a:solidFill>
                  <a:schemeClr val="accent6">
                    <a:lumMod val="40000"/>
                    <a:lumOff val="60000"/>
                  </a:schemeClr>
                </a:solidFill>
              </a:rPr>
              <a:t>At the pupillary margin. As small ‘tufts’ of vessels.</a:t>
            </a:r>
          </a:p>
          <a:p>
            <a:endParaRPr lang="en-US" sz="1400" i="1" dirty="0">
              <a:solidFill>
                <a:schemeClr val="accent6">
                  <a:lumMod val="40000"/>
                  <a:lumOff val="60000"/>
                </a:schemeClr>
              </a:solidFill>
            </a:endParaRPr>
          </a:p>
          <a:p>
            <a:r>
              <a:rPr lang="en-US" sz="1400" i="1" dirty="0">
                <a:solidFill>
                  <a:schemeClr val="accent6">
                    <a:lumMod val="40000"/>
                    <a:lumOff val="60000"/>
                  </a:schemeClr>
                </a:solidFill>
              </a:rPr>
              <a:t>As it develops further, how does it grow (</a:t>
            </a:r>
            <a:r>
              <a:rPr lang="en-US" sz="1400" i="1" dirty="0" err="1">
                <a:solidFill>
                  <a:schemeClr val="accent6">
                    <a:lumMod val="40000"/>
                    <a:lumOff val="60000"/>
                  </a:schemeClr>
                </a:solidFill>
              </a:rPr>
              <a:t>ie</a:t>
            </a:r>
            <a:r>
              <a:rPr lang="en-US" sz="1400" i="1" dirty="0">
                <a:solidFill>
                  <a:schemeClr val="accent6">
                    <a:lumMod val="40000"/>
                    <a:lumOff val="60000"/>
                  </a:schemeClr>
                </a:solidFill>
              </a:rPr>
              <a:t>, direction, and course)?</a:t>
            </a:r>
          </a:p>
          <a:p>
            <a:r>
              <a:rPr lang="en-US" sz="1400" dirty="0">
                <a:solidFill>
                  <a:schemeClr val="accent6">
                    <a:lumMod val="40000"/>
                    <a:lumOff val="60000"/>
                  </a:schemeClr>
                </a:solidFill>
              </a:rPr>
              <a:t>In a meandering fashion toward the angle (normal iris vessels typically run in a rather direct radial fashion)</a:t>
            </a:r>
          </a:p>
        </p:txBody>
      </p:sp>
    </p:spTree>
    <p:extLst>
      <p:ext uri="{BB962C8B-B14F-4D97-AF65-F5344CB8AC3E}">
        <p14:creationId xmlns:p14="http://schemas.microsoft.com/office/powerpoint/2010/main" val="3995742074"/>
      </p:ext>
    </p:extLst>
  </p:cSld>
  <p:clrMapOvr>
    <a:masterClrMapping/>
  </p:clrMapOvr>
</p:sld>
</file>

<file path=ppt/slides/slide2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7548E31F-7CA9-46AB-BA4F-C11DADF9B608}"/>
              </a:ext>
            </a:extLst>
          </p:cNvPr>
          <p:cNvSpPr>
            <a:spLocks noGrp="1"/>
          </p:cNvSpPr>
          <p:nvPr>
            <p:ph type="sldNum" sz="quarter" idx="12"/>
          </p:nvPr>
        </p:nvSpPr>
        <p:spPr/>
        <p:txBody>
          <a:bodyPr/>
          <a:lstStyle/>
          <a:p>
            <a:pPr>
              <a:defRPr/>
            </a:pPr>
            <a:fld id="{88253C76-64F2-4E0E-BE17-EF9425115A77}" type="slidenum">
              <a:rPr lang="en-US" altLang="en-US" smtClean="0"/>
              <a:pPr>
                <a:defRPr/>
              </a:pPr>
              <a:t>252</a:t>
            </a:fld>
            <a:endParaRPr lang="en-US" altLang="en-US"/>
          </a:p>
        </p:txBody>
      </p:sp>
      <p:sp>
        <p:nvSpPr>
          <p:cNvPr id="4" name="TextBox 3">
            <a:extLst>
              <a:ext uri="{FF2B5EF4-FFF2-40B4-BE49-F238E27FC236}">
                <a16:creationId xmlns:a16="http://schemas.microsoft.com/office/drawing/2014/main" id="{732938F7-7D0A-4DBE-81BF-2EDA0FED52DE}"/>
              </a:ext>
            </a:extLst>
          </p:cNvPr>
          <p:cNvSpPr txBox="1"/>
          <p:nvPr/>
        </p:nvSpPr>
        <p:spPr>
          <a:xfrm>
            <a:off x="2259496" y="189094"/>
            <a:ext cx="4607480" cy="400110"/>
          </a:xfrm>
          <a:prstGeom prst="rect">
            <a:avLst/>
          </a:prstGeom>
          <a:solidFill>
            <a:schemeClr val="accent1">
              <a:lumMod val="60000"/>
              <a:lumOff val="40000"/>
            </a:schemeClr>
          </a:solidFill>
        </p:spPr>
        <p:txBody>
          <a:bodyPr wrap="none" rtlCol="0">
            <a:spAutoFit/>
          </a:bodyPr>
          <a:lstStyle/>
          <a:p>
            <a:pPr algn="ctr"/>
            <a:r>
              <a:rPr lang="en-US" sz="2000" b="1" dirty="0"/>
              <a:t>Secondary Angle Closure Glaucoma</a:t>
            </a:r>
          </a:p>
        </p:txBody>
      </p:sp>
      <p:sp>
        <p:nvSpPr>
          <p:cNvPr id="7" name="TextBox 6">
            <a:extLst>
              <a:ext uri="{FF2B5EF4-FFF2-40B4-BE49-F238E27FC236}">
                <a16:creationId xmlns:a16="http://schemas.microsoft.com/office/drawing/2014/main" id="{21B2D194-A9F1-41D4-BE46-218F1ABC153A}"/>
              </a:ext>
            </a:extLst>
          </p:cNvPr>
          <p:cNvSpPr txBox="1"/>
          <p:nvPr/>
        </p:nvSpPr>
        <p:spPr>
          <a:xfrm>
            <a:off x="4250982" y="6031467"/>
            <a:ext cx="569387" cy="369332"/>
          </a:xfrm>
          <a:prstGeom prst="rect">
            <a:avLst/>
          </a:prstGeom>
          <a:noFill/>
        </p:spPr>
        <p:txBody>
          <a:bodyPr wrap="none" rtlCol="0">
            <a:spAutoFit/>
          </a:bodyPr>
          <a:lstStyle/>
          <a:p>
            <a:r>
              <a:rPr lang="en-US" dirty="0"/>
              <a:t>NVI</a:t>
            </a:r>
          </a:p>
        </p:txBody>
      </p:sp>
      <p:pic>
        <p:nvPicPr>
          <p:cNvPr id="5" name="Picture 4">
            <a:extLst>
              <a:ext uri="{FF2B5EF4-FFF2-40B4-BE49-F238E27FC236}">
                <a16:creationId xmlns:a16="http://schemas.microsoft.com/office/drawing/2014/main" id="{134E7E5D-D8A9-4B38-B8B3-439D7BA36D5F}"/>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1667636" y="1438275"/>
            <a:ext cx="5791200" cy="3981450"/>
          </a:xfrm>
          <a:prstGeom prst="rect">
            <a:avLst/>
          </a:prstGeom>
        </p:spPr>
      </p:pic>
    </p:spTree>
    <p:extLst>
      <p:ext uri="{BB962C8B-B14F-4D97-AF65-F5344CB8AC3E}">
        <p14:creationId xmlns:p14="http://schemas.microsoft.com/office/powerpoint/2010/main" val="3014882876"/>
      </p:ext>
    </p:extLst>
  </p:cSld>
  <p:clrMapOvr>
    <a:masterClrMapping/>
  </p:clrMapOvr>
</p:sld>
</file>

<file path=ppt/slides/slide2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Straight Arrow Connector 12">
            <a:extLst>
              <a:ext uri="{FF2B5EF4-FFF2-40B4-BE49-F238E27FC236}">
                <a16:creationId xmlns:a16="http://schemas.microsoft.com/office/drawing/2014/main" id="{A6DE2085-829C-480C-9216-69D6039C0A37}"/>
              </a:ext>
            </a:extLst>
          </p:cNvPr>
          <p:cNvCxnSpPr>
            <a:cxnSpLocks/>
          </p:cNvCxnSpPr>
          <p:nvPr/>
        </p:nvCxnSpPr>
        <p:spPr>
          <a:xfrm>
            <a:off x="6717173" y="1828800"/>
            <a:ext cx="0" cy="3462754"/>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43014" name="Text Box 6"/>
          <p:cNvSpPr txBox="1">
            <a:spLocks noChangeArrowheads="1"/>
          </p:cNvSpPr>
          <p:nvPr/>
        </p:nvSpPr>
        <p:spPr bwMode="auto">
          <a:xfrm>
            <a:off x="533400" y="2356376"/>
            <a:ext cx="1005403"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Lens-</a:t>
            </a:r>
          </a:p>
          <a:p>
            <a:pPr algn="ctr" eaLnBrk="1" hangingPunct="1">
              <a:lnSpc>
                <a:spcPct val="80000"/>
              </a:lnSpc>
              <a:spcBef>
                <a:spcPct val="0"/>
              </a:spcBef>
              <a:buClrTx/>
              <a:buSzTx/>
              <a:buFontTx/>
              <a:buNone/>
            </a:pPr>
            <a:r>
              <a:rPr lang="en-US" altLang="en-US" sz="1800" dirty="0">
                <a:solidFill>
                  <a:schemeClr val="bg1">
                    <a:lumMod val="75000"/>
                  </a:schemeClr>
                </a:solidFill>
              </a:rPr>
              <a:t>Induced</a:t>
            </a:r>
          </a:p>
        </p:txBody>
      </p:sp>
      <p:sp>
        <p:nvSpPr>
          <p:cNvPr id="43017" name="Text Box 14"/>
          <p:cNvSpPr txBox="1">
            <a:spLocks noChangeArrowheads="1"/>
          </p:cNvSpPr>
          <p:nvPr/>
        </p:nvSpPr>
        <p:spPr bwMode="auto">
          <a:xfrm>
            <a:off x="3026498" y="2365901"/>
            <a:ext cx="1633781"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Aphakic/</a:t>
            </a:r>
          </a:p>
          <a:p>
            <a:pPr algn="ctr" eaLnBrk="1" hangingPunct="1">
              <a:lnSpc>
                <a:spcPct val="80000"/>
              </a:lnSpc>
              <a:spcBef>
                <a:spcPct val="0"/>
              </a:spcBef>
              <a:buClrTx/>
              <a:buSzTx/>
              <a:buFontTx/>
              <a:buNone/>
            </a:pPr>
            <a:r>
              <a:rPr lang="en-US" altLang="en-US" sz="1800" dirty="0" err="1">
                <a:solidFill>
                  <a:schemeClr val="bg1">
                    <a:lumMod val="75000"/>
                  </a:schemeClr>
                </a:solidFill>
              </a:rPr>
              <a:t>Pseudophakic</a:t>
            </a:r>
            <a:endParaRPr lang="en-US" altLang="en-US" sz="1800" dirty="0">
              <a:solidFill>
                <a:schemeClr val="bg1">
                  <a:lumMod val="75000"/>
                </a:schemeClr>
              </a:solidFill>
            </a:endParaRPr>
          </a:p>
        </p:txBody>
      </p:sp>
      <p:sp>
        <p:nvSpPr>
          <p:cNvPr id="43031" name="Text Box 35"/>
          <p:cNvSpPr txBox="1">
            <a:spLocks noChangeArrowheads="1"/>
          </p:cNvSpPr>
          <p:nvPr/>
        </p:nvSpPr>
        <p:spPr bwMode="auto">
          <a:xfrm>
            <a:off x="1190847" y="1295400"/>
            <a:ext cx="2473754"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solidFill>
                  <a:schemeClr val="bg1">
                    <a:lumMod val="75000"/>
                  </a:schemeClr>
                </a:solidFill>
              </a:rPr>
              <a:t>w/ Pupillary Block</a:t>
            </a:r>
          </a:p>
        </p:txBody>
      </p:sp>
      <p:sp>
        <p:nvSpPr>
          <p:cNvPr id="43032" name="Text Box 36"/>
          <p:cNvSpPr txBox="1">
            <a:spLocks noChangeArrowheads="1"/>
          </p:cNvSpPr>
          <p:nvPr/>
        </p:nvSpPr>
        <p:spPr bwMode="auto">
          <a:xfrm>
            <a:off x="5181600" y="1295400"/>
            <a:ext cx="2630848"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t>w/o Pupillary Block</a:t>
            </a:r>
          </a:p>
        </p:txBody>
      </p:sp>
      <p:sp>
        <p:nvSpPr>
          <p:cNvPr id="49" name="Rectangle 2">
            <a:extLst>
              <a:ext uri="{FF2B5EF4-FFF2-40B4-BE49-F238E27FC236}">
                <a16:creationId xmlns:a16="http://schemas.microsoft.com/office/drawing/2014/main" id="{240EE5BF-F7D2-4FC8-A5DD-F6B5423153C6}"/>
              </a:ext>
            </a:extLst>
          </p:cNvPr>
          <p:cNvSpPr>
            <a:spLocks noGrp="1" noChangeArrowheads="1"/>
          </p:cNvSpPr>
          <p:nvPr>
            <p:ph type="title"/>
          </p:nvPr>
        </p:nvSpPr>
        <p:spPr>
          <a:xfrm>
            <a:off x="457200" y="304800"/>
            <a:ext cx="7543800" cy="563562"/>
          </a:xfrm>
        </p:spPr>
        <p:txBody>
          <a:bodyPr/>
          <a:lstStyle/>
          <a:p>
            <a:pPr eaLnBrk="1" hangingPunct="1"/>
            <a:r>
              <a:rPr lang="en-US" altLang="en-US" sz="3500" dirty="0"/>
              <a:t>Q</a:t>
            </a:r>
          </a:p>
        </p:txBody>
      </p:sp>
      <p:sp>
        <p:nvSpPr>
          <p:cNvPr id="50" name="TextBox 49">
            <a:extLst>
              <a:ext uri="{FF2B5EF4-FFF2-40B4-BE49-F238E27FC236}">
                <a16:creationId xmlns:a16="http://schemas.microsoft.com/office/drawing/2014/main" id="{CF426230-46C8-405C-9015-99EF57762A2E}"/>
              </a:ext>
            </a:extLst>
          </p:cNvPr>
          <p:cNvSpPr txBox="1"/>
          <p:nvPr/>
        </p:nvSpPr>
        <p:spPr>
          <a:xfrm>
            <a:off x="2259496" y="189094"/>
            <a:ext cx="4607480" cy="400110"/>
          </a:xfrm>
          <a:prstGeom prst="rect">
            <a:avLst/>
          </a:prstGeom>
          <a:solidFill>
            <a:schemeClr val="accent1">
              <a:lumMod val="60000"/>
              <a:lumOff val="40000"/>
            </a:schemeClr>
          </a:solidFill>
        </p:spPr>
        <p:txBody>
          <a:bodyPr wrap="none" rtlCol="0">
            <a:spAutoFit/>
          </a:bodyPr>
          <a:lstStyle/>
          <a:p>
            <a:pPr algn="ctr"/>
            <a:r>
              <a:rPr lang="en-US" sz="2000" b="1" dirty="0"/>
              <a:t>Secondary Angle Closure Glaucoma</a:t>
            </a:r>
          </a:p>
        </p:txBody>
      </p:sp>
      <p:sp>
        <p:nvSpPr>
          <p:cNvPr id="2" name="TextBox 1">
            <a:extLst>
              <a:ext uri="{FF2B5EF4-FFF2-40B4-BE49-F238E27FC236}">
                <a16:creationId xmlns:a16="http://schemas.microsoft.com/office/drawing/2014/main" id="{A7E30BEC-923B-4C9A-A856-BDD0D882F6B8}"/>
              </a:ext>
            </a:extLst>
          </p:cNvPr>
          <p:cNvSpPr txBox="1"/>
          <p:nvPr/>
        </p:nvSpPr>
        <p:spPr>
          <a:xfrm>
            <a:off x="887305" y="2844119"/>
            <a:ext cx="1494320" cy="338554"/>
          </a:xfrm>
          <a:prstGeom prst="rect">
            <a:avLst/>
          </a:prstGeom>
          <a:noFill/>
        </p:spPr>
        <p:txBody>
          <a:bodyPr wrap="none" rtlCol="0">
            <a:spAutoFit/>
          </a:bodyPr>
          <a:lstStyle/>
          <a:p>
            <a:r>
              <a:rPr lang="en-US" sz="1600" dirty="0" err="1">
                <a:solidFill>
                  <a:schemeClr val="bg1">
                    <a:lumMod val="75000"/>
                  </a:schemeClr>
                </a:solidFill>
              </a:rPr>
              <a:t>Phacomorphic</a:t>
            </a:r>
            <a:endParaRPr lang="en-US" sz="1600" dirty="0">
              <a:solidFill>
                <a:schemeClr val="bg1">
                  <a:lumMod val="75000"/>
                </a:schemeClr>
              </a:solidFill>
            </a:endParaRPr>
          </a:p>
        </p:txBody>
      </p:sp>
      <p:sp>
        <p:nvSpPr>
          <p:cNvPr id="51" name="TextBox 50">
            <a:extLst>
              <a:ext uri="{FF2B5EF4-FFF2-40B4-BE49-F238E27FC236}">
                <a16:creationId xmlns:a16="http://schemas.microsoft.com/office/drawing/2014/main" id="{156069D4-340B-4160-A336-EBF73557CEE0}"/>
              </a:ext>
            </a:extLst>
          </p:cNvPr>
          <p:cNvSpPr txBox="1"/>
          <p:nvPr/>
        </p:nvSpPr>
        <p:spPr>
          <a:xfrm>
            <a:off x="884725" y="3175578"/>
            <a:ext cx="1402948" cy="338554"/>
          </a:xfrm>
          <a:prstGeom prst="rect">
            <a:avLst/>
          </a:prstGeom>
          <a:noFill/>
        </p:spPr>
        <p:txBody>
          <a:bodyPr wrap="none" rtlCol="0">
            <a:spAutoFit/>
          </a:bodyPr>
          <a:lstStyle/>
          <a:p>
            <a:r>
              <a:rPr lang="en-US" sz="1600" dirty="0">
                <a:solidFill>
                  <a:schemeClr val="bg1">
                    <a:lumMod val="75000"/>
                  </a:schemeClr>
                </a:solidFill>
              </a:rPr>
              <a:t>Ectopia </a:t>
            </a:r>
            <a:r>
              <a:rPr lang="en-US" sz="1600" dirty="0" err="1">
                <a:solidFill>
                  <a:schemeClr val="bg1">
                    <a:lumMod val="75000"/>
                  </a:schemeClr>
                </a:solidFill>
              </a:rPr>
              <a:t>lentis</a:t>
            </a:r>
            <a:endParaRPr lang="en-US" sz="1600" dirty="0">
              <a:solidFill>
                <a:schemeClr val="bg1">
                  <a:lumMod val="75000"/>
                </a:schemeClr>
              </a:solidFill>
            </a:endParaRPr>
          </a:p>
        </p:txBody>
      </p:sp>
      <p:cxnSp>
        <p:nvCxnSpPr>
          <p:cNvPr id="71" name="Straight Connector 70">
            <a:extLst>
              <a:ext uri="{FF2B5EF4-FFF2-40B4-BE49-F238E27FC236}">
                <a16:creationId xmlns:a16="http://schemas.microsoft.com/office/drawing/2014/main" id="{C104938D-BA8D-4E39-9D5F-9EE2012F2F3C}"/>
              </a:ext>
            </a:extLst>
          </p:cNvPr>
          <p:cNvCxnSpPr>
            <a:cxnSpLocks/>
          </p:cNvCxnSpPr>
          <p:nvPr/>
        </p:nvCxnSpPr>
        <p:spPr>
          <a:xfrm flipH="1">
            <a:off x="762665" y="3023488"/>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2A7E4E40-472F-4E50-8A7A-45C10FDD7171}"/>
              </a:ext>
            </a:extLst>
          </p:cNvPr>
          <p:cNvCxnSpPr>
            <a:cxnSpLocks/>
          </p:cNvCxnSpPr>
          <p:nvPr/>
        </p:nvCxnSpPr>
        <p:spPr>
          <a:xfrm flipH="1">
            <a:off x="762665" y="3347853"/>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C3924889-45B9-4383-9C9E-48F0A9C27AD8}"/>
              </a:ext>
            </a:extLst>
          </p:cNvPr>
          <p:cNvCxnSpPr>
            <a:cxnSpLocks/>
          </p:cNvCxnSpPr>
          <p:nvPr/>
        </p:nvCxnSpPr>
        <p:spPr>
          <a:xfrm flipH="1">
            <a:off x="748719" y="2838976"/>
            <a:ext cx="13947" cy="5088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 name="Straight Arrow Connector 5">
            <a:extLst>
              <a:ext uri="{FF2B5EF4-FFF2-40B4-BE49-F238E27FC236}">
                <a16:creationId xmlns:a16="http://schemas.microsoft.com/office/drawing/2014/main" id="{A3439F0C-5143-461F-8F3C-2E830785DEFC}"/>
              </a:ext>
            </a:extLst>
          </p:cNvPr>
          <p:cNvCxnSpPr>
            <a:stCxn id="50" idx="2"/>
          </p:cNvCxnSpPr>
          <p:nvPr/>
        </p:nvCxnSpPr>
        <p:spPr>
          <a:xfrm flipH="1">
            <a:off x="2971800" y="589204"/>
            <a:ext cx="1591436" cy="706196"/>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0" name="Straight Arrow Connector 9">
            <a:extLst>
              <a:ext uri="{FF2B5EF4-FFF2-40B4-BE49-F238E27FC236}">
                <a16:creationId xmlns:a16="http://schemas.microsoft.com/office/drawing/2014/main" id="{84DC796E-F6ED-4FBB-82D2-A260F480BF8A}"/>
              </a:ext>
            </a:extLst>
          </p:cNvPr>
          <p:cNvCxnSpPr>
            <a:cxnSpLocks/>
          </p:cNvCxnSpPr>
          <p:nvPr/>
        </p:nvCxnSpPr>
        <p:spPr>
          <a:xfrm>
            <a:off x="4572000" y="589204"/>
            <a:ext cx="1600200" cy="706196"/>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6" name="Straight Arrow Connector 25">
            <a:extLst>
              <a:ext uri="{FF2B5EF4-FFF2-40B4-BE49-F238E27FC236}">
                <a16:creationId xmlns:a16="http://schemas.microsoft.com/office/drawing/2014/main" id="{B70E0124-9B84-41A5-8D84-A66B7838A706}"/>
              </a:ext>
            </a:extLst>
          </p:cNvPr>
          <p:cNvCxnSpPr>
            <a:cxnSpLocks/>
          </p:cNvCxnSpPr>
          <p:nvPr/>
        </p:nvCxnSpPr>
        <p:spPr>
          <a:xfrm flipH="1">
            <a:off x="1159539" y="1828800"/>
            <a:ext cx="1290435" cy="478059"/>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28" name="Straight Arrow Connector 27">
            <a:extLst>
              <a:ext uri="{FF2B5EF4-FFF2-40B4-BE49-F238E27FC236}">
                <a16:creationId xmlns:a16="http://schemas.microsoft.com/office/drawing/2014/main" id="{567A4249-5C59-4416-8A8E-1C35913900AB}"/>
              </a:ext>
            </a:extLst>
          </p:cNvPr>
          <p:cNvCxnSpPr>
            <a:cxnSpLocks/>
          </p:cNvCxnSpPr>
          <p:nvPr/>
        </p:nvCxnSpPr>
        <p:spPr>
          <a:xfrm>
            <a:off x="2449973" y="1832208"/>
            <a:ext cx="1268784"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56" name="Text Box 6">
            <a:extLst>
              <a:ext uri="{FF2B5EF4-FFF2-40B4-BE49-F238E27FC236}">
                <a16:creationId xmlns:a16="http://schemas.microsoft.com/office/drawing/2014/main" id="{557983BD-9D64-49B9-A366-A08663B0451F}"/>
              </a:ext>
            </a:extLst>
          </p:cNvPr>
          <p:cNvSpPr txBox="1">
            <a:spLocks noChangeArrowheads="1"/>
          </p:cNvSpPr>
          <p:nvPr/>
        </p:nvSpPr>
        <p:spPr bwMode="auto">
          <a:xfrm>
            <a:off x="5029200" y="2356376"/>
            <a:ext cx="813043"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r" eaLnBrk="1" hangingPunct="1">
              <a:lnSpc>
                <a:spcPct val="80000"/>
              </a:lnSpc>
              <a:spcBef>
                <a:spcPct val="0"/>
              </a:spcBef>
              <a:buClrTx/>
              <a:buSzTx/>
              <a:buFontTx/>
              <a:buNone/>
            </a:pPr>
            <a:r>
              <a:rPr lang="en-US" altLang="en-US" sz="1800" dirty="0">
                <a:solidFill>
                  <a:schemeClr val="bg1">
                    <a:lumMod val="75000"/>
                  </a:schemeClr>
                </a:solidFill>
              </a:rPr>
              <a:t>‘Push’</a:t>
            </a:r>
          </a:p>
        </p:txBody>
      </p:sp>
      <p:sp>
        <p:nvSpPr>
          <p:cNvPr id="57" name="Text Box 14">
            <a:extLst>
              <a:ext uri="{FF2B5EF4-FFF2-40B4-BE49-F238E27FC236}">
                <a16:creationId xmlns:a16="http://schemas.microsoft.com/office/drawing/2014/main" id="{5DAFA1C1-3A29-4C27-A379-663FDD22E326}"/>
              </a:ext>
            </a:extLst>
          </p:cNvPr>
          <p:cNvSpPr txBox="1">
            <a:spLocks noChangeArrowheads="1"/>
          </p:cNvSpPr>
          <p:nvPr/>
        </p:nvSpPr>
        <p:spPr bwMode="auto">
          <a:xfrm>
            <a:off x="7620000" y="2365901"/>
            <a:ext cx="671979"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t>‘Pull’</a:t>
            </a:r>
          </a:p>
        </p:txBody>
      </p:sp>
      <p:cxnSp>
        <p:nvCxnSpPr>
          <p:cNvPr id="58" name="Straight Arrow Connector 57">
            <a:extLst>
              <a:ext uri="{FF2B5EF4-FFF2-40B4-BE49-F238E27FC236}">
                <a16:creationId xmlns:a16="http://schemas.microsoft.com/office/drawing/2014/main" id="{E874FEE9-46BD-46A3-90A3-DE7CC220FBFF}"/>
              </a:ext>
            </a:extLst>
          </p:cNvPr>
          <p:cNvCxnSpPr>
            <a:cxnSpLocks/>
          </p:cNvCxnSpPr>
          <p:nvPr/>
        </p:nvCxnSpPr>
        <p:spPr>
          <a:xfrm flipH="1">
            <a:off x="5867400" y="1828800"/>
            <a:ext cx="849775"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59" name="Straight Arrow Connector 58">
            <a:extLst>
              <a:ext uri="{FF2B5EF4-FFF2-40B4-BE49-F238E27FC236}">
                <a16:creationId xmlns:a16="http://schemas.microsoft.com/office/drawing/2014/main" id="{C370A4A1-FE96-4E70-B89E-839542A5E241}"/>
              </a:ext>
            </a:extLst>
          </p:cNvPr>
          <p:cNvCxnSpPr>
            <a:cxnSpLocks/>
          </p:cNvCxnSpPr>
          <p:nvPr/>
        </p:nvCxnSpPr>
        <p:spPr>
          <a:xfrm>
            <a:off x="6717173" y="1832208"/>
            <a:ext cx="902827" cy="474047"/>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62" name="Text Box 16">
            <a:extLst>
              <a:ext uri="{FF2B5EF4-FFF2-40B4-BE49-F238E27FC236}">
                <a16:creationId xmlns:a16="http://schemas.microsoft.com/office/drawing/2014/main" id="{33538067-0726-41B0-93FF-357EF00CA62D}"/>
              </a:ext>
            </a:extLst>
          </p:cNvPr>
          <p:cNvSpPr txBox="1">
            <a:spLocks noChangeArrowheads="1"/>
          </p:cNvSpPr>
          <p:nvPr/>
        </p:nvSpPr>
        <p:spPr bwMode="auto">
          <a:xfrm>
            <a:off x="8065437" y="2684785"/>
            <a:ext cx="628698"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b="1" dirty="0"/>
              <a:t>NVG</a:t>
            </a:r>
          </a:p>
        </p:txBody>
      </p:sp>
      <p:sp>
        <p:nvSpPr>
          <p:cNvPr id="70" name="Text Box 21">
            <a:extLst>
              <a:ext uri="{FF2B5EF4-FFF2-40B4-BE49-F238E27FC236}">
                <a16:creationId xmlns:a16="http://schemas.microsoft.com/office/drawing/2014/main" id="{86C32650-BE1F-4CC3-8DB5-0C136D877E6F}"/>
              </a:ext>
            </a:extLst>
          </p:cNvPr>
          <p:cNvSpPr txBox="1">
            <a:spLocks noChangeArrowheads="1"/>
          </p:cNvSpPr>
          <p:nvPr/>
        </p:nvSpPr>
        <p:spPr bwMode="auto">
          <a:xfrm>
            <a:off x="8070534" y="3048000"/>
            <a:ext cx="526106"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a:solidFill>
                  <a:schemeClr val="bg1">
                    <a:lumMod val="75000"/>
                  </a:schemeClr>
                </a:solidFill>
              </a:rPr>
              <a:t>ICE</a:t>
            </a:r>
          </a:p>
        </p:txBody>
      </p:sp>
      <p:sp>
        <p:nvSpPr>
          <p:cNvPr id="75" name="Text Box 45">
            <a:extLst>
              <a:ext uri="{FF2B5EF4-FFF2-40B4-BE49-F238E27FC236}">
                <a16:creationId xmlns:a16="http://schemas.microsoft.com/office/drawing/2014/main" id="{2B6EDA2D-8F55-4DFD-A225-8C03CE6FC7F3}"/>
              </a:ext>
            </a:extLst>
          </p:cNvPr>
          <p:cNvSpPr txBox="1">
            <a:spLocks noChangeArrowheads="1"/>
          </p:cNvSpPr>
          <p:nvPr/>
        </p:nvSpPr>
        <p:spPr bwMode="auto">
          <a:xfrm>
            <a:off x="8073162" y="3810000"/>
            <a:ext cx="1070837" cy="74635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ts val="1700"/>
              </a:lnSpc>
              <a:spcBef>
                <a:spcPct val="0"/>
              </a:spcBef>
              <a:buClrTx/>
              <a:buSzTx/>
              <a:buFontTx/>
              <a:buNone/>
            </a:pPr>
            <a:r>
              <a:rPr lang="en-US" altLang="en-US" sz="1600" dirty="0">
                <a:solidFill>
                  <a:schemeClr val="bg1">
                    <a:lumMod val="75000"/>
                  </a:schemeClr>
                </a:solidFill>
              </a:rPr>
              <a:t>Epithelial/ fibrous ingrowth</a:t>
            </a:r>
          </a:p>
        </p:txBody>
      </p:sp>
      <p:cxnSp>
        <p:nvCxnSpPr>
          <p:cNvPr id="77" name="Straight Connector 76">
            <a:extLst>
              <a:ext uri="{FF2B5EF4-FFF2-40B4-BE49-F238E27FC236}">
                <a16:creationId xmlns:a16="http://schemas.microsoft.com/office/drawing/2014/main" id="{FC090BD7-F2E1-4464-B57B-9CBE5874C89B}"/>
              </a:ext>
            </a:extLst>
          </p:cNvPr>
          <p:cNvCxnSpPr>
            <a:cxnSpLocks/>
          </p:cNvCxnSpPr>
          <p:nvPr/>
        </p:nvCxnSpPr>
        <p:spPr>
          <a:xfrm>
            <a:off x="7873969" y="2674448"/>
            <a:ext cx="7724" cy="128795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8" name="Straight Connector 77">
            <a:extLst>
              <a:ext uri="{FF2B5EF4-FFF2-40B4-BE49-F238E27FC236}">
                <a16:creationId xmlns:a16="http://schemas.microsoft.com/office/drawing/2014/main" id="{B1922ED5-C3D8-43D8-A00D-1D6BC9201DBA}"/>
              </a:ext>
            </a:extLst>
          </p:cNvPr>
          <p:cNvCxnSpPr/>
          <p:nvPr/>
        </p:nvCxnSpPr>
        <p:spPr>
          <a:xfrm flipH="1">
            <a:off x="7873968" y="2840262"/>
            <a:ext cx="24447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9" name="Straight Connector 78">
            <a:extLst>
              <a:ext uri="{FF2B5EF4-FFF2-40B4-BE49-F238E27FC236}">
                <a16:creationId xmlns:a16="http://schemas.microsoft.com/office/drawing/2014/main" id="{77019ED2-6D69-4A60-9D19-D4DB786EA3A0}"/>
              </a:ext>
            </a:extLst>
          </p:cNvPr>
          <p:cNvCxnSpPr/>
          <p:nvPr/>
        </p:nvCxnSpPr>
        <p:spPr>
          <a:xfrm flipH="1">
            <a:off x="7873968" y="3213518"/>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1" name="Straight Connector 80">
            <a:extLst>
              <a:ext uri="{FF2B5EF4-FFF2-40B4-BE49-F238E27FC236}">
                <a16:creationId xmlns:a16="http://schemas.microsoft.com/office/drawing/2014/main" id="{9796A12F-4125-4C05-8EE8-A388740C580D}"/>
              </a:ext>
            </a:extLst>
          </p:cNvPr>
          <p:cNvCxnSpPr/>
          <p:nvPr/>
        </p:nvCxnSpPr>
        <p:spPr>
          <a:xfrm flipH="1">
            <a:off x="7877837" y="3581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3" name="Straight Connector 82">
            <a:extLst>
              <a:ext uri="{FF2B5EF4-FFF2-40B4-BE49-F238E27FC236}">
                <a16:creationId xmlns:a16="http://schemas.microsoft.com/office/drawing/2014/main" id="{7FDC5F4B-9BF0-42AD-B8BB-2F2399BCF1E2}"/>
              </a:ext>
            </a:extLst>
          </p:cNvPr>
          <p:cNvCxnSpPr/>
          <p:nvPr/>
        </p:nvCxnSpPr>
        <p:spPr>
          <a:xfrm flipH="1">
            <a:off x="7881693" y="3962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93" name="Text Box 42">
            <a:extLst>
              <a:ext uri="{FF2B5EF4-FFF2-40B4-BE49-F238E27FC236}">
                <a16:creationId xmlns:a16="http://schemas.microsoft.com/office/drawing/2014/main" id="{53BAB77F-E061-4834-9068-34BDF78AD071}"/>
              </a:ext>
            </a:extLst>
          </p:cNvPr>
          <p:cNvSpPr txBox="1">
            <a:spLocks noChangeArrowheads="1"/>
          </p:cNvSpPr>
          <p:nvPr/>
        </p:nvSpPr>
        <p:spPr bwMode="auto">
          <a:xfrm>
            <a:off x="8111387" y="3429000"/>
            <a:ext cx="856196"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Flat AC</a:t>
            </a:r>
          </a:p>
        </p:txBody>
      </p:sp>
      <p:sp>
        <p:nvSpPr>
          <p:cNvPr id="100" name="Text Box 23">
            <a:extLst>
              <a:ext uri="{FF2B5EF4-FFF2-40B4-BE49-F238E27FC236}">
                <a16:creationId xmlns:a16="http://schemas.microsoft.com/office/drawing/2014/main" id="{D8F2FCFF-2984-4836-B000-9C5601A8EAAA}"/>
              </a:ext>
            </a:extLst>
          </p:cNvPr>
          <p:cNvSpPr txBox="1">
            <a:spLocks noChangeArrowheads="1"/>
          </p:cNvSpPr>
          <p:nvPr/>
        </p:nvSpPr>
        <p:spPr bwMode="auto">
          <a:xfrm>
            <a:off x="5530369" y="2667000"/>
            <a:ext cx="2143536"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Aqueous misdirection</a:t>
            </a:r>
          </a:p>
        </p:txBody>
      </p:sp>
      <p:cxnSp>
        <p:nvCxnSpPr>
          <p:cNvPr id="104" name="Straight Connector 103">
            <a:extLst>
              <a:ext uri="{FF2B5EF4-FFF2-40B4-BE49-F238E27FC236}">
                <a16:creationId xmlns:a16="http://schemas.microsoft.com/office/drawing/2014/main" id="{49D87D4A-E317-4446-9B95-5184CB3968F3}"/>
              </a:ext>
            </a:extLst>
          </p:cNvPr>
          <p:cNvCxnSpPr>
            <a:cxnSpLocks/>
          </p:cNvCxnSpPr>
          <p:nvPr/>
        </p:nvCxnSpPr>
        <p:spPr>
          <a:xfrm flipH="1">
            <a:off x="5316229" y="2667000"/>
            <a:ext cx="7397" cy="25314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5" name="Straight Connector 104">
            <a:extLst>
              <a:ext uri="{FF2B5EF4-FFF2-40B4-BE49-F238E27FC236}">
                <a16:creationId xmlns:a16="http://schemas.microsoft.com/office/drawing/2014/main" id="{F40B6D71-75A8-4A88-864D-00D14C2F710D}"/>
              </a:ext>
            </a:extLst>
          </p:cNvPr>
          <p:cNvCxnSpPr/>
          <p:nvPr/>
        </p:nvCxnSpPr>
        <p:spPr>
          <a:xfrm flipH="1">
            <a:off x="5323624" y="2832814"/>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6" name="Straight Connector 105">
            <a:extLst>
              <a:ext uri="{FF2B5EF4-FFF2-40B4-BE49-F238E27FC236}">
                <a16:creationId xmlns:a16="http://schemas.microsoft.com/office/drawing/2014/main" id="{010BF7B2-AA07-4DCF-822D-E2DB5CC0BF59}"/>
              </a:ext>
            </a:extLst>
          </p:cNvPr>
          <p:cNvCxnSpPr/>
          <p:nvPr/>
        </p:nvCxnSpPr>
        <p:spPr>
          <a:xfrm flipH="1">
            <a:off x="5323624" y="3360065"/>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a:extLst>
              <a:ext uri="{FF2B5EF4-FFF2-40B4-BE49-F238E27FC236}">
                <a16:creationId xmlns:a16="http://schemas.microsoft.com/office/drawing/2014/main" id="{BAC8035C-3999-4C31-93CD-6C0D2ADEB73B}"/>
              </a:ext>
            </a:extLst>
          </p:cNvPr>
          <p:cNvCxnSpPr/>
          <p:nvPr/>
        </p:nvCxnSpPr>
        <p:spPr>
          <a:xfrm flipH="1">
            <a:off x="5323536" y="3786938"/>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8" name="Straight Connector 107">
            <a:extLst>
              <a:ext uri="{FF2B5EF4-FFF2-40B4-BE49-F238E27FC236}">
                <a16:creationId xmlns:a16="http://schemas.microsoft.com/office/drawing/2014/main" id="{DB64CAEE-69B4-426A-8A5B-D1269DBF0F66}"/>
              </a:ext>
            </a:extLst>
          </p:cNvPr>
          <p:cNvCxnSpPr/>
          <p:nvPr/>
        </p:nvCxnSpPr>
        <p:spPr>
          <a:xfrm flipH="1">
            <a:off x="5327493" y="4249152"/>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12" name="Straight Connector 111">
            <a:extLst>
              <a:ext uri="{FF2B5EF4-FFF2-40B4-BE49-F238E27FC236}">
                <a16:creationId xmlns:a16="http://schemas.microsoft.com/office/drawing/2014/main" id="{99A16C30-4BE4-48E5-8B65-0C5F3039B8DC}"/>
              </a:ext>
            </a:extLst>
          </p:cNvPr>
          <p:cNvCxnSpPr/>
          <p:nvPr/>
        </p:nvCxnSpPr>
        <p:spPr>
          <a:xfrm flipH="1">
            <a:off x="5333455" y="51816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13" name="Text Box 42">
            <a:extLst>
              <a:ext uri="{FF2B5EF4-FFF2-40B4-BE49-F238E27FC236}">
                <a16:creationId xmlns:a16="http://schemas.microsoft.com/office/drawing/2014/main" id="{056DFFD9-3CA2-42E7-90FE-4F14522E3504}"/>
              </a:ext>
            </a:extLst>
          </p:cNvPr>
          <p:cNvSpPr txBox="1">
            <a:spLocks noChangeArrowheads="1"/>
          </p:cNvSpPr>
          <p:nvPr/>
        </p:nvSpPr>
        <p:spPr bwMode="auto">
          <a:xfrm>
            <a:off x="5533954" y="3623846"/>
            <a:ext cx="1563248"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Retinal surgery</a:t>
            </a:r>
          </a:p>
        </p:txBody>
      </p:sp>
      <p:sp>
        <p:nvSpPr>
          <p:cNvPr id="118" name="Text Box 47">
            <a:extLst>
              <a:ext uri="{FF2B5EF4-FFF2-40B4-BE49-F238E27FC236}">
                <a16:creationId xmlns:a16="http://schemas.microsoft.com/office/drawing/2014/main" id="{3F59D898-ECAD-49F0-9425-2A1BC8DDA7B5}"/>
              </a:ext>
            </a:extLst>
          </p:cNvPr>
          <p:cNvSpPr txBox="1">
            <a:spLocks noChangeArrowheads="1"/>
          </p:cNvSpPr>
          <p:nvPr/>
        </p:nvSpPr>
        <p:spPr bwMode="auto">
          <a:xfrm>
            <a:off x="5523688" y="4538246"/>
            <a:ext cx="1414170"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Drug-induced</a:t>
            </a:r>
          </a:p>
        </p:txBody>
      </p:sp>
      <p:sp>
        <p:nvSpPr>
          <p:cNvPr id="16" name="TextBox 15">
            <a:extLst>
              <a:ext uri="{FF2B5EF4-FFF2-40B4-BE49-F238E27FC236}">
                <a16:creationId xmlns:a16="http://schemas.microsoft.com/office/drawing/2014/main" id="{984E008D-FBBA-42B4-940E-EA26772E0161}"/>
              </a:ext>
            </a:extLst>
          </p:cNvPr>
          <p:cNvSpPr txBox="1"/>
          <p:nvPr/>
        </p:nvSpPr>
        <p:spPr>
          <a:xfrm>
            <a:off x="6230528" y="5257800"/>
            <a:ext cx="1326004" cy="369332"/>
          </a:xfrm>
          <a:prstGeom prst="rect">
            <a:avLst/>
          </a:prstGeom>
          <a:noFill/>
        </p:spPr>
        <p:txBody>
          <a:bodyPr wrap="none" rtlCol="0">
            <a:spAutoFit/>
          </a:bodyPr>
          <a:lstStyle/>
          <a:p>
            <a:pPr algn="ctr"/>
            <a:r>
              <a:rPr lang="en-US" dirty="0">
                <a:solidFill>
                  <a:schemeClr val="bg1">
                    <a:lumMod val="75000"/>
                  </a:schemeClr>
                </a:solidFill>
              </a:rPr>
              <a:t>Both/Either</a:t>
            </a:r>
          </a:p>
        </p:txBody>
      </p:sp>
      <p:cxnSp>
        <p:nvCxnSpPr>
          <p:cNvPr id="125" name="Straight Connector 124">
            <a:extLst>
              <a:ext uri="{FF2B5EF4-FFF2-40B4-BE49-F238E27FC236}">
                <a16:creationId xmlns:a16="http://schemas.microsoft.com/office/drawing/2014/main" id="{01138141-D318-4ED7-A7FE-D8F2155CE890}"/>
              </a:ext>
            </a:extLst>
          </p:cNvPr>
          <p:cNvCxnSpPr/>
          <p:nvPr/>
        </p:nvCxnSpPr>
        <p:spPr>
          <a:xfrm flipH="1">
            <a:off x="5334000" y="4724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52" name="Text Box 47">
            <a:extLst>
              <a:ext uri="{FF2B5EF4-FFF2-40B4-BE49-F238E27FC236}">
                <a16:creationId xmlns:a16="http://schemas.microsoft.com/office/drawing/2014/main" id="{E3578916-9804-473C-8F06-D4FA0BCEDFD0}"/>
              </a:ext>
            </a:extLst>
          </p:cNvPr>
          <p:cNvSpPr txBox="1">
            <a:spLocks noChangeArrowheads="1"/>
          </p:cNvSpPr>
          <p:nvPr/>
        </p:nvSpPr>
        <p:spPr bwMode="auto">
          <a:xfrm>
            <a:off x="5543446" y="4055146"/>
            <a:ext cx="1619354"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err="1">
                <a:solidFill>
                  <a:schemeClr val="bg1">
                    <a:lumMod val="75000"/>
                  </a:schemeClr>
                </a:solidFill>
              </a:rPr>
              <a:t>Nanophthalmos</a:t>
            </a:r>
            <a:endParaRPr lang="en-US" altLang="en-US" sz="1600" dirty="0">
              <a:solidFill>
                <a:schemeClr val="bg1">
                  <a:lumMod val="75000"/>
                </a:schemeClr>
              </a:solidFill>
            </a:endParaRPr>
          </a:p>
        </p:txBody>
      </p:sp>
      <p:sp>
        <p:nvSpPr>
          <p:cNvPr id="53" name="Text Box 45">
            <a:extLst>
              <a:ext uri="{FF2B5EF4-FFF2-40B4-BE49-F238E27FC236}">
                <a16:creationId xmlns:a16="http://schemas.microsoft.com/office/drawing/2014/main" id="{57D1A14F-68FE-47D2-983C-1A879D66A9DC}"/>
              </a:ext>
            </a:extLst>
          </p:cNvPr>
          <p:cNvSpPr txBox="1">
            <a:spLocks noChangeArrowheads="1"/>
          </p:cNvSpPr>
          <p:nvPr/>
        </p:nvSpPr>
        <p:spPr bwMode="auto">
          <a:xfrm>
            <a:off x="5523688" y="5013493"/>
            <a:ext cx="582211"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PFV</a:t>
            </a:r>
          </a:p>
        </p:txBody>
      </p:sp>
      <p:sp>
        <p:nvSpPr>
          <p:cNvPr id="54" name="Text Box 42">
            <a:extLst>
              <a:ext uri="{FF2B5EF4-FFF2-40B4-BE49-F238E27FC236}">
                <a16:creationId xmlns:a16="http://schemas.microsoft.com/office/drawing/2014/main" id="{E1E37D2C-2C52-446B-843B-01E64990D3EC}"/>
              </a:ext>
            </a:extLst>
          </p:cNvPr>
          <p:cNvSpPr txBox="1">
            <a:spLocks noChangeArrowheads="1"/>
          </p:cNvSpPr>
          <p:nvPr/>
        </p:nvSpPr>
        <p:spPr bwMode="auto">
          <a:xfrm>
            <a:off x="5551406" y="3192546"/>
            <a:ext cx="2276072"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ERD/choroidal effusion</a:t>
            </a:r>
          </a:p>
        </p:txBody>
      </p:sp>
      <p:sp>
        <p:nvSpPr>
          <p:cNvPr id="3" name="Oval 2">
            <a:extLst>
              <a:ext uri="{FF2B5EF4-FFF2-40B4-BE49-F238E27FC236}">
                <a16:creationId xmlns:a16="http://schemas.microsoft.com/office/drawing/2014/main" id="{7D027388-F860-4250-9D31-41DB5EB864E5}"/>
              </a:ext>
            </a:extLst>
          </p:cNvPr>
          <p:cNvSpPr/>
          <p:nvPr/>
        </p:nvSpPr>
        <p:spPr>
          <a:xfrm>
            <a:off x="8034589" y="2679833"/>
            <a:ext cx="671979" cy="338554"/>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TextBox 45">
            <a:extLst>
              <a:ext uri="{FF2B5EF4-FFF2-40B4-BE49-F238E27FC236}">
                <a16:creationId xmlns:a16="http://schemas.microsoft.com/office/drawing/2014/main" id="{404AE9CF-785E-4964-AF50-F6F095A7E65B}"/>
              </a:ext>
            </a:extLst>
          </p:cNvPr>
          <p:cNvSpPr txBox="1"/>
          <p:nvPr/>
        </p:nvSpPr>
        <p:spPr>
          <a:xfrm>
            <a:off x="609600" y="1554063"/>
            <a:ext cx="7034674" cy="4770537"/>
          </a:xfrm>
          <a:prstGeom prst="rect">
            <a:avLst/>
          </a:prstGeom>
          <a:solidFill>
            <a:schemeClr val="accent1">
              <a:lumMod val="40000"/>
              <a:lumOff val="60000"/>
            </a:schemeClr>
          </a:solidFill>
        </p:spPr>
        <p:txBody>
          <a:bodyPr wrap="square" rtlCol="0">
            <a:spAutoFit/>
          </a:bodyPr>
          <a:lstStyle/>
          <a:p>
            <a:r>
              <a:rPr lang="en-US" sz="1600" i="1" dirty="0">
                <a:solidFill>
                  <a:schemeClr val="bg1">
                    <a:lumMod val="75000"/>
                  </a:schemeClr>
                </a:solidFill>
              </a:rPr>
              <a:t>Neovascularization of what structure causes neovascular glaucoma (NVG)?</a:t>
            </a:r>
          </a:p>
          <a:p>
            <a:r>
              <a:rPr lang="en-US" sz="1600" b="1" dirty="0">
                <a:solidFill>
                  <a:srgbClr val="0000FF"/>
                </a:solidFill>
              </a:rPr>
              <a:t>Neovascularization of the angle (NVA) </a:t>
            </a:r>
            <a:endParaRPr lang="en-US" sz="1600" b="1" dirty="0">
              <a:solidFill>
                <a:schemeClr val="accent1">
                  <a:lumMod val="40000"/>
                  <a:lumOff val="60000"/>
                </a:schemeClr>
              </a:solidFill>
            </a:endParaRPr>
          </a:p>
          <a:p>
            <a:endParaRPr lang="en-US" sz="1600" dirty="0">
              <a:solidFill>
                <a:schemeClr val="accent1">
                  <a:lumMod val="40000"/>
                  <a:lumOff val="60000"/>
                </a:schemeClr>
              </a:solidFill>
            </a:endParaRPr>
          </a:p>
          <a:p>
            <a:r>
              <a:rPr lang="en-US" sz="1600" i="1" dirty="0">
                <a:solidFill>
                  <a:schemeClr val="accent1">
                    <a:lumMod val="40000"/>
                    <a:lumOff val="60000"/>
                  </a:schemeClr>
                </a:solidFill>
              </a:rPr>
              <a:t>How does NVA lead to angle-closure glaucoma?</a:t>
            </a:r>
          </a:p>
          <a:p>
            <a:r>
              <a:rPr lang="en-US" sz="1600" dirty="0">
                <a:solidFill>
                  <a:schemeClr val="accent1">
                    <a:lumMod val="40000"/>
                    <a:lumOff val="60000"/>
                  </a:schemeClr>
                </a:solidFill>
              </a:rPr>
              <a:t>The NVA vessels don’t ride solo; rather, they are accompanied by contractile elements (</a:t>
            </a:r>
            <a:r>
              <a:rPr lang="en-US" sz="1600" dirty="0" err="1">
                <a:solidFill>
                  <a:schemeClr val="accent1">
                    <a:lumMod val="40000"/>
                    <a:lumOff val="60000"/>
                  </a:schemeClr>
                </a:solidFill>
              </a:rPr>
              <a:t>eg</a:t>
            </a:r>
            <a:r>
              <a:rPr lang="en-US" sz="1600" dirty="0">
                <a:solidFill>
                  <a:schemeClr val="accent1">
                    <a:lumMod val="40000"/>
                    <a:lumOff val="60000"/>
                  </a:schemeClr>
                </a:solidFill>
              </a:rPr>
              <a:t>, fibroblasts). Along with the neo vessels, these elements will establish a network that crosses from the peripheral iris to the peripheral cornea. Once established, contractile elements </a:t>
            </a:r>
            <a:r>
              <a:rPr lang="en-US" sz="1600" dirty="0" err="1">
                <a:solidFill>
                  <a:schemeClr val="accent1">
                    <a:lumMod val="40000"/>
                    <a:lumOff val="60000"/>
                  </a:schemeClr>
                </a:solidFill>
              </a:rPr>
              <a:t>gonna</a:t>
            </a:r>
            <a:r>
              <a:rPr lang="en-US" sz="1600" dirty="0">
                <a:solidFill>
                  <a:schemeClr val="accent1">
                    <a:lumMod val="40000"/>
                    <a:lumOff val="60000"/>
                  </a:schemeClr>
                </a:solidFill>
              </a:rPr>
              <a:t> contract, and when they do, they pull the iris up against the angle, rendering it closed. </a:t>
            </a:r>
          </a:p>
          <a:p>
            <a:r>
              <a:rPr lang="en-US" sz="1600" i="1" dirty="0">
                <a:solidFill>
                  <a:schemeClr val="accent1">
                    <a:lumMod val="40000"/>
                    <a:lumOff val="60000"/>
                  </a:schemeClr>
                </a:solidFill>
              </a:rPr>
              <a:t> </a:t>
            </a:r>
          </a:p>
          <a:p>
            <a:r>
              <a:rPr lang="en-US" sz="1600" i="1" dirty="0">
                <a:solidFill>
                  <a:schemeClr val="accent1">
                    <a:lumMod val="40000"/>
                    <a:lumOff val="60000"/>
                  </a:schemeClr>
                </a:solidFill>
              </a:rPr>
              <a:t>What two-word phrase (</a:t>
            </a:r>
            <a:r>
              <a:rPr lang="en-US" sz="1600" b="1" dirty="0">
                <a:solidFill>
                  <a:schemeClr val="accent1">
                    <a:lumMod val="40000"/>
                    <a:lumOff val="60000"/>
                  </a:schemeClr>
                </a:solidFill>
              </a:rPr>
              <a:t>not</a:t>
            </a:r>
            <a:r>
              <a:rPr lang="en-US" sz="1600" i="1" dirty="0">
                <a:solidFill>
                  <a:schemeClr val="accent1">
                    <a:lumMod val="40000"/>
                    <a:lumOff val="60000"/>
                  </a:schemeClr>
                </a:solidFill>
              </a:rPr>
              <a:t> ‘diabetic retinopathy’--think more generally) describes the fundamental cause of most cases of NVG?</a:t>
            </a:r>
          </a:p>
          <a:p>
            <a:r>
              <a:rPr lang="en-US" sz="1600" dirty="0">
                <a:solidFill>
                  <a:schemeClr val="accent1">
                    <a:lumMod val="40000"/>
                    <a:lumOff val="60000"/>
                  </a:schemeClr>
                </a:solidFill>
              </a:rPr>
              <a:t>‘Retinal ischemia’</a:t>
            </a:r>
          </a:p>
          <a:p>
            <a:endParaRPr lang="en-US" sz="1600" dirty="0">
              <a:solidFill>
                <a:schemeClr val="accent1">
                  <a:lumMod val="40000"/>
                  <a:lumOff val="60000"/>
                </a:schemeClr>
              </a:solidFill>
            </a:endParaRPr>
          </a:p>
          <a:p>
            <a:r>
              <a:rPr lang="en-US" sz="1600" i="1" dirty="0">
                <a:solidFill>
                  <a:schemeClr val="accent1">
                    <a:lumMod val="40000"/>
                    <a:lumOff val="60000"/>
                  </a:schemeClr>
                </a:solidFill>
              </a:rPr>
              <a:t>How does retinal ischemia lead to NVI and NVA? </a:t>
            </a:r>
          </a:p>
          <a:p>
            <a:r>
              <a:rPr lang="en-US" sz="1600" dirty="0">
                <a:solidFill>
                  <a:schemeClr val="accent1">
                    <a:lumMod val="40000"/>
                    <a:lumOff val="60000"/>
                  </a:schemeClr>
                </a:solidFill>
              </a:rPr>
              <a:t>In a desperate attempt to acquire the oxygen they’re lacking, the ischemic retinal cells release the signaling molecule  </a:t>
            </a:r>
            <a:r>
              <a:rPr lang="en-US" sz="1600" b="1" dirty="0">
                <a:solidFill>
                  <a:schemeClr val="accent1">
                    <a:lumMod val="40000"/>
                    <a:lumOff val="60000"/>
                  </a:schemeClr>
                </a:solidFill>
              </a:rPr>
              <a:t>VEGF</a:t>
            </a:r>
            <a:r>
              <a:rPr lang="en-US" sz="1600" dirty="0">
                <a:solidFill>
                  <a:schemeClr val="accent1">
                    <a:lumMod val="40000"/>
                    <a:lumOff val="60000"/>
                  </a:schemeClr>
                </a:solidFill>
              </a:rPr>
              <a:t> , a potent inducer of new blood vessel formation. This VEGF diffuses from the vitreous cavity into the anterior segment, where it induces the NVI/NVA process.</a:t>
            </a:r>
          </a:p>
        </p:txBody>
      </p:sp>
      <p:sp>
        <p:nvSpPr>
          <p:cNvPr id="47" name="TextBox 46">
            <a:extLst>
              <a:ext uri="{FF2B5EF4-FFF2-40B4-BE49-F238E27FC236}">
                <a16:creationId xmlns:a16="http://schemas.microsoft.com/office/drawing/2014/main" id="{4D5533C2-F6B1-4632-B887-BA6863C4C189}"/>
              </a:ext>
            </a:extLst>
          </p:cNvPr>
          <p:cNvSpPr txBox="1"/>
          <p:nvPr/>
        </p:nvSpPr>
        <p:spPr>
          <a:xfrm>
            <a:off x="185999" y="2215352"/>
            <a:ext cx="6139642" cy="2031325"/>
          </a:xfrm>
          <a:prstGeom prst="rect">
            <a:avLst/>
          </a:prstGeom>
          <a:solidFill>
            <a:schemeClr val="accent6">
              <a:lumMod val="40000"/>
              <a:lumOff val="60000"/>
            </a:schemeClr>
          </a:solidFill>
        </p:spPr>
        <p:txBody>
          <a:bodyPr wrap="square" rtlCol="0">
            <a:spAutoFit/>
          </a:bodyPr>
          <a:lstStyle/>
          <a:p>
            <a:r>
              <a:rPr lang="en-US" sz="1400" i="1" dirty="0">
                <a:solidFill>
                  <a:srgbClr val="0000FF"/>
                </a:solidFill>
              </a:rPr>
              <a:t>Neovascularization of what structure typically precedes and leads to NVA?</a:t>
            </a:r>
          </a:p>
          <a:p>
            <a:r>
              <a:rPr lang="en-US" sz="1400" dirty="0">
                <a:solidFill>
                  <a:srgbClr val="0000FF"/>
                </a:solidFill>
              </a:rPr>
              <a:t>Neovascularization of the </a:t>
            </a:r>
            <a:r>
              <a:rPr lang="en-US" sz="1400" b="1" dirty="0">
                <a:solidFill>
                  <a:srgbClr val="0000FF"/>
                </a:solidFill>
              </a:rPr>
              <a:t>iris</a:t>
            </a:r>
            <a:r>
              <a:rPr lang="en-US" sz="1400" dirty="0">
                <a:solidFill>
                  <a:srgbClr val="0000FF"/>
                </a:solidFill>
              </a:rPr>
              <a:t> (NVI) </a:t>
            </a:r>
          </a:p>
          <a:p>
            <a:endParaRPr lang="en-US" sz="1400" i="1" dirty="0">
              <a:solidFill>
                <a:srgbClr val="0000FF"/>
              </a:solidFill>
            </a:endParaRPr>
          </a:p>
          <a:p>
            <a:r>
              <a:rPr lang="en-US" sz="1400" i="1" dirty="0">
                <a:solidFill>
                  <a:srgbClr val="0000FF"/>
                </a:solidFill>
              </a:rPr>
              <a:t>Where on the iris does NVI typically first appear? </a:t>
            </a:r>
            <a:r>
              <a:rPr lang="en-US" sz="1400" i="1" dirty="0">
                <a:solidFill>
                  <a:schemeClr val="accent6">
                    <a:lumMod val="40000"/>
                    <a:lumOff val="60000"/>
                  </a:schemeClr>
                </a:solidFill>
              </a:rPr>
              <a:t>What does it look like?</a:t>
            </a:r>
          </a:p>
          <a:p>
            <a:r>
              <a:rPr lang="en-US" sz="1400" dirty="0">
                <a:solidFill>
                  <a:schemeClr val="accent6">
                    <a:lumMod val="40000"/>
                    <a:lumOff val="60000"/>
                  </a:schemeClr>
                </a:solidFill>
              </a:rPr>
              <a:t>At the pupillary margin. As small ‘tufts’ of vessels.</a:t>
            </a:r>
          </a:p>
          <a:p>
            <a:endParaRPr lang="en-US" sz="1400" i="1" dirty="0">
              <a:solidFill>
                <a:schemeClr val="accent6">
                  <a:lumMod val="40000"/>
                  <a:lumOff val="60000"/>
                </a:schemeClr>
              </a:solidFill>
            </a:endParaRPr>
          </a:p>
          <a:p>
            <a:r>
              <a:rPr lang="en-US" sz="1400" i="1" dirty="0">
                <a:solidFill>
                  <a:schemeClr val="accent6">
                    <a:lumMod val="40000"/>
                    <a:lumOff val="60000"/>
                  </a:schemeClr>
                </a:solidFill>
              </a:rPr>
              <a:t>As it develops further, how does it grow (</a:t>
            </a:r>
            <a:r>
              <a:rPr lang="en-US" sz="1400" i="1" dirty="0" err="1">
                <a:solidFill>
                  <a:schemeClr val="accent6">
                    <a:lumMod val="40000"/>
                    <a:lumOff val="60000"/>
                  </a:schemeClr>
                </a:solidFill>
              </a:rPr>
              <a:t>ie</a:t>
            </a:r>
            <a:r>
              <a:rPr lang="en-US" sz="1400" i="1" dirty="0">
                <a:solidFill>
                  <a:schemeClr val="accent6">
                    <a:lumMod val="40000"/>
                    <a:lumOff val="60000"/>
                  </a:schemeClr>
                </a:solidFill>
              </a:rPr>
              <a:t>, direction, and course)?</a:t>
            </a:r>
          </a:p>
          <a:p>
            <a:r>
              <a:rPr lang="en-US" sz="1400" dirty="0">
                <a:solidFill>
                  <a:schemeClr val="accent6">
                    <a:lumMod val="40000"/>
                    <a:lumOff val="60000"/>
                  </a:schemeClr>
                </a:solidFill>
              </a:rPr>
              <a:t>In a meandering fashion toward the angle (normal iris vessels typically run in a rather direct radial fashion)</a:t>
            </a:r>
          </a:p>
        </p:txBody>
      </p:sp>
    </p:spTree>
    <p:extLst>
      <p:ext uri="{BB962C8B-B14F-4D97-AF65-F5344CB8AC3E}">
        <p14:creationId xmlns:p14="http://schemas.microsoft.com/office/powerpoint/2010/main" val="2883235506"/>
      </p:ext>
    </p:extLst>
  </p:cSld>
  <p:clrMapOvr>
    <a:masterClrMapping/>
  </p:clrMapOvr>
</p:sld>
</file>

<file path=ppt/slides/slide2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Straight Arrow Connector 12">
            <a:extLst>
              <a:ext uri="{FF2B5EF4-FFF2-40B4-BE49-F238E27FC236}">
                <a16:creationId xmlns:a16="http://schemas.microsoft.com/office/drawing/2014/main" id="{A6DE2085-829C-480C-9216-69D6039C0A37}"/>
              </a:ext>
            </a:extLst>
          </p:cNvPr>
          <p:cNvCxnSpPr>
            <a:cxnSpLocks/>
          </p:cNvCxnSpPr>
          <p:nvPr/>
        </p:nvCxnSpPr>
        <p:spPr>
          <a:xfrm>
            <a:off x="6717173" y="1828800"/>
            <a:ext cx="0" cy="3462754"/>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43014" name="Text Box 6"/>
          <p:cNvSpPr txBox="1">
            <a:spLocks noChangeArrowheads="1"/>
          </p:cNvSpPr>
          <p:nvPr/>
        </p:nvSpPr>
        <p:spPr bwMode="auto">
          <a:xfrm>
            <a:off x="533400" y="2356376"/>
            <a:ext cx="1005403"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Lens-</a:t>
            </a:r>
          </a:p>
          <a:p>
            <a:pPr algn="ctr" eaLnBrk="1" hangingPunct="1">
              <a:lnSpc>
                <a:spcPct val="80000"/>
              </a:lnSpc>
              <a:spcBef>
                <a:spcPct val="0"/>
              </a:spcBef>
              <a:buClrTx/>
              <a:buSzTx/>
              <a:buFontTx/>
              <a:buNone/>
            </a:pPr>
            <a:r>
              <a:rPr lang="en-US" altLang="en-US" sz="1800" dirty="0">
                <a:solidFill>
                  <a:schemeClr val="bg1">
                    <a:lumMod val="75000"/>
                  </a:schemeClr>
                </a:solidFill>
              </a:rPr>
              <a:t>Induced</a:t>
            </a:r>
          </a:p>
        </p:txBody>
      </p:sp>
      <p:sp>
        <p:nvSpPr>
          <p:cNvPr id="43017" name="Text Box 14"/>
          <p:cNvSpPr txBox="1">
            <a:spLocks noChangeArrowheads="1"/>
          </p:cNvSpPr>
          <p:nvPr/>
        </p:nvSpPr>
        <p:spPr bwMode="auto">
          <a:xfrm>
            <a:off x="3026498" y="2365901"/>
            <a:ext cx="1633781"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Aphakic/</a:t>
            </a:r>
          </a:p>
          <a:p>
            <a:pPr algn="ctr" eaLnBrk="1" hangingPunct="1">
              <a:lnSpc>
                <a:spcPct val="80000"/>
              </a:lnSpc>
              <a:spcBef>
                <a:spcPct val="0"/>
              </a:spcBef>
              <a:buClrTx/>
              <a:buSzTx/>
              <a:buFontTx/>
              <a:buNone/>
            </a:pPr>
            <a:r>
              <a:rPr lang="en-US" altLang="en-US" sz="1800" dirty="0" err="1">
                <a:solidFill>
                  <a:schemeClr val="bg1">
                    <a:lumMod val="75000"/>
                  </a:schemeClr>
                </a:solidFill>
              </a:rPr>
              <a:t>Pseudophakic</a:t>
            </a:r>
            <a:endParaRPr lang="en-US" altLang="en-US" sz="1800" dirty="0">
              <a:solidFill>
                <a:schemeClr val="bg1">
                  <a:lumMod val="75000"/>
                </a:schemeClr>
              </a:solidFill>
            </a:endParaRPr>
          </a:p>
        </p:txBody>
      </p:sp>
      <p:sp>
        <p:nvSpPr>
          <p:cNvPr id="43031" name="Text Box 35"/>
          <p:cNvSpPr txBox="1">
            <a:spLocks noChangeArrowheads="1"/>
          </p:cNvSpPr>
          <p:nvPr/>
        </p:nvSpPr>
        <p:spPr bwMode="auto">
          <a:xfrm>
            <a:off x="1190847" y="1295400"/>
            <a:ext cx="2473754"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solidFill>
                  <a:schemeClr val="bg1">
                    <a:lumMod val="75000"/>
                  </a:schemeClr>
                </a:solidFill>
              </a:rPr>
              <a:t>w/ Pupillary Block</a:t>
            </a:r>
          </a:p>
        </p:txBody>
      </p:sp>
      <p:sp>
        <p:nvSpPr>
          <p:cNvPr id="43032" name="Text Box 36"/>
          <p:cNvSpPr txBox="1">
            <a:spLocks noChangeArrowheads="1"/>
          </p:cNvSpPr>
          <p:nvPr/>
        </p:nvSpPr>
        <p:spPr bwMode="auto">
          <a:xfrm>
            <a:off x="5181600" y="1295400"/>
            <a:ext cx="2630848"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t>w/o Pupillary Block</a:t>
            </a:r>
          </a:p>
        </p:txBody>
      </p:sp>
      <p:sp>
        <p:nvSpPr>
          <p:cNvPr id="49" name="Rectangle 2">
            <a:extLst>
              <a:ext uri="{FF2B5EF4-FFF2-40B4-BE49-F238E27FC236}">
                <a16:creationId xmlns:a16="http://schemas.microsoft.com/office/drawing/2014/main" id="{240EE5BF-F7D2-4FC8-A5DD-F6B5423153C6}"/>
              </a:ext>
            </a:extLst>
          </p:cNvPr>
          <p:cNvSpPr>
            <a:spLocks noGrp="1" noChangeArrowheads="1"/>
          </p:cNvSpPr>
          <p:nvPr>
            <p:ph type="title"/>
          </p:nvPr>
        </p:nvSpPr>
        <p:spPr>
          <a:xfrm>
            <a:off x="457200" y="304800"/>
            <a:ext cx="7543800" cy="563562"/>
          </a:xfrm>
        </p:spPr>
        <p:txBody>
          <a:bodyPr/>
          <a:lstStyle/>
          <a:p>
            <a:pPr eaLnBrk="1" hangingPunct="1"/>
            <a:r>
              <a:rPr lang="en-US" altLang="en-US" sz="3500" dirty="0"/>
              <a:t>A</a:t>
            </a:r>
          </a:p>
        </p:txBody>
      </p:sp>
      <p:sp>
        <p:nvSpPr>
          <p:cNvPr id="50" name="TextBox 49">
            <a:extLst>
              <a:ext uri="{FF2B5EF4-FFF2-40B4-BE49-F238E27FC236}">
                <a16:creationId xmlns:a16="http://schemas.microsoft.com/office/drawing/2014/main" id="{CF426230-46C8-405C-9015-99EF57762A2E}"/>
              </a:ext>
            </a:extLst>
          </p:cNvPr>
          <p:cNvSpPr txBox="1"/>
          <p:nvPr/>
        </p:nvSpPr>
        <p:spPr>
          <a:xfrm>
            <a:off x="2259496" y="189094"/>
            <a:ext cx="4607480" cy="400110"/>
          </a:xfrm>
          <a:prstGeom prst="rect">
            <a:avLst/>
          </a:prstGeom>
          <a:solidFill>
            <a:schemeClr val="accent1">
              <a:lumMod val="60000"/>
              <a:lumOff val="40000"/>
            </a:schemeClr>
          </a:solidFill>
        </p:spPr>
        <p:txBody>
          <a:bodyPr wrap="none" rtlCol="0">
            <a:spAutoFit/>
          </a:bodyPr>
          <a:lstStyle/>
          <a:p>
            <a:pPr algn="ctr"/>
            <a:r>
              <a:rPr lang="en-US" sz="2000" b="1" dirty="0"/>
              <a:t>Secondary Angle Closure Glaucoma</a:t>
            </a:r>
          </a:p>
        </p:txBody>
      </p:sp>
      <p:sp>
        <p:nvSpPr>
          <p:cNvPr id="2" name="TextBox 1">
            <a:extLst>
              <a:ext uri="{FF2B5EF4-FFF2-40B4-BE49-F238E27FC236}">
                <a16:creationId xmlns:a16="http://schemas.microsoft.com/office/drawing/2014/main" id="{A7E30BEC-923B-4C9A-A856-BDD0D882F6B8}"/>
              </a:ext>
            </a:extLst>
          </p:cNvPr>
          <p:cNvSpPr txBox="1"/>
          <p:nvPr/>
        </p:nvSpPr>
        <p:spPr>
          <a:xfrm>
            <a:off x="887305" y="2844119"/>
            <a:ext cx="1494320" cy="338554"/>
          </a:xfrm>
          <a:prstGeom prst="rect">
            <a:avLst/>
          </a:prstGeom>
          <a:noFill/>
        </p:spPr>
        <p:txBody>
          <a:bodyPr wrap="none" rtlCol="0">
            <a:spAutoFit/>
          </a:bodyPr>
          <a:lstStyle/>
          <a:p>
            <a:r>
              <a:rPr lang="en-US" sz="1600" dirty="0" err="1">
                <a:solidFill>
                  <a:schemeClr val="bg1">
                    <a:lumMod val="75000"/>
                  </a:schemeClr>
                </a:solidFill>
              </a:rPr>
              <a:t>Phacomorphic</a:t>
            </a:r>
            <a:endParaRPr lang="en-US" sz="1600" dirty="0">
              <a:solidFill>
                <a:schemeClr val="bg1">
                  <a:lumMod val="75000"/>
                </a:schemeClr>
              </a:solidFill>
            </a:endParaRPr>
          </a:p>
        </p:txBody>
      </p:sp>
      <p:sp>
        <p:nvSpPr>
          <p:cNvPr id="51" name="TextBox 50">
            <a:extLst>
              <a:ext uri="{FF2B5EF4-FFF2-40B4-BE49-F238E27FC236}">
                <a16:creationId xmlns:a16="http://schemas.microsoft.com/office/drawing/2014/main" id="{156069D4-340B-4160-A336-EBF73557CEE0}"/>
              </a:ext>
            </a:extLst>
          </p:cNvPr>
          <p:cNvSpPr txBox="1"/>
          <p:nvPr/>
        </p:nvSpPr>
        <p:spPr>
          <a:xfrm>
            <a:off x="884725" y="3175578"/>
            <a:ext cx="1402948" cy="338554"/>
          </a:xfrm>
          <a:prstGeom prst="rect">
            <a:avLst/>
          </a:prstGeom>
          <a:noFill/>
        </p:spPr>
        <p:txBody>
          <a:bodyPr wrap="none" rtlCol="0">
            <a:spAutoFit/>
          </a:bodyPr>
          <a:lstStyle/>
          <a:p>
            <a:r>
              <a:rPr lang="en-US" sz="1600" dirty="0">
                <a:solidFill>
                  <a:schemeClr val="bg1">
                    <a:lumMod val="75000"/>
                  </a:schemeClr>
                </a:solidFill>
              </a:rPr>
              <a:t>Ectopia </a:t>
            </a:r>
            <a:r>
              <a:rPr lang="en-US" sz="1600" dirty="0" err="1">
                <a:solidFill>
                  <a:schemeClr val="bg1">
                    <a:lumMod val="75000"/>
                  </a:schemeClr>
                </a:solidFill>
              </a:rPr>
              <a:t>lentis</a:t>
            </a:r>
            <a:endParaRPr lang="en-US" sz="1600" dirty="0">
              <a:solidFill>
                <a:schemeClr val="bg1">
                  <a:lumMod val="75000"/>
                </a:schemeClr>
              </a:solidFill>
            </a:endParaRPr>
          </a:p>
        </p:txBody>
      </p:sp>
      <p:cxnSp>
        <p:nvCxnSpPr>
          <p:cNvPr id="71" name="Straight Connector 70">
            <a:extLst>
              <a:ext uri="{FF2B5EF4-FFF2-40B4-BE49-F238E27FC236}">
                <a16:creationId xmlns:a16="http://schemas.microsoft.com/office/drawing/2014/main" id="{C104938D-BA8D-4E39-9D5F-9EE2012F2F3C}"/>
              </a:ext>
            </a:extLst>
          </p:cNvPr>
          <p:cNvCxnSpPr>
            <a:cxnSpLocks/>
          </p:cNvCxnSpPr>
          <p:nvPr/>
        </p:nvCxnSpPr>
        <p:spPr>
          <a:xfrm flipH="1">
            <a:off x="762665" y="3023488"/>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2A7E4E40-472F-4E50-8A7A-45C10FDD7171}"/>
              </a:ext>
            </a:extLst>
          </p:cNvPr>
          <p:cNvCxnSpPr>
            <a:cxnSpLocks/>
          </p:cNvCxnSpPr>
          <p:nvPr/>
        </p:nvCxnSpPr>
        <p:spPr>
          <a:xfrm flipH="1">
            <a:off x="762665" y="3347853"/>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C3924889-45B9-4383-9C9E-48F0A9C27AD8}"/>
              </a:ext>
            </a:extLst>
          </p:cNvPr>
          <p:cNvCxnSpPr>
            <a:cxnSpLocks/>
          </p:cNvCxnSpPr>
          <p:nvPr/>
        </p:nvCxnSpPr>
        <p:spPr>
          <a:xfrm flipH="1">
            <a:off x="748719" y="2838976"/>
            <a:ext cx="13947" cy="5088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 name="Straight Arrow Connector 5">
            <a:extLst>
              <a:ext uri="{FF2B5EF4-FFF2-40B4-BE49-F238E27FC236}">
                <a16:creationId xmlns:a16="http://schemas.microsoft.com/office/drawing/2014/main" id="{A3439F0C-5143-461F-8F3C-2E830785DEFC}"/>
              </a:ext>
            </a:extLst>
          </p:cNvPr>
          <p:cNvCxnSpPr>
            <a:stCxn id="50" idx="2"/>
          </p:cNvCxnSpPr>
          <p:nvPr/>
        </p:nvCxnSpPr>
        <p:spPr>
          <a:xfrm flipH="1">
            <a:off x="2971800" y="589204"/>
            <a:ext cx="1591436" cy="706196"/>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0" name="Straight Arrow Connector 9">
            <a:extLst>
              <a:ext uri="{FF2B5EF4-FFF2-40B4-BE49-F238E27FC236}">
                <a16:creationId xmlns:a16="http://schemas.microsoft.com/office/drawing/2014/main" id="{84DC796E-F6ED-4FBB-82D2-A260F480BF8A}"/>
              </a:ext>
            </a:extLst>
          </p:cNvPr>
          <p:cNvCxnSpPr>
            <a:cxnSpLocks/>
          </p:cNvCxnSpPr>
          <p:nvPr/>
        </p:nvCxnSpPr>
        <p:spPr>
          <a:xfrm>
            <a:off x="4572000" y="589204"/>
            <a:ext cx="1600200" cy="706196"/>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6" name="Straight Arrow Connector 25">
            <a:extLst>
              <a:ext uri="{FF2B5EF4-FFF2-40B4-BE49-F238E27FC236}">
                <a16:creationId xmlns:a16="http://schemas.microsoft.com/office/drawing/2014/main" id="{B70E0124-9B84-41A5-8D84-A66B7838A706}"/>
              </a:ext>
            </a:extLst>
          </p:cNvPr>
          <p:cNvCxnSpPr>
            <a:cxnSpLocks/>
          </p:cNvCxnSpPr>
          <p:nvPr/>
        </p:nvCxnSpPr>
        <p:spPr>
          <a:xfrm flipH="1">
            <a:off x="1159539" y="1828800"/>
            <a:ext cx="1290435" cy="478059"/>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28" name="Straight Arrow Connector 27">
            <a:extLst>
              <a:ext uri="{FF2B5EF4-FFF2-40B4-BE49-F238E27FC236}">
                <a16:creationId xmlns:a16="http://schemas.microsoft.com/office/drawing/2014/main" id="{567A4249-5C59-4416-8A8E-1C35913900AB}"/>
              </a:ext>
            </a:extLst>
          </p:cNvPr>
          <p:cNvCxnSpPr>
            <a:cxnSpLocks/>
          </p:cNvCxnSpPr>
          <p:nvPr/>
        </p:nvCxnSpPr>
        <p:spPr>
          <a:xfrm>
            <a:off x="2449973" y="1832208"/>
            <a:ext cx="1268784"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56" name="Text Box 6">
            <a:extLst>
              <a:ext uri="{FF2B5EF4-FFF2-40B4-BE49-F238E27FC236}">
                <a16:creationId xmlns:a16="http://schemas.microsoft.com/office/drawing/2014/main" id="{557983BD-9D64-49B9-A366-A08663B0451F}"/>
              </a:ext>
            </a:extLst>
          </p:cNvPr>
          <p:cNvSpPr txBox="1">
            <a:spLocks noChangeArrowheads="1"/>
          </p:cNvSpPr>
          <p:nvPr/>
        </p:nvSpPr>
        <p:spPr bwMode="auto">
          <a:xfrm>
            <a:off x="5029200" y="2356376"/>
            <a:ext cx="813043"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r" eaLnBrk="1" hangingPunct="1">
              <a:lnSpc>
                <a:spcPct val="80000"/>
              </a:lnSpc>
              <a:spcBef>
                <a:spcPct val="0"/>
              </a:spcBef>
              <a:buClrTx/>
              <a:buSzTx/>
              <a:buFontTx/>
              <a:buNone/>
            </a:pPr>
            <a:r>
              <a:rPr lang="en-US" altLang="en-US" sz="1800" dirty="0">
                <a:solidFill>
                  <a:schemeClr val="bg1">
                    <a:lumMod val="75000"/>
                  </a:schemeClr>
                </a:solidFill>
              </a:rPr>
              <a:t>‘Push’</a:t>
            </a:r>
          </a:p>
        </p:txBody>
      </p:sp>
      <p:sp>
        <p:nvSpPr>
          <p:cNvPr id="57" name="Text Box 14">
            <a:extLst>
              <a:ext uri="{FF2B5EF4-FFF2-40B4-BE49-F238E27FC236}">
                <a16:creationId xmlns:a16="http://schemas.microsoft.com/office/drawing/2014/main" id="{5DAFA1C1-3A29-4C27-A379-663FDD22E326}"/>
              </a:ext>
            </a:extLst>
          </p:cNvPr>
          <p:cNvSpPr txBox="1">
            <a:spLocks noChangeArrowheads="1"/>
          </p:cNvSpPr>
          <p:nvPr/>
        </p:nvSpPr>
        <p:spPr bwMode="auto">
          <a:xfrm>
            <a:off x="7620000" y="2365901"/>
            <a:ext cx="671979"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t>‘Pull’</a:t>
            </a:r>
          </a:p>
        </p:txBody>
      </p:sp>
      <p:cxnSp>
        <p:nvCxnSpPr>
          <p:cNvPr id="58" name="Straight Arrow Connector 57">
            <a:extLst>
              <a:ext uri="{FF2B5EF4-FFF2-40B4-BE49-F238E27FC236}">
                <a16:creationId xmlns:a16="http://schemas.microsoft.com/office/drawing/2014/main" id="{E874FEE9-46BD-46A3-90A3-DE7CC220FBFF}"/>
              </a:ext>
            </a:extLst>
          </p:cNvPr>
          <p:cNvCxnSpPr>
            <a:cxnSpLocks/>
          </p:cNvCxnSpPr>
          <p:nvPr/>
        </p:nvCxnSpPr>
        <p:spPr>
          <a:xfrm flipH="1">
            <a:off x="5867400" y="1828800"/>
            <a:ext cx="849775"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59" name="Straight Arrow Connector 58">
            <a:extLst>
              <a:ext uri="{FF2B5EF4-FFF2-40B4-BE49-F238E27FC236}">
                <a16:creationId xmlns:a16="http://schemas.microsoft.com/office/drawing/2014/main" id="{C370A4A1-FE96-4E70-B89E-839542A5E241}"/>
              </a:ext>
            </a:extLst>
          </p:cNvPr>
          <p:cNvCxnSpPr>
            <a:cxnSpLocks/>
          </p:cNvCxnSpPr>
          <p:nvPr/>
        </p:nvCxnSpPr>
        <p:spPr>
          <a:xfrm>
            <a:off x="6717173" y="1832208"/>
            <a:ext cx="902827" cy="474047"/>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62" name="Text Box 16">
            <a:extLst>
              <a:ext uri="{FF2B5EF4-FFF2-40B4-BE49-F238E27FC236}">
                <a16:creationId xmlns:a16="http://schemas.microsoft.com/office/drawing/2014/main" id="{33538067-0726-41B0-93FF-357EF00CA62D}"/>
              </a:ext>
            </a:extLst>
          </p:cNvPr>
          <p:cNvSpPr txBox="1">
            <a:spLocks noChangeArrowheads="1"/>
          </p:cNvSpPr>
          <p:nvPr/>
        </p:nvSpPr>
        <p:spPr bwMode="auto">
          <a:xfrm>
            <a:off x="8065437" y="2684785"/>
            <a:ext cx="628698"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b="1" dirty="0"/>
              <a:t>NVG</a:t>
            </a:r>
          </a:p>
        </p:txBody>
      </p:sp>
      <p:sp>
        <p:nvSpPr>
          <p:cNvPr id="70" name="Text Box 21">
            <a:extLst>
              <a:ext uri="{FF2B5EF4-FFF2-40B4-BE49-F238E27FC236}">
                <a16:creationId xmlns:a16="http://schemas.microsoft.com/office/drawing/2014/main" id="{86C32650-BE1F-4CC3-8DB5-0C136D877E6F}"/>
              </a:ext>
            </a:extLst>
          </p:cNvPr>
          <p:cNvSpPr txBox="1">
            <a:spLocks noChangeArrowheads="1"/>
          </p:cNvSpPr>
          <p:nvPr/>
        </p:nvSpPr>
        <p:spPr bwMode="auto">
          <a:xfrm>
            <a:off x="8070534" y="3048000"/>
            <a:ext cx="526106"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a:solidFill>
                  <a:schemeClr val="bg1">
                    <a:lumMod val="75000"/>
                  </a:schemeClr>
                </a:solidFill>
              </a:rPr>
              <a:t>ICE</a:t>
            </a:r>
          </a:p>
        </p:txBody>
      </p:sp>
      <p:sp>
        <p:nvSpPr>
          <p:cNvPr id="75" name="Text Box 45">
            <a:extLst>
              <a:ext uri="{FF2B5EF4-FFF2-40B4-BE49-F238E27FC236}">
                <a16:creationId xmlns:a16="http://schemas.microsoft.com/office/drawing/2014/main" id="{2B6EDA2D-8F55-4DFD-A225-8C03CE6FC7F3}"/>
              </a:ext>
            </a:extLst>
          </p:cNvPr>
          <p:cNvSpPr txBox="1">
            <a:spLocks noChangeArrowheads="1"/>
          </p:cNvSpPr>
          <p:nvPr/>
        </p:nvSpPr>
        <p:spPr bwMode="auto">
          <a:xfrm>
            <a:off x="8073162" y="3810000"/>
            <a:ext cx="1070837" cy="74635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ts val="1700"/>
              </a:lnSpc>
              <a:spcBef>
                <a:spcPct val="0"/>
              </a:spcBef>
              <a:buClrTx/>
              <a:buSzTx/>
              <a:buFontTx/>
              <a:buNone/>
            </a:pPr>
            <a:r>
              <a:rPr lang="en-US" altLang="en-US" sz="1600" dirty="0">
                <a:solidFill>
                  <a:schemeClr val="bg1">
                    <a:lumMod val="75000"/>
                  </a:schemeClr>
                </a:solidFill>
              </a:rPr>
              <a:t>Epithelial/ fibrous ingrowth</a:t>
            </a:r>
          </a:p>
        </p:txBody>
      </p:sp>
      <p:cxnSp>
        <p:nvCxnSpPr>
          <p:cNvPr id="77" name="Straight Connector 76">
            <a:extLst>
              <a:ext uri="{FF2B5EF4-FFF2-40B4-BE49-F238E27FC236}">
                <a16:creationId xmlns:a16="http://schemas.microsoft.com/office/drawing/2014/main" id="{FC090BD7-F2E1-4464-B57B-9CBE5874C89B}"/>
              </a:ext>
            </a:extLst>
          </p:cNvPr>
          <p:cNvCxnSpPr>
            <a:cxnSpLocks/>
          </p:cNvCxnSpPr>
          <p:nvPr/>
        </p:nvCxnSpPr>
        <p:spPr>
          <a:xfrm>
            <a:off x="7873969" y="2674448"/>
            <a:ext cx="7724" cy="128795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8" name="Straight Connector 77">
            <a:extLst>
              <a:ext uri="{FF2B5EF4-FFF2-40B4-BE49-F238E27FC236}">
                <a16:creationId xmlns:a16="http://schemas.microsoft.com/office/drawing/2014/main" id="{B1922ED5-C3D8-43D8-A00D-1D6BC9201DBA}"/>
              </a:ext>
            </a:extLst>
          </p:cNvPr>
          <p:cNvCxnSpPr/>
          <p:nvPr/>
        </p:nvCxnSpPr>
        <p:spPr>
          <a:xfrm flipH="1">
            <a:off x="7873968" y="2840262"/>
            <a:ext cx="24447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9" name="Straight Connector 78">
            <a:extLst>
              <a:ext uri="{FF2B5EF4-FFF2-40B4-BE49-F238E27FC236}">
                <a16:creationId xmlns:a16="http://schemas.microsoft.com/office/drawing/2014/main" id="{77019ED2-6D69-4A60-9D19-D4DB786EA3A0}"/>
              </a:ext>
            </a:extLst>
          </p:cNvPr>
          <p:cNvCxnSpPr/>
          <p:nvPr/>
        </p:nvCxnSpPr>
        <p:spPr>
          <a:xfrm flipH="1">
            <a:off x="7873968" y="3213518"/>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1" name="Straight Connector 80">
            <a:extLst>
              <a:ext uri="{FF2B5EF4-FFF2-40B4-BE49-F238E27FC236}">
                <a16:creationId xmlns:a16="http://schemas.microsoft.com/office/drawing/2014/main" id="{9796A12F-4125-4C05-8EE8-A388740C580D}"/>
              </a:ext>
            </a:extLst>
          </p:cNvPr>
          <p:cNvCxnSpPr/>
          <p:nvPr/>
        </p:nvCxnSpPr>
        <p:spPr>
          <a:xfrm flipH="1">
            <a:off x="7877837" y="3581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3" name="Straight Connector 82">
            <a:extLst>
              <a:ext uri="{FF2B5EF4-FFF2-40B4-BE49-F238E27FC236}">
                <a16:creationId xmlns:a16="http://schemas.microsoft.com/office/drawing/2014/main" id="{7FDC5F4B-9BF0-42AD-B8BB-2F2399BCF1E2}"/>
              </a:ext>
            </a:extLst>
          </p:cNvPr>
          <p:cNvCxnSpPr/>
          <p:nvPr/>
        </p:nvCxnSpPr>
        <p:spPr>
          <a:xfrm flipH="1">
            <a:off x="7881693" y="3962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93" name="Text Box 42">
            <a:extLst>
              <a:ext uri="{FF2B5EF4-FFF2-40B4-BE49-F238E27FC236}">
                <a16:creationId xmlns:a16="http://schemas.microsoft.com/office/drawing/2014/main" id="{53BAB77F-E061-4834-9068-34BDF78AD071}"/>
              </a:ext>
            </a:extLst>
          </p:cNvPr>
          <p:cNvSpPr txBox="1">
            <a:spLocks noChangeArrowheads="1"/>
          </p:cNvSpPr>
          <p:nvPr/>
        </p:nvSpPr>
        <p:spPr bwMode="auto">
          <a:xfrm>
            <a:off x="8111387" y="3429000"/>
            <a:ext cx="856196"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Flat AC</a:t>
            </a:r>
          </a:p>
        </p:txBody>
      </p:sp>
      <p:sp>
        <p:nvSpPr>
          <p:cNvPr id="100" name="Text Box 23">
            <a:extLst>
              <a:ext uri="{FF2B5EF4-FFF2-40B4-BE49-F238E27FC236}">
                <a16:creationId xmlns:a16="http://schemas.microsoft.com/office/drawing/2014/main" id="{D8F2FCFF-2984-4836-B000-9C5601A8EAAA}"/>
              </a:ext>
            </a:extLst>
          </p:cNvPr>
          <p:cNvSpPr txBox="1">
            <a:spLocks noChangeArrowheads="1"/>
          </p:cNvSpPr>
          <p:nvPr/>
        </p:nvSpPr>
        <p:spPr bwMode="auto">
          <a:xfrm>
            <a:off x="5530369" y="2667000"/>
            <a:ext cx="2143536"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Aqueous misdirection</a:t>
            </a:r>
          </a:p>
        </p:txBody>
      </p:sp>
      <p:cxnSp>
        <p:nvCxnSpPr>
          <p:cNvPr id="104" name="Straight Connector 103">
            <a:extLst>
              <a:ext uri="{FF2B5EF4-FFF2-40B4-BE49-F238E27FC236}">
                <a16:creationId xmlns:a16="http://schemas.microsoft.com/office/drawing/2014/main" id="{49D87D4A-E317-4446-9B95-5184CB3968F3}"/>
              </a:ext>
            </a:extLst>
          </p:cNvPr>
          <p:cNvCxnSpPr>
            <a:cxnSpLocks/>
          </p:cNvCxnSpPr>
          <p:nvPr/>
        </p:nvCxnSpPr>
        <p:spPr>
          <a:xfrm flipH="1">
            <a:off x="5316229" y="2667000"/>
            <a:ext cx="7397" cy="25314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5" name="Straight Connector 104">
            <a:extLst>
              <a:ext uri="{FF2B5EF4-FFF2-40B4-BE49-F238E27FC236}">
                <a16:creationId xmlns:a16="http://schemas.microsoft.com/office/drawing/2014/main" id="{F40B6D71-75A8-4A88-864D-00D14C2F710D}"/>
              </a:ext>
            </a:extLst>
          </p:cNvPr>
          <p:cNvCxnSpPr/>
          <p:nvPr/>
        </p:nvCxnSpPr>
        <p:spPr>
          <a:xfrm flipH="1">
            <a:off x="5323624" y="2832814"/>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6" name="Straight Connector 105">
            <a:extLst>
              <a:ext uri="{FF2B5EF4-FFF2-40B4-BE49-F238E27FC236}">
                <a16:creationId xmlns:a16="http://schemas.microsoft.com/office/drawing/2014/main" id="{010BF7B2-AA07-4DCF-822D-E2DB5CC0BF59}"/>
              </a:ext>
            </a:extLst>
          </p:cNvPr>
          <p:cNvCxnSpPr/>
          <p:nvPr/>
        </p:nvCxnSpPr>
        <p:spPr>
          <a:xfrm flipH="1">
            <a:off x="5323624" y="3360065"/>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a:extLst>
              <a:ext uri="{FF2B5EF4-FFF2-40B4-BE49-F238E27FC236}">
                <a16:creationId xmlns:a16="http://schemas.microsoft.com/office/drawing/2014/main" id="{BAC8035C-3999-4C31-93CD-6C0D2ADEB73B}"/>
              </a:ext>
            </a:extLst>
          </p:cNvPr>
          <p:cNvCxnSpPr/>
          <p:nvPr/>
        </p:nvCxnSpPr>
        <p:spPr>
          <a:xfrm flipH="1">
            <a:off x="5323536" y="3786938"/>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8" name="Straight Connector 107">
            <a:extLst>
              <a:ext uri="{FF2B5EF4-FFF2-40B4-BE49-F238E27FC236}">
                <a16:creationId xmlns:a16="http://schemas.microsoft.com/office/drawing/2014/main" id="{DB64CAEE-69B4-426A-8A5B-D1269DBF0F66}"/>
              </a:ext>
            </a:extLst>
          </p:cNvPr>
          <p:cNvCxnSpPr/>
          <p:nvPr/>
        </p:nvCxnSpPr>
        <p:spPr>
          <a:xfrm flipH="1">
            <a:off x="5327493" y="4249152"/>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12" name="Straight Connector 111">
            <a:extLst>
              <a:ext uri="{FF2B5EF4-FFF2-40B4-BE49-F238E27FC236}">
                <a16:creationId xmlns:a16="http://schemas.microsoft.com/office/drawing/2014/main" id="{99A16C30-4BE4-48E5-8B65-0C5F3039B8DC}"/>
              </a:ext>
            </a:extLst>
          </p:cNvPr>
          <p:cNvCxnSpPr/>
          <p:nvPr/>
        </p:nvCxnSpPr>
        <p:spPr>
          <a:xfrm flipH="1">
            <a:off x="5333455" y="51816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13" name="Text Box 42">
            <a:extLst>
              <a:ext uri="{FF2B5EF4-FFF2-40B4-BE49-F238E27FC236}">
                <a16:creationId xmlns:a16="http://schemas.microsoft.com/office/drawing/2014/main" id="{056DFFD9-3CA2-42E7-90FE-4F14522E3504}"/>
              </a:ext>
            </a:extLst>
          </p:cNvPr>
          <p:cNvSpPr txBox="1">
            <a:spLocks noChangeArrowheads="1"/>
          </p:cNvSpPr>
          <p:nvPr/>
        </p:nvSpPr>
        <p:spPr bwMode="auto">
          <a:xfrm>
            <a:off x="5533954" y="3623846"/>
            <a:ext cx="1563248"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Retinal surgery</a:t>
            </a:r>
          </a:p>
        </p:txBody>
      </p:sp>
      <p:sp>
        <p:nvSpPr>
          <p:cNvPr id="118" name="Text Box 47">
            <a:extLst>
              <a:ext uri="{FF2B5EF4-FFF2-40B4-BE49-F238E27FC236}">
                <a16:creationId xmlns:a16="http://schemas.microsoft.com/office/drawing/2014/main" id="{3F59D898-ECAD-49F0-9425-2A1BC8DDA7B5}"/>
              </a:ext>
            </a:extLst>
          </p:cNvPr>
          <p:cNvSpPr txBox="1">
            <a:spLocks noChangeArrowheads="1"/>
          </p:cNvSpPr>
          <p:nvPr/>
        </p:nvSpPr>
        <p:spPr bwMode="auto">
          <a:xfrm>
            <a:off x="5523688" y="4538246"/>
            <a:ext cx="1414170"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Drug-induced</a:t>
            </a:r>
          </a:p>
        </p:txBody>
      </p:sp>
      <p:sp>
        <p:nvSpPr>
          <p:cNvPr id="16" name="TextBox 15">
            <a:extLst>
              <a:ext uri="{FF2B5EF4-FFF2-40B4-BE49-F238E27FC236}">
                <a16:creationId xmlns:a16="http://schemas.microsoft.com/office/drawing/2014/main" id="{984E008D-FBBA-42B4-940E-EA26772E0161}"/>
              </a:ext>
            </a:extLst>
          </p:cNvPr>
          <p:cNvSpPr txBox="1"/>
          <p:nvPr/>
        </p:nvSpPr>
        <p:spPr>
          <a:xfrm>
            <a:off x="6230528" y="5257800"/>
            <a:ext cx="1326004" cy="369332"/>
          </a:xfrm>
          <a:prstGeom prst="rect">
            <a:avLst/>
          </a:prstGeom>
          <a:noFill/>
        </p:spPr>
        <p:txBody>
          <a:bodyPr wrap="none" rtlCol="0">
            <a:spAutoFit/>
          </a:bodyPr>
          <a:lstStyle/>
          <a:p>
            <a:pPr algn="ctr"/>
            <a:r>
              <a:rPr lang="en-US" dirty="0">
                <a:solidFill>
                  <a:schemeClr val="bg1">
                    <a:lumMod val="75000"/>
                  </a:schemeClr>
                </a:solidFill>
              </a:rPr>
              <a:t>Both/Either</a:t>
            </a:r>
          </a:p>
        </p:txBody>
      </p:sp>
      <p:cxnSp>
        <p:nvCxnSpPr>
          <p:cNvPr id="125" name="Straight Connector 124">
            <a:extLst>
              <a:ext uri="{FF2B5EF4-FFF2-40B4-BE49-F238E27FC236}">
                <a16:creationId xmlns:a16="http://schemas.microsoft.com/office/drawing/2014/main" id="{01138141-D318-4ED7-A7FE-D8F2155CE890}"/>
              </a:ext>
            </a:extLst>
          </p:cNvPr>
          <p:cNvCxnSpPr/>
          <p:nvPr/>
        </p:nvCxnSpPr>
        <p:spPr>
          <a:xfrm flipH="1">
            <a:off x="5334000" y="4724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52" name="Text Box 47">
            <a:extLst>
              <a:ext uri="{FF2B5EF4-FFF2-40B4-BE49-F238E27FC236}">
                <a16:creationId xmlns:a16="http://schemas.microsoft.com/office/drawing/2014/main" id="{E3578916-9804-473C-8F06-D4FA0BCEDFD0}"/>
              </a:ext>
            </a:extLst>
          </p:cNvPr>
          <p:cNvSpPr txBox="1">
            <a:spLocks noChangeArrowheads="1"/>
          </p:cNvSpPr>
          <p:nvPr/>
        </p:nvSpPr>
        <p:spPr bwMode="auto">
          <a:xfrm>
            <a:off x="5543446" y="4055146"/>
            <a:ext cx="1619354"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err="1">
                <a:solidFill>
                  <a:schemeClr val="bg1">
                    <a:lumMod val="75000"/>
                  </a:schemeClr>
                </a:solidFill>
              </a:rPr>
              <a:t>Nanophthalmos</a:t>
            </a:r>
            <a:endParaRPr lang="en-US" altLang="en-US" sz="1600" dirty="0">
              <a:solidFill>
                <a:schemeClr val="bg1">
                  <a:lumMod val="75000"/>
                </a:schemeClr>
              </a:solidFill>
            </a:endParaRPr>
          </a:p>
        </p:txBody>
      </p:sp>
      <p:sp>
        <p:nvSpPr>
          <p:cNvPr id="53" name="Text Box 45">
            <a:extLst>
              <a:ext uri="{FF2B5EF4-FFF2-40B4-BE49-F238E27FC236}">
                <a16:creationId xmlns:a16="http://schemas.microsoft.com/office/drawing/2014/main" id="{57D1A14F-68FE-47D2-983C-1A879D66A9DC}"/>
              </a:ext>
            </a:extLst>
          </p:cNvPr>
          <p:cNvSpPr txBox="1">
            <a:spLocks noChangeArrowheads="1"/>
          </p:cNvSpPr>
          <p:nvPr/>
        </p:nvSpPr>
        <p:spPr bwMode="auto">
          <a:xfrm>
            <a:off x="5523688" y="5013493"/>
            <a:ext cx="582211"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PFV</a:t>
            </a:r>
          </a:p>
        </p:txBody>
      </p:sp>
      <p:sp>
        <p:nvSpPr>
          <p:cNvPr id="54" name="Text Box 42">
            <a:extLst>
              <a:ext uri="{FF2B5EF4-FFF2-40B4-BE49-F238E27FC236}">
                <a16:creationId xmlns:a16="http://schemas.microsoft.com/office/drawing/2014/main" id="{E1E37D2C-2C52-446B-843B-01E64990D3EC}"/>
              </a:ext>
            </a:extLst>
          </p:cNvPr>
          <p:cNvSpPr txBox="1">
            <a:spLocks noChangeArrowheads="1"/>
          </p:cNvSpPr>
          <p:nvPr/>
        </p:nvSpPr>
        <p:spPr bwMode="auto">
          <a:xfrm>
            <a:off x="5551406" y="3192546"/>
            <a:ext cx="2276072"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ERD/choroidal effusion</a:t>
            </a:r>
          </a:p>
        </p:txBody>
      </p:sp>
      <p:sp>
        <p:nvSpPr>
          <p:cNvPr id="3" name="Oval 2">
            <a:extLst>
              <a:ext uri="{FF2B5EF4-FFF2-40B4-BE49-F238E27FC236}">
                <a16:creationId xmlns:a16="http://schemas.microsoft.com/office/drawing/2014/main" id="{7D027388-F860-4250-9D31-41DB5EB864E5}"/>
              </a:ext>
            </a:extLst>
          </p:cNvPr>
          <p:cNvSpPr/>
          <p:nvPr/>
        </p:nvSpPr>
        <p:spPr>
          <a:xfrm>
            <a:off x="8034589" y="2679833"/>
            <a:ext cx="671979" cy="338554"/>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TextBox 45">
            <a:extLst>
              <a:ext uri="{FF2B5EF4-FFF2-40B4-BE49-F238E27FC236}">
                <a16:creationId xmlns:a16="http://schemas.microsoft.com/office/drawing/2014/main" id="{404AE9CF-785E-4964-AF50-F6F095A7E65B}"/>
              </a:ext>
            </a:extLst>
          </p:cNvPr>
          <p:cNvSpPr txBox="1"/>
          <p:nvPr/>
        </p:nvSpPr>
        <p:spPr>
          <a:xfrm>
            <a:off x="609600" y="1554063"/>
            <a:ext cx="7034674" cy="4770537"/>
          </a:xfrm>
          <a:prstGeom prst="rect">
            <a:avLst/>
          </a:prstGeom>
          <a:solidFill>
            <a:schemeClr val="accent1">
              <a:lumMod val="40000"/>
              <a:lumOff val="60000"/>
            </a:schemeClr>
          </a:solidFill>
        </p:spPr>
        <p:txBody>
          <a:bodyPr wrap="square" rtlCol="0">
            <a:spAutoFit/>
          </a:bodyPr>
          <a:lstStyle/>
          <a:p>
            <a:r>
              <a:rPr lang="en-US" sz="1600" i="1" dirty="0">
                <a:solidFill>
                  <a:schemeClr val="bg1">
                    <a:lumMod val="75000"/>
                  </a:schemeClr>
                </a:solidFill>
              </a:rPr>
              <a:t>Neovascularization of what structure causes neovascular glaucoma (NVG)?</a:t>
            </a:r>
          </a:p>
          <a:p>
            <a:r>
              <a:rPr lang="en-US" sz="1600" b="1" dirty="0">
                <a:solidFill>
                  <a:srgbClr val="0000FF"/>
                </a:solidFill>
              </a:rPr>
              <a:t>Neovascularization of the angle (NVA) </a:t>
            </a:r>
            <a:endParaRPr lang="en-US" sz="1600" b="1" dirty="0">
              <a:solidFill>
                <a:schemeClr val="accent1">
                  <a:lumMod val="40000"/>
                  <a:lumOff val="60000"/>
                </a:schemeClr>
              </a:solidFill>
            </a:endParaRPr>
          </a:p>
          <a:p>
            <a:endParaRPr lang="en-US" sz="1600" dirty="0">
              <a:solidFill>
                <a:schemeClr val="accent1">
                  <a:lumMod val="40000"/>
                  <a:lumOff val="60000"/>
                </a:schemeClr>
              </a:solidFill>
            </a:endParaRPr>
          </a:p>
          <a:p>
            <a:r>
              <a:rPr lang="en-US" sz="1600" i="1" dirty="0">
                <a:solidFill>
                  <a:schemeClr val="accent1">
                    <a:lumMod val="40000"/>
                    <a:lumOff val="60000"/>
                  </a:schemeClr>
                </a:solidFill>
              </a:rPr>
              <a:t>How does NVA lead to angle-closure glaucoma?</a:t>
            </a:r>
          </a:p>
          <a:p>
            <a:r>
              <a:rPr lang="en-US" sz="1600" dirty="0">
                <a:solidFill>
                  <a:schemeClr val="accent1">
                    <a:lumMod val="40000"/>
                    <a:lumOff val="60000"/>
                  </a:schemeClr>
                </a:solidFill>
              </a:rPr>
              <a:t>The NVA vessels don’t ride solo; rather, they are accompanied by contractile elements (</a:t>
            </a:r>
            <a:r>
              <a:rPr lang="en-US" sz="1600" dirty="0" err="1">
                <a:solidFill>
                  <a:schemeClr val="accent1">
                    <a:lumMod val="40000"/>
                    <a:lumOff val="60000"/>
                  </a:schemeClr>
                </a:solidFill>
              </a:rPr>
              <a:t>eg</a:t>
            </a:r>
            <a:r>
              <a:rPr lang="en-US" sz="1600" dirty="0">
                <a:solidFill>
                  <a:schemeClr val="accent1">
                    <a:lumMod val="40000"/>
                    <a:lumOff val="60000"/>
                  </a:schemeClr>
                </a:solidFill>
              </a:rPr>
              <a:t>, fibroblasts). Along with the neo vessels, these elements will establish a network that crosses from the peripheral iris to the peripheral cornea. Once established, contractile elements </a:t>
            </a:r>
            <a:r>
              <a:rPr lang="en-US" sz="1600" dirty="0" err="1">
                <a:solidFill>
                  <a:schemeClr val="accent1">
                    <a:lumMod val="40000"/>
                    <a:lumOff val="60000"/>
                  </a:schemeClr>
                </a:solidFill>
              </a:rPr>
              <a:t>gonna</a:t>
            </a:r>
            <a:r>
              <a:rPr lang="en-US" sz="1600" dirty="0">
                <a:solidFill>
                  <a:schemeClr val="accent1">
                    <a:lumMod val="40000"/>
                    <a:lumOff val="60000"/>
                  </a:schemeClr>
                </a:solidFill>
              </a:rPr>
              <a:t> contract, and when they do, they pull the iris up against the angle, rendering it closed. </a:t>
            </a:r>
          </a:p>
          <a:p>
            <a:r>
              <a:rPr lang="en-US" sz="1600" i="1" dirty="0">
                <a:solidFill>
                  <a:schemeClr val="accent1">
                    <a:lumMod val="40000"/>
                    <a:lumOff val="60000"/>
                  </a:schemeClr>
                </a:solidFill>
              </a:rPr>
              <a:t> </a:t>
            </a:r>
          </a:p>
          <a:p>
            <a:r>
              <a:rPr lang="en-US" sz="1600" i="1" dirty="0">
                <a:solidFill>
                  <a:schemeClr val="accent1">
                    <a:lumMod val="40000"/>
                    <a:lumOff val="60000"/>
                  </a:schemeClr>
                </a:solidFill>
              </a:rPr>
              <a:t>What two-word phrase (</a:t>
            </a:r>
            <a:r>
              <a:rPr lang="en-US" sz="1600" b="1" dirty="0">
                <a:solidFill>
                  <a:schemeClr val="accent1">
                    <a:lumMod val="40000"/>
                    <a:lumOff val="60000"/>
                  </a:schemeClr>
                </a:solidFill>
              </a:rPr>
              <a:t>not</a:t>
            </a:r>
            <a:r>
              <a:rPr lang="en-US" sz="1600" i="1" dirty="0">
                <a:solidFill>
                  <a:schemeClr val="accent1">
                    <a:lumMod val="40000"/>
                    <a:lumOff val="60000"/>
                  </a:schemeClr>
                </a:solidFill>
              </a:rPr>
              <a:t> ‘diabetic retinopathy’--think more generally) describes the fundamental cause of most cases of NVG?</a:t>
            </a:r>
          </a:p>
          <a:p>
            <a:r>
              <a:rPr lang="en-US" sz="1600" dirty="0">
                <a:solidFill>
                  <a:schemeClr val="accent1">
                    <a:lumMod val="40000"/>
                    <a:lumOff val="60000"/>
                  </a:schemeClr>
                </a:solidFill>
              </a:rPr>
              <a:t>‘Retinal ischemia’</a:t>
            </a:r>
          </a:p>
          <a:p>
            <a:endParaRPr lang="en-US" sz="1600" dirty="0">
              <a:solidFill>
                <a:schemeClr val="accent1">
                  <a:lumMod val="40000"/>
                  <a:lumOff val="60000"/>
                </a:schemeClr>
              </a:solidFill>
            </a:endParaRPr>
          </a:p>
          <a:p>
            <a:r>
              <a:rPr lang="en-US" sz="1600" i="1" dirty="0">
                <a:solidFill>
                  <a:schemeClr val="accent1">
                    <a:lumMod val="40000"/>
                    <a:lumOff val="60000"/>
                  </a:schemeClr>
                </a:solidFill>
              </a:rPr>
              <a:t>How does retinal ischemia lead to NVI and NVA? </a:t>
            </a:r>
          </a:p>
          <a:p>
            <a:r>
              <a:rPr lang="en-US" sz="1600" dirty="0">
                <a:solidFill>
                  <a:schemeClr val="accent1">
                    <a:lumMod val="40000"/>
                    <a:lumOff val="60000"/>
                  </a:schemeClr>
                </a:solidFill>
              </a:rPr>
              <a:t>In a desperate attempt to acquire the oxygen they’re lacking, the ischemic retinal cells release the signaling molecule  </a:t>
            </a:r>
            <a:r>
              <a:rPr lang="en-US" sz="1600" b="1" dirty="0">
                <a:solidFill>
                  <a:schemeClr val="accent1">
                    <a:lumMod val="40000"/>
                    <a:lumOff val="60000"/>
                  </a:schemeClr>
                </a:solidFill>
              </a:rPr>
              <a:t>VEGF</a:t>
            </a:r>
            <a:r>
              <a:rPr lang="en-US" sz="1600" dirty="0">
                <a:solidFill>
                  <a:schemeClr val="accent1">
                    <a:lumMod val="40000"/>
                    <a:lumOff val="60000"/>
                  </a:schemeClr>
                </a:solidFill>
              </a:rPr>
              <a:t> , a potent inducer of new blood vessel formation. This VEGF diffuses from the vitreous cavity into the anterior segment, where it induces the NVI/NVA process.</a:t>
            </a:r>
          </a:p>
        </p:txBody>
      </p:sp>
      <p:sp>
        <p:nvSpPr>
          <p:cNvPr id="47" name="TextBox 46">
            <a:extLst>
              <a:ext uri="{FF2B5EF4-FFF2-40B4-BE49-F238E27FC236}">
                <a16:creationId xmlns:a16="http://schemas.microsoft.com/office/drawing/2014/main" id="{4D5533C2-F6B1-4632-B887-BA6863C4C189}"/>
              </a:ext>
            </a:extLst>
          </p:cNvPr>
          <p:cNvSpPr txBox="1"/>
          <p:nvPr/>
        </p:nvSpPr>
        <p:spPr>
          <a:xfrm>
            <a:off x="185999" y="2215352"/>
            <a:ext cx="6139642" cy="2031325"/>
          </a:xfrm>
          <a:prstGeom prst="rect">
            <a:avLst/>
          </a:prstGeom>
          <a:solidFill>
            <a:schemeClr val="accent6">
              <a:lumMod val="40000"/>
              <a:lumOff val="60000"/>
            </a:schemeClr>
          </a:solidFill>
        </p:spPr>
        <p:txBody>
          <a:bodyPr wrap="square" rtlCol="0">
            <a:spAutoFit/>
          </a:bodyPr>
          <a:lstStyle/>
          <a:p>
            <a:r>
              <a:rPr lang="en-US" sz="1400" i="1" dirty="0">
                <a:solidFill>
                  <a:srgbClr val="0000FF"/>
                </a:solidFill>
              </a:rPr>
              <a:t>Neovascularization of what structure typically precedes and leads to NVA?</a:t>
            </a:r>
          </a:p>
          <a:p>
            <a:r>
              <a:rPr lang="en-US" sz="1400" dirty="0">
                <a:solidFill>
                  <a:srgbClr val="0000FF"/>
                </a:solidFill>
              </a:rPr>
              <a:t>Neovascularization of the </a:t>
            </a:r>
            <a:r>
              <a:rPr lang="en-US" sz="1400" b="1" dirty="0">
                <a:solidFill>
                  <a:srgbClr val="0000FF"/>
                </a:solidFill>
              </a:rPr>
              <a:t>iris</a:t>
            </a:r>
            <a:r>
              <a:rPr lang="en-US" sz="1400" dirty="0">
                <a:solidFill>
                  <a:srgbClr val="0000FF"/>
                </a:solidFill>
              </a:rPr>
              <a:t> (NVI) </a:t>
            </a:r>
          </a:p>
          <a:p>
            <a:endParaRPr lang="en-US" sz="1400" i="1" dirty="0">
              <a:solidFill>
                <a:srgbClr val="0000FF"/>
              </a:solidFill>
            </a:endParaRPr>
          </a:p>
          <a:p>
            <a:r>
              <a:rPr lang="en-US" sz="1400" i="1" dirty="0">
                <a:solidFill>
                  <a:srgbClr val="0000FF"/>
                </a:solidFill>
              </a:rPr>
              <a:t>Where on the iris does NVI typically first appear? </a:t>
            </a:r>
            <a:r>
              <a:rPr lang="en-US" sz="1400" i="1" dirty="0">
                <a:solidFill>
                  <a:schemeClr val="accent6">
                    <a:lumMod val="40000"/>
                    <a:lumOff val="60000"/>
                  </a:schemeClr>
                </a:solidFill>
              </a:rPr>
              <a:t>What does it look like?</a:t>
            </a:r>
          </a:p>
          <a:p>
            <a:r>
              <a:rPr lang="en-US" sz="1400" dirty="0">
                <a:solidFill>
                  <a:srgbClr val="0000FF"/>
                </a:solidFill>
              </a:rPr>
              <a:t>At the pupillary margin</a:t>
            </a:r>
            <a:r>
              <a:rPr lang="en-US" sz="1400" dirty="0">
                <a:solidFill>
                  <a:schemeClr val="accent6">
                    <a:lumMod val="40000"/>
                    <a:lumOff val="60000"/>
                  </a:schemeClr>
                </a:solidFill>
              </a:rPr>
              <a:t>. As small ‘tufts’ of vessels.</a:t>
            </a:r>
          </a:p>
          <a:p>
            <a:endParaRPr lang="en-US" sz="1400" i="1" dirty="0">
              <a:solidFill>
                <a:schemeClr val="accent6">
                  <a:lumMod val="40000"/>
                  <a:lumOff val="60000"/>
                </a:schemeClr>
              </a:solidFill>
            </a:endParaRPr>
          </a:p>
          <a:p>
            <a:r>
              <a:rPr lang="en-US" sz="1400" i="1" dirty="0">
                <a:solidFill>
                  <a:schemeClr val="accent6">
                    <a:lumMod val="40000"/>
                    <a:lumOff val="60000"/>
                  </a:schemeClr>
                </a:solidFill>
              </a:rPr>
              <a:t>As it develops further, how does it grow (</a:t>
            </a:r>
            <a:r>
              <a:rPr lang="en-US" sz="1400" i="1" dirty="0" err="1">
                <a:solidFill>
                  <a:schemeClr val="accent6">
                    <a:lumMod val="40000"/>
                    <a:lumOff val="60000"/>
                  </a:schemeClr>
                </a:solidFill>
              </a:rPr>
              <a:t>ie</a:t>
            </a:r>
            <a:r>
              <a:rPr lang="en-US" sz="1400" i="1" dirty="0">
                <a:solidFill>
                  <a:schemeClr val="accent6">
                    <a:lumMod val="40000"/>
                    <a:lumOff val="60000"/>
                  </a:schemeClr>
                </a:solidFill>
              </a:rPr>
              <a:t>, direction, and course)?</a:t>
            </a:r>
          </a:p>
          <a:p>
            <a:r>
              <a:rPr lang="en-US" sz="1400" dirty="0">
                <a:solidFill>
                  <a:schemeClr val="accent6">
                    <a:lumMod val="40000"/>
                    <a:lumOff val="60000"/>
                  </a:schemeClr>
                </a:solidFill>
              </a:rPr>
              <a:t>In a meandering fashion toward the angle (normal iris vessels typically run in a rather direct radial fashion)</a:t>
            </a:r>
          </a:p>
        </p:txBody>
      </p:sp>
    </p:spTree>
    <p:extLst>
      <p:ext uri="{BB962C8B-B14F-4D97-AF65-F5344CB8AC3E}">
        <p14:creationId xmlns:p14="http://schemas.microsoft.com/office/powerpoint/2010/main" val="372816388"/>
      </p:ext>
    </p:extLst>
  </p:cSld>
  <p:clrMapOvr>
    <a:masterClrMapping/>
  </p:clrMapOvr>
</p:sld>
</file>

<file path=ppt/slides/slide2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Straight Arrow Connector 12">
            <a:extLst>
              <a:ext uri="{FF2B5EF4-FFF2-40B4-BE49-F238E27FC236}">
                <a16:creationId xmlns:a16="http://schemas.microsoft.com/office/drawing/2014/main" id="{A6DE2085-829C-480C-9216-69D6039C0A37}"/>
              </a:ext>
            </a:extLst>
          </p:cNvPr>
          <p:cNvCxnSpPr>
            <a:cxnSpLocks/>
          </p:cNvCxnSpPr>
          <p:nvPr/>
        </p:nvCxnSpPr>
        <p:spPr>
          <a:xfrm>
            <a:off x="6717173" y="1828800"/>
            <a:ext cx="0" cy="3462754"/>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43014" name="Text Box 6"/>
          <p:cNvSpPr txBox="1">
            <a:spLocks noChangeArrowheads="1"/>
          </p:cNvSpPr>
          <p:nvPr/>
        </p:nvSpPr>
        <p:spPr bwMode="auto">
          <a:xfrm>
            <a:off x="533400" y="2356376"/>
            <a:ext cx="1005403"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Lens-</a:t>
            </a:r>
          </a:p>
          <a:p>
            <a:pPr algn="ctr" eaLnBrk="1" hangingPunct="1">
              <a:lnSpc>
                <a:spcPct val="80000"/>
              </a:lnSpc>
              <a:spcBef>
                <a:spcPct val="0"/>
              </a:spcBef>
              <a:buClrTx/>
              <a:buSzTx/>
              <a:buFontTx/>
              <a:buNone/>
            </a:pPr>
            <a:r>
              <a:rPr lang="en-US" altLang="en-US" sz="1800" dirty="0">
                <a:solidFill>
                  <a:schemeClr val="bg1">
                    <a:lumMod val="75000"/>
                  </a:schemeClr>
                </a:solidFill>
              </a:rPr>
              <a:t>Induced</a:t>
            </a:r>
          </a:p>
        </p:txBody>
      </p:sp>
      <p:sp>
        <p:nvSpPr>
          <p:cNvPr id="43017" name="Text Box 14"/>
          <p:cNvSpPr txBox="1">
            <a:spLocks noChangeArrowheads="1"/>
          </p:cNvSpPr>
          <p:nvPr/>
        </p:nvSpPr>
        <p:spPr bwMode="auto">
          <a:xfrm>
            <a:off x="3026498" y="2365901"/>
            <a:ext cx="1633781"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Aphakic/</a:t>
            </a:r>
          </a:p>
          <a:p>
            <a:pPr algn="ctr" eaLnBrk="1" hangingPunct="1">
              <a:lnSpc>
                <a:spcPct val="80000"/>
              </a:lnSpc>
              <a:spcBef>
                <a:spcPct val="0"/>
              </a:spcBef>
              <a:buClrTx/>
              <a:buSzTx/>
              <a:buFontTx/>
              <a:buNone/>
            </a:pPr>
            <a:r>
              <a:rPr lang="en-US" altLang="en-US" sz="1800" dirty="0" err="1">
                <a:solidFill>
                  <a:schemeClr val="bg1">
                    <a:lumMod val="75000"/>
                  </a:schemeClr>
                </a:solidFill>
              </a:rPr>
              <a:t>Pseudophakic</a:t>
            </a:r>
            <a:endParaRPr lang="en-US" altLang="en-US" sz="1800" dirty="0">
              <a:solidFill>
                <a:schemeClr val="bg1">
                  <a:lumMod val="75000"/>
                </a:schemeClr>
              </a:solidFill>
            </a:endParaRPr>
          </a:p>
        </p:txBody>
      </p:sp>
      <p:sp>
        <p:nvSpPr>
          <p:cNvPr id="43031" name="Text Box 35"/>
          <p:cNvSpPr txBox="1">
            <a:spLocks noChangeArrowheads="1"/>
          </p:cNvSpPr>
          <p:nvPr/>
        </p:nvSpPr>
        <p:spPr bwMode="auto">
          <a:xfrm>
            <a:off x="1190847" y="1295400"/>
            <a:ext cx="2473754"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solidFill>
                  <a:schemeClr val="bg1">
                    <a:lumMod val="75000"/>
                  </a:schemeClr>
                </a:solidFill>
              </a:rPr>
              <a:t>w/ Pupillary Block</a:t>
            </a:r>
          </a:p>
        </p:txBody>
      </p:sp>
      <p:sp>
        <p:nvSpPr>
          <p:cNvPr id="43032" name="Text Box 36"/>
          <p:cNvSpPr txBox="1">
            <a:spLocks noChangeArrowheads="1"/>
          </p:cNvSpPr>
          <p:nvPr/>
        </p:nvSpPr>
        <p:spPr bwMode="auto">
          <a:xfrm>
            <a:off x="5181600" y="1295400"/>
            <a:ext cx="2630848"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t>w/o Pupillary Block</a:t>
            </a:r>
          </a:p>
        </p:txBody>
      </p:sp>
      <p:sp>
        <p:nvSpPr>
          <p:cNvPr id="49" name="Rectangle 2">
            <a:extLst>
              <a:ext uri="{FF2B5EF4-FFF2-40B4-BE49-F238E27FC236}">
                <a16:creationId xmlns:a16="http://schemas.microsoft.com/office/drawing/2014/main" id="{240EE5BF-F7D2-4FC8-A5DD-F6B5423153C6}"/>
              </a:ext>
            </a:extLst>
          </p:cNvPr>
          <p:cNvSpPr>
            <a:spLocks noGrp="1" noChangeArrowheads="1"/>
          </p:cNvSpPr>
          <p:nvPr>
            <p:ph type="title"/>
          </p:nvPr>
        </p:nvSpPr>
        <p:spPr>
          <a:xfrm>
            <a:off x="457200" y="304800"/>
            <a:ext cx="7543800" cy="563562"/>
          </a:xfrm>
        </p:spPr>
        <p:txBody>
          <a:bodyPr/>
          <a:lstStyle/>
          <a:p>
            <a:pPr eaLnBrk="1" hangingPunct="1"/>
            <a:r>
              <a:rPr lang="en-US" altLang="en-US" sz="3500" dirty="0"/>
              <a:t>Q</a:t>
            </a:r>
          </a:p>
        </p:txBody>
      </p:sp>
      <p:sp>
        <p:nvSpPr>
          <p:cNvPr id="50" name="TextBox 49">
            <a:extLst>
              <a:ext uri="{FF2B5EF4-FFF2-40B4-BE49-F238E27FC236}">
                <a16:creationId xmlns:a16="http://schemas.microsoft.com/office/drawing/2014/main" id="{CF426230-46C8-405C-9015-99EF57762A2E}"/>
              </a:ext>
            </a:extLst>
          </p:cNvPr>
          <p:cNvSpPr txBox="1"/>
          <p:nvPr/>
        </p:nvSpPr>
        <p:spPr>
          <a:xfrm>
            <a:off x="2259496" y="189094"/>
            <a:ext cx="4607480" cy="400110"/>
          </a:xfrm>
          <a:prstGeom prst="rect">
            <a:avLst/>
          </a:prstGeom>
          <a:solidFill>
            <a:schemeClr val="accent1">
              <a:lumMod val="60000"/>
              <a:lumOff val="40000"/>
            </a:schemeClr>
          </a:solidFill>
        </p:spPr>
        <p:txBody>
          <a:bodyPr wrap="none" rtlCol="0">
            <a:spAutoFit/>
          </a:bodyPr>
          <a:lstStyle/>
          <a:p>
            <a:pPr algn="ctr"/>
            <a:r>
              <a:rPr lang="en-US" sz="2000" b="1" dirty="0"/>
              <a:t>Secondary Angle Closure Glaucoma</a:t>
            </a:r>
          </a:p>
        </p:txBody>
      </p:sp>
      <p:sp>
        <p:nvSpPr>
          <p:cNvPr id="2" name="TextBox 1">
            <a:extLst>
              <a:ext uri="{FF2B5EF4-FFF2-40B4-BE49-F238E27FC236}">
                <a16:creationId xmlns:a16="http://schemas.microsoft.com/office/drawing/2014/main" id="{A7E30BEC-923B-4C9A-A856-BDD0D882F6B8}"/>
              </a:ext>
            </a:extLst>
          </p:cNvPr>
          <p:cNvSpPr txBox="1"/>
          <p:nvPr/>
        </p:nvSpPr>
        <p:spPr>
          <a:xfrm>
            <a:off x="887305" y="2844119"/>
            <a:ext cx="1494320" cy="338554"/>
          </a:xfrm>
          <a:prstGeom prst="rect">
            <a:avLst/>
          </a:prstGeom>
          <a:noFill/>
        </p:spPr>
        <p:txBody>
          <a:bodyPr wrap="none" rtlCol="0">
            <a:spAutoFit/>
          </a:bodyPr>
          <a:lstStyle/>
          <a:p>
            <a:r>
              <a:rPr lang="en-US" sz="1600" dirty="0" err="1">
                <a:solidFill>
                  <a:schemeClr val="bg1">
                    <a:lumMod val="75000"/>
                  </a:schemeClr>
                </a:solidFill>
              </a:rPr>
              <a:t>Phacomorphic</a:t>
            </a:r>
            <a:endParaRPr lang="en-US" sz="1600" dirty="0">
              <a:solidFill>
                <a:schemeClr val="bg1">
                  <a:lumMod val="75000"/>
                </a:schemeClr>
              </a:solidFill>
            </a:endParaRPr>
          </a:p>
        </p:txBody>
      </p:sp>
      <p:sp>
        <p:nvSpPr>
          <p:cNvPr id="51" name="TextBox 50">
            <a:extLst>
              <a:ext uri="{FF2B5EF4-FFF2-40B4-BE49-F238E27FC236}">
                <a16:creationId xmlns:a16="http://schemas.microsoft.com/office/drawing/2014/main" id="{156069D4-340B-4160-A336-EBF73557CEE0}"/>
              </a:ext>
            </a:extLst>
          </p:cNvPr>
          <p:cNvSpPr txBox="1"/>
          <p:nvPr/>
        </p:nvSpPr>
        <p:spPr>
          <a:xfrm>
            <a:off x="884725" y="3175578"/>
            <a:ext cx="1402948" cy="338554"/>
          </a:xfrm>
          <a:prstGeom prst="rect">
            <a:avLst/>
          </a:prstGeom>
          <a:noFill/>
        </p:spPr>
        <p:txBody>
          <a:bodyPr wrap="none" rtlCol="0">
            <a:spAutoFit/>
          </a:bodyPr>
          <a:lstStyle/>
          <a:p>
            <a:r>
              <a:rPr lang="en-US" sz="1600" dirty="0">
                <a:solidFill>
                  <a:schemeClr val="bg1">
                    <a:lumMod val="75000"/>
                  </a:schemeClr>
                </a:solidFill>
              </a:rPr>
              <a:t>Ectopia </a:t>
            </a:r>
            <a:r>
              <a:rPr lang="en-US" sz="1600" dirty="0" err="1">
                <a:solidFill>
                  <a:schemeClr val="bg1">
                    <a:lumMod val="75000"/>
                  </a:schemeClr>
                </a:solidFill>
              </a:rPr>
              <a:t>lentis</a:t>
            </a:r>
            <a:endParaRPr lang="en-US" sz="1600" dirty="0">
              <a:solidFill>
                <a:schemeClr val="bg1">
                  <a:lumMod val="75000"/>
                </a:schemeClr>
              </a:solidFill>
            </a:endParaRPr>
          </a:p>
        </p:txBody>
      </p:sp>
      <p:cxnSp>
        <p:nvCxnSpPr>
          <p:cNvPr id="71" name="Straight Connector 70">
            <a:extLst>
              <a:ext uri="{FF2B5EF4-FFF2-40B4-BE49-F238E27FC236}">
                <a16:creationId xmlns:a16="http://schemas.microsoft.com/office/drawing/2014/main" id="{C104938D-BA8D-4E39-9D5F-9EE2012F2F3C}"/>
              </a:ext>
            </a:extLst>
          </p:cNvPr>
          <p:cNvCxnSpPr>
            <a:cxnSpLocks/>
          </p:cNvCxnSpPr>
          <p:nvPr/>
        </p:nvCxnSpPr>
        <p:spPr>
          <a:xfrm flipH="1">
            <a:off x="762665" y="3023488"/>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2A7E4E40-472F-4E50-8A7A-45C10FDD7171}"/>
              </a:ext>
            </a:extLst>
          </p:cNvPr>
          <p:cNvCxnSpPr>
            <a:cxnSpLocks/>
          </p:cNvCxnSpPr>
          <p:nvPr/>
        </p:nvCxnSpPr>
        <p:spPr>
          <a:xfrm flipH="1">
            <a:off x="762665" y="3347853"/>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C3924889-45B9-4383-9C9E-48F0A9C27AD8}"/>
              </a:ext>
            </a:extLst>
          </p:cNvPr>
          <p:cNvCxnSpPr>
            <a:cxnSpLocks/>
          </p:cNvCxnSpPr>
          <p:nvPr/>
        </p:nvCxnSpPr>
        <p:spPr>
          <a:xfrm flipH="1">
            <a:off x="748719" y="2838976"/>
            <a:ext cx="13947" cy="5088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 name="Straight Arrow Connector 5">
            <a:extLst>
              <a:ext uri="{FF2B5EF4-FFF2-40B4-BE49-F238E27FC236}">
                <a16:creationId xmlns:a16="http://schemas.microsoft.com/office/drawing/2014/main" id="{A3439F0C-5143-461F-8F3C-2E830785DEFC}"/>
              </a:ext>
            </a:extLst>
          </p:cNvPr>
          <p:cNvCxnSpPr>
            <a:stCxn id="50" idx="2"/>
          </p:cNvCxnSpPr>
          <p:nvPr/>
        </p:nvCxnSpPr>
        <p:spPr>
          <a:xfrm flipH="1">
            <a:off x="2971800" y="589204"/>
            <a:ext cx="1591436" cy="706196"/>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0" name="Straight Arrow Connector 9">
            <a:extLst>
              <a:ext uri="{FF2B5EF4-FFF2-40B4-BE49-F238E27FC236}">
                <a16:creationId xmlns:a16="http://schemas.microsoft.com/office/drawing/2014/main" id="{84DC796E-F6ED-4FBB-82D2-A260F480BF8A}"/>
              </a:ext>
            </a:extLst>
          </p:cNvPr>
          <p:cNvCxnSpPr>
            <a:cxnSpLocks/>
          </p:cNvCxnSpPr>
          <p:nvPr/>
        </p:nvCxnSpPr>
        <p:spPr>
          <a:xfrm>
            <a:off x="4572000" y="589204"/>
            <a:ext cx="1600200" cy="706196"/>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6" name="Straight Arrow Connector 25">
            <a:extLst>
              <a:ext uri="{FF2B5EF4-FFF2-40B4-BE49-F238E27FC236}">
                <a16:creationId xmlns:a16="http://schemas.microsoft.com/office/drawing/2014/main" id="{B70E0124-9B84-41A5-8D84-A66B7838A706}"/>
              </a:ext>
            </a:extLst>
          </p:cNvPr>
          <p:cNvCxnSpPr>
            <a:cxnSpLocks/>
          </p:cNvCxnSpPr>
          <p:nvPr/>
        </p:nvCxnSpPr>
        <p:spPr>
          <a:xfrm flipH="1">
            <a:off x="1159539" y="1828800"/>
            <a:ext cx="1290435" cy="478059"/>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28" name="Straight Arrow Connector 27">
            <a:extLst>
              <a:ext uri="{FF2B5EF4-FFF2-40B4-BE49-F238E27FC236}">
                <a16:creationId xmlns:a16="http://schemas.microsoft.com/office/drawing/2014/main" id="{567A4249-5C59-4416-8A8E-1C35913900AB}"/>
              </a:ext>
            </a:extLst>
          </p:cNvPr>
          <p:cNvCxnSpPr>
            <a:cxnSpLocks/>
          </p:cNvCxnSpPr>
          <p:nvPr/>
        </p:nvCxnSpPr>
        <p:spPr>
          <a:xfrm>
            <a:off x="2449973" y="1832208"/>
            <a:ext cx="1268784"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56" name="Text Box 6">
            <a:extLst>
              <a:ext uri="{FF2B5EF4-FFF2-40B4-BE49-F238E27FC236}">
                <a16:creationId xmlns:a16="http://schemas.microsoft.com/office/drawing/2014/main" id="{557983BD-9D64-49B9-A366-A08663B0451F}"/>
              </a:ext>
            </a:extLst>
          </p:cNvPr>
          <p:cNvSpPr txBox="1">
            <a:spLocks noChangeArrowheads="1"/>
          </p:cNvSpPr>
          <p:nvPr/>
        </p:nvSpPr>
        <p:spPr bwMode="auto">
          <a:xfrm>
            <a:off x="5029200" y="2356376"/>
            <a:ext cx="813043"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r" eaLnBrk="1" hangingPunct="1">
              <a:lnSpc>
                <a:spcPct val="80000"/>
              </a:lnSpc>
              <a:spcBef>
                <a:spcPct val="0"/>
              </a:spcBef>
              <a:buClrTx/>
              <a:buSzTx/>
              <a:buFontTx/>
              <a:buNone/>
            </a:pPr>
            <a:r>
              <a:rPr lang="en-US" altLang="en-US" sz="1800" dirty="0">
                <a:solidFill>
                  <a:schemeClr val="bg1">
                    <a:lumMod val="75000"/>
                  </a:schemeClr>
                </a:solidFill>
              </a:rPr>
              <a:t>‘Push’</a:t>
            </a:r>
          </a:p>
        </p:txBody>
      </p:sp>
      <p:sp>
        <p:nvSpPr>
          <p:cNvPr id="57" name="Text Box 14">
            <a:extLst>
              <a:ext uri="{FF2B5EF4-FFF2-40B4-BE49-F238E27FC236}">
                <a16:creationId xmlns:a16="http://schemas.microsoft.com/office/drawing/2014/main" id="{5DAFA1C1-3A29-4C27-A379-663FDD22E326}"/>
              </a:ext>
            </a:extLst>
          </p:cNvPr>
          <p:cNvSpPr txBox="1">
            <a:spLocks noChangeArrowheads="1"/>
          </p:cNvSpPr>
          <p:nvPr/>
        </p:nvSpPr>
        <p:spPr bwMode="auto">
          <a:xfrm>
            <a:off x="7620000" y="2365901"/>
            <a:ext cx="671979"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t>‘Pull’</a:t>
            </a:r>
          </a:p>
        </p:txBody>
      </p:sp>
      <p:cxnSp>
        <p:nvCxnSpPr>
          <p:cNvPr id="58" name="Straight Arrow Connector 57">
            <a:extLst>
              <a:ext uri="{FF2B5EF4-FFF2-40B4-BE49-F238E27FC236}">
                <a16:creationId xmlns:a16="http://schemas.microsoft.com/office/drawing/2014/main" id="{E874FEE9-46BD-46A3-90A3-DE7CC220FBFF}"/>
              </a:ext>
            </a:extLst>
          </p:cNvPr>
          <p:cNvCxnSpPr>
            <a:cxnSpLocks/>
          </p:cNvCxnSpPr>
          <p:nvPr/>
        </p:nvCxnSpPr>
        <p:spPr>
          <a:xfrm flipH="1">
            <a:off x="5867400" y="1828800"/>
            <a:ext cx="849775"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59" name="Straight Arrow Connector 58">
            <a:extLst>
              <a:ext uri="{FF2B5EF4-FFF2-40B4-BE49-F238E27FC236}">
                <a16:creationId xmlns:a16="http://schemas.microsoft.com/office/drawing/2014/main" id="{C370A4A1-FE96-4E70-B89E-839542A5E241}"/>
              </a:ext>
            </a:extLst>
          </p:cNvPr>
          <p:cNvCxnSpPr>
            <a:cxnSpLocks/>
          </p:cNvCxnSpPr>
          <p:nvPr/>
        </p:nvCxnSpPr>
        <p:spPr>
          <a:xfrm>
            <a:off x="6717173" y="1832208"/>
            <a:ext cx="902827" cy="474047"/>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62" name="Text Box 16">
            <a:extLst>
              <a:ext uri="{FF2B5EF4-FFF2-40B4-BE49-F238E27FC236}">
                <a16:creationId xmlns:a16="http://schemas.microsoft.com/office/drawing/2014/main" id="{33538067-0726-41B0-93FF-357EF00CA62D}"/>
              </a:ext>
            </a:extLst>
          </p:cNvPr>
          <p:cNvSpPr txBox="1">
            <a:spLocks noChangeArrowheads="1"/>
          </p:cNvSpPr>
          <p:nvPr/>
        </p:nvSpPr>
        <p:spPr bwMode="auto">
          <a:xfrm>
            <a:off x="8065437" y="2684785"/>
            <a:ext cx="628698"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b="1" dirty="0"/>
              <a:t>NVG</a:t>
            </a:r>
          </a:p>
        </p:txBody>
      </p:sp>
      <p:sp>
        <p:nvSpPr>
          <p:cNvPr id="70" name="Text Box 21">
            <a:extLst>
              <a:ext uri="{FF2B5EF4-FFF2-40B4-BE49-F238E27FC236}">
                <a16:creationId xmlns:a16="http://schemas.microsoft.com/office/drawing/2014/main" id="{86C32650-BE1F-4CC3-8DB5-0C136D877E6F}"/>
              </a:ext>
            </a:extLst>
          </p:cNvPr>
          <p:cNvSpPr txBox="1">
            <a:spLocks noChangeArrowheads="1"/>
          </p:cNvSpPr>
          <p:nvPr/>
        </p:nvSpPr>
        <p:spPr bwMode="auto">
          <a:xfrm>
            <a:off x="8070534" y="3048000"/>
            <a:ext cx="526106"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a:solidFill>
                  <a:schemeClr val="bg1">
                    <a:lumMod val="75000"/>
                  </a:schemeClr>
                </a:solidFill>
              </a:rPr>
              <a:t>ICE</a:t>
            </a:r>
          </a:p>
        </p:txBody>
      </p:sp>
      <p:sp>
        <p:nvSpPr>
          <p:cNvPr id="75" name="Text Box 45">
            <a:extLst>
              <a:ext uri="{FF2B5EF4-FFF2-40B4-BE49-F238E27FC236}">
                <a16:creationId xmlns:a16="http://schemas.microsoft.com/office/drawing/2014/main" id="{2B6EDA2D-8F55-4DFD-A225-8C03CE6FC7F3}"/>
              </a:ext>
            </a:extLst>
          </p:cNvPr>
          <p:cNvSpPr txBox="1">
            <a:spLocks noChangeArrowheads="1"/>
          </p:cNvSpPr>
          <p:nvPr/>
        </p:nvSpPr>
        <p:spPr bwMode="auto">
          <a:xfrm>
            <a:off x="8073162" y="3810000"/>
            <a:ext cx="1070837" cy="74635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ts val="1700"/>
              </a:lnSpc>
              <a:spcBef>
                <a:spcPct val="0"/>
              </a:spcBef>
              <a:buClrTx/>
              <a:buSzTx/>
              <a:buFontTx/>
              <a:buNone/>
            </a:pPr>
            <a:r>
              <a:rPr lang="en-US" altLang="en-US" sz="1600" dirty="0">
                <a:solidFill>
                  <a:schemeClr val="bg1">
                    <a:lumMod val="75000"/>
                  </a:schemeClr>
                </a:solidFill>
              </a:rPr>
              <a:t>Epithelial/ fibrous ingrowth</a:t>
            </a:r>
          </a:p>
        </p:txBody>
      </p:sp>
      <p:cxnSp>
        <p:nvCxnSpPr>
          <p:cNvPr id="77" name="Straight Connector 76">
            <a:extLst>
              <a:ext uri="{FF2B5EF4-FFF2-40B4-BE49-F238E27FC236}">
                <a16:creationId xmlns:a16="http://schemas.microsoft.com/office/drawing/2014/main" id="{FC090BD7-F2E1-4464-B57B-9CBE5874C89B}"/>
              </a:ext>
            </a:extLst>
          </p:cNvPr>
          <p:cNvCxnSpPr>
            <a:cxnSpLocks/>
          </p:cNvCxnSpPr>
          <p:nvPr/>
        </p:nvCxnSpPr>
        <p:spPr>
          <a:xfrm>
            <a:off x="7873969" y="2674448"/>
            <a:ext cx="7724" cy="128795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8" name="Straight Connector 77">
            <a:extLst>
              <a:ext uri="{FF2B5EF4-FFF2-40B4-BE49-F238E27FC236}">
                <a16:creationId xmlns:a16="http://schemas.microsoft.com/office/drawing/2014/main" id="{B1922ED5-C3D8-43D8-A00D-1D6BC9201DBA}"/>
              </a:ext>
            </a:extLst>
          </p:cNvPr>
          <p:cNvCxnSpPr/>
          <p:nvPr/>
        </p:nvCxnSpPr>
        <p:spPr>
          <a:xfrm flipH="1">
            <a:off x="7873968" y="2840262"/>
            <a:ext cx="24447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9" name="Straight Connector 78">
            <a:extLst>
              <a:ext uri="{FF2B5EF4-FFF2-40B4-BE49-F238E27FC236}">
                <a16:creationId xmlns:a16="http://schemas.microsoft.com/office/drawing/2014/main" id="{77019ED2-6D69-4A60-9D19-D4DB786EA3A0}"/>
              </a:ext>
            </a:extLst>
          </p:cNvPr>
          <p:cNvCxnSpPr/>
          <p:nvPr/>
        </p:nvCxnSpPr>
        <p:spPr>
          <a:xfrm flipH="1">
            <a:off x="7873968" y="3213518"/>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1" name="Straight Connector 80">
            <a:extLst>
              <a:ext uri="{FF2B5EF4-FFF2-40B4-BE49-F238E27FC236}">
                <a16:creationId xmlns:a16="http://schemas.microsoft.com/office/drawing/2014/main" id="{9796A12F-4125-4C05-8EE8-A388740C580D}"/>
              </a:ext>
            </a:extLst>
          </p:cNvPr>
          <p:cNvCxnSpPr/>
          <p:nvPr/>
        </p:nvCxnSpPr>
        <p:spPr>
          <a:xfrm flipH="1">
            <a:off x="7877837" y="3581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3" name="Straight Connector 82">
            <a:extLst>
              <a:ext uri="{FF2B5EF4-FFF2-40B4-BE49-F238E27FC236}">
                <a16:creationId xmlns:a16="http://schemas.microsoft.com/office/drawing/2014/main" id="{7FDC5F4B-9BF0-42AD-B8BB-2F2399BCF1E2}"/>
              </a:ext>
            </a:extLst>
          </p:cNvPr>
          <p:cNvCxnSpPr/>
          <p:nvPr/>
        </p:nvCxnSpPr>
        <p:spPr>
          <a:xfrm flipH="1">
            <a:off x="7881693" y="3962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93" name="Text Box 42">
            <a:extLst>
              <a:ext uri="{FF2B5EF4-FFF2-40B4-BE49-F238E27FC236}">
                <a16:creationId xmlns:a16="http://schemas.microsoft.com/office/drawing/2014/main" id="{53BAB77F-E061-4834-9068-34BDF78AD071}"/>
              </a:ext>
            </a:extLst>
          </p:cNvPr>
          <p:cNvSpPr txBox="1">
            <a:spLocks noChangeArrowheads="1"/>
          </p:cNvSpPr>
          <p:nvPr/>
        </p:nvSpPr>
        <p:spPr bwMode="auto">
          <a:xfrm>
            <a:off x="8111387" y="3429000"/>
            <a:ext cx="856196"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Flat AC</a:t>
            </a:r>
          </a:p>
        </p:txBody>
      </p:sp>
      <p:sp>
        <p:nvSpPr>
          <p:cNvPr id="100" name="Text Box 23">
            <a:extLst>
              <a:ext uri="{FF2B5EF4-FFF2-40B4-BE49-F238E27FC236}">
                <a16:creationId xmlns:a16="http://schemas.microsoft.com/office/drawing/2014/main" id="{D8F2FCFF-2984-4836-B000-9C5601A8EAAA}"/>
              </a:ext>
            </a:extLst>
          </p:cNvPr>
          <p:cNvSpPr txBox="1">
            <a:spLocks noChangeArrowheads="1"/>
          </p:cNvSpPr>
          <p:nvPr/>
        </p:nvSpPr>
        <p:spPr bwMode="auto">
          <a:xfrm>
            <a:off x="5530369" y="2667000"/>
            <a:ext cx="2143536"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Aqueous misdirection</a:t>
            </a:r>
          </a:p>
        </p:txBody>
      </p:sp>
      <p:cxnSp>
        <p:nvCxnSpPr>
          <p:cNvPr id="104" name="Straight Connector 103">
            <a:extLst>
              <a:ext uri="{FF2B5EF4-FFF2-40B4-BE49-F238E27FC236}">
                <a16:creationId xmlns:a16="http://schemas.microsoft.com/office/drawing/2014/main" id="{49D87D4A-E317-4446-9B95-5184CB3968F3}"/>
              </a:ext>
            </a:extLst>
          </p:cNvPr>
          <p:cNvCxnSpPr>
            <a:cxnSpLocks/>
          </p:cNvCxnSpPr>
          <p:nvPr/>
        </p:nvCxnSpPr>
        <p:spPr>
          <a:xfrm flipH="1">
            <a:off x="5316229" y="2667000"/>
            <a:ext cx="7397" cy="25314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5" name="Straight Connector 104">
            <a:extLst>
              <a:ext uri="{FF2B5EF4-FFF2-40B4-BE49-F238E27FC236}">
                <a16:creationId xmlns:a16="http://schemas.microsoft.com/office/drawing/2014/main" id="{F40B6D71-75A8-4A88-864D-00D14C2F710D}"/>
              </a:ext>
            </a:extLst>
          </p:cNvPr>
          <p:cNvCxnSpPr/>
          <p:nvPr/>
        </p:nvCxnSpPr>
        <p:spPr>
          <a:xfrm flipH="1">
            <a:off x="5323624" y="2832814"/>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6" name="Straight Connector 105">
            <a:extLst>
              <a:ext uri="{FF2B5EF4-FFF2-40B4-BE49-F238E27FC236}">
                <a16:creationId xmlns:a16="http://schemas.microsoft.com/office/drawing/2014/main" id="{010BF7B2-AA07-4DCF-822D-E2DB5CC0BF59}"/>
              </a:ext>
            </a:extLst>
          </p:cNvPr>
          <p:cNvCxnSpPr/>
          <p:nvPr/>
        </p:nvCxnSpPr>
        <p:spPr>
          <a:xfrm flipH="1">
            <a:off x="5323624" y="3360065"/>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a:extLst>
              <a:ext uri="{FF2B5EF4-FFF2-40B4-BE49-F238E27FC236}">
                <a16:creationId xmlns:a16="http://schemas.microsoft.com/office/drawing/2014/main" id="{BAC8035C-3999-4C31-93CD-6C0D2ADEB73B}"/>
              </a:ext>
            </a:extLst>
          </p:cNvPr>
          <p:cNvCxnSpPr/>
          <p:nvPr/>
        </p:nvCxnSpPr>
        <p:spPr>
          <a:xfrm flipH="1">
            <a:off x="5323536" y="3786938"/>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8" name="Straight Connector 107">
            <a:extLst>
              <a:ext uri="{FF2B5EF4-FFF2-40B4-BE49-F238E27FC236}">
                <a16:creationId xmlns:a16="http://schemas.microsoft.com/office/drawing/2014/main" id="{DB64CAEE-69B4-426A-8A5B-D1269DBF0F66}"/>
              </a:ext>
            </a:extLst>
          </p:cNvPr>
          <p:cNvCxnSpPr/>
          <p:nvPr/>
        </p:nvCxnSpPr>
        <p:spPr>
          <a:xfrm flipH="1">
            <a:off x="5327493" y="4249152"/>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12" name="Straight Connector 111">
            <a:extLst>
              <a:ext uri="{FF2B5EF4-FFF2-40B4-BE49-F238E27FC236}">
                <a16:creationId xmlns:a16="http://schemas.microsoft.com/office/drawing/2014/main" id="{99A16C30-4BE4-48E5-8B65-0C5F3039B8DC}"/>
              </a:ext>
            </a:extLst>
          </p:cNvPr>
          <p:cNvCxnSpPr/>
          <p:nvPr/>
        </p:nvCxnSpPr>
        <p:spPr>
          <a:xfrm flipH="1">
            <a:off x="5333455" y="51816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13" name="Text Box 42">
            <a:extLst>
              <a:ext uri="{FF2B5EF4-FFF2-40B4-BE49-F238E27FC236}">
                <a16:creationId xmlns:a16="http://schemas.microsoft.com/office/drawing/2014/main" id="{056DFFD9-3CA2-42E7-90FE-4F14522E3504}"/>
              </a:ext>
            </a:extLst>
          </p:cNvPr>
          <p:cNvSpPr txBox="1">
            <a:spLocks noChangeArrowheads="1"/>
          </p:cNvSpPr>
          <p:nvPr/>
        </p:nvSpPr>
        <p:spPr bwMode="auto">
          <a:xfrm>
            <a:off x="5533954" y="3623846"/>
            <a:ext cx="1563248"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Retinal surgery</a:t>
            </a:r>
          </a:p>
        </p:txBody>
      </p:sp>
      <p:sp>
        <p:nvSpPr>
          <p:cNvPr id="118" name="Text Box 47">
            <a:extLst>
              <a:ext uri="{FF2B5EF4-FFF2-40B4-BE49-F238E27FC236}">
                <a16:creationId xmlns:a16="http://schemas.microsoft.com/office/drawing/2014/main" id="{3F59D898-ECAD-49F0-9425-2A1BC8DDA7B5}"/>
              </a:ext>
            </a:extLst>
          </p:cNvPr>
          <p:cNvSpPr txBox="1">
            <a:spLocks noChangeArrowheads="1"/>
          </p:cNvSpPr>
          <p:nvPr/>
        </p:nvSpPr>
        <p:spPr bwMode="auto">
          <a:xfrm>
            <a:off x="5523688" y="4538246"/>
            <a:ext cx="1414170"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Drug-induced</a:t>
            </a:r>
          </a:p>
        </p:txBody>
      </p:sp>
      <p:sp>
        <p:nvSpPr>
          <p:cNvPr id="16" name="TextBox 15">
            <a:extLst>
              <a:ext uri="{FF2B5EF4-FFF2-40B4-BE49-F238E27FC236}">
                <a16:creationId xmlns:a16="http://schemas.microsoft.com/office/drawing/2014/main" id="{984E008D-FBBA-42B4-940E-EA26772E0161}"/>
              </a:ext>
            </a:extLst>
          </p:cNvPr>
          <p:cNvSpPr txBox="1"/>
          <p:nvPr/>
        </p:nvSpPr>
        <p:spPr>
          <a:xfrm>
            <a:off x="6230528" y="5257800"/>
            <a:ext cx="1326004" cy="369332"/>
          </a:xfrm>
          <a:prstGeom prst="rect">
            <a:avLst/>
          </a:prstGeom>
          <a:noFill/>
        </p:spPr>
        <p:txBody>
          <a:bodyPr wrap="none" rtlCol="0">
            <a:spAutoFit/>
          </a:bodyPr>
          <a:lstStyle/>
          <a:p>
            <a:pPr algn="ctr"/>
            <a:r>
              <a:rPr lang="en-US" dirty="0">
                <a:solidFill>
                  <a:schemeClr val="bg1">
                    <a:lumMod val="75000"/>
                  </a:schemeClr>
                </a:solidFill>
              </a:rPr>
              <a:t>Both/Either</a:t>
            </a:r>
          </a:p>
        </p:txBody>
      </p:sp>
      <p:cxnSp>
        <p:nvCxnSpPr>
          <p:cNvPr id="125" name="Straight Connector 124">
            <a:extLst>
              <a:ext uri="{FF2B5EF4-FFF2-40B4-BE49-F238E27FC236}">
                <a16:creationId xmlns:a16="http://schemas.microsoft.com/office/drawing/2014/main" id="{01138141-D318-4ED7-A7FE-D8F2155CE890}"/>
              </a:ext>
            </a:extLst>
          </p:cNvPr>
          <p:cNvCxnSpPr/>
          <p:nvPr/>
        </p:nvCxnSpPr>
        <p:spPr>
          <a:xfrm flipH="1">
            <a:off x="5334000" y="4724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52" name="Text Box 47">
            <a:extLst>
              <a:ext uri="{FF2B5EF4-FFF2-40B4-BE49-F238E27FC236}">
                <a16:creationId xmlns:a16="http://schemas.microsoft.com/office/drawing/2014/main" id="{E3578916-9804-473C-8F06-D4FA0BCEDFD0}"/>
              </a:ext>
            </a:extLst>
          </p:cNvPr>
          <p:cNvSpPr txBox="1">
            <a:spLocks noChangeArrowheads="1"/>
          </p:cNvSpPr>
          <p:nvPr/>
        </p:nvSpPr>
        <p:spPr bwMode="auto">
          <a:xfrm>
            <a:off x="5543446" y="4055146"/>
            <a:ext cx="1619354"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err="1">
                <a:solidFill>
                  <a:schemeClr val="bg1">
                    <a:lumMod val="75000"/>
                  </a:schemeClr>
                </a:solidFill>
              </a:rPr>
              <a:t>Nanophthalmos</a:t>
            </a:r>
            <a:endParaRPr lang="en-US" altLang="en-US" sz="1600" dirty="0">
              <a:solidFill>
                <a:schemeClr val="bg1">
                  <a:lumMod val="75000"/>
                </a:schemeClr>
              </a:solidFill>
            </a:endParaRPr>
          </a:p>
        </p:txBody>
      </p:sp>
      <p:sp>
        <p:nvSpPr>
          <p:cNvPr id="53" name="Text Box 45">
            <a:extLst>
              <a:ext uri="{FF2B5EF4-FFF2-40B4-BE49-F238E27FC236}">
                <a16:creationId xmlns:a16="http://schemas.microsoft.com/office/drawing/2014/main" id="{57D1A14F-68FE-47D2-983C-1A879D66A9DC}"/>
              </a:ext>
            </a:extLst>
          </p:cNvPr>
          <p:cNvSpPr txBox="1">
            <a:spLocks noChangeArrowheads="1"/>
          </p:cNvSpPr>
          <p:nvPr/>
        </p:nvSpPr>
        <p:spPr bwMode="auto">
          <a:xfrm>
            <a:off x="5523688" y="5013493"/>
            <a:ext cx="582211"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PFV</a:t>
            </a:r>
          </a:p>
        </p:txBody>
      </p:sp>
      <p:sp>
        <p:nvSpPr>
          <p:cNvPr id="54" name="Text Box 42">
            <a:extLst>
              <a:ext uri="{FF2B5EF4-FFF2-40B4-BE49-F238E27FC236}">
                <a16:creationId xmlns:a16="http://schemas.microsoft.com/office/drawing/2014/main" id="{E1E37D2C-2C52-446B-843B-01E64990D3EC}"/>
              </a:ext>
            </a:extLst>
          </p:cNvPr>
          <p:cNvSpPr txBox="1">
            <a:spLocks noChangeArrowheads="1"/>
          </p:cNvSpPr>
          <p:nvPr/>
        </p:nvSpPr>
        <p:spPr bwMode="auto">
          <a:xfrm>
            <a:off x="5551406" y="3192546"/>
            <a:ext cx="2276072"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ERD/choroidal effusion</a:t>
            </a:r>
          </a:p>
        </p:txBody>
      </p:sp>
      <p:sp>
        <p:nvSpPr>
          <p:cNvPr id="3" name="Oval 2">
            <a:extLst>
              <a:ext uri="{FF2B5EF4-FFF2-40B4-BE49-F238E27FC236}">
                <a16:creationId xmlns:a16="http://schemas.microsoft.com/office/drawing/2014/main" id="{7D027388-F860-4250-9D31-41DB5EB864E5}"/>
              </a:ext>
            </a:extLst>
          </p:cNvPr>
          <p:cNvSpPr/>
          <p:nvPr/>
        </p:nvSpPr>
        <p:spPr>
          <a:xfrm>
            <a:off x="8034589" y="2679833"/>
            <a:ext cx="671979" cy="338554"/>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TextBox 45">
            <a:extLst>
              <a:ext uri="{FF2B5EF4-FFF2-40B4-BE49-F238E27FC236}">
                <a16:creationId xmlns:a16="http://schemas.microsoft.com/office/drawing/2014/main" id="{404AE9CF-785E-4964-AF50-F6F095A7E65B}"/>
              </a:ext>
            </a:extLst>
          </p:cNvPr>
          <p:cNvSpPr txBox="1"/>
          <p:nvPr/>
        </p:nvSpPr>
        <p:spPr>
          <a:xfrm>
            <a:off x="609600" y="1554063"/>
            <a:ext cx="7034674" cy="4770537"/>
          </a:xfrm>
          <a:prstGeom prst="rect">
            <a:avLst/>
          </a:prstGeom>
          <a:solidFill>
            <a:schemeClr val="accent1">
              <a:lumMod val="40000"/>
              <a:lumOff val="60000"/>
            </a:schemeClr>
          </a:solidFill>
        </p:spPr>
        <p:txBody>
          <a:bodyPr wrap="square" rtlCol="0">
            <a:spAutoFit/>
          </a:bodyPr>
          <a:lstStyle/>
          <a:p>
            <a:r>
              <a:rPr lang="en-US" sz="1600" i="1" dirty="0">
                <a:solidFill>
                  <a:schemeClr val="bg1">
                    <a:lumMod val="75000"/>
                  </a:schemeClr>
                </a:solidFill>
              </a:rPr>
              <a:t>Neovascularization of what structure causes neovascular glaucoma (NVG)?</a:t>
            </a:r>
          </a:p>
          <a:p>
            <a:r>
              <a:rPr lang="en-US" sz="1600" b="1" dirty="0">
                <a:solidFill>
                  <a:srgbClr val="0000FF"/>
                </a:solidFill>
              </a:rPr>
              <a:t>Neovascularization of the angle (NVA) </a:t>
            </a:r>
            <a:endParaRPr lang="en-US" sz="1600" b="1" dirty="0">
              <a:solidFill>
                <a:schemeClr val="accent1">
                  <a:lumMod val="40000"/>
                  <a:lumOff val="60000"/>
                </a:schemeClr>
              </a:solidFill>
            </a:endParaRPr>
          </a:p>
          <a:p>
            <a:endParaRPr lang="en-US" sz="1600" dirty="0">
              <a:solidFill>
                <a:schemeClr val="accent1">
                  <a:lumMod val="40000"/>
                  <a:lumOff val="60000"/>
                </a:schemeClr>
              </a:solidFill>
            </a:endParaRPr>
          </a:p>
          <a:p>
            <a:r>
              <a:rPr lang="en-US" sz="1600" i="1" dirty="0">
                <a:solidFill>
                  <a:schemeClr val="accent1">
                    <a:lumMod val="40000"/>
                    <a:lumOff val="60000"/>
                  </a:schemeClr>
                </a:solidFill>
              </a:rPr>
              <a:t>How does NVA lead to angle-closure glaucoma?</a:t>
            </a:r>
          </a:p>
          <a:p>
            <a:r>
              <a:rPr lang="en-US" sz="1600" dirty="0">
                <a:solidFill>
                  <a:schemeClr val="accent1">
                    <a:lumMod val="40000"/>
                    <a:lumOff val="60000"/>
                  </a:schemeClr>
                </a:solidFill>
              </a:rPr>
              <a:t>The NVA vessels don’t ride solo; rather, they are accompanied by contractile elements (</a:t>
            </a:r>
            <a:r>
              <a:rPr lang="en-US" sz="1600" dirty="0" err="1">
                <a:solidFill>
                  <a:schemeClr val="accent1">
                    <a:lumMod val="40000"/>
                    <a:lumOff val="60000"/>
                  </a:schemeClr>
                </a:solidFill>
              </a:rPr>
              <a:t>eg</a:t>
            </a:r>
            <a:r>
              <a:rPr lang="en-US" sz="1600" dirty="0">
                <a:solidFill>
                  <a:schemeClr val="accent1">
                    <a:lumMod val="40000"/>
                    <a:lumOff val="60000"/>
                  </a:schemeClr>
                </a:solidFill>
              </a:rPr>
              <a:t>, fibroblasts). Along with the neo vessels, these elements will establish a network that crosses from the peripheral iris to the peripheral cornea. Once established, contractile elements </a:t>
            </a:r>
            <a:r>
              <a:rPr lang="en-US" sz="1600" dirty="0" err="1">
                <a:solidFill>
                  <a:schemeClr val="accent1">
                    <a:lumMod val="40000"/>
                    <a:lumOff val="60000"/>
                  </a:schemeClr>
                </a:solidFill>
              </a:rPr>
              <a:t>gonna</a:t>
            </a:r>
            <a:r>
              <a:rPr lang="en-US" sz="1600" dirty="0">
                <a:solidFill>
                  <a:schemeClr val="accent1">
                    <a:lumMod val="40000"/>
                    <a:lumOff val="60000"/>
                  </a:schemeClr>
                </a:solidFill>
              </a:rPr>
              <a:t> contract, and when they do, they pull the iris up against the angle, rendering it closed. </a:t>
            </a:r>
          </a:p>
          <a:p>
            <a:r>
              <a:rPr lang="en-US" sz="1600" i="1" dirty="0">
                <a:solidFill>
                  <a:schemeClr val="accent1">
                    <a:lumMod val="40000"/>
                    <a:lumOff val="60000"/>
                  </a:schemeClr>
                </a:solidFill>
              </a:rPr>
              <a:t> </a:t>
            </a:r>
          </a:p>
          <a:p>
            <a:r>
              <a:rPr lang="en-US" sz="1600" i="1" dirty="0">
                <a:solidFill>
                  <a:schemeClr val="accent1">
                    <a:lumMod val="40000"/>
                    <a:lumOff val="60000"/>
                  </a:schemeClr>
                </a:solidFill>
              </a:rPr>
              <a:t>What two-word phrase (</a:t>
            </a:r>
            <a:r>
              <a:rPr lang="en-US" sz="1600" b="1" dirty="0">
                <a:solidFill>
                  <a:schemeClr val="accent1">
                    <a:lumMod val="40000"/>
                    <a:lumOff val="60000"/>
                  </a:schemeClr>
                </a:solidFill>
              </a:rPr>
              <a:t>not</a:t>
            </a:r>
            <a:r>
              <a:rPr lang="en-US" sz="1600" i="1" dirty="0">
                <a:solidFill>
                  <a:schemeClr val="accent1">
                    <a:lumMod val="40000"/>
                    <a:lumOff val="60000"/>
                  </a:schemeClr>
                </a:solidFill>
              </a:rPr>
              <a:t> ‘diabetic retinopathy’--think more generally) describes the fundamental cause of most cases of NVG?</a:t>
            </a:r>
          </a:p>
          <a:p>
            <a:r>
              <a:rPr lang="en-US" sz="1600" dirty="0">
                <a:solidFill>
                  <a:schemeClr val="accent1">
                    <a:lumMod val="40000"/>
                    <a:lumOff val="60000"/>
                  </a:schemeClr>
                </a:solidFill>
              </a:rPr>
              <a:t>‘Retinal ischemia’</a:t>
            </a:r>
          </a:p>
          <a:p>
            <a:endParaRPr lang="en-US" sz="1600" dirty="0">
              <a:solidFill>
                <a:schemeClr val="accent1">
                  <a:lumMod val="40000"/>
                  <a:lumOff val="60000"/>
                </a:schemeClr>
              </a:solidFill>
            </a:endParaRPr>
          </a:p>
          <a:p>
            <a:r>
              <a:rPr lang="en-US" sz="1600" i="1" dirty="0">
                <a:solidFill>
                  <a:schemeClr val="accent1">
                    <a:lumMod val="40000"/>
                    <a:lumOff val="60000"/>
                  </a:schemeClr>
                </a:solidFill>
              </a:rPr>
              <a:t>How does retinal ischemia lead to NVI and NVA? </a:t>
            </a:r>
          </a:p>
          <a:p>
            <a:r>
              <a:rPr lang="en-US" sz="1600" dirty="0">
                <a:solidFill>
                  <a:schemeClr val="accent1">
                    <a:lumMod val="40000"/>
                    <a:lumOff val="60000"/>
                  </a:schemeClr>
                </a:solidFill>
              </a:rPr>
              <a:t>In a desperate attempt to acquire the oxygen they’re lacking, the ischemic retinal cells release the signaling molecule  </a:t>
            </a:r>
            <a:r>
              <a:rPr lang="en-US" sz="1600" b="1" dirty="0">
                <a:solidFill>
                  <a:schemeClr val="accent1">
                    <a:lumMod val="40000"/>
                    <a:lumOff val="60000"/>
                  </a:schemeClr>
                </a:solidFill>
              </a:rPr>
              <a:t>VEGF</a:t>
            </a:r>
            <a:r>
              <a:rPr lang="en-US" sz="1600" dirty="0">
                <a:solidFill>
                  <a:schemeClr val="accent1">
                    <a:lumMod val="40000"/>
                    <a:lumOff val="60000"/>
                  </a:schemeClr>
                </a:solidFill>
              </a:rPr>
              <a:t> , a potent inducer of new blood vessel formation. This VEGF diffuses from the vitreous cavity into the anterior segment, where it induces the NVI/NVA process.</a:t>
            </a:r>
          </a:p>
        </p:txBody>
      </p:sp>
      <p:sp>
        <p:nvSpPr>
          <p:cNvPr id="47" name="TextBox 46">
            <a:extLst>
              <a:ext uri="{FF2B5EF4-FFF2-40B4-BE49-F238E27FC236}">
                <a16:creationId xmlns:a16="http://schemas.microsoft.com/office/drawing/2014/main" id="{4D5533C2-F6B1-4632-B887-BA6863C4C189}"/>
              </a:ext>
            </a:extLst>
          </p:cNvPr>
          <p:cNvSpPr txBox="1"/>
          <p:nvPr/>
        </p:nvSpPr>
        <p:spPr>
          <a:xfrm>
            <a:off x="185999" y="2215352"/>
            <a:ext cx="6139642" cy="2031325"/>
          </a:xfrm>
          <a:prstGeom prst="rect">
            <a:avLst/>
          </a:prstGeom>
          <a:solidFill>
            <a:schemeClr val="accent6">
              <a:lumMod val="40000"/>
              <a:lumOff val="60000"/>
            </a:schemeClr>
          </a:solidFill>
        </p:spPr>
        <p:txBody>
          <a:bodyPr wrap="square" rtlCol="0">
            <a:spAutoFit/>
          </a:bodyPr>
          <a:lstStyle/>
          <a:p>
            <a:r>
              <a:rPr lang="en-US" sz="1400" i="1" dirty="0">
                <a:solidFill>
                  <a:srgbClr val="0000FF"/>
                </a:solidFill>
              </a:rPr>
              <a:t>Neovascularization of what structure typically precedes and leads to NVA?</a:t>
            </a:r>
          </a:p>
          <a:p>
            <a:r>
              <a:rPr lang="en-US" sz="1400" dirty="0">
                <a:solidFill>
                  <a:srgbClr val="0000FF"/>
                </a:solidFill>
              </a:rPr>
              <a:t>Neovascularization of the </a:t>
            </a:r>
            <a:r>
              <a:rPr lang="en-US" sz="1400" b="1" dirty="0">
                <a:solidFill>
                  <a:srgbClr val="0000FF"/>
                </a:solidFill>
              </a:rPr>
              <a:t>iris</a:t>
            </a:r>
            <a:r>
              <a:rPr lang="en-US" sz="1400" dirty="0">
                <a:solidFill>
                  <a:srgbClr val="0000FF"/>
                </a:solidFill>
              </a:rPr>
              <a:t> (NVI) </a:t>
            </a:r>
          </a:p>
          <a:p>
            <a:endParaRPr lang="en-US" sz="1400" i="1" dirty="0">
              <a:solidFill>
                <a:srgbClr val="0000FF"/>
              </a:solidFill>
            </a:endParaRPr>
          </a:p>
          <a:p>
            <a:r>
              <a:rPr lang="en-US" sz="1400" i="1" dirty="0">
                <a:solidFill>
                  <a:srgbClr val="0000FF"/>
                </a:solidFill>
              </a:rPr>
              <a:t>Where on the iris does NVI typically first appear? </a:t>
            </a:r>
            <a:r>
              <a:rPr lang="en-US" sz="1400" i="1" dirty="0"/>
              <a:t>What does it look like?</a:t>
            </a:r>
          </a:p>
          <a:p>
            <a:r>
              <a:rPr lang="en-US" sz="1400" dirty="0">
                <a:solidFill>
                  <a:srgbClr val="0000FF"/>
                </a:solidFill>
              </a:rPr>
              <a:t>At the pupillary margin. </a:t>
            </a:r>
            <a:r>
              <a:rPr lang="en-US" sz="1400" dirty="0">
                <a:solidFill>
                  <a:schemeClr val="accent6">
                    <a:lumMod val="40000"/>
                    <a:lumOff val="60000"/>
                  </a:schemeClr>
                </a:solidFill>
              </a:rPr>
              <a:t>As small ‘tufts’ of vessels.</a:t>
            </a:r>
          </a:p>
          <a:p>
            <a:endParaRPr lang="en-US" sz="1400" i="1" dirty="0">
              <a:solidFill>
                <a:schemeClr val="accent6">
                  <a:lumMod val="40000"/>
                  <a:lumOff val="60000"/>
                </a:schemeClr>
              </a:solidFill>
            </a:endParaRPr>
          </a:p>
          <a:p>
            <a:r>
              <a:rPr lang="en-US" sz="1400" i="1" dirty="0">
                <a:solidFill>
                  <a:schemeClr val="accent6">
                    <a:lumMod val="40000"/>
                    <a:lumOff val="60000"/>
                  </a:schemeClr>
                </a:solidFill>
              </a:rPr>
              <a:t>As it develops further, how does it grow (</a:t>
            </a:r>
            <a:r>
              <a:rPr lang="en-US" sz="1400" i="1" dirty="0" err="1">
                <a:solidFill>
                  <a:schemeClr val="accent6">
                    <a:lumMod val="40000"/>
                    <a:lumOff val="60000"/>
                  </a:schemeClr>
                </a:solidFill>
              </a:rPr>
              <a:t>ie</a:t>
            </a:r>
            <a:r>
              <a:rPr lang="en-US" sz="1400" i="1" dirty="0">
                <a:solidFill>
                  <a:schemeClr val="accent6">
                    <a:lumMod val="40000"/>
                    <a:lumOff val="60000"/>
                  </a:schemeClr>
                </a:solidFill>
              </a:rPr>
              <a:t>, direction, and course)?</a:t>
            </a:r>
          </a:p>
          <a:p>
            <a:r>
              <a:rPr lang="en-US" sz="1400" dirty="0">
                <a:solidFill>
                  <a:schemeClr val="accent6">
                    <a:lumMod val="40000"/>
                    <a:lumOff val="60000"/>
                  </a:schemeClr>
                </a:solidFill>
              </a:rPr>
              <a:t>In a meandering fashion toward the angle (normal iris vessels typically run in a rather direct radial fashion)</a:t>
            </a:r>
          </a:p>
        </p:txBody>
      </p:sp>
    </p:spTree>
    <p:extLst>
      <p:ext uri="{BB962C8B-B14F-4D97-AF65-F5344CB8AC3E}">
        <p14:creationId xmlns:p14="http://schemas.microsoft.com/office/powerpoint/2010/main" val="3509962884"/>
      </p:ext>
    </p:extLst>
  </p:cSld>
  <p:clrMapOvr>
    <a:masterClrMapping/>
  </p:clrMapOvr>
</p:sld>
</file>

<file path=ppt/slides/slide2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Straight Arrow Connector 12">
            <a:extLst>
              <a:ext uri="{FF2B5EF4-FFF2-40B4-BE49-F238E27FC236}">
                <a16:creationId xmlns:a16="http://schemas.microsoft.com/office/drawing/2014/main" id="{A6DE2085-829C-480C-9216-69D6039C0A37}"/>
              </a:ext>
            </a:extLst>
          </p:cNvPr>
          <p:cNvCxnSpPr>
            <a:cxnSpLocks/>
          </p:cNvCxnSpPr>
          <p:nvPr/>
        </p:nvCxnSpPr>
        <p:spPr>
          <a:xfrm>
            <a:off x="6717173" y="1828800"/>
            <a:ext cx="0" cy="3462754"/>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43014" name="Text Box 6"/>
          <p:cNvSpPr txBox="1">
            <a:spLocks noChangeArrowheads="1"/>
          </p:cNvSpPr>
          <p:nvPr/>
        </p:nvSpPr>
        <p:spPr bwMode="auto">
          <a:xfrm>
            <a:off x="533400" y="2356376"/>
            <a:ext cx="1005403"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Lens-</a:t>
            </a:r>
          </a:p>
          <a:p>
            <a:pPr algn="ctr" eaLnBrk="1" hangingPunct="1">
              <a:lnSpc>
                <a:spcPct val="80000"/>
              </a:lnSpc>
              <a:spcBef>
                <a:spcPct val="0"/>
              </a:spcBef>
              <a:buClrTx/>
              <a:buSzTx/>
              <a:buFontTx/>
              <a:buNone/>
            </a:pPr>
            <a:r>
              <a:rPr lang="en-US" altLang="en-US" sz="1800" dirty="0">
                <a:solidFill>
                  <a:schemeClr val="bg1">
                    <a:lumMod val="75000"/>
                  </a:schemeClr>
                </a:solidFill>
              </a:rPr>
              <a:t>Induced</a:t>
            </a:r>
          </a:p>
        </p:txBody>
      </p:sp>
      <p:sp>
        <p:nvSpPr>
          <p:cNvPr id="43017" name="Text Box 14"/>
          <p:cNvSpPr txBox="1">
            <a:spLocks noChangeArrowheads="1"/>
          </p:cNvSpPr>
          <p:nvPr/>
        </p:nvSpPr>
        <p:spPr bwMode="auto">
          <a:xfrm>
            <a:off x="3026498" y="2365901"/>
            <a:ext cx="1633781"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Aphakic/</a:t>
            </a:r>
          </a:p>
          <a:p>
            <a:pPr algn="ctr" eaLnBrk="1" hangingPunct="1">
              <a:lnSpc>
                <a:spcPct val="80000"/>
              </a:lnSpc>
              <a:spcBef>
                <a:spcPct val="0"/>
              </a:spcBef>
              <a:buClrTx/>
              <a:buSzTx/>
              <a:buFontTx/>
              <a:buNone/>
            </a:pPr>
            <a:r>
              <a:rPr lang="en-US" altLang="en-US" sz="1800" dirty="0" err="1">
                <a:solidFill>
                  <a:schemeClr val="bg1">
                    <a:lumMod val="75000"/>
                  </a:schemeClr>
                </a:solidFill>
              </a:rPr>
              <a:t>Pseudophakic</a:t>
            </a:r>
            <a:endParaRPr lang="en-US" altLang="en-US" sz="1800" dirty="0">
              <a:solidFill>
                <a:schemeClr val="bg1">
                  <a:lumMod val="75000"/>
                </a:schemeClr>
              </a:solidFill>
            </a:endParaRPr>
          </a:p>
        </p:txBody>
      </p:sp>
      <p:sp>
        <p:nvSpPr>
          <p:cNvPr id="43031" name="Text Box 35"/>
          <p:cNvSpPr txBox="1">
            <a:spLocks noChangeArrowheads="1"/>
          </p:cNvSpPr>
          <p:nvPr/>
        </p:nvSpPr>
        <p:spPr bwMode="auto">
          <a:xfrm>
            <a:off x="1190847" y="1295400"/>
            <a:ext cx="2473754"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solidFill>
                  <a:schemeClr val="bg1">
                    <a:lumMod val="75000"/>
                  </a:schemeClr>
                </a:solidFill>
              </a:rPr>
              <a:t>w/ Pupillary Block</a:t>
            </a:r>
          </a:p>
        </p:txBody>
      </p:sp>
      <p:sp>
        <p:nvSpPr>
          <p:cNvPr id="43032" name="Text Box 36"/>
          <p:cNvSpPr txBox="1">
            <a:spLocks noChangeArrowheads="1"/>
          </p:cNvSpPr>
          <p:nvPr/>
        </p:nvSpPr>
        <p:spPr bwMode="auto">
          <a:xfrm>
            <a:off x="5181600" y="1295400"/>
            <a:ext cx="2630848"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t>w/o Pupillary Block</a:t>
            </a:r>
          </a:p>
        </p:txBody>
      </p:sp>
      <p:sp>
        <p:nvSpPr>
          <p:cNvPr id="49" name="Rectangle 2">
            <a:extLst>
              <a:ext uri="{FF2B5EF4-FFF2-40B4-BE49-F238E27FC236}">
                <a16:creationId xmlns:a16="http://schemas.microsoft.com/office/drawing/2014/main" id="{240EE5BF-F7D2-4FC8-A5DD-F6B5423153C6}"/>
              </a:ext>
            </a:extLst>
          </p:cNvPr>
          <p:cNvSpPr>
            <a:spLocks noGrp="1" noChangeArrowheads="1"/>
          </p:cNvSpPr>
          <p:nvPr>
            <p:ph type="title"/>
          </p:nvPr>
        </p:nvSpPr>
        <p:spPr>
          <a:xfrm>
            <a:off x="457200" y="304800"/>
            <a:ext cx="7543800" cy="563562"/>
          </a:xfrm>
        </p:spPr>
        <p:txBody>
          <a:bodyPr/>
          <a:lstStyle/>
          <a:p>
            <a:pPr eaLnBrk="1" hangingPunct="1"/>
            <a:r>
              <a:rPr lang="en-US" altLang="en-US" sz="3500" dirty="0"/>
              <a:t>A</a:t>
            </a:r>
          </a:p>
        </p:txBody>
      </p:sp>
      <p:sp>
        <p:nvSpPr>
          <p:cNvPr id="50" name="TextBox 49">
            <a:extLst>
              <a:ext uri="{FF2B5EF4-FFF2-40B4-BE49-F238E27FC236}">
                <a16:creationId xmlns:a16="http://schemas.microsoft.com/office/drawing/2014/main" id="{CF426230-46C8-405C-9015-99EF57762A2E}"/>
              </a:ext>
            </a:extLst>
          </p:cNvPr>
          <p:cNvSpPr txBox="1"/>
          <p:nvPr/>
        </p:nvSpPr>
        <p:spPr>
          <a:xfrm>
            <a:off x="2259496" y="189094"/>
            <a:ext cx="4607480" cy="400110"/>
          </a:xfrm>
          <a:prstGeom prst="rect">
            <a:avLst/>
          </a:prstGeom>
          <a:solidFill>
            <a:schemeClr val="accent1">
              <a:lumMod val="60000"/>
              <a:lumOff val="40000"/>
            </a:schemeClr>
          </a:solidFill>
        </p:spPr>
        <p:txBody>
          <a:bodyPr wrap="none" rtlCol="0">
            <a:spAutoFit/>
          </a:bodyPr>
          <a:lstStyle/>
          <a:p>
            <a:pPr algn="ctr"/>
            <a:r>
              <a:rPr lang="en-US" sz="2000" b="1" dirty="0"/>
              <a:t>Secondary Angle Closure Glaucoma</a:t>
            </a:r>
          </a:p>
        </p:txBody>
      </p:sp>
      <p:sp>
        <p:nvSpPr>
          <p:cNvPr id="2" name="TextBox 1">
            <a:extLst>
              <a:ext uri="{FF2B5EF4-FFF2-40B4-BE49-F238E27FC236}">
                <a16:creationId xmlns:a16="http://schemas.microsoft.com/office/drawing/2014/main" id="{A7E30BEC-923B-4C9A-A856-BDD0D882F6B8}"/>
              </a:ext>
            </a:extLst>
          </p:cNvPr>
          <p:cNvSpPr txBox="1"/>
          <p:nvPr/>
        </p:nvSpPr>
        <p:spPr>
          <a:xfrm>
            <a:off x="887305" y="2844119"/>
            <a:ext cx="1494320" cy="338554"/>
          </a:xfrm>
          <a:prstGeom prst="rect">
            <a:avLst/>
          </a:prstGeom>
          <a:noFill/>
        </p:spPr>
        <p:txBody>
          <a:bodyPr wrap="none" rtlCol="0">
            <a:spAutoFit/>
          </a:bodyPr>
          <a:lstStyle/>
          <a:p>
            <a:r>
              <a:rPr lang="en-US" sz="1600" dirty="0" err="1">
                <a:solidFill>
                  <a:schemeClr val="bg1">
                    <a:lumMod val="75000"/>
                  </a:schemeClr>
                </a:solidFill>
              </a:rPr>
              <a:t>Phacomorphic</a:t>
            </a:r>
            <a:endParaRPr lang="en-US" sz="1600" dirty="0">
              <a:solidFill>
                <a:schemeClr val="bg1">
                  <a:lumMod val="75000"/>
                </a:schemeClr>
              </a:solidFill>
            </a:endParaRPr>
          </a:p>
        </p:txBody>
      </p:sp>
      <p:sp>
        <p:nvSpPr>
          <p:cNvPr id="51" name="TextBox 50">
            <a:extLst>
              <a:ext uri="{FF2B5EF4-FFF2-40B4-BE49-F238E27FC236}">
                <a16:creationId xmlns:a16="http://schemas.microsoft.com/office/drawing/2014/main" id="{156069D4-340B-4160-A336-EBF73557CEE0}"/>
              </a:ext>
            </a:extLst>
          </p:cNvPr>
          <p:cNvSpPr txBox="1"/>
          <p:nvPr/>
        </p:nvSpPr>
        <p:spPr>
          <a:xfrm>
            <a:off x="884725" y="3175578"/>
            <a:ext cx="1402948" cy="338554"/>
          </a:xfrm>
          <a:prstGeom prst="rect">
            <a:avLst/>
          </a:prstGeom>
          <a:noFill/>
        </p:spPr>
        <p:txBody>
          <a:bodyPr wrap="none" rtlCol="0">
            <a:spAutoFit/>
          </a:bodyPr>
          <a:lstStyle/>
          <a:p>
            <a:r>
              <a:rPr lang="en-US" sz="1600" dirty="0">
                <a:solidFill>
                  <a:schemeClr val="bg1">
                    <a:lumMod val="75000"/>
                  </a:schemeClr>
                </a:solidFill>
              </a:rPr>
              <a:t>Ectopia </a:t>
            </a:r>
            <a:r>
              <a:rPr lang="en-US" sz="1600" dirty="0" err="1">
                <a:solidFill>
                  <a:schemeClr val="bg1">
                    <a:lumMod val="75000"/>
                  </a:schemeClr>
                </a:solidFill>
              </a:rPr>
              <a:t>lentis</a:t>
            </a:r>
            <a:endParaRPr lang="en-US" sz="1600" dirty="0">
              <a:solidFill>
                <a:schemeClr val="bg1">
                  <a:lumMod val="75000"/>
                </a:schemeClr>
              </a:solidFill>
            </a:endParaRPr>
          </a:p>
        </p:txBody>
      </p:sp>
      <p:cxnSp>
        <p:nvCxnSpPr>
          <p:cNvPr id="71" name="Straight Connector 70">
            <a:extLst>
              <a:ext uri="{FF2B5EF4-FFF2-40B4-BE49-F238E27FC236}">
                <a16:creationId xmlns:a16="http://schemas.microsoft.com/office/drawing/2014/main" id="{C104938D-BA8D-4E39-9D5F-9EE2012F2F3C}"/>
              </a:ext>
            </a:extLst>
          </p:cNvPr>
          <p:cNvCxnSpPr>
            <a:cxnSpLocks/>
          </p:cNvCxnSpPr>
          <p:nvPr/>
        </p:nvCxnSpPr>
        <p:spPr>
          <a:xfrm flipH="1">
            <a:off x="762665" y="3023488"/>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2A7E4E40-472F-4E50-8A7A-45C10FDD7171}"/>
              </a:ext>
            </a:extLst>
          </p:cNvPr>
          <p:cNvCxnSpPr>
            <a:cxnSpLocks/>
          </p:cNvCxnSpPr>
          <p:nvPr/>
        </p:nvCxnSpPr>
        <p:spPr>
          <a:xfrm flipH="1">
            <a:off x="762665" y="3347853"/>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C3924889-45B9-4383-9C9E-48F0A9C27AD8}"/>
              </a:ext>
            </a:extLst>
          </p:cNvPr>
          <p:cNvCxnSpPr>
            <a:cxnSpLocks/>
          </p:cNvCxnSpPr>
          <p:nvPr/>
        </p:nvCxnSpPr>
        <p:spPr>
          <a:xfrm flipH="1">
            <a:off x="748719" y="2838976"/>
            <a:ext cx="13947" cy="5088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 name="Straight Arrow Connector 5">
            <a:extLst>
              <a:ext uri="{FF2B5EF4-FFF2-40B4-BE49-F238E27FC236}">
                <a16:creationId xmlns:a16="http://schemas.microsoft.com/office/drawing/2014/main" id="{A3439F0C-5143-461F-8F3C-2E830785DEFC}"/>
              </a:ext>
            </a:extLst>
          </p:cNvPr>
          <p:cNvCxnSpPr>
            <a:stCxn id="50" idx="2"/>
          </p:cNvCxnSpPr>
          <p:nvPr/>
        </p:nvCxnSpPr>
        <p:spPr>
          <a:xfrm flipH="1">
            <a:off x="2971800" y="589204"/>
            <a:ext cx="1591436" cy="706196"/>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0" name="Straight Arrow Connector 9">
            <a:extLst>
              <a:ext uri="{FF2B5EF4-FFF2-40B4-BE49-F238E27FC236}">
                <a16:creationId xmlns:a16="http://schemas.microsoft.com/office/drawing/2014/main" id="{84DC796E-F6ED-4FBB-82D2-A260F480BF8A}"/>
              </a:ext>
            </a:extLst>
          </p:cNvPr>
          <p:cNvCxnSpPr>
            <a:cxnSpLocks/>
          </p:cNvCxnSpPr>
          <p:nvPr/>
        </p:nvCxnSpPr>
        <p:spPr>
          <a:xfrm>
            <a:off x="4572000" y="589204"/>
            <a:ext cx="1600200" cy="706196"/>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6" name="Straight Arrow Connector 25">
            <a:extLst>
              <a:ext uri="{FF2B5EF4-FFF2-40B4-BE49-F238E27FC236}">
                <a16:creationId xmlns:a16="http://schemas.microsoft.com/office/drawing/2014/main" id="{B70E0124-9B84-41A5-8D84-A66B7838A706}"/>
              </a:ext>
            </a:extLst>
          </p:cNvPr>
          <p:cNvCxnSpPr>
            <a:cxnSpLocks/>
          </p:cNvCxnSpPr>
          <p:nvPr/>
        </p:nvCxnSpPr>
        <p:spPr>
          <a:xfrm flipH="1">
            <a:off x="1159539" y="1828800"/>
            <a:ext cx="1290435" cy="478059"/>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28" name="Straight Arrow Connector 27">
            <a:extLst>
              <a:ext uri="{FF2B5EF4-FFF2-40B4-BE49-F238E27FC236}">
                <a16:creationId xmlns:a16="http://schemas.microsoft.com/office/drawing/2014/main" id="{567A4249-5C59-4416-8A8E-1C35913900AB}"/>
              </a:ext>
            </a:extLst>
          </p:cNvPr>
          <p:cNvCxnSpPr>
            <a:cxnSpLocks/>
          </p:cNvCxnSpPr>
          <p:nvPr/>
        </p:nvCxnSpPr>
        <p:spPr>
          <a:xfrm>
            <a:off x="2449973" y="1832208"/>
            <a:ext cx="1268784"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56" name="Text Box 6">
            <a:extLst>
              <a:ext uri="{FF2B5EF4-FFF2-40B4-BE49-F238E27FC236}">
                <a16:creationId xmlns:a16="http://schemas.microsoft.com/office/drawing/2014/main" id="{557983BD-9D64-49B9-A366-A08663B0451F}"/>
              </a:ext>
            </a:extLst>
          </p:cNvPr>
          <p:cNvSpPr txBox="1">
            <a:spLocks noChangeArrowheads="1"/>
          </p:cNvSpPr>
          <p:nvPr/>
        </p:nvSpPr>
        <p:spPr bwMode="auto">
          <a:xfrm>
            <a:off x="5029200" y="2356376"/>
            <a:ext cx="813043"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r" eaLnBrk="1" hangingPunct="1">
              <a:lnSpc>
                <a:spcPct val="80000"/>
              </a:lnSpc>
              <a:spcBef>
                <a:spcPct val="0"/>
              </a:spcBef>
              <a:buClrTx/>
              <a:buSzTx/>
              <a:buFontTx/>
              <a:buNone/>
            </a:pPr>
            <a:r>
              <a:rPr lang="en-US" altLang="en-US" sz="1800" dirty="0">
                <a:solidFill>
                  <a:schemeClr val="bg1">
                    <a:lumMod val="75000"/>
                  </a:schemeClr>
                </a:solidFill>
              </a:rPr>
              <a:t>‘Push’</a:t>
            </a:r>
          </a:p>
        </p:txBody>
      </p:sp>
      <p:sp>
        <p:nvSpPr>
          <p:cNvPr id="57" name="Text Box 14">
            <a:extLst>
              <a:ext uri="{FF2B5EF4-FFF2-40B4-BE49-F238E27FC236}">
                <a16:creationId xmlns:a16="http://schemas.microsoft.com/office/drawing/2014/main" id="{5DAFA1C1-3A29-4C27-A379-663FDD22E326}"/>
              </a:ext>
            </a:extLst>
          </p:cNvPr>
          <p:cNvSpPr txBox="1">
            <a:spLocks noChangeArrowheads="1"/>
          </p:cNvSpPr>
          <p:nvPr/>
        </p:nvSpPr>
        <p:spPr bwMode="auto">
          <a:xfrm>
            <a:off x="7620000" y="2365901"/>
            <a:ext cx="671979"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t>‘Pull’</a:t>
            </a:r>
          </a:p>
        </p:txBody>
      </p:sp>
      <p:cxnSp>
        <p:nvCxnSpPr>
          <p:cNvPr id="58" name="Straight Arrow Connector 57">
            <a:extLst>
              <a:ext uri="{FF2B5EF4-FFF2-40B4-BE49-F238E27FC236}">
                <a16:creationId xmlns:a16="http://schemas.microsoft.com/office/drawing/2014/main" id="{E874FEE9-46BD-46A3-90A3-DE7CC220FBFF}"/>
              </a:ext>
            </a:extLst>
          </p:cNvPr>
          <p:cNvCxnSpPr>
            <a:cxnSpLocks/>
          </p:cNvCxnSpPr>
          <p:nvPr/>
        </p:nvCxnSpPr>
        <p:spPr>
          <a:xfrm flipH="1">
            <a:off x="5867400" y="1828800"/>
            <a:ext cx="849775"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59" name="Straight Arrow Connector 58">
            <a:extLst>
              <a:ext uri="{FF2B5EF4-FFF2-40B4-BE49-F238E27FC236}">
                <a16:creationId xmlns:a16="http://schemas.microsoft.com/office/drawing/2014/main" id="{C370A4A1-FE96-4E70-B89E-839542A5E241}"/>
              </a:ext>
            </a:extLst>
          </p:cNvPr>
          <p:cNvCxnSpPr>
            <a:cxnSpLocks/>
          </p:cNvCxnSpPr>
          <p:nvPr/>
        </p:nvCxnSpPr>
        <p:spPr>
          <a:xfrm>
            <a:off x="6717173" y="1832208"/>
            <a:ext cx="902827" cy="474047"/>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62" name="Text Box 16">
            <a:extLst>
              <a:ext uri="{FF2B5EF4-FFF2-40B4-BE49-F238E27FC236}">
                <a16:creationId xmlns:a16="http://schemas.microsoft.com/office/drawing/2014/main" id="{33538067-0726-41B0-93FF-357EF00CA62D}"/>
              </a:ext>
            </a:extLst>
          </p:cNvPr>
          <p:cNvSpPr txBox="1">
            <a:spLocks noChangeArrowheads="1"/>
          </p:cNvSpPr>
          <p:nvPr/>
        </p:nvSpPr>
        <p:spPr bwMode="auto">
          <a:xfrm>
            <a:off x="8065437" y="2684785"/>
            <a:ext cx="628698"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b="1" dirty="0"/>
              <a:t>NVG</a:t>
            </a:r>
          </a:p>
        </p:txBody>
      </p:sp>
      <p:sp>
        <p:nvSpPr>
          <p:cNvPr id="70" name="Text Box 21">
            <a:extLst>
              <a:ext uri="{FF2B5EF4-FFF2-40B4-BE49-F238E27FC236}">
                <a16:creationId xmlns:a16="http://schemas.microsoft.com/office/drawing/2014/main" id="{86C32650-BE1F-4CC3-8DB5-0C136D877E6F}"/>
              </a:ext>
            </a:extLst>
          </p:cNvPr>
          <p:cNvSpPr txBox="1">
            <a:spLocks noChangeArrowheads="1"/>
          </p:cNvSpPr>
          <p:nvPr/>
        </p:nvSpPr>
        <p:spPr bwMode="auto">
          <a:xfrm>
            <a:off x="8070534" y="3048000"/>
            <a:ext cx="526106"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a:solidFill>
                  <a:schemeClr val="bg1">
                    <a:lumMod val="75000"/>
                  </a:schemeClr>
                </a:solidFill>
              </a:rPr>
              <a:t>ICE</a:t>
            </a:r>
          </a:p>
        </p:txBody>
      </p:sp>
      <p:sp>
        <p:nvSpPr>
          <p:cNvPr id="75" name="Text Box 45">
            <a:extLst>
              <a:ext uri="{FF2B5EF4-FFF2-40B4-BE49-F238E27FC236}">
                <a16:creationId xmlns:a16="http://schemas.microsoft.com/office/drawing/2014/main" id="{2B6EDA2D-8F55-4DFD-A225-8C03CE6FC7F3}"/>
              </a:ext>
            </a:extLst>
          </p:cNvPr>
          <p:cNvSpPr txBox="1">
            <a:spLocks noChangeArrowheads="1"/>
          </p:cNvSpPr>
          <p:nvPr/>
        </p:nvSpPr>
        <p:spPr bwMode="auto">
          <a:xfrm>
            <a:off x="8073162" y="3810000"/>
            <a:ext cx="1070837" cy="74635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ts val="1700"/>
              </a:lnSpc>
              <a:spcBef>
                <a:spcPct val="0"/>
              </a:spcBef>
              <a:buClrTx/>
              <a:buSzTx/>
              <a:buFontTx/>
              <a:buNone/>
            </a:pPr>
            <a:r>
              <a:rPr lang="en-US" altLang="en-US" sz="1600" dirty="0">
                <a:solidFill>
                  <a:schemeClr val="bg1">
                    <a:lumMod val="75000"/>
                  </a:schemeClr>
                </a:solidFill>
              </a:rPr>
              <a:t>Epithelial/ fibrous ingrowth</a:t>
            </a:r>
          </a:p>
        </p:txBody>
      </p:sp>
      <p:cxnSp>
        <p:nvCxnSpPr>
          <p:cNvPr id="77" name="Straight Connector 76">
            <a:extLst>
              <a:ext uri="{FF2B5EF4-FFF2-40B4-BE49-F238E27FC236}">
                <a16:creationId xmlns:a16="http://schemas.microsoft.com/office/drawing/2014/main" id="{FC090BD7-F2E1-4464-B57B-9CBE5874C89B}"/>
              </a:ext>
            </a:extLst>
          </p:cNvPr>
          <p:cNvCxnSpPr>
            <a:cxnSpLocks/>
          </p:cNvCxnSpPr>
          <p:nvPr/>
        </p:nvCxnSpPr>
        <p:spPr>
          <a:xfrm>
            <a:off x="7873969" y="2674448"/>
            <a:ext cx="7724" cy="128795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8" name="Straight Connector 77">
            <a:extLst>
              <a:ext uri="{FF2B5EF4-FFF2-40B4-BE49-F238E27FC236}">
                <a16:creationId xmlns:a16="http://schemas.microsoft.com/office/drawing/2014/main" id="{B1922ED5-C3D8-43D8-A00D-1D6BC9201DBA}"/>
              </a:ext>
            </a:extLst>
          </p:cNvPr>
          <p:cNvCxnSpPr/>
          <p:nvPr/>
        </p:nvCxnSpPr>
        <p:spPr>
          <a:xfrm flipH="1">
            <a:off x="7873968" y="2840262"/>
            <a:ext cx="24447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9" name="Straight Connector 78">
            <a:extLst>
              <a:ext uri="{FF2B5EF4-FFF2-40B4-BE49-F238E27FC236}">
                <a16:creationId xmlns:a16="http://schemas.microsoft.com/office/drawing/2014/main" id="{77019ED2-6D69-4A60-9D19-D4DB786EA3A0}"/>
              </a:ext>
            </a:extLst>
          </p:cNvPr>
          <p:cNvCxnSpPr/>
          <p:nvPr/>
        </p:nvCxnSpPr>
        <p:spPr>
          <a:xfrm flipH="1">
            <a:off x="7873968" y="3213518"/>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1" name="Straight Connector 80">
            <a:extLst>
              <a:ext uri="{FF2B5EF4-FFF2-40B4-BE49-F238E27FC236}">
                <a16:creationId xmlns:a16="http://schemas.microsoft.com/office/drawing/2014/main" id="{9796A12F-4125-4C05-8EE8-A388740C580D}"/>
              </a:ext>
            </a:extLst>
          </p:cNvPr>
          <p:cNvCxnSpPr/>
          <p:nvPr/>
        </p:nvCxnSpPr>
        <p:spPr>
          <a:xfrm flipH="1">
            <a:off x="7877837" y="3581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3" name="Straight Connector 82">
            <a:extLst>
              <a:ext uri="{FF2B5EF4-FFF2-40B4-BE49-F238E27FC236}">
                <a16:creationId xmlns:a16="http://schemas.microsoft.com/office/drawing/2014/main" id="{7FDC5F4B-9BF0-42AD-B8BB-2F2399BCF1E2}"/>
              </a:ext>
            </a:extLst>
          </p:cNvPr>
          <p:cNvCxnSpPr/>
          <p:nvPr/>
        </p:nvCxnSpPr>
        <p:spPr>
          <a:xfrm flipH="1">
            <a:off x="7881693" y="3962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93" name="Text Box 42">
            <a:extLst>
              <a:ext uri="{FF2B5EF4-FFF2-40B4-BE49-F238E27FC236}">
                <a16:creationId xmlns:a16="http://schemas.microsoft.com/office/drawing/2014/main" id="{53BAB77F-E061-4834-9068-34BDF78AD071}"/>
              </a:ext>
            </a:extLst>
          </p:cNvPr>
          <p:cNvSpPr txBox="1">
            <a:spLocks noChangeArrowheads="1"/>
          </p:cNvSpPr>
          <p:nvPr/>
        </p:nvSpPr>
        <p:spPr bwMode="auto">
          <a:xfrm>
            <a:off x="8111387" y="3429000"/>
            <a:ext cx="856196"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Flat AC</a:t>
            </a:r>
          </a:p>
        </p:txBody>
      </p:sp>
      <p:sp>
        <p:nvSpPr>
          <p:cNvPr id="100" name="Text Box 23">
            <a:extLst>
              <a:ext uri="{FF2B5EF4-FFF2-40B4-BE49-F238E27FC236}">
                <a16:creationId xmlns:a16="http://schemas.microsoft.com/office/drawing/2014/main" id="{D8F2FCFF-2984-4836-B000-9C5601A8EAAA}"/>
              </a:ext>
            </a:extLst>
          </p:cNvPr>
          <p:cNvSpPr txBox="1">
            <a:spLocks noChangeArrowheads="1"/>
          </p:cNvSpPr>
          <p:nvPr/>
        </p:nvSpPr>
        <p:spPr bwMode="auto">
          <a:xfrm>
            <a:off x="5530369" y="2667000"/>
            <a:ext cx="2143536"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Aqueous misdirection</a:t>
            </a:r>
          </a:p>
        </p:txBody>
      </p:sp>
      <p:cxnSp>
        <p:nvCxnSpPr>
          <p:cNvPr id="104" name="Straight Connector 103">
            <a:extLst>
              <a:ext uri="{FF2B5EF4-FFF2-40B4-BE49-F238E27FC236}">
                <a16:creationId xmlns:a16="http://schemas.microsoft.com/office/drawing/2014/main" id="{49D87D4A-E317-4446-9B95-5184CB3968F3}"/>
              </a:ext>
            </a:extLst>
          </p:cNvPr>
          <p:cNvCxnSpPr>
            <a:cxnSpLocks/>
          </p:cNvCxnSpPr>
          <p:nvPr/>
        </p:nvCxnSpPr>
        <p:spPr>
          <a:xfrm flipH="1">
            <a:off x="5316229" y="2667000"/>
            <a:ext cx="7397" cy="25314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5" name="Straight Connector 104">
            <a:extLst>
              <a:ext uri="{FF2B5EF4-FFF2-40B4-BE49-F238E27FC236}">
                <a16:creationId xmlns:a16="http://schemas.microsoft.com/office/drawing/2014/main" id="{F40B6D71-75A8-4A88-864D-00D14C2F710D}"/>
              </a:ext>
            </a:extLst>
          </p:cNvPr>
          <p:cNvCxnSpPr/>
          <p:nvPr/>
        </p:nvCxnSpPr>
        <p:spPr>
          <a:xfrm flipH="1">
            <a:off x="5323624" y="2832814"/>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6" name="Straight Connector 105">
            <a:extLst>
              <a:ext uri="{FF2B5EF4-FFF2-40B4-BE49-F238E27FC236}">
                <a16:creationId xmlns:a16="http://schemas.microsoft.com/office/drawing/2014/main" id="{010BF7B2-AA07-4DCF-822D-E2DB5CC0BF59}"/>
              </a:ext>
            </a:extLst>
          </p:cNvPr>
          <p:cNvCxnSpPr/>
          <p:nvPr/>
        </p:nvCxnSpPr>
        <p:spPr>
          <a:xfrm flipH="1">
            <a:off x="5323624" y="3360065"/>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a:extLst>
              <a:ext uri="{FF2B5EF4-FFF2-40B4-BE49-F238E27FC236}">
                <a16:creationId xmlns:a16="http://schemas.microsoft.com/office/drawing/2014/main" id="{BAC8035C-3999-4C31-93CD-6C0D2ADEB73B}"/>
              </a:ext>
            </a:extLst>
          </p:cNvPr>
          <p:cNvCxnSpPr/>
          <p:nvPr/>
        </p:nvCxnSpPr>
        <p:spPr>
          <a:xfrm flipH="1">
            <a:off x="5323536" y="3786938"/>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8" name="Straight Connector 107">
            <a:extLst>
              <a:ext uri="{FF2B5EF4-FFF2-40B4-BE49-F238E27FC236}">
                <a16:creationId xmlns:a16="http://schemas.microsoft.com/office/drawing/2014/main" id="{DB64CAEE-69B4-426A-8A5B-D1269DBF0F66}"/>
              </a:ext>
            </a:extLst>
          </p:cNvPr>
          <p:cNvCxnSpPr/>
          <p:nvPr/>
        </p:nvCxnSpPr>
        <p:spPr>
          <a:xfrm flipH="1">
            <a:off x="5327493" y="4249152"/>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12" name="Straight Connector 111">
            <a:extLst>
              <a:ext uri="{FF2B5EF4-FFF2-40B4-BE49-F238E27FC236}">
                <a16:creationId xmlns:a16="http://schemas.microsoft.com/office/drawing/2014/main" id="{99A16C30-4BE4-48E5-8B65-0C5F3039B8DC}"/>
              </a:ext>
            </a:extLst>
          </p:cNvPr>
          <p:cNvCxnSpPr/>
          <p:nvPr/>
        </p:nvCxnSpPr>
        <p:spPr>
          <a:xfrm flipH="1">
            <a:off x="5333455" y="51816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13" name="Text Box 42">
            <a:extLst>
              <a:ext uri="{FF2B5EF4-FFF2-40B4-BE49-F238E27FC236}">
                <a16:creationId xmlns:a16="http://schemas.microsoft.com/office/drawing/2014/main" id="{056DFFD9-3CA2-42E7-90FE-4F14522E3504}"/>
              </a:ext>
            </a:extLst>
          </p:cNvPr>
          <p:cNvSpPr txBox="1">
            <a:spLocks noChangeArrowheads="1"/>
          </p:cNvSpPr>
          <p:nvPr/>
        </p:nvSpPr>
        <p:spPr bwMode="auto">
          <a:xfrm>
            <a:off x="5533954" y="3623846"/>
            <a:ext cx="1563248"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Retinal surgery</a:t>
            </a:r>
          </a:p>
        </p:txBody>
      </p:sp>
      <p:sp>
        <p:nvSpPr>
          <p:cNvPr id="118" name="Text Box 47">
            <a:extLst>
              <a:ext uri="{FF2B5EF4-FFF2-40B4-BE49-F238E27FC236}">
                <a16:creationId xmlns:a16="http://schemas.microsoft.com/office/drawing/2014/main" id="{3F59D898-ECAD-49F0-9425-2A1BC8DDA7B5}"/>
              </a:ext>
            </a:extLst>
          </p:cNvPr>
          <p:cNvSpPr txBox="1">
            <a:spLocks noChangeArrowheads="1"/>
          </p:cNvSpPr>
          <p:nvPr/>
        </p:nvSpPr>
        <p:spPr bwMode="auto">
          <a:xfrm>
            <a:off x="5523688" y="4538246"/>
            <a:ext cx="1414170"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Drug-induced</a:t>
            </a:r>
          </a:p>
        </p:txBody>
      </p:sp>
      <p:sp>
        <p:nvSpPr>
          <p:cNvPr id="16" name="TextBox 15">
            <a:extLst>
              <a:ext uri="{FF2B5EF4-FFF2-40B4-BE49-F238E27FC236}">
                <a16:creationId xmlns:a16="http://schemas.microsoft.com/office/drawing/2014/main" id="{984E008D-FBBA-42B4-940E-EA26772E0161}"/>
              </a:ext>
            </a:extLst>
          </p:cNvPr>
          <p:cNvSpPr txBox="1"/>
          <p:nvPr/>
        </p:nvSpPr>
        <p:spPr>
          <a:xfrm>
            <a:off x="6230528" y="5257800"/>
            <a:ext cx="1326004" cy="369332"/>
          </a:xfrm>
          <a:prstGeom prst="rect">
            <a:avLst/>
          </a:prstGeom>
          <a:noFill/>
        </p:spPr>
        <p:txBody>
          <a:bodyPr wrap="none" rtlCol="0">
            <a:spAutoFit/>
          </a:bodyPr>
          <a:lstStyle/>
          <a:p>
            <a:pPr algn="ctr"/>
            <a:r>
              <a:rPr lang="en-US" dirty="0">
                <a:solidFill>
                  <a:schemeClr val="bg1">
                    <a:lumMod val="75000"/>
                  </a:schemeClr>
                </a:solidFill>
              </a:rPr>
              <a:t>Both/Either</a:t>
            </a:r>
          </a:p>
        </p:txBody>
      </p:sp>
      <p:cxnSp>
        <p:nvCxnSpPr>
          <p:cNvPr id="125" name="Straight Connector 124">
            <a:extLst>
              <a:ext uri="{FF2B5EF4-FFF2-40B4-BE49-F238E27FC236}">
                <a16:creationId xmlns:a16="http://schemas.microsoft.com/office/drawing/2014/main" id="{01138141-D318-4ED7-A7FE-D8F2155CE890}"/>
              </a:ext>
            </a:extLst>
          </p:cNvPr>
          <p:cNvCxnSpPr/>
          <p:nvPr/>
        </p:nvCxnSpPr>
        <p:spPr>
          <a:xfrm flipH="1">
            <a:off x="5334000" y="4724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52" name="Text Box 47">
            <a:extLst>
              <a:ext uri="{FF2B5EF4-FFF2-40B4-BE49-F238E27FC236}">
                <a16:creationId xmlns:a16="http://schemas.microsoft.com/office/drawing/2014/main" id="{E3578916-9804-473C-8F06-D4FA0BCEDFD0}"/>
              </a:ext>
            </a:extLst>
          </p:cNvPr>
          <p:cNvSpPr txBox="1">
            <a:spLocks noChangeArrowheads="1"/>
          </p:cNvSpPr>
          <p:nvPr/>
        </p:nvSpPr>
        <p:spPr bwMode="auto">
          <a:xfrm>
            <a:off x="5543446" y="4055146"/>
            <a:ext cx="1619354"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err="1">
                <a:solidFill>
                  <a:schemeClr val="bg1">
                    <a:lumMod val="75000"/>
                  </a:schemeClr>
                </a:solidFill>
              </a:rPr>
              <a:t>Nanophthalmos</a:t>
            </a:r>
            <a:endParaRPr lang="en-US" altLang="en-US" sz="1600" dirty="0">
              <a:solidFill>
                <a:schemeClr val="bg1">
                  <a:lumMod val="75000"/>
                </a:schemeClr>
              </a:solidFill>
            </a:endParaRPr>
          </a:p>
        </p:txBody>
      </p:sp>
      <p:sp>
        <p:nvSpPr>
          <p:cNvPr id="53" name="Text Box 45">
            <a:extLst>
              <a:ext uri="{FF2B5EF4-FFF2-40B4-BE49-F238E27FC236}">
                <a16:creationId xmlns:a16="http://schemas.microsoft.com/office/drawing/2014/main" id="{57D1A14F-68FE-47D2-983C-1A879D66A9DC}"/>
              </a:ext>
            </a:extLst>
          </p:cNvPr>
          <p:cNvSpPr txBox="1">
            <a:spLocks noChangeArrowheads="1"/>
          </p:cNvSpPr>
          <p:nvPr/>
        </p:nvSpPr>
        <p:spPr bwMode="auto">
          <a:xfrm>
            <a:off x="5523688" y="5013493"/>
            <a:ext cx="582211"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PFV</a:t>
            </a:r>
          </a:p>
        </p:txBody>
      </p:sp>
      <p:sp>
        <p:nvSpPr>
          <p:cNvPr id="54" name="Text Box 42">
            <a:extLst>
              <a:ext uri="{FF2B5EF4-FFF2-40B4-BE49-F238E27FC236}">
                <a16:creationId xmlns:a16="http://schemas.microsoft.com/office/drawing/2014/main" id="{E1E37D2C-2C52-446B-843B-01E64990D3EC}"/>
              </a:ext>
            </a:extLst>
          </p:cNvPr>
          <p:cNvSpPr txBox="1">
            <a:spLocks noChangeArrowheads="1"/>
          </p:cNvSpPr>
          <p:nvPr/>
        </p:nvSpPr>
        <p:spPr bwMode="auto">
          <a:xfrm>
            <a:off x="5551406" y="3192546"/>
            <a:ext cx="2276072"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ERD/choroidal effusion</a:t>
            </a:r>
          </a:p>
        </p:txBody>
      </p:sp>
      <p:sp>
        <p:nvSpPr>
          <p:cNvPr id="3" name="Oval 2">
            <a:extLst>
              <a:ext uri="{FF2B5EF4-FFF2-40B4-BE49-F238E27FC236}">
                <a16:creationId xmlns:a16="http://schemas.microsoft.com/office/drawing/2014/main" id="{7D027388-F860-4250-9D31-41DB5EB864E5}"/>
              </a:ext>
            </a:extLst>
          </p:cNvPr>
          <p:cNvSpPr/>
          <p:nvPr/>
        </p:nvSpPr>
        <p:spPr>
          <a:xfrm>
            <a:off x="8034589" y="2679833"/>
            <a:ext cx="671979" cy="338554"/>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TextBox 45">
            <a:extLst>
              <a:ext uri="{FF2B5EF4-FFF2-40B4-BE49-F238E27FC236}">
                <a16:creationId xmlns:a16="http://schemas.microsoft.com/office/drawing/2014/main" id="{404AE9CF-785E-4964-AF50-F6F095A7E65B}"/>
              </a:ext>
            </a:extLst>
          </p:cNvPr>
          <p:cNvSpPr txBox="1"/>
          <p:nvPr/>
        </p:nvSpPr>
        <p:spPr>
          <a:xfrm>
            <a:off x="609600" y="1554063"/>
            <a:ext cx="7034674" cy="4770537"/>
          </a:xfrm>
          <a:prstGeom prst="rect">
            <a:avLst/>
          </a:prstGeom>
          <a:solidFill>
            <a:schemeClr val="accent1">
              <a:lumMod val="40000"/>
              <a:lumOff val="60000"/>
            </a:schemeClr>
          </a:solidFill>
        </p:spPr>
        <p:txBody>
          <a:bodyPr wrap="square" rtlCol="0">
            <a:spAutoFit/>
          </a:bodyPr>
          <a:lstStyle/>
          <a:p>
            <a:r>
              <a:rPr lang="en-US" sz="1600" i="1" dirty="0">
                <a:solidFill>
                  <a:schemeClr val="bg1">
                    <a:lumMod val="75000"/>
                  </a:schemeClr>
                </a:solidFill>
              </a:rPr>
              <a:t>Neovascularization of what structure causes neovascular glaucoma (NVG)?</a:t>
            </a:r>
          </a:p>
          <a:p>
            <a:r>
              <a:rPr lang="en-US" sz="1600" b="1" dirty="0">
                <a:solidFill>
                  <a:srgbClr val="0000FF"/>
                </a:solidFill>
              </a:rPr>
              <a:t>Neovascularization of the angle (NVA) </a:t>
            </a:r>
            <a:endParaRPr lang="en-US" sz="1600" b="1" dirty="0">
              <a:solidFill>
                <a:schemeClr val="accent1">
                  <a:lumMod val="40000"/>
                  <a:lumOff val="60000"/>
                </a:schemeClr>
              </a:solidFill>
            </a:endParaRPr>
          </a:p>
          <a:p>
            <a:endParaRPr lang="en-US" sz="1600" dirty="0">
              <a:solidFill>
                <a:schemeClr val="accent1">
                  <a:lumMod val="40000"/>
                  <a:lumOff val="60000"/>
                </a:schemeClr>
              </a:solidFill>
            </a:endParaRPr>
          </a:p>
          <a:p>
            <a:r>
              <a:rPr lang="en-US" sz="1600" i="1" dirty="0">
                <a:solidFill>
                  <a:schemeClr val="accent1">
                    <a:lumMod val="40000"/>
                    <a:lumOff val="60000"/>
                  </a:schemeClr>
                </a:solidFill>
              </a:rPr>
              <a:t>How does NVA lead to angle-closure glaucoma?</a:t>
            </a:r>
          </a:p>
          <a:p>
            <a:r>
              <a:rPr lang="en-US" sz="1600" dirty="0">
                <a:solidFill>
                  <a:schemeClr val="accent1">
                    <a:lumMod val="40000"/>
                    <a:lumOff val="60000"/>
                  </a:schemeClr>
                </a:solidFill>
              </a:rPr>
              <a:t>The NVA vessels don’t ride solo; rather, they are accompanied by contractile elements (</a:t>
            </a:r>
            <a:r>
              <a:rPr lang="en-US" sz="1600" dirty="0" err="1">
                <a:solidFill>
                  <a:schemeClr val="accent1">
                    <a:lumMod val="40000"/>
                    <a:lumOff val="60000"/>
                  </a:schemeClr>
                </a:solidFill>
              </a:rPr>
              <a:t>eg</a:t>
            </a:r>
            <a:r>
              <a:rPr lang="en-US" sz="1600" dirty="0">
                <a:solidFill>
                  <a:schemeClr val="accent1">
                    <a:lumMod val="40000"/>
                    <a:lumOff val="60000"/>
                  </a:schemeClr>
                </a:solidFill>
              </a:rPr>
              <a:t>, fibroblasts). Along with the neo vessels, these elements will establish a network that crosses from the peripheral iris to the peripheral cornea. Once established, contractile elements </a:t>
            </a:r>
            <a:r>
              <a:rPr lang="en-US" sz="1600" dirty="0" err="1">
                <a:solidFill>
                  <a:schemeClr val="accent1">
                    <a:lumMod val="40000"/>
                    <a:lumOff val="60000"/>
                  </a:schemeClr>
                </a:solidFill>
              </a:rPr>
              <a:t>gonna</a:t>
            </a:r>
            <a:r>
              <a:rPr lang="en-US" sz="1600" dirty="0">
                <a:solidFill>
                  <a:schemeClr val="accent1">
                    <a:lumMod val="40000"/>
                    <a:lumOff val="60000"/>
                  </a:schemeClr>
                </a:solidFill>
              </a:rPr>
              <a:t> contract, and when they do, they pull the iris up against the angle, rendering it closed. </a:t>
            </a:r>
          </a:p>
          <a:p>
            <a:r>
              <a:rPr lang="en-US" sz="1600" i="1" dirty="0">
                <a:solidFill>
                  <a:schemeClr val="accent1">
                    <a:lumMod val="40000"/>
                    <a:lumOff val="60000"/>
                  </a:schemeClr>
                </a:solidFill>
              </a:rPr>
              <a:t> </a:t>
            </a:r>
          </a:p>
          <a:p>
            <a:r>
              <a:rPr lang="en-US" sz="1600" i="1" dirty="0">
                <a:solidFill>
                  <a:schemeClr val="accent1">
                    <a:lumMod val="40000"/>
                    <a:lumOff val="60000"/>
                  </a:schemeClr>
                </a:solidFill>
              </a:rPr>
              <a:t>What two-word phrase (</a:t>
            </a:r>
            <a:r>
              <a:rPr lang="en-US" sz="1600" b="1" dirty="0">
                <a:solidFill>
                  <a:schemeClr val="accent1">
                    <a:lumMod val="40000"/>
                    <a:lumOff val="60000"/>
                  </a:schemeClr>
                </a:solidFill>
              </a:rPr>
              <a:t>not</a:t>
            </a:r>
            <a:r>
              <a:rPr lang="en-US" sz="1600" i="1" dirty="0">
                <a:solidFill>
                  <a:schemeClr val="accent1">
                    <a:lumMod val="40000"/>
                    <a:lumOff val="60000"/>
                  </a:schemeClr>
                </a:solidFill>
              </a:rPr>
              <a:t> ‘diabetic retinopathy’--think more generally) describes the fundamental cause of most cases of NVG?</a:t>
            </a:r>
          </a:p>
          <a:p>
            <a:r>
              <a:rPr lang="en-US" sz="1600" dirty="0">
                <a:solidFill>
                  <a:schemeClr val="accent1">
                    <a:lumMod val="40000"/>
                    <a:lumOff val="60000"/>
                  </a:schemeClr>
                </a:solidFill>
              </a:rPr>
              <a:t>‘Retinal ischemia’</a:t>
            </a:r>
          </a:p>
          <a:p>
            <a:endParaRPr lang="en-US" sz="1600" dirty="0">
              <a:solidFill>
                <a:schemeClr val="accent1">
                  <a:lumMod val="40000"/>
                  <a:lumOff val="60000"/>
                </a:schemeClr>
              </a:solidFill>
            </a:endParaRPr>
          </a:p>
          <a:p>
            <a:r>
              <a:rPr lang="en-US" sz="1600" i="1" dirty="0">
                <a:solidFill>
                  <a:schemeClr val="accent1">
                    <a:lumMod val="40000"/>
                    <a:lumOff val="60000"/>
                  </a:schemeClr>
                </a:solidFill>
              </a:rPr>
              <a:t>How does retinal ischemia lead to NVI and NVA? </a:t>
            </a:r>
          </a:p>
          <a:p>
            <a:r>
              <a:rPr lang="en-US" sz="1600" dirty="0">
                <a:solidFill>
                  <a:schemeClr val="accent1">
                    <a:lumMod val="40000"/>
                    <a:lumOff val="60000"/>
                  </a:schemeClr>
                </a:solidFill>
              </a:rPr>
              <a:t>In a desperate attempt to acquire the oxygen they’re lacking, the ischemic retinal cells release the signaling molecule  </a:t>
            </a:r>
            <a:r>
              <a:rPr lang="en-US" sz="1600" b="1" dirty="0">
                <a:solidFill>
                  <a:schemeClr val="accent1">
                    <a:lumMod val="40000"/>
                    <a:lumOff val="60000"/>
                  </a:schemeClr>
                </a:solidFill>
              </a:rPr>
              <a:t>VEGF</a:t>
            </a:r>
            <a:r>
              <a:rPr lang="en-US" sz="1600" dirty="0">
                <a:solidFill>
                  <a:schemeClr val="accent1">
                    <a:lumMod val="40000"/>
                    <a:lumOff val="60000"/>
                  </a:schemeClr>
                </a:solidFill>
              </a:rPr>
              <a:t> , a potent inducer of new blood vessel formation. This VEGF diffuses from the vitreous cavity into the anterior segment, where it induces the NVI/NVA process.</a:t>
            </a:r>
          </a:p>
        </p:txBody>
      </p:sp>
      <p:sp>
        <p:nvSpPr>
          <p:cNvPr id="47" name="TextBox 46">
            <a:extLst>
              <a:ext uri="{FF2B5EF4-FFF2-40B4-BE49-F238E27FC236}">
                <a16:creationId xmlns:a16="http://schemas.microsoft.com/office/drawing/2014/main" id="{4D5533C2-F6B1-4632-B887-BA6863C4C189}"/>
              </a:ext>
            </a:extLst>
          </p:cNvPr>
          <p:cNvSpPr txBox="1"/>
          <p:nvPr/>
        </p:nvSpPr>
        <p:spPr>
          <a:xfrm>
            <a:off x="185999" y="2215352"/>
            <a:ext cx="6139642" cy="2031325"/>
          </a:xfrm>
          <a:prstGeom prst="rect">
            <a:avLst/>
          </a:prstGeom>
          <a:solidFill>
            <a:schemeClr val="accent6">
              <a:lumMod val="40000"/>
              <a:lumOff val="60000"/>
            </a:schemeClr>
          </a:solidFill>
        </p:spPr>
        <p:txBody>
          <a:bodyPr wrap="square" rtlCol="0">
            <a:spAutoFit/>
          </a:bodyPr>
          <a:lstStyle/>
          <a:p>
            <a:r>
              <a:rPr lang="en-US" sz="1400" i="1" dirty="0">
                <a:solidFill>
                  <a:srgbClr val="0000FF"/>
                </a:solidFill>
              </a:rPr>
              <a:t>Neovascularization of what structure typically precedes and leads to NVA?</a:t>
            </a:r>
          </a:p>
          <a:p>
            <a:r>
              <a:rPr lang="en-US" sz="1400" dirty="0">
                <a:solidFill>
                  <a:srgbClr val="0000FF"/>
                </a:solidFill>
              </a:rPr>
              <a:t>Neovascularization of the </a:t>
            </a:r>
            <a:r>
              <a:rPr lang="en-US" sz="1400" b="1" dirty="0">
                <a:solidFill>
                  <a:srgbClr val="0000FF"/>
                </a:solidFill>
              </a:rPr>
              <a:t>iris</a:t>
            </a:r>
            <a:r>
              <a:rPr lang="en-US" sz="1400" dirty="0">
                <a:solidFill>
                  <a:srgbClr val="0000FF"/>
                </a:solidFill>
              </a:rPr>
              <a:t> (NVI) </a:t>
            </a:r>
          </a:p>
          <a:p>
            <a:endParaRPr lang="en-US" sz="1400" i="1" dirty="0">
              <a:solidFill>
                <a:srgbClr val="0000FF"/>
              </a:solidFill>
            </a:endParaRPr>
          </a:p>
          <a:p>
            <a:r>
              <a:rPr lang="en-US" sz="1400" i="1" dirty="0">
                <a:solidFill>
                  <a:srgbClr val="0000FF"/>
                </a:solidFill>
              </a:rPr>
              <a:t>Where on the iris does NVI typically first appear? </a:t>
            </a:r>
            <a:r>
              <a:rPr lang="en-US" sz="1400" i="1" dirty="0"/>
              <a:t>What does it look like?</a:t>
            </a:r>
          </a:p>
          <a:p>
            <a:r>
              <a:rPr lang="en-US" sz="1400" dirty="0">
                <a:solidFill>
                  <a:srgbClr val="0000FF"/>
                </a:solidFill>
              </a:rPr>
              <a:t>At the pupillary margin. </a:t>
            </a:r>
            <a:r>
              <a:rPr lang="en-US" sz="1400" dirty="0"/>
              <a:t>As small ‘tufts’ of vessels.</a:t>
            </a:r>
            <a:endParaRPr lang="en-US" sz="1400" dirty="0">
              <a:solidFill>
                <a:schemeClr val="accent6">
                  <a:lumMod val="40000"/>
                  <a:lumOff val="60000"/>
                </a:schemeClr>
              </a:solidFill>
            </a:endParaRPr>
          </a:p>
          <a:p>
            <a:endParaRPr lang="en-US" sz="1400" i="1" dirty="0">
              <a:solidFill>
                <a:schemeClr val="accent6">
                  <a:lumMod val="40000"/>
                  <a:lumOff val="60000"/>
                </a:schemeClr>
              </a:solidFill>
            </a:endParaRPr>
          </a:p>
          <a:p>
            <a:r>
              <a:rPr lang="en-US" sz="1400" i="1" dirty="0">
                <a:solidFill>
                  <a:schemeClr val="accent6">
                    <a:lumMod val="40000"/>
                    <a:lumOff val="60000"/>
                  </a:schemeClr>
                </a:solidFill>
              </a:rPr>
              <a:t>As it develops further, how does it grow (</a:t>
            </a:r>
            <a:r>
              <a:rPr lang="en-US" sz="1400" i="1" dirty="0" err="1">
                <a:solidFill>
                  <a:schemeClr val="accent6">
                    <a:lumMod val="40000"/>
                    <a:lumOff val="60000"/>
                  </a:schemeClr>
                </a:solidFill>
              </a:rPr>
              <a:t>ie</a:t>
            </a:r>
            <a:r>
              <a:rPr lang="en-US" sz="1400" i="1" dirty="0">
                <a:solidFill>
                  <a:schemeClr val="accent6">
                    <a:lumMod val="40000"/>
                    <a:lumOff val="60000"/>
                  </a:schemeClr>
                </a:solidFill>
              </a:rPr>
              <a:t>, direction, and course)?</a:t>
            </a:r>
          </a:p>
          <a:p>
            <a:r>
              <a:rPr lang="en-US" sz="1400" dirty="0">
                <a:solidFill>
                  <a:schemeClr val="accent6">
                    <a:lumMod val="40000"/>
                    <a:lumOff val="60000"/>
                  </a:schemeClr>
                </a:solidFill>
              </a:rPr>
              <a:t>In a meandering fashion toward the angle (normal iris vessels typically run in a rather direct radial fashion)</a:t>
            </a:r>
          </a:p>
        </p:txBody>
      </p:sp>
    </p:spTree>
    <p:extLst>
      <p:ext uri="{BB962C8B-B14F-4D97-AF65-F5344CB8AC3E}">
        <p14:creationId xmlns:p14="http://schemas.microsoft.com/office/powerpoint/2010/main" val="4006730400"/>
      </p:ext>
    </p:extLst>
  </p:cSld>
  <p:clrMapOvr>
    <a:masterClrMapping/>
  </p:clrMapOvr>
</p:sld>
</file>

<file path=ppt/slides/slide2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Straight Arrow Connector 12">
            <a:extLst>
              <a:ext uri="{FF2B5EF4-FFF2-40B4-BE49-F238E27FC236}">
                <a16:creationId xmlns:a16="http://schemas.microsoft.com/office/drawing/2014/main" id="{A6DE2085-829C-480C-9216-69D6039C0A37}"/>
              </a:ext>
            </a:extLst>
          </p:cNvPr>
          <p:cNvCxnSpPr>
            <a:cxnSpLocks/>
          </p:cNvCxnSpPr>
          <p:nvPr/>
        </p:nvCxnSpPr>
        <p:spPr>
          <a:xfrm>
            <a:off x="6717173" y="1828800"/>
            <a:ext cx="0" cy="3462754"/>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43014" name="Text Box 6"/>
          <p:cNvSpPr txBox="1">
            <a:spLocks noChangeArrowheads="1"/>
          </p:cNvSpPr>
          <p:nvPr/>
        </p:nvSpPr>
        <p:spPr bwMode="auto">
          <a:xfrm>
            <a:off x="533400" y="2356376"/>
            <a:ext cx="1005403"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Lens-</a:t>
            </a:r>
          </a:p>
          <a:p>
            <a:pPr algn="ctr" eaLnBrk="1" hangingPunct="1">
              <a:lnSpc>
                <a:spcPct val="80000"/>
              </a:lnSpc>
              <a:spcBef>
                <a:spcPct val="0"/>
              </a:spcBef>
              <a:buClrTx/>
              <a:buSzTx/>
              <a:buFontTx/>
              <a:buNone/>
            </a:pPr>
            <a:r>
              <a:rPr lang="en-US" altLang="en-US" sz="1800" dirty="0">
                <a:solidFill>
                  <a:schemeClr val="bg1">
                    <a:lumMod val="75000"/>
                  </a:schemeClr>
                </a:solidFill>
              </a:rPr>
              <a:t>Induced</a:t>
            </a:r>
          </a:p>
        </p:txBody>
      </p:sp>
      <p:sp>
        <p:nvSpPr>
          <p:cNvPr id="43017" name="Text Box 14"/>
          <p:cNvSpPr txBox="1">
            <a:spLocks noChangeArrowheads="1"/>
          </p:cNvSpPr>
          <p:nvPr/>
        </p:nvSpPr>
        <p:spPr bwMode="auto">
          <a:xfrm>
            <a:off x="3026498" y="2365901"/>
            <a:ext cx="1633781"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Aphakic/</a:t>
            </a:r>
          </a:p>
          <a:p>
            <a:pPr algn="ctr" eaLnBrk="1" hangingPunct="1">
              <a:lnSpc>
                <a:spcPct val="80000"/>
              </a:lnSpc>
              <a:spcBef>
                <a:spcPct val="0"/>
              </a:spcBef>
              <a:buClrTx/>
              <a:buSzTx/>
              <a:buFontTx/>
              <a:buNone/>
            </a:pPr>
            <a:r>
              <a:rPr lang="en-US" altLang="en-US" sz="1800" dirty="0" err="1">
                <a:solidFill>
                  <a:schemeClr val="bg1">
                    <a:lumMod val="75000"/>
                  </a:schemeClr>
                </a:solidFill>
              </a:rPr>
              <a:t>Pseudophakic</a:t>
            </a:r>
            <a:endParaRPr lang="en-US" altLang="en-US" sz="1800" dirty="0">
              <a:solidFill>
                <a:schemeClr val="bg1">
                  <a:lumMod val="75000"/>
                </a:schemeClr>
              </a:solidFill>
            </a:endParaRPr>
          </a:p>
        </p:txBody>
      </p:sp>
      <p:sp>
        <p:nvSpPr>
          <p:cNvPr id="43031" name="Text Box 35"/>
          <p:cNvSpPr txBox="1">
            <a:spLocks noChangeArrowheads="1"/>
          </p:cNvSpPr>
          <p:nvPr/>
        </p:nvSpPr>
        <p:spPr bwMode="auto">
          <a:xfrm>
            <a:off x="1190847" y="1295400"/>
            <a:ext cx="2473754"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solidFill>
                  <a:schemeClr val="bg1">
                    <a:lumMod val="75000"/>
                  </a:schemeClr>
                </a:solidFill>
              </a:rPr>
              <a:t>w/ Pupillary Block</a:t>
            </a:r>
          </a:p>
        </p:txBody>
      </p:sp>
      <p:sp>
        <p:nvSpPr>
          <p:cNvPr id="43032" name="Text Box 36"/>
          <p:cNvSpPr txBox="1">
            <a:spLocks noChangeArrowheads="1"/>
          </p:cNvSpPr>
          <p:nvPr/>
        </p:nvSpPr>
        <p:spPr bwMode="auto">
          <a:xfrm>
            <a:off x="5181600" y="1295400"/>
            <a:ext cx="2630848"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t>w/o Pupillary Block</a:t>
            </a:r>
          </a:p>
        </p:txBody>
      </p:sp>
      <p:sp>
        <p:nvSpPr>
          <p:cNvPr id="49" name="Rectangle 2">
            <a:extLst>
              <a:ext uri="{FF2B5EF4-FFF2-40B4-BE49-F238E27FC236}">
                <a16:creationId xmlns:a16="http://schemas.microsoft.com/office/drawing/2014/main" id="{240EE5BF-F7D2-4FC8-A5DD-F6B5423153C6}"/>
              </a:ext>
            </a:extLst>
          </p:cNvPr>
          <p:cNvSpPr>
            <a:spLocks noGrp="1" noChangeArrowheads="1"/>
          </p:cNvSpPr>
          <p:nvPr>
            <p:ph type="title"/>
          </p:nvPr>
        </p:nvSpPr>
        <p:spPr>
          <a:xfrm>
            <a:off x="457200" y="304800"/>
            <a:ext cx="7543800" cy="563562"/>
          </a:xfrm>
        </p:spPr>
        <p:txBody>
          <a:bodyPr/>
          <a:lstStyle/>
          <a:p>
            <a:pPr eaLnBrk="1" hangingPunct="1"/>
            <a:r>
              <a:rPr lang="en-US" altLang="en-US" sz="3500" dirty="0"/>
              <a:t>Q</a:t>
            </a:r>
          </a:p>
        </p:txBody>
      </p:sp>
      <p:sp>
        <p:nvSpPr>
          <p:cNvPr id="50" name="TextBox 49">
            <a:extLst>
              <a:ext uri="{FF2B5EF4-FFF2-40B4-BE49-F238E27FC236}">
                <a16:creationId xmlns:a16="http://schemas.microsoft.com/office/drawing/2014/main" id="{CF426230-46C8-405C-9015-99EF57762A2E}"/>
              </a:ext>
            </a:extLst>
          </p:cNvPr>
          <p:cNvSpPr txBox="1"/>
          <p:nvPr/>
        </p:nvSpPr>
        <p:spPr>
          <a:xfrm>
            <a:off x="2259496" y="189094"/>
            <a:ext cx="4607480" cy="400110"/>
          </a:xfrm>
          <a:prstGeom prst="rect">
            <a:avLst/>
          </a:prstGeom>
          <a:solidFill>
            <a:schemeClr val="accent1">
              <a:lumMod val="60000"/>
              <a:lumOff val="40000"/>
            </a:schemeClr>
          </a:solidFill>
        </p:spPr>
        <p:txBody>
          <a:bodyPr wrap="none" rtlCol="0">
            <a:spAutoFit/>
          </a:bodyPr>
          <a:lstStyle/>
          <a:p>
            <a:pPr algn="ctr"/>
            <a:r>
              <a:rPr lang="en-US" sz="2000" b="1" dirty="0"/>
              <a:t>Secondary Angle Closure Glaucoma</a:t>
            </a:r>
          </a:p>
        </p:txBody>
      </p:sp>
      <p:sp>
        <p:nvSpPr>
          <p:cNvPr id="2" name="TextBox 1">
            <a:extLst>
              <a:ext uri="{FF2B5EF4-FFF2-40B4-BE49-F238E27FC236}">
                <a16:creationId xmlns:a16="http://schemas.microsoft.com/office/drawing/2014/main" id="{A7E30BEC-923B-4C9A-A856-BDD0D882F6B8}"/>
              </a:ext>
            </a:extLst>
          </p:cNvPr>
          <p:cNvSpPr txBox="1"/>
          <p:nvPr/>
        </p:nvSpPr>
        <p:spPr>
          <a:xfrm>
            <a:off x="887305" y="2844119"/>
            <a:ext cx="1494320" cy="338554"/>
          </a:xfrm>
          <a:prstGeom prst="rect">
            <a:avLst/>
          </a:prstGeom>
          <a:noFill/>
        </p:spPr>
        <p:txBody>
          <a:bodyPr wrap="none" rtlCol="0">
            <a:spAutoFit/>
          </a:bodyPr>
          <a:lstStyle/>
          <a:p>
            <a:r>
              <a:rPr lang="en-US" sz="1600" dirty="0" err="1">
                <a:solidFill>
                  <a:schemeClr val="bg1">
                    <a:lumMod val="75000"/>
                  </a:schemeClr>
                </a:solidFill>
              </a:rPr>
              <a:t>Phacomorphic</a:t>
            </a:r>
            <a:endParaRPr lang="en-US" sz="1600" dirty="0">
              <a:solidFill>
                <a:schemeClr val="bg1">
                  <a:lumMod val="75000"/>
                </a:schemeClr>
              </a:solidFill>
            </a:endParaRPr>
          </a:p>
        </p:txBody>
      </p:sp>
      <p:sp>
        <p:nvSpPr>
          <p:cNvPr id="51" name="TextBox 50">
            <a:extLst>
              <a:ext uri="{FF2B5EF4-FFF2-40B4-BE49-F238E27FC236}">
                <a16:creationId xmlns:a16="http://schemas.microsoft.com/office/drawing/2014/main" id="{156069D4-340B-4160-A336-EBF73557CEE0}"/>
              </a:ext>
            </a:extLst>
          </p:cNvPr>
          <p:cNvSpPr txBox="1"/>
          <p:nvPr/>
        </p:nvSpPr>
        <p:spPr>
          <a:xfrm>
            <a:off x="884725" y="3175578"/>
            <a:ext cx="1402948" cy="338554"/>
          </a:xfrm>
          <a:prstGeom prst="rect">
            <a:avLst/>
          </a:prstGeom>
          <a:noFill/>
        </p:spPr>
        <p:txBody>
          <a:bodyPr wrap="none" rtlCol="0">
            <a:spAutoFit/>
          </a:bodyPr>
          <a:lstStyle/>
          <a:p>
            <a:r>
              <a:rPr lang="en-US" sz="1600" dirty="0">
                <a:solidFill>
                  <a:schemeClr val="bg1">
                    <a:lumMod val="75000"/>
                  </a:schemeClr>
                </a:solidFill>
              </a:rPr>
              <a:t>Ectopia </a:t>
            </a:r>
            <a:r>
              <a:rPr lang="en-US" sz="1600" dirty="0" err="1">
                <a:solidFill>
                  <a:schemeClr val="bg1">
                    <a:lumMod val="75000"/>
                  </a:schemeClr>
                </a:solidFill>
              </a:rPr>
              <a:t>lentis</a:t>
            </a:r>
            <a:endParaRPr lang="en-US" sz="1600" dirty="0">
              <a:solidFill>
                <a:schemeClr val="bg1">
                  <a:lumMod val="75000"/>
                </a:schemeClr>
              </a:solidFill>
            </a:endParaRPr>
          </a:p>
        </p:txBody>
      </p:sp>
      <p:cxnSp>
        <p:nvCxnSpPr>
          <p:cNvPr id="71" name="Straight Connector 70">
            <a:extLst>
              <a:ext uri="{FF2B5EF4-FFF2-40B4-BE49-F238E27FC236}">
                <a16:creationId xmlns:a16="http://schemas.microsoft.com/office/drawing/2014/main" id="{C104938D-BA8D-4E39-9D5F-9EE2012F2F3C}"/>
              </a:ext>
            </a:extLst>
          </p:cNvPr>
          <p:cNvCxnSpPr>
            <a:cxnSpLocks/>
          </p:cNvCxnSpPr>
          <p:nvPr/>
        </p:nvCxnSpPr>
        <p:spPr>
          <a:xfrm flipH="1">
            <a:off x="762665" y="3023488"/>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2A7E4E40-472F-4E50-8A7A-45C10FDD7171}"/>
              </a:ext>
            </a:extLst>
          </p:cNvPr>
          <p:cNvCxnSpPr>
            <a:cxnSpLocks/>
          </p:cNvCxnSpPr>
          <p:nvPr/>
        </p:nvCxnSpPr>
        <p:spPr>
          <a:xfrm flipH="1">
            <a:off x="762665" y="3347853"/>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C3924889-45B9-4383-9C9E-48F0A9C27AD8}"/>
              </a:ext>
            </a:extLst>
          </p:cNvPr>
          <p:cNvCxnSpPr>
            <a:cxnSpLocks/>
          </p:cNvCxnSpPr>
          <p:nvPr/>
        </p:nvCxnSpPr>
        <p:spPr>
          <a:xfrm flipH="1">
            <a:off x="748719" y="2838976"/>
            <a:ext cx="13947" cy="5088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 name="Straight Arrow Connector 5">
            <a:extLst>
              <a:ext uri="{FF2B5EF4-FFF2-40B4-BE49-F238E27FC236}">
                <a16:creationId xmlns:a16="http://schemas.microsoft.com/office/drawing/2014/main" id="{A3439F0C-5143-461F-8F3C-2E830785DEFC}"/>
              </a:ext>
            </a:extLst>
          </p:cNvPr>
          <p:cNvCxnSpPr>
            <a:stCxn id="50" idx="2"/>
          </p:cNvCxnSpPr>
          <p:nvPr/>
        </p:nvCxnSpPr>
        <p:spPr>
          <a:xfrm flipH="1">
            <a:off x="2971800" y="589204"/>
            <a:ext cx="1591436" cy="706196"/>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0" name="Straight Arrow Connector 9">
            <a:extLst>
              <a:ext uri="{FF2B5EF4-FFF2-40B4-BE49-F238E27FC236}">
                <a16:creationId xmlns:a16="http://schemas.microsoft.com/office/drawing/2014/main" id="{84DC796E-F6ED-4FBB-82D2-A260F480BF8A}"/>
              </a:ext>
            </a:extLst>
          </p:cNvPr>
          <p:cNvCxnSpPr>
            <a:cxnSpLocks/>
          </p:cNvCxnSpPr>
          <p:nvPr/>
        </p:nvCxnSpPr>
        <p:spPr>
          <a:xfrm>
            <a:off x="4572000" y="589204"/>
            <a:ext cx="1600200" cy="706196"/>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6" name="Straight Arrow Connector 25">
            <a:extLst>
              <a:ext uri="{FF2B5EF4-FFF2-40B4-BE49-F238E27FC236}">
                <a16:creationId xmlns:a16="http://schemas.microsoft.com/office/drawing/2014/main" id="{B70E0124-9B84-41A5-8D84-A66B7838A706}"/>
              </a:ext>
            </a:extLst>
          </p:cNvPr>
          <p:cNvCxnSpPr>
            <a:cxnSpLocks/>
          </p:cNvCxnSpPr>
          <p:nvPr/>
        </p:nvCxnSpPr>
        <p:spPr>
          <a:xfrm flipH="1">
            <a:off x="1159539" y="1828800"/>
            <a:ext cx="1290435" cy="478059"/>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28" name="Straight Arrow Connector 27">
            <a:extLst>
              <a:ext uri="{FF2B5EF4-FFF2-40B4-BE49-F238E27FC236}">
                <a16:creationId xmlns:a16="http://schemas.microsoft.com/office/drawing/2014/main" id="{567A4249-5C59-4416-8A8E-1C35913900AB}"/>
              </a:ext>
            </a:extLst>
          </p:cNvPr>
          <p:cNvCxnSpPr>
            <a:cxnSpLocks/>
          </p:cNvCxnSpPr>
          <p:nvPr/>
        </p:nvCxnSpPr>
        <p:spPr>
          <a:xfrm>
            <a:off x="2449973" y="1832208"/>
            <a:ext cx="1268784"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56" name="Text Box 6">
            <a:extLst>
              <a:ext uri="{FF2B5EF4-FFF2-40B4-BE49-F238E27FC236}">
                <a16:creationId xmlns:a16="http://schemas.microsoft.com/office/drawing/2014/main" id="{557983BD-9D64-49B9-A366-A08663B0451F}"/>
              </a:ext>
            </a:extLst>
          </p:cNvPr>
          <p:cNvSpPr txBox="1">
            <a:spLocks noChangeArrowheads="1"/>
          </p:cNvSpPr>
          <p:nvPr/>
        </p:nvSpPr>
        <p:spPr bwMode="auto">
          <a:xfrm>
            <a:off x="5029200" y="2356376"/>
            <a:ext cx="813043"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r" eaLnBrk="1" hangingPunct="1">
              <a:lnSpc>
                <a:spcPct val="80000"/>
              </a:lnSpc>
              <a:spcBef>
                <a:spcPct val="0"/>
              </a:spcBef>
              <a:buClrTx/>
              <a:buSzTx/>
              <a:buFontTx/>
              <a:buNone/>
            </a:pPr>
            <a:r>
              <a:rPr lang="en-US" altLang="en-US" sz="1800" dirty="0">
                <a:solidFill>
                  <a:schemeClr val="bg1">
                    <a:lumMod val="75000"/>
                  </a:schemeClr>
                </a:solidFill>
              </a:rPr>
              <a:t>‘Push’</a:t>
            </a:r>
          </a:p>
        </p:txBody>
      </p:sp>
      <p:sp>
        <p:nvSpPr>
          <p:cNvPr id="57" name="Text Box 14">
            <a:extLst>
              <a:ext uri="{FF2B5EF4-FFF2-40B4-BE49-F238E27FC236}">
                <a16:creationId xmlns:a16="http://schemas.microsoft.com/office/drawing/2014/main" id="{5DAFA1C1-3A29-4C27-A379-663FDD22E326}"/>
              </a:ext>
            </a:extLst>
          </p:cNvPr>
          <p:cNvSpPr txBox="1">
            <a:spLocks noChangeArrowheads="1"/>
          </p:cNvSpPr>
          <p:nvPr/>
        </p:nvSpPr>
        <p:spPr bwMode="auto">
          <a:xfrm>
            <a:off x="7620000" y="2365901"/>
            <a:ext cx="671979"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t>‘Pull’</a:t>
            </a:r>
          </a:p>
        </p:txBody>
      </p:sp>
      <p:cxnSp>
        <p:nvCxnSpPr>
          <p:cNvPr id="58" name="Straight Arrow Connector 57">
            <a:extLst>
              <a:ext uri="{FF2B5EF4-FFF2-40B4-BE49-F238E27FC236}">
                <a16:creationId xmlns:a16="http://schemas.microsoft.com/office/drawing/2014/main" id="{E874FEE9-46BD-46A3-90A3-DE7CC220FBFF}"/>
              </a:ext>
            </a:extLst>
          </p:cNvPr>
          <p:cNvCxnSpPr>
            <a:cxnSpLocks/>
          </p:cNvCxnSpPr>
          <p:nvPr/>
        </p:nvCxnSpPr>
        <p:spPr>
          <a:xfrm flipH="1">
            <a:off x="5867400" y="1828800"/>
            <a:ext cx="849775"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59" name="Straight Arrow Connector 58">
            <a:extLst>
              <a:ext uri="{FF2B5EF4-FFF2-40B4-BE49-F238E27FC236}">
                <a16:creationId xmlns:a16="http://schemas.microsoft.com/office/drawing/2014/main" id="{C370A4A1-FE96-4E70-B89E-839542A5E241}"/>
              </a:ext>
            </a:extLst>
          </p:cNvPr>
          <p:cNvCxnSpPr>
            <a:cxnSpLocks/>
          </p:cNvCxnSpPr>
          <p:nvPr/>
        </p:nvCxnSpPr>
        <p:spPr>
          <a:xfrm>
            <a:off x="6717173" y="1832208"/>
            <a:ext cx="902827" cy="474047"/>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62" name="Text Box 16">
            <a:extLst>
              <a:ext uri="{FF2B5EF4-FFF2-40B4-BE49-F238E27FC236}">
                <a16:creationId xmlns:a16="http://schemas.microsoft.com/office/drawing/2014/main" id="{33538067-0726-41B0-93FF-357EF00CA62D}"/>
              </a:ext>
            </a:extLst>
          </p:cNvPr>
          <p:cNvSpPr txBox="1">
            <a:spLocks noChangeArrowheads="1"/>
          </p:cNvSpPr>
          <p:nvPr/>
        </p:nvSpPr>
        <p:spPr bwMode="auto">
          <a:xfrm>
            <a:off x="8065437" y="2684785"/>
            <a:ext cx="628698"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b="1" dirty="0"/>
              <a:t>NVG</a:t>
            </a:r>
          </a:p>
        </p:txBody>
      </p:sp>
      <p:sp>
        <p:nvSpPr>
          <p:cNvPr id="70" name="Text Box 21">
            <a:extLst>
              <a:ext uri="{FF2B5EF4-FFF2-40B4-BE49-F238E27FC236}">
                <a16:creationId xmlns:a16="http://schemas.microsoft.com/office/drawing/2014/main" id="{86C32650-BE1F-4CC3-8DB5-0C136D877E6F}"/>
              </a:ext>
            </a:extLst>
          </p:cNvPr>
          <p:cNvSpPr txBox="1">
            <a:spLocks noChangeArrowheads="1"/>
          </p:cNvSpPr>
          <p:nvPr/>
        </p:nvSpPr>
        <p:spPr bwMode="auto">
          <a:xfrm>
            <a:off x="8070534" y="3048000"/>
            <a:ext cx="526106"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a:solidFill>
                  <a:schemeClr val="bg1">
                    <a:lumMod val="75000"/>
                  </a:schemeClr>
                </a:solidFill>
              </a:rPr>
              <a:t>ICE</a:t>
            </a:r>
          </a:p>
        </p:txBody>
      </p:sp>
      <p:sp>
        <p:nvSpPr>
          <p:cNvPr id="75" name="Text Box 45">
            <a:extLst>
              <a:ext uri="{FF2B5EF4-FFF2-40B4-BE49-F238E27FC236}">
                <a16:creationId xmlns:a16="http://schemas.microsoft.com/office/drawing/2014/main" id="{2B6EDA2D-8F55-4DFD-A225-8C03CE6FC7F3}"/>
              </a:ext>
            </a:extLst>
          </p:cNvPr>
          <p:cNvSpPr txBox="1">
            <a:spLocks noChangeArrowheads="1"/>
          </p:cNvSpPr>
          <p:nvPr/>
        </p:nvSpPr>
        <p:spPr bwMode="auto">
          <a:xfrm>
            <a:off x="8073162" y="3810000"/>
            <a:ext cx="1070837" cy="74635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ts val="1700"/>
              </a:lnSpc>
              <a:spcBef>
                <a:spcPct val="0"/>
              </a:spcBef>
              <a:buClrTx/>
              <a:buSzTx/>
              <a:buFontTx/>
              <a:buNone/>
            </a:pPr>
            <a:r>
              <a:rPr lang="en-US" altLang="en-US" sz="1600" dirty="0">
                <a:solidFill>
                  <a:schemeClr val="bg1">
                    <a:lumMod val="75000"/>
                  </a:schemeClr>
                </a:solidFill>
              </a:rPr>
              <a:t>Epithelial/ fibrous ingrowth</a:t>
            </a:r>
          </a:p>
        </p:txBody>
      </p:sp>
      <p:cxnSp>
        <p:nvCxnSpPr>
          <p:cNvPr id="77" name="Straight Connector 76">
            <a:extLst>
              <a:ext uri="{FF2B5EF4-FFF2-40B4-BE49-F238E27FC236}">
                <a16:creationId xmlns:a16="http://schemas.microsoft.com/office/drawing/2014/main" id="{FC090BD7-F2E1-4464-B57B-9CBE5874C89B}"/>
              </a:ext>
            </a:extLst>
          </p:cNvPr>
          <p:cNvCxnSpPr>
            <a:cxnSpLocks/>
          </p:cNvCxnSpPr>
          <p:nvPr/>
        </p:nvCxnSpPr>
        <p:spPr>
          <a:xfrm>
            <a:off x="7873969" y="2674448"/>
            <a:ext cx="7724" cy="128795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8" name="Straight Connector 77">
            <a:extLst>
              <a:ext uri="{FF2B5EF4-FFF2-40B4-BE49-F238E27FC236}">
                <a16:creationId xmlns:a16="http://schemas.microsoft.com/office/drawing/2014/main" id="{B1922ED5-C3D8-43D8-A00D-1D6BC9201DBA}"/>
              </a:ext>
            </a:extLst>
          </p:cNvPr>
          <p:cNvCxnSpPr/>
          <p:nvPr/>
        </p:nvCxnSpPr>
        <p:spPr>
          <a:xfrm flipH="1">
            <a:off x="7873968" y="2840262"/>
            <a:ext cx="24447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9" name="Straight Connector 78">
            <a:extLst>
              <a:ext uri="{FF2B5EF4-FFF2-40B4-BE49-F238E27FC236}">
                <a16:creationId xmlns:a16="http://schemas.microsoft.com/office/drawing/2014/main" id="{77019ED2-6D69-4A60-9D19-D4DB786EA3A0}"/>
              </a:ext>
            </a:extLst>
          </p:cNvPr>
          <p:cNvCxnSpPr/>
          <p:nvPr/>
        </p:nvCxnSpPr>
        <p:spPr>
          <a:xfrm flipH="1">
            <a:off x="7873968" y="3213518"/>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1" name="Straight Connector 80">
            <a:extLst>
              <a:ext uri="{FF2B5EF4-FFF2-40B4-BE49-F238E27FC236}">
                <a16:creationId xmlns:a16="http://schemas.microsoft.com/office/drawing/2014/main" id="{9796A12F-4125-4C05-8EE8-A388740C580D}"/>
              </a:ext>
            </a:extLst>
          </p:cNvPr>
          <p:cNvCxnSpPr/>
          <p:nvPr/>
        </p:nvCxnSpPr>
        <p:spPr>
          <a:xfrm flipH="1">
            <a:off x="7877837" y="3581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3" name="Straight Connector 82">
            <a:extLst>
              <a:ext uri="{FF2B5EF4-FFF2-40B4-BE49-F238E27FC236}">
                <a16:creationId xmlns:a16="http://schemas.microsoft.com/office/drawing/2014/main" id="{7FDC5F4B-9BF0-42AD-B8BB-2F2399BCF1E2}"/>
              </a:ext>
            </a:extLst>
          </p:cNvPr>
          <p:cNvCxnSpPr/>
          <p:nvPr/>
        </p:nvCxnSpPr>
        <p:spPr>
          <a:xfrm flipH="1">
            <a:off x="7881693" y="3962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93" name="Text Box 42">
            <a:extLst>
              <a:ext uri="{FF2B5EF4-FFF2-40B4-BE49-F238E27FC236}">
                <a16:creationId xmlns:a16="http://schemas.microsoft.com/office/drawing/2014/main" id="{53BAB77F-E061-4834-9068-34BDF78AD071}"/>
              </a:ext>
            </a:extLst>
          </p:cNvPr>
          <p:cNvSpPr txBox="1">
            <a:spLocks noChangeArrowheads="1"/>
          </p:cNvSpPr>
          <p:nvPr/>
        </p:nvSpPr>
        <p:spPr bwMode="auto">
          <a:xfrm>
            <a:off x="8111387" y="3429000"/>
            <a:ext cx="856196"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Flat AC</a:t>
            </a:r>
          </a:p>
        </p:txBody>
      </p:sp>
      <p:sp>
        <p:nvSpPr>
          <p:cNvPr id="100" name="Text Box 23">
            <a:extLst>
              <a:ext uri="{FF2B5EF4-FFF2-40B4-BE49-F238E27FC236}">
                <a16:creationId xmlns:a16="http://schemas.microsoft.com/office/drawing/2014/main" id="{D8F2FCFF-2984-4836-B000-9C5601A8EAAA}"/>
              </a:ext>
            </a:extLst>
          </p:cNvPr>
          <p:cNvSpPr txBox="1">
            <a:spLocks noChangeArrowheads="1"/>
          </p:cNvSpPr>
          <p:nvPr/>
        </p:nvSpPr>
        <p:spPr bwMode="auto">
          <a:xfrm>
            <a:off x="5530369" y="2667000"/>
            <a:ext cx="2143536"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Aqueous misdirection</a:t>
            </a:r>
          </a:p>
        </p:txBody>
      </p:sp>
      <p:cxnSp>
        <p:nvCxnSpPr>
          <p:cNvPr id="104" name="Straight Connector 103">
            <a:extLst>
              <a:ext uri="{FF2B5EF4-FFF2-40B4-BE49-F238E27FC236}">
                <a16:creationId xmlns:a16="http://schemas.microsoft.com/office/drawing/2014/main" id="{49D87D4A-E317-4446-9B95-5184CB3968F3}"/>
              </a:ext>
            </a:extLst>
          </p:cNvPr>
          <p:cNvCxnSpPr>
            <a:cxnSpLocks/>
          </p:cNvCxnSpPr>
          <p:nvPr/>
        </p:nvCxnSpPr>
        <p:spPr>
          <a:xfrm flipH="1">
            <a:off x="5316229" y="2667000"/>
            <a:ext cx="7397" cy="25314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5" name="Straight Connector 104">
            <a:extLst>
              <a:ext uri="{FF2B5EF4-FFF2-40B4-BE49-F238E27FC236}">
                <a16:creationId xmlns:a16="http://schemas.microsoft.com/office/drawing/2014/main" id="{F40B6D71-75A8-4A88-864D-00D14C2F710D}"/>
              </a:ext>
            </a:extLst>
          </p:cNvPr>
          <p:cNvCxnSpPr/>
          <p:nvPr/>
        </p:nvCxnSpPr>
        <p:spPr>
          <a:xfrm flipH="1">
            <a:off x="5323624" y="2832814"/>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6" name="Straight Connector 105">
            <a:extLst>
              <a:ext uri="{FF2B5EF4-FFF2-40B4-BE49-F238E27FC236}">
                <a16:creationId xmlns:a16="http://schemas.microsoft.com/office/drawing/2014/main" id="{010BF7B2-AA07-4DCF-822D-E2DB5CC0BF59}"/>
              </a:ext>
            </a:extLst>
          </p:cNvPr>
          <p:cNvCxnSpPr/>
          <p:nvPr/>
        </p:nvCxnSpPr>
        <p:spPr>
          <a:xfrm flipH="1">
            <a:off x="5323624" y="3360065"/>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a:extLst>
              <a:ext uri="{FF2B5EF4-FFF2-40B4-BE49-F238E27FC236}">
                <a16:creationId xmlns:a16="http://schemas.microsoft.com/office/drawing/2014/main" id="{BAC8035C-3999-4C31-93CD-6C0D2ADEB73B}"/>
              </a:ext>
            </a:extLst>
          </p:cNvPr>
          <p:cNvCxnSpPr/>
          <p:nvPr/>
        </p:nvCxnSpPr>
        <p:spPr>
          <a:xfrm flipH="1">
            <a:off x="5323536" y="3786938"/>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8" name="Straight Connector 107">
            <a:extLst>
              <a:ext uri="{FF2B5EF4-FFF2-40B4-BE49-F238E27FC236}">
                <a16:creationId xmlns:a16="http://schemas.microsoft.com/office/drawing/2014/main" id="{DB64CAEE-69B4-426A-8A5B-D1269DBF0F66}"/>
              </a:ext>
            </a:extLst>
          </p:cNvPr>
          <p:cNvCxnSpPr/>
          <p:nvPr/>
        </p:nvCxnSpPr>
        <p:spPr>
          <a:xfrm flipH="1">
            <a:off x="5327493" y="4249152"/>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12" name="Straight Connector 111">
            <a:extLst>
              <a:ext uri="{FF2B5EF4-FFF2-40B4-BE49-F238E27FC236}">
                <a16:creationId xmlns:a16="http://schemas.microsoft.com/office/drawing/2014/main" id="{99A16C30-4BE4-48E5-8B65-0C5F3039B8DC}"/>
              </a:ext>
            </a:extLst>
          </p:cNvPr>
          <p:cNvCxnSpPr/>
          <p:nvPr/>
        </p:nvCxnSpPr>
        <p:spPr>
          <a:xfrm flipH="1">
            <a:off x="5333455" y="51816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13" name="Text Box 42">
            <a:extLst>
              <a:ext uri="{FF2B5EF4-FFF2-40B4-BE49-F238E27FC236}">
                <a16:creationId xmlns:a16="http://schemas.microsoft.com/office/drawing/2014/main" id="{056DFFD9-3CA2-42E7-90FE-4F14522E3504}"/>
              </a:ext>
            </a:extLst>
          </p:cNvPr>
          <p:cNvSpPr txBox="1">
            <a:spLocks noChangeArrowheads="1"/>
          </p:cNvSpPr>
          <p:nvPr/>
        </p:nvSpPr>
        <p:spPr bwMode="auto">
          <a:xfrm>
            <a:off x="5533954" y="3623846"/>
            <a:ext cx="1563248"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Retinal surgery</a:t>
            </a:r>
          </a:p>
        </p:txBody>
      </p:sp>
      <p:sp>
        <p:nvSpPr>
          <p:cNvPr id="118" name="Text Box 47">
            <a:extLst>
              <a:ext uri="{FF2B5EF4-FFF2-40B4-BE49-F238E27FC236}">
                <a16:creationId xmlns:a16="http://schemas.microsoft.com/office/drawing/2014/main" id="{3F59D898-ECAD-49F0-9425-2A1BC8DDA7B5}"/>
              </a:ext>
            </a:extLst>
          </p:cNvPr>
          <p:cNvSpPr txBox="1">
            <a:spLocks noChangeArrowheads="1"/>
          </p:cNvSpPr>
          <p:nvPr/>
        </p:nvSpPr>
        <p:spPr bwMode="auto">
          <a:xfrm>
            <a:off x="5523688" y="4538246"/>
            <a:ext cx="1414170"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Drug-induced</a:t>
            </a:r>
          </a:p>
        </p:txBody>
      </p:sp>
      <p:sp>
        <p:nvSpPr>
          <p:cNvPr id="16" name="TextBox 15">
            <a:extLst>
              <a:ext uri="{FF2B5EF4-FFF2-40B4-BE49-F238E27FC236}">
                <a16:creationId xmlns:a16="http://schemas.microsoft.com/office/drawing/2014/main" id="{984E008D-FBBA-42B4-940E-EA26772E0161}"/>
              </a:ext>
            </a:extLst>
          </p:cNvPr>
          <p:cNvSpPr txBox="1"/>
          <p:nvPr/>
        </p:nvSpPr>
        <p:spPr>
          <a:xfrm>
            <a:off x="6230528" y="5257800"/>
            <a:ext cx="1326004" cy="369332"/>
          </a:xfrm>
          <a:prstGeom prst="rect">
            <a:avLst/>
          </a:prstGeom>
          <a:noFill/>
        </p:spPr>
        <p:txBody>
          <a:bodyPr wrap="none" rtlCol="0">
            <a:spAutoFit/>
          </a:bodyPr>
          <a:lstStyle/>
          <a:p>
            <a:pPr algn="ctr"/>
            <a:r>
              <a:rPr lang="en-US" dirty="0">
                <a:solidFill>
                  <a:schemeClr val="bg1">
                    <a:lumMod val="75000"/>
                  </a:schemeClr>
                </a:solidFill>
              </a:rPr>
              <a:t>Both/Either</a:t>
            </a:r>
          </a:p>
        </p:txBody>
      </p:sp>
      <p:cxnSp>
        <p:nvCxnSpPr>
          <p:cNvPr id="125" name="Straight Connector 124">
            <a:extLst>
              <a:ext uri="{FF2B5EF4-FFF2-40B4-BE49-F238E27FC236}">
                <a16:creationId xmlns:a16="http://schemas.microsoft.com/office/drawing/2014/main" id="{01138141-D318-4ED7-A7FE-D8F2155CE890}"/>
              </a:ext>
            </a:extLst>
          </p:cNvPr>
          <p:cNvCxnSpPr/>
          <p:nvPr/>
        </p:nvCxnSpPr>
        <p:spPr>
          <a:xfrm flipH="1">
            <a:off x="5334000" y="4724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52" name="Text Box 47">
            <a:extLst>
              <a:ext uri="{FF2B5EF4-FFF2-40B4-BE49-F238E27FC236}">
                <a16:creationId xmlns:a16="http://schemas.microsoft.com/office/drawing/2014/main" id="{E3578916-9804-473C-8F06-D4FA0BCEDFD0}"/>
              </a:ext>
            </a:extLst>
          </p:cNvPr>
          <p:cNvSpPr txBox="1">
            <a:spLocks noChangeArrowheads="1"/>
          </p:cNvSpPr>
          <p:nvPr/>
        </p:nvSpPr>
        <p:spPr bwMode="auto">
          <a:xfrm>
            <a:off x="5543446" y="4055146"/>
            <a:ext cx="1619354"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err="1">
                <a:solidFill>
                  <a:schemeClr val="bg1">
                    <a:lumMod val="75000"/>
                  </a:schemeClr>
                </a:solidFill>
              </a:rPr>
              <a:t>Nanophthalmos</a:t>
            </a:r>
            <a:endParaRPr lang="en-US" altLang="en-US" sz="1600" dirty="0">
              <a:solidFill>
                <a:schemeClr val="bg1">
                  <a:lumMod val="75000"/>
                </a:schemeClr>
              </a:solidFill>
            </a:endParaRPr>
          </a:p>
        </p:txBody>
      </p:sp>
      <p:sp>
        <p:nvSpPr>
          <p:cNvPr id="53" name="Text Box 45">
            <a:extLst>
              <a:ext uri="{FF2B5EF4-FFF2-40B4-BE49-F238E27FC236}">
                <a16:creationId xmlns:a16="http://schemas.microsoft.com/office/drawing/2014/main" id="{57D1A14F-68FE-47D2-983C-1A879D66A9DC}"/>
              </a:ext>
            </a:extLst>
          </p:cNvPr>
          <p:cNvSpPr txBox="1">
            <a:spLocks noChangeArrowheads="1"/>
          </p:cNvSpPr>
          <p:nvPr/>
        </p:nvSpPr>
        <p:spPr bwMode="auto">
          <a:xfrm>
            <a:off x="5523688" y="5013493"/>
            <a:ext cx="582211"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PFV</a:t>
            </a:r>
          </a:p>
        </p:txBody>
      </p:sp>
      <p:sp>
        <p:nvSpPr>
          <p:cNvPr id="54" name="Text Box 42">
            <a:extLst>
              <a:ext uri="{FF2B5EF4-FFF2-40B4-BE49-F238E27FC236}">
                <a16:creationId xmlns:a16="http://schemas.microsoft.com/office/drawing/2014/main" id="{E1E37D2C-2C52-446B-843B-01E64990D3EC}"/>
              </a:ext>
            </a:extLst>
          </p:cNvPr>
          <p:cNvSpPr txBox="1">
            <a:spLocks noChangeArrowheads="1"/>
          </p:cNvSpPr>
          <p:nvPr/>
        </p:nvSpPr>
        <p:spPr bwMode="auto">
          <a:xfrm>
            <a:off x="5551406" y="3192546"/>
            <a:ext cx="2276072"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ERD/choroidal effusion</a:t>
            </a:r>
          </a:p>
        </p:txBody>
      </p:sp>
      <p:sp>
        <p:nvSpPr>
          <p:cNvPr id="3" name="Oval 2">
            <a:extLst>
              <a:ext uri="{FF2B5EF4-FFF2-40B4-BE49-F238E27FC236}">
                <a16:creationId xmlns:a16="http://schemas.microsoft.com/office/drawing/2014/main" id="{7D027388-F860-4250-9D31-41DB5EB864E5}"/>
              </a:ext>
            </a:extLst>
          </p:cNvPr>
          <p:cNvSpPr/>
          <p:nvPr/>
        </p:nvSpPr>
        <p:spPr>
          <a:xfrm>
            <a:off x="8034589" y="2679833"/>
            <a:ext cx="671979" cy="338554"/>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TextBox 45">
            <a:extLst>
              <a:ext uri="{FF2B5EF4-FFF2-40B4-BE49-F238E27FC236}">
                <a16:creationId xmlns:a16="http://schemas.microsoft.com/office/drawing/2014/main" id="{404AE9CF-785E-4964-AF50-F6F095A7E65B}"/>
              </a:ext>
            </a:extLst>
          </p:cNvPr>
          <p:cNvSpPr txBox="1"/>
          <p:nvPr/>
        </p:nvSpPr>
        <p:spPr>
          <a:xfrm>
            <a:off x="609600" y="1554063"/>
            <a:ext cx="7034674" cy="4770537"/>
          </a:xfrm>
          <a:prstGeom prst="rect">
            <a:avLst/>
          </a:prstGeom>
          <a:solidFill>
            <a:schemeClr val="accent1">
              <a:lumMod val="40000"/>
              <a:lumOff val="60000"/>
            </a:schemeClr>
          </a:solidFill>
        </p:spPr>
        <p:txBody>
          <a:bodyPr wrap="square" rtlCol="0">
            <a:spAutoFit/>
          </a:bodyPr>
          <a:lstStyle/>
          <a:p>
            <a:r>
              <a:rPr lang="en-US" sz="1600" i="1" dirty="0">
                <a:solidFill>
                  <a:schemeClr val="bg1">
                    <a:lumMod val="75000"/>
                  </a:schemeClr>
                </a:solidFill>
              </a:rPr>
              <a:t>Neovascularization of what structure causes neovascular glaucoma (NVG)?</a:t>
            </a:r>
          </a:p>
          <a:p>
            <a:r>
              <a:rPr lang="en-US" sz="1600" b="1" dirty="0">
                <a:solidFill>
                  <a:srgbClr val="0000FF"/>
                </a:solidFill>
              </a:rPr>
              <a:t>Neovascularization of the angle (NVA) </a:t>
            </a:r>
            <a:endParaRPr lang="en-US" sz="1600" b="1" dirty="0">
              <a:solidFill>
                <a:schemeClr val="accent1">
                  <a:lumMod val="40000"/>
                  <a:lumOff val="60000"/>
                </a:schemeClr>
              </a:solidFill>
            </a:endParaRPr>
          </a:p>
          <a:p>
            <a:endParaRPr lang="en-US" sz="1600" dirty="0">
              <a:solidFill>
                <a:schemeClr val="accent1">
                  <a:lumMod val="40000"/>
                  <a:lumOff val="60000"/>
                </a:schemeClr>
              </a:solidFill>
            </a:endParaRPr>
          </a:p>
          <a:p>
            <a:r>
              <a:rPr lang="en-US" sz="1600" i="1" dirty="0">
                <a:solidFill>
                  <a:schemeClr val="accent1">
                    <a:lumMod val="40000"/>
                    <a:lumOff val="60000"/>
                  </a:schemeClr>
                </a:solidFill>
              </a:rPr>
              <a:t>How does NVA lead to angle-closure glaucoma?</a:t>
            </a:r>
          </a:p>
          <a:p>
            <a:r>
              <a:rPr lang="en-US" sz="1600" dirty="0">
                <a:solidFill>
                  <a:schemeClr val="accent1">
                    <a:lumMod val="40000"/>
                    <a:lumOff val="60000"/>
                  </a:schemeClr>
                </a:solidFill>
              </a:rPr>
              <a:t>The NVA vessels don’t ride solo; rather, they are accompanied by contractile elements (</a:t>
            </a:r>
            <a:r>
              <a:rPr lang="en-US" sz="1600" dirty="0" err="1">
                <a:solidFill>
                  <a:schemeClr val="accent1">
                    <a:lumMod val="40000"/>
                    <a:lumOff val="60000"/>
                  </a:schemeClr>
                </a:solidFill>
              </a:rPr>
              <a:t>eg</a:t>
            </a:r>
            <a:r>
              <a:rPr lang="en-US" sz="1600" dirty="0">
                <a:solidFill>
                  <a:schemeClr val="accent1">
                    <a:lumMod val="40000"/>
                    <a:lumOff val="60000"/>
                  </a:schemeClr>
                </a:solidFill>
              </a:rPr>
              <a:t>, fibroblasts). Along with the neo vessels, these elements will establish a network that crosses from the peripheral iris to the peripheral cornea. Once established, contractile elements </a:t>
            </a:r>
            <a:r>
              <a:rPr lang="en-US" sz="1600" dirty="0" err="1">
                <a:solidFill>
                  <a:schemeClr val="accent1">
                    <a:lumMod val="40000"/>
                    <a:lumOff val="60000"/>
                  </a:schemeClr>
                </a:solidFill>
              </a:rPr>
              <a:t>gonna</a:t>
            </a:r>
            <a:r>
              <a:rPr lang="en-US" sz="1600" dirty="0">
                <a:solidFill>
                  <a:schemeClr val="accent1">
                    <a:lumMod val="40000"/>
                    <a:lumOff val="60000"/>
                  </a:schemeClr>
                </a:solidFill>
              </a:rPr>
              <a:t> contract, and when they do, they pull the iris up against the angle, rendering it closed. </a:t>
            </a:r>
          </a:p>
          <a:p>
            <a:r>
              <a:rPr lang="en-US" sz="1600" i="1" dirty="0">
                <a:solidFill>
                  <a:schemeClr val="accent1">
                    <a:lumMod val="40000"/>
                    <a:lumOff val="60000"/>
                  </a:schemeClr>
                </a:solidFill>
              </a:rPr>
              <a:t> </a:t>
            </a:r>
          </a:p>
          <a:p>
            <a:r>
              <a:rPr lang="en-US" sz="1600" i="1" dirty="0">
                <a:solidFill>
                  <a:schemeClr val="accent1">
                    <a:lumMod val="40000"/>
                    <a:lumOff val="60000"/>
                  </a:schemeClr>
                </a:solidFill>
              </a:rPr>
              <a:t>What two-word phrase (</a:t>
            </a:r>
            <a:r>
              <a:rPr lang="en-US" sz="1600" b="1" dirty="0">
                <a:solidFill>
                  <a:schemeClr val="accent1">
                    <a:lumMod val="40000"/>
                    <a:lumOff val="60000"/>
                  </a:schemeClr>
                </a:solidFill>
              </a:rPr>
              <a:t>not</a:t>
            </a:r>
            <a:r>
              <a:rPr lang="en-US" sz="1600" i="1" dirty="0">
                <a:solidFill>
                  <a:schemeClr val="accent1">
                    <a:lumMod val="40000"/>
                    <a:lumOff val="60000"/>
                  </a:schemeClr>
                </a:solidFill>
              </a:rPr>
              <a:t> ‘diabetic retinopathy’--think more generally) describes the fundamental cause of most cases of NVG?</a:t>
            </a:r>
          </a:p>
          <a:p>
            <a:r>
              <a:rPr lang="en-US" sz="1600" dirty="0">
                <a:solidFill>
                  <a:schemeClr val="accent1">
                    <a:lumMod val="40000"/>
                    <a:lumOff val="60000"/>
                  </a:schemeClr>
                </a:solidFill>
              </a:rPr>
              <a:t>‘Retinal ischemia’</a:t>
            </a:r>
          </a:p>
          <a:p>
            <a:endParaRPr lang="en-US" sz="1600" dirty="0">
              <a:solidFill>
                <a:schemeClr val="accent1">
                  <a:lumMod val="40000"/>
                  <a:lumOff val="60000"/>
                </a:schemeClr>
              </a:solidFill>
            </a:endParaRPr>
          </a:p>
          <a:p>
            <a:r>
              <a:rPr lang="en-US" sz="1600" i="1" dirty="0">
                <a:solidFill>
                  <a:schemeClr val="accent1">
                    <a:lumMod val="40000"/>
                    <a:lumOff val="60000"/>
                  </a:schemeClr>
                </a:solidFill>
              </a:rPr>
              <a:t>How does retinal ischemia lead to NVI and NVA? </a:t>
            </a:r>
          </a:p>
          <a:p>
            <a:r>
              <a:rPr lang="en-US" sz="1600" dirty="0">
                <a:solidFill>
                  <a:schemeClr val="accent1">
                    <a:lumMod val="40000"/>
                    <a:lumOff val="60000"/>
                  </a:schemeClr>
                </a:solidFill>
              </a:rPr>
              <a:t>In a desperate attempt to acquire the oxygen they’re lacking, the ischemic retinal cells release the signaling molecule  </a:t>
            </a:r>
            <a:r>
              <a:rPr lang="en-US" sz="1600" b="1" dirty="0">
                <a:solidFill>
                  <a:schemeClr val="accent1">
                    <a:lumMod val="40000"/>
                    <a:lumOff val="60000"/>
                  </a:schemeClr>
                </a:solidFill>
              </a:rPr>
              <a:t>VEGF</a:t>
            </a:r>
            <a:r>
              <a:rPr lang="en-US" sz="1600" dirty="0">
                <a:solidFill>
                  <a:schemeClr val="accent1">
                    <a:lumMod val="40000"/>
                    <a:lumOff val="60000"/>
                  </a:schemeClr>
                </a:solidFill>
              </a:rPr>
              <a:t> , a potent inducer of new blood vessel formation. This VEGF diffuses from the vitreous cavity into the anterior segment, where it induces the NVI/NVA process.</a:t>
            </a:r>
          </a:p>
        </p:txBody>
      </p:sp>
      <p:sp>
        <p:nvSpPr>
          <p:cNvPr id="47" name="TextBox 46">
            <a:extLst>
              <a:ext uri="{FF2B5EF4-FFF2-40B4-BE49-F238E27FC236}">
                <a16:creationId xmlns:a16="http://schemas.microsoft.com/office/drawing/2014/main" id="{4D5533C2-F6B1-4632-B887-BA6863C4C189}"/>
              </a:ext>
            </a:extLst>
          </p:cNvPr>
          <p:cNvSpPr txBox="1"/>
          <p:nvPr/>
        </p:nvSpPr>
        <p:spPr>
          <a:xfrm>
            <a:off x="185999" y="2215352"/>
            <a:ext cx="6139642" cy="2031325"/>
          </a:xfrm>
          <a:prstGeom prst="rect">
            <a:avLst/>
          </a:prstGeom>
          <a:solidFill>
            <a:schemeClr val="accent6">
              <a:lumMod val="40000"/>
              <a:lumOff val="60000"/>
            </a:schemeClr>
          </a:solidFill>
        </p:spPr>
        <p:txBody>
          <a:bodyPr wrap="square" rtlCol="0">
            <a:spAutoFit/>
          </a:bodyPr>
          <a:lstStyle/>
          <a:p>
            <a:r>
              <a:rPr lang="en-US" sz="1400" i="1" dirty="0">
                <a:solidFill>
                  <a:srgbClr val="0000FF"/>
                </a:solidFill>
              </a:rPr>
              <a:t>Neovascularization of what structure typically precedes and leads to NVA?</a:t>
            </a:r>
          </a:p>
          <a:p>
            <a:r>
              <a:rPr lang="en-US" sz="1400" dirty="0">
                <a:solidFill>
                  <a:srgbClr val="0000FF"/>
                </a:solidFill>
              </a:rPr>
              <a:t>Neovascularization of the </a:t>
            </a:r>
            <a:r>
              <a:rPr lang="en-US" sz="1400" b="1" dirty="0">
                <a:solidFill>
                  <a:srgbClr val="0000FF"/>
                </a:solidFill>
              </a:rPr>
              <a:t>iris</a:t>
            </a:r>
            <a:r>
              <a:rPr lang="en-US" sz="1400" dirty="0">
                <a:solidFill>
                  <a:srgbClr val="0000FF"/>
                </a:solidFill>
              </a:rPr>
              <a:t> (NVI) </a:t>
            </a:r>
          </a:p>
          <a:p>
            <a:endParaRPr lang="en-US" sz="1400" i="1" dirty="0">
              <a:solidFill>
                <a:srgbClr val="0000FF"/>
              </a:solidFill>
            </a:endParaRPr>
          </a:p>
          <a:p>
            <a:r>
              <a:rPr lang="en-US" sz="1400" i="1" dirty="0">
                <a:solidFill>
                  <a:srgbClr val="0000FF"/>
                </a:solidFill>
              </a:rPr>
              <a:t>Where on the iris does NVI typically first appear? </a:t>
            </a:r>
            <a:r>
              <a:rPr lang="en-US" sz="1400" i="1" dirty="0"/>
              <a:t>What does it look like?</a:t>
            </a:r>
          </a:p>
          <a:p>
            <a:r>
              <a:rPr lang="en-US" sz="1400" dirty="0">
                <a:solidFill>
                  <a:srgbClr val="0000FF"/>
                </a:solidFill>
              </a:rPr>
              <a:t>At the pupillary margin. </a:t>
            </a:r>
            <a:r>
              <a:rPr lang="en-US" sz="1400" dirty="0"/>
              <a:t>As small ‘tufts’ of vessels.</a:t>
            </a:r>
          </a:p>
          <a:p>
            <a:endParaRPr lang="en-US" sz="1400" i="1" dirty="0">
              <a:solidFill>
                <a:srgbClr val="0000FF"/>
              </a:solidFill>
            </a:endParaRPr>
          </a:p>
          <a:p>
            <a:r>
              <a:rPr lang="en-US" sz="1400" i="1" dirty="0">
                <a:solidFill>
                  <a:srgbClr val="0000FF"/>
                </a:solidFill>
              </a:rPr>
              <a:t>As it develops further, how does it grow (</a:t>
            </a:r>
            <a:r>
              <a:rPr lang="en-US" sz="1400" i="1" dirty="0" err="1">
                <a:solidFill>
                  <a:srgbClr val="0000FF"/>
                </a:solidFill>
              </a:rPr>
              <a:t>ie</a:t>
            </a:r>
            <a:r>
              <a:rPr lang="en-US" sz="1400" i="1" dirty="0">
                <a:solidFill>
                  <a:srgbClr val="0000FF"/>
                </a:solidFill>
              </a:rPr>
              <a:t>, direction, and course)?</a:t>
            </a:r>
            <a:endParaRPr lang="en-US" sz="1400" i="1" dirty="0">
              <a:solidFill>
                <a:schemeClr val="accent6">
                  <a:lumMod val="40000"/>
                  <a:lumOff val="60000"/>
                </a:schemeClr>
              </a:solidFill>
            </a:endParaRPr>
          </a:p>
          <a:p>
            <a:r>
              <a:rPr lang="en-US" sz="1400" dirty="0">
                <a:solidFill>
                  <a:schemeClr val="accent6">
                    <a:lumMod val="40000"/>
                    <a:lumOff val="60000"/>
                  </a:schemeClr>
                </a:solidFill>
              </a:rPr>
              <a:t>In a meandering fashion toward the angle (normal iris vessels typically run in a rather direct radial fashion)</a:t>
            </a:r>
          </a:p>
        </p:txBody>
      </p:sp>
    </p:spTree>
    <p:extLst>
      <p:ext uri="{BB962C8B-B14F-4D97-AF65-F5344CB8AC3E}">
        <p14:creationId xmlns:p14="http://schemas.microsoft.com/office/powerpoint/2010/main" val="1514609874"/>
      </p:ext>
    </p:extLst>
  </p:cSld>
  <p:clrMapOvr>
    <a:masterClrMapping/>
  </p:clrMapOvr>
</p:sld>
</file>

<file path=ppt/slides/slide2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Straight Arrow Connector 12">
            <a:extLst>
              <a:ext uri="{FF2B5EF4-FFF2-40B4-BE49-F238E27FC236}">
                <a16:creationId xmlns:a16="http://schemas.microsoft.com/office/drawing/2014/main" id="{A6DE2085-829C-480C-9216-69D6039C0A37}"/>
              </a:ext>
            </a:extLst>
          </p:cNvPr>
          <p:cNvCxnSpPr>
            <a:cxnSpLocks/>
          </p:cNvCxnSpPr>
          <p:nvPr/>
        </p:nvCxnSpPr>
        <p:spPr>
          <a:xfrm>
            <a:off x="6717173" y="1828800"/>
            <a:ext cx="0" cy="3462754"/>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43014" name="Text Box 6"/>
          <p:cNvSpPr txBox="1">
            <a:spLocks noChangeArrowheads="1"/>
          </p:cNvSpPr>
          <p:nvPr/>
        </p:nvSpPr>
        <p:spPr bwMode="auto">
          <a:xfrm>
            <a:off x="533400" y="2356376"/>
            <a:ext cx="1005403"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Lens-</a:t>
            </a:r>
          </a:p>
          <a:p>
            <a:pPr algn="ctr" eaLnBrk="1" hangingPunct="1">
              <a:lnSpc>
                <a:spcPct val="80000"/>
              </a:lnSpc>
              <a:spcBef>
                <a:spcPct val="0"/>
              </a:spcBef>
              <a:buClrTx/>
              <a:buSzTx/>
              <a:buFontTx/>
              <a:buNone/>
            </a:pPr>
            <a:r>
              <a:rPr lang="en-US" altLang="en-US" sz="1800" dirty="0">
                <a:solidFill>
                  <a:schemeClr val="bg1">
                    <a:lumMod val="75000"/>
                  </a:schemeClr>
                </a:solidFill>
              </a:rPr>
              <a:t>Induced</a:t>
            </a:r>
          </a:p>
        </p:txBody>
      </p:sp>
      <p:sp>
        <p:nvSpPr>
          <p:cNvPr id="43017" name="Text Box 14"/>
          <p:cNvSpPr txBox="1">
            <a:spLocks noChangeArrowheads="1"/>
          </p:cNvSpPr>
          <p:nvPr/>
        </p:nvSpPr>
        <p:spPr bwMode="auto">
          <a:xfrm>
            <a:off x="3026498" y="2365901"/>
            <a:ext cx="1633781"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Aphakic/</a:t>
            </a:r>
          </a:p>
          <a:p>
            <a:pPr algn="ctr" eaLnBrk="1" hangingPunct="1">
              <a:lnSpc>
                <a:spcPct val="80000"/>
              </a:lnSpc>
              <a:spcBef>
                <a:spcPct val="0"/>
              </a:spcBef>
              <a:buClrTx/>
              <a:buSzTx/>
              <a:buFontTx/>
              <a:buNone/>
            </a:pPr>
            <a:r>
              <a:rPr lang="en-US" altLang="en-US" sz="1800" dirty="0" err="1">
                <a:solidFill>
                  <a:schemeClr val="bg1">
                    <a:lumMod val="75000"/>
                  </a:schemeClr>
                </a:solidFill>
              </a:rPr>
              <a:t>Pseudophakic</a:t>
            </a:r>
            <a:endParaRPr lang="en-US" altLang="en-US" sz="1800" dirty="0">
              <a:solidFill>
                <a:schemeClr val="bg1">
                  <a:lumMod val="75000"/>
                </a:schemeClr>
              </a:solidFill>
            </a:endParaRPr>
          </a:p>
        </p:txBody>
      </p:sp>
      <p:sp>
        <p:nvSpPr>
          <p:cNvPr id="43031" name="Text Box 35"/>
          <p:cNvSpPr txBox="1">
            <a:spLocks noChangeArrowheads="1"/>
          </p:cNvSpPr>
          <p:nvPr/>
        </p:nvSpPr>
        <p:spPr bwMode="auto">
          <a:xfrm>
            <a:off x="1190847" y="1295400"/>
            <a:ext cx="2473754"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solidFill>
                  <a:schemeClr val="bg1">
                    <a:lumMod val="75000"/>
                  </a:schemeClr>
                </a:solidFill>
              </a:rPr>
              <a:t>w/ Pupillary Block</a:t>
            </a:r>
          </a:p>
        </p:txBody>
      </p:sp>
      <p:sp>
        <p:nvSpPr>
          <p:cNvPr id="43032" name="Text Box 36"/>
          <p:cNvSpPr txBox="1">
            <a:spLocks noChangeArrowheads="1"/>
          </p:cNvSpPr>
          <p:nvPr/>
        </p:nvSpPr>
        <p:spPr bwMode="auto">
          <a:xfrm>
            <a:off x="5181600" y="1295400"/>
            <a:ext cx="2630848"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t>w/o Pupillary Block</a:t>
            </a:r>
          </a:p>
        </p:txBody>
      </p:sp>
      <p:sp>
        <p:nvSpPr>
          <p:cNvPr id="49" name="Rectangle 2">
            <a:extLst>
              <a:ext uri="{FF2B5EF4-FFF2-40B4-BE49-F238E27FC236}">
                <a16:creationId xmlns:a16="http://schemas.microsoft.com/office/drawing/2014/main" id="{240EE5BF-F7D2-4FC8-A5DD-F6B5423153C6}"/>
              </a:ext>
            </a:extLst>
          </p:cNvPr>
          <p:cNvSpPr>
            <a:spLocks noGrp="1" noChangeArrowheads="1"/>
          </p:cNvSpPr>
          <p:nvPr>
            <p:ph type="title"/>
          </p:nvPr>
        </p:nvSpPr>
        <p:spPr>
          <a:xfrm>
            <a:off x="457200" y="304800"/>
            <a:ext cx="7543800" cy="563562"/>
          </a:xfrm>
        </p:spPr>
        <p:txBody>
          <a:bodyPr/>
          <a:lstStyle/>
          <a:p>
            <a:pPr eaLnBrk="1" hangingPunct="1"/>
            <a:r>
              <a:rPr lang="en-US" altLang="en-US" sz="3500" dirty="0"/>
              <a:t>A</a:t>
            </a:r>
          </a:p>
        </p:txBody>
      </p:sp>
      <p:sp>
        <p:nvSpPr>
          <p:cNvPr id="50" name="TextBox 49">
            <a:extLst>
              <a:ext uri="{FF2B5EF4-FFF2-40B4-BE49-F238E27FC236}">
                <a16:creationId xmlns:a16="http://schemas.microsoft.com/office/drawing/2014/main" id="{CF426230-46C8-405C-9015-99EF57762A2E}"/>
              </a:ext>
            </a:extLst>
          </p:cNvPr>
          <p:cNvSpPr txBox="1"/>
          <p:nvPr/>
        </p:nvSpPr>
        <p:spPr>
          <a:xfrm>
            <a:off x="2259496" y="189094"/>
            <a:ext cx="4607480" cy="400110"/>
          </a:xfrm>
          <a:prstGeom prst="rect">
            <a:avLst/>
          </a:prstGeom>
          <a:solidFill>
            <a:schemeClr val="accent1">
              <a:lumMod val="60000"/>
              <a:lumOff val="40000"/>
            </a:schemeClr>
          </a:solidFill>
        </p:spPr>
        <p:txBody>
          <a:bodyPr wrap="none" rtlCol="0">
            <a:spAutoFit/>
          </a:bodyPr>
          <a:lstStyle/>
          <a:p>
            <a:pPr algn="ctr"/>
            <a:r>
              <a:rPr lang="en-US" sz="2000" b="1" dirty="0"/>
              <a:t>Secondary Angle Closure Glaucoma</a:t>
            </a:r>
          </a:p>
        </p:txBody>
      </p:sp>
      <p:sp>
        <p:nvSpPr>
          <p:cNvPr id="2" name="TextBox 1">
            <a:extLst>
              <a:ext uri="{FF2B5EF4-FFF2-40B4-BE49-F238E27FC236}">
                <a16:creationId xmlns:a16="http://schemas.microsoft.com/office/drawing/2014/main" id="{A7E30BEC-923B-4C9A-A856-BDD0D882F6B8}"/>
              </a:ext>
            </a:extLst>
          </p:cNvPr>
          <p:cNvSpPr txBox="1"/>
          <p:nvPr/>
        </p:nvSpPr>
        <p:spPr>
          <a:xfrm>
            <a:off x="887305" y="2844119"/>
            <a:ext cx="1494320" cy="338554"/>
          </a:xfrm>
          <a:prstGeom prst="rect">
            <a:avLst/>
          </a:prstGeom>
          <a:noFill/>
        </p:spPr>
        <p:txBody>
          <a:bodyPr wrap="none" rtlCol="0">
            <a:spAutoFit/>
          </a:bodyPr>
          <a:lstStyle/>
          <a:p>
            <a:r>
              <a:rPr lang="en-US" sz="1600" dirty="0" err="1">
                <a:solidFill>
                  <a:schemeClr val="bg1">
                    <a:lumMod val="75000"/>
                  </a:schemeClr>
                </a:solidFill>
              </a:rPr>
              <a:t>Phacomorphic</a:t>
            </a:r>
            <a:endParaRPr lang="en-US" sz="1600" dirty="0">
              <a:solidFill>
                <a:schemeClr val="bg1">
                  <a:lumMod val="75000"/>
                </a:schemeClr>
              </a:solidFill>
            </a:endParaRPr>
          </a:p>
        </p:txBody>
      </p:sp>
      <p:sp>
        <p:nvSpPr>
          <p:cNvPr id="51" name="TextBox 50">
            <a:extLst>
              <a:ext uri="{FF2B5EF4-FFF2-40B4-BE49-F238E27FC236}">
                <a16:creationId xmlns:a16="http://schemas.microsoft.com/office/drawing/2014/main" id="{156069D4-340B-4160-A336-EBF73557CEE0}"/>
              </a:ext>
            </a:extLst>
          </p:cNvPr>
          <p:cNvSpPr txBox="1"/>
          <p:nvPr/>
        </p:nvSpPr>
        <p:spPr>
          <a:xfrm>
            <a:off x="884725" y="3175578"/>
            <a:ext cx="1402948" cy="338554"/>
          </a:xfrm>
          <a:prstGeom prst="rect">
            <a:avLst/>
          </a:prstGeom>
          <a:noFill/>
        </p:spPr>
        <p:txBody>
          <a:bodyPr wrap="none" rtlCol="0">
            <a:spAutoFit/>
          </a:bodyPr>
          <a:lstStyle/>
          <a:p>
            <a:r>
              <a:rPr lang="en-US" sz="1600" dirty="0">
                <a:solidFill>
                  <a:schemeClr val="bg1">
                    <a:lumMod val="75000"/>
                  </a:schemeClr>
                </a:solidFill>
              </a:rPr>
              <a:t>Ectopia </a:t>
            </a:r>
            <a:r>
              <a:rPr lang="en-US" sz="1600" dirty="0" err="1">
                <a:solidFill>
                  <a:schemeClr val="bg1">
                    <a:lumMod val="75000"/>
                  </a:schemeClr>
                </a:solidFill>
              </a:rPr>
              <a:t>lentis</a:t>
            </a:r>
            <a:endParaRPr lang="en-US" sz="1600" dirty="0">
              <a:solidFill>
                <a:schemeClr val="bg1">
                  <a:lumMod val="75000"/>
                </a:schemeClr>
              </a:solidFill>
            </a:endParaRPr>
          </a:p>
        </p:txBody>
      </p:sp>
      <p:cxnSp>
        <p:nvCxnSpPr>
          <p:cNvPr id="71" name="Straight Connector 70">
            <a:extLst>
              <a:ext uri="{FF2B5EF4-FFF2-40B4-BE49-F238E27FC236}">
                <a16:creationId xmlns:a16="http://schemas.microsoft.com/office/drawing/2014/main" id="{C104938D-BA8D-4E39-9D5F-9EE2012F2F3C}"/>
              </a:ext>
            </a:extLst>
          </p:cNvPr>
          <p:cNvCxnSpPr>
            <a:cxnSpLocks/>
          </p:cNvCxnSpPr>
          <p:nvPr/>
        </p:nvCxnSpPr>
        <p:spPr>
          <a:xfrm flipH="1">
            <a:off x="762665" y="3023488"/>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2A7E4E40-472F-4E50-8A7A-45C10FDD7171}"/>
              </a:ext>
            </a:extLst>
          </p:cNvPr>
          <p:cNvCxnSpPr>
            <a:cxnSpLocks/>
          </p:cNvCxnSpPr>
          <p:nvPr/>
        </p:nvCxnSpPr>
        <p:spPr>
          <a:xfrm flipH="1">
            <a:off x="762665" y="3347853"/>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C3924889-45B9-4383-9C9E-48F0A9C27AD8}"/>
              </a:ext>
            </a:extLst>
          </p:cNvPr>
          <p:cNvCxnSpPr>
            <a:cxnSpLocks/>
          </p:cNvCxnSpPr>
          <p:nvPr/>
        </p:nvCxnSpPr>
        <p:spPr>
          <a:xfrm flipH="1">
            <a:off x="748719" y="2838976"/>
            <a:ext cx="13947" cy="5088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 name="Straight Arrow Connector 5">
            <a:extLst>
              <a:ext uri="{FF2B5EF4-FFF2-40B4-BE49-F238E27FC236}">
                <a16:creationId xmlns:a16="http://schemas.microsoft.com/office/drawing/2014/main" id="{A3439F0C-5143-461F-8F3C-2E830785DEFC}"/>
              </a:ext>
            </a:extLst>
          </p:cNvPr>
          <p:cNvCxnSpPr>
            <a:stCxn id="50" idx="2"/>
          </p:cNvCxnSpPr>
          <p:nvPr/>
        </p:nvCxnSpPr>
        <p:spPr>
          <a:xfrm flipH="1">
            <a:off x="2971800" y="589204"/>
            <a:ext cx="1591436" cy="706196"/>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0" name="Straight Arrow Connector 9">
            <a:extLst>
              <a:ext uri="{FF2B5EF4-FFF2-40B4-BE49-F238E27FC236}">
                <a16:creationId xmlns:a16="http://schemas.microsoft.com/office/drawing/2014/main" id="{84DC796E-F6ED-4FBB-82D2-A260F480BF8A}"/>
              </a:ext>
            </a:extLst>
          </p:cNvPr>
          <p:cNvCxnSpPr>
            <a:cxnSpLocks/>
          </p:cNvCxnSpPr>
          <p:nvPr/>
        </p:nvCxnSpPr>
        <p:spPr>
          <a:xfrm>
            <a:off x="4572000" y="589204"/>
            <a:ext cx="1600200" cy="706196"/>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6" name="Straight Arrow Connector 25">
            <a:extLst>
              <a:ext uri="{FF2B5EF4-FFF2-40B4-BE49-F238E27FC236}">
                <a16:creationId xmlns:a16="http://schemas.microsoft.com/office/drawing/2014/main" id="{B70E0124-9B84-41A5-8D84-A66B7838A706}"/>
              </a:ext>
            </a:extLst>
          </p:cNvPr>
          <p:cNvCxnSpPr>
            <a:cxnSpLocks/>
          </p:cNvCxnSpPr>
          <p:nvPr/>
        </p:nvCxnSpPr>
        <p:spPr>
          <a:xfrm flipH="1">
            <a:off x="1159539" y="1828800"/>
            <a:ext cx="1290435" cy="478059"/>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28" name="Straight Arrow Connector 27">
            <a:extLst>
              <a:ext uri="{FF2B5EF4-FFF2-40B4-BE49-F238E27FC236}">
                <a16:creationId xmlns:a16="http://schemas.microsoft.com/office/drawing/2014/main" id="{567A4249-5C59-4416-8A8E-1C35913900AB}"/>
              </a:ext>
            </a:extLst>
          </p:cNvPr>
          <p:cNvCxnSpPr>
            <a:cxnSpLocks/>
          </p:cNvCxnSpPr>
          <p:nvPr/>
        </p:nvCxnSpPr>
        <p:spPr>
          <a:xfrm>
            <a:off x="2449973" y="1832208"/>
            <a:ext cx="1268784"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56" name="Text Box 6">
            <a:extLst>
              <a:ext uri="{FF2B5EF4-FFF2-40B4-BE49-F238E27FC236}">
                <a16:creationId xmlns:a16="http://schemas.microsoft.com/office/drawing/2014/main" id="{557983BD-9D64-49B9-A366-A08663B0451F}"/>
              </a:ext>
            </a:extLst>
          </p:cNvPr>
          <p:cNvSpPr txBox="1">
            <a:spLocks noChangeArrowheads="1"/>
          </p:cNvSpPr>
          <p:nvPr/>
        </p:nvSpPr>
        <p:spPr bwMode="auto">
          <a:xfrm>
            <a:off x="5029200" y="2356376"/>
            <a:ext cx="813043"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r" eaLnBrk="1" hangingPunct="1">
              <a:lnSpc>
                <a:spcPct val="80000"/>
              </a:lnSpc>
              <a:spcBef>
                <a:spcPct val="0"/>
              </a:spcBef>
              <a:buClrTx/>
              <a:buSzTx/>
              <a:buFontTx/>
              <a:buNone/>
            </a:pPr>
            <a:r>
              <a:rPr lang="en-US" altLang="en-US" sz="1800" dirty="0">
                <a:solidFill>
                  <a:schemeClr val="bg1">
                    <a:lumMod val="75000"/>
                  </a:schemeClr>
                </a:solidFill>
              </a:rPr>
              <a:t>‘Push’</a:t>
            </a:r>
          </a:p>
        </p:txBody>
      </p:sp>
      <p:sp>
        <p:nvSpPr>
          <p:cNvPr id="57" name="Text Box 14">
            <a:extLst>
              <a:ext uri="{FF2B5EF4-FFF2-40B4-BE49-F238E27FC236}">
                <a16:creationId xmlns:a16="http://schemas.microsoft.com/office/drawing/2014/main" id="{5DAFA1C1-3A29-4C27-A379-663FDD22E326}"/>
              </a:ext>
            </a:extLst>
          </p:cNvPr>
          <p:cNvSpPr txBox="1">
            <a:spLocks noChangeArrowheads="1"/>
          </p:cNvSpPr>
          <p:nvPr/>
        </p:nvSpPr>
        <p:spPr bwMode="auto">
          <a:xfrm>
            <a:off x="7620000" y="2365901"/>
            <a:ext cx="671979"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t>‘Pull’</a:t>
            </a:r>
          </a:p>
        </p:txBody>
      </p:sp>
      <p:cxnSp>
        <p:nvCxnSpPr>
          <p:cNvPr id="58" name="Straight Arrow Connector 57">
            <a:extLst>
              <a:ext uri="{FF2B5EF4-FFF2-40B4-BE49-F238E27FC236}">
                <a16:creationId xmlns:a16="http://schemas.microsoft.com/office/drawing/2014/main" id="{E874FEE9-46BD-46A3-90A3-DE7CC220FBFF}"/>
              </a:ext>
            </a:extLst>
          </p:cNvPr>
          <p:cNvCxnSpPr>
            <a:cxnSpLocks/>
          </p:cNvCxnSpPr>
          <p:nvPr/>
        </p:nvCxnSpPr>
        <p:spPr>
          <a:xfrm flipH="1">
            <a:off x="5867400" y="1828800"/>
            <a:ext cx="849775"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59" name="Straight Arrow Connector 58">
            <a:extLst>
              <a:ext uri="{FF2B5EF4-FFF2-40B4-BE49-F238E27FC236}">
                <a16:creationId xmlns:a16="http://schemas.microsoft.com/office/drawing/2014/main" id="{C370A4A1-FE96-4E70-B89E-839542A5E241}"/>
              </a:ext>
            </a:extLst>
          </p:cNvPr>
          <p:cNvCxnSpPr>
            <a:cxnSpLocks/>
          </p:cNvCxnSpPr>
          <p:nvPr/>
        </p:nvCxnSpPr>
        <p:spPr>
          <a:xfrm>
            <a:off x="6717173" y="1832208"/>
            <a:ext cx="902827" cy="474047"/>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62" name="Text Box 16">
            <a:extLst>
              <a:ext uri="{FF2B5EF4-FFF2-40B4-BE49-F238E27FC236}">
                <a16:creationId xmlns:a16="http://schemas.microsoft.com/office/drawing/2014/main" id="{33538067-0726-41B0-93FF-357EF00CA62D}"/>
              </a:ext>
            </a:extLst>
          </p:cNvPr>
          <p:cNvSpPr txBox="1">
            <a:spLocks noChangeArrowheads="1"/>
          </p:cNvSpPr>
          <p:nvPr/>
        </p:nvSpPr>
        <p:spPr bwMode="auto">
          <a:xfrm>
            <a:off x="8065437" y="2684785"/>
            <a:ext cx="628698"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b="1" dirty="0"/>
              <a:t>NVG</a:t>
            </a:r>
          </a:p>
        </p:txBody>
      </p:sp>
      <p:sp>
        <p:nvSpPr>
          <p:cNvPr id="70" name="Text Box 21">
            <a:extLst>
              <a:ext uri="{FF2B5EF4-FFF2-40B4-BE49-F238E27FC236}">
                <a16:creationId xmlns:a16="http://schemas.microsoft.com/office/drawing/2014/main" id="{86C32650-BE1F-4CC3-8DB5-0C136D877E6F}"/>
              </a:ext>
            </a:extLst>
          </p:cNvPr>
          <p:cNvSpPr txBox="1">
            <a:spLocks noChangeArrowheads="1"/>
          </p:cNvSpPr>
          <p:nvPr/>
        </p:nvSpPr>
        <p:spPr bwMode="auto">
          <a:xfrm>
            <a:off x="8070534" y="3048000"/>
            <a:ext cx="526106"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a:solidFill>
                  <a:schemeClr val="bg1">
                    <a:lumMod val="75000"/>
                  </a:schemeClr>
                </a:solidFill>
              </a:rPr>
              <a:t>ICE</a:t>
            </a:r>
          </a:p>
        </p:txBody>
      </p:sp>
      <p:sp>
        <p:nvSpPr>
          <p:cNvPr id="75" name="Text Box 45">
            <a:extLst>
              <a:ext uri="{FF2B5EF4-FFF2-40B4-BE49-F238E27FC236}">
                <a16:creationId xmlns:a16="http://schemas.microsoft.com/office/drawing/2014/main" id="{2B6EDA2D-8F55-4DFD-A225-8C03CE6FC7F3}"/>
              </a:ext>
            </a:extLst>
          </p:cNvPr>
          <p:cNvSpPr txBox="1">
            <a:spLocks noChangeArrowheads="1"/>
          </p:cNvSpPr>
          <p:nvPr/>
        </p:nvSpPr>
        <p:spPr bwMode="auto">
          <a:xfrm>
            <a:off x="8073162" y="3810000"/>
            <a:ext cx="1070837" cy="74635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ts val="1700"/>
              </a:lnSpc>
              <a:spcBef>
                <a:spcPct val="0"/>
              </a:spcBef>
              <a:buClrTx/>
              <a:buSzTx/>
              <a:buFontTx/>
              <a:buNone/>
            </a:pPr>
            <a:r>
              <a:rPr lang="en-US" altLang="en-US" sz="1600" dirty="0">
                <a:solidFill>
                  <a:schemeClr val="bg1">
                    <a:lumMod val="75000"/>
                  </a:schemeClr>
                </a:solidFill>
              </a:rPr>
              <a:t>Epithelial/ fibrous ingrowth</a:t>
            </a:r>
          </a:p>
        </p:txBody>
      </p:sp>
      <p:cxnSp>
        <p:nvCxnSpPr>
          <p:cNvPr id="77" name="Straight Connector 76">
            <a:extLst>
              <a:ext uri="{FF2B5EF4-FFF2-40B4-BE49-F238E27FC236}">
                <a16:creationId xmlns:a16="http://schemas.microsoft.com/office/drawing/2014/main" id="{FC090BD7-F2E1-4464-B57B-9CBE5874C89B}"/>
              </a:ext>
            </a:extLst>
          </p:cNvPr>
          <p:cNvCxnSpPr>
            <a:cxnSpLocks/>
          </p:cNvCxnSpPr>
          <p:nvPr/>
        </p:nvCxnSpPr>
        <p:spPr>
          <a:xfrm>
            <a:off x="7873969" y="2674448"/>
            <a:ext cx="7724" cy="128795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8" name="Straight Connector 77">
            <a:extLst>
              <a:ext uri="{FF2B5EF4-FFF2-40B4-BE49-F238E27FC236}">
                <a16:creationId xmlns:a16="http://schemas.microsoft.com/office/drawing/2014/main" id="{B1922ED5-C3D8-43D8-A00D-1D6BC9201DBA}"/>
              </a:ext>
            </a:extLst>
          </p:cNvPr>
          <p:cNvCxnSpPr/>
          <p:nvPr/>
        </p:nvCxnSpPr>
        <p:spPr>
          <a:xfrm flipH="1">
            <a:off x="7873968" y="2840262"/>
            <a:ext cx="24447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9" name="Straight Connector 78">
            <a:extLst>
              <a:ext uri="{FF2B5EF4-FFF2-40B4-BE49-F238E27FC236}">
                <a16:creationId xmlns:a16="http://schemas.microsoft.com/office/drawing/2014/main" id="{77019ED2-6D69-4A60-9D19-D4DB786EA3A0}"/>
              </a:ext>
            </a:extLst>
          </p:cNvPr>
          <p:cNvCxnSpPr/>
          <p:nvPr/>
        </p:nvCxnSpPr>
        <p:spPr>
          <a:xfrm flipH="1">
            <a:off x="7873968" y="3213518"/>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1" name="Straight Connector 80">
            <a:extLst>
              <a:ext uri="{FF2B5EF4-FFF2-40B4-BE49-F238E27FC236}">
                <a16:creationId xmlns:a16="http://schemas.microsoft.com/office/drawing/2014/main" id="{9796A12F-4125-4C05-8EE8-A388740C580D}"/>
              </a:ext>
            </a:extLst>
          </p:cNvPr>
          <p:cNvCxnSpPr/>
          <p:nvPr/>
        </p:nvCxnSpPr>
        <p:spPr>
          <a:xfrm flipH="1">
            <a:off x="7877837" y="3581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3" name="Straight Connector 82">
            <a:extLst>
              <a:ext uri="{FF2B5EF4-FFF2-40B4-BE49-F238E27FC236}">
                <a16:creationId xmlns:a16="http://schemas.microsoft.com/office/drawing/2014/main" id="{7FDC5F4B-9BF0-42AD-B8BB-2F2399BCF1E2}"/>
              </a:ext>
            </a:extLst>
          </p:cNvPr>
          <p:cNvCxnSpPr/>
          <p:nvPr/>
        </p:nvCxnSpPr>
        <p:spPr>
          <a:xfrm flipH="1">
            <a:off x="7881693" y="3962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93" name="Text Box 42">
            <a:extLst>
              <a:ext uri="{FF2B5EF4-FFF2-40B4-BE49-F238E27FC236}">
                <a16:creationId xmlns:a16="http://schemas.microsoft.com/office/drawing/2014/main" id="{53BAB77F-E061-4834-9068-34BDF78AD071}"/>
              </a:ext>
            </a:extLst>
          </p:cNvPr>
          <p:cNvSpPr txBox="1">
            <a:spLocks noChangeArrowheads="1"/>
          </p:cNvSpPr>
          <p:nvPr/>
        </p:nvSpPr>
        <p:spPr bwMode="auto">
          <a:xfrm>
            <a:off x="8111387" y="3429000"/>
            <a:ext cx="856196"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Flat AC</a:t>
            </a:r>
          </a:p>
        </p:txBody>
      </p:sp>
      <p:sp>
        <p:nvSpPr>
          <p:cNvPr id="100" name="Text Box 23">
            <a:extLst>
              <a:ext uri="{FF2B5EF4-FFF2-40B4-BE49-F238E27FC236}">
                <a16:creationId xmlns:a16="http://schemas.microsoft.com/office/drawing/2014/main" id="{D8F2FCFF-2984-4836-B000-9C5601A8EAAA}"/>
              </a:ext>
            </a:extLst>
          </p:cNvPr>
          <p:cNvSpPr txBox="1">
            <a:spLocks noChangeArrowheads="1"/>
          </p:cNvSpPr>
          <p:nvPr/>
        </p:nvSpPr>
        <p:spPr bwMode="auto">
          <a:xfrm>
            <a:off x="5530369" y="2667000"/>
            <a:ext cx="2143536"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Aqueous misdirection</a:t>
            </a:r>
          </a:p>
        </p:txBody>
      </p:sp>
      <p:cxnSp>
        <p:nvCxnSpPr>
          <p:cNvPr id="104" name="Straight Connector 103">
            <a:extLst>
              <a:ext uri="{FF2B5EF4-FFF2-40B4-BE49-F238E27FC236}">
                <a16:creationId xmlns:a16="http://schemas.microsoft.com/office/drawing/2014/main" id="{49D87D4A-E317-4446-9B95-5184CB3968F3}"/>
              </a:ext>
            </a:extLst>
          </p:cNvPr>
          <p:cNvCxnSpPr>
            <a:cxnSpLocks/>
          </p:cNvCxnSpPr>
          <p:nvPr/>
        </p:nvCxnSpPr>
        <p:spPr>
          <a:xfrm flipH="1">
            <a:off x="5316229" y="2667000"/>
            <a:ext cx="7397" cy="25314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5" name="Straight Connector 104">
            <a:extLst>
              <a:ext uri="{FF2B5EF4-FFF2-40B4-BE49-F238E27FC236}">
                <a16:creationId xmlns:a16="http://schemas.microsoft.com/office/drawing/2014/main" id="{F40B6D71-75A8-4A88-864D-00D14C2F710D}"/>
              </a:ext>
            </a:extLst>
          </p:cNvPr>
          <p:cNvCxnSpPr/>
          <p:nvPr/>
        </p:nvCxnSpPr>
        <p:spPr>
          <a:xfrm flipH="1">
            <a:off x="5323624" y="2832814"/>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6" name="Straight Connector 105">
            <a:extLst>
              <a:ext uri="{FF2B5EF4-FFF2-40B4-BE49-F238E27FC236}">
                <a16:creationId xmlns:a16="http://schemas.microsoft.com/office/drawing/2014/main" id="{010BF7B2-AA07-4DCF-822D-E2DB5CC0BF59}"/>
              </a:ext>
            </a:extLst>
          </p:cNvPr>
          <p:cNvCxnSpPr/>
          <p:nvPr/>
        </p:nvCxnSpPr>
        <p:spPr>
          <a:xfrm flipH="1">
            <a:off x="5323624" y="3360065"/>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a:extLst>
              <a:ext uri="{FF2B5EF4-FFF2-40B4-BE49-F238E27FC236}">
                <a16:creationId xmlns:a16="http://schemas.microsoft.com/office/drawing/2014/main" id="{BAC8035C-3999-4C31-93CD-6C0D2ADEB73B}"/>
              </a:ext>
            </a:extLst>
          </p:cNvPr>
          <p:cNvCxnSpPr/>
          <p:nvPr/>
        </p:nvCxnSpPr>
        <p:spPr>
          <a:xfrm flipH="1">
            <a:off x="5323536" y="3786938"/>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8" name="Straight Connector 107">
            <a:extLst>
              <a:ext uri="{FF2B5EF4-FFF2-40B4-BE49-F238E27FC236}">
                <a16:creationId xmlns:a16="http://schemas.microsoft.com/office/drawing/2014/main" id="{DB64CAEE-69B4-426A-8A5B-D1269DBF0F66}"/>
              </a:ext>
            </a:extLst>
          </p:cNvPr>
          <p:cNvCxnSpPr/>
          <p:nvPr/>
        </p:nvCxnSpPr>
        <p:spPr>
          <a:xfrm flipH="1">
            <a:off x="5327493" y="4249152"/>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12" name="Straight Connector 111">
            <a:extLst>
              <a:ext uri="{FF2B5EF4-FFF2-40B4-BE49-F238E27FC236}">
                <a16:creationId xmlns:a16="http://schemas.microsoft.com/office/drawing/2014/main" id="{99A16C30-4BE4-48E5-8B65-0C5F3039B8DC}"/>
              </a:ext>
            </a:extLst>
          </p:cNvPr>
          <p:cNvCxnSpPr/>
          <p:nvPr/>
        </p:nvCxnSpPr>
        <p:spPr>
          <a:xfrm flipH="1">
            <a:off x="5333455" y="51816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13" name="Text Box 42">
            <a:extLst>
              <a:ext uri="{FF2B5EF4-FFF2-40B4-BE49-F238E27FC236}">
                <a16:creationId xmlns:a16="http://schemas.microsoft.com/office/drawing/2014/main" id="{056DFFD9-3CA2-42E7-90FE-4F14522E3504}"/>
              </a:ext>
            </a:extLst>
          </p:cNvPr>
          <p:cNvSpPr txBox="1">
            <a:spLocks noChangeArrowheads="1"/>
          </p:cNvSpPr>
          <p:nvPr/>
        </p:nvSpPr>
        <p:spPr bwMode="auto">
          <a:xfrm>
            <a:off x="5533954" y="3623846"/>
            <a:ext cx="1563248"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Retinal surgery</a:t>
            </a:r>
          </a:p>
        </p:txBody>
      </p:sp>
      <p:sp>
        <p:nvSpPr>
          <p:cNvPr id="118" name="Text Box 47">
            <a:extLst>
              <a:ext uri="{FF2B5EF4-FFF2-40B4-BE49-F238E27FC236}">
                <a16:creationId xmlns:a16="http://schemas.microsoft.com/office/drawing/2014/main" id="{3F59D898-ECAD-49F0-9425-2A1BC8DDA7B5}"/>
              </a:ext>
            </a:extLst>
          </p:cNvPr>
          <p:cNvSpPr txBox="1">
            <a:spLocks noChangeArrowheads="1"/>
          </p:cNvSpPr>
          <p:nvPr/>
        </p:nvSpPr>
        <p:spPr bwMode="auto">
          <a:xfrm>
            <a:off x="5523688" y="4538246"/>
            <a:ext cx="1414170"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Drug-induced</a:t>
            </a:r>
          </a:p>
        </p:txBody>
      </p:sp>
      <p:sp>
        <p:nvSpPr>
          <p:cNvPr id="16" name="TextBox 15">
            <a:extLst>
              <a:ext uri="{FF2B5EF4-FFF2-40B4-BE49-F238E27FC236}">
                <a16:creationId xmlns:a16="http://schemas.microsoft.com/office/drawing/2014/main" id="{984E008D-FBBA-42B4-940E-EA26772E0161}"/>
              </a:ext>
            </a:extLst>
          </p:cNvPr>
          <p:cNvSpPr txBox="1"/>
          <p:nvPr/>
        </p:nvSpPr>
        <p:spPr>
          <a:xfrm>
            <a:off x="6230528" y="5257800"/>
            <a:ext cx="1326004" cy="369332"/>
          </a:xfrm>
          <a:prstGeom prst="rect">
            <a:avLst/>
          </a:prstGeom>
          <a:noFill/>
        </p:spPr>
        <p:txBody>
          <a:bodyPr wrap="none" rtlCol="0">
            <a:spAutoFit/>
          </a:bodyPr>
          <a:lstStyle/>
          <a:p>
            <a:pPr algn="ctr"/>
            <a:r>
              <a:rPr lang="en-US" dirty="0">
                <a:solidFill>
                  <a:schemeClr val="bg1">
                    <a:lumMod val="75000"/>
                  </a:schemeClr>
                </a:solidFill>
              </a:rPr>
              <a:t>Both/Either</a:t>
            </a:r>
          </a:p>
        </p:txBody>
      </p:sp>
      <p:cxnSp>
        <p:nvCxnSpPr>
          <p:cNvPr id="125" name="Straight Connector 124">
            <a:extLst>
              <a:ext uri="{FF2B5EF4-FFF2-40B4-BE49-F238E27FC236}">
                <a16:creationId xmlns:a16="http://schemas.microsoft.com/office/drawing/2014/main" id="{01138141-D318-4ED7-A7FE-D8F2155CE890}"/>
              </a:ext>
            </a:extLst>
          </p:cNvPr>
          <p:cNvCxnSpPr/>
          <p:nvPr/>
        </p:nvCxnSpPr>
        <p:spPr>
          <a:xfrm flipH="1">
            <a:off x="5334000" y="4724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52" name="Text Box 47">
            <a:extLst>
              <a:ext uri="{FF2B5EF4-FFF2-40B4-BE49-F238E27FC236}">
                <a16:creationId xmlns:a16="http://schemas.microsoft.com/office/drawing/2014/main" id="{E3578916-9804-473C-8F06-D4FA0BCEDFD0}"/>
              </a:ext>
            </a:extLst>
          </p:cNvPr>
          <p:cNvSpPr txBox="1">
            <a:spLocks noChangeArrowheads="1"/>
          </p:cNvSpPr>
          <p:nvPr/>
        </p:nvSpPr>
        <p:spPr bwMode="auto">
          <a:xfrm>
            <a:off x="5543446" y="4055146"/>
            <a:ext cx="1619354"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err="1">
                <a:solidFill>
                  <a:schemeClr val="bg1">
                    <a:lumMod val="75000"/>
                  </a:schemeClr>
                </a:solidFill>
              </a:rPr>
              <a:t>Nanophthalmos</a:t>
            </a:r>
            <a:endParaRPr lang="en-US" altLang="en-US" sz="1600" dirty="0">
              <a:solidFill>
                <a:schemeClr val="bg1">
                  <a:lumMod val="75000"/>
                </a:schemeClr>
              </a:solidFill>
            </a:endParaRPr>
          </a:p>
        </p:txBody>
      </p:sp>
      <p:sp>
        <p:nvSpPr>
          <p:cNvPr id="53" name="Text Box 45">
            <a:extLst>
              <a:ext uri="{FF2B5EF4-FFF2-40B4-BE49-F238E27FC236}">
                <a16:creationId xmlns:a16="http://schemas.microsoft.com/office/drawing/2014/main" id="{57D1A14F-68FE-47D2-983C-1A879D66A9DC}"/>
              </a:ext>
            </a:extLst>
          </p:cNvPr>
          <p:cNvSpPr txBox="1">
            <a:spLocks noChangeArrowheads="1"/>
          </p:cNvSpPr>
          <p:nvPr/>
        </p:nvSpPr>
        <p:spPr bwMode="auto">
          <a:xfrm>
            <a:off x="5523688" y="5013493"/>
            <a:ext cx="582211"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PFV</a:t>
            </a:r>
          </a:p>
        </p:txBody>
      </p:sp>
      <p:sp>
        <p:nvSpPr>
          <p:cNvPr id="54" name="Text Box 42">
            <a:extLst>
              <a:ext uri="{FF2B5EF4-FFF2-40B4-BE49-F238E27FC236}">
                <a16:creationId xmlns:a16="http://schemas.microsoft.com/office/drawing/2014/main" id="{E1E37D2C-2C52-446B-843B-01E64990D3EC}"/>
              </a:ext>
            </a:extLst>
          </p:cNvPr>
          <p:cNvSpPr txBox="1">
            <a:spLocks noChangeArrowheads="1"/>
          </p:cNvSpPr>
          <p:nvPr/>
        </p:nvSpPr>
        <p:spPr bwMode="auto">
          <a:xfrm>
            <a:off x="5551406" y="3192546"/>
            <a:ext cx="2276072"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ERD/choroidal effusion</a:t>
            </a:r>
          </a:p>
        </p:txBody>
      </p:sp>
      <p:sp>
        <p:nvSpPr>
          <p:cNvPr id="3" name="Oval 2">
            <a:extLst>
              <a:ext uri="{FF2B5EF4-FFF2-40B4-BE49-F238E27FC236}">
                <a16:creationId xmlns:a16="http://schemas.microsoft.com/office/drawing/2014/main" id="{7D027388-F860-4250-9D31-41DB5EB864E5}"/>
              </a:ext>
            </a:extLst>
          </p:cNvPr>
          <p:cNvSpPr/>
          <p:nvPr/>
        </p:nvSpPr>
        <p:spPr>
          <a:xfrm>
            <a:off x="8034589" y="2679833"/>
            <a:ext cx="671979" cy="338554"/>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TextBox 45">
            <a:extLst>
              <a:ext uri="{FF2B5EF4-FFF2-40B4-BE49-F238E27FC236}">
                <a16:creationId xmlns:a16="http://schemas.microsoft.com/office/drawing/2014/main" id="{404AE9CF-785E-4964-AF50-F6F095A7E65B}"/>
              </a:ext>
            </a:extLst>
          </p:cNvPr>
          <p:cNvSpPr txBox="1"/>
          <p:nvPr/>
        </p:nvSpPr>
        <p:spPr>
          <a:xfrm>
            <a:off x="609600" y="1554063"/>
            <a:ext cx="7034674" cy="4770537"/>
          </a:xfrm>
          <a:prstGeom prst="rect">
            <a:avLst/>
          </a:prstGeom>
          <a:solidFill>
            <a:schemeClr val="accent1">
              <a:lumMod val="40000"/>
              <a:lumOff val="60000"/>
            </a:schemeClr>
          </a:solidFill>
        </p:spPr>
        <p:txBody>
          <a:bodyPr wrap="square" rtlCol="0">
            <a:spAutoFit/>
          </a:bodyPr>
          <a:lstStyle/>
          <a:p>
            <a:r>
              <a:rPr lang="en-US" sz="1600" i="1" dirty="0">
                <a:solidFill>
                  <a:schemeClr val="bg1">
                    <a:lumMod val="75000"/>
                  </a:schemeClr>
                </a:solidFill>
              </a:rPr>
              <a:t>Neovascularization of what structure causes neovascular glaucoma (NVG)?</a:t>
            </a:r>
          </a:p>
          <a:p>
            <a:r>
              <a:rPr lang="en-US" sz="1600" b="1" dirty="0">
                <a:solidFill>
                  <a:srgbClr val="0000FF"/>
                </a:solidFill>
              </a:rPr>
              <a:t>Neovascularization of the angle (NVA) </a:t>
            </a:r>
            <a:endParaRPr lang="en-US" sz="1600" b="1" dirty="0">
              <a:solidFill>
                <a:schemeClr val="accent1">
                  <a:lumMod val="40000"/>
                  <a:lumOff val="60000"/>
                </a:schemeClr>
              </a:solidFill>
            </a:endParaRPr>
          </a:p>
          <a:p>
            <a:endParaRPr lang="en-US" sz="1600" dirty="0">
              <a:solidFill>
                <a:schemeClr val="accent1">
                  <a:lumMod val="40000"/>
                  <a:lumOff val="60000"/>
                </a:schemeClr>
              </a:solidFill>
            </a:endParaRPr>
          </a:p>
          <a:p>
            <a:r>
              <a:rPr lang="en-US" sz="1600" i="1" dirty="0">
                <a:solidFill>
                  <a:schemeClr val="accent1">
                    <a:lumMod val="40000"/>
                    <a:lumOff val="60000"/>
                  </a:schemeClr>
                </a:solidFill>
              </a:rPr>
              <a:t>How does NVA lead to angle-closure glaucoma?</a:t>
            </a:r>
          </a:p>
          <a:p>
            <a:r>
              <a:rPr lang="en-US" sz="1600" dirty="0">
                <a:solidFill>
                  <a:schemeClr val="accent1">
                    <a:lumMod val="40000"/>
                    <a:lumOff val="60000"/>
                  </a:schemeClr>
                </a:solidFill>
              </a:rPr>
              <a:t>The NVA vessels don’t ride solo; rather, they are accompanied by contractile elements (</a:t>
            </a:r>
            <a:r>
              <a:rPr lang="en-US" sz="1600" dirty="0" err="1">
                <a:solidFill>
                  <a:schemeClr val="accent1">
                    <a:lumMod val="40000"/>
                    <a:lumOff val="60000"/>
                  </a:schemeClr>
                </a:solidFill>
              </a:rPr>
              <a:t>eg</a:t>
            </a:r>
            <a:r>
              <a:rPr lang="en-US" sz="1600" dirty="0">
                <a:solidFill>
                  <a:schemeClr val="accent1">
                    <a:lumMod val="40000"/>
                    <a:lumOff val="60000"/>
                  </a:schemeClr>
                </a:solidFill>
              </a:rPr>
              <a:t>, fibroblasts). Along with the neo vessels, these elements will establish a network that crosses from the peripheral iris to the peripheral cornea. Once established, contractile elements </a:t>
            </a:r>
            <a:r>
              <a:rPr lang="en-US" sz="1600" dirty="0" err="1">
                <a:solidFill>
                  <a:schemeClr val="accent1">
                    <a:lumMod val="40000"/>
                    <a:lumOff val="60000"/>
                  </a:schemeClr>
                </a:solidFill>
              </a:rPr>
              <a:t>gonna</a:t>
            </a:r>
            <a:r>
              <a:rPr lang="en-US" sz="1600" dirty="0">
                <a:solidFill>
                  <a:schemeClr val="accent1">
                    <a:lumMod val="40000"/>
                    <a:lumOff val="60000"/>
                  </a:schemeClr>
                </a:solidFill>
              </a:rPr>
              <a:t> contract, and when they do, they pull the iris up against the angle, rendering it closed. </a:t>
            </a:r>
          </a:p>
          <a:p>
            <a:r>
              <a:rPr lang="en-US" sz="1600" i="1" dirty="0">
                <a:solidFill>
                  <a:schemeClr val="accent1">
                    <a:lumMod val="40000"/>
                    <a:lumOff val="60000"/>
                  </a:schemeClr>
                </a:solidFill>
              </a:rPr>
              <a:t> </a:t>
            </a:r>
          </a:p>
          <a:p>
            <a:r>
              <a:rPr lang="en-US" sz="1600" i="1" dirty="0">
                <a:solidFill>
                  <a:schemeClr val="accent1">
                    <a:lumMod val="40000"/>
                    <a:lumOff val="60000"/>
                  </a:schemeClr>
                </a:solidFill>
              </a:rPr>
              <a:t>What two-word phrase (</a:t>
            </a:r>
            <a:r>
              <a:rPr lang="en-US" sz="1600" b="1" dirty="0">
                <a:solidFill>
                  <a:schemeClr val="accent1">
                    <a:lumMod val="40000"/>
                    <a:lumOff val="60000"/>
                  </a:schemeClr>
                </a:solidFill>
              </a:rPr>
              <a:t>not</a:t>
            </a:r>
            <a:r>
              <a:rPr lang="en-US" sz="1600" i="1" dirty="0">
                <a:solidFill>
                  <a:schemeClr val="accent1">
                    <a:lumMod val="40000"/>
                    <a:lumOff val="60000"/>
                  </a:schemeClr>
                </a:solidFill>
              </a:rPr>
              <a:t> ‘diabetic retinopathy’--think more generally) describes the fundamental cause of most cases of NVG?</a:t>
            </a:r>
          </a:p>
          <a:p>
            <a:r>
              <a:rPr lang="en-US" sz="1600" dirty="0">
                <a:solidFill>
                  <a:schemeClr val="accent1">
                    <a:lumMod val="40000"/>
                    <a:lumOff val="60000"/>
                  </a:schemeClr>
                </a:solidFill>
              </a:rPr>
              <a:t>‘Retinal ischemia’</a:t>
            </a:r>
          </a:p>
          <a:p>
            <a:endParaRPr lang="en-US" sz="1600" dirty="0">
              <a:solidFill>
                <a:schemeClr val="accent1">
                  <a:lumMod val="40000"/>
                  <a:lumOff val="60000"/>
                </a:schemeClr>
              </a:solidFill>
            </a:endParaRPr>
          </a:p>
          <a:p>
            <a:r>
              <a:rPr lang="en-US" sz="1600" i="1" dirty="0">
                <a:solidFill>
                  <a:schemeClr val="accent1">
                    <a:lumMod val="40000"/>
                    <a:lumOff val="60000"/>
                  </a:schemeClr>
                </a:solidFill>
              </a:rPr>
              <a:t>How does retinal ischemia lead to NVI and NVA? </a:t>
            </a:r>
          </a:p>
          <a:p>
            <a:r>
              <a:rPr lang="en-US" sz="1600" dirty="0">
                <a:solidFill>
                  <a:schemeClr val="accent1">
                    <a:lumMod val="40000"/>
                    <a:lumOff val="60000"/>
                  </a:schemeClr>
                </a:solidFill>
              </a:rPr>
              <a:t>In a desperate attempt to acquire the oxygen they’re lacking, the ischemic retinal cells release the signaling molecule  </a:t>
            </a:r>
            <a:r>
              <a:rPr lang="en-US" sz="1600" b="1" dirty="0">
                <a:solidFill>
                  <a:schemeClr val="accent1">
                    <a:lumMod val="40000"/>
                    <a:lumOff val="60000"/>
                  </a:schemeClr>
                </a:solidFill>
              </a:rPr>
              <a:t>VEGF</a:t>
            </a:r>
            <a:r>
              <a:rPr lang="en-US" sz="1600" dirty="0">
                <a:solidFill>
                  <a:schemeClr val="accent1">
                    <a:lumMod val="40000"/>
                    <a:lumOff val="60000"/>
                  </a:schemeClr>
                </a:solidFill>
              </a:rPr>
              <a:t> , a potent inducer of new blood vessel formation. This VEGF diffuses from the vitreous cavity into the anterior segment, where it induces the NVI/NVA process.</a:t>
            </a:r>
          </a:p>
        </p:txBody>
      </p:sp>
      <p:sp>
        <p:nvSpPr>
          <p:cNvPr id="47" name="TextBox 46">
            <a:extLst>
              <a:ext uri="{FF2B5EF4-FFF2-40B4-BE49-F238E27FC236}">
                <a16:creationId xmlns:a16="http://schemas.microsoft.com/office/drawing/2014/main" id="{4D5533C2-F6B1-4632-B887-BA6863C4C189}"/>
              </a:ext>
            </a:extLst>
          </p:cNvPr>
          <p:cNvSpPr txBox="1"/>
          <p:nvPr/>
        </p:nvSpPr>
        <p:spPr>
          <a:xfrm>
            <a:off x="185999" y="2215352"/>
            <a:ext cx="6139642" cy="2031325"/>
          </a:xfrm>
          <a:prstGeom prst="rect">
            <a:avLst/>
          </a:prstGeom>
          <a:solidFill>
            <a:schemeClr val="accent6">
              <a:lumMod val="40000"/>
              <a:lumOff val="60000"/>
            </a:schemeClr>
          </a:solidFill>
        </p:spPr>
        <p:txBody>
          <a:bodyPr wrap="square" rtlCol="0">
            <a:spAutoFit/>
          </a:bodyPr>
          <a:lstStyle/>
          <a:p>
            <a:r>
              <a:rPr lang="en-US" sz="1400" i="1" dirty="0">
                <a:solidFill>
                  <a:srgbClr val="0000FF"/>
                </a:solidFill>
              </a:rPr>
              <a:t>Neovascularization of what structure typically precedes and leads to NVA?</a:t>
            </a:r>
          </a:p>
          <a:p>
            <a:r>
              <a:rPr lang="en-US" sz="1400" dirty="0">
                <a:solidFill>
                  <a:srgbClr val="0000FF"/>
                </a:solidFill>
              </a:rPr>
              <a:t>Neovascularization of the </a:t>
            </a:r>
            <a:r>
              <a:rPr lang="en-US" sz="1400" b="1" dirty="0">
                <a:solidFill>
                  <a:srgbClr val="0000FF"/>
                </a:solidFill>
              </a:rPr>
              <a:t>iris</a:t>
            </a:r>
            <a:r>
              <a:rPr lang="en-US" sz="1400" dirty="0">
                <a:solidFill>
                  <a:srgbClr val="0000FF"/>
                </a:solidFill>
              </a:rPr>
              <a:t> (NVI) </a:t>
            </a:r>
          </a:p>
          <a:p>
            <a:endParaRPr lang="en-US" sz="1400" i="1" dirty="0">
              <a:solidFill>
                <a:srgbClr val="0000FF"/>
              </a:solidFill>
            </a:endParaRPr>
          </a:p>
          <a:p>
            <a:r>
              <a:rPr lang="en-US" sz="1400" i="1" dirty="0">
                <a:solidFill>
                  <a:srgbClr val="0000FF"/>
                </a:solidFill>
              </a:rPr>
              <a:t>Where on the iris does NVI typically first appear? </a:t>
            </a:r>
            <a:r>
              <a:rPr lang="en-US" sz="1400" i="1" dirty="0"/>
              <a:t>What does it look like?</a:t>
            </a:r>
          </a:p>
          <a:p>
            <a:r>
              <a:rPr lang="en-US" sz="1400" dirty="0">
                <a:solidFill>
                  <a:srgbClr val="0000FF"/>
                </a:solidFill>
              </a:rPr>
              <a:t>At the pupillary margin. </a:t>
            </a:r>
            <a:r>
              <a:rPr lang="en-US" sz="1400" dirty="0"/>
              <a:t>As small ‘tufts’ of vessels.</a:t>
            </a:r>
          </a:p>
          <a:p>
            <a:endParaRPr lang="en-US" sz="1400" i="1" dirty="0">
              <a:solidFill>
                <a:srgbClr val="0000FF"/>
              </a:solidFill>
            </a:endParaRPr>
          </a:p>
          <a:p>
            <a:r>
              <a:rPr lang="en-US" sz="1400" i="1" dirty="0">
                <a:solidFill>
                  <a:srgbClr val="0000FF"/>
                </a:solidFill>
              </a:rPr>
              <a:t>As it develops further, how does it grow (</a:t>
            </a:r>
            <a:r>
              <a:rPr lang="en-US" sz="1400" i="1" dirty="0" err="1">
                <a:solidFill>
                  <a:srgbClr val="0000FF"/>
                </a:solidFill>
              </a:rPr>
              <a:t>ie</a:t>
            </a:r>
            <a:r>
              <a:rPr lang="en-US" sz="1400" i="1" dirty="0">
                <a:solidFill>
                  <a:srgbClr val="0000FF"/>
                </a:solidFill>
              </a:rPr>
              <a:t>, direction, and course)?</a:t>
            </a:r>
          </a:p>
          <a:p>
            <a:r>
              <a:rPr lang="en-US" sz="1400" dirty="0">
                <a:solidFill>
                  <a:srgbClr val="0000FF"/>
                </a:solidFill>
              </a:rPr>
              <a:t>In a meandering fashion toward the angle (normal iris vessels typically run in a rather direct radial fashion)</a:t>
            </a:r>
          </a:p>
        </p:txBody>
      </p:sp>
    </p:spTree>
    <p:extLst>
      <p:ext uri="{BB962C8B-B14F-4D97-AF65-F5344CB8AC3E}">
        <p14:creationId xmlns:p14="http://schemas.microsoft.com/office/powerpoint/2010/main" val="3212099124"/>
      </p:ext>
    </p:extLst>
  </p:cSld>
  <p:clrMapOvr>
    <a:masterClrMapping/>
  </p:clrMapOvr>
</p:sld>
</file>

<file path=ppt/slides/slide2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Straight Arrow Connector 12">
            <a:extLst>
              <a:ext uri="{FF2B5EF4-FFF2-40B4-BE49-F238E27FC236}">
                <a16:creationId xmlns:a16="http://schemas.microsoft.com/office/drawing/2014/main" id="{A6DE2085-829C-480C-9216-69D6039C0A37}"/>
              </a:ext>
            </a:extLst>
          </p:cNvPr>
          <p:cNvCxnSpPr>
            <a:cxnSpLocks/>
          </p:cNvCxnSpPr>
          <p:nvPr/>
        </p:nvCxnSpPr>
        <p:spPr>
          <a:xfrm>
            <a:off x="6717173" y="1828800"/>
            <a:ext cx="0" cy="3462754"/>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43014" name="Text Box 6"/>
          <p:cNvSpPr txBox="1">
            <a:spLocks noChangeArrowheads="1"/>
          </p:cNvSpPr>
          <p:nvPr/>
        </p:nvSpPr>
        <p:spPr bwMode="auto">
          <a:xfrm>
            <a:off x="533400" y="2356376"/>
            <a:ext cx="1005403"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Lens-</a:t>
            </a:r>
          </a:p>
          <a:p>
            <a:pPr algn="ctr" eaLnBrk="1" hangingPunct="1">
              <a:lnSpc>
                <a:spcPct val="80000"/>
              </a:lnSpc>
              <a:spcBef>
                <a:spcPct val="0"/>
              </a:spcBef>
              <a:buClrTx/>
              <a:buSzTx/>
              <a:buFontTx/>
              <a:buNone/>
            </a:pPr>
            <a:r>
              <a:rPr lang="en-US" altLang="en-US" sz="1800" dirty="0">
                <a:solidFill>
                  <a:schemeClr val="bg1">
                    <a:lumMod val="75000"/>
                  </a:schemeClr>
                </a:solidFill>
              </a:rPr>
              <a:t>Induced</a:t>
            </a:r>
          </a:p>
        </p:txBody>
      </p:sp>
      <p:sp>
        <p:nvSpPr>
          <p:cNvPr id="43017" name="Text Box 14"/>
          <p:cNvSpPr txBox="1">
            <a:spLocks noChangeArrowheads="1"/>
          </p:cNvSpPr>
          <p:nvPr/>
        </p:nvSpPr>
        <p:spPr bwMode="auto">
          <a:xfrm>
            <a:off x="3026498" y="2365901"/>
            <a:ext cx="1633781"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Aphakic/</a:t>
            </a:r>
          </a:p>
          <a:p>
            <a:pPr algn="ctr" eaLnBrk="1" hangingPunct="1">
              <a:lnSpc>
                <a:spcPct val="80000"/>
              </a:lnSpc>
              <a:spcBef>
                <a:spcPct val="0"/>
              </a:spcBef>
              <a:buClrTx/>
              <a:buSzTx/>
              <a:buFontTx/>
              <a:buNone/>
            </a:pPr>
            <a:r>
              <a:rPr lang="en-US" altLang="en-US" sz="1800" dirty="0" err="1">
                <a:solidFill>
                  <a:schemeClr val="bg1">
                    <a:lumMod val="75000"/>
                  </a:schemeClr>
                </a:solidFill>
              </a:rPr>
              <a:t>Pseudophakic</a:t>
            </a:r>
            <a:endParaRPr lang="en-US" altLang="en-US" sz="1800" dirty="0">
              <a:solidFill>
                <a:schemeClr val="bg1">
                  <a:lumMod val="75000"/>
                </a:schemeClr>
              </a:solidFill>
            </a:endParaRPr>
          </a:p>
        </p:txBody>
      </p:sp>
      <p:sp>
        <p:nvSpPr>
          <p:cNvPr id="43031" name="Text Box 35"/>
          <p:cNvSpPr txBox="1">
            <a:spLocks noChangeArrowheads="1"/>
          </p:cNvSpPr>
          <p:nvPr/>
        </p:nvSpPr>
        <p:spPr bwMode="auto">
          <a:xfrm>
            <a:off x="1190847" y="1295400"/>
            <a:ext cx="2473754"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solidFill>
                  <a:schemeClr val="bg1">
                    <a:lumMod val="75000"/>
                  </a:schemeClr>
                </a:solidFill>
              </a:rPr>
              <a:t>w/ Pupillary Block</a:t>
            </a:r>
          </a:p>
        </p:txBody>
      </p:sp>
      <p:sp>
        <p:nvSpPr>
          <p:cNvPr id="43032" name="Text Box 36"/>
          <p:cNvSpPr txBox="1">
            <a:spLocks noChangeArrowheads="1"/>
          </p:cNvSpPr>
          <p:nvPr/>
        </p:nvSpPr>
        <p:spPr bwMode="auto">
          <a:xfrm>
            <a:off x="5181600" y="1295400"/>
            <a:ext cx="2630848"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t>w/o Pupillary Block</a:t>
            </a:r>
          </a:p>
        </p:txBody>
      </p:sp>
      <p:sp>
        <p:nvSpPr>
          <p:cNvPr id="49" name="Rectangle 2">
            <a:extLst>
              <a:ext uri="{FF2B5EF4-FFF2-40B4-BE49-F238E27FC236}">
                <a16:creationId xmlns:a16="http://schemas.microsoft.com/office/drawing/2014/main" id="{240EE5BF-F7D2-4FC8-A5DD-F6B5423153C6}"/>
              </a:ext>
            </a:extLst>
          </p:cNvPr>
          <p:cNvSpPr>
            <a:spLocks noGrp="1" noChangeArrowheads="1"/>
          </p:cNvSpPr>
          <p:nvPr>
            <p:ph type="title"/>
          </p:nvPr>
        </p:nvSpPr>
        <p:spPr>
          <a:xfrm>
            <a:off x="457200" y="304800"/>
            <a:ext cx="7543800" cy="563562"/>
          </a:xfrm>
        </p:spPr>
        <p:txBody>
          <a:bodyPr/>
          <a:lstStyle/>
          <a:p>
            <a:pPr eaLnBrk="1" hangingPunct="1"/>
            <a:r>
              <a:rPr lang="en-US" altLang="en-US" sz="3500" dirty="0"/>
              <a:t>Q</a:t>
            </a:r>
          </a:p>
        </p:txBody>
      </p:sp>
      <p:sp>
        <p:nvSpPr>
          <p:cNvPr id="50" name="TextBox 49">
            <a:extLst>
              <a:ext uri="{FF2B5EF4-FFF2-40B4-BE49-F238E27FC236}">
                <a16:creationId xmlns:a16="http://schemas.microsoft.com/office/drawing/2014/main" id="{CF426230-46C8-405C-9015-99EF57762A2E}"/>
              </a:ext>
            </a:extLst>
          </p:cNvPr>
          <p:cNvSpPr txBox="1"/>
          <p:nvPr/>
        </p:nvSpPr>
        <p:spPr>
          <a:xfrm>
            <a:off x="2259496" y="189094"/>
            <a:ext cx="4607480" cy="400110"/>
          </a:xfrm>
          <a:prstGeom prst="rect">
            <a:avLst/>
          </a:prstGeom>
          <a:solidFill>
            <a:schemeClr val="accent1">
              <a:lumMod val="60000"/>
              <a:lumOff val="40000"/>
            </a:schemeClr>
          </a:solidFill>
        </p:spPr>
        <p:txBody>
          <a:bodyPr wrap="none" rtlCol="0">
            <a:spAutoFit/>
          </a:bodyPr>
          <a:lstStyle/>
          <a:p>
            <a:pPr algn="ctr"/>
            <a:r>
              <a:rPr lang="en-US" sz="2000" b="1" dirty="0"/>
              <a:t>Secondary Angle Closure Glaucoma</a:t>
            </a:r>
          </a:p>
        </p:txBody>
      </p:sp>
      <p:sp>
        <p:nvSpPr>
          <p:cNvPr id="2" name="TextBox 1">
            <a:extLst>
              <a:ext uri="{FF2B5EF4-FFF2-40B4-BE49-F238E27FC236}">
                <a16:creationId xmlns:a16="http://schemas.microsoft.com/office/drawing/2014/main" id="{A7E30BEC-923B-4C9A-A856-BDD0D882F6B8}"/>
              </a:ext>
            </a:extLst>
          </p:cNvPr>
          <p:cNvSpPr txBox="1"/>
          <p:nvPr/>
        </p:nvSpPr>
        <p:spPr>
          <a:xfrm>
            <a:off x="887305" y="2844119"/>
            <a:ext cx="1494320" cy="338554"/>
          </a:xfrm>
          <a:prstGeom prst="rect">
            <a:avLst/>
          </a:prstGeom>
          <a:noFill/>
        </p:spPr>
        <p:txBody>
          <a:bodyPr wrap="none" rtlCol="0">
            <a:spAutoFit/>
          </a:bodyPr>
          <a:lstStyle/>
          <a:p>
            <a:r>
              <a:rPr lang="en-US" sz="1600" dirty="0" err="1">
                <a:solidFill>
                  <a:schemeClr val="bg1">
                    <a:lumMod val="75000"/>
                  </a:schemeClr>
                </a:solidFill>
              </a:rPr>
              <a:t>Phacomorphic</a:t>
            </a:r>
            <a:endParaRPr lang="en-US" sz="1600" dirty="0">
              <a:solidFill>
                <a:schemeClr val="bg1">
                  <a:lumMod val="75000"/>
                </a:schemeClr>
              </a:solidFill>
            </a:endParaRPr>
          </a:p>
        </p:txBody>
      </p:sp>
      <p:sp>
        <p:nvSpPr>
          <p:cNvPr id="51" name="TextBox 50">
            <a:extLst>
              <a:ext uri="{FF2B5EF4-FFF2-40B4-BE49-F238E27FC236}">
                <a16:creationId xmlns:a16="http://schemas.microsoft.com/office/drawing/2014/main" id="{156069D4-340B-4160-A336-EBF73557CEE0}"/>
              </a:ext>
            </a:extLst>
          </p:cNvPr>
          <p:cNvSpPr txBox="1"/>
          <p:nvPr/>
        </p:nvSpPr>
        <p:spPr>
          <a:xfrm>
            <a:off x="884725" y="3175578"/>
            <a:ext cx="1402948" cy="338554"/>
          </a:xfrm>
          <a:prstGeom prst="rect">
            <a:avLst/>
          </a:prstGeom>
          <a:noFill/>
        </p:spPr>
        <p:txBody>
          <a:bodyPr wrap="none" rtlCol="0">
            <a:spAutoFit/>
          </a:bodyPr>
          <a:lstStyle/>
          <a:p>
            <a:r>
              <a:rPr lang="en-US" sz="1600" dirty="0">
                <a:solidFill>
                  <a:schemeClr val="bg1">
                    <a:lumMod val="75000"/>
                  </a:schemeClr>
                </a:solidFill>
              </a:rPr>
              <a:t>Ectopia </a:t>
            </a:r>
            <a:r>
              <a:rPr lang="en-US" sz="1600" dirty="0" err="1">
                <a:solidFill>
                  <a:schemeClr val="bg1">
                    <a:lumMod val="75000"/>
                  </a:schemeClr>
                </a:solidFill>
              </a:rPr>
              <a:t>lentis</a:t>
            </a:r>
            <a:endParaRPr lang="en-US" sz="1600" dirty="0">
              <a:solidFill>
                <a:schemeClr val="bg1">
                  <a:lumMod val="75000"/>
                </a:schemeClr>
              </a:solidFill>
            </a:endParaRPr>
          </a:p>
        </p:txBody>
      </p:sp>
      <p:cxnSp>
        <p:nvCxnSpPr>
          <p:cNvPr id="71" name="Straight Connector 70">
            <a:extLst>
              <a:ext uri="{FF2B5EF4-FFF2-40B4-BE49-F238E27FC236}">
                <a16:creationId xmlns:a16="http://schemas.microsoft.com/office/drawing/2014/main" id="{C104938D-BA8D-4E39-9D5F-9EE2012F2F3C}"/>
              </a:ext>
            </a:extLst>
          </p:cNvPr>
          <p:cNvCxnSpPr>
            <a:cxnSpLocks/>
          </p:cNvCxnSpPr>
          <p:nvPr/>
        </p:nvCxnSpPr>
        <p:spPr>
          <a:xfrm flipH="1">
            <a:off x="762665" y="3023488"/>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2A7E4E40-472F-4E50-8A7A-45C10FDD7171}"/>
              </a:ext>
            </a:extLst>
          </p:cNvPr>
          <p:cNvCxnSpPr>
            <a:cxnSpLocks/>
          </p:cNvCxnSpPr>
          <p:nvPr/>
        </p:nvCxnSpPr>
        <p:spPr>
          <a:xfrm flipH="1">
            <a:off x="762665" y="3347853"/>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C3924889-45B9-4383-9C9E-48F0A9C27AD8}"/>
              </a:ext>
            </a:extLst>
          </p:cNvPr>
          <p:cNvCxnSpPr>
            <a:cxnSpLocks/>
          </p:cNvCxnSpPr>
          <p:nvPr/>
        </p:nvCxnSpPr>
        <p:spPr>
          <a:xfrm flipH="1">
            <a:off x="748719" y="2838976"/>
            <a:ext cx="13947" cy="5088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 name="Straight Arrow Connector 5">
            <a:extLst>
              <a:ext uri="{FF2B5EF4-FFF2-40B4-BE49-F238E27FC236}">
                <a16:creationId xmlns:a16="http://schemas.microsoft.com/office/drawing/2014/main" id="{A3439F0C-5143-461F-8F3C-2E830785DEFC}"/>
              </a:ext>
            </a:extLst>
          </p:cNvPr>
          <p:cNvCxnSpPr>
            <a:stCxn id="50" idx="2"/>
          </p:cNvCxnSpPr>
          <p:nvPr/>
        </p:nvCxnSpPr>
        <p:spPr>
          <a:xfrm flipH="1">
            <a:off x="2971800" y="589204"/>
            <a:ext cx="1591436" cy="706196"/>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0" name="Straight Arrow Connector 9">
            <a:extLst>
              <a:ext uri="{FF2B5EF4-FFF2-40B4-BE49-F238E27FC236}">
                <a16:creationId xmlns:a16="http://schemas.microsoft.com/office/drawing/2014/main" id="{84DC796E-F6ED-4FBB-82D2-A260F480BF8A}"/>
              </a:ext>
            </a:extLst>
          </p:cNvPr>
          <p:cNvCxnSpPr>
            <a:cxnSpLocks/>
          </p:cNvCxnSpPr>
          <p:nvPr/>
        </p:nvCxnSpPr>
        <p:spPr>
          <a:xfrm>
            <a:off x="4572000" y="589204"/>
            <a:ext cx="1600200" cy="706196"/>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6" name="Straight Arrow Connector 25">
            <a:extLst>
              <a:ext uri="{FF2B5EF4-FFF2-40B4-BE49-F238E27FC236}">
                <a16:creationId xmlns:a16="http://schemas.microsoft.com/office/drawing/2014/main" id="{B70E0124-9B84-41A5-8D84-A66B7838A706}"/>
              </a:ext>
            </a:extLst>
          </p:cNvPr>
          <p:cNvCxnSpPr>
            <a:cxnSpLocks/>
          </p:cNvCxnSpPr>
          <p:nvPr/>
        </p:nvCxnSpPr>
        <p:spPr>
          <a:xfrm flipH="1">
            <a:off x="1159539" y="1828800"/>
            <a:ext cx="1290435" cy="478059"/>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28" name="Straight Arrow Connector 27">
            <a:extLst>
              <a:ext uri="{FF2B5EF4-FFF2-40B4-BE49-F238E27FC236}">
                <a16:creationId xmlns:a16="http://schemas.microsoft.com/office/drawing/2014/main" id="{567A4249-5C59-4416-8A8E-1C35913900AB}"/>
              </a:ext>
            </a:extLst>
          </p:cNvPr>
          <p:cNvCxnSpPr>
            <a:cxnSpLocks/>
          </p:cNvCxnSpPr>
          <p:nvPr/>
        </p:nvCxnSpPr>
        <p:spPr>
          <a:xfrm>
            <a:off x="2449973" y="1832208"/>
            <a:ext cx="1268784"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56" name="Text Box 6">
            <a:extLst>
              <a:ext uri="{FF2B5EF4-FFF2-40B4-BE49-F238E27FC236}">
                <a16:creationId xmlns:a16="http://schemas.microsoft.com/office/drawing/2014/main" id="{557983BD-9D64-49B9-A366-A08663B0451F}"/>
              </a:ext>
            </a:extLst>
          </p:cNvPr>
          <p:cNvSpPr txBox="1">
            <a:spLocks noChangeArrowheads="1"/>
          </p:cNvSpPr>
          <p:nvPr/>
        </p:nvSpPr>
        <p:spPr bwMode="auto">
          <a:xfrm>
            <a:off x="5029200" y="2356376"/>
            <a:ext cx="813043"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r" eaLnBrk="1" hangingPunct="1">
              <a:lnSpc>
                <a:spcPct val="80000"/>
              </a:lnSpc>
              <a:spcBef>
                <a:spcPct val="0"/>
              </a:spcBef>
              <a:buClrTx/>
              <a:buSzTx/>
              <a:buFontTx/>
              <a:buNone/>
            </a:pPr>
            <a:r>
              <a:rPr lang="en-US" altLang="en-US" sz="1800" dirty="0">
                <a:solidFill>
                  <a:schemeClr val="bg1">
                    <a:lumMod val="75000"/>
                  </a:schemeClr>
                </a:solidFill>
              </a:rPr>
              <a:t>‘Push’</a:t>
            </a:r>
          </a:p>
        </p:txBody>
      </p:sp>
      <p:sp>
        <p:nvSpPr>
          <p:cNvPr id="57" name="Text Box 14">
            <a:extLst>
              <a:ext uri="{FF2B5EF4-FFF2-40B4-BE49-F238E27FC236}">
                <a16:creationId xmlns:a16="http://schemas.microsoft.com/office/drawing/2014/main" id="{5DAFA1C1-3A29-4C27-A379-663FDD22E326}"/>
              </a:ext>
            </a:extLst>
          </p:cNvPr>
          <p:cNvSpPr txBox="1">
            <a:spLocks noChangeArrowheads="1"/>
          </p:cNvSpPr>
          <p:nvPr/>
        </p:nvSpPr>
        <p:spPr bwMode="auto">
          <a:xfrm>
            <a:off x="7620000" y="2365901"/>
            <a:ext cx="671979"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t>‘Pull’</a:t>
            </a:r>
          </a:p>
        </p:txBody>
      </p:sp>
      <p:cxnSp>
        <p:nvCxnSpPr>
          <p:cNvPr id="58" name="Straight Arrow Connector 57">
            <a:extLst>
              <a:ext uri="{FF2B5EF4-FFF2-40B4-BE49-F238E27FC236}">
                <a16:creationId xmlns:a16="http://schemas.microsoft.com/office/drawing/2014/main" id="{E874FEE9-46BD-46A3-90A3-DE7CC220FBFF}"/>
              </a:ext>
            </a:extLst>
          </p:cNvPr>
          <p:cNvCxnSpPr>
            <a:cxnSpLocks/>
          </p:cNvCxnSpPr>
          <p:nvPr/>
        </p:nvCxnSpPr>
        <p:spPr>
          <a:xfrm flipH="1">
            <a:off x="5867400" y="1828800"/>
            <a:ext cx="849775"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59" name="Straight Arrow Connector 58">
            <a:extLst>
              <a:ext uri="{FF2B5EF4-FFF2-40B4-BE49-F238E27FC236}">
                <a16:creationId xmlns:a16="http://schemas.microsoft.com/office/drawing/2014/main" id="{C370A4A1-FE96-4E70-B89E-839542A5E241}"/>
              </a:ext>
            </a:extLst>
          </p:cNvPr>
          <p:cNvCxnSpPr>
            <a:cxnSpLocks/>
          </p:cNvCxnSpPr>
          <p:nvPr/>
        </p:nvCxnSpPr>
        <p:spPr>
          <a:xfrm>
            <a:off x="6717173" y="1832208"/>
            <a:ext cx="902827" cy="474047"/>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62" name="Text Box 16">
            <a:extLst>
              <a:ext uri="{FF2B5EF4-FFF2-40B4-BE49-F238E27FC236}">
                <a16:creationId xmlns:a16="http://schemas.microsoft.com/office/drawing/2014/main" id="{33538067-0726-41B0-93FF-357EF00CA62D}"/>
              </a:ext>
            </a:extLst>
          </p:cNvPr>
          <p:cNvSpPr txBox="1">
            <a:spLocks noChangeArrowheads="1"/>
          </p:cNvSpPr>
          <p:nvPr/>
        </p:nvSpPr>
        <p:spPr bwMode="auto">
          <a:xfrm>
            <a:off x="8065437" y="2684785"/>
            <a:ext cx="628698"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b="1" dirty="0"/>
              <a:t>NVG</a:t>
            </a:r>
          </a:p>
        </p:txBody>
      </p:sp>
      <p:sp>
        <p:nvSpPr>
          <p:cNvPr id="70" name="Text Box 21">
            <a:extLst>
              <a:ext uri="{FF2B5EF4-FFF2-40B4-BE49-F238E27FC236}">
                <a16:creationId xmlns:a16="http://schemas.microsoft.com/office/drawing/2014/main" id="{86C32650-BE1F-4CC3-8DB5-0C136D877E6F}"/>
              </a:ext>
            </a:extLst>
          </p:cNvPr>
          <p:cNvSpPr txBox="1">
            <a:spLocks noChangeArrowheads="1"/>
          </p:cNvSpPr>
          <p:nvPr/>
        </p:nvSpPr>
        <p:spPr bwMode="auto">
          <a:xfrm>
            <a:off x="8070534" y="3048000"/>
            <a:ext cx="526106"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a:solidFill>
                  <a:schemeClr val="bg1">
                    <a:lumMod val="75000"/>
                  </a:schemeClr>
                </a:solidFill>
              </a:rPr>
              <a:t>ICE</a:t>
            </a:r>
          </a:p>
        </p:txBody>
      </p:sp>
      <p:sp>
        <p:nvSpPr>
          <p:cNvPr id="75" name="Text Box 45">
            <a:extLst>
              <a:ext uri="{FF2B5EF4-FFF2-40B4-BE49-F238E27FC236}">
                <a16:creationId xmlns:a16="http://schemas.microsoft.com/office/drawing/2014/main" id="{2B6EDA2D-8F55-4DFD-A225-8C03CE6FC7F3}"/>
              </a:ext>
            </a:extLst>
          </p:cNvPr>
          <p:cNvSpPr txBox="1">
            <a:spLocks noChangeArrowheads="1"/>
          </p:cNvSpPr>
          <p:nvPr/>
        </p:nvSpPr>
        <p:spPr bwMode="auto">
          <a:xfrm>
            <a:off x="8073162" y="3810000"/>
            <a:ext cx="1070837" cy="74635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ts val="1700"/>
              </a:lnSpc>
              <a:spcBef>
                <a:spcPct val="0"/>
              </a:spcBef>
              <a:buClrTx/>
              <a:buSzTx/>
              <a:buFontTx/>
              <a:buNone/>
            </a:pPr>
            <a:r>
              <a:rPr lang="en-US" altLang="en-US" sz="1600" dirty="0">
                <a:solidFill>
                  <a:schemeClr val="bg1">
                    <a:lumMod val="75000"/>
                  </a:schemeClr>
                </a:solidFill>
              </a:rPr>
              <a:t>Epithelial/ fibrous ingrowth</a:t>
            </a:r>
          </a:p>
        </p:txBody>
      </p:sp>
      <p:cxnSp>
        <p:nvCxnSpPr>
          <p:cNvPr id="77" name="Straight Connector 76">
            <a:extLst>
              <a:ext uri="{FF2B5EF4-FFF2-40B4-BE49-F238E27FC236}">
                <a16:creationId xmlns:a16="http://schemas.microsoft.com/office/drawing/2014/main" id="{FC090BD7-F2E1-4464-B57B-9CBE5874C89B}"/>
              </a:ext>
            </a:extLst>
          </p:cNvPr>
          <p:cNvCxnSpPr>
            <a:cxnSpLocks/>
          </p:cNvCxnSpPr>
          <p:nvPr/>
        </p:nvCxnSpPr>
        <p:spPr>
          <a:xfrm>
            <a:off x="7873969" y="2674448"/>
            <a:ext cx="7724" cy="128795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8" name="Straight Connector 77">
            <a:extLst>
              <a:ext uri="{FF2B5EF4-FFF2-40B4-BE49-F238E27FC236}">
                <a16:creationId xmlns:a16="http://schemas.microsoft.com/office/drawing/2014/main" id="{B1922ED5-C3D8-43D8-A00D-1D6BC9201DBA}"/>
              </a:ext>
            </a:extLst>
          </p:cNvPr>
          <p:cNvCxnSpPr/>
          <p:nvPr/>
        </p:nvCxnSpPr>
        <p:spPr>
          <a:xfrm flipH="1">
            <a:off x="7873968" y="2840262"/>
            <a:ext cx="24447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9" name="Straight Connector 78">
            <a:extLst>
              <a:ext uri="{FF2B5EF4-FFF2-40B4-BE49-F238E27FC236}">
                <a16:creationId xmlns:a16="http://schemas.microsoft.com/office/drawing/2014/main" id="{77019ED2-6D69-4A60-9D19-D4DB786EA3A0}"/>
              </a:ext>
            </a:extLst>
          </p:cNvPr>
          <p:cNvCxnSpPr/>
          <p:nvPr/>
        </p:nvCxnSpPr>
        <p:spPr>
          <a:xfrm flipH="1">
            <a:off x="7873968" y="3213518"/>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1" name="Straight Connector 80">
            <a:extLst>
              <a:ext uri="{FF2B5EF4-FFF2-40B4-BE49-F238E27FC236}">
                <a16:creationId xmlns:a16="http://schemas.microsoft.com/office/drawing/2014/main" id="{9796A12F-4125-4C05-8EE8-A388740C580D}"/>
              </a:ext>
            </a:extLst>
          </p:cNvPr>
          <p:cNvCxnSpPr/>
          <p:nvPr/>
        </p:nvCxnSpPr>
        <p:spPr>
          <a:xfrm flipH="1">
            <a:off x="7877837" y="3581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3" name="Straight Connector 82">
            <a:extLst>
              <a:ext uri="{FF2B5EF4-FFF2-40B4-BE49-F238E27FC236}">
                <a16:creationId xmlns:a16="http://schemas.microsoft.com/office/drawing/2014/main" id="{7FDC5F4B-9BF0-42AD-B8BB-2F2399BCF1E2}"/>
              </a:ext>
            </a:extLst>
          </p:cNvPr>
          <p:cNvCxnSpPr/>
          <p:nvPr/>
        </p:nvCxnSpPr>
        <p:spPr>
          <a:xfrm flipH="1">
            <a:off x="7881693" y="3962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93" name="Text Box 42">
            <a:extLst>
              <a:ext uri="{FF2B5EF4-FFF2-40B4-BE49-F238E27FC236}">
                <a16:creationId xmlns:a16="http://schemas.microsoft.com/office/drawing/2014/main" id="{53BAB77F-E061-4834-9068-34BDF78AD071}"/>
              </a:ext>
            </a:extLst>
          </p:cNvPr>
          <p:cNvSpPr txBox="1">
            <a:spLocks noChangeArrowheads="1"/>
          </p:cNvSpPr>
          <p:nvPr/>
        </p:nvSpPr>
        <p:spPr bwMode="auto">
          <a:xfrm>
            <a:off x="8111387" y="3429000"/>
            <a:ext cx="856196"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Flat AC</a:t>
            </a:r>
          </a:p>
        </p:txBody>
      </p:sp>
      <p:sp>
        <p:nvSpPr>
          <p:cNvPr id="100" name="Text Box 23">
            <a:extLst>
              <a:ext uri="{FF2B5EF4-FFF2-40B4-BE49-F238E27FC236}">
                <a16:creationId xmlns:a16="http://schemas.microsoft.com/office/drawing/2014/main" id="{D8F2FCFF-2984-4836-B000-9C5601A8EAAA}"/>
              </a:ext>
            </a:extLst>
          </p:cNvPr>
          <p:cNvSpPr txBox="1">
            <a:spLocks noChangeArrowheads="1"/>
          </p:cNvSpPr>
          <p:nvPr/>
        </p:nvSpPr>
        <p:spPr bwMode="auto">
          <a:xfrm>
            <a:off x="5530369" y="2667000"/>
            <a:ext cx="2143536"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Aqueous misdirection</a:t>
            </a:r>
          </a:p>
        </p:txBody>
      </p:sp>
      <p:cxnSp>
        <p:nvCxnSpPr>
          <p:cNvPr id="104" name="Straight Connector 103">
            <a:extLst>
              <a:ext uri="{FF2B5EF4-FFF2-40B4-BE49-F238E27FC236}">
                <a16:creationId xmlns:a16="http://schemas.microsoft.com/office/drawing/2014/main" id="{49D87D4A-E317-4446-9B95-5184CB3968F3}"/>
              </a:ext>
            </a:extLst>
          </p:cNvPr>
          <p:cNvCxnSpPr>
            <a:cxnSpLocks/>
          </p:cNvCxnSpPr>
          <p:nvPr/>
        </p:nvCxnSpPr>
        <p:spPr>
          <a:xfrm flipH="1">
            <a:off x="5316229" y="2667000"/>
            <a:ext cx="7397" cy="25314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5" name="Straight Connector 104">
            <a:extLst>
              <a:ext uri="{FF2B5EF4-FFF2-40B4-BE49-F238E27FC236}">
                <a16:creationId xmlns:a16="http://schemas.microsoft.com/office/drawing/2014/main" id="{F40B6D71-75A8-4A88-864D-00D14C2F710D}"/>
              </a:ext>
            </a:extLst>
          </p:cNvPr>
          <p:cNvCxnSpPr/>
          <p:nvPr/>
        </p:nvCxnSpPr>
        <p:spPr>
          <a:xfrm flipH="1">
            <a:off x="5323624" y="2832814"/>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6" name="Straight Connector 105">
            <a:extLst>
              <a:ext uri="{FF2B5EF4-FFF2-40B4-BE49-F238E27FC236}">
                <a16:creationId xmlns:a16="http://schemas.microsoft.com/office/drawing/2014/main" id="{010BF7B2-AA07-4DCF-822D-E2DB5CC0BF59}"/>
              </a:ext>
            </a:extLst>
          </p:cNvPr>
          <p:cNvCxnSpPr/>
          <p:nvPr/>
        </p:nvCxnSpPr>
        <p:spPr>
          <a:xfrm flipH="1">
            <a:off x="5323624" y="3360065"/>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a:extLst>
              <a:ext uri="{FF2B5EF4-FFF2-40B4-BE49-F238E27FC236}">
                <a16:creationId xmlns:a16="http://schemas.microsoft.com/office/drawing/2014/main" id="{BAC8035C-3999-4C31-93CD-6C0D2ADEB73B}"/>
              </a:ext>
            </a:extLst>
          </p:cNvPr>
          <p:cNvCxnSpPr/>
          <p:nvPr/>
        </p:nvCxnSpPr>
        <p:spPr>
          <a:xfrm flipH="1">
            <a:off x="5323536" y="3786938"/>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8" name="Straight Connector 107">
            <a:extLst>
              <a:ext uri="{FF2B5EF4-FFF2-40B4-BE49-F238E27FC236}">
                <a16:creationId xmlns:a16="http://schemas.microsoft.com/office/drawing/2014/main" id="{DB64CAEE-69B4-426A-8A5B-D1269DBF0F66}"/>
              </a:ext>
            </a:extLst>
          </p:cNvPr>
          <p:cNvCxnSpPr/>
          <p:nvPr/>
        </p:nvCxnSpPr>
        <p:spPr>
          <a:xfrm flipH="1">
            <a:off x="5327493" y="4249152"/>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12" name="Straight Connector 111">
            <a:extLst>
              <a:ext uri="{FF2B5EF4-FFF2-40B4-BE49-F238E27FC236}">
                <a16:creationId xmlns:a16="http://schemas.microsoft.com/office/drawing/2014/main" id="{99A16C30-4BE4-48E5-8B65-0C5F3039B8DC}"/>
              </a:ext>
            </a:extLst>
          </p:cNvPr>
          <p:cNvCxnSpPr/>
          <p:nvPr/>
        </p:nvCxnSpPr>
        <p:spPr>
          <a:xfrm flipH="1">
            <a:off x="5333455" y="51816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13" name="Text Box 42">
            <a:extLst>
              <a:ext uri="{FF2B5EF4-FFF2-40B4-BE49-F238E27FC236}">
                <a16:creationId xmlns:a16="http://schemas.microsoft.com/office/drawing/2014/main" id="{056DFFD9-3CA2-42E7-90FE-4F14522E3504}"/>
              </a:ext>
            </a:extLst>
          </p:cNvPr>
          <p:cNvSpPr txBox="1">
            <a:spLocks noChangeArrowheads="1"/>
          </p:cNvSpPr>
          <p:nvPr/>
        </p:nvSpPr>
        <p:spPr bwMode="auto">
          <a:xfrm>
            <a:off x="5533954" y="3623846"/>
            <a:ext cx="1563248"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Retinal surgery</a:t>
            </a:r>
          </a:p>
        </p:txBody>
      </p:sp>
      <p:sp>
        <p:nvSpPr>
          <p:cNvPr id="118" name="Text Box 47">
            <a:extLst>
              <a:ext uri="{FF2B5EF4-FFF2-40B4-BE49-F238E27FC236}">
                <a16:creationId xmlns:a16="http://schemas.microsoft.com/office/drawing/2014/main" id="{3F59D898-ECAD-49F0-9425-2A1BC8DDA7B5}"/>
              </a:ext>
            </a:extLst>
          </p:cNvPr>
          <p:cNvSpPr txBox="1">
            <a:spLocks noChangeArrowheads="1"/>
          </p:cNvSpPr>
          <p:nvPr/>
        </p:nvSpPr>
        <p:spPr bwMode="auto">
          <a:xfrm>
            <a:off x="5523688" y="4538246"/>
            <a:ext cx="1414170"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Drug-induced</a:t>
            </a:r>
          </a:p>
        </p:txBody>
      </p:sp>
      <p:sp>
        <p:nvSpPr>
          <p:cNvPr id="16" name="TextBox 15">
            <a:extLst>
              <a:ext uri="{FF2B5EF4-FFF2-40B4-BE49-F238E27FC236}">
                <a16:creationId xmlns:a16="http://schemas.microsoft.com/office/drawing/2014/main" id="{984E008D-FBBA-42B4-940E-EA26772E0161}"/>
              </a:ext>
            </a:extLst>
          </p:cNvPr>
          <p:cNvSpPr txBox="1"/>
          <p:nvPr/>
        </p:nvSpPr>
        <p:spPr>
          <a:xfrm>
            <a:off x="6230528" y="5257800"/>
            <a:ext cx="1326004" cy="369332"/>
          </a:xfrm>
          <a:prstGeom prst="rect">
            <a:avLst/>
          </a:prstGeom>
          <a:noFill/>
        </p:spPr>
        <p:txBody>
          <a:bodyPr wrap="none" rtlCol="0">
            <a:spAutoFit/>
          </a:bodyPr>
          <a:lstStyle/>
          <a:p>
            <a:pPr algn="ctr"/>
            <a:r>
              <a:rPr lang="en-US" dirty="0">
                <a:solidFill>
                  <a:schemeClr val="bg1">
                    <a:lumMod val="75000"/>
                  </a:schemeClr>
                </a:solidFill>
              </a:rPr>
              <a:t>Both/Either</a:t>
            </a:r>
          </a:p>
        </p:txBody>
      </p:sp>
      <p:cxnSp>
        <p:nvCxnSpPr>
          <p:cNvPr id="125" name="Straight Connector 124">
            <a:extLst>
              <a:ext uri="{FF2B5EF4-FFF2-40B4-BE49-F238E27FC236}">
                <a16:creationId xmlns:a16="http://schemas.microsoft.com/office/drawing/2014/main" id="{01138141-D318-4ED7-A7FE-D8F2155CE890}"/>
              </a:ext>
            </a:extLst>
          </p:cNvPr>
          <p:cNvCxnSpPr/>
          <p:nvPr/>
        </p:nvCxnSpPr>
        <p:spPr>
          <a:xfrm flipH="1">
            <a:off x="5334000" y="4724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52" name="Text Box 47">
            <a:extLst>
              <a:ext uri="{FF2B5EF4-FFF2-40B4-BE49-F238E27FC236}">
                <a16:creationId xmlns:a16="http://schemas.microsoft.com/office/drawing/2014/main" id="{E3578916-9804-473C-8F06-D4FA0BCEDFD0}"/>
              </a:ext>
            </a:extLst>
          </p:cNvPr>
          <p:cNvSpPr txBox="1">
            <a:spLocks noChangeArrowheads="1"/>
          </p:cNvSpPr>
          <p:nvPr/>
        </p:nvSpPr>
        <p:spPr bwMode="auto">
          <a:xfrm>
            <a:off x="5543446" y="4055146"/>
            <a:ext cx="1619354"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err="1">
                <a:solidFill>
                  <a:schemeClr val="bg1">
                    <a:lumMod val="75000"/>
                  </a:schemeClr>
                </a:solidFill>
              </a:rPr>
              <a:t>Nanophthalmos</a:t>
            </a:r>
            <a:endParaRPr lang="en-US" altLang="en-US" sz="1600" dirty="0">
              <a:solidFill>
                <a:schemeClr val="bg1">
                  <a:lumMod val="75000"/>
                </a:schemeClr>
              </a:solidFill>
            </a:endParaRPr>
          </a:p>
        </p:txBody>
      </p:sp>
      <p:sp>
        <p:nvSpPr>
          <p:cNvPr id="53" name="Text Box 45">
            <a:extLst>
              <a:ext uri="{FF2B5EF4-FFF2-40B4-BE49-F238E27FC236}">
                <a16:creationId xmlns:a16="http://schemas.microsoft.com/office/drawing/2014/main" id="{57D1A14F-68FE-47D2-983C-1A879D66A9DC}"/>
              </a:ext>
            </a:extLst>
          </p:cNvPr>
          <p:cNvSpPr txBox="1">
            <a:spLocks noChangeArrowheads="1"/>
          </p:cNvSpPr>
          <p:nvPr/>
        </p:nvSpPr>
        <p:spPr bwMode="auto">
          <a:xfrm>
            <a:off x="5523688" y="5013493"/>
            <a:ext cx="582211"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PFV</a:t>
            </a:r>
          </a:p>
        </p:txBody>
      </p:sp>
      <p:sp>
        <p:nvSpPr>
          <p:cNvPr id="54" name="Text Box 42">
            <a:extLst>
              <a:ext uri="{FF2B5EF4-FFF2-40B4-BE49-F238E27FC236}">
                <a16:creationId xmlns:a16="http://schemas.microsoft.com/office/drawing/2014/main" id="{E1E37D2C-2C52-446B-843B-01E64990D3EC}"/>
              </a:ext>
            </a:extLst>
          </p:cNvPr>
          <p:cNvSpPr txBox="1">
            <a:spLocks noChangeArrowheads="1"/>
          </p:cNvSpPr>
          <p:nvPr/>
        </p:nvSpPr>
        <p:spPr bwMode="auto">
          <a:xfrm>
            <a:off x="5551406" y="3192546"/>
            <a:ext cx="2276072"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ERD/choroidal effusion</a:t>
            </a:r>
          </a:p>
        </p:txBody>
      </p:sp>
      <p:sp>
        <p:nvSpPr>
          <p:cNvPr id="3" name="Oval 2">
            <a:extLst>
              <a:ext uri="{FF2B5EF4-FFF2-40B4-BE49-F238E27FC236}">
                <a16:creationId xmlns:a16="http://schemas.microsoft.com/office/drawing/2014/main" id="{7D027388-F860-4250-9D31-41DB5EB864E5}"/>
              </a:ext>
            </a:extLst>
          </p:cNvPr>
          <p:cNvSpPr/>
          <p:nvPr/>
        </p:nvSpPr>
        <p:spPr>
          <a:xfrm>
            <a:off x="8034589" y="2679833"/>
            <a:ext cx="671979" cy="338554"/>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TextBox 45">
            <a:extLst>
              <a:ext uri="{FF2B5EF4-FFF2-40B4-BE49-F238E27FC236}">
                <a16:creationId xmlns:a16="http://schemas.microsoft.com/office/drawing/2014/main" id="{404AE9CF-785E-4964-AF50-F6F095A7E65B}"/>
              </a:ext>
            </a:extLst>
          </p:cNvPr>
          <p:cNvSpPr txBox="1"/>
          <p:nvPr/>
        </p:nvSpPr>
        <p:spPr>
          <a:xfrm>
            <a:off x="609600" y="1554063"/>
            <a:ext cx="7034674" cy="4770537"/>
          </a:xfrm>
          <a:prstGeom prst="rect">
            <a:avLst/>
          </a:prstGeom>
          <a:solidFill>
            <a:schemeClr val="accent1">
              <a:lumMod val="40000"/>
              <a:lumOff val="60000"/>
            </a:schemeClr>
          </a:solidFill>
        </p:spPr>
        <p:txBody>
          <a:bodyPr wrap="square" rtlCol="0">
            <a:spAutoFit/>
          </a:bodyPr>
          <a:lstStyle/>
          <a:p>
            <a:r>
              <a:rPr lang="en-US" sz="1600" i="1" dirty="0">
                <a:solidFill>
                  <a:schemeClr val="bg1">
                    <a:lumMod val="75000"/>
                  </a:schemeClr>
                </a:solidFill>
              </a:rPr>
              <a:t>Neovascularization of what structure causes neovascular glaucoma (NVG)?</a:t>
            </a:r>
          </a:p>
          <a:p>
            <a:r>
              <a:rPr lang="en-US" sz="1600" b="1" dirty="0">
                <a:solidFill>
                  <a:srgbClr val="0000FF"/>
                </a:solidFill>
              </a:rPr>
              <a:t>Neovascularization of the angle (NVA) </a:t>
            </a:r>
            <a:endParaRPr lang="en-US" sz="1600" b="1" dirty="0">
              <a:solidFill>
                <a:schemeClr val="accent1">
                  <a:lumMod val="40000"/>
                  <a:lumOff val="60000"/>
                </a:schemeClr>
              </a:solidFill>
            </a:endParaRPr>
          </a:p>
          <a:p>
            <a:endParaRPr lang="en-US" sz="1600" dirty="0">
              <a:solidFill>
                <a:schemeClr val="accent1">
                  <a:lumMod val="40000"/>
                  <a:lumOff val="60000"/>
                </a:schemeClr>
              </a:solidFill>
            </a:endParaRPr>
          </a:p>
          <a:p>
            <a:r>
              <a:rPr lang="en-US" sz="1600" i="1" dirty="0">
                <a:solidFill>
                  <a:schemeClr val="accent1">
                    <a:lumMod val="40000"/>
                    <a:lumOff val="60000"/>
                  </a:schemeClr>
                </a:solidFill>
              </a:rPr>
              <a:t>How does NVA lead to angle-closure glaucoma?</a:t>
            </a:r>
          </a:p>
          <a:p>
            <a:r>
              <a:rPr lang="en-US" sz="1600" dirty="0">
                <a:solidFill>
                  <a:schemeClr val="accent1">
                    <a:lumMod val="40000"/>
                    <a:lumOff val="60000"/>
                  </a:schemeClr>
                </a:solidFill>
              </a:rPr>
              <a:t>The NVA vessels don’t ride solo; rather, they are accompanied by contractile elements (</a:t>
            </a:r>
            <a:r>
              <a:rPr lang="en-US" sz="1600" dirty="0" err="1">
                <a:solidFill>
                  <a:schemeClr val="accent1">
                    <a:lumMod val="40000"/>
                    <a:lumOff val="60000"/>
                  </a:schemeClr>
                </a:solidFill>
              </a:rPr>
              <a:t>eg</a:t>
            </a:r>
            <a:r>
              <a:rPr lang="en-US" sz="1600" dirty="0">
                <a:solidFill>
                  <a:schemeClr val="accent1">
                    <a:lumMod val="40000"/>
                    <a:lumOff val="60000"/>
                  </a:schemeClr>
                </a:solidFill>
              </a:rPr>
              <a:t>, fibroblasts). Along with the neo vessels, these elements will establish a network that crosses from the peripheral iris to the peripheral cornea. Once established, contractile elements </a:t>
            </a:r>
            <a:r>
              <a:rPr lang="en-US" sz="1600" dirty="0" err="1">
                <a:solidFill>
                  <a:schemeClr val="accent1">
                    <a:lumMod val="40000"/>
                    <a:lumOff val="60000"/>
                  </a:schemeClr>
                </a:solidFill>
              </a:rPr>
              <a:t>gonna</a:t>
            </a:r>
            <a:r>
              <a:rPr lang="en-US" sz="1600" dirty="0">
                <a:solidFill>
                  <a:schemeClr val="accent1">
                    <a:lumMod val="40000"/>
                    <a:lumOff val="60000"/>
                  </a:schemeClr>
                </a:solidFill>
              </a:rPr>
              <a:t> contract, and when they do, they pull the iris up against the angle, rendering it closed. </a:t>
            </a:r>
          </a:p>
          <a:p>
            <a:r>
              <a:rPr lang="en-US" sz="1600" i="1" dirty="0">
                <a:solidFill>
                  <a:schemeClr val="accent1">
                    <a:lumMod val="40000"/>
                    <a:lumOff val="60000"/>
                  </a:schemeClr>
                </a:solidFill>
              </a:rPr>
              <a:t> </a:t>
            </a:r>
          </a:p>
          <a:p>
            <a:r>
              <a:rPr lang="en-US" sz="1600" i="1" dirty="0">
                <a:solidFill>
                  <a:schemeClr val="accent1">
                    <a:lumMod val="40000"/>
                    <a:lumOff val="60000"/>
                  </a:schemeClr>
                </a:solidFill>
              </a:rPr>
              <a:t>What two-word phrase (</a:t>
            </a:r>
            <a:r>
              <a:rPr lang="en-US" sz="1600" b="1" dirty="0">
                <a:solidFill>
                  <a:schemeClr val="accent1">
                    <a:lumMod val="40000"/>
                    <a:lumOff val="60000"/>
                  </a:schemeClr>
                </a:solidFill>
              </a:rPr>
              <a:t>not</a:t>
            </a:r>
            <a:r>
              <a:rPr lang="en-US" sz="1600" i="1" dirty="0">
                <a:solidFill>
                  <a:schemeClr val="accent1">
                    <a:lumMod val="40000"/>
                    <a:lumOff val="60000"/>
                  </a:schemeClr>
                </a:solidFill>
              </a:rPr>
              <a:t> ‘diabetic retinopathy’--think more generally) describes the fundamental cause of most cases of NVG?</a:t>
            </a:r>
          </a:p>
          <a:p>
            <a:r>
              <a:rPr lang="en-US" sz="1600" dirty="0">
                <a:solidFill>
                  <a:schemeClr val="accent1">
                    <a:lumMod val="40000"/>
                    <a:lumOff val="60000"/>
                  </a:schemeClr>
                </a:solidFill>
              </a:rPr>
              <a:t>‘Retinal ischemia’</a:t>
            </a:r>
          </a:p>
          <a:p>
            <a:endParaRPr lang="en-US" sz="1600" dirty="0">
              <a:solidFill>
                <a:schemeClr val="accent1">
                  <a:lumMod val="40000"/>
                  <a:lumOff val="60000"/>
                </a:schemeClr>
              </a:solidFill>
            </a:endParaRPr>
          </a:p>
          <a:p>
            <a:r>
              <a:rPr lang="en-US" sz="1600" i="1" dirty="0">
                <a:solidFill>
                  <a:schemeClr val="accent1">
                    <a:lumMod val="40000"/>
                    <a:lumOff val="60000"/>
                  </a:schemeClr>
                </a:solidFill>
              </a:rPr>
              <a:t>How does retinal ischemia lead to NVI and NVA? </a:t>
            </a:r>
          </a:p>
          <a:p>
            <a:r>
              <a:rPr lang="en-US" sz="1600" dirty="0">
                <a:solidFill>
                  <a:schemeClr val="accent1">
                    <a:lumMod val="40000"/>
                    <a:lumOff val="60000"/>
                  </a:schemeClr>
                </a:solidFill>
              </a:rPr>
              <a:t>In a desperate attempt to acquire the oxygen they’re lacking, the ischemic retinal cells release the signaling molecule  </a:t>
            </a:r>
            <a:r>
              <a:rPr lang="en-US" sz="1600" b="1" dirty="0">
                <a:solidFill>
                  <a:schemeClr val="accent1">
                    <a:lumMod val="40000"/>
                    <a:lumOff val="60000"/>
                  </a:schemeClr>
                </a:solidFill>
              </a:rPr>
              <a:t>VEGF</a:t>
            </a:r>
            <a:r>
              <a:rPr lang="en-US" sz="1600" dirty="0">
                <a:solidFill>
                  <a:schemeClr val="accent1">
                    <a:lumMod val="40000"/>
                    <a:lumOff val="60000"/>
                  </a:schemeClr>
                </a:solidFill>
              </a:rPr>
              <a:t> , a potent inducer of new blood vessel formation. This VEGF diffuses from the vitreous cavity into the anterior segment, where it induces the NVI/NVA process.</a:t>
            </a:r>
          </a:p>
        </p:txBody>
      </p:sp>
      <p:sp>
        <p:nvSpPr>
          <p:cNvPr id="47" name="TextBox 46">
            <a:extLst>
              <a:ext uri="{FF2B5EF4-FFF2-40B4-BE49-F238E27FC236}">
                <a16:creationId xmlns:a16="http://schemas.microsoft.com/office/drawing/2014/main" id="{4D5533C2-F6B1-4632-B887-BA6863C4C189}"/>
              </a:ext>
            </a:extLst>
          </p:cNvPr>
          <p:cNvSpPr txBox="1"/>
          <p:nvPr/>
        </p:nvSpPr>
        <p:spPr>
          <a:xfrm>
            <a:off x="185999" y="2215352"/>
            <a:ext cx="6139642" cy="2031325"/>
          </a:xfrm>
          <a:prstGeom prst="rect">
            <a:avLst/>
          </a:prstGeom>
          <a:solidFill>
            <a:schemeClr val="accent6">
              <a:lumMod val="40000"/>
              <a:lumOff val="60000"/>
            </a:schemeClr>
          </a:solidFill>
        </p:spPr>
        <p:txBody>
          <a:bodyPr wrap="square" rtlCol="0">
            <a:spAutoFit/>
          </a:bodyPr>
          <a:lstStyle/>
          <a:p>
            <a:r>
              <a:rPr lang="en-US" sz="1400" i="1" dirty="0">
                <a:solidFill>
                  <a:schemeClr val="bg1">
                    <a:lumMod val="65000"/>
                  </a:schemeClr>
                </a:solidFill>
              </a:rPr>
              <a:t>Neovascularization of what structure typically precedes and leads to NVA?</a:t>
            </a:r>
          </a:p>
          <a:p>
            <a:r>
              <a:rPr lang="en-US" sz="1400" dirty="0">
                <a:solidFill>
                  <a:schemeClr val="bg1">
                    <a:lumMod val="65000"/>
                  </a:schemeClr>
                </a:solidFill>
              </a:rPr>
              <a:t>Neovascularization of the </a:t>
            </a:r>
            <a:r>
              <a:rPr lang="en-US" sz="1400" b="1" dirty="0">
                <a:solidFill>
                  <a:schemeClr val="bg1">
                    <a:lumMod val="65000"/>
                  </a:schemeClr>
                </a:solidFill>
              </a:rPr>
              <a:t>iris</a:t>
            </a:r>
            <a:r>
              <a:rPr lang="en-US" sz="1400" dirty="0">
                <a:solidFill>
                  <a:schemeClr val="bg1">
                    <a:lumMod val="65000"/>
                  </a:schemeClr>
                </a:solidFill>
              </a:rPr>
              <a:t> (NVI) </a:t>
            </a:r>
          </a:p>
          <a:p>
            <a:endParaRPr lang="en-US" sz="1400" i="1" dirty="0">
              <a:solidFill>
                <a:schemeClr val="bg1">
                  <a:lumMod val="65000"/>
                </a:schemeClr>
              </a:solidFill>
            </a:endParaRPr>
          </a:p>
          <a:p>
            <a:r>
              <a:rPr lang="en-US" sz="1400" i="1" dirty="0">
                <a:solidFill>
                  <a:schemeClr val="bg1">
                    <a:lumMod val="65000"/>
                  </a:schemeClr>
                </a:solidFill>
              </a:rPr>
              <a:t>Where on the iris does NVI typically first appear? What does it look like?</a:t>
            </a:r>
          </a:p>
          <a:p>
            <a:r>
              <a:rPr lang="en-US" sz="1400" dirty="0">
                <a:solidFill>
                  <a:schemeClr val="bg1">
                    <a:lumMod val="65000"/>
                  </a:schemeClr>
                </a:solidFill>
              </a:rPr>
              <a:t>At the pupillary margin. As small ‘tufts’ of vessels.</a:t>
            </a:r>
          </a:p>
          <a:p>
            <a:endParaRPr lang="en-US" sz="1400" i="1" dirty="0">
              <a:solidFill>
                <a:schemeClr val="bg1">
                  <a:lumMod val="65000"/>
                </a:schemeClr>
              </a:solidFill>
            </a:endParaRPr>
          </a:p>
          <a:p>
            <a:r>
              <a:rPr lang="en-US" sz="1400" i="1" dirty="0">
                <a:solidFill>
                  <a:schemeClr val="bg1">
                    <a:lumMod val="65000"/>
                  </a:schemeClr>
                </a:solidFill>
              </a:rPr>
              <a:t>As it develops further, how does it grow (</a:t>
            </a:r>
            <a:r>
              <a:rPr lang="en-US" sz="1400" i="1" dirty="0" err="1">
                <a:solidFill>
                  <a:schemeClr val="bg1">
                    <a:lumMod val="65000"/>
                  </a:schemeClr>
                </a:solidFill>
              </a:rPr>
              <a:t>ie</a:t>
            </a:r>
            <a:r>
              <a:rPr lang="en-US" sz="1400" i="1" dirty="0">
                <a:solidFill>
                  <a:schemeClr val="bg1">
                    <a:lumMod val="65000"/>
                  </a:schemeClr>
                </a:solidFill>
              </a:rPr>
              <a:t>, direction, and course)?</a:t>
            </a:r>
          </a:p>
          <a:p>
            <a:r>
              <a:rPr lang="en-US" sz="1400" dirty="0">
                <a:solidFill>
                  <a:schemeClr val="bg1">
                    <a:lumMod val="65000"/>
                  </a:schemeClr>
                </a:solidFill>
              </a:rPr>
              <a:t>In a meandering fashion toward the angle (normal iris vessels typically run in a rather direct radial fashion)</a:t>
            </a:r>
          </a:p>
        </p:txBody>
      </p:sp>
      <p:sp>
        <p:nvSpPr>
          <p:cNvPr id="48" name="TextBox 47">
            <a:extLst>
              <a:ext uri="{FF2B5EF4-FFF2-40B4-BE49-F238E27FC236}">
                <a16:creationId xmlns:a16="http://schemas.microsoft.com/office/drawing/2014/main" id="{E4FFDFFA-5EBD-4D7C-9B2F-543ACDD54BC7}"/>
              </a:ext>
            </a:extLst>
          </p:cNvPr>
          <p:cNvSpPr txBox="1"/>
          <p:nvPr/>
        </p:nvSpPr>
        <p:spPr>
          <a:xfrm>
            <a:off x="1034926" y="2891907"/>
            <a:ext cx="4273157" cy="523220"/>
          </a:xfrm>
          <a:prstGeom prst="rect">
            <a:avLst/>
          </a:prstGeom>
          <a:solidFill>
            <a:srgbClr val="002060"/>
          </a:solidFill>
        </p:spPr>
        <p:txBody>
          <a:bodyPr wrap="none" rtlCol="0">
            <a:spAutoFit/>
          </a:bodyPr>
          <a:lstStyle/>
          <a:p>
            <a:r>
              <a:rPr lang="en-US" sz="1400" i="1" dirty="0">
                <a:solidFill>
                  <a:schemeClr val="bg1"/>
                </a:solidFill>
              </a:rPr>
              <a:t>Is NVA always the result of NVI reaching the angle?</a:t>
            </a:r>
          </a:p>
          <a:p>
            <a:r>
              <a:rPr lang="en-US" sz="1400" dirty="0">
                <a:solidFill>
                  <a:srgbClr val="002060"/>
                </a:solidFill>
              </a:rPr>
              <a:t>No, it can arise de novo in the angle itself</a:t>
            </a:r>
          </a:p>
        </p:txBody>
      </p:sp>
    </p:spTree>
    <p:extLst>
      <p:ext uri="{BB962C8B-B14F-4D97-AF65-F5344CB8AC3E}">
        <p14:creationId xmlns:p14="http://schemas.microsoft.com/office/powerpoint/2010/main" val="1618828990"/>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Rectangle 2">
            <a:extLst>
              <a:ext uri="{FF2B5EF4-FFF2-40B4-BE49-F238E27FC236}">
                <a16:creationId xmlns:a16="http://schemas.microsoft.com/office/drawing/2014/main" id="{91537DFF-FE3D-41F1-B41A-099239F8D93A}"/>
              </a:ext>
            </a:extLst>
          </p:cNvPr>
          <p:cNvSpPr>
            <a:spLocks noGrp="1" noChangeArrowheads="1"/>
          </p:cNvSpPr>
          <p:nvPr>
            <p:ph type="title"/>
          </p:nvPr>
        </p:nvSpPr>
        <p:spPr>
          <a:xfrm>
            <a:off x="457200" y="304800"/>
            <a:ext cx="7543800" cy="563562"/>
          </a:xfrm>
        </p:spPr>
        <p:txBody>
          <a:bodyPr/>
          <a:lstStyle/>
          <a:p>
            <a:pPr eaLnBrk="1" hangingPunct="1"/>
            <a:r>
              <a:rPr lang="en-US" altLang="en-US" sz="3500" dirty="0"/>
              <a:t>Q</a:t>
            </a:r>
          </a:p>
        </p:txBody>
      </p:sp>
      <p:sp>
        <p:nvSpPr>
          <p:cNvPr id="15" name="Text Box 3">
            <a:extLst>
              <a:ext uri="{FF2B5EF4-FFF2-40B4-BE49-F238E27FC236}">
                <a16:creationId xmlns:a16="http://schemas.microsoft.com/office/drawing/2014/main" id="{FDBF16DD-0082-4B3C-8728-416E17088984}"/>
              </a:ext>
            </a:extLst>
          </p:cNvPr>
          <p:cNvSpPr txBox="1">
            <a:spLocks noChangeArrowheads="1"/>
          </p:cNvSpPr>
          <p:nvPr/>
        </p:nvSpPr>
        <p:spPr bwMode="auto">
          <a:xfrm>
            <a:off x="3351212" y="801757"/>
            <a:ext cx="2266950" cy="6413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3600" dirty="0"/>
              <a:t>Glaucoma</a:t>
            </a:r>
          </a:p>
        </p:txBody>
      </p:sp>
      <p:sp>
        <p:nvSpPr>
          <p:cNvPr id="16" name="Text Box 4">
            <a:extLst>
              <a:ext uri="{FF2B5EF4-FFF2-40B4-BE49-F238E27FC236}">
                <a16:creationId xmlns:a16="http://schemas.microsoft.com/office/drawing/2014/main" id="{F573FD74-C913-4A13-A6D1-A54660E076F4}"/>
              </a:ext>
            </a:extLst>
          </p:cNvPr>
          <p:cNvSpPr txBox="1">
            <a:spLocks noChangeArrowheads="1"/>
          </p:cNvSpPr>
          <p:nvPr/>
        </p:nvSpPr>
        <p:spPr bwMode="auto">
          <a:xfrm>
            <a:off x="5249173" y="2211387"/>
            <a:ext cx="2266950" cy="8191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800" i="1" dirty="0"/>
              <a:t>Closed- </a:t>
            </a:r>
            <a:r>
              <a:rPr lang="en-US" altLang="en-US" sz="2800" dirty="0"/>
              <a:t>or</a:t>
            </a:r>
          </a:p>
          <a:p>
            <a:pPr algn="ctr" eaLnBrk="1" hangingPunct="1">
              <a:lnSpc>
                <a:spcPct val="85000"/>
              </a:lnSpc>
              <a:spcBef>
                <a:spcPct val="0"/>
              </a:spcBef>
              <a:buClrTx/>
              <a:buSzTx/>
              <a:buFontTx/>
              <a:buNone/>
            </a:pPr>
            <a:r>
              <a:rPr lang="en-US" altLang="en-US" sz="2800" i="1" dirty="0"/>
              <a:t>narrow-angle</a:t>
            </a:r>
          </a:p>
        </p:txBody>
      </p:sp>
      <p:sp>
        <p:nvSpPr>
          <p:cNvPr id="17" name="Text Box 5">
            <a:extLst>
              <a:ext uri="{FF2B5EF4-FFF2-40B4-BE49-F238E27FC236}">
                <a16:creationId xmlns:a16="http://schemas.microsoft.com/office/drawing/2014/main" id="{079D805A-90A5-417A-8D73-E44114CE3FCE}"/>
              </a:ext>
            </a:extLst>
          </p:cNvPr>
          <p:cNvSpPr txBox="1">
            <a:spLocks noChangeArrowheads="1"/>
          </p:cNvSpPr>
          <p:nvPr/>
        </p:nvSpPr>
        <p:spPr bwMode="auto">
          <a:xfrm>
            <a:off x="1617938" y="2261619"/>
            <a:ext cx="2047875"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800" i="1" dirty="0">
                <a:solidFill>
                  <a:schemeClr val="bg1">
                    <a:lumMod val="75000"/>
                  </a:schemeClr>
                </a:solidFill>
              </a:rPr>
              <a:t>Open-angle</a:t>
            </a:r>
          </a:p>
        </p:txBody>
      </p:sp>
      <p:sp>
        <p:nvSpPr>
          <p:cNvPr id="18" name="Line 6">
            <a:extLst>
              <a:ext uri="{FF2B5EF4-FFF2-40B4-BE49-F238E27FC236}">
                <a16:creationId xmlns:a16="http://schemas.microsoft.com/office/drawing/2014/main" id="{785C5BC4-3B7B-470B-8F42-FFE4E418ED14}"/>
              </a:ext>
            </a:extLst>
          </p:cNvPr>
          <p:cNvSpPr>
            <a:spLocks noChangeShapeType="1"/>
          </p:cNvSpPr>
          <p:nvPr/>
        </p:nvSpPr>
        <p:spPr bwMode="auto">
          <a:xfrm flipH="1">
            <a:off x="3505199" y="1460570"/>
            <a:ext cx="1012825" cy="81915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9" name="Line 7">
            <a:extLst>
              <a:ext uri="{FF2B5EF4-FFF2-40B4-BE49-F238E27FC236}">
                <a16:creationId xmlns:a16="http://schemas.microsoft.com/office/drawing/2014/main" id="{493726A5-0AC3-4784-B1FD-1B83180639DD}"/>
              </a:ext>
            </a:extLst>
          </p:cNvPr>
          <p:cNvSpPr>
            <a:spLocks noChangeShapeType="1"/>
          </p:cNvSpPr>
          <p:nvPr/>
        </p:nvSpPr>
        <p:spPr bwMode="auto">
          <a:xfrm>
            <a:off x="4518025" y="1460569"/>
            <a:ext cx="1012825" cy="81915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 name="TextBox 1">
            <a:extLst>
              <a:ext uri="{FF2B5EF4-FFF2-40B4-BE49-F238E27FC236}">
                <a16:creationId xmlns:a16="http://schemas.microsoft.com/office/drawing/2014/main" id="{E29EBE49-83A6-44C7-8A41-97920E20E9B9}"/>
              </a:ext>
            </a:extLst>
          </p:cNvPr>
          <p:cNvSpPr txBox="1"/>
          <p:nvPr/>
        </p:nvSpPr>
        <p:spPr>
          <a:xfrm>
            <a:off x="4724400" y="3354446"/>
            <a:ext cx="1157689" cy="430887"/>
          </a:xfrm>
          <a:prstGeom prst="rect">
            <a:avLst/>
          </a:prstGeom>
          <a:noFill/>
        </p:spPr>
        <p:txBody>
          <a:bodyPr wrap="none" rtlCol="0">
            <a:spAutoFit/>
          </a:bodyPr>
          <a:lstStyle/>
          <a:p>
            <a:r>
              <a:rPr lang="en-US" sz="2200" dirty="0"/>
              <a:t>Primary</a:t>
            </a:r>
          </a:p>
        </p:txBody>
      </p:sp>
      <p:sp>
        <p:nvSpPr>
          <p:cNvPr id="11" name="TextBox 10">
            <a:extLst>
              <a:ext uri="{FF2B5EF4-FFF2-40B4-BE49-F238E27FC236}">
                <a16:creationId xmlns:a16="http://schemas.microsoft.com/office/drawing/2014/main" id="{EC3F99FD-6302-4DF0-A065-B948E804D890}"/>
              </a:ext>
            </a:extLst>
          </p:cNvPr>
          <p:cNvSpPr txBox="1"/>
          <p:nvPr/>
        </p:nvSpPr>
        <p:spPr>
          <a:xfrm>
            <a:off x="6858000" y="3352800"/>
            <a:ext cx="1534394" cy="430887"/>
          </a:xfrm>
          <a:prstGeom prst="rect">
            <a:avLst/>
          </a:prstGeom>
          <a:noFill/>
        </p:spPr>
        <p:txBody>
          <a:bodyPr wrap="none" rtlCol="0">
            <a:spAutoFit/>
          </a:bodyPr>
          <a:lstStyle/>
          <a:p>
            <a:r>
              <a:rPr lang="en-US" sz="2200" dirty="0"/>
              <a:t>Secondary</a:t>
            </a:r>
          </a:p>
        </p:txBody>
      </p:sp>
      <p:cxnSp>
        <p:nvCxnSpPr>
          <p:cNvPr id="5" name="Straight Arrow Connector 4">
            <a:extLst>
              <a:ext uri="{FF2B5EF4-FFF2-40B4-BE49-F238E27FC236}">
                <a16:creationId xmlns:a16="http://schemas.microsoft.com/office/drawing/2014/main" id="{AD87B550-70C1-4246-8512-2DD073F7C4B3}"/>
              </a:ext>
            </a:extLst>
          </p:cNvPr>
          <p:cNvCxnSpPr>
            <a:cxnSpLocks/>
          </p:cNvCxnSpPr>
          <p:nvPr/>
        </p:nvCxnSpPr>
        <p:spPr>
          <a:xfrm flipH="1">
            <a:off x="5675636" y="2938532"/>
            <a:ext cx="705482" cy="400110"/>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9" name="Straight Arrow Connector 8">
            <a:extLst>
              <a:ext uri="{FF2B5EF4-FFF2-40B4-BE49-F238E27FC236}">
                <a16:creationId xmlns:a16="http://schemas.microsoft.com/office/drawing/2014/main" id="{7E2935E7-CD21-4E92-BB28-8714FA67846C}"/>
              </a:ext>
            </a:extLst>
          </p:cNvPr>
          <p:cNvCxnSpPr>
            <a:cxnSpLocks/>
          </p:cNvCxnSpPr>
          <p:nvPr/>
        </p:nvCxnSpPr>
        <p:spPr>
          <a:xfrm>
            <a:off x="6381118" y="2938532"/>
            <a:ext cx="705482" cy="400110"/>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3" name="TextBox 2">
            <a:extLst>
              <a:ext uri="{FF2B5EF4-FFF2-40B4-BE49-F238E27FC236}">
                <a16:creationId xmlns:a16="http://schemas.microsoft.com/office/drawing/2014/main" id="{CD2B7D4B-66D7-4E6E-BF6E-016DFE9261BB}"/>
              </a:ext>
            </a:extLst>
          </p:cNvPr>
          <p:cNvSpPr txBox="1"/>
          <p:nvPr/>
        </p:nvSpPr>
        <p:spPr>
          <a:xfrm>
            <a:off x="4420044" y="3927545"/>
            <a:ext cx="4266756" cy="584775"/>
          </a:xfrm>
          <a:prstGeom prst="rect">
            <a:avLst/>
          </a:prstGeom>
          <a:noFill/>
        </p:spPr>
        <p:txBody>
          <a:bodyPr wrap="square" rtlCol="0">
            <a:spAutoFit/>
          </a:bodyPr>
          <a:lstStyle/>
          <a:p>
            <a:r>
              <a:rPr lang="en-US" sz="1600" i="1" dirty="0">
                <a:solidFill>
                  <a:srgbClr val="0000FF"/>
                </a:solidFill>
              </a:rPr>
              <a:t>What differentiates primary from secondary angle-closure glaucoma?</a:t>
            </a:r>
            <a:endParaRPr lang="en-US" sz="1600" dirty="0">
              <a:solidFill>
                <a:srgbClr val="0000FF"/>
              </a:solidFill>
            </a:endParaRPr>
          </a:p>
        </p:txBody>
      </p:sp>
      <p:sp>
        <p:nvSpPr>
          <p:cNvPr id="14" name="TextBox 13">
            <a:extLst>
              <a:ext uri="{FF2B5EF4-FFF2-40B4-BE49-F238E27FC236}">
                <a16:creationId xmlns:a16="http://schemas.microsoft.com/office/drawing/2014/main" id="{7E951C6D-CCE7-4C6A-B1AA-C5A19643102B}"/>
              </a:ext>
            </a:extLst>
          </p:cNvPr>
          <p:cNvSpPr txBox="1"/>
          <p:nvPr/>
        </p:nvSpPr>
        <p:spPr>
          <a:xfrm>
            <a:off x="2259496" y="189094"/>
            <a:ext cx="4607480" cy="400110"/>
          </a:xfrm>
          <a:prstGeom prst="rect">
            <a:avLst/>
          </a:prstGeom>
          <a:solidFill>
            <a:schemeClr val="accent1">
              <a:lumMod val="60000"/>
              <a:lumOff val="40000"/>
            </a:schemeClr>
          </a:solidFill>
        </p:spPr>
        <p:txBody>
          <a:bodyPr wrap="none" rtlCol="0">
            <a:spAutoFit/>
          </a:bodyPr>
          <a:lstStyle/>
          <a:p>
            <a:pPr algn="ctr"/>
            <a:r>
              <a:rPr lang="en-US" sz="2000" b="1" dirty="0"/>
              <a:t>Secondary Angle Closure Glaucoma</a:t>
            </a:r>
          </a:p>
        </p:txBody>
      </p:sp>
    </p:spTree>
    <p:extLst>
      <p:ext uri="{BB962C8B-B14F-4D97-AF65-F5344CB8AC3E}">
        <p14:creationId xmlns:p14="http://schemas.microsoft.com/office/powerpoint/2010/main" val="1223135498"/>
      </p:ext>
    </p:extLst>
  </p:cSld>
  <p:clrMapOvr>
    <a:masterClrMapping/>
  </p:clrMapOvr>
</p:sld>
</file>

<file path=ppt/slides/slide2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Straight Arrow Connector 12">
            <a:extLst>
              <a:ext uri="{FF2B5EF4-FFF2-40B4-BE49-F238E27FC236}">
                <a16:creationId xmlns:a16="http://schemas.microsoft.com/office/drawing/2014/main" id="{A6DE2085-829C-480C-9216-69D6039C0A37}"/>
              </a:ext>
            </a:extLst>
          </p:cNvPr>
          <p:cNvCxnSpPr>
            <a:cxnSpLocks/>
          </p:cNvCxnSpPr>
          <p:nvPr/>
        </p:nvCxnSpPr>
        <p:spPr>
          <a:xfrm>
            <a:off x="6717173" y="1828800"/>
            <a:ext cx="0" cy="3462754"/>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43014" name="Text Box 6"/>
          <p:cNvSpPr txBox="1">
            <a:spLocks noChangeArrowheads="1"/>
          </p:cNvSpPr>
          <p:nvPr/>
        </p:nvSpPr>
        <p:spPr bwMode="auto">
          <a:xfrm>
            <a:off x="533400" y="2356376"/>
            <a:ext cx="1005403"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Lens-</a:t>
            </a:r>
          </a:p>
          <a:p>
            <a:pPr algn="ctr" eaLnBrk="1" hangingPunct="1">
              <a:lnSpc>
                <a:spcPct val="80000"/>
              </a:lnSpc>
              <a:spcBef>
                <a:spcPct val="0"/>
              </a:spcBef>
              <a:buClrTx/>
              <a:buSzTx/>
              <a:buFontTx/>
              <a:buNone/>
            </a:pPr>
            <a:r>
              <a:rPr lang="en-US" altLang="en-US" sz="1800" dirty="0">
                <a:solidFill>
                  <a:schemeClr val="bg1">
                    <a:lumMod val="75000"/>
                  </a:schemeClr>
                </a:solidFill>
              </a:rPr>
              <a:t>Induced</a:t>
            </a:r>
          </a:p>
        </p:txBody>
      </p:sp>
      <p:sp>
        <p:nvSpPr>
          <p:cNvPr id="43017" name="Text Box 14"/>
          <p:cNvSpPr txBox="1">
            <a:spLocks noChangeArrowheads="1"/>
          </p:cNvSpPr>
          <p:nvPr/>
        </p:nvSpPr>
        <p:spPr bwMode="auto">
          <a:xfrm>
            <a:off x="3026498" y="2365901"/>
            <a:ext cx="1633781"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Aphakic/</a:t>
            </a:r>
          </a:p>
          <a:p>
            <a:pPr algn="ctr" eaLnBrk="1" hangingPunct="1">
              <a:lnSpc>
                <a:spcPct val="80000"/>
              </a:lnSpc>
              <a:spcBef>
                <a:spcPct val="0"/>
              </a:spcBef>
              <a:buClrTx/>
              <a:buSzTx/>
              <a:buFontTx/>
              <a:buNone/>
            </a:pPr>
            <a:r>
              <a:rPr lang="en-US" altLang="en-US" sz="1800" dirty="0" err="1">
                <a:solidFill>
                  <a:schemeClr val="bg1">
                    <a:lumMod val="75000"/>
                  </a:schemeClr>
                </a:solidFill>
              </a:rPr>
              <a:t>Pseudophakic</a:t>
            </a:r>
            <a:endParaRPr lang="en-US" altLang="en-US" sz="1800" dirty="0">
              <a:solidFill>
                <a:schemeClr val="bg1">
                  <a:lumMod val="75000"/>
                </a:schemeClr>
              </a:solidFill>
            </a:endParaRPr>
          </a:p>
        </p:txBody>
      </p:sp>
      <p:sp>
        <p:nvSpPr>
          <p:cNvPr id="43031" name="Text Box 35"/>
          <p:cNvSpPr txBox="1">
            <a:spLocks noChangeArrowheads="1"/>
          </p:cNvSpPr>
          <p:nvPr/>
        </p:nvSpPr>
        <p:spPr bwMode="auto">
          <a:xfrm>
            <a:off x="1190847" y="1295400"/>
            <a:ext cx="2473754"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solidFill>
                  <a:schemeClr val="bg1">
                    <a:lumMod val="75000"/>
                  </a:schemeClr>
                </a:solidFill>
              </a:rPr>
              <a:t>w/ Pupillary Block</a:t>
            </a:r>
          </a:p>
        </p:txBody>
      </p:sp>
      <p:sp>
        <p:nvSpPr>
          <p:cNvPr id="43032" name="Text Box 36"/>
          <p:cNvSpPr txBox="1">
            <a:spLocks noChangeArrowheads="1"/>
          </p:cNvSpPr>
          <p:nvPr/>
        </p:nvSpPr>
        <p:spPr bwMode="auto">
          <a:xfrm>
            <a:off x="5181600" y="1295400"/>
            <a:ext cx="2630848"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t>w/o Pupillary Block</a:t>
            </a:r>
          </a:p>
        </p:txBody>
      </p:sp>
      <p:sp>
        <p:nvSpPr>
          <p:cNvPr id="49" name="Rectangle 2">
            <a:extLst>
              <a:ext uri="{FF2B5EF4-FFF2-40B4-BE49-F238E27FC236}">
                <a16:creationId xmlns:a16="http://schemas.microsoft.com/office/drawing/2014/main" id="{240EE5BF-F7D2-4FC8-A5DD-F6B5423153C6}"/>
              </a:ext>
            </a:extLst>
          </p:cNvPr>
          <p:cNvSpPr>
            <a:spLocks noGrp="1" noChangeArrowheads="1"/>
          </p:cNvSpPr>
          <p:nvPr>
            <p:ph type="title"/>
          </p:nvPr>
        </p:nvSpPr>
        <p:spPr>
          <a:xfrm>
            <a:off x="457200" y="304800"/>
            <a:ext cx="7543800" cy="563562"/>
          </a:xfrm>
        </p:spPr>
        <p:txBody>
          <a:bodyPr/>
          <a:lstStyle/>
          <a:p>
            <a:pPr eaLnBrk="1" hangingPunct="1"/>
            <a:r>
              <a:rPr lang="en-US" altLang="en-US" sz="3500" dirty="0"/>
              <a:t>A</a:t>
            </a:r>
          </a:p>
        </p:txBody>
      </p:sp>
      <p:sp>
        <p:nvSpPr>
          <p:cNvPr id="50" name="TextBox 49">
            <a:extLst>
              <a:ext uri="{FF2B5EF4-FFF2-40B4-BE49-F238E27FC236}">
                <a16:creationId xmlns:a16="http://schemas.microsoft.com/office/drawing/2014/main" id="{CF426230-46C8-405C-9015-99EF57762A2E}"/>
              </a:ext>
            </a:extLst>
          </p:cNvPr>
          <p:cNvSpPr txBox="1"/>
          <p:nvPr/>
        </p:nvSpPr>
        <p:spPr>
          <a:xfrm>
            <a:off x="2259496" y="189094"/>
            <a:ext cx="4607480" cy="400110"/>
          </a:xfrm>
          <a:prstGeom prst="rect">
            <a:avLst/>
          </a:prstGeom>
          <a:solidFill>
            <a:schemeClr val="accent1">
              <a:lumMod val="60000"/>
              <a:lumOff val="40000"/>
            </a:schemeClr>
          </a:solidFill>
        </p:spPr>
        <p:txBody>
          <a:bodyPr wrap="none" rtlCol="0">
            <a:spAutoFit/>
          </a:bodyPr>
          <a:lstStyle/>
          <a:p>
            <a:pPr algn="ctr"/>
            <a:r>
              <a:rPr lang="en-US" sz="2000" b="1" dirty="0"/>
              <a:t>Secondary Angle Closure Glaucoma</a:t>
            </a:r>
          </a:p>
        </p:txBody>
      </p:sp>
      <p:sp>
        <p:nvSpPr>
          <p:cNvPr id="2" name="TextBox 1">
            <a:extLst>
              <a:ext uri="{FF2B5EF4-FFF2-40B4-BE49-F238E27FC236}">
                <a16:creationId xmlns:a16="http://schemas.microsoft.com/office/drawing/2014/main" id="{A7E30BEC-923B-4C9A-A856-BDD0D882F6B8}"/>
              </a:ext>
            </a:extLst>
          </p:cNvPr>
          <p:cNvSpPr txBox="1"/>
          <p:nvPr/>
        </p:nvSpPr>
        <p:spPr>
          <a:xfrm>
            <a:off x="887305" y="2844119"/>
            <a:ext cx="1494320" cy="338554"/>
          </a:xfrm>
          <a:prstGeom prst="rect">
            <a:avLst/>
          </a:prstGeom>
          <a:noFill/>
        </p:spPr>
        <p:txBody>
          <a:bodyPr wrap="none" rtlCol="0">
            <a:spAutoFit/>
          </a:bodyPr>
          <a:lstStyle/>
          <a:p>
            <a:r>
              <a:rPr lang="en-US" sz="1600" dirty="0" err="1">
                <a:solidFill>
                  <a:schemeClr val="bg1">
                    <a:lumMod val="75000"/>
                  </a:schemeClr>
                </a:solidFill>
              </a:rPr>
              <a:t>Phacomorphic</a:t>
            </a:r>
            <a:endParaRPr lang="en-US" sz="1600" dirty="0">
              <a:solidFill>
                <a:schemeClr val="bg1">
                  <a:lumMod val="75000"/>
                </a:schemeClr>
              </a:solidFill>
            </a:endParaRPr>
          </a:p>
        </p:txBody>
      </p:sp>
      <p:sp>
        <p:nvSpPr>
          <p:cNvPr id="51" name="TextBox 50">
            <a:extLst>
              <a:ext uri="{FF2B5EF4-FFF2-40B4-BE49-F238E27FC236}">
                <a16:creationId xmlns:a16="http://schemas.microsoft.com/office/drawing/2014/main" id="{156069D4-340B-4160-A336-EBF73557CEE0}"/>
              </a:ext>
            </a:extLst>
          </p:cNvPr>
          <p:cNvSpPr txBox="1"/>
          <p:nvPr/>
        </p:nvSpPr>
        <p:spPr>
          <a:xfrm>
            <a:off x="884725" y="3175578"/>
            <a:ext cx="1402948" cy="338554"/>
          </a:xfrm>
          <a:prstGeom prst="rect">
            <a:avLst/>
          </a:prstGeom>
          <a:noFill/>
        </p:spPr>
        <p:txBody>
          <a:bodyPr wrap="none" rtlCol="0">
            <a:spAutoFit/>
          </a:bodyPr>
          <a:lstStyle/>
          <a:p>
            <a:r>
              <a:rPr lang="en-US" sz="1600" dirty="0">
                <a:solidFill>
                  <a:schemeClr val="bg1">
                    <a:lumMod val="75000"/>
                  </a:schemeClr>
                </a:solidFill>
              </a:rPr>
              <a:t>Ectopia </a:t>
            </a:r>
            <a:r>
              <a:rPr lang="en-US" sz="1600" dirty="0" err="1">
                <a:solidFill>
                  <a:schemeClr val="bg1">
                    <a:lumMod val="75000"/>
                  </a:schemeClr>
                </a:solidFill>
              </a:rPr>
              <a:t>lentis</a:t>
            </a:r>
            <a:endParaRPr lang="en-US" sz="1600" dirty="0">
              <a:solidFill>
                <a:schemeClr val="bg1">
                  <a:lumMod val="75000"/>
                </a:schemeClr>
              </a:solidFill>
            </a:endParaRPr>
          </a:p>
        </p:txBody>
      </p:sp>
      <p:cxnSp>
        <p:nvCxnSpPr>
          <p:cNvPr id="71" name="Straight Connector 70">
            <a:extLst>
              <a:ext uri="{FF2B5EF4-FFF2-40B4-BE49-F238E27FC236}">
                <a16:creationId xmlns:a16="http://schemas.microsoft.com/office/drawing/2014/main" id="{C104938D-BA8D-4E39-9D5F-9EE2012F2F3C}"/>
              </a:ext>
            </a:extLst>
          </p:cNvPr>
          <p:cNvCxnSpPr>
            <a:cxnSpLocks/>
          </p:cNvCxnSpPr>
          <p:nvPr/>
        </p:nvCxnSpPr>
        <p:spPr>
          <a:xfrm flipH="1">
            <a:off x="762665" y="3023488"/>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2A7E4E40-472F-4E50-8A7A-45C10FDD7171}"/>
              </a:ext>
            </a:extLst>
          </p:cNvPr>
          <p:cNvCxnSpPr>
            <a:cxnSpLocks/>
          </p:cNvCxnSpPr>
          <p:nvPr/>
        </p:nvCxnSpPr>
        <p:spPr>
          <a:xfrm flipH="1">
            <a:off x="762665" y="3347853"/>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C3924889-45B9-4383-9C9E-48F0A9C27AD8}"/>
              </a:ext>
            </a:extLst>
          </p:cNvPr>
          <p:cNvCxnSpPr>
            <a:cxnSpLocks/>
          </p:cNvCxnSpPr>
          <p:nvPr/>
        </p:nvCxnSpPr>
        <p:spPr>
          <a:xfrm flipH="1">
            <a:off x="748719" y="2838976"/>
            <a:ext cx="13947" cy="5088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 name="Straight Arrow Connector 5">
            <a:extLst>
              <a:ext uri="{FF2B5EF4-FFF2-40B4-BE49-F238E27FC236}">
                <a16:creationId xmlns:a16="http://schemas.microsoft.com/office/drawing/2014/main" id="{A3439F0C-5143-461F-8F3C-2E830785DEFC}"/>
              </a:ext>
            </a:extLst>
          </p:cNvPr>
          <p:cNvCxnSpPr>
            <a:stCxn id="50" idx="2"/>
          </p:cNvCxnSpPr>
          <p:nvPr/>
        </p:nvCxnSpPr>
        <p:spPr>
          <a:xfrm flipH="1">
            <a:off x="2971800" y="589204"/>
            <a:ext cx="1591436" cy="706196"/>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0" name="Straight Arrow Connector 9">
            <a:extLst>
              <a:ext uri="{FF2B5EF4-FFF2-40B4-BE49-F238E27FC236}">
                <a16:creationId xmlns:a16="http://schemas.microsoft.com/office/drawing/2014/main" id="{84DC796E-F6ED-4FBB-82D2-A260F480BF8A}"/>
              </a:ext>
            </a:extLst>
          </p:cNvPr>
          <p:cNvCxnSpPr>
            <a:cxnSpLocks/>
          </p:cNvCxnSpPr>
          <p:nvPr/>
        </p:nvCxnSpPr>
        <p:spPr>
          <a:xfrm>
            <a:off x="4572000" y="589204"/>
            <a:ext cx="1600200" cy="706196"/>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6" name="Straight Arrow Connector 25">
            <a:extLst>
              <a:ext uri="{FF2B5EF4-FFF2-40B4-BE49-F238E27FC236}">
                <a16:creationId xmlns:a16="http://schemas.microsoft.com/office/drawing/2014/main" id="{B70E0124-9B84-41A5-8D84-A66B7838A706}"/>
              </a:ext>
            </a:extLst>
          </p:cNvPr>
          <p:cNvCxnSpPr>
            <a:cxnSpLocks/>
          </p:cNvCxnSpPr>
          <p:nvPr/>
        </p:nvCxnSpPr>
        <p:spPr>
          <a:xfrm flipH="1">
            <a:off x="1159539" y="1828800"/>
            <a:ext cx="1290435" cy="478059"/>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28" name="Straight Arrow Connector 27">
            <a:extLst>
              <a:ext uri="{FF2B5EF4-FFF2-40B4-BE49-F238E27FC236}">
                <a16:creationId xmlns:a16="http://schemas.microsoft.com/office/drawing/2014/main" id="{567A4249-5C59-4416-8A8E-1C35913900AB}"/>
              </a:ext>
            </a:extLst>
          </p:cNvPr>
          <p:cNvCxnSpPr>
            <a:cxnSpLocks/>
          </p:cNvCxnSpPr>
          <p:nvPr/>
        </p:nvCxnSpPr>
        <p:spPr>
          <a:xfrm>
            <a:off x="2449973" y="1832208"/>
            <a:ext cx="1268784"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56" name="Text Box 6">
            <a:extLst>
              <a:ext uri="{FF2B5EF4-FFF2-40B4-BE49-F238E27FC236}">
                <a16:creationId xmlns:a16="http://schemas.microsoft.com/office/drawing/2014/main" id="{557983BD-9D64-49B9-A366-A08663B0451F}"/>
              </a:ext>
            </a:extLst>
          </p:cNvPr>
          <p:cNvSpPr txBox="1">
            <a:spLocks noChangeArrowheads="1"/>
          </p:cNvSpPr>
          <p:nvPr/>
        </p:nvSpPr>
        <p:spPr bwMode="auto">
          <a:xfrm>
            <a:off x="5029200" y="2356376"/>
            <a:ext cx="813043"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r" eaLnBrk="1" hangingPunct="1">
              <a:lnSpc>
                <a:spcPct val="80000"/>
              </a:lnSpc>
              <a:spcBef>
                <a:spcPct val="0"/>
              </a:spcBef>
              <a:buClrTx/>
              <a:buSzTx/>
              <a:buFontTx/>
              <a:buNone/>
            </a:pPr>
            <a:r>
              <a:rPr lang="en-US" altLang="en-US" sz="1800" dirty="0">
                <a:solidFill>
                  <a:schemeClr val="bg1">
                    <a:lumMod val="75000"/>
                  </a:schemeClr>
                </a:solidFill>
              </a:rPr>
              <a:t>‘Push’</a:t>
            </a:r>
          </a:p>
        </p:txBody>
      </p:sp>
      <p:sp>
        <p:nvSpPr>
          <p:cNvPr id="57" name="Text Box 14">
            <a:extLst>
              <a:ext uri="{FF2B5EF4-FFF2-40B4-BE49-F238E27FC236}">
                <a16:creationId xmlns:a16="http://schemas.microsoft.com/office/drawing/2014/main" id="{5DAFA1C1-3A29-4C27-A379-663FDD22E326}"/>
              </a:ext>
            </a:extLst>
          </p:cNvPr>
          <p:cNvSpPr txBox="1">
            <a:spLocks noChangeArrowheads="1"/>
          </p:cNvSpPr>
          <p:nvPr/>
        </p:nvSpPr>
        <p:spPr bwMode="auto">
          <a:xfrm>
            <a:off x="7620000" y="2365901"/>
            <a:ext cx="671979"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t>‘Pull’</a:t>
            </a:r>
          </a:p>
        </p:txBody>
      </p:sp>
      <p:cxnSp>
        <p:nvCxnSpPr>
          <p:cNvPr id="58" name="Straight Arrow Connector 57">
            <a:extLst>
              <a:ext uri="{FF2B5EF4-FFF2-40B4-BE49-F238E27FC236}">
                <a16:creationId xmlns:a16="http://schemas.microsoft.com/office/drawing/2014/main" id="{E874FEE9-46BD-46A3-90A3-DE7CC220FBFF}"/>
              </a:ext>
            </a:extLst>
          </p:cNvPr>
          <p:cNvCxnSpPr>
            <a:cxnSpLocks/>
          </p:cNvCxnSpPr>
          <p:nvPr/>
        </p:nvCxnSpPr>
        <p:spPr>
          <a:xfrm flipH="1">
            <a:off x="5867400" y="1828800"/>
            <a:ext cx="849775"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59" name="Straight Arrow Connector 58">
            <a:extLst>
              <a:ext uri="{FF2B5EF4-FFF2-40B4-BE49-F238E27FC236}">
                <a16:creationId xmlns:a16="http://schemas.microsoft.com/office/drawing/2014/main" id="{C370A4A1-FE96-4E70-B89E-839542A5E241}"/>
              </a:ext>
            </a:extLst>
          </p:cNvPr>
          <p:cNvCxnSpPr>
            <a:cxnSpLocks/>
          </p:cNvCxnSpPr>
          <p:nvPr/>
        </p:nvCxnSpPr>
        <p:spPr>
          <a:xfrm>
            <a:off x="6717173" y="1832208"/>
            <a:ext cx="902827" cy="474047"/>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62" name="Text Box 16">
            <a:extLst>
              <a:ext uri="{FF2B5EF4-FFF2-40B4-BE49-F238E27FC236}">
                <a16:creationId xmlns:a16="http://schemas.microsoft.com/office/drawing/2014/main" id="{33538067-0726-41B0-93FF-357EF00CA62D}"/>
              </a:ext>
            </a:extLst>
          </p:cNvPr>
          <p:cNvSpPr txBox="1">
            <a:spLocks noChangeArrowheads="1"/>
          </p:cNvSpPr>
          <p:nvPr/>
        </p:nvSpPr>
        <p:spPr bwMode="auto">
          <a:xfrm>
            <a:off x="8065437" y="2684785"/>
            <a:ext cx="628698"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b="1" dirty="0"/>
              <a:t>NVG</a:t>
            </a:r>
          </a:p>
        </p:txBody>
      </p:sp>
      <p:sp>
        <p:nvSpPr>
          <p:cNvPr id="70" name="Text Box 21">
            <a:extLst>
              <a:ext uri="{FF2B5EF4-FFF2-40B4-BE49-F238E27FC236}">
                <a16:creationId xmlns:a16="http://schemas.microsoft.com/office/drawing/2014/main" id="{86C32650-BE1F-4CC3-8DB5-0C136D877E6F}"/>
              </a:ext>
            </a:extLst>
          </p:cNvPr>
          <p:cNvSpPr txBox="1">
            <a:spLocks noChangeArrowheads="1"/>
          </p:cNvSpPr>
          <p:nvPr/>
        </p:nvSpPr>
        <p:spPr bwMode="auto">
          <a:xfrm>
            <a:off x="8070534" y="3048000"/>
            <a:ext cx="526106"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a:solidFill>
                  <a:schemeClr val="bg1">
                    <a:lumMod val="75000"/>
                  </a:schemeClr>
                </a:solidFill>
              </a:rPr>
              <a:t>ICE</a:t>
            </a:r>
          </a:p>
        </p:txBody>
      </p:sp>
      <p:sp>
        <p:nvSpPr>
          <p:cNvPr id="75" name="Text Box 45">
            <a:extLst>
              <a:ext uri="{FF2B5EF4-FFF2-40B4-BE49-F238E27FC236}">
                <a16:creationId xmlns:a16="http://schemas.microsoft.com/office/drawing/2014/main" id="{2B6EDA2D-8F55-4DFD-A225-8C03CE6FC7F3}"/>
              </a:ext>
            </a:extLst>
          </p:cNvPr>
          <p:cNvSpPr txBox="1">
            <a:spLocks noChangeArrowheads="1"/>
          </p:cNvSpPr>
          <p:nvPr/>
        </p:nvSpPr>
        <p:spPr bwMode="auto">
          <a:xfrm>
            <a:off x="8073162" y="3810000"/>
            <a:ext cx="1070837" cy="74635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ts val="1700"/>
              </a:lnSpc>
              <a:spcBef>
                <a:spcPct val="0"/>
              </a:spcBef>
              <a:buClrTx/>
              <a:buSzTx/>
              <a:buFontTx/>
              <a:buNone/>
            </a:pPr>
            <a:r>
              <a:rPr lang="en-US" altLang="en-US" sz="1600" dirty="0">
                <a:solidFill>
                  <a:schemeClr val="bg1">
                    <a:lumMod val="75000"/>
                  </a:schemeClr>
                </a:solidFill>
              </a:rPr>
              <a:t>Epithelial/ fibrous ingrowth</a:t>
            </a:r>
          </a:p>
        </p:txBody>
      </p:sp>
      <p:cxnSp>
        <p:nvCxnSpPr>
          <p:cNvPr id="77" name="Straight Connector 76">
            <a:extLst>
              <a:ext uri="{FF2B5EF4-FFF2-40B4-BE49-F238E27FC236}">
                <a16:creationId xmlns:a16="http://schemas.microsoft.com/office/drawing/2014/main" id="{FC090BD7-F2E1-4464-B57B-9CBE5874C89B}"/>
              </a:ext>
            </a:extLst>
          </p:cNvPr>
          <p:cNvCxnSpPr>
            <a:cxnSpLocks/>
          </p:cNvCxnSpPr>
          <p:nvPr/>
        </p:nvCxnSpPr>
        <p:spPr>
          <a:xfrm>
            <a:off x="7873969" y="2674448"/>
            <a:ext cx="7724" cy="128795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8" name="Straight Connector 77">
            <a:extLst>
              <a:ext uri="{FF2B5EF4-FFF2-40B4-BE49-F238E27FC236}">
                <a16:creationId xmlns:a16="http://schemas.microsoft.com/office/drawing/2014/main" id="{B1922ED5-C3D8-43D8-A00D-1D6BC9201DBA}"/>
              </a:ext>
            </a:extLst>
          </p:cNvPr>
          <p:cNvCxnSpPr/>
          <p:nvPr/>
        </p:nvCxnSpPr>
        <p:spPr>
          <a:xfrm flipH="1">
            <a:off x="7873968" y="2840262"/>
            <a:ext cx="24447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9" name="Straight Connector 78">
            <a:extLst>
              <a:ext uri="{FF2B5EF4-FFF2-40B4-BE49-F238E27FC236}">
                <a16:creationId xmlns:a16="http://schemas.microsoft.com/office/drawing/2014/main" id="{77019ED2-6D69-4A60-9D19-D4DB786EA3A0}"/>
              </a:ext>
            </a:extLst>
          </p:cNvPr>
          <p:cNvCxnSpPr/>
          <p:nvPr/>
        </p:nvCxnSpPr>
        <p:spPr>
          <a:xfrm flipH="1">
            <a:off x="7873968" y="3213518"/>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1" name="Straight Connector 80">
            <a:extLst>
              <a:ext uri="{FF2B5EF4-FFF2-40B4-BE49-F238E27FC236}">
                <a16:creationId xmlns:a16="http://schemas.microsoft.com/office/drawing/2014/main" id="{9796A12F-4125-4C05-8EE8-A388740C580D}"/>
              </a:ext>
            </a:extLst>
          </p:cNvPr>
          <p:cNvCxnSpPr/>
          <p:nvPr/>
        </p:nvCxnSpPr>
        <p:spPr>
          <a:xfrm flipH="1">
            <a:off x="7877837" y="3581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3" name="Straight Connector 82">
            <a:extLst>
              <a:ext uri="{FF2B5EF4-FFF2-40B4-BE49-F238E27FC236}">
                <a16:creationId xmlns:a16="http://schemas.microsoft.com/office/drawing/2014/main" id="{7FDC5F4B-9BF0-42AD-B8BB-2F2399BCF1E2}"/>
              </a:ext>
            </a:extLst>
          </p:cNvPr>
          <p:cNvCxnSpPr/>
          <p:nvPr/>
        </p:nvCxnSpPr>
        <p:spPr>
          <a:xfrm flipH="1">
            <a:off x="7881693" y="3962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93" name="Text Box 42">
            <a:extLst>
              <a:ext uri="{FF2B5EF4-FFF2-40B4-BE49-F238E27FC236}">
                <a16:creationId xmlns:a16="http://schemas.microsoft.com/office/drawing/2014/main" id="{53BAB77F-E061-4834-9068-34BDF78AD071}"/>
              </a:ext>
            </a:extLst>
          </p:cNvPr>
          <p:cNvSpPr txBox="1">
            <a:spLocks noChangeArrowheads="1"/>
          </p:cNvSpPr>
          <p:nvPr/>
        </p:nvSpPr>
        <p:spPr bwMode="auto">
          <a:xfrm>
            <a:off x="8111387" y="3429000"/>
            <a:ext cx="856196"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Flat AC</a:t>
            </a:r>
          </a:p>
        </p:txBody>
      </p:sp>
      <p:sp>
        <p:nvSpPr>
          <p:cNvPr id="100" name="Text Box 23">
            <a:extLst>
              <a:ext uri="{FF2B5EF4-FFF2-40B4-BE49-F238E27FC236}">
                <a16:creationId xmlns:a16="http://schemas.microsoft.com/office/drawing/2014/main" id="{D8F2FCFF-2984-4836-B000-9C5601A8EAAA}"/>
              </a:ext>
            </a:extLst>
          </p:cNvPr>
          <p:cNvSpPr txBox="1">
            <a:spLocks noChangeArrowheads="1"/>
          </p:cNvSpPr>
          <p:nvPr/>
        </p:nvSpPr>
        <p:spPr bwMode="auto">
          <a:xfrm>
            <a:off x="5530369" y="2667000"/>
            <a:ext cx="2143536"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Aqueous misdirection</a:t>
            </a:r>
          </a:p>
        </p:txBody>
      </p:sp>
      <p:cxnSp>
        <p:nvCxnSpPr>
          <p:cNvPr id="104" name="Straight Connector 103">
            <a:extLst>
              <a:ext uri="{FF2B5EF4-FFF2-40B4-BE49-F238E27FC236}">
                <a16:creationId xmlns:a16="http://schemas.microsoft.com/office/drawing/2014/main" id="{49D87D4A-E317-4446-9B95-5184CB3968F3}"/>
              </a:ext>
            </a:extLst>
          </p:cNvPr>
          <p:cNvCxnSpPr>
            <a:cxnSpLocks/>
          </p:cNvCxnSpPr>
          <p:nvPr/>
        </p:nvCxnSpPr>
        <p:spPr>
          <a:xfrm flipH="1">
            <a:off x="5316229" y="2667000"/>
            <a:ext cx="7397" cy="25314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5" name="Straight Connector 104">
            <a:extLst>
              <a:ext uri="{FF2B5EF4-FFF2-40B4-BE49-F238E27FC236}">
                <a16:creationId xmlns:a16="http://schemas.microsoft.com/office/drawing/2014/main" id="{F40B6D71-75A8-4A88-864D-00D14C2F710D}"/>
              </a:ext>
            </a:extLst>
          </p:cNvPr>
          <p:cNvCxnSpPr/>
          <p:nvPr/>
        </p:nvCxnSpPr>
        <p:spPr>
          <a:xfrm flipH="1">
            <a:off x="5323624" y="2832814"/>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6" name="Straight Connector 105">
            <a:extLst>
              <a:ext uri="{FF2B5EF4-FFF2-40B4-BE49-F238E27FC236}">
                <a16:creationId xmlns:a16="http://schemas.microsoft.com/office/drawing/2014/main" id="{010BF7B2-AA07-4DCF-822D-E2DB5CC0BF59}"/>
              </a:ext>
            </a:extLst>
          </p:cNvPr>
          <p:cNvCxnSpPr/>
          <p:nvPr/>
        </p:nvCxnSpPr>
        <p:spPr>
          <a:xfrm flipH="1">
            <a:off x="5323624" y="3360065"/>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a:extLst>
              <a:ext uri="{FF2B5EF4-FFF2-40B4-BE49-F238E27FC236}">
                <a16:creationId xmlns:a16="http://schemas.microsoft.com/office/drawing/2014/main" id="{BAC8035C-3999-4C31-93CD-6C0D2ADEB73B}"/>
              </a:ext>
            </a:extLst>
          </p:cNvPr>
          <p:cNvCxnSpPr/>
          <p:nvPr/>
        </p:nvCxnSpPr>
        <p:spPr>
          <a:xfrm flipH="1">
            <a:off x="5323536" y="3786938"/>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8" name="Straight Connector 107">
            <a:extLst>
              <a:ext uri="{FF2B5EF4-FFF2-40B4-BE49-F238E27FC236}">
                <a16:creationId xmlns:a16="http://schemas.microsoft.com/office/drawing/2014/main" id="{DB64CAEE-69B4-426A-8A5B-D1269DBF0F66}"/>
              </a:ext>
            </a:extLst>
          </p:cNvPr>
          <p:cNvCxnSpPr/>
          <p:nvPr/>
        </p:nvCxnSpPr>
        <p:spPr>
          <a:xfrm flipH="1">
            <a:off x="5327493" y="4249152"/>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12" name="Straight Connector 111">
            <a:extLst>
              <a:ext uri="{FF2B5EF4-FFF2-40B4-BE49-F238E27FC236}">
                <a16:creationId xmlns:a16="http://schemas.microsoft.com/office/drawing/2014/main" id="{99A16C30-4BE4-48E5-8B65-0C5F3039B8DC}"/>
              </a:ext>
            </a:extLst>
          </p:cNvPr>
          <p:cNvCxnSpPr/>
          <p:nvPr/>
        </p:nvCxnSpPr>
        <p:spPr>
          <a:xfrm flipH="1">
            <a:off x="5333455" y="51816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13" name="Text Box 42">
            <a:extLst>
              <a:ext uri="{FF2B5EF4-FFF2-40B4-BE49-F238E27FC236}">
                <a16:creationId xmlns:a16="http://schemas.microsoft.com/office/drawing/2014/main" id="{056DFFD9-3CA2-42E7-90FE-4F14522E3504}"/>
              </a:ext>
            </a:extLst>
          </p:cNvPr>
          <p:cNvSpPr txBox="1">
            <a:spLocks noChangeArrowheads="1"/>
          </p:cNvSpPr>
          <p:nvPr/>
        </p:nvSpPr>
        <p:spPr bwMode="auto">
          <a:xfrm>
            <a:off x="5533954" y="3623846"/>
            <a:ext cx="1563248"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Retinal surgery</a:t>
            </a:r>
          </a:p>
        </p:txBody>
      </p:sp>
      <p:sp>
        <p:nvSpPr>
          <p:cNvPr id="118" name="Text Box 47">
            <a:extLst>
              <a:ext uri="{FF2B5EF4-FFF2-40B4-BE49-F238E27FC236}">
                <a16:creationId xmlns:a16="http://schemas.microsoft.com/office/drawing/2014/main" id="{3F59D898-ECAD-49F0-9425-2A1BC8DDA7B5}"/>
              </a:ext>
            </a:extLst>
          </p:cNvPr>
          <p:cNvSpPr txBox="1">
            <a:spLocks noChangeArrowheads="1"/>
          </p:cNvSpPr>
          <p:nvPr/>
        </p:nvSpPr>
        <p:spPr bwMode="auto">
          <a:xfrm>
            <a:off x="5523688" y="4538246"/>
            <a:ext cx="1414170"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Drug-induced</a:t>
            </a:r>
          </a:p>
        </p:txBody>
      </p:sp>
      <p:sp>
        <p:nvSpPr>
          <p:cNvPr id="16" name="TextBox 15">
            <a:extLst>
              <a:ext uri="{FF2B5EF4-FFF2-40B4-BE49-F238E27FC236}">
                <a16:creationId xmlns:a16="http://schemas.microsoft.com/office/drawing/2014/main" id="{984E008D-FBBA-42B4-940E-EA26772E0161}"/>
              </a:ext>
            </a:extLst>
          </p:cNvPr>
          <p:cNvSpPr txBox="1"/>
          <p:nvPr/>
        </p:nvSpPr>
        <p:spPr>
          <a:xfrm>
            <a:off x="6230528" y="5257800"/>
            <a:ext cx="1326004" cy="369332"/>
          </a:xfrm>
          <a:prstGeom prst="rect">
            <a:avLst/>
          </a:prstGeom>
          <a:noFill/>
        </p:spPr>
        <p:txBody>
          <a:bodyPr wrap="none" rtlCol="0">
            <a:spAutoFit/>
          </a:bodyPr>
          <a:lstStyle/>
          <a:p>
            <a:pPr algn="ctr"/>
            <a:r>
              <a:rPr lang="en-US" dirty="0">
                <a:solidFill>
                  <a:schemeClr val="bg1">
                    <a:lumMod val="75000"/>
                  </a:schemeClr>
                </a:solidFill>
              </a:rPr>
              <a:t>Both/Either</a:t>
            </a:r>
          </a:p>
        </p:txBody>
      </p:sp>
      <p:cxnSp>
        <p:nvCxnSpPr>
          <p:cNvPr id="125" name="Straight Connector 124">
            <a:extLst>
              <a:ext uri="{FF2B5EF4-FFF2-40B4-BE49-F238E27FC236}">
                <a16:creationId xmlns:a16="http://schemas.microsoft.com/office/drawing/2014/main" id="{01138141-D318-4ED7-A7FE-D8F2155CE890}"/>
              </a:ext>
            </a:extLst>
          </p:cNvPr>
          <p:cNvCxnSpPr/>
          <p:nvPr/>
        </p:nvCxnSpPr>
        <p:spPr>
          <a:xfrm flipH="1">
            <a:off x="5334000" y="4724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52" name="Text Box 47">
            <a:extLst>
              <a:ext uri="{FF2B5EF4-FFF2-40B4-BE49-F238E27FC236}">
                <a16:creationId xmlns:a16="http://schemas.microsoft.com/office/drawing/2014/main" id="{E3578916-9804-473C-8F06-D4FA0BCEDFD0}"/>
              </a:ext>
            </a:extLst>
          </p:cNvPr>
          <p:cNvSpPr txBox="1">
            <a:spLocks noChangeArrowheads="1"/>
          </p:cNvSpPr>
          <p:nvPr/>
        </p:nvSpPr>
        <p:spPr bwMode="auto">
          <a:xfrm>
            <a:off x="5543446" y="4055146"/>
            <a:ext cx="1619354"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err="1">
                <a:solidFill>
                  <a:schemeClr val="bg1">
                    <a:lumMod val="75000"/>
                  </a:schemeClr>
                </a:solidFill>
              </a:rPr>
              <a:t>Nanophthalmos</a:t>
            </a:r>
            <a:endParaRPr lang="en-US" altLang="en-US" sz="1600" dirty="0">
              <a:solidFill>
                <a:schemeClr val="bg1">
                  <a:lumMod val="75000"/>
                </a:schemeClr>
              </a:solidFill>
            </a:endParaRPr>
          </a:p>
        </p:txBody>
      </p:sp>
      <p:sp>
        <p:nvSpPr>
          <p:cNvPr id="53" name="Text Box 45">
            <a:extLst>
              <a:ext uri="{FF2B5EF4-FFF2-40B4-BE49-F238E27FC236}">
                <a16:creationId xmlns:a16="http://schemas.microsoft.com/office/drawing/2014/main" id="{57D1A14F-68FE-47D2-983C-1A879D66A9DC}"/>
              </a:ext>
            </a:extLst>
          </p:cNvPr>
          <p:cNvSpPr txBox="1">
            <a:spLocks noChangeArrowheads="1"/>
          </p:cNvSpPr>
          <p:nvPr/>
        </p:nvSpPr>
        <p:spPr bwMode="auto">
          <a:xfrm>
            <a:off x="5523688" y="5013493"/>
            <a:ext cx="582211"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PFV</a:t>
            </a:r>
          </a:p>
        </p:txBody>
      </p:sp>
      <p:sp>
        <p:nvSpPr>
          <p:cNvPr id="54" name="Text Box 42">
            <a:extLst>
              <a:ext uri="{FF2B5EF4-FFF2-40B4-BE49-F238E27FC236}">
                <a16:creationId xmlns:a16="http://schemas.microsoft.com/office/drawing/2014/main" id="{E1E37D2C-2C52-446B-843B-01E64990D3EC}"/>
              </a:ext>
            </a:extLst>
          </p:cNvPr>
          <p:cNvSpPr txBox="1">
            <a:spLocks noChangeArrowheads="1"/>
          </p:cNvSpPr>
          <p:nvPr/>
        </p:nvSpPr>
        <p:spPr bwMode="auto">
          <a:xfrm>
            <a:off x="5551406" y="3192546"/>
            <a:ext cx="2276072"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ERD/choroidal effusion</a:t>
            </a:r>
          </a:p>
        </p:txBody>
      </p:sp>
      <p:sp>
        <p:nvSpPr>
          <p:cNvPr id="3" name="Oval 2">
            <a:extLst>
              <a:ext uri="{FF2B5EF4-FFF2-40B4-BE49-F238E27FC236}">
                <a16:creationId xmlns:a16="http://schemas.microsoft.com/office/drawing/2014/main" id="{7D027388-F860-4250-9D31-41DB5EB864E5}"/>
              </a:ext>
            </a:extLst>
          </p:cNvPr>
          <p:cNvSpPr/>
          <p:nvPr/>
        </p:nvSpPr>
        <p:spPr>
          <a:xfrm>
            <a:off x="8034589" y="2679833"/>
            <a:ext cx="671979" cy="338554"/>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TextBox 45">
            <a:extLst>
              <a:ext uri="{FF2B5EF4-FFF2-40B4-BE49-F238E27FC236}">
                <a16:creationId xmlns:a16="http://schemas.microsoft.com/office/drawing/2014/main" id="{404AE9CF-785E-4964-AF50-F6F095A7E65B}"/>
              </a:ext>
            </a:extLst>
          </p:cNvPr>
          <p:cNvSpPr txBox="1"/>
          <p:nvPr/>
        </p:nvSpPr>
        <p:spPr>
          <a:xfrm>
            <a:off x="609600" y="1554063"/>
            <a:ext cx="7034674" cy="4770537"/>
          </a:xfrm>
          <a:prstGeom prst="rect">
            <a:avLst/>
          </a:prstGeom>
          <a:solidFill>
            <a:schemeClr val="accent1">
              <a:lumMod val="40000"/>
              <a:lumOff val="60000"/>
            </a:schemeClr>
          </a:solidFill>
        </p:spPr>
        <p:txBody>
          <a:bodyPr wrap="square" rtlCol="0">
            <a:spAutoFit/>
          </a:bodyPr>
          <a:lstStyle/>
          <a:p>
            <a:r>
              <a:rPr lang="en-US" sz="1600" i="1" dirty="0">
                <a:solidFill>
                  <a:schemeClr val="bg1">
                    <a:lumMod val="75000"/>
                  </a:schemeClr>
                </a:solidFill>
              </a:rPr>
              <a:t>Neovascularization of what structure causes neovascular glaucoma (NVG)?</a:t>
            </a:r>
          </a:p>
          <a:p>
            <a:r>
              <a:rPr lang="en-US" sz="1600" b="1" dirty="0">
                <a:solidFill>
                  <a:srgbClr val="0000FF"/>
                </a:solidFill>
              </a:rPr>
              <a:t>Neovascularization of the angle (NVA) </a:t>
            </a:r>
            <a:endParaRPr lang="en-US" sz="1600" b="1" dirty="0">
              <a:solidFill>
                <a:schemeClr val="accent1">
                  <a:lumMod val="40000"/>
                  <a:lumOff val="60000"/>
                </a:schemeClr>
              </a:solidFill>
            </a:endParaRPr>
          </a:p>
          <a:p>
            <a:endParaRPr lang="en-US" sz="1600" dirty="0">
              <a:solidFill>
                <a:schemeClr val="accent1">
                  <a:lumMod val="40000"/>
                  <a:lumOff val="60000"/>
                </a:schemeClr>
              </a:solidFill>
            </a:endParaRPr>
          </a:p>
          <a:p>
            <a:r>
              <a:rPr lang="en-US" sz="1600" i="1" dirty="0">
                <a:solidFill>
                  <a:schemeClr val="accent1">
                    <a:lumMod val="40000"/>
                    <a:lumOff val="60000"/>
                  </a:schemeClr>
                </a:solidFill>
              </a:rPr>
              <a:t>How does NVA lead to angle-closure glaucoma?</a:t>
            </a:r>
          </a:p>
          <a:p>
            <a:r>
              <a:rPr lang="en-US" sz="1600" dirty="0">
                <a:solidFill>
                  <a:schemeClr val="accent1">
                    <a:lumMod val="40000"/>
                    <a:lumOff val="60000"/>
                  </a:schemeClr>
                </a:solidFill>
              </a:rPr>
              <a:t>The NVA vessels don’t ride solo; rather, they are accompanied by contractile elements (</a:t>
            </a:r>
            <a:r>
              <a:rPr lang="en-US" sz="1600" dirty="0" err="1">
                <a:solidFill>
                  <a:schemeClr val="accent1">
                    <a:lumMod val="40000"/>
                    <a:lumOff val="60000"/>
                  </a:schemeClr>
                </a:solidFill>
              </a:rPr>
              <a:t>eg</a:t>
            </a:r>
            <a:r>
              <a:rPr lang="en-US" sz="1600" dirty="0">
                <a:solidFill>
                  <a:schemeClr val="accent1">
                    <a:lumMod val="40000"/>
                    <a:lumOff val="60000"/>
                  </a:schemeClr>
                </a:solidFill>
              </a:rPr>
              <a:t>, fibroblasts). Along with the neo vessels, these elements will establish a network that crosses from the peripheral iris to the peripheral cornea. Once established, contractile elements </a:t>
            </a:r>
            <a:r>
              <a:rPr lang="en-US" sz="1600" dirty="0" err="1">
                <a:solidFill>
                  <a:schemeClr val="accent1">
                    <a:lumMod val="40000"/>
                    <a:lumOff val="60000"/>
                  </a:schemeClr>
                </a:solidFill>
              </a:rPr>
              <a:t>gonna</a:t>
            </a:r>
            <a:r>
              <a:rPr lang="en-US" sz="1600" dirty="0">
                <a:solidFill>
                  <a:schemeClr val="accent1">
                    <a:lumMod val="40000"/>
                    <a:lumOff val="60000"/>
                  </a:schemeClr>
                </a:solidFill>
              </a:rPr>
              <a:t> contract, and when they do, they pull the iris up against the angle, rendering it closed. </a:t>
            </a:r>
          </a:p>
          <a:p>
            <a:r>
              <a:rPr lang="en-US" sz="1600" i="1" dirty="0">
                <a:solidFill>
                  <a:schemeClr val="accent1">
                    <a:lumMod val="40000"/>
                    <a:lumOff val="60000"/>
                  </a:schemeClr>
                </a:solidFill>
              </a:rPr>
              <a:t> </a:t>
            </a:r>
          </a:p>
          <a:p>
            <a:r>
              <a:rPr lang="en-US" sz="1600" i="1" dirty="0">
                <a:solidFill>
                  <a:schemeClr val="accent1">
                    <a:lumMod val="40000"/>
                    <a:lumOff val="60000"/>
                  </a:schemeClr>
                </a:solidFill>
              </a:rPr>
              <a:t>What two-word phrase (</a:t>
            </a:r>
            <a:r>
              <a:rPr lang="en-US" sz="1600" b="1" dirty="0">
                <a:solidFill>
                  <a:schemeClr val="accent1">
                    <a:lumMod val="40000"/>
                    <a:lumOff val="60000"/>
                  </a:schemeClr>
                </a:solidFill>
              </a:rPr>
              <a:t>not</a:t>
            </a:r>
            <a:r>
              <a:rPr lang="en-US" sz="1600" i="1" dirty="0">
                <a:solidFill>
                  <a:schemeClr val="accent1">
                    <a:lumMod val="40000"/>
                    <a:lumOff val="60000"/>
                  </a:schemeClr>
                </a:solidFill>
              </a:rPr>
              <a:t> ‘diabetic retinopathy’--think more generally) describes the fundamental cause of most cases of NVG?</a:t>
            </a:r>
          </a:p>
          <a:p>
            <a:r>
              <a:rPr lang="en-US" sz="1600" dirty="0">
                <a:solidFill>
                  <a:schemeClr val="accent1">
                    <a:lumMod val="40000"/>
                    <a:lumOff val="60000"/>
                  </a:schemeClr>
                </a:solidFill>
              </a:rPr>
              <a:t>‘Retinal ischemia’</a:t>
            </a:r>
          </a:p>
          <a:p>
            <a:endParaRPr lang="en-US" sz="1600" dirty="0">
              <a:solidFill>
                <a:schemeClr val="accent1">
                  <a:lumMod val="40000"/>
                  <a:lumOff val="60000"/>
                </a:schemeClr>
              </a:solidFill>
            </a:endParaRPr>
          </a:p>
          <a:p>
            <a:r>
              <a:rPr lang="en-US" sz="1600" i="1" dirty="0">
                <a:solidFill>
                  <a:schemeClr val="accent1">
                    <a:lumMod val="40000"/>
                    <a:lumOff val="60000"/>
                  </a:schemeClr>
                </a:solidFill>
              </a:rPr>
              <a:t>How does retinal ischemia lead to NVI and NVA? </a:t>
            </a:r>
          </a:p>
          <a:p>
            <a:r>
              <a:rPr lang="en-US" sz="1600" dirty="0">
                <a:solidFill>
                  <a:schemeClr val="accent1">
                    <a:lumMod val="40000"/>
                    <a:lumOff val="60000"/>
                  </a:schemeClr>
                </a:solidFill>
              </a:rPr>
              <a:t>In a desperate attempt to acquire the oxygen they’re lacking, the ischemic retinal cells release the signaling molecule  </a:t>
            </a:r>
            <a:r>
              <a:rPr lang="en-US" sz="1600" b="1" dirty="0">
                <a:solidFill>
                  <a:schemeClr val="accent1">
                    <a:lumMod val="40000"/>
                    <a:lumOff val="60000"/>
                  </a:schemeClr>
                </a:solidFill>
              </a:rPr>
              <a:t>VEGF</a:t>
            </a:r>
            <a:r>
              <a:rPr lang="en-US" sz="1600" dirty="0">
                <a:solidFill>
                  <a:schemeClr val="accent1">
                    <a:lumMod val="40000"/>
                    <a:lumOff val="60000"/>
                  </a:schemeClr>
                </a:solidFill>
              </a:rPr>
              <a:t> , a potent inducer of new blood vessel formation. This VEGF diffuses from the vitreous cavity into the anterior segment, where it induces the NVI/NVA process.</a:t>
            </a:r>
          </a:p>
        </p:txBody>
      </p:sp>
      <p:sp>
        <p:nvSpPr>
          <p:cNvPr id="47" name="TextBox 46">
            <a:extLst>
              <a:ext uri="{FF2B5EF4-FFF2-40B4-BE49-F238E27FC236}">
                <a16:creationId xmlns:a16="http://schemas.microsoft.com/office/drawing/2014/main" id="{4D5533C2-F6B1-4632-B887-BA6863C4C189}"/>
              </a:ext>
            </a:extLst>
          </p:cNvPr>
          <p:cNvSpPr txBox="1"/>
          <p:nvPr/>
        </p:nvSpPr>
        <p:spPr>
          <a:xfrm>
            <a:off x="185999" y="2215352"/>
            <a:ext cx="6139642" cy="2031325"/>
          </a:xfrm>
          <a:prstGeom prst="rect">
            <a:avLst/>
          </a:prstGeom>
          <a:solidFill>
            <a:schemeClr val="accent6">
              <a:lumMod val="40000"/>
              <a:lumOff val="60000"/>
            </a:schemeClr>
          </a:solidFill>
        </p:spPr>
        <p:txBody>
          <a:bodyPr wrap="square" rtlCol="0">
            <a:spAutoFit/>
          </a:bodyPr>
          <a:lstStyle/>
          <a:p>
            <a:r>
              <a:rPr lang="en-US" sz="1400" i="1" dirty="0">
                <a:solidFill>
                  <a:schemeClr val="bg1">
                    <a:lumMod val="65000"/>
                  </a:schemeClr>
                </a:solidFill>
              </a:rPr>
              <a:t>Neovascularization of what structure typically precedes and leads to NVA?</a:t>
            </a:r>
          </a:p>
          <a:p>
            <a:r>
              <a:rPr lang="en-US" sz="1400" dirty="0">
                <a:solidFill>
                  <a:schemeClr val="bg1">
                    <a:lumMod val="65000"/>
                  </a:schemeClr>
                </a:solidFill>
              </a:rPr>
              <a:t>Neovascularization of the </a:t>
            </a:r>
            <a:r>
              <a:rPr lang="en-US" sz="1400" b="1" dirty="0">
                <a:solidFill>
                  <a:schemeClr val="bg1">
                    <a:lumMod val="65000"/>
                  </a:schemeClr>
                </a:solidFill>
              </a:rPr>
              <a:t>iris</a:t>
            </a:r>
            <a:r>
              <a:rPr lang="en-US" sz="1400" dirty="0">
                <a:solidFill>
                  <a:schemeClr val="bg1">
                    <a:lumMod val="65000"/>
                  </a:schemeClr>
                </a:solidFill>
              </a:rPr>
              <a:t> (NVI) </a:t>
            </a:r>
          </a:p>
          <a:p>
            <a:endParaRPr lang="en-US" sz="1400" i="1" dirty="0">
              <a:solidFill>
                <a:schemeClr val="bg1">
                  <a:lumMod val="65000"/>
                </a:schemeClr>
              </a:solidFill>
            </a:endParaRPr>
          </a:p>
          <a:p>
            <a:r>
              <a:rPr lang="en-US" sz="1400" i="1" dirty="0">
                <a:solidFill>
                  <a:schemeClr val="bg1">
                    <a:lumMod val="65000"/>
                  </a:schemeClr>
                </a:solidFill>
              </a:rPr>
              <a:t>Where on the iris does NVI typically first appear? What does it look like?</a:t>
            </a:r>
          </a:p>
          <a:p>
            <a:r>
              <a:rPr lang="en-US" sz="1400" dirty="0">
                <a:solidFill>
                  <a:schemeClr val="bg1">
                    <a:lumMod val="65000"/>
                  </a:schemeClr>
                </a:solidFill>
              </a:rPr>
              <a:t>At the pupillary margin. As small ‘tufts’ of vessels.</a:t>
            </a:r>
          </a:p>
          <a:p>
            <a:endParaRPr lang="en-US" sz="1400" i="1" dirty="0">
              <a:solidFill>
                <a:schemeClr val="bg1">
                  <a:lumMod val="65000"/>
                </a:schemeClr>
              </a:solidFill>
            </a:endParaRPr>
          </a:p>
          <a:p>
            <a:r>
              <a:rPr lang="en-US" sz="1400" i="1" dirty="0">
                <a:solidFill>
                  <a:schemeClr val="bg1">
                    <a:lumMod val="65000"/>
                  </a:schemeClr>
                </a:solidFill>
              </a:rPr>
              <a:t>As it develops further, how does it grow (</a:t>
            </a:r>
            <a:r>
              <a:rPr lang="en-US" sz="1400" i="1" dirty="0" err="1">
                <a:solidFill>
                  <a:schemeClr val="bg1">
                    <a:lumMod val="65000"/>
                  </a:schemeClr>
                </a:solidFill>
              </a:rPr>
              <a:t>ie</a:t>
            </a:r>
            <a:r>
              <a:rPr lang="en-US" sz="1400" i="1" dirty="0">
                <a:solidFill>
                  <a:schemeClr val="bg1">
                    <a:lumMod val="65000"/>
                  </a:schemeClr>
                </a:solidFill>
              </a:rPr>
              <a:t>, direction, and course)?</a:t>
            </a:r>
          </a:p>
          <a:p>
            <a:r>
              <a:rPr lang="en-US" sz="1400" dirty="0">
                <a:solidFill>
                  <a:schemeClr val="bg1">
                    <a:lumMod val="65000"/>
                  </a:schemeClr>
                </a:solidFill>
              </a:rPr>
              <a:t>In a meandering fashion toward the angle (normal iris vessels typically run in a rather direct radial fashion)</a:t>
            </a:r>
          </a:p>
        </p:txBody>
      </p:sp>
      <p:sp>
        <p:nvSpPr>
          <p:cNvPr id="48" name="TextBox 47">
            <a:extLst>
              <a:ext uri="{FF2B5EF4-FFF2-40B4-BE49-F238E27FC236}">
                <a16:creationId xmlns:a16="http://schemas.microsoft.com/office/drawing/2014/main" id="{E4FFDFFA-5EBD-4D7C-9B2F-543ACDD54BC7}"/>
              </a:ext>
            </a:extLst>
          </p:cNvPr>
          <p:cNvSpPr txBox="1"/>
          <p:nvPr/>
        </p:nvSpPr>
        <p:spPr>
          <a:xfrm>
            <a:off x="1034926" y="2891907"/>
            <a:ext cx="4273157" cy="523220"/>
          </a:xfrm>
          <a:prstGeom prst="rect">
            <a:avLst/>
          </a:prstGeom>
          <a:solidFill>
            <a:srgbClr val="002060"/>
          </a:solidFill>
        </p:spPr>
        <p:txBody>
          <a:bodyPr wrap="none" rtlCol="0">
            <a:spAutoFit/>
          </a:bodyPr>
          <a:lstStyle/>
          <a:p>
            <a:r>
              <a:rPr lang="en-US" sz="1400" i="1" dirty="0">
                <a:solidFill>
                  <a:schemeClr val="bg1"/>
                </a:solidFill>
              </a:rPr>
              <a:t>Is NVA always the result of NVI reaching the angle?</a:t>
            </a:r>
          </a:p>
          <a:p>
            <a:r>
              <a:rPr lang="en-US" sz="1400" dirty="0">
                <a:solidFill>
                  <a:schemeClr val="bg1"/>
                </a:solidFill>
              </a:rPr>
              <a:t>No, it can arise de novo in the angle itself</a:t>
            </a:r>
          </a:p>
        </p:txBody>
      </p:sp>
    </p:spTree>
    <p:extLst>
      <p:ext uri="{BB962C8B-B14F-4D97-AF65-F5344CB8AC3E}">
        <p14:creationId xmlns:p14="http://schemas.microsoft.com/office/powerpoint/2010/main" val="1286474966"/>
      </p:ext>
    </p:extLst>
  </p:cSld>
  <p:clrMapOvr>
    <a:masterClrMapping/>
  </p:clrMapOvr>
</p:sld>
</file>

<file path=ppt/slides/slide2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Straight Arrow Connector 12">
            <a:extLst>
              <a:ext uri="{FF2B5EF4-FFF2-40B4-BE49-F238E27FC236}">
                <a16:creationId xmlns:a16="http://schemas.microsoft.com/office/drawing/2014/main" id="{A6DE2085-829C-480C-9216-69D6039C0A37}"/>
              </a:ext>
            </a:extLst>
          </p:cNvPr>
          <p:cNvCxnSpPr>
            <a:cxnSpLocks/>
          </p:cNvCxnSpPr>
          <p:nvPr/>
        </p:nvCxnSpPr>
        <p:spPr>
          <a:xfrm>
            <a:off x="6717173" y="1828800"/>
            <a:ext cx="0" cy="3462754"/>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43014" name="Text Box 6"/>
          <p:cNvSpPr txBox="1">
            <a:spLocks noChangeArrowheads="1"/>
          </p:cNvSpPr>
          <p:nvPr/>
        </p:nvSpPr>
        <p:spPr bwMode="auto">
          <a:xfrm>
            <a:off x="533400" y="2356376"/>
            <a:ext cx="1005403"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Lens-</a:t>
            </a:r>
          </a:p>
          <a:p>
            <a:pPr algn="ctr" eaLnBrk="1" hangingPunct="1">
              <a:lnSpc>
                <a:spcPct val="80000"/>
              </a:lnSpc>
              <a:spcBef>
                <a:spcPct val="0"/>
              </a:spcBef>
              <a:buClrTx/>
              <a:buSzTx/>
              <a:buFontTx/>
              <a:buNone/>
            </a:pPr>
            <a:r>
              <a:rPr lang="en-US" altLang="en-US" sz="1800" dirty="0">
                <a:solidFill>
                  <a:schemeClr val="bg1">
                    <a:lumMod val="75000"/>
                  </a:schemeClr>
                </a:solidFill>
              </a:rPr>
              <a:t>Induced</a:t>
            </a:r>
          </a:p>
        </p:txBody>
      </p:sp>
      <p:sp>
        <p:nvSpPr>
          <p:cNvPr id="43017" name="Text Box 14"/>
          <p:cNvSpPr txBox="1">
            <a:spLocks noChangeArrowheads="1"/>
          </p:cNvSpPr>
          <p:nvPr/>
        </p:nvSpPr>
        <p:spPr bwMode="auto">
          <a:xfrm>
            <a:off x="3026498" y="2365901"/>
            <a:ext cx="1633781"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Aphakic/</a:t>
            </a:r>
          </a:p>
          <a:p>
            <a:pPr algn="ctr" eaLnBrk="1" hangingPunct="1">
              <a:lnSpc>
                <a:spcPct val="80000"/>
              </a:lnSpc>
              <a:spcBef>
                <a:spcPct val="0"/>
              </a:spcBef>
              <a:buClrTx/>
              <a:buSzTx/>
              <a:buFontTx/>
              <a:buNone/>
            </a:pPr>
            <a:r>
              <a:rPr lang="en-US" altLang="en-US" sz="1800" dirty="0" err="1">
                <a:solidFill>
                  <a:schemeClr val="bg1">
                    <a:lumMod val="75000"/>
                  </a:schemeClr>
                </a:solidFill>
              </a:rPr>
              <a:t>Pseudophakic</a:t>
            </a:r>
            <a:endParaRPr lang="en-US" altLang="en-US" sz="1800" dirty="0">
              <a:solidFill>
                <a:schemeClr val="bg1">
                  <a:lumMod val="75000"/>
                </a:schemeClr>
              </a:solidFill>
            </a:endParaRPr>
          </a:p>
        </p:txBody>
      </p:sp>
      <p:sp>
        <p:nvSpPr>
          <p:cNvPr id="43031" name="Text Box 35"/>
          <p:cNvSpPr txBox="1">
            <a:spLocks noChangeArrowheads="1"/>
          </p:cNvSpPr>
          <p:nvPr/>
        </p:nvSpPr>
        <p:spPr bwMode="auto">
          <a:xfrm>
            <a:off x="1190847" y="1295400"/>
            <a:ext cx="2473754"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solidFill>
                  <a:schemeClr val="bg1">
                    <a:lumMod val="75000"/>
                  </a:schemeClr>
                </a:solidFill>
              </a:rPr>
              <a:t>w/ Pupillary Block</a:t>
            </a:r>
          </a:p>
        </p:txBody>
      </p:sp>
      <p:sp>
        <p:nvSpPr>
          <p:cNvPr id="43032" name="Text Box 36"/>
          <p:cNvSpPr txBox="1">
            <a:spLocks noChangeArrowheads="1"/>
          </p:cNvSpPr>
          <p:nvPr/>
        </p:nvSpPr>
        <p:spPr bwMode="auto">
          <a:xfrm>
            <a:off x="5181600" y="1295400"/>
            <a:ext cx="2630848"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t>w/o Pupillary Block</a:t>
            </a:r>
          </a:p>
        </p:txBody>
      </p:sp>
      <p:sp>
        <p:nvSpPr>
          <p:cNvPr id="49" name="Rectangle 2">
            <a:extLst>
              <a:ext uri="{FF2B5EF4-FFF2-40B4-BE49-F238E27FC236}">
                <a16:creationId xmlns:a16="http://schemas.microsoft.com/office/drawing/2014/main" id="{240EE5BF-F7D2-4FC8-A5DD-F6B5423153C6}"/>
              </a:ext>
            </a:extLst>
          </p:cNvPr>
          <p:cNvSpPr>
            <a:spLocks noGrp="1" noChangeArrowheads="1"/>
          </p:cNvSpPr>
          <p:nvPr>
            <p:ph type="title"/>
          </p:nvPr>
        </p:nvSpPr>
        <p:spPr>
          <a:xfrm>
            <a:off x="457200" y="304800"/>
            <a:ext cx="7543800" cy="563562"/>
          </a:xfrm>
        </p:spPr>
        <p:txBody>
          <a:bodyPr/>
          <a:lstStyle/>
          <a:p>
            <a:pPr eaLnBrk="1" hangingPunct="1"/>
            <a:r>
              <a:rPr lang="en-US" altLang="en-US" sz="3500" dirty="0"/>
              <a:t>Q</a:t>
            </a:r>
          </a:p>
        </p:txBody>
      </p:sp>
      <p:sp>
        <p:nvSpPr>
          <p:cNvPr id="50" name="TextBox 49">
            <a:extLst>
              <a:ext uri="{FF2B5EF4-FFF2-40B4-BE49-F238E27FC236}">
                <a16:creationId xmlns:a16="http://schemas.microsoft.com/office/drawing/2014/main" id="{CF426230-46C8-405C-9015-99EF57762A2E}"/>
              </a:ext>
            </a:extLst>
          </p:cNvPr>
          <p:cNvSpPr txBox="1"/>
          <p:nvPr/>
        </p:nvSpPr>
        <p:spPr>
          <a:xfrm>
            <a:off x="2259496" y="189094"/>
            <a:ext cx="4607480" cy="400110"/>
          </a:xfrm>
          <a:prstGeom prst="rect">
            <a:avLst/>
          </a:prstGeom>
          <a:solidFill>
            <a:schemeClr val="accent1">
              <a:lumMod val="60000"/>
              <a:lumOff val="40000"/>
            </a:schemeClr>
          </a:solidFill>
        </p:spPr>
        <p:txBody>
          <a:bodyPr wrap="none" rtlCol="0">
            <a:spAutoFit/>
          </a:bodyPr>
          <a:lstStyle/>
          <a:p>
            <a:pPr algn="ctr"/>
            <a:r>
              <a:rPr lang="en-US" sz="2000" b="1" dirty="0"/>
              <a:t>Secondary Angle Closure Glaucoma</a:t>
            </a:r>
          </a:p>
        </p:txBody>
      </p:sp>
      <p:sp>
        <p:nvSpPr>
          <p:cNvPr id="2" name="TextBox 1">
            <a:extLst>
              <a:ext uri="{FF2B5EF4-FFF2-40B4-BE49-F238E27FC236}">
                <a16:creationId xmlns:a16="http://schemas.microsoft.com/office/drawing/2014/main" id="{A7E30BEC-923B-4C9A-A856-BDD0D882F6B8}"/>
              </a:ext>
            </a:extLst>
          </p:cNvPr>
          <p:cNvSpPr txBox="1"/>
          <p:nvPr/>
        </p:nvSpPr>
        <p:spPr>
          <a:xfrm>
            <a:off x="887305" y="2844119"/>
            <a:ext cx="1494320" cy="338554"/>
          </a:xfrm>
          <a:prstGeom prst="rect">
            <a:avLst/>
          </a:prstGeom>
          <a:noFill/>
        </p:spPr>
        <p:txBody>
          <a:bodyPr wrap="none" rtlCol="0">
            <a:spAutoFit/>
          </a:bodyPr>
          <a:lstStyle/>
          <a:p>
            <a:r>
              <a:rPr lang="en-US" sz="1600" dirty="0" err="1">
                <a:solidFill>
                  <a:schemeClr val="bg1">
                    <a:lumMod val="75000"/>
                  </a:schemeClr>
                </a:solidFill>
              </a:rPr>
              <a:t>Phacomorphic</a:t>
            </a:r>
            <a:endParaRPr lang="en-US" sz="1600" dirty="0">
              <a:solidFill>
                <a:schemeClr val="bg1">
                  <a:lumMod val="75000"/>
                </a:schemeClr>
              </a:solidFill>
            </a:endParaRPr>
          </a:p>
        </p:txBody>
      </p:sp>
      <p:sp>
        <p:nvSpPr>
          <p:cNvPr id="51" name="TextBox 50">
            <a:extLst>
              <a:ext uri="{FF2B5EF4-FFF2-40B4-BE49-F238E27FC236}">
                <a16:creationId xmlns:a16="http://schemas.microsoft.com/office/drawing/2014/main" id="{156069D4-340B-4160-A336-EBF73557CEE0}"/>
              </a:ext>
            </a:extLst>
          </p:cNvPr>
          <p:cNvSpPr txBox="1"/>
          <p:nvPr/>
        </p:nvSpPr>
        <p:spPr>
          <a:xfrm>
            <a:off x="884725" y="3175578"/>
            <a:ext cx="1402948" cy="338554"/>
          </a:xfrm>
          <a:prstGeom prst="rect">
            <a:avLst/>
          </a:prstGeom>
          <a:noFill/>
        </p:spPr>
        <p:txBody>
          <a:bodyPr wrap="none" rtlCol="0">
            <a:spAutoFit/>
          </a:bodyPr>
          <a:lstStyle/>
          <a:p>
            <a:r>
              <a:rPr lang="en-US" sz="1600" dirty="0">
                <a:solidFill>
                  <a:schemeClr val="bg1">
                    <a:lumMod val="75000"/>
                  </a:schemeClr>
                </a:solidFill>
              </a:rPr>
              <a:t>Ectopia </a:t>
            </a:r>
            <a:r>
              <a:rPr lang="en-US" sz="1600" dirty="0" err="1">
                <a:solidFill>
                  <a:schemeClr val="bg1">
                    <a:lumMod val="75000"/>
                  </a:schemeClr>
                </a:solidFill>
              </a:rPr>
              <a:t>lentis</a:t>
            </a:r>
            <a:endParaRPr lang="en-US" sz="1600" dirty="0">
              <a:solidFill>
                <a:schemeClr val="bg1">
                  <a:lumMod val="75000"/>
                </a:schemeClr>
              </a:solidFill>
            </a:endParaRPr>
          </a:p>
        </p:txBody>
      </p:sp>
      <p:cxnSp>
        <p:nvCxnSpPr>
          <p:cNvPr id="71" name="Straight Connector 70">
            <a:extLst>
              <a:ext uri="{FF2B5EF4-FFF2-40B4-BE49-F238E27FC236}">
                <a16:creationId xmlns:a16="http://schemas.microsoft.com/office/drawing/2014/main" id="{C104938D-BA8D-4E39-9D5F-9EE2012F2F3C}"/>
              </a:ext>
            </a:extLst>
          </p:cNvPr>
          <p:cNvCxnSpPr>
            <a:cxnSpLocks/>
          </p:cNvCxnSpPr>
          <p:nvPr/>
        </p:nvCxnSpPr>
        <p:spPr>
          <a:xfrm flipH="1">
            <a:off x="762665" y="3023488"/>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2A7E4E40-472F-4E50-8A7A-45C10FDD7171}"/>
              </a:ext>
            </a:extLst>
          </p:cNvPr>
          <p:cNvCxnSpPr>
            <a:cxnSpLocks/>
          </p:cNvCxnSpPr>
          <p:nvPr/>
        </p:nvCxnSpPr>
        <p:spPr>
          <a:xfrm flipH="1">
            <a:off x="762665" y="3347853"/>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C3924889-45B9-4383-9C9E-48F0A9C27AD8}"/>
              </a:ext>
            </a:extLst>
          </p:cNvPr>
          <p:cNvCxnSpPr>
            <a:cxnSpLocks/>
          </p:cNvCxnSpPr>
          <p:nvPr/>
        </p:nvCxnSpPr>
        <p:spPr>
          <a:xfrm flipH="1">
            <a:off x="748719" y="2838976"/>
            <a:ext cx="13947" cy="5088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 name="Straight Arrow Connector 5">
            <a:extLst>
              <a:ext uri="{FF2B5EF4-FFF2-40B4-BE49-F238E27FC236}">
                <a16:creationId xmlns:a16="http://schemas.microsoft.com/office/drawing/2014/main" id="{A3439F0C-5143-461F-8F3C-2E830785DEFC}"/>
              </a:ext>
            </a:extLst>
          </p:cNvPr>
          <p:cNvCxnSpPr>
            <a:stCxn id="50" idx="2"/>
          </p:cNvCxnSpPr>
          <p:nvPr/>
        </p:nvCxnSpPr>
        <p:spPr>
          <a:xfrm flipH="1">
            <a:off x="2971800" y="589204"/>
            <a:ext cx="1591436" cy="706196"/>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0" name="Straight Arrow Connector 9">
            <a:extLst>
              <a:ext uri="{FF2B5EF4-FFF2-40B4-BE49-F238E27FC236}">
                <a16:creationId xmlns:a16="http://schemas.microsoft.com/office/drawing/2014/main" id="{84DC796E-F6ED-4FBB-82D2-A260F480BF8A}"/>
              </a:ext>
            </a:extLst>
          </p:cNvPr>
          <p:cNvCxnSpPr>
            <a:cxnSpLocks/>
          </p:cNvCxnSpPr>
          <p:nvPr/>
        </p:nvCxnSpPr>
        <p:spPr>
          <a:xfrm>
            <a:off x="4572000" y="589204"/>
            <a:ext cx="1600200" cy="706196"/>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6" name="Straight Arrow Connector 25">
            <a:extLst>
              <a:ext uri="{FF2B5EF4-FFF2-40B4-BE49-F238E27FC236}">
                <a16:creationId xmlns:a16="http://schemas.microsoft.com/office/drawing/2014/main" id="{B70E0124-9B84-41A5-8D84-A66B7838A706}"/>
              </a:ext>
            </a:extLst>
          </p:cNvPr>
          <p:cNvCxnSpPr>
            <a:cxnSpLocks/>
          </p:cNvCxnSpPr>
          <p:nvPr/>
        </p:nvCxnSpPr>
        <p:spPr>
          <a:xfrm flipH="1">
            <a:off x="1159539" y="1828800"/>
            <a:ext cx="1290435" cy="478059"/>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28" name="Straight Arrow Connector 27">
            <a:extLst>
              <a:ext uri="{FF2B5EF4-FFF2-40B4-BE49-F238E27FC236}">
                <a16:creationId xmlns:a16="http://schemas.microsoft.com/office/drawing/2014/main" id="{567A4249-5C59-4416-8A8E-1C35913900AB}"/>
              </a:ext>
            </a:extLst>
          </p:cNvPr>
          <p:cNvCxnSpPr>
            <a:cxnSpLocks/>
          </p:cNvCxnSpPr>
          <p:nvPr/>
        </p:nvCxnSpPr>
        <p:spPr>
          <a:xfrm>
            <a:off x="2449973" y="1832208"/>
            <a:ext cx="1268784"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56" name="Text Box 6">
            <a:extLst>
              <a:ext uri="{FF2B5EF4-FFF2-40B4-BE49-F238E27FC236}">
                <a16:creationId xmlns:a16="http://schemas.microsoft.com/office/drawing/2014/main" id="{557983BD-9D64-49B9-A366-A08663B0451F}"/>
              </a:ext>
            </a:extLst>
          </p:cNvPr>
          <p:cNvSpPr txBox="1">
            <a:spLocks noChangeArrowheads="1"/>
          </p:cNvSpPr>
          <p:nvPr/>
        </p:nvSpPr>
        <p:spPr bwMode="auto">
          <a:xfrm>
            <a:off x="5029200" y="2356376"/>
            <a:ext cx="813043"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r" eaLnBrk="1" hangingPunct="1">
              <a:lnSpc>
                <a:spcPct val="80000"/>
              </a:lnSpc>
              <a:spcBef>
                <a:spcPct val="0"/>
              </a:spcBef>
              <a:buClrTx/>
              <a:buSzTx/>
              <a:buFontTx/>
              <a:buNone/>
            </a:pPr>
            <a:r>
              <a:rPr lang="en-US" altLang="en-US" sz="1800" dirty="0">
                <a:solidFill>
                  <a:schemeClr val="bg1">
                    <a:lumMod val="75000"/>
                  </a:schemeClr>
                </a:solidFill>
              </a:rPr>
              <a:t>‘Push’</a:t>
            </a:r>
          </a:p>
        </p:txBody>
      </p:sp>
      <p:sp>
        <p:nvSpPr>
          <p:cNvPr id="57" name="Text Box 14">
            <a:extLst>
              <a:ext uri="{FF2B5EF4-FFF2-40B4-BE49-F238E27FC236}">
                <a16:creationId xmlns:a16="http://schemas.microsoft.com/office/drawing/2014/main" id="{5DAFA1C1-3A29-4C27-A379-663FDD22E326}"/>
              </a:ext>
            </a:extLst>
          </p:cNvPr>
          <p:cNvSpPr txBox="1">
            <a:spLocks noChangeArrowheads="1"/>
          </p:cNvSpPr>
          <p:nvPr/>
        </p:nvSpPr>
        <p:spPr bwMode="auto">
          <a:xfrm>
            <a:off x="7620000" y="2365901"/>
            <a:ext cx="671979"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t>‘Pull’</a:t>
            </a:r>
          </a:p>
        </p:txBody>
      </p:sp>
      <p:cxnSp>
        <p:nvCxnSpPr>
          <p:cNvPr id="58" name="Straight Arrow Connector 57">
            <a:extLst>
              <a:ext uri="{FF2B5EF4-FFF2-40B4-BE49-F238E27FC236}">
                <a16:creationId xmlns:a16="http://schemas.microsoft.com/office/drawing/2014/main" id="{E874FEE9-46BD-46A3-90A3-DE7CC220FBFF}"/>
              </a:ext>
            </a:extLst>
          </p:cNvPr>
          <p:cNvCxnSpPr>
            <a:cxnSpLocks/>
          </p:cNvCxnSpPr>
          <p:nvPr/>
        </p:nvCxnSpPr>
        <p:spPr>
          <a:xfrm flipH="1">
            <a:off x="5867400" y="1828800"/>
            <a:ext cx="849775"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59" name="Straight Arrow Connector 58">
            <a:extLst>
              <a:ext uri="{FF2B5EF4-FFF2-40B4-BE49-F238E27FC236}">
                <a16:creationId xmlns:a16="http://schemas.microsoft.com/office/drawing/2014/main" id="{C370A4A1-FE96-4E70-B89E-839542A5E241}"/>
              </a:ext>
            </a:extLst>
          </p:cNvPr>
          <p:cNvCxnSpPr>
            <a:cxnSpLocks/>
          </p:cNvCxnSpPr>
          <p:nvPr/>
        </p:nvCxnSpPr>
        <p:spPr>
          <a:xfrm>
            <a:off x="6717173" y="1832208"/>
            <a:ext cx="902827" cy="474047"/>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62" name="Text Box 16">
            <a:extLst>
              <a:ext uri="{FF2B5EF4-FFF2-40B4-BE49-F238E27FC236}">
                <a16:creationId xmlns:a16="http://schemas.microsoft.com/office/drawing/2014/main" id="{33538067-0726-41B0-93FF-357EF00CA62D}"/>
              </a:ext>
            </a:extLst>
          </p:cNvPr>
          <p:cNvSpPr txBox="1">
            <a:spLocks noChangeArrowheads="1"/>
          </p:cNvSpPr>
          <p:nvPr/>
        </p:nvSpPr>
        <p:spPr bwMode="auto">
          <a:xfrm>
            <a:off x="8065437" y="2684785"/>
            <a:ext cx="628698"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b="1" dirty="0"/>
              <a:t>NVG</a:t>
            </a:r>
          </a:p>
        </p:txBody>
      </p:sp>
      <p:sp>
        <p:nvSpPr>
          <p:cNvPr id="70" name="Text Box 21">
            <a:extLst>
              <a:ext uri="{FF2B5EF4-FFF2-40B4-BE49-F238E27FC236}">
                <a16:creationId xmlns:a16="http://schemas.microsoft.com/office/drawing/2014/main" id="{86C32650-BE1F-4CC3-8DB5-0C136D877E6F}"/>
              </a:ext>
            </a:extLst>
          </p:cNvPr>
          <p:cNvSpPr txBox="1">
            <a:spLocks noChangeArrowheads="1"/>
          </p:cNvSpPr>
          <p:nvPr/>
        </p:nvSpPr>
        <p:spPr bwMode="auto">
          <a:xfrm>
            <a:off x="8070534" y="3048000"/>
            <a:ext cx="526106"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a:solidFill>
                  <a:schemeClr val="bg1">
                    <a:lumMod val="75000"/>
                  </a:schemeClr>
                </a:solidFill>
              </a:rPr>
              <a:t>ICE</a:t>
            </a:r>
          </a:p>
        </p:txBody>
      </p:sp>
      <p:sp>
        <p:nvSpPr>
          <p:cNvPr id="75" name="Text Box 45">
            <a:extLst>
              <a:ext uri="{FF2B5EF4-FFF2-40B4-BE49-F238E27FC236}">
                <a16:creationId xmlns:a16="http://schemas.microsoft.com/office/drawing/2014/main" id="{2B6EDA2D-8F55-4DFD-A225-8C03CE6FC7F3}"/>
              </a:ext>
            </a:extLst>
          </p:cNvPr>
          <p:cNvSpPr txBox="1">
            <a:spLocks noChangeArrowheads="1"/>
          </p:cNvSpPr>
          <p:nvPr/>
        </p:nvSpPr>
        <p:spPr bwMode="auto">
          <a:xfrm>
            <a:off x="8073162" y="3810000"/>
            <a:ext cx="1070837" cy="74635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ts val="1700"/>
              </a:lnSpc>
              <a:spcBef>
                <a:spcPct val="0"/>
              </a:spcBef>
              <a:buClrTx/>
              <a:buSzTx/>
              <a:buFontTx/>
              <a:buNone/>
            </a:pPr>
            <a:r>
              <a:rPr lang="en-US" altLang="en-US" sz="1600" dirty="0">
                <a:solidFill>
                  <a:schemeClr val="bg1">
                    <a:lumMod val="75000"/>
                  </a:schemeClr>
                </a:solidFill>
              </a:rPr>
              <a:t>Epithelial/ fibrous ingrowth</a:t>
            </a:r>
          </a:p>
        </p:txBody>
      </p:sp>
      <p:cxnSp>
        <p:nvCxnSpPr>
          <p:cNvPr id="77" name="Straight Connector 76">
            <a:extLst>
              <a:ext uri="{FF2B5EF4-FFF2-40B4-BE49-F238E27FC236}">
                <a16:creationId xmlns:a16="http://schemas.microsoft.com/office/drawing/2014/main" id="{FC090BD7-F2E1-4464-B57B-9CBE5874C89B}"/>
              </a:ext>
            </a:extLst>
          </p:cNvPr>
          <p:cNvCxnSpPr>
            <a:cxnSpLocks/>
          </p:cNvCxnSpPr>
          <p:nvPr/>
        </p:nvCxnSpPr>
        <p:spPr>
          <a:xfrm>
            <a:off x="7873969" y="2674448"/>
            <a:ext cx="7724" cy="128795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8" name="Straight Connector 77">
            <a:extLst>
              <a:ext uri="{FF2B5EF4-FFF2-40B4-BE49-F238E27FC236}">
                <a16:creationId xmlns:a16="http://schemas.microsoft.com/office/drawing/2014/main" id="{B1922ED5-C3D8-43D8-A00D-1D6BC9201DBA}"/>
              </a:ext>
            </a:extLst>
          </p:cNvPr>
          <p:cNvCxnSpPr/>
          <p:nvPr/>
        </p:nvCxnSpPr>
        <p:spPr>
          <a:xfrm flipH="1">
            <a:off x="7873968" y="2840262"/>
            <a:ext cx="24447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9" name="Straight Connector 78">
            <a:extLst>
              <a:ext uri="{FF2B5EF4-FFF2-40B4-BE49-F238E27FC236}">
                <a16:creationId xmlns:a16="http://schemas.microsoft.com/office/drawing/2014/main" id="{77019ED2-6D69-4A60-9D19-D4DB786EA3A0}"/>
              </a:ext>
            </a:extLst>
          </p:cNvPr>
          <p:cNvCxnSpPr/>
          <p:nvPr/>
        </p:nvCxnSpPr>
        <p:spPr>
          <a:xfrm flipH="1">
            <a:off x="7873968" y="3213518"/>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1" name="Straight Connector 80">
            <a:extLst>
              <a:ext uri="{FF2B5EF4-FFF2-40B4-BE49-F238E27FC236}">
                <a16:creationId xmlns:a16="http://schemas.microsoft.com/office/drawing/2014/main" id="{9796A12F-4125-4C05-8EE8-A388740C580D}"/>
              </a:ext>
            </a:extLst>
          </p:cNvPr>
          <p:cNvCxnSpPr/>
          <p:nvPr/>
        </p:nvCxnSpPr>
        <p:spPr>
          <a:xfrm flipH="1">
            <a:off x="7877837" y="3581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3" name="Straight Connector 82">
            <a:extLst>
              <a:ext uri="{FF2B5EF4-FFF2-40B4-BE49-F238E27FC236}">
                <a16:creationId xmlns:a16="http://schemas.microsoft.com/office/drawing/2014/main" id="{7FDC5F4B-9BF0-42AD-B8BB-2F2399BCF1E2}"/>
              </a:ext>
            </a:extLst>
          </p:cNvPr>
          <p:cNvCxnSpPr/>
          <p:nvPr/>
        </p:nvCxnSpPr>
        <p:spPr>
          <a:xfrm flipH="1">
            <a:off x="7881693" y="3962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93" name="Text Box 42">
            <a:extLst>
              <a:ext uri="{FF2B5EF4-FFF2-40B4-BE49-F238E27FC236}">
                <a16:creationId xmlns:a16="http://schemas.microsoft.com/office/drawing/2014/main" id="{53BAB77F-E061-4834-9068-34BDF78AD071}"/>
              </a:ext>
            </a:extLst>
          </p:cNvPr>
          <p:cNvSpPr txBox="1">
            <a:spLocks noChangeArrowheads="1"/>
          </p:cNvSpPr>
          <p:nvPr/>
        </p:nvSpPr>
        <p:spPr bwMode="auto">
          <a:xfrm>
            <a:off x="8111387" y="3429000"/>
            <a:ext cx="856196"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Flat AC</a:t>
            </a:r>
          </a:p>
        </p:txBody>
      </p:sp>
      <p:sp>
        <p:nvSpPr>
          <p:cNvPr id="100" name="Text Box 23">
            <a:extLst>
              <a:ext uri="{FF2B5EF4-FFF2-40B4-BE49-F238E27FC236}">
                <a16:creationId xmlns:a16="http://schemas.microsoft.com/office/drawing/2014/main" id="{D8F2FCFF-2984-4836-B000-9C5601A8EAAA}"/>
              </a:ext>
            </a:extLst>
          </p:cNvPr>
          <p:cNvSpPr txBox="1">
            <a:spLocks noChangeArrowheads="1"/>
          </p:cNvSpPr>
          <p:nvPr/>
        </p:nvSpPr>
        <p:spPr bwMode="auto">
          <a:xfrm>
            <a:off x="5530369" y="2667000"/>
            <a:ext cx="2143536"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Aqueous misdirection</a:t>
            </a:r>
          </a:p>
        </p:txBody>
      </p:sp>
      <p:cxnSp>
        <p:nvCxnSpPr>
          <p:cNvPr id="104" name="Straight Connector 103">
            <a:extLst>
              <a:ext uri="{FF2B5EF4-FFF2-40B4-BE49-F238E27FC236}">
                <a16:creationId xmlns:a16="http://schemas.microsoft.com/office/drawing/2014/main" id="{49D87D4A-E317-4446-9B95-5184CB3968F3}"/>
              </a:ext>
            </a:extLst>
          </p:cNvPr>
          <p:cNvCxnSpPr>
            <a:cxnSpLocks/>
          </p:cNvCxnSpPr>
          <p:nvPr/>
        </p:nvCxnSpPr>
        <p:spPr>
          <a:xfrm flipH="1">
            <a:off x="5316229" y="2667000"/>
            <a:ext cx="7397" cy="25314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5" name="Straight Connector 104">
            <a:extLst>
              <a:ext uri="{FF2B5EF4-FFF2-40B4-BE49-F238E27FC236}">
                <a16:creationId xmlns:a16="http://schemas.microsoft.com/office/drawing/2014/main" id="{F40B6D71-75A8-4A88-864D-00D14C2F710D}"/>
              </a:ext>
            </a:extLst>
          </p:cNvPr>
          <p:cNvCxnSpPr/>
          <p:nvPr/>
        </p:nvCxnSpPr>
        <p:spPr>
          <a:xfrm flipH="1">
            <a:off x="5323624" y="2832814"/>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6" name="Straight Connector 105">
            <a:extLst>
              <a:ext uri="{FF2B5EF4-FFF2-40B4-BE49-F238E27FC236}">
                <a16:creationId xmlns:a16="http://schemas.microsoft.com/office/drawing/2014/main" id="{010BF7B2-AA07-4DCF-822D-E2DB5CC0BF59}"/>
              </a:ext>
            </a:extLst>
          </p:cNvPr>
          <p:cNvCxnSpPr/>
          <p:nvPr/>
        </p:nvCxnSpPr>
        <p:spPr>
          <a:xfrm flipH="1">
            <a:off x="5323624" y="3360065"/>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a:extLst>
              <a:ext uri="{FF2B5EF4-FFF2-40B4-BE49-F238E27FC236}">
                <a16:creationId xmlns:a16="http://schemas.microsoft.com/office/drawing/2014/main" id="{BAC8035C-3999-4C31-93CD-6C0D2ADEB73B}"/>
              </a:ext>
            </a:extLst>
          </p:cNvPr>
          <p:cNvCxnSpPr/>
          <p:nvPr/>
        </p:nvCxnSpPr>
        <p:spPr>
          <a:xfrm flipH="1">
            <a:off x="5323536" y="3786938"/>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8" name="Straight Connector 107">
            <a:extLst>
              <a:ext uri="{FF2B5EF4-FFF2-40B4-BE49-F238E27FC236}">
                <a16:creationId xmlns:a16="http://schemas.microsoft.com/office/drawing/2014/main" id="{DB64CAEE-69B4-426A-8A5B-D1269DBF0F66}"/>
              </a:ext>
            </a:extLst>
          </p:cNvPr>
          <p:cNvCxnSpPr/>
          <p:nvPr/>
        </p:nvCxnSpPr>
        <p:spPr>
          <a:xfrm flipH="1">
            <a:off x="5327493" y="4249152"/>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12" name="Straight Connector 111">
            <a:extLst>
              <a:ext uri="{FF2B5EF4-FFF2-40B4-BE49-F238E27FC236}">
                <a16:creationId xmlns:a16="http://schemas.microsoft.com/office/drawing/2014/main" id="{99A16C30-4BE4-48E5-8B65-0C5F3039B8DC}"/>
              </a:ext>
            </a:extLst>
          </p:cNvPr>
          <p:cNvCxnSpPr/>
          <p:nvPr/>
        </p:nvCxnSpPr>
        <p:spPr>
          <a:xfrm flipH="1">
            <a:off x="5333455" y="51816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13" name="Text Box 42">
            <a:extLst>
              <a:ext uri="{FF2B5EF4-FFF2-40B4-BE49-F238E27FC236}">
                <a16:creationId xmlns:a16="http://schemas.microsoft.com/office/drawing/2014/main" id="{056DFFD9-3CA2-42E7-90FE-4F14522E3504}"/>
              </a:ext>
            </a:extLst>
          </p:cNvPr>
          <p:cNvSpPr txBox="1">
            <a:spLocks noChangeArrowheads="1"/>
          </p:cNvSpPr>
          <p:nvPr/>
        </p:nvSpPr>
        <p:spPr bwMode="auto">
          <a:xfrm>
            <a:off x="5533954" y="3623846"/>
            <a:ext cx="1563248"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Retinal surgery</a:t>
            </a:r>
          </a:p>
        </p:txBody>
      </p:sp>
      <p:sp>
        <p:nvSpPr>
          <p:cNvPr id="118" name="Text Box 47">
            <a:extLst>
              <a:ext uri="{FF2B5EF4-FFF2-40B4-BE49-F238E27FC236}">
                <a16:creationId xmlns:a16="http://schemas.microsoft.com/office/drawing/2014/main" id="{3F59D898-ECAD-49F0-9425-2A1BC8DDA7B5}"/>
              </a:ext>
            </a:extLst>
          </p:cNvPr>
          <p:cNvSpPr txBox="1">
            <a:spLocks noChangeArrowheads="1"/>
          </p:cNvSpPr>
          <p:nvPr/>
        </p:nvSpPr>
        <p:spPr bwMode="auto">
          <a:xfrm>
            <a:off x="5523688" y="4538246"/>
            <a:ext cx="1414170"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Drug-induced</a:t>
            </a:r>
          </a:p>
        </p:txBody>
      </p:sp>
      <p:sp>
        <p:nvSpPr>
          <p:cNvPr id="16" name="TextBox 15">
            <a:extLst>
              <a:ext uri="{FF2B5EF4-FFF2-40B4-BE49-F238E27FC236}">
                <a16:creationId xmlns:a16="http://schemas.microsoft.com/office/drawing/2014/main" id="{984E008D-FBBA-42B4-940E-EA26772E0161}"/>
              </a:ext>
            </a:extLst>
          </p:cNvPr>
          <p:cNvSpPr txBox="1"/>
          <p:nvPr/>
        </p:nvSpPr>
        <p:spPr>
          <a:xfrm>
            <a:off x="6230528" y="5257800"/>
            <a:ext cx="1326004" cy="369332"/>
          </a:xfrm>
          <a:prstGeom prst="rect">
            <a:avLst/>
          </a:prstGeom>
          <a:noFill/>
        </p:spPr>
        <p:txBody>
          <a:bodyPr wrap="none" rtlCol="0">
            <a:spAutoFit/>
          </a:bodyPr>
          <a:lstStyle/>
          <a:p>
            <a:pPr algn="ctr"/>
            <a:r>
              <a:rPr lang="en-US" dirty="0">
                <a:solidFill>
                  <a:schemeClr val="bg1">
                    <a:lumMod val="75000"/>
                  </a:schemeClr>
                </a:solidFill>
              </a:rPr>
              <a:t>Both/Either</a:t>
            </a:r>
          </a:p>
        </p:txBody>
      </p:sp>
      <p:cxnSp>
        <p:nvCxnSpPr>
          <p:cNvPr id="125" name="Straight Connector 124">
            <a:extLst>
              <a:ext uri="{FF2B5EF4-FFF2-40B4-BE49-F238E27FC236}">
                <a16:creationId xmlns:a16="http://schemas.microsoft.com/office/drawing/2014/main" id="{01138141-D318-4ED7-A7FE-D8F2155CE890}"/>
              </a:ext>
            </a:extLst>
          </p:cNvPr>
          <p:cNvCxnSpPr/>
          <p:nvPr/>
        </p:nvCxnSpPr>
        <p:spPr>
          <a:xfrm flipH="1">
            <a:off x="5334000" y="4724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52" name="Text Box 47">
            <a:extLst>
              <a:ext uri="{FF2B5EF4-FFF2-40B4-BE49-F238E27FC236}">
                <a16:creationId xmlns:a16="http://schemas.microsoft.com/office/drawing/2014/main" id="{E3578916-9804-473C-8F06-D4FA0BCEDFD0}"/>
              </a:ext>
            </a:extLst>
          </p:cNvPr>
          <p:cNvSpPr txBox="1">
            <a:spLocks noChangeArrowheads="1"/>
          </p:cNvSpPr>
          <p:nvPr/>
        </p:nvSpPr>
        <p:spPr bwMode="auto">
          <a:xfrm>
            <a:off x="5543446" y="4055146"/>
            <a:ext cx="1619354"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err="1">
                <a:solidFill>
                  <a:schemeClr val="bg1">
                    <a:lumMod val="75000"/>
                  </a:schemeClr>
                </a:solidFill>
              </a:rPr>
              <a:t>Nanophthalmos</a:t>
            </a:r>
            <a:endParaRPr lang="en-US" altLang="en-US" sz="1600" dirty="0">
              <a:solidFill>
                <a:schemeClr val="bg1">
                  <a:lumMod val="75000"/>
                </a:schemeClr>
              </a:solidFill>
            </a:endParaRPr>
          </a:p>
        </p:txBody>
      </p:sp>
      <p:sp>
        <p:nvSpPr>
          <p:cNvPr id="53" name="Text Box 45">
            <a:extLst>
              <a:ext uri="{FF2B5EF4-FFF2-40B4-BE49-F238E27FC236}">
                <a16:creationId xmlns:a16="http://schemas.microsoft.com/office/drawing/2014/main" id="{57D1A14F-68FE-47D2-983C-1A879D66A9DC}"/>
              </a:ext>
            </a:extLst>
          </p:cNvPr>
          <p:cNvSpPr txBox="1">
            <a:spLocks noChangeArrowheads="1"/>
          </p:cNvSpPr>
          <p:nvPr/>
        </p:nvSpPr>
        <p:spPr bwMode="auto">
          <a:xfrm>
            <a:off x="5523688" y="5013493"/>
            <a:ext cx="582211"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PFV</a:t>
            </a:r>
          </a:p>
        </p:txBody>
      </p:sp>
      <p:sp>
        <p:nvSpPr>
          <p:cNvPr id="54" name="Text Box 42">
            <a:extLst>
              <a:ext uri="{FF2B5EF4-FFF2-40B4-BE49-F238E27FC236}">
                <a16:creationId xmlns:a16="http://schemas.microsoft.com/office/drawing/2014/main" id="{E1E37D2C-2C52-446B-843B-01E64990D3EC}"/>
              </a:ext>
            </a:extLst>
          </p:cNvPr>
          <p:cNvSpPr txBox="1">
            <a:spLocks noChangeArrowheads="1"/>
          </p:cNvSpPr>
          <p:nvPr/>
        </p:nvSpPr>
        <p:spPr bwMode="auto">
          <a:xfrm>
            <a:off x="5551406" y="3192546"/>
            <a:ext cx="2276072"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ERD/choroidal effusion</a:t>
            </a:r>
          </a:p>
        </p:txBody>
      </p:sp>
      <p:sp>
        <p:nvSpPr>
          <p:cNvPr id="3" name="Oval 2">
            <a:extLst>
              <a:ext uri="{FF2B5EF4-FFF2-40B4-BE49-F238E27FC236}">
                <a16:creationId xmlns:a16="http://schemas.microsoft.com/office/drawing/2014/main" id="{7D027388-F860-4250-9D31-41DB5EB864E5}"/>
              </a:ext>
            </a:extLst>
          </p:cNvPr>
          <p:cNvSpPr/>
          <p:nvPr/>
        </p:nvSpPr>
        <p:spPr>
          <a:xfrm>
            <a:off x="8034589" y="2679833"/>
            <a:ext cx="671979" cy="338554"/>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TextBox 45">
            <a:extLst>
              <a:ext uri="{FF2B5EF4-FFF2-40B4-BE49-F238E27FC236}">
                <a16:creationId xmlns:a16="http://schemas.microsoft.com/office/drawing/2014/main" id="{404AE9CF-785E-4964-AF50-F6F095A7E65B}"/>
              </a:ext>
            </a:extLst>
          </p:cNvPr>
          <p:cNvSpPr txBox="1"/>
          <p:nvPr/>
        </p:nvSpPr>
        <p:spPr>
          <a:xfrm>
            <a:off x="609600" y="1554063"/>
            <a:ext cx="7034674" cy="4770537"/>
          </a:xfrm>
          <a:prstGeom prst="rect">
            <a:avLst/>
          </a:prstGeom>
          <a:solidFill>
            <a:schemeClr val="accent1">
              <a:lumMod val="40000"/>
              <a:lumOff val="60000"/>
            </a:schemeClr>
          </a:solidFill>
        </p:spPr>
        <p:txBody>
          <a:bodyPr wrap="square" rtlCol="0">
            <a:spAutoFit/>
          </a:bodyPr>
          <a:lstStyle/>
          <a:p>
            <a:r>
              <a:rPr lang="en-US" sz="1600" i="1" dirty="0">
                <a:solidFill>
                  <a:srgbClr val="0000FF"/>
                </a:solidFill>
              </a:rPr>
              <a:t>Neovascularization of what structure causes neovascular glaucoma (NVG)?</a:t>
            </a:r>
          </a:p>
          <a:p>
            <a:r>
              <a:rPr lang="en-US" sz="1600" dirty="0">
                <a:solidFill>
                  <a:srgbClr val="0000FF"/>
                </a:solidFill>
              </a:rPr>
              <a:t>Neovascularization of the angle (NVA) </a:t>
            </a:r>
          </a:p>
          <a:p>
            <a:endParaRPr lang="en-US" sz="1600" dirty="0">
              <a:solidFill>
                <a:srgbClr val="0000FF"/>
              </a:solidFill>
            </a:endParaRPr>
          </a:p>
          <a:p>
            <a:r>
              <a:rPr lang="en-US" sz="1600" i="1" dirty="0">
                <a:solidFill>
                  <a:srgbClr val="0000FF"/>
                </a:solidFill>
              </a:rPr>
              <a:t>How does NVA lead to angle-closure glaucoma?</a:t>
            </a:r>
            <a:endParaRPr lang="en-US" sz="1600" i="1" dirty="0">
              <a:solidFill>
                <a:schemeClr val="accent1">
                  <a:lumMod val="40000"/>
                  <a:lumOff val="60000"/>
                </a:schemeClr>
              </a:solidFill>
            </a:endParaRPr>
          </a:p>
          <a:p>
            <a:r>
              <a:rPr lang="en-US" sz="1600" dirty="0">
                <a:solidFill>
                  <a:schemeClr val="accent1">
                    <a:lumMod val="40000"/>
                    <a:lumOff val="60000"/>
                  </a:schemeClr>
                </a:solidFill>
              </a:rPr>
              <a:t>The NVA vessels don’t ride solo; rather, they are accompanied by contractile elements (</a:t>
            </a:r>
            <a:r>
              <a:rPr lang="en-US" sz="1600" dirty="0" err="1">
                <a:solidFill>
                  <a:schemeClr val="accent1">
                    <a:lumMod val="40000"/>
                    <a:lumOff val="60000"/>
                  </a:schemeClr>
                </a:solidFill>
              </a:rPr>
              <a:t>eg</a:t>
            </a:r>
            <a:r>
              <a:rPr lang="en-US" sz="1600" dirty="0">
                <a:solidFill>
                  <a:schemeClr val="accent1">
                    <a:lumMod val="40000"/>
                    <a:lumOff val="60000"/>
                  </a:schemeClr>
                </a:solidFill>
              </a:rPr>
              <a:t>, fibroblasts). Along with the neo vessels, these elements will establish a network that crosses from the peripheral iris to the peripheral cornea. Once established, contractile elements </a:t>
            </a:r>
            <a:r>
              <a:rPr lang="en-US" sz="1600" dirty="0" err="1">
                <a:solidFill>
                  <a:schemeClr val="accent1">
                    <a:lumMod val="40000"/>
                    <a:lumOff val="60000"/>
                  </a:schemeClr>
                </a:solidFill>
              </a:rPr>
              <a:t>gonna</a:t>
            </a:r>
            <a:r>
              <a:rPr lang="en-US" sz="1600" dirty="0">
                <a:solidFill>
                  <a:schemeClr val="accent1">
                    <a:lumMod val="40000"/>
                    <a:lumOff val="60000"/>
                  </a:schemeClr>
                </a:solidFill>
              </a:rPr>
              <a:t> contract, and when they do, they pull the iris up against the angle, rendering it closed. </a:t>
            </a:r>
          </a:p>
          <a:p>
            <a:r>
              <a:rPr lang="en-US" sz="1600" i="1" dirty="0">
                <a:solidFill>
                  <a:schemeClr val="accent1">
                    <a:lumMod val="40000"/>
                    <a:lumOff val="60000"/>
                  </a:schemeClr>
                </a:solidFill>
              </a:rPr>
              <a:t> </a:t>
            </a:r>
          </a:p>
          <a:p>
            <a:r>
              <a:rPr lang="en-US" sz="1600" i="1" dirty="0">
                <a:solidFill>
                  <a:schemeClr val="accent1">
                    <a:lumMod val="40000"/>
                    <a:lumOff val="60000"/>
                  </a:schemeClr>
                </a:solidFill>
              </a:rPr>
              <a:t>What two-word phrase (</a:t>
            </a:r>
            <a:r>
              <a:rPr lang="en-US" sz="1600" b="1" dirty="0">
                <a:solidFill>
                  <a:schemeClr val="accent1">
                    <a:lumMod val="40000"/>
                    <a:lumOff val="60000"/>
                  </a:schemeClr>
                </a:solidFill>
              </a:rPr>
              <a:t>not</a:t>
            </a:r>
            <a:r>
              <a:rPr lang="en-US" sz="1600" i="1" dirty="0">
                <a:solidFill>
                  <a:schemeClr val="accent1">
                    <a:lumMod val="40000"/>
                    <a:lumOff val="60000"/>
                  </a:schemeClr>
                </a:solidFill>
              </a:rPr>
              <a:t> ‘diabetic retinopathy’--think more generally) describes the fundamental cause of most cases of NVG?</a:t>
            </a:r>
          </a:p>
          <a:p>
            <a:r>
              <a:rPr lang="en-US" sz="1600" dirty="0">
                <a:solidFill>
                  <a:schemeClr val="accent1">
                    <a:lumMod val="40000"/>
                    <a:lumOff val="60000"/>
                  </a:schemeClr>
                </a:solidFill>
              </a:rPr>
              <a:t>‘Retinal ischemia’</a:t>
            </a:r>
          </a:p>
          <a:p>
            <a:endParaRPr lang="en-US" sz="1600" dirty="0">
              <a:solidFill>
                <a:schemeClr val="accent1">
                  <a:lumMod val="40000"/>
                  <a:lumOff val="60000"/>
                </a:schemeClr>
              </a:solidFill>
            </a:endParaRPr>
          </a:p>
          <a:p>
            <a:r>
              <a:rPr lang="en-US" sz="1600" i="1" dirty="0">
                <a:solidFill>
                  <a:schemeClr val="accent1">
                    <a:lumMod val="40000"/>
                    <a:lumOff val="60000"/>
                  </a:schemeClr>
                </a:solidFill>
              </a:rPr>
              <a:t>How does retinal ischemia lead to NVI and NVA? </a:t>
            </a:r>
          </a:p>
          <a:p>
            <a:r>
              <a:rPr lang="en-US" sz="1600" dirty="0">
                <a:solidFill>
                  <a:schemeClr val="accent1">
                    <a:lumMod val="40000"/>
                    <a:lumOff val="60000"/>
                  </a:schemeClr>
                </a:solidFill>
              </a:rPr>
              <a:t>In a desperate attempt to acquire the oxygen they’re lacking, the ischemic retinal cells release the signaling molecule  </a:t>
            </a:r>
            <a:r>
              <a:rPr lang="en-US" sz="1600" b="1" dirty="0">
                <a:solidFill>
                  <a:schemeClr val="accent1">
                    <a:lumMod val="40000"/>
                    <a:lumOff val="60000"/>
                  </a:schemeClr>
                </a:solidFill>
              </a:rPr>
              <a:t>VEGF</a:t>
            </a:r>
            <a:r>
              <a:rPr lang="en-US" sz="1600" dirty="0">
                <a:solidFill>
                  <a:schemeClr val="accent1">
                    <a:lumMod val="40000"/>
                    <a:lumOff val="60000"/>
                  </a:schemeClr>
                </a:solidFill>
              </a:rPr>
              <a:t> , a potent inducer of new blood vessel formation. This VEGF diffuses from the vitreous cavity into the anterior segment, where it induces the NVI/NVA process.</a:t>
            </a:r>
          </a:p>
        </p:txBody>
      </p:sp>
    </p:spTree>
    <p:extLst>
      <p:ext uri="{BB962C8B-B14F-4D97-AF65-F5344CB8AC3E}">
        <p14:creationId xmlns:p14="http://schemas.microsoft.com/office/powerpoint/2010/main" val="3946943004"/>
      </p:ext>
    </p:extLst>
  </p:cSld>
  <p:clrMapOvr>
    <a:masterClrMapping/>
  </p:clrMapOvr>
</p:sld>
</file>

<file path=ppt/slides/slide2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Straight Arrow Connector 12">
            <a:extLst>
              <a:ext uri="{FF2B5EF4-FFF2-40B4-BE49-F238E27FC236}">
                <a16:creationId xmlns:a16="http://schemas.microsoft.com/office/drawing/2014/main" id="{A6DE2085-829C-480C-9216-69D6039C0A37}"/>
              </a:ext>
            </a:extLst>
          </p:cNvPr>
          <p:cNvCxnSpPr>
            <a:cxnSpLocks/>
          </p:cNvCxnSpPr>
          <p:nvPr/>
        </p:nvCxnSpPr>
        <p:spPr>
          <a:xfrm>
            <a:off x="6717173" y="1828800"/>
            <a:ext cx="0" cy="3462754"/>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43014" name="Text Box 6"/>
          <p:cNvSpPr txBox="1">
            <a:spLocks noChangeArrowheads="1"/>
          </p:cNvSpPr>
          <p:nvPr/>
        </p:nvSpPr>
        <p:spPr bwMode="auto">
          <a:xfrm>
            <a:off x="533400" y="2356376"/>
            <a:ext cx="1005403"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Lens-</a:t>
            </a:r>
          </a:p>
          <a:p>
            <a:pPr algn="ctr" eaLnBrk="1" hangingPunct="1">
              <a:lnSpc>
                <a:spcPct val="80000"/>
              </a:lnSpc>
              <a:spcBef>
                <a:spcPct val="0"/>
              </a:spcBef>
              <a:buClrTx/>
              <a:buSzTx/>
              <a:buFontTx/>
              <a:buNone/>
            </a:pPr>
            <a:r>
              <a:rPr lang="en-US" altLang="en-US" sz="1800" dirty="0">
                <a:solidFill>
                  <a:schemeClr val="bg1">
                    <a:lumMod val="75000"/>
                  </a:schemeClr>
                </a:solidFill>
              </a:rPr>
              <a:t>Induced</a:t>
            </a:r>
          </a:p>
        </p:txBody>
      </p:sp>
      <p:sp>
        <p:nvSpPr>
          <p:cNvPr id="43017" name="Text Box 14"/>
          <p:cNvSpPr txBox="1">
            <a:spLocks noChangeArrowheads="1"/>
          </p:cNvSpPr>
          <p:nvPr/>
        </p:nvSpPr>
        <p:spPr bwMode="auto">
          <a:xfrm>
            <a:off x="3026498" y="2365901"/>
            <a:ext cx="1633781"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Aphakic/</a:t>
            </a:r>
          </a:p>
          <a:p>
            <a:pPr algn="ctr" eaLnBrk="1" hangingPunct="1">
              <a:lnSpc>
                <a:spcPct val="80000"/>
              </a:lnSpc>
              <a:spcBef>
                <a:spcPct val="0"/>
              </a:spcBef>
              <a:buClrTx/>
              <a:buSzTx/>
              <a:buFontTx/>
              <a:buNone/>
            </a:pPr>
            <a:r>
              <a:rPr lang="en-US" altLang="en-US" sz="1800" dirty="0" err="1">
                <a:solidFill>
                  <a:schemeClr val="bg1">
                    <a:lumMod val="75000"/>
                  </a:schemeClr>
                </a:solidFill>
              </a:rPr>
              <a:t>Pseudophakic</a:t>
            </a:r>
            <a:endParaRPr lang="en-US" altLang="en-US" sz="1800" dirty="0">
              <a:solidFill>
                <a:schemeClr val="bg1">
                  <a:lumMod val="75000"/>
                </a:schemeClr>
              </a:solidFill>
            </a:endParaRPr>
          </a:p>
        </p:txBody>
      </p:sp>
      <p:sp>
        <p:nvSpPr>
          <p:cNvPr id="43031" name="Text Box 35"/>
          <p:cNvSpPr txBox="1">
            <a:spLocks noChangeArrowheads="1"/>
          </p:cNvSpPr>
          <p:nvPr/>
        </p:nvSpPr>
        <p:spPr bwMode="auto">
          <a:xfrm>
            <a:off x="1190847" y="1295400"/>
            <a:ext cx="2473754"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solidFill>
                  <a:schemeClr val="bg1">
                    <a:lumMod val="75000"/>
                  </a:schemeClr>
                </a:solidFill>
              </a:rPr>
              <a:t>w/ Pupillary Block</a:t>
            </a:r>
          </a:p>
        </p:txBody>
      </p:sp>
      <p:sp>
        <p:nvSpPr>
          <p:cNvPr id="43032" name="Text Box 36"/>
          <p:cNvSpPr txBox="1">
            <a:spLocks noChangeArrowheads="1"/>
          </p:cNvSpPr>
          <p:nvPr/>
        </p:nvSpPr>
        <p:spPr bwMode="auto">
          <a:xfrm>
            <a:off x="5181600" y="1295400"/>
            <a:ext cx="2630848"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t>w/o Pupillary Block</a:t>
            </a:r>
          </a:p>
        </p:txBody>
      </p:sp>
      <p:sp>
        <p:nvSpPr>
          <p:cNvPr id="49" name="Rectangle 2">
            <a:extLst>
              <a:ext uri="{FF2B5EF4-FFF2-40B4-BE49-F238E27FC236}">
                <a16:creationId xmlns:a16="http://schemas.microsoft.com/office/drawing/2014/main" id="{240EE5BF-F7D2-4FC8-A5DD-F6B5423153C6}"/>
              </a:ext>
            </a:extLst>
          </p:cNvPr>
          <p:cNvSpPr>
            <a:spLocks noGrp="1" noChangeArrowheads="1"/>
          </p:cNvSpPr>
          <p:nvPr>
            <p:ph type="title"/>
          </p:nvPr>
        </p:nvSpPr>
        <p:spPr>
          <a:xfrm>
            <a:off x="457200" y="304800"/>
            <a:ext cx="7543800" cy="563562"/>
          </a:xfrm>
        </p:spPr>
        <p:txBody>
          <a:bodyPr/>
          <a:lstStyle/>
          <a:p>
            <a:pPr eaLnBrk="1" hangingPunct="1"/>
            <a:r>
              <a:rPr lang="en-US" altLang="en-US" sz="3500" dirty="0"/>
              <a:t>A</a:t>
            </a:r>
          </a:p>
        </p:txBody>
      </p:sp>
      <p:sp>
        <p:nvSpPr>
          <p:cNvPr id="50" name="TextBox 49">
            <a:extLst>
              <a:ext uri="{FF2B5EF4-FFF2-40B4-BE49-F238E27FC236}">
                <a16:creationId xmlns:a16="http://schemas.microsoft.com/office/drawing/2014/main" id="{CF426230-46C8-405C-9015-99EF57762A2E}"/>
              </a:ext>
            </a:extLst>
          </p:cNvPr>
          <p:cNvSpPr txBox="1"/>
          <p:nvPr/>
        </p:nvSpPr>
        <p:spPr>
          <a:xfrm>
            <a:off x="2259496" y="189094"/>
            <a:ext cx="4607480" cy="400110"/>
          </a:xfrm>
          <a:prstGeom prst="rect">
            <a:avLst/>
          </a:prstGeom>
          <a:solidFill>
            <a:schemeClr val="accent1">
              <a:lumMod val="60000"/>
              <a:lumOff val="40000"/>
            </a:schemeClr>
          </a:solidFill>
        </p:spPr>
        <p:txBody>
          <a:bodyPr wrap="none" rtlCol="0">
            <a:spAutoFit/>
          </a:bodyPr>
          <a:lstStyle/>
          <a:p>
            <a:pPr algn="ctr"/>
            <a:r>
              <a:rPr lang="en-US" sz="2000" b="1" dirty="0"/>
              <a:t>Secondary Angle Closure Glaucoma</a:t>
            </a:r>
          </a:p>
        </p:txBody>
      </p:sp>
      <p:sp>
        <p:nvSpPr>
          <p:cNvPr id="2" name="TextBox 1">
            <a:extLst>
              <a:ext uri="{FF2B5EF4-FFF2-40B4-BE49-F238E27FC236}">
                <a16:creationId xmlns:a16="http://schemas.microsoft.com/office/drawing/2014/main" id="{A7E30BEC-923B-4C9A-A856-BDD0D882F6B8}"/>
              </a:ext>
            </a:extLst>
          </p:cNvPr>
          <p:cNvSpPr txBox="1"/>
          <p:nvPr/>
        </p:nvSpPr>
        <p:spPr>
          <a:xfrm>
            <a:off x="887305" y="2844119"/>
            <a:ext cx="1494320" cy="338554"/>
          </a:xfrm>
          <a:prstGeom prst="rect">
            <a:avLst/>
          </a:prstGeom>
          <a:noFill/>
        </p:spPr>
        <p:txBody>
          <a:bodyPr wrap="none" rtlCol="0">
            <a:spAutoFit/>
          </a:bodyPr>
          <a:lstStyle/>
          <a:p>
            <a:r>
              <a:rPr lang="en-US" sz="1600" dirty="0" err="1">
                <a:solidFill>
                  <a:schemeClr val="bg1">
                    <a:lumMod val="75000"/>
                  </a:schemeClr>
                </a:solidFill>
              </a:rPr>
              <a:t>Phacomorphic</a:t>
            </a:r>
            <a:endParaRPr lang="en-US" sz="1600" dirty="0">
              <a:solidFill>
                <a:schemeClr val="bg1">
                  <a:lumMod val="75000"/>
                </a:schemeClr>
              </a:solidFill>
            </a:endParaRPr>
          </a:p>
        </p:txBody>
      </p:sp>
      <p:sp>
        <p:nvSpPr>
          <p:cNvPr id="51" name="TextBox 50">
            <a:extLst>
              <a:ext uri="{FF2B5EF4-FFF2-40B4-BE49-F238E27FC236}">
                <a16:creationId xmlns:a16="http://schemas.microsoft.com/office/drawing/2014/main" id="{156069D4-340B-4160-A336-EBF73557CEE0}"/>
              </a:ext>
            </a:extLst>
          </p:cNvPr>
          <p:cNvSpPr txBox="1"/>
          <p:nvPr/>
        </p:nvSpPr>
        <p:spPr>
          <a:xfrm>
            <a:off x="884725" y="3175578"/>
            <a:ext cx="1402948" cy="338554"/>
          </a:xfrm>
          <a:prstGeom prst="rect">
            <a:avLst/>
          </a:prstGeom>
          <a:noFill/>
        </p:spPr>
        <p:txBody>
          <a:bodyPr wrap="none" rtlCol="0">
            <a:spAutoFit/>
          </a:bodyPr>
          <a:lstStyle/>
          <a:p>
            <a:r>
              <a:rPr lang="en-US" sz="1600" dirty="0">
                <a:solidFill>
                  <a:schemeClr val="bg1">
                    <a:lumMod val="75000"/>
                  </a:schemeClr>
                </a:solidFill>
              </a:rPr>
              <a:t>Ectopia </a:t>
            </a:r>
            <a:r>
              <a:rPr lang="en-US" sz="1600" dirty="0" err="1">
                <a:solidFill>
                  <a:schemeClr val="bg1">
                    <a:lumMod val="75000"/>
                  </a:schemeClr>
                </a:solidFill>
              </a:rPr>
              <a:t>lentis</a:t>
            </a:r>
            <a:endParaRPr lang="en-US" sz="1600" dirty="0">
              <a:solidFill>
                <a:schemeClr val="bg1">
                  <a:lumMod val="75000"/>
                </a:schemeClr>
              </a:solidFill>
            </a:endParaRPr>
          </a:p>
        </p:txBody>
      </p:sp>
      <p:cxnSp>
        <p:nvCxnSpPr>
          <p:cNvPr id="71" name="Straight Connector 70">
            <a:extLst>
              <a:ext uri="{FF2B5EF4-FFF2-40B4-BE49-F238E27FC236}">
                <a16:creationId xmlns:a16="http://schemas.microsoft.com/office/drawing/2014/main" id="{C104938D-BA8D-4E39-9D5F-9EE2012F2F3C}"/>
              </a:ext>
            </a:extLst>
          </p:cNvPr>
          <p:cNvCxnSpPr>
            <a:cxnSpLocks/>
          </p:cNvCxnSpPr>
          <p:nvPr/>
        </p:nvCxnSpPr>
        <p:spPr>
          <a:xfrm flipH="1">
            <a:off x="762665" y="3023488"/>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2A7E4E40-472F-4E50-8A7A-45C10FDD7171}"/>
              </a:ext>
            </a:extLst>
          </p:cNvPr>
          <p:cNvCxnSpPr>
            <a:cxnSpLocks/>
          </p:cNvCxnSpPr>
          <p:nvPr/>
        </p:nvCxnSpPr>
        <p:spPr>
          <a:xfrm flipH="1">
            <a:off x="762665" y="3347853"/>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C3924889-45B9-4383-9C9E-48F0A9C27AD8}"/>
              </a:ext>
            </a:extLst>
          </p:cNvPr>
          <p:cNvCxnSpPr>
            <a:cxnSpLocks/>
          </p:cNvCxnSpPr>
          <p:nvPr/>
        </p:nvCxnSpPr>
        <p:spPr>
          <a:xfrm flipH="1">
            <a:off x="748719" y="2838976"/>
            <a:ext cx="13947" cy="5088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 name="Straight Arrow Connector 5">
            <a:extLst>
              <a:ext uri="{FF2B5EF4-FFF2-40B4-BE49-F238E27FC236}">
                <a16:creationId xmlns:a16="http://schemas.microsoft.com/office/drawing/2014/main" id="{A3439F0C-5143-461F-8F3C-2E830785DEFC}"/>
              </a:ext>
            </a:extLst>
          </p:cNvPr>
          <p:cNvCxnSpPr>
            <a:stCxn id="50" idx="2"/>
          </p:cNvCxnSpPr>
          <p:nvPr/>
        </p:nvCxnSpPr>
        <p:spPr>
          <a:xfrm flipH="1">
            <a:off x="2971800" y="589204"/>
            <a:ext cx="1591436" cy="706196"/>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0" name="Straight Arrow Connector 9">
            <a:extLst>
              <a:ext uri="{FF2B5EF4-FFF2-40B4-BE49-F238E27FC236}">
                <a16:creationId xmlns:a16="http://schemas.microsoft.com/office/drawing/2014/main" id="{84DC796E-F6ED-4FBB-82D2-A260F480BF8A}"/>
              </a:ext>
            </a:extLst>
          </p:cNvPr>
          <p:cNvCxnSpPr>
            <a:cxnSpLocks/>
          </p:cNvCxnSpPr>
          <p:nvPr/>
        </p:nvCxnSpPr>
        <p:spPr>
          <a:xfrm>
            <a:off x="4572000" y="589204"/>
            <a:ext cx="1600200" cy="706196"/>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6" name="Straight Arrow Connector 25">
            <a:extLst>
              <a:ext uri="{FF2B5EF4-FFF2-40B4-BE49-F238E27FC236}">
                <a16:creationId xmlns:a16="http://schemas.microsoft.com/office/drawing/2014/main" id="{B70E0124-9B84-41A5-8D84-A66B7838A706}"/>
              </a:ext>
            </a:extLst>
          </p:cNvPr>
          <p:cNvCxnSpPr>
            <a:cxnSpLocks/>
          </p:cNvCxnSpPr>
          <p:nvPr/>
        </p:nvCxnSpPr>
        <p:spPr>
          <a:xfrm flipH="1">
            <a:off x="1159539" y="1828800"/>
            <a:ext cx="1290435" cy="478059"/>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28" name="Straight Arrow Connector 27">
            <a:extLst>
              <a:ext uri="{FF2B5EF4-FFF2-40B4-BE49-F238E27FC236}">
                <a16:creationId xmlns:a16="http://schemas.microsoft.com/office/drawing/2014/main" id="{567A4249-5C59-4416-8A8E-1C35913900AB}"/>
              </a:ext>
            </a:extLst>
          </p:cNvPr>
          <p:cNvCxnSpPr>
            <a:cxnSpLocks/>
          </p:cNvCxnSpPr>
          <p:nvPr/>
        </p:nvCxnSpPr>
        <p:spPr>
          <a:xfrm>
            <a:off x="2449973" y="1832208"/>
            <a:ext cx="1268784"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56" name="Text Box 6">
            <a:extLst>
              <a:ext uri="{FF2B5EF4-FFF2-40B4-BE49-F238E27FC236}">
                <a16:creationId xmlns:a16="http://schemas.microsoft.com/office/drawing/2014/main" id="{557983BD-9D64-49B9-A366-A08663B0451F}"/>
              </a:ext>
            </a:extLst>
          </p:cNvPr>
          <p:cNvSpPr txBox="1">
            <a:spLocks noChangeArrowheads="1"/>
          </p:cNvSpPr>
          <p:nvPr/>
        </p:nvSpPr>
        <p:spPr bwMode="auto">
          <a:xfrm>
            <a:off x="5029200" y="2356376"/>
            <a:ext cx="813043"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r" eaLnBrk="1" hangingPunct="1">
              <a:lnSpc>
                <a:spcPct val="80000"/>
              </a:lnSpc>
              <a:spcBef>
                <a:spcPct val="0"/>
              </a:spcBef>
              <a:buClrTx/>
              <a:buSzTx/>
              <a:buFontTx/>
              <a:buNone/>
            </a:pPr>
            <a:r>
              <a:rPr lang="en-US" altLang="en-US" sz="1800" dirty="0">
                <a:solidFill>
                  <a:schemeClr val="bg1">
                    <a:lumMod val="75000"/>
                  </a:schemeClr>
                </a:solidFill>
              </a:rPr>
              <a:t>‘Push’</a:t>
            </a:r>
          </a:p>
        </p:txBody>
      </p:sp>
      <p:sp>
        <p:nvSpPr>
          <p:cNvPr id="57" name="Text Box 14">
            <a:extLst>
              <a:ext uri="{FF2B5EF4-FFF2-40B4-BE49-F238E27FC236}">
                <a16:creationId xmlns:a16="http://schemas.microsoft.com/office/drawing/2014/main" id="{5DAFA1C1-3A29-4C27-A379-663FDD22E326}"/>
              </a:ext>
            </a:extLst>
          </p:cNvPr>
          <p:cNvSpPr txBox="1">
            <a:spLocks noChangeArrowheads="1"/>
          </p:cNvSpPr>
          <p:nvPr/>
        </p:nvSpPr>
        <p:spPr bwMode="auto">
          <a:xfrm>
            <a:off x="7620000" y="2365901"/>
            <a:ext cx="671979"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t>‘Pull’</a:t>
            </a:r>
          </a:p>
        </p:txBody>
      </p:sp>
      <p:cxnSp>
        <p:nvCxnSpPr>
          <p:cNvPr id="58" name="Straight Arrow Connector 57">
            <a:extLst>
              <a:ext uri="{FF2B5EF4-FFF2-40B4-BE49-F238E27FC236}">
                <a16:creationId xmlns:a16="http://schemas.microsoft.com/office/drawing/2014/main" id="{E874FEE9-46BD-46A3-90A3-DE7CC220FBFF}"/>
              </a:ext>
            </a:extLst>
          </p:cNvPr>
          <p:cNvCxnSpPr>
            <a:cxnSpLocks/>
          </p:cNvCxnSpPr>
          <p:nvPr/>
        </p:nvCxnSpPr>
        <p:spPr>
          <a:xfrm flipH="1">
            <a:off x="5867400" y="1828800"/>
            <a:ext cx="849775"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59" name="Straight Arrow Connector 58">
            <a:extLst>
              <a:ext uri="{FF2B5EF4-FFF2-40B4-BE49-F238E27FC236}">
                <a16:creationId xmlns:a16="http://schemas.microsoft.com/office/drawing/2014/main" id="{C370A4A1-FE96-4E70-B89E-839542A5E241}"/>
              </a:ext>
            </a:extLst>
          </p:cNvPr>
          <p:cNvCxnSpPr>
            <a:cxnSpLocks/>
          </p:cNvCxnSpPr>
          <p:nvPr/>
        </p:nvCxnSpPr>
        <p:spPr>
          <a:xfrm>
            <a:off x="6717173" y="1832208"/>
            <a:ext cx="902827" cy="474047"/>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62" name="Text Box 16">
            <a:extLst>
              <a:ext uri="{FF2B5EF4-FFF2-40B4-BE49-F238E27FC236}">
                <a16:creationId xmlns:a16="http://schemas.microsoft.com/office/drawing/2014/main" id="{33538067-0726-41B0-93FF-357EF00CA62D}"/>
              </a:ext>
            </a:extLst>
          </p:cNvPr>
          <p:cNvSpPr txBox="1">
            <a:spLocks noChangeArrowheads="1"/>
          </p:cNvSpPr>
          <p:nvPr/>
        </p:nvSpPr>
        <p:spPr bwMode="auto">
          <a:xfrm>
            <a:off x="8065437" y="2684785"/>
            <a:ext cx="628698"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b="1" dirty="0"/>
              <a:t>NVG</a:t>
            </a:r>
          </a:p>
        </p:txBody>
      </p:sp>
      <p:sp>
        <p:nvSpPr>
          <p:cNvPr id="70" name="Text Box 21">
            <a:extLst>
              <a:ext uri="{FF2B5EF4-FFF2-40B4-BE49-F238E27FC236}">
                <a16:creationId xmlns:a16="http://schemas.microsoft.com/office/drawing/2014/main" id="{86C32650-BE1F-4CC3-8DB5-0C136D877E6F}"/>
              </a:ext>
            </a:extLst>
          </p:cNvPr>
          <p:cNvSpPr txBox="1">
            <a:spLocks noChangeArrowheads="1"/>
          </p:cNvSpPr>
          <p:nvPr/>
        </p:nvSpPr>
        <p:spPr bwMode="auto">
          <a:xfrm>
            <a:off x="8070534" y="3048000"/>
            <a:ext cx="526106"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a:solidFill>
                  <a:schemeClr val="bg1">
                    <a:lumMod val="75000"/>
                  </a:schemeClr>
                </a:solidFill>
              </a:rPr>
              <a:t>ICE</a:t>
            </a:r>
          </a:p>
        </p:txBody>
      </p:sp>
      <p:sp>
        <p:nvSpPr>
          <p:cNvPr id="75" name="Text Box 45">
            <a:extLst>
              <a:ext uri="{FF2B5EF4-FFF2-40B4-BE49-F238E27FC236}">
                <a16:creationId xmlns:a16="http://schemas.microsoft.com/office/drawing/2014/main" id="{2B6EDA2D-8F55-4DFD-A225-8C03CE6FC7F3}"/>
              </a:ext>
            </a:extLst>
          </p:cNvPr>
          <p:cNvSpPr txBox="1">
            <a:spLocks noChangeArrowheads="1"/>
          </p:cNvSpPr>
          <p:nvPr/>
        </p:nvSpPr>
        <p:spPr bwMode="auto">
          <a:xfrm>
            <a:off x="8073162" y="3810000"/>
            <a:ext cx="1070837" cy="74635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ts val="1700"/>
              </a:lnSpc>
              <a:spcBef>
                <a:spcPct val="0"/>
              </a:spcBef>
              <a:buClrTx/>
              <a:buSzTx/>
              <a:buFontTx/>
              <a:buNone/>
            </a:pPr>
            <a:r>
              <a:rPr lang="en-US" altLang="en-US" sz="1600" dirty="0">
                <a:solidFill>
                  <a:schemeClr val="bg1">
                    <a:lumMod val="75000"/>
                  </a:schemeClr>
                </a:solidFill>
              </a:rPr>
              <a:t>Epithelial/ fibrous ingrowth</a:t>
            </a:r>
          </a:p>
        </p:txBody>
      </p:sp>
      <p:cxnSp>
        <p:nvCxnSpPr>
          <p:cNvPr id="77" name="Straight Connector 76">
            <a:extLst>
              <a:ext uri="{FF2B5EF4-FFF2-40B4-BE49-F238E27FC236}">
                <a16:creationId xmlns:a16="http://schemas.microsoft.com/office/drawing/2014/main" id="{FC090BD7-F2E1-4464-B57B-9CBE5874C89B}"/>
              </a:ext>
            </a:extLst>
          </p:cNvPr>
          <p:cNvCxnSpPr>
            <a:cxnSpLocks/>
          </p:cNvCxnSpPr>
          <p:nvPr/>
        </p:nvCxnSpPr>
        <p:spPr>
          <a:xfrm>
            <a:off x="7873969" y="2674448"/>
            <a:ext cx="7724" cy="128795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8" name="Straight Connector 77">
            <a:extLst>
              <a:ext uri="{FF2B5EF4-FFF2-40B4-BE49-F238E27FC236}">
                <a16:creationId xmlns:a16="http://schemas.microsoft.com/office/drawing/2014/main" id="{B1922ED5-C3D8-43D8-A00D-1D6BC9201DBA}"/>
              </a:ext>
            </a:extLst>
          </p:cNvPr>
          <p:cNvCxnSpPr/>
          <p:nvPr/>
        </p:nvCxnSpPr>
        <p:spPr>
          <a:xfrm flipH="1">
            <a:off x="7873968" y="2840262"/>
            <a:ext cx="24447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9" name="Straight Connector 78">
            <a:extLst>
              <a:ext uri="{FF2B5EF4-FFF2-40B4-BE49-F238E27FC236}">
                <a16:creationId xmlns:a16="http://schemas.microsoft.com/office/drawing/2014/main" id="{77019ED2-6D69-4A60-9D19-D4DB786EA3A0}"/>
              </a:ext>
            </a:extLst>
          </p:cNvPr>
          <p:cNvCxnSpPr/>
          <p:nvPr/>
        </p:nvCxnSpPr>
        <p:spPr>
          <a:xfrm flipH="1">
            <a:off x="7873968" y="3213518"/>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1" name="Straight Connector 80">
            <a:extLst>
              <a:ext uri="{FF2B5EF4-FFF2-40B4-BE49-F238E27FC236}">
                <a16:creationId xmlns:a16="http://schemas.microsoft.com/office/drawing/2014/main" id="{9796A12F-4125-4C05-8EE8-A388740C580D}"/>
              </a:ext>
            </a:extLst>
          </p:cNvPr>
          <p:cNvCxnSpPr/>
          <p:nvPr/>
        </p:nvCxnSpPr>
        <p:spPr>
          <a:xfrm flipH="1">
            <a:off x="7877837" y="3581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3" name="Straight Connector 82">
            <a:extLst>
              <a:ext uri="{FF2B5EF4-FFF2-40B4-BE49-F238E27FC236}">
                <a16:creationId xmlns:a16="http://schemas.microsoft.com/office/drawing/2014/main" id="{7FDC5F4B-9BF0-42AD-B8BB-2F2399BCF1E2}"/>
              </a:ext>
            </a:extLst>
          </p:cNvPr>
          <p:cNvCxnSpPr/>
          <p:nvPr/>
        </p:nvCxnSpPr>
        <p:spPr>
          <a:xfrm flipH="1">
            <a:off x="7881693" y="3962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93" name="Text Box 42">
            <a:extLst>
              <a:ext uri="{FF2B5EF4-FFF2-40B4-BE49-F238E27FC236}">
                <a16:creationId xmlns:a16="http://schemas.microsoft.com/office/drawing/2014/main" id="{53BAB77F-E061-4834-9068-34BDF78AD071}"/>
              </a:ext>
            </a:extLst>
          </p:cNvPr>
          <p:cNvSpPr txBox="1">
            <a:spLocks noChangeArrowheads="1"/>
          </p:cNvSpPr>
          <p:nvPr/>
        </p:nvSpPr>
        <p:spPr bwMode="auto">
          <a:xfrm>
            <a:off x="8111387" y="3429000"/>
            <a:ext cx="856196"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Flat AC</a:t>
            </a:r>
          </a:p>
        </p:txBody>
      </p:sp>
      <p:sp>
        <p:nvSpPr>
          <p:cNvPr id="100" name="Text Box 23">
            <a:extLst>
              <a:ext uri="{FF2B5EF4-FFF2-40B4-BE49-F238E27FC236}">
                <a16:creationId xmlns:a16="http://schemas.microsoft.com/office/drawing/2014/main" id="{D8F2FCFF-2984-4836-B000-9C5601A8EAAA}"/>
              </a:ext>
            </a:extLst>
          </p:cNvPr>
          <p:cNvSpPr txBox="1">
            <a:spLocks noChangeArrowheads="1"/>
          </p:cNvSpPr>
          <p:nvPr/>
        </p:nvSpPr>
        <p:spPr bwMode="auto">
          <a:xfrm>
            <a:off x="5530369" y="2667000"/>
            <a:ext cx="2143536"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Aqueous misdirection</a:t>
            </a:r>
          </a:p>
        </p:txBody>
      </p:sp>
      <p:cxnSp>
        <p:nvCxnSpPr>
          <p:cNvPr id="104" name="Straight Connector 103">
            <a:extLst>
              <a:ext uri="{FF2B5EF4-FFF2-40B4-BE49-F238E27FC236}">
                <a16:creationId xmlns:a16="http://schemas.microsoft.com/office/drawing/2014/main" id="{49D87D4A-E317-4446-9B95-5184CB3968F3}"/>
              </a:ext>
            </a:extLst>
          </p:cNvPr>
          <p:cNvCxnSpPr>
            <a:cxnSpLocks/>
          </p:cNvCxnSpPr>
          <p:nvPr/>
        </p:nvCxnSpPr>
        <p:spPr>
          <a:xfrm flipH="1">
            <a:off x="5316229" y="2667000"/>
            <a:ext cx="7397" cy="25314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5" name="Straight Connector 104">
            <a:extLst>
              <a:ext uri="{FF2B5EF4-FFF2-40B4-BE49-F238E27FC236}">
                <a16:creationId xmlns:a16="http://schemas.microsoft.com/office/drawing/2014/main" id="{F40B6D71-75A8-4A88-864D-00D14C2F710D}"/>
              </a:ext>
            </a:extLst>
          </p:cNvPr>
          <p:cNvCxnSpPr/>
          <p:nvPr/>
        </p:nvCxnSpPr>
        <p:spPr>
          <a:xfrm flipH="1">
            <a:off x="5323624" y="2832814"/>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6" name="Straight Connector 105">
            <a:extLst>
              <a:ext uri="{FF2B5EF4-FFF2-40B4-BE49-F238E27FC236}">
                <a16:creationId xmlns:a16="http://schemas.microsoft.com/office/drawing/2014/main" id="{010BF7B2-AA07-4DCF-822D-E2DB5CC0BF59}"/>
              </a:ext>
            </a:extLst>
          </p:cNvPr>
          <p:cNvCxnSpPr/>
          <p:nvPr/>
        </p:nvCxnSpPr>
        <p:spPr>
          <a:xfrm flipH="1">
            <a:off x="5323624" y="3360065"/>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a:extLst>
              <a:ext uri="{FF2B5EF4-FFF2-40B4-BE49-F238E27FC236}">
                <a16:creationId xmlns:a16="http://schemas.microsoft.com/office/drawing/2014/main" id="{BAC8035C-3999-4C31-93CD-6C0D2ADEB73B}"/>
              </a:ext>
            </a:extLst>
          </p:cNvPr>
          <p:cNvCxnSpPr/>
          <p:nvPr/>
        </p:nvCxnSpPr>
        <p:spPr>
          <a:xfrm flipH="1">
            <a:off x="5323536" y="3786938"/>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8" name="Straight Connector 107">
            <a:extLst>
              <a:ext uri="{FF2B5EF4-FFF2-40B4-BE49-F238E27FC236}">
                <a16:creationId xmlns:a16="http://schemas.microsoft.com/office/drawing/2014/main" id="{DB64CAEE-69B4-426A-8A5B-D1269DBF0F66}"/>
              </a:ext>
            </a:extLst>
          </p:cNvPr>
          <p:cNvCxnSpPr/>
          <p:nvPr/>
        </p:nvCxnSpPr>
        <p:spPr>
          <a:xfrm flipH="1">
            <a:off x="5327493" y="4249152"/>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12" name="Straight Connector 111">
            <a:extLst>
              <a:ext uri="{FF2B5EF4-FFF2-40B4-BE49-F238E27FC236}">
                <a16:creationId xmlns:a16="http://schemas.microsoft.com/office/drawing/2014/main" id="{99A16C30-4BE4-48E5-8B65-0C5F3039B8DC}"/>
              </a:ext>
            </a:extLst>
          </p:cNvPr>
          <p:cNvCxnSpPr/>
          <p:nvPr/>
        </p:nvCxnSpPr>
        <p:spPr>
          <a:xfrm flipH="1">
            <a:off x="5333455" y="51816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13" name="Text Box 42">
            <a:extLst>
              <a:ext uri="{FF2B5EF4-FFF2-40B4-BE49-F238E27FC236}">
                <a16:creationId xmlns:a16="http://schemas.microsoft.com/office/drawing/2014/main" id="{056DFFD9-3CA2-42E7-90FE-4F14522E3504}"/>
              </a:ext>
            </a:extLst>
          </p:cNvPr>
          <p:cNvSpPr txBox="1">
            <a:spLocks noChangeArrowheads="1"/>
          </p:cNvSpPr>
          <p:nvPr/>
        </p:nvSpPr>
        <p:spPr bwMode="auto">
          <a:xfrm>
            <a:off x="5533954" y="3623846"/>
            <a:ext cx="1563248"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Retinal surgery</a:t>
            </a:r>
          </a:p>
        </p:txBody>
      </p:sp>
      <p:sp>
        <p:nvSpPr>
          <p:cNvPr id="118" name="Text Box 47">
            <a:extLst>
              <a:ext uri="{FF2B5EF4-FFF2-40B4-BE49-F238E27FC236}">
                <a16:creationId xmlns:a16="http://schemas.microsoft.com/office/drawing/2014/main" id="{3F59D898-ECAD-49F0-9425-2A1BC8DDA7B5}"/>
              </a:ext>
            </a:extLst>
          </p:cNvPr>
          <p:cNvSpPr txBox="1">
            <a:spLocks noChangeArrowheads="1"/>
          </p:cNvSpPr>
          <p:nvPr/>
        </p:nvSpPr>
        <p:spPr bwMode="auto">
          <a:xfrm>
            <a:off x="5523688" y="4538246"/>
            <a:ext cx="1414170"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Drug-induced</a:t>
            </a:r>
          </a:p>
        </p:txBody>
      </p:sp>
      <p:sp>
        <p:nvSpPr>
          <p:cNvPr id="16" name="TextBox 15">
            <a:extLst>
              <a:ext uri="{FF2B5EF4-FFF2-40B4-BE49-F238E27FC236}">
                <a16:creationId xmlns:a16="http://schemas.microsoft.com/office/drawing/2014/main" id="{984E008D-FBBA-42B4-940E-EA26772E0161}"/>
              </a:ext>
            </a:extLst>
          </p:cNvPr>
          <p:cNvSpPr txBox="1"/>
          <p:nvPr/>
        </p:nvSpPr>
        <p:spPr>
          <a:xfrm>
            <a:off x="6230528" y="5257800"/>
            <a:ext cx="1326004" cy="369332"/>
          </a:xfrm>
          <a:prstGeom prst="rect">
            <a:avLst/>
          </a:prstGeom>
          <a:noFill/>
        </p:spPr>
        <p:txBody>
          <a:bodyPr wrap="none" rtlCol="0">
            <a:spAutoFit/>
          </a:bodyPr>
          <a:lstStyle/>
          <a:p>
            <a:pPr algn="ctr"/>
            <a:r>
              <a:rPr lang="en-US" dirty="0">
                <a:solidFill>
                  <a:schemeClr val="bg1">
                    <a:lumMod val="75000"/>
                  </a:schemeClr>
                </a:solidFill>
              </a:rPr>
              <a:t>Both/Either</a:t>
            </a:r>
          </a:p>
        </p:txBody>
      </p:sp>
      <p:cxnSp>
        <p:nvCxnSpPr>
          <p:cNvPr id="125" name="Straight Connector 124">
            <a:extLst>
              <a:ext uri="{FF2B5EF4-FFF2-40B4-BE49-F238E27FC236}">
                <a16:creationId xmlns:a16="http://schemas.microsoft.com/office/drawing/2014/main" id="{01138141-D318-4ED7-A7FE-D8F2155CE890}"/>
              </a:ext>
            </a:extLst>
          </p:cNvPr>
          <p:cNvCxnSpPr/>
          <p:nvPr/>
        </p:nvCxnSpPr>
        <p:spPr>
          <a:xfrm flipH="1">
            <a:off x="5334000" y="4724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52" name="Text Box 47">
            <a:extLst>
              <a:ext uri="{FF2B5EF4-FFF2-40B4-BE49-F238E27FC236}">
                <a16:creationId xmlns:a16="http://schemas.microsoft.com/office/drawing/2014/main" id="{E3578916-9804-473C-8F06-D4FA0BCEDFD0}"/>
              </a:ext>
            </a:extLst>
          </p:cNvPr>
          <p:cNvSpPr txBox="1">
            <a:spLocks noChangeArrowheads="1"/>
          </p:cNvSpPr>
          <p:nvPr/>
        </p:nvSpPr>
        <p:spPr bwMode="auto">
          <a:xfrm>
            <a:off x="5543446" y="4055146"/>
            <a:ext cx="1619354"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err="1">
                <a:solidFill>
                  <a:schemeClr val="bg1">
                    <a:lumMod val="75000"/>
                  </a:schemeClr>
                </a:solidFill>
              </a:rPr>
              <a:t>Nanophthalmos</a:t>
            </a:r>
            <a:endParaRPr lang="en-US" altLang="en-US" sz="1600" dirty="0">
              <a:solidFill>
                <a:schemeClr val="bg1">
                  <a:lumMod val="75000"/>
                </a:schemeClr>
              </a:solidFill>
            </a:endParaRPr>
          </a:p>
        </p:txBody>
      </p:sp>
      <p:sp>
        <p:nvSpPr>
          <p:cNvPr id="53" name="Text Box 45">
            <a:extLst>
              <a:ext uri="{FF2B5EF4-FFF2-40B4-BE49-F238E27FC236}">
                <a16:creationId xmlns:a16="http://schemas.microsoft.com/office/drawing/2014/main" id="{57D1A14F-68FE-47D2-983C-1A879D66A9DC}"/>
              </a:ext>
            </a:extLst>
          </p:cNvPr>
          <p:cNvSpPr txBox="1">
            <a:spLocks noChangeArrowheads="1"/>
          </p:cNvSpPr>
          <p:nvPr/>
        </p:nvSpPr>
        <p:spPr bwMode="auto">
          <a:xfrm>
            <a:off x="5523688" y="5013493"/>
            <a:ext cx="582211"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PFV</a:t>
            </a:r>
          </a:p>
        </p:txBody>
      </p:sp>
      <p:sp>
        <p:nvSpPr>
          <p:cNvPr id="54" name="Text Box 42">
            <a:extLst>
              <a:ext uri="{FF2B5EF4-FFF2-40B4-BE49-F238E27FC236}">
                <a16:creationId xmlns:a16="http://schemas.microsoft.com/office/drawing/2014/main" id="{E1E37D2C-2C52-446B-843B-01E64990D3EC}"/>
              </a:ext>
            </a:extLst>
          </p:cNvPr>
          <p:cNvSpPr txBox="1">
            <a:spLocks noChangeArrowheads="1"/>
          </p:cNvSpPr>
          <p:nvPr/>
        </p:nvSpPr>
        <p:spPr bwMode="auto">
          <a:xfrm>
            <a:off x="5551406" y="3192546"/>
            <a:ext cx="2276072"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ERD/choroidal effusion</a:t>
            </a:r>
          </a:p>
        </p:txBody>
      </p:sp>
      <p:sp>
        <p:nvSpPr>
          <p:cNvPr id="3" name="Oval 2">
            <a:extLst>
              <a:ext uri="{FF2B5EF4-FFF2-40B4-BE49-F238E27FC236}">
                <a16:creationId xmlns:a16="http://schemas.microsoft.com/office/drawing/2014/main" id="{7D027388-F860-4250-9D31-41DB5EB864E5}"/>
              </a:ext>
            </a:extLst>
          </p:cNvPr>
          <p:cNvSpPr/>
          <p:nvPr/>
        </p:nvSpPr>
        <p:spPr>
          <a:xfrm>
            <a:off x="8034589" y="2679833"/>
            <a:ext cx="671979" cy="338554"/>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TextBox 45">
            <a:extLst>
              <a:ext uri="{FF2B5EF4-FFF2-40B4-BE49-F238E27FC236}">
                <a16:creationId xmlns:a16="http://schemas.microsoft.com/office/drawing/2014/main" id="{404AE9CF-785E-4964-AF50-F6F095A7E65B}"/>
              </a:ext>
            </a:extLst>
          </p:cNvPr>
          <p:cNvSpPr txBox="1"/>
          <p:nvPr/>
        </p:nvSpPr>
        <p:spPr>
          <a:xfrm>
            <a:off x="609600" y="1554063"/>
            <a:ext cx="7034674" cy="4770537"/>
          </a:xfrm>
          <a:prstGeom prst="rect">
            <a:avLst/>
          </a:prstGeom>
          <a:solidFill>
            <a:schemeClr val="accent1">
              <a:lumMod val="40000"/>
              <a:lumOff val="60000"/>
            </a:schemeClr>
          </a:solidFill>
        </p:spPr>
        <p:txBody>
          <a:bodyPr wrap="square" rtlCol="0">
            <a:spAutoFit/>
          </a:bodyPr>
          <a:lstStyle/>
          <a:p>
            <a:r>
              <a:rPr lang="en-US" sz="1600" i="1" dirty="0">
                <a:solidFill>
                  <a:srgbClr val="0000FF"/>
                </a:solidFill>
              </a:rPr>
              <a:t>Neovascularization of what structure causes neovascular glaucoma (NVG)?</a:t>
            </a:r>
          </a:p>
          <a:p>
            <a:r>
              <a:rPr lang="en-US" sz="1600" dirty="0">
                <a:solidFill>
                  <a:srgbClr val="0000FF"/>
                </a:solidFill>
              </a:rPr>
              <a:t>Neovascularization of the angle (NVA) </a:t>
            </a:r>
          </a:p>
          <a:p>
            <a:endParaRPr lang="en-US" sz="1600" dirty="0">
              <a:solidFill>
                <a:srgbClr val="0000FF"/>
              </a:solidFill>
            </a:endParaRPr>
          </a:p>
          <a:p>
            <a:r>
              <a:rPr lang="en-US" sz="1600" i="1" dirty="0">
                <a:solidFill>
                  <a:srgbClr val="0000FF"/>
                </a:solidFill>
              </a:rPr>
              <a:t>How does NVA lead to angle-closure glaucoma?</a:t>
            </a:r>
          </a:p>
          <a:p>
            <a:r>
              <a:rPr lang="en-US" sz="1600" dirty="0">
                <a:solidFill>
                  <a:srgbClr val="0000FF"/>
                </a:solidFill>
              </a:rPr>
              <a:t>The NVA vessels don’t ride solo; rather, they are accompanied by contractile elements (</a:t>
            </a:r>
            <a:r>
              <a:rPr lang="en-US" sz="1600" dirty="0" err="1">
                <a:solidFill>
                  <a:srgbClr val="0000FF"/>
                </a:solidFill>
              </a:rPr>
              <a:t>eg</a:t>
            </a:r>
            <a:r>
              <a:rPr lang="en-US" sz="1600" dirty="0">
                <a:solidFill>
                  <a:srgbClr val="0000FF"/>
                </a:solidFill>
              </a:rPr>
              <a:t>, fibroblasts). Along with the neo vessels, these elements will establish a network that crosses from the peripheral iris to the peripheral cornea. </a:t>
            </a:r>
            <a:r>
              <a:rPr lang="en-US" sz="1600" dirty="0">
                <a:solidFill>
                  <a:schemeClr val="accent1">
                    <a:lumMod val="40000"/>
                    <a:lumOff val="60000"/>
                  </a:schemeClr>
                </a:solidFill>
              </a:rPr>
              <a:t>Once established, contractile elements </a:t>
            </a:r>
            <a:r>
              <a:rPr lang="en-US" sz="1600" dirty="0" err="1">
                <a:solidFill>
                  <a:schemeClr val="accent1">
                    <a:lumMod val="40000"/>
                    <a:lumOff val="60000"/>
                  </a:schemeClr>
                </a:solidFill>
              </a:rPr>
              <a:t>gonna</a:t>
            </a:r>
            <a:r>
              <a:rPr lang="en-US" sz="1600" dirty="0">
                <a:solidFill>
                  <a:schemeClr val="accent1">
                    <a:lumMod val="40000"/>
                    <a:lumOff val="60000"/>
                  </a:schemeClr>
                </a:solidFill>
              </a:rPr>
              <a:t> contract, and when they do, they pull the iris up against the angle, rendering it closed. </a:t>
            </a:r>
          </a:p>
          <a:p>
            <a:r>
              <a:rPr lang="en-US" sz="1600" i="1" dirty="0">
                <a:solidFill>
                  <a:schemeClr val="accent1">
                    <a:lumMod val="40000"/>
                    <a:lumOff val="60000"/>
                  </a:schemeClr>
                </a:solidFill>
              </a:rPr>
              <a:t> </a:t>
            </a:r>
          </a:p>
          <a:p>
            <a:r>
              <a:rPr lang="en-US" sz="1600" i="1" dirty="0">
                <a:solidFill>
                  <a:schemeClr val="accent1">
                    <a:lumMod val="40000"/>
                    <a:lumOff val="60000"/>
                  </a:schemeClr>
                </a:solidFill>
              </a:rPr>
              <a:t>What two-word phrase (</a:t>
            </a:r>
            <a:r>
              <a:rPr lang="en-US" sz="1600" b="1" dirty="0">
                <a:solidFill>
                  <a:schemeClr val="accent1">
                    <a:lumMod val="40000"/>
                    <a:lumOff val="60000"/>
                  </a:schemeClr>
                </a:solidFill>
              </a:rPr>
              <a:t>not</a:t>
            </a:r>
            <a:r>
              <a:rPr lang="en-US" sz="1600" i="1" dirty="0">
                <a:solidFill>
                  <a:schemeClr val="accent1">
                    <a:lumMod val="40000"/>
                    <a:lumOff val="60000"/>
                  </a:schemeClr>
                </a:solidFill>
              </a:rPr>
              <a:t> ‘diabetic retinopathy’--think more generally) describes the fundamental cause of most cases of NVG?</a:t>
            </a:r>
          </a:p>
          <a:p>
            <a:r>
              <a:rPr lang="en-US" sz="1600" dirty="0">
                <a:solidFill>
                  <a:schemeClr val="accent1">
                    <a:lumMod val="40000"/>
                    <a:lumOff val="60000"/>
                  </a:schemeClr>
                </a:solidFill>
              </a:rPr>
              <a:t>‘Retinal ischemia’</a:t>
            </a:r>
          </a:p>
          <a:p>
            <a:endParaRPr lang="en-US" sz="1600" dirty="0">
              <a:solidFill>
                <a:schemeClr val="accent1">
                  <a:lumMod val="40000"/>
                  <a:lumOff val="60000"/>
                </a:schemeClr>
              </a:solidFill>
            </a:endParaRPr>
          </a:p>
          <a:p>
            <a:r>
              <a:rPr lang="en-US" sz="1600" i="1" dirty="0">
                <a:solidFill>
                  <a:schemeClr val="accent1">
                    <a:lumMod val="40000"/>
                    <a:lumOff val="60000"/>
                  </a:schemeClr>
                </a:solidFill>
              </a:rPr>
              <a:t>How does retinal ischemia lead to NVI and NVA? </a:t>
            </a:r>
          </a:p>
          <a:p>
            <a:r>
              <a:rPr lang="en-US" sz="1600" dirty="0">
                <a:solidFill>
                  <a:schemeClr val="accent1">
                    <a:lumMod val="40000"/>
                    <a:lumOff val="60000"/>
                  </a:schemeClr>
                </a:solidFill>
              </a:rPr>
              <a:t>In a desperate attempt to acquire the oxygen they’re lacking, the ischemic retinal cells release the signaling molecule  </a:t>
            </a:r>
            <a:r>
              <a:rPr lang="en-US" sz="1600" b="1" dirty="0">
                <a:solidFill>
                  <a:schemeClr val="accent1">
                    <a:lumMod val="40000"/>
                    <a:lumOff val="60000"/>
                  </a:schemeClr>
                </a:solidFill>
              </a:rPr>
              <a:t>VEGF</a:t>
            </a:r>
            <a:r>
              <a:rPr lang="en-US" sz="1600" dirty="0">
                <a:solidFill>
                  <a:schemeClr val="accent1">
                    <a:lumMod val="40000"/>
                    <a:lumOff val="60000"/>
                  </a:schemeClr>
                </a:solidFill>
              </a:rPr>
              <a:t> , a potent inducer of new blood vessel formation. This VEGF diffuses from the vitreous cavity into the anterior segment, where it induces the NVI/NVA process.</a:t>
            </a:r>
          </a:p>
        </p:txBody>
      </p:sp>
    </p:spTree>
    <p:extLst>
      <p:ext uri="{BB962C8B-B14F-4D97-AF65-F5344CB8AC3E}">
        <p14:creationId xmlns:p14="http://schemas.microsoft.com/office/powerpoint/2010/main" val="1057540706"/>
      </p:ext>
    </p:extLst>
  </p:cSld>
  <p:clrMapOvr>
    <a:masterClrMapping/>
  </p:clrMapOvr>
</p:sld>
</file>

<file path=ppt/slides/slide2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Straight Arrow Connector 12">
            <a:extLst>
              <a:ext uri="{FF2B5EF4-FFF2-40B4-BE49-F238E27FC236}">
                <a16:creationId xmlns:a16="http://schemas.microsoft.com/office/drawing/2014/main" id="{A6DE2085-829C-480C-9216-69D6039C0A37}"/>
              </a:ext>
            </a:extLst>
          </p:cNvPr>
          <p:cNvCxnSpPr>
            <a:cxnSpLocks/>
          </p:cNvCxnSpPr>
          <p:nvPr/>
        </p:nvCxnSpPr>
        <p:spPr>
          <a:xfrm>
            <a:off x="6717173" y="1828800"/>
            <a:ext cx="0" cy="3462754"/>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43014" name="Text Box 6"/>
          <p:cNvSpPr txBox="1">
            <a:spLocks noChangeArrowheads="1"/>
          </p:cNvSpPr>
          <p:nvPr/>
        </p:nvSpPr>
        <p:spPr bwMode="auto">
          <a:xfrm>
            <a:off x="533400" y="2356376"/>
            <a:ext cx="1005403"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Lens-</a:t>
            </a:r>
          </a:p>
          <a:p>
            <a:pPr algn="ctr" eaLnBrk="1" hangingPunct="1">
              <a:lnSpc>
                <a:spcPct val="80000"/>
              </a:lnSpc>
              <a:spcBef>
                <a:spcPct val="0"/>
              </a:spcBef>
              <a:buClrTx/>
              <a:buSzTx/>
              <a:buFontTx/>
              <a:buNone/>
            </a:pPr>
            <a:r>
              <a:rPr lang="en-US" altLang="en-US" sz="1800" dirty="0">
                <a:solidFill>
                  <a:schemeClr val="bg1">
                    <a:lumMod val="75000"/>
                  </a:schemeClr>
                </a:solidFill>
              </a:rPr>
              <a:t>Induced</a:t>
            </a:r>
          </a:p>
        </p:txBody>
      </p:sp>
      <p:sp>
        <p:nvSpPr>
          <p:cNvPr id="43017" name="Text Box 14"/>
          <p:cNvSpPr txBox="1">
            <a:spLocks noChangeArrowheads="1"/>
          </p:cNvSpPr>
          <p:nvPr/>
        </p:nvSpPr>
        <p:spPr bwMode="auto">
          <a:xfrm>
            <a:off x="3026498" y="2365901"/>
            <a:ext cx="1633781"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Aphakic/</a:t>
            </a:r>
          </a:p>
          <a:p>
            <a:pPr algn="ctr" eaLnBrk="1" hangingPunct="1">
              <a:lnSpc>
                <a:spcPct val="80000"/>
              </a:lnSpc>
              <a:spcBef>
                <a:spcPct val="0"/>
              </a:spcBef>
              <a:buClrTx/>
              <a:buSzTx/>
              <a:buFontTx/>
              <a:buNone/>
            </a:pPr>
            <a:r>
              <a:rPr lang="en-US" altLang="en-US" sz="1800" dirty="0" err="1">
                <a:solidFill>
                  <a:schemeClr val="bg1">
                    <a:lumMod val="75000"/>
                  </a:schemeClr>
                </a:solidFill>
              </a:rPr>
              <a:t>Pseudophakic</a:t>
            </a:r>
            <a:endParaRPr lang="en-US" altLang="en-US" sz="1800" dirty="0">
              <a:solidFill>
                <a:schemeClr val="bg1">
                  <a:lumMod val="75000"/>
                </a:schemeClr>
              </a:solidFill>
            </a:endParaRPr>
          </a:p>
        </p:txBody>
      </p:sp>
      <p:sp>
        <p:nvSpPr>
          <p:cNvPr id="43031" name="Text Box 35"/>
          <p:cNvSpPr txBox="1">
            <a:spLocks noChangeArrowheads="1"/>
          </p:cNvSpPr>
          <p:nvPr/>
        </p:nvSpPr>
        <p:spPr bwMode="auto">
          <a:xfrm>
            <a:off x="1190847" y="1295400"/>
            <a:ext cx="2473754"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solidFill>
                  <a:schemeClr val="bg1">
                    <a:lumMod val="75000"/>
                  </a:schemeClr>
                </a:solidFill>
              </a:rPr>
              <a:t>w/ Pupillary Block</a:t>
            </a:r>
          </a:p>
        </p:txBody>
      </p:sp>
      <p:sp>
        <p:nvSpPr>
          <p:cNvPr id="43032" name="Text Box 36"/>
          <p:cNvSpPr txBox="1">
            <a:spLocks noChangeArrowheads="1"/>
          </p:cNvSpPr>
          <p:nvPr/>
        </p:nvSpPr>
        <p:spPr bwMode="auto">
          <a:xfrm>
            <a:off x="5181600" y="1295400"/>
            <a:ext cx="2630848"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t>w/o Pupillary Block</a:t>
            </a:r>
          </a:p>
        </p:txBody>
      </p:sp>
      <p:sp>
        <p:nvSpPr>
          <p:cNvPr id="49" name="Rectangle 2">
            <a:extLst>
              <a:ext uri="{FF2B5EF4-FFF2-40B4-BE49-F238E27FC236}">
                <a16:creationId xmlns:a16="http://schemas.microsoft.com/office/drawing/2014/main" id="{240EE5BF-F7D2-4FC8-A5DD-F6B5423153C6}"/>
              </a:ext>
            </a:extLst>
          </p:cNvPr>
          <p:cNvSpPr>
            <a:spLocks noGrp="1" noChangeArrowheads="1"/>
          </p:cNvSpPr>
          <p:nvPr>
            <p:ph type="title"/>
          </p:nvPr>
        </p:nvSpPr>
        <p:spPr>
          <a:xfrm>
            <a:off x="457200" y="304800"/>
            <a:ext cx="7543800" cy="563562"/>
          </a:xfrm>
        </p:spPr>
        <p:txBody>
          <a:bodyPr/>
          <a:lstStyle/>
          <a:p>
            <a:pPr eaLnBrk="1" hangingPunct="1"/>
            <a:r>
              <a:rPr lang="en-US" altLang="en-US" sz="3500" dirty="0"/>
              <a:t>Q</a:t>
            </a:r>
          </a:p>
        </p:txBody>
      </p:sp>
      <p:sp>
        <p:nvSpPr>
          <p:cNvPr id="50" name="TextBox 49">
            <a:extLst>
              <a:ext uri="{FF2B5EF4-FFF2-40B4-BE49-F238E27FC236}">
                <a16:creationId xmlns:a16="http://schemas.microsoft.com/office/drawing/2014/main" id="{CF426230-46C8-405C-9015-99EF57762A2E}"/>
              </a:ext>
            </a:extLst>
          </p:cNvPr>
          <p:cNvSpPr txBox="1"/>
          <p:nvPr/>
        </p:nvSpPr>
        <p:spPr>
          <a:xfrm>
            <a:off x="2259496" y="189094"/>
            <a:ext cx="4607480" cy="400110"/>
          </a:xfrm>
          <a:prstGeom prst="rect">
            <a:avLst/>
          </a:prstGeom>
          <a:solidFill>
            <a:schemeClr val="accent1">
              <a:lumMod val="60000"/>
              <a:lumOff val="40000"/>
            </a:schemeClr>
          </a:solidFill>
        </p:spPr>
        <p:txBody>
          <a:bodyPr wrap="none" rtlCol="0">
            <a:spAutoFit/>
          </a:bodyPr>
          <a:lstStyle/>
          <a:p>
            <a:pPr algn="ctr"/>
            <a:r>
              <a:rPr lang="en-US" sz="2000" b="1" dirty="0"/>
              <a:t>Secondary Angle Closure Glaucoma</a:t>
            </a:r>
          </a:p>
        </p:txBody>
      </p:sp>
      <p:sp>
        <p:nvSpPr>
          <p:cNvPr id="2" name="TextBox 1">
            <a:extLst>
              <a:ext uri="{FF2B5EF4-FFF2-40B4-BE49-F238E27FC236}">
                <a16:creationId xmlns:a16="http://schemas.microsoft.com/office/drawing/2014/main" id="{A7E30BEC-923B-4C9A-A856-BDD0D882F6B8}"/>
              </a:ext>
            </a:extLst>
          </p:cNvPr>
          <p:cNvSpPr txBox="1"/>
          <p:nvPr/>
        </p:nvSpPr>
        <p:spPr>
          <a:xfrm>
            <a:off x="887305" y="2844119"/>
            <a:ext cx="1494320" cy="338554"/>
          </a:xfrm>
          <a:prstGeom prst="rect">
            <a:avLst/>
          </a:prstGeom>
          <a:noFill/>
        </p:spPr>
        <p:txBody>
          <a:bodyPr wrap="none" rtlCol="0">
            <a:spAutoFit/>
          </a:bodyPr>
          <a:lstStyle/>
          <a:p>
            <a:r>
              <a:rPr lang="en-US" sz="1600" dirty="0" err="1">
                <a:solidFill>
                  <a:schemeClr val="bg1">
                    <a:lumMod val="75000"/>
                  </a:schemeClr>
                </a:solidFill>
              </a:rPr>
              <a:t>Phacomorphic</a:t>
            </a:r>
            <a:endParaRPr lang="en-US" sz="1600" dirty="0">
              <a:solidFill>
                <a:schemeClr val="bg1">
                  <a:lumMod val="75000"/>
                </a:schemeClr>
              </a:solidFill>
            </a:endParaRPr>
          </a:p>
        </p:txBody>
      </p:sp>
      <p:sp>
        <p:nvSpPr>
          <p:cNvPr id="51" name="TextBox 50">
            <a:extLst>
              <a:ext uri="{FF2B5EF4-FFF2-40B4-BE49-F238E27FC236}">
                <a16:creationId xmlns:a16="http://schemas.microsoft.com/office/drawing/2014/main" id="{156069D4-340B-4160-A336-EBF73557CEE0}"/>
              </a:ext>
            </a:extLst>
          </p:cNvPr>
          <p:cNvSpPr txBox="1"/>
          <p:nvPr/>
        </p:nvSpPr>
        <p:spPr>
          <a:xfrm>
            <a:off x="884725" y="3175578"/>
            <a:ext cx="1402948" cy="338554"/>
          </a:xfrm>
          <a:prstGeom prst="rect">
            <a:avLst/>
          </a:prstGeom>
          <a:noFill/>
        </p:spPr>
        <p:txBody>
          <a:bodyPr wrap="none" rtlCol="0">
            <a:spAutoFit/>
          </a:bodyPr>
          <a:lstStyle/>
          <a:p>
            <a:r>
              <a:rPr lang="en-US" sz="1600" dirty="0">
                <a:solidFill>
                  <a:schemeClr val="bg1">
                    <a:lumMod val="75000"/>
                  </a:schemeClr>
                </a:solidFill>
              </a:rPr>
              <a:t>Ectopia </a:t>
            </a:r>
            <a:r>
              <a:rPr lang="en-US" sz="1600" dirty="0" err="1">
                <a:solidFill>
                  <a:schemeClr val="bg1">
                    <a:lumMod val="75000"/>
                  </a:schemeClr>
                </a:solidFill>
              </a:rPr>
              <a:t>lentis</a:t>
            </a:r>
            <a:endParaRPr lang="en-US" sz="1600" dirty="0">
              <a:solidFill>
                <a:schemeClr val="bg1">
                  <a:lumMod val="75000"/>
                </a:schemeClr>
              </a:solidFill>
            </a:endParaRPr>
          </a:p>
        </p:txBody>
      </p:sp>
      <p:cxnSp>
        <p:nvCxnSpPr>
          <p:cNvPr id="71" name="Straight Connector 70">
            <a:extLst>
              <a:ext uri="{FF2B5EF4-FFF2-40B4-BE49-F238E27FC236}">
                <a16:creationId xmlns:a16="http://schemas.microsoft.com/office/drawing/2014/main" id="{C104938D-BA8D-4E39-9D5F-9EE2012F2F3C}"/>
              </a:ext>
            </a:extLst>
          </p:cNvPr>
          <p:cNvCxnSpPr>
            <a:cxnSpLocks/>
          </p:cNvCxnSpPr>
          <p:nvPr/>
        </p:nvCxnSpPr>
        <p:spPr>
          <a:xfrm flipH="1">
            <a:off x="762665" y="3023488"/>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2A7E4E40-472F-4E50-8A7A-45C10FDD7171}"/>
              </a:ext>
            </a:extLst>
          </p:cNvPr>
          <p:cNvCxnSpPr>
            <a:cxnSpLocks/>
          </p:cNvCxnSpPr>
          <p:nvPr/>
        </p:nvCxnSpPr>
        <p:spPr>
          <a:xfrm flipH="1">
            <a:off x="762665" y="3347853"/>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C3924889-45B9-4383-9C9E-48F0A9C27AD8}"/>
              </a:ext>
            </a:extLst>
          </p:cNvPr>
          <p:cNvCxnSpPr>
            <a:cxnSpLocks/>
          </p:cNvCxnSpPr>
          <p:nvPr/>
        </p:nvCxnSpPr>
        <p:spPr>
          <a:xfrm flipH="1">
            <a:off x="748719" y="2838976"/>
            <a:ext cx="13947" cy="5088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 name="Straight Arrow Connector 5">
            <a:extLst>
              <a:ext uri="{FF2B5EF4-FFF2-40B4-BE49-F238E27FC236}">
                <a16:creationId xmlns:a16="http://schemas.microsoft.com/office/drawing/2014/main" id="{A3439F0C-5143-461F-8F3C-2E830785DEFC}"/>
              </a:ext>
            </a:extLst>
          </p:cNvPr>
          <p:cNvCxnSpPr>
            <a:stCxn id="50" idx="2"/>
          </p:cNvCxnSpPr>
          <p:nvPr/>
        </p:nvCxnSpPr>
        <p:spPr>
          <a:xfrm flipH="1">
            <a:off x="2971800" y="589204"/>
            <a:ext cx="1591436" cy="706196"/>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0" name="Straight Arrow Connector 9">
            <a:extLst>
              <a:ext uri="{FF2B5EF4-FFF2-40B4-BE49-F238E27FC236}">
                <a16:creationId xmlns:a16="http://schemas.microsoft.com/office/drawing/2014/main" id="{84DC796E-F6ED-4FBB-82D2-A260F480BF8A}"/>
              </a:ext>
            </a:extLst>
          </p:cNvPr>
          <p:cNvCxnSpPr>
            <a:cxnSpLocks/>
          </p:cNvCxnSpPr>
          <p:nvPr/>
        </p:nvCxnSpPr>
        <p:spPr>
          <a:xfrm>
            <a:off x="4572000" y="589204"/>
            <a:ext cx="1600200" cy="706196"/>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6" name="Straight Arrow Connector 25">
            <a:extLst>
              <a:ext uri="{FF2B5EF4-FFF2-40B4-BE49-F238E27FC236}">
                <a16:creationId xmlns:a16="http://schemas.microsoft.com/office/drawing/2014/main" id="{B70E0124-9B84-41A5-8D84-A66B7838A706}"/>
              </a:ext>
            </a:extLst>
          </p:cNvPr>
          <p:cNvCxnSpPr>
            <a:cxnSpLocks/>
          </p:cNvCxnSpPr>
          <p:nvPr/>
        </p:nvCxnSpPr>
        <p:spPr>
          <a:xfrm flipH="1">
            <a:off x="1159539" y="1828800"/>
            <a:ext cx="1290435" cy="478059"/>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28" name="Straight Arrow Connector 27">
            <a:extLst>
              <a:ext uri="{FF2B5EF4-FFF2-40B4-BE49-F238E27FC236}">
                <a16:creationId xmlns:a16="http://schemas.microsoft.com/office/drawing/2014/main" id="{567A4249-5C59-4416-8A8E-1C35913900AB}"/>
              </a:ext>
            </a:extLst>
          </p:cNvPr>
          <p:cNvCxnSpPr>
            <a:cxnSpLocks/>
          </p:cNvCxnSpPr>
          <p:nvPr/>
        </p:nvCxnSpPr>
        <p:spPr>
          <a:xfrm>
            <a:off x="2449973" y="1832208"/>
            <a:ext cx="1268784"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56" name="Text Box 6">
            <a:extLst>
              <a:ext uri="{FF2B5EF4-FFF2-40B4-BE49-F238E27FC236}">
                <a16:creationId xmlns:a16="http://schemas.microsoft.com/office/drawing/2014/main" id="{557983BD-9D64-49B9-A366-A08663B0451F}"/>
              </a:ext>
            </a:extLst>
          </p:cNvPr>
          <p:cNvSpPr txBox="1">
            <a:spLocks noChangeArrowheads="1"/>
          </p:cNvSpPr>
          <p:nvPr/>
        </p:nvSpPr>
        <p:spPr bwMode="auto">
          <a:xfrm>
            <a:off x="5029200" y="2356376"/>
            <a:ext cx="813043"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r" eaLnBrk="1" hangingPunct="1">
              <a:lnSpc>
                <a:spcPct val="80000"/>
              </a:lnSpc>
              <a:spcBef>
                <a:spcPct val="0"/>
              </a:spcBef>
              <a:buClrTx/>
              <a:buSzTx/>
              <a:buFontTx/>
              <a:buNone/>
            </a:pPr>
            <a:r>
              <a:rPr lang="en-US" altLang="en-US" sz="1800" dirty="0">
                <a:solidFill>
                  <a:schemeClr val="bg1">
                    <a:lumMod val="75000"/>
                  </a:schemeClr>
                </a:solidFill>
              </a:rPr>
              <a:t>‘Push’</a:t>
            </a:r>
          </a:p>
        </p:txBody>
      </p:sp>
      <p:sp>
        <p:nvSpPr>
          <p:cNvPr id="57" name="Text Box 14">
            <a:extLst>
              <a:ext uri="{FF2B5EF4-FFF2-40B4-BE49-F238E27FC236}">
                <a16:creationId xmlns:a16="http://schemas.microsoft.com/office/drawing/2014/main" id="{5DAFA1C1-3A29-4C27-A379-663FDD22E326}"/>
              </a:ext>
            </a:extLst>
          </p:cNvPr>
          <p:cNvSpPr txBox="1">
            <a:spLocks noChangeArrowheads="1"/>
          </p:cNvSpPr>
          <p:nvPr/>
        </p:nvSpPr>
        <p:spPr bwMode="auto">
          <a:xfrm>
            <a:off x="7620000" y="2365901"/>
            <a:ext cx="671979"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t>‘Pull’</a:t>
            </a:r>
          </a:p>
        </p:txBody>
      </p:sp>
      <p:cxnSp>
        <p:nvCxnSpPr>
          <p:cNvPr id="58" name="Straight Arrow Connector 57">
            <a:extLst>
              <a:ext uri="{FF2B5EF4-FFF2-40B4-BE49-F238E27FC236}">
                <a16:creationId xmlns:a16="http://schemas.microsoft.com/office/drawing/2014/main" id="{E874FEE9-46BD-46A3-90A3-DE7CC220FBFF}"/>
              </a:ext>
            </a:extLst>
          </p:cNvPr>
          <p:cNvCxnSpPr>
            <a:cxnSpLocks/>
          </p:cNvCxnSpPr>
          <p:nvPr/>
        </p:nvCxnSpPr>
        <p:spPr>
          <a:xfrm flipH="1">
            <a:off x="5867400" y="1828800"/>
            <a:ext cx="849775"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59" name="Straight Arrow Connector 58">
            <a:extLst>
              <a:ext uri="{FF2B5EF4-FFF2-40B4-BE49-F238E27FC236}">
                <a16:creationId xmlns:a16="http://schemas.microsoft.com/office/drawing/2014/main" id="{C370A4A1-FE96-4E70-B89E-839542A5E241}"/>
              </a:ext>
            </a:extLst>
          </p:cNvPr>
          <p:cNvCxnSpPr>
            <a:cxnSpLocks/>
          </p:cNvCxnSpPr>
          <p:nvPr/>
        </p:nvCxnSpPr>
        <p:spPr>
          <a:xfrm>
            <a:off x="6717173" y="1832208"/>
            <a:ext cx="902827" cy="474047"/>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62" name="Text Box 16">
            <a:extLst>
              <a:ext uri="{FF2B5EF4-FFF2-40B4-BE49-F238E27FC236}">
                <a16:creationId xmlns:a16="http://schemas.microsoft.com/office/drawing/2014/main" id="{33538067-0726-41B0-93FF-357EF00CA62D}"/>
              </a:ext>
            </a:extLst>
          </p:cNvPr>
          <p:cNvSpPr txBox="1">
            <a:spLocks noChangeArrowheads="1"/>
          </p:cNvSpPr>
          <p:nvPr/>
        </p:nvSpPr>
        <p:spPr bwMode="auto">
          <a:xfrm>
            <a:off x="8065437" y="2684785"/>
            <a:ext cx="628698"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b="1" dirty="0"/>
              <a:t>NVG</a:t>
            </a:r>
          </a:p>
        </p:txBody>
      </p:sp>
      <p:sp>
        <p:nvSpPr>
          <p:cNvPr id="70" name="Text Box 21">
            <a:extLst>
              <a:ext uri="{FF2B5EF4-FFF2-40B4-BE49-F238E27FC236}">
                <a16:creationId xmlns:a16="http://schemas.microsoft.com/office/drawing/2014/main" id="{86C32650-BE1F-4CC3-8DB5-0C136D877E6F}"/>
              </a:ext>
            </a:extLst>
          </p:cNvPr>
          <p:cNvSpPr txBox="1">
            <a:spLocks noChangeArrowheads="1"/>
          </p:cNvSpPr>
          <p:nvPr/>
        </p:nvSpPr>
        <p:spPr bwMode="auto">
          <a:xfrm>
            <a:off x="8070534" y="3048000"/>
            <a:ext cx="526106"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a:solidFill>
                  <a:schemeClr val="bg1">
                    <a:lumMod val="75000"/>
                  </a:schemeClr>
                </a:solidFill>
              </a:rPr>
              <a:t>ICE</a:t>
            </a:r>
          </a:p>
        </p:txBody>
      </p:sp>
      <p:sp>
        <p:nvSpPr>
          <p:cNvPr id="75" name="Text Box 45">
            <a:extLst>
              <a:ext uri="{FF2B5EF4-FFF2-40B4-BE49-F238E27FC236}">
                <a16:creationId xmlns:a16="http://schemas.microsoft.com/office/drawing/2014/main" id="{2B6EDA2D-8F55-4DFD-A225-8C03CE6FC7F3}"/>
              </a:ext>
            </a:extLst>
          </p:cNvPr>
          <p:cNvSpPr txBox="1">
            <a:spLocks noChangeArrowheads="1"/>
          </p:cNvSpPr>
          <p:nvPr/>
        </p:nvSpPr>
        <p:spPr bwMode="auto">
          <a:xfrm>
            <a:off x="8073162" y="3810000"/>
            <a:ext cx="1070837" cy="74635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ts val="1700"/>
              </a:lnSpc>
              <a:spcBef>
                <a:spcPct val="0"/>
              </a:spcBef>
              <a:buClrTx/>
              <a:buSzTx/>
              <a:buFontTx/>
              <a:buNone/>
            </a:pPr>
            <a:r>
              <a:rPr lang="en-US" altLang="en-US" sz="1600" dirty="0">
                <a:solidFill>
                  <a:schemeClr val="bg1">
                    <a:lumMod val="75000"/>
                  </a:schemeClr>
                </a:solidFill>
              </a:rPr>
              <a:t>Epithelial/ fibrous ingrowth</a:t>
            </a:r>
          </a:p>
        </p:txBody>
      </p:sp>
      <p:cxnSp>
        <p:nvCxnSpPr>
          <p:cNvPr id="77" name="Straight Connector 76">
            <a:extLst>
              <a:ext uri="{FF2B5EF4-FFF2-40B4-BE49-F238E27FC236}">
                <a16:creationId xmlns:a16="http://schemas.microsoft.com/office/drawing/2014/main" id="{FC090BD7-F2E1-4464-B57B-9CBE5874C89B}"/>
              </a:ext>
            </a:extLst>
          </p:cNvPr>
          <p:cNvCxnSpPr>
            <a:cxnSpLocks/>
          </p:cNvCxnSpPr>
          <p:nvPr/>
        </p:nvCxnSpPr>
        <p:spPr>
          <a:xfrm>
            <a:off x="7873969" y="2674448"/>
            <a:ext cx="7724" cy="128795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8" name="Straight Connector 77">
            <a:extLst>
              <a:ext uri="{FF2B5EF4-FFF2-40B4-BE49-F238E27FC236}">
                <a16:creationId xmlns:a16="http://schemas.microsoft.com/office/drawing/2014/main" id="{B1922ED5-C3D8-43D8-A00D-1D6BC9201DBA}"/>
              </a:ext>
            </a:extLst>
          </p:cNvPr>
          <p:cNvCxnSpPr/>
          <p:nvPr/>
        </p:nvCxnSpPr>
        <p:spPr>
          <a:xfrm flipH="1">
            <a:off x="7873968" y="2840262"/>
            <a:ext cx="24447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9" name="Straight Connector 78">
            <a:extLst>
              <a:ext uri="{FF2B5EF4-FFF2-40B4-BE49-F238E27FC236}">
                <a16:creationId xmlns:a16="http://schemas.microsoft.com/office/drawing/2014/main" id="{77019ED2-6D69-4A60-9D19-D4DB786EA3A0}"/>
              </a:ext>
            </a:extLst>
          </p:cNvPr>
          <p:cNvCxnSpPr/>
          <p:nvPr/>
        </p:nvCxnSpPr>
        <p:spPr>
          <a:xfrm flipH="1">
            <a:off x="7873968" y="3213518"/>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1" name="Straight Connector 80">
            <a:extLst>
              <a:ext uri="{FF2B5EF4-FFF2-40B4-BE49-F238E27FC236}">
                <a16:creationId xmlns:a16="http://schemas.microsoft.com/office/drawing/2014/main" id="{9796A12F-4125-4C05-8EE8-A388740C580D}"/>
              </a:ext>
            </a:extLst>
          </p:cNvPr>
          <p:cNvCxnSpPr/>
          <p:nvPr/>
        </p:nvCxnSpPr>
        <p:spPr>
          <a:xfrm flipH="1">
            <a:off x="7877837" y="3581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3" name="Straight Connector 82">
            <a:extLst>
              <a:ext uri="{FF2B5EF4-FFF2-40B4-BE49-F238E27FC236}">
                <a16:creationId xmlns:a16="http://schemas.microsoft.com/office/drawing/2014/main" id="{7FDC5F4B-9BF0-42AD-B8BB-2F2399BCF1E2}"/>
              </a:ext>
            </a:extLst>
          </p:cNvPr>
          <p:cNvCxnSpPr/>
          <p:nvPr/>
        </p:nvCxnSpPr>
        <p:spPr>
          <a:xfrm flipH="1">
            <a:off x="7881693" y="3962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93" name="Text Box 42">
            <a:extLst>
              <a:ext uri="{FF2B5EF4-FFF2-40B4-BE49-F238E27FC236}">
                <a16:creationId xmlns:a16="http://schemas.microsoft.com/office/drawing/2014/main" id="{53BAB77F-E061-4834-9068-34BDF78AD071}"/>
              </a:ext>
            </a:extLst>
          </p:cNvPr>
          <p:cNvSpPr txBox="1">
            <a:spLocks noChangeArrowheads="1"/>
          </p:cNvSpPr>
          <p:nvPr/>
        </p:nvSpPr>
        <p:spPr bwMode="auto">
          <a:xfrm>
            <a:off x="8111387" y="3429000"/>
            <a:ext cx="856196"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Flat AC</a:t>
            </a:r>
          </a:p>
        </p:txBody>
      </p:sp>
      <p:sp>
        <p:nvSpPr>
          <p:cNvPr id="100" name="Text Box 23">
            <a:extLst>
              <a:ext uri="{FF2B5EF4-FFF2-40B4-BE49-F238E27FC236}">
                <a16:creationId xmlns:a16="http://schemas.microsoft.com/office/drawing/2014/main" id="{D8F2FCFF-2984-4836-B000-9C5601A8EAAA}"/>
              </a:ext>
            </a:extLst>
          </p:cNvPr>
          <p:cNvSpPr txBox="1">
            <a:spLocks noChangeArrowheads="1"/>
          </p:cNvSpPr>
          <p:nvPr/>
        </p:nvSpPr>
        <p:spPr bwMode="auto">
          <a:xfrm>
            <a:off x="5530369" y="2667000"/>
            <a:ext cx="2143536"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Aqueous misdirection</a:t>
            </a:r>
          </a:p>
        </p:txBody>
      </p:sp>
      <p:cxnSp>
        <p:nvCxnSpPr>
          <p:cNvPr id="104" name="Straight Connector 103">
            <a:extLst>
              <a:ext uri="{FF2B5EF4-FFF2-40B4-BE49-F238E27FC236}">
                <a16:creationId xmlns:a16="http://schemas.microsoft.com/office/drawing/2014/main" id="{49D87D4A-E317-4446-9B95-5184CB3968F3}"/>
              </a:ext>
            </a:extLst>
          </p:cNvPr>
          <p:cNvCxnSpPr>
            <a:cxnSpLocks/>
          </p:cNvCxnSpPr>
          <p:nvPr/>
        </p:nvCxnSpPr>
        <p:spPr>
          <a:xfrm flipH="1">
            <a:off x="5316229" y="2667000"/>
            <a:ext cx="7397" cy="25314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5" name="Straight Connector 104">
            <a:extLst>
              <a:ext uri="{FF2B5EF4-FFF2-40B4-BE49-F238E27FC236}">
                <a16:creationId xmlns:a16="http://schemas.microsoft.com/office/drawing/2014/main" id="{F40B6D71-75A8-4A88-864D-00D14C2F710D}"/>
              </a:ext>
            </a:extLst>
          </p:cNvPr>
          <p:cNvCxnSpPr/>
          <p:nvPr/>
        </p:nvCxnSpPr>
        <p:spPr>
          <a:xfrm flipH="1">
            <a:off x="5323624" y="2832814"/>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6" name="Straight Connector 105">
            <a:extLst>
              <a:ext uri="{FF2B5EF4-FFF2-40B4-BE49-F238E27FC236}">
                <a16:creationId xmlns:a16="http://schemas.microsoft.com/office/drawing/2014/main" id="{010BF7B2-AA07-4DCF-822D-E2DB5CC0BF59}"/>
              </a:ext>
            </a:extLst>
          </p:cNvPr>
          <p:cNvCxnSpPr/>
          <p:nvPr/>
        </p:nvCxnSpPr>
        <p:spPr>
          <a:xfrm flipH="1">
            <a:off x="5323624" y="3360065"/>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a:extLst>
              <a:ext uri="{FF2B5EF4-FFF2-40B4-BE49-F238E27FC236}">
                <a16:creationId xmlns:a16="http://schemas.microsoft.com/office/drawing/2014/main" id="{BAC8035C-3999-4C31-93CD-6C0D2ADEB73B}"/>
              </a:ext>
            </a:extLst>
          </p:cNvPr>
          <p:cNvCxnSpPr/>
          <p:nvPr/>
        </p:nvCxnSpPr>
        <p:spPr>
          <a:xfrm flipH="1">
            <a:off x="5323536" y="3786938"/>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8" name="Straight Connector 107">
            <a:extLst>
              <a:ext uri="{FF2B5EF4-FFF2-40B4-BE49-F238E27FC236}">
                <a16:creationId xmlns:a16="http://schemas.microsoft.com/office/drawing/2014/main" id="{DB64CAEE-69B4-426A-8A5B-D1269DBF0F66}"/>
              </a:ext>
            </a:extLst>
          </p:cNvPr>
          <p:cNvCxnSpPr/>
          <p:nvPr/>
        </p:nvCxnSpPr>
        <p:spPr>
          <a:xfrm flipH="1">
            <a:off x="5327493" y="4249152"/>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12" name="Straight Connector 111">
            <a:extLst>
              <a:ext uri="{FF2B5EF4-FFF2-40B4-BE49-F238E27FC236}">
                <a16:creationId xmlns:a16="http://schemas.microsoft.com/office/drawing/2014/main" id="{99A16C30-4BE4-48E5-8B65-0C5F3039B8DC}"/>
              </a:ext>
            </a:extLst>
          </p:cNvPr>
          <p:cNvCxnSpPr/>
          <p:nvPr/>
        </p:nvCxnSpPr>
        <p:spPr>
          <a:xfrm flipH="1">
            <a:off x="5333455" y="51816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13" name="Text Box 42">
            <a:extLst>
              <a:ext uri="{FF2B5EF4-FFF2-40B4-BE49-F238E27FC236}">
                <a16:creationId xmlns:a16="http://schemas.microsoft.com/office/drawing/2014/main" id="{056DFFD9-3CA2-42E7-90FE-4F14522E3504}"/>
              </a:ext>
            </a:extLst>
          </p:cNvPr>
          <p:cNvSpPr txBox="1">
            <a:spLocks noChangeArrowheads="1"/>
          </p:cNvSpPr>
          <p:nvPr/>
        </p:nvSpPr>
        <p:spPr bwMode="auto">
          <a:xfrm>
            <a:off x="5533954" y="3623846"/>
            <a:ext cx="1563248"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Retinal surgery</a:t>
            </a:r>
          </a:p>
        </p:txBody>
      </p:sp>
      <p:sp>
        <p:nvSpPr>
          <p:cNvPr id="118" name="Text Box 47">
            <a:extLst>
              <a:ext uri="{FF2B5EF4-FFF2-40B4-BE49-F238E27FC236}">
                <a16:creationId xmlns:a16="http://schemas.microsoft.com/office/drawing/2014/main" id="{3F59D898-ECAD-49F0-9425-2A1BC8DDA7B5}"/>
              </a:ext>
            </a:extLst>
          </p:cNvPr>
          <p:cNvSpPr txBox="1">
            <a:spLocks noChangeArrowheads="1"/>
          </p:cNvSpPr>
          <p:nvPr/>
        </p:nvSpPr>
        <p:spPr bwMode="auto">
          <a:xfrm>
            <a:off x="5523688" y="4538246"/>
            <a:ext cx="1414170"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Drug-induced</a:t>
            </a:r>
          </a:p>
        </p:txBody>
      </p:sp>
      <p:sp>
        <p:nvSpPr>
          <p:cNvPr id="16" name="TextBox 15">
            <a:extLst>
              <a:ext uri="{FF2B5EF4-FFF2-40B4-BE49-F238E27FC236}">
                <a16:creationId xmlns:a16="http://schemas.microsoft.com/office/drawing/2014/main" id="{984E008D-FBBA-42B4-940E-EA26772E0161}"/>
              </a:ext>
            </a:extLst>
          </p:cNvPr>
          <p:cNvSpPr txBox="1"/>
          <p:nvPr/>
        </p:nvSpPr>
        <p:spPr>
          <a:xfrm>
            <a:off x="6230528" y="5257800"/>
            <a:ext cx="1326004" cy="369332"/>
          </a:xfrm>
          <a:prstGeom prst="rect">
            <a:avLst/>
          </a:prstGeom>
          <a:noFill/>
        </p:spPr>
        <p:txBody>
          <a:bodyPr wrap="none" rtlCol="0">
            <a:spAutoFit/>
          </a:bodyPr>
          <a:lstStyle/>
          <a:p>
            <a:pPr algn="ctr"/>
            <a:r>
              <a:rPr lang="en-US" dirty="0">
                <a:solidFill>
                  <a:schemeClr val="bg1">
                    <a:lumMod val="75000"/>
                  </a:schemeClr>
                </a:solidFill>
              </a:rPr>
              <a:t>Both/Either</a:t>
            </a:r>
          </a:p>
        </p:txBody>
      </p:sp>
      <p:cxnSp>
        <p:nvCxnSpPr>
          <p:cNvPr id="125" name="Straight Connector 124">
            <a:extLst>
              <a:ext uri="{FF2B5EF4-FFF2-40B4-BE49-F238E27FC236}">
                <a16:creationId xmlns:a16="http://schemas.microsoft.com/office/drawing/2014/main" id="{01138141-D318-4ED7-A7FE-D8F2155CE890}"/>
              </a:ext>
            </a:extLst>
          </p:cNvPr>
          <p:cNvCxnSpPr/>
          <p:nvPr/>
        </p:nvCxnSpPr>
        <p:spPr>
          <a:xfrm flipH="1">
            <a:off x="5334000" y="4724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52" name="Text Box 47">
            <a:extLst>
              <a:ext uri="{FF2B5EF4-FFF2-40B4-BE49-F238E27FC236}">
                <a16:creationId xmlns:a16="http://schemas.microsoft.com/office/drawing/2014/main" id="{E3578916-9804-473C-8F06-D4FA0BCEDFD0}"/>
              </a:ext>
            </a:extLst>
          </p:cNvPr>
          <p:cNvSpPr txBox="1">
            <a:spLocks noChangeArrowheads="1"/>
          </p:cNvSpPr>
          <p:nvPr/>
        </p:nvSpPr>
        <p:spPr bwMode="auto">
          <a:xfrm>
            <a:off x="5543446" y="4055146"/>
            <a:ext cx="1619354"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err="1">
                <a:solidFill>
                  <a:schemeClr val="bg1">
                    <a:lumMod val="75000"/>
                  </a:schemeClr>
                </a:solidFill>
              </a:rPr>
              <a:t>Nanophthalmos</a:t>
            </a:r>
            <a:endParaRPr lang="en-US" altLang="en-US" sz="1600" dirty="0">
              <a:solidFill>
                <a:schemeClr val="bg1">
                  <a:lumMod val="75000"/>
                </a:schemeClr>
              </a:solidFill>
            </a:endParaRPr>
          </a:p>
        </p:txBody>
      </p:sp>
      <p:sp>
        <p:nvSpPr>
          <p:cNvPr id="53" name="Text Box 45">
            <a:extLst>
              <a:ext uri="{FF2B5EF4-FFF2-40B4-BE49-F238E27FC236}">
                <a16:creationId xmlns:a16="http://schemas.microsoft.com/office/drawing/2014/main" id="{57D1A14F-68FE-47D2-983C-1A879D66A9DC}"/>
              </a:ext>
            </a:extLst>
          </p:cNvPr>
          <p:cNvSpPr txBox="1">
            <a:spLocks noChangeArrowheads="1"/>
          </p:cNvSpPr>
          <p:nvPr/>
        </p:nvSpPr>
        <p:spPr bwMode="auto">
          <a:xfrm>
            <a:off x="5523688" y="5013493"/>
            <a:ext cx="582211"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PFV</a:t>
            </a:r>
          </a:p>
        </p:txBody>
      </p:sp>
      <p:sp>
        <p:nvSpPr>
          <p:cNvPr id="54" name="Text Box 42">
            <a:extLst>
              <a:ext uri="{FF2B5EF4-FFF2-40B4-BE49-F238E27FC236}">
                <a16:creationId xmlns:a16="http://schemas.microsoft.com/office/drawing/2014/main" id="{E1E37D2C-2C52-446B-843B-01E64990D3EC}"/>
              </a:ext>
            </a:extLst>
          </p:cNvPr>
          <p:cNvSpPr txBox="1">
            <a:spLocks noChangeArrowheads="1"/>
          </p:cNvSpPr>
          <p:nvPr/>
        </p:nvSpPr>
        <p:spPr bwMode="auto">
          <a:xfrm>
            <a:off x="5551406" y="3192546"/>
            <a:ext cx="2276072"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ERD/choroidal effusion</a:t>
            </a:r>
          </a:p>
        </p:txBody>
      </p:sp>
      <p:sp>
        <p:nvSpPr>
          <p:cNvPr id="3" name="Oval 2">
            <a:extLst>
              <a:ext uri="{FF2B5EF4-FFF2-40B4-BE49-F238E27FC236}">
                <a16:creationId xmlns:a16="http://schemas.microsoft.com/office/drawing/2014/main" id="{7D027388-F860-4250-9D31-41DB5EB864E5}"/>
              </a:ext>
            </a:extLst>
          </p:cNvPr>
          <p:cNvSpPr/>
          <p:nvPr/>
        </p:nvSpPr>
        <p:spPr>
          <a:xfrm>
            <a:off x="8034589" y="2679833"/>
            <a:ext cx="671979" cy="338554"/>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TextBox 45">
            <a:extLst>
              <a:ext uri="{FF2B5EF4-FFF2-40B4-BE49-F238E27FC236}">
                <a16:creationId xmlns:a16="http://schemas.microsoft.com/office/drawing/2014/main" id="{404AE9CF-785E-4964-AF50-F6F095A7E65B}"/>
              </a:ext>
            </a:extLst>
          </p:cNvPr>
          <p:cNvSpPr txBox="1"/>
          <p:nvPr/>
        </p:nvSpPr>
        <p:spPr>
          <a:xfrm>
            <a:off x="609600" y="1554063"/>
            <a:ext cx="7034674" cy="4770537"/>
          </a:xfrm>
          <a:prstGeom prst="rect">
            <a:avLst/>
          </a:prstGeom>
          <a:solidFill>
            <a:schemeClr val="accent1">
              <a:lumMod val="40000"/>
              <a:lumOff val="60000"/>
            </a:schemeClr>
          </a:solidFill>
        </p:spPr>
        <p:txBody>
          <a:bodyPr wrap="square" rtlCol="0">
            <a:spAutoFit/>
          </a:bodyPr>
          <a:lstStyle/>
          <a:p>
            <a:r>
              <a:rPr lang="en-US" sz="1600" i="1" dirty="0">
                <a:solidFill>
                  <a:schemeClr val="bg1">
                    <a:lumMod val="75000"/>
                  </a:schemeClr>
                </a:solidFill>
              </a:rPr>
              <a:t>Neovascularization of what structure causes neovascular glaucoma (NVG)?</a:t>
            </a:r>
          </a:p>
          <a:p>
            <a:r>
              <a:rPr lang="en-US" sz="1600" dirty="0">
                <a:solidFill>
                  <a:schemeClr val="bg1">
                    <a:lumMod val="75000"/>
                  </a:schemeClr>
                </a:solidFill>
              </a:rPr>
              <a:t>Neovascularization of the angle (NVA) </a:t>
            </a:r>
          </a:p>
          <a:p>
            <a:endParaRPr lang="en-US" sz="1600" dirty="0">
              <a:solidFill>
                <a:schemeClr val="bg1">
                  <a:lumMod val="75000"/>
                </a:schemeClr>
              </a:solidFill>
            </a:endParaRPr>
          </a:p>
          <a:p>
            <a:r>
              <a:rPr lang="en-US" sz="1600" i="1" dirty="0">
                <a:solidFill>
                  <a:schemeClr val="bg1">
                    <a:lumMod val="75000"/>
                  </a:schemeClr>
                </a:solidFill>
              </a:rPr>
              <a:t>How does NVA lead to angle-closure glaucoma?</a:t>
            </a:r>
          </a:p>
          <a:p>
            <a:r>
              <a:rPr lang="en-US" sz="1600" dirty="0">
                <a:solidFill>
                  <a:schemeClr val="bg1">
                    <a:lumMod val="75000"/>
                  </a:schemeClr>
                </a:solidFill>
              </a:rPr>
              <a:t>The NVA vessels don’t ride solo; rather, they are accompanied by contractile elements (</a:t>
            </a:r>
            <a:r>
              <a:rPr lang="en-US" sz="1600" dirty="0" err="1">
                <a:solidFill>
                  <a:schemeClr val="bg1">
                    <a:lumMod val="75000"/>
                  </a:schemeClr>
                </a:solidFill>
              </a:rPr>
              <a:t>eg</a:t>
            </a:r>
            <a:r>
              <a:rPr lang="en-US" sz="1600" dirty="0">
                <a:solidFill>
                  <a:schemeClr val="bg1">
                    <a:lumMod val="75000"/>
                  </a:schemeClr>
                </a:solidFill>
              </a:rPr>
              <a:t>, fibroblasts). Along with the neo vessels, these elements will establish a network that crosses from the peripheral iris to the </a:t>
            </a:r>
            <a:r>
              <a:rPr lang="en-US" sz="1600" b="1" dirty="0">
                <a:solidFill>
                  <a:srgbClr val="0000FF"/>
                </a:solidFill>
              </a:rPr>
              <a:t>peripheral cornea</a:t>
            </a:r>
            <a:r>
              <a:rPr lang="en-US" sz="1600" dirty="0">
                <a:solidFill>
                  <a:schemeClr val="bg1">
                    <a:lumMod val="75000"/>
                  </a:schemeClr>
                </a:solidFill>
              </a:rPr>
              <a:t>.</a:t>
            </a:r>
            <a:r>
              <a:rPr lang="en-US" sz="1600" dirty="0">
                <a:solidFill>
                  <a:srgbClr val="0000FF"/>
                </a:solidFill>
              </a:rPr>
              <a:t> </a:t>
            </a:r>
            <a:r>
              <a:rPr lang="en-US" sz="1600" dirty="0">
                <a:solidFill>
                  <a:schemeClr val="accent1">
                    <a:lumMod val="40000"/>
                    <a:lumOff val="60000"/>
                  </a:schemeClr>
                </a:solidFill>
              </a:rPr>
              <a:t>Once established, contractile elements </a:t>
            </a:r>
            <a:r>
              <a:rPr lang="en-US" sz="1600" dirty="0" err="1">
                <a:solidFill>
                  <a:schemeClr val="accent1">
                    <a:lumMod val="40000"/>
                    <a:lumOff val="60000"/>
                  </a:schemeClr>
                </a:solidFill>
              </a:rPr>
              <a:t>gonna</a:t>
            </a:r>
            <a:r>
              <a:rPr lang="en-US" sz="1600" dirty="0">
                <a:solidFill>
                  <a:schemeClr val="accent1">
                    <a:lumMod val="40000"/>
                    <a:lumOff val="60000"/>
                  </a:schemeClr>
                </a:solidFill>
              </a:rPr>
              <a:t> contract, and when they do, they pull the iris up against the angle, rendering it closed. </a:t>
            </a:r>
          </a:p>
          <a:p>
            <a:r>
              <a:rPr lang="en-US" sz="1600" i="1" dirty="0">
                <a:solidFill>
                  <a:schemeClr val="accent1">
                    <a:lumMod val="40000"/>
                    <a:lumOff val="60000"/>
                  </a:schemeClr>
                </a:solidFill>
              </a:rPr>
              <a:t> </a:t>
            </a:r>
          </a:p>
          <a:p>
            <a:r>
              <a:rPr lang="en-US" sz="1600" i="1" dirty="0">
                <a:solidFill>
                  <a:schemeClr val="accent1">
                    <a:lumMod val="40000"/>
                    <a:lumOff val="60000"/>
                  </a:schemeClr>
                </a:solidFill>
              </a:rPr>
              <a:t>What two-word phrase (</a:t>
            </a:r>
            <a:r>
              <a:rPr lang="en-US" sz="1600" b="1" dirty="0">
                <a:solidFill>
                  <a:schemeClr val="accent1">
                    <a:lumMod val="40000"/>
                    <a:lumOff val="60000"/>
                  </a:schemeClr>
                </a:solidFill>
              </a:rPr>
              <a:t>not</a:t>
            </a:r>
            <a:r>
              <a:rPr lang="en-US" sz="1600" i="1" dirty="0">
                <a:solidFill>
                  <a:schemeClr val="accent1">
                    <a:lumMod val="40000"/>
                    <a:lumOff val="60000"/>
                  </a:schemeClr>
                </a:solidFill>
              </a:rPr>
              <a:t> ‘diabetic retinopathy’--think more generally) describes the fundamental cause of most cases of NVG?</a:t>
            </a:r>
          </a:p>
          <a:p>
            <a:r>
              <a:rPr lang="en-US" sz="1600" dirty="0">
                <a:solidFill>
                  <a:schemeClr val="accent1">
                    <a:lumMod val="40000"/>
                    <a:lumOff val="60000"/>
                  </a:schemeClr>
                </a:solidFill>
              </a:rPr>
              <a:t>‘Retinal ischemia’</a:t>
            </a:r>
          </a:p>
          <a:p>
            <a:endParaRPr lang="en-US" sz="1600" dirty="0">
              <a:solidFill>
                <a:schemeClr val="accent1">
                  <a:lumMod val="40000"/>
                  <a:lumOff val="60000"/>
                </a:schemeClr>
              </a:solidFill>
            </a:endParaRPr>
          </a:p>
          <a:p>
            <a:r>
              <a:rPr lang="en-US" sz="1600" i="1" dirty="0">
                <a:solidFill>
                  <a:schemeClr val="accent1">
                    <a:lumMod val="40000"/>
                    <a:lumOff val="60000"/>
                  </a:schemeClr>
                </a:solidFill>
              </a:rPr>
              <a:t>How does retinal ischemia lead to NVI and NVA? </a:t>
            </a:r>
          </a:p>
          <a:p>
            <a:r>
              <a:rPr lang="en-US" sz="1600" dirty="0">
                <a:solidFill>
                  <a:schemeClr val="accent1">
                    <a:lumMod val="40000"/>
                    <a:lumOff val="60000"/>
                  </a:schemeClr>
                </a:solidFill>
              </a:rPr>
              <a:t>In a desperate attempt to acquire the oxygen they’re lacking, the ischemic retinal cells release the signaling molecule  </a:t>
            </a:r>
            <a:r>
              <a:rPr lang="en-US" sz="1600" b="1" dirty="0">
                <a:solidFill>
                  <a:schemeClr val="accent1">
                    <a:lumMod val="40000"/>
                    <a:lumOff val="60000"/>
                  </a:schemeClr>
                </a:solidFill>
              </a:rPr>
              <a:t>VEGF</a:t>
            </a:r>
            <a:r>
              <a:rPr lang="en-US" sz="1600" dirty="0">
                <a:solidFill>
                  <a:schemeClr val="accent1">
                    <a:lumMod val="40000"/>
                    <a:lumOff val="60000"/>
                  </a:schemeClr>
                </a:solidFill>
              </a:rPr>
              <a:t> , a potent inducer of new blood vessel formation. This VEGF diffuses from the vitreous cavity into the anterior segment, where it induces the NVI/NVA process.</a:t>
            </a:r>
          </a:p>
        </p:txBody>
      </p:sp>
      <p:sp>
        <p:nvSpPr>
          <p:cNvPr id="47" name="TextBox 46">
            <a:extLst>
              <a:ext uri="{FF2B5EF4-FFF2-40B4-BE49-F238E27FC236}">
                <a16:creationId xmlns:a16="http://schemas.microsoft.com/office/drawing/2014/main" id="{E69B9256-2199-4353-BC77-2FC9F0AC63A4}"/>
              </a:ext>
            </a:extLst>
          </p:cNvPr>
          <p:cNvSpPr txBox="1"/>
          <p:nvPr/>
        </p:nvSpPr>
        <p:spPr>
          <a:xfrm>
            <a:off x="2563923" y="2873839"/>
            <a:ext cx="5208477" cy="1169551"/>
          </a:xfrm>
          <a:prstGeom prst="rect">
            <a:avLst/>
          </a:prstGeom>
          <a:solidFill>
            <a:srgbClr val="D3D175"/>
          </a:solidFill>
        </p:spPr>
        <p:txBody>
          <a:bodyPr wrap="none" rtlCol="0">
            <a:spAutoFit/>
          </a:bodyPr>
          <a:lstStyle/>
          <a:p>
            <a:r>
              <a:rPr lang="en-US" sz="1400" i="1" dirty="0">
                <a:solidFill>
                  <a:srgbClr val="0000FF"/>
                </a:solidFill>
              </a:rPr>
              <a:t>How far up the peripheral cornea do the NVA vessels go?</a:t>
            </a:r>
            <a:endParaRPr lang="en-US" sz="1400" i="1" dirty="0">
              <a:solidFill>
                <a:srgbClr val="D3D175"/>
              </a:solidFill>
            </a:endParaRPr>
          </a:p>
          <a:p>
            <a:r>
              <a:rPr lang="en-US" sz="1400" dirty="0">
                <a:solidFill>
                  <a:srgbClr val="D3D175"/>
                </a:solidFill>
              </a:rPr>
              <a:t>No higher than  Schwalbe’s line</a:t>
            </a:r>
          </a:p>
          <a:p>
            <a:endParaRPr lang="en-US" sz="1400" i="1" dirty="0">
              <a:solidFill>
                <a:srgbClr val="D3D175"/>
              </a:solidFill>
            </a:endParaRPr>
          </a:p>
          <a:p>
            <a:r>
              <a:rPr lang="en-US" sz="1400" i="1" dirty="0">
                <a:solidFill>
                  <a:srgbClr val="D3D175"/>
                </a:solidFill>
              </a:rPr>
              <a:t>Why can’t they go any higher?</a:t>
            </a:r>
          </a:p>
          <a:p>
            <a:r>
              <a:rPr lang="en-US" sz="1400" dirty="0">
                <a:solidFill>
                  <a:srgbClr val="D3D175"/>
                </a:solidFill>
              </a:rPr>
              <a:t>Because vessels cannot grow onto normal corneal endothelium</a:t>
            </a:r>
          </a:p>
        </p:txBody>
      </p:sp>
      <p:sp>
        <p:nvSpPr>
          <p:cNvPr id="55" name="Oval 54">
            <a:extLst>
              <a:ext uri="{FF2B5EF4-FFF2-40B4-BE49-F238E27FC236}">
                <a16:creationId xmlns:a16="http://schemas.microsoft.com/office/drawing/2014/main" id="{C14687FE-6B5F-4273-A2FD-81D30FA3136C}"/>
              </a:ext>
            </a:extLst>
          </p:cNvPr>
          <p:cNvSpPr/>
          <p:nvPr/>
        </p:nvSpPr>
        <p:spPr>
          <a:xfrm>
            <a:off x="420526" y="3244600"/>
            <a:ext cx="2239077" cy="400461"/>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733115454"/>
      </p:ext>
    </p:extLst>
  </p:cSld>
  <p:clrMapOvr>
    <a:masterClrMapping/>
  </p:clrMapOvr>
</p:sld>
</file>

<file path=ppt/slides/slide2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Straight Arrow Connector 12">
            <a:extLst>
              <a:ext uri="{FF2B5EF4-FFF2-40B4-BE49-F238E27FC236}">
                <a16:creationId xmlns:a16="http://schemas.microsoft.com/office/drawing/2014/main" id="{A6DE2085-829C-480C-9216-69D6039C0A37}"/>
              </a:ext>
            </a:extLst>
          </p:cNvPr>
          <p:cNvCxnSpPr>
            <a:cxnSpLocks/>
          </p:cNvCxnSpPr>
          <p:nvPr/>
        </p:nvCxnSpPr>
        <p:spPr>
          <a:xfrm>
            <a:off x="6717173" y="1828800"/>
            <a:ext cx="0" cy="3462754"/>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43014" name="Text Box 6"/>
          <p:cNvSpPr txBox="1">
            <a:spLocks noChangeArrowheads="1"/>
          </p:cNvSpPr>
          <p:nvPr/>
        </p:nvSpPr>
        <p:spPr bwMode="auto">
          <a:xfrm>
            <a:off x="533400" y="2356376"/>
            <a:ext cx="1005403"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Lens-</a:t>
            </a:r>
          </a:p>
          <a:p>
            <a:pPr algn="ctr" eaLnBrk="1" hangingPunct="1">
              <a:lnSpc>
                <a:spcPct val="80000"/>
              </a:lnSpc>
              <a:spcBef>
                <a:spcPct val="0"/>
              </a:spcBef>
              <a:buClrTx/>
              <a:buSzTx/>
              <a:buFontTx/>
              <a:buNone/>
            </a:pPr>
            <a:r>
              <a:rPr lang="en-US" altLang="en-US" sz="1800" dirty="0">
                <a:solidFill>
                  <a:schemeClr val="bg1">
                    <a:lumMod val="75000"/>
                  </a:schemeClr>
                </a:solidFill>
              </a:rPr>
              <a:t>Induced</a:t>
            </a:r>
          </a:p>
        </p:txBody>
      </p:sp>
      <p:sp>
        <p:nvSpPr>
          <p:cNvPr id="43017" name="Text Box 14"/>
          <p:cNvSpPr txBox="1">
            <a:spLocks noChangeArrowheads="1"/>
          </p:cNvSpPr>
          <p:nvPr/>
        </p:nvSpPr>
        <p:spPr bwMode="auto">
          <a:xfrm>
            <a:off x="3026498" y="2365901"/>
            <a:ext cx="1633781"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Aphakic/</a:t>
            </a:r>
          </a:p>
          <a:p>
            <a:pPr algn="ctr" eaLnBrk="1" hangingPunct="1">
              <a:lnSpc>
                <a:spcPct val="80000"/>
              </a:lnSpc>
              <a:spcBef>
                <a:spcPct val="0"/>
              </a:spcBef>
              <a:buClrTx/>
              <a:buSzTx/>
              <a:buFontTx/>
              <a:buNone/>
            </a:pPr>
            <a:r>
              <a:rPr lang="en-US" altLang="en-US" sz="1800" dirty="0" err="1">
                <a:solidFill>
                  <a:schemeClr val="bg1">
                    <a:lumMod val="75000"/>
                  </a:schemeClr>
                </a:solidFill>
              </a:rPr>
              <a:t>Pseudophakic</a:t>
            </a:r>
            <a:endParaRPr lang="en-US" altLang="en-US" sz="1800" dirty="0">
              <a:solidFill>
                <a:schemeClr val="bg1">
                  <a:lumMod val="75000"/>
                </a:schemeClr>
              </a:solidFill>
            </a:endParaRPr>
          </a:p>
        </p:txBody>
      </p:sp>
      <p:sp>
        <p:nvSpPr>
          <p:cNvPr id="43031" name="Text Box 35"/>
          <p:cNvSpPr txBox="1">
            <a:spLocks noChangeArrowheads="1"/>
          </p:cNvSpPr>
          <p:nvPr/>
        </p:nvSpPr>
        <p:spPr bwMode="auto">
          <a:xfrm>
            <a:off x="1190847" y="1295400"/>
            <a:ext cx="2473754"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solidFill>
                  <a:schemeClr val="bg1">
                    <a:lumMod val="75000"/>
                  </a:schemeClr>
                </a:solidFill>
              </a:rPr>
              <a:t>w/ Pupillary Block</a:t>
            </a:r>
          </a:p>
        </p:txBody>
      </p:sp>
      <p:sp>
        <p:nvSpPr>
          <p:cNvPr id="43032" name="Text Box 36"/>
          <p:cNvSpPr txBox="1">
            <a:spLocks noChangeArrowheads="1"/>
          </p:cNvSpPr>
          <p:nvPr/>
        </p:nvSpPr>
        <p:spPr bwMode="auto">
          <a:xfrm>
            <a:off x="5181600" y="1295400"/>
            <a:ext cx="2630848"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t>w/o Pupillary Block</a:t>
            </a:r>
          </a:p>
        </p:txBody>
      </p:sp>
      <p:sp>
        <p:nvSpPr>
          <p:cNvPr id="49" name="Rectangle 2">
            <a:extLst>
              <a:ext uri="{FF2B5EF4-FFF2-40B4-BE49-F238E27FC236}">
                <a16:creationId xmlns:a16="http://schemas.microsoft.com/office/drawing/2014/main" id="{240EE5BF-F7D2-4FC8-A5DD-F6B5423153C6}"/>
              </a:ext>
            </a:extLst>
          </p:cNvPr>
          <p:cNvSpPr>
            <a:spLocks noGrp="1" noChangeArrowheads="1"/>
          </p:cNvSpPr>
          <p:nvPr>
            <p:ph type="title"/>
          </p:nvPr>
        </p:nvSpPr>
        <p:spPr>
          <a:xfrm>
            <a:off x="457200" y="304800"/>
            <a:ext cx="7543800" cy="563562"/>
          </a:xfrm>
        </p:spPr>
        <p:txBody>
          <a:bodyPr/>
          <a:lstStyle/>
          <a:p>
            <a:pPr eaLnBrk="1" hangingPunct="1"/>
            <a:r>
              <a:rPr lang="en-US" altLang="en-US" sz="3500" dirty="0"/>
              <a:t>Q/A</a:t>
            </a:r>
          </a:p>
        </p:txBody>
      </p:sp>
      <p:sp>
        <p:nvSpPr>
          <p:cNvPr id="50" name="TextBox 49">
            <a:extLst>
              <a:ext uri="{FF2B5EF4-FFF2-40B4-BE49-F238E27FC236}">
                <a16:creationId xmlns:a16="http://schemas.microsoft.com/office/drawing/2014/main" id="{CF426230-46C8-405C-9015-99EF57762A2E}"/>
              </a:ext>
            </a:extLst>
          </p:cNvPr>
          <p:cNvSpPr txBox="1"/>
          <p:nvPr/>
        </p:nvSpPr>
        <p:spPr>
          <a:xfrm>
            <a:off x="2259496" y="189094"/>
            <a:ext cx="4607480" cy="400110"/>
          </a:xfrm>
          <a:prstGeom prst="rect">
            <a:avLst/>
          </a:prstGeom>
          <a:solidFill>
            <a:schemeClr val="accent1">
              <a:lumMod val="60000"/>
              <a:lumOff val="40000"/>
            </a:schemeClr>
          </a:solidFill>
        </p:spPr>
        <p:txBody>
          <a:bodyPr wrap="none" rtlCol="0">
            <a:spAutoFit/>
          </a:bodyPr>
          <a:lstStyle/>
          <a:p>
            <a:pPr algn="ctr"/>
            <a:r>
              <a:rPr lang="en-US" sz="2000" b="1" dirty="0"/>
              <a:t>Secondary Angle Closure Glaucoma</a:t>
            </a:r>
          </a:p>
        </p:txBody>
      </p:sp>
      <p:sp>
        <p:nvSpPr>
          <p:cNvPr id="2" name="TextBox 1">
            <a:extLst>
              <a:ext uri="{FF2B5EF4-FFF2-40B4-BE49-F238E27FC236}">
                <a16:creationId xmlns:a16="http://schemas.microsoft.com/office/drawing/2014/main" id="{A7E30BEC-923B-4C9A-A856-BDD0D882F6B8}"/>
              </a:ext>
            </a:extLst>
          </p:cNvPr>
          <p:cNvSpPr txBox="1"/>
          <p:nvPr/>
        </p:nvSpPr>
        <p:spPr>
          <a:xfrm>
            <a:off x="887305" y="2844119"/>
            <a:ext cx="1494320" cy="338554"/>
          </a:xfrm>
          <a:prstGeom prst="rect">
            <a:avLst/>
          </a:prstGeom>
          <a:noFill/>
        </p:spPr>
        <p:txBody>
          <a:bodyPr wrap="none" rtlCol="0">
            <a:spAutoFit/>
          </a:bodyPr>
          <a:lstStyle/>
          <a:p>
            <a:r>
              <a:rPr lang="en-US" sz="1600" dirty="0" err="1">
                <a:solidFill>
                  <a:schemeClr val="bg1">
                    <a:lumMod val="75000"/>
                  </a:schemeClr>
                </a:solidFill>
              </a:rPr>
              <a:t>Phacomorphic</a:t>
            </a:r>
            <a:endParaRPr lang="en-US" sz="1600" dirty="0">
              <a:solidFill>
                <a:schemeClr val="bg1">
                  <a:lumMod val="75000"/>
                </a:schemeClr>
              </a:solidFill>
            </a:endParaRPr>
          </a:p>
        </p:txBody>
      </p:sp>
      <p:sp>
        <p:nvSpPr>
          <p:cNvPr id="51" name="TextBox 50">
            <a:extLst>
              <a:ext uri="{FF2B5EF4-FFF2-40B4-BE49-F238E27FC236}">
                <a16:creationId xmlns:a16="http://schemas.microsoft.com/office/drawing/2014/main" id="{156069D4-340B-4160-A336-EBF73557CEE0}"/>
              </a:ext>
            </a:extLst>
          </p:cNvPr>
          <p:cNvSpPr txBox="1"/>
          <p:nvPr/>
        </p:nvSpPr>
        <p:spPr>
          <a:xfrm>
            <a:off x="884725" y="3175578"/>
            <a:ext cx="1402948" cy="338554"/>
          </a:xfrm>
          <a:prstGeom prst="rect">
            <a:avLst/>
          </a:prstGeom>
          <a:noFill/>
        </p:spPr>
        <p:txBody>
          <a:bodyPr wrap="none" rtlCol="0">
            <a:spAutoFit/>
          </a:bodyPr>
          <a:lstStyle/>
          <a:p>
            <a:r>
              <a:rPr lang="en-US" sz="1600" dirty="0">
                <a:solidFill>
                  <a:schemeClr val="bg1">
                    <a:lumMod val="75000"/>
                  </a:schemeClr>
                </a:solidFill>
              </a:rPr>
              <a:t>Ectopia </a:t>
            </a:r>
            <a:r>
              <a:rPr lang="en-US" sz="1600" dirty="0" err="1">
                <a:solidFill>
                  <a:schemeClr val="bg1">
                    <a:lumMod val="75000"/>
                  </a:schemeClr>
                </a:solidFill>
              </a:rPr>
              <a:t>lentis</a:t>
            </a:r>
            <a:endParaRPr lang="en-US" sz="1600" dirty="0">
              <a:solidFill>
                <a:schemeClr val="bg1">
                  <a:lumMod val="75000"/>
                </a:schemeClr>
              </a:solidFill>
            </a:endParaRPr>
          </a:p>
        </p:txBody>
      </p:sp>
      <p:cxnSp>
        <p:nvCxnSpPr>
          <p:cNvPr id="71" name="Straight Connector 70">
            <a:extLst>
              <a:ext uri="{FF2B5EF4-FFF2-40B4-BE49-F238E27FC236}">
                <a16:creationId xmlns:a16="http://schemas.microsoft.com/office/drawing/2014/main" id="{C104938D-BA8D-4E39-9D5F-9EE2012F2F3C}"/>
              </a:ext>
            </a:extLst>
          </p:cNvPr>
          <p:cNvCxnSpPr>
            <a:cxnSpLocks/>
          </p:cNvCxnSpPr>
          <p:nvPr/>
        </p:nvCxnSpPr>
        <p:spPr>
          <a:xfrm flipH="1">
            <a:off x="762665" y="3023488"/>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2A7E4E40-472F-4E50-8A7A-45C10FDD7171}"/>
              </a:ext>
            </a:extLst>
          </p:cNvPr>
          <p:cNvCxnSpPr>
            <a:cxnSpLocks/>
          </p:cNvCxnSpPr>
          <p:nvPr/>
        </p:nvCxnSpPr>
        <p:spPr>
          <a:xfrm flipH="1">
            <a:off x="762665" y="3347853"/>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C3924889-45B9-4383-9C9E-48F0A9C27AD8}"/>
              </a:ext>
            </a:extLst>
          </p:cNvPr>
          <p:cNvCxnSpPr>
            <a:cxnSpLocks/>
          </p:cNvCxnSpPr>
          <p:nvPr/>
        </p:nvCxnSpPr>
        <p:spPr>
          <a:xfrm flipH="1">
            <a:off x="748719" y="2838976"/>
            <a:ext cx="13947" cy="5088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 name="Straight Arrow Connector 5">
            <a:extLst>
              <a:ext uri="{FF2B5EF4-FFF2-40B4-BE49-F238E27FC236}">
                <a16:creationId xmlns:a16="http://schemas.microsoft.com/office/drawing/2014/main" id="{A3439F0C-5143-461F-8F3C-2E830785DEFC}"/>
              </a:ext>
            </a:extLst>
          </p:cNvPr>
          <p:cNvCxnSpPr>
            <a:stCxn id="50" idx="2"/>
          </p:cNvCxnSpPr>
          <p:nvPr/>
        </p:nvCxnSpPr>
        <p:spPr>
          <a:xfrm flipH="1">
            <a:off x="2971800" y="589204"/>
            <a:ext cx="1591436" cy="706196"/>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0" name="Straight Arrow Connector 9">
            <a:extLst>
              <a:ext uri="{FF2B5EF4-FFF2-40B4-BE49-F238E27FC236}">
                <a16:creationId xmlns:a16="http://schemas.microsoft.com/office/drawing/2014/main" id="{84DC796E-F6ED-4FBB-82D2-A260F480BF8A}"/>
              </a:ext>
            </a:extLst>
          </p:cNvPr>
          <p:cNvCxnSpPr>
            <a:cxnSpLocks/>
          </p:cNvCxnSpPr>
          <p:nvPr/>
        </p:nvCxnSpPr>
        <p:spPr>
          <a:xfrm>
            <a:off x="4572000" y="589204"/>
            <a:ext cx="1600200" cy="706196"/>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6" name="Straight Arrow Connector 25">
            <a:extLst>
              <a:ext uri="{FF2B5EF4-FFF2-40B4-BE49-F238E27FC236}">
                <a16:creationId xmlns:a16="http://schemas.microsoft.com/office/drawing/2014/main" id="{B70E0124-9B84-41A5-8D84-A66B7838A706}"/>
              </a:ext>
            </a:extLst>
          </p:cNvPr>
          <p:cNvCxnSpPr>
            <a:cxnSpLocks/>
          </p:cNvCxnSpPr>
          <p:nvPr/>
        </p:nvCxnSpPr>
        <p:spPr>
          <a:xfrm flipH="1">
            <a:off x="1159539" y="1828800"/>
            <a:ext cx="1290435" cy="478059"/>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28" name="Straight Arrow Connector 27">
            <a:extLst>
              <a:ext uri="{FF2B5EF4-FFF2-40B4-BE49-F238E27FC236}">
                <a16:creationId xmlns:a16="http://schemas.microsoft.com/office/drawing/2014/main" id="{567A4249-5C59-4416-8A8E-1C35913900AB}"/>
              </a:ext>
            </a:extLst>
          </p:cNvPr>
          <p:cNvCxnSpPr>
            <a:cxnSpLocks/>
          </p:cNvCxnSpPr>
          <p:nvPr/>
        </p:nvCxnSpPr>
        <p:spPr>
          <a:xfrm>
            <a:off x="2449973" y="1832208"/>
            <a:ext cx="1268784"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56" name="Text Box 6">
            <a:extLst>
              <a:ext uri="{FF2B5EF4-FFF2-40B4-BE49-F238E27FC236}">
                <a16:creationId xmlns:a16="http://schemas.microsoft.com/office/drawing/2014/main" id="{557983BD-9D64-49B9-A366-A08663B0451F}"/>
              </a:ext>
            </a:extLst>
          </p:cNvPr>
          <p:cNvSpPr txBox="1">
            <a:spLocks noChangeArrowheads="1"/>
          </p:cNvSpPr>
          <p:nvPr/>
        </p:nvSpPr>
        <p:spPr bwMode="auto">
          <a:xfrm>
            <a:off x="5029200" y="2356376"/>
            <a:ext cx="813043"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r" eaLnBrk="1" hangingPunct="1">
              <a:lnSpc>
                <a:spcPct val="80000"/>
              </a:lnSpc>
              <a:spcBef>
                <a:spcPct val="0"/>
              </a:spcBef>
              <a:buClrTx/>
              <a:buSzTx/>
              <a:buFontTx/>
              <a:buNone/>
            </a:pPr>
            <a:r>
              <a:rPr lang="en-US" altLang="en-US" sz="1800" dirty="0">
                <a:solidFill>
                  <a:schemeClr val="bg1">
                    <a:lumMod val="75000"/>
                  </a:schemeClr>
                </a:solidFill>
              </a:rPr>
              <a:t>‘Push’</a:t>
            </a:r>
          </a:p>
        </p:txBody>
      </p:sp>
      <p:sp>
        <p:nvSpPr>
          <p:cNvPr id="57" name="Text Box 14">
            <a:extLst>
              <a:ext uri="{FF2B5EF4-FFF2-40B4-BE49-F238E27FC236}">
                <a16:creationId xmlns:a16="http://schemas.microsoft.com/office/drawing/2014/main" id="{5DAFA1C1-3A29-4C27-A379-663FDD22E326}"/>
              </a:ext>
            </a:extLst>
          </p:cNvPr>
          <p:cNvSpPr txBox="1">
            <a:spLocks noChangeArrowheads="1"/>
          </p:cNvSpPr>
          <p:nvPr/>
        </p:nvSpPr>
        <p:spPr bwMode="auto">
          <a:xfrm>
            <a:off x="7620000" y="2365901"/>
            <a:ext cx="671979"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t>‘Pull’</a:t>
            </a:r>
          </a:p>
        </p:txBody>
      </p:sp>
      <p:cxnSp>
        <p:nvCxnSpPr>
          <p:cNvPr id="58" name="Straight Arrow Connector 57">
            <a:extLst>
              <a:ext uri="{FF2B5EF4-FFF2-40B4-BE49-F238E27FC236}">
                <a16:creationId xmlns:a16="http://schemas.microsoft.com/office/drawing/2014/main" id="{E874FEE9-46BD-46A3-90A3-DE7CC220FBFF}"/>
              </a:ext>
            </a:extLst>
          </p:cNvPr>
          <p:cNvCxnSpPr>
            <a:cxnSpLocks/>
          </p:cNvCxnSpPr>
          <p:nvPr/>
        </p:nvCxnSpPr>
        <p:spPr>
          <a:xfrm flipH="1">
            <a:off x="5867400" y="1828800"/>
            <a:ext cx="849775"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59" name="Straight Arrow Connector 58">
            <a:extLst>
              <a:ext uri="{FF2B5EF4-FFF2-40B4-BE49-F238E27FC236}">
                <a16:creationId xmlns:a16="http://schemas.microsoft.com/office/drawing/2014/main" id="{C370A4A1-FE96-4E70-B89E-839542A5E241}"/>
              </a:ext>
            </a:extLst>
          </p:cNvPr>
          <p:cNvCxnSpPr>
            <a:cxnSpLocks/>
          </p:cNvCxnSpPr>
          <p:nvPr/>
        </p:nvCxnSpPr>
        <p:spPr>
          <a:xfrm>
            <a:off x="6717173" y="1832208"/>
            <a:ext cx="902827" cy="474047"/>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62" name="Text Box 16">
            <a:extLst>
              <a:ext uri="{FF2B5EF4-FFF2-40B4-BE49-F238E27FC236}">
                <a16:creationId xmlns:a16="http://schemas.microsoft.com/office/drawing/2014/main" id="{33538067-0726-41B0-93FF-357EF00CA62D}"/>
              </a:ext>
            </a:extLst>
          </p:cNvPr>
          <p:cNvSpPr txBox="1">
            <a:spLocks noChangeArrowheads="1"/>
          </p:cNvSpPr>
          <p:nvPr/>
        </p:nvSpPr>
        <p:spPr bwMode="auto">
          <a:xfrm>
            <a:off x="8065437" y="2684785"/>
            <a:ext cx="628698"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b="1" dirty="0"/>
              <a:t>NVG</a:t>
            </a:r>
          </a:p>
        </p:txBody>
      </p:sp>
      <p:sp>
        <p:nvSpPr>
          <p:cNvPr id="70" name="Text Box 21">
            <a:extLst>
              <a:ext uri="{FF2B5EF4-FFF2-40B4-BE49-F238E27FC236}">
                <a16:creationId xmlns:a16="http://schemas.microsoft.com/office/drawing/2014/main" id="{86C32650-BE1F-4CC3-8DB5-0C136D877E6F}"/>
              </a:ext>
            </a:extLst>
          </p:cNvPr>
          <p:cNvSpPr txBox="1">
            <a:spLocks noChangeArrowheads="1"/>
          </p:cNvSpPr>
          <p:nvPr/>
        </p:nvSpPr>
        <p:spPr bwMode="auto">
          <a:xfrm>
            <a:off x="8070534" y="3048000"/>
            <a:ext cx="526106"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a:solidFill>
                  <a:schemeClr val="bg1">
                    <a:lumMod val="75000"/>
                  </a:schemeClr>
                </a:solidFill>
              </a:rPr>
              <a:t>ICE</a:t>
            </a:r>
          </a:p>
        </p:txBody>
      </p:sp>
      <p:sp>
        <p:nvSpPr>
          <p:cNvPr id="75" name="Text Box 45">
            <a:extLst>
              <a:ext uri="{FF2B5EF4-FFF2-40B4-BE49-F238E27FC236}">
                <a16:creationId xmlns:a16="http://schemas.microsoft.com/office/drawing/2014/main" id="{2B6EDA2D-8F55-4DFD-A225-8C03CE6FC7F3}"/>
              </a:ext>
            </a:extLst>
          </p:cNvPr>
          <p:cNvSpPr txBox="1">
            <a:spLocks noChangeArrowheads="1"/>
          </p:cNvSpPr>
          <p:nvPr/>
        </p:nvSpPr>
        <p:spPr bwMode="auto">
          <a:xfrm>
            <a:off x="8073162" y="3810000"/>
            <a:ext cx="1070837" cy="74635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ts val="1700"/>
              </a:lnSpc>
              <a:spcBef>
                <a:spcPct val="0"/>
              </a:spcBef>
              <a:buClrTx/>
              <a:buSzTx/>
              <a:buFontTx/>
              <a:buNone/>
            </a:pPr>
            <a:r>
              <a:rPr lang="en-US" altLang="en-US" sz="1600" dirty="0">
                <a:solidFill>
                  <a:schemeClr val="bg1">
                    <a:lumMod val="75000"/>
                  </a:schemeClr>
                </a:solidFill>
              </a:rPr>
              <a:t>Epithelial/ fibrous ingrowth</a:t>
            </a:r>
          </a:p>
        </p:txBody>
      </p:sp>
      <p:cxnSp>
        <p:nvCxnSpPr>
          <p:cNvPr id="77" name="Straight Connector 76">
            <a:extLst>
              <a:ext uri="{FF2B5EF4-FFF2-40B4-BE49-F238E27FC236}">
                <a16:creationId xmlns:a16="http://schemas.microsoft.com/office/drawing/2014/main" id="{FC090BD7-F2E1-4464-B57B-9CBE5874C89B}"/>
              </a:ext>
            </a:extLst>
          </p:cNvPr>
          <p:cNvCxnSpPr>
            <a:cxnSpLocks/>
          </p:cNvCxnSpPr>
          <p:nvPr/>
        </p:nvCxnSpPr>
        <p:spPr>
          <a:xfrm>
            <a:off x="7873969" y="2674448"/>
            <a:ext cx="7724" cy="128795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8" name="Straight Connector 77">
            <a:extLst>
              <a:ext uri="{FF2B5EF4-FFF2-40B4-BE49-F238E27FC236}">
                <a16:creationId xmlns:a16="http://schemas.microsoft.com/office/drawing/2014/main" id="{B1922ED5-C3D8-43D8-A00D-1D6BC9201DBA}"/>
              </a:ext>
            </a:extLst>
          </p:cNvPr>
          <p:cNvCxnSpPr/>
          <p:nvPr/>
        </p:nvCxnSpPr>
        <p:spPr>
          <a:xfrm flipH="1">
            <a:off x="7873968" y="2840262"/>
            <a:ext cx="24447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9" name="Straight Connector 78">
            <a:extLst>
              <a:ext uri="{FF2B5EF4-FFF2-40B4-BE49-F238E27FC236}">
                <a16:creationId xmlns:a16="http://schemas.microsoft.com/office/drawing/2014/main" id="{77019ED2-6D69-4A60-9D19-D4DB786EA3A0}"/>
              </a:ext>
            </a:extLst>
          </p:cNvPr>
          <p:cNvCxnSpPr/>
          <p:nvPr/>
        </p:nvCxnSpPr>
        <p:spPr>
          <a:xfrm flipH="1">
            <a:off x="7873968" y="3213518"/>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1" name="Straight Connector 80">
            <a:extLst>
              <a:ext uri="{FF2B5EF4-FFF2-40B4-BE49-F238E27FC236}">
                <a16:creationId xmlns:a16="http://schemas.microsoft.com/office/drawing/2014/main" id="{9796A12F-4125-4C05-8EE8-A388740C580D}"/>
              </a:ext>
            </a:extLst>
          </p:cNvPr>
          <p:cNvCxnSpPr/>
          <p:nvPr/>
        </p:nvCxnSpPr>
        <p:spPr>
          <a:xfrm flipH="1">
            <a:off x="7877837" y="3581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3" name="Straight Connector 82">
            <a:extLst>
              <a:ext uri="{FF2B5EF4-FFF2-40B4-BE49-F238E27FC236}">
                <a16:creationId xmlns:a16="http://schemas.microsoft.com/office/drawing/2014/main" id="{7FDC5F4B-9BF0-42AD-B8BB-2F2399BCF1E2}"/>
              </a:ext>
            </a:extLst>
          </p:cNvPr>
          <p:cNvCxnSpPr/>
          <p:nvPr/>
        </p:nvCxnSpPr>
        <p:spPr>
          <a:xfrm flipH="1">
            <a:off x="7881693" y="3962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93" name="Text Box 42">
            <a:extLst>
              <a:ext uri="{FF2B5EF4-FFF2-40B4-BE49-F238E27FC236}">
                <a16:creationId xmlns:a16="http://schemas.microsoft.com/office/drawing/2014/main" id="{53BAB77F-E061-4834-9068-34BDF78AD071}"/>
              </a:ext>
            </a:extLst>
          </p:cNvPr>
          <p:cNvSpPr txBox="1">
            <a:spLocks noChangeArrowheads="1"/>
          </p:cNvSpPr>
          <p:nvPr/>
        </p:nvSpPr>
        <p:spPr bwMode="auto">
          <a:xfrm>
            <a:off x="8111387" y="3429000"/>
            <a:ext cx="856196"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Flat AC</a:t>
            </a:r>
          </a:p>
        </p:txBody>
      </p:sp>
      <p:sp>
        <p:nvSpPr>
          <p:cNvPr id="100" name="Text Box 23">
            <a:extLst>
              <a:ext uri="{FF2B5EF4-FFF2-40B4-BE49-F238E27FC236}">
                <a16:creationId xmlns:a16="http://schemas.microsoft.com/office/drawing/2014/main" id="{D8F2FCFF-2984-4836-B000-9C5601A8EAAA}"/>
              </a:ext>
            </a:extLst>
          </p:cNvPr>
          <p:cNvSpPr txBox="1">
            <a:spLocks noChangeArrowheads="1"/>
          </p:cNvSpPr>
          <p:nvPr/>
        </p:nvSpPr>
        <p:spPr bwMode="auto">
          <a:xfrm>
            <a:off x="5530369" y="2667000"/>
            <a:ext cx="2143536"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Aqueous misdirection</a:t>
            </a:r>
          </a:p>
        </p:txBody>
      </p:sp>
      <p:cxnSp>
        <p:nvCxnSpPr>
          <p:cNvPr id="104" name="Straight Connector 103">
            <a:extLst>
              <a:ext uri="{FF2B5EF4-FFF2-40B4-BE49-F238E27FC236}">
                <a16:creationId xmlns:a16="http://schemas.microsoft.com/office/drawing/2014/main" id="{49D87D4A-E317-4446-9B95-5184CB3968F3}"/>
              </a:ext>
            </a:extLst>
          </p:cNvPr>
          <p:cNvCxnSpPr>
            <a:cxnSpLocks/>
          </p:cNvCxnSpPr>
          <p:nvPr/>
        </p:nvCxnSpPr>
        <p:spPr>
          <a:xfrm flipH="1">
            <a:off x="5316229" y="2667000"/>
            <a:ext cx="7397" cy="25314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5" name="Straight Connector 104">
            <a:extLst>
              <a:ext uri="{FF2B5EF4-FFF2-40B4-BE49-F238E27FC236}">
                <a16:creationId xmlns:a16="http://schemas.microsoft.com/office/drawing/2014/main" id="{F40B6D71-75A8-4A88-864D-00D14C2F710D}"/>
              </a:ext>
            </a:extLst>
          </p:cNvPr>
          <p:cNvCxnSpPr/>
          <p:nvPr/>
        </p:nvCxnSpPr>
        <p:spPr>
          <a:xfrm flipH="1">
            <a:off x="5323624" y="2832814"/>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6" name="Straight Connector 105">
            <a:extLst>
              <a:ext uri="{FF2B5EF4-FFF2-40B4-BE49-F238E27FC236}">
                <a16:creationId xmlns:a16="http://schemas.microsoft.com/office/drawing/2014/main" id="{010BF7B2-AA07-4DCF-822D-E2DB5CC0BF59}"/>
              </a:ext>
            </a:extLst>
          </p:cNvPr>
          <p:cNvCxnSpPr/>
          <p:nvPr/>
        </p:nvCxnSpPr>
        <p:spPr>
          <a:xfrm flipH="1">
            <a:off x="5323624" y="3360065"/>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a:extLst>
              <a:ext uri="{FF2B5EF4-FFF2-40B4-BE49-F238E27FC236}">
                <a16:creationId xmlns:a16="http://schemas.microsoft.com/office/drawing/2014/main" id="{BAC8035C-3999-4C31-93CD-6C0D2ADEB73B}"/>
              </a:ext>
            </a:extLst>
          </p:cNvPr>
          <p:cNvCxnSpPr/>
          <p:nvPr/>
        </p:nvCxnSpPr>
        <p:spPr>
          <a:xfrm flipH="1">
            <a:off x="5323536" y="3786938"/>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8" name="Straight Connector 107">
            <a:extLst>
              <a:ext uri="{FF2B5EF4-FFF2-40B4-BE49-F238E27FC236}">
                <a16:creationId xmlns:a16="http://schemas.microsoft.com/office/drawing/2014/main" id="{DB64CAEE-69B4-426A-8A5B-D1269DBF0F66}"/>
              </a:ext>
            </a:extLst>
          </p:cNvPr>
          <p:cNvCxnSpPr/>
          <p:nvPr/>
        </p:nvCxnSpPr>
        <p:spPr>
          <a:xfrm flipH="1">
            <a:off x="5327493" y="4249152"/>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12" name="Straight Connector 111">
            <a:extLst>
              <a:ext uri="{FF2B5EF4-FFF2-40B4-BE49-F238E27FC236}">
                <a16:creationId xmlns:a16="http://schemas.microsoft.com/office/drawing/2014/main" id="{99A16C30-4BE4-48E5-8B65-0C5F3039B8DC}"/>
              </a:ext>
            </a:extLst>
          </p:cNvPr>
          <p:cNvCxnSpPr/>
          <p:nvPr/>
        </p:nvCxnSpPr>
        <p:spPr>
          <a:xfrm flipH="1">
            <a:off x="5333455" y="51816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13" name="Text Box 42">
            <a:extLst>
              <a:ext uri="{FF2B5EF4-FFF2-40B4-BE49-F238E27FC236}">
                <a16:creationId xmlns:a16="http://schemas.microsoft.com/office/drawing/2014/main" id="{056DFFD9-3CA2-42E7-90FE-4F14522E3504}"/>
              </a:ext>
            </a:extLst>
          </p:cNvPr>
          <p:cNvSpPr txBox="1">
            <a:spLocks noChangeArrowheads="1"/>
          </p:cNvSpPr>
          <p:nvPr/>
        </p:nvSpPr>
        <p:spPr bwMode="auto">
          <a:xfrm>
            <a:off x="5533954" y="3623846"/>
            <a:ext cx="1563248"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Retinal surgery</a:t>
            </a:r>
          </a:p>
        </p:txBody>
      </p:sp>
      <p:sp>
        <p:nvSpPr>
          <p:cNvPr id="118" name="Text Box 47">
            <a:extLst>
              <a:ext uri="{FF2B5EF4-FFF2-40B4-BE49-F238E27FC236}">
                <a16:creationId xmlns:a16="http://schemas.microsoft.com/office/drawing/2014/main" id="{3F59D898-ECAD-49F0-9425-2A1BC8DDA7B5}"/>
              </a:ext>
            </a:extLst>
          </p:cNvPr>
          <p:cNvSpPr txBox="1">
            <a:spLocks noChangeArrowheads="1"/>
          </p:cNvSpPr>
          <p:nvPr/>
        </p:nvSpPr>
        <p:spPr bwMode="auto">
          <a:xfrm>
            <a:off x="5523688" y="4538246"/>
            <a:ext cx="1414170"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Drug-induced</a:t>
            </a:r>
          </a:p>
        </p:txBody>
      </p:sp>
      <p:sp>
        <p:nvSpPr>
          <p:cNvPr id="16" name="TextBox 15">
            <a:extLst>
              <a:ext uri="{FF2B5EF4-FFF2-40B4-BE49-F238E27FC236}">
                <a16:creationId xmlns:a16="http://schemas.microsoft.com/office/drawing/2014/main" id="{984E008D-FBBA-42B4-940E-EA26772E0161}"/>
              </a:ext>
            </a:extLst>
          </p:cNvPr>
          <p:cNvSpPr txBox="1"/>
          <p:nvPr/>
        </p:nvSpPr>
        <p:spPr>
          <a:xfrm>
            <a:off x="6230528" y="5257800"/>
            <a:ext cx="1326004" cy="369332"/>
          </a:xfrm>
          <a:prstGeom prst="rect">
            <a:avLst/>
          </a:prstGeom>
          <a:noFill/>
        </p:spPr>
        <p:txBody>
          <a:bodyPr wrap="none" rtlCol="0">
            <a:spAutoFit/>
          </a:bodyPr>
          <a:lstStyle/>
          <a:p>
            <a:pPr algn="ctr"/>
            <a:r>
              <a:rPr lang="en-US" dirty="0">
                <a:solidFill>
                  <a:schemeClr val="bg1">
                    <a:lumMod val="75000"/>
                  </a:schemeClr>
                </a:solidFill>
              </a:rPr>
              <a:t>Both/Either</a:t>
            </a:r>
          </a:p>
        </p:txBody>
      </p:sp>
      <p:cxnSp>
        <p:nvCxnSpPr>
          <p:cNvPr id="125" name="Straight Connector 124">
            <a:extLst>
              <a:ext uri="{FF2B5EF4-FFF2-40B4-BE49-F238E27FC236}">
                <a16:creationId xmlns:a16="http://schemas.microsoft.com/office/drawing/2014/main" id="{01138141-D318-4ED7-A7FE-D8F2155CE890}"/>
              </a:ext>
            </a:extLst>
          </p:cNvPr>
          <p:cNvCxnSpPr/>
          <p:nvPr/>
        </p:nvCxnSpPr>
        <p:spPr>
          <a:xfrm flipH="1">
            <a:off x="5334000" y="4724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52" name="Text Box 47">
            <a:extLst>
              <a:ext uri="{FF2B5EF4-FFF2-40B4-BE49-F238E27FC236}">
                <a16:creationId xmlns:a16="http://schemas.microsoft.com/office/drawing/2014/main" id="{E3578916-9804-473C-8F06-D4FA0BCEDFD0}"/>
              </a:ext>
            </a:extLst>
          </p:cNvPr>
          <p:cNvSpPr txBox="1">
            <a:spLocks noChangeArrowheads="1"/>
          </p:cNvSpPr>
          <p:nvPr/>
        </p:nvSpPr>
        <p:spPr bwMode="auto">
          <a:xfrm>
            <a:off x="5543446" y="4055146"/>
            <a:ext cx="1619354"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err="1">
                <a:solidFill>
                  <a:schemeClr val="bg1">
                    <a:lumMod val="75000"/>
                  </a:schemeClr>
                </a:solidFill>
              </a:rPr>
              <a:t>Nanophthalmos</a:t>
            </a:r>
            <a:endParaRPr lang="en-US" altLang="en-US" sz="1600" dirty="0">
              <a:solidFill>
                <a:schemeClr val="bg1">
                  <a:lumMod val="75000"/>
                </a:schemeClr>
              </a:solidFill>
            </a:endParaRPr>
          </a:p>
        </p:txBody>
      </p:sp>
      <p:sp>
        <p:nvSpPr>
          <p:cNvPr id="53" name="Text Box 45">
            <a:extLst>
              <a:ext uri="{FF2B5EF4-FFF2-40B4-BE49-F238E27FC236}">
                <a16:creationId xmlns:a16="http://schemas.microsoft.com/office/drawing/2014/main" id="{57D1A14F-68FE-47D2-983C-1A879D66A9DC}"/>
              </a:ext>
            </a:extLst>
          </p:cNvPr>
          <p:cNvSpPr txBox="1">
            <a:spLocks noChangeArrowheads="1"/>
          </p:cNvSpPr>
          <p:nvPr/>
        </p:nvSpPr>
        <p:spPr bwMode="auto">
          <a:xfrm>
            <a:off x="5523688" y="5013493"/>
            <a:ext cx="582211"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PFV</a:t>
            </a:r>
          </a:p>
        </p:txBody>
      </p:sp>
      <p:sp>
        <p:nvSpPr>
          <p:cNvPr id="54" name="Text Box 42">
            <a:extLst>
              <a:ext uri="{FF2B5EF4-FFF2-40B4-BE49-F238E27FC236}">
                <a16:creationId xmlns:a16="http://schemas.microsoft.com/office/drawing/2014/main" id="{E1E37D2C-2C52-446B-843B-01E64990D3EC}"/>
              </a:ext>
            </a:extLst>
          </p:cNvPr>
          <p:cNvSpPr txBox="1">
            <a:spLocks noChangeArrowheads="1"/>
          </p:cNvSpPr>
          <p:nvPr/>
        </p:nvSpPr>
        <p:spPr bwMode="auto">
          <a:xfrm>
            <a:off x="5551406" y="3192546"/>
            <a:ext cx="2276072"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ERD/choroidal effusion</a:t>
            </a:r>
          </a:p>
        </p:txBody>
      </p:sp>
      <p:sp>
        <p:nvSpPr>
          <p:cNvPr id="3" name="Oval 2">
            <a:extLst>
              <a:ext uri="{FF2B5EF4-FFF2-40B4-BE49-F238E27FC236}">
                <a16:creationId xmlns:a16="http://schemas.microsoft.com/office/drawing/2014/main" id="{7D027388-F860-4250-9D31-41DB5EB864E5}"/>
              </a:ext>
            </a:extLst>
          </p:cNvPr>
          <p:cNvSpPr/>
          <p:nvPr/>
        </p:nvSpPr>
        <p:spPr>
          <a:xfrm>
            <a:off x="8034589" y="2679833"/>
            <a:ext cx="671979" cy="338554"/>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TextBox 45">
            <a:extLst>
              <a:ext uri="{FF2B5EF4-FFF2-40B4-BE49-F238E27FC236}">
                <a16:creationId xmlns:a16="http://schemas.microsoft.com/office/drawing/2014/main" id="{404AE9CF-785E-4964-AF50-F6F095A7E65B}"/>
              </a:ext>
            </a:extLst>
          </p:cNvPr>
          <p:cNvSpPr txBox="1"/>
          <p:nvPr/>
        </p:nvSpPr>
        <p:spPr>
          <a:xfrm>
            <a:off x="609600" y="1554063"/>
            <a:ext cx="7034674" cy="4770537"/>
          </a:xfrm>
          <a:prstGeom prst="rect">
            <a:avLst/>
          </a:prstGeom>
          <a:solidFill>
            <a:schemeClr val="accent1">
              <a:lumMod val="40000"/>
              <a:lumOff val="60000"/>
            </a:schemeClr>
          </a:solidFill>
        </p:spPr>
        <p:txBody>
          <a:bodyPr wrap="square" rtlCol="0">
            <a:spAutoFit/>
          </a:bodyPr>
          <a:lstStyle/>
          <a:p>
            <a:r>
              <a:rPr lang="en-US" sz="1600" i="1" dirty="0">
                <a:solidFill>
                  <a:schemeClr val="bg1">
                    <a:lumMod val="75000"/>
                  </a:schemeClr>
                </a:solidFill>
              </a:rPr>
              <a:t>Neovascularization of what structure causes neovascular glaucoma (NVG)?</a:t>
            </a:r>
          </a:p>
          <a:p>
            <a:r>
              <a:rPr lang="en-US" sz="1600" dirty="0">
                <a:solidFill>
                  <a:schemeClr val="bg1">
                    <a:lumMod val="75000"/>
                  </a:schemeClr>
                </a:solidFill>
              </a:rPr>
              <a:t>Neovascularization of the angle (NVA) </a:t>
            </a:r>
          </a:p>
          <a:p>
            <a:endParaRPr lang="en-US" sz="1600" dirty="0">
              <a:solidFill>
                <a:schemeClr val="bg1">
                  <a:lumMod val="75000"/>
                </a:schemeClr>
              </a:solidFill>
            </a:endParaRPr>
          </a:p>
          <a:p>
            <a:r>
              <a:rPr lang="en-US" sz="1600" i="1" dirty="0">
                <a:solidFill>
                  <a:schemeClr val="bg1">
                    <a:lumMod val="75000"/>
                  </a:schemeClr>
                </a:solidFill>
              </a:rPr>
              <a:t>How does NVA lead to angle-closure glaucoma?</a:t>
            </a:r>
          </a:p>
          <a:p>
            <a:r>
              <a:rPr lang="en-US" sz="1600" dirty="0">
                <a:solidFill>
                  <a:schemeClr val="bg1">
                    <a:lumMod val="75000"/>
                  </a:schemeClr>
                </a:solidFill>
              </a:rPr>
              <a:t>The NVA vessels don’t ride solo; rather, they are accompanied by contractile elements (</a:t>
            </a:r>
            <a:r>
              <a:rPr lang="en-US" sz="1600" dirty="0" err="1">
                <a:solidFill>
                  <a:schemeClr val="bg1">
                    <a:lumMod val="75000"/>
                  </a:schemeClr>
                </a:solidFill>
              </a:rPr>
              <a:t>eg</a:t>
            </a:r>
            <a:r>
              <a:rPr lang="en-US" sz="1600" dirty="0">
                <a:solidFill>
                  <a:schemeClr val="bg1">
                    <a:lumMod val="75000"/>
                  </a:schemeClr>
                </a:solidFill>
              </a:rPr>
              <a:t>, fibroblasts). Along with the neo vessels, these elements will establish a network that crosses from the peripheral iris to the </a:t>
            </a:r>
            <a:r>
              <a:rPr lang="en-US" sz="1600" b="1" dirty="0">
                <a:solidFill>
                  <a:srgbClr val="0000FF"/>
                </a:solidFill>
              </a:rPr>
              <a:t>peripheral cornea</a:t>
            </a:r>
            <a:r>
              <a:rPr lang="en-US" sz="1600" dirty="0">
                <a:solidFill>
                  <a:schemeClr val="bg1">
                    <a:lumMod val="75000"/>
                  </a:schemeClr>
                </a:solidFill>
              </a:rPr>
              <a:t>.</a:t>
            </a:r>
            <a:r>
              <a:rPr lang="en-US" sz="1600" dirty="0">
                <a:solidFill>
                  <a:srgbClr val="0000FF"/>
                </a:solidFill>
              </a:rPr>
              <a:t> </a:t>
            </a:r>
            <a:r>
              <a:rPr lang="en-US" sz="1600" dirty="0">
                <a:solidFill>
                  <a:schemeClr val="accent1">
                    <a:lumMod val="40000"/>
                    <a:lumOff val="60000"/>
                  </a:schemeClr>
                </a:solidFill>
              </a:rPr>
              <a:t>Once established, contractile elements </a:t>
            </a:r>
            <a:r>
              <a:rPr lang="en-US" sz="1600" dirty="0" err="1">
                <a:solidFill>
                  <a:schemeClr val="accent1">
                    <a:lumMod val="40000"/>
                    <a:lumOff val="60000"/>
                  </a:schemeClr>
                </a:solidFill>
              </a:rPr>
              <a:t>gonna</a:t>
            </a:r>
            <a:r>
              <a:rPr lang="en-US" sz="1600" dirty="0">
                <a:solidFill>
                  <a:schemeClr val="accent1">
                    <a:lumMod val="40000"/>
                    <a:lumOff val="60000"/>
                  </a:schemeClr>
                </a:solidFill>
              </a:rPr>
              <a:t> contract, and when they do, they pull the iris up against the angle, rendering it closed. </a:t>
            </a:r>
          </a:p>
          <a:p>
            <a:r>
              <a:rPr lang="en-US" sz="1600" i="1" dirty="0">
                <a:solidFill>
                  <a:schemeClr val="accent1">
                    <a:lumMod val="40000"/>
                    <a:lumOff val="60000"/>
                  </a:schemeClr>
                </a:solidFill>
              </a:rPr>
              <a:t> </a:t>
            </a:r>
          </a:p>
          <a:p>
            <a:r>
              <a:rPr lang="en-US" sz="1600" i="1" dirty="0">
                <a:solidFill>
                  <a:schemeClr val="accent1">
                    <a:lumMod val="40000"/>
                    <a:lumOff val="60000"/>
                  </a:schemeClr>
                </a:solidFill>
              </a:rPr>
              <a:t>What two-word phrase (</a:t>
            </a:r>
            <a:r>
              <a:rPr lang="en-US" sz="1600" b="1" dirty="0">
                <a:solidFill>
                  <a:schemeClr val="accent1">
                    <a:lumMod val="40000"/>
                    <a:lumOff val="60000"/>
                  </a:schemeClr>
                </a:solidFill>
              </a:rPr>
              <a:t>not</a:t>
            </a:r>
            <a:r>
              <a:rPr lang="en-US" sz="1600" i="1" dirty="0">
                <a:solidFill>
                  <a:schemeClr val="accent1">
                    <a:lumMod val="40000"/>
                    <a:lumOff val="60000"/>
                  </a:schemeClr>
                </a:solidFill>
              </a:rPr>
              <a:t> ‘diabetic retinopathy’--think more generally) describes the fundamental cause of most cases of NVG?</a:t>
            </a:r>
          </a:p>
          <a:p>
            <a:r>
              <a:rPr lang="en-US" sz="1600" dirty="0">
                <a:solidFill>
                  <a:schemeClr val="accent1">
                    <a:lumMod val="40000"/>
                    <a:lumOff val="60000"/>
                  </a:schemeClr>
                </a:solidFill>
              </a:rPr>
              <a:t>‘Retinal ischemia’</a:t>
            </a:r>
          </a:p>
          <a:p>
            <a:endParaRPr lang="en-US" sz="1600" dirty="0">
              <a:solidFill>
                <a:schemeClr val="accent1">
                  <a:lumMod val="40000"/>
                  <a:lumOff val="60000"/>
                </a:schemeClr>
              </a:solidFill>
            </a:endParaRPr>
          </a:p>
          <a:p>
            <a:r>
              <a:rPr lang="en-US" sz="1600" i="1" dirty="0">
                <a:solidFill>
                  <a:schemeClr val="accent1">
                    <a:lumMod val="40000"/>
                    <a:lumOff val="60000"/>
                  </a:schemeClr>
                </a:solidFill>
              </a:rPr>
              <a:t>How does retinal ischemia lead to NVI and NVA? </a:t>
            </a:r>
          </a:p>
          <a:p>
            <a:r>
              <a:rPr lang="en-US" sz="1600" dirty="0">
                <a:solidFill>
                  <a:schemeClr val="accent1">
                    <a:lumMod val="40000"/>
                    <a:lumOff val="60000"/>
                  </a:schemeClr>
                </a:solidFill>
              </a:rPr>
              <a:t>In a desperate attempt to acquire the oxygen they’re lacking, the ischemic retinal cells release the signaling molecule  </a:t>
            </a:r>
            <a:r>
              <a:rPr lang="en-US" sz="1600" b="1" dirty="0">
                <a:solidFill>
                  <a:schemeClr val="accent1">
                    <a:lumMod val="40000"/>
                    <a:lumOff val="60000"/>
                  </a:schemeClr>
                </a:solidFill>
              </a:rPr>
              <a:t>VEGF</a:t>
            </a:r>
            <a:r>
              <a:rPr lang="en-US" sz="1600" dirty="0">
                <a:solidFill>
                  <a:schemeClr val="accent1">
                    <a:lumMod val="40000"/>
                    <a:lumOff val="60000"/>
                  </a:schemeClr>
                </a:solidFill>
              </a:rPr>
              <a:t> , a potent inducer of new blood vessel formation. This VEGF diffuses from the vitreous cavity into the anterior segment, where it induces the NVI/NVA process.</a:t>
            </a:r>
          </a:p>
        </p:txBody>
      </p:sp>
      <p:sp>
        <p:nvSpPr>
          <p:cNvPr id="47" name="TextBox 46">
            <a:extLst>
              <a:ext uri="{FF2B5EF4-FFF2-40B4-BE49-F238E27FC236}">
                <a16:creationId xmlns:a16="http://schemas.microsoft.com/office/drawing/2014/main" id="{E69B9256-2199-4353-BC77-2FC9F0AC63A4}"/>
              </a:ext>
            </a:extLst>
          </p:cNvPr>
          <p:cNvSpPr txBox="1"/>
          <p:nvPr/>
        </p:nvSpPr>
        <p:spPr>
          <a:xfrm>
            <a:off x="2563923" y="2873839"/>
            <a:ext cx="5208477" cy="1169551"/>
          </a:xfrm>
          <a:prstGeom prst="rect">
            <a:avLst/>
          </a:prstGeom>
          <a:solidFill>
            <a:srgbClr val="D3D175"/>
          </a:solidFill>
        </p:spPr>
        <p:txBody>
          <a:bodyPr wrap="none" rtlCol="0">
            <a:spAutoFit/>
          </a:bodyPr>
          <a:lstStyle/>
          <a:p>
            <a:r>
              <a:rPr lang="en-US" sz="1400" i="1" dirty="0">
                <a:solidFill>
                  <a:srgbClr val="0000FF"/>
                </a:solidFill>
              </a:rPr>
              <a:t>How far up the peripheral cornea do the NVA vessels go?</a:t>
            </a:r>
          </a:p>
          <a:p>
            <a:r>
              <a:rPr lang="en-US" sz="1400" dirty="0">
                <a:solidFill>
                  <a:srgbClr val="0000FF"/>
                </a:solidFill>
              </a:rPr>
              <a:t>No higher than  Schwalbe’s line</a:t>
            </a:r>
            <a:endParaRPr lang="en-US" sz="1400" dirty="0">
              <a:solidFill>
                <a:srgbClr val="D3D175"/>
              </a:solidFill>
            </a:endParaRPr>
          </a:p>
          <a:p>
            <a:endParaRPr lang="en-US" sz="1400" i="1" dirty="0">
              <a:solidFill>
                <a:srgbClr val="D3D175"/>
              </a:solidFill>
            </a:endParaRPr>
          </a:p>
          <a:p>
            <a:r>
              <a:rPr lang="en-US" sz="1400" i="1" dirty="0">
                <a:solidFill>
                  <a:srgbClr val="D3D175"/>
                </a:solidFill>
              </a:rPr>
              <a:t>Why can’t they go any higher?</a:t>
            </a:r>
          </a:p>
          <a:p>
            <a:r>
              <a:rPr lang="en-US" sz="1400" dirty="0">
                <a:solidFill>
                  <a:srgbClr val="D3D175"/>
                </a:solidFill>
              </a:rPr>
              <a:t>Because vessels cannot grow onto normal corneal endothelium</a:t>
            </a:r>
          </a:p>
        </p:txBody>
      </p:sp>
      <p:sp>
        <p:nvSpPr>
          <p:cNvPr id="48" name="Rectangle 47">
            <a:extLst>
              <a:ext uri="{FF2B5EF4-FFF2-40B4-BE49-F238E27FC236}">
                <a16:creationId xmlns:a16="http://schemas.microsoft.com/office/drawing/2014/main" id="{27C6218D-202D-415F-A1D2-D7CCE7F7F4E1}"/>
              </a:ext>
            </a:extLst>
          </p:cNvPr>
          <p:cNvSpPr/>
          <p:nvPr/>
        </p:nvSpPr>
        <p:spPr>
          <a:xfrm>
            <a:off x="3874279" y="3140792"/>
            <a:ext cx="1295400" cy="22860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800" dirty="0">
                <a:solidFill>
                  <a:schemeClr val="tx1"/>
                </a:solidFill>
              </a:rPr>
              <a:t>angle structure</a:t>
            </a:r>
          </a:p>
        </p:txBody>
      </p:sp>
      <p:sp>
        <p:nvSpPr>
          <p:cNvPr id="55" name="Oval 54">
            <a:extLst>
              <a:ext uri="{FF2B5EF4-FFF2-40B4-BE49-F238E27FC236}">
                <a16:creationId xmlns:a16="http://schemas.microsoft.com/office/drawing/2014/main" id="{C14687FE-6B5F-4273-A2FD-81D30FA3136C}"/>
              </a:ext>
            </a:extLst>
          </p:cNvPr>
          <p:cNvSpPr/>
          <p:nvPr/>
        </p:nvSpPr>
        <p:spPr>
          <a:xfrm>
            <a:off x="420526" y="3244600"/>
            <a:ext cx="2239077" cy="400461"/>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4084312876"/>
      </p:ext>
    </p:extLst>
  </p:cSld>
  <p:clrMapOvr>
    <a:masterClrMapping/>
  </p:clrMapOvr>
</p:sld>
</file>

<file path=ppt/slides/slide2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Straight Arrow Connector 12">
            <a:extLst>
              <a:ext uri="{FF2B5EF4-FFF2-40B4-BE49-F238E27FC236}">
                <a16:creationId xmlns:a16="http://schemas.microsoft.com/office/drawing/2014/main" id="{A6DE2085-829C-480C-9216-69D6039C0A37}"/>
              </a:ext>
            </a:extLst>
          </p:cNvPr>
          <p:cNvCxnSpPr>
            <a:cxnSpLocks/>
          </p:cNvCxnSpPr>
          <p:nvPr/>
        </p:nvCxnSpPr>
        <p:spPr>
          <a:xfrm>
            <a:off x="6717173" y="1828800"/>
            <a:ext cx="0" cy="3462754"/>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43014" name="Text Box 6"/>
          <p:cNvSpPr txBox="1">
            <a:spLocks noChangeArrowheads="1"/>
          </p:cNvSpPr>
          <p:nvPr/>
        </p:nvSpPr>
        <p:spPr bwMode="auto">
          <a:xfrm>
            <a:off x="533400" y="2356376"/>
            <a:ext cx="1005403"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Lens-</a:t>
            </a:r>
          </a:p>
          <a:p>
            <a:pPr algn="ctr" eaLnBrk="1" hangingPunct="1">
              <a:lnSpc>
                <a:spcPct val="80000"/>
              </a:lnSpc>
              <a:spcBef>
                <a:spcPct val="0"/>
              </a:spcBef>
              <a:buClrTx/>
              <a:buSzTx/>
              <a:buFontTx/>
              <a:buNone/>
            </a:pPr>
            <a:r>
              <a:rPr lang="en-US" altLang="en-US" sz="1800" dirty="0">
                <a:solidFill>
                  <a:schemeClr val="bg1">
                    <a:lumMod val="75000"/>
                  </a:schemeClr>
                </a:solidFill>
              </a:rPr>
              <a:t>Induced</a:t>
            </a:r>
          </a:p>
        </p:txBody>
      </p:sp>
      <p:sp>
        <p:nvSpPr>
          <p:cNvPr id="43017" name="Text Box 14"/>
          <p:cNvSpPr txBox="1">
            <a:spLocks noChangeArrowheads="1"/>
          </p:cNvSpPr>
          <p:nvPr/>
        </p:nvSpPr>
        <p:spPr bwMode="auto">
          <a:xfrm>
            <a:off x="3026498" y="2365901"/>
            <a:ext cx="1633781"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Aphakic/</a:t>
            </a:r>
          </a:p>
          <a:p>
            <a:pPr algn="ctr" eaLnBrk="1" hangingPunct="1">
              <a:lnSpc>
                <a:spcPct val="80000"/>
              </a:lnSpc>
              <a:spcBef>
                <a:spcPct val="0"/>
              </a:spcBef>
              <a:buClrTx/>
              <a:buSzTx/>
              <a:buFontTx/>
              <a:buNone/>
            </a:pPr>
            <a:r>
              <a:rPr lang="en-US" altLang="en-US" sz="1800" dirty="0" err="1">
                <a:solidFill>
                  <a:schemeClr val="bg1">
                    <a:lumMod val="75000"/>
                  </a:schemeClr>
                </a:solidFill>
              </a:rPr>
              <a:t>Pseudophakic</a:t>
            </a:r>
            <a:endParaRPr lang="en-US" altLang="en-US" sz="1800" dirty="0">
              <a:solidFill>
                <a:schemeClr val="bg1">
                  <a:lumMod val="75000"/>
                </a:schemeClr>
              </a:solidFill>
            </a:endParaRPr>
          </a:p>
        </p:txBody>
      </p:sp>
      <p:sp>
        <p:nvSpPr>
          <p:cNvPr id="43031" name="Text Box 35"/>
          <p:cNvSpPr txBox="1">
            <a:spLocks noChangeArrowheads="1"/>
          </p:cNvSpPr>
          <p:nvPr/>
        </p:nvSpPr>
        <p:spPr bwMode="auto">
          <a:xfrm>
            <a:off x="1190847" y="1295400"/>
            <a:ext cx="2473754"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solidFill>
                  <a:schemeClr val="bg1">
                    <a:lumMod val="75000"/>
                  </a:schemeClr>
                </a:solidFill>
              </a:rPr>
              <a:t>w/ Pupillary Block</a:t>
            </a:r>
          </a:p>
        </p:txBody>
      </p:sp>
      <p:sp>
        <p:nvSpPr>
          <p:cNvPr id="43032" name="Text Box 36"/>
          <p:cNvSpPr txBox="1">
            <a:spLocks noChangeArrowheads="1"/>
          </p:cNvSpPr>
          <p:nvPr/>
        </p:nvSpPr>
        <p:spPr bwMode="auto">
          <a:xfrm>
            <a:off x="5181600" y="1295400"/>
            <a:ext cx="2630848"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t>w/o Pupillary Block</a:t>
            </a:r>
          </a:p>
        </p:txBody>
      </p:sp>
      <p:sp>
        <p:nvSpPr>
          <p:cNvPr id="49" name="Rectangle 2">
            <a:extLst>
              <a:ext uri="{FF2B5EF4-FFF2-40B4-BE49-F238E27FC236}">
                <a16:creationId xmlns:a16="http://schemas.microsoft.com/office/drawing/2014/main" id="{240EE5BF-F7D2-4FC8-A5DD-F6B5423153C6}"/>
              </a:ext>
            </a:extLst>
          </p:cNvPr>
          <p:cNvSpPr>
            <a:spLocks noGrp="1" noChangeArrowheads="1"/>
          </p:cNvSpPr>
          <p:nvPr>
            <p:ph type="title"/>
          </p:nvPr>
        </p:nvSpPr>
        <p:spPr>
          <a:xfrm>
            <a:off x="457200" y="304800"/>
            <a:ext cx="7543800" cy="563562"/>
          </a:xfrm>
        </p:spPr>
        <p:txBody>
          <a:bodyPr/>
          <a:lstStyle/>
          <a:p>
            <a:pPr eaLnBrk="1" hangingPunct="1"/>
            <a:r>
              <a:rPr lang="en-US" altLang="en-US" sz="3500" dirty="0"/>
              <a:t>A</a:t>
            </a:r>
          </a:p>
        </p:txBody>
      </p:sp>
      <p:sp>
        <p:nvSpPr>
          <p:cNvPr id="50" name="TextBox 49">
            <a:extLst>
              <a:ext uri="{FF2B5EF4-FFF2-40B4-BE49-F238E27FC236}">
                <a16:creationId xmlns:a16="http://schemas.microsoft.com/office/drawing/2014/main" id="{CF426230-46C8-405C-9015-99EF57762A2E}"/>
              </a:ext>
            </a:extLst>
          </p:cNvPr>
          <p:cNvSpPr txBox="1"/>
          <p:nvPr/>
        </p:nvSpPr>
        <p:spPr>
          <a:xfrm>
            <a:off x="2259496" y="189094"/>
            <a:ext cx="4607480" cy="400110"/>
          </a:xfrm>
          <a:prstGeom prst="rect">
            <a:avLst/>
          </a:prstGeom>
          <a:solidFill>
            <a:schemeClr val="accent1">
              <a:lumMod val="60000"/>
              <a:lumOff val="40000"/>
            </a:schemeClr>
          </a:solidFill>
        </p:spPr>
        <p:txBody>
          <a:bodyPr wrap="none" rtlCol="0">
            <a:spAutoFit/>
          </a:bodyPr>
          <a:lstStyle/>
          <a:p>
            <a:pPr algn="ctr"/>
            <a:r>
              <a:rPr lang="en-US" sz="2000" b="1" dirty="0"/>
              <a:t>Secondary Angle Closure Glaucoma</a:t>
            </a:r>
          </a:p>
        </p:txBody>
      </p:sp>
      <p:sp>
        <p:nvSpPr>
          <p:cNvPr id="2" name="TextBox 1">
            <a:extLst>
              <a:ext uri="{FF2B5EF4-FFF2-40B4-BE49-F238E27FC236}">
                <a16:creationId xmlns:a16="http://schemas.microsoft.com/office/drawing/2014/main" id="{A7E30BEC-923B-4C9A-A856-BDD0D882F6B8}"/>
              </a:ext>
            </a:extLst>
          </p:cNvPr>
          <p:cNvSpPr txBox="1"/>
          <p:nvPr/>
        </p:nvSpPr>
        <p:spPr>
          <a:xfrm>
            <a:off x="887305" y="2844119"/>
            <a:ext cx="1494320" cy="338554"/>
          </a:xfrm>
          <a:prstGeom prst="rect">
            <a:avLst/>
          </a:prstGeom>
          <a:noFill/>
        </p:spPr>
        <p:txBody>
          <a:bodyPr wrap="none" rtlCol="0">
            <a:spAutoFit/>
          </a:bodyPr>
          <a:lstStyle/>
          <a:p>
            <a:r>
              <a:rPr lang="en-US" sz="1600" dirty="0" err="1">
                <a:solidFill>
                  <a:schemeClr val="bg1">
                    <a:lumMod val="75000"/>
                  </a:schemeClr>
                </a:solidFill>
              </a:rPr>
              <a:t>Phacomorphic</a:t>
            </a:r>
            <a:endParaRPr lang="en-US" sz="1600" dirty="0">
              <a:solidFill>
                <a:schemeClr val="bg1">
                  <a:lumMod val="75000"/>
                </a:schemeClr>
              </a:solidFill>
            </a:endParaRPr>
          </a:p>
        </p:txBody>
      </p:sp>
      <p:sp>
        <p:nvSpPr>
          <p:cNvPr id="51" name="TextBox 50">
            <a:extLst>
              <a:ext uri="{FF2B5EF4-FFF2-40B4-BE49-F238E27FC236}">
                <a16:creationId xmlns:a16="http://schemas.microsoft.com/office/drawing/2014/main" id="{156069D4-340B-4160-A336-EBF73557CEE0}"/>
              </a:ext>
            </a:extLst>
          </p:cNvPr>
          <p:cNvSpPr txBox="1"/>
          <p:nvPr/>
        </p:nvSpPr>
        <p:spPr>
          <a:xfrm>
            <a:off x="884725" y="3175578"/>
            <a:ext cx="1402948" cy="338554"/>
          </a:xfrm>
          <a:prstGeom prst="rect">
            <a:avLst/>
          </a:prstGeom>
          <a:noFill/>
        </p:spPr>
        <p:txBody>
          <a:bodyPr wrap="none" rtlCol="0">
            <a:spAutoFit/>
          </a:bodyPr>
          <a:lstStyle/>
          <a:p>
            <a:r>
              <a:rPr lang="en-US" sz="1600" dirty="0">
                <a:solidFill>
                  <a:schemeClr val="bg1">
                    <a:lumMod val="75000"/>
                  </a:schemeClr>
                </a:solidFill>
              </a:rPr>
              <a:t>Ectopia </a:t>
            </a:r>
            <a:r>
              <a:rPr lang="en-US" sz="1600" dirty="0" err="1">
                <a:solidFill>
                  <a:schemeClr val="bg1">
                    <a:lumMod val="75000"/>
                  </a:schemeClr>
                </a:solidFill>
              </a:rPr>
              <a:t>lentis</a:t>
            </a:r>
            <a:endParaRPr lang="en-US" sz="1600" dirty="0">
              <a:solidFill>
                <a:schemeClr val="bg1">
                  <a:lumMod val="75000"/>
                </a:schemeClr>
              </a:solidFill>
            </a:endParaRPr>
          </a:p>
        </p:txBody>
      </p:sp>
      <p:cxnSp>
        <p:nvCxnSpPr>
          <p:cNvPr id="71" name="Straight Connector 70">
            <a:extLst>
              <a:ext uri="{FF2B5EF4-FFF2-40B4-BE49-F238E27FC236}">
                <a16:creationId xmlns:a16="http://schemas.microsoft.com/office/drawing/2014/main" id="{C104938D-BA8D-4E39-9D5F-9EE2012F2F3C}"/>
              </a:ext>
            </a:extLst>
          </p:cNvPr>
          <p:cNvCxnSpPr>
            <a:cxnSpLocks/>
          </p:cNvCxnSpPr>
          <p:nvPr/>
        </p:nvCxnSpPr>
        <p:spPr>
          <a:xfrm flipH="1">
            <a:off x="762665" y="3023488"/>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2A7E4E40-472F-4E50-8A7A-45C10FDD7171}"/>
              </a:ext>
            </a:extLst>
          </p:cNvPr>
          <p:cNvCxnSpPr>
            <a:cxnSpLocks/>
          </p:cNvCxnSpPr>
          <p:nvPr/>
        </p:nvCxnSpPr>
        <p:spPr>
          <a:xfrm flipH="1">
            <a:off x="762665" y="3347853"/>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C3924889-45B9-4383-9C9E-48F0A9C27AD8}"/>
              </a:ext>
            </a:extLst>
          </p:cNvPr>
          <p:cNvCxnSpPr>
            <a:cxnSpLocks/>
          </p:cNvCxnSpPr>
          <p:nvPr/>
        </p:nvCxnSpPr>
        <p:spPr>
          <a:xfrm flipH="1">
            <a:off x="748719" y="2838976"/>
            <a:ext cx="13947" cy="5088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 name="Straight Arrow Connector 5">
            <a:extLst>
              <a:ext uri="{FF2B5EF4-FFF2-40B4-BE49-F238E27FC236}">
                <a16:creationId xmlns:a16="http://schemas.microsoft.com/office/drawing/2014/main" id="{A3439F0C-5143-461F-8F3C-2E830785DEFC}"/>
              </a:ext>
            </a:extLst>
          </p:cNvPr>
          <p:cNvCxnSpPr>
            <a:stCxn id="50" idx="2"/>
          </p:cNvCxnSpPr>
          <p:nvPr/>
        </p:nvCxnSpPr>
        <p:spPr>
          <a:xfrm flipH="1">
            <a:off x="2971800" y="589204"/>
            <a:ext cx="1591436" cy="706196"/>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0" name="Straight Arrow Connector 9">
            <a:extLst>
              <a:ext uri="{FF2B5EF4-FFF2-40B4-BE49-F238E27FC236}">
                <a16:creationId xmlns:a16="http://schemas.microsoft.com/office/drawing/2014/main" id="{84DC796E-F6ED-4FBB-82D2-A260F480BF8A}"/>
              </a:ext>
            </a:extLst>
          </p:cNvPr>
          <p:cNvCxnSpPr>
            <a:cxnSpLocks/>
          </p:cNvCxnSpPr>
          <p:nvPr/>
        </p:nvCxnSpPr>
        <p:spPr>
          <a:xfrm>
            <a:off x="4572000" y="589204"/>
            <a:ext cx="1600200" cy="706196"/>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6" name="Straight Arrow Connector 25">
            <a:extLst>
              <a:ext uri="{FF2B5EF4-FFF2-40B4-BE49-F238E27FC236}">
                <a16:creationId xmlns:a16="http://schemas.microsoft.com/office/drawing/2014/main" id="{B70E0124-9B84-41A5-8D84-A66B7838A706}"/>
              </a:ext>
            </a:extLst>
          </p:cNvPr>
          <p:cNvCxnSpPr>
            <a:cxnSpLocks/>
          </p:cNvCxnSpPr>
          <p:nvPr/>
        </p:nvCxnSpPr>
        <p:spPr>
          <a:xfrm flipH="1">
            <a:off x="1159539" y="1828800"/>
            <a:ext cx="1290435" cy="478059"/>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28" name="Straight Arrow Connector 27">
            <a:extLst>
              <a:ext uri="{FF2B5EF4-FFF2-40B4-BE49-F238E27FC236}">
                <a16:creationId xmlns:a16="http://schemas.microsoft.com/office/drawing/2014/main" id="{567A4249-5C59-4416-8A8E-1C35913900AB}"/>
              </a:ext>
            </a:extLst>
          </p:cNvPr>
          <p:cNvCxnSpPr>
            <a:cxnSpLocks/>
          </p:cNvCxnSpPr>
          <p:nvPr/>
        </p:nvCxnSpPr>
        <p:spPr>
          <a:xfrm>
            <a:off x="2449973" y="1832208"/>
            <a:ext cx="1268784"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56" name="Text Box 6">
            <a:extLst>
              <a:ext uri="{FF2B5EF4-FFF2-40B4-BE49-F238E27FC236}">
                <a16:creationId xmlns:a16="http://schemas.microsoft.com/office/drawing/2014/main" id="{557983BD-9D64-49B9-A366-A08663B0451F}"/>
              </a:ext>
            </a:extLst>
          </p:cNvPr>
          <p:cNvSpPr txBox="1">
            <a:spLocks noChangeArrowheads="1"/>
          </p:cNvSpPr>
          <p:nvPr/>
        </p:nvSpPr>
        <p:spPr bwMode="auto">
          <a:xfrm>
            <a:off x="5029200" y="2356376"/>
            <a:ext cx="813043"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r" eaLnBrk="1" hangingPunct="1">
              <a:lnSpc>
                <a:spcPct val="80000"/>
              </a:lnSpc>
              <a:spcBef>
                <a:spcPct val="0"/>
              </a:spcBef>
              <a:buClrTx/>
              <a:buSzTx/>
              <a:buFontTx/>
              <a:buNone/>
            </a:pPr>
            <a:r>
              <a:rPr lang="en-US" altLang="en-US" sz="1800" dirty="0">
                <a:solidFill>
                  <a:schemeClr val="bg1">
                    <a:lumMod val="75000"/>
                  </a:schemeClr>
                </a:solidFill>
              </a:rPr>
              <a:t>‘Push’</a:t>
            </a:r>
          </a:p>
        </p:txBody>
      </p:sp>
      <p:sp>
        <p:nvSpPr>
          <p:cNvPr id="57" name="Text Box 14">
            <a:extLst>
              <a:ext uri="{FF2B5EF4-FFF2-40B4-BE49-F238E27FC236}">
                <a16:creationId xmlns:a16="http://schemas.microsoft.com/office/drawing/2014/main" id="{5DAFA1C1-3A29-4C27-A379-663FDD22E326}"/>
              </a:ext>
            </a:extLst>
          </p:cNvPr>
          <p:cNvSpPr txBox="1">
            <a:spLocks noChangeArrowheads="1"/>
          </p:cNvSpPr>
          <p:nvPr/>
        </p:nvSpPr>
        <p:spPr bwMode="auto">
          <a:xfrm>
            <a:off x="7620000" y="2365901"/>
            <a:ext cx="671979"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t>‘Pull’</a:t>
            </a:r>
          </a:p>
        </p:txBody>
      </p:sp>
      <p:cxnSp>
        <p:nvCxnSpPr>
          <p:cNvPr id="58" name="Straight Arrow Connector 57">
            <a:extLst>
              <a:ext uri="{FF2B5EF4-FFF2-40B4-BE49-F238E27FC236}">
                <a16:creationId xmlns:a16="http://schemas.microsoft.com/office/drawing/2014/main" id="{E874FEE9-46BD-46A3-90A3-DE7CC220FBFF}"/>
              </a:ext>
            </a:extLst>
          </p:cNvPr>
          <p:cNvCxnSpPr>
            <a:cxnSpLocks/>
          </p:cNvCxnSpPr>
          <p:nvPr/>
        </p:nvCxnSpPr>
        <p:spPr>
          <a:xfrm flipH="1">
            <a:off x="5867400" y="1828800"/>
            <a:ext cx="849775"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59" name="Straight Arrow Connector 58">
            <a:extLst>
              <a:ext uri="{FF2B5EF4-FFF2-40B4-BE49-F238E27FC236}">
                <a16:creationId xmlns:a16="http://schemas.microsoft.com/office/drawing/2014/main" id="{C370A4A1-FE96-4E70-B89E-839542A5E241}"/>
              </a:ext>
            </a:extLst>
          </p:cNvPr>
          <p:cNvCxnSpPr>
            <a:cxnSpLocks/>
          </p:cNvCxnSpPr>
          <p:nvPr/>
        </p:nvCxnSpPr>
        <p:spPr>
          <a:xfrm>
            <a:off x="6717173" y="1832208"/>
            <a:ext cx="902827" cy="474047"/>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62" name="Text Box 16">
            <a:extLst>
              <a:ext uri="{FF2B5EF4-FFF2-40B4-BE49-F238E27FC236}">
                <a16:creationId xmlns:a16="http://schemas.microsoft.com/office/drawing/2014/main" id="{33538067-0726-41B0-93FF-357EF00CA62D}"/>
              </a:ext>
            </a:extLst>
          </p:cNvPr>
          <p:cNvSpPr txBox="1">
            <a:spLocks noChangeArrowheads="1"/>
          </p:cNvSpPr>
          <p:nvPr/>
        </p:nvSpPr>
        <p:spPr bwMode="auto">
          <a:xfrm>
            <a:off x="8065437" y="2684785"/>
            <a:ext cx="628698"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b="1" dirty="0"/>
              <a:t>NVG</a:t>
            </a:r>
          </a:p>
        </p:txBody>
      </p:sp>
      <p:sp>
        <p:nvSpPr>
          <p:cNvPr id="70" name="Text Box 21">
            <a:extLst>
              <a:ext uri="{FF2B5EF4-FFF2-40B4-BE49-F238E27FC236}">
                <a16:creationId xmlns:a16="http://schemas.microsoft.com/office/drawing/2014/main" id="{86C32650-BE1F-4CC3-8DB5-0C136D877E6F}"/>
              </a:ext>
            </a:extLst>
          </p:cNvPr>
          <p:cNvSpPr txBox="1">
            <a:spLocks noChangeArrowheads="1"/>
          </p:cNvSpPr>
          <p:nvPr/>
        </p:nvSpPr>
        <p:spPr bwMode="auto">
          <a:xfrm>
            <a:off x="8070534" y="3048000"/>
            <a:ext cx="526106"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a:solidFill>
                  <a:schemeClr val="bg1">
                    <a:lumMod val="75000"/>
                  </a:schemeClr>
                </a:solidFill>
              </a:rPr>
              <a:t>ICE</a:t>
            </a:r>
          </a:p>
        </p:txBody>
      </p:sp>
      <p:sp>
        <p:nvSpPr>
          <p:cNvPr id="75" name="Text Box 45">
            <a:extLst>
              <a:ext uri="{FF2B5EF4-FFF2-40B4-BE49-F238E27FC236}">
                <a16:creationId xmlns:a16="http://schemas.microsoft.com/office/drawing/2014/main" id="{2B6EDA2D-8F55-4DFD-A225-8C03CE6FC7F3}"/>
              </a:ext>
            </a:extLst>
          </p:cNvPr>
          <p:cNvSpPr txBox="1">
            <a:spLocks noChangeArrowheads="1"/>
          </p:cNvSpPr>
          <p:nvPr/>
        </p:nvSpPr>
        <p:spPr bwMode="auto">
          <a:xfrm>
            <a:off x="8073162" y="3810000"/>
            <a:ext cx="1070837" cy="74635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ts val="1700"/>
              </a:lnSpc>
              <a:spcBef>
                <a:spcPct val="0"/>
              </a:spcBef>
              <a:buClrTx/>
              <a:buSzTx/>
              <a:buFontTx/>
              <a:buNone/>
            </a:pPr>
            <a:r>
              <a:rPr lang="en-US" altLang="en-US" sz="1600" dirty="0">
                <a:solidFill>
                  <a:schemeClr val="bg1">
                    <a:lumMod val="75000"/>
                  </a:schemeClr>
                </a:solidFill>
              </a:rPr>
              <a:t>Epithelial/ fibrous ingrowth</a:t>
            </a:r>
          </a:p>
        </p:txBody>
      </p:sp>
      <p:cxnSp>
        <p:nvCxnSpPr>
          <p:cNvPr id="77" name="Straight Connector 76">
            <a:extLst>
              <a:ext uri="{FF2B5EF4-FFF2-40B4-BE49-F238E27FC236}">
                <a16:creationId xmlns:a16="http://schemas.microsoft.com/office/drawing/2014/main" id="{FC090BD7-F2E1-4464-B57B-9CBE5874C89B}"/>
              </a:ext>
            </a:extLst>
          </p:cNvPr>
          <p:cNvCxnSpPr>
            <a:cxnSpLocks/>
          </p:cNvCxnSpPr>
          <p:nvPr/>
        </p:nvCxnSpPr>
        <p:spPr>
          <a:xfrm>
            <a:off x="7873969" y="2674448"/>
            <a:ext cx="7724" cy="128795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8" name="Straight Connector 77">
            <a:extLst>
              <a:ext uri="{FF2B5EF4-FFF2-40B4-BE49-F238E27FC236}">
                <a16:creationId xmlns:a16="http://schemas.microsoft.com/office/drawing/2014/main" id="{B1922ED5-C3D8-43D8-A00D-1D6BC9201DBA}"/>
              </a:ext>
            </a:extLst>
          </p:cNvPr>
          <p:cNvCxnSpPr/>
          <p:nvPr/>
        </p:nvCxnSpPr>
        <p:spPr>
          <a:xfrm flipH="1">
            <a:off x="7873968" y="2840262"/>
            <a:ext cx="24447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9" name="Straight Connector 78">
            <a:extLst>
              <a:ext uri="{FF2B5EF4-FFF2-40B4-BE49-F238E27FC236}">
                <a16:creationId xmlns:a16="http://schemas.microsoft.com/office/drawing/2014/main" id="{77019ED2-6D69-4A60-9D19-D4DB786EA3A0}"/>
              </a:ext>
            </a:extLst>
          </p:cNvPr>
          <p:cNvCxnSpPr/>
          <p:nvPr/>
        </p:nvCxnSpPr>
        <p:spPr>
          <a:xfrm flipH="1">
            <a:off x="7873968" y="3213518"/>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1" name="Straight Connector 80">
            <a:extLst>
              <a:ext uri="{FF2B5EF4-FFF2-40B4-BE49-F238E27FC236}">
                <a16:creationId xmlns:a16="http://schemas.microsoft.com/office/drawing/2014/main" id="{9796A12F-4125-4C05-8EE8-A388740C580D}"/>
              </a:ext>
            </a:extLst>
          </p:cNvPr>
          <p:cNvCxnSpPr/>
          <p:nvPr/>
        </p:nvCxnSpPr>
        <p:spPr>
          <a:xfrm flipH="1">
            <a:off x="7877837" y="3581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3" name="Straight Connector 82">
            <a:extLst>
              <a:ext uri="{FF2B5EF4-FFF2-40B4-BE49-F238E27FC236}">
                <a16:creationId xmlns:a16="http://schemas.microsoft.com/office/drawing/2014/main" id="{7FDC5F4B-9BF0-42AD-B8BB-2F2399BCF1E2}"/>
              </a:ext>
            </a:extLst>
          </p:cNvPr>
          <p:cNvCxnSpPr/>
          <p:nvPr/>
        </p:nvCxnSpPr>
        <p:spPr>
          <a:xfrm flipH="1">
            <a:off x="7881693" y="3962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93" name="Text Box 42">
            <a:extLst>
              <a:ext uri="{FF2B5EF4-FFF2-40B4-BE49-F238E27FC236}">
                <a16:creationId xmlns:a16="http://schemas.microsoft.com/office/drawing/2014/main" id="{53BAB77F-E061-4834-9068-34BDF78AD071}"/>
              </a:ext>
            </a:extLst>
          </p:cNvPr>
          <p:cNvSpPr txBox="1">
            <a:spLocks noChangeArrowheads="1"/>
          </p:cNvSpPr>
          <p:nvPr/>
        </p:nvSpPr>
        <p:spPr bwMode="auto">
          <a:xfrm>
            <a:off x="8111387" y="3429000"/>
            <a:ext cx="856196"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Flat AC</a:t>
            </a:r>
          </a:p>
        </p:txBody>
      </p:sp>
      <p:sp>
        <p:nvSpPr>
          <p:cNvPr id="100" name="Text Box 23">
            <a:extLst>
              <a:ext uri="{FF2B5EF4-FFF2-40B4-BE49-F238E27FC236}">
                <a16:creationId xmlns:a16="http://schemas.microsoft.com/office/drawing/2014/main" id="{D8F2FCFF-2984-4836-B000-9C5601A8EAAA}"/>
              </a:ext>
            </a:extLst>
          </p:cNvPr>
          <p:cNvSpPr txBox="1">
            <a:spLocks noChangeArrowheads="1"/>
          </p:cNvSpPr>
          <p:nvPr/>
        </p:nvSpPr>
        <p:spPr bwMode="auto">
          <a:xfrm>
            <a:off x="5530369" y="2667000"/>
            <a:ext cx="2143536"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Aqueous misdirection</a:t>
            </a:r>
          </a:p>
        </p:txBody>
      </p:sp>
      <p:cxnSp>
        <p:nvCxnSpPr>
          <p:cNvPr id="104" name="Straight Connector 103">
            <a:extLst>
              <a:ext uri="{FF2B5EF4-FFF2-40B4-BE49-F238E27FC236}">
                <a16:creationId xmlns:a16="http://schemas.microsoft.com/office/drawing/2014/main" id="{49D87D4A-E317-4446-9B95-5184CB3968F3}"/>
              </a:ext>
            </a:extLst>
          </p:cNvPr>
          <p:cNvCxnSpPr>
            <a:cxnSpLocks/>
          </p:cNvCxnSpPr>
          <p:nvPr/>
        </p:nvCxnSpPr>
        <p:spPr>
          <a:xfrm flipH="1">
            <a:off x="5316229" y="2667000"/>
            <a:ext cx="7397" cy="25314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5" name="Straight Connector 104">
            <a:extLst>
              <a:ext uri="{FF2B5EF4-FFF2-40B4-BE49-F238E27FC236}">
                <a16:creationId xmlns:a16="http://schemas.microsoft.com/office/drawing/2014/main" id="{F40B6D71-75A8-4A88-864D-00D14C2F710D}"/>
              </a:ext>
            </a:extLst>
          </p:cNvPr>
          <p:cNvCxnSpPr/>
          <p:nvPr/>
        </p:nvCxnSpPr>
        <p:spPr>
          <a:xfrm flipH="1">
            <a:off x="5323624" y="2832814"/>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6" name="Straight Connector 105">
            <a:extLst>
              <a:ext uri="{FF2B5EF4-FFF2-40B4-BE49-F238E27FC236}">
                <a16:creationId xmlns:a16="http://schemas.microsoft.com/office/drawing/2014/main" id="{010BF7B2-AA07-4DCF-822D-E2DB5CC0BF59}"/>
              </a:ext>
            </a:extLst>
          </p:cNvPr>
          <p:cNvCxnSpPr/>
          <p:nvPr/>
        </p:nvCxnSpPr>
        <p:spPr>
          <a:xfrm flipH="1">
            <a:off x="5323624" y="3360065"/>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a:extLst>
              <a:ext uri="{FF2B5EF4-FFF2-40B4-BE49-F238E27FC236}">
                <a16:creationId xmlns:a16="http://schemas.microsoft.com/office/drawing/2014/main" id="{BAC8035C-3999-4C31-93CD-6C0D2ADEB73B}"/>
              </a:ext>
            </a:extLst>
          </p:cNvPr>
          <p:cNvCxnSpPr/>
          <p:nvPr/>
        </p:nvCxnSpPr>
        <p:spPr>
          <a:xfrm flipH="1">
            <a:off x="5323536" y="3786938"/>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8" name="Straight Connector 107">
            <a:extLst>
              <a:ext uri="{FF2B5EF4-FFF2-40B4-BE49-F238E27FC236}">
                <a16:creationId xmlns:a16="http://schemas.microsoft.com/office/drawing/2014/main" id="{DB64CAEE-69B4-426A-8A5B-D1269DBF0F66}"/>
              </a:ext>
            </a:extLst>
          </p:cNvPr>
          <p:cNvCxnSpPr/>
          <p:nvPr/>
        </p:nvCxnSpPr>
        <p:spPr>
          <a:xfrm flipH="1">
            <a:off x="5327493" y="4249152"/>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12" name="Straight Connector 111">
            <a:extLst>
              <a:ext uri="{FF2B5EF4-FFF2-40B4-BE49-F238E27FC236}">
                <a16:creationId xmlns:a16="http://schemas.microsoft.com/office/drawing/2014/main" id="{99A16C30-4BE4-48E5-8B65-0C5F3039B8DC}"/>
              </a:ext>
            </a:extLst>
          </p:cNvPr>
          <p:cNvCxnSpPr/>
          <p:nvPr/>
        </p:nvCxnSpPr>
        <p:spPr>
          <a:xfrm flipH="1">
            <a:off x="5333455" y="51816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13" name="Text Box 42">
            <a:extLst>
              <a:ext uri="{FF2B5EF4-FFF2-40B4-BE49-F238E27FC236}">
                <a16:creationId xmlns:a16="http://schemas.microsoft.com/office/drawing/2014/main" id="{056DFFD9-3CA2-42E7-90FE-4F14522E3504}"/>
              </a:ext>
            </a:extLst>
          </p:cNvPr>
          <p:cNvSpPr txBox="1">
            <a:spLocks noChangeArrowheads="1"/>
          </p:cNvSpPr>
          <p:nvPr/>
        </p:nvSpPr>
        <p:spPr bwMode="auto">
          <a:xfrm>
            <a:off x="5533954" y="3623846"/>
            <a:ext cx="1563248"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Retinal surgery</a:t>
            </a:r>
          </a:p>
        </p:txBody>
      </p:sp>
      <p:sp>
        <p:nvSpPr>
          <p:cNvPr id="118" name="Text Box 47">
            <a:extLst>
              <a:ext uri="{FF2B5EF4-FFF2-40B4-BE49-F238E27FC236}">
                <a16:creationId xmlns:a16="http://schemas.microsoft.com/office/drawing/2014/main" id="{3F59D898-ECAD-49F0-9425-2A1BC8DDA7B5}"/>
              </a:ext>
            </a:extLst>
          </p:cNvPr>
          <p:cNvSpPr txBox="1">
            <a:spLocks noChangeArrowheads="1"/>
          </p:cNvSpPr>
          <p:nvPr/>
        </p:nvSpPr>
        <p:spPr bwMode="auto">
          <a:xfrm>
            <a:off x="5523688" y="4538246"/>
            <a:ext cx="1414170"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Drug-induced</a:t>
            </a:r>
          </a:p>
        </p:txBody>
      </p:sp>
      <p:sp>
        <p:nvSpPr>
          <p:cNvPr id="16" name="TextBox 15">
            <a:extLst>
              <a:ext uri="{FF2B5EF4-FFF2-40B4-BE49-F238E27FC236}">
                <a16:creationId xmlns:a16="http://schemas.microsoft.com/office/drawing/2014/main" id="{984E008D-FBBA-42B4-940E-EA26772E0161}"/>
              </a:ext>
            </a:extLst>
          </p:cNvPr>
          <p:cNvSpPr txBox="1"/>
          <p:nvPr/>
        </p:nvSpPr>
        <p:spPr>
          <a:xfrm>
            <a:off x="6230528" y="5257800"/>
            <a:ext cx="1326004" cy="369332"/>
          </a:xfrm>
          <a:prstGeom prst="rect">
            <a:avLst/>
          </a:prstGeom>
          <a:noFill/>
        </p:spPr>
        <p:txBody>
          <a:bodyPr wrap="none" rtlCol="0">
            <a:spAutoFit/>
          </a:bodyPr>
          <a:lstStyle/>
          <a:p>
            <a:pPr algn="ctr"/>
            <a:r>
              <a:rPr lang="en-US" dirty="0">
                <a:solidFill>
                  <a:schemeClr val="bg1">
                    <a:lumMod val="75000"/>
                  </a:schemeClr>
                </a:solidFill>
              </a:rPr>
              <a:t>Both/Either</a:t>
            </a:r>
          </a:p>
        </p:txBody>
      </p:sp>
      <p:cxnSp>
        <p:nvCxnSpPr>
          <p:cNvPr id="125" name="Straight Connector 124">
            <a:extLst>
              <a:ext uri="{FF2B5EF4-FFF2-40B4-BE49-F238E27FC236}">
                <a16:creationId xmlns:a16="http://schemas.microsoft.com/office/drawing/2014/main" id="{01138141-D318-4ED7-A7FE-D8F2155CE890}"/>
              </a:ext>
            </a:extLst>
          </p:cNvPr>
          <p:cNvCxnSpPr/>
          <p:nvPr/>
        </p:nvCxnSpPr>
        <p:spPr>
          <a:xfrm flipH="1">
            <a:off x="5334000" y="4724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52" name="Text Box 47">
            <a:extLst>
              <a:ext uri="{FF2B5EF4-FFF2-40B4-BE49-F238E27FC236}">
                <a16:creationId xmlns:a16="http://schemas.microsoft.com/office/drawing/2014/main" id="{E3578916-9804-473C-8F06-D4FA0BCEDFD0}"/>
              </a:ext>
            </a:extLst>
          </p:cNvPr>
          <p:cNvSpPr txBox="1">
            <a:spLocks noChangeArrowheads="1"/>
          </p:cNvSpPr>
          <p:nvPr/>
        </p:nvSpPr>
        <p:spPr bwMode="auto">
          <a:xfrm>
            <a:off x="5543446" y="4055146"/>
            <a:ext cx="1619354"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err="1">
                <a:solidFill>
                  <a:schemeClr val="bg1">
                    <a:lumMod val="75000"/>
                  </a:schemeClr>
                </a:solidFill>
              </a:rPr>
              <a:t>Nanophthalmos</a:t>
            </a:r>
            <a:endParaRPr lang="en-US" altLang="en-US" sz="1600" dirty="0">
              <a:solidFill>
                <a:schemeClr val="bg1">
                  <a:lumMod val="75000"/>
                </a:schemeClr>
              </a:solidFill>
            </a:endParaRPr>
          </a:p>
        </p:txBody>
      </p:sp>
      <p:sp>
        <p:nvSpPr>
          <p:cNvPr id="53" name="Text Box 45">
            <a:extLst>
              <a:ext uri="{FF2B5EF4-FFF2-40B4-BE49-F238E27FC236}">
                <a16:creationId xmlns:a16="http://schemas.microsoft.com/office/drawing/2014/main" id="{57D1A14F-68FE-47D2-983C-1A879D66A9DC}"/>
              </a:ext>
            </a:extLst>
          </p:cNvPr>
          <p:cNvSpPr txBox="1">
            <a:spLocks noChangeArrowheads="1"/>
          </p:cNvSpPr>
          <p:nvPr/>
        </p:nvSpPr>
        <p:spPr bwMode="auto">
          <a:xfrm>
            <a:off x="5523688" y="5013493"/>
            <a:ext cx="582211"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PFV</a:t>
            </a:r>
          </a:p>
        </p:txBody>
      </p:sp>
      <p:sp>
        <p:nvSpPr>
          <p:cNvPr id="54" name="Text Box 42">
            <a:extLst>
              <a:ext uri="{FF2B5EF4-FFF2-40B4-BE49-F238E27FC236}">
                <a16:creationId xmlns:a16="http://schemas.microsoft.com/office/drawing/2014/main" id="{E1E37D2C-2C52-446B-843B-01E64990D3EC}"/>
              </a:ext>
            </a:extLst>
          </p:cNvPr>
          <p:cNvSpPr txBox="1">
            <a:spLocks noChangeArrowheads="1"/>
          </p:cNvSpPr>
          <p:nvPr/>
        </p:nvSpPr>
        <p:spPr bwMode="auto">
          <a:xfrm>
            <a:off x="5551406" y="3192546"/>
            <a:ext cx="2276072"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ERD/choroidal effusion</a:t>
            </a:r>
          </a:p>
        </p:txBody>
      </p:sp>
      <p:sp>
        <p:nvSpPr>
          <p:cNvPr id="3" name="Oval 2">
            <a:extLst>
              <a:ext uri="{FF2B5EF4-FFF2-40B4-BE49-F238E27FC236}">
                <a16:creationId xmlns:a16="http://schemas.microsoft.com/office/drawing/2014/main" id="{7D027388-F860-4250-9D31-41DB5EB864E5}"/>
              </a:ext>
            </a:extLst>
          </p:cNvPr>
          <p:cNvSpPr/>
          <p:nvPr/>
        </p:nvSpPr>
        <p:spPr>
          <a:xfrm>
            <a:off x="8034589" y="2679833"/>
            <a:ext cx="671979" cy="338554"/>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TextBox 45">
            <a:extLst>
              <a:ext uri="{FF2B5EF4-FFF2-40B4-BE49-F238E27FC236}">
                <a16:creationId xmlns:a16="http://schemas.microsoft.com/office/drawing/2014/main" id="{404AE9CF-785E-4964-AF50-F6F095A7E65B}"/>
              </a:ext>
            </a:extLst>
          </p:cNvPr>
          <p:cNvSpPr txBox="1"/>
          <p:nvPr/>
        </p:nvSpPr>
        <p:spPr>
          <a:xfrm>
            <a:off x="609600" y="1554063"/>
            <a:ext cx="7034674" cy="4770537"/>
          </a:xfrm>
          <a:prstGeom prst="rect">
            <a:avLst/>
          </a:prstGeom>
          <a:solidFill>
            <a:schemeClr val="accent1">
              <a:lumMod val="40000"/>
              <a:lumOff val="60000"/>
            </a:schemeClr>
          </a:solidFill>
        </p:spPr>
        <p:txBody>
          <a:bodyPr wrap="square" rtlCol="0">
            <a:spAutoFit/>
          </a:bodyPr>
          <a:lstStyle/>
          <a:p>
            <a:r>
              <a:rPr lang="en-US" sz="1600" i="1" dirty="0">
                <a:solidFill>
                  <a:schemeClr val="bg1">
                    <a:lumMod val="75000"/>
                  </a:schemeClr>
                </a:solidFill>
              </a:rPr>
              <a:t>Neovascularization of what structure causes neovascular glaucoma (NVG)?</a:t>
            </a:r>
          </a:p>
          <a:p>
            <a:r>
              <a:rPr lang="en-US" sz="1600" dirty="0">
                <a:solidFill>
                  <a:schemeClr val="bg1">
                    <a:lumMod val="75000"/>
                  </a:schemeClr>
                </a:solidFill>
              </a:rPr>
              <a:t>Neovascularization of the angle (NVA) </a:t>
            </a:r>
          </a:p>
          <a:p>
            <a:endParaRPr lang="en-US" sz="1600" dirty="0">
              <a:solidFill>
                <a:schemeClr val="bg1">
                  <a:lumMod val="75000"/>
                </a:schemeClr>
              </a:solidFill>
            </a:endParaRPr>
          </a:p>
          <a:p>
            <a:r>
              <a:rPr lang="en-US" sz="1600" i="1" dirty="0">
                <a:solidFill>
                  <a:schemeClr val="bg1">
                    <a:lumMod val="75000"/>
                  </a:schemeClr>
                </a:solidFill>
              </a:rPr>
              <a:t>How does NVA lead to angle-closure glaucoma?</a:t>
            </a:r>
          </a:p>
          <a:p>
            <a:r>
              <a:rPr lang="en-US" sz="1600" dirty="0">
                <a:solidFill>
                  <a:schemeClr val="bg1">
                    <a:lumMod val="75000"/>
                  </a:schemeClr>
                </a:solidFill>
              </a:rPr>
              <a:t>The NVA vessels don’t ride solo; rather, they are accompanied by contractile elements (</a:t>
            </a:r>
            <a:r>
              <a:rPr lang="en-US" sz="1600" dirty="0" err="1">
                <a:solidFill>
                  <a:schemeClr val="bg1">
                    <a:lumMod val="75000"/>
                  </a:schemeClr>
                </a:solidFill>
              </a:rPr>
              <a:t>eg</a:t>
            </a:r>
            <a:r>
              <a:rPr lang="en-US" sz="1600" dirty="0">
                <a:solidFill>
                  <a:schemeClr val="bg1">
                    <a:lumMod val="75000"/>
                  </a:schemeClr>
                </a:solidFill>
              </a:rPr>
              <a:t>, fibroblasts). Along with the neo vessels, these elements will establish a network that crosses from the peripheral iris to the </a:t>
            </a:r>
            <a:r>
              <a:rPr lang="en-US" sz="1600" b="1" dirty="0">
                <a:solidFill>
                  <a:srgbClr val="0000FF"/>
                </a:solidFill>
              </a:rPr>
              <a:t>peripheral cornea</a:t>
            </a:r>
            <a:r>
              <a:rPr lang="en-US" sz="1600" dirty="0">
                <a:solidFill>
                  <a:schemeClr val="bg1">
                    <a:lumMod val="75000"/>
                  </a:schemeClr>
                </a:solidFill>
              </a:rPr>
              <a:t>.</a:t>
            </a:r>
            <a:r>
              <a:rPr lang="en-US" sz="1600" dirty="0">
                <a:solidFill>
                  <a:srgbClr val="0000FF"/>
                </a:solidFill>
              </a:rPr>
              <a:t> </a:t>
            </a:r>
            <a:r>
              <a:rPr lang="en-US" sz="1600" dirty="0">
                <a:solidFill>
                  <a:schemeClr val="accent1">
                    <a:lumMod val="40000"/>
                    <a:lumOff val="60000"/>
                  </a:schemeClr>
                </a:solidFill>
              </a:rPr>
              <a:t>Once established, contractile elements </a:t>
            </a:r>
            <a:r>
              <a:rPr lang="en-US" sz="1600" dirty="0" err="1">
                <a:solidFill>
                  <a:schemeClr val="accent1">
                    <a:lumMod val="40000"/>
                    <a:lumOff val="60000"/>
                  </a:schemeClr>
                </a:solidFill>
              </a:rPr>
              <a:t>gonna</a:t>
            </a:r>
            <a:r>
              <a:rPr lang="en-US" sz="1600" dirty="0">
                <a:solidFill>
                  <a:schemeClr val="accent1">
                    <a:lumMod val="40000"/>
                    <a:lumOff val="60000"/>
                  </a:schemeClr>
                </a:solidFill>
              </a:rPr>
              <a:t> contract, and when they do, they pull the iris up against the angle, rendering it closed. </a:t>
            </a:r>
          </a:p>
          <a:p>
            <a:r>
              <a:rPr lang="en-US" sz="1600" i="1" dirty="0">
                <a:solidFill>
                  <a:schemeClr val="accent1">
                    <a:lumMod val="40000"/>
                    <a:lumOff val="60000"/>
                  </a:schemeClr>
                </a:solidFill>
              </a:rPr>
              <a:t> </a:t>
            </a:r>
          </a:p>
          <a:p>
            <a:r>
              <a:rPr lang="en-US" sz="1600" i="1" dirty="0">
                <a:solidFill>
                  <a:schemeClr val="accent1">
                    <a:lumMod val="40000"/>
                    <a:lumOff val="60000"/>
                  </a:schemeClr>
                </a:solidFill>
              </a:rPr>
              <a:t>What two-word phrase (</a:t>
            </a:r>
            <a:r>
              <a:rPr lang="en-US" sz="1600" b="1" dirty="0">
                <a:solidFill>
                  <a:schemeClr val="accent1">
                    <a:lumMod val="40000"/>
                    <a:lumOff val="60000"/>
                  </a:schemeClr>
                </a:solidFill>
              </a:rPr>
              <a:t>not</a:t>
            </a:r>
            <a:r>
              <a:rPr lang="en-US" sz="1600" i="1" dirty="0">
                <a:solidFill>
                  <a:schemeClr val="accent1">
                    <a:lumMod val="40000"/>
                    <a:lumOff val="60000"/>
                  </a:schemeClr>
                </a:solidFill>
              </a:rPr>
              <a:t> ‘diabetic retinopathy’--think more generally) describes the fundamental cause of most cases of NVG?</a:t>
            </a:r>
          </a:p>
          <a:p>
            <a:r>
              <a:rPr lang="en-US" sz="1600" dirty="0">
                <a:solidFill>
                  <a:schemeClr val="accent1">
                    <a:lumMod val="40000"/>
                    <a:lumOff val="60000"/>
                  </a:schemeClr>
                </a:solidFill>
              </a:rPr>
              <a:t>‘Retinal ischemia’</a:t>
            </a:r>
          </a:p>
          <a:p>
            <a:endParaRPr lang="en-US" sz="1600" dirty="0">
              <a:solidFill>
                <a:schemeClr val="accent1">
                  <a:lumMod val="40000"/>
                  <a:lumOff val="60000"/>
                </a:schemeClr>
              </a:solidFill>
            </a:endParaRPr>
          </a:p>
          <a:p>
            <a:r>
              <a:rPr lang="en-US" sz="1600" i="1" dirty="0">
                <a:solidFill>
                  <a:schemeClr val="accent1">
                    <a:lumMod val="40000"/>
                    <a:lumOff val="60000"/>
                  </a:schemeClr>
                </a:solidFill>
              </a:rPr>
              <a:t>How does retinal ischemia lead to NVI and NVA? </a:t>
            </a:r>
          </a:p>
          <a:p>
            <a:r>
              <a:rPr lang="en-US" sz="1600" dirty="0">
                <a:solidFill>
                  <a:schemeClr val="accent1">
                    <a:lumMod val="40000"/>
                    <a:lumOff val="60000"/>
                  </a:schemeClr>
                </a:solidFill>
              </a:rPr>
              <a:t>In a desperate attempt to acquire the oxygen they’re lacking, the ischemic retinal cells release the signaling molecule  </a:t>
            </a:r>
            <a:r>
              <a:rPr lang="en-US" sz="1600" b="1" dirty="0">
                <a:solidFill>
                  <a:schemeClr val="accent1">
                    <a:lumMod val="40000"/>
                    <a:lumOff val="60000"/>
                  </a:schemeClr>
                </a:solidFill>
              </a:rPr>
              <a:t>VEGF</a:t>
            </a:r>
            <a:r>
              <a:rPr lang="en-US" sz="1600" dirty="0">
                <a:solidFill>
                  <a:schemeClr val="accent1">
                    <a:lumMod val="40000"/>
                    <a:lumOff val="60000"/>
                  </a:schemeClr>
                </a:solidFill>
              </a:rPr>
              <a:t> , a potent inducer of new blood vessel formation. This VEGF diffuses from the vitreous cavity into the anterior segment, where it induces the NVI/NVA process.</a:t>
            </a:r>
          </a:p>
        </p:txBody>
      </p:sp>
      <p:sp>
        <p:nvSpPr>
          <p:cNvPr id="47" name="TextBox 46">
            <a:extLst>
              <a:ext uri="{FF2B5EF4-FFF2-40B4-BE49-F238E27FC236}">
                <a16:creationId xmlns:a16="http://schemas.microsoft.com/office/drawing/2014/main" id="{E69B9256-2199-4353-BC77-2FC9F0AC63A4}"/>
              </a:ext>
            </a:extLst>
          </p:cNvPr>
          <p:cNvSpPr txBox="1"/>
          <p:nvPr/>
        </p:nvSpPr>
        <p:spPr>
          <a:xfrm>
            <a:off x="2563923" y="2873839"/>
            <a:ext cx="5208477" cy="1169551"/>
          </a:xfrm>
          <a:prstGeom prst="rect">
            <a:avLst/>
          </a:prstGeom>
          <a:solidFill>
            <a:srgbClr val="D3D175"/>
          </a:solidFill>
        </p:spPr>
        <p:txBody>
          <a:bodyPr wrap="none" rtlCol="0">
            <a:spAutoFit/>
          </a:bodyPr>
          <a:lstStyle/>
          <a:p>
            <a:r>
              <a:rPr lang="en-US" sz="1400" i="1" dirty="0">
                <a:solidFill>
                  <a:srgbClr val="0000FF"/>
                </a:solidFill>
              </a:rPr>
              <a:t>How far up the peripheral cornea do the NVA vessels go?</a:t>
            </a:r>
          </a:p>
          <a:p>
            <a:r>
              <a:rPr lang="en-US" sz="1400" dirty="0">
                <a:solidFill>
                  <a:srgbClr val="0000FF"/>
                </a:solidFill>
              </a:rPr>
              <a:t>No higher than  Schwalbe’s line</a:t>
            </a:r>
            <a:endParaRPr lang="en-US" sz="1400" dirty="0">
              <a:solidFill>
                <a:srgbClr val="D3D175"/>
              </a:solidFill>
            </a:endParaRPr>
          </a:p>
          <a:p>
            <a:endParaRPr lang="en-US" sz="1400" i="1" dirty="0">
              <a:solidFill>
                <a:srgbClr val="D3D175"/>
              </a:solidFill>
            </a:endParaRPr>
          </a:p>
          <a:p>
            <a:r>
              <a:rPr lang="en-US" sz="1400" i="1" dirty="0">
                <a:solidFill>
                  <a:srgbClr val="D3D175"/>
                </a:solidFill>
              </a:rPr>
              <a:t>Why can’t they go any higher?</a:t>
            </a:r>
          </a:p>
          <a:p>
            <a:r>
              <a:rPr lang="en-US" sz="1400" dirty="0">
                <a:solidFill>
                  <a:srgbClr val="D3D175"/>
                </a:solidFill>
              </a:rPr>
              <a:t>Because vessels cannot grow onto normal corneal endothelium</a:t>
            </a:r>
          </a:p>
        </p:txBody>
      </p:sp>
      <p:sp>
        <p:nvSpPr>
          <p:cNvPr id="55" name="Oval 54">
            <a:extLst>
              <a:ext uri="{FF2B5EF4-FFF2-40B4-BE49-F238E27FC236}">
                <a16:creationId xmlns:a16="http://schemas.microsoft.com/office/drawing/2014/main" id="{C14687FE-6B5F-4273-A2FD-81D30FA3136C}"/>
              </a:ext>
            </a:extLst>
          </p:cNvPr>
          <p:cNvSpPr/>
          <p:nvPr/>
        </p:nvSpPr>
        <p:spPr>
          <a:xfrm>
            <a:off x="420526" y="3244600"/>
            <a:ext cx="2239077" cy="400461"/>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653388344"/>
      </p:ext>
    </p:extLst>
  </p:cSld>
  <p:clrMapOvr>
    <a:masterClrMapping/>
  </p:clrMapOvr>
</p:sld>
</file>

<file path=ppt/slides/slide2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Straight Arrow Connector 12">
            <a:extLst>
              <a:ext uri="{FF2B5EF4-FFF2-40B4-BE49-F238E27FC236}">
                <a16:creationId xmlns:a16="http://schemas.microsoft.com/office/drawing/2014/main" id="{A6DE2085-829C-480C-9216-69D6039C0A37}"/>
              </a:ext>
            </a:extLst>
          </p:cNvPr>
          <p:cNvCxnSpPr>
            <a:cxnSpLocks/>
          </p:cNvCxnSpPr>
          <p:nvPr/>
        </p:nvCxnSpPr>
        <p:spPr>
          <a:xfrm>
            <a:off x="6717173" y="1828800"/>
            <a:ext cx="0" cy="3462754"/>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43014" name="Text Box 6"/>
          <p:cNvSpPr txBox="1">
            <a:spLocks noChangeArrowheads="1"/>
          </p:cNvSpPr>
          <p:nvPr/>
        </p:nvSpPr>
        <p:spPr bwMode="auto">
          <a:xfrm>
            <a:off x="533400" y="2356376"/>
            <a:ext cx="1005403"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Lens-</a:t>
            </a:r>
          </a:p>
          <a:p>
            <a:pPr algn="ctr" eaLnBrk="1" hangingPunct="1">
              <a:lnSpc>
                <a:spcPct val="80000"/>
              </a:lnSpc>
              <a:spcBef>
                <a:spcPct val="0"/>
              </a:spcBef>
              <a:buClrTx/>
              <a:buSzTx/>
              <a:buFontTx/>
              <a:buNone/>
            </a:pPr>
            <a:r>
              <a:rPr lang="en-US" altLang="en-US" sz="1800" dirty="0">
                <a:solidFill>
                  <a:schemeClr val="bg1">
                    <a:lumMod val="75000"/>
                  </a:schemeClr>
                </a:solidFill>
              </a:rPr>
              <a:t>Induced</a:t>
            </a:r>
          </a:p>
        </p:txBody>
      </p:sp>
      <p:sp>
        <p:nvSpPr>
          <p:cNvPr id="43017" name="Text Box 14"/>
          <p:cNvSpPr txBox="1">
            <a:spLocks noChangeArrowheads="1"/>
          </p:cNvSpPr>
          <p:nvPr/>
        </p:nvSpPr>
        <p:spPr bwMode="auto">
          <a:xfrm>
            <a:off x="3026498" y="2365901"/>
            <a:ext cx="1633781"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Aphakic/</a:t>
            </a:r>
          </a:p>
          <a:p>
            <a:pPr algn="ctr" eaLnBrk="1" hangingPunct="1">
              <a:lnSpc>
                <a:spcPct val="80000"/>
              </a:lnSpc>
              <a:spcBef>
                <a:spcPct val="0"/>
              </a:spcBef>
              <a:buClrTx/>
              <a:buSzTx/>
              <a:buFontTx/>
              <a:buNone/>
            </a:pPr>
            <a:r>
              <a:rPr lang="en-US" altLang="en-US" sz="1800" dirty="0" err="1">
                <a:solidFill>
                  <a:schemeClr val="bg1">
                    <a:lumMod val="75000"/>
                  </a:schemeClr>
                </a:solidFill>
              </a:rPr>
              <a:t>Pseudophakic</a:t>
            </a:r>
            <a:endParaRPr lang="en-US" altLang="en-US" sz="1800" dirty="0">
              <a:solidFill>
                <a:schemeClr val="bg1">
                  <a:lumMod val="75000"/>
                </a:schemeClr>
              </a:solidFill>
            </a:endParaRPr>
          </a:p>
        </p:txBody>
      </p:sp>
      <p:sp>
        <p:nvSpPr>
          <p:cNvPr id="43031" name="Text Box 35"/>
          <p:cNvSpPr txBox="1">
            <a:spLocks noChangeArrowheads="1"/>
          </p:cNvSpPr>
          <p:nvPr/>
        </p:nvSpPr>
        <p:spPr bwMode="auto">
          <a:xfrm>
            <a:off x="1190847" y="1295400"/>
            <a:ext cx="2473754"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solidFill>
                  <a:schemeClr val="bg1">
                    <a:lumMod val="75000"/>
                  </a:schemeClr>
                </a:solidFill>
              </a:rPr>
              <a:t>w/ Pupillary Block</a:t>
            </a:r>
          </a:p>
        </p:txBody>
      </p:sp>
      <p:sp>
        <p:nvSpPr>
          <p:cNvPr id="43032" name="Text Box 36"/>
          <p:cNvSpPr txBox="1">
            <a:spLocks noChangeArrowheads="1"/>
          </p:cNvSpPr>
          <p:nvPr/>
        </p:nvSpPr>
        <p:spPr bwMode="auto">
          <a:xfrm>
            <a:off x="5181600" y="1295400"/>
            <a:ext cx="2630848"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t>w/o Pupillary Block</a:t>
            </a:r>
          </a:p>
        </p:txBody>
      </p:sp>
      <p:sp>
        <p:nvSpPr>
          <p:cNvPr id="49" name="Rectangle 2">
            <a:extLst>
              <a:ext uri="{FF2B5EF4-FFF2-40B4-BE49-F238E27FC236}">
                <a16:creationId xmlns:a16="http://schemas.microsoft.com/office/drawing/2014/main" id="{240EE5BF-F7D2-4FC8-A5DD-F6B5423153C6}"/>
              </a:ext>
            </a:extLst>
          </p:cNvPr>
          <p:cNvSpPr>
            <a:spLocks noGrp="1" noChangeArrowheads="1"/>
          </p:cNvSpPr>
          <p:nvPr>
            <p:ph type="title"/>
          </p:nvPr>
        </p:nvSpPr>
        <p:spPr>
          <a:xfrm>
            <a:off x="457200" y="304800"/>
            <a:ext cx="7543800" cy="563562"/>
          </a:xfrm>
        </p:spPr>
        <p:txBody>
          <a:bodyPr/>
          <a:lstStyle/>
          <a:p>
            <a:pPr eaLnBrk="1" hangingPunct="1"/>
            <a:r>
              <a:rPr lang="en-US" altLang="en-US" sz="3500" dirty="0"/>
              <a:t>Q</a:t>
            </a:r>
          </a:p>
        </p:txBody>
      </p:sp>
      <p:sp>
        <p:nvSpPr>
          <p:cNvPr id="50" name="TextBox 49">
            <a:extLst>
              <a:ext uri="{FF2B5EF4-FFF2-40B4-BE49-F238E27FC236}">
                <a16:creationId xmlns:a16="http://schemas.microsoft.com/office/drawing/2014/main" id="{CF426230-46C8-405C-9015-99EF57762A2E}"/>
              </a:ext>
            </a:extLst>
          </p:cNvPr>
          <p:cNvSpPr txBox="1"/>
          <p:nvPr/>
        </p:nvSpPr>
        <p:spPr>
          <a:xfrm>
            <a:off x="2259496" y="189094"/>
            <a:ext cx="4607480" cy="400110"/>
          </a:xfrm>
          <a:prstGeom prst="rect">
            <a:avLst/>
          </a:prstGeom>
          <a:solidFill>
            <a:schemeClr val="accent1">
              <a:lumMod val="60000"/>
              <a:lumOff val="40000"/>
            </a:schemeClr>
          </a:solidFill>
        </p:spPr>
        <p:txBody>
          <a:bodyPr wrap="none" rtlCol="0">
            <a:spAutoFit/>
          </a:bodyPr>
          <a:lstStyle/>
          <a:p>
            <a:pPr algn="ctr"/>
            <a:r>
              <a:rPr lang="en-US" sz="2000" b="1" dirty="0"/>
              <a:t>Secondary Angle Closure Glaucoma</a:t>
            </a:r>
          </a:p>
        </p:txBody>
      </p:sp>
      <p:sp>
        <p:nvSpPr>
          <p:cNvPr id="2" name="TextBox 1">
            <a:extLst>
              <a:ext uri="{FF2B5EF4-FFF2-40B4-BE49-F238E27FC236}">
                <a16:creationId xmlns:a16="http://schemas.microsoft.com/office/drawing/2014/main" id="{A7E30BEC-923B-4C9A-A856-BDD0D882F6B8}"/>
              </a:ext>
            </a:extLst>
          </p:cNvPr>
          <p:cNvSpPr txBox="1"/>
          <p:nvPr/>
        </p:nvSpPr>
        <p:spPr>
          <a:xfrm>
            <a:off x="887305" y="2844119"/>
            <a:ext cx="1494320" cy="338554"/>
          </a:xfrm>
          <a:prstGeom prst="rect">
            <a:avLst/>
          </a:prstGeom>
          <a:noFill/>
        </p:spPr>
        <p:txBody>
          <a:bodyPr wrap="none" rtlCol="0">
            <a:spAutoFit/>
          </a:bodyPr>
          <a:lstStyle/>
          <a:p>
            <a:r>
              <a:rPr lang="en-US" sz="1600" dirty="0" err="1">
                <a:solidFill>
                  <a:schemeClr val="bg1">
                    <a:lumMod val="75000"/>
                  </a:schemeClr>
                </a:solidFill>
              </a:rPr>
              <a:t>Phacomorphic</a:t>
            </a:r>
            <a:endParaRPr lang="en-US" sz="1600" dirty="0">
              <a:solidFill>
                <a:schemeClr val="bg1">
                  <a:lumMod val="75000"/>
                </a:schemeClr>
              </a:solidFill>
            </a:endParaRPr>
          </a:p>
        </p:txBody>
      </p:sp>
      <p:sp>
        <p:nvSpPr>
          <p:cNvPr id="51" name="TextBox 50">
            <a:extLst>
              <a:ext uri="{FF2B5EF4-FFF2-40B4-BE49-F238E27FC236}">
                <a16:creationId xmlns:a16="http://schemas.microsoft.com/office/drawing/2014/main" id="{156069D4-340B-4160-A336-EBF73557CEE0}"/>
              </a:ext>
            </a:extLst>
          </p:cNvPr>
          <p:cNvSpPr txBox="1"/>
          <p:nvPr/>
        </p:nvSpPr>
        <p:spPr>
          <a:xfrm>
            <a:off x="884725" y="3175578"/>
            <a:ext cx="1402948" cy="338554"/>
          </a:xfrm>
          <a:prstGeom prst="rect">
            <a:avLst/>
          </a:prstGeom>
          <a:noFill/>
        </p:spPr>
        <p:txBody>
          <a:bodyPr wrap="none" rtlCol="0">
            <a:spAutoFit/>
          </a:bodyPr>
          <a:lstStyle/>
          <a:p>
            <a:r>
              <a:rPr lang="en-US" sz="1600" dirty="0">
                <a:solidFill>
                  <a:schemeClr val="bg1">
                    <a:lumMod val="75000"/>
                  </a:schemeClr>
                </a:solidFill>
              </a:rPr>
              <a:t>Ectopia </a:t>
            </a:r>
            <a:r>
              <a:rPr lang="en-US" sz="1600" dirty="0" err="1">
                <a:solidFill>
                  <a:schemeClr val="bg1">
                    <a:lumMod val="75000"/>
                  </a:schemeClr>
                </a:solidFill>
              </a:rPr>
              <a:t>lentis</a:t>
            </a:r>
            <a:endParaRPr lang="en-US" sz="1600" dirty="0">
              <a:solidFill>
                <a:schemeClr val="bg1">
                  <a:lumMod val="75000"/>
                </a:schemeClr>
              </a:solidFill>
            </a:endParaRPr>
          </a:p>
        </p:txBody>
      </p:sp>
      <p:cxnSp>
        <p:nvCxnSpPr>
          <p:cNvPr id="71" name="Straight Connector 70">
            <a:extLst>
              <a:ext uri="{FF2B5EF4-FFF2-40B4-BE49-F238E27FC236}">
                <a16:creationId xmlns:a16="http://schemas.microsoft.com/office/drawing/2014/main" id="{C104938D-BA8D-4E39-9D5F-9EE2012F2F3C}"/>
              </a:ext>
            </a:extLst>
          </p:cNvPr>
          <p:cNvCxnSpPr>
            <a:cxnSpLocks/>
          </p:cNvCxnSpPr>
          <p:nvPr/>
        </p:nvCxnSpPr>
        <p:spPr>
          <a:xfrm flipH="1">
            <a:off x="762665" y="3023488"/>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2A7E4E40-472F-4E50-8A7A-45C10FDD7171}"/>
              </a:ext>
            </a:extLst>
          </p:cNvPr>
          <p:cNvCxnSpPr>
            <a:cxnSpLocks/>
          </p:cNvCxnSpPr>
          <p:nvPr/>
        </p:nvCxnSpPr>
        <p:spPr>
          <a:xfrm flipH="1">
            <a:off x="762665" y="3347853"/>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C3924889-45B9-4383-9C9E-48F0A9C27AD8}"/>
              </a:ext>
            </a:extLst>
          </p:cNvPr>
          <p:cNvCxnSpPr>
            <a:cxnSpLocks/>
          </p:cNvCxnSpPr>
          <p:nvPr/>
        </p:nvCxnSpPr>
        <p:spPr>
          <a:xfrm flipH="1">
            <a:off x="748719" y="2838976"/>
            <a:ext cx="13947" cy="5088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 name="Straight Arrow Connector 5">
            <a:extLst>
              <a:ext uri="{FF2B5EF4-FFF2-40B4-BE49-F238E27FC236}">
                <a16:creationId xmlns:a16="http://schemas.microsoft.com/office/drawing/2014/main" id="{A3439F0C-5143-461F-8F3C-2E830785DEFC}"/>
              </a:ext>
            </a:extLst>
          </p:cNvPr>
          <p:cNvCxnSpPr>
            <a:stCxn id="50" idx="2"/>
          </p:cNvCxnSpPr>
          <p:nvPr/>
        </p:nvCxnSpPr>
        <p:spPr>
          <a:xfrm flipH="1">
            <a:off x="2971800" y="589204"/>
            <a:ext cx="1591436" cy="706196"/>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0" name="Straight Arrow Connector 9">
            <a:extLst>
              <a:ext uri="{FF2B5EF4-FFF2-40B4-BE49-F238E27FC236}">
                <a16:creationId xmlns:a16="http://schemas.microsoft.com/office/drawing/2014/main" id="{84DC796E-F6ED-4FBB-82D2-A260F480BF8A}"/>
              </a:ext>
            </a:extLst>
          </p:cNvPr>
          <p:cNvCxnSpPr>
            <a:cxnSpLocks/>
          </p:cNvCxnSpPr>
          <p:nvPr/>
        </p:nvCxnSpPr>
        <p:spPr>
          <a:xfrm>
            <a:off x="4572000" y="589204"/>
            <a:ext cx="1600200" cy="706196"/>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6" name="Straight Arrow Connector 25">
            <a:extLst>
              <a:ext uri="{FF2B5EF4-FFF2-40B4-BE49-F238E27FC236}">
                <a16:creationId xmlns:a16="http://schemas.microsoft.com/office/drawing/2014/main" id="{B70E0124-9B84-41A5-8D84-A66B7838A706}"/>
              </a:ext>
            </a:extLst>
          </p:cNvPr>
          <p:cNvCxnSpPr>
            <a:cxnSpLocks/>
          </p:cNvCxnSpPr>
          <p:nvPr/>
        </p:nvCxnSpPr>
        <p:spPr>
          <a:xfrm flipH="1">
            <a:off x="1159539" y="1828800"/>
            <a:ext cx="1290435" cy="478059"/>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28" name="Straight Arrow Connector 27">
            <a:extLst>
              <a:ext uri="{FF2B5EF4-FFF2-40B4-BE49-F238E27FC236}">
                <a16:creationId xmlns:a16="http://schemas.microsoft.com/office/drawing/2014/main" id="{567A4249-5C59-4416-8A8E-1C35913900AB}"/>
              </a:ext>
            </a:extLst>
          </p:cNvPr>
          <p:cNvCxnSpPr>
            <a:cxnSpLocks/>
          </p:cNvCxnSpPr>
          <p:nvPr/>
        </p:nvCxnSpPr>
        <p:spPr>
          <a:xfrm>
            <a:off x="2449973" y="1832208"/>
            <a:ext cx="1268784"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56" name="Text Box 6">
            <a:extLst>
              <a:ext uri="{FF2B5EF4-FFF2-40B4-BE49-F238E27FC236}">
                <a16:creationId xmlns:a16="http://schemas.microsoft.com/office/drawing/2014/main" id="{557983BD-9D64-49B9-A366-A08663B0451F}"/>
              </a:ext>
            </a:extLst>
          </p:cNvPr>
          <p:cNvSpPr txBox="1">
            <a:spLocks noChangeArrowheads="1"/>
          </p:cNvSpPr>
          <p:nvPr/>
        </p:nvSpPr>
        <p:spPr bwMode="auto">
          <a:xfrm>
            <a:off x="5029200" y="2356376"/>
            <a:ext cx="813043"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r" eaLnBrk="1" hangingPunct="1">
              <a:lnSpc>
                <a:spcPct val="80000"/>
              </a:lnSpc>
              <a:spcBef>
                <a:spcPct val="0"/>
              </a:spcBef>
              <a:buClrTx/>
              <a:buSzTx/>
              <a:buFontTx/>
              <a:buNone/>
            </a:pPr>
            <a:r>
              <a:rPr lang="en-US" altLang="en-US" sz="1800" dirty="0">
                <a:solidFill>
                  <a:schemeClr val="bg1">
                    <a:lumMod val="75000"/>
                  </a:schemeClr>
                </a:solidFill>
              </a:rPr>
              <a:t>‘Push’</a:t>
            </a:r>
          </a:p>
        </p:txBody>
      </p:sp>
      <p:sp>
        <p:nvSpPr>
          <p:cNvPr id="57" name="Text Box 14">
            <a:extLst>
              <a:ext uri="{FF2B5EF4-FFF2-40B4-BE49-F238E27FC236}">
                <a16:creationId xmlns:a16="http://schemas.microsoft.com/office/drawing/2014/main" id="{5DAFA1C1-3A29-4C27-A379-663FDD22E326}"/>
              </a:ext>
            </a:extLst>
          </p:cNvPr>
          <p:cNvSpPr txBox="1">
            <a:spLocks noChangeArrowheads="1"/>
          </p:cNvSpPr>
          <p:nvPr/>
        </p:nvSpPr>
        <p:spPr bwMode="auto">
          <a:xfrm>
            <a:off x="7620000" y="2365901"/>
            <a:ext cx="671979"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t>‘Pull’</a:t>
            </a:r>
          </a:p>
        </p:txBody>
      </p:sp>
      <p:cxnSp>
        <p:nvCxnSpPr>
          <p:cNvPr id="58" name="Straight Arrow Connector 57">
            <a:extLst>
              <a:ext uri="{FF2B5EF4-FFF2-40B4-BE49-F238E27FC236}">
                <a16:creationId xmlns:a16="http://schemas.microsoft.com/office/drawing/2014/main" id="{E874FEE9-46BD-46A3-90A3-DE7CC220FBFF}"/>
              </a:ext>
            </a:extLst>
          </p:cNvPr>
          <p:cNvCxnSpPr>
            <a:cxnSpLocks/>
          </p:cNvCxnSpPr>
          <p:nvPr/>
        </p:nvCxnSpPr>
        <p:spPr>
          <a:xfrm flipH="1">
            <a:off x="5867400" y="1828800"/>
            <a:ext cx="849775"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59" name="Straight Arrow Connector 58">
            <a:extLst>
              <a:ext uri="{FF2B5EF4-FFF2-40B4-BE49-F238E27FC236}">
                <a16:creationId xmlns:a16="http://schemas.microsoft.com/office/drawing/2014/main" id="{C370A4A1-FE96-4E70-B89E-839542A5E241}"/>
              </a:ext>
            </a:extLst>
          </p:cNvPr>
          <p:cNvCxnSpPr>
            <a:cxnSpLocks/>
          </p:cNvCxnSpPr>
          <p:nvPr/>
        </p:nvCxnSpPr>
        <p:spPr>
          <a:xfrm>
            <a:off x="6717173" y="1832208"/>
            <a:ext cx="902827" cy="474047"/>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62" name="Text Box 16">
            <a:extLst>
              <a:ext uri="{FF2B5EF4-FFF2-40B4-BE49-F238E27FC236}">
                <a16:creationId xmlns:a16="http://schemas.microsoft.com/office/drawing/2014/main" id="{33538067-0726-41B0-93FF-357EF00CA62D}"/>
              </a:ext>
            </a:extLst>
          </p:cNvPr>
          <p:cNvSpPr txBox="1">
            <a:spLocks noChangeArrowheads="1"/>
          </p:cNvSpPr>
          <p:nvPr/>
        </p:nvSpPr>
        <p:spPr bwMode="auto">
          <a:xfrm>
            <a:off x="8065437" y="2684785"/>
            <a:ext cx="628698"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b="1" dirty="0"/>
              <a:t>NVG</a:t>
            </a:r>
          </a:p>
        </p:txBody>
      </p:sp>
      <p:sp>
        <p:nvSpPr>
          <p:cNvPr id="70" name="Text Box 21">
            <a:extLst>
              <a:ext uri="{FF2B5EF4-FFF2-40B4-BE49-F238E27FC236}">
                <a16:creationId xmlns:a16="http://schemas.microsoft.com/office/drawing/2014/main" id="{86C32650-BE1F-4CC3-8DB5-0C136D877E6F}"/>
              </a:ext>
            </a:extLst>
          </p:cNvPr>
          <p:cNvSpPr txBox="1">
            <a:spLocks noChangeArrowheads="1"/>
          </p:cNvSpPr>
          <p:nvPr/>
        </p:nvSpPr>
        <p:spPr bwMode="auto">
          <a:xfrm>
            <a:off x="8070534" y="3048000"/>
            <a:ext cx="526106"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a:solidFill>
                  <a:schemeClr val="bg1">
                    <a:lumMod val="75000"/>
                  </a:schemeClr>
                </a:solidFill>
              </a:rPr>
              <a:t>ICE</a:t>
            </a:r>
          </a:p>
        </p:txBody>
      </p:sp>
      <p:sp>
        <p:nvSpPr>
          <p:cNvPr id="75" name="Text Box 45">
            <a:extLst>
              <a:ext uri="{FF2B5EF4-FFF2-40B4-BE49-F238E27FC236}">
                <a16:creationId xmlns:a16="http://schemas.microsoft.com/office/drawing/2014/main" id="{2B6EDA2D-8F55-4DFD-A225-8C03CE6FC7F3}"/>
              </a:ext>
            </a:extLst>
          </p:cNvPr>
          <p:cNvSpPr txBox="1">
            <a:spLocks noChangeArrowheads="1"/>
          </p:cNvSpPr>
          <p:nvPr/>
        </p:nvSpPr>
        <p:spPr bwMode="auto">
          <a:xfrm>
            <a:off x="8073162" y="3810000"/>
            <a:ext cx="1070837" cy="74635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ts val="1700"/>
              </a:lnSpc>
              <a:spcBef>
                <a:spcPct val="0"/>
              </a:spcBef>
              <a:buClrTx/>
              <a:buSzTx/>
              <a:buFontTx/>
              <a:buNone/>
            </a:pPr>
            <a:r>
              <a:rPr lang="en-US" altLang="en-US" sz="1600" dirty="0">
                <a:solidFill>
                  <a:schemeClr val="bg1">
                    <a:lumMod val="75000"/>
                  </a:schemeClr>
                </a:solidFill>
              </a:rPr>
              <a:t>Epithelial/ fibrous ingrowth</a:t>
            </a:r>
          </a:p>
        </p:txBody>
      </p:sp>
      <p:cxnSp>
        <p:nvCxnSpPr>
          <p:cNvPr id="77" name="Straight Connector 76">
            <a:extLst>
              <a:ext uri="{FF2B5EF4-FFF2-40B4-BE49-F238E27FC236}">
                <a16:creationId xmlns:a16="http://schemas.microsoft.com/office/drawing/2014/main" id="{FC090BD7-F2E1-4464-B57B-9CBE5874C89B}"/>
              </a:ext>
            </a:extLst>
          </p:cNvPr>
          <p:cNvCxnSpPr>
            <a:cxnSpLocks/>
          </p:cNvCxnSpPr>
          <p:nvPr/>
        </p:nvCxnSpPr>
        <p:spPr>
          <a:xfrm>
            <a:off x="7873969" y="2674448"/>
            <a:ext cx="7724" cy="128795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8" name="Straight Connector 77">
            <a:extLst>
              <a:ext uri="{FF2B5EF4-FFF2-40B4-BE49-F238E27FC236}">
                <a16:creationId xmlns:a16="http://schemas.microsoft.com/office/drawing/2014/main" id="{B1922ED5-C3D8-43D8-A00D-1D6BC9201DBA}"/>
              </a:ext>
            </a:extLst>
          </p:cNvPr>
          <p:cNvCxnSpPr/>
          <p:nvPr/>
        </p:nvCxnSpPr>
        <p:spPr>
          <a:xfrm flipH="1">
            <a:off x="7873968" y="2840262"/>
            <a:ext cx="24447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9" name="Straight Connector 78">
            <a:extLst>
              <a:ext uri="{FF2B5EF4-FFF2-40B4-BE49-F238E27FC236}">
                <a16:creationId xmlns:a16="http://schemas.microsoft.com/office/drawing/2014/main" id="{77019ED2-6D69-4A60-9D19-D4DB786EA3A0}"/>
              </a:ext>
            </a:extLst>
          </p:cNvPr>
          <p:cNvCxnSpPr/>
          <p:nvPr/>
        </p:nvCxnSpPr>
        <p:spPr>
          <a:xfrm flipH="1">
            <a:off x="7873968" y="3213518"/>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1" name="Straight Connector 80">
            <a:extLst>
              <a:ext uri="{FF2B5EF4-FFF2-40B4-BE49-F238E27FC236}">
                <a16:creationId xmlns:a16="http://schemas.microsoft.com/office/drawing/2014/main" id="{9796A12F-4125-4C05-8EE8-A388740C580D}"/>
              </a:ext>
            </a:extLst>
          </p:cNvPr>
          <p:cNvCxnSpPr/>
          <p:nvPr/>
        </p:nvCxnSpPr>
        <p:spPr>
          <a:xfrm flipH="1">
            <a:off x="7877837" y="3581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3" name="Straight Connector 82">
            <a:extLst>
              <a:ext uri="{FF2B5EF4-FFF2-40B4-BE49-F238E27FC236}">
                <a16:creationId xmlns:a16="http://schemas.microsoft.com/office/drawing/2014/main" id="{7FDC5F4B-9BF0-42AD-B8BB-2F2399BCF1E2}"/>
              </a:ext>
            </a:extLst>
          </p:cNvPr>
          <p:cNvCxnSpPr/>
          <p:nvPr/>
        </p:nvCxnSpPr>
        <p:spPr>
          <a:xfrm flipH="1">
            <a:off x="7881693" y="3962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93" name="Text Box 42">
            <a:extLst>
              <a:ext uri="{FF2B5EF4-FFF2-40B4-BE49-F238E27FC236}">
                <a16:creationId xmlns:a16="http://schemas.microsoft.com/office/drawing/2014/main" id="{53BAB77F-E061-4834-9068-34BDF78AD071}"/>
              </a:ext>
            </a:extLst>
          </p:cNvPr>
          <p:cNvSpPr txBox="1">
            <a:spLocks noChangeArrowheads="1"/>
          </p:cNvSpPr>
          <p:nvPr/>
        </p:nvSpPr>
        <p:spPr bwMode="auto">
          <a:xfrm>
            <a:off x="8111387" y="3429000"/>
            <a:ext cx="856196"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Flat AC</a:t>
            </a:r>
          </a:p>
        </p:txBody>
      </p:sp>
      <p:sp>
        <p:nvSpPr>
          <p:cNvPr id="100" name="Text Box 23">
            <a:extLst>
              <a:ext uri="{FF2B5EF4-FFF2-40B4-BE49-F238E27FC236}">
                <a16:creationId xmlns:a16="http://schemas.microsoft.com/office/drawing/2014/main" id="{D8F2FCFF-2984-4836-B000-9C5601A8EAAA}"/>
              </a:ext>
            </a:extLst>
          </p:cNvPr>
          <p:cNvSpPr txBox="1">
            <a:spLocks noChangeArrowheads="1"/>
          </p:cNvSpPr>
          <p:nvPr/>
        </p:nvSpPr>
        <p:spPr bwMode="auto">
          <a:xfrm>
            <a:off x="5530369" y="2667000"/>
            <a:ext cx="2143536"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Aqueous misdirection</a:t>
            </a:r>
          </a:p>
        </p:txBody>
      </p:sp>
      <p:cxnSp>
        <p:nvCxnSpPr>
          <p:cNvPr id="104" name="Straight Connector 103">
            <a:extLst>
              <a:ext uri="{FF2B5EF4-FFF2-40B4-BE49-F238E27FC236}">
                <a16:creationId xmlns:a16="http://schemas.microsoft.com/office/drawing/2014/main" id="{49D87D4A-E317-4446-9B95-5184CB3968F3}"/>
              </a:ext>
            </a:extLst>
          </p:cNvPr>
          <p:cNvCxnSpPr>
            <a:cxnSpLocks/>
          </p:cNvCxnSpPr>
          <p:nvPr/>
        </p:nvCxnSpPr>
        <p:spPr>
          <a:xfrm flipH="1">
            <a:off x="5316229" y="2667000"/>
            <a:ext cx="7397" cy="25314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5" name="Straight Connector 104">
            <a:extLst>
              <a:ext uri="{FF2B5EF4-FFF2-40B4-BE49-F238E27FC236}">
                <a16:creationId xmlns:a16="http://schemas.microsoft.com/office/drawing/2014/main" id="{F40B6D71-75A8-4A88-864D-00D14C2F710D}"/>
              </a:ext>
            </a:extLst>
          </p:cNvPr>
          <p:cNvCxnSpPr/>
          <p:nvPr/>
        </p:nvCxnSpPr>
        <p:spPr>
          <a:xfrm flipH="1">
            <a:off x="5323624" y="2832814"/>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6" name="Straight Connector 105">
            <a:extLst>
              <a:ext uri="{FF2B5EF4-FFF2-40B4-BE49-F238E27FC236}">
                <a16:creationId xmlns:a16="http://schemas.microsoft.com/office/drawing/2014/main" id="{010BF7B2-AA07-4DCF-822D-E2DB5CC0BF59}"/>
              </a:ext>
            </a:extLst>
          </p:cNvPr>
          <p:cNvCxnSpPr/>
          <p:nvPr/>
        </p:nvCxnSpPr>
        <p:spPr>
          <a:xfrm flipH="1">
            <a:off x="5323624" y="3360065"/>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a:extLst>
              <a:ext uri="{FF2B5EF4-FFF2-40B4-BE49-F238E27FC236}">
                <a16:creationId xmlns:a16="http://schemas.microsoft.com/office/drawing/2014/main" id="{BAC8035C-3999-4C31-93CD-6C0D2ADEB73B}"/>
              </a:ext>
            </a:extLst>
          </p:cNvPr>
          <p:cNvCxnSpPr/>
          <p:nvPr/>
        </p:nvCxnSpPr>
        <p:spPr>
          <a:xfrm flipH="1">
            <a:off x="5323536" y="3786938"/>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8" name="Straight Connector 107">
            <a:extLst>
              <a:ext uri="{FF2B5EF4-FFF2-40B4-BE49-F238E27FC236}">
                <a16:creationId xmlns:a16="http://schemas.microsoft.com/office/drawing/2014/main" id="{DB64CAEE-69B4-426A-8A5B-D1269DBF0F66}"/>
              </a:ext>
            </a:extLst>
          </p:cNvPr>
          <p:cNvCxnSpPr/>
          <p:nvPr/>
        </p:nvCxnSpPr>
        <p:spPr>
          <a:xfrm flipH="1">
            <a:off x="5327493" y="4249152"/>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12" name="Straight Connector 111">
            <a:extLst>
              <a:ext uri="{FF2B5EF4-FFF2-40B4-BE49-F238E27FC236}">
                <a16:creationId xmlns:a16="http://schemas.microsoft.com/office/drawing/2014/main" id="{99A16C30-4BE4-48E5-8B65-0C5F3039B8DC}"/>
              </a:ext>
            </a:extLst>
          </p:cNvPr>
          <p:cNvCxnSpPr/>
          <p:nvPr/>
        </p:nvCxnSpPr>
        <p:spPr>
          <a:xfrm flipH="1">
            <a:off x="5333455" y="51816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13" name="Text Box 42">
            <a:extLst>
              <a:ext uri="{FF2B5EF4-FFF2-40B4-BE49-F238E27FC236}">
                <a16:creationId xmlns:a16="http://schemas.microsoft.com/office/drawing/2014/main" id="{056DFFD9-3CA2-42E7-90FE-4F14522E3504}"/>
              </a:ext>
            </a:extLst>
          </p:cNvPr>
          <p:cNvSpPr txBox="1">
            <a:spLocks noChangeArrowheads="1"/>
          </p:cNvSpPr>
          <p:nvPr/>
        </p:nvSpPr>
        <p:spPr bwMode="auto">
          <a:xfrm>
            <a:off x="5533954" y="3623846"/>
            <a:ext cx="1563248"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Retinal surgery</a:t>
            </a:r>
          </a:p>
        </p:txBody>
      </p:sp>
      <p:sp>
        <p:nvSpPr>
          <p:cNvPr id="118" name="Text Box 47">
            <a:extLst>
              <a:ext uri="{FF2B5EF4-FFF2-40B4-BE49-F238E27FC236}">
                <a16:creationId xmlns:a16="http://schemas.microsoft.com/office/drawing/2014/main" id="{3F59D898-ECAD-49F0-9425-2A1BC8DDA7B5}"/>
              </a:ext>
            </a:extLst>
          </p:cNvPr>
          <p:cNvSpPr txBox="1">
            <a:spLocks noChangeArrowheads="1"/>
          </p:cNvSpPr>
          <p:nvPr/>
        </p:nvSpPr>
        <p:spPr bwMode="auto">
          <a:xfrm>
            <a:off x="5523688" y="4538246"/>
            <a:ext cx="1414170"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Drug-induced</a:t>
            </a:r>
          </a:p>
        </p:txBody>
      </p:sp>
      <p:sp>
        <p:nvSpPr>
          <p:cNvPr id="16" name="TextBox 15">
            <a:extLst>
              <a:ext uri="{FF2B5EF4-FFF2-40B4-BE49-F238E27FC236}">
                <a16:creationId xmlns:a16="http://schemas.microsoft.com/office/drawing/2014/main" id="{984E008D-FBBA-42B4-940E-EA26772E0161}"/>
              </a:ext>
            </a:extLst>
          </p:cNvPr>
          <p:cNvSpPr txBox="1"/>
          <p:nvPr/>
        </p:nvSpPr>
        <p:spPr>
          <a:xfrm>
            <a:off x="6230528" y="5257800"/>
            <a:ext cx="1326004" cy="369332"/>
          </a:xfrm>
          <a:prstGeom prst="rect">
            <a:avLst/>
          </a:prstGeom>
          <a:noFill/>
        </p:spPr>
        <p:txBody>
          <a:bodyPr wrap="none" rtlCol="0">
            <a:spAutoFit/>
          </a:bodyPr>
          <a:lstStyle/>
          <a:p>
            <a:pPr algn="ctr"/>
            <a:r>
              <a:rPr lang="en-US" dirty="0">
                <a:solidFill>
                  <a:schemeClr val="bg1">
                    <a:lumMod val="75000"/>
                  </a:schemeClr>
                </a:solidFill>
              </a:rPr>
              <a:t>Both/Either</a:t>
            </a:r>
          </a:p>
        </p:txBody>
      </p:sp>
      <p:cxnSp>
        <p:nvCxnSpPr>
          <p:cNvPr id="125" name="Straight Connector 124">
            <a:extLst>
              <a:ext uri="{FF2B5EF4-FFF2-40B4-BE49-F238E27FC236}">
                <a16:creationId xmlns:a16="http://schemas.microsoft.com/office/drawing/2014/main" id="{01138141-D318-4ED7-A7FE-D8F2155CE890}"/>
              </a:ext>
            </a:extLst>
          </p:cNvPr>
          <p:cNvCxnSpPr/>
          <p:nvPr/>
        </p:nvCxnSpPr>
        <p:spPr>
          <a:xfrm flipH="1">
            <a:off x="5334000" y="4724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52" name="Text Box 47">
            <a:extLst>
              <a:ext uri="{FF2B5EF4-FFF2-40B4-BE49-F238E27FC236}">
                <a16:creationId xmlns:a16="http://schemas.microsoft.com/office/drawing/2014/main" id="{E3578916-9804-473C-8F06-D4FA0BCEDFD0}"/>
              </a:ext>
            </a:extLst>
          </p:cNvPr>
          <p:cNvSpPr txBox="1">
            <a:spLocks noChangeArrowheads="1"/>
          </p:cNvSpPr>
          <p:nvPr/>
        </p:nvSpPr>
        <p:spPr bwMode="auto">
          <a:xfrm>
            <a:off x="5543446" y="4055146"/>
            <a:ext cx="1619354"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err="1">
                <a:solidFill>
                  <a:schemeClr val="bg1">
                    <a:lumMod val="75000"/>
                  </a:schemeClr>
                </a:solidFill>
              </a:rPr>
              <a:t>Nanophthalmos</a:t>
            </a:r>
            <a:endParaRPr lang="en-US" altLang="en-US" sz="1600" dirty="0">
              <a:solidFill>
                <a:schemeClr val="bg1">
                  <a:lumMod val="75000"/>
                </a:schemeClr>
              </a:solidFill>
            </a:endParaRPr>
          </a:p>
        </p:txBody>
      </p:sp>
      <p:sp>
        <p:nvSpPr>
          <p:cNvPr id="53" name="Text Box 45">
            <a:extLst>
              <a:ext uri="{FF2B5EF4-FFF2-40B4-BE49-F238E27FC236}">
                <a16:creationId xmlns:a16="http://schemas.microsoft.com/office/drawing/2014/main" id="{57D1A14F-68FE-47D2-983C-1A879D66A9DC}"/>
              </a:ext>
            </a:extLst>
          </p:cNvPr>
          <p:cNvSpPr txBox="1">
            <a:spLocks noChangeArrowheads="1"/>
          </p:cNvSpPr>
          <p:nvPr/>
        </p:nvSpPr>
        <p:spPr bwMode="auto">
          <a:xfrm>
            <a:off x="5523688" y="5013493"/>
            <a:ext cx="582211"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PFV</a:t>
            </a:r>
          </a:p>
        </p:txBody>
      </p:sp>
      <p:sp>
        <p:nvSpPr>
          <p:cNvPr id="54" name="Text Box 42">
            <a:extLst>
              <a:ext uri="{FF2B5EF4-FFF2-40B4-BE49-F238E27FC236}">
                <a16:creationId xmlns:a16="http://schemas.microsoft.com/office/drawing/2014/main" id="{E1E37D2C-2C52-446B-843B-01E64990D3EC}"/>
              </a:ext>
            </a:extLst>
          </p:cNvPr>
          <p:cNvSpPr txBox="1">
            <a:spLocks noChangeArrowheads="1"/>
          </p:cNvSpPr>
          <p:nvPr/>
        </p:nvSpPr>
        <p:spPr bwMode="auto">
          <a:xfrm>
            <a:off x="5551406" y="3192546"/>
            <a:ext cx="2276072"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ERD/choroidal effusion</a:t>
            </a:r>
          </a:p>
        </p:txBody>
      </p:sp>
      <p:sp>
        <p:nvSpPr>
          <p:cNvPr id="3" name="Oval 2">
            <a:extLst>
              <a:ext uri="{FF2B5EF4-FFF2-40B4-BE49-F238E27FC236}">
                <a16:creationId xmlns:a16="http://schemas.microsoft.com/office/drawing/2014/main" id="{7D027388-F860-4250-9D31-41DB5EB864E5}"/>
              </a:ext>
            </a:extLst>
          </p:cNvPr>
          <p:cNvSpPr/>
          <p:nvPr/>
        </p:nvSpPr>
        <p:spPr>
          <a:xfrm>
            <a:off x="8034589" y="2679833"/>
            <a:ext cx="671979" cy="338554"/>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TextBox 45">
            <a:extLst>
              <a:ext uri="{FF2B5EF4-FFF2-40B4-BE49-F238E27FC236}">
                <a16:creationId xmlns:a16="http://schemas.microsoft.com/office/drawing/2014/main" id="{404AE9CF-785E-4964-AF50-F6F095A7E65B}"/>
              </a:ext>
            </a:extLst>
          </p:cNvPr>
          <p:cNvSpPr txBox="1"/>
          <p:nvPr/>
        </p:nvSpPr>
        <p:spPr>
          <a:xfrm>
            <a:off x="609600" y="1554063"/>
            <a:ext cx="7034674" cy="4770537"/>
          </a:xfrm>
          <a:prstGeom prst="rect">
            <a:avLst/>
          </a:prstGeom>
          <a:solidFill>
            <a:schemeClr val="accent1">
              <a:lumMod val="40000"/>
              <a:lumOff val="60000"/>
            </a:schemeClr>
          </a:solidFill>
        </p:spPr>
        <p:txBody>
          <a:bodyPr wrap="square" rtlCol="0">
            <a:spAutoFit/>
          </a:bodyPr>
          <a:lstStyle/>
          <a:p>
            <a:r>
              <a:rPr lang="en-US" sz="1600" i="1" dirty="0">
                <a:solidFill>
                  <a:schemeClr val="bg1">
                    <a:lumMod val="75000"/>
                  </a:schemeClr>
                </a:solidFill>
              </a:rPr>
              <a:t>Neovascularization of what structure causes neovascular glaucoma (NVG)?</a:t>
            </a:r>
          </a:p>
          <a:p>
            <a:r>
              <a:rPr lang="en-US" sz="1600" dirty="0">
                <a:solidFill>
                  <a:schemeClr val="bg1">
                    <a:lumMod val="75000"/>
                  </a:schemeClr>
                </a:solidFill>
              </a:rPr>
              <a:t>Neovascularization of the angle (NVA) </a:t>
            </a:r>
          </a:p>
          <a:p>
            <a:endParaRPr lang="en-US" sz="1600" dirty="0">
              <a:solidFill>
                <a:schemeClr val="bg1">
                  <a:lumMod val="75000"/>
                </a:schemeClr>
              </a:solidFill>
            </a:endParaRPr>
          </a:p>
          <a:p>
            <a:r>
              <a:rPr lang="en-US" sz="1600" i="1" dirty="0">
                <a:solidFill>
                  <a:schemeClr val="bg1">
                    <a:lumMod val="75000"/>
                  </a:schemeClr>
                </a:solidFill>
              </a:rPr>
              <a:t>How does NVA lead to angle-closure glaucoma?</a:t>
            </a:r>
          </a:p>
          <a:p>
            <a:r>
              <a:rPr lang="en-US" sz="1600" dirty="0">
                <a:solidFill>
                  <a:schemeClr val="bg1">
                    <a:lumMod val="75000"/>
                  </a:schemeClr>
                </a:solidFill>
              </a:rPr>
              <a:t>The NVA vessels don’t ride solo; rather, they are accompanied by contractile elements (</a:t>
            </a:r>
            <a:r>
              <a:rPr lang="en-US" sz="1600" dirty="0" err="1">
                <a:solidFill>
                  <a:schemeClr val="bg1">
                    <a:lumMod val="75000"/>
                  </a:schemeClr>
                </a:solidFill>
              </a:rPr>
              <a:t>eg</a:t>
            </a:r>
            <a:r>
              <a:rPr lang="en-US" sz="1600" dirty="0">
                <a:solidFill>
                  <a:schemeClr val="bg1">
                    <a:lumMod val="75000"/>
                  </a:schemeClr>
                </a:solidFill>
              </a:rPr>
              <a:t>, fibroblasts). Along with the neo vessels, these elements will establish a network that crosses from the peripheral iris to the </a:t>
            </a:r>
            <a:r>
              <a:rPr lang="en-US" sz="1600" b="1" dirty="0">
                <a:solidFill>
                  <a:srgbClr val="0000FF"/>
                </a:solidFill>
              </a:rPr>
              <a:t>peripheral cornea</a:t>
            </a:r>
            <a:r>
              <a:rPr lang="en-US" sz="1600" dirty="0">
                <a:solidFill>
                  <a:schemeClr val="bg1">
                    <a:lumMod val="75000"/>
                  </a:schemeClr>
                </a:solidFill>
              </a:rPr>
              <a:t>.</a:t>
            </a:r>
            <a:r>
              <a:rPr lang="en-US" sz="1600" dirty="0">
                <a:solidFill>
                  <a:srgbClr val="0000FF"/>
                </a:solidFill>
              </a:rPr>
              <a:t> </a:t>
            </a:r>
            <a:r>
              <a:rPr lang="en-US" sz="1600" dirty="0">
                <a:solidFill>
                  <a:schemeClr val="accent1">
                    <a:lumMod val="40000"/>
                    <a:lumOff val="60000"/>
                  </a:schemeClr>
                </a:solidFill>
              </a:rPr>
              <a:t>Once established, contractile elements </a:t>
            </a:r>
            <a:r>
              <a:rPr lang="en-US" sz="1600" dirty="0" err="1">
                <a:solidFill>
                  <a:schemeClr val="accent1">
                    <a:lumMod val="40000"/>
                    <a:lumOff val="60000"/>
                  </a:schemeClr>
                </a:solidFill>
              </a:rPr>
              <a:t>gonna</a:t>
            </a:r>
            <a:r>
              <a:rPr lang="en-US" sz="1600" dirty="0">
                <a:solidFill>
                  <a:schemeClr val="accent1">
                    <a:lumMod val="40000"/>
                    <a:lumOff val="60000"/>
                  </a:schemeClr>
                </a:solidFill>
              </a:rPr>
              <a:t> contract, and when they do, they pull the iris up against the angle, rendering it closed. </a:t>
            </a:r>
          </a:p>
          <a:p>
            <a:r>
              <a:rPr lang="en-US" sz="1600" i="1" dirty="0">
                <a:solidFill>
                  <a:schemeClr val="accent1">
                    <a:lumMod val="40000"/>
                    <a:lumOff val="60000"/>
                  </a:schemeClr>
                </a:solidFill>
              </a:rPr>
              <a:t> </a:t>
            </a:r>
          </a:p>
          <a:p>
            <a:r>
              <a:rPr lang="en-US" sz="1600" i="1" dirty="0">
                <a:solidFill>
                  <a:schemeClr val="accent1">
                    <a:lumMod val="40000"/>
                    <a:lumOff val="60000"/>
                  </a:schemeClr>
                </a:solidFill>
              </a:rPr>
              <a:t>What two-word phrase (</a:t>
            </a:r>
            <a:r>
              <a:rPr lang="en-US" sz="1600" b="1" dirty="0">
                <a:solidFill>
                  <a:schemeClr val="accent1">
                    <a:lumMod val="40000"/>
                    <a:lumOff val="60000"/>
                  </a:schemeClr>
                </a:solidFill>
              </a:rPr>
              <a:t>not</a:t>
            </a:r>
            <a:r>
              <a:rPr lang="en-US" sz="1600" i="1" dirty="0">
                <a:solidFill>
                  <a:schemeClr val="accent1">
                    <a:lumMod val="40000"/>
                    <a:lumOff val="60000"/>
                  </a:schemeClr>
                </a:solidFill>
              </a:rPr>
              <a:t> ‘diabetic retinopathy’--think more generally) describes the fundamental cause of most cases of NVG?</a:t>
            </a:r>
          </a:p>
          <a:p>
            <a:r>
              <a:rPr lang="en-US" sz="1600" dirty="0">
                <a:solidFill>
                  <a:schemeClr val="accent1">
                    <a:lumMod val="40000"/>
                    <a:lumOff val="60000"/>
                  </a:schemeClr>
                </a:solidFill>
              </a:rPr>
              <a:t>‘Retinal ischemia’</a:t>
            </a:r>
          </a:p>
          <a:p>
            <a:endParaRPr lang="en-US" sz="1600" dirty="0">
              <a:solidFill>
                <a:schemeClr val="accent1">
                  <a:lumMod val="40000"/>
                  <a:lumOff val="60000"/>
                </a:schemeClr>
              </a:solidFill>
            </a:endParaRPr>
          </a:p>
          <a:p>
            <a:r>
              <a:rPr lang="en-US" sz="1600" i="1" dirty="0">
                <a:solidFill>
                  <a:schemeClr val="accent1">
                    <a:lumMod val="40000"/>
                    <a:lumOff val="60000"/>
                  </a:schemeClr>
                </a:solidFill>
              </a:rPr>
              <a:t>How does retinal ischemia lead to NVI and NVA? </a:t>
            </a:r>
          </a:p>
          <a:p>
            <a:r>
              <a:rPr lang="en-US" sz="1600" dirty="0">
                <a:solidFill>
                  <a:schemeClr val="accent1">
                    <a:lumMod val="40000"/>
                    <a:lumOff val="60000"/>
                  </a:schemeClr>
                </a:solidFill>
              </a:rPr>
              <a:t>In a desperate attempt to acquire the oxygen they’re lacking, the ischemic retinal cells release the signaling molecule  </a:t>
            </a:r>
            <a:r>
              <a:rPr lang="en-US" sz="1600" b="1" dirty="0">
                <a:solidFill>
                  <a:schemeClr val="accent1">
                    <a:lumMod val="40000"/>
                    <a:lumOff val="60000"/>
                  </a:schemeClr>
                </a:solidFill>
              </a:rPr>
              <a:t>VEGF</a:t>
            </a:r>
            <a:r>
              <a:rPr lang="en-US" sz="1600" dirty="0">
                <a:solidFill>
                  <a:schemeClr val="accent1">
                    <a:lumMod val="40000"/>
                    <a:lumOff val="60000"/>
                  </a:schemeClr>
                </a:solidFill>
              </a:rPr>
              <a:t> , a potent inducer of new blood vessel formation. This VEGF diffuses from the vitreous cavity into the anterior segment, where it induces the NVI/NVA process.</a:t>
            </a:r>
          </a:p>
        </p:txBody>
      </p:sp>
      <p:sp>
        <p:nvSpPr>
          <p:cNvPr id="47" name="TextBox 46">
            <a:extLst>
              <a:ext uri="{FF2B5EF4-FFF2-40B4-BE49-F238E27FC236}">
                <a16:creationId xmlns:a16="http://schemas.microsoft.com/office/drawing/2014/main" id="{E69B9256-2199-4353-BC77-2FC9F0AC63A4}"/>
              </a:ext>
            </a:extLst>
          </p:cNvPr>
          <p:cNvSpPr txBox="1"/>
          <p:nvPr/>
        </p:nvSpPr>
        <p:spPr>
          <a:xfrm>
            <a:off x="2563923" y="2873839"/>
            <a:ext cx="5208477" cy="1169551"/>
          </a:xfrm>
          <a:prstGeom prst="rect">
            <a:avLst/>
          </a:prstGeom>
          <a:solidFill>
            <a:srgbClr val="D3D175"/>
          </a:solidFill>
        </p:spPr>
        <p:txBody>
          <a:bodyPr wrap="none" rtlCol="0">
            <a:spAutoFit/>
          </a:bodyPr>
          <a:lstStyle/>
          <a:p>
            <a:r>
              <a:rPr lang="en-US" sz="1400" i="1" dirty="0">
                <a:solidFill>
                  <a:srgbClr val="0000FF"/>
                </a:solidFill>
              </a:rPr>
              <a:t>How far up the peripheral cornea do the NVA vessels go?</a:t>
            </a:r>
          </a:p>
          <a:p>
            <a:r>
              <a:rPr lang="en-US" sz="1400" dirty="0">
                <a:solidFill>
                  <a:srgbClr val="0000FF"/>
                </a:solidFill>
              </a:rPr>
              <a:t>No higher than  Schwalbe’s line</a:t>
            </a:r>
          </a:p>
          <a:p>
            <a:endParaRPr lang="en-US" sz="1400" i="1" dirty="0">
              <a:solidFill>
                <a:srgbClr val="0000FF"/>
              </a:solidFill>
            </a:endParaRPr>
          </a:p>
          <a:p>
            <a:r>
              <a:rPr lang="en-US" sz="1400" i="1" dirty="0">
                <a:solidFill>
                  <a:srgbClr val="0000FF"/>
                </a:solidFill>
              </a:rPr>
              <a:t>Why can’t they go any higher?</a:t>
            </a:r>
            <a:endParaRPr lang="en-US" sz="1400" i="1" dirty="0">
              <a:solidFill>
                <a:srgbClr val="D3D175"/>
              </a:solidFill>
            </a:endParaRPr>
          </a:p>
          <a:p>
            <a:r>
              <a:rPr lang="en-US" sz="1400" dirty="0">
                <a:solidFill>
                  <a:srgbClr val="D3D175"/>
                </a:solidFill>
              </a:rPr>
              <a:t>Because vessels cannot grow onto normal corneal endothelium</a:t>
            </a:r>
          </a:p>
        </p:txBody>
      </p:sp>
      <p:sp>
        <p:nvSpPr>
          <p:cNvPr id="55" name="Oval 54">
            <a:extLst>
              <a:ext uri="{FF2B5EF4-FFF2-40B4-BE49-F238E27FC236}">
                <a16:creationId xmlns:a16="http://schemas.microsoft.com/office/drawing/2014/main" id="{C14687FE-6B5F-4273-A2FD-81D30FA3136C}"/>
              </a:ext>
            </a:extLst>
          </p:cNvPr>
          <p:cNvSpPr/>
          <p:nvPr/>
        </p:nvSpPr>
        <p:spPr>
          <a:xfrm>
            <a:off x="420526" y="3244600"/>
            <a:ext cx="2239077" cy="400461"/>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798625619"/>
      </p:ext>
    </p:extLst>
  </p:cSld>
  <p:clrMapOvr>
    <a:masterClrMapping/>
  </p:clrMapOvr>
</p:sld>
</file>

<file path=ppt/slides/slide2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Straight Arrow Connector 12">
            <a:extLst>
              <a:ext uri="{FF2B5EF4-FFF2-40B4-BE49-F238E27FC236}">
                <a16:creationId xmlns:a16="http://schemas.microsoft.com/office/drawing/2014/main" id="{A6DE2085-829C-480C-9216-69D6039C0A37}"/>
              </a:ext>
            </a:extLst>
          </p:cNvPr>
          <p:cNvCxnSpPr>
            <a:cxnSpLocks/>
          </p:cNvCxnSpPr>
          <p:nvPr/>
        </p:nvCxnSpPr>
        <p:spPr>
          <a:xfrm>
            <a:off x="6717173" y="1828800"/>
            <a:ext cx="0" cy="3462754"/>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43014" name="Text Box 6"/>
          <p:cNvSpPr txBox="1">
            <a:spLocks noChangeArrowheads="1"/>
          </p:cNvSpPr>
          <p:nvPr/>
        </p:nvSpPr>
        <p:spPr bwMode="auto">
          <a:xfrm>
            <a:off x="533400" y="2356376"/>
            <a:ext cx="1005403"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Lens-</a:t>
            </a:r>
          </a:p>
          <a:p>
            <a:pPr algn="ctr" eaLnBrk="1" hangingPunct="1">
              <a:lnSpc>
                <a:spcPct val="80000"/>
              </a:lnSpc>
              <a:spcBef>
                <a:spcPct val="0"/>
              </a:spcBef>
              <a:buClrTx/>
              <a:buSzTx/>
              <a:buFontTx/>
              <a:buNone/>
            </a:pPr>
            <a:r>
              <a:rPr lang="en-US" altLang="en-US" sz="1800" dirty="0">
                <a:solidFill>
                  <a:schemeClr val="bg1">
                    <a:lumMod val="75000"/>
                  </a:schemeClr>
                </a:solidFill>
              </a:rPr>
              <a:t>Induced</a:t>
            </a:r>
          </a:p>
        </p:txBody>
      </p:sp>
      <p:sp>
        <p:nvSpPr>
          <p:cNvPr id="43017" name="Text Box 14"/>
          <p:cNvSpPr txBox="1">
            <a:spLocks noChangeArrowheads="1"/>
          </p:cNvSpPr>
          <p:nvPr/>
        </p:nvSpPr>
        <p:spPr bwMode="auto">
          <a:xfrm>
            <a:off x="3026498" y="2365901"/>
            <a:ext cx="1633781"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Aphakic/</a:t>
            </a:r>
          </a:p>
          <a:p>
            <a:pPr algn="ctr" eaLnBrk="1" hangingPunct="1">
              <a:lnSpc>
                <a:spcPct val="80000"/>
              </a:lnSpc>
              <a:spcBef>
                <a:spcPct val="0"/>
              </a:spcBef>
              <a:buClrTx/>
              <a:buSzTx/>
              <a:buFontTx/>
              <a:buNone/>
            </a:pPr>
            <a:r>
              <a:rPr lang="en-US" altLang="en-US" sz="1800" dirty="0" err="1">
                <a:solidFill>
                  <a:schemeClr val="bg1">
                    <a:lumMod val="75000"/>
                  </a:schemeClr>
                </a:solidFill>
              </a:rPr>
              <a:t>Pseudophakic</a:t>
            </a:r>
            <a:endParaRPr lang="en-US" altLang="en-US" sz="1800" dirty="0">
              <a:solidFill>
                <a:schemeClr val="bg1">
                  <a:lumMod val="75000"/>
                </a:schemeClr>
              </a:solidFill>
            </a:endParaRPr>
          </a:p>
        </p:txBody>
      </p:sp>
      <p:sp>
        <p:nvSpPr>
          <p:cNvPr id="43031" name="Text Box 35"/>
          <p:cNvSpPr txBox="1">
            <a:spLocks noChangeArrowheads="1"/>
          </p:cNvSpPr>
          <p:nvPr/>
        </p:nvSpPr>
        <p:spPr bwMode="auto">
          <a:xfrm>
            <a:off x="1190847" y="1295400"/>
            <a:ext cx="2473754"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solidFill>
                  <a:schemeClr val="bg1">
                    <a:lumMod val="75000"/>
                  </a:schemeClr>
                </a:solidFill>
              </a:rPr>
              <a:t>w/ Pupillary Block</a:t>
            </a:r>
          </a:p>
        </p:txBody>
      </p:sp>
      <p:sp>
        <p:nvSpPr>
          <p:cNvPr id="43032" name="Text Box 36"/>
          <p:cNvSpPr txBox="1">
            <a:spLocks noChangeArrowheads="1"/>
          </p:cNvSpPr>
          <p:nvPr/>
        </p:nvSpPr>
        <p:spPr bwMode="auto">
          <a:xfrm>
            <a:off x="5181600" y="1295400"/>
            <a:ext cx="2630848"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t>w/o Pupillary Block</a:t>
            </a:r>
          </a:p>
        </p:txBody>
      </p:sp>
      <p:sp>
        <p:nvSpPr>
          <p:cNvPr id="49" name="Rectangle 2">
            <a:extLst>
              <a:ext uri="{FF2B5EF4-FFF2-40B4-BE49-F238E27FC236}">
                <a16:creationId xmlns:a16="http://schemas.microsoft.com/office/drawing/2014/main" id="{240EE5BF-F7D2-4FC8-A5DD-F6B5423153C6}"/>
              </a:ext>
            </a:extLst>
          </p:cNvPr>
          <p:cNvSpPr>
            <a:spLocks noGrp="1" noChangeArrowheads="1"/>
          </p:cNvSpPr>
          <p:nvPr>
            <p:ph type="title"/>
          </p:nvPr>
        </p:nvSpPr>
        <p:spPr>
          <a:xfrm>
            <a:off x="457200" y="304800"/>
            <a:ext cx="7543800" cy="563562"/>
          </a:xfrm>
        </p:spPr>
        <p:txBody>
          <a:bodyPr/>
          <a:lstStyle/>
          <a:p>
            <a:pPr eaLnBrk="1" hangingPunct="1"/>
            <a:r>
              <a:rPr lang="en-US" altLang="en-US" sz="3500" dirty="0"/>
              <a:t>A</a:t>
            </a:r>
          </a:p>
        </p:txBody>
      </p:sp>
      <p:sp>
        <p:nvSpPr>
          <p:cNvPr id="50" name="TextBox 49">
            <a:extLst>
              <a:ext uri="{FF2B5EF4-FFF2-40B4-BE49-F238E27FC236}">
                <a16:creationId xmlns:a16="http://schemas.microsoft.com/office/drawing/2014/main" id="{CF426230-46C8-405C-9015-99EF57762A2E}"/>
              </a:ext>
            </a:extLst>
          </p:cNvPr>
          <p:cNvSpPr txBox="1"/>
          <p:nvPr/>
        </p:nvSpPr>
        <p:spPr>
          <a:xfrm>
            <a:off x="2259496" y="189094"/>
            <a:ext cx="4607480" cy="400110"/>
          </a:xfrm>
          <a:prstGeom prst="rect">
            <a:avLst/>
          </a:prstGeom>
          <a:solidFill>
            <a:schemeClr val="accent1">
              <a:lumMod val="60000"/>
              <a:lumOff val="40000"/>
            </a:schemeClr>
          </a:solidFill>
        </p:spPr>
        <p:txBody>
          <a:bodyPr wrap="none" rtlCol="0">
            <a:spAutoFit/>
          </a:bodyPr>
          <a:lstStyle/>
          <a:p>
            <a:pPr algn="ctr"/>
            <a:r>
              <a:rPr lang="en-US" sz="2000" b="1" dirty="0"/>
              <a:t>Secondary Angle Closure Glaucoma</a:t>
            </a:r>
          </a:p>
        </p:txBody>
      </p:sp>
      <p:sp>
        <p:nvSpPr>
          <p:cNvPr id="2" name="TextBox 1">
            <a:extLst>
              <a:ext uri="{FF2B5EF4-FFF2-40B4-BE49-F238E27FC236}">
                <a16:creationId xmlns:a16="http://schemas.microsoft.com/office/drawing/2014/main" id="{A7E30BEC-923B-4C9A-A856-BDD0D882F6B8}"/>
              </a:ext>
            </a:extLst>
          </p:cNvPr>
          <p:cNvSpPr txBox="1"/>
          <p:nvPr/>
        </p:nvSpPr>
        <p:spPr>
          <a:xfrm>
            <a:off x="887305" y="2844119"/>
            <a:ext cx="1494320" cy="338554"/>
          </a:xfrm>
          <a:prstGeom prst="rect">
            <a:avLst/>
          </a:prstGeom>
          <a:noFill/>
        </p:spPr>
        <p:txBody>
          <a:bodyPr wrap="none" rtlCol="0">
            <a:spAutoFit/>
          </a:bodyPr>
          <a:lstStyle/>
          <a:p>
            <a:r>
              <a:rPr lang="en-US" sz="1600" dirty="0" err="1">
                <a:solidFill>
                  <a:schemeClr val="bg1">
                    <a:lumMod val="75000"/>
                  </a:schemeClr>
                </a:solidFill>
              </a:rPr>
              <a:t>Phacomorphic</a:t>
            </a:r>
            <a:endParaRPr lang="en-US" sz="1600" dirty="0">
              <a:solidFill>
                <a:schemeClr val="bg1">
                  <a:lumMod val="75000"/>
                </a:schemeClr>
              </a:solidFill>
            </a:endParaRPr>
          </a:p>
        </p:txBody>
      </p:sp>
      <p:sp>
        <p:nvSpPr>
          <p:cNvPr id="51" name="TextBox 50">
            <a:extLst>
              <a:ext uri="{FF2B5EF4-FFF2-40B4-BE49-F238E27FC236}">
                <a16:creationId xmlns:a16="http://schemas.microsoft.com/office/drawing/2014/main" id="{156069D4-340B-4160-A336-EBF73557CEE0}"/>
              </a:ext>
            </a:extLst>
          </p:cNvPr>
          <p:cNvSpPr txBox="1"/>
          <p:nvPr/>
        </p:nvSpPr>
        <p:spPr>
          <a:xfrm>
            <a:off x="884725" y="3175578"/>
            <a:ext cx="1402948" cy="338554"/>
          </a:xfrm>
          <a:prstGeom prst="rect">
            <a:avLst/>
          </a:prstGeom>
          <a:noFill/>
        </p:spPr>
        <p:txBody>
          <a:bodyPr wrap="none" rtlCol="0">
            <a:spAutoFit/>
          </a:bodyPr>
          <a:lstStyle/>
          <a:p>
            <a:r>
              <a:rPr lang="en-US" sz="1600" dirty="0">
                <a:solidFill>
                  <a:schemeClr val="bg1">
                    <a:lumMod val="75000"/>
                  </a:schemeClr>
                </a:solidFill>
              </a:rPr>
              <a:t>Ectopia </a:t>
            </a:r>
            <a:r>
              <a:rPr lang="en-US" sz="1600" dirty="0" err="1">
                <a:solidFill>
                  <a:schemeClr val="bg1">
                    <a:lumMod val="75000"/>
                  </a:schemeClr>
                </a:solidFill>
              </a:rPr>
              <a:t>lentis</a:t>
            </a:r>
            <a:endParaRPr lang="en-US" sz="1600" dirty="0">
              <a:solidFill>
                <a:schemeClr val="bg1">
                  <a:lumMod val="75000"/>
                </a:schemeClr>
              </a:solidFill>
            </a:endParaRPr>
          </a:p>
        </p:txBody>
      </p:sp>
      <p:cxnSp>
        <p:nvCxnSpPr>
          <p:cNvPr id="71" name="Straight Connector 70">
            <a:extLst>
              <a:ext uri="{FF2B5EF4-FFF2-40B4-BE49-F238E27FC236}">
                <a16:creationId xmlns:a16="http://schemas.microsoft.com/office/drawing/2014/main" id="{C104938D-BA8D-4E39-9D5F-9EE2012F2F3C}"/>
              </a:ext>
            </a:extLst>
          </p:cNvPr>
          <p:cNvCxnSpPr>
            <a:cxnSpLocks/>
          </p:cNvCxnSpPr>
          <p:nvPr/>
        </p:nvCxnSpPr>
        <p:spPr>
          <a:xfrm flipH="1">
            <a:off x="762665" y="3023488"/>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2A7E4E40-472F-4E50-8A7A-45C10FDD7171}"/>
              </a:ext>
            </a:extLst>
          </p:cNvPr>
          <p:cNvCxnSpPr>
            <a:cxnSpLocks/>
          </p:cNvCxnSpPr>
          <p:nvPr/>
        </p:nvCxnSpPr>
        <p:spPr>
          <a:xfrm flipH="1">
            <a:off x="762665" y="3347853"/>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C3924889-45B9-4383-9C9E-48F0A9C27AD8}"/>
              </a:ext>
            </a:extLst>
          </p:cNvPr>
          <p:cNvCxnSpPr>
            <a:cxnSpLocks/>
          </p:cNvCxnSpPr>
          <p:nvPr/>
        </p:nvCxnSpPr>
        <p:spPr>
          <a:xfrm flipH="1">
            <a:off x="748719" y="2838976"/>
            <a:ext cx="13947" cy="5088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 name="Straight Arrow Connector 5">
            <a:extLst>
              <a:ext uri="{FF2B5EF4-FFF2-40B4-BE49-F238E27FC236}">
                <a16:creationId xmlns:a16="http://schemas.microsoft.com/office/drawing/2014/main" id="{A3439F0C-5143-461F-8F3C-2E830785DEFC}"/>
              </a:ext>
            </a:extLst>
          </p:cNvPr>
          <p:cNvCxnSpPr>
            <a:stCxn id="50" idx="2"/>
          </p:cNvCxnSpPr>
          <p:nvPr/>
        </p:nvCxnSpPr>
        <p:spPr>
          <a:xfrm flipH="1">
            <a:off x="2971800" y="589204"/>
            <a:ext cx="1591436" cy="706196"/>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0" name="Straight Arrow Connector 9">
            <a:extLst>
              <a:ext uri="{FF2B5EF4-FFF2-40B4-BE49-F238E27FC236}">
                <a16:creationId xmlns:a16="http://schemas.microsoft.com/office/drawing/2014/main" id="{84DC796E-F6ED-4FBB-82D2-A260F480BF8A}"/>
              </a:ext>
            </a:extLst>
          </p:cNvPr>
          <p:cNvCxnSpPr>
            <a:cxnSpLocks/>
          </p:cNvCxnSpPr>
          <p:nvPr/>
        </p:nvCxnSpPr>
        <p:spPr>
          <a:xfrm>
            <a:off x="4572000" y="589204"/>
            <a:ext cx="1600200" cy="706196"/>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6" name="Straight Arrow Connector 25">
            <a:extLst>
              <a:ext uri="{FF2B5EF4-FFF2-40B4-BE49-F238E27FC236}">
                <a16:creationId xmlns:a16="http://schemas.microsoft.com/office/drawing/2014/main" id="{B70E0124-9B84-41A5-8D84-A66B7838A706}"/>
              </a:ext>
            </a:extLst>
          </p:cNvPr>
          <p:cNvCxnSpPr>
            <a:cxnSpLocks/>
          </p:cNvCxnSpPr>
          <p:nvPr/>
        </p:nvCxnSpPr>
        <p:spPr>
          <a:xfrm flipH="1">
            <a:off x="1159539" y="1828800"/>
            <a:ext cx="1290435" cy="478059"/>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28" name="Straight Arrow Connector 27">
            <a:extLst>
              <a:ext uri="{FF2B5EF4-FFF2-40B4-BE49-F238E27FC236}">
                <a16:creationId xmlns:a16="http://schemas.microsoft.com/office/drawing/2014/main" id="{567A4249-5C59-4416-8A8E-1C35913900AB}"/>
              </a:ext>
            </a:extLst>
          </p:cNvPr>
          <p:cNvCxnSpPr>
            <a:cxnSpLocks/>
          </p:cNvCxnSpPr>
          <p:nvPr/>
        </p:nvCxnSpPr>
        <p:spPr>
          <a:xfrm>
            <a:off x="2449973" y="1832208"/>
            <a:ext cx="1268784"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56" name="Text Box 6">
            <a:extLst>
              <a:ext uri="{FF2B5EF4-FFF2-40B4-BE49-F238E27FC236}">
                <a16:creationId xmlns:a16="http://schemas.microsoft.com/office/drawing/2014/main" id="{557983BD-9D64-49B9-A366-A08663B0451F}"/>
              </a:ext>
            </a:extLst>
          </p:cNvPr>
          <p:cNvSpPr txBox="1">
            <a:spLocks noChangeArrowheads="1"/>
          </p:cNvSpPr>
          <p:nvPr/>
        </p:nvSpPr>
        <p:spPr bwMode="auto">
          <a:xfrm>
            <a:off x="5029200" y="2356376"/>
            <a:ext cx="813043"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r" eaLnBrk="1" hangingPunct="1">
              <a:lnSpc>
                <a:spcPct val="80000"/>
              </a:lnSpc>
              <a:spcBef>
                <a:spcPct val="0"/>
              </a:spcBef>
              <a:buClrTx/>
              <a:buSzTx/>
              <a:buFontTx/>
              <a:buNone/>
            </a:pPr>
            <a:r>
              <a:rPr lang="en-US" altLang="en-US" sz="1800" dirty="0">
                <a:solidFill>
                  <a:schemeClr val="bg1">
                    <a:lumMod val="75000"/>
                  </a:schemeClr>
                </a:solidFill>
              </a:rPr>
              <a:t>‘Push’</a:t>
            </a:r>
          </a:p>
        </p:txBody>
      </p:sp>
      <p:sp>
        <p:nvSpPr>
          <p:cNvPr id="57" name="Text Box 14">
            <a:extLst>
              <a:ext uri="{FF2B5EF4-FFF2-40B4-BE49-F238E27FC236}">
                <a16:creationId xmlns:a16="http://schemas.microsoft.com/office/drawing/2014/main" id="{5DAFA1C1-3A29-4C27-A379-663FDD22E326}"/>
              </a:ext>
            </a:extLst>
          </p:cNvPr>
          <p:cNvSpPr txBox="1">
            <a:spLocks noChangeArrowheads="1"/>
          </p:cNvSpPr>
          <p:nvPr/>
        </p:nvSpPr>
        <p:spPr bwMode="auto">
          <a:xfrm>
            <a:off x="7620000" y="2365901"/>
            <a:ext cx="671979"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t>‘Pull’</a:t>
            </a:r>
          </a:p>
        </p:txBody>
      </p:sp>
      <p:cxnSp>
        <p:nvCxnSpPr>
          <p:cNvPr id="58" name="Straight Arrow Connector 57">
            <a:extLst>
              <a:ext uri="{FF2B5EF4-FFF2-40B4-BE49-F238E27FC236}">
                <a16:creationId xmlns:a16="http://schemas.microsoft.com/office/drawing/2014/main" id="{E874FEE9-46BD-46A3-90A3-DE7CC220FBFF}"/>
              </a:ext>
            </a:extLst>
          </p:cNvPr>
          <p:cNvCxnSpPr>
            <a:cxnSpLocks/>
          </p:cNvCxnSpPr>
          <p:nvPr/>
        </p:nvCxnSpPr>
        <p:spPr>
          <a:xfrm flipH="1">
            <a:off x="5867400" y="1828800"/>
            <a:ext cx="849775"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59" name="Straight Arrow Connector 58">
            <a:extLst>
              <a:ext uri="{FF2B5EF4-FFF2-40B4-BE49-F238E27FC236}">
                <a16:creationId xmlns:a16="http://schemas.microsoft.com/office/drawing/2014/main" id="{C370A4A1-FE96-4E70-B89E-839542A5E241}"/>
              </a:ext>
            </a:extLst>
          </p:cNvPr>
          <p:cNvCxnSpPr>
            <a:cxnSpLocks/>
          </p:cNvCxnSpPr>
          <p:nvPr/>
        </p:nvCxnSpPr>
        <p:spPr>
          <a:xfrm>
            <a:off x="6717173" y="1832208"/>
            <a:ext cx="902827" cy="474047"/>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62" name="Text Box 16">
            <a:extLst>
              <a:ext uri="{FF2B5EF4-FFF2-40B4-BE49-F238E27FC236}">
                <a16:creationId xmlns:a16="http://schemas.microsoft.com/office/drawing/2014/main" id="{33538067-0726-41B0-93FF-357EF00CA62D}"/>
              </a:ext>
            </a:extLst>
          </p:cNvPr>
          <p:cNvSpPr txBox="1">
            <a:spLocks noChangeArrowheads="1"/>
          </p:cNvSpPr>
          <p:nvPr/>
        </p:nvSpPr>
        <p:spPr bwMode="auto">
          <a:xfrm>
            <a:off x="8065437" y="2684785"/>
            <a:ext cx="628698"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b="1" dirty="0"/>
              <a:t>NVG</a:t>
            </a:r>
          </a:p>
        </p:txBody>
      </p:sp>
      <p:sp>
        <p:nvSpPr>
          <p:cNvPr id="70" name="Text Box 21">
            <a:extLst>
              <a:ext uri="{FF2B5EF4-FFF2-40B4-BE49-F238E27FC236}">
                <a16:creationId xmlns:a16="http://schemas.microsoft.com/office/drawing/2014/main" id="{86C32650-BE1F-4CC3-8DB5-0C136D877E6F}"/>
              </a:ext>
            </a:extLst>
          </p:cNvPr>
          <p:cNvSpPr txBox="1">
            <a:spLocks noChangeArrowheads="1"/>
          </p:cNvSpPr>
          <p:nvPr/>
        </p:nvSpPr>
        <p:spPr bwMode="auto">
          <a:xfrm>
            <a:off x="8070534" y="3048000"/>
            <a:ext cx="526106"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a:solidFill>
                  <a:schemeClr val="bg1">
                    <a:lumMod val="75000"/>
                  </a:schemeClr>
                </a:solidFill>
              </a:rPr>
              <a:t>ICE</a:t>
            </a:r>
          </a:p>
        </p:txBody>
      </p:sp>
      <p:sp>
        <p:nvSpPr>
          <p:cNvPr id="75" name="Text Box 45">
            <a:extLst>
              <a:ext uri="{FF2B5EF4-FFF2-40B4-BE49-F238E27FC236}">
                <a16:creationId xmlns:a16="http://schemas.microsoft.com/office/drawing/2014/main" id="{2B6EDA2D-8F55-4DFD-A225-8C03CE6FC7F3}"/>
              </a:ext>
            </a:extLst>
          </p:cNvPr>
          <p:cNvSpPr txBox="1">
            <a:spLocks noChangeArrowheads="1"/>
          </p:cNvSpPr>
          <p:nvPr/>
        </p:nvSpPr>
        <p:spPr bwMode="auto">
          <a:xfrm>
            <a:off x="8073162" y="3810000"/>
            <a:ext cx="1070837" cy="74635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ts val="1700"/>
              </a:lnSpc>
              <a:spcBef>
                <a:spcPct val="0"/>
              </a:spcBef>
              <a:buClrTx/>
              <a:buSzTx/>
              <a:buFontTx/>
              <a:buNone/>
            </a:pPr>
            <a:r>
              <a:rPr lang="en-US" altLang="en-US" sz="1600" dirty="0">
                <a:solidFill>
                  <a:schemeClr val="bg1">
                    <a:lumMod val="75000"/>
                  </a:schemeClr>
                </a:solidFill>
              </a:rPr>
              <a:t>Epithelial/ fibrous ingrowth</a:t>
            </a:r>
          </a:p>
        </p:txBody>
      </p:sp>
      <p:cxnSp>
        <p:nvCxnSpPr>
          <p:cNvPr id="77" name="Straight Connector 76">
            <a:extLst>
              <a:ext uri="{FF2B5EF4-FFF2-40B4-BE49-F238E27FC236}">
                <a16:creationId xmlns:a16="http://schemas.microsoft.com/office/drawing/2014/main" id="{FC090BD7-F2E1-4464-B57B-9CBE5874C89B}"/>
              </a:ext>
            </a:extLst>
          </p:cNvPr>
          <p:cNvCxnSpPr>
            <a:cxnSpLocks/>
          </p:cNvCxnSpPr>
          <p:nvPr/>
        </p:nvCxnSpPr>
        <p:spPr>
          <a:xfrm>
            <a:off x="7873969" y="2674448"/>
            <a:ext cx="7724" cy="128795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8" name="Straight Connector 77">
            <a:extLst>
              <a:ext uri="{FF2B5EF4-FFF2-40B4-BE49-F238E27FC236}">
                <a16:creationId xmlns:a16="http://schemas.microsoft.com/office/drawing/2014/main" id="{B1922ED5-C3D8-43D8-A00D-1D6BC9201DBA}"/>
              </a:ext>
            </a:extLst>
          </p:cNvPr>
          <p:cNvCxnSpPr/>
          <p:nvPr/>
        </p:nvCxnSpPr>
        <p:spPr>
          <a:xfrm flipH="1">
            <a:off x="7873968" y="2840262"/>
            <a:ext cx="24447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9" name="Straight Connector 78">
            <a:extLst>
              <a:ext uri="{FF2B5EF4-FFF2-40B4-BE49-F238E27FC236}">
                <a16:creationId xmlns:a16="http://schemas.microsoft.com/office/drawing/2014/main" id="{77019ED2-6D69-4A60-9D19-D4DB786EA3A0}"/>
              </a:ext>
            </a:extLst>
          </p:cNvPr>
          <p:cNvCxnSpPr/>
          <p:nvPr/>
        </p:nvCxnSpPr>
        <p:spPr>
          <a:xfrm flipH="1">
            <a:off x="7873968" y="3213518"/>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1" name="Straight Connector 80">
            <a:extLst>
              <a:ext uri="{FF2B5EF4-FFF2-40B4-BE49-F238E27FC236}">
                <a16:creationId xmlns:a16="http://schemas.microsoft.com/office/drawing/2014/main" id="{9796A12F-4125-4C05-8EE8-A388740C580D}"/>
              </a:ext>
            </a:extLst>
          </p:cNvPr>
          <p:cNvCxnSpPr/>
          <p:nvPr/>
        </p:nvCxnSpPr>
        <p:spPr>
          <a:xfrm flipH="1">
            <a:off x="7877837" y="3581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3" name="Straight Connector 82">
            <a:extLst>
              <a:ext uri="{FF2B5EF4-FFF2-40B4-BE49-F238E27FC236}">
                <a16:creationId xmlns:a16="http://schemas.microsoft.com/office/drawing/2014/main" id="{7FDC5F4B-9BF0-42AD-B8BB-2F2399BCF1E2}"/>
              </a:ext>
            </a:extLst>
          </p:cNvPr>
          <p:cNvCxnSpPr/>
          <p:nvPr/>
        </p:nvCxnSpPr>
        <p:spPr>
          <a:xfrm flipH="1">
            <a:off x="7881693" y="3962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93" name="Text Box 42">
            <a:extLst>
              <a:ext uri="{FF2B5EF4-FFF2-40B4-BE49-F238E27FC236}">
                <a16:creationId xmlns:a16="http://schemas.microsoft.com/office/drawing/2014/main" id="{53BAB77F-E061-4834-9068-34BDF78AD071}"/>
              </a:ext>
            </a:extLst>
          </p:cNvPr>
          <p:cNvSpPr txBox="1">
            <a:spLocks noChangeArrowheads="1"/>
          </p:cNvSpPr>
          <p:nvPr/>
        </p:nvSpPr>
        <p:spPr bwMode="auto">
          <a:xfrm>
            <a:off x="8111387" y="3429000"/>
            <a:ext cx="856196"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Flat AC</a:t>
            </a:r>
          </a:p>
        </p:txBody>
      </p:sp>
      <p:sp>
        <p:nvSpPr>
          <p:cNvPr id="100" name="Text Box 23">
            <a:extLst>
              <a:ext uri="{FF2B5EF4-FFF2-40B4-BE49-F238E27FC236}">
                <a16:creationId xmlns:a16="http://schemas.microsoft.com/office/drawing/2014/main" id="{D8F2FCFF-2984-4836-B000-9C5601A8EAAA}"/>
              </a:ext>
            </a:extLst>
          </p:cNvPr>
          <p:cNvSpPr txBox="1">
            <a:spLocks noChangeArrowheads="1"/>
          </p:cNvSpPr>
          <p:nvPr/>
        </p:nvSpPr>
        <p:spPr bwMode="auto">
          <a:xfrm>
            <a:off x="5530369" y="2667000"/>
            <a:ext cx="2143536"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Aqueous misdirection</a:t>
            </a:r>
          </a:p>
        </p:txBody>
      </p:sp>
      <p:cxnSp>
        <p:nvCxnSpPr>
          <p:cNvPr id="104" name="Straight Connector 103">
            <a:extLst>
              <a:ext uri="{FF2B5EF4-FFF2-40B4-BE49-F238E27FC236}">
                <a16:creationId xmlns:a16="http://schemas.microsoft.com/office/drawing/2014/main" id="{49D87D4A-E317-4446-9B95-5184CB3968F3}"/>
              </a:ext>
            </a:extLst>
          </p:cNvPr>
          <p:cNvCxnSpPr>
            <a:cxnSpLocks/>
          </p:cNvCxnSpPr>
          <p:nvPr/>
        </p:nvCxnSpPr>
        <p:spPr>
          <a:xfrm flipH="1">
            <a:off x="5316229" y="2667000"/>
            <a:ext cx="7397" cy="25314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5" name="Straight Connector 104">
            <a:extLst>
              <a:ext uri="{FF2B5EF4-FFF2-40B4-BE49-F238E27FC236}">
                <a16:creationId xmlns:a16="http://schemas.microsoft.com/office/drawing/2014/main" id="{F40B6D71-75A8-4A88-864D-00D14C2F710D}"/>
              </a:ext>
            </a:extLst>
          </p:cNvPr>
          <p:cNvCxnSpPr/>
          <p:nvPr/>
        </p:nvCxnSpPr>
        <p:spPr>
          <a:xfrm flipH="1">
            <a:off x="5323624" y="2832814"/>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6" name="Straight Connector 105">
            <a:extLst>
              <a:ext uri="{FF2B5EF4-FFF2-40B4-BE49-F238E27FC236}">
                <a16:creationId xmlns:a16="http://schemas.microsoft.com/office/drawing/2014/main" id="{010BF7B2-AA07-4DCF-822D-E2DB5CC0BF59}"/>
              </a:ext>
            </a:extLst>
          </p:cNvPr>
          <p:cNvCxnSpPr/>
          <p:nvPr/>
        </p:nvCxnSpPr>
        <p:spPr>
          <a:xfrm flipH="1">
            <a:off x="5323624" y="3360065"/>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a:extLst>
              <a:ext uri="{FF2B5EF4-FFF2-40B4-BE49-F238E27FC236}">
                <a16:creationId xmlns:a16="http://schemas.microsoft.com/office/drawing/2014/main" id="{BAC8035C-3999-4C31-93CD-6C0D2ADEB73B}"/>
              </a:ext>
            </a:extLst>
          </p:cNvPr>
          <p:cNvCxnSpPr/>
          <p:nvPr/>
        </p:nvCxnSpPr>
        <p:spPr>
          <a:xfrm flipH="1">
            <a:off x="5323536" y="3786938"/>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8" name="Straight Connector 107">
            <a:extLst>
              <a:ext uri="{FF2B5EF4-FFF2-40B4-BE49-F238E27FC236}">
                <a16:creationId xmlns:a16="http://schemas.microsoft.com/office/drawing/2014/main" id="{DB64CAEE-69B4-426A-8A5B-D1269DBF0F66}"/>
              </a:ext>
            </a:extLst>
          </p:cNvPr>
          <p:cNvCxnSpPr/>
          <p:nvPr/>
        </p:nvCxnSpPr>
        <p:spPr>
          <a:xfrm flipH="1">
            <a:off x="5327493" y="4249152"/>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12" name="Straight Connector 111">
            <a:extLst>
              <a:ext uri="{FF2B5EF4-FFF2-40B4-BE49-F238E27FC236}">
                <a16:creationId xmlns:a16="http://schemas.microsoft.com/office/drawing/2014/main" id="{99A16C30-4BE4-48E5-8B65-0C5F3039B8DC}"/>
              </a:ext>
            </a:extLst>
          </p:cNvPr>
          <p:cNvCxnSpPr/>
          <p:nvPr/>
        </p:nvCxnSpPr>
        <p:spPr>
          <a:xfrm flipH="1">
            <a:off x="5333455" y="51816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13" name="Text Box 42">
            <a:extLst>
              <a:ext uri="{FF2B5EF4-FFF2-40B4-BE49-F238E27FC236}">
                <a16:creationId xmlns:a16="http://schemas.microsoft.com/office/drawing/2014/main" id="{056DFFD9-3CA2-42E7-90FE-4F14522E3504}"/>
              </a:ext>
            </a:extLst>
          </p:cNvPr>
          <p:cNvSpPr txBox="1">
            <a:spLocks noChangeArrowheads="1"/>
          </p:cNvSpPr>
          <p:nvPr/>
        </p:nvSpPr>
        <p:spPr bwMode="auto">
          <a:xfrm>
            <a:off x="5533954" y="3623846"/>
            <a:ext cx="1563248"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Retinal surgery</a:t>
            </a:r>
          </a:p>
        </p:txBody>
      </p:sp>
      <p:sp>
        <p:nvSpPr>
          <p:cNvPr id="118" name="Text Box 47">
            <a:extLst>
              <a:ext uri="{FF2B5EF4-FFF2-40B4-BE49-F238E27FC236}">
                <a16:creationId xmlns:a16="http://schemas.microsoft.com/office/drawing/2014/main" id="{3F59D898-ECAD-49F0-9425-2A1BC8DDA7B5}"/>
              </a:ext>
            </a:extLst>
          </p:cNvPr>
          <p:cNvSpPr txBox="1">
            <a:spLocks noChangeArrowheads="1"/>
          </p:cNvSpPr>
          <p:nvPr/>
        </p:nvSpPr>
        <p:spPr bwMode="auto">
          <a:xfrm>
            <a:off x="5523688" y="4538246"/>
            <a:ext cx="1414170"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Drug-induced</a:t>
            </a:r>
          </a:p>
        </p:txBody>
      </p:sp>
      <p:sp>
        <p:nvSpPr>
          <p:cNvPr id="16" name="TextBox 15">
            <a:extLst>
              <a:ext uri="{FF2B5EF4-FFF2-40B4-BE49-F238E27FC236}">
                <a16:creationId xmlns:a16="http://schemas.microsoft.com/office/drawing/2014/main" id="{984E008D-FBBA-42B4-940E-EA26772E0161}"/>
              </a:ext>
            </a:extLst>
          </p:cNvPr>
          <p:cNvSpPr txBox="1"/>
          <p:nvPr/>
        </p:nvSpPr>
        <p:spPr>
          <a:xfrm>
            <a:off x="6230528" y="5257800"/>
            <a:ext cx="1326004" cy="369332"/>
          </a:xfrm>
          <a:prstGeom prst="rect">
            <a:avLst/>
          </a:prstGeom>
          <a:noFill/>
        </p:spPr>
        <p:txBody>
          <a:bodyPr wrap="none" rtlCol="0">
            <a:spAutoFit/>
          </a:bodyPr>
          <a:lstStyle/>
          <a:p>
            <a:pPr algn="ctr"/>
            <a:r>
              <a:rPr lang="en-US" dirty="0">
                <a:solidFill>
                  <a:schemeClr val="bg1">
                    <a:lumMod val="75000"/>
                  </a:schemeClr>
                </a:solidFill>
              </a:rPr>
              <a:t>Both/Either</a:t>
            </a:r>
          </a:p>
        </p:txBody>
      </p:sp>
      <p:cxnSp>
        <p:nvCxnSpPr>
          <p:cNvPr id="125" name="Straight Connector 124">
            <a:extLst>
              <a:ext uri="{FF2B5EF4-FFF2-40B4-BE49-F238E27FC236}">
                <a16:creationId xmlns:a16="http://schemas.microsoft.com/office/drawing/2014/main" id="{01138141-D318-4ED7-A7FE-D8F2155CE890}"/>
              </a:ext>
            </a:extLst>
          </p:cNvPr>
          <p:cNvCxnSpPr/>
          <p:nvPr/>
        </p:nvCxnSpPr>
        <p:spPr>
          <a:xfrm flipH="1">
            <a:off x="5334000" y="4724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52" name="Text Box 47">
            <a:extLst>
              <a:ext uri="{FF2B5EF4-FFF2-40B4-BE49-F238E27FC236}">
                <a16:creationId xmlns:a16="http://schemas.microsoft.com/office/drawing/2014/main" id="{E3578916-9804-473C-8F06-D4FA0BCEDFD0}"/>
              </a:ext>
            </a:extLst>
          </p:cNvPr>
          <p:cNvSpPr txBox="1">
            <a:spLocks noChangeArrowheads="1"/>
          </p:cNvSpPr>
          <p:nvPr/>
        </p:nvSpPr>
        <p:spPr bwMode="auto">
          <a:xfrm>
            <a:off x="5543446" y="4055146"/>
            <a:ext cx="1619354"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err="1">
                <a:solidFill>
                  <a:schemeClr val="bg1">
                    <a:lumMod val="75000"/>
                  </a:schemeClr>
                </a:solidFill>
              </a:rPr>
              <a:t>Nanophthalmos</a:t>
            </a:r>
            <a:endParaRPr lang="en-US" altLang="en-US" sz="1600" dirty="0">
              <a:solidFill>
                <a:schemeClr val="bg1">
                  <a:lumMod val="75000"/>
                </a:schemeClr>
              </a:solidFill>
            </a:endParaRPr>
          </a:p>
        </p:txBody>
      </p:sp>
      <p:sp>
        <p:nvSpPr>
          <p:cNvPr id="53" name="Text Box 45">
            <a:extLst>
              <a:ext uri="{FF2B5EF4-FFF2-40B4-BE49-F238E27FC236}">
                <a16:creationId xmlns:a16="http://schemas.microsoft.com/office/drawing/2014/main" id="{57D1A14F-68FE-47D2-983C-1A879D66A9DC}"/>
              </a:ext>
            </a:extLst>
          </p:cNvPr>
          <p:cNvSpPr txBox="1">
            <a:spLocks noChangeArrowheads="1"/>
          </p:cNvSpPr>
          <p:nvPr/>
        </p:nvSpPr>
        <p:spPr bwMode="auto">
          <a:xfrm>
            <a:off x="5523688" y="5013493"/>
            <a:ext cx="582211"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PFV</a:t>
            </a:r>
          </a:p>
        </p:txBody>
      </p:sp>
      <p:sp>
        <p:nvSpPr>
          <p:cNvPr id="54" name="Text Box 42">
            <a:extLst>
              <a:ext uri="{FF2B5EF4-FFF2-40B4-BE49-F238E27FC236}">
                <a16:creationId xmlns:a16="http://schemas.microsoft.com/office/drawing/2014/main" id="{E1E37D2C-2C52-446B-843B-01E64990D3EC}"/>
              </a:ext>
            </a:extLst>
          </p:cNvPr>
          <p:cNvSpPr txBox="1">
            <a:spLocks noChangeArrowheads="1"/>
          </p:cNvSpPr>
          <p:nvPr/>
        </p:nvSpPr>
        <p:spPr bwMode="auto">
          <a:xfrm>
            <a:off x="5551406" y="3192546"/>
            <a:ext cx="2276072"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ERD/choroidal effusion</a:t>
            </a:r>
          </a:p>
        </p:txBody>
      </p:sp>
      <p:sp>
        <p:nvSpPr>
          <p:cNvPr id="3" name="Oval 2">
            <a:extLst>
              <a:ext uri="{FF2B5EF4-FFF2-40B4-BE49-F238E27FC236}">
                <a16:creationId xmlns:a16="http://schemas.microsoft.com/office/drawing/2014/main" id="{7D027388-F860-4250-9D31-41DB5EB864E5}"/>
              </a:ext>
            </a:extLst>
          </p:cNvPr>
          <p:cNvSpPr/>
          <p:nvPr/>
        </p:nvSpPr>
        <p:spPr>
          <a:xfrm>
            <a:off x="8034589" y="2679833"/>
            <a:ext cx="671979" cy="338554"/>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TextBox 45">
            <a:extLst>
              <a:ext uri="{FF2B5EF4-FFF2-40B4-BE49-F238E27FC236}">
                <a16:creationId xmlns:a16="http://schemas.microsoft.com/office/drawing/2014/main" id="{404AE9CF-785E-4964-AF50-F6F095A7E65B}"/>
              </a:ext>
            </a:extLst>
          </p:cNvPr>
          <p:cNvSpPr txBox="1"/>
          <p:nvPr/>
        </p:nvSpPr>
        <p:spPr>
          <a:xfrm>
            <a:off x="609600" y="1554063"/>
            <a:ext cx="7034674" cy="4770537"/>
          </a:xfrm>
          <a:prstGeom prst="rect">
            <a:avLst/>
          </a:prstGeom>
          <a:solidFill>
            <a:schemeClr val="accent1">
              <a:lumMod val="40000"/>
              <a:lumOff val="60000"/>
            </a:schemeClr>
          </a:solidFill>
        </p:spPr>
        <p:txBody>
          <a:bodyPr wrap="square" rtlCol="0">
            <a:spAutoFit/>
          </a:bodyPr>
          <a:lstStyle/>
          <a:p>
            <a:r>
              <a:rPr lang="en-US" sz="1600" i="1" dirty="0">
                <a:solidFill>
                  <a:schemeClr val="bg1">
                    <a:lumMod val="75000"/>
                  </a:schemeClr>
                </a:solidFill>
              </a:rPr>
              <a:t>Neovascularization of what structure causes neovascular glaucoma (NVG)?</a:t>
            </a:r>
          </a:p>
          <a:p>
            <a:r>
              <a:rPr lang="en-US" sz="1600" dirty="0">
                <a:solidFill>
                  <a:schemeClr val="bg1">
                    <a:lumMod val="75000"/>
                  </a:schemeClr>
                </a:solidFill>
              </a:rPr>
              <a:t>Neovascularization of the angle (NVA) </a:t>
            </a:r>
          </a:p>
          <a:p>
            <a:endParaRPr lang="en-US" sz="1600" dirty="0">
              <a:solidFill>
                <a:schemeClr val="bg1">
                  <a:lumMod val="75000"/>
                </a:schemeClr>
              </a:solidFill>
            </a:endParaRPr>
          </a:p>
          <a:p>
            <a:r>
              <a:rPr lang="en-US" sz="1600" i="1" dirty="0">
                <a:solidFill>
                  <a:schemeClr val="bg1">
                    <a:lumMod val="75000"/>
                  </a:schemeClr>
                </a:solidFill>
              </a:rPr>
              <a:t>How does NVA lead to angle-closure glaucoma?</a:t>
            </a:r>
          </a:p>
          <a:p>
            <a:r>
              <a:rPr lang="en-US" sz="1600" dirty="0">
                <a:solidFill>
                  <a:schemeClr val="bg1">
                    <a:lumMod val="75000"/>
                  </a:schemeClr>
                </a:solidFill>
              </a:rPr>
              <a:t>The NVA vessels don’t ride solo; rather, they are accompanied by contractile elements (</a:t>
            </a:r>
            <a:r>
              <a:rPr lang="en-US" sz="1600" dirty="0" err="1">
                <a:solidFill>
                  <a:schemeClr val="bg1">
                    <a:lumMod val="75000"/>
                  </a:schemeClr>
                </a:solidFill>
              </a:rPr>
              <a:t>eg</a:t>
            </a:r>
            <a:r>
              <a:rPr lang="en-US" sz="1600" dirty="0">
                <a:solidFill>
                  <a:schemeClr val="bg1">
                    <a:lumMod val="75000"/>
                  </a:schemeClr>
                </a:solidFill>
              </a:rPr>
              <a:t>, fibroblasts). Along with the neo vessels, these elements will establish a network that crosses from the peripheral iris to the </a:t>
            </a:r>
            <a:r>
              <a:rPr lang="en-US" sz="1600" b="1" dirty="0">
                <a:solidFill>
                  <a:srgbClr val="0000FF"/>
                </a:solidFill>
              </a:rPr>
              <a:t>peripheral cornea</a:t>
            </a:r>
            <a:r>
              <a:rPr lang="en-US" sz="1600" dirty="0">
                <a:solidFill>
                  <a:schemeClr val="bg1">
                    <a:lumMod val="75000"/>
                  </a:schemeClr>
                </a:solidFill>
              </a:rPr>
              <a:t>.</a:t>
            </a:r>
            <a:r>
              <a:rPr lang="en-US" sz="1600" dirty="0">
                <a:solidFill>
                  <a:srgbClr val="0000FF"/>
                </a:solidFill>
              </a:rPr>
              <a:t> </a:t>
            </a:r>
            <a:r>
              <a:rPr lang="en-US" sz="1600" dirty="0">
                <a:solidFill>
                  <a:schemeClr val="accent1">
                    <a:lumMod val="40000"/>
                    <a:lumOff val="60000"/>
                  </a:schemeClr>
                </a:solidFill>
              </a:rPr>
              <a:t>Once established, contractile elements </a:t>
            </a:r>
            <a:r>
              <a:rPr lang="en-US" sz="1600" dirty="0" err="1">
                <a:solidFill>
                  <a:schemeClr val="accent1">
                    <a:lumMod val="40000"/>
                    <a:lumOff val="60000"/>
                  </a:schemeClr>
                </a:solidFill>
              </a:rPr>
              <a:t>gonna</a:t>
            </a:r>
            <a:r>
              <a:rPr lang="en-US" sz="1600" dirty="0">
                <a:solidFill>
                  <a:schemeClr val="accent1">
                    <a:lumMod val="40000"/>
                    <a:lumOff val="60000"/>
                  </a:schemeClr>
                </a:solidFill>
              </a:rPr>
              <a:t> contract, and when they do, they pull the iris up against the angle, rendering it closed. </a:t>
            </a:r>
          </a:p>
          <a:p>
            <a:r>
              <a:rPr lang="en-US" sz="1600" i="1" dirty="0">
                <a:solidFill>
                  <a:schemeClr val="accent1">
                    <a:lumMod val="40000"/>
                    <a:lumOff val="60000"/>
                  </a:schemeClr>
                </a:solidFill>
              </a:rPr>
              <a:t> </a:t>
            </a:r>
          </a:p>
          <a:p>
            <a:r>
              <a:rPr lang="en-US" sz="1600" i="1" dirty="0">
                <a:solidFill>
                  <a:schemeClr val="accent1">
                    <a:lumMod val="40000"/>
                    <a:lumOff val="60000"/>
                  </a:schemeClr>
                </a:solidFill>
              </a:rPr>
              <a:t>What two-word phrase (</a:t>
            </a:r>
            <a:r>
              <a:rPr lang="en-US" sz="1600" b="1" dirty="0">
                <a:solidFill>
                  <a:schemeClr val="accent1">
                    <a:lumMod val="40000"/>
                    <a:lumOff val="60000"/>
                  </a:schemeClr>
                </a:solidFill>
              </a:rPr>
              <a:t>not</a:t>
            </a:r>
            <a:r>
              <a:rPr lang="en-US" sz="1600" i="1" dirty="0">
                <a:solidFill>
                  <a:schemeClr val="accent1">
                    <a:lumMod val="40000"/>
                    <a:lumOff val="60000"/>
                  </a:schemeClr>
                </a:solidFill>
              </a:rPr>
              <a:t> ‘diabetic retinopathy’--think more generally) describes the fundamental cause of most cases of NVG?</a:t>
            </a:r>
          </a:p>
          <a:p>
            <a:r>
              <a:rPr lang="en-US" sz="1600" dirty="0">
                <a:solidFill>
                  <a:schemeClr val="accent1">
                    <a:lumMod val="40000"/>
                    <a:lumOff val="60000"/>
                  </a:schemeClr>
                </a:solidFill>
              </a:rPr>
              <a:t>‘Retinal ischemia’</a:t>
            </a:r>
          </a:p>
          <a:p>
            <a:endParaRPr lang="en-US" sz="1600" dirty="0">
              <a:solidFill>
                <a:schemeClr val="accent1">
                  <a:lumMod val="40000"/>
                  <a:lumOff val="60000"/>
                </a:schemeClr>
              </a:solidFill>
            </a:endParaRPr>
          </a:p>
          <a:p>
            <a:r>
              <a:rPr lang="en-US" sz="1600" i="1" dirty="0">
                <a:solidFill>
                  <a:schemeClr val="accent1">
                    <a:lumMod val="40000"/>
                    <a:lumOff val="60000"/>
                  </a:schemeClr>
                </a:solidFill>
              </a:rPr>
              <a:t>How does retinal ischemia lead to NVI and NVA? </a:t>
            </a:r>
          </a:p>
          <a:p>
            <a:r>
              <a:rPr lang="en-US" sz="1600" dirty="0">
                <a:solidFill>
                  <a:schemeClr val="accent1">
                    <a:lumMod val="40000"/>
                    <a:lumOff val="60000"/>
                  </a:schemeClr>
                </a:solidFill>
              </a:rPr>
              <a:t>In a desperate attempt to acquire the oxygen they’re lacking, the ischemic retinal cells release the signaling molecule  </a:t>
            </a:r>
            <a:r>
              <a:rPr lang="en-US" sz="1600" b="1" dirty="0">
                <a:solidFill>
                  <a:schemeClr val="accent1">
                    <a:lumMod val="40000"/>
                    <a:lumOff val="60000"/>
                  </a:schemeClr>
                </a:solidFill>
              </a:rPr>
              <a:t>VEGF</a:t>
            </a:r>
            <a:r>
              <a:rPr lang="en-US" sz="1600" dirty="0">
                <a:solidFill>
                  <a:schemeClr val="accent1">
                    <a:lumMod val="40000"/>
                    <a:lumOff val="60000"/>
                  </a:schemeClr>
                </a:solidFill>
              </a:rPr>
              <a:t> , a potent inducer of new blood vessel formation. This VEGF diffuses from the vitreous cavity into the anterior segment, where it induces the NVI/NVA process.</a:t>
            </a:r>
          </a:p>
        </p:txBody>
      </p:sp>
      <p:sp>
        <p:nvSpPr>
          <p:cNvPr id="47" name="TextBox 46">
            <a:extLst>
              <a:ext uri="{FF2B5EF4-FFF2-40B4-BE49-F238E27FC236}">
                <a16:creationId xmlns:a16="http://schemas.microsoft.com/office/drawing/2014/main" id="{E69B9256-2199-4353-BC77-2FC9F0AC63A4}"/>
              </a:ext>
            </a:extLst>
          </p:cNvPr>
          <p:cNvSpPr txBox="1"/>
          <p:nvPr/>
        </p:nvSpPr>
        <p:spPr>
          <a:xfrm>
            <a:off x="2563923" y="2873839"/>
            <a:ext cx="5208477" cy="1169551"/>
          </a:xfrm>
          <a:prstGeom prst="rect">
            <a:avLst/>
          </a:prstGeom>
          <a:solidFill>
            <a:srgbClr val="D3D175"/>
          </a:solidFill>
        </p:spPr>
        <p:txBody>
          <a:bodyPr wrap="none" rtlCol="0">
            <a:spAutoFit/>
          </a:bodyPr>
          <a:lstStyle/>
          <a:p>
            <a:r>
              <a:rPr lang="en-US" sz="1400" i="1" dirty="0">
                <a:solidFill>
                  <a:srgbClr val="0000FF"/>
                </a:solidFill>
              </a:rPr>
              <a:t>How far up the peripheral cornea do the NVA vessels go?</a:t>
            </a:r>
          </a:p>
          <a:p>
            <a:r>
              <a:rPr lang="en-US" sz="1400" dirty="0">
                <a:solidFill>
                  <a:srgbClr val="0000FF"/>
                </a:solidFill>
              </a:rPr>
              <a:t>No higher than  Schwalbe’s line</a:t>
            </a:r>
          </a:p>
          <a:p>
            <a:endParaRPr lang="en-US" sz="1400" i="1" dirty="0">
              <a:solidFill>
                <a:srgbClr val="0000FF"/>
              </a:solidFill>
            </a:endParaRPr>
          </a:p>
          <a:p>
            <a:r>
              <a:rPr lang="en-US" sz="1400" i="1" dirty="0">
                <a:solidFill>
                  <a:srgbClr val="0000FF"/>
                </a:solidFill>
              </a:rPr>
              <a:t>Why can’t they go any higher?</a:t>
            </a:r>
          </a:p>
          <a:p>
            <a:r>
              <a:rPr lang="en-US" sz="1400" dirty="0">
                <a:solidFill>
                  <a:srgbClr val="0000FF"/>
                </a:solidFill>
              </a:rPr>
              <a:t>Because vessels cannot grow onto normal corneal endothelium</a:t>
            </a:r>
          </a:p>
        </p:txBody>
      </p:sp>
      <p:sp>
        <p:nvSpPr>
          <p:cNvPr id="55" name="Oval 54">
            <a:extLst>
              <a:ext uri="{FF2B5EF4-FFF2-40B4-BE49-F238E27FC236}">
                <a16:creationId xmlns:a16="http://schemas.microsoft.com/office/drawing/2014/main" id="{C14687FE-6B5F-4273-A2FD-81D30FA3136C}"/>
              </a:ext>
            </a:extLst>
          </p:cNvPr>
          <p:cNvSpPr/>
          <p:nvPr/>
        </p:nvSpPr>
        <p:spPr>
          <a:xfrm>
            <a:off x="420526" y="3244600"/>
            <a:ext cx="2239077" cy="400461"/>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573699716"/>
      </p:ext>
    </p:extLst>
  </p:cSld>
  <p:clrMapOvr>
    <a:masterClrMapping/>
  </p:clrMapOvr>
</p:sld>
</file>

<file path=ppt/slides/slide2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Straight Arrow Connector 12">
            <a:extLst>
              <a:ext uri="{FF2B5EF4-FFF2-40B4-BE49-F238E27FC236}">
                <a16:creationId xmlns:a16="http://schemas.microsoft.com/office/drawing/2014/main" id="{A6DE2085-829C-480C-9216-69D6039C0A37}"/>
              </a:ext>
            </a:extLst>
          </p:cNvPr>
          <p:cNvCxnSpPr>
            <a:cxnSpLocks/>
          </p:cNvCxnSpPr>
          <p:nvPr/>
        </p:nvCxnSpPr>
        <p:spPr>
          <a:xfrm>
            <a:off x="6717173" y="1828800"/>
            <a:ext cx="0" cy="3462754"/>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43014" name="Text Box 6"/>
          <p:cNvSpPr txBox="1">
            <a:spLocks noChangeArrowheads="1"/>
          </p:cNvSpPr>
          <p:nvPr/>
        </p:nvSpPr>
        <p:spPr bwMode="auto">
          <a:xfrm>
            <a:off x="533400" y="2356376"/>
            <a:ext cx="1005403"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Lens-</a:t>
            </a:r>
          </a:p>
          <a:p>
            <a:pPr algn="ctr" eaLnBrk="1" hangingPunct="1">
              <a:lnSpc>
                <a:spcPct val="80000"/>
              </a:lnSpc>
              <a:spcBef>
                <a:spcPct val="0"/>
              </a:spcBef>
              <a:buClrTx/>
              <a:buSzTx/>
              <a:buFontTx/>
              <a:buNone/>
            </a:pPr>
            <a:r>
              <a:rPr lang="en-US" altLang="en-US" sz="1800" dirty="0">
                <a:solidFill>
                  <a:schemeClr val="bg1">
                    <a:lumMod val="75000"/>
                  </a:schemeClr>
                </a:solidFill>
              </a:rPr>
              <a:t>Induced</a:t>
            </a:r>
          </a:p>
        </p:txBody>
      </p:sp>
      <p:sp>
        <p:nvSpPr>
          <p:cNvPr id="43017" name="Text Box 14"/>
          <p:cNvSpPr txBox="1">
            <a:spLocks noChangeArrowheads="1"/>
          </p:cNvSpPr>
          <p:nvPr/>
        </p:nvSpPr>
        <p:spPr bwMode="auto">
          <a:xfrm>
            <a:off x="3026498" y="2365901"/>
            <a:ext cx="1633781"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Aphakic/</a:t>
            </a:r>
          </a:p>
          <a:p>
            <a:pPr algn="ctr" eaLnBrk="1" hangingPunct="1">
              <a:lnSpc>
                <a:spcPct val="80000"/>
              </a:lnSpc>
              <a:spcBef>
                <a:spcPct val="0"/>
              </a:spcBef>
              <a:buClrTx/>
              <a:buSzTx/>
              <a:buFontTx/>
              <a:buNone/>
            </a:pPr>
            <a:r>
              <a:rPr lang="en-US" altLang="en-US" sz="1800" dirty="0" err="1">
                <a:solidFill>
                  <a:schemeClr val="bg1">
                    <a:lumMod val="75000"/>
                  </a:schemeClr>
                </a:solidFill>
              </a:rPr>
              <a:t>Pseudophakic</a:t>
            </a:r>
            <a:endParaRPr lang="en-US" altLang="en-US" sz="1800" dirty="0">
              <a:solidFill>
                <a:schemeClr val="bg1">
                  <a:lumMod val="75000"/>
                </a:schemeClr>
              </a:solidFill>
            </a:endParaRPr>
          </a:p>
        </p:txBody>
      </p:sp>
      <p:sp>
        <p:nvSpPr>
          <p:cNvPr id="43031" name="Text Box 35"/>
          <p:cNvSpPr txBox="1">
            <a:spLocks noChangeArrowheads="1"/>
          </p:cNvSpPr>
          <p:nvPr/>
        </p:nvSpPr>
        <p:spPr bwMode="auto">
          <a:xfrm>
            <a:off x="1190847" y="1295400"/>
            <a:ext cx="2473754"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solidFill>
                  <a:schemeClr val="bg1">
                    <a:lumMod val="75000"/>
                  </a:schemeClr>
                </a:solidFill>
              </a:rPr>
              <a:t>w/ Pupillary Block</a:t>
            </a:r>
          </a:p>
        </p:txBody>
      </p:sp>
      <p:sp>
        <p:nvSpPr>
          <p:cNvPr id="43032" name="Text Box 36"/>
          <p:cNvSpPr txBox="1">
            <a:spLocks noChangeArrowheads="1"/>
          </p:cNvSpPr>
          <p:nvPr/>
        </p:nvSpPr>
        <p:spPr bwMode="auto">
          <a:xfrm>
            <a:off x="5181600" y="1295400"/>
            <a:ext cx="2630848"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t>w/o Pupillary Block</a:t>
            </a:r>
          </a:p>
        </p:txBody>
      </p:sp>
      <p:sp>
        <p:nvSpPr>
          <p:cNvPr id="50" name="TextBox 49">
            <a:extLst>
              <a:ext uri="{FF2B5EF4-FFF2-40B4-BE49-F238E27FC236}">
                <a16:creationId xmlns:a16="http://schemas.microsoft.com/office/drawing/2014/main" id="{CF426230-46C8-405C-9015-99EF57762A2E}"/>
              </a:ext>
            </a:extLst>
          </p:cNvPr>
          <p:cNvSpPr txBox="1"/>
          <p:nvPr/>
        </p:nvSpPr>
        <p:spPr>
          <a:xfrm>
            <a:off x="2259496" y="189094"/>
            <a:ext cx="4607480" cy="400110"/>
          </a:xfrm>
          <a:prstGeom prst="rect">
            <a:avLst/>
          </a:prstGeom>
          <a:solidFill>
            <a:schemeClr val="accent1">
              <a:lumMod val="60000"/>
              <a:lumOff val="40000"/>
            </a:schemeClr>
          </a:solidFill>
        </p:spPr>
        <p:txBody>
          <a:bodyPr wrap="none" rtlCol="0">
            <a:spAutoFit/>
          </a:bodyPr>
          <a:lstStyle/>
          <a:p>
            <a:pPr algn="ctr"/>
            <a:r>
              <a:rPr lang="en-US" sz="2000" b="1" dirty="0"/>
              <a:t>Secondary Angle Closure Glaucoma</a:t>
            </a:r>
          </a:p>
        </p:txBody>
      </p:sp>
      <p:sp>
        <p:nvSpPr>
          <p:cNvPr id="2" name="TextBox 1">
            <a:extLst>
              <a:ext uri="{FF2B5EF4-FFF2-40B4-BE49-F238E27FC236}">
                <a16:creationId xmlns:a16="http://schemas.microsoft.com/office/drawing/2014/main" id="{A7E30BEC-923B-4C9A-A856-BDD0D882F6B8}"/>
              </a:ext>
            </a:extLst>
          </p:cNvPr>
          <p:cNvSpPr txBox="1"/>
          <p:nvPr/>
        </p:nvSpPr>
        <p:spPr>
          <a:xfrm>
            <a:off x="887305" y="2844119"/>
            <a:ext cx="1494320" cy="338554"/>
          </a:xfrm>
          <a:prstGeom prst="rect">
            <a:avLst/>
          </a:prstGeom>
          <a:noFill/>
        </p:spPr>
        <p:txBody>
          <a:bodyPr wrap="none" rtlCol="0">
            <a:spAutoFit/>
          </a:bodyPr>
          <a:lstStyle/>
          <a:p>
            <a:r>
              <a:rPr lang="en-US" sz="1600" dirty="0" err="1">
                <a:solidFill>
                  <a:schemeClr val="bg1">
                    <a:lumMod val="75000"/>
                  </a:schemeClr>
                </a:solidFill>
              </a:rPr>
              <a:t>Phacomorphic</a:t>
            </a:r>
            <a:endParaRPr lang="en-US" sz="1600" dirty="0">
              <a:solidFill>
                <a:schemeClr val="bg1">
                  <a:lumMod val="75000"/>
                </a:schemeClr>
              </a:solidFill>
            </a:endParaRPr>
          </a:p>
        </p:txBody>
      </p:sp>
      <p:sp>
        <p:nvSpPr>
          <p:cNvPr id="51" name="TextBox 50">
            <a:extLst>
              <a:ext uri="{FF2B5EF4-FFF2-40B4-BE49-F238E27FC236}">
                <a16:creationId xmlns:a16="http://schemas.microsoft.com/office/drawing/2014/main" id="{156069D4-340B-4160-A336-EBF73557CEE0}"/>
              </a:ext>
            </a:extLst>
          </p:cNvPr>
          <p:cNvSpPr txBox="1"/>
          <p:nvPr/>
        </p:nvSpPr>
        <p:spPr>
          <a:xfrm>
            <a:off x="884725" y="3175578"/>
            <a:ext cx="1402948" cy="338554"/>
          </a:xfrm>
          <a:prstGeom prst="rect">
            <a:avLst/>
          </a:prstGeom>
          <a:noFill/>
        </p:spPr>
        <p:txBody>
          <a:bodyPr wrap="none" rtlCol="0">
            <a:spAutoFit/>
          </a:bodyPr>
          <a:lstStyle/>
          <a:p>
            <a:r>
              <a:rPr lang="en-US" sz="1600" dirty="0">
                <a:solidFill>
                  <a:schemeClr val="bg1">
                    <a:lumMod val="75000"/>
                  </a:schemeClr>
                </a:solidFill>
              </a:rPr>
              <a:t>Ectopia </a:t>
            </a:r>
            <a:r>
              <a:rPr lang="en-US" sz="1600" dirty="0" err="1">
                <a:solidFill>
                  <a:schemeClr val="bg1">
                    <a:lumMod val="75000"/>
                  </a:schemeClr>
                </a:solidFill>
              </a:rPr>
              <a:t>lentis</a:t>
            </a:r>
            <a:endParaRPr lang="en-US" sz="1600" dirty="0">
              <a:solidFill>
                <a:schemeClr val="bg1">
                  <a:lumMod val="75000"/>
                </a:schemeClr>
              </a:solidFill>
            </a:endParaRPr>
          </a:p>
        </p:txBody>
      </p:sp>
      <p:cxnSp>
        <p:nvCxnSpPr>
          <p:cNvPr id="71" name="Straight Connector 70">
            <a:extLst>
              <a:ext uri="{FF2B5EF4-FFF2-40B4-BE49-F238E27FC236}">
                <a16:creationId xmlns:a16="http://schemas.microsoft.com/office/drawing/2014/main" id="{C104938D-BA8D-4E39-9D5F-9EE2012F2F3C}"/>
              </a:ext>
            </a:extLst>
          </p:cNvPr>
          <p:cNvCxnSpPr>
            <a:cxnSpLocks/>
          </p:cNvCxnSpPr>
          <p:nvPr/>
        </p:nvCxnSpPr>
        <p:spPr>
          <a:xfrm flipH="1">
            <a:off x="762665" y="3023488"/>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2A7E4E40-472F-4E50-8A7A-45C10FDD7171}"/>
              </a:ext>
            </a:extLst>
          </p:cNvPr>
          <p:cNvCxnSpPr>
            <a:cxnSpLocks/>
          </p:cNvCxnSpPr>
          <p:nvPr/>
        </p:nvCxnSpPr>
        <p:spPr>
          <a:xfrm flipH="1">
            <a:off x="762665" y="3347853"/>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C3924889-45B9-4383-9C9E-48F0A9C27AD8}"/>
              </a:ext>
            </a:extLst>
          </p:cNvPr>
          <p:cNvCxnSpPr>
            <a:cxnSpLocks/>
          </p:cNvCxnSpPr>
          <p:nvPr/>
        </p:nvCxnSpPr>
        <p:spPr>
          <a:xfrm flipH="1">
            <a:off x="748719" y="2838976"/>
            <a:ext cx="13947" cy="5088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 name="Straight Arrow Connector 5">
            <a:extLst>
              <a:ext uri="{FF2B5EF4-FFF2-40B4-BE49-F238E27FC236}">
                <a16:creationId xmlns:a16="http://schemas.microsoft.com/office/drawing/2014/main" id="{A3439F0C-5143-461F-8F3C-2E830785DEFC}"/>
              </a:ext>
            </a:extLst>
          </p:cNvPr>
          <p:cNvCxnSpPr>
            <a:stCxn id="50" idx="2"/>
          </p:cNvCxnSpPr>
          <p:nvPr/>
        </p:nvCxnSpPr>
        <p:spPr>
          <a:xfrm flipH="1">
            <a:off x="2971800" y="589204"/>
            <a:ext cx="1591436" cy="706196"/>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0" name="Straight Arrow Connector 9">
            <a:extLst>
              <a:ext uri="{FF2B5EF4-FFF2-40B4-BE49-F238E27FC236}">
                <a16:creationId xmlns:a16="http://schemas.microsoft.com/office/drawing/2014/main" id="{84DC796E-F6ED-4FBB-82D2-A260F480BF8A}"/>
              </a:ext>
            </a:extLst>
          </p:cNvPr>
          <p:cNvCxnSpPr>
            <a:cxnSpLocks/>
          </p:cNvCxnSpPr>
          <p:nvPr/>
        </p:nvCxnSpPr>
        <p:spPr>
          <a:xfrm>
            <a:off x="4572000" y="589204"/>
            <a:ext cx="1600200" cy="706196"/>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6" name="Straight Arrow Connector 25">
            <a:extLst>
              <a:ext uri="{FF2B5EF4-FFF2-40B4-BE49-F238E27FC236}">
                <a16:creationId xmlns:a16="http://schemas.microsoft.com/office/drawing/2014/main" id="{B70E0124-9B84-41A5-8D84-A66B7838A706}"/>
              </a:ext>
            </a:extLst>
          </p:cNvPr>
          <p:cNvCxnSpPr>
            <a:cxnSpLocks/>
          </p:cNvCxnSpPr>
          <p:nvPr/>
        </p:nvCxnSpPr>
        <p:spPr>
          <a:xfrm flipH="1">
            <a:off x="1159539" y="1828800"/>
            <a:ext cx="1290435" cy="478059"/>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28" name="Straight Arrow Connector 27">
            <a:extLst>
              <a:ext uri="{FF2B5EF4-FFF2-40B4-BE49-F238E27FC236}">
                <a16:creationId xmlns:a16="http://schemas.microsoft.com/office/drawing/2014/main" id="{567A4249-5C59-4416-8A8E-1C35913900AB}"/>
              </a:ext>
            </a:extLst>
          </p:cNvPr>
          <p:cNvCxnSpPr>
            <a:cxnSpLocks/>
          </p:cNvCxnSpPr>
          <p:nvPr/>
        </p:nvCxnSpPr>
        <p:spPr>
          <a:xfrm>
            <a:off x="2449973" y="1832208"/>
            <a:ext cx="1268784"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56" name="Text Box 6">
            <a:extLst>
              <a:ext uri="{FF2B5EF4-FFF2-40B4-BE49-F238E27FC236}">
                <a16:creationId xmlns:a16="http://schemas.microsoft.com/office/drawing/2014/main" id="{557983BD-9D64-49B9-A366-A08663B0451F}"/>
              </a:ext>
            </a:extLst>
          </p:cNvPr>
          <p:cNvSpPr txBox="1">
            <a:spLocks noChangeArrowheads="1"/>
          </p:cNvSpPr>
          <p:nvPr/>
        </p:nvSpPr>
        <p:spPr bwMode="auto">
          <a:xfrm>
            <a:off x="5029200" y="2356376"/>
            <a:ext cx="813043"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r" eaLnBrk="1" hangingPunct="1">
              <a:lnSpc>
                <a:spcPct val="80000"/>
              </a:lnSpc>
              <a:spcBef>
                <a:spcPct val="0"/>
              </a:spcBef>
              <a:buClrTx/>
              <a:buSzTx/>
              <a:buFontTx/>
              <a:buNone/>
            </a:pPr>
            <a:r>
              <a:rPr lang="en-US" altLang="en-US" sz="1800" dirty="0">
                <a:solidFill>
                  <a:schemeClr val="bg1">
                    <a:lumMod val="75000"/>
                  </a:schemeClr>
                </a:solidFill>
              </a:rPr>
              <a:t>‘Push’</a:t>
            </a:r>
          </a:p>
        </p:txBody>
      </p:sp>
      <p:sp>
        <p:nvSpPr>
          <p:cNvPr id="57" name="Text Box 14">
            <a:extLst>
              <a:ext uri="{FF2B5EF4-FFF2-40B4-BE49-F238E27FC236}">
                <a16:creationId xmlns:a16="http://schemas.microsoft.com/office/drawing/2014/main" id="{5DAFA1C1-3A29-4C27-A379-663FDD22E326}"/>
              </a:ext>
            </a:extLst>
          </p:cNvPr>
          <p:cNvSpPr txBox="1">
            <a:spLocks noChangeArrowheads="1"/>
          </p:cNvSpPr>
          <p:nvPr/>
        </p:nvSpPr>
        <p:spPr bwMode="auto">
          <a:xfrm>
            <a:off x="7620000" y="2365901"/>
            <a:ext cx="671979"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t>‘Pull’</a:t>
            </a:r>
          </a:p>
        </p:txBody>
      </p:sp>
      <p:cxnSp>
        <p:nvCxnSpPr>
          <p:cNvPr id="58" name="Straight Arrow Connector 57">
            <a:extLst>
              <a:ext uri="{FF2B5EF4-FFF2-40B4-BE49-F238E27FC236}">
                <a16:creationId xmlns:a16="http://schemas.microsoft.com/office/drawing/2014/main" id="{E874FEE9-46BD-46A3-90A3-DE7CC220FBFF}"/>
              </a:ext>
            </a:extLst>
          </p:cNvPr>
          <p:cNvCxnSpPr>
            <a:cxnSpLocks/>
          </p:cNvCxnSpPr>
          <p:nvPr/>
        </p:nvCxnSpPr>
        <p:spPr>
          <a:xfrm flipH="1">
            <a:off x="5867400" y="1828800"/>
            <a:ext cx="849775"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59" name="Straight Arrow Connector 58">
            <a:extLst>
              <a:ext uri="{FF2B5EF4-FFF2-40B4-BE49-F238E27FC236}">
                <a16:creationId xmlns:a16="http://schemas.microsoft.com/office/drawing/2014/main" id="{C370A4A1-FE96-4E70-B89E-839542A5E241}"/>
              </a:ext>
            </a:extLst>
          </p:cNvPr>
          <p:cNvCxnSpPr>
            <a:cxnSpLocks/>
          </p:cNvCxnSpPr>
          <p:nvPr/>
        </p:nvCxnSpPr>
        <p:spPr>
          <a:xfrm>
            <a:off x="6717173" y="1832208"/>
            <a:ext cx="902827" cy="474047"/>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62" name="Text Box 16">
            <a:extLst>
              <a:ext uri="{FF2B5EF4-FFF2-40B4-BE49-F238E27FC236}">
                <a16:creationId xmlns:a16="http://schemas.microsoft.com/office/drawing/2014/main" id="{33538067-0726-41B0-93FF-357EF00CA62D}"/>
              </a:ext>
            </a:extLst>
          </p:cNvPr>
          <p:cNvSpPr txBox="1">
            <a:spLocks noChangeArrowheads="1"/>
          </p:cNvSpPr>
          <p:nvPr/>
        </p:nvSpPr>
        <p:spPr bwMode="auto">
          <a:xfrm>
            <a:off x="8065437" y="2684785"/>
            <a:ext cx="628698"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b="1" dirty="0"/>
              <a:t>NVG</a:t>
            </a:r>
          </a:p>
        </p:txBody>
      </p:sp>
      <p:sp>
        <p:nvSpPr>
          <p:cNvPr id="70" name="Text Box 21">
            <a:extLst>
              <a:ext uri="{FF2B5EF4-FFF2-40B4-BE49-F238E27FC236}">
                <a16:creationId xmlns:a16="http://schemas.microsoft.com/office/drawing/2014/main" id="{86C32650-BE1F-4CC3-8DB5-0C136D877E6F}"/>
              </a:ext>
            </a:extLst>
          </p:cNvPr>
          <p:cNvSpPr txBox="1">
            <a:spLocks noChangeArrowheads="1"/>
          </p:cNvSpPr>
          <p:nvPr/>
        </p:nvSpPr>
        <p:spPr bwMode="auto">
          <a:xfrm>
            <a:off x="8070534" y="3048000"/>
            <a:ext cx="526106"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a:solidFill>
                  <a:schemeClr val="bg1">
                    <a:lumMod val="75000"/>
                  </a:schemeClr>
                </a:solidFill>
              </a:rPr>
              <a:t>ICE</a:t>
            </a:r>
          </a:p>
        </p:txBody>
      </p:sp>
      <p:sp>
        <p:nvSpPr>
          <p:cNvPr id="75" name="Text Box 45">
            <a:extLst>
              <a:ext uri="{FF2B5EF4-FFF2-40B4-BE49-F238E27FC236}">
                <a16:creationId xmlns:a16="http://schemas.microsoft.com/office/drawing/2014/main" id="{2B6EDA2D-8F55-4DFD-A225-8C03CE6FC7F3}"/>
              </a:ext>
            </a:extLst>
          </p:cNvPr>
          <p:cNvSpPr txBox="1">
            <a:spLocks noChangeArrowheads="1"/>
          </p:cNvSpPr>
          <p:nvPr/>
        </p:nvSpPr>
        <p:spPr bwMode="auto">
          <a:xfrm>
            <a:off x="8073162" y="3810000"/>
            <a:ext cx="1070837" cy="74635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ts val="1700"/>
              </a:lnSpc>
              <a:spcBef>
                <a:spcPct val="0"/>
              </a:spcBef>
              <a:buClrTx/>
              <a:buSzTx/>
              <a:buFontTx/>
              <a:buNone/>
            </a:pPr>
            <a:r>
              <a:rPr lang="en-US" altLang="en-US" sz="1600" dirty="0">
                <a:solidFill>
                  <a:schemeClr val="bg1">
                    <a:lumMod val="75000"/>
                  </a:schemeClr>
                </a:solidFill>
              </a:rPr>
              <a:t>Epithelial/ fibrous ingrowth</a:t>
            </a:r>
          </a:p>
        </p:txBody>
      </p:sp>
      <p:cxnSp>
        <p:nvCxnSpPr>
          <p:cNvPr id="77" name="Straight Connector 76">
            <a:extLst>
              <a:ext uri="{FF2B5EF4-FFF2-40B4-BE49-F238E27FC236}">
                <a16:creationId xmlns:a16="http://schemas.microsoft.com/office/drawing/2014/main" id="{FC090BD7-F2E1-4464-B57B-9CBE5874C89B}"/>
              </a:ext>
            </a:extLst>
          </p:cNvPr>
          <p:cNvCxnSpPr>
            <a:cxnSpLocks/>
          </p:cNvCxnSpPr>
          <p:nvPr/>
        </p:nvCxnSpPr>
        <p:spPr>
          <a:xfrm>
            <a:off x="7873969" y="2674448"/>
            <a:ext cx="7724" cy="128795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8" name="Straight Connector 77">
            <a:extLst>
              <a:ext uri="{FF2B5EF4-FFF2-40B4-BE49-F238E27FC236}">
                <a16:creationId xmlns:a16="http://schemas.microsoft.com/office/drawing/2014/main" id="{B1922ED5-C3D8-43D8-A00D-1D6BC9201DBA}"/>
              </a:ext>
            </a:extLst>
          </p:cNvPr>
          <p:cNvCxnSpPr/>
          <p:nvPr/>
        </p:nvCxnSpPr>
        <p:spPr>
          <a:xfrm flipH="1">
            <a:off x="7873968" y="2840262"/>
            <a:ext cx="24447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9" name="Straight Connector 78">
            <a:extLst>
              <a:ext uri="{FF2B5EF4-FFF2-40B4-BE49-F238E27FC236}">
                <a16:creationId xmlns:a16="http://schemas.microsoft.com/office/drawing/2014/main" id="{77019ED2-6D69-4A60-9D19-D4DB786EA3A0}"/>
              </a:ext>
            </a:extLst>
          </p:cNvPr>
          <p:cNvCxnSpPr/>
          <p:nvPr/>
        </p:nvCxnSpPr>
        <p:spPr>
          <a:xfrm flipH="1">
            <a:off x="7873968" y="3213518"/>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1" name="Straight Connector 80">
            <a:extLst>
              <a:ext uri="{FF2B5EF4-FFF2-40B4-BE49-F238E27FC236}">
                <a16:creationId xmlns:a16="http://schemas.microsoft.com/office/drawing/2014/main" id="{9796A12F-4125-4C05-8EE8-A388740C580D}"/>
              </a:ext>
            </a:extLst>
          </p:cNvPr>
          <p:cNvCxnSpPr/>
          <p:nvPr/>
        </p:nvCxnSpPr>
        <p:spPr>
          <a:xfrm flipH="1">
            <a:off x="7877837" y="3581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3" name="Straight Connector 82">
            <a:extLst>
              <a:ext uri="{FF2B5EF4-FFF2-40B4-BE49-F238E27FC236}">
                <a16:creationId xmlns:a16="http://schemas.microsoft.com/office/drawing/2014/main" id="{7FDC5F4B-9BF0-42AD-B8BB-2F2399BCF1E2}"/>
              </a:ext>
            </a:extLst>
          </p:cNvPr>
          <p:cNvCxnSpPr/>
          <p:nvPr/>
        </p:nvCxnSpPr>
        <p:spPr>
          <a:xfrm flipH="1">
            <a:off x="7881693" y="3962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93" name="Text Box 42">
            <a:extLst>
              <a:ext uri="{FF2B5EF4-FFF2-40B4-BE49-F238E27FC236}">
                <a16:creationId xmlns:a16="http://schemas.microsoft.com/office/drawing/2014/main" id="{53BAB77F-E061-4834-9068-34BDF78AD071}"/>
              </a:ext>
            </a:extLst>
          </p:cNvPr>
          <p:cNvSpPr txBox="1">
            <a:spLocks noChangeArrowheads="1"/>
          </p:cNvSpPr>
          <p:nvPr/>
        </p:nvSpPr>
        <p:spPr bwMode="auto">
          <a:xfrm>
            <a:off x="8111387" y="3429000"/>
            <a:ext cx="856196"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Flat AC</a:t>
            </a:r>
          </a:p>
        </p:txBody>
      </p:sp>
      <p:sp>
        <p:nvSpPr>
          <p:cNvPr id="100" name="Text Box 23">
            <a:extLst>
              <a:ext uri="{FF2B5EF4-FFF2-40B4-BE49-F238E27FC236}">
                <a16:creationId xmlns:a16="http://schemas.microsoft.com/office/drawing/2014/main" id="{D8F2FCFF-2984-4836-B000-9C5601A8EAAA}"/>
              </a:ext>
            </a:extLst>
          </p:cNvPr>
          <p:cNvSpPr txBox="1">
            <a:spLocks noChangeArrowheads="1"/>
          </p:cNvSpPr>
          <p:nvPr/>
        </p:nvSpPr>
        <p:spPr bwMode="auto">
          <a:xfrm>
            <a:off x="5530369" y="2667000"/>
            <a:ext cx="2143536"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Aqueous misdirection</a:t>
            </a:r>
          </a:p>
        </p:txBody>
      </p:sp>
      <p:cxnSp>
        <p:nvCxnSpPr>
          <p:cNvPr id="104" name="Straight Connector 103">
            <a:extLst>
              <a:ext uri="{FF2B5EF4-FFF2-40B4-BE49-F238E27FC236}">
                <a16:creationId xmlns:a16="http://schemas.microsoft.com/office/drawing/2014/main" id="{49D87D4A-E317-4446-9B95-5184CB3968F3}"/>
              </a:ext>
            </a:extLst>
          </p:cNvPr>
          <p:cNvCxnSpPr>
            <a:cxnSpLocks/>
          </p:cNvCxnSpPr>
          <p:nvPr/>
        </p:nvCxnSpPr>
        <p:spPr>
          <a:xfrm flipH="1">
            <a:off x="5316229" y="2667000"/>
            <a:ext cx="7397" cy="25314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5" name="Straight Connector 104">
            <a:extLst>
              <a:ext uri="{FF2B5EF4-FFF2-40B4-BE49-F238E27FC236}">
                <a16:creationId xmlns:a16="http://schemas.microsoft.com/office/drawing/2014/main" id="{F40B6D71-75A8-4A88-864D-00D14C2F710D}"/>
              </a:ext>
            </a:extLst>
          </p:cNvPr>
          <p:cNvCxnSpPr/>
          <p:nvPr/>
        </p:nvCxnSpPr>
        <p:spPr>
          <a:xfrm flipH="1">
            <a:off x="5323624" y="2832814"/>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6" name="Straight Connector 105">
            <a:extLst>
              <a:ext uri="{FF2B5EF4-FFF2-40B4-BE49-F238E27FC236}">
                <a16:creationId xmlns:a16="http://schemas.microsoft.com/office/drawing/2014/main" id="{010BF7B2-AA07-4DCF-822D-E2DB5CC0BF59}"/>
              </a:ext>
            </a:extLst>
          </p:cNvPr>
          <p:cNvCxnSpPr/>
          <p:nvPr/>
        </p:nvCxnSpPr>
        <p:spPr>
          <a:xfrm flipH="1">
            <a:off x="5323624" y="3360065"/>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a:extLst>
              <a:ext uri="{FF2B5EF4-FFF2-40B4-BE49-F238E27FC236}">
                <a16:creationId xmlns:a16="http://schemas.microsoft.com/office/drawing/2014/main" id="{BAC8035C-3999-4C31-93CD-6C0D2ADEB73B}"/>
              </a:ext>
            </a:extLst>
          </p:cNvPr>
          <p:cNvCxnSpPr/>
          <p:nvPr/>
        </p:nvCxnSpPr>
        <p:spPr>
          <a:xfrm flipH="1">
            <a:off x="5323536" y="3786938"/>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8" name="Straight Connector 107">
            <a:extLst>
              <a:ext uri="{FF2B5EF4-FFF2-40B4-BE49-F238E27FC236}">
                <a16:creationId xmlns:a16="http://schemas.microsoft.com/office/drawing/2014/main" id="{DB64CAEE-69B4-426A-8A5B-D1269DBF0F66}"/>
              </a:ext>
            </a:extLst>
          </p:cNvPr>
          <p:cNvCxnSpPr/>
          <p:nvPr/>
        </p:nvCxnSpPr>
        <p:spPr>
          <a:xfrm flipH="1">
            <a:off x="5327493" y="4249152"/>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12" name="Straight Connector 111">
            <a:extLst>
              <a:ext uri="{FF2B5EF4-FFF2-40B4-BE49-F238E27FC236}">
                <a16:creationId xmlns:a16="http://schemas.microsoft.com/office/drawing/2014/main" id="{99A16C30-4BE4-48E5-8B65-0C5F3039B8DC}"/>
              </a:ext>
            </a:extLst>
          </p:cNvPr>
          <p:cNvCxnSpPr/>
          <p:nvPr/>
        </p:nvCxnSpPr>
        <p:spPr>
          <a:xfrm flipH="1">
            <a:off x="5333455" y="51816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13" name="Text Box 42">
            <a:extLst>
              <a:ext uri="{FF2B5EF4-FFF2-40B4-BE49-F238E27FC236}">
                <a16:creationId xmlns:a16="http://schemas.microsoft.com/office/drawing/2014/main" id="{056DFFD9-3CA2-42E7-90FE-4F14522E3504}"/>
              </a:ext>
            </a:extLst>
          </p:cNvPr>
          <p:cNvSpPr txBox="1">
            <a:spLocks noChangeArrowheads="1"/>
          </p:cNvSpPr>
          <p:nvPr/>
        </p:nvSpPr>
        <p:spPr bwMode="auto">
          <a:xfrm>
            <a:off x="5533954" y="3623846"/>
            <a:ext cx="1563248"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Retinal surgery</a:t>
            </a:r>
          </a:p>
        </p:txBody>
      </p:sp>
      <p:sp>
        <p:nvSpPr>
          <p:cNvPr id="118" name="Text Box 47">
            <a:extLst>
              <a:ext uri="{FF2B5EF4-FFF2-40B4-BE49-F238E27FC236}">
                <a16:creationId xmlns:a16="http://schemas.microsoft.com/office/drawing/2014/main" id="{3F59D898-ECAD-49F0-9425-2A1BC8DDA7B5}"/>
              </a:ext>
            </a:extLst>
          </p:cNvPr>
          <p:cNvSpPr txBox="1">
            <a:spLocks noChangeArrowheads="1"/>
          </p:cNvSpPr>
          <p:nvPr/>
        </p:nvSpPr>
        <p:spPr bwMode="auto">
          <a:xfrm>
            <a:off x="5523688" y="4538246"/>
            <a:ext cx="1414170"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Drug-induced</a:t>
            </a:r>
          </a:p>
        </p:txBody>
      </p:sp>
      <p:sp>
        <p:nvSpPr>
          <p:cNvPr id="16" name="TextBox 15">
            <a:extLst>
              <a:ext uri="{FF2B5EF4-FFF2-40B4-BE49-F238E27FC236}">
                <a16:creationId xmlns:a16="http://schemas.microsoft.com/office/drawing/2014/main" id="{984E008D-FBBA-42B4-940E-EA26772E0161}"/>
              </a:ext>
            </a:extLst>
          </p:cNvPr>
          <p:cNvSpPr txBox="1"/>
          <p:nvPr/>
        </p:nvSpPr>
        <p:spPr>
          <a:xfrm>
            <a:off x="6230528" y="5257800"/>
            <a:ext cx="1326004" cy="369332"/>
          </a:xfrm>
          <a:prstGeom prst="rect">
            <a:avLst/>
          </a:prstGeom>
          <a:noFill/>
        </p:spPr>
        <p:txBody>
          <a:bodyPr wrap="none" rtlCol="0">
            <a:spAutoFit/>
          </a:bodyPr>
          <a:lstStyle/>
          <a:p>
            <a:pPr algn="ctr"/>
            <a:r>
              <a:rPr lang="en-US" dirty="0">
                <a:solidFill>
                  <a:schemeClr val="bg1">
                    <a:lumMod val="75000"/>
                  </a:schemeClr>
                </a:solidFill>
              </a:rPr>
              <a:t>Both/Either</a:t>
            </a:r>
          </a:p>
        </p:txBody>
      </p:sp>
      <p:cxnSp>
        <p:nvCxnSpPr>
          <p:cNvPr id="125" name="Straight Connector 124">
            <a:extLst>
              <a:ext uri="{FF2B5EF4-FFF2-40B4-BE49-F238E27FC236}">
                <a16:creationId xmlns:a16="http://schemas.microsoft.com/office/drawing/2014/main" id="{01138141-D318-4ED7-A7FE-D8F2155CE890}"/>
              </a:ext>
            </a:extLst>
          </p:cNvPr>
          <p:cNvCxnSpPr/>
          <p:nvPr/>
        </p:nvCxnSpPr>
        <p:spPr>
          <a:xfrm flipH="1">
            <a:off x="5334000" y="4724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52" name="Text Box 47">
            <a:extLst>
              <a:ext uri="{FF2B5EF4-FFF2-40B4-BE49-F238E27FC236}">
                <a16:creationId xmlns:a16="http://schemas.microsoft.com/office/drawing/2014/main" id="{E3578916-9804-473C-8F06-D4FA0BCEDFD0}"/>
              </a:ext>
            </a:extLst>
          </p:cNvPr>
          <p:cNvSpPr txBox="1">
            <a:spLocks noChangeArrowheads="1"/>
          </p:cNvSpPr>
          <p:nvPr/>
        </p:nvSpPr>
        <p:spPr bwMode="auto">
          <a:xfrm>
            <a:off x="5543446" y="4055146"/>
            <a:ext cx="1619354"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err="1">
                <a:solidFill>
                  <a:schemeClr val="bg1">
                    <a:lumMod val="75000"/>
                  </a:schemeClr>
                </a:solidFill>
              </a:rPr>
              <a:t>Nanophthalmos</a:t>
            </a:r>
            <a:endParaRPr lang="en-US" altLang="en-US" sz="1600" dirty="0">
              <a:solidFill>
                <a:schemeClr val="bg1">
                  <a:lumMod val="75000"/>
                </a:schemeClr>
              </a:solidFill>
            </a:endParaRPr>
          </a:p>
        </p:txBody>
      </p:sp>
      <p:sp>
        <p:nvSpPr>
          <p:cNvPr id="53" name="Text Box 45">
            <a:extLst>
              <a:ext uri="{FF2B5EF4-FFF2-40B4-BE49-F238E27FC236}">
                <a16:creationId xmlns:a16="http://schemas.microsoft.com/office/drawing/2014/main" id="{57D1A14F-68FE-47D2-983C-1A879D66A9DC}"/>
              </a:ext>
            </a:extLst>
          </p:cNvPr>
          <p:cNvSpPr txBox="1">
            <a:spLocks noChangeArrowheads="1"/>
          </p:cNvSpPr>
          <p:nvPr/>
        </p:nvSpPr>
        <p:spPr bwMode="auto">
          <a:xfrm>
            <a:off x="5523688" y="5013493"/>
            <a:ext cx="582211"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PFV</a:t>
            </a:r>
          </a:p>
        </p:txBody>
      </p:sp>
      <p:sp>
        <p:nvSpPr>
          <p:cNvPr id="54" name="Text Box 42">
            <a:extLst>
              <a:ext uri="{FF2B5EF4-FFF2-40B4-BE49-F238E27FC236}">
                <a16:creationId xmlns:a16="http://schemas.microsoft.com/office/drawing/2014/main" id="{E1E37D2C-2C52-446B-843B-01E64990D3EC}"/>
              </a:ext>
            </a:extLst>
          </p:cNvPr>
          <p:cNvSpPr txBox="1">
            <a:spLocks noChangeArrowheads="1"/>
          </p:cNvSpPr>
          <p:nvPr/>
        </p:nvSpPr>
        <p:spPr bwMode="auto">
          <a:xfrm>
            <a:off x="5551406" y="3192546"/>
            <a:ext cx="2276072"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ERD/choroidal effusion</a:t>
            </a:r>
          </a:p>
        </p:txBody>
      </p:sp>
      <p:sp>
        <p:nvSpPr>
          <p:cNvPr id="3" name="Oval 2">
            <a:extLst>
              <a:ext uri="{FF2B5EF4-FFF2-40B4-BE49-F238E27FC236}">
                <a16:creationId xmlns:a16="http://schemas.microsoft.com/office/drawing/2014/main" id="{7D027388-F860-4250-9D31-41DB5EB864E5}"/>
              </a:ext>
            </a:extLst>
          </p:cNvPr>
          <p:cNvSpPr/>
          <p:nvPr/>
        </p:nvSpPr>
        <p:spPr>
          <a:xfrm>
            <a:off x="8034589" y="2679833"/>
            <a:ext cx="671979" cy="338554"/>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TextBox 45">
            <a:extLst>
              <a:ext uri="{FF2B5EF4-FFF2-40B4-BE49-F238E27FC236}">
                <a16:creationId xmlns:a16="http://schemas.microsoft.com/office/drawing/2014/main" id="{404AE9CF-785E-4964-AF50-F6F095A7E65B}"/>
              </a:ext>
            </a:extLst>
          </p:cNvPr>
          <p:cNvSpPr txBox="1"/>
          <p:nvPr/>
        </p:nvSpPr>
        <p:spPr>
          <a:xfrm>
            <a:off x="609600" y="1554063"/>
            <a:ext cx="7034674" cy="4770537"/>
          </a:xfrm>
          <a:prstGeom prst="rect">
            <a:avLst/>
          </a:prstGeom>
          <a:solidFill>
            <a:schemeClr val="accent1">
              <a:lumMod val="40000"/>
              <a:lumOff val="60000"/>
            </a:schemeClr>
          </a:solidFill>
        </p:spPr>
        <p:txBody>
          <a:bodyPr wrap="square" rtlCol="0">
            <a:spAutoFit/>
          </a:bodyPr>
          <a:lstStyle/>
          <a:p>
            <a:r>
              <a:rPr lang="en-US" sz="1600" i="1" dirty="0">
                <a:solidFill>
                  <a:srgbClr val="0000FF"/>
                </a:solidFill>
              </a:rPr>
              <a:t>Neovascularization of what structure causes neovascular glaucoma (NVG)?</a:t>
            </a:r>
          </a:p>
          <a:p>
            <a:r>
              <a:rPr lang="en-US" sz="1600" dirty="0">
                <a:solidFill>
                  <a:srgbClr val="0000FF"/>
                </a:solidFill>
              </a:rPr>
              <a:t>Neovascularization of the angle (NVA) </a:t>
            </a:r>
          </a:p>
          <a:p>
            <a:endParaRPr lang="en-US" sz="1600" dirty="0">
              <a:solidFill>
                <a:srgbClr val="0000FF"/>
              </a:solidFill>
            </a:endParaRPr>
          </a:p>
          <a:p>
            <a:r>
              <a:rPr lang="en-US" sz="1600" i="1" dirty="0">
                <a:solidFill>
                  <a:srgbClr val="0000FF"/>
                </a:solidFill>
              </a:rPr>
              <a:t>How does NVA lead to angle-closure glaucoma?</a:t>
            </a:r>
          </a:p>
          <a:p>
            <a:r>
              <a:rPr lang="en-US" sz="1600" dirty="0">
                <a:solidFill>
                  <a:srgbClr val="0000FF"/>
                </a:solidFill>
              </a:rPr>
              <a:t>The NVA vessels don’t ride solo; rather, they are accompanied by contractile elements (</a:t>
            </a:r>
            <a:r>
              <a:rPr lang="en-US" sz="1600" dirty="0" err="1">
                <a:solidFill>
                  <a:srgbClr val="0000FF"/>
                </a:solidFill>
              </a:rPr>
              <a:t>eg</a:t>
            </a:r>
            <a:r>
              <a:rPr lang="en-US" sz="1600" dirty="0">
                <a:solidFill>
                  <a:srgbClr val="0000FF"/>
                </a:solidFill>
              </a:rPr>
              <a:t>, fibroblasts). Along with the neo vessels, these elements will establish a network that crosses from the peripheral iris to the peripheral cornea. </a:t>
            </a:r>
            <a:r>
              <a:rPr lang="en-US" sz="1600" dirty="0"/>
              <a:t>Once established, contractile elements </a:t>
            </a:r>
            <a:r>
              <a:rPr lang="en-US" sz="1600" dirty="0" err="1"/>
              <a:t>gonna</a:t>
            </a:r>
            <a:r>
              <a:rPr lang="en-US" sz="1600" dirty="0"/>
              <a:t> contract, and when they do, they pull the iris up against the angle, rendering it closed. </a:t>
            </a:r>
          </a:p>
          <a:p>
            <a:r>
              <a:rPr lang="en-US" sz="1600" i="1" dirty="0">
                <a:solidFill>
                  <a:srgbClr val="0000FF"/>
                </a:solidFill>
              </a:rPr>
              <a:t> </a:t>
            </a:r>
            <a:endParaRPr lang="en-US" sz="1600" i="1" dirty="0">
              <a:solidFill>
                <a:schemeClr val="accent1">
                  <a:lumMod val="40000"/>
                  <a:lumOff val="60000"/>
                </a:schemeClr>
              </a:solidFill>
            </a:endParaRPr>
          </a:p>
          <a:p>
            <a:r>
              <a:rPr lang="en-US" sz="1600" i="1" dirty="0">
                <a:solidFill>
                  <a:schemeClr val="accent1">
                    <a:lumMod val="40000"/>
                    <a:lumOff val="60000"/>
                  </a:schemeClr>
                </a:solidFill>
              </a:rPr>
              <a:t>What two-word phrase (</a:t>
            </a:r>
            <a:r>
              <a:rPr lang="en-US" sz="1600" b="1" dirty="0">
                <a:solidFill>
                  <a:schemeClr val="accent1">
                    <a:lumMod val="40000"/>
                    <a:lumOff val="60000"/>
                  </a:schemeClr>
                </a:solidFill>
              </a:rPr>
              <a:t>not</a:t>
            </a:r>
            <a:r>
              <a:rPr lang="en-US" sz="1600" i="1" dirty="0">
                <a:solidFill>
                  <a:schemeClr val="accent1">
                    <a:lumMod val="40000"/>
                    <a:lumOff val="60000"/>
                  </a:schemeClr>
                </a:solidFill>
              </a:rPr>
              <a:t> ‘diabetic retinopathy’--think more generally) describes the fundamental cause of most cases of NVG?</a:t>
            </a:r>
          </a:p>
          <a:p>
            <a:r>
              <a:rPr lang="en-US" sz="1600" dirty="0">
                <a:solidFill>
                  <a:schemeClr val="accent1">
                    <a:lumMod val="40000"/>
                    <a:lumOff val="60000"/>
                  </a:schemeClr>
                </a:solidFill>
              </a:rPr>
              <a:t>‘Retinal ischemia’</a:t>
            </a:r>
          </a:p>
          <a:p>
            <a:endParaRPr lang="en-US" sz="1600" dirty="0">
              <a:solidFill>
                <a:schemeClr val="accent1">
                  <a:lumMod val="40000"/>
                  <a:lumOff val="60000"/>
                </a:schemeClr>
              </a:solidFill>
            </a:endParaRPr>
          </a:p>
          <a:p>
            <a:r>
              <a:rPr lang="en-US" sz="1600" i="1" dirty="0">
                <a:solidFill>
                  <a:schemeClr val="accent1">
                    <a:lumMod val="40000"/>
                    <a:lumOff val="60000"/>
                  </a:schemeClr>
                </a:solidFill>
              </a:rPr>
              <a:t>How does retinal ischemia lead to NVI and NVA? </a:t>
            </a:r>
          </a:p>
          <a:p>
            <a:r>
              <a:rPr lang="en-US" sz="1600" dirty="0">
                <a:solidFill>
                  <a:schemeClr val="accent1">
                    <a:lumMod val="40000"/>
                    <a:lumOff val="60000"/>
                  </a:schemeClr>
                </a:solidFill>
              </a:rPr>
              <a:t>In a desperate attempt to acquire the oxygen they’re lacking, the ischemic retinal cells release the signaling molecule  </a:t>
            </a:r>
            <a:r>
              <a:rPr lang="en-US" sz="1600" b="1" dirty="0">
                <a:solidFill>
                  <a:schemeClr val="accent1">
                    <a:lumMod val="40000"/>
                    <a:lumOff val="60000"/>
                  </a:schemeClr>
                </a:solidFill>
              </a:rPr>
              <a:t>VEGF</a:t>
            </a:r>
            <a:r>
              <a:rPr lang="en-US" sz="1600" dirty="0">
                <a:solidFill>
                  <a:schemeClr val="accent1">
                    <a:lumMod val="40000"/>
                    <a:lumOff val="60000"/>
                  </a:schemeClr>
                </a:solidFill>
              </a:rPr>
              <a:t> , a potent inducer of new blood vessel formation. This VEGF diffuses from the vitreous cavity into the anterior segment, where it induces the NVI/NVA process.</a:t>
            </a:r>
          </a:p>
        </p:txBody>
      </p:sp>
      <p:sp>
        <p:nvSpPr>
          <p:cNvPr id="4" name="TextBox 3">
            <a:extLst>
              <a:ext uri="{FF2B5EF4-FFF2-40B4-BE49-F238E27FC236}">
                <a16:creationId xmlns:a16="http://schemas.microsoft.com/office/drawing/2014/main" id="{BF5F67E6-D146-4C83-A5A7-67CE3C7A466A}"/>
              </a:ext>
            </a:extLst>
          </p:cNvPr>
          <p:cNvSpPr txBox="1"/>
          <p:nvPr/>
        </p:nvSpPr>
        <p:spPr>
          <a:xfrm>
            <a:off x="2570705" y="4026028"/>
            <a:ext cx="2646878" cy="276999"/>
          </a:xfrm>
          <a:prstGeom prst="rect">
            <a:avLst/>
          </a:prstGeom>
          <a:noFill/>
        </p:spPr>
        <p:txBody>
          <a:bodyPr wrap="none" rtlCol="0">
            <a:spAutoFit/>
          </a:bodyPr>
          <a:lstStyle/>
          <a:p>
            <a:r>
              <a:rPr lang="en-US" sz="1200" i="1" dirty="0"/>
              <a:t>(No question—proceed when ready)</a:t>
            </a:r>
          </a:p>
        </p:txBody>
      </p:sp>
    </p:spTree>
    <p:extLst>
      <p:ext uri="{BB962C8B-B14F-4D97-AF65-F5344CB8AC3E}">
        <p14:creationId xmlns:p14="http://schemas.microsoft.com/office/powerpoint/2010/main" val="3647849686"/>
      </p:ext>
    </p:extLst>
  </p:cSld>
  <p:clrMapOvr>
    <a:masterClrMapping/>
  </p:clrMapOvr>
</p:sld>
</file>

<file path=ppt/slides/slide2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Straight Arrow Connector 12">
            <a:extLst>
              <a:ext uri="{FF2B5EF4-FFF2-40B4-BE49-F238E27FC236}">
                <a16:creationId xmlns:a16="http://schemas.microsoft.com/office/drawing/2014/main" id="{A6DE2085-829C-480C-9216-69D6039C0A37}"/>
              </a:ext>
            </a:extLst>
          </p:cNvPr>
          <p:cNvCxnSpPr>
            <a:cxnSpLocks/>
          </p:cNvCxnSpPr>
          <p:nvPr/>
        </p:nvCxnSpPr>
        <p:spPr>
          <a:xfrm>
            <a:off x="6717173" y="1828800"/>
            <a:ext cx="0" cy="3462754"/>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43014" name="Text Box 6"/>
          <p:cNvSpPr txBox="1">
            <a:spLocks noChangeArrowheads="1"/>
          </p:cNvSpPr>
          <p:nvPr/>
        </p:nvSpPr>
        <p:spPr bwMode="auto">
          <a:xfrm>
            <a:off x="533400" y="2356376"/>
            <a:ext cx="1005403"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Lens-</a:t>
            </a:r>
          </a:p>
          <a:p>
            <a:pPr algn="ctr" eaLnBrk="1" hangingPunct="1">
              <a:lnSpc>
                <a:spcPct val="80000"/>
              </a:lnSpc>
              <a:spcBef>
                <a:spcPct val="0"/>
              </a:spcBef>
              <a:buClrTx/>
              <a:buSzTx/>
              <a:buFontTx/>
              <a:buNone/>
            </a:pPr>
            <a:r>
              <a:rPr lang="en-US" altLang="en-US" sz="1800" dirty="0">
                <a:solidFill>
                  <a:schemeClr val="bg1">
                    <a:lumMod val="75000"/>
                  </a:schemeClr>
                </a:solidFill>
              </a:rPr>
              <a:t>Induced</a:t>
            </a:r>
          </a:p>
        </p:txBody>
      </p:sp>
      <p:sp>
        <p:nvSpPr>
          <p:cNvPr id="43017" name="Text Box 14"/>
          <p:cNvSpPr txBox="1">
            <a:spLocks noChangeArrowheads="1"/>
          </p:cNvSpPr>
          <p:nvPr/>
        </p:nvSpPr>
        <p:spPr bwMode="auto">
          <a:xfrm>
            <a:off x="3026498" y="2365901"/>
            <a:ext cx="1633781"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Aphakic/</a:t>
            </a:r>
          </a:p>
          <a:p>
            <a:pPr algn="ctr" eaLnBrk="1" hangingPunct="1">
              <a:lnSpc>
                <a:spcPct val="80000"/>
              </a:lnSpc>
              <a:spcBef>
                <a:spcPct val="0"/>
              </a:spcBef>
              <a:buClrTx/>
              <a:buSzTx/>
              <a:buFontTx/>
              <a:buNone/>
            </a:pPr>
            <a:r>
              <a:rPr lang="en-US" altLang="en-US" sz="1800" dirty="0" err="1">
                <a:solidFill>
                  <a:schemeClr val="bg1">
                    <a:lumMod val="75000"/>
                  </a:schemeClr>
                </a:solidFill>
              </a:rPr>
              <a:t>Pseudophakic</a:t>
            </a:r>
            <a:endParaRPr lang="en-US" altLang="en-US" sz="1800" dirty="0">
              <a:solidFill>
                <a:schemeClr val="bg1">
                  <a:lumMod val="75000"/>
                </a:schemeClr>
              </a:solidFill>
            </a:endParaRPr>
          </a:p>
        </p:txBody>
      </p:sp>
      <p:sp>
        <p:nvSpPr>
          <p:cNvPr id="43031" name="Text Box 35"/>
          <p:cNvSpPr txBox="1">
            <a:spLocks noChangeArrowheads="1"/>
          </p:cNvSpPr>
          <p:nvPr/>
        </p:nvSpPr>
        <p:spPr bwMode="auto">
          <a:xfrm>
            <a:off x="1190847" y="1295400"/>
            <a:ext cx="2473754"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solidFill>
                  <a:schemeClr val="bg1">
                    <a:lumMod val="75000"/>
                  </a:schemeClr>
                </a:solidFill>
              </a:rPr>
              <a:t>w/ Pupillary Block</a:t>
            </a:r>
          </a:p>
        </p:txBody>
      </p:sp>
      <p:sp>
        <p:nvSpPr>
          <p:cNvPr id="43032" name="Text Box 36"/>
          <p:cNvSpPr txBox="1">
            <a:spLocks noChangeArrowheads="1"/>
          </p:cNvSpPr>
          <p:nvPr/>
        </p:nvSpPr>
        <p:spPr bwMode="auto">
          <a:xfrm>
            <a:off x="5181600" y="1295400"/>
            <a:ext cx="2630848"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t>w/o Pupillary Block</a:t>
            </a:r>
          </a:p>
        </p:txBody>
      </p:sp>
      <p:sp>
        <p:nvSpPr>
          <p:cNvPr id="49" name="Rectangle 2">
            <a:extLst>
              <a:ext uri="{FF2B5EF4-FFF2-40B4-BE49-F238E27FC236}">
                <a16:creationId xmlns:a16="http://schemas.microsoft.com/office/drawing/2014/main" id="{240EE5BF-F7D2-4FC8-A5DD-F6B5423153C6}"/>
              </a:ext>
            </a:extLst>
          </p:cNvPr>
          <p:cNvSpPr>
            <a:spLocks noGrp="1" noChangeArrowheads="1"/>
          </p:cNvSpPr>
          <p:nvPr>
            <p:ph type="title"/>
          </p:nvPr>
        </p:nvSpPr>
        <p:spPr>
          <a:xfrm>
            <a:off x="457200" y="304800"/>
            <a:ext cx="7543800" cy="563562"/>
          </a:xfrm>
        </p:spPr>
        <p:txBody>
          <a:bodyPr/>
          <a:lstStyle/>
          <a:p>
            <a:pPr eaLnBrk="1" hangingPunct="1"/>
            <a:r>
              <a:rPr lang="en-US" altLang="en-US" sz="3500" dirty="0"/>
              <a:t>Q</a:t>
            </a:r>
          </a:p>
        </p:txBody>
      </p:sp>
      <p:sp>
        <p:nvSpPr>
          <p:cNvPr id="50" name="TextBox 49">
            <a:extLst>
              <a:ext uri="{FF2B5EF4-FFF2-40B4-BE49-F238E27FC236}">
                <a16:creationId xmlns:a16="http://schemas.microsoft.com/office/drawing/2014/main" id="{CF426230-46C8-405C-9015-99EF57762A2E}"/>
              </a:ext>
            </a:extLst>
          </p:cNvPr>
          <p:cNvSpPr txBox="1"/>
          <p:nvPr/>
        </p:nvSpPr>
        <p:spPr>
          <a:xfrm>
            <a:off x="2259496" y="189094"/>
            <a:ext cx="4607480" cy="400110"/>
          </a:xfrm>
          <a:prstGeom prst="rect">
            <a:avLst/>
          </a:prstGeom>
          <a:solidFill>
            <a:schemeClr val="accent1">
              <a:lumMod val="60000"/>
              <a:lumOff val="40000"/>
            </a:schemeClr>
          </a:solidFill>
        </p:spPr>
        <p:txBody>
          <a:bodyPr wrap="none" rtlCol="0">
            <a:spAutoFit/>
          </a:bodyPr>
          <a:lstStyle/>
          <a:p>
            <a:pPr algn="ctr"/>
            <a:r>
              <a:rPr lang="en-US" sz="2000" b="1" dirty="0"/>
              <a:t>Secondary Angle Closure Glaucoma</a:t>
            </a:r>
          </a:p>
        </p:txBody>
      </p:sp>
      <p:sp>
        <p:nvSpPr>
          <p:cNvPr id="2" name="TextBox 1">
            <a:extLst>
              <a:ext uri="{FF2B5EF4-FFF2-40B4-BE49-F238E27FC236}">
                <a16:creationId xmlns:a16="http://schemas.microsoft.com/office/drawing/2014/main" id="{A7E30BEC-923B-4C9A-A856-BDD0D882F6B8}"/>
              </a:ext>
            </a:extLst>
          </p:cNvPr>
          <p:cNvSpPr txBox="1"/>
          <p:nvPr/>
        </p:nvSpPr>
        <p:spPr>
          <a:xfrm>
            <a:off x="887305" y="2844119"/>
            <a:ext cx="1494320" cy="338554"/>
          </a:xfrm>
          <a:prstGeom prst="rect">
            <a:avLst/>
          </a:prstGeom>
          <a:noFill/>
        </p:spPr>
        <p:txBody>
          <a:bodyPr wrap="none" rtlCol="0">
            <a:spAutoFit/>
          </a:bodyPr>
          <a:lstStyle/>
          <a:p>
            <a:r>
              <a:rPr lang="en-US" sz="1600" dirty="0" err="1">
                <a:solidFill>
                  <a:schemeClr val="bg1">
                    <a:lumMod val="75000"/>
                  </a:schemeClr>
                </a:solidFill>
              </a:rPr>
              <a:t>Phacomorphic</a:t>
            </a:r>
            <a:endParaRPr lang="en-US" sz="1600" dirty="0">
              <a:solidFill>
                <a:schemeClr val="bg1">
                  <a:lumMod val="75000"/>
                </a:schemeClr>
              </a:solidFill>
            </a:endParaRPr>
          </a:p>
        </p:txBody>
      </p:sp>
      <p:sp>
        <p:nvSpPr>
          <p:cNvPr id="51" name="TextBox 50">
            <a:extLst>
              <a:ext uri="{FF2B5EF4-FFF2-40B4-BE49-F238E27FC236}">
                <a16:creationId xmlns:a16="http://schemas.microsoft.com/office/drawing/2014/main" id="{156069D4-340B-4160-A336-EBF73557CEE0}"/>
              </a:ext>
            </a:extLst>
          </p:cNvPr>
          <p:cNvSpPr txBox="1"/>
          <p:nvPr/>
        </p:nvSpPr>
        <p:spPr>
          <a:xfrm>
            <a:off x="884725" y="3175578"/>
            <a:ext cx="1402948" cy="338554"/>
          </a:xfrm>
          <a:prstGeom prst="rect">
            <a:avLst/>
          </a:prstGeom>
          <a:noFill/>
        </p:spPr>
        <p:txBody>
          <a:bodyPr wrap="none" rtlCol="0">
            <a:spAutoFit/>
          </a:bodyPr>
          <a:lstStyle/>
          <a:p>
            <a:r>
              <a:rPr lang="en-US" sz="1600" dirty="0">
                <a:solidFill>
                  <a:schemeClr val="bg1">
                    <a:lumMod val="75000"/>
                  </a:schemeClr>
                </a:solidFill>
              </a:rPr>
              <a:t>Ectopia </a:t>
            </a:r>
            <a:r>
              <a:rPr lang="en-US" sz="1600" dirty="0" err="1">
                <a:solidFill>
                  <a:schemeClr val="bg1">
                    <a:lumMod val="75000"/>
                  </a:schemeClr>
                </a:solidFill>
              </a:rPr>
              <a:t>lentis</a:t>
            </a:r>
            <a:endParaRPr lang="en-US" sz="1600" dirty="0">
              <a:solidFill>
                <a:schemeClr val="bg1">
                  <a:lumMod val="75000"/>
                </a:schemeClr>
              </a:solidFill>
            </a:endParaRPr>
          </a:p>
        </p:txBody>
      </p:sp>
      <p:cxnSp>
        <p:nvCxnSpPr>
          <p:cNvPr id="71" name="Straight Connector 70">
            <a:extLst>
              <a:ext uri="{FF2B5EF4-FFF2-40B4-BE49-F238E27FC236}">
                <a16:creationId xmlns:a16="http://schemas.microsoft.com/office/drawing/2014/main" id="{C104938D-BA8D-4E39-9D5F-9EE2012F2F3C}"/>
              </a:ext>
            </a:extLst>
          </p:cNvPr>
          <p:cNvCxnSpPr>
            <a:cxnSpLocks/>
          </p:cNvCxnSpPr>
          <p:nvPr/>
        </p:nvCxnSpPr>
        <p:spPr>
          <a:xfrm flipH="1">
            <a:off x="762665" y="3023488"/>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2A7E4E40-472F-4E50-8A7A-45C10FDD7171}"/>
              </a:ext>
            </a:extLst>
          </p:cNvPr>
          <p:cNvCxnSpPr>
            <a:cxnSpLocks/>
          </p:cNvCxnSpPr>
          <p:nvPr/>
        </p:nvCxnSpPr>
        <p:spPr>
          <a:xfrm flipH="1">
            <a:off x="762665" y="3347853"/>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C3924889-45B9-4383-9C9E-48F0A9C27AD8}"/>
              </a:ext>
            </a:extLst>
          </p:cNvPr>
          <p:cNvCxnSpPr>
            <a:cxnSpLocks/>
          </p:cNvCxnSpPr>
          <p:nvPr/>
        </p:nvCxnSpPr>
        <p:spPr>
          <a:xfrm flipH="1">
            <a:off x="748719" y="2838976"/>
            <a:ext cx="13947" cy="5088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 name="Straight Arrow Connector 5">
            <a:extLst>
              <a:ext uri="{FF2B5EF4-FFF2-40B4-BE49-F238E27FC236}">
                <a16:creationId xmlns:a16="http://schemas.microsoft.com/office/drawing/2014/main" id="{A3439F0C-5143-461F-8F3C-2E830785DEFC}"/>
              </a:ext>
            </a:extLst>
          </p:cNvPr>
          <p:cNvCxnSpPr>
            <a:stCxn id="50" idx="2"/>
          </p:cNvCxnSpPr>
          <p:nvPr/>
        </p:nvCxnSpPr>
        <p:spPr>
          <a:xfrm flipH="1">
            <a:off x="2971800" y="589204"/>
            <a:ext cx="1591436" cy="706196"/>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0" name="Straight Arrow Connector 9">
            <a:extLst>
              <a:ext uri="{FF2B5EF4-FFF2-40B4-BE49-F238E27FC236}">
                <a16:creationId xmlns:a16="http://schemas.microsoft.com/office/drawing/2014/main" id="{84DC796E-F6ED-4FBB-82D2-A260F480BF8A}"/>
              </a:ext>
            </a:extLst>
          </p:cNvPr>
          <p:cNvCxnSpPr>
            <a:cxnSpLocks/>
          </p:cNvCxnSpPr>
          <p:nvPr/>
        </p:nvCxnSpPr>
        <p:spPr>
          <a:xfrm>
            <a:off x="4572000" y="589204"/>
            <a:ext cx="1600200" cy="706196"/>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6" name="Straight Arrow Connector 25">
            <a:extLst>
              <a:ext uri="{FF2B5EF4-FFF2-40B4-BE49-F238E27FC236}">
                <a16:creationId xmlns:a16="http://schemas.microsoft.com/office/drawing/2014/main" id="{B70E0124-9B84-41A5-8D84-A66B7838A706}"/>
              </a:ext>
            </a:extLst>
          </p:cNvPr>
          <p:cNvCxnSpPr>
            <a:cxnSpLocks/>
          </p:cNvCxnSpPr>
          <p:nvPr/>
        </p:nvCxnSpPr>
        <p:spPr>
          <a:xfrm flipH="1">
            <a:off x="1159539" y="1828800"/>
            <a:ext cx="1290435" cy="478059"/>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28" name="Straight Arrow Connector 27">
            <a:extLst>
              <a:ext uri="{FF2B5EF4-FFF2-40B4-BE49-F238E27FC236}">
                <a16:creationId xmlns:a16="http://schemas.microsoft.com/office/drawing/2014/main" id="{567A4249-5C59-4416-8A8E-1C35913900AB}"/>
              </a:ext>
            </a:extLst>
          </p:cNvPr>
          <p:cNvCxnSpPr>
            <a:cxnSpLocks/>
          </p:cNvCxnSpPr>
          <p:nvPr/>
        </p:nvCxnSpPr>
        <p:spPr>
          <a:xfrm>
            <a:off x="2449973" y="1832208"/>
            <a:ext cx="1268784"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56" name="Text Box 6">
            <a:extLst>
              <a:ext uri="{FF2B5EF4-FFF2-40B4-BE49-F238E27FC236}">
                <a16:creationId xmlns:a16="http://schemas.microsoft.com/office/drawing/2014/main" id="{557983BD-9D64-49B9-A366-A08663B0451F}"/>
              </a:ext>
            </a:extLst>
          </p:cNvPr>
          <p:cNvSpPr txBox="1">
            <a:spLocks noChangeArrowheads="1"/>
          </p:cNvSpPr>
          <p:nvPr/>
        </p:nvSpPr>
        <p:spPr bwMode="auto">
          <a:xfrm>
            <a:off x="5029200" y="2356376"/>
            <a:ext cx="813043"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r" eaLnBrk="1" hangingPunct="1">
              <a:lnSpc>
                <a:spcPct val="80000"/>
              </a:lnSpc>
              <a:spcBef>
                <a:spcPct val="0"/>
              </a:spcBef>
              <a:buClrTx/>
              <a:buSzTx/>
              <a:buFontTx/>
              <a:buNone/>
            </a:pPr>
            <a:r>
              <a:rPr lang="en-US" altLang="en-US" sz="1800" dirty="0">
                <a:solidFill>
                  <a:schemeClr val="bg1">
                    <a:lumMod val="75000"/>
                  </a:schemeClr>
                </a:solidFill>
              </a:rPr>
              <a:t>‘Push’</a:t>
            </a:r>
          </a:p>
        </p:txBody>
      </p:sp>
      <p:sp>
        <p:nvSpPr>
          <p:cNvPr id="57" name="Text Box 14">
            <a:extLst>
              <a:ext uri="{FF2B5EF4-FFF2-40B4-BE49-F238E27FC236}">
                <a16:creationId xmlns:a16="http://schemas.microsoft.com/office/drawing/2014/main" id="{5DAFA1C1-3A29-4C27-A379-663FDD22E326}"/>
              </a:ext>
            </a:extLst>
          </p:cNvPr>
          <p:cNvSpPr txBox="1">
            <a:spLocks noChangeArrowheads="1"/>
          </p:cNvSpPr>
          <p:nvPr/>
        </p:nvSpPr>
        <p:spPr bwMode="auto">
          <a:xfrm>
            <a:off x="7620000" y="2365901"/>
            <a:ext cx="671979"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t>‘Pull’</a:t>
            </a:r>
          </a:p>
        </p:txBody>
      </p:sp>
      <p:cxnSp>
        <p:nvCxnSpPr>
          <p:cNvPr id="58" name="Straight Arrow Connector 57">
            <a:extLst>
              <a:ext uri="{FF2B5EF4-FFF2-40B4-BE49-F238E27FC236}">
                <a16:creationId xmlns:a16="http://schemas.microsoft.com/office/drawing/2014/main" id="{E874FEE9-46BD-46A3-90A3-DE7CC220FBFF}"/>
              </a:ext>
            </a:extLst>
          </p:cNvPr>
          <p:cNvCxnSpPr>
            <a:cxnSpLocks/>
          </p:cNvCxnSpPr>
          <p:nvPr/>
        </p:nvCxnSpPr>
        <p:spPr>
          <a:xfrm flipH="1">
            <a:off x="5867400" y="1828800"/>
            <a:ext cx="849775"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59" name="Straight Arrow Connector 58">
            <a:extLst>
              <a:ext uri="{FF2B5EF4-FFF2-40B4-BE49-F238E27FC236}">
                <a16:creationId xmlns:a16="http://schemas.microsoft.com/office/drawing/2014/main" id="{C370A4A1-FE96-4E70-B89E-839542A5E241}"/>
              </a:ext>
            </a:extLst>
          </p:cNvPr>
          <p:cNvCxnSpPr>
            <a:cxnSpLocks/>
          </p:cNvCxnSpPr>
          <p:nvPr/>
        </p:nvCxnSpPr>
        <p:spPr>
          <a:xfrm>
            <a:off x="6717173" y="1832208"/>
            <a:ext cx="902827" cy="474047"/>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62" name="Text Box 16">
            <a:extLst>
              <a:ext uri="{FF2B5EF4-FFF2-40B4-BE49-F238E27FC236}">
                <a16:creationId xmlns:a16="http://schemas.microsoft.com/office/drawing/2014/main" id="{33538067-0726-41B0-93FF-357EF00CA62D}"/>
              </a:ext>
            </a:extLst>
          </p:cNvPr>
          <p:cNvSpPr txBox="1">
            <a:spLocks noChangeArrowheads="1"/>
          </p:cNvSpPr>
          <p:nvPr/>
        </p:nvSpPr>
        <p:spPr bwMode="auto">
          <a:xfrm>
            <a:off x="8065437" y="2684785"/>
            <a:ext cx="628698"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b="1" dirty="0"/>
              <a:t>NVG</a:t>
            </a:r>
          </a:p>
        </p:txBody>
      </p:sp>
      <p:sp>
        <p:nvSpPr>
          <p:cNvPr id="70" name="Text Box 21">
            <a:extLst>
              <a:ext uri="{FF2B5EF4-FFF2-40B4-BE49-F238E27FC236}">
                <a16:creationId xmlns:a16="http://schemas.microsoft.com/office/drawing/2014/main" id="{86C32650-BE1F-4CC3-8DB5-0C136D877E6F}"/>
              </a:ext>
            </a:extLst>
          </p:cNvPr>
          <p:cNvSpPr txBox="1">
            <a:spLocks noChangeArrowheads="1"/>
          </p:cNvSpPr>
          <p:nvPr/>
        </p:nvSpPr>
        <p:spPr bwMode="auto">
          <a:xfrm>
            <a:off x="8070534" y="3048000"/>
            <a:ext cx="526106"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a:solidFill>
                  <a:schemeClr val="bg1">
                    <a:lumMod val="75000"/>
                  </a:schemeClr>
                </a:solidFill>
              </a:rPr>
              <a:t>ICE</a:t>
            </a:r>
          </a:p>
        </p:txBody>
      </p:sp>
      <p:sp>
        <p:nvSpPr>
          <p:cNvPr id="75" name="Text Box 45">
            <a:extLst>
              <a:ext uri="{FF2B5EF4-FFF2-40B4-BE49-F238E27FC236}">
                <a16:creationId xmlns:a16="http://schemas.microsoft.com/office/drawing/2014/main" id="{2B6EDA2D-8F55-4DFD-A225-8C03CE6FC7F3}"/>
              </a:ext>
            </a:extLst>
          </p:cNvPr>
          <p:cNvSpPr txBox="1">
            <a:spLocks noChangeArrowheads="1"/>
          </p:cNvSpPr>
          <p:nvPr/>
        </p:nvSpPr>
        <p:spPr bwMode="auto">
          <a:xfrm>
            <a:off x="8073162" y="3810000"/>
            <a:ext cx="1070837" cy="74635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ts val="1700"/>
              </a:lnSpc>
              <a:spcBef>
                <a:spcPct val="0"/>
              </a:spcBef>
              <a:buClrTx/>
              <a:buSzTx/>
              <a:buFontTx/>
              <a:buNone/>
            </a:pPr>
            <a:r>
              <a:rPr lang="en-US" altLang="en-US" sz="1600" dirty="0">
                <a:solidFill>
                  <a:schemeClr val="bg1">
                    <a:lumMod val="75000"/>
                  </a:schemeClr>
                </a:solidFill>
              </a:rPr>
              <a:t>Epithelial/ fibrous ingrowth</a:t>
            </a:r>
          </a:p>
        </p:txBody>
      </p:sp>
      <p:cxnSp>
        <p:nvCxnSpPr>
          <p:cNvPr id="77" name="Straight Connector 76">
            <a:extLst>
              <a:ext uri="{FF2B5EF4-FFF2-40B4-BE49-F238E27FC236}">
                <a16:creationId xmlns:a16="http://schemas.microsoft.com/office/drawing/2014/main" id="{FC090BD7-F2E1-4464-B57B-9CBE5874C89B}"/>
              </a:ext>
            </a:extLst>
          </p:cNvPr>
          <p:cNvCxnSpPr>
            <a:cxnSpLocks/>
          </p:cNvCxnSpPr>
          <p:nvPr/>
        </p:nvCxnSpPr>
        <p:spPr>
          <a:xfrm>
            <a:off x="7873969" y="2674448"/>
            <a:ext cx="7724" cy="128795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8" name="Straight Connector 77">
            <a:extLst>
              <a:ext uri="{FF2B5EF4-FFF2-40B4-BE49-F238E27FC236}">
                <a16:creationId xmlns:a16="http://schemas.microsoft.com/office/drawing/2014/main" id="{B1922ED5-C3D8-43D8-A00D-1D6BC9201DBA}"/>
              </a:ext>
            </a:extLst>
          </p:cNvPr>
          <p:cNvCxnSpPr/>
          <p:nvPr/>
        </p:nvCxnSpPr>
        <p:spPr>
          <a:xfrm flipH="1">
            <a:off x="7873968" y="2840262"/>
            <a:ext cx="24447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9" name="Straight Connector 78">
            <a:extLst>
              <a:ext uri="{FF2B5EF4-FFF2-40B4-BE49-F238E27FC236}">
                <a16:creationId xmlns:a16="http://schemas.microsoft.com/office/drawing/2014/main" id="{77019ED2-6D69-4A60-9D19-D4DB786EA3A0}"/>
              </a:ext>
            </a:extLst>
          </p:cNvPr>
          <p:cNvCxnSpPr/>
          <p:nvPr/>
        </p:nvCxnSpPr>
        <p:spPr>
          <a:xfrm flipH="1">
            <a:off x="7873968" y="3213518"/>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1" name="Straight Connector 80">
            <a:extLst>
              <a:ext uri="{FF2B5EF4-FFF2-40B4-BE49-F238E27FC236}">
                <a16:creationId xmlns:a16="http://schemas.microsoft.com/office/drawing/2014/main" id="{9796A12F-4125-4C05-8EE8-A388740C580D}"/>
              </a:ext>
            </a:extLst>
          </p:cNvPr>
          <p:cNvCxnSpPr/>
          <p:nvPr/>
        </p:nvCxnSpPr>
        <p:spPr>
          <a:xfrm flipH="1">
            <a:off x="7877837" y="3581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3" name="Straight Connector 82">
            <a:extLst>
              <a:ext uri="{FF2B5EF4-FFF2-40B4-BE49-F238E27FC236}">
                <a16:creationId xmlns:a16="http://schemas.microsoft.com/office/drawing/2014/main" id="{7FDC5F4B-9BF0-42AD-B8BB-2F2399BCF1E2}"/>
              </a:ext>
            </a:extLst>
          </p:cNvPr>
          <p:cNvCxnSpPr/>
          <p:nvPr/>
        </p:nvCxnSpPr>
        <p:spPr>
          <a:xfrm flipH="1">
            <a:off x="7881693" y="3962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93" name="Text Box 42">
            <a:extLst>
              <a:ext uri="{FF2B5EF4-FFF2-40B4-BE49-F238E27FC236}">
                <a16:creationId xmlns:a16="http://schemas.microsoft.com/office/drawing/2014/main" id="{53BAB77F-E061-4834-9068-34BDF78AD071}"/>
              </a:ext>
            </a:extLst>
          </p:cNvPr>
          <p:cNvSpPr txBox="1">
            <a:spLocks noChangeArrowheads="1"/>
          </p:cNvSpPr>
          <p:nvPr/>
        </p:nvSpPr>
        <p:spPr bwMode="auto">
          <a:xfrm>
            <a:off x="8111387" y="3429000"/>
            <a:ext cx="856196"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Flat AC</a:t>
            </a:r>
          </a:p>
        </p:txBody>
      </p:sp>
      <p:sp>
        <p:nvSpPr>
          <p:cNvPr id="100" name="Text Box 23">
            <a:extLst>
              <a:ext uri="{FF2B5EF4-FFF2-40B4-BE49-F238E27FC236}">
                <a16:creationId xmlns:a16="http://schemas.microsoft.com/office/drawing/2014/main" id="{D8F2FCFF-2984-4836-B000-9C5601A8EAAA}"/>
              </a:ext>
            </a:extLst>
          </p:cNvPr>
          <p:cNvSpPr txBox="1">
            <a:spLocks noChangeArrowheads="1"/>
          </p:cNvSpPr>
          <p:nvPr/>
        </p:nvSpPr>
        <p:spPr bwMode="auto">
          <a:xfrm>
            <a:off x="5530369" y="2667000"/>
            <a:ext cx="2143536"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Aqueous misdirection</a:t>
            </a:r>
          </a:p>
        </p:txBody>
      </p:sp>
      <p:cxnSp>
        <p:nvCxnSpPr>
          <p:cNvPr id="104" name="Straight Connector 103">
            <a:extLst>
              <a:ext uri="{FF2B5EF4-FFF2-40B4-BE49-F238E27FC236}">
                <a16:creationId xmlns:a16="http://schemas.microsoft.com/office/drawing/2014/main" id="{49D87D4A-E317-4446-9B95-5184CB3968F3}"/>
              </a:ext>
            </a:extLst>
          </p:cNvPr>
          <p:cNvCxnSpPr>
            <a:cxnSpLocks/>
          </p:cNvCxnSpPr>
          <p:nvPr/>
        </p:nvCxnSpPr>
        <p:spPr>
          <a:xfrm flipH="1">
            <a:off x="5316229" y="2667000"/>
            <a:ext cx="7397" cy="25314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5" name="Straight Connector 104">
            <a:extLst>
              <a:ext uri="{FF2B5EF4-FFF2-40B4-BE49-F238E27FC236}">
                <a16:creationId xmlns:a16="http://schemas.microsoft.com/office/drawing/2014/main" id="{F40B6D71-75A8-4A88-864D-00D14C2F710D}"/>
              </a:ext>
            </a:extLst>
          </p:cNvPr>
          <p:cNvCxnSpPr/>
          <p:nvPr/>
        </p:nvCxnSpPr>
        <p:spPr>
          <a:xfrm flipH="1">
            <a:off x="5323624" y="2832814"/>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6" name="Straight Connector 105">
            <a:extLst>
              <a:ext uri="{FF2B5EF4-FFF2-40B4-BE49-F238E27FC236}">
                <a16:creationId xmlns:a16="http://schemas.microsoft.com/office/drawing/2014/main" id="{010BF7B2-AA07-4DCF-822D-E2DB5CC0BF59}"/>
              </a:ext>
            </a:extLst>
          </p:cNvPr>
          <p:cNvCxnSpPr/>
          <p:nvPr/>
        </p:nvCxnSpPr>
        <p:spPr>
          <a:xfrm flipH="1">
            <a:off x="5323624" y="3360065"/>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a:extLst>
              <a:ext uri="{FF2B5EF4-FFF2-40B4-BE49-F238E27FC236}">
                <a16:creationId xmlns:a16="http://schemas.microsoft.com/office/drawing/2014/main" id="{BAC8035C-3999-4C31-93CD-6C0D2ADEB73B}"/>
              </a:ext>
            </a:extLst>
          </p:cNvPr>
          <p:cNvCxnSpPr/>
          <p:nvPr/>
        </p:nvCxnSpPr>
        <p:spPr>
          <a:xfrm flipH="1">
            <a:off x="5323536" y="3786938"/>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8" name="Straight Connector 107">
            <a:extLst>
              <a:ext uri="{FF2B5EF4-FFF2-40B4-BE49-F238E27FC236}">
                <a16:creationId xmlns:a16="http://schemas.microsoft.com/office/drawing/2014/main" id="{DB64CAEE-69B4-426A-8A5B-D1269DBF0F66}"/>
              </a:ext>
            </a:extLst>
          </p:cNvPr>
          <p:cNvCxnSpPr/>
          <p:nvPr/>
        </p:nvCxnSpPr>
        <p:spPr>
          <a:xfrm flipH="1">
            <a:off x="5327493" y="4249152"/>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12" name="Straight Connector 111">
            <a:extLst>
              <a:ext uri="{FF2B5EF4-FFF2-40B4-BE49-F238E27FC236}">
                <a16:creationId xmlns:a16="http://schemas.microsoft.com/office/drawing/2014/main" id="{99A16C30-4BE4-48E5-8B65-0C5F3039B8DC}"/>
              </a:ext>
            </a:extLst>
          </p:cNvPr>
          <p:cNvCxnSpPr/>
          <p:nvPr/>
        </p:nvCxnSpPr>
        <p:spPr>
          <a:xfrm flipH="1">
            <a:off x="5333455" y="51816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13" name="Text Box 42">
            <a:extLst>
              <a:ext uri="{FF2B5EF4-FFF2-40B4-BE49-F238E27FC236}">
                <a16:creationId xmlns:a16="http://schemas.microsoft.com/office/drawing/2014/main" id="{056DFFD9-3CA2-42E7-90FE-4F14522E3504}"/>
              </a:ext>
            </a:extLst>
          </p:cNvPr>
          <p:cNvSpPr txBox="1">
            <a:spLocks noChangeArrowheads="1"/>
          </p:cNvSpPr>
          <p:nvPr/>
        </p:nvSpPr>
        <p:spPr bwMode="auto">
          <a:xfrm>
            <a:off x="5533954" y="3623846"/>
            <a:ext cx="1563248"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Retinal surgery</a:t>
            </a:r>
          </a:p>
        </p:txBody>
      </p:sp>
      <p:sp>
        <p:nvSpPr>
          <p:cNvPr id="118" name="Text Box 47">
            <a:extLst>
              <a:ext uri="{FF2B5EF4-FFF2-40B4-BE49-F238E27FC236}">
                <a16:creationId xmlns:a16="http://schemas.microsoft.com/office/drawing/2014/main" id="{3F59D898-ECAD-49F0-9425-2A1BC8DDA7B5}"/>
              </a:ext>
            </a:extLst>
          </p:cNvPr>
          <p:cNvSpPr txBox="1">
            <a:spLocks noChangeArrowheads="1"/>
          </p:cNvSpPr>
          <p:nvPr/>
        </p:nvSpPr>
        <p:spPr bwMode="auto">
          <a:xfrm>
            <a:off x="5523688" y="4538246"/>
            <a:ext cx="1414170"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Drug-induced</a:t>
            </a:r>
          </a:p>
        </p:txBody>
      </p:sp>
      <p:sp>
        <p:nvSpPr>
          <p:cNvPr id="16" name="TextBox 15">
            <a:extLst>
              <a:ext uri="{FF2B5EF4-FFF2-40B4-BE49-F238E27FC236}">
                <a16:creationId xmlns:a16="http://schemas.microsoft.com/office/drawing/2014/main" id="{984E008D-FBBA-42B4-940E-EA26772E0161}"/>
              </a:ext>
            </a:extLst>
          </p:cNvPr>
          <p:cNvSpPr txBox="1"/>
          <p:nvPr/>
        </p:nvSpPr>
        <p:spPr>
          <a:xfrm>
            <a:off x="6230528" y="5257800"/>
            <a:ext cx="1326004" cy="369332"/>
          </a:xfrm>
          <a:prstGeom prst="rect">
            <a:avLst/>
          </a:prstGeom>
          <a:noFill/>
        </p:spPr>
        <p:txBody>
          <a:bodyPr wrap="none" rtlCol="0">
            <a:spAutoFit/>
          </a:bodyPr>
          <a:lstStyle/>
          <a:p>
            <a:pPr algn="ctr"/>
            <a:r>
              <a:rPr lang="en-US" dirty="0">
                <a:solidFill>
                  <a:schemeClr val="bg1">
                    <a:lumMod val="75000"/>
                  </a:schemeClr>
                </a:solidFill>
              </a:rPr>
              <a:t>Both/Either</a:t>
            </a:r>
          </a:p>
        </p:txBody>
      </p:sp>
      <p:cxnSp>
        <p:nvCxnSpPr>
          <p:cNvPr id="125" name="Straight Connector 124">
            <a:extLst>
              <a:ext uri="{FF2B5EF4-FFF2-40B4-BE49-F238E27FC236}">
                <a16:creationId xmlns:a16="http://schemas.microsoft.com/office/drawing/2014/main" id="{01138141-D318-4ED7-A7FE-D8F2155CE890}"/>
              </a:ext>
            </a:extLst>
          </p:cNvPr>
          <p:cNvCxnSpPr/>
          <p:nvPr/>
        </p:nvCxnSpPr>
        <p:spPr>
          <a:xfrm flipH="1">
            <a:off x="5334000" y="4724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52" name="Text Box 47">
            <a:extLst>
              <a:ext uri="{FF2B5EF4-FFF2-40B4-BE49-F238E27FC236}">
                <a16:creationId xmlns:a16="http://schemas.microsoft.com/office/drawing/2014/main" id="{E3578916-9804-473C-8F06-D4FA0BCEDFD0}"/>
              </a:ext>
            </a:extLst>
          </p:cNvPr>
          <p:cNvSpPr txBox="1">
            <a:spLocks noChangeArrowheads="1"/>
          </p:cNvSpPr>
          <p:nvPr/>
        </p:nvSpPr>
        <p:spPr bwMode="auto">
          <a:xfrm>
            <a:off x="5543446" y="4055146"/>
            <a:ext cx="1619354"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err="1">
                <a:solidFill>
                  <a:schemeClr val="bg1">
                    <a:lumMod val="75000"/>
                  </a:schemeClr>
                </a:solidFill>
              </a:rPr>
              <a:t>Nanophthalmos</a:t>
            </a:r>
            <a:endParaRPr lang="en-US" altLang="en-US" sz="1600" dirty="0">
              <a:solidFill>
                <a:schemeClr val="bg1">
                  <a:lumMod val="75000"/>
                </a:schemeClr>
              </a:solidFill>
            </a:endParaRPr>
          </a:p>
        </p:txBody>
      </p:sp>
      <p:sp>
        <p:nvSpPr>
          <p:cNvPr id="53" name="Text Box 45">
            <a:extLst>
              <a:ext uri="{FF2B5EF4-FFF2-40B4-BE49-F238E27FC236}">
                <a16:creationId xmlns:a16="http://schemas.microsoft.com/office/drawing/2014/main" id="{57D1A14F-68FE-47D2-983C-1A879D66A9DC}"/>
              </a:ext>
            </a:extLst>
          </p:cNvPr>
          <p:cNvSpPr txBox="1">
            <a:spLocks noChangeArrowheads="1"/>
          </p:cNvSpPr>
          <p:nvPr/>
        </p:nvSpPr>
        <p:spPr bwMode="auto">
          <a:xfrm>
            <a:off x="5523688" y="5013493"/>
            <a:ext cx="582211"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PFV</a:t>
            </a:r>
          </a:p>
        </p:txBody>
      </p:sp>
      <p:sp>
        <p:nvSpPr>
          <p:cNvPr id="54" name="Text Box 42">
            <a:extLst>
              <a:ext uri="{FF2B5EF4-FFF2-40B4-BE49-F238E27FC236}">
                <a16:creationId xmlns:a16="http://schemas.microsoft.com/office/drawing/2014/main" id="{E1E37D2C-2C52-446B-843B-01E64990D3EC}"/>
              </a:ext>
            </a:extLst>
          </p:cNvPr>
          <p:cNvSpPr txBox="1">
            <a:spLocks noChangeArrowheads="1"/>
          </p:cNvSpPr>
          <p:nvPr/>
        </p:nvSpPr>
        <p:spPr bwMode="auto">
          <a:xfrm>
            <a:off x="5551406" y="3192546"/>
            <a:ext cx="2276072"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ERD/choroidal effusion</a:t>
            </a:r>
          </a:p>
        </p:txBody>
      </p:sp>
      <p:sp>
        <p:nvSpPr>
          <p:cNvPr id="3" name="Oval 2">
            <a:extLst>
              <a:ext uri="{FF2B5EF4-FFF2-40B4-BE49-F238E27FC236}">
                <a16:creationId xmlns:a16="http://schemas.microsoft.com/office/drawing/2014/main" id="{7D027388-F860-4250-9D31-41DB5EB864E5}"/>
              </a:ext>
            </a:extLst>
          </p:cNvPr>
          <p:cNvSpPr/>
          <p:nvPr/>
        </p:nvSpPr>
        <p:spPr>
          <a:xfrm>
            <a:off x="8034589" y="2679833"/>
            <a:ext cx="671979" cy="338554"/>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TextBox 45">
            <a:extLst>
              <a:ext uri="{FF2B5EF4-FFF2-40B4-BE49-F238E27FC236}">
                <a16:creationId xmlns:a16="http://schemas.microsoft.com/office/drawing/2014/main" id="{404AE9CF-785E-4964-AF50-F6F095A7E65B}"/>
              </a:ext>
            </a:extLst>
          </p:cNvPr>
          <p:cNvSpPr txBox="1"/>
          <p:nvPr/>
        </p:nvSpPr>
        <p:spPr>
          <a:xfrm>
            <a:off x="609600" y="1554063"/>
            <a:ext cx="7034674" cy="4770537"/>
          </a:xfrm>
          <a:prstGeom prst="rect">
            <a:avLst/>
          </a:prstGeom>
          <a:solidFill>
            <a:schemeClr val="accent1">
              <a:lumMod val="40000"/>
              <a:lumOff val="60000"/>
            </a:schemeClr>
          </a:solidFill>
        </p:spPr>
        <p:txBody>
          <a:bodyPr wrap="square" rtlCol="0">
            <a:spAutoFit/>
          </a:bodyPr>
          <a:lstStyle/>
          <a:p>
            <a:r>
              <a:rPr lang="en-US" sz="1600" i="1" dirty="0">
                <a:solidFill>
                  <a:schemeClr val="bg1">
                    <a:lumMod val="75000"/>
                  </a:schemeClr>
                </a:solidFill>
              </a:rPr>
              <a:t>Neovascularization of what structure causes neovascular glaucoma (NVG)?</a:t>
            </a:r>
          </a:p>
          <a:p>
            <a:r>
              <a:rPr lang="en-US" sz="1600" dirty="0">
                <a:solidFill>
                  <a:schemeClr val="bg1">
                    <a:lumMod val="75000"/>
                  </a:schemeClr>
                </a:solidFill>
              </a:rPr>
              <a:t>Neovascularization of the angle (NVA) </a:t>
            </a:r>
          </a:p>
          <a:p>
            <a:endParaRPr lang="en-US" sz="1600" dirty="0">
              <a:solidFill>
                <a:schemeClr val="bg1">
                  <a:lumMod val="75000"/>
                </a:schemeClr>
              </a:solidFill>
            </a:endParaRPr>
          </a:p>
          <a:p>
            <a:r>
              <a:rPr lang="en-US" sz="1600" i="1" dirty="0">
                <a:solidFill>
                  <a:schemeClr val="bg1">
                    <a:lumMod val="75000"/>
                  </a:schemeClr>
                </a:solidFill>
              </a:rPr>
              <a:t>How does NVA lead to angle-closure glaucoma?</a:t>
            </a:r>
          </a:p>
          <a:p>
            <a:r>
              <a:rPr lang="en-US" sz="1600" dirty="0">
                <a:solidFill>
                  <a:schemeClr val="bg1">
                    <a:lumMod val="75000"/>
                  </a:schemeClr>
                </a:solidFill>
              </a:rPr>
              <a:t>The NVA vessels don’t ride solo; rather, they are accompanied by contractile elements (</a:t>
            </a:r>
            <a:r>
              <a:rPr lang="en-US" sz="1600" dirty="0" err="1">
                <a:solidFill>
                  <a:schemeClr val="bg1">
                    <a:lumMod val="75000"/>
                  </a:schemeClr>
                </a:solidFill>
              </a:rPr>
              <a:t>eg</a:t>
            </a:r>
            <a:r>
              <a:rPr lang="en-US" sz="1600" dirty="0">
                <a:solidFill>
                  <a:schemeClr val="bg1">
                    <a:lumMod val="75000"/>
                  </a:schemeClr>
                </a:solidFill>
              </a:rPr>
              <a:t>, fibroblasts). Along with the neo vessels, these elements will establish a network that crosses from the peripheral iris to the peripheral cornea. Once established, contractile elements </a:t>
            </a:r>
            <a:r>
              <a:rPr lang="en-US" sz="1600" dirty="0" err="1">
                <a:solidFill>
                  <a:schemeClr val="bg1">
                    <a:lumMod val="75000"/>
                  </a:schemeClr>
                </a:solidFill>
              </a:rPr>
              <a:t>gonna</a:t>
            </a:r>
            <a:r>
              <a:rPr lang="en-US" sz="1600" dirty="0">
                <a:solidFill>
                  <a:schemeClr val="bg1">
                    <a:lumMod val="75000"/>
                  </a:schemeClr>
                </a:solidFill>
              </a:rPr>
              <a:t> contract, and when they do, they pull </a:t>
            </a:r>
            <a:r>
              <a:rPr lang="en-US" sz="1600" u="sng" dirty="0"/>
              <a:t>the iris up against the angle, rendering it closed. </a:t>
            </a:r>
          </a:p>
          <a:p>
            <a:r>
              <a:rPr lang="en-US" sz="1600" i="1" dirty="0">
                <a:solidFill>
                  <a:srgbClr val="0000FF"/>
                </a:solidFill>
              </a:rPr>
              <a:t> </a:t>
            </a:r>
            <a:endParaRPr lang="en-US" sz="1600" i="1" dirty="0">
              <a:solidFill>
                <a:schemeClr val="accent1">
                  <a:lumMod val="40000"/>
                  <a:lumOff val="60000"/>
                </a:schemeClr>
              </a:solidFill>
            </a:endParaRPr>
          </a:p>
          <a:p>
            <a:r>
              <a:rPr lang="en-US" sz="1600" i="1" dirty="0">
                <a:solidFill>
                  <a:schemeClr val="accent1">
                    <a:lumMod val="40000"/>
                    <a:lumOff val="60000"/>
                  </a:schemeClr>
                </a:solidFill>
              </a:rPr>
              <a:t>What two-word phrase (</a:t>
            </a:r>
            <a:r>
              <a:rPr lang="en-US" sz="1600" b="1" dirty="0">
                <a:solidFill>
                  <a:schemeClr val="accent1">
                    <a:lumMod val="40000"/>
                    <a:lumOff val="60000"/>
                  </a:schemeClr>
                </a:solidFill>
              </a:rPr>
              <a:t>not</a:t>
            </a:r>
            <a:r>
              <a:rPr lang="en-US" sz="1600" i="1" dirty="0">
                <a:solidFill>
                  <a:schemeClr val="accent1">
                    <a:lumMod val="40000"/>
                    <a:lumOff val="60000"/>
                  </a:schemeClr>
                </a:solidFill>
              </a:rPr>
              <a:t> ‘diabetic retinopathy’--think more generally) describes the fundamental cause of most cases of NVG?</a:t>
            </a:r>
          </a:p>
          <a:p>
            <a:r>
              <a:rPr lang="en-US" sz="1600" dirty="0">
                <a:solidFill>
                  <a:schemeClr val="accent1">
                    <a:lumMod val="40000"/>
                    <a:lumOff val="60000"/>
                  </a:schemeClr>
                </a:solidFill>
              </a:rPr>
              <a:t>‘Retinal ischemia’</a:t>
            </a:r>
          </a:p>
          <a:p>
            <a:endParaRPr lang="en-US" sz="1600" dirty="0">
              <a:solidFill>
                <a:schemeClr val="accent1">
                  <a:lumMod val="40000"/>
                  <a:lumOff val="60000"/>
                </a:schemeClr>
              </a:solidFill>
            </a:endParaRPr>
          </a:p>
          <a:p>
            <a:r>
              <a:rPr lang="en-US" sz="1600" i="1" dirty="0">
                <a:solidFill>
                  <a:schemeClr val="accent1">
                    <a:lumMod val="40000"/>
                    <a:lumOff val="60000"/>
                  </a:schemeClr>
                </a:solidFill>
              </a:rPr>
              <a:t>How does retinal ischemia lead to NVI and NVA? </a:t>
            </a:r>
          </a:p>
          <a:p>
            <a:r>
              <a:rPr lang="en-US" sz="1600" dirty="0">
                <a:solidFill>
                  <a:schemeClr val="accent1">
                    <a:lumMod val="40000"/>
                    <a:lumOff val="60000"/>
                  </a:schemeClr>
                </a:solidFill>
              </a:rPr>
              <a:t>In a desperate attempt to acquire the oxygen they’re lacking, the ischemic retinal cells release the signaling molecule  </a:t>
            </a:r>
            <a:r>
              <a:rPr lang="en-US" sz="1600" b="1" dirty="0">
                <a:solidFill>
                  <a:schemeClr val="accent1">
                    <a:lumMod val="40000"/>
                    <a:lumOff val="60000"/>
                  </a:schemeClr>
                </a:solidFill>
              </a:rPr>
              <a:t>VEGF</a:t>
            </a:r>
            <a:r>
              <a:rPr lang="en-US" sz="1600" dirty="0">
                <a:solidFill>
                  <a:schemeClr val="accent1">
                    <a:lumMod val="40000"/>
                    <a:lumOff val="60000"/>
                  </a:schemeClr>
                </a:solidFill>
              </a:rPr>
              <a:t> , a potent inducer of new blood vessel formation. This VEGF diffuses from the vitreous cavity into the anterior segment, where it induces the NVI/NVA process.</a:t>
            </a:r>
          </a:p>
        </p:txBody>
      </p:sp>
      <p:sp>
        <p:nvSpPr>
          <p:cNvPr id="47" name="TextBox 46">
            <a:extLst>
              <a:ext uri="{FF2B5EF4-FFF2-40B4-BE49-F238E27FC236}">
                <a16:creationId xmlns:a16="http://schemas.microsoft.com/office/drawing/2014/main" id="{FD720D6E-D31B-450C-93AF-C28C327DDF2C}"/>
              </a:ext>
            </a:extLst>
          </p:cNvPr>
          <p:cNvSpPr txBox="1"/>
          <p:nvPr/>
        </p:nvSpPr>
        <p:spPr>
          <a:xfrm>
            <a:off x="2838343" y="3922281"/>
            <a:ext cx="5676554" cy="523220"/>
          </a:xfrm>
          <a:prstGeom prst="rect">
            <a:avLst/>
          </a:prstGeom>
          <a:solidFill>
            <a:srgbClr val="99FF99"/>
          </a:solidFill>
        </p:spPr>
        <p:txBody>
          <a:bodyPr wrap="none" rtlCol="0">
            <a:spAutoFit/>
          </a:bodyPr>
          <a:lstStyle/>
          <a:p>
            <a:r>
              <a:rPr lang="en-US" sz="1400" i="1" dirty="0">
                <a:solidFill>
                  <a:srgbClr val="0000FF"/>
                </a:solidFill>
              </a:rPr>
              <a:t>This configuration—iris affixed to the angle—is known by what name?</a:t>
            </a:r>
          </a:p>
          <a:p>
            <a:r>
              <a:rPr lang="en-US" sz="1400" b="1" dirty="0">
                <a:solidFill>
                  <a:srgbClr val="99FF99"/>
                </a:solidFill>
              </a:rPr>
              <a:t>Peripheral anterior synechiae </a:t>
            </a:r>
            <a:r>
              <a:rPr lang="en-US" sz="1400" dirty="0">
                <a:solidFill>
                  <a:srgbClr val="99FF99"/>
                </a:solidFill>
              </a:rPr>
              <a:t>(PAS)</a:t>
            </a:r>
          </a:p>
        </p:txBody>
      </p:sp>
    </p:spTree>
    <p:extLst>
      <p:ext uri="{BB962C8B-B14F-4D97-AF65-F5344CB8AC3E}">
        <p14:creationId xmlns:p14="http://schemas.microsoft.com/office/powerpoint/2010/main" val="3451677175"/>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Rectangle 2">
            <a:extLst>
              <a:ext uri="{FF2B5EF4-FFF2-40B4-BE49-F238E27FC236}">
                <a16:creationId xmlns:a16="http://schemas.microsoft.com/office/drawing/2014/main" id="{91537DFF-FE3D-41F1-B41A-099239F8D93A}"/>
              </a:ext>
            </a:extLst>
          </p:cNvPr>
          <p:cNvSpPr>
            <a:spLocks noGrp="1" noChangeArrowheads="1"/>
          </p:cNvSpPr>
          <p:nvPr>
            <p:ph type="title"/>
          </p:nvPr>
        </p:nvSpPr>
        <p:spPr>
          <a:xfrm>
            <a:off x="457200" y="304800"/>
            <a:ext cx="7543800" cy="563562"/>
          </a:xfrm>
        </p:spPr>
        <p:txBody>
          <a:bodyPr/>
          <a:lstStyle/>
          <a:p>
            <a:pPr eaLnBrk="1" hangingPunct="1"/>
            <a:r>
              <a:rPr lang="en-US" altLang="en-US" sz="3500" dirty="0"/>
              <a:t>A</a:t>
            </a:r>
          </a:p>
        </p:txBody>
      </p:sp>
      <p:sp>
        <p:nvSpPr>
          <p:cNvPr id="15" name="Text Box 3">
            <a:extLst>
              <a:ext uri="{FF2B5EF4-FFF2-40B4-BE49-F238E27FC236}">
                <a16:creationId xmlns:a16="http://schemas.microsoft.com/office/drawing/2014/main" id="{FDBF16DD-0082-4B3C-8728-416E17088984}"/>
              </a:ext>
            </a:extLst>
          </p:cNvPr>
          <p:cNvSpPr txBox="1">
            <a:spLocks noChangeArrowheads="1"/>
          </p:cNvSpPr>
          <p:nvPr/>
        </p:nvSpPr>
        <p:spPr bwMode="auto">
          <a:xfrm>
            <a:off x="3351212" y="801757"/>
            <a:ext cx="2266950" cy="6413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3600" dirty="0"/>
              <a:t>Glaucoma</a:t>
            </a:r>
          </a:p>
        </p:txBody>
      </p:sp>
      <p:sp>
        <p:nvSpPr>
          <p:cNvPr id="16" name="Text Box 4">
            <a:extLst>
              <a:ext uri="{FF2B5EF4-FFF2-40B4-BE49-F238E27FC236}">
                <a16:creationId xmlns:a16="http://schemas.microsoft.com/office/drawing/2014/main" id="{F573FD74-C913-4A13-A6D1-A54660E076F4}"/>
              </a:ext>
            </a:extLst>
          </p:cNvPr>
          <p:cNvSpPr txBox="1">
            <a:spLocks noChangeArrowheads="1"/>
          </p:cNvSpPr>
          <p:nvPr/>
        </p:nvSpPr>
        <p:spPr bwMode="auto">
          <a:xfrm>
            <a:off x="5249173" y="2211387"/>
            <a:ext cx="2266950" cy="8191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800" i="1" dirty="0"/>
              <a:t>Closed- </a:t>
            </a:r>
            <a:r>
              <a:rPr lang="en-US" altLang="en-US" sz="2800" dirty="0"/>
              <a:t>or</a:t>
            </a:r>
          </a:p>
          <a:p>
            <a:pPr algn="ctr" eaLnBrk="1" hangingPunct="1">
              <a:lnSpc>
                <a:spcPct val="85000"/>
              </a:lnSpc>
              <a:spcBef>
                <a:spcPct val="0"/>
              </a:spcBef>
              <a:buClrTx/>
              <a:buSzTx/>
              <a:buFontTx/>
              <a:buNone/>
            </a:pPr>
            <a:r>
              <a:rPr lang="en-US" altLang="en-US" sz="2800" i="1" dirty="0"/>
              <a:t>narrow-angle</a:t>
            </a:r>
          </a:p>
        </p:txBody>
      </p:sp>
      <p:sp>
        <p:nvSpPr>
          <p:cNvPr id="17" name="Text Box 5">
            <a:extLst>
              <a:ext uri="{FF2B5EF4-FFF2-40B4-BE49-F238E27FC236}">
                <a16:creationId xmlns:a16="http://schemas.microsoft.com/office/drawing/2014/main" id="{079D805A-90A5-417A-8D73-E44114CE3FCE}"/>
              </a:ext>
            </a:extLst>
          </p:cNvPr>
          <p:cNvSpPr txBox="1">
            <a:spLocks noChangeArrowheads="1"/>
          </p:cNvSpPr>
          <p:nvPr/>
        </p:nvSpPr>
        <p:spPr bwMode="auto">
          <a:xfrm>
            <a:off x="1617938" y="2261619"/>
            <a:ext cx="2047875"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800" i="1" dirty="0">
                <a:solidFill>
                  <a:schemeClr val="bg1">
                    <a:lumMod val="75000"/>
                  </a:schemeClr>
                </a:solidFill>
              </a:rPr>
              <a:t>Open-angle</a:t>
            </a:r>
          </a:p>
        </p:txBody>
      </p:sp>
      <p:sp>
        <p:nvSpPr>
          <p:cNvPr id="18" name="Line 6">
            <a:extLst>
              <a:ext uri="{FF2B5EF4-FFF2-40B4-BE49-F238E27FC236}">
                <a16:creationId xmlns:a16="http://schemas.microsoft.com/office/drawing/2014/main" id="{785C5BC4-3B7B-470B-8F42-FFE4E418ED14}"/>
              </a:ext>
            </a:extLst>
          </p:cNvPr>
          <p:cNvSpPr>
            <a:spLocks noChangeShapeType="1"/>
          </p:cNvSpPr>
          <p:nvPr/>
        </p:nvSpPr>
        <p:spPr bwMode="auto">
          <a:xfrm flipH="1">
            <a:off x="3505199" y="1460570"/>
            <a:ext cx="1012825" cy="81915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9" name="Line 7">
            <a:extLst>
              <a:ext uri="{FF2B5EF4-FFF2-40B4-BE49-F238E27FC236}">
                <a16:creationId xmlns:a16="http://schemas.microsoft.com/office/drawing/2014/main" id="{493726A5-0AC3-4784-B1FD-1B83180639DD}"/>
              </a:ext>
            </a:extLst>
          </p:cNvPr>
          <p:cNvSpPr>
            <a:spLocks noChangeShapeType="1"/>
          </p:cNvSpPr>
          <p:nvPr/>
        </p:nvSpPr>
        <p:spPr bwMode="auto">
          <a:xfrm>
            <a:off x="4518025" y="1460569"/>
            <a:ext cx="1012825" cy="81915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 name="TextBox 1">
            <a:extLst>
              <a:ext uri="{FF2B5EF4-FFF2-40B4-BE49-F238E27FC236}">
                <a16:creationId xmlns:a16="http://schemas.microsoft.com/office/drawing/2014/main" id="{E29EBE49-83A6-44C7-8A41-97920E20E9B9}"/>
              </a:ext>
            </a:extLst>
          </p:cNvPr>
          <p:cNvSpPr txBox="1"/>
          <p:nvPr/>
        </p:nvSpPr>
        <p:spPr>
          <a:xfrm>
            <a:off x="4724400" y="3354446"/>
            <a:ext cx="1157689" cy="430887"/>
          </a:xfrm>
          <a:prstGeom prst="rect">
            <a:avLst/>
          </a:prstGeom>
          <a:noFill/>
        </p:spPr>
        <p:txBody>
          <a:bodyPr wrap="none" rtlCol="0">
            <a:spAutoFit/>
          </a:bodyPr>
          <a:lstStyle/>
          <a:p>
            <a:r>
              <a:rPr lang="en-US" sz="2200" dirty="0"/>
              <a:t>Primary</a:t>
            </a:r>
          </a:p>
        </p:txBody>
      </p:sp>
      <p:sp>
        <p:nvSpPr>
          <p:cNvPr id="11" name="TextBox 10">
            <a:extLst>
              <a:ext uri="{FF2B5EF4-FFF2-40B4-BE49-F238E27FC236}">
                <a16:creationId xmlns:a16="http://schemas.microsoft.com/office/drawing/2014/main" id="{EC3F99FD-6302-4DF0-A065-B948E804D890}"/>
              </a:ext>
            </a:extLst>
          </p:cNvPr>
          <p:cNvSpPr txBox="1"/>
          <p:nvPr/>
        </p:nvSpPr>
        <p:spPr>
          <a:xfrm>
            <a:off x="6858000" y="3352800"/>
            <a:ext cx="1534394" cy="430887"/>
          </a:xfrm>
          <a:prstGeom prst="rect">
            <a:avLst/>
          </a:prstGeom>
          <a:noFill/>
        </p:spPr>
        <p:txBody>
          <a:bodyPr wrap="none" rtlCol="0">
            <a:spAutoFit/>
          </a:bodyPr>
          <a:lstStyle/>
          <a:p>
            <a:r>
              <a:rPr lang="en-US" sz="2200" dirty="0"/>
              <a:t>Secondary</a:t>
            </a:r>
          </a:p>
        </p:txBody>
      </p:sp>
      <p:cxnSp>
        <p:nvCxnSpPr>
          <p:cNvPr id="5" name="Straight Arrow Connector 4">
            <a:extLst>
              <a:ext uri="{FF2B5EF4-FFF2-40B4-BE49-F238E27FC236}">
                <a16:creationId xmlns:a16="http://schemas.microsoft.com/office/drawing/2014/main" id="{AD87B550-70C1-4246-8512-2DD073F7C4B3}"/>
              </a:ext>
            </a:extLst>
          </p:cNvPr>
          <p:cNvCxnSpPr>
            <a:cxnSpLocks/>
          </p:cNvCxnSpPr>
          <p:nvPr/>
        </p:nvCxnSpPr>
        <p:spPr>
          <a:xfrm flipH="1">
            <a:off x="5675636" y="2938532"/>
            <a:ext cx="705482" cy="400110"/>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9" name="Straight Arrow Connector 8">
            <a:extLst>
              <a:ext uri="{FF2B5EF4-FFF2-40B4-BE49-F238E27FC236}">
                <a16:creationId xmlns:a16="http://schemas.microsoft.com/office/drawing/2014/main" id="{7E2935E7-CD21-4E92-BB28-8714FA67846C}"/>
              </a:ext>
            </a:extLst>
          </p:cNvPr>
          <p:cNvCxnSpPr>
            <a:cxnSpLocks/>
          </p:cNvCxnSpPr>
          <p:nvPr/>
        </p:nvCxnSpPr>
        <p:spPr>
          <a:xfrm>
            <a:off x="6381118" y="2938532"/>
            <a:ext cx="705482" cy="400110"/>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3" name="TextBox 2">
            <a:extLst>
              <a:ext uri="{FF2B5EF4-FFF2-40B4-BE49-F238E27FC236}">
                <a16:creationId xmlns:a16="http://schemas.microsoft.com/office/drawing/2014/main" id="{CD2B7D4B-66D7-4E6E-BF6E-016DFE9261BB}"/>
              </a:ext>
            </a:extLst>
          </p:cNvPr>
          <p:cNvSpPr txBox="1"/>
          <p:nvPr/>
        </p:nvSpPr>
        <p:spPr>
          <a:xfrm>
            <a:off x="4420044" y="3927545"/>
            <a:ext cx="4266756" cy="1323439"/>
          </a:xfrm>
          <a:prstGeom prst="rect">
            <a:avLst/>
          </a:prstGeom>
          <a:noFill/>
        </p:spPr>
        <p:txBody>
          <a:bodyPr wrap="square" rtlCol="0">
            <a:spAutoFit/>
          </a:bodyPr>
          <a:lstStyle/>
          <a:p>
            <a:r>
              <a:rPr lang="en-US" sz="1600" i="1" dirty="0">
                <a:solidFill>
                  <a:srgbClr val="0000FF"/>
                </a:solidFill>
              </a:rPr>
              <a:t>What differentiates primary from secondary angle-closure glaucoma?</a:t>
            </a:r>
          </a:p>
          <a:p>
            <a:r>
              <a:rPr lang="en-US" sz="1600" dirty="0">
                <a:solidFill>
                  <a:srgbClr val="0000FF"/>
                </a:solidFill>
              </a:rPr>
              <a:t>In secondary, a specific pathological cause of angle closure can be identified, whereas no such cause is present in primary </a:t>
            </a:r>
            <a:r>
              <a:rPr lang="en-US" sz="1600" dirty="0" err="1">
                <a:solidFill>
                  <a:srgbClr val="0000FF"/>
                </a:solidFill>
              </a:rPr>
              <a:t>dz</a:t>
            </a:r>
            <a:endParaRPr lang="en-US" sz="1600" dirty="0">
              <a:solidFill>
                <a:srgbClr val="0000FF"/>
              </a:solidFill>
            </a:endParaRPr>
          </a:p>
        </p:txBody>
      </p:sp>
      <p:sp>
        <p:nvSpPr>
          <p:cNvPr id="14" name="TextBox 13">
            <a:extLst>
              <a:ext uri="{FF2B5EF4-FFF2-40B4-BE49-F238E27FC236}">
                <a16:creationId xmlns:a16="http://schemas.microsoft.com/office/drawing/2014/main" id="{85957D58-D0E0-47F4-AB2D-F7C5D5A5774B}"/>
              </a:ext>
            </a:extLst>
          </p:cNvPr>
          <p:cNvSpPr txBox="1"/>
          <p:nvPr/>
        </p:nvSpPr>
        <p:spPr>
          <a:xfrm>
            <a:off x="2259496" y="189094"/>
            <a:ext cx="4607480" cy="400110"/>
          </a:xfrm>
          <a:prstGeom prst="rect">
            <a:avLst/>
          </a:prstGeom>
          <a:solidFill>
            <a:schemeClr val="accent1">
              <a:lumMod val="60000"/>
              <a:lumOff val="40000"/>
            </a:schemeClr>
          </a:solidFill>
        </p:spPr>
        <p:txBody>
          <a:bodyPr wrap="none" rtlCol="0">
            <a:spAutoFit/>
          </a:bodyPr>
          <a:lstStyle/>
          <a:p>
            <a:pPr algn="ctr"/>
            <a:r>
              <a:rPr lang="en-US" sz="2000" b="1" dirty="0"/>
              <a:t>Secondary Angle Closure Glaucoma</a:t>
            </a:r>
          </a:p>
        </p:txBody>
      </p:sp>
    </p:spTree>
    <p:extLst>
      <p:ext uri="{BB962C8B-B14F-4D97-AF65-F5344CB8AC3E}">
        <p14:creationId xmlns:p14="http://schemas.microsoft.com/office/powerpoint/2010/main" val="4257384171"/>
      </p:ext>
    </p:extLst>
  </p:cSld>
  <p:clrMapOvr>
    <a:masterClrMapping/>
  </p:clrMapOvr>
</p:sld>
</file>

<file path=ppt/slides/slide2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Straight Arrow Connector 12">
            <a:extLst>
              <a:ext uri="{FF2B5EF4-FFF2-40B4-BE49-F238E27FC236}">
                <a16:creationId xmlns:a16="http://schemas.microsoft.com/office/drawing/2014/main" id="{A6DE2085-829C-480C-9216-69D6039C0A37}"/>
              </a:ext>
            </a:extLst>
          </p:cNvPr>
          <p:cNvCxnSpPr>
            <a:cxnSpLocks/>
          </p:cNvCxnSpPr>
          <p:nvPr/>
        </p:nvCxnSpPr>
        <p:spPr>
          <a:xfrm>
            <a:off x="6717173" y="1828800"/>
            <a:ext cx="0" cy="3462754"/>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43014" name="Text Box 6"/>
          <p:cNvSpPr txBox="1">
            <a:spLocks noChangeArrowheads="1"/>
          </p:cNvSpPr>
          <p:nvPr/>
        </p:nvSpPr>
        <p:spPr bwMode="auto">
          <a:xfrm>
            <a:off x="533400" y="2356376"/>
            <a:ext cx="1005403"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Lens-</a:t>
            </a:r>
          </a:p>
          <a:p>
            <a:pPr algn="ctr" eaLnBrk="1" hangingPunct="1">
              <a:lnSpc>
                <a:spcPct val="80000"/>
              </a:lnSpc>
              <a:spcBef>
                <a:spcPct val="0"/>
              </a:spcBef>
              <a:buClrTx/>
              <a:buSzTx/>
              <a:buFontTx/>
              <a:buNone/>
            </a:pPr>
            <a:r>
              <a:rPr lang="en-US" altLang="en-US" sz="1800" dirty="0">
                <a:solidFill>
                  <a:schemeClr val="bg1">
                    <a:lumMod val="75000"/>
                  </a:schemeClr>
                </a:solidFill>
              </a:rPr>
              <a:t>Induced</a:t>
            </a:r>
          </a:p>
        </p:txBody>
      </p:sp>
      <p:sp>
        <p:nvSpPr>
          <p:cNvPr id="43017" name="Text Box 14"/>
          <p:cNvSpPr txBox="1">
            <a:spLocks noChangeArrowheads="1"/>
          </p:cNvSpPr>
          <p:nvPr/>
        </p:nvSpPr>
        <p:spPr bwMode="auto">
          <a:xfrm>
            <a:off x="3026498" y="2365901"/>
            <a:ext cx="1633781"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Aphakic/</a:t>
            </a:r>
          </a:p>
          <a:p>
            <a:pPr algn="ctr" eaLnBrk="1" hangingPunct="1">
              <a:lnSpc>
                <a:spcPct val="80000"/>
              </a:lnSpc>
              <a:spcBef>
                <a:spcPct val="0"/>
              </a:spcBef>
              <a:buClrTx/>
              <a:buSzTx/>
              <a:buFontTx/>
              <a:buNone/>
            </a:pPr>
            <a:r>
              <a:rPr lang="en-US" altLang="en-US" sz="1800" dirty="0" err="1">
                <a:solidFill>
                  <a:schemeClr val="bg1">
                    <a:lumMod val="75000"/>
                  </a:schemeClr>
                </a:solidFill>
              </a:rPr>
              <a:t>Pseudophakic</a:t>
            </a:r>
            <a:endParaRPr lang="en-US" altLang="en-US" sz="1800" dirty="0">
              <a:solidFill>
                <a:schemeClr val="bg1">
                  <a:lumMod val="75000"/>
                </a:schemeClr>
              </a:solidFill>
            </a:endParaRPr>
          </a:p>
        </p:txBody>
      </p:sp>
      <p:sp>
        <p:nvSpPr>
          <p:cNvPr id="43031" name="Text Box 35"/>
          <p:cNvSpPr txBox="1">
            <a:spLocks noChangeArrowheads="1"/>
          </p:cNvSpPr>
          <p:nvPr/>
        </p:nvSpPr>
        <p:spPr bwMode="auto">
          <a:xfrm>
            <a:off x="1190847" y="1295400"/>
            <a:ext cx="2473754"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solidFill>
                  <a:schemeClr val="bg1">
                    <a:lumMod val="75000"/>
                  </a:schemeClr>
                </a:solidFill>
              </a:rPr>
              <a:t>w/ Pupillary Block</a:t>
            </a:r>
          </a:p>
        </p:txBody>
      </p:sp>
      <p:sp>
        <p:nvSpPr>
          <p:cNvPr id="43032" name="Text Box 36"/>
          <p:cNvSpPr txBox="1">
            <a:spLocks noChangeArrowheads="1"/>
          </p:cNvSpPr>
          <p:nvPr/>
        </p:nvSpPr>
        <p:spPr bwMode="auto">
          <a:xfrm>
            <a:off x="5181600" y="1295400"/>
            <a:ext cx="2630848"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t>w/o Pupillary Block</a:t>
            </a:r>
          </a:p>
        </p:txBody>
      </p:sp>
      <p:sp>
        <p:nvSpPr>
          <p:cNvPr id="49" name="Rectangle 2">
            <a:extLst>
              <a:ext uri="{FF2B5EF4-FFF2-40B4-BE49-F238E27FC236}">
                <a16:creationId xmlns:a16="http://schemas.microsoft.com/office/drawing/2014/main" id="{240EE5BF-F7D2-4FC8-A5DD-F6B5423153C6}"/>
              </a:ext>
            </a:extLst>
          </p:cNvPr>
          <p:cNvSpPr>
            <a:spLocks noGrp="1" noChangeArrowheads="1"/>
          </p:cNvSpPr>
          <p:nvPr>
            <p:ph type="title"/>
          </p:nvPr>
        </p:nvSpPr>
        <p:spPr>
          <a:xfrm>
            <a:off x="457200" y="304800"/>
            <a:ext cx="7543800" cy="563562"/>
          </a:xfrm>
        </p:spPr>
        <p:txBody>
          <a:bodyPr/>
          <a:lstStyle/>
          <a:p>
            <a:pPr eaLnBrk="1" hangingPunct="1"/>
            <a:r>
              <a:rPr lang="en-US" altLang="en-US" sz="3500" dirty="0"/>
              <a:t>A</a:t>
            </a:r>
          </a:p>
        </p:txBody>
      </p:sp>
      <p:sp>
        <p:nvSpPr>
          <p:cNvPr id="50" name="TextBox 49">
            <a:extLst>
              <a:ext uri="{FF2B5EF4-FFF2-40B4-BE49-F238E27FC236}">
                <a16:creationId xmlns:a16="http://schemas.microsoft.com/office/drawing/2014/main" id="{CF426230-46C8-405C-9015-99EF57762A2E}"/>
              </a:ext>
            </a:extLst>
          </p:cNvPr>
          <p:cNvSpPr txBox="1"/>
          <p:nvPr/>
        </p:nvSpPr>
        <p:spPr>
          <a:xfrm>
            <a:off x="2259496" y="189094"/>
            <a:ext cx="4607480" cy="400110"/>
          </a:xfrm>
          <a:prstGeom prst="rect">
            <a:avLst/>
          </a:prstGeom>
          <a:solidFill>
            <a:schemeClr val="accent1">
              <a:lumMod val="60000"/>
              <a:lumOff val="40000"/>
            </a:schemeClr>
          </a:solidFill>
        </p:spPr>
        <p:txBody>
          <a:bodyPr wrap="none" rtlCol="0">
            <a:spAutoFit/>
          </a:bodyPr>
          <a:lstStyle/>
          <a:p>
            <a:pPr algn="ctr"/>
            <a:r>
              <a:rPr lang="en-US" sz="2000" b="1" dirty="0"/>
              <a:t>Secondary Angle Closure Glaucoma</a:t>
            </a:r>
          </a:p>
        </p:txBody>
      </p:sp>
      <p:sp>
        <p:nvSpPr>
          <p:cNvPr id="2" name="TextBox 1">
            <a:extLst>
              <a:ext uri="{FF2B5EF4-FFF2-40B4-BE49-F238E27FC236}">
                <a16:creationId xmlns:a16="http://schemas.microsoft.com/office/drawing/2014/main" id="{A7E30BEC-923B-4C9A-A856-BDD0D882F6B8}"/>
              </a:ext>
            </a:extLst>
          </p:cNvPr>
          <p:cNvSpPr txBox="1"/>
          <p:nvPr/>
        </p:nvSpPr>
        <p:spPr>
          <a:xfrm>
            <a:off x="887305" y="2844119"/>
            <a:ext cx="1494320" cy="338554"/>
          </a:xfrm>
          <a:prstGeom prst="rect">
            <a:avLst/>
          </a:prstGeom>
          <a:noFill/>
        </p:spPr>
        <p:txBody>
          <a:bodyPr wrap="none" rtlCol="0">
            <a:spAutoFit/>
          </a:bodyPr>
          <a:lstStyle/>
          <a:p>
            <a:r>
              <a:rPr lang="en-US" sz="1600" dirty="0" err="1">
                <a:solidFill>
                  <a:schemeClr val="bg1">
                    <a:lumMod val="75000"/>
                  </a:schemeClr>
                </a:solidFill>
              </a:rPr>
              <a:t>Phacomorphic</a:t>
            </a:r>
            <a:endParaRPr lang="en-US" sz="1600" dirty="0">
              <a:solidFill>
                <a:schemeClr val="bg1">
                  <a:lumMod val="75000"/>
                </a:schemeClr>
              </a:solidFill>
            </a:endParaRPr>
          </a:p>
        </p:txBody>
      </p:sp>
      <p:sp>
        <p:nvSpPr>
          <p:cNvPr id="51" name="TextBox 50">
            <a:extLst>
              <a:ext uri="{FF2B5EF4-FFF2-40B4-BE49-F238E27FC236}">
                <a16:creationId xmlns:a16="http://schemas.microsoft.com/office/drawing/2014/main" id="{156069D4-340B-4160-A336-EBF73557CEE0}"/>
              </a:ext>
            </a:extLst>
          </p:cNvPr>
          <p:cNvSpPr txBox="1"/>
          <p:nvPr/>
        </p:nvSpPr>
        <p:spPr>
          <a:xfrm>
            <a:off x="884725" y="3175578"/>
            <a:ext cx="1402948" cy="338554"/>
          </a:xfrm>
          <a:prstGeom prst="rect">
            <a:avLst/>
          </a:prstGeom>
          <a:noFill/>
        </p:spPr>
        <p:txBody>
          <a:bodyPr wrap="none" rtlCol="0">
            <a:spAutoFit/>
          </a:bodyPr>
          <a:lstStyle/>
          <a:p>
            <a:r>
              <a:rPr lang="en-US" sz="1600" dirty="0">
                <a:solidFill>
                  <a:schemeClr val="bg1">
                    <a:lumMod val="75000"/>
                  </a:schemeClr>
                </a:solidFill>
              </a:rPr>
              <a:t>Ectopia </a:t>
            </a:r>
            <a:r>
              <a:rPr lang="en-US" sz="1600" dirty="0" err="1">
                <a:solidFill>
                  <a:schemeClr val="bg1">
                    <a:lumMod val="75000"/>
                  </a:schemeClr>
                </a:solidFill>
              </a:rPr>
              <a:t>lentis</a:t>
            </a:r>
            <a:endParaRPr lang="en-US" sz="1600" dirty="0">
              <a:solidFill>
                <a:schemeClr val="bg1">
                  <a:lumMod val="75000"/>
                </a:schemeClr>
              </a:solidFill>
            </a:endParaRPr>
          </a:p>
        </p:txBody>
      </p:sp>
      <p:cxnSp>
        <p:nvCxnSpPr>
          <p:cNvPr id="71" name="Straight Connector 70">
            <a:extLst>
              <a:ext uri="{FF2B5EF4-FFF2-40B4-BE49-F238E27FC236}">
                <a16:creationId xmlns:a16="http://schemas.microsoft.com/office/drawing/2014/main" id="{C104938D-BA8D-4E39-9D5F-9EE2012F2F3C}"/>
              </a:ext>
            </a:extLst>
          </p:cNvPr>
          <p:cNvCxnSpPr>
            <a:cxnSpLocks/>
          </p:cNvCxnSpPr>
          <p:nvPr/>
        </p:nvCxnSpPr>
        <p:spPr>
          <a:xfrm flipH="1">
            <a:off x="762665" y="3023488"/>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2A7E4E40-472F-4E50-8A7A-45C10FDD7171}"/>
              </a:ext>
            </a:extLst>
          </p:cNvPr>
          <p:cNvCxnSpPr>
            <a:cxnSpLocks/>
          </p:cNvCxnSpPr>
          <p:nvPr/>
        </p:nvCxnSpPr>
        <p:spPr>
          <a:xfrm flipH="1">
            <a:off x="762665" y="3347853"/>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C3924889-45B9-4383-9C9E-48F0A9C27AD8}"/>
              </a:ext>
            </a:extLst>
          </p:cNvPr>
          <p:cNvCxnSpPr>
            <a:cxnSpLocks/>
          </p:cNvCxnSpPr>
          <p:nvPr/>
        </p:nvCxnSpPr>
        <p:spPr>
          <a:xfrm flipH="1">
            <a:off x="748719" y="2838976"/>
            <a:ext cx="13947" cy="5088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 name="Straight Arrow Connector 5">
            <a:extLst>
              <a:ext uri="{FF2B5EF4-FFF2-40B4-BE49-F238E27FC236}">
                <a16:creationId xmlns:a16="http://schemas.microsoft.com/office/drawing/2014/main" id="{A3439F0C-5143-461F-8F3C-2E830785DEFC}"/>
              </a:ext>
            </a:extLst>
          </p:cNvPr>
          <p:cNvCxnSpPr>
            <a:stCxn id="50" idx="2"/>
          </p:cNvCxnSpPr>
          <p:nvPr/>
        </p:nvCxnSpPr>
        <p:spPr>
          <a:xfrm flipH="1">
            <a:off x="2971800" y="589204"/>
            <a:ext cx="1591436" cy="706196"/>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0" name="Straight Arrow Connector 9">
            <a:extLst>
              <a:ext uri="{FF2B5EF4-FFF2-40B4-BE49-F238E27FC236}">
                <a16:creationId xmlns:a16="http://schemas.microsoft.com/office/drawing/2014/main" id="{84DC796E-F6ED-4FBB-82D2-A260F480BF8A}"/>
              </a:ext>
            </a:extLst>
          </p:cNvPr>
          <p:cNvCxnSpPr>
            <a:cxnSpLocks/>
          </p:cNvCxnSpPr>
          <p:nvPr/>
        </p:nvCxnSpPr>
        <p:spPr>
          <a:xfrm>
            <a:off x="4572000" y="589204"/>
            <a:ext cx="1600200" cy="706196"/>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6" name="Straight Arrow Connector 25">
            <a:extLst>
              <a:ext uri="{FF2B5EF4-FFF2-40B4-BE49-F238E27FC236}">
                <a16:creationId xmlns:a16="http://schemas.microsoft.com/office/drawing/2014/main" id="{B70E0124-9B84-41A5-8D84-A66B7838A706}"/>
              </a:ext>
            </a:extLst>
          </p:cNvPr>
          <p:cNvCxnSpPr>
            <a:cxnSpLocks/>
          </p:cNvCxnSpPr>
          <p:nvPr/>
        </p:nvCxnSpPr>
        <p:spPr>
          <a:xfrm flipH="1">
            <a:off x="1159539" y="1828800"/>
            <a:ext cx="1290435" cy="478059"/>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28" name="Straight Arrow Connector 27">
            <a:extLst>
              <a:ext uri="{FF2B5EF4-FFF2-40B4-BE49-F238E27FC236}">
                <a16:creationId xmlns:a16="http://schemas.microsoft.com/office/drawing/2014/main" id="{567A4249-5C59-4416-8A8E-1C35913900AB}"/>
              </a:ext>
            </a:extLst>
          </p:cNvPr>
          <p:cNvCxnSpPr>
            <a:cxnSpLocks/>
          </p:cNvCxnSpPr>
          <p:nvPr/>
        </p:nvCxnSpPr>
        <p:spPr>
          <a:xfrm>
            <a:off x="2449973" y="1832208"/>
            <a:ext cx="1268784"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56" name="Text Box 6">
            <a:extLst>
              <a:ext uri="{FF2B5EF4-FFF2-40B4-BE49-F238E27FC236}">
                <a16:creationId xmlns:a16="http://schemas.microsoft.com/office/drawing/2014/main" id="{557983BD-9D64-49B9-A366-A08663B0451F}"/>
              </a:ext>
            </a:extLst>
          </p:cNvPr>
          <p:cNvSpPr txBox="1">
            <a:spLocks noChangeArrowheads="1"/>
          </p:cNvSpPr>
          <p:nvPr/>
        </p:nvSpPr>
        <p:spPr bwMode="auto">
          <a:xfrm>
            <a:off x="5029200" y="2356376"/>
            <a:ext cx="813043"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r" eaLnBrk="1" hangingPunct="1">
              <a:lnSpc>
                <a:spcPct val="80000"/>
              </a:lnSpc>
              <a:spcBef>
                <a:spcPct val="0"/>
              </a:spcBef>
              <a:buClrTx/>
              <a:buSzTx/>
              <a:buFontTx/>
              <a:buNone/>
            </a:pPr>
            <a:r>
              <a:rPr lang="en-US" altLang="en-US" sz="1800" dirty="0">
                <a:solidFill>
                  <a:schemeClr val="bg1">
                    <a:lumMod val="75000"/>
                  </a:schemeClr>
                </a:solidFill>
              </a:rPr>
              <a:t>‘Push’</a:t>
            </a:r>
          </a:p>
        </p:txBody>
      </p:sp>
      <p:sp>
        <p:nvSpPr>
          <p:cNvPr id="57" name="Text Box 14">
            <a:extLst>
              <a:ext uri="{FF2B5EF4-FFF2-40B4-BE49-F238E27FC236}">
                <a16:creationId xmlns:a16="http://schemas.microsoft.com/office/drawing/2014/main" id="{5DAFA1C1-3A29-4C27-A379-663FDD22E326}"/>
              </a:ext>
            </a:extLst>
          </p:cNvPr>
          <p:cNvSpPr txBox="1">
            <a:spLocks noChangeArrowheads="1"/>
          </p:cNvSpPr>
          <p:nvPr/>
        </p:nvSpPr>
        <p:spPr bwMode="auto">
          <a:xfrm>
            <a:off x="7620000" y="2365901"/>
            <a:ext cx="671979"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t>‘Pull’</a:t>
            </a:r>
          </a:p>
        </p:txBody>
      </p:sp>
      <p:cxnSp>
        <p:nvCxnSpPr>
          <p:cNvPr id="58" name="Straight Arrow Connector 57">
            <a:extLst>
              <a:ext uri="{FF2B5EF4-FFF2-40B4-BE49-F238E27FC236}">
                <a16:creationId xmlns:a16="http://schemas.microsoft.com/office/drawing/2014/main" id="{E874FEE9-46BD-46A3-90A3-DE7CC220FBFF}"/>
              </a:ext>
            </a:extLst>
          </p:cNvPr>
          <p:cNvCxnSpPr>
            <a:cxnSpLocks/>
          </p:cNvCxnSpPr>
          <p:nvPr/>
        </p:nvCxnSpPr>
        <p:spPr>
          <a:xfrm flipH="1">
            <a:off x="5867400" y="1828800"/>
            <a:ext cx="849775"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59" name="Straight Arrow Connector 58">
            <a:extLst>
              <a:ext uri="{FF2B5EF4-FFF2-40B4-BE49-F238E27FC236}">
                <a16:creationId xmlns:a16="http://schemas.microsoft.com/office/drawing/2014/main" id="{C370A4A1-FE96-4E70-B89E-839542A5E241}"/>
              </a:ext>
            </a:extLst>
          </p:cNvPr>
          <p:cNvCxnSpPr>
            <a:cxnSpLocks/>
          </p:cNvCxnSpPr>
          <p:nvPr/>
        </p:nvCxnSpPr>
        <p:spPr>
          <a:xfrm>
            <a:off x="6717173" y="1832208"/>
            <a:ext cx="902827" cy="474047"/>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62" name="Text Box 16">
            <a:extLst>
              <a:ext uri="{FF2B5EF4-FFF2-40B4-BE49-F238E27FC236}">
                <a16:creationId xmlns:a16="http://schemas.microsoft.com/office/drawing/2014/main" id="{33538067-0726-41B0-93FF-357EF00CA62D}"/>
              </a:ext>
            </a:extLst>
          </p:cNvPr>
          <p:cNvSpPr txBox="1">
            <a:spLocks noChangeArrowheads="1"/>
          </p:cNvSpPr>
          <p:nvPr/>
        </p:nvSpPr>
        <p:spPr bwMode="auto">
          <a:xfrm>
            <a:off x="8065437" y="2684785"/>
            <a:ext cx="628698"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b="1" dirty="0"/>
              <a:t>NVG</a:t>
            </a:r>
          </a:p>
        </p:txBody>
      </p:sp>
      <p:sp>
        <p:nvSpPr>
          <p:cNvPr id="70" name="Text Box 21">
            <a:extLst>
              <a:ext uri="{FF2B5EF4-FFF2-40B4-BE49-F238E27FC236}">
                <a16:creationId xmlns:a16="http://schemas.microsoft.com/office/drawing/2014/main" id="{86C32650-BE1F-4CC3-8DB5-0C136D877E6F}"/>
              </a:ext>
            </a:extLst>
          </p:cNvPr>
          <p:cNvSpPr txBox="1">
            <a:spLocks noChangeArrowheads="1"/>
          </p:cNvSpPr>
          <p:nvPr/>
        </p:nvSpPr>
        <p:spPr bwMode="auto">
          <a:xfrm>
            <a:off x="8070534" y="3048000"/>
            <a:ext cx="526106"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a:solidFill>
                  <a:schemeClr val="bg1">
                    <a:lumMod val="75000"/>
                  </a:schemeClr>
                </a:solidFill>
              </a:rPr>
              <a:t>ICE</a:t>
            </a:r>
          </a:p>
        </p:txBody>
      </p:sp>
      <p:sp>
        <p:nvSpPr>
          <p:cNvPr id="75" name="Text Box 45">
            <a:extLst>
              <a:ext uri="{FF2B5EF4-FFF2-40B4-BE49-F238E27FC236}">
                <a16:creationId xmlns:a16="http://schemas.microsoft.com/office/drawing/2014/main" id="{2B6EDA2D-8F55-4DFD-A225-8C03CE6FC7F3}"/>
              </a:ext>
            </a:extLst>
          </p:cNvPr>
          <p:cNvSpPr txBox="1">
            <a:spLocks noChangeArrowheads="1"/>
          </p:cNvSpPr>
          <p:nvPr/>
        </p:nvSpPr>
        <p:spPr bwMode="auto">
          <a:xfrm>
            <a:off x="8073162" y="3810000"/>
            <a:ext cx="1070837" cy="74635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ts val="1700"/>
              </a:lnSpc>
              <a:spcBef>
                <a:spcPct val="0"/>
              </a:spcBef>
              <a:buClrTx/>
              <a:buSzTx/>
              <a:buFontTx/>
              <a:buNone/>
            </a:pPr>
            <a:r>
              <a:rPr lang="en-US" altLang="en-US" sz="1600" dirty="0">
                <a:solidFill>
                  <a:schemeClr val="bg1">
                    <a:lumMod val="75000"/>
                  </a:schemeClr>
                </a:solidFill>
              </a:rPr>
              <a:t>Epithelial/ fibrous ingrowth</a:t>
            </a:r>
          </a:p>
        </p:txBody>
      </p:sp>
      <p:cxnSp>
        <p:nvCxnSpPr>
          <p:cNvPr id="77" name="Straight Connector 76">
            <a:extLst>
              <a:ext uri="{FF2B5EF4-FFF2-40B4-BE49-F238E27FC236}">
                <a16:creationId xmlns:a16="http://schemas.microsoft.com/office/drawing/2014/main" id="{FC090BD7-F2E1-4464-B57B-9CBE5874C89B}"/>
              </a:ext>
            </a:extLst>
          </p:cNvPr>
          <p:cNvCxnSpPr>
            <a:cxnSpLocks/>
          </p:cNvCxnSpPr>
          <p:nvPr/>
        </p:nvCxnSpPr>
        <p:spPr>
          <a:xfrm>
            <a:off x="7873969" y="2674448"/>
            <a:ext cx="7724" cy="128795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8" name="Straight Connector 77">
            <a:extLst>
              <a:ext uri="{FF2B5EF4-FFF2-40B4-BE49-F238E27FC236}">
                <a16:creationId xmlns:a16="http://schemas.microsoft.com/office/drawing/2014/main" id="{B1922ED5-C3D8-43D8-A00D-1D6BC9201DBA}"/>
              </a:ext>
            </a:extLst>
          </p:cNvPr>
          <p:cNvCxnSpPr/>
          <p:nvPr/>
        </p:nvCxnSpPr>
        <p:spPr>
          <a:xfrm flipH="1">
            <a:off x="7873968" y="2840262"/>
            <a:ext cx="24447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9" name="Straight Connector 78">
            <a:extLst>
              <a:ext uri="{FF2B5EF4-FFF2-40B4-BE49-F238E27FC236}">
                <a16:creationId xmlns:a16="http://schemas.microsoft.com/office/drawing/2014/main" id="{77019ED2-6D69-4A60-9D19-D4DB786EA3A0}"/>
              </a:ext>
            </a:extLst>
          </p:cNvPr>
          <p:cNvCxnSpPr/>
          <p:nvPr/>
        </p:nvCxnSpPr>
        <p:spPr>
          <a:xfrm flipH="1">
            <a:off x="7873968" y="3213518"/>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1" name="Straight Connector 80">
            <a:extLst>
              <a:ext uri="{FF2B5EF4-FFF2-40B4-BE49-F238E27FC236}">
                <a16:creationId xmlns:a16="http://schemas.microsoft.com/office/drawing/2014/main" id="{9796A12F-4125-4C05-8EE8-A388740C580D}"/>
              </a:ext>
            </a:extLst>
          </p:cNvPr>
          <p:cNvCxnSpPr/>
          <p:nvPr/>
        </p:nvCxnSpPr>
        <p:spPr>
          <a:xfrm flipH="1">
            <a:off x="7877837" y="3581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3" name="Straight Connector 82">
            <a:extLst>
              <a:ext uri="{FF2B5EF4-FFF2-40B4-BE49-F238E27FC236}">
                <a16:creationId xmlns:a16="http://schemas.microsoft.com/office/drawing/2014/main" id="{7FDC5F4B-9BF0-42AD-B8BB-2F2399BCF1E2}"/>
              </a:ext>
            </a:extLst>
          </p:cNvPr>
          <p:cNvCxnSpPr/>
          <p:nvPr/>
        </p:nvCxnSpPr>
        <p:spPr>
          <a:xfrm flipH="1">
            <a:off x="7881693" y="3962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93" name="Text Box 42">
            <a:extLst>
              <a:ext uri="{FF2B5EF4-FFF2-40B4-BE49-F238E27FC236}">
                <a16:creationId xmlns:a16="http://schemas.microsoft.com/office/drawing/2014/main" id="{53BAB77F-E061-4834-9068-34BDF78AD071}"/>
              </a:ext>
            </a:extLst>
          </p:cNvPr>
          <p:cNvSpPr txBox="1">
            <a:spLocks noChangeArrowheads="1"/>
          </p:cNvSpPr>
          <p:nvPr/>
        </p:nvSpPr>
        <p:spPr bwMode="auto">
          <a:xfrm>
            <a:off x="8111387" y="3429000"/>
            <a:ext cx="856196"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Flat AC</a:t>
            </a:r>
          </a:p>
        </p:txBody>
      </p:sp>
      <p:sp>
        <p:nvSpPr>
          <p:cNvPr id="100" name="Text Box 23">
            <a:extLst>
              <a:ext uri="{FF2B5EF4-FFF2-40B4-BE49-F238E27FC236}">
                <a16:creationId xmlns:a16="http://schemas.microsoft.com/office/drawing/2014/main" id="{D8F2FCFF-2984-4836-B000-9C5601A8EAAA}"/>
              </a:ext>
            </a:extLst>
          </p:cNvPr>
          <p:cNvSpPr txBox="1">
            <a:spLocks noChangeArrowheads="1"/>
          </p:cNvSpPr>
          <p:nvPr/>
        </p:nvSpPr>
        <p:spPr bwMode="auto">
          <a:xfrm>
            <a:off x="5530369" y="2667000"/>
            <a:ext cx="2143536"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Aqueous misdirection</a:t>
            </a:r>
          </a:p>
        </p:txBody>
      </p:sp>
      <p:cxnSp>
        <p:nvCxnSpPr>
          <p:cNvPr id="104" name="Straight Connector 103">
            <a:extLst>
              <a:ext uri="{FF2B5EF4-FFF2-40B4-BE49-F238E27FC236}">
                <a16:creationId xmlns:a16="http://schemas.microsoft.com/office/drawing/2014/main" id="{49D87D4A-E317-4446-9B95-5184CB3968F3}"/>
              </a:ext>
            </a:extLst>
          </p:cNvPr>
          <p:cNvCxnSpPr>
            <a:cxnSpLocks/>
          </p:cNvCxnSpPr>
          <p:nvPr/>
        </p:nvCxnSpPr>
        <p:spPr>
          <a:xfrm flipH="1">
            <a:off x="5316229" y="2667000"/>
            <a:ext cx="7397" cy="25314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5" name="Straight Connector 104">
            <a:extLst>
              <a:ext uri="{FF2B5EF4-FFF2-40B4-BE49-F238E27FC236}">
                <a16:creationId xmlns:a16="http://schemas.microsoft.com/office/drawing/2014/main" id="{F40B6D71-75A8-4A88-864D-00D14C2F710D}"/>
              </a:ext>
            </a:extLst>
          </p:cNvPr>
          <p:cNvCxnSpPr/>
          <p:nvPr/>
        </p:nvCxnSpPr>
        <p:spPr>
          <a:xfrm flipH="1">
            <a:off x="5323624" y="2832814"/>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6" name="Straight Connector 105">
            <a:extLst>
              <a:ext uri="{FF2B5EF4-FFF2-40B4-BE49-F238E27FC236}">
                <a16:creationId xmlns:a16="http://schemas.microsoft.com/office/drawing/2014/main" id="{010BF7B2-AA07-4DCF-822D-E2DB5CC0BF59}"/>
              </a:ext>
            </a:extLst>
          </p:cNvPr>
          <p:cNvCxnSpPr/>
          <p:nvPr/>
        </p:nvCxnSpPr>
        <p:spPr>
          <a:xfrm flipH="1">
            <a:off x="5323624" y="3360065"/>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a:extLst>
              <a:ext uri="{FF2B5EF4-FFF2-40B4-BE49-F238E27FC236}">
                <a16:creationId xmlns:a16="http://schemas.microsoft.com/office/drawing/2014/main" id="{BAC8035C-3999-4C31-93CD-6C0D2ADEB73B}"/>
              </a:ext>
            </a:extLst>
          </p:cNvPr>
          <p:cNvCxnSpPr/>
          <p:nvPr/>
        </p:nvCxnSpPr>
        <p:spPr>
          <a:xfrm flipH="1">
            <a:off x="5323536" y="3786938"/>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8" name="Straight Connector 107">
            <a:extLst>
              <a:ext uri="{FF2B5EF4-FFF2-40B4-BE49-F238E27FC236}">
                <a16:creationId xmlns:a16="http://schemas.microsoft.com/office/drawing/2014/main" id="{DB64CAEE-69B4-426A-8A5B-D1269DBF0F66}"/>
              </a:ext>
            </a:extLst>
          </p:cNvPr>
          <p:cNvCxnSpPr/>
          <p:nvPr/>
        </p:nvCxnSpPr>
        <p:spPr>
          <a:xfrm flipH="1">
            <a:off x="5327493" y="4249152"/>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12" name="Straight Connector 111">
            <a:extLst>
              <a:ext uri="{FF2B5EF4-FFF2-40B4-BE49-F238E27FC236}">
                <a16:creationId xmlns:a16="http://schemas.microsoft.com/office/drawing/2014/main" id="{99A16C30-4BE4-48E5-8B65-0C5F3039B8DC}"/>
              </a:ext>
            </a:extLst>
          </p:cNvPr>
          <p:cNvCxnSpPr/>
          <p:nvPr/>
        </p:nvCxnSpPr>
        <p:spPr>
          <a:xfrm flipH="1">
            <a:off x="5333455" y="51816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13" name="Text Box 42">
            <a:extLst>
              <a:ext uri="{FF2B5EF4-FFF2-40B4-BE49-F238E27FC236}">
                <a16:creationId xmlns:a16="http://schemas.microsoft.com/office/drawing/2014/main" id="{056DFFD9-3CA2-42E7-90FE-4F14522E3504}"/>
              </a:ext>
            </a:extLst>
          </p:cNvPr>
          <p:cNvSpPr txBox="1">
            <a:spLocks noChangeArrowheads="1"/>
          </p:cNvSpPr>
          <p:nvPr/>
        </p:nvSpPr>
        <p:spPr bwMode="auto">
          <a:xfrm>
            <a:off x="5533954" y="3623846"/>
            <a:ext cx="1563248"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Retinal surgery</a:t>
            </a:r>
          </a:p>
        </p:txBody>
      </p:sp>
      <p:sp>
        <p:nvSpPr>
          <p:cNvPr id="118" name="Text Box 47">
            <a:extLst>
              <a:ext uri="{FF2B5EF4-FFF2-40B4-BE49-F238E27FC236}">
                <a16:creationId xmlns:a16="http://schemas.microsoft.com/office/drawing/2014/main" id="{3F59D898-ECAD-49F0-9425-2A1BC8DDA7B5}"/>
              </a:ext>
            </a:extLst>
          </p:cNvPr>
          <p:cNvSpPr txBox="1">
            <a:spLocks noChangeArrowheads="1"/>
          </p:cNvSpPr>
          <p:nvPr/>
        </p:nvSpPr>
        <p:spPr bwMode="auto">
          <a:xfrm>
            <a:off x="5523688" y="4538246"/>
            <a:ext cx="1414170"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Drug-induced</a:t>
            </a:r>
          </a:p>
        </p:txBody>
      </p:sp>
      <p:sp>
        <p:nvSpPr>
          <p:cNvPr id="16" name="TextBox 15">
            <a:extLst>
              <a:ext uri="{FF2B5EF4-FFF2-40B4-BE49-F238E27FC236}">
                <a16:creationId xmlns:a16="http://schemas.microsoft.com/office/drawing/2014/main" id="{984E008D-FBBA-42B4-940E-EA26772E0161}"/>
              </a:ext>
            </a:extLst>
          </p:cNvPr>
          <p:cNvSpPr txBox="1"/>
          <p:nvPr/>
        </p:nvSpPr>
        <p:spPr>
          <a:xfrm>
            <a:off x="6230528" y="5257800"/>
            <a:ext cx="1326004" cy="369332"/>
          </a:xfrm>
          <a:prstGeom prst="rect">
            <a:avLst/>
          </a:prstGeom>
          <a:noFill/>
        </p:spPr>
        <p:txBody>
          <a:bodyPr wrap="none" rtlCol="0">
            <a:spAutoFit/>
          </a:bodyPr>
          <a:lstStyle/>
          <a:p>
            <a:pPr algn="ctr"/>
            <a:r>
              <a:rPr lang="en-US" dirty="0">
                <a:solidFill>
                  <a:schemeClr val="bg1">
                    <a:lumMod val="75000"/>
                  </a:schemeClr>
                </a:solidFill>
              </a:rPr>
              <a:t>Both/Either</a:t>
            </a:r>
          </a:p>
        </p:txBody>
      </p:sp>
      <p:cxnSp>
        <p:nvCxnSpPr>
          <p:cNvPr id="125" name="Straight Connector 124">
            <a:extLst>
              <a:ext uri="{FF2B5EF4-FFF2-40B4-BE49-F238E27FC236}">
                <a16:creationId xmlns:a16="http://schemas.microsoft.com/office/drawing/2014/main" id="{01138141-D318-4ED7-A7FE-D8F2155CE890}"/>
              </a:ext>
            </a:extLst>
          </p:cNvPr>
          <p:cNvCxnSpPr/>
          <p:nvPr/>
        </p:nvCxnSpPr>
        <p:spPr>
          <a:xfrm flipH="1">
            <a:off x="5334000" y="4724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52" name="Text Box 47">
            <a:extLst>
              <a:ext uri="{FF2B5EF4-FFF2-40B4-BE49-F238E27FC236}">
                <a16:creationId xmlns:a16="http://schemas.microsoft.com/office/drawing/2014/main" id="{E3578916-9804-473C-8F06-D4FA0BCEDFD0}"/>
              </a:ext>
            </a:extLst>
          </p:cNvPr>
          <p:cNvSpPr txBox="1">
            <a:spLocks noChangeArrowheads="1"/>
          </p:cNvSpPr>
          <p:nvPr/>
        </p:nvSpPr>
        <p:spPr bwMode="auto">
          <a:xfrm>
            <a:off x="5543446" y="4055146"/>
            <a:ext cx="1619354"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err="1">
                <a:solidFill>
                  <a:schemeClr val="bg1">
                    <a:lumMod val="75000"/>
                  </a:schemeClr>
                </a:solidFill>
              </a:rPr>
              <a:t>Nanophthalmos</a:t>
            </a:r>
            <a:endParaRPr lang="en-US" altLang="en-US" sz="1600" dirty="0">
              <a:solidFill>
                <a:schemeClr val="bg1">
                  <a:lumMod val="75000"/>
                </a:schemeClr>
              </a:solidFill>
            </a:endParaRPr>
          </a:p>
        </p:txBody>
      </p:sp>
      <p:sp>
        <p:nvSpPr>
          <p:cNvPr id="53" name="Text Box 45">
            <a:extLst>
              <a:ext uri="{FF2B5EF4-FFF2-40B4-BE49-F238E27FC236}">
                <a16:creationId xmlns:a16="http://schemas.microsoft.com/office/drawing/2014/main" id="{57D1A14F-68FE-47D2-983C-1A879D66A9DC}"/>
              </a:ext>
            </a:extLst>
          </p:cNvPr>
          <p:cNvSpPr txBox="1">
            <a:spLocks noChangeArrowheads="1"/>
          </p:cNvSpPr>
          <p:nvPr/>
        </p:nvSpPr>
        <p:spPr bwMode="auto">
          <a:xfrm>
            <a:off x="5523688" y="5013493"/>
            <a:ext cx="582211"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PFV</a:t>
            </a:r>
          </a:p>
        </p:txBody>
      </p:sp>
      <p:sp>
        <p:nvSpPr>
          <p:cNvPr id="54" name="Text Box 42">
            <a:extLst>
              <a:ext uri="{FF2B5EF4-FFF2-40B4-BE49-F238E27FC236}">
                <a16:creationId xmlns:a16="http://schemas.microsoft.com/office/drawing/2014/main" id="{E1E37D2C-2C52-446B-843B-01E64990D3EC}"/>
              </a:ext>
            </a:extLst>
          </p:cNvPr>
          <p:cNvSpPr txBox="1">
            <a:spLocks noChangeArrowheads="1"/>
          </p:cNvSpPr>
          <p:nvPr/>
        </p:nvSpPr>
        <p:spPr bwMode="auto">
          <a:xfrm>
            <a:off x="5551406" y="3192546"/>
            <a:ext cx="2276072"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ERD/choroidal effusion</a:t>
            </a:r>
          </a:p>
        </p:txBody>
      </p:sp>
      <p:sp>
        <p:nvSpPr>
          <p:cNvPr id="3" name="Oval 2">
            <a:extLst>
              <a:ext uri="{FF2B5EF4-FFF2-40B4-BE49-F238E27FC236}">
                <a16:creationId xmlns:a16="http://schemas.microsoft.com/office/drawing/2014/main" id="{7D027388-F860-4250-9D31-41DB5EB864E5}"/>
              </a:ext>
            </a:extLst>
          </p:cNvPr>
          <p:cNvSpPr/>
          <p:nvPr/>
        </p:nvSpPr>
        <p:spPr>
          <a:xfrm>
            <a:off x="8034589" y="2679833"/>
            <a:ext cx="671979" cy="338554"/>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TextBox 45">
            <a:extLst>
              <a:ext uri="{FF2B5EF4-FFF2-40B4-BE49-F238E27FC236}">
                <a16:creationId xmlns:a16="http://schemas.microsoft.com/office/drawing/2014/main" id="{404AE9CF-785E-4964-AF50-F6F095A7E65B}"/>
              </a:ext>
            </a:extLst>
          </p:cNvPr>
          <p:cNvSpPr txBox="1"/>
          <p:nvPr/>
        </p:nvSpPr>
        <p:spPr>
          <a:xfrm>
            <a:off x="609600" y="1554063"/>
            <a:ext cx="7034674" cy="4770537"/>
          </a:xfrm>
          <a:prstGeom prst="rect">
            <a:avLst/>
          </a:prstGeom>
          <a:solidFill>
            <a:schemeClr val="accent1">
              <a:lumMod val="40000"/>
              <a:lumOff val="60000"/>
            </a:schemeClr>
          </a:solidFill>
        </p:spPr>
        <p:txBody>
          <a:bodyPr wrap="square" rtlCol="0">
            <a:spAutoFit/>
          </a:bodyPr>
          <a:lstStyle/>
          <a:p>
            <a:r>
              <a:rPr lang="en-US" sz="1600" i="1" dirty="0">
                <a:solidFill>
                  <a:schemeClr val="bg1">
                    <a:lumMod val="75000"/>
                  </a:schemeClr>
                </a:solidFill>
              </a:rPr>
              <a:t>Neovascularization of what structure causes neovascular glaucoma (NVG)?</a:t>
            </a:r>
          </a:p>
          <a:p>
            <a:r>
              <a:rPr lang="en-US" sz="1600" dirty="0">
                <a:solidFill>
                  <a:schemeClr val="bg1">
                    <a:lumMod val="75000"/>
                  </a:schemeClr>
                </a:solidFill>
              </a:rPr>
              <a:t>Neovascularization of the angle (NVA) </a:t>
            </a:r>
          </a:p>
          <a:p>
            <a:endParaRPr lang="en-US" sz="1600" dirty="0">
              <a:solidFill>
                <a:schemeClr val="bg1">
                  <a:lumMod val="75000"/>
                </a:schemeClr>
              </a:solidFill>
            </a:endParaRPr>
          </a:p>
          <a:p>
            <a:r>
              <a:rPr lang="en-US" sz="1600" i="1" dirty="0">
                <a:solidFill>
                  <a:schemeClr val="bg1">
                    <a:lumMod val="75000"/>
                  </a:schemeClr>
                </a:solidFill>
              </a:rPr>
              <a:t>How does NVA lead to angle-closure glaucoma?</a:t>
            </a:r>
          </a:p>
          <a:p>
            <a:r>
              <a:rPr lang="en-US" sz="1600" dirty="0">
                <a:solidFill>
                  <a:schemeClr val="bg1">
                    <a:lumMod val="75000"/>
                  </a:schemeClr>
                </a:solidFill>
              </a:rPr>
              <a:t>The NVA vessels don’t ride solo; rather, they are accompanied by contractile elements (</a:t>
            </a:r>
            <a:r>
              <a:rPr lang="en-US" sz="1600" dirty="0" err="1">
                <a:solidFill>
                  <a:schemeClr val="bg1">
                    <a:lumMod val="75000"/>
                  </a:schemeClr>
                </a:solidFill>
              </a:rPr>
              <a:t>eg</a:t>
            </a:r>
            <a:r>
              <a:rPr lang="en-US" sz="1600" dirty="0">
                <a:solidFill>
                  <a:schemeClr val="bg1">
                    <a:lumMod val="75000"/>
                  </a:schemeClr>
                </a:solidFill>
              </a:rPr>
              <a:t>, fibroblasts). Along with the neo vessels, these elements will establish a network that crosses from the peripheral iris to the peripheral cornea. Once established, contractile elements </a:t>
            </a:r>
            <a:r>
              <a:rPr lang="en-US" sz="1600" dirty="0" err="1">
                <a:solidFill>
                  <a:schemeClr val="bg1">
                    <a:lumMod val="75000"/>
                  </a:schemeClr>
                </a:solidFill>
              </a:rPr>
              <a:t>gonna</a:t>
            </a:r>
            <a:r>
              <a:rPr lang="en-US" sz="1600" dirty="0">
                <a:solidFill>
                  <a:schemeClr val="bg1">
                    <a:lumMod val="75000"/>
                  </a:schemeClr>
                </a:solidFill>
              </a:rPr>
              <a:t> contract, and when they do, they pull </a:t>
            </a:r>
            <a:r>
              <a:rPr lang="en-US" sz="1600" u="sng" dirty="0"/>
              <a:t>the iris up against the angle, rendering it closed. </a:t>
            </a:r>
          </a:p>
          <a:p>
            <a:r>
              <a:rPr lang="en-US" sz="1600" i="1" dirty="0">
                <a:solidFill>
                  <a:srgbClr val="0000FF"/>
                </a:solidFill>
              </a:rPr>
              <a:t> </a:t>
            </a:r>
            <a:endParaRPr lang="en-US" sz="1600" i="1" dirty="0">
              <a:solidFill>
                <a:schemeClr val="accent1">
                  <a:lumMod val="40000"/>
                  <a:lumOff val="60000"/>
                </a:schemeClr>
              </a:solidFill>
            </a:endParaRPr>
          </a:p>
          <a:p>
            <a:r>
              <a:rPr lang="en-US" sz="1600" i="1" dirty="0">
                <a:solidFill>
                  <a:schemeClr val="accent1">
                    <a:lumMod val="40000"/>
                    <a:lumOff val="60000"/>
                  </a:schemeClr>
                </a:solidFill>
              </a:rPr>
              <a:t>What two-word phrase (</a:t>
            </a:r>
            <a:r>
              <a:rPr lang="en-US" sz="1600" b="1" dirty="0">
                <a:solidFill>
                  <a:schemeClr val="accent1">
                    <a:lumMod val="40000"/>
                    <a:lumOff val="60000"/>
                  </a:schemeClr>
                </a:solidFill>
              </a:rPr>
              <a:t>not</a:t>
            </a:r>
            <a:r>
              <a:rPr lang="en-US" sz="1600" i="1" dirty="0">
                <a:solidFill>
                  <a:schemeClr val="accent1">
                    <a:lumMod val="40000"/>
                    <a:lumOff val="60000"/>
                  </a:schemeClr>
                </a:solidFill>
              </a:rPr>
              <a:t> ‘diabetic retinopathy’--think more generally) describes the fundamental cause of most cases of NVG?</a:t>
            </a:r>
          </a:p>
          <a:p>
            <a:r>
              <a:rPr lang="en-US" sz="1600" dirty="0">
                <a:solidFill>
                  <a:schemeClr val="accent1">
                    <a:lumMod val="40000"/>
                    <a:lumOff val="60000"/>
                  </a:schemeClr>
                </a:solidFill>
              </a:rPr>
              <a:t>‘Retinal ischemia’</a:t>
            </a:r>
          </a:p>
          <a:p>
            <a:endParaRPr lang="en-US" sz="1600" dirty="0">
              <a:solidFill>
                <a:schemeClr val="accent1">
                  <a:lumMod val="40000"/>
                  <a:lumOff val="60000"/>
                </a:schemeClr>
              </a:solidFill>
            </a:endParaRPr>
          </a:p>
          <a:p>
            <a:r>
              <a:rPr lang="en-US" sz="1600" i="1" dirty="0">
                <a:solidFill>
                  <a:schemeClr val="accent1">
                    <a:lumMod val="40000"/>
                    <a:lumOff val="60000"/>
                  </a:schemeClr>
                </a:solidFill>
              </a:rPr>
              <a:t>How does retinal ischemia lead to NVI and NVA? </a:t>
            </a:r>
          </a:p>
          <a:p>
            <a:r>
              <a:rPr lang="en-US" sz="1600" dirty="0">
                <a:solidFill>
                  <a:schemeClr val="accent1">
                    <a:lumMod val="40000"/>
                    <a:lumOff val="60000"/>
                  </a:schemeClr>
                </a:solidFill>
              </a:rPr>
              <a:t>In a desperate attempt to acquire the oxygen they’re lacking, the ischemic retinal cells release the signaling molecule  </a:t>
            </a:r>
            <a:r>
              <a:rPr lang="en-US" sz="1600" b="1" dirty="0">
                <a:solidFill>
                  <a:schemeClr val="accent1">
                    <a:lumMod val="40000"/>
                    <a:lumOff val="60000"/>
                  </a:schemeClr>
                </a:solidFill>
              </a:rPr>
              <a:t>VEGF</a:t>
            </a:r>
            <a:r>
              <a:rPr lang="en-US" sz="1600" dirty="0">
                <a:solidFill>
                  <a:schemeClr val="accent1">
                    <a:lumMod val="40000"/>
                    <a:lumOff val="60000"/>
                  </a:schemeClr>
                </a:solidFill>
              </a:rPr>
              <a:t> , a potent inducer of new blood vessel formation. This VEGF diffuses from the vitreous cavity into the anterior segment, where it induces the NVI/NVA process.</a:t>
            </a:r>
          </a:p>
        </p:txBody>
      </p:sp>
      <p:sp>
        <p:nvSpPr>
          <p:cNvPr id="47" name="TextBox 46">
            <a:extLst>
              <a:ext uri="{FF2B5EF4-FFF2-40B4-BE49-F238E27FC236}">
                <a16:creationId xmlns:a16="http://schemas.microsoft.com/office/drawing/2014/main" id="{FD720D6E-D31B-450C-93AF-C28C327DDF2C}"/>
              </a:ext>
            </a:extLst>
          </p:cNvPr>
          <p:cNvSpPr txBox="1"/>
          <p:nvPr/>
        </p:nvSpPr>
        <p:spPr>
          <a:xfrm>
            <a:off x="2838343" y="3922281"/>
            <a:ext cx="5676554" cy="523220"/>
          </a:xfrm>
          <a:prstGeom prst="rect">
            <a:avLst/>
          </a:prstGeom>
          <a:solidFill>
            <a:srgbClr val="99FF99"/>
          </a:solidFill>
        </p:spPr>
        <p:txBody>
          <a:bodyPr wrap="none" rtlCol="0">
            <a:spAutoFit/>
          </a:bodyPr>
          <a:lstStyle/>
          <a:p>
            <a:r>
              <a:rPr lang="en-US" sz="1400" i="1" dirty="0">
                <a:solidFill>
                  <a:srgbClr val="0000FF"/>
                </a:solidFill>
              </a:rPr>
              <a:t>This configuration—iris affixed to the angle—is known by what name?</a:t>
            </a:r>
          </a:p>
          <a:p>
            <a:r>
              <a:rPr lang="en-US" sz="1400" b="1" dirty="0">
                <a:solidFill>
                  <a:srgbClr val="0000FF"/>
                </a:solidFill>
              </a:rPr>
              <a:t>Peripheral anterior synechiae </a:t>
            </a:r>
            <a:r>
              <a:rPr lang="en-US" sz="1400" dirty="0">
                <a:solidFill>
                  <a:srgbClr val="0000FF"/>
                </a:solidFill>
              </a:rPr>
              <a:t>(PAS)</a:t>
            </a:r>
          </a:p>
        </p:txBody>
      </p:sp>
    </p:spTree>
    <p:extLst>
      <p:ext uri="{BB962C8B-B14F-4D97-AF65-F5344CB8AC3E}">
        <p14:creationId xmlns:p14="http://schemas.microsoft.com/office/powerpoint/2010/main" val="13366567"/>
      </p:ext>
    </p:extLst>
  </p:cSld>
  <p:clrMapOvr>
    <a:masterClrMapping/>
  </p:clrMapOvr>
</p:sld>
</file>

<file path=ppt/slides/slide2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Straight Arrow Connector 12">
            <a:extLst>
              <a:ext uri="{FF2B5EF4-FFF2-40B4-BE49-F238E27FC236}">
                <a16:creationId xmlns:a16="http://schemas.microsoft.com/office/drawing/2014/main" id="{A6DE2085-829C-480C-9216-69D6039C0A37}"/>
              </a:ext>
            </a:extLst>
          </p:cNvPr>
          <p:cNvCxnSpPr>
            <a:cxnSpLocks/>
          </p:cNvCxnSpPr>
          <p:nvPr/>
        </p:nvCxnSpPr>
        <p:spPr>
          <a:xfrm>
            <a:off x="6717173" y="1828800"/>
            <a:ext cx="0" cy="3462754"/>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43014" name="Text Box 6"/>
          <p:cNvSpPr txBox="1">
            <a:spLocks noChangeArrowheads="1"/>
          </p:cNvSpPr>
          <p:nvPr/>
        </p:nvSpPr>
        <p:spPr bwMode="auto">
          <a:xfrm>
            <a:off x="533400" y="2356376"/>
            <a:ext cx="1005403"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Lens-</a:t>
            </a:r>
          </a:p>
          <a:p>
            <a:pPr algn="ctr" eaLnBrk="1" hangingPunct="1">
              <a:lnSpc>
                <a:spcPct val="80000"/>
              </a:lnSpc>
              <a:spcBef>
                <a:spcPct val="0"/>
              </a:spcBef>
              <a:buClrTx/>
              <a:buSzTx/>
              <a:buFontTx/>
              <a:buNone/>
            </a:pPr>
            <a:r>
              <a:rPr lang="en-US" altLang="en-US" sz="1800" dirty="0">
                <a:solidFill>
                  <a:schemeClr val="bg1">
                    <a:lumMod val="75000"/>
                  </a:schemeClr>
                </a:solidFill>
              </a:rPr>
              <a:t>Induced</a:t>
            </a:r>
          </a:p>
        </p:txBody>
      </p:sp>
      <p:sp>
        <p:nvSpPr>
          <p:cNvPr id="43017" name="Text Box 14"/>
          <p:cNvSpPr txBox="1">
            <a:spLocks noChangeArrowheads="1"/>
          </p:cNvSpPr>
          <p:nvPr/>
        </p:nvSpPr>
        <p:spPr bwMode="auto">
          <a:xfrm>
            <a:off x="3026498" y="2365901"/>
            <a:ext cx="1633781"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Aphakic/</a:t>
            </a:r>
          </a:p>
          <a:p>
            <a:pPr algn="ctr" eaLnBrk="1" hangingPunct="1">
              <a:lnSpc>
                <a:spcPct val="80000"/>
              </a:lnSpc>
              <a:spcBef>
                <a:spcPct val="0"/>
              </a:spcBef>
              <a:buClrTx/>
              <a:buSzTx/>
              <a:buFontTx/>
              <a:buNone/>
            </a:pPr>
            <a:r>
              <a:rPr lang="en-US" altLang="en-US" sz="1800" dirty="0" err="1">
                <a:solidFill>
                  <a:schemeClr val="bg1">
                    <a:lumMod val="75000"/>
                  </a:schemeClr>
                </a:solidFill>
              </a:rPr>
              <a:t>Pseudophakic</a:t>
            </a:r>
            <a:endParaRPr lang="en-US" altLang="en-US" sz="1800" dirty="0">
              <a:solidFill>
                <a:schemeClr val="bg1">
                  <a:lumMod val="75000"/>
                </a:schemeClr>
              </a:solidFill>
            </a:endParaRPr>
          </a:p>
        </p:txBody>
      </p:sp>
      <p:sp>
        <p:nvSpPr>
          <p:cNvPr id="43031" name="Text Box 35"/>
          <p:cNvSpPr txBox="1">
            <a:spLocks noChangeArrowheads="1"/>
          </p:cNvSpPr>
          <p:nvPr/>
        </p:nvSpPr>
        <p:spPr bwMode="auto">
          <a:xfrm>
            <a:off x="1190847" y="1295400"/>
            <a:ext cx="2473754"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solidFill>
                  <a:schemeClr val="bg1">
                    <a:lumMod val="75000"/>
                  </a:schemeClr>
                </a:solidFill>
              </a:rPr>
              <a:t>w/ Pupillary Block</a:t>
            </a:r>
          </a:p>
        </p:txBody>
      </p:sp>
      <p:sp>
        <p:nvSpPr>
          <p:cNvPr id="43032" name="Text Box 36"/>
          <p:cNvSpPr txBox="1">
            <a:spLocks noChangeArrowheads="1"/>
          </p:cNvSpPr>
          <p:nvPr/>
        </p:nvSpPr>
        <p:spPr bwMode="auto">
          <a:xfrm>
            <a:off x="5181600" y="1295400"/>
            <a:ext cx="2630848"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t>w/o Pupillary Block</a:t>
            </a:r>
          </a:p>
        </p:txBody>
      </p:sp>
      <p:sp>
        <p:nvSpPr>
          <p:cNvPr id="49" name="Rectangle 2">
            <a:extLst>
              <a:ext uri="{FF2B5EF4-FFF2-40B4-BE49-F238E27FC236}">
                <a16:creationId xmlns:a16="http://schemas.microsoft.com/office/drawing/2014/main" id="{240EE5BF-F7D2-4FC8-A5DD-F6B5423153C6}"/>
              </a:ext>
            </a:extLst>
          </p:cNvPr>
          <p:cNvSpPr>
            <a:spLocks noGrp="1" noChangeArrowheads="1"/>
          </p:cNvSpPr>
          <p:nvPr>
            <p:ph type="title"/>
          </p:nvPr>
        </p:nvSpPr>
        <p:spPr>
          <a:xfrm>
            <a:off x="457200" y="304800"/>
            <a:ext cx="7543800" cy="563562"/>
          </a:xfrm>
        </p:spPr>
        <p:txBody>
          <a:bodyPr/>
          <a:lstStyle/>
          <a:p>
            <a:pPr eaLnBrk="1" hangingPunct="1"/>
            <a:r>
              <a:rPr lang="en-US" altLang="en-US" sz="3500" dirty="0"/>
              <a:t>Q</a:t>
            </a:r>
          </a:p>
        </p:txBody>
      </p:sp>
      <p:sp>
        <p:nvSpPr>
          <p:cNvPr id="50" name="TextBox 49">
            <a:extLst>
              <a:ext uri="{FF2B5EF4-FFF2-40B4-BE49-F238E27FC236}">
                <a16:creationId xmlns:a16="http://schemas.microsoft.com/office/drawing/2014/main" id="{CF426230-46C8-405C-9015-99EF57762A2E}"/>
              </a:ext>
            </a:extLst>
          </p:cNvPr>
          <p:cNvSpPr txBox="1"/>
          <p:nvPr/>
        </p:nvSpPr>
        <p:spPr>
          <a:xfrm>
            <a:off x="2259496" y="189094"/>
            <a:ext cx="4607480" cy="400110"/>
          </a:xfrm>
          <a:prstGeom prst="rect">
            <a:avLst/>
          </a:prstGeom>
          <a:solidFill>
            <a:schemeClr val="accent1">
              <a:lumMod val="60000"/>
              <a:lumOff val="40000"/>
            </a:schemeClr>
          </a:solidFill>
        </p:spPr>
        <p:txBody>
          <a:bodyPr wrap="none" rtlCol="0">
            <a:spAutoFit/>
          </a:bodyPr>
          <a:lstStyle/>
          <a:p>
            <a:pPr algn="ctr"/>
            <a:r>
              <a:rPr lang="en-US" sz="2000" b="1" dirty="0"/>
              <a:t>Secondary Angle Closure Glaucoma</a:t>
            </a:r>
          </a:p>
        </p:txBody>
      </p:sp>
      <p:sp>
        <p:nvSpPr>
          <p:cNvPr id="2" name="TextBox 1">
            <a:extLst>
              <a:ext uri="{FF2B5EF4-FFF2-40B4-BE49-F238E27FC236}">
                <a16:creationId xmlns:a16="http://schemas.microsoft.com/office/drawing/2014/main" id="{A7E30BEC-923B-4C9A-A856-BDD0D882F6B8}"/>
              </a:ext>
            </a:extLst>
          </p:cNvPr>
          <p:cNvSpPr txBox="1"/>
          <p:nvPr/>
        </p:nvSpPr>
        <p:spPr>
          <a:xfrm>
            <a:off x="887305" y="2844119"/>
            <a:ext cx="1494320" cy="338554"/>
          </a:xfrm>
          <a:prstGeom prst="rect">
            <a:avLst/>
          </a:prstGeom>
          <a:noFill/>
        </p:spPr>
        <p:txBody>
          <a:bodyPr wrap="none" rtlCol="0">
            <a:spAutoFit/>
          </a:bodyPr>
          <a:lstStyle/>
          <a:p>
            <a:r>
              <a:rPr lang="en-US" sz="1600" dirty="0" err="1">
                <a:solidFill>
                  <a:schemeClr val="bg1">
                    <a:lumMod val="75000"/>
                  </a:schemeClr>
                </a:solidFill>
              </a:rPr>
              <a:t>Phacomorphic</a:t>
            </a:r>
            <a:endParaRPr lang="en-US" sz="1600" dirty="0">
              <a:solidFill>
                <a:schemeClr val="bg1">
                  <a:lumMod val="75000"/>
                </a:schemeClr>
              </a:solidFill>
            </a:endParaRPr>
          </a:p>
        </p:txBody>
      </p:sp>
      <p:sp>
        <p:nvSpPr>
          <p:cNvPr id="51" name="TextBox 50">
            <a:extLst>
              <a:ext uri="{FF2B5EF4-FFF2-40B4-BE49-F238E27FC236}">
                <a16:creationId xmlns:a16="http://schemas.microsoft.com/office/drawing/2014/main" id="{156069D4-340B-4160-A336-EBF73557CEE0}"/>
              </a:ext>
            </a:extLst>
          </p:cNvPr>
          <p:cNvSpPr txBox="1"/>
          <p:nvPr/>
        </p:nvSpPr>
        <p:spPr>
          <a:xfrm>
            <a:off x="884725" y="3175578"/>
            <a:ext cx="1402948" cy="338554"/>
          </a:xfrm>
          <a:prstGeom prst="rect">
            <a:avLst/>
          </a:prstGeom>
          <a:noFill/>
        </p:spPr>
        <p:txBody>
          <a:bodyPr wrap="none" rtlCol="0">
            <a:spAutoFit/>
          </a:bodyPr>
          <a:lstStyle/>
          <a:p>
            <a:r>
              <a:rPr lang="en-US" sz="1600" dirty="0">
                <a:solidFill>
                  <a:schemeClr val="bg1">
                    <a:lumMod val="75000"/>
                  </a:schemeClr>
                </a:solidFill>
              </a:rPr>
              <a:t>Ectopia </a:t>
            </a:r>
            <a:r>
              <a:rPr lang="en-US" sz="1600" dirty="0" err="1">
                <a:solidFill>
                  <a:schemeClr val="bg1">
                    <a:lumMod val="75000"/>
                  </a:schemeClr>
                </a:solidFill>
              </a:rPr>
              <a:t>lentis</a:t>
            </a:r>
            <a:endParaRPr lang="en-US" sz="1600" dirty="0">
              <a:solidFill>
                <a:schemeClr val="bg1">
                  <a:lumMod val="75000"/>
                </a:schemeClr>
              </a:solidFill>
            </a:endParaRPr>
          </a:p>
        </p:txBody>
      </p:sp>
      <p:cxnSp>
        <p:nvCxnSpPr>
          <p:cNvPr id="71" name="Straight Connector 70">
            <a:extLst>
              <a:ext uri="{FF2B5EF4-FFF2-40B4-BE49-F238E27FC236}">
                <a16:creationId xmlns:a16="http://schemas.microsoft.com/office/drawing/2014/main" id="{C104938D-BA8D-4E39-9D5F-9EE2012F2F3C}"/>
              </a:ext>
            </a:extLst>
          </p:cNvPr>
          <p:cNvCxnSpPr>
            <a:cxnSpLocks/>
          </p:cNvCxnSpPr>
          <p:nvPr/>
        </p:nvCxnSpPr>
        <p:spPr>
          <a:xfrm flipH="1">
            <a:off x="762665" y="3023488"/>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2A7E4E40-472F-4E50-8A7A-45C10FDD7171}"/>
              </a:ext>
            </a:extLst>
          </p:cNvPr>
          <p:cNvCxnSpPr>
            <a:cxnSpLocks/>
          </p:cNvCxnSpPr>
          <p:nvPr/>
        </p:nvCxnSpPr>
        <p:spPr>
          <a:xfrm flipH="1">
            <a:off x="762665" y="3347853"/>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C3924889-45B9-4383-9C9E-48F0A9C27AD8}"/>
              </a:ext>
            </a:extLst>
          </p:cNvPr>
          <p:cNvCxnSpPr>
            <a:cxnSpLocks/>
          </p:cNvCxnSpPr>
          <p:nvPr/>
        </p:nvCxnSpPr>
        <p:spPr>
          <a:xfrm flipH="1">
            <a:off x="748719" y="2838976"/>
            <a:ext cx="13947" cy="5088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 name="Straight Arrow Connector 5">
            <a:extLst>
              <a:ext uri="{FF2B5EF4-FFF2-40B4-BE49-F238E27FC236}">
                <a16:creationId xmlns:a16="http://schemas.microsoft.com/office/drawing/2014/main" id="{A3439F0C-5143-461F-8F3C-2E830785DEFC}"/>
              </a:ext>
            </a:extLst>
          </p:cNvPr>
          <p:cNvCxnSpPr>
            <a:stCxn id="50" idx="2"/>
          </p:cNvCxnSpPr>
          <p:nvPr/>
        </p:nvCxnSpPr>
        <p:spPr>
          <a:xfrm flipH="1">
            <a:off x="2971800" y="589204"/>
            <a:ext cx="1591436" cy="706196"/>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0" name="Straight Arrow Connector 9">
            <a:extLst>
              <a:ext uri="{FF2B5EF4-FFF2-40B4-BE49-F238E27FC236}">
                <a16:creationId xmlns:a16="http://schemas.microsoft.com/office/drawing/2014/main" id="{84DC796E-F6ED-4FBB-82D2-A260F480BF8A}"/>
              </a:ext>
            </a:extLst>
          </p:cNvPr>
          <p:cNvCxnSpPr>
            <a:cxnSpLocks/>
          </p:cNvCxnSpPr>
          <p:nvPr/>
        </p:nvCxnSpPr>
        <p:spPr>
          <a:xfrm>
            <a:off x="4572000" y="589204"/>
            <a:ext cx="1600200" cy="706196"/>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6" name="Straight Arrow Connector 25">
            <a:extLst>
              <a:ext uri="{FF2B5EF4-FFF2-40B4-BE49-F238E27FC236}">
                <a16:creationId xmlns:a16="http://schemas.microsoft.com/office/drawing/2014/main" id="{B70E0124-9B84-41A5-8D84-A66B7838A706}"/>
              </a:ext>
            </a:extLst>
          </p:cNvPr>
          <p:cNvCxnSpPr>
            <a:cxnSpLocks/>
          </p:cNvCxnSpPr>
          <p:nvPr/>
        </p:nvCxnSpPr>
        <p:spPr>
          <a:xfrm flipH="1">
            <a:off x="1159539" y="1828800"/>
            <a:ext cx="1290435" cy="478059"/>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28" name="Straight Arrow Connector 27">
            <a:extLst>
              <a:ext uri="{FF2B5EF4-FFF2-40B4-BE49-F238E27FC236}">
                <a16:creationId xmlns:a16="http://schemas.microsoft.com/office/drawing/2014/main" id="{567A4249-5C59-4416-8A8E-1C35913900AB}"/>
              </a:ext>
            </a:extLst>
          </p:cNvPr>
          <p:cNvCxnSpPr>
            <a:cxnSpLocks/>
          </p:cNvCxnSpPr>
          <p:nvPr/>
        </p:nvCxnSpPr>
        <p:spPr>
          <a:xfrm>
            <a:off x="2449973" y="1832208"/>
            <a:ext cx="1268784"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56" name="Text Box 6">
            <a:extLst>
              <a:ext uri="{FF2B5EF4-FFF2-40B4-BE49-F238E27FC236}">
                <a16:creationId xmlns:a16="http://schemas.microsoft.com/office/drawing/2014/main" id="{557983BD-9D64-49B9-A366-A08663B0451F}"/>
              </a:ext>
            </a:extLst>
          </p:cNvPr>
          <p:cNvSpPr txBox="1">
            <a:spLocks noChangeArrowheads="1"/>
          </p:cNvSpPr>
          <p:nvPr/>
        </p:nvSpPr>
        <p:spPr bwMode="auto">
          <a:xfrm>
            <a:off x="5029200" y="2356376"/>
            <a:ext cx="813043"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r" eaLnBrk="1" hangingPunct="1">
              <a:lnSpc>
                <a:spcPct val="80000"/>
              </a:lnSpc>
              <a:spcBef>
                <a:spcPct val="0"/>
              </a:spcBef>
              <a:buClrTx/>
              <a:buSzTx/>
              <a:buFontTx/>
              <a:buNone/>
            </a:pPr>
            <a:r>
              <a:rPr lang="en-US" altLang="en-US" sz="1800" dirty="0">
                <a:solidFill>
                  <a:schemeClr val="bg1">
                    <a:lumMod val="75000"/>
                  </a:schemeClr>
                </a:solidFill>
              </a:rPr>
              <a:t>‘Push’</a:t>
            </a:r>
          </a:p>
        </p:txBody>
      </p:sp>
      <p:sp>
        <p:nvSpPr>
          <p:cNvPr id="57" name="Text Box 14">
            <a:extLst>
              <a:ext uri="{FF2B5EF4-FFF2-40B4-BE49-F238E27FC236}">
                <a16:creationId xmlns:a16="http://schemas.microsoft.com/office/drawing/2014/main" id="{5DAFA1C1-3A29-4C27-A379-663FDD22E326}"/>
              </a:ext>
            </a:extLst>
          </p:cNvPr>
          <p:cNvSpPr txBox="1">
            <a:spLocks noChangeArrowheads="1"/>
          </p:cNvSpPr>
          <p:nvPr/>
        </p:nvSpPr>
        <p:spPr bwMode="auto">
          <a:xfrm>
            <a:off x="7620000" y="2365901"/>
            <a:ext cx="671979"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t>‘Pull’</a:t>
            </a:r>
          </a:p>
        </p:txBody>
      </p:sp>
      <p:cxnSp>
        <p:nvCxnSpPr>
          <p:cNvPr id="58" name="Straight Arrow Connector 57">
            <a:extLst>
              <a:ext uri="{FF2B5EF4-FFF2-40B4-BE49-F238E27FC236}">
                <a16:creationId xmlns:a16="http://schemas.microsoft.com/office/drawing/2014/main" id="{E874FEE9-46BD-46A3-90A3-DE7CC220FBFF}"/>
              </a:ext>
            </a:extLst>
          </p:cNvPr>
          <p:cNvCxnSpPr>
            <a:cxnSpLocks/>
          </p:cNvCxnSpPr>
          <p:nvPr/>
        </p:nvCxnSpPr>
        <p:spPr>
          <a:xfrm flipH="1">
            <a:off x="5867400" y="1828800"/>
            <a:ext cx="849775"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59" name="Straight Arrow Connector 58">
            <a:extLst>
              <a:ext uri="{FF2B5EF4-FFF2-40B4-BE49-F238E27FC236}">
                <a16:creationId xmlns:a16="http://schemas.microsoft.com/office/drawing/2014/main" id="{C370A4A1-FE96-4E70-B89E-839542A5E241}"/>
              </a:ext>
            </a:extLst>
          </p:cNvPr>
          <p:cNvCxnSpPr>
            <a:cxnSpLocks/>
          </p:cNvCxnSpPr>
          <p:nvPr/>
        </p:nvCxnSpPr>
        <p:spPr>
          <a:xfrm>
            <a:off x="6717173" y="1832208"/>
            <a:ext cx="902827" cy="474047"/>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62" name="Text Box 16">
            <a:extLst>
              <a:ext uri="{FF2B5EF4-FFF2-40B4-BE49-F238E27FC236}">
                <a16:creationId xmlns:a16="http://schemas.microsoft.com/office/drawing/2014/main" id="{33538067-0726-41B0-93FF-357EF00CA62D}"/>
              </a:ext>
            </a:extLst>
          </p:cNvPr>
          <p:cNvSpPr txBox="1">
            <a:spLocks noChangeArrowheads="1"/>
          </p:cNvSpPr>
          <p:nvPr/>
        </p:nvSpPr>
        <p:spPr bwMode="auto">
          <a:xfrm>
            <a:off x="8065437" y="2684785"/>
            <a:ext cx="628698"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b="1" dirty="0"/>
              <a:t>NVG</a:t>
            </a:r>
          </a:p>
        </p:txBody>
      </p:sp>
      <p:sp>
        <p:nvSpPr>
          <p:cNvPr id="70" name="Text Box 21">
            <a:extLst>
              <a:ext uri="{FF2B5EF4-FFF2-40B4-BE49-F238E27FC236}">
                <a16:creationId xmlns:a16="http://schemas.microsoft.com/office/drawing/2014/main" id="{86C32650-BE1F-4CC3-8DB5-0C136D877E6F}"/>
              </a:ext>
            </a:extLst>
          </p:cNvPr>
          <p:cNvSpPr txBox="1">
            <a:spLocks noChangeArrowheads="1"/>
          </p:cNvSpPr>
          <p:nvPr/>
        </p:nvSpPr>
        <p:spPr bwMode="auto">
          <a:xfrm>
            <a:off x="8070534" y="3048000"/>
            <a:ext cx="526106"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a:solidFill>
                  <a:schemeClr val="bg1">
                    <a:lumMod val="75000"/>
                  </a:schemeClr>
                </a:solidFill>
              </a:rPr>
              <a:t>ICE</a:t>
            </a:r>
          </a:p>
        </p:txBody>
      </p:sp>
      <p:sp>
        <p:nvSpPr>
          <p:cNvPr id="75" name="Text Box 45">
            <a:extLst>
              <a:ext uri="{FF2B5EF4-FFF2-40B4-BE49-F238E27FC236}">
                <a16:creationId xmlns:a16="http://schemas.microsoft.com/office/drawing/2014/main" id="{2B6EDA2D-8F55-4DFD-A225-8C03CE6FC7F3}"/>
              </a:ext>
            </a:extLst>
          </p:cNvPr>
          <p:cNvSpPr txBox="1">
            <a:spLocks noChangeArrowheads="1"/>
          </p:cNvSpPr>
          <p:nvPr/>
        </p:nvSpPr>
        <p:spPr bwMode="auto">
          <a:xfrm>
            <a:off x="8073162" y="3810000"/>
            <a:ext cx="1070837" cy="74635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ts val="1700"/>
              </a:lnSpc>
              <a:spcBef>
                <a:spcPct val="0"/>
              </a:spcBef>
              <a:buClrTx/>
              <a:buSzTx/>
              <a:buFontTx/>
              <a:buNone/>
            </a:pPr>
            <a:r>
              <a:rPr lang="en-US" altLang="en-US" sz="1600" dirty="0">
                <a:solidFill>
                  <a:schemeClr val="bg1">
                    <a:lumMod val="75000"/>
                  </a:schemeClr>
                </a:solidFill>
              </a:rPr>
              <a:t>Epithelial/ fibrous ingrowth</a:t>
            </a:r>
          </a:p>
        </p:txBody>
      </p:sp>
      <p:cxnSp>
        <p:nvCxnSpPr>
          <p:cNvPr id="77" name="Straight Connector 76">
            <a:extLst>
              <a:ext uri="{FF2B5EF4-FFF2-40B4-BE49-F238E27FC236}">
                <a16:creationId xmlns:a16="http://schemas.microsoft.com/office/drawing/2014/main" id="{FC090BD7-F2E1-4464-B57B-9CBE5874C89B}"/>
              </a:ext>
            </a:extLst>
          </p:cNvPr>
          <p:cNvCxnSpPr>
            <a:cxnSpLocks/>
          </p:cNvCxnSpPr>
          <p:nvPr/>
        </p:nvCxnSpPr>
        <p:spPr>
          <a:xfrm>
            <a:off x="7873969" y="2674448"/>
            <a:ext cx="7724" cy="128795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8" name="Straight Connector 77">
            <a:extLst>
              <a:ext uri="{FF2B5EF4-FFF2-40B4-BE49-F238E27FC236}">
                <a16:creationId xmlns:a16="http://schemas.microsoft.com/office/drawing/2014/main" id="{B1922ED5-C3D8-43D8-A00D-1D6BC9201DBA}"/>
              </a:ext>
            </a:extLst>
          </p:cNvPr>
          <p:cNvCxnSpPr/>
          <p:nvPr/>
        </p:nvCxnSpPr>
        <p:spPr>
          <a:xfrm flipH="1">
            <a:off x="7873968" y="2840262"/>
            <a:ext cx="24447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9" name="Straight Connector 78">
            <a:extLst>
              <a:ext uri="{FF2B5EF4-FFF2-40B4-BE49-F238E27FC236}">
                <a16:creationId xmlns:a16="http://schemas.microsoft.com/office/drawing/2014/main" id="{77019ED2-6D69-4A60-9D19-D4DB786EA3A0}"/>
              </a:ext>
            </a:extLst>
          </p:cNvPr>
          <p:cNvCxnSpPr/>
          <p:nvPr/>
        </p:nvCxnSpPr>
        <p:spPr>
          <a:xfrm flipH="1">
            <a:off x="7873968" y="3213518"/>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1" name="Straight Connector 80">
            <a:extLst>
              <a:ext uri="{FF2B5EF4-FFF2-40B4-BE49-F238E27FC236}">
                <a16:creationId xmlns:a16="http://schemas.microsoft.com/office/drawing/2014/main" id="{9796A12F-4125-4C05-8EE8-A388740C580D}"/>
              </a:ext>
            </a:extLst>
          </p:cNvPr>
          <p:cNvCxnSpPr/>
          <p:nvPr/>
        </p:nvCxnSpPr>
        <p:spPr>
          <a:xfrm flipH="1">
            <a:off x="7877837" y="3581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3" name="Straight Connector 82">
            <a:extLst>
              <a:ext uri="{FF2B5EF4-FFF2-40B4-BE49-F238E27FC236}">
                <a16:creationId xmlns:a16="http://schemas.microsoft.com/office/drawing/2014/main" id="{7FDC5F4B-9BF0-42AD-B8BB-2F2399BCF1E2}"/>
              </a:ext>
            </a:extLst>
          </p:cNvPr>
          <p:cNvCxnSpPr/>
          <p:nvPr/>
        </p:nvCxnSpPr>
        <p:spPr>
          <a:xfrm flipH="1">
            <a:off x="7881693" y="3962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93" name="Text Box 42">
            <a:extLst>
              <a:ext uri="{FF2B5EF4-FFF2-40B4-BE49-F238E27FC236}">
                <a16:creationId xmlns:a16="http://schemas.microsoft.com/office/drawing/2014/main" id="{53BAB77F-E061-4834-9068-34BDF78AD071}"/>
              </a:ext>
            </a:extLst>
          </p:cNvPr>
          <p:cNvSpPr txBox="1">
            <a:spLocks noChangeArrowheads="1"/>
          </p:cNvSpPr>
          <p:nvPr/>
        </p:nvSpPr>
        <p:spPr bwMode="auto">
          <a:xfrm>
            <a:off x="8111387" y="3429000"/>
            <a:ext cx="856196"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Flat AC</a:t>
            </a:r>
          </a:p>
        </p:txBody>
      </p:sp>
      <p:sp>
        <p:nvSpPr>
          <p:cNvPr id="100" name="Text Box 23">
            <a:extLst>
              <a:ext uri="{FF2B5EF4-FFF2-40B4-BE49-F238E27FC236}">
                <a16:creationId xmlns:a16="http://schemas.microsoft.com/office/drawing/2014/main" id="{D8F2FCFF-2984-4836-B000-9C5601A8EAAA}"/>
              </a:ext>
            </a:extLst>
          </p:cNvPr>
          <p:cNvSpPr txBox="1">
            <a:spLocks noChangeArrowheads="1"/>
          </p:cNvSpPr>
          <p:nvPr/>
        </p:nvSpPr>
        <p:spPr bwMode="auto">
          <a:xfrm>
            <a:off x="5530369" y="2667000"/>
            <a:ext cx="2143536"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Aqueous misdirection</a:t>
            </a:r>
          </a:p>
        </p:txBody>
      </p:sp>
      <p:cxnSp>
        <p:nvCxnSpPr>
          <p:cNvPr id="104" name="Straight Connector 103">
            <a:extLst>
              <a:ext uri="{FF2B5EF4-FFF2-40B4-BE49-F238E27FC236}">
                <a16:creationId xmlns:a16="http://schemas.microsoft.com/office/drawing/2014/main" id="{49D87D4A-E317-4446-9B95-5184CB3968F3}"/>
              </a:ext>
            </a:extLst>
          </p:cNvPr>
          <p:cNvCxnSpPr>
            <a:cxnSpLocks/>
          </p:cNvCxnSpPr>
          <p:nvPr/>
        </p:nvCxnSpPr>
        <p:spPr>
          <a:xfrm flipH="1">
            <a:off x="5316229" y="2667000"/>
            <a:ext cx="7397" cy="25314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5" name="Straight Connector 104">
            <a:extLst>
              <a:ext uri="{FF2B5EF4-FFF2-40B4-BE49-F238E27FC236}">
                <a16:creationId xmlns:a16="http://schemas.microsoft.com/office/drawing/2014/main" id="{F40B6D71-75A8-4A88-864D-00D14C2F710D}"/>
              </a:ext>
            </a:extLst>
          </p:cNvPr>
          <p:cNvCxnSpPr/>
          <p:nvPr/>
        </p:nvCxnSpPr>
        <p:spPr>
          <a:xfrm flipH="1">
            <a:off x="5323624" y="2832814"/>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6" name="Straight Connector 105">
            <a:extLst>
              <a:ext uri="{FF2B5EF4-FFF2-40B4-BE49-F238E27FC236}">
                <a16:creationId xmlns:a16="http://schemas.microsoft.com/office/drawing/2014/main" id="{010BF7B2-AA07-4DCF-822D-E2DB5CC0BF59}"/>
              </a:ext>
            </a:extLst>
          </p:cNvPr>
          <p:cNvCxnSpPr/>
          <p:nvPr/>
        </p:nvCxnSpPr>
        <p:spPr>
          <a:xfrm flipH="1">
            <a:off x="5323624" y="3360065"/>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a:extLst>
              <a:ext uri="{FF2B5EF4-FFF2-40B4-BE49-F238E27FC236}">
                <a16:creationId xmlns:a16="http://schemas.microsoft.com/office/drawing/2014/main" id="{BAC8035C-3999-4C31-93CD-6C0D2ADEB73B}"/>
              </a:ext>
            </a:extLst>
          </p:cNvPr>
          <p:cNvCxnSpPr/>
          <p:nvPr/>
        </p:nvCxnSpPr>
        <p:spPr>
          <a:xfrm flipH="1">
            <a:off x="5323536" y="3786938"/>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8" name="Straight Connector 107">
            <a:extLst>
              <a:ext uri="{FF2B5EF4-FFF2-40B4-BE49-F238E27FC236}">
                <a16:creationId xmlns:a16="http://schemas.microsoft.com/office/drawing/2014/main" id="{DB64CAEE-69B4-426A-8A5B-D1269DBF0F66}"/>
              </a:ext>
            </a:extLst>
          </p:cNvPr>
          <p:cNvCxnSpPr/>
          <p:nvPr/>
        </p:nvCxnSpPr>
        <p:spPr>
          <a:xfrm flipH="1">
            <a:off x="5327493" y="4249152"/>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12" name="Straight Connector 111">
            <a:extLst>
              <a:ext uri="{FF2B5EF4-FFF2-40B4-BE49-F238E27FC236}">
                <a16:creationId xmlns:a16="http://schemas.microsoft.com/office/drawing/2014/main" id="{99A16C30-4BE4-48E5-8B65-0C5F3039B8DC}"/>
              </a:ext>
            </a:extLst>
          </p:cNvPr>
          <p:cNvCxnSpPr/>
          <p:nvPr/>
        </p:nvCxnSpPr>
        <p:spPr>
          <a:xfrm flipH="1">
            <a:off x="5333455" y="51816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13" name="Text Box 42">
            <a:extLst>
              <a:ext uri="{FF2B5EF4-FFF2-40B4-BE49-F238E27FC236}">
                <a16:creationId xmlns:a16="http://schemas.microsoft.com/office/drawing/2014/main" id="{056DFFD9-3CA2-42E7-90FE-4F14522E3504}"/>
              </a:ext>
            </a:extLst>
          </p:cNvPr>
          <p:cNvSpPr txBox="1">
            <a:spLocks noChangeArrowheads="1"/>
          </p:cNvSpPr>
          <p:nvPr/>
        </p:nvSpPr>
        <p:spPr bwMode="auto">
          <a:xfrm>
            <a:off x="5533954" y="3623846"/>
            <a:ext cx="1563248"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Retinal surgery</a:t>
            </a:r>
          </a:p>
        </p:txBody>
      </p:sp>
      <p:sp>
        <p:nvSpPr>
          <p:cNvPr id="118" name="Text Box 47">
            <a:extLst>
              <a:ext uri="{FF2B5EF4-FFF2-40B4-BE49-F238E27FC236}">
                <a16:creationId xmlns:a16="http://schemas.microsoft.com/office/drawing/2014/main" id="{3F59D898-ECAD-49F0-9425-2A1BC8DDA7B5}"/>
              </a:ext>
            </a:extLst>
          </p:cNvPr>
          <p:cNvSpPr txBox="1">
            <a:spLocks noChangeArrowheads="1"/>
          </p:cNvSpPr>
          <p:nvPr/>
        </p:nvSpPr>
        <p:spPr bwMode="auto">
          <a:xfrm>
            <a:off x="5523688" y="4538246"/>
            <a:ext cx="1414170"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Drug-induced</a:t>
            </a:r>
          </a:p>
        </p:txBody>
      </p:sp>
      <p:sp>
        <p:nvSpPr>
          <p:cNvPr id="16" name="TextBox 15">
            <a:extLst>
              <a:ext uri="{FF2B5EF4-FFF2-40B4-BE49-F238E27FC236}">
                <a16:creationId xmlns:a16="http://schemas.microsoft.com/office/drawing/2014/main" id="{984E008D-FBBA-42B4-940E-EA26772E0161}"/>
              </a:ext>
            </a:extLst>
          </p:cNvPr>
          <p:cNvSpPr txBox="1"/>
          <p:nvPr/>
        </p:nvSpPr>
        <p:spPr>
          <a:xfrm>
            <a:off x="6230528" y="5257800"/>
            <a:ext cx="1326004" cy="369332"/>
          </a:xfrm>
          <a:prstGeom prst="rect">
            <a:avLst/>
          </a:prstGeom>
          <a:noFill/>
        </p:spPr>
        <p:txBody>
          <a:bodyPr wrap="none" rtlCol="0">
            <a:spAutoFit/>
          </a:bodyPr>
          <a:lstStyle/>
          <a:p>
            <a:pPr algn="ctr"/>
            <a:r>
              <a:rPr lang="en-US" dirty="0">
                <a:solidFill>
                  <a:schemeClr val="bg1">
                    <a:lumMod val="75000"/>
                  </a:schemeClr>
                </a:solidFill>
              </a:rPr>
              <a:t>Both/Either</a:t>
            </a:r>
          </a:p>
        </p:txBody>
      </p:sp>
      <p:cxnSp>
        <p:nvCxnSpPr>
          <p:cNvPr id="125" name="Straight Connector 124">
            <a:extLst>
              <a:ext uri="{FF2B5EF4-FFF2-40B4-BE49-F238E27FC236}">
                <a16:creationId xmlns:a16="http://schemas.microsoft.com/office/drawing/2014/main" id="{01138141-D318-4ED7-A7FE-D8F2155CE890}"/>
              </a:ext>
            </a:extLst>
          </p:cNvPr>
          <p:cNvCxnSpPr/>
          <p:nvPr/>
        </p:nvCxnSpPr>
        <p:spPr>
          <a:xfrm flipH="1">
            <a:off x="5334000" y="4724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52" name="Text Box 47">
            <a:extLst>
              <a:ext uri="{FF2B5EF4-FFF2-40B4-BE49-F238E27FC236}">
                <a16:creationId xmlns:a16="http://schemas.microsoft.com/office/drawing/2014/main" id="{E3578916-9804-473C-8F06-D4FA0BCEDFD0}"/>
              </a:ext>
            </a:extLst>
          </p:cNvPr>
          <p:cNvSpPr txBox="1">
            <a:spLocks noChangeArrowheads="1"/>
          </p:cNvSpPr>
          <p:nvPr/>
        </p:nvSpPr>
        <p:spPr bwMode="auto">
          <a:xfrm>
            <a:off x="5543446" y="4055146"/>
            <a:ext cx="1619354"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err="1">
                <a:solidFill>
                  <a:schemeClr val="bg1">
                    <a:lumMod val="75000"/>
                  </a:schemeClr>
                </a:solidFill>
              </a:rPr>
              <a:t>Nanophthalmos</a:t>
            </a:r>
            <a:endParaRPr lang="en-US" altLang="en-US" sz="1600" dirty="0">
              <a:solidFill>
                <a:schemeClr val="bg1">
                  <a:lumMod val="75000"/>
                </a:schemeClr>
              </a:solidFill>
            </a:endParaRPr>
          </a:p>
        </p:txBody>
      </p:sp>
      <p:sp>
        <p:nvSpPr>
          <p:cNvPr id="53" name="Text Box 45">
            <a:extLst>
              <a:ext uri="{FF2B5EF4-FFF2-40B4-BE49-F238E27FC236}">
                <a16:creationId xmlns:a16="http://schemas.microsoft.com/office/drawing/2014/main" id="{57D1A14F-68FE-47D2-983C-1A879D66A9DC}"/>
              </a:ext>
            </a:extLst>
          </p:cNvPr>
          <p:cNvSpPr txBox="1">
            <a:spLocks noChangeArrowheads="1"/>
          </p:cNvSpPr>
          <p:nvPr/>
        </p:nvSpPr>
        <p:spPr bwMode="auto">
          <a:xfrm>
            <a:off x="5523688" y="5013493"/>
            <a:ext cx="582211"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PFV</a:t>
            </a:r>
          </a:p>
        </p:txBody>
      </p:sp>
      <p:sp>
        <p:nvSpPr>
          <p:cNvPr id="54" name="Text Box 42">
            <a:extLst>
              <a:ext uri="{FF2B5EF4-FFF2-40B4-BE49-F238E27FC236}">
                <a16:creationId xmlns:a16="http://schemas.microsoft.com/office/drawing/2014/main" id="{E1E37D2C-2C52-446B-843B-01E64990D3EC}"/>
              </a:ext>
            </a:extLst>
          </p:cNvPr>
          <p:cNvSpPr txBox="1">
            <a:spLocks noChangeArrowheads="1"/>
          </p:cNvSpPr>
          <p:nvPr/>
        </p:nvSpPr>
        <p:spPr bwMode="auto">
          <a:xfrm>
            <a:off x="5551406" y="3192546"/>
            <a:ext cx="2276072"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ERD/choroidal effusion</a:t>
            </a:r>
          </a:p>
        </p:txBody>
      </p:sp>
      <p:sp>
        <p:nvSpPr>
          <p:cNvPr id="3" name="Oval 2">
            <a:extLst>
              <a:ext uri="{FF2B5EF4-FFF2-40B4-BE49-F238E27FC236}">
                <a16:creationId xmlns:a16="http://schemas.microsoft.com/office/drawing/2014/main" id="{7D027388-F860-4250-9D31-41DB5EB864E5}"/>
              </a:ext>
            </a:extLst>
          </p:cNvPr>
          <p:cNvSpPr/>
          <p:nvPr/>
        </p:nvSpPr>
        <p:spPr>
          <a:xfrm>
            <a:off x="8034589" y="2679833"/>
            <a:ext cx="671979" cy="338554"/>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TextBox 45">
            <a:extLst>
              <a:ext uri="{FF2B5EF4-FFF2-40B4-BE49-F238E27FC236}">
                <a16:creationId xmlns:a16="http://schemas.microsoft.com/office/drawing/2014/main" id="{404AE9CF-785E-4964-AF50-F6F095A7E65B}"/>
              </a:ext>
            </a:extLst>
          </p:cNvPr>
          <p:cNvSpPr txBox="1"/>
          <p:nvPr/>
        </p:nvSpPr>
        <p:spPr>
          <a:xfrm>
            <a:off x="609600" y="1554063"/>
            <a:ext cx="7034674" cy="4770537"/>
          </a:xfrm>
          <a:prstGeom prst="rect">
            <a:avLst/>
          </a:prstGeom>
          <a:solidFill>
            <a:schemeClr val="accent1">
              <a:lumMod val="40000"/>
              <a:lumOff val="60000"/>
            </a:schemeClr>
          </a:solidFill>
        </p:spPr>
        <p:txBody>
          <a:bodyPr wrap="square" rtlCol="0">
            <a:spAutoFit/>
          </a:bodyPr>
          <a:lstStyle/>
          <a:p>
            <a:r>
              <a:rPr lang="en-US" sz="1600" i="1" dirty="0">
                <a:solidFill>
                  <a:srgbClr val="0000FF"/>
                </a:solidFill>
              </a:rPr>
              <a:t>Neovascularization of what structure causes neovascular glaucoma (NVG)?</a:t>
            </a:r>
          </a:p>
          <a:p>
            <a:r>
              <a:rPr lang="en-US" sz="1600" dirty="0">
                <a:solidFill>
                  <a:srgbClr val="0000FF"/>
                </a:solidFill>
              </a:rPr>
              <a:t>Neovascularization of the angle (NVA) </a:t>
            </a:r>
          </a:p>
          <a:p>
            <a:endParaRPr lang="en-US" sz="1600" dirty="0">
              <a:solidFill>
                <a:srgbClr val="0000FF"/>
              </a:solidFill>
            </a:endParaRPr>
          </a:p>
          <a:p>
            <a:r>
              <a:rPr lang="en-US" sz="1600" i="1" dirty="0">
                <a:solidFill>
                  <a:srgbClr val="0000FF"/>
                </a:solidFill>
              </a:rPr>
              <a:t>How does NVA lead to angle-closure glaucoma?</a:t>
            </a:r>
          </a:p>
          <a:p>
            <a:r>
              <a:rPr lang="en-US" sz="1600" dirty="0">
                <a:solidFill>
                  <a:srgbClr val="0000FF"/>
                </a:solidFill>
              </a:rPr>
              <a:t>The NVA vessels don’t ride solo; rather, they are accompanied by contractile elements (</a:t>
            </a:r>
            <a:r>
              <a:rPr lang="en-US" sz="1600" dirty="0" err="1">
                <a:solidFill>
                  <a:srgbClr val="0000FF"/>
                </a:solidFill>
              </a:rPr>
              <a:t>eg</a:t>
            </a:r>
            <a:r>
              <a:rPr lang="en-US" sz="1600" dirty="0">
                <a:solidFill>
                  <a:srgbClr val="0000FF"/>
                </a:solidFill>
              </a:rPr>
              <a:t>, fibroblasts). Along with the neo vessels, these elements will establish a network that crosses from the peripheral iris to the peripheral cornea. </a:t>
            </a:r>
            <a:r>
              <a:rPr lang="en-US" sz="1600" dirty="0"/>
              <a:t>Once established, contractile elements </a:t>
            </a:r>
            <a:r>
              <a:rPr lang="en-US" sz="1600" dirty="0" err="1"/>
              <a:t>gonna</a:t>
            </a:r>
            <a:r>
              <a:rPr lang="en-US" sz="1600" dirty="0"/>
              <a:t> contract, and when they do, they pull the iris up against the angle, rendering it closed. </a:t>
            </a:r>
          </a:p>
          <a:p>
            <a:r>
              <a:rPr lang="en-US" sz="1600" i="1" dirty="0">
                <a:solidFill>
                  <a:srgbClr val="0000FF"/>
                </a:solidFill>
              </a:rPr>
              <a:t> </a:t>
            </a:r>
          </a:p>
          <a:p>
            <a:r>
              <a:rPr lang="en-US" sz="1600" i="1" dirty="0">
                <a:solidFill>
                  <a:srgbClr val="0000FF"/>
                </a:solidFill>
              </a:rPr>
              <a:t>What two-word phrase (</a:t>
            </a:r>
            <a:r>
              <a:rPr lang="en-US" sz="1600" b="1" dirty="0">
                <a:solidFill>
                  <a:srgbClr val="0000FF"/>
                </a:solidFill>
              </a:rPr>
              <a:t>not</a:t>
            </a:r>
            <a:r>
              <a:rPr lang="en-US" sz="1600" i="1" dirty="0">
                <a:solidFill>
                  <a:srgbClr val="0000FF"/>
                </a:solidFill>
              </a:rPr>
              <a:t> ‘diabetic retinopathy’--think more generally) describes the fundamental cause of most cases of NVG?</a:t>
            </a:r>
            <a:endParaRPr lang="en-US" sz="1600" i="1" dirty="0">
              <a:solidFill>
                <a:schemeClr val="accent1">
                  <a:lumMod val="40000"/>
                  <a:lumOff val="60000"/>
                </a:schemeClr>
              </a:solidFill>
            </a:endParaRPr>
          </a:p>
          <a:p>
            <a:r>
              <a:rPr lang="en-US" sz="1600" dirty="0">
                <a:solidFill>
                  <a:schemeClr val="accent1">
                    <a:lumMod val="40000"/>
                    <a:lumOff val="60000"/>
                  </a:schemeClr>
                </a:solidFill>
              </a:rPr>
              <a:t>‘Retinal ischemia’</a:t>
            </a:r>
          </a:p>
          <a:p>
            <a:endParaRPr lang="en-US" sz="1600" dirty="0">
              <a:solidFill>
                <a:schemeClr val="accent1">
                  <a:lumMod val="40000"/>
                  <a:lumOff val="60000"/>
                </a:schemeClr>
              </a:solidFill>
            </a:endParaRPr>
          </a:p>
          <a:p>
            <a:r>
              <a:rPr lang="en-US" sz="1600" i="1" dirty="0">
                <a:solidFill>
                  <a:schemeClr val="accent1">
                    <a:lumMod val="40000"/>
                    <a:lumOff val="60000"/>
                  </a:schemeClr>
                </a:solidFill>
              </a:rPr>
              <a:t>How does retinal ischemia lead to NVI and NVA? </a:t>
            </a:r>
          </a:p>
          <a:p>
            <a:r>
              <a:rPr lang="en-US" sz="1600" dirty="0">
                <a:solidFill>
                  <a:schemeClr val="accent1">
                    <a:lumMod val="40000"/>
                    <a:lumOff val="60000"/>
                  </a:schemeClr>
                </a:solidFill>
              </a:rPr>
              <a:t>In a desperate attempt to acquire the oxygen they’re lacking, the ischemic retinal cells release the signaling molecule  </a:t>
            </a:r>
            <a:r>
              <a:rPr lang="en-US" sz="1600" b="1" dirty="0">
                <a:solidFill>
                  <a:schemeClr val="accent1">
                    <a:lumMod val="40000"/>
                    <a:lumOff val="60000"/>
                  </a:schemeClr>
                </a:solidFill>
              </a:rPr>
              <a:t>VEGF</a:t>
            </a:r>
            <a:r>
              <a:rPr lang="en-US" sz="1600" dirty="0">
                <a:solidFill>
                  <a:schemeClr val="accent1">
                    <a:lumMod val="40000"/>
                    <a:lumOff val="60000"/>
                  </a:schemeClr>
                </a:solidFill>
              </a:rPr>
              <a:t> , a potent inducer of new blood vessel formation. This VEGF diffuses from the vitreous cavity into the anterior segment, where it induces the NVI/NVA process.</a:t>
            </a:r>
          </a:p>
        </p:txBody>
      </p:sp>
    </p:spTree>
    <p:extLst>
      <p:ext uri="{BB962C8B-B14F-4D97-AF65-F5344CB8AC3E}">
        <p14:creationId xmlns:p14="http://schemas.microsoft.com/office/powerpoint/2010/main" val="1599532534"/>
      </p:ext>
    </p:extLst>
  </p:cSld>
  <p:clrMapOvr>
    <a:masterClrMapping/>
  </p:clrMapOvr>
</p:sld>
</file>

<file path=ppt/slides/slide2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Straight Arrow Connector 12">
            <a:extLst>
              <a:ext uri="{FF2B5EF4-FFF2-40B4-BE49-F238E27FC236}">
                <a16:creationId xmlns:a16="http://schemas.microsoft.com/office/drawing/2014/main" id="{A6DE2085-829C-480C-9216-69D6039C0A37}"/>
              </a:ext>
            </a:extLst>
          </p:cNvPr>
          <p:cNvCxnSpPr>
            <a:cxnSpLocks/>
          </p:cNvCxnSpPr>
          <p:nvPr/>
        </p:nvCxnSpPr>
        <p:spPr>
          <a:xfrm>
            <a:off x="6717173" y="1828800"/>
            <a:ext cx="0" cy="3462754"/>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43014" name="Text Box 6"/>
          <p:cNvSpPr txBox="1">
            <a:spLocks noChangeArrowheads="1"/>
          </p:cNvSpPr>
          <p:nvPr/>
        </p:nvSpPr>
        <p:spPr bwMode="auto">
          <a:xfrm>
            <a:off x="533400" y="2356376"/>
            <a:ext cx="1005403"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Lens-</a:t>
            </a:r>
          </a:p>
          <a:p>
            <a:pPr algn="ctr" eaLnBrk="1" hangingPunct="1">
              <a:lnSpc>
                <a:spcPct val="80000"/>
              </a:lnSpc>
              <a:spcBef>
                <a:spcPct val="0"/>
              </a:spcBef>
              <a:buClrTx/>
              <a:buSzTx/>
              <a:buFontTx/>
              <a:buNone/>
            </a:pPr>
            <a:r>
              <a:rPr lang="en-US" altLang="en-US" sz="1800" dirty="0">
                <a:solidFill>
                  <a:schemeClr val="bg1">
                    <a:lumMod val="75000"/>
                  </a:schemeClr>
                </a:solidFill>
              </a:rPr>
              <a:t>Induced</a:t>
            </a:r>
          </a:p>
        </p:txBody>
      </p:sp>
      <p:sp>
        <p:nvSpPr>
          <p:cNvPr id="43017" name="Text Box 14"/>
          <p:cNvSpPr txBox="1">
            <a:spLocks noChangeArrowheads="1"/>
          </p:cNvSpPr>
          <p:nvPr/>
        </p:nvSpPr>
        <p:spPr bwMode="auto">
          <a:xfrm>
            <a:off x="3026498" y="2365901"/>
            <a:ext cx="1633781"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Aphakic/</a:t>
            </a:r>
          </a:p>
          <a:p>
            <a:pPr algn="ctr" eaLnBrk="1" hangingPunct="1">
              <a:lnSpc>
                <a:spcPct val="80000"/>
              </a:lnSpc>
              <a:spcBef>
                <a:spcPct val="0"/>
              </a:spcBef>
              <a:buClrTx/>
              <a:buSzTx/>
              <a:buFontTx/>
              <a:buNone/>
            </a:pPr>
            <a:r>
              <a:rPr lang="en-US" altLang="en-US" sz="1800" dirty="0" err="1">
                <a:solidFill>
                  <a:schemeClr val="bg1">
                    <a:lumMod val="75000"/>
                  </a:schemeClr>
                </a:solidFill>
              </a:rPr>
              <a:t>Pseudophakic</a:t>
            </a:r>
            <a:endParaRPr lang="en-US" altLang="en-US" sz="1800" dirty="0">
              <a:solidFill>
                <a:schemeClr val="bg1">
                  <a:lumMod val="75000"/>
                </a:schemeClr>
              </a:solidFill>
            </a:endParaRPr>
          </a:p>
        </p:txBody>
      </p:sp>
      <p:sp>
        <p:nvSpPr>
          <p:cNvPr id="43031" name="Text Box 35"/>
          <p:cNvSpPr txBox="1">
            <a:spLocks noChangeArrowheads="1"/>
          </p:cNvSpPr>
          <p:nvPr/>
        </p:nvSpPr>
        <p:spPr bwMode="auto">
          <a:xfrm>
            <a:off x="1190847" y="1295400"/>
            <a:ext cx="2473754"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solidFill>
                  <a:schemeClr val="bg1">
                    <a:lumMod val="75000"/>
                  </a:schemeClr>
                </a:solidFill>
              </a:rPr>
              <a:t>w/ Pupillary Block</a:t>
            </a:r>
          </a:p>
        </p:txBody>
      </p:sp>
      <p:sp>
        <p:nvSpPr>
          <p:cNvPr id="43032" name="Text Box 36"/>
          <p:cNvSpPr txBox="1">
            <a:spLocks noChangeArrowheads="1"/>
          </p:cNvSpPr>
          <p:nvPr/>
        </p:nvSpPr>
        <p:spPr bwMode="auto">
          <a:xfrm>
            <a:off x="5181600" y="1295400"/>
            <a:ext cx="2630848"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t>w/o Pupillary Block</a:t>
            </a:r>
          </a:p>
        </p:txBody>
      </p:sp>
      <p:sp>
        <p:nvSpPr>
          <p:cNvPr id="49" name="Rectangle 2">
            <a:extLst>
              <a:ext uri="{FF2B5EF4-FFF2-40B4-BE49-F238E27FC236}">
                <a16:creationId xmlns:a16="http://schemas.microsoft.com/office/drawing/2014/main" id="{240EE5BF-F7D2-4FC8-A5DD-F6B5423153C6}"/>
              </a:ext>
            </a:extLst>
          </p:cNvPr>
          <p:cNvSpPr>
            <a:spLocks noGrp="1" noChangeArrowheads="1"/>
          </p:cNvSpPr>
          <p:nvPr>
            <p:ph type="title"/>
          </p:nvPr>
        </p:nvSpPr>
        <p:spPr>
          <a:xfrm>
            <a:off x="457200" y="304800"/>
            <a:ext cx="7543800" cy="563562"/>
          </a:xfrm>
        </p:spPr>
        <p:txBody>
          <a:bodyPr/>
          <a:lstStyle/>
          <a:p>
            <a:pPr eaLnBrk="1" hangingPunct="1"/>
            <a:r>
              <a:rPr lang="en-US" altLang="en-US" sz="3500" dirty="0"/>
              <a:t>A</a:t>
            </a:r>
          </a:p>
        </p:txBody>
      </p:sp>
      <p:sp>
        <p:nvSpPr>
          <p:cNvPr id="50" name="TextBox 49">
            <a:extLst>
              <a:ext uri="{FF2B5EF4-FFF2-40B4-BE49-F238E27FC236}">
                <a16:creationId xmlns:a16="http://schemas.microsoft.com/office/drawing/2014/main" id="{CF426230-46C8-405C-9015-99EF57762A2E}"/>
              </a:ext>
            </a:extLst>
          </p:cNvPr>
          <p:cNvSpPr txBox="1"/>
          <p:nvPr/>
        </p:nvSpPr>
        <p:spPr>
          <a:xfrm>
            <a:off x="2259496" y="189094"/>
            <a:ext cx="4607480" cy="400110"/>
          </a:xfrm>
          <a:prstGeom prst="rect">
            <a:avLst/>
          </a:prstGeom>
          <a:solidFill>
            <a:schemeClr val="accent1">
              <a:lumMod val="60000"/>
              <a:lumOff val="40000"/>
            </a:schemeClr>
          </a:solidFill>
        </p:spPr>
        <p:txBody>
          <a:bodyPr wrap="none" rtlCol="0">
            <a:spAutoFit/>
          </a:bodyPr>
          <a:lstStyle/>
          <a:p>
            <a:pPr algn="ctr"/>
            <a:r>
              <a:rPr lang="en-US" sz="2000" b="1" dirty="0"/>
              <a:t>Secondary Angle Closure Glaucoma</a:t>
            </a:r>
          </a:p>
        </p:txBody>
      </p:sp>
      <p:sp>
        <p:nvSpPr>
          <p:cNvPr id="2" name="TextBox 1">
            <a:extLst>
              <a:ext uri="{FF2B5EF4-FFF2-40B4-BE49-F238E27FC236}">
                <a16:creationId xmlns:a16="http://schemas.microsoft.com/office/drawing/2014/main" id="{A7E30BEC-923B-4C9A-A856-BDD0D882F6B8}"/>
              </a:ext>
            </a:extLst>
          </p:cNvPr>
          <p:cNvSpPr txBox="1"/>
          <p:nvPr/>
        </p:nvSpPr>
        <p:spPr>
          <a:xfrm>
            <a:off x="887305" y="2844119"/>
            <a:ext cx="1494320" cy="338554"/>
          </a:xfrm>
          <a:prstGeom prst="rect">
            <a:avLst/>
          </a:prstGeom>
          <a:noFill/>
        </p:spPr>
        <p:txBody>
          <a:bodyPr wrap="none" rtlCol="0">
            <a:spAutoFit/>
          </a:bodyPr>
          <a:lstStyle/>
          <a:p>
            <a:r>
              <a:rPr lang="en-US" sz="1600" dirty="0" err="1">
                <a:solidFill>
                  <a:schemeClr val="bg1">
                    <a:lumMod val="75000"/>
                  </a:schemeClr>
                </a:solidFill>
              </a:rPr>
              <a:t>Phacomorphic</a:t>
            </a:r>
            <a:endParaRPr lang="en-US" sz="1600" dirty="0">
              <a:solidFill>
                <a:schemeClr val="bg1">
                  <a:lumMod val="75000"/>
                </a:schemeClr>
              </a:solidFill>
            </a:endParaRPr>
          </a:p>
        </p:txBody>
      </p:sp>
      <p:sp>
        <p:nvSpPr>
          <p:cNvPr id="51" name="TextBox 50">
            <a:extLst>
              <a:ext uri="{FF2B5EF4-FFF2-40B4-BE49-F238E27FC236}">
                <a16:creationId xmlns:a16="http://schemas.microsoft.com/office/drawing/2014/main" id="{156069D4-340B-4160-A336-EBF73557CEE0}"/>
              </a:ext>
            </a:extLst>
          </p:cNvPr>
          <p:cNvSpPr txBox="1"/>
          <p:nvPr/>
        </p:nvSpPr>
        <p:spPr>
          <a:xfrm>
            <a:off x="884725" y="3175578"/>
            <a:ext cx="1402948" cy="338554"/>
          </a:xfrm>
          <a:prstGeom prst="rect">
            <a:avLst/>
          </a:prstGeom>
          <a:noFill/>
        </p:spPr>
        <p:txBody>
          <a:bodyPr wrap="none" rtlCol="0">
            <a:spAutoFit/>
          </a:bodyPr>
          <a:lstStyle/>
          <a:p>
            <a:r>
              <a:rPr lang="en-US" sz="1600" dirty="0">
                <a:solidFill>
                  <a:schemeClr val="bg1">
                    <a:lumMod val="75000"/>
                  </a:schemeClr>
                </a:solidFill>
              </a:rPr>
              <a:t>Ectopia </a:t>
            </a:r>
            <a:r>
              <a:rPr lang="en-US" sz="1600" dirty="0" err="1">
                <a:solidFill>
                  <a:schemeClr val="bg1">
                    <a:lumMod val="75000"/>
                  </a:schemeClr>
                </a:solidFill>
              </a:rPr>
              <a:t>lentis</a:t>
            </a:r>
            <a:endParaRPr lang="en-US" sz="1600" dirty="0">
              <a:solidFill>
                <a:schemeClr val="bg1">
                  <a:lumMod val="75000"/>
                </a:schemeClr>
              </a:solidFill>
            </a:endParaRPr>
          </a:p>
        </p:txBody>
      </p:sp>
      <p:cxnSp>
        <p:nvCxnSpPr>
          <p:cNvPr id="71" name="Straight Connector 70">
            <a:extLst>
              <a:ext uri="{FF2B5EF4-FFF2-40B4-BE49-F238E27FC236}">
                <a16:creationId xmlns:a16="http://schemas.microsoft.com/office/drawing/2014/main" id="{C104938D-BA8D-4E39-9D5F-9EE2012F2F3C}"/>
              </a:ext>
            </a:extLst>
          </p:cNvPr>
          <p:cNvCxnSpPr>
            <a:cxnSpLocks/>
          </p:cNvCxnSpPr>
          <p:nvPr/>
        </p:nvCxnSpPr>
        <p:spPr>
          <a:xfrm flipH="1">
            <a:off x="762665" y="3023488"/>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2A7E4E40-472F-4E50-8A7A-45C10FDD7171}"/>
              </a:ext>
            </a:extLst>
          </p:cNvPr>
          <p:cNvCxnSpPr>
            <a:cxnSpLocks/>
          </p:cNvCxnSpPr>
          <p:nvPr/>
        </p:nvCxnSpPr>
        <p:spPr>
          <a:xfrm flipH="1">
            <a:off x="762665" y="3347853"/>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C3924889-45B9-4383-9C9E-48F0A9C27AD8}"/>
              </a:ext>
            </a:extLst>
          </p:cNvPr>
          <p:cNvCxnSpPr>
            <a:cxnSpLocks/>
          </p:cNvCxnSpPr>
          <p:nvPr/>
        </p:nvCxnSpPr>
        <p:spPr>
          <a:xfrm flipH="1">
            <a:off x="748719" y="2838976"/>
            <a:ext cx="13947" cy="5088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 name="Straight Arrow Connector 5">
            <a:extLst>
              <a:ext uri="{FF2B5EF4-FFF2-40B4-BE49-F238E27FC236}">
                <a16:creationId xmlns:a16="http://schemas.microsoft.com/office/drawing/2014/main" id="{A3439F0C-5143-461F-8F3C-2E830785DEFC}"/>
              </a:ext>
            </a:extLst>
          </p:cNvPr>
          <p:cNvCxnSpPr>
            <a:stCxn id="50" idx="2"/>
          </p:cNvCxnSpPr>
          <p:nvPr/>
        </p:nvCxnSpPr>
        <p:spPr>
          <a:xfrm flipH="1">
            <a:off x="2971800" y="589204"/>
            <a:ext cx="1591436" cy="706196"/>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0" name="Straight Arrow Connector 9">
            <a:extLst>
              <a:ext uri="{FF2B5EF4-FFF2-40B4-BE49-F238E27FC236}">
                <a16:creationId xmlns:a16="http://schemas.microsoft.com/office/drawing/2014/main" id="{84DC796E-F6ED-4FBB-82D2-A260F480BF8A}"/>
              </a:ext>
            </a:extLst>
          </p:cNvPr>
          <p:cNvCxnSpPr>
            <a:cxnSpLocks/>
          </p:cNvCxnSpPr>
          <p:nvPr/>
        </p:nvCxnSpPr>
        <p:spPr>
          <a:xfrm>
            <a:off x="4572000" y="589204"/>
            <a:ext cx="1600200" cy="706196"/>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6" name="Straight Arrow Connector 25">
            <a:extLst>
              <a:ext uri="{FF2B5EF4-FFF2-40B4-BE49-F238E27FC236}">
                <a16:creationId xmlns:a16="http://schemas.microsoft.com/office/drawing/2014/main" id="{B70E0124-9B84-41A5-8D84-A66B7838A706}"/>
              </a:ext>
            </a:extLst>
          </p:cNvPr>
          <p:cNvCxnSpPr>
            <a:cxnSpLocks/>
          </p:cNvCxnSpPr>
          <p:nvPr/>
        </p:nvCxnSpPr>
        <p:spPr>
          <a:xfrm flipH="1">
            <a:off x="1159539" y="1828800"/>
            <a:ext cx="1290435" cy="478059"/>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28" name="Straight Arrow Connector 27">
            <a:extLst>
              <a:ext uri="{FF2B5EF4-FFF2-40B4-BE49-F238E27FC236}">
                <a16:creationId xmlns:a16="http://schemas.microsoft.com/office/drawing/2014/main" id="{567A4249-5C59-4416-8A8E-1C35913900AB}"/>
              </a:ext>
            </a:extLst>
          </p:cNvPr>
          <p:cNvCxnSpPr>
            <a:cxnSpLocks/>
          </p:cNvCxnSpPr>
          <p:nvPr/>
        </p:nvCxnSpPr>
        <p:spPr>
          <a:xfrm>
            <a:off x="2449973" y="1832208"/>
            <a:ext cx="1268784"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56" name="Text Box 6">
            <a:extLst>
              <a:ext uri="{FF2B5EF4-FFF2-40B4-BE49-F238E27FC236}">
                <a16:creationId xmlns:a16="http://schemas.microsoft.com/office/drawing/2014/main" id="{557983BD-9D64-49B9-A366-A08663B0451F}"/>
              </a:ext>
            </a:extLst>
          </p:cNvPr>
          <p:cNvSpPr txBox="1">
            <a:spLocks noChangeArrowheads="1"/>
          </p:cNvSpPr>
          <p:nvPr/>
        </p:nvSpPr>
        <p:spPr bwMode="auto">
          <a:xfrm>
            <a:off x="5029200" y="2356376"/>
            <a:ext cx="813043"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r" eaLnBrk="1" hangingPunct="1">
              <a:lnSpc>
                <a:spcPct val="80000"/>
              </a:lnSpc>
              <a:spcBef>
                <a:spcPct val="0"/>
              </a:spcBef>
              <a:buClrTx/>
              <a:buSzTx/>
              <a:buFontTx/>
              <a:buNone/>
            </a:pPr>
            <a:r>
              <a:rPr lang="en-US" altLang="en-US" sz="1800" dirty="0">
                <a:solidFill>
                  <a:schemeClr val="bg1">
                    <a:lumMod val="75000"/>
                  </a:schemeClr>
                </a:solidFill>
              </a:rPr>
              <a:t>‘Push’</a:t>
            </a:r>
          </a:p>
        </p:txBody>
      </p:sp>
      <p:sp>
        <p:nvSpPr>
          <p:cNvPr id="57" name="Text Box 14">
            <a:extLst>
              <a:ext uri="{FF2B5EF4-FFF2-40B4-BE49-F238E27FC236}">
                <a16:creationId xmlns:a16="http://schemas.microsoft.com/office/drawing/2014/main" id="{5DAFA1C1-3A29-4C27-A379-663FDD22E326}"/>
              </a:ext>
            </a:extLst>
          </p:cNvPr>
          <p:cNvSpPr txBox="1">
            <a:spLocks noChangeArrowheads="1"/>
          </p:cNvSpPr>
          <p:nvPr/>
        </p:nvSpPr>
        <p:spPr bwMode="auto">
          <a:xfrm>
            <a:off x="7620000" y="2365901"/>
            <a:ext cx="671979"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t>‘Pull’</a:t>
            </a:r>
          </a:p>
        </p:txBody>
      </p:sp>
      <p:cxnSp>
        <p:nvCxnSpPr>
          <p:cNvPr id="58" name="Straight Arrow Connector 57">
            <a:extLst>
              <a:ext uri="{FF2B5EF4-FFF2-40B4-BE49-F238E27FC236}">
                <a16:creationId xmlns:a16="http://schemas.microsoft.com/office/drawing/2014/main" id="{E874FEE9-46BD-46A3-90A3-DE7CC220FBFF}"/>
              </a:ext>
            </a:extLst>
          </p:cNvPr>
          <p:cNvCxnSpPr>
            <a:cxnSpLocks/>
          </p:cNvCxnSpPr>
          <p:nvPr/>
        </p:nvCxnSpPr>
        <p:spPr>
          <a:xfrm flipH="1">
            <a:off x="5867400" y="1828800"/>
            <a:ext cx="849775"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59" name="Straight Arrow Connector 58">
            <a:extLst>
              <a:ext uri="{FF2B5EF4-FFF2-40B4-BE49-F238E27FC236}">
                <a16:creationId xmlns:a16="http://schemas.microsoft.com/office/drawing/2014/main" id="{C370A4A1-FE96-4E70-B89E-839542A5E241}"/>
              </a:ext>
            </a:extLst>
          </p:cNvPr>
          <p:cNvCxnSpPr>
            <a:cxnSpLocks/>
          </p:cNvCxnSpPr>
          <p:nvPr/>
        </p:nvCxnSpPr>
        <p:spPr>
          <a:xfrm>
            <a:off x="6717173" y="1832208"/>
            <a:ext cx="902827" cy="474047"/>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62" name="Text Box 16">
            <a:extLst>
              <a:ext uri="{FF2B5EF4-FFF2-40B4-BE49-F238E27FC236}">
                <a16:creationId xmlns:a16="http://schemas.microsoft.com/office/drawing/2014/main" id="{33538067-0726-41B0-93FF-357EF00CA62D}"/>
              </a:ext>
            </a:extLst>
          </p:cNvPr>
          <p:cNvSpPr txBox="1">
            <a:spLocks noChangeArrowheads="1"/>
          </p:cNvSpPr>
          <p:nvPr/>
        </p:nvSpPr>
        <p:spPr bwMode="auto">
          <a:xfrm>
            <a:off x="8065437" y="2684785"/>
            <a:ext cx="628698"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b="1" dirty="0"/>
              <a:t>NVG</a:t>
            </a:r>
          </a:p>
        </p:txBody>
      </p:sp>
      <p:sp>
        <p:nvSpPr>
          <p:cNvPr id="70" name="Text Box 21">
            <a:extLst>
              <a:ext uri="{FF2B5EF4-FFF2-40B4-BE49-F238E27FC236}">
                <a16:creationId xmlns:a16="http://schemas.microsoft.com/office/drawing/2014/main" id="{86C32650-BE1F-4CC3-8DB5-0C136D877E6F}"/>
              </a:ext>
            </a:extLst>
          </p:cNvPr>
          <p:cNvSpPr txBox="1">
            <a:spLocks noChangeArrowheads="1"/>
          </p:cNvSpPr>
          <p:nvPr/>
        </p:nvSpPr>
        <p:spPr bwMode="auto">
          <a:xfrm>
            <a:off x="8070534" y="3048000"/>
            <a:ext cx="526106"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a:solidFill>
                  <a:schemeClr val="bg1">
                    <a:lumMod val="75000"/>
                  </a:schemeClr>
                </a:solidFill>
              </a:rPr>
              <a:t>ICE</a:t>
            </a:r>
          </a:p>
        </p:txBody>
      </p:sp>
      <p:sp>
        <p:nvSpPr>
          <p:cNvPr id="75" name="Text Box 45">
            <a:extLst>
              <a:ext uri="{FF2B5EF4-FFF2-40B4-BE49-F238E27FC236}">
                <a16:creationId xmlns:a16="http://schemas.microsoft.com/office/drawing/2014/main" id="{2B6EDA2D-8F55-4DFD-A225-8C03CE6FC7F3}"/>
              </a:ext>
            </a:extLst>
          </p:cNvPr>
          <p:cNvSpPr txBox="1">
            <a:spLocks noChangeArrowheads="1"/>
          </p:cNvSpPr>
          <p:nvPr/>
        </p:nvSpPr>
        <p:spPr bwMode="auto">
          <a:xfrm>
            <a:off x="8073162" y="3810000"/>
            <a:ext cx="1070837" cy="74635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ts val="1700"/>
              </a:lnSpc>
              <a:spcBef>
                <a:spcPct val="0"/>
              </a:spcBef>
              <a:buClrTx/>
              <a:buSzTx/>
              <a:buFontTx/>
              <a:buNone/>
            </a:pPr>
            <a:r>
              <a:rPr lang="en-US" altLang="en-US" sz="1600" dirty="0">
                <a:solidFill>
                  <a:schemeClr val="bg1">
                    <a:lumMod val="75000"/>
                  </a:schemeClr>
                </a:solidFill>
              </a:rPr>
              <a:t>Epithelial/ fibrous ingrowth</a:t>
            </a:r>
          </a:p>
        </p:txBody>
      </p:sp>
      <p:cxnSp>
        <p:nvCxnSpPr>
          <p:cNvPr id="77" name="Straight Connector 76">
            <a:extLst>
              <a:ext uri="{FF2B5EF4-FFF2-40B4-BE49-F238E27FC236}">
                <a16:creationId xmlns:a16="http://schemas.microsoft.com/office/drawing/2014/main" id="{FC090BD7-F2E1-4464-B57B-9CBE5874C89B}"/>
              </a:ext>
            </a:extLst>
          </p:cNvPr>
          <p:cNvCxnSpPr>
            <a:cxnSpLocks/>
          </p:cNvCxnSpPr>
          <p:nvPr/>
        </p:nvCxnSpPr>
        <p:spPr>
          <a:xfrm>
            <a:off x="7873969" y="2674448"/>
            <a:ext cx="7724" cy="128795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8" name="Straight Connector 77">
            <a:extLst>
              <a:ext uri="{FF2B5EF4-FFF2-40B4-BE49-F238E27FC236}">
                <a16:creationId xmlns:a16="http://schemas.microsoft.com/office/drawing/2014/main" id="{B1922ED5-C3D8-43D8-A00D-1D6BC9201DBA}"/>
              </a:ext>
            </a:extLst>
          </p:cNvPr>
          <p:cNvCxnSpPr/>
          <p:nvPr/>
        </p:nvCxnSpPr>
        <p:spPr>
          <a:xfrm flipH="1">
            <a:off x="7873968" y="2840262"/>
            <a:ext cx="24447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9" name="Straight Connector 78">
            <a:extLst>
              <a:ext uri="{FF2B5EF4-FFF2-40B4-BE49-F238E27FC236}">
                <a16:creationId xmlns:a16="http://schemas.microsoft.com/office/drawing/2014/main" id="{77019ED2-6D69-4A60-9D19-D4DB786EA3A0}"/>
              </a:ext>
            </a:extLst>
          </p:cNvPr>
          <p:cNvCxnSpPr/>
          <p:nvPr/>
        </p:nvCxnSpPr>
        <p:spPr>
          <a:xfrm flipH="1">
            <a:off x="7873968" y="3213518"/>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1" name="Straight Connector 80">
            <a:extLst>
              <a:ext uri="{FF2B5EF4-FFF2-40B4-BE49-F238E27FC236}">
                <a16:creationId xmlns:a16="http://schemas.microsoft.com/office/drawing/2014/main" id="{9796A12F-4125-4C05-8EE8-A388740C580D}"/>
              </a:ext>
            </a:extLst>
          </p:cNvPr>
          <p:cNvCxnSpPr/>
          <p:nvPr/>
        </p:nvCxnSpPr>
        <p:spPr>
          <a:xfrm flipH="1">
            <a:off x="7877837" y="3581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3" name="Straight Connector 82">
            <a:extLst>
              <a:ext uri="{FF2B5EF4-FFF2-40B4-BE49-F238E27FC236}">
                <a16:creationId xmlns:a16="http://schemas.microsoft.com/office/drawing/2014/main" id="{7FDC5F4B-9BF0-42AD-B8BB-2F2399BCF1E2}"/>
              </a:ext>
            </a:extLst>
          </p:cNvPr>
          <p:cNvCxnSpPr/>
          <p:nvPr/>
        </p:nvCxnSpPr>
        <p:spPr>
          <a:xfrm flipH="1">
            <a:off x="7881693" y="3962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93" name="Text Box 42">
            <a:extLst>
              <a:ext uri="{FF2B5EF4-FFF2-40B4-BE49-F238E27FC236}">
                <a16:creationId xmlns:a16="http://schemas.microsoft.com/office/drawing/2014/main" id="{53BAB77F-E061-4834-9068-34BDF78AD071}"/>
              </a:ext>
            </a:extLst>
          </p:cNvPr>
          <p:cNvSpPr txBox="1">
            <a:spLocks noChangeArrowheads="1"/>
          </p:cNvSpPr>
          <p:nvPr/>
        </p:nvSpPr>
        <p:spPr bwMode="auto">
          <a:xfrm>
            <a:off x="8111387" y="3429000"/>
            <a:ext cx="856196"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Flat AC</a:t>
            </a:r>
          </a:p>
        </p:txBody>
      </p:sp>
      <p:sp>
        <p:nvSpPr>
          <p:cNvPr id="100" name="Text Box 23">
            <a:extLst>
              <a:ext uri="{FF2B5EF4-FFF2-40B4-BE49-F238E27FC236}">
                <a16:creationId xmlns:a16="http://schemas.microsoft.com/office/drawing/2014/main" id="{D8F2FCFF-2984-4836-B000-9C5601A8EAAA}"/>
              </a:ext>
            </a:extLst>
          </p:cNvPr>
          <p:cNvSpPr txBox="1">
            <a:spLocks noChangeArrowheads="1"/>
          </p:cNvSpPr>
          <p:nvPr/>
        </p:nvSpPr>
        <p:spPr bwMode="auto">
          <a:xfrm>
            <a:off x="5530369" y="2667000"/>
            <a:ext cx="2143536"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Aqueous misdirection</a:t>
            </a:r>
          </a:p>
        </p:txBody>
      </p:sp>
      <p:cxnSp>
        <p:nvCxnSpPr>
          <p:cNvPr id="104" name="Straight Connector 103">
            <a:extLst>
              <a:ext uri="{FF2B5EF4-FFF2-40B4-BE49-F238E27FC236}">
                <a16:creationId xmlns:a16="http://schemas.microsoft.com/office/drawing/2014/main" id="{49D87D4A-E317-4446-9B95-5184CB3968F3}"/>
              </a:ext>
            </a:extLst>
          </p:cNvPr>
          <p:cNvCxnSpPr>
            <a:cxnSpLocks/>
          </p:cNvCxnSpPr>
          <p:nvPr/>
        </p:nvCxnSpPr>
        <p:spPr>
          <a:xfrm flipH="1">
            <a:off x="5316229" y="2667000"/>
            <a:ext cx="7397" cy="25314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5" name="Straight Connector 104">
            <a:extLst>
              <a:ext uri="{FF2B5EF4-FFF2-40B4-BE49-F238E27FC236}">
                <a16:creationId xmlns:a16="http://schemas.microsoft.com/office/drawing/2014/main" id="{F40B6D71-75A8-4A88-864D-00D14C2F710D}"/>
              </a:ext>
            </a:extLst>
          </p:cNvPr>
          <p:cNvCxnSpPr/>
          <p:nvPr/>
        </p:nvCxnSpPr>
        <p:spPr>
          <a:xfrm flipH="1">
            <a:off x="5323624" y="2832814"/>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6" name="Straight Connector 105">
            <a:extLst>
              <a:ext uri="{FF2B5EF4-FFF2-40B4-BE49-F238E27FC236}">
                <a16:creationId xmlns:a16="http://schemas.microsoft.com/office/drawing/2014/main" id="{010BF7B2-AA07-4DCF-822D-E2DB5CC0BF59}"/>
              </a:ext>
            </a:extLst>
          </p:cNvPr>
          <p:cNvCxnSpPr/>
          <p:nvPr/>
        </p:nvCxnSpPr>
        <p:spPr>
          <a:xfrm flipH="1">
            <a:off x="5323624" y="3360065"/>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a:extLst>
              <a:ext uri="{FF2B5EF4-FFF2-40B4-BE49-F238E27FC236}">
                <a16:creationId xmlns:a16="http://schemas.microsoft.com/office/drawing/2014/main" id="{BAC8035C-3999-4C31-93CD-6C0D2ADEB73B}"/>
              </a:ext>
            </a:extLst>
          </p:cNvPr>
          <p:cNvCxnSpPr/>
          <p:nvPr/>
        </p:nvCxnSpPr>
        <p:spPr>
          <a:xfrm flipH="1">
            <a:off x="5323536" y="3786938"/>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8" name="Straight Connector 107">
            <a:extLst>
              <a:ext uri="{FF2B5EF4-FFF2-40B4-BE49-F238E27FC236}">
                <a16:creationId xmlns:a16="http://schemas.microsoft.com/office/drawing/2014/main" id="{DB64CAEE-69B4-426A-8A5B-D1269DBF0F66}"/>
              </a:ext>
            </a:extLst>
          </p:cNvPr>
          <p:cNvCxnSpPr/>
          <p:nvPr/>
        </p:nvCxnSpPr>
        <p:spPr>
          <a:xfrm flipH="1">
            <a:off x="5327493" y="4249152"/>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12" name="Straight Connector 111">
            <a:extLst>
              <a:ext uri="{FF2B5EF4-FFF2-40B4-BE49-F238E27FC236}">
                <a16:creationId xmlns:a16="http://schemas.microsoft.com/office/drawing/2014/main" id="{99A16C30-4BE4-48E5-8B65-0C5F3039B8DC}"/>
              </a:ext>
            </a:extLst>
          </p:cNvPr>
          <p:cNvCxnSpPr/>
          <p:nvPr/>
        </p:nvCxnSpPr>
        <p:spPr>
          <a:xfrm flipH="1">
            <a:off x="5333455" y="51816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13" name="Text Box 42">
            <a:extLst>
              <a:ext uri="{FF2B5EF4-FFF2-40B4-BE49-F238E27FC236}">
                <a16:creationId xmlns:a16="http://schemas.microsoft.com/office/drawing/2014/main" id="{056DFFD9-3CA2-42E7-90FE-4F14522E3504}"/>
              </a:ext>
            </a:extLst>
          </p:cNvPr>
          <p:cNvSpPr txBox="1">
            <a:spLocks noChangeArrowheads="1"/>
          </p:cNvSpPr>
          <p:nvPr/>
        </p:nvSpPr>
        <p:spPr bwMode="auto">
          <a:xfrm>
            <a:off x="5533954" y="3623846"/>
            <a:ext cx="1563248"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Retinal surgery</a:t>
            </a:r>
          </a:p>
        </p:txBody>
      </p:sp>
      <p:sp>
        <p:nvSpPr>
          <p:cNvPr id="118" name="Text Box 47">
            <a:extLst>
              <a:ext uri="{FF2B5EF4-FFF2-40B4-BE49-F238E27FC236}">
                <a16:creationId xmlns:a16="http://schemas.microsoft.com/office/drawing/2014/main" id="{3F59D898-ECAD-49F0-9425-2A1BC8DDA7B5}"/>
              </a:ext>
            </a:extLst>
          </p:cNvPr>
          <p:cNvSpPr txBox="1">
            <a:spLocks noChangeArrowheads="1"/>
          </p:cNvSpPr>
          <p:nvPr/>
        </p:nvSpPr>
        <p:spPr bwMode="auto">
          <a:xfrm>
            <a:off x="5523688" y="4538246"/>
            <a:ext cx="1414170"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Drug-induced</a:t>
            </a:r>
          </a:p>
        </p:txBody>
      </p:sp>
      <p:sp>
        <p:nvSpPr>
          <p:cNvPr id="16" name="TextBox 15">
            <a:extLst>
              <a:ext uri="{FF2B5EF4-FFF2-40B4-BE49-F238E27FC236}">
                <a16:creationId xmlns:a16="http://schemas.microsoft.com/office/drawing/2014/main" id="{984E008D-FBBA-42B4-940E-EA26772E0161}"/>
              </a:ext>
            </a:extLst>
          </p:cNvPr>
          <p:cNvSpPr txBox="1"/>
          <p:nvPr/>
        </p:nvSpPr>
        <p:spPr>
          <a:xfrm>
            <a:off x="6230528" y="5257800"/>
            <a:ext cx="1326004" cy="369332"/>
          </a:xfrm>
          <a:prstGeom prst="rect">
            <a:avLst/>
          </a:prstGeom>
          <a:noFill/>
        </p:spPr>
        <p:txBody>
          <a:bodyPr wrap="none" rtlCol="0">
            <a:spAutoFit/>
          </a:bodyPr>
          <a:lstStyle/>
          <a:p>
            <a:pPr algn="ctr"/>
            <a:r>
              <a:rPr lang="en-US" dirty="0">
                <a:solidFill>
                  <a:schemeClr val="bg1">
                    <a:lumMod val="75000"/>
                  </a:schemeClr>
                </a:solidFill>
              </a:rPr>
              <a:t>Both/Either</a:t>
            </a:r>
          </a:p>
        </p:txBody>
      </p:sp>
      <p:cxnSp>
        <p:nvCxnSpPr>
          <p:cNvPr id="125" name="Straight Connector 124">
            <a:extLst>
              <a:ext uri="{FF2B5EF4-FFF2-40B4-BE49-F238E27FC236}">
                <a16:creationId xmlns:a16="http://schemas.microsoft.com/office/drawing/2014/main" id="{01138141-D318-4ED7-A7FE-D8F2155CE890}"/>
              </a:ext>
            </a:extLst>
          </p:cNvPr>
          <p:cNvCxnSpPr/>
          <p:nvPr/>
        </p:nvCxnSpPr>
        <p:spPr>
          <a:xfrm flipH="1">
            <a:off x="5334000" y="4724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52" name="Text Box 47">
            <a:extLst>
              <a:ext uri="{FF2B5EF4-FFF2-40B4-BE49-F238E27FC236}">
                <a16:creationId xmlns:a16="http://schemas.microsoft.com/office/drawing/2014/main" id="{E3578916-9804-473C-8F06-D4FA0BCEDFD0}"/>
              </a:ext>
            </a:extLst>
          </p:cNvPr>
          <p:cNvSpPr txBox="1">
            <a:spLocks noChangeArrowheads="1"/>
          </p:cNvSpPr>
          <p:nvPr/>
        </p:nvSpPr>
        <p:spPr bwMode="auto">
          <a:xfrm>
            <a:off x="5543446" y="4055146"/>
            <a:ext cx="1619354"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err="1">
                <a:solidFill>
                  <a:schemeClr val="bg1">
                    <a:lumMod val="75000"/>
                  </a:schemeClr>
                </a:solidFill>
              </a:rPr>
              <a:t>Nanophthalmos</a:t>
            </a:r>
            <a:endParaRPr lang="en-US" altLang="en-US" sz="1600" dirty="0">
              <a:solidFill>
                <a:schemeClr val="bg1">
                  <a:lumMod val="75000"/>
                </a:schemeClr>
              </a:solidFill>
            </a:endParaRPr>
          </a:p>
        </p:txBody>
      </p:sp>
      <p:sp>
        <p:nvSpPr>
          <p:cNvPr id="53" name="Text Box 45">
            <a:extLst>
              <a:ext uri="{FF2B5EF4-FFF2-40B4-BE49-F238E27FC236}">
                <a16:creationId xmlns:a16="http://schemas.microsoft.com/office/drawing/2014/main" id="{57D1A14F-68FE-47D2-983C-1A879D66A9DC}"/>
              </a:ext>
            </a:extLst>
          </p:cNvPr>
          <p:cNvSpPr txBox="1">
            <a:spLocks noChangeArrowheads="1"/>
          </p:cNvSpPr>
          <p:nvPr/>
        </p:nvSpPr>
        <p:spPr bwMode="auto">
          <a:xfrm>
            <a:off x="5523688" y="5013493"/>
            <a:ext cx="582211"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PFV</a:t>
            </a:r>
          </a:p>
        </p:txBody>
      </p:sp>
      <p:sp>
        <p:nvSpPr>
          <p:cNvPr id="54" name="Text Box 42">
            <a:extLst>
              <a:ext uri="{FF2B5EF4-FFF2-40B4-BE49-F238E27FC236}">
                <a16:creationId xmlns:a16="http://schemas.microsoft.com/office/drawing/2014/main" id="{E1E37D2C-2C52-446B-843B-01E64990D3EC}"/>
              </a:ext>
            </a:extLst>
          </p:cNvPr>
          <p:cNvSpPr txBox="1">
            <a:spLocks noChangeArrowheads="1"/>
          </p:cNvSpPr>
          <p:nvPr/>
        </p:nvSpPr>
        <p:spPr bwMode="auto">
          <a:xfrm>
            <a:off x="5551406" y="3192546"/>
            <a:ext cx="2276072"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ERD/choroidal effusion</a:t>
            </a:r>
          </a:p>
        </p:txBody>
      </p:sp>
      <p:sp>
        <p:nvSpPr>
          <p:cNvPr id="3" name="Oval 2">
            <a:extLst>
              <a:ext uri="{FF2B5EF4-FFF2-40B4-BE49-F238E27FC236}">
                <a16:creationId xmlns:a16="http://schemas.microsoft.com/office/drawing/2014/main" id="{7D027388-F860-4250-9D31-41DB5EB864E5}"/>
              </a:ext>
            </a:extLst>
          </p:cNvPr>
          <p:cNvSpPr/>
          <p:nvPr/>
        </p:nvSpPr>
        <p:spPr>
          <a:xfrm>
            <a:off x="8034589" y="2679833"/>
            <a:ext cx="671979" cy="338554"/>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TextBox 45">
            <a:extLst>
              <a:ext uri="{FF2B5EF4-FFF2-40B4-BE49-F238E27FC236}">
                <a16:creationId xmlns:a16="http://schemas.microsoft.com/office/drawing/2014/main" id="{404AE9CF-785E-4964-AF50-F6F095A7E65B}"/>
              </a:ext>
            </a:extLst>
          </p:cNvPr>
          <p:cNvSpPr txBox="1"/>
          <p:nvPr/>
        </p:nvSpPr>
        <p:spPr>
          <a:xfrm>
            <a:off x="609600" y="1554063"/>
            <a:ext cx="7034674" cy="4770537"/>
          </a:xfrm>
          <a:prstGeom prst="rect">
            <a:avLst/>
          </a:prstGeom>
          <a:solidFill>
            <a:schemeClr val="accent1">
              <a:lumMod val="40000"/>
              <a:lumOff val="60000"/>
            </a:schemeClr>
          </a:solidFill>
        </p:spPr>
        <p:txBody>
          <a:bodyPr wrap="square" rtlCol="0">
            <a:spAutoFit/>
          </a:bodyPr>
          <a:lstStyle/>
          <a:p>
            <a:r>
              <a:rPr lang="en-US" sz="1600" i="1" dirty="0">
                <a:solidFill>
                  <a:srgbClr val="0000FF"/>
                </a:solidFill>
              </a:rPr>
              <a:t>Neovascularization of what structure causes neovascular glaucoma (NVG)?</a:t>
            </a:r>
          </a:p>
          <a:p>
            <a:r>
              <a:rPr lang="en-US" sz="1600" dirty="0">
                <a:solidFill>
                  <a:srgbClr val="0000FF"/>
                </a:solidFill>
              </a:rPr>
              <a:t>Neovascularization of the angle (NVA) </a:t>
            </a:r>
          </a:p>
          <a:p>
            <a:endParaRPr lang="en-US" sz="1600" dirty="0">
              <a:solidFill>
                <a:srgbClr val="0000FF"/>
              </a:solidFill>
            </a:endParaRPr>
          </a:p>
          <a:p>
            <a:r>
              <a:rPr lang="en-US" sz="1600" i="1" dirty="0">
                <a:solidFill>
                  <a:srgbClr val="0000FF"/>
                </a:solidFill>
              </a:rPr>
              <a:t>How does NVA lead to angle-closure glaucoma?</a:t>
            </a:r>
          </a:p>
          <a:p>
            <a:r>
              <a:rPr lang="en-US" sz="1600" dirty="0">
                <a:solidFill>
                  <a:srgbClr val="0000FF"/>
                </a:solidFill>
              </a:rPr>
              <a:t>The NVA vessels don’t ride solo; rather, they are accompanied by contractile elements (</a:t>
            </a:r>
            <a:r>
              <a:rPr lang="en-US" sz="1600" dirty="0" err="1">
                <a:solidFill>
                  <a:srgbClr val="0000FF"/>
                </a:solidFill>
              </a:rPr>
              <a:t>eg</a:t>
            </a:r>
            <a:r>
              <a:rPr lang="en-US" sz="1600" dirty="0">
                <a:solidFill>
                  <a:srgbClr val="0000FF"/>
                </a:solidFill>
              </a:rPr>
              <a:t>, fibroblasts). Along with the neo vessels, these elements will establish a network that crosses from the peripheral iris to the peripheral cornea. </a:t>
            </a:r>
            <a:r>
              <a:rPr lang="en-US" sz="1600" dirty="0"/>
              <a:t>Once established, contractile elements </a:t>
            </a:r>
            <a:r>
              <a:rPr lang="en-US" sz="1600" dirty="0" err="1"/>
              <a:t>gonna</a:t>
            </a:r>
            <a:r>
              <a:rPr lang="en-US" sz="1600" dirty="0"/>
              <a:t> contract, and when they do, they pull the iris up against the angle, rendering it closed. </a:t>
            </a:r>
          </a:p>
          <a:p>
            <a:r>
              <a:rPr lang="en-US" sz="1600" i="1" dirty="0">
                <a:solidFill>
                  <a:srgbClr val="0000FF"/>
                </a:solidFill>
              </a:rPr>
              <a:t> </a:t>
            </a:r>
          </a:p>
          <a:p>
            <a:r>
              <a:rPr lang="en-US" sz="1600" i="1" dirty="0">
                <a:solidFill>
                  <a:srgbClr val="0000FF"/>
                </a:solidFill>
              </a:rPr>
              <a:t>What two-word phrase (</a:t>
            </a:r>
            <a:r>
              <a:rPr lang="en-US" sz="1600" b="1" dirty="0">
                <a:solidFill>
                  <a:srgbClr val="0000FF"/>
                </a:solidFill>
              </a:rPr>
              <a:t>not</a:t>
            </a:r>
            <a:r>
              <a:rPr lang="en-US" sz="1600" i="1" dirty="0">
                <a:solidFill>
                  <a:srgbClr val="0000FF"/>
                </a:solidFill>
              </a:rPr>
              <a:t> ‘diabetic retinopathy’--think more generally) describes the fundamental cause of most cases of NVG?</a:t>
            </a:r>
          </a:p>
          <a:p>
            <a:r>
              <a:rPr lang="en-US" sz="1600" dirty="0">
                <a:solidFill>
                  <a:srgbClr val="0000FF"/>
                </a:solidFill>
              </a:rPr>
              <a:t>‘Retinal ischemia’</a:t>
            </a:r>
            <a:endParaRPr lang="en-US" sz="1600" dirty="0">
              <a:solidFill>
                <a:schemeClr val="accent1">
                  <a:lumMod val="40000"/>
                  <a:lumOff val="60000"/>
                </a:schemeClr>
              </a:solidFill>
            </a:endParaRPr>
          </a:p>
          <a:p>
            <a:endParaRPr lang="en-US" sz="1600" dirty="0">
              <a:solidFill>
                <a:schemeClr val="accent1">
                  <a:lumMod val="40000"/>
                  <a:lumOff val="60000"/>
                </a:schemeClr>
              </a:solidFill>
            </a:endParaRPr>
          </a:p>
          <a:p>
            <a:r>
              <a:rPr lang="en-US" sz="1600" i="1" dirty="0">
                <a:solidFill>
                  <a:schemeClr val="accent1">
                    <a:lumMod val="40000"/>
                    <a:lumOff val="60000"/>
                  </a:schemeClr>
                </a:solidFill>
              </a:rPr>
              <a:t>How does retinal ischemia lead to NVI and NVA? </a:t>
            </a:r>
          </a:p>
          <a:p>
            <a:r>
              <a:rPr lang="en-US" sz="1600" dirty="0">
                <a:solidFill>
                  <a:schemeClr val="accent1">
                    <a:lumMod val="40000"/>
                    <a:lumOff val="60000"/>
                  </a:schemeClr>
                </a:solidFill>
              </a:rPr>
              <a:t>In a desperate attempt to acquire the oxygen they’re lacking, the ischemic retinal cells release the signaling molecule  </a:t>
            </a:r>
            <a:r>
              <a:rPr lang="en-US" sz="1600" b="1" dirty="0">
                <a:solidFill>
                  <a:schemeClr val="accent1">
                    <a:lumMod val="40000"/>
                    <a:lumOff val="60000"/>
                  </a:schemeClr>
                </a:solidFill>
              </a:rPr>
              <a:t>VEGF</a:t>
            </a:r>
            <a:r>
              <a:rPr lang="en-US" sz="1600" dirty="0">
                <a:solidFill>
                  <a:schemeClr val="accent1">
                    <a:lumMod val="40000"/>
                    <a:lumOff val="60000"/>
                  </a:schemeClr>
                </a:solidFill>
              </a:rPr>
              <a:t> , a potent inducer of new blood vessel formation. This VEGF diffuses from the vitreous cavity into the anterior segment, where it induces the NVI/NVA process.</a:t>
            </a:r>
          </a:p>
        </p:txBody>
      </p:sp>
    </p:spTree>
    <p:extLst>
      <p:ext uri="{BB962C8B-B14F-4D97-AF65-F5344CB8AC3E}">
        <p14:creationId xmlns:p14="http://schemas.microsoft.com/office/powerpoint/2010/main" val="2386337033"/>
      </p:ext>
    </p:extLst>
  </p:cSld>
  <p:clrMapOvr>
    <a:masterClrMapping/>
  </p:clrMapOvr>
</p:sld>
</file>

<file path=ppt/slides/slide2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Straight Arrow Connector 12">
            <a:extLst>
              <a:ext uri="{FF2B5EF4-FFF2-40B4-BE49-F238E27FC236}">
                <a16:creationId xmlns:a16="http://schemas.microsoft.com/office/drawing/2014/main" id="{A6DE2085-829C-480C-9216-69D6039C0A37}"/>
              </a:ext>
            </a:extLst>
          </p:cNvPr>
          <p:cNvCxnSpPr>
            <a:cxnSpLocks/>
          </p:cNvCxnSpPr>
          <p:nvPr/>
        </p:nvCxnSpPr>
        <p:spPr>
          <a:xfrm>
            <a:off x="6717173" y="1828800"/>
            <a:ext cx="0" cy="3462754"/>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43014" name="Text Box 6"/>
          <p:cNvSpPr txBox="1">
            <a:spLocks noChangeArrowheads="1"/>
          </p:cNvSpPr>
          <p:nvPr/>
        </p:nvSpPr>
        <p:spPr bwMode="auto">
          <a:xfrm>
            <a:off x="533400" y="2356376"/>
            <a:ext cx="1005403"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Lens-</a:t>
            </a:r>
          </a:p>
          <a:p>
            <a:pPr algn="ctr" eaLnBrk="1" hangingPunct="1">
              <a:lnSpc>
                <a:spcPct val="80000"/>
              </a:lnSpc>
              <a:spcBef>
                <a:spcPct val="0"/>
              </a:spcBef>
              <a:buClrTx/>
              <a:buSzTx/>
              <a:buFontTx/>
              <a:buNone/>
            </a:pPr>
            <a:r>
              <a:rPr lang="en-US" altLang="en-US" sz="1800" dirty="0">
                <a:solidFill>
                  <a:schemeClr val="bg1">
                    <a:lumMod val="75000"/>
                  </a:schemeClr>
                </a:solidFill>
              </a:rPr>
              <a:t>Induced</a:t>
            </a:r>
          </a:p>
        </p:txBody>
      </p:sp>
      <p:sp>
        <p:nvSpPr>
          <p:cNvPr id="43017" name="Text Box 14"/>
          <p:cNvSpPr txBox="1">
            <a:spLocks noChangeArrowheads="1"/>
          </p:cNvSpPr>
          <p:nvPr/>
        </p:nvSpPr>
        <p:spPr bwMode="auto">
          <a:xfrm>
            <a:off x="3026498" y="2365901"/>
            <a:ext cx="1633781"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Aphakic/</a:t>
            </a:r>
          </a:p>
          <a:p>
            <a:pPr algn="ctr" eaLnBrk="1" hangingPunct="1">
              <a:lnSpc>
                <a:spcPct val="80000"/>
              </a:lnSpc>
              <a:spcBef>
                <a:spcPct val="0"/>
              </a:spcBef>
              <a:buClrTx/>
              <a:buSzTx/>
              <a:buFontTx/>
              <a:buNone/>
            </a:pPr>
            <a:r>
              <a:rPr lang="en-US" altLang="en-US" sz="1800" dirty="0" err="1">
                <a:solidFill>
                  <a:schemeClr val="bg1">
                    <a:lumMod val="75000"/>
                  </a:schemeClr>
                </a:solidFill>
              </a:rPr>
              <a:t>Pseudophakic</a:t>
            </a:r>
            <a:endParaRPr lang="en-US" altLang="en-US" sz="1800" dirty="0">
              <a:solidFill>
                <a:schemeClr val="bg1">
                  <a:lumMod val="75000"/>
                </a:schemeClr>
              </a:solidFill>
            </a:endParaRPr>
          </a:p>
        </p:txBody>
      </p:sp>
      <p:sp>
        <p:nvSpPr>
          <p:cNvPr id="43031" name="Text Box 35"/>
          <p:cNvSpPr txBox="1">
            <a:spLocks noChangeArrowheads="1"/>
          </p:cNvSpPr>
          <p:nvPr/>
        </p:nvSpPr>
        <p:spPr bwMode="auto">
          <a:xfrm>
            <a:off x="1190847" y="1295400"/>
            <a:ext cx="2473754"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solidFill>
                  <a:schemeClr val="bg1">
                    <a:lumMod val="75000"/>
                  </a:schemeClr>
                </a:solidFill>
              </a:rPr>
              <a:t>w/ Pupillary Block</a:t>
            </a:r>
          </a:p>
        </p:txBody>
      </p:sp>
      <p:sp>
        <p:nvSpPr>
          <p:cNvPr id="43032" name="Text Box 36"/>
          <p:cNvSpPr txBox="1">
            <a:spLocks noChangeArrowheads="1"/>
          </p:cNvSpPr>
          <p:nvPr/>
        </p:nvSpPr>
        <p:spPr bwMode="auto">
          <a:xfrm>
            <a:off x="5181600" y="1295400"/>
            <a:ext cx="2630848"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t>w/o Pupillary Block</a:t>
            </a:r>
          </a:p>
        </p:txBody>
      </p:sp>
      <p:sp>
        <p:nvSpPr>
          <p:cNvPr id="49" name="Rectangle 2">
            <a:extLst>
              <a:ext uri="{FF2B5EF4-FFF2-40B4-BE49-F238E27FC236}">
                <a16:creationId xmlns:a16="http://schemas.microsoft.com/office/drawing/2014/main" id="{240EE5BF-F7D2-4FC8-A5DD-F6B5423153C6}"/>
              </a:ext>
            </a:extLst>
          </p:cNvPr>
          <p:cNvSpPr>
            <a:spLocks noGrp="1" noChangeArrowheads="1"/>
          </p:cNvSpPr>
          <p:nvPr>
            <p:ph type="title"/>
          </p:nvPr>
        </p:nvSpPr>
        <p:spPr>
          <a:xfrm>
            <a:off x="457200" y="304800"/>
            <a:ext cx="7543800" cy="563562"/>
          </a:xfrm>
        </p:spPr>
        <p:txBody>
          <a:bodyPr/>
          <a:lstStyle/>
          <a:p>
            <a:pPr eaLnBrk="1" hangingPunct="1"/>
            <a:r>
              <a:rPr lang="en-US" altLang="en-US" sz="3500" dirty="0"/>
              <a:t>Q</a:t>
            </a:r>
          </a:p>
        </p:txBody>
      </p:sp>
      <p:sp>
        <p:nvSpPr>
          <p:cNvPr id="50" name="TextBox 49">
            <a:extLst>
              <a:ext uri="{FF2B5EF4-FFF2-40B4-BE49-F238E27FC236}">
                <a16:creationId xmlns:a16="http://schemas.microsoft.com/office/drawing/2014/main" id="{CF426230-46C8-405C-9015-99EF57762A2E}"/>
              </a:ext>
            </a:extLst>
          </p:cNvPr>
          <p:cNvSpPr txBox="1"/>
          <p:nvPr/>
        </p:nvSpPr>
        <p:spPr>
          <a:xfrm>
            <a:off x="2259496" y="189094"/>
            <a:ext cx="4607480" cy="400110"/>
          </a:xfrm>
          <a:prstGeom prst="rect">
            <a:avLst/>
          </a:prstGeom>
          <a:solidFill>
            <a:schemeClr val="accent1">
              <a:lumMod val="60000"/>
              <a:lumOff val="40000"/>
            </a:schemeClr>
          </a:solidFill>
        </p:spPr>
        <p:txBody>
          <a:bodyPr wrap="none" rtlCol="0">
            <a:spAutoFit/>
          </a:bodyPr>
          <a:lstStyle/>
          <a:p>
            <a:pPr algn="ctr"/>
            <a:r>
              <a:rPr lang="en-US" sz="2000" b="1" dirty="0"/>
              <a:t>Secondary Angle Closure Glaucoma</a:t>
            </a:r>
          </a:p>
        </p:txBody>
      </p:sp>
      <p:sp>
        <p:nvSpPr>
          <p:cNvPr id="2" name="TextBox 1">
            <a:extLst>
              <a:ext uri="{FF2B5EF4-FFF2-40B4-BE49-F238E27FC236}">
                <a16:creationId xmlns:a16="http://schemas.microsoft.com/office/drawing/2014/main" id="{A7E30BEC-923B-4C9A-A856-BDD0D882F6B8}"/>
              </a:ext>
            </a:extLst>
          </p:cNvPr>
          <p:cNvSpPr txBox="1"/>
          <p:nvPr/>
        </p:nvSpPr>
        <p:spPr>
          <a:xfrm>
            <a:off x="887305" y="2844119"/>
            <a:ext cx="1494320" cy="338554"/>
          </a:xfrm>
          <a:prstGeom prst="rect">
            <a:avLst/>
          </a:prstGeom>
          <a:noFill/>
        </p:spPr>
        <p:txBody>
          <a:bodyPr wrap="none" rtlCol="0">
            <a:spAutoFit/>
          </a:bodyPr>
          <a:lstStyle/>
          <a:p>
            <a:r>
              <a:rPr lang="en-US" sz="1600" dirty="0" err="1">
                <a:solidFill>
                  <a:schemeClr val="bg1">
                    <a:lumMod val="75000"/>
                  </a:schemeClr>
                </a:solidFill>
              </a:rPr>
              <a:t>Phacomorphic</a:t>
            </a:r>
            <a:endParaRPr lang="en-US" sz="1600" dirty="0">
              <a:solidFill>
                <a:schemeClr val="bg1">
                  <a:lumMod val="75000"/>
                </a:schemeClr>
              </a:solidFill>
            </a:endParaRPr>
          </a:p>
        </p:txBody>
      </p:sp>
      <p:sp>
        <p:nvSpPr>
          <p:cNvPr id="51" name="TextBox 50">
            <a:extLst>
              <a:ext uri="{FF2B5EF4-FFF2-40B4-BE49-F238E27FC236}">
                <a16:creationId xmlns:a16="http://schemas.microsoft.com/office/drawing/2014/main" id="{156069D4-340B-4160-A336-EBF73557CEE0}"/>
              </a:ext>
            </a:extLst>
          </p:cNvPr>
          <p:cNvSpPr txBox="1"/>
          <p:nvPr/>
        </p:nvSpPr>
        <p:spPr>
          <a:xfrm>
            <a:off x="884725" y="3175578"/>
            <a:ext cx="1402948" cy="338554"/>
          </a:xfrm>
          <a:prstGeom prst="rect">
            <a:avLst/>
          </a:prstGeom>
          <a:noFill/>
        </p:spPr>
        <p:txBody>
          <a:bodyPr wrap="none" rtlCol="0">
            <a:spAutoFit/>
          </a:bodyPr>
          <a:lstStyle/>
          <a:p>
            <a:r>
              <a:rPr lang="en-US" sz="1600" dirty="0">
                <a:solidFill>
                  <a:schemeClr val="bg1">
                    <a:lumMod val="75000"/>
                  </a:schemeClr>
                </a:solidFill>
              </a:rPr>
              <a:t>Ectopia </a:t>
            </a:r>
            <a:r>
              <a:rPr lang="en-US" sz="1600" dirty="0" err="1">
                <a:solidFill>
                  <a:schemeClr val="bg1">
                    <a:lumMod val="75000"/>
                  </a:schemeClr>
                </a:solidFill>
              </a:rPr>
              <a:t>lentis</a:t>
            </a:r>
            <a:endParaRPr lang="en-US" sz="1600" dirty="0">
              <a:solidFill>
                <a:schemeClr val="bg1">
                  <a:lumMod val="75000"/>
                </a:schemeClr>
              </a:solidFill>
            </a:endParaRPr>
          </a:p>
        </p:txBody>
      </p:sp>
      <p:cxnSp>
        <p:nvCxnSpPr>
          <p:cNvPr id="71" name="Straight Connector 70">
            <a:extLst>
              <a:ext uri="{FF2B5EF4-FFF2-40B4-BE49-F238E27FC236}">
                <a16:creationId xmlns:a16="http://schemas.microsoft.com/office/drawing/2014/main" id="{C104938D-BA8D-4E39-9D5F-9EE2012F2F3C}"/>
              </a:ext>
            </a:extLst>
          </p:cNvPr>
          <p:cNvCxnSpPr>
            <a:cxnSpLocks/>
          </p:cNvCxnSpPr>
          <p:nvPr/>
        </p:nvCxnSpPr>
        <p:spPr>
          <a:xfrm flipH="1">
            <a:off x="762665" y="3023488"/>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2A7E4E40-472F-4E50-8A7A-45C10FDD7171}"/>
              </a:ext>
            </a:extLst>
          </p:cNvPr>
          <p:cNvCxnSpPr>
            <a:cxnSpLocks/>
          </p:cNvCxnSpPr>
          <p:nvPr/>
        </p:nvCxnSpPr>
        <p:spPr>
          <a:xfrm flipH="1">
            <a:off x="762665" y="3347853"/>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C3924889-45B9-4383-9C9E-48F0A9C27AD8}"/>
              </a:ext>
            </a:extLst>
          </p:cNvPr>
          <p:cNvCxnSpPr>
            <a:cxnSpLocks/>
          </p:cNvCxnSpPr>
          <p:nvPr/>
        </p:nvCxnSpPr>
        <p:spPr>
          <a:xfrm flipH="1">
            <a:off x="748719" y="2838976"/>
            <a:ext cx="13947" cy="5088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 name="Straight Arrow Connector 5">
            <a:extLst>
              <a:ext uri="{FF2B5EF4-FFF2-40B4-BE49-F238E27FC236}">
                <a16:creationId xmlns:a16="http://schemas.microsoft.com/office/drawing/2014/main" id="{A3439F0C-5143-461F-8F3C-2E830785DEFC}"/>
              </a:ext>
            </a:extLst>
          </p:cNvPr>
          <p:cNvCxnSpPr>
            <a:stCxn id="50" idx="2"/>
          </p:cNvCxnSpPr>
          <p:nvPr/>
        </p:nvCxnSpPr>
        <p:spPr>
          <a:xfrm flipH="1">
            <a:off x="2971800" y="589204"/>
            <a:ext cx="1591436" cy="706196"/>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0" name="Straight Arrow Connector 9">
            <a:extLst>
              <a:ext uri="{FF2B5EF4-FFF2-40B4-BE49-F238E27FC236}">
                <a16:creationId xmlns:a16="http://schemas.microsoft.com/office/drawing/2014/main" id="{84DC796E-F6ED-4FBB-82D2-A260F480BF8A}"/>
              </a:ext>
            </a:extLst>
          </p:cNvPr>
          <p:cNvCxnSpPr>
            <a:cxnSpLocks/>
          </p:cNvCxnSpPr>
          <p:nvPr/>
        </p:nvCxnSpPr>
        <p:spPr>
          <a:xfrm>
            <a:off x="4572000" y="589204"/>
            <a:ext cx="1600200" cy="706196"/>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6" name="Straight Arrow Connector 25">
            <a:extLst>
              <a:ext uri="{FF2B5EF4-FFF2-40B4-BE49-F238E27FC236}">
                <a16:creationId xmlns:a16="http://schemas.microsoft.com/office/drawing/2014/main" id="{B70E0124-9B84-41A5-8D84-A66B7838A706}"/>
              </a:ext>
            </a:extLst>
          </p:cNvPr>
          <p:cNvCxnSpPr>
            <a:cxnSpLocks/>
          </p:cNvCxnSpPr>
          <p:nvPr/>
        </p:nvCxnSpPr>
        <p:spPr>
          <a:xfrm flipH="1">
            <a:off x="1159539" y="1828800"/>
            <a:ext cx="1290435" cy="478059"/>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28" name="Straight Arrow Connector 27">
            <a:extLst>
              <a:ext uri="{FF2B5EF4-FFF2-40B4-BE49-F238E27FC236}">
                <a16:creationId xmlns:a16="http://schemas.microsoft.com/office/drawing/2014/main" id="{567A4249-5C59-4416-8A8E-1C35913900AB}"/>
              </a:ext>
            </a:extLst>
          </p:cNvPr>
          <p:cNvCxnSpPr>
            <a:cxnSpLocks/>
          </p:cNvCxnSpPr>
          <p:nvPr/>
        </p:nvCxnSpPr>
        <p:spPr>
          <a:xfrm>
            <a:off x="2449973" y="1832208"/>
            <a:ext cx="1268784"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56" name="Text Box 6">
            <a:extLst>
              <a:ext uri="{FF2B5EF4-FFF2-40B4-BE49-F238E27FC236}">
                <a16:creationId xmlns:a16="http://schemas.microsoft.com/office/drawing/2014/main" id="{557983BD-9D64-49B9-A366-A08663B0451F}"/>
              </a:ext>
            </a:extLst>
          </p:cNvPr>
          <p:cNvSpPr txBox="1">
            <a:spLocks noChangeArrowheads="1"/>
          </p:cNvSpPr>
          <p:nvPr/>
        </p:nvSpPr>
        <p:spPr bwMode="auto">
          <a:xfrm>
            <a:off x="5029200" y="2356376"/>
            <a:ext cx="813043"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r" eaLnBrk="1" hangingPunct="1">
              <a:lnSpc>
                <a:spcPct val="80000"/>
              </a:lnSpc>
              <a:spcBef>
                <a:spcPct val="0"/>
              </a:spcBef>
              <a:buClrTx/>
              <a:buSzTx/>
              <a:buFontTx/>
              <a:buNone/>
            </a:pPr>
            <a:r>
              <a:rPr lang="en-US" altLang="en-US" sz="1800" dirty="0">
                <a:solidFill>
                  <a:schemeClr val="bg1">
                    <a:lumMod val="75000"/>
                  </a:schemeClr>
                </a:solidFill>
              </a:rPr>
              <a:t>‘Push’</a:t>
            </a:r>
          </a:p>
        </p:txBody>
      </p:sp>
      <p:sp>
        <p:nvSpPr>
          <p:cNvPr id="57" name="Text Box 14">
            <a:extLst>
              <a:ext uri="{FF2B5EF4-FFF2-40B4-BE49-F238E27FC236}">
                <a16:creationId xmlns:a16="http://schemas.microsoft.com/office/drawing/2014/main" id="{5DAFA1C1-3A29-4C27-A379-663FDD22E326}"/>
              </a:ext>
            </a:extLst>
          </p:cNvPr>
          <p:cNvSpPr txBox="1">
            <a:spLocks noChangeArrowheads="1"/>
          </p:cNvSpPr>
          <p:nvPr/>
        </p:nvSpPr>
        <p:spPr bwMode="auto">
          <a:xfrm>
            <a:off x="7620000" y="2365901"/>
            <a:ext cx="671979"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t>‘Pull’</a:t>
            </a:r>
          </a:p>
        </p:txBody>
      </p:sp>
      <p:cxnSp>
        <p:nvCxnSpPr>
          <p:cNvPr id="58" name="Straight Arrow Connector 57">
            <a:extLst>
              <a:ext uri="{FF2B5EF4-FFF2-40B4-BE49-F238E27FC236}">
                <a16:creationId xmlns:a16="http://schemas.microsoft.com/office/drawing/2014/main" id="{E874FEE9-46BD-46A3-90A3-DE7CC220FBFF}"/>
              </a:ext>
            </a:extLst>
          </p:cNvPr>
          <p:cNvCxnSpPr>
            <a:cxnSpLocks/>
          </p:cNvCxnSpPr>
          <p:nvPr/>
        </p:nvCxnSpPr>
        <p:spPr>
          <a:xfrm flipH="1">
            <a:off x="5867400" y="1828800"/>
            <a:ext cx="849775"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59" name="Straight Arrow Connector 58">
            <a:extLst>
              <a:ext uri="{FF2B5EF4-FFF2-40B4-BE49-F238E27FC236}">
                <a16:creationId xmlns:a16="http://schemas.microsoft.com/office/drawing/2014/main" id="{C370A4A1-FE96-4E70-B89E-839542A5E241}"/>
              </a:ext>
            </a:extLst>
          </p:cNvPr>
          <p:cNvCxnSpPr>
            <a:cxnSpLocks/>
          </p:cNvCxnSpPr>
          <p:nvPr/>
        </p:nvCxnSpPr>
        <p:spPr>
          <a:xfrm>
            <a:off x="6717173" y="1832208"/>
            <a:ext cx="902827" cy="474047"/>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62" name="Text Box 16">
            <a:extLst>
              <a:ext uri="{FF2B5EF4-FFF2-40B4-BE49-F238E27FC236}">
                <a16:creationId xmlns:a16="http://schemas.microsoft.com/office/drawing/2014/main" id="{33538067-0726-41B0-93FF-357EF00CA62D}"/>
              </a:ext>
            </a:extLst>
          </p:cNvPr>
          <p:cNvSpPr txBox="1">
            <a:spLocks noChangeArrowheads="1"/>
          </p:cNvSpPr>
          <p:nvPr/>
        </p:nvSpPr>
        <p:spPr bwMode="auto">
          <a:xfrm>
            <a:off x="8065437" y="2684785"/>
            <a:ext cx="628698"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b="1" dirty="0"/>
              <a:t>NVG</a:t>
            </a:r>
          </a:p>
        </p:txBody>
      </p:sp>
      <p:sp>
        <p:nvSpPr>
          <p:cNvPr id="70" name="Text Box 21">
            <a:extLst>
              <a:ext uri="{FF2B5EF4-FFF2-40B4-BE49-F238E27FC236}">
                <a16:creationId xmlns:a16="http://schemas.microsoft.com/office/drawing/2014/main" id="{86C32650-BE1F-4CC3-8DB5-0C136D877E6F}"/>
              </a:ext>
            </a:extLst>
          </p:cNvPr>
          <p:cNvSpPr txBox="1">
            <a:spLocks noChangeArrowheads="1"/>
          </p:cNvSpPr>
          <p:nvPr/>
        </p:nvSpPr>
        <p:spPr bwMode="auto">
          <a:xfrm>
            <a:off x="8070534" y="3048000"/>
            <a:ext cx="526106"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a:solidFill>
                  <a:schemeClr val="bg1">
                    <a:lumMod val="75000"/>
                  </a:schemeClr>
                </a:solidFill>
              </a:rPr>
              <a:t>ICE</a:t>
            </a:r>
          </a:p>
        </p:txBody>
      </p:sp>
      <p:sp>
        <p:nvSpPr>
          <p:cNvPr id="75" name="Text Box 45">
            <a:extLst>
              <a:ext uri="{FF2B5EF4-FFF2-40B4-BE49-F238E27FC236}">
                <a16:creationId xmlns:a16="http://schemas.microsoft.com/office/drawing/2014/main" id="{2B6EDA2D-8F55-4DFD-A225-8C03CE6FC7F3}"/>
              </a:ext>
            </a:extLst>
          </p:cNvPr>
          <p:cNvSpPr txBox="1">
            <a:spLocks noChangeArrowheads="1"/>
          </p:cNvSpPr>
          <p:nvPr/>
        </p:nvSpPr>
        <p:spPr bwMode="auto">
          <a:xfrm>
            <a:off x="8073162" y="3810000"/>
            <a:ext cx="1070837" cy="74635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ts val="1700"/>
              </a:lnSpc>
              <a:spcBef>
                <a:spcPct val="0"/>
              </a:spcBef>
              <a:buClrTx/>
              <a:buSzTx/>
              <a:buFontTx/>
              <a:buNone/>
            </a:pPr>
            <a:r>
              <a:rPr lang="en-US" altLang="en-US" sz="1600" dirty="0">
                <a:solidFill>
                  <a:schemeClr val="bg1">
                    <a:lumMod val="75000"/>
                  </a:schemeClr>
                </a:solidFill>
              </a:rPr>
              <a:t>Epithelial/ fibrous ingrowth</a:t>
            </a:r>
          </a:p>
        </p:txBody>
      </p:sp>
      <p:cxnSp>
        <p:nvCxnSpPr>
          <p:cNvPr id="77" name="Straight Connector 76">
            <a:extLst>
              <a:ext uri="{FF2B5EF4-FFF2-40B4-BE49-F238E27FC236}">
                <a16:creationId xmlns:a16="http://schemas.microsoft.com/office/drawing/2014/main" id="{FC090BD7-F2E1-4464-B57B-9CBE5874C89B}"/>
              </a:ext>
            </a:extLst>
          </p:cNvPr>
          <p:cNvCxnSpPr>
            <a:cxnSpLocks/>
          </p:cNvCxnSpPr>
          <p:nvPr/>
        </p:nvCxnSpPr>
        <p:spPr>
          <a:xfrm>
            <a:off x="7873969" y="2674448"/>
            <a:ext cx="7724" cy="128795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8" name="Straight Connector 77">
            <a:extLst>
              <a:ext uri="{FF2B5EF4-FFF2-40B4-BE49-F238E27FC236}">
                <a16:creationId xmlns:a16="http://schemas.microsoft.com/office/drawing/2014/main" id="{B1922ED5-C3D8-43D8-A00D-1D6BC9201DBA}"/>
              </a:ext>
            </a:extLst>
          </p:cNvPr>
          <p:cNvCxnSpPr/>
          <p:nvPr/>
        </p:nvCxnSpPr>
        <p:spPr>
          <a:xfrm flipH="1">
            <a:off x="7873968" y="2840262"/>
            <a:ext cx="24447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9" name="Straight Connector 78">
            <a:extLst>
              <a:ext uri="{FF2B5EF4-FFF2-40B4-BE49-F238E27FC236}">
                <a16:creationId xmlns:a16="http://schemas.microsoft.com/office/drawing/2014/main" id="{77019ED2-6D69-4A60-9D19-D4DB786EA3A0}"/>
              </a:ext>
            </a:extLst>
          </p:cNvPr>
          <p:cNvCxnSpPr/>
          <p:nvPr/>
        </p:nvCxnSpPr>
        <p:spPr>
          <a:xfrm flipH="1">
            <a:off x="7873968" y="3213518"/>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1" name="Straight Connector 80">
            <a:extLst>
              <a:ext uri="{FF2B5EF4-FFF2-40B4-BE49-F238E27FC236}">
                <a16:creationId xmlns:a16="http://schemas.microsoft.com/office/drawing/2014/main" id="{9796A12F-4125-4C05-8EE8-A388740C580D}"/>
              </a:ext>
            </a:extLst>
          </p:cNvPr>
          <p:cNvCxnSpPr/>
          <p:nvPr/>
        </p:nvCxnSpPr>
        <p:spPr>
          <a:xfrm flipH="1">
            <a:off x="7877837" y="3581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3" name="Straight Connector 82">
            <a:extLst>
              <a:ext uri="{FF2B5EF4-FFF2-40B4-BE49-F238E27FC236}">
                <a16:creationId xmlns:a16="http://schemas.microsoft.com/office/drawing/2014/main" id="{7FDC5F4B-9BF0-42AD-B8BB-2F2399BCF1E2}"/>
              </a:ext>
            </a:extLst>
          </p:cNvPr>
          <p:cNvCxnSpPr/>
          <p:nvPr/>
        </p:nvCxnSpPr>
        <p:spPr>
          <a:xfrm flipH="1">
            <a:off x="7881693" y="3962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93" name="Text Box 42">
            <a:extLst>
              <a:ext uri="{FF2B5EF4-FFF2-40B4-BE49-F238E27FC236}">
                <a16:creationId xmlns:a16="http://schemas.microsoft.com/office/drawing/2014/main" id="{53BAB77F-E061-4834-9068-34BDF78AD071}"/>
              </a:ext>
            </a:extLst>
          </p:cNvPr>
          <p:cNvSpPr txBox="1">
            <a:spLocks noChangeArrowheads="1"/>
          </p:cNvSpPr>
          <p:nvPr/>
        </p:nvSpPr>
        <p:spPr bwMode="auto">
          <a:xfrm>
            <a:off x="8111387" y="3429000"/>
            <a:ext cx="856196"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Flat AC</a:t>
            </a:r>
          </a:p>
        </p:txBody>
      </p:sp>
      <p:sp>
        <p:nvSpPr>
          <p:cNvPr id="100" name="Text Box 23">
            <a:extLst>
              <a:ext uri="{FF2B5EF4-FFF2-40B4-BE49-F238E27FC236}">
                <a16:creationId xmlns:a16="http://schemas.microsoft.com/office/drawing/2014/main" id="{D8F2FCFF-2984-4836-B000-9C5601A8EAAA}"/>
              </a:ext>
            </a:extLst>
          </p:cNvPr>
          <p:cNvSpPr txBox="1">
            <a:spLocks noChangeArrowheads="1"/>
          </p:cNvSpPr>
          <p:nvPr/>
        </p:nvSpPr>
        <p:spPr bwMode="auto">
          <a:xfrm>
            <a:off x="5530369" y="2667000"/>
            <a:ext cx="2143536"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Aqueous misdirection</a:t>
            </a:r>
          </a:p>
        </p:txBody>
      </p:sp>
      <p:cxnSp>
        <p:nvCxnSpPr>
          <p:cNvPr id="104" name="Straight Connector 103">
            <a:extLst>
              <a:ext uri="{FF2B5EF4-FFF2-40B4-BE49-F238E27FC236}">
                <a16:creationId xmlns:a16="http://schemas.microsoft.com/office/drawing/2014/main" id="{49D87D4A-E317-4446-9B95-5184CB3968F3}"/>
              </a:ext>
            </a:extLst>
          </p:cNvPr>
          <p:cNvCxnSpPr>
            <a:cxnSpLocks/>
          </p:cNvCxnSpPr>
          <p:nvPr/>
        </p:nvCxnSpPr>
        <p:spPr>
          <a:xfrm flipH="1">
            <a:off x="5316229" y="2667000"/>
            <a:ext cx="7397" cy="25314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5" name="Straight Connector 104">
            <a:extLst>
              <a:ext uri="{FF2B5EF4-FFF2-40B4-BE49-F238E27FC236}">
                <a16:creationId xmlns:a16="http://schemas.microsoft.com/office/drawing/2014/main" id="{F40B6D71-75A8-4A88-864D-00D14C2F710D}"/>
              </a:ext>
            </a:extLst>
          </p:cNvPr>
          <p:cNvCxnSpPr/>
          <p:nvPr/>
        </p:nvCxnSpPr>
        <p:spPr>
          <a:xfrm flipH="1">
            <a:off x="5323624" y="2832814"/>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6" name="Straight Connector 105">
            <a:extLst>
              <a:ext uri="{FF2B5EF4-FFF2-40B4-BE49-F238E27FC236}">
                <a16:creationId xmlns:a16="http://schemas.microsoft.com/office/drawing/2014/main" id="{010BF7B2-AA07-4DCF-822D-E2DB5CC0BF59}"/>
              </a:ext>
            </a:extLst>
          </p:cNvPr>
          <p:cNvCxnSpPr/>
          <p:nvPr/>
        </p:nvCxnSpPr>
        <p:spPr>
          <a:xfrm flipH="1">
            <a:off x="5323624" y="3360065"/>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a:extLst>
              <a:ext uri="{FF2B5EF4-FFF2-40B4-BE49-F238E27FC236}">
                <a16:creationId xmlns:a16="http://schemas.microsoft.com/office/drawing/2014/main" id="{BAC8035C-3999-4C31-93CD-6C0D2ADEB73B}"/>
              </a:ext>
            </a:extLst>
          </p:cNvPr>
          <p:cNvCxnSpPr/>
          <p:nvPr/>
        </p:nvCxnSpPr>
        <p:spPr>
          <a:xfrm flipH="1">
            <a:off x="5323536" y="3786938"/>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8" name="Straight Connector 107">
            <a:extLst>
              <a:ext uri="{FF2B5EF4-FFF2-40B4-BE49-F238E27FC236}">
                <a16:creationId xmlns:a16="http://schemas.microsoft.com/office/drawing/2014/main" id="{DB64CAEE-69B4-426A-8A5B-D1269DBF0F66}"/>
              </a:ext>
            </a:extLst>
          </p:cNvPr>
          <p:cNvCxnSpPr/>
          <p:nvPr/>
        </p:nvCxnSpPr>
        <p:spPr>
          <a:xfrm flipH="1">
            <a:off x="5327493" y="4249152"/>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12" name="Straight Connector 111">
            <a:extLst>
              <a:ext uri="{FF2B5EF4-FFF2-40B4-BE49-F238E27FC236}">
                <a16:creationId xmlns:a16="http://schemas.microsoft.com/office/drawing/2014/main" id="{99A16C30-4BE4-48E5-8B65-0C5F3039B8DC}"/>
              </a:ext>
            </a:extLst>
          </p:cNvPr>
          <p:cNvCxnSpPr/>
          <p:nvPr/>
        </p:nvCxnSpPr>
        <p:spPr>
          <a:xfrm flipH="1">
            <a:off x="5333455" y="51816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13" name="Text Box 42">
            <a:extLst>
              <a:ext uri="{FF2B5EF4-FFF2-40B4-BE49-F238E27FC236}">
                <a16:creationId xmlns:a16="http://schemas.microsoft.com/office/drawing/2014/main" id="{056DFFD9-3CA2-42E7-90FE-4F14522E3504}"/>
              </a:ext>
            </a:extLst>
          </p:cNvPr>
          <p:cNvSpPr txBox="1">
            <a:spLocks noChangeArrowheads="1"/>
          </p:cNvSpPr>
          <p:nvPr/>
        </p:nvSpPr>
        <p:spPr bwMode="auto">
          <a:xfrm>
            <a:off x="5533954" y="3623846"/>
            <a:ext cx="1563248"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Retinal surgery</a:t>
            </a:r>
          </a:p>
        </p:txBody>
      </p:sp>
      <p:sp>
        <p:nvSpPr>
          <p:cNvPr id="118" name="Text Box 47">
            <a:extLst>
              <a:ext uri="{FF2B5EF4-FFF2-40B4-BE49-F238E27FC236}">
                <a16:creationId xmlns:a16="http://schemas.microsoft.com/office/drawing/2014/main" id="{3F59D898-ECAD-49F0-9425-2A1BC8DDA7B5}"/>
              </a:ext>
            </a:extLst>
          </p:cNvPr>
          <p:cNvSpPr txBox="1">
            <a:spLocks noChangeArrowheads="1"/>
          </p:cNvSpPr>
          <p:nvPr/>
        </p:nvSpPr>
        <p:spPr bwMode="auto">
          <a:xfrm>
            <a:off x="5523688" y="4538246"/>
            <a:ext cx="1414170"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Drug-induced</a:t>
            </a:r>
          </a:p>
        </p:txBody>
      </p:sp>
      <p:sp>
        <p:nvSpPr>
          <p:cNvPr id="16" name="TextBox 15">
            <a:extLst>
              <a:ext uri="{FF2B5EF4-FFF2-40B4-BE49-F238E27FC236}">
                <a16:creationId xmlns:a16="http://schemas.microsoft.com/office/drawing/2014/main" id="{984E008D-FBBA-42B4-940E-EA26772E0161}"/>
              </a:ext>
            </a:extLst>
          </p:cNvPr>
          <p:cNvSpPr txBox="1"/>
          <p:nvPr/>
        </p:nvSpPr>
        <p:spPr>
          <a:xfrm>
            <a:off x="6230528" y="5257800"/>
            <a:ext cx="1326004" cy="369332"/>
          </a:xfrm>
          <a:prstGeom prst="rect">
            <a:avLst/>
          </a:prstGeom>
          <a:noFill/>
        </p:spPr>
        <p:txBody>
          <a:bodyPr wrap="none" rtlCol="0">
            <a:spAutoFit/>
          </a:bodyPr>
          <a:lstStyle/>
          <a:p>
            <a:pPr algn="ctr"/>
            <a:r>
              <a:rPr lang="en-US" dirty="0">
                <a:solidFill>
                  <a:schemeClr val="bg1">
                    <a:lumMod val="75000"/>
                  </a:schemeClr>
                </a:solidFill>
              </a:rPr>
              <a:t>Both/Either</a:t>
            </a:r>
          </a:p>
        </p:txBody>
      </p:sp>
      <p:cxnSp>
        <p:nvCxnSpPr>
          <p:cNvPr id="125" name="Straight Connector 124">
            <a:extLst>
              <a:ext uri="{FF2B5EF4-FFF2-40B4-BE49-F238E27FC236}">
                <a16:creationId xmlns:a16="http://schemas.microsoft.com/office/drawing/2014/main" id="{01138141-D318-4ED7-A7FE-D8F2155CE890}"/>
              </a:ext>
            </a:extLst>
          </p:cNvPr>
          <p:cNvCxnSpPr/>
          <p:nvPr/>
        </p:nvCxnSpPr>
        <p:spPr>
          <a:xfrm flipH="1">
            <a:off x="5334000" y="4724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52" name="Text Box 47">
            <a:extLst>
              <a:ext uri="{FF2B5EF4-FFF2-40B4-BE49-F238E27FC236}">
                <a16:creationId xmlns:a16="http://schemas.microsoft.com/office/drawing/2014/main" id="{E3578916-9804-473C-8F06-D4FA0BCEDFD0}"/>
              </a:ext>
            </a:extLst>
          </p:cNvPr>
          <p:cNvSpPr txBox="1">
            <a:spLocks noChangeArrowheads="1"/>
          </p:cNvSpPr>
          <p:nvPr/>
        </p:nvSpPr>
        <p:spPr bwMode="auto">
          <a:xfrm>
            <a:off x="5543446" y="4055146"/>
            <a:ext cx="1619354"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err="1">
                <a:solidFill>
                  <a:schemeClr val="bg1">
                    <a:lumMod val="75000"/>
                  </a:schemeClr>
                </a:solidFill>
              </a:rPr>
              <a:t>Nanophthalmos</a:t>
            </a:r>
            <a:endParaRPr lang="en-US" altLang="en-US" sz="1600" dirty="0">
              <a:solidFill>
                <a:schemeClr val="bg1">
                  <a:lumMod val="75000"/>
                </a:schemeClr>
              </a:solidFill>
            </a:endParaRPr>
          </a:p>
        </p:txBody>
      </p:sp>
      <p:sp>
        <p:nvSpPr>
          <p:cNvPr id="53" name="Text Box 45">
            <a:extLst>
              <a:ext uri="{FF2B5EF4-FFF2-40B4-BE49-F238E27FC236}">
                <a16:creationId xmlns:a16="http://schemas.microsoft.com/office/drawing/2014/main" id="{57D1A14F-68FE-47D2-983C-1A879D66A9DC}"/>
              </a:ext>
            </a:extLst>
          </p:cNvPr>
          <p:cNvSpPr txBox="1">
            <a:spLocks noChangeArrowheads="1"/>
          </p:cNvSpPr>
          <p:nvPr/>
        </p:nvSpPr>
        <p:spPr bwMode="auto">
          <a:xfrm>
            <a:off x="5523688" y="5013493"/>
            <a:ext cx="582211"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PFV</a:t>
            </a:r>
          </a:p>
        </p:txBody>
      </p:sp>
      <p:sp>
        <p:nvSpPr>
          <p:cNvPr id="54" name="Text Box 42">
            <a:extLst>
              <a:ext uri="{FF2B5EF4-FFF2-40B4-BE49-F238E27FC236}">
                <a16:creationId xmlns:a16="http://schemas.microsoft.com/office/drawing/2014/main" id="{E1E37D2C-2C52-446B-843B-01E64990D3EC}"/>
              </a:ext>
            </a:extLst>
          </p:cNvPr>
          <p:cNvSpPr txBox="1">
            <a:spLocks noChangeArrowheads="1"/>
          </p:cNvSpPr>
          <p:nvPr/>
        </p:nvSpPr>
        <p:spPr bwMode="auto">
          <a:xfrm>
            <a:off x="5551406" y="3192546"/>
            <a:ext cx="2276072"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ERD/choroidal effusion</a:t>
            </a:r>
          </a:p>
        </p:txBody>
      </p:sp>
      <p:sp>
        <p:nvSpPr>
          <p:cNvPr id="3" name="Oval 2">
            <a:extLst>
              <a:ext uri="{FF2B5EF4-FFF2-40B4-BE49-F238E27FC236}">
                <a16:creationId xmlns:a16="http://schemas.microsoft.com/office/drawing/2014/main" id="{7D027388-F860-4250-9D31-41DB5EB864E5}"/>
              </a:ext>
            </a:extLst>
          </p:cNvPr>
          <p:cNvSpPr/>
          <p:nvPr/>
        </p:nvSpPr>
        <p:spPr>
          <a:xfrm>
            <a:off x="8034589" y="2679833"/>
            <a:ext cx="671979" cy="338554"/>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TextBox 45">
            <a:extLst>
              <a:ext uri="{FF2B5EF4-FFF2-40B4-BE49-F238E27FC236}">
                <a16:creationId xmlns:a16="http://schemas.microsoft.com/office/drawing/2014/main" id="{404AE9CF-785E-4964-AF50-F6F095A7E65B}"/>
              </a:ext>
            </a:extLst>
          </p:cNvPr>
          <p:cNvSpPr txBox="1"/>
          <p:nvPr/>
        </p:nvSpPr>
        <p:spPr>
          <a:xfrm>
            <a:off x="609600" y="1554063"/>
            <a:ext cx="7034674" cy="4770537"/>
          </a:xfrm>
          <a:prstGeom prst="rect">
            <a:avLst/>
          </a:prstGeom>
          <a:solidFill>
            <a:schemeClr val="accent1">
              <a:lumMod val="40000"/>
              <a:lumOff val="60000"/>
            </a:schemeClr>
          </a:solidFill>
        </p:spPr>
        <p:txBody>
          <a:bodyPr wrap="square" rtlCol="0">
            <a:spAutoFit/>
          </a:bodyPr>
          <a:lstStyle/>
          <a:p>
            <a:r>
              <a:rPr lang="en-US" sz="1600" i="1" dirty="0">
                <a:solidFill>
                  <a:schemeClr val="bg1">
                    <a:lumMod val="75000"/>
                  </a:schemeClr>
                </a:solidFill>
              </a:rPr>
              <a:t>Neovascularization of what structure causes neovascular glaucoma (NVG)?</a:t>
            </a:r>
          </a:p>
          <a:p>
            <a:r>
              <a:rPr lang="en-US" sz="1600" dirty="0">
                <a:solidFill>
                  <a:schemeClr val="bg1">
                    <a:lumMod val="75000"/>
                  </a:schemeClr>
                </a:solidFill>
              </a:rPr>
              <a:t>Neovascularization of the angle (NVA) </a:t>
            </a:r>
          </a:p>
          <a:p>
            <a:endParaRPr lang="en-US" sz="1600" dirty="0">
              <a:solidFill>
                <a:schemeClr val="bg1">
                  <a:lumMod val="75000"/>
                </a:schemeClr>
              </a:solidFill>
            </a:endParaRPr>
          </a:p>
          <a:p>
            <a:r>
              <a:rPr lang="en-US" sz="1600" i="1" dirty="0">
                <a:solidFill>
                  <a:schemeClr val="bg1">
                    <a:lumMod val="75000"/>
                  </a:schemeClr>
                </a:solidFill>
              </a:rPr>
              <a:t>How does NVA lead to angle-closure glaucoma?</a:t>
            </a:r>
          </a:p>
          <a:p>
            <a:r>
              <a:rPr lang="en-US" sz="1600" dirty="0">
                <a:solidFill>
                  <a:schemeClr val="bg1">
                    <a:lumMod val="75000"/>
                  </a:schemeClr>
                </a:solidFill>
              </a:rPr>
              <a:t>The NVA vessels don’t ride solo; rather, they are accompanied by contractile elements (</a:t>
            </a:r>
            <a:r>
              <a:rPr lang="en-US" sz="1600" dirty="0" err="1">
                <a:solidFill>
                  <a:schemeClr val="bg1">
                    <a:lumMod val="75000"/>
                  </a:schemeClr>
                </a:solidFill>
              </a:rPr>
              <a:t>eg</a:t>
            </a:r>
            <a:r>
              <a:rPr lang="en-US" sz="1600" dirty="0">
                <a:solidFill>
                  <a:schemeClr val="bg1">
                    <a:lumMod val="75000"/>
                  </a:schemeClr>
                </a:solidFill>
              </a:rPr>
              <a:t>, fibroblasts). Along with the neo vessels, these elements will establish a network that crosses from the peripheral iris to the peripheral cornea. Once established, contractile elements </a:t>
            </a:r>
            <a:r>
              <a:rPr lang="en-US" sz="1600" dirty="0" err="1">
                <a:solidFill>
                  <a:schemeClr val="bg1">
                    <a:lumMod val="75000"/>
                  </a:schemeClr>
                </a:solidFill>
              </a:rPr>
              <a:t>gonna</a:t>
            </a:r>
            <a:r>
              <a:rPr lang="en-US" sz="1600" dirty="0">
                <a:solidFill>
                  <a:schemeClr val="bg1">
                    <a:lumMod val="75000"/>
                  </a:schemeClr>
                </a:solidFill>
              </a:rPr>
              <a:t> contract, and when they do, they pull the iris up against the angle, rendering it closed. </a:t>
            </a:r>
          </a:p>
          <a:p>
            <a:r>
              <a:rPr lang="en-US" sz="1600" i="1" dirty="0">
                <a:solidFill>
                  <a:schemeClr val="bg1">
                    <a:lumMod val="75000"/>
                  </a:schemeClr>
                </a:solidFill>
              </a:rPr>
              <a:t> </a:t>
            </a:r>
          </a:p>
          <a:p>
            <a:r>
              <a:rPr lang="en-US" sz="1600" i="1" dirty="0">
                <a:solidFill>
                  <a:schemeClr val="bg1">
                    <a:lumMod val="75000"/>
                  </a:schemeClr>
                </a:solidFill>
              </a:rPr>
              <a:t>What two-word phrase (</a:t>
            </a:r>
            <a:r>
              <a:rPr lang="en-US" sz="1600" b="1" dirty="0">
                <a:solidFill>
                  <a:schemeClr val="bg1">
                    <a:lumMod val="75000"/>
                  </a:schemeClr>
                </a:solidFill>
              </a:rPr>
              <a:t>not</a:t>
            </a:r>
            <a:r>
              <a:rPr lang="en-US" sz="1600" i="1" dirty="0">
                <a:solidFill>
                  <a:schemeClr val="bg1">
                    <a:lumMod val="75000"/>
                  </a:schemeClr>
                </a:solidFill>
              </a:rPr>
              <a:t> ‘diabetic retinopathy’--think more generally) describes the fundamental cause of most cases of NVG?</a:t>
            </a:r>
          </a:p>
          <a:p>
            <a:r>
              <a:rPr lang="en-US" sz="1600" b="1" dirty="0">
                <a:solidFill>
                  <a:srgbClr val="0000FF"/>
                </a:solidFill>
              </a:rPr>
              <a:t>‘Retinal ischemia’</a:t>
            </a:r>
            <a:endParaRPr lang="en-US" sz="1600" b="1" dirty="0">
              <a:solidFill>
                <a:schemeClr val="accent1">
                  <a:lumMod val="40000"/>
                  <a:lumOff val="60000"/>
                </a:schemeClr>
              </a:solidFill>
            </a:endParaRPr>
          </a:p>
          <a:p>
            <a:endParaRPr lang="en-US" sz="1600" dirty="0">
              <a:solidFill>
                <a:schemeClr val="accent1">
                  <a:lumMod val="40000"/>
                  <a:lumOff val="60000"/>
                </a:schemeClr>
              </a:solidFill>
            </a:endParaRPr>
          </a:p>
          <a:p>
            <a:r>
              <a:rPr lang="en-US" sz="1600" i="1" dirty="0">
                <a:solidFill>
                  <a:schemeClr val="accent1">
                    <a:lumMod val="40000"/>
                    <a:lumOff val="60000"/>
                  </a:schemeClr>
                </a:solidFill>
              </a:rPr>
              <a:t>How does retinal ischemia lead to NVI and NVA? </a:t>
            </a:r>
          </a:p>
          <a:p>
            <a:r>
              <a:rPr lang="en-US" sz="1600" dirty="0">
                <a:solidFill>
                  <a:schemeClr val="accent1">
                    <a:lumMod val="40000"/>
                    <a:lumOff val="60000"/>
                  </a:schemeClr>
                </a:solidFill>
              </a:rPr>
              <a:t>In a desperate attempt to acquire the oxygen they’re lacking, the ischemic retinal cells release the signaling molecule  </a:t>
            </a:r>
            <a:r>
              <a:rPr lang="en-US" sz="1600" b="1" dirty="0">
                <a:solidFill>
                  <a:schemeClr val="accent1">
                    <a:lumMod val="40000"/>
                    <a:lumOff val="60000"/>
                  </a:schemeClr>
                </a:solidFill>
              </a:rPr>
              <a:t>VEGF</a:t>
            </a:r>
            <a:r>
              <a:rPr lang="en-US" sz="1600" dirty="0">
                <a:solidFill>
                  <a:schemeClr val="accent1">
                    <a:lumMod val="40000"/>
                    <a:lumOff val="60000"/>
                  </a:schemeClr>
                </a:solidFill>
              </a:rPr>
              <a:t> , a potent inducer of new blood vessel formation. This VEGF diffuses from the vitreous cavity into the anterior segment, where it induces the NVI/NVA process.</a:t>
            </a:r>
          </a:p>
        </p:txBody>
      </p:sp>
      <p:sp>
        <p:nvSpPr>
          <p:cNvPr id="47" name="Oval 46">
            <a:extLst>
              <a:ext uri="{FF2B5EF4-FFF2-40B4-BE49-F238E27FC236}">
                <a16:creationId xmlns:a16="http://schemas.microsoft.com/office/drawing/2014/main" id="{A5248507-3F31-4BDC-A9CE-59D8E5A5DD74}"/>
              </a:ext>
            </a:extLst>
          </p:cNvPr>
          <p:cNvSpPr/>
          <p:nvPr/>
        </p:nvSpPr>
        <p:spPr>
          <a:xfrm>
            <a:off x="580515" y="4431474"/>
            <a:ext cx="2010285" cy="430887"/>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TextBox 47">
            <a:extLst>
              <a:ext uri="{FF2B5EF4-FFF2-40B4-BE49-F238E27FC236}">
                <a16:creationId xmlns:a16="http://schemas.microsoft.com/office/drawing/2014/main" id="{88F4DBB8-E836-4EB8-A67C-7D52B9DB2F1E}"/>
              </a:ext>
            </a:extLst>
          </p:cNvPr>
          <p:cNvSpPr txBox="1"/>
          <p:nvPr/>
        </p:nvSpPr>
        <p:spPr>
          <a:xfrm>
            <a:off x="2667000" y="4160638"/>
            <a:ext cx="4809320" cy="1384995"/>
          </a:xfrm>
          <a:prstGeom prst="rect">
            <a:avLst/>
          </a:prstGeom>
          <a:solidFill>
            <a:srgbClr val="FFCCFF"/>
          </a:solidFill>
        </p:spPr>
        <p:txBody>
          <a:bodyPr wrap="square" rtlCol="0">
            <a:spAutoFit/>
          </a:bodyPr>
          <a:lstStyle/>
          <a:p>
            <a:r>
              <a:rPr lang="en-US" sz="1400" i="1" dirty="0">
                <a:solidFill>
                  <a:srgbClr val="0000FF"/>
                </a:solidFill>
              </a:rPr>
              <a:t>What are the three most common causes of ischemia that result in the development of NVG?</a:t>
            </a:r>
          </a:p>
          <a:p>
            <a:r>
              <a:rPr lang="en-US" sz="1400" dirty="0">
                <a:solidFill>
                  <a:srgbClr val="0000FF"/>
                </a:solidFill>
              </a:rPr>
              <a:t>--</a:t>
            </a:r>
          </a:p>
          <a:p>
            <a:r>
              <a:rPr lang="en-US" sz="1400" dirty="0">
                <a:solidFill>
                  <a:srgbClr val="0000FF"/>
                </a:solidFill>
              </a:rPr>
              <a:t>--</a:t>
            </a:r>
          </a:p>
          <a:p>
            <a:r>
              <a:rPr lang="en-US" sz="1400" dirty="0">
                <a:solidFill>
                  <a:srgbClr val="0000FF"/>
                </a:solidFill>
              </a:rPr>
              <a:t>--</a:t>
            </a:r>
            <a:r>
              <a:rPr lang="en-US" sz="1400" dirty="0">
                <a:solidFill>
                  <a:srgbClr val="FFCCFF"/>
                </a:solidFill>
              </a:rPr>
              <a:t>Ocular ischemic syndrome (OIS; note that OIS involves ischemia of non-retinal ocular structures as well)</a:t>
            </a:r>
          </a:p>
        </p:txBody>
      </p:sp>
    </p:spTree>
    <p:extLst>
      <p:ext uri="{BB962C8B-B14F-4D97-AF65-F5344CB8AC3E}">
        <p14:creationId xmlns:p14="http://schemas.microsoft.com/office/powerpoint/2010/main" val="3193025421"/>
      </p:ext>
    </p:extLst>
  </p:cSld>
  <p:clrMapOvr>
    <a:masterClrMapping/>
  </p:clrMapOvr>
</p:sld>
</file>

<file path=ppt/slides/slide2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Straight Arrow Connector 12">
            <a:extLst>
              <a:ext uri="{FF2B5EF4-FFF2-40B4-BE49-F238E27FC236}">
                <a16:creationId xmlns:a16="http://schemas.microsoft.com/office/drawing/2014/main" id="{A6DE2085-829C-480C-9216-69D6039C0A37}"/>
              </a:ext>
            </a:extLst>
          </p:cNvPr>
          <p:cNvCxnSpPr>
            <a:cxnSpLocks/>
          </p:cNvCxnSpPr>
          <p:nvPr/>
        </p:nvCxnSpPr>
        <p:spPr>
          <a:xfrm>
            <a:off x="6717173" y="1828800"/>
            <a:ext cx="0" cy="3462754"/>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43014" name="Text Box 6"/>
          <p:cNvSpPr txBox="1">
            <a:spLocks noChangeArrowheads="1"/>
          </p:cNvSpPr>
          <p:nvPr/>
        </p:nvSpPr>
        <p:spPr bwMode="auto">
          <a:xfrm>
            <a:off x="533400" y="2356376"/>
            <a:ext cx="1005403"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Lens-</a:t>
            </a:r>
          </a:p>
          <a:p>
            <a:pPr algn="ctr" eaLnBrk="1" hangingPunct="1">
              <a:lnSpc>
                <a:spcPct val="80000"/>
              </a:lnSpc>
              <a:spcBef>
                <a:spcPct val="0"/>
              </a:spcBef>
              <a:buClrTx/>
              <a:buSzTx/>
              <a:buFontTx/>
              <a:buNone/>
            </a:pPr>
            <a:r>
              <a:rPr lang="en-US" altLang="en-US" sz="1800" dirty="0">
                <a:solidFill>
                  <a:schemeClr val="bg1">
                    <a:lumMod val="75000"/>
                  </a:schemeClr>
                </a:solidFill>
              </a:rPr>
              <a:t>Induced</a:t>
            </a:r>
          </a:p>
        </p:txBody>
      </p:sp>
      <p:sp>
        <p:nvSpPr>
          <p:cNvPr id="43017" name="Text Box 14"/>
          <p:cNvSpPr txBox="1">
            <a:spLocks noChangeArrowheads="1"/>
          </p:cNvSpPr>
          <p:nvPr/>
        </p:nvSpPr>
        <p:spPr bwMode="auto">
          <a:xfrm>
            <a:off x="3026498" y="2365901"/>
            <a:ext cx="1633781"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Aphakic/</a:t>
            </a:r>
          </a:p>
          <a:p>
            <a:pPr algn="ctr" eaLnBrk="1" hangingPunct="1">
              <a:lnSpc>
                <a:spcPct val="80000"/>
              </a:lnSpc>
              <a:spcBef>
                <a:spcPct val="0"/>
              </a:spcBef>
              <a:buClrTx/>
              <a:buSzTx/>
              <a:buFontTx/>
              <a:buNone/>
            </a:pPr>
            <a:r>
              <a:rPr lang="en-US" altLang="en-US" sz="1800" dirty="0" err="1">
                <a:solidFill>
                  <a:schemeClr val="bg1">
                    <a:lumMod val="75000"/>
                  </a:schemeClr>
                </a:solidFill>
              </a:rPr>
              <a:t>Pseudophakic</a:t>
            </a:r>
            <a:endParaRPr lang="en-US" altLang="en-US" sz="1800" dirty="0">
              <a:solidFill>
                <a:schemeClr val="bg1">
                  <a:lumMod val="75000"/>
                </a:schemeClr>
              </a:solidFill>
            </a:endParaRPr>
          </a:p>
        </p:txBody>
      </p:sp>
      <p:sp>
        <p:nvSpPr>
          <p:cNvPr id="43031" name="Text Box 35"/>
          <p:cNvSpPr txBox="1">
            <a:spLocks noChangeArrowheads="1"/>
          </p:cNvSpPr>
          <p:nvPr/>
        </p:nvSpPr>
        <p:spPr bwMode="auto">
          <a:xfrm>
            <a:off x="1190847" y="1295400"/>
            <a:ext cx="2473754"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solidFill>
                  <a:schemeClr val="bg1">
                    <a:lumMod val="75000"/>
                  </a:schemeClr>
                </a:solidFill>
              </a:rPr>
              <a:t>w/ Pupillary Block</a:t>
            </a:r>
          </a:p>
        </p:txBody>
      </p:sp>
      <p:sp>
        <p:nvSpPr>
          <p:cNvPr id="43032" name="Text Box 36"/>
          <p:cNvSpPr txBox="1">
            <a:spLocks noChangeArrowheads="1"/>
          </p:cNvSpPr>
          <p:nvPr/>
        </p:nvSpPr>
        <p:spPr bwMode="auto">
          <a:xfrm>
            <a:off x="5181600" y="1295400"/>
            <a:ext cx="2630848"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t>w/o Pupillary Block</a:t>
            </a:r>
          </a:p>
        </p:txBody>
      </p:sp>
      <p:sp>
        <p:nvSpPr>
          <p:cNvPr id="49" name="Rectangle 2">
            <a:extLst>
              <a:ext uri="{FF2B5EF4-FFF2-40B4-BE49-F238E27FC236}">
                <a16:creationId xmlns:a16="http://schemas.microsoft.com/office/drawing/2014/main" id="{240EE5BF-F7D2-4FC8-A5DD-F6B5423153C6}"/>
              </a:ext>
            </a:extLst>
          </p:cNvPr>
          <p:cNvSpPr>
            <a:spLocks noGrp="1" noChangeArrowheads="1"/>
          </p:cNvSpPr>
          <p:nvPr>
            <p:ph type="title"/>
          </p:nvPr>
        </p:nvSpPr>
        <p:spPr>
          <a:xfrm>
            <a:off x="457200" y="304800"/>
            <a:ext cx="7543800" cy="563562"/>
          </a:xfrm>
        </p:spPr>
        <p:txBody>
          <a:bodyPr/>
          <a:lstStyle/>
          <a:p>
            <a:pPr eaLnBrk="1" hangingPunct="1"/>
            <a:r>
              <a:rPr lang="en-US" altLang="en-US" sz="3500" dirty="0"/>
              <a:t>A</a:t>
            </a:r>
          </a:p>
        </p:txBody>
      </p:sp>
      <p:sp>
        <p:nvSpPr>
          <p:cNvPr id="50" name="TextBox 49">
            <a:extLst>
              <a:ext uri="{FF2B5EF4-FFF2-40B4-BE49-F238E27FC236}">
                <a16:creationId xmlns:a16="http://schemas.microsoft.com/office/drawing/2014/main" id="{CF426230-46C8-405C-9015-99EF57762A2E}"/>
              </a:ext>
            </a:extLst>
          </p:cNvPr>
          <p:cNvSpPr txBox="1"/>
          <p:nvPr/>
        </p:nvSpPr>
        <p:spPr>
          <a:xfrm>
            <a:off x="2259496" y="189094"/>
            <a:ext cx="4607480" cy="400110"/>
          </a:xfrm>
          <a:prstGeom prst="rect">
            <a:avLst/>
          </a:prstGeom>
          <a:solidFill>
            <a:schemeClr val="accent1">
              <a:lumMod val="60000"/>
              <a:lumOff val="40000"/>
            </a:schemeClr>
          </a:solidFill>
        </p:spPr>
        <p:txBody>
          <a:bodyPr wrap="none" rtlCol="0">
            <a:spAutoFit/>
          </a:bodyPr>
          <a:lstStyle/>
          <a:p>
            <a:pPr algn="ctr"/>
            <a:r>
              <a:rPr lang="en-US" sz="2000" b="1" dirty="0"/>
              <a:t>Secondary Angle Closure Glaucoma</a:t>
            </a:r>
          </a:p>
        </p:txBody>
      </p:sp>
      <p:sp>
        <p:nvSpPr>
          <p:cNvPr id="2" name="TextBox 1">
            <a:extLst>
              <a:ext uri="{FF2B5EF4-FFF2-40B4-BE49-F238E27FC236}">
                <a16:creationId xmlns:a16="http://schemas.microsoft.com/office/drawing/2014/main" id="{A7E30BEC-923B-4C9A-A856-BDD0D882F6B8}"/>
              </a:ext>
            </a:extLst>
          </p:cNvPr>
          <p:cNvSpPr txBox="1"/>
          <p:nvPr/>
        </p:nvSpPr>
        <p:spPr>
          <a:xfrm>
            <a:off x="887305" y="2844119"/>
            <a:ext cx="1494320" cy="338554"/>
          </a:xfrm>
          <a:prstGeom prst="rect">
            <a:avLst/>
          </a:prstGeom>
          <a:noFill/>
        </p:spPr>
        <p:txBody>
          <a:bodyPr wrap="none" rtlCol="0">
            <a:spAutoFit/>
          </a:bodyPr>
          <a:lstStyle/>
          <a:p>
            <a:r>
              <a:rPr lang="en-US" sz="1600" dirty="0" err="1">
                <a:solidFill>
                  <a:schemeClr val="bg1">
                    <a:lumMod val="75000"/>
                  </a:schemeClr>
                </a:solidFill>
              </a:rPr>
              <a:t>Phacomorphic</a:t>
            </a:r>
            <a:endParaRPr lang="en-US" sz="1600" dirty="0">
              <a:solidFill>
                <a:schemeClr val="bg1">
                  <a:lumMod val="75000"/>
                </a:schemeClr>
              </a:solidFill>
            </a:endParaRPr>
          </a:p>
        </p:txBody>
      </p:sp>
      <p:sp>
        <p:nvSpPr>
          <p:cNvPr id="51" name="TextBox 50">
            <a:extLst>
              <a:ext uri="{FF2B5EF4-FFF2-40B4-BE49-F238E27FC236}">
                <a16:creationId xmlns:a16="http://schemas.microsoft.com/office/drawing/2014/main" id="{156069D4-340B-4160-A336-EBF73557CEE0}"/>
              </a:ext>
            </a:extLst>
          </p:cNvPr>
          <p:cNvSpPr txBox="1"/>
          <p:nvPr/>
        </p:nvSpPr>
        <p:spPr>
          <a:xfrm>
            <a:off x="884725" y="3175578"/>
            <a:ext cx="1402948" cy="338554"/>
          </a:xfrm>
          <a:prstGeom prst="rect">
            <a:avLst/>
          </a:prstGeom>
          <a:noFill/>
        </p:spPr>
        <p:txBody>
          <a:bodyPr wrap="none" rtlCol="0">
            <a:spAutoFit/>
          </a:bodyPr>
          <a:lstStyle/>
          <a:p>
            <a:r>
              <a:rPr lang="en-US" sz="1600" dirty="0">
                <a:solidFill>
                  <a:schemeClr val="bg1">
                    <a:lumMod val="75000"/>
                  </a:schemeClr>
                </a:solidFill>
              </a:rPr>
              <a:t>Ectopia </a:t>
            </a:r>
            <a:r>
              <a:rPr lang="en-US" sz="1600" dirty="0" err="1">
                <a:solidFill>
                  <a:schemeClr val="bg1">
                    <a:lumMod val="75000"/>
                  </a:schemeClr>
                </a:solidFill>
              </a:rPr>
              <a:t>lentis</a:t>
            </a:r>
            <a:endParaRPr lang="en-US" sz="1600" dirty="0">
              <a:solidFill>
                <a:schemeClr val="bg1">
                  <a:lumMod val="75000"/>
                </a:schemeClr>
              </a:solidFill>
            </a:endParaRPr>
          </a:p>
        </p:txBody>
      </p:sp>
      <p:cxnSp>
        <p:nvCxnSpPr>
          <p:cNvPr id="71" name="Straight Connector 70">
            <a:extLst>
              <a:ext uri="{FF2B5EF4-FFF2-40B4-BE49-F238E27FC236}">
                <a16:creationId xmlns:a16="http://schemas.microsoft.com/office/drawing/2014/main" id="{C104938D-BA8D-4E39-9D5F-9EE2012F2F3C}"/>
              </a:ext>
            </a:extLst>
          </p:cNvPr>
          <p:cNvCxnSpPr>
            <a:cxnSpLocks/>
          </p:cNvCxnSpPr>
          <p:nvPr/>
        </p:nvCxnSpPr>
        <p:spPr>
          <a:xfrm flipH="1">
            <a:off x="762665" y="3023488"/>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2A7E4E40-472F-4E50-8A7A-45C10FDD7171}"/>
              </a:ext>
            </a:extLst>
          </p:cNvPr>
          <p:cNvCxnSpPr>
            <a:cxnSpLocks/>
          </p:cNvCxnSpPr>
          <p:nvPr/>
        </p:nvCxnSpPr>
        <p:spPr>
          <a:xfrm flipH="1">
            <a:off x="762665" y="3347853"/>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C3924889-45B9-4383-9C9E-48F0A9C27AD8}"/>
              </a:ext>
            </a:extLst>
          </p:cNvPr>
          <p:cNvCxnSpPr>
            <a:cxnSpLocks/>
          </p:cNvCxnSpPr>
          <p:nvPr/>
        </p:nvCxnSpPr>
        <p:spPr>
          <a:xfrm flipH="1">
            <a:off x="748719" y="2838976"/>
            <a:ext cx="13947" cy="5088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 name="Straight Arrow Connector 5">
            <a:extLst>
              <a:ext uri="{FF2B5EF4-FFF2-40B4-BE49-F238E27FC236}">
                <a16:creationId xmlns:a16="http://schemas.microsoft.com/office/drawing/2014/main" id="{A3439F0C-5143-461F-8F3C-2E830785DEFC}"/>
              </a:ext>
            </a:extLst>
          </p:cNvPr>
          <p:cNvCxnSpPr>
            <a:stCxn id="50" idx="2"/>
          </p:cNvCxnSpPr>
          <p:nvPr/>
        </p:nvCxnSpPr>
        <p:spPr>
          <a:xfrm flipH="1">
            <a:off x="2971800" y="589204"/>
            <a:ext cx="1591436" cy="706196"/>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0" name="Straight Arrow Connector 9">
            <a:extLst>
              <a:ext uri="{FF2B5EF4-FFF2-40B4-BE49-F238E27FC236}">
                <a16:creationId xmlns:a16="http://schemas.microsoft.com/office/drawing/2014/main" id="{84DC796E-F6ED-4FBB-82D2-A260F480BF8A}"/>
              </a:ext>
            </a:extLst>
          </p:cNvPr>
          <p:cNvCxnSpPr>
            <a:cxnSpLocks/>
          </p:cNvCxnSpPr>
          <p:nvPr/>
        </p:nvCxnSpPr>
        <p:spPr>
          <a:xfrm>
            <a:off x="4572000" y="589204"/>
            <a:ext cx="1600200" cy="706196"/>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6" name="Straight Arrow Connector 25">
            <a:extLst>
              <a:ext uri="{FF2B5EF4-FFF2-40B4-BE49-F238E27FC236}">
                <a16:creationId xmlns:a16="http://schemas.microsoft.com/office/drawing/2014/main" id="{B70E0124-9B84-41A5-8D84-A66B7838A706}"/>
              </a:ext>
            </a:extLst>
          </p:cNvPr>
          <p:cNvCxnSpPr>
            <a:cxnSpLocks/>
          </p:cNvCxnSpPr>
          <p:nvPr/>
        </p:nvCxnSpPr>
        <p:spPr>
          <a:xfrm flipH="1">
            <a:off x="1159539" y="1828800"/>
            <a:ext cx="1290435" cy="478059"/>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28" name="Straight Arrow Connector 27">
            <a:extLst>
              <a:ext uri="{FF2B5EF4-FFF2-40B4-BE49-F238E27FC236}">
                <a16:creationId xmlns:a16="http://schemas.microsoft.com/office/drawing/2014/main" id="{567A4249-5C59-4416-8A8E-1C35913900AB}"/>
              </a:ext>
            </a:extLst>
          </p:cNvPr>
          <p:cNvCxnSpPr>
            <a:cxnSpLocks/>
          </p:cNvCxnSpPr>
          <p:nvPr/>
        </p:nvCxnSpPr>
        <p:spPr>
          <a:xfrm>
            <a:off x="2449973" y="1832208"/>
            <a:ext cx="1268784"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56" name="Text Box 6">
            <a:extLst>
              <a:ext uri="{FF2B5EF4-FFF2-40B4-BE49-F238E27FC236}">
                <a16:creationId xmlns:a16="http://schemas.microsoft.com/office/drawing/2014/main" id="{557983BD-9D64-49B9-A366-A08663B0451F}"/>
              </a:ext>
            </a:extLst>
          </p:cNvPr>
          <p:cNvSpPr txBox="1">
            <a:spLocks noChangeArrowheads="1"/>
          </p:cNvSpPr>
          <p:nvPr/>
        </p:nvSpPr>
        <p:spPr bwMode="auto">
          <a:xfrm>
            <a:off x="5029200" y="2356376"/>
            <a:ext cx="813043"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r" eaLnBrk="1" hangingPunct="1">
              <a:lnSpc>
                <a:spcPct val="80000"/>
              </a:lnSpc>
              <a:spcBef>
                <a:spcPct val="0"/>
              </a:spcBef>
              <a:buClrTx/>
              <a:buSzTx/>
              <a:buFontTx/>
              <a:buNone/>
            </a:pPr>
            <a:r>
              <a:rPr lang="en-US" altLang="en-US" sz="1800" dirty="0">
                <a:solidFill>
                  <a:schemeClr val="bg1">
                    <a:lumMod val="75000"/>
                  </a:schemeClr>
                </a:solidFill>
              </a:rPr>
              <a:t>‘Push’</a:t>
            </a:r>
          </a:p>
        </p:txBody>
      </p:sp>
      <p:sp>
        <p:nvSpPr>
          <p:cNvPr id="57" name="Text Box 14">
            <a:extLst>
              <a:ext uri="{FF2B5EF4-FFF2-40B4-BE49-F238E27FC236}">
                <a16:creationId xmlns:a16="http://schemas.microsoft.com/office/drawing/2014/main" id="{5DAFA1C1-3A29-4C27-A379-663FDD22E326}"/>
              </a:ext>
            </a:extLst>
          </p:cNvPr>
          <p:cNvSpPr txBox="1">
            <a:spLocks noChangeArrowheads="1"/>
          </p:cNvSpPr>
          <p:nvPr/>
        </p:nvSpPr>
        <p:spPr bwMode="auto">
          <a:xfrm>
            <a:off x="7620000" y="2365901"/>
            <a:ext cx="671979"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t>‘Pull’</a:t>
            </a:r>
          </a:p>
        </p:txBody>
      </p:sp>
      <p:cxnSp>
        <p:nvCxnSpPr>
          <p:cNvPr id="58" name="Straight Arrow Connector 57">
            <a:extLst>
              <a:ext uri="{FF2B5EF4-FFF2-40B4-BE49-F238E27FC236}">
                <a16:creationId xmlns:a16="http://schemas.microsoft.com/office/drawing/2014/main" id="{E874FEE9-46BD-46A3-90A3-DE7CC220FBFF}"/>
              </a:ext>
            </a:extLst>
          </p:cNvPr>
          <p:cNvCxnSpPr>
            <a:cxnSpLocks/>
          </p:cNvCxnSpPr>
          <p:nvPr/>
        </p:nvCxnSpPr>
        <p:spPr>
          <a:xfrm flipH="1">
            <a:off x="5867400" y="1828800"/>
            <a:ext cx="849775"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59" name="Straight Arrow Connector 58">
            <a:extLst>
              <a:ext uri="{FF2B5EF4-FFF2-40B4-BE49-F238E27FC236}">
                <a16:creationId xmlns:a16="http://schemas.microsoft.com/office/drawing/2014/main" id="{C370A4A1-FE96-4E70-B89E-839542A5E241}"/>
              </a:ext>
            </a:extLst>
          </p:cNvPr>
          <p:cNvCxnSpPr>
            <a:cxnSpLocks/>
          </p:cNvCxnSpPr>
          <p:nvPr/>
        </p:nvCxnSpPr>
        <p:spPr>
          <a:xfrm>
            <a:off x="6717173" y="1832208"/>
            <a:ext cx="902827" cy="474047"/>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62" name="Text Box 16">
            <a:extLst>
              <a:ext uri="{FF2B5EF4-FFF2-40B4-BE49-F238E27FC236}">
                <a16:creationId xmlns:a16="http://schemas.microsoft.com/office/drawing/2014/main" id="{33538067-0726-41B0-93FF-357EF00CA62D}"/>
              </a:ext>
            </a:extLst>
          </p:cNvPr>
          <p:cNvSpPr txBox="1">
            <a:spLocks noChangeArrowheads="1"/>
          </p:cNvSpPr>
          <p:nvPr/>
        </p:nvSpPr>
        <p:spPr bwMode="auto">
          <a:xfrm>
            <a:off x="8065437" y="2684785"/>
            <a:ext cx="628698"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b="1" dirty="0"/>
              <a:t>NVG</a:t>
            </a:r>
          </a:p>
        </p:txBody>
      </p:sp>
      <p:sp>
        <p:nvSpPr>
          <p:cNvPr id="70" name="Text Box 21">
            <a:extLst>
              <a:ext uri="{FF2B5EF4-FFF2-40B4-BE49-F238E27FC236}">
                <a16:creationId xmlns:a16="http://schemas.microsoft.com/office/drawing/2014/main" id="{86C32650-BE1F-4CC3-8DB5-0C136D877E6F}"/>
              </a:ext>
            </a:extLst>
          </p:cNvPr>
          <p:cNvSpPr txBox="1">
            <a:spLocks noChangeArrowheads="1"/>
          </p:cNvSpPr>
          <p:nvPr/>
        </p:nvSpPr>
        <p:spPr bwMode="auto">
          <a:xfrm>
            <a:off x="8070534" y="3048000"/>
            <a:ext cx="526106"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a:solidFill>
                  <a:schemeClr val="bg1">
                    <a:lumMod val="75000"/>
                  </a:schemeClr>
                </a:solidFill>
              </a:rPr>
              <a:t>ICE</a:t>
            </a:r>
          </a:p>
        </p:txBody>
      </p:sp>
      <p:sp>
        <p:nvSpPr>
          <p:cNvPr id="75" name="Text Box 45">
            <a:extLst>
              <a:ext uri="{FF2B5EF4-FFF2-40B4-BE49-F238E27FC236}">
                <a16:creationId xmlns:a16="http://schemas.microsoft.com/office/drawing/2014/main" id="{2B6EDA2D-8F55-4DFD-A225-8C03CE6FC7F3}"/>
              </a:ext>
            </a:extLst>
          </p:cNvPr>
          <p:cNvSpPr txBox="1">
            <a:spLocks noChangeArrowheads="1"/>
          </p:cNvSpPr>
          <p:nvPr/>
        </p:nvSpPr>
        <p:spPr bwMode="auto">
          <a:xfrm>
            <a:off x="8073162" y="3810000"/>
            <a:ext cx="1070837" cy="74635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ts val="1700"/>
              </a:lnSpc>
              <a:spcBef>
                <a:spcPct val="0"/>
              </a:spcBef>
              <a:buClrTx/>
              <a:buSzTx/>
              <a:buFontTx/>
              <a:buNone/>
            </a:pPr>
            <a:r>
              <a:rPr lang="en-US" altLang="en-US" sz="1600" dirty="0">
                <a:solidFill>
                  <a:schemeClr val="bg1">
                    <a:lumMod val="75000"/>
                  </a:schemeClr>
                </a:solidFill>
              </a:rPr>
              <a:t>Epithelial/ fibrous ingrowth</a:t>
            </a:r>
          </a:p>
        </p:txBody>
      </p:sp>
      <p:cxnSp>
        <p:nvCxnSpPr>
          <p:cNvPr id="77" name="Straight Connector 76">
            <a:extLst>
              <a:ext uri="{FF2B5EF4-FFF2-40B4-BE49-F238E27FC236}">
                <a16:creationId xmlns:a16="http://schemas.microsoft.com/office/drawing/2014/main" id="{FC090BD7-F2E1-4464-B57B-9CBE5874C89B}"/>
              </a:ext>
            </a:extLst>
          </p:cNvPr>
          <p:cNvCxnSpPr>
            <a:cxnSpLocks/>
          </p:cNvCxnSpPr>
          <p:nvPr/>
        </p:nvCxnSpPr>
        <p:spPr>
          <a:xfrm>
            <a:off x="7873969" y="2674448"/>
            <a:ext cx="7724" cy="128795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8" name="Straight Connector 77">
            <a:extLst>
              <a:ext uri="{FF2B5EF4-FFF2-40B4-BE49-F238E27FC236}">
                <a16:creationId xmlns:a16="http://schemas.microsoft.com/office/drawing/2014/main" id="{B1922ED5-C3D8-43D8-A00D-1D6BC9201DBA}"/>
              </a:ext>
            </a:extLst>
          </p:cNvPr>
          <p:cNvCxnSpPr/>
          <p:nvPr/>
        </p:nvCxnSpPr>
        <p:spPr>
          <a:xfrm flipH="1">
            <a:off x="7873968" y="2840262"/>
            <a:ext cx="24447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9" name="Straight Connector 78">
            <a:extLst>
              <a:ext uri="{FF2B5EF4-FFF2-40B4-BE49-F238E27FC236}">
                <a16:creationId xmlns:a16="http://schemas.microsoft.com/office/drawing/2014/main" id="{77019ED2-6D69-4A60-9D19-D4DB786EA3A0}"/>
              </a:ext>
            </a:extLst>
          </p:cNvPr>
          <p:cNvCxnSpPr/>
          <p:nvPr/>
        </p:nvCxnSpPr>
        <p:spPr>
          <a:xfrm flipH="1">
            <a:off x="7873968" y="3213518"/>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1" name="Straight Connector 80">
            <a:extLst>
              <a:ext uri="{FF2B5EF4-FFF2-40B4-BE49-F238E27FC236}">
                <a16:creationId xmlns:a16="http://schemas.microsoft.com/office/drawing/2014/main" id="{9796A12F-4125-4C05-8EE8-A388740C580D}"/>
              </a:ext>
            </a:extLst>
          </p:cNvPr>
          <p:cNvCxnSpPr/>
          <p:nvPr/>
        </p:nvCxnSpPr>
        <p:spPr>
          <a:xfrm flipH="1">
            <a:off x="7877837" y="3581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3" name="Straight Connector 82">
            <a:extLst>
              <a:ext uri="{FF2B5EF4-FFF2-40B4-BE49-F238E27FC236}">
                <a16:creationId xmlns:a16="http://schemas.microsoft.com/office/drawing/2014/main" id="{7FDC5F4B-9BF0-42AD-B8BB-2F2399BCF1E2}"/>
              </a:ext>
            </a:extLst>
          </p:cNvPr>
          <p:cNvCxnSpPr/>
          <p:nvPr/>
        </p:nvCxnSpPr>
        <p:spPr>
          <a:xfrm flipH="1">
            <a:off x="7881693" y="3962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93" name="Text Box 42">
            <a:extLst>
              <a:ext uri="{FF2B5EF4-FFF2-40B4-BE49-F238E27FC236}">
                <a16:creationId xmlns:a16="http://schemas.microsoft.com/office/drawing/2014/main" id="{53BAB77F-E061-4834-9068-34BDF78AD071}"/>
              </a:ext>
            </a:extLst>
          </p:cNvPr>
          <p:cNvSpPr txBox="1">
            <a:spLocks noChangeArrowheads="1"/>
          </p:cNvSpPr>
          <p:nvPr/>
        </p:nvSpPr>
        <p:spPr bwMode="auto">
          <a:xfrm>
            <a:off x="8111387" y="3429000"/>
            <a:ext cx="856196"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Flat AC</a:t>
            </a:r>
          </a:p>
        </p:txBody>
      </p:sp>
      <p:sp>
        <p:nvSpPr>
          <p:cNvPr id="100" name="Text Box 23">
            <a:extLst>
              <a:ext uri="{FF2B5EF4-FFF2-40B4-BE49-F238E27FC236}">
                <a16:creationId xmlns:a16="http://schemas.microsoft.com/office/drawing/2014/main" id="{D8F2FCFF-2984-4836-B000-9C5601A8EAAA}"/>
              </a:ext>
            </a:extLst>
          </p:cNvPr>
          <p:cNvSpPr txBox="1">
            <a:spLocks noChangeArrowheads="1"/>
          </p:cNvSpPr>
          <p:nvPr/>
        </p:nvSpPr>
        <p:spPr bwMode="auto">
          <a:xfrm>
            <a:off x="5530369" y="2667000"/>
            <a:ext cx="2143536"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Aqueous misdirection</a:t>
            </a:r>
          </a:p>
        </p:txBody>
      </p:sp>
      <p:cxnSp>
        <p:nvCxnSpPr>
          <p:cNvPr id="104" name="Straight Connector 103">
            <a:extLst>
              <a:ext uri="{FF2B5EF4-FFF2-40B4-BE49-F238E27FC236}">
                <a16:creationId xmlns:a16="http://schemas.microsoft.com/office/drawing/2014/main" id="{49D87D4A-E317-4446-9B95-5184CB3968F3}"/>
              </a:ext>
            </a:extLst>
          </p:cNvPr>
          <p:cNvCxnSpPr>
            <a:cxnSpLocks/>
          </p:cNvCxnSpPr>
          <p:nvPr/>
        </p:nvCxnSpPr>
        <p:spPr>
          <a:xfrm flipH="1">
            <a:off x="5316229" y="2667000"/>
            <a:ext cx="7397" cy="25314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5" name="Straight Connector 104">
            <a:extLst>
              <a:ext uri="{FF2B5EF4-FFF2-40B4-BE49-F238E27FC236}">
                <a16:creationId xmlns:a16="http://schemas.microsoft.com/office/drawing/2014/main" id="{F40B6D71-75A8-4A88-864D-00D14C2F710D}"/>
              </a:ext>
            </a:extLst>
          </p:cNvPr>
          <p:cNvCxnSpPr/>
          <p:nvPr/>
        </p:nvCxnSpPr>
        <p:spPr>
          <a:xfrm flipH="1">
            <a:off x="5323624" y="2832814"/>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6" name="Straight Connector 105">
            <a:extLst>
              <a:ext uri="{FF2B5EF4-FFF2-40B4-BE49-F238E27FC236}">
                <a16:creationId xmlns:a16="http://schemas.microsoft.com/office/drawing/2014/main" id="{010BF7B2-AA07-4DCF-822D-E2DB5CC0BF59}"/>
              </a:ext>
            </a:extLst>
          </p:cNvPr>
          <p:cNvCxnSpPr/>
          <p:nvPr/>
        </p:nvCxnSpPr>
        <p:spPr>
          <a:xfrm flipH="1">
            <a:off x="5323624" y="3360065"/>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a:extLst>
              <a:ext uri="{FF2B5EF4-FFF2-40B4-BE49-F238E27FC236}">
                <a16:creationId xmlns:a16="http://schemas.microsoft.com/office/drawing/2014/main" id="{BAC8035C-3999-4C31-93CD-6C0D2ADEB73B}"/>
              </a:ext>
            </a:extLst>
          </p:cNvPr>
          <p:cNvCxnSpPr/>
          <p:nvPr/>
        </p:nvCxnSpPr>
        <p:spPr>
          <a:xfrm flipH="1">
            <a:off x="5323536" y="3786938"/>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8" name="Straight Connector 107">
            <a:extLst>
              <a:ext uri="{FF2B5EF4-FFF2-40B4-BE49-F238E27FC236}">
                <a16:creationId xmlns:a16="http://schemas.microsoft.com/office/drawing/2014/main" id="{DB64CAEE-69B4-426A-8A5B-D1269DBF0F66}"/>
              </a:ext>
            </a:extLst>
          </p:cNvPr>
          <p:cNvCxnSpPr/>
          <p:nvPr/>
        </p:nvCxnSpPr>
        <p:spPr>
          <a:xfrm flipH="1">
            <a:off x="5327493" y="4249152"/>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12" name="Straight Connector 111">
            <a:extLst>
              <a:ext uri="{FF2B5EF4-FFF2-40B4-BE49-F238E27FC236}">
                <a16:creationId xmlns:a16="http://schemas.microsoft.com/office/drawing/2014/main" id="{99A16C30-4BE4-48E5-8B65-0C5F3039B8DC}"/>
              </a:ext>
            </a:extLst>
          </p:cNvPr>
          <p:cNvCxnSpPr/>
          <p:nvPr/>
        </p:nvCxnSpPr>
        <p:spPr>
          <a:xfrm flipH="1">
            <a:off x="5333455" y="51816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13" name="Text Box 42">
            <a:extLst>
              <a:ext uri="{FF2B5EF4-FFF2-40B4-BE49-F238E27FC236}">
                <a16:creationId xmlns:a16="http://schemas.microsoft.com/office/drawing/2014/main" id="{056DFFD9-3CA2-42E7-90FE-4F14522E3504}"/>
              </a:ext>
            </a:extLst>
          </p:cNvPr>
          <p:cNvSpPr txBox="1">
            <a:spLocks noChangeArrowheads="1"/>
          </p:cNvSpPr>
          <p:nvPr/>
        </p:nvSpPr>
        <p:spPr bwMode="auto">
          <a:xfrm>
            <a:off x="5533954" y="3623846"/>
            <a:ext cx="1563248"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Retinal surgery</a:t>
            </a:r>
          </a:p>
        </p:txBody>
      </p:sp>
      <p:sp>
        <p:nvSpPr>
          <p:cNvPr id="118" name="Text Box 47">
            <a:extLst>
              <a:ext uri="{FF2B5EF4-FFF2-40B4-BE49-F238E27FC236}">
                <a16:creationId xmlns:a16="http://schemas.microsoft.com/office/drawing/2014/main" id="{3F59D898-ECAD-49F0-9425-2A1BC8DDA7B5}"/>
              </a:ext>
            </a:extLst>
          </p:cNvPr>
          <p:cNvSpPr txBox="1">
            <a:spLocks noChangeArrowheads="1"/>
          </p:cNvSpPr>
          <p:nvPr/>
        </p:nvSpPr>
        <p:spPr bwMode="auto">
          <a:xfrm>
            <a:off x="5523688" y="4538246"/>
            <a:ext cx="1414170"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Drug-induced</a:t>
            </a:r>
          </a:p>
        </p:txBody>
      </p:sp>
      <p:sp>
        <p:nvSpPr>
          <p:cNvPr id="16" name="TextBox 15">
            <a:extLst>
              <a:ext uri="{FF2B5EF4-FFF2-40B4-BE49-F238E27FC236}">
                <a16:creationId xmlns:a16="http://schemas.microsoft.com/office/drawing/2014/main" id="{984E008D-FBBA-42B4-940E-EA26772E0161}"/>
              </a:ext>
            </a:extLst>
          </p:cNvPr>
          <p:cNvSpPr txBox="1"/>
          <p:nvPr/>
        </p:nvSpPr>
        <p:spPr>
          <a:xfrm>
            <a:off x="6230528" y="5257800"/>
            <a:ext cx="1326004" cy="369332"/>
          </a:xfrm>
          <a:prstGeom prst="rect">
            <a:avLst/>
          </a:prstGeom>
          <a:noFill/>
        </p:spPr>
        <p:txBody>
          <a:bodyPr wrap="none" rtlCol="0">
            <a:spAutoFit/>
          </a:bodyPr>
          <a:lstStyle/>
          <a:p>
            <a:pPr algn="ctr"/>
            <a:r>
              <a:rPr lang="en-US" dirty="0">
                <a:solidFill>
                  <a:schemeClr val="bg1">
                    <a:lumMod val="75000"/>
                  </a:schemeClr>
                </a:solidFill>
              </a:rPr>
              <a:t>Both/Either</a:t>
            </a:r>
          </a:p>
        </p:txBody>
      </p:sp>
      <p:cxnSp>
        <p:nvCxnSpPr>
          <p:cNvPr id="125" name="Straight Connector 124">
            <a:extLst>
              <a:ext uri="{FF2B5EF4-FFF2-40B4-BE49-F238E27FC236}">
                <a16:creationId xmlns:a16="http://schemas.microsoft.com/office/drawing/2014/main" id="{01138141-D318-4ED7-A7FE-D8F2155CE890}"/>
              </a:ext>
            </a:extLst>
          </p:cNvPr>
          <p:cNvCxnSpPr/>
          <p:nvPr/>
        </p:nvCxnSpPr>
        <p:spPr>
          <a:xfrm flipH="1">
            <a:off x="5334000" y="4724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52" name="Text Box 47">
            <a:extLst>
              <a:ext uri="{FF2B5EF4-FFF2-40B4-BE49-F238E27FC236}">
                <a16:creationId xmlns:a16="http://schemas.microsoft.com/office/drawing/2014/main" id="{E3578916-9804-473C-8F06-D4FA0BCEDFD0}"/>
              </a:ext>
            </a:extLst>
          </p:cNvPr>
          <p:cNvSpPr txBox="1">
            <a:spLocks noChangeArrowheads="1"/>
          </p:cNvSpPr>
          <p:nvPr/>
        </p:nvSpPr>
        <p:spPr bwMode="auto">
          <a:xfrm>
            <a:off x="5543446" y="4055146"/>
            <a:ext cx="1619354"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err="1">
                <a:solidFill>
                  <a:schemeClr val="bg1">
                    <a:lumMod val="75000"/>
                  </a:schemeClr>
                </a:solidFill>
              </a:rPr>
              <a:t>Nanophthalmos</a:t>
            </a:r>
            <a:endParaRPr lang="en-US" altLang="en-US" sz="1600" dirty="0">
              <a:solidFill>
                <a:schemeClr val="bg1">
                  <a:lumMod val="75000"/>
                </a:schemeClr>
              </a:solidFill>
            </a:endParaRPr>
          </a:p>
        </p:txBody>
      </p:sp>
      <p:sp>
        <p:nvSpPr>
          <p:cNvPr id="53" name="Text Box 45">
            <a:extLst>
              <a:ext uri="{FF2B5EF4-FFF2-40B4-BE49-F238E27FC236}">
                <a16:creationId xmlns:a16="http://schemas.microsoft.com/office/drawing/2014/main" id="{57D1A14F-68FE-47D2-983C-1A879D66A9DC}"/>
              </a:ext>
            </a:extLst>
          </p:cNvPr>
          <p:cNvSpPr txBox="1">
            <a:spLocks noChangeArrowheads="1"/>
          </p:cNvSpPr>
          <p:nvPr/>
        </p:nvSpPr>
        <p:spPr bwMode="auto">
          <a:xfrm>
            <a:off x="5523688" y="5013493"/>
            <a:ext cx="582211"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PFV</a:t>
            </a:r>
          </a:p>
        </p:txBody>
      </p:sp>
      <p:sp>
        <p:nvSpPr>
          <p:cNvPr id="54" name="Text Box 42">
            <a:extLst>
              <a:ext uri="{FF2B5EF4-FFF2-40B4-BE49-F238E27FC236}">
                <a16:creationId xmlns:a16="http://schemas.microsoft.com/office/drawing/2014/main" id="{E1E37D2C-2C52-446B-843B-01E64990D3EC}"/>
              </a:ext>
            </a:extLst>
          </p:cNvPr>
          <p:cNvSpPr txBox="1">
            <a:spLocks noChangeArrowheads="1"/>
          </p:cNvSpPr>
          <p:nvPr/>
        </p:nvSpPr>
        <p:spPr bwMode="auto">
          <a:xfrm>
            <a:off x="5551406" y="3192546"/>
            <a:ext cx="2276072"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ERD/choroidal effusion</a:t>
            </a:r>
          </a:p>
        </p:txBody>
      </p:sp>
      <p:sp>
        <p:nvSpPr>
          <p:cNvPr id="3" name="Oval 2">
            <a:extLst>
              <a:ext uri="{FF2B5EF4-FFF2-40B4-BE49-F238E27FC236}">
                <a16:creationId xmlns:a16="http://schemas.microsoft.com/office/drawing/2014/main" id="{7D027388-F860-4250-9D31-41DB5EB864E5}"/>
              </a:ext>
            </a:extLst>
          </p:cNvPr>
          <p:cNvSpPr/>
          <p:nvPr/>
        </p:nvSpPr>
        <p:spPr>
          <a:xfrm>
            <a:off x="8034589" y="2679833"/>
            <a:ext cx="671979" cy="338554"/>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TextBox 45">
            <a:extLst>
              <a:ext uri="{FF2B5EF4-FFF2-40B4-BE49-F238E27FC236}">
                <a16:creationId xmlns:a16="http://schemas.microsoft.com/office/drawing/2014/main" id="{404AE9CF-785E-4964-AF50-F6F095A7E65B}"/>
              </a:ext>
            </a:extLst>
          </p:cNvPr>
          <p:cNvSpPr txBox="1"/>
          <p:nvPr/>
        </p:nvSpPr>
        <p:spPr>
          <a:xfrm>
            <a:off x="609600" y="1554063"/>
            <a:ext cx="7034674" cy="4770537"/>
          </a:xfrm>
          <a:prstGeom prst="rect">
            <a:avLst/>
          </a:prstGeom>
          <a:solidFill>
            <a:schemeClr val="accent1">
              <a:lumMod val="40000"/>
              <a:lumOff val="60000"/>
            </a:schemeClr>
          </a:solidFill>
        </p:spPr>
        <p:txBody>
          <a:bodyPr wrap="square" rtlCol="0">
            <a:spAutoFit/>
          </a:bodyPr>
          <a:lstStyle/>
          <a:p>
            <a:r>
              <a:rPr lang="en-US" sz="1600" i="1" dirty="0">
                <a:solidFill>
                  <a:schemeClr val="bg1">
                    <a:lumMod val="75000"/>
                  </a:schemeClr>
                </a:solidFill>
              </a:rPr>
              <a:t>Neovascularization of what structure causes neovascular glaucoma (NVG)?</a:t>
            </a:r>
          </a:p>
          <a:p>
            <a:r>
              <a:rPr lang="en-US" sz="1600" dirty="0">
                <a:solidFill>
                  <a:schemeClr val="bg1">
                    <a:lumMod val="75000"/>
                  </a:schemeClr>
                </a:solidFill>
              </a:rPr>
              <a:t>Neovascularization of the angle (NVA) </a:t>
            </a:r>
          </a:p>
          <a:p>
            <a:endParaRPr lang="en-US" sz="1600" dirty="0">
              <a:solidFill>
                <a:schemeClr val="bg1">
                  <a:lumMod val="75000"/>
                </a:schemeClr>
              </a:solidFill>
            </a:endParaRPr>
          </a:p>
          <a:p>
            <a:r>
              <a:rPr lang="en-US" sz="1600" i="1" dirty="0">
                <a:solidFill>
                  <a:schemeClr val="bg1">
                    <a:lumMod val="75000"/>
                  </a:schemeClr>
                </a:solidFill>
              </a:rPr>
              <a:t>How does NVA lead to angle-closure glaucoma?</a:t>
            </a:r>
          </a:p>
          <a:p>
            <a:r>
              <a:rPr lang="en-US" sz="1600" dirty="0">
                <a:solidFill>
                  <a:schemeClr val="bg1">
                    <a:lumMod val="75000"/>
                  </a:schemeClr>
                </a:solidFill>
              </a:rPr>
              <a:t>The NVA vessels don’t ride solo; rather, they are accompanied by contractile elements (</a:t>
            </a:r>
            <a:r>
              <a:rPr lang="en-US" sz="1600" dirty="0" err="1">
                <a:solidFill>
                  <a:schemeClr val="bg1">
                    <a:lumMod val="75000"/>
                  </a:schemeClr>
                </a:solidFill>
              </a:rPr>
              <a:t>eg</a:t>
            </a:r>
            <a:r>
              <a:rPr lang="en-US" sz="1600" dirty="0">
                <a:solidFill>
                  <a:schemeClr val="bg1">
                    <a:lumMod val="75000"/>
                  </a:schemeClr>
                </a:solidFill>
              </a:rPr>
              <a:t>, fibroblasts). Along with the neo vessels, these elements will establish a network that crosses from the peripheral iris to the peripheral cornea. Once established, contractile elements </a:t>
            </a:r>
            <a:r>
              <a:rPr lang="en-US" sz="1600" dirty="0" err="1">
                <a:solidFill>
                  <a:schemeClr val="bg1">
                    <a:lumMod val="75000"/>
                  </a:schemeClr>
                </a:solidFill>
              </a:rPr>
              <a:t>gonna</a:t>
            </a:r>
            <a:r>
              <a:rPr lang="en-US" sz="1600" dirty="0">
                <a:solidFill>
                  <a:schemeClr val="bg1">
                    <a:lumMod val="75000"/>
                  </a:schemeClr>
                </a:solidFill>
              </a:rPr>
              <a:t> contract, and when they do, they pull the iris up against the angle, rendering it closed. </a:t>
            </a:r>
          </a:p>
          <a:p>
            <a:r>
              <a:rPr lang="en-US" sz="1600" i="1" dirty="0">
                <a:solidFill>
                  <a:schemeClr val="bg1">
                    <a:lumMod val="75000"/>
                  </a:schemeClr>
                </a:solidFill>
              </a:rPr>
              <a:t> </a:t>
            </a:r>
          </a:p>
          <a:p>
            <a:r>
              <a:rPr lang="en-US" sz="1600" i="1" dirty="0">
                <a:solidFill>
                  <a:schemeClr val="bg1">
                    <a:lumMod val="75000"/>
                  </a:schemeClr>
                </a:solidFill>
              </a:rPr>
              <a:t>What two-word phrase (</a:t>
            </a:r>
            <a:r>
              <a:rPr lang="en-US" sz="1600" b="1" dirty="0">
                <a:solidFill>
                  <a:schemeClr val="bg1">
                    <a:lumMod val="75000"/>
                  </a:schemeClr>
                </a:solidFill>
              </a:rPr>
              <a:t>not</a:t>
            </a:r>
            <a:r>
              <a:rPr lang="en-US" sz="1600" i="1" dirty="0">
                <a:solidFill>
                  <a:schemeClr val="bg1">
                    <a:lumMod val="75000"/>
                  </a:schemeClr>
                </a:solidFill>
              </a:rPr>
              <a:t> ‘diabetic retinopathy’--think more generally) describes the fundamental cause of most cases of NVG?</a:t>
            </a:r>
          </a:p>
          <a:p>
            <a:r>
              <a:rPr lang="en-US" sz="1600" b="1" dirty="0">
                <a:solidFill>
                  <a:srgbClr val="0000FF"/>
                </a:solidFill>
              </a:rPr>
              <a:t>‘Retinal ischemia’</a:t>
            </a:r>
            <a:endParaRPr lang="en-US" sz="1600" b="1" dirty="0">
              <a:solidFill>
                <a:schemeClr val="accent1">
                  <a:lumMod val="40000"/>
                  <a:lumOff val="60000"/>
                </a:schemeClr>
              </a:solidFill>
            </a:endParaRPr>
          </a:p>
          <a:p>
            <a:endParaRPr lang="en-US" sz="1600" dirty="0">
              <a:solidFill>
                <a:schemeClr val="accent1">
                  <a:lumMod val="40000"/>
                  <a:lumOff val="60000"/>
                </a:schemeClr>
              </a:solidFill>
            </a:endParaRPr>
          </a:p>
          <a:p>
            <a:r>
              <a:rPr lang="en-US" sz="1600" i="1" dirty="0">
                <a:solidFill>
                  <a:schemeClr val="accent1">
                    <a:lumMod val="40000"/>
                    <a:lumOff val="60000"/>
                  </a:schemeClr>
                </a:solidFill>
              </a:rPr>
              <a:t>How does retinal ischemia lead to NVI and NVA? </a:t>
            </a:r>
          </a:p>
          <a:p>
            <a:r>
              <a:rPr lang="en-US" sz="1600" dirty="0">
                <a:solidFill>
                  <a:schemeClr val="accent1">
                    <a:lumMod val="40000"/>
                    <a:lumOff val="60000"/>
                  </a:schemeClr>
                </a:solidFill>
              </a:rPr>
              <a:t>In a desperate attempt to acquire the oxygen they’re lacking, the ischemic retinal cells release the signaling molecule  </a:t>
            </a:r>
            <a:r>
              <a:rPr lang="en-US" sz="1600" b="1" dirty="0">
                <a:solidFill>
                  <a:schemeClr val="accent1">
                    <a:lumMod val="40000"/>
                    <a:lumOff val="60000"/>
                  </a:schemeClr>
                </a:solidFill>
              </a:rPr>
              <a:t>VEGF</a:t>
            </a:r>
            <a:r>
              <a:rPr lang="en-US" sz="1600" dirty="0">
                <a:solidFill>
                  <a:schemeClr val="accent1">
                    <a:lumMod val="40000"/>
                    <a:lumOff val="60000"/>
                  </a:schemeClr>
                </a:solidFill>
              </a:rPr>
              <a:t> , a potent inducer of new blood vessel formation. This VEGF diffuses from the vitreous cavity into the anterior segment, where it induces the NVI/NVA process.</a:t>
            </a:r>
          </a:p>
        </p:txBody>
      </p:sp>
      <p:sp>
        <p:nvSpPr>
          <p:cNvPr id="47" name="Oval 46">
            <a:extLst>
              <a:ext uri="{FF2B5EF4-FFF2-40B4-BE49-F238E27FC236}">
                <a16:creationId xmlns:a16="http://schemas.microsoft.com/office/drawing/2014/main" id="{A5248507-3F31-4BDC-A9CE-59D8E5A5DD74}"/>
              </a:ext>
            </a:extLst>
          </p:cNvPr>
          <p:cNvSpPr/>
          <p:nvPr/>
        </p:nvSpPr>
        <p:spPr>
          <a:xfrm>
            <a:off x="580515" y="4431474"/>
            <a:ext cx="2010285" cy="430887"/>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TextBox 47">
            <a:extLst>
              <a:ext uri="{FF2B5EF4-FFF2-40B4-BE49-F238E27FC236}">
                <a16:creationId xmlns:a16="http://schemas.microsoft.com/office/drawing/2014/main" id="{88F4DBB8-E836-4EB8-A67C-7D52B9DB2F1E}"/>
              </a:ext>
            </a:extLst>
          </p:cNvPr>
          <p:cNvSpPr txBox="1"/>
          <p:nvPr/>
        </p:nvSpPr>
        <p:spPr>
          <a:xfrm>
            <a:off x="2667000" y="4160638"/>
            <a:ext cx="4809320" cy="1384995"/>
          </a:xfrm>
          <a:prstGeom prst="rect">
            <a:avLst/>
          </a:prstGeom>
          <a:solidFill>
            <a:srgbClr val="FFCCFF"/>
          </a:solidFill>
        </p:spPr>
        <p:txBody>
          <a:bodyPr wrap="square" rtlCol="0">
            <a:spAutoFit/>
          </a:bodyPr>
          <a:lstStyle/>
          <a:p>
            <a:r>
              <a:rPr lang="en-US" sz="1400" i="1" dirty="0">
                <a:solidFill>
                  <a:srgbClr val="0000FF"/>
                </a:solidFill>
              </a:rPr>
              <a:t>What are the three most common causes of ischemia that result in the development of NVG?</a:t>
            </a:r>
          </a:p>
          <a:p>
            <a:r>
              <a:rPr lang="en-US" sz="1400" dirty="0">
                <a:solidFill>
                  <a:srgbClr val="0000FF"/>
                </a:solidFill>
              </a:rPr>
              <a:t>--Diabetic retinopathy</a:t>
            </a:r>
          </a:p>
          <a:p>
            <a:r>
              <a:rPr lang="en-US" sz="1400" dirty="0">
                <a:solidFill>
                  <a:srgbClr val="0000FF"/>
                </a:solidFill>
              </a:rPr>
              <a:t>--CRVO</a:t>
            </a:r>
          </a:p>
          <a:p>
            <a:r>
              <a:rPr lang="en-US" sz="1400" dirty="0">
                <a:solidFill>
                  <a:srgbClr val="0000FF"/>
                </a:solidFill>
              </a:rPr>
              <a:t>--Ocular ischemic syndrome (OIS; note that OIS involves ischemia of non-retinal ocular structures as well)</a:t>
            </a:r>
          </a:p>
        </p:txBody>
      </p:sp>
    </p:spTree>
    <p:extLst>
      <p:ext uri="{BB962C8B-B14F-4D97-AF65-F5344CB8AC3E}">
        <p14:creationId xmlns:p14="http://schemas.microsoft.com/office/powerpoint/2010/main" val="3218103931"/>
      </p:ext>
    </p:extLst>
  </p:cSld>
  <p:clrMapOvr>
    <a:masterClrMapping/>
  </p:clrMapOvr>
</p:sld>
</file>

<file path=ppt/slides/slide2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Straight Arrow Connector 12">
            <a:extLst>
              <a:ext uri="{FF2B5EF4-FFF2-40B4-BE49-F238E27FC236}">
                <a16:creationId xmlns:a16="http://schemas.microsoft.com/office/drawing/2014/main" id="{A6DE2085-829C-480C-9216-69D6039C0A37}"/>
              </a:ext>
            </a:extLst>
          </p:cNvPr>
          <p:cNvCxnSpPr>
            <a:cxnSpLocks/>
          </p:cNvCxnSpPr>
          <p:nvPr/>
        </p:nvCxnSpPr>
        <p:spPr>
          <a:xfrm>
            <a:off x="6717173" y="1828800"/>
            <a:ext cx="0" cy="3462754"/>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43014" name="Text Box 6"/>
          <p:cNvSpPr txBox="1">
            <a:spLocks noChangeArrowheads="1"/>
          </p:cNvSpPr>
          <p:nvPr/>
        </p:nvSpPr>
        <p:spPr bwMode="auto">
          <a:xfrm>
            <a:off x="533400" y="2356376"/>
            <a:ext cx="1005403"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Lens-</a:t>
            </a:r>
          </a:p>
          <a:p>
            <a:pPr algn="ctr" eaLnBrk="1" hangingPunct="1">
              <a:lnSpc>
                <a:spcPct val="80000"/>
              </a:lnSpc>
              <a:spcBef>
                <a:spcPct val="0"/>
              </a:spcBef>
              <a:buClrTx/>
              <a:buSzTx/>
              <a:buFontTx/>
              <a:buNone/>
            </a:pPr>
            <a:r>
              <a:rPr lang="en-US" altLang="en-US" sz="1800" dirty="0">
                <a:solidFill>
                  <a:schemeClr val="bg1">
                    <a:lumMod val="75000"/>
                  </a:schemeClr>
                </a:solidFill>
              </a:rPr>
              <a:t>Induced</a:t>
            </a:r>
          </a:p>
        </p:txBody>
      </p:sp>
      <p:sp>
        <p:nvSpPr>
          <p:cNvPr id="43017" name="Text Box 14"/>
          <p:cNvSpPr txBox="1">
            <a:spLocks noChangeArrowheads="1"/>
          </p:cNvSpPr>
          <p:nvPr/>
        </p:nvSpPr>
        <p:spPr bwMode="auto">
          <a:xfrm>
            <a:off x="3026498" y="2365901"/>
            <a:ext cx="1633781"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Aphakic/</a:t>
            </a:r>
          </a:p>
          <a:p>
            <a:pPr algn="ctr" eaLnBrk="1" hangingPunct="1">
              <a:lnSpc>
                <a:spcPct val="80000"/>
              </a:lnSpc>
              <a:spcBef>
                <a:spcPct val="0"/>
              </a:spcBef>
              <a:buClrTx/>
              <a:buSzTx/>
              <a:buFontTx/>
              <a:buNone/>
            </a:pPr>
            <a:r>
              <a:rPr lang="en-US" altLang="en-US" sz="1800" dirty="0" err="1">
                <a:solidFill>
                  <a:schemeClr val="bg1">
                    <a:lumMod val="75000"/>
                  </a:schemeClr>
                </a:solidFill>
              </a:rPr>
              <a:t>Pseudophakic</a:t>
            </a:r>
            <a:endParaRPr lang="en-US" altLang="en-US" sz="1800" dirty="0">
              <a:solidFill>
                <a:schemeClr val="bg1">
                  <a:lumMod val="75000"/>
                </a:schemeClr>
              </a:solidFill>
            </a:endParaRPr>
          </a:p>
        </p:txBody>
      </p:sp>
      <p:sp>
        <p:nvSpPr>
          <p:cNvPr id="43031" name="Text Box 35"/>
          <p:cNvSpPr txBox="1">
            <a:spLocks noChangeArrowheads="1"/>
          </p:cNvSpPr>
          <p:nvPr/>
        </p:nvSpPr>
        <p:spPr bwMode="auto">
          <a:xfrm>
            <a:off x="1190847" y="1295400"/>
            <a:ext cx="2473754"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solidFill>
                  <a:schemeClr val="bg1">
                    <a:lumMod val="75000"/>
                  </a:schemeClr>
                </a:solidFill>
              </a:rPr>
              <a:t>w/ Pupillary Block</a:t>
            </a:r>
          </a:p>
        </p:txBody>
      </p:sp>
      <p:sp>
        <p:nvSpPr>
          <p:cNvPr id="43032" name="Text Box 36"/>
          <p:cNvSpPr txBox="1">
            <a:spLocks noChangeArrowheads="1"/>
          </p:cNvSpPr>
          <p:nvPr/>
        </p:nvSpPr>
        <p:spPr bwMode="auto">
          <a:xfrm>
            <a:off x="5181600" y="1295400"/>
            <a:ext cx="2630848"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t>w/o Pupillary Block</a:t>
            </a:r>
          </a:p>
        </p:txBody>
      </p:sp>
      <p:sp>
        <p:nvSpPr>
          <p:cNvPr id="49" name="Rectangle 2">
            <a:extLst>
              <a:ext uri="{FF2B5EF4-FFF2-40B4-BE49-F238E27FC236}">
                <a16:creationId xmlns:a16="http://schemas.microsoft.com/office/drawing/2014/main" id="{240EE5BF-F7D2-4FC8-A5DD-F6B5423153C6}"/>
              </a:ext>
            </a:extLst>
          </p:cNvPr>
          <p:cNvSpPr>
            <a:spLocks noGrp="1" noChangeArrowheads="1"/>
          </p:cNvSpPr>
          <p:nvPr>
            <p:ph type="title"/>
          </p:nvPr>
        </p:nvSpPr>
        <p:spPr>
          <a:xfrm>
            <a:off x="457200" y="304800"/>
            <a:ext cx="7543800" cy="563562"/>
          </a:xfrm>
        </p:spPr>
        <p:txBody>
          <a:bodyPr/>
          <a:lstStyle/>
          <a:p>
            <a:pPr eaLnBrk="1" hangingPunct="1"/>
            <a:r>
              <a:rPr lang="en-US" altLang="en-US" sz="3500" dirty="0"/>
              <a:t>Q</a:t>
            </a:r>
          </a:p>
        </p:txBody>
      </p:sp>
      <p:sp>
        <p:nvSpPr>
          <p:cNvPr id="50" name="TextBox 49">
            <a:extLst>
              <a:ext uri="{FF2B5EF4-FFF2-40B4-BE49-F238E27FC236}">
                <a16:creationId xmlns:a16="http://schemas.microsoft.com/office/drawing/2014/main" id="{CF426230-46C8-405C-9015-99EF57762A2E}"/>
              </a:ext>
            </a:extLst>
          </p:cNvPr>
          <p:cNvSpPr txBox="1"/>
          <p:nvPr/>
        </p:nvSpPr>
        <p:spPr>
          <a:xfrm>
            <a:off x="2259496" y="189094"/>
            <a:ext cx="4607480" cy="400110"/>
          </a:xfrm>
          <a:prstGeom prst="rect">
            <a:avLst/>
          </a:prstGeom>
          <a:solidFill>
            <a:schemeClr val="accent1">
              <a:lumMod val="60000"/>
              <a:lumOff val="40000"/>
            </a:schemeClr>
          </a:solidFill>
        </p:spPr>
        <p:txBody>
          <a:bodyPr wrap="none" rtlCol="0">
            <a:spAutoFit/>
          </a:bodyPr>
          <a:lstStyle/>
          <a:p>
            <a:pPr algn="ctr"/>
            <a:r>
              <a:rPr lang="en-US" sz="2000" b="1" dirty="0"/>
              <a:t>Secondary Angle Closure Glaucoma</a:t>
            </a:r>
          </a:p>
        </p:txBody>
      </p:sp>
      <p:sp>
        <p:nvSpPr>
          <p:cNvPr id="2" name="TextBox 1">
            <a:extLst>
              <a:ext uri="{FF2B5EF4-FFF2-40B4-BE49-F238E27FC236}">
                <a16:creationId xmlns:a16="http://schemas.microsoft.com/office/drawing/2014/main" id="{A7E30BEC-923B-4C9A-A856-BDD0D882F6B8}"/>
              </a:ext>
            </a:extLst>
          </p:cNvPr>
          <p:cNvSpPr txBox="1"/>
          <p:nvPr/>
        </p:nvSpPr>
        <p:spPr>
          <a:xfrm>
            <a:off x="887305" y="2844119"/>
            <a:ext cx="1494320" cy="338554"/>
          </a:xfrm>
          <a:prstGeom prst="rect">
            <a:avLst/>
          </a:prstGeom>
          <a:noFill/>
        </p:spPr>
        <p:txBody>
          <a:bodyPr wrap="none" rtlCol="0">
            <a:spAutoFit/>
          </a:bodyPr>
          <a:lstStyle/>
          <a:p>
            <a:r>
              <a:rPr lang="en-US" sz="1600" dirty="0" err="1">
                <a:solidFill>
                  <a:schemeClr val="bg1">
                    <a:lumMod val="75000"/>
                  </a:schemeClr>
                </a:solidFill>
              </a:rPr>
              <a:t>Phacomorphic</a:t>
            </a:r>
            <a:endParaRPr lang="en-US" sz="1600" dirty="0">
              <a:solidFill>
                <a:schemeClr val="bg1">
                  <a:lumMod val="75000"/>
                </a:schemeClr>
              </a:solidFill>
            </a:endParaRPr>
          </a:p>
        </p:txBody>
      </p:sp>
      <p:sp>
        <p:nvSpPr>
          <p:cNvPr id="51" name="TextBox 50">
            <a:extLst>
              <a:ext uri="{FF2B5EF4-FFF2-40B4-BE49-F238E27FC236}">
                <a16:creationId xmlns:a16="http://schemas.microsoft.com/office/drawing/2014/main" id="{156069D4-340B-4160-A336-EBF73557CEE0}"/>
              </a:ext>
            </a:extLst>
          </p:cNvPr>
          <p:cNvSpPr txBox="1"/>
          <p:nvPr/>
        </p:nvSpPr>
        <p:spPr>
          <a:xfrm>
            <a:off x="884725" y="3175578"/>
            <a:ext cx="1402948" cy="338554"/>
          </a:xfrm>
          <a:prstGeom prst="rect">
            <a:avLst/>
          </a:prstGeom>
          <a:noFill/>
        </p:spPr>
        <p:txBody>
          <a:bodyPr wrap="none" rtlCol="0">
            <a:spAutoFit/>
          </a:bodyPr>
          <a:lstStyle/>
          <a:p>
            <a:r>
              <a:rPr lang="en-US" sz="1600" dirty="0">
                <a:solidFill>
                  <a:schemeClr val="bg1">
                    <a:lumMod val="75000"/>
                  </a:schemeClr>
                </a:solidFill>
              </a:rPr>
              <a:t>Ectopia </a:t>
            </a:r>
            <a:r>
              <a:rPr lang="en-US" sz="1600" dirty="0" err="1">
                <a:solidFill>
                  <a:schemeClr val="bg1">
                    <a:lumMod val="75000"/>
                  </a:schemeClr>
                </a:solidFill>
              </a:rPr>
              <a:t>lentis</a:t>
            </a:r>
            <a:endParaRPr lang="en-US" sz="1600" dirty="0">
              <a:solidFill>
                <a:schemeClr val="bg1">
                  <a:lumMod val="75000"/>
                </a:schemeClr>
              </a:solidFill>
            </a:endParaRPr>
          </a:p>
        </p:txBody>
      </p:sp>
      <p:cxnSp>
        <p:nvCxnSpPr>
          <p:cNvPr id="71" name="Straight Connector 70">
            <a:extLst>
              <a:ext uri="{FF2B5EF4-FFF2-40B4-BE49-F238E27FC236}">
                <a16:creationId xmlns:a16="http://schemas.microsoft.com/office/drawing/2014/main" id="{C104938D-BA8D-4E39-9D5F-9EE2012F2F3C}"/>
              </a:ext>
            </a:extLst>
          </p:cNvPr>
          <p:cNvCxnSpPr>
            <a:cxnSpLocks/>
          </p:cNvCxnSpPr>
          <p:nvPr/>
        </p:nvCxnSpPr>
        <p:spPr>
          <a:xfrm flipH="1">
            <a:off x="762665" y="3023488"/>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2A7E4E40-472F-4E50-8A7A-45C10FDD7171}"/>
              </a:ext>
            </a:extLst>
          </p:cNvPr>
          <p:cNvCxnSpPr>
            <a:cxnSpLocks/>
          </p:cNvCxnSpPr>
          <p:nvPr/>
        </p:nvCxnSpPr>
        <p:spPr>
          <a:xfrm flipH="1">
            <a:off x="762665" y="3347853"/>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C3924889-45B9-4383-9C9E-48F0A9C27AD8}"/>
              </a:ext>
            </a:extLst>
          </p:cNvPr>
          <p:cNvCxnSpPr>
            <a:cxnSpLocks/>
          </p:cNvCxnSpPr>
          <p:nvPr/>
        </p:nvCxnSpPr>
        <p:spPr>
          <a:xfrm flipH="1">
            <a:off x="748719" y="2838976"/>
            <a:ext cx="13947" cy="5088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 name="Straight Arrow Connector 5">
            <a:extLst>
              <a:ext uri="{FF2B5EF4-FFF2-40B4-BE49-F238E27FC236}">
                <a16:creationId xmlns:a16="http://schemas.microsoft.com/office/drawing/2014/main" id="{A3439F0C-5143-461F-8F3C-2E830785DEFC}"/>
              </a:ext>
            </a:extLst>
          </p:cNvPr>
          <p:cNvCxnSpPr>
            <a:stCxn id="50" idx="2"/>
          </p:cNvCxnSpPr>
          <p:nvPr/>
        </p:nvCxnSpPr>
        <p:spPr>
          <a:xfrm flipH="1">
            <a:off x="2971800" y="589204"/>
            <a:ext cx="1591436" cy="706196"/>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0" name="Straight Arrow Connector 9">
            <a:extLst>
              <a:ext uri="{FF2B5EF4-FFF2-40B4-BE49-F238E27FC236}">
                <a16:creationId xmlns:a16="http://schemas.microsoft.com/office/drawing/2014/main" id="{84DC796E-F6ED-4FBB-82D2-A260F480BF8A}"/>
              </a:ext>
            </a:extLst>
          </p:cNvPr>
          <p:cNvCxnSpPr>
            <a:cxnSpLocks/>
          </p:cNvCxnSpPr>
          <p:nvPr/>
        </p:nvCxnSpPr>
        <p:spPr>
          <a:xfrm>
            <a:off x="4572000" y="589204"/>
            <a:ext cx="1600200" cy="706196"/>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6" name="Straight Arrow Connector 25">
            <a:extLst>
              <a:ext uri="{FF2B5EF4-FFF2-40B4-BE49-F238E27FC236}">
                <a16:creationId xmlns:a16="http://schemas.microsoft.com/office/drawing/2014/main" id="{B70E0124-9B84-41A5-8D84-A66B7838A706}"/>
              </a:ext>
            </a:extLst>
          </p:cNvPr>
          <p:cNvCxnSpPr>
            <a:cxnSpLocks/>
          </p:cNvCxnSpPr>
          <p:nvPr/>
        </p:nvCxnSpPr>
        <p:spPr>
          <a:xfrm flipH="1">
            <a:off x="1159539" y="1828800"/>
            <a:ext cx="1290435" cy="478059"/>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28" name="Straight Arrow Connector 27">
            <a:extLst>
              <a:ext uri="{FF2B5EF4-FFF2-40B4-BE49-F238E27FC236}">
                <a16:creationId xmlns:a16="http://schemas.microsoft.com/office/drawing/2014/main" id="{567A4249-5C59-4416-8A8E-1C35913900AB}"/>
              </a:ext>
            </a:extLst>
          </p:cNvPr>
          <p:cNvCxnSpPr>
            <a:cxnSpLocks/>
          </p:cNvCxnSpPr>
          <p:nvPr/>
        </p:nvCxnSpPr>
        <p:spPr>
          <a:xfrm>
            <a:off x="2449973" y="1832208"/>
            <a:ext cx="1268784"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56" name="Text Box 6">
            <a:extLst>
              <a:ext uri="{FF2B5EF4-FFF2-40B4-BE49-F238E27FC236}">
                <a16:creationId xmlns:a16="http://schemas.microsoft.com/office/drawing/2014/main" id="{557983BD-9D64-49B9-A366-A08663B0451F}"/>
              </a:ext>
            </a:extLst>
          </p:cNvPr>
          <p:cNvSpPr txBox="1">
            <a:spLocks noChangeArrowheads="1"/>
          </p:cNvSpPr>
          <p:nvPr/>
        </p:nvSpPr>
        <p:spPr bwMode="auto">
          <a:xfrm>
            <a:off x="5029200" y="2356376"/>
            <a:ext cx="813043"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r" eaLnBrk="1" hangingPunct="1">
              <a:lnSpc>
                <a:spcPct val="80000"/>
              </a:lnSpc>
              <a:spcBef>
                <a:spcPct val="0"/>
              </a:spcBef>
              <a:buClrTx/>
              <a:buSzTx/>
              <a:buFontTx/>
              <a:buNone/>
            </a:pPr>
            <a:r>
              <a:rPr lang="en-US" altLang="en-US" sz="1800" dirty="0">
                <a:solidFill>
                  <a:schemeClr val="bg1">
                    <a:lumMod val="75000"/>
                  </a:schemeClr>
                </a:solidFill>
              </a:rPr>
              <a:t>‘Push’</a:t>
            </a:r>
          </a:p>
        </p:txBody>
      </p:sp>
      <p:sp>
        <p:nvSpPr>
          <p:cNvPr id="57" name="Text Box 14">
            <a:extLst>
              <a:ext uri="{FF2B5EF4-FFF2-40B4-BE49-F238E27FC236}">
                <a16:creationId xmlns:a16="http://schemas.microsoft.com/office/drawing/2014/main" id="{5DAFA1C1-3A29-4C27-A379-663FDD22E326}"/>
              </a:ext>
            </a:extLst>
          </p:cNvPr>
          <p:cNvSpPr txBox="1">
            <a:spLocks noChangeArrowheads="1"/>
          </p:cNvSpPr>
          <p:nvPr/>
        </p:nvSpPr>
        <p:spPr bwMode="auto">
          <a:xfrm>
            <a:off x="7620000" y="2365901"/>
            <a:ext cx="671979"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t>‘Pull’</a:t>
            </a:r>
          </a:p>
        </p:txBody>
      </p:sp>
      <p:cxnSp>
        <p:nvCxnSpPr>
          <p:cNvPr id="58" name="Straight Arrow Connector 57">
            <a:extLst>
              <a:ext uri="{FF2B5EF4-FFF2-40B4-BE49-F238E27FC236}">
                <a16:creationId xmlns:a16="http://schemas.microsoft.com/office/drawing/2014/main" id="{E874FEE9-46BD-46A3-90A3-DE7CC220FBFF}"/>
              </a:ext>
            </a:extLst>
          </p:cNvPr>
          <p:cNvCxnSpPr>
            <a:cxnSpLocks/>
          </p:cNvCxnSpPr>
          <p:nvPr/>
        </p:nvCxnSpPr>
        <p:spPr>
          <a:xfrm flipH="1">
            <a:off x="5867400" y="1828800"/>
            <a:ext cx="849775"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59" name="Straight Arrow Connector 58">
            <a:extLst>
              <a:ext uri="{FF2B5EF4-FFF2-40B4-BE49-F238E27FC236}">
                <a16:creationId xmlns:a16="http://schemas.microsoft.com/office/drawing/2014/main" id="{C370A4A1-FE96-4E70-B89E-839542A5E241}"/>
              </a:ext>
            </a:extLst>
          </p:cNvPr>
          <p:cNvCxnSpPr>
            <a:cxnSpLocks/>
          </p:cNvCxnSpPr>
          <p:nvPr/>
        </p:nvCxnSpPr>
        <p:spPr>
          <a:xfrm>
            <a:off x="6717173" y="1832208"/>
            <a:ext cx="902827" cy="474047"/>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62" name="Text Box 16">
            <a:extLst>
              <a:ext uri="{FF2B5EF4-FFF2-40B4-BE49-F238E27FC236}">
                <a16:creationId xmlns:a16="http://schemas.microsoft.com/office/drawing/2014/main" id="{33538067-0726-41B0-93FF-357EF00CA62D}"/>
              </a:ext>
            </a:extLst>
          </p:cNvPr>
          <p:cNvSpPr txBox="1">
            <a:spLocks noChangeArrowheads="1"/>
          </p:cNvSpPr>
          <p:nvPr/>
        </p:nvSpPr>
        <p:spPr bwMode="auto">
          <a:xfrm>
            <a:off x="8065437" y="2684785"/>
            <a:ext cx="628698"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b="1" dirty="0"/>
              <a:t>NVG</a:t>
            </a:r>
          </a:p>
        </p:txBody>
      </p:sp>
      <p:sp>
        <p:nvSpPr>
          <p:cNvPr id="70" name="Text Box 21">
            <a:extLst>
              <a:ext uri="{FF2B5EF4-FFF2-40B4-BE49-F238E27FC236}">
                <a16:creationId xmlns:a16="http://schemas.microsoft.com/office/drawing/2014/main" id="{86C32650-BE1F-4CC3-8DB5-0C136D877E6F}"/>
              </a:ext>
            </a:extLst>
          </p:cNvPr>
          <p:cNvSpPr txBox="1">
            <a:spLocks noChangeArrowheads="1"/>
          </p:cNvSpPr>
          <p:nvPr/>
        </p:nvSpPr>
        <p:spPr bwMode="auto">
          <a:xfrm>
            <a:off x="8070534" y="3048000"/>
            <a:ext cx="526106"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a:solidFill>
                  <a:schemeClr val="bg1">
                    <a:lumMod val="75000"/>
                  </a:schemeClr>
                </a:solidFill>
              </a:rPr>
              <a:t>ICE</a:t>
            </a:r>
          </a:p>
        </p:txBody>
      </p:sp>
      <p:sp>
        <p:nvSpPr>
          <p:cNvPr id="75" name="Text Box 45">
            <a:extLst>
              <a:ext uri="{FF2B5EF4-FFF2-40B4-BE49-F238E27FC236}">
                <a16:creationId xmlns:a16="http://schemas.microsoft.com/office/drawing/2014/main" id="{2B6EDA2D-8F55-4DFD-A225-8C03CE6FC7F3}"/>
              </a:ext>
            </a:extLst>
          </p:cNvPr>
          <p:cNvSpPr txBox="1">
            <a:spLocks noChangeArrowheads="1"/>
          </p:cNvSpPr>
          <p:nvPr/>
        </p:nvSpPr>
        <p:spPr bwMode="auto">
          <a:xfrm>
            <a:off x="8073162" y="3810000"/>
            <a:ext cx="1070837" cy="74635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ts val="1700"/>
              </a:lnSpc>
              <a:spcBef>
                <a:spcPct val="0"/>
              </a:spcBef>
              <a:buClrTx/>
              <a:buSzTx/>
              <a:buFontTx/>
              <a:buNone/>
            </a:pPr>
            <a:r>
              <a:rPr lang="en-US" altLang="en-US" sz="1600" dirty="0">
                <a:solidFill>
                  <a:schemeClr val="bg1">
                    <a:lumMod val="75000"/>
                  </a:schemeClr>
                </a:solidFill>
              </a:rPr>
              <a:t>Epithelial/ fibrous ingrowth</a:t>
            </a:r>
          </a:p>
        </p:txBody>
      </p:sp>
      <p:cxnSp>
        <p:nvCxnSpPr>
          <p:cNvPr id="77" name="Straight Connector 76">
            <a:extLst>
              <a:ext uri="{FF2B5EF4-FFF2-40B4-BE49-F238E27FC236}">
                <a16:creationId xmlns:a16="http://schemas.microsoft.com/office/drawing/2014/main" id="{FC090BD7-F2E1-4464-B57B-9CBE5874C89B}"/>
              </a:ext>
            </a:extLst>
          </p:cNvPr>
          <p:cNvCxnSpPr>
            <a:cxnSpLocks/>
          </p:cNvCxnSpPr>
          <p:nvPr/>
        </p:nvCxnSpPr>
        <p:spPr>
          <a:xfrm>
            <a:off x="7873969" y="2674448"/>
            <a:ext cx="7724" cy="128795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8" name="Straight Connector 77">
            <a:extLst>
              <a:ext uri="{FF2B5EF4-FFF2-40B4-BE49-F238E27FC236}">
                <a16:creationId xmlns:a16="http://schemas.microsoft.com/office/drawing/2014/main" id="{B1922ED5-C3D8-43D8-A00D-1D6BC9201DBA}"/>
              </a:ext>
            </a:extLst>
          </p:cNvPr>
          <p:cNvCxnSpPr/>
          <p:nvPr/>
        </p:nvCxnSpPr>
        <p:spPr>
          <a:xfrm flipH="1">
            <a:off x="7873968" y="2840262"/>
            <a:ext cx="24447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9" name="Straight Connector 78">
            <a:extLst>
              <a:ext uri="{FF2B5EF4-FFF2-40B4-BE49-F238E27FC236}">
                <a16:creationId xmlns:a16="http://schemas.microsoft.com/office/drawing/2014/main" id="{77019ED2-6D69-4A60-9D19-D4DB786EA3A0}"/>
              </a:ext>
            </a:extLst>
          </p:cNvPr>
          <p:cNvCxnSpPr/>
          <p:nvPr/>
        </p:nvCxnSpPr>
        <p:spPr>
          <a:xfrm flipH="1">
            <a:off x="7873968" y="3213518"/>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1" name="Straight Connector 80">
            <a:extLst>
              <a:ext uri="{FF2B5EF4-FFF2-40B4-BE49-F238E27FC236}">
                <a16:creationId xmlns:a16="http://schemas.microsoft.com/office/drawing/2014/main" id="{9796A12F-4125-4C05-8EE8-A388740C580D}"/>
              </a:ext>
            </a:extLst>
          </p:cNvPr>
          <p:cNvCxnSpPr/>
          <p:nvPr/>
        </p:nvCxnSpPr>
        <p:spPr>
          <a:xfrm flipH="1">
            <a:off x="7877837" y="3581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3" name="Straight Connector 82">
            <a:extLst>
              <a:ext uri="{FF2B5EF4-FFF2-40B4-BE49-F238E27FC236}">
                <a16:creationId xmlns:a16="http://schemas.microsoft.com/office/drawing/2014/main" id="{7FDC5F4B-9BF0-42AD-B8BB-2F2399BCF1E2}"/>
              </a:ext>
            </a:extLst>
          </p:cNvPr>
          <p:cNvCxnSpPr/>
          <p:nvPr/>
        </p:nvCxnSpPr>
        <p:spPr>
          <a:xfrm flipH="1">
            <a:off x="7881693" y="3962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93" name="Text Box 42">
            <a:extLst>
              <a:ext uri="{FF2B5EF4-FFF2-40B4-BE49-F238E27FC236}">
                <a16:creationId xmlns:a16="http://schemas.microsoft.com/office/drawing/2014/main" id="{53BAB77F-E061-4834-9068-34BDF78AD071}"/>
              </a:ext>
            </a:extLst>
          </p:cNvPr>
          <p:cNvSpPr txBox="1">
            <a:spLocks noChangeArrowheads="1"/>
          </p:cNvSpPr>
          <p:nvPr/>
        </p:nvSpPr>
        <p:spPr bwMode="auto">
          <a:xfrm>
            <a:off x="8111387" y="3429000"/>
            <a:ext cx="856196"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Flat AC</a:t>
            </a:r>
          </a:p>
        </p:txBody>
      </p:sp>
      <p:sp>
        <p:nvSpPr>
          <p:cNvPr id="100" name="Text Box 23">
            <a:extLst>
              <a:ext uri="{FF2B5EF4-FFF2-40B4-BE49-F238E27FC236}">
                <a16:creationId xmlns:a16="http://schemas.microsoft.com/office/drawing/2014/main" id="{D8F2FCFF-2984-4836-B000-9C5601A8EAAA}"/>
              </a:ext>
            </a:extLst>
          </p:cNvPr>
          <p:cNvSpPr txBox="1">
            <a:spLocks noChangeArrowheads="1"/>
          </p:cNvSpPr>
          <p:nvPr/>
        </p:nvSpPr>
        <p:spPr bwMode="auto">
          <a:xfrm>
            <a:off x="5530369" y="2667000"/>
            <a:ext cx="2143536"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Aqueous misdirection</a:t>
            </a:r>
          </a:p>
        </p:txBody>
      </p:sp>
      <p:cxnSp>
        <p:nvCxnSpPr>
          <p:cNvPr id="104" name="Straight Connector 103">
            <a:extLst>
              <a:ext uri="{FF2B5EF4-FFF2-40B4-BE49-F238E27FC236}">
                <a16:creationId xmlns:a16="http://schemas.microsoft.com/office/drawing/2014/main" id="{49D87D4A-E317-4446-9B95-5184CB3968F3}"/>
              </a:ext>
            </a:extLst>
          </p:cNvPr>
          <p:cNvCxnSpPr>
            <a:cxnSpLocks/>
          </p:cNvCxnSpPr>
          <p:nvPr/>
        </p:nvCxnSpPr>
        <p:spPr>
          <a:xfrm flipH="1">
            <a:off x="5316229" y="2667000"/>
            <a:ext cx="7397" cy="25314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5" name="Straight Connector 104">
            <a:extLst>
              <a:ext uri="{FF2B5EF4-FFF2-40B4-BE49-F238E27FC236}">
                <a16:creationId xmlns:a16="http://schemas.microsoft.com/office/drawing/2014/main" id="{F40B6D71-75A8-4A88-864D-00D14C2F710D}"/>
              </a:ext>
            </a:extLst>
          </p:cNvPr>
          <p:cNvCxnSpPr/>
          <p:nvPr/>
        </p:nvCxnSpPr>
        <p:spPr>
          <a:xfrm flipH="1">
            <a:off x="5323624" y="2832814"/>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6" name="Straight Connector 105">
            <a:extLst>
              <a:ext uri="{FF2B5EF4-FFF2-40B4-BE49-F238E27FC236}">
                <a16:creationId xmlns:a16="http://schemas.microsoft.com/office/drawing/2014/main" id="{010BF7B2-AA07-4DCF-822D-E2DB5CC0BF59}"/>
              </a:ext>
            </a:extLst>
          </p:cNvPr>
          <p:cNvCxnSpPr/>
          <p:nvPr/>
        </p:nvCxnSpPr>
        <p:spPr>
          <a:xfrm flipH="1">
            <a:off x="5323624" y="3360065"/>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a:extLst>
              <a:ext uri="{FF2B5EF4-FFF2-40B4-BE49-F238E27FC236}">
                <a16:creationId xmlns:a16="http://schemas.microsoft.com/office/drawing/2014/main" id="{BAC8035C-3999-4C31-93CD-6C0D2ADEB73B}"/>
              </a:ext>
            </a:extLst>
          </p:cNvPr>
          <p:cNvCxnSpPr/>
          <p:nvPr/>
        </p:nvCxnSpPr>
        <p:spPr>
          <a:xfrm flipH="1">
            <a:off x="5323536" y="3786938"/>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8" name="Straight Connector 107">
            <a:extLst>
              <a:ext uri="{FF2B5EF4-FFF2-40B4-BE49-F238E27FC236}">
                <a16:creationId xmlns:a16="http://schemas.microsoft.com/office/drawing/2014/main" id="{DB64CAEE-69B4-426A-8A5B-D1269DBF0F66}"/>
              </a:ext>
            </a:extLst>
          </p:cNvPr>
          <p:cNvCxnSpPr/>
          <p:nvPr/>
        </p:nvCxnSpPr>
        <p:spPr>
          <a:xfrm flipH="1">
            <a:off x="5327493" y="4249152"/>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12" name="Straight Connector 111">
            <a:extLst>
              <a:ext uri="{FF2B5EF4-FFF2-40B4-BE49-F238E27FC236}">
                <a16:creationId xmlns:a16="http://schemas.microsoft.com/office/drawing/2014/main" id="{99A16C30-4BE4-48E5-8B65-0C5F3039B8DC}"/>
              </a:ext>
            </a:extLst>
          </p:cNvPr>
          <p:cNvCxnSpPr/>
          <p:nvPr/>
        </p:nvCxnSpPr>
        <p:spPr>
          <a:xfrm flipH="1">
            <a:off x="5333455" y="51816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13" name="Text Box 42">
            <a:extLst>
              <a:ext uri="{FF2B5EF4-FFF2-40B4-BE49-F238E27FC236}">
                <a16:creationId xmlns:a16="http://schemas.microsoft.com/office/drawing/2014/main" id="{056DFFD9-3CA2-42E7-90FE-4F14522E3504}"/>
              </a:ext>
            </a:extLst>
          </p:cNvPr>
          <p:cNvSpPr txBox="1">
            <a:spLocks noChangeArrowheads="1"/>
          </p:cNvSpPr>
          <p:nvPr/>
        </p:nvSpPr>
        <p:spPr bwMode="auto">
          <a:xfrm>
            <a:off x="5533954" y="3623846"/>
            <a:ext cx="1563248"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Retinal surgery</a:t>
            </a:r>
          </a:p>
        </p:txBody>
      </p:sp>
      <p:sp>
        <p:nvSpPr>
          <p:cNvPr id="118" name="Text Box 47">
            <a:extLst>
              <a:ext uri="{FF2B5EF4-FFF2-40B4-BE49-F238E27FC236}">
                <a16:creationId xmlns:a16="http://schemas.microsoft.com/office/drawing/2014/main" id="{3F59D898-ECAD-49F0-9425-2A1BC8DDA7B5}"/>
              </a:ext>
            </a:extLst>
          </p:cNvPr>
          <p:cNvSpPr txBox="1">
            <a:spLocks noChangeArrowheads="1"/>
          </p:cNvSpPr>
          <p:nvPr/>
        </p:nvSpPr>
        <p:spPr bwMode="auto">
          <a:xfrm>
            <a:off x="5523688" y="4538246"/>
            <a:ext cx="1414170"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Drug-induced</a:t>
            </a:r>
          </a:p>
        </p:txBody>
      </p:sp>
      <p:sp>
        <p:nvSpPr>
          <p:cNvPr id="16" name="TextBox 15">
            <a:extLst>
              <a:ext uri="{FF2B5EF4-FFF2-40B4-BE49-F238E27FC236}">
                <a16:creationId xmlns:a16="http://schemas.microsoft.com/office/drawing/2014/main" id="{984E008D-FBBA-42B4-940E-EA26772E0161}"/>
              </a:ext>
            </a:extLst>
          </p:cNvPr>
          <p:cNvSpPr txBox="1"/>
          <p:nvPr/>
        </p:nvSpPr>
        <p:spPr>
          <a:xfrm>
            <a:off x="6230528" y="5257800"/>
            <a:ext cx="1326004" cy="369332"/>
          </a:xfrm>
          <a:prstGeom prst="rect">
            <a:avLst/>
          </a:prstGeom>
          <a:noFill/>
        </p:spPr>
        <p:txBody>
          <a:bodyPr wrap="none" rtlCol="0">
            <a:spAutoFit/>
          </a:bodyPr>
          <a:lstStyle/>
          <a:p>
            <a:pPr algn="ctr"/>
            <a:r>
              <a:rPr lang="en-US" dirty="0">
                <a:solidFill>
                  <a:schemeClr val="bg1">
                    <a:lumMod val="75000"/>
                  </a:schemeClr>
                </a:solidFill>
              </a:rPr>
              <a:t>Both/Either</a:t>
            </a:r>
          </a:p>
        </p:txBody>
      </p:sp>
      <p:cxnSp>
        <p:nvCxnSpPr>
          <p:cNvPr id="125" name="Straight Connector 124">
            <a:extLst>
              <a:ext uri="{FF2B5EF4-FFF2-40B4-BE49-F238E27FC236}">
                <a16:creationId xmlns:a16="http://schemas.microsoft.com/office/drawing/2014/main" id="{01138141-D318-4ED7-A7FE-D8F2155CE890}"/>
              </a:ext>
            </a:extLst>
          </p:cNvPr>
          <p:cNvCxnSpPr/>
          <p:nvPr/>
        </p:nvCxnSpPr>
        <p:spPr>
          <a:xfrm flipH="1">
            <a:off x="5334000" y="4724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52" name="Text Box 47">
            <a:extLst>
              <a:ext uri="{FF2B5EF4-FFF2-40B4-BE49-F238E27FC236}">
                <a16:creationId xmlns:a16="http://schemas.microsoft.com/office/drawing/2014/main" id="{E3578916-9804-473C-8F06-D4FA0BCEDFD0}"/>
              </a:ext>
            </a:extLst>
          </p:cNvPr>
          <p:cNvSpPr txBox="1">
            <a:spLocks noChangeArrowheads="1"/>
          </p:cNvSpPr>
          <p:nvPr/>
        </p:nvSpPr>
        <p:spPr bwMode="auto">
          <a:xfrm>
            <a:off x="5543446" y="4055146"/>
            <a:ext cx="1619354"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err="1">
                <a:solidFill>
                  <a:schemeClr val="bg1">
                    <a:lumMod val="75000"/>
                  </a:schemeClr>
                </a:solidFill>
              </a:rPr>
              <a:t>Nanophthalmos</a:t>
            </a:r>
            <a:endParaRPr lang="en-US" altLang="en-US" sz="1600" dirty="0">
              <a:solidFill>
                <a:schemeClr val="bg1">
                  <a:lumMod val="75000"/>
                </a:schemeClr>
              </a:solidFill>
            </a:endParaRPr>
          </a:p>
        </p:txBody>
      </p:sp>
      <p:sp>
        <p:nvSpPr>
          <p:cNvPr id="53" name="Text Box 45">
            <a:extLst>
              <a:ext uri="{FF2B5EF4-FFF2-40B4-BE49-F238E27FC236}">
                <a16:creationId xmlns:a16="http://schemas.microsoft.com/office/drawing/2014/main" id="{57D1A14F-68FE-47D2-983C-1A879D66A9DC}"/>
              </a:ext>
            </a:extLst>
          </p:cNvPr>
          <p:cNvSpPr txBox="1">
            <a:spLocks noChangeArrowheads="1"/>
          </p:cNvSpPr>
          <p:nvPr/>
        </p:nvSpPr>
        <p:spPr bwMode="auto">
          <a:xfrm>
            <a:off x="5523688" y="5013493"/>
            <a:ext cx="582211"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PFV</a:t>
            </a:r>
          </a:p>
        </p:txBody>
      </p:sp>
      <p:sp>
        <p:nvSpPr>
          <p:cNvPr id="54" name="Text Box 42">
            <a:extLst>
              <a:ext uri="{FF2B5EF4-FFF2-40B4-BE49-F238E27FC236}">
                <a16:creationId xmlns:a16="http://schemas.microsoft.com/office/drawing/2014/main" id="{E1E37D2C-2C52-446B-843B-01E64990D3EC}"/>
              </a:ext>
            </a:extLst>
          </p:cNvPr>
          <p:cNvSpPr txBox="1">
            <a:spLocks noChangeArrowheads="1"/>
          </p:cNvSpPr>
          <p:nvPr/>
        </p:nvSpPr>
        <p:spPr bwMode="auto">
          <a:xfrm>
            <a:off x="5551406" y="3192546"/>
            <a:ext cx="2276072"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ERD/choroidal effusion</a:t>
            </a:r>
          </a:p>
        </p:txBody>
      </p:sp>
      <p:sp>
        <p:nvSpPr>
          <p:cNvPr id="3" name="Oval 2">
            <a:extLst>
              <a:ext uri="{FF2B5EF4-FFF2-40B4-BE49-F238E27FC236}">
                <a16:creationId xmlns:a16="http://schemas.microsoft.com/office/drawing/2014/main" id="{7D027388-F860-4250-9D31-41DB5EB864E5}"/>
              </a:ext>
            </a:extLst>
          </p:cNvPr>
          <p:cNvSpPr/>
          <p:nvPr/>
        </p:nvSpPr>
        <p:spPr>
          <a:xfrm>
            <a:off x="8034589" y="2679833"/>
            <a:ext cx="671979" cy="338554"/>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TextBox 45">
            <a:extLst>
              <a:ext uri="{FF2B5EF4-FFF2-40B4-BE49-F238E27FC236}">
                <a16:creationId xmlns:a16="http://schemas.microsoft.com/office/drawing/2014/main" id="{404AE9CF-785E-4964-AF50-F6F095A7E65B}"/>
              </a:ext>
            </a:extLst>
          </p:cNvPr>
          <p:cNvSpPr txBox="1"/>
          <p:nvPr/>
        </p:nvSpPr>
        <p:spPr>
          <a:xfrm>
            <a:off x="609600" y="1554063"/>
            <a:ext cx="7034674" cy="4770537"/>
          </a:xfrm>
          <a:prstGeom prst="rect">
            <a:avLst/>
          </a:prstGeom>
          <a:solidFill>
            <a:schemeClr val="accent1">
              <a:lumMod val="40000"/>
              <a:lumOff val="60000"/>
            </a:schemeClr>
          </a:solidFill>
        </p:spPr>
        <p:txBody>
          <a:bodyPr wrap="square" rtlCol="0">
            <a:spAutoFit/>
          </a:bodyPr>
          <a:lstStyle/>
          <a:p>
            <a:r>
              <a:rPr lang="en-US" sz="1600" i="1" dirty="0">
                <a:solidFill>
                  <a:schemeClr val="bg1">
                    <a:lumMod val="75000"/>
                  </a:schemeClr>
                </a:solidFill>
              </a:rPr>
              <a:t>Neovascularization of what structure causes neovascular glaucoma (NVG)?</a:t>
            </a:r>
          </a:p>
          <a:p>
            <a:r>
              <a:rPr lang="en-US" sz="1600" dirty="0">
                <a:solidFill>
                  <a:schemeClr val="bg1">
                    <a:lumMod val="75000"/>
                  </a:schemeClr>
                </a:solidFill>
              </a:rPr>
              <a:t>Neovascularization of the angle (NVA) </a:t>
            </a:r>
          </a:p>
          <a:p>
            <a:endParaRPr lang="en-US" sz="1600" dirty="0">
              <a:solidFill>
                <a:schemeClr val="bg1">
                  <a:lumMod val="75000"/>
                </a:schemeClr>
              </a:solidFill>
            </a:endParaRPr>
          </a:p>
          <a:p>
            <a:r>
              <a:rPr lang="en-US" sz="1600" i="1" dirty="0">
                <a:solidFill>
                  <a:schemeClr val="bg1">
                    <a:lumMod val="75000"/>
                  </a:schemeClr>
                </a:solidFill>
              </a:rPr>
              <a:t>How does NVA lead to angle-closure glaucoma?</a:t>
            </a:r>
          </a:p>
          <a:p>
            <a:r>
              <a:rPr lang="en-US" sz="1600" dirty="0">
                <a:solidFill>
                  <a:schemeClr val="bg1">
                    <a:lumMod val="75000"/>
                  </a:schemeClr>
                </a:solidFill>
              </a:rPr>
              <a:t>The NVA vessels don’t ride solo; rather, they are accompanied by contractile elements (</a:t>
            </a:r>
            <a:r>
              <a:rPr lang="en-US" sz="1600" dirty="0" err="1">
                <a:solidFill>
                  <a:schemeClr val="bg1">
                    <a:lumMod val="75000"/>
                  </a:schemeClr>
                </a:solidFill>
              </a:rPr>
              <a:t>eg</a:t>
            </a:r>
            <a:r>
              <a:rPr lang="en-US" sz="1600" dirty="0">
                <a:solidFill>
                  <a:schemeClr val="bg1">
                    <a:lumMod val="75000"/>
                  </a:schemeClr>
                </a:solidFill>
              </a:rPr>
              <a:t>, fibroblasts). Along with the neo vessels, these elements will establish a network that crosses from the peripheral iris to the peripheral cornea. Once established, contractile elements </a:t>
            </a:r>
            <a:r>
              <a:rPr lang="en-US" sz="1600" dirty="0" err="1">
                <a:solidFill>
                  <a:schemeClr val="bg1">
                    <a:lumMod val="75000"/>
                  </a:schemeClr>
                </a:solidFill>
              </a:rPr>
              <a:t>gonna</a:t>
            </a:r>
            <a:r>
              <a:rPr lang="en-US" sz="1600" dirty="0">
                <a:solidFill>
                  <a:schemeClr val="bg1">
                    <a:lumMod val="75000"/>
                  </a:schemeClr>
                </a:solidFill>
              </a:rPr>
              <a:t> contract, and when they do, they pull the iris up against the angle, rendering it closed. </a:t>
            </a:r>
          </a:p>
          <a:p>
            <a:r>
              <a:rPr lang="en-US" sz="1600" i="1" dirty="0">
                <a:solidFill>
                  <a:schemeClr val="bg1">
                    <a:lumMod val="75000"/>
                  </a:schemeClr>
                </a:solidFill>
              </a:rPr>
              <a:t> </a:t>
            </a:r>
          </a:p>
          <a:p>
            <a:r>
              <a:rPr lang="en-US" sz="1600" i="1" dirty="0">
                <a:solidFill>
                  <a:schemeClr val="bg1">
                    <a:lumMod val="75000"/>
                  </a:schemeClr>
                </a:solidFill>
              </a:rPr>
              <a:t>What two-word phrase (</a:t>
            </a:r>
            <a:r>
              <a:rPr lang="en-US" sz="1600" b="1" dirty="0">
                <a:solidFill>
                  <a:schemeClr val="bg1">
                    <a:lumMod val="75000"/>
                  </a:schemeClr>
                </a:solidFill>
              </a:rPr>
              <a:t>not</a:t>
            </a:r>
            <a:r>
              <a:rPr lang="en-US" sz="1600" i="1" dirty="0">
                <a:solidFill>
                  <a:schemeClr val="bg1">
                    <a:lumMod val="75000"/>
                  </a:schemeClr>
                </a:solidFill>
              </a:rPr>
              <a:t> ‘diabetic retinopathy’--think more generally) describes the fundamental cause of most cases of NVG?</a:t>
            </a:r>
          </a:p>
          <a:p>
            <a:r>
              <a:rPr lang="en-US" sz="1600" b="1" dirty="0">
                <a:solidFill>
                  <a:srgbClr val="0000FF"/>
                </a:solidFill>
              </a:rPr>
              <a:t>‘Retinal ischemia’</a:t>
            </a:r>
            <a:endParaRPr lang="en-US" sz="1600" b="1" dirty="0">
              <a:solidFill>
                <a:schemeClr val="accent1">
                  <a:lumMod val="40000"/>
                  <a:lumOff val="60000"/>
                </a:schemeClr>
              </a:solidFill>
            </a:endParaRPr>
          </a:p>
          <a:p>
            <a:endParaRPr lang="en-US" sz="1600" dirty="0">
              <a:solidFill>
                <a:schemeClr val="accent1">
                  <a:lumMod val="40000"/>
                  <a:lumOff val="60000"/>
                </a:schemeClr>
              </a:solidFill>
            </a:endParaRPr>
          </a:p>
          <a:p>
            <a:r>
              <a:rPr lang="en-US" sz="1600" i="1" dirty="0">
                <a:solidFill>
                  <a:schemeClr val="accent1">
                    <a:lumMod val="40000"/>
                    <a:lumOff val="60000"/>
                  </a:schemeClr>
                </a:solidFill>
              </a:rPr>
              <a:t>How does retinal ischemia lead to NVI and NVA? </a:t>
            </a:r>
          </a:p>
          <a:p>
            <a:r>
              <a:rPr lang="en-US" sz="1600" dirty="0">
                <a:solidFill>
                  <a:schemeClr val="accent1">
                    <a:lumMod val="40000"/>
                    <a:lumOff val="60000"/>
                  </a:schemeClr>
                </a:solidFill>
              </a:rPr>
              <a:t>In a desperate attempt to acquire the oxygen they’re lacking, the ischemic retinal cells release the signaling molecule  </a:t>
            </a:r>
            <a:r>
              <a:rPr lang="en-US" sz="1600" b="1" dirty="0">
                <a:solidFill>
                  <a:schemeClr val="accent1">
                    <a:lumMod val="40000"/>
                    <a:lumOff val="60000"/>
                  </a:schemeClr>
                </a:solidFill>
              </a:rPr>
              <a:t>VEGF</a:t>
            </a:r>
            <a:r>
              <a:rPr lang="en-US" sz="1600" dirty="0">
                <a:solidFill>
                  <a:schemeClr val="accent1">
                    <a:lumMod val="40000"/>
                    <a:lumOff val="60000"/>
                  </a:schemeClr>
                </a:solidFill>
              </a:rPr>
              <a:t> , a potent inducer of new blood vessel formation. This VEGF diffuses from the vitreous cavity into the anterior segment, where it induces the NVI/NVA process.</a:t>
            </a:r>
          </a:p>
        </p:txBody>
      </p:sp>
      <p:sp>
        <p:nvSpPr>
          <p:cNvPr id="47" name="Oval 46">
            <a:extLst>
              <a:ext uri="{FF2B5EF4-FFF2-40B4-BE49-F238E27FC236}">
                <a16:creationId xmlns:a16="http://schemas.microsoft.com/office/drawing/2014/main" id="{A5248507-3F31-4BDC-A9CE-59D8E5A5DD74}"/>
              </a:ext>
            </a:extLst>
          </p:cNvPr>
          <p:cNvSpPr/>
          <p:nvPr/>
        </p:nvSpPr>
        <p:spPr>
          <a:xfrm>
            <a:off x="580515" y="4431474"/>
            <a:ext cx="2010285" cy="430887"/>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TextBox 47">
            <a:extLst>
              <a:ext uri="{FF2B5EF4-FFF2-40B4-BE49-F238E27FC236}">
                <a16:creationId xmlns:a16="http://schemas.microsoft.com/office/drawing/2014/main" id="{88F4DBB8-E836-4EB8-A67C-7D52B9DB2F1E}"/>
              </a:ext>
            </a:extLst>
          </p:cNvPr>
          <p:cNvSpPr txBox="1"/>
          <p:nvPr/>
        </p:nvSpPr>
        <p:spPr>
          <a:xfrm>
            <a:off x="2667000" y="4160638"/>
            <a:ext cx="4809320" cy="1384995"/>
          </a:xfrm>
          <a:prstGeom prst="rect">
            <a:avLst/>
          </a:prstGeom>
          <a:solidFill>
            <a:srgbClr val="FFCCFF"/>
          </a:solidFill>
        </p:spPr>
        <p:txBody>
          <a:bodyPr wrap="square" rtlCol="0">
            <a:spAutoFit/>
          </a:bodyPr>
          <a:lstStyle/>
          <a:p>
            <a:r>
              <a:rPr lang="en-US" sz="1400" i="1" dirty="0">
                <a:solidFill>
                  <a:schemeClr val="bg1">
                    <a:lumMod val="65000"/>
                  </a:schemeClr>
                </a:solidFill>
              </a:rPr>
              <a:t>What are the three most common causes of ischemia that result in the development of NVG?</a:t>
            </a:r>
          </a:p>
          <a:p>
            <a:r>
              <a:rPr lang="en-US" sz="1400" dirty="0">
                <a:solidFill>
                  <a:schemeClr val="bg1">
                    <a:lumMod val="65000"/>
                  </a:schemeClr>
                </a:solidFill>
              </a:rPr>
              <a:t>--Diabetic retinopathy</a:t>
            </a:r>
          </a:p>
          <a:p>
            <a:r>
              <a:rPr lang="en-US" sz="1400" dirty="0">
                <a:solidFill>
                  <a:schemeClr val="bg1">
                    <a:lumMod val="65000"/>
                  </a:schemeClr>
                </a:solidFill>
              </a:rPr>
              <a:t>--</a:t>
            </a:r>
            <a:r>
              <a:rPr lang="en-US" sz="1400" b="1" dirty="0">
                <a:solidFill>
                  <a:srgbClr val="0000FF"/>
                </a:solidFill>
              </a:rPr>
              <a:t>CRVO</a:t>
            </a:r>
            <a:endParaRPr lang="en-US" sz="1400" b="1" dirty="0">
              <a:solidFill>
                <a:schemeClr val="bg1">
                  <a:lumMod val="65000"/>
                </a:schemeClr>
              </a:solidFill>
            </a:endParaRPr>
          </a:p>
          <a:p>
            <a:r>
              <a:rPr lang="en-US" sz="1400" dirty="0">
                <a:solidFill>
                  <a:schemeClr val="bg1">
                    <a:lumMod val="65000"/>
                  </a:schemeClr>
                </a:solidFill>
              </a:rPr>
              <a:t>--Ocular ischemic syndrome (OIS; note that OIS involves ischemia of non-retinal ocular structures </a:t>
            </a:r>
            <a:r>
              <a:rPr lang="en-US" sz="1400" dirty="0">
                <a:solidFill>
                  <a:srgbClr val="0000FF"/>
                </a:solidFill>
              </a:rPr>
              <a:t>as well)</a:t>
            </a:r>
          </a:p>
        </p:txBody>
      </p:sp>
      <p:sp>
        <p:nvSpPr>
          <p:cNvPr id="55" name="Oval 54">
            <a:extLst>
              <a:ext uri="{FF2B5EF4-FFF2-40B4-BE49-F238E27FC236}">
                <a16:creationId xmlns:a16="http://schemas.microsoft.com/office/drawing/2014/main" id="{EC450762-4342-4F14-8265-264AA8209EBB}"/>
              </a:ext>
            </a:extLst>
          </p:cNvPr>
          <p:cNvSpPr/>
          <p:nvPr/>
        </p:nvSpPr>
        <p:spPr>
          <a:xfrm>
            <a:off x="2790862" y="4716179"/>
            <a:ext cx="644873" cy="435756"/>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TextBox 59">
            <a:extLst>
              <a:ext uri="{FF2B5EF4-FFF2-40B4-BE49-F238E27FC236}">
                <a16:creationId xmlns:a16="http://schemas.microsoft.com/office/drawing/2014/main" id="{217AC533-7532-4F41-8B6C-E7BE89D74B9C}"/>
              </a:ext>
            </a:extLst>
          </p:cNvPr>
          <p:cNvSpPr txBox="1"/>
          <p:nvPr/>
        </p:nvSpPr>
        <p:spPr>
          <a:xfrm>
            <a:off x="3484862" y="4412737"/>
            <a:ext cx="5537200" cy="1892826"/>
          </a:xfrm>
          <a:prstGeom prst="rect">
            <a:avLst/>
          </a:prstGeom>
          <a:solidFill>
            <a:schemeClr val="accent6">
              <a:lumMod val="40000"/>
              <a:lumOff val="60000"/>
            </a:schemeClr>
          </a:solidFill>
        </p:spPr>
        <p:txBody>
          <a:bodyPr wrap="square" rtlCol="0">
            <a:spAutoFit/>
          </a:bodyPr>
          <a:lstStyle/>
          <a:p>
            <a:r>
              <a:rPr lang="en-US" sz="1300" i="1" dirty="0">
                <a:solidFill>
                  <a:srgbClr val="0000FF"/>
                </a:solidFill>
              </a:rPr>
              <a:t>CRVOs are classified into one of two categories. What are these?</a:t>
            </a:r>
            <a:endParaRPr lang="en-US" sz="1300" i="1" dirty="0">
              <a:solidFill>
                <a:schemeClr val="accent6">
                  <a:lumMod val="40000"/>
                  <a:lumOff val="60000"/>
                </a:schemeClr>
              </a:solidFill>
            </a:endParaRPr>
          </a:p>
          <a:p>
            <a:r>
              <a:rPr lang="en-US" sz="1300" b="1" dirty="0">
                <a:solidFill>
                  <a:schemeClr val="accent6">
                    <a:lumMod val="40000"/>
                    <a:lumOff val="60000"/>
                  </a:schemeClr>
                </a:solidFill>
              </a:rPr>
              <a:t>Ischemic</a:t>
            </a:r>
            <a:r>
              <a:rPr lang="en-US" sz="1300" dirty="0">
                <a:solidFill>
                  <a:schemeClr val="accent6">
                    <a:lumMod val="40000"/>
                    <a:lumOff val="60000"/>
                  </a:schemeClr>
                </a:solidFill>
              </a:rPr>
              <a:t> and </a:t>
            </a:r>
            <a:r>
              <a:rPr lang="en-US" sz="1300" b="1" dirty="0" err="1">
                <a:solidFill>
                  <a:schemeClr val="accent6">
                    <a:lumMod val="40000"/>
                    <a:lumOff val="60000"/>
                  </a:schemeClr>
                </a:solidFill>
              </a:rPr>
              <a:t>nonischemic</a:t>
            </a:r>
            <a:endParaRPr lang="en-US" sz="1300" b="1" dirty="0">
              <a:solidFill>
                <a:schemeClr val="accent6">
                  <a:lumMod val="40000"/>
                  <a:lumOff val="60000"/>
                </a:schemeClr>
              </a:solidFill>
            </a:endParaRPr>
          </a:p>
          <a:p>
            <a:endParaRPr lang="en-US" sz="1300" i="1" dirty="0">
              <a:solidFill>
                <a:schemeClr val="accent6">
                  <a:lumMod val="40000"/>
                  <a:lumOff val="60000"/>
                </a:schemeClr>
              </a:solidFill>
            </a:endParaRPr>
          </a:p>
          <a:p>
            <a:r>
              <a:rPr lang="en-US" sz="1300" i="1" dirty="0">
                <a:solidFill>
                  <a:schemeClr val="accent6">
                    <a:lumMod val="40000"/>
                    <a:lumOff val="60000"/>
                  </a:schemeClr>
                </a:solidFill>
              </a:rPr>
              <a:t>Which sort is implicated in the development of NVG?</a:t>
            </a:r>
          </a:p>
          <a:p>
            <a:r>
              <a:rPr lang="en-US" sz="1300" dirty="0">
                <a:solidFill>
                  <a:schemeClr val="accent6">
                    <a:lumMod val="40000"/>
                    <a:lumOff val="60000"/>
                  </a:schemeClr>
                </a:solidFill>
              </a:rPr>
              <a:t>Seriously?</a:t>
            </a:r>
          </a:p>
          <a:p>
            <a:endParaRPr lang="en-US" sz="1300" dirty="0">
              <a:solidFill>
                <a:schemeClr val="accent6">
                  <a:lumMod val="40000"/>
                  <a:lumOff val="60000"/>
                </a:schemeClr>
              </a:solidFill>
            </a:endParaRPr>
          </a:p>
          <a:p>
            <a:r>
              <a:rPr lang="en-US" sz="1300" i="1" dirty="0">
                <a:solidFill>
                  <a:schemeClr val="accent6">
                    <a:lumMod val="40000"/>
                    <a:lumOff val="60000"/>
                  </a:schemeClr>
                </a:solidFill>
              </a:rPr>
              <a:t>What is the typical timeframe for development of NVG after CRVO?</a:t>
            </a:r>
          </a:p>
          <a:p>
            <a:r>
              <a:rPr lang="en-US" sz="1300" dirty="0">
                <a:solidFill>
                  <a:schemeClr val="accent6">
                    <a:lumMod val="40000"/>
                    <a:lumOff val="60000"/>
                  </a:schemeClr>
                </a:solidFill>
              </a:rPr>
              <a:t>It usually occurs about 3 month’s after. Because of this, NVG after CRVO is often called ‘</a:t>
            </a:r>
            <a:r>
              <a:rPr lang="en-US" sz="1300" b="1" dirty="0">
                <a:solidFill>
                  <a:schemeClr val="accent6">
                    <a:lumMod val="40000"/>
                    <a:lumOff val="60000"/>
                  </a:schemeClr>
                </a:solidFill>
              </a:rPr>
              <a:t>100-day glaucoma’ </a:t>
            </a:r>
            <a:r>
              <a:rPr lang="en-US" sz="1300" dirty="0">
                <a:solidFill>
                  <a:schemeClr val="accent6">
                    <a:lumMod val="40000"/>
                    <a:lumOff val="60000"/>
                  </a:schemeClr>
                </a:solidFill>
              </a:rPr>
              <a:t>(or, ‘90-day glaucoma’)</a:t>
            </a:r>
          </a:p>
        </p:txBody>
      </p:sp>
    </p:spTree>
    <p:extLst>
      <p:ext uri="{BB962C8B-B14F-4D97-AF65-F5344CB8AC3E}">
        <p14:creationId xmlns:p14="http://schemas.microsoft.com/office/powerpoint/2010/main" val="2604693579"/>
      </p:ext>
    </p:extLst>
  </p:cSld>
  <p:clrMapOvr>
    <a:masterClrMapping/>
  </p:clrMapOvr>
</p:sld>
</file>

<file path=ppt/slides/slide2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Straight Arrow Connector 12">
            <a:extLst>
              <a:ext uri="{FF2B5EF4-FFF2-40B4-BE49-F238E27FC236}">
                <a16:creationId xmlns:a16="http://schemas.microsoft.com/office/drawing/2014/main" id="{A6DE2085-829C-480C-9216-69D6039C0A37}"/>
              </a:ext>
            </a:extLst>
          </p:cNvPr>
          <p:cNvCxnSpPr>
            <a:cxnSpLocks/>
          </p:cNvCxnSpPr>
          <p:nvPr/>
        </p:nvCxnSpPr>
        <p:spPr>
          <a:xfrm>
            <a:off x="6717173" y="1828800"/>
            <a:ext cx="0" cy="3462754"/>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43014" name="Text Box 6"/>
          <p:cNvSpPr txBox="1">
            <a:spLocks noChangeArrowheads="1"/>
          </p:cNvSpPr>
          <p:nvPr/>
        </p:nvSpPr>
        <p:spPr bwMode="auto">
          <a:xfrm>
            <a:off x="533400" y="2356376"/>
            <a:ext cx="1005403"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Lens-</a:t>
            </a:r>
          </a:p>
          <a:p>
            <a:pPr algn="ctr" eaLnBrk="1" hangingPunct="1">
              <a:lnSpc>
                <a:spcPct val="80000"/>
              </a:lnSpc>
              <a:spcBef>
                <a:spcPct val="0"/>
              </a:spcBef>
              <a:buClrTx/>
              <a:buSzTx/>
              <a:buFontTx/>
              <a:buNone/>
            </a:pPr>
            <a:r>
              <a:rPr lang="en-US" altLang="en-US" sz="1800" dirty="0">
                <a:solidFill>
                  <a:schemeClr val="bg1">
                    <a:lumMod val="75000"/>
                  </a:schemeClr>
                </a:solidFill>
              </a:rPr>
              <a:t>Induced</a:t>
            </a:r>
          </a:p>
        </p:txBody>
      </p:sp>
      <p:sp>
        <p:nvSpPr>
          <p:cNvPr id="43017" name="Text Box 14"/>
          <p:cNvSpPr txBox="1">
            <a:spLocks noChangeArrowheads="1"/>
          </p:cNvSpPr>
          <p:nvPr/>
        </p:nvSpPr>
        <p:spPr bwMode="auto">
          <a:xfrm>
            <a:off x="3026498" y="2365901"/>
            <a:ext cx="1633781"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Aphakic/</a:t>
            </a:r>
          </a:p>
          <a:p>
            <a:pPr algn="ctr" eaLnBrk="1" hangingPunct="1">
              <a:lnSpc>
                <a:spcPct val="80000"/>
              </a:lnSpc>
              <a:spcBef>
                <a:spcPct val="0"/>
              </a:spcBef>
              <a:buClrTx/>
              <a:buSzTx/>
              <a:buFontTx/>
              <a:buNone/>
            </a:pPr>
            <a:r>
              <a:rPr lang="en-US" altLang="en-US" sz="1800" dirty="0" err="1">
                <a:solidFill>
                  <a:schemeClr val="bg1">
                    <a:lumMod val="75000"/>
                  </a:schemeClr>
                </a:solidFill>
              </a:rPr>
              <a:t>Pseudophakic</a:t>
            </a:r>
            <a:endParaRPr lang="en-US" altLang="en-US" sz="1800" dirty="0">
              <a:solidFill>
                <a:schemeClr val="bg1">
                  <a:lumMod val="75000"/>
                </a:schemeClr>
              </a:solidFill>
            </a:endParaRPr>
          </a:p>
        </p:txBody>
      </p:sp>
      <p:sp>
        <p:nvSpPr>
          <p:cNvPr id="43031" name="Text Box 35"/>
          <p:cNvSpPr txBox="1">
            <a:spLocks noChangeArrowheads="1"/>
          </p:cNvSpPr>
          <p:nvPr/>
        </p:nvSpPr>
        <p:spPr bwMode="auto">
          <a:xfrm>
            <a:off x="1190847" y="1295400"/>
            <a:ext cx="2473754"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solidFill>
                  <a:schemeClr val="bg1">
                    <a:lumMod val="75000"/>
                  </a:schemeClr>
                </a:solidFill>
              </a:rPr>
              <a:t>w/ Pupillary Block</a:t>
            </a:r>
          </a:p>
        </p:txBody>
      </p:sp>
      <p:sp>
        <p:nvSpPr>
          <p:cNvPr id="43032" name="Text Box 36"/>
          <p:cNvSpPr txBox="1">
            <a:spLocks noChangeArrowheads="1"/>
          </p:cNvSpPr>
          <p:nvPr/>
        </p:nvSpPr>
        <p:spPr bwMode="auto">
          <a:xfrm>
            <a:off x="5181600" y="1295400"/>
            <a:ext cx="2630848"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t>w/o Pupillary Block</a:t>
            </a:r>
          </a:p>
        </p:txBody>
      </p:sp>
      <p:sp>
        <p:nvSpPr>
          <p:cNvPr id="49" name="Rectangle 2">
            <a:extLst>
              <a:ext uri="{FF2B5EF4-FFF2-40B4-BE49-F238E27FC236}">
                <a16:creationId xmlns:a16="http://schemas.microsoft.com/office/drawing/2014/main" id="{240EE5BF-F7D2-4FC8-A5DD-F6B5423153C6}"/>
              </a:ext>
            </a:extLst>
          </p:cNvPr>
          <p:cNvSpPr>
            <a:spLocks noGrp="1" noChangeArrowheads="1"/>
          </p:cNvSpPr>
          <p:nvPr>
            <p:ph type="title"/>
          </p:nvPr>
        </p:nvSpPr>
        <p:spPr>
          <a:xfrm>
            <a:off x="457200" y="304800"/>
            <a:ext cx="7543800" cy="563562"/>
          </a:xfrm>
        </p:spPr>
        <p:txBody>
          <a:bodyPr/>
          <a:lstStyle/>
          <a:p>
            <a:pPr eaLnBrk="1" hangingPunct="1"/>
            <a:r>
              <a:rPr lang="en-US" altLang="en-US" sz="3500" dirty="0"/>
              <a:t>A</a:t>
            </a:r>
          </a:p>
        </p:txBody>
      </p:sp>
      <p:sp>
        <p:nvSpPr>
          <p:cNvPr id="50" name="TextBox 49">
            <a:extLst>
              <a:ext uri="{FF2B5EF4-FFF2-40B4-BE49-F238E27FC236}">
                <a16:creationId xmlns:a16="http://schemas.microsoft.com/office/drawing/2014/main" id="{CF426230-46C8-405C-9015-99EF57762A2E}"/>
              </a:ext>
            </a:extLst>
          </p:cNvPr>
          <p:cNvSpPr txBox="1"/>
          <p:nvPr/>
        </p:nvSpPr>
        <p:spPr>
          <a:xfrm>
            <a:off x="2259496" y="189094"/>
            <a:ext cx="4607480" cy="400110"/>
          </a:xfrm>
          <a:prstGeom prst="rect">
            <a:avLst/>
          </a:prstGeom>
          <a:solidFill>
            <a:schemeClr val="accent1">
              <a:lumMod val="60000"/>
              <a:lumOff val="40000"/>
            </a:schemeClr>
          </a:solidFill>
        </p:spPr>
        <p:txBody>
          <a:bodyPr wrap="none" rtlCol="0">
            <a:spAutoFit/>
          </a:bodyPr>
          <a:lstStyle/>
          <a:p>
            <a:pPr algn="ctr"/>
            <a:r>
              <a:rPr lang="en-US" sz="2000" b="1" dirty="0"/>
              <a:t>Secondary Angle Closure Glaucoma</a:t>
            </a:r>
          </a:p>
        </p:txBody>
      </p:sp>
      <p:sp>
        <p:nvSpPr>
          <p:cNvPr id="2" name="TextBox 1">
            <a:extLst>
              <a:ext uri="{FF2B5EF4-FFF2-40B4-BE49-F238E27FC236}">
                <a16:creationId xmlns:a16="http://schemas.microsoft.com/office/drawing/2014/main" id="{A7E30BEC-923B-4C9A-A856-BDD0D882F6B8}"/>
              </a:ext>
            </a:extLst>
          </p:cNvPr>
          <p:cNvSpPr txBox="1"/>
          <p:nvPr/>
        </p:nvSpPr>
        <p:spPr>
          <a:xfrm>
            <a:off x="887305" y="2844119"/>
            <a:ext cx="1494320" cy="338554"/>
          </a:xfrm>
          <a:prstGeom prst="rect">
            <a:avLst/>
          </a:prstGeom>
          <a:noFill/>
        </p:spPr>
        <p:txBody>
          <a:bodyPr wrap="none" rtlCol="0">
            <a:spAutoFit/>
          </a:bodyPr>
          <a:lstStyle/>
          <a:p>
            <a:r>
              <a:rPr lang="en-US" sz="1600" dirty="0" err="1">
                <a:solidFill>
                  <a:schemeClr val="bg1">
                    <a:lumMod val="75000"/>
                  </a:schemeClr>
                </a:solidFill>
              </a:rPr>
              <a:t>Phacomorphic</a:t>
            </a:r>
            <a:endParaRPr lang="en-US" sz="1600" dirty="0">
              <a:solidFill>
                <a:schemeClr val="bg1">
                  <a:lumMod val="75000"/>
                </a:schemeClr>
              </a:solidFill>
            </a:endParaRPr>
          </a:p>
        </p:txBody>
      </p:sp>
      <p:sp>
        <p:nvSpPr>
          <p:cNvPr id="51" name="TextBox 50">
            <a:extLst>
              <a:ext uri="{FF2B5EF4-FFF2-40B4-BE49-F238E27FC236}">
                <a16:creationId xmlns:a16="http://schemas.microsoft.com/office/drawing/2014/main" id="{156069D4-340B-4160-A336-EBF73557CEE0}"/>
              </a:ext>
            </a:extLst>
          </p:cNvPr>
          <p:cNvSpPr txBox="1"/>
          <p:nvPr/>
        </p:nvSpPr>
        <p:spPr>
          <a:xfrm>
            <a:off x="884725" y="3175578"/>
            <a:ext cx="1402948" cy="338554"/>
          </a:xfrm>
          <a:prstGeom prst="rect">
            <a:avLst/>
          </a:prstGeom>
          <a:noFill/>
        </p:spPr>
        <p:txBody>
          <a:bodyPr wrap="none" rtlCol="0">
            <a:spAutoFit/>
          </a:bodyPr>
          <a:lstStyle/>
          <a:p>
            <a:r>
              <a:rPr lang="en-US" sz="1600" dirty="0">
                <a:solidFill>
                  <a:schemeClr val="bg1">
                    <a:lumMod val="75000"/>
                  </a:schemeClr>
                </a:solidFill>
              </a:rPr>
              <a:t>Ectopia </a:t>
            </a:r>
            <a:r>
              <a:rPr lang="en-US" sz="1600" dirty="0" err="1">
                <a:solidFill>
                  <a:schemeClr val="bg1">
                    <a:lumMod val="75000"/>
                  </a:schemeClr>
                </a:solidFill>
              </a:rPr>
              <a:t>lentis</a:t>
            </a:r>
            <a:endParaRPr lang="en-US" sz="1600" dirty="0">
              <a:solidFill>
                <a:schemeClr val="bg1">
                  <a:lumMod val="75000"/>
                </a:schemeClr>
              </a:solidFill>
            </a:endParaRPr>
          </a:p>
        </p:txBody>
      </p:sp>
      <p:cxnSp>
        <p:nvCxnSpPr>
          <p:cNvPr id="71" name="Straight Connector 70">
            <a:extLst>
              <a:ext uri="{FF2B5EF4-FFF2-40B4-BE49-F238E27FC236}">
                <a16:creationId xmlns:a16="http://schemas.microsoft.com/office/drawing/2014/main" id="{C104938D-BA8D-4E39-9D5F-9EE2012F2F3C}"/>
              </a:ext>
            </a:extLst>
          </p:cNvPr>
          <p:cNvCxnSpPr>
            <a:cxnSpLocks/>
          </p:cNvCxnSpPr>
          <p:nvPr/>
        </p:nvCxnSpPr>
        <p:spPr>
          <a:xfrm flipH="1">
            <a:off x="762665" y="3023488"/>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2A7E4E40-472F-4E50-8A7A-45C10FDD7171}"/>
              </a:ext>
            </a:extLst>
          </p:cNvPr>
          <p:cNvCxnSpPr>
            <a:cxnSpLocks/>
          </p:cNvCxnSpPr>
          <p:nvPr/>
        </p:nvCxnSpPr>
        <p:spPr>
          <a:xfrm flipH="1">
            <a:off x="762665" y="3347853"/>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C3924889-45B9-4383-9C9E-48F0A9C27AD8}"/>
              </a:ext>
            </a:extLst>
          </p:cNvPr>
          <p:cNvCxnSpPr>
            <a:cxnSpLocks/>
          </p:cNvCxnSpPr>
          <p:nvPr/>
        </p:nvCxnSpPr>
        <p:spPr>
          <a:xfrm flipH="1">
            <a:off x="748719" y="2838976"/>
            <a:ext cx="13947" cy="5088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 name="Straight Arrow Connector 5">
            <a:extLst>
              <a:ext uri="{FF2B5EF4-FFF2-40B4-BE49-F238E27FC236}">
                <a16:creationId xmlns:a16="http://schemas.microsoft.com/office/drawing/2014/main" id="{A3439F0C-5143-461F-8F3C-2E830785DEFC}"/>
              </a:ext>
            </a:extLst>
          </p:cNvPr>
          <p:cNvCxnSpPr>
            <a:stCxn id="50" idx="2"/>
          </p:cNvCxnSpPr>
          <p:nvPr/>
        </p:nvCxnSpPr>
        <p:spPr>
          <a:xfrm flipH="1">
            <a:off x="2971800" y="589204"/>
            <a:ext cx="1591436" cy="706196"/>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0" name="Straight Arrow Connector 9">
            <a:extLst>
              <a:ext uri="{FF2B5EF4-FFF2-40B4-BE49-F238E27FC236}">
                <a16:creationId xmlns:a16="http://schemas.microsoft.com/office/drawing/2014/main" id="{84DC796E-F6ED-4FBB-82D2-A260F480BF8A}"/>
              </a:ext>
            </a:extLst>
          </p:cNvPr>
          <p:cNvCxnSpPr>
            <a:cxnSpLocks/>
          </p:cNvCxnSpPr>
          <p:nvPr/>
        </p:nvCxnSpPr>
        <p:spPr>
          <a:xfrm>
            <a:off x="4572000" y="589204"/>
            <a:ext cx="1600200" cy="706196"/>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6" name="Straight Arrow Connector 25">
            <a:extLst>
              <a:ext uri="{FF2B5EF4-FFF2-40B4-BE49-F238E27FC236}">
                <a16:creationId xmlns:a16="http://schemas.microsoft.com/office/drawing/2014/main" id="{B70E0124-9B84-41A5-8D84-A66B7838A706}"/>
              </a:ext>
            </a:extLst>
          </p:cNvPr>
          <p:cNvCxnSpPr>
            <a:cxnSpLocks/>
          </p:cNvCxnSpPr>
          <p:nvPr/>
        </p:nvCxnSpPr>
        <p:spPr>
          <a:xfrm flipH="1">
            <a:off x="1159539" y="1828800"/>
            <a:ext cx="1290435" cy="478059"/>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28" name="Straight Arrow Connector 27">
            <a:extLst>
              <a:ext uri="{FF2B5EF4-FFF2-40B4-BE49-F238E27FC236}">
                <a16:creationId xmlns:a16="http://schemas.microsoft.com/office/drawing/2014/main" id="{567A4249-5C59-4416-8A8E-1C35913900AB}"/>
              </a:ext>
            </a:extLst>
          </p:cNvPr>
          <p:cNvCxnSpPr>
            <a:cxnSpLocks/>
          </p:cNvCxnSpPr>
          <p:nvPr/>
        </p:nvCxnSpPr>
        <p:spPr>
          <a:xfrm>
            <a:off x="2449973" y="1832208"/>
            <a:ext cx="1268784"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56" name="Text Box 6">
            <a:extLst>
              <a:ext uri="{FF2B5EF4-FFF2-40B4-BE49-F238E27FC236}">
                <a16:creationId xmlns:a16="http://schemas.microsoft.com/office/drawing/2014/main" id="{557983BD-9D64-49B9-A366-A08663B0451F}"/>
              </a:ext>
            </a:extLst>
          </p:cNvPr>
          <p:cNvSpPr txBox="1">
            <a:spLocks noChangeArrowheads="1"/>
          </p:cNvSpPr>
          <p:nvPr/>
        </p:nvSpPr>
        <p:spPr bwMode="auto">
          <a:xfrm>
            <a:off x="5029200" y="2356376"/>
            <a:ext cx="813043"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r" eaLnBrk="1" hangingPunct="1">
              <a:lnSpc>
                <a:spcPct val="80000"/>
              </a:lnSpc>
              <a:spcBef>
                <a:spcPct val="0"/>
              </a:spcBef>
              <a:buClrTx/>
              <a:buSzTx/>
              <a:buFontTx/>
              <a:buNone/>
            </a:pPr>
            <a:r>
              <a:rPr lang="en-US" altLang="en-US" sz="1800" dirty="0">
                <a:solidFill>
                  <a:schemeClr val="bg1">
                    <a:lumMod val="75000"/>
                  </a:schemeClr>
                </a:solidFill>
              </a:rPr>
              <a:t>‘Push’</a:t>
            </a:r>
          </a:p>
        </p:txBody>
      </p:sp>
      <p:sp>
        <p:nvSpPr>
          <p:cNvPr id="57" name="Text Box 14">
            <a:extLst>
              <a:ext uri="{FF2B5EF4-FFF2-40B4-BE49-F238E27FC236}">
                <a16:creationId xmlns:a16="http://schemas.microsoft.com/office/drawing/2014/main" id="{5DAFA1C1-3A29-4C27-A379-663FDD22E326}"/>
              </a:ext>
            </a:extLst>
          </p:cNvPr>
          <p:cNvSpPr txBox="1">
            <a:spLocks noChangeArrowheads="1"/>
          </p:cNvSpPr>
          <p:nvPr/>
        </p:nvSpPr>
        <p:spPr bwMode="auto">
          <a:xfrm>
            <a:off x="7620000" y="2365901"/>
            <a:ext cx="671979"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t>‘Pull’</a:t>
            </a:r>
          </a:p>
        </p:txBody>
      </p:sp>
      <p:cxnSp>
        <p:nvCxnSpPr>
          <p:cNvPr id="58" name="Straight Arrow Connector 57">
            <a:extLst>
              <a:ext uri="{FF2B5EF4-FFF2-40B4-BE49-F238E27FC236}">
                <a16:creationId xmlns:a16="http://schemas.microsoft.com/office/drawing/2014/main" id="{E874FEE9-46BD-46A3-90A3-DE7CC220FBFF}"/>
              </a:ext>
            </a:extLst>
          </p:cNvPr>
          <p:cNvCxnSpPr>
            <a:cxnSpLocks/>
          </p:cNvCxnSpPr>
          <p:nvPr/>
        </p:nvCxnSpPr>
        <p:spPr>
          <a:xfrm flipH="1">
            <a:off x="5867400" y="1828800"/>
            <a:ext cx="849775"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59" name="Straight Arrow Connector 58">
            <a:extLst>
              <a:ext uri="{FF2B5EF4-FFF2-40B4-BE49-F238E27FC236}">
                <a16:creationId xmlns:a16="http://schemas.microsoft.com/office/drawing/2014/main" id="{C370A4A1-FE96-4E70-B89E-839542A5E241}"/>
              </a:ext>
            </a:extLst>
          </p:cNvPr>
          <p:cNvCxnSpPr>
            <a:cxnSpLocks/>
          </p:cNvCxnSpPr>
          <p:nvPr/>
        </p:nvCxnSpPr>
        <p:spPr>
          <a:xfrm>
            <a:off x="6717173" y="1832208"/>
            <a:ext cx="902827" cy="474047"/>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62" name="Text Box 16">
            <a:extLst>
              <a:ext uri="{FF2B5EF4-FFF2-40B4-BE49-F238E27FC236}">
                <a16:creationId xmlns:a16="http://schemas.microsoft.com/office/drawing/2014/main" id="{33538067-0726-41B0-93FF-357EF00CA62D}"/>
              </a:ext>
            </a:extLst>
          </p:cNvPr>
          <p:cNvSpPr txBox="1">
            <a:spLocks noChangeArrowheads="1"/>
          </p:cNvSpPr>
          <p:nvPr/>
        </p:nvSpPr>
        <p:spPr bwMode="auto">
          <a:xfrm>
            <a:off x="8065437" y="2684785"/>
            <a:ext cx="628698"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b="1" dirty="0"/>
              <a:t>NVG</a:t>
            </a:r>
          </a:p>
        </p:txBody>
      </p:sp>
      <p:sp>
        <p:nvSpPr>
          <p:cNvPr id="70" name="Text Box 21">
            <a:extLst>
              <a:ext uri="{FF2B5EF4-FFF2-40B4-BE49-F238E27FC236}">
                <a16:creationId xmlns:a16="http://schemas.microsoft.com/office/drawing/2014/main" id="{86C32650-BE1F-4CC3-8DB5-0C136D877E6F}"/>
              </a:ext>
            </a:extLst>
          </p:cNvPr>
          <p:cNvSpPr txBox="1">
            <a:spLocks noChangeArrowheads="1"/>
          </p:cNvSpPr>
          <p:nvPr/>
        </p:nvSpPr>
        <p:spPr bwMode="auto">
          <a:xfrm>
            <a:off x="8070534" y="3048000"/>
            <a:ext cx="526106"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a:solidFill>
                  <a:schemeClr val="bg1">
                    <a:lumMod val="75000"/>
                  </a:schemeClr>
                </a:solidFill>
              </a:rPr>
              <a:t>ICE</a:t>
            </a:r>
          </a:p>
        </p:txBody>
      </p:sp>
      <p:sp>
        <p:nvSpPr>
          <p:cNvPr id="75" name="Text Box 45">
            <a:extLst>
              <a:ext uri="{FF2B5EF4-FFF2-40B4-BE49-F238E27FC236}">
                <a16:creationId xmlns:a16="http://schemas.microsoft.com/office/drawing/2014/main" id="{2B6EDA2D-8F55-4DFD-A225-8C03CE6FC7F3}"/>
              </a:ext>
            </a:extLst>
          </p:cNvPr>
          <p:cNvSpPr txBox="1">
            <a:spLocks noChangeArrowheads="1"/>
          </p:cNvSpPr>
          <p:nvPr/>
        </p:nvSpPr>
        <p:spPr bwMode="auto">
          <a:xfrm>
            <a:off x="8073162" y="3810000"/>
            <a:ext cx="1070837" cy="74635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ts val="1700"/>
              </a:lnSpc>
              <a:spcBef>
                <a:spcPct val="0"/>
              </a:spcBef>
              <a:buClrTx/>
              <a:buSzTx/>
              <a:buFontTx/>
              <a:buNone/>
            </a:pPr>
            <a:r>
              <a:rPr lang="en-US" altLang="en-US" sz="1600" dirty="0">
                <a:solidFill>
                  <a:schemeClr val="bg1">
                    <a:lumMod val="75000"/>
                  </a:schemeClr>
                </a:solidFill>
              </a:rPr>
              <a:t>Epithelial/ fibrous ingrowth</a:t>
            </a:r>
          </a:p>
        </p:txBody>
      </p:sp>
      <p:cxnSp>
        <p:nvCxnSpPr>
          <p:cNvPr id="77" name="Straight Connector 76">
            <a:extLst>
              <a:ext uri="{FF2B5EF4-FFF2-40B4-BE49-F238E27FC236}">
                <a16:creationId xmlns:a16="http://schemas.microsoft.com/office/drawing/2014/main" id="{FC090BD7-F2E1-4464-B57B-9CBE5874C89B}"/>
              </a:ext>
            </a:extLst>
          </p:cNvPr>
          <p:cNvCxnSpPr>
            <a:cxnSpLocks/>
          </p:cNvCxnSpPr>
          <p:nvPr/>
        </p:nvCxnSpPr>
        <p:spPr>
          <a:xfrm>
            <a:off x="7873969" y="2674448"/>
            <a:ext cx="7724" cy="128795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8" name="Straight Connector 77">
            <a:extLst>
              <a:ext uri="{FF2B5EF4-FFF2-40B4-BE49-F238E27FC236}">
                <a16:creationId xmlns:a16="http://schemas.microsoft.com/office/drawing/2014/main" id="{B1922ED5-C3D8-43D8-A00D-1D6BC9201DBA}"/>
              </a:ext>
            </a:extLst>
          </p:cNvPr>
          <p:cNvCxnSpPr/>
          <p:nvPr/>
        </p:nvCxnSpPr>
        <p:spPr>
          <a:xfrm flipH="1">
            <a:off x="7873968" y="2840262"/>
            <a:ext cx="24447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9" name="Straight Connector 78">
            <a:extLst>
              <a:ext uri="{FF2B5EF4-FFF2-40B4-BE49-F238E27FC236}">
                <a16:creationId xmlns:a16="http://schemas.microsoft.com/office/drawing/2014/main" id="{77019ED2-6D69-4A60-9D19-D4DB786EA3A0}"/>
              </a:ext>
            </a:extLst>
          </p:cNvPr>
          <p:cNvCxnSpPr/>
          <p:nvPr/>
        </p:nvCxnSpPr>
        <p:spPr>
          <a:xfrm flipH="1">
            <a:off x="7873968" y="3213518"/>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1" name="Straight Connector 80">
            <a:extLst>
              <a:ext uri="{FF2B5EF4-FFF2-40B4-BE49-F238E27FC236}">
                <a16:creationId xmlns:a16="http://schemas.microsoft.com/office/drawing/2014/main" id="{9796A12F-4125-4C05-8EE8-A388740C580D}"/>
              </a:ext>
            </a:extLst>
          </p:cNvPr>
          <p:cNvCxnSpPr/>
          <p:nvPr/>
        </p:nvCxnSpPr>
        <p:spPr>
          <a:xfrm flipH="1">
            <a:off x="7877837" y="3581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3" name="Straight Connector 82">
            <a:extLst>
              <a:ext uri="{FF2B5EF4-FFF2-40B4-BE49-F238E27FC236}">
                <a16:creationId xmlns:a16="http://schemas.microsoft.com/office/drawing/2014/main" id="{7FDC5F4B-9BF0-42AD-B8BB-2F2399BCF1E2}"/>
              </a:ext>
            </a:extLst>
          </p:cNvPr>
          <p:cNvCxnSpPr/>
          <p:nvPr/>
        </p:nvCxnSpPr>
        <p:spPr>
          <a:xfrm flipH="1">
            <a:off x="7881693" y="3962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93" name="Text Box 42">
            <a:extLst>
              <a:ext uri="{FF2B5EF4-FFF2-40B4-BE49-F238E27FC236}">
                <a16:creationId xmlns:a16="http://schemas.microsoft.com/office/drawing/2014/main" id="{53BAB77F-E061-4834-9068-34BDF78AD071}"/>
              </a:ext>
            </a:extLst>
          </p:cNvPr>
          <p:cNvSpPr txBox="1">
            <a:spLocks noChangeArrowheads="1"/>
          </p:cNvSpPr>
          <p:nvPr/>
        </p:nvSpPr>
        <p:spPr bwMode="auto">
          <a:xfrm>
            <a:off x="8111387" y="3429000"/>
            <a:ext cx="856196"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Flat AC</a:t>
            </a:r>
          </a:p>
        </p:txBody>
      </p:sp>
      <p:sp>
        <p:nvSpPr>
          <p:cNvPr id="100" name="Text Box 23">
            <a:extLst>
              <a:ext uri="{FF2B5EF4-FFF2-40B4-BE49-F238E27FC236}">
                <a16:creationId xmlns:a16="http://schemas.microsoft.com/office/drawing/2014/main" id="{D8F2FCFF-2984-4836-B000-9C5601A8EAAA}"/>
              </a:ext>
            </a:extLst>
          </p:cNvPr>
          <p:cNvSpPr txBox="1">
            <a:spLocks noChangeArrowheads="1"/>
          </p:cNvSpPr>
          <p:nvPr/>
        </p:nvSpPr>
        <p:spPr bwMode="auto">
          <a:xfrm>
            <a:off x="5530369" y="2667000"/>
            <a:ext cx="2143536"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Aqueous misdirection</a:t>
            </a:r>
          </a:p>
        </p:txBody>
      </p:sp>
      <p:cxnSp>
        <p:nvCxnSpPr>
          <p:cNvPr id="104" name="Straight Connector 103">
            <a:extLst>
              <a:ext uri="{FF2B5EF4-FFF2-40B4-BE49-F238E27FC236}">
                <a16:creationId xmlns:a16="http://schemas.microsoft.com/office/drawing/2014/main" id="{49D87D4A-E317-4446-9B95-5184CB3968F3}"/>
              </a:ext>
            </a:extLst>
          </p:cNvPr>
          <p:cNvCxnSpPr>
            <a:cxnSpLocks/>
          </p:cNvCxnSpPr>
          <p:nvPr/>
        </p:nvCxnSpPr>
        <p:spPr>
          <a:xfrm flipH="1">
            <a:off x="5316229" y="2667000"/>
            <a:ext cx="7397" cy="25314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5" name="Straight Connector 104">
            <a:extLst>
              <a:ext uri="{FF2B5EF4-FFF2-40B4-BE49-F238E27FC236}">
                <a16:creationId xmlns:a16="http://schemas.microsoft.com/office/drawing/2014/main" id="{F40B6D71-75A8-4A88-864D-00D14C2F710D}"/>
              </a:ext>
            </a:extLst>
          </p:cNvPr>
          <p:cNvCxnSpPr/>
          <p:nvPr/>
        </p:nvCxnSpPr>
        <p:spPr>
          <a:xfrm flipH="1">
            <a:off x="5323624" y="2832814"/>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6" name="Straight Connector 105">
            <a:extLst>
              <a:ext uri="{FF2B5EF4-FFF2-40B4-BE49-F238E27FC236}">
                <a16:creationId xmlns:a16="http://schemas.microsoft.com/office/drawing/2014/main" id="{010BF7B2-AA07-4DCF-822D-E2DB5CC0BF59}"/>
              </a:ext>
            </a:extLst>
          </p:cNvPr>
          <p:cNvCxnSpPr/>
          <p:nvPr/>
        </p:nvCxnSpPr>
        <p:spPr>
          <a:xfrm flipH="1">
            <a:off x="5323624" y="3360065"/>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a:extLst>
              <a:ext uri="{FF2B5EF4-FFF2-40B4-BE49-F238E27FC236}">
                <a16:creationId xmlns:a16="http://schemas.microsoft.com/office/drawing/2014/main" id="{BAC8035C-3999-4C31-93CD-6C0D2ADEB73B}"/>
              </a:ext>
            </a:extLst>
          </p:cNvPr>
          <p:cNvCxnSpPr/>
          <p:nvPr/>
        </p:nvCxnSpPr>
        <p:spPr>
          <a:xfrm flipH="1">
            <a:off x="5323536" y="3786938"/>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8" name="Straight Connector 107">
            <a:extLst>
              <a:ext uri="{FF2B5EF4-FFF2-40B4-BE49-F238E27FC236}">
                <a16:creationId xmlns:a16="http://schemas.microsoft.com/office/drawing/2014/main" id="{DB64CAEE-69B4-426A-8A5B-D1269DBF0F66}"/>
              </a:ext>
            </a:extLst>
          </p:cNvPr>
          <p:cNvCxnSpPr/>
          <p:nvPr/>
        </p:nvCxnSpPr>
        <p:spPr>
          <a:xfrm flipH="1">
            <a:off x="5327493" y="4249152"/>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12" name="Straight Connector 111">
            <a:extLst>
              <a:ext uri="{FF2B5EF4-FFF2-40B4-BE49-F238E27FC236}">
                <a16:creationId xmlns:a16="http://schemas.microsoft.com/office/drawing/2014/main" id="{99A16C30-4BE4-48E5-8B65-0C5F3039B8DC}"/>
              </a:ext>
            </a:extLst>
          </p:cNvPr>
          <p:cNvCxnSpPr/>
          <p:nvPr/>
        </p:nvCxnSpPr>
        <p:spPr>
          <a:xfrm flipH="1">
            <a:off x="5333455" y="51816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13" name="Text Box 42">
            <a:extLst>
              <a:ext uri="{FF2B5EF4-FFF2-40B4-BE49-F238E27FC236}">
                <a16:creationId xmlns:a16="http://schemas.microsoft.com/office/drawing/2014/main" id="{056DFFD9-3CA2-42E7-90FE-4F14522E3504}"/>
              </a:ext>
            </a:extLst>
          </p:cNvPr>
          <p:cNvSpPr txBox="1">
            <a:spLocks noChangeArrowheads="1"/>
          </p:cNvSpPr>
          <p:nvPr/>
        </p:nvSpPr>
        <p:spPr bwMode="auto">
          <a:xfrm>
            <a:off x="5533954" y="3623846"/>
            <a:ext cx="1563248"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Retinal surgery</a:t>
            </a:r>
          </a:p>
        </p:txBody>
      </p:sp>
      <p:sp>
        <p:nvSpPr>
          <p:cNvPr id="118" name="Text Box 47">
            <a:extLst>
              <a:ext uri="{FF2B5EF4-FFF2-40B4-BE49-F238E27FC236}">
                <a16:creationId xmlns:a16="http://schemas.microsoft.com/office/drawing/2014/main" id="{3F59D898-ECAD-49F0-9425-2A1BC8DDA7B5}"/>
              </a:ext>
            </a:extLst>
          </p:cNvPr>
          <p:cNvSpPr txBox="1">
            <a:spLocks noChangeArrowheads="1"/>
          </p:cNvSpPr>
          <p:nvPr/>
        </p:nvSpPr>
        <p:spPr bwMode="auto">
          <a:xfrm>
            <a:off x="5523688" y="4538246"/>
            <a:ext cx="1414170"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Drug-induced</a:t>
            </a:r>
          </a:p>
        </p:txBody>
      </p:sp>
      <p:sp>
        <p:nvSpPr>
          <p:cNvPr id="16" name="TextBox 15">
            <a:extLst>
              <a:ext uri="{FF2B5EF4-FFF2-40B4-BE49-F238E27FC236}">
                <a16:creationId xmlns:a16="http://schemas.microsoft.com/office/drawing/2014/main" id="{984E008D-FBBA-42B4-940E-EA26772E0161}"/>
              </a:ext>
            </a:extLst>
          </p:cNvPr>
          <p:cNvSpPr txBox="1"/>
          <p:nvPr/>
        </p:nvSpPr>
        <p:spPr>
          <a:xfrm>
            <a:off x="6230528" y="5257800"/>
            <a:ext cx="1326004" cy="369332"/>
          </a:xfrm>
          <a:prstGeom prst="rect">
            <a:avLst/>
          </a:prstGeom>
          <a:noFill/>
        </p:spPr>
        <p:txBody>
          <a:bodyPr wrap="none" rtlCol="0">
            <a:spAutoFit/>
          </a:bodyPr>
          <a:lstStyle/>
          <a:p>
            <a:pPr algn="ctr"/>
            <a:r>
              <a:rPr lang="en-US" dirty="0">
                <a:solidFill>
                  <a:schemeClr val="bg1">
                    <a:lumMod val="75000"/>
                  </a:schemeClr>
                </a:solidFill>
              </a:rPr>
              <a:t>Both/Either</a:t>
            </a:r>
          </a:p>
        </p:txBody>
      </p:sp>
      <p:cxnSp>
        <p:nvCxnSpPr>
          <p:cNvPr id="125" name="Straight Connector 124">
            <a:extLst>
              <a:ext uri="{FF2B5EF4-FFF2-40B4-BE49-F238E27FC236}">
                <a16:creationId xmlns:a16="http://schemas.microsoft.com/office/drawing/2014/main" id="{01138141-D318-4ED7-A7FE-D8F2155CE890}"/>
              </a:ext>
            </a:extLst>
          </p:cNvPr>
          <p:cNvCxnSpPr/>
          <p:nvPr/>
        </p:nvCxnSpPr>
        <p:spPr>
          <a:xfrm flipH="1">
            <a:off x="5334000" y="4724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52" name="Text Box 47">
            <a:extLst>
              <a:ext uri="{FF2B5EF4-FFF2-40B4-BE49-F238E27FC236}">
                <a16:creationId xmlns:a16="http://schemas.microsoft.com/office/drawing/2014/main" id="{E3578916-9804-473C-8F06-D4FA0BCEDFD0}"/>
              </a:ext>
            </a:extLst>
          </p:cNvPr>
          <p:cNvSpPr txBox="1">
            <a:spLocks noChangeArrowheads="1"/>
          </p:cNvSpPr>
          <p:nvPr/>
        </p:nvSpPr>
        <p:spPr bwMode="auto">
          <a:xfrm>
            <a:off x="5543446" y="4055146"/>
            <a:ext cx="1619354"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err="1">
                <a:solidFill>
                  <a:schemeClr val="bg1">
                    <a:lumMod val="75000"/>
                  </a:schemeClr>
                </a:solidFill>
              </a:rPr>
              <a:t>Nanophthalmos</a:t>
            </a:r>
            <a:endParaRPr lang="en-US" altLang="en-US" sz="1600" dirty="0">
              <a:solidFill>
                <a:schemeClr val="bg1">
                  <a:lumMod val="75000"/>
                </a:schemeClr>
              </a:solidFill>
            </a:endParaRPr>
          </a:p>
        </p:txBody>
      </p:sp>
      <p:sp>
        <p:nvSpPr>
          <p:cNvPr id="53" name="Text Box 45">
            <a:extLst>
              <a:ext uri="{FF2B5EF4-FFF2-40B4-BE49-F238E27FC236}">
                <a16:creationId xmlns:a16="http://schemas.microsoft.com/office/drawing/2014/main" id="{57D1A14F-68FE-47D2-983C-1A879D66A9DC}"/>
              </a:ext>
            </a:extLst>
          </p:cNvPr>
          <p:cNvSpPr txBox="1">
            <a:spLocks noChangeArrowheads="1"/>
          </p:cNvSpPr>
          <p:nvPr/>
        </p:nvSpPr>
        <p:spPr bwMode="auto">
          <a:xfrm>
            <a:off x="5523688" y="5013493"/>
            <a:ext cx="582211"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PFV</a:t>
            </a:r>
          </a:p>
        </p:txBody>
      </p:sp>
      <p:sp>
        <p:nvSpPr>
          <p:cNvPr id="54" name="Text Box 42">
            <a:extLst>
              <a:ext uri="{FF2B5EF4-FFF2-40B4-BE49-F238E27FC236}">
                <a16:creationId xmlns:a16="http://schemas.microsoft.com/office/drawing/2014/main" id="{E1E37D2C-2C52-446B-843B-01E64990D3EC}"/>
              </a:ext>
            </a:extLst>
          </p:cNvPr>
          <p:cNvSpPr txBox="1">
            <a:spLocks noChangeArrowheads="1"/>
          </p:cNvSpPr>
          <p:nvPr/>
        </p:nvSpPr>
        <p:spPr bwMode="auto">
          <a:xfrm>
            <a:off x="5551406" y="3192546"/>
            <a:ext cx="2276072"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ERD/choroidal effusion</a:t>
            </a:r>
          </a:p>
        </p:txBody>
      </p:sp>
      <p:sp>
        <p:nvSpPr>
          <p:cNvPr id="3" name="Oval 2">
            <a:extLst>
              <a:ext uri="{FF2B5EF4-FFF2-40B4-BE49-F238E27FC236}">
                <a16:creationId xmlns:a16="http://schemas.microsoft.com/office/drawing/2014/main" id="{7D027388-F860-4250-9D31-41DB5EB864E5}"/>
              </a:ext>
            </a:extLst>
          </p:cNvPr>
          <p:cNvSpPr/>
          <p:nvPr/>
        </p:nvSpPr>
        <p:spPr>
          <a:xfrm>
            <a:off x="8034589" y="2679833"/>
            <a:ext cx="671979" cy="338554"/>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TextBox 45">
            <a:extLst>
              <a:ext uri="{FF2B5EF4-FFF2-40B4-BE49-F238E27FC236}">
                <a16:creationId xmlns:a16="http://schemas.microsoft.com/office/drawing/2014/main" id="{404AE9CF-785E-4964-AF50-F6F095A7E65B}"/>
              </a:ext>
            </a:extLst>
          </p:cNvPr>
          <p:cNvSpPr txBox="1"/>
          <p:nvPr/>
        </p:nvSpPr>
        <p:spPr>
          <a:xfrm>
            <a:off x="609600" y="1554063"/>
            <a:ext cx="7034674" cy="4770537"/>
          </a:xfrm>
          <a:prstGeom prst="rect">
            <a:avLst/>
          </a:prstGeom>
          <a:solidFill>
            <a:schemeClr val="accent1">
              <a:lumMod val="40000"/>
              <a:lumOff val="60000"/>
            </a:schemeClr>
          </a:solidFill>
        </p:spPr>
        <p:txBody>
          <a:bodyPr wrap="square" rtlCol="0">
            <a:spAutoFit/>
          </a:bodyPr>
          <a:lstStyle/>
          <a:p>
            <a:r>
              <a:rPr lang="en-US" sz="1600" i="1" dirty="0">
                <a:solidFill>
                  <a:schemeClr val="bg1">
                    <a:lumMod val="75000"/>
                  </a:schemeClr>
                </a:solidFill>
              </a:rPr>
              <a:t>Neovascularization of what structure causes neovascular glaucoma (NVG)?</a:t>
            </a:r>
          </a:p>
          <a:p>
            <a:r>
              <a:rPr lang="en-US" sz="1600" dirty="0">
                <a:solidFill>
                  <a:schemeClr val="bg1">
                    <a:lumMod val="75000"/>
                  </a:schemeClr>
                </a:solidFill>
              </a:rPr>
              <a:t>Neovascularization of the angle (NVA) </a:t>
            </a:r>
          </a:p>
          <a:p>
            <a:endParaRPr lang="en-US" sz="1600" dirty="0">
              <a:solidFill>
                <a:schemeClr val="bg1">
                  <a:lumMod val="75000"/>
                </a:schemeClr>
              </a:solidFill>
            </a:endParaRPr>
          </a:p>
          <a:p>
            <a:r>
              <a:rPr lang="en-US" sz="1600" i="1" dirty="0">
                <a:solidFill>
                  <a:schemeClr val="bg1">
                    <a:lumMod val="75000"/>
                  </a:schemeClr>
                </a:solidFill>
              </a:rPr>
              <a:t>How does NVA lead to angle-closure glaucoma?</a:t>
            </a:r>
          </a:p>
          <a:p>
            <a:r>
              <a:rPr lang="en-US" sz="1600" dirty="0">
                <a:solidFill>
                  <a:schemeClr val="bg1">
                    <a:lumMod val="75000"/>
                  </a:schemeClr>
                </a:solidFill>
              </a:rPr>
              <a:t>The NVA vessels don’t ride solo; rather, they are accompanied by contractile elements (</a:t>
            </a:r>
            <a:r>
              <a:rPr lang="en-US" sz="1600" dirty="0" err="1">
                <a:solidFill>
                  <a:schemeClr val="bg1">
                    <a:lumMod val="75000"/>
                  </a:schemeClr>
                </a:solidFill>
              </a:rPr>
              <a:t>eg</a:t>
            </a:r>
            <a:r>
              <a:rPr lang="en-US" sz="1600" dirty="0">
                <a:solidFill>
                  <a:schemeClr val="bg1">
                    <a:lumMod val="75000"/>
                  </a:schemeClr>
                </a:solidFill>
              </a:rPr>
              <a:t>, fibroblasts). Along with the neo vessels, these elements will establish a network that crosses from the peripheral iris to the peripheral cornea. Once established, contractile elements </a:t>
            </a:r>
            <a:r>
              <a:rPr lang="en-US" sz="1600" dirty="0" err="1">
                <a:solidFill>
                  <a:schemeClr val="bg1">
                    <a:lumMod val="75000"/>
                  </a:schemeClr>
                </a:solidFill>
              </a:rPr>
              <a:t>gonna</a:t>
            </a:r>
            <a:r>
              <a:rPr lang="en-US" sz="1600" dirty="0">
                <a:solidFill>
                  <a:schemeClr val="bg1">
                    <a:lumMod val="75000"/>
                  </a:schemeClr>
                </a:solidFill>
              </a:rPr>
              <a:t> contract, and when they do, they pull the iris up against the angle, rendering it closed. </a:t>
            </a:r>
          </a:p>
          <a:p>
            <a:r>
              <a:rPr lang="en-US" sz="1600" i="1" dirty="0">
                <a:solidFill>
                  <a:schemeClr val="bg1">
                    <a:lumMod val="75000"/>
                  </a:schemeClr>
                </a:solidFill>
              </a:rPr>
              <a:t> </a:t>
            </a:r>
          </a:p>
          <a:p>
            <a:r>
              <a:rPr lang="en-US" sz="1600" i="1" dirty="0">
                <a:solidFill>
                  <a:schemeClr val="bg1">
                    <a:lumMod val="75000"/>
                  </a:schemeClr>
                </a:solidFill>
              </a:rPr>
              <a:t>What two-word phrase (</a:t>
            </a:r>
            <a:r>
              <a:rPr lang="en-US" sz="1600" b="1" dirty="0">
                <a:solidFill>
                  <a:schemeClr val="bg1">
                    <a:lumMod val="75000"/>
                  </a:schemeClr>
                </a:solidFill>
              </a:rPr>
              <a:t>not</a:t>
            </a:r>
            <a:r>
              <a:rPr lang="en-US" sz="1600" i="1" dirty="0">
                <a:solidFill>
                  <a:schemeClr val="bg1">
                    <a:lumMod val="75000"/>
                  </a:schemeClr>
                </a:solidFill>
              </a:rPr>
              <a:t> ‘diabetic retinopathy’--think more generally) describes the fundamental cause of most cases of NVG?</a:t>
            </a:r>
          </a:p>
          <a:p>
            <a:r>
              <a:rPr lang="en-US" sz="1600" b="1" dirty="0">
                <a:solidFill>
                  <a:srgbClr val="0000FF"/>
                </a:solidFill>
              </a:rPr>
              <a:t>‘Retinal ischemia’</a:t>
            </a:r>
            <a:endParaRPr lang="en-US" sz="1600" b="1" dirty="0">
              <a:solidFill>
                <a:schemeClr val="accent1">
                  <a:lumMod val="40000"/>
                  <a:lumOff val="60000"/>
                </a:schemeClr>
              </a:solidFill>
            </a:endParaRPr>
          </a:p>
          <a:p>
            <a:endParaRPr lang="en-US" sz="1600" dirty="0">
              <a:solidFill>
                <a:schemeClr val="accent1">
                  <a:lumMod val="40000"/>
                  <a:lumOff val="60000"/>
                </a:schemeClr>
              </a:solidFill>
            </a:endParaRPr>
          </a:p>
          <a:p>
            <a:r>
              <a:rPr lang="en-US" sz="1600" i="1" dirty="0">
                <a:solidFill>
                  <a:schemeClr val="accent1">
                    <a:lumMod val="40000"/>
                    <a:lumOff val="60000"/>
                  </a:schemeClr>
                </a:solidFill>
              </a:rPr>
              <a:t>How does retinal ischemia lead to NVI and NVA? </a:t>
            </a:r>
          </a:p>
          <a:p>
            <a:r>
              <a:rPr lang="en-US" sz="1600" dirty="0">
                <a:solidFill>
                  <a:schemeClr val="accent1">
                    <a:lumMod val="40000"/>
                    <a:lumOff val="60000"/>
                  </a:schemeClr>
                </a:solidFill>
              </a:rPr>
              <a:t>In a desperate attempt to acquire the oxygen they’re lacking, the ischemic retinal cells release the signaling molecule  </a:t>
            </a:r>
            <a:r>
              <a:rPr lang="en-US" sz="1600" b="1" dirty="0">
                <a:solidFill>
                  <a:schemeClr val="accent1">
                    <a:lumMod val="40000"/>
                    <a:lumOff val="60000"/>
                  </a:schemeClr>
                </a:solidFill>
              </a:rPr>
              <a:t>VEGF</a:t>
            </a:r>
            <a:r>
              <a:rPr lang="en-US" sz="1600" dirty="0">
                <a:solidFill>
                  <a:schemeClr val="accent1">
                    <a:lumMod val="40000"/>
                    <a:lumOff val="60000"/>
                  </a:schemeClr>
                </a:solidFill>
              </a:rPr>
              <a:t> , a potent inducer of new blood vessel formation. This VEGF diffuses from the vitreous cavity into the anterior segment, where it induces the NVI/NVA process.</a:t>
            </a:r>
          </a:p>
        </p:txBody>
      </p:sp>
      <p:sp>
        <p:nvSpPr>
          <p:cNvPr id="47" name="Oval 46">
            <a:extLst>
              <a:ext uri="{FF2B5EF4-FFF2-40B4-BE49-F238E27FC236}">
                <a16:creationId xmlns:a16="http://schemas.microsoft.com/office/drawing/2014/main" id="{A5248507-3F31-4BDC-A9CE-59D8E5A5DD74}"/>
              </a:ext>
            </a:extLst>
          </p:cNvPr>
          <p:cNvSpPr/>
          <p:nvPr/>
        </p:nvSpPr>
        <p:spPr>
          <a:xfrm>
            <a:off x="580515" y="4431474"/>
            <a:ext cx="2010285" cy="430887"/>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TextBox 47">
            <a:extLst>
              <a:ext uri="{FF2B5EF4-FFF2-40B4-BE49-F238E27FC236}">
                <a16:creationId xmlns:a16="http://schemas.microsoft.com/office/drawing/2014/main" id="{88F4DBB8-E836-4EB8-A67C-7D52B9DB2F1E}"/>
              </a:ext>
            </a:extLst>
          </p:cNvPr>
          <p:cNvSpPr txBox="1"/>
          <p:nvPr/>
        </p:nvSpPr>
        <p:spPr>
          <a:xfrm>
            <a:off x="2667000" y="4160638"/>
            <a:ext cx="4809320" cy="1384995"/>
          </a:xfrm>
          <a:prstGeom prst="rect">
            <a:avLst/>
          </a:prstGeom>
          <a:solidFill>
            <a:srgbClr val="FFCCFF"/>
          </a:solidFill>
        </p:spPr>
        <p:txBody>
          <a:bodyPr wrap="square" rtlCol="0">
            <a:spAutoFit/>
          </a:bodyPr>
          <a:lstStyle/>
          <a:p>
            <a:r>
              <a:rPr lang="en-US" sz="1400" i="1" dirty="0">
                <a:solidFill>
                  <a:schemeClr val="bg1">
                    <a:lumMod val="65000"/>
                  </a:schemeClr>
                </a:solidFill>
              </a:rPr>
              <a:t>What are the three most common causes of ischemia that result in the development of NVG?</a:t>
            </a:r>
          </a:p>
          <a:p>
            <a:r>
              <a:rPr lang="en-US" sz="1400" dirty="0">
                <a:solidFill>
                  <a:schemeClr val="bg1">
                    <a:lumMod val="65000"/>
                  </a:schemeClr>
                </a:solidFill>
              </a:rPr>
              <a:t>--Diabetic retinopathy</a:t>
            </a:r>
          </a:p>
          <a:p>
            <a:r>
              <a:rPr lang="en-US" sz="1400" dirty="0">
                <a:solidFill>
                  <a:schemeClr val="bg1">
                    <a:lumMod val="65000"/>
                  </a:schemeClr>
                </a:solidFill>
              </a:rPr>
              <a:t>--</a:t>
            </a:r>
            <a:r>
              <a:rPr lang="en-US" sz="1400" b="1" dirty="0">
                <a:solidFill>
                  <a:srgbClr val="0000FF"/>
                </a:solidFill>
              </a:rPr>
              <a:t>CRVO</a:t>
            </a:r>
            <a:endParaRPr lang="en-US" sz="1400" b="1" dirty="0">
              <a:solidFill>
                <a:schemeClr val="bg1">
                  <a:lumMod val="65000"/>
                </a:schemeClr>
              </a:solidFill>
            </a:endParaRPr>
          </a:p>
          <a:p>
            <a:r>
              <a:rPr lang="en-US" sz="1400" dirty="0">
                <a:solidFill>
                  <a:schemeClr val="bg1">
                    <a:lumMod val="65000"/>
                  </a:schemeClr>
                </a:solidFill>
              </a:rPr>
              <a:t>--Ocular ischemic syndrome (OIS; note that OIS involves ischemia of non-retinal ocular structures </a:t>
            </a:r>
            <a:r>
              <a:rPr lang="en-US" sz="1400" dirty="0">
                <a:solidFill>
                  <a:srgbClr val="0000FF"/>
                </a:solidFill>
              </a:rPr>
              <a:t>as well)</a:t>
            </a:r>
          </a:p>
        </p:txBody>
      </p:sp>
      <p:sp>
        <p:nvSpPr>
          <p:cNvPr id="55" name="Oval 54">
            <a:extLst>
              <a:ext uri="{FF2B5EF4-FFF2-40B4-BE49-F238E27FC236}">
                <a16:creationId xmlns:a16="http://schemas.microsoft.com/office/drawing/2014/main" id="{EC450762-4342-4F14-8265-264AA8209EBB}"/>
              </a:ext>
            </a:extLst>
          </p:cNvPr>
          <p:cNvSpPr/>
          <p:nvPr/>
        </p:nvSpPr>
        <p:spPr>
          <a:xfrm>
            <a:off x="2790862" y="4716179"/>
            <a:ext cx="644873" cy="435756"/>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TextBox 59">
            <a:extLst>
              <a:ext uri="{FF2B5EF4-FFF2-40B4-BE49-F238E27FC236}">
                <a16:creationId xmlns:a16="http://schemas.microsoft.com/office/drawing/2014/main" id="{217AC533-7532-4F41-8B6C-E7BE89D74B9C}"/>
              </a:ext>
            </a:extLst>
          </p:cNvPr>
          <p:cNvSpPr txBox="1"/>
          <p:nvPr/>
        </p:nvSpPr>
        <p:spPr>
          <a:xfrm>
            <a:off x="3484862" y="4412737"/>
            <a:ext cx="5537200" cy="1892826"/>
          </a:xfrm>
          <a:prstGeom prst="rect">
            <a:avLst/>
          </a:prstGeom>
          <a:solidFill>
            <a:schemeClr val="accent6">
              <a:lumMod val="40000"/>
              <a:lumOff val="60000"/>
            </a:schemeClr>
          </a:solidFill>
        </p:spPr>
        <p:txBody>
          <a:bodyPr wrap="square" rtlCol="0">
            <a:spAutoFit/>
          </a:bodyPr>
          <a:lstStyle/>
          <a:p>
            <a:r>
              <a:rPr lang="en-US" sz="1300" i="1" dirty="0">
                <a:solidFill>
                  <a:srgbClr val="0000FF"/>
                </a:solidFill>
              </a:rPr>
              <a:t>CRVOs are classified into one of two categories. What are these?</a:t>
            </a:r>
          </a:p>
          <a:p>
            <a:r>
              <a:rPr lang="en-US" sz="1300" b="1" dirty="0">
                <a:solidFill>
                  <a:srgbClr val="0000FF"/>
                </a:solidFill>
              </a:rPr>
              <a:t>Ischemic</a:t>
            </a:r>
            <a:r>
              <a:rPr lang="en-US" sz="1300" dirty="0">
                <a:solidFill>
                  <a:srgbClr val="0000FF"/>
                </a:solidFill>
              </a:rPr>
              <a:t> and </a:t>
            </a:r>
            <a:r>
              <a:rPr lang="en-US" sz="1300" b="1" dirty="0" err="1">
                <a:solidFill>
                  <a:srgbClr val="0000FF"/>
                </a:solidFill>
              </a:rPr>
              <a:t>nonischemic</a:t>
            </a:r>
            <a:endParaRPr lang="en-US" sz="1300" b="1" dirty="0">
              <a:solidFill>
                <a:schemeClr val="accent6">
                  <a:lumMod val="40000"/>
                  <a:lumOff val="60000"/>
                </a:schemeClr>
              </a:solidFill>
            </a:endParaRPr>
          </a:p>
          <a:p>
            <a:endParaRPr lang="en-US" sz="1300" i="1" dirty="0">
              <a:solidFill>
                <a:schemeClr val="accent6">
                  <a:lumMod val="40000"/>
                  <a:lumOff val="60000"/>
                </a:schemeClr>
              </a:solidFill>
            </a:endParaRPr>
          </a:p>
          <a:p>
            <a:r>
              <a:rPr lang="en-US" sz="1300" i="1" dirty="0">
                <a:solidFill>
                  <a:schemeClr val="accent6">
                    <a:lumMod val="40000"/>
                    <a:lumOff val="60000"/>
                  </a:schemeClr>
                </a:solidFill>
              </a:rPr>
              <a:t>Which sort is implicated in the development of NVG?</a:t>
            </a:r>
          </a:p>
          <a:p>
            <a:r>
              <a:rPr lang="en-US" sz="1300" dirty="0">
                <a:solidFill>
                  <a:schemeClr val="accent6">
                    <a:lumMod val="40000"/>
                    <a:lumOff val="60000"/>
                  </a:schemeClr>
                </a:solidFill>
              </a:rPr>
              <a:t>Seriously?</a:t>
            </a:r>
          </a:p>
          <a:p>
            <a:endParaRPr lang="en-US" sz="1300" dirty="0">
              <a:solidFill>
                <a:schemeClr val="accent6">
                  <a:lumMod val="40000"/>
                  <a:lumOff val="60000"/>
                </a:schemeClr>
              </a:solidFill>
            </a:endParaRPr>
          </a:p>
          <a:p>
            <a:r>
              <a:rPr lang="en-US" sz="1300" i="1" dirty="0">
                <a:solidFill>
                  <a:schemeClr val="accent6">
                    <a:lumMod val="40000"/>
                    <a:lumOff val="60000"/>
                  </a:schemeClr>
                </a:solidFill>
              </a:rPr>
              <a:t>What is the typical timeframe for development of NVG after CRVO?</a:t>
            </a:r>
          </a:p>
          <a:p>
            <a:r>
              <a:rPr lang="en-US" sz="1300" dirty="0">
                <a:solidFill>
                  <a:schemeClr val="accent6">
                    <a:lumMod val="40000"/>
                    <a:lumOff val="60000"/>
                  </a:schemeClr>
                </a:solidFill>
              </a:rPr>
              <a:t>It usually occurs about 3 month’s after. Because of this, NVG after CRVO is often called ‘</a:t>
            </a:r>
            <a:r>
              <a:rPr lang="en-US" sz="1300" b="1" dirty="0">
                <a:solidFill>
                  <a:schemeClr val="accent6">
                    <a:lumMod val="40000"/>
                    <a:lumOff val="60000"/>
                  </a:schemeClr>
                </a:solidFill>
              </a:rPr>
              <a:t>100-day glaucoma’ </a:t>
            </a:r>
            <a:r>
              <a:rPr lang="en-US" sz="1300" dirty="0">
                <a:solidFill>
                  <a:schemeClr val="accent6">
                    <a:lumMod val="40000"/>
                    <a:lumOff val="60000"/>
                  </a:schemeClr>
                </a:solidFill>
              </a:rPr>
              <a:t>(or, ‘90-day glaucoma’)</a:t>
            </a:r>
          </a:p>
        </p:txBody>
      </p:sp>
    </p:spTree>
    <p:extLst>
      <p:ext uri="{BB962C8B-B14F-4D97-AF65-F5344CB8AC3E}">
        <p14:creationId xmlns:p14="http://schemas.microsoft.com/office/powerpoint/2010/main" val="2207022016"/>
      </p:ext>
    </p:extLst>
  </p:cSld>
  <p:clrMapOvr>
    <a:masterClrMapping/>
  </p:clrMapOvr>
</p:sld>
</file>

<file path=ppt/slides/slide2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Straight Arrow Connector 12">
            <a:extLst>
              <a:ext uri="{FF2B5EF4-FFF2-40B4-BE49-F238E27FC236}">
                <a16:creationId xmlns:a16="http://schemas.microsoft.com/office/drawing/2014/main" id="{A6DE2085-829C-480C-9216-69D6039C0A37}"/>
              </a:ext>
            </a:extLst>
          </p:cNvPr>
          <p:cNvCxnSpPr>
            <a:cxnSpLocks/>
          </p:cNvCxnSpPr>
          <p:nvPr/>
        </p:nvCxnSpPr>
        <p:spPr>
          <a:xfrm>
            <a:off x="6717173" y="1828800"/>
            <a:ext cx="0" cy="3462754"/>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43014" name="Text Box 6"/>
          <p:cNvSpPr txBox="1">
            <a:spLocks noChangeArrowheads="1"/>
          </p:cNvSpPr>
          <p:nvPr/>
        </p:nvSpPr>
        <p:spPr bwMode="auto">
          <a:xfrm>
            <a:off x="533400" y="2356376"/>
            <a:ext cx="1005403"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Lens-</a:t>
            </a:r>
          </a:p>
          <a:p>
            <a:pPr algn="ctr" eaLnBrk="1" hangingPunct="1">
              <a:lnSpc>
                <a:spcPct val="80000"/>
              </a:lnSpc>
              <a:spcBef>
                <a:spcPct val="0"/>
              </a:spcBef>
              <a:buClrTx/>
              <a:buSzTx/>
              <a:buFontTx/>
              <a:buNone/>
            </a:pPr>
            <a:r>
              <a:rPr lang="en-US" altLang="en-US" sz="1800" dirty="0">
                <a:solidFill>
                  <a:schemeClr val="bg1">
                    <a:lumMod val="75000"/>
                  </a:schemeClr>
                </a:solidFill>
              </a:rPr>
              <a:t>Induced</a:t>
            </a:r>
          </a:p>
        </p:txBody>
      </p:sp>
      <p:sp>
        <p:nvSpPr>
          <p:cNvPr id="43017" name="Text Box 14"/>
          <p:cNvSpPr txBox="1">
            <a:spLocks noChangeArrowheads="1"/>
          </p:cNvSpPr>
          <p:nvPr/>
        </p:nvSpPr>
        <p:spPr bwMode="auto">
          <a:xfrm>
            <a:off x="3026498" y="2365901"/>
            <a:ext cx="1633781"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Aphakic/</a:t>
            </a:r>
          </a:p>
          <a:p>
            <a:pPr algn="ctr" eaLnBrk="1" hangingPunct="1">
              <a:lnSpc>
                <a:spcPct val="80000"/>
              </a:lnSpc>
              <a:spcBef>
                <a:spcPct val="0"/>
              </a:spcBef>
              <a:buClrTx/>
              <a:buSzTx/>
              <a:buFontTx/>
              <a:buNone/>
            </a:pPr>
            <a:r>
              <a:rPr lang="en-US" altLang="en-US" sz="1800" dirty="0" err="1">
                <a:solidFill>
                  <a:schemeClr val="bg1">
                    <a:lumMod val="75000"/>
                  </a:schemeClr>
                </a:solidFill>
              </a:rPr>
              <a:t>Pseudophakic</a:t>
            </a:r>
            <a:endParaRPr lang="en-US" altLang="en-US" sz="1800" dirty="0">
              <a:solidFill>
                <a:schemeClr val="bg1">
                  <a:lumMod val="75000"/>
                </a:schemeClr>
              </a:solidFill>
            </a:endParaRPr>
          </a:p>
        </p:txBody>
      </p:sp>
      <p:sp>
        <p:nvSpPr>
          <p:cNvPr id="43031" name="Text Box 35"/>
          <p:cNvSpPr txBox="1">
            <a:spLocks noChangeArrowheads="1"/>
          </p:cNvSpPr>
          <p:nvPr/>
        </p:nvSpPr>
        <p:spPr bwMode="auto">
          <a:xfrm>
            <a:off x="1190847" y="1295400"/>
            <a:ext cx="2473754"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solidFill>
                  <a:schemeClr val="bg1">
                    <a:lumMod val="75000"/>
                  </a:schemeClr>
                </a:solidFill>
              </a:rPr>
              <a:t>w/ Pupillary Block</a:t>
            </a:r>
          </a:p>
        </p:txBody>
      </p:sp>
      <p:sp>
        <p:nvSpPr>
          <p:cNvPr id="43032" name="Text Box 36"/>
          <p:cNvSpPr txBox="1">
            <a:spLocks noChangeArrowheads="1"/>
          </p:cNvSpPr>
          <p:nvPr/>
        </p:nvSpPr>
        <p:spPr bwMode="auto">
          <a:xfrm>
            <a:off x="5181600" y="1295400"/>
            <a:ext cx="2630848"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t>w/o Pupillary Block</a:t>
            </a:r>
          </a:p>
        </p:txBody>
      </p:sp>
      <p:sp>
        <p:nvSpPr>
          <p:cNvPr id="49" name="Rectangle 2">
            <a:extLst>
              <a:ext uri="{FF2B5EF4-FFF2-40B4-BE49-F238E27FC236}">
                <a16:creationId xmlns:a16="http://schemas.microsoft.com/office/drawing/2014/main" id="{240EE5BF-F7D2-4FC8-A5DD-F6B5423153C6}"/>
              </a:ext>
            </a:extLst>
          </p:cNvPr>
          <p:cNvSpPr>
            <a:spLocks noGrp="1" noChangeArrowheads="1"/>
          </p:cNvSpPr>
          <p:nvPr>
            <p:ph type="title"/>
          </p:nvPr>
        </p:nvSpPr>
        <p:spPr>
          <a:xfrm>
            <a:off x="457200" y="304800"/>
            <a:ext cx="7543800" cy="563562"/>
          </a:xfrm>
        </p:spPr>
        <p:txBody>
          <a:bodyPr/>
          <a:lstStyle/>
          <a:p>
            <a:pPr eaLnBrk="1" hangingPunct="1"/>
            <a:r>
              <a:rPr lang="en-US" altLang="en-US" sz="3500" dirty="0"/>
              <a:t>Q</a:t>
            </a:r>
          </a:p>
        </p:txBody>
      </p:sp>
      <p:sp>
        <p:nvSpPr>
          <p:cNvPr id="50" name="TextBox 49">
            <a:extLst>
              <a:ext uri="{FF2B5EF4-FFF2-40B4-BE49-F238E27FC236}">
                <a16:creationId xmlns:a16="http://schemas.microsoft.com/office/drawing/2014/main" id="{CF426230-46C8-405C-9015-99EF57762A2E}"/>
              </a:ext>
            </a:extLst>
          </p:cNvPr>
          <p:cNvSpPr txBox="1"/>
          <p:nvPr/>
        </p:nvSpPr>
        <p:spPr>
          <a:xfrm>
            <a:off x="2259496" y="189094"/>
            <a:ext cx="4607480" cy="400110"/>
          </a:xfrm>
          <a:prstGeom prst="rect">
            <a:avLst/>
          </a:prstGeom>
          <a:solidFill>
            <a:schemeClr val="accent1">
              <a:lumMod val="60000"/>
              <a:lumOff val="40000"/>
            </a:schemeClr>
          </a:solidFill>
        </p:spPr>
        <p:txBody>
          <a:bodyPr wrap="none" rtlCol="0">
            <a:spAutoFit/>
          </a:bodyPr>
          <a:lstStyle/>
          <a:p>
            <a:pPr algn="ctr"/>
            <a:r>
              <a:rPr lang="en-US" sz="2000" b="1" dirty="0"/>
              <a:t>Secondary Angle Closure Glaucoma</a:t>
            </a:r>
          </a:p>
        </p:txBody>
      </p:sp>
      <p:sp>
        <p:nvSpPr>
          <p:cNvPr id="2" name="TextBox 1">
            <a:extLst>
              <a:ext uri="{FF2B5EF4-FFF2-40B4-BE49-F238E27FC236}">
                <a16:creationId xmlns:a16="http://schemas.microsoft.com/office/drawing/2014/main" id="{A7E30BEC-923B-4C9A-A856-BDD0D882F6B8}"/>
              </a:ext>
            </a:extLst>
          </p:cNvPr>
          <p:cNvSpPr txBox="1"/>
          <p:nvPr/>
        </p:nvSpPr>
        <p:spPr>
          <a:xfrm>
            <a:off x="887305" y="2844119"/>
            <a:ext cx="1494320" cy="338554"/>
          </a:xfrm>
          <a:prstGeom prst="rect">
            <a:avLst/>
          </a:prstGeom>
          <a:noFill/>
        </p:spPr>
        <p:txBody>
          <a:bodyPr wrap="none" rtlCol="0">
            <a:spAutoFit/>
          </a:bodyPr>
          <a:lstStyle/>
          <a:p>
            <a:r>
              <a:rPr lang="en-US" sz="1600" dirty="0" err="1">
                <a:solidFill>
                  <a:schemeClr val="bg1">
                    <a:lumMod val="75000"/>
                  </a:schemeClr>
                </a:solidFill>
              </a:rPr>
              <a:t>Phacomorphic</a:t>
            </a:r>
            <a:endParaRPr lang="en-US" sz="1600" dirty="0">
              <a:solidFill>
                <a:schemeClr val="bg1">
                  <a:lumMod val="75000"/>
                </a:schemeClr>
              </a:solidFill>
            </a:endParaRPr>
          </a:p>
        </p:txBody>
      </p:sp>
      <p:sp>
        <p:nvSpPr>
          <p:cNvPr id="51" name="TextBox 50">
            <a:extLst>
              <a:ext uri="{FF2B5EF4-FFF2-40B4-BE49-F238E27FC236}">
                <a16:creationId xmlns:a16="http://schemas.microsoft.com/office/drawing/2014/main" id="{156069D4-340B-4160-A336-EBF73557CEE0}"/>
              </a:ext>
            </a:extLst>
          </p:cNvPr>
          <p:cNvSpPr txBox="1"/>
          <p:nvPr/>
        </p:nvSpPr>
        <p:spPr>
          <a:xfrm>
            <a:off x="884725" y="3175578"/>
            <a:ext cx="1402948" cy="338554"/>
          </a:xfrm>
          <a:prstGeom prst="rect">
            <a:avLst/>
          </a:prstGeom>
          <a:noFill/>
        </p:spPr>
        <p:txBody>
          <a:bodyPr wrap="none" rtlCol="0">
            <a:spAutoFit/>
          </a:bodyPr>
          <a:lstStyle/>
          <a:p>
            <a:r>
              <a:rPr lang="en-US" sz="1600" dirty="0">
                <a:solidFill>
                  <a:schemeClr val="bg1">
                    <a:lumMod val="75000"/>
                  </a:schemeClr>
                </a:solidFill>
              </a:rPr>
              <a:t>Ectopia </a:t>
            </a:r>
            <a:r>
              <a:rPr lang="en-US" sz="1600" dirty="0" err="1">
                <a:solidFill>
                  <a:schemeClr val="bg1">
                    <a:lumMod val="75000"/>
                  </a:schemeClr>
                </a:solidFill>
              </a:rPr>
              <a:t>lentis</a:t>
            </a:r>
            <a:endParaRPr lang="en-US" sz="1600" dirty="0">
              <a:solidFill>
                <a:schemeClr val="bg1">
                  <a:lumMod val="75000"/>
                </a:schemeClr>
              </a:solidFill>
            </a:endParaRPr>
          </a:p>
        </p:txBody>
      </p:sp>
      <p:cxnSp>
        <p:nvCxnSpPr>
          <p:cNvPr id="71" name="Straight Connector 70">
            <a:extLst>
              <a:ext uri="{FF2B5EF4-FFF2-40B4-BE49-F238E27FC236}">
                <a16:creationId xmlns:a16="http://schemas.microsoft.com/office/drawing/2014/main" id="{C104938D-BA8D-4E39-9D5F-9EE2012F2F3C}"/>
              </a:ext>
            </a:extLst>
          </p:cNvPr>
          <p:cNvCxnSpPr>
            <a:cxnSpLocks/>
          </p:cNvCxnSpPr>
          <p:nvPr/>
        </p:nvCxnSpPr>
        <p:spPr>
          <a:xfrm flipH="1">
            <a:off x="762665" y="3023488"/>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2A7E4E40-472F-4E50-8A7A-45C10FDD7171}"/>
              </a:ext>
            </a:extLst>
          </p:cNvPr>
          <p:cNvCxnSpPr>
            <a:cxnSpLocks/>
          </p:cNvCxnSpPr>
          <p:nvPr/>
        </p:nvCxnSpPr>
        <p:spPr>
          <a:xfrm flipH="1">
            <a:off x="762665" y="3347853"/>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C3924889-45B9-4383-9C9E-48F0A9C27AD8}"/>
              </a:ext>
            </a:extLst>
          </p:cNvPr>
          <p:cNvCxnSpPr>
            <a:cxnSpLocks/>
          </p:cNvCxnSpPr>
          <p:nvPr/>
        </p:nvCxnSpPr>
        <p:spPr>
          <a:xfrm flipH="1">
            <a:off x="748719" y="2838976"/>
            <a:ext cx="13947" cy="5088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 name="Straight Arrow Connector 5">
            <a:extLst>
              <a:ext uri="{FF2B5EF4-FFF2-40B4-BE49-F238E27FC236}">
                <a16:creationId xmlns:a16="http://schemas.microsoft.com/office/drawing/2014/main" id="{A3439F0C-5143-461F-8F3C-2E830785DEFC}"/>
              </a:ext>
            </a:extLst>
          </p:cNvPr>
          <p:cNvCxnSpPr>
            <a:stCxn id="50" idx="2"/>
          </p:cNvCxnSpPr>
          <p:nvPr/>
        </p:nvCxnSpPr>
        <p:spPr>
          <a:xfrm flipH="1">
            <a:off x="2971800" y="589204"/>
            <a:ext cx="1591436" cy="706196"/>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0" name="Straight Arrow Connector 9">
            <a:extLst>
              <a:ext uri="{FF2B5EF4-FFF2-40B4-BE49-F238E27FC236}">
                <a16:creationId xmlns:a16="http://schemas.microsoft.com/office/drawing/2014/main" id="{84DC796E-F6ED-4FBB-82D2-A260F480BF8A}"/>
              </a:ext>
            </a:extLst>
          </p:cNvPr>
          <p:cNvCxnSpPr>
            <a:cxnSpLocks/>
          </p:cNvCxnSpPr>
          <p:nvPr/>
        </p:nvCxnSpPr>
        <p:spPr>
          <a:xfrm>
            <a:off x="4572000" y="589204"/>
            <a:ext cx="1600200" cy="706196"/>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6" name="Straight Arrow Connector 25">
            <a:extLst>
              <a:ext uri="{FF2B5EF4-FFF2-40B4-BE49-F238E27FC236}">
                <a16:creationId xmlns:a16="http://schemas.microsoft.com/office/drawing/2014/main" id="{B70E0124-9B84-41A5-8D84-A66B7838A706}"/>
              </a:ext>
            </a:extLst>
          </p:cNvPr>
          <p:cNvCxnSpPr>
            <a:cxnSpLocks/>
          </p:cNvCxnSpPr>
          <p:nvPr/>
        </p:nvCxnSpPr>
        <p:spPr>
          <a:xfrm flipH="1">
            <a:off x="1159539" y="1828800"/>
            <a:ext cx="1290435" cy="478059"/>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28" name="Straight Arrow Connector 27">
            <a:extLst>
              <a:ext uri="{FF2B5EF4-FFF2-40B4-BE49-F238E27FC236}">
                <a16:creationId xmlns:a16="http://schemas.microsoft.com/office/drawing/2014/main" id="{567A4249-5C59-4416-8A8E-1C35913900AB}"/>
              </a:ext>
            </a:extLst>
          </p:cNvPr>
          <p:cNvCxnSpPr>
            <a:cxnSpLocks/>
          </p:cNvCxnSpPr>
          <p:nvPr/>
        </p:nvCxnSpPr>
        <p:spPr>
          <a:xfrm>
            <a:off x="2449973" y="1832208"/>
            <a:ext cx="1268784"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56" name="Text Box 6">
            <a:extLst>
              <a:ext uri="{FF2B5EF4-FFF2-40B4-BE49-F238E27FC236}">
                <a16:creationId xmlns:a16="http://schemas.microsoft.com/office/drawing/2014/main" id="{557983BD-9D64-49B9-A366-A08663B0451F}"/>
              </a:ext>
            </a:extLst>
          </p:cNvPr>
          <p:cNvSpPr txBox="1">
            <a:spLocks noChangeArrowheads="1"/>
          </p:cNvSpPr>
          <p:nvPr/>
        </p:nvSpPr>
        <p:spPr bwMode="auto">
          <a:xfrm>
            <a:off x="5029200" y="2356376"/>
            <a:ext cx="813043"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r" eaLnBrk="1" hangingPunct="1">
              <a:lnSpc>
                <a:spcPct val="80000"/>
              </a:lnSpc>
              <a:spcBef>
                <a:spcPct val="0"/>
              </a:spcBef>
              <a:buClrTx/>
              <a:buSzTx/>
              <a:buFontTx/>
              <a:buNone/>
            </a:pPr>
            <a:r>
              <a:rPr lang="en-US" altLang="en-US" sz="1800" dirty="0">
                <a:solidFill>
                  <a:schemeClr val="bg1">
                    <a:lumMod val="75000"/>
                  </a:schemeClr>
                </a:solidFill>
              </a:rPr>
              <a:t>‘Push’</a:t>
            </a:r>
          </a:p>
        </p:txBody>
      </p:sp>
      <p:sp>
        <p:nvSpPr>
          <p:cNvPr id="57" name="Text Box 14">
            <a:extLst>
              <a:ext uri="{FF2B5EF4-FFF2-40B4-BE49-F238E27FC236}">
                <a16:creationId xmlns:a16="http://schemas.microsoft.com/office/drawing/2014/main" id="{5DAFA1C1-3A29-4C27-A379-663FDD22E326}"/>
              </a:ext>
            </a:extLst>
          </p:cNvPr>
          <p:cNvSpPr txBox="1">
            <a:spLocks noChangeArrowheads="1"/>
          </p:cNvSpPr>
          <p:nvPr/>
        </p:nvSpPr>
        <p:spPr bwMode="auto">
          <a:xfrm>
            <a:off x="7620000" y="2365901"/>
            <a:ext cx="671979"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t>‘Pull’</a:t>
            </a:r>
          </a:p>
        </p:txBody>
      </p:sp>
      <p:cxnSp>
        <p:nvCxnSpPr>
          <p:cNvPr id="58" name="Straight Arrow Connector 57">
            <a:extLst>
              <a:ext uri="{FF2B5EF4-FFF2-40B4-BE49-F238E27FC236}">
                <a16:creationId xmlns:a16="http://schemas.microsoft.com/office/drawing/2014/main" id="{E874FEE9-46BD-46A3-90A3-DE7CC220FBFF}"/>
              </a:ext>
            </a:extLst>
          </p:cNvPr>
          <p:cNvCxnSpPr>
            <a:cxnSpLocks/>
          </p:cNvCxnSpPr>
          <p:nvPr/>
        </p:nvCxnSpPr>
        <p:spPr>
          <a:xfrm flipH="1">
            <a:off x="5867400" y="1828800"/>
            <a:ext cx="849775"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59" name="Straight Arrow Connector 58">
            <a:extLst>
              <a:ext uri="{FF2B5EF4-FFF2-40B4-BE49-F238E27FC236}">
                <a16:creationId xmlns:a16="http://schemas.microsoft.com/office/drawing/2014/main" id="{C370A4A1-FE96-4E70-B89E-839542A5E241}"/>
              </a:ext>
            </a:extLst>
          </p:cNvPr>
          <p:cNvCxnSpPr>
            <a:cxnSpLocks/>
          </p:cNvCxnSpPr>
          <p:nvPr/>
        </p:nvCxnSpPr>
        <p:spPr>
          <a:xfrm>
            <a:off x="6717173" y="1832208"/>
            <a:ext cx="902827" cy="474047"/>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62" name="Text Box 16">
            <a:extLst>
              <a:ext uri="{FF2B5EF4-FFF2-40B4-BE49-F238E27FC236}">
                <a16:creationId xmlns:a16="http://schemas.microsoft.com/office/drawing/2014/main" id="{33538067-0726-41B0-93FF-357EF00CA62D}"/>
              </a:ext>
            </a:extLst>
          </p:cNvPr>
          <p:cNvSpPr txBox="1">
            <a:spLocks noChangeArrowheads="1"/>
          </p:cNvSpPr>
          <p:nvPr/>
        </p:nvSpPr>
        <p:spPr bwMode="auto">
          <a:xfrm>
            <a:off x="8065437" y="2684785"/>
            <a:ext cx="628698"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b="1" dirty="0"/>
              <a:t>NVG</a:t>
            </a:r>
          </a:p>
        </p:txBody>
      </p:sp>
      <p:sp>
        <p:nvSpPr>
          <p:cNvPr id="70" name="Text Box 21">
            <a:extLst>
              <a:ext uri="{FF2B5EF4-FFF2-40B4-BE49-F238E27FC236}">
                <a16:creationId xmlns:a16="http://schemas.microsoft.com/office/drawing/2014/main" id="{86C32650-BE1F-4CC3-8DB5-0C136D877E6F}"/>
              </a:ext>
            </a:extLst>
          </p:cNvPr>
          <p:cNvSpPr txBox="1">
            <a:spLocks noChangeArrowheads="1"/>
          </p:cNvSpPr>
          <p:nvPr/>
        </p:nvSpPr>
        <p:spPr bwMode="auto">
          <a:xfrm>
            <a:off x="8070534" y="3048000"/>
            <a:ext cx="526106"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a:solidFill>
                  <a:schemeClr val="bg1">
                    <a:lumMod val="75000"/>
                  </a:schemeClr>
                </a:solidFill>
              </a:rPr>
              <a:t>ICE</a:t>
            </a:r>
          </a:p>
        </p:txBody>
      </p:sp>
      <p:sp>
        <p:nvSpPr>
          <p:cNvPr id="75" name="Text Box 45">
            <a:extLst>
              <a:ext uri="{FF2B5EF4-FFF2-40B4-BE49-F238E27FC236}">
                <a16:creationId xmlns:a16="http://schemas.microsoft.com/office/drawing/2014/main" id="{2B6EDA2D-8F55-4DFD-A225-8C03CE6FC7F3}"/>
              </a:ext>
            </a:extLst>
          </p:cNvPr>
          <p:cNvSpPr txBox="1">
            <a:spLocks noChangeArrowheads="1"/>
          </p:cNvSpPr>
          <p:nvPr/>
        </p:nvSpPr>
        <p:spPr bwMode="auto">
          <a:xfrm>
            <a:off x="8073162" y="3810000"/>
            <a:ext cx="1070837" cy="74635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ts val="1700"/>
              </a:lnSpc>
              <a:spcBef>
                <a:spcPct val="0"/>
              </a:spcBef>
              <a:buClrTx/>
              <a:buSzTx/>
              <a:buFontTx/>
              <a:buNone/>
            </a:pPr>
            <a:r>
              <a:rPr lang="en-US" altLang="en-US" sz="1600" dirty="0">
                <a:solidFill>
                  <a:schemeClr val="bg1">
                    <a:lumMod val="75000"/>
                  </a:schemeClr>
                </a:solidFill>
              </a:rPr>
              <a:t>Epithelial/ fibrous ingrowth</a:t>
            </a:r>
          </a:p>
        </p:txBody>
      </p:sp>
      <p:cxnSp>
        <p:nvCxnSpPr>
          <p:cNvPr id="77" name="Straight Connector 76">
            <a:extLst>
              <a:ext uri="{FF2B5EF4-FFF2-40B4-BE49-F238E27FC236}">
                <a16:creationId xmlns:a16="http://schemas.microsoft.com/office/drawing/2014/main" id="{FC090BD7-F2E1-4464-B57B-9CBE5874C89B}"/>
              </a:ext>
            </a:extLst>
          </p:cNvPr>
          <p:cNvCxnSpPr>
            <a:cxnSpLocks/>
          </p:cNvCxnSpPr>
          <p:nvPr/>
        </p:nvCxnSpPr>
        <p:spPr>
          <a:xfrm>
            <a:off x="7873969" y="2674448"/>
            <a:ext cx="7724" cy="128795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8" name="Straight Connector 77">
            <a:extLst>
              <a:ext uri="{FF2B5EF4-FFF2-40B4-BE49-F238E27FC236}">
                <a16:creationId xmlns:a16="http://schemas.microsoft.com/office/drawing/2014/main" id="{B1922ED5-C3D8-43D8-A00D-1D6BC9201DBA}"/>
              </a:ext>
            </a:extLst>
          </p:cNvPr>
          <p:cNvCxnSpPr/>
          <p:nvPr/>
        </p:nvCxnSpPr>
        <p:spPr>
          <a:xfrm flipH="1">
            <a:off x="7873968" y="2840262"/>
            <a:ext cx="24447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9" name="Straight Connector 78">
            <a:extLst>
              <a:ext uri="{FF2B5EF4-FFF2-40B4-BE49-F238E27FC236}">
                <a16:creationId xmlns:a16="http://schemas.microsoft.com/office/drawing/2014/main" id="{77019ED2-6D69-4A60-9D19-D4DB786EA3A0}"/>
              </a:ext>
            </a:extLst>
          </p:cNvPr>
          <p:cNvCxnSpPr/>
          <p:nvPr/>
        </p:nvCxnSpPr>
        <p:spPr>
          <a:xfrm flipH="1">
            <a:off x="7873968" y="3213518"/>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1" name="Straight Connector 80">
            <a:extLst>
              <a:ext uri="{FF2B5EF4-FFF2-40B4-BE49-F238E27FC236}">
                <a16:creationId xmlns:a16="http://schemas.microsoft.com/office/drawing/2014/main" id="{9796A12F-4125-4C05-8EE8-A388740C580D}"/>
              </a:ext>
            </a:extLst>
          </p:cNvPr>
          <p:cNvCxnSpPr/>
          <p:nvPr/>
        </p:nvCxnSpPr>
        <p:spPr>
          <a:xfrm flipH="1">
            <a:off x="7877837" y="3581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3" name="Straight Connector 82">
            <a:extLst>
              <a:ext uri="{FF2B5EF4-FFF2-40B4-BE49-F238E27FC236}">
                <a16:creationId xmlns:a16="http://schemas.microsoft.com/office/drawing/2014/main" id="{7FDC5F4B-9BF0-42AD-B8BB-2F2399BCF1E2}"/>
              </a:ext>
            </a:extLst>
          </p:cNvPr>
          <p:cNvCxnSpPr/>
          <p:nvPr/>
        </p:nvCxnSpPr>
        <p:spPr>
          <a:xfrm flipH="1">
            <a:off x="7881693" y="3962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93" name="Text Box 42">
            <a:extLst>
              <a:ext uri="{FF2B5EF4-FFF2-40B4-BE49-F238E27FC236}">
                <a16:creationId xmlns:a16="http://schemas.microsoft.com/office/drawing/2014/main" id="{53BAB77F-E061-4834-9068-34BDF78AD071}"/>
              </a:ext>
            </a:extLst>
          </p:cNvPr>
          <p:cNvSpPr txBox="1">
            <a:spLocks noChangeArrowheads="1"/>
          </p:cNvSpPr>
          <p:nvPr/>
        </p:nvSpPr>
        <p:spPr bwMode="auto">
          <a:xfrm>
            <a:off x="8111387" y="3429000"/>
            <a:ext cx="856196"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Flat AC</a:t>
            </a:r>
          </a:p>
        </p:txBody>
      </p:sp>
      <p:sp>
        <p:nvSpPr>
          <p:cNvPr id="100" name="Text Box 23">
            <a:extLst>
              <a:ext uri="{FF2B5EF4-FFF2-40B4-BE49-F238E27FC236}">
                <a16:creationId xmlns:a16="http://schemas.microsoft.com/office/drawing/2014/main" id="{D8F2FCFF-2984-4836-B000-9C5601A8EAAA}"/>
              </a:ext>
            </a:extLst>
          </p:cNvPr>
          <p:cNvSpPr txBox="1">
            <a:spLocks noChangeArrowheads="1"/>
          </p:cNvSpPr>
          <p:nvPr/>
        </p:nvSpPr>
        <p:spPr bwMode="auto">
          <a:xfrm>
            <a:off x="5530369" y="2667000"/>
            <a:ext cx="2143536"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Aqueous misdirection</a:t>
            </a:r>
          </a:p>
        </p:txBody>
      </p:sp>
      <p:cxnSp>
        <p:nvCxnSpPr>
          <p:cNvPr id="104" name="Straight Connector 103">
            <a:extLst>
              <a:ext uri="{FF2B5EF4-FFF2-40B4-BE49-F238E27FC236}">
                <a16:creationId xmlns:a16="http://schemas.microsoft.com/office/drawing/2014/main" id="{49D87D4A-E317-4446-9B95-5184CB3968F3}"/>
              </a:ext>
            </a:extLst>
          </p:cNvPr>
          <p:cNvCxnSpPr>
            <a:cxnSpLocks/>
          </p:cNvCxnSpPr>
          <p:nvPr/>
        </p:nvCxnSpPr>
        <p:spPr>
          <a:xfrm flipH="1">
            <a:off x="5316229" y="2667000"/>
            <a:ext cx="7397" cy="25314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5" name="Straight Connector 104">
            <a:extLst>
              <a:ext uri="{FF2B5EF4-FFF2-40B4-BE49-F238E27FC236}">
                <a16:creationId xmlns:a16="http://schemas.microsoft.com/office/drawing/2014/main" id="{F40B6D71-75A8-4A88-864D-00D14C2F710D}"/>
              </a:ext>
            </a:extLst>
          </p:cNvPr>
          <p:cNvCxnSpPr/>
          <p:nvPr/>
        </p:nvCxnSpPr>
        <p:spPr>
          <a:xfrm flipH="1">
            <a:off x="5323624" y="2832814"/>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6" name="Straight Connector 105">
            <a:extLst>
              <a:ext uri="{FF2B5EF4-FFF2-40B4-BE49-F238E27FC236}">
                <a16:creationId xmlns:a16="http://schemas.microsoft.com/office/drawing/2014/main" id="{010BF7B2-AA07-4DCF-822D-E2DB5CC0BF59}"/>
              </a:ext>
            </a:extLst>
          </p:cNvPr>
          <p:cNvCxnSpPr/>
          <p:nvPr/>
        </p:nvCxnSpPr>
        <p:spPr>
          <a:xfrm flipH="1">
            <a:off x="5323624" y="3360065"/>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a:extLst>
              <a:ext uri="{FF2B5EF4-FFF2-40B4-BE49-F238E27FC236}">
                <a16:creationId xmlns:a16="http://schemas.microsoft.com/office/drawing/2014/main" id="{BAC8035C-3999-4C31-93CD-6C0D2ADEB73B}"/>
              </a:ext>
            </a:extLst>
          </p:cNvPr>
          <p:cNvCxnSpPr/>
          <p:nvPr/>
        </p:nvCxnSpPr>
        <p:spPr>
          <a:xfrm flipH="1">
            <a:off x="5323536" y="3786938"/>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8" name="Straight Connector 107">
            <a:extLst>
              <a:ext uri="{FF2B5EF4-FFF2-40B4-BE49-F238E27FC236}">
                <a16:creationId xmlns:a16="http://schemas.microsoft.com/office/drawing/2014/main" id="{DB64CAEE-69B4-426A-8A5B-D1269DBF0F66}"/>
              </a:ext>
            </a:extLst>
          </p:cNvPr>
          <p:cNvCxnSpPr/>
          <p:nvPr/>
        </p:nvCxnSpPr>
        <p:spPr>
          <a:xfrm flipH="1">
            <a:off x="5327493" y="4249152"/>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12" name="Straight Connector 111">
            <a:extLst>
              <a:ext uri="{FF2B5EF4-FFF2-40B4-BE49-F238E27FC236}">
                <a16:creationId xmlns:a16="http://schemas.microsoft.com/office/drawing/2014/main" id="{99A16C30-4BE4-48E5-8B65-0C5F3039B8DC}"/>
              </a:ext>
            </a:extLst>
          </p:cNvPr>
          <p:cNvCxnSpPr/>
          <p:nvPr/>
        </p:nvCxnSpPr>
        <p:spPr>
          <a:xfrm flipH="1">
            <a:off x="5333455" y="51816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13" name="Text Box 42">
            <a:extLst>
              <a:ext uri="{FF2B5EF4-FFF2-40B4-BE49-F238E27FC236}">
                <a16:creationId xmlns:a16="http://schemas.microsoft.com/office/drawing/2014/main" id="{056DFFD9-3CA2-42E7-90FE-4F14522E3504}"/>
              </a:ext>
            </a:extLst>
          </p:cNvPr>
          <p:cNvSpPr txBox="1">
            <a:spLocks noChangeArrowheads="1"/>
          </p:cNvSpPr>
          <p:nvPr/>
        </p:nvSpPr>
        <p:spPr bwMode="auto">
          <a:xfrm>
            <a:off x="5533954" y="3623846"/>
            <a:ext cx="1563248"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Retinal surgery</a:t>
            </a:r>
          </a:p>
        </p:txBody>
      </p:sp>
      <p:sp>
        <p:nvSpPr>
          <p:cNvPr id="118" name="Text Box 47">
            <a:extLst>
              <a:ext uri="{FF2B5EF4-FFF2-40B4-BE49-F238E27FC236}">
                <a16:creationId xmlns:a16="http://schemas.microsoft.com/office/drawing/2014/main" id="{3F59D898-ECAD-49F0-9425-2A1BC8DDA7B5}"/>
              </a:ext>
            </a:extLst>
          </p:cNvPr>
          <p:cNvSpPr txBox="1">
            <a:spLocks noChangeArrowheads="1"/>
          </p:cNvSpPr>
          <p:nvPr/>
        </p:nvSpPr>
        <p:spPr bwMode="auto">
          <a:xfrm>
            <a:off x="5523688" y="4538246"/>
            <a:ext cx="1414170"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Drug-induced</a:t>
            </a:r>
          </a:p>
        </p:txBody>
      </p:sp>
      <p:sp>
        <p:nvSpPr>
          <p:cNvPr id="16" name="TextBox 15">
            <a:extLst>
              <a:ext uri="{FF2B5EF4-FFF2-40B4-BE49-F238E27FC236}">
                <a16:creationId xmlns:a16="http://schemas.microsoft.com/office/drawing/2014/main" id="{984E008D-FBBA-42B4-940E-EA26772E0161}"/>
              </a:ext>
            </a:extLst>
          </p:cNvPr>
          <p:cNvSpPr txBox="1"/>
          <p:nvPr/>
        </p:nvSpPr>
        <p:spPr>
          <a:xfrm>
            <a:off x="6230528" y="5257800"/>
            <a:ext cx="1326004" cy="369332"/>
          </a:xfrm>
          <a:prstGeom prst="rect">
            <a:avLst/>
          </a:prstGeom>
          <a:noFill/>
        </p:spPr>
        <p:txBody>
          <a:bodyPr wrap="none" rtlCol="0">
            <a:spAutoFit/>
          </a:bodyPr>
          <a:lstStyle/>
          <a:p>
            <a:pPr algn="ctr"/>
            <a:r>
              <a:rPr lang="en-US" dirty="0">
                <a:solidFill>
                  <a:schemeClr val="bg1">
                    <a:lumMod val="75000"/>
                  </a:schemeClr>
                </a:solidFill>
              </a:rPr>
              <a:t>Both/Either</a:t>
            </a:r>
          </a:p>
        </p:txBody>
      </p:sp>
      <p:cxnSp>
        <p:nvCxnSpPr>
          <p:cNvPr id="125" name="Straight Connector 124">
            <a:extLst>
              <a:ext uri="{FF2B5EF4-FFF2-40B4-BE49-F238E27FC236}">
                <a16:creationId xmlns:a16="http://schemas.microsoft.com/office/drawing/2014/main" id="{01138141-D318-4ED7-A7FE-D8F2155CE890}"/>
              </a:ext>
            </a:extLst>
          </p:cNvPr>
          <p:cNvCxnSpPr/>
          <p:nvPr/>
        </p:nvCxnSpPr>
        <p:spPr>
          <a:xfrm flipH="1">
            <a:off x="5334000" y="4724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52" name="Text Box 47">
            <a:extLst>
              <a:ext uri="{FF2B5EF4-FFF2-40B4-BE49-F238E27FC236}">
                <a16:creationId xmlns:a16="http://schemas.microsoft.com/office/drawing/2014/main" id="{E3578916-9804-473C-8F06-D4FA0BCEDFD0}"/>
              </a:ext>
            </a:extLst>
          </p:cNvPr>
          <p:cNvSpPr txBox="1">
            <a:spLocks noChangeArrowheads="1"/>
          </p:cNvSpPr>
          <p:nvPr/>
        </p:nvSpPr>
        <p:spPr bwMode="auto">
          <a:xfrm>
            <a:off x="5543446" y="4055146"/>
            <a:ext cx="1619354"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err="1">
                <a:solidFill>
                  <a:schemeClr val="bg1">
                    <a:lumMod val="75000"/>
                  </a:schemeClr>
                </a:solidFill>
              </a:rPr>
              <a:t>Nanophthalmos</a:t>
            </a:r>
            <a:endParaRPr lang="en-US" altLang="en-US" sz="1600" dirty="0">
              <a:solidFill>
                <a:schemeClr val="bg1">
                  <a:lumMod val="75000"/>
                </a:schemeClr>
              </a:solidFill>
            </a:endParaRPr>
          </a:p>
        </p:txBody>
      </p:sp>
      <p:sp>
        <p:nvSpPr>
          <p:cNvPr id="53" name="Text Box 45">
            <a:extLst>
              <a:ext uri="{FF2B5EF4-FFF2-40B4-BE49-F238E27FC236}">
                <a16:creationId xmlns:a16="http://schemas.microsoft.com/office/drawing/2014/main" id="{57D1A14F-68FE-47D2-983C-1A879D66A9DC}"/>
              </a:ext>
            </a:extLst>
          </p:cNvPr>
          <p:cNvSpPr txBox="1">
            <a:spLocks noChangeArrowheads="1"/>
          </p:cNvSpPr>
          <p:nvPr/>
        </p:nvSpPr>
        <p:spPr bwMode="auto">
          <a:xfrm>
            <a:off x="5523688" y="5013493"/>
            <a:ext cx="582211"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PFV</a:t>
            </a:r>
          </a:p>
        </p:txBody>
      </p:sp>
      <p:sp>
        <p:nvSpPr>
          <p:cNvPr id="54" name="Text Box 42">
            <a:extLst>
              <a:ext uri="{FF2B5EF4-FFF2-40B4-BE49-F238E27FC236}">
                <a16:creationId xmlns:a16="http://schemas.microsoft.com/office/drawing/2014/main" id="{E1E37D2C-2C52-446B-843B-01E64990D3EC}"/>
              </a:ext>
            </a:extLst>
          </p:cNvPr>
          <p:cNvSpPr txBox="1">
            <a:spLocks noChangeArrowheads="1"/>
          </p:cNvSpPr>
          <p:nvPr/>
        </p:nvSpPr>
        <p:spPr bwMode="auto">
          <a:xfrm>
            <a:off x="5551406" y="3192546"/>
            <a:ext cx="2276072"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ERD/choroidal effusion</a:t>
            </a:r>
          </a:p>
        </p:txBody>
      </p:sp>
      <p:sp>
        <p:nvSpPr>
          <p:cNvPr id="3" name="Oval 2">
            <a:extLst>
              <a:ext uri="{FF2B5EF4-FFF2-40B4-BE49-F238E27FC236}">
                <a16:creationId xmlns:a16="http://schemas.microsoft.com/office/drawing/2014/main" id="{7D027388-F860-4250-9D31-41DB5EB864E5}"/>
              </a:ext>
            </a:extLst>
          </p:cNvPr>
          <p:cNvSpPr/>
          <p:nvPr/>
        </p:nvSpPr>
        <p:spPr>
          <a:xfrm>
            <a:off x="8034589" y="2679833"/>
            <a:ext cx="671979" cy="338554"/>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TextBox 45">
            <a:extLst>
              <a:ext uri="{FF2B5EF4-FFF2-40B4-BE49-F238E27FC236}">
                <a16:creationId xmlns:a16="http://schemas.microsoft.com/office/drawing/2014/main" id="{404AE9CF-785E-4964-AF50-F6F095A7E65B}"/>
              </a:ext>
            </a:extLst>
          </p:cNvPr>
          <p:cNvSpPr txBox="1"/>
          <p:nvPr/>
        </p:nvSpPr>
        <p:spPr>
          <a:xfrm>
            <a:off x="609600" y="1554063"/>
            <a:ext cx="7034674" cy="4770537"/>
          </a:xfrm>
          <a:prstGeom prst="rect">
            <a:avLst/>
          </a:prstGeom>
          <a:solidFill>
            <a:schemeClr val="accent1">
              <a:lumMod val="40000"/>
              <a:lumOff val="60000"/>
            </a:schemeClr>
          </a:solidFill>
        </p:spPr>
        <p:txBody>
          <a:bodyPr wrap="square" rtlCol="0">
            <a:spAutoFit/>
          </a:bodyPr>
          <a:lstStyle/>
          <a:p>
            <a:r>
              <a:rPr lang="en-US" sz="1600" i="1" dirty="0">
                <a:solidFill>
                  <a:schemeClr val="bg1">
                    <a:lumMod val="75000"/>
                  </a:schemeClr>
                </a:solidFill>
              </a:rPr>
              <a:t>Neovascularization of what structure causes neovascular glaucoma (NVG)?</a:t>
            </a:r>
          </a:p>
          <a:p>
            <a:r>
              <a:rPr lang="en-US" sz="1600" dirty="0">
                <a:solidFill>
                  <a:schemeClr val="bg1">
                    <a:lumMod val="75000"/>
                  </a:schemeClr>
                </a:solidFill>
              </a:rPr>
              <a:t>Neovascularization of the angle (NVA) </a:t>
            </a:r>
          </a:p>
          <a:p>
            <a:endParaRPr lang="en-US" sz="1600" dirty="0">
              <a:solidFill>
                <a:schemeClr val="bg1">
                  <a:lumMod val="75000"/>
                </a:schemeClr>
              </a:solidFill>
            </a:endParaRPr>
          </a:p>
          <a:p>
            <a:r>
              <a:rPr lang="en-US" sz="1600" i="1" dirty="0">
                <a:solidFill>
                  <a:schemeClr val="bg1">
                    <a:lumMod val="75000"/>
                  </a:schemeClr>
                </a:solidFill>
              </a:rPr>
              <a:t>How does NVA lead to angle-closure glaucoma?</a:t>
            </a:r>
          </a:p>
          <a:p>
            <a:r>
              <a:rPr lang="en-US" sz="1600" dirty="0">
                <a:solidFill>
                  <a:schemeClr val="bg1">
                    <a:lumMod val="75000"/>
                  </a:schemeClr>
                </a:solidFill>
              </a:rPr>
              <a:t>The NVA vessels don’t ride solo; rather, they are accompanied by contractile elements (</a:t>
            </a:r>
            <a:r>
              <a:rPr lang="en-US" sz="1600" dirty="0" err="1">
                <a:solidFill>
                  <a:schemeClr val="bg1">
                    <a:lumMod val="75000"/>
                  </a:schemeClr>
                </a:solidFill>
              </a:rPr>
              <a:t>eg</a:t>
            </a:r>
            <a:r>
              <a:rPr lang="en-US" sz="1600" dirty="0">
                <a:solidFill>
                  <a:schemeClr val="bg1">
                    <a:lumMod val="75000"/>
                  </a:schemeClr>
                </a:solidFill>
              </a:rPr>
              <a:t>, fibroblasts). Along with the neo vessels, these elements will establish a network that crosses from the peripheral iris to the peripheral cornea. Once established, contractile elements </a:t>
            </a:r>
            <a:r>
              <a:rPr lang="en-US" sz="1600" dirty="0" err="1">
                <a:solidFill>
                  <a:schemeClr val="bg1">
                    <a:lumMod val="75000"/>
                  </a:schemeClr>
                </a:solidFill>
              </a:rPr>
              <a:t>gonna</a:t>
            </a:r>
            <a:r>
              <a:rPr lang="en-US" sz="1600" dirty="0">
                <a:solidFill>
                  <a:schemeClr val="bg1">
                    <a:lumMod val="75000"/>
                  </a:schemeClr>
                </a:solidFill>
              </a:rPr>
              <a:t> contract, and when they do, they pull the iris up against the angle, rendering it closed. </a:t>
            </a:r>
          </a:p>
          <a:p>
            <a:r>
              <a:rPr lang="en-US" sz="1600" i="1" dirty="0">
                <a:solidFill>
                  <a:schemeClr val="bg1">
                    <a:lumMod val="75000"/>
                  </a:schemeClr>
                </a:solidFill>
              </a:rPr>
              <a:t> </a:t>
            </a:r>
          </a:p>
          <a:p>
            <a:r>
              <a:rPr lang="en-US" sz="1600" i="1" dirty="0">
                <a:solidFill>
                  <a:schemeClr val="bg1">
                    <a:lumMod val="75000"/>
                  </a:schemeClr>
                </a:solidFill>
              </a:rPr>
              <a:t>What two-word phrase (</a:t>
            </a:r>
            <a:r>
              <a:rPr lang="en-US" sz="1600" b="1" dirty="0">
                <a:solidFill>
                  <a:schemeClr val="bg1">
                    <a:lumMod val="75000"/>
                  </a:schemeClr>
                </a:solidFill>
              </a:rPr>
              <a:t>not</a:t>
            </a:r>
            <a:r>
              <a:rPr lang="en-US" sz="1600" i="1" dirty="0">
                <a:solidFill>
                  <a:schemeClr val="bg1">
                    <a:lumMod val="75000"/>
                  </a:schemeClr>
                </a:solidFill>
              </a:rPr>
              <a:t> ‘diabetic retinopathy’--think more generally) describes the fundamental cause of most cases of NVG?</a:t>
            </a:r>
          </a:p>
          <a:p>
            <a:r>
              <a:rPr lang="en-US" sz="1600" b="1" dirty="0">
                <a:solidFill>
                  <a:srgbClr val="0000FF"/>
                </a:solidFill>
              </a:rPr>
              <a:t>‘Retinal ischemia’</a:t>
            </a:r>
            <a:endParaRPr lang="en-US" sz="1600" b="1" dirty="0">
              <a:solidFill>
                <a:schemeClr val="accent1">
                  <a:lumMod val="40000"/>
                  <a:lumOff val="60000"/>
                </a:schemeClr>
              </a:solidFill>
            </a:endParaRPr>
          </a:p>
          <a:p>
            <a:endParaRPr lang="en-US" sz="1600" dirty="0">
              <a:solidFill>
                <a:schemeClr val="accent1">
                  <a:lumMod val="40000"/>
                  <a:lumOff val="60000"/>
                </a:schemeClr>
              </a:solidFill>
            </a:endParaRPr>
          </a:p>
          <a:p>
            <a:r>
              <a:rPr lang="en-US" sz="1600" i="1" dirty="0">
                <a:solidFill>
                  <a:schemeClr val="accent1">
                    <a:lumMod val="40000"/>
                    <a:lumOff val="60000"/>
                  </a:schemeClr>
                </a:solidFill>
              </a:rPr>
              <a:t>How does retinal ischemia lead to NVI and NVA? </a:t>
            </a:r>
          </a:p>
          <a:p>
            <a:r>
              <a:rPr lang="en-US" sz="1600" dirty="0">
                <a:solidFill>
                  <a:schemeClr val="accent1">
                    <a:lumMod val="40000"/>
                    <a:lumOff val="60000"/>
                  </a:schemeClr>
                </a:solidFill>
              </a:rPr>
              <a:t>In a desperate attempt to acquire the oxygen they’re lacking, the ischemic retinal cells release the signaling molecule  </a:t>
            </a:r>
            <a:r>
              <a:rPr lang="en-US" sz="1600" b="1" dirty="0">
                <a:solidFill>
                  <a:schemeClr val="accent1">
                    <a:lumMod val="40000"/>
                    <a:lumOff val="60000"/>
                  </a:schemeClr>
                </a:solidFill>
              </a:rPr>
              <a:t>VEGF</a:t>
            </a:r>
            <a:r>
              <a:rPr lang="en-US" sz="1600" dirty="0">
                <a:solidFill>
                  <a:schemeClr val="accent1">
                    <a:lumMod val="40000"/>
                    <a:lumOff val="60000"/>
                  </a:schemeClr>
                </a:solidFill>
              </a:rPr>
              <a:t> , a potent inducer of new blood vessel formation. This VEGF diffuses from the vitreous cavity into the anterior segment, where it induces the NVI/NVA process.</a:t>
            </a:r>
          </a:p>
        </p:txBody>
      </p:sp>
      <p:sp>
        <p:nvSpPr>
          <p:cNvPr id="47" name="Oval 46">
            <a:extLst>
              <a:ext uri="{FF2B5EF4-FFF2-40B4-BE49-F238E27FC236}">
                <a16:creationId xmlns:a16="http://schemas.microsoft.com/office/drawing/2014/main" id="{A5248507-3F31-4BDC-A9CE-59D8E5A5DD74}"/>
              </a:ext>
            </a:extLst>
          </p:cNvPr>
          <p:cNvSpPr/>
          <p:nvPr/>
        </p:nvSpPr>
        <p:spPr>
          <a:xfrm>
            <a:off x="580515" y="4431474"/>
            <a:ext cx="2010285" cy="430887"/>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TextBox 47">
            <a:extLst>
              <a:ext uri="{FF2B5EF4-FFF2-40B4-BE49-F238E27FC236}">
                <a16:creationId xmlns:a16="http://schemas.microsoft.com/office/drawing/2014/main" id="{88F4DBB8-E836-4EB8-A67C-7D52B9DB2F1E}"/>
              </a:ext>
            </a:extLst>
          </p:cNvPr>
          <p:cNvSpPr txBox="1"/>
          <p:nvPr/>
        </p:nvSpPr>
        <p:spPr>
          <a:xfrm>
            <a:off x="2667000" y="4160638"/>
            <a:ext cx="4809320" cy="1384995"/>
          </a:xfrm>
          <a:prstGeom prst="rect">
            <a:avLst/>
          </a:prstGeom>
          <a:solidFill>
            <a:srgbClr val="FFCCFF"/>
          </a:solidFill>
        </p:spPr>
        <p:txBody>
          <a:bodyPr wrap="square" rtlCol="0">
            <a:spAutoFit/>
          </a:bodyPr>
          <a:lstStyle/>
          <a:p>
            <a:r>
              <a:rPr lang="en-US" sz="1400" i="1" dirty="0">
                <a:solidFill>
                  <a:schemeClr val="bg1">
                    <a:lumMod val="65000"/>
                  </a:schemeClr>
                </a:solidFill>
              </a:rPr>
              <a:t>What are the three most common causes of ischemia that result in the development of NVG?</a:t>
            </a:r>
          </a:p>
          <a:p>
            <a:r>
              <a:rPr lang="en-US" sz="1400" dirty="0">
                <a:solidFill>
                  <a:schemeClr val="bg1">
                    <a:lumMod val="65000"/>
                  </a:schemeClr>
                </a:solidFill>
              </a:rPr>
              <a:t>--Diabetic retinopathy</a:t>
            </a:r>
          </a:p>
          <a:p>
            <a:r>
              <a:rPr lang="en-US" sz="1400" dirty="0">
                <a:solidFill>
                  <a:schemeClr val="bg1">
                    <a:lumMod val="65000"/>
                  </a:schemeClr>
                </a:solidFill>
              </a:rPr>
              <a:t>--</a:t>
            </a:r>
            <a:r>
              <a:rPr lang="en-US" sz="1400" b="1" dirty="0">
                <a:solidFill>
                  <a:srgbClr val="0000FF"/>
                </a:solidFill>
              </a:rPr>
              <a:t>CRVO</a:t>
            </a:r>
            <a:endParaRPr lang="en-US" sz="1400" b="1" dirty="0">
              <a:solidFill>
                <a:schemeClr val="bg1">
                  <a:lumMod val="65000"/>
                </a:schemeClr>
              </a:solidFill>
            </a:endParaRPr>
          </a:p>
          <a:p>
            <a:r>
              <a:rPr lang="en-US" sz="1400" dirty="0">
                <a:solidFill>
                  <a:schemeClr val="bg1">
                    <a:lumMod val="65000"/>
                  </a:schemeClr>
                </a:solidFill>
              </a:rPr>
              <a:t>--Ocular ischemic syndrome (OIS; note that OIS involves ischemia of non-retinal ocular structures </a:t>
            </a:r>
            <a:r>
              <a:rPr lang="en-US" sz="1400" dirty="0">
                <a:solidFill>
                  <a:srgbClr val="0000FF"/>
                </a:solidFill>
              </a:rPr>
              <a:t>as well)</a:t>
            </a:r>
          </a:p>
        </p:txBody>
      </p:sp>
      <p:sp>
        <p:nvSpPr>
          <p:cNvPr id="55" name="Oval 54">
            <a:extLst>
              <a:ext uri="{FF2B5EF4-FFF2-40B4-BE49-F238E27FC236}">
                <a16:creationId xmlns:a16="http://schemas.microsoft.com/office/drawing/2014/main" id="{EC450762-4342-4F14-8265-264AA8209EBB}"/>
              </a:ext>
            </a:extLst>
          </p:cNvPr>
          <p:cNvSpPr/>
          <p:nvPr/>
        </p:nvSpPr>
        <p:spPr>
          <a:xfrm>
            <a:off x="2790862" y="4716179"/>
            <a:ext cx="644873" cy="435756"/>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TextBox 59">
            <a:extLst>
              <a:ext uri="{FF2B5EF4-FFF2-40B4-BE49-F238E27FC236}">
                <a16:creationId xmlns:a16="http://schemas.microsoft.com/office/drawing/2014/main" id="{217AC533-7532-4F41-8B6C-E7BE89D74B9C}"/>
              </a:ext>
            </a:extLst>
          </p:cNvPr>
          <p:cNvSpPr txBox="1"/>
          <p:nvPr/>
        </p:nvSpPr>
        <p:spPr>
          <a:xfrm>
            <a:off x="3484862" y="4412737"/>
            <a:ext cx="5537200" cy="1892826"/>
          </a:xfrm>
          <a:prstGeom prst="rect">
            <a:avLst/>
          </a:prstGeom>
          <a:solidFill>
            <a:schemeClr val="accent6">
              <a:lumMod val="40000"/>
              <a:lumOff val="60000"/>
            </a:schemeClr>
          </a:solidFill>
        </p:spPr>
        <p:txBody>
          <a:bodyPr wrap="square" rtlCol="0">
            <a:spAutoFit/>
          </a:bodyPr>
          <a:lstStyle/>
          <a:p>
            <a:r>
              <a:rPr lang="en-US" sz="1300" i="1" dirty="0">
                <a:solidFill>
                  <a:srgbClr val="0000FF"/>
                </a:solidFill>
              </a:rPr>
              <a:t>CRVOs are classified into one of two categories. What are these?</a:t>
            </a:r>
          </a:p>
          <a:p>
            <a:r>
              <a:rPr lang="en-US" sz="1300" b="1" dirty="0">
                <a:solidFill>
                  <a:srgbClr val="0000FF"/>
                </a:solidFill>
              </a:rPr>
              <a:t>Ischemic</a:t>
            </a:r>
            <a:r>
              <a:rPr lang="en-US" sz="1300" dirty="0">
                <a:solidFill>
                  <a:srgbClr val="0000FF"/>
                </a:solidFill>
              </a:rPr>
              <a:t> and </a:t>
            </a:r>
            <a:r>
              <a:rPr lang="en-US" sz="1300" b="1" dirty="0" err="1">
                <a:solidFill>
                  <a:srgbClr val="0000FF"/>
                </a:solidFill>
              </a:rPr>
              <a:t>nonischemic</a:t>
            </a:r>
            <a:endParaRPr lang="en-US" sz="1300" b="1" dirty="0">
              <a:solidFill>
                <a:srgbClr val="0000FF"/>
              </a:solidFill>
            </a:endParaRPr>
          </a:p>
          <a:p>
            <a:endParaRPr lang="en-US" sz="1300" i="1" dirty="0">
              <a:solidFill>
                <a:srgbClr val="0000FF"/>
              </a:solidFill>
            </a:endParaRPr>
          </a:p>
          <a:p>
            <a:r>
              <a:rPr lang="en-US" sz="1300" i="1" dirty="0">
                <a:solidFill>
                  <a:srgbClr val="0000FF"/>
                </a:solidFill>
              </a:rPr>
              <a:t>Which sort is more likely to result in the development of NVG?</a:t>
            </a:r>
            <a:endParaRPr lang="en-US" sz="1300" i="1" dirty="0">
              <a:solidFill>
                <a:schemeClr val="accent6">
                  <a:lumMod val="40000"/>
                  <a:lumOff val="60000"/>
                </a:schemeClr>
              </a:solidFill>
            </a:endParaRPr>
          </a:p>
          <a:p>
            <a:r>
              <a:rPr lang="en-US" sz="1300" dirty="0">
                <a:solidFill>
                  <a:schemeClr val="accent6">
                    <a:lumMod val="40000"/>
                    <a:lumOff val="60000"/>
                  </a:schemeClr>
                </a:solidFill>
              </a:rPr>
              <a:t>Seriously?</a:t>
            </a:r>
          </a:p>
          <a:p>
            <a:endParaRPr lang="en-US" sz="1300" dirty="0">
              <a:solidFill>
                <a:schemeClr val="accent6">
                  <a:lumMod val="40000"/>
                  <a:lumOff val="60000"/>
                </a:schemeClr>
              </a:solidFill>
            </a:endParaRPr>
          </a:p>
          <a:p>
            <a:r>
              <a:rPr lang="en-US" sz="1300" i="1" dirty="0">
                <a:solidFill>
                  <a:schemeClr val="accent6">
                    <a:lumMod val="40000"/>
                    <a:lumOff val="60000"/>
                  </a:schemeClr>
                </a:solidFill>
              </a:rPr>
              <a:t>What is the typical timeframe for development of NVG after CRVO?</a:t>
            </a:r>
          </a:p>
          <a:p>
            <a:r>
              <a:rPr lang="en-US" sz="1300" dirty="0">
                <a:solidFill>
                  <a:schemeClr val="accent6">
                    <a:lumMod val="40000"/>
                    <a:lumOff val="60000"/>
                  </a:schemeClr>
                </a:solidFill>
              </a:rPr>
              <a:t>It usually occurs about 3 month’s after. Because of this, NVG after CRVO is often called ‘</a:t>
            </a:r>
            <a:r>
              <a:rPr lang="en-US" sz="1300" b="1" dirty="0">
                <a:solidFill>
                  <a:schemeClr val="accent6">
                    <a:lumMod val="40000"/>
                    <a:lumOff val="60000"/>
                  </a:schemeClr>
                </a:solidFill>
              </a:rPr>
              <a:t>100-day glaucoma’ </a:t>
            </a:r>
            <a:r>
              <a:rPr lang="en-US" sz="1300" dirty="0">
                <a:solidFill>
                  <a:schemeClr val="accent6">
                    <a:lumMod val="40000"/>
                    <a:lumOff val="60000"/>
                  </a:schemeClr>
                </a:solidFill>
              </a:rPr>
              <a:t>(or, ‘90-day glaucoma’)</a:t>
            </a:r>
          </a:p>
        </p:txBody>
      </p:sp>
    </p:spTree>
    <p:extLst>
      <p:ext uri="{BB962C8B-B14F-4D97-AF65-F5344CB8AC3E}">
        <p14:creationId xmlns:p14="http://schemas.microsoft.com/office/powerpoint/2010/main" val="525962757"/>
      </p:ext>
    </p:extLst>
  </p:cSld>
  <p:clrMapOvr>
    <a:masterClrMapping/>
  </p:clrMapOvr>
</p:sld>
</file>

<file path=ppt/slides/slide2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Straight Arrow Connector 12">
            <a:extLst>
              <a:ext uri="{FF2B5EF4-FFF2-40B4-BE49-F238E27FC236}">
                <a16:creationId xmlns:a16="http://schemas.microsoft.com/office/drawing/2014/main" id="{A6DE2085-829C-480C-9216-69D6039C0A37}"/>
              </a:ext>
            </a:extLst>
          </p:cNvPr>
          <p:cNvCxnSpPr>
            <a:cxnSpLocks/>
          </p:cNvCxnSpPr>
          <p:nvPr/>
        </p:nvCxnSpPr>
        <p:spPr>
          <a:xfrm>
            <a:off x="6717173" y="1828800"/>
            <a:ext cx="0" cy="3462754"/>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43014" name="Text Box 6"/>
          <p:cNvSpPr txBox="1">
            <a:spLocks noChangeArrowheads="1"/>
          </p:cNvSpPr>
          <p:nvPr/>
        </p:nvSpPr>
        <p:spPr bwMode="auto">
          <a:xfrm>
            <a:off x="533400" y="2356376"/>
            <a:ext cx="1005403"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Lens-</a:t>
            </a:r>
          </a:p>
          <a:p>
            <a:pPr algn="ctr" eaLnBrk="1" hangingPunct="1">
              <a:lnSpc>
                <a:spcPct val="80000"/>
              </a:lnSpc>
              <a:spcBef>
                <a:spcPct val="0"/>
              </a:spcBef>
              <a:buClrTx/>
              <a:buSzTx/>
              <a:buFontTx/>
              <a:buNone/>
            </a:pPr>
            <a:r>
              <a:rPr lang="en-US" altLang="en-US" sz="1800" dirty="0">
                <a:solidFill>
                  <a:schemeClr val="bg1">
                    <a:lumMod val="75000"/>
                  </a:schemeClr>
                </a:solidFill>
              </a:rPr>
              <a:t>Induced</a:t>
            </a:r>
          </a:p>
        </p:txBody>
      </p:sp>
      <p:sp>
        <p:nvSpPr>
          <p:cNvPr id="43017" name="Text Box 14"/>
          <p:cNvSpPr txBox="1">
            <a:spLocks noChangeArrowheads="1"/>
          </p:cNvSpPr>
          <p:nvPr/>
        </p:nvSpPr>
        <p:spPr bwMode="auto">
          <a:xfrm>
            <a:off x="3026498" y="2365901"/>
            <a:ext cx="1633781"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Aphakic/</a:t>
            </a:r>
          </a:p>
          <a:p>
            <a:pPr algn="ctr" eaLnBrk="1" hangingPunct="1">
              <a:lnSpc>
                <a:spcPct val="80000"/>
              </a:lnSpc>
              <a:spcBef>
                <a:spcPct val="0"/>
              </a:spcBef>
              <a:buClrTx/>
              <a:buSzTx/>
              <a:buFontTx/>
              <a:buNone/>
            </a:pPr>
            <a:r>
              <a:rPr lang="en-US" altLang="en-US" sz="1800" dirty="0" err="1">
                <a:solidFill>
                  <a:schemeClr val="bg1">
                    <a:lumMod val="75000"/>
                  </a:schemeClr>
                </a:solidFill>
              </a:rPr>
              <a:t>Pseudophakic</a:t>
            </a:r>
            <a:endParaRPr lang="en-US" altLang="en-US" sz="1800" dirty="0">
              <a:solidFill>
                <a:schemeClr val="bg1">
                  <a:lumMod val="75000"/>
                </a:schemeClr>
              </a:solidFill>
            </a:endParaRPr>
          </a:p>
        </p:txBody>
      </p:sp>
      <p:sp>
        <p:nvSpPr>
          <p:cNvPr id="43031" name="Text Box 35"/>
          <p:cNvSpPr txBox="1">
            <a:spLocks noChangeArrowheads="1"/>
          </p:cNvSpPr>
          <p:nvPr/>
        </p:nvSpPr>
        <p:spPr bwMode="auto">
          <a:xfrm>
            <a:off x="1190847" y="1295400"/>
            <a:ext cx="2473754"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solidFill>
                  <a:schemeClr val="bg1">
                    <a:lumMod val="75000"/>
                  </a:schemeClr>
                </a:solidFill>
              </a:rPr>
              <a:t>w/ Pupillary Block</a:t>
            </a:r>
          </a:p>
        </p:txBody>
      </p:sp>
      <p:sp>
        <p:nvSpPr>
          <p:cNvPr id="43032" name="Text Box 36"/>
          <p:cNvSpPr txBox="1">
            <a:spLocks noChangeArrowheads="1"/>
          </p:cNvSpPr>
          <p:nvPr/>
        </p:nvSpPr>
        <p:spPr bwMode="auto">
          <a:xfrm>
            <a:off x="5181600" y="1295400"/>
            <a:ext cx="2630848"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t>w/o Pupillary Block</a:t>
            </a:r>
          </a:p>
        </p:txBody>
      </p:sp>
      <p:sp>
        <p:nvSpPr>
          <p:cNvPr id="49" name="Rectangle 2">
            <a:extLst>
              <a:ext uri="{FF2B5EF4-FFF2-40B4-BE49-F238E27FC236}">
                <a16:creationId xmlns:a16="http://schemas.microsoft.com/office/drawing/2014/main" id="{240EE5BF-F7D2-4FC8-A5DD-F6B5423153C6}"/>
              </a:ext>
            </a:extLst>
          </p:cNvPr>
          <p:cNvSpPr>
            <a:spLocks noGrp="1" noChangeArrowheads="1"/>
          </p:cNvSpPr>
          <p:nvPr>
            <p:ph type="title"/>
          </p:nvPr>
        </p:nvSpPr>
        <p:spPr>
          <a:xfrm>
            <a:off x="457200" y="304800"/>
            <a:ext cx="7543800" cy="563562"/>
          </a:xfrm>
        </p:spPr>
        <p:txBody>
          <a:bodyPr/>
          <a:lstStyle/>
          <a:p>
            <a:pPr eaLnBrk="1" hangingPunct="1"/>
            <a:r>
              <a:rPr lang="en-US" altLang="en-US" sz="3500" dirty="0"/>
              <a:t>A</a:t>
            </a:r>
          </a:p>
        </p:txBody>
      </p:sp>
      <p:sp>
        <p:nvSpPr>
          <p:cNvPr id="50" name="TextBox 49">
            <a:extLst>
              <a:ext uri="{FF2B5EF4-FFF2-40B4-BE49-F238E27FC236}">
                <a16:creationId xmlns:a16="http://schemas.microsoft.com/office/drawing/2014/main" id="{CF426230-46C8-405C-9015-99EF57762A2E}"/>
              </a:ext>
            </a:extLst>
          </p:cNvPr>
          <p:cNvSpPr txBox="1"/>
          <p:nvPr/>
        </p:nvSpPr>
        <p:spPr>
          <a:xfrm>
            <a:off x="2259496" y="189094"/>
            <a:ext cx="4607480" cy="400110"/>
          </a:xfrm>
          <a:prstGeom prst="rect">
            <a:avLst/>
          </a:prstGeom>
          <a:solidFill>
            <a:schemeClr val="accent1">
              <a:lumMod val="60000"/>
              <a:lumOff val="40000"/>
            </a:schemeClr>
          </a:solidFill>
        </p:spPr>
        <p:txBody>
          <a:bodyPr wrap="none" rtlCol="0">
            <a:spAutoFit/>
          </a:bodyPr>
          <a:lstStyle/>
          <a:p>
            <a:pPr algn="ctr"/>
            <a:r>
              <a:rPr lang="en-US" sz="2000" b="1" dirty="0"/>
              <a:t>Secondary Angle Closure Glaucoma</a:t>
            </a:r>
          </a:p>
        </p:txBody>
      </p:sp>
      <p:sp>
        <p:nvSpPr>
          <p:cNvPr id="2" name="TextBox 1">
            <a:extLst>
              <a:ext uri="{FF2B5EF4-FFF2-40B4-BE49-F238E27FC236}">
                <a16:creationId xmlns:a16="http://schemas.microsoft.com/office/drawing/2014/main" id="{A7E30BEC-923B-4C9A-A856-BDD0D882F6B8}"/>
              </a:ext>
            </a:extLst>
          </p:cNvPr>
          <p:cNvSpPr txBox="1"/>
          <p:nvPr/>
        </p:nvSpPr>
        <p:spPr>
          <a:xfrm>
            <a:off x="887305" y="2844119"/>
            <a:ext cx="1494320" cy="338554"/>
          </a:xfrm>
          <a:prstGeom prst="rect">
            <a:avLst/>
          </a:prstGeom>
          <a:noFill/>
        </p:spPr>
        <p:txBody>
          <a:bodyPr wrap="none" rtlCol="0">
            <a:spAutoFit/>
          </a:bodyPr>
          <a:lstStyle/>
          <a:p>
            <a:r>
              <a:rPr lang="en-US" sz="1600" dirty="0" err="1">
                <a:solidFill>
                  <a:schemeClr val="bg1">
                    <a:lumMod val="75000"/>
                  </a:schemeClr>
                </a:solidFill>
              </a:rPr>
              <a:t>Phacomorphic</a:t>
            </a:r>
            <a:endParaRPr lang="en-US" sz="1600" dirty="0">
              <a:solidFill>
                <a:schemeClr val="bg1">
                  <a:lumMod val="75000"/>
                </a:schemeClr>
              </a:solidFill>
            </a:endParaRPr>
          </a:p>
        </p:txBody>
      </p:sp>
      <p:sp>
        <p:nvSpPr>
          <p:cNvPr id="51" name="TextBox 50">
            <a:extLst>
              <a:ext uri="{FF2B5EF4-FFF2-40B4-BE49-F238E27FC236}">
                <a16:creationId xmlns:a16="http://schemas.microsoft.com/office/drawing/2014/main" id="{156069D4-340B-4160-A336-EBF73557CEE0}"/>
              </a:ext>
            </a:extLst>
          </p:cNvPr>
          <p:cNvSpPr txBox="1"/>
          <p:nvPr/>
        </p:nvSpPr>
        <p:spPr>
          <a:xfrm>
            <a:off x="884725" y="3175578"/>
            <a:ext cx="1402948" cy="338554"/>
          </a:xfrm>
          <a:prstGeom prst="rect">
            <a:avLst/>
          </a:prstGeom>
          <a:noFill/>
        </p:spPr>
        <p:txBody>
          <a:bodyPr wrap="none" rtlCol="0">
            <a:spAutoFit/>
          </a:bodyPr>
          <a:lstStyle/>
          <a:p>
            <a:r>
              <a:rPr lang="en-US" sz="1600" dirty="0">
                <a:solidFill>
                  <a:schemeClr val="bg1">
                    <a:lumMod val="75000"/>
                  </a:schemeClr>
                </a:solidFill>
              </a:rPr>
              <a:t>Ectopia </a:t>
            </a:r>
            <a:r>
              <a:rPr lang="en-US" sz="1600" dirty="0" err="1">
                <a:solidFill>
                  <a:schemeClr val="bg1">
                    <a:lumMod val="75000"/>
                  </a:schemeClr>
                </a:solidFill>
              </a:rPr>
              <a:t>lentis</a:t>
            </a:r>
            <a:endParaRPr lang="en-US" sz="1600" dirty="0">
              <a:solidFill>
                <a:schemeClr val="bg1">
                  <a:lumMod val="75000"/>
                </a:schemeClr>
              </a:solidFill>
            </a:endParaRPr>
          </a:p>
        </p:txBody>
      </p:sp>
      <p:cxnSp>
        <p:nvCxnSpPr>
          <p:cNvPr id="71" name="Straight Connector 70">
            <a:extLst>
              <a:ext uri="{FF2B5EF4-FFF2-40B4-BE49-F238E27FC236}">
                <a16:creationId xmlns:a16="http://schemas.microsoft.com/office/drawing/2014/main" id="{C104938D-BA8D-4E39-9D5F-9EE2012F2F3C}"/>
              </a:ext>
            </a:extLst>
          </p:cNvPr>
          <p:cNvCxnSpPr>
            <a:cxnSpLocks/>
          </p:cNvCxnSpPr>
          <p:nvPr/>
        </p:nvCxnSpPr>
        <p:spPr>
          <a:xfrm flipH="1">
            <a:off x="762665" y="3023488"/>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2A7E4E40-472F-4E50-8A7A-45C10FDD7171}"/>
              </a:ext>
            </a:extLst>
          </p:cNvPr>
          <p:cNvCxnSpPr>
            <a:cxnSpLocks/>
          </p:cNvCxnSpPr>
          <p:nvPr/>
        </p:nvCxnSpPr>
        <p:spPr>
          <a:xfrm flipH="1">
            <a:off x="762665" y="3347853"/>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C3924889-45B9-4383-9C9E-48F0A9C27AD8}"/>
              </a:ext>
            </a:extLst>
          </p:cNvPr>
          <p:cNvCxnSpPr>
            <a:cxnSpLocks/>
          </p:cNvCxnSpPr>
          <p:nvPr/>
        </p:nvCxnSpPr>
        <p:spPr>
          <a:xfrm flipH="1">
            <a:off x="748719" y="2838976"/>
            <a:ext cx="13947" cy="5088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 name="Straight Arrow Connector 5">
            <a:extLst>
              <a:ext uri="{FF2B5EF4-FFF2-40B4-BE49-F238E27FC236}">
                <a16:creationId xmlns:a16="http://schemas.microsoft.com/office/drawing/2014/main" id="{A3439F0C-5143-461F-8F3C-2E830785DEFC}"/>
              </a:ext>
            </a:extLst>
          </p:cNvPr>
          <p:cNvCxnSpPr>
            <a:stCxn id="50" idx="2"/>
          </p:cNvCxnSpPr>
          <p:nvPr/>
        </p:nvCxnSpPr>
        <p:spPr>
          <a:xfrm flipH="1">
            <a:off x="2971800" y="589204"/>
            <a:ext cx="1591436" cy="706196"/>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0" name="Straight Arrow Connector 9">
            <a:extLst>
              <a:ext uri="{FF2B5EF4-FFF2-40B4-BE49-F238E27FC236}">
                <a16:creationId xmlns:a16="http://schemas.microsoft.com/office/drawing/2014/main" id="{84DC796E-F6ED-4FBB-82D2-A260F480BF8A}"/>
              </a:ext>
            </a:extLst>
          </p:cNvPr>
          <p:cNvCxnSpPr>
            <a:cxnSpLocks/>
          </p:cNvCxnSpPr>
          <p:nvPr/>
        </p:nvCxnSpPr>
        <p:spPr>
          <a:xfrm>
            <a:off x="4572000" y="589204"/>
            <a:ext cx="1600200" cy="706196"/>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6" name="Straight Arrow Connector 25">
            <a:extLst>
              <a:ext uri="{FF2B5EF4-FFF2-40B4-BE49-F238E27FC236}">
                <a16:creationId xmlns:a16="http://schemas.microsoft.com/office/drawing/2014/main" id="{B70E0124-9B84-41A5-8D84-A66B7838A706}"/>
              </a:ext>
            </a:extLst>
          </p:cNvPr>
          <p:cNvCxnSpPr>
            <a:cxnSpLocks/>
          </p:cNvCxnSpPr>
          <p:nvPr/>
        </p:nvCxnSpPr>
        <p:spPr>
          <a:xfrm flipH="1">
            <a:off x="1159539" y="1828800"/>
            <a:ext cx="1290435" cy="478059"/>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28" name="Straight Arrow Connector 27">
            <a:extLst>
              <a:ext uri="{FF2B5EF4-FFF2-40B4-BE49-F238E27FC236}">
                <a16:creationId xmlns:a16="http://schemas.microsoft.com/office/drawing/2014/main" id="{567A4249-5C59-4416-8A8E-1C35913900AB}"/>
              </a:ext>
            </a:extLst>
          </p:cNvPr>
          <p:cNvCxnSpPr>
            <a:cxnSpLocks/>
          </p:cNvCxnSpPr>
          <p:nvPr/>
        </p:nvCxnSpPr>
        <p:spPr>
          <a:xfrm>
            <a:off x="2449973" y="1832208"/>
            <a:ext cx="1268784"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56" name="Text Box 6">
            <a:extLst>
              <a:ext uri="{FF2B5EF4-FFF2-40B4-BE49-F238E27FC236}">
                <a16:creationId xmlns:a16="http://schemas.microsoft.com/office/drawing/2014/main" id="{557983BD-9D64-49B9-A366-A08663B0451F}"/>
              </a:ext>
            </a:extLst>
          </p:cNvPr>
          <p:cNvSpPr txBox="1">
            <a:spLocks noChangeArrowheads="1"/>
          </p:cNvSpPr>
          <p:nvPr/>
        </p:nvSpPr>
        <p:spPr bwMode="auto">
          <a:xfrm>
            <a:off x="5029200" y="2356376"/>
            <a:ext cx="813043"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r" eaLnBrk="1" hangingPunct="1">
              <a:lnSpc>
                <a:spcPct val="80000"/>
              </a:lnSpc>
              <a:spcBef>
                <a:spcPct val="0"/>
              </a:spcBef>
              <a:buClrTx/>
              <a:buSzTx/>
              <a:buFontTx/>
              <a:buNone/>
            </a:pPr>
            <a:r>
              <a:rPr lang="en-US" altLang="en-US" sz="1800" dirty="0">
                <a:solidFill>
                  <a:schemeClr val="bg1">
                    <a:lumMod val="75000"/>
                  </a:schemeClr>
                </a:solidFill>
              </a:rPr>
              <a:t>‘Push’</a:t>
            </a:r>
          </a:p>
        </p:txBody>
      </p:sp>
      <p:sp>
        <p:nvSpPr>
          <p:cNvPr id="57" name="Text Box 14">
            <a:extLst>
              <a:ext uri="{FF2B5EF4-FFF2-40B4-BE49-F238E27FC236}">
                <a16:creationId xmlns:a16="http://schemas.microsoft.com/office/drawing/2014/main" id="{5DAFA1C1-3A29-4C27-A379-663FDD22E326}"/>
              </a:ext>
            </a:extLst>
          </p:cNvPr>
          <p:cNvSpPr txBox="1">
            <a:spLocks noChangeArrowheads="1"/>
          </p:cNvSpPr>
          <p:nvPr/>
        </p:nvSpPr>
        <p:spPr bwMode="auto">
          <a:xfrm>
            <a:off x="7620000" y="2365901"/>
            <a:ext cx="671979"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t>‘Pull’</a:t>
            </a:r>
          </a:p>
        </p:txBody>
      </p:sp>
      <p:cxnSp>
        <p:nvCxnSpPr>
          <p:cNvPr id="58" name="Straight Arrow Connector 57">
            <a:extLst>
              <a:ext uri="{FF2B5EF4-FFF2-40B4-BE49-F238E27FC236}">
                <a16:creationId xmlns:a16="http://schemas.microsoft.com/office/drawing/2014/main" id="{E874FEE9-46BD-46A3-90A3-DE7CC220FBFF}"/>
              </a:ext>
            </a:extLst>
          </p:cNvPr>
          <p:cNvCxnSpPr>
            <a:cxnSpLocks/>
          </p:cNvCxnSpPr>
          <p:nvPr/>
        </p:nvCxnSpPr>
        <p:spPr>
          <a:xfrm flipH="1">
            <a:off x="5867400" y="1828800"/>
            <a:ext cx="849775"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59" name="Straight Arrow Connector 58">
            <a:extLst>
              <a:ext uri="{FF2B5EF4-FFF2-40B4-BE49-F238E27FC236}">
                <a16:creationId xmlns:a16="http://schemas.microsoft.com/office/drawing/2014/main" id="{C370A4A1-FE96-4E70-B89E-839542A5E241}"/>
              </a:ext>
            </a:extLst>
          </p:cNvPr>
          <p:cNvCxnSpPr>
            <a:cxnSpLocks/>
          </p:cNvCxnSpPr>
          <p:nvPr/>
        </p:nvCxnSpPr>
        <p:spPr>
          <a:xfrm>
            <a:off x="6717173" y="1832208"/>
            <a:ext cx="902827" cy="474047"/>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62" name="Text Box 16">
            <a:extLst>
              <a:ext uri="{FF2B5EF4-FFF2-40B4-BE49-F238E27FC236}">
                <a16:creationId xmlns:a16="http://schemas.microsoft.com/office/drawing/2014/main" id="{33538067-0726-41B0-93FF-357EF00CA62D}"/>
              </a:ext>
            </a:extLst>
          </p:cNvPr>
          <p:cNvSpPr txBox="1">
            <a:spLocks noChangeArrowheads="1"/>
          </p:cNvSpPr>
          <p:nvPr/>
        </p:nvSpPr>
        <p:spPr bwMode="auto">
          <a:xfrm>
            <a:off x="8065437" y="2684785"/>
            <a:ext cx="628698"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b="1" dirty="0"/>
              <a:t>NVG</a:t>
            </a:r>
          </a:p>
        </p:txBody>
      </p:sp>
      <p:sp>
        <p:nvSpPr>
          <p:cNvPr id="70" name="Text Box 21">
            <a:extLst>
              <a:ext uri="{FF2B5EF4-FFF2-40B4-BE49-F238E27FC236}">
                <a16:creationId xmlns:a16="http://schemas.microsoft.com/office/drawing/2014/main" id="{86C32650-BE1F-4CC3-8DB5-0C136D877E6F}"/>
              </a:ext>
            </a:extLst>
          </p:cNvPr>
          <p:cNvSpPr txBox="1">
            <a:spLocks noChangeArrowheads="1"/>
          </p:cNvSpPr>
          <p:nvPr/>
        </p:nvSpPr>
        <p:spPr bwMode="auto">
          <a:xfrm>
            <a:off x="8070534" y="3048000"/>
            <a:ext cx="526106"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a:solidFill>
                  <a:schemeClr val="bg1">
                    <a:lumMod val="75000"/>
                  </a:schemeClr>
                </a:solidFill>
              </a:rPr>
              <a:t>ICE</a:t>
            </a:r>
          </a:p>
        </p:txBody>
      </p:sp>
      <p:sp>
        <p:nvSpPr>
          <p:cNvPr id="75" name="Text Box 45">
            <a:extLst>
              <a:ext uri="{FF2B5EF4-FFF2-40B4-BE49-F238E27FC236}">
                <a16:creationId xmlns:a16="http://schemas.microsoft.com/office/drawing/2014/main" id="{2B6EDA2D-8F55-4DFD-A225-8C03CE6FC7F3}"/>
              </a:ext>
            </a:extLst>
          </p:cNvPr>
          <p:cNvSpPr txBox="1">
            <a:spLocks noChangeArrowheads="1"/>
          </p:cNvSpPr>
          <p:nvPr/>
        </p:nvSpPr>
        <p:spPr bwMode="auto">
          <a:xfrm>
            <a:off x="8073162" y="3810000"/>
            <a:ext cx="1070837" cy="74635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ts val="1700"/>
              </a:lnSpc>
              <a:spcBef>
                <a:spcPct val="0"/>
              </a:spcBef>
              <a:buClrTx/>
              <a:buSzTx/>
              <a:buFontTx/>
              <a:buNone/>
            </a:pPr>
            <a:r>
              <a:rPr lang="en-US" altLang="en-US" sz="1600" dirty="0">
                <a:solidFill>
                  <a:schemeClr val="bg1">
                    <a:lumMod val="75000"/>
                  </a:schemeClr>
                </a:solidFill>
              </a:rPr>
              <a:t>Epithelial/ fibrous ingrowth</a:t>
            </a:r>
          </a:p>
        </p:txBody>
      </p:sp>
      <p:cxnSp>
        <p:nvCxnSpPr>
          <p:cNvPr id="77" name="Straight Connector 76">
            <a:extLst>
              <a:ext uri="{FF2B5EF4-FFF2-40B4-BE49-F238E27FC236}">
                <a16:creationId xmlns:a16="http://schemas.microsoft.com/office/drawing/2014/main" id="{FC090BD7-F2E1-4464-B57B-9CBE5874C89B}"/>
              </a:ext>
            </a:extLst>
          </p:cNvPr>
          <p:cNvCxnSpPr>
            <a:cxnSpLocks/>
          </p:cNvCxnSpPr>
          <p:nvPr/>
        </p:nvCxnSpPr>
        <p:spPr>
          <a:xfrm>
            <a:off x="7873969" y="2674448"/>
            <a:ext cx="7724" cy="128795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8" name="Straight Connector 77">
            <a:extLst>
              <a:ext uri="{FF2B5EF4-FFF2-40B4-BE49-F238E27FC236}">
                <a16:creationId xmlns:a16="http://schemas.microsoft.com/office/drawing/2014/main" id="{B1922ED5-C3D8-43D8-A00D-1D6BC9201DBA}"/>
              </a:ext>
            </a:extLst>
          </p:cNvPr>
          <p:cNvCxnSpPr/>
          <p:nvPr/>
        </p:nvCxnSpPr>
        <p:spPr>
          <a:xfrm flipH="1">
            <a:off x="7873968" y="2840262"/>
            <a:ext cx="24447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9" name="Straight Connector 78">
            <a:extLst>
              <a:ext uri="{FF2B5EF4-FFF2-40B4-BE49-F238E27FC236}">
                <a16:creationId xmlns:a16="http://schemas.microsoft.com/office/drawing/2014/main" id="{77019ED2-6D69-4A60-9D19-D4DB786EA3A0}"/>
              </a:ext>
            </a:extLst>
          </p:cNvPr>
          <p:cNvCxnSpPr/>
          <p:nvPr/>
        </p:nvCxnSpPr>
        <p:spPr>
          <a:xfrm flipH="1">
            <a:off x="7873968" y="3213518"/>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1" name="Straight Connector 80">
            <a:extLst>
              <a:ext uri="{FF2B5EF4-FFF2-40B4-BE49-F238E27FC236}">
                <a16:creationId xmlns:a16="http://schemas.microsoft.com/office/drawing/2014/main" id="{9796A12F-4125-4C05-8EE8-A388740C580D}"/>
              </a:ext>
            </a:extLst>
          </p:cNvPr>
          <p:cNvCxnSpPr/>
          <p:nvPr/>
        </p:nvCxnSpPr>
        <p:spPr>
          <a:xfrm flipH="1">
            <a:off x="7877837" y="3581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3" name="Straight Connector 82">
            <a:extLst>
              <a:ext uri="{FF2B5EF4-FFF2-40B4-BE49-F238E27FC236}">
                <a16:creationId xmlns:a16="http://schemas.microsoft.com/office/drawing/2014/main" id="{7FDC5F4B-9BF0-42AD-B8BB-2F2399BCF1E2}"/>
              </a:ext>
            </a:extLst>
          </p:cNvPr>
          <p:cNvCxnSpPr/>
          <p:nvPr/>
        </p:nvCxnSpPr>
        <p:spPr>
          <a:xfrm flipH="1">
            <a:off x="7881693" y="3962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93" name="Text Box 42">
            <a:extLst>
              <a:ext uri="{FF2B5EF4-FFF2-40B4-BE49-F238E27FC236}">
                <a16:creationId xmlns:a16="http://schemas.microsoft.com/office/drawing/2014/main" id="{53BAB77F-E061-4834-9068-34BDF78AD071}"/>
              </a:ext>
            </a:extLst>
          </p:cNvPr>
          <p:cNvSpPr txBox="1">
            <a:spLocks noChangeArrowheads="1"/>
          </p:cNvSpPr>
          <p:nvPr/>
        </p:nvSpPr>
        <p:spPr bwMode="auto">
          <a:xfrm>
            <a:off x="8111387" y="3429000"/>
            <a:ext cx="856196"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Flat AC</a:t>
            </a:r>
          </a:p>
        </p:txBody>
      </p:sp>
      <p:sp>
        <p:nvSpPr>
          <p:cNvPr id="100" name="Text Box 23">
            <a:extLst>
              <a:ext uri="{FF2B5EF4-FFF2-40B4-BE49-F238E27FC236}">
                <a16:creationId xmlns:a16="http://schemas.microsoft.com/office/drawing/2014/main" id="{D8F2FCFF-2984-4836-B000-9C5601A8EAAA}"/>
              </a:ext>
            </a:extLst>
          </p:cNvPr>
          <p:cNvSpPr txBox="1">
            <a:spLocks noChangeArrowheads="1"/>
          </p:cNvSpPr>
          <p:nvPr/>
        </p:nvSpPr>
        <p:spPr bwMode="auto">
          <a:xfrm>
            <a:off x="5530369" y="2667000"/>
            <a:ext cx="2143536"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Aqueous misdirection</a:t>
            </a:r>
          </a:p>
        </p:txBody>
      </p:sp>
      <p:cxnSp>
        <p:nvCxnSpPr>
          <p:cNvPr id="104" name="Straight Connector 103">
            <a:extLst>
              <a:ext uri="{FF2B5EF4-FFF2-40B4-BE49-F238E27FC236}">
                <a16:creationId xmlns:a16="http://schemas.microsoft.com/office/drawing/2014/main" id="{49D87D4A-E317-4446-9B95-5184CB3968F3}"/>
              </a:ext>
            </a:extLst>
          </p:cNvPr>
          <p:cNvCxnSpPr>
            <a:cxnSpLocks/>
          </p:cNvCxnSpPr>
          <p:nvPr/>
        </p:nvCxnSpPr>
        <p:spPr>
          <a:xfrm flipH="1">
            <a:off x="5316229" y="2667000"/>
            <a:ext cx="7397" cy="25314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5" name="Straight Connector 104">
            <a:extLst>
              <a:ext uri="{FF2B5EF4-FFF2-40B4-BE49-F238E27FC236}">
                <a16:creationId xmlns:a16="http://schemas.microsoft.com/office/drawing/2014/main" id="{F40B6D71-75A8-4A88-864D-00D14C2F710D}"/>
              </a:ext>
            </a:extLst>
          </p:cNvPr>
          <p:cNvCxnSpPr/>
          <p:nvPr/>
        </p:nvCxnSpPr>
        <p:spPr>
          <a:xfrm flipH="1">
            <a:off x="5323624" y="2832814"/>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6" name="Straight Connector 105">
            <a:extLst>
              <a:ext uri="{FF2B5EF4-FFF2-40B4-BE49-F238E27FC236}">
                <a16:creationId xmlns:a16="http://schemas.microsoft.com/office/drawing/2014/main" id="{010BF7B2-AA07-4DCF-822D-E2DB5CC0BF59}"/>
              </a:ext>
            </a:extLst>
          </p:cNvPr>
          <p:cNvCxnSpPr/>
          <p:nvPr/>
        </p:nvCxnSpPr>
        <p:spPr>
          <a:xfrm flipH="1">
            <a:off x="5323624" y="3360065"/>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a:extLst>
              <a:ext uri="{FF2B5EF4-FFF2-40B4-BE49-F238E27FC236}">
                <a16:creationId xmlns:a16="http://schemas.microsoft.com/office/drawing/2014/main" id="{BAC8035C-3999-4C31-93CD-6C0D2ADEB73B}"/>
              </a:ext>
            </a:extLst>
          </p:cNvPr>
          <p:cNvCxnSpPr/>
          <p:nvPr/>
        </p:nvCxnSpPr>
        <p:spPr>
          <a:xfrm flipH="1">
            <a:off x="5323536" y="3786938"/>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8" name="Straight Connector 107">
            <a:extLst>
              <a:ext uri="{FF2B5EF4-FFF2-40B4-BE49-F238E27FC236}">
                <a16:creationId xmlns:a16="http://schemas.microsoft.com/office/drawing/2014/main" id="{DB64CAEE-69B4-426A-8A5B-D1269DBF0F66}"/>
              </a:ext>
            </a:extLst>
          </p:cNvPr>
          <p:cNvCxnSpPr/>
          <p:nvPr/>
        </p:nvCxnSpPr>
        <p:spPr>
          <a:xfrm flipH="1">
            <a:off x="5327493" y="4249152"/>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12" name="Straight Connector 111">
            <a:extLst>
              <a:ext uri="{FF2B5EF4-FFF2-40B4-BE49-F238E27FC236}">
                <a16:creationId xmlns:a16="http://schemas.microsoft.com/office/drawing/2014/main" id="{99A16C30-4BE4-48E5-8B65-0C5F3039B8DC}"/>
              </a:ext>
            </a:extLst>
          </p:cNvPr>
          <p:cNvCxnSpPr/>
          <p:nvPr/>
        </p:nvCxnSpPr>
        <p:spPr>
          <a:xfrm flipH="1">
            <a:off x="5333455" y="51816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13" name="Text Box 42">
            <a:extLst>
              <a:ext uri="{FF2B5EF4-FFF2-40B4-BE49-F238E27FC236}">
                <a16:creationId xmlns:a16="http://schemas.microsoft.com/office/drawing/2014/main" id="{056DFFD9-3CA2-42E7-90FE-4F14522E3504}"/>
              </a:ext>
            </a:extLst>
          </p:cNvPr>
          <p:cNvSpPr txBox="1">
            <a:spLocks noChangeArrowheads="1"/>
          </p:cNvSpPr>
          <p:nvPr/>
        </p:nvSpPr>
        <p:spPr bwMode="auto">
          <a:xfrm>
            <a:off x="5533954" y="3623846"/>
            <a:ext cx="1563248"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Retinal surgery</a:t>
            </a:r>
          </a:p>
        </p:txBody>
      </p:sp>
      <p:sp>
        <p:nvSpPr>
          <p:cNvPr id="118" name="Text Box 47">
            <a:extLst>
              <a:ext uri="{FF2B5EF4-FFF2-40B4-BE49-F238E27FC236}">
                <a16:creationId xmlns:a16="http://schemas.microsoft.com/office/drawing/2014/main" id="{3F59D898-ECAD-49F0-9425-2A1BC8DDA7B5}"/>
              </a:ext>
            </a:extLst>
          </p:cNvPr>
          <p:cNvSpPr txBox="1">
            <a:spLocks noChangeArrowheads="1"/>
          </p:cNvSpPr>
          <p:nvPr/>
        </p:nvSpPr>
        <p:spPr bwMode="auto">
          <a:xfrm>
            <a:off x="5523688" y="4538246"/>
            <a:ext cx="1414170"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Drug-induced</a:t>
            </a:r>
          </a:p>
        </p:txBody>
      </p:sp>
      <p:sp>
        <p:nvSpPr>
          <p:cNvPr id="16" name="TextBox 15">
            <a:extLst>
              <a:ext uri="{FF2B5EF4-FFF2-40B4-BE49-F238E27FC236}">
                <a16:creationId xmlns:a16="http://schemas.microsoft.com/office/drawing/2014/main" id="{984E008D-FBBA-42B4-940E-EA26772E0161}"/>
              </a:ext>
            </a:extLst>
          </p:cNvPr>
          <p:cNvSpPr txBox="1"/>
          <p:nvPr/>
        </p:nvSpPr>
        <p:spPr>
          <a:xfrm>
            <a:off x="6230528" y="5257800"/>
            <a:ext cx="1326004" cy="369332"/>
          </a:xfrm>
          <a:prstGeom prst="rect">
            <a:avLst/>
          </a:prstGeom>
          <a:noFill/>
        </p:spPr>
        <p:txBody>
          <a:bodyPr wrap="none" rtlCol="0">
            <a:spAutoFit/>
          </a:bodyPr>
          <a:lstStyle/>
          <a:p>
            <a:pPr algn="ctr"/>
            <a:r>
              <a:rPr lang="en-US" dirty="0">
                <a:solidFill>
                  <a:schemeClr val="bg1">
                    <a:lumMod val="75000"/>
                  </a:schemeClr>
                </a:solidFill>
              </a:rPr>
              <a:t>Both/Either</a:t>
            </a:r>
          </a:p>
        </p:txBody>
      </p:sp>
      <p:cxnSp>
        <p:nvCxnSpPr>
          <p:cNvPr id="125" name="Straight Connector 124">
            <a:extLst>
              <a:ext uri="{FF2B5EF4-FFF2-40B4-BE49-F238E27FC236}">
                <a16:creationId xmlns:a16="http://schemas.microsoft.com/office/drawing/2014/main" id="{01138141-D318-4ED7-A7FE-D8F2155CE890}"/>
              </a:ext>
            </a:extLst>
          </p:cNvPr>
          <p:cNvCxnSpPr/>
          <p:nvPr/>
        </p:nvCxnSpPr>
        <p:spPr>
          <a:xfrm flipH="1">
            <a:off x="5334000" y="4724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52" name="Text Box 47">
            <a:extLst>
              <a:ext uri="{FF2B5EF4-FFF2-40B4-BE49-F238E27FC236}">
                <a16:creationId xmlns:a16="http://schemas.microsoft.com/office/drawing/2014/main" id="{E3578916-9804-473C-8F06-D4FA0BCEDFD0}"/>
              </a:ext>
            </a:extLst>
          </p:cNvPr>
          <p:cNvSpPr txBox="1">
            <a:spLocks noChangeArrowheads="1"/>
          </p:cNvSpPr>
          <p:nvPr/>
        </p:nvSpPr>
        <p:spPr bwMode="auto">
          <a:xfrm>
            <a:off x="5543446" y="4055146"/>
            <a:ext cx="1619354"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err="1">
                <a:solidFill>
                  <a:schemeClr val="bg1">
                    <a:lumMod val="75000"/>
                  </a:schemeClr>
                </a:solidFill>
              </a:rPr>
              <a:t>Nanophthalmos</a:t>
            </a:r>
            <a:endParaRPr lang="en-US" altLang="en-US" sz="1600" dirty="0">
              <a:solidFill>
                <a:schemeClr val="bg1">
                  <a:lumMod val="75000"/>
                </a:schemeClr>
              </a:solidFill>
            </a:endParaRPr>
          </a:p>
        </p:txBody>
      </p:sp>
      <p:sp>
        <p:nvSpPr>
          <p:cNvPr id="53" name="Text Box 45">
            <a:extLst>
              <a:ext uri="{FF2B5EF4-FFF2-40B4-BE49-F238E27FC236}">
                <a16:creationId xmlns:a16="http://schemas.microsoft.com/office/drawing/2014/main" id="{57D1A14F-68FE-47D2-983C-1A879D66A9DC}"/>
              </a:ext>
            </a:extLst>
          </p:cNvPr>
          <p:cNvSpPr txBox="1">
            <a:spLocks noChangeArrowheads="1"/>
          </p:cNvSpPr>
          <p:nvPr/>
        </p:nvSpPr>
        <p:spPr bwMode="auto">
          <a:xfrm>
            <a:off x="5523688" y="5013493"/>
            <a:ext cx="582211"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PFV</a:t>
            </a:r>
          </a:p>
        </p:txBody>
      </p:sp>
      <p:sp>
        <p:nvSpPr>
          <p:cNvPr id="54" name="Text Box 42">
            <a:extLst>
              <a:ext uri="{FF2B5EF4-FFF2-40B4-BE49-F238E27FC236}">
                <a16:creationId xmlns:a16="http://schemas.microsoft.com/office/drawing/2014/main" id="{E1E37D2C-2C52-446B-843B-01E64990D3EC}"/>
              </a:ext>
            </a:extLst>
          </p:cNvPr>
          <p:cNvSpPr txBox="1">
            <a:spLocks noChangeArrowheads="1"/>
          </p:cNvSpPr>
          <p:nvPr/>
        </p:nvSpPr>
        <p:spPr bwMode="auto">
          <a:xfrm>
            <a:off x="5551406" y="3192546"/>
            <a:ext cx="2276072"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ERD/choroidal effusion</a:t>
            </a:r>
          </a:p>
        </p:txBody>
      </p:sp>
      <p:sp>
        <p:nvSpPr>
          <p:cNvPr id="3" name="Oval 2">
            <a:extLst>
              <a:ext uri="{FF2B5EF4-FFF2-40B4-BE49-F238E27FC236}">
                <a16:creationId xmlns:a16="http://schemas.microsoft.com/office/drawing/2014/main" id="{7D027388-F860-4250-9D31-41DB5EB864E5}"/>
              </a:ext>
            </a:extLst>
          </p:cNvPr>
          <p:cNvSpPr/>
          <p:nvPr/>
        </p:nvSpPr>
        <p:spPr>
          <a:xfrm>
            <a:off x="8034589" y="2679833"/>
            <a:ext cx="671979" cy="338554"/>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TextBox 45">
            <a:extLst>
              <a:ext uri="{FF2B5EF4-FFF2-40B4-BE49-F238E27FC236}">
                <a16:creationId xmlns:a16="http://schemas.microsoft.com/office/drawing/2014/main" id="{404AE9CF-785E-4964-AF50-F6F095A7E65B}"/>
              </a:ext>
            </a:extLst>
          </p:cNvPr>
          <p:cNvSpPr txBox="1"/>
          <p:nvPr/>
        </p:nvSpPr>
        <p:spPr>
          <a:xfrm>
            <a:off x="609600" y="1554063"/>
            <a:ext cx="7034674" cy="4770537"/>
          </a:xfrm>
          <a:prstGeom prst="rect">
            <a:avLst/>
          </a:prstGeom>
          <a:solidFill>
            <a:schemeClr val="accent1">
              <a:lumMod val="40000"/>
              <a:lumOff val="60000"/>
            </a:schemeClr>
          </a:solidFill>
        </p:spPr>
        <p:txBody>
          <a:bodyPr wrap="square" rtlCol="0">
            <a:spAutoFit/>
          </a:bodyPr>
          <a:lstStyle/>
          <a:p>
            <a:r>
              <a:rPr lang="en-US" sz="1600" i="1" dirty="0">
                <a:solidFill>
                  <a:schemeClr val="bg1">
                    <a:lumMod val="75000"/>
                  </a:schemeClr>
                </a:solidFill>
              </a:rPr>
              <a:t>Neovascularization of what structure causes neovascular glaucoma (NVG)?</a:t>
            </a:r>
          </a:p>
          <a:p>
            <a:r>
              <a:rPr lang="en-US" sz="1600" dirty="0">
                <a:solidFill>
                  <a:schemeClr val="bg1">
                    <a:lumMod val="75000"/>
                  </a:schemeClr>
                </a:solidFill>
              </a:rPr>
              <a:t>Neovascularization of the angle (NVA) </a:t>
            </a:r>
          </a:p>
          <a:p>
            <a:endParaRPr lang="en-US" sz="1600" dirty="0">
              <a:solidFill>
                <a:schemeClr val="bg1">
                  <a:lumMod val="75000"/>
                </a:schemeClr>
              </a:solidFill>
            </a:endParaRPr>
          </a:p>
          <a:p>
            <a:r>
              <a:rPr lang="en-US" sz="1600" i="1" dirty="0">
                <a:solidFill>
                  <a:schemeClr val="bg1">
                    <a:lumMod val="75000"/>
                  </a:schemeClr>
                </a:solidFill>
              </a:rPr>
              <a:t>How does NVA lead to angle-closure glaucoma?</a:t>
            </a:r>
          </a:p>
          <a:p>
            <a:r>
              <a:rPr lang="en-US" sz="1600" dirty="0">
                <a:solidFill>
                  <a:schemeClr val="bg1">
                    <a:lumMod val="75000"/>
                  </a:schemeClr>
                </a:solidFill>
              </a:rPr>
              <a:t>The NVA vessels don’t ride solo; rather, they are accompanied by contractile elements (</a:t>
            </a:r>
            <a:r>
              <a:rPr lang="en-US" sz="1600" dirty="0" err="1">
                <a:solidFill>
                  <a:schemeClr val="bg1">
                    <a:lumMod val="75000"/>
                  </a:schemeClr>
                </a:solidFill>
              </a:rPr>
              <a:t>eg</a:t>
            </a:r>
            <a:r>
              <a:rPr lang="en-US" sz="1600" dirty="0">
                <a:solidFill>
                  <a:schemeClr val="bg1">
                    <a:lumMod val="75000"/>
                  </a:schemeClr>
                </a:solidFill>
              </a:rPr>
              <a:t>, fibroblasts). Along with the neo vessels, these elements will establish a network that crosses from the peripheral iris to the peripheral cornea. Once established, contractile elements </a:t>
            </a:r>
            <a:r>
              <a:rPr lang="en-US" sz="1600" dirty="0" err="1">
                <a:solidFill>
                  <a:schemeClr val="bg1">
                    <a:lumMod val="75000"/>
                  </a:schemeClr>
                </a:solidFill>
              </a:rPr>
              <a:t>gonna</a:t>
            </a:r>
            <a:r>
              <a:rPr lang="en-US" sz="1600" dirty="0">
                <a:solidFill>
                  <a:schemeClr val="bg1">
                    <a:lumMod val="75000"/>
                  </a:schemeClr>
                </a:solidFill>
              </a:rPr>
              <a:t> contract, and when they do, they pull the iris up against the angle, rendering it closed. </a:t>
            </a:r>
          </a:p>
          <a:p>
            <a:r>
              <a:rPr lang="en-US" sz="1600" i="1" dirty="0">
                <a:solidFill>
                  <a:schemeClr val="bg1">
                    <a:lumMod val="75000"/>
                  </a:schemeClr>
                </a:solidFill>
              </a:rPr>
              <a:t> </a:t>
            </a:r>
          </a:p>
          <a:p>
            <a:r>
              <a:rPr lang="en-US" sz="1600" i="1" dirty="0">
                <a:solidFill>
                  <a:schemeClr val="bg1">
                    <a:lumMod val="75000"/>
                  </a:schemeClr>
                </a:solidFill>
              </a:rPr>
              <a:t>What two-word phrase (</a:t>
            </a:r>
            <a:r>
              <a:rPr lang="en-US" sz="1600" b="1" dirty="0">
                <a:solidFill>
                  <a:schemeClr val="bg1">
                    <a:lumMod val="75000"/>
                  </a:schemeClr>
                </a:solidFill>
              </a:rPr>
              <a:t>not</a:t>
            </a:r>
            <a:r>
              <a:rPr lang="en-US" sz="1600" i="1" dirty="0">
                <a:solidFill>
                  <a:schemeClr val="bg1">
                    <a:lumMod val="75000"/>
                  </a:schemeClr>
                </a:solidFill>
              </a:rPr>
              <a:t> ‘diabetic retinopathy’--think more generally) describes the fundamental cause of most cases of NVG?</a:t>
            </a:r>
          </a:p>
          <a:p>
            <a:r>
              <a:rPr lang="en-US" sz="1600" b="1" dirty="0">
                <a:solidFill>
                  <a:srgbClr val="0000FF"/>
                </a:solidFill>
              </a:rPr>
              <a:t>‘Retinal ischemia’</a:t>
            </a:r>
            <a:endParaRPr lang="en-US" sz="1600" b="1" dirty="0">
              <a:solidFill>
                <a:schemeClr val="accent1">
                  <a:lumMod val="40000"/>
                  <a:lumOff val="60000"/>
                </a:schemeClr>
              </a:solidFill>
            </a:endParaRPr>
          </a:p>
          <a:p>
            <a:endParaRPr lang="en-US" sz="1600" dirty="0">
              <a:solidFill>
                <a:schemeClr val="accent1">
                  <a:lumMod val="40000"/>
                  <a:lumOff val="60000"/>
                </a:schemeClr>
              </a:solidFill>
            </a:endParaRPr>
          </a:p>
          <a:p>
            <a:r>
              <a:rPr lang="en-US" sz="1600" i="1" dirty="0">
                <a:solidFill>
                  <a:schemeClr val="accent1">
                    <a:lumMod val="40000"/>
                    <a:lumOff val="60000"/>
                  </a:schemeClr>
                </a:solidFill>
              </a:rPr>
              <a:t>How does retinal ischemia lead to NVI and NVA? </a:t>
            </a:r>
          </a:p>
          <a:p>
            <a:r>
              <a:rPr lang="en-US" sz="1600" dirty="0">
                <a:solidFill>
                  <a:schemeClr val="accent1">
                    <a:lumMod val="40000"/>
                    <a:lumOff val="60000"/>
                  </a:schemeClr>
                </a:solidFill>
              </a:rPr>
              <a:t>In a desperate attempt to acquire the oxygen they’re lacking, the ischemic retinal cells release the signaling molecule  </a:t>
            </a:r>
            <a:r>
              <a:rPr lang="en-US" sz="1600" b="1" dirty="0">
                <a:solidFill>
                  <a:schemeClr val="accent1">
                    <a:lumMod val="40000"/>
                    <a:lumOff val="60000"/>
                  </a:schemeClr>
                </a:solidFill>
              </a:rPr>
              <a:t>VEGF</a:t>
            </a:r>
            <a:r>
              <a:rPr lang="en-US" sz="1600" dirty="0">
                <a:solidFill>
                  <a:schemeClr val="accent1">
                    <a:lumMod val="40000"/>
                    <a:lumOff val="60000"/>
                  </a:schemeClr>
                </a:solidFill>
              </a:rPr>
              <a:t> , a potent inducer of new blood vessel formation. This VEGF diffuses from the vitreous cavity into the anterior segment, where it induces the NVI/NVA process.</a:t>
            </a:r>
          </a:p>
        </p:txBody>
      </p:sp>
      <p:sp>
        <p:nvSpPr>
          <p:cNvPr id="47" name="Oval 46">
            <a:extLst>
              <a:ext uri="{FF2B5EF4-FFF2-40B4-BE49-F238E27FC236}">
                <a16:creationId xmlns:a16="http://schemas.microsoft.com/office/drawing/2014/main" id="{A5248507-3F31-4BDC-A9CE-59D8E5A5DD74}"/>
              </a:ext>
            </a:extLst>
          </p:cNvPr>
          <p:cNvSpPr/>
          <p:nvPr/>
        </p:nvSpPr>
        <p:spPr>
          <a:xfrm>
            <a:off x="580515" y="4431474"/>
            <a:ext cx="2010285" cy="430887"/>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TextBox 47">
            <a:extLst>
              <a:ext uri="{FF2B5EF4-FFF2-40B4-BE49-F238E27FC236}">
                <a16:creationId xmlns:a16="http://schemas.microsoft.com/office/drawing/2014/main" id="{88F4DBB8-E836-4EB8-A67C-7D52B9DB2F1E}"/>
              </a:ext>
            </a:extLst>
          </p:cNvPr>
          <p:cNvSpPr txBox="1"/>
          <p:nvPr/>
        </p:nvSpPr>
        <p:spPr>
          <a:xfrm>
            <a:off x="2667000" y="4160638"/>
            <a:ext cx="4809320" cy="1384995"/>
          </a:xfrm>
          <a:prstGeom prst="rect">
            <a:avLst/>
          </a:prstGeom>
          <a:solidFill>
            <a:srgbClr val="FFCCFF"/>
          </a:solidFill>
        </p:spPr>
        <p:txBody>
          <a:bodyPr wrap="square" rtlCol="0">
            <a:spAutoFit/>
          </a:bodyPr>
          <a:lstStyle/>
          <a:p>
            <a:r>
              <a:rPr lang="en-US" sz="1400" i="1" dirty="0">
                <a:solidFill>
                  <a:schemeClr val="bg1">
                    <a:lumMod val="65000"/>
                  </a:schemeClr>
                </a:solidFill>
              </a:rPr>
              <a:t>What are the three most common causes of ischemia that result in the development of NVG?</a:t>
            </a:r>
          </a:p>
          <a:p>
            <a:r>
              <a:rPr lang="en-US" sz="1400" dirty="0">
                <a:solidFill>
                  <a:schemeClr val="bg1">
                    <a:lumMod val="65000"/>
                  </a:schemeClr>
                </a:solidFill>
              </a:rPr>
              <a:t>--Diabetic retinopathy</a:t>
            </a:r>
          </a:p>
          <a:p>
            <a:r>
              <a:rPr lang="en-US" sz="1400" dirty="0">
                <a:solidFill>
                  <a:schemeClr val="bg1">
                    <a:lumMod val="65000"/>
                  </a:schemeClr>
                </a:solidFill>
              </a:rPr>
              <a:t>--</a:t>
            </a:r>
            <a:r>
              <a:rPr lang="en-US" sz="1400" b="1" dirty="0">
                <a:solidFill>
                  <a:srgbClr val="0000FF"/>
                </a:solidFill>
              </a:rPr>
              <a:t>CRVO</a:t>
            </a:r>
            <a:endParaRPr lang="en-US" sz="1400" b="1" dirty="0">
              <a:solidFill>
                <a:schemeClr val="bg1">
                  <a:lumMod val="65000"/>
                </a:schemeClr>
              </a:solidFill>
            </a:endParaRPr>
          </a:p>
          <a:p>
            <a:r>
              <a:rPr lang="en-US" sz="1400" dirty="0">
                <a:solidFill>
                  <a:schemeClr val="bg1">
                    <a:lumMod val="65000"/>
                  </a:schemeClr>
                </a:solidFill>
              </a:rPr>
              <a:t>--Ocular ischemic syndrome (OIS; note that OIS involves ischemia of non-retinal ocular structures </a:t>
            </a:r>
            <a:r>
              <a:rPr lang="en-US" sz="1400" dirty="0">
                <a:solidFill>
                  <a:srgbClr val="0000FF"/>
                </a:solidFill>
              </a:rPr>
              <a:t>as well)</a:t>
            </a:r>
          </a:p>
        </p:txBody>
      </p:sp>
      <p:sp>
        <p:nvSpPr>
          <p:cNvPr id="55" name="Oval 54">
            <a:extLst>
              <a:ext uri="{FF2B5EF4-FFF2-40B4-BE49-F238E27FC236}">
                <a16:creationId xmlns:a16="http://schemas.microsoft.com/office/drawing/2014/main" id="{EC450762-4342-4F14-8265-264AA8209EBB}"/>
              </a:ext>
            </a:extLst>
          </p:cNvPr>
          <p:cNvSpPr/>
          <p:nvPr/>
        </p:nvSpPr>
        <p:spPr>
          <a:xfrm>
            <a:off x="2790862" y="4716179"/>
            <a:ext cx="644873" cy="435756"/>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TextBox 59">
            <a:extLst>
              <a:ext uri="{FF2B5EF4-FFF2-40B4-BE49-F238E27FC236}">
                <a16:creationId xmlns:a16="http://schemas.microsoft.com/office/drawing/2014/main" id="{217AC533-7532-4F41-8B6C-E7BE89D74B9C}"/>
              </a:ext>
            </a:extLst>
          </p:cNvPr>
          <p:cNvSpPr txBox="1"/>
          <p:nvPr/>
        </p:nvSpPr>
        <p:spPr>
          <a:xfrm>
            <a:off x="3484862" y="4412737"/>
            <a:ext cx="5537200" cy="1892826"/>
          </a:xfrm>
          <a:prstGeom prst="rect">
            <a:avLst/>
          </a:prstGeom>
          <a:solidFill>
            <a:schemeClr val="accent6">
              <a:lumMod val="40000"/>
              <a:lumOff val="60000"/>
            </a:schemeClr>
          </a:solidFill>
        </p:spPr>
        <p:txBody>
          <a:bodyPr wrap="square" rtlCol="0">
            <a:spAutoFit/>
          </a:bodyPr>
          <a:lstStyle/>
          <a:p>
            <a:r>
              <a:rPr lang="en-US" sz="1300" i="1" dirty="0">
                <a:solidFill>
                  <a:srgbClr val="0000FF"/>
                </a:solidFill>
              </a:rPr>
              <a:t>CRVOs are classified into one of two categories. What are these?</a:t>
            </a:r>
          </a:p>
          <a:p>
            <a:r>
              <a:rPr lang="en-US" sz="1300" b="1" dirty="0">
                <a:solidFill>
                  <a:srgbClr val="0000FF"/>
                </a:solidFill>
              </a:rPr>
              <a:t>Ischemic</a:t>
            </a:r>
            <a:r>
              <a:rPr lang="en-US" sz="1300" dirty="0">
                <a:solidFill>
                  <a:srgbClr val="0000FF"/>
                </a:solidFill>
              </a:rPr>
              <a:t> and </a:t>
            </a:r>
            <a:r>
              <a:rPr lang="en-US" sz="1300" b="1" dirty="0" err="1">
                <a:solidFill>
                  <a:srgbClr val="0000FF"/>
                </a:solidFill>
              </a:rPr>
              <a:t>nonischemic</a:t>
            </a:r>
            <a:endParaRPr lang="en-US" sz="1300" b="1" dirty="0">
              <a:solidFill>
                <a:srgbClr val="0000FF"/>
              </a:solidFill>
            </a:endParaRPr>
          </a:p>
          <a:p>
            <a:endParaRPr lang="en-US" sz="1300" i="1" dirty="0">
              <a:solidFill>
                <a:srgbClr val="0000FF"/>
              </a:solidFill>
            </a:endParaRPr>
          </a:p>
          <a:p>
            <a:r>
              <a:rPr lang="en-US" sz="1300" i="1" dirty="0">
                <a:solidFill>
                  <a:srgbClr val="0000FF"/>
                </a:solidFill>
              </a:rPr>
              <a:t>Which sort is more likely to result in the development of NVG?</a:t>
            </a:r>
          </a:p>
          <a:p>
            <a:r>
              <a:rPr lang="en-US" sz="1300" dirty="0">
                <a:solidFill>
                  <a:srgbClr val="0000FF"/>
                </a:solidFill>
              </a:rPr>
              <a:t>Seriously?</a:t>
            </a:r>
            <a:endParaRPr lang="en-US" sz="1300" dirty="0">
              <a:solidFill>
                <a:schemeClr val="accent6">
                  <a:lumMod val="40000"/>
                  <a:lumOff val="60000"/>
                </a:schemeClr>
              </a:solidFill>
            </a:endParaRPr>
          </a:p>
          <a:p>
            <a:endParaRPr lang="en-US" sz="1300" dirty="0">
              <a:solidFill>
                <a:schemeClr val="accent6">
                  <a:lumMod val="40000"/>
                  <a:lumOff val="60000"/>
                </a:schemeClr>
              </a:solidFill>
            </a:endParaRPr>
          </a:p>
          <a:p>
            <a:r>
              <a:rPr lang="en-US" sz="1300" i="1" dirty="0">
                <a:solidFill>
                  <a:schemeClr val="accent6">
                    <a:lumMod val="40000"/>
                    <a:lumOff val="60000"/>
                  </a:schemeClr>
                </a:solidFill>
              </a:rPr>
              <a:t>What is the typical timeframe for development of NVG after CRVO?</a:t>
            </a:r>
          </a:p>
          <a:p>
            <a:r>
              <a:rPr lang="en-US" sz="1300" dirty="0">
                <a:solidFill>
                  <a:schemeClr val="accent6">
                    <a:lumMod val="40000"/>
                    <a:lumOff val="60000"/>
                  </a:schemeClr>
                </a:solidFill>
              </a:rPr>
              <a:t>It usually occurs about 3 month’s after. Because of this, NVG after CRVO is often called ‘</a:t>
            </a:r>
            <a:r>
              <a:rPr lang="en-US" sz="1300" b="1" dirty="0">
                <a:solidFill>
                  <a:schemeClr val="accent6">
                    <a:lumMod val="40000"/>
                    <a:lumOff val="60000"/>
                  </a:schemeClr>
                </a:solidFill>
              </a:rPr>
              <a:t>100-day glaucoma’ </a:t>
            </a:r>
            <a:r>
              <a:rPr lang="en-US" sz="1300" dirty="0">
                <a:solidFill>
                  <a:schemeClr val="accent6">
                    <a:lumMod val="40000"/>
                    <a:lumOff val="60000"/>
                  </a:schemeClr>
                </a:solidFill>
              </a:rPr>
              <a:t>(or, ‘90-day glaucoma’)</a:t>
            </a:r>
          </a:p>
        </p:txBody>
      </p:sp>
    </p:spTree>
    <p:extLst>
      <p:ext uri="{BB962C8B-B14F-4D97-AF65-F5344CB8AC3E}">
        <p14:creationId xmlns:p14="http://schemas.microsoft.com/office/powerpoint/2010/main" val="2414267050"/>
      </p:ext>
    </p:extLst>
  </p:cSld>
  <p:clrMapOvr>
    <a:masterClrMapping/>
  </p:clrMapOvr>
</p:sld>
</file>

<file path=ppt/slides/slide2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Straight Arrow Connector 12">
            <a:extLst>
              <a:ext uri="{FF2B5EF4-FFF2-40B4-BE49-F238E27FC236}">
                <a16:creationId xmlns:a16="http://schemas.microsoft.com/office/drawing/2014/main" id="{A6DE2085-829C-480C-9216-69D6039C0A37}"/>
              </a:ext>
            </a:extLst>
          </p:cNvPr>
          <p:cNvCxnSpPr>
            <a:cxnSpLocks/>
          </p:cNvCxnSpPr>
          <p:nvPr/>
        </p:nvCxnSpPr>
        <p:spPr>
          <a:xfrm>
            <a:off x="6717173" y="1828800"/>
            <a:ext cx="0" cy="3462754"/>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43014" name="Text Box 6"/>
          <p:cNvSpPr txBox="1">
            <a:spLocks noChangeArrowheads="1"/>
          </p:cNvSpPr>
          <p:nvPr/>
        </p:nvSpPr>
        <p:spPr bwMode="auto">
          <a:xfrm>
            <a:off x="533400" y="2356376"/>
            <a:ext cx="1005403"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Lens-</a:t>
            </a:r>
          </a:p>
          <a:p>
            <a:pPr algn="ctr" eaLnBrk="1" hangingPunct="1">
              <a:lnSpc>
                <a:spcPct val="80000"/>
              </a:lnSpc>
              <a:spcBef>
                <a:spcPct val="0"/>
              </a:spcBef>
              <a:buClrTx/>
              <a:buSzTx/>
              <a:buFontTx/>
              <a:buNone/>
            </a:pPr>
            <a:r>
              <a:rPr lang="en-US" altLang="en-US" sz="1800" dirty="0">
                <a:solidFill>
                  <a:schemeClr val="bg1">
                    <a:lumMod val="75000"/>
                  </a:schemeClr>
                </a:solidFill>
              </a:rPr>
              <a:t>Induced</a:t>
            </a:r>
          </a:p>
        </p:txBody>
      </p:sp>
      <p:sp>
        <p:nvSpPr>
          <p:cNvPr id="43017" name="Text Box 14"/>
          <p:cNvSpPr txBox="1">
            <a:spLocks noChangeArrowheads="1"/>
          </p:cNvSpPr>
          <p:nvPr/>
        </p:nvSpPr>
        <p:spPr bwMode="auto">
          <a:xfrm>
            <a:off x="3026498" y="2365901"/>
            <a:ext cx="1633781"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Aphakic/</a:t>
            </a:r>
          </a:p>
          <a:p>
            <a:pPr algn="ctr" eaLnBrk="1" hangingPunct="1">
              <a:lnSpc>
                <a:spcPct val="80000"/>
              </a:lnSpc>
              <a:spcBef>
                <a:spcPct val="0"/>
              </a:spcBef>
              <a:buClrTx/>
              <a:buSzTx/>
              <a:buFontTx/>
              <a:buNone/>
            </a:pPr>
            <a:r>
              <a:rPr lang="en-US" altLang="en-US" sz="1800" dirty="0" err="1">
                <a:solidFill>
                  <a:schemeClr val="bg1">
                    <a:lumMod val="75000"/>
                  </a:schemeClr>
                </a:solidFill>
              </a:rPr>
              <a:t>Pseudophakic</a:t>
            </a:r>
            <a:endParaRPr lang="en-US" altLang="en-US" sz="1800" dirty="0">
              <a:solidFill>
                <a:schemeClr val="bg1">
                  <a:lumMod val="75000"/>
                </a:schemeClr>
              </a:solidFill>
            </a:endParaRPr>
          </a:p>
        </p:txBody>
      </p:sp>
      <p:sp>
        <p:nvSpPr>
          <p:cNvPr id="43031" name="Text Box 35"/>
          <p:cNvSpPr txBox="1">
            <a:spLocks noChangeArrowheads="1"/>
          </p:cNvSpPr>
          <p:nvPr/>
        </p:nvSpPr>
        <p:spPr bwMode="auto">
          <a:xfrm>
            <a:off x="1190847" y="1295400"/>
            <a:ext cx="2473754"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solidFill>
                  <a:schemeClr val="bg1">
                    <a:lumMod val="75000"/>
                  </a:schemeClr>
                </a:solidFill>
              </a:rPr>
              <a:t>w/ Pupillary Block</a:t>
            </a:r>
          </a:p>
        </p:txBody>
      </p:sp>
      <p:sp>
        <p:nvSpPr>
          <p:cNvPr id="43032" name="Text Box 36"/>
          <p:cNvSpPr txBox="1">
            <a:spLocks noChangeArrowheads="1"/>
          </p:cNvSpPr>
          <p:nvPr/>
        </p:nvSpPr>
        <p:spPr bwMode="auto">
          <a:xfrm>
            <a:off x="5181600" y="1295400"/>
            <a:ext cx="2630848"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t>w/o Pupillary Block</a:t>
            </a:r>
          </a:p>
        </p:txBody>
      </p:sp>
      <p:sp>
        <p:nvSpPr>
          <p:cNvPr id="49" name="Rectangle 2">
            <a:extLst>
              <a:ext uri="{FF2B5EF4-FFF2-40B4-BE49-F238E27FC236}">
                <a16:creationId xmlns:a16="http://schemas.microsoft.com/office/drawing/2014/main" id="{240EE5BF-F7D2-4FC8-A5DD-F6B5423153C6}"/>
              </a:ext>
            </a:extLst>
          </p:cNvPr>
          <p:cNvSpPr>
            <a:spLocks noGrp="1" noChangeArrowheads="1"/>
          </p:cNvSpPr>
          <p:nvPr>
            <p:ph type="title"/>
          </p:nvPr>
        </p:nvSpPr>
        <p:spPr>
          <a:xfrm>
            <a:off x="457200" y="304800"/>
            <a:ext cx="7543800" cy="563562"/>
          </a:xfrm>
        </p:spPr>
        <p:txBody>
          <a:bodyPr/>
          <a:lstStyle/>
          <a:p>
            <a:pPr eaLnBrk="1" hangingPunct="1"/>
            <a:r>
              <a:rPr lang="en-US" altLang="en-US" sz="3500" dirty="0"/>
              <a:t>Q</a:t>
            </a:r>
          </a:p>
        </p:txBody>
      </p:sp>
      <p:sp>
        <p:nvSpPr>
          <p:cNvPr id="50" name="TextBox 49">
            <a:extLst>
              <a:ext uri="{FF2B5EF4-FFF2-40B4-BE49-F238E27FC236}">
                <a16:creationId xmlns:a16="http://schemas.microsoft.com/office/drawing/2014/main" id="{CF426230-46C8-405C-9015-99EF57762A2E}"/>
              </a:ext>
            </a:extLst>
          </p:cNvPr>
          <p:cNvSpPr txBox="1"/>
          <p:nvPr/>
        </p:nvSpPr>
        <p:spPr>
          <a:xfrm>
            <a:off x="2259496" y="189094"/>
            <a:ext cx="4607480" cy="400110"/>
          </a:xfrm>
          <a:prstGeom prst="rect">
            <a:avLst/>
          </a:prstGeom>
          <a:solidFill>
            <a:schemeClr val="accent1">
              <a:lumMod val="60000"/>
              <a:lumOff val="40000"/>
            </a:schemeClr>
          </a:solidFill>
        </p:spPr>
        <p:txBody>
          <a:bodyPr wrap="none" rtlCol="0">
            <a:spAutoFit/>
          </a:bodyPr>
          <a:lstStyle/>
          <a:p>
            <a:pPr algn="ctr"/>
            <a:r>
              <a:rPr lang="en-US" sz="2000" b="1" dirty="0"/>
              <a:t>Secondary Angle Closure Glaucoma</a:t>
            </a:r>
          </a:p>
        </p:txBody>
      </p:sp>
      <p:sp>
        <p:nvSpPr>
          <p:cNvPr id="2" name="TextBox 1">
            <a:extLst>
              <a:ext uri="{FF2B5EF4-FFF2-40B4-BE49-F238E27FC236}">
                <a16:creationId xmlns:a16="http://schemas.microsoft.com/office/drawing/2014/main" id="{A7E30BEC-923B-4C9A-A856-BDD0D882F6B8}"/>
              </a:ext>
            </a:extLst>
          </p:cNvPr>
          <p:cNvSpPr txBox="1"/>
          <p:nvPr/>
        </p:nvSpPr>
        <p:spPr>
          <a:xfrm>
            <a:off x="887305" y="2844119"/>
            <a:ext cx="1494320" cy="338554"/>
          </a:xfrm>
          <a:prstGeom prst="rect">
            <a:avLst/>
          </a:prstGeom>
          <a:noFill/>
        </p:spPr>
        <p:txBody>
          <a:bodyPr wrap="none" rtlCol="0">
            <a:spAutoFit/>
          </a:bodyPr>
          <a:lstStyle/>
          <a:p>
            <a:r>
              <a:rPr lang="en-US" sz="1600" dirty="0" err="1">
                <a:solidFill>
                  <a:schemeClr val="bg1">
                    <a:lumMod val="75000"/>
                  </a:schemeClr>
                </a:solidFill>
              </a:rPr>
              <a:t>Phacomorphic</a:t>
            </a:r>
            <a:endParaRPr lang="en-US" sz="1600" dirty="0">
              <a:solidFill>
                <a:schemeClr val="bg1">
                  <a:lumMod val="75000"/>
                </a:schemeClr>
              </a:solidFill>
            </a:endParaRPr>
          </a:p>
        </p:txBody>
      </p:sp>
      <p:sp>
        <p:nvSpPr>
          <p:cNvPr id="51" name="TextBox 50">
            <a:extLst>
              <a:ext uri="{FF2B5EF4-FFF2-40B4-BE49-F238E27FC236}">
                <a16:creationId xmlns:a16="http://schemas.microsoft.com/office/drawing/2014/main" id="{156069D4-340B-4160-A336-EBF73557CEE0}"/>
              </a:ext>
            </a:extLst>
          </p:cNvPr>
          <p:cNvSpPr txBox="1"/>
          <p:nvPr/>
        </p:nvSpPr>
        <p:spPr>
          <a:xfrm>
            <a:off x="884725" y="3175578"/>
            <a:ext cx="1402948" cy="338554"/>
          </a:xfrm>
          <a:prstGeom prst="rect">
            <a:avLst/>
          </a:prstGeom>
          <a:noFill/>
        </p:spPr>
        <p:txBody>
          <a:bodyPr wrap="none" rtlCol="0">
            <a:spAutoFit/>
          </a:bodyPr>
          <a:lstStyle/>
          <a:p>
            <a:r>
              <a:rPr lang="en-US" sz="1600" dirty="0">
                <a:solidFill>
                  <a:schemeClr val="bg1">
                    <a:lumMod val="75000"/>
                  </a:schemeClr>
                </a:solidFill>
              </a:rPr>
              <a:t>Ectopia </a:t>
            </a:r>
            <a:r>
              <a:rPr lang="en-US" sz="1600" dirty="0" err="1">
                <a:solidFill>
                  <a:schemeClr val="bg1">
                    <a:lumMod val="75000"/>
                  </a:schemeClr>
                </a:solidFill>
              </a:rPr>
              <a:t>lentis</a:t>
            </a:r>
            <a:endParaRPr lang="en-US" sz="1600" dirty="0">
              <a:solidFill>
                <a:schemeClr val="bg1">
                  <a:lumMod val="75000"/>
                </a:schemeClr>
              </a:solidFill>
            </a:endParaRPr>
          </a:p>
        </p:txBody>
      </p:sp>
      <p:cxnSp>
        <p:nvCxnSpPr>
          <p:cNvPr id="71" name="Straight Connector 70">
            <a:extLst>
              <a:ext uri="{FF2B5EF4-FFF2-40B4-BE49-F238E27FC236}">
                <a16:creationId xmlns:a16="http://schemas.microsoft.com/office/drawing/2014/main" id="{C104938D-BA8D-4E39-9D5F-9EE2012F2F3C}"/>
              </a:ext>
            </a:extLst>
          </p:cNvPr>
          <p:cNvCxnSpPr>
            <a:cxnSpLocks/>
          </p:cNvCxnSpPr>
          <p:nvPr/>
        </p:nvCxnSpPr>
        <p:spPr>
          <a:xfrm flipH="1">
            <a:off x="762665" y="3023488"/>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2A7E4E40-472F-4E50-8A7A-45C10FDD7171}"/>
              </a:ext>
            </a:extLst>
          </p:cNvPr>
          <p:cNvCxnSpPr>
            <a:cxnSpLocks/>
          </p:cNvCxnSpPr>
          <p:nvPr/>
        </p:nvCxnSpPr>
        <p:spPr>
          <a:xfrm flipH="1">
            <a:off x="762665" y="3347853"/>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C3924889-45B9-4383-9C9E-48F0A9C27AD8}"/>
              </a:ext>
            </a:extLst>
          </p:cNvPr>
          <p:cNvCxnSpPr>
            <a:cxnSpLocks/>
          </p:cNvCxnSpPr>
          <p:nvPr/>
        </p:nvCxnSpPr>
        <p:spPr>
          <a:xfrm flipH="1">
            <a:off x="748719" y="2838976"/>
            <a:ext cx="13947" cy="5088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 name="Straight Arrow Connector 5">
            <a:extLst>
              <a:ext uri="{FF2B5EF4-FFF2-40B4-BE49-F238E27FC236}">
                <a16:creationId xmlns:a16="http://schemas.microsoft.com/office/drawing/2014/main" id="{A3439F0C-5143-461F-8F3C-2E830785DEFC}"/>
              </a:ext>
            </a:extLst>
          </p:cNvPr>
          <p:cNvCxnSpPr>
            <a:stCxn id="50" idx="2"/>
          </p:cNvCxnSpPr>
          <p:nvPr/>
        </p:nvCxnSpPr>
        <p:spPr>
          <a:xfrm flipH="1">
            <a:off x="2971800" y="589204"/>
            <a:ext cx="1591436" cy="706196"/>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0" name="Straight Arrow Connector 9">
            <a:extLst>
              <a:ext uri="{FF2B5EF4-FFF2-40B4-BE49-F238E27FC236}">
                <a16:creationId xmlns:a16="http://schemas.microsoft.com/office/drawing/2014/main" id="{84DC796E-F6ED-4FBB-82D2-A260F480BF8A}"/>
              </a:ext>
            </a:extLst>
          </p:cNvPr>
          <p:cNvCxnSpPr>
            <a:cxnSpLocks/>
          </p:cNvCxnSpPr>
          <p:nvPr/>
        </p:nvCxnSpPr>
        <p:spPr>
          <a:xfrm>
            <a:off x="4572000" y="589204"/>
            <a:ext cx="1600200" cy="706196"/>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6" name="Straight Arrow Connector 25">
            <a:extLst>
              <a:ext uri="{FF2B5EF4-FFF2-40B4-BE49-F238E27FC236}">
                <a16:creationId xmlns:a16="http://schemas.microsoft.com/office/drawing/2014/main" id="{B70E0124-9B84-41A5-8D84-A66B7838A706}"/>
              </a:ext>
            </a:extLst>
          </p:cNvPr>
          <p:cNvCxnSpPr>
            <a:cxnSpLocks/>
          </p:cNvCxnSpPr>
          <p:nvPr/>
        </p:nvCxnSpPr>
        <p:spPr>
          <a:xfrm flipH="1">
            <a:off x="1159539" y="1828800"/>
            <a:ext cx="1290435" cy="478059"/>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28" name="Straight Arrow Connector 27">
            <a:extLst>
              <a:ext uri="{FF2B5EF4-FFF2-40B4-BE49-F238E27FC236}">
                <a16:creationId xmlns:a16="http://schemas.microsoft.com/office/drawing/2014/main" id="{567A4249-5C59-4416-8A8E-1C35913900AB}"/>
              </a:ext>
            </a:extLst>
          </p:cNvPr>
          <p:cNvCxnSpPr>
            <a:cxnSpLocks/>
          </p:cNvCxnSpPr>
          <p:nvPr/>
        </p:nvCxnSpPr>
        <p:spPr>
          <a:xfrm>
            <a:off x="2449973" y="1832208"/>
            <a:ext cx="1268784"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56" name="Text Box 6">
            <a:extLst>
              <a:ext uri="{FF2B5EF4-FFF2-40B4-BE49-F238E27FC236}">
                <a16:creationId xmlns:a16="http://schemas.microsoft.com/office/drawing/2014/main" id="{557983BD-9D64-49B9-A366-A08663B0451F}"/>
              </a:ext>
            </a:extLst>
          </p:cNvPr>
          <p:cNvSpPr txBox="1">
            <a:spLocks noChangeArrowheads="1"/>
          </p:cNvSpPr>
          <p:nvPr/>
        </p:nvSpPr>
        <p:spPr bwMode="auto">
          <a:xfrm>
            <a:off x="5029200" y="2356376"/>
            <a:ext cx="813043"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r" eaLnBrk="1" hangingPunct="1">
              <a:lnSpc>
                <a:spcPct val="80000"/>
              </a:lnSpc>
              <a:spcBef>
                <a:spcPct val="0"/>
              </a:spcBef>
              <a:buClrTx/>
              <a:buSzTx/>
              <a:buFontTx/>
              <a:buNone/>
            </a:pPr>
            <a:r>
              <a:rPr lang="en-US" altLang="en-US" sz="1800" dirty="0">
                <a:solidFill>
                  <a:schemeClr val="bg1">
                    <a:lumMod val="75000"/>
                  </a:schemeClr>
                </a:solidFill>
              </a:rPr>
              <a:t>‘Push’</a:t>
            </a:r>
          </a:p>
        </p:txBody>
      </p:sp>
      <p:sp>
        <p:nvSpPr>
          <p:cNvPr id="57" name="Text Box 14">
            <a:extLst>
              <a:ext uri="{FF2B5EF4-FFF2-40B4-BE49-F238E27FC236}">
                <a16:creationId xmlns:a16="http://schemas.microsoft.com/office/drawing/2014/main" id="{5DAFA1C1-3A29-4C27-A379-663FDD22E326}"/>
              </a:ext>
            </a:extLst>
          </p:cNvPr>
          <p:cNvSpPr txBox="1">
            <a:spLocks noChangeArrowheads="1"/>
          </p:cNvSpPr>
          <p:nvPr/>
        </p:nvSpPr>
        <p:spPr bwMode="auto">
          <a:xfrm>
            <a:off x="7620000" y="2365901"/>
            <a:ext cx="671979"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t>‘Pull’</a:t>
            </a:r>
          </a:p>
        </p:txBody>
      </p:sp>
      <p:cxnSp>
        <p:nvCxnSpPr>
          <p:cNvPr id="58" name="Straight Arrow Connector 57">
            <a:extLst>
              <a:ext uri="{FF2B5EF4-FFF2-40B4-BE49-F238E27FC236}">
                <a16:creationId xmlns:a16="http://schemas.microsoft.com/office/drawing/2014/main" id="{E874FEE9-46BD-46A3-90A3-DE7CC220FBFF}"/>
              </a:ext>
            </a:extLst>
          </p:cNvPr>
          <p:cNvCxnSpPr>
            <a:cxnSpLocks/>
          </p:cNvCxnSpPr>
          <p:nvPr/>
        </p:nvCxnSpPr>
        <p:spPr>
          <a:xfrm flipH="1">
            <a:off x="5867400" y="1828800"/>
            <a:ext cx="849775"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59" name="Straight Arrow Connector 58">
            <a:extLst>
              <a:ext uri="{FF2B5EF4-FFF2-40B4-BE49-F238E27FC236}">
                <a16:creationId xmlns:a16="http://schemas.microsoft.com/office/drawing/2014/main" id="{C370A4A1-FE96-4E70-B89E-839542A5E241}"/>
              </a:ext>
            </a:extLst>
          </p:cNvPr>
          <p:cNvCxnSpPr>
            <a:cxnSpLocks/>
          </p:cNvCxnSpPr>
          <p:nvPr/>
        </p:nvCxnSpPr>
        <p:spPr>
          <a:xfrm>
            <a:off x="6717173" y="1832208"/>
            <a:ext cx="902827" cy="474047"/>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62" name="Text Box 16">
            <a:extLst>
              <a:ext uri="{FF2B5EF4-FFF2-40B4-BE49-F238E27FC236}">
                <a16:creationId xmlns:a16="http://schemas.microsoft.com/office/drawing/2014/main" id="{33538067-0726-41B0-93FF-357EF00CA62D}"/>
              </a:ext>
            </a:extLst>
          </p:cNvPr>
          <p:cNvSpPr txBox="1">
            <a:spLocks noChangeArrowheads="1"/>
          </p:cNvSpPr>
          <p:nvPr/>
        </p:nvSpPr>
        <p:spPr bwMode="auto">
          <a:xfrm>
            <a:off x="8065437" y="2684785"/>
            <a:ext cx="628698"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b="1" dirty="0"/>
              <a:t>NVG</a:t>
            </a:r>
          </a:p>
        </p:txBody>
      </p:sp>
      <p:sp>
        <p:nvSpPr>
          <p:cNvPr id="70" name="Text Box 21">
            <a:extLst>
              <a:ext uri="{FF2B5EF4-FFF2-40B4-BE49-F238E27FC236}">
                <a16:creationId xmlns:a16="http://schemas.microsoft.com/office/drawing/2014/main" id="{86C32650-BE1F-4CC3-8DB5-0C136D877E6F}"/>
              </a:ext>
            </a:extLst>
          </p:cNvPr>
          <p:cNvSpPr txBox="1">
            <a:spLocks noChangeArrowheads="1"/>
          </p:cNvSpPr>
          <p:nvPr/>
        </p:nvSpPr>
        <p:spPr bwMode="auto">
          <a:xfrm>
            <a:off x="8070534" y="3048000"/>
            <a:ext cx="526106"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a:solidFill>
                  <a:schemeClr val="bg1">
                    <a:lumMod val="75000"/>
                  </a:schemeClr>
                </a:solidFill>
              </a:rPr>
              <a:t>ICE</a:t>
            </a:r>
          </a:p>
        </p:txBody>
      </p:sp>
      <p:sp>
        <p:nvSpPr>
          <p:cNvPr id="75" name="Text Box 45">
            <a:extLst>
              <a:ext uri="{FF2B5EF4-FFF2-40B4-BE49-F238E27FC236}">
                <a16:creationId xmlns:a16="http://schemas.microsoft.com/office/drawing/2014/main" id="{2B6EDA2D-8F55-4DFD-A225-8C03CE6FC7F3}"/>
              </a:ext>
            </a:extLst>
          </p:cNvPr>
          <p:cNvSpPr txBox="1">
            <a:spLocks noChangeArrowheads="1"/>
          </p:cNvSpPr>
          <p:nvPr/>
        </p:nvSpPr>
        <p:spPr bwMode="auto">
          <a:xfrm>
            <a:off x="8073162" y="3810000"/>
            <a:ext cx="1070837" cy="74635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ts val="1700"/>
              </a:lnSpc>
              <a:spcBef>
                <a:spcPct val="0"/>
              </a:spcBef>
              <a:buClrTx/>
              <a:buSzTx/>
              <a:buFontTx/>
              <a:buNone/>
            </a:pPr>
            <a:r>
              <a:rPr lang="en-US" altLang="en-US" sz="1600" dirty="0">
                <a:solidFill>
                  <a:schemeClr val="bg1">
                    <a:lumMod val="75000"/>
                  </a:schemeClr>
                </a:solidFill>
              </a:rPr>
              <a:t>Epithelial/ fibrous ingrowth</a:t>
            </a:r>
          </a:p>
        </p:txBody>
      </p:sp>
      <p:cxnSp>
        <p:nvCxnSpPr>
          <p:cNvPr id="77" name="Straight Connector 76">
            <a:extLst>
              <a:ext uri="{FF2B5EF4-FFF2-40B4-BE49-F238E27FC236}">
                <a16:creationId xmlns:a16="http://schemas.microsoft.com/office/drawing/2014/main" id="{FC090BD7-F2E1-4464-B57B-9CBE5874C89B}"/>
              </a:ext>
            </a:extLst>
          </p:cNvPr>
          <p:cNvCxnSpPr>
            <a:cxnSpLocks/>
          </p:cNvCxnSpPr>
          <p:nvPr/>
        </p:nvCxnSpPr>
        <p:spPr>
          <a:xfrm>
            <a:off x="7873969" y="2674448"/>
            <a:ext cx="7724" cy="128795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8" name="Straight Connector 77">
            <a:extLst>
              <a:ext uri="{FF2B5EF4-FFF2-40B4-BE49-F238E27FC236}">
                <a16:creationId xmlns:a16="http://schemas.microsoft.com/office/drawing/2014/main" id="{B1922ED5-C3D8-43D8-A00D-1D6BC9201DBA}"/>
              </a:ext>
            </a:extLst>
          </p:cNvPr>
          <p:cNvCxnSpPr/>
          <p:nvPr/>
        </p:nvCxnSpPr>
        <p:spPr>
          <a:xfrm flipH="1">
            <a:off x="7873968" y="2840262"/>
            <a:ext cx="24447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9" name="Straight Connector 78">
            <a:extLst>
              <a:ext uri="{FF2B5EF4-FFF2-40B4-BE49-F238E27FC236}">
                <a16:creationId xmlns:a16="http://schemas.microsoft.com/office/drawing/2014/main" id="{77019ED2-6D69-4A60-9D19-D4DB786EA3A0}"/>
              </a:ext>
            </a:extLst>
          </p:cNvPr>
          <p:cNvCxnSpPr/>
          <p:nvPr/>
        </p:nvCxnSpPr>
        <p:spPr>
          <a:xfrm flipH="1">
            <a:off x="7873968" y="3213518"/>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1" name="Straight Connector 80">
            <a:extLst>
              <a:ext uri="{FF2B5EF4-FFF2-40B4-BE49-F238E27FC236}">
                <a16:creationId xmlns:a16="http://schemas.microsoft.com/office/drawing/2014/main" id="{9796A12F-4125-4C05-8EE8-A388740C580D}"/>
              </a:ext>
            </a:extLst>
          </p:cNvPr>
          <p:cNvCxnSpPr/>
          <p:nvPr/>
        </p:nvCxnSpPr>
        <p:spPr>
          <a:xfrm flipH="1">
            <a:off x="7877837" y="3581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3" name="Straight Connector 82">
            <a:extLst>
              <a:ext uri="{FF2B5EF4-FFF2-40B4-BE49-F238E27FC236}">
                <a16:creationId xmlns:a16="http://schemas.microsoft.com/office/drawing/2014/main" id="{7FDC5F4B-9BF0-42AD-B8BB-2F2399BCF1E2}"/>
              </a:ext>
            </a:extLst>
          </p:cNvPr>
          <p:cNvCxnSpPr/>
          <p:nvPr/>
        </p:nvCxnSpPr>
        <p:spPr>
          <a:xfrm flipH="1">
            <a:off x="7881693" y="3962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93" name="Text Box 42">
            <a:extLst>
              <a:ext uri="{FF2B5EF4-FFF2-40B4-BE49-F238E27FC236}">
                <a16:creationId xmlns:a16="http://schemas.microsoft.com/office/drawing/2014/main" id="{53BAB77F-E061-4834-9068-34BDF78AD071}"/>
              </a:ext>
            </a:extLst>
          </p:cNvPr>
          <p:cNvSpPr txBox="1">
            <a:spLocks noChangeArrowheads="1"/>
          </p:cNvSpPr>
          <p:nvPr/>
        </p:nvSpPr>
        <p:spPr bwMode="auto">
          <a:xfrm>
            <a:off x="8111387" y="3429000"/>
            <a:ext cx="856196"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Flat AC</a:t>
            </a:r>
          </a:p>
        </p:txBody>
      </p:sp>
      <p:sp>
        <p:nvSpPr>
          <p:cNvPr id="100" name="Text Box 23">
            <a:extLst>
              <a:ext uri="{FF2B5EF4-FFF2-40B4-BE49-F238E27FC236}">
                <a16:creationId xmlns:a16="http://schemas.microsoft.com/office/drawing/2014/main" id="{D8F2FCFF-2984-4836-B000-9C5601A8EAAA}"/>
              </a:ext>
            </a:extLst>
          </p:cNvPr>
          <p:cNvSpPr txBox="1">
            <a:spLocks noChangeArrowheads="1"/>
          </p:cNvSpPr>
          <p:nvPr/>
        </p:nvSpPr>
        <p:spPr bwMode="auto">
          <a:xfrm>
            <a:off x="5530369" y="2667000"/>
            <a:ext cx="2143536"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Aqueous misdirection</a:t>
            </a:r>
          </a:p>
        </p:txBody>
      </p:sp>
      <p:cxnSp>
        <p:nvCxnSpPr>
          <p:cNvPr id="104" name="Straight Connector 103">
            <a:extLst>
              <a:ext uri="{FF2B5EF4-FFF2-40B4-BE49-F238E27FC236}">
                <a16:creationId xmlns:a16="http://schemas.microsoft.com/office/drawing/2014/main" id="{49D87D4A-E317-4446-9B95-5184CB3968F3}"/>
              </a:ext>
            </a:extLst>
          </p:cNvPr>
          <p:cNvCxnSpPr>
            <a:cxnSpLocks/>
          </p:cNvCxnSpPr>
          <p:nvPr/>
        </p:nvCxnSpPr>
        <p:spPr>
          <a:xfrm flipH="1">
            <a:off x="5316229" y="2667000"/>
            <a:ext cx="7397" cy="25314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5" name="Straight Connector 104">
            <a:extLst>
              <a:ext uri="{FF2B5EF4-FFF2-40B4-BE49-F238E27FC236}">
                <a16:creationId xmlns:a16="http://schemas.microsoft.com/office/drawing/2014/main" id="{F40B6D71-75A8-4A88-864D-00D14C2F710D}"/>
              </a:ext>
            </a:extLst>
          </p:cNvPr>
          <p:cNvCxnSpPr/>
          <p:nvPr/>
        </p:nvCxnSpPr>
        <p:spPr>
          <a:xfrm flipH="1">
            <a:off x="5323624" y="2832814"/>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6" name="Straight Connector 105">
            <a:extLst>
              <a:ext uri="{FF2B5EF4-FFF2-40B4-BE49-F238E27FC236}">
                <a16:creationId xmlns:a16="http://schemas.microsoft.com/office/drawing/2014/main" id="{010BF7B2-AA07-4DCF-822D-E2DB5CC0BF59}"/>
              </a:ext>
            </a:extLst>
          </p:cNvPr>
          <p:cNvCxnSpPr/>
          <p:nvPr/>
        </p:nvCxnSpPr>
        <p:spPr>
          <a:xfrm flipH="1">
            <a:off x="5323624" y="3360065"/>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a:extLst>
              <a:ext uri="{FF2B5EF4-FFF2-40B4-BE49-F238E27FC236}">
                <a16:creationId xmlns:a16="http://schemas.microsoft.com/office/drawing/2014/main" id="{BAC8035C-3999-4C31-93CD-6C0D2ADEB73B}"/>
              </a:ext>
            </a:extLst>
          </p:cNvPr>
          <p:cNvCxnSpPr/>
          <p:nvPr/>
        </p:nvCxnSpPr>
        <p:spPr>
          <a:xfrm flipH="1">
            <a:off x="5323536" y="3786938"/>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8" name="Straight Connector 107">
            <a:extLst>
              <a:ext uri="{FF2B5EF4-FFF2-40B4-BE49-F238E27FC236}">
                <a16:creationId xmlns:a16="http://schemas.microsoft.com/office/drawing/2014/main" id="{DB64CAEE-69B4-426A-8A5B-D1269DBF0F66}"/>
              </a:ext>
            </a:extLst>
          </p:cNvPr>
          <p:cNvCxnSpPr/>
          <p:nvPr/>
        </p:nvCxnSpPr>
        <p:spPr>
          <a:xfrm flipH="1">
            <a:off x="5327493" y="4249152"/>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12" name="Straight Connector 111">
            <a:extLst>
              <a:ext uri="{FF2B5EF4-FFF2-40B4-BE49-F238E27FC236}">
                <a16:creationId xmlns:a16="http://schemas.microsoft.com/office/drawing/2014/main" id="{99A16C30-4BE4-48E5-8B65-0C5F3039B8DC}"/>
              </a:ext>
            </a:extLst>
          </p:cNvPr>
          <p:cNvCxnSpPr/>
          <p:nvPr/>
        </p:nvCxnSpPr>
        <p:spPr>
          <a:xfrm flipH="1">
            <a:off x="5333455" y="51816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13" name="Text Box 42">
            <a:extLst>
              <a:ext uri="{FF2B5EF4-FFF2-40B4-BE49-F238E27FC236}">
                <a16:creationId xmlns:a16="http://schemas.microsoft.com/office/drawing/2014/main" id="{056DFFD9-3CA2-42E7-90FE-4F14522E3504}"/>
              </a:ext>
            </a:extLst>
          </p:cNvPr>
          <p:cNvSpPr txBox="1">
            <a:spLocks noChangeArrowheads="1"/>
          </p:cNvSpPr>
          <p:nvPr/>
        </p:nvSpPr>
        <p:spPr bwMode="auto">
          <a:xfrm>
            <a:off x="5533954" y="3623846"/>
            <a:ext cx="1563248"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Retinal surgery</a:t>
            </a:r>
          </a:p>
        </p:txBody>
      </p:sp>
      <p:sp>
        <p:nvSpPr>
          <p:cNvPr id="118" name="Text Box 47">
            <a:extLst>
              <a:ext uri="{FF2B5EF4-FFF2-40B4-BE49-F238E27FC236}">
                <a16:creationId xmlns:a16="http://schemas.microsoft.com/office/drawing/2014/main" id="{3F59D898-ECAD-49F0-9425-2A1BC8DDA7B5}"/>
              </a:ext>
            </a:extLst>
          </p:cNvPr>
          <p:cNvSpPr txBox="1">
            <a:spLocks noChangeArrowheads="1"/>
          </p:cNvSpPr>
          <p:nvPr/>
        </p:nvSpPr>
        <p:spPr bwMode="auto">
          <a:xfrm>
            <a:off x="5523688" y="4538246"/>
            <a:ext cx="1414170"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Drug-induced</a:t>
            </a:r>
          </a:p>
        </p:txBody>
      </p:sp>
      <p:sp>
        <p:nvSpPr>
          <p:cNvPr id="16" name="TextBox 15">
            <a:extLst>
              <a:ext uri="{FF2B5EF4-FFF2-40B4-BE49-F238E27FC236}">
                <a16:creationId xmlns:a16="http://schemas.microsoft.com/office/drawing/2014/main" id="{984E008D-FBBA-42B4-940E-EA26772E0161}"/>
              </a:ext>
            </a:extLst>
          </p:cNvPr>
          <p:cNvSpPr txBox="1"/>
          <p:nvPr/>
        </p:nvSpPr>
        <p:spPr>
          <a:xfrm>
            <a:off x="6230528" y="5257800"/>
            <a:ext cx="1326004" cy="369332"/>
          </a:xfrm>
          <a:prstGeom prst="rect">
            <a:avLst/>
          </a:prstGeom>
          <a:noFill/>
        </p:spPr>
        <p:txBody>
          <a:bodyPr wrap="none" rtlCol="0">
            <a:spAutoFit/>
          </a:bodyPr>
          <a:lstStyle/>
          <a:p>
            <a:pPr algn="ctr"/>
            <a:r>
              <a:rPr lang="en-US" dirty="0">
                <a:solidFill>
                  <a:schemeClr val="bg1">
                    <a:lumMod val="75000"/>
                  </a:schemeClr>
                </a:solidFill>
              </a:rPr>
              <a:t>Both/Either</a:t>
            </a:r>
          </a:p>
        </p:txBody>
      </p:sp>
      <p:cxnSp>
        <p:nvCxnSpPr>
          <p:cNvPr id="125" name="Straight Connector 124">
            <a:extLst>
              <a:ext uri="{FF2B5EF4-FFF2-40B4-BE49-F238E27FC236}">
                <a16:creationId xmlns:a16="http://schemas.microsoft.com/office/drawing/2014/main" id="{01138141-D318-4ED7-A7FE-D8F2155CE890}"/>
              </a:ext>
            </a:extLst>
          </p:cNvPr>
          <p:cNvCxnSpPr/>
          <p:nvPr/>
        </p:nvCxnSpPr>
        <p:spPr>
          <a:xfrm flipH="1">
            <a:off x="5334000" y="4724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52" name="Text Box 47">
            <a:extLst>
              <a:ext uri="{FF2B5EF4-FFF2-40B4-BE49-F238E27FC236}">
                <a16:creationId xmlns:a16="http://schemas.microsoft.com/office/drawing/2014/main" id="{E3578916-9804-473C-8F06-D4FA0BCEDFD0}"/>
              </a:ext>
            </a:extLst>
          </p:cNvPr>
          <p:cNvSpPr txBox="1">
            <a:spLocks noChangeArrowheads="1"/>
          </p:cNvSpPr>
          <p:nvPr/>
        </p:nvSpPr>
        <p:spPr bwMode="auto">
          <a:xfrm>
            <a:off x="5543446" y="4055146"/>
            <a:ext cx="1619354"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err="1">
                <a:solidFill>
                  <a:schemeClr val="bg1">
                    <a:lumMod val="75000"/>
                  </a:schemeClr>
                </a:solidFill>
              </a:rPr>
              <a:t>Nanophthalmos</a:t>
            </a:r>
            <a:endParaRPr lang="en-US" altLang="en-US" sz="1600" dirty="0">
              <a:solidFill>
                <a:schemeClr val="bg1">
                  <a:lumMod val="75000"/>
                </a:schemeClr>
              </a:solidFill>
            </a:endParaRPr>
          </a:p>
        </p:txBody>
      </p:sp>
      <p:sp>
        <p:nvSpPr>
          <p:cNvPr id="53" name="Text Box 45">
            <a:extLst>
              <a:ext uri="{FF2B5EF4-FFF2-40B4-BE49-F238E27FC236}">
                <a16:creationId xmlns:a16="http://schemas.microsoft.com/office/drawing/2014/main" id="{57D1A14F-68FE-47D2-983C-1A879D66A9DC}"/>
              </a:ext>
            </a:extLst>
          </p:cNvPr>
          <p:cNvSpPr txBox="1">
            <a:spLocks noChangeArrowheads="1"/>
          </p:cNvSpPr>
          <p:nvPr/>
        </p:nvSpPr>
        <p:spPr bwMode="auto">
          <a:xfrm>
            <a:off x="5523688" y="5013493"/>
            <a:ext cx="582211"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PFV</a:t>
            </a:r>
          </a:p>
        </p:txBody>
      </p:sp>
      <p:sp>
        <p:nvSpPr>
          <p:cNvPr id="54" name="Text Box 42">
            <a:extLst>
              <a:ext uri="{FF2B5EF4-FFF2-40B4-BE49-F238E27FC236}">
                <a16:creationId xmlns:a16="http://schemas.microsoft.com/office/drawing/2014/main" id="{E1E37D2C-2C52-446B-843B-01E64990D3EC}"/>
              </a:ext>
            </a:extLst>
          </p:cNvPr>
          <p:cNvSpPr txBox="1">
            <a:spLocks noChangeArrowheads="1"/>
          </p:cNvSpPr>
          <p:nvPr/>
        </p:nvSpPr>
        <p:spPr bwMode="auto">
          <a:xfrm>
            <a:off x="5551406" y="3192546"/>
            <a:ext cx="2276072"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ERD/choroidal effusion</a:t>
            </a:r>
          </a:p>
        </p:txBody>
      </p:sp>
      <p:sp>
        <p:nvSpPr>
          <p:cNvPr id="3" name="Oval 2">
            <a:extLst>
              <a:ext uri="{FF2B5EF4-FFF2-40B4-BE49-F238E27FC236}">
                <a16:creationId xmlns:a16="http://schemas.microsoft.com/office/drawing/2014/main" id="{7D027388-F860-4250-9D31-41DB5EB864E5}"/>
              </a:ext>
            </a:extLst>
          </p:cNvPr>
          <p:cNvSpPr/>
          <p:nvPr/>
        </p:nvSpPr>
        <p:spPr>
          <a:xfrm>
            <a:off x="8034589" y="2679833"/>
            <a:ext cx="671979" cy="338554"/>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TextBox 45">
            <a:extLst>
              <a:ext uri="{FF2B5EF4-FFF2-40B4-BE49-F238E27FC236}">
                <a16:creationId xmlns:a16="http://schemas.microsoft.com/office/drawing/2014/main" id="{404AE9CF-785E-4964-AF50-F6F095A7E65B}"/>
              </a:ext>
            </a:extLst>
          </p:cNvPr>
          <p:cNvSpPr txBox="1"/>
          <p:nvPr/>
        </p:nvSpPr>
        <p:spPr>
          <a:xfrm>
            <a:off x="609600" y="1554063"/>
            <a:ext cx="7034674" cy="4770537"/>
          </a:xfrm>
          <a:prstGeom prst="rect">
            <a:avLst/>
          </a:prstGeom>
          <a:solidFill>
            <a:schemeClr val="accent1">
              <a:lumMod val="40000"/>
              <a:lumOff val="60000"/>
            </a:schemeClr>
          </a:solidFill>
        </p:spPr>
        <p:txBody>
          <a:bodyPr wrap="square" rtlCol="0">
            <a:spAutoFit/>
          </a:bodyPr>
          <a:lstStyle/>
          <a:p>
            <a:r>
              <a:rPr lang="en-US" sz="1600" i="1" dirty="0">
                <a:solidFill>
                  <a:schemeClr val="bg1">
                    <a:lumMod val="75000"/>
                  </a:schemeClr>
                </a:solidFill>
              </a:rPr>
              <a:t>Neovascularization of what structure causes neovascular glaucoma (NVG)?</a:t>
            </a:r>
          </a:p>
          <a:p>
            <a:r>
              <a:rPr lang="en-US" sz="1600" dirty="0">
                <a:solidFill>
                  <a:schemeClr val="bg1">
                    <a:lumMod val="75000"/>
                  </a:schemeClr>
                </a:solidFill>
              </a:rPr>
              <a:t>Neovascularization of the angle (NVA) </a:t>
            </a:r>
          </a:p>
          <a:p>
            <a:endParaRPr lang="en-US" sz="1600" dirty="0">
              <a:solidFill>
                <a:schemeClr val="bg1">
                  <a:lumMod val="75000"/>
                </a:schemeClr>
              </a:solidFill>
            </a:endParaRPr>
          </a:p>
          <a:p>
            <a:r>
              <a:rPr lang="en-US" sz="1600" i="1" dirty="0">
                <a:solidFill>
                  <a:schemeClr val="bg1">
                    <a:lumMod val="75000"/>
                  </a:schemeClr>
                </a:solidFill>
              </a:rPr>
              <a:t>How does NVA lead to angle-closure glaucoma?</a:t>
            </a:r>
          </a:p>
          <a:p>
            <a:r>
              <a:rPr lang="en-US" sz="1600" dirty="0">
                <a:solidFill>
                  <a:schemeClr val="bg1">
                    <a:lumMod val="75000"/>
                  </a:schemeClr>
                </a:solidFill>
              </a:rPr>
              <a:t>The NVA vessels don’t ride solo; rather, they are accompanied by contractile elements (</a:t>
            </a:r>
            <a:r>
              <a:rPr lang="en-US" sz="1600" dirty="0" err="1">
                <a:solidFill>
                  <a:schemeClr val="bg1">
                    <a:lumMod val="75000"/>
                  </a:schemeClr>
                </a:solidFill>
              </a:rPr>
              <a:t>eg</a:t>
            </a:r>
            <a:r>
              <a:rPr lang="en-US" sz="1600" dirty="0">
                <a:solidFill>
                  <a:schemeClr val="bg1">
                    <a:lumMod val="75000"/>
                  </a:schemeClr>
                </a:solidFill>
              </a:rPr>
              <a:t>, fibroblasts). Along with the neo vessels, these elements will establish a network that crosses from the peripheral iris to the peripheral cornea. Once established, contractile elements </a:t>
            </a:r>
            <a:r>
              <a:rPr lang="en-US" sz="1600" dirty="0" err="1">
                <a:solidFill>
                  <a:schemeClr val="bg1">
                    <a:lumMod val="75000"/>
                  </a:schemeClr>
                </a:solidFill>
              </a:rPr>
              <a:t>gonna</a:t>
            </a:r>
            <a:r>
              <a:rPr lang="en-US" sz="1600" dirty="0">
                <a:solidFill>
                  <a:schemeClr val="bg1">
                    <a:lumMod val="75000"/>
                  </a:schemeClr>
                </a:solidFill>
              </a:rPr>
              <a:t> contract, and when they do, they pull the iris up against the angle, rendering it closed. </a:t>
            </a:r>
          </a:p>
          <a:p>
            <a:r>
              <a:rPr lang="en-US" sz="1600" i="1" dirty="0">
                <a:solidFill>
                  <a:schemeClr val="bg1">
                    <a:lumMod val="75000"/>
                  </a:schemeClr>
                </a:solidFill>
              </a:rPr>
              <a:t> </a:t>
            </a:r>
          </a:p>
          <a:p>
            <a:r>
              <a:rPr lang="en-US" sz="1600" i="1" dirty="0">
                <a:solidFill>
                  <a:schemeClr val="bg1">
                    <a:lumMod val="75000"/>
                  </a:schemeClr>
                </a:solidFill>
              </a:rPr>
              <a:t>What two-word phrase (</a:t>
            </a:r>
            <a:r>
              <a:rPr lang="en-US" sz="1600" b="1" dirty="0">
                <a:solidFill>
                  <a:schemeClr val="bg1">
                    <a:lumMod val="75000"/>
                  </a:schemeClr>
                </a:solidFill>
              </a:rPr>
              <a:t>not</a:t>
            </a:r>
            <a:r>
              <a:rPr lang="en-US" sz="1600" i="1" dirty="0">
                <a:solidFill>
                  <a:schemeClr val="bg1">
                    <a:lumMod val="75000"/>
                  </a:schemeClr>
                </a:solidFill>
              </a:rPr>
              <a:t> ‘diabetic retinopathy’--think more generally) describes the fundamental cause of most cases of NVG?</a:t>
            </a:r>
          </a:p>
          <a:p>
            <a:r>
              <a:rPr lang="en-US" sz="1600" b="1" dirty="0">
                <a:solidFill>
                  <a:srgbClr val="0000FF"/>
                </a:solidFill>
              </a:rPr>
              <a:t>‘Retinal ischemia’</a:t>
            </a:r>
            <a:endParaRPr lang="en-US" sz="1600" b="1" dirty="0">
              <a:solidFill>
                <a:schemeClr val="accent1">
                  <a:lumMod val="40000"/>
                  <a:lumOff val="60000"/>
                </a:schemeClr>
              </a:solidFill>
            </a:endParaRPr>
          </a:p>
          <a:p>
            <a:endParaRPr lang="en-US" sz="1600" dirty="0">
              <a:solidFill>
                <a:schemeClr val="accent1">
                  <a:lumMod val="40000"/>
                  <a:lumOff val="60000"/>
                </a:schemeClr>
              </a:solidFill>
            </a:endParaRPr>
          </a:p>
          <a:p>
            <a:r>
              <a:rPr lang="en-US" sz="1600" i="1" dirty="0">
                <a:solidFill>
                  <a:schemeClr val="accent1">
                    <a:lumMod val="40000"/>
                    <a:lumOff val="60000"/>
                  </a:schemeClr>
                </a:solidFill>
              </a:rPr>
              <a:t>How does retinal ischemia lead to NVI and NVA? </a:t>
            </a:r>
          </a:p>
          <a:p>
            <a:r>
              <a:rPr lang="en-US" sz="1600" dirty="0">
                <a:solidFill>
                  <a:schemeClr val="accent1">
                    <a:lumMod val="40000"/>
                    <a:lumOff val="60000"/>
                  </a:schemeClr>
                </a:solidFill>
              </a:rPr>
              <a:t>In a desperate attempt to acquire the oxygen they’re lacking, the ischemic retinal cells release the signaling molecule  </a:t>
            </a:r>
            <a:r>
              <a:rPr lang="en-US" sz="1600" b="1" dirty="0">
                <a:solidFill>
                  <a:schemeClr val="accent1">
                    <a:lumMod val="40000"/>
                    <a:lumOff val="60000"/>
                  </a:schemeClr>
                </a:solidFill>
              </a:rPr>
              <a:t>VEGF</a:t>
            </a:r>
            <a:r>
              <a:rPr lang="en-US" sz="1600" dirty="0">
                <a:solidFill>
                  <a:schemeClr val="accent1">
                    <a:lumMod val="40000"/>
                    <a:lumOff val="60000"/>
                  </a:schemeClr>
                </a:solidFill>
              </a:rPr>
              <a:t> , a potent inducer of new blood vessel formation. This VEGF diffuses from the vitreous cavity into the anterior segment, where it induces the NVI/NVA process.</a:t>
            </a:r>
          </a:p>
        </p:txBody>
      </p:sp>
      <p:sp>
        <p:nvSpPr>
          <p:cNvPr id="47" name="Oval 46">
            <a:extLst>
              <a:ext uri="{FF2B5EF4-FFF2-40B4-BE49-F238E27FC236}">
                <a16:creationId xmlns:a16="http://schemas.microsoft.com/office/drawing/2014/main" id="{A5248507-3F31-4BDC-A9CE-59D8E5A5DD74}"/>
              </a:ext>
            </a:extLst>
          </p:cNvPr>
          <p:cNvSpPr/>
          <p:nvPr/>
        </p:nvSpPr>
        <p:spPr>
          <a:xfrm>
            <a:off x="580515" y="4431474"/>
            <a:ext cx="2010285" cy="430887"/>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TextBox 47">
            <a:extLst>
              <a:ext uri="{FF2B5EF4-FFF2-40B4-BE49-F238E27FC236}">
                <a16:creationId xmlns:a16="http://schemas.microsoft.com/office/drawing/2014/main" id="{88F4DBB8-E836-4EB8-A67C-7D52B9DB2F1E}"/>
              </a:ext>
            </a:extLst>
          </p:cNvPr>
          <p:cNvSpPr txBox="1"/>
          <p:nvPr/>
        </p:nvSpPr>
        <p:spPr>
          <a:xfrm>
            <a:off x="2667000" y="4160638"/>
            <a:ext cx="4809320" cy="1384995"/>
          </a:xfrm>
          <a:prstGeom prst="rect">
            <a:avLst/>
          </a:prstGeom>
          <a:solidFill>
            <a:srgbClr val="FFCCFF"/>
          </a:solidFill>
        </p:spPr>
        <p:txBody>
          <a:bodyPr wrap="square" rtlCol="0">
            <a:spAutoFit/>
          </a:bodyPr>
          <a:lstStyle/>
          <a:p>
            <a:r>
              <a:rPr lang="en-US" sz="1400" i="1" dirty="0">
                <a:solidFill>
                  <a:schemeClr val="bg1">
                    <a:lumMod val="65000"/>
                  </a:schemeClr>
                </a:solidFill>
              </a:rPr>
              <a:t>What are the three most common causes of ischemia that result in the development of NVG?</a:t>
            </a:r>
          </a:p>
          <a:p>
            <a:r>
              <a:rPr lang="en-US" sz="1400" dirty="0">
                <a:solidFill>
                  <a:schemeClr val="bg1">
                    <a:lumMod val="65000"/>
                  </a:schemeClr>
                </a:solidFill>
              </a:rPr>
              <a:t>--Diabetic retinopathy</a:t>
            </a:r>
          </a:p>
          <a:p>
            <a:r>
              <a:rPr lang="en-US" sz="1400" dirty="0">
                <a:solidFill>
                  <a:schemeClr val="bg1">
                    <a:lumMod val="65000"/>
                  </a:schemeClr>
                </a:solidFill>
              </a:rPr>
              <a:t>--</a:t>
            </a:r>
            <a:r>
              <a:rPr lang="en-US" sz="1400" b="1" dirty="0">
                <a:solidFill>
                  <a:srgbClr val="0000FF"/>
                </a:solidFill>
              </a:rPr>
              <a:t>CRVO</a:t>
            </a:r>
            <a:endParaRPr lang="en-US" sz="1400" b="1" dirty="0">
              <a:solidFill>
                <a:schemeClr val="bg1">
                  <a:lumMod val="65000"/>
                </a:schemeClr>
              </a:solidFill>
            </a:endParaRPr>
          </a:p>
          <a:p>
            <a:r>
              <a:rPr lang="en-US" sz="1400" dirty="0">
                <a:solidFill>
                  <a:schemeClr val="bg1">
                    <a:lumMod val="65000"/>
                  </a:schemeClr>
                </a:solidFill>
              </a:rPr>
              <a:t>--Ocular ischemic syndrome (OIS; note that OIS involves ischemia of non-retinal ocular structures </a:t>
            </a:r>
            <a:r>
              <a:rPr lang="en-US" sz="1400" dirty="0">
                <a:solidFill>
                  <a:srgbClr val="0000FF"/>
                </a:solidFill>
              </a:rPr>
              <a:t>as well)</a:t>
            </a:r>
          </a:p>
        </p:txBody>
      </p:sp>
      <p:sp>
        <p:nvSpPr>
          <p:cNvPr id="55" name="Oval 54">
            <a:extLst>
              <a:ext uri="{FF2B5EF4-FFF2-40B4-BE49-F238E27FC236}">
                <a16:creationId xmlns:a16="http://schemas.microsoft.com/office/drawing/2014/main" id="{EC450762-4342-4F14-8265-264AA8209EBB}"/>
              </a:ext>
            </a:extLst>
          </p:cNvPr>
          <p:cNvSpPr/>
          <p:nvPr/>
        </p:nvSpPr>
        <p:spPr>
          <a:xfrm>
            <a:off x="2790862" y="4716179"/>
            <a:ext cx="644873" cy="435756"/>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TextBox 59">
            <a:extLst>
              <a:ext uri="{FF2B5EF4-FFF2-40B4-BE49-F238E27FC236}">
                <a16:creationId xmlns:a16="http://schemas.microsoft.com/office/drawing/2014/main" id="{217AC533-7532-4F41-8B6C-E7BE89D74B9C}"/>
              </a:ext>
            </a:extLst>
          </p:cNvPr>
          <p:cNvSpPr txBox="1"/>
          <p:nvPr/>
        </p:nvSpPr>
        <p:spPr>
          <a:xfrm>
            <a:off x="3484862" y="4412737"/>
            <a:ext cx="5537200" cy="1892826"/>
          </a:xfrm>
          <a:prstGeom prst="rect">
            <a:avLst/>
          </a:prstGeom>
          <a:solidFill>
            <a:schemeClr val="accent6">
              <a:lumMod val="40000"/>
              <a:lumOff val="60000"/>
            </a:schemeClr>
          </a:solidFill>
        </p:spPr>
        <p:txBody>
          <a:bodyPr wrap="square" rtlCol="0">
            <a:spAutoFit/>
          </a:bodyPr>
          <a:lstStyle/>
          <a:p>
            <a:r>
              <a:rPr lang="en-US" sz="1300" i="1" dirty="0">
                <a:solidFill>
                  <a:srgbClr val="0000FF"/>
                </a:solidFill>
              </a:rPr>
              <a:t>CRVOs are classified into one of two categories. What are these?</a:t>
            </a:r>
          </a:p>
          <a:p>
            <a:r>
              <a:rPr lang="en-US" sz="1300" b="1" dirty="0">
                <a:solidFill>
                  <a:srgbClr val="0000FF"/>
                </a:solidFill>
              </a:rPr>
              <a:t>Ischemic</a:t>
            </a:r>
            <a:r>
              <a:rPr lang="en-US" sz="1300" dirty="0">
                <a:solidFill>
                  <a:srgbClr val="0000FF"/>
                </a:solidFill>
              </a:rPr>
              <a:t> and </a:t>
            </a:r>
            <a:r>
              <a:rPr lang="en-US" sz="1300" b="1" dirty="0" err="1">
                <a:solidFill>
                  <a:srgbClr val="0000FF"/>
                </a:solidFill>
              </a:rPr>
              <a:t>nonischemic</a:t>
            </a:r>
            <a:endParaRPr lang="en-US" sz="1300" b="1" dirty="0">
              <a:solidFill>
                <a:srgbClr val="0000FF"/>
              </a:solidFill>
            </a:endParaRPr>
          </a:p>
          <a:p>
            <a:endParaRPr lang="en-US" sz="1300" i="1" dirty="0">
              <a:solidFill>
                <a:srgbClr val="0000FF"/>
              </a:solidFill>
            </a:endParaRPr>
          </a:p>
          <a:p>
            <a:r>
              <a:rPr lang="en-US" sz="1300" i="1" dirty="0">
                <a:solidFill>
                  <a:srgbClr val="0000FF"/>
                </a:solidFill>
              </a:rPr>
              <a:t>Which sort is more likely to result in the development of NVG?</a:t>
            </a:r>
          </a:p>
          <a:p>
            <a:r>
              <a:rPr lang="en-US" sz="1300" dirty="0">
                <a:solidFill>
                  <a:srgbClr val="0000FF"/>
                </a:solidFill>
              </a:rPr>
              <a:t>Seriously?</a:t>
            </a:r>
          </a:p>
          <a:p>
            <a:endParaRPr lang="en-US" sz="1300" dirty="0">
              <a:solidFill>
                <a:srgbClr val="0000FF"/>
              </a:solidFill>
            </a:endParaRPr>
          </a:p>
          <a:p>
            <a:r>
              <a:rPr lang="en-US" sz="1300" i="1" dirty="0">
                <a:solidFill>
                  <a:srgbClr val="0000FF"/>
                </a:solidFill>
              </a:rPr>
              <a:t>What is the typical timeframe for development of NVG after CRVO?</a:t>
            </a:r>
            <a:endParaRPr lang="en-US" sz="1300" i="1" dirty="0">
              <a:solidFill>
                <a:schemeClr val="accent6">
                  <a:lumMod val="40000"/>
                  <a:lumOff val="60000"/>
                </a:schemeClr>
              </a:solidFill>
            </a:endParaRPr>
          </a:p>
          <a:p>
            <a:r>
              <a:rPr lang="en-US" sz="1300" dirty="0">
                <a:solidFill>
                  <a:schemeClr val="accent6">
                    <a:lumMod val="40000"/>
                    <a:lumOff val="60000"/>
                  </a:schemeClr>
                </a:solidFill>
              </a:rPr>
              <a:t>It usually occurs about 3 month’s after. Because of this, NVG after CRVO is often called ‘</a:t>
            </a:r>
            <a:r>
              <a:rPr lang="en-US" sz="1300" b="1" dirty="0">
                <a:solidFill>
                  <a:schemeClr val="accent6">
                    <a:lumMod val="40000"/>
                    <a:lumOff val="60000"/>
                  </a:schemeClr>
                </a:solidFill>
              </a:rPr>
              <a:t>100-day glaucoma’ </a:t>
            </a:r>
            <a:r>
              <a:rPr lang="en-US" sz="1300" dirty="0">
                <a:solidFill>
                  <a:schemeClr val="accent6">
                    <a:lumMod val="40000"/>
                    <a:lumOff val="60000"/>
                  </a:schemeClr>
                </a:solidFill>
              </a:rPr>
              <a:t>(or, ‘90-day glaucoma’)</a:t>
            </a:r>
          </a:p>
        </p:txBody>
      </p:sp>
    </p:spTree>
    <p:extLst>
      <p:ext uri="{BB962C8B-B14F-4D97-AF65-F5344CB8AC3E}">
        <p14:creationId xmlns:p14="http://schemas.microsoft.com/office/powerpoint/2010/main" val="4101214564"/>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Text Box 3">
            <a:extLst>
              <a:ext uri="{FF2B5EF4-FFF2-40B4-BE49-F238E27FC236}">
                <a16:creationId xmlns:a16="http://schemas.microsoft.com/office/drawing/2014/main" id="{FDBF16DD-0082-4B3C-8728-416E17088984}"/>
              </a:ext>
            </a:extLst>
          </p:cNvPr>
          <p:cNvSpPr txBox="1">
            <a:spLocks noChangeArrowheads="1"/>
          </p:cNvSpPr>
          <p:nvPr/>
        </p:nvSpPr>
        <p:spPr bwMode="auto">
          <a:xfrm>
            <a:off x="3351212" y="801757"/>
            <a:ext cx="2266950" cy="6413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3600" dirty="0"/>
              <a:t>Glaucoma</a:t>
            </a:r>
          </a:p>
        </p:txBody>
      </p:sp>
      <p:sp>
        <p:nvSpPr>
          <p:cNvPr id="16" name="Text Box 4">
            <a:extLst>
              <a:ext uri="{FF2B5EF4-FFF2-40B4-BE49-F238E27FC236}">
                <a16:creationId xmlns:a16="http://schemas.microsoft.com/office/drawing/2014/main" id="{F573FD74-C913-4A13-A6D1-A54660E076F4}"/>
              </a:ext>
            </a:extLst>
          </p:cNvPr>
          <p:cNvSpPr txBox="1">
            <a:spLocks noChangeArrowheads="1"/>
          </p:cNvSpPr>
          <p:nvPr/>
        </p:nvSpPr>
        <p:spPr bwMode="auto">
          <a:xfrm>
            <a:off x="5249173" y="2211387"/>
            <a:ext cx="2266950" cy="8191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800" i="1" dirty="0"/>
              <a:t>Closed- </a:t>
            </a:r>
            <a:r>
              <a:rPr lang="en-US" altLang="en-US" sz="2800" dirty="0"/>
              <a:t>or</a:t>
            </a:r>
          </a:p>
          <a:p>
            <a:pPr algn="ctr" eaLnBrk="1" hangingPunct="1">
              <a:lnSpc>
                <a:spcPct val="85000"/>
              </a:lnSpc>
              <a:spcBef>
                <a:spcPct val="0"/>
              </a:spcBef>
              <a:buClrTx/>
              <a:buSzTx/>
              <a:buFontTx/>
              <a:buNone/>
            </a:pPr>
            <a:r>
              <a:rPr lang="en-US" altLang="en-US" sz="2800" i="1" dirty="0"/>
              <a:t>narrow-angle</a:t>
            </a:r>
          </a:p>
        </p:txBody>
      </p:sp>
      <p:sp>
        <p:nvSpPr>
          <p:cNvPr id="17" name="Text Box 5">
            <a:extLst>
              <a:ext uri="{FF2B5EF4-FFF2-40B4-BE49-F238E27FC236}">
                <a16:creationId xmlns:a16="http://schemas.microsoft.com/office/drawing/2014/main" id="{079D805A-90A5-417A-8D73-E44114CE3FCE}"/>
              </a:ext>
            </a:extLst>
          </p:cNvPr>
          <p:cNvSpPr txBox="1">
            <a:spLocks noChangeArrowheads="1"/>
          </p:cNvSpPr>
          <p:nvPr/>
        </p:nvSpPr>
        <p:spPr bwMode="auto">
          <a:xfrm>
            <a:off x="1617938" y="2261619"/>
            <a:ext cx="2047875"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800" i="1" dirty="0">
                <a:solidFill>
                  <a:schemeClr val="bg1">
                    <a:lumMod val="75000"/>
                  </a:schemeClr>
                </a:solidFill>
              </a:rPr>
              <a:t>Open-angle</a:t>
            </a:r>
          </a:p>
        </p:txBody>
      </p:sp>
      <p:sp>
        <p:nvSpPr>
          <p:cNvPr id="18" name="Line 6">
            <a:extLst>
              <a:ext uri="{FF2B5EF4-FFF2-40B4-BE49-F238E27FC236}">
                <a16:creationId xmlns:a16="http://schemas.microsoft.com/office/drawing/2014/main" id="{785C5BC4-3B7B-470B-8F42-FFE4E418ED14}"/>
              </a:ext>
            </a:extLst>
          </p:cNvPr>
          <p:cNvSpPr>
            <a:spLocks noChangeShapeType="1"/>
          </p:cNvSpPr>
          <p:nvPr/>
        </p:nvSpPr>
        <p:spPr bwMode="auto">
          <a:xfrm flipH="1">
            <a:off x="3505199" y="1460570"/>
            <a:ext cx="1012825" cy="81915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9" name="Line 7">
            <a:extLst>
              <a:ext uri="{FF2B5EF4-FFF2-40B4-BE49-F238E27FC236}">
                <a16:creationId xmlns:a16="http://schemas.microsoft.com/office/drawing/2014/main" id="{493726A5-0AC3-4784-B1FD-1B83180639DD}"/>
              </a:ext>
            </a:extLst>
          </p:cNvPr>
          <p:cNvSpPr>
            <a:spLocks noChangeShapeType="1"/>
          </p:cNvSpPr>
          <p:nvPr/>
        </p:nvSpPr>
        <p:spPr bwMode="auto">
          <a:xfrm>
            <a:off x="4518025" y="1460569"/>
            <a:ext cx="1012825" cy="81915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 name="TextBox 1">
            <a:extLst>
              <a:ext uri="{FF2B5EF4-FFF2-40B4-BE49-F238E27FC236}">
                <a16:creationId xmlns:a16="http://schemas.microsoft.com/office/drawing/2014/main" id="{E29EBE49-83A6-44C7-8A41-97920E20E9B9}"/>
              </a:ext>
            </a:extLst>
          </p:cNvPr>
          <p:cNvSpPr txBox="1"/>
          <p:nvPr/>
        </p:nvSpPr>
        <p:spPr>
          <a:xfrm>
            <a:off x="4724400" y="3354446"/>
            <a:ext cx="1157689" cy="430887"/>
          </a:xfrm>
          <a:prstGeom prst="rect">
            <a:avLst/>
          </a:prstGeom>
          <a:noFill/>
        </p:spPr>
        <p:txBody>
          <a:bodyPr wrap="none" rtlCol="0">
            <a:spAutoFit/>
          </a:bodyPr>
          <a:lstStyle/>
          <a:p>
            <a:r>
              <a:rPr lang="en-US" sz="2200" i="1" dirty="0">
                <a:solidFill>
                  <a:srgbClr val="0000FF"/>
                </a:solidFill>
                <a:effectLst>
                  <a:outerShdw blurRad="38100" dist="38100" dir="2700000" algn="tl">
                    <a:srgbClr val="000000">
                      <a:alpha val="43137"/>
                    </a:srgbClr>
                  </a:outerShdw>
                </a:effectLst>
              </a:rPr>
              <a:t>Primary</a:t>
            </a:r>
          </a:p>
        </p:txBody>
      </p:sp>
      <p:sp>
        <p:nvSpPr>
          <p:cNvPr id="11" name="TextBox 10">
            <a:extLst>
              <a:ext uri="{FF2B5EF4-FFF2-40B4-BE49-F238E27FC236}">
                <a16:creationId xmlns:a16="http://schemas.microsoft.com/office/drawing/2014/main" id="{EC3F99FD-6302-4DF0-A065-B948E804D890}"/>
              </a:ext>
            </a:extLst>
          </p:cNvPr>
          <p:cNvSpPr txBox="1"/>
          <p:nvPr/>
        </p:nvSpPr>
        <p:spPr>
          <a:xfrm>
            <a:off x="6858000" y="3352800"/>
            <a:ext cx="1534394" cy="430887"/>
          </a:xfrm>
          <a:prstGeom prst="rect">
            <a:avLst/>
          </a:prstGeom>
          <a:noFill/>
        </p:spPr>
        <p:txBody>
          <a:bodyPr wrap="none" rtlCol="0">
            <a:spAutoFit/>
          </a:bodyPr>
          <a:lstStyle/>
          <a:p>
            <a:r>
              <a:rPr lang="en-US" sz="2200" dirty="0">
                <a:solidFill>
                  <a:schemeClr val="bg1">
                    <a:lumMod val="75000"/>
                  </a:schemeClr>
                </a:solidFill>
              </a:rPr>
              <a:t>Secondary</a:t>
            </a:r>
          </a:p>
        </p:txBody>
      </p:sp>
      <p:cxnSp>
        <p:nvCxnSpPr>
          <p:cNvPr id="5" name="Straight Arrow Connector 4">
            <a:extLst>
              <a:ext uri="{FF2B5EF4-FFF2-40B4-BE49-F238E27FC236}">
                <a16:creationId xmlns:a16="http://schemas.microsoft.com/office/drawing/2014/main" id="{AD87B550-70C1-4246-8512-2DD073F7C4B3}"/>
              </a:ext>
            </a:extLst>
          </p:cNvPr>
          <p:cNvCxnSpPr>
            <a:cxnSpLocks/>
          </p:cNvCxnSpPr>
          <p:nvPr/>
        </p:nvCxnSpPr>
        <p:spPr>
          <a:xfrm flipH="1">
            <a:off x="5675636" y="2938532"/>
            <a:ext cx="705482" cy="400110"/>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9" name="Straight Arrow Connector 8">
            <a:extLst>
              <a:ext uri="{FF2B5EF4-FFF2-40B4-BE49-F238E27FC236}">
                <a16:creationId xmlns:a16="http://schemas.microsoft.com/office/drawing/2014/main" id="{7E2935E7-CD21-4E92-BB28-8714FA67846C}"/>
              </a:ext>
            </a:extLst>
          </p:cNvPr>
          <p:cNvCxnSpPr>
            <a:cxnSpLocks/>
          </p:cNvCxnSpPr>
          <p:nvPr/>
        </p:nvCxnSpPr>
        <p:spPr>
          <a:xfrm>
            <a:off x="6381118" y="2938532"/>
            <a:ext cx="705482" cy="400110"/>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4" name="TextBox 3">
            <a:extLst>
              <a:ext uri="{FF2B5EF4-FFF2-40B4-BE49-F238E27FC236}">
                <a16:creationId xmlns:a16="http://schemas.microsoft.com/office/drawing/2014/main" id="{6C5F9701-103E-4131-B4DB-D4329CFE098A}"/>
              </a:ext>
            </a:extLst>
          </p:cNvPr>
          <p:cNvSpPr txBox="1"/>
          <p:nvPr/>
        </p:nvSpPr>
        <p:spPr>
          <a:xfrm>
            <a:off x="2850757" y="4028317"/>
            <a:ext cx="6062663" cy="707886"/>
          </a:xfrm>
          <a:prstGeom prst="rect">
            <a:avLst/>
          </a:prstGeom>
          <a:noFill/>
        </p:spPr>
        <p:txBody>
          <a:bodyPr wrap="square" rtlCol="0">
            <a:spAutoFit/>
          </a:bodyPr>
          <a:lstStyle/>
          <a:p>
            <a:r>
              <a:rPr lang="en-US" sz="2000" dirty="0">
                <a:solidFill>
                  <a:srgbClr val="0000FF"/>
                </a:solidFill>
                <a:effectLst>
                  <a:outerShdw blurRad="38100" dist="38100" dir="2700000" algn="tl">
                    <a:srgbClr val="000000">
                      <a:alpha val="43137"/>
                    </a:srgbClr>
                  </a:outerShdw>
                </a:effectLst>
              </a:rPr>
              <a:t>Primary angle-closure glaucoma </a:t>
            </a:r>
            <a:r>
              <a:rPr lang="en-US" sz="2000" i="1" dirty="0">
                <a:solidFill>
                  <a:srgbClr val="0000FF"/>
                </a:solidFill>
                <a:effectLst>
                  <a:outerShdw blurRad="38100" dist="38100" dir="2700000" algn="tl">
                    <a:srgbClr val="000000">
                      <a:alpha val="43137"/>
                    </a:srgbClr>
                  </a:outerShdw>
                </a:effectLst>
              </a:rPr>
              <a:t>is discussed in detail in its own slide-set; see the </a:t>
            </a:r>
            <a:r>
              <a:rPr lang="en-US" sz="2000" dirty="0">
                <a:solidFill>
                  <a:srgbClr val="0000FF"/>
                </a:solidFill>
                <a:effectLst>
                  <a:outerShdw blurRad="38100" dist="38100" dir="2700000" algn="tl">
                    <a:srgbClr val="000000">
                      <a:alpha val="43137"/>
                    </a:srgbClr>
                  </a:outerShdw>
                </a:effectLst>
              </a:rPr>
              <a:t>Table of Contents</a:t>
            </a:r>
          </a:p>
        </p:txBody>
      </p:sp>
      <p:sp>
        <p:nvSpPr>
          <p:cNvPr id="13" name="TextBox 12">
            <a:extLst>
              <a:ext uri="{FF2B5EF4-FFF2-40B4-BE49-F238E27FC236}">
                <a16:creationId xmlns:a16="http://schemas.microsoft.com/office/drawing/2014/main" id="{F13A5F7F-74C6-439C-9F06-8FF6EE6B67DE}"/>
              </a:ext>
            </a:extLst>
          </p:cNvPr>
          <p:cNvSpPr txBox="1"/>
          <p:nvPr/>
        </p:nvSpPr>
        <p:spPr>
          <a:xfrm>
            <a:off x="2259496" y="189094"/>
            <a:ext cx="4607480" cy="400110"/>
          </a:xfrm>
          <a:prstGeom prst="rect">
            <a:avLst/>
          </a:prstGeom>
          <a:solidFill>
            <a:schemeClr val="accent1">
              <a:lumMod val="60000"/>
              <a:lumOff val="40000"/>
            </a:schemeClr>
          </a:solidFill>
        </p:spPr>
        <p:txBody>
          <a:bodyPr wrap="none" rtlCol="0">
            <a:spAutoFit/>
          </a:bodyPr>
          <a:lstStyle/>
          <a:p>
            <a:pPr algn="ctr"/>
            <a:r>
              <a:rPr lang="en-US" sz="2000" b="1" dirty="0"/>
              <a:t>Secondary Angle Closure Glaucoma</a:t>
            </a:r>
          </a:p>
        </p:txBody>
      </p:sp>
    </p:spTree>
    <p:extLst>
      <p:ext uri="{BB962C8B-B14F-4D97-AF65-F5344CB8AC3E}">
        <p14:creationId xmlns:p14="http://schemas.microsoft.com/office/powerpoint/2010/main" val="2155167339"/>
      </p:ext>
    </p:extLst>
  </p:cSld>
  <p:clrMapOvr>
    <a:masterClrMapping/>
  </p:clrMapOvr>
</p:sld>
</file>

<file path=ppt/slides/slide2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Straight Arrow Connector 12">
            <a:extLst>
              <a:ext uri="{FF2B5EF4-FFF2-40B4-BE49-F238E27FC236}">
                <a16:creationId xmlns:a16="http://schemas.microsoft.com/office/drawing/2014/main" id="{A6DE2085-829C-480C-9216-69D6039C0A37}"/>
              </a:ext>
            </a:extLst>
          </p:cNvPr>
          <p:cNvCxnSpPr>
            <a:cxnSpLocks/>
          </p:cNvCxnSpPr>
          <p:nvPr/>
        </p:nvCxnSpPr>
        <p:spPr>
          <a:xfrm>
            <a:off x="6717173" y="1828800"/>
            <a:ext cx="0" cy="3462754"/>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43014" name="Text Box 6"/>
          <p:cNvSpPr txBox="1">
            <a:spLocks noChangeArrowheads="1"/>
          </p:cNvSpPr>
          <p:nvPr/>
        </p:nvSpPr>
        <p:spPr bwMode="auto">
          <a:xfrm>
            <a:off x="533400" y="2356376"/>
            <a:ext cx="1005403"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Lens-</a:t>
            </a:r>
          </a:p>
          <a:p>
            <a:pPr algn="ctr" eaLnBrk="1" hangingPunct="1">
              <a:lnSpc>
                <a:spcPct val="80000"/>
              </a:lnSpc>
              <a:spcBef>
                <a:spcPct val="0"/>
              </a:spcBef>
              <a:buClrTx/>
              <a:buSzTx/>
              <a:buFontTx/>
              <a:buNone/>
            </a:pPr>
            <a:r>
              <a:rPr lang="en-US" altLang="en-US" sz="1800" dirty="0">
                <a:solidFill>
                  <a:schemeClr val="bg1">
                    <a:lumMod val="75000"/>
                  </a:schemeClr>
                </a:solidFill>
              </a:rPr>
              <a:t>Induced</a:t>
            </a:r>
          </a:p>
        </p:txBody>
      </p:sp>
      <p:sp>
        <p:nvSpPr>
          <p:cNvPr id="43017" name="Text Box 14"/>
          <p:cNvSpPr txBox="1">
            <a:spLocks noChangeArrowheads="1"/>
          </p:cNvSpPr>
          <p:nvPr/>
        </p:nvSpPr>
        <p:spPr bwMode="auto">
          <a:xfrm>
            <a:off x="3026498" y="2365901"/>
            <a:ext cx="1633781"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Aphakic/</a:t>
            </a:r>
          </a:p>
          <a:p>
            <a:pPr algn="ctr" eaLnBrk="1" hangingPunct="1">
              <a:lnSpc>
                <a:spcPct val="80000"/>
              </a:lnSpc>
              <a:spcBef>
                <a:spcPct val="0"/>
              </a:spcBef>
              <a:buClrTx/>
              <a:buSzTx/>
              <a:buFontTx/>
              <a:buNone/>
            </a:pPr>
            <a:r>
              <a:rPr lang="en-US" altLang="en-US" sz="1800" dirty="0" err="1">
                <a:solidFill>
                  <a:schemeClr val="bg1">
                    <a:lumMod val="75000"/>
                  </a:schemeClr>
                </a:solidFill>
              </a:rPr>
              <a:t>Pseudophakic</a:t>
            </a:r>
            <a:endParaRPr lang="en-US" altLang="en-US" sz="1800" dirty="0">
              <a:solidFill>
                <a:schemeClr val="bg1">
                  <a:lumMod val="75000"/>
                </a:schemeClr>
              </a:solidFill>
            </a:endParaRPr>
          </a:p>
        </p:txBody>
      </p:sp>
      <p:sp>
        <p:nvSpPr>
          <p:cNvPr id="43031" name="Text Box 35"/>
          <p:cNvSpPr txBox="1">
            <a:spLocks noChangeArrowheads="1"/>
          </p:cNvSpPr>
          <p:nvPr/>
        </p:nvSpPr>
        <p:spPr bwMode="auto">
          <a:xfrm>
            <a:off x="1190847" y="1295400"/>
            <a:ext cx="2473754"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solidFill>
                  <a:schemeClr val="bg1">
                    <a:lumMod val="75000"/>
                  </a:schemeClr>
                </a:solidFill>
              </a:rPr>
              <a:t>w/ Pupillary Block</a:t>
            </a:r>
          </a:p>
        </p:txBody>
      </p:sp>
      <p:sp>
        <p:nvSpPr>
          <p:cNvPr id="43032" name="Text Box 36"/>
          <p:cNvSpPr txBox="1">
            <a:spLocks noChangeArrowheads="1"/>
          </p:cNvSpPr>
          <p:nvPr/>
        </p:nvSpPr>
        <p:spPr bwMode="auto">
          <a:xfrm>
            <a:off x="5181600" y="1295400"/>
            <a:ext cx="2630848"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t>w/o Pupillary Block</a:t>
            </a:r>
          </a:p>
        </p:txBody>
      </p:sp>
      <p:sp>
        <p:nvSpPr>
          <p:cNvPr id="49" name="Rectangle 2">
            <a:extLst>
              <a:ext uri="{FF2B5EF4-FFF2-40B4-BE49-F238E27FC236}">
                <a16:creationId xmlns:a16="http://schemas.microsoft.com/office/drawing/2014/main" id="{240EE5BF-F7D2-4FC8-A5DD-F6B5423153C6}"/>
              </a:ext>
            </a:extLst>
          </p:cNvPr>
          <p:cNvSpPr>
            <a:spLocks noGrp="1" noChangeArrowheads="1"/>
          </p:cNvSpPr>
          <p:nvPr>
            <p:ph type="title"/>
          </p:nvPr>
        </p:nvSpPr>
        <p:spPr>
          <a:xfrm>
            <a:off x="457200" y="304800"/>
            <a:ext cx="7543800" cy="563562"/>
          </a:xfrm>
        </p:spPr>
        <p:txBody>
          <a:bodyPr/>
          <a:lstStyle/>
          <a:p>
            <a:pPr eaLnBrk="1" hangingPunct="1"/>
            <a:r>
              <a:rPr lang="en-US" altLang="en-US" sz="3500" dirty="0"/>
              <a:t>A</a:t>
            </a:r>
          </a:p>
        </p:txBody>
      </p:sp>
      <p:sp>
        <p:nvSpPr>
          <p:cNvPr id="50" name="TextBox 49">
            <a:extLst>
              <a:ext uri="{FF2B5EF4-FFF2-40B4-BE49-F238E27FC236}">
                <a16:creationId xmlns:a16="http://schemas.microsoft.com/office/drawing/2014/main" id="{CF426230-46C8-405C-9015-99EF57762A2E}"/>
              </a:ext>
            </a:extLst>
          </p:cNvPr>
          <p:cNvSpPr txBox="1"/>
          <p:nvPr/>
        </p:nvSpPr>
        <p:spPr>
          <a:xfrm>
            <a:off x="2259496" y="189094"/>
            <a:ext cx="4607480" cy="400110"/>
          </a:xfrm>
          <a:prstGeom prst="rect">
            <a:avLst/>
          </a:prstGeom>
          <a:solidFill>
            <a:schemeClr val="accent1">
              <a:lumMod val="60000"/>
              <a:lumOff val="40000"/>
            </a:schemeClr>
          </a:solidFill>
        </p:spPr>
        <p:txBody>
          <a:bodyPr wrap="none" rtlCol="0">
            <a:spAutoFit/>
          </a:bodyPr>
          <a:lstStyle/>
          <a:p>
            <a:pPr algn="ctr"/>
            <a:r>
              <a:rPr lang="en-US" sz="2000" b="1" dirty="0"/>
              <a:t>Secondary Angle Closure Glaucoma</a:t>
            </a:r>
          </a:p>
        </p:txBody>
      </p:sp>
      <p:sp>
        <p:nvSpPr>
          <p:cNvPr id="2" name="TextBox 1">
            <a:extLst>
              <a:ext uri="{FF2B5EF4-FFF2-40B4-BE49-F238E27FC236}">
                <a16:creationId xmlns:a16="http://schemas.microsoft.com/office/drawing/2014/main" id="{A7E30BEC-923B-4C9A-A856-BDD0D882F6B8}"/>
              </a:ext>
            </a:extLst>
          </p:cNvPr>
          <p:cNvSpPr txBox="1"/>
          <p:nvPr/>
        </p:nvSpPr>
        <p:spPr>
          <a:xfrm>
            <a:off x="887305" y="2844119"/>
            <a:ext cx="1494320" cy="338554"/>
          </a:xfrm>
          <a:prstGeom prst="rect">
            <a:avLst/>
          </a:prstGeom>
          <a:noFill/>
        </p:spPr>
        <p:txBody>
          <a:bodyPr wrap="none" rtlCol="0">
            <a:spAutoFit/>
          </a:bodyPr>
          <a:lstStyle/>
          <a:p>
            <a:r>
              <a:rPr lang="en-US" sz="1600" dirty="0" err="1">
                <a:solidFill>
                  <a:schemeClr val="bg1">
                    <a:lumMod val="75000"/>
                  </a:schemeClr>
                </a:solidFill>
              </a:rPr>
              <a:t>Phacomorphic</a:t>
            </a:r>
            <a:endParaRPr lang="en-US" sz="1600" dirty="0">
              <a:solidFill>
                <a:schemeClr val="bg1">
                  <a:lumMod val="75000"/>
                </a:schemeClr>
              </a:solidFill>
            </a:endParaRPr>
          </a:p>
        </p:txBody>
      </p:sp>
      <p:sp>
        <p:nvSpPr>
          <p:cNvPr id="51" name="TextBox 50">
            <a:extLst>
              <a:ext uri="{FF2B5EF4-FFF2-40B4-BE49-F238E27FC236}">
                <a16:creationId xmlns:a16="http://schemas.microsoft.com/office/drawing/2014/main" id="{156069D4-340B-4160-A336-EBF73557CEE0}"/>
              </a:ext>
            </a:extLst>
          </p:cNvPr>
          <p:cNvSpPr txBox="1"/>
          <p:nvPr/>
        </p:nvSpPr>
        <p:spPr>
          <a:xfrm>
            <a:off x="884725" y="3175578"/>
            <a:ext cx="1402948" cy="338554"/>
          </a:xfrm>
          <a:prstGeom prst="rect">
            <a:avLst/>
          </a:prstGeom>
          <a:noFill/>
        </p:spPr>
        <p:txBody>
          <a:bodyPr wrap="none" rtlCol="0">
            <a:spAutoFit/>
          </a:bodyPr>
          <a:lstStyle/>
          <a:p>
            <a:r>
              <a:rPr lang="en-US" sz="1600" dirty="0">
                <a:solidFill>
                  <a:schemeClr val="bg1">
                    <a:lumMod val="75000"/>
                  </a:schemeClr>
                </a:solidFill>
              </a:rPr>
              <a:t>Ectopia </a:t>
            </a:r>
            <a:r>
              <a:rPr lang="en-US" sz="1600" dirty="0" err="1">
                <a:solidFill>
                  <a:schemeClr val="bg1">
                    <a:lumMod val="75000"/>
                  </a:schemeClr>
                </a:solidFill>
              </a:rPr>
              <a:t>lentis</a:t>
            </a:r>
            <a:endParaRPr lang="en-US" sz="1600" dirty="0">
              <a:solidFill>
                <a:schemeClr val="bg1">
                  <a:lumMod val="75000"/>
                </a:schemeClr>
              </a:solidFill>
            </a:endParaRPr>
          </a:p>
        </p:txBody>
      </p:sp>
      <p:cxnSp>
        <p:nvCxnSpPr>
          <p:cNvPr id="71" name="Straight Connector 70">
            <a:extLst>
              <a:ext uri="{FF2B5EF4-FFF2-40B4-BE49-F238E27FC236}">
                <a16:creationId xmlns:a16="http://schemas.microsoft.com/office/drawing/2014/main" id="{C104938D-BA8D-4E39-9D5F-9EE2012F2F3C}"/>
              </a:ext>
            </a:extLst>
          </p:cNvPr>
          <p:cNvCxnSpPr>
            <a:cxnSpLocks/>
          </p:cNvCxnSpPr>
          <p:nvPr/>
        </p:nvCxnSpPr>
        <p:spPr>
          <a:xfrm flipH="1">
            <a:off x="762665" y="3023488"/>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2A7E4E40-472F-4E50-8A7A-45C10FDD7171}"/>
              </a:ext>
            </a:extLst>
          </p:cNvPr>
          <p:cNvCxnSpPr>
            <a:cxnSpLocks/>
          </p:cNvCxnSpPr>
          <p:nvPr/>
        </p:nvCxnSpPr>
        <p:spPr>
          <a:xfrm flipH="1">
            <a:off x="762665" y="3347853"/>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C3924889-45B9-4383-9C9E-48F0A9C27AD8}"/>
              </a:ext>
            </a:extLst>
          </p:cNvPr>
          <p:cNvCxnSpPr>
            <a:cxnSpLocks/>
          </p:cNvCxnSpPr>
          <p:nvPr/>
        </p:nvCxnSpPr>
        <p:spPr>
          <a:xfrm flipH="1">
            <a:off x="748719" y="2838976"/>
            <a:ext cx="13947" cy="5088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 name="Straight Arrow Connector 5">
            <a:extLst>
              <a:ext uri="{FF2B5EF4-FFF2-40B4-BE49-F238E27FC236}">
                <a16:creationId xmlns:a16="http://schemas.microsoft.com/office/drawing/2014/main" id="{A3439F0C-5143-461F-8F3C-2E830785DEFC}"/>
              </a:ext>
            </a:extLst>
          </p:cNvPr>
          <p:cNvCxnSpPr>
            <a:stCxn id="50" idx="2"/>
          </p:cNvCxnSpPr>
          <p:nvPr/>
        </p:nvCxnSpPr>
        <p:spPr>
          <a:xfrm flipH="1">
            <a:off x="2971800" y="589204"/>
            <a:ext cx="1591436" cy="706196"/>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0" name="Straight Arrow Connector 9">
            <a:extLst>
              <a:ext uri="{FF2B5EF4-FFF2-40B4-BE49-F238E27FC236}">
                <a16:creationId xmlns:a16="http://schemas.microsoft.com/office/drawing/2014/main" id="{84DC796E-F6ED-4FBB-82D2-A260F480BF8A}"/>
              </a:ext>
            </a:extLst>
          </p:cNvPr>
          <p:cNvCxnSpPr>
            <a:cxnSpLocks/>
          </p:cNvCxnSpPr>
          <p:nvPr/>
        </p:nvCxnSpPr>
        <p:spPr>
          <a:xfrm>
            <a:off x="4572000" y="589204"/>
            <a:ext cx="1600200" cy="706196"/>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6" name="Straight Arrow Connector 25">
            <a:extLst>
              <a:ext uri="{FF2B5EF4-FFF2-40B4-BE49-F238E27FC236}">
                <a16:creationId xmlns:a16="http://schemas.microsoft.com/office/drawing/2014/main" id="{B70E0124-9B84-41A5-8D84-A66B7838A706}"/>
              </a:ext>
            </a:extLst>
          </p:cNvPr>
          <p:cNvCxnSpPr>
            <a:cxnSpLocks/>
          </p:cNvCxnSpPr>
          <p:nvPr/>
        </p:nvCxnSpPr>
        <p:spPr>
          <a:xfrm flipH="1">
            <a:off x="1159539" y="1828800"/>
            <a:ext cx="1290435" cy="478059"/>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28" name="Straight Arrow Connector 27">
            <a:extLst>
              <a:ext uri="{FF2B5EF4-FFF2-40B4-BE49-F238E27FC236}">
                <a16:creationId xmlns:a16="http://schemas.microsoft.com/office/drawing/2014/main" id="{567A4249-5C59-4416-8A8E-1C35913900AB}"/>
              </a:ext>
            </a:extLst>
          </p:cNvPr>
          <p:cNvCxnSpPr>
            <a:cxnSpLocks/>
          </p:cNvCxnSpPr>
          <p:nvPr/>
        </p:nvCxnSpPr>
        <p:spPr>
          <a:xfrm>
            <a:off x="2449973" y="1832208"/>
            <a:ext cx="1268784"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56" name="Text Box 6">
            <a:extLst>
              <a:ext uri="{FF2B5EF4-FFF2-40B4-BE49-F238E27FC236}">
                <a16:creationId xmlns:a16="http://schemas.microsoft.com/office/drawing/2014/main" id="{557983BD-9D64-49B9-A366-A08663B0451F}"/>
              </a:ext>
            </a:extLst>
          </p:cNvPr>
          <p:cNvSpPr txBox="1">
            <a:spLocks noChangeArrowheads="1"/>
          </p:cNvSpPr>
          <p:nvPr/>
        </p:nvSpPr>
        <p:spPr bwMode="auto">
          <a:xfrm>
            <a:off x="5029200" y="2356376"/>
            <a:ext cx="813043"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r" eaLnBrk="1" hangingPunct="1">
              <a:lnSpc>
                <a:spcPct val="80000"/>
              </a:lnSpc>
              <a:spcBef>
                <a:spcPct val="0"/>
              </a:spcBef>
              <a:buClrTx/>
              <a:buSzTx/>
              <a:buFontTx/>
              <a:buNone/>
            </a:pPr>
            <a:r>
              <a:rPr lang="en-US" altLang="en-US" sz="1800" dirty="0">
                <a:solidFill>
                  <a:schemeClr val="bg1">
                    <a:lumMod val="75000"/>
                  </a:schemeClr>
                </a:solidFill>
              </a:rPr>
              <a:t>‘Push’</a:t>
            </a:r>
          </a:p>
        </p:txBody>
      </p:sp>
      <p:sp>
        <p:nvSpPr>
          <p:cNvPr id="57" name="Text Box 14">
            <a:extLst>
              <a:ext uri="{FF2B5EF4-FFF2-40B4-BE49-F238E27FC236}">
                <a16:creationId xmlns:a16="http://schemas.microsoft.com/office/drawing/2014/main" id="{5DAFA1C1-3A29-4C27-A379-663FDD22E326}"/>
              </a:ext>
            </a:extLst>
          </p:cNvPr>
          <p:cNvSpPr txBox="1">
            <a:spLocks noChangeArrowheads="1"/>
          </p:cNvSpPr>
          <p:nvPr/>
        </p:nvSpPr>
        <p:spPr bwMode="auto">
          <a:xfrm>
            <a:off x="7620000" y="2365901"/>
            <a:ext cx="671979"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t>‘Pull’</a:t>
            </a:r>
          </a:p>
        </p:txBody>
      </p:sp>
      <p:cxnSp>
        <p:nvCxnSpPr>
          <p:cNvPr id="58" name="Straight Arrow Connector 57">
            <a:extLst>
              <a:ext uri="{FF2B5EF4-FFF2-40B4-BE49-F238E27FC236}">
                <a16:creationId xmlns:a16="http://schemas.microsoft.com/office/drawing/2014/main" id="{E874FEE9-46BD-46A3-90A3-DE7CC220FBFF}"/>
              </a:ext>
            </a:extLst>
          </p:cNvPr>
          <p:cNvCxnSpPr>
            <a:cxnSpLocks/>
          </p:cNvCxnSpPr>
          <p:nvPr/>
        </p:nvCxnSpPr>
        <p:spPr>
          <a:xfrm flipH="1">
            <a:off x="5867400" y="1828800"/>
            <a:ext cx="849775"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59" name="Straight Arrow Connector 58">
            <a:extLst>
              <a:ext uri="{FF2B5EF4-FFF2-40B4-BE49-F238E27FC236}">
                <a16:creationId xmlns:a16="http://schemas.microsoft.com/office/drawing/2014/main" id="{C370A4A1-FE96-4E70-B89E-839542A5E241}"/>
              </a:ext>
            </a:extLst>
          </p:cNvPr>
          <p:cNvCxnSpPr>
            <a:cxnSpLocks/>
          </p:cNvCxnSpPr>
          <p:nvPr/>
        </p:nvCxnSpPr>
        <p:spPr>
          <a:xfrm>
            <a:off x="6717173" y="1832208"/>
            <a:ext cx="902827" cy="474047"/>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62" name="Text Box 16">
            <a:extLst>
              <a:ext uri="{FF2B5EF4-FFF2-40B4-BE49-F238E27FC236}">
                <a16:creationId xmlns:a16="http://schemas.microsoft.com/office/drawing/2014/main" id="{33538067-0726-41B0-93FF-357EF00CA62D}"/>
              </a:ext>
            </a:extLst>
          </p:cNvPr>
          <p:cNvSpPr txBox="1">
            <a:spLocks noChangeArrowheads="1"/>
          </p:cNvSpPr>
          <p:nvPr/>
        </p:nvSpPr>
        <p:spPr bwMode="auto">
          <a:xfrm>
            <a:off x="8065437" y="2684785"/>
            <a:ext cx="628698"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b="1" dirty="0"/>
              <a:t>NVG</a:t>
            </a:r>
          </a:p>
        </p:txBody>
      </p:sp>
      <p:sp>
        <p:nvSpPr>
          <p:cNvPr id="70" name="Text Box 21">
            <a:extLst>
              <a:ext uri="{FF2B5EF4-FFF2-40B4-BE49-F238E27FC236}">
                <a16:creationId xmlns:a16="http://schemas.microsoft.com/office/drawing/2014/main" id="{86C32650-BE1F-4CC3-8DB5-0C136D877E6F}"/>
              </a:ext>
            </a:extLst>
          </p:cNvPr>
          <p:cNvSpPr txBox="1">
            <a:spLocks noChangeArrowheads="1"/>
          </p:cNvSpPr>
          <p:nvPr/>
        </p:nvSpPr>
        <p:spPr bwMode="auto">
          <a:xfrm>
            <a:off x="8070534" y="3048000"/>
            <a:ext cx="526106"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a:solidFill>
                  <a:schemeClr val="bg1">
                    <a:lumMod val="75000"/>
                  </a:schemeClr>
                </a:solidFill>
              </a:rPr>
              <a:t>ICE</a:t>
            </a:r>
          </a:p>
        </p:txBody>
      </p:sp>
      <p:sp>
        <p:nvSpPr>
          <p:cNvPr id="75" name="Text Box 45">
            <a:extLst>
              <a:ext uri="{FF2B5EF4-FFF2-40B4-BE49-F238E27FC236}">
                <a16:creationId xmlns:a16="http://schemas.microsoft.com/office/drawing/2014/main" id="{2B6EDA2D-8F55-4DFD-A225-8C03CE6FC7F3}"/>
              </a:ext>
            </a:extLst>
          </p:cNvPr>
          <p:cNvSpPr txBox="1">
            <a:spLocks noChangeArrowheads="1"/>
          </p:cNvSpPr>
          <p:nvPr/>
        </p:nvSpPr>
        <p:spPr bwMode="auto">
          <a:xfrm>
            <a:off x="8073162" y="3810000"/>
            <a:ext cx="1070837" cy="74635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ts val="1700"/>
              </a:lnSpc>
              <a:spcBef>
                <a:spcPct val="0"/>
              </a:spcBef>
              <a:buClrTx/>
              <a:buSzTx/>
              <a:buFontTx/>
              <a:buNone/>
            </a:pPr>
            <a:r>
              <a:rPr lang="en-US" altLang="en-US" sz="1600" dirty="0">
                <a:solidFill>
                  <a:schemeClr val="bg1">
                    <a:lumMod val="75000"/>
                  </a:schemeClr>
                </a:solidFill>
              </a:rPr>
              <a:t>Epithelial/ fibrous ingrowth</a:t>
            </a:r>
          </a:p>
        </p:txBody>
      </p:sp>
      <p:cxnSp>
        <p:nvCxnSpPr>
          <p:cNvPr id="77" name="Straight Connector 76">
            <a:extLst>
              <a:ext uri="{FF2B5EF4-FFF2-40B4-BE49-F238E27FC236}">
                <a16:creationId xmlns:a16="http://schemas.microsoft.com/office/drawing/2014/main" id="{FC090BD7-F2E1-4464-B57B-9CBE5874C89B}"/>
              </a:ext>
            </a:extLst>
          </p:cNvPr>
          <p:cNvCxnSpPr>
            <a:cxnSpLocks/>
          </p:cNvCxnSpPr>
          <p:nvPr/>
        </p:nvCxnSpPr>
        <p:spPr>
          <a:xfrm>
            <a:off x="7873969" y="2674448"/>
            <a:ext cx="7724" cy="128795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8" name="Straight Connector 77">
            <a:extLst>
              <a:ext uri="{FF2B5EF4-FFF2-40B4-BE49-F238E27FC236}">
                <a16:creationId xmlns:a16="http://schemas.microsoft.com/office/drawing/2014/main" id="{B1922ED5-C3D8-43D8-A00D-1D6BC9201DBA}"/>
              </a:ext>
            </a:extLst>
          </p:cNvPr>
          <p:cNvCxnSpPr/>
          <p:nvPr/>
        </p:nvCxnSpPr>
        <p:spPr>
          <a:xfrm flipH="1">
            <a:off x="7873968" y="2840262"/>
            <a:ext cx="24447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9" name="Straight Connector 78">
            <a:extLst>
              <a:ext uri="{FF2B5EF4-FFF2-40B4-BE49-F238E27FC236}">
                <a16:creationId xmlns:a16="http://schemas.microsoft.com/office/drawing/2014/main" id="{77019ED2-6D69-4A60-9D19-D4DB786EA3A0}"/>
              </a:ext>
            </a:extLst>
          </p:cNvPr>
          <p:cNvCxnSpPr/>
          <p:nvPr/>
        </p:nvCxnSpPr>
        <p:spPr>
          <a:xfrm flipH="1">
            <a:off x="7873968" y="3213518"/>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1" name="Straight Connector 80">
            <a:extLst>
              <a:ext uri="{FF2B5EF4-FFF2-40B4-BE49-F238E27FC236}">
                <a16:creationId xmlns:a16="http://schemas.microsoft.com/office/drawing/2014/main" id="{9796A12F-4125-4C05-8EE8-A388740C580D}"/>
              </a:ext>
            </a:extLst>
          </p:cNvPr>
          <p:cNvCxnSpPr/>
          <p:nvPr/>
        </p:nvCxnSpPr>
        <p:spPr>
          <a:xfrm flipH="1">
            <a:off x="7877837" y="3581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3" name="Straight Connector 82">
            <a:extLst>
              <a:ext uri="{FF2B5EF4-FFF2-40B4-BE49-F238E27FC236}">
                <a16:creationId xmlns:a16="http://schemas.microsoft.com/office/drawing/2014/main" id="{7FDC5F4B-9BF0-42AD-B8BB-2F2399BCF1E2}"/>
              </a:ext>
            </a:extLst>
          </p:cNvPr>
          <p:cNvCxnSpPr/>
          <p:nvPr/>
        </p:nvCxnSpPr>
        <p:spPr>
          <a:xfrm flipH="1">
            <a:off x="7881693" y="3962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93" name="Text Box 42">
            <a:extLst>
              <a:ext uri="{FF2B5EF4-FFF2-40B4-BE49-F238E27FC236}">
                <a16:creationId xmlns:a16="http://schemas.microsoft.com/office/drawing/2014/main" id="{53BAB77F-E061-4834-9068-34BDF78AD071}"/>
              </a:ext>
            </a:extLst>
          </p:cNvPr>
          <p:cNvSpPr txBox="1">
            <a:spLocks noChangeArrowheads="1"/>
          </p:cNvSpPr>
          <p:nvPr/>
        </p:nvSpPr>
        <p:spPr bwMode="auto">
          <a:xfrm>
            <a:off x="8111387" y="3429000"/>
            <a:ext cx="856196"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Flat AC</a:t>
            </a:r>
          </a:p>
        </p:txBody>
      </p:sp>
      <p:sp>
        <p:nvSpPr>
          <p:cNvPr id="100" name="Text Box 23">
            <a:extLst>
              <a:ext uri="{FF2B5EF4-FFF2-40B4-BE49-F238E27FC236}">
                <a16:creationId xmlns:a16="http://schemas.microsoft.com/office/drawing/2014/main" id="{D8F2FCFF-2984-4836-B000-9C5601A8EAAA}"/>
              </a:ext>
            </a:extLst>
          </p:cNvPr>
          <p:cNvSpPr txBox="1">
            <a:spLocks noChangeArrowheads="1"/>
          </p:cNvSpPr>
          <p:nvPr/>
        </p:nvSpPr>
        <p:spPr bwMode="auto">
          <a:xfrm>
            <a:off x="5530369" y="2667000"/>
            <a:ext cx="2143536"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Aqueous misdirection</a:t>
            </a:r>
          </a:p>
        </p:txBody>
      </p:sp>
      <p:cxnSp>
        <p:nvCxnSpPr>
          <p:cNvPr id="104" name="Straight Connector 103">
            <a:extLst>
              <a:ext uri="{FF2B5EF4-FFF2-40B4-BE49-F238E27FC236}">
                <a16:creationId xmlns:a16="http://schemas.microsoft.com/office/drawing/2014/main" id="{49D87D4A-E317-4446-9B95-5184CB3968F3}"/>
              </a:ext>
            </a:extLst>
          </p:cNvPr>
          <p:cNvCxnSpPr>
            <a:cxnSpLocks/>
          </p:cNvCxnSpPr>
          <p:nvPr/>
        </p:nvCxnSpPr>
        <p:spPr>
          <a:xfrm flipH="1">
            <a:off x="5316229" y="2667000"/>
            <a:ext cx="7397" cy="25314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5" name="Straight Connector 104">
            <a:extLst>
              <a:ext uri="{FF2B5EF4-FFF2-40B4-BE49-F238E27FC236}">
                <a16:creationId xmlns:a16="http://schemas.microsoft.com/office/drawing/2014/main" id="{F40B6D71-75A8-4A88-864D-00D14C2F710D}"/>
              </a:ext>
            </a:extLst>
          </p:cNvPr>
          <p:cNvCxnSpPr/>
          <p:nvPr/>
        </p:nvCxnSpPr>
        <p:spPr>
          <a:xfrm flipH="1">
            <a:off x="5323624" y="2832814"/>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6" name="Straight Connector 105">
            <a:extLst>
              <a:ext uri="{FF2B5EF4-FFF2-40B4-BE49-F238E27FC236}">
                <a16:creationId xmlns:a16="http://schemas.microsoft.com/office/drawing/2014/main" id="{010BF7B2-AA07-4DCF-822D-E2DB5CC0BF59}"/>
              </a:ext>
            </a:extLst>
          </p:cNvPr>
          <p:cNvCxnSpPr/>
          <p:nvPr/>
        </p:nvCxnSpPr>
        <p:spPr>
          <a:xfrm flipH="1">
            <a:off x="5323624" y="3360065"/>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a:extLst>
              <a:ext uri="{FF2B5EF4-FFF2-40B4-BE49-F238E27FC236}">
                <a16:creationId xmlns:a16="http://schemas.microsoft.com/office/drawing/2014/main" id="{BAC8035C-3999-4C31-93CD-6C0D2ADEB73B}"/>
              </a:ext>
            </a:extLst>
          </p:cNvPr>
          <p:cNvCxnSpPr/>
          <p:nvPr/>
        </p:nvCxnSpPr>
        <p:spPr>
          <a:xfrm flipH="1">
            <a:off x="5323536" y="3786938"/>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8" name="Straight Connector 107">
            <a:extLst>
              <a:ext uri="{FF2B5EF4-FFF2-40B4-BE49-F238E27FC236}">
                <a16:creationId xmlns:a16="http://schemas.microsoft.com/office/drawing/2014/main" id="{DB64CAEE-69B4-426A-8A5B-D1269DBF0F66}"/>
              </a:ext>
            </a:extLst>
          </p:cNvPr>
          <p:cNvCxnSpPr/>
          <p:nvPr/>
        </p:nvCxnSpPr>
        <p:spPr>
          <a:xfrm flipH="1">
            <a:off x="5327493" y="4249152"/>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12" name="Straight Connector 111">
            <a:extLst>
              <a:ext uri="{FF2B5EF4-FFF2-40B4-BE49-F238E27FC236}">
                <a16:creationId xmlns:a16="http://schemas.microsoft.com/office/drawing/2014/main" id="{99A16C30-4BE4-48E5-8B65-0C5F3039B8DC}"/>
              </a:ext>
            </a:extLst>
          </p:cNvPr>
          <p:cNvCxnSpPr/>
          <p:nvPr/>
        </p:nvCxnSpPr>
        <p:spPr>
          <a:xfrm flipH="1">
            <a:off x="5333455" y="51816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13" name="Text Box 42">
            <a:extLst>
              <a:ext uri="{FF2B5EF4-FFF2-40B4-BE49-F238E27FC236}">
                <a16:creationId xmlns:a16="http://schemas.microsoft.com/office/drawing/2014/main" id="{056DFFD9-3CA2-42E7-90FE-4F14522E3504}"/>
              </a:ext>
            </a:extLst>
          </p:cNvPr>
          <p:cNvSpPr txBox="1">
            <a:spLocks noChangeArrowheads="1"/>
          </p:cNvSpPr>
          <p:nvPr/>
        </p:nvSpPr>
        <p:spPr bwMode="auto">
          <a:xfrm>
            <a:off x="5533954" y="3623846"/>
            <a:ext cx="1563248"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Retinal surgery</a:t>
            </a:r>
          </a:p>
        </p:txBody>
      </p:sp>
      <p:sp>
        <p:nvSpPr>
          <p:cNvPr id="118" name="Text Box 47">
            <a:extLst>
              <a:ext uri="{FF2B5EF4-FFF2-40B4-BE49-F238E27FC236}">
                <a16:creationId xmlns:a16="http://schemas.microsoft.com/office/drawing/2014/main" id="{3F59D898-ECAD-49F0-9425-2A1BC8DDA7B5}"/>
              </a:ext>
            </a:extLst>
          </p:cNvPr>
          <p:cNvSpPr txBox="1">
            <a:spLocks noChangeArrowheads="1"/>
          </p:cNvSpPr>
          <p:nvPr/>
        </p:nvSpPr>
        <p:spPr bwMode="auto">
          <a:xfrm>
            <a:off x="5523688" y="4538246"/>
            <a:ext cx="1414170"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Drug-induced</a:t>
            </a:r>
          </a:p>
        </p:txBody>
      </p:sp>
      <p:sp>
        <p:nvSpPr>
          <p:cNvPr id="16" name="TextBox 15">
            <a:extLst>
              <a:ext uri="{FF2B5EF4-FFF2-40B4-BE49-F238E27FC236}">
                <a16:creationId xmlns:a16="http://schemas.microsoft.com/office/drawing/2014/main" id="{984E008D-FBBA-42B4-940E-EA26772E0161}"/>
              </a:ext>
            </a:extLst>
          </p:cNvPr>
          <p:cNvSpPr txBox="1"/>
          <p:nvPr/>
        </p:nvSpPr>
        <p:spPr>
          <a:xfrm>
            <a:off x="6230528" y="5257800"/>
            <a:ext cx="1326004" cy="369332"/>
          </a:xfrm>
          <a:prstGeom prst="rect">
            <a:avLst/>
          </a:prstGeom>
          <a:noFill/>
        </p:spPr>
        <p:txBody>
          <a:bodyPr wrap="none" rtlCol="0">
            <a:spAutoFit/>
          </a:bodyPr>
          <a:lstStyle/>
          <a:p>
            <a:pPr algn="ctr"/>
            <a:r>
              <a:rPr lang="en-US" dirty="0">
                <a:solidFill>
                  <a:schemeClr val="bg1">
                    <a:lumMod val="75000"/>
                  </a:schemeClr>
                </a:solidFill>
              </a:rPr>
              <a:t>Both/Either</a:t>
            </a:r>
          </a:p>
        </p:txBody>
      </p:sp>
      <p:cxnSp>
        <p:nvCxnSpPr>
          <p:cNvPr id="125" name="Straight Connector 124">
            <a:extLst>
              <a:ext uri="{FF2B5EF4-FFF2-40B4-BE49-F238E27FC236}">
                <a16:creationId xmlns:a16="http://schemas.microsoft.com/office/drawing/2014/main" id="{01138141-D318-4ED7-A7FE-D8F2155CE890}"/>
              </a:ext>
            </a:extLst>
          </p:cNvPr>
          <p:cNvCxnSpPr/>
          <p:nvPr/>
        </p:nvCxnSpPr>
        <p:spPr>
          <a:xfrm flipH="1">
            <a:off x="5334000" y="4724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52" name="Text Box 47">
            <a:extLst>
              <a:ext uri="{FF2B5EF4-FFF2-40B4-BE49-F238E27FC236}">
                <a16:creationId xmlns:a16="http://schemas.microsoft.com/office/drawing/2014/main" id="{E3578916-9804-473C-8F06-D4FA0BCEDFD0}"/>
              </a:ext>
            </a:extLst>
          </p:cNvPr>
          <p:cNvSpPr txBox="1">
            <a:spLocks noChangeArrowheads="1"/>
          </p:cNvSpPr>
          <p:nvPr/>
        </p:nvSpPr>
        <p:spPr bwMode="auto">
          <a:xfrm>
            <a:off x="5543446" y="4055146"/>
            <a:ext cx="1619354"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err="1">
                <a:solidFill>
                  <a:schemeClr val="bg1">
                    <a:lumMod val="75000"/>
                  </a:schemeClr>
                </a:solidFill>
              </a:rPr>
              <a:t>Nanophthalmos</a:t>
            </a:r>
            <a:endParaRPr lang="en-US" altLang="en-US" sz="1600" dirty="0">
              <a:solidFill>
                <a:schemeClr val="bg1">
                  <a:lumMod val="75000"/>
                </a:schemeClr>
              </a:solidFill>
            </a:endParaRPr>
          </a:p>
        </p:txBody>
      </p:sp>
      <p:sp>
        <p:nvSpPr>
          <p:cNvPr id="53" name="Text Box 45">
            <a:extLst>
              <a:ext uri="{FF2B5EF4-FFF2-40B4-BE49-F238E27FC236}">
                <a16:creationId xmlns:a16="http://schemas.microsoft.com/office/drawing/2014/main" id="{57D1A14F-68FE-47D2-983C-1A879D66A9DC}"/>
              </a:ext>
            </a:extLst>
          </p:cNvPr>
          <p:cNvSpPr txBox="1">
            <a:spLocks noChangeArrowheads="1"/>
          </p:cNvSpPr>
          <p:nvPr/>
        </p:nvSpPr>
        <p:spPr bwMode="auto">
          <a:xfrm>
            <a:off x="5523688" y="5013493"/>
            <a:ext cx="582211"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PFV</a:t>
            </a:r>
          </a:p>
        </p:txBody>
      </p:sp>
      <p:sp>
        <p:nvSpPr>
          <p:cNvPr id="54" name="Text Box 42">
            <a:extLst>
              <a:ext uri="{FF2B5EF4-FFF2-40B4-BE49-F238E27FC236}">
                <a16:creationId xmlns:a16="http://schemas.microsoft.com/office/drawing/2014/main" id="{E1E37D2C-2C52-446B-843B-01E64990D3EC}"/>
              </a:ext>
            </a:extLst>
          </p:cNvPr>
          <p:cNvSpPr txBox="1">
            <a:spLocks noChangeArrowheads="1"/>
          </p:cNvSpPr>
          <p:nvPr/>
        </p:nvSpPr>
        <p:spPr bwMode="auto">
          <a:xfrm>
            <a:off x="5551406" y="3192546"/>
            <a:ext cx="2276072"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ERD/choroidal effusion</a:t>
            </a:r>
          </a:p>
        </p:txBody>
      </p:sp>
      <p:sp>
        <p:nvSpPr>
          <p:cNvPr id="3" name="Oval 2">
            <a:extLst>
              <a:ext uri="{FF2B5EF4-FFF2-40B4-BE49-F238E27FC236}">
                <a16:creationId xmlns:a16="http://schemas.microsoft.com/office/drawing/2014/main" id="{7D027388-F860-4250-9D31-41DB5EB864E5}"/>
              </a:ext>
            </a:extLst>
          </p:cNvPr>
          <p:cNvSpPr/>
          <p:nvPr/>
        </p:nvSpPr>
        <p:spPr>
          <a:xfrm>
            <a:off x="8034589" y="2679833"/>
            <a:ext cx="671979" cy="338554"/>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TextBox 45">
            <a:extLst>
              <a:ext uri="{FF2B5EF4-FFF2-40B4-BE49-F238E27FC236}">
                <a16:creationId xmlns:a16="http://schemas.microsoft.com/office/drawing/2014/main" id="{404AE9CF-785E-4964-AF50-F6F095A7E65B}"/>
              </a:ext>
            </a:extLst>
          </p:cNvPr>
          <p:cNvSpPr txBox="1"/>
          <p:nvPr/>
        </p:nvSpPr>
        <p:spPr>
          <a:xfrm>
            <a:off x="609600" y="1554063"/>
            <a:ext cx="7034674" cy="4770537"/>
          </a:xfrm>
          <a:prstGeom prst="rect">
            <a:avLst/>
          </a:prstGeom>
          <a:solidFill>
            <a:schemeClr val="accent1">
              <a:lumMod val="40000"/>
              <a:lumOff val="60000"/>
            </a:schemeClr>
          </a:solidFill>
        </p:spPr>
        <p:txBody>
          <a:bodyPr wrap="square" rtlCol="0">
            <a:spAutoFit/>
          </a:bodyPr>
          <a:lstStyle/>
          <a:p>
            <a:r>
              <a:rPr lang="en-US" sz="1600" i="1" dirty="0">
                <a:solidFill>
                  <a:schemeClr val="bg1">
                    <a:lumMod val="75000"/>
                  </a:schemeClr>
                </a:solidFill>
              </a:rPr>
              <a:t>Neovascularization of what structure causes neovascular glaucoma (NVG)?</a:t>
            </a:r>
          </a:p>
          <a:p>
            <a:r>
              <a:rPr lang="en-US" sz="1600" dirty="0">
                <a:solidFill>
                  <a:schemeClr val="bg1">
                    <a:lumMod val="75000"/>
                  </a:schemeClr>
                </a:solidFill>
              </a:rPr>
              <a:t>Neovascularization of the angle (NVA) </a:t>
            </a:r>
          </a:p>
          <a:p>
            <a:endParaRPr lang="en-US" sz="1600" dirty="0">
              <a:solidFill>
                <a:schemeClr val="bg1">
                  <a:lumMod val="75000"/>
                </a:schemeClr>
              </a:solidFill>
            </a:endParaRPr>
          </a:p>
          <a:p>
            <a:r>
              <a:rPr lang="en-US" sz="1600" i="1" dirty="0">
                <a:solidFill>
                  <a:schemeClr val="bg1">
                    <a:lumMod val="75000"/>
                  </a:schemeClr>
                </a:solidFill>
              </a:rPr>
              <a:t>How does NVA lead to angle-closure glaucoma?</a:t>
            </a:r>
          </a:p>
          <a:p>
            <a:r>
              <a:rPr lang="en-US" sz="1600" dirty="0">
                <a:solidFill>
                  <a:schemeClr val="bg1">
                    <a:lumMod val="75000"/>
                  </a:schemeClr>
                </a:solidFill>
              </a:rPr>
              <a:t>The NVA vessels don’t ride solo; rather, they are accompanied by contractile elements (</a:t>
            </a:r>
            <a:r>
              <a:rPr lang="en-US" sz="1600" dirty="0" err="1">
                <a:solidFill>
                  <a:schemeClr val="bg1">
                    <a:lumMod val="75000"/>
                  </a:schemeClr>
                </a:solidFill>
              </a:rPr>
              <a:t>eg</a:t>
            </a:r>
            <a:r>
              <a:rPr lang="en-US" sz="1600" dirty="0">
                <a:solidFill>
                  <a:schemeClr val="bg1">
                    <a:lumMod val="75000"/>
                  </a:schemeClr>
                </a:solidFill>
              </a:rPr>
              <a:t>, fibroblasts). Along with the neo vessels, these elements will establish a network that crosses from the peripheral iris to the peripheral cornea. Once established, contractile elements </a:t>
            </a:r>
            <a:r>
              <a:rPr lang="en-US" sz="1600" dirty="0" err="1">
                <a:solidFill>
                  <a:schemeClr val="bg1">
                    <a:lumMod val="75000"/>
                  </a:schemeClr>
                </a:solidFill>
              </a:rPr>
              <a:t>gonna</a:t>
            </a:r>
            <a:r>
              <a:rPr lang="en-US" sz="1600" dirty="0">
                <a:solidFill>
                  <a:schemeClr val="bg1">
                    <a:lumMod val="75000"/>
                  </a:schemeClr>
                </a:solidFill>
              </a:rPr>
              <a:t> contract, and when they do, they pull the iris up against the angle, rendering it closed. </a:t>
            </a:r>
          </a:p>
          <a:p>
            <a:r>
              <a:rPr lang="en-US" sz="1600" i="1" dirty="0">
                <a:solidFill>
                  <a:schemeClr val="bg1">
                    <a:lumMod val="75000"/>
                  </a:schemeClr>
                </a:solidFill>
              </a:rPr>
              <a:t> </a:t>
            </a:r>
          </a:p>
          <a:p>
            <a:r>
              <a:rPr lang="en-US" sz="1600" i="1" dirty="0">
                <a:solidFill>
                  <a:schemeClr val="bg1">
                    <a:lumMod val="75000"/>
                  </a:schemeClr>
                </a:solidFill>
              </a:rPr>
              <a:t>What two-word phrase (</a:t>
            </a:r>
            <a:r>
              <a:rPr lang="en-US" sz="1600" b="1" dirty="0">
                <a:solidFill>
                  <a:schemeClr val="bg1">
                    <a:lumMod val="75000"/>
                  </a:schemeClr>
                </a:solidFill>
              </a:rPr>
              <a:t>not</a:t>
            </a:r>
            <a:r>
              <a:rPr lang="en-US" sz="1600" i="1" dirty="0">
                <a:solidFill>
                  <a:schemeClr val="bg1">
                    <a:lumMod val="75000"/>
                  </a:schemeClr>
                </a:solidFill>
              </a:rPr>
              <a:t> ‘diabetic retinopathy’--think more generally) describes the fundamental cause of most cases of NVG?</a:t>
            </a:r>
          </a:p>
          <a:p>
            <a:r>
              <a:rPr lang="en-US" sz="1600" b="1" dirty="0">
                <a:solidFill>
                  <a:srgbClr val="0000FF"/>
                </a:solidFill>
              </a:rPr>
              <a:t>‘Retinal ischemia’</a:t>
            </a:r>
            <a:endParaRPr lang="en-US" sz="1600" b="1" dirty="0">
              <a:solidFill>
                <a:schemeClr val="accent1">
                  <a:lumMod val="40000"/>
                  <a:lumOff val="60000"/>
                </a:schemeClr>
              </a:solidFill>
            </a:endParaRPr>
          </a:p>
          <a:p>
            <a:endParaRPr lang="en-US" sz="1600" dirty="0">
              <a:solidFill>
                <a:schemeClr val="accent1">
                  <a:lumMod val="40000"/>
                  <a:lumOff val="60000"/>
                </a:schemeClr>
              </a:solidFill>
            </a:endParaRPr>
          </a:p>
          <a:p>
            <a:r>
              <a:rPr lang="en-US" sz="1600" i="1" dirty="0">
                <a:solidFill>
                  <a:schemeClr val="accent1">
                    <a:lumMod val="40000"/>
                    <a:lumOff val="60000"/>
                  </a:schemeClr>
                </a:solidFill>
              </a:rPr>
              <a:t>How does retinal ischemia lead to NVI and NVA? </a:t>
            </a:r>
          </a:p>
          <a:p>
            <a:r>
              <a:rPr lang="en-US" sz="1600" dirty="0">
                <a:solidFill>
                  <a:schemeClr val="accent1">
                    <a:lumMod val="40000"/>
                    <a:lumOff val="60000"/>
                  </a:schemeClr>
                </a:solidFill>
              </a:rPr>
              <a:t>In a desperate attempt to acquire the oxygen they’re lacking, the ischemic retinal cells release the signaling molecule  </a:t>
            </a:r>
            <a:r>
              <a:rPr lang="en-US" sz="1600" b="1" dirty="0">
                <a:solidFill>
                  <a:schemeClr val="accent1">
                    <a:lumMod val="40000"/>
                    <a:lumOff val="60000"/>
                  </a:schemeClr>
                </a:solidFill>
              </a:rPr>
              <a:t>VEGF</a:t>
            </a:r>
            <a:r>
              <a:rPr lang="en-US" sz="1600" dirty="0">
                <a:solidFill>
                  <a:schemeClr val="accent1">
                    <a:lumMod val="40000"/>
                    <a:lumOff val="60000"/>
                  </a:schemeClr>
                </a:solidFill>
              </a:rPr>
              <a:t> , a potent inducer of new blood vessel formation. This VEGF diffuses from the vitreous cavity into the anterior segment, where it induces the NVI/NVA process.</a:t>
            </a:r>
          </a:p>
        </p:txBody>
      </p:sp>
      <p:sp>
        <p:nvSpPr>
          <p:cNvPr id="47" name="Oval 46">
            <a:extLst>
              <a:ext uri="{FF2B5EF4-FFF2-40B4-BE49-F238E27FC236}">
                <a16:creationId xmlns:a16="http://schemas.microsoft.com/office/drawing/2014/main" id="{A5248507-3F31-4BDC-A9CE-59D8E5A5DD74}"/>
              </a:ext>
            </a:extLst>
          </p:cNvPr>
          <p:cNvSpPr/>
          <p:nvPr/>
        </p:nvSpPr>
        <p:spPr>
          <a:xfrm>
            <a:off x="580515" y="4431474"/>
            <a:ext cx="2010285" cy="430887"/>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TextBox 47">
            <a:extLst>
              <a:ext uri="{FF2B5EF4-FFF2-40B4-BE49-F238E27FC236}">
                <a16:creationId xmlns:a16="http://schemas.microsoft.com/office/drawing/2014/main" id="{88F4DBB8-E836-4EB8-A67C-7D52B9DB2F1E}"/>
              </a:ext>
            </a:extLst>
          </p:cNvPr>
          <p:cNvSpPr txBox="1"/>
          <p:nvPr/>
        </p:nvSpPr>
        <p:spPr>
          <a:xfrm>
            <a:off x="2667000" y="4160638"/>
            <a:ext cx="4809320" cy="1384995"/>
          </a:xfrm>
          <a:prstGeom prst="rect">
            <a:avLst/>
          </a:prstGeom>
          <a:solidFill>
            <a:srgbClr val="FFCCFF"/>
          </a:solidFill>
        </p:spPr>
        <p:txBody>
          <a:bodyPr wrap="square" rtlCol="0">
            <a:spAutoFit/>
          </a:bodyPr>
          <a:lstStyle/>
          <a:p>
            <a:r>
              <a:rPr lang="en-US" sz="1400" i="1" dirty="0">
                <a:solidFill>
                  <a:schemeClr val="bg1">
                    <a:lumMod val="65000"/>
                  </a:schemeClr>
                </a:solidFill>
              </a:rPr>
              <a:t>What are the three most common causes of ischemia that result in the development of NVG?</a:t>
            </a:r>
          </a:p>
          <a:p>
            <a:r>
              <a:rPr lang="en-US" sz="1400" dirty="0">
                <a:solidFill>
                  <a:schemeClr val="bg1">
                    <a:lumMod val="65000"/>
                  </a:schemeClr>
                </a:solidFill>
              </a:rPr>
              <a:t>--Diabetic retinopathy</a:t>
            </a:r>
          </a:p>
          <a:p>
            <a:r>
              <a:rPr lang="en-US" sz="1400" dirty="0">
                <a:solidFill>
                  <a:schemeClr val="bg1">
                    <a:lumMod val="65000"/>
                  </a:schemeClr>
                </a:solidFill>
              </a:rPr>
              <a:t>--</a:t>
            </a:r>
            <a:r>
              <a:rPr lang="en-US" sz="1400" b="1" dirty="0">
                <a:solidFill>
                  <a:srgbClr val="0000FF"/>
                </a:solidFill>
              </a:rPr>
              <a:t>CRVO</a:t>
            </a:r>
            <a:endParaRPr lang="en-US" sz="1400" b="1" dirty="0">
              <a:solidFill>
                <a:schemeClr val="bg1">
                  <a:lumMod val="65000"/>
                </a:schemeClr>
              </a:solidFill>
            </a:endParaRPr>
          </a:p>
          <a:p>
            <a:r>
              <a:rPr lang="en-US" sz="1400" dirty="0">
                <a:solidFill>
                  <a:schemeClr val="bg1">
                    <a:lumMod val="65000"/>
                  </a:schemeClr>
                </a:solidFill>
              </a:rPr>
              <a:t>--Ocular ischemic syndrome (OIS; note that OIS involves ischemia of non-retinal ocular structures </a:t>
            </a:r>
            <a:r>
              <a:rPr lang="en-US" sz="1400" dirty="0">
                <a:solidFill>
                  <a:srgbClr val="0000FF"/>
                </a:solidFill>
              </a:rPr>
              <a:t>as well)</a:t>
            </a:r>
          </a:p>
        </p:txBody>
      </p:sp>
      <p:sp>
        <p:nvSpPr>
          <p:cNvPr id="55" name="Oval 54">
            <a:extLst>
              <a:ext uri="{FF2B5EF4-FFF2-40B4-BE49-F238E27FC236}">
                <a16:creationId xmlns:a16="http://schemas.microsoft.com/office/drawing/2014/main" id="{EC450762-4342-4F14-8265-264AA8209EBB}"/>
              </a:ext>
            </a:extLst>
          </p:cNvPr>
          <p:cNvSpPr/>
          <p:nvPr/>
        </p:nvSpPr>
        <p:spPr>
          <a:xfrm>
            <a:off x="2790862" y="4716179"/>
            <a:ext cx="644873" cy="435756"/>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TextBox 59">
            <a:extLst>
              <a:ext uri="{FF2B5EF4-FFF2-40B4-BE49-F238E27FC236}">
                <a16:creationId xmlns:a16="http://schemas.microsoft.com/office/drawing/2014/main" id="{217AC533-7532-4F41-8B6C-E7BE89D74B9C}"/>
              </a:ext>
            </a:extLst>
          </p:cNvPr>
          <p:cNvSpPr txBox="1"/>
          <p:nvPr/>
        </p:nvSpPr>
        <p:spPr>
          <a:xfrm>
            <a:off x="3484862" y="4412737"/>
            <a:ext cx="5537200" cy="1892826"/>
          </a:xfrm>
          <a:prstGeom prst="rect">
            <a:avLst/>
          </a:prstGeom>
          <a:solidFill>
            <a:schemeClr val="accent6">
              <a:lumMod val="40000"/>
              <a:lumOff val="60000"/>
            </a:schemeClr>
          </a:solidFill>
        </p:spPr>
        <p:txBody>
          <a:bodyPr wrap="square" rtlCol="0">
            <a:spAutoFit/>
          </a:bodyPr>
          <a:lstStyle/>
          <a:p>
            <a:r>
              <a:rPr lang="en-US" sz="1300" i="1" dirty="0">
                <a:solidFill>
                  <a:srgbClr val="0000FF"/>
                </a:solidFill>
              </a:rPr>
              <a:t>CRVOs are classified into one of two categories. What are these?</a:t>
            </a:r>
          </a:p>
          <a:p>
            <a:r>
              <a:rPr lang="en-US" sz="1300" b="1" dirty="0">
                <a:solidFill>
                  <a:srgbClr val="0000FF"/>
                </a:solidFill>
              </a:rPr>
              <a:t>Ischemic</a:t>
            </a:r>
            <a:r>
              <a:rPr lang="en-US" sz="1300" dirty="0">
                <a:solidFill>
                  <a:srgbClr val="0000FF"/>
                </a:solidFill>
              </a:rPr>
              <a:t> and </a:t>
            </a:r>
            <a:r>
              <a:rPr lang="en-US" sz="1300" b="1" dirty="0" err="1">
                <a:solidFill>
                  <a:srgbClr val="0000FF"/>
                </a:solidFill>
              </a:rPr>
              <a:t>nonischemic</a:t>
            </a:r>
            <a:endParaRPr lang="en-US" sz="1300" b="1" dirty="0">
              <a:solidFill>
                <a:srgbClr val="0000FF"/>
              </a:solidFill>
            </a:endParaRPr>
          </a:p>
          <a:p>
            <a:endParaRPr lang="en-US" sz="1300" i="1" dirty="0">
              <a:solidFill>
                <a:srgbClr val="0000FF"/>
              </a:solidFill>
            </a:endParaRPr>
          </a:p>
          <a:p>
            <a:r>
              <a:rPr lang="en-US" sz="1300" i="1" dirty="0">
                <a:solidFill>
                  <a:srgbClr val="0000FF"/>
                </a:solidFill>
              </a:rPr>
              <a:t>Which sort is more likely to result in the development of NVG?</a:t>
            </a:r>
          </a:p>
          <a:p>
            <a:r>
              <a:rPr lang="en-US" sz="1300" dirty="0">
                <a:solidFill>
                  <a:srgbClr val="0000FF"/>
                </a:solidFill>
              </a:rPr>
              <a:t>Seriously?</a:t>
            </a:r>
          </a:p>
          <a:p>
            <a:endParaRPr lang="en-US" sz="1300" dirty="0">
              <a:solidFill>
                <a:srgbClr val="0000FF"/>
              </a:solidFill>
            </a:endParaRPr>
          </a:p>
          <a:p>
            <a:r>
              <a:rPr lang="en-US" sz="1300" i="1" dirty="0">
                <a:solidFill>
                  <a:srgbClr val="0000FF"/>
                </a:solidFill>
              </a:rPr>
              <a:t>What is the typical timeframe for development of NVG after CRVO?</a:t>
            </a:r>
          </a:p>
          <a:p>
            <a:r>
              <a:rPr lang="en-US" sz="1300" dirty="0">
                <a:solidFill>
                  <a:srgbClr val="0000FF"/>
                </a:solidFill>
              </a:rPr>
              <a:t>It usually occurs about 3 month’s after. Because of this, NVG after CRVO is often called ‘</a:t>
            </a:r>
            <a:r>
              <a:rPr lang="en-US" sz="1300" b="1" dirty="0">
                <a:solidFill>
                  <a:srgbClr val="0000FF"/>
                </a:solidFill>
              </a:rPr>
              <a:t>100-day glaucoma’ </a:t>
            </a:r>
            <a:r>
              <a:rPr lang="en-US" sz="1300" dirty="0">
                <a:solidFill>
                  <a:srgbClr val="0000FF"/>
                </a:solidFill>
              </a:rPr>
              <a:t>(or, ‘90-day glaucoma’)</a:t>
            </a:r>
          </a:p>
        </p:txBody>
      </p:sp>
    </p:spTree>
    <p:extLst>
      <p:ext uri="{BB962C8B-B14F-4D97-AF65-F5344CB8AC3E}">
        <p14:creationId xmlns:p14="http://schemas.microsoft.com/office/powerpoint/2010/main" val="2243161957"/>
      </p:ext>
    </p:extLst>
  </p:cSld>
  <p:clrMapOvr>
    <a:masterClrMapping/>
  </p:clrMapOvr>
</p:sld>
</file>

<file path=ppt/slides/slide2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Straight Arrow Connector 12">
            <a:extLst>
              <a:ext uri="{FF2B5EF4-FFF2-40B4-BE49-F238E27FC236}">
                <a16:creationId xmlns:a16="http://schemas.microsoft.com/office/drawing/2014/main" id="{A6DE2085-829C-480C-9216-69D6039C0A37}"/>
              </a:ext>
            </a:extLst>
          </p:cNvPr>
          <p:cNvCxnSpPr>
            <a:cxnSpLocks/>
          </p:cNvCxnSpPr>
          <p:nvPr/>
        </p:nvCxnSpPr>
        <p:spPr>
          <a:xfrm>
            <a:off x="6717173" y="1828800"/>
            <a:ext cx="0" cy="3462754"/>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43014" name="Text Box 6"/>
          <p:cNvSpPr txBox="1">
            <a:spLocks noChangeArrowheads="1"/>
          </p:cNvSpPr>
          <p:nvPr/>
        </p:nvSpPr>
        <p:spPr bwMode="auto">
          <a:xfrm>
            <a:off x="533400" y="2356376"/>
            <a:ext cx="1005403"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Lens-</a:t>
            </a:r>
          </a:p>
          <a:p>
            <a:pPr algn="ctr" eaLnBrk="1" hangingPunct="1">
              <a:lnSpc>
                <a:spcPct val="80000"/>
              </a:lnSpc>
              <a:spcBef>
                <a:spcPct val="0"/>
              </a:spcBef>
              <a:buClrTx/>
              <a:buSzTx/>
              <a:buFontTx/>
              <a:buNone/>
            </a:pPr>
            <a:r>
              <a:rPr lang="en-US" altLang="en-US" sz="1800" dirty="0">
                <a:solidFill>
                  <a:schemeClr val="bg1">
                    <a:lumMod val="75000"/>
                  </a:schemeClr>
                </a:solidFill>
              </a:rPr>
              <a:t>Induced</a:t>
            </a:r>
          </a:p>
        </p:txBody>
      </p:sp>
      <p:sp>
        <p:nvSpPr>
          <p:cNvPr id="43017" name="Text Box 14"/>
          <p:cNvSpPr txBox="1">
            <a:spLocks noChangeArrowheads="1"/>
          </p:cNvSpPr>
          <p:nvPr/>
        </p:nvSpPr>
        <p:spPr bwMode="auto">
          <a:xfrm>
            <a:off x="3026498" y="2365901"/>
            <a:ext cx="1633781"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Aphakic/</a:t>
            </a:r>
          </a:p>
          <a:p>
            <a:pPr algn="ctr" eaLnBrk="1" hangingPunct="1">
              <a:lnSpc>
                <a:spcPct val="80000"/>
              </a:lnSpc>
              <a:spcBef>
                <a:spcPct val="0"/>
              </a:spcBef>
              <a:buClrTx/>
              <a:buSzTx/>
              <a:buFontTx/>
              <a:buNone/>
            </a:pPr>
            <a:r>
              <a:rPr lang="en-US" altLang="en-US" sz="1800" dirty="0" err="1">
                <a:solidFill>
                  <a:schemeClr val="bg1">
                    <a:lumMod val="75000"/>
                  </a:schemeClr>
                </a:solidFill>
              </a:rPr>
              <a:t>Pseudophakic</a:t>
            </a:r>
            <a:endParaRPr lang="en-US" altLang="en-US" sz="1800" dirty="0">
              <a:solidFill>
                <a:schemeClr val="bg1">
                  <a:lumMod val="75000"/>
                </a:schemeClr>
              </a:solidFill>
            </a:endParaRPr>
          </a:p>
        </p:txBody>
      </p:sp>
      <p:sp>
        <p:nvSpPr>
          <p:cNvPr id="43031" name="Text Box 35"/>
          <p:cNvSpPr txBox="1">
            <a:spLocks noChangeArrowheads="1"/>
          </p:cNvSpPr>
          <p:nvPr/>
        </p:nvSpPr>
        <p:spPr bwMode="auto">
          <a:xfrm>
            <a:off x="1190847" y="1295400"/>
            <a:ext cx="2473754"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solidFill>
                  <a:schemeClr val="bg1">
                    <a:lumMod val="75000"/>
                  </a:schemeClr>
                </a:solidFill>
              </a:rPr>
              <a:t>w/ Pupillary Block</a:t>
            </a:r>
          </a:p>
        </p:txBody>
      </p:sp>
      <p:sp>
        <p:nvSpPr>
          <p:cNvPr id="43032" name="Text Box 36"/>
          <p:cNvSpPr txBox="1">
            <a:spLocks noChangeArrowheads="1"/>
          </p:cNvSpPr>
          <p:nvPr/>
        </p:nvSpPr>
        <p:spPr bwMode="auto">
          <a:xfrm>
            <a:off x="5181600" y="1295400"/>
            <a:ext cx="2630848"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t>w/o Pupillary Block</a:t>
            </a:r>
          </a:p>
        </p:txBody>
      </p:sp>
      <p:sp>
        <p:nvSpPr>
          <p:cNvPr id="49" name="Rectangle 2">
            <a:extLst>
              <a:ext uri="{FF2B5EF4-FFF2-40B4-BE49-F238E27FC236}">
                <a16:creationId xmlns:a16="http://schemas.microsoft.com/office/drawing/2014/main" id="{240EE5BF-F7D2-4FC8-A5DD-F6B5423153C6}"/>
              </a:ext>
            </a:extLst>
          </p:cNvPr>
          <p:cNvSpPr>
            <a:spLocks noGrp="1" noChangeArrowheads="1"/>
          </p:cNvSpPr>
          <p:nvPr>
            <p:ph type="title"/>
          </p:nvPr>
        </p:nvSpPr>
        <p:spPr>
          <a:xfrm>
            <a:off x="457200" y="304800"/>
            <a:ext cx="7543800" cy="563562"/>
          </a:xfrm>
        </p:spPr>
        <p:txBody>
          <a:bodyPr/>
          <a:lstStyle/>
          <a:p>
            <a:pPr eaLnBrk="1" hangingPunct="1"/>
            <a:r>
              <a:rPr lang="en-US" altLang="en-US" sz="3500" dirty="0"/>
              <a:t>Q</a:t>
            </a:r>
          </a:p>
        </p:txBody>
      </p:sp>
      <p:sp>
        <p:nvSpPr>
          <p:cNvPr id="50" name="TextBox 49">
            <a:extLst>
              <a:ext uri="{FF2B5EF4-FFF2-40B4-BE49-F238E27FC236}">
                <a16:creationId xmlns:a16="http://schemas.microsoft.com/office/drawing/2014/main" id="{CF426230-46C8-405C-9015-99EF57762A2E}"/>
              </a:ext>
            </a:extLst>
          </p:cNvPr>
          <p:cNvSpPr txBox="1"/>
          <p:nvPr/>
        </p:nvSpPr>
        <p:spPr>
          <a:xfrm>
            <a:off x="2259496" y="189094"/>
            <a:ext cx="4607480" cy="400110"/>
          </a:xfrm>
          <a:prstGeom prst="rect">
            <a:avLst/>
          </a:prstGeom>
          <a:solidFill>
            <a:schemeClr val="accent1">
              <a:lumMod val="60000"/>
              <a:lumOff val="40000"/>
            </a:schemeClr>
          </a:solidFill>
        </p:spPr>
        <p:txBody>
          <a:bodyPr wrap="none" rtlCol="0">
            <a:spAutoFit/>
          </a:bodyPr>
          <a:lstStyle/>
          <a:p>
            <a:pPr algn="ctr"/>
            <a:r>
              <a:rPr lang="en-US" sz="2000" b="1" dirty="0"/>
              <a:t>Secondary Angle Closure Glaucoma</a:t>
            </a:r>
          </a:p>
        </p:txBody>
      </p:sp>
      <p:sp>
        <p:nvSpPr>
          <p:cNvPr id="2" name="TextBox 1">
            <a:extLst>
              <a:ext uri="{FF2B5EF4-FFF2-40B4-BE49-F238E27FC236}">
                <a16:creationId xmlns:a16="http://schemas.microsoft.com/office/drawing/2014/main" id="{A7E30BEC-923B-4C9A-A856-BDD0D882F6B8}"/>
              </a:ext>
            </a:extLst>
          </p:cNvPr>
          <p:cNvSpPr txBox="1"/>
          <p:nvPr/>
        </p:nvSpPr>
        <p:spPr>
          <a:xfrm>
            <a:off x="887305" y="2844119"/>
            <a:ext cx="1494320" cy="338554"/>
          </a:xfrm>
          <a:prstGeom prst="rect">
            <a:avLst/>
          </a:prstGeom>
          <a:noFill/>
        </p:spPr>
        <p:txBody>
          <a:bodyPr wrap="none" rtlCol="0">
            <a:spAutoFit/>
          </a:bodyPr>
          <a:lstStyle/>
          <a:p>
            <a:r>
              <a:rPr lang="en-US" sz="1600" dirty="0" err="1">
                <a:solidFill>
                  <a:schemeClr val="bg1">
                    <a:lumMod val="75000"/>
                  </a:schemeClr>
                </a:solidFill>
              </a:rPr>
              <a:t>Phacomorphic</a:t>
            </a:r>
            <a:endParaRPr lang="en-US" sz="1600" dirty="0">
              <a:solidFill>
                <a:schemeClr val="bg1">
                  <a:lumMod val="75000"/>
                </a:schemeClr>
              </a:solidFill>
            </a:endParaRPr>
          </a:p>
        </p:txBody>
      </p:sp>
      <p:sp>
        <p:nvSpPr>
          <p:cNvPr id="51" name="TextBox 50">
            <a:extLst>
              <a:ext uri="{FF2B5EF4-FFF2-40B4-BE49-F238E27FC236}">
                <a16:creationId xmlns:a16="http://schemas.microsoft.com/office/drawing/2014/main" id="{156069D4-340B-4160-A336-EBF73557CEE0}"/>
              </a:ext>
            </a:extLst>
          </p:cNvPr>
          <p:cNvSpPr txBox="1"/>
          <p:nvPr/>
        </p:nvSpPr>
        <p:spPr>
          <a:xfrm>
            <a:off x="884725" y="3175578"/>
            <a:ext cx="1402948" cy="338554"/>
          </a:xfrm>
          <a:prstGeom prst="rect">
            <a:avLst/>
          </a:prstGeom>
          <a:noFill/>
        </p:spPr>
        <p:txBody>
          <a:bodyPr wrap="none" rtlCol="0">
            <a:spAutoFit/>
          </a:bodyPr>
          <a:lstStyle/>
          <a:p>
            <a:r>
              <a:rPr lang="en-US" sz="1600" dirty="0">
                <a:solidFill>
                  <a:schemeClr val="bg1">
                    <a:lumMod val="75000"/>
                  </a:schemeClr>
                </a:solidFill>
              </a:rPr>
              <a:t>Ectopia </a:t>
            </a:r>
            <a:r>
              <a:rPr lang="en-US" sz="1600" dirty="0" err="1">
                <a:solidFill>
                  <a:schemeClr val="bg1">
                    <a:lumMod val="75000"/>
                  </a:schemeClr>
                </a:solidFill>
              </a:rPr>
              <a:t>lentis</a:t>
            </a:r>
            <a:endParaRPr lang="en-US" sz="1600" dirty="0">
              <a:solidFill>
                <a:schemeClr val="bg1">
                  <a:lumMod val="75000"/>
                </a:schemeClr>
              </a:solidFill>
            </a:endParaRPr>
          </a:p>
        </p:txBody>
      </p:sp>
      <p:cxnSp>
        <p:nvCxnSpPr>
          <p:cNvPr id="71" name="Straight Connector 70">
            <a:extLst>
              <a:ext uri="{FF2B5EF4-FFF2-40B4-BE49-F238E27FC236}">
                <a16:creationId xmlns:a16="http://schemas.microsoft.com/office/drawing/2014/main" id="{C104938D-BA8D-4E39-9D5F-9EE2012F2F3C}"/>
              </a:ext>
            </a:extLst>
          </p:cNvPr>
          <p:cNvCxnSpPr>
            <a:cxnSpLocks/>
          </p:cNvCxnSpPr>
          <p:nvPr/>
        </p:nvCxnSpPr>
        <p:spPr>
          <a:xfrm flipH="1">
            <a:off x="762665" y="3023488"/>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2A7E4E40-472F-4E50-8A7A-45C10FDD7171}"/>
              </a:ext>
            </a:extLst>
          </p:cNvPr>
          <p:cNvCxnSpPr>
            <a:cxnSpLocks/>
          </p:cNvCxnSpPr>
          <p:nvPr/>
        </p:nvCxnSpPr>
        <p:spPr>
          <a:xfrm flipH="1">
            <a:off x="762665" y="3347853"/>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C3924889-45B9-4383-9C9E-48F0A9C27AD8}"/>
              </a:ext>
            </a:extLst>
          </p:cNvPr>
          <p:cNvCxnSpPr>
            <a:cxnSpLocks/>
          </p:cNvCxnSpPr>
          <p:nvPr/>
        </p:nvCxnSpPr>
        <p:spPr>
          <a:xfrm flipH="1">
            <a:off x="748719" y="2838976"/>
            <a:ext cx="13947" cy="5088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 name="Straight Arrow Connector 5">
            <a:extLst>
              <a:ext uri="{FF2B5EF4-FFF2-40B4-BE49-F238E27FC236}">
                <a16:creationId xmlns:a16="http://schemas.microsoft.com/office/drawing/2014/main" id="{A3439F0C-5143-461F-8F3C-2E830785DEFC}"/>
              </a:ext>
            </a:extLst>
          </p:cNvPr>
          <p:cNvCxnSpPr>
            <a:stCxn id="50" idx="2"/>
          </p:cNvCxnSpPr>
          <p:nvPr/>
        </p:nvCxnSpPr>
        <p:spPr>
          <a:xfrm flipH="1">
            <a:off x="2971800" y="589204"/>
            <a:ext cx="1591436" cy="706196"/>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0" name="Straight Arrow Connector 9">
            <a:extLst>
              <a:ext uri="{FF2B5EF4-FFF2-40B4-BE49-F238E27FC236}">
                <a16:creationId xmlns:a16="http://schemas.microsoft.com/office/drawing/2014/main" id="{84DC796E-F6ED-4FBB-82D2-A260F480BF8A}"/>
              </a:ext>
            </a:extLst>
          </p:cNvPr>
          <p:cNvCxnSpPr>
            <a:cxnSpLocks/>
          </p:cNvCxnSpPr>
          <p:nvPr/>
        </p:nvCxnSpPr>
        <p:spPr>
          <a:xfrm>
            <a:off x="4572000" y="589204"/>
            <a:ext cx="1600200" cy="706196"/>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6" name="Straight Arrow Connector 25">
            <a:extLst>
              <a:ext uri="{FF2B5EF4-FFF2-40B4-BE49-F238E27FC236}">
                <a16:creationId xmlns:a16="http://schemas.microsoft.com/office/drawing/2014/main" id="{B70E0124-9B84-41A5-8D84-A66B7838A706}"/>
              </a:ext>
            </a:extLst>
          </p:cNvPr>
          <p:cNvCxnSpPr>
            <a:cxnSpLocks/>
          </p:cNvCxnSpPr>
          <p:nvPr/>
        </p:nvCxnSpPr>
        <p:spPr>
          <a:xfrm flipH="1">
            <a:off x="1159539" y="1828800"/>
            <a:ext cx="1290435" cy="478059"/>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28" name="Straight Arrow Connector 27">
            <a:extLst>
              <a:ext uri="{FF2B5EF4-FFF2-40B4-BE49-F238E27FC236}">
                <a16:creationId xmlns:a16="http://schemas.microsoft.com/office/drawing/2014/main" id="{567A4249-5C59-4416-8A8E-1C35913900AB}"/>
              </a:ext>
            </a:extLst>
          </p:cNvPr>
          <p:cNvCxnSpPr>
            <a:cxnSpLocks/>
          </p:cNvCxnSpPr>
          <p:nvPr/>
        </p:nvCxnSpPr>
        <p:spPr>
          <a:xfrm>
            <a:off x="2449973" y="1832208"/>
            <a:ext cx="1268784"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56" name="Text Box 6">
            <a:extLst>
              <a:ext uri="{FF2B5EF4-FFF2-40B4-BE49-F238E27FC236}">
                <a16:creationId xmlns:a16="http://schemas.microsoft.com/office/drawing/2014/main" id="{557983BD-9D64-49B9-A366-A08663B0451F}"/>
              </a:ext>
            </a:extLst>
          </p:cNvPr>
          <p:cNvSpPr txBox="1">
            <a:spLocks noChangeArrowheads="1"/>
          </p:cNvSpPr>
          <p:nvPr/>
        </p:nvSpPr>
        <p:spPr bwMode="auto">
          <a:xfrm>
            <a:off x="5029200" y="2356376"/>
            <a:ext cx="813043"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r" eaLnBrk="1" hangingPunct="1">
              <a:lnSpc>
                <a:spcPct val="80000"/>
              </a:lnSpc>
              <a:spcBef>
                <a:spcPct val="0"/>
              </a:spcBef>
              <a:buClrTx/>
              <a:buSzTx/>
              <a:buFontTx/>
              <a:buNone/>
            </a:pPr>
            <a:r>
              <a:rPr lang="en-US" altLang="en-US" sz="1800" dirty="0">
                <a:solidFill>
                  <a:schemeClr val="bg1">
                    <a:lumMod val="75000"/>
                  </a:schemeClr>
                </a:solidFill>
              </a:rPr>
              <a:t>‘Push’</a:t>
            </a:r>
          </a:p>
        </p:txBody>
      </p:sp>
      <p:sp>
        <p:nvSpPr>
          <p:cNvPr id="57" name="Text Box 14">
            <a:extLst>
              <a:ext uri="{FF2B5EF4-FFF2-40B4-BE49-F238E27FC236}">
                <a16:creationId xmlns:a16="http://schemas.microsoft.com/office/drawing/2014/main" id="{5DAFA1C1-3A29-4C27-A379-663FDD22E326}"/>
              </a:ext>
            </a:extLst>
          </p:cNvPr>
          <p:cNvSpPr txBox="1">
            <a:spLocks noChangeArrowheads="1"/>
          </p:cNvSpPr>
          <p:nvPr/>
        </p:nvSpPr>
        <p:spPr bwMode="auto">
          <a:xfrm>
            <a:off x="7620000" y="2365901"/>
            <a:ext cx="671979"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t>‘Pull’</a:t>
            </a:r>
          </a:p>
        </p:txBody>
      </p:sp>
      <p:cxnSp>
        <p:nvCxnSpPr>
          <p:cNvPr id="58" name="Straight Arrow Connector 57">
            <a:extLst>
              <a:ext uri="{FF2B5EF4-FFF2-40B4-BE49-F238E27FC236}">
                <a16:creationId xmlns:a16="http://schemas.microsoft.com/office/drawing/2014/main" id="{E874FEE9-46BD-46A3-90A3-DE7CC220FBFF}"/>
              </a:ext>
            </a:extLst>
          </p:cNvPr>
          <p:cNvCxnSpPr>
            <a:cxnSpLocks/>
          </p:cNvCxnSpPr>
          <p:nvPr/>
        </p:nvCxnSpPr>
        <p:spPr>
          <a:xfrm flipH="1">
            <a:off x="5867400" y="1828800"/>
            <a:ext cx="849775"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59" name="Straight Arrow Connector 58">
            <a:extLst>
              <a:ext uri="{FF2B5EF4-FFF2-40B4-BE49-F238E27FC236}">
                <a16:creationId xmlns:a16="http://schemas.microsoft.com/office/drawing/2014/main" id="{C370A4A1-FE96-4E70-B89E-839542A5E241}"/>
              </a:ext>
            </a:extLst>
          </p:cNvPr>
          <p:cNvCxnSpPr>
            <a:cxnSpLocks/>
          </p:cNvCxnSpPr>
          <p:nvPr/>
        </p:nvCxnSpPr>
        <p:spPr>
          <a:xfrm>
            <a:off x="6717173" y="1832208"/>
            <a:ext cx="902827" cy="474047"/>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62" name="Text Box 16">
            <a:extLst>
              <a:ext uri="{FF2B5EF4-FFF2-40B4-BE49-F238E27FC236}">
                <a16:creationId xmlns:a16="http://schemas.microsoft.com/office/drawing/2014/main" id="{33538067-0726-41B0-93FF-357EF00CA62D}"/>
              </a:ext>
            </a:extLst>
          </p:cNvPr>
          <p:cNvSpPr txBox="1">
            <a:spLocks noChangeArrowheads="1"/>
          </p:cNvSpPr>
          <p:nvPr/>
        </p:nvSpPr>
        <p:spPr bwMode="auto">
          <a:xfrm>
            <a:off x="8065437" y="2684785"/>
            <a:ext cx="628698"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b="1" dirty="0"/>
              <a:t>NVG</a:t>
            </a:r>
          </a:p>
        </p:txBody>
      </p:sp>
      <p:sp>
        <p:nvSpPr>
          <p:cNvPr id="70" name="Text Box 21">
            <a:extLst>
              <a:ext uri="{FF2B5EF4-FFF2-40B4-BE49-F238E27FC236}">
                <a16:creationId xmlns:a16="http://schemas.microsoft.com/office/drawing/2014/main" id="{86C32650-BE1F-4CC3-8DB5-0C136D877E6F}"/>
              </a:ext>
            </a:extLst>
          </p:cNvPr>
          <p:cNvSpPr txBox="1">
            <a:spLocks noChangeArrowheads="1"/>
          </p:cNvSpPr>
          <p:nvPr/>
        </p:nvSpPr>
        <p:spPr bwMode="auto">
          <a:xfrm>
            <a:off x="8070534" y="3048000"/>
            <a:ext cx="526106"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a:solidFill>
                  <a:schemeClr val="bg1">
                    <a:lumMod val="75000"/>
                  </a:schemeClr>
                </a:solidFill>
              </a:rPr>
              <a:t>ICE</a:t>
            </a:r>
          </a:p>
        </p:txBody>
      </p:sp>
      <p:sp>
        <p:nvSpPr>
          <p:cNvPr id="75" name="Text Box 45">
            <a:extLst>
              <a:ext uri="{FF2B5EF4-FFF2-40B4-BE49-F238E27FC236}">
                <a16:creationId xmlns:a16="http://schemas.microsoft.com/office/drawing/2014/main" id="{2B6EDA2D-8F55-4DFD-A225-8C03CE6FC7F3}"/>
              </a:ext>
            </a:extLst>
          </p:cNvPr>
          <p:cNvSpPr txBox="1">
            <a:spLocks noChangeArrowheads="1"/>
          </p:cNvSpPr>
          <p:nvPr/>
        </p:nvSpPr>
        <p:spPr bwMode="auto">
          <a:xfrm>
            <a:off x="8073162" y="3810000"/>
            <a:ext cx="1070837" cy="74635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ts val="1700"/>
              </a:lnSpc>
              <a:spcBef>
                <a:spcPct val="0"/>
              </a:spcBef>
              <a:buClrTx/>
              <a:buSzTx/>
              <a:buFontTx/>
              <a:buNone/>
            </a:pPr>
            <a:r>
              <a:rPr lang="en-US" altLang="en-US" sz="1600" dirty="0">
                <a:solidFill>
                  <a:schemeClr val="bg1">
                    <a:lumMod val="75000"/>
                  </a:schemeClr>
                </a:solidFill>
              </a:rPr>
              <a:t>Epithelial/ fibrous ingrowth</a:t>
            </a:r>
          </a:p>
        </p:txBody>
      </p:sp>
      <p:cxnSp>
        <p:nvCxnSpPr>
          <p:cNvPr id="77" name="Straight Connector 76">
            <a:extLst>
              <a:ext uri="{FF2B5EF4-FFF2-40B4-BE49-F238E27FC236}">
                <a16:creationId xmlns:a16="http://schemas.microsoft.com/office/drawing/2014/main" id="{FC090BD7-F2E1-4464-B57B-9CBE5874C89B}"/>
              </a:ext>
            </a:extLst>
          </p:cNvPr>
          <p:cNvCxnSpPr>
            <a:cxnSpLocks/>
          </p:cNvCxnSpPr>
          <p:nvPr/>
        </p:nvCxnSpPr>
        <p:spPr>
          <a:xfrm>
            <a:off x="7873969" y="2674448"/>
            <a:ext cx="7724" cy="128795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8" name="Straight Connector 77">
            <a:extLst>
              <a:ext uri="{FF2B5EF4-FFF2-40B4-BE49-F238E27FC236}">
                <a16:creationId xmlns:a16="http://schemas.microsoft.com/office/drawing/2014/main" id="{B1922ED5-C3D8-43D8-A00D-1D6BC9201DBA}"/>
              </a:ext>
            </a:extLst>
          </p:cNvPr>
          <p:cNvCxnSpPr/>
          <p:nvPr/>
        </p:nvCxnSpPr>
        <p:spPr>
          <a:xfrm flipH="1">
            <a:off x="7873968" y="2840262"/>
            <a:ext cx="24447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9" name="Straight Connector 78">
            <a:extLst>
              <a:ext uri="{FF2B5EF4-FFF2-40B4-BE49-F238E27FC236}">
                <a16:creationId xmlns:a16="http://schemas.microsoft.com/office/drawing/2014/main" id="{77019ED2-6D69-4A60-9D19-D4DB786EA3A0}"/>
              </a:ext>
            </a:extLst>
          </p:cNvPr>
          <p:cNvCxnSpPr/>
          <p:nvPr/>
        </p:nvCxnSpPr>
        <p:spPr>
          <a:xfrm flipH="1">
            <a:off x="7873968" y="3213518"/>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1" name="Straight Connector 80">
            <a:extLst>
              <a:ext uri="{FF2B5EF4-FFF2-40B4-BE49-F238E27FC236}">
                <a16:creationId xmlns:a16="http://schemas.microsoft.com/office/drawing/2014/main" id="{9796A12F-4125-4C05-8EE8-A388740C580D}"/>
              </a:ext>
            </a:extLst>
          </p:cNvPr>
          <p:cNvCxnSpPr/>
          <p:nvPr/>
        </p:nvCxnSpPr>
        <p:spPr>
          <a:xfrm flipH="1">
            <a:off x="7877837" y="3581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3" name="Straight Connector 82">
            <a:extLst>
              <a:ext uri="{FF2B5EF4-FFF2-40B4-BE49-F238E27FC236}">
                <a16:creationId xmlns:a16="http://schemas.microsoft.com/office/drawing/2014/main" id="{7FDC5F4B-9BF0-42AD-B8BB-2F2399BCF1E2}"/>
              </a:ext>
            </a:extLst>
          </p:cNvPr>
          <p:cNvCxnSpPr/>
          <p:nvPr/>
        </p:nvCxnSpPr>
        <p:spPr>
          <a:xfrm flipH="1">
            <a:off x="7881693" y="3962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93" name="Text Box 42">
            <a:extLst>
              <a:ext uri="{FF2B5EF4-FFF2-40B4-BE49-F238E27FC236}">
                <a16:creationId xmlns:a16="http://schemas.microsoft.com/office/drawing/2014/main" id="{53BAB77F-E061-4834-9068-34BDF78AD071}"/>
              </a:ext>
            </a:extLst>
          </p:cNvPr>
          <p:cNvSpPr txBox="1">
            <a:spLocks noChangeArrowheads="1"/>
          </p:cNvSpPr>
          <p:nvPr/>
        </p:nvSpPr>
        <p:spPr bwMode="auto">
          <a:xfrm>
            <a:off x="8111387" y="3429000"/>
            <a:ext cx="856196"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Flat AC</a:t>
            </a:r>
          </a:p>
        </p:txBody>
      </p:sp>
      <p:sp>
        <p:nvSpPr>
          <p:cNvPr id="100" name="Text Box 23">
            <a:extLst>
              <a:ext uri="{FF2B5EF4-FFF2-40B4-BE49-F238E27FC236}">
                <a16:creationId xmlns:a16="http://schemas.microsoft.com/office/drawing/2014/main" id="{D8F2FCFF-2984-4836-B000-9C5601A8EAAA}"/>
              </a:ext>
            </a:extLst>
          </p:cNvPr>
          <p:cNvSpPr txBox="1">
            <a:spLocks noChangeArrowheads="1"/>
          </p:cNvSpPr>
          <p:nvPr/>
        </p:nvSpPr>
        <p:spPr bwMode="auto">
          <a:xfrm>
            <a:off x="5530369" y="2667000"/>
            <a:ext cx="2143536"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Aqueous misdirection</a:t>
            </a:r>
          </a:p>
        </p:txBody>
      </p:sp>
      <p:cxnSp>
        <p:nvCxnSpPr>
          <p:cNvPr id="104" name="Straight Connector 103">
            <a:extLst>
              <a:ext uri="{FF2B5EF4-FFF2-40B4-BE49-F238E27FC236}">
                <a16:creationId xmlns:a16="http://schemas.microsoft.com/office/drawing/2014/main" id="{49D87D4A-E317-4446-9B95-5184CB3968F3}"/>
              </a:ext>
            </a:extLst>
          </p:cNvPr>
          <p:cNvCxnSpPr>
            <a:cxnSpLocks/>
          </p:cNvCxnSpPr>
          <p:nvPr/>
        </p:nvCxnSpPr>
        <p:spPr>
          <a:xfrm flipH="1">
            <a:off x="5316229" y="2667000"/>
            <a:ext cx="7397" cy="25314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5" name="Straight Connector 104">
            <a:extLst>
              <a:ext uri="{FF2B5EF4-FFF2-40B4-BE49-F238E27FC236}">
                <a16:creationId xmlns:a16="http://schemas.microsoft.com/office/drawing/2014/main" id="{F40B6D71-75A8-4A88-864D-00D14C2F710D}"/>
              </a:ext>
            </a:extLst>
          </p:cNvPr>
          <p:cNvCxnSpPr/>
          <p:nvPr/>
        </p:nvCxnSpPr>
        <p:spPr>
          <a:xfrm flipH="1">
            <a:off x="5323624" y="2832814"/>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6" name="Straight Connector 105">
            <a:extLst>
              <a:ext uri="{FF2B5EF4-FFF2-40B4-BE49-F238E27FC236}">
                <a16:creationId xmlns:a16="http://schemas.microsoft.com/office/drawing/2014/main" id="{010BF7B2-AA07-4DCF-822D-E2DB5CC0BF59}"/>
              </a:ext>
            </a:extLst>
          </p:cNvPr>
          <p:cNvCxnSpPr/>
          <p:nvPr/>
        </p:nvCxnSpPr>
        <p:spPr>
          <a:xfrm flipH="1">
            <a:off x="5323624" y="3360065"/>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a:extLst>
              <a:ext uri="{FF2B5EF4-FFF2-40B4-BE49-F238E27FC236}">
                <a16:creationId xmlns:a16="http://schemas.microsoft.com/office/drawing/2014/main" id="{BAC8035C-3999-4C31-93CD-6C0D2ADEB73B}"/>
              </a:ext>
            </a:extLst>
          </p:cNvPr>
          <p:cNvCxnSpPr/>
          <p:nvPr/>
        </p:nvCxnSpPr>
        <p:spPr>
          <a:xfrm flipH="1">
            <a:off x="5323536" y="3786938"/>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8" name="Straight Connector 107">
            <a:extLst>
              <a:ext uri="{FF2B5EF4-FFF2-40B4-BE49-F238E27FC236}">
                <a16:creationId xmlns:a16="http://schemas.microsoft.com/office/drawing/2014/main" id="{DB64CAEE-69B4-426A-8A5B-D1269DBF0F66}"/>
              </a:ext>
            </a:extLst>
          </p:cNvPr>
          <p:cNvCxnSpPr/>
          <p:nvPr/>
        </p:nvCxnSpPr>
        <p:spPr>
          <a:xfrm flipH="1">
            <a:off x="5327493" y="4249152"/>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12" name="Straight Connector 111">
            <a:extLst>
              <a:ext uri="{FF2B5EF4-FFF2-40B4-BE49-F238E27FC236}">
                <a16:creationId xmlns:a16="http://schemas.microsoft.com/office/drawing/2014/main" id="{99A16C30-4BE4-48E5-8B65-0C5F3039B8DC}"/>
              </a:ext>
            </a:extLst>
          </p:cNvPr>
          <p:cNvCxnSpPr/>
          <p:nvPr/>
        </p:nvCxnSpPr>
        <p:spPr>
          <a:xfrm flipH="1">
            <a:off x="5333455" y="51816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13" name="Text Box 42">
            <a:extLst>
              <a:ext uri="{FF2B5EF4-FFF2-40B4-BE49-F238E27FC236}">
                <a16:creationId xmlns:a16="http://schemas.microsoft.com/office/drawing/2014/main" id="{056DFFD9-3CA2-42E7-90FE-4F14522E3504}"/>
              </a:ext>
            </a:extLst>
          </p:cNvPr>
          <p:cNvSpPr txBox="1">
            <a:spLocks noChangeArrowheads="1"/>
          </p:cNvSpPr>
          <p:nvPr/>
        </p:nvSpPr>
        <p:spPr bwMode="auto">
          <a:xfrm>
            <a:off x="5533954" y="3623846"/>
            <a:ext cx="1563248"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Retinal surgery</a:t>
            </a:r>
          </a:p>
        </p:txBody>
      </p:sp>
      <p:sp>
        <p:nvSpPr>
          <p:cNvPr id="118" name="Text Box 47">
            <a:extLst>
              <a:ext uri="{FF2B5EF4-FFF2-40B4-BE49-F238E27FC236}">
                <a16:creationId xmlns:a16="http://schemas.microsoft.com/office/drawing/2014/main" id="{3F59D898-ECAD-49F0-9425-2A1BC8DDA7B5}"/>
              </a:ext>
            </a:extLst>
          </p:cNvPr>
          <p:cNvSpPr txBox="1">
            <a:spLocks noChangeArrowheads="1"/>
          </p:cNvSpPr>
          <p:nvPr/>
        </p:nvSpPr>
        <p:spPr bwMode="auto">
          <a:xfrm>
            <a:off x="5523688" y="4538246"/>
            <a:ext cx="1414170"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Drug-induced</a:t>
            </a:r>
          </a:p>
        </p:txBody>
      </p:sp>
      <p:sp>
        <p:nvSpPr>
          <p:cNvPr id="16" name="TextBox 15">
            <a:extLst>
              <a:ext uri="{FF2B5EF4-FFF2-40B4-BE49-F238E27FC236}">
                <a16:creationId xmlns:a16="http://schemas.microsoft.com/office/drawing/2014/main" id="{984E008D-FBBA-42B4-940E-EA26772E0161}"/>
              </a:ext>
            </a:extLst>
          </p:cNvPr>
          <p:cNvSpPr txBox="1"/>
          <p:nvPr/>
        </p:nvSpPr>
        <p:spPr>
          <a:xfrm>
            <a:off x="6230528" y="5257800"/>
            <a:ext cx="1326004" cy="369332"/>
          </a:xfrm>
          <a:prstGeom prst="rect">
            <a:avLst/>
          </a:prstGeom>
          <a:noFill/>
        </p:spPr>
        <p:txBody>
          <a:bodyPr wrap="none" rtlCol="0">
            <a:spAutoFit/>
          </a:bodyPr>
          <a:lstStyle/>
          <a:p>
            <a:pPr algn="ctr"/>
            <a:r>
              <a:rPr lang="en-US" dirty="0">
                <a:solidFill>
                  <a:schemeClr val="bg1">
                    <a:lumMod val="75000"/>
                  </a:schemeClr>
                </a:solidFill>
              </a:rPr>
              <a:t>Both/Either</a:t>
            </a:r>
          </a:p>
        </p:txBody>
      </p:sp>
      <p:cxnSp>
        <p:nvCxnSpPr>
          <p:cNvPr id="125" name="Straight Connector 124">
            <a:extLst>
              <a:ext uri="{FF2B5EF4-FFF2-40B4-BE49-F238E27FC236}">
                <a16:creationId xmlns:a16="http://schemas.microsoft.com/office/drawing/2014/main" id="{01138141-D318-4ED7-A7FE-D8F2155CE890}"/>
              </a:ext>
            </a:extLst>
          </p:cNvPr>
          <p:cNvCxnSpPr/>
          <p:nvPr/>
        </p:nvCxnSpPr>
        <p:spPr>
          <a:xfrm flipH="1">
            <a:off x="5334000" y="4724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52" name="Text Box 47">
            <a:extLst>
              <a:ext uri="{FF2B5EF4-FFF2-40B4-BE49-F238E27FC236}">
                <a16:creationId xmlns:a16="http://schemas.microsoft.com/office/drawing/2014/main" id="{E3578916-9804-473C-8F06-D4FA0BCEDFD0}"/>
              </a:ext>
            </a:extLst>
          </p:cNvPr>
          <p:cNvSpPr txBox="1">
            <a:spLocks noChangeArrowheads="1"/>
          </p:cNvSpPr>
          <p:nvPr/>
        </p:nvSpPr>
        <p:spPr bwMode="auto">
          <a:xfrm>
            <a:off x="5543446" y="4055146"/>
            <a:ext cx="1619354"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err="1">
                <a:solidFill>
                  <a:schemeClr val="bg1">
                    <a:lumMod val="75000"/>
                  </a:schemeClr>
                </a:solidFill>
              </a:rPr>
              <a:t>Nanophthalmos</a:t>
            </a:r>
            <a:endParaRPr lang="en-US" altLang="en-US" sz="1600" dirty="0">
              <a:solidFill>
                <a:schemeClr val="bg1">
                  <a:lumMod val="75000"/>
                </a:schemeClr>
              </a:solidFill>
            </a:endParaRPr>
          </a:p>
        </p:txBody>
      </p:sp>
      <p:sp>
        <p:nvSpPr>
          <p:cNvPr id="53" name="Text Box 45">
            <a:extLst>
              <a:ext uri="{FF2B5EF4-FFF2-40B4-BE49-F238E27FC236}">
                <a16:creationId xmlns:a16="http://schemas.microsoft.com/office/drawing/2014/main" id="{57D1A14F-68FE-47D2-983C-1A879D66A9DC}"/>
              </a:ext>
            </a:extLst>
          </p:cNvPr>
          <p:cNvSpPr txBox="1">
            <a:spLocks noChangeArrowheads="1"/>
          </p:cNvSpPr>
          <p:nvPr/>
        </p:nvSpPr>
        <p:spPr bwMode="auto">
          <a:xfrm>
            <a:off x="5523688" y="5013493"/>
            <a:ext cx="582211"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PFV</a:t>
            </a:r>
          </a:p>
        </p:txBody>
      </p:sp>
      <p:sp>
        <p:nvSpPr>
          <p:cNvPr id="54" name="Text Box 42">
            <a:extLst>
              <a:ext uri="{FF2B5EF4-FFF2-40B4-BE49-F238E27FC236}">
                <a16:creationId xmlns:a16="http://schemas.microsoft.com/office/drawing/2014/main" id="{E1E37D2C-2C52-446B-843B-01E64990D3EC}"/>
              </a:ext>
            </a:extLst>
          </p:cNvPr>
          <p:cNvSpPr txBox="1">
            <a:spLocks noChangeArrowheads="1"/>
          </p:cNvSpPr>
          <p:nvPr/>
        </p:nvSpPr>
        <p:spPr bwMode="auto">
          <a:xfrm>
            <a:off x="5551406" y="3192546"/>
            <a:ext cx="2276072"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ERD/choroidal effusion</a:t>
            </a:r>
          </a:p>
        </p:txBody>
      </p:sp>
      <p:sp>
        <p:nvSpPr>
          <p:cNvPr id="3" name="Oval 2">
            <a:extLst>
              <a:ext uri="{FF2B5EF4-FFF2-40B4-BE49-F238E27FC236}">
                <a16:creationId xmlns:a16="http://schemas.microsoft.com/office/drawing/2014/main" id="{7D027388-F860-4250-9D31-41DB5EB864E5}"/>
              </a:ext>
            </a:extLst>
          </p:cNvPr>
          <p:cNvSpPr/>
          <p:nvPr/>
        </p:nvSpPr>
        <p:spPr>
          <a:xfrm>
            <a:off x="8034589" y="2679833"/>
            <a:ext cx="671979" cy="338554"/>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TextBox 45">
            <a:extLst>
              <a:ext uri="{FF2B5EF4-FFF2-40B4-BE49-F238E27FC236}">
                <a16:creationId xmlns:a16="http://schemas.microsoft.com/office/drawing/2014/main" id="{404AE9CF-785E-4964-AF50-F6F095A7E65B}"/>
              </a:ext>
            </a:extLst>
          </p:cNvPr>
          <p:cNvSpPr txBox="1"/>
          <p:nvPr/>
        </p:nvSpPr>
        <p:spPr>
          <a:xfrm>
            <a:off x="609600" y="1554063"/>
            <a:ext cx="7034674" cy="4770537"/>
          </a:xfrm>
          <a:prstGeom prst="rect">
            <a:avLst/>
          </a:prstGeom>
          <a:solidFill>
            <a:schemeClr val="accent1">
              <a:lumMod val="40000"/>
              <a:lumOff val="60000"/>
            </a:schemeClr>
          </a:solidFill>
        </p:spPr>
        <p:txBody>
          <a:bodyPr wrap="square" rtlCol="0">
            <a:spAutoFit/>
          </a:bodyPr>
          <a:lstStyle/>
          <a:p>
            <a:r>
              <a:rPr lang="en-US" sz="1600" i="1" dirty="0">
                <a:solidFill>
                  <a:schemeClr val="bg1">
                    <a:lumMod val="75000"/>
                  </a:schemeClr>
                </a:solidFill>
              </a:rPr>
              <a:t>Neovascularization of what structure causes neovascular glaucoma (NVG)?</a:t>
            </a:r>
          </a:p>
          <a:p>
            <a:r>
              <a:rPr lang="en-US" sz="1600" dirty="0">
                <a:solidFill>
                  <a:schemeClr val="bg1">
                    <a:lumMod val="75000"/>
                  </a:schemeClr>
                </a:solidFill>
              </a:rPr>
              <a:t>Neovascularization of the angle (NVA) </a:t>
            </a:r>
          </a:p>
          <a:p>
            <a:endParaRPr lang="en-US" sz="1600" dirty="0">
              <a:solidFill>
                <a:schemeClr val="bg1">
                  <a:lumMod val="75000"/>
                </a:schemeClr>
              </a:solidFill>
            </a:endParaRPr>
          </a:p>
          <a:p>
            <a:r>
              <a:rPr lang="en-US" sz="1600" i="1" dirty="0">
                <a:solidFill>
                  <a:schemeClr val="bg1">
                    <a:lumMod val="75000"/>
                  </a:schemeClr>
                </a:solidFill>
              </a:rPr>
              <a:t>How does NVA lead to angle-closure glaucoma?</a:t>
            </a:r>
          </a:p>
          <a:p>
            <a:r>
              <a:rPr lang="en-US" sz="1600" dirty="0">
                <a:solidFill>
                  <a:schemeClr val="bg1">
                    <a:lumMod val="75000"/>
                  </a:schemeClr>
                </a:solidFill>
              </a:rPr>
              <a:t>The NVA vessels don’t ride solo; rather, they are accompanied by contractile elements (</a:t>
            </a:r>
            <a:r>
              <a:rPr lang="en-US" sz="1600" dirty="0" err="1">
                <a:solidFill>
                  <a:schemeClr val="bg1">
                    <a:lumMod val="75000"/>
                  </a:schemeClr>
                </a:solidFill>
              </a:rPr>
              <a:t>eg</a:t>
            </a:r>
            <a:r>
              <a:rPr lang="en-US" sz="1600" dirty="0">
                <a:solidFill>
                  <a:schemeClr val="bg1">
                    <a:lumMod val="75000"/>
                  </a:schemeClr>
                </a:solidFill>
              </a:rPr>
              <a:t>, fibroblasts). Along with the neo vessels, these elements will establish a network that crosses from the peripheral iris to the peripheral cornea. Once established, contractile elements </a:t>
            </a:r>
            <a:r>
              <a:rPr lang="en-US" sz="1600" dirty="0" err="1">
                <a:solidFill>
                  <a:schemeClr val="bg1">
                    <a:lumMod val="75000"/>
                  </a:schemeClr>
                </a:solidFill>
              </a:rPr>
              <a:t>gonna</a:t>
            </a:r>
            <a:r>
              <a:rPr lang="en-US" sz="1600" dirty="0">
                <a:solidFill>
                  <a:schemeClr val="bg1">
                    <a:lumMod val="75000"/>
                  </a:schemeClr>
                </a:solidFill>
              </a:rPr>
              <a:t> contract, and when they do, they pull the iris up against the angle, rendering it closed. </a:t>
            </a:r>
          </a:p>
          <a:p>
            <a:r>
              <a:rPr lang="en-US" sz="1600" i="1" dirty="0">
                <a:solidFill>
                  <a:schemeClr val="bg1">
                    <a:lumMod val="75000"/>
                  </a:schemeClr>
                </a:solidFill>
              </a:rPr>
              <a:t> </a:t>
            </a:r>
          </a:p>
          <a:p>
            <a:r>
              <a:rPr lang="en-US" sz="1600" i="1" dirty="0">
                <a:solidFill>
                  <a:schemeClr val="bg1">
                    <a:lumMod val="75000"/>
                  </a:schemeClr>
                </a:solidFill>
              </a:rPr>
              <a:t>What two-word phrase (</a:t>
            </a:r>
            <a:r>
              <a:rPr lang="en-US" sz="1600" b="1" dirty="0">
                <a:solidFill>
                  <a:schemeClr val="bg1">
                    <a:lumMod val="75000"/>
                  </a:schemeClr>
                </a:solidFill>
              </a:rPr>
              <a:t>not</a:t>
            </a:r>
            <a:r>
              <a:rPr lang="en-US" sz="1600" i="1" dirty="0">
                <a:solidFill>
                  <a:schemeClr val="bg1">
                    <a:lumMod val="75000"/>
                  </a:schemeClr>
                </a:solidFill>
              </a:rPr>
              <a:t> ‘diabetic retinopathy’--think more generally) describes the fundamental cause of most cases of NVG?</a:t>
            </a:r>
          </a:p>
          <a:p>
            <a:r>
              <a:rPr lang="en-US" sz="1600" b="1" dirty="0">
                <a:solidFill>
                  <a:srgbClr val="0000FF"/>
                </a:solidFill>
              </a:rPr>
              <a:t>‘Retinal ischemia’</a:t>
            </a:r>
            <a:endParaRPr lang="en-US" sz="1600" b="1" dirty="0">
              <a:solidFill>
                <a:schemeClr val="accent1">
                  <a:lumMod val="40000"/>
                  <a:lumOff val="60000"/>
                </a:schemeClr>
              </a:solidFill>
            </a:endParaRPr>
          </a:p>
          <a:p>
            <a:endParaRPr lang="en-US" sz="1600" dirty="0">
              <a:solidFill>
                <a:schemeClr val="accent1">
                  <a:lumMod val="40000"/>
                  <a:lumOff val="60000"/>
                </a:schemeClr>
              </a:solidFill>
            </a:endParaRPr>
          </a:p>
          <a:p>
            <a:r>
              <a:rPr lang="en-US" sz="1600" i="1" dirty="0">
                <a:solidFill>
                  <a:schemeClr val="accent1">
                    <a:lumMod val="40000"/>
                    <a:lumOff val="60000"/>
                  </a:schemeClr>
                </a:solidFill>
              </a:rPr>
              <a:t>How does retinal ischemia lead to NVI and NVA? </a:t>
            </a:r>
          </a:p>
          <a:p>
            <a:r>
              <a:rPr lang="en-US" sz="1600" dirty="0">
                <a:solidFill>
                  <a:schemeClr val="accent1">
                    <a:lumMod val="40000"/>
                    <a:lumOff val="60000"/>
                  </a:schemeClr>
                </a:solidFill>
              </a:rPr>
              <a:t>In a desperate attempt to acquire the oxygen they’re lacking, the ischemic retinal cells release the signaling molecule  </a:t>
            </a:r>
            <a:r>
              <a:rPr lang="en-US" sz="1600" b="1" dirty="0">
                <a:solidFill>
                  <a:schemeClr val="accent1">
                    <a:lumMod val="40000"/>
                    <a:lumOff val="60000"/>
                  </a:schemeClr>
                </a:solidFill>
              </a:rPr>
              <a:t>VEGF</a:t>
            </a:r>
            <a:r>
              <a:rPr lang="en-US" sz="1600" dirty="0">
                <a:solidFill>
                  <a:schemeClr val="accent1">
                    <a:lumMod val="40000"/>
                    <a:lumOff val="60000"/>
                  </a:schemeClr>
                </a:solidFill>
              </a:rPr>
              <a:t> , a potent inducer of new blood vessel formation. This VEGF diffuses from the vitreous cavity into the anterior segment, where it induces the NVI/NVA process.</a:t>
            </a:r>
          </a:p>
        </p:txBody>
      </p:sp>
      <p:sp>
        <p:nvSpPr>
          <p:cNvPr id="47" name="Oval 46">
            <a:extLst>
              <a:ext uri="{FF2B5EF4-FFF2-40B4-BE49-F238E27FC236}">
                <a16:creationId xmlns:a16="http://schemas.microsoft.com/office/drawing/2014/main" id="{A5248507-3F31-4BDC-A9CE-59D8E5A5DD74}"/>
              </a:ext>
            </a:extLst>
          </p:cNvPr>
          <p:cNvSpPr/>
          <p:nvPr/>
        </p:nvSpPr>
        <p:spPr>
          <a:xfrm>
            <a:off x="580515" y="4431474"/>
            <a:ext cx="2010285" cy="430887"/>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TextBox 47">
            <a:extLst>
              <a:ext uri="{FF2B5EF4-FFF2-40B4-BE49-F238E27FC236}">
                <a16:creationId xmlns:a16="http://schemas.microsoft.com/office/drawing/2014/main" id="{88F4DBB8-E836-4EB8-A67C-7D52B9DB2F1E}"/>
              </a:ext>
            </a:extLst>
          </p:cNvPr>
          <p:cNvSpPr txBox="1"/>
          <p:nvPr/>
        </p:nvSpPr>
        <p:spPr>
          <a:xfrm>
            <a:off x="2667000" y="4160638"/>
            <a:ext cx="4809320" cy="1384995"/>
          </a:xfrm>
          <a:prstGeom prst="rect">
            <a:avLst/>
          </a:prstGeom>
          <a:solidFill>
            <a:srgbClr val="FFCCFF"/>
          </a:solidFill>
        </p:spPr>
        <p:txBody>
          <a:bodyPr wrap="square" rtlCol="0">
            <a:spAutoFit/>
          </a:bodyPr>
          <a:lstStyle/>
          <a:p>
            <a:r>
              <a:rPr lang="en-US" sz="1400" i="1" dirty="0">
                <a:solidFill>
                  <a:schemeClr val="bg1">
                    <a:lumMod val="65000"/>
                  </a:schemeClr>
                </a:solidFill>
              </a:rPr>
              <a:t>What are the three most common causes of ischemia that result in the development of NVG?</a:t>
            </a:r>
          </a:p>
          <a:p>
            <a:r>
              <a:rPr lang="en-US" sz="1400" dirty="0">
                <a:solidFill>
                  <a:schemeClr val="bg1">
                    <a:lumMod val="65000"/>
                  </a:schemeClr>
                </a:solidFill>
              </a:rPr>
              <a:t>--Diabetic retinopathy</a:t>
            </a:r>
          </a:p>
          <a:p>
            <a:r>
              <a:rPr lang="en-US" sz="1400" dirty="0">
                <a:solidFill>
                  <a:schemeClr val="bg1">
                    <a:lumMod val="65000"/>
                  </a:schemeClr>
                </a:solidFill>
              </a:rPr>
              <a:t>--</a:t>
            </a:r>
            <a:r>
              <a:rPr lang="en-US" sz="1400" b="1" dirty="0">
                <a:solidFill>
                  <a:srgbClr val="FFCCFF"/>
                </a:solidFill>
              </a:rPr>
              <a:t>CRVO</a:t>
            </a:r>
          </a:p>
          <a:p>
            <a:r>
              <a:rPr lang="en-US" sz="1400" dirty="0">
                <a:solidFill>
                  <a:schemeClr val="bg1">
                    <a:lumMod val="65000"/>
                  </a:schemeClr>
                </a:solidFill>
              </a:rPr>
              <a:t>--Ocular ischemic syndrome (OIS; note that OIS involves ischemia of non-retinal ocular structures as well)</a:t>
            </a:r>
          </a:p>
        </p:txBody>
      </p:sp>
      <p:sp>
        <p:nvSpPr>
          <p:cNvPr id="61" name="Oval 60">
            <a:extLst>
              <a:ext uri="{FF2B5EF4-FFF2-40B4-BE49-F238E27FC236}">
                <a16:creationId xmlns:a16="http://schemas.microsoft.com/office/drawing/2014/main" id="{3F055674-427E-4F34-9879-A78B56BA0061}"/>
              </a:ext>
            </a:extLst>
          </p:cNvPr>
          <p:cNvSpPr/>
          <p:nvPr/>
        </p:nvSpPr>
        <p:spPr>
          <a:xfrm>
            <a:off x="2743200" y="4732529"/>
            <a:ext cx="769763" cy="435756"/>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TextBox 63">
            <a:extLst>
              <a:ext uri="{FF2B5EF4-FFF2-40B4-BE49-F238E27FC236}">
                <a16:creationId xmlns:a16="http://schemas.microsoft.com/office/drawing/2014/main" id="{6B14F1AC-F862-4BF0-9435-27FB0990B982}"/>
              </a:ext>
            </a:extLst>
          </p:cNvPr>
          <p:cNvSpPr txBox="1"/>
          <p:nvPr/>
        </p:nvSpPr>
        <p:spPr>
          <a:xfrm>
            <a:off x="2767577" y="4816799"/>
            <a:ext cx="769763" cy="307777"/>
          </a:xfrm>
          <a:prstGeom prst="rect">
            <a:avLst/>
          </a:prstGeom>
          <a:noFill/>
        </p:spPr>
        <p:txBody>
          <a:bodyPr wrap="none" rtlCol="0">
            <a:spAutoFit/>
          </a:bodyPr>
          <a:lstStyle/>
          <a:p>
            <a:r>
              <a:rPr lang="en-US" sz="1400" b="1" dirty="0">
                <a:solidFill>
                  <a:srgbClr val="0000FF"/>
                </a:solidFill>
                <a:latin typeface="Segoe Script" panose="030B0504020000000003" pitchFamily="66" charset="0"/>
              </a:rPr>
              <a:t>CRAO</a:t>
            </a:r>
          </a:p>
        </p:txBody>
      </p:sp>
      <p:sp>
        <p:nvSpPr>
          <p:cNvPr id="65" name="TextBox 64">
            <a:extLst>
              <a:ext uri="{FF2B5EF4-FFF2-40B4-BE49-F238E27FC236}">
                <a16:creationId xmlns:a16="http://schemas.microsoft.com/office/drawing/2014/main" id="{288C7A31-F133-447B-9122-C6890A1BD76B}"/>
              </a:ext>
            </a:extLst>
          </p:cNvPr>
          <p:cNvSpPr txBox="1"/>
          <p:nvPr/>
        </p:nvSpPr>
        <p:spPr>
          <a:xfrm>
            <a:off x="3707032" y="4302499"/>
            <a:ext cx="4120446" cy="1446550"/>
          </a:xfrm>
          <a:prstGeom prst="rect">
            <a:avLst/>
          </a:prstGeom>
          <a:solidFill>
            <a:srgbClr val="99FF99"/>
          </a:solidFill>
        </p:spPr>
        <p:txBody>
          <a:bodyPr wrap="square" rtlCol="0">
            <a:spAutoFit/>
          </a:bodyPr>
          <a:lstStyle/>
          <a:p>
            <a:r>
              <a:rPr lang="en-US" sz="1400" i="1" dirty="0">
                <a:solidFill>
                  <a:srgbClr val="0000FF"/>
                </a:solidFill>
              </a:rPr>
              <a:t>Can NVG develop after a CR</a:t>
            </a:r>
            <a:r>
              <a:rPr lang="en-US" b="1" i="1" dirty="0">
                <a:solidFill>
                  <a:srgbClr val="0000FF"/>
                </a:solidFill>
              </a:rPr>
              <a:t>A</a:t>
            </a:r>
            <a:r>
              <a:rPr lang="en-US" sz="1400" i="1" dirty="0">
                <a:solidFill>
                  <a:srgbClr val="0000FF"/>
                </a:solidFill>
              </a:rPr>
              <a:t>O?</a:t>
            </a:r>
          </a:p>
          <a:p>
            <a:r>
              <a:rPr lang="en-US" sz="1400" dirty="0">
                <a:solidFill>
                  <a:srgbClr val="99FF99"/>
                </a:solidFill>
              </a:rPr>
              <a:t>Yes</a:t>
            </a:r>
          </a:p>
          <a:p>
            <a:endParaRPr lang="en-US" sz="1400" i="1" dirty="0">
              <a:solidFill>
                <a:srgbClr val="99FF99"/>
              </a:solidFill>
            </a:endParaRPr>
          </a:p>
          <a:p>
            <a:r>
              <a:rPr lang="en-US" sz="1400" i="1" dirty="0">
                <a:solidFill>
                  <a:srgbClr val="99FF99"/>
                </a:solidFill>
              </a:rPr>
              <a:t>Is NVG more, or less likely to develop after CRAO compared to CRVO?</a:t>
            </a:r>
          </a:p>
          <a:p>
            <a:r>
              <a:rPr lang="en-US" sz="1400" dirty="0">
                <a:solidFill>
                  <a:srgbClr val="99FF99"/>
                </a:solidFill>
              </a:rPr>
              <a:t>Much less likely</a:t>
            </a:r>
          </a:p>
        </p:txBody>
      </p:sp>
    </p:spTree>
    <p:extLst>
      <p:ext uri="{BB962C8B-B14F-4D97-AF65-F5344CB8AC3E}">
        <p14:creationId xmlns:p14="http://schemas.microsoft.com/office/powerpoint/2010/main" val="172598789"/>
      </p:ext>
    </p:extLst>
  </p:cSld>
  <p:clrMapOvr>
    <a:masterClrMapping/>
  </p:clrMapOvr>
</p:sld>
</file>

<file path=ppt/slides/slide2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Straight Arrow Connector 12">
            <a:extLst>
              <a:ext uri="{FF2B5EF4-FFF2-40B4-BE49-F238E27FC236}">
                <a16:creationId xmlns:a16="http://schemas.microsoft.com/office/drawing/2014/main" id="{A6DE2085-829C-480C-9216-69D6039C0A37}"/>
              </a:ext>
            </a:extLst>
          </p:cNvPr>
          <p:cNvCxnSpPr>
            <a:cxnSpLocks/>
          </p:cNvCxnSpPr>
          <p:nvPr/>
        </p:nvCxnSpPr>
        <p:spPr>
          <a:xfrm>
            <a:off x="6717173" y="1828800"/>
            <a:ext cx="0" cy="3462754"/>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43014" name="Text Box 6"/>
          <p:cNvSpPr txBox="1">
            <a:spLocks noChangeArrowheads="1"/>
          </p:cNvSpPr>
          <p:nvPr/>
        </p:nvSpPr>
        <p:spPr bwMode="auto">
          <a:xfrm>
            <a:off x="533400" y="2356376"/>
            <a:ext cx="1005403"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Lens-</a:t>
            </a:r>
          </a:p>
          <a:p>
            <a:pPr algn="ctr" eaLnBrk="1" hangingPunct="1">
              <a:lnSpc>
                <a:spcPct val="80000"/>
              </a:lnSpc>
              <a:spcBef>
                <a:spcPct val="0"/>
              </a:spcBef>
              <a:buClrTx/>
              <a:buSzTx/>
              <a:buFontTx/>
              <a:buNone/>
            </a:pPr>
            <a:r>
              <a:rPr lang="en-US" altLang="en-US" sz="1800" dirty="0">
                <a:solidFill>
                  <a:schemeClr val="bg1">
                    <a:lumMod val="75000"/>
                  </a:schemeClr>
                </a:solidFill>
              </a:rPr>
              <a:t>Induced</a:t>
            </a:r>
          </a:p>
        </p:txBody>
      </p:sp>
      <p:sp>
        <p:nvSpPr>
          <p:cNvPr id="43017" name="Text Box 14"/>
          <p:cNvSpPr txBox="1">
            <a:spLocks noChangeArrowheads="1"/>
          </p:cNvSpPr>
          <p:nvPr/>
        </p:nvSpPr>
        <p:spPr bwMode="auto">
          <a:xfrm>
            <a:off x="3026498" y="2365901"/>
            <a:ext cx="1633781"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Aphakic/</a:t>
            </a:r>
          </a:p>
          <a:p>
            <a:pPr algn="ctr" eaLnBrk="1" hangingPunct="1">
              <a:lnSpc>
                <a:spcPct val="80000"/>
              </a:lnSpc>
              <a:spcBef>
                <a:spcPct val="0"/>
              </a:spcBef>
              <a:buClrTx/>
              <a:buSzTx/>
              <a:buFontTx/>
              <a:buNone/>
            </a:pPr>
            <a:r>
              <a:rPr lang="en-US" altLang="en-US" sz="1800" dirty="0" err="1">
                <a:solidFill>
                  <a:schemeClr val="bg1">
                    <a:lumMod val="75000"/>
                  </a:schemeClr>
                </a:solidFill>
              </a:rPr>
              <a:t>Pseudophakic</a:t>
            </a:r>
            <a:endParaRPr lang="en-US" altLang="en-US" sz="1800" dirty="0">
              <a:solidFill>
                <a:schemeClr val="bg1">
                  <a:lumMod val="75000"/>
                </a:schemeClr>
              </a:solidFill>
            </a:endParaRPr>
          </a:p>
        </p:txBody>
      </p:sp>
      <p:sp>
        <p:nvSpPr>
          <p:cNvPr id="43031" name="Text Box 35"/>
          <p:cNvSpPr txBox="1">
            <a:spLocks noChangeArrowheads="1"/>
          </p:cNvSpPr>
          <p:nvPr/>
        </p:nvSpPr>
        <p:spPr bwMode="auto">
          <a:xfrm>
            <a:off x="1190847" y="1295400"/>
            <a:ext cx="2473754"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solidFill>
                  <a:schemeClr val="bg1">
                    <a:lumMod val="75000"/>
                  </a:schemeClr>
                </a:solidFill>
              </a:rPr>
              <a:t>w/ Pupillary Block</a:t>
            </a:r>
          </a:p>
        </p:txBody>
      </p:sp>
      <p:sp>
        <p:nvSpPr>
          <p:cNvPr id="43032" name="Text Box 36"/>
          <p:cNvSpPr txBox="1">
            <a:spLocks noChangeArrowheads="1"/>
          </p:cNvSpPr>
          <p:nvPr/>
        </p:nvSpPr>
        <p:spPr bwMode="auto">
          <a:xfrm>
            <a:off x="5181600" y="1295400"/>
            <a:ext cx="2630848"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t>w/o Pupillary Block</a:t>
            </a:r>
          </a:p>
        </p:txBody>
      </p:sp>
      <p:sp>
        <p:nvSpPr>
          <p:cNvPr id="49" name="Rectangle 2">
            <a:extLst>
              <a:ext uri="{FF2B5EF4-FFF2-40B4-BE49-F238E27FC236}">
                <a16:creationId xmlns:a16="http://schemas.microsoft.com/office/drawing/2014/main" id="{240EE5BF-F7D2-4FC8-A5DD-F6B5423153C6}"/>
              </a:ext>
            </a:extLst>
          </p:cNvPr>
          <p:cNvSpPr>
            <a:spLocks noGrp="1" noChangeArrowheads="1"/>
          </p:cNvSpPr>
          <p:nvPr>
            <p:ph type="title"/>
          </p:nvPr>
        </p:nvSpPr>
        <p:spPr>
          <a:xfrm>
            <a:off x="457200" y="304800"/>
            <a:ext cx="7543800" cy="563562"/>
          </a:xfrm>
        </p:spPr>
        <p:txBody>
          <a:bodyPr/>
          <a:lstStyle/>
          <a:p>
            <a:pPr eaLnBrk="1" hangingPunct="1"/>
            <a:r>
              <a:rPr lang="en-US" altLang="en-US" sz="3500" dirty="0"/>
              <a:t>A</a:t>
            </a:r>
          </a:p>
        </p:txBody>
      </p:sp>
      <p:sp>
        <p:nvSpPr>
          <p:cNvPr id="50" name="TextBox 49">
            <a:extLst>
              <a:ext uri="{FF2B5EF4-FFF2-40B4-BE49-F238E27FC236}">
                <a16:creationId xmlns:a16="http://schemas.microsoft.com/office/drawing/2014/main" id="{CF426230-46C8-405C-9015-99EF57762A2E}"/>
              </a:ext>
            </a:extLst>
          </p:cNvPr>
          <p:cNvSpPr txBox="1"/>
          <p:nvPr/>
        </p:nvSpPr>
        <p:spPr>
          <a:xfrm>
            <a:off x="2259496" y="189094"/>
            <a:ext cx="4607480" cy="400110"/>
          </a:xfrm>
          <a:prstGeom prst="rect">
            <a:avLst/>
          </a:prstGeom>
          <a:solidFill>
            <a:schemeClr val="accent1">
              <a:lumMod val="60000"/>
              <a:lumOff val="40000"/>
            </a:schemeClr>
          </a:solidFill>
        </p:spPr>
        <p:txBody>
          <a:bodyPr wrap="none" rtlCol="0">
            <a:spAutoFit/>
          </a:bodyPr>
          <a:lstStyle/>
          <a:p>
            <a:pPr algn="ctr"/>
            <a:r>
              <a:rPr lang="en-US" sz="2000" b="1" dirty="0"/>
              <a:t>Secondary Angle Closure Glaucoma</a:t>
            </a:r>
          </a:p>
        </p:txBody>
      </p:sp>
      <p:sp>
        <p:nvSpPr>
          <p:cNvPr id="2" name="TextBox 1">
            <a:extLst>
              <a:ext uri="{FF2B5EF4-FFF2-40B4-BE49-F238E27FC236}">
                <a16:creationId xmlns:a16="http://schemas.microsoft.com/office/drawing/2014/main" id="{A7E30BEC-923B-4C9A-A856-BDD0D882F6B8}"/>
              </a:ext>
            </a:extLst>
          </p:cNvPr>
          <p:cNvSpPr txBox="1"/>
          <p:nvPr/>
        </p:nvSpPr>
        <p:spPr>
          <a:xfrm>
            <a:off x="887305" y="2844119"/>
            <a:ext cx="1494320" cy="338554"/>
          </a:xfrm>
          <a:prstGeom prst="rect">
            <a:avLst/>
          </a:prstGeom>
          <a:noFill/>
        </p:spPr>
        <p:txBody>
          <a:bodyPr wrap="none" rtlCol="0">
            <a:spAutoFit/>
          </a:bodyPr>
          <a:lstStyle/>
          <a:p>
            <a:r>
              <a:rPr lang="en-US" sz="1600" dirty="0" err="1">
                <a:solidFill>
                  <a:schemeClr val="bg1">
                    <a:lumMod val="75000"/>
                  </a:schemeClr>
                </a:solidFill>
              </a:rPr>
              <a:t>Phacomorphic</a:t>
            </a:r>
            <a:endParaRPr lang="en-US" sz="1600" dirty="0">
              <a:solidFill>
                <a:schemeClr val="bg1">
                  <a:lumMod val="75000"/>
                </a:schemeClr>
              </a:solidFill>
            </a:endParaRPr>
          </a:p>
        </p:txBody>
      </p:sp>
      <p:sp>
        <p:nvSpPr>
          <p:cNvPr id="51" name="TextBox 50">
            <a:extLst>
              <a:ext uri="{FF2B5EF4-FFF2-40B4-BE49-F238E27FC236}">
                <a16:creationId xmlns:a16="http://schemas.microsoft.com/office/drawing/2014/main" id="{156069D4-340B-4160-A336-EBF73557CEE0}"/>
              </a:ext>
            </a:extLst>
          </p:cNvPr>
          <p:cNvSpPr txBox="1"/>
          <p:nvPr/>
        </p:nvSpPr>
        <p:spPr>
          <a:xfrm>
            <a:off x="884725" y="3175578"/>
            <a:ext cx="1402948" cy="338554"/>
          </a:xfrm>
          <a:prstGeom prst="rect">
            <a:avLst/>
          </a:prstGeom>
          <a:noFill/>
        </p:spPr>
        <p:txBody>
          <a:bodyPr wrap="none" rtlCol="0">
            <a:spAutoFit/>
          </a:bodyPr>
          <a:lstStyle/>
          <a:p>
            <a:r>
              <a:rPr lang="en-US" sz="1600" dirty="0">
                <a:solidFill>
                  <a:schemeClr val="bg1">
                    <a:lumMod val="75000"/>
                  </a:schemeClr>
                </a:solidFill>
              </a:rPr>
              <a:t>Ectopia </a:t>
            </a:r>
            <a:r>
              <a:rPr lang="en-US" sz="1600" dirty="0" err="1">
                <a:solidFill>
                  <a:schemeClr val="bg1">
                    <a:lumMod val="75000"/>
                  </a:schemeClr>
                </a:solidFill>
              </a:rPr>
              <a:t>lentis</a:t>
            </a:r>
            <a:endParaRPr lang="en-US" sz="1600" dirty="0">
              <a:solidFill>
                <a:schemeClr val="bg1">
                  <a:lumMod val="75000"/>
                </a:schemeClr>
              </a:solidFill>
            </a:endParaRPr>
          </a:p>
        </p:txBody>
      </p:sp>
      <p:cxnSp>
        <p:nvCxnSpPr>
          <p:cNvPr id="71" name="Straight Connector 70">
            <a:extLst>
              <a:ext uri="{FF2B5EF4-FFF2-40B4-BE49-F238E27FC236}">
                <a16:creationId xmlns:a16="http://schemas.microsoft.com/office/drawing/2014/main" id="{C104938D-BA8D-4E39-9D5F-9EE2012F2F3C}"/>
              </a:ext>
            </a:extLst>
          </p:cNvPr>
          <p:cNvCxnSpPr>
            <a:cxnSpLocks/>
          </p:cNvCxnSpPr>
          <p:nvPr/>
        </p:nvCxnSpPr>
        <p:spPr>
          <a:xfrm flipH="1">
            <a:off x="762665" y="3023488"/>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2A7E4E40-472F-4E50-8A7A-45C10FDD7171}"/>
              </a:ext>
            </a:extLst>
          </p:cNvPr>
          <p:cNvCxnSpPr>
            <a:cxnSpLocks/>
          </p:cNvCxnSpPr>
          <p:nvPr/>
        </p:nvCxnSpPr>
        <p:spPr>
          <a:xfrm flipH="1">
            <a:off x="762665" y="3347853"/>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C3924889-45B9-4383-9C9E-48F0A9C27AD8}"/>
              </a:ext>
            </a:extLst>
          </p:cNvPr>
          <p:cNvCxnSpPr>
            <a:cxnSpLocks/>
          </p:cNvCxnSpPr>
          <p:nvPr/>
        </p:nvCxnSpPr>
        <p:spPr>
          <a:xfrm flipH="1">
            <a:off x="748719" y="2838976"/>
            <a:ext cx="13947" cy="5088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 name="Straight Arrow Connector 5">
            <a:extLst>
              <a:ext uri="{FF2B5EF4-FFF2-40B4-BE49-F238E27FC236}">
                <a16:creationId xmlns:a16="http://schemas.microsoft.com/office/drawing/2014/main" id="{A3439F0C-5143-461F-8F3C-2E830785DEFC}"/>
              </a:ext>
            </a:extLst>
          </p:cNvPr>
          <p:cNvCxnSpPr>
            <a:stCxn id="50" idx="2"/>
          </p:cNvCxnSpPr>
          <p:nvPr/>
        </p:nvCxnSpPr>
        <p:spPr>
          <a:xfrm flipH="1">
            <a:off x="2971800" y="589204"/>
            <a:ext cx="1591436" cy="706196"/>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0" name="Straight Arrow Connector 9">
            <a:extLst>
              <a:ext uri="{FF2B5EF4-FFF2-40B4-BE49-F238E27FC236}">
                <a16:creationId xmlns:a16="http://schemas.microsoft.com/office/drawing/2014/main" id="{84DC796E-F6ED-4FBB-82D2-A260F480BF8A}"/>
              </a:ext>
            </a:extLst>
          </p:cNvPr>
          <p:cNvCxnSpPr>
            <a:cxnSpLocks/>
          </p:cNvCxnSpPr>
          <p:nvPr/>
        </p:nvCxnSpPr>
        <p:spPr>
          <a:xfrm>
            <a:off x="4572000" y="589204"/>
            <a:ext cx="1600200" cy="706196"/>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6" name="Straight Arrow Connector 25">
            <a:extLst>
              <a:ext uri="{FF2B5EF4-FFF2-40B4-BE49-F238E27FC236}">
                <a16:creationId xmlns:a16="http://schemas.microsoft.com/office/drawing/2014/main" id="{B70E0124-9B84-41A5-8D84-A66B7838A706}"/>
              </a:ext>
            </a:extLst>
          </p:cNvPr>
          <p:cNvCxnSpPr>
            <a:cxnSpLocks/>
          </p:cNvCxnSpPr>
          <p:nvPr/>
        </p:nvCxnSpPr>
        <p:spPr>
          <a:xfrm flipH="1">
            <a:off x="1159539" y="1828800"/>
            <a:ext cx="1290435" cy="478059"/>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28" name="Straight Arrow Connector 27">
            <a:extLst>
              <a:ext uri="{FF2B5EF4-FFF2-40B4-BE49-F238E27FC236}">
                <a16:creationId xmlns:a16="http://schemas.microsoft.com/office/drawing/2014/main" id="{567A4249-5C59-4416-8A8E-1C35913900AB}"/>
              </a:ext>
            </a:extLst>
          </p:cNvPr>
          <p:cNvCxnSpPr>
            <a:cxnSpLocks/>
          </p:cNvCxnSpPr>
          <p:nvPr/>
        </p:nvCxnSpPr>
        <p:spPr>
          <a:xfrm>
            <a:off x="2449973" y="1832208"/>
            <a:ext cx="1268784"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56" name="Text Box 6">
            <a:extLst>
              <a:ext uri="{FF2B5EF4-FFF2-40B4-BE49-F238E27FC236}">
                <a16:creationId xmlns:a16="http://schemas.microsoft.com/office/drawing/2014/main" id="{557983BD-9D64-49B9-A366-A08663B0451F}"/>
              </a:ext>
            </a:extLst>
          </p:cNvPr>
          <p:cNvSpPr txBox="1">
            <a:spLocks noChangeArrowheads="1"/>
          </p:cNvSpPr>
          <p:nvPr/>
        </p:nvSpPr>
        <p:spPr bwMode="auto">
          <a:xfrm>
            <a:off x="5029200" y="2356376"/>
            <a:ext cx="813043"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r" eaLnBrk="1" hangingPunct="1">
              <a:lnSpc>
                <a:spcPct val="80000"/>
              </a:lnSpc>
              <a:spcBef>
                <a:spcPct val="0"/>
              </a:spcBef>
              <a:buClrTx/>
              <a:buSzTx/>
              <a:buFontTx/>
              <a:buNone/>
            </a:pPr>
            <a:r>
              <a:rPr lang="en-US" altLang="en-US" sz="1800" dirty="0">
                <a:solidFill>
                  <a:schemeClr val="bg1">
                    <a:lumMod val="75000"/>
                  </a:schemeClr>
                </a:solidFill>
              </a:rPr>
              <a:t>‘Push’</a:t>
            </a:r>
          </a:p>
        </p:txBody>
      </p:sp>
      <p:sp>
        <p:nvSpPr>
          <p:cNvPr id="57" name="Text Box 14">
            <a:extLst>
              <a:ext uri="{FF2B5EF4-FFF2-40B4-BE49-F238E27FC236}">
                <a16:creationId xmlns:a16="http://schemas.microsoft.com/office/drawing/2014/main" id="{5DAFA1C1-3A29-4C27-A379-663FDD22E326}"/>
              </a:ext>
            </a:extLst>
          </p:cNvPr>
          <p:cNvSpPr txBox="1">
            <a:spLocks noChangeArrowheads="1"/>
          </p:cNvSpPr>
          <p:nvPr/>
        </p:nvSpPr>
        <p:spPr bwMode="auto">
          <a:xfrm>
            <a:off x="7620000" y="2365901"/>
            <a:ext cx="671979"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t>‘Pull’</a:t>
            </a:r>
          </a:p>
        </p:txBody>
      </p:sp>
      <p:cxnSp>
        <p:nvCxnSpPr>
          <p:cNvPr id="58" name="Straight Arrow Connector 57">
            <a:extLst>
              <a:ext uri="{FF2B5EF4-FFF2-40B4-BE49-F238E27FC236}">
                <a16:creationId xmlns:a16="http://schemas.microsoft.com/office/drawing/2014/main" id="{E874FEE9-46BD-46A3-90A3-DE7CC220FBFF}"/>
              </a:ext>
            </a:extLst>
          </p:cNvPr>
          <p:cNvCxnSpPr>
            <a:cxnSpLocks/>
          </p:cNvCxnSpPr>
          <p:nvPr/>
        </p:nvCxnSpPr>
        <p:spPr>
          <a:xfrm flipH="1">
            <a:off x="5867400" y="1828800"/>
            <a:ext cx="849775"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59" name="Straight Arrow Connector 58">
            <a:extLst>
              <a:ext uri="{FF2B5EF4-FFF2-40B4-BE49-F238E27FC236}">
                <a16:creationId xmlns:a16="http://schemas.microsoft.com/office/drawing/2014/main" id="{C370A4A1-FE96-4E70-B89E-839542A5E241}"/>
              </a:ext>
            </a:extLst>
          </p:cNvPr>
          <p:cNvCxnSpPr>
            <a:cxnSpLocks/>
          </p:cNvCxnSpPr>
          <p:nvPr/>
        </p:nvCxnSpPr>
        <p:spPr>
          <a:xfrm>
            <a:off x="6717173" y="1832208"/>
            <a:ext cx="902827" cy="474047"/>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62" name="Text Box 16">
            <a:extLst>
              <a:ext uri="{FF2B5EF4-FFF2-40B4-BE49-F238E27FC236}">
                <a16:creationId xmlns:a16="http://schemas.microsoft.com/office/drawing/2014/main" id="{33538067-0726-41B0-93FF-357EF00CA62D}"/>
              </a:ext>
            </a:extLst>
          </p:cNvPr>
          <p:cNvSpPr txBox="1">
            <a:spLocks noChangeArrowheads="1"/>
          </p:cNvSpPr>
          <p:nvPr/>
        </p:nvSpPr>
        <p:spPr bwMode="auto">
          <a:xfrm>
            <a:off x="8065437" y="2684785"/>
            <a:ext cx="628698"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b="1" dirty="0"/>
              <a:t>NVG</a:t>
            </a:r>
          </a:p>
        </p:txBody>
      </p:sp>
      <p:sp>
        <p:nvSpPr>
          <p:cNvPr id="70" name="Text Box 21">
            <a:extLst>
              <a:ext uri="{FF2B5EF4-FFF2-40B4-BE49-F238E27FC236}">
                <a16:creationId xmlns:a16="http://schemas.microsoft.com/office/drawing/2014/main" id="{86C32650-BE1F-4CC3-8DB5-0C136D877E6F}"/>
              </a:ext>
            </a:extLst>
          </p:cNvPr>
          <p:cNvSpPr txBox="1">
            <a:spLocks noChangeArrowheads="1"/>
          </p:cNvSpPr>
          <p:nvPr/>
        </p:nvSpPr>
        <p:spPr bwMode="auto">
          <a:xfrm>
            <a:off x="8070534" y="3048000"/>
            <a:ext cx="526106"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a:solidFill>
                  <a:schemeClr val="bg1">
                    <a:lumMod val="75000"/>
                  </a:schemeClr>
                </a:solidFill>
              </a:rPr>
              <a:t>ICE</a:t>
            </a:r>
          </a:p>
        </p:txBody>
      </p:sp>
      <p:sp>
        <p:nvSpPr>
          <p:cNvPr id="75" name="Text Box 45">
            <a:extLst>
              <a:ext uri="{FF2B5EF4-FFF2-40B4-BE49-F238E27FC236}">
                <a16:creationId xmlns:a16="http://schemas.microsoft.com/office/drawing/2014/main" id="{2B6EDA2D-8F55-4DFD-A225-8C03CE6FC7F3}"/>
              </a:ext>
            </a:extLst>
          </p:cNvPr>
          <p:cNvSpPr txBox="1">
            <a:spLocks noChangeArrowheads="1"/>
          </p:cNvSpPr>
          <p:nvPr/>
        </p:nvSpPr>
        <p:spPr bwMode="auto">
          <a:xfrm>
            <a:off x="8073162" y="3810000"/>
            <a:ext cx="1070837" cy="74635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ts val="1700"/>
              </a:lnSpc>
              <a:spcBef>
                <a:spcPct val="0"/>
              </a:spcBef>
              <a:buClrTx/>
              <a:buSzTx/>
              <a:buFontTx/>
              <a:buNone/>
            </a:pPr>
            <a:r>
              <a:rPr lang="en-US" altLang="en-US" sz="1600" dirty="0">
                <a:solidFill>
                  <a:schemeClr val="bg1">
                    <a:lumMod val="75000"/>
                  </a:schemeClr>
                </a:solidFill>
              </a:rPr>
              <a:t>Epithelial/ fibrous ingrowth</a:t>
            </a:r>
          </a:p>
        </p:txBody>
      </p:sp>
      <p:cxnSp>
        <p:nvCxnSpPr>
          <p:cNvPr id="77" name="Straight Connector 76">
            <a:extLst>
              <a:ext uri="{FF2B5EF4-FFF2-40B4-BE49-F238E27FC236}">
                <a16:creationId xmlns:a16="http://schemas.microsoft.com/office/drawing/2014/main" id="{FC090BD7-F2E1-4464-B57B-9CBE5874C89B}"/>
              </a:ext>
            </a:extLst>
          </p:cNvPr>
          <p:cNvCxnSpPr>
            <a:cxnSpLocks/>
          </p:cNvCxnSpPr>
          <p:nvPr/>
        </p:nvCxnSpPr>
        <p:spPr>
          <a:xfrm>
            <a:off x="7873969" y="2674448"/>
            <a:ext cx="7724" cy="128795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8" name="Straight Connector 77">
            <a:extLst>
              <a:ext uri="{FF2B5EF4-FFF2-40B4-BE49-F238E27FC236}">
                <a16:creationId xmlns:a16="http://schemas.microsoft.com/office/drawing/2014/main" id="{B1922ED5-C3D8-43D8-A00D-1D6BC9201DBA}"/>
              </a:ext>
            </a:extLst>
          </p:cNvPr>
          <p:cNvCxnSpPr/>
          <p:nvPr/>
        </p:nvCxnSpPr>
        <p:spPr>
          <a:xfrm flipH="1">
            <a:off x="7873968" y="2840262"/>
            <a:ext cx="24447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9" name="Straight Connector 78">
            <a:extLst>
              <a:ext uri="{FF2B5EF4-FFF2-40B4-BE49-F238E27FC236}">
                <a16:creationId xmlns:a16="http://schemas.microsoft.com/office/drawing/2014/main" id="{77019ED2-6D69-4A60-9D19-D4DB786EA3A0}"/>
              </a:ext>
            </a:extLst>
          </p:cNvPr>
          <p:cNvCxnSpPr/>
          <p:nvPr/>
        </p:nvCxnSpPr>
        <p:spPr>
          <a:xfrm flipH="1">
            <a:off x="7873968" y="3213518"/>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1" name="Straight Connector 80">
            <a:extLst>
              <a:ext uri="{FF2B5EF4-FFF2-40B4-BE49-F238E27FC236}">
                <a16:creationId xmlns:a16="http://schemas.microsoft.com/office/drawing/2014/main" id="{9796A12F-4125-4C05-8EE8-A388740C580D}"/>
              </a:ext>
            </a:extLst>
          </p:cNvPr>
          <p:cNvCxnSpPr/>
          <p:nvPr/>
        </p:nvCxnSpPr>
        <p:spPr>
          <a:xfrm flipH="1">
            <a:off x="7877837" y="3581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3" name="Straight Connector 82">
            <a:extLst>
              <a:ext uri="{FF2B5EF4-FFF2-40B4-BE49-F238E27FC236}">
                <a16:creationId xmlns:a16="http://schemas.microsoft.com/office/drawing/2014/main" id="{7FDC5F4B-9BF0-42AD-B8BB-2F2399BCF1E2}"/>
              </a:ext>
            </a:extLst>
          </p:cNvPr>
          <p:cNvCxnSpPr/>
          <p:nvPr/>
        </p:nvCxnSpPr>
        <p:spPr>
          <a:xfrm flipH="1">
            <a:off x="7881693" y="3962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93" name="Text Box 42">
            <a:extLst>
              <a:ext uri="{FF2B5EF4-FFF2-40B4-BE49-F238E27FC236}">
                <a16:creationId xmlns:a16="http://schemas.microsoft.com/office/drawing/2014/main" id="{53BAB77F-E061-4834-9068-34BDF78AD071}"/>
              </a:ext>
            </a:extLst>
          </p:cNvPr>
          <p:cNvSpPr txBox="1">
            <a:spLocks noChangeArrowheads="1"/>
          </p:cNvSpPr>
          <p:nvPr/>
        </p:nvSpPr>
        <p:spPr bwMode="auto">
          <a:xfrm>
            <a:off x="8111387" y="3429000"/>
            <a:ext cx="856196"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Flat AC</a:t>
            </a:r>
          </a:p>
        </p:txBody>
      </p:sp>
      <p:sp>
        <p:nvSpPr>
          <p:cNvPr id="100" name="Text Box 23">
            <a:extLst>
              <a:ext uri="{FF2B5EF4-FFF2-40B4-BE49-F238E27FC236}">
                <a16:creationId xmlns:a16="http://schemas.microsoft.com/office/drawing/2014/main" id="{D8F2FCFF-2984-4836-B000-9C5601A8EAAA}"/>
              </a:ext>
            </a:extLst>
          </p:cNvPr>
          <p:cNvSpPr txBox="1">
            <a:spLocks noChangeArrowheads="1"/>
          </p:cNvSpPr>
          <p:nvPr/>
        </p:nvSpPr>
        <p:spPr bwMode="auto">
          <a:xfrm>
            <a:off x="5530369" y="2667000"/>
            <a:ext cx="2143536"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Aqueous misdirection</a:t>
            </a:r>
          </a:p>
        </p:txBody>
      </p:sp>
      <p:cxnSp>
        <p:nvCxnSpPr>
          <p:cNvPr id="104" name="Straight Connector 103">
            <a:extLst>
              <a:ext uri="{FF2B5EF4-FFF2-40B4-BE49-F238E27FC236}">
                <a16:creationId xmlns:a16="http://schemas.microsoft.com/office/drawing/2014/main" id="{49D87D4A-E317-4446-9B95-5184CB3968F3}"/>
              </a:ext>
            </a:extLst>
          </p:cNvPr>
          <p:cNvCxnSpPr>
            <a:cxnSpLocks/>
          </p:cNvCxnSpPr>
          <p:nvPr/>
        </p:nvCxnSpPr>
        <p:spPr>
          <a:xfrm flipH="1">
            <a:off x="5316229" y="2667000"/>
            <a:ext cx="7397" cy="25314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5" name="Straight Connector 104">
            <a:extLst>
              <a:ext uri="{FF2B5EF4-FFF2-40B4-BE49-F238E27FC236}">
                <a16:creationId xmlns:a16="http://schemas.microsoft.com/office/drawing/2014/main" id="{F40B6D71-75A8-4A88-864D-00D14C2F710D}"/>
              </a:ext>
            </a:extLst>
          </p:cNvPr>
          <p:cNvCxnSpPr/>
          <p:nvPr/>
        </p:nvCxnSpPr>
        <p:spPr>
          <a:xfrm flipH="1">
            <a:off x="5323624" y="2832814"/>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6" name="Straight Connector 105">
            <a:extLst>
              <a:ext uri="{FF2B5EF4-FFF2-40B4-BE49-F238E27FC236}">
                <a16:creationId xmlns:a16="http://schemas.microsoft.com/office/drawing/2014/main" id="{010BF7B2-AA07-4DCF-822D-E2DB5CC0BF59}"/>
              </a:ext>
            </a:extLst>
          </p:cNvPr>
          <p:cNvCxnSpPr/>
          <p:nvPr/>
        </p:nvCxnSpPr>
        <p:spPr>
          <a:xfrm flipH="1">
            <a:off x="5323624" y="3360065"/>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a:extLst>
              <a:ext uri="{FF2B5EF4-FFF2-40B4-BE49-F238E27FC236}">
                <a16:creationId xmlns:a16="http://schemas.microsoft.com/office/drawing/2014/main" id="{BAC8035C-3999-4C31-93CD-6C0D2ADEB73B}"/>
              </a:ext>
            </a:extLst>
          </p:cNvPr>
          <p:cNvCxnSpPr/>
          <p:nvPr/>
        </p:nvCxnSpPr>
        <p:spPr>
          <a:xfrm flipH="1">
            <a:off x="5323536" y="3786938"/>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8" name="Straight Connector 107">
            <a:extLst>
              <a:ext uri="{FF2B5EF4-FFF2-40B4-BE49-F238E27FC236}">
                <a16:creationId xmlns:a16="http://schemas.microsoft.com/office/drawing/2014/main" id="{DB64CAEE-69B4-426A-8A5B-D1269DBF0F66}"/>
              </a:ext>
            </a:extLst>
          </p:cNvPr>
          <p:cNvCxnSpPr/>
          <p:nvPr/>
        </p:nvCxnSpPr>
        <p:spPr>
          <a:xfrm flipH="1">
            <a:off x="5327493" y="4249152"/>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12" name="Straight Connector 111">
            <a:extLst>
              <a:ext uri="{FF2B5EF4-FFF2-40B4-BE49-F238E27FC236}">
                <a16:creationId xmlns:a16="http://schemas.microsoft.com/office/drawing/2014/main" id="{99A16C30-4BE4-48E5-8B65-0C5F3039B8DC}"/>
              </a:ext>
            </a:extLst>
          </p:cNvPr>
          <p:cNvCxnSpPr/>
          <p:nvPr/>
        </p:nvCxnSpPr>
        <p:spPr>
          <a:xfrm flipH="1">
            <a:off x="5333455" y="51816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13" name="Text Box 42">
            <a:extLst>
              <a:ext uri="{FF2B5EF4-FFF2-40B4-BE49-F238E27FC236}">
                <a16:creationId xmlns:a16="http://schemas.microsoft.com/office/drawing/2014/main" id="{056DFFD9-3CA2-42E7-90FE-4F14522E3504}"/>
              </a:ext>
            </a:extLst>
          </p:cNvPr>
          <p:cNvSpPr txBox="1">
            <a:spLocks noChangeArrowheads="1"/>
          </p:cNvSpPr>
          <p:nvPr/>
        </p:nvSpPr>
        <p:spPr bwMode="auto">
          <a:xfrm>
            <a:off x="5533954" y="3623846"/>
            <a:ext cx="1563248"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Retinal surgery</a:t>
            </a:r>
          </a:p>
        </p:txBody>
      </p:sp>
      <p:sp>
        <p:nvSpPr>
          <p:cNvPr id="118" name="Text Box 47">
            <a:extLst>
              <a:ext uri="{FF2B5EF4-FFF2-40B4-BE49-F238E27FC236}">
                <a16:creationId xmlns:a16="http://schemas.microsoft.com/office/drawing/2014/main" id="{3F59D898-ECAD-49F0-9425-2A1BC8DDA7B5}"/>
              </a:ext>
            </a:extLst>
          </p:cNvPr>
          <p:cNvSpPr txBox="1">
            <a:spLocks noChangeArrowheads="1"/>
          </p:cNvSpPr>
          <p:nvPr/>
        </p:nvSpPr>
        <p:spPr bwMode="auto">
          <a:xfrm>
            <a:off x="5523688" y="4538246"/>
            <a:ext cx="1414170"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Drug-induced</a:t>
            </a:r>
          </a:p>
        </p:txBody>
      </p:sp>
      <p:sp>
        <p:nvSpPr>
          <p:cNvPr id="16" name="TextBox 15">
            <a:extLst>
              <a:ext uri="{FF2B5EF4-FFF2-40B4-BE49-F238E27FC236}">
                <a16:creationId xmlns:a16="http://schemas.microsoft.com/office/drawing/2014/main" id="{984E008D-FBBA-42B4-940E-EA26772E0161}"/>
              </a:ext>
            </a:extLst>
          </p:cNvPr>
          <p:cNvSpPr txBox="1"/>
          <p:nvPr/>
        </p:nvSpPr>
        <p:spPr>
          <a:xfrm>
            <a:off x="6230528" y="5257800"/>
            <a:ext cx="1326004" cy="369332"/>
          </a:xfrm>
          <a:prstGeom prst="rect">
            <a:avLst/>
          </a:prstGeom>
          <a:noFill/>
        </p:spPr>
        <p:txBody>
          <a:bodyPr wrap="none" rtlCol="0">
            <a:spAutoFit/>
          </a:bodyPr>
          <a:lstStyle/>
          <a:p>
            <a:pPr algn="ctr"/>
            <a:r>
              <a:rPr lang="en-US" dirty="0">
                <a:solidFill>
                  <a:schemeClr val="bg1">
                    <a:lumMod val="75000"/>
                  </a:schemeClr>
                </a:solidFill>
              </a:rPr>
              <a:t>Both/Either</a:t>
            </a:r>
          </a:p>
        </p:txBody>
      </p:sp>
      <p:cxnSp>
        <p:nvCxnSpPr>
          <p:cNvPr id="125" name="Straight Connector 124">
            <a:extLst>
              <a:ext uri="{FF2B5EF4-FFF2-40B4-BE49-F238E27FC236}">
                <a16:creationId xmlns:a16="http://schemas.microsoft.com/office/drawing/2014/main" id="{01138141-D318-4ED7-A7FE-D8F2155CE890}"/>
              </a:ext>
            </a:extLst>
          </p:cNvPr>
          <p:cNvCxnSpPr/>
          <p:nvPr/>
        </p:nvCxnSpPr>
        <p:spPr>
          <a:xfrm flipH="1">
            <a:off x="5334000" y="4724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52" name="Text Box 47">
            <a:extLst>
              <a:ext uri="{FF2B5EF4-FFF2-40B4-BE49-F238E27FC236}">
                <a16:creationId xmlns:a16="http://schemas.microsoft.com/office/drawing/2014/main" id="{E3578916-9804-473C-8F06-D4FA0BCEDFD0}"/>
              </a:ext>
            </a:extLst>
          </p:cNvPr>
          <p:cNvSpPr txBox="1">
            <a:spLocks noChangeArrowheads="1"/>
          </p:cNvSpPr>
          <p:nvPr/>
        </p:nvSpPr>
        <p:spPr bwMode="auto">
          <a:xfrm>
            <a:off x="5543446" y="4055146"/>
            <a:ext cx="1619354"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err="1">
                <a:solidFill>
                  <a:schemeClr val="bg1">
                    <a:lumMod val="75000"/>
                  </a:schemeClr>
                </a:solidFill>
              </a:rPr>
              <a:t>Nanophthalmos</a:t>
            </a:r>
            <a:endParaRPr lang="en-US" altLang="en-US" sz="1600" dirty="0">
              <a:solidFill>
                <a:schemeClr val="bg1">
                  <a:lumMod val="75000"/>
                </a:schemeClr>
              </a:solidFill>
            </a:endParaRPr>
          </a:p>
        </p:txBody>
      </p:sp>
      <p:sp>
        <p:nvSpPr>
          <p:cNvPr id="53" name="Text Box 45">
            <a:extLst>
              <a:ext uri="{FF2B5EF4-FFF2-40B4-BE49-F238E27FC236}">
                <a16:creationId xmlns:a16="http://schemas.microsoft.com/office/drawing/2014/main" id="{57D1A14F-68FE-47D2-983C-1A879D66A9DC}"/>
              </a:ext>
            </a:extLst>
          </p:cNvPr>
          <p:cNvSpPr txBox="1">
            <a:spLocks noChangeArrowheads="1"/>
          </p:cNvSpPr>
          <p:nvPr/>
        </p:nvSpPr>
        <p:spPr bwMode="auto">
          <a:xfrm>
            <a:off x="5523688" y="5013493"/>
            <a:ext cx="582211"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PFV</a:t>
            </a:r>
          </a:p>
        </p:txBody>
      </p:sp>
      <p:sp>
        <p:nvSpPr>
          <p:cNvPr id="54" name="Text Box 42">
            <a:extLst>
              <a:ext uri="{FF2B5EF4-FFF2-40B4-BE49-F238E27FC236}">
                <a16:creationId xmlns:a16="http://schemas.microsoft.com/office/drawing/2014/main" id="{E1E37D2C-2C52-446B-843B-01E64990D3EC}"/>
              </a:ext>
            </a:extLst>
          </p:cNvPr>
          <p:cNvSpPr txBox="1">
            <a:spLocks noChangeArrowheads="1"/>
          </p:cNvSpPr>
          <p:nvPr/>
        </p:nvSpPr>
        <p:spPr bwMode="auto">
          <a:xfrm>
            <a:off x="5551406" y="3192546"/>
            <a:ext cx="2276072"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ERD/choroidal effusion</a:t>
            </a:r>
          </a:p>
        </p:txBody>
      </p:sp>
      <p:sp>
        <p:nvSpPr>
          <p:cNvPr id="3" name="Oval 2">
            <a:extLst>
              <a:ext uri="{FF2B5EF4-FFF2-40B4-BE49-F238E27FC236}">
                <a16:creationId xmlns:a16="http://schemas.microsoft.com/office/drawing/2014/main" id="{7D027388-F860-4250-9D31-41DB5EB864E5}"/>
              </a:ext>
            </a:extLst>
          </p:cNvPr>
          <p:cNvSpPr/>
          <p:nvPr/>
        </p:nvSpPr>
        <p:spPr>
          <a:xfrm>
            <a:off x="8034589" y="2679833"/>
            <a:ext cx="671979" cy="338554"/>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TextBox 45">
            <a:extLst>
              <a:ext uri="{FF2B5EF4-FFF2-40B4-BE49-F238E27FC236}">
                <a16:creationId xmlns:a16="http://schemas.microsoft.com/office/drawing/2014/main" id="{404AE9CF-785E-4964-AF50-F6F095A7E65B}"/>
              </a:ext>
            </a:extLst>
          </p:cNvPr>
          <p:cNvSpPr txBox="1"/>
          <p:nvPr/>
        </p:nvSpPr>
        <p:spPr>
          <a:xfrm>
            <a:off x="609600" y="1554063"/>
            <a:ext cx="7034674" cy="4770537"/>
          </a:xfrm>
          <a:prstGeom prst="rect">
            <a:avLst/>
          </a:prstGeom>
          <a:solidFill>
            <a:schemeClr val="accent1">
              <a:lumMod val="40000"/>
              <a:lumOff val="60000"/>
            </a:schemeClr>
          </a:solidFill>
        </p:spPr>
        <p:txBody>
          <a:bodyPr wrap="square" rtlCol="0">
            <a:spAutoFit/>
          </a:bodyPr>
          <a:lstStyle/>
          <a:p>
            <a:r>
              <a:rPr lang="en-US" sz="1600" i="1" dirty="0">
                <a:solidFill>
                  <a:schemeClr val="bg1">
                    <a:lumMod val="75000"/>
                  </a:schemeClr>
                </a:solidFill>
              </a:rPr>
              <a:t>Neovascularization of what structure causes neovascular glaucoma (NVG)?</a:t>
            </a:r>
          </a:p>
          <a:p>
            <a:r>
              <a:rPr lang="en-US" sz="1600" dirty="0">
                <a:solidFill>
                  <a:schemeClr val="bg1">
                    <a:lumMod val="75000"/>
                  </a:schemeClr>
                </a:solidFill>
              </a:rPr>
              <a:t>Neovascularization of the angle (NVA) </a:t>
            </a:r>
          </a:p>
          <a:p>
            <a:endParaRPr lang="en-US" sz="1600" dirty="0">
              <a:solidFill>
                <a:schemeClr val="bg1">
                  <a:lumMod val="75000"/>
                </a:schemeClr>
              </a:solidFill>
            </a:endParaRPr>
          </a:p>
          <a:p>
            <a:r>
              <a:rPr lang="en-US" sz="1600" i="1" dirty="0">
                <a:solidFill>
                  <a:schemeClr val="bg1">
                    <a:lumMod val="75000"/>
                  </a:schemeClr>
                </a:solidFill>
              </a:rPr>
              <a:t>How does NVA lead to angle-closure glaucoma?</a:t>
            </a:r>
          </a:p>
          <a:p>
            <a:r>
              <a:rPr lang="en-US" sz="1600" dirty="0">
                <a:solidFill>
                  <a:schemeClr val="bg1">
                    <a:lumMod val="75000"/>
                  </a:schemeClr>
                </a:solidFill>
              </a:rPr>
              <a:t>The NVA vessels don’t ride solo; rather, they are accompanied by contractile elements (</a:t>
            </a:r>
            <a:r>
              <a:rPr lang="en-US" sz="1600" dirty="0" err="1">
                <a:solidFill>
                  <a:schemeClr val="bg1">
                    <a:lumMod val="75000"/>
                  </a:schemeClr>
                </a:solidFill>
              </a:rPr>
              <a:t>eg</a:t>
            </a:r>
            <a:r>
              <a:rPr lang="en-US" sz="1600" dirty="0">
                <a:solidFill>
                  <a:schemeClr val="bg1">
                    <a:lumMod val="75000"/>
                  </a:schemeClr>
                </a:solidFill>
              </a:rPr>
              <a:t>, fibroblasts). Along with the neo vessels, these elements will establish a network that crosses from the peripheral iris to the peripheral cornea. Once established, contractile elements </a:t>
            </a:r>
            <a:r>
              <a:rPr lang="en-US" sz="1600" dirty="0" err="1">
                <a:solidFill>
                  <a:schemeClr val="bg1">
                    <a:lumMod val="75000"/>
                  </a:schemeClr>
                </a:solidFill>
              </a:rPr>
              <a:t>gonna</a:t>
            </a:r>
            <a:r>
              <a:rPr lang="en-US" sz="1600" dirty="0">
                <a:solidFill>
                  <a:schemeClr val="bg1">
                    <a:lumMod val="75000"/>
                  </a:schemeClr>
                </a:solidFill>
              </a:rPr>
              <a:t> contract, and when they do, they pull the iris up against the angle, rendering it closed. </a:t>
            </a:r>
          </a:p>
          <a:p>
            <a:r>
              <a:rPr lang="en-US" sz="1600" i="1" dirty="0">
                <a:solidFill>
                  <a:schemeClr val="bg1">
                    <a:lumMod val="75000"/>
                  </a:schemeClr>
                </a:solidFill>
              </a:rPr>
              <a:t> </a:t>
            </a:r>
          </a:p>
          <a:p>
            <a:r>
              <a:rPr lang="en-US" sz="1600" i="1" dirty="0">
                <a:solidFill>
                  <a:schemeClr val="bg1">
                    <a:lumMod val="75000"/>
                  </a:schemeClr>
                </a:solidFill>
              </a:rPr>
              <a:t>What two-word phrase (</a:t>
            </a:r>
            <a:r>
              <a:rPr lang="en-US" sz="1600" b="1" dirty="0">
                <a:solidFill>
                  <a:schemeClr val="bg1">
                    <a:lumMod val="75000"/>
                  </a:schemeClr>
                </a:solidFill>
              </a:rPr>
              <a:t>not</a:t>
            </a:r>
            <a:r>
              <a:rPr lang="en-US" sz="1600" i="1" dirty="0">
                <a:solidFill>
                  <a:schemeClr val="bg1">
                    <a:lumMod val="75000"/>
                  </a:schemeClr>
                </a:solidFill>
              </a:rPr>
              <a:t> ‘diabetic retinopathy’--think more generally) describes the fundamental cause of most cases of NVG?</a:t>
            </a:r>
          </a:p>
          <a:p>
            <a:r>
              <a:rPr lang="en-US" sz="1600" b="1" dirty="0">
                <a:solidFill>
                  <a:srgbClr val="0000FF"/>
                </a:solidFill>
              </a:rPr>
              <a:t>‘Retinal ischemia’</a:t>
            </a:r>
            <a:endParaRPr lang="en-US" sz="1600" b="1" dirty="0">
              <a:solidFill>
                <a:schemeClr val="accent1">
                  <a:lumMod val="40000"/>
                  <a:lumOff val="60000"/>
                </a:schemeClr>
              </a:solidFill>
            </a:endParaRPr>
          </a:p>
          <a:p>
            <a:endParaRPr lang="en-US" sz="1600" dirty="0">
              <a:solidFill>
                <a:schemeClr val="accent1">
                  <a:lumMod val="40000"/>
                  <a:lumOff val="60000"/>
                </a:schemeClr>
              </a:solidFill>
            </a:endParaRPr>
          </a:p>
          <a:p>
            <a:r>
              <a:rPr lang="en-US" sz="1600" i="1" dirty="0">
                <a:solidFill>
                  <a:schemeClr val="accent1">
                    <a:lumMod val="40000"/>
                    <a:lumOff val="60000"/>
                  </a:schemeClr>
                </a:solidFill>
              </a:rPr>
              <a:t>How does retinal ischemia lead to NVI and NVA? </a:t>
            </a:r>
          </a:p>
          <a:p>
            <a:r>
              <a:rPr lang="en-US" sz="1600" dirty="0">
                <a:solidFill>
                  <a:schemeClr val="accent1">
                    <a:lumMod val="40000"/>
                    <a:lumOff val="60000"/>
                  </a:schemeClr>
                </a:solidFill>
              </a:rPr>
              <a:t>In a desperate attempt to acquire the oxygen they’re lacking, the ischemic retinal cells release the signaling molecule  </a:t>
            </a:r>
            <a:r>
              <a:rPr lang="en-US" sz="1600" b="1" dirty="0">
                <a:solidFill>
                  <a:schemeClr val="accent1">
                    <a:lumMod val="40000"/>
                    <a:lumOff val="60000"/>
                  </a:schemeClr>
                </a:solidFill>
              </a:rPr>
              <a:t>VEGF</a:t>
            </a:r>
            <a:r>
              <a:rPr lang="en-US" sz="1600" dirty="0">
                <a:solidFill>
                  <a:schemeClr val="accent1">
                    <a:lumMod val="40000"/>
                    <a:lumOff val="60000"/>
                  </a:schemeClr>
                </a:solidFill>
              </a:rPr>
              <a:t> , a potent inducer of new blood vessel formation. This VEGF diffuses from the vitreous cavity into the anterior segment, where it induces the NVI/NVA process.</a:t>
            </a:r>
          </a:p>
        </p:txBody>
      </p:sp>
      <p:sp>
        <p:nvSpPr>
          <p:cNvPr id="47" name="Oval 46">
            <a:extLst>
              <a:ext uri="{FF2B5EF4-FFF2-40B4-BE49-F238E27FC236}">
                <a16:creationId xmlns:a16="http://schemas.microsoft.com/office/drawing/2014/main" id="{A5248507-3F31-4BDC-A9CE-59D8E5A5DD74}"/>
              </a:ext>
            </a:extLst>
          </p:cNvPr>
          <p:cNvSpPr/>
          <p:nvPr/>
        </p:nvSpPr>
        <p:spPr>
          <a:xfrm>
            <a:off x="580515" y="4431474"/>
            <a:ext cx="2010285" cy="430887"/>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TextBox 47">
            <a:extLst>
              <a:ext uri="{FF2B5EF4-FFF2-40B4-BE49-F238E27FC236}">
                <a16:creationId xmlns:a16="http://schemas.microsoft.com/office/drawing/2014/main" id="{88F4DBB8-E836-4EB8-A67C-7D52B9DB2F1E}"/>
              </a:ext>
            </a:extLst>
          </p:cNvPr>
          <p:cNvSpPr txBox="1"/>
          <p:nvPr/>
        </p:nvSpPr>
        <p:spPr>
          <a:xfrm>
            <a:off x="2667000" y="4160638"/>
            <a:ext cx="4809320" cy="1384995"/>
          </a:xfrm>
          <a:prstGeom prst="rect">
            <a:avLst/>
          </a:prstGeom>
          <a:solidFill>
            <a:srgbClr val="FFCCFF"/>
          </a:solidFill>
        </p:spPr>
        <p:txBody>
          <a:bodyPr wrap="square" rtlCol="0">
            <a:spAutoFit/>
          </a:bodyPr>
          <a:lstStyle/>
          <a:p>
            <a:r>
              <a:rPr lang="en-US" sz="1400" i="1" dirty="0">
                <a:solidFill>
                  <a:schemeClr val="bg1">
                    <a:lumMod val="65000"/>
                  </a:schemeClr>
                </a:solidFill>
              </a:rPr>
              <a:t>What are the three most common causes of ischemia that result in the development of NVG?</a:t>
            </a:r>
          </a:p>
          <a:p>
            <a:r>
              <a:rPr lang="en-US" sz="1400" dirty="0">
                <a:solidFill>
                  <a:schemeClr val="bg1">
                    <a:lumMod val="65000"/>
                  </a:schemeClr>
                </a:solidFill>
              </a:rPr>
              <a:t>--Diabetic retinopathy</a:t>
            </a:r>
          </a:p>
          <a:p>
            <a:r>
              <a:rPr lang="en-US" sz="1400" dirty="0">
                <a:solidFill>
                  <a:schemeClr val="bg1">
                    <a:lumMod val="65000"/>
                  </a:schemeClr>
                </a:solidFill>
              </a:rPr>
              <a:t>--</a:t>
            </a:r>
            <a:r>
              <a:rPr lang="en-US" sz="1400" b="1" dirty="0">
                <a:solidFill>
                  <a:srgbClr val="FFCCFF"/>
                </a:solidFill>
              </a:rPr>
              <a:t>CRVO</a:t>
            </a:r>
          </a:p>
          <a:p>
            <a:r>
              <a:rPr lang="en-US" sz="1400" dirty="0">
                <a:solidFill>
                  <a:schemeClr val="bg1">
                    <a:lumMod val="65000"/>
                  </a:schemeClr>
                </a:solidFill>
              </a:rPr>
              <a:t>--Ocular ischemic syndrome (OIS; note that OIS involves ischemia of non-retinal ocular structures as well)</a:t>
            </a:r>
          </a:p>
        </p:txBody>
      </p:sp>
      <p:sp>
        <p:nvSpPr>
          <p:cNvPr id="61" name="Oval 60">
            <a:extLst>
              <a:ext uri="{FF2B5EF4-FFF2-40B4-BE49-F238E27FC236}">
                <a16:creationId xmlns:a16="http://schemas.microsoft.com/office/drawing/2014/main" id="{3F055674-427E-4F34-9879-A78B56BA0061}"/>
              </a:ext>
            </a:extLst>
          </p:cNvPr>
          <p:cNvSpPr/>
          <p:nvPr/>
        </p:nvSpPr>
        <p:spPr>
          <a:xfrm>
            <a:off x="2743200" y="4732529"/>
            <a:ext cx="769763" cy="435756"/>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TextBox 63">
            <a:extLst>
              <a:ext uri="{FF2B5EF4-FFF2-40B4-BE49-F238E27FC236}">
                <a16:creationId xmlns:a16="http://schemas.microsoft.com/office/drawing/2014/main" id="{6B14F1AC-F862-4BF0-9435-27FB0990B982}"/>
              </a:ext>
            </a:extLst>
          </p:cNvPr>
          <p:cNvSpPr txBox="1"/>
          <p:nvPr/>
        </p:nvSpPr>
        <p:spPr>
          <a:xfrm>
            <a:off x="2767577" y="4816799"/>
            <a:ext cx="769763" cy="307777"/>
          </a:xfrm>
          <a:prstGeom prst="rect">
            <a:avLst/>
          </a:prstGeom>
          <a:noFill/>
        </p:spPr>
        <p:txBody>
          <a:bodyPr wrap="none" rtlCol="0">
            <a:spAutoFit/>
          </a:bodyPr>
          <a:lstStyle/>
          <a:p>
            <a:r>
              <a:rPr lang="en-US" sz="1400" b="1" dirty="0">
                <a:solidFill>
                  <a:srgbClr val="0000FF"/>
                </a:solidFill>
                <a:latin typeface="Segoe Script" panose="030B0504020000000003" pitchFamily="66" charset="0"/>
              </a:rPr>
              <a:t>CRAO</a:t>
            </a:r>
          </a:p>
        </p:txBody>
      </p:sp>
      <p:sp>
        <p:nvSpPr>
          <p:cNvPr id="55" name="TextBox 54">
            <a:extLst>
              <a:ext uri="{FF2B5EF4-FFF2-40B4-BE49-F238E27FC236}">
                <a16:creationId xmlns:a16="http://schemas.microsoft.com/office/drawing/2014/main" id="{18D5EEB9-4D23-46B6-AD3F-D3225A13BA10}"/>
              </a:ext>
            </a:extLst>
          </p:cNvPr>
          <p:cNvSpPr txBox="1"/>
          <p:nvPr/>
        </p:nvSpPr>
        <p:spPr>
          <a:xfrm>
            <a:off x="3707032" y="4302499"/>
            <a:ext cx="4120446" cy="1446550"/>
          </a:xfrm>
          <a:prstGeom prst="rect">
            <a:avLst/>
          </a:prstGeom>
          <a:solidFill>
            <a:srgbClr val="99FF99"/>
          </a:solidFill>
        </p:spPr>
        <p:txBody>
          <a:bodyPr wrap="square" rtlCol="0">
            <a:spAutoFit/>
          </a:bodyPr>
          <a:lstStyle/>
          <a:p>
            <a:r>
              <a:rPr lang="en-US" sz="1400" i="1" dirty="0">
                <a:solidFill>
                  <a:srgbClr val="0000FF"/>
                </a:solidFill>
              </a:rPr>
              <a:t>Can NVG develop after a CR</a:t>
            </a:r>
            <a:r>
              <a:rPr lang="en-US" b="1" i="1" dirty="0">
                <a:solidFill>
                  <a:srgbClr val="0000FF"/>
                </a:solidFill>
              </a:rPr>
              <a:t>A</a:t>
            </a:r>
            <a:r>
              <a:rPr lang="en-US" sz="1400" i="1" dirty="0">
                <a:solidFill>
                  <a:srgbClr val="0000FF"/>
                </a:solidFill>
              </a:rPr>
              <a:t>O?</a:t>
            </a:r>
          </a:p>
          <a:p>
            <a:r>
              <a:rPr lang="en-US" sz="1400" dirty="0">
                <a:solidFill>
                  <a:srgbClr val="0000FF"/>
                </a:solidFill>
              </a:rPr>
              <a:t>Yes</a:t>
            </a:r>
            <a:endParaRPr lang="en-US" sz="1400" dirty="0">
              <a:solidFill>
                <a:srgbClr val="99FF99"/>
              </a:solidFill>
            </a:endParaRPr>
          </a:p>
          <a:p>
            <a:endParaRPr lang="en-US" sz="1400" i="1" dirty="0">
              <a:solidFill>
                <a:srgbClr val="99FF99"/>
              </a:solidFill>
            </a:endParaRPr>
          </a:p>
          <a:p>
            <a:r>
              <a:rPr lang="en-US" sz="1400" i="1" dirty="0">
                <a:solidFill>
                  <a:srgbClr val="99FF99"/>
                </a:solidFill>
              </a:rPr>
              <a:t>Is NVG more, or less likely to develop after CRAO compared to CRVO?</a:t>
            </a:r>
          </a:p>
          <a:p>
            <a:r>
              <a:rPr lang="en-US" sz="1400" dirty="0">
                <a:solidFill>
                  <a:srgbClr val="99FF99"/>
                </a:solidFill>
              </a:rPr>
              <a:t>Much less likely</a:t>
            </a:r>
          </a:p>
        </p:txBody>
      </p:sp>
    </p:spTree>
    <p:extLst>
      <p:ext uri="{BB962C8B-B14F-4D97-AF65-F5344CB8AC3E}">
        <p14:creationId xmlns:p14="http://schemas.microsoft.com/office/powerpoint/2010/main" val="2978951317"/>
      </p:ext>
    </p:extLst>
  </p:cSld>
  <p:clrMapOvr>
    <a:masterClrMapping/>
  </p:clrMapOvr>
</p:sld>
</file>

<file path=ppt/slides/slide2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Straight Arrow Connector 12">
            <a:extLst>
              <a:ext uri="{FF2B5EF4-FFF2-40B4-BE49-F238E27FC236}">
                <a16:creationId xmlns:a16="http://schemas.microsoft.com/office/drawing/2014/main" id="{A6DE2085-829C-480C-9216-69D6039C0A37}"/>
              </a:ext>
            </a:extLst>
          </p:cNvPr>
          <p:cNvCxnSpPr>
            <a:cxnSpLocks/>
          </p:cNvCxnSpPr>
          <p:nvPr/>
        </p:nvCxnSpPr>
        <p:spPr>
          <a:xfrm>
            <a:off x="6717173" y="1828800"/>
            <a:ext cx="0" cy="3462754"/>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43014" name="Text Box 6"/>
          <p:cNvSpPr txBox="1">
            <a:spLocks noChangeArrowheads="1"/>
          </p:cNvSpPr>
          <p:nvPr/>
        </p:nvSpPr>
        <p:spPr bwMode="auto">
          <a:xfrm>
            <a:off x="533400" y="2356376"/>
            <a:ext cx="1005403"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Lens-</a:t>
            </a:r>
          </a:p>
          <a:p>
            <a:pPr algn="ctr" eaLnBrk="1" hangingPunct="1">
              <a:lnSpc>
                <a:spcPct val="80000"/>
              </a:lnSpc>
              <a:spcBef>
                <a:spcPct val="0"/>
              </a:spcBef>
              <a:buClrTx/>
              <a:buSzTx/>
              <a:buFontTx/>
              <a:buNone/>
            </a:pPr>
            <a:r>
              <a:rPr lang="en-US" altLang="en-US" sz="1800" dirty="0">
                <a:solidFill>
                  <a:schemeClr val="bg1">
                    <a:lumMod val="75000"/>
                  </a:schemeClr>
                </a:solidFill>
              </a:rPr>
              <a:t>Induced</a:t>
            </a:r>
          </a:p>
        </p:txBody>
      </p:sp>
      <p:sp>
        <p:nvSpPr>
          <p:cNvPr id="43017" name="Text Box 14"/>
          <p:cNvSpPr txBox="1">
            <a:spLocks noChangeArrowheads="1"/>
          </p:cNvSpPr>
          <p:nvPr/>
        </p:nvSpPr>
        <p:spPr bwMode="auto">
          <a:xfrm>
            <a:off x="3026498" y="2365901"/>
            <a:ext cx="1633781"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Aphakic/</a:t>
            </a:r>
          </a:p>
          <a:p>
            <a:pPr algn="ctr" eaLnBrk="1" hangingPunct="1">
              <a:lnSpc>
                <a:spcPct val="80000"/>
              </a:lnSpc>
              <a:spcBef>
                <a:spcPct val="0"/>
              </a:spcBef>
              <a:buClrTx/>
              <a:buSzTx/>
              <a:buFontTx/>
              <a:buNone/>
            </a:pPr>
            <a:r>
              <a:rPr lang="en-US" altLang="en-US" sz="1800" dirty="0" err="1">
                <a:solidFill>
                  <a:schemeClr val="bg1">
                    <a:lumMod val="75000"/>
                  </a:schemeClr>
                </a:solidFill>
              </a:rPr>
              <a:t>Pseudophakic</a:t>
            </a:r>
            <a:endParaRPr lang="en-US" altLang="en-US" sz="1800" dirty="0">
              <a:solidFill>
                <a:schemeClr val="bg1">
                  <a:lumMod val="75000"/>
                </a:schemeClr>
              </a:solidFill>
            </a:endParaRPr>
          </a:p>
        </p:txBody>
      </p:sp>
      <p:sp>
        <p:nvSpPr>
          <p:cNvPr id="43031" name="Text Box 35"/>
          <p:cNvSpPr txBox="1">
            <a:spLocks noChangeArrowheads="1"/>
          </p:cNvSpPr>
          <p:nvPr/>
        </p:nvSpPr>
        <p:spPr bwMode="auto">
          <a:xfrm>
            <a:off x="1190847" y="1295400"/>
            <a:ext cx="2473754"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solidFill>
                  <a:schemeClr val="bg1">
                    <a:lumMod val="75000"/>
                  </a:schemeClr>
                </a:solidFill>
              </a:rPr>
              <a:t>w/ Pupillary Block</a:t>
            </a:r>
          </a:p>
        </p:txBody>
      </p:sp>
      <p:sp>
        <p:nvSpPr>
          <p:cNvPr id="43032" name="Text Box 36"/>
          <p:cNvSpPr txBox="1">
            <a:spLocks noChangeArrowheads="1"/>
          </p:cNvSpPr>
          <p:nvPr/>
        </p:nvSpPr>
        <p:spPr bwMode="auto">
          <a:xfrm>
            <a:off x="5181600" y="1295400"/>
            <a:ext cx="2630848"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t>w/o Pupillary Block</a:t>
            </a:r>
          </a:p>
        </p:txBody>
      </p:sp>
      <p:sp>
        <p:nvSpPr>
          <p:cNvPr id="49" name="Rectangle 2">
            <a:extLst>
              <a:ext uri="{FF2B5EF4-FFF2-40B4-BE49-F238E27FC236}">
                <a16:creationId xmlns:a16="http://schemas.microsoft.com/office/drawing/2014/main" id="{240EE5BF-F7D2-4FC8-A5DD-F6B5423153C6}"/>
              </a:ext>
            </a:extLst>
          </p:cNvPr>
          <p:cNvSpPr>
            <a:spLocks noGrp="1" noChangeArrowheads="1"/>
          </p:cNvSpPr>
          <p:nvPr>
            <p:ph type="title"/>
          </p:nvPr>
        </p:nvSpPr>
        <p:spPr>
          <a:xfrm>
            <a:off x="457200" y="304800"/>
            <a:ext cx="7543800" cy="563562"/>
          </a:xfrm>
        </p:spPr>
        <p:txBody>
          <a:bodyPr/>
          <a:lstStyle/>
          <a:p>
            <a:pPr eaLnBrk="1" hangingPunct="1"/>
            <a:r>
              <a:rPr lang="en-US" altLang="en-US" sz="3500" dirty="0"/>
              <a:t>Q</a:t>
            </a:r>
          </a:p>
        </p:txBody>
      </p:sp>
      <p:sp>
        <p:nvSpPr>
          <p:cNvPr id="50" name="TextBox 49">
            <a:extLst>
              <a:ext uri="{FF2B5EF4-FFF2-40B4-BE49-F238E27FC236}">
                <a16:creationId xmlns:a16="http://schemas.microsoft.com/office/drawing/2014/main" id="{CF426230-46C8-405C-9015-99EF57762A2E}"/>
              </a:ext>
            </a:extLst>
          </p:cNvPr>
          <p:cNvSpPr txBox="1"/>
          <p:nvPr/>
        </p:nvSpPr>
        <p:spPr>
          <a:xfrm>
            <a:off x="2259496" y="189094"/>
            <a:ext cx="4607480" cy="400110"/>
          </a:xfrm>
          <a:prstGeom prst="rect">
            <a:avLst/>
          </a:prstGeom>
          <a:solidFill>
            <a:schemeClr val="accent1">
              <a:lumMod val="60000"/>
              <a:lumOff val="40000"/>
            </a:schemeClr>
          </a:solidFill>
        </p:spPr>
        <p:txBody>
          <a:bodyPr wrap="none" rtlCol="0">
            <a:spAutoFit/>
          </a:bodyPr>
          <a:lstStyle/>
          <a:p>
            <a:pPr algn="ctr"/>
            <a:r>
              <a:rPr lang="en-US" sz="2000" b="1" dirty="0"/>
              <a:t>Secondary Angle Closure Glaucoma</a:t>
            </a:r>
          </a:p>
        </p:txBody>
      </p:sp>
      <p:sp>
        <p:nvSpPr>
          <p:cNvPr id="2" name="TextBox 1">
            <a:extLst>
              <a:ext uri="{FF2B5EF4-FFF2-40B4-BE49-F238E27FC236}">
                <a16:creationId xmlns:a16="http://schemas.microsoft.com/office/drawing/2014/main" id="{A7E30BEC-923B-4C9A-A856-BDD0D882F6B8}"/>
              </a:ext>
            </a:extLst>
          </p:cNvPr>
          <p:cNvSpPr txBox="1"/>
          <p:nvPr/>
        </p:nvSpPr>
        <p:spPr>
          <a:xfrm>
            <a:off x="887305" y="2844119"/>
            <a:ext cx="1494320" cy="338554"/>
          </a:xfrm>
          <a:prstGeom prst="rect">
            <a:avLst/>
          </a:prstGeom>
          <a:noFill/>
        </p:spPr>
        <p:txBody>
          <a:bodyPr wrap="none" rtlCol="0">
            <a:spAutoFit/>
          </a:bodyPr>
          <a:lstStyle/>
          <a:p>
            <a:r>
              <a:rPr lang="en-US" sz="1600" dirty="0" err="1">
                <a:solidFill>
                  <a:schemeClr val="bg1">
                    <a:lumMod val="75000"/>
                  </a:schemeClr>
                </a:solidFill>
              </a:rPr>
              <a:t>Phacomorphic</a:t>
            </a:r>
            <a:endParaRPr lang="en-US" sz="1600" dirty="0">
              <a:solidFill>
                <a:schemeClr val="bg1">
                  <a:lumMod val="75000"/>
                </a:schemeClr>
              </a:solidFill>
            </a:endParaRPr>
          </a:p>
        </p:txBody>
      </p:sp>
      <p:sp>
        <p:nvSpPr>
          <p:cNvPr id="51" name="TextBox 50">
            <a:extLst>
              <a:ext uri="{FF2B5EF4-FFF2-40B4-BE49-F238E27FC236}">
                <a16:creationId xmlns:a16="http://schemas.microsoft.com/office/drawing/2014/main" id="{156069D4-340B-4160-A336-EBF73557CEE0}"/>
              </a:ext>
            </a:extLst>
          </p:cNvPr>
          <p:cNvSpPr txBox="1"/>
          <p:nvPr/>
        </p:nvSpPr>
        <p:spPr>
          <a:xfrm>
            <a:off x="884725" y="3175578"/>
            <a:ext cx="1402948" cy="338554"/>
          </a:xfrm>
          <a:prstGeom prst="rect">
            <a:avLst/>
          </a:prstGeom>
          <a:noFill/>
        </p:spPr>
        <p:txBody>
          <a:bodyPr wrap="none" rtlCol="0">
            <a:spAutoFit/>
          </a:bodyPr>
          <a:lstStyle/>
          <a:p>
            <a:r>
              <a:rPr lang="en-US" sz="1600" dirty="0">
                <a:solidFill>
                  <a:schemeClr val="bg1">
                    <a:lumMod val="75000"/>
                  </a:schemeClr>
                </a:solidFill>
              </a:rPr>
              <a:t>Ectopia </a:t>
            </a:r>
            <a:r>
              <a:rPr lang="en-US" sz="1600" dirty="0" err="1">
                <a:solidFill>
                  <a:schemeClr val="bg1">
                    <a:lumMod val="75000"/>
                  </a:schemeClr>
                </a:solidFill>
              </a:rPr>
              <a:t>lentis</a:t>
            </a:r>
            <a:endParaRPr lang="en-US" sz="1600" dirty="0">
              <a:solidFill>
                <a:schemeClr val="bg1">
                  <a:lumMod val="75000"/>
                </a:schemeClr>
              </a:solidFill>
            </a:endParaRPr>
          </a:p>
        </p:txBody>
      </p:sp>
      <p:cxnSp>
        <p:nvCxnSpPr>
          <p:cNvPr id="71" name="Straight Connector 70">
            <a:extLst>
              <a:ext uri="{FF2B5EF4-FFF2-40B4-BE49-F238E27FC236}">
                <a16:creationId xmlns:a16="http://schemas.microsoft.com/office/drawing/2014/main" id="{C104938D-BA8D-4E39-9D5F-9EE2012F2F3C}"/>
              </a:ext>
            </a:extLst>
          </p:cNvPr>
          <p:cNvCxnSpPr>
            <a:cxnSpLocks/>
          </p:cNvCxnSpPr>
          <p:nvPr/>
        </p:nvCxnSpPr>
        <p:spPr>
          <a:xfrm flipH="1">
            <a:off x="762665" y="3023488"/>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2A7E4E40-472F-4E50-8A7A-45C10FDD7171}"/>
              </a:ext>
            </a:extLst>
          </p:cNvPr>
          <p:cNvCxnSpPr>
            <a:cxnSpLocks/>
          </p:cNvCxnSpPr>
          <p:nvPr/>
        </p:nvCxnSpPr>
        <p:spPr>
          <a:xfrm flipH="1">
            <a:off x="762665" y="3347853"/>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C3924889-45B9-4383-9C9E-48F0A9C27AD8}"/>
              </a:ext>
            </a:extLst>
          </p:cNvPr>
          <p:cNvCxnSpPr>
            <a:cxnSpLocks/>
          </p:cNvCxnSpPr>
          <p:nvPr/>
        </p:nvCxnSpPr>
        <p:spPr>
          <a:xfrm flipH="1">
            <a:off x="748719" y="2838976"/>
            <a:ext cx="13947" cy="5088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 name="Straight Arrow Connector 5">
            <a:extLst>
              <a:ext uri="{FF2B5EF4-FFF2-40B4-BE49-F238E27FC236}">
                <a16:creationId xmlns:a16="http://schemas.microsoft.com/office/drawing/2014/main" id="{A3439F0C-5143-461F-8F3C-2E830785DEFC}"/>
              </a:ext>
            </a:extLst>
          </p:cNvPr>
          <p:cNvCxnSpPr>
            <a:stCxn id="50" idx="2"/>
          </p:cNvCxnSpPr>
          <p:nvPr/>
        </p:nvCxnSpPr>
        <p:spPr>
          <a:xfrm flipH="1">
            <a:off x="2971800" y="589204"/>
            <a:ext cx="1591436" cy="706196"/>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0" name="Straight Arrow Connector 9">
            <a:extLst>
              <a:ext uri="{FF2B5EF4-FFF2-40B4-BE49-F238E27FC236}">
                <a16:creationId xmlns:a16="http://schemas.microsoft.com/office/drawing/2014/main" id="{84DC796E-F6ED-4FBB-82D2-A260F480BF8A}"/>
              </a:ext>
            </a:extLst>
          </p:cNvPr>
          <p:cNvCxnSpPr>
            <a:cxnSpLocks/>
          </p:cNvCxnSpPr>
          <p:nvPr/>
        </p:nvCxnSpPr>
        <p:spPr>
          <a:xfrm>
            <a:off x="4572000" y="589204"/>
            <a:ext cx="1600200" cy="706196"/>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6" name="Straight Arrow Connector 25">
            <a:extLst>
              <a:ext uri="{FF2B5EF4-FFF2-40B4-BE49-F238E27FC236}">
                <a16:creationId xmlns:a16="http://schemas.microsoft.com/office/drawing/2014/main" id="{B70E0124-9B84-41A5-8D84-A66B7838A706}"/>
              </a:ext>
            </a:extLst>
          </p:cNvPr>
          <p:cNvCxnSpPr>
            <a:cxnSpLocks/>
          </p:cNvCxnSpPr>
          <p:nvPr/>
        </p:nvCxnSpPr>
        <p:spPr>
          <a:xfrm flipH="1">
            <a:off x="1159539" y="1828800"/>
            <a:ext cx="1290435" cy="478059"/>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28" name="Straight Arrow Connector 27">
            <a:extLst>
              <a:ext uri="{FF2B5EF4-FFF2-40B4-BE49-F238E27FC236}">
                <a16:creationId xmlns:a16="http://schemas.microsoft.com/office/drawing/2014/main" id="{567A4249-5C59-4416-8A8E-1C35913900AB}"/>
              </a:ext>
            </a:extLst>
          </p:cNvPr>
          <p:cNvCxnSpPr>
            <a:cxnSpLocks/>
          </p:cNvCxnSpPr>
          <p:nvPr/>
        </p:nvCxnSpPr>
        <p:spPr>
          <a:xfrm>
            <a:off x="2449973" y="1832208"/>
            <a:ext cx="1268784"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56" name="Text Box 6">
            <a:extLst>
              <a:ext uri="{FF2B5EF4-FFF2-40B4-BE49-F238E27FC236}">
                <a16:creationId xmlns:a16="http://schemas.microsoft.com/office/drawing/2014/main" id="{557983BD-9D64-49B9-A366-A08663B0451F}"/>
              </a:ext>
            </a:extLst>
          </p:cNvPr>
          <p:cNvSpPr txBox="1">
            <a:spLocks noChangeArrowheads="1"/>
          </p:cNvSpPr>
          <p:nvPr/>
        </p:nvSpPr>
        <p:spPr bwMode="auto">
          <a:xfrm>
            <a:off x="5029200" y="2356376"/>
            <a:ext cx="813043"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r" eaLnBrk="1" hangingPunct="1">
              <a:lnSpc>
                <a:spcPct val="80000"/>
              </a:lnSpc>
              <a:spcBef>
                <a:spcPct val="0"/>
              </a:spcBef>
              <a:buClrTx/>
              <a:buSzTx/>
              <a:buFontTx/>
              <a:buNone/>
            </a:pPr>
            <a:r>
              <a:rPr lang="en-US" altLang="en-US" sz="1800" dirty="0">
                <a:solidFill>
                  <a:schemeClr val="bg1">
                    <a:lumMod val="75000"/>
                  </a:schemeClr>
                </a:solidFill>
              </a:rPr>
              <a:t>‘Push’</a:t>
            </a:r>
          </a:p>
        </p:txBody>
      </p:sp>
      <p:sp>
        <p:nvSpPr>
          <p:cNvPr id="57" name="Text Box 14">
            <a:extLst>
              <a:ext uri="{FF2B5EF4-FFF2-40B4-BE49-F238E27FC236}">
                <a16:creationId xmlns:a16="http://schemas.microsoft.com/office/drawing/2014/main" id="{5DAFA1C1-3A29-4C27-A379-663FDD22E326}"/>
              </a:ext>
            </a:extLst>
          </p:cNvPr>
          <p:cNvSpPr txBox="1">
            <a:spLocks noChangeArrowheads="1"/>
          </p:cNvSpPr>
          <p:nvPr/>
        </p:nvSpPr>
        <p:spPr bwMode="auto">
          <a:xfrm>
            <a:off x="7620000" y="2365901"/>
            <a:ext cx="671979"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t>‘Pull’</a:t>
            </a:r>
          </a:p>
        </p:txBody>
      </p:sp>
      <p:cxnSp>
        <p:nvCxnSpPr>
          <p:cNvPr id="58" name="Straight Arrow Connector 57">
            <a:extLst>
              <a:ext uri="{FF2B5EF4-FFF2-40B4-BE49-F238E27FC236}">
                <a16:creationId xmlns:a16="http://schemas.microsoft.com/office/drawing/2014/main" id="{E874FEE9-46BD-46A3-90A3-DE7CC220FBFF}"/>
              </a:ext>
            </a:extLst>
          </p:cNvPr>
          <p:cNvCxnSpPr>
            <a:cxnSpLocks/>
          </p:cNvCxnSpPr>
          <p:nvPr/>
        </p:nvCxnSpPr>
        <p:spPr>
          <a:xfrm flipH="1">
            <a:off x="5867400" y="1828800"/>
            <a:ext cx="849775"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59" name="Straight Arrow Connector 58">
            <a:extLst>
              <a:ext uri="{FF2B5EF4-FFF2-40B4-BE49-F238E27FC236}">
                <a16:creationId xmlns:a16="http://schemas.microsoft.com/office/drawing/2014/main" id="{C370A4A1-FE96-4E70-B89E-839542A5E241}"/>
              </a:ext>
            </a:extLst>
          </p:cNvPr>
          <p:cNvCxnSpPr>
            <a:cxnSpLocks/>
          </p:cNvCxnSpPr>
          <p:nvPr/>
        </p:nvCxnSpPr>
        <p:spPr>
          <a:xfrm>
            <a:off x="6717173" y="1832208"/>
            <a:ext cx="902827" cy="474047"/>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62" name="Text Box 16">
            <a:extLst>
              <a:ext uri="{FF2B5EF4-FFF2-40B4-BE49-F238E27FC236}">
                <a16:creationId xmlns:a16="http://schemas.microsoft.com/office/drawing/2014/main" id="{33538067-0726-41B0-93FF-357EF00CA62D}"/>
              </a:ext>
            </a:extLst>
          </p:cNvPr>
          <p:cNvSpPr txBox="1">
            <a:spLocks noChangeArrowheads="1"/>
          </p:cNvSpPr>
          <p:nvPr/>
        </p:nvSpPr>
        <p:spPr bwMode="auto">
          <a:xfrm>
            <a:off x="8065437" y="2684785"/>
            <a:ext cx="628698"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b="1" dirty="0"/>
              <a:t>NVG</a:t>
            </a:r>
          </a:p>
        </p:txBody>
      </p:sp>
      <p:sp>
        <p:nvSpPr>
          <p:cNvPr id="70" name="Text Box 21">
            <a:extLst>
              <a:ext uri="{FF2B5EF4-FFF2-40B4-BE49-F238E27FC236}">
                <a16:creationId xmlns:a16="http://schemas.microsoft.com/office/drawing/2014/main" id="{86C32650-BE1F-4CC3-8DB5-0C136D877E6F}"/>
              </a:ext>
            </a:extLst>
          </p:cNvPr>
          <p:cNvSpPr txBox="1">
            <a:spLocks noChangeArrowheads="1"/>
          </p:cNvSpPr>
          <p:nvPr/>
        </p:nvSpPr>
        <p:spPr bwMode="auto">
          <a:xfrm>
            <a:off x="8070534" y="3048000"/>
            <a:ext cx="526106"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a:solidFill>
                  <a:schemeClr val="bg1">
                    <a:lumMod val="75000"/>
                  </a:schemeClr>
                </a:solidFill>
              </a:rPr>
              <a:t>ICE</a:t>
            </a:r>
          </a:p>
        </p:txBody>
      </p:sp>
      <p:sp>
        <p:nvSpPr>
          <p:cNvPr id="75" name="Text Box 45">
            <a:extLst>
              <a:ext uri="{FF2B5EF4-FFF2-40B4-BE49-F238E27FC236}">
                <a16:creationId xmlns:a16="http://schemas.microsoft.com/office/drawing/2014/main" id="{2B6EDA2D-8F55-4DFD-A225-8C03CE6FC7F3}"/>
              </a:ext>
            </a:extLst>
          </p:cNvPr>
          <p:cNvSpPr txBox="1">
            <a:spLocks noChangeArrowheads="1"/>
          </p:cNvSpPr>
          <p:nvPr/>
        </p:nvSpPr>
        <p:spPr bwMode="auto">
          <a:xfrm>
            <a:off x="8073162" y="3810000"/>
            <a:ext cx="1070837" cy="74635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ts val="1700"/>
              </a:lnSpc>
              <a:spcBef>
                <a:spcPct val="0"/>
              </a:spcBef>
              <a:buClrTx/>
              <a:buSzTx/>
              <a:buFontTx/>
              <a:buNone/>
            </a:pPr>
            <a:r>
              <a:rPr lang="en-US" altLang="en-US" sz="1600" dirty="0">
                <a:solidFill>
                  <a:schemeClr val="bg1">
                    <a:lumMod val="75000"/>
                  </a:schemeClr>
                </a:solidFill>
              </a:rPr>
              <a:t>Epithelial/ fibrous ingrowth</a:t>
            </a:r>
          </a:p>
        </p:txBody>
      </p:sp>
      <p:cxnSp>
        <p:nvCxnSpPr>
          <p:cNvPr id="77" name="Straight Connector 76">
            <a:extLst>
              <a:ext uri="{FF2B5EF4-FFF2-40B4-BE49-F238E27FC236}">
                <a16:creationId xmlns:a16="http://schemas.microsoft.com/office/drawing/2014/main" id="{FC090BD7-F2E1-4464-B57B-9CBE5874C89B}"/>
              </a:ext>
            </a:extLst>
          </p:cNvPr>
          <p:cNvCxnSpPr>
            <a:cxnSpLocks/>
          </p:cNvCxnSpPr>
          <p:nvPr/>
        </p:nvCxnSpPr>
        <p:spPr>
          <a:xfrm>
            <a:off x="7873969" y="2674448"/>
            <a:ext cx="7724" cy="128795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8" name="Straight Connector 77">
            <a:extLst>
              <a:ext uri="{FF2B5EF4-FFF2-40B4-BE49-F238E27FC236}">
                <a16:creationId xmlns:a16="http://schemas.microsoft.com/office/drawing/2014/main" id="{B1922ED5-C3D8-43D8-A00D-1D6BC9201DBA}"/>
              </a:ext>
            </a:extLst>
          </p:cNvPr>
          <p:cNvCxnSpPr/>
          <p:nvPr/>
        </p:nvCxnSpPr>
        <p:spPr>
          <a:xfrm flipH="1">
            <a:off x="7873968" y="2840262"/>
            <a:ext cx="24447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9" name="Straight Connector 78">
            <a:extLst>
              <a:ext uri="{FF2B5EF4-FFF2-40B4-BE49-F238E27FC236}">
                <a16:creationId xmlns:a16="http://schemas.microsoft.com/office/drawing/2014/main" id="{77019ED2-6D69-4A60-9D19-D4DB786EA3A0}"/>
              </a:ext>
            </a:extLst>
          </p:cNvPr>
          <p:cNvCxnSpPr/>
          <p:nvPr/>
        </p:nvCxnSpPr>
        <p:spPr>
          <a:xfrm flipH="1">
            <a:off x="7873968" y="3213518"/>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1" name="Straight Connector 80">
            <a:extLst>
              <a:ext uri="{FF2B5EF4-FFF2-40B4-BE49-F238E27FC236}">
                <a16:creationId xmlns:a16="http://schemas.microsoft.com/office/drawing/2014/main" id="{9796A12F-4125-4C05-8EE8-A388740C580D}"/>
              </a:ext>
            </a:extLst>
          </p:cNvPr>
          <p:cNvCxnSpPr/>
          <p:nvPr/>
        </p:nvCxnSpPr>
        <p:spPr>
          <a:xfrm flipH="1">
            <a:off x="7877837" y="3581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3" name="Straight Connector 82">
            <a:extLst>
              <a:ext uri="{FF2B5EF4-FFF2-40B4-BE49-F238E27FC236}">
                <a16:creationId xmlns:a16="http://schemas.microsoft.com/office/drawing/2014/main" id="{7FDC5F4B-9BF0-42AD-B8BB-2F2399BCF1E2}"/>
              </a:ext>
            </a:extLst>
          </p:cNvPr>
          <p:cNvCxnSpPr/>
          <p:nvPr/>
        </p:nvCxnSpPr>
        <p:spPr>
          <a:xfrm flipH="1">
            <a:off x="7881693" y="3962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93" name="Text Box 42">
            <a:extLst>
              <a:ext uri="{FF2B5EF4-FFF2-40B4-BE49-F238E27FC236}">
                <a16:creationId xmlns:a16="http://schemas.microsoft.com/office/drawing/2014/main" id="{53BAB77F-E061-4834-9068-34BDF78AD071}"/>
              </a:ext>
            </a:extLst>
          </p:cNvPr>
          <p:cNvSpPr txBox="1">
            <a:spLocks noChangeArrowheads="1"/>
          </p:cNvSpPr>
          <p:nvPr/>
        </p:nvSpPr>
        <p:spPr bwMode="auto">
          <a:xfrm>
            <a:off x="8111387" y="3429000"/>
            <a:ext cx="856196"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Flat AC</a:t>
            </a:r>
          </a:p>
        </p:txBody>
      </p:sp>
      <p:sp>
        <p:nvSpPr>
          <p:cNvPr id="100" name="Text Box 23">
            <a:extLst>
              <a:ext uri="{FF2B5EF4-FFF2-40B4-BE49-F238E27FC236}">
                <a16:creationId xmlns:a16="http://schemas.microsoft.com/office/drawing/2014/main" id="{D8F2FCFF-2984-4836-B000-9C5601A8EAAA}"/>
              </a:ext>
            </a:extLst>
          </p:cNvPr>
          <p:cNvSpPr txBox="1">
            <a:spLocks noChangeArrowheads="1"/>
          </p:cNvSpPr>
          <p:nvPr/>
        </p:nvSpPr>
        <p:spPr bwMode="auto">
          <a:xfrm>
            <a:off x="5530369" y="2667000"/>
            <a:ext cx="2143536"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Aqueous misdirection</a:t>
            </a:r>
          </a:p>
        </p:txBody>
      </p:sp>
      <p:cxnSp>
        <p:nvCxnSpPr>
          <p:cNvPr id="104" name="Straight Connector 103">
            <a:extLst>
              <a:ext uri="{FF2B5EF4-FFF2-40B4-BE49-F238E27FC236}">
                <a16:creationId xmlns:a16="http://schemas.microsoft.com/office/drawing/2014/main" id="{49D87D4A-E317-4446-9B95-5184CB3968F3}"/>
              </a:ext>
            </a:extLst>
          </p:cNvPr>
          <p:cNvCxnSpPr>
            <a:cxnSpLocks/>
          </p:cNvCxnSpPr>
          <p:nvPr/>
        </p:nvCxnSpPr>
        <p:spPr>
          <a:xfrm flipH="1">
            <a:off x="5316229" y="2667000"/>
            <a:ext cx="7397" cy="25314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5" name="Straight Connector 104">
            <a:extLst>
              <a:ext uri="{FF2B5EF4-FFF2-40B4-BE49-F238E27FC236}">
                <a16:creationId xmlns:a16="http://schemas.microsoft.com/office/drawing/2014/main" id="{F40B6D71-75A8-4A88-864D-00D14C2F710D}"/>
              </a:ext>
            </a:extLst>
          </p:cNvPr>
          <p:cNvCxnSpPr/>
          <p:nvPr/>
        </p:nvCxnSpPr>
        <p:spPr>
          <a:xfrm flipH="1">
            <a:off x="5323624" y="2832814"/>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6" name="Straight Connector 105">
            <a:extLst>
              <a:ext uri="{FF2B5EF4-FFF2-40B4-BE49-F238E27FC236}">
                <a16:creationId xmlns:a16="http://schemas.microsoft.com/office/drawing/2014/main" id="{010BF7B2-AA07-4DCF-822D-E2DB5CC0BF59}"/>
              </a:ext>
            </a:extLst>
          </p:cNvPr>
          <p:cNvCxnSpPr/>
          <p:nvPr/>
        </p:nvCxnSpPr>
        <p:spPr>
          <a:xfrm flipH="1">
            <a:off x="5323624" y="3360065"/>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a:extLst>
              <a:ext uri="{FF2B5EF4-FFF2-40B4-BE49-F238E27FC236}">
                <a16:creationId xmlns:a16="http://schemas.microsoft.com/office/drawing/2014/main" id="{BAC8035C-3999-4C31-93CD-6C0D2ADEB73B}"/>
              </a:ext>
            </a:extLst>
          </p:cNvPr>
          <p:cNvCxnSpPr/>
          <p:nvPr/>
        </p:nvCxnSpPr>
        <p:spPr>
          <a:xfrm flipH="1">
            <a:off x="5323536" y="3786938"/>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8" name="Straight Connector 107">
            <a:extLst>
              <a:ext uri="{FF2B5EF4-FFF2-40B4-BE49-F238E27FC236}">
                <a16:creationId xmlns:a16="http://schemas.microsoft.com/office/drawing/2014/main" id="{DB64CAEE-69B4-426A-8A5B-D1269DBF0F66}"/>
              </a:ext>
            </a:extLst>
          </p:cNvPr>
          <p:cNvCxnSpPr/>
          <p:nvPr/>
        </p:nvCxnSpPr>
        <p:spPr>
          <a:xfrm flipH="1">
            <a:off x="5327493" y="4249152"/>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12" name="Straight Connector 111">
            <a:extLst>
              <a:ext uri="{FF2B5EF4-FFF2-40B4-BE49-F238E27FC236}">
                <a16:creationId xmlns:a16="http://schemas.microsoft.com/office/drawing/2014/main" id="{99A16C30-4BE4-48E5-8B65-0C5F3039B8DC}"/>
              </a:ext>
            </a:extLst>
          </p:cNvPr>
          <p:cNvCxnSpPr/>
          <p:nvPr/>
        </p:nvCxnSpPr>
        <p:spPr>
          <a:xfrm flipH="1">
            <a:off x="5333455" y="51816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13" name="Text Box 42">
            <a:extLst>
              <a:ext uri="{FF2B5EF4-FFF2-40B4-BE49-F238E27FC236}">
                <a16:creationId xmlns:a16="http://schemas.microsoft.com/office/drawing/2014/main" id="{056DFFD9-3CA2-42E7-90FE-4F14522E3504}"/>
              </a:ext>
            </a:extLst>
          </p:cNvPr>
          <p:cNvSpPr txBox="1">
            <a:spLocks noChangeArrowheads="1"/>
          </p:cNvSpPr>
          <p:nvPr/>
        </p:nvSpPr>
        <p:spPr bwMode="auto">
          <a:xfrm>
            <a:off x="5533954" y="3623846"/>
            <a:ext cx="1563248"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Retinal surgery</a:t>
            </a:r>
          </a:p>
        </p:txBody>
      </p:sp>
      <p:sp>
        <p:nvSpPr>
          <p:cNvPr id="118" name="Text Box 47">
            <a:extLst>
              <a:ext uri="{FF2B5EF4-FFF2-40B4-BE49-F238E27FC236}">
                <a16:creationId xmlns:a16="http://schemas.microsoft.com/office/drawing/2014/main" id="{3F59D898-ECAD-49F0-9425-2A1BC8DDA7B5}"/>
              </a:ext>
            </a:extLst>
          </p:cNvPr>
          <p:cNvSpPr txBox="1">
            <a:spLocks noChangeArrowheads="1"/>
          </p:cNvSpPr>
          <p:nvPr/>
        </p:nvSpPr>
        <p:spPr bwMode="auto">
          <a:xfrm>
            <a:off x="5523688" y="4538246"/>
            <a:ext cx="1414170"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Drug-induced</a:t>
            </a:r>
          </a:p>
        </p:txBody>
      </p:sp>
      <p:sp>
        <p:nvSpPr>
          <p:cNvPr id="16" name="TextBox 15">
            <a:extLst>
              <a:ext uri="{FF2B5EF4-FFF2-40B4-BE49-F238E27FC236}">
                <a16:creationId xmlns:a16="http://schemas.microsoft.com/office/drawing/2014/main" id="{984E008D-FBBA-42B4-940E-EA26772E0161}"/>
              </a:ext>
            </a:extLst>
          </p:cNvPr>
          <p:cNvSpPr txBox="1"/>
          <p:nvPr/>
        </p:nvSpPr>
        <p:spPr>
          <a:xfrm>
            <a:off x="6230528" y="5257800"/>
            <a:ext cx="1326004" cy="369332"/>
          </a:xfrm>
          <a:prstGeom prst="rect">
            <a:avLst/>
          </a:prstGeom>
          <a:noFill/>
        </p:spPr>
        <p:txBody>
          <a:bodyPr wrap="none" rtlCol="0">
            <a:spAutoFit/>
          </a:bodyPr>
          <a:lstStyle/>
          <a:p>
            <a:pPr algn="ctr"/>
            <a:r>
              <a:rPr lang="en-US" dirty="0">
                <a:solidFill>
                  <a:schemeClr val="bg1">
                    <a:lumMod val="75000"/>
                  </a:schemeClr>
                </a:solidFill>
              </a:rPr>
              <a:t>Both/Either</a:t>
            </a:r>
          </a:p>
        </p:txBody>
      </p:sp>
      <p:cxnSp>
        <p:nvCxnSpPr>
          <p:cNvPr id="125" name="Straight Connector 124">
            <a:extLst>
              <a:ext uri="{FF2B5EF4-FFF2-40B4-BE49-F238E27FC236}">
                <a16:creationId xmlns:a16="http://schemas.microsoft.com/office/drawing/2014/main" id="{01138141-D318-4ED7-A7FE-D8F2155CE890}"/>
              </a:ext>
            </a:extLst>
          </p:cNvPr>
          <p:cNvCxnSpPr/>
          <p:nvPr/>
        </p:nvCxnSpPr>
        <p:spPr>
          <a:xfrm flipH="1">
            <a:off x="5334000" y="4724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52" name="Text Box 47">
            <a:extLst>
              <a:ext uri="{FF2B5EF4-FFF2-40B4-BE49-F238E27FC236}">
                <a16:creationId xmlns:a16="http://schemas.microsoft.com/office/drawing/2014/main" id="{E3578916-9804-473C-8F06-D4FA0BCEDFD0}"/>
              </a:ext>
            </a:extLst>
          </p:cNvPr>
          <p:cNvSpPr txBox="1">
            <a:spLocks noChangeArrowheads="1"/>
          </p:cNvSpPr>
          <p:nvPr/>
        </p:nvSpPr>
        <p:spPr bwMode="auto">
          <a:xfrm>
            <a:off x="5543446" y="4055146"/>
            <a:ext cx="1619354"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err="1">
                <a:solidFill>
                  <a:schemeClr val="bg1">
                    <a:lumMod val="75000"/>
                  </a:schemeClr>
                </a:solidFill>
              </a:rPr>
              <a:t>Nanophthalmos</a:t>
            </a:r>
            <a:endParaRPr lang="en-US" altLang="en-US" sz="1600" dirty="0">
              <a:solidFill>
                <a:schemeClr val="bg1">
                  <a:lumMod val="75000"/>
                </a:schemeClr>
              </a:solidFill>
            </a:endParaRPr>
          </a:p>
        </p:txBody>
      </p:sp>
      <p:sp>
        <p:nvSpPr>
          <p:cNvPr id="53" name="Text Box 45">
            <a:extLst>
              <a:ext uri="{FF2B5EF4-FFF2-40B4-BE49-F238E27FC236}">
                <a16:creationId xmlns:a16="http://schemas.microsoft.com/office/drawing/2014/main" id="{57D1A14F-68FE-47D2-983C-1A879D66A9DC}"/>
              </a:ext>
            </a:extLst>
          </p:cNvPr>
          <p:cNvSpPr txBox="1">
            <a:spLocks noChangeArrowheads="1"/>
          </p:cNvSpPr>
          <p:nvPr/>
        </p:nvSpPr>
        <p:spPr bwMode="auto">
          <a:xfrm>
            <a:off x="5523688" y="5013493"/>
            <a:ext cx="582211"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PFV</a:t>
            </a:r>
          </a:p>
        </p:txBody>
      </p:sp>
      <p:sp>
        <p:nvSpPr>
          <p:cNvPr id="54" name="Text Box 42">
            <a:extLst>
              <a:ext uri="{FF2B5EF4-FFF2-40B4-BE49-F238E27FC236}">
                <a16:creationId xmlns:a16="http://schemas.microsoft.com/office/drawing/2014/main" id="{E1E37D2C-2C52-446B-843B-01E64990D3EC}"/>
              </a:ext>
            </a:extLst>
          </p:cNvPr>
          <p:cNvSpPr txBox="1">
            <a:spLocks noChangeArrowheads="1"/>
          </p:cNvSpPr>
          <p:nvPr/>
        </p:nvSpPr>
        <p:spPr bwMode="auto">
          <a:xfrm>
            <a:off x="5551406" y="3192546"/>
            <a:ext cx="2276072"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ERD/choroidal effusion</a:t>
            </a:r>
          </a:p>
        </p:txBody>
      </p:sp>
      <p:sp>
        <p:nvSpPr>
          <p:cNvPr id="3" name="Oval 2">
            <a:extLst>
              <a:ext uri="{FF2B5EF4-FFF2-40B4-BE49-F238E27FC236}">
                <a16:creationId xmlns:a16="http://schemas.microsoft.com/office/drawing/2014/main" id="{7D027388-F860-4250-9D31-41DB5EB864E5}"/>
              </a:ext>
            </a:extLst>
          </p:cNvPr>
          <p:cNvSpPr/>
          <p:nvPr/>
        </p:nvSpPr>
        <p:spPr>
          <a:xfrm>
            <a:off x="8034589" y="2679833"/>
            <a:ext cx="671979" cy="338554"/>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TextBox 45">
            <a:extLst>
              <a:ext uri="{FF2B5EF4-FFF2-40B4-BE49-F238E27FC236}">
                <a16:creationId xmlns:a16="http://schemas.microsoft.com/office/drawing/2014/main" id="{404AE9CF-785E-4964-AF50-F6F095A7E65B}"/>
              </a:ext>
            </a:extLst>
          </p:cNvPr>
          <p:cNvSpPr txBox="1"/>
          <p:nvPr/>
        </p:nvSpPr>
        <p:spPr>
          <a:xfrm>
            <a:off x="609600" y="1554063"/>
            <a:ext cx="7034674" cy="4770537"/>
          </a:xfrm>
          <a:prstGeom prst="rect">
            <a:avLst/>
          </a:prstGeom>
          <a:solidFill>
            <a:schemeClr val="accent1">
              <a:lumMod val="40000"/>
              <a:lumOff val="60000"/>
            </a:schemeClr>
          </a:solidFill>
        </p:spPr>
        <p:txBody>
          <a:bodyPr wrap="square" rtlCol="0">
            <a:spAutoFit/>
          </a:bodyPr>
          <a:lstStyle/>
          <a:p>
            <a:r>
              <a:rPr lang="en-US" sz="1600" i="1" dirty="0">
                <a:solidFill>
                  <a:schemeClr val="bg1">
                    <a:lumMod val="75000"/>
                  </a:schemeClr>
                </a:solidFill>
              </a:rPr>
              <a:t>Neovascularization of what structure causes neovascular glaucoma (NVG)?</a:t>
            </a:r>
          </a:p>
          <a:p>
            <a:r>
              <a:rPr lang="en-US" sz="1600" dirty="0">
                <a:solidFill>
                  <a:schemeClr val="bg1">
                    <a:lumMod val="75000"/>
                  </a:schemeClr>
                </a:solidFill>
              </a:rPr>
              <a:t>Neovascularization of the angle (NVA) </a:t>
            </a:r>
          </a:p>
          <a:p>
            <a:endParaRPr lang="en-US" sz="1600" dirty="0">
              <a:solidFill>
                <a:schemeClr val="bg1">
                  <a:lumMod val="75000"/>
                </a:schemeClr>
              </a:solidFill>
            </a:endParaRPr>
          </a:p>
          <a:p>
            <a:r>
              <a:rPr lang="en-US" sz="1600" i="1" dirty="0">
                <a:solidFill>
                  <a:schemeClr val="bg1">
                    <a:lumMod val="75000"/>
                  </a:schemeClr>
                </a:solidFill>
              </a:rPr>
              <a:t>How does NVA lead to angle-closure glaucoma?</a:t>
            </a:r>
          </a:p>
          <a:p>
            <a:r>
              <a:rPr lang="en-US" sz="1600" dirty="0">
                <a:solidFill>
                  <a:schemeClr val="bg1">
                    <a:lumMod val="75000"/>
                  </a:schemeClr>
                </a:solidFill>
              </a:rPr>
              <a:t>The NVA vessels don’t ride solo; rather, they are accompanied by contractile elements (</a:t>
            </a:r>
            <a:r>
              <a:rPr lang="en-US" sz="1600" dirty="0" err="1">
                <a:solidFill>
                  <a:schemeClr val="bg1">
                    <a:lumMod val="75000"/>
                  </a:schemeClr>
                </a:solidFill>
              </a:rPr>
              <a:t>eg</a:t>
            </a:r>
            <a:r>
              <a:rPr lang="en-US" sz="1600" dirty="0">
                <a:solidFill>
                  <a:schemeClr val="bg1">
                    <a:lumMod val="75000"/>
                  </a:schemeClr>
                </a:solidFill>
              </a:rPr>
              <a:t>, fibroblasts). Along with the neo vessels, these elements will establish a network that crosses from the peripheral iris to the peripheral cornea. Once established, contractile elements </a:t>
            </a:r>
            <a:r>
              <a:rPr lang="en-US" sz="1600" dirty="0" err="1">
                <a:solidFill>
                  <a:schemeClr val="bg1">
                    <a:lumMod val="75000"/>
                  </a:schemeClr>
                </a:solidFill>
              </a:rPr>
              <a:t>gonna</a:t>
            </a:r>
            <a:r>
              <a:rPr lang="en-US" sz="1600" dirty="0">
                <a:solidFill>
                  <a:schemeClr val="bg1">
                    <a:lumMod val="75000"/>
                  </a:schemeClr>
                </a:solidFill>
              </a:rPr>
              <a:t> contract, and when they do, they pull the iris up against the angle, rendering it closed. </a:t>
            </a:r>
          </a:p>
          <a:p>
            <a:r>
              <a:rPr lang="en-US" sz="1600" i="1" dirty="0">
                <a:solidFill>
                  <a:schemeClr val="bg1">
                    <a:lumMod val="75000"/>
                  </a:schemeClr>
                </a:solidFill>
              </a:rPr>
              <a:t> </a:t>
            </a:r>
          </a:p>
          <a:p>
            <a:r>
              <a:rPr lang="en-US" sz="1600" i="1" dirty="0">
                <a:solidFill>
                  <a:schemeClr val="bg1">
                    <a:lumMod val="75000"/>
                  </a:schemeClr>
                </a:solidFill>
              </a:rPr>
              <a:t>What two-word phrase (</a:t>
            </a:r>
            <a:r>
              <a:rPr lang="en-US" sz="1600" b="1" dirty="0">
                <a:solidFill>
                  <a:schemeClr val="bg1">
                    <a:lumMod val="75000"/>
                  </a:schemeClr>
                </a:solidFill>
              </a:rPr>
              <a:t>not</a:t>
            </a:r>
            <a:r>
              <a:rPr lang="en-US" sz="1600" i="1" dirty="0">
                <a:solidFill>
                  <a:schemeClr val="bg1">
                    <a:lumMod val="75000"/>
                  </a:schemeClr>
                </a:solidFill>
              </a:rPr>
              <a:t> ‘diabetic retinopathy’--think more generally) describes the fundamental cause of most cases of NVG?</a:t>
            </a:r>
          </a:p>
          <a:p>
            <a:r>
              <a:rPr lang="en-US" sz="1600" b="1" dirty="0">
                <a:solidFill>
                  <a:srgbClr val="0000FF"/>
                </a:solidFill>
              </a:rPr>
              <a:t>‘Retinal ischemia’</a:t>
            </a:r>
            <a:endParaRPr lang="en-US" sz="1600" b="1" dirty="0">
              <a:solidFill>
                <a:schemeClr val="accent1">
                  <a:lumMod val="40000"/>
                  <a:lumOff val="60000"/>
                </a:schemeClr>
              </a:solidFill>
            </a:endParaRPr>
          </a:p>
          <a:p>
            <a:endParaRPr lang="en-US" sz="1600" dirty="0">
              <a:solidFill>
                <a:schemeClr val="accent1">
                  <a:lumMod val="40000"/>
                  <a:lumOff val="60000"/>
                </a:schemeClr>
              </a:solidFill>
            </a:endParaRPr>
          </a:p>
          <a:p>
            <a:r>
              <a:rPr lang="en-US" sz="1600" i="1" dirty="0">
                <a:solidFill>
                  <a:schemeClr val="accent1">
                    <a:lumMod val="40000"/>
                    <a:lumOff val="60000"/>
                  </a:schemeClr>
                </a:solidFill>
              </a:rPr>
              <a:t>How does retinal ischemia lead to NVI and NVA? </a:t>
            </a:r>
          </a:p>
          <a:p>
            <a:r>
              <a:rPr lang="en-US" sz="1600" dirty="0">
                <a:solidFill>
                  <a:schemeClr val="accent1">
                    <a:lumMod val="40000"/>
                    <a:lumOff val="60000"/>
                  </a:schemeClr>
                </a:solidFill>
              </a:rPr>
              <a:t>In a desperate attempt to acquire the oxygen they’re lacking, the ischemic retinal cells release the signaling molecule  </a:t>
            </a:r>
            <a:r>
              <a:rPr lang="en-US" sz="1600" b="1" dirty="0">
                <a:solidFill>
                  <a:schemeClr val="accent1">
                    <a:lumMod val="40000"/>
                    <a:lumOff val="60000"/>
                  </a:schemeClr>
                </a:solidFill>
              </a:rPr>
              <a:t>VEGF</a:t>
            </a:r>
            <a:r>
              <a:rPr lang="en-US" sz="1600" dirty="0">
                <a:solidFill>
                  <a:schemeClr val="accent1">
                    <a:lumMod val="40000"/>
                    <a:lumOff val="60000"/>
                  </a:schemeClr>
                </a:solidFill>
              </a:rPr>
              <a:t> , a potent inducer of new blood vessel formation. This VEGF diffuses from the vitreous cavity into the anterior segment, where it induces the NVI/NVA process.</a:t>
            </a:r>
          </a:p>
        </p:txBody>
      </p:sp>
      <p:sp>
        <p:nvSpPr>
          <p:cNvPr id="47" name="Oval 46">
            <a:extLst>
              <a:ext uri="{FF2B5EF4-FFF2-40B4-BE49-F238E27FC236}">
                <a16:creationId xmlns:a16="http://schemas.microsoft.com/office/drawing/2014/main" id="{A5248507-3F31-4BDC-A9CE-59D8E5A5DD74}"/>
              </a:ext>
            </a:extLst>
          </p:cNvPr>
          <p:cNvSpPr/>
          <p:nvPr/>
        </p:nvSpPr>
        <p:spPr>
          <a:xfrm>
            <a:off x="580515" y="4431474"/>
            <a:ext cx="2010285" cy="430887"/>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TextBox 47">
            <a:extLst>
              <a:ext uri="{FF2B5EF4-FFF2-40B4-BE49-F238E27FC236}">
                <a16:creationId xmlns:a16="http://schemas.microsoft.com/office/drawing/2014/main" id="{88F4DBB8-E836-4EB8-A67C-7D52B9DB2F1E}"/>
              </a:ext>
            </a:extLst>
          </p:cNvPr>
          <p:cNvSpPr txBox="1"/>
          <p:nvPr/>
        </p:nvSpPr>
        <p:spPr>
          <a:xfrm>
            <a:off x="2667000" y="4160638"/>
            <a:ext cx="4809320" cy="1384995"/>
          </a:xfrm>
          <a:prstGeom prst="rect">
            <a:avLst/>
          </a:prstGeom>
          <a:solidFill>
            <a:srgbClr val="FFCCFF"/>
          </a:solidFill>
        </p:spPr>
        <p:txBody>
          <a:bodyPr wrap="square" rtlCol="0">
            <a:spAutoFit/>
          </a:bodyPr>
          <a:lstStyle/>
          <a:p>
            <a:r>
              <a:rPr lang="en-US" sz="1400" i="1" dirty="0">
                <a:solidFill>
                  <a:schemeClr val="bg1">
                    <a:lumMod val="65000"/>
                  </a:schemeClr>
                </a:solidFill>
              </a:rPr>
              <a:t>What are the three most common causes of ischemia that result in the development of NVG?</a:t>
            </a:r>
          </a:p>
          <a:p>
            <a:r>
              <a:rPr lang="en-US" sz="1400" dirty="0">
                <a:solidFill>
                  <a:schemeClr val="bg1">
                    <a:lumMod val="65000"/>
                  </a:schemeClr>
                </a:solidFill>
              </a:rPr>
              <a:t>--Diabetic retinopathy</a:t>
            </a:r>
          </a:p>
          <a:p>
            <a:r>
              <a:rPr lang="en-US" sz="1400" dirty="0">
                <a:solidFill>
                  <a:schemeClr val="bg1">
                    <a:lumMod val="65000"/>
                  </a:schemeClr>
                </a:solidFill>
              </a:rPr>
              <a:t>--</a:t>
            </a:r>
            <a:r>
              <a:rPr lang="en-US" sz="1400" b="1" dirty="0">
                <a:solidFill>
                  <a:srgbClr val="FFCCFF"/>
                </a:solidFill>
              </a:rPr>
              <a:t>CRVO</a:t>
            </a:r>
          </a:p>
          <a:p>
            <a:r>
              <a:rPr lang="en-US" sz="1400" dirty="0">
                <a:solidFill>
                  <a:schemeClr val="bg1">
                    <a:lumMod val="65000"/>
                  </a:schemeClr>
                </a:solidFill>
              </a:rPr>
              <a:t>--Ocular ischemic syndrome (OIS; note that OIS involves ischemia of non-retinal ocular structures as well)</a:t>
            </a:r>
          </a:p>
        </p:txBody>
      </p:sp>
      <p:sp>
        <p:nvSpPr>
          <p:cNvPr id="61" name="Oval 60">
            <a:extLst>
              <a:ext uri="{FF2B5EF4-FFF2-40B4-BE49-F238E27FC236}">
                <a16:creationId xmlns:a16="http://schemas.microsoft.com/office/drawing/2014/main" id="{3F055674-427E-4F34-9879-A78B56BA0061}"/>
              </a:ext>
            </a:extLst>
          </p:cNvPr>
          <p:cNvSpPr/>
          <p:nvPr/>
        </p:nvSpPr>
        <p:spPr>
          <a:xfrm>
            <a:off x="2743200" y="4732529"/>
            <a:ext cx="769763" cy="435756"/>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TextBox 63">
            <a:extLst>
              <a:ext uri="{FF2B5EF4-FFF2-40B4-BE49-F238E27FC236}">
                <a16:creationId xmlns:a16="http://schemas.microsoft.com/office/drawing/2014/main" id="{6B14F1AC-F862-4BF0-9435-27FB0990B982}"/>
              </a:ext>
            </a:extLst>
          </p:cNvPr>
          <p:cNvSpPr txBox="1"/>
          <p:nvPr/>
        </p:nvSpPr>
        <p:spPr>
          <a:xfrm>
            <a:off x="2767577" y="4816799"/>
            <a:ext cx="769763" cy="307777"/>
          </a:xfrm>
          <a:prstGeom prst="rect">
            <a:avLst/>
          </a:prstGeom>
          <a:noFill/>
        </p:spPr>
        <p:txBody>
          <a:bodyPr wrap="none" rtlCol="0">
            <a:spAutoFit/>
          </a:bodyPr>
          <a:lstStyle/>
          <a:p>
            <a:r>
              <a:rPr lang="en-US" sz="1400" b="1" dirty="0">
                <a:solidFill>
                  <a:srgbClr val="0000FF"/>
                </a:solidFill>
                <a:latin typeface="Segoe Script" panose="030B0504020000000003" pitchFamily="66" charset="0"/>
              </a:rPr>
              <a:t>CRAO</a:t>
            </a:r>
          </a:p>
        </p:txBody>
      </p:sp>
      <p:sp>
        <p:nvSpPr>
          <p:cNvPr id="55" name="TextBox 54">
            <a:extLst>
              <a:ext uri="{FF2B5EF4-FFF2-40B4-BE49-F238E27FC236}">
                <a16:creationId xmlns:a16="http://schemas.microsoft.com/office/drawing/2014/main" id="{18055FD7-A61C-4AC3-85DF-15FECF543FC6}"/>
              </a:ext>
            </a:extLst>
          </p:cNvPr>
          <p:cNvSpPr txBox="1"/>
          <p:nvPr/>
        </p:nvSpPr>
        <p:spPr>
          <a:xfrm>
            <a:off x="3707032" y="4302499"/>
            <a:ext cx="4120446" cy="1446550"/>
          </a:xfrm>
          <a:prstGeom prst="rect">
            <a:avLst/>
          </a:prstGeom>
          <a:solidFill>
            <a:srgbClr val="99FF99"/>
          </a:solidFill>
        </p:spPr>
        <p:txBody>
          <a:bodyPr wrap="square" rtlCol="0">
            <a:spAutoFit/>
          </a:bodyPr>
          <a:lstStyle/>
          <a:p>
            <a:r>
              <a:rPr lang="en-US" sz="1400" i="1" dirty="0">
                <a:solidFill>
                  <a:srgbClr val="0000FF"/>
                </a:solidFill>
              </a:rPr>
              <a:t>Can NVG develop after a CR</a:t>
            </a:r>
            <a:r>
              <a:rPr lang="en-US" b="1" i="1" dirty="0">
                <a:solidFill>
                  <a:srgbClr val="0000FF"/>
                </a:solidFill>
              </a:rPr>
              <a:t>A</a:t>
            </a:r>
            <a:r>
              <a:rPr lang="en-US" sz="1400" i="1" dirty="0">
                <a:solidFill>
                  <a:srgbClr val="0000FF"/>
                </a:solidFill>
              </a:rPr>
              <a:t>O?</a:t>
            </a:r>
          </a:p>
          <a:p>
            <a:r>
              <a:rPr lang="en-US" sz="1400" dirty="0">
                <a:solidFill>
                  <a:srgbClr val="0000FF"/>
                </a:solidFill>
              </a:rPr>
              <a:t>Yes</a:t>
            </a:r>
          </a:p>
          <a:p>
            <a:endParaRPr lang="en-US" sz="1400" i="1" dirty="0">
              <a:solidFill>
                <a:srgbClr val="0000FF"/>
              </a:solidFill>
            </a:endParaRPr>
          </a:p>
          <a:p>
            <a:r>
              <a:rPr lang="en-US" sz="1400" i="1" dirty="0">
                <a:solidFill>
                  <a:srgbClr val="0000FF"/>
                </a:solidFill>
              </a:rPr>
              <a:t>Is NVG more, or less likely to develop after CRAO compared to CRVO?</a:t>
            </a:r>
            <a:endParaRPr lang="en-US" sz="1400" i="1" dirty="0">
              <a:solidFill>
                <a:srgbClr val="99FF99"/>
              </a:solidFill>
            </a:endParaRPr>
          </a:p>
          <a:p>
            <a:r>
              <a:rPr lang="en-US" sz="1400" dirty="0">
                <a:solidFill>
                  <a:srgbClr val="99FF99"/>
                </a:solidFill>
              </a:rPr>
              <a:t>Much less likely</a:t>
            </a:r>
          </a:p>
        </p:txBody>
      </p:sp>
    </p:spTree>
    <p:extLst>
      <p:ext uri="{BB962C8B-B14F-4D97-AF65-F5344CB8AC3E}">
        <p14:creationId xmlns:p14="http://schemas.microsoft.com/office/powerpoint/2010/main" val="855754409"/>
      </p:ext>
    </p:extLst>
  </p:cSld>
  <p:clrMapOvr>
    <a:masterClrMapping/>
  </p:clrMapOvr>
</p:sld>
</file>

<file path=ppt/slides/slide2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Straight Arrow Connector 12">
            <a:extLst>
              <a:ext uri="{FF2B5EF4-FFF2-40B4-BE49-F238E27FC236}">
                <a16:creationId xmlns:a16="http://schemas.microsoft.com/office/drawing/2014/main" id="{A6DE2085-829C-480C-9216-69D6039C0A37}"/>
              </a:ext>
            </a:extLst>
          </p:cNvPr>
          <p:cNvCxnSpPr>
            <a:cxnSpLocks/>
          </p:cNvCxnSpPr>
          <p:nvPr/>
        </p:nvCxnSpPr>
        <p:spPr>
          <a:xfrm>
            <a:off x="6717173" y="1828800"/>
            <a:ext cx="0" cy="3462754"/>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43014" name="Text Box 6"/>
          <p:cNvSpPr txBox="1">
            <a:spLocks noChangeArrowheads="1"/>
          </p:cNvSpPr>
          <p:nvPr/>
        </p:nvSpPr>
        <p:spPr bwMode="auto">
          <a:xfrm>
            <a:off x="533400" y="2356376"/>
            <a:ext cx="1005403"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Lens-</a:t>
            </a:r>
          </a:p>
          <a:p>
            <a:pPr algn="ctr" eaLnBrk="1" hangingPunct="1">
              <a:lnSpc>
                <a:spcPct val="80000"/>
              </a:lnSpc>
              <a:spcBef>
                <a:spcPct val="0"/>
              </a:spcBef>
              <a:buClrTx/>
              <a:buSzTx/>
              <a:buFontTx/>
              <a:buNone/>
            </a:pPr>
            <a:r>
              <a:rPr lang="en-US" altLang="en-US" sz="1800" dirty="0">
                <a:solidFill>
                  <a:schemeClr val="bg1">
                    <a:lumMod val="75000"/>
                  </a:schemeClr>
                </a:solidFill>
              </a:rPr>
              <a:t>Induced</a:t>
            </a:r>
          </a:p>
        </p:txBody>
      </p:sp>
      <p:sp>
        <p:nvSpPr>
          <p:cNvPr id="43017" name="Text Box 14"/>
          <p:cNvSpPr txBox="1">
            <a:spLocks noChangeArrowheads="1"/>
          </p:cNvSpPr>
          <p:nvPr/>
        </p:nvSpPr>
        <p:spPr bwMode="auto">
          <a:xfrm>
            <a:off x="3026498" y="2365901"/>
            <a:ext cx="1633781"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Aphakic/</a:t>
            </a:r>
          </a:p>
          <a:p>
            <a:pPr algn="ctr" eaLnBrk="1" hangingPunct="1">
              <a:lnSpc>
                <a:spcPct val="80000"/>
              </a:lnSpc>
              <a:spcBef>
                <a:spcPct val="0"/>
              </a:spcBef>
              <a:buClrTx/>
              <a:buSzTx/>
              <a:buFontTx/>
              <a:buNone/>
            </a:pPr>
            <a:r>
              <a:rPr lang="en-US" altLang="en-US" sz="1800" dirty="0" err="1">
                <a:solidFill>
                  <a:schemeClr val="bg1">
                    <a:lumMod val="75000"/>
                  </a:schemeClr>
                </a:solidFill>
              </a:rPr>
              <a:t>Pseudophakic</a:t>
            </a:r>
            <a:endParaRPr lang="en-US" altLang="en-US" sz="1800" dirty="0">
              <a:solidFill>
                <a:schemeClr val="bg1">
                  <a:lumMod val="75000"/>
                </a:schemeClr>
              </a:solidFill>
            </a:endParaRPr>
          </a:p>
        </p:txBody>
      </p:sp>
      <p:sp>
        <p:nvSpPr>
          <p:cNvPr id="43031" name="Text Box 35"/>
          <p:cNvSpPr txBox="1">
            <a:spLocks noChangeArrowheads="1"/>
          </p:cNvSpPr>
          <p:nvPr/>
        </p:nvSpPr>
        <p:spPr bwMode="auto">
          <a:xfrm>
            <a:off x="1190847" y="1295400"/>
            <a:ext cx="2473754"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solidFill>
                  <a:schemeClr val="bg1">
                    <a:lumMod val="75000"/>
                  </a:schemeClr>
                </a:solidFill>
              </a:rPr>
              <a:t>w/ Pupillary Block</a:t>
            </a:r>
          </a:p>
        </p:txBody>
      </p:sp>
      <p:sp>
        <p:nvSpPr>
          <p:cNvPr id="43032" name="Text Box 36"/>
          <p:cNvSpPr txBox="1">
            <a:spLocks noChangeArrowheads="1"/>
          </p:cNvSpPr>
          <p:nvPr/>
        </p:nvSpPr>
        <p:spPr bwMode="auto">
          <a:xfrm>
            <a:off x="5181600" y="1295400"/>
            <a:ext cx="2630848"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t>w/o Pupillary Block</a:t>
            </a:r>
          </a:p>
        </p:txBody>
      </p:sp>
      <p:sp>
        <p:nvSpPr>
          <p:cNvPr id="49" name="Rectangle 2">
            <a:extLst>
              <a:ext uri="{FF2B5EF4-FFF2-40B4-BE49-F238E27FC236}">
                <a16:creationId xmlns:a16="http://schemas.microsoft.com/office/drawing/2014/main" id="{240EE5BF-F7D2-4FC8-A5DD-F6B5423153C6}"/>
              </a:ext>
            </a:extLst>
          </p:cNvPr>
          <p:cNvSpPr>
            <a:spLocks noGrp="1" noChangeArrowheads="1"/>
          </p:cNvSpPr>
          <p:nvPr>
            <p:ph type="title"/>
          </p:nvPr>
        </p:nvSpPr>
        <p:spPr>
          <a:xfrm>
            <a:off x="457200" y="304800"/>
            <a:ext cx="7543800" cy="563562"/>
          </a:xfrm>
        </p:spPr>
        <p:txBody>
          <a:bodyPr/>
          <a:lstStyle/>
          <a:p>
            <a:pPr eaLnBrk="1" hangingPunct="1"/>
            <a:r>
              <a:rPr lang="en-US" altLang="en-US" sz="3500" dirty="0"/>
              <a:t>A</a:t>
            </a:r>
          </a:p>
        </p:txBody>
      </p:sp>
      <p:sp>
        <p:nvSpPr>
          <p:cNvPr id="50" name="TextBox 49">
            <a:extLst>
              <a:ext uri="{FF2B5EF4-FFF2-40B4-BE49-F238E27FC236}">
                <a16:creationId xmlns:a16="http://schemas.microsoft.com/office/drawing/2014/main" id="{CF426230-46C8-405C-9015-99EF57762A2E}"/>
              </a:ext>
            </a:extLst>
          </p:cNvPr>
          <p:cNvSpPr txBox="1"/>
          <p:nvPr/>
        </p:nvSpPr>
        <p:spPr>
          <a:xfrm>
            <a:off x="2259496" y="189094"/>
            <a:ext cx="4607480" cy="400110"/>
          </a:xfrm>
          <a:prstGeom prst="rect">
            <a:avLst/>
          </a:prstGeom>
          <a:solidFill>
            <a:schemeClr val="accent1">
              <a:lumMod val="60000"/>
              <a:lumOff val="40000"/>
            </a:schemeClr>
          </a:solidFill>
        </p:spPr>
        <p:txBody>
          <a:bodyPr wrap="none" rtlCol="0">
            <a:spAutoFit/>
          </a:bodyPr>
          <a:lstStyle/>
          <a:p>
            <a:pPr algn="ctr"/>
            <a:r>
              <a:rPr lang="en-US" sz="2000" b="1" dirty="0"/>
              <a:t>Secondary Angle Closure Glaucoma</a:t>
            </a:r>
          </a:p>
        </p:txBody>
      </p:sp>
      <p:sp>
        <p:nvSpPr>
          <p:cNvPr id="2" name="TextBox 1">
            <a:extLst>
              <a:ext uri="{FF2B5EF4-FFF2-40B4-BE49-F238E27FC236}">
                <a16:creationId xmlns:a16="http://schemas.microsoft.com/office/drawing/2014/main" id="{A7E30BEC-923B-4C9A-A856-BDD0D882F6B8}"/>
              </a:ext>
            </a:extLst>
          </p:cNvPr>
          <p:cNvSpPr txBox="1"/>
          <p:nvPr/>
        </p:nvSpPr>
        <p:spPr>
          <a:xfrm>
            <a:off x="887305" y="2844119"/>
            <a:ext cx="1494320" cy="338554"/>
          </a:xfrm>
          <a:prstGeom prst="rect">
            <a:avLst/>
          </a:prstGeom>
          <a:noFill/>
        </p:spPr>
        <p:txBody>
          <a:bodyPr wrap="none" rtlCol="0">
            <a:spAutoFit/>
          </a:bodyPr>
          <a:lstStyle/>
          <a:p>
            <a:r>
              <a:rPr lang="en-US" sz="1600" dirty="0" err="1">
                <a:solidFill>
                  <a:schemeClr val="bg1">
                    <a:lumMod val="75000"/>
                  </a:schemeClr>
                </a:solidFill>
              </a:rPr>
              <a:t>Phacomorphic</a:t>
            </a:r>
            <a:endParaRPr lang="en-US" sz="1600" dirty="0">
              <a:solidFill>
                <a:schemeClr val="bg1">
                  <a:lumMod val="75000"/>
                </a:schemeClr>
              </a:solidFill>
            </a:endParaRPr>
          </a:p>
        </p:txBody>
      </p:sp>
      <p:sp>
        <p:nvSpPr>
          <p:cNvPr id="51" name="TextBox 50">
            <a:extLst>
              <a:ext uri="{FF2B5EF4-FFF2-40B4-BE49-F238E27FC236}">
                <a16:creationId xmlns:a16="http://schemas.microsoft.com/office/drawing/2014/main" id="{156069D4-340B-4160-A336-EBF73557CEE0}"/>
              </a:ext>
            </a:extLst>
          </p:cNvPr>
          <p:cNvSpPr txBox="1"/>
          <p:nvPr/>
        </p:nvSpPr>
        <p:spPr>
          <a:xfrm>
            <a:off x="884725" y="3175578"/>
            <a:ext cx="1402948" cy="338554"/>
          </a:xfrm>
          <a:prstGeom prst="rect">
            <a:avLst/>
          </a:prstGeom>
          <a:noFill/>
        </p:spPr>
        <p:txBody>
          <a:bodyPr wrap="none" rtlCol="0">
            <a:spAutoFit/>
          </a:bodyPr>
          <a:lstStyle/>
          <a:p>
            <a:r>
              <a:rPr lang="en-US" sz="1600" dirty="0">
                <a:solidFill>
                  <a:schemeClr val="bg1">
                    <a:lumMod val="75000"/>
                  </a:schemeClr>
                </a:solidFill>
              </a:rPr>
              <a:t>Ectopia </a:t>
            </a:r>
            <a:r>
              <a:rPr lang="en-US" sz="1600" dirty="0" err="1">
                <a:solidFill>
                  <a:schemeClr val="bg1">
                    <a:lumMod val="75000"/>
                  </a:schemeClr>
                </a:solidFill>
              </a:rPr>
              <a:t>lentis</a:t>
            </a:r>
            <a:endParaRPr lang="en-US" sz="1600" dirty="0">
              <a:solidFill>
                <a:schemeClr val="bg1">
                  <a:lumMod val="75000"/>
                </a:schemeClr>
              </a:solidFill>
            </a:endParaRPr>
          </a:p>
        </p:txBody>
      </p:sp>
      <p:cxnSp>
        <p:nvCxnSpPr>
          <p:cNvPr id="71" name="Straight Connector 70">
            <a:extLst>
              <a:ext uri="{FF2B5EF4-FFF2-40B4-BE49-F238E27FC236}">
                <a16:creationId xmlns:a16="http://schemas.microsoft.com/office/drawing/2014/main" id="{C104938D-BA8D-4E39-9D5F-9EE2012F2F3C}"/>
              </a:ext>
            </a:extLst>
          </p:cNvPr>
          <p:cNvCxnSpPr>
            <a:cxnSpLocks/>
          </p:cNvCxnSpPr>
          <p:nvPr/>
        </p:nvCxnSpPr>
        <p:spPr>
          <a:xfrm flipH="1">
            <a:off x="762665" y="3023488"/>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2A7E4E40-472F-4E50-8A7A-45C10FDD7171}"/>
              </a:ext>
            </a:extLst>
          </p:cNvPr>
          <p:cNvCxnSpPr>
            <a:cxnSpLocks/>
          </p:cNvCxnSpPr>
          <p:nvPr/>
        </p:nvCxnSpPr>
        <p:spPr>
          <a:xfrm flipH="1">
            <a:off x="762665" y="3347853"/>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C3924889-45B9-4383-9C9E-48F0A9C27AD8}"/>
              </a:ext>
            </a:extLst>
          </p:cNvPr>
          <p:cNvCxnSpPr>
            <a:cxnSpLocks/>
          </p:cNvCxnSpPr>
          <p:nvPr/>
        </p:nvCxnSpPr>
        <p:spPr>
          <a:xfrm flipH="1">
            <a:off x="748719" y="2838976"/>
            <a:ext cx="13947" cy="5088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 name="Straight Arrow Connector 5">
            <a:extLst>
              <a:ext uri="{FF2B5EF4-FFF2-40B4-BE49-F238E27FC236}">
                <a16:creationId xmlns:a16="http://schemas.microsoft.com/office/drawing/2014/main" id="{A3439F0C-5143-461F-8F3C-2E830785DEFC}"/>
              </a:ext>
            </a:extLst>
          </p:cNvPr>
          <p:cNvCxnSpPr>
            <a:stCxn id="50" idx="2"/>
          </p:cNvCxnSpPr>
          <p:nvPr/>
        </p:nvCxnSpPr>
        <p:spPr>
          <a:xfrm flipH="1">
            <a:off x="2971800" y="589204"/>
            <a:ext cx="1591436" cy="706196"/>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0" name="Straight Arrow Connector 9">
            <a:extLst>
              <a:ext uri="{FF2B5EF4-FFF2-40B4-BE49-F238E27FC236}">
                <a16:creationId xmlns:a16="http://schemas.microsoft.com/office/drawing/2014/main" id="{84DC796E-F6ED-4FBB-82D2-A260F480BF8A}"/>
              </a:ext>
            </a:extLst>
          </p:cNvPr>
          <p:cNvCxnSpPr>
            <a:cxnSpLocks/>
          </p:cNvCxnSpPr>
          <p:nvPr/>
        </p:nvCxnSpPr>
        <p:spPr>
          <a:xfrm>
            <a:off x="4572000" y="589204"/>
            <a:ext cx="1600200" cy="706196"/>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6" name="Straight Arrow Connector 25">
            <a:extLst>
              <a:ext uri="{FF2B5EF4-FFF2-40B4-BE49-F238E27FC236}">
                <a16:creationId xmlns:a16="http://schemas.microsoft.com/office/drawing/2014/main" id="{B70E0124-9B84-41A5-8D84-A66B7838A706}"/>
              </a:ext>
            </a:extLst>
          </p:cNvPr>
          <p:cNvCxnSpPr>
            <a:cxnSpLocks/>
          </p:cNvCxnSpPr>
          <p:nvPr/>
        </p:nvCxnSpPr>
        <p:spPr>
          <a:xfrm flipH="1">
            <a:off x="1159539" y="1828800"/>
            <a:ext cx="1290435" cy="478059"/>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28" name="Straight Arrow Connector 27">
            <a:extLst>
              <a:ext uri="{FF2B5EF4-FFF2-40B4-BE49-F238E27FC236}">
                <a16:creationId xmlns:a16="http://schemas.microsoft.com/office/drawing/2014/main" id="{567A4249-5C59-4416-8A8E-1C35913900AB}"/>
              </a:ext>
            </a:extLst>
          </p:cNvPr>
          <p:cNvCxnSpPr>
            <a:cxnSpLocks/>
          </p:cNvCxnSpPr>
          <p:nvPr/>
        </p:nvCxnSpPr>
        <p:spPr>
          <a:xfrm>
            <a:off x="2449973" y="1832208"/>
            <a:ext cx="1268784"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56" name="Text Box 6">
            <a:extLst>
              <a:ext uri="{FF2B5EF4-FFF2-40B4-BE49-F238E27FC236}">
                <a16:creationId xmlns:a16="http://schemas.microsoft.com/office/drawing/2014/main" id="{557983BD-9D64-49B9-A366-A08663B0451F}"/>
              </a:ext>
            </a:extLst>
          </p:cNvPr>
          <p:cNvSpPr txBox="1">
            <a:spLocks noChangeArrowheads="1"/>
          </p:cNvSpPr>
          <p:nvPr/>
        </p:nvSpPr>
        <p:spPr bwMode="auto">
          <a:xfrm>
            <a:off x="5029200" y="2356376"/>
            <a:ext cx="813043"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r" eaLnBrk="1" hangingPunct="1">
              <a:lnSpc>
                <a:spcPct val="80000"/>
              </a:lnSpc>
              <a:spcBef>
                <a:spcPct val="0"/>
              </a:spcBef>
              <a:buClrTx/>
              <a:buSzTx/>
              <a:buFontTx/>
              <a:buNone/>
            </a:pPr>
            <a:r>
              <a:rPr lang="en-US" altLang="en-US" sz="1800" dirty="0">
                <a:solidFill>
                  <a:schemeClr val="bg1">
                    <a:lumMod val="75000"/>
                  </a:schemeClr>
                </a:solidFill>
              </a:rPr>
              <a:t>‘Push’</a:t>
            </a:r>
          </a:p>
        </p:txBody>
      </p:sp>
      <p:sp>
        <p:nvSpPr>
          <p:cNvPr id="57" name="Text Box 14">
            <a:extLst>
              <a:ext uri="{FF2B5EF4-FFF2-40B4-BE49-F238E27FC236}">
                <a16:creationId xmlns:a16="http://schemas.microsoft.com/office/drawing/2014/main" id="{5DAFA1C1-3A29-4C27-A379-663FDD22E326}"/>
              </a:ext>
            </a:extLst>
          </p:cNvPr>
          <p:cNvSpPr txBox="1">
            <a:spLocks noChangeArrowheads="1"/>
          </p:cNvSpPr>
          <p:nvPr/>
        </p:nvSpPr>
        <p:spPr bwMode="auto">
          <a:xfrm>
            <a:off x="7620000" y="2365901"/>
            <a:ext cx="671979"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t>‘Pull’</a:t>
            </a:r>
          </a:p>
        </p:txBody>
      </p:sp>
      <p:cxnSp>
        <p:nvCxnSpPr>
          <p:cNvPr id="58" name="Straight Arrow Connector 57">
            <a:extLst>
              <a:ext uri="{FF2B5EF4-FFF2-40B4-BE49-F238E27FC236}">
                <a16:creationId xmlns:a16="http://schemas.microsoft.com/office/drawing/2014/main" id="{E874FEE9-46BD-46A3-90A3-DE7CC220FBFF}"/>
              </a:ext>
            </a:extLst>
          </p:cNvPr>
          <p:cNvCxnSpPr>
            <a:cxnSpLocks/>
          </p:cNvCxnSpPr>
          <p:nvPr/>
        </p:nvCxnSpPr>
        <p:spPr>
          <a:xfrm flipH="1">
            <a:off x="5867400" y="1828800"/>
            <a:ext cx="849775"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59" name="Straight Arrow Connector 58">
            <a:extLst>
              <a:ext uri="{FF2B5EF4-FFF2-40B4-BE49-F238E27FC236}">
                <a16:creationId xmlns:a16="http://schemas.microsoft.com/office/drawing/2014/main" id="{C370A4A1-FE96-4E70-B89E-839542A5E241}"/>
              </a:ext>
            </a:extLst>
          </p:cNvPr>
          <p:cNvCxnSpPr>
            <a:cxnSpLocks/>
          </p:cNvCxnSpPr>
          <p:nvPr/>
        </p:nvCxnSpPr>
        <p:spPr>
          <a:xfrm>
            <a:off x="6717173" y="1832208"/>
            <a:ext cx="902827" cy="474047"/>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62" name="Text Box 16">
            <a:extLst>
              <a:ext uri="{FF2B5EF4-FFF2-40B4-BE49-F238E27FC236}">
                <a16:creationId xmlns:a16="http://schemas.microsoft.com/office/drawing/2014/main" id="{33538067-0726-41B0-93FF-357EF00CA62D}"/>
              </a:ext>
            </a:extLst>
          </p:cNvPr>
          <p:cNvSpPr txBox="1">
            <a:spLocks noChangeArrowheads="1"/>
          </p:cNvSpPr>
          <p:nvPr/>
        </p:nvSpPr>
        <p:spPr bwMode="auto">
          <a:xfrm>
            <a:off x="8065437" y="2684785"/>
            <a:ext cx="628698"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b="1" dirty="0"/>
              <a:t>NVG</a:t>
            </a:r>
          </a:p>
        </p:txBody>
      </p:sp>
      <p:sp>
        <p:nvSpPr>
          <p:cNvPr id="70" name="Text Box 21">
            <a:extLst>
              <a:ext uri="{FF2B5EF4-FFF2-40B4-BE49-F238E27FC236}">
                <a16:creationId xmlns:a16="http://schemas.microsoft.com/office/drawing/2014/main" id="{86C32650-BE1F-4CC3-8DB5-0C136D877E6F}"/>
              </a:ext>
            </a:extLst>
          </p:cNvPr>
          <p:cNvSpPr txBox="1">
            <a:spLocks noChangeArrowheads="1"/>
          </p:cNvSpPr>
          <p:nvPr/>
        </p:nvSpPr>
        <p:spPr bwMode="auto">
          <a:xfrm>
            <a:off x="8070534" y="3048000"/>
            <a:ext cx="526106"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a:solidFill>
                  <a:schemeClr val="bg1">
                    <a:lumMod val="75000"/>
                  </a:schemeClr>
                </a:solidFill>
              </a:rPr>
              <a:t>ICE</a:t>
            </a:r>
          </a:p>
        </p:txBody>
      </p:sp>
      <p:sp>
        <p:nvSpPr>
          <p:cNvPr id="75" name="Text Box 45">
            <a:extLst>
              <a:ext uri="{FF2B5EF4-FFF2-40B4-BE49-F238E27FC236}">
                <a16:creationId xmlns:a16="http://schemas.microsoft.com/office/drawing/2014/main" id="{2B6EDA2D-8F55-4DFD-A225-8C03CE6FC7F3}"/>
              </a:ext>
            </a:extLst>
          </p:cNvPr>
          <p:cNvSpPr txBox="1">
            <a:spLocks noChangeArrowheads="1"/>
          </p:cNvSpPr>
          <p:nvPr/>
        </p:nvSpPr>
        <p:spPr bwMode="auto">
          <a:xfrm>
            <a:off x="8073162" y="3810000"/>
            <a:ext cx="1070837" cy="74635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ts val="1700"/>
              </a:lnSpc>
              <a:spcBef>
                <a:spcPct val="0"/>
              </a:spcBef>
              <a:buClrTx/>
              <a:buSzTx/>
              <a:buFontTx/>
              <a:buNone/>
            </a:pPr>
            <a:r>
              <a:rPr lang="en-US" altLang="en-US" sz="1600" dirty="0">
                <a:solidFill>
                  <a:schemeClr val="bg1">
                    <a:lumMod val="75000"/>
                  </a:schemeClr>
                </a:solidFill>
              </a:rPr>
              <a:t>Epithelial/ fibrous ingrowth</a:t>
            </a:r>
          </a:p>
        </p:txBody>
      </p:sp>
      <p:cxnSp>
        <p:nvCxnSpPr>
          <p:cNvPr id="77" name="Straight Connector 76">
            <a:extLst>
              <a:ext uri="{FF2B5EF4-FFF2-40B4-BE49-F238E27FC236}">
                <a16:creationId xmlns:a16="http://schemas.microsoft.com/office/drawing/2014/main" id="{FC090BD7-F2E1-4464-B57B-9CBE5874C89B}"/>
              </a:ext>
            </a:extLst>
          </p:cNvPr>
          <p:cNvCxnSpPr>
            <a:cxnSpLocks/>
          </p:cNvCxnSpPr>
          <p:nvPr/>
        </p:nvCxnSpPr>
        <p:spPr>
          <a:xfrm>
            <a:off x="7873969" y="2674448"/>
            <a:ext cx="7724" cy="128795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8" name="Straight Connector 77">
            <a:extLst>
              <a:ext uri="{FF2B5EF4-FFF2-40B4-BE49-F238E27FC236}">
                <a16:creationId xmlns:a16="http://schemas.microsoft.com/office/drawing/2014/main" id="{B1922ED5-C3D8-43D8-A00D-1D6BC9201DBA}"/>
              </a:ext>
            </a:extLst>
          </p:cNvPr>
          <p:cNvCxnSpPr/>
          <p:nvPr/>
        </p:nvCxnSpPr>
        <p:spPr>
          <a:xfrm flipH="1">
            <a:off x="7873968" y="2840262"/>
            <a:ext cx="24447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9" name="Straight Connector 78">
            <a:extLst>
              <a:ext uri="{FF2B5EF4-FFF2-40B4-BE49-F238E27FC236}">
                <a16:creationId xmlns:a16="http://schemas.microsoft.com/office/drawing/2014/main" id="{77019ED2-6D69-4A60-9D19-D4DB786EA3A0}"/>
              </a:ext>
            </a:extLst>
          </p:cNvPr>
          <p:cNvCxnSpPr/>
          <p:nvPr/>
        </p:nvCxnSpPr>
        <p:spPr>
          <a:xfrm flipH="1">
            <a:off x="7873968" y="3213518"/>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1" name="Straight Connector 80">
            <a:extLst>
              <a:ext uri="{FF2B5EF4-FFF2-40B4-BE49-F238E27FC236}">
                <a16:creationId xmlns:a16="http://schemas.microsoft.com/office/drawing/2014/main" id="{9796A12F-4125-4C05-8EE8-A388740C580D}"/>
              </a:ext>
            </a:extLst>
          </p:cNvPr>
          <p:cNvCxnSpPr/>
          <p:nvPr/>
        </p:nvCxnSpPr>
        <p:spPr>
          <a:xfrm flipH="1">
            <a:off x="7877837" y="3581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3" name="Straight Connector 82">
            <a:extLst>
              <a:ext uri="{FF2B5EF4-FFF2-40B4-BE49-F238E27FC236}">
                <a16:creationId xmlns:a16="http://schemas.microsoft.com/office/drawing/2014/main" id="{7FDC5F4B-9BF0-42AD-B8BB-2F2399BCF1E2}"/>
              </a:ext>
            </a:extLst>
          </p:cNvPr>
          <p:cNvCxnSpPr/>
          <p:nvPr/>
        </p:nvCxnSpPr>
        <p:spPr>
          <a:xfrm flipH="1">
            <a:off x="7881693" y="3962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93" name="Text Box 42">
            <a:extLst>
              <a:ext uri="{FF2B5EF4-FFF2-40B4-BE49-F238E27FC236}">
                <a16:creationId xmlns:a16="http://schemas.microsoft.com/office/drawing/2014/main" id="{53BAB77F-E061-4834-9068-34BDF78AD071}"/>
              </a:ext>
            </a:extLst>
          </p:cNvPr>
          <p:cNvSpPr txBox="1">
            <a:spLocks noChangeArrowheads="1"/>
          </p:cNvSpPr>
          <p:nvPr/>
        </p:nvSpPr>
        <p:spPr bwMode="auto">
          <a:xfrm>
            <a:off x="8111387" y="3429000"/>
            <a:ext cx="856196"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Flat AC</a:t>
            </a:r>
          </a:p>
        </p:txBody>
      </p:sp>
      <p:sp>
        <p:nvSpPr>
          <p:cNvPr id="100" name="Text Box 23">
            <a:extLst>
              <a:ext uri="{FF2B5EF4-FFF2-40B4-BE49-F238E27FC236}">
                <a16:creationId xmlns:a16="http://schemas.microsoft.com/office/drawing/2014/main" id="{D8F2FCFF-2984-4836-B000-9C5601A8EAAA}"/>
              </a:ext>
            </a:extLst>
          </p:cNvPr>
          <p:cNvSpPr txBox="1">
            <a:spLocks noChangeArrowheads="1"/>
          </p:cNvSpPr>
          <p:nvPr/>
        </p:nvSpPr>
        <p:spPr bwMode="auto">
          <a:xfrm>
            <a:off x="5530369" y="2667000"/>
            <a:ext cx="2143536"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Aqueous misdirection</a:t>
            </a:r>
          </a:p>
        </p:txBody>
      </p:sp>
      <p:cxnSp>
        <p:nvCxnSpPr>
          <p:cNvPr id="104" name="Straight Connector 103">
            <a:extLst>
              <a:ext uri="{FF2B5EF4-FFF2-40B4-BE49-F238E27FC236}">
                <a16:creationId xmlns:a16="http://schemas.microsoft.com/office/drawing/2014/main" id="{49D87D4A-E317-4446-9B95-5184CB3968F3}"/>
              </a:ext>
            </a:extLst>
          </p:cNvPr>
          <p:cNvCxnSpPr>
            <a:cxnSpLocks/>
          </p:cNvCxnSpPr>
          <p:nvPr/>
        </p:nvCxnSpPr>
        <p:spPr>
          <a:xfrm flipH="1">
            <a:off x="5316229" y="2667000"/>
            <a:ext cx="7397" cy="25314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5" name="Straight Connector 104">
            <a:extLst>
              <a:ext uri="{FF2B5EF4-FFF2-40B4-BE49-F238E27FC236}">
                <a16:creationId xmlns:a16="http://schemas.microsoft.com/office/drawing/2014/main" id="{F40B6D71-75A8-4A88-864D-00D14C2F710D}"/>
              </a:ext>
            </a:extLst>
          </p:cNvPr>
          <p:cNvCxnSpPr/>
          <p:nvPr/>
        </p:nvCxnSpPr>
        <p:spPr>
          <a:xfrm flipH="1">
            <a:off x="5323624" y="2832814"/>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6" name="Straight Connector 105">
            <a:extLst>
              <a:ext uri="{FF2B5EF4-FFF2-40B4-BE49-F238E27FC236}">
                <a16:creationId xmlns:a16="http://schemas.microsoft.com/office/drawing/2014/main" id="{010BF7B2-AA07-4DCF-822D-E2DB5CC0BF59}"/>
              </a:ext>
            </a:extLst>
          </p:cNvPr>
          <p:cNvCxnSpPr/>
          <p:nvPr/>
        </p:nvCxnSpPr>
        <p:spPr>
          <a:xfrm flipH="1">
            <a:off x="5323624" y="3360065"/>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a:extLst>
              <a:ext uri="{FF2B5EF4-FFF2-40B4-BE49-F238E27FC236}">
                <a16:creationId xmlns:a16="http://schemas.microsoft.com/office/drawing/2014/main" id="{BAC8035C-3999-4C31-93CD-6C0D2ADEB73B}"/>
              </a:ext>
            </a:extLst>
          </p:cNvPr>
          <p:cNvCxnSpPr/>
          <p:nvPr/>
        </p:nvCxnSpPr>
        <p:spPr>
          <a:xfrm flipH="1">
            <a:off x="5323536" y="3786938"/>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8" name="Straight Connector 107">
            <a:extLst>
              <a:ext uri="{FF2B5EF4-FFF2-40B4-BE49-F238E27FC236}">
                <a16:creationId xmlns:a16="http://schemas.microsoft.com/office/drawing/2014/main" id="{DB64CAEE-69B4-426A-8A5B-D1269DBF0F66}"/>
              </a:ext>
            </a:extLst>
          </p:cNvPr>
          <p:cNvCxnSpPr/>
          <p:nvPr/>
        </p:nvCxnSpPr>
        <p:spPr>
          <a:xfrm flipH="1">
            <a:off x="5327493" y="4249152"/>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12" name="Straight Connector 111">
            <a:extLst>
              <a:ext uri="{FF2B5EF4-FFF2-40B4-BE49-F238E27FC236}">
                <a16:creationId xmlns:a16="http://schemas.microsoft.com/office/drawing/2014/main" id="{99A16C30-4BE4-48E5-8B65-0C5F3039B8DC}"/>
              </a:ext>
            </a:extLst>
          </p:cNvPr>
          <p:cNvCxnSpPr/>
          <p:nvPr/>
        </p:nvCxnSpPr>
        <p:spPr>
          <a:xfrm flipH="1">
            <a:off x="5333455" y="51816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13" name="Text Box 42">
            <a:extLst>
              <a:ext uri="{FF2B5EF4-FFF2-40B4-BE49-F238E27FC236}">
                <a16:creationId xmlns:a16="http://schemas.microsoft.com/office/drawing/2014/main" id="{056DFFD9-3CA2-42E7-90FE-4F14522E3504}"/>
              </a:ext>
            </a:extLst>
          </p:cNvPr>
          <p:cNvSpPr txBox="1">
            <a:spLocks noChangeArrowheads="1"/>
          </p:cNvSpPr>
          <p:nvPr/>
        </p:nvSpPr>
        <p:spPr bwMode="auto">
          <a:xfrm>
            <a:off x="5533954" y="3623846"/>
            <a:ext cx="1563248"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Retinal surgery</a:t>
            </a:r>
          </a:p>
        </p:txBody>
      </p:sp>
      <p:sp>
        <p:nvSpPr>
          <p:cNvPr id="118" name="Text Box 47">
            <a:extLst>
              <a:ext uri="{FF2B5EF4-FFF2-40B4-BE49-F238E27FC236}">
                <a16:creationId xmlns:a16="http://schemas.microsoft.com/office/drawing/2014/main" id="{3F59D898-ECAD-49F0-9425-2A1BC8DDA7B5}"/>
              </a:ext>
            </a:extLst>
          </p:cNvPr>
          <p:cNvSpPr txBox="1">
            <a:spLocks noChangeArrowheads="1"/>
          </p:cNvSpPr>
          <p:nvPr/>
        </p:nvSpPr>
        <p:spPr bwMode="auto">
          <a:xfrm>
            <a:off x="5523688" y="4538246"/>
            <a:ext cx="1414170"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Drug-induced</a:t>
            </a:r>
          </a:p>
        </p:txBody>
      </p:sp>
      <p:sp>
        <p:nvSpPr>
          <p:cNvPr id="16" name="TextBox 15">
            <a:extLst>
              <a:ext uri="{FF2B5EF4-FFF2-40B4-BE49-F238E27FC236}">
                <a16:creationId xmlns:a16="http://schemas.microsoft.com/office/drawing/2014/main" id="{984E008D-FBBA-42B4-940E-EA26772E0161}"/>
              </a:ext>
            </a:extLst>
          </p:cNvPr>
          <p:cNvSpPr txBox="1"/>
          <p:nvPr/>
        </p:nvSpPr>
        <p:spPr>
          <a:xfrm>
            <a:off x="6230528" y="5257800"/>
            <a:ext cx="1326004" cy="369332"/>
          </a:xfrm>
          <a:prstGeom prst="rect">
            <a:avLst/>
          </a:prstGeom>
          <a:noFill/>
        </p:spPr>
        <p:txBody>
          <a:bodyPr wrap="none" rtlCol="0">
            <a:spAutoFit/>
          </a:bodyPr>
          <a:lstStyle/>
          <a:p>
            <a:pPr algn="ctr"/>
            <a:r>
              <a:rPr lang="en-US" dirty="0">
                <a:solidFill>
                  <a:schemeClr val="bg1">
                    <a:lumMod val="75000"/>
                  </a:schemeClr>
                </a:solidFill>
              </a:rPr>
              <a:t>Both/Either</a:t>
            </a:r>
          </a:p>
        </p:txBody>
      </p:sp>
      <p:cxnSp>
        <p:nvCxnSpPr>
          <p:cNvPr id="125" name="Straight Connector 124">
            <a:extLst>
              <a:ext uri="{FF2B5EF4-FFF2-40B4-BE49-F238E27FC236}">
                <a16:creationId xmlns:a16="http://schemas.microsoft.com/office/drawing/2014/main" id="{01138141-D318-4ED7-A7FE-D8F2155CE890}"/>
              </a:ext>
            </a:extLst>
          </p:cNvPr>
          <p:cNvCxnSpPr/>
          <p:nvPr/>
        </p:nvCxnSpPr>
        <p:spPr>
          <a:xfrm flipH="1">
            <a:off x="5334000" y="4724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52" name="Text Box 47">
            <a:extLst>
              <a:ext uri="{FF2B5EF4-FFF2-40B4-BE49-F238E27FC236}">
                <a16:creationId xmlns:a16="http://schemas.microsoft.com/office/drawing/2014/main" id="{E3578916-9804-473C-8F06-D4FA0BCEDFD0}"/>
              </a:ext>
            </a:extLst>
          </p:cNvPr>
          <p:cNvSpPr txBox="1">
            <a:spLocks noChangeArrowheads="1"/>
          </p:cNvSpPr>
          <p:nvPr/>
        </p:nvSpPr>
        <p:spPr bwMode="auto">
          <a:xfrm>
            <a:off x="5543446" y="4055146"/>
            <a:ext cx="1619354"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err="1">
                <a:solidFill>
                  <a:schemeClr val="bg1">
                    <a:lumMod val="75000"/>
                  </a:schemeClr>
                </a:solidFill>
              </a:rPr>
              <a:t>Nanophthalmos</a:t>
            </a:r>
            <a:endParaRPr lang="en-US" altLang="en-US" sz="1600" dirty="0">
              <a:solidFill>
                <a:schemeClr val="bg1">
                  <a:lumMod val="75000"/>
                </a:schemeClr>
              </a:solidFill>
            </a:endParaRPr>
          </a:p>
        </p:txBody>
      </p:sp>
      <p:sp>
        <p:nvSpPr>
          <p:cNvPr id="53" name="Text Box 45">
            <a:extLst>
              <a:ext uri="{FF2B5EF4-FFF2-40B4-BE49-F238E27FC236}">
                <a16:creationId xmlns:a16="http://schemas.microsoft.com/office/drawing/2014/main" id="{57D1A14F-68FE-47D2-983C-1A879D66A9DC}"/>
              </a:ext>
            </a:extLst>
          </p:cNvPr>
          <p:cNvSpPr txBox="1">
            <a:spLocks noChangeArrowheads="1"/>
          </p:cNvSpPr>
          <p:nvPr/>
        </p:nvSpPr>
        <p:spPr bwMode="auto">
          <a:xfrm>
            <a:off x="5523688" y="5013493"/>
            <a:ext cx="582211"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PFV</a:t>
            </a:r>
          </a:p>
        </p:txBody>
      </p:sp>
      <p:sp>
        <p:nvSpPr>
          <p:cNvPr id="54" name="Text Box 42">
            <a:extLst>
              <a:ext uri="{FF2B5EF4-FFF2-40B4-BE49-F238E27FC236}">
                <a16:creationId xmlns:a16="http://schemas.microsoft.com/office/drawing/2014/main" id="{E1E37D2C-2C52-446B-843B-01E64990D3EC}"/>
              </a:ext>
            </a:extLst>
          </p:cNvPr>
          <p:cNvSpPr txBox="1">
            <a:spLocks noChangeArrowheads="1"/>
          </p:cNvSpPr>
          <p:nvPr/>
        </p:nvSpPr>
        <p:spPr bwMode="auto">
          <a:xfrm>
            <a:off x="5551406" y="3192546"/>
            <a:ext cx="2276072"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ERD/choroidal effusion</a:t>
            </a:r>
          </a:p>
        </p:txBody>
      </p:sp>
      <p:sp>
        <p:nvSpPr>
          <p:cNvPr id="3" name="Oval 2">
            <a:extLst>
              <a:ext uri="{FF2B5EF4-FFF2-40B4-BE49-F238E27FC236}">
                <a16:creationId xmlns:a16="http://schemas.microsoft.com/office/drawing/2014/main" id="{7D027388-F860-4250-9D31-41DB5EB864E5}"/>
              </a:ext>
            </a:extLst>
          </p:cNvPr>
          <p:cNvSpPr/>
          <p:nvPr/>
        </p:nvSpPr>
        <p:spPr>
          <a:xfrm>
            <a:off x="8034589" y="2679833"/>
            <a:ext cx="671979" cy="338554"/>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TextBox 45">
            <a:extLst>
              <a:ext uri="{FF2B5EF4-FFF2-40B4-BE49-F238E27FC236}">
                <a16:creationId xmlns:a16="http://schemas.microsoft.com/office/drawing/2014/main" id="{404AE9CF-785E-4964-AF50-F6F095A7E65B}"/>
              </a:ext>
            </a:extLst>
          </p:cNvPr>
          <p:cNvSpPr txBox="1"/>
          <p:nvPr/>
        </p:nvSpPr>
        <p:spPr>
          <a:xfrm>
            <a:off x="609600" y="1554063"/>
            <a:ext cx="7034674" cy="4770537"/>
          </a:xfrm>
          <a:prstGeom prst="rect">
            <a:avLst/>
          </a:prstGeom>
          <a:solidFill>
            <a:schemeClr val="accent1">
              <a:lumMod val="40000"/>
              <a:lumOff val="60000"/>
            </a:schemeClr>
          </a:solidFill>
        </p:spPr>
        <p:txBody>
          <a:bodyPr wrap="square" rtlCol="0">
            <a:spAutoFit/>
          </a:bodyPr>
          <a:lstStyle/>
          <a:p>
            <a:r>
              <a:rPr lang="en-US" sz="1600" i="1" dirty="0">
                <a:solidFill>
                  <a:schemeClr val="bg1">
                    <a:lumMod val="75000"/>
                  </a:schemeClr>
                </a:solidFill>
              </a:rPr>
              <a:t>Neovascularization of what structure causes neovascular glaucoma (NVG)?</a:t>
            </a:r>
          </a:p>
          <a:p>
            <a:r>
              <a:rPr lang="en-US" sz="1600" dirty="0">
                <a:solidFill>
                  <a:schemeClr val="bg1">
                    <a:lumMod val="75000"/>
                  </a:schemeClr>
                </a:solidFill>
              </a:rPr>
              <a:t>Neovascularization of the angle (NVA) </a:t>
            </a:r>
          </a:p>
          <a:p>
            <a:endParaRPr lang="en-US" sz="1600" dirty="0">
              <a:solidFill>
                <a:schemeClr val="bg1">
                  <a:lumMod val="75000"/>
                </a:schemeClr>
              </a:solidFill>
            </a:endParaRPr>
          </a:p>
          <a:p>
            <a:r>
              <a:rPr lang="en-US" sz="1600" i="1" dirty="0">
                <a:solidFill>
                  <a:schemeClr val="bg1">
                    <a:lumMod val="75000"/>
                  </a:schemeClr>
                </a:solidFill>
              </a:rPr>
              <a:t>How does NVA lead to angle-closure glaucoma?</a:t>
            </a:r>
          </a:p>
          <a:p>
            <a:r>
              <a:rPr lang="en-US" sz="1600" dirty="0">
                <a:solidFill>
                  <a:schemeClr val="bg1">
                    <a:lumMod val="75000"/>
                  </a:schemeClr>
                </a:solidFill>
              </a:rPr>
              <a:t>The NVA vessels don’t ride solo; rather, they are accompanied by contractile elements (</a:t>
            </a:r>
            <a:r>
              <a:rPr lang="en-US" sz="1600" dirty="0" err="1">
                <a:solidFill>
                  <a:schemeClr val="bg1">
                    <a:lumMod val="75000"/>
                  </a:schemeClr>
                </a:solidFill>
              </a:rPr>
              <a:t>eg</a:t>
            </a:r>
            <a:r>
              <a:rPr lang="en-US" sz="1600" dirty="0">
                <a:solidFill>
                  <a:schemeClr val="bg1">
                    <a:lumMod val="75000"/>
                  </a:schemeClr>
                </a:solidFill>
              </a:rPr>
              <a:t>, fibroblasts). Along with the neo vessels, these elements will establish a network that crosses from the peripheral iris to the peripheral cornea. Once established, contractile elements </a:t>
            </a:r>
            <a:r>
              <a:rPr lang="en-US" sz="1600" dirty="0" err="1">
                <a:solidFill>
                  <a:schemeClr val="bg1">
                    <a:lumMod val="75000"/>
                  </a:schemeClr>
                </a:solidFill>
              </a:rPr>
              <a:t>gonna</a:t>
            </a:r>
            <a:r>
              <a:rPr lang="en-US" sz="1600" dirty="0">
                <a:solidFill>
                  <a:schemeClr val="bg1">
                    <a:lumMod val="75000"/>
                  </a:schemeClr>
                </a:solidFill>
              </a:rPr>
              <a:t> contract, and when they do, they pull the iris up against the angle, rendering it closed. </a:t>
            </a:r>
          </a:p>
          <a:p>
            <a:r>
              <a:rPr lang="en-US" sz="1600" i="1" dirty="0">
                <a:solidFill>
                  <a:schemeClr val="bg1">
                    <a:lumMod val="75000"/>
                  </a:schemeClr>
                </a:solidFill>
              </a:rPr>
              <a:t> </a:t>
            </a:r>
          </a:p>
          <a:p>
            <a:r>
              <a:rPr lang="en-US" sz="1600" i="1" dirty="0">
                <a:solidFill>
                  <a:schemeClr val="bg1">
                    <a:lumMod val="75000"/>
                  </a:schemeClr>
                </a:solidFill>
              </a:rPr>
              <a:t>What two-word phrase (</a:t>
            </a:r>
            <a:r>
              <a:rPr lang="en-US" sz="1600" b="1" dirty="0">
                <a:solidFill>
                  <a:schemeClr val="bg1">
                    <a:lumMod val="75000"/>
                  </a:schemeClr>
                </a:solidFill>
              </a:rPr>
              <a:t>not</a:t>
            </a:r>
            <a:r>
              <a:rPr lang="en-US" sz="1600" i="1" dirty="0">
                <a:solidFill>
                  <a:schemeClr val="bg1">
                    <a:lumMod val="75000"/>
                  </a:schemeClr>
                </a:solidFill>
              </a:rPr>
              <a:t> ‘diabetic retinopathy’--think more generally) describes the fundamental cause of most cases of NVG?</a:t>
            </a:r>
          </a:p>
          <a:p>
            <a:r>
              <a:rPr lang="en-US" sz="1600" b="1" dirty="0">
                <a:solidFill>
                  <a:srgbClr val="0000FF"/>
                </a:solidFill>
              </a:rPr>
              <a:t>‘Retinal ischemia’</a:t>
            </a:r>
            <a:endParaRPr lang="en-US" sz="1600" b="1" dirty="0">
              <a:solidFill>
                <a:schemeClr val="accent1">
                  <a:lumMod val="40000"/>
                  <a:lumOff val="60000"/>
                </a:schemeClr>
              </a:solidFill>
            </a:endParaRPr>
          </a:p>
          <a:p>
            <a:endParaRPr lang="en-US" sz="1600" dirty="0">
              <a:solidFill>
                <a:schemeClr val="accent1">
                  <a:lumMod val="40000"/>
                  <a:lumOff val="60000"/>
                </a:schemeClr>
              </a:solidFill>
            </a:endParaRPr>
          </a:p>
          <a:p>
            <a:r>
              <a:rPr lang="en-US" sz="1600" i="1" dirty="0">
                <a:solidFill>
                  <a:schemeClr val="accent1">
                    <a:lumMod val="40000"/>
                    <a:lumOff val="60000"/>
                  </a:schemeClr>
                </a:solidFill>
              </a:rPr>
              <a:t>How does retinal ischemia lead to NVI and NVA? </a:t>
            </a:r>
          </a:p>
          <a:p>
            <a:r>
              <a:rPr lang="en-US" sz="1600" dirty="0">
                <a:solidFill>
                  <a:schemeClr val="accent1">
                    <a:lumMod val="40000"/>
                    <a:lumOff val="60000"/>
                  </a:schemeClr>
                </a:solidFill>
              </a:rPr>
              <a:t>In a desperate attempt to acquire the oxygen they’re lacking, the ischemic retinal cells release the signaling molecule  </a:t>
            </a:r>
            <a:r>
              <a:rPr lang="en-US" sz="1600" b="1" dirty="0">
                <a:solidFill>
                  <a:schemeClr val="accent1">
                    <a:lumMod val="40000"/>
                    <a:lumOff val="60000"/>
                  </a:schemeClr>
                </a:solidFill>
              </a:rPr>
              <a:t>VEGF</a:t>
            </a:r>
            <a:r>
              <a:rPr lang="en-US" sz="1600" dirty="0">
                <a:solidFill>
                  <a:schemeClr val="accent1">
                    <a:lumMod val="40000"/>
                    <a:lumOff val="60000"/>
                  </a:schemeClr>
                </a:solidFill>
              </a:rPr>
              <a:t> , a potent inducer of new blood vessel formation. This VEGF diffuses from the vitreous cavity into the anterior segment, where it induces the NVI/NVA process.</a:t>
            </a:r>
          </a:p>
        </p:txBody>
      </p:sp>
      <p:sp>
        <p:nvSpPr>
          <p:cNvPr id="47" name="Oval 46">
            <a:extLst>
              <a:ext uri="{FF2B5EF4-FFF2-40B4-BE49-F238E27FC236}">
                <a16:creationId xmlns:a16="http://schemas.microsoft.com/office/drawing/2014/main" id="{A5248507-3F31-4BDC-A9CE-59D8E5A5DD74}"/>
              </a:ext>
            </a:extLst>
          </p:cNvPr>
          <p:cNvSpPr/>
          <p:nvPr/>
        </p:nvSpPr>
        <p:spPr>
          <a:xfrm>
            <a:off x="580515" y="4431474"/>
            <a:ext cx="2010285" cy="430887"/>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TextBox 47">
            <a:extLst>
              <a:ext uri="{FF2B5EF4-FFF2-40B4-BE49-F238E27FC236}">
                <a16:creationId xmlns:a16="http://schemas.microsoft.com/office/drawing/2014/main" id="{88F4DBB8-E836-4EB8-A67C-7D52B9DB2F1E}"/>
              </a:ext>
            </a:extLst>
          </p:cNvPr>
          <p:cNvSpPr txBox="1"/>
          <p:nvPr/>
        </p:nvSpPr>
        <p:spPr>
          <a:xfrm>
            <a:off x="2667000" y="4160638"/>
            <a:ext cx="4809320" cy="1384995"/>
          </a:xfrm>
          <a:prstGeom prst="rect">
            <a:avLst/>
          </a:prstGeom>
          <a:solidFill>
            <a:srgbClr val="FFCCFF"/>
          </a:solidFill>
        </p:spPr>
        <p:txBody>
          <a:bodyPr wrap="square" rtlCol="0">
            <a:spAutoFit/>
          </a:bodyPr>
          <a:lstStyle/>
          <a:p>
            <a:r>
              <a:rPr lang="en-US" sz="1400" i="1" dirty="0">
                <a:solidFill>
                  <a:schemeClr val="bg1">
                    <a:lumMod val="65000"/>
                  </a:schemeClr>
                </a:solidFill>
              </a:rPr>
              <a:t>What are the three most common causes of ischemia that result in the development of NVG?</a:t>
            </a:r>
          </a:p>
          <a:p>
            <a:r>
              <a:rPr lang="en-US" sz="1400" dirty="0">
                <a:solidFill>
                  <a:schemeClr val="bg1">
                    <a:lumMod val="65000"/>
                  </a:schemeClr>
                </a:solidFill>
              </a:rPr>
              <a:t>--Diabetic retinopathy</a:t>
            </a:r>
          </a:p>
          <a:p>
            <a:r>
              <a:rPr lang="en-US" sz="1400" dirty="0">
                <a:solidFill>
                  <a:schemeClr val="bg1">
                    <a:lumMod val="65000"/>
                  </a:schemeClr>
                </a:solidFill>
              </a:rPr>
              <a:t>--</a:t>
            </a:r>
            <a:r>
              <a:rPr lang="en-US" sz="1400" b="1" dirty="0">
                <a:solidFill>
                  <a:srgbClr val="FFCCFF"/>
                </a:solidFill>
              </a:rPr>
              <a:t>CRVO</a:t>
            </a:r>
          </a:p>
          <a:p>
            <a:r>
              <a:rPr lang="en-US" sz="1400" dirty="0">
                <a:solidFill>
                  <a:schemeClr val="bg1">
                    <a:lumMod val="65000"/>
                  </a:schemeClr>
                </a:solidFill>
              </a:rPr>
              <a:t>--Ocular ischemic syndrome (OIS; note that OIS involves ischemia of non-retinal ocular structures as well)</a:t>
            </a:r>
          </a:p>
        </p:txBody>
      </p:sp>
      <p:sp>
        <p:nvSpPr>
          <p:cNvPr id="61" name="Oval 60">
            <a:extLst>
              <a:ext uri="{FF2B5EF4-FFF2-40B4-BE49-F238E27FC236}">
                <a16:creationId xmlns:a16="http://schemas.microsoft.com/office/drawing/2014/main" id="{3F055674-427E-4F34-9879-A78B56BA0061}"/>
              </a:ext>
            </a:extLst>
          </p:cNvPr>
          <p:cNvSpPr/>
          <p:nvPr/>
        </p:nvSpPr>
        <p:spPr>
          <a:xfrm>
            <a:off x="2743200" y="4732529"/>
            <a:ext cx="769763" cy="435756"/>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TextBox 63">
            <a:extLst>
              <a:ext uri="{FF2B5EF4-FFF2-40B4-BE49-F238E27FC236}">
                <a16:creationId xmlns:a16="http://schemas.microsoft.com/office/drawing/2014/main" id="{6B14F1AC-F862-4BF0-9435-27FB0990B982}"/>
              </a:ext>
            </a:extLst>
          </p:cNvPr>
          <p:cNvSpPr txBox="1"/>
          <p:nvPr/>
        </p:nvSpPr>
        <p:spPr>
          <a:xfrm>
            <a:off x="2767577" y="4816799"/>
            <a:ext cx="769763" cy="307777"/>
          </a:xfrm>
          <a:prstGeom prst="rect">
            <a:avLst/>
          </a:prstGeom>
          <a:noFill/>
        </p:spPr>
        <p:txBody>
          <a:bodyPr wrap="none" rtlCol="0">
            <a:spAutoFit/>
          </a:bodyPr>
          <a:lstStyle/>
          <a:p>
            <a:r>
              <a:rPr lang="en-US" sz="1400" b="1" dirty="0">
                <a:solidFill>
                  <a:srgbClr val="0000FF"/>
                </a:solidFill>
                <a:latin typeface="Segoe Script" panose="030B0504020000000003" pitchFamily="66" charset="0"/>
              </a:rPr>
              <a:t>CRAO</a:t>
            </a:r>
          </a:p>
        </p:txBody>
      </p:sp>
      <p:sp>
        <p:nvSpPr>
          <p:cNvPr id="65" name="TextBox 64">
            <a:extLst>
              <a:ext uri="{FF2B5EF4-FFF2-40B4-BE49-F238E27FC236}">
                <a16:creationId xmlns:a16="http://schemas.microsoft.com/office/drawing/2014/main" id="{6F2AFB41-700A-44A3-98E4-E969312425D6}"/>
              </a:ext>
            </a:extLst>
          </p:cNvPr>
          <p:cNvSpPr txBox="1"/>
          <p:nvPr/>
        </p:nvSpPr>
        <p:spPr>
          <a:xfrm>
            <a:off x="3707032" y="4302499"/>
            <a:ext cx="4120446" cy="1446550"/>
          </a:xfrm>
          <a:prstGeom prst="rect">
            <a:avLst/>
          </a:prstGeom>
          <a:solidFill>
            <a:srgbClr val="99FF99"/>
          </a:solidFill>
        </p:spPr>
        <p:txBody>
          <a:bodyPr wrap="square" rtlCol="0">
            <a:spAutoFit/>
          </a:bodyPr>
          <a:lstStyle/>
          <a:p>
            <a:r>
              <a:rPr lang="en-US" sz="1400" i="1" dirty="0">
                <a:solidFill>
                  <a:srgbClr val="0000FF"/>
                </a:solidFill>
              </a:rPr>
              <a:t>Can NVG develop after a CR</a:t>
            </a:r>
            <a:r>
              <a:rPr lang="en-US" b="1" i="1" dirty="0">
                <a:solidFill>
                  <a:srgbClr val="0000FF"/>
                </a:solidFill>
              </a:rPr>
              <a:t>A</a:t>
            </a:r>
            <a:r>
              <a:rPr lang="en-US" sz="1400" i="1" dirty="0">
                <a:solidFill>
                  <a:srgbClr val="0000FF"/>
                </a:solidFill>
              </a:rPr>
              <a:t>O?</a:t>
            </a:r>
          </a:p>
          <a:p>
            <a:r>
              <a:rPr lang="en-US" sz="1400" dirty="0">
                <a:solidFill>
                  <a:srgbClr val="0000FF"/>
                </a:solidFill>
              </a:rPr>
              <a:t>Yes</a:t>
            </a:r>
          </a:p>
          <a:p>
            <a:endParaRPr lang="en-US" sz="1400" i="1" dirty="0">
              <a:solidFill>
                <a:srgbClr val="0000FF"/>
              </a:solidFill>
            </a:endParaRPr>
          </a:p>
          <a:p>
            <a:r>
              <a:rPr lang="en-US" sz="1400" i="1" dirty="0">
                <a:solidFill>
                  <a:srgbClr val="0000FF"/>
                </a:solidFill>
              </a:rPr>
              <a:t>Is NVG more, or less likely to develop after CRAO compared to CRVO?</a:t>
            </a:r>
          </a:p>
          <a:p>
            <a:r>
              <a:rPr lang="en-US" sz="1400" dirty="0">
                <a:solidFill>
                  <a:srgbClr val="0000FF"/>
                </a:solidFill>
              </a:rPr>
              <a:t>Much less likely</a:t>
            </a:r>
          </a:p>
        </p:txBody>
      </p:sp>
    </p:spTree>
    <p:extLst>
      <p:ext uri="{BB962C8B-B14F-4D97-AF65-F5344CB8AC3E}">
        <p14:creationId xmlns:p14="http://schemas.microsoft.com/office/powerpoint/2010/main" val="1509770124"/>
      </p:ext>
    </p:extLst>
  </p:cSld>
  <p:clrMapOvr>
    <a:masterClrMapping/>
  </p:clrMapOvr>
</p:sld>
</file>

<file path=ppt/slides/slide2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Straight Arrow Connector 12">
            <a:extLst>
              <a:ext uri="{FF2B5EF4-FFF2-40B4-BE49-F238E27FC236}">
                <a16:creationId xmlns:a16="http://schemas.microsoft.com/office/drawing/2014/main" id="{A6DE2085-829C-480C-9216-69D6039C0A37}"/>
              </a:ext>
            </a:extLst>
          </p:cNvPr>
          <p:cNvCxnSpPr>
            <a:cxnSpLocks/>
          </p:cNvCxnSpPr>
          <p:nvPr/>
        </p:nvCxnSpPr>
        <p:spPr>
          <a:xfrm>
            <a:off x="6717173" y="1828800"/>
            <a:ext cx="0" cy="3462754"/>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43014" name="Text Box 6"/>
          <p:cNvSpPr txBox="1">
            <a:spLocks noChangeArrowheads="1"/>
          </p:cNvSpPr>
          <p:nvPr/>
        </p:nvSpPr>
        <p:spPr bwMode="auto">
          <a:xfrm>
            <a:off x="533400" y="2356376"/>
            <a:ext cx="1005403"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Lens-</a:t>
            </a:r>
          </a:p>
          <a:p>
            <a:pPr algn="ctr" eaLnBrk="1" hangingPunct="1">
              <a:lnSpc>
                <a:spcPct val="80000"/>
              </a:lnSpc>
              <a:spcBef>
                <a:spcPct val="0"/>
              </a:spcBef>
              <a:buClrTx/>
              <a:buSzTx/>
              <a:buFontTx/>
              <a:buNone/>
            </a:pPr>
            <a:r>
              <a:rPr lang="en-US" altLang="en-US" sz="1800" dirty="0">
                <a:solidFill>
                  <a:schemeClr val="bg1">
                    <a:lumMod val="75000"/>
                  </a:schemeClr>
                </a:solidFill>
              </a:rPr>
              <a:t>Induced</a:t>
            </a:r>
          </a:p>
        </p:txBody>
      </p:sp>
      <p:sp>
        <p:nvSpPr>
          <p:cNvPr id="43017" name="Text Box 14"/>
          <p:cNvSpPr txBox="1">
            <a:spLocks noChangeArrowheads="1"/>
          </p:cNvSpPr>
          <p:nvPr/>
        </p:nvSpPr>
        <p:spPr bwMode="auto">
          <a:xfrm>
            <a:off x="3026498" y="2365901"/>
            <a:ext cx="1633781"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Aphakic/</a:t>
            </a:r>
          </a:p>
          <a:p>
            <a:pPr algn="ctr" eaLnBrk="1" hangingPunct="1">
              <a:lnSpc>
                <a:spcPct val="80000"/>
              </a:lnSpc>
              <a:spcBef>
                <a:spcPct val="0"/>
              </a:spcBef>
              <a:buClrTx/>
              <a:buSzTx/>
              <a:buFontTx/>
              <a:buNone/>
            </a:pPr>
            <a:r>
              <a:rPr lang="en-US" altLang="en-US" sz="1800" dirty="0" err="1">
                <a:solidFill>
                  <a:schemeClr val="bg1">
                    <a:lumMod val="75000"/>
                  </a:schemeClr>
                </a:solidFill>
              </a:rPr>
              <a:t>Pseudophakic</a:t>
            </a:r>
            <a:endParaRPr lang="en-US" altLang="en-US" sz="1800" dirty="0">
              <a:solidFill>
                <a:schemeClr val="bg1">
                  <a:lumMod val="75000"/>
                </a:schemeClr>
              </a:solidFill>
            </a:endParaRPr>
          </a:p>
        </p:txBody>
      </p:sp>
      <p:sp>
        <p:nvSpPr>
          <p:cNvPr id="43031" name="Text Box 35"/>
          <p:cNvSpPr txBox="1">
            <a:spLocks noChangeArrowheads="1"/>
          </p:cNvSpPr>
          <p:nvPr/>
        </p:nvSpPr>
        <p:spPr bwMode="auto">
          <a:xfrm>
            <a:off x="1190847" y="1295400"/>
            <a:ext cx="2473754"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solidFill>
                  <a:schemeClr val="bg1">
                    <a:lumMod val="75000"/>
                  </a:schemeClr>
                </a:solidFill>
              </a:rPr>
              <a:t>w/ Pupillary Block</a:t>
            </a:r>
          </a:p>
        </p:txBody>
      </p:sp>
      <p:sp>
        <p:nvSpPr>
          <p:cNvPr id="43032" name="Text Box 36"/>
          <p:cNvSpPr txBox="1">
            <a:spLocks noChangeArrowheads="1"/>
          </p:cNvSpPr>
          <p:nvPr/>
        </p:nvSpPr>
        <p:spPr bwMode="auto">
          <a:xfrm>
            <a:off x="5181600" y="1295400"/>
            <a:ext cx="2630848"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t>w/o Pupillary Block</a:t>
            </a:r>
          </a:p>
        </p:txBody>
      </p:sp>
      <p:sp>
        <p:nvSpPr>
          <p:cNvPr id="49" name="Rectangle 2">
            <a:extLst>
              <a:ext uri="{FF2B5EF4-FFF2-40B4-BE49-F238E27FC236}">
                <a16:creationId xmlns:a16="http://schemas.microsoft.com/office/drawing/2014/main" id="{240EE5BF-F7D2-4FC8-A5DD-F6B5423153C6}"/>
              </a:ext>
            </a:extLst>
          </p:cNvPr>
          <p:cNvSpPr>
            <a:spLocks noGrp="1" noChangeArrowheads="1"/>
          </p:cNvSpPr>
          <p:nvPr>
            <p:ph type="title"/>
          </p:nvPr>
        </p:nvSpPr>
        <p:spPr>
          <a:xfrm>
            <a:off x="457200" y="304800"/>
            <a:ext cx="7543800" cy="563562"/>
          </a:xfrm>
        </p:spPr>
        <p:txBody>
          <a:bodyPr/>
          <a:lstStyle/>
          <a:p>
            <a:pPr eaLnBrk="1" hangingPunct="1"/>
            <a:r>
              <a:rPr lang="en-US" altLang="en-US" sz="3500" dirty="0"/>
              <a:t>Q</a:t>
            </a:r>
          </a:p>
        </p:txBody>
      </p:sp>
      <p:sp>
        <p:nvSpPr>
          <p:cNvPr id="50" name="TextBox 49">
            <a:extLst>
              <a:ext uri="{FF2B5EF4-FFF2-40B4-BE49-F238E27FC236}">
                <a16:creationId xmlns:a16="http://schemas.microsoft.com/office/drawing/2014/main" id="{CF426230-46C8-405C-9015-99EF57762A2E}"/>
              </a:ext>
            </a:extLst>
          </p:cNvPr>
          <p:cNvSpPr txBox="1"/>
          <p:nvPr/>
        </p:nvSpPr>
        <p:spPr>
          <a:xfrm>
            <a:off x="2259496" y="189094"/>
            <a:ext cx="4607480" cy="400110"/>
          </a:xfrm>
          <a:prstGeom prst="rect">
            <a:avLst/>
          </a:prstGeom>
          <a:solidFill>
            <a:schemeClr val="accent1">
              <a:lumMod val="60000"/>
              <a:lumOff val="40000"/>
            </a:schemeClr>
          </a:solidFill>
        </p:spPr>
        <p:txBody>
          <a:bodyPr wrap="none" rtlCol="0">
            <a:spAutoFit/>
          </a:bodyPr>
          <a:lstStyle/>
          <a:p>
            <a:pPr algn="ctr"/>
            <a:r>
              <a:rPr lang="en-US" sz="2000" b="1" dirty="0"/>
              <a:t>Secondary Angle Closure Glaucoma</a:t>
            </a:r>
          </a:p>
        </p:txBody>
      </p:sp>
      <p:sp>
        <p:nvSpPr>
          <p:cNvPr id="2" name="TextBox 1">
            <a:extLst>
              <a:ext uri="{FF2B5EF4-FFF2-40B4-BE49-F238E27FC236}">
                <a16:creationId xmlns:a16="http://schemas.microsoft.com/office/drawing/2014/main" id="{A7E30BEC-923B-4C9A-A856-BDD0D882F6B8}"/>
              </a:ext>
            </a:extLst>
          </p:cNvPr>
          <p:cNvSpPr txBox="1"/>
          <p:nvPr/>
        </p:nvSpPr>
        <p:spPr>
          <a:xfrm>
            <a:off x="887305" y="2844119"/>
            <a:ext cx="1494320" cy="338554"/>
          </a:xfrm>
          <a:prstGeom prst="rect">
            <a:avLst/>
          </a:prstGeom>
          <a:noFill/>
        </p:spPr>
        <p:txBody>
          <a:bodyPr wrap="none" rtlCol="0">
            <a:spAutoFit/>
          </a:bodyPr>
          <a:lstStyle/>
          <a:p>
            <a:r>
              <a:rPr lang="en-US" sz="1600" dirty="0" err="1">
                <a:solidFill>
                  <a:schemeClr val="bg1">
                    <a:lumMod val="75000"/>
                  </a:schemeClr>
                </a:solidFill>
              </a:rPr>
              <a:t>Phacomorphic</a:t>
            </a:r>
            <a:endParaRPr lang="en-US" sz="1600" dirty="0">
              <a:solidFill>
                <a:schemeClr val="bg1">
                  <a:lumMod val="75000"/>
                </a:schemeClr>
              </a:solidFill>
            </a:endParaRPr>
          </a:p>
        </p:txBody>
      </p:sp>
      <p:sp>
        <p:nvSpPr>
          <p:cNvPr id="51" name="TextBox 50">
            <a:extLst>
              <a:ext uri="{FF2B5EF4-FFF2-40B4-BE49-F238E27FC236}">
                <a16:creationId xmlns:a16="http://schemas.microsoft.com/office/drawing/2014/main" id="{156069D4-340B-4160-A336-EBF73557CEE0}"/>
              </a:ext>
            </a:extLst>
          </p:cNvPr>
          <p:cNvSpPr txBox="1"/>
          <p:nvPr/>
        </p:nvSpPr>
        <p:spPr>
          <a:xfrm>
            <a:off x="884725" y="3175578"/>
            <a:ext cx="1402948" cy="338554"/>
          </a:xfrm>
          <a:prstGeom prst="rect">
            <a:avLst/>
          </a:prstGeom>
          <a:noFill/>
        </p:spPr>
        <p:txBody>
          <a:bodyPr wrap="none" rtlCol="0">
            <a:spAutoFit/>
          </a:bodyPr>
          <a:lstStyle/>
          <a:p>
            <a:r>
              <a:rPr lang="en-US" sz="1600" dirty="0">
                <a:solidFill>
                  <a:schemeClr val="bg1">
                    <a:lumMod val="75000"/>
                  </a:schemeClr>
                </a:solidFill>
              </a:rPr>
              <a:t>Ectopia </a:t>
            </a:r>
            <a:r>
              <a:rPr lang="en-US" sz="1600" dirty="0" err="1">
                <a:solidFill>
                  <a:schemeClr val="bg1">
                    <a:lumMod val="75000"/>
                  </a:schemeClr>
                </a:solidFill>
              </a:rPr>
              <a:t>lentis</a:t>
            </a:r>
            <a:endParaRPr lang="en-US" sz="1600" dirty="0">
              <a:solidFill>
                <a:schemeClr val="bg1">
                  <a:lumMod val="75000"/>
                </a:schemeClr>
              </a:solidFill>
            </a:endParaRPr>
          </a:p>
        </p:txBody>
      </p:sp>
      <p:cxnSp>
        <p:nvCxnSpPr>
          <p:cNvPr id="71" name="Straight Connector 70">
            <a:extLst>
              <a:ext uri="{FF2B5EF4-FFF2-40B4-BE49-F238E27FC236}">
                <a16:creationId xmlns:a16="http://schemas.microsoft.com/office/drawing/2014/main" id="{C104938D-BA8D-4E39-9D5F-9EE2012F2F3C}"/>
              </a:ext>
            </a:extLst>
          </p:cNvPr>
          <p:cNvCxnSpPr>
            <a:cxnSpLocks/>
          </p:cNvCxnSpPr>
          <p:nvPr/>
        </p:nvCxnSpPr>
        <p:spPr>
          <a:xfrm flipH="1">
            <a:off x="762665" y="3023488"/>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2A7E4E40-472F-4E50-8A7A-45C10FDD7171}"/>
              </a:ext>
            </a:extLst>
          </p:cNvPr>
          <p:cNvCxnSpPr>
            <a:cxnSpLocks/>
          </p:cNvCxnSpPr>
          <p:nvPr/>
        </p:nvCxnSpPr>
        <p:spPr>
          <a:xfrm flipH="1">
            <a:off x="762665" y="3347853"/>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C3924889-45B9-4383-9C9E-48F0A9C27AD8}"/>
              </a:ext>
            </a:extLst>
          </p:cNvPr>
          <p:cNvCxnSpPr>
            <a:cxnSpLocks/>
          </p:cNvCxnSpPr>
          <p:nvPr/>
        </p:nvCxnSpPr>
        <p:spPr>
          <a:xfrm flipH="1">
            <a:off x="748719" y="2838976"/>
            <a:ext cx="13947" cy="5088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 name="Straight Arrow Connector 5">
            <a:extLst>
              <a:ext uri="{FF2B5EF4-FFF2-40B4-BE49-F238E27FC236}">
                <a16:creationId xmlns:a16="http://schemas.microsoft.com/office/drawing/2014/main" id="{A3439F0C-5143-461F-8F3C-2E830785DEFC}"/>
              </a:ext>
            </a:extLst>
          </p:cNvPr>
          <p:cNvCxnSpPr>
            <a:stCxn id="50" idx="2"/>
          </p:cNvCxnSpPr>
          <p:nvPr/>
        </p:nvCxnSpPr>
        <p:spPr>
          <a:xfrm flipH="1">
            <a:off x="2971800" y="589204"/>
            <a:ext cx="1591436" cy="706196"/>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0" name="Straight Arrow Connector 9">
            <a:extLst>
              <a:ext uri="{FF2B5EF4-FFF2-40B4-BE49-F238E27FC236}">
                <a16:creationId xmlns:a16="http://schemas.microsoft.com/office/drawing/2014/main" id="{84DC796E-F6ED-4FBB-82D2-A260F480BF8A}"/>
              </a:ext>
            </a:extLst>
          </p:cNvPr>
          <p:cNvCxnSpPr>
            <a:cxnSpLocks/>
          </p:cNvCxnSpPr>
          <p:nvPr/>
        </p:nvCxnSpPr>
        <p:spPr>
          <a:xfrm>
            <a:off x="4572000" y="589204"/>
            <a:ext cx="1600200" cy="706196"/>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6" name="Straight Arrow Connector 25">
            <a:extLst>
              <a:ext uri="{FF2B5EF4-FFF2-40B4-BE49-F238E27FC236}">
                <a16:creationId xmlns:a16="http://schemas.microsoft.com/office/drawing/2014/main" id="{B70E0124-9B84-41A5-8D84-A66B7838A706}"/>
              </a:ext>
            </a:extLst>
          </p:cNvPr>
          <p:cNvCxnSpPr>
            <a:cxnSpLocks/>
          </p:cNvCxnSpPr>
          <p:nvPr/>
        </p:nvCxnSpPr>
        <p:spPr>
          <a:xfrm flipH="1">
            <a:off x="1159539" y="1828800"/>
            <a:ext cx="1290435" cy="478059"/>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28" name="Straight Arrow Connector 27">
            <a:extLst>
              <a:ext uri="{FF2B5EF4-FFF2-40B4-BE49-F238E27FC236}">
                <a16:creationId xmlns:a16="http://schemas.microsoft.com/office/drawing/2014/main" id="{567A4249-5C59-4416-8A8E-1C35913900AB}"/>
              </a:ext>
            </a:extLst>
          </p:cNvPr>
          <p:cNvCxnSpPr>
            <a:cxnSpLocks/>
          </p:cNvCxnSpPr>
          <p:nvPr/>
        </p:nvCxnSpPr>
        <p:spPr>
          <a:xfrm>
            <a:off x="2449973" y="1832208"/>
            <a:ext cx="1268784"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56" name="Text Box 6">
            <a:extLst>
              <a:ext uri="{FF2B5EF4-FFF2-40B4-BE49-F238E27FC236}">
                <a16:creationId xmlns:a16="http://schemas.microsoft.com/office/drawing/2014/main" id="{557983BD-9D64-49B9-A366-A08663B0451F}"/>
              </a:ext>
            </a:extLst>
          </p:cNvPr>
          <p:cNvSpPr txBox="1">
            <a:spLocks noChangeArrowheads="1"/>
          </p:cNvSpPr>
          <p:nvPr/>
        </p:nvSpPr>
        <p:spPr bwMode="auto">
          <a:xfrm>
            <a:off x="5029200" y="2356376"/>
            <a:ext cx="813043"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r" eaLnBrk="1" hangingPunct="1">
              <a:lnSpc>
                <a:spcPct val="80000"/>
              </a:lnSpc>
              <a:spcBef>
                <a:spcPct val="0"/>
              </a:spcBef>
              <a:buClrTx/>
              <a:buSzTx/>
              <a:buFontTx/>
              <a:buNone/>
            </a:pPr>
            <a:r>
              <a:rPr lang="en-US" altLang="en-US" sz="1800" dirty="0">
                <a:solidFill>
                  <a:schemeClr val="bg1">
                    <a:lumMod val="75000"/>
                  </a:schemeClr>
                </a:solidFill>
              </a:rPr>
              <a:t>‘Push’</a:t>
            </a:r>
          </a:p>
        </p:txBody>
      </p:sp>
      <p:sp>
        <p:nvSpPr>
          <p:cNvPr id="57" name="Text Box 14">
            <a:extLst>
              <a:ext uri="{FF2B5EF4-FFF2-40B4-BE49-F238E27FC236}">
                <a16:creationId xmlns:a16="http://schemas.microsoft.com/office/drawing/2014/main" id="{5DAFA1C1-3A29-4C27-A379-663FDD22E326}"/>
              </a:ext>
            </a:extLst>
          </p:cNvPr>
          <p:cNvSpPr txBox="1">
            <a:spLocks noChangeArrowheads="1"/>
          </p:cNvSpPr>
          <p:nvPr/>
        </p:nvSpPr>
        <p:spPr bwMode="auto">
          <a:xfrm>
            <a:off x="7620000" y="2365901"/>
            <a:ext cx="671979"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t>‘Pull’</a:t>
            </a:r>
          </a:p>
        </p:txBody>
      </p:sp>
      <p:cxnSp>
        <p:nvCxnSpPr>
          <p:cNvPr id="58" name="Straight Arrow Connector 57">
            <a:extLst>
              <a:ext uri="{FF2B5EF4-FFF2-40B4-BE49-F238E27FC236}">
                <a16:creationId xmlns:a16="http://schemas.microsoft.com/office/drawing/2014/main" id="{E874FEE9-46BD-46A3-90A3-DE7CC220FBFF}"/>
              </a:ext>
            </a:extLst>
          </p:cNvPr>
          <p:cNvCxnSpPr>
            <a:cxnSpLocks/>
          </p:cNvCxnSpPr>
          <p:nvPr/>
        </p:nvCxnSpPr>
        <p:spPr>
          <a:xfrm flipH="1">
            <a:off x="5867400" y="1828800"/>
            <a:ext cx="849775"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59" name="Straight Arrow Connector 58">
            <a:extLst>
              <a:ext uri="{FF2B5EF4-FFF2-40B4-BE49-F238E27FC236}">
                <a16:creationId xmlns:a16="http://schemas.microsoft.com/office/drawing/2014/main" id="{C370A4A1-FE96-4E70-B89E-839542A5E241}"/>
              </a:ext>
            </a:extLst>
          </p:cNvPr>
          <p:cNvCxnSpPr>
            <a:cxnSpLocks/>
          </p:cNvCxnSpPr>
          <p:nvPr/>
        </p:nvCxnSpPr>
        <p:spPr>
          <a:xfrm>
            <a:off x="6717173" y="1832208"/>
            <a:ext cx="902827" cy="474047"/>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62" name="Text Box 16">
            <a:extLst>
              <a:ext uri="{FF2B5EF4-FFF2-40B4-BE49-F238E27FC236}">
                <a16:creationId xmlns:a16="http://schemas.microsoft.com/office/drawing/2014/main" id="{33538067-0726-41B0-93FF-357EF00CA62D}"/>
              </a:ext>
            </a:extLst>
          </p:cNvPr>
          <p:cNvSpPr txBox="1">
            <a:spLocks noChangeArrowheads="1"/>
          </p:cNvSpPr>
          <p:nvPr/>
        </p:nvSpPr>
        <p:spPr bwMode="auto">
          <a:xfrm>
            <a:off x="8065437" y="2684785"/>
            <a:ext cx="628698"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b="1" dirty="0"/>
              <a:t>NVG</a:t>
            </a:r>
          </a:p>
        </p:txBody>
      </p:sp>
      <p:sp>
        <p:nvSpPr>
          <p:cNvPr id="70" name="Text Box 21">
            <a:extLst>
              <a:ext uri="{FF2B5EF4-FFF2-40B4-BE49-F238E27FC236}">
                <a16:creationId xmlns:a16="http://schemas.microsoft.com/office/drawing/2014/main" id="{86C32650-BE1F-4CC3-8DB5-0C136D877E6F}"/>
              </a:ext>
            </a:extLst>
          </p:cNvPr>
          <p:cNvSpPr txBox="1">
            <a:spLocks noChangeArrowheads="1"/>
          </p:cNvSpPr>
          <p:nvPr/>
        </p:nvSpPr>
        <p:spPr bwMode="auto">
          <a:xfrm>
            <a:off x="8070534" y="3048000"/>
            <a:ext cx="526106"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a:solidFill>
                  <a:schemeClr val="bg1">
                    <a:lumMod val="75000"/>
                  </a:schemeClr>
                </a:solidFill>
              </a:rPr>
              <a:t>ICE</a:t>
            </a:r>
          </a:p>
        </p:txBody>
      </p:sp>
      <p:sp>
        <p:nvSpPr>
          <p:cNvPr id="75" name="Text Box 45">
            <a:extLst>
              <a:ext uri="{FF2B5EF4-FFF2-40B4-BE49-F238E27FC236}">
                <a16:creationId xmlns:a16="http://schemas.microsoft.com/office/drawing/2014/main" id="{2B6EDA2D-8F55-4DFD-A225-8C03CE6FC7F3}"/>
              </a:ext>
            </a:extLst>
          </p:cNvPr>
          <p:cNvSpPr txBox="1">
            <a:spLocks noChangeArrowheads="1"/>
          </p:cNvSpPr>
          <p:nvPr/>
        </p:nvSpPr>
        <p:spPr bwMode="auto">
          <a:xfrm>
            <a:off x="8073162" y="3810000"/>
            <a:ext cx="1070837" cy="74635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ts val="1700"/>
              </a:lnSpc>
              <a:spcBef>
                <a:spcPct val="0"/>
              </a:spcBef>
              <a:buClrTx/>
              <a:buSzTx/>
              <a:buFontTx/>
              <a:buNone/>
            </a:pPr>
            <a:r>
              <a:rPr lang="en-US" altLang="en-US" sz="1600" dirty="0">
                <a:solidFill>
                  <a:schemeClr val="bg1">
                    <a:lumMod val="75000"/>
                  </a:schemeClr>
                </a:solidFill>
              </a:rPr>
              <a:t>Epithelial/ fibrous ingrowth</a:t>
            </a:r>
          </a:p>
        </p:txBody>
      </p:sp>
      <p:cxnSp>
        <p:nvCxnSpPr>
          <p:cNvPr id="77" name="Straight Connector 76">
            <a:extLst>
              <a:ext uri="{FF2B5EF4-FFF2-40B4-BE49-F238E27FC236}">
                <a16:creationId xmlns:a16="http://schemas.microsoft.com/office/drawing/2014/main" id="{FC090BD7-F2E1-4464-B57B-9CBE5874C89B}"/>
              </a:ext>
            </a:extLst>
          </p:cNvPr>
          <p:cNvCxnSpPr>
            <a:cxnSpLocks/>
          </p:cNvCxnSpPr>
          <p:nvPr/>
        </p:nvCxnSpPr>
        <p:spPr>
          <a:xfrm>
            <a:off x="7873969" y="2674448"/>
            <a:ext cx="7724" cy="128795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8" name="Straight Connector 77">
            <a:extLst>
              <a:ext uri="{FF2B5EF4-FFF2-40B4-BE49-F238E27FC236}">
                <a16:creationId xmlns:a16="http://schemas.microsoft.com/office/drawing/2014/main" id="{B1922ED5-C3D8-43D8-A00D-1D6BC9201DBA}"/>
              </a:ext>
            </a:extLst>
          </p:cNvPr>
          <p:cNvCxnSpPr/>
          <p:nvPr/>
        </p:nvCxnSpPr>
        <p:spPr>
          <a:xfrm flipH="1">
            <a:off x="7873968" y="2840262"/>
            <a:ext cx="24447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9" name="Straight Connector 78">
            <a:extLst>
              <a:ext uri="{FF2B5EF4-FFF2-40B4-BE49-F238E27FC236}">
                <a16:creationId xmlns:a16="http://schemas.microsoft.com/office/drawing/2014/main" id="{77019ED2-6D69-4A60-9D19-D4DB786EA3A0}"/>
              </a:ext>
            </a:extLst>
          </p:cNvPr>
          <p:cNvCxnSpPr/>
          <p:nvPr/>
        </p:nvCxnSpPr>
        <p:spPr>
          <a:xfrm flipH="1">
            <a:off x="7873968" y="3213518"/>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1" name="Straight Connector 80">
            <a:extLst>
              <a:ext uri="{FF2B5EF4-FFF2-40B4-BE49-F238E27FC236}">
                <a16:creationId xmlns:a16="http://schemas.microsoft.com/office/drawing/2014/main" id="{9796A12F-4125-4C05-8EE8-A388740C580D}"/>
              </a:ext>
            </a:extLst>
          </p:cNvPr>
          <p:cNvCxnSpPr/>
          <p:nvPr/>
        </p:nvCxnSpPr>
        <p:spPr>
          <a:xfrm flipH="1">
            <a:off x="7877837" y="3581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3" name="Straight Connector 82">
            <a:extLst>
              <a:ext uri="{FF2B5EF4-FFF2-40B4-BE49-F238E27FC236}">
                <a16:creationId xmlns:a16="http://schemas.microsoft.com/office/drawing/2014/main" id="{7FDC5F4B-9BF0-42AD-B8BB-2F2399BCF1E2}"/>
              </a:ext>
            </a:extLst>
          </p:cNvPr>
          <p:cNvCxnSpPr/>
          <p:nvPr/>
        </p:nvCxnSpPr>
        <p:spPr>
          <a:xfrm flipH="1">
            <a:off x="7881693" y="3962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93" name="Text Box 42">
            <a:extLst>
              <a:ext uri="{FF2B5EF4-FFF2-40B4-BE49-F238E27FC236}">
                <a16:creationId xmlns:a16="http://schemas.microsoft.com/office/drawing/2014/main" id="{53BAB77F-E061-4834-9068-34BDF78AD071}"/>
              </a:ext>
            </a:extLst>
          </p:cNvPr>
          <p:cNvSpPr txBox="1">
            <a:spLocks noChangeArrowheads="1"/>
          </p:cNvSpPr>
          <p:nvPr/>
        </p:nvSpPr>
        <p:spPr bwMode="auto">
          <a:xfrm>
            <a:off x="8111387" y="3429000"/>
            <a:ext cx="856196"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Flat AC</a:t>
            </a:r>
          </a:p>
        </p:txBody>
      </p:sp>
      <p:sp>
        <p:nvSpPr>
          <p:cNvPr id="100" name="Text Box 23">
            <a:extLst>
              <a:ext uri="{FF2B5EF4-FFF2-40B4-BE49-F238E27FC236}">
                <a16:creationId xmlns:a16="http://schemas.microsoft.com/office/drawing/2014/main" id="{D8F2FCFF-2984-4836-B000-9C5601A8EAAA}"/>
              </a:ext>
            </a:extLst>
          </p:cNvPr>
          <p:cNvSpPr txBox="1">
            <a:spLocks noChangeArrowheads="1"/>
          </p:cNvSpPr>
          <p:nvPr/>
        </p:nvSpPr>
        <p:spPr bwMode="auto">
          <a:xfrm>
            <a:off x="5530369" y="2667000"/>
            <a:ext cx="2143536"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Aqueous misdirection</a:t>
            </a:r>
          </a:p>
        </p:txBody>
      </p:sp>
      <p:cxnSp>
        <p:nvCxnSpPr>
          <p:cNvPr id="104" name="Straight Connector 103">
            <a:extLst>
              <a:ext uri="{FF2B5EF4-FFF2-40B4-BE49-F238E27FC236}">
                <a16:creationId xmlns:a16="http://schemas.microsoft.com/office/drawing/2014/main" id="{49D87D4A-E317-4446-9B95-5184CB3968F3}"/>
              </a:ext>
            </a:extLst>
          </p:cNvPr>
          <p:cNvCxnSpPr>
            <a:cxnSpLocks/>
          </p:cNvCxnSpPr>
          <p:nvPr/>
        </p:nvCxnSpPr>
        <p:spPr>
          <a:xfrm flipH="1">
            <a:off x="5316229" y="2667000"/>
            <a:ext cx="7397" cy="25314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5" name="Straight Connector 104">
            <a:extLst>
              <a:ext uri="{FF2B5EF4-FFF2-40B4-BE49-F238E27FC236}">
                <a16:creationId xmlns:a16="http://schemas.microsoft.com/office/drawing/2014/main" id="{F40B6D71-75A8-4A88-864D-00D14C2F710D}"/>
              </a:ext>
            </a:extLst>
          </p:cNvPr>
          <p:cNvCxnSpPr/>
          <p:nvPr/>
        </p:nvCxnSpPr>
        <p:spPr>
          <a:xfrm flipH="1">
            <a:off x="5323624" y="2832814"/>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6" name="Straight Connector 105">
            <a:extLst>
              <a:ext uri="{FF2B5EF4-FFF2-40B4-BE49-F238E27FC236}">
                <a16:creationId xmlns:a16="http://schemas.microsoft.com/office/drawing/2014/main" id="{010BF7B2-AA07-4DCF-822D-E2DB5CC0BF59}"/>
              </a:ext>
            </a:extLst>
          </p:cNvPr>
          <p:cNvCxnSpPr/>
          <p:nvPr/>
        </p:nvCxnSpPr>
        <p:spPr>
          <a:xfrm flipH="1">
            <a:off x="5323624" y="3360065"/>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a:extLst>
              <a:ext uri="{FF2B5EF4-FFF2-40B4-BE49-F238E27FC236}">
                <a16:creationId xmlns:a16="http://schemas.microsoft.com/office/drawing/2014/main" id="{BAC8035C-3999-4C31-93CD-6C0D2ADEB73B}"/>
              </a:ext>
            </a:extLst>
          </p:cNvPr>
          <p:cNvCxnSpPr/>
          <p:nvPr/>
        </p:nvCxnSpPr>
        <p:spPr>
          <a:xfrm flipH="1">
            <a:off x="5323536" y="3786938"/>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8" name="Straight Connector 107">
            <a:extLst>
              <a:ext uri="{FF2B5EF4-FFF2-40B4-BE49-F238E27FC236}">
                <a16:creationId xmlns:a16="http://schemas.microsoft.com/office/drawing/2014/main" id="{DB64CAEE-69B4-426A-8A5B-D1269DBF0F66}"/>
              </a:ext>
            </a:extLst>
          </p:cNvPr>
          <p:cNvCxnSpPr/>
          <p:nvPr/>
        </p:nvCxnSpPr>
        <p:spPr>
          <a:xfrm flipH="1">
            <a:off x="5327493" y="4249152"/>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12" name="Straight Connector 111">
            <a:extLst>
              <a:ext uri="{FF2B5EF4-FFF2-40B4-BE49-F238E27FC236}">
                <a16:creationId xmlns:a16="http://schemas.microsoft.com/office/drawing/2014/main" id="{99A16C30-4BE4-48E5-8B65-0C5F3039B8DC}"/>
              </a:ext>
            </a:extLst>
          </p:cNvPr>
          <p:cNvCxnSpPr/>
          <p:nvPr/>
        </p:nvCxnSpPr>
        <p:spPr>
          <a:xfrm flipH="1">
            <a:off x="5333455" y="51816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13" name="Text Box 42">
            <a:extLst>
              <a:ext uri="{FF2B5EF4-FFF2-40B4-BE49-F238E27FC236}">
                <a16:creationId xmlns:a16="http://schemas.microsoft.com/office/drawing/2014/main" id="{056DFFD9-3CA2-42E7-90FE-4F14522E3504}"/>
              </a:ext>
            </a:extLst>
          </p:cNvPr>
          <p:cNvSpPr txBox="1">
            <a:spLocks noChangeArrowheads="1"/>
          </p:cNvSpPr>
          <p:nvPr/>
        </p:nvSpPr>
        <p:spPr bwMode="auto">
          <a:xfrm>
            <a:off x="5533954" y="3623846"/>
            <a:ext cx="1563248"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Retinal surgery</a:t>
            </a:r>
          </a:p>
        </p:txBody>
      </p:sp>
      <p:sp>
        <p:nvSpPr>
          <p:cNvPr id="118" name="Text Box 47">
            <a:extLst>
              <a:ext uri="{FF2B5EF4-FFF2-40B4-BE49-F238E27FC236}">
                <a16:creationId xmlns:a16="http://schemas.microsoft.com/office/drawing/2014/main" id="{3F59D898-ECAD-49F0-9425-2A1BC8DDA7B5}"/>
              </a:ext>
            </a:extLst>
          </p:cNvPr>
          <p:cNvSpPr txBox="1">
            <a:spLocks noChangeArrowheads="1"/>
          </p:cNvSpPr>
          <p:nvPr/>
        </p:nvSpPr>
        <p:spPr bwMode="auto">
          <a:xfrm>
            <a:off x="5523688" y="4538246"/>
            <a:ext cx="1414170"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Drug-induced</a:t>
            </a:r>
          </a:p>
        </p:txBody>
      </p:sp>
      <p:sp>
        <p:nvSpPr>
          <p:cNvPr id="16" name="TextBox 15">
            <a:extLst>
              <a:ext uri="{FF2B5EF4-FFF2-40B4-BE49-F238E27FC236}">
                <a16:creationId xmlns:a16="http://schemas.microsoft.com/office/drawing/2014/main" id="{984E008D-FBBA-42B4-940E-EA26772E0161}"/>
              </a:ext>
            </a:extLst>
          </p:cNvPr>
          <p:cNvSpPr txBox="1"/>
          <p:nvPr/>
        </p:nvSpPr>
        <p:spPr>
          <a:xfrm>
            <a:off x="6230528" y="5257800"/>
            <a:ext cx="1326004" cy="369332"/>
          </a:xfrm>
          <a:prstGeom prst="rect">
            <a:avLst/>
          </a:prstGeom>
          <a:noFill/>
        </p:spPr>
        <p:txBody>
          <a:bodyPr wrap="none" rtlCol="0">
            <a:spAutoFit/>
          </a:bodyPr>
          <a:lstStyle/>
          <a:p>
            <a:pPr algn="ctr"/>
            <a:r>
              <a:rPr lang="en-US" dirty="0">
                <a:solidFill>
                  <a:schemeClr val="bg1">
                    <a:lumMod val="75000"/>
                  </a:schemeClr>
                </a:solidFill>
              </a:rPr>
              <a:t>Both/Either</a:t>
            </a:r>
          </a:p>
        </p:txBody>
      </p:sp>
      <p:cxnSp>
        <p:nvCxnSpPr>
          <p:cNvPr id="125" name="Straight Connector 124">
            <a:extLst>
              <a:ext uri="{FF2B5EF4-FFF2-40B4-BE49-F238E27FC236}">
                <a16:creationId xmlns:a16="http://schemas.microsoft.com/office/drawing/2014/main" id="{01138141-D318-4ED7-A7FE-D8F2155CE890}"/>
              </a:ext>
            </a:extLst>
          </p:cNvPr>
          <p:cNvCxnSpPr/>
          <p:nvPr/>
        </p:nvCxnSpPr>
        <p:spPr>
          <a:xfrm flipH="1">
            <a:off x="5334000" y="4724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52" name="Text Box 47">
            <a:extLst>
              <a:ext uri="{FF2B5EF4-FFF2-40B4-BE49-F238E27FC236}">
                <a16:creationId xmlns:a16="http://schemas.microsoft.com/office/drawing/2014/main" id="{E3578916-9804-473C-8F06-D4FA0BCEDFD0}"/>
              </a:ext>
            </a:extLst>
          </p:cNvPr>
          <p:cNvSpPr txBox="1">
            <a:spLocks noChangeArrowheads="1"/>
          </p:cNvSpPr>
          <p:nvPr/>
        </p:nvSpPr>
        <p:spPr bwMode="auto">
          <a:xfrm>
            <a:off x="5543446" y="4055146"/>
            <a:ext cx="1619354"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err="1">
                <a:solidFill>
                  <a:schemeClr val="bg1">
                    <a:lumMod val="75000"/>
                  </a:schemeClr>
                </a:solidFill>
              </a:rPr>
              <a:t>Nanophthalmos</a:t>
            </a:r>
            <a:endParaRPr lang="en-US" altLang="en-US" sz="1600" dirty="0">
              <a:solidFill>
                <a:schemeClr val="bg1">
                  <a:lumMod val="75000"/>
                </a:schemeClr>
              </a:solidFill>
            </a:endParaRPr>
          </a:p>
        </p:txBody>
      </p:sp>
      <p:sp>
        <p:nvSpPr>
          <p:cNvPr id="53" name="Text Box 45">
            <a:extLst>
              <a:ext uri="{FF2B5EF4-FFF2-40B4-BE49-F238E27FC236}">
                <a16:creationId xmlns:a16="http://schemas.microsoft.com/office/drawing/2014/main" id="{57D1A14F-68FE-47D2-983C-1A879D66A9DC}"/>
              </a:ext>
            </a:extLst>
          </p:cNvPr>
          <p:cNvSpPr txBox="1">
            <a:spLocks noChangeArrowheads="1"/>
          </p:cNvSpPr>
          <p:nvPr/>
        </p:nvSpPr>
        <p:spPr bwMode="auto">
          <a:xfrm>
            <a:off x="5523688" y="5013493"/>
            <a:ext cx="582211"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PFV</a:t>
            </a:r>
          </a:p>
        </p:txBody>
      </p:sp>
      <p:sp>
        <p:nvSpPr>
          <p:cNvPr id="54" name="Text Box 42">
            <a:extLst>
              <a:ext uri="{FF2B5EF4-FFF2-40B4-BE49-F238E27FC236}">
                <a16:creationId xmlns:a16="http://schemas.microsoft.com/office/drawing/2014/main" id="{E1E37D2C-2C52-446B-843B-01E64990D3EC}"/>
              </a:ext>
            </a:extLst>
          </p:cNvPr>
          <p:cNvSpPr txBox="1">
            <a:spLocks noChangeArrowheads="1"/>
          </p:cNvSpPr>
          <p:nvPr/>
        </p:nvSpPr>
        <p:spPr bwMode="auto">
          <a:xfrm>
            <a:off x="5551406" y="3192546"/>
            <a:ext cx="2276072"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ERD/choroidal effusion</a:t>
            </a:r>
          </a:p>
        </p:txBody>
      </p:sp>
      <p:sp>
        <p:nvSpPr>
          <p:cNvPr id="3" name="Oval 2">
            <a:extLst>
              <a:ext uri="{FF2B5EF4-FFF2-40B4-BE49-F238E27FC236}">
                <a16:creationId xmlns:a16="http://schemas.microsoft.com/office/drawing/2014/main" id="{7D027388-F860-4250-9D31-41DB5EB864E5}"/>
              </a:ext>
            </a:extLst>
          </p:cNvPr>
          <p:cNvSpPr/>
          <p:nvPr/>
        </p:nvSpPr>
        <p:spPr>
          <a:xfrm>
            <a:off x="8034589" y="2679833"/>
            <a:ext cx="671979" cy="338554"/>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TextBox 45">
            <a:extLst>
              <a:ext uri="{FF2B5EF4-FFF2-40B4-BE49-F238E27FC236}">
                <a16:creationId xmlns:a16="http://schemas.microsoft.com/office/drawing/2014/main" id="{404AE9CF-785E-4964-AF50-F6F095A7E65B}"/>
              </a:ext>
            </a:extLst>
          </p:cNvPr>
          <p:cNvSpPr txBox="1"/>
          <p:nvPr/>
        </p:nvSpPr>
        <p:spPr>
          <a:xfrm>
            <a:off x="609600" y="1554063"/>
            <a:ext cx="7034674" cy="4770537"/>
          </a:xfrm>
          <a:prstGeom prst="rect">
            <a:avLst/>
          </a:prstGeom>
          <a:solidFill>
            <a:schemeClr val="accent1">
              <a:lumMod val="40000"/>
              <a:lumOff val="60000"/>
            </a:schemeClr>
          </a:solidFill>
        </p:spPr>
        <p:txBody>
          <a:bodyPr wrap="square" rtlCol="0">
            <a:spAutoFit/>
          </a:bodyPr>
          <a:lstStyle/>
          <a:p>
            <a:r>
              <a:rPr lang="en-US" sz="1600" i="1" dirty="0">
                <a:solidFill>
                  <a:schemeClr val="bg1">
                    <a:lumMod val="75000"/>
                  </a:schemeClr>
                </a:solidFill>
              </a:rPr>
              <a:t>Neovascularization of what structure causes neovascular glaucoma (NVG)?</a:t>
            </a:r>
          </a:p>
          <a:p>
            <a:r>
              <a:rPr lang="en-US" sz="1600" dirty="0">
                <a:solidFill>
                  <a:schemeClr val="bg1">
                    <a:lumMod val="75000"/>
                  </a:schemeClr>
                </a:solidFill>
              </a:rPr>
              <a:t>Neovascularization of the angle (NVA) </a:t>
            </a:r>
          </a:p>
          <a:p>
            <a:endParaRPr lang="en-US" sz="1600" dirty="0">
              <a:solidFill>
                <a:schemeClr val="bg1">
                  <a:lumMod val="75000"/>
                </a:schemeClr>
              </a:solidFill>
            </a:endParaRPr>
          </a:p>
          <a:p>
            <a:r>
              <a:rPr lang="en-US" sz="1600" i="1" dirty="0">
                <a:solidFill>
                  <a:schemeClr val="bg1">
                    <a:lumMod val="75000"/>
                  </a:schemeClr>
                </a:solidFill>
              </a:rPr>
              <a:t>How does NVA lead to angle-closure glaucoma?</a:t>
            </a:r>
          </a:p>
          <a:p>
            <a:r>
              <a:rPr lang="en-US" sz="1600" dirty="0">
                <a:solidFill>
                  <a:schemeClr val="bg1">
                    <a:lumMod val="75000"/>
                  </a:schemeClr>
                </a:solidFill>
              </a:rPr>
              <a:t>The NVA vessels don’t ride solo; rather, they are accompanied by contractile elements (</a:t>
            </a:r>
            <a:r>
              <a:rPr lang="en-US" sz="1600" dirty="0" err="1">
                <a:solidFill>
                  <a:schemeClr val="bg1">
                    <a:lumMod val="75000"/>
                  </a:schemeClr>
                </a:solidFill>
              </a:rPr>
              <a:t>eg</a:t>
            </a:r>
            <a:r>
              <a:rPr lang="en-US" sz="1600" dirty="0">
                <a:solidFill>
                  <a:schemeClr val="bg1">
                    <a:lumMod val="75000"/>
                  </a:schemeClr>
                </a:solidFill>
              </a:rPr>
              <a:t>, fibroblasts). Along with the neo vessels, these elements will establish a network that crosses from the peripheral iris to the peripheral cornea. Once established, contractile elements </a:t>
            </a:r>
            <a:r>
              <a:rPr lang="en-US" sz="1600" dirty="0" err="1">
                <a:solidFill>
                  <a:schemeClr val="bg1">
                    <a:lumMod val="75000"/>
                  </a:schemeClr>
                </a:solidFill>
              </a:rPr>
              <a:t>gonna</a:t>
            </a:r>
            <a:r>
              <a:rPr lang="en-US" sz="1600" dirty="0">
                <a:solidFill>
                  <a:schemeClr val="bg1">
                    <a:lumMod val="75000"/>
                  </a:schemeClr>
                </a:solidFill>
              </a:rPr>
              <a:t> contract, and when they do, they pull the iris up against the angle, rendering it closed. </a:t>
            </a:r>
          </a:p>
          <a:p>
            <a:r>
              <a:rPr lang="en-US" sz="1600" i="1" dirty="0">
                <a:solidFill>
                  <a:schemeClr val="bg1">
                    <a:lumMod val="75000"/>
                  </a:schemeClr>
                </a:solidFill>
              </a:rPr>
              <a:t> </a:t>
            </a:r>
          </a:p>
          <a:p>
            <a:r>
              <a:rPr lang="en-US" sz="1600" i="1" dirty="0">
                <a:solidFill>
                  <a:schemeClr val="bg1">
                    <a:lumMod val="75000"/>
                  </a:schemeClr>
                </a:solidFill>
              </a:rPr>
              <a:t>What two-word phrase (</a:t>
            </a:r>
            <a:r>
              <a:rPr lang="en-US" sz="1600" b="1" dirty="0">
                <a:solidFill>
                  <a:schemeClr val="bg1">
                    <a:lumMod val="75000"/>
                  </a:schemeClr>
                </a:solidFill>
              </a:rPr>
              <a:t>not</a:t>
            </a:r>
            <a:r>
              <a:rPr lang="en-US" sz="1600" i="1" dirty="0">
                <a:solidFill>
                  <a:schemeClr val="bg1">
                    <a:lumMod val="75000"/>
                  </a:schemeClr>
                </a:solidFill>
              </a:rPr>
              <a:t> ‘diabetic retinopathy’--think more generally) describes the fundamental cause of most cases of NVG?</a:t>
            </a:r>
          </a:p>
          <a:p>
            <a:r>
              <a:rPr lang="en-US" sz="1600" b="1" dirty="0">
                <a:solidFill>
                  <a:srgbClr val="0000FF"/>
                </a:solidFill>
              </a:rPr>
              <a:t>‘Retinal ischemia’</a:t>
            </a:r>
            <a:endParaRPr lang="en-US" sz="1600" b="1" dirty="0">
              <a:solidFill>
                <a:schemeClr val="accent1">
                  <a:lumMod val="40000"/>
                  <a:lumOff val="60000"/>
                </a:schemeClr>
              </a:solidFill>
            </a:endParaRPr>
          </a:p>
          <a:p>
            <a:endParaRPr lang="en-US" sz="1600" dirty="0">
              <a:solidFill>
                <a:schemeClr val="accent1">
                  <a:lumMod val="40000"/>
                  <a:lumOff val="60000"/>
                </a:schemeClr>
              </a:solidFill>
            </a:endParaRPr>
          </a:p>
          <a:p>
            <a:r>
              <a:rPr lang="en-US" sz="1600" i="1" dirty="0">
                <a:solidFill>
                  <a:schemeClr val="accent1">
                    <a:lumMod val="40000"/>
                    <a:lumOff val="60000"/>
                  </a:schemeClr>
                </a:solidFill>
              </a:rPr>
              <a:t>How does retinal ischemia lead to NVI and NVA? </a:t>
            </a:r>
          </a:p>
          <a:p>
            <a:r>
              <a:rPr lang="en-US" sz="1600" dirty="0">
                <a:solidFill>
                  <a:schemeClr val="accent1">
                    <a:lumMod val="40000"/>
                    <a:lumOff val="60000"/>
                  </a:schemeClr>
                </a:solidFill>
              </a:rPr>
              <a:t>In a desperate attempt to acquire the oxygen they’re lacking, the ischemic retinal cells release the signaling molecule  </a:t>
            </a:r>
            <a:r>
              <a:rPr lang="en-US" sz="1600" b="1" dirty="0">
                <a:solidFill>
                  <a:schemeClr val="accent1">
                    <a:lumMod val="40000"/>
                    <a:lumOff val="60000"/>
                  </a:schemeClr>
                </a:solidFill>
              </a:rPr>
              <a:t>VEGF</a:t>
            </a:r>
            <a:r>
              <a:rPr lang="en-US" sz="1600" dirty="0">
                <a:solidFill>
                  <a:schemeClr val="accent1">
                    <a:lumMod val="40000"/>
                    <a:lumOff val="60000"/>
                  </a:schemeClr>
                </a:solidFill>
              </a:rPr>
              <a:t> , a potent inducer of new blood vessel formation. This VEGF diffuses from the vitreous cavity into the anterior segment, where it induces the NVI/NVA process.</a:t>
            </a:r>
          </a:p>
        </p:txBody>
      </p:sp>
      <p:sp>
        <p:nvSpPr>
          <p:cNvPr id="47" name="Oval 46">
            <a:extLst>
              <a:ext uri="{FF2B5EF4-FFF2-40B4-BE49-F238E27FC236}">
                <a16:creationId xmlns:a16="http://schemas.microsoft.com/office/drawing/2014/main" id="{A5248507-3F31-4BDC-A9CE-59D8E5A5DD74}"/>
              </a:ext>
            </a:extLst>
          </p:cNvPr>
          <p:cNvSpPr/>
          <p:nvPr/>
        </p:nvSpPr>
        <p:spPr>
          <a:xfrm>
            <a:off x="580515" y="4431474"/>
            <a:ext cx="2010285" cy="430887"/>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TextBox 47">
            <a:extLst>
              <a:ext uri="{FF2B5EF4-FFF2-40B4-BE49-F238E27FC236}">
                <a16:creationId xmlns:a16="http://schemas.microsoft.com/office/drawing/2014/main" id="{88F4DBB8-E836-4EB8-A67C-7D52B9DB2F1E}"/>
              </a:ext>
            </a:extLst>
          </p:cNvPr>
          <p:cNvSpPr txBox="1"/>
          <p:nvPr/>
        </p:nvSpPr>
        <p:spPr>
          <a:xfrm>
            <a:off x="2667000" y="4160638"/>
            <a:ext cx="4809320" cy="1384995"/>
          </a:xfrm>
          <a:prstGeom prst="rect">
            <a:avLst/>
          </a:prstGeom>
          <a:solidFill>
            <a:srgbClr val="FFCCFF"/>
          </a:solidFill>
        </p:spPr>
        <p:txBody>
          <a:bodyPr wrap="square" rtlCol="0">
            <a:spAutoFit/>
          </a:bodyPr>
          <a:lstStyle/>
          <a:p>
            <a:r>
              <a:rPr lang="en-US" sz="1400" i="1" dirty="0">
                <a:solidFill>
                  <a:schemeClr val="bg1">
                    <a:lumMod val="65000"/>
                  </a:schemeClr>
                </a:solidFill>
              </a:rPr>
              <a:t>What are the three most common causes of ischemia that result in the development of NVG?</a:t>
            </a:r>
          </a:p>
          <a:p>
            <a:r>
              <a:rPr lang="en-US" sz="1400" dirty="0">
                <a:solidFill>
                  <a:schemeClr val="bg1">
                    <a:lumMod val="65000"/>
                  </a:schemeClr>
                </a:solidFill>
              </a:rPr>
              <a:t>--Diabetic retinopathy</a:t>
            </a:r>
          </a:p>
          <a:p>
            <a:r>
              <a:rPr lang="en-US" sz="1400" dirty="0">
                <a:solidFill>
                  <a:schemeClr val="bg1">
                    <a:lumMod val="65000"/>
                  </a:schemeClr>
                </a:solidFill>
              </a:rPr>
              <a:t>--</a:t>
            </a:r>
            <a:r>
              <a:rPr lang="en-US" sz="1400" b="1" dirty="0">
                <a:solidFill>
                  <a:srgbClr val="FFCCFF"/>
                </a:solidFill>
              </a:rPr>
              <a:t>CRVO</a:t>
            </a:r>
          </a:p>
          <a:p>
            <a:r>
              <a:rPr lang="en-US" sz="1400" dirty="0">
                <a:solidFill>
                  <a:schemeClr val="bg1">
                    <a:lumMod val="65000"/>
                  </a:schemeClr>
                </a:solidFill>
              </a:rPr>
              <a:t>--Ocular ischemic syndrome (OIS; note that OIS involves ischemia of non-retinal ocular structures as well)</a:t>
            </a:r>
          </a:p>
        </p:txBody>
      </p:sp>
      <p:sp>
        <p:nvSpPr>
          <p:cNvPr id="61" name="Oval 60">
            <a:extLst>
              <a:ext uri="{FF2B5EF4-FFF2-40B4-BE49-F238E27FC236}">
                <a16:creationId xmlns:a16="http://schemas.microsoft.com/office/drawing/2014/main" id="{3F055674-427E-4F34-9879-A78B56BA0061}"/>
              </a:ext>
            </a:extLst>
          </p:cNvPr>
          <p:cNvSpPr/>
          <p:nvPr/>
        </p:nvSpPr>
        <p:spPr>
          <a:xfrm>
            <a:off x="2743200" y="4732529"/>
            <a:ext cx="769763" cy="435756"/>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TextBox 62">
            <a:extLst>
              <a:ext uri="{FF2B5EF4-FFF2-40B4-BE49-F238E27FC236}">
                <a16:creationId xmlns:a16="http://schemas.microsoft.com/office/drawing/2014/main" id="{B3AC74D8-A299-49E4-B24A-309F4EBB0391}"/>
              </a:ext>
            </a:extLst>
          </p:cNvPr>
          <p:cNvSpPr txBox="1"/>
          <p:nvPr/>
        </p:nvSpPr>
        <p:spPr>
          <a:xfrm>
            <a:off x="3707032" y="4302499"/>
            <a:ext cx="4120446" cy="1446550"/>
          </a:xfrm>
          <a:prstGeom prst="rect">
            <a:avLst/>
          </a:prstGeom>
          <a:solidFill>
            <a:srgbClr val="99FF99"/>
          </a:solidFill>
        </p:spPr>
        <p:txBody>
          <a:bodyPr wrap="square" rtlCol="0">
            <a:spAutoFit/>
          </a:bodyPr>
          <a:lstStyle/>
          <a:p>
            <a:r>
              <a:rPr lang="en-US" sz="1400" i="1" dirty="0">
                <a:solidFill>
                  <a:schemeClr val="bg1">
                    <a:lumMod val="65000"/>
                  </a:schemeClr>
                </a:solidFill>
              </a:rPr>
              <a:t>Can NVG develop after a CR</a:t>
            </a:r>
            <a:r>
              <a:rPr lang="en-US" b="1" i="1" dirty="0">
                <a:solidFill>
                  <a:schemeClr val="bg1">
                    <a:lumMod val="65000"/>
                  </a:schemeClr>
                </a:solidFill>
              </a:rPr>
              <a:t>A</a:t>
            </a:r>
            <a:r>
              <a:rPr lang="en-US" sz="1400" i="1" dirty="0">
                <a:solidFill>
                  <a:schemeClr val="bg1">
                    <a:lumMod val="65000"/>
                  </a:schemeClr>
                </a:solidFill>
              </a:rPr>
              <a:t>O?</a:t>
            </a:r>
          </a:p>
          <a:p>
            <a:r>
              <a:rPr lang="en-US" sz="1400" dirty="0">
                <a:solidFill>
                  <a:schemeClr val="bg1">
                    <a:lumMod val="65000"/>
                  </a:schemeClr>
                </a:solidFill>
              </a:rPr>
              <a:t>Yes</a:t>
            </a:r>
          </a:p>
          <a:p>
            <a:endParaRPr lang="en-US" sz="1400" i="1" dirty="0">
              <a:solidFill>
                <a:schemeClr val="bg1">
                  <a:lumMod val="65000"/>
                </a:schemeClr>
              </a:solidFill>
            </a:endParaRPr>
          </a:p>
          <a:p>
            <a:r>
              <a:rPr lang="en-US" sz="1400" i="1" dirty="0">
                <a:solidFill>
                  <a:schemeClr val="bg1">
                    <a:lumMod val="65000"/>
                  </a:schemeClr>
                </a:solidFill>
              </a:rPr>
              <a:t>Is NVG more, or less likely to develop after CRAO compared to CRVO?</a:t>
            </a:r>
          </a:p>
          <a:p>
            <a:r>
              <a:rPr lang="en-US" sz="1400" b="1" dirty="0">
                <a:solidFill>
                  <a:srgbClr val="0000FF"/>
                </a:solidFill>
              </a:rPr>
              <a:t>Much </a:t>
            </a:r>
            <a:r>
              <a:rPr lang="en-US" sz="1400" b="1" i="1" u="sng" dirty="0">
                <a:solidFill>
                  <a:srgbClr val="0000FF"/>
                </a:solidFill>
              </a:rPr>
              <a:t>less</a:t>
            </a:r>
            <a:r>
              <a:rPr lang="en-US" sz="1400" b="1" dirty="0">
                <a:solidFill>
                  <a:srgbClr val="0000FF"/>
                </a:solidFill>
              </a:rPr>
              <a:t> likely</a:t>
            </a:r>
          </a:p>
        </p:txBody>
      </p:sp>
      <p:sp>
        <p:nvSpPr>
          <p:cNvPr id="64" name="TextBox 63">
            <a:extLst>
              <a:ext uri="{FF2B5EF4-FFF2-40B4-BE49-F238E27FC236}">
                <a16:creationId xmlns:a16="http://schemas.microsoft.com/office/drawing/2014/main" id="{6B14F1AC-F862-4BF0-9435-27FB0990B982}"/>
              </a:ext>
            </a:extLst>
          </p:cNvPr>
          <p:cNvSpPr txBox="1"/>
          <p:nvPr/>
        </p:nvSpPr>
        <p:spPr>
          <a:xfrm>
            <a:off x="2767577" y="4816799"/>
            <a:ext cx="769763" cy="307777"/>
          </a:xfrm>
          <a:prstGeom prst="rect">
            <a:avLst/>
          </a:prstGeom>
          <a:noFill/>
        </p:spPr>
        <p:txBody>
          <a:bodyPr wrap="none" rtlCol="0">
            <a:spAutoFit/>
          </a:bodyPr>
          <a:lstStyle/>
          <a:p>
            <a:r>
              <a:rPr lang="en-US" sz="1400" b="1" dirty="0">
                <a:solidFill>
                  <a:srgbClr val="0000FF"/>
                </a:solidFill>
                <a:latin typeface="Segoe Script" panose="030B0504020000000003" pitchFamily="66" charset="0"/>
              </a:rPr>
              <a:t>CRAO</a:t>
            </a:r>
          </a:p>
        </p:txBody>
      </p:sp>
      <p:sp>
        <p:nvSpPr>
          <p:cNvPr id="55" name="Oval 54">
            <a:extLst>
              <a:ext uri="{FF2B5EF4-FFF2-40B4-BE49-F238E27FC236}">
                <a16:creationId xmlns:a16="http://schemas.microsoft.com/office/drawing/2014/main" id="{4A6D03BD-8A8B-4DD3-86BF-77E3A6CEF046}"/>
              </a:ext>
            </a:extLst>
          </p:cNvPr>
          <p:cNvSpPr/>
          <p:nvPr/>
        </p:nvSpPr>
        <p:spPr>
          <a:xfrm>
            <a:off x="3630384" y="5324855"/>
            <a:ext cx="1663609" cy="523055"/>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TextBox 59">
            <a:extLst>
              <a:ext uri="{FF2B5EF4-FFF2-40B4-BE49-F238E27FC236}">
                <a16:creationId xmlns:a16="http://schemas.microsoft.com/office/drawing/2014/main" id="{1EA94630-EC3B-4036-8A4A-C864BE8FCED1}"/>
              </a:ext>
            </a:extLst>
          </p:cNvPr>
          <p:cNvSpPr txBox="1"/>
          <p:nvPr/>
        </p:nvSpPr>
        <p:spPr>
          <a:xfrm>
            <a:off x="3613716" y="3649707"/>
            <a:ext cx="5155979" cy="1600438"/>
          </a:xfrm>
          <a:prstGeom prst="rect">
            <a:avLst/>
          </a:prstGeom>
          <a:solidFill>
            <a:srgbClr val="7030A0"/>
          </a:solidFill>
        </p:spPr>
        <p:txBody>
          <a:bodyPr wrap="square" rtlCol="0">
            <a:spAutoFit/>
          </a:bodyPr>
          <a:lstStyle/>
          <a:p>
            <a:r>
              <a:rPr lang="en-US" sz="1400" i="1" dirty="0">
                <a:solidFill>
                  <a:schemeClr val="bg1"/>
                </a:solidFill>
              </a:rPr>
              <a:t>But surely a CRAO causes more retinal ischemia than does a CRVO. Given this, why isn’t NVG more common after CRAO?</a:t>
            </a:r>
          </a:p>
          <a:p>
            <a:r>
              <a:rPr lang="en-US" sz="1400" dirty="0">
                <a:solidFill>
                  <a:srgbClr val="7030A0"/>
                </a:solidFill>
              </a:rPr>
              <a:t>Because the retina is </a:t>
            </a:r>
            <a:r>
              <a:rPr lang="en-US" sz="1400" b="1" dirty="0">
                <a:solidFill>
                  <a:srgbClr val="7030A0"/>
                </a:solidFill>
              </a:rPr>
              <a:t>too</a:t>
            </a:r>
            <a:r>
              <a:rPr lang="en-US" sz="1400" dirty="0">
                <a:solidFill>
                  <a:srgbClr val="7030A0"/>
                </a:solidFill>
              </a:rPr>
              <a:t> ischemic after CRAO. That is, CRAO-induced ischemia is so profound that retinal cells die prior to being able to produce and release VEGF. Contrast this with CRVO, in which enough blood flow is maintained to allow the dying retinal cells time to ‘cry for help.’</a:t>
            </a:r>
          </a:p>
        </p:txBody>
      </p:sp>
    </p:spTree>
    <p:extLst>
      <p:ext uri="{BB962C8B-B14F-4D97-AF65-F5344CB8AC3E}">
        <p14:creationId xmlns:p14="http://schemas.microsoft.com/office/powerpoint/2010/main" val="754712319"/>
      </p:ext>
    </p:extLst>
  </p:cSld>
  <p:clrMapOvr>
    <a:masterClrMapping/>
  </p:clrMapOvr>
</p:sld>
</file>

<file path=ppt/slides/slide2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Straight Arrow Connector 12">
            <a:extLst>
              <a:ext uri="{FF2B5EF4-FFF2-40B4-BE49-F238E27FC236}">
                <a16:creationId xmlns:a16="http://schemas.microsoft.com/office/drawing/2014/main" id="{A6DE2085-829C-480C-9216-69D6039C0A37}"/>
              </a:ext>
            </a:extLst>
          </p:cNvPr>
          <p:cNvCxnSpPr>
            <a:cxnSpLocks/>
          </p:cNvCxnSpPr>
          <p:nvPr/>
        </p:nvCxnSpPr>
        <p:spPr>
          <a:xfrm>
            <a:off x="6717173" y="1828800"/>
            <a:ext cx="0" cy="3462754"/>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43014" name="Text Box 6"/>
          <p:cNvSpPr txBox="1">
            <a:spLocks noChangeArrowheads="1"/>
          </p:cNvSpPr>
          <p:nvPr/>
        </p:nvSpPr>
        <p:spPr bwMode="auto">
          <a:xfrm>
            <a:off x="533400" y="2356376"/>
            <a:ext cx="1005403"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Lens-</a:t>
            </a:r>
          </a:p>
          <a:p>
            <a:pPr algn="ctr" eaLnBrk="1" hangingPunct="1">
              <a:lnSpc>
                <a:spcPct val="80000"/>
              </a:lnSpc>
              <a:spcBef>
                <a:spcPct val="0"/>
              </a:spcBef>
              <a:buClrTx/>
              <a:buSzTx/>
              <a:buFontTx/>
              <a:buNone/>
            </a:pPr>
            <a:r>
              <a:rPr lang="en-US" altLang="en-US" sz="1800" dirty="0">
                <a:solidFill>
                  <a:schemeClr val="bg1">
                    <a:lumMod val="75000"/>
                  </a:schemeClr>
                </a:solidFill>
              </a:rPr>
              <a:t>Induced</a:t>
            </a:r>
          </a:p>
        </p:txBody>
      </p:sp>
      <p:sp>
        <p:nvSpPr>
          <p:cNvPr id="43017" name="Text Box 14"/>
          <p:cNvSpPr txBox="1">
            <a:spLocks noChangeArrowheads="1"/>
          </p:cNvSpPr>
          <p:nvPr/>
        </p:nvSpPr>
        <p:spPr bwMode="auto">
          <a:xfrm>
            <a:off x="3026498" y="2365901"/>
            <a:ext cx="1633781"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Aphakic/</a:t>
            </a:r>
          </a:p>
          <a:p>
            <a:pPr algn="ctr" eaLnBrk="1" hangingPunct="1">
              <a:lnSpc>
                <a:spcPct val="80000"/>
              </a:lnSpc>
              <a:spcBef>
                <a:spcPct val="0"/>
              </a:spcBef>
              <a:buClrTx/>
              <a:buSzTx/>
              <a:buFontTx/>
              <a:buNone/>
            </a:pPr>
            <a:r>
              <a:rPr lang="en-US" altLang="en-US" sz="1800" dirty="0" err="1">
                <a:solidFill>
                  <a:schemeClr val="bg1">
                    <a:lumMod val="75000"/>
                  </a:schemeClr>
                </a:solidFill>
              </a:rPr>
              <a:t>Pseudophakic</a:t>
            </a:r>
            <a:endParaRPr lang="en-US" altLang="en-US" sz="1800" dirty="0">
              <a:solidFill>
                <a:schemeClr val="bg1">
                  <a:lumMod val="75000"/>
                </a:schemeClr>
              </a:solidFill>
            </a:endParaRPr>
          </a:p>
        </p:txBody>
      </p:sp>
      <p:sp>
        <p:nvSpPr>
          <p:cNvPr id="43031" name="Text Box 35"/>
          <p:cNvSpPr txBox="1">
            <a:spLocks noChangeArrowheads="1"/>
          </p:cNvSpPr>
          <p:nvPr/>
        </p:nvSpPr>
        <p:spPr bwMode="auto">
          <a:xfrm>
            <a:off x="1190847" y="1295400"/>
            <a:ext cx="2473754"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solidFill>
                  <a:schemeClr val="bg1">
                    <a:lumMod val="75000"/>
                  </a:schemeClr>
                </a:solidFill>
              </a:rPr>
              <a:t>w/ Pupillary Block</a:t>
            </a:r>
          </a:p>
        </p:txBody>
      </p:sp>
      <p:sp>
        <p:nvSpPr>
          <p:cNvPr id="43032" name="Text Box 36"/>
          <p:cNvSpPr txBox="1">
            <a:spLocks noChangeArrowheads="1"/>
          </p:cNvSpPr>
          <p:nvPr/>
        </p:nvSpPr>
        <p:spPr bwMode="auto">
          <a:xfrm>
            <a:off x="5181600" y="1295400"/>
            <a:ext cx="2630848"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t>w/o Pupillary Block</a:t>
            </a:r>
          </a:p>
        </p:txBody>
      </p:sp>
      <p:sp>
        <p:nvSpPr>
          <p:cNvPr id="49" name="Rectangle 2">
            <a:extLst>
              <a:ext uri="{FF2B5EF4-FFF2-40B4-BE49-F238E27FC236}">
                <a16:creationId xmlns:a16="http://schemas.microsoft.com/office/drawing/2014/main" id="{240EE5BF-F7D2-4FC8-A5DD-F6B5423153C6}"/>
              </a:ext>
            </a:extLst>
          </p:cNvPr>
          <p:cNvSpPr>
            <a:spLocks noGrp="1" noChangeArrowheads="1"/>
          </p:cNvSpPr>
          <p:nvPr>
            <p:ph type="title"/>
          </p:nvPr>
        </p:nvSpPr>
        <p:spPr>
          <a:xfrm>
            <a:off x="457200" y="304800"/>
            <a:ext cx="7543800" cy="563562"/>
          </a:xfrm>
        </p:spPr>
        <p:txBody>
          <a:bodyPr/>
          <a:lstStyle/>
          <a:p>
            <a:pPr eaLnBrk="1" hangingPunct="1"/>
            <a:r>
              <a:rPr lang="en-US" altLang="en-US" sz="3500" dirty="0"/>
              <a:t>A</a:t>
            </a:r>
          </a:p>
        </p:txBody>
      </p:sp>
      <p:sp>
        <p:nvSpPr>
          <p:cNvPr id="50" name="TextBox 49">
            <a:extLst>
              <a:ext uri="{FF2B5EF4-FFF2-40B4-BE49-F238E27FC236}">
                <a16:creationId xmlns:a16="http://schemas.microsoft.com/office/drawing/2014/main" id="{CF426230-46C8-405C-9015-99EF57762A2E}"/>
              </a:ext>
            </a:extLst>
          </p:cNvPr>
          <p:cNvSpPr txBox="1"/>
          <p:nvPr/>
        </p:nvSpPr>
        <p:spPr>
          <a:xfrm>
            <a:off x="2259496" y="189094"/>
            <a:ext cx="4607480" cy="400110"/>
          </a:xfrm>
          <a:prstGeom prst="rect">
            <a:avLst/>
          </a:prstGeom>
          <a:solidFill>
            <a:schemeClr val="accent1">
              <a:lumMod val="60000"/>
              <a:lumOff val="40000"/>
            </a:schemeClr>
          </a:solidFill>
        </p:spPr>
        <p:txBody>
          <a:bodyPr wrap="none" rtlCol="0">
            <a:spAutoFit/>
          </a:bodyPr>
          <a:lstStyle/>
          <a:p>
            <a:pPr algn="ctr"/>
            <a:r>
              <a:rPr lang="en-US" sz="2000" b="1" dirty="0"/>
              <a:t>Secondary Angle Closure Glaucoma</a:t>
            </a:r>
          </a:p>
        </p:txBody>
      </p:sp>
      <p:sp>
        <p:nvSpPr>
          <p:cNvPr id="2" name="TextBox 1">
            <a:extLst>
              <a:ext uri="{FF2B5EF4-FFF2-40B4-BE49-F238E27FC236}">
                <a16:creationId xmlns:a16="http://schemas.microsoft.com/office/drawing/2014/main" id="{A7E30BEC-923B-4C9A-A856-BDD0D882F6B8}"/>
              </a:ext>
            </a:extLst>
          </p:cNvPr>
          <p:cNvSpPr txBox="1"/>
          <p:nvPr/>
        </p:nvSpPr>
        <p:spPr>
          <a:xfrm>
            <a:off x="887305" y="2844119"/>
            <a:ext cx="1494320" cy="338554"/>
          </a:xfrm>
          <a:prstGeom prst="rect">
            <a:avLst/>
          </a:prstGeom>
          <a:noFill/>
        </p:spPr>
        <p:txBody>
          <a:bodyPr wrap="none" rtlCol="0">
            <a:spAutoFit/>
          </a:bodyPr>
          <a:lstStyle/>
          <a:p>
            <a:r>
              <a:rPr lang="en-US" sz="1600" dirty="0" err="1">
                <a:solidFill>
                  <a:schemeClr val="bg1">
                    <a:lumMod val="75000"/>
                  </a:schemeClr>
                </a:solidFill>
              </a:rPr>
              <a:t>Phacomorphic</a:t>
            </a:r>
            <a:endParaRPr lang="en-US" sz="1600" dirty="0">
              <a:solidFill>
                <a:schemeClr val="bg1">
                  <a:lumMod val="75000"/>
                </a:schemeClr>
              </a:solidFill>
            </a:endParaRPr>
          </a:p>
        </p:txBody>
      </p:sp>
      <p:sp>
        <p:nvSpPr>
          <p:cNvPr id="51" name="TextBox 50">
            <a:extLst>
              <a:ext uri="{FF2B5EF4-FFF2-40B4-BE49-F238E27FC236}">
                <a16:creationId xmlns:a16="http://schemas.microsoft.com/office/drawing/2014/main" id="{156069D4-340B-4160-A336-EBF73557CEE0}"/>
              </a:ext>
            </a:extLst>
          </p:cNvPr>
          <p:cNvSpPr txBox="1"/>
          <p:nvPr/>
        </p:nvSpPr>
        <p:spPr>
          <a:xfrm>
            <a:off x="884725" y="3175578"/>
            <a:ext cx="1402948" cy="338554"/>
          </a:xfrm>
          <a:prstGeom prst="rect">
            <a:avLst/>
          </a:prstGeom>
          <a:noFill/>
        </p:spPr>
        <p:txBody>
          <a:bodyPr wrap="none" rtlCol="0">
            <a:spAutoFit/>
          </a:bodyPr>
          <a:lstStyle/>
          <a:p>
            <a:r>
              <a:rPr lang="en-US" sz="1600" dirty="0">
                <a:solidFill>
                  <a:schemeClr val="bg1">
                    <a:lumMod val="75000"/>
                  </a:schemeClr>
                </a:solidFill>
              </a:rPr>
              <a:t>Ectopia </a:t>
            </a:r>
            <a:r>
              <a:rPr lang="en-US" sz="1600" dirty="0" err="1">
                <a:solidFill>
                  <a:schemeClr val="bg1">
                    <a:lumMod val="75000"/>
                  </a:schemeClr>
                </a:solidFill>
              </a:rPr>
              <a:t>lentis</a:t>
            </a:r>
            <a:endParaRPr lang="en-US" sz="1600" dirty="0">
              <a:solidFill>
                <a:schemeClr val="bg1">
                  <a:lumMod val="75000"/>
                </a:schemeClr>
              </a:solidFill>
            </a:endParaRPr>
          </a:p>
        </p:txBody>
      </p:sp>
      <p:cxnSp>
        <p:nvCxnSpPr>
          <p:cNvPr id="71" name="Straight Connector 70">
            <a:extLst>
              <a:ext uri="{FF2B5EF4-FFF2-40B4-BE49-F238E27FC236}">
                <a16:creationId xmlns:a16="http://schemas.microsoft.com/office/drawing/2014/main" id="{C104938D-BA8D-4E39-9D5F-9EE2012F2F3C}"/>
              </a:ext>
            </a:extLst>
          </p:cNvPr>
          <p:cNvCxnSpPr>
            <a:cxnSpLocks/>
          </p:cNvCxnSpPr>
          <p:nvPr/>
        </p:nvCxnSpPr>
        <p:spPr>
          <a:xfrm flipH="1">
            <a:off x="762665" y="3023488"/>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2A7E4E40-472F-4E50-8A7A-45C10FDD7171}"/>
              </a:ext>
            </a:extLst>
          </p:cNvPr>
          <p:cNvCxnSpPr>
            <a:cxnSpLocks/>
          </p:cNvCxnSpPr>
          <p:nvPr/>
        </p:nvCxnSpPr>
        <p:spPr>
          <a:xfrm flipH="1">
            <a:off x="762665" y="3347853"/>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C3924889-45B9-4383-9C9E-48F0A9C27AD8}"/>
              </a:ext>
            </a:extLst>
          </p:cNvPr>
          <p:cNvCxnSpPr>
            <a:cxnSpLocks/>
          </p:cNvCxnSpPr>
          <p:nvPr/>
        </p:nvCxnSpPr>
        <p:spPr>
          <a:xfrm flipH="1">
            <a:off x="748719" y="2838976"/>
            <a:ext cx="13947" cy="5088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 name="Straight Arrow Connector 5">
            <a:extLst>
              <a:ext uri="{FF2B5EF4-FFF2-40B4-BE49-F238E27FC236}">
                <a16:creationId xmlns:a16="http://schemas.microsoft.com/office/drawing/2014/main" id="{A3439F0C-5143-461F-8F3C-2E830785DEFC}"/>
              </a:ext>
            </a:extLst>
          </p:cNvPr>
          <p:cNvCxnSpPr>
            <a:stCxn id="50" idx="2"/>
          </p:cNvCxnSpPr>
          <p:nvPr/>
        </p:nvCxnSpPr>
        <p:spPr>
          <a:xfrm flipH="1">
            <a:off x="2971800" y="589204"/>
            <a:ext cx="1591436" cy="706196"/>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0" name="Straight Arrow Connector 9">
            <a:extLst>
              <a:ext uri="{FF2B5EF4-FFF2-40B4-BE49-F238E27FC236}">
                <a16:creationId xmlns:a16="http://schemas.microsoft.com/office/drawing/2014/main" id="{84DC796E-F6ED-4FBB-82D2-A260F480BF8A}"/>
              </a:ext>
            </a:extLst>
          </p:cNvPr>
          <p:cNvCxnSpPr>
            <a:cxnSpLocks/>
          </p:cNvCxnSpPr>
          <p:nvPr/>
        </p:nvCxnSpPr>
        <p:spPr>
          <a:xfrm>
            <a:off x="4572000" y="589204"/>
            <a:ext cx="1600200" cy="706196"/>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6" name="Straight Arrow Connector 25">
            <a:extLst>
              <a:ext uri="{FF2B5EF4-FFF2-40B4-BE49-F238E27FC236}">
                <a16:creationId xmlns:a16="http://schemas.microsoft.com/office/drawing/2014/main" id="{B70E0124-9B84-41A5-8D84-A66B7838A706}"/>
              </a:ext>
            </a:extLst>
          </p:cNvPr>
          <p:cNvCxnSpPr>
            <a:cxnSpLocks/>
          </p:cNvCxnSpPr>
          <p:nvPr/>
        </p:nvCxnSpPr>
        <p:spPr>
          <a:xfrm flipH="1">
            <a:off x="1159539" y="1828800"/>
            <a:ext cx="1290435" cy="478059"/>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28" name="Straight Arrow Connector 27">
            <a:extLst>
              <a:ext uri="{FF2B5EF4-FFF2-40B4-BE49-F238E27FC236}">
                <a16:creationId xmlns:a16="http://schemas.microsoft.com/office/drawing/2014/main" id="{567A4249-5C59-4416-8A8E-1C35913900AB}"/>
              </a:ext>
            </a:extLst>
          </p:cNvPr>
          <p:cNvCxnSpPr>
            <a:cxnSpLocks/>
          </p:cNvCxnSpPr>
          <p:nvPr/>
        </p:nvCxnSpPr>
        <p:spPr>
          <a:xfrm>
            <a:off x="2449973" y="1832208"/>
            <a:ext cx="1268784"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56" name="Text Box 6">
            <a:extLst>
              <a:ext uri="{FF2B5EF4-FFF2-40B4-BE49-F238E27FC236}">
                <a16:creationId xmlns:a16="http://schemas.microsoft.com/office/drawing/2014/main" id="{557983BD-9D64-49B9-A366-A08663B0451F}"/>
              </a:ext>
            </a:extLst>
          </p:cNvPr>
          <p:cNvSpPr txBox="1">
            <a:spLocks noChangeArrowheads="1"/>
          </p:cNvSpPr>
          <p:nvPr/>
        </p:nvSpPr>
        <p:spPr bwMode="auto">
          <a:xfrm>
            <a:off x="5029200" y="2356376"/>
            <a:ext cx="813043"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r" eaLnBrk="1" hangingPunct="1">
              <a:lnSpc>
                <a:spcPct val="80000"/>
              </a:lnSpc>
              <a:spcBef>
                <a:spcPct val="0"/>
              </a:spcBef>
              <a:buClrTx/>
              <a:buSzTx/>
              <a:buFontTx/>
              <a:buNone/>
            </a:pPr>
            <a:r>
              <a:rPr lang="en-US" altLang="en-US" sz="1800" dirty="0">
                <a:solidFill>
                  <a:schemeClr val="bg1">
                    <a:lumMod val="75000"/>
                  </a:schemeClr>
                </a:solidFill>
              </a:rPr>
              <a:t>‘Push’</a:t>
            </a:r>
          </a:p>
        </p:txBody>
      </p:sp>
      <p:sp>
        <p:nvSpPr>
          <p:cNvPr id="57" name="Text Box 14">
            <a:extLst>
              <a:ext uri="{FF2B5EF4-FFF2-40B4-BE49-F238E27FC236}">
                <a16:creationId xmlns:a16="http://schemas.microsoft.com/office/drawing/2014/main" id="{5DAFA1C1-3A29-4C27-A379-663FDD22E326}"/>
              </a:ext>
            </a:extLst>
          </p:cNvPr>
          <p:cNvSpPr txBox="1">
            <a:spLocks noChangeArrowheads="1"/>
          </p:cNvSpPr>
          <p:nvPr/>
        </p:nvSpPr>
        <p:spPr bwMode="auto">
          <a:xfrm>
            <a:off x="7620000" y="2365901"/>
            <a:ext cx="671979"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t>‘Pull’</a:t>
            </a:r>
          </a:p>
        </p:txBody>
      </p:sp>
      <p:cxnSp>
        <p:nvCxnSpPr>
          <p:cNvPr id="58" name="Straight Arrow Connector 57">
            <a:extLst>
              <a:ext uri="{FF2B5EF4-FFF2-40B4-BE49-F238E27FC236}">
                <a16:creationId xmlns:a16="http://schemas.microsoft.com/office/drawing/2014/main" id="{E874FEE9-46BD-46A3-90A3-DE7CC220FBFF}"/>
              </a:ext>
            </a:extLst>
          </p:cNvPr>
          <p:cNvCxnSpPr>
            <a:cxnSpLocks/>
          </p:cNvCxnSpPr>
          <p:nvPr/>
        </p:nvCxnSpPr>
        <p:spPr>
          <a:xfrm flipH="1">
            <a:off x="5867400" y="1828800"/>
            <a:ext cx="849775"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59" name="Straight Arrow Connector 58">
            <a:extLst>
              <a:ext uri="{FF2B5EF4-FFF2-40B4-BE49-F238E27FC236}">
                <a16:creationId xmlns:a16="http://schemas.microsoft.com/office/drawing/2014/main" id="{C370A4A1-FE96-4E70-B89E-839542A5E241}"/>
              </a:ext>
            </a:extLst>
          </p:cNvPr>
          <p:cNvCxnSpPr>
            <a:cxnSpLocks/>
          </p:cNvCxnSpPr>
          <p:nvPr/>
        </p:nvCxnSpPr>
        <p:spPr>
          <a:xfrm>
            <a:off x="6717173" y="1832208"/>
            <a:ext cx="902827" cy="474047"/>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62" name="Text Box 16">
            <a:extLst>
              <a:ext uri="{FF2B5EF4-FFF2-40B4-BE49-F238E27FC236}">
                <a16:creationId xmlns:a16="http://schemas.microsoft.com/office/drawing/2014/main" id="{33538067-0726-41B0-93FF-357EF00CA62D}"/>
              </a:ext>
            </a:extLst>
          </p:cNvPr>
          <p:cNvSpPr txBox="1">
            <a:spLocks noChangeArrowheads="1"/>
          </p:cNvSpPr>
          <p:nvPr/>
        </p:nvSpPr>
        <p:spPr bwMode="auto">
          <a:xfrm>
            <a:off x="8065437" y="2684785"/>
            <a:ext cx="628698"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b="1" dirty="0"/>
              <a:t>NVG</a:t>
            </a:r>
          </a:p>
        </p:txBody>
      </p:sp>
      <p:sp>
        <p:nvSpPr>
          <p:cNvPr id="70" name="Text Box 21">
            <a:extLst>
              <a:ext uri="{FF2B5EF4-FFF2-40B4-BE49-F238E27FC236}">
                <a16:creationId xmlns:a16="http://schemas.microsoft.com/office/drawing/2014/main" id="{86C32650-BE1F-4CC3-8DB5-0C136D877E6F}"/>
              </a:ext>
            </a:extLst>
          </p:cNvPr>
          <p:cNvSpPr txBox="1">
            <a:spLocks noChangeArrowheads="1"/>
          </p:cNvSpPr>
          <p:nvPr/>
        </p:nvSpPr>
        <p:spPr bwMode="auto">
          <a:xfrm>
            <a:off x="8070534" y="3048000"/>
            <a:ext cx="526106"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a:solidFill>
                  <a:schemeClr val="bg1">
                    <a:lumMod val="75000"/>
                  </a:schemeClr>
                </a:solidFill>
              </a:rPr>
              <a:t>ICE</a:t>
            </a:r>
          </a:p>
        </p:txBody>
      </p:sp>
      <p:sp>
        <p:nvSpPr>
          <p:cNvPr id="75" name="Text Box 45">
            <a:extLst>
              <a:ext uri="{FF2B5EF4-FFF2-40B4-BE49-F238E27FC236}">
                <a16:creationId xmlns:a16="http://schemas.microsoft.com/office/drawing/2014/main" id="{2B6EDA2D-8F55-4DFD-A225-8C03CE6FC7F3}"/>
              </a:ext>
            </a:extLst>
          </p:cNvPr>
          <p:cNvSpPr txBox="1">
            <a:spLocks noChangeArrowheads="1"/>
          </p:cNvSpPr>
          <p:nvPr/>
        </p:nvSpPr>
        <p:spPr bwMode="auto">
          <a:xfrm>
            <a:off x="8073162" y="3810000"/>
            <a:ext cx="1070837" cy="74635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ts val="1700"/>
              </a:lnSpc>
              <a:spcBef>
                <a:spcPct val="0"/>
              </a:spcBef>
              <a:buClrTx/>
              <a:buSzTx/>
              <a:buFontTx/>
              <a:buNone/>
            </a:pPr>
            <a:r>
              <a:rPr lang="en-US" altLang="en-US" sz="1600" dirty="0">
                <a:solidFill>
                  <a:schemeClr val="bg1">
                    <a:lumMod val="75000"/>
                  </a:schemeClr>
                </a:solidFill>
              </a:rPr>
              <a:t>Epithelial/ fibrous ingrowth</a:t>
            </a:r>
          </a:p>
        </p:txBody>
      </p:sp>
      <p:cxnSp>
        <p:nvCxnSpPr>
          <p:cNvPr id="77" name="Straight Connector 76">
            <a:extLst>
              <a:ext uri="{FF2B5EF4-FFF2-40B4-BE49-F238E27FC236}">
                <a16:creationId xmlns:a16="http://schemas.microsoft.com/office/drawing/2014/main" id="{FC090BD7-F2E1-4464-B57B-9CBE5874C89B}"/>
              </a:ext>
            </a:extLst>
          </p:cNvPr>
          <p:cNvCxnSpPr>
            <a:cxnSpLocks/>
          </p:cNvCxnSpPr>
          <p:nvPr/>
        </p:nvCxnSpPr>
        <p:spPr>
          <a:xfrm>
            <a:off x="7873969" y="2674448"/>
            <a:ext cx="7724" cy="128795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8" name="Straight Connector 77">
            <a:extLst>
              <a:ext uri="{FF2B5EF4-FFF2-40B4-BE49-F238E27FC236}">
                <a16:creationId xmlns:a16="http://schemas.microsoft.com/office/drawing/2014/main" id="{B1922ED5-C3D8-43D8-A00D-1D6BC9201DBA}"/>
              </a:ext>
            </a:extLst>
          </p:cNvPr>
          <p:cNvCxnSpPr/>
          <p:nvPr/>
        </p:nvCxnSpPr>
        <p:spPr>
          <a:xfrm flipH="1">
            <a:off x="7873968" y="2840262"/>
            <a:ext cx="24447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9" name="Straight Connector 78">
            <a:extLst>
              <a:ext uri="{FF2B5EF4-FFF2-40B4-BE49-F238E27FC236}">
                <a16:creationId xmlns:a16="http://schemas.microsoft.com/office/drawing/2014/main" id="{77019ED2-6D69-4A60-9D19-D4DB786EA3A0}"/>
              </a:ext>
            </a:extLst>
          </p:cNvPr>
          <p:cNvCxnSpPr/>
          <p:nvPr/>
        </p:nvCxnSpPr>
        <p:spPr>
          <a:xfrm flipH="1">
            <a:off x="7873968" y="3213518"/>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1" name="Straight Connector 80">
            <a:extLst>
              <a:ext uri="{FF2B5EF4-FFF2-40B4-BE49-F238E27FC236}">
                <a16:creationId xmlns:a16="http://schemas.microsoft.com/office/drawing/2014/main" id="{9796A12F-4125-4C05-8EE8-A388740C580D}"/>
              </a:ext>
            </a:extLst>
          </p:cNvPr>
          <p:cNvCxnSpPr/>
          <p:nvPr/>
        </p:nvCxnSpPr>
        <p:spPr>
          <a:xfrm flipH="1">
            <a:off x="7877837" y="3581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3" name="Straight Connector 82">
            <a:extLst>
              <a:ext uri="{FF2B5EF4-FFF2-40B4-BE49-F238E27FC236}">
                <a16:creationId xmlns:a16="http://schemas.microsoft.com/office/drawing/2014/main" id="{7FDC5F4B-9BF0-42AD-B8BB-2F2399BCF1E2}"/>
              </a:ext>
            </a:extLst>
          </p:cNvPr>
          <p:cNvCxnSpPr/>
          <p:nvPr/>
        </p:nvCxnSpPr>
        <p:spPr>
          <a:xfrm flipH="1">
            <a:off x="7881693" y="3962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93" name="Text Box 42">
            <a:extLst>
              <a:ext uri="{FF2B5EF4-FFF2-40B4-BE49-F238E27FC236}">
                <a16:creationId xmlns:a16="http://schemas.microsoft.com/office/drawing/2014/main" id="{53BAB77F-E061-4834-9068-34BDF78AD071}"/>
              </a:ext>
            </a:extLst>
          </p:cNvPr>
          <p:cNvSpPr txBox="1">
            <a:spLocks noChangeArrowheads="1"/>
          </p:cNvSpPr>
          <p:nvPr/>
        </p:nvSpPr>
        <p:spPr bwMode="auto">
          <a:xfrm>
            <a:off x="8111387" y="3429000"/>
            <a:ext cx="856196"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Flat AC</a:t>
            </a:r>
          </a:p>
        </p:txBody>
      </p:sp>
      <p:sp>
        <p:nvSpPr>
          <p:cNvPr id="100" name="Text Box 23">
            <a:extLst>
              <a:ext uri="{FF2B5EF4-FFF2-40B4-BE49-F238E27FC236}">
                <a16:creationId xmlns:a16="http://schemas.microsoft.com/office/drawing/2014/main" id="{D8F2FCFF-2984-4836-B000-9C5601A8EAAA}"/>
              </a:ext>
            </a:extLst>
          </p:cNvPr>
          <p:cNvSpPr txBox="1">
            <a:spLocks noChangeArrowheads="1"/>
          </p:cNvSpPr>
          <p:nvPr/>
        </p:nvSpPr>
        <p:spPr bwMode="auto">
          <a:xfrm>
            <a:off x="5530369" y="2667000"/>
            <a:ext cx="2143536"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Aqueous misdirection</a:t>
            </a:r>
          </a:p>
        </p:txBody>
      </p:sp>
      <p:cxnSp>
        <p:nvCxnSpPr>
          <p:cNvPr id="104" name="Straight Connector 103">
            <a:extLst>
              <a:ext uri="{FF2B5EF4-FFF2-40B4-BE49-F238E27FC236}">
                <a16:creationId xmlns:a16="http://schemas.microsoft.com/office/drawing/2014/main" id="{49D87D4A-E317-4446-9B95-5184CB3968F3}"/>
              </a:ext>
            </a:extLst>
          </p:cNvPr>
          <p:cNvCxnSpPr>
            <a:cxnSpLocks/>
          </p:cNvCxnSpPr>
          <p:nvPr/>
        </p:nvCxnSpPr>
        <p:spPr>
          <a:xfrm flipH="1">
            <a:off x="5316229" y="2667000"/>
            <a:ext cx="7397" cy="25314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5" name="Straight Connector 104">
            <a:extLst>
              <a:ext uri="{FF2B5EF4-FFF2-40B4-BE49-F238E27FC236}">
                <a16:creationId xmlns:a16="http://schemas.microsoft.com/office/drawing/2014/main" id="{F40B6D71-75A8-4A88-864D-00D14C2F710D}"/>
              </a:ext>
            </a:extLst>
          </p:cNvPr>
          <p:cNvCxnSpPr/>
          <p:nvPr/>
        </p:nvCxnSpPr>
        <p:spPr>
          <a:xfrm flipH="1">
            <a:off x="5323624" y="2832814"/>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6" name="Straight Connector 105">
            <a:extLst>
              <a:ext uri="{FF2B5EF4-FFF2-40B4-BE49-F238E27FC236}">
                <a16:creationId xmlns:a16="http://schemas.microsoft.com/office/drawing/2014/main" id="{010BF7B2-AA07-4DCF-822D-E2DB5CC0BF59}"/>
              </a:ext>
            </a:extLst>
          </p:cNvPr>
          <p:cNvCxnSpPr/>
          <p:nvPr/>
        </p:nvCxnSpPr>
        <p:spPr>
          <a:xfrm flipH="1">
            <a:off x="5323624" y="3360065"/>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a:extLst>
              <a:ext uri="{FF2B5EF4-FFF2-40B4-BE49-F238E27FC236}">
                <a16:creationId xmlns:a16="http://schemas.microsoft.com/office/drawing/2014/main" id="{BAC8035C-3999-4C31-93CD-6C0D2ADEB73B}"/>
              </a:ext>
            </a:extLst>
          </p:cNvPr>
          <p:cNvCxnSpPr/>
          <p:nvPr/>
        </p:nvCxnSpPr>
        <p:spPr>
          <a:xfrm flipH="1">
            <a:off x="5323536" y="3786938"/>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8" name="Straight Connector 107">
            <a:extLst>
              <a:ext uri="{FF2B5EF4-FFF2-40B4-BE49-F238E27FC236}">
                <a16:creationId xmlns:a16="http://schemas.microsoft.com/office/drawing/2014/main" id="{DB64CAEE-69B4-426A-8A5B-D1269DBF0F66}"/>
              </a:ext>
            </a:extLst>
          </p:cNvPr>
          <p:cNvCxnSpPr/>
          <p:nvPr/>
        </p:nvCxnSpPr>
        <p:spPr>
          <a:xfrm flipH="1">
            <a:off x="5327493" y="4249152"/>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12" name="Straight Connector 111">
            <a:extLst>
              <a:ext uri="{FF2B5EF4-FFF2-40B4-BE49-F238E27FC236}">
                <a16:creationId xmlns:a16="http://schemas.microsoft.com/office/drawing/2014/main" id="{99A16C30-4BE4-48E5-8B65-0C5F3039B8DC}"/>
              </a:ext>
            </a:extLst>
          </p:cNvPr>
          <p:cNvCxnSpPr/>
          <p:nvPr/>
        </p:nvCxnSpPr>
        <p:spPr>
          <a:xfrm flipH="1">
            <a:off x="5333455" y="51816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13" name="Text Box 42">
            <a:extLst>
              <a:ext uri="{FF2B5EF4-FFF2-40B4-BE49-F238E27FC236}">
                <a16:creationId xmlns:a16="http://schemas.microsoft.com/office/drawing/2014/main" id="{056DFFD9-3CA2-42E7-90FE-4F14522E3504}"/>
              </a:ext>
            </a:extLst>
          </p:cNvPr>
          <p:cNvSpPr txBox="1">
            <a:spLocks noChangeArrowheads="1"/>
          </p:cNvSpPr>
          <p:nvPr/>
        </p:nvSpPr>
        <p:spPr bwMode="auto">
          <a:xfrm>
            <a:off x="5533954" y="3623846"/>
            <a:ext cx="1563248"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Retinal surgery</a:t>
            </a:r>
          </a:p>
        </p:txBody>
      </p:sp>
      <p:sp>
        <p:nvSpPr>
          <p:cNvPr id="118" name="Text Box 47">
            <a:extLst>
              <a:ext uri="{FF2B5EF4-FFF2-40B4-BE49-F238E27FC236}">
                <a16:creationId xmlns:a16="http://schemas.microsoft.com/office/drawing/2014/main" id="{3F59D898-ECAD-49F0-9425-2A1BC8DDA7B5}"/>
              </a:ext>
            </a:extLst>
          </p:cNvPr>
          <p:cNvSpPr txBox="1">
            <a:spLocks noChangeArrowheads="1"/>
          </p:cNvSpPr>
          <p:nvPr/>
        </p:nvSpPr>
        <p:spPr bwMode="auto">
          <a:xfrm>
            <a:off x="5523688" y="4538246"/>
            <a:ext cx="1414170"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Drug-induced</a:t>
            </a:r>
          </a:p>
        </p:txBody>
      </p:sp>
      <p:sp>
        <p:nvSpPr>
          <p:cNvPr id="16" name="TextBox 15">
            <a:extLst>
              <a:ext uri="{FF2B5EF4-FFF2-40B4-BE49-F238E27FC236}">
                <a16:creationId xmlns:a16="http://schemas.microsoft.com/office/drawing/2014/main" id="{984E008D-FBBA-42B4-940E-EA26772E0161}"/>
              </a:ext>
            </a:extLst>
          </p:cNvPr>
          <p:cNvSpPr txBox="1"/>
          <p:nvPr/>
        </p:nvSpPr>
        <p:spPr>
          <a:xfrm>
            <a:off x="6230528" y="5257800"/>
            <a:ext cx="1326004" cy="369332"/>
          </a:xfrm>
          <a:prstGeom prst="rect">
            <a:avLst/>
          </a:prstGeom>
          <a:noFill/>
        </p:spPr>
        <p:txBody>
          <a:bodyPr wrap="none" rtlCol="0">
            <a:spAutoFit/>
          </a:bodyPr>
          <a:lstStyle/>
          <a:p>
            <a:pPr algn="ctr"/>
            <a:r>
              <a:rPr lang="en-US" dirty="0">
                <a:solidFill>
                  <a:schemeClr val="bg1">
                    <a:lumMod val="75000"/>
                  </a:schemeClr>
                </a:solidFill>
              </a:rPr>
              <a:t>Both/Either</a:t>
            </a:r>
          </a:p>
        </p:txBody>
      </p:sp>
      <p:cxnSp>
        <p:nvCxnSpPr>
          <p:cNvPr id="125" name="Straight Connector 124">
            <a:extLst>
              <a:ext uri="{FF2B5EF4-FFF2-40B4-BE49-F238E27FC236}">
                <a16:creationId xmlns:a16="http://schemas.microsoft.com/office/drawing/2014/main" id="{01138141-D318-4ED7-A7FE-D8F2155CE890}"/>
              </a:ext>
            </a:extLst>
          </p:cNvPr>
          <p:cNvCxnSpPr/>
          <p:nvPr/>
        </p:nvCxnSpPr>
        <p:spPr>
          <a:xfrm flipH="1">
            <a:off x="5334000" y="4724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52" name="Text Box 47">
            <a:extLst>
              <a:ext uri="{FF2B5EF4-FFF2-40B4-BE49-F238E27FC236}">
                <a16:creationId xmlns:a16="http://schemas.microsoft.com/office/drawing/2014/main" id="{E3578916-9804-473C-8F06-D4FA0BCEDFD0}"/>
              </a:ext>
            </a:extLst>
          </p:cNvPr>
          <p:cNvSpPr txBox="1">
            <a:spLocks noChangeArrowheads="1"/>
          </p:cNvSpPr>
          <p:nvPr/>
        </p:nvSpPr>
        <p:spPr bwMode="auto">
          <a:xfrm>
            <a:off x="5543446" y="4055146"/>
            <a:ext cx="1619354"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err="1">
                <a:solidFill>
                  <a:schemeClr val="bg1">
                    <a:lumMod val="75000"/>
                  </a:schemeClr>
                </a:solidFill>
              </a:rPr>
              <a:t>Nanophthalmos</a:t>
            </a:r>
            <a:endParaRPr lang="en-US" altLang="en-US" sz="1600" dirty="0">
              <a:solidFill>
                <a:schemeClr val="bg1">
                  <a:lumMod val="75000"/>
                </a:schemeClr>
              </a:solidFill>
            </a:endParaRPr>
          </a:p>
        </p:txBody>
      </p:sp>
      <p:sp>
        <p:nvSpPr>
          <p:cNvPr id="53" name="Text Box 45">
            <a:extLst>
              <a:ext uri="{FF2B5EF4-FFF2-40B4-BE49-F238E27FC236}">
                <a16:creationId xmlns:a16="http://schemas.microsoft.com/office/drawing/2014/main" id="{57D1A14F-68FE-47D2-983C-1A879D66A9DC}"/>
              </a:ext>
            </a:extLst>
          </p:cNvPr>
          <p:cNvSpPr txBox="1">
            <a:spLocks noChangeArrowheads="1"/>
          </p:cNvSpPr>
          <p:nvPr/>
        </p:nvSpPr>
        <p:spPr bwMode="auto">
          <a:xfrm>
            <a:off x="5523688" y="5013493"/>
            <a:ext cx="582211"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PFV</a:t>
            </a:r>
          </a:p>
        </p:txBody>
      </p:sp>
      <p:sp>
        <p:nvSpPr>
          <p:cNvPr id="54" name="Text Box 42">
            <a:extLst>
              <a:ext uri="{FF2B5EF4-FFF2-40B4-BE49-F238E27FC236}">
                <a16:creationId xmlns:a16="http://schemas.microsoft.com/office/drawing/2014/main" id="{E1E37D2C-2C52-446B-843B-01E64990D3EC}"/>
              </a:ext>
            </a:extLst>
          </p:cNvPr>
          <p:cNvSpPr txBox="1">
            <a:spLocks noChangeArrowheads="1"/>
          </p:cNvSpPr>
          <p:nvPr/>
        </p:nvSpPr>
        <p:spPr bwMode="auto">
          <a:xfrm>
            <a:off x="5551406" y="3192546"/>
            <a:ext cx="2276072"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ERD/choroidal effusion</a:t>
            </a:r>
          </a:p>
        </p:txBody>
      </p:sp>
      <p:sp>
        <p:nvSpPr>
          <p:cNvPr id="3" name="Oval 2">
            <a:extLst>
              <a:ext uri="{FF2B5EF4-FFF2-40B4-BE49-F238E27FC236}">
                <a16:creationId xmlns:a16="http://schemas.microsoft.com/office/drawing/2014/main" id="{7D027388-F860-4250-9D31-41DB5EB864E5}"/>
              </a:ext>
            </a:extLst>
          </p:cNvPr>
          <p:cNvSpPr/>
          <p:nvPr/>
        </p:nvSpPr>
        <p:spPr>
          <a:xfrm>
            <a:off x="8034589" y="2679833"/>
            <a:ext cx="671979" cy="338554"/>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TextBox 45">
            <a:extLst>
              <a:ext uri="{FF2B5EF4-FFF2-40B4-BE49-F238E27FC236}">
                <a16:creationId xmlns:a16="http://schemas.microsoft.com/office/drawing/2014/main" id="{404AE9CF-785E-4964-AF50-F6F095A7E65B}"/>
              </a:ext>
            </a:extLst>
          </p:cNvPr>
          <p:cNvSpPr txBox="1"/>
          <p:nvPr/>
        </p:nvSpPr>
        <p:spPr>
          <a:xfrm>
            <a:off x="609600" y="1554063"/>
            <a:ext cx="7034674" cy="4770537"/>
          </a:xfrm>
          <a:prstGeom prst="rect">
            <a:avLst/>
          </a:prstGeom>
          <a:solidFill>
            <a:schemeClr val="accent1">
              <a:lumMod val="40000"/>
              <a:lumOff val="60000"/>
            </a:schemeClr>
          </a:solidFill>
        </p:spPr>
        <p:txBody>
          <a:bodyPr wrap="square" rtlCol="0">
            <a:spAutoFit/>
          </a:bodyPr>
          <a:lstStyle/>
          <a:p>
            <a:r>
              <a:rPr lang="en-US" sz="1600" i="1" dirty="0">
                <a:solidFill>
                  <a:schemeClr val="bg1">
                    <a:lumMod val="75000"/>
                  </a:schemeClr>
                </a:solidFill>
              </a:rPr>
              <a:t>Neovascularization of what structure causes neovascular glaucoma (NVG)?</a:t>
            </a:r>
          </a:p>
          <a:p>
            <a:r>
              <a:rPr lang="en-US" sz="1600" dirty="0">
                <a:solidFill>
                  <a:schemeClr val="bg1">
                    <a:lumMod val="75000"/>
                  </a:schemeClr>
                </a:solidFill>
              </a:rPr>
              <a:t>Neovascularization of the angle (NVA) </a:t>
            </a:r>
          </a:p>
          <a:p>
            <a:endParaRPr lang="en-US" sz="1600" dirty="0">
              <a:solidFill>
                <a:schemeClr val="bg1">
                  <a:lumMod val="75000"/>
                </a:schemeClr>
              </a:solidFill>
            </a:endParaRPr>
          </a:p>
          <a:p>
            <a:r>
              <a:rPr lang="en-US" sz="1600" i="1" dirty="0">
                <a:solidFill>
                  <a:schemeClr val="bg1">
                    <a:lumMod val="75000"/>
                  </a:schemeClr>
                </a:solidFill>
              </a:rPr>
              <a:t>How does NVA lead to angle-closure glaucoma?</a:t>
            </a:r>
          </a:p>
          <a:p>
            <a:r>
              <a:rPr lang="en-US" sz="1600" dirty="0">
                <a:solidFill>
                  <a:schemeClr val="bg1">
                    <a:lumMod val="75000"/>
                  </a:schemeClr>
                </a:solidFill>
              </a:rPr>
              <a:t>The NVA vessels don’t ride solo; rather, they are accompanied by contractile elements (</a:t>
            </a:r>
            <a:r>
              <a:rPr lang="en-US" sz="1600" dirty="0" err="1">
                <a:solidFill>
                  <a:schemeClr val="bg1">
                    <a:lumMod val="75000"/>
                  </a:schemeClr>
                </a:solidFill>
              </a:rPr>
              <a:t>eg</a:t>
            </a:r>
            <a:r>
              <a:rPr lang="en-US" sz="1600" dirty="0">
                <a:solidFill>
                  <a:schemeClr val="bg1">
                    <a:lumMod val="75000"/>
                  </a:schemeClr>
                </a:solidFill>
              </a:rPr>
              <a:t>, fibroblasts). Along with the neo vessels, these elements will establish a network that crosses from the peripheral iris to the peripheral cornea. Once established, contractile elements </a:t>
            </a:r>
            <a:r>
              <a:rPr lang="en-US" sz="1600" dirty="0" err="1">
                <a:solidFill>
                  <a:schemeClr val="bg1">
                    <a:lumMod val="75000"/>
                  </a:schemeClr>
                </a:solidFill>
              </a:rPr>
              <a:t>gonna</a:t>
            </a:r>
            <a:r>
              <a:rPr lang="en-US" sz="1600" dirty="0">
                <a:solidFill>
                  <a:schemeClr val="bg1">
                    <a:lumMod val="75000"/>
                  </a:schemeClr>
                </a:solidFill>
              </a:rPr>
              <a:t> contract, and when they do, they pull the iris up against the angle, rendering it closed. </a:t>
            </a:r>
          </a:p>
          <a:p>
            <a:r>
              <a:rPr lang="en-US" sz="1600" i="1" dirty="0">
                <a:solidFill>
                  <a:schemeClr val="bg1">
                    <a:lumMod val="75000"/>
                  </a:schemeClr>
                </a:solidFill>
              </a:rPr>
              <a:t> </a:t>
            </a:r>
          </a:p>
          <a:p>
            <a:r>
              <a:rPr lang="en-US" sz="1600" i="1" dirty="0">
                <a:solidFill>
                  <a:schemeClr val="bg1">
                    <a:lumMod val="75000"/>
                  </a:schemeClr>
                </a:solidFill>
              </a:rPr>
              <a:t>What two-word phrase (</a:t>
            </a:r>
            <a:r>
              <a:rPr lang="en-US" sz="1600" b="1" dirty="0">
                <a:solidFill>
                  <a:schemeClr val="bg1">
                    <a:lumMod val="75000"/>
                  </a:schemeClr>
                </a:solidFill>
              </a:rPr>
              <a:t>not</a:t>
            </a:r>
            <a:r>
              <a:rPr lang="en-US" sz="1600" i="1" dirty="0">
                <a:solidFill>
                  <a:schemeClr val="bg1">
                    <a:lumMod val="75000"/>
                  </a:schemeClr>
                </a:solidFill>
              </a:rPr>
              <a:t> ‘diabetic retinopathy’--think more generally) describes the fundamental cause of most cases of NVG?</a:t>
            </a:r>
          </a:p>
          <a:p>
            <a:r>
              <a:rPr lang="en-US" sz="1600" b="1" dirty="0">
                <a:solidFill>
                  <a:srgbClr val="0000FF"/>
                </a:solidFill>
              </a:rPr>
              <a:t>‘Retinal ischemia’</a:t>
            </a:r>
            <a:endParaRPr lang="en-US" sz="1600" b="1" dirty="0">
              <a:solidFill>
                <a:schemeClr val="accent1">
                  <a:lumMod val="40000"/>
                  <a:lumOff val="60000"/>
                </a:schemeClr>
              </a:solidFill>
            </a:endParaRPr>
          </a:p>
          <a:p>
            <a:endParaRPr lang="en-US" sz="1600" dirty="0">
              <a:solidFill>
                <a:schemeClr val="accent1">
                  <a:lumMod val="40000"/>
                  <a:lumOff val="60000"/>
                </a:schemeClr>
              </a:solidFill>
            </a:endParaRPr>
          </a:p>
          <a:p>
            <a:r>
              <a:rPr lang="en-US" sz="1600" i="1" dirty="0">
                <a:solidFill>
                  <a:schemeClr val="accent1">
                    <a:lumMod val="40000"/>
                    <a:lumOff val="60000"/>
                  </a:schemeClr>
                </a:solidFill>
              </a:rPr>
              <a:t>How does retinal ischemia lead to NVI and NVA? </a:t>
            </a:r>
          </a:p>
          <a:p>
            <a:r>
              <a:rPr lang="en-US" sz="1600" dirty="0">
                <a:solidFill>
                  <a:schemeClr val="accent1">
                    <a:lumMod val="40000"/>
                    <a:lumOff val="60000"/>
                  </a:schemeClr>
                </a:solidFill>
              </a:rPr>
              <a:t>In a desperate attempt to acquire the oxygen they’re lacking, the ischemic retinal cells release the signaling molecule  </a:t>
            </a:r>
            <a:r>
              <a:rPr lang="en-US" sz="1600" b="1" dirty="0">
                <a:solidFill>
                  <a:schemeClr val="accent1">
                    <a:lumMod val="40000"/>
                    <a:lumOff val="60000"/>
                  </a:schemeClr>
                </a:solidFill>
              </a:rPr>
              <a:t>VEGF</a:t>
            </a:r>
            <a:r>
              <a:rPr lang="en-US" sz="1600" dirty="0">
                <a:solidFill>
                  <a:schemeClr val="accent1">
                    <a:lumMod val="40000"/>
                    <a:lumOff val="60000"/>
                  </a:schemeClr>
                </a:solidFill>
              </a:rPr>
              <a:t> , a potent inducer of new blood vessel formation. This VEGF diffuses from the vitreous cavity into the anterior segment, where it induces the NVI/NVA process.</a:t>
            </a:r>
          </a:p>
        </p:txBody>
      </p:sp>
      <p:sp>
        <p:nvSpPr>
          <p:cNvPr id="47" name="Oval 46">
            <a:extLst>
              <a:ext uri="{FF2B5EF4-FFF2-40B4-BE49-F238E27FC236}">
                <a16:creationId xmlns:a16="http://schemas.microsoft.com/office/drawing/2014/main" id="{A5248507-3F31-4BDC-A9CE-59D8E5A5DD74}"/>
              </a:ext>
            </a:extLst>
          </p:cNvPr>
          <p:cNvSpPr/>
          <p:nvPr/>
        </p:nvSpPr>
        <p:spPr>
          <a:xfrm>
            <a:off x="580515" y="4431474"/>
            <a:ext cx="2010285" cy="430887"/>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TextBox 47">
            <a:extLst>
              <a:ext uri="{FF2B5EF4-FFF2-40B4-BE49-F238E27FC236}">
                <a16:creationId xmlns:a16="http://schemas.microsoft.com/office/drawing/2014/main" id="{88F4DBB8-E836-4EB8-A67C-7D52B9DB2F1E}"/>
              </a:ext>
            </a:extLst>
          </p:cNvPr>
          <p:cNvSpPr txBox="1"/>
          <p:nvPr/>
        </p:nvSpPr>
        <p:spPr>
          <a:xfrm>
            <a:off x="2667000" y="4160638"/>
            <a:ext cx="4809320" cy="1384995"/>
          </a:xfrm>
          <a:prstGeom prst="rect">
            <a:avLst/>
          </a:prstGeom>
          <a:solidFill>
            <a:srgbClr val="FFCCFF"/>
          </a:solidFill>
        </p:spPr>
        <p:txBody>
          <a:bodyPr wrap="square" rtlCol="0">
            <a:spAutoFit/>
          </a:bodyPr>
          <a:lstStyle/>
          <a:p>
            <a:r>
              <a:rPr lang="en-US" sz="1400" i="1" dirty="0">
                <a:solidFill>
                  <a:schemeClr val="bg1">
                    <a:lumMod val="65000"/>
                  </a:schemeClr>
                </a:solidFill>
              </a:rPr>
              <a:t>What are the three most common causes of ischemia that result in the development of NVG?</a:t>
            </a:r>
          </a:p>
          <a:p>
            <a:r>
              <a:rPr lang="en-US" sz="1400" dirty="0">
                <a:solidFill>
                  <a:schemeClr val="bg1">
                    <a:lumMod val="65000"/>
                  </a:schemeClr>
                </a:solidFill>
              </a:rPr>
              <a:t>--Diabetic retinopathy</a:t>
            </a:r>
          </a:p>
          <a:p>
            <a:r>
              <a:rPr lang="en-US" sz="1400" dirty="0">
                <a:solidFill>
                  <a:schemeClr val="bg1">
                    <a:lumMod val="65000"/>
                  </a:schemeClr>
                </a:solidFill>
              </a:rPr>
              <a:t>--</a:t>
            </a:r>
            <a:r>
              <a:rPr lang="en-US" sz="1400" b="1" dirty="0">
                <a:solidFill>
                  <a:srgbClr val="FFCCFF"/>
                </a:solidFill>
              </a:rPr>
              <a:t>CRVO</a:t>
            </a:r>
          </a:p>
          <a:p>
            <a:r>
              <a:rPr lang="en-US" sz="1400" dirty="0">
                <a:solidFill>
                  <a:schemeClr val="bg1">
                    <a:lumMod val="65000"/>
                  </a:schemeClr>
                </a:solidFill>
              </a:rPr>
              <a:t>--Ocular ischemic syndrome (OIS; note that OIS involves ischemia of non-retinal ocular structures as well)</a:t>
            </a:r>
          </a:p>
        </p:txBody>
      </p:sp>
      <p:sp>
        <p:nvSpPr>
          <p:cNvPr id="61" name="Oval 60">
            <a:extLst>
              <a:ext uri="{FF2B5EF4-FFF2-40B4-BE49-F238E27FC236}">
                <a16:creationId xmlns:a16="http://schemas.microsoft.com/office/drawing/2014/main" id="{3F055674-427E-4F34-9879-A78B56BA0061}"/>
              </a:ext>
            </a:extLst>
          </p:cNvPr>
          <p:cNvSpPr/>
          <p:nvPr/>
        </p:nvSpPr>
        <p:spPr>
          <a:xfrm>
            <a:off x="2743200" y="4732529"/>
            <a:ext cx="769763" cy="435756"/>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TextBox 62">
            <a:extLst>
              <a:ext uri="{FF2B5EF4-FFF2-40B4-BE49-F238E27FC236}">
                <a16:creationId xmlns:a16="http://schemas.microsoft.com/office/drawing/2014/main" id="{B3AC74D8-A299-49E4-B24A-309F4EBB0391}"/>
              </a:ext>
            </a:extLst>
          </p:cNvPr>
          <p:cNvSpPr txBox="1"/>
          <p:nvPr/>
        </p:nvSpPr>
        <p:spPr>
          <a:xfrm>
            <a:off x="3707032" y="4302499"/>
            <a:ext cx="4120446" cy="1446550"/>
          </a:xfrm>
          <a:prstGeom prst="rect">
            <a:avLst/>
          </a:prstGeom>
          <a:solidFill>
            <a:srgbClr val="99FF99"/>
          </a:solidFill>
        </p:spPr>
        <p:txBody>
          <a:bodyPr wrap="square" rtlCol="0">
            <a:spAutoFit/>
          </a:bodyPr>
          <a:lstStyle/>
          <a:p>
            <a:r>
              <a:rPr lang="en-US" sz="1400" i="1" dirty="0">
                <a:solidFill>
                  <a:schemeClr val="bg1">
                    <a:lumMod val="65000"/>
                  </a:schemeClr>
                </a:solidFill>
              </a:rPr>
              <a:t>Can NVG develop after a CR</a:t>
            </a:r>
            <a:r>
              <a:rPr lang="en-US" b="1" i="1" dirty="0">
                <a:solidFill>
                  <a:schemeClr val="bg1">
                    <a:lumMod val="65000"/>
                  </a:schemeClr>
                </a:solidFill>
              </a:rPr>
              <a:t>A</a:t>
            </a:r>
            <a:r>
              <a:rPr lang="en-US" sz="1400" i="1" dirty="0">
                <a:solidFill>
                  <a:schemeClr val="bg1">
                    <a:lumMod val="65000"/>
                  </a:schemeClr>
                </a:solidFill>
              </a:rPr>
              <a:t>O?</a:t>
            </a:r>
          </a:p>
          <a:p>
            <a:r>
              <a:rPr lang="en-US" sz="1400" dirty="0">
                <a:solidFill>
                  <a:schemeClr val="bg1">
                    <a:lumMod val="65000"/>
                  </a:schemeClr>
                </a:solidFill>
              </a:rPr>
              <a:t>Yes</a:t>
            </a:r>
          </a:p>
          <a:p>
            <a:endParaRPr lang="en-US" sz="1400" i="1" dirty="0">
              <a:solidFill>
                <a:schemeClr val="bg1">
                  <a:lumMod val="65000"/>
                </a:schemeClr>
              </a:solidFill>
            </a:endParaRPr>
          </a:p>
          <a:p>
            <a:r>
              <a:rPr lang="en-US" sz="1400" i="1" dirty="0">
                <a:solidFill>
                  <a:schemeClr val="bg1">
                    <a:lumMod val="65000"/>
                  </a:schemeClr>
                </a:solidFill>
              </a:rPr>
              <a:t>Is NVG more, or less likely to develop after CRAO compared to CRVO?</a:t>
            </a:r>
          </a:p>
          <a:p>
            <a:r>
              <a:rPr lang="en-US" sz="1400" b="1" dirty="0">
                <a:solidFill>
                  <a:srgbClr val="0000FF"/>
                </a:solidFill>
              </a:rPr>
              <a:t>Much </a:t>
            </a:r>
            <a:r>
              <a:rPr lang="en-US" sz="1400" b="1" i="1" u="sng" dirty="0">
                <a:solidFill>
                  <a:srgbClr val="0000FF"/>
                </a:solidFill>
              </a:rPr>
              <a:t>less</a:t>
            </a:r>
            <a:r>
              <a:rPr lang="en-US" sz="1400" b="1" dirty="0">
                <a:solidFill>
                  <a:srgbClr val="0000FF"/>
                </a:solidFill>
              </a:rPr>
              <a:t> likely</a:t>
            </a:r>
          </a:p>
        </p:txBody>
      </p:sp>
      <p:sp>
        <p:nvSpPr>
          <p:cNvPr id="64" name="TextBox 63">
            <a:extLst>
              <a:ext uri="{FF2B5EF4-FFF2-40B4-BE49-F238E27FC236}">
                <a16:creationId xmlns:a16="http://schemas.microsoft.com/office/drawing/2014/main" id="{6B14F1AC-F862-4BF0-9435-27FB0990B982}"/>
              </a:ext>
            </a:extLst>
          </p:cNvPr>
          <p:cNvSpPr txBox="1"/>
          <p:nvPr/>
        </p:nvSpPr>
        <p:spPr>
          <a:xfrm>
            <a:off x="2767577" y="4816799"/>
            <a:ext cx="769763" cy="307777"/>
          </a:xfrm>
          <a:prstGeom prst="rect">
            <a:avLst/>
          </a:prstGeom>
          <a:noFill/>
        </p:spPr>
        <p:txBody>
          <a:bodyPr wrap="none" rtlCol="0">
            <a:spAutoFit/>
          </a:bodyPr>
          <a:lstStyle/>
          <a:p>
            <a:r>
              <a:rPr lang="en-US" sz="1400" b="1" dirty="0">
                <a:solidFill>
                  <a:srgbClr val="0000FF"/>
                </a:solidFill>
                <a:latin typeface="Segoe Script" panose="030B0504020000000003" pitchFamily="66" charset="0"/>
              </a:rPr>
              <a:t>CRAO</a:t>
            </a:r>
          </a:p>
        </p:txBody>
      </p:sp>
      <p:sp>
        <p:nvSpPr>
          <p:cNvPr id="55" name="Oval 54">
            <a:extLst>
              <a:ext uri="{FF2B5EF4-FFF2-40B4-BE49-F238E27FC236}">
                <a16:creationId xmlns:a16="http://schemas.microsoft.com/office/drawing/2014/main" id="{4A6D03BD-8A8B-4DD3-86BF-77E3A6CEF046}"/>
              </a:ext>
            </a:extLst>
          </p:cNvPr>
          <p:cNvSpPr/>
          <p:nvPr/>
        </p:nvSpPr>
        <p:spPr>
          <a:xfrm>
            <a:off x="3630384" y="5324855"/>
            <a:ext cx="1663609" cy="523055"/>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TextBox 59">
            <a:extLst>
              <a:ext uri="{FF2B5EF4-FFF2-40B4-BE49-F238E27FC236}">
                <a16:creationId xmlns:a16="http://schemas.microsoft.com/office/drawing/2014/main" id="{1EA94630-EC3B-4036-8A4A-C864BE8FCED1}"/>
              </a:ext>
            </a:extLst>
          </p:cNvPr>
          <p:cNvSpPr txBox="1"/>
          <p:nvPr/>
        </p:nvSpPr>
        <p:spPr>
          <a:xfrm>
            <a:off x="3613716" y="3649707"/>
            <a:ext cx="5155979" cy="1600438"/>
          </a:xfrm>
          <a:prstGeom prst="rect">
            <a:avLst/>
          </a:prstGeom>
          <a:solidFill>
            <a:srgbClr val="7030A0"/>
          </a:solidFill>
        </p:spPr>
        <p:txBody>
          <a:bodyPr wrap="square" rtlCol="0">
            <a:spAutoFit/>
          </a:bodyPr>
          <a:lstStyle/>
          <a:p>
            <a:r>
              <a:rPr lang="en-US" sz="1400" i="1" dirty="0">
                <a:solidFill>
                  <a:schemeClr val="bg1"/>
                </a:solidFill>
              </a:rPr>
              <a:t>But surely a CRAO causes more retinal ischemia than does a CRVO. Given this, why isn’t NVG more common after CRAO?</a:t>
            </a:r>
          </a:p>
          <a:p>
            <a:r>
              <a:rPr lang="en-US" sz="1400" dirty="0">
                <a:solidFill>
                  <a:schemeClr val="bg1"/>
                </a:solidFill>
              </a:rPr>
              <a:t>Because the retina is </a:t>
            </a:r>
            <a:r>
              <a:rPr lang="en-US" sz="1400" b="1" dirty="0">
                <a:solidFill>
                  <a:schemeClr val="bg1"/>
                </a:solidFill>
              </a:rPr>
              <a:t>too</a:t>
            </a:r>
            <a:r>
              <a:rPr lang="en-US" sz="1400" dirty="0">
                <a:solidFill>
                  <a:schemeClr val="bg1"/>
                </a:solidFill>
              </a:rPr>
              <a:t> ischemic after CRAO. That is, CRAO-induced ischemia is so profound that retinal cells die prior to being able to produce and release VEGF. </a:t>
            </a:r>
            <a:r>
              <a:rPr lang="en-US" sz="1400" dirty="0">
                <a:solidFill>
                  <a:srgbClr val="7030A0"/>
                </a:solidFill>
              </a:rPr>
              <a:t>Contrast this with CRVO, in which enough blood flow is maintained to allow the dying retinal cells time to ‘cry for help.’</a:t>
            </a:r>
          </a:p>
        </p:txBody>
      </p:sp>
    </p:spTree>
    <p:extLst>
      <p:ext uri="{BB962C8B-B14F-4D97-AF65-F5344CB8AC3E}">
        <p14:creationId xmlns:p14="http://schemas.microsoft.com/office/powerpoint/2010/main" val="2904448395"/>
      </p:ext>
    </p:extLst>
  </p:cSld>
  <p:clrMapOvr>
    <a:masterClrMapping/>
  </p:clrMapOvr>
</p:sld>
</file>

<file path=ppt/slides/slide2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Straight Arrow Connector 12">
            <a:extLst>
              <a:ext uri="{FF2B5EF4-FFF2-40B4-BE49-F238E27FC236}">
                <a16:creationId xmlns:a16="http://schemas.microsoft.com/office/drawing/2014/main" id="{A6DE2085-829C-480C-9216-69D6039C0A37}"/>
              </a:ext>
            </a:extLst>
          </p:cNvPr>
          <p:cNvCxnSpPr>
            <a:cxnSpLocks/>
          </p:cNvCxnSpPr>
          <p:nvPr/>
        </p:nvCxnSpPr>
        <p:spPr>
          <a:xfrm>
            <a:off x="6717173" y="1828800"/>
            <a:ext cx="0" cy="3462754"/>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43014" name="Text Box 6"/>
          <p:cNvSpPr txBox="1">
            <a:spLocks noChangeArrowheads="1"/>
          </p:cNvSpPr>
          <p:nvPr/>
        </p:nvSpPr>
        <p:spPr bwMode="auto">
          <a:xfrm>
            <a:off x="533400" y="2356376"/>
            <a:ext cx="1005403"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Lens-</a:t>
            </a:r>
          </a:p>
          <a:p>
            <a:pPr algn="ctr" eaLnBrk="1" hangingPunct="1">
              <a:lnSpc>
                <a:spcPct val="80000"/>
              </a:lnSpc>
              <a:spcBef>
                <a:spcPct val="0"/>
              </a:spcBef>
              <a:buClrTx/>
              <a:buSzTx/>
              <a:buFontTx/>
              <a:buNone/>
            </a:pPr>
            <a:r>
              <a:rPr lang="en-US" altLang="en-US" sz="1800" dirty="0">
                <a:solidFill>
                  <a:schemeClr val="bg1">
                    <a:lumMod val="75000"/>
                  </a:schemeClr>
                </a:solidFill>
              </a:rPr>
              <a:t>Induced</a:t>
            </a:r>
          </a:p>
        </p:txBody>
      </p:sp>
      <p:sp>
        <p:nvSpPr>
          <p:cNvPr id="43017" name="Text Box 14"/>
          <p:cNvSpPr txBox="1">
            <a:spLocks noChangeArrowheads="1"/>
          </p:cNvSpPr>
          <p:nvPr/>
        </p:nvSpPr>
        <p:spPr bwMode="auto">
          <a:xfrm>
            <a:off x="3026498" y="2365901"/>
            <a:ext cx="1633781"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Aphakic/</a:t>
            </a:r>
          </a:p>
          <a:p>
            <a:pPr algn="ctr" eaLnBrk="1" hangingPunct="1">
              <a:lnSpc>
                <a:spcPct val="80000"/>
              </a:lnSpc>
              <a:spcBef>
                <a:spcPct val="0"/>
              </a:spcBef>
              <a:buClrTx/>
              <a:buSzTx/>
              <a:buFontTx/>
              <a:buNone/>
            </a:pPr>
            <a:r>
              <a:rPr lang="en-US" altLang="en-US" sz="1800" dirty="0" err="1">
                <a:solidFill>
                  <a:schemeClr val="bg1">
                    <a:lumMod val="75000"/>
                  </a:schemeClr>
                </a:solidFill>
              </a:rPr>
              <a:t>Pseudophakic</a:t>
            </a:r>
            <a:endParaRPr lang="en-US" altLang="en-US" sz="1800" dirty="0">
              <a:solidFill>
                <a:schemeClr val="bg1">
                  <a:lumMod val="75000"/>
                </a:schemeClr>
              </a:solidFill>
            </a:endParaRPr>
          </a:p>
        </p:txBody>
      </p:sp>
      <p:sp>
        <p:nvSpPr>
          <p:cNvPr id="43031" name="Text Box 35"/>
          <p:cNvSpPr txBox="1">
            <a:spLocks noChangeArrowheads="1"/>
          </p:cNvSpPr>
          <p:nvPr/>
        </p:nvSpPr>
        <p:spPr bwMode="auto">
          <a:xfrm>
            <a:off x="1190847" y="1295400"/>
            <a:ext cx="2473754"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solidFill>
                  <a:schemeClr val="bg1">
                    <a:lumMod val="75000"/>
                  </a:schemeClr>
                </a:solidFill>
              </a:rPr>
              <a:t>w/ Pupillary Block</a:t>
            </a:r>
          </a:p>
        </p:txBody>
      </p:sp>
      <p:sp>
        <p:nvSpPr>
          <p:cNvPr id="43032" name="Text Box 36"/>
          <p:cNvSpPr txBox="1">
            <a:spLocks noChangeArrowheads="1"/>
          </p:cNvSpPr>
          <p:nvPr/>
        </p:nvSpPr>
        <p:spPr bwMode="auto">
          <a:xfrm>
            <a:off x="5181600" y="1295400"/>
            <a:ext cx="2630848"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t>w/o Pupillary Block</a:t>
            </a:r>
          </a:p>
        </p:txBody>
      </p:sp>
      <p:sp>
        <p:nvSpPr>
          <p:cNvPr id="49" name="Rectangle 2">
            <a:extLst>
              <a:ext uri="{FF2B5EF4-FFF2-40B4-BE49-F238E27FC236}">
                <a16:creationId xmlns:a16="http://schemas.microsoft.com/office/drawing/2014/main" id="{240EE5BF-F7D2-4FC8-A5DD-F6B5423153C6}"/>
              </a:ext>
            </a:extLst>
          </p:cNvPr>
          <p:cNvSpPr>
            <a:spLocks noGrp="1" noChangeArrowheads="1"/>
          </p:cNvSpPr>
          <p:nvPr>
            <p:ph type="title"/>
          </p:nvPr>
        </p:nvSpPr>
        <p:spPr>
          <a:xfrm>
            <a:off x="457200" y="304800"/>
            <a:ext cx="7543800" cy="563562"/>
          </a:xfrm>
        </p:spPr>
        <p:txBody>
          <a:bodyPr/>
          <a:lstStyle/>
          <a:p>
            <a:pPr eaLnBrk="1" hangingPunct="1"/>
            <a:r>
              <a:rPr lang="en-US" altLang="en-US" sz="3500" dirty="0"/>
              <a:t>A</a:t>
            </a:r>
          </a:p>
        </p:txBody>
      </p:sp>
      <p:sp>
        <p:nvSpPr>
          <p:cNvPr id="50" name="TextBox 49">
            <a:extLst>
              <a:ext uri="{FF2B5EF4-FFF2-40B4-BE49-F238E27FC236}">
                <a16:creationId xmlns:a16="http://schemas.microsoft.com/office/drawing/2014/main" id="{CF426230-46C8-405C-9015-99EF57762A2E}"/>
              </a:ext>
            </a:extLst>
          </p:cNvPr>
          <p:cNvSpPr txBox="1"/>
          <p:nvPr/>
        </p:nvSpPr>
        <p:spPr>
          <a:xfrm>
            <a:off x="2259496" y="189094"/>
            <a:ext cx="4607480" cy="400110"/>
          </a:xfrm>
          <a:prstGeom prst="rect">
            <a:avLst/>
          </a:prstGeom>
          <a:solidFill>
            <a:schemeClr val="accent1">
              <a:lumMod val="60000"/>
              <a:lumOff val="40000"/>
            </a:schemeClr>
          </a:solidFill>
        </p:spPr>
        <p:txBody>
          <a:bodyPr wrap="none" rtlCol="0">
            <a:spAutoFit/>
          </a:bodyPr>
          <a:lstStyle/>
          <a:p>
            <a:pPr algn="ctr"/>
            <a:r>
              <a:rPr lang="en-US" sz="2000" b="1" dirty="0"/>
              <a:t>Secondary Angle Closure Glaucoma</a:t>
            </a:r>
          </a:p>
        </p:txBody>
      </p:sp>
      <p:sp>
        <p:nvSpPr>
          <p:cNvPr id="2" name="TextBox 1">
            <a:extLst>
              <a:ext uri="{FF2B5EF4-FFF2-40B4-BE49-F238E27FC236}">
                <a16:creationId xmlns:a16="http://schemas.microsoft.com/office/drawing/2014/main" id="{A7E30BEC-923B-4C9A-A856-BDD0D882F6B8}"/>
              </a:ext>
            </a:extLst>
          </p:cNvPr>
          <p:cNvSpPr txBox="1"/>
          <p:nvPr/>
        </p:nvSpPr>
        <p:spPr>
          <a:xfrm>
            <a:off x="887305" y="2844119"/>
            <a:ext cx="1494320" cy="338554"/>
          </a:xfrm>
          <a:prstGeom prst="rect">
            <a:avLst/>
          </a:prstGeom>
          <a:noFill/>
        </p:spPr>
        <p:txBody>
          <a:bodyPr wrap="none" rtlCol="0">
            <a:spAutoFit/>
          </a:bodyPr>
          <a:lstStyle/>
          <a:p>
            <a:r>
              <a:rPr lang="en-US" sz="1600" dirty="0" err="1">
                <a:solidFill>
                  <a:schemeClr val="bg1">
                    <a:lumMod val="75000"/>
                  </a:schemeClr>
                </a:solidFill>
              </a:rPr>
              <a:t>Phacomorphic</a:t>
            </a:r>
            <a:endParaRPr lang="en-US" sz="1600" dirty="0">
              <a:solidFill>
                <a:schemeClr val="bg1">
                  <a:lumMod val="75000"/>
                </a:schemeClr>
              </a:solidFill>
            </a:endParaRPr>
          </a:p>
        </p:txBody>
      </p:sp>
      <p:sp>
        <p:nvSpPr>
          <p:cNvPr id="51" name="TextBox 50">
            <a:extLst>
              <a:ext uri="{FF2B5EF4-FFF2-40B4-BE49-F238E27FC236}">
                <a16:creationId xmlns:a16="http://schemas.microsoft.com/office/drawing/2014/main" id="{156069D4-340B-4160-A336-EBF73557CEE0}"/>
              </a:ext>
            </a:extLst>
          </p:cNvPr>
          <p:cNvSpPr txBox="1"/>
          <p:nvPr/>
        </p:nvSpPr>
        <p:spPr>
          <a:xfrm>
            <a:off x="884725" y="3175578"/>
            <a:ext cx="1402948" cy="338554"/>
          </a:xfrm>
          <a:prstGeom prst="rect">
            <a:avLst/>
          </a:prstGeom>
          <a:noFill/>
        </p:spPr>
        <p:txBody>
          <a:bodyPr wrap="none" rtlCol="0">
            <a:spAutoFit/>
          </a:bodyPr>
          <a:lstStyle/>
          <a:p>
            <a:r>
              <a:rPr lang="en-US" sz="1600" dirty="0">
                <a:solidFill>
                  <a:schemeClr val="bg1">
                    <a:lumMod val="75000"/>
                  </a:schemeClr>
                </a:solidFill>
              </a:rPr>
              <a:t>Ectopia </a:t>
            </a:r>
            <a:r>
              <a:rPr lang="en-US" sz="1600" dirty="0" err="1">
                <a:solidFill>
                  <a:schemeClr val="bg1">
                    <a:lumMod val="75000"/>
                  </a:schemeClr>
                </a:solidFill>
              </a:rPr>
              <a:t>lentis</a:t>
            </a:r>
            <a:endParaRPr lang="en-US" sz="1600" dirty="0">
              <a:solidFill>
                <a:schemeClr val="bg1">
                  <a:lumMod val="75000"/>
                </a:schemeClr>
              </a:solidFill>
            </a:endParaRPr>
          </a:p>
        </p:txBody>
      </p:sp>
      <p:cxnSp>
        <p:nvCxnSpPr>
          <p:cNvPr id="71" name="Straight Connector 70">
            <a:extLst>
              <a:ext uri="{FF2B5EF4-FFF2-40B4-BE49-F238E27FC236}">
                <a16:creationId xmlns:a16="http://schemas.microsoft.com/office/drawing/2014/main" id="{C104938D-BA8D-4E39-9D5F-9EE2012F2F3C}"/>
              </a:ext>
            </a:extLst>
          </p:cNvPr>
          <p:cNvCxnSpPr>
            <a:cxnSpLocks/>
          </p:cNvCxnSpPr>
          <p:nvPr/>
        </p:nvCxnSpPr>
        <p:spPr>
          <a:xfrm flipH="1">
            <a:off x="762665" y="3023488"/>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2A7E4E40-472F-4E50-8A7A-45C10FDD7171}"/>
              </a:ext>
            </a:extLst>
          </p:cNvPr>
          <p:cNvCxnSpPr>
            <a:cxnSpLocks/>
          </p:cNvCxnSpPr>
          <p:nvPr/>
        </p:nvCxnSpPr>
        <p:spPr>
          <a:xfrm flipH="1">
            <a:off x="762665" y="3347853"/>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C3924889-45B9-4383-9C9E-48F0A9C27AD8}"/>
              </a:ext>
            </a:extLst>
          </p:cNvPr>
          <p:cNvCxnSpPr>
            <a:cxnSpLocks/>
          </p:cNvCxnSpPr>
          <p:nvPr/>
        </p:nvCxnSpPr>
        <p:spPr>
          <a:xfrm flipH="1">
            <a:off x="748719" y="2838976"/>
            <a:ext cx="13947" cy="5088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 name="Straight Arrow Connector 5">
            <a:extLst>
              <a:ext uri="{FF2B5EF4-FFF2-40B4-BE49-F238E27FC236}">
                <a16:creationId xmlns:a16="http://schemas.microsoft.com/office/drawing/2014/main" id="{A3439F0C-5143-461F-8F3C-2E830785DEFC}"/>
              </a:ext>
            </a:extLst>
          </p:cNvPr>
          <p:cNvCxnSpPr>
            <a:stCxn id="50" idx="2"/>
          </p:cNvCxnSpPr>
          <p:nvPr/>
        </p:nvCxnSpPr>
        <p:spPr>
          <a:xfrm flipH="1">
            <a:off x="2971800" y="589204"/>
            <a:ext cx="1591436" cy="706196"/>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0" name="Straight Arrow Connector 9">
            <a:extLst>
              <a:ext uri="{FF2B5EF4-FFF2-40B4-BE49-F238E27FC236}">
                <a16:creationId xmlns:a16="http://schemas.microsoft.com/office/drawing/2014/main" id="{84DC796E-F6ED-4FBB-82D2-A260F480BF8A}"/>
              </a:ext>
            </a:extLst>
          </p:cNvPr>
          <p:cNvCxnSpPr>
            <a:cxnSpLocks/>
          </p:cNvCxnSpPr>
          <p:nvPr/>
        </p:nvCxnSpPr>
        <p:spPr>
          <a:xfrm>
            <a:off x="4572000" y="589204"/>
            <a:ext cx="1600200" cy="706196"/>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6" name="Straight Arrow Connector 25">
            <a:extLst>
              <a:ext uri="{FF2B5EF4-FFF2-40B4-BE49-F238E27FC236}">
                <a16:creationId xmlns:a16="http://schemas.microsoft.com/office/drawing/2014/main" id="{B70E0124-9B84-41A5-8D84-A66B7838A706}"/>
              </a:ext>
            </a:extLst>
          </p:cNvPr>
          <p:cNvCxnSpPr>
            <a:cxnSpLocks/>
          </p:cNvCxnSpPr>
          <p:nvPr/>
        </p:nvCxnSpPr>
        <p:spPr>
          <a:xfrm flipH="1">
            <a:off x="1159539" y="1828800"/>
            <a:ext cx="1290435" cy="478059"/>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28" name="Straight Arrow Connector 27">
            <a:extLst>
              <a:ext uri="{FF2B5EF4-FFF2-40B4-BE49-F238E27FC236}">
                <a16:creationId xmlns:a16="http://schemas.microsoft.com/office/drawing/2014/main" id="{567A4249-5C59-4416-8A8E-1C35913900AB}"/>
              </a:ext>
            </a:extLst>
          </p:cNvPr>
          <p:cNvCxnSpPr>
            <a:cxnSpLocks/>
          </p:cNvCxnSpPr>
          <p:nvPr/>
        </p:nvCxnSpPr>
        <p:spPr>
          <a:xfrm>
            <a:off x="2449973" y="1832208"/>
            <a:ext cx="1268784"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56" name="Text Box 6">
            <a:extLst>
              <a:ext uri="{FF2B5EF4-FFF2-40B4-BE49-F238E27FC236}">
                <a16:creationId xmlns:a16="http://schemas.microsoft.com/office/drawing/2014/main" id="{557983BD-9D64-49B9-A366-A08663B0451F}"/>
              </a:ext>
            </a:extLst>
          </p:cNvPr>
          <p:cNvSpPr txBox="1">
            <a:spLocks noChangeArrowheads="1"/>
          </p:cNvSpPr>
          <p:nvPr/>
        </p:nvSpPr>
        <p:spPr bwMode="auto">
          <a:xfrm>
            <a:off x="5029200" y="2356376"/>
            <a:ext cx="813043"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r" eaLnBrk="1" hangingPunct="1">
              <a:lnSpc>
                <a:spcPct val="80000"/>
              </a:lnSpc>
              <a:spcBef>
                <a:spcPct val="0"/>
              </a:spcBef>
              <a:buClrTx/>
              <a:buSzTx/>
              <a:buFontTx/>
              <a:buNone/>
            </a:pPr>
            <a:r>
              <a:rPr lang="en-US" altLang="en-US" sz="1800" dirty="0">
                <a:solidFill>
                  <a:schemeClr val="bg1">
                    <a:lumMod val="75000"/>
                  </a:schemeClr>
                </a:solidFill>
              </a:rPr>
              <a:t>‘Push’</a:t>
            </a:r>
          </a:p>
        </p:txBody>
      </p:sp>
      <p:sp>
        <p:nvSpPr>
          <p:cNvPr id="57" name="Text Box 14">
            <a:extLst>
              <a:ext uri="{FF2B5EF4-FFF2-40B4-BE49-F238E27FC236}">
                <a16:creationId xmlns:a16="http://schemas.microsoft.com/office/drawing/2014/main" id="{5DAFA1C1-3A29-4C27-A379-663FDD22E326}"/>
              </a:ext>
            </a:extLst>
          </p:cNvPr>
          <p:cNvSpPr txBox="1">
            <a:spLocks noChangeArrowheads="1"/>
          </p:cNvSpPr>
          <p:nvPr/>
        </p:nvSpPr>
        <p:spPr bwMode="auto">
          <a:xfrm>
            <a:off x="7620000" y="2365901"/>
            <a:ext cx="671979"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t>‘Pull’</a:t>
            </a:r>
          </a:p>
        </p:txBody>
      </p:sp>
      <p:cxnSp>
        <p:nvCxnSpPr>
          <p:cNvPr id="58" name="Straight Arrow Connector 57">
            <a:extLst>
              <a:ext uri="{FF2B5EF4-FFF2-40B4-BE49-F238E27FC236}">
                <a16:creationId xmlns:a16="http://schemas.microsoft.com/office/drawing/2014/main" id="{E874FEE9-46BD-46A3-90A3-DE7CC220FBFF}"/>
              </a:ext>
            </a:extLst>
          </p:cNvPr>
          <p:cNvCxnSpPr>
            <a:cxnSpLocks/>
          </p:cNvCxnSpPr>
          <p:nvPr/>
        </p:nvCxnSpPr>
        <p:spPr>
          <a:xfrm flipH="1">
            <a:off x="5867400" y="1828800"/>
            <a:ext cx="849775"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59" name="Straight Arrow Connector 58">
            <a:extLst>
              <a:ext uri="{FF2B5EF4-FFF2-40B4-BE49-F238E27FC236}">
                <a16:creationId xmlns:a16="http://schemas.microsoft.com/office/drawing/2014/main" id="{C370A4A1-FE96-4E70-B89E-839542A5E241}"/>
              </a:ext>
            </a:extLst>
          </p:cNvPr>
          <p:cNvCxnSpPr>
            <a:cxnSpLocks/>
          </p:cNvCxnSpPr>
          <p:nvPr/>
        </p:nvCxnSpPr>
        <p:spPr>
          <a:xfrm>
            <a:off x="6717173" y="1832208"/>
            <a:ext cx="902827" cy="474047"/>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62" name="Text Box 16">
            <a:extLst>
              <a:ext uri="{FF2B5EF4-FFF2-40B4-BE49-F238E27FC236}">
                <a16:creationId xmlns:a16="http://schemas.microsoft.com/office/drawing/2014/main" id="{33538067-0726-41B0-93FF-357EF00CA62D}"/>
              </a:ext>
            </a:extLst>
          </p:cNvPr>
          <p:cNvSpPr txBox="1">
            <a:spLocks noChangeArrowheads="1"/>
          </p:cNvSpPr>
          <p:nvPr/>
        </p:nvSpPr>
        <p:spPr bwMode="auto">
          <a:xfrm>
            <a:off x="8065437" y="2684785"/>
            <a:ext cx="628698"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b="1" dirty="0"/>
              <a:t>NVG</a:t>
            </a:r>
          </a:p>
        </p:txBody>
      </p:sp>
      <p:sp>
        <p:nvSpPr>
          <p:cNvPr id="70" name="Text Box 21">
            <a:extLst>
              <a:ext uri="{FF2B5EF4-FFF2-40B4-BE49-F238E27FC236}">
                <a16:creationId xmlns:a16="http://schemas.microsoft.com/office/drawing/2014/main" id="{86C32650-BE1F-4CC3-8DB5-0C136D877E6F}"/>
              </a:ext>
            </a:extLst>
          </p:cNvPr>
          <p:cNvSpPr txBox="1">
            <a:spLocks noChangeArrowheads="1"/>
          </p:cNvSpPr>
          <p:nvPr/>
        </p:nvSpPr>
        <p:spPr bwMode="auto">
          <a:xfrm>
            <a:off x="8070534" y="3048000"/>
            <a:ext cx="526106"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a:solidFill>
                  <a:schemeClr val="bg1">
                    <a:lumMod val="75000"/>
                  </a:schemeClr>
                </a:solidFill>
              </a:rPr>
              <a:t>ICE</a:t>
            </a:r>
          </a:p>
        </p:txBody>
      </p:sp>
      <p:sp>
        <p:nvSpPr>
          <p:cNvPr id="75" name="Text Box 45">
            <a:extLst>
              <a:ext uri="{FF2B5EF4-FFF2-40B4-BE49-F238E27FC236}">
                <a16:creationId xmlns:a16="http://schemas.microsoft.com/office/drawing/2014/main" id="{2B6EDA2D-8F55-4DFD-A225-8C03CE6FC7F3}"/>
              </a:ext>
            </a:extLst>
          </p:cNvPr>
          <p:cNvSpPr txBox="1">
            <a:spLocks noChangeArrowheads="1"/>
          </p:cNvSpPr>
          <p:nvPr/>
        </p:nvSpPr>
        <p:spPr bwMode="auto">
          <a:xfrm>
            <a:off x="8073162" y="3810000"/>
            <a:ext cx="1070837" cy="74635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ts val="1700"/>
              </a:lnSpc>
              <a:spcBef>
                <a:spcPct val="0"/>
              </a:spcBef>
              <a:buClrTx/>
              <a:buSzTx/>
              <a:buFontTx/>
              <a:buNone/>
            </a:pPr>
            <a:r>
              <a:rPr lang="en-US" altLang="en-US" sz="1600" dirty="0">
                <a:solidFill>
                  <a:schemeClr val="bg1">
                    <a:lumMod val="75000"/>
                  </a:schemeClr>
                </a:solidFill>
              </a:rPr>
              <a:t>Epithelial/ fibrous ingrowth</a:t>
            </a:r>
          </a:p>
        </p:txBody>
      </p:sp>
      <p:cxnSp>
        <p:nvCxnSpPr>
          <p:cNvPr id="77" name="Straight Connector 76">
            <a:extLst>
              <a:ext uri="{FF2B5EF4-FFF2-40B4-BE49-F238E27FC236}">
                <a16:creationId xmlns:a16="http://schemas.microsoft.com/office/drawing/2014/main" id="{FC090BD7-F2E1-4464-B57B-9CBE5874C89B}"/>
              </a:ext>
            </a:extLst>
          </p:cNvPr>
          <p:cNvCxnSpPr>
            <a:cxnSpLocks/>
          </p:cNvCxnSpPr>
          <p:nvPr/>
        </p:nvCxnSpPr>
        <p:spPr>
          <a:xfrm>
            <a:off x="7873969" y="2674448"/>
            <a:ext cx="7724" cy="128795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8" name="Straight Connector 77">
            <a:extLst>
              <a:ext uri="{FF2B5EF4-FFF2-40B4-BE49-F238E27FC236}">
                <a16:creationId xmlns:a16="http://schemas.microsoft.com/office/drawing/2014/main" id="{B1922ED5-C3D8-43D8-A00D-1D6BC9201DBA}"/>
              </a:ext>
            </a:extLst>
          </p:cNvPr>
          <p:cNvCxnSpPr/>
          <p:nvPr/>
        </p:nvCxnSpPr>
        <p:spPr>
          <a:xfrm flipH="1">
            <a:off x="7873968" y="2840262"/>
            <a:ext cx="24447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9" name="Straight Connector 78">
            <a:extLst>
              <a:ext uri="{FF2B5EF4-FFF2-40B4-BE49-F238E27FC236}">
                <a16:creationId xmlns:a16="http://schemas.microsoft.com/office/drawing/2014/main" id="{77019ED2-6D69-4A60-9D19-D4DB786EA3A0}"/>
              </a:ext>
            </a:extLst>
          </p:cNvPr>
          <p:cNvCxnSpPr/>
          <p:nvPr/>
        </p:nvCxnSpPr>
        <p:spPr>
          <a:xfrm flipH="1">
            <a:off x="7873968" y="3213518"/>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1" name="Straight Connector 80">
            <a:extLst>
              <a:ext uri="{FF2B5EF4-FFF2-40B4-BE49-F238E27FC236}">
                <a16:creationId xmlns:a16="http://schemas.microsoft.com/office/drawing/2014/main" id="{9796A12F-4125-4C05-8EE8-A388740C580D}"/>
              </a:ext>
            </a:extLst>
          </p:cNvPr>
          <p:cNvCxnSpPr/>
          <p:nvPr/>
        </p:nvCxnSpPr>
        <p:spPr>
          <a:xfrm flipH="1">
            <a:off x="7877837" y="3581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3" name="Straight Connector 82">
            <a:extLst>
              <a:ext uri="{FF2B5EF4-FFF2-40B4-BE49-F238E27FC236}">
                <a16:creationId xmlns:a16="http://schemas.microsoft.com/office/drawing/2014/main" id="{7FDC5F4B-9BF0-42AD-B8BB-2F2399BCF1E2}"/>
              </a:ext>
            </a:extLst>
          </p:cNvPr>
          <p:cNvCxnSpPr/>
          <p:nvPr/>
        </p:nvCxnSpPr>
        <p:spPr>
          <a:xfrm flipH="1">
            <a:off x="7881693" y="3962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93" name="Text Box 42">
            <a:extLst>
              <a:ext uri="{FF2B5EF4-FFF2-40B4-BE49-F238E27FC236}">
                <a16:creationId xmlns:a16="http://schemas.microsoft.com/office/drawing/2014/main" id="{53BAB77F-E061-4834-9068-34BDF78AD071}"/>
              </a:ext>
            </a:extLst>
          </p:cNvPr>
          <p:cNvSpPr txBox="1">
            <a:spLocks noChangeArrowheads="1"/>
          </p:cNvSpPr>
          <p:nvPr/>
        </p:nvSpPr>
        <p:spPr bwMode="auto">
          <a:xfrm>
            <a:off x="8111387" y="3429000"/>
            <a:ext cx="856196"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Flat AC</a:t>
            </a:r>
          </a:p>
        </p:txBody>
      </p:sp>
      <p:sp>
        <p:nvSpPr>
          <p:cNvPr id="100" name="Text Box 23">
            <a:extLst>
              <a:ext uri="{FF2B5EF4-FFF2-40B4-BE49-F238E27FC236}">
                <a16:creationId xmlns:a16="http://schemas.microsoft.com/office/drawing/2014/main" id="{D8F2FCFF-2984-4836-B000-9C5601A8EAAA}"/>
              </a:ext>
            </a:extLst>
          </p:cNvPr>
          <p:cNvSpPr txBox="1">
            <a:spLocks noChangeArrowheads="1"/>
          </p:cNvSpPr>
          <p:nvPr/>
        </p:nvSpPr>
        <p:spPr bwMode="auto">
          <a:xfrm>
            <a:off x="5530369" y="2667000"/>
            <a:ext cx="2143536"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Aqueous misdirection</a:t>
            </a:r>
          </a:p>
        </p:txBody>
      </p:sp>
      <p:cxnSp>
        <p:nvCxnSpPr>
          <p:cNvPr id="104" name="Straight Connector 103">
            <a:extLst>
              <a:ext uri="{FF2B5EF4-FFF2-40B4-BE49-F238E27FC236}">
                <a16:creationId xmlns:a16="http://schemas.microsoft.com/office/drawing/2014/main" id="{49D87D4A-E317-4446-9B95-5184CB3968F3}"/>
              </a:ext>
            </a:extLst>
          </p:cNvPr>
          <p:cNvCxnSpPr>
            <a:cxnSpLocks/>
          </p:cNvCxnSpPr>
          <p:nvPr/>
        </p:nvCxnSpPr>
        <p:spPr>
          <a:xfrm flipH="1">
            <a:off x="5316229" y="2667000"/>
            <a:ext cx="7397" cy="25314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5" name="Straight Connector 104">
            <a:extLst>
              <a:ext uri="{FF2B5EF4-FFF2-40B4-BE49-F238E27FC236}">
                <a16:creationId xmlns:a16="http://schemas.microsoft.com/office/drawing/2014/main" id="{F40B6D71-75A8-4A88-864D-00D14C2F710D}"/>
              </a:ext>
            </a:extLst>
          </p:cNvPr>
          <p:cNvCxnSpPr/>
          <p:nvPr/>
        </p:nvCxnSpPr>
        <p:spPr>
          <a:xfrm flipH="1">
            <a:off x="5323624" y="2832814"/>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6" name="Straight Connector 105">
            <a:extLst>
              <a:ext uri="{FF2B5EF4-FFF2-40B4-BE49-F238E27FC236}">
                <a16:creationId xmlns:a16="http://schemas.microsoft.com/office/drawing/2014/main" id="{010BF7B2-AA07-4DCF-822D-E2DB5CC0BF59}"/>
              </a:ext>
            </a:extLst>
          </p:cNvPr>
          <p:cNvCxnSpPr/>
          <p:nvPr/>
        </p:nvCxnSpPr>
        <p:spPr>
          <a:xfrm flipH="1">
            <a:off x="5323624" y="3360065"/>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a:extLst>
              <a:ext uri="{FF2B5EF4-FFF2-40B4-BE49-F238E27FC236}">
                <a16:creationId xmlns:a16="http://schemas.microsoft.com/office/drawing/2014/main" id="{BAC8035C-3999-4C31-93CD-6C0D2ADEB73B}"/>
              </a:ext>
            </a:extLst>
          </p:cNvPr>
          <p:cNvCxnSpPr/>
          <p:nvPr/>
        </p:nvCxnSpPr>
        <p:spPr>
          <a:xfrm flipH="1">
            <a:off x="5323536" y="3786938"/>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8" name="Straight Connector 107">
            <a:extLst>
              <a:ext uri="{FF2B5EF4-FFF2-40B4-BE49-F238E27FC236}">
                <a16:creationId xmlns:a16="http://schemas.microsoft.com/office/drawing/2014/main" id="{DB64CAEE-69B4-426A-8A5B-D1269DBF0F66}"/>
              </a:ext>
            </a:extLst>
          </p:cNvPr>
          <p:cNvCxnSpPr/>
          <p:nvPr/>
        </p:nvCxnSpPr>
        <p:spPr>
          <a:xfrm flipH="1">
            <a:off x="5327493" y="4249152"/>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12" name="Straight Connector 111">
            <a:extLst>
              <a:ext uri="{FF2B5EF4-FFF2-40B4-BE49-F238E27FC236}">
                <a16:creationId xmlns:a16="http://schemas.microsoft.com/office/drawing/2014/main" id="{99A16C30-4BE4-48E5-8B65-0C5F3039B8DC}"/>
              </a:ext>
            </a:extLst>
          </p:cNvPr>
          <p:cNvCxnSpPr/>
          <p:nvPr/>
        </p:nvCxnSpPr>
        <p:spPr>
          <a:xfrm flipH="1">
            <a:off x="5333455" y="51816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13" name="Text Box 42">
            <a:extLst>
              <a:ext uri="{FF2B5EF4-FFF2-40B4-BE49-F238E27FC236}">
                <a16:creationId xmlns:a16="http://schemas.microsoft.com/office/drawing/2014/main" id="{056DFFD9-3CA2-42E7-90FE-4F14522E3504}"/>
              </a:ext>
            </a:extLst>
          </p:cNvPr>
          <p:cNvSpPr txBox="1">
            <a:spLocks noChangeArrowheads="1"/>
          </p:cNvSpPr>
          <p:nvPr/>
        </p:nvSpPr>
        <p:spPr bwMode="auto">
          <a:xfrm>
            <a:off x="5533954" y="3623846"/>
            <a:ext cx="1563248"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Retinal surgery</a:t>
            </a:r>
          </a:p>
        </p:txBody>
      </p:sp>
      <p:sp>
        <p:nvSpPr>
          <p:cNvPr id="118" name="Text Box 47">
            <a:extLst>
              <a:ext uri="{FF2B5EF4-FFF2-40B4-BE49-F238E27FC236}">
                <a16:creationId xmlns:a16="http://schemas.microsoft.com/office/drawing/2014/main" id="{3F59D898-ECAD-49F0-9425-2A1BC8DDA7B5}"/>
              </a:ext>
            </a:extLst>
          </p:cNvPr>
          <p:cNvSpPr txBox="1">
            <a:spLocks noChangeArrowheads="1"/>
          </p:cNvSpPr>
          <p:nvPr/>
        </p:nvSpPr>
        <p:spPr bwMode="auto">
          <a:xfrm>
            <a:off x="5523688" y="4538246"/>
            <a:ext cx="1414170"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Drug-induced</a:t>
            </a:r>
          </a:p>
        </p:txBody>
      </p:sp>
      <p:sp>
        <p:nvSpPr>
          <p:cNvPr id="16" name="TextBox 15">
            <a:extLst>
              <a:ext uri="{FF2B5EF4-FFF2-40B4-BE49-F238E27FC236}">
                <a16:creationId xmlns:a16="http://schemas.microsoft.com/office/drawing/2014/main" id="{984E008D-FBBA-42B4-940E-EA26772E0161}"/>
              </a:ext>
            </a:extLst>
          </p:cNvPr>
          <p:cNvSpPr txBox="1"/>
          <p:nvPr/>
        </p:nvSpPr>
        <p:spPr>
          <a:xfrm>
            <a:off x="6230528" y="5257800"/>
            <a:ext cx="1326004" cy="369332"/>
          </a:xfrm>
          <a:prstGeom prst="rect">
            <a:avLst/>
          </a:prstGeom>
          <a:noFill/>
        </p:spPr>
        <p:txBody>
          <a:bodyPr wrap="none" rtlCol="0">
            <a:spAutoFit/>
          </a:bodyPr>
          <a:lstStyle/>
          <a:p>
            <a:pPr algn="ctr"/>
            <a:r>
              <a:rPr lang="en-US" dirty="0">
                <a:solidFill>
                  <a:schemeClr val="bg1">
                    <a:lumMod val="75000"/>
                  </a:schemeClr>
                </a:solidFill>
              </a:rPr>
              <a:t>Both/Either</a:t>
            </a:r>
          </a:p>
        </p:txBody>
      </p:sp>
      <p:cxnSp>
        <p:nvCxnSpPr>
          <p:cNvPr id="125" name="Straight Connector 124">
            <a:extLst>
              <a:ext uri="{FF2B5EF4-FFF2-40B4-BE49-F238E27FC236}">
                <a16:creationId xmlns:a16="http://schemas.microsoft.com/office/drawing/2014/main" id="{01138141-D318-4ED7-A7FE-D8F2155CE890}"/>
              </a:ext>
            </a:extLst>
          </p:cNvPr>
          <p:cNvCxnSpPr/>
          <p:nvPr/>
        </p:nvCxnSpPr>
        <p:spPr>
          <a:xfrm flipH="1">
            <a:off x="5334000" y="4724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52" name="Text Box 47">
            <a:extLst>
              <a:ext uri="{FF2B5EF4-FFF2-40B4-BE49-F238E27FC236}">
                <a16:creationId xmlns:a16="http://schemas.microsoft.com/office/drawing/2014/main" id="{E3578916-9804-473C-8F06-D4FA0BCEDFD0}"/>
              </a:ext>
            </a:extLst>
          </p:cNvPr>
          <p:cNvSpPr txBox="1">
            <a:spLocks noChangeArrowheads="1"/>
          </p:cNvSpPr>
          <p:nvPr/>
        </p:nvSpPr>
        <p:spPr bwMode="auto">
          <a:xfrm>
            <a:off x="5543446" y="4055146"/>
            <a:ext cx="1619354"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err="1">
                <a:solidFill>
                  <a:schemeClr val="bg1">
                    <a:lumMod val="75000"/>
                  </a:schemeClr>
                </a:solidFill>
              </a:rPr>
              <a:t>Nanophthalmos</a:t>
            </a:r>
            <a:endParaRPr lang="en-US" altLang="en-US" sz="1600" dirty="0">
              <a:solidFill>
                <a:schemeClr val="bg1">
                  <a:lumMod val="75000"/>
                </a:schemeClr>
              </a:solidFill>
            </a:endParaRPr>
          </a:p>
        </p:txBody>
      </p:sp>
      <p:sp>
        <p:nvSpPr>
          <p:cNvPr id="53" name="Text Box 45">
            <a:extLst>
              <a:ext uri="{FF2B5EF4-FFF2-40B4-BE49-F238E27FC236}">
                <a16:creationId xmlns:a16="http://schemas.microsoft.com/office/drawing/2014/main" id="{57D1A14F-68FE-47D2-983C-1A879D66A9DC}"/>
              </a:ext>
            </a:extLst>
          </p:cNvPr>
          <p:cNvSpPr txBox="1">
            <a:spLocks noChangeArrowheads="1"/>
          </p:cNvSpPr>
          <p:nvPr/>
        </p:nvSpPr>
        <p:spPr bwMode="auto">
          <a:xfrm>
            <a:off x="5523688" y="5013493"/>
            <a:ext cx="582211"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PFV</a:t>
            </a:r>
          </a:p>
        </p:txBody>
      </p:sp>
      <p:sp>
        <p:nvSpPr>
          <p:cNvPr id="54" name="Text Box 42">
            <a:extLst>
              <a:ext uri="{FF2B5EF4-FFF2-40B4-BE49-F238E27FC236}">
                <a16:creationId xmlns:a16="http://schemas.microsoft.com/office/drawing/2014/main" id="{E1E37D2C-2C52-446B-843B-01E64990D3EC}"/>
              </a:ext>
            </a:extLst>
          </p:cNvPr>
          <p:cNvSpPr txBox="1">
            <a:spLocks noChangeArrowheads="1"/>
          </p:cNvSpPr>
          <p:nvPr/>
        </p:nvSpPr>
        <p:spPr bwMode="auto">
          <a:xfrm>
            <a:off x="5551406" y="3192546"/>
            <a:ext cx="2276072"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ERD/choroidal effusion</a:t>
            </a:r>
          </a:p>
        </p:txBody>
      </p:sp>
      <p:sp>
        <p:nvSpPr>
          <p:cNvPr id="3" name="Oval 2">
            <a:extLst>
              <a:ext uri="{FF2B5EF4-FFF2-40B4-BE49-F238E27FC236}">
                <a16:creationId xmlns:a16="http://schemas.microsoft.com/office/drawing/2014/main" id="{7D027388-F860-4250-9D31-41DB5EB864E5}"/>
              </a:ext>
            </a:extLst>
          </p:cNvPr>
          <p:cNvSpPr/>
          <p:nvPr/>
        </p:nvSpPr>
        <p:spPr>
          <a:xfrm>
            <a:off x="8034589" y="2679833"/>
            <a:ext cx="671979" cy="338554"/>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TextBox 45">
            <a:extLst>
              <a:ext uri="{FF2B5EF4-FFF2-40B4-BE49-F238E27FC236}">
                <a16:creationId xmlns:a16="http://schemas.microsoft.com/office/drawing/2014/main" id="{404AE9CF-785E-4964-AF50-F6F095A7E65B}"/>
              </a:ext>
            </a:extLst>
          </p:cNvPr>
          <p:cNvSpPr txBox="1"/>
          <p:nvPr/>
        </p:nvSpPr>
        <p:spPr>
          <a:xfrm>
            <a:off x="609600" y="1554063"/>
            <a:ext cx="7034674" cy="4770537"/>
          </a:xfrm>
          <a:prstGeom prst="rect">
            <a:avLst/>
          </a:prstGeom>
          <a:solidFill>
            <a:schemeClr val="accent1">
              <a:lumMod val="40000"/>
              <a:lumOff val="60000"/>
            </a:schemeClr>
          </a:solidFill>
        </p:spPr>
        <p:txBody>
          <a:bodyPr wrap="square" rtlCol="0">
            <a:spAutoFit/>
          </a:bodyPr>
          <a:lstStyle/>
          <a:p>
            <a:r>
              <a:rPr lang="en-US" sz="1600" i="1" dirty="0">
                <a:solidFill>
                  <a:schemeClr val="bg1">
                    <a:lumMod val="75000"/>
                  </a:schemeClr>
                </a:solidFill>
              </a:rPr>
              <a:t>Neovascularization of what structure causes neovascular glaucoma (NVG)?</a:t>
            </a:r>
          </a:p>
          <a:p>
            <a:r>
              <a:rPr lang="en-US" sz="1600" dirty="0">
                <a:solidFill>
                  <a:schemeClr val="bg1">
                    <a:lumMod val="75000"/>
                  </a:schemeClr>
                </a:solidFill>
              </a:rPr>
              <a:t>Neovascularization of the angle (NVA) </a:t>
            </a:r>
          </a:p>
          <a:p>
            <a:endParaRPr lang="en-US" sz="1600" dirty="0">
              <a:solidFill>
                <a:schemeClr val="bg1">
                  <a:lumMod val="75000"/>
                </a:schemeClr>
              </a:solidFill>
            </a:endParaRPr>
          </a:p>
          <a:p>
            <a:r>
              <a:rPr lang="en-US" sz="1600" i="1" dirty="0">
                <a:solidFill>
                  <a:schemeClr val="bg1">
                    <a:lumMod val="75000"/>
                  </a:schemeClr>
                </a:solidFill>
              </a:rPr>
              <a:t>How does NVA lead to angle-closure glaucoma?</a:t>
            </a:r>
          </a:p>
          <a:p>
            <a:r>
              <a:rPr lang="en-US" sz="1600" dirty="0">
                <a:solidFill>
                  <a:schemeClr val="bg1">
                    <a:lumMod val="75000"/>
                  </a:schemeClr>
                </a:solidFill>
              </a:rPr>
              <a:t>The NVA vessels don’t ride solo; rather, they are accompanied by contractile elements (</a:t>
            </a:r>
            <a:r>
              <a:rPr lang="en-US" sz="1600" dirty="0" err="1">
                <a:solidFill>
                  <a:schemeClr val="bg1">
                    <a:lumMod val="75000"/>
                  </a:schemeClr>
                </a:solidFill>
              </a:rPr>
              <a:t>eg</a:t>
            </a:r>
            <a:r>
              <a:rPr lang="en-US" sz="1600" dirty="0">
                <a:solidFill>
                  <a:schemeClr val="bg1">
                    <a:lumMod val="75000"/>
                  </a:schemeClr>
                </a:solidFill>
              </a:rPr>
              <a:t>, fibroblasts). Along with the neo vessels, these elements will establish a network that crosses from the peripheral iris to the peripheral cornea. Once established, contractile elements </a:t>
            </a:r>
            <a:r>
              <a:rPr lang="en-US" sz="1600" dirty="0" err="1">
                <a:solidFill>
                  <a:schemeClr val="bg1">
                    <a:lumMod val="75000"/>
                  </a:schemeClr>
                </a:solidFill>
              </a:rPr>
              <a:t>gonna</a:t>
            </a:r>
            <a:r>
              <a:rPr lang="en-US" sz="1600" dirty="0">
                <a:solidFill>
                  <a:schemeClr val="bg1">
                    <a:lumMod val="75000"/>
                  </a:schemeClr>
                </a:solidFill>
              </a:rPr>
              <a:t> contract, and when they do, they pull the iris up against the angle, rendering it closed. </a:t>
            </a:r>
          </a:p>
          <a:p>
            <a:r>
              <a:rPr lang="en-US" sz="1600" i="1" dirty="0">
                <a:solidFill>
                  <a:schemeClr val="bg1">
                    <a:lumMod val="75000"/>
                  </a:schemeClr>
                </a:solidFill>
              </a:rPr>
              <a:t> </a:t>
            </a:r>
          </a:p>
          <a:p>
            <a:r>
              <a:rPr lang="en-US" sz="1600" i="1" dirty="0">
                <a:solidFill>
                  <a:schemeClr val="bg1">
                    <a:lumMod val="75000"/>
                  </a:schemeClr>
                </a:solidFill>
              </a:rPr>
              <a:t>What two-word phrase (</a:t>
            </a:r>
            <a:r>
              <a:rPr lang="en-US" sz="1600" b="1" dirty="0">
                <a:solidFill>
                  <a:schemeClr val="bg1">
                    <a:lumMod val="75000"/>
                  </a:schemeClr>
                </a:solidFill>
              </a:rPr>
              <a:t>not</a:t>
            </a:r>
            <a:r>
              <a:rPr lang="en-US" sz="1600" i="1" dirty="0">
                <a:solidFill>
                  <a:schemeClr val="bg1">
                    <a:lumMod val="75000"/>
                  </a:schemeClr>
                </a:solidFill>
              </a:rPr>
              <a:t> ‘diabetic retinopathy’--think more generally) describes the fundamental cause of most cases of NVG?</a:t>
            </a:r>
          </a:p>
          <a:p>
            <a:r>
              <a:rPr lang="en-US" sz="1600" b="1" dirty="0">
                <a:solidFill>
                  <a:srgbClr val="0000FF"/>
                </a:solidFill>
              </a:rPr>
              <a:t>‘Retinal ischemia’</a:t>
            </a:r>
            <a:endParaRPr lang="en-US" sz="1600" b="1" dirty="0">
              <a:solidFill>
                <a:schemeClr val="accent1">
                  <a:lumMod val="40000"/>
                  <a:lumOff val="60000"/>
                </a:schemeClr>
              </a:solidFill>
            </a:endParaRPr>
          </a:p>
          <a:p>
            <a:endParaRPr lang="en-US" sz="1600" dirty="0">
              <a:solidFill>
                <a:schemeClr val="accent1">
                  <a:lumMod val="40000"/>
                  <a:lumOff val="60000"/>
                </a:schemeClr>
              </a:solidFill>
            </a:endParaRPr>
          </a:p>
          <a:p>
            <a:r>
              <a:rPr lang="en-US" sz="1600" i="1" dirty="0">
                <a:solidFill>
                  <a:schemeClr val="accent1">
                    <a:lumMod val="40000"/>
                    <a:lumOff val="60000"/>
                  </a:schemeClr>
                </a:solidFill>
              </a:rPr>
              <a:t>How does retinal ischemia lead to NVI and NVA? </a:t>
            </a:r>
          </a:p>
          <a:p>
            <a:r>
              <a:rPr lang="en-US" sz="1600" dirty="0">
                <a:solidFill>
                  <a:schemeClr val="accent1">
                    <a:lumMod val="40000"/>
                    <a:lumOff val="60000"/>
                  </a:schemeClr>
                </a:solidFill>
              </a:rPr>
              <a:t>In a desperate attempt to acquire the oxygen they’re lacking, the ischemic retinal cells release the signaling molecule  </a:t>
            </a:r>
            <a:r>
              <a:rPr lang="en-US" sz="1600" b="1" dirty="0">
                <a:solidFill>
                  <a:schemeClr val="accent1">
                    <a:lumMod val="40000"/>
                    <a:lumOff val="60000"/>
                  </a:schemeClr>
                </a:solidFill>
              </a:rPr>
              <a:t>VEGF</a:t>
            </a:r>
            <a:r>
              <a:rPr lang="en-US" sz="1600" dirty="0">
                <a:solidFill>
                  <a:schemeClr val="accent1">
                    <a:lumMod val="40000"/>
                    <a:lumOff val="60000"/>
                  </a:schemeClr>
                </a:solidFill>
              </a:rPr>
              <a:t> , a potent inducer of new blood vessel formation. This VEGF diffuses from the vitreous cavity into the anterior segment, where it induces the NVI/NVA process.</a:t>
            </a:r>
          </a:p>
        </p:txBody>
      </p:sp>
      <p:sp>
        <p:nvSpPr>
          <p:cNvPr id="47" name="Oval 46">
            <a:extLst>
              <a:ext uri="{FF2B5EF4-FFF2-40B4-BE49-F238E27FC236}">
                <a16:creationId xmlns:a16="http://schemas.microsoft.com/office/drawing/2014/main" id="{A5248507-3F31-4BDC-A9CE-59D8E5A5DD74}"/>
              </a:ext>
            </a:extLst>
          </p:cNvPr>
          <p:cNvSpPr/>
          <p:nvPr/>
        </p:nvSpPr>
        <p:spPr>
          <a:xfrm>
            <a:off x="580515" y="4431474"/>
            <a:ext cx="2010285" cy="430887"/>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TextBox 47">
            <a:extLst>
              <a:ext uri="{FF2B5EF4-FFF2-40B4-BE49-F238E27FC236}">
                <a16:creationId xmlns:a16="http://schemas.microsoft.com/office/drawing/2014/main" id="{88F4DBB8-E836-4EB8-A67C-7D52B9DB2F1E}"/>
              </a:ext>
            </a:extLst>
          </p:cNvPr>
          <p:cNvSpPr txBox="1"/>
          <p:nvPr/>
        </p:nvSpPr>
        <p:spPr>
          <a:xfrm>
            <a:off x="2667000" y="4160638"/>
            <a:ext cx="4809320" cy="1384995"/>
          </a:xfrm>
          <a:prstGeom prst="rect">
            <a:avLst/>
          </a:prstGeom>
          <a:solidFill>
            <a:srgbClr val="FFCCFF"/>
          </a:solidFill>
        </p:spPr>
        <p:txBody>
          <a:bodyPr wrap="square" rtlCol="0">
            <a:spAutoFit/>
          </a:bodyPr>
          <a:lstStyle/>
          <a:p>
            <a:r>
              <a:rPr lang="en-US" sz="1400" i="1" dirty="0">
                <a:solidFill>
                  <a:schemeClr val="bg1">
                    <a:lumMod val="65000"/>
                  </a:schemeClr>
                </a:solidFill>
              </a:rPr>
              <a:t>What are the three most common causes of ischemia that result in the development of NVG?</a:t>
            </a:r>
          </a:p>
          <a:p>
            <a:r>
              <a:rPr lang="en-US" sz="1400" dirty="0">
                <a:solidFill>
                  <a:schemeClr val="bg1">
                    <a:lumMod val="65000"/>
                  </a:schemeClr>
                </a:solidFill>
              </a:rPr>
              <a:t>--Diabetic retinopathy</a:t>
            </a:r>
          </a:p>
          <a:p>
            <a:r>
              <a:rPr lang="en-US" sz="1400" dirty="0">
                <a:solidFill>
                  <a:schemeClr val="bg1">
                    <a:lumMod val="65000"/>
                  </a:schemeClr>
                </a:solidFill>
              </a:rPr>
              <a:t>--</a:t>
            </a:r>
            <a:r>
              <a:rPr lang="en-US" sz="1400" b="1" dirty="0">
                <a:solidFill>
                  <a:srgbClr val="FFCCFF"/>
                </a:solidFill>
              </a:rPr>
              <a:t>CRVO</a:t>
            </a:r>
          </a:p>
          <a:p>
            <a:r>
              <a:rPr lang="en-US" sz="1400" dirty="0">
                <a:solidFill>
                  <a:schemeClr val="bg1">
                    <a:lumMod val="65000"/>
                  </a:schemeClr>
                </a:solidFill>
              </a:rPr>
              <a:t>--Ocular ischemic syndrome (OIS; note that OIS involves ischemia of non-retinal ocular structures as well)</a:t>
            </a:r>
          </a:p>
        </p:txBody>
      </p:sp>
      <p:sp>
        <p:nvSpPr>
          <p:cNvPr id="61" name="Oval 60">
            <a:extLst>
              <a:ext uri="{FF2B5EF4-FFF2-40B4-BE49-F238E27FC236}">
                <a16:creationId xmlns:a16="http://schemas.microsoft.com/office/drawing/2014/main" id="{3F055674-427E-4F34-9879-A78B56BA0061}"/>
              </a:ext>
            </a:extLst>
          </p:cNvPr>
          <p:cNvSpPr/>
          <p:nvPr/>
        </p:nvSpPr>
        <p:spPr>
          <a:xfrm>
            <a:off x="2743200" y="4732529"/>
            <a:ext cx="769763" cy="435756"/>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TextBox 62">
            <a:extLst>
              <a:ext uri="{FF2B5EF4-FFF2-40B4-BE49-F238E27FC236}">
                <a16:creationId xmlns:a16="http://schemas.microsoft.com/office/drawing/2014/main" id="{B3AC74D8-A299-49E4-B24A-309F4EBB0391}"/>
              </a:ext>
            </a:extLst>
          </p:cNvPr>
          <p:cNvSpPr txBox="1"/>
          <p:nvPr/>
        </p:nvSpPr>
        <p:spPr>
          <a:xfrm>
            <a:off x="3707032" y="4302499"/>
            <a:ext cx="4120446" cy="1446550"/>
          </a:xfrm>
          <a:prstGeom prst="rect">
            <a:avLst/>
          </a:prstGeom>
          <a:solidFill>
            <a:srgbClr val="99FF99"/>
          </a:solidFill>
        </p:spPr>
        <p:txBody>
          <a:bodyPr wrap="square" rtlCol="0">
            <a:spAutoFit/>
          </a:bodyPr>
          <a:lstStyle/>
          <a:p>
            <a:r>
              <a:rPr lang="en-US" sz="1400" i="1" dirty="0">
                <a:solidFill>
                  <a:schemeClr val="bg1">
                    <a:lumMod val="65000"/>
                  </a:schemeClr>
                </a:solidFill>
              </a:rPr>
              <a:t>Can NVG develop after a CR</a:t>
            </a:r>
            <a:r>
              <a:rPr lang="en-US" b="1" i="1" dirty="0">
                <a:solidFill>
                  <a:schemeClr val="bg1">
                    <a:lumMod val="65000"/>
                  </a:schemeClr>
                </a:solidFill>
              </a:rPr>
              <a:t>A</a:t>
            </a:r>
            <a:r>
              <a:rPr lang="en-US" sz="1400" i="1" dirty="0">
                <a:solidFill>
                  <a:schemeClr val="bg1">
                    <a:lumMod val="65000"/>
                  </a:schemeClr>
                </a:solidFill>
              </a:rPr>
              <a:t>O?</a:t>
            </a:r>
          </a:p>
          <a:p>
            <a:r>
              <a:rPr lang="en-US" sz="1400" dirty="0">
                <a:solidFill>
                  <a:schemeClr val="bg1">
                    <a:lumMod val="65000"/>
                  </a:schemeClr>
                </a:solidFill>
              </a:rPr>
              <a:t>Yes</a:t>
            </a:r>
          </a:p>
          <a:p>
            <a:endParaRPr lang="en-US" sz="1400" i="1" dirty="0">
              <a:solidFill>
                <a:schemeClr val="bg1">
                  <a:lumMod val="65000"/>
                </a:schemeClr>
              </a:solidFill>
            </a:endParaRPr>
          </a:p>
          <a:p>
            <a:r>
              <a:rPr lang="en-US" sz="1400" i="1" dirty="0">
                <a:solidFill>
                  <a:schemeClr val="bg1">
                    <a:lumMod val="65000"/>
                  </a:schemeClr>
                </a:solidFill>
              </a:rPr>
              <a:t>Is NVG more, or less likely to develop after CRAO compared to CRVO?</a:t>
            </a:r>
          </a:p>
          <a:p>
            <a:r>
              <a:rPr lang="en-US" sz="1400" b="1" dirty="0">
                <a:solidFill>
                  <a:srgbClr val="0000FF"/>
                </a:solidFill>
              </a:rPr>
              <a:t>Much </a:t>
            </a:r>
            <a:r>
              <a:rPr lang="en-US" sz="1400" b="1" i="1" u="sng" dirty="0">
                <a:solidFill>
                  <a:srgbClr val="0000FF"/>
                </a:solidFill>
              </a:rPr>
              <a:t>less</a:t>
            </a:r>
            <a:r>
              <a:rPr lang="en-US" sz="1400" b="1" dirty="0">
                <a:solidFill>
                  <a:srgbClr val="0000FF"/>
                </a:solidFill>
              </a:rPr>
              <a:t> likely</a:t>
            </a:r>
          </a:p>
        </p:txBody>
      </p:sp>
      <p:sp>
        <p:nvSpPr>
          <p:cNvPr id="64" name="TextBox 63">
            <a:extLst>
              <a:ext uri="{FF2B5EF4-FFF2-40B4-BE49-F238E27FC236}">
                <a16:creationId xmlns:a16="http://schemas.microsoft.com/office/drawing/2014/main" id="{6B14F1AC-F862-4BF0-9435-27FB0990B982}"/>
              </a:ext>
            </a:extLst>
          </p:cNvPr>
          <p:cNvSpPr txBox="1"/>
          <p:nvPr/>
        </p:nvSpPr>
        <p:spPr>
          <a:xfrm>
            <a:off x="2767577" y="4816799"/>
            <a:ext cx="769763" cy="307777"/>
          </a:xfrm>
          <a:prstGeom prst="rect">
            <a:avLst/>
          </a:prstGeom>
          <a:noFill/>
        </p:spPr>
        <p:txBody>
          <a:bodyPr wrap="none" rtlCol="0">
            <a:spAutoFit/>
          </a:bodyPr>
          <a:lstStyle/>
          <a:p>
            <a:r>
              <a:rPr lang="en-US" sz="1400" b="1" dirty="0">
                <a:solidFill>
                  <a:srgbClr val="0000FF"/>
                </a:solidFill>
                <a:latin typeface="Segoe Script" panose="030B0504020000000003" pitchFamily="66" charset="0"/>
              </a:rPr>
              <a:t>CRAO</a:t>
            </a:r>
          </a:p>
        </p:txBody>
      </p:sp>
      <p:sp>
        <p:nvSpPr>
          <p:cNvPr id="55" name="Oval 54">
            <a:extLst>
              <a:ext uri="{FF2B5EF4-FFF2-40B4-BE49-F238E27FC236}">
                <a16:creationId xmlns:a16="http://schemas.microsoft.com/office/drawing/2014/main" id="{4A6D03BD-8A8B-4DD3-86BF-77E3A6CEF046}"/>
              </a:ext>
            </a:extLst>
          </p:cNvPr>
          <p:cNvSpPr/>
          <p:nvPr/>
        </p:nvSpPr>
        <p:spPr>
          <a:xfrm>
            <a:off x="3630384" y="5324855"/>
            <a:ext cx="1663609" cy="523055"/>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TextBox 59">
            <a:extLst>
              <a:ext uri="{FF2B5EF4-FFF2-40B4-BE49-F238E27FC236}">
                <a16:creationId xmlns:a16="http://schemas.microsoft.com/office/drawing/2014/main" id="{1EA94630-EC3B-4036-8A4A-C864BE8FCED1}"/>
              </a:ext>
            </a:extLst>
          </p:cNvPr>
          <p:cNvSpPr txBox="1"/>
          <p:nvPr/>
        </p:nvSpPr>
        <p:spPr>
          <a:xfrm>
            <a:off x="3613716" y="3649707"/>
            <a:ext cx="5155979" cy="1600438"/>
          </a:xfrm>
          <a:prstGeom prst="rect">
            <a:avLst/>
          </a:prstGeom>
          <a:solidFill>
            <a:srgbClr val="7030A0"/>
          </a:solidFill>
        </p:spPr>
        <p:txBody>
          <a:bodyPr wrap="square" rtlCol="0">
            <a:spAutoFit/>
          </a:bodyPr>
          <a:lstStyle/>
          <a:p>
            <a:r>
              <a:rPr lang="en-US" sz="1400" i="1" dirty="0">
                <a:solidFill>
                  <a:schemeClr val="bg1"/>
                </a:solidFill>
              </a:rPr>
              <a:t>But surely a CRAO causes more retinal ischemia than does a CRVO. Given this, why isn’t NVG more common after CRAO?</a:t>
            </a:r>
          </a:p>
          <a:p>
            <a:r>
              <a:rPr lang="en-US" sz="1400" dirty="0">
                <a:solidFill>
                  <a:schemeClr val="bg1"/>
                </a:solidFill>
              </a:rPr>
              <a:t>Because the retina is </a:t>
            </a:r>
            <a:r>
              <a:rPr lang="en-US" sz="1400" b="1" dirty="0">
                <a:solidFill>
                  <a:schemeClr val="bg1"/>
                </a:solidFill>
              </a:rPr>
              <a:t>too</a:t>
            </a:r>
            <a:r>
              <a:rPr lang="en-US" sz="1400" dirty="0">
                <a:solidFill>
                  <a:schemeClr val="bg1"/>
                </a:solidFill>
              </a:rPr>
              <a:t> ischemic after CRAO. That is, CRAO-induced ischemia is so profound that retinal cells die prior to being able to produce and release VEGF. </a:t>
            </a:r>
            <a:r>
              <a:rPr lang="en-US" sz="1400" dirty="0">
                <a:solidFill>
                  <a:srgbClr val="FFFF00"/>
                </a:solidFill>
              </a:rPr>
              <a:t>Contrast this with CRVO, in which enough blood flow is maintained to allow the dying retinal cells time to ‘cry for help.’</a:t>
            </a:r>
          </a:p>
        </p:txBody>
      </p:sp>
    </p:spTree>
    <p:extLst>
      <p:ext uri="{BB962C8B-B14F-4D97-AF65-F5344CB8AC3E}">
        <p14:creationId xmlns:p14="http://schemas.microsoft.com/office/powerpoint/2010/main" val="3933811840"/>
      </p:ext>
    </p:extLst>
  </p:cSld>
  <p:clrMapOvr>
    <a:masterClrMapping/>
  </p:clrMapOvr>
</p:sld>
</file>

<file path=ppt/slides/slide2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Straight Arrow Connector 12">
            <a:extLst>
              <a:ext uri="{FF2B5EF4-FFF2-40B4-BE49-F238E27FC236}">
                <a16:creationId xmlns:a16="http://schemas.microsoft.com/office/drawing/2014/main" id="{A6DE2085-829C-480C-9216-69D6039C0A37}"/>
              </a:ext>
            </a:extLst>
          </p:cNvPr>
          <p:cNvCxnSpPr>
            <a:cxnSpLocks/>
          </p:cNvCxnSpPr>
          <p:nvPr/>
        </p:nvCxnSpPr>
        <p:spPr>
          <a:xfrm>
            <a:off x="6717173" y="1828800"/>
            <a:ext cx="0" cy="3462754"/>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43014" name="Text Box 6"/>
          <p:cNvSpPr txBox="1">
            <a:spLocks noChangeArrowheads="1"/>
          </p:cNvSpPr>
          <p:nvPr/>
        </p:nvSpPr>
        <p:spPr bwMode="auto">
          <a:xfrm>
            <a:off x="533400" y="2356376"/>
            <a:ext cx="1005403"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Lens-</a:t>
            </a:r>
          </a:p>
          <a:p>
            <a:pPr algn="ctr" eaLnBrk="1" hangingPunct="1">
              <a:lnSpc>
                <a:spcPct val="80000"/>
              </a:lnSpc>
              <a:spcBef>
                <a:spcPct val="0"/>
              </a:spcBef>
              <a:buClrTx/>
              <a:buSzTx/>
              <a:buFontTx/>
              <a:buNone/>
            </a:pPr>
            <a:r>
              <a:rPr lang="en-US" altLang="en-US" sz="1800" dirty="0">
                <a:solidFill>
                  <a:schemeClr val="bg1">
                    <a:lumMod val="75000"/>
                  </a:schemeClr>
                </a:solidFill>
              </a:rPr>
              <a:t>Induced</a:t>
            </a:r>
          </a:p>
        </p:txBody>
      </p:sp>
      <p:sp>
        <p:nvSpPr>
          <p:cNvPr id="43017" name="Text Box 14"/>
          <p:cNvSpPr txBox="1">
            <a:spLocks noChangeArrowheads="1"/>
          </p:cNvSpPr>
          <p:nvPr/>
        </p:nvSpPr>
        <p:spPr bwMode="auto">
          <a:xfrm>
            <a:off x="3026498" y="2365901"/>
            <a:ext cx="1633781"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Aphakic/</a:t>
            </a:r>
          </a:p>
          <a:p>
            <a:pPr algn="ctr" eaLnBrk="1" hangingPunct="1">
              <a:lnSpc>
                <a:spcPct val="80000"/>
              </a:lnSpc>
              <a:spcBef>
                <a:spcPct val="0"/>
              </a:spcBef>
              <a:buClrTx/>
              <a:buSzTx/>
              <a:buFontTx/>
              <a:buNone/>
            </a:pPr>
            <a:r>
              <a:rPr lang="en-US" altLang="en-US" sz="1800" dirty="0" err="1">
                <a:solidFill>
                  <a:schemeClr val="bg1">
                    <a:lumMod val="75000"/>
                  </a:schemeClr>
                </a:solidFill>
              </a:rPr>
              <a:t>Pseudophakic</a:t>
            </a:r>
            <a:endParaRPr lang="en-US" altLang="en-US" sz="1800" dirty="0">
              <a:solidFill>
                <a:schemeClr val="bg1">
                  <a:lumMod val="75000"/>
                </a:schemeClr>
              </a:solidFill>
            </a:endParaRPr>
          </a:p>
        </p:txBody>
      </p:sp>
      <p:sp>
        <p:nvSpPr>
          <p:cNvPr id="43031" name="Text Box 35"/>
          <p:cNvSpPr txBox="1">
            <a:spLocks noChangeArrowheads="1"/>
          </p:cNvSpPr>
          <p:nvPr/>
        </p:nvSpPr>
        <p:spPr bwMode="auto">
          <a:xfrm>
            <a:off x="1190847" y="1295400"/>
            <a:ext cx="2473754"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solidFill>
                  <a:schemeClr val="bg1">
                    <a:lumMod val="75000"/>
                  </a:schemeClr>
                </a:solidFill>
              </a:rPr>
              <a:t>w/ Pupillary Block</a:t>
            </a:r>
          </a:p>
        </p:txBody>
      </p:sp>
      <p:sp>
        <p:nvSpPr>
          <p:cNvPr id="43032" name="Text Box 36"/>
          <p:cNvSpPr txBox="1">
            <a:spLocks noChangeArrowheads="1"/>
          </p:cNvSpPr>
          <p:nvPr/>
        </p:nvSpPr>
        <p:spPr bwMode="auto">
          <a:xfrm>
            <a:off x="5181600" y="1295400"/>
            <a:ext cx="2630848"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t>w/o Pupillary Block</a:t>
            </a:r>
          </a:p>
        </p:txBody>
      </p:sp>
      <p:sp>
        <p:nvSpPr>
          <p:cNvPr id="49" name="Rectangle 2">
            <a:extLst>
              <a:ext uri="{FF2B5EF4-FFF2-40B4-BE49-F238E27FC236}">
                <a16:creationId xmlns:a16="http://schemas.microsoft.com/office/drawing/2014/main" id="{240EE5BF-F7D2-4FC8-A5DD-F6B5423153C6}"/>
              </a:ext>
            </a:extLst>
          </p:cNvPr>
          <p:cNvSpPr>
            <a:spLocks noGrp="1" noChangeArrowheads="1"/>
          </p:cNvSpPr>
          <p:nvPr>
            <p:ph type="title"/>
          </p:nvPr>
        </p:nvSpPr>
        <p:spPr>
          <a:xfrm>
            <a:off x="457200" y="304800"/>
            <a:ext cx="7543800" cy="563562"/>
          </a:xfrm>
        </p:spPr>
        <p:txBody>
          <a:bodyPr/>
          <a:lstStyle/>
          <a:p>
            <a:pPr eaLnBrk="1" hangingPunct="1"/>
            <a:r>
              <a:rPr lang="en-US" altLang="en-US" sz="3500" dirty="0"/>
              <a:t>Q</a:t>
            </a:r>
          </a:p>
        </p:txBody>
      </p:sp>
      <p:sp>
        <p:nvSpPr>
          <p:cNvPr id="50" name="TextBox 49">
            <a:extLst>
              <a:ext uri="{FF2B5EF4-FFF2-40B4-BE49-F238E27FC236}">
                <a16:creationId xmlns:a16="http://schemas.microsoft.com/office/drawing/2014/main" id="{CF426230-46C8-405C-9015-99EF57762A2E}"/>
              </a:ext>
            </a:extLst>
          </p:cNvPr>
          <p:cNvSpPr txBox="1"/>
          <p:nvPr/>
        </p:nvSpPr>
        <p:spPr>
          <a:xfrm>
            <a:off x="2259496" y="189094"/>
            <a:ext cx="4607480" cy="400110"/>
          </a:xfrm>
          <a:prstGeom prst="rect">
            <a:avLst/>
          </a:prstGeom>
          <a:solidFill>
            <a:schemeClr val="accent1">
              <a:lumMod val="60000"/>
              <a:lumOff val="40000"/>
            </a:schemeClr>
          </a:solidFill>
        </p:spPr>
        <p:txBody>
          <a:bodyPr wrap="none" rtlCol="0">
            <a:spAutoFit/>
          </a:bodyPr>
          <a:lstStyle/>
          <a:p>
            <a:pPr algn="ctr"/>
            <a:r>
              <a:rPr lang="en-US" sz="2000" b="1" dirty="0"/>
              <a:t>Secondary Angle Closure Glaucoma</a:t>
            </a:r>
          </a:p>
        </p:txBody>
      </p:sp>
      <p:sp>
        <p:nvSpPr>
          <p:cNvPr id="2" name="TextBox 1">
            <a:extLst>
              <a:ext uri="{FF2B5EF4-FFF2-40B4-BE49-F238E27FC236}">
                <a16:creationId xmlns:a16="http://schemas.microsoft.com/office/drawing/2014/main" id="{A7E30BEC-923B-4C9A-A856-BDD0D882F6B8}"/>
              </a:ext>
            </a:extLst>
          </p:cNvPr>
          <p:cNvSpPr txBox="1"/>
          <p:nvPr/>
        </p:nvSpPr>
        <p:spPr>
          <a:xfrm>
            <a:off x="887305" y="2844119"/>
            <a:ext cx="1494320" cy="338554"/>
          </a:xfrm>
          <a:prstGeom prst="rect">
            <a:avLst/>
          </a:prstGeom>
          <a:noFill/>
        </p:spPr>
        <p:txBody>
          <a:bodyPr wrap="none" rtlCol="0">
            <a:spAutoFit/>
          </a:bodyPr>
          <a:lstStyle/>
          <a:p>
            <a:r>
              <a:rPr lang="en-US" sz="1600" dirty="0" err="1">
                <a:solidFill>
                  <a:schemeClr val="bg1">
                    <a:lumMod val="75000"/>
                  </a:schemeClr>
                </a:solidFill>
              </a:rPr>
              <a:t>Phacomorphic</a:t>
            </a:r>
            <a:endParaRPr lang="en-US" sz="1600" dirty="0">
              <a:solidFill>
                <a:schemeClr val="bg1">
                  <a:lumMod val="75000"/>
                </a:schemeClr>
              </a:solidFill>
            </a:endParaRPr>
          </a:p>
        </p:txBody>
      </p:sp>
      <p:sp>
        <p:nvSpPr>
          <p:cNvPr id="51" name="TextBox 50">
            <a:extLst>
              <a:ext uri="{FF2B5EF4-FFF2-40B4-BE49-F238E27FC236}">
                <a16:creationId xmlns:a16="http://schemas.microsoft.com/office/drawing/2014/main" id="{156069D4-340B-4160-A336-EBF73557CEE0}"/>
              </a:ext>
            </a:extLst>
          </p:cNvPr>
          <p:cNvSpPr txBox="1"/>
          <p:nvPr/>
        </p:nvSpPr>
        <p:spPr>
          <a:xfrm>
            <a:off x="884725" y="3175578"/>
            <a:ext cx="1402948" cy="338554"/>
          </a:xfrm>
          <a:prstGeom prst="rect">
            <a:avLst/>
          </a:prstGeom>
          <a:noFill/>
        </p:spPr>
        <p:txBody>
          <a:bodyPr wrap="none" rtlCol="0">
            <a:spAutoFit/>
          </a:bodyPr>
          <a:lstStyle/>
          <a:p>
            <a:r>
              <a:rPr lang="en-US" sz="1600" dirty="0">
                <a:solidFill>
                  <a:schemeClr val="bg1">
                    <a:lumMod val="75000"/>
                  </a:schemeClr>
                </a:solidFill>
              </a:rPr>
              <a:t>Ectopia </a:t>
            </a:r>
            <a:r>
              <a:rPr lang="en-US" sz="1600" dirty="0" err="1">
                <a:solidFill>
                  <a:schemeClr val="bg1">
                    <a:lumMod val="75000"/>
                  </a:schemeClr>
                </a:solidFill>
              </a:rPr>
              <a:t>lentis</a:t>
            </a:r>
            <a:endParaRPr lang="en-US" sz="1600" dirty="0">
              <a:solidFill>
                <a:schemeClr val="bg1">
                  <a:lumMod val="75000"/>
                </a:schemeClr>
              </a:solidFill>
            </a:endParaRPr>
          </a:p>
        </p:txBody>
      </p:sp>
      <p:cxnSp>
        <p:nvCxnSpPr>
          <p:cNvPr id="71" name="Straight Connector 70">
            <a:extLst>
              <a:ext uri="{FF2B5EF4-FFF2-40B4-BE49-F238E27FC236}">
                <a16:creationId xmlns:a16="http://schemas.microsoft.com/office/drawing/2014/main" id="{C104938D-BA8D-4E39-9D5F-9EE2012F2F3C}"/>
              </a:ext>
            </a:extLst>
          </p:cNvPr>
          <p:cNvCxnSpPr>
            <a:cxnSpLocks/>
          </p:cNvCxnSpPr>
          <p:nvPr/>
        </p:nvCxnSpPr>
        <p:spPr>
          <a:xfrm flipH="1">
            <a:off x="762665" y="3023488"/>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2A7E4E40-472F-4E50-8A7A-45C10FDD7171}"/>
              </a:ext>
            </a:extLst>
          </p:cNvPr>
          <p:cNvCxnSpPr>
            <a:cxnSpLocks/>
          </p:cNvCxnSpPr>
          <p:nvPr/>
        </p:nvCxnSpPr>
        <p:spPr>
          <a:xfrm flipH="1">
            <a:off x="762665" y="3347853"/>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C3924889-45B9-4383-9C9E-48F0A9C27AD8}"/>
              </a:ext>
            </a:extLst>
          </p:cNvPr>
          <p:cNvCxnSpPr>
            <a:cxnSpLocks/>
          </p:cNvCxnSpPr>
          <p:nvPr/>
        </p:nvCxnSpPr>
        <p:spPr>
          <a:xfrm flipH="1">
            <a:off x="748719" y="2838976"/>
            <a:ext cx="13947" cy="5088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 name="Straight Arrow Connector 5">
            <a:extLst>
              <a:ext uri="{FF2B5EF4-FFF2-40B4-BE49-F238E27FC236}">
                <a16:creationId xmlns:a16="http://schemas.microsoft.com/office/drawing/2014/main" id="{A3439F0C-5143-461F-8F3C-2E830785DEFC}"/>
              </a:ext>
            </a:extLst>
          </p:cNvPr>
          <p:cNvCxnSpPr>
            <a:stCxn id="50" idx="2"/>
          </p:cNvCxnSpPr>
          <p:nvPr/>
        </p:nvCxnSpPr>
        <p:spPr>
          <a:xfrm flipH="1">
            <a:off x="2971800" y="589204"/>
            <a:ext cx="1591436" cy="706196"/>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0" name="Straight Arrow Connector 9">
            <a:extLst>
              <a:ext uri="{FF2B5EF4-FFF2-40B4-BE49-F238E27FC236}">
                <a16:creationId xmlns:a16="http://schemas.microsoft.com/office/drawing/2014/main" id="{84DC796E-F6ED-4FBB-82D2-A260F480BF8A}"/>
              </a:ext>
            </a:extLst>
          </p:cNvPr>
          <p:cNvCxnSpPr>
            <a:cxnSpLocks/>
          </p:cNvCxnSpPr>
          <p:nvPr/>
        </p:nvCxnSpPr>
        <p:spPr>
          <a:xfrm>
            <a:off x="4572000" y="589204"/>
            <a:ext cx="1600200" cy="706196"/>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6" name="Straight Arrow Connector 25">
            <a:extLst>
              <a:ext uri="{FF2B5EF4-FFF2-40B4-BE49-F238E27FC236}">
                <a16:creationId xmlns:a16="http://schemas.microsoft.com/office/drawing/2014/main" id="{B70E0124-9B84-41A5-8D84-A66B7838A706}"/>
              </a:ext>
            </a:extLst>
          </p:cNvPr>
          <p:cNvCxnSpPr>
            <a:cxnSpLocks/>
          </p:cNvCxnSpPr>
          <p:nvPr/>
        </p:nvCxnSpPr>
        <p:spPr>
          <a:xfrm flipH="1">
            <a:off x="1159539" y="1828800"/>
            <a:ext cx="1290435" cy="478059"/>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28" name="Straight Arrow Connector 27">
            <a:extLst>
              <a:ext uri="{FF2B5EF4-FFF2-40B4-BE49-F238E27FC236}">
                <a16:creationId xmlns:a16="http://schemas.microsoft.com/office/drawing/2014/main" id="{567A4249-5C59-4416-8A8E-1C35913900AB}"/>
              </a:ext>
            </a:extLst>
          </p:cNvPr>
          <p:cNvCxnSpPr>
            <a:cxnSpLocks/>
          </p:cNvCxnSpPr>
          <p:nvPr/>
        </p:nvCxnSpPr>
        <p:spPr>
          <a:xfrm>
            <a:off x="2449973" y="1832208"/>
            <a:ext cx="1268784"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56" name="Text Box 6">
            <a:extLst>
              <a:ext uri="{FF2B5EF4-FFF2-40B4-BE49-F238E27FC236}">
                <a16:creationId xmlns:a16="http://schemas.microsoft.com/office/drawing/2014/main" id="{557983BD-9D64-49B9-A366-A08663B0451F}"/>
              </a:ext>
            </a:extLst>
          </p:cNvPr>
          <p:cNvSpPr txBox="1">
            <a:spLocks noChangeArrowheads="1"/>
          </p:cNvSpPr>
          <p:nvPr/>
        </p:nvSpPr>
        <p:spPr bwMode="auto">
          <a:xfrm>
            <a:off x="5029200" y="2356376"/>
            <a:ext cx="813043"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r" eaLnBrk="1" hangingPunct="1">
              <a:lnSpc>
                <a:spcPct val="80000"/>
              </a:lnSpc>
              <a:spcBef>
                <a:spcPct val="0"/>
              </a:spcBef>
              <a:buClrTx/>
              <a:buSzTx/>
              <a:buFontTx/>
              <a:buNone/>
            </a:pPr>
            <a:r>
              <a:rPr lang="en-US" altLang="en-US" sz="1800" dirty="0">
                <a:solidFill>
                  <a:schemeClr val="bg1">
                    <a:lumMod val="75000"/>
                  </a:schemeClr>
                </a:solidFill>
              </a:rPr>
              <a:t>‘Push’</a:t>
            </a:r>
          </a:p>
        </p:txBody>
      </p:sp>
      <p:sp>
        <p:nvSpPr>
          <p:cNvPr id="57" name="Text Box 14">
            <a:extLst>
              <a:ext uri="{FF2B5EF4-FFF2-40B4-BE49-F238E27FC236}">
                <a16:creationId xmlns:a16="http://schemas.microsoft.com/office/drawing/2014/main" id="{5DAFA1C1-3A29-4C27-A379-663FDD22E326}"/>
              </a:ext>
            </a:extLst>
          </p:cNvPr>
          <p:cNvSpPr txBox="1">
            <a:spLocks noChangeArrowheads="1"/>
          </p:cNvSpPr>
          <p:nvPr/>
        </p:nvSpPr>
        <p:spPr bwMode="auto">
          <a:xfrm>
            <a:off x="7620000" y="2365901"/>
            <a:ext cx="671979"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t>‘Pull’</a:t>
            </a:r>
          </a:p>
        </p:txBody>
      </p:sp>
      <p:cxnSp>
        <p:nvCxnSpPr>
          <p:cNvPr id="58" name="Straight Arrow Connector 57">
            <a:extLst>
              <a:ext uri="{FF2B5EF4-FFF2-40B4-BE49-F238E27FC236}">
                <a16:creationId xmlns:a16="http://schemas.microsoft.com/office/drawing/2014/main" id="{E874FEE9-46BD-46A3-90A3-DE7CC220FBFF}"/>
              </a:ext>
            </a:extLst>
          </p:cNvPr>
          <p:cNvCxnSpPr>
            <a:cxnSpLocks/>
          </p:cNvCxnSpPr>
          <p:nvPr/>
        </p:nvCxnSpPr>
        <p:spPr>
          <a:xfrm flipH="1">
            <a:off x="5867400" y="1828800"/>
            <a:ext cx="849775"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59" name="Straight Arrow Connector 58">
            <a:extLst>
              <a:ext uri="{FF2B5EF4-FFF2-40B4-BE49-F238E27FC236}">
                <a16:creationId xmlns:a16="http://schemas.microsoft.com/office/drawing/2014/main" id="{C370A4A1-FE96-4E70-B89E-839542A5E241}"/>
              </a:ext>
            </a:extLst>
          </p:cNvPr>
          <p:cNvCxnSpPr>
            <a:cxnSpLocks/>
          </p:cNvCxnSpPr>
          <p:nvPr/>
        </p:nvCxnSpPr>
        <p:spPr>
          <a:xfrm>
            <a:off x="6717173" y="1832208"/>
            <a:ext cx="902827" cy="474047"/>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62" name="Text Box 16">
            <a:extLst>
              <a:ext uri="{FF2B5EF4-FFF2-40B4-BE49-F238E27FC236}">
                <a16:creationId xmlns:a16="http://schemas.microsoft.com/office/drawing/2014/main" id="{33538067-0726-41B0-93FF-357EF00CA62D}"/>
              </a:ext>
            </a:extLst>
          </p:cNvPr>
          <p:cNvSpPr txBox="1">
            <a:spLocks noChangeArrowheads="1"/>
          </p:cNvSpPr>
          <p:nvPr/>
        </p:nvSpPr>
        <p:spPr bwMode="auto">
          <a:xfrm>
            <a:off x="8065437" y="2684785"/>
            <a:ext cx="628698"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b="1" dirty="0"/>
              <a:t>NVG</a:t>
            </a:r>
          </a:p>
        </p:txBody>
      </p:sp>
      <p:sp>
        <p:nvSpPr>
          <p:cNvPr id="70" name="Text Box 21">
            <a:extLst>
              <a:ext uri="{FF2B5EF4-FFF2-40B4-BE49-F238E27FC236}">
                <a16:creationId xmlns:a16="http://schemas.microsoft.com/office/drawing/2014/main" id="{86C32650-BE1F-4CC3-8DB5-0C136D877E6F}"/>
              </a:ext>
            </a:extLst>
          </p:cNvPr>
          <p:cNvSpPr txBox="1">
            <a:spLocks noChangeArrowheads="1"/>
          </p:cNvSpPr>
          <p:nvPr/>
        </p:nvSpPr>
        <p:spPr bwMode="auto">
          <a:xfrm>
            <a:off x="8070534" y="3048000"/>
            <a:ext cx="526106"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a:solidFill>
                  <a:schemeClr val="bg1">
                    <a:lumMod val="75000"/>
                  </a:schemeClr>
                </a:solidFill>
              </a:rPr>
              <a:t>ICE</a:t>
            </a:r>
          </a:p>
        </p:txBody>
      </p:sp>
      <p:sp>
        <p:nvSpPr>
          <p:cNvPr id="75" name="Text Box 45">
            <a:extLst>
              <a:ext uri="{FF2B5EF4-FFF2-40B4-BE49-F238E27FC236}">
                <a16:creationId xmlns:a16="http://schemas.microsoft.com/office/drawing/2014/main" id="{2B6EDA2D-8F55-4DFD-A225-8C03CE6FC7F3}"/>
              </a:ext>
            </a:extLst>
          </p:cNvPr>
          <p:cNvSpPr txBox="1">
            <a:spLocks noChangeArrowheads="1"/>
          </p:cNvSpPr>
          <p:nvPr/>
        </p:nvSpPr>
        <p:spPr bwMode="auto">
          <a:xfrm>
            <a:off x="8073162" y="3810000"/>
            <a:ext cx="1070837" cy="74635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ts val="1700"/>
              </a:lnSpc>
              <a:spcBef>
                <a:spcPct val="0"/>
              </a:spcBef>
              <a:buClrTx/>
              <a:buSzTx/>
              <a:buFontTx/>
              <a:buNone/>
            </a:pPr>
            <a:r>
              <a:rPr lang="en-US" altLang="en-US" sz="1600" dirty="0">
                <a:solidFill>
                  <a:schemeClr val="bg1">
                    <a:lumMod val="75000"/>
                  </a:schemeClr>
                </a:solidFill>
              </a:rPr>
              <a:t>Epithelial/ fibrous ingrowth</a:t>
            </a:r>
          </a:p>
        </p:txBody>
      </p:sp>
      <p:cxnSp>
        <p:nvCxnSpPr>
          <p:cNvPr id="77" name="Straight Connector 76">
            <a:extLst>
              <a:ext uri="{FF2B5EF4-FFF2-40B4-BE49-F238E27FC236}">
                <a16:creationId xmlns:a16="http://schemas.microsoft.com/office/drawing/2014/main" id="{FC090BD7-F2E1-4464-B57B-9CBE5874C89B}"/>
              </a:ext>
            </a:extLst>
          </p:cNvPr>
          <p:cNvCxnSpPr>
            <a:cxnSpLocks/>
          </p:cNvCxnSpPr>
          <p:nvPr/>
        </p:nvCxnSpPr>
        <p:spPr>
          <a:xfrm>
            <a:off x="7873969" y="2674448"/>
            <a:ext cx="7724" cy="128795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8" name="Straight Connector 77">
            <a:extLst>
              <a:ext uri="{FF2B5EF4-FFF2-40B4-BE49-F238E27FC236}">
                <a16:creationId xmlns:a16="http://schemas.microsoft.com/office/drawing/2014/main" id="{B1922ED5-C3D8-43D8-A00D-1D6BC9201DBA}"/>
              </a:ext>
            </a:extLst>
          </p:cNvPr>
          <p:cNvCxnSpPr/>
          <p:nvPr/>
        </p:nvCxnSpPr>
        <p:spPr>
          <a:xfrm flipH="1">
            <a:off x="7873968" y="2840262"/>
            <a:ext cx="24447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9" name="Straight Connector 78">
            <a:extLst>
              <a:ext uri="{FF2B5EF4-FFF2-40B4-BE49-F238E27FC236}">
                <a16:creationId xmlns:a16="http://schemas.microsoft.com/office/drawing/2014/main" id="{77019ED2-6D69-4A60-9D19-D4DB786EA3A0}"/>
              </a:ext>
            </a:extLst>
          </p:cNvPr>
          <p:cNvCxnSpPr/>
          <p:nvPr/>
        </p:nvCxnSpPr>
        <p:spPr>
          <a:xfrm flipH="1">
            <a:off x="7873968" y="3213518"/>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1" name="Straight Connector 80">
            <a:extLst>
              <a:ext uri="{FF2B5EF4-FFF2-40B4-BE49-F238E27FC236}">
                <a16:creationId xmlns:a16="http://schemas.microsoft.com/office/drawing/2014/main" id="{9796A12F-4125-4C05-8EE8-A388740C580D}"/>
              </a:ext>
            </a:extLst>
          </p:cNvPr>
          <p:cNvCxnSpPr/>
          <p:nvPr/>
        </p:nvCxnSpPr>
        <p:spPr>
          <a:xfrm flipH="1">
            <a:off x="7877837" y="3581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3" name="Straight Connector 82">
            <a:extLst>
              <a:ext uri="{FF2B5EF4-FFF2-40B4-BE49-F238E27FC236}">
                <a16:creationId xmlns:a16="http://schemas.microsoft.com/office/drawing/2014/main" id="{7FDC5F4B-9BF0-42AD-B8BB-2F2399BCF1E2}"/>
              </a:ext>
            </a:extLst>
          </p:cNvPr>
          <p:cNvCxnSpPr/>
          <p:nvPr/>
        </p:nvCxnSpPr>
        <p:spPr>
          <a:xfrm flipH="1">
            <a:off x="7881693" y="3962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93" name="Text Box 42">
            <a:extLst>
              <a:ext uri="{FF2B5EF4-FFF2-40B4-BE49-F238E27FC236}">
                <a16:creationId xmlns:a16="http://schemas.microsoft.com/office/drawing/2014/main" id="{53BAB77F-E061-4834-9068-34BDF78AD071}"/>
              </a:ext>
            </a:extLst>
          </p:cNvPr>
          <p:cNvSpPr txBox="1">
            <a:spLocks noChangeArrowheads="1"/>
          </p:cNvSpPr>
          <p:nvPr/>
        </p:nvSpPr>
        <p:spPr bwMode="auto">
          <a:xfrm>
            <a:off x="8111387" y="3429000"/>
            <a:ext cx="856196"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Flat AC</a:t>
            </a:r>
          </a:p>
        </p:txBody>
      </p:sp>
      <p:sp>
        <p:nvSpPr>
          <p:cNvPr id="100" name="Text Box 23">
            <a:extLst>
              <a:ext uri="{FF2B5EF4-FFF2-40B4-BE49-F238E27FC236}">
                <a16:creationId xmlns:a16="http://schemas.microsoft.com/office/drawing/2014/main" id="{D8F2FCFF-2984-4836-B000-9C5601A8EAAA}"/>
              </a:ext>
            </a:extLst>
          </p:cNvPr>
          <p:cNvSpPr txBox="1">
            <a:spLocks noChangeArrowheads="1"/>
          </p:cNvSpPr>
          <p:nvPr/>
        </p:nvSpPr>
        <p:spPr bwMode="auto">
          <a:xfrm>
            <a:off x="5530369" y="2667000"/>
            <a:ext cx="2143536"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Aqueous misdirection</a:t>
            </a:r>
          </a:p>
        </p:txBody>
      </p:sp>
      <p:cxnSp>
        <p:nvCxnSpPr>
          <p:cNvPr id="104" name="Straight Connector 103">
            <a:extLst>
              <a:ext uri="{FF2B5EF4-FFF2-40B4-BE49-F238E27FC236}">
                <a16:creationId xmlns:a16="http://schemas.microsoft.com/office/drawing/2014/main" id="{49D87D4A-E317-4446-9B95-5184CB3968F3}"/>
              </a:ext>
            </a:extLst>
          </p:cNvPr>
          <p:cNvCxnSpPr>
            <a:cxnSpLocks/>
          </p:cNvCxnSpPr>
          <p:nvPr/>
        </p:nvCxnSpPr>
        <p:spPr>
          <a:xfrm flipH="1">
            <a:off x="5316229" y="2667000"/>
            <a:ext cx="7397" cy="25314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5" name="Straight Connector 104">
            <a:extLst>
              <a:ext uri="{FF2B5EF4-FFF2-40B4-BE49-F238E27FC236}">
                <a16:creationId xmlns:a16="http://schemas.microsoft.com/office/drawing/2014/main" id="{F40B6D71-75A8-4A88-864D-00D14C2F710D}"/>
              </a:ext>
            </a:extLst>
          </p:cNvPr>
          <p:cNvCxnSpPr/>
          <p:nvPr/>
        </p:nvCxnSpPr>
        <p:spPr>
          <a:xfrm flipH="1">
            <a:off x="5323624" y="2832814"/>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6" name="Straight Connector 105">
            <a:extLst>
              <a:ext uri="{FF2B5EF4-FFF2-40B4-BE49-F238E27FC236}">
                <a16:creationId xmlns:a16="http://schemas.microsoft.com/office/drawing/2014/main" id="{010BF7B2-AA07-4DCF-822D-E2DB5CC0BF59}"/>
              </a:ext>
            </a:extLst>
          </p:cNvPr>
          <p:cNvCxnSpPr/>
          <p:nvPr/>
        </p:nvCxnSpPr>
        <p:spPr>
          <a:xfrm flipH="1">
            <a:off x="5323624" y="3360065"/>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a:extLst>
              <a:ext uri="{FF2B5EF4-FFF2-40B4-BE49-F238E27FC236}">
                <a16:creationId xmlns:a16="http://schemas.microsoft.com/office/drawing/2014/main" id="{BAC8035C-3999-4C31-93CD-6C0D2ADEB73B}"/>
              </a:ext>
            </a:extLst>
          </p:cNvPr>
          <p:cNvCxnSpPr/>
          <p:nvPr/>
        </p:nvCxnSpPr>
        <p:spPr>
          <a:xfrm flipH="1">
            <a:off x="5323536" y="3786938"/>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8" name="Straight Connector 107">
            <a:extLst>
              <a:ext uri="{FF2B5EF4-FFF2-40B4-BE49-F238E27FC236}">
                <a16:creationId xmlns:a16="http://schemas.microsoft.com/office/drawing/2014/main" id="{DB64CAEE-69B4-426A-8A5B-D1269DBF0F66}"/>
              </a:ext>
            </a:extLst>
          </p:cNvPr>
          <p:cNvCxnSpPr/>
          <p:nvPr/>
        </p:nvCxnSpPr>
        <p:spPr>
          <a:xfrm flipH="1">
            <a:off x="5327493" y="4249152"/>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12" name="Straight Connector 111">
            <a:extLst>
              <a:ext uri="{FF2B5EF4-FFF2-40B4-BE49-F238E27FC236}">
                <a16:creationId xmlns:a16="http://schemas.microsoft.com/office/drawing/2014/main" id="{99A16C30-4BE4-48E5-8B65-0C5F3039B8DC}"/>
              </a:ext>
            </a:extLst>
          </p:cNvPr>
          <p:cNvCxnSpPr/>
          <p:nvPr/>
        </p:nvCxnSpPr>
        <p:spPr>
          <a:xfrm flipH="1">
            <a:off x="5333455" y="51816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13" name="Text Box 42">
            <a:extLst>
              <a:ext uri="{FF2B5EF4-FFF2-40B4-BE49-F238E27FC236}">
                <a16:creationId xmlns:a16="http://schemas.microsoft.com/office/drawing/2014/main" id="{056DFFD9-3CA2-42E7-90FE-4F14522E3504}"/>
              </a:ext>
            </a:extLst>
          </p:cNvPr>
          <p:cNvSpPr txBox="1">
            <a:spLocks noChangeArrowheads="1"/>
          </p:cNvSpPr>
          <p:nvPr/>
        </p:nvSpPr>
        <p:spPr bwMode="auto">
          <a:xfrm>
            <a:off x="5533954" y="3623846"/>
            <a:ext cx="1563248"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Retinal surgery</a:t>
            </a:r>
          </a:p>
        </p:txBody>
      </p:sp>
      <p:sp>
        <p:nvSpPr>
          <p:cNvPr id="118" name="Text Box 47">
            <a:extLst>
              <a:ext uri="{FF2B5EF4-FFF2-40B4-BE49-F238E27FC236}">
                <a16:creationId xmlns:a16="http://schemas.microsoft.com/office/drawing/2014/main" id="{3F59D898-ECAD-49F0-9425-2A1BC8DDA7B5}"/>
              </a:ext>
            </a:extLst>
          </p:cNvPr>
          <p:cNvSpPr txBox="1">
            <a:spLocks noChangeArrowheads="1"/>
          </p:cNvSpPr>
          <p:nvPr/>
        </p:nvSpPr>
        <p:spPr bwMode="auto">
          <a:xfrm>
            <a:off x="5523688" y="4538246"/>
            <a:ext cx="1414170"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Drug-induced</a:t>
            </a:r>
          </a:p>
        </p:txBody>
      </p:sp>
      <p:sp>
        <p:nvSpPr>
          <p:cNvPr id="16" name="TextBox 15">
            <a:extLst>
              <a:ext uri="{FF2B5EF4-FFF2-40B4-BE49-F238E27FC236}">
                <a16:creationId xmlns:a16="http://schemas.microsoft.com/office/drawing/2014/main" id="{984E008D-FBBA-42B4-940E-EA26772E0161}"/>
              </a:ext>
            </a:extLst>
          </p:cNvPr>
          <p:cNvSpPr txBox="1"/>
          <p:nvPr/>
        </p:nvSpPr>
        <p:spPr>
          <a:xfrm>
            <a:off x="6230528" y="5257800"/>
            <a:ext cx="1326004" cy="369332"/>
          </a:xfrm>
          <a:prstGeom prst="rect">
            <a:avLst/>
          </a:prstGeom>
          <a:noFill/>
        </p:spPr>
        <p:txBody>
          <a:bodyPr wrap="none" rtlCol="0">
            <a:spAutoFit/>
          </a:bodyPr>
          <a:lstStyle/>
          <a:p>
            <a:pPr algn="ctr"/>
            <a:r>
              <a:rPr lang="en-US" dirty="0">
                <a:solidFill>
                  <a:schemeClr val="bg1">
                    <a:lumMod val="75000"/>
                  </a:schemeClr>
                </a:solidFill>
              </a:rPr>
              <a:t>Both/Either</a:t>
            </a:r>
          </a:p>
        </p:txBody>
      </p:sp>
      <p:cxnSp>
        <p:nvCxnSpPr>
          <p:cNvPr id="125" name="Straight Connector 124">
            <a:extLst>
              <a:ext uri="{FF2B5EF4-FFF2-40B4-BE49-F238E27FC236}">
                <a16:creationId xmlns:a16="http://schemas.microsoft.com/office/drawing/2014/main" id="{01138141-D318-4ED7-A7FE-D8F2155CE890}"/>
              </a:ext>
            </a:extLst>
          </p:cNvPr>
          <p:cNvCxnSpPr/>
          <p:nvPr/>
        </p:nvCxnSpPr>
        <p:spPr>
          <a:xfrm flipH="1">
            <a:off x="5334000" y="4724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52" name="Text Box 47">
            <a:extLst>
              <a:ext uri="{FF2B5EF4-FFF2-40B4-BE49-F238E27FC236}">
                <a16:creationId xmlns:a16="http://schemas.microsoft.com/office/drawing/2014/main" id="{E3578916-9804-473C-8F06-D4FA0BCEDFD0}"/>
              </a:ext>
            </a:extLst>
          </p:cNvPr>
          <p:cNvSpPr txBox="1">
            <a:spLocks noChangeArrowheads="1"/>
          </p:cNvSpPr>
          <p:nvPr/>
        </p:nvSpPr>
        <p:spPr bwMode="auto">
          <a:xfrm>
            <a:off x="5543446" y="4055146"/>
            <a:ext cx="1619354"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err="1">
                <a:solidFill>
                  <a:schemeClr val="bg1">
                    <a:lumMod val="75000"/>
                  </a:schemeClr>
                </a:solidFill>
              </a:rPr>
              <a:t>Nanophthalmos</a:t>
            </a:r>
            <a:endParaRPr lang="en-US" altLang="en-US" sz="1600" dirty="0">
              <a:solidFill>
                <a:schemeClr val="bg1">
                  <a:lumMod val="75000"/>
                </a:schemeClr>
              </a:solidFill>
            </a:endParaRPr>
          </a:p>
        </p:txBody>
      </p:sp>
      <p:sp>
        <p:nvSpPr>
          <p:cNvPr id="53" name="Text Box 45">
            <a:extLst>
              <a:ext uri="{FF2B5EF4-FFF2-40B4-BE49-F238E27FC236}">
                <a16:creationId xmlns:a16="http://schemas.microsoft.com/office/drawing/2014/main" id="{57D1A14F-68FE-47D2-983C-1A879D66A9DC}"/>
              </a:ext>
            </a:extLst>
          </p:cNvPr>
          <p:cNvSpPr txBox="1">
            <a:spLocks noChangeArrowheads="1"/>
          </p:cNvSpPr>
          <p:nvPr/>
        </p:nvSpPr>
        <p:spPr bwMode="auto">
          <a:xfrm>
            <a:off x="5523688" y="5013493"/>
            <a:ext cx="582211"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PFV</a:t>
            </a:r>
          </a:p>
        </p:txBody>
      </p:sp>
      <p:sp>
        <p:nvSpPr>
          <p:cNvPr id="54" name="Text Box 42">
            <a:extLst>
              <a:ext uri="{FF2B5EF4-FFF2-40B4-BE49-F238E27FC236}">
                <a16:creationId xmlns:a16="http://schemas.microsoft.com/office/drawing/2014/main" id="{E1E37D2C-2C52-446B-843B-01E64990D3EC}"/>
              </a:ext>
            </a:extLst>
          </p:cNvPr>
          <p:cNvSpPr txBox="1">
            <a:spLocks noChangeArrowheads="1"/>
          </p:cNvSpPr>
          <p:nvPr/>
        </p:nvSpPr>
        <p:spPr bwMode="auto">
          <a:xfrm>
            <a:off x="5551406" y="3192546"/>
            <a:ext cx="2276072"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ERD/choroidal effusion</a:t>
            </a:r>
          </a:p>
        </p:txBody>
      </p:sp>
      <p:sp>
        <p:nvSpPr>
          <p:cNvPr id="3" name="Oval 2">
            <a:extLst>
              <a:ext uri="{FF2B5EF4-FFF2-40B4-BE49-F238E27FC236}">
                <a16:creationId xmlns:a16="http://schemas.microsoft.com/office/drawing/2014/main" id="{7D027388-F860-4250-9D31-41DB5EB864E5}"/>
              </a:ext>
            </a:extLst>
          </p:cNvPr>
          <p:cNvSpPr/>
          <p:nvPr/>
        </p:nvSpPr>
        <p:spPr>
          <a:xfrm>
            <a:off x="8034589" y="2679833"/>
            <a:ext cx="671979" cy="338554"/>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TextBox 45">
            <a:extLst>
              <a:ext uri="{FF2B5EF4-FFF2-40B4-BE49-F238E27FC236}">
                <a16:creationId xmlns:a16="http://schemas.microsoft.com/office/drawing/2014/main" id="{404AE9CF-785E-4964-AF50-F6F095A7E65B}"/>
              </a:ext>
            </a:extLst>
          </p:cNvPr>
          <p:cNvSpPr txBox="1"/>
          <p:nvPr/>
        </p:nvSpPr>
        <p:spPr>
          <a:xfrm>
            <a:off x="609600" y="1554063"/>
            <a:ext cx="7034674" cy="4770537"/>
          </a:xfrm>
          <a:prstGeom prst="rect">
            <a:avLst/>
          </a:prstGeom>
          <a:solidFill>
            <a:schemeClr val="accent1">
              <a:lumMod val="40000"/>
              <a:lumOff val="60000"/>
            </a:schemeClr>
          </a:solidFill>
        </p:spPr>
        <p:txBody>
          <a:bodyPr wrap="square" rtlCol="0">
            <a:spAutoFit/>
          </a:bodyPr>
          <a:lstStyle/>
          <a:p>
            <a:r>
              <a:rPr lang="en-US" sz="1600" i="1" dirty="0">
                <a:solidFill>
                  <a:schemeClr val="bg1">
                    <a:lumMod val="75000"/>
                  </a:schemeClr>
                </a:solidFill>
              </a:rPr>
              <a:t>Neovascularization of what structure causes neovascular glaucoma (NVG)?</a:t>
            </a:r>
          </a:p>
          <a:p>
            <a:r>
              <a:rPr lang="en-US" sz="1600" dirty="0">
                <a:solidFill>
                  <a:schemeClr val="bg1">
                    <a:lumMod val="75000"/>
                  </a:schemeClr>
                </a:solidFill>
              </a:rPr>
              <a:t>Neovascularization of the angle (NVA) </a:t>
            </a:r>
          </a:p>
          <a:p>
            <a:endParaRPr lang="en-US" sz="1600" dirty="0">
              <a:solidFill>
                <a:schemeClr val="bg1">
                  <a:lumMod val="75000"/>
                </a:schemeClr>
              </a:solidFill>
            </a:endParaRPr>
          </a:p>
          <a:p>
            <a:r>
              <a:rPr lang="en-US" sz="1600" i="1" dirty="0">
                <a:solidFill>
                  <a:schemeClr val="bg1">
                    <a:lumMod val="75000"/>
                  </a:schemeClr>
                </a:solidFill>
              </a:rPr>
              <a:t>How does NVA lead to angle-closure glaucoma?</a:t>
            </a:r>
          </a:p>
          <a:p>
            <a:r>
              <a:rPr lang="en-US" sz="1600" dirty="0">
                <a:solidFill>
                  <a:schemeClr val="bg1">
                    <a:lumMod val="75000"/>
                  </a:schemeClr>
                </a:solidFill>
              </a:rPr>
              <a:t>The NVA vessels don’t ride solo; rather, they are accompanied by contractile elements (</a:t>
            </a:r>
            <a:r>
              <a:rPr lang="en-US" sz="1600" dirty="0" err="1">
                <a:solidFill>
                  <a:schemeClr val="bg1">
                    <a:lumMod val="75000"/>
                  </a:schemeClr>
                </a:solidFill>
              </a:rPr>
              <a:t>eg</a:t>
            </a:r>
            <a:r>
              <a:rPr lang="en-US" sz="1600" dirty="0">
                <a:solidFill>
                  <a:schemeClr val="bg1">
                    <a:lumMod val="75000"/>
                  </a:schemeClr>
                </a:solidFill>
              </a:rPr>
              <a:t>, fibroblasts). Along with the neo vessels, these elements will establish a network that crosses from the peripheral iris to the peripheral cornea. Once established, contractile elements </a:t>
            </a:r>
            <a:r>
              <a:rPr lang="en-US" sz="1600" dirty="0" err="1">
                <a:solidFill>
                  <a:schemeClr val="bg1">
                    <a:lumMod val="75000"/>
                  </a:schemeClr>
                </a:solidFill>
              </a:rPr>
              <a:t>gonna</a:t>
            </a:r>
            <a:r>
              <a:rPr lang="en-US" sz="1600" dirty="0">
                <a:solidFill>
                  <a:schemeClr val="bg1">
                    <a:lumMod val="75000"/>
                  </a:schemeClr>
                </a:solidFill>
              </a:rPr>
              <a:t> contract, and when they do, they pull the iris up against the angle, rendering it closed. </a:t>
            </a:r>
          </a:p>
          <a:p>
            <a:r>
              <a:rPr lang="en-US" sz="1600" i="1" dirty="0">
                <a:solidFill>
                  <a:schemeClr val="bg1">
                    <a:lumMod val="75000"/>
                  </a:schemeClr>
                </a:solidFill>
              </a:rPr>
              <a:t> </a:t>
            </a:r>
          </a:p>
          <a:p>
            <a:r>
              <a:rPr lang="en-US" sz="1600" i="1" dirty="0">
                <a:solidFill>
                  <a:schemeClr val="bg1">
                    <a:lumMod val="75000"/>
                  </a:schemeClr>
                </a:solidFill>
              </a:rPr>
              <a:t>What two-word phrase (</a:t>
            </a:r>
            <a:r>
              <a:rPr lang="en-US" sz="1600" b="1" dirty="0">
                <a:solidFill>
                  <a:schemeClr val="bg1">
                    <a:lumMod val="75000"/>
                  </a:schemeClr>
                </a:solidFill>
              </a:rPr>
              <a:t>not</a:t>
            </a:r>
            <a:r>
              <a:rPr lang="en-US" sz="1600" i="1" dirty="0">
                <a:solidFill>
                  <a:schemeClr val="bg1">
                    <a:lumMod val="75000"/>
                  </a:schemeClr>
                </a:solidFill>
              </a:rPr>
              <a:t> ‘diabetic retinopathy’--think more generally) describes the fundamental cause of most cases of NVG?</a:t>
            </a:r>
          </a:p>
          <a:p>
            <a:r>
              <a:rPr lang="en-US" sz="1600" b="1" dirty="0">
                <a:solidFill>
                  <a:srgbClr val="0000FF"/>
                </a:solidFill>
              </a:rPr>
              <a:t>‘Retinal ischemia’</a:t>
            </a:r>
            <a:endParaRPr lang="en-US" sz="1600" b="1" dirty="0">
              <a:solidFill>
                <a:schemeClr val="accent1">
                  <a:lumMod val="40000"/>
                  <a:lumOff val="60000"/>
                </a:schemeClr>
              </a:solidFill>
            </a:endParaRPr>
          </a:p>
          <a:p>
            <a:endParaRPr lang="en-US" sz="1600" dirty="0">
              <a:solidFill>
                <a:schemeClr val="accent1">
                  <a:lumMod val="40000"/>
                  <a:lumOff val="60000"/>
                </a:schemeClr>
              </a:solidFill>
            </a:endParaRPr>
          </a:p>
          <a:p>
            <a:r>
              <a:rPr lang="en-US" sz="1600" i="1" dirty="0">
                <a:solidFill>
                  <a:schemeClr val="accent1">
                    <a:lumMod val="40000"/>
                    <a:lumOff val="60000"/>
                  </a:schemeClr>
                </a:solidFill>
              </a:rPr>
              <a:t>How does retinal ischemia lead to NVI and NVA? </a:t>
            </a:r>
          </a:p>
          <a:p>
            <a:r>
              <a:rPr lang="en-US" sz="1600" dirty="0">
                <a:solidFill>
                  <a:schemeClr val="accent1">
                    <a:lumMod val="40000"/>
                    <a:lumOff val="60000"/>
                  </a:schemeClr>
                </a:solidFill>
              </a:rPr>
              <a:t>In a desperate attempt to acquire the oxygen they’re lacking, the ischemic retinal cells release the signaling molecule  </a:t>
            </a:r>
            <a:r>
              <a:rPr lang="en-US" sz="1600" b="1" dirty="0">
                <a:solidFill>
                  <a:schemeClr val="accent1">
                    <a:lumMod val="40000"/>
                    <a:lumOff val="60000"/>
                  </a:schemeClr>
                </a:solidFill>
              </a:rPr>
              <a:t>VEGF</a:t>
            </a:r>
            <a:r>
              <a:rPr lang="en-US" sz="1600" dirty="0">
                <a:solidFill>
                  <a:schemeClr val="accent1">
                    <a:lumMod val="40000"/>
                    <a:lumOff val="60000"/>
                  </a:schemeClr>
                </a:solidFill>
              </a:rPr>
              <a:t> , a potent inducer of new blood vessel formation. This VEGF diffuses from the vitreous cavity into the anterior segment, where it induces the NVI/NVA process.</a:t>
            </a:r>
          </a:p>
        </p:txBody>
      </p:sp>
      <p:sp>
        <p:nvSpPr>
          <p:cNvPr id="47" name="Oval 46">
            <a:extLst>
              <a:ext uri="{FF2B5EF4-FFF2-40B4-BE49-F238E27FC236}">
                <a16:creationId xmlns:a16="http://schemas.microsoft.com/office/drawing/2014/main" id="{A5248507-3F31-4BDC-A9CE-59D8E5A5DD74}"/>
              </a:ext>
            </a:extLst>
          </p:cNvPr>
          <p:cNvSpPr/>
          <p:nvPr/>
        </p:nvSpPr>
        <p:spPr>
          <a:xfrm>
            <a:off x="580515" y="4431474"/>
            <a:ext cx="2010285" cy="430887"/>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TextBox 47">
            <a:extLst>
              <a:ext uri="{FF2B5EF4-FFF2-40B4-BE49-F238E27FC236}">
                <a16:creationId xmlns:a16="http://schemas.microsoft.com/office/drawing/2014/main" id="{88F4DBB8-E836-4EB8-A67C-7D52B9DB2F1E}"/>
              </a:ext>
            </a:extLst>
          </p:cNvPr>
          <p:cNvSpPr txBox="1"/>
          <p:nvPr/>
        </p:nvSpPr>
        <p:spPr>
          <a:xfrm>
            <a:off x="2667000" y="4160638"/>
            <a:ext cx="4809320" cy="1384995"/>
          </a:xfrm>
          <a:prstGeom prst="rect">
            <a:avLst/>
          </a:prstGeom>
          <a:solidFill>
            <a:srgbClr val="FFCCFF"/>
          </a:solidFill>
        </p:spPr>
        <p:txBody>
          <a:bodyPr wrap="square" rtlCol="0">
            <a:spAutoFit/>
          </a:bodyPr>
          <a:lstStyle/>
          <a:p>
            <a:r>
              <a:rPr lang="en-US" sz="1400" i="1" dirty="0">
                <a:solidFill>
                  <a:schemeClr val="bg1">
                    <a:lumMod val="65000"/>
                  </a:schemeClr>
                </a:solidFill>
              </a:rPr>
              <a:t>What are the three most common causes of ischemia that result in the development of NVG?</a:t>
            </a:r>
          </a:p>
          <a:p>
            <a:r>
              <a:rPr lang="en-US" sz="1400" dirty="0">
                <a:solidFill>
                  <a:schemeClr val="bg1">
                    <a:lumMod val="65000"/>
                  </a:schemeClr>
                </a:solidFill>
              </a:rPr>
              <a:t>--Diabetic retinopathy</a:t>
            </a:r>
          </a:p>
          <a:p>
            <a:r>
              <a:rPr lang="en-US" sz="1400" dirty="0">
                <a:solidFill>
                  <a:schemeClr val="bg1">
                    <a:lumMod val="65000"/>
                  </a:schemeClr>
                </a:solidFill>
              </a:rPr>
              <a:t>--</a:t>
            </a:r>
            <a:r>
              <a:rPr lang="en-US" sz="1400" b="1" dirty="0">
                <a:solidFill>
                  <a:srgbClr val="FFCCFF"/>
                </a:solidFill>
              </a:rPr>
              <a:t>CRVO</a:t>
            </a:r>
          </a:p>
          <a:p>
            <a:r>
              <a:rPr lang="en-US" sz="1400" dirty="0">
                <a:solidFill>
                  <a:schemeClr val="bg1">
                    <a:lumMod val="65000"/>
                  </a:schemeClr>
                </a:solidFill>
              </a:rPr>
              <a:t>--Ocular ischemic syndrome (OIS; note that OIS involves ischemia of non-retinal ocular structures as well)</a:t>
            </a:r>
          </a:p>
        </p:txBody>
      </p:sp>
      <p:sp>
        <p:nvSpPr>
          <p:cNvPr id="61" name="Oval 60">
            <a:extLst>
              <a:ext uri="{FF2B5EF4-FFF2-40B4-BE49-F238E27FC236}">
                <a16:creationId xmlns:a16="http://schemas.microsoft.com/office/drawing/2014/main" id="{3F055674-427E-4F34-9879-A78B56BA0061}"/>
              </a:ext>
            </a:extLst>
          </p:cNvPr>
          <p:cNvSpPr/>
          <p:nvPr/>
        </p:nvSpPr>
        <p:spPr>
          <a:xfrm>
            <a:off x="2743200" y="4732529"/>
            <a:ext cx="769763" cy="435756"/>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TextBox 62">
            <a:extLst>
              <a:ext uri="{FF2B5EF4-FFF2-40B4-BE49-F238E27FC236}">
                <a16:creationId xmlns:a16="http://schemas.microsoft.com/office/drawing/2014/main" id="{B3AC74D8-A299-49E4-B24A-309F4EBB0391}"/>
              </a:ext>
            </a:extLst>
          </p:cNvPr>
          <p:cNvSpPr txBox="1"/>
          <p:nvPr/>
        </p:nvSpPr>
        <p:spPr>
          <a:xfrm>
            <a:off x="3707032" y="4302499"/>
            <a:ext cx="4120446" cy="1446550"/>
          </a:xfrm>
          <a:prstGeom prst="rect">
            <a:avLst/>
          </a:prstGeom>
          <a:solidFill>
            <a:srgbClr val="99FF99"/>
          </a:solidFill>
        </p:spPr>
        <p:txBody>
          <a:bodyPr wrap="square" rtlCol="0">
            <a:spAutoFit/>
          </a:bodyPr>
          <a:lstStyle/>
          <a:p>
            <a:r>
              <a:rPr lang="en-US" sz="1400" i="1" dirty="0">
                <a:solidFill>
                  <a:schemeClr val="bg1">
                    <a:lumMod val="65000"/>
                  </a:schemeClr>
                </a:solidFill>
              </a:rPr>
              <a:t>Can NVG develop after a CR</a:t>
            </a:r>
            <a:r>
              <a:rPr lang="en-US" b="1" i="1" dirty="0">
                <a:solidFill>
                  <a:schemeClr val="bg1">
                    <a:lumMod val="65000"/>
                  </a:schemeClr>
                </a:solidFill>
              </a:rPr>
              <a:t>A</a:t>
            </a:r>
            <a:r>
              <a:rPr lang="en-US" sz="1400" i="1" dirty="0">
                <a:solidFill>
                  <a:schemeClr val="bg1">
                    <a:lumMod val="65000"/>
                  </a:schemeClr>
                </a:solidFill>
              </a:rPr>
              <a:t>O?</a:t>
            </a:r>
          </a:p>
          <a:p>
            <a:r>
              <a:rPr lang="en-US" sz="1400" dirty="0">
                <a:solidFill>
                  <a:schemeClr val="bg1">
                    <a:lumMod val="65000"/>
                  </a:schemeClr>
                </a:solidFill>
              </a:rPr>
              <a:t>Yes</a:t>
            </a:r>
          </a:p>
          <a:p>
            <a:endParaRPr lang="en-US" sz="1400" i="1" dirty="0">
              <a:solidFill>
                <a:schemeClr val="bg1">
                  <a:lumMod val="65000"/>
                </a:schemeClr>
              </a:solidFill>
            </a:endParaRPr>
          </a:p>
          <a:p>
            <a:r>
              <a:rPr lang="en-US" sz="1400" i="1" dirty="0">
                <a:solidFill>
                  <a:schemeClr val="bg1">
                    <a:lumMod val="65000"/>
                  </a:schemeClr>
                </a:solidFill>
              </a:rPr>
              <a:t>Is NVG more, or less likely to develop after CRAO compared to CRVO?</a:t>
            </a:r>
          </a:p>
          <a:p>
            <a:r>
              <a:rPr lang="en-US" sz="1400" b="1" dirty="0">
                <a:solidFill>
                  <a:srgbClr val="0000FF"/>
                </a:solidFill>
              </a:rPr>
              <a:t>Much </a:t>
            </a:r>
            <a:r>
              <a:rPr lang="en-US" sz="1400" b="1" i="1" u="sng" dirty="0">
                <a:solidFill>
                  <a:srgbClr val="0000FF"/>
                </a:solidFill>
              </a:rPr>
              <a:t>less</a:t>
            </a:r>
            <a:r>
              <a:rPr lang="en-US" sz="1400" b="1" dirty="0">
                <a:solidFill>
                  <a:srgbClr val="0000FF"/>
                </a:solidFill>
              </a:rPr>
              <a:t> likely</a:t>
            </a:r>
          </a:p>
        </p:txBody>
      </p:sp>
      <p:sp>
        <p:nvSpPr>
          <p:cNvPr id="64" name="TextBox 63">
            <a:extLst>
              <a:ext uri="{FF2B5EF4-FFF2-40B4-BE49-F238E27FC236}">
                <a16:creationId xmlns:a16="http://schemas.microsoft.com/office/drawing/2014/main" id="{6B14F1AC-F862-4BF0-9435-27FB0990B982}"/>
              </a:ext>
            </a:extLst>
          </p:cNvPr>
          <p:cNvSpPr txBox="1"/>
          <p:nvPr/>
        </p:nvSpPr>
        <p:spPr>
          <a:xfrm>
            <a:off x="2767577" y="4816799"/>
            <a:ext cx="769763" cy="307777"/>
          </a:xfrm>
          <a:prstGeom prst="rect">
            <a:avLst/>
          </a:prstGeom>
          <a:noFill/>
        </p:spPr>
        <p:txBody>
          <a:bodyPr wrap="none" rtlCol="0">
            <a:spAutoFit/>
          </a:bodyPr>
          <a:lstStyle/>
          <a:p>
            <a:r>
              <a:rPr lang="en-US" sz="1400" b="1" dirty="0">
                <a:solidFill>
                  <a:srgbClr val="0000FF"/>
                </a:solidFill>
                <a:latin typeface="Segoe Script" panose="030B0504020000000003" pitchFamily="66" charset="0"/>
              </a:rPr>
              <a:t>CRAO</a:t>
            </a:r>
          </a:p>
        </p:txBody>
      </p:sp>
      <p:sp>
        <p:nvSpPr>
          <p:cNvPr id="55" name="Oval 54">
            <a:extLst>
              <a:ext uri="{FF2B5EF4-FFF2-40B4-BE49-F238E27FC236}">
                <a16:creationId xmlns:a16="http://schemas.microsoft.com/office/drawing/2014/main" id="{4A6D03BD-8A8B-4DD3-86BF-77E3A6CEF046}"/>
              </a:ext>
            </a:extLst>
          </p:cNvPr>
          <p:cNvSpPr/>
          <p:nvPr/>
        </p:nvSpPr>
        <p:spPr>
          <a:xfrm>
            <a:off x="3630384" y="5324855"/>
            <a:ext cx="1663609" cy="523055"/>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TextBox 59">
            <a:extLst>
              <a:ext uri="{FF2B5EF4-FFF2-40B4-BE49-F238E27FC236}">
                <a16:creationId xmlns:a16="http://schemas.microsoft.com/office/drawing/2014/main" id="{1EA94630-EC3B-4036-8A4A-C864BE8FCED1}"/>
              </a:ext>
            </a:extLst>
          </p:cNvPr>
          <p:cNvSpPr txBox="1"/>
          <p:nvPr/>
        </p:nvSpPr>
        <p:spPr>
          <a:xfrm>
            <a:off x="3613716" y="3649707"/>
            <a:ext cx="5155979" cy="1600438"/>
          </a:xfrm>
          <a:prstGeom prst="rect">
            <a:avLst/>
          </a:prstGeom>
          <a:solidFill>
            <a:srgbClr val="7030A0"/>
          </a:solidFill>
        </p:spPr>
        <p:txBody>
          <a:bodyPr wrap="square" rtlCol="0">
            <a:spAutoFit/>
          </a:bodyPr>
          <a:lstStyle/>
          <a:p>
            <a:r>
              <a:rPr lang="en-US" sz="1400" i="1" dirty="0">
                <a:solidFill>
                  <a:schemeClr val="tx1">
                    <a:lumMod val="50000"/>
                    <a:lumOff val="50000"/>
                  </a:schemeClr>
                </a:solidFill>
              </a:rPr>
              <a:t>But surely a CRAO causes more retinal ischemia than does a CRVO. Given this, why isn’t NVG more common after CRAO?</a:t>
            </a:r>
          </a:p>
          <a:p>
            <a:r>
              <a:rPr lang="en-US" sz="1400" dirty="0">
                <a:solidFill>
                  <a:schemeClr val="tx1">
                    <a:lumMod val="50000"/>
                    <a:lumOff val="50000"/>
                  </a:schemeClr>
                </a:solidFill>
              </a:rPr>
              <a:t>Because the retina is </a:t>
            </a:r>
            <a:r>
              <a:rPr lang="en-US" sz="1400" b="1" dirty="0">
                <a:solidFill>
                  <a:schemeClr val="tx1">
                    <a:lumMod val="50000"/>
                    <a:lumOff val="50000"/>
                  </a:schemeClr>
                </a:solidFill>
              </a:rPr>
              <a:t>too</a:t>
            </a:r>
            <a:r>
              <a:rPr lang="en-US" sz="1400" dirty="0">
                <a:solidFill>
                  <a:schemeClr val="tx1">
                    <a:lumMod val="50000"/>
                    <a:lumOff val="50000"/>
                  </a:schemeClr>
                </a:solidFill>
              </a:rPr>
              <a:t> ischemic after CRAO. That is, CRAO-induced ischemia is so profound that retinal cells die prior to being able to produce and release VEGF. Contrast this with CRVO, in which enough blood flow is maintained to allow the dying retinal cells time to ‘cry for help.’</a:t>
            </a:r>
          </a:p>
        </p:txBody>
      </p:sp>
      <p:sp>
        <p:nvSpPr>
          <p:cNvPr id="65" name="TextBox 64">
            <a:extLst>
              <a:ext uri="{FF2B5EF4-FFF2-40B4-BE49-F238E27FC236}">
                <a16:creationId xmlns:a16="http://schemas.microsoft.com/office/drawing/2014/main" id="{04103FBF-6E4F-4267-9BE0-DBB4D02AF58F}"/>
              </a:ext>
            </a:extLst>
          </p:cNvPr>
          <p:cNvSpPr txBox="1"/>
          <p:nvPr/>
        </p:nvSpPr>
        <p:spPr>
          <a:xfrm>
            <a:off x="3664794" y="4471275"/>
            <a:ext cx="4948237" cy="738664"/>
          </a:xfrm>
          <a:prstGeom prst="rect">
            <a:avLst/>
          </a:prstGeom>
          <a:solidFill>
            <a:srgbClr val="FFFF00"/>
          </a:solidFill>
        </p:spPr>
        <p:txBody>
          <a:bodyPr wrap="square" rtlCol="0">
            <a:spAutoFit/>
          </a:bodyPr>
          <a:lstStyle/>
          <a:p>
            <a:r>
              <a:rPr lang="en-US" sz="1400" i="1" dirty="0">
                <a:solidFill>
                  <a:srgbClr val="0000FF"/>
                </a:solidFill>
              </a:rPr>
              <a:t>If NVG develops after CRAO, what is the typical timeframe?</a:t>
            </a:r>
          </a:p>
          <a:p>
            <a:r>
              <a:rPr lang="en-US" sz="1400" dirty="0">
                <a:solidFill>
                  <a:srgbClr val="FFFF00"/>
                </a:solidFill>
              </a:rPr>
              <a:t>It usually occurs about 1 month after. Because of this, NVG after CRAO is often called </a:t>
            </a:r>
            <a:r>
              <a:rPr lang="en-US" sz="1400" b="1" i="1" dirty="0">
                <a:solidFill>
                  <a:srgbClr val="FFFF00"/>
                </a:solidFill>
              </a:rPr>
              <a:t>30-day glaucoma.</a:t>
            </a:r>
            <a:endParaRPr lang="en-US" sz="1400" i="1" dirty="0">
              <a:solidFill>
                <a:srgbClr val="FFFF00"/>
              </a:solidFill>
            </a:endParaRPr>
          </a:p>
        </p:txBody>
      </p:sp>
    </p:spTree>
    <p:extLst>
      <p:ext uri="{BB962C8B-B14F-4D97-AF65-F5344CB8AC3E}">
        <p14:creationId xmlns:p14="http://schemas.microsoft.com/office/powerpoint/2010/main" val="1442643682"/>
      </p:ext>
    </p:extLst>
  </p:cSld>
  <p:clrMapOvr>
    <a:masterClrMapping/>
  </p:clrMapOvr>
</p:sld>
</file>

<file path=ppt/slides/slide2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Straight Arrow Connector 12">
            <a:extLst>
              <a:ext uri="{FF2B5EF4-FFF2-40B4-BE49-F238E27FC236}">
                <a16:creationId xmlns:a16="http://schemas.microsoft.com/office/drawing/2014/main" id="{A6DE2085-829C-480C-9216-69D6039C0A37}"/>
              </a:ext>
            </a:extLst>
          </p:cNvPr>
          <p:cNvCxnSpPr>
            <a:cxnSpLocks/>
          </p:cNvCxnSpPr>
          <p:nvPr/>
        </p:nvCxnSpPr>
        <p:spPr>
          <a:xfrm>
            <a:off x="6717173" y="1828800"/>
            <a:ext cx="0" cy="3462754"/>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43014" name="Text Box 6"/>
          <p:cNvSpPr txBox="1">
            <a:spLocks noChangeArrowheads="1"/>
          </p:cNvSpPr>
          <p:nvPr/>
        </p:nvSpPr>
        <p:spPr bwMode="auto">
          <a:xfrm>
            <a:off x="533400" y="2356376"/>
            <a:ext cx="1005403"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Lens-</a:t>
            </a:r>
          </a:p>
          <a:p>
            <a:pPr algn="ctr" eaLnBrk="1" hangingPunct="1">
              <a:lnSpc>
                <a:spcPct val="80000"/>
              </a:lnSpc>
              <a:spcBef>
                <a:spcPct val="0"/>
              </a:spcBef>
              <a:buClrTx/>
              <a:buSzTx/>
              <a:buFontTx/>
              <a:buNone/>
            </a:pPr>
            <a:r>
              <a:rPr lang="en-US" altLang="en-US" sz="1800" dirty="0">
                <a:solidFill>
                  <a:schemeClr val="bg1">
                    <a:lumMod val="75000"/>
                  </a:schemeClr>
                </a:solidFill>
              </a:rPr>
              <a:t>Induced</a:t>
            </a:r>
          </a:p>
        </p:txBody>
      </p:sp>
      <p:sp>
        <p:nvSpPr>
          <p:cNvPr id="43017" name="Text Box 14"/>
          <p:cNvSpPr txBox="1">
            <a:spLocks noChangeArrowheads="1"/>
          </p:cNvSpPr>
          <p:nvPr/>
        </p:nvSpPr>
        <p:spPr bwMode="auto">
          <a:xfrm>
            <a:off x="3026498" y="2365901"/>
            <a:ext cx="1633781"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Aphakic/</a:t>
            </a:r>
          </a:p>
          <a:p>
            <a:pPr algn="ctr" eaLnBrk="1" hangingPunct="1">
              <a:lnSpc>
                <a:spcPct val="80000"/>
              </a:lnSpc>
              <a:spcBef>
                <a:spcPct val="0"/>
              </a:spcBef>
              <a:buClrTx/>
              <a:buSzTx/>
              <a:buFontTx/>
              <a:buNone/>
            </a:pPr>
            <a:r>
              <a:rPr lang="en-US" altLang="en-US" sz="1800" dirty="0" err="1">
                <a:solidFill>
                  <a:schemeClr val="bg1">
                    <a:lumMod val="75000"/>
                  </a:schemeClr>
                </a:solidFill>
              </a:rPr>
              <a:t>Pseudophakic</a:t>
            </a:r>
            <a:endParaRPr lang="en-US" altLang="en-US" sz="1800" dirty="0">
              <a:solidFill>
                <a:schemeClr val="bg1">
                  <a:lumMod val="75000"/>
                </a:schemeClr>
              </a:solidFill>
            </a:endParaRPr>
          </a:p>
        </p:txBody>
      </p:sp>
      <p:sp>
        <p:nvSpPr>
          <p:cNvPr id="43031" name="Text Box 35"/>
          <p:cNvSpPr txBox="1">
            <a:spLocks noChangeArrowheads="1"/>
          </p:cNvSpPr>
          <p:nvPr/>
        </p:nvSpPr>
        <p:spPr bwMode="auto">
          <a:xfrm>
            <a:off x="1190847" y="1295400"/>
            <a:ext cx="2473754"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solidFill>
                  <a:schemeClr val="bg1">
                    <a:lumMod val="75000"/>
                  </a:schemeClr>
                </a:solidFill>
              </a:rPr>
              <a:t>w/ Pupillary Block</a:t>
            </a:r>
          </a:p>
        </p:txBody>
      </p:sp>
      <p:sp>
        <p:nvSpPr>
          <p:cNvPr id="43032" name="Text Box 36"/>
          <p:cNvSpPr txBox="1">
            <a:spLocks noChangeArrowheads="1"/>
          </p:cNvSpPr>
          <p:nvPr/>
        </p:nvSpPr>
        <p:spPr bwMode="auto">
          <a:xfrm>
            <a:off x="5181600" y="1295400"/>
            <a:ext cx="2630848"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t>w/o Pupillary Block</a:t>
            </a:r>
          </a:p>
        </p:txBody>
      </p:sp>
      <p:sp>
        <p:nvSpPr>
          <p:cNvPr id="49" name="Rectangle 2">
            <a:extLst>
              <a:ext uri="{FF2B5EF4-FFF2-40B4-BE49-F238E27FC236}">
                <a16:creationId xmlns:a16="http://schemas.microsoft.com/office/drawing/2014/main" id="{240EE5BF-F7D2-4FC8-A5DD-F6B5423153C6}"/>
              </a:ext>
            </a:extLst>
          </p:cNvPr>
          <p:cNvSpPr>
            <a:spLocks noGrp="1" noChangeArrowheads="1"/>
          </p:cNvSpPr>
          <p:nvPr>
            <p:ph type="title"/>
          </p:nvPr>
        </p:nvSpPr>
        <p:spPr>
          <a:xfrm>
            <a:off x="457200" y="304800"/>
            <a:ext cx="7543800" cy="563562"/>
          </a:xfrm>
        </p:spPr>
        <p:txBody>
          <a:bodyPr/>
          <a:lstStyle/>
          <a:p>
            <a:pPr eaLnBrk="1" hangingPunct="1"/>
            <a:r>
              <a:rPr lang="en-US" altLang="en-US" sz="3500" dirty="0"/>
              <a:t>A</a:t>
            </a:r>
          </a:p>
        </p:txBody>
      </p:sp>
      <p:sp>
        <p:nvSpPr>
          <p:cNvPr id="50" name="TextBox 49">
            <a:extLst>
              <a:ext uri="{FF2B5EF4-FFF2-40B4-BE49-F238E27FC236}">
                <a16:creationId xmlns:a16="http://schemas.microsoft.com/office/drawing/2014/main" id="{CF426230-46C8-405C-9015-99EF57762A2E}"/>
              </a:ext>
            </a:extLst>
          </p:cNvPr>
          <p:cNvSpPr txBox="1"/>
          <p:nvPr/>
        </p:nvSpPr>
        <p:spPr>
          <a:xfrm>
            <a:off x="2259496" y="189094"/>
            <a:ext cx="4607480" cy="400110"/>
          </a:xfrm>
          <a:prstGeom prst="rect">
            <a:avLst/>
          </a:prstGeom>
          <a:solidFill>
            <a:schemeClr val="accent1">
              <a:lumMod val="60000"/>
              <a:lumOff val="40000"/>
            </a:schemeClr>
          </a:solidFill>
        </p:spPr>
        <p:txBody>
          <a:bodyPr wrap="none" rtlCol="0">
            <a:spAutoFit/>
          </a:bodyPr>
          <a:lstStyle/>
          <a:p>
            <a:pPr algn="ctr"/>
            <a:r>
              <a:rPr lang="en-US" sz="2000" b="1" dirty="0"/>
              <a:t>Secondary Angle Closure Glaucoma</a:t>
            </a:r>
          </a:p>
        </p:txBody>
      </p:sp>
      <p:sp>
        <p:nvSpPr>
          <p:cNvPr id="2" name="TextBox 1">
            <a:extLst>
              <a:ext uri="{FF2B5EF4-FFF2-40B4-BE49-F238E27FC236}">
                <a16:creationId xmlns:a16="http://schemas.microsoft.com/office/drawing/2014/main" id="{A7E30BEC-923B-4C9A-A856-BDD0D882F6B8}"/>
              </a:ext>
            </a:extLst>
          </p:cNvPr>
          <p:cNvSpPr txBox="1"/>
          <p:nvPr/>
        </p:nvSpPr>
        <p:spPr>
          <a:xfrm>
            <a:off x="887305" y="2844119"/>
            <a:ext cx="1494320" cy="338554"/>
          </a:xfrm>
          <a:prstGeom prst="rect">
            <a:avLst/>
          </a:prstGeom>
          <a:noFill/>
        </p:spPr>
        <p:txBody>
          <a:bodyPr wrap="none" rtlCol="0">
            <a:spAutoFit/>
          </a:bodyPr>
          <a:lstStyle/>
          <a:p>
            <a:r>
              <a:rPr lang="en-US" sz="1600" dirty="0" err="1">
                <a:solidFill>
                  <a:schemeClr val="bg1">
                    <a:lumMod val="75000"/>
                  </a:schemeClr>
                </a:solidFill>
              </a:rPr>
              <a:t>Phacomorphic</a:t>
            </a:r>
            <a:endParaRPr lang="en-US" sz="1600" dirty="0">
              <a:solidFill>
                <a:schemeClr val="bg1">
                  <a:lumMod val="75000"/>
                </a:schemeClr>
              </a:solidFill>
            </a:endParaRPr>
          </a:p>
        </p:txBody>
      </p:sp>
      <p:sp>
        <p:nvSpPr>
          <p:cNvPr id="51" name="TextBox 50">
            <a:extLst>
              <a:ext uri="{FF2B5EF4-FFF2-40B4-BE49-F238E27FC236}">
                <a16:creationId xmlns:a16="http://schemas.microsoft.com/office/drawing/2014/main" id="{156069D4-340B-4160-A336-EBF73557CEE0}"/>
              </a:ext>
            </a:extLst>
          </p:cNvPr>
          <p:cNvSpPr txBox="1"/>
          <p:nvPr/>
        </p:nvSpPr>
        <p:spPr>
          <a:xfrm>
            <a:off x="884725" y="3175578"/>
            <a:ext cx="1402948" cy="338554"/>
          </a:xfrm>
          <a:prstGeom prst="rect">
            <a:avLst/>
          </a:prstGeom>
          <a:noFill/>
        </p:spPr>
        <p:txBody>
          <a:bodyPr wrap="none" rtlCol="0">
            <a:spAutoFit/>
          </a:bodyPr>
          <a:lstStyle/>
          <a:p>
            <a:r>
              <a:rPr lang="en-US" sz="1600" dirty="0">
                <a:solidFill>
                  <a:schemeClr val="bg1">
                    <a:lumMod val="75000"/>
                  </a:schemeClr>
                </a:solidFill>
              </a:rPr>
              <a:t>Ectopia </a:t>
            </a:r>
            <a:r>
              <a:rPr lang="en-US" sz="1600" dirty="0" err="1">
                <a:solidFill>
                  <a:schemeClr val="bg1">
                    <a:lumMod val="75000"/>
                  </a:schemeClr>
                </a:solidFill>
              </a:rPr>
              <a:t>lentis</a:t>
            </a:r>
            <a:endParaRPr lang="en-US" sz="1600" dirty="0">
              <a:solidFill>
                <a:schemeClr val="bg1">
                  <a:lumMod val="75000"/>
                </a:schemeClr>
              </a:solidFill>
            </a:endParaRPr>
          </a:p>
        </p:txBody>
      </p:sp>
      <p:cxnSp>
        <p:nvCxnSpPr>
          <p:cNvPr id="71" name="Straight Connector 70">
            <a:extLst>
              <a:ext uri="{FF2B5EF4-FFF2-40B4-BE49-F238E27FC236}">
                <a16:creationId xmlns:a16="http://schemas.microsoft.com/office/drawing/2014/main" id="{C104938D-BA8D-4E39-9D5F-9EE2012F2F3C}"/>
              </a:ext>
            </a:extLst>
          </p:cNvPr>
          <p:cNvCxnSpPr>
            <a:cxnSpLocks/>
          </p:cNvCxnSpPr>
          <p:nvPr/>
        </p:nvCxnSpPr>
        <p:spPr>
          <a:xfrm flipH="1">
            <a:off x="762665" y="3023488"/>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2A7E4E40-472F-4E50-8A7A-45C10FDD7171}"/>
              </a:ext>
            </a:extLst>
          </p:cNvPr>
          <p:cNvCxnSpPr>
            <a:cxnSpLocks/>
          </p:cNvCxnSpPr>
          <p:nvPr/>
        </p:nvCxnSpPr>
        <p:spPr>
          <a:xfrm flipH="1">
            <a:off x="762665" y="3347853"/>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C3924889-45B9-4383-9C9E-48F0A9C27AD8}"/>
              </a:ext>
            </a:extLst>
          </p:cNvPr>
          <p:cNvCxnSpPr>
            <a:cxnSpLocks/>
          </p:cNvCxnSpPr>
          <p:nvPr/>
        </p:nvCxnSpPr>
        <p:spPr>
          <a:xfrm flipH="1">
            <a:off x="748719" y="2838976"/>
            <a:ext cx="13947" cy="5088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 name="Straight Arrow Connector 5">
            <a:extLst>
              <a:ext uri="{FF2B5EF4-FFF2-40B4-BE49-F238E27FC236}">
                <a16:creationId xmlns:a16="http://schemas.microsoft.com/office/drawing/2014/main" id="{A3439F0C-5143-461F-8F3C-2E830785DEFC}"/>
              </a:ext>
            </a:extLst>
          </p:cNvPr>
          <p:cNvCxnSpPr>
            <a:stCxn id="50" idx="2"/>
          </p:cNvCxnSpPr>
          <p:nvPr/>
        </p:nvCxnSpPr>
        <p:spPr>
          <a:xfrm flipH="1">
            <a:off x="2971800" y="589204"/>
            <a:ext cx="1591436" cy="706196"/>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0" name="Straight Arrow Connector 9">
            <a:extLst>
              <a:ext uri="{FF2B5EF4-FFF2-40B4-BE49-F238E27FC236}">
                <a16:creationId xmlns:a16="http://schemas.microsoft.com/office/drawing/2014/main" id="{84DC796E-F6ED-4FBB-82D2-A260F480BF8A}"/>
              </a:ext>
            </a:extLst>
          </p:cNvPr>
          <p:cNvCxnSpPr>
            <a:cxnSpLocks/>
          </p:cNvCxnSpPr>
          <p:nvPr/>
        </p:nvCxnSpPr>
        <p:spPr>
          <a:xfrm>
            <a:off x="4572000" y="589204"/>
            <a:ext cx="1600200" cy="706196"/>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6" name="Straight Arrow Connector 25">
            <a:extLst>
              <a:ext uri="{FF2B5EF4-FFF2-40B4-BE49-F238E27FC236}">
                <a16:creationId xmlns:a16="http://schemas.microsoft.com/office/drawing/2014/main" id="{B70E0124-9B84-41A5-8D84-A66B7838A706}"/>
              </a:ext>
            </a:extLst>
          </p:cNvPr>
          <p:cNvCxnSpPr>
            <a:cxnSpLocks/>
          </p:cNvCxnSpPr>
          <p:nvPr/>
        </p:nvCxnSpPr>
        <p:spPr>
          <a:xfrm flipH="1">
            <a:off x="1159539" y="1828800"/>
            <a:ext cx="1290435" cy="478059"/>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28" name="Straight Arrow Connector 27">
            <a:extLst>
              <a:ext uri="{FF2B5EF4-FFF2-40B4-BE49-F238E27FC236}">
                <a16:creationId xmlns:a16="http://schemas.microsoft.com/office/drawing/2014/main" id="{567A4249-5C59-4416-8A8E-1C35913900AB}"/>
              </a:ext>
            </a:extLst>
          </p:cNvPr>
          <p:cNvCxnSpPr>
            <a:cxnSpLocks/>
          </p:cNvCxnSpPr>
          <p:nvPr/>
        </p:nvCxnSpPr>
        <p:spPr>
          <a:xfrm>
            <a:off x="2449973" y="1832208"/>
            <a:ext cx="1268784"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56" name="Text Box 6">
            <a:extLst>
              <a:ext uri="{FF2B5EF4-FFF2-40B4-BE49-F238E27FC236}">
                <a16:creationId xmlns:a16="http://schemas.microsoft.com/office/drawing/2014/main" id="{557983BD-9D64-49B9-A366-A08663B0451F}"/>
              </a:ext>
            </a:extLst>
          </p:cNvPr>
          <p:cNvSpPr txBox="1">
            <a:spLocks noChangeArrowheads="1"/>
          </p:cNvSpPr>
          <p:nvPr/>
        </p:nvSpPr>
        <p:spPr bwMode="auto">
          <a:xfrm>
            <a:off x="5029200" y="2356376"/>
            <a:ext cx="813043"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r" eaLnBrk="1" hangingPunct="1">
              <a:lnSpc>
                <a:spcPct val="80000"/>
              </a:lnSpc>
              <a:spcBef>
                <a:spcPct val="0"/>
              </a:spcBef>
              <a:buClrTx/>
              <a:buSzTx/>
              <a:buFontTx/>
              <a:buNone/>
            </a:pPr>
            <a:r>
              <a:rPr lang="en-US" altLang="en-US" sz="1800" dirty="0">
                <a:solidFill>
                  <a:schemeClr val="bg1">
                    <a:lumMod val="75000"/>
                  </a:schemeClr>
                </a:solidFill>
              </a:rPr>
              <a:t>‘Push’</a:t>
            </a:r>
          </a:p>
        </p:txBody>
      </p:sp>
      <p:sp>
        <p:nvSpPr>
          <p:cNvPr id="57" name="Text Box 14">
            <a:extLst>
              <a:ext uri="{FF2B5EF4-FFF2-40B4-BE49-F238E27FC236}">
                <a16:creationId xmlns:a16="http://schemas.microsoft.com/office/drawing/2014/main" id="{5DAFA1C1-3A29-4C27-A379-663FDD22E326}"/>
              </a:ext>
            </a:extLst>
          </p:cNvPr>
          <p:cNvSpPr txBox="1">
            <a:spLocks noChangeArrowheads="1"/>
          </p:cNvSpPr>
          <p:nvPr/>
        </p:nvSpPr>
        <p:spPr bwMode="auto">
          <a:xfrm>
            <a:off x="7620000" y="2365901"/>
            <a:ext cx="671979"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t>‘Pull’</a:t>
            </a:r>
          </a:p>
        </p:txBody>
      </p:sp>
      <p:cxnSp>
        <p:nvCxnSpPr>
          <p:cNvPr id="58" name="Straight Arrow Connector 57">
            <a:extLst>
              <a:ext uri="{FF2B5EF4-FFF2-40B4-BE49-F238E27FC236}">
                <a16:creationId xmlns:a16="http://schemas.microsoft.com/office/drawing/2014/main" id="{E874FEE9-46BD-46A3-90A3-DE7CC220FBFF}"/>
              </a:ext>
            </a:extLst>
          </p:cNvPr>
          <p:cNvCxnSpPr>
            <a:cxnSpLocks/>
          </p:cNvCxnSpPr>
          <p:nvPr/>
        </p:nvCxnSpPr>
        <p:spPr>
          <a:xfrm flipH="1">
            <a:off x="5867400" y="1828800"/>
            <a:ext cx="849775"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59" name="Straight Arrow Connector 58">
            <a:extLst>
              <a:ext uri="{FF2B5EF4-FFF2-40B4-BE49-F238E27FC236}">
                <a16:creationId xmlns:a16="http://schemas.microsoft.com/office/drawing/2014/main" id="{C370A4A1-FE96-4E70-B89E-839542A5E241}"/>
              </a:ext>
            </a:extLst>
          </p:cNvPr>
          <p:cNvCxnSpPr>
            <a:cxnSpLocks/>
          </p:cNvCxnSpPr>
          <p:nvPr/>
        </p:nvCxnSpPr>
        <p:spPr>
          <a:xfrm>
            <a:off x="6717173" y="1832208"/>
            <a:ext cx="902827" cy="474047"/>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62" name="Text Box 16">
            <a:extLst>
              <a:ext uri="{FF2B5EF4-FFF2-40B4-BE49-F238E27FC236}">
                <a16:creationId xmlns:a16="http://schemas.microsoft.com/office/drawing/2014/main" id="{33538067-0726-41B0-93FF-357EF00CA62D}"/>
              </a:ext>
            </a:extLst>
          </p:cNvPr>
          <p:cNvSpPr txBox="1">
            <a:spLocks noChangeArrowheads="1"/>
          </p:cNvSpPr>
          <p:nvPr/>
        </p:nvSpPr>
        <p:spPr bwMode="auto">
          <a:xfrm>
            <a:off x="8065437" y="2684785"/>
            <a:ext cx="628698"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b="1" dirty="0"/>
              <a:t>NVG</a:t>
            </a:r>
          </a:p>
        </p:txBody>
      </p:sp>
      <p:sp>
        <p:nvSpPr>
          <p:cNvPr id="70" name="Text Box 21">
            <a:extLst>
              <a:ext uri="{FF2B5EF4-FFF2-40B4-BE49-F238E27FC236}">
                <a16:creationId xmlns:a16="http://schemas.microsoft.com/office/drawing/2014/main" id="{86C32650-BE1F-4CC3-8DB5-0C136D877E6F}"/>
              </a:ext>
            </a:extLst>
          </p:cNvPr>
          <p:cNvSpPr txBox="1">
            <a:spLocks noChangeArrowheads="1"/>
          </p:cNvSpPr>
          <p:nvPr/>
        </p:nvSpPr>
        <p:spPr bwMode="auto">
          <a:xfrm>
            <a:off x="8070534" y="3048000"/>
            <a:ext cx="526106"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a:solidFill>
                  <a:schemeClr val="bg1">
                    <a:lumMod val="75000"/>
                  </a:schemeClr>
                </a:solidFill>
              </a:rPr>
              <a:t>ICE</a:t>
            </a:r>
          </a:p>
        </p:txBody>
      </p:sp>
      <p:sp>
        <p:nvSpPr>
          <p:cNvPr id="75" name="Text Box 45">
            <a:extLst>
              <a:ext uri="{FF2B5EF4-FFF2-40B4-BE49-F238E27FC236}">
                <a16:creationId xmlns:a16="http://schemas.microsoft.com/office/drawing/2014/main" id="{2B6EDA2D-8F55-4DFD-A225-8C03CE6FC7F3}"/>
              </a:ext>
            </a:extLst>
          </p:cNvPr>
          <p:cNvSpPr txBox="1">
            <a:spLocks noChangeArrowheads="1"/>
          </p:cNvSpPr>
          <p:nvPr/>
        </p:nvSpPr>
        <p:spPr bwMode="auto">
          <a:xfrm>
            <a:off x="8073162" y="3810000"/>
            <a:ext cx="1070837" cy="74635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ts val="1700"/>
              </a:lnSpc>
              <a:spcBef>
                <a:spcPct val="0"/>
              </a:spcBef>
              <a:buClrTx/>
              <a:buSzTx/>
              <a:buFontTx/>
              <a:buNone/>
            </a:pPr>
            <a:r>
              <a:rPr lang="en-US" altLang="en-US" sz="1600" dirty="0">
                <a:solidFill>
                  <a:schemeClr val="bg1">
                    <a:lumMod val="75000"/>
                  </a:schemeClr>
                </a:solidFill>
              </a:rPr>
              <a:t>Epithelial/ fibrous ingrowth</a:t>
            </a:r>
          </a:p>
        </p:txBody>
      </p:sp>
      <p:cxnSp>
        <p:nvCxnSpPr>
          <p:cNvPr id="77" name="Straight Connector 76">
            <a:extLst>
              <a:ext uri="{FF2B5EF4-FFF2-40B4-BE49-F238E27FC236}">
                <a16:creationId xmlns:a16="http://schemas.microsoft.com/office/drawing/2014/main" id="{FC090BD7-F2E1-4464-B57B-9CBE5874C89B}"/>
              </a:ext>
            </a:extLst>
          </p:cNvPr>
          <p:cNvCxnSpPr>
            <a:cxnSpLocks/>
          </p:cNvCxnSpPr>
          <p:nvPr/>
        </p:nvCxnSpPr>
        <p:spPr>
          <a:xfrm>
            <a:off x="7873969" y="2674448"/>
            <a:ext cx="7724" cy="128795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8" name="Straight Connector 77">
            <a:extLst>
              <a:ext uri="{FF2B5EF4-FFF2-40B4-BE49-F238E27FC236}">
                <a16:creationId xmlns:a16="http://schemas.microsoft.com/office/drawing/2014/main" id="{B1922ED5-C3D8-43D8-A00D-1D6BC9201DBA}"/>
              </a:ext>
            </a:extLst>
          </p:cNvPr>
          <p:cNvCxnSpPr/>
          <p:nvPr/>
        </p:nvCxnSpPr>
        <p:spPr>
          <a:xfrm flipH="1">
            <a:off x="7873968" y="2840262"/>
            <a:ext cx="24447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9" name="Straight Connector 78">
            <a:extLst>
              <a:ext uri="{FF2B5EF4-FFF2-40B4-BE49-F238E27FC236}">
                <a16:creationId xmlns:a16="http://schemas.microsoft.com/office/drawing/2014/main" id="{77019ED2-6D69-4A60-9D19-D4DB786EA3A0}"/>
              </a:ext>
            </a:extLst>
          </p:cNvPr>
          <p:cNvCxnSpPr/>
          <p:nvPr/>
        </p:nvCxnSpPr>
        <p:spPr>
          <a:xfrm flipH="1">
            <a:off x="7873968" y="3213518"/>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1" name="Straight Connector 80">
            <a:extLst>
              <a:ext uri="{FF2B5EF4-FFF2-40B4-BE49-F238E27FC236}">
                <a16:creationId xmlns:a16="http://schemas.microsoft.com/office/drawing/2014/main" id="{9796A12F-4125-4C05-8EE8-A388740C580D}"/>
              </a:ext>
            </a:extLst>
          </p:cNvPr>
          <p:cNvCxnSpPr/>
          <p:nvPr/>
        </p:nvCxnSpPr>
        <p:spPr>
          <a:xfrm flipH="1">
            <a:off x="7877837" y="3581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3" name="Straight Connector 82">
            <a:extLst>
              <a:ext uri="{FF2B5EF4-FFF2-40B4-BE49-F238E27FC236}">
                <a16:creationId xmlns:a16="http://schemas.microsoft.com/office/drawing/2014/main" id="{7FDC5F4B-9BF0-42AD-B8BB-2F2399BCF1E2}"/>
              </a:ext>
            </a:extLst>
          </p:cNvPr>
          <p:cNvCxnSpPr/>
          <p:nvPr/>
        </p:nvCxnSpPr>
        <p:spPr>
          <a:xfrm flipH="1">
            <a:off x="7881693" y="3962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93" name="Text Box 42">
            <a:extLst>
              <a:ext uri="{FF2B5EF4-FFF2-40B4-BE49-F238E27FC236}">
                <a16:creationId xmlns:a16="http://schemas.microsoft.com/office/drawing/2014/main" id="{53BAB77F-E061-4834-9068-34BDF78AD071}"/>
              </a:ext>
            </a:extLst>
          </p:cNvPr>
          <p:cNvSpPr txBox="1">
            <a:spLocks noChangeArrowheads="1"/>
          </p:cNvSpPr>
          <p:nvPr/>
        </p:nvSpPr>
        <p:spPr bwMode="auto">
          <a:xfrm>
            <a:off x="8111387" y="3429000"/>
            <a:ext cx="856196"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Flat AC</a:t>
            </a:r>
          </a:p>
        </p:txBody>
      </p:sp>
      <p:sp>
        <p:nvSpPr>
          <p:cNvPr id="100" name="Text Box 23">
            <a:extLst>
              <a:ext uri="{FF2B5EF4-FFF2-40B4-BE49-F238E27FC236}">
                <a16:creationId xmlns:a16="http://schemas.microsoft.com/office/drawing/2014/main" id="{D8F2FCFF-2984-4836-B000-9C5601A8EAAA}"/>
              </a:ext>
            </a:extLst>
          </p:cNvPr>
          <p:cNvSpPr txBox="1">
            <a:spLocks noChangeArrowheads="1"/>
          </p:cNvSpPr>
          <p:nvPr/>
        </p:nvSpPr>
        <p:spPr bwMode="auto">
          <a:xfrm>
            <a:off x="5530369" y="2667000"/>
            <a:ext cx="2143536"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Aqueous misdirection</a:t>
            </a:r>
          </a:p>
        </p:txBody>
      </p:sp>
      <p:cxnSp>
        <p:nvCxnSpPr>
          <p:cNvPr id="104" name="Straight Connector 103">
            <a:extLst>
              <a:ext uri="{FF2B5EF4-FFF2-40B4-BE49-F238E27FC236}">
                <a16:creationId xmlns:a16="http://schemas.microsoft.com/office/drawing/2014/main" id="{49D87D4A-E317-4446-9B95-5184CB3968F3}"/>
              </a:ext>
            </a:extLst>
          </p:cNvPr>
          <p:cNvCxnSpPr>
            <a:cxnSpLocks/>
          </p:cNvCxnSpPr>
          <p:nvPr/>
        </p:nvCxnSpPr>
        <p:spPr>
          <a:xfrm flipH="1">
            <a:off x="5316229" y="2667000"/>
            <a:ext cx="7397" cy="25314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5" name="Straight Connector 104">
            <a:extLst>
              <a:ext uri="{FF2B5EF4-FFF2-40B4-BE49-F238E27FC236}">
                <a16:creationId xmlns:a16="http://schemas.microsoft.com/office/drawing/2014/main" id="{F40B6D71-75A8-4A88-864D-00D14C2F710D}"/>
              </a:ext>
            </a:extLst>
          </p:cNvPr>
          <p:cNvCxnSpPr/>
          <p:nvPr/>
        </p:nvCxnSpPr>
        <p:spPr>
          <a:xfrm flipH="1">
            <a:off x="5323624" y="2832814"/>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6" name="Straight Connector 105">
            <a:extLst>
              <a:ext uri="{FF2B5EF4-FFF2-40B4-BE49-F238E27FC236}">
                <a16:creationId xmlns:a16="http://schemas.microsoft.com/office/drawing/2014/main" id="{010BF7B2-AA07-4DCF-822D-E2DB5CC0BF59}"/>
              </a:ext>
            </a:extLst>
          </p:cNvPr>
          <p:cNvCxnSpPr/>
          <p:nvPr/>
        </p:nvCxnSpPr>
        <p:spPr>
          <a:xfrm flipH="1">
            <a:off x="5323624" y="3360065"/>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a:extLst>
              <a:ext uri="{FF2B5EF4-FFF2-40B4-BE49-F238E27FC236}">
                <a16:creationId xmlns:a16="http://schemas.microsoft.com/office/drawing/2014/main" id="{BAC8035C-3999-4C31-93CD-6C0D2ADEB73B}"/>
              </a:ext>
            </a:extLst>
          </p:cNvPr>
          <p:cNvCxnSpPr/>
          <p:nvPr/>
        </p:nvCxnSpPr>
        <p:spPr>
          <a:xfrm flipH="1">
            <a:off x="5323536" y="3786938"/>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8" name="Straight Connector 107">
            <a:extLst>
              <a:ext uri="{FF2B5EF4-FFF2-40B4-BE49-F238E27FC236}">
                <a16:creationId xmlns:a16="http://schemas.microsoft.com/office/drawing/2014/main" id="{DB64CAEE-69B4-426A-8A5B-D1269DBF0F66}"/>
              </a:ext>
            </a:extLst>
          </p:cNvPr>
          <p:cNvCxnSpPr/>
          <p:nvPr/>
        </p:nvCxnSpPr>
        <p:spPr>
          <a:xfrm flipH="1">
            <a:off x="5327493" y="4249152"/>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12" name="Straight Connector 111">
            <a:extLst>
              <a:ext uri="{FF2B5EF4-FFF2-40B4-BE49-F238E27FC236}">
                <a16:creationId xmlns:a16="http://schemas.microsoft.com/office/drawing/2014/main" id="{99A16C30-4BE4-48E5-8B65-0C5F3039B8DC}"/>
              </a:ext>
            </a:extLst>
          </p:cNvPr>
          <p:cNvCxnSpPr/>
          <p:nvPr/>
        </p:nvCxnSpPr>
        <p:spPr>
          <a:xfrm flipH="1">
            <a:off x="5333455" y="51816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13" name="Text Box 42">
            <a:extLst>
              <a:ext uri="{FF2B5EF4-FFF2-40B4-BE49-F238E27FC236}">
                <a16:creationId xmlns:a16="http://schemas.microsoft.com/office/drawing/2014/main" id="{056DFFD9-3CA2-42E7-90FE-4F14522E3504}"/>
              </a:ext>
            </a:extLst>
          </p:cNvPr>
          <p:cNvSpPr txBox="1">
            <a:spLocks noChangeArrowheads="1"/>
          </p:cNvSpPr>
          <p:nvPr/>
        </p:nvSpPr>
        <p:spPr bwMode="auto">
          <a:xfrm>
            <a:off x="5533954" y="3623846"/>
            <a:ext cx="1563248"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Retinal surgery</a:t>
            </a:r>
          </a:p>
        </p:txBody>
      </p:sp>
      <p:sp>
        <p:nvSpPr>
          <p:cNvPr id="118" name="Text Box 47">
            <a:extLst>
              <a:ext uri="{FF2B5EF4-FFF2-40B4-BE49-F238E27FC236}">
                <a16:creationId xmlns:a16="http://schemas.microsoft.com/office/drawing/2014/main" id="{3F59D898-ECAD-49F0-9425-2A1BC8DDA7B5}"/>
              </a:ext>
            </a:extLst>
          </p:cNvPr>
          <p:cNvSpPr txBox="1">
            <a:spLocks noChangeArrowheads="1"/>
          </p:cNvSpPr>
          <p:nvPr/>
        </p:nvSpPr>
        <p:spPr bwMode="auto">
          <a:xfrm>
            <a:off x="5523688" y="4538246"/>
            <a:ext cx="1414170"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Drug-induced</a:t>
            </a:r>
          </a:p>
        </p:txBody>
      </p:sp>
      <p:sp>
        <p:nvSpPr>
          <p:cNvPr id="16" name="TextBox 15">
            <a:extLst>
              <a:ext uri="{FF2B5EF4-FFF2-40B4-BE49-F238E27FC236}">
                <a16:creationId xmlns:a16="http://schemas.microsoft.com/office/drawing/2014/main" id="{984E008D-FBBA-42B4-940E-EA26772E0161}"/>
              </a:ext>
            </a:extLst>
          </p:cNvPr>
          <p:cNvSpPr txBox="1"/>
          <p:nvPr/>
        </p:nvSpPr>
        <p:spPr>
          <a:xfrm>
            <a:off x="6230528" y="5257800"/>
            <a:ext cx="1326004" cy="369332"/>
          </a:xfrm>
          <a:prstGeom prst="rect">
            <a:avLst/>
          </a:prstGeom>
          <a:noFill/>
        </p:spPr>
        <p:txBody>
          <a:bodyPr wrap="none" rtlCol="0">
            <a:spAutoFit/>
          </a:bodyPr>
          <a:lstStyle/>
          <a:p>
            <a:pPr algn="ctr"/>
            <a:r>
              <a:rPr lang="en-US" dirty="0">
                <a:solidFill>
                  <a:schemeClr val="bg1">
                    <a:lumMod val="75000"/>
                  </a:schemeClr>
                </a:solidFill>
              </a:rPr>
              <a:t>Both/Either</a:t>
            </a:r>
          </a:p>
        </p:txBody>
      </p:sp>
      <p:cxnSp>
        <p:nvCxnSpPr>
          <p:cNvPr id="125" name="Straight Connector 124">
            <a:extLst>
              <a:ext uri="{FF2B5EF4-FFF2-40B4-BE49-F238E27FC236}">
                <a16:creationId xmlns:a16="http://schemas.microsoft.com/office/drawing/2014/main" id="{01138141-D318-4ED7-A7FE-D8F2155CE890}"/>
              </a:ext>
            </a:extLst>
          </p:cNvPr>
          <p:cNvCxnSpPr/>
          <p:nvPr/>
        </p:nvCxnSpPr>
        <p:spPr>
          <a:xfrm flipH="1">
            <a:off x="5334000" y="4724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52" name="Text Box 47">
            <a:extLst>
              <a:ext uri="{FF2B5EF4-FFF2-40B4-BE49-F238E27FC236}">
                <a16:creationId xmlns:a16="http://schemas.microsoft.com/office/drawing/2014/main" id="{E3578916-9804-473C-8F06-D4FA0BCEDFD0}"/>
              </a:ext>
            </a:extLst>
          </p:cNvPr>
          <p:cNvSpPr txBox="1">
            <a:spLocks noChangeArrowheads="1"/>
          </p:cNvSpPr>
          <p:nvPr/>
        </p:nvSpPr>
        <p:spPr bwMode="auto">
          <a:xfrm>
            <a:off x="5543446" y="4055146"/>
            <a:ext cx="1619354"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err="1">
                <a:solidFill>
                  <a:schemeClr val="bg1">
                    <a:lumMod val="75000"/>
                  </a:schemeClr>
                </a:solidFill>
              </a:rPr>
              <a:t>Nanophthalmos</a:t>
            </a:r>
            <a:endParaRPr lang="en-US" altLang="en-US" sz="1600" dirty="0">
              <a:solidFill>
                <a:schemeClr val="bg1">
                  <a:lumMod val="75000"/>
                </a:schemeClr>
              </a:solidFill>
            </a:endParaRPr>
          </a:p>
        </p:txBody>
      </p:sp>
      <p:sp>
        <p:nvSpPr>
          <p:cNvPr id="53" name="Text Box 45">
            <a:extLst>
              <a:ext uri="{FF2B5EF4-FFF2-40B4-BE49-F238E27FC236}">
                <a16:creationId xmlns:a16="http://schemas.microsoft.com/office/drawing/2014/main" id="{57D1A14F-68FE-47D2-983C-1A879D66A9DC}"/>
              </a:ext>
            </a:extLst>
          </p:cNvPr>
          <p:cNvSpPr txBox="1">
            <a:spLocks noChangeArrowheads="1"/>
          </p:cNvSpPr>
          <p:nvPr/>
        </p:nvSpPr>
        <p:spPr bwMode="auto">
          <a:xfrm>
            <a:off x="5523688" y="5013493"/>
            <a:ext cx="582211"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PFV</a:t>
            </a:r>
          </a:p>
        </p:txBody>
      </p:sp>
      <p:sp>
        <p:nvSpPr>
          <p:cNvPr id="54" name="Text Box 42">
            <a:extLst>
              <a:ext uri="{FF2B5EF4-FFF2-40B4-BE49-F238E27FC236}">
                <a16:creationId xmlns:a16="http://schemas.microsoft.com/office/drawing/2014/main" id="{E1E37D2C-2C52-446B-843B-01E64990D3EC}"/>
              </a:ext>
            </a:extLst>
          </p:cNvPr>
          <p:cNvSpPr txBox="1">
            <a:spLocks noChangeArrowheads="1"/>
          </p:cNvSpPr>
          <p:nvPr/>
        </p:nvSpPr>
        <p:spPr bwMode="auto">
          <a:xfrm>
            <a:off x="5551406" y="3192546"/>
            <a:ext cx="2276072"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ERD/choroidal effusion</a:t>
            </a:r>
          </a:p>
        </p:txBody>
      </p:sp>
      <p:sp>
        <p:nvSpPr>
          <p:cNvPr id="3" name="Oval 2">
            <a:extLst>
              <a:ext uri="{FF2B5EF4-FFF2-40B4-BE49-F238E27FC236}">
                <a16:creationId xmlns:a16="http://schemas.microsoft.com/office/drawing/2014/main" id="{7D027388-F860-4250-9D31-41DB5EB864E5}"/>
              </a:ext>
            </a:extLst>
          </p:cNvPr>
          <p:cNvSpPr/>
          <p:nvPr/>
        </p:nvSpPr>
        <p:spPr>
          <a:xfrm>
            <a:off x="8034589" y="2679833"/>
            <a:ext cx="671979" cy="338554"/>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TextBox 45">
            <a:extLst>
              <a:ext uri="{FF2B5EF4-FFF2-40B4-BE49-F238E27FC236}">
                <a16:creationId xmlns:a16="http://schemas.microsoft.com/office/drawing/2014/main" id="{404AE9CF-785E-4964-AF50-F6F095A7E65B}"/>
              </a:ext>
            </a:extLst>
          </p:cNvPr>
          <p:cNvSpPr txBox="1"/>
          <p:nvPr/>
        </p:nvSpPr>
        <p:spPr>
          <a:xfrm>
            <a:off x="609600" y="1554063"/>
            <a:ext cx="7034674" cy="4770537"/>
          </a:xfrm>
          <a:prstGeom prst="rect">
            <a:avLst/>
          </a:prstGeom>
          <a:solidFill>
            <a:schemeClr val="accent1">
              <a:lumMod val="40000"/>
              <a:lumOff val="60000"/>
            </a:schemeClr>
          </a:solidFill>
        </p:spPr>
        <p:txBody>
          <a:bodyPr wrap="square" rtlCol="0">
            <a:spAutoFit/>
          </a:bodyPr>
          <a:lstStyle/>
          <a:p>
            <a:r>
              <a:rPr lang="en-US" sz="1600" i="1" dirty="0">
                <a:solidFill>
                  <a:schemeClr val="bg1">
                    <a:lumMod val="75000"/>
                  </a:schemeClr>
                </a:solidFill>
              </a:rPr>
              <a:t>Neovascularization of what structure causes neovascular glaucoma (NVG)?</a:t>
            </a:r>
          </a:p>
          <a:p>
            <a:r>
              <a:rPr lang="en-US" sz="1600" dirty="0">
                <a:solidFill>
                  <a:schemeClr val="bg1">
                    <a:lumMod val="75000"/>
                  </a:schemeClr>
                </a:solidFill>
              </a:rPr>
              <a:t>Neovascularization of the angle (NVA) </a:t>
            </a:r>
          </a:p>
          <a:p>
            <a:endParaRPr lang="en-US" sz="1600" dirty="0">
              <a:solidFill>
                <a:schemeClr val="bg1">
                  <a:lumMod val="75000"/>
                </a:schemeClr>
              </a:solidFill>
            </a:endParaRPr>
          </a:p>
          <a:p>
            <a:r>
              <a:rPr lang="en-US" sz="1600" i="1" dirty="0">
                <a:solidFill>
                  <a:schemeClr val="bg1">
                    <a:lumMod val="75000"/>
                  </a:schemeClr>
                </a:solidFill>
              </a:rPr>
              <a:t>How does NVA lead to angle-closure glaucoma?</a:t>
            </a:r>
          </a:p>
          <a:p>
            <a:r>
              <a:rPr lang="en-US" sz="1600" dirty="0">
                <a:solidFill>
                  <a:schemeClr val="bg1">
                    <a:lumMod val="75000"/>
                  </a:schemeClr>
                </a:solidFill>
              </a:rPr>
              <a:t>The NVA vessels don’t ride solo; rather, they are accompanied by contractile elements (</a:t>
            </a:r>
            <a:r>
              <a:rPr lang="en-US" sz="1600" dirty="0" err="1">
                <a:solidFill>
                  <a:schemeClr val="bg1">
                    <a:lumMod val="75000"/>
                  </a:schemeClr>
                </a:solidFill>
              </a:rPr>
              <a:t>eg</a:t>
            </a:r>
            <a:r>
              <a:rPr lang="en-US" sz="1600" dirty="0">
                <a:solidFill>
                  <a:schemeClr val="bg1">
                    <a:lumMod val="75000"/>
                  </a:schemeClr>
                </a:solidFill>
              </a:rPr>
              <a:t>, fibroblasts). Along with the neo vessels, these elements will establish a network that crosses from the peripheral iris to the peripheral cornea. Once established, contractile elements </a:t>
            </a:r>
            <a:r>
              <a:rPr lang="en-US" sz="1600" dirty="0" err="1">
                <a:solidFill>
                  <a:schemeClr val="bg1">
                    <a:lumMod val="75000"/>
                  </a:schemeClr>
                </a:solidFill>
              </a:rPr>
              <a:t>gonna</a:t>
            </a:r>
            <a:r>
              <a:rPr lang="en-US" sz="1600" dirty="0">
                <a:solidFill>
                  <a:schemeClr val="bg1">
                    <a:lumMod val="75000"/>
                  </a:schemeClr>
                </a:solidFill>
              </a:rPr>
              <a:t> contract, and when they do, they pull the iris up against the angle, rendering it closed. </a:t>
            </a:r>
          </a:p>
          <a:p>
            <a:r>
              <a:rPr lang="en-US" sz="1600" i="1" dirty="0">
                <a:solidFill>
                  <a:schemeClr val="bg1">
                    <a:lumMod val="75000"/>
                  </a:schemeClr>
                </a:solidFill>
              </a:rPr>
              <a:t> </a:t>
            </a:r>
          </a:p>
          <a:p>
            <a:r>
              <a:rPr lang="en-US" sz="1600" i="1" dirty="0">
                <a:solidFill>
                  <a:schemeClr val="bg1">
                    <a:lumMod val="75000"/>
                  </a:schemeClr>
                </a:solidFill>
              </a:rPr>
              <a:t>What two-word phrase (</a:t>
            </a:r>
            <a:r>
              <a:rPr lang="en-US" sz="1600" b="1" dirty="0">
                <a:solidFill>
                  <a:schemeClr val="bg1">
                    <a:lumMod val="75000"/>
                  </a:schemeClr>
                </a:solidFill>
              </a:rPr>
              <a:t>not</a:t>
            </a:r>
            <a:r>
              <a:rPr lang="en-US" sz="1600" i="1" dirty="0">
                <a:solidFill>
                  <a:schemeClr val="bg1">
                    <a:lumMod val="75000"/>
                  </a:schemeClr>
                </a:solidFill>
              </a:rPr>
              <a:t> ‘diabetic retinopathy’--think more generally) describes the fundamental cause of most cases of NVG?</a:t>
            </a:r>
          </a:p>
          <a:p>
            <a:r>
              <a:rPr lang="en-US" sz="1600" b="1" dirty="0">
                <a:solidFill>
                  <a:srgbClr val="0000FF"/>
                </a:solidFill>
              </a:rPr>
              <a:t>‘Retinal ischemia’</a:t>
            </a:r>
            <a:endParaRPr lang="en-US" sz="1600" b="1" dirty="0">
              <a:solidFill>
                <a:schemeClr val="accent1">
                  <a:lumMod val="40000"/>
                  <a:lumOff val="60000"/>
                </a:schemeClr>
              </a:solidFill>
            </a:endParaRPr>
          </a:p>
          <a:p>
            <a:endParaRPr lang="en-US" sz="1600" dirty="0">
              <a:solidFill>
                <a:schemeClr val="accent1">
                  <a:lumMod val="40000"/>
                  <a:lumOff val="60000"/>
                </a:schemeClr>
              </a:solidFill>
            </a:endParaRPr>
          </a:p>
          <a:p>
            <a:r>
              <a:rPr lang="en-US" sz="1600" i="1" dirty="0">
                <a:solidFill>
                  <a:schemeClr val="accent1">
                    <a:lumMod val="40000"/>
                    <a:lumOff val="60000"/>
                  </a:schemeClr>
                </a:solidFill>
              </a:rPr>
              <a:t>How does retinal ischemia lead to NVI and NVA? </a:t>
            </a:r>
          </a:p>
          <a:p>
            <a:r>
              <a:rPr lang="en-US" sz="1600" dirty="0">
                <a:solidFill>
                  <a:schemeClr val="accent1">
                    <a:lumMod val="40000"/>
                    <a:lumOff val="60000"/>
                  </a:schemeClr>
                </a:solidFill>
              </a:rPr>
              <a:t>In a desperate attempt to acquire the oxygen they’re lacking, the ischemic retinal cells release the signaling molecule  </a:t>
            </a:r>
            <a:r>
              <a:rPr lang="en-US" sz="1600" b="1" dirty="0">
                <a:solidFill>
                  <a:schemeClr val="accent1">
                    <a:lumMod val="40000"/>
                    <a:lumOff val="60000"/>
                  </a:schemeClr>
                </a:solidFill>
              </a:rPr>
              <a:t>VEGF</a:t>
            </a:r>
            <a:r>
              <a:rPr lang="en-US" sz="1600" dirty="0">
                <a:solidFill>
                  <a:schemeClr val="accent1">
                    <a:lumMod val="40000"/>
                    <a:lumOff val="60000"/>
                  </a:schemeClr>
                </a:solidFill>
              </a:rPr>
              <a:t> , a potent inducer of new blood vessel formation. This VEGF diffuses from the vitreous cavity into the anterior segment, where it induces the NVI/NVA process.</a:t>
            </a:r>
          </a:p>
        </p:txBody>
      </p:sp>
      <p:sp>
        <p:nvSpPr>
          <p:cNvPr id="47" name="Oval 46">
            <a:extLst>
              <a:ext uri="{FF2B5EF4-FFF2-40B4-BE49-F238E27FC236}">
                <a16:creationId xmlns:a16="http://schemas.microsoft.com/office/drawing/2014/main" id="{A5248507-3F31-4BDC-A9CE-59D8E5A5DD74}"/>
              </a:ext>
            </a:extLst>
          </p:cNvPr>
          <p:cNvSpPr/>
          <p:nvPr/>
        </p:nvSpPr>
        <p:spPr>
          <a:xfrm>
            <a:off x="580515" y="4431474"/>
            <a:ext cx="2010285" cy="430887"/>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TextBox 47">
            <a:extLst>
              <a:ext uri="{FF2B5EF4-FFF2-40B4-BE49-F238E27FC236}">
                <a16:creationId xmlns:a16="http://schemas.microsoft.com/office/drawing/2014/main" id="{88F4DBB8-E836-4EB8-A67C-7D52B9DB2F1E}"/>
              </a:ext>
            </a:extLst>
          </p:cNvPr>
          <p:cNvSpPr txBox="1"/>
          <p:nvPr/>
        </p:nvSpPr>
        <p:spPr>
          <a:xfrm>
            <a:off x="2667000" y="4160638"/>
            <a:ext cx="4809320" cy="1384995"/>
          </a:xfrm>
          <a:prstGeom prst="rect">
            <a:avLst/>
          </a:prstGeom>
          <a:solidFill>
            <a:srgbClr val="FFCCFF"/>
          </a:solidFill>
        </p:spPr>
        <p:txBody>
          <a:bodyPr wrap="square" rtlCol="0">
            <a:spAutoFit/>
          </a:bodyPr>
          <a:lstStyle/>
          <a:p>
            <a:r>
              <a:rPr lang="en-US" sz="1400" i="1" dirty="0">
                <a:solidFill>
                  <a:schemeClr val="bg1">
                    <a:lumMod val="65000"/>
                  </a:schemeClr>
                </a:solidFill>
              </a:rPr>
              <a:t>What are the three most common causes of ischemia that result in the development of NVG?</a:t>
            </a:r>
          </a:p>
          <a:p>
            <a:r>
              <a:rPr lang="en-US" sz="1400" dirty="0">
                <a:solidFill>
                  <a:schemeClr val="bg1">
                    <a:lumMod val="65000"/>
                  </a:schemeClr>
                </a:solidFill>
              </a:rPr>
              <a:t>--Diabetic retinopathy</a:t>
            </a:r>
          </a:p>
          <a:p>
            <a:r>
              <a:rPr lang="en-US" sz="1400" dirty="0">
                <a:solidFill>
                  <a:schemeClr val="bg1">
                    <a:lumMod val="65000"/>
                  </a:schemeClr>
                </a:solidFill>
              </a:rPr>
              <a:t>--</a:t>
            </a:r>
            <a:r>
              <a:rPr lang="en-US" sz="1400" b="1" dirty="0">
                <a:solidFill>
                  <a:srgbClr val="FFCCFF"/>
                </a:solidFill>
              </a:rPr>
              <a:t>CRVO</a:t>
            </a:r>
          </a:p>
          <a:p>
            <a:r>
              <a:rPr lang="en-US" sz="1400" dirty="0">
                <a:solidFill>
                  <a:schemeClr val="bg1">
                    <a:lumMod val="65000"/>
                  </a:schemeClr>
                </a:solidFill>
              </a:rPr>
              <a:t>--Ocular ischemic syndrome (OIS; note that OIS involves ischemia of non-retinal ocular structures as well)</a:t>
            </a:r>
          </a:p>
        </p:txBody>
      </p:sp>
      <p:sp>
        <p:nvSpPr>
          <p:cNvPr id="61" name="Oval 60">
            <a:extLst>
              <a:ext uri="{FF2B5EF4-FFF2-40B4-BE49-F238E27FC236}">
                <a16:creationId xmlns:a16="http://schemas.microsoft.com/office/drawing/2014/main" id="{3F055674-427E-4F34-9879-A78B56BA0061}"/>
              </a:ext>
            </a:extLst>
          </p:cNvPr>
          <p:cNvSpPr/>
          <p:nvPr/>
        </p:nvSpPr>
        <p:spPr>
          <a:xfrm>
            <a:off x="2743200" y="4732529"/>
            <a:ext cx="769763" cy="435756"/>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TextBox 62">
            <a:extLst>
              <a:ext uri="{FF2B5EF4-FFF2-40B4-BE49-F238E27FC236}">
                <a16:creationId xmlns:a16="http://schemas.microsoft.com/office/drawing/2014/main" id="{B3AC74D8-A299-49E4-B24A-309F4EBB0391}"/>
              </a:ext>
            </a:extLst>
          </p:cNvPr>
          <p:cNvSpPr txBox="1"/>
          <p:nvPr/>
        </p:nvSpPr>
        <p:spPr>
          <a:xfrm>
            <a:off x="3707032" y="4302499"/>
            <a:ext cx="4120446" cy="1446550"/>
          </a:xfrm>
          <a:prstGeom prst="rect">
            <a:avLst/>
          </a:prstGeom>
          <a:solidFill>
            <a:srgbClr val="99FF99"/>
          </a:solidFill>
        </p:spPr>
        <p:txBody>
          <a:bodyPr wrap="square" rtlCol="0">
            <a:spAutoFit/>
          </a:bodyPr>
          <a:lstStyle/>
          <a:p>
            <a:r>
              <a:rPr lang="en-US" sz="1400" i="1" dirty="0">
                <a:solidFill>
                  <a:schemeClr val="bg1">
                    <a:lumMod val="65000"/>
                  </a:schemeClr>
                </a:solidFill>
              </a:rPr>
              <a:t>Can NVG develop after a CR</a:t>
            </a:r>
            <a:r>
              <a:rPr lang="en-US" b="1" i="1" dirty="0">
                <a:solidFill>
                  <a:schemeClr val="bg1">
                    <a:lumMod val="65000"/>
                  </a:schemeClr>
                </a:solidFill>
              </a:rPr>
              <a:t>A</a:t>
            </a:r>
            <a:r>
              <a:rPr lang="en-US" sz="1400" i="1" dirty="0">
                <a:solidFill>
                  <a:schemeClr val="bg1">
                    <a:lumMod val="65000"/>
                  </a:schemeClr>
                </a:solidFill>
              </a:rPr>
              <a:t>O?</a:t>
            </a:r>
          </a:p>
          <a:p>
            <a:r>
              <a:rPr lang="en-US" sz="1400" dirty="0">
                <a:solidFill>
                  <a:schemeClr val="bg1">
                    <a:lumMod val="65000"/>
                  </a:schemeClr>
                </a:solidFill>
              </a:rPr>
              <a:t>Yes</a:t>
            </a:r>
          </a:p>
          <a:p>
            <a:endParaRPr lang="en-US" sz="1400" i="1" dirty="0">
              <a:solidFill>
                <a:schemeClr val="bg1">
                  <a:lumMod val="65000"/>
                </a:schemeClr>
              </a:solidFill>
            </a:endParaRPr>
          </a:p>
          <a:p>
            <a:r>
              <a:rPr lang="en-US" sz="1400" i="1" dirty="0">
                <a:solidFill>
                  <a:schemeClr val="bg1">
                    <a:lumMod val="65000"/>
                  </a:schemeClr>
                </a:solidFill>
              </a:rPr>
              <a:t>Is NVG more, or less likely to develop after CRAO compared to CRVO?</a:t>
            </a:r>
          </a:p>
          <a:p>
            <a:r>
              <a:rPr lang="en-US" sz="1400" b="1" dirty="0">
                <a:solidFill>
                  <a:srgbClr val="0000FF"/>
                </a:solidFill>
              </a:rPr>
              <a:t>Much </a:t>
            </a:r>
            <a:r>
              <a:rPr lang="en-US" sz="1400" b="1" i="1" u="sng" dirty="0">
                <a:solidFill>
                  <a:srgbClr val="0000FF"/>
                </a:solidFill>
              </a:rPr>
              <a:t>less</a:t>
            </a:r>
            <a:r>
              <a:rPr lang="en-US" sz="1400" b="1" dirty="0">
                <a:solidFill>
                  <a:srgbClr val="0000FF"/>
                </a:solidFill>
              </a:rPr>
              <a:t> likely</a:t>
            </a:r>
          </a:p>
        </p:txBody>
      </p:sp>
      <p:sp>
        <p:nvSpPr>
          <p:cNvPr id="64" name="TextBox 63">
            <a:extLst>
              <a:ext uri="{FF2B5EF4-FFF2-40B4-BE49-F238E27FC236}">
                <a16:creationId xmlns:a16="http://schemas.microsoft.com/office/drawing/2014/main" id="{6B14F1AC-F862-4BF0-9435-27FB0990B982}"/>
              </a:ext>
            </a:extLst>
          </p:cNvPr>
          <p:cNvSpPr txBox="1"/>
          <p:nvPr/>
        </p:nvSpPr>
        <p:spPr>
          <a:xfrm>
            <a:off x="2767577" y="4816799"/>
            <a:ext cx="769763" cy="307777"/>
          </a:xfrm>
          <a:prstGeom prst="rect">
            <a:avLst/>
          </a:prstGeom>
          <a:noFill/>
        </p:spPr>
        <p:txBody>
          <a:bodyPr wrap="none" rtlCol="0">
            <a:spAutoFit/>
          </a:bodyPr>
          <a:lstStyle/>
          <a:p>
            <a:r>
              <a:rPr lang="en-US" sz="1400" b="1" dirty="0">
                <a:solidFill>
                  <a:srgbClr val="0000FF"/>
                </a:solidFill>
                <a:latin typeface="Segoe Script" panose="030B0504020000000003" pitchFamily="66" charset="0"/>
              </a:rPr>
              <a:t>CRAO</a:t>
            </a:r>
          </a:p>
        </p:txBody>
      </p:sp>
      <p:sp>
        <p:nvSpPr>
          <p:cNvPr id="55" name="Oval 54">
            <a:extLst>
              <a:ext uri="{FF2B5EF4-FFF2-40B4-BE49-F238E27FC236}">
                <a16:creationId xmlns:a16="http://schemas.microsoft.com/office/drawing/2014/main" id="{4A6D03BD-8A8B-4DD3-86BF-77E3A6CEF046}"/>
              </a:ext>
            </a:extLst>
          </p:cNvPr>
          <p:cNvSpPr/>
          <p:nvPr/>
        </p:nvSpPr>
        <p:spPr>
          <a:xfrm>
            <a:off x="3630384" y="5324855"/>
            <a:ext cx="1663609" cy="523055"/>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TextBox 59">
            <a:extLst>
              <a:ext uri="{FF2B5EF4-FFF2-40B4-BE49-F238E27FC236}">
                <a16:creationId xmlns:a16="http://schemas.microsoft.com/office/drawing/2014/main" id="{1EA94630-EC3B-4036-8A4A-C864BE8FCED1}"/>
              </a:ext>
            </a:extLst>
          </p:cNvPr>
          <p:cNvSpPr txBox="1"/>
          <p:nvPr/>
        </p:nvSpPr>
        <p:spPr>
          <a:xfrm>
            <a:off x="3613716" y="3649707"/>
            <a:ext cx="5155979" cy="1600438"/>
          </a:xfrm>
          <a:prstGeom prst="rect">
            <a:avLst/>
          </a:prstGeom>
          <a:solidFill>
            <a:srgbClr val="7030A0"/>
          </a:solidFill>
        </p:spPr>
        <p:txBody>
          <a:bodyPr wrap="square" rtlCol="0">
            <a:spAutoFit/>
          </a:bodyPr>
          <a:lstStyle/>
          <a:p>
            <a:r>
              <a:rPr lang="en-US" sz="1400" i="1" dirty="0">
                <a:solidFill>
                  <a:schemeClr val="tx1">
                    <a:lumMod val="50000"/>
                    <a:lumOff val="50000"/>
                  </a:schemeClr>
                </a:solidFill>
              </a:rPr>
              <a:t>But surely a CRAO causes more retinal ischemia than does a CRVO. Given this, why isn’t NVG more common after CRAO?</a:t>
            </a:r>
          </a:p>
          <a:p>
            <a:r>
              <a:rPr lang="en-US" sz="1400" dirty="0">
                <a:solidFill>
                  <a:schemeClr val="tx1">
                    <a:lumMod val="50000"/>
                    <a:lumOff val="50000"/>
                  </a:schemeClr>
                </a:solidFill>
              </a:rPr>
              <a:t>Because the retina is </a:t>
            </a:r>
            <a:r>
              <a:rPr lang="en-US" sz="1400" b="1" dirty="0">
                <a:solidFill>
                  <a:schemeClr val="tx1">
                    <a:lumMod val="50000"/>
                    <a:lumOff val="50000"/>
                  </a:schemeClr>
                </a:solidFill>
              </a:rPr>
              <a:t>too</a:t>
            </a:r>
            <a:r>
              <a:rPr lang="en-US" sz="1400" dirty="0">
                <a:solidFill>
                  <a:schemeClr val="tx1">
                    <a:lumMod val="50000"/>
                    <a:lumOff val="50000"/>
                  </a:schemeClr>
                </a:solidFill>
              </a:rPr>
              <a:t> ischemic after CRAO. That is, CRAO-induced ischemia is so profound that retinal cells die prior to being able to produce and release VEGF. Contrast this with CRVO, in which enough blood flow is maintained to allow the dying retinal cells time to ‘cry for help.’</a:t>
            </a:r>
          </a:p>
        </p:txBody>
      </p:sp>
      <p:sp>
        <p:nvSpPr>
          <p:cNvPr id="65" name="TextBox 64">
            <a:extLst>
              <a:ext uri="{FF2B5EF4-FFF2-40B4-BE49-F238E27FC236}">
                <a16:creationId xmlns:a16="http://schemas.microsoft.com/office/drawing/2014/main" id="{04103FBF-6E4F-4267-9BE0-DBB4D02AF58F}"/>
              </a:ext>
            </a:extLst>
          </p:cNvPr>
          <p:cNvSpPr txBox="1"/>
          <p:nvPr/>
        </p:nvSpPr>
        <p:spPr>
          <a:xfrm>
            <a:off x="3664794" y="4471275"/>
            <a:ext cx="4948237" cy="738664"/>
          </a:xfrm>
          <a:prstGeom prst="rect">
            <a:avLst/>
          </a:prstGeom>
          <a:solidFill>
            <a:srgbClr val="FFFF00"/>
          </a:solidFill>
        </p:spPr>
        <p:txBody>
          <a:bodyPr wrap="square" rtlCol="0">
            <a:spAutoFit/>
          </a:bodyPr>
          <a:lstStyle/>
          <a:p>
            <a:r>
              <a:rPr lang="en-US" sz="1400" i="1" dirty="0">
                <a:solidFill>
                  <a:srgbClr val="0000FF"/>
                </a:solidFill>
              </a:rPr>
              <a:t>If NVG develops after CRAO, what is the typical timeframe?</a:t>
            </a:r>
          </a:p>
          <a:p>
            <a:r>
              <a:rPr lang="en-US" sz="1400" dirty="0">
                <a:solidFill>
                  <a:srgbClr val="0000FF"/>
                </a:solidFill>
              </a:rPr>
              <a:t>It usually occurs about 1 month after. Because of this, NVG after CRAO is often called </a:t>
            </a:r>
            <a:r>
              <a:rPr lang="en-US" sz="1400" b="1" i="1" dirty="0">
                <a:solidFill>
                  <a:srgbClr val="0000FF"/>
                </a:solidFill>
              </a:rPr>
              <a:t>30-day glaucoma.</a:t>
            </a:r>
            <a:endParaRPr lang="en-US" sz="1400" i="1" dirty="0">
              <a:solidFill>
                <a:srgbClr val="0000FF"/>
              </a:solidFill>
            </a:endParaRPr>
          </a:p>
        </p:txBody>
      </p:sp>
    </p:spTree>
    <p:extLst>
      <p:ext uri="{BB962C8B-B14F-4D97-AF65-F5344CB8AC3E}">
        <p14:creationId xmlns:p14="http://schemas.microsoft.com/office/powerpoint/2010/main" val="2040870501"/>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 name="Rectangle 2">
            <a:extLst>
              <a:ext uri="{FF2B5EF4-FFF2-40B4-BE49-F238E27FC236}">
                <a16:creationId xmlns:a16="http://schemas.microsoft.com/office/drawing/2014/main" id="{240EE5BF-F7D2-4FC8-A5DD-F6B5423153C6}"/>
              </a:ext>
            </a:extLst>
          </p:cNvPr>
          <p:cNvSpPr>
            <a:spLocks noGrp="1" noChangeArrowheads="1"/>
          </p:cNvSpPr>
          <p:nvPr>
            <p:ph type="title"/>
          </p:nvPr>
        </p:nvSpPr>
        <p:spPr>
          <a:xfrm>
            <a:off x="457200" y="304800"/>
            <a:ext cx="7543800" cy="563562"/>
          </a:xfrm>
        </p:spPr>
        <p:txBody>
          <a:bodyPr/>
          <a:lstStyle/>
          <a:p>
            <a:pPr eaLnBrk="1" hangingPunct="1"/>
            <a:r>
              <a:rPr lang="en-US" altLang="en-US" sz="3500" dirty="0"/>
              <a:t>Q</a:t>
            </a:r>
          </a:p>
        </p:txBody>
      </p:sp>
      <p:sp>
        <p:nvSpPr>
          <p:cNvPr id="50" name="TextBox 49">
            <a:extLst>
              <a:ext uri="{FF2B5EF4-FFF2-40B4-BE49-F238E27FC236}">
                <a16:creationId xmlns:a16="http://schemas.microsoft.com/office/drawing/2014/main" id="{CF426230-46C8-405C-9015-99EF57762A2E}"/>
              </a:ext>
            </a:extLst>
          </p:cNvPr>
          <p:cNvSpPr txBox="1"/>
          <p:nvPr/>
        </p:nvSpPr>
        <p:spPr>
          <a:xfrm>
            <a:off x="2259496" y="189094"/>
            <a:ext cx="4607480" cy="400110"/>
          </a:xfrm>
          <a:prstGeom prst="rect">
            <a:avLst/>
          </a:prstGeom>
          <a:solidFill>
            <a:schemeClr val="accent1">
              <a:lumMod val="60000"/>
              <a:lumOff val="40000"/>
            </a:schemeClr>
          </a:solidFill>
        </p:spPr>
        <p:txBody>
          <a:bodyPr wrap="none" rtlCol="0">
            <a:spAutoFit/>
          </a:bodyPr>
          <a:lstStyle/>
          <a:p>
            <a:pPr algn="ctr"/>
            <a:r>
              <a:rPr lang="en-US" sz="2000" b="1" dirty="0"/>
              <a:t>Secondary Angle Closure Glaucoma</a:t>
            </a:r>
          </a:p>
        </p:txBody>
      </p:sp>
      <p:cxnSp>
        <p:nvCxnSpPr>
          <p:cNvPr id="6" name="Straight Arrow Connector 5">
            <a:extLst>
              <a:ext uri="{FF2B5EF4-FFF2-40B4-BE49-F238E27FC236}">
                <a16:creationId xmlns:a16="http://schemas.microsoft.com/office/drawing/2014/main" id="{A3439F0C-5143-461F-8F3C-2E830785DEFC}"/>
              </a:ext>
            </a:extLst>
          </p:cNvPr>
          <p:cNvCxnSpPr>
            <a:stCxn id="50" idx="2"/>
          </p:cNvCxnSpPr>
          <p:nvPr/>
        </p:nvCxnSpPr>
        <p:spPr>
          <a:xfrm flipH="1">
            <a:off x="2971800" y="589204"/>
            <a:ext cx="1591436" cy="706196"/>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0" name="Straight Arrow Connector 9">
            <a:extLst>
              <a:ext uri="{FF2B5EF4-FFF2-40B4-BE49-F238E27FC236}">
                <a16:creationId xmlns:a16="http://schemas.microsoft.com/office/drawing/2014/main" id="{84DC796E-F6ED-4FBB-82D2-A260F480BF8A}"/>
              </a:ext>
            </a:extLst>
          </p:cNvPr>
          <p:cNvCxnSpPr>
            <a:cxnSpLocks/>
          </p:cNvCxnSpPr>
          <p:nvPr/>
        </p:nvCxnSpPr>
        <p:spPr>
          <a:xfrm>
            <a:off x="4572000" y="589204"/>
            <a:ext cx="1600200" cy="706196"/>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4" name="TextBox 3">
            <a:extLst>
              <a:ext uri="{FF2B5EF4-FFF2-40B4-BE49-F238E27FC236}">
                <a16:creationId xmlns:a16="http://schemas.microsoft.com/office/drawing/2014/main" id="{A7320DAA-7ED7-4E29-9624-99FB38085121}"/>
              </a:ext>
            </a:extLst>
          </p:cNvPr>
          <p:cNvSpPr txBox="1"/>
          <p:nvPr/>
        </p:nvSpPr>
        <p:spPr>
          <a:xfrm>
            <a:off x="3819981" y="707069"/>
            <a:ext cx="1521570" cy="553998"/>
          </a:xfrm>
          <a:prstGeom prst="rect">
            <a:avLst/>
          </a:prstGeom>
          <a:noFill/>
        </p:spPr>
        <p:txBody>
          <a:bodyPr wrap="none" rtlCol="0">
            <a:spAutoFit/>
          </a:bodyPr>
          <a:lstStyle/>
          <a:p>
            <a:pPr algn="ctr">
              <a:lnSpc>
                <a:spcPts val="1200"/>
              </a:lnSpc>
            </a:pPr>
            <a:r>
              <a:rPr lang="en-US" sz="1200" i="1" dirty="0"/>
              <a:t>Two basic</a:t>
            </a:r>
          </a:p>
          <a:p>
            <a:pPr algn="ctr">
              <a:lnSpc>
                <a:spcPts val="1200"/>
              </a:lnSpc>
            </a:pPr>
            <a:r>
              <a:rPr lang="en-US" sz="1200" i="1" dirty="0"/>
              <a:t>mechanisms of</a:t>
            </a:r>
          </a:p>
          <a:p>
            <a:pPr algn="ctr">
              <a:lnSpc>
                <a:spcPts val="1200"/>
              </a:lnSpc>
            </a:pPr>
            <a:r>
              <a:rPr lang="en-US" sz="1200" i="1" dirty="0"/>
              <a:t>2ndry angle closure</a:t>
            </a:r>
          </a:p>
        </p:txBody>
      </p:sp>
      <p:sp>
        <p:nvSpPr>
          <p:cNvPr id="7" name="TextBox 6">
            <a:extLst>
              <a:ext uri="{FF2B5EF4-FFF2-40B4-BE49-F238E27FC236}">
                <a16:creationId xmlns:a16="http://schemas.microsoft.com/office/drawing/2014/main" id="{D8E4A7C2-4CEA-4477-8D8A-2DCC5D31F20A}"/>
              </a:ext>
            </a:extLst>
          </p:cNvPr>
          <p:cNvSpPr txBox="1"/>
          <p:nvPr/>
        </p:nvSpPr>
        <p:spPr>
          <a:xfrm>
            <a:off x="2627242" y="1305580"/>
            <a:ext cx="404278" cy="523220"/>
          </a:xfrm>
          <a:prstGeom prst="rect">
            <a:avLst/>
          </a:prstGeom>
          <a:noFill/>
        </p:spPr>
        <p:txBody>
          <a:bodyPr wrap="none" rtlCol="0">
            <a:spAutoFit/>
          </a:bodyPr>
          <a:lstStyle/>
          <a:p>
            <a:r>
              <a:rPr lang="en-US" sz="2800" b="1" i="1" dirty="0"/>
              <a:t>?</a:t>
            </a:r>
          </a:p>
        </p:txBody>
      </p:sp>
      <p:sp>
        <p:nvSpPr>
          <p:cNvPr id="56" name="TextBox 55">
            <a:extLst>
              <a:ext uri="{FF2B5EF4-FFF2-40B4-BE49-F238E27FC236}">
                <a16:creationId xmlns:a16="http://schemas.microsoft.com/office/drawing/2014/main" id="{DC647EEA-880D-49CF-9C4D-5EFFC02DB697}"/>
              </a:ext>
            </a:extLst>
          </p:cNvPr>
          <p:cNvSpPr txBox="1"/>
          <p:nvPr/>
        </p:nvSpPr>
        <p:spPr>
          <a:xfrm>
            <a:off x="6112482" y="1295831"/>
            <a:ext cx="404278" cy="523220"/>
          </a:xfrm>
          <a:prstGeom prst="rect">
            <a:avLst/>
          </a:prstGeom>
          <a:noFill/>
        </p:spPr>
        <p:txBody>
          <a:bodyPr wrap="none" rtlCol="0">
            <a:spAutoFit/>
          </a:bodyPr>
          <a:lstStyle/>
          <a:p>
            <a:r>
              <a:rPr lang="en-US" sz="2800" b="1" i="1" dirty="0"/>
              <a:t>?</a:t>
            </a:r>
          </a:p>
        </p:txBody>
      </p:sp>
    </p:spTree>
    <p:extLst>
      <p:ext uri="{BB962C8B-B14F-4D97-AF65-F5344CB8AC3E}">
        <p14:creationId xmlns:p14="http://schemas.microsoft.com/office/powerpoint/2010/main" val="1076035726"/>
      </p:ext>
    </p:extLst>
  </p:cSld>
  <p:clrMapOvr>
    <a:masterClrMapping/>
  </p:clrMapOvr>
</p:sld>
</file>

<file path=ppt/slides/slide2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Straight Arrow Connector 12">
            <a:extLst>
              <a:ext uri="{FF2B5EF4-FFF2-40B4-BE49-F238E27FC236}">
                <a16:creationId xmlns:a16="http://schemas.microsoft.com/office/drawing/2014/main" id="{A6DE2085-829C-480C-9216-69D6039C0A37}"/>
              </a:ext>
            </a:extLst>
          </p:cNvPr>
          <p:cNvCxnSpPr>
            <a:cxnSpLocks/>
          </p:cNvCxnSpPr>
          <p:nvPr/>
        </p:nvCxnSpPr>
        <p:spPr>
          <a:xfrm>
            <a:off x="6717173" y="1828800"/>
            <a:ext cx="0" cy="3462754"/>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43014" name="Text Box 6"/>
          <p:cNvSpPr txBox="1">
            <a:spLocks noChangeArrowheads="1"/>
          </p:cNvSpPr>
          <p:nvPr/>
        </p:nvSpPr>
        <p:spPr bwMode="auto">
          <a:xfrm>
            <a:off x="533400" y="2356376"/>
            <a:ext cx="1005403"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Lens-</a:t>
            </a:r>
          </a:p>
          <a:p>
            <a:pPr algn="ctr" eaLnBrk="1" hangingPunct="1">
              <a:lnSpc>
                <a:spcPct val="80000"/>
              </a:lnSpc>
              <a:spcBef>
                <a:spcPct val="0"/>
              </a:spcBef>
              <a:buClrTx/>
              <a:buSzTx/>
              <a:buFontTx/>
              <a:buNone/>
            </a:pPr>
            <a:r>
              <a:rPr lang="en-US" altLang="en-US" sz="1800" dirty="0">
                <a:solidFill>
                  <a:schemeClr val="bg1">
                    <a:lumMod val="75000"/>
                  </a:schemeClr>
                </a:solidFill>
              </a:rPr>
              <a:t>Induced</a:t>
            </a:r>
          </a:p>
        </p:txBody>
      </p:sp>
      <p:sp>
        <p:nvSpPr>
          <p:cNvPr id="43017" name="Text Box 14"/>
          <p:cNvSpPr txBox="1">
            <a:spLocks noChangeArrowheads="1"/>
          </p:cNvSpPr>
          <p:nvPr/>
        </p:nvSpPr>
        <p:spPr bwMode="auto">
          <a:xfrm>
            <a:off x="3026498" y="2365901"/>
            <a:ext cx="1633781"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Aphakic/</a:t>
            </a:r>
          </a:p>
          <a:p>
            <a:pPr algn="ctr" eaLnBrk="1" hangingPunct="1">
              <a:lnSpc>
                <a:spcPct val="80000"/>
              </a:lnSpc>
              <a:spcBef>
                <a:spcPct val="0"/>
              </a:spcBef>
              <a:buClrTx/>
              <a:buSzTx/>
              <a:buFontTx/>
              <a:buNone/>
            </a:pPr>
            <a:r>
              <a:rPr lang="en-US" altLang="en-US" sz="1800" dirty="0" err="1">
                <a:solidFill>
                  <a:schemeClr val="bg1">
                    <a:lumMod val="75000"/>
                  </a:schemeClr>
                </a:solidFill>
              </a:rPr>
              <a:t>Pseudophakic</a:t>
            </a:r>
            <a:endParaRPr lang="en-US" altLang="en-US" sz="1800" dirty="0">
              <a:solidFill>
                <a:schemeClr val="bg1">
                  <a:lumMod val="75000"/>
                </a:schemeClr>
              </a:solidFill>
            </a:endParaRPr>
          </a:p>
        </p:txBody>
      </p:sp>
      <p:sp>
        <p:nvSpPr>
          <p:cNvPr id="43031" name="Text Box 35"/>
          <p:cNvSpPr txBox="1">
            <a:spLocks noChangeArrowheads="1"/>
          </p:cNvSpPr>
          <p:nvPr/>
        </p:nvSpPr>
        <p:spPr bwMode="auto">
          <a:xfrm>
            <a:off x="1190847" y="1295400"/>
            <a:ext cx="2473754"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solidFill>
                  <a:schemeClr val="bg1">
                    <a:lumMod val="75000"/>
                  </a:schemeClr>
                </a:solidFill>
              </a:rPr>
              <a:t>w/ Pupillary Block</a:t>
            </a:r>
          </a:p>
        </p:txBody>
      </p:sp>
      <p:sp>
        <p:nvSpPr>
          <p:cNvPr id="43032" name="Text Box 36"/>
          <p:cNvSpPr txBox="1">
            <a:spLocks noChangeArrowheads="1"/>
          </p:cNvSpPr>
          <p:nvPr/>
        </p:nvSpPr>
        <p:spPr bwMode="auto">
          <a:xfrm>
            <a:off x="5181600" y="1295400"/>
            <a:ext cx="2630848"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t>w/o Pupillary Block</a:t>
            </a:r>
          </a:p>
        </p:txBody>
      </p:sp>
      <p:sp>
        <p:nvSpPr>
          <p:cNvPr id="49" name="Rectangle 2">
            <a:extLst>
              <a:ext uri="{FF2B5EF4-FFF2-40B4-BE49-F238E27FC236}">
                <a16:creationId xmlns:a16="http://schemas.microsoft.com/office/drawing/2014/main" id="{240EE5BF-F7D2-4FC8-A5DD-F6B5423153C6}"/>
              </a:ext>
            </a:extLst>
          </p:cNvPr>
          <p:cNvSpPr>
            <a:spLocks noGrp="1" noChangeArrowheads="1"/>
          </p:cNvSpPr>
          <p:nvPr>
            <p:ph type="title"/>
          </p:nvPr>
        </p:nvSpPr>
        <p:spPr>
          <a:xfrm>
            <a:off x="457200" y="304800"/>
            <a:ext cx="7543800" cy="563562"/>
          </a:xfrm>
        </p:spPr>
        <p:txBody>
          <a:bodyPr/>
          <a:lstStyle/>
          <a:p>
            <a:pPr eaLnBrk="1" hangingPunct="1"/>
            <a:r>
              <a:rPr lang="en-US" altLang="en-US" sz="3500" dirty="0"/>
              <a:t>Q</a:t>
            </a:r>
          </a:p>
        </p:txBody>
      </p:sp>
      <p:sp>
        <p:nvSpPr>
          <p:cNvPr id="50" name="TextBox 49">
            <a:extLst>
              <a:ext uri="{FF2B5EF4-FFF2-40B4-BE49-F238E27FC236}">
                <a16:creationId xmlns:a16="http://schemas.microsoft.com/office/drawing/2014/main" id="{CF426230-46C8-405C-9015-99EF57762A2E}"/>
              </a:ext>
            </a:extLst>
          </p:cNvPr>
          <p:cNvSpPr txBox="1"/>
          <p:nvPr/>
        </p:nvSpPr>
        <p:spPr>
          <a:xfrm>
            <a:off x="2259496" y="189094"/>
            <a:ext cx="4607480" cy="400110"/>
          </a:xfrm>
          <a:prstGeom prst="rect">
            <a:avLst/>
          </a:prstGeom>
          <a:solidFill>
            <a:schemeClr val="accent1">
              <a:lumMod val="60000"/>
              <a:lumOff val="40000"/>
            </a:schemeClr>
          </a:solidFill>
        </p:spPr>
        <p:txBody>
          <a:bodyPr wrap="none" rtlCol="0">
            <a:spAutoFit/>
          </a:bodyPr>
          <a:lstStyle/>
          <a:p>
            <a:pPr algn="ctr"/>
            <a:r>
              <a:rPr lang="en-US" sz="2000" b="1" dirty="0"/>
              <a:t>Secondary Angle Closure Glaucoma</a:t>
            </a:r>
          </a:p>
        </p:txBody>
      </p:sp>
      <p:sp>
        <p:nvSpPr>
          <p:cNvPr id="2" name="TextBox 1">
            <a:extLst>
              <a:ext uri="{FF2B5EF4-FFF2-40B4-BE49-F238E27FC236}">
                <a16:creationId xmlns:a16="http://schemas.microsoft.com/office/drawing/2014/main" id="{A7E30BEC-923B-4C9A-A856-BDD0D882F6B8}"/>
              </a:ext>
            </a:extLst>
          </p:cNvPr>
          <p:cNvSpPr txBox="1"/>
          <p:nvPr/>
        </p:nvSpPr>
        <p:spPr>
          <a:xfrm>
            <a:off x="887305" y="2844119"/>
            <a:ext cx="1494320" cy="338554"/>
          </a:xfrm>
          <a:prstGeom prst="rect">
            <a:avLst/>
          </a:prstGeom>
          <a:noFill/>
        </p:spPr>
        <p:txBody>
          <a:bodyPr wrap="none" rtlCol="0">
            <a:spAutoFit/>
          </a:bodyPr>
          <a:lstStyle/>
          <a:p>
            <a:r>
              <a:rPr lang="en-US" sz="1600" dirty="0" err="1">
                <a:solidFill>
                  <a:schemeClr val="bg1">
                    <a:lumMod val="75000"/>
                  </a:schemeClr>
                </a:solidFill>
              </a:rPr>
              <a:t>Phacomorphic</a:t>
            </a:r>
            <a:endParaRPr lang="en-US" sz="1600" dirty="0">
              <a:solidFill>
                <a:schemeClr val="bg1">
                  <a:lumMod val="75000"/>
                </a:schemeClr>
              </a:solidFill>
            </a:endParaRPr>
          </a:p>
        </p:txBody>
      </p:sp>
      <p:sp>
        <p:nvSpPr>
          <p:cNvPr id="51" name="TextBox 50">
            <a:extLst>
              <a:ext uri="{FF2B5EF4-FFF2-40B4-BE49-F238E27FC236}">
                <a16:creationId xmlns:a16="http://schemas.microsoft.com/office/drawing/2014/main" id="{156069D4-340B-4160-A336-EBF73557CEE0}"/>
              </a:ext>
            </a:extLst>
          </p:cNvPr>
          <p:cNvSpPr txBox="1"/>
          <p:nvPr/>
        </p:nvSpPr>
        <p:spPr>
          <a:xfrm>
            <a:off x="884725" y="3175578"/>
            <a:ext cx="1402948" cy="338554"/>
          </a:xfrm>
          <a:prstGeom prst="rect">
            <a:avLst/>
          </a:prstGeom>
          <a:noFill/>
        </p:spPr>
        <p:txBody>
          <a:bodyPr wrap="none" rtlCol="0">
            <a:spAutoFit/>
          </a:bodyPr>
          <a:lstStyle/>
          <a:p>
            <a:r>
              <a:rPr lang="en-US" sz="1600" dirty="0">
                <a:solidFill>
                  <a:schemeClr val="bg1">
                    <a:lumMod val="75000"/>
                  </a:schemeClr>
                </a:solidFill>
              </a:rPr>
              <a:t>Ectopia </a:t>
            </a:r>
            <a:r>
              <a:rPr lang="en-US" sz="1600" dirty="0" err="1">
                <a:solidFill>
                  <a:schemeClr val="bg1">
                    <a:lumMod val="75000"/>
                  </a:schemeClr>
                </a:solidFill>
              </a:rPr>
              <a:t>lentis</a:t>
            </a:r>
            <a:endParaRPr lang="en-US" sz="1600" dirty="0">
              <a:solidFill>
                <a:schemeClr val="bg1">
                  <a:lumMod val="75000"/>
                </a:schemeClr>
              </a:solidFill>
            </a:endParaRPr>
          </a:p>
        </p:txBody>
      </p:sp>
      <p:cxnSp>
        <p:nvCxnSpPr>
          <p:cNvPr id="71" name="Straight Connector 70">
            <a:extLst>
              <a:ext uri="{FF2B5EF4-FFF2-40B4-BE49-F238E27FC236}">
                <a16:creationId xmlns:a16="http://schemas.microsoft.com/office/drawing/2014/main" id="{C104938D-BA8D-4E39-9D5F-9EE2012F2F3C}"/>
              </a:ext>
            </a:extLst>
          </p:cNvPr>
          <p:cNvCxnSpPr>
            <a:cxnSpLocks/>
          </p:cNvCxnSpPr>
          <p:nvPr/>
        </p:nvCxnSpPr>
        <p:spPr>
          <a:xfrm flipH="1">
            <a:off x="762665" y="3023488"/>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2A7E4E40-472F-4E50-8A7A-45C10FDD7171}"/>
              </a:ext>
            </a:extLst>
          </p:cNvPr>
          <p:cNvCxnSpPr>
            <a:cxnSpLocks/>
          </p:cNvCxnSpPr>
          <p:nvPr/>
        </p:nvCxnSpPr>
        <p:spPr>
          <a:xfrm flipH="1">
            <a:off x="762665" y="3347853"/>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C3924889-45B9-4383-9C9E-48F0A9C27AD8}"/>
              </a:ext>
            </a:extLst>
          </p:cNvPr>
          <p:cNvCxnSpPr>
            <a:cxnSpLocks/>
          </p:cNvCxnSpPr>
          <p:nvPr/>
        </p:nvCxnSpPr>
        <p:spPr>
          <a:xfrm flipH="1">
            <a:off x="748719" y="2838976"/>
            <a:ext cx="13947" cy="5088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 name="Straight Arrow Connector 5">
            <a:extLst>
              <a:ext uri="{FF2B5EF4-FFF2-40B4-BE49-F238E27FC236}">
                <a16:creationId xmlns:a16="http://schemas.microsoft.com/office/drawing/2014/main" id="{A3439F0C-5143-461F-8F3C-2E830785DEFC}"/>
              </a:ext>
            </a:extLst>
          </p:cNvPr>
          <p:cNvCxnSpPr>
            <a:stCxn id="50" idx="2"/>
          </p:cNvCxnSpPr>
          <p:nvPr/>
        </p:nvCxnSpPr>
        <p:spPr>
          <a:xfrm flipH="1">
            <a:off x="2971800" y="589204"/>
            <a:ext cx="1591436" cy="706196"/>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0" name="Straight Arrow Connector 9">
            <a:extLst>
              <a:ext uri="{FF2B5EF4-FFF2-40B4-BE49-F238E27FC236}">
                <a16:creationId xmlns:a16="http://schemas.microsoft.com/office/drawing/2014/main" id="{84DC796E-F6ED-4FBB-82D2-A260F480BF8A}"/>
              </a:ext>
            </a:extLst>
          </p:cNvPr>
          <p:cNvCxnSpPr>
            <a:cxnSpLocks/>
          </p:cNvCxnSpPr>
          <p:nvPr/>
        </p:nvCxnSpPr>
        <p:spPr>
          <a:xfrm>
            <a:off x="4572000" y="589204"/>
            <a:ext cx="1600200" cy="706196"/>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6" name="Straight Arrow Connector 25">
            <a:extLst>
              <a:ext uri="{FF2B5EF4-FFF2-40B4-BE49-F238E27FC236}">
                <a16:creationId xmlns:a16="http://schemas.microsoft.com/office/drawing/2014/main" id="{B70E0124-9B84-41A5-8D84-A66B7838A706}"/>
              </a:ext>
            </a:extLst>
          </p:cNvPr>
          <p:cNvCxnSpPr>
            <a:cxnSpLocks/>
          </p:cNvCxnSpPr>
          <p:nvPr/>
        </p:nvCxnSpPr>
        <p:spPr>
          <a:xfrm flipH="1">
            <a:off x="1159539" y="1828800"/>
            <a:ext cx="1290435" cy="478059"/>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28" name="Straight Arrow Connector 27">
            <a:extLst>
              <a:ext uri="{FF2B5EF4-FFF2-40B4-BE49-F238E27FC236}">
                <a16:creationId xmlns:a16="http://schemas.microsoft.com/office/drawing/2014/main" id="{567A4249-5C59-4416-8A8E-1C35913900AB}"/>
              </a:ext>
            </a:extLst>
          </p:cNvPr>
          <p:cNvCxnSpPr>
            <a:cxnSpLocks/>
          </p:cNvCxnSpPr>
          <p:nvPr/>
        </p:nvCxnSpPr>
        <p:spPr>
          <a:xfrm>
            <a:off x="2449973" y="1832208"/>
            <a:ext cx="1268784"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56" name="Text Box 6">
            <a:extLst>
              <a:ext uri="{FF2B5EF4-FFF2-40B4-BE49-F238E27FC236}">
                <a16:creationId xmlns:a16="http://schemas.microsoft.com/office/drawing/2014/main" id="{557983BD-9D64-49B9-A366-A08663B0451F}"/>
              </a:ext>
            </a:extLst>
          </p:cNvPr>
          <p:cNvSpPr txBox="1">
            <a:spLocks noChangeArrowheads="1"/>
          </p:cNvSpPr>
          <p:nvPr/>
        </p:nvSpPr>
        <p:spPr bwMode="auto">
          <a:xfrm>
            <a:off x="5029200" y="2356376"/>
            <a:ext cx="813043"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r" eaLnBrk="1" hangingPunct="1">
              <a:lnSpc>
                <a:spcPct val="80000"/>
              </a:lnSpc>
              <a:spcBef>
                <a:spcPct val="0"/>
              </a:spcBef>
              <a:buClrTx/>
              <a:buSzTx/>
              <a:buFontTx/>
              <a:buNone/>
            </a:pPr>
            <a:r>
              <a:rPr lang="en-US" altLang="en-US" sz="1800" dirty="0">
                <a:solidFill>
                  <a:schemeClr val="bg1">
                    <a:lumMod val="75000"/>
                  </a:schemeClr>
                </a:solidFill>
              </a:rPr>
              <a:t>‘Push’</a:t>
            </a:r>
          </a:p>
        </p:txBody>
      </p:sp>
      <p:sp>
        <p:nvSpPr>
          <p:cNvPr id="57" name="Text Box 14">
            <a:extLst>
              <a:ext uri="{FF2B5EF4-FFF2-40B4-BE49-F238E27FC236}">
                <a16:creationId xmlns:a16="http://schemas.microsoft.com/office/drawing/2014/main" id="{5DAFA1C1-3A29-4C27-A379-663FDD22E326}"/>
              </a:ext>
            </a:extLst>
          </p:cNvPr>
          <p:cNvSpPr txBox="1">
            <a:spLocks noChangeArrowheads="1"/>
          </p:cNvSpPr>
          <p:nvPr/>
        </p:nvSpPr>
        <p:spPr bwMode="auto">
          <a:xfrm>
            <a:off x="7620000" y="2365901"/>
            <a:ext cx="671979"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t>‘Pull’</a:t>
            </a:r>
          </a:p>
        </p:txBody>
      </p:sp>
      <p:cxnSp>
        <p:nvCxnSpPr>
          <p:cNvPr id="58" name="Straight Arrow Connector 57">
            <a:extLst>
              <a:ext uri="{FF2B5EF4-FFF2-40B4-BE49-F238E27FC236}">
                <a16:creationId xmlns:a16="http://schemas.microsoft.com/office/drawing/2014/main" id="{E874FEE9-46BD-46A3-90A3-DE7CC220FBFF}"/>
              </a:ext>
            </a:extLst>
          </p:cNvPr>
          <p:cNvCxnSpPr>
            <a:cxnSpLocks/>
          </p:cNvCxnSpPr>
          <p:nvPr/>
        </p:nvCxnSpPr>
        <p:spPr>
          <a:xfrm flipH="1">
            <a:off x="5867400" y="1828800"/>
            <a:ext cx="849775"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59" name="Straight Arrow Connector 58">
            <a:extLst>
              <a:ext uri="{FF2B5EF4-FFF2-40B4-BE49-F238E27FC236}">
                <a16:creationId xmlns:a16="http://schemas.microsoft.com/office/drawing/2014/main" id="{C370A4A1-FE96-4E70-B89E-839542A5E241}"/>
              </a:ext>
            </a:extLst>
          </p:cNvPr>
          <p:cNvCxnSpPr>
            <a:cxnSpLocks/>
          </p:cNvCxnSpPr>
          <p:nvPr/>
        </p:nvCxnSpPr>
        <p:spPr>
          <a:xfrm>
            <a:off x="6717173" y="1832208"/>
            <a:ext cx="902827" cy="474047"/>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62" name="Text Box 16">
            <a:extLst>
              <a:ext uri="{FF2B5EF4-FFF2-40B4-BE49-F238E27FC236}">
                <a16:creationId xmlns:a16="http://schemas.microsoft.com/office/drawing/2014/main" id="{33538067-0726-41B0-93FF-357EF00CA62D}"/>
              </a:ext>
            </a:extLst>
          </p:cNvPr>
          <p:cNvSpPr txBox="1">
            <a:spLocks noChangeArrowheads="1"/>
          </p:cNvSpPr>
          <p:nvPr/>
        </p:nvSpPr>
        <p:spPr bwMode="auto">
          <a:xfrm>
            <a:off x="8065437" y="2684785"/>
            <a:ext cx="628698"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b="1" dirty="0"/>
              <a:t>NVG</a:t>
            </a:r>
          </a:p>
        </p:txBody>
      </p:sp>
      <p:sp>
        <p:nvSpPr>
          <p:cNvPr id="70" name="Text Box 21">
            <a:extLst>
              <a:ext uri="{FF2B5EF4-FFF2-40B4-BE49-F238E27FC236}">
                <a16:creationId xmlns:a16="http://schemas.microsoft.com/office/drawing/2014/main" id="{86C32650-BE1F-4CC3-8DB5-0C136D877E6F}"/>
              </a:ext>
            </a:extLst>
          </p:cNvPr>
          <p:cNvSpPr txBox="1">
            <a:spLocks noChangeArrowheads="1"/>
          </p:cNvSpPr>
          <p:nvPr/>
        </p:nvSpPr>
        <p:spPr bwMode="auto">
          <a:xfrm>
            <a:off x="8070534" y="3048000"/>
            <a:ext cx="526106"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a:solidFill>
                  <a:schemeClr val="bg1">
                    <a:lumMod val="75000"/>
                  </a:schemeClr>
                </a:solidFill>
              </a:rPr>
              <a:t>ICE</a:t>
            </a:r>
          </a:p>
        </p:txBody>
      </p:sp>
      <p:sp>
        <p:nvSpPr>
          <p:cNvPr id="75" name="Text Box 45">
            <a:extLst>
              <a:ext uri="{FF2B5EF4-FFF2-40B4-BE49-F238E27FC236}">
                <a16:creationId xmlns:a16="http://schemas.microsoft.com/office/drawing/2014/main" id="{2B6EDA2D-8F55-4DFD-A225-8C03CE6FC7F3}"/>
              </a:ext>
            </a:extLst>
          </p:cNvPr>
          <p:cNvSpPr txBox="1">
            <a:spLocks noChangeArrowheads="1"/>
          </p:cNvSpPr>
          <p:nvPr/>
        </p:nvSpPr>
        <p:spPr bwMode="auto">
          <a:xfrm>
            <a:off x="8073162" y="3810000"/>
            <a:ext cx="1070837" cy="74635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ts val="1700"/>
              </a:lnSpc>
              <a:spcBef>
                <a:spcPct val="0"/>
              </a:spcBef>
              <a:buClrTx/>
              <a:buSzTx/>
              <a:buFontTx/>
              <a:buNone/>
            </a:pPr>
            <a:r>
              <a:rPr lang="en-US" altLang="en-US" sz="1600" dirty="0">
                <a:solidFill>
                  <a:schemeClr val="bg1">
                    <a:lumMod val="75000"/>
                  </a:schemeClr>
                </a:solidFill>
              </a:rPr>
              <a:t>Epithelial/ fibrous ingrowth</a:t>
            </a:r>
          </a:p>
        </p:txBody>
      </p:sp>
      <p:cxnSp>
        <p:nvCxnSpPr>
          <p:cNvPr id="77" name="Straight Connector 76">
            <a:extLst>
              <a:ext uri="{FF2B5EF4-FFF2-40B4-BE49-F238E27FC236}">
                <a16:creationId xmlns:a16="http://schemas.microsoft.com/office/drawing/2014/main" id="{FC090BD7-F2E1-4464-B57B-9CBE5874C89B}"/>
              </a:ext>
            </a:extLst>
          </p:cNvPr>
          <p:cNvCxnSpPr>
            <a:cxnSpLocks/>
          </p:cNvCxnSpPr>
          <p:nvPr/>
        </p:nvCxnSpPr>
        <p:spPr>
          <a:xfrm>
            <a:off x="7873969" y="2674448"/>
            <a:ext cx="7724" cy="128795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8" name="Straight Connector 77">
            <a:extLst>
              <a:ext uri="{FF2B5EF4-FFF2-40B4-BE49-F238E27FC236}">
                <a16:creationId xmlns:a16="http://schemas.microsoft.com/office/drawing/2014/main" id="{B1922ED5-C3D8-43D8-A00D-1D6BC9201DBA}"/>
              </a:ext>
            </a:extLst>
          </p:cNvPr>
          <p:cNvCxnSpPr/>
          <p:nvPr/>
        </p:nvCxnSpPr>
        <p:spPr>
          <a:xfrm flipH="1">
            <a:off x="7873968" y="2840262"/>
            <a:ext cx="24447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9" name="Straight Connector 78">
            <a:extLst>
              <a:ext uri="{FF2B5EF4-FFF2-40B4-BE49-F238E27FC236}">
                <a16:creationId xmlns:a16="http://schemas.microsoft.com/office/drawing/2014/main" id="{77019ED2-6D69-4A60-9D19-D4DB786EA3A0}"/>
              </a:ext>
            </a:extLst>
          </p:cNvPr>
          <p:cNvCxnSpPr/>
          <p:nvPr/>
        </p:nvCxnSpPr>
        <p:spPr>
          <a:xfrm flipH="1">
            <a:off x="7873968" y="3213518"/>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1" name="Straight Connector 80">
            <a:extLst>
              <a:ext uri="{FF2B5EF4-FFF2-40B4-BE49-F238E27FC236}">
                <a16:creationId xmlns:a16="http://schemas.microsoft.com/office/drawing/2014/main" id="{9796A12F-4125-4C05-8EE8-A388740C580D}"/>
              </a:ext>
            </a:extLst>
          </p:cNvPr>
          <p:cNvCxnSpPr/>
          <p:nvPr/>
        </p:nvCxnSpPr>
        <p:spPr>
          <a:xfrm flipH="1">
            <a:off x="7877837" y="3581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3" name="Straight Connector 82">
            <a:extLst>
              <a:ext uri="{FF2B5EF4-FFF2-40B4-BE49-F238E27FC236}">
                <a16:creationId xmlns:a16="http://schemas.microsoft.com/office/drawing/2014/main" id="{7FDC5F4B-9BF0-42AD-B8BB-2F2399BCF1E2}"/>
              </a:ext>
            </a:extLst>
          </p:cNvPr>
          <p:cNvCxnSpPr/>
          <p:nvPr/>
        </p:nvCxnSpPr>
        <p:spPr>
          <a:xfrm flipH="1">
            <a:off x="7881693" y="3962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93" name="Text Box 42">
            <a:extLst>
              <a:ext uri="{FF2B5EF4-FFF2-40B4-BE49-F238E27FC236}">
                <a16:creationId xmlns:a16="http://schemas.microsoft.com/office/drawing/2014/main" id="{53BAB77F-E061-4834-9068-34BDF78AD071}"/>
              </a:ext>
            </a:extLst>
          </p:cNvPr>
          <p:cNvSpPr txBox="1">
            <a:spLocks noChangeArrowheads="1"/>
          </p:cNvSpPr>
          <p:nvPr/>
        </p:nvSpPr>
        <p:spPr bwMode="auto">
          <a:xfrm>
            <a:off x="8111387" y="3429000"/>
            <a:ext cx="856196"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Flat AC</a:t>
            </a:r>
          </a:p>
        </p:txBody>
      </p:sp>
      <p:sp>
        <p:nvSpPr>
          <p:cNvPr id="100" name="Text Box 23">
            <a:extLst>
              <a:ext uri="{FF2B5EF4-FFF2-40B4-BE49-F238E27FC236}">
                <a16:creationId xmlns:a16="http://schemas.microsoft.com/office/drawing/2014/main" id="{D8F2FCFF-2984-4836-B000-9C5601A8EAAA}"/>
              </a:ext>
            </a:extLst>
          </p:cNvPr>
          <p:cNvSpPr txBox="1">
            <a:spLocks noChangeArrowheads="1"/>
          </p:cNvSpPr>
          <p:nvPr/>
        </p:nvSpPr>
        <p:spPr bwMode="auto">
          <a:xfrm>
            <a:off x="5530369" y="2667000"/>
            <a:ext cx="2143536"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Aqueous misdirection</a:t>
            </a:r>
          </a:p>
        </p:txBody>
      </p:sp>
      <p:cxnSp>
        <p:nvCxnSpPr>
          <p:cNvPr id="104" name="Straight Connector 103">
            <a:extLst>
              <a:ext uri="{FF2B5EF4-FFF2-40B4-BE49-F238E27FC236}">
                <a16:creationId xmlns:a16="http://schemas.microsoft.com/office/drawing/2014/main" id="{49D87D4A-E317-4446-9B95-5184CB3968F3}"/>
              </a:ext>
            </a:extLst>
          </p:cNvPr>
          <p:cNvCxnSpPr>
            <a:cxnSpLocks/>
          </p:cNvCxnSpPr>
          <p:nvPr/>
        </p:nvCxnSpPr>
        <p:spPr>
          <a:xfrm flipH="1">
            <a:off x="5316229" y="2667000"/>
            <a:ext cx="7397" cy="25314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5" name="Straight Connector 104">
            <a:extLst>
              <a:ext uri="{FF2B5EF4-FFF2-40B4-BE49-F238E27FC236}">
                <a16:creationId xmlns:a16="http://schemas.microsoft.com/office/drawing/2014/main" id="{F40B6D71-75A8-4A88-864D-00D14C2F710D}"/>
              </a:ext>
            </a:extLst>
          </p:cNvPr>
          <p:cNvCxnSpPr/>
          <p:nvPr/>
        </p:nvCxnSpPr>
        <p:spPr>
          <a:xfrm flipH="1">
            <a:off x="5323624" y="2832814"/>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6" name="Straight Connector 105">
            <a:extLst>
              <a:ext uri="{FF2B5EF4-FFF2-40B4-BE49-F238E27FC236}">
                <a16:creationId xmlns:a16="http://schemas.microsoft.com/office/drawing/2014/main" id="{010BF7B2-AA07-4DCF-822D-E2DB5CC0BF59}"/>
              </a:ext>
            </a:extLst>
          </p:cNvPr>
          <p:cNvCxnSpPr/>
          <p:nvPr/>
        </p:nvCxnSpPr>
        <p:spPr>
          <a:xfrm flipH="1">
            <a:off x="5323624" y="3360065"/>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a:extLst>
              <a:ext uri="{FF2B5EF4-FFF2-40B4-BE49-F238E27FC236}">
                <a16:creationId xmlns:a16="http://schemas.microsoft.com/office/drawing/2014/main" id="{BAC8035C-3999-4C31-93CD-6C0D2ADEB73B}"/>
              </a:ext>
            </a:extLst>
          </p:cNvPr>
          <p:cNvCxnSpPr/>
          <p:nvPr/>
        </p:nvCxnSpPr>
        <p:spPr>
          <a:xfrm flipH="1">
            <a:off x="5323536" y="3786938"/>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8" name="Straight Connector 107">
            <a:extLst>
              <a:ext uri="{FF2B5EF4-FFF2-40B4-BE49-F238E27FC236}">
                <a16:creationId xmlns:a16="http://schemas.microsoft.com/office/drawing/2014/main" id="{DB64CAEE-69B4-426A-8A5B-D1269DBF0F66}"/>
              </a:ext>
            </a:extLst>
          </p:cNvPr>
          <p:cNvCxnSpPr/>
          <p:nvPr/>
        </p:nvCxnSpPr>
        <p:spPr>
          <a:xfrm flipH="1">
            <a:off x="5327493" y="4249152"/>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12" name="Straight Connector 111">
            <a:extLst>
              <a:ext uri="{FF2B5EF4-FFF2-40B4-BE49-F238E27FC236}">
                <a16:creationId xmlns:a16="http://schemas.microsoft.com/office/drawing/2014/main" id="{99A16C30-4BE4-48E5-8B65-0C5F3039B8DC}"/>
              </a:ext>
            </a:extLst>
          </p:cNvPr>
          <p:cNvCxnSpPr/>
          <p:nvPr/>
        </p:nvCxnSpPr>
        <p:spPr>
          <a:xfrm flipH="1">
            <a:off x="5333455" y="51816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13" name="Text Box 42">
            <a:extLst>
              <a:ext uri="{FF2B5EF4-FFF2-40B4-BE49-F238E27FC236}">
                <a16:creationId xmlns:a16="http://schemas.microsoft.com/office/drawing/2014/main" id="{056DFFD9-3CA2-42E7-90FE-4F14522E3504}"/>
              </a:ext>
            </a:extLst>
          </p:cNvPr>
          <p:cNvSpPr txBox="1">
            <a:spLocks noChangeArrowheads="1"/>
          </p:cNvSpPr>
          <p:nvPr/>
        </p:nvSpPr>
        <p:spPr bwMode="auto">
          <a:xfrm>
            <a:off x="5533954" y="3623846"/>
            <a:ext cx="1563248"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Retinal surgery</a:t>
            </a:r>
          </a:p>
        </p:txBody>
      </p:sp>
      <p:sp>
        <p:nvSpPr>
          <p:cNvPr id="118" name="Text Box 47">
            <a:extLst>
              <a:ext uri="{FF2B5EF4-FFF2-40B4-BE49-F238E27FC236}">
                <a16:creationId xmlns:a16="http://schemas.microsoft.com/office/drawing/2014/main" id="{3F59D898-ECAD-49F0-9425-2A1BC8DDA7B5}"/>
              </a:ext>
            </a:extLst>
          </p:cNvPr>
          <p:cNvSpPr txBox="1">
            <a:spLocks noChangeArrowheads="1"/>
          </p:cNvSpPr>
          <p:nvPr/>
        </p:nvSpPr>
        <p:spPr bwMode="auto">
          <a:xfrm>
            <a:off x="5523688" y="4538246"/>
            <a:ext cx="1414170"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Drug-induced</a:t>
            </a:r>
          </a:p>
        </p:txBody>
      </p:sp>
      <p:sp>
        <p:nvSpPr>
          <p:cNvPr id="16" name="TextBox 15">
            <a:extLst>
              <a:ext uri="{FF2B5EF4-FFF2-40B4-BE49-F238E27FC236}">
                <a16:creationId xmlns:a16="http://schemas.microsoft.com/office/drawing/2014/main" id="{984E008D-FBBA-42B4-940E-EA26772E0161}"/>
              </a:ext>
            </a:extLst>
          </p:cNvPr>
          <p:cNvSpPr txBox="1"/>
          <p:nvPr/>
        </p:nvSpPr>
        <p:spPr>
          <a:xfrm>
            <a:off x="6230528" y="5257800"/>
            <a:ext cx="1326004" cy="369332"/>
          </a:xfrm>
          <a:prstGeom prst="rect">
            <a:avLst/>
          </a:prstGeom>
          <a:noFill/>
        </p:spPr>
        <p:txBody>
          <a:bodyPr wrap="none" rtlCol="0">
            <a:spAutoFit/>
          </a:bodyPr>
          <a:lstStyle/>
          <a:p>
            <a:pPr algn="ctr"/>
            <a:r>
              <a:rPr lang="en-US" dirty="0">
                <a:solidFill>
                  <a:schemeClr val="bg1">
                    <a:lumMod val="75000"/>
                  </a:schemeClr>
                </a:solidFill>
              </a:rPr>
              <a:t>Both/Either</a:t>
            </a:r>
          </a:p>
        </p:txBody>
      </p:sp>
      <p:cxnSp>
        <p:nvCxnSpPr>
          <p:cNvPr id="125" name="Straight Connector 124">
            <a:extLst>
              <a:ext uri="{FF2B5EF4-FFF2-40B4-BE49-F238E27FC236}">
                <a16:creationId xmlns:a16="http://schemas.microsoft.com/office/drawing/2014/main" id="{01138141-D318-4ED7-A7FE-D8F2155CE890}"/>
              </a:ext>
            </a:extLst>
          </p:cNvPr>
          <p:cNvCxnSpPr/>
          <p:nvPr/>
        </p:nvCxnSpPr>
        <p:spPr>
          <a:xfrm flipH="1">
            <a:off x="5334000" y="4724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52" name="Text Box 47">
            <a:extLst>
              <a:ext uri="{FF2B5EF4-FFF2-40B4-BE49-F238E27FC236}">
                <a16:creationId xmlns:a16="http://schemas.microsoft.com/office/drawing/2014/main" id="{E3578916-9804-473C-8F06-D4FA0BCEDFD0}"/>
              </a:ext>
            </a:extLst>
          </p:cNvPr>
          <p:cNvSpPr txBox="1">
            <a:spLocks noChangeArrowheads="1"/>
          </p:cNvSpPr>
          <p:nvPr/>
        </p:nvSpPr>
        <p:spPr bwMode="auto">
          <a:xfrm>
            <a:off x="5543446" y="4055146"/>
            <a:ext cx="1619354"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err="1">
                <a:solidFill>
                  <a:schemeClr val="bg1">
                    <a:lumMod val="75000"/>
                  </a:schemeClr>
                </a:solidFill>
              </a:rPr>
              <a:t>Nanophthalmos</a:t>
            </a:r>
            <a:endParaRPr lang="en-US" altLang="en-US" sz="1600" dirty="0">
              <a:solidFill>
                <a:schemeClr val="bg1">
                  <a:lumMod val="75000"/>
                </a:schemeClr>
              </a:solidFill>
            </a:endParaRPr>
          </a:p>
        </p:txBody>
      </p:sp>
      <p:sp>
        <p:nvSpPr>
          <p:cNvPr id="53" name="Text Box 45">
            <a:extLst>
              <a:ext uri="{FF2B5EF4-FFF2-40B4-BE49-F238E27FC236}">
                <a16:creationId xmlns:a16="http://schemas.microsoft.com/office/drawing/2014/main" id="{57D1A14F-68FE-47D2-983C-1A879D66A9DC}"/>
              </a:ext>
            </a:extLst>
          </p:cNvPr>
          <p:cNvSpPr txBox="1">
            <a:spLocks noChangeArrowheads="1"/>
          </p:cNvSpPr>
          <p:nvPr/>
        </p:nvSpPr>
        <p:spPr bwMode="auto">
          <a:xfrm>
            <a:off x="5523688" y="5013493"/>
            <a:ext cx="582211"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PFV</a:t>
            </a:r>
          </a:p>
        </p:txBody>
      </p:sp>
      <p:sp>
        <p:nvSpPr>
          <p:cNvPr id="54" name="Text Box 42">
            <a:extLst>
              <a:ext uri="{FF2B5EF4-FFF2-40B4-BE49-F238E27FC236}">
                <a16:creationId xmlns:a16="http://schemas.microsoft.com/office/drawing/2014/main" id="{E1E37D2C-2C52-446B-843B-01E64990D3EC}"/>
              </a:ext>
            </a:extLst>
          </p:cNvPr>
          <p:cNvSpPr txBox="1">
            <a:spLocks noChangeArrowheads="1"/>
          </p:cNvSpPr>
          <p:nvPr/>
        </p:nvSpPr>
        <p:spPr bwMode="auto">
          <a:xfrm>
            <a:off x="5551406" y="3192546"/>
            <a:ext cx="2276072"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ERD/choroidal effusion</a:t>
            </a:r>
          </a:p>
        </p:txBody>
      </p:sp>
      <p:sp>
        <p:nvSpPr>
          <p:cNvPr id="3" name="Oval 2">
            <a:extLst>
              <a:ext uri="{FF2B5EF4-FFF2-40B4-BE49-F238E27FC236}">
                <a16:creationId xmlns:a16="http://schemas.microsoft.com/office/drawing/2014/main" id="{7D027388-F860-4250-9D31-41DB5EB864E5}"/>
              </a:ext>
            </a:extLst>
          </p:cNvPr>
          <p:cNvSpPr/>
          <p:nvPr/>
        </p:nvSpPr>
        <p:spPr>
          <a:xfrm>
            <a:off x="8034589" y="2679833"/>
            <a:ext cx="671979" cy="338554"/>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TextBox 45">
            <a:extLst>
              <a:ext uri="{FF2B5EF4-FFF2-40B4-BE49-F238E27FC236}">
                <a16:creationId xmlns:a16="http://schemas.microsoft.com/office/drawing/2014/main" id="{404AE9CF-785E-4964-AF50-F6F095A7E65B}"/>
              </a:ext>
            </a:extLst>
          </p:cNvPr>
          <p:cNvSpPr txBox="1"/>
          <p:nvPr/>
        </p:nvSpPr>
        <p:spPr>
          <a:xfrm>
            <a:off x="609600" y="1554063"/>
            <a:ext cx="7034674" cy="4770537"/>
          </a:xfrm>
          <a:prstGeom prst="rect">
            <a:avLst/>
          </a:prstGeom>
          <a:solidFill>
            <a:schemeClr val="accent1">
              <a:lumMod val="40000"/>
              <a:lumOff val="60000"/>
            </a:schemeClr>
          </a:solidFill>
        </p:spPr>
        <p:txBody>
          <a:bodyPr wrap="square" rtlCol="0">
            <a:spAutoFit/>
          </a:bodyPr>
          <a:lstStyle/>
          <a:p>
            <a:r>
              <a:rPr lang="en-US" sz="1600" i="1" dirty="0">
                <a:solidFill>
                  <a:schemeClr val="bg1">
                    <a:lumMod val="75000"/>
                  </a:schemeClr>
                </a:solidFill>
              </a:rPr>
              <a:t>Neovascularization of what structure causes neovascular glaucoma (NVG)?</a:t>
            </a:r>
          </a:p>
          <a:p>
            <a:r>
              <a:rPr lang="en-US" sz="1600" dirty="0">
                <a:solidFill>
                  <a:schemeClr val="bg1">
                    <a:lumMod val="75000"/>
                  </a:schemeClr>
                </a:solidFill>
              </a:rPr>
              <a:t>Neovascularization of the angle (NVA) </a:t>
            </a:r>
          </a:p>
          <a:p>
            <a:endParaRPr lang="en-US" sz="1600" dirty="0">
              <a:solidFill>
                <a:schemeClr val="bg1">
                  <a:lumMod val="75000"/>
                </a:schemeClr>
              </a:solidFill>
            </a:endParaRPr>
          </a:p>
          <a:p>
            <a:r>
              <a:rPr lang="en-US" sz="1600" i="1" dirty="0">
                <a:solidFill>
                  <a:schemeClr val="bg1">
                    <a:lumMod val="75000"/>
                  </a:schemeClr>
                </a:solidFill>
              </a:rPr>
              <a:t>How does NVA lead to angle-closure glaucoma?</a:t>
            </a:r>
          </a:p>
          <a:p>
            <a:r>
              <a:rPr lang="en-US" sz="1600" dirty="0">
                <a:solidFill>
                  <a:schemeClr val="bg1">
                    <a:lumMod val="75000"/>
                  </a:schemeClr>
                </a:solidFill>
              </a:rPr>
              <a:t>The NVA vessels don’t ride solo; rather, they are accompanied by contractile elements (</a:t>
            </a:r>
            <a:r>
              <a:rPr lang="en-US" sz="1600" dirty="0" err="1">
                <a:solidFill>
                  <a:schemeClr val="bg1">
                    <a:lumMod val="75000"/>
                  </a:schemeClr>
                </a:solidFill>
              </a:rPr>
              <a:t>eg</a:t>
            </a:r>
            <a:r>
              <a:rPr lang="en-US" sz="1600" dirty="0">
                <a:solidFill>
                  <a:schemeClr val="bg1">
                    <a:lumMod val="75000"/>
                  </a:schemeClr>
                </a:solidFill>
              </a:rPr>
              <a:t>, fibroblasts). Along with the neo vessels, these elements will establish a network that crosses from the peripheral iris to the peripheral cornea. Once established, contractile elements </a:t>
            </a:r>
            <a:r>
              <a:rPr lang="en-US" sz="1600" dirty="0" err="1">
                <a:solidFill>
                  <a:schemeClr val="bg1">
                    <a:lumMod val="75000"/>
                  </a:schemeClr>
                </a:solidFill>
              </a:rPr>
              <a:t>gonna</a:t>
            </a:r>
            <a:r>
              <a:rPr lang="en-US" sz="1600" dirty="0">
                <a:solidFill>
                  <a:schemeClr val="bg1">
                    <a:lumMod val="75000"/>
                  </a:schemeClr>
                </a:solidFill>
              </a:rPr>
              <a:t> contract, and when they do, they pull the iris up against the angle, rendering it closed. </a:t>
            </a:r>
          </a:p>
          <a:p>
            <a:r>
              <a:rPr lang="en-US" sz="1600" i="1" dirty="0">
                <a:solidFill>
                  <a:schemeClr val="bg1">
                    <a:lumMod val="75000"/>
                  </a:schemeClr>
                </a:solidFill>
              </a:rPr>
              <a:t> </a:t>
            </a:r>
          </a:p>
          <a:p>
            <a:r>
              <a:rPr lang="en-US" sz="1600" i="1" dirty="0">
                <a:solidFill>
                  <a:schemeClr val="bg1">
                    <a:lumMod val="75000"/>
                  </a:schemeClr>
                </a:solidFill>
              </a:rPr>
              <a:t>What two-word phrase (</a:t>
            </a:r>
            <a:r>
              <a:rPr lang="en-US" sz="1600" b="1" dirty="0">
                <a:solidFill>
                  <a:schemeClr val="bg1">
                    <a:lumMod val="75000"/>
                  </a:schemeClr>
                </a:solidFill>
              </a:rPr>
              <a:t>not</a:t>
            </a:r>
            <a:r>
              <a:rPr lang="en-US" sz="1600" i="1" dirty="0">
                <a:solidFill>
                  <a:schemeClr val="bg1">
                    <a:lumMod val="75000"/>
                  </a:schemeClr>
                </a:solidFill>
              </a:rPr>
              <a:t> ‘diabetic retinopathy’--think more generally) describes the fundamental cause of most cases of NVG?</a:t>
            </a:r>
          </a:p>
          <a:p>
            <a:r>
              <a:rPr lang="en-US" sz="1600" b="1" dirty="0">
                <a:solidFill>
                  <a:srgbClr val="0000FF"/>
                </a:solidFill>
              </a:rPr>
              <a:t>‘Retinal ischemia’</a:t>
            </a:r>
            <a:endParaRPr lang="en-US" sz="1600" b="1" dirty="0">
              <a:solidFill>
                <a:schemeClr val="accent1">
                  <a:lumMod val="40000"/>
                  <a:lumOff val="60000"/>
                </a:schemeClr>
              </a:solidFill>
            </a:endParaRPr>
          </a:p>
          <a:p>
            <a:endParaRPr lang="en-US" sz="1600" dirty="0">
              <a:solidFill>
                <a:schemeClr val="accent1">
                  <a:lumMod val="40000"/>
                  <a:lumOff val="60000"/>
                </a:schemeClr>
              </a:solidFill>
            </a:endParaRPr>
          </a:p>
          <a:p>
            <a:r>
              <a:rPr lang="en-US" sz="1600" i="1" dirty="0">
                <a:solidFill>
                  <a:schemeClr val="accent1">
                    <a:lumMod val="40000"/>
                    <a:lumOff val="60000"/>
                  </a:schemeClr>
                </a:solidFill>
              </a:rPr>
              <a:t>How does retinal ischemia lead to NVI and NVA? </a:t>
            </a:r>
          </a:p>
          <a:p>
            <a:r>
              <a:rPr lang="en-US" sz="1600" dirty="0">
                <a:solidFill>
                  <a:schemeClr val="accent1">
                    <a:lumMod val="40000"/>
                    <a:lumOff val="60000"/>
                  </a:schemeClr>
                </a:solidFill>
              </a:rPr>
              <a:t>In a desperate attempt to acquire the oxygen they’re lacking, the ischemic retinal cells release the signaling molecule  </a:t>
            </a:r>
            <a:r>
              <a:rPr lang="en-US" sz="1600" b="1" dirty="0">
                <a:solidFill>
                  <a:schemeClr val="accent1">
                    <a:lumMod val="40000"/>
                    <a:lumOff val="60000"/>
                  </a:schemeClr>
                </a:solidFill>
              </a:rPr>
              <a:t>VEGF</a:t>
            </a:r>
            <a:r>
              <a:rPr lang="en-US" sz="1600" dirty="0">
                <a:solidFill>
                  <a:schemeClr val="accent1">
                    <a:lumMod val="40000"/>
                    <a:lumOff val="60000"/>
                  </a:schemeClr>
                </a:solidFill>
              </a:rPr>
              <a:t> , a potent inducer of new blood vessel formation. This VEGF diffuses from the vitreous cavity into the anterior segment, where it induces the NVI/NVA process.</a:t>
            </a:r>
          </a:p>
        </p:txBody>
      </p:sp>
      <p:sp>
        <p:nvSpPr>
          <p:cNvPr id="47" name="Oval 46">
            <a:extLst>
              <a:ext uri="{FF2B5EF4-FFF2-40B4-BE49-F238E27FC236}">
                <a16:creationId xmlns:a16="http://schemas.microsoft.com/office/drawing/2014/main" id="{A5248507-3F31-4BDC-A9CE-59D8E5A5DD74}"/>
              </a:ext>
            </a:extLst>
          </p:cNvPr>
          <p:cNvSpPr/>
          <p:nvPr/>
        </p:nvSpPr>
        <p:spPr>
          <a:xfrm>
            <a:off x="580515" y="4431474"/>
            <a:ext cx="2010285" cy="430887"/>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TextBox 47">
            <a:extLst>
              <a:ext uri="{FF2B5EF4-FFF2-40B4-BE49-F238E27FC236}">
                <a16:creationId xmlns:a16="http://schemas.microsoft.com/office/drawing/2014/main" id="{88F4DBB8-E836-4EB8-A67C-7D52B9DB2F1E}"/>
              </a:ext>
            </a:extLst>
          </p:cNvPr>
          <p:cNvSpPr txBox="1"/>
          <p:nvPr/>
        </p:nvSpPr>
        <p:spPr>
          <a:xfrm>
            <a:off x="2667000" y="4160638"/>
            <a:ext cx="4889532" cy="1384995"/>
          </a:xfrm>
          <a:prstGeom prst="rect">
            <a:avLst/>
          </a:prstGeom>
          <a:solidFill>
            <a:srgbClr val="FFCCFF"/>
          </a:solidFill>
        </p:spPr>
        <p:txBody>
          <a:bodyPr wrap="square" rtlCol="0">
            <a:spAutoFit/>
          </a:bodyPr>
          <a:lstStyle/>
          <a:p>
            <a:r>
              <a:rPr lang="en-US" sz="1400" i="1" dirty="0">
                <a:solidFill>
                  <a:schemeClr val="bg1">
                    <a:lumMod val="65000"/>
                  </a:schemeClr>
                </a:solidFill>
              </a:rPr>
              <a:t>What are the three most common causes of ischemia that result in the development of NVG?</a:t>
            </a:r>
          </a:p>
          <a:p>
            <a:r>
              <a:rPr lang="en-US" sz="1400" dirty="0">
                <a:solidFill>
                  <a:schemeClr val="bg1">
                    <a:lumMod val="65000"/>
                  </a:schemeClr>
                </a:solidFill>
              </a:rPr>
              <a:t>--Diabetic retinopathy</a:t>
            </a:r>
          </a:p>
          <a:p>
            <a:r>
              <a:rPr lang="en-US" sz="1400" dirty="0">
                <a:solidFill>
                  <a:schemeClr val="bg1">
                    <a:lumMod val="65000"/>
                  </a:schemeClr>
                </a:solidFill>
              </a:rPr>
              <a:t>--CRVO</a:t>
            </a:r>
          </a:p>
          <a:p>
            <a:r>
              <a:rPr lang="en-US" sz="1400" dirty="0">
                <a:solidFill>
                  <a:schemeClr val="bg1">
                    <a:lumMod val="65000"/>
                  </a:schemeClr>
                </a:solidFill>
              </a:rPr>
              <a:t>--</a:t>
            </a:r>
            <a:r>
              <a:rPr lang="en-US" sz="1400" b="1" dirty="0">
                <a:solidFill>
                  <a:srgbClr val="0000FF"/>
                </a:solidFill>
              </a:rPr>
              <a:t>Ocular ischemic syndrome </a:t>
            </a:r>
            <a:r>
              <a:rPr lang="en-US" sz="1400" dirty="0">
                <a:solidFill>
                  <a:schemeClr val="bg1">
                    <a:lumMod val="65000"/>
                  </a:schemeClr>
                </a:solidFill>
              </a:rPr>
              <a:t>(OIS; note that OIS involves ischemia of non-retinal ocular structures as well)</a:t>
            </a:r>
          </a:p>
        </p:txBody>
      </p:sp>
      <p:sp>
        <p:nvSpPr>
          <p:cNvPr id="61" name="Oval 60">
            <a:extLst>
              <a:ext uri="{FF2B5EF4-FFF2-40B4-BE49-F238E27FC236}">
                <a16:creationId xmlns:a16="http://schemas.microsoft.com/office/drawing/2014/main" id="{D144EE0C-9B22-43F3-8F2C-AB6283CEA5B8}"/>
              </a:ext>
            </a:extLst>
          </p:cNvPr>
          <p:cNvSpPr/>
          <p:nvPr/>
        </p:nvSpPr>
        <p:spPr>
          <a:xfrm>
            <a:off x="2689792" y="4933667"/>
            <a:ext cx="2626437" cy="430887"/>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TextBox 62">
            <a:extLst>
              <a:ext uri="{FF2B5EF4-FFF2-40B4-BE49-F238E27FC236}">
                <a16:creationId xmlns:a16="http://schemas.microsoft.com/office/drawing/2014/main" id="{FBB3B3BC-38CA-48FC-9D1F-15BA3F07CE8C}"/>
              </a:ext>
            </a:extLst>
          </p:cNvPr>
          <p:cNvSpPr txBox="1"/>
          <p:nvPr/>
        </p:nvSpPr>
        <p:spPr>
          <a:xfrm>
            <a:off x="2753893" y="3664267"/>
            <a:ext cx="5403598" cy="1169551"/>
          </a:xfrm>
          <a:prstGeom prst="rect">
            <a:avLst/>
          </a:prstGeom>
          <a:solidFill>
            <a:schemeClr val="accent5">
              <a:lumMod val="75000"/>
            </a:schemeClr>
          </a:solidFill>
        </p:spPr>
        <p:txBody>
          <a:bodyPr wrap="square" rtlCol="0">
            <a:spAutoFit/>
          </a:bodyPr>
          <a:lstStyle/>
          <a:p>
            <a:r>
              <a:rPr lang="en-US" sz="1400" i="1" dirty="0">
                <a:solidFill>
                  <a:srgbClr val="0000FF"/>
                </a:solidFill>
              </a:rPr>
              <a:t>There’s an important difference in the clinical presentation of NVG in DBR and CRVO vs the presentation of ‘NVG’ in OIS. What is it?</a:t>
            </a:r>
          </a:p>
          <a:p>
            <a:r>
              <a:rPr lang="en-US" sz="1400" dirty="0">
                <a:solidFill>
                  <a:schemeClr val="accent5">
                    <a:lumMod val="75000"/>
                  </a:schemeClr>
                </a:solidFill>
              </a:rPr>
              <a:t>Angle closure in DBR and CRVO inevitably produces a dramatic spike in IOP. However, angle closure in OIS frequently is </a:t>
            </a:r>
            <a:r>
              <a:rPr lang="en-US" sz="1400" b="1" dirty="0">
                <a:solidFill>
                  <a:schemeClr val="accent5">
                    <a:lumMod val="75000"/>
                  </a:schemeClr>
                </a:solidFill>
              </a:rPr>
              <a:t>not</a:t>
            </a:r>
            <a:r>
              <a:rPr lang="en-US" sz="1400" dirty="0">
                <a:solidFill>
                  <a:schemeClr val="accent5">
                    <a:lumMod val="75000"/>
                  </a:schemeClr>
                </a:solidFill>
              </a:rPr>
              <a:t> accompanied by a high IOP.</a:t>
            </a:r>
          </a:p>
        </p:txBody>
      </p:sp>
    </p:spTree>
    <p:extLst>
      <p:ext uri="{BB962C8B-B14F-4D97-AF65-F5344CB8AC3E}">
        <p14:creationId xmlns:p14="http://schemas.microsoft.com/office/powerpoint/2010/main" val="2124439510"/>
      </p:ext>
    </p:extLst>
  </p:cSld>
  <p:clrMapOvr>
    <a:masterClrMapping/>
  </p:clrMapOvr>
</p:sld>
</file>

<file path=ppt/slides/slide2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Straight Arrow Connector 12">
            <a:extLst>
              <a:ext uri="{FF2B5EF4-FFF2-40B4-BE49-F238E27FC236}">
                <a16:creationId xmlns:a16="http://schemas.microsoft.com/office/drawing/2014/main" id="{A6DE2085-829C-480C-9216-69D6039C0A37}"/>
              </a:ext>
            </a:extLst>
          </p:cNvPr>
          <p:cNvCxnSpPr>
            <a:cxnSpLocks/>
          </p:cNvCxnSpPr>
          <p:nvPr/>
        </p:nvCxnSpPr>
        <p:spPr>
          <a:xfrm>
            <a:off x="6717173" y="1828800"/>
            <a:ext cx="0" cy="3462754"/>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43014" name="Text Box 6"/>
          <p:cNvSpPr txBox="1">
            <a:spLocks noChangeArrowheads="1"/>
          </p:cNvSpPr>
          <p:nvPr/>
        </p:nvSpPr>
        <p:spPr bwMode="auto">
          <a:xfrm>
            <a:off x="533400" y="2356376"/>
            <a:ext cx="1005403"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Lens-</a:t>
            </a:r>
          </a:p>
          <a:p>
            <a:pPr algn="ctr" eaLnBrk="1" hangingPunct="1">
              <a:lnSpc>
                <a:spcPct val="80000"/>
              </a:lnSpc>
              <a:spcBef>
                <a:spcPct val="0"/>
              </a:spcBef>
              <a:buClrTx/>
              <a:buSzTx/>
              <a:buFontTx/>
              <a:buNone/>
            </a:pPr>
            <a:r>
              <a:rPr lang="en-US" altLang="en-US" sz="1800" dirty="0">
                <a:solidFill>
                  <a:schemeClr val="bg1">
                    <a:lumMod val="75000"/>
                  </a:schemeClr>
                </a:solidFill>
              </a:rPr>
              <a:t>Induced</a:t>
            </a:r>
          </a:p>
        </p:txBody>
      </p:sp>
      <p:sp>
        <p:nvSpPr>
          <p:cNvPr id="43017" name="Text Box 14"/>
          <p:cNvSpPr txBox="1">
            <a:spLocks noChangeArrowheads="1"/>
          </p:cNvSpPr>
          <p:nvPr/>
        </p:nvSpPr>
        <p:spPr bwMode="auto">
          <a:xfrm>
            <a:off x="3026498" y="2365901"/>
            <a:ext cx="1633781"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Aphakic/</a:t>
            </a:r>
          </a:p>
          <a:p>
            <a:pPr algn="ctr" eaLnBrk="1" hangingPunct="1">
              <a:lnSpc>
                <a:spcPct val="80000"/>
              </a:lnSpc>
              <a:spcBef>
                <a:spcPct val="0"/>
              </a:spcBef>
              <a:buClrTx/>
              <a:buSzTx/>
              <a:buFontTx/>
              <a:buNone/>
            </a:pPr>
            <a:r>
              <a:rPr lang="en-US" altLang="en-US" sz="1800" dirty="0" err="1">
                <a:solidFill>
                  <a:schemeClr val="bg1">
                    <a:lumMod val="75000"/>
                  </a:schemeClr>
                </a:solidFill>
              </a:rPr>
              <a:t>Pseudophakic</a:t>
            </a:r>
            <a:endParaRPr lang="en-US" altLang="en-US" sz="1800" dirty="0">
              <a:solidFill>
                <a:schemeClr val="bg1">
                  <a:lumMod val="75000"/>
                </a:schemeClr>
              </a:solidFill>
            </a:endParaRPr>
          </a:p>
        </p:txBody>
      </p:sp>
      <p:sp>
        <p:nvSpPr>
          <p:cNvPr id="43031" name="Text Box 35"/>
          <p:cNvSpPr txBox="1">
            <a:spLocks noChangeArrowheads="1"/>
          </p:cNvSpPr>
          <p:nvPr/>
        </p:nvSpPr>
        <p:spPr bwMode="auto">
          <a:xfrm>
            <a:off x="1190847" y="1295400"/>
            <a:ext cx="2473754"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solidFill>
                  <a:schemeClr val="bg1">
                    <a:lumMod val="75000"/>
                  </a:schemeClr>
                </a:solidFill>
              </a:rPr>
              <a:t>w/ Pupillary Block</a:t>
            </a:r>
          </a:p>
        </p:txBody>
      </p:sp>
      <p:sp>
        <p:nvSpPr>
          <p:cNvPr id="43032" name="Text Box 36"/>
          <p:cNvSpPr txBox="1">
            <a:spLocks noChangeArrowheads="1"/>
          </p:cNvSpPr>
          <p:nvPr/>
        </p:nvSpPr>
        <p:spPr bwMode="auto">
          <a:xfrm>
            <a:off x="5181600" y="1295400"/>
            <a:ext cx="2630848"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t>w/o Pupillary Block</a:t>
            </a:r>
          </a:p>
        </p:txBody>
      </p:sp>
      <p:sp>
        <p:nvSpPr>
          <p:cNvPr id="49" name="Rectangle 2">
            <a:extLst>
              <a:ext uri="{FF2B5EF4-FFF2-40B4-BE49-F238E27FC236}">
                <a16:creationId xmlns:a16="http://schemas.microsoft.com/office/drawing/2014/main" id="{240EE5BF-F7D2-4FC8-A5DD-F6B5423153C6}"/>
              </a:ext>
            </a:extLst>
          </p:cNvPr>
          <p:cNvSpPr>
            <a:spLocks noGrp="1" noChangeArrowheads="1"/>
          </p:cNvSpPr>
          <p:nvPr>
            <p:ph type="title"/>
          </p:nvPr>
        </p:nvSpPr>
        <p:spPr>
          <a:xfrm>
            <a:off x="457200" y="304800"/>
            <a:ext cx="7543800" cy="563562"/>
          </a:xfrm>
        </p:spPr>
        <p:txBody>
          <a:bodyPr/>
          <a:lstStyle/>
          <a:p>
            <a:pPr eaLnBrk="1" hangingPunct="1"/>
            <a:r>
              <a:rPr lang="en-US" altLang="en-US" sz="3500" dirty="0"/>
              <a:t>A</a:t>
            </a:r>
          </a:p>
        </p:txBody>
      </p:sp>
      <p:sp>
        <p:nvSpPr>
          <p:cNvPr id="50" name="TextBox 49">
            <a:extLst>
              <a:ext uri="{FF2B5EF4-FFF2-40B4-BE49-F238E27FC236}">
                <a16:creationId xmlns:a16="http://schemas.microsoft.com/office/drawing/2014/main" id="{CF426230-46C8-405C-9015-99EF57762A2E}"/>
              </a:ext>
            </a:extLst>
          </p:cNvPr>
          <p:cNvSpPr txBox="1"/>
          <p:nvPr/>
        </p:nvSpPr>
        <p:spPr>
          <a:xfrm>
            <a:off x="2259496" y="189094"/>
            <a:ext cx="4607480" cy="400110"/>
          </a:xfrm>
          <a:prstGeom prst="rect">
            <a:avLst/>
          </a:prstGeom>
          <a:solidFill>
            <a:schemeClr val="accent1">
              <a:lumMod val="60000"/>
              <a:lumOff val="40000"/>
            </a:schemeClr>
          </a:solidFill>
        </p:spPr>
        <p:txBody>
          <a:bodyPr wrap="none" rtlCol="0">
            <a:spAutoFit/>
          </a:bodyPr>
          <a:lstStyle/>
          <a:p>
            <a:pPr algn="ctr"/>
            <a:r>
              <a:rPr lang="en-US" sz="2000" b="1" dirty="0"/>
              <a:t>Secondary Angle Closure Glaucoma</a:t>
            </a:r>
          </a:p>
        </p:txBody>
      </p:sp>
      <p:sp>
        <p:nvSpPr>
          <p:cNvPr id="2" name="TextBox 1">
            <a:extLst>
              <a:ext uri="{FF2B5EF4-FFF2-40B4-BE49-F238E27FC236}">
                <a16:creationId xmlns:a16="http://schemas.microsoft.com/office/drawing/2014/main" id="{A7E30BEC-923B-4C9A-A856-BDD0D882F6B8}"/>
              </a:ext>
            </a:extLst>
          </p:cNvPr>
          <p:cNvSpPr txBox="1"/>
          <p:nvPr/>
        </p:nvSpPr>
        <p:spPr>
          <a:xfrm>
            <a:off x="887305" y="2844119"/>
            <a:ext cx="1494320" cy="338554"/>
          </a:xfrm>
          <a:prstGeom prst="rect">
            <a:avLst/>
          </a:prstGeom>
          <a:noFill/>
        </p:spPr>
        <p:txBody>
          <a:bodyPr wrap="none" rtlCol="0">
            <a:spAutoFit/>
          </a:bodyPr>
          <a:lstStyle/>
          <a:p>
            <a:r>
              <a:rPr lang="en-US" sz="1600" dirty="0" err="1">
                <a:solidFill>
                  <a:schemeClr val="bg1">
                    <a:lumMod val="75000"/>
                  </a:schemeClr>
                </a:solidFill>
              </a:rPr>
              <a:t>Phacomorphic</a:t>
            </a:r>
            <a:endParaRPr lang="en-US" sz="1600" dirty="0">
              <a:solidFill>
                <a:schemeClr val="bg1">
                  <a:lumMod val="75000"/>
                </a:schemeClr>
              </a:solidFill>
            </a:endParaRPr>
          </a:p>
        </p:txBody>
      </p:sp>
      <p:sp>
        <p:nvSpPr>
          <p:cNvPr id="51" name="TextBox 50">
            <a:extLst>
              <a:ext uri="{FF2B5EF4-FFF2-40B4-BE49-F238E27FC236}">
                <a16:creationId xmlns:a16="http://schemas.microsoft.com/office/drawing/2014/main" id="{156069D4-340B-4160-A336-EBF73557CEE0}"/>
              </a:ext>
            </a:extLst>
          </p:cNvPr>
          <p:cNvSpPr txBox="1"/>
          <p:nvPr/>
        </p:nvSpPr>
        <p:spPr>
          <a:xfrm>
            <a:off x="884725" y="3175578"/>
            <a:ext cx="1402948" cy="338554"/>
          </a:xfrm>
          <a:prstGeom prst="rect">
            <a:avLst/>
          </a:prstGeom>
          <a:noFill/>
        </p:spPr>
        <p:txBody>
          <a:bodyPr wrap="none" rtlCol="0">
            <a:spAutoFit/>
          </a:bodyPr>
          <a:lstStyle/>
          <a:p>
            <a:r>
              <a:rPr lang="en-US" sz="1600" dirty="0">
                <a:solidFill>
                  <a:schemeClr val="bg1">
                    <a:lumMod val="75000"/>
                  </a:schemeClr>
                </a:solidFill>
              </a:rPr>
              <a:t>Ectopia </a:t>
            </a:r>
            <a:r>
              <a:rPr lang="en-US" sz="1600" dirty="0" err="1">
                <a:solidFill>
                  <a:schemeClr val="bg1">
                    <a:lumMod val="75000"/>
                  </a:schemeClr>
                </a:solidFill>
              </a:rPr>
              <a:t>lentis</a:t>
            </a:r>
            <a:endParaRPr lang="en-US" sz="1600" dirty="0">
              <a:solidFill>
                <a:schemeClr val="bg1">
                  <a:lumMod val="75000"/>
                </a:schemeClr>
              </a:solidFill>
            </a:endParaRPr>
          </a:p>
        </p:txBody>
      </p:sp>
      <p:cxnSp>
        <p:nvCxnSpPr>
          <p:cNvPr id="71" name="Straight Connector 70">
            <a:extLst>
              <a:ext uri="{FF2B5EF4-FFF2-40B4-BE49-F238E27FC236}">
                <a16:creationId xmlns:a16="http://schemas.microsoft.com/office/drawing/2014/main" id="{C104938D-BA8D-4E39-9D5F-9EE2012F2F3C}"/>
              </a:ext>
            </a:extLst>
          </p:cNvPr>
          <p:cNvCxnSpPr>
            <a:cxnSpLocks/>
          </p:cNvCxnSpPr>
          <p:nvPr/>
        </p:nvCxnSpPr>
        <p:spPr>
          <a:xfrm flipH="1">
            <a:off x="762665" y="3023488"/>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2A7E4E40-472F-4E50-8A7A-45C10FDD7171}"/>
              </a:ext>
            </a:extLst>
          </p:cNvPr>
          <p:cNvCxnSpPr>
            <a:cxnSpLocks/>
          </p:cNvCxnSpPr>
          <p:nvPr/>
        </p:nvCxnSpPr>
        <p:spPr>
          <a:xfrm flipH="1">
            <a:off x="762665" y="3347853"/>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C3924889-45B9-4383-9C9E-48F0A9C27AD8}"/>
              </a:ext>
            </a:extLst>
          </p:cNvPr>
          <p:cNvCxnSpPr>
            <a:cxnSpLocks/>
          </p:cNvCxnSpPr>
          <p:nvPr/>
        </p:nvCxnSpPr>
        <p:spPr>
          <a:xfrm flipH="1">
            <a:off x="748719" y="2838976"/>
            <a:ext cx="13947" cy="5088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 name="Straight Arrow Connector 5">
            <a:extLst>
              <a:ext uri="{FF2B5EF4-FFF2-40B4-BE49-F238E27FC236}">
                <a16:creationId xmlns:a16="http://schemas.microsoft.com/office/drawing/2014/main" id="{A3439F0C-5143-461F-8F3C-2E830785DEFC}"/>
              </a:ext>
            </a:extLst>
          </p:cNvPr>
          <p:cNvCxnSpPr>
            <a:stCxn id="50" idx="2"/>
          </p:cNvCxnSpPr>
          <p:nvPr/>
        </p:nvCxnSpPr>
        <p:spPr>
          <a:xfrm flipH="1">
            <a:off x="2971800" y="589204"/>
            <a:ext cx="1591436" cy="706196"/>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0" name="Straight Arrow Connector 9">
            <a:extLst>
              <a:ext uri="{FF2B5EF4-FFF2-40B4-BE49-F238E27FC236}">
                <a16:creationId xmlns:a16="http://schemas.microsoft.com/office/drawing/2014/main" id="{84DC796E-F6ED-4FBB-82D2-A260F480BF8A}"/>
              </a:ext>
            </a:extLst>
          </p:cNvPr>
          <p:cNvCxnSpPr>
            <a:cxnSpLocks/>
          </p:cNvCxnSpPr>
          <p:nvPr/>
        </p:nvCxnSpPr>
        <p:spPr>
          <a:xfrm>
            <a:off x="4572000" y="589204"/>
            <a:ext cx="1600200" cy="706196"/>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6" name="Straight Arrow Connector 25">
            <a:extLst>
              <a:ext uri="{FF2B5EF4-FFF2-40B4-BE49-F238E27FC236}">
                <a16:creationId xmlns:a16="http://schemas.microsoft.com/office/drawing/2014/main" id="{B70E0124-9B84-41A5-8D84-A66B7838A706}"/>
              </a:ext>
            </a:extLst>
          </p:cNvPr>
          <p:cNvCxnSpPr>
            <a:cxnSpLocks/>
          </p:cNvCxnSpPr>
          <p:nvPr/>
        </p:nvCxnSpPr>
        <p:spPr>
          <a:xfrm flipH="1">
            <a:off x="1159539" y="1828800"/>
            <a:ext cx="1290435" cy="478059"/>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28" name="Straight Arrow Connector 27">
            <a:extLst>
              <a:ext uri="{FF2B5EF4-FFF2-40B4-BE49-F238E27FC236}">
                <a16:creationId xmlns:a16="http://schemas.microsoft.com/office/drawing/2014/main" id="{567A4249-5C59-4416-8A8E-1C35913900AB}"/>
              </a:ext>
            </a:extLst>
          </p:cNvPr>
          <p:cNvCxnSpPr>
            <a:cxnSpLocks/>
          </p:cNvCxnSpPr>
          <p:nvPr/>
        </p:nvCxnSpPr>
        <p:spPr>
          <a:xfrm>
            <a:off x="2449973" y="1832208"/>
            <a:ext cx="1268784"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56" name="Text Box 6">
            <a:extLst>
              <a:ext uri="{FF2B5EF4-FFF2-40B4-BE49-F238E27FC236}">
                <a16:creationId xmlns:a16="http://schemas.microsoft.com/office/drawing/2014/main" id="{557983BD-9D64-49B9-A366-A08663B0451F}"/>
              </a:ext>
            </a:extLst>
          </p:cNvPr>
          <p:cNvSpPr txBox="1">
            <a:spLocks noChangeArrowheads="1"/>
          </p:cNvSpPr>
          <p:nvPr/>
        </p:nvSpPr>
        <p:spPr bwMode="auto">
          <a:xfrm>
            <a:off x="5029200" y="2356376"/>
            <a:ext cx="813043"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r" eaLnBrk="1" hangingPunct="1">
              <a:lnSpc>
                <a:spcPct val="80000"/>
              </a:lnSpc>
              <a:spcBef>
                <a:spcPct val="0"/>
              </a:spcBef>
              <a:buClrTx/>
              <a:buSzTx/>
              <a:buFontTx/>
              <a:buNone/>
            </a:pPr>
            <a:r>
              <a:rPr lang="en-US" altLang="en-US" sz="1800" dirty="0">
                <a:solidFill>
                  <a:schemeClr val="bg1">
                    <a:lumMod val="75000"/>
                  </a:schemeClr>
                </a:solidFill>
              </a:rPr>
              <a:t>‘Push’</a:t>
            </a:r>
          </a:p>
        </p:txBody>
      </p:sp>
      <p:sp>
        <p:nvSpPr>
          <p:cNvPr id="57" name="Text Box 14">
            <a:extLst>
              <a:ext uri="{FF2B5EF4-FFF2-40B4-BE49-F238E27FC236}">
                <a16:creationId xmlns:a16="http://schemas.microsoft.com/office/drawing/2014/main" id="{5DAFA1C1-3A29-4C27-A379-663FDD22E326}"/>
              </a:ext>
            </a:extLst>
          </p:cNvPr>
          <p:cNvSpPr txBox="1">
            <a:spLocks noChangeArrowheads="1"/>
          </p:cNvSpPr>
          <p:nvPr/>
        </p:nvSpPr>
        <p:spPr bwMode="auto">
          <a:xfrm>
            <a:off x="7620000" y="2365901"/>
            <a:ext cx="671979"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t>‘Pull’</a:t>
            </a:r>
          </a:p>
        </p:txBody>
      </p:sp>
      <p:cxnSp>
        <p:nvCxnSpPr>
          <p:cNvPr id="58" name="Straight Arrow Connector 57">
            <a:extLst>
              <a:ext uri="{FF2B5EF4-FFF2-40B4-BE49-F238E27FC236}">
                <a16:creationId xmlns:a16="http://schemas.microsoft.com/office/drawing/2014/main" id="{E874FEE9-46BD-46A3-90A3-DE7CC220FBFF}"/>
              </a:ext>
            </a:extLst>
          </p:cNvPr>
          <p:cNvCxnSpPr>
            <a:cxnSpLocks/>
          </p:cNvCxnSpPr>
          <p:nvPr/>
        </p:nvCxnSpPr>
        <p:spPr>
          <a:xfrm flipH="1">
            <a:off x="5867400" y="1828800"/>
            <a:ext cx="849775"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59" name="Straight Arrow Connector 58">
            <a:extLst>
              <a:ext uri="{FF2B5EF4-FFF2-40B4-BE49-F238E27FC236}">
                <a16:creationId xmlns:a16="http://schemas.microsoft.com/office/drawing/2014/main" id="{C370A4A1-FE96-4E70-B89E-839542A5E241}"/>
              </a:ext>
            </a:extLst>
          </p:cNvPr>
          <p:cNvCxnSpPr>
            <a:cxnSpLocks/>
          </p:cNvCxnSpPr>
          <p:nvPr/>
        </p:nvCxnSpPr>
        <p:spPr>
          <a:xfrm>
            <a:off x="6717173" y="1832208"/>
            <a:ext cx="902827" cy="474047"/>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62" name="Text Box 16">
            <a:extLst>
              <a:ext uri="{FF2B5EF4-FFF2-40B4-BE49-F238E27FC236}">
                <a16:creationId xmlns:a16="http://schemas.microsoft.com/office/drawing/2014/main" id="{33538067-0726-41B0-93FF-357EF00CA62D}"/>
              </a:ext>
            </a:extLst>
          </p:cNvPr>
          <p:cNvSpPr txBox="1">
            <a:spLocks noChangeArrowheads="1"/>
          </p:cNvSpPr>
          <p:nvPr/>
        </p:nvSpPr>
        <p:spPr bwMode="auto">
          <a:xfrm>
            <a:off x="8065437" y="2684785"/>
            <a:ext cx="628698"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b="1" dirty="0"/>
              <a:t>NVG</a:t>
            </a:r>
          </a:p>
        </p:txBody>
      </p:sp>
      <p:sp>
        <p:nvSpPr>
          <p:cNvPr id="70" name="Text Box 21">
            <a:extLst>
              <a:ext uri="{FF2B5EF4-FFF2-40B4-BE49-F238E27FC236}">
                <a16:creationId xmlns:a16="http://schemas.microsoft.com/office/drawing/2014/main" id="{86C32650-BE1F-4CC3-8DB5-0C136D877E6F}"/>
              </a:ext>
            </a:extLst>
          </p:cNvPr>
          <p:cNvSpPr txBox="1">
            <a:spLocks noChangeArrowheads="1"/>
          </p:cNvSpPr>
          <p:nvPr/>
        </p:nvSpPr>
        <p:spPr bwMode="auto">
          <a:xfrm>
            <a:off x="8070534" y="3048000"/>
            <a:ext cx="526106"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a:solidFill>
                  <a:schemeClr val="bg1">
                    <a:lumMod val="75000"/>
                  </a:schemeClr>
                </a:solidFill>
              </a:rPr>
              <a:t>ICE</a:t>
            </a:r>
          </a:p>
        </p:txBody>
      </p:sp>
      <p:sp>
        <p:nvSpPr>
          <p:cNvPr id="75" name="Text Box 45">
            <a:extLst>
              <a:ext uri="{FF2B5EF4-FFF2-40B4-BE49-F238E27FC236}">
                <a16:creationId xmlns:a16="http://schemas.microsoft.com/office/drawing/2014/main" id="{2B6EDA2D-8F55-4DFD-A225-8C03CE6FC7F3}"/>
              </a:ext>
            </a:extLst>
          </p:cNvPr>
          <p:cNvSpPr txBox="1">
            <a:spLocks noChangeArrowheads="1"/>
          </p:cNvSpPr>
          <p:nvPr/>
        </p:nvSpPr>
        <p:spPr bwMode="auto">
          <a:xfrm>
            <a:off x="8073162" y="3810000"/>
            <a:ext cx="1070837" cy="74635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ts val="1700"/>
              </a:lnSpc>
              <a:spcBef>
                <a:spcPct val="0"/>
              </a:spcBef>
              <a:buClrTx/>
              <a:buSzTx/>
              <a:buFontTx/>
              <a:buNone/>
            </a:pPr>
            <a:r>
              <a:rPr lang="en-US" altLang="en-US" sz="1600" dirty="0">
                <a:solidFill>
                  <a:schemeClr val="bg1">
                    <a:lumMod val="75000"/>
                  </a:schemeClr>
                </a:solidFill>
              </a:rPr>
              <a:t>Epithelial/ fibrous ingrowth</a:t>
            </a:r>
          </a:p>
        </p:txBody>
      </p:sp>
      <p:cxnSp>
        <p:nvCxnSpPr>
          <p:cNvPr id="77" name="Straight Connector 76">
            <a:extLst>
              <a:ext uri="{FF2B5EF4-FFF2-40B4-BE49-F238E27FC236}">
                <a16:creationId xmlns:a16="http://schemas.microsoft.com/office/drawing/2014/main" id="{FC090BD7-F2E1-4464-B57B-9CBE5874C89B}"/>
              </a:ext>
            </a:extLst>
          </p:cNvPr>
          <p:cNvCxnSpPr>
            <a:cxnSpLocks/>
          </p:cNvCxnSpPr>
          <p:nvPr/>
        </p:nvCxnSpPr>
        <p:spPr>
          <a:xfrm>
            <a:off x="7873969" y="2674448"/>
            <a:ext cx="7724" cy="128795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8" name="Straight Connector 77">
            <a:extLst>
              <a:ext uri="{FF2B5EF4-FFF2-40B4-BE49-F238E27FC236}">
                <a16:creationId xmlns:a16="http://schemas.microsoft.com/office/drawing/2014/main" id="{B1922ED5-C3D8-43D8-A00D-1D6BC9201DBA}"/>
              </a:ext>
            </a:extLst>
          </p:cNvPr>
          <p:cNvCxnSpPr/>
          <p:nvPr/>
        </p:nvCxnSpPr>
        <p:spPr>
          <a:xfrm flipH="1">
            <a:off x="7873968" y="2840262"/>
            <a:ext cx="24447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9" name="Straight Connector 78">
            <a:extLst>
              <a:ext uri="{FF2B5EF4-FFF2-40B4-BE49-F238E27FC236}">
                <a16:creationId xmlns:a16="http://schemas.microsoft.com/office/drawing/2014/main" id="{77019ED2-6D69-4A60-9D19-D4DB786EA3A0}"/>
              </a:ext>
            </a:extLst>
          </p:cNvPr>
          <p:cNvCxnSpPr/>
          <p:nvPr/>
        </p:nvCxnSpPr>
        <p:spPr>
          <a:xfrm flipH="1">
            <a:off x="7873968" y="3213518"/>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1" name="Straight Connector 80">
            <a:extLst>
              <a:ext uri="{FF2B5EF4-FFF2-40B4-BE49-F238E27FC236}">
                <a16:creationId xmlns:a16="http://schemas.microsoft.com/office/drawing/2014/main" id="{9796A12F-4125-4C05-8EE8-A388740C580D}"/>
              </a:ext>
            </a:extLst>
          </p:cNvPr>
          <p:cNvCxnSpPr/>
          <p:nvPr/>
        </p:nvCxnSpPr>
        <p:spPr>
          <a:xfrm flipH="1">
            <a:off x="7877837" y="3581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3" name="Straight Connector 82">
            <a:extLst>
              <a:ext uri="{FF2B5EF4-FFF2-40B4-BE49-F238E27FC236}">
                <a16:creationId xmlns:a16="http://schemas.microsoft.com/office/drawing/2014/main" id="{7FDC5F4B-9BF0-42AD-B8BB-2F2399BCF1E2}"/>
              </a:ext>
            </a:extLst>
          </p:cNvPr>
          <p:cNvCxnSpPr/>
          <p:nvPr/>
        </p:nvCxnSpPr>
        <p:spPr>
          <a:xfrm flipH="1">
            <a:off x="7881693" y="3962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93" name="Text Box 42">
            <a:extLst>
              <a:ext uri="{FF2B5EF4-FFF2-40B4-BE49-F238E27FC236}">
                <a16:creationId xmlns:a16="http://schemas.microsoft.com/office/drawing/2014/main" id="{53BAB77F-E061-4834-9068-34BDF78AD071}"/>
              </a:ext>
            </a:extLst>
          </p:cNvPr>
          <p:cNvSpPr txBox="1">
            <a:spLocks noChangeArrowheads="1"/>
          </p:cNvSpPr>
          <p:nvPr/>
        </p:nvSpPr>
        <p:spPr bwMode="auto">
          <a:xfrm>
            <a:off x="8111387" y="3429000"/>
            <a:ext cx="856196"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Flat AC</a:t>
            </a:r>
          </a:p>
        </p:txBody>
      </p:sp>
      <p:sp>
        <p:nvSpPr>
          <p:cNvPr id="100" name="Text Box 23">
            <a:extLst>
              <a:ext uri="{FF2B5EF4-FFF2-40B4-BE49-F238E27FC236}">
                <a16:creationId xmlns:a16="http://schemas.microsoft.com/office/drawing/2014/main" id="{D8F2FCFF-2984-4836-B000-9C5601A8EAAA}"/>
              </a:ext>
            </a:extLst>
          </p:cNvPr>
          <p:cNvSpPr txBox="1">
            <a:spLocks noChangeArrowheads="1"/>
          </p:cNvSpPr>
          <p:nvPr/>
        </p:nvSpPr>
        <p:spPr bwMode="auto">
          <a:xfrm>
            <a:off x="5530369" y="2667000"/>
            <a:ext cx="2143536"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Aqueous misdirection</a:t>
            </a:r>
          </a:p>
        </p:txBody>
      </p:sp>
      <p:cxnSp>
        <p:nvCxnSpPr>
          <p:cNvPr id="104" name="Straight Connector 103">
            <a:extLst>
              <a:ext uri="{FF2B5EF4-FFF2-40B4-BE49-F238E27FC236}">
                <a16:creationId xmlns:a16="http://schemas.microsoft.com/office/drawing/2014/main" id="{49D87D4A-E317-4446-9B95-5184CB3968F3}"/>
              </a:ext>
            </a:extLst>
          </p:cNvPr>
          <p:cNvCxnSpPr>
            <a:cxnSpLocks/>
          </p:cNvCxnSpPr>
          <p:nvPr/>
        </p:nvCxnSpPr>
        <p:spPr>
          <a:xfrm flipH="1">
            <a:off x="5316229" y="2667000"/>
            <a:ext cx="7397" cy="25314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5" name="Straight Connector 104">
            <a:extLst>
              <a:ext uri="{FF2B5EF4-FFF2-40B4-BE49-F238E27FC236}">
                <a16:creationId xmlns:a16="http://schemas.microsoft.com/office/drawing/2014/main" id="{F40B6D71-75A8-4A88-864D-00D14C2F710D}"/>
              </a:ext>
            </a:extLst>
          </p:cNvPr>
          <p:cNvCxnSpPr/>
          <p:nvPr/>
        </p:nvCxnSpPr>
        <p:spPr>
          <a:xfrm flipH="1">
            <a:off x="5323624" y="2832814"/>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6" name="Straight Connector 105">
            <a:extLst>
              <a:ext uri="{FF2B5EF4-FFF2-40B4-BE49-F238E27FC236}">
                <a16:creationId xmlns:a16="http://schemas.microsoft.com/office/drawing/2014/main" id="{010BF7B2-AA07-4DCF-822D-E2DB5CC0BF59}"/>
              </a:ext>
            </a:extLst>
          </p:cNvPr>
          <p:cNvCxnSpPr/>
          <p:nvPr/>
        </p:nvCxnSpPr>
        <p:spPr>
          <a:xfrm flipH="1">
            <a:off x="5323624" y="3360065"/>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a:extLst>
              <a:ext uri="{FF2B5EF4-FFF2-40B4-BE49-F238E27FC236}">
                <a16:creationId xmlns:a16="http://schemas.microsoft.com/office/drawing/2014/main" id="{BAC8035C-3999-4C31-93CD-6C0D2ADEB73B}"/>
              </a:ext>
            </a:extLst>
          </p:cNvPr>
          <p:cNvCxnSpPr/>
          <p:nvPr/>
        </p:nvCxnSpPr>
        <p:spPr>
          <a:xfrm flipH="1">
            <a:off x="5323536" y="3786938"/>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8" name="Straight Connector 107">
            <a:extLst>
              <a:ext uri="{FF2B5EF4-FFF2-40B4-BE49-F238E27FC236}">
                <a16:creationId xmlns:a16="http://schemas.microsoft.com/office/drawing/2014/main" id="{DB64CAEE-69B4-426A-8A5B-D1269DBF0F66}"/>
              </a:ext>
            </a:extLst>
          </p:cNvPr>
          <p:cNvCxnSpPr/>
          <p:nvPr/>
        </p:nvCxnSpPr>
        <p:spPr>
          <a:xfrm flipH="1">
            <a:off x="5327493" y="4249152"/>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12" name="Straight Connector 111">
            <a:extLst>
              <a:ext uri="{FF2B5EF4-FFF2-40B4-BE49-F238E27FC236}">
                <a16:creationId xmlns:a16="http://schemas.microsoft.com/office/drawing/2014/main" id="{99A16C30-4BE4-48E5-8B65-0C5F3039B8DC}"/>
              </a:ext>
            </a:extLst>
          </p:cNvPr>
          <p:cNvCxnSpPr/>
          <p:nvPr/>
        </p:nvCxnSpPr>
        <p:spPr>
          <a:xfrm flipH="1">
            <a:off x="5333455" y="51816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13" name="Text Box 42">
            <a:extLst>
              <a:ext uri="{FF2B5EF4-FFF2-40B4-BE49-F238E27FC236}">
                <a16:creationId xmlns:a16="http://schemas.microsoft.com/office/drawing/2014/main" id="{056DFFD9-3CA2-42E7-90FE-4F14522E3504}"/>
              </a:ext>
            </a:extLst>
          </p:cNvPr>
          <p:cNvSpPr txBox="1">
            <a:spLocks noChangeArrowheads="1"/>
          </p:cNvSpPr>
          <p:nvPr/>
        </p:nvSpPr>
        <p:spPr bwMode="auto">
          <a:xfrm>
            <a:off x="5533954" y="3623846"/>
            <a:ext cx="1563248"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Retinal surgery</a:t>
            </a:r>
          </a:p>
        </p:txBody>
      </p:sp>
      <p:sp>
        <p:nvSpPr>
          <p:cNvPr id="118" name="Text Box 47">
            <a:extLst>
              <a:ext uri="{FF2B5EF4-FFF2-40B4-BE49-F238E27FC236}">
                <a16:creationId xmlns:a16="http://schemas.microsoft.com/office/drawing/2014/main" id="{3F59D898-ECAD-49F0-9425-2A1BC8DDA7B5}"/>
              </a:ext>
            </a:extLst>
          </p:cNvPr>
          <p:cNvSpPr txBox="1">
            <a:spLocks noChangeArrowheads="1"/>
          </p:cNvSpPr>
          <p:nvPr/>
        </p:nvSpPr>
        <p:spPr bwMode="auto">
          <a:xfrm>
            <a:off x="5523688" y="4538246"/>
            <a:ext cx="1414170"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Drug-induced</a:t>
            </a:r>
          </a:p>
        </p:txBody>
      </p:sp>
      <p:sp>
        <p:nvSpPr>
          <p:cNvPr id="16" name="TextBox 15">
            <a:extLst>
              <a:ext uri="{FF2B5EF4-FFF2-40B4-BE49-F238E27FC236}">
                <a16:creationId xmlns:a16="http://schemas.microsoft.com/office/drawing/2014/main" id="{984E008D-FBBA-42B4-940E-EA26772E0161}"/>
              </a:ext>
            </a:extLst>
          </p:cNvPr>
          <p:cNvSpPr txBox="1"/>
          <p:nvPr/>
        </p:nvSpPr>
        <p:spPr>
          <a:xfrm>
            <a:off x="6230528" y="5257800"/>
            <a:ext cx="1326004" cy="369332"/>
          </a:xfrm>
          <a:prstGeom prst="rect">
            <a:avLst/>
          </a:prstGeom>
          <a:noFill/>
        </p:spPr>
        <p:txBody>
          <a:bodyPr wrap="none" rtlCol="0">
            <a:spAutoFit/>
          </a:bodyPr>
          <a:lstStyle/>
          <a:p>
            <a:pPr algn="ctr"/>
            <a:r>
              <a:rPr lang="en-US" dirty="0">
                <a:solidFill>
                  <a:schemeClr val="bg1">
                    <a:lumMod val="75000"/>
                  </a:schemeClr>
                </a:solidFill>
              </a:rPr>
              <a:t>Both/Either</a:t>
            </a:r>
          </a:p>
        </p:txBody>
      </p:sp>
      <p:cxnSp>
        <p:nvCxnSpPr>
          <p:cNvPr id="125" name="Straight Connector 124">
            <a:extLst>
              <a:ext uri="{FF2B5EF4-FFF2-40B4-BE49-F238E27FC236}">
                <a16:creationId xmlns:a16="http://schemas.microsoft.com/office/drawing/2014/main" id="{01138141-D318-4ED7-A7FE-D8F2155CE890}"/>
              </a:ext>
            </a:extLst>
          </p:cNvPr>
          <p:cNvCxnSpPr/>
          <p:nvPr/>
        </p:nvCxnSpPr>
        <p:spPr>
          <a:xfrm flipH="1">
            <a:off x="5334000" y="4724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52" name="Text Box 47">
            <a:extLst>
              <a:ext uri="{FF2B5EF4-FFF2-40B4-BE49-F238E27FC236}">
                <a16:creationId xmlns:a16="http://schemas.microsoft.com/office/drawing/2014/main" id="{E3578916-9804-473C-8F06-D4FA0BCEDFD0}"/>
              </a:ext>
            </a:extLst>
          </p:cNvPr>
          <p:cNvSpPr txBox="1">
            <a:spLocks noChangeArrowheads="1"/>
          </p:cNvSpPr>
          <p:nvPr/>
        </p:nvSpPr>
        <p:spPr bwMode="auto">
          <a:xfrm>
            <a:off x="5543446" y="4055146"/>
            <a:ext cx="1619354"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err="1">
                <a:solidFill>
                  <a:schemeClr val="bg1">
                    <a:lumMod val="75000"/>
                  </a:schemeClr>
                </a:solidFill>
              </a:rPr>
              <a:t>Nanophthalmos</a:t>
            </a:r>
            <a:endParaRPr lang="en-US" altLang="en-US" sz="1600" dirty="0">
              <a:solidFill>
                <a:schemeClr val="bg1">
                  <a:lumMod val="75000"/>
                </a:schemeClr>
              </a:solidFill>
            </a:endParaRPr>
          </a:p>
        </p:txBody>
      </p:sp>
      <p:sp>
        <p:nvSpPr>
          <p:cNvPr id="53" name="Text Box 45">
            <a:extLst>
              <a:ext uri="{FF2B5EF4-FFF2-40B4-BE49-F238E27FC236}">
                <a16:creationId xmlns:a16="http://schemas.microsoft.com/office/drawing/2014/main" id="{57D1A14F-68FE-47D2-983C-1A879D66A9DC}"/>
              </a:ext>
            </a:extLst>
          </p:cNvPr>
          <p:cNvSpPr txBox="1">
            <a:spLocks noChangeArrowheads="1"/>
          </p:cNvSpPr>
          <p:nvPr/>
        </p:nvSpPr>
        <p:spPr bwMode="auto">
          <a:xfrm>
            <a:off x="5523688" y="5013493"/>
            <a:ext cx="582211"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PFV</a:t>
            </a:r>
          </a:p>
        </p:txBody>
      </p:sp>
      <p:sp>
        <p:nvSpPr>
          <p:cNvPr id="54" name="Text Box 42">
            <a:extLst>
              <a:ext uri="{FF2B5EF4-FFF2-40B4-BE49-F238E27FC236}">
                <a16:creationId xmlns:a16="http://schemas.microsoft.com/office/drawing/2014/main" id="{E1E37D2C-2C52-446B-843B-01E64990D3EC}"/>
              </a:ext>
            </a:extLst>
          </p:cNvPr>
          <p:cNvSpPr txBox="1">
            <a:spLocks noChangeArrowheads="1"/>
          </p:cNvSpPr>
          <p:nvPr/>
        </p:nvSpPr>
        <p:spPr bwMode="auto">
          <a:xfrm>
            <a:off x="5551406" y="3192546"/>
            <a:ext cx="2276072"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ERD/choroidal effusion</a:t>
            </a:r>
          </a:p>
        </p:txBody>
      </p:sp>
      <p:sp>
        <p:nvSpPr>
          <p:cNvPr id="3" name="Oval 2">
            <a:extLst>
              <a:ext uri="{FF2B5EF4-FFF2-40B4-BE49-F238E27FC236}">
                <a16:creationId xmlns:a16="http://schemas.microsoft.com/office/drawing/2014/main" id="{7D027388-F860-4250-9D31-41DB5EB864E5}"/>
              </a:ext>
            </a:extLst>
          </p:cNvPr>
          <p:cNvSpPr/>
          <p:nvPr/>
        </p:nvSpPr>
        <p:spPr>
          <a:xfrm>
            <a:off x="8034589" y="2679833"/>
            <a:ext cx="671979" cy="338554"/>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TextBox 45">
            <a:extLst>
              <a:ext uri="{FF2B5EF4-FFF2-40B4-BE49-F238E27FC236}">
                <a16:creationId xmlns:a16="http://schemas.microsoft.com/office/drawing/2014/main" id="{404AE9CF-785E-4964-AF50-F6F095A7E65B}"/>
              </a:ext>
            </a:extLst>
          </p:cNvPr>
          <p:cNvSpPr txBox="1"/>
          <p:nvPr/>
        </p:nvSpPr>
        <p:spPr>
          <a:xfrm>
            <a:off x="609600" y="1554063"/>
            <a:ext cx="7034674" cy="4770537"/>
          </a:xfrm>
          <a:prstGeom prst="rect">
            <a:avLst/>
          </a:prstGeom>
          <a:solidFill>
            <a:schemeClr val="accent1">
              <a:lumMod val="40000"/>
              <a:lumOff val="60000"/>
            </a:schemeClr>
          </a:solidFill>
        </p:spPr>
        <p:txBody>
          <a:bodyPr wrap="square" rtlCol="0">
            <a:spAutoFit/>
          </a:bodyPr>
          <a:lstStyle/>
          <a:p>
            <a:r>
              <a:rPr lang="en-US" sz="1600" i="1" dirty="0">
                <a:solidFill>
                  <a:schemeClr val="bg1">
                    <a:lumMod val="75000"/>
                  </a:schemeClr>
                </a:solidFill>
              </a:rPr>
              <a:t>Neovascularization of what structure causes neovascular glaucoma (NVG)?</a:t>
            </a:r>
          </a:p>
          <a:p>
            <a:r>
              <a:rPr lang="en-US" sz="1600" dirty="0">
                <a:solidFill>
                  <a:schemeClr val="bg1">
                    <a:lumMod val="75000"/>
                  </a:schemeClr>
                </a:solidFill>
              </a:rPr>
              <a:t>Neovascularization of the angle (NVA) </a:t>
            </a:r>
          </a:p>
          <a:p>
            <a:endParaRPr lang="en-US" sz="1600" dirty="0">
              <a:solidFill>
                <a:schemeClr val="bg1">
                  <a:lumMod val="75000"/>
                </a:schemeClr>
              </a:solidFill>
            </a:endParaRPr>
          </a:p>
          <a:p>
            <a:r>
              <a:rPr lang="en-US" sz="1600" i="1" dirty="0">
                <a:solidFill>
                  <a:schemeClr val="bg1">
                    <a:lumMod val="75000"/>
                  </a:schemeClr>
                </a:solidFill>
              </a:rPr>
              <a:t>How does NVA lead to angle-closure glaucoma?</a:t>
            </a:r>
          </a:p>
          <a:p>
            <a:r>
              <a:rPr lang="en-US" sz="1600" dirty="0">
                <a:solidFill>
                  <a:schemeClr val="bg1">
                    <a:lumMod val="75000"/>
                  </a:schemeClr>
                </a:solidFill>
              </a:rPr>
              <a:t>The NVA vessels don’t ride solo; rather, they are accompanied by contractile elements (</a:t>
            </a:r>
            <a:r>
              <a:rPr lang="en-US" sz="1600" dirty="0" err="1">
                <a:solidFill>
                  <a:schemeClr val="bg1">
                    <a:lumMod val="75000"/>
                  </a:schemeClr>
                </a:solidFill>
              </a:rPr>
              <a:t>eg</a:t>
            </a:r>
            <a:r>
              <a:rPr lang="en-US" sz="1600" dirty="0">
                <a:solidFill>
                  <a:schemeClr val="bg1">
                    <a:lumMod val="75000"/>
                  </a:schemeClr>
                </a:solidFill>
              </a:rPr>
              <a:t>, fibroblasts). Along with the neo vessels, these elements will establish a network that crosses from the peripheral iris to the peripheral cornea. Once established, contractile elements </a:t>
            </a:r>
            <a:r>
              <a:rPr lang="en-US" sz="1600" dirty="0" err="1">
                <a:solidFill>
                  <a:schemeClr val="bg1">
                    <a:lumMod val="75000"/>
                  </a:schemeClr>
                </a:solidFill>
              </a:rPr>
              <a:t>gonna</a:t>
            </a:r>
            <a:r>
              <a:rPr lang="en-US" sz="1600" dirty="0">
                <a:solidFill>
                  <a:schemeClr val="bg1">
                    <a:lumMod val="75000"/>
                  </a:schemeClr>
                </a:solidFill>
              </a:rPr>
              <a:t> contract, and when they do, they pull the iris up against the angle, rendering it closed. </a:t>
            </a:r>
          </a:p>
          <a:p>
            <a:r>
              <a:rPr lang="en-US" sz="1600" i="1" dirty="0">
                <a:solidFill>
                  <a:schemeClr val="bg1">
                    <a:lumMod val="75000"/>
                  </a:schemeClr>
                </a:solidFill>
              </a:rPr>
              <a:t> </a:t>
            </a:r>
          </a:p>
          <a:p>
            <a:r>
              <a:rPr lang="en-US" sz="1600" i="1" dirty="0">
                <a:solidFill>
                  <a:schemeClr val="bg1">
                    <a:lumMod val="75000"/>
                  </a:schemeClr>
                </a:solidFill>
              </a:rPr>
              <a:t>What two-word phrase (</a:t>
            </a:r>
            <a:r>
              <a:rPr lang="en-US" sz="1600" b="1" dirty="0">
                <a:solidFill>
                  <a:schemeClr val="bg1">
                    <a:lumMod val="75000"/>
                  </a:schemeClr>
                </a:solidFill>
              </a:rPr>
              <a:t>not</a:t>
            </a:r>
            <a:r>
              <a:rPr lang="en-US" sz="1600" i="1" dirty="0">
                <a:solidFill>
                  <a:schemeClr val="bg1">
                    <a:lumMod val="75000"/>
                  </a:schemeClr>
                </a:solidFill>
              </a:rPr>
              <a:t> ‘diabetic retinopathy’--think more generally) describes the fundamental cause of most cases of NVG?</a:t>
            </a:r>
          </a:p>
          <a:p>
            <a:r>
              <a:rPr lang="en-US" sz="1600" b="1" dirty="0">
                <a:solidFill>
                  <a:srgbClr val="0000FF"/>
                </a:solidFill>
              </a:rPr>
              <a:t>‘Retinal ischemia’</a:t>
            </a:r>
            <a:endParaRPr lang="en-US" sz="1600" b="1" dirty="0">
              <a:solidFill>
                <a:schemeClr val="accent1">
                  <a:lumMod val="40000"/>
                  <a:lumOff val="60000"/>
                </a:schemeClr>
              </a:solidFill>
            </a:endParaRPr>
          </a:p>
          <a:p>
            <a:endParaRPr lang="en-US" sz="1600" dirty="0">
              <a:solidFill>
                <a:schemeClr val="accent1">
                  <a:lumMod val="40000"/>
                  <a:lumOff val="60000"/>
                </a:schemeClr>
              </a:solidFill>
            </a:endParaRPr>
          </a:p>
          <a:p>
            <a:r>
              <a:rPr lang="en-US" sz="1600" i="1" dirty="0">
                <a:solidFill>
                  <a:schemeClr val="accent1">
                    <a:lumMod val="40000"/>
                    <a:lumOff val="60000"/>
                  </a:schemeClr>
                </a:solidFill>
              </a:rPr>
              <a:t>How does retinal ischemia lead to NVI and NVA? </a:t>
            </a:r>
          </a:p>
          <a:p>
            <a:r>
              <a:rPr lang="en-US" sz="1600" dirty="0">
                <a:solidFill>
                  <a:schemeClr val="accent1">
                    <a:lumMod val="40000"/>
                    <a:lumOff val="60000"/>
                  </a:schemeClr>
                </a:solidFill>
              </a:rPr>
              <a:t>In a desperate attempt to acquire the oxygen they’re lacking, the ischemic retinal cells release the signaling molecule  </a:t>
            </a:r>
            <a:r>
              <a:rPr lang="en-US" sz="1600" b="1" dirty="0">
                <a:solidFill>
                  <a:schemeClr val="accent1">
                    <a:lumMod val="40000"/>
                    <a:lumOff val="60000"/>
                  </a:schemeClr>
                </a:solidFill>
              </a:rPr>
              <a:t>VEGF</a:t>
            </a:r>
            <a:r>
              <a:rPr lang="en-US" sz="1600" dirty="0">
                <a:solidFill>
                  <a:schemeClr val="accent1">
                    <a:lumMod val="40000"/>
                    <a:lumOff val="60000"/>
                  </a:schemeClr>
                </a:solidFill>
              </a:rPr>
              <a:t> , a potent inducer of new blood vessel formation. This VEGF diffuses from the vitreous cavity into the anterior segment, where it induces the NVI/NVA process.</a:t>
            </a:r>
          </a:p>
        </p:txBody>
      </p:sp>
      <p:sp>
        <p:nvSpPr>
          <p:cNvPr id="47" name="Oval 46">
            <a:extLst>
              <a:ext uri="{FF2B5EF4-FFF2-40B4-BE49-F238E27FC236}">
                <a16:creationId xmlns:a16="http://schemas.microsoft.com/office/drawing/2014/main" id="{A5248507-3F31-4BDC-A9CE-59D8E5A5DD74}"/>
              </a:ext>
            </a:extLst>
          </p:cNvPr>
          <p:cNvSpPr/>
          <p:nvPr/>
        </p:nvSpPr>
        <p:spPr>
          <a:xfrm>
            <a:off x="580515" y="4431474"/>
            <a:ext cx="2010285" cy="430887"/>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TextBox 47">
            <a:extLst>
              <a:ext uri="{FF2B5EF4-FFF2-40B4-BE49-F238E27FC236}">
                <a16:creationId xmlns:a16="http://schemas.microsoft.com/office/drawing/2014/main" id="{88F4DBB8-E836-4EB8-A67C-7D52B9DB2F1E}"/>
              </a:ext>
            </a:extLst>
          </p:cNvPr>
          <p:cNvSpPr txBox="1"/>
          <p:nvPr/>
        </p:nvSpPr>
        <p:spPr>
          <a:xfrm>
            <a:off x="2667000" y="4160638"/>
            <a:ext cx="4889532" cy="1384995"/>
          </a:xfrm>
          <a:prstGeom prst="rect">
            <a:avLst/>
          </a:prstGeom>
          <a:solidFill>
            <a:srgbClr val="FFCCFF"/>
          </a:solidFill>
        </p:spPr>
        <p:txBody>
          <a:bodyPr wrap="square" rtlCol="0">
            <a:spAutoFit/>
          </a:bodyPr>
          <a:lstStyle/>
          <a:p>
            <a:r>
              <a:rPr lang="en-US" sz="1400" i="1" dirty="0">
                <a:solidFill>
                  <a:schemeClr val="bg1">
                    <a:lumMod val="65000"/>
                  </a:schemeClr>
                </a:solidFill>
              </a:rPr>
              <a:t>What are the three most common causes of ischemia that result in the development of NVG?</a:t>
            </a:r>
          </a:p>
          <a:p>
            <a:r>
              <a:rPr lang="en-US" sz="1400" dirty="0">
                <a:solidFill>
                  <a:schemeClr val="bg1">
                    <a:lumMod val="65000"/>
                  </a:schemeClr>
                </a:solidFill>
              </a:rPr>
              <a:t>--Diabetic retinopathy</a:t>
            </a:r>
          </a:p>
          <a:p>
            <a:r>
              <a:rPr lang="en-US" sz="1400" dirty="0">
                <a:solidFill>
                  <a:schemeClr val="bg1">
                    <a:lumMod val="65000"/>
                  </a:schemeClr>
                </a:solidFill>
              </a:rPr>
              <a:t>--CRVO</a:t>
            </a:r>
          </a:p>
          <a:p>
            <a:r>
              <a:rPr lang="en-US" sz="1400" dirty="0">
                <a:solidFill>
                  <a:schemeClr val="bg1">
                    <a:lumMod val="65000"/>
                  </a:schemeClr>
                </a:solidFill>
              </a:rPr>
              <a:t>--</a:t>
            </a:r>
            <a:r>
              <a:rPr lang="en-US" sz="1400" b="1" dirty="0">
                <a:solidFill>
                  <a:srgbClr val="0000FF"/>
                </a:solidFill>
              </a:rPr>
              <a:t>Ocular ischemic syndrome </a:t>
            </a:r>
            <a:r>
              <a:rPr lang="en-US" sz="1400" dirty="0">
                <a:solidFill>
                  <a:schemeClr val="bg1">
                    <a:lumMod val="65000"/>
                  </a:schemeClr>
                </a:solidFill>
              </a:rPr>
              <a:t>(OIS; note that OIS involves ischemia of non-retinal ocular structures as well)</a:t>
            </a:r>
          </a:p>
        </p:txBody>
      </p:sp>
      <p:sp>
        <p:nvSpPr>
          <p:cNvPr id="61" name="Oval 60">
            <a:extLst>
              <a:ext uri="{FF2B5EF4-FFF2-40B4-BE49-F238E27FC236}">
                <a16:creationId xmlns:a16="http://schemas.microsoft.com/office/drawing/2014/main" id="{D144EE0C-9B22-43F3-8F2C-AB6283CEA5B8}"/>
              </a:ext>
            </a:extLst>
          </p:cNvPr>
          <p:cNvSpPr/>
          <p:nvPr/>
        </p:nvSpPr>
        <p:spPr>
          <a:xfrm>
            <a:off x="2689792" y="4933667"/>
            <a:ext cx="2626437" cy="430887"/>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TextBox 62">
            <a:extLst>
              <a:ext uri="{FF2B5EF4-FFF2-40B4-BE49-F238E27FC236}">
                <a16:creationId xmlns:a16="http://schemas.microsoft.com/office/drawing/2014/main" id="{FBB3B3BC-38CA-48FC-9D1F-15BA3F07CE8C}"/>
              </a:ext>
            </a:extLst>
          </p:cNvPr>
          <p:cNvSpPr txBox="1"/>
          <p:nvPr/>
        </p:nvSpPr>
        <p:spPr>
          <a:xfrm>
            <a:off x="2753893" y="3664267"/>
            <a:ext cx="5403598" cy="1169551"/>
          </a:xfrm>
          <a:prstGeom prst="rect">
            <a:avLst/>
          </a:prstGeom>
          <a:solidFill>
            <a:schemeClr val="accent5">
              <a:lumMod val="75000"/>
            </a:schemeClr>
          </a:solidFill>
        </p:spPr>
        <p:txBody>
          <a:bodyPr wrap="square" rtlCol="0">
            <a:spAutoFit/>
          </a:bodyPr>
          <a:lstStyle/>
          <a:p>
            <a:r>
              <a:rPr lang="en-US" sz="1400" i="1" dirty="0">
                <a:solidFill>
                  <a:srgbClr val="0000FF"/>
                </a:solidFill>
              </a:rPr>
              <a:t>There’s an important difference in the clinical presentation of NVG in DBR and CRVO vs the presentation of ‘NVG’ in OIS. What is it?</a:t>
            </a:r>
          </a:p>
          <a:p>
            <a:r>
              <a:rPr lang="en-US" sz="1400" dirty="0">
                <a:solidFill>
                  <a:srgbClr val="0000FF"/>
                </a:solidFill>
              </a:rPr>
              <a:t>Angle closure in DBR and CRVO inevitably produces a dramatic spike in IOP. However, angle closure in OIS frequently is </a:t>
            </a:r>
            <a:r>
              <a:rPr lang="en-US" sz="1400" b="1" dirty="0">
                <a:solidFill>
                  <a:srgbClr val="0000FF"/>
                </a:solidFill>
              </a:rPr>
              <a:t>not</a:t>
            </a:r>
            <a:r>
              <a:rPr lang="en-US" sz="1400" dirty="0">
                <a:solidFill>
                  <a:srgbClr val="0000FF"/>
                </a:solidFill>
              </a:rPr>
              <a:t> accompanied by a high IOP.</a:t>
            </a:r>
          </a:p>
        </p:txBody>
      </p:sp>
    </p:spTree>
    <p:extLst>
      <p:ext uri="{BB962C8B-B14F-4D97-AF65-F5344CB8AC3E}">
        <p14:creationId xmlns:p14="http://schemas.microsoft.com/office/powerpoint/2010/main" val="2452495289"/>
      </p:ext>
    </p:extLst>
  </p:cSld>
  <p:clrMapOvr>
    <a:masterClrMapping/>
  </p:clrMapOvr>
</p:sld>
</file>

<file path=ppt/slides/slide2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Straight Arrow Connector 12">
            <a:extLst>
              <a:ext uri="{FF2B5EF4-FFF2-40B4-BE49-F238E27FC236}">
                <a16:creationId xmlns:a16="http://schemas.microsoft.com/office/drawing/2014/main" id="{A6DE2085-829C-480C-9216-69D6039C0A37}"/>
              </a:ext>
            </a:extLst>
          </p:cNvPr>
          <p:cNvCxnSpPr>
            <a:cxnSpLocks/>
          </p:cNvCxnSpPr>
          <p:nvPr/>
        </p:nvCxnSpPr>
        <p:spPr>
          <a:xfrm>
            <a:off x="6717173" y="1828800"/>
            <a:ext cx="0" cy="3462754"/>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43014" name="Text Box 6"/>
          <p:cNvSpPr txBox="1">
            <a:spLocks noChangeArrowheads="1"/>
          </p:cNvSpPr>
          <p:nvPr/>
        </p:nvSpPr>
        <p:spPr bwMode="auto">
          <a:xfrm>
            <a:off x="533400" y="2356376"/>
            <a:ext cx="1005403"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Lens-</a:t>
            </a:r>
          </a:p>
          <a:p>
            <a:pPr algn="ctr" eaLnBrk="1" hangingPunct="1">
              <a:lnSpc>
                <a:spcPct val="80000"/>
              </a:lnSpc>
              <a:spcBef>
                <a:spcPct val="0"/>
              </a:spcBef>
              <a:buClrTx/>
              <a:buSzTx/>
              <a:buFontTx/>
              <a:buNone/>
            </a:pPr>
            <a:r>
              <a:rPr lang="en-US" altLang="en-US" sz="1800" dirty="0">
                <a:solidFill>
                  <a:schemeClr val="bg1">
                    <a:lumMod val="75000"/>
                  </a:schemeClr>
                </a:solidFill>
              </a:rPr>
              <a:t>Induced</a:t>
            </a:r>
          </a:p>
        </p:txBody>
      </p:sp>
      <p:sp>
        <p:nvSpPr>
          <p:cNvPr id="43017" name="Text Box 14"/>
          <p:cNvSpPr txBox="1">
            <a:spLocks noChangeArrowheads="1"/>
          </p:cNvSpPr>
          <p:nvPr/>
        </p:nvSpPr>
        <p:spPr bwMode="auto">
          <a:xfrm>
            <a:off x="3026498" y="2365901"/>
            <a:ext cx="1633781"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Aphakic/</a:t>
            </a:r>
          </a:p>
          <a:p>
            <a:pPr algn="ctr" eaLnBrk="1" hangingPunct="1">
              <a:lnSpc>
                <a:spcPct val="80000"/>
              </a:lnSpc>
              <a:spcBef>
                <a:spcPct val="0"/>
              </a:spcBef>
              <a:buClrTx/>
              <a:buSzTx/>
              <a:buFontTx/>
              <a:buNone/>
            </a:pPr>
            <a:r>
              <a:rPr lang="en-US" altLang="en-US" sz="1800" dirty="0" err="1">
                <a:solidFill>
                  <a:schemeClr val="bg1">
                    <a:lumMod val="75000"/>
                  </a:schemeClr>
                </a:solidFill>
              </a:rPr>
              <a:t>Pseudophakic</a:t>
            </a:r>
            <a:endParaRPr lang="en-US" altLang="en-US" sz="1800" dirty="0">
              <a:solidFill>
                <a:schemeClr val="bg1">
                  <a:lumMod val="75000"/>
                </a:schemeClr>
              </a:solidFill>
            </a:endParaRPr>
          </a:p>
        </p:txBody>
      </p:sp>
      <p:sp>
        <p:nvSpPr>
          <p:cNvPr id="43031" name="Text Box 35"/>
          <p:cNvSpPr txBox="1">
            <a:spLocks noChangeArrowheads="1"/>
          </p:cNvSpPr>
          <p:nvPr/>
        </p:nvSpPr>
        <p:spPr bwMode="auto">
          <a:xfrm>
            <a:off x="1190847" y="1295400"/>
            <a:ext cx="2473754"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solidFill>
                  <a:schemeClr val="bg1">
                    <a:lumMod val="75000"/>
                  </a:schemeClr>
                </a:solidFill>
              </a:rPr>
              <a:t>w/ Pupillary Block</a:t>
            </a:r>
          </a:p>
        </p:txBody>
      </p:sp>
      <p:sp>
        <p:nvSpPr>
          <p:cNvPr id="43032" name="Text Box 36"/>
          <p:cNvSpPr txBox="1">
            <a:spLocks noChangeArrowheads="1"/>
          </p:cNvSpPr>
          <p:nvPr/>
        </p:nvSpPr>
        <p:spPr bwMode="auto">
          <a:xfrm>
            <a:off x="5181600" y="1295400"/>
            <a:ext cx="2630848"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t>w/o Pupillary Block</a:t>
            </a:r>
          </a:p>
        </p:txBody>
      </p:sp>
      <p:sp>
        <p:nvSpPr>
          <p:cNvPr id="49" name="Rectangle 2">
            <a:extLst>
              <a:ext uri="{FF2B5EF4-FFF2-40B4-BE49-F238E27FC236}">
                <a16:creationId xmlns:a16="http://schemas.microsoft.com/office/drawing/2014/main" id="{240EE5BF-F7D2-4FC8-A5DD-F6B5423153C6}"/>
              </a:ext>
            </a:extLst>
          </p:cNvPr>
          <p:cNvSpPr>
            <a:spLocks noGrp="1" noChangeArrowheads="1"/>
          </p:cNvSpPr>
          <p:nvPr>
            <p:ph type="title"/>
          </p:nvPr>
        </p:nvSpPr>
        <p:spPr>
          <a:xfrm>
            <a:off x="457200" y="304800"/>
            <a:ext cx="7543800" cy="563562"/>
          </a:xfrm>
        </p:spPr>
        <p:txBody>
          <a:bodyPr/>
          <a:lstStyle/>
          <a:p>
            <a:pPr eaLnBrk="1" hangingPunct="1"/>
            <a:r>
              <a:rPr lang="en-US" altLang="en-US" sz="3500" dirty="0"/>
              <a:t>Q</a:t>
            </a:r>
          </a:p>
        </p:txBody>
      </p:sp>
      <p:sp>
        <p:nvSpPr>
          <p:cNvPr id="50" name="TextBox 49">
            <a:extLst>
              <a:ext uri="{FF2B5EF4-FFF2-40B4-BE49-F238E27FC236}">
                <a16:creationId xmlns:a16="http://schemas.microsoft.com/office/drawing/2014/main" id="{CF426230-46C8-405C-9015-99EF57762A2E}"/>
              </a:ext>
            </a:extLst>
          </p:cNvPr>
          <p:cNvSpPr txBox="1"/>
          <p:nvPr/>
        </p:nvSpPr>
        <p:spPr>
          <a:xfrm>
            <a:off x="2259496" y="189094"/>
            <a:ext cx="4607480" cy="400110"/>
          </a:xfrm>
          <a:prstGeom prst="rect">
            <a:avLst/>
          </a:prstGeom>
          <a:solidFill>
            <a:schemeClr val="accent1">
              <a:lumMod val="60000"/>
              <a:lumOff val="40000"/>
            </a:schemeClr>
          </a:solidFill>
        </p:spPr>
        <p:txBody>
          <a:bodyPr wrap="none" rtlCol="0">
            <a:spAutoFit/>
          </a:bodyPr>
          <a:lstStyle/>
          <a:p>
            <a:pPr algn="ctr"/>
            <a:r>
              <a:rPr lang="en-US" sz="2000" b="1" dirty="0"/>
              <a:t>Secondary Angle Closure Glaucoma</a:t>
            </a:r>
          </a:p>
        </p:txBody>
      </p:sp>
      <p:sp>
        <p:nvSpPr>
          <p:cNvPr id="2" name="TextBox 1">
            <a:extLst>
              <a:ext uri="{FF2B5EF4-FFF2-40B4-BE49-F238E27FC236}">
                <a16:creationId xmlns:a16="http://schemas.microsoft.com/office/drawing/2014/main" id="{A7E30BEC-923B-4C9A-A856-BDD0D882F6B8}"/>
              </a:ext>
            </a:extLst>
          </p:cNvPr>
          <p:cNvSpPr txBox="1"/>
          <p:nvPr/>
        </p:nvSpPr>
        <p:spPr>
          <a:xfrm>
            <a:off x="887305" y="2844119"/>
            <a:ext cx="1494320" cy="338554"/>
          </a:xfrm>
          <a:prstGeom prst="rect">
            <a:avLst/>
          </a:prstGeom>
          <a:noFill/>
        </p:spPr>
        <p:txBody>
          <a:bodyPr wrap="none" rtlCol="0">
            <a:spAutoFit/>
          </a:bodyPr>
          <a:lstStyle/>
          <a:p>
            <a:r>
              <a:rPr lang="en-US" sz="1600" dirty="0" err="1">
                <a:solidFill>
                  <a:schemeClr val="bg1">
                    <a:lumMod val="75000"/>
                  </a:schemeClr>
                </a:solidFill>
              </a:rPr>
              <a:t>Phacomorphic</a:t>
            </a:r>
            <a:endParaRPr lang="en-US" sz="1600" dirty="0">
              <a:solidFill>
                <a:schemeClr val="bg1">
                  <a:lumMod val="75000"/>
                </a:schemeClr>
              </a:solidFill>
            </a:endParaRPr>
          </a:p>
        </p:txBody>
      </p:sp>
      <p:sp>
        <p:nvSpPr>
          <p:cNvPr id="51" name="TextBox 50">
            <a:extLst>
              <a:ext uri="{FF2B5EF4-FFF2-40B4-BE49-F238E27FC236}">
                <a16:creationId xmlns:a16="http://schemas.microsoft.com/office/drawing/2014/main" id="{156069D4-340B-4160-A336-EBF73557CEE0}"/>
              </a:ext>
            </a:extLst>
          </p:cNvPr>
          <p:cNvSpPr txBox="1"/>
          <p:nvPr/>
        </p:nvSpPr>
        <p:spPr>
          <a:xfrm>
            <a:off x="884725" y="3175578"/>
            <a:ext cx="1402948" cy="338554"/>
          </a:xfrm>
          <a:prstGeom prst="rect">
            <a:avLst/>
          </a:prstGeom>
          <a:noFill/>
        </p:spPr>
        <p:txBody>
          <a:bodyPr wrap="none" rtlCol="0">
            <a:spAutoFit/>
          </a:bodyPr>
          <a:lstStyle/>
          <a:p>
            <a:r>
              <a:rPr lang="en-US" sz="1600" dirty="0">
                <a:solidFill>
                  <a:schemeClr val="bg1">
                    <a:lumMod val="75000"/>
                  </a:schemeClr>
                </a:solidFill>
              </a:rPr>
              <a:t>Ectopia </a:t>
            </a:r>
            <a:r>
              <a:rPr lang="en-US" sz="1600" dirty="0" err="1">
                <a:solidFill>
                  <a:schemeClr val="bg1">
                    <a:lumMod val="75000"/>
                  </a:schemeClr>
                </a:solidFill>
              </a:rPr>
              <a:t>lentis</a:t>
            </a:r>
            <a:endParaRPr lang="en-US" sz="1600" dirty="0">
              <a:solidFill>
                <a:schemeClr val="bg1">
                  <a:lumMod val="75000"/>
                </a:schemeClr>
              </a:solidFill>
            </a:endParaRPr>
          </a:p>
        </p:txBody>
      </p:sp>
      <p:cxnSp>
        <p:nvCxnSpPr>
          <p:cNvPr id="71" name="Straight Connector 70">
            <a:extLst>
              <a:ext uri="{FF2B5EF4-FFF2-40B4-BE49-F238E27FC236}">
                <a16:creationId xmlns:a16="http://schemas.microsoft.com/office/drawing/2014/main" id="{C104938D-BA8D-4E39-9D5F-9EE2012F2F3C}"/>
              </a:ext>
            </a:extLst>
          </p:cNvPr>
          <p:cNvCxnSpPr>
            <a:cxnSpLocks/>
          </p:cNvCxnSpPr>
          <p:nvPr/>
        </p:nvCxnSpPr>
        <p:spPr>
          <a:xfrm flipH="1">
            <a:off x="762665" y="3023488"/>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2A7E4E40-472F-4E50-8A7A-45C10FDD7171}"/>
              </a:ext>
            </a:extLst>
          </p:cNvPr>
          <p:cNvCxnSpPr>
            <a:cxnSpLocks/>
          </p:cNvCxnSpPr>
          <p:nvPr/>
        </p:nvCxnSpPr>
        <p:spPr>
          <a:xfrm flipH="1">
            <a:off x="762665" y="3347853"/>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C3924889-45B9-4383-9C9E-48F0A9C27AD8}"/>
              </a:ext>
            </a:extLst>
          </p:cNvPr>
          <p:cNvCxnSpPr>
            <a:cxnSpLocks/>
          </p:cNvCxnSpPr>
          <p:nvPr/>
        </p:nvCxnSpPr>
        <p:spPr>
          <a:xfrm flipH="1">
            <a:off x="748719" y="2838976"/>
            <a:ext cx="13947" cy="5088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 name="Straight Arrow Connector 5">
            <a:extLst>
              <a:ext uri="{FF2B5EF4-FFF2-40B4-BE49-F238E27FC236}">
                <a16:creationId xmlns:a16="http://schemas.microsoft.com/office/drawing/2014/main" id="{A3439F0C-5143-461F-8F3C-2E830785DEFC}"/>
              </a:ext>
            </a:extLst>
          </p:cNvPr>
          <p:cNvCxnSpPr>
            <a:stCxn id="50" idx="2"/>
          </p:cNvCxnSpPr>
          <p:nvPr/>
        </p:nvCxnSpPr>
        <p:spPr>
          <a:xfrm flipH="1">
            <a:off x="2971800" y="589204"/>
            <a:ext cx="1591436" cy="706196"/>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0" name="Straight Arrow Connector 9">
            <a:extLst>
              <a:ext uri="{FF2B5EF4-FFF2-40B4-BE49-F238E27FC236}">
                <a16:creationId xmlns:a16="http://schemas.microsoft.com/office/drawing/2014/main" id="{84DC796E-F6ED-4FBB-82D2-A260F480BF8A}"/>
              </a:ext>
            </a:extLst>
          </p:cNvPr>
          <p:cNvCxnSpPr>
            <a:cxnSpLocks/>
          </p:cNvCxnSpPr>
          <p:nvPr/>
        </p:nvCxnSpPr>
        <p:spPr>
          <a:xfrm>
            <a:off x="4572000" y="589204"/>
            <a:ext cx="1600200" cy="706196"/>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6" name="Straight Arrow Connector 25">
            <a:extLst>
              <a:ext uri="{FF2B5EF4-FFF2-40B4-BE49-F238E27FC236}">
                <a16:creationId xmlns:a16="http://schemas.microsoft.com/office/drawing/2014/main" id="{B70E0124-9B84-41A5-8D84-A66B7838A706}"/>
              </a:ext>
            </a:extLst>
          </p:cNvPr>
          <p:cNvCxnSpPr>
            <a:cxnSpLocks/>
          </p:cNvCxnSpPr>
          <p:nvPr/>
        </p:nvCxnSpPr>
        <p:spPr>
          <a:xfrm flipH="1">
            <a:off x="1159539" y="1828800"/>
            <a:ext cx="1290435" cy="478059"/>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28" name="Straight Arrow Connector 27">
            <a:extLst>
              <a:ext uri="{FF2B5EF4-FFF2-40B4-BE49-F238E27FC236}">
                <a16:creationId xmlns:a16="http://schemas.microsoft.com/office/drawing/2014/main" id="{567A4249-5C59-4416-8A8E-1C35913900AB}"/>
              </a:ext>
            </a:extLst>
          </p:cNvPr>
          <p:cNvCxnSpPr>
            <a:cxnSpLocks/>
          </p:cNvCxnSpPr>
          <p:nvPr/>
        </p:nvCxnSpPr>
        <p:spPr>
          <a:xfrm>
            <a:off x="2449973" y="1832208"/>
            <a:ext cx="1268784"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56" name="Text Box 6">
            <a:extLst>
              <a:ext uri="{FF2B5EF4-FFF2-40B4-BE49-F238E27FC236}">
                <a16:creationId xmlns:a16="http://schemas.microsoft.com/office/drawing/2014/main" id="{557983BD-9D64-49B9-A366-A08663B0451F}"/>
              </a:ext>
            </a:extLst>
          </p:cNvPr>
          <p:cNvSpPr txBox="1">
            <a:spLocks noChangeArrowheads="1"/>
          </p:cNvSpPr>
          <p:nvPr/>
        </p:nvSpPr>
        <p:spPr bwMode="auto">
          <a:xfrm>
            <a:off x="5029200" y="2356376"/>
            <a:ext cx="813043"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r" eaLnBrk="1" hangingPunct="1">
              <a:lnSpc>
                <a:spcPct val="80000"/>
              </a:lnSpc>
              <a:spcBef>
                <a:spcPct val="0"/>
              </a:spcBef>
              <a:buClrTx/>
              <a:buSzTx/>
              <a:buFontTx/>
              <a:buNone/>
            </a:pPr>
            <a:r>
              <a:rPr lang="en-US" altLang="en-US" sz="1800" dirty="0">
                <a:solidFill>
                  <a:schemeClr val="bg1">
                    <a:lumMod val="75000"/>
                  </a:schemeClr>
                </a:solidFill>
              </a:rPr>
              <a:t>‘Push’</a:t>
            </a:r>
          </a:p>
        </p:txBody>
      </p:sp>
      <p:sp>
        <p:nvSpPr>
          <p:cNvPr id="57" name="Text Box 14">
            <a:extLst>
              <a:ext uri="{FF2B5EF4-FFF2-40B4-BE49-F238E27FC236}">
                <a16:creationId xmlns:a16="http://schemas.microsoft.com/office/drawing/2014/main" id="{5DAFA1C1-3A29-4C27-A379-663FDD22E326}"/>
              </a:ext>
            </a:extLst>
          </p:cNvPr>
          <p:cNvSpPr txBox="1">
            <a:spLocks noChangeArrowheads="1"/>
          </p:cNvSpPr>
          <p:nvPr/>
        </p:nvSpPr>
        <p:spPr bwMode="auto">
          <a:xfrm>
            <a:off x="7620000" y="2365901"/>
            <a:ext cx="671979"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t>‘Pull’</a:t>
            </a:r>
          </a:p>
        </p:txBody>
      </p:sp>
      <p:cxnSp>
        <p:nvCxnSpPr>
          <p:cNvPr id="58" name="Straight Arrow Connector 57">
            <a:extLst>
              <a:ext uri="{FF2B5EF4-FFF2-40B4-BE49-F238E27FC236}">
                <a16:creationId xmlns:a16="http://schemas.microsoft.com/office/drawing/2014/main" id="{E874FEE9-46BD-46A3-90A3-DE7CC220FBFF}"/>
              </a:ext>
            </a:extLst>
          </p:cNvPr>
          <p:cNvCxnSpPr>
            <a:cxnSpLocks/>
          </p:cNvCxnSpPr>
          <p:nvPr/>
        </p:nvCxnSpPr>
        <p:spPr>
          <a:xfrm flipH="1">
            <a:off x="5867400" y="1828800"/>
            <a:ext cx="849775"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59" name="Straight Arrow Connector 58">
            <a:extLst>
              <a:ext uri="{FF2B5EF4-FFF2-40B4-BE49-F238E27FC236}">
                <a16:creationId xmlns:a16="http://schemas.microsoft.com/office/drawing/2014/main" id="{C370A4A1-FE96-4E70-B89E-839542A5E241}"/>
              </a:ext>
            </a:extLst>
          </p:cNvPr>
          <p:cNvCxnSpPr>
            <a:cxnSpLocks/>
          </p:cNvCxnSpPr>
          <p:nvPr/>
        </p:nvCxnSpPr>
        <p:spPr>
          <a:xfrm>
            <a:off x="6717173" y="1832208"/>
            <a:ext cx="902827" cy="474047"/>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62" name="Text Box 16">
            <a:extLst>
              <a:ext uri="{FF2B5EF4-FFF2-40B4-BE49-F238E27FC236}">
                <a16:creationId xmlns:a16="http://schemas.microsoft.com/office/drawing/2014/main" id="{33538067-0726-41B0-93FF-357EF00CA62D}"/>
              </a:ext>
            </a:extLst>
          </p:cNvPr>
          <p:cNvSpPr txBox="1">
            <a:spLocks noChangeArrowheads="1"/>
          </p:cNvSpPr>
          <p:nvPr/>
        </p:nvSpPr>
        <p:spPr bwMode="auto">
          <a:xfrm>
            <a:off x="8065437" y="2684785"/>
            <a:ext cx="628698"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b="1" dirty="0"/>
              <a:t>NVG</a:t>
            </a:r>
          </a:p>
        </p:txBody>
      </p:sp>
      <p:sp>
        <p:nvSpPr>
          <p:cNvPr id="70" name="Text Box 21">
            <a:extLst>
              <a:ext uri="{FF2B5EF4-FFF2-40B4-BE49-F238E27FC236}">
                <a16:creationId xmlns:a16="http://schemas.microsoft.com/office/drawing/2014/main" id="{86C32650-BE1F-4CC3-8DB5-0C136D877E6F}"/>
              </a:ext>
            </a:extLst>
          </p:cNvPr>
          <p:cNvSpPr txBox="1">
            <a:spLocks noChangeArrowheads="1"/>
          </p:cNvSpPr>
          <p:nvPr/>
        </p:nvSpPr>
        <p:spPr bwMode="auto">
          <a:xfrm>
            <a:off x="8070534" y="3048000"/>
            <a:ext cx="526106"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a:solidFill>
                  <a:schemeClr val="bg1">
                    <a:lumMod val="75000"/>
                  </a:schemeClr>
                </a:solidFill>
              </a:rPr>
              <a:t>ICE</a:t>
            </a:r>
          </a:p>
        </p:txBody>
      </p:sp>
      <p:sp>
        <p:nvSpPr>
          <p:cNvPr id="75" name="Text Box 45">
            <a:extLst>
              <a:ext uri="{FF2B5EF4-FFF2-40B4-BE49-F238E27FC236}">
                <a16:creationId xmlns:a16="http://schemas.microsoft.com/office/drawing/2014/main" id="{2B6EDA2D-8F55-4DFD-A225-8C03CE6FC7F3}"/>
              </a:ext>
            </a:extLst>
          </p:cNvPr>
          <p:cNvSpPr txBox="1">
            <a:spLocks noChangeArrowheads="1"/>
          </p:cNvSpPr>
          <p:nvPr/>
        </p:nvSpPr>
        <p:spPr bwMode="auto">
          <a:xfrm>
            <a:off x="8073162" y="3810000"/>
            <a:ext cx="1070837" cy="74635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ts val="1700"/>
              </a:lnSpc>
              <a:spcBef>
                <a:spcPct val="0"/>
              </a:spcBef>
              <a:buClrTx/>
              <a:buSzTx/>
              <a:buFontTx/>
              <a:buNone/>
            </a:pPr>
            <a:r>
              <a:rPr lang="en-US" altLang="en-US" sz="1600" dirty="0">
                <a:solidFill>
                  <a:schemeClr val="bg1">
                    <a:lumMod val="75000"/>
                  </a:schemeClr>
                </a:solidFill>
              </a:rPr>
              <a:t>Epithelial/ fibrous ingrowth</a:t>
            </a:r>
          </a:p>
        </p:txBody>
      </p:sp>
      <p:cxnSp>
        <p:nvCxnSpPr>
          <p:cNvPr id="77" name="Straight Connector 76">
            <a:extLst>
              <a:ext uri="{FF2B5EF4-FFF2-40B4-BE49-F238E27FC236}">
                <a16:creationId xmlns:a16="http://schemas.microsoft.com/office/drawing/2014/main" id="{FC090BD7-F2E1-4464-B57B-9CBE5874C89B}"/>
              </a:ext>
            </a:extLst>
          </p:cNvPr>
          <p:cNvCxnSpPr>
            <a:cxnSpLocks/>
          </p:cNvCxnSpPr>
          <p:nvPr/>
        </p:nvCxnSpPr>
        <p:spPr>
          <a:xfrm>
            <a:off x="7873969" y="2674448"/>
            <a:ext cx="7724" cy="128795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8" name="Straight Connector 77">
            <a:extLst>
              <a:ext uri="{FF2B5EF4-FFF2-40B4-BE49-F238E27FC236}">
                <a16:creationId xmlns:a16="http://schemas.microsoft.com/office/drawing/2014/main" id="{B1922ED5-C3D8-43D8-A00D-1D6BC9201DBA}"/>
              </a:ext>
            </a:extLst>
          </p:cNvPr>
          <p:cNvCxnSpPr/>
          <p:nvPr/>
        </p:nvCxnSpPr>
        <p:spPr>
          <a:xfrm flipH="1">
            <a:off x="7873968" y="2840262"/>
            <a:ext cx="24447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9" name="Straight Connector 78">
            <a:extLst>
              <a:ext uri="{FF2B5EF4-FFF2-40B4-BE49-F238E27FC236}">
                <a16:creationId xmlns:a16="http://schemas.microsoft.com/office/drawing/2014/main" id="{77019ED2-6D69-4A60-9D19-D4DB786EA3A0}"/>
              </a:ext>
            </a:extLst>
          </p:cNvPr>
          <p:cNvCxnSpPr/>
          <p:nvPr/>
        </p:nvCxnSpPr>
        <p:spPr>
          <a:xfrm flipH="1">
            <a:off x="7873968" y="3213518"/>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1" name="Straight Connector 80">
            <a:extLst>
              <a:ext uri="{FF2B5EF4-FFF2-40B4-BE49-F238E27FC236}">
                <a16:creationId xmlns:a16="http://schemas.microsoft.com/office/drawing/2014/main" id="{9796A12F-4125-4C05-8EE8-A388740C580D}"/>
              </a:ext>
            </a:extLst>
          </p:cNvPr>
          <p:cNvCxnSpPr/>
          <p:nvPr/>
        </p:nvCxnSpPr>
        <p:spPr>
          <a:xfrm flipH="1">
            <a:off x="7877837" y="3581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3" name="Straight Connector 82">
            <a:extLst>
              <a:ext uri="{FF2B5EF4-FFF2-40B4-BE49-F238E27FC236}">
                <a16:creationId xmlns:a16="http://schemas.microsoft.com/office/drawing/2014/main" id="{7FDC5F4B-9BF0-42AD-B8BB-2F2399BCF1E2}"/>
              </a:ext>
            </a:extLst>
          </p:cNvPr>
          <p:cNvCxnSpPr/>
          <p:nvPr/>
        </p:nvCxnSpPr>
        <p:spPr>
          <a:xfrm flipH="1">
            <a:off x="7881693" y="3962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93" name="Text Box 42">
            <a:extLst>
              <a:ext uri="{FF2B5EF4-FFF2-40B4-BE49-F238E27FC236}">
                <a16:creationId xmlns:a16="http://schemas.microsoft.com/office/drawing/2014/main" id="{53BAB77F-E061-4834-9068-34BDF78AD071}"/>
              </a:ext>
            </a:extLst>
          </p:cNvPr>
          <p:cNvSpPr txBox="1">
            <a:spLocks noChangeArrowheads="1"/>
          </p:cNvSpPr>
          <p:nvPr/>
        </p:nvSpPr>
        <p:spPr bwMode="auto">
          <a:xfrm>
            <a:off x="8111387" y="3429000"/>
            <a:ext cx="856196"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Flat AC</a:t>
            </a:r>
          </a:p>
        </p:txBody>
      </p:sp>
      <p:sp>
        <p:nvSpPr>
          <p:cNvPr id="100" name="Text Box 23">
            <a:extLst>
              <a:ext uri="{FF2B5EF4-FFF2-40B4-BE49-F238E27FC236}">
                <a16:creationId xmlns:a16="http://schemas.microsoft.com/office/drawing/2014/main" id="{D8F2FCFF-2984-4836-B000-9C5601A8EAAA}"/>
              </a:ext>
            </a:extLst>
          </p:cNvPr>
          <p:cNvSpPr txBox="1">
            <a:spLocks noChangeArrowheads="1"/>
          </p:cNvSpPr>
          <p:nvPr/>
        </p:nvSpPr>
        <p:spPr bwMode="auto">
          <a:xfrm>
            <a:off x="5530369" y="2667000"/>
            <a:ext cx="2143536"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Aqueous misdirection</a:t>
            </a:r>
          </a:p>
        </p:txBody>
      </p:sp>
      <p:cxnSp>
        <p:nvCxnSpPr>
          <p:cNvPr id="104" name="Straight Connector 103">
            <a:extLst>
              <a:ext uri="{FF2B5EF4-FFF2-40B4-BE49-F238E27FC236}">
                <a16:creationId xmlns:a16="http://schemas.microsoft.com/office/drawing/2014/main" id="{49D87D4A-E317-4446-9B95-5184CB3968F3}"/>
              </a:ext>
            </a:extLst>
          </p:cNvPr>
          <p:cNvCxnSpPr>
            <a:cxnSpLocks/>
          </p:cNvCxnSpPr>
          <p:nvPr/>
        </p:nvCxnSpPr>
        <p:spPr>
          <a:xfrm flipH="1">
            <a:off x="5316229" y="2667000"/>
            <a:ext cx="7397" cy="25314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5" name="Straight Connector 104">
            <a:extLst>
              <a:ext uri="{FF2B5EF4-FFF2-40B4-BE49-F238E27FC236}">
                <a16:creationId xmlns:a16="http://schemas.microsoft.com/office/drawing/2014/main" id="{F40B6D71-75A8-4A88-864D-00D14C2F710D}"/>
              </a:ext>
            </a:extLst>
          </p:cNvPr>
          <p:cNvCxnSpPr/>
          <p:nvPr/>
        </p:nvCxnSpPr>
        <p:spPr>
          <a:xfrm flipH="1">
            <a:off x="5323624" y="2832814"/>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6" name="Straight Connector 105">
            <a:extLst>
              <a:ext uri="{FF2B5EF4-FFF2-40B4-BE49-F238E27FC236}">
                <a16:creationId xmlns:a16="http://schemas.microsoft.com/office/drawing/2014/main" id="{010BF7B2-AA07-4DCF-822D-E2DB5CC0BF59}"/>
              </a:ext>
            </a:extLst>
          </p:cNvPr>
          <p:cNvCxnSpPr/>
          <p:nvPr/>
        </p:nvCxnSpPr>
        <p:spPr>
          <a:xfrm flipH="1">
            <a:off x="5323624" y="3360065"/>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a:extLst>
              <a:ext uri="{FF2B5EF4-FFF2-40B4-BE49-F238E27FC236}">
                <a16:creationId xmlns:a16="http://schemas.microsoft.com/office/drawing/2014/main" id="{BAC8035C-3999-4C31-93CD-6C0D2ADEB73B}"/>
              </a:ext>
            </a:extLst>
          </p:cNvPr>
          <p:cNvCxnSpPr/>
          <p:nvPr/>
        </p:nvCxnSpPr>
        <p:spPr>
          <a:xfrm flipH="1">
            <a:off x="5323536" y="3786938"/>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8" name="Straight Connector 107">
            <a:extLst>
              <a:ext uri="{FF2B5EF4-FFF2-40B4-BE49-F238E27FC236}">
                <a16:creationId xmlns:a16="http://schemas.microsoft.com/office/drawing/2014/main" id="{DB64CAEE-69B4-426A-8A5B-D1269DBF0F66}"/>
              </a:ext>
            </a:extLst>
          </p:cNvPr>
          <p:cNvCxnSpPr/>
          <p:nvPr/>
        </p:nvCxnSpPr>
        <p:spPr>
          <a:xfrm flipH="1">
            <a:off x="5327493" y="4249152"/>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12" name="Straight Connector 111">
            <a:extLst>
              <a:ext uri="{FF2B5EF4-FFF2-40B4-BE49-F238E27FC236}">
                <a16:creationId xmlns:a16="http://schemas.microsoft.com/office/drawing/2014/main" id="{99A16C30-4BE4-48E5-8B65-0C5F3039B8DC}"/>
              </a:ext>
            </a:extLst>
          </p:cNvPr>
          <p:cNvCxnSpPr/>
          <p:nvPr/>
        </p:nvCxnSpPr>
        <p:spPr>
          <a:xfrm flipH="1">
            <a:off x="5333455" y="51816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13" name="Text Box 42">
            <a:extLst>
              <a:ext uri="{FF2B5EF4-FFF2-40B4-BE49-F238E27FC236}">
                <a16:creationId xmlns:a16="http://schemas.microsoft.com/office/drawing/2014/main" id="{056DFFD9-3CA2-42E7-90FE-4F14522E3504}"/>
              </a:ext>
            </a:extLst>
          </p:cNvPr>
          <p:cNvSpPr txBox="1">
            <a:spLocks noChangeArrowheads="1"/>
          </p:cNvSpPr>
          <p:nvPr/>
        </p:nvSpPr>
        <p:spPr bwMode="auto">
          <a:xfrm>
            <a:off x="5533954" y="3623846"/>
            <a:ext cx="1563248"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Retinal surgery</a:t>
            </a:r>
          </a:p>
        </p:txBody>
      </p:sp>
      <p:sp>
        <p:nvSpPr>
          <p:cNvPr id="118" name="Text Box 47">
            <a:extLst>
              <a:ext uri="{FF2B5EF4-FFF2-40B4-BE49-F238E27FC236}">
                <a16:creationId xmlns:a16="http://schemas.microsoft.com/office/drawing/2014/main" id="{3F59D898-ECAD-49F0-9425-2A1BC8DDA7B5}"/>
              </a:ext>
            </a:extLst>
          </p:cNvPr>
          <p:cNvSpPr txBox="1">
            <a:spLocks noChangeArrowheads="1"/>
          </p:cNvSpPr>
          <p:nvPr/>
        </p:nvSpPr>
        <p:spPr bwMode="auto">
          <a:xfrm>
            <a:off x="5523688" y="4538246"/>
            <a:ext cx="1414170"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Drug-induced</a:t>
            </a:r>
          </a:p>
        </p:txBody>
      </p:sp>
      <p:sp>
        <p:nvSpPr>
          <p:cNvPr id="16" name="TextBox 15">
            <a:extLst>
              <a:ext uri="{FF2B5EF4-FFF2-40B4-BE49-F238E27FC236}">
                <a16:creationId xmlns:a16="http://schemas.microsoft.com/office/drawing/2014/main" id="{984E008D-FBBA-42B4-940E-EA26772E0161}"/>
              </a:ext>
            </a:extLst>
          </p:cNvPr>
          <p:cNvSpPr txBox="1"/>
          <p:nvPr/>
        </p:nvSpPr>
        <p:spPr>
          <a:xfrm>
            <a:off x="6230528" y="5257800"/>
            <a:ext cx="1326004" cy="369332"/>
          </a:xfrm>
          <a:prstGeom prst="rect">
            <a:avLst/>
          </a:prstGeom>
          <a:noFill/>
        </p:spPr>
        <p:txBody>
          <a:bodyPr wrap="none" rtlCol="0">
            <a:spAutoFit/>
          </a:bodyPr>
          <a:lstStyle/>
          <a:p>
            <a:pPr algn="ctr"/>
            <a:r>
              <a:rPr lang="en-US" dirty="0">
                <a:solidFill>
                  <a:schemeClr val="bg1">
                    <a:lumMod val="75000"/>
                  </a:schemeClr>
                </a:solidFill>
              </a:rPr>
              <a:t>Both/Either</a:t>
            </a:r>
          </a:p>
        </p:txBody>
      </p:sp>
      <p:cxnSp>
        <p:nvCxnSpPr>
          <p:cNvPr id="125" name="Straight Connector 124">
            <a:extLst>
              <a:ext uri="{FF2B5EF4-FFF2-40B4-BE49-F238E27FC236}">
                <a16:creationId xmlns:a16="http://schemas.microsoft.com/office/drawing/2014/main" id="{01138141-D318-4ED7-A7FE-D8F2155CE890}"/>
              </a:ext>
            </a:extLst>
          </p:cNvPr>
          <p:cNvCxnSpPr/>
          <p:nvPr/>
        </p:nvCxnSpPr>
        <p:spPr>
          <a:xfrm flipH="1">
            <a:off x="5334000" y="4724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52" name="Text Box 47">
            <a:extLst>
              <a:ext uri="{FF2B5EF4-FFF2-40B4-BE49-F238E27FC236}">
                <a16:creationId xmlns:a16="http://schemas.microsoft.com/office/drawing/2014/main" id="{E3578916-9804-473C-8F06-D4FA0BCEDFD0}"/>
              </a:ext>
            </a:extLst>
          </p:cNvPr>
          <p:cNvSpPr txBox="1">
            <a:spLocks noChangeArrowheads="1"/>
          </p:cNvSpPr>
          <p:nvPr/>
        </p:nvSpPr>
        <p:spPr bwMode="auto">
          <a:xfrm>
            <a:off x="5543446" y="4055146"/>
            <a:ext cx="1619354"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err="1">
                <a:solidFill>
                  <a:schemeClr val="bg1">
                    <a:lumMod val="75000"/>
                  </a:schemeClr>
                </a:solidFill>
              </a:rPr>
              <a:t>Nanophthalmos</a:t>
            </a:r>
            <a:endParaRPr lang="en-US" altLang="en-US" sz="1600" dirty="0">
              <a:solidFill>
                <a:schemeClr val="bg1">
                  <a:lumMod val="75000"/>
                </a:schemeClr>
              </a:solidFill>
            </a:endParaRPr>
          </a:p>
        </p:txBody>
      </p:sp>
      <p:sp>
        <p:nvSpPr>
          <p:cNvPr id="53" name="Text Box 45">
            <a:extLst>
              <a:ext uri="{FF2B5EF4-FFF2-40B4-BE49-F238E27FC236}">
                <a16:creationId xmlns:a16="http://schemas.microsoft.com/office/drawing/2014/main" id="{57D1A14F-68FE-47D2-983C-1A879D66A9DC}"/>
              </a:ext>
            </a:extLst>
          </p:cNvPr>
          <p:cNvSpPr txBox="1">
            <a:spLocks noChangeArrowheads="1"/>
          </p:cNvSpPr>
          <p:nvPr/>
        </p:nvSpPr>
        <p:spPr bwMode="auto">
          <a:xfrm>
            <a:off x="5523688" y="5013493"/>
            <a:ext cx="582211"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PFV</a:t>
            </a:r>
          </a:p>
        </p:txBody>
      </p:sp>
      <p:sp>
        <p:nvSpPr>
          <p:cNvPr id="54" name="Text Box 42">
            <a:extLst>
              <a:ext uri="{FF2B5EF4-FFF2-40B4-BE49-F238E27FC236}">
                <a16:creationId xmlns:a16="http://schemas.microsoft.com/office/drawing/2014/main" id="{E1E37D2C-2C52-446B-843B-01E64990D3EC}"/>
              </a:ext>
            </a:extLst>
          </p:cNvPr>
          <p:cNvSpPr txBox="1">
            <a:spLocks noChangeArrowheads="1"/>
          </p:cNvSpPr>
          <p:nvPr/>
        </p:nvSpPr>
        <p:spPr bwMode="auto">
          <a:xfrm>
            <a:off x="5551406" y="3192546"/>
            <a:ext cx="2276072"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ERD/choroidal effusion</a:t>
            </a:r>
          </a:p>
        </p:txBody>
      </p:sp>
      <p:sp>
        <p:nvSpPr>
          <p:cNvPr id="3" name="Oval 2">
            <a:extLst>
              <a:ext uri="{FF2B5EF4-FFF2-40B4-BE49-F238E27FC236}">
                <a16:creationId xmlns:a16="http://schemas.microsoft.com/office/drawing/2014/main" id="{7D027388-F860-4250-9D31-41DB5EB864E5}"/>
              </a:ext>
            </a:extLst>
          </p:cNvPr>
          <p:cNvSpPr/>
          <p:nvPr/>
        </p:nvSpPr>
        <p:spPr>
          <a:xfrm>
            <a:off x="8034589" y="2679833"/>
            <a:ext cx="671979" cy="338554"/>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TextBox 45">
            <a:extLst>
              <a:ext uri="{FF2B5EF4-FFF2-40B4-BE49-F238E27FC236}">
                <a16:creationId xmlns:a16="http://schemas.microsoft.com/office/drawing/2014/main" id="{404AE9CF-785E-4964-AF50-F6F095A7E65B}"/>
              </a:ext>
            </a:extLst>
          </p:cNvPr>
          <p:cNvSpPr txBox="1"/>
          <p:nvPr/>
        </p:nvSpPr>
        <p:spPr>
          <a:xfrm>
            <a:off x="609600" y="1554063"/>
            <a:ext cx="7034674" cy="4770537"/>
          </a:xfrm>
          <a:prstGeom prst="rect">
            <a:avLst/>
          </a:prstGeom>
          <a:solidFill>
            <a:schemeClr val="accent1">
              <a:lumMod val="40000"/>
              <a:lumOff val="60000"/>
            </a:schemeClr>
          </a:solidFill>
        </p:spPr>
        <p:txBody>
          <a:bodyPr wrap="square" rtlCol="0">
            <a:spAutoFit/>
          </a:bodyPr>
          <a:lstStyle/>
          <a:p>
            <a:r>
              <a:rPr lang="en-US" sz="1600" i="1" dirty="0">
                <a:solidFill>
                  <a:schemeClr val="bg1">
                    <a:lumMod val="75000"/>
                  </a:schemeClr>
                </a:solidFill>
              </a:rPr>
              <a:t>Neovascularization of what structure causes neovascular glaucoma (NVG)?</a:t>
            </a:r>
          </a:p>
          <a:p>
            <a:r>
              <a:rPr lang="en-US" sz="1600" dirty="0">
                <a:solidFill>
                  <a:schemeClr val="bg1">
                    <a:lumMod val="75000"/>
                  </a:schemeClr>
                </a:solidFill>
              </a:rPr>
              <a:t>Neovascularization of the angle (NVA) </a:t>
            </a:r>
          </a:p>
          <a:p>
            <a:endParaRPr lang="en-US" sz="1600" dirty="0">
              <a:solidFill>
                <a:schemeClr val="bg1">
                  <a:lumMod val="75000"/>
                </a:schemeClr>
              </a:solidFill>
            </a:endParaRPr>
          </a:p>
          <a:p>
            <a:r>
              <a:rPr lang="en-US" sz="1600" i="1" dirty="0">
                <a:solidFill>
                  <a:schemeClr val="bg1">
                    <a:lumMod val="75000"/>
                  </a:schemeClr>
                </a:solidFill>
              </a:rPr>
              <a:t>How does NVA lead to angle-closure glaucoma?</a:t>
            </a:r>
          </a:p>
          <a:p>
            <a:r>
              <a:rPr lang="en-US" sz="1600" dirty="0">
                <a:solidFill>
                  <a:schemeClr val="bg1">
                    <a:lumMod val="75000"/>
                  </a:schemeClr>
                </a:solidFill>
              </a:rPr>
              <a:t>The NVA vessels don’t ride solo; rather, they are accompanied by contractile elements (</a:t>
            </a:r>
            <a:r>
              <a:rPr lang="en-US" sz="1600" dirty="0" err="1">
                <a:solidFill>
                  <a:schemeClr val="bg1">
                    <a:lumMod val="75000"/>
                  </a:schemeClr>
                </a:solidFill>
              </a:rPr>
              <a:t>eg</a:t>
            </a:r>
            <a:r>
              <a:rPr lang="en-US" sz="1600" dirty="0">
                <a:solidFill>
                  <a:schemeClr val="bg1">
                    <a:lumMod val="75000"/>
                  </a:schemeClr>
                </a:solidFill>
              </a:rPr>
              <a:t>, fibroblasts). Along with the neo vessels, these elements will establish a network that crosses from the peripheral iris to the peripheral cornea. Once established, contractile elements </a:t>
            </a:r>
            <a:r>
              <a:rPr lang="en-US" sz="1600" dirty="0" err="1">
                <a:solidFill>
                  <a:schemeClr val="bg1">
                    <a:lumMod val="75000"/>
                  </a:schemeClr>
                </a:solidFill>
              </a:rPr>
              <a:t>gonna</a:t>
            </a:r>
            <a:r>
              <a:rPr lang="en-US" sz="1600" dirty="0">
                <a:solidFill>
                  <a:schemeClr val="bg1">
                    <a:lumMod val="75000"/>
                  </a:schemeClr>
                </a:solidFill>
              </a:rPr>
              <a:t> contract, and when they do, they pull the iris up against the angle, rendering it closed. </a:t>
            </a:r>
          </a:p>
          <a:p>
            <a:r>
              <a:rPr lang="en-US" sz="1600" i="1" dirty="0">
                <a:solidFill>
                  <a:schemeClr val="bg1">
                    <a:lumMod val="75000"/>
                  </a:schemeClr>
                </a:solidFill>
              </a:rPr>
              <a:t> </a:t>
            </a:r>
          </a:p>
          <a:p>
            <a:r>
              <a:rPr lang="en-US" sz="1600" i="1" dirty="0">
                <a:solidFill>
                  <a:schemeClr val="bg1">
                    <a:lumMod val="75000"/>
                  </a:schemeClr>
                </a:solidFill>
              </a:rPr>
              <a:t>What two-word phrase (</a:t>
            </a:r>
            <a:r>
              <a:rPr lang="en-US" sz="1600" b="1" dirty="0">
                <a:solidFill>
                  <a:schemeClr val="bg1">
                    <a:lumMod val="75000"/>
                  </a:schemeClr>
                </a:solidFill>
              </a:rPr>
              <a:t>not</a:t>
            </a:r>
            <a:r>
              <a:rPr lang="en-US" sz="1600" i="1" dirty="0">
                <a:solidFill>
                  <a:schemeClr val="bg1">
                    <a:lumMod val="75000"/>
                  </a:schemeClr>
                </a:solidFill>
              </a:rPr>
              <a:t> ‘diabetic retinopathy’--think more generally) describes the fundamental cause of most cases of NVG?</a:t>
            </a:r>
          </a:p>
          <a:p>
            <a:r>
              <a:rPr lang="en-US" sz="1600" b="1" dirty="0">
                <a:solidFill>
                  <a:srgbClr val="0000FF"/>
                </a:solidFill>
              </a:rPr>
              <a:t>‘Retinal ischemia’</a:t>
            </a:r>
            <a:endParaRPr lang="en-US" sz="1600" b="1" dirty="0">
              <a:solidFill>
                <a:schemeClr val="accent1">
                  <a:lumMod val="40000"/>
                  <a:lumOff val="60000"/>
                </a:schemeClr>
              </a:solidFill>
            </a:endParaRPr>
          </a:p>
          <a:p>
            <a:endParaRPr lang="en-US" sz="1600" dirty="0">
              <a:solidFill>
                <a:schemeClr val="accent1">
                  <a:lumMod val="40000"/>
                  <a:lumOff val="60000"/>
                </a:schemeClr>
              </a:solidFill>
            </a:endParaRPr>
          </a:p>
          <a:p>
            <a:r>
              <a:rPr lang="en-US" sz="1600" i="1" dirty="0">
                <a:solidFill>
                  <a:schemeClr val="accent1">
                    <a:lumMod val="40000"/>
                    <a:lumOff val="60000"/>
                  </a:schemeClr>
                </a:solidFill>
              </a:rPr>
              <a:t>How does retinal ischemia lead to NVI and NVA? </a:t>
            </a:r>
          </a:p>
          <a:p>
            <a:r>
              <a:rPr lang="en-US" sz="1600" dirty="0">
                <a:solidFill>
                  <a:schemeClr val="accent1">
                    <a:lumMod val="40000"/>
                    <a:lumOff val="60000"/>
                  </a:schemeClr>
                </a:solidFill>
              </a:rPr>
              <a:t>In a desperate attempt to acquire the oxygen they’re lacking, the ischemic retinal cells release the signaling molecule  </a:t>
            </a:r>
            <a:r>
              <a:rPr lang="en-US" sz="1600" b="1" dirty="0">
                <a:solidFill>
                  <a:schemeClr val="accent1">
                    <a:lumMod val="40000"/>
                    <a:lumOff val="60000"/>
                  </a:schemeClr>
                </a:solidFill>
              </a:rPr>
              <a:t>VEGF</a:t>
            </a:r>
            <a:r>
              <a:rPr lang="en-US" sz="1600" dirty="0">
                <a:solidFill>
                  <a:schemeClr val="accent1">
                    <a:lumMod val="40000"/>
                    <a:lumOff val="60000"/>
                  </a:schemeClr>
                </a:solidFill>
              </a:rPr>
              <a:t> , a potent inducer of new blood vessel formation. This VEGF diffuses from the vitreous cavity into the anterior segment, where it induces the NVI/NVA process.</a:t>
            </a:r>
          </a:p>
        </p:txBody>
      </p:sp>
      <p:sp>
        <p:nvSpPr>
          <p:cNvPr id="47" name="Oval 46">
            <a:extLst>
              <a:ext uri="{FF2B5EF4-FFF2-40B4-BE49-F238E27FC236}">
                <a16:creationId xmlns:a16="http://schemas.microsoft.com/office/drawing/2014/main" id="{A5248507-3F31-4BDC-A9CE-59D8E5A5DD74}"/>
              </a:ext>
            </a:extLst>
          </p:cNvPr>
          <p:cNvSpPr/>
          <p:nvPr/>
        </p:nvSpPr>
        <p:spPr>
          <a:xfrm>
            <a:off x="580515" y="4431474"/>
            <a:ext cx="2010285" cy="430887"/>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TextBox 47">
            <a:extLst>
              <a:ext uri="{FF2B5EF4-FFF2-40B4-BE49-F238E27FC236}">
                <a16:creationId xmlns:a16="http://schemas.microsoft.com/office/drawing/2014/main" id="{88F4DBB8-E836-4EB8-A67C-7D52B9DB2F1E}"/>
              </a:ext>
            </a:extLst>
          </p:cNvPr>
          <p:cNvSpPr txBox="1"/>
          <p:nvPr/>
        </p:nvSpPr>
        <p:spPr>
          <a:xfrm>
            <a:off x="2667000" y="4160638"/>
            <a:ext cx="4889532" cy="1384995"/>
          </a:xfrm>
          <a:prstGeom prst="rect">
            <a:avLst/>
          </a:prstGeom>
          <a:solidFill>
            <a:srgbClr val="FFCCFF"/>
          </a:solidFill>
        </p:spPr>
        <p:txBody>
          <a:bodyPr wrap="square" rtlCol="0">
            <a:spAutoFit/>
          </a:bodyPr>
          <a:lstStyle/>
          <a:p>
            <a:r>
              <a:rPr lang="en-US" sz="1400" i="1" dirty="0">
                <a:solidFill>
                  <a:schemeClr val="bg1">
                    <a:lumMod val="65000"/>
                  </a:schemeClr>
                </a:solidFill>
              </a:rPr>
              <a:t>What are the three most common causes of ischemia that result in the development of NVG?</a:t>
            </a:r>
          </a:p>
          <a:p>
            <a:r>
              <a:rPr lang="en-US" sz="1400" dirty="0">
                <a:solidFill>
                  <a:schemeClr val="bg1">
                    <a:lumMod val="65000"/>
                  </a:schemeClr>
                </a:solidFill>
              </a:rPr>
              <a:t>--Diabetic retinopathy</a:t>
            </a:r>
          </a:p>
          <a:p>
            <a:r>
              <a:rPr lang="en-US" sz="1400" dirty="0">
                <a:solidFill>
                  <a:schemeClr val="bg1">
                    <a:lumMod val="65000"/>
                  </a:schemeClr>
                </a:solidFill>
              </a:rPr>
              <a:t>--CRVO</a:t>
            </a:r>
          </a:p>
          <a:p>
            <a:r>
              <a:rPr lang="en-US" sz="1400" dirty="0">
                <a:solidFill>
                  <a:schemeClr val="bg1">
                    <a:lumMod val="65000"/>
                  </a:schemeClr>
                </a:solidFill>
              </a:rPr>
              <a:t>--</a:t>
            </a:r>
            <a:r>
              <a:rPr lang="en-US" sz="1400" b="1" dirty="0">
                <a:solidFill>
                  <a:srgbClr val="0000FF"/>
                </a:solidFill>
              </a:rPr>
              <a:t>Ocular ischemic syndrome </a:t>
            </a:r>
            <a:r>
              <a:rPr lang="en-US" sz="1400" dirty="0">
                <a:solidFill>
                  <a:schemeClr val="bg1">
                    <a:lumMod val="65000"/>
                  </a:schemeClr>
                </a:solidFill>
              </a:rPr>
              <a:t>(OIS; note that OIS involves ischemia of non-retinal ocular structures as well)</a:t>
            </a:r>
          </a:p>
        </p:txBody>
      </p:sp>
      <p:sp>
        <p:nvSpPr>
          <p:cNvPr id="61" name="Oval 60">
            <a:extLst>
              <a:ext uri="{FF2B5EF4-FFF2-40B4-BE49-F238E27FC236}">
                <a16:creationId xmlns:a16="http://schemas.microsoft.com/office/drawing/2014/main" id="{D144EE0C-9B22-43F3-8F2C-AB6283CEA5B8}"/>
              </a:ext>
            </a:extLst>
          </p:cNvPr>
          <p:cNvSpPr/>
          <p:nvPr/>
        </p:nvSpPr>
        <p:spPr>
          <a:xfrm>
            <a:off x="2689792" y="4933667"/>
            <a:ext cx="2626437" cy="430887"/>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TextBox 62">
            <a:extLst>
              <a:ext uri="{FF2B5EF4-FFF2-40B4-BE49-F238E27FC236}">
                <a16:creationId xmlns:a16="http://schemas.microsoft.com/office/drawing/2014/main" id="{FBB3B3BC-38CA-48FC-9D1F-15BA3F07CE8C}"/>
              </a:ext>
            </a:extLst>
          </p:cNvPr>
          <p:cNvSpPr txBox="1"/>
          <p:nvPr/>
        </p:nvSpPr>
        <p:spPr>
          <a:xfrm>
            <a:off x="2753893" y="3664267"/>
            <a:ext cx="5403598" cy="1169551"/>
          </a:xfrm>
          <a:prstGeom prst="rect">
            <a:avLst/>
          </a:prstGeom>
          <a:solidFill>
            <a:schemeClr val="accent5">
              <a:lumMod val="75000"/>
            </a:schemeClr>
          </a:solidFill>
        </p:spPr>
        <p:txBody>
          <a:bodyPr wrap="square" rtlCol="0">
            <a:spAutoFit/>
          </a:bodyPr>
          <a:lstStyle/>
          <a:p>
            <a:r>
              <a:rPr lang="en-US" sz="1400" i="1" dirty="0">
                <a:solidFill>
                  <a:schemeClr val="bg1">
                    <a:lumMod val="50000"/>
                  </a:schemeClr>
                </a:solidFill>
              </a:rPr>
              <a:t>There’s an important difference in the clinical presentation of NVG in DBR and CRVO vs the presentation of ‘NVG’ in OIS. What is it?</a:t>
            </a:r>
          </a:p>
          <a:p>
            <a:r>
              <a:rPr lang="en-US" sz="1400" dirty="0">
                <a:solidFill>
                  <a:schemeClr val="bg1">
                    <a:lumMod val="50000"/>
                  </a:schemeClr>
                </a:solidFill>
              </a:rPr>
              <a:t>Angle closure in DBR and CRVO inevitably produces a dramatic spike in IOP. However, </a:t>
            </a:r>
            <a:r>
              <a:rPr lang="en-US" sz="1400" b="1" u="sng" dirty="0"/>
              <a:t>angle closure in OIS frequently is not accompanied by a high IOP</a:t>
            </a:r>
            <a:r>
              <a:rPr lang="en-US" sz="1400" dirty="0">
                <a:solidFill>
                  <a:srgbClr val="0000FF"/>
                </a:solidFill>
              </a:rPr>
              <a:t>.</a:t>
            </a:r>
          </a:p>
        </p:txBody>
      </p:sp>
      <p:sp>
        <p:nvSpPr>
          <p:cNvPr id="55" name="TextBox 54">
            <a:extLst>
              <a:ext uri="{FF2B5EF4-FFF2-40B4-BE49-F238E27FC236}">
                <a16:creationId xmlns:a16="http://schemas.microsoft.com/office/drawing/2014/main" id="{D107F38B-4CBA-40F0-870C-6741915F1D9B}"/>
              </a:ext>
            </a:extLst>
          </p:cNvPr>
          <p:cNvSpPr txBox="1"/>
          <p:nvPr/>
        </p:nvSpPr>
        <p:spPr>
          <a:xfrm>
            <a:off x="3099809" y="3352800"/>
            <a:ext cx="5246523" cy="954107"/>
          </a:xfrm>
          <a:prstGeom prst="rect">
            <a:avLst/>
          </a:prstGeom>
          <a:solidFill>
            <a:srgbClr val="FF99FF"/>
          </a:solidFill>
        </p:spPr>
        <p:txBody>
          <a:bodyPr wrap="square" rtlCol="0">
            <a:spAutoFit/>
          </a:bodyPr>
          <a:lstStyle/>
          <a:p>
            <a:r>
              <a:rPr lang="en-US" sz="1400" i="1" dirty="0"/>
              <a:t>Why doesn’t the IOP spike during angle closure in OIS?</a:t>
            </a:r>
          </a:p>
          <a:p>
            <a:r>
              <a:rPr lang="en-US" sz="1400" dirty="0">
                <a:solidFill>
                  <a:srgbClr val="FF99FF"/>
                </a:solidFill>
              </a:rPr>
              <a:t>In a word--</a:t>
            </a:r>
            <a:r>
              <a:rPr lang="en-US" sz="1400" dirty="0" err="1">
                <a:solidFill>
                  <a:srgbClr val="FF99FF"/>
                </a:solidFill>
              </a:rPr>
              <a:t>hypoperfusion</a:t>
            </a:r>
            <a:r>
              <a:rPr lang="en-US" sz="1400" dirty="0">
                <a:solidFill>
                  <a:srgbClr val="FF99FF"/>
                </a:solidFill>
              </a:rPr>
              <a:t>. That is, the same lack of blood flow that resulted in ocular ischemia leads to  ciliary-body shutdown , resulting in very little aqueous being made.</a:t>
            </a:r>
          </a:p>
        </p:txBody>
      </p:sp>
    </p:spTree>
    <p:extLst>
      <p:ext uri="{BB962C8B-B14F-4D97-AF65-F5344CB8AC3E}">
        <p14:creationId xmlns:p14="http://schemas.microsoft.com/office/powerpoint/2010/main" val="856745972"/>
      </p:ext>
    </p:extLst>
  </p:cSld>
  <p:clrMapOvr>
    <a:masterClrMapping/>
  </p:clrMapOvr>
</p:sld>
</file>

<file path=ppt/slides/slide2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Straight Arrow Connector 12">
            <a:extLst>
              <a:ext uri="{FF2B5EF4-FFF2-40B4-BE49-F238E27FC236}">
                <a16:creationId xmlns:a16="http://schemas.microsoft.com/office/drawing/2014/main" id="{A6DE2085-829C-480C-9216-69D6039C0A37}"/>
              </a:ext>
            </a:extLst>
          </p:cNvPr>
          <p:cNvCxnSpPr>
            <a:cxnSpLocks/>
          </p:cNvCxnSpPr>
          <p:nvPr/>
        </p:nvCxnSpPr>
        <p:spPr>
          <a:xfrm>
            <a:off x="6717173" y="1828800"/>
            <a:ext cx="0" cy="3462754"/>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43014" name="Text Box 6"/>
          <p:cNvSpPr txBox="1">
            <a:spLocks noChangeArrowheads="1"/>
          </p:cNvSpPr>
          <p:nvPr/>
        </p:nvSpPr>
        <p:spPr bwMode="auto">
          <a:xfrm>
            <a:off x="533400" y="2356376"/>
            <a:ext cx="1005403"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Lens-</a:t>
            </a:r>
          </a:p>
          <a:p>
            <a:pPr algn="ctr" eaLnBrk="1" hangingPunct="1">
              <a:lnSpc>
                <a:spcPct val="80000"/>
              </a:lnSpc>
              <a:spcBef>
                <a:spcPct val="0"/>
              </a:spcBef>
              <a:buClrTx/>
              <a:buSzTx/>
              <a:buFontTx/>
              <a:buNone/>
            </a:pPr>
            <a:r>
              <a:rPr lang="en-US" altLang="en-US" sz="1800" dirty="0">
                <a:solidFill>
                  <a:schemeClr val="bg1">
                    <a:lumMod val="75000"/>
                  </a:schemeClr>
                </a:solidFill>
              </a:rPr>
              <a:t>Induced</a:t>
            </a:r>
          </a:p>
        </p:txBody>
      </p:sp>
      <p:sp>
        <p:nvSpPr>
          <p:cNvPr id="43017" name="Text Box 14"/>
          <p:cNvSpPr txBox="1">
            <a:spLocks noChangeArrowheads="1"/>
          </p:cNvSpPr>
          <p:nvPr/>
        </p:nvSpPr>
        <p:spPr bwMode="auto">
          <a:xfrm>
            <a:off x="3026498" y="2365901"/>
            <a:ext cx="1633781"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Aphakic/</a:t>
            </a:r>
          </a:p>
          <a:p>
            <a:pPr algn="ctr" eaLnBrk="1" hangingPunct="1">
              <a:lnSpc>
                <a:spcPct val="80000"/>
              </a:lnSpc>
              <a:spcBef>
                <a:spcPct val="0"/>
              </a:spcBef>
              <a:buClrTx/>
              <a:buSzTx/>
              <a:buFontTx/>
              <a:buNone/>
            </a:pPr>
            <a:r>
              <a:rPr lang="en-US" altLang="en-US" sz="1800" dirty="0" err="1">
                <a:solidFill>
                  <a:schemeClr val="bg1">
                    <a:lumMod val="75000"/>
                  </a:schemeClr>
                </a:solidFill>
              </a:rPr>
              <a:t>Pseudophakic</a:t>
            </a:r>
            <a:endParaRPr lang="en-US" altLang="en-US" sz="1800" dirty="0">
              <a:solidFill>
                <a:schemeClr val="bg1">
                  <a:lumMod val="75000"/>
                </a:schemeClr>
              </a:solidFill>
            </a:endParaRPr>
          </a:p>
        </p:txBody>
      </p:sp>
      <p:sp>
        <p:nvSpPr>
          <p:cNvPr id="43031" name="Text Box 35"/>
          <p:cNvSpPr txBox="1">
            <a:spLocks noChangeArrowheads="1"/>
          </p:cNvSpPr>
          <p:nvPr/>
        </p:nvSpPr>
        <p:spPr bwMode="auto">
          <a:xfrm>
            <a:off x="1190847" y="1295400"/>
            <a:ext cx="2473754"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solidFill>
                  <a:schemeClr val="bg1">
                    <a:lumMod val="75000"/>
                  </a:schemeClr>
                </a:solidFill>
              </a:rPr>
              <a:t>w/ Pupillary Block</a:t>
            </a:r>
          </a:p>
        </p:txBody>
      </p:sp>
      <p:sp>
        <p:nvSpPr>
          <p:cNvPr id="43032" name="Text Box 36"/>
          <p:cNvSpPr txBox="1">
            <a:spLocks noChangeArrowheads="1"/>
          </p:cNvSpPr>
          <p:nvPr/>
        </p:nvSpPr>
        <p:spPr bwMode="auto">
          <a:xfrm>
            <a:off x="5181600" y="1295400"/>
            <a:ext cx="2630848"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t>w/o Pupillary Block</a:t>
            </a:r>
          </a:p>
        </p:txBody>
      </p:sp>
      <p:sp>
        <p:nvSpPr>
          <p:cNvPr id="49" name="Rectangle 2">
            <a:extLst>
              <a:ext uri="{FF2B5EF4-FFF2-40B4-BE49-F238E27FC236}">
                <a16:creationId xmlns:a16="http://schemas.microsoft.com/office/drawing/2014/main" id="{240EE5BF-F7D2-4FC8-A5DD-F6B5423153C6}"/>
              </a:ext>
            </a:extLst>
          </p:cNvPr>
          <p:cNvSpPr>
            <a:spLocks noGrp="1" noChangeArrowheads="1"/>
          </p:cNvSpPr>
          <p:nvPr>
            <p:ph type="title"/>
          </p:nvPr>
        </p:nvSpPr>
        <p:spPr>
          <a:xfrm>
            <a:off x="457200" y="304800"/>
            <a:ext cx="7543800" cy="563562"/>
          </a:xfrm>
        </p:spPr>
        <p:txBody>
          <a:bodyPr/>
          <a:lstStyle/>
          <a:p>
            <a:pPr eaLnBrk="1" hangingPunct="1"/>
            <a:r>
              <a:rPr lang="en-US" altLang="en-US" sz="3500" dirty="0"/>
              <a:t>Q/A</a:t>
            </a:r>
          </a:p>
        </p:txBody>
      </p:sp>
      <p:sp>
        <p:nvSpPr>
          <p:cNvPr id="50" name="TextBox 49">
            <a:extLst>
              <a:ext uri="{FF2B5EF4-FFF2-40B4-BE49-F238E27FC236}">
                <a16:creationId xmlns:a16="http://schemas.microsoft.com/office/drawing/2014/main" id="{CF426230-46C8-405C-9015-99EF57762A2E}"/>
              </a:ext>
            </a:extLst>
          </p:cNvPr>
          <p:cNvSpPr txBox="1"/>
          <p:nvPr/>
        </p:nvSpPr>
        <p:spPr>
          <a:xfrm>
            <a:off x="2259496" y="189094"/>
            <a:ext cx="4607480" cy="400110"/>
          </a:xfrm>
          <a:prstGeom prst="rect">
            <a:avLst/>
          </a:prstGeom>
          <a:solidFill>
            <a:schemeClr val="accent1">
              <a:lumMod val="60000"/>
              <a:lumOff val="40000"/>
            </a:schemeClr>
          </a:solidFill>
        </p:spPr>
        <p:txBody>
          <a:bodyPr wrap="none" rtlCol="0">
            <a:spAutoFit/>
          </a:bodyPr>
          <a:lstStyle/>
          <a:p>
            <a:pPr algn="ctr"/>
            <a:r>
              <a:rPr lang="en-US" sz="2000" b="1" dirty="0"/>
              <a:t>Secondary Angle Closure Glaucoma</a:t>
            </a:r>
          </a:p>
        </p:txBody>
      </p:sp>
      <p:sp>
        <p:nvSpPr>
          <p:cNvPr id="2" name="TextBox 1">
            <a:extLst>
              <a:ext uri="{FF2B5EF4-FFF2-40B4-BE49-F238E27FC236}">
                <a16:creationId xmlns:a16="http://schemas.microsoft.com/office/drawing/2014/main" id="{A7E30BEC-923B-4C9A-A856-BDD0D882F6B8}"/>
              </a:ext>
            </a:extLst>
          </p:cNvPr>
          <p:cNvSpPr txBox="1"/>
          <p:nvPr/>
        </p:nvSpPr>
        <p:spPr>
          <a:xfrm>
            <a:off x="887305" y="2844119"/>
            <a:ext cx="1494320" cy="338554"/>
          </a:xfrm>
          <a:prstGeom prst="rect">
            <a:avLst/>
          </a:prstGeom>
          <a:noFill/>
        </p:spPr>
        <p:txBody>
          <a:bodyPr wrap="none" rtlCol="0">
            <a:spAutoFit/>
          </a:bodyPr>
          <a:lstStyle/>
          <a:p>
            <a:r>
              <a:rPr lang="en-US" sz="1600" dirty="0" err="1">
                <a:solidFill>
                  <a:schemeClr val="bg1">
                    <a:lumMod val="75000"/>
                  </a:schemeClr>
                </a:solidFill>
              </a:rPr>
              <a:t>Phacomorphic</a:t>
            </a:r>
            <a:endParaRPr lang="en-US" sz="1600" dirty="0">
              <a:solidFill>
                <a:schemeClr val="bg1">
                  <a:lumMod val="75000"/>
                </a:schemeClr>
              </a:solidFill>
            </a:endParaRPr>
          </a:p>
        </p:txBody>
      </p:sp>
      <p:sp>
        <p:nvSpPr>
          <p:cNvPr id="51" name="TextBox 50">
            <a:extLst>
              <a:ext uri="{FF2B5EF4-FFF2-40B4-BE49-F238E27FC236}">
                <a16:creationId xmlns:a16="http://schemas.microsoft.com/office/drawing/2014/main" id="{156069D4-340B-4160-A336-EBF73557CEE0}"/>
              </a:ext>
            </a:extLst>
          </p:cNvPr>
          <p:cNvSpPr txBox="1"/>
          <p:nvPr/>
        </p:nvSpPr>
        <p:spPr>
          <a:xfrm>
            <a:off x="884725" y="3175578"/>
            <a:ext cx="1402948" cy="338554"/>
          </a:xfrm>
          <a:prstGeom prst="rect">
            <a:avLst/>
          </a:prstGeom>
          <a:noFill/>
        </p:spPr>
        <p:txBody>
          <a:bodyPr wrap="none" rtlCol="0">
            <a:spAutoFit/>
          </a:bodyPr>
          <a:lstStyle/>
          <a:p>
            <a:r>
              <a:rPr lang="en-US" sz="1600" dirty="0">
                <a:solidFill>
                  <a:schemeClr val="bg1">
                    <a:lumMod val="75000"/>
                  </a:schemeClr>
                </a:solidFill>
              </a:rPr>
              <a:t>Ectopia </a:t>
            </a:r>
            <a:r>
              <a:rPr lang="en-US" sz="1600" dirty="0" err="1">
                <a:solidFill>
                  <a:schemeClr val="bg1">
                    <a:lumMod val="75000"/>
                  </a:schemeClr>
                </a:solidFill>
              </a:rPr>
              <a:t>lentis</a:t>
            </a:r>
            <a:endParaRPr lang="en-US" sz="1600" dirty="0">
              <a:solidFill>
                <a:schemeClr val="bg1">
                  <a:lumMod val="75000"/>
                </a:schemeClr>
              </a:solidFill>
            </a:endParaRPr>
          </a:p>
        </p:txBody>
      </p:sp>
      <p:cxnSp>
        <p:nvCxnSpPr>
          <p:cNvPr id="71" name="Straight Connector 70">
            <a:extLst>
              <a:ext uri="{FF2B5EF4-FFF2-40B4-BE49-F238E27FC236}">
                <a16:creationId xmlns:a16="http://schemas.microsoft.com/office/drawing/2014/main" id="{C104938D-BA8D-4E39-9D5F-9EE2012F2F3C}"/>
              </a:ext>
            </a:extLst>
          </p:cNvPr>
          <p:cNvCxnSpPr>
            <a:cxnSpLocks/>
          </p:cNvCxnSpPr>
          <p:nvPr/>
        </p:nvCxnSpPr>
        <p:spPr>
          <a:xfrm flipH="1">
            <a:off x="762665" y="3023488"/>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2A7E4E40-472F-4E50-8A7A-45C10FDD7171}"/>
              </a:ext>
            </a:extLst>
          </p:cNvPr>
          <p:cNvCxnSpPr>
            <a:cxnSpLocks/>
          </p:cNvCxnSpPr>
          <p:nvPr/>
        </p:nvCxnSpPr>
        <p:spPr>
          <a:xfrm flipH="1">
            <a:off x="762665" y="3347853"/>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C3924889-45B9-4383-9C9E-48F0A9C27AD8}"/>
              </a:ext>
            </a:extLst>
          </p:cNvPr>
          <p:cNvCxnSpPr>
            <a:cxnSpLocks/>
          </p:cNvCxnSpPr>
          <p:nvPr/>
        </p:nvCxnSpPr>
        <p:spPr>
          <a:xfrm flipH="1">
            <a:off x="748719" y="2838976"/>
            <a:ext cx="13947" cy="5088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 name="Straight Arrow Connector 5">
            <a:extLst>
              <a:ext uri="{FF2B5EF4-FFF2-40B4-BE49-F238E27FC236}">
                <a16:creationId xmlns:a16="http://schemas.microsoft.com/office/drawing/2014/main" id="{A3439F0C-5143-461F-8F3C-2E830785DEFC}"/>
              </a:ext>
            </a:extLst>
          </p:cNvPr>
          <p:cNvCxnSpPr>
            <a:stCxn id="50" idx="2"/>
          </p:cNvCxnSpPr>
          <p:nvPr/>
        </p:nvCxnSpPr>
        <p:spPr>
          <a:xfrm flipH="1">
            <a:off x="2971800" y="589204"/>
            <a:ext cx="1591436" cy="706196"/>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0" name="Straight Arrow Connector 9">
            <a:extLst>
              <a:ext uri="{FF2B5EF4-FFF2-40B4-BE49-F238E27FC236}">
                <a16:creationId xmlns:a16="http://schemas.microsoft.com/office/drawing/2014/main" id="{84DC796E-F6ED-4FBB-82D2-A260F480BF8A}"/>
              </a:ext>
            </a:extLst>
          </p:cNvPr>
          <p:cNvCxnSpPr>
            <a:cxnSpLocks/>
          </p:cNvCxnSpPr>
          <p:nvPr/>
        </p:nvCxnSpPr>
        <p:spPr>
          <a:xfrm>
            <a:off x="4572000" y="589204"/>
            <a:ext cx="1600200" cy="706196"/>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6" name="Straight Arrow Connector 25">
            <a:extLst>
              <a:ext uri="{FF2B5EF4-FFF2-40B4-BE49-F238E27FC236}">
                <a16:creationId xmlns:a16="http://schemas.microsoft.com/office/drawing/2014/main" id="{B70E0124-9B84-41A5-8D84-A66B7838A706}"/>
              </a:ext>
            </a:extLst>
          </p:cNvPr>
          <p:cNvCxnSpPr>
            <a:cxnSpLocks/>
          </p:cNvCxnSpPr>
          <p:nvPr/>
        </p:nvCxnSpPr>
        <p:spPr>
          <a:xfrm flipH="1">
            <a:off x="1159539" y="1828800"/>
            <a:ext cx="1290435" cy="478059"/>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28" name="Straight Arrow Connector 27">
            <a:extLst>
              <a:ext uri="{FF2B5EF4-FFF2-40B4-BE49-F238E27FC236}">
                <a16:creationId xmlns:a16="http://schemas.microsoft.com/office/drawing/2014/main" id="{567A4249-5C59-4416-8A8E-1C35913900AB}"/>
              </a:ext>
            </a:extLst>
          </p:cNvPr>
          <p:cNvCxnSpPr>
            <a:cxnSpLocks/>
          </p:cNvCxnSpPr>
          <p:nvPr/>
        </p:nvCxnSpPr>
        <p:spPr>
          <a:xfrm>
            <a:off x="2449973" y="1832208"/>
            <a:ext cx="1268784"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56" name="Text Box 6">
            <a:extLst>
              <a:ext uri="{FF2B5EF4-FFF2-40B4-BE49-F238E27FC236}">
                <a16:creationId xmlns:a16="http://schemas.microsoft.com/office/drawing/2014/main" id="{557983BD-9D64-49B9-A366-A08663B0451F}"/>
              </a:ext>
            </a:extLst>
          </p:cNvPr>
          <p:cNvSpPr txBox="1">
            <a:spLocks noChangeArrowheads="1"/>
          </p:cNvSpPr>
          <p:nvPr/>
        </p:nvSpPr>
        <p:spPr bwMode="auto">
          <a:xfrm>
            <a:off x="5029200" y="2356376"/>
            <a:ext cx="813043"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r" eaLnBrk="1" hangingPunct="1">
              <a:lnSpc>
                <a:spcPct val="80000"/>
              </a:lnSpc>
              <a:spcBef>
                <a:spcPct val="0"/>
              </a:spcBef>
              <a:buClrTx/>
              <a:buSzTx/>
              <a:buFontTx/>
              <a:buNone/>
            </a:pPr>
            <a:r>
              <a:rPr lang="en-US" altLang="en-US" sz="1800" dirty="0">
                <a:solidFill>
                  <a:schemeClr val="bg1">
                    <a:lumMod val="75000"/>
                  </a:schemeClr>
                </a:solidFill>
              </a:rPr>
              <a:t>‘Push’</a:t>
            </a:r>
          </a:p>
        </p:txBody>
      </p:sp>
      <p:sp>
        <p:nvSpPr>
          <p:cNvPr id="57" name="Text Box 14">
            <a:extLst>
              <a:ext uri="{FF2B5EF4-FFF2-40B4-BE49-F238E27FC236}">
                <a16:creationId xmlns:a16="http://schemas.microsoft.com/office/drawing/2014/main" id="{5DAFA1C1-3A29-4C27-A379-663FDD22E326}"/>
              </a:ext>
            </a:extLst>
          </p:cNvPr>
          <p:cNvSpPr txBox="1">
            <a:spLocks noChangeArrowheads="1"/>
          </p:cNvSpPr>
          <p:nvPr/>
        </p:nvSpPr>
        <p:spPr bwMode="auto">
          <a:xfrm>
            <a:off x="7620000" y="2365901"/>
            <a:ext cx="671979"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t>‘Pull’</a:t>
            </a:r>
          </a:p>
        </p:txBody>
      </p:sp>
      <p:cxnSp>
        <p:nvCxnSpPr>
          <p:cNvPr id="58" name="Straight Arrow Connector 57">
            <a:extLst>
              <a:ext uri="{FF2B5EF4-FFF2-40B4-BE49-F238E27FC236}">
                <a16:creationId xmlns:a16="http://schemas.microsoft.com/office/drawing/2014/main" id="{E874FEE9-46BD-46A3-90A3-DE7CC220FBFF}"/>
              </a:ext>
            </a:extLst>
          </p:cNvPr>
          <p:cNvCxnSpPr>
            <a:cxnSpLocks/>
          </p:cNvCxnSpPr>
          <p:nvPr/>
        </p:nvCxnSpPr>
        <p:spPr>
          <a:xfrm flipH="1">
            <a:off x="5867400" y="1828800"/>
            <a:ext cx="849775"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59" name="Straight Arrow Connector 58">
            <a:extLst>
              <a:ext uri="{FF2B5EF4-FFF2-40B4-BE49-F238E27FC236}">
                <a16:creationId xmlns:a16="http://schemas.microsoft.com/office/drawing/2014/main" id="{C370A4A1-FE96-4E70-B89E-839542A5E241}"/>
              </a:ext>
            </a:extLst>
          </p:cNvPr>
          <p:cNvCxnSpPr>
            <a:cxnSpLocks/>
          </p:cNvCxnSpPr>
          <p:nvPr/>
        </p:nvCxnSpPr>
        <p:spPr>
          <a:xfrm>
            <a:off x="6717173" y="1832208"/>
            <a:ext cx="902827" cy="474047"/>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62" name="Text Box 16">
            <a:extLst>
              <a:ext uri="{FF2B5EF4-FFF2-40B4-BE49-F238E27FC236}">
                <a16:creationId xmlns:a16="http://schemas.microsoft.com/office/drawing/2014/main" id="{33538067-0726-41B0-93FF-357EF00CA62D}"/>
              </a:ext>
            </a:extLst>
          </p:cNvPr>
          <p:cNvSpPr txBox="1">
            <a:spLocks noChangeArrowheads="1"/>
          </p:cNvSpPr>
          <p:nvPr/>
        </p:nvSpPr>
        <p:spPr bwMode="auto">
          <a:xfrm>
            <a:off x="8065437" y="2684785"/>
            <a:ext cx="628698"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b="1" dirty="0"/>
              <a:t>NVG</a:t>
            </a:r>
          </a:p>
        </p:txBody>
      </p:sp>
      <p:sp>
        <p:nvSpPr>
          <p:cNvPr id="70" name="Text Box 21">
            <a:extLst>
              <a:ext uri="{FF2B5EF4-FFF2-40B4-BE49-F238E27FC236}">
                <a16:creationId xmlns:a16="http://schemas.microsoft.com/office/drawing/2014/main" id="{86C32650-BE1F-4CC3-8DB5-0C136D877E6F}"/>
              </a:ext>
            </a:extLst>
          </p:cNvPr>
          <p:cNvSpPr txBox="1">
            <a:spLocks noChangeArrowheads="1"/>
          </p:cNvSpPr>
          <p:nvPr/>
        </p:nvSpPr>
        <p:spPr bwMode="auto">
          <a:xfrm>
            <a:off x="8070534" y="3048000"/>
            <a:ext cx="526106"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a:solidFill>
                  <a:schemeClr val="bg1">
                    <a:lumMod val="75000"/>
                  </a:schemeClr>
                </a:solidFill>
              </a:rPr>
              <a:t>ICE</a:t>
            </a:r>
          </a:p>
        </p:txBody>
      </p:sp>
      <p:sp>
        <p:nvSpPr>
          <p:cNvPr id="75" name="Text Box 45">
            <a:extLst>
              <a:ext uri="{FF2B5EF4-FFF2-40B4-BE49-F238E27FC236}">
                <a16:creationId xmlns:a16="http://schemas.microsoft.com/office/drawing/2014/main" id="{2B6EDA2D-8F55-4DFD-A225-8C03CE6FC7F3}"/>
              </a:ext>
            </a:extLst>
          </p:cNvPr>
          <p:cNvSpPr txBox="1">
            <a:spLocks noChangeArrowheads="1"/>
          </p:cNvSpPr>
          <p:nvPr/>
        </p:nvSpPr>
        <p:spPr bwMode="auto">
          <a:xfrm>
            <a:off x="8073162" y="3810000"/>
            <a:ext cx="1070837" cy="74635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ts val="1700"/>
              </a:lnSpc>
              <a:spcBef>
                <a:spcPct val="0"/>
              </a:spcBef>
              <a:buClrTx/>
              <a:buSzTx/>
              <a:buFontTx/>
              <a:buNone/>
            </a:pPr>
            <a:r>
              <a:rPr lang="en-US" altLang="en-US" sz="1600" dirty="0">
                <a:solidFill>
                  <a:schemeClr val="bg1">
                    <a:lumMod val="75000"/>
                  </a:schemeClr>
                </a:solidFill>
              </a:rPr>
              <a:t>Epithelial/ fibrous ingrowth</a:t>
            </a:r>
          </a:p>
        </p:txBody>
      </p:sp>
      <p:cxnSp>
        <p:nvCxnSpPr>
          <p:cNvPr id="77" name="Straight Connector 76">
            <a:extLst>
              <a:ext uri="{FF2B5EF4-FFF2-40B4-BE49-F238E27FC236}">
                <a16:creationId xmlns:a16="http://schemas.microsoft.com/office/drawing/2014/main" id="{FC090BD7-F2E1-4464-B57B-9CBE5874C89B}"/>
              </a:ext>
            </a:extLst>
          </p:cNvPr>
          <p:cNvCxnSpPr>
            <a:cxnSpLocks/>
          </p:cNvCxnSpPr>
          <p:nvPr/>
        </p:nvCxnSpPr>
        <p:spPr>
          <a:xfrm>
            <a:off x="7873969" y="2674448"/>
            <a:ext cx="7724" cy="128795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8" name="Straight Connector 77">
            <a:extLst>
              <a:ext uri="{FF2B5EF4-FFF2-40B4-BE49-F238E27FC236}">
                <a16:creationId xmlns:a16="http://schemas.microsoft.com/office/drawing/2014/main" id="{B1922ED5-C3D8-43D8-A00D-1D6BC9201DBA}"/>
              </a:ext>
            </a:extLst>
          </p:cNvPr>
          <p:cNvCxnSpPr/>
          <p:nvPr/>
        </p:nvCxnSpPr>
        <p:spPr>
          <a:xfrm flipH="1">
            <a:off x="7873968" y="2840262"/>
            <a:ext cx="24447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9" name="Straight Connector 78">
            <a:extLst>
              <a:ext uri="{FF2B5EF4-FFF2-40B4-BE49-F238E27FC236}">
                <a16:creationId xmlns:a16="http://schemas.microsoft.com/office/drawing/2014/main" id="{77019ED2-6D69-4A60-9D19-D4DB786EA3A0}"/>
              </a:ext>
            </a:extLst>
          </p:cNvPr>
          <p:cNvCxnSpPr/>
          <p:nvPr/>
        </p:nvCxnSpPr>
        <p:spPr>
          <a:xfrm flipH="1">
            <a:off x="7873968" y="3213518"/>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1" name="Straight Connector 80">
            <a:extLst>
              <a:ext uri="{FF2B5EF4-FFF2-40B4-BE49-F238E27FC236}">
                <a16:creationId xmlns:a16="http://schemas.microsoft.com/office/drawing/2014/main" id="{9796A12F-4125-4C05-8EE8-A388740C580D}"/>
              </a:ext>
            </a:extLst>
          </p:cNvPr>
          <p:cNvCxnSpPr/>
          <p:nvPr/>
        </p:nvCxnSpPr>
        <p:spPr>
          <a:xfrm flipH="1">
            <a:off x="7877837" y="3581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3" name="Straight Connector 82">
            <a:extLst>
              <a:ext uri="{FF2B5EF4-FFF2-40B4-BE49-F238E27FC236}">
                <a16:creationId xmlns:a16="http://schemas.microsoft.com/office/drawing/2014/main" id="{7FDC5F4B-9BF0-42AD-B8BB-2F2399BCF1E2}"/>
              </a:ext>
            </a:extLst>
          </p:cNvPr>
          <p:cNvCxnSpPr/>
          <p:nvPr/>
        </p:nvCxnSpPr>
        <p:spPr>
          <a:xfrm flipH="1">
            <a:off x="7881693" y="3962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93" name="Text Box 42">
            <a:extLst>
              <a:ext uri="{FF2B5EF4-FFF2-40B4-BE49-F238E27FC236}">
                <a16:creationId xmlns:a16="http://schemas.microsoft.com/office/drawing/2014/main" id="{53BAB77F-E061-4834-9068-34BDF78AD071}"/>
              </a:ext>
            </a:extLst>
          </p:cNvPr>
          <p:cNvSpPr txBox="1">
            <a:spLocks noChangeArrowheads="1"/>
          </p:cNvSpPr>
          <p:nvPr/>
        </p:nvSpPr>
        <p:spPr bwMode="auto">
          <a:xfrm>
            <a:off x="8111387" y="3429000"/>
            <a:ext cx="856196"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Flat AC</a:t>
            </a:r>
          </a:p>
        </p:txBody>
      </p:sp>
      <p:sp>
        <p:nvSpPr>
          <p:cNvPr id="100" name="Text Box 23">
            <a:extLst>
              <a:ext uri="{FF2B5EF4-FFF2-40B4-BE49-F238E27FC236}">
                <a16:creationId xmlns:a16="http://schemas.microsoft.com/office/drawing/2014/main" id="{D8F2FCFF-2984-4836-B000-9C5601A8EAAA}"/>
              </a:ext>
            </a:extLst>
          </p:cNvPr>
          <p:cNvSpPr txBox="1">
            <a:spLocks noChangeArrowheads="1"/>
          </p:cNvSpPr>
          <p:nvPr/>
        </p:nvSpPr>
        <p:spPr bwMode="auto">
          <a:xfrm>
            <a:off x="5530369" y="2667000"/>
            <a:ext cx="2143536"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Aqueous misdirection</a:t>
            </a:r>
          </a:p>
        </p:txBody>
      </p:sp>
      <p:cxnSp>
        <p:nvCxnSpPr>
          <p:cNvPr id="104" name="Straight Connector 103">
            <a:extLst>
              <a:ext uri="{FF2B5EF4-FFF2-40B4-BE49-F238E27FC236}">
                <a16:creationId xmlns:a16="http://schemas.microsoft.com/office/drawing/2014/main" id="{49D87D4A-E317-4446-9B95-5184CB3968F3}"/>
              </a:ext>
            </a:extLst>
          </p:cNvPr>
          <p:cNvCxnSpPr>
            <a:cxnSpLocks/>
          </p:cNvCxnSpPr>
          <p:nvPr/>
        </p:nvCxnSpPr>
        <p:spPr>
          <a:xfrm flipH="1">
            <a:off x="5316229" y="2667000"/>
            <a:ext cx="7397" cy="25314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5" name="Straight Connector 104">
            <a:extLst>
              <a:ext uri="{FF2B5EF4-FFF2-40B4-BE49-F238E27FC236}">
                <a16:creationId xmlns:a16="http://schemas.microsoft.com/office/drawing/2014/main" id="{F40B6D71-75A8-4A88-864D-00D14C2F710D}"/>
              </a:ext>
            </a:extLst>
          </p:cNvPr>
          <p:cNvCxnSpPr/>
          <p:nvPr/>
        </p:nvCxnSpPr>
        <p:spPr>
          <a:xfrm flipH="1">
            <a:off x="5323624" y="2832814"/>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6" name="Straight Connector 105">
            <a:extLst>
              <a:ext uri="{FF2B5EF4-FFF2-40B4-BE49-F238E27FC236}">
                <a16:creationId xmlns:a16="http://schemas.microsoft.com/office/drawing/2014/main" id="{010BF7B2-AA07-4DCF-822D-E2DB5CC0BF59}"/>
              </a:ext>
            </a:extLst>
          </p:cNvPr>
          <p:cNvCxnSpPr/>
          <p:nvPr/>
        </p:nvCxnSpPr>
        <p:spPr>
          <a:xfrm flipH="1">
            <a:off x="5323624" y="3360065"/>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a:extLst>
              <a:ext uri="{FF2B5EF4-FFF2-40B4-BE49-F238E27FC236}">
                <a16:creationId xmlns:a16="http://schemas.microsoft.com/office/drawing/2014/main" id="{BAC8035C-3999-4C31-93CD-6C0D2ADEB73B}"/>
              </a:ext>
            </a:extLst>
          </p:cNvPr>
          <p:cNvCxnSpPr/>
          <p:nvPr/>
        </p:nvCxnSpPr>
        <p:spPr>
          <a:xfrm flipH="1">
            <a:off x="5323536" y="3786938"/>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8" name="Straight Connector 107">
            <a:extLst>
              <a:ext uri="{FF2B5EF4-FFF2-40B4-BE49-F238E27FC236}">
                <a16:creationId xmlns:a16="http://schemas.microsoft.com/office/drawing/2014/main" id="{DB64CAEE-69B4-426A-8A5B-D1269DBF0F66}"/>
              </a:ext>
            </a:extLst>
          </p:cNvPr>
          <p:cNvCxnSpPr/>
          <p:nvPr/>
        </p:nvCxnSpPr>
        <p:spPr>
          <a:xfrm flipH="1">
            <a:off x="5327493" y="4249152"/>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12" name="Straight Connector 111">
            <a:extLst>
              <a:ext uri="{FF2B5EF4-FFF2-40B4-BE49-F238E27FC236}">
                <a16:creationId xmlns:a16="http://schemas.microsoft.com/office/drawing/2014/main" id="{99A16C30-4BE4-48E5-8B65-0C5F3039B8DC}"/>
              </a:ext>
            </a:extLst>
          </p:cNvPr>
          <p:cNvCxnSpPr/>
          <p:nvPr/>
        </p:nvCxnSpPr>
        <p:spPr>
          <a:xfrm flipH="1">
            <a:off x="5333455" y="51816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13" name="Text Box 42">
            <a:extLst>
              <a:ext uri="{FF2B5EF4-FFF2-40B4-BE49-F238E27FC236}">
                <a16:creationId xmlns:a16="http://schemas.microsoft.com/office/drawing/2014/main" id="{056DFFD9-3CA2-42E7-90FE-4F14522E3504}"/>
              </a:ext>
            </a:extLst>
          </p:cNvPr>
          <p:cNvSpPr txBox="1">
            <a:spLocks noChangeArrowheads="1"/>
          </p:cNvSpPr>
          <p:nvPr/>
        </p:nvSpPr>
        <p:spPr bwMode="auto">
          <a:xfrm>
            <a:off x="5533954" y="3623846"/>
            <a:ext cx="1563248"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Retinal surgery</a:t>
            </a:r>
          </a:p>
        </p:txBody>
      </p:sp>
      <p:sp>
        <p:nvSpPr>
          <p:cNvPr id="118" name="Text Box 47">
            <a:extLst>
              <a:ext uri="{FF2B5EF4-FFF2-40B4-BE49-F238E27FC236}">
                <a16:creationId xmlns:a16="http://schemas.microsoft.com/office/drawing/2014/main" id="{3F59D898-ECAD-49F0-9425-2A1BC8DDA7B5}"/>
              </a:ext>
            </a:extLst>
          </p:cNvPr>
          <p:cNvSpPr txBox="1">
            <a:spLocks noChangeArrowheads="1"/>
          </p:cNvSpPr>
          <p:nvPr/>
        </p:nvSpPr>
        <p:spPr bwMode="auto">
          <a:xfrm>
            <a:off x="5523688" y="4538246"/>
            <a:ext cx="1414170"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Drug-induced</a:t>
            </a:r>
          </a:p>
        </p:txBody>
      </p:sp>
      <p:sp>
        <p:nvSpPr>
          <p:cNvPr id="16" name="TextBox 15">
            <a:extLst>
              <a:ext uri="{FF2B5EF4-FFF2-40B4-BE49-F238E27FC236}">
                <a16:creationId xmlns:a16="http://schemas.microsoft.com/office/drawing/2014/main" id="{984E008D-FBBA-42B4-940E-EA26772E0161}"/>
              </a:ext>
            </a:extLst>
          </p:cNvPr>
          <p:cNvSpPr txBox="1"/>
          <p:nvPr/>
        </p:nvSpPr>
        <p:spPr>
          <a:xfrm>
            <a:off x="6230528" y="5257800"/>
            <a:ext cx="1326004" cy="369332"/>
          </a:xfrm>
          <a:prstGeom prst="rect">
            <a:avLst/>
          </a:prstGeom>
          <a:noFill/>
        </p:spPr>
        <p:txBody>
          <a:bodyPr wrap="none" rtlCol="0">
            <a:spAutoFit/>
          </a:bodyPr>
          <a:lstStyle/>
          <a:p>
            <a:pPr algn="ctr"/>
            <a:r>
              <a:rPr lang="en-US" dirty="0">
                <a:solidFill>
                  <a:schemeClr val="bg1">
                    <a:lumMod val="75000"/>
                  </a:schemeClr>
                </a:solidFill>
              </a:rPr>
              <a:t>Both/Either</a:t>
            </a:r>
          </a:p>
        </p:txBody>
      </p:sp>
      <p:cxnSp>
        <p:nvCxnSpPr>
          <p:cNvPr id="125" name="Straight Connector 124">
            <a:extLst>
              <a:ext uri="{FF2B5EF4-FFF2-40B4-BE49-F238E27FC236}">
                <a16:creationId xmlns:a16="http://schemas.microsoft.com/office/drawing/2014/main" id="{01138141-D318-4ED7-A7FE-D8F2155CE890}"/>
              </a:ext>
            </a:extLst>
          </p:cNvPr>
          <p:cNvCxnSpPr/>
          <p:nvPr/>
        </p:nvCxnSpPr>
        <p:spPr>
          <a:xfrm flipH="1">
            <a:off x="5334000" y="4724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52" name="Text Box 47">
            <a:extLst>
              <a:ext uri="{FF2B5EF4-FFF2-40B4-BE49-F238E27FC236}">
                <a16:creationId xmlns:a16="http://schemas.microsoft.com/office/drawing/2014/main" id="{E3578916-9804-473C-8F06-D4FA0BCEDFD0}"/>
              </a:ext>
            </a:extLst>
          </p:cNvPr>
          <p:cNvSpPr txBox="1">
            <a:spLocks noChangeArrowheads="1"/>
          </p:cNvSpPr>
          <p:nvPr/>
        </p:nvSpPr>
        <p:spPr bwMode="auto">
          <a:xfrm>
            <a:off x="5543446" y="4055146"/>
            <a:ext cx="1619354"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err="1">
                <a:solidFill>
                  <a:schemeClr val="bg1">
                    <a:lumMod val="75000"/>
                  </a:schemeClr>
                </a:solidFill>
              </a:rPr>
              <a:t>Nanophthalmos</a:t>
            </a:r>
            <a:endParaRPr lang="en-US" altLang="en-US" sz="1600" dirty="0">
              <a:solidFill>
                <a:schemeClr val="bg1">
                  <a:lumMod val="75000"/>
                </a:schemeClr>
              </a:solidFill>
            </a:endParaRPr>
          </a:p>
        </p:txBody>
      </p:sp>
      <p:sp>
        <p:nvSpPr>
          <p:cNvPr id="53" name="Text Box 45">
            <a:extLst>
              <a:ext uri="{FF2B5EF4-FFF2-40B4-BE49-F238E27FC236}">
                <a16:creationId xmlns:a16="http://schemas.microsoft.com/office/drawing/2014/main" id="{57D1A14F-68FE-47D2-983C-1A879D66A9DC}"/>
              </a:ext>
            </a:extLst>
          </p:cNvPr>
          <p:cNvSpPr txBox="1">
            <a:spLocks noChangeArrowheads="1"/>
          </p:cNvSpPr>
          <p:nvPr/>
        </p:nvSpPr>
        <p:spPr bwMode="auto">
          <a:xfrm>
            <a:off x="5523688" y="5013493"/>
            <a:ext cx="582211"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PFV</a:t>
            </a:r>
          </a:p>
        </p:txBody>
      </p:sp>
      <p:sp>
        <p:nvSpPr>
          <p:cNvPr id="54" name="Text Box 42">
            <a:extLst>
              <a:ext uri="{FF2B5EF4-FFF2-40B4-BE49-F238E27FC236}">
                <a16:creationId xmlns:a16="http://schemas.microsoft.com/office/drawing/2014/main" id="{E1E37D2C-2C52-446B-843B-01E64990D3EC}"/>
              </a:ext>
            </a:extLst>
          </p:cNvPr>
          <p:cNvSpPr txBox="1">
            <a:spLocks noChangeArrowheads="1"/>
          </p:cNvSpPr>
          <p:nvPr/>
        </p:nvSpPr>
        <p:spPr bwMode="auto">
          <a:xfrm>
            <a:off x="5551406" y="3192546"/>
            <a:ext cx="2276072"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ERD/choroidal effusion</a:t>
            </a:r>
          </a:p>
        </p:txBody>
      </p:sp>
      <p:sp>
        <p:nvSpPr>
          <p:cNvPr id="3" name="Oval 2">
            <a:extLst>
              <a:ext uri="{FF2B5EF4-FFF2-40B4-BE49-F238E27FC236}">
                <a16:creationId xmlns:a16="http://schemas.microsoft.com/office/drawing/2014/main" id="{7D027388-F860-4250-9D31-41DB5EB864E5}"/>
              </a:ext>
            </a:extLst>
          </p:cNvPr>
          <p:cNvSpPr/>
          <p:nvPr/>
        </p:nvSpPr>
        <p:spPr>
          <a:xfrm>
            <a:off x="8034589" y="2679833"/>
            <a:ext cx="671979" cy="338554"/>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TextBox 45">
            <a:extLst>
              <a:ext uri="{FF2B5EF4-FFF2-40B4-BE49-F238E27FC236}">
                <a16:creationId xmlns:a16="http://schemas.microsoft.com/office/drawing/2014/main" id="{404AE9CF-785E-4964-AF50-F6F095A7E65B}"/>
              </a:ext>
            </a:extLst>
          </p:cNvPr>
          <p:cNvSpPr txBox="1"/>
          <p:nvPr/>
        </p:nvSpPr>
        <p:spPr>
          <a:xfrm>
            <a:off x="609600" y="1554063"/>
            <a:ext cx="7034674" cy="4770537"/>
          </a:xfrm>
          <a:prstGeom prst="rect">
            <a:avLst/>
          </a:prstGeom>
          <a:solidFill>
            <a:schemeClr val="accent1">
              <a:lumMod val="40000"/>
              <a:lumOff val="60000"/>
            </a:schemeClr>
          </a:solidFill>
        </p:spPr>
        <p:txBody>
          <a:bodyPr wrap="square" rtlCol="0">
            <a:spAutoFit/>
          </a:bodyPr>
          <a:lstStyle/>
          <a:p>
            <a:r>
              <a:rPr lang="en-US" sz="1600" i="1" dirty="0">
                <a:solidFill>
                  <a:schemeClr val="bg1">
                    <a:lumMod val="75000"/>
                  </a:schemeClr>
                </a:solidFill>
              </a:rPr>
              <a:t>Neovascularization of what structure causes neovascular glaucoma (NVG)?</a:t>
            </a:r>
          </a:p>
          <a:p>
            <a:r>
              <a:rPr lang="en-US" sz="1600" dirty="0">
                <a:solidFill>
                  <a:schemeClr val="bg1">
                    <a:lumMod val="75000"/>
                  </a:schemeClr>
                </a:solidFill>
              </a:rPr>
              <a:t>Neovascularization of the angle (NVA) </a:t>
            </a:r>
          </a:p>
          <a:p>
            <a:endParaRPr lang="en-US" sz="1600" dirty="0">
              <a:solidFill>
                <a:schemeClr val="bg1">
                  <a:lumMod val="75000"/>
                </a:schemeClr>
              </a:solidFill>
            </a:endParaRPr>
          </a:p>
          <a:p>
            <a:r>
              <a:rPr lang="en-US" sz="1600" i="1" dirty="0">
                <a:solidFill>
                  <a:schemeClr val="bg1">
                    <a:lumMod val="75000"/>
                  </a:schemeClr>
                </a:solidFill>
              </a:rPr>
              <a:t>How does NVA lead to angle-closure glaucoma?</a:t>
            </a:r>
          </a:p>
          <a:p>
            <a:r>
              <a:rPr lang="en-US" sz="1600" dirty="0">
                <a:solidFill>
                  <a:schemeClr val="bg1">
                    <a:lumMod val="75000"/>
                  </a:schemeClr>
                </a:solidFill>
              </a:rPr>
              <a:t>The NVA vessels don’t ride solo; rather, they are accompanied by contractile elements (</a:t>
            </a:r>
            <a:r>
              <a:rPr lang="en-US" sz="1600" dirty="0" err="1">
                <a:solidFill>
                  <a:schemeClr val="bg1">
                    <a:lumMod val="75000"/>
                  </a:schemeClr>
                </a:solidFill>
              </a:rPr>
              <a:t>eg</a:t>
            </a:r>
            <a:r>
              <a:rPr lang="en-US" sz="1600" dirty="0">
                <a:solidFill>
                  <a:schemeClr val="bg1">
                    <a:lumMod val="75000"/>
                  </a:schemeClr>
                </a:solidFill>
              </a:rPr>
              <a:t>, fibroblasts). Along with the neo vessels, these elements will establish a network that crosses from the peripheral iris to the peripheral cornea. Once established, contractile elements </a:t>
            </a:r>
            <a:r>
              <a:rPr lang="en-US" sz="1600" dirty="0" err="1">
                <a:solidFill>
                  <a:schemeClr val="bg1">
                    <a:lumMod val="75000"/>
                  </a:schemeClr>
                </a:solidFill>
              </a:rPr>
              <a:t>gonna</a:t>
            </a:r>
            <a:r>
              <a:rPr lang="en-US" sz="1600" dirty="0">
                <a:solidFill>
                  <a:schemeClr val="bg1">
                    <a:lumMod val="75000"/>
                  </a:schemeClr>
                </a:solidFill>
              </a:rPr>
              <a:t> contract, and when they do, they pull the iris up against the angle, rendering it closed. </a:t>
            </a:r>
          </a:p>
          <a:p>
            <a:r>
              <a:rPr lang="en-US" sz="1600" i="1" dirty="0">
                <a:solidFill>
                  <a:schemeClr val="bg1">
                    <a:lumMod val="75000"/>
                  </a:schemeClr>
                </a:solidFill>
              </a:rPr>
              <a:t> </a:t>
            </a:r>
          </a:p>
          <a:p>
            <a:r>
              <a:rPr lang="en-US" sz="1600" i="1" dirty="0">
                <a:solidFill>
                  <a:schemeClr val="bg1">
                    <a:lumMod val="75000"/>
                  </a:schemeClr>
                </a:solidFill>
              </a:rPr>
              <a:t>What two-word phrase (</a:t>
            </a:r>
            <a:r>
              <a:rPr lang="en-US" sz="1600" b="1" dirty="0">
                <a:solidFill>
                  <a:schemeClr val="bg1">
                    <a:lumMod val="75000"/>
                  </a:schemeClr>
                </a:solidFill>
              </a:rPr>
              <a:t>not</a:t>
            </a:r>
            <a:r>
              <a:rPr lang="en-US" sz="1600" i="1" dirty="0">
                <a:solidFill>
                  <a:schemeClr val="bg1">
                    <a:lumMod val="75000"/>
                  </a:schemeClr>
                </a:solidFill>
              </a:rPr>
              <a:t> ‘diabetic retinopathy’--think more generally) describes the fundamental cause of most cases of NVG?</a:t>
            </a:r>
          </a:p>
          <a:p>
            <a:r>
              <a:rPr lang="en-US" sz="1600" b="1" dirty="0">
                <a:solidFill>
                  <a:srgbClr val="0000FF"/>
                </a:solidFill>
              </a:rPr>
              <a:t>‘Retinal ischemia’</a:t>
            </a:r>
            <a:endParaRPr lang="en-US" sz="1600" b="1" dirty="0">
              <a:solidFill>
                <a:schemeClr val="accent1">
                  <a:lumMod val="40000"/>
                  <a:lumOff val="60000"/>
                </a:schemeClr>
              </a:solidFill>
            </a:endParaRPr>
          </a:p>
          <a:p>
            <a:endParaRPr lang="en-US" sz="1600" dirty="0">
              <a:solidFill>
                <a:schemeClr val="accent1">
                  <a:lumMod val="40000"/>
                  <a:lumOff val="60000"/>
                </a:schemeClr>
              </a:solidFill>
            </a:endParaRPr>
          </a:p>
          <a:p>
            <a:r>
              <a:rPr lang="en-US" sz="1600" i="1" dirty="0">
                <a:solidFill>
                  <a:schemeClr val="accent1">
                    <a:lumMod val="40000"/>
                    <a:lumOff val="60000"/>
                  </a:schemeClr>
                </a:solidFill>
              </a:rPr>
              <a:t>How does retinal ischemia lead to NVI and NVA? </a:t>
            </a:r>
          </a:p>
          <a:p>
            <a:r>
              <a:rPr lang="en-US" sz="1600" dirty="0">
                <a:solidFill>
                  <a:schemeClr val="accent1">
                    <a:lumMod val="40000"/>
                    <a:lumOff val="60000"/>
                  </a:schemeClr>
                </a:solidFill>
              </a:rPr>
              <a:t>In a desperate attempt to acquire the oxygen they’re lacking, the ischemic retinal cells release the signaling molecule  </a:t>
            </a:r>
            <a:r>
              <a:rPr lang="en-US" sz="1600" b="1" dirty="0">
                <a:solidFill>
                  <a:schemeClr val="accent1">
                    <a:lumMod val="40000"/>
                    <a:lumOff val="60000"/>
                  </a:schemeClr>
                </a:solidFill>
              </a:rPr>
              <a:t>VEGF</a:t>
            </a:r>
            <a:r>
              <a:rPr lang="en-US" sz="1600" dirty="0">
                <a:solidFill>
                  <a:schemeClr val="accent1">
                    <a:lumMod val="40000"/>
                    <a:lumOff val="60000"/>
                  </a:schemeClr>
                </a:solidFill>
              </a:rPr>
              <a:t> , a potent inducer of new blood vessel formation. This VEGF diffuses from the vitreous cavity into the anterior segment, where it induces the NVI/NVA process.</a:t>
            </a:r>
          </a:p>
        </p:txBody>
      </p:sp>
      <p:sp>
        <p:nvSpPr>
          <p:cNvPr id="47" name="Oval 46">
            <a:extLst>
              <a:ext uri="{FF2B5EF4-FFF2-40B4-BE49-F238E27FC236}">
                <a16:creationId xmlns:a16="http://schemas.microsoft.com/office/drawing/2014/main" id="{A5248507-3F31-4BDC-A9CE-59D8E5A5DD74}"/>
              </a:ext>
            </a:extLst>
          </p:cNvPr>
          <p:cNvSpPr/>
          <p:nvPr/>
        </p:nvSpPr>
        <p:spPr>
          <a:xfrm>
            <a:off x="580515" y="4431474"/>
            <a:ext cx="2010285" cy="430887"/>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TextBox 47">
            <a:extLst>
              <a:ext uri="{FF2B5EF4-FFF2-40B4-BE49-F238E27FC236}">
                <a16:creationId xmlns:a16="http://schemas.microsoft.com/office/drawing/2014/main" id="{88F4DBB8-E836-4EB8-A67C-7D52B9DB2F1E}"/>
              </a:ext>
            </a:extLst>
          </p:cNvPr>
          <p:cNvSpPr txBox="1"/>
          <p:nvPr/>
        </p:nvSpPr>
        <p:spPr>
          <a:xfrm>
            <a:off x="2667000" y="4160638"/>
            <a:ext cx="4889532" cy="1384995"/>
          </a:xfrm>
          <a:prstGeom prst="rect">
            <a:avLst/>
          </a:prstGeom>
          <a:solidFill>
            <a:srgbClr val="FFCCFF"/>
          </a:solidFill>
        </p:spPr>
        <p:txBody>
          <a:bodyPr wrap="square" rtlCol="0">
            <a:spAutoFit/>
          </a:bodyPr>
          <a:lstStyle/>
          <a:p>
            <a:r>
              <a:rPr lang="en-US" sz="1400" i="1" dirty="0">
                <a:solidFill>
                  <a:schemeClr val="bg1">
                    <a:lumMod val="65000"/>
                  </a:schemeClr>
                </a:solidFill>
              </a:rPr>
              <a:t>What are the three most common causes of ischemia that result in the development of NVG?</a:t>
            </a:r>
          </a:p>
          <a:p>
            <a:r>
              <a:rPr lang="en-US" sz="1400" dirty="0">
                <a:solidFill>
                  <a:schemeClr val="bg1">
                    <a:lumMod val="65000"/>
                  </a:schemeClr>
                </a:solidFill>
              </a:rPr>
              <a:t>--Diabetic retinopathy</a:t>
            </a:r>
          </a:p>
          <a:p>
            <a:r>
              <a:rPr lang="en-US" sz="1400" dirty="0">
                <a:solidFill>
                  <a:schemeClr val="bg1">
                    <a:lumMod val="65000"/>
                  </a:schemeClr>
                </a:solidFill>
              </a:rPr>
              <a:t>--CRVO</a:t>
            </a:r>
          </a:p>
          <a:p>
            <a:r>
              <a:rPr lang="en-US" sz="1400" dirty="0">
                <a:solidFill>
                  <a:schemeClr val="bg1">
                    <a:lumMod val="65000"/>
                  </a:schemeClr>
                </a:solidFill>
              </a:rPr>
              <a:t>--</a:t>
            </a:r>
            <a:r>
              <a:rPr lang="en-US" sz="1400" b="1" dirty="0">
                <a:solidFill>
                  <a:srgbClr val="0000FF"/>
                </a:solidFill>
              </a:rPr>
              <a:t>Ocular ischemic syndrome </a:t>
            </a:r>
            <a:r>
              <a:rPr lang="en-US" sz="1400" dirty="0">
                <a:solidFill>
                  <a:schemeClr val="bg1">
                    <a:lumMod val="65000"/>
                  </a:schemeClr>
                </a:solidFill>
              </a:rPr>
              <a:t>(OIS; note that OIS involves ischemia of non-retinal ocular structures as well)</a:t>
            </a:r>
          </a:p>
        </p:txBody>
      </p:sp>
      <p:sp>
        <p:nvSpPr>
          <p:cNvPr id="61" name="Oval 60">
            <a:extLst>
              <a:ext uri="{FF2B5EF4-FFF2-40B4-BE49-F238E27FC236}">
                <a16:creationId xmlns:a16="http://schemas.microsoft.com/office/drawing/2014/main" id="{D144EE0C-9B22-43F3-8F2C-AB6283CEA5B8}"/>
              </a:ext>
            </a:extLst>
          </p:cNvPr>
          <p:cNvSpPr/>
          <p:nvPr/>
        </p:nvSpPr>
        <p:spPr>
          <a:xfrm>
            <a:off x="2689792" y="4933667"/>
            <a:ext cx="2626437" cy="430887"/>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TextBox 62">
            <a:extLst>
              <a:ext uri="{FF2B5EF4-FFF2-40B4-BE49-F238E27FC236}">
                <a16:creationId xmlns:a16="http://schemas.microsoft.com/office/drawing/2014/main" id="{FBB3B3BC-38CA-48FC-9D1F-15BA3F07CE8C}"/>
              </a:ext>
            </a:extLst>
          </p:cNvPr>
          <p:cNvSpPr txBox="1"/>
          <p:nvPr/>
        </p:nvSpPr>
        <p:spPr>
          <a:xfrm>
            <a:off x="2753893" y="3664267"/>
            <a:ext cx="5403598" cy="1169551"/>
          </a:xfrm>
          <a:prstGeom prst="rect">
            <a:avLst/>
          </a:prstGeom>
          <a:solidFill>
            <a:schemeClr val="accent5">
              <a:lumMod val="75000"/>
            </a:schemeClr>
          </a:solidFill>
        </p:spPr>
        <p:txBody>
          <a:bodyPr wrap="square" rtlCol="0">
            <a:spAutoFit/>
          </a:bodyPr>
          <a:lstStyle/>
          <a:p>
            <a:r>
              <a:rPr lang="en-US" sz="1400" i="1" dirty="0">
                <a:solidFill>
                  <a:schemeClr val="bg1">
                    <a:lumMod val="50000"/>
                  </a:schemeClr>
                </a:solidFill>
              </a:rPr>
              <a:t>There’s an important difference in the clinical presentation of NVG in DBR and CRVO vs the presentation of ‘NVG’ in OIS. What is it?</a:t>
            </a:r>
          </a:p>
          <a:p>
            <a:r>
              <a:rPr lang="en-US" sz="1400" dirty="0">
                <a:solidFill>
                  <a:schemeClr val="bg1">
                    <a:lumMod val="50000"/>
                  </a:schemeClr>
                </a:solidFill>
              </a:rPr>
              <a:t>Angle closure in DBR and CRVO inevitably produces a dramatic spike in IOP. However, </a:t>
            </a:r>
            <a:r>
              <a:rPr lang="en-US" sz="1400" b="1" u="sng" dirty="0"/>
              <a:t>angle closure in OIS frequently is not accompanied by a high IOP</a:t>
            </a:r>
            <a:r>
              <a:rPr lang="en-US" sz="1400" dirty="0">
                <a:solidFill>
                  <a:srgbClr val="0000FF"/>
                </a:solidFill>
              </a:rPr>
              <a:t>.</a:t>
            </a:r>
          </a:p>
        </p:txBody>
      </p:sp>
      <p:sp>
        <p:nvSpPr>
          <p:cNvPr id="55" name="TextBox 54">
            <a:extLst>
              <a:ext uri="{FF2B5EF4-FFF2-40B4-BE49-F238E27FC236}">
                <a16:creationId xmlns:a16="http://schemas.microsoft.com/office/drawing/2014/main" id="{D107F38B-4CBA-40F0-870C-6741915F1D9B}"/>
              </a:ext>
            </a:extLst>
          </p:cNvPr>
          <p:cNvSpPr txBox="1"/>
          <p:nvPr/>
        </p:nvSpPr>
        <p:spPr>
          <a:xfrm>
            <a:off x="3099809" y="3352800"/>
            <a:ext cx="5246523" cy="954107"/>
          </a:xfrm>
          <a:prstGeom prst="rect">
            <a:avLst/>
          </a:prstGeom>
          <a:solidFill>
            <a:srgbClr val="FF99FF"/>
          </a:solidFill>
        </p:spPr>
        <p:txBody>
          <a:bodyPr wrap="square" rtlCol="0">
            <a:spAutoFit/>
          </a:bodyPr>
          <a:lstStyle/>
          <a:p>
            <a:r>
              <a:rPr lang="en-US" sz="1400" i="1" dirty="0"/>
              <a:t>Why doesn’t the IOP spike during angle closure in OIS?</a:t>
            </a:r>
          </a:p>
          <a:p>
            <a:r>
              <a:rPr lang="en-US" sz="1400" dirty="0"/>
              <a:t>In a word--</a:t>
            </a:r>
            <a:r>
              <a:rPr lang="en-US" sz="1400" dirty="0" err="1"/>
              <a:t>hypoperfusion</a:t>
            </a:r>
            <a:r>
              <a:rPr lang="en-US" sz="1400" dirty="0"/>
              <a:t>. That is, the same lack of blood flow that resulted in ocular ischemia leads to  ciliary-body shutdown , resulting in very little aqueous being made.</a:t>
            </a:r>
          </a:p>
        </p:txBody>
      </p:sp>
      <p:sp>
        <p:nvSpPr>
          <p:cNvPr id="60" name="Rectangle 59">
            <a:extLst>
              <a:ext uri="{FF2B5EF4-FFF2-40B4-BE49-F238E27FC236}">
                <a16:creationId xmlns:a16="http://schemas.microsoft.com/office/drawing/2014/main" id="{A9FDE326-C339-43F4-B3F0-2D7AA974D522}"/>
              </a:ext>
            </a:extLst>
          </p:cNvPr>
          <p:cNvSpPr/>
          <p:nvPr/>
        </p:nvSpPr>
        <p:spPr>
          <a:xfrm>
            <a:off x="6356410" y="3816491"/>
            <a:ext cx="1732988" cy="216278"/>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800" dirty="0">
                <a:solidFill>
                  <a:schemeClr val="tx1"/>
                </a:solidFill>
              </a:rPr>
              <a:t>three words</a:t>
            </a:r>
          </a:p>
        </p:txBody>
      </p:sp>
    </p:spTree>
    <p:extLst>
      <p:ext uri="{BB962C8B-B14F-4D97-AF65-F5344CB8AC3E}">
        <p14:creationId xmlns:p14="http://schemas.microsoft.com/office/powerpoint/2010/main" val="994989550"/>
      </p:ext>
    </p:extLst>
  </p:cSld>
  <p:clrMapOvr>
    <a:masterClrMapping/>
  </p:clrMapOvr>
</p:sld>
</file>

<file path=ppt/slides/slide2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Straight Arrow Connector 12">
            <a:extLst>
              <a:ext uri="{FF2B5EF4-FFF2-40B4-BE49-F238E27FC236}">
                <a16:creationId xmlns:a16="http://schemas.microsoft.com/office/drawing/2014/main" id="{A6DE2085-829C-480C-9216-69D6039C0A37}"/>
              </a:ext>
            </a:extLst>
          </p:cNvPr>
          <p:cNvCxnSpPr>
            <a:cxnSpLocks/>
          </p:cNvCxnSpPr>
          <p:nvPr/>
        </p:nvCxnSpPr>
        <p:spPr>
          <a:xfrm>
            <a:off x="6717173" y="1828800"/>
            <a:ext cx="0" cy="3462754"/>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43014" name="Text Box 6"/>
          <p:cNvSpPr txBox="1">
            <a:spLocks noChangeArrowheads="1"/>
          </p:cNvSpPr>
          <p:nvPr/>
        </p:nvSpPr>
        <p:spPr bwMode="auto">
          <a:xfrm>
            <a:off x="533400" y="2356376"/>
            <a:ext cx="1005403"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Lens-</a:t>
            </a:r>
          </a:p>
          <a:p>
            <a:pPr algn="ctr" eaLnBrk="1" hangingPunct="1">
              <a:lnSpc>
                <a:spcPct val="80000"/>
              </a:lnSpc>
              <a:spcBef>
                <a:spcPct val="0"/>
              </a:spcBef>
              <a:buClrTx/>
              <a:buSzTx/>
              <a:buFontTx/>
              <a:buNone/>
            </a:pPr>
            <a:r>
              <a:rPr lang="en-US" altLang="en-US" sz="1800" dirty="0">
                <a:solidFill>
                  <a:schemeClr val="bg1">
                    <a:lumMod val="75000"/>
                  </a:schemeClr>
                </a:solidFill>
              </a:rPr>
              <a:t>Induced</a:t>
            </a:r>
          </a:p>
        </p:txBody>
      </p:sp>
      <p:sp>
        <p:nvSpPr>
          <p:cNvPr id="43017" name="Text Box 14"/>
          <p:cNvSpPr txBox="1">
            <a:spLocks noChangeArrowheads="1"/>
          </p:cNvSpPr>
          <p:nvPr/>
        </p:nvSpPr>
        <p:spPr bwMode="auto">
          <a:xfrm>
            <a:off x="3026498" y="2365901"/>
            <a:ext cx="1633781"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Aphakic/</a:t>
            </a:r>
          </a:p>
          <a:p>
            <a:pPr algn="ctr" eaLnBrk="1" hangingPunct="1">
              <a:lnSpc>
                <a:spcPct val="80000"/>
              </a:lnSpc>
              <a:spcBef>
                <a:spcPct val="0"/>
              </a:spcBef>
              <a:buClrTx/>
              <a:buSzTx/>
              <a:buFontTx/>
              <a:buNone/>
            </a:pPr>
            <a:r>
              <a:rPr lang="en-US" altLang="en-US" sz="1800" dirty="0" err="1">
                <a:solidFill>
                  <a:schemeClr val="bg1">
                    <a:lumMod val="75000"/>
                  </a:schemeClr>
                </a:solidFill>
              </a:rPr>
              <a:t>Pseudophakic</a:t>
            </a:r>
            <a:endParaRPr lang="en-US" altLang="en-US" sz="1800" dirty="0">
              <a:solidFill>
                <a:schemeClr val="bg1">
                  <a:lumMod val="75000"/>
                </a:schemeClr>
              </a:solidFill>
            </a:endParaRPr>
          </a:p>
        </p:txBody>
      </p:sp>
      <p:sp>
        <p:nvSpPr>
          <p:cNvPr id="43031" name="Text Box 35"/>
          <p:cNvSpPr txBox="1">
            <a:spLocks noChangeArrowheads="1"/>
          </p:cNvSpPr>
          <p:nvPr/>
        </p:nvSpPr>
        <p:spPr bwMode="auto">
          <a:xfrm>
            <a:off x="1190847" y="1295400"/>
            <a:ext cx="2473754"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solidFill>
                  <a:schemeClr val="bg1">
                    <a:lumMod val="75000"/>
                  </a:schemeClr>
                </a:solidFill>
              </a:rPr>
              <a:t>w/ Pupillary Block</a:t>
            </a:r>
          </a:p>
        </p:txBody>
      </p:sp>
      <p:sp>
        <p:nvSpPr>
          <p:cNvPr id="43032" name="Text Box 36"/>
          <p:cNvSpPr txBox="1">
            <a:spLocks noChangeArrowheads="1"/>
          </p:cNvSpPr>
          <p:nvPr/>
        </p:nvSpPr>
        <p:spPr bwMode="auto">
          <a:xfrm>
            <a:off x="5181600" y="1295400"/>
            <a:ext cx="2630848"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t>w/o Pupillary Block</a:t>
            </a:r>
          </a:p>
        </p:txBody>
      </p:sp>
      <p:sp>
        <p:nvSpPr>
          <p:cNvPr id="49" name="Rectangle 2">
            <a:extLst>
              <a:ext uri="{FF2B5EF4-FFF2-40B4-BE49-F238E27FC236}">
                <a16:creationId xmlns:a16="http://schemas.microsoft.com/office/drawing/2014/main" id="{240EE5BF-F7D2-4FC8-A5DD-F6B5423153C6}"/>
              </a:ext>
            </a:extLst>
          </p:cNvPr>
          <p:cNvSpPr>
            <a:spLocks noGrp="1" noChangeArrowheads="1"/>
          </p:cNvSpPr>
          <p:nvPr>
            <p:ph type="title"/>
          </p:nvPr>
        </p:nvSpPr>
        <p:spPr>
          <a:xfrm>
            <a:off x="457200" y="304800"/>
            <a:ext cx="7543800" cy="563562"/>
          </a:xfrm>
        </p:spPr>
        <p:txBody>
          <a:bodyPr/>
          <a:lstStyle/>
          <a:p>
            <a:pPr eaLnBrk="1" hangingPunct="1"/>
            <a:r>
              <a:rPr lang="en-US" altLang="en-US" sz="3500" dirty="0"/>
              <a:t>A</a:t>
            </a:r>
          </a:p>
        </p:txBody>
      </p:sp>
      <p:sp>
        <p:nvSpPr>
          <p:cNvPr id="50" name="TextBox 49">
            <a:extLst>
              <a:ext uri="{FF2B5EF4-FFF2-40B4-BE49-F238E27FC236}">
                <a16:creationId xmlns:a16="http://schemas.microsoft.com/office/drawing/2014/main" id="{CF426230-46C8-405C-9015-99EF57762A2E}"/>
              </a:ext>
            </a:extLst>
          </p:cNvPr>
          <p:cNvSpPr txBox="1"/>
          <p:nvPr/>
        </p:nvSpPr>
        <p:spPr>
          <a:xfrm>
            <a:off x="2259496" y="189094"/>
            <a:ext cx="4607480" cy="400110"/>
          </a:xfrm>
          <a:prstGeom prst="rect">
            <a:avLst/>
          </a:prstGeom>
          <a:solidFill>
            <a:schemeClr val="accent1">
              <a:lumMod val="60000"/>
              <a:lumOff val="40000"/>
            </a:schemeClr>
          </a:solidFill>
        </p:spPr>
        <p:txBody>
          <a:bodyPr wrap="none" rtlCol="0">
            <a:spAutoFit/>
          </a:bodyPr>
          <a:lstStyle/>
          <a:p>
            <a:pPr algn="ctr"/>
            <a:r>
              <a:rPr lang="en-US" sz="2000" b="1" dirty="0"/>
              <a:t>Secondary Angle Closure Glaucoma</a:t>
            </a:r>
          </a:p>
        </p:txBody>
      </p:sp>
      <p:sp>
        <p:nvSpPr>
          <p:cNvPr id="2" name="TextBox 1">
            <a:extLst>
              <a:ext uri="{FF2B5EF4-FFF2-40B4-BE49-F238E27FC236}">
                <a16:creationId xmlns:a16="http://schemas.microsoft.com/office/drawing/2014/main" id="{A7E30BEC-923B-4C9A-A856-BDD0D882F6B8}"/>
              </a:ext>
            </a:extLst>
          </p:cNvPr>
          <p:cNvSpPr txBox="1"/>
          <p:nvPr/>
        </p:nvSpPr>
        <p:spPr>
          <a:xfrm>
            <a:off x="887305" y="2844119"/>
            <a:ext cx="1494320" cy="338554"/>
          </a:xfrm>
          <a:prstGeom prst="rect">
            <a:avLst/>
          </a:prstGeom>
          <a:noFill/>
        </p:spPr>
        <p:txBody>
          <a:bodyPr wrap="none" rtlCol="0">
            <a:spAutoFit/>
          </a:bodyPr>
          <a:lstStyle/>
          <a:p>
            <a:r>
              <a:rPr lang="en-US" sz="1600" dirty="0" err="1">
                <a:solidFill>
                  <a:schemeClr val="bg1">
                    <a:lumMod val="75000"/>
                  </a:schemeClr>
                </a:solidFill>
              </a:rPr>
              <a:t>Phacomorphic</a:t>
            </a:r>
            <a:endParaRPr lang="en-US" sz="1600" dirty="0">
              <a:solidFill>
                <a:schemeClr val="bg1">
                  <a:lumMod val="75000"/>
                </a:schemeClr>
              </a:solidFill>
            </a:endParaRPr>
          </a:p>
        </p:txBody>
      </p:sp>
      <p:sp>
        <p:nvSpPr>
          <p:cNvPr id="51" name="TextBox 50">
            <a:extLst>
              <a:ext uri="{FF2B5EF4-FFF2-40B4-BE49-F238E27FC236}">
                <a16:creationId xmlns:a16="http://schemas.microsoft.com/office/drawing/2014/main" id="{156069D4-340B-4160-A336-EBF73557CEE0}"/>
              </a:ext>
            </a:extLst>
          </p:cNvPr>
          <p:cNvSpPr txBox="1"/>
          <p:nvPr/>
        </p:nvSpPr>
        <p:spPr>
          <a:xfrm>
            <a:off x="884725" y="3175578"/>
            <a:ext cx="1402948" cy="338554"/>
          </a:xfrm>
          <a:prstGeom prst="rect">
            <a:avLst/>
          </a:prstGeom>
          <a:noFill/>
        </p:spPr>
        <p:txBody>
          <a:bodyPr wrap="none" rtlCol="0">
            <a:spAutoFit/>
          </a:bodyPr>
          <a:lstStyle/>
          <a:p>
            <a:r>
              <a:rPr lang="en-US" sz="1600" dirty="0">
                <a:solidFill>
                  <a:schemeClr val="bg1">
                    <a:lumMod val="75000"/>
                  </a:schemeClr>
                </a:solidFill>
              </a:rPr>
              <a:t>Ectopia </a:t>
            </a:r>
            <a:r>
              <a:rPr lang="en-US" sz="1600" dirty="0" err="1">
                <a:solidFill>
                  <a:schemeClr val="bg1">
                    <a:lumMod val="75000"/>
                  </a:schemeClr>
                </a:solidFill>
              </a:rPr>
              <a:t>lentis</a:t>
            </a:r>
            <a:endParaRPr lang="en-US" sz="1600" dirty="0">
              <a:solidFill>
                <a:schemeClr val="bg1">
                  <a:lumMod val="75000"/>
                </a:schemeClr>
              </a:solidFill>
            </a:endParaRPr>
          </a:p>
        </p:txBody>
      </p:sp>
      <p:cxnSp>
        <p:nvCxnSpPr>
          <p:cNvPr id="71" name="Straight Connector 70">
            <a:extLst>
              <a:ext uri="{FF2B5EF4-FFF2-40B4-BE49-F238E27FC236}">
                <a16:creationId xmlns:a16="http://schemas.microsoft.com/office/drawing/2014/main" id="{C104938D-BA8D-4E39-9D5F-9EE2012F2F3C}"/>
              </a:ext>
            </a:extLst>
          </p:cNvPr>
          <p:cNvCxnSpPr>
            <a:cxnSpLocks/>
          </p:cNvCxnSpPr>
          <p:nvPr/>
        </p:nvCxnSpPr>
        <p:spPr>
          <a:xfrm flipH="1">
            <a:off x="762665" y="3023488"/>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2A7E4E40-472F-4E50-8A7A-45C10FDD7171}"/>
              </a:ext>
            </a:extLst>
          </p:cNvPr>
          <p:cNvCxnSpPr>
            <a:cxnSpLocks/>
          </p:cNvCxnSpPr>
          <p:nvPr/>
        </p:nvCxnSpPr>
        <p:spPr>
          <a:xfrm flipH="1">
            <a:off x="762665" y="3347853"/>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C3924889-45B9-4383-9C9E-48F0A9C27AD8}"/>
              </a:ext>
            </a:extLst>
          </p:cNvPr>
          <p:cNvCxnSpPr>
            <a:cxnSpLocks/>
          </p:cNvCxnSpPr>
          <p:nvPr/>
        </p:nvCxnSpPr>
        <p:spPr>
          <a:xfrm flipH="1">
            <a:off x="748719" y="2838976"/>
            <a:ext cx="13947" cy="5088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 name="Straight Arrow Connector 5">
            <a:extLst>
              <a:ext uri="{FF2B5EF4-FFF2-40B4-BE49-F238E27FC236}">
                <a16:creationId xmlns:a16="http://schemas.microsoft.com/office/drawing/2014/main" id="{A3439F0C-5143-461F-8F3C-2E830785DEFC}"/>
              </a:ext>
            </a:extLst>
          </p:cNvPr>
          <p:cNvCxnSpPr>
            <a:stCxn id="50" idx="2"/>
          </p:cNvCxnSpPr>
          <p:nvPr/>
        </p:nvCxnSpPr>
        <p:spPr>
          <a:xfrm flipH="1">
            <a:off x="2971800" y="589204"/>
            <a:ext cx="1591436" cy="706196"/>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0" name="Straight Arrow Connector 9">
            <a:extLst>
              <a:ext uri="{FF2B5EF4-FFF2-40B4-BE49-F238E27FC236}">
                <a16:creationId xmlns:a16="http://schemas.microsoft.com/office/drawing/2014/main" id="{84DC796E-F6ED-4FBB-82D2-A260F480BF8A}"/>
              </a:ext>
            </a:extLst>
          </p:cNvPr>
          <p:cNvCxnSpPr>
            <a:cxnSpLocks/>
          </p:cNvCxnSpPr>
          <p:nvPr/>
        </p:nvCxnSpPr>
        <p:spPr>
          <a:xfrm>
            <a:off x="4572000" y="589204"/>
            <a:ext cx="1600200" cy="706196"/>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6" name="Straight Arrow Connector 25">
            <a:extLst>
              <a:ext uri="{FF2B5EF4-FFF2-40B4-BE49-F238E27FC236}">
                <a16:creationId xmlns:a16="http://schemas.microsoft.com/office/drawing/2014/main" id="{B70E0124-9B84-41A5-8D84-A66B7838A706}"/>
              </a:ext>
            </a:extLst>
          </p:cNvPr>
          <p:cNvCxnSpPr>
            <a:cxnSpLocks/>
          </p:cNvCxnSpPr>
          <p:nvPr/>
        </p:nvCxnSpPr>
        <p:spPr>
          <a:xfrm flipH="1">
            <a:off x="1159539" y="1828800"/>
            <a:ext cx="1290435" cy="478059"/>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28" name="Straight Arrow Connector 27">
            <a:extLst>
              <a:ext uri="{FF2B5EF4-FFF2-40B4-BE49-F238E27FC236}">
                <a16:creationId xmlns:a16="http://schemas.microsoft.com/office/drawing/2014/main" id="{567A4249-5C59-4416-8A8E-1C35913900AB}"/>
              </a:ext>
            </a:extLst>
          </p:cNvPr>
          <p:cNvCxnSpPr>
            <a:cxnSpLocks/>
          </p:cNvCxnSpPr>
          <p:nvPr/>
        </p:nvCxnSpPr>
        <p:spPr>
          <a:xfrm>
            <a:off x="2449973" y="1832208"/>
            <a:ext cx="1268784"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56" name="Text Box 6">
            <a:extLst>
              <a:ext uri="{FF2B5EF4-FFF2-40B4-BE49-F238E27FC236}">
                <a16:creationId xmlns:a16="http://schemas.microsoft.com/office/drawing/2014/main" id="{557983BD-9D64-49B9-A366-A08663B0451F}"/>
              </a:ext>
            </a:extLst>
          </p:cNvPr>
          <p:cNvSpPr txBox="1">
            <a:spLocks noChangeArrowheads="1"/>
          </p:cNvSpPr>
          <p:nvPr/>
        </p:nvSpPr>
        <p:spPr bwMode="auto">
          <a:xfrm>
            <a:off x="5029200" y="2356376"/>
            <a:ext cx="813043"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r" eaLnBrk="1" hangingPunct="1">
              <a:lnSpc>
                <a:spcPct val="80000"/>
              </a:lnSpc>
              <a:spcBef>
                <a:spcPct val="0"/>
              </a:spcBef>
              <a:buClrTx/>
              <a:buSzTx/>
              <a:buFontTx/>
              <a:buNone/>
            </a:pPr>
            <a:r>
              <a:rPr lang="en-US" altLang="en-US" sz="1800" dirty="0">
                <a:solidFill>
                  <a:schemeClr val="bg1">
                    <a:lumMod val="75000"/>
                  </a:schemeClr>
                </a:solidFill>
              </a:rPr>
              <a:t>‘Push’</a:t>
            </a:r>
          </a:p>
        </p:txBody>
      </p:sp>
      <p:sp>
        <p:nvSpPr>
          <p:cNvPr id="57" name="Text Box 14">
            <a:extLst>
              <a:ext uri="{FF2B5EF4-FFF2-40B4-BE49-F238E27FC236}">
                <a16:creationId xmlns:a16="http://schemas.microsoft.com/office/drawing/2014/main" id="{5DAFA1C1-3A29-4C27-A379-663FDD22E326}"/>
              </a:ext>
            </a:extLst>
          </p:cNvPr>
          <p:cNvSpPr txBox="1">
            <a:spLocks noChangeArrowheads="1"/>
          </p:cNvSpPr>
          <p:nvPr/>
        </p:nvSpPr>
        <p:spPr bwMode="auto">
          <a:xfrm>
            <a:off x="7620000" y="2365901"/>
            <a:ext cx="671979"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t>‘Pull’</a:t>
            </a:r>
          </a:p>
        </p:txBody>
      </p:sp>
      <p:cxnSp>
        <p:nvCxnSpPr>
          <p:cNvPr id="58" name="Straight Arrow Connector 57">
            <a:extLst>
              <a:ext uri="{FF2B5EF4-FFF2-40B4-BE49-F238E27FC236}">
                <a16:creationId xmlns:a16="http://schemas.microsoft.com/office/drawing/2014/main" id="{E874FEE9-46BD-46A3-90A3-DE7CC220FBFF}"/>
              </a:ext>
            </a:extLst>
          </p:cNvPr>
          <p:cNvCxnSpPr>
            <a:cxnSpLocks/>
          </p:cNvCxnSpPr>
          <p:nvPr/>
        </p:nvCxnSpPr>
        <p:spPr>
          <a:xfrm flipH="1">
            <a:off x="5867400" y="1828800"/>
            <a:ext cx="849775"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59" name="Straight Arrow Connector 58">
            <a:extLst>
              <a:ext uri="{FF2B5EF4-FFF2-40B4-BE49-F238E27FC236}">
                <a16:creationId xmlns:a16="http://schemas.microsoft.com/office/drawing/2014/main" id="{C370A4A1-FE96-4E70-B89E-839542A5E241}"/>
              </a:ext>
            </a:extLst>
          </p:cNvPr>
          <p:cNvCxnSpPr>
            <a:cxnSpLocks/>
          </p:cNvCxnSpPr>
          <p:nvPr/>
        </p:nvCxnSpPr>
        <p:spPr>
          <a:xfrm>
            <a:off x="6717173" y="1832208"/>
            <a:ext cx="902827" cy="474047"/>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62" name="Text Box 16">
            <a:extLst>
              <a:ext uri="{FF2B5EF4-FFF2-40B4-BE49-F238E27FC236}">
                <a16:creationId xmlns:a16="http://schemas.microsoft.com/office/drawing/2014/main" id="{33538067-0726-41B0-93FF-357EF00CA62D}"/>
              </a:ext>
            </a:extLst>
          </p:cNvPr>
          <p:cNvSpPr txBox="1">
            <a:spLocks noChangeArrowheads="1"/>
          </p:cNvSpPr>
          <p:nvPr/>
        </p:nvSpPr>
        <p:spPr bwMode="auto">
          <a:xfrm>
            <a:off x="8065437" y="2684785"/>
            <a:ext cx="628698"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b="1" dirty="0"/>
              <a:t>NVG</a:t>
            </a:r>
          </a:p>
        </p:txBody>
      </p:sp>
      <p:sp>
        <p:nvSpPr>
          <p:cNvPr id="70" name="Text Box 21">
            <a:extLst>
              <a:ext uri="{FF2B5EF4-FFF2-40B4-BE49-F238E27FC236}">
                <a16:creationId xmlns:a16="http://schemas.microsoft.com/office/drawing/2014/main" id="{86C32650-BE1F-4CC3-8DB5-0C136D877E6F}"/>
              </a:ext>
            </a:extLst>
          </p:cNvPr>
          <p:cNvSpPr txBox="1">
            <a:spLocks noChangeArrowheads="1"/>
          </p:cNvSpPr>
          <p:nvPr/>
        </p:nvSpPr>
        <p:spPr bwMode="auto">
          <a:xfrm>
            <a:off x="8070534" y="3048000"/>
            <a:ext cx="526106"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a:solidFill>
                  <a:schemeClr val="bg1">
                    <a:lumMod val="75000"/>
                  </a:schemeClr>
                </a:solidFill>
              </a:rPr>
              <a:t>ICE</a:t>
            </a:r>
          </a:p>
        </p:txBody>
      </p:sp>
      <p:sp>
        <p:nvSpPr>
          <p:cNvPr id="75" name="Text Box 45">
            <a:extLst>
              <a:ext uri="{FF2B5EF4-FFF2-40B4-BE49-F238E27FC236}">
                <a16:creationId xmlns:a16="http://schemas.microsoft.com/office/drawing/2014/main" id="{2B6EDA2D-8F55-4DFD-A225-8C03CE6FC7F3}"/>
              </a:ext>
            </a:extLst>
          </p:cNvPr>
          <p:cNvSpPr txBox="1">
            <a:spLocks noChangeArrowheads="1"/>
          </p:cNvSpPr>
          <p:nvPr/>
        </p:nvSpPr>
        <p:spPr bwMode="auto">
          <a:xfrm>
            <a:off x="8073162" y="3810000"/>
            <a:ext cx="1070837" cy="74635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ts val="1700"/>
              </a:lnSpc>
              <a:spcBef>
                <a:spcPct val="0"/>
              </a:spcBef>
              <a:buClrTx/>
              <a:buSzTx/>
              <a:buFontTx/>
              <a:buNone/>
            </a:pPr>
            <a:r>
              <a:rPr lang="en-US" altLang="en-US" sz="1600" dirty="0">
                <a:solidFill>
                  <a:schemeClr val="bg1">
                    <a:lumMod val="75000"/>
                  </a:schemeClr>
                </a:solidFill>
              </a:rPr>
              <a:t>Epithelial/ fibrous ingrowth</a:t>
            </a:r>
          </a:p>
        </p:txBody>
      </p:sp>
      <p:cxnSp>
        <p:nvCxnSpPr>
          <p:cNvPr id="77" name="Straight Connector 76">
            <a:extLst>
              <a:ext uri="{FF2B5EF4-FFF2-40B4-BE49-F238E27FC236}">
                <a16:creationId xmlns:a16="http://schemas.microsoft.com/office/drawing/2014/main" id="{FC090BD7-F2E1-4464-B57B-9CBE5874C89B}"/>
              </a:ext>
            </a:extLst>
          </p:cNvPr>
          <p:cNvCxnSpPr>
            <a:cxnSpLocks/>
          </p:cNvCxnSpPr>
          <p:nvPr/>
        </p:nvCxnSpPr>
        <p:spPr>
          <a:xfrm>
            <a:off x="7873969" y="2674448"/>
            <a:ext cx="7724" cy="128795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8" name="Straight Connector 77">
            <a:extLst>
              <a:ext uri="{FF2B5EF4-FFF2-40B4-BE49-F238E27FC236}">
                <a16:creationId xmlns:a16="http://schemas.microsoft.com/office/drawing/2014/main" id="{B1922ED5-C3D8-43D8-A00D-1D6BC9201DBA}"/>
              </a:ext>
            </a:extLst>
          </p:cNvPr>
          <p:cNvCxnSpPr/>
          <p:nvPr/>
        </p:nvCxnSpPr>
        <p:spPr>
          <a:xfrm flipH="1">
            <a:off x="7873968" y="2840262"/>
            <a:ext cx="24447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9" name="Straight Connector 78">
            <a:extLst>
              <a:ext uri="{FF2B5EF4-FFF2-40B4-BE49-F238E27FC236}">
                <a16:creationId xmlns:a16="http://schemas.microsoft.com/office/drawing/2014/main" id="{77019ED2-6D69-4A60-9D19-D4DB786EA3A0}"/>
              </a:ext>
            </a:extLst>
          </p:cNvPr>
          <p:cNvCxnSpPr/>
          <p:nvPr/>
        </p:nvCxnSpPr>
        <p:spPr>
          <a:xfrm flipH="1">
            <a:off x="7873968" y="3213518"/>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1" name="Straight Connector 80">
            <a:extLst>
              <a:ext uri="{FF2B5EF4-FFF2-40B4-BE49-F238E27FC236}">
                <a16:creationId xmlns:a16="http://schemas.microsoft.com/office/drawing/2014/main" id="{9796A12F-4125-4C05-8EE8-A388740C580D}"/>
              </a:ext>
            </a:extLst>
          </p:cNvPr>
          <p:cNvCxnSpPr/>
          <p:nvPr/>
        </p:nvCxnSpPr>
        <p:spPr>
          <a:xfrm flipH="1">
            <a:off x="7877837" y="3581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3" name="Straight Connector 82">
            <a:extLst>
              <a:ext uri="{FF2B5EF4-FFF2-40B4-BE49-F238E27FC236}">
                <a16:creationId xmlns:a16="http://schemas.microsoft.com/office/drawing/2014/main" id="{7FDC5F4B-9BF0-42AD-B8BB-2F2399BCF1E2}"/>
              </a:ext>
            </a:extLst>
          </p:cNvPr>
          <p:cNvCxnSpPr/>
          <p:nvPr/>
        </p:nvCxnSpPr>
        <p:spPr>
          <a:xfrm flipH="1">
            <a:off x="7881693" y="3962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93" name="Text Box 42">
            <a:extLst>
              <a:ext uri="{FF2B5EF4-FFF2-40B4-BE49-F238E27FC236}">
                <a16:creationId xmlns:a16="http://schemas.microsoft.com/office/drawing/2014/main" id="{53BAB77F-E061-4834-9068-34BDF78AD071}"/>
              </a:ext>
            </a:extLst>
          </p:cNvPr>
          <p:cNvSpPr txBox="1">
            <a:spLocks noChangeArrowheads="1"/>
          </p:cNvSpPr>
          <p:nvPr/>
        </p:nvSpPr>
        <p:spPr bwMode="auto">
          <a:xfrm>
            <a:off x="8111387" y="3429000"/>
            <a:ext cx="856196"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Flat AC</a:t>
            </a:r>
          </a:p>
        </p:txBody>
      </p:sp>
      <p:sp>
        <p:nvSpPr>
          <p:cNvPr id="100" name="Text Box 23">
            <a:extLst>
              <a:ext uri="{FF2B5EF4-FFF2-40B4-BE49-F238E27FC236}">
                <a16:creationId xmlns:a16="http://schemas.microsoft.com/office/drawing/2014/main" id="{D8F2FCFF-2984-4836-B000-9C5601A8EAAA}"/>
              </a:ext>
            </a:extLst>
          </p:cNvPr>
          <p:cNvSpPr txBox="1">
            <a:spLocks noChangeArrowheads="1"/>
          </p:cNvSpPr>
          <p:nvPr/>
        </p:nvSpPr>
        <p:spPr bwMode="auto">
          <a:xfrm>
            <a:off x="5530369" y="2667000"/>
            <a:ext cx="2143536"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Aqueous misdirection</a:t>
            </a:r>
          </a:p>
        </p:txBody>
      </p:sp>
      <p:cxnSp>
        <p:nvCxnSpPr>
          <p:cNvPr id="104" name="Straight Connector 103">
            <a:extLst>
              <a:ext uri="{FF2B5EF4-FFF2-40B4-BE49-F238E27FC236}">
                <a16:creationId xmlns:a16="http://schemas.microsoft.com/office/drawing/2014/main" id="{49D87D4A-E317-4446-9B95-5184CB3968F3}"/>
              </a:ext>
            </a:extLst>
          </p:cNvPr>
          <p:cNvCxnSpPr>
            <a:cxnSpLocks/>
          </p:cNvCxnSpPr>
          <p:nvPr/>
        </p:nvCxnSpPr>
        <p:spPr>
          <a:xfrm flipH="1">
            <a:off x="5316229" y="2667000"/>
            <a:ext cx="7397" cy="25314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5" name="Straight Connector 104">
            <a:extLst>
              <a:ext uri="{FF2B5EF4-FFF2-40B4-BE49-F238E27FC236}">
                <a16:creationId xmlns:a16="http://schemas.microsoft.com/office/drawing/2014/main" id="{F40B6D71-75A8-4A88-864D-00D14C2F710D}"/>
              </a:ext>
            </a:extLst>
          </p:cNvPr>
          <p:cNvCxnSpPr/>
          <p:nvPr/>
        </p:nvCxnSpPr>
        <p:spPr>
          <a:xfrm flipH="1">
            <a:off x="5323624" y="2832814"/>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6" name="Straight Connector 105">
            <a:extLst>
              <a:ext uri="{FF2B5EF4-FFF2-40B4-BE49-F238E27FC236}">
                <a16:creationId xmlns:a16="http://schemas.microsoft.com/office/drawing/2014/main" id="{010BF7B2-AA07-4DCF-822D-E2DB5CC0BF59}"/>
              </a:ext>
            </a:extLst>
          </p:cNvPr>
          <p:cNvCxnSpPr/>
          <p:nvPr/>
        </p:nvCxnSpPr>
        <p:spPr>
          <a:xfrm flipH="1">
            <a:off x="5323624" y="3360065"/>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a:extLst>
              <a:ext uri="{FF2B5EF4-FFF2-40B4-BE49-F238E27FC236}">
                <a16:creationId xmlns:a16="http://schemas.microsoft.com/office/drawing/2014/main" id="{BAC8035C-3999-4C31-93CD-6C0D2ADEB73B}"/>
              </a:ext>
            </a:extLst>
          </p:cNvPr>
          <p:cNvCxnSpPr/>
          <p:nvPr/>
        </p:nvCxnSpPr>
        <p:spPr>
          <a:xfrm flipH="1">
            <a:off x="5323536" y="3786938"/>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8" name="Straight Connector 107">
            <a:extLst>
              <a:ext uri="{FF2B5EF4-FFF2-40B4-BE49-F238E27FC236}">
                <a16:creationId xmlns:a16="http://schemas.microsoft.com/office/drawing/2014/main" id="{DB64CAEE-69B4-426A-8A5B-D1269DBF0F66}"/>
              </a:ext>
            </a:extLst>
          </p:cNvPr>
          <p:cNvCxnSpPr/>
          <p:nvPr/>
        </p:nvCxnSpPr>
        <p:spPr>
          <a:xfrm flipH="1">
            <a:off x="5327493" y="4249152"/>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12" name="Straight Connector 111">
            <a:extLst>
              <a:ext uri="{FF2B5EF4-FFF2-40B4-BE49-F238E27FC236}">
                <a16:creationId xmlns:a16="http://schemas.microsoft.com/office/drawing/2014/main" id="{99A16C30-4BE4-48E5-8B65-0C5F3039B8DC}"/>
              </a:ext>
            </a:extLst>
          </p:cNvPr>
          <p:cNvCxnSpPr/>
          <p:nvPr/>
        </p:nvCxnSpPr>
        <p:spPr>
          <a:xfrm flipH="1">
            <a:off x="5333455" y="51816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13" name="Text Box 42">
            <a:extLst>
              <a:ext uri="{FF2B5EF4-FFF2-40B4-BE49-F238E27FC236}">
                <a16:creationId xmlns:a16="http://schemas.microsoft.com/office/drawing/2014/main" id="{056DFFD9-3CA2-42E7-90FE-4F14522E3504}"/>
              </a:ext>
            </a:extLst>
          </p:cNvPr>
          <p:cNvSpPr txBox="1">
            <a:spLocks noChangeArrowheads="1"/>
          </p:cNvSpPr>
          <p:nvPr/>
        </p:nvSpPr>
        <p:spPr bwMode="auto">
          <a:xfrm>
            <a:off x="5533954" y="3623846"/>
            <a:ext cx="1563248"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Retinal surgery</a:t>
            </a:r>
          </a:p>
        </p:txBody>
      </p:sp>
      <p:sp>
        <p:nvSpPr>
          <p:cNvPr id="118" name="Text Box 47">
            <a:extLst>
              <a:ext uri="{FF2B5EF4-FFF2-40B4-BE49-F238E27FC236}">
                <a16:creationId xmlns:a16="http://schemas.microsoft.com/office/drawing/2014/main" id="{3F59D898-ECAD-49F0-9425-2A1BC8DDA7B5}"/>
              </a:ext>
            </a:extLst>
          </p:cNvPr>
          <p:cNvSpPr txBox="1">
            <a:spLocks noChangeArrowheads="1"/>
          </p:cNvSpPr>
          <p:nvPr/>
        </p:nvSpPr>
        <p:spPr bwMode="auto">
          <a:xfrm>
            <a:off x="5523688" y="4538246"/>
            <a:ext cx="1414170"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Drug-induced</a:t>
            </a:r>
          </a:p>
        </p:txBody>
      </p:sp>
      <p:sp>
        <p:nvSpPr>
          <p:cNvPr id="16" name="TextBox 15">
            <a:extLst>
              <a:ext uri="{FF2B5EF4-FFF2-40B4-BE49-F238E27FC236}">
                <a16:creationId xmlns:a16="http://schemas.microsoft.com/office/drawing/2014/main" id="{984E008D-FBBA-42B4-940E-EA26772E0161}"/>
              </a:ext>
            </a:extLst>
          </p:cNvPr>
          <p:cNvSpPr txBox="1"/>
          <p:nvPr/>
        </p:nvSpPr>
        <p:spPr>
          <a:xfrm>
            <a:off x="6230528" y="5257800"/>
            <a:ext cx="1326004" cy="369332"/>
          </a:xfrm>
          <a:prstGeom prst="rect">
            <a:avLst/>
          </a:prstGeom>
          <a:noFill/>
        </p:spPr>
        <p:txBody>
          <a:bodyPr wrap="none" rtlCol="0">
            <a:spAutoFit/>
          </a:bodyPr>
          <a:lstStyle/>
          <a:p>
            <a:pPr algn="ctr"/>
            <a:r>
              <a:rPr lang="en-US" dirty="0">
                <a:solidFill>
                  <a:schemeClr val="bg1">
                    <a:lumMod val="75000"/>
                  </a:schemeClr>
                </a:solidFill>
              </a:rPr>
              <a:t>Both/Either</a:t>
            </a:r>
          </a:p>
        </p:txBody>
      </p:sp>
      <p:cxnSp>
        <p:nvCxnSpPr>
          <p:cNvPr id="125" name="Straight Connector 124">
            <a:extLst>
              <a:ext uri="{FF2B5EF4-FFF2-40B4-BE49-F238E27FC236}">
                <a16:creationId xmlns:a16="http://schemas.microsoft.com/office/drawing/2014/main" id="{01138141-D318-4ED7-A7FE-D8F2155CE890}"/>
              </a:ext>
            </a:extLst>
          </p:cNvPr>
          <p:cNvCxnSpPr/>
          <p:nvPr/>
        </p:nvCxnSpPr>
        <p:spPr>
          <a:xfrm flipH="1">
            <a:off x="5334000" y="4724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52" name="Text Box 47">
            <a:extLst>
              <a:ext uri="{FF2B5EF4-FFF2-40B4-BE49-F238E27FC236}">
                <a16:creationId xmlns:a16="http://schemas.microsoft.com/office/drawing/2014/main" id="{E3578916-9804-473C-8F06-D4FA0BCEDFD0}"/>
              </a:ext>
            </a:extLst>
          </p:cNvPr>
          <p:cNvSpPr txBox="1">
            <a:spLocks noChangeArrowheads="1"/>
          </p:cNvSpPr>
          <p:nvPr/>
        </p:nvSpPr>
        <p:spPr bwMode="auto">
          <a:xfrm>
            <a:off x="5543446" y="4055146"/>
            <a:ext cx="1619354"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err="1">
                <a:solidFill>
                  <a:schemeClr val="bg1">
                    <a:lumMod val="75000"/>
                  </a:schemeClr>
                </a:solidFill>
              </a:rPr>
              <a:t>Nanophthalmos</a:t>
            </a:r>
            <a:endParaRPr lang="en-US" altLang="en-US" sz="1600" dirty="0">
              <a:solidFill>
                <a:schemeClr val="bg1">
                  <a:lumMod val="75000"/>
                </a:schemeClr>
              </a:solidFill>
            </a:endParaRPr>
          </a:p>
        </p:txBody>
      </p:sp>
      <p:sp>
        <p:nvSpPr>
          <p:cNvPr id="53" name="Text Box 45">
            <a:extLst>
              <a:ext uri="{FF2B5EF4-FFF2-40B4-BE49-F238E27FC236}">
                <a16:creationId xmlns:a16="http://schemas.microsoft.com/office/drawing/2014/main" id="{57D1A14F-68FE-47D2-983C-1A879D66A9DC}"/>
              </a:ext>
            </a:extLst>
          </p:cNvPr>
          <p:cNvSpPr txBox="1">
            <a:spLocks noChangeArrowheads="1"/>
          </p:cNvSpPr>
          <p:nvPr/>
        </p:nvSpPr>
        <p:spPr bwMode="auto">
          <a:xfrm>
            <a:off x="5523688" y="5013493"/>
            <a:ext cx="582211"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PFV</a:t>
            </a:r>
          </a:p>
        </p:txBody>
      </p:sp>
      <p:sp>
        <p:nvSpPr>
          <p:cNvPr id="54" name="Text Box 42">
            <a:extLst>
              <a:ext uri="{FF2B5EF4-FFF2-40B4-BE49-F238E27FC236}">
                <a16:creationId xmlns:a16="http://schemas.microsoft.com/office/drawing/2014/main" id="{E1E37D2C-2C52-446B-843B-01E64990D3EC}"/>
              </a:ext>
            </a:extLst>
          </p:cNvPr>
          <p:cNvSpPr txBox="1">
            <a:spLocks noChangeArrowheads="1"/>
          </p:cNvSpPr>
          <p:nvPr/>
        </p:nvSpPr>
        <p:spPr bwMode="auto">
          <a:xfrm>
            <a:off x="5551406" y="3192546"/>
            <a:ext cx="2276072"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ERD/choroidal effusion</a:t>
            </a:r>
          </a:p>
        </p:txBody>
      </p:sp>
      <p:sp>
        <p:nvSpPr>
          <p:cNvPr id="3" name="Oval 2">
            <a:extLst>
              <a:ext uri="{FF2B5EF4-FFF2-40B4-BE49-F238E27FC236}">
                <a16:creationId xmlns:a16="http://schemas.microsoft.com/office/drawing/2014/main" id="{7D027388-F860-4250-9D31-41DB5EB864E5}"/>
              </a:ext>
            </a:extLst>
          </p:cNvPr>
          <p:cNvSpPr/>
          <p:nvPr/>
        </p:nvSpPr>
        <p:spPr>
          <a:xfrm>
            <a:off x="8034589" y="2679833"/>
            <a:ext cx="671979" cy="338554"/>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TextBox 45">
            <a:extLst>
              <a:ext uri="{FF2B5EF4-FFF2-40B4-BE49-F238E27FC236}">
                <a16:creationId xmlns:a16="http://schemas.microsoft.com/office/drawing/2014/main" id="{404AE9CF-785E-4964-AF50-F6F095A7E65B}"/>
              </a:ext>
            </a:extLst>
          </p:cNvPr>
          <p:cNvSpPr txBox="1"/>
          <p:nvPr/>
        </p:nvSpPr>
        <p:spPr>
          <a:xfrm>
            <a:off x="609600" y="1554063"/>
            <a:ext cx="7034674" cy="4770537"/>
          </a:xfrm>
          <a:prstGeom prst="rect">
            <a:avLst/>
          </a:prstGeom>
          <a:solidFill>
            <a:schemeClr val="accent1">
              <a:lumMod val="40000"/>
              <a:lumOff val="60000"/>
            </a:schemeClr>
          </a:solidFill>
        </p:spPr>
        <p:txBody>
          <a:bodyPr wrap="square" rtlCol="0">
            <a:spAutoFit/>
          </a:bodyPr>
          <a:lstStyle/>
          <a:p>
            <a:r>
              <a:rPr lang="en-US" sz="1600" i="1" dirty="0">
                <a:solidFill>
                  <a:schemeClr val="bg1">
                    <a:lumMod val="75000"/>
                  </a:schemeClr>
                </a:solidFill>
              </a:rPr>
              <a:t>Neovascularization of what structure causes neovascular glaucoma (NVG)?</a:t>
            </a:r>
          </a:p>
          <a:p>
            <a:r>
              <a:rPr lang="en-US" sz="1600" dirty="0">
                <a:solidFill>
                  <a:schemeClr val="bg1">
                    <a:lumMod val="75000"/>
                  </a:schemeClr>
                </a:solidFill>
              </a:rPr>
              <a:t>Neovascularization of the angle (NVA) </a:t>
            </a:r>
          </a:p>
          <a:p>
            <a:endParaRPr lang="en-US" sz="1600" dirty="0">
              <a:solidFill>
                <a:schemeClr val="bg1">
                  <a:lumMod val="75000"/>
                </a:schemeClr>
              </a:solidFill>
            </a:endParaRPr>
          </a:p>
          <a:p>
            <a:r>
              <a:rPr lang="en-US" sz="1600" i="1" dirty="0">
                <a:solidFill>
                  <a:schemeClr val="bg1">
                    <a:lumMod val="75000"/>
                  </a:schemeClr>
                </a:solidFill>
              </a:rPr>
              <a:t>How does NVA lead to angle-closure glaucoma?</a:t>
            </a:r>
          </a:p>
          <a:p>
            <a:r>
              <a:rPr lang="en-US" sz="1600" dirty="0">
                <a:solidFill>
                  <a:schemeClr val="bg1">
                    <a:lumMod val="75000"/>
                  </a:schemeClr>
                </a:solidFill>
              </a:rPr>
              <a:t>The NVA vessels don’t ride solo; rather, they are accompanied by contractile elements (</a:t>
            </a:r>
            <a:r>
              <a:rPr lang="en-US" sz="1600" dirty="0" err="1">
                <a:solidFill>
                  <a:schemeClr val="bg1">
                    <a:lumMod val="75000"/>
                  </a:schemeClr>
                </a:solidFill>
              </a:rPr>
              <a:t>eg</a:t>
            </a:r>
            <a:r>
              <a:rPr lang="en-US" sz="1600" dirty="0">
                <a:solidFill>
                  <a:schemeClr val="bg1">
                    <a:lumMod val="75000"/>
                  </a:schemeClr>
                </a:solidFill>
              </a:rPr>
              <a:t>, fibroblasts). Along with the neo vessels, these elements will establish a network that crosses from the peripheral iris to the peripheral cornea. Once established, contractile elements </a:t>
            </a:r>
            <a:r>
              <a:rPr lang="en-US" sz="1600" dirty="0" err="1">
                <a:solidFill>
                  <a:schemeClr val="bg1">
                    <a:lumMod val="75000"/>
                  </a:schemeClr>
                </a:solidFill>
              </a:rPr>
              <a:t>gonna</a:t>
            </a:r>
            <a:r>
              <a:rPr lang="en-US" sz="1600" dirty="0">
                <a:solidFill>
                  <a:schemeClr val="bg1">
                    <a:lumMod val="75000"/>
                  </a:schemeClr>
                </a:solidFill>
              </a:rPr>
              <a:t> contract, and when they do, they pull the iris up against the angle, rendering it closed. </a:t>
            </a:r>
          </a:p>
          <a:p>
            <a:r>
              <a:rPr lang="en-US" sz="1600" i="1" dirty="0">
                <a:solidFill>
                  <a:schemeClr val="bg1">
                    <a:lumMod val="75000"/>
                  </a:schemeClr>
                </a:solidFill>
              </a:rPr>
              <a:t> </a:t>
            </a:r>
          </a:p>
          <a:p>
            <a:r>
              <a:rPr lang="en-US" sz="1600" i="1" dirty="0">
                <a:solidFill>
                  <a:schemeClr val="bg1">
                    <a:lumMod val="75000"/>
                  </a:schemeClr>
                </a:solidFill>
              </a:rPr>
              <a:t>What two-word phrase (</a:t>
            </a:r>
            <a:r>
              <a:rPr lang="en-US" sz="1600" b="1" dirty="0">
                <a:solidFill>
                  <a:schemeClr val="bg1">
                    <a:lumMod val="75000"/>
                  </a:schemeClr>
                </a:solidFill>
              </a:rPr>
              <a:t>not</a:t>
            </a:r>
            <a:r>
              <a:rPr lang="en-US" sz="1600" i="1" dirty="0">
                <a:solidFill>
                  <a:schemeClr val="bg1">
                    <a:lumMod val="75000"/>
                  </a:schemeClr>
                </a:solidFill>
              </a:rPr>
              <a:t> ‘diabetic retinopathy’--think more generally) describes the fundamental cause of most cases of NVG?</a:t>
            </a:r>
          </a:p>
          <a:p>
            <a:r>
              <a:rPr lang="en-US" sz="1600" b="1" dirty="0">
                <a:solidFill>
                  <a:srgbClr val="0000FF"/>
                </a:solidFill>
              </a:rPr>
              <a:t>‘Retinal ischemia’</a:t>
            </a:r>
            <a:endParaRPr lang="en-US" sz="1600" b="1" dirty="0">
              <a:solidFill>
                <a:schemeClr val="accent1">
                  <a:lumMod val="40000"/>
                  <a:lumOff val="60000"/>
                </a:schemeClr>
              </a:solidFill>
            </a:endParaRPr>
          </a:p>
          <a:p>
            <a:endParaRPr lang="en-US" sz="1600" dirty="0">
              <a:solidFill>
                <a:schemeClr val="accent1">
                  <a:lumMod val="40000"/>
                  <a:lumOff val="60000"/>
                </a:schemeClr>
              </a:solidFill>
            </a:endParaRPr>
          </a:p>
          <a:p>
            <a:r>
              <a:rPr lang="en-US" sz="1600" i="1" dirty="0">
                <a:solidFill>
                  <a:schemeClr val="accent1">
                    <a:lumMod val="40000"/>
                    <a:lumOff val="60000"/>
                  </a:schemeClr>
                </a:solidFill>
              </a:rPr>
              <a:t>How does retinal ischemia lead to NVI and NVA? </a:t>
            </a:r>
          </a:p>
          <a:p>
            <a:r>
              <a:rPr lang="en-US" sz="1600" dirty="0">
                <a:solidFill>
                  <a:schemeClr val="accent1">
                    <a:lumMod val="40000"/>
                    <a:lumOff val="60000"/>
                  </a:schemeClr>
                </a:solidFill>
              </a:rPr>
              <a:t>In a desperate attempt to acquire the oxygen they’re lacking, the ischemic retinal cells release the signaling molecule  </a:t>
            </a:r>
            <a:r>
              <a:rPr lang="en-US" sz="1600" b="1" dirty="0">
                <a:solidFill>
                  <a:schemeClr val="accent1">
                    <a:lumMod val="40000"/>
                    <a:lumOff val="60000"/>
                  </a:schemeClr>
                </a:solidFill>
              </a:rPr>
              <a:t>VEGF</a:t>
            </a:r>
            <a:r>
              <a:rPr lang="en-US" sz="1600" dirty="0">
                <a:solidFill>
                  <a:schemeClr val="accent1">
                    <a:lumMod val="40000"/>
                    <a:lumOff val="60000"/>
                  </a:schemeClr>
                </a:solidFill>
              </a:rPr>
              <a:t> , a potent inducer of new blood vessel formation. This VEGF diffuses from the vitreous cavity into the anterior segment, where it induces the NVI/NVA process.</a:t>
            </a:r>
          </a:p>
        </p:txBody>
      </p:sp>
      <p:sp>
        <p:nvSpPr>
          <p:cNvPr id="47" name="Oval 46">
            <a:extLst>
              <a:ext uri="{FF2B5EF4-FFF2-40B4-BE49-F238E27FC236}">
                <a16:creationId xmlns:a16="http://schemas.microsoft.com/office/drawing/2014/main" id="{A5248507-3F31-4BDC-A9CE-59D8E5A5DD74}"/>
              </a:ext>
            </a:extLst>
          </p:cNvPr>
          <p:cNvSpPr/>
          <p:nvPr/>
        </p:nvSpPr>
        <p:spPr>
          <a:xfrm>
            <a:off x="580515" y="4431474"/>
            <a:ext cx="2010285" cy="430887"/>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TextBox 47">
            <a:extLst>
              <a:ext uri="{FF2B5EF4-FFF2-40B4-BE49-F238E27FC236}">
                <a16:creationId xmlns:a16="http://schemas.microsoft.com/office/drawing/2014/main" id="{88F4DBB8-E836-4EB8-A67C-7D52B9DB2F1E}"/>
              </a:ext>
            </a:extLst>
          </p:cNvPr>
          <p:cNvSpPr txBox="1"/>
          <p:nvPr/>
        </p:nvSpPr>
        <p:spPr>
          <a:xfrm>
            <a:off x="2667000" y="4160638"/>
            <a:ext cx="4889532" cy="1384995"/>
          </a:xfrm>
          <a:prstGeom prst="rect">
            <a:avLst/>
          </a:prstGeom>
          <a:solidFill>
            <a:srgbClr val="FFCCFF"/>
          </a:solidFill>
        </p:spPr>
        <p:txBody>
          <a:bodyPr wrap="square" rtlCol="0">
            <a:spAutoFit/>
          </a:bodyPr>
          <a:lstStyle/>
          <a:p>
            <a:r>
              <a:rPr lang="en-US" sz="1400" i="1" dirty="0">
                <a:solidFill>
                  <a:schemeClr val="bg1">
                    <a:lumMod val="65000"/>
                  </a:schemeClr>
                </a:solidFill>
              </a:rPr>
              <a:t>What are the three most common causes of ischemia that result in the development of NVG?</a:t>
            </a:r>
          </a:p>
          <a:p>
            <a:r>
              <a:rPr lang="en-US" sz="1400" dirty="0">
                <a:solidFill>
                  <a:schemeClr val="bg1">
                    <a:lumMod val="65000"/>
                  </a:schemeClr>
                </a:solidFill>
              </a:rPr>
              <a:t>--Diabetic retinopathy</a:t>
            </a:r>
          </a:p>
          <a:p>
            <a:r>
              <a:rPr lang="en-US" sz="1400" dirty="0">
                <a:solidFill>
                  <a:schemeClr val="bg1">
                    <a:lumMod val="65000"/>
                  </a:schemeClr>
                </a:solidFill>
              </a:rPr>
              <a:t>--CRVO</a:t>
            </a:r>
          </a:p>
          <a:p>
            <a:r>
              <a:rPr lang="en-US" sz="1400" dirty="0">
                <a:solidFill>
                  <a:schemeClr val="bg1">
                    <a:lumMod val="65000"/>
                  </a:schemeClr>
                </a:solidFill>
              </a:rPr>
              <a:t>--</a:t>
            </a:r>
            <a:r>
              <a:rPr lang="en-US" sz="1400" b="1" dirty="0">
                <a:solidFill>
                  <a:srgbClr val="0000FF"/>
                </a:solidFill>
              </a:rPr>
              <a:t>Ocular ischemic syndrome </a:t>
            </a:r>
            <a:r>
              <a:rPr lang="en-US" sz="1400" dirty="0">
                <a:solidFill>
                  <a:schemeClr val="bg1">
                    <a:lumMod val="65000"/>
                  </a:schemeClr>
                </a:solidFill>
              </a:rPr>
              <a:t>(OIS; note that OIS involves ischemia of non-retinal ocular structures as well)</a:t>
            </a:r>
          </a:p>
        </p:txBody>
      </p:sp>
      <p:sp>
        <p:nvSpPr>
          <p:cNvPr id="61" name="Oval 60">
            <a:extLst>
              <a:ext uri="{FF2B5EF4-FFF2-40B4-BE49-F238E27FC236}">
                <a16:creationId xmlns:a16="http://schemas.microsoft.com/office/drawing/2014/main" id="{D144EE0C-9B22-43F3-8F2C-AB6283CEA5B8}"/>
              </a:ext>
            </a:extLst>
          </p:cNvPr>
          <p:cNvSpPr/>
          <p:nvPr/>
        </p:nvSpPr>
        <p:spPr>
          <a:xfrm>
            <a:off x="2689792" y="4933667"/>
            <a:ext cx="2626437" cy="430887"/>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TextBox 62">
            <a:extLst>
              <a:ext uri="{FF2B5EF4-FFF2-40B4-BE49-F238E27FC236}">
                <a16:creationId xmlns:a16="http://schemas.microsoft.com/office/drawing/2014/main" id="{FBB3B3BC-38CA-48FC-9D1F-15BA3F07CE8C}"/>
              </a:ext>
            </a:extLst>
          </p:cNvPr>
          <p:cNvSpPr txBox="1"/>
          <p:nvPr/>
        </p:nvSpPr>
        <p:spPr>
          <a:xfrm>
            <a:off x="2753893" y="3664267"/>
            <a:ext cx="5403598" cy="1169551"/>
          </a:xfrm>
          <a:prstGeom prst="rect">
            <a:avLst/>
          </a:prstGeom>
          <a:solidFill>
            <a:schemeClr val="accent5">
              <a:lumMod val="75000"/>
            </a:schemeClr>
          </a:solidFill>
        </p:spPr>
        <p:txBody>
          <a:bodyPr wrap="square" rtlCol="0">
            <a:spAutoFit/>
          </a:bodyPr>
          <a:lstStyle/>
          <a:p>
            <a:r>
              <a:rPr lang="en-US" sz="1400" i="1" dirty="0">
                <a:solidFill>
                  <a:schemeClr val="bg1">
                    <a:lumMod val="50000"/>
                  </a:schemeClr>
                </a:solidFill>
              </a:rPr>
              <a:t>There’s an important difference in the clinical presentation of NVG in DBR and CRVO vs the presentation of ‘NVG’ in OIS. What is it?</a:t>
            </a:r>
          </a:p>
          <a:p>
            <a:r>
              <a:rPr lang="en-US" sz="1400" dirty="0">
                <a:solidFill>
                  <a:schemeClr val="bg1">
                    <a:lumMod val="50000"/>
                  </a:schemeClr>
                </a:solidFill>
              </a:rPr>
              <a:t>Angle closure in DBR and CRVO inevitably produces a dramatic spike in IOP. However, </a:t>
            </a:r>
            <a:r>
              <a:rPr lang="en-US" sz="1400" b="1" u="sng" dirty="0"/>
              <a:t>angle closure in OIS frequently is not accompanied by a high IOP</a:t>
            </a:r>
            <a:r>
              <a:rPr lang="en-US" sz="1400" dirty="0">
                <a:solidFill>
                  <a:srgbClr val="0000FF"/>
                </a:solidFill>
              </a:rPr>
              <a:t>.</a:t>
            </a:r>
          </a:p>
        </p:txBody>
      </p:sp>
      <p:sp>
        <p:nvSpPr>
          <p:cNvPr id="55" name="TextBox 54">
            <a:extLst>
              <a:ext uri="{FF2B5EF4-FFF2-40B4-BE49-F238E27FC236}">
                <a16:creationId xmlns:a16="http://schemas.microsoft.com/office/drawing/2014/main" id="{D107F38B-4CBA-40F0-870C-6741915F1D9B}"/>
              </a:ext>
            </a:extLst>
          </p:cNvPr>
          <p:cNvSpPr txBox="1"/>
          <p:nvPr/>
        </p:nvSpPr>
        <p:spPr>
          <a:xfrm>
            <a:off x="3099809" y="3352800"/>
            <a:ext cx="5246523" cy="954107"/>
          </a:xfrm>
          <a:prstGeom prst="rect">
            <a:avLst/>
          </a:prstGeom>
          <a:solidFill>
            <a:srgbClr val="FF99FF"/>
          </a:solidFill>
        </p:spPr>
        <p:txBody>
          <a:bodyPr wrap="square" rtlCol="0">
            <a:spAutoFit/>
          </a:bodyPr>
          <a:lstStyle/>
          <a:p>
            <a:r>
              <a:rPr lang="en-US" sz="1400" i="1" dirty="0"/>
              <a:t>Why doesn’t the IOP spike during angle closure in OIS?</a:t>
            </a:r>
          </a:p>
          <a:p>
            <a:r>
              <a:rPr lang="en-US" sz="1400" dirty="0"/>
              <a:t>In a word--</a:t>
            </a:r>
            <a:r>
              <a:rPr lang="en-US" sz="1400" dirty="0" err="1"/>
              <a:t>hypoperfusion</a:t>
            </a:r>
            <a:r>
              <a:rPr lang="en-US" sz="1400" dirty="0"/>
              <a:t>. That is, the same lack of blood flow that resulted in ocular ischemia leads to  ciliary-body shutdown , resulting in very little aqueous being made.</a:t>
            </a:r>
          </a:p>
        </p:txBody>
      </p:sp>
    </p:spTree>
    <p:extLst>
      <p:ext uri="{BB962C8B-B14F-4D97-AF65-F5344CB8AC3E}">
        <p14:creationId xmlns:p14="http://schemas.microsoft.com/office/powerpoint/2010/main" val="3255251319"/>
      </p:ext>
    </p:extLst>
  </p:cSld>
  <p:clrMapOvr>
    <a:masterClrMapping/>
  </p:clrMapOvr>
</p:sld>
</file>

<file path=ppt/slides/slide2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Straight Arrow Connector 12">
            <a:extLst>
              <a:ext uri="{FF2B5EF4-FFF2-40B4-BE49-F238E27FC236}">
                <a16:creationId xmlns:a16="http://schemas.microsoft.com/office/drawing/2014/main" id="{A6DE2085-829C-480C-9216-69D6039C0A37}"/>
              </a:ext>
            </a:extLst>
          </p:cNvPr>
          <p:cNvCxnSpPr>
            <a:cxnSpLocks/>
          </p:cNvCxnSpPr>
          <p:nvPr/>
        </p:nvCxnSpPr>
        <p:spPr>
          <a:xfrm>
            <a:off x="6717173" y="1828800"/>
            <a:ext cx="0" cy="3462754"/>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43014" name="Text Box 6"/>
          <p:cNvSpPr txBox="1">
            <a:spLocks noChangeArrowheads="1"/>
          </p:cNvSpPr>
          <p:nvPr/>
        </p:nvSpPr>
        <p:spPr bwMode="auto">
          <a:xfrm>
            <a:off x="533400" y="2356376"/>
            <a:ext cx="1005403"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Lens-</a:t>
            </a:r>
          </a:p>
          <a:p>
            <a:pPr algn="ctr" eaLnBrk="1" hangingPunct="1">
              <a:lnSpc>
                <a:spcPct val="80000"/>
              </a:lnSpc>
              <a:spcBef>
                <a:spcPct val="0"/>
              </a:spcBef>
              <a:buClrTx/>
              <a:buSzTx/>
              <a:buFontTx/>
              <a:buNone/>
            </a:pPr>
            <a:r>
              <a:rPr lang="en-US" altLang="en-US" sz="1800" dirty="0">
                <a:solidFill>
                  <a:schemeClr val="bg1">
                    <a:lumMod val="75000"/>
                  </a:schemeClr>
                </a:solidFill>
              </a:rPr>
              <a:t>Induced</a:t>
            </a:r>
          </a:p>
        </p:txBody>
      </p:sp>
      <p:sp>
        <p:nvSpPr>
          <p:cNvPr id="43017" name="Text Box 14"/>
          <p:cNvSpPr txBox="1">
            <a:spLocks noChangeArrowheads="1"/>
          </p:cNvSpPr>
          <p:nvPr/>
        </p:nvSpPr>
        <p:spPr bwMode="auto">
          <a:xfrm>
            <a:off x="3026498" y="2365901"/>
            <a:ext cx="1633781"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Aphakic/</a:t>
            </a:r>
          </a:p>
          <a:p>
            <a:pPr algn="ctr" eaLnBrk="1" hangingPunct="1">
              <a:lnSpc>
                <a:spcPct val="80000"/>
              </a:lnSpc>
              <a:spcBef>
                <a:spcPct val="0"/>
              </a:spcBef>
              <a:buClrTx/>
              <a:buSzTx/>
              <a:buFontTx/>
              <a:buNone/>
            </a:pPr>
            <a:r>
              <a:rPr lang="en-US" altLang="en-US" sz="1800" dirty="0" err="1">
                <a:solidFill>
                  <a:schemeClr val="bg1">
                    <a:lumMod val="75000"/>
                  </a:schemeClr>
                </a:solidFill>
              </a:rPr>
              <a:t>Pseudophakic</a:t>
            </a:r>
            <a:endParaRPr lang="en-US" altLang="en-US" sz="1800" dirty="0">
              <a:solidFill>
                <a:schemeClr val="bg1">
                  <a:lumMod val="75000"/>
                </a:schemeClr>
              </a:solidFill>
            </a:endParaRPr>
          </a:p>
        </p:txBody>
      </p:sp>
      <p:sp>
        <p:nvSpPr>
          <p:cNvPr id="43031" name="Text Box 35"/>
          <p:cNvSpPr txBox="1">
            <a:spLocks noChangeArrowheads="1"/>
          </p:cNvSpPr>
          <p:nvPr/>
        </p:nvSpPr>
        <p:spPr bwMode="auto">
          <a:xfrm>
            <a:off x="1190847" y="1295400"/>
            <a:ext cx="2473754"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solidFill>
                  <a:schemeClr val="bg1">
                    <a:lumMod val="75000"/>
                  </a:schemeClr>
                </a:solidFill>
              </a:rPr>
              <a:t>w/ Pupillary Block</a:t>
            </a:r>
          </a:p>
        </p:txBody>
      </p:sp>
      <p:sp>
        <p:nvSpPr>
          <p:cNvPr id="43032" name="Text Box 36"/>
          <p:cNvSpPr txBox="1">
            <a:spLocks noChangeArrowheads="1"/>
          </p:cNvSpPr>
          <p:nvPr/>
        </p:nvSpPr>
        <p:spPr bwMode="auto">
          <a:xfrm>
            <a:off x="5181600" y="1295400"/>
            <a:ext cx="2630848"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t>w/o Pupillary Block</a:t>
            </a:r>
          </a:p>
        </p:txBody>
      </p:sp>
      <p:sp>
        <p:nvSpPr>
          <p:cNvPr id="49" name="Rectangle 2">
            <a:extLst>
              <a:ext uri="{FF2B5EF4-FFF2-40B4-BE49-F238E27FC236}">
                <a16:creationId xmlns:a16="http://schemas.microsoft.com/office/drawing/2014/main" id="{240EE5BF-F7D2-4FC8-A5DD-F6B5423153C6}"/>
              </a:ext>
            </a:extLst>
          </p:cNvPr>
          <p:cNvSpPr>
            <a:spLocks noGrp="1" noChangeArrowheads="1"/>
          </p:cNvSpPr>
          <p:nvPr>
            <p:ph type="title"/>
          </p:nvPr>
        </p:nvSpPr>
        <p:spPr>
          <a:xfrm>
            <a:off x="457200" y="304800"/>
            <a:ext cx="7543800" cy="563562"/>
          </a:xfrm>
        </p:spPr>
        <p:txBody>
          <a:bodyPr/>
          <a:lstStyle/>
          <a:p>
            <a:pPr eaLnBrk="1" hangingPunct="1"/>
            <a:r>
              <a:rPr lang="en-US" altLang="en-US" sz="3500" dirty="0"/>
              <a:t>Q</a:t>
            </a:r>
          </a:p>
        </p:txBody>
      </p:sp>
      <p:sp>
        <p:nvSpPr>
          <p:cNvPr id="50" name="TextBox 49">
            <a:extLst>
              <a:ext uri="{FF2B5EF4-FFF2-40B4-BE49-F238E27FC236}">
                <a16:creationId xmlns:a16="http://schemas.microsoft.com/office/drawing/2014/main" id="{CF426230-46C8-405C-9015-99EF57762A2E}"/>
              </a:ext>
            </a:extLst>
          </p:cNvPr>
          <p:cNvSpPr txBox="1"/>
          <p:nvPr/>
        </p:nvSpPr>
        <p:spPr>
          <a:xfrm>
            <a:off x="2259496" y="189094"/>
            <a:ext cx="4607480" cy="400110"/>
          </a:xfrm>
          <a:prstGeom prst="rect">
            <a:avLst/>
          </a:prstGeom>
          <a:solidFill>
            <a:schemeClr val="accent1">
              <a:lumMod val="60000"/>
              <a:lumOff val="40000"/>
            </a:schemeClr>
          </a:solidFill>
        </p:spPr>
        <p:txBody>
          <a:bodyPr wrap="none" rtlCol="0">
            <a:spAutoFit/>
          </a:bodyPr>
          <a:lstStyle/>
          <a:p>
            <a:pPr algn="ctr"/>
            <a:r>
              <a:rPr lang="en-US" sz="2000" b="1" dirty="0"/>
              <a:t>Secondary Angle Closure Glaucoma</a:t>
            </a:r>
          </a:p>
        </p:txBody>
      </p:sp>
      <p:sp>
        <p:nvSpPr>
          <p:cNvPr id="2" name="TextBox 1">
            <a:extLst>
              <a:ext uri="{FF2B5EF4-FFF2-40B4-BE49-F238E27FC236}">
                <a16:creationId xmlns:a16="http://schemas.microsoft.com/office/drawing/2014/main" id="{A7E30BEC-923B-4C9A-A856-BDD0D882F6B8}"/>
              </a:ext>
            </a:extLst>
          </p:cNvPr>
          <p:cNvSpPr txBox="1"/>
          <p:nvPr/>
        </p:nvSpPr>
        <p:spPr>
          <a:xfrm>
            <a:off x="887305" y="2844119"/>
            <a:ext cx="1494320" cy="338554"/>
          </a:xfrm>
          <a:prstGeom prst="rect">
            <a:avLst/>
          </a:prstGeom>
          <a:noFill/>
        </p:spPr>
        <p:txBody>
          <a:bodyPr wrap="none" rtlCol="0">
            <a:spAutoFit/>
          </a:bodyPr>
          <a:lstStyle/>
          <a:p>
            <a:r>
              <a:rPr lang="en-US" sz="1600" dirty="0" err="1">
                <a:solidFill>
                  <a:schemeClr val="bg1">
                    <a:lumMod val="75000"/>
                  </a:schemeClr>
                </a:solidFill>
              </a:rPr>
              <a:t>Phacomorphic</a:t>
            </a:r>
            <a:endParaRPr lang="en-US" sz="1600" dirty="0">
              <a:solidFill>
                <a:schemeClr val="bg1">
                  <a:lumMod val="75000"/>
                </a:schemeClr>
              </a:solidFill>
            </a:endParaRPr>
          </a:p>
        </p:txBody>
      </p:sp>
      <p:sp>
        <p:nvSpPr>
          <p:cNvPr id="51" name="TextBox 50">
            <a:extLst>
              <a:ext uri="{FF2B5EF4-FFF2-40B4-BE49-F238E27FC236}">
                <a16:creationId xmlns:a16="http://schemas.microsoft.com/office/drawing/2014/main" id="{156069D4-340B-4160-A336-EBF73557CEE0}"/>
              </a:ext>
            </a:extLst>
          </p:cNvPr>
          <p:cNvSpPr txBox="1"/>
          <p:nvPr/>
        </p:nvSpPr>
        <p:spPr>
          <a:xfrm>
            <a:off x="884725" y="3175578"/>
            <a:ext cx="1402948" cy="338554"/>
          </a:xfrm>
          <a:prstGeom prst="rect">
            <a:avLst/>
          </a:prstGeom>
          <a:noFill/>
        </p:spPr>
        <p:txBody>
          <a:bodyPr wrap="none" rtlCol="0">
            <a:spAutoFit/>
          </a:bodyPr>
          <a:lstStyle/>
          <a:p>
            <a:r>
              <a:rPr lang="en-US" sz="1600" dirty="0">
                <a:solidFill>
                  <a:schemeClr val="bg1">
                    <a:lumMod val="75000"/>
                  </a:schemeClr>
                </a:solidFill>
              </a:rPr>
              <a:t>Ectopia </a:t>
            </a:r>
            <a:r>
              <a:rPr lang="en-US" sz="1600" dirty="0" err="1">
                <a:solidFill>
                  <a:schemeClr val="bg1">
                    <a:lumMod val="75000"/>
                  </a:schemeClr>
                </a:solidFill>
              </a:rPr>
              <a:t>lentis</a:t>
            </a:r>
            <a:endParaRPr lang="en-US" sz="1600" dirty="0">
              <a:solidFill>
                <a:schemeClr val="bg1">
                  <a:lumMod val="75000"/>
                </a:schemeClr>
              </a:solidFill>
            </a:endParaRPr>
          </a:p>
        </p:txBody>
      </p:sp>
      <p:cxnSp>
        <p:nvCxnSpPr>
          <p:cNvPr id="71" name="Straight Connector 70">
            <a:extLst>
              <a:ext uri="{FF2B5EF4-FFF2-40B4-BE49-F238E27FC236}">
                <a16:creationId xmlns:a16="http://schemas.microsoft.com/office/drawing/2014/main" id="{C104938D-BA8D-4E39-9D5F-9EE2012F2F3C}"/>
              </a:ext>
            </a:extLst>
          </p:cNvPr>
          <p:cNvCxnSpPr>
            <a:cxnSpLocks/>
          </p:cNvCxnSpPr>
          <p:nvPr/>
        </p:nvCxnSpPr>
        <p:spPr>
          <a:xfrm flipH="1">
            <a:off x="762665" y="3023488"/>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2A7E4E40-472F-4E50-8A7A-45C10FDD7171}"/>
              </a:ext>
            </a:extLst>
          </p:cNvPr>
          <p:cNvCxnSpPr>
            <a:cxnSpLocks/>
          </p:cNvCxnSpPr>
          <p:nvPr/>
        </p:nvCxnSpPr>
        <p:spPr>
          <a:xfrm flipH="1">
            <a:off x="762665" y="3347853"/>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C3924889-45B9-4383-9C9E-48F0A9C27AD8}"/>
              </a:ext>
            </a:extLst>
          </p:cNvPr>
          <p:cNvCxnSpPr>
            <a:cxnSpLocks/>
          </p:cNvCxnSpPr>
          <p:nvPr/>
        </p:nvCxnSpPr>
        <p:spPr>
          <a:xfrm flipH="1">
            <a:off x="748719" y="2838976"/>
            <a:ext cx="13947" cy="5088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 name="Straight Arrow Connector 5">
            <a:extLst>
              <a:ext uri="{FF2B5EF4-FFF2-40B4-BE49-F238E27FC236}">
                <a16:creationId xmlns:a16="http://schemas.microsoft.com/office/drawing/2014/main" id="{A3439F0C-5143-461F-8F3C-2E830785DEFC}"/>
              </a:ext>
            </a:extLst>
          </p:cNvPr>
          <p:cNvCxnSpPr>
            <a:stCxn id="50" idx="2"/>
          </p:cNvCxnSpPr>
          <p:nvPr/>
        </p:nvCxnSpPr>
        <p:spPr>
          <a:xfrm flipH="1">
            <a:off x="2971800" y="589204"/>
            <a:ext cx="1591436" cy="706196"/>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0" name="Straight Arrow Connector 9">
            <a:extLst>
              <a:ext uri="{FF2B5EF4-FFF2-40B4-BE49-F238E27FC236}">
                <a16:creationId xmlns:a16="http://schemas.microsoft.com/office/drawing/2014/main" id="{84DC796E-F6ED-4FBB-82D2-A260F480BF8A}"/>
              </a:ext>
            </a:extLst>
          </p:cNvPr>
          <p:cNvCxnSpPr>
            <a:cxnSpLocks/>
          </p:cNvCxnSpPr>
          <p:nvPr/>
        </p:nvCxnSpPr>
        <p:spPr>
          <a:xfrm>
            <a:off x="4572000" y="589204"/>
            <a:ext cx="1600200" cy="706196"/>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6" name="Straight Arrow Connector 25">
            <a:extLst>
              <a:ext uri="{FF2B5EF4-FFF2-40B4-BE49-F238E27FC236}">
                <a16:creationId xmlns:a16="http://schemas.microsoft.com/office/drawing/2014/main" id="{B70E0124-9B84-41A5-8D84-A66B7838A706}"/>
              </a:ext>
            </a:extLst>
          </p:cNvPr>
          <p:cNvCxnSpPr>
            <a:cxnSpLocks/>
          </p:cNvCxnSpPr>
          <p:nvPr/>
        </p:nvCxnSpPr>
        <p:spPr>
          <a:xfrm flipH="1">
            <a:off x="1159539" y="1828800"/>
            <a:ext cx="1290435" cy="478059"/>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28" name="Straight Arrow Connector 27">
            <a:extLst>
              <a:ext uri="{FF2B5EF4-FFF2-40B4-BE49-F238E27FC236}">
                <a16:creationId xmlns:a16="http://schemas.microsoft.com/office/drawing/2014/main" id="{567A4249-5C59-4416-8A8E-1C35913900AB}"/>
              </a:ext>
            </a:extLst>
          </p:cNvPr>
          <p:cNvCxnSpPr>
            <a:cxnSpLocks/>
          </p:cNvCxnSpPr>
          <p:nvPr/>
        </p:nvCxnSpPr>
        <p:spPr>
          <a:xfrm>
            <a:off x="2449973" y="1832208"/>
            <a:ext cx="1268784"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56" name="Text Box 6">
            <a:extLst>
              <a:ext uri="{FF2B5EF4-FFF2-40B4-BE49-F238E27FC236}">
                <a16:creationId xmlns:a16="http://schemas.microsoft.com/office/drawing/2014/main" id="{557983BD-9D64-49B9-A366-A08663B0451F}"/>
              </a:ext>
            </a:extLst>
          </p:cNvPr>
          <p:cNvSpPr txBox="1">
            <a:spLocks noChangeArrowheads="1"/>
          </p:cNvSpPr>
          <p:nvPr/>
        </p:nvSpPr>
        <p:spPr bwMode="auto">
          <a:xfrm>
            <a:off x="5029200" y="2356376"/>
            <a:ext cx="813043"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r" eaLnBrk="1" hangingPunct="1">
              <a:lnSpc>
                <a:spcPct val="80000"/>
              </a:lnSpc>
              <a:spcBef>
                <a:spcPct val="0"/>
              </a:spcBef>
              <a:buClrTx/>
              <a:buSzTx/>
              <a:buFontTx/>
              <a:buNone/>
            </a:pPr>
            <a:r>
              <a:rPr lang="en-US" altLang="en-US" sz="1800" dirty="0">
                <a:solidFill>
                  <a:schemeClr val="bg1">
                    <a:lumMod val="75000"/>
                  </a:schemeClr>
                </a:solidFill>
              </a:rPr>
              <a:t>‘Push’</a:t>
            </a:r>
          </a:p>
        </p:txBody>
      </p:sp>
      <p:sp>
        <p:nvSpPr>
          <p:cNvPr id="57" name="Text Box 14">
            <a:extLst>
              <a:ext uri="{FF2B5EF4-FFF2-40B4-BE49-F238E27FC236}">
                <a16:creationId xmlns:a16="http://schemas.microsoft.com/office/drawing/2014/main" id="{5DAFA1C1-3A29-4C27-A379-663FDD22E326}"/>
              </a:ext>
            </a:extLst>
          </p:cNvPr>
          <p:cNvSpPr txBox="1">
            <a:spLocks noChangeArrowheads="1"/>
          </p:cNvSpPr>
          <p:nvPr/>
        </p:nvSpPr>
        <p:spPr bwMode="auto">
          <a:xfrm>
            <a:off x="7620000" y="2365901"/>
            <a:ext cx="671979"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t>‘Pull’</a:t>
            </a:r>
          </a:p>
        </p:txBody>
      </p:sp>
      <p:cxnSp>
        <p:nvCxnSpPr>
          <p:cNvPr id="58" name="Straight Arrow Connector 57">
            <a:extLst>
              <a:ext uri="{FF2B5EF4-FFF2-40B4-BE49-F238E27FC236}">
                <a16:creationId xmlns:a16="http://schemas.microsoft.com/office/drawing/2014/main" id="{E874FEE9-46BD-46A3-90A3-DE7CC220FBFF}"/>
              </a:ext>
            </a:extLst>
          </p:cNvPr>
          <p:cNvCxnSpPr>
            <a:cxnSpLocks/>
          </p:cNvCxnSpPr>
          <p:nvPr/>
        </p:nvCxnSpPr>
        <p:spPr>
          <a:xfrm flipH="1">
            <a:off x="5867400" y="1828800"/>
            <a:ext cx="849775"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59" name="Straight Arrow Connector 58">
            <a:extLst>
              <a:ext uri="{FF2B5EF4-FFF2-40B4-BE49-F238E27FC236}">
                <a16:creationId xmlns:a16="http://schemas.microsoft.com/office/drawing/2014/main" id="{C370A4A1-FE96-4E70-B89E-839542A5E241}"/>
              </a:ext>
            </a:extLst>
          </p:cNvPr>
          <p:cNvCxnSpPr>
            <a:cxnSpLocks/>
          </p:cNvCxnSpPr>
          <p:nvPr/>
        </p:nvCxnSpPr>
        <p:spPr>
          <a:xfrm>
            <a:off x="6717173" y="1832208"/>
            <a:ext cx="902827" cy="474047"/>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62" name="Text Box 16">
            <a:extLst>
              <a:ext uri="{FF2B5EF4-FFF2-40B4-BE49-F238E27FC236}">
                <a16:creationId xmlns:a16="http://schemas.microsoft.com/office/drawing/2014/main" id="{33538067-0726-41B0-93FF-357EF00CA62D}"/>
              </a:ext>
            </a:extLst>
          </p:cNvPr>
          <p:cNvSpPr txBox="1">
            <a:spLocks noChangeArrowheads="1"/>
          </p:cNvSpPr>
          <p:nvPr/>
        </p:nvSpPr>
        <p:spPr bwMode="auto">
          <a:xfrm>
            <a:off x="8065437" y="2684785"/>
            <a:ext cx="628698"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b="1" dirty="0"/>
              <a:t>NVG</a:t>
            </a:r>
          </a:p>
        </p:txBody>
      </p:sp>
      <p:sp>
        <p:nvSpPr>
          <p:cNvPr id="70" name="Text Box 21">
            <a:extLst>
              <a:ext uri="{FF2B5EF4-FFF2-40B4-BE49-F238E27FC236}">
                <a16:creationId xmlns:a16="http://schemas.microsoft.com/office/drawing/2014/main" id="{86C32650-BE1F-4CC3-8DB5-0C136D877E6F}"/>
              </a:ext>
            </a:extLst>
          </p:cNvPr>
          <p:cNvSpPr txBox="1">
            <a:spLocks noChangeArrowheads="1"/>
          </p:cNvSpPr>
          <p:nvPr/>
        </p:nvSpPr>
        <p:spPr bwMode="auto">
          <a:xfrm>
            <a:off x="8070534" y="3048000"/>
            <a:ext cx="526106"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a:solidFill>
                  <a:schemeClr val="bg1">
                    <a:lumMod val="75000"/>
                  </a:schemeClr>
                </a:solidFill>
              </a:rPr>
              <a:t>ICE</a:t>
            </a:r>
          </a:p>
        </p:txBody>
      </p:sp>
      <p:sp>
        <p:nvSpPr>
          <p:cNvPr id="75" name="Text Box 45">
            <a:extLst>
              <a:ext uri="{FF2B5EF4-FFF2-40B4-BE49-F238E27FC236}">
                <a16:creationId xmlns:a16="http://schemas.microsoft.com/office/drawing/2014/main" id="{2B6EDA2D-8F55-4DFD-A225-8C03CE6FC7F3}"/>
              </a:ext>
            </a:extLst>
          </p:cNvPr>
          <p:cNvSpPr txBox="1">
            <a:spLocks noChangeArrowheads="1"/>
          </p:cNvSpPr>
          <p:nvPr/>
        </p:nvSpPr>
        <p:spPr bwMode="auto">
          <a:xfrm>
            <a:off x="8073162" y="3810000"/>
            <a:ext cx="1070837" cy="74635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ts val="1700"/>
              </a:lnSpc>
              <a:spcBef>
                <a:spcPct val="0"/>
              </a:spcBef>
              <a:buClrTx/>
              <a:buSzTx/>
              <a:buFontTx/>
              <a:buNone/>
            </a:pPr>
            <a:r>
              <a:rPr lang="en-US" altLang="en-US" sz="1600" dirty="0">
                <a:solidFill>
                  <a:schemeClr val="bg1">
                    <a:lumMod val="75000"/>
                  </a:schemeClr>
                </a:solidFill>
              </a:rPr>
              <a:t>Epithelial/ fibrous ingrowth</a:t>
            </a:r>
          </a:p>
        </p:txBody>
      </p:sp>
      <p:cxnSp>
        <p:nvCxnSpPr>
          <p:cNvPr id="77" name="Straight Connector 76">
            <a:extLst>
              <a:ext uri="{FF2B5EF4-FFF2-40B4-BE49-F238E27FC236}">
                <a16:creationId xmlns:a16="http://schemas.microsoft.com/office/drawing/2014/main" id="{FC090BD7-F2E1-4464-B57B-9CBE5874C89B}"/>
              </a:ext>
            </a:extLst>
          </p:cNvPr>
          <p:cNvCxnSpPr>
            <a:cxnSpLocks/>
          </p:cNvCxnSpPr>
          <p:nvPr/>
        </p:nvCxnSpPr>
        <p:spPr>
          <a:xfrm>
            <a:off x="7873969" y="2674448"/>
            <a:ext cx="7724" cy="128795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8" name="Straight Connector 77">
            <a:extLst>
              <a:ext uri="{FF2B5EF4-FFF2-40B4-BE49-F238E27FC236}">
                <a16:creationId xmlns:a16="http://schemas.microsoft.com/office/drawing/2014/main" id="{B1922ED5-C3D8-43D8-A00D-1D6BC9201DBA}"/>
              </a:ext>
            </a:extLst>
          </p:cNvPr>
          <p:cNvCxnSpPr/>
          <p:nvPr/>
        </p:nvCxnSpPr>
        <p:spPr>
          <a:xfrm flipH="1">
            <a:off x="7873968" y="2840262"/>
            <a:ext cx="24447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9" name="Straight Connector 78">
            <a:extLst>
              <a:ext uri="{FF2B5EF4-FFF2-40B4-BE49-F238E27FC236}">
                <a16:creationId xmlns:a16="http://schemas.microsoft.com/office/drawing/2014/main" id="{77019ED2-6D69-4A60-9D19-D4DB786EA3A0}"/>
              </a:ext>
            </a:extLst>
          </p:cNvPr>
          <p:cNvCxnSpPr/>
          <p:nvPr/>
        </p:nvCxnSpPr>
        <p:spPr>
          <a:xfrm flipH="1">
            <a:off x="7873968" y="3213518"/>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1" name="Straight Connector 80">
            <a:extLst>
              <a:ext uri="{FF2B5EF4-FFF2-40B4-BE49-F238E27FC236}">
                <a16:creationId xmlns:a16="http://schemas.microsoft.com/office/drawing/2014/main" id="{9796A12F-4125-4C05-8EE8-A388740C580D}"/>
              </a:ext>
            </a:extLst>
          </p:cNvPr>
          <p:cNvCxnSpPr/>
          <p:nvPr/>
        </p:nvCxnSpPr>
        <p:spPr>
          <a:xfrm flipH="1">
            <a:off x="7877837" y="3581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3" name="Straight Connector 82">
            <a:extLst>
              <a:ext uri="{FF2B5EF4-FFF2-40B4-BE49-F238E27FC236}">
                <a16:creationId xmlns:a16="http://schemas.microsoft.com/office/drawing/2014/main" id="{7FDC5F4B-9BF0-42AD-B8BB-2F2399BCF1E2}"/>
              </a:ext>
            </a:extLst>
          </p:cNvPr>
          <p:cNvCxnSpPr/>
          <p:nvPr/>
        </p:nvCxnSpPr>
        <p:spPr>
          <a:xfrm flipH="1">
            <a:off x="7881693" y="3962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93" name="Text Box 42">
            <a:extLst>
              <a:ext uri="{FF2B5EF4-FFF2-40B4-BE49-F238E27FC236}">
                <a16:creationId xmlns:a16="http://schemas.microsoft.com/office/drawing/2014/main" id="{53BAB77F-E061-4834-9068-34BDF78AD071}"/>
              </a:ext>
            </a:extLst>
          </p:cNvPr>
          <p:cNvSpPr txBox="1">
            <a:spLocks noChangeArrowheads="1"/>
          </p:cNvSpPr>
          <p:nvPr/>
        </p:nvSpPr>
        <p:spPr bwMode="auto">
          <a:xfrm>
            <a:off x="8111387" y="3429000"/>
            <a:ext cx="856196"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Flat AC</a:t>
            </a:r>
          </a:p>
        </p:txBody>
      </p:sp>
      <p:sp>
        <p:nvSpPr>
          <p:cNvPr id="100" name="Text Box 23">
            <a:extLst>
              <a:ext uri="{FF2B5EF4-FFF2-40B4-BE49-F238E27FC236}">
                <a16:creationId xmlns:a16="http://schemas.microsoft.com/office/drawing/2014/main" id="{D8F2FCFF-2984-4836-B000-9C5601A8EAAA}"/>
              </a:ext>
            </a:extLst>
          </p:cNvPr>
          <p:cNvSpPr txBox="1">
            <a:spLocks noChangeArrowheads="1"/>
          </p:cNvSpPr>
          <p:nvPr/>
        </p:nvSpPr>
        <p:spPr bwMode="auto">
          <a:xfrm>
            <a:off x="5530369" y="2667000"/>
            <a:ext cx="2143536"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Aqueous misdirection</a:t>
            </a:r>
          </a:p>
        </p:txBody>
      </p:sp>
      <p:cxnSp>
        <p:nvCxnSpPr>
          <p:cNvPr id="104" name="Straight Connector 103">
            <a:extLst>
              <a:ext uri="{FF2B5EF4-FFF2-40B4-BE49-F238E27FC236}">
                <a16:creationId xmlns:a16="http://schemas.microsoft.com/office/drawing/2014/main" id="{49D87D4A-E317-4446-9B95-5184CB3968F3}"/>
              </a:ext>
            </a:extLst>
          </p:cNvPr>
          <p:cNvCxnSpPr>
            <a:cxnSpLocks/>
          </p:cNvCxnSpPr>
          <p:nvPr/>
        </p:nvCxnSpPr>
        <p:spPr>
          <a:xfrm flipH="1">
            <a:off x="5316229" y="2667000"/>
            <a:ext cx="7397" cy="25314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5" name="Straight Connector 104">
            <a:extLst>
              <a:ext uri="{FF2B5EF4-FFF2-40B4-BE49-F238E27FC236}">
                <a16:creationId xmlns:a16="http://schemas.microsoft.com/office/drawing/2014/main" id="{F40B6D71-75A8-4A88-864D-00D14C2F710D}"/>
              </a:ext>
            </a:extLst>
          </p:cNvPr>
          <p:cNvCxnSpPr/>
          <p:nvPr/>
        </p:nvCxnSpPr>
        <p:spPr>
          <a:xfrm flipH="1">
            <a:off x="5323624" y="2832814"/>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6" name="Straight Connector 105">
            <a:extLst>
              <a:ext uri="{FF2B5EF4-FFF2-40B4-BE49-F238E27FC236}">
                <a16:creationId xmlns:a16="http://schemas.microsoft.com/office/drawing/2014/main" id="{010BF7B2-AA07-4DCF-822D-E2DB5CC0BF59}"/>
              </a:ext>
            </a:extLst>
          </p:cNvPr>
          <p:cNvCxnSpPr/>
          <p:nvPr/>
        </p:nvCxnSpPr>
        <p:spPr>
          <a:xfrm flipH="1">
            <a:off x="5323624" y="3360065"/>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a:extLst>
              <a:ext uri="{FF2B5EF4-FFF2-40B4-BE49-F238E27FC236}">
                <a16:creationId xmlns:a16="http://schemas.microsoft.com/office/drawing/2014/main" id="{BAC8035C-3999-4C31-93CD-6C0D2ADEB73B}"/>
              </a:ext>
            </a:extLst>
          </p:cNvPr>
          <p:cNvCxnSpPr/>
          <p:nvPr/>
        </p:nvCxnSpPr>
        <p:spPr>
          <a:xfrm flipH="1">
            <a:off x="5323536" y="3786938"/>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8" name="Straight Connector 107">
            <a:extLst>
              <a:ext uri="{FF2B5EF4-FFF2-40B4-BE49-F238E27FC236}">
                <a16:creationId xmlns:a16="http://schemas.microsoft.com/office/drawing/2014/main" id="{DB64CAEE-69B4-426A-8A5B-D1269DBF0F66}"/>
              </a:ext>
            </a:extLst>
          </p:cNvPr>
          <p:cNvCxnSpPr/>
          <p:nvPr/>
        </p:nvCxnSpPr>
        <p:spPr>
          <a:xfrm flipH="1">
            <a:off x="5327493" y="4249152"/>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12" name="Straight Connector 111">
            <a:extLst>
              <a:ext uri="{FF2B5EF4-FFF2-40B4-BE49-F238E27FC236}">
                <a16:creationId xmlns:a16="http://schemas.microsoft.com/office/drawing/2014/main" id="{99A16C30-4BE4-48E5-8B65-0C5F3039B8DC}"/>
              </a:ext>
            </a:extLst>
          </p:cNvPr>
          <p:cNvCxnSpPr/>
          <p:nvPr/>
        </p:nvCxnSpPr>
        <p:spPr>
          <a:xfrm flipH="1">
            <a:off x="5333455" y="51816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13" name="Text Box 42">
            <a:extLst>
              <a:ext uri="{FF2B5EF4-FFF2-40B4-BE49-F238E27FC236}">
                <a16:creationId xmlns:a16="http://schemas.microsoft.com/office/drawing/2014/main" id="{056DFFD9-3CA2-42E7-90FE-4F14522E3504}"/>
              </a:ext>
            </a:extLst>
          </p:cNvPr>
          <p:cNvSpPr txBox="1">
            <a:spLocks noChangeArrowheads="1"/>
          </p:cNvSpPr>
          <p:nvPr/>
        </p:nvSpPr>
        <p:spPr bwMode="auto">
          <a:xfrm>
            <a:off x="5533954" y="3623846"/>
            <a:ext cx="1563248"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Retinal surgery</a:t>
            </a:r>
          </a:p>
        </p:txBody>
      </p:sp>
      <p:sp>
        <p:nvSpPr>
          <p:cNvPr id="118" name="Text Box 47">
            <a:extLst>
              <a:ext uri="{FF2B5EF4-FFF2-40B4-BE49-F238E27FC236}">
                <a16:creationId xmlns:a16="http://schemas.microsoft.com/office/drawing/2014/main" id="{3F59D898-ECAD-49F0-9425-2A1BC8DDA7B5}"/>
              </a:ext>
            </a:extLst>
          </p:cNvPr>
          <p:cNvSpPr txBox="1">
            <a:spLocks noChangeArrowheads="1"/>
          </p:cNvSpPr>
          <p:nvPr/>
        </p:nvSpPr>
        <p:spPr bwMode="auto">
          <a:xfrm>
            <a:off x="5523688" y="4538246"/>
            <a:ext cx="1414170"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Drug-induced</a:t>
            </a:r>
          </a:p>
        </p:txBody>
      </p:sp>
      <p:sp>
        <p:nvSpPr>
          <p:cNvPr id="16" name="TextBox 15">
            <a:extLst>
              <a:ext uri="{FF2B5EF4-FFF2-40B4-BE49-F238E27FC236}">
                <a16:creationId xmlns:a16="http://schemas.microsoft.com/office/drawing/2014/main" id="{984E008D-FBBA-42B4-940E-EA26772E0161}"/>
              </a:ext>
            </a:extLst>
          </p:cNvPr>
          <p:cNvSpPr txBox="1"/>
          <p:nvPr/>
        </p:nvSpPr>
        <p:spPr>
          <a:xfrm>
            <a:off x="6230528" y="5257800"/>
            <a:ext cx="1326004" cy="369332"/>
          </a:xfrm>
          <a:prstGeom prst="rect">
            <a:avLst/>
          </a:prstGeom>
          <a:noFill/>
        </p:spPr>
        <p:txBody>
          <a:bodyPr wrap="none" rtlCol="0">
            <a:spAutoFit/>
          </a:bodyPr>
          <a:lstStyle/>
          <a:p>
            <a:pPr algn="ctr"/>
            <a:r>
              <a:rPr lang="en-US" dirty="0">
                <a:solidFill>
                  <a:schemeClr val="bg1">
                    <a:lumMod val="75000"/>
                  </a:schemeClr>
                </a:solidFill>
              </a:rPr>
              <a:t>Both/Either</a:t>
            </a:r>
          </a:p>
        </p:txBody>
      </p:sp>
      <p:cxnSp>
        <p:nvCxnSpPr>
          <p:cNvPr id="125" name="Straight Connector 124">
            <a:extLst>
              <a:ext uri="{FF2B5EF4-FFF2-40B4-BE49-F238E27FC236}">
                <a16:creationId xmlns:a16="http://schemas.microsoft.com/office/drawing/2014/main" id="{01138141-D318-4ED7-A7FE-D8F2155CE890}"/>
              </a:ext>
            </a:extLst>
          </p:cNvPr>
          <p:cNvCxnSpPr/>
          <p:nvPr/>
        </p:nvCxnSpPr>
        <p:spPr>
          <a:xfrm flipH="1">
            <a:off x="5334000" y="4724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52" name="Text Box 47">
            <a:extLst>
              <a:ext uri="{FF2B5EF4-FFF2-40B4-BE49-F238E27FC236}">
                <a16:creationId xmlns:a16="http://schemas.microsoft.com/office/drawing/2014/main" id="{E3578916-9804-473C-8F06-D4FA0BCEDFD0}"/>
              </a:ext>
            </a:extLst>
          </p:cNvPr>
          <p:cNvSpPr txBox="1">
            <a:spLocks noChangeArrowheads="1"/>
          </p:cNvSpPr>
          <p:nvPr/>
        </p:nvSpPr>
        <p:spPr bwMode="auto">
          <a:xfrm>
            <a:off x="5543446" y="4055146"/>
            <a:ext cx="1619354"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err="1">
                <a:solidFill>
                  <a:schemeClr val="bg1">
                    <a:lumMod val="75000"/>
                  </a:schemeClr>
                </a:solidFill>
              </a:rPr>
              <a:t>Nanophthalmos</a:t>
            </a:r>
            <a:endParaRPr lang="en-US" altLang="en-US" sz="1600" dirty="0">
              <a:solidFill>
                <a:schemeClr val="bg1">
                  <a:lumMod val="75000"/>
                </a:schemeClr>
              </a:solidFill>
            </a:endParaRPr>
          </a:p>
        </p:txBody>
      </p:sp>
      <p:sp>
        <p:nvSpPr>
          <p:cNvPr id="53" name="Text Box 45">
            <a:extLst>
              <a:ext uri="{FF2B5EF4-FFF2-40B4-BE49-F238E27FC236}">
                <a16:creationId xmlns:a16="http://schemas.microsoft.com/office/drawing/2014/main" id="{57D1A14F-68FE-47D2-983C-1A879D66A9DC}"/>
              </a:ext>
            </a:extLst>
          </p:cNvPr>
          <p:cNvSpPr txBox="1">
            <a:spLocks noChangeArrowheads="1"/>
          </p:cNvSpPr>
          <p:nvPr/>
        </p:nvSpPr>
        <p:spPr bwMode="auto">
          <a:xfrm>
            <a:off x="5523688" y="5013493"/>
            <a:ext cx="582211"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PFV</a:t>
            </a:r>
          </a:p>
        </p:txBody>
      </p:sp>
      <p:sp>
        <p:nvSpPr>
          <p:cNvPr id="54" name="Text Box 42">
            <a:extLst>
              <a:ext uri="{FF2B5EF4-FFF2-40B4-BE49-F238E27FC236}">
                <a16:creationId xmlns:a16="http://schemas.microsoft.com/office/drawing/2014/main" id="{E1E37D2C-2C52-446B-843B-01E64990D3EC}"/>
              </a:ext>
            </a:extLst>
          </p:cNvPr>
          <p:cNvSpPr txBox="1">
            <a:spLocks noChangeArrowheads="1"/>
          </p:cNvSpPr>
          <p:nvPr/>
        </p:nvSpPr>
        <p:spPr bwMode="auto">
          <a:xfrm>
            <a:off x="5551406" y="3192546"/>
            <a:ext cx="2276072"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ERD/choroidal effusion</a:t>
            </a:r>
          </a:p>
        </p:txBody>
      </p:sp>
      <p:sp>
        <p:nvSpPr>
          <p:cNvPr id="3" name="Oval 2">
            <a:extLst>
              <a:ext uri="{FF2B5EF4-FFF2-40B4-BE49-F238E27FC236}">
                <a16:creationId xmlns:a16="http://schemas.microsoft.com/office/drawing/2014/main" id="{7D027388-F860-4250-9D31-41DB5EB864E5}"/>
              </a:ext>
            </a:extLst>
          </p:cNvPr>
          <p:cNvSpPr/>
          <p:nvPr/>
        </p:nvSpPr>
        <p:spPr>
          <a:xfrm>
            <a:off x="8034589" y="2679833"/>
            <a:ext cx="671979" cy="338554"/>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TextBox 45">
            <a:extLst>
              <a:ext uri="{FF2B5EF4-FFF2-40B4-BE49-F238E27FC236}">
                <a16:creationId xmlns:a16="http://schemas.microsoft.com/office/drawing/2014/main" id="{404AE9CF-785E-4964-AF50-F6F095A7E65B}"/>
              </a:ext>
            </a:extLst>
          </p:cNvPr>
          <p:cNvSpPr txBox="1"/>
          <p:nvPr/>
        </p:nvSpPr>
        <p:spPr>
          <a:xfrm>
            <a:off x="609600" y="1554063"/>
            <a:ext cx="7034674" cy="4770537"/>
          </a:xfrm>
          <a:prstGeom prst="rect">
            <a:avLst/>
          </a:prstGeom>
          <a:solidFill>
            <a:schemeClr val="accent1">
              <a:lumMod val="40000"/>
              <a:lumOff val="60000"/>
            </a:schemeClr>
          </a:solidFill>
        </p:spPr>
        <p:txBody>
          <a:bodyPr wrap="square" rtlCol="0">
            <a:spAutoFit/>
          </a:bodyPr>
          <a:lstStyle/>
          <a:p>
            <a:r>
              <a:rPr lang="en-US" sz="1600" i="1" dirty="0">
                <a:solidFill>
                  <a:schemeClr val="bg1">
                    <a:lumMod val="75000"/>
                  </a:schemeClr>
                </a:solidFill>
              </a:rPr>
              <a:t>Neovascularization of what structure causes neovascular glaucoma (NVG)?</a:t>
            </a:r>
          </a:p>
          <a:p>
            <a:r>
              <a:rPr lang="en-US" sz="1600" dirty="0">
                <a:solidFill>
                  <a:schemeClr val="bg1">
                    <a:lumMod val="75000"/>
                  </a:schemeClr>
                </a:solidFill>
              </a:rPr>
              <a:t>Neovascularization of the angle (NVA) </a:t>
            </a:r>
          </a:p>
          <a:p>
            <a:endParaRPr lang="en-US" sz="1600" dirty="0">
              <a:solidFill>
                <a:schemeClr val="bg1">
                  <a:lumMod val="75000"/>
                </a:schemeClr>
              </a:solidFill>
            </a:endParaRPr>
          </a:p>
          <a:p>
            <a:r>
              <a:rPr lang="en-US" sz="1600" i="1" dirty="0">
                <a:solidFill>
                  <a:schemeClr val="bg1">
                    <a:lumMod val="75000"/>
                  </a:schemeClr>
                </a:solidFill>
              </a:rPr>
              <a:t>How does NVA lead to angle-closure glaucoma?</a:t>
            </a:r>
          </a:p>
          <a:p>
            <a:r>
              <a:rPr lang="en-US" sz="1600" dirty="0">
                <a:solidFill>
                  <a:schemeClr val="bg1">
                    <a:lumMod val="75000"/>
                  </a:schemeClr>
                </a:solidFill>
              </a:rPr>
              <a:t>The NVA vessels don’t ride solo; rather, they are accompanied by contractile elements (</a:t>
            </a:r>
            <a:r>
              <a:rPr lang="en-US" sz="1600" dirty="0" err="1">
                <a:solidFill>
                  <a:schemeClr val="bg1">
                    <a:lumMod val="75000"/>
                  </a:schemeClr>
                </a:solidFill>
              </a:rPr>
              <a:t>eg</a:t>
            </a:r>
            <a:r>
              <a:rPr lang="en-US" sz="1600" dirty="0">
                <a:solidFill>
                  <a:schemeClr val="bg1">
                    <a:lumMod val="75000"/>
                  </a:schemeClr>
                </a:solidFill>
              </a:rPr>
              <a:t>, fibroblasts). Along with the neo vessels, these elements will establish a network that crosses from the peripheral iris to the peripheral cornea. Once established, contractile elements </a:t>
            </a:r>
            <a:r>
              <a:rPr lang="en-US" sz="1600" dirty="0" err="1">
                <a:solidFill>
                  <a:schemeClr val="bg1">
                    <a:lumMod val="75000"/>
                  </a:schemeClr>
                </a:solidFill>
              </a:rPr>
              <a:t>gonna</a:t>
            </a:r>
            <a:r>
              <a:rPr lang="en-US" sz="1600" dirty="0">
                <a:solidFill>
                  <a:schemeClr val="bg1">
                    <a:lumMod val="75000"/>
                  </a:schemeClr>
                </a:solidFill>
              </a:rPr>
              <a:t> contract, and when they do, they pull the iris up against the angle, rendering it closed. </a:t>
            </a:r>
          </a:p>
          <a:p>
            <a:r>
              <a:rPr lang="en-US" sz="1600" i="1" dirty="0">
                <a:solidFill>
                  <a:schemeClr val="bg1">
                    <a:lumMod val="75000"/>
                  </a:schemeClr>
                </a:solidFill>
              </a:rPr>
              <a:t> </a:t>
            </a:r>
          </a:p>
          <a:p>
            <a:r>
              <a:rPr lang="en-US" sz="1600" i="1" dirty="0">
                <a:solidFill>
                  <a:schemeClr val="bg1">
                    <a:lumMod val="75000"/>
                  </a:schemeClr>
                </a:solidFill>
              </a:rPr>
              <a:t>What two-word phrase (</a:t>
            </a:r>
            <a:r>
              <a:rPr lang="en-US" sz="1600" b="1" dirty="0">
                <a:solidFill>
                  <a:schemeClr val="bg1">
                    <a:lumMod val="75000"/>
                  </a:schemeClr>
                </a:solidFill>
              </a:rPr>
              <a:t>not</a:t>
            </a:r>
            <a:r>
              <a:rPr lang="en-US" sz="1600" i="1" dirty="0">
                <a:solidFill>
                  <a:schemeClr val="bg1">
                    <a:lumMod val="75000"/>
                  </a:schemeClr>
                </a:solidFill>
              </a:rPr>
              <a:t> ‘diabetic retinopathy’--think more generally) describes the fundamental cause of most cases of NVG?</a:t>
            </a:r>
          </a:p>
          <a:p>
            <a:r>
              <a:rPr lang="en-US" sz="1600" b="1" dirty="0">
                <a:solidFill>
                  <a:srgbClr val="0000FF"/>
                </a:solidFill>
              </a:rPr>
              <a:t>‘Retinal ischemia’</a:t>
            </a:r>
            <a:endParaRPr lang="en-US" sz="1600" b="1" dirty="0">
              <a:solidFill>
                <a:schemeClr val="accent1">
                  <a:lumMod val="40000"/>
                  <a:lumOff val="60000"/>
                </a:schemeClr>
              </a:solidFill>
            </a:endParaRPr>
          </a:p>
          <a:p>
            <a:endParaRPr lang="en-US" sz="1600" dirty="0">
              <a:solidFill>
                <a:schemeClr val="accent1">
                  <a:lumMod val="40000"/>
                  <a:lumOff val="60000"/>
                </a:schemeClr>
              </a:solidFill>
            </a:endParaRPr>
          </a:p>
          <a:p>
            <a:r>
              <a:rPr lang="en-US" sz="1600" i="1" dirty="0">
                <a:solidFill>
                  <a:schemeClr val="accent1">
                    <a:lumMod val="40000"/>
                    <a:lumOff val="60000"/>
                  </a:schemeClr>
                </a:solidFill>
              </a:rPr>
              <a:t>How does retinal ischemia lead to NVI and NVA? </a:t>
            </a:r>
          </a:p>
          <a:p>
            <a:r>
              <a:rPr lang="en-US" sz="1600" dirty="0">
                <a:solidFill>
                  <a:schemeClr val="accent1">
                    <a:lumMod val="40000"/>
                    <a:lumOff val="60000"/>
                  </a:schemeClr>
                </a:solidFill>
              </a:rPr>
              <a:t>In a desperate attempt to acquire the oxygen they’re lacking, the ischemic retinal cells release the signaling molecule  </a:t>
            </a:r>
            <a:r>
              <a:rPr lang="en-US" sz="1600" b="1" dirty="0">
                <a:solidFill>
                  <a:schemeClr val="accent1">
                    <a:lumMod val="40000"/>
                    <a:lumOff val="60000"/>
                  </a:schemeClr>
                </a:solidFill>
              </a:rPr>
              <a:t>VEGF</a:t>
            </a:r>
            <a:r>
              <a:rPr lang="en-US" sz="1600" dirty="0">
                <a:solidFill>
                  <a:schemeClr val="accent1">
                    <a:lumMod val="40000"/>
                    <a:lumOff val="60000"/>
                  </a:schemeClr>
                </a:solidFill>
              </a:rPr>
              <a:t> , a potent inducer of new blood vessel formation. This VEGF diffuses from the vitreous cavity into the anterior segment, where it induces the NVI/NVA process.</a:t>
            </a:r>
          </a:p>
        </p:txBody>
      </p:sp>
      <p:sp>
        <p:nvSpPr>
          <p:cNvPr id="47" name="Oval 46">
            <a:extLst>
              <a:ext uri="{FF2B5EF4-FFF2-40B4-BE49-F238E27FC236}">
                <a16:creationId xmlns:a16="http://schemas.microsoft.com/office/drawing/2014/main" id="{A5248507-3F31-4BDC-A9CE-59D8E5A5DD74}"/>
              </a:ext>
            </a:extLst>
          </p:cNvPr>
          <p:cNvSpPr/>
          <p:nvPr/>
        </p:nvSpPr>
        <p:spPr>
          <a:xfrm>
            <a:off x="580515" y="4431474"/>
            <a:ext cx="2010285" cy="430887"/>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TextBox 47">
            <a:extLst>
              <a:ext uri="{FF2B5EF4-FFF2-40B4-BE49-F238E27FC236}">
                <a16:creationId xmlns:a16="http://schemas.microsoft.com/office/drawing/2014/main" id="{88F4DBB8-E836-4EB8-A67C-7D52B9DB2F1E}"/>
              </a:ext>
            </a:extLst>
          </p:cNvPr>
          <p:cNvSpPr txBox="1"/>
          <p:nvPr/>
        </p:nvSpPr>
        <p:spPr>
          <a:xfrm>
            <a:off x="2667000" y="4160638"/>
            <a:ext cx="4889532" cy="1384995"/>
          </a:xfrm>
          <a:prstGeom prst="rect">
            <a:avLst/>
          </a:prstGeom>
          <a:solidFill>
            <a:srgbClr val="FFCCFF"/>
          </a:solidFill>
        </p:spPr>
        <p:txBody>
          <a:bodyPr wrap="square" rtlCol="0">
            <a:spAutoFit/>
          </a:bodyPr>
          <a:lstStyle/>
          <a:p>
            <a:r>
              <a:rPr lang="en-US" sz="1400" i="1" dirty="0">
                <a:solidFill>
                  <a:schemeClr val="bg1">
                    <a:lumMod val="65000"/>
                  </a:schemeClr>
                </a:solidFill>
              </a:rPr>
              <a:t>What are the three most common causes of ischemia that result in the development of NVG?</a:t>
            </a:r>
          </a:p>
          <a:p>
            <a:r>
              <a:rPr lang="en-US" sz="1400" dirty="0">
                <a:solidFill>
                  <a:schemeClr val="bg1">
                    <a:lumMod val="65000"/>
                  </a:schemeClr>
                </a:solidFill>
              </a:rPr>
              <a:t>--Diabetic retinopathy</a:t>
            </a:r>
          </a:p>
          <a:p>
            <a:r>
              <a:rPr lang="en-US" sz="1400" dirty="0">
                <a:solidFill>
                  <a:schemeClr val="bg1">
                    <a:lumMod val="65000"/>
                  </a:schemeClr>
                </a:solidFill>
              </a:rPr>
              <a:t>--CRVO</a:t>
            </a:r>
          </a:p>
          <a:p>
            <a:r>
              <a:rPr lang="en-US" sz="1400" dirty="0">
                <a:solidFill>
                  <a:schemeClr val="bg1">
                    <a:lumMod val="65000"/>
                  </a:schemeClr>
                </a:solidFill>
              </a:rPr>
              <a:t>--</a:t>
            </a:r>
            <a:r>
              <a:rPr lang="en-US" sz="1400" b="1" dirty="0">
                <a:solidFill>
                  <a:srgbClr val="0000FF"/>
                </a:solidFill>
              </a:rPr>
              <a:t>Ocular ischemic syndrome </a:t>
            </a:r>
            <a:r>
              <a:rPr lang="en-US" sz="1400" dirty="0">
                <a:solidFill>
                  <a:schemeClr val="bg1">
                    <a:lumMod val="65000"/>
                  </a:schemeClr>
                </a:solidFill>
              </a:rPr>
              <a:t>(OIS; note that OIS involves ischemia of non-retinal ocular structures as well)</a:t>
            </a:r>
          </a:p>
        </p:txBody>
      </p:sp>
      <p:sp>
        <p:nvSpPr>
          <p:cNvPr id="61" name="Oval 60">
            <a:extLst>
              <a:ext uri="{FF2B5EF4-FFF2-40B4-BE49-F238E27FC236}">
                <a16:creationId xmlns:a16="http://schemas.microsoft.com/office/drawing/2014/main" id="{D144EE0C-9B22-43F3-8F2C-AB6283CEA5B8}"/>
              </a:ext>
            </a:extLst>
          </p:cNvPr>
          <p:cNvSpPr/>
          <p:nvPr/>
        </p:nvSpPr>
        <p:spPr>
          <a:xfrm>
            <a:off x="2689792" y="4933667"/>
            <a:ext cx="2626437" cy="430887"/>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TextBox 62">
            <a:extLst>
              <a:ext uri="{FF2B5EF4-FFF2-40B4-BE49-F238E27FC236}">
                <a16:creationId xmlns:a16="http://schemas.microsoft.com/office/drawing/2014/main" id="{FBB3B3BC-38CA-48FC-9D1F-15BA3F07CE8C}"/>
              </a:ext>
            </a:extLst>
          </p:cNvPr>
          <p:cNvSpPr txBox="1"/>
          <p:nvPr/>
        </p:nvSpPr>
        <p:spPr>
          <a:xfrm>
            <a:off x="2753893" y="3664267"/>
            <a:ext cx="5403598" cy="1169551"/>
          </a:xfrm>
          <a:prstGeom prst="rect">
            <a:avLst/>
          </a:prstGeom>
          <a:solidFill>
            <a:schemeClr val="accent5">
              <a:lumMod val="75000"/>
            </a:schemeClr>
          </a:solidFill>
        </p:spPr>
        <p:txBody>
          <a:bodyPr wrap="square" rtlCol="0">
            <a:spAutoFit/>
          </a:bodyPr>
          <a:lstStyle/>
          <a:p>
            <a:r>
              <a:rPr lang="en-US" sz="1400" i="1" dirty="0">
                <a:solidFill>
                  <a:schemeClr val="bg1">
                    <a:lumMod val="50000"/>
                  </a:schemeClr>
                </a:solidFill>
              </a:rPr>
              <a:t>There’s an important difference in the clinical presentation of NVG in DBR and CRVO vs the presentation of ‘NVG’ in OIS. What is it?</a:t>
            </a:r>
          </a:p>
          <a:p>
            <a:r>
              <a:rPr lang="en-US" sz="1400" dirty="0">
                <a:solidFill>
                  <a:schemeClr val="bg1">
                    <a:lumMod val="50000"/>
                  </a:schemeClr>
                </a:solidFill>
              </a:rPr>
              <a:t>Angle closure in DBR and CRVO inevitably produces a dramatic spike in IOP. However, </a:t>
            </a:r>
            <a:r>
              <a:rPr lang="en-US" sz="1400" b="1" u="sng" dirty="0">
                <a:solidFill>
                  <a:schemeClr val="bg1">
                    <a:lumMod val="50000"/>
                  </a:schemeClr>
                </a:solidFill>
              </a:rPr>
              <a:t>angle closure in OIS frequently is not accompanied by a high IOP</a:t>
            </a:r>
            <a:r>
              <a:rPr lang="en-US" sz="1400" dirty="0">
                <a:solidFill>
                  <a:schemeClr val="bg1">
                    <a:lumMod val="50000"/>
                  </a:schemeClr>
                </a:solidFill>
              </a:rPr>
              <a:t>.</a:t>
            </a:r>
          </a:p>
        </p:txBody>
      </p:sp>
      <p:sp>
        <p:nvSpPr>
          <p:cNvPr id="55" name="TextBox 54">
            <a:extLst>
              <a:ext uri="{FF2B5EF4-FFF2-40B4-BE49-F238E27FC236}">
                <a16:creationId xmlns:a16="http://schemas.microsoft.com/office/drawing/2014/main" id="{D107F38B-4CBA-40F0-870C-6741915F1D9B}"/>
              </a:ext>
            </a:extLst>
          </p:cNvPr>
          <p:cNvSpPr txBox="1"/>
          <p:nvPr/>
        </p:nvSpPr>
        <p:spPr>
          <a:xfrm>
            <a:off x="3099809" y="3352800"/>
            <a:ext cx="5246523" cy="954107"/>
          </a:xfrm>
          <a:prstGeom prst="rect">
            <a:avLst/>
          </a:prstGeom>
          <a:solidFill>
            <a:srgbClr val="FF99FF"/>
          </a:solidFill>
        </p:spPr>
        <p:txBody>
          <a:bodyPr wrap="square" rtlCol="0">
            <a:spAutoFit/>
          </a:bodyPr>
          <a:lstStyle/>
          <a:p>
            <a:r>
              <a:rPr lang="en-US" sz="1400" i="1" dirty="0">
                <a:solidFill>
                  <a:schemeClr val="bg1">
                    <a:lumMod val="65000"/>
                  </a:schemeClr>
                </a:solidFill>
              </a:rPr>
              <a:t>Why doesn’t the IOP spike during angle closure in OIS?</a:t>
            </a:r>
          </a:p>
          <a:p>
            <a:r>
              <a:rPr lang="en-US" sz="1400" dirty="0">
                <a:solidFill>
                  <a:schemeClr val="bg1">
                    <a:lumMod val="65000"/>
                  </a:schemeClr>
                </a:solidFill>
              </a:rPr>
              <a:t>In a word--</a:t>
            </a:r>
            <a:r>
              <a:rPr lang="en-US" sz="1400" dirty="0" err="1">
                <a:solidFill>
                  <a:schemeClr val="bg1">
                    <a:lumMod val="65000"/>
                  </a:schemeClr>
                </a:solidFill>
              </a:rPr>
              <a:t>hypoperfusion</a:t>
            </a:r>
            <a:r>
              <a:rPr lang="en-US" sz="1400" dirty="0">
                <a:solidFill>
                  <a:schemeClr val="bg1">
                    <a:lumMod val="65000"/>
                  </a:schemeClr>
                </a:solidFill>
              </a:rPr>
              <a:t>. That is, the same lack of blood flow that resulted in ocular ischemia leads to  ciliary-body shutdown , resulting in very little aqueous being made.</a:t>
            </a:r>
          </a:p>
        </p:txBody>
      </p:sp>
      <p:sp>
        <p:nvSpPr>
          <p:cNvPr id="60" name="TextBox 59">
            <a:extLst>
              <a:ext uri="{FF2B5EF4-FFF2-40B4-BE49-F238E27FC236}">
                <a16:creationId xmlns:a16="http://schemas.microsoft.com/office/drawing/2014/main" id="{F4B2173B-0D31-4386-A488-75E98B9DB065}"/>
              </a:ext>
            </a:extLst>
          </p:cNvPr>
          <p:cNvSpPr txBox="1"/>
          <p:nvPr/>
        </p:nvSpPr>
        <p:spPr>
          <a:xfrm>
            <a:off x="2701985" y="2781183"/>
            <a:ext cx="4987011" cy="2031325"/>
          </a:xfrm>
          <a:prstGeom prst="rect">
            <a:avLst/>
          </a:prstGeom>
          <a:solidFill>
            <a:schemeClr val="accent1">
              <a:lumMod val="75000"/>
            </a:schemeClr>
          </a:solidFill>
        </p:spPr>
        <p:txBody>
          <a:bodyPr wrap="square" rtlCol="0">
            <a:spAutoFit/>
          </a:bodyPr>
          <a:lstStyle/>
          <a:p>
            <a:r>
              <a:rPr lang="en-US" sz="1400" i="1" dirty="0">
                <a:solidFill>
                  <a:schemeClr val="bg1"/>
                </a:solidFill>
              </a:rPr>
              <a:t>What is the most common cause of OIS?</a:t>
            </a:r>
            <a:endParaRPr lang="en-US" sz="1400" i="1" dirty="0">
              <a:solidFill>
                <a:schemeClr val="accent1">
                  <a:lumMod val="75000"/>
                </a:schemeClr>
              </a:solidFill>
            </a:endParaRPr>
          </a:p>
          <a:p>
            <a:r>
              <a:rPr lang="en-US" sz="1400" dirty="0">
                <a:solidFill>
                  <a:schemeClr val="accent1">
                    <a:lumMod val="75000"/>
                  </a:schemeClr>
                </a:solidFill>
              </a:rPr>
              <a:t>Carotid occlusive disease</a:t>
            </a:r>
          </a:p>
          <a:p>
            <a:endParaRPr lang="en-US" sz="1400" i="1" dirty="0">
              <a:solidFill>
                <a:schemeClr val="accent1">
                  <a:lumMod val="75000"/>
                </a:schemeClr>
              </a:solidFill>
            </a:endParaRPr>
          </a:p>
          <a:p>
            <a:r>
              <a:rPr lang="en-US" sz="1400" i="1" dirty="0">
                <a:solidFill>
                  <a:schemeClr val="accent1">
                    <a:lumMod val="75000"/>
                  </a:schemeClr>
                </a:solidFill>
              </a:rPr>
              <a:t>If an eye has a zipped-up angle secondary to NVA from OIS, what can happen to IOP after successful CEA re-establishes blood flow to the ciliary body?</a:t>
            </a:r>
          </a:p>
          <a:p>
            <a:r>
              <a:rPr lang="en-US" sz="1400" dirty="0">
                <a:solidFill>
                  <a:schemeClr val="accent1">
                    <a:lumMod val="75000"/>
                  </a:schemeClr>
                </a:solidFill>
              </a:rPr>
              <a:t>IOP often spikes dramatically. The patient’s ophthalmologist </a:t>
            </a:r>
            <a:r>
              <a:rPr lang="en-US" sz="1400" b="1" dirty="0">
                <a:solidFill>
                  <a:schemeClr val="accent1">
                    <a:lumMod val="75000"/>
                  </a:schemeClr>
                </a:solidFill>
              </a:rPr>
              <a:t>must</a:t>
            </a:r>
            <a:r>
              <a:rPr lang="en-US" sz="1400" dirty="0">
                <a:solidFill>
                  <a:schemeClr val="accent1">
                    <a:lumMod val="75000"/>
                  </a:schemeClr>
                </a:solidFill>
              </a:rPr>
              <a:t> be prepared for this development in OIS pts who undergo CEA!</a:t>
            </a:r>
          </a:p>
        </p:txBody>
      </p:sp>
    </p:spTree>
    <p:extLst>
      <p:ext uri="{BB962C8B-B14F-4D97-AF65-F5344CB8AC3E}">
        <p14:creationId xmlns:p14="http://schemas.microsoft.com/office/powerpoint/2010/main" val="2825744228"/>
      </p:ext>
    </p:extLst>
  </p:cSld>
  <p:clrMapOvr>
    <a:masterClrMapping/>
  </p:clrMapOvr>
</p:sld>
</file>

<file path=ppt/slides/slide2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Straight Arrow Connector 12">
            <a:extLst>
              <a:ext uri="{FF2B5EF4-FFF2-40B4-BE49-F238E27FC236}">
                <a16:creationId xmlns:a16="http://schemas.microsoft.com/office/drawing/2014/main" id="{A6DE2085-829C-480C-9216-69D6039C0A37}"/>
              </a:ext>
            </a:extLst>
          </p:cNvPr>
          <p:cNvCxnSpPr>
            <a:cxnSpLocks/>
          </p:cNvCxnSpPr>
          <p:nvPr/>
        </p:nvCxnSpPr>
        <p:spPr>
          <a:xfrm>
            <a:off x="6717173" y="1828800"/>
            <a:ext cx="0" cy="3462754"/>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43014" name="Text Box 6"/>
          <p:cNvSpPr txBox="1">
            <a:spLocks noChangeArrowheads="1"/>
          </p:cNvSpPr>
          <p:nvPr/>
        </p:nvSpPr>
        <p:spPr bwMode="auto">
          <a:xfrm>
            <a:off x="533400" y="2356376"/>
            <a:ext cx="1005403"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Lens-</a:t>
            </a:r>
          </a:p>
          <a:p>
            <a:pPr algn="ctr" eaLnBrk="1" hangingPunct="1">
              <a:lnSpc>
                <a:spcPct val="80000"/>
              </a:lnSpc>
              <a:spcBef>
                <a:spcPct val="0"/>
              </a:spcBef>
              <a:buClrTx/>
              <a:buSzTx/>
              <a:buFontTx/>
              <a:buNone/>
            </a:pPr>
            <a:r>
              <a:rPr lang="en-US" altLang="en-US" sz="1800" dirty="0">
                <a:solidFill>
                  <a:schemeClr val="bg1">
                    <a:lumMod val="75000"/>
                  </a:schemeClr>
                </a:solidFill>
              </a:rPr>
              <a:t>Induced</a:t>
            </a:r>
          </a:p>
        </p:txBody>
      </p:sp>
      <p:sp>
        <p:nvSpPr>
          <p:cNvPr id="43017" name="Text Box 14"/>
          <p:cNvSpPr txBox="1">
            <a:spLocks noChangeArrowheads="1"/>
          </p:cNvSpPr>
          <p:nvPr/>
        </p:nvSpPr>
        <p:spPr bwMode="auto">
          <a:xfrm>
            <a:off x="3026498" y="2365901"/>
            <a:ext cx="1633781"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Aphakic/</a:t>
            </a:r>
          </a:p>
          <a:p>
            <a:pPr algn="ctr" eaLnBrk="1" hangingPunct="1">
              <a:lnSpc>
                <a:spcPct val="80000"/>
              </a:lnSpc>
              <a:spcBef>
                <a:spcPct val="0"/>
              </a:spcBef>
              <a:buClrTx/>
              <a:buSzTx/>
              <a:buFontTx/>
              <a:buNone/>
            </a:pPr>
            <a:r>
              <a:rPr lang="en-US" altLang="en-US" sz="1800" dirty="0" err="1">
                <a:solidFill>
                  <a:schemeClr val="bg1">
                    <a:lumMod val="75000"/>
                  </a:schemeClr>
                </a:solidFill>
              </a:rPr>
              <a:t>Pseudophakic</a:t>
            </a:r>
            <a:endParaRPr lang="en-US" altLang="en-US" sz="1800" dirty="0">
              <a:solidFill>
                <a:schemeClr val="bg1">
                  <a:lumMod val="75000"/>
                </a:schemeClr>
              </a:solidFill>
            </a:endParaRPr>
          </a:p>
        </p:txBody>
      </p:sp>
      <p:sp>
        <p:nvSpPr>
          <p:cNvPr id="43031" name="Text Box 35"/>
          <p:cNvSpPr txBox="1">
            <a:spLocks noChangeArrowheads="1"/>
          </p:cNvSpPr>
          <p:nvPr/>
        </p:nvSpPr>
        <p:spPr bwMode="auto">
          <a:xfrm>
            <a:off x="1190847" y="1295400"/>
            <a:ext cx="2473754"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solidFill>
                  <a:schemeClr val="bg1">
                    <a:lumMod val="75000"/>
                  </a:schemeClr>
                </a:solidFill>
              </a:rPr>
              <a:t>w/ Pupillary Block</a:t>
            </a:r>
          </a:p>
        </p:txBody>
      </p:sp>
      <p:sp>
        <p:nvSpPr>
          <p:cNvPr id="43032" name="Text Box 36"/>
          <p:cNvSpPr txBox="1">
            <a:spLocks noChangeArrowheads="1"/>
          </p:cNvSpPr>
          <p:nvPr/>
        </p:nvSpPr>
        <p:spPr bwMode="auto">
          <a:xfrm>
            <a:off x="5181600" y="1295400"/>
            <a:ext cx="2630848"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t>w/o Pupillary Block</a:t>
            </a:r>
          </a:p>
        </p:txBody>
      </p:sp>
      <p:sp>
        <p:nvSpPr>
          <p:cNvPr id="49" name="Rectangle 2">
            <a:extLst>
              <a:ext uri="{FF2B5EF4-FFF2-40B4-BE49-F238E27FC236}">
                <a16:creationId xmlns:a16="http://schemas.microsoft.com/office/drawing/2014/main" id="{240EE5BF-F7D2-4FC8-A5DD-F6B5423153C6}"/>
              </a:ext>
            </a:extLst>
          </p:cNvPr>
          <p:cNvSpPr>
            <a:spLocks noGrp="1" noChangeArrowheads="1"/>
          </p:cNvSpPr>
          <p:nvPr>
            <p:ph type="title"/>
          </p:nvPr>
        </p:nvSpPr>
        <p:spPr>
          <a:xfrm>
            <a:off x="457200" y="304800"/>
            <a:ext cx="7543800" cy="563562"/>
          </a:xfrm>
        </p:spPr>
        <p:txBody>
          <a:bodyPr/>
          <a:lstStyle/>
          <a:p>
            <a:pPr eaLnBrk="1" hangingPunct="1"/>
            <a:r>
              <a:rPr lang="en-US" altLang="en-US" sz="3500" dirty="0"/>
              <a:t>A</a:t>
            </a:r>
          </a:p>
        </p:txBody>
      </p:sp>
      <p:sp>
        <p:nvSpPr>
          <p:cNvPr id="50" name="TextBox 49">
            <a:extLst>
              <a:ext uri="{FF2B5EF4-FFF2-40B4-BE49-F238E27FC236}">
                <a16:creationId xmlns:a16="http://schemas.microsoft.com/office/drawing/2014/main" id="{CF426230-46C8-405C-9015-99EF57762A2E}"/>
              </a:ext>
            </a:extLst>
          </p:cNvPr>
          <p:cNvSpPr txBox="1"/>
          <p:nvPr/>
        </p:nvSpPr>
        <p:spPr>
          <a:xfrm>
            <a:off x="2259496" y="189094"/>
            <a:ext cx="4607480" cy="400110"/>
          </a:xfrm>
          <a:prstGeom prst="rect">
            <a:avLst/>
          </a:prstGeom>
          <a:solidFill>
            <a:schemeClr val="accent1">
              <a:lumMod val="60000"/>
              <a:lumOff val="40000"/>
            </a:schemeClr>
          </a:solidFill>
        </p:spPr>
        <p:txBody>
          <a:bodyPr wrap="none" rtlCol="0">
            <a:spAutoFit/>
          </a:bodyPr>
          <a:lstStyle/>
          <a:p>
            <a:pPr algn="ctr"/>
            <a:r>
              <a:rPr lang="en-US" sz="2000" b="1" dirty="0"/>
              <a:t>Secondary Angle Closure Glaucoma</a:t>
            </a:r>
          </a:p>
        </p:txBody>
      </p:sp>
      <p:sp>
        <p:nvSpPr>
          <p:cNvPr id="2" name="TextBox 1">
            <a:extLst>
              <a:ext uri="{FF2B5EF4-FFF2-40B4-BE49-F238E27FC236}">
                <a16:creationId xmlns:a16="http://schemas.microsoft.com/office/drawing/2014/main" id="{A7E30BEC-923B-4C9A-A856-BDD0D882F6B8}"/>
              </a:ext>
            </a:extLst>
          </p:cNvPr>
          <p:cNvSpPr txBox="1"/>
          <p:nvPr/>
        </p:nvSpPr>
        <p:spPr>
          <a:xfrm>
            <a:off x="887305" y="2844119"/>
            <a:ext cx="1494320" cy="338554"/>
          </a:xfrm>
          <a:prstGeom prst="rect">
            <a:avLst/>
          </a:prstGeom>
          <a:noFill/>
        </p:spPr>
        <p:txBody>
          <a:bodyPr wrap="none" rtlCol="0">
            <a:spAutoFit/>
          </a:bodyPr>
          <a:lstStyle/>
          <a:p>
            <a:r>
              <a:rPr lang="en-US" sz="1600" dirty="0" err="1">
                <a:solidFill>
                  <a:schemeClr val="bg1">
                    <a:lumMod val="75000"/>
                  </a:schemeClr>
                </a:solidFill>
              </a:rPr>
              <a:t>Phacomorphic</a:t>
            </a:r>
            <a:endParaRPr lang="en-US" sz="1600" dirty="0">
              <a:solidFill>
                <a:schemeClr val="bg1">
                  <a:lumMod val="75000"/>
                </a:schemeClr>
              </a:solidFill>
            </a:endParaRPr>
          </a:p>
        </p:txBody>
      </p:sp>
      <p:sp>
        <p:nvSpPr>
          <p:cNvPr id="51" name="TextBox 50">
            <a:extLst>
              <a:ext uri="{FF2B5EF4-FFF2-40B4-BE49-F238E27FC236}">
                <a16:creationId xmlns:a16="http://schemas.microsoft.com/office/drawing/2014/main" id="{156069D4-340B-4160-A336-EBF73557CEE0}"/>
              </a:ext>
            </a:extLst>
          </p:cNvPr>
          <p:cNvSpPr txBox="1"/>
          <p:nvPr/>
        </p:nvSpPr>
        <p:spPr>
          <a:xfrm>
            <a:off x="884725" y="3175578"/>
            <a:ext cx="1402948" cy="338554"/>
          </a:xfrm>
          <a:prstGeom prst="rect">
            <a:avLst/>
          </a:prstGeom>
          <a:noFill/>
        </p:spPr>
        <p:txBody>
          <a:bodyPr wrap="none" rtlCol="0">
            <a:spAutoFit/>
          </a:bodyPr>
          <a:lstStyle/>
          <a:p>
            <a:r>
              <a:rPr lang="en-US" sz="1600" dirty="0">
                <a:solidFill>
                  <a:schemeClr val="bg1">
                    <a:lumMod val="75000"/>
                  </a:schemeClr>
                </a:solidFill>
              </a:rPr>
              <a:t>Ectopia </a:t>
            </a:r>
            <a:r>
              <a:rPr lang="en-US" sz="1600" dirty="0" err="1">
                <a:solidFill>
                  <a:schemeClr val="bg1">
                    <a:lumMod val="75000"/>
                  </a:schemeClr>
                </a:solidFill>
              </a:rPr>
              <a:t>lentis</a:t>
            </a:r>
            <a:endParaRPr lang="en-US" sz="1600" dirty="0">
              <a:solidFill>
                <a:schemeClr val="bg1">
                  <a:lumMod val="75000"/>
                </a:schemeClr>
              </a:solidFill>
            </a:endParaRPr>
          </a:p>
        </p:txBody>
      </p:sp>
      <p:cxnSp>
        <p:nvCxnSpPr>
          <p:cNvPr id="71" name="Straight Connector 70">
            <a:extLst>
              <a:ext uri="{FF2B5EF4-FFF2-40B4-BE49-F238E27FC236}">
                <a16:creationId xmlns:a16="http://schemas.microsoft.com/office/drawing/2014/main" id="{C104938D-BA8D-4E39-9D5F-9EE2012F2F3C}"/>
              </a:ext>
            </a:extLst>
          </p:cNvPr>
          <p:cNvCxnSpPr>
            <a:cxnSpLocks/>
          </p:cNvCxnSpPr>
          <p:nvPr/>
        </p:nvCxnSpPr>
        <p:spPr>
          <a:xfrm flipH="1">
            <a:off x="762665" y="3023488"/>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2A7E4E40-472F-4E50-8A7A-45C10FDD7171}"/>
              </a:ext>
            </a:extLst>
          </p:cNvPr>
          <p:cNvCxnSpPr>
            <a:cxnSpLocks/>
          </p:cNvCxnSpPr>
          <p:nvPr/>
        </p:nvCxnSpPr>
        <p:spPr>
          <a:xfrm flipH="1">
            <a:off x="762665" y="3347853"/>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C3924889-45B9-4383-9C9E-48F0A9C27AD8}"/>
              </a:ext>
            </a:extLst>
          </p:cNvPr>
          <p:cNvCxnSpPr>
            <a:cxnSpLocks/>
          </p:cNvCxnSpPr>
          <p:nvPr/>
        </p:nvCxnSpPr>
        <p:spPr>
          <a:xfrm flipH="1">
            <a:off x="748719" y="2838976"/>
            <a:ext cx="13947" cy="5088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 name="Straight Arrow Connector 5">
            <a:extLst>
              <a:ext uri="{FF2B5EF4-FFF2-40B4-BE49-F238E27FC236}">
                <a16:creationId xmlns:a16="http://schemas.microsoft.com/office/drawing/2014/main" id="{A3439F0C-5143-461F-8F3C-2E830785DEFC}"/>
              </a:ext>
            </a:extLst>
          </p:cNvPr>
          <p:cNvCxnSpPr>
            <a:stCxn id="50" idx="2"/>
          </p:cNvCxnSpPr>
          <p:nvPr/>
        </p:nvCxnSpPr>
        <p:spPr>
          <a:xfrm flipH="1">
            <a:off x="2971800" y="589204"/>
            <a:ext cx="1591436" cy="706196"/>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0" name="Straight Arrow Connector 9">
            <a:extLst>
              <a:ext uri="{FF2B5EF4-FFF2-40B4-BE49-F238E27FC236}">
                <a16:creationId xmlns:a16="http://schemas.microsoft.com/office/drawing/2014/main" id="{84DC796E-F6ED-4FBB-82D2-A260F480BF8A}"/>
              </a:ext>
            </a:extLst>
          </p:cNvPr>
          <p:cNvCxnSpPr>
            <a:cxnSpLocks/>
          </p:cNvCxnSpPr>
          <p:nvPr/>
        </p:nvCxnSpPr>
        <p:spPr>
          <a:xfrm>
            <a:off x="4572000" y="589204"/>
            <a:ext cx="1600200" cy="706196"/>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6" name="Straight Arrow Connector 25">
            <a:extLst>
              <a:ext uri="{FF2B5EF4-FFF2-40B4-BE49-F238E27FC236}">
                <a16:creationId xmlns:a16="http://schemas.microsoft.com/office/drawing/2014/main" id="{B70E0124-9B84-41A5-8D84-A66B7838A706}"/>
              </a:ext>
            </a:extLst>
          </p:cNvPr>
          <p:cNvCxnSpPr>
            <a:cxnSpLocks/>
          </p:cNvCxnSpPr>
          <p:nvPr/>
        </p:nvCxnSpPr>
        <p:spPr>
          <a:xfrm flipH="1">
            <a:off x="1159539" y="1828800"/>
            <a:ext cx="1290435" cy="478059"/>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28" name="Straight Arrow Connector 27">
            <a:extLst>
              <a:ext uri="{FF2B5EF4-FFF2-40B4-BE49-F238E27FC236}">
                <a16:creationId xmlns:a16="http://schemas.microsoft.com/office/drawing/2014/main" id="{567A4249-5C59-4416-8A8E-1C35913900AB}"/>
              </a:ext>
            </a:extLst>
          </p:cNvPr>
          <p:cNvCxnSpPr>
            <a:cxnSpLocks/>
          </p:cNvCxnSpPr>
          <p:nvPr/>
        </p:nvCxnSpPr>
        <p:spPr>
          <a:xfrm>
            <a:off x="2449973" y="1832208"/>
            <a:ext cx="1268784"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56" name="Text Box 6">
            <a:extLst>
              <a:ext uri="{FF2B5EF4-FFF2-40B4-BE49-F238E27FC236}">
                <a16:creationId xmlns:a16="http://schemas.microsoft.com/office/drawing/2014/main" id="{557983BD-9D64-49B9-A366-A08663B0451F}"/>
              </a:ext>
            </a:extLst>
          </p:cNvPr>
          <p:cNvSpPr txBox="1">
            <a:spLocks noChangeArrowheads="1"/>
          </p:cNvSpPr>
          <p:nvPr/>
        </p:nvSpPr>
        <p:spPr bwMode="auto">
          <a:xfrm>
            <a:off x="5029200" y="2356376"/>
            <a:ext cx="813043"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r" eaLnBrk="1" hangingPunct="1">
              <a:lnSpc>
                <a:spcPct val="80000"/>
              </a:lnSpc>
              <a:spcBef>
                <a:spcPct val="0"/>
              </a:spcBef>
              <a:buClrTx/>
              <a:buSzTx/>
              <a:buFontTx/>
              <a:buNone/>
            </a:pPr>
            <a:r>
              <a:rPr lang="en-US" altLang="en-US" sz="1800" dirty="0">
                <a:solidFill>
                  <a:schemeClr val="bg1">
                    <a:lumMod val="75000"/>
                  </a:schemeClr>
                </a:solidFill>
              </a:rPr>
              <a:t>‘Push’</a:t>
            </a:r>
          </a:p>
        </p:txBody>
      </p:sp>
      <p:sp>
        <p:nvSpPr>
          <p:cNvPr id="57" name="Text Box 14">
            <a:extLst>
              <a:ext uri="{FF2B5EF4-FFF2-40B4-BE49-F238E27FC236}">
                <a16:creationId xmlns:a16="http://schemas.microsoft.com/office/drawing/2014/main" id="{5DAFA1C1-3A29-4C27-A379-663FDD22E326}"/>
              </a:ext>
            </a:extLst>
          </p:cNvPr>
          <p:cNvSpPr txBox="1">
            <a:spLocks noChangeArrowheads="1"/>
          </p:cNvSpPr>
          <p:nvPr/>
        </p:nvSpPr>
        <p:spPr bwMode="auto">
          <a:xfrm>
            <a:off x="7620000" y="2365901"/>
            <a:ext cx="671979"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t>‘Pull’</a:t>
            </a:r>
          </a:p>
        </p:txBody>
      </p:sp>
      <p:cxnSp>
        <p:nvCxnSpPr>
          <p:cNvPr id="58" name="Straight Arrow Connector 57">
            <a:extLst>
              <a:ext uri="{FF2B5EF4-FFF2-40B4-BE49-F238E27FC236}">
                <a16:creationId xmlns:a16="http://schemas.microsoft.com/office/drawing/2014/main" id="{E874FEE9-46BD-46A3-90A3-DE7CC220FBFF}"/>
              </a:ext>
            </a:extLst>
          </p:cNvPr>
          <p:cNvCxnSpPr>
            <a:cxnSpLocks/>
          </p:cNvCxnSpPr>
          <p:nvPr/>
        </p:nvCxnSpPr>
        <p:spPr>
          <a:xfrm flipH="1">
            <a:off x="5867400" y="1828800"/>
            <a:ext cx="849775"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59" name="Straight Arrow Connector 58">
            <a:extLst>
              <a:ext uri="{FF2B5EF4-FFF2-40B4-BE49-F238E27FC236}">
                <a16:creationId xmlns:a16="http://schemas.microsoft.com/office/drawing/2014/main" id="{C370A4A1-FE96-4E70-B89E-839542A5E241}"/>
              </a:ext>
            </a:extLst>
          </p:cNvPr>
          <p:cNvCxnSpPr>
            <a:cxnSpLocks/>
          </p:cNvCxnSpPr>
          <p:nvPr/>
        </p:nvCxnSpPr>
        <p:spPr>
          <a:xfrm>
            <a:off x="6717173" y="1832208"/>
            <a:ext cx="902827" cy="474047"/>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62" name="Text Box 16">
            <a:extLst>
              <a:ext uri="{FF2B5EF4-FFF2-40B4-BE49-F238E27FC236}">
                <a16:creationId xmlns:a16="http://schemas.microsoft.com/office/drawing/2014/main" id="{33538067-0726-41B0-93FF-357EF00CA62D}"/>
              </a:ext>
            </a:extLst>
          </p:cNvPr>
          <p:cNvSpPr txBox="1">
            <a:spLocks noChangeArrowheads="1"/>
          </p:cNvSpPr>
          <p:nvPr/>
        </p:nvSpPr>
        <p:spPr bwMode="auto">
          <a:xfrm>
            <a:off x="8065437" y="2684785"/>
            <a:ext cx="628698"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b="1" dirty="0"/>
              <a:t>NVG</a:t>
            </a:r>
          </a:p>
        </p:txBody>
      </p:sp>
      <p:sp>
        <p:nvSpPr>
          <p:cNvPr id="70" name="Text Box 21">
            <a:extLst>
              <a:ext uri="{FF2B5EF4-FFF2-40B4-BE49-F238E27FC236}">
                <a16:creationId xmlns:a16="http://schemas.microsoft.com/office/drawing/2014/main" id="{86C32650-BE1F-4CC3-8DB5-0C136D877E6F}"/>
              </a:ext>
            </a:extLst>
          </p:cNvPr>
          <p:cNvSpPr txBox="1">
            <a:spLocks noChangeArrowheads="1"/>
          </p:cNvSpPr>
          <p:nvPr/>
        </p:nvSpPr>
        <p:spPr bwMode="auto">
          <a:xfrm>
            <a:off x="8070534" y="3048000"/>
            <a:ext cx="526106"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a:solidFill>
                  <a:schemeClr val="bg1">
                    <a:lumMod val="75000"/>
                  </a:schemeClr>
                </a:solidFill>
              </a:rPr>
              <a:t>ICE</a:t>
            </a:r>
          </a:p>
        </p:txBody>
      </p:sp>
      <p:sp>
        <p:nvSpPr>
          <p:cNvPr id="75" name="Text Box 45">
            <a:extLst>
              <a:ext uri="{FF2B5EF4-FFF2-40B4-BE49-F238E27FC236}">
                <a16:creationId xmlns:a16="http://schemas.microsoft.com/office/drawing/2014/main" id="{2B6EDA2D-8F55-4DFD-A225-8C03CE6FC7F3}"/>
              </a:ext>
            </a:extLst>
          </p:cNvPr>
          <p:cNvSpPr txBox="1">
            <a:spLocks noChangeArrowheads="1"/>
          </p:cNvSpPr>
          <p:nvPr/>
        </p:nvSpPr>
        <p:spPr bwMode="auto">
          <a:xfrm>
            <a:off x="8073162" y="3810000"/>
            <a:ext cx="1070837" cy="74635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ts val="1700"/>
              </a:lnSpc>
              <a:spcBef>
                <a:spcPct val="0"/>
              </a:spcBef>
              <a:buClrTx/>
              <a:buSzTx/>
              <a:buFontTx/>
              <a:buNone/>
            </a:pPr>
            <a:r>
              <a:rPr lang="en-US" altLang="en-US" sz="1600" dirty="0">
                <a:solidFill>
                  <a:schemeClr val="bg1">
                    <a:lumMod val="75000"/>
                  </a:schemeClr>
                </a:solidFill>
              </a:rPr>
              <a:t>Epithelial/ fibrous ingrowth</a:t>
            </a:r>
          </a:p>
        </p:txBody>
      </p:sp>
      <p:cxnSp>
        <p:nvCxnSpPr>
          <p:cNvPr id="77" name="Straight Connector 76">
            <a:extLst>
              <a:ext uri="{FF2B5EF4-FFF2-40B4-BE49-F238E27FC236}">
                <a16:creationId xmlns:a16="http://schemas.microsoft.com/office/drawing/2014/main" id="{FC090BD7-F2E1-4464-B57B-9CBE5874C89B}"/>
              </a:ext>
            </a:extLst>
          </p:cNvPr>
          <p:cNvCxnSpPr>
            <a:cxnSpLocks/>
          </p:cNvCxnSpPr>
          <p:nvPr/>
        </p:nvCxnSpPr>
        <p:spPr>
          <a:xfrm>
            <a:off x="7873969" y="2674448"/>
            <a:ext cx="7724" cy="128795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8" name="Straight Connector 77">
            <a:extLst>
              <a:ext uri="{FF2B5EF4-FFF2-40B4-BE49-F238E27FC236}">
                <a16:creationId xmlns:a16="http://schemas.microsoft.com/office/drawing/2014/main" id="{B1922ED5-C3D8-43D8-A00D-1D6BC9201DBA}"/>
              </a:ext>
            </a:extLst>
          </p:cNvPr>
          <p:cNvCxnSpPr/>
          <p:nvPr/>
        </p:nvCxnSpPr>
        <p:spPr>
          <a:xfrm flipH="1">
            <a:off x="7873968" y="2840262"/>
            <a:ext cx="24447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9" name="Straight Connector 78">
            <a:extLst>
              <a:ext uri="{FF2B5EF4-FFF2-40B4-BE49-F238E27FC236}">
                <a16:creationId xmlns:a16="http://schemas.microsoft.com/office/drawing/2014/main" id="{77019ED2-6D69-4A60-9D19-D4DB786EA3A0}"/>
              </a:ext>
            </a:extLst>
          </p:cNvPr>
          <p:cNvCxnSpPr/>
          <p:nvPr/>
        </p:nvCxnSpPr>
        <p:spPr>
          <a:xfrm flipH="1">
            <a:off x="7873968" y="3213518"/>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1" name="Straight Connector 80">
            <a:extLst>
              <a:ext uri="{FF2B5EF4-FFF2-40B4-BE49-F238E27FC236}">
                <a16:creationId xmlns:a16="http://schemas.microsoft.com/office/drawing/2014/main" id="{9796A12F-4125-4C05-8EE8-A388740C580D}"/>
              </a:ext>
            </a:extLst>
          </p:cNvPr>
          <p:cNvCxnSpPr/>
          <p:nvPr/>
        </p:nvCxnSpPr>
        <p:spPr>
          <a:xfrm flipH="1">
            <a:off x="7877837" y="3581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3" name="Straight Connector 82">
            <a:extLst>
              <a:ext uri="{FF2B5EF4-FFF2-40B4-BE49-F238E27FC236}">
                <a16:creationId xmlns:a16="http://schemas.microsoft.com/office/drawing/2014/main" id="{7FDC5F4B-9BF0-42AD-B8BB-2F2399BCF1E2}"/>
              </a:ext>
            </a:extLst>
          </p:cNvPr>
          <p:cNvCxnSpPr/>
          <p:nvPr/>
        </p:nvCxnSpPr>
        <p:spPr>
          <a:xfrm flipH="1">
            <a:off x="7881693" y="3962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93" name="Text Box 42">
            <a:extLst>
              <a:ext uri="{FF2B5EF4-FFF2-40B4-BE49-F238E27FC236}">
                <a16:creationId xmlns:a16="http://schemas.microsoft.com/office/drawing/2014/main" id="{53BAB77F-E061-4834-9068-34BDF78AD071}"/>
              </a:ext>
            </a:extLst>
          </p:cNvPr>
          <p:cNvSpPr txBox="1">
            <a:spLocks noChangeArrowheads="1"/>
          </p:cNvSpPr>
          <p:nvPr/>
        </p:nvSpPr>
        <p:spPr bwMode="auto">
          <a:xfrm>
            <a:off x="8111387" y="3429000"/>
            <a:ext cx="856196"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Flat AC</a:t>
            </a:r>
          </a:p>
        </p:txBody>
      </p:sp>
      <p:sp>
        <p:nvSpPr>
          <p:cNvPr id="100" name="Text Box 23">
            <a:extLst>
              <a:ext uri="{FF2B5EF4-FFF2-40B4-BE49-F238E27FC236}">
                <a16:creationId xmlns:a16="http://schemas.microsoft.com/office/drawing/2014/main" id="{D8F2FCFF-2984-4836-B000-9C5601A8EAAA}"/>
              </a:ext>
            </a:extLst>
          </p:cNvPr>
          <p:cNvSpPr txBox="1">
            <a:spLocks noChangeArrowheads="1"/>
          </p:cNvSpPr>
          <p:nvPr/>
        </p:nvSpPr>
        <p:spPr bwMode="auto">
          <a:xfrm>
            <a:off x="5530369" y="2667000"/>
            <a:ext cx="2143536"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Aqueous misdirection</a:t>
            </a:r>
          </a:p>
        </p:txBody>
      </p:sp>
      <p:cxnSp>
        <p:nvCxnSpPr>
          <p:cNvPr id="104" name="Straight Connector 103">
            <a:extLst>
              <a:ext uri="{FF2B5EF4-FFF2-40B4-BE49-F238E27FC236}">
                <a16:creationId xmlns:a16="http://schemas.microsoft.com/office/drawing/2014/main" id="{49D87D4A-E317-4446-9B95-5184CB3968F3}"/>
              </a:ext>
            </a:extLst>
          </p:cNvPr>
          <p:cNvCxnSpPr>
            <a:cxnSpLocks/>
          </p:cNvCxnSpPr>
          <p:nvPr/>
        </p:nvCxnSpPr>
        <p:spPr>
          <a:xfrm flipH="1">
            <a:off x="5316229" y="2667000"/>
            <a:ext cx="7397" cy="25314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5" name="Straight Connector 104">
            <a:extLst>
              <a:ext uri="{FF2B5EF4-FFF2-40B4-BE49-F238E27FC236}">
                <a16:creationId xmlns:a16="http://schemas.microsoft.com/office/drawing/2014/main" id="{F40B6D71-75A8-4A88-864D-00D14C2F710D}"/>
              </a:ext>
            </a:extLst>
          </p:cNvPr>
          <p:cNvCxnSpPr/>
          <p:nvPr/>
        </p:nvCxnSpPr>
        <p:spPr>
          <a:xfrm flipH="1">
            <a:off x="5323624" y="2832814"/>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6" name="Straight Connector 105">
            <a:extLst>
              <a:ext uri="{FF2B5EF4-FFF2-40B4-BE49-F238E27FC236}">
                <a16:creationId xmlns:a16="http://schemas.microsoft.com/office/drawing/2014/main" id="{010BF7B2-AA07-4DCF-822D-E2DB5CC0BF59}"/>
              </a:ext>
            </a:extLst>
          </p:cNvPr>
          <p:cNvCxnSpPr/>
          <p:nvPr/>
        </p:nvCxnSpPr>
        <p:spPr>
          <a:xfrm flipH="1">
            <a:off x="5323624" y="3360065"/>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a:extLst>
              <a:ext uri="{FF2B5EF4-FFF2-40B4-BE49-F238E27FC236}">
                <a16:creationId xmlns:a16="http://schemas.microsoft.com/office/drawing/2014/main" id="{BAC8035C-3999-4C31-93CD-6C0D2ADEB73B}"/>
              </a:ext>
            </a:extLst>
          </p:cNvPr>
          <p:cNvCxnSpPr/>
          <p:nvPr/>
        </p:nvCxnSpPr>
        <p:spPr>
          <a:xfrm flipH="1">
            <a:off x="5323536" y="3786938"/>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8" name="Straight Connector 107">
            <a:extLst>
              <a:ext uri="{FF2B5EF4-FFF2-40B4-BE49-F238E27FC236}">
                <a16:creationId xmlns:a16="http://schemas.microsoft.com/office/drawing/2014/main" id="{DB64CAEE-69B4-426A-8A5B-D1269DBF0F66}"/>
              </a:ext>
            </a:extLst>
          </p:cNvPr>
          <p:cNvCxnSpPr/>
          <p:nvPr/>
        </p:nvCxnSpPr>
        <p:spPr>
          <a:xfrm flipH="1">
            <a:off x="5327493" y="4249152"/>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12" name="Straight Connector 111">
            <a:extLst>
              <a:ext uri="{FF2B5EF4-FFF2-40B4-BE49-F238E27FC236}">
                <a16:creationId xmlns:a16="http://schemas.microsoft.com/office/drawing/2014/main" id="{99A16C30-4BE4-48E5-8B65-0C5F3039B8DC}"/>
              </a:ext>
            </a:extLst>
          </p:cNvPr>
          <p:cNvCxnSpPr/>
          <p:nvPr/>
        </p:nvCxnSpPr>
        <p:spPr>
          <a:xfrm flipH="1">
            <a:off x="5333455" y="51816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13" name="Text Box 42">
            <a:extLst>
              <a:ext uri="{FF2B5EF4-FFF2-40B4-BE49-F238E27FC236}">
                <a16:creationId xmlns:a16="http://schemas.microsoft.com/office/drawing/2014/main" id="{056DFFD9-3CA2-42E7-90FE-4F14522E3504}"/>
              </a:ext>
            </a:extLst>
          </p:cNvPr>
          <p:cNvSpPr txBox="1">
            <a:spLocks noChangeArrowheads="1"/>
          </p:cNvSpPr>
          <p:nvPr/>
        </p:nvSpPr>
        <p:spPr bwMode="auto">
          <a:xfrm>
            <a:off x="5533954" y="3623846"/>
            <a:ext cx="1563248"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Retinal surgery</a:t>
            </a:r>
          </a:p>
        </p:txBody>
      </p:sp>
      <p:sp>
        <p:nvSpPr>
          <p:cNvPr id="118" name="Text Box 47">
            <a:extLst>
              <a:ext uri="{FF2B5EF4-FFF2-40B4-BE49-F238E27FC236}">
                <a16:creationId xmlns:a16="http://schemas.microsoft.com/office/drawing/2014/main" id="{3F59D898-ECAD-49F0-9425-2A1BC8DDA7B5}"/>
              </a:ext>
            </a:extLst>
          </p:cNvPr>
          <p:cNvSpPr txBox="1">
            <a:spLocks noChangeArrowheads="1"/>
          </p:cNvSpPr>
          <p:nvPr/>
        </p:nvSpPr>
        <p:spPr bwMode="auto">
          <a:xfrm>
            <a:off x="5523688" y="4538246"/>
            <a:ext cx="1414170"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Drug-induced</a:t>
            </a:r>
          </a:p>
        </p:txBody>
      </p:sp>
      <p:sp>
        <p:nvSpPr>
          <p:cNvPr id="16" name="TextBox 15">
            <a:extLst>
              <a:ext uri="{FF2B5EF4-FFF2-40B4-BE49-F238E27FC236}">
                <a16:creationId xmlns:a16="http://schemas.microsoft.com/office/drawing/2014/main" id="{984E008D-FBBA-42B4-940E-EA26772E0161}"/>
              </a:ext>
            </a:extLst>
          </p:cNvPr>
          <p:cNvSpPr txBox="1"/>
          <p:nvPr/>
        </p:nvSpPr>
        <p:spPr>
          <a:xfrm>
            <a:off x="6230528" y="5257800"/>
            <a:ext cx="1326004" cy="369332"/>
          </a:xfrm>
          <a:prstGeom prst="rect">
            <a:avLst/>
          </a:prstGeom>
          <a:noFill/>
        </p:spPr>
        <p:txBody>
          <a:bodyPr wrap="none" rtlCol="0">
            <a:spAutoFit/>
          </a:bodyPr>
          <a:lstStyle/>
          <a:p>
            <a:pPr algn="ctr"/>
            <a:r>
              <a:rPr lang="en-US" dirty="0">
                <a:solidFill>
                  <a:schemeClr val="bg1">
                    <a:lumMod val="75000"/>
                  </a:schemeClr>
                </a:solidFill>
              </a:rPr>
              <a:t>Both/Either</a:t>
            </a:r>
          </a:p>
        </p:txBody>
      </p:sp>
      <p:cxnSp>
        <p:nvCxnSpPr>
          <p:cNvPr id="125" name="Straight Connector 124">
            <a:extLst>
              <a:ext uri="{FF2B5EF4-FFF2-40B4-BE49-F238E27FC236}">
                <a16:creationId xmlns:a16="http://schemas.microsoft.com/office/drawing/2014/main" id="{01138141-D318-4ED7-A7FE-D8F2155CE890}"/>
              </a:ext>
            </a:extLst>
          </p:cNvPr>
          <p:cNvCxnSpPr/>
          <p:nvPr/>
        </p:nvCxnSpPr>
        <p:spPr>
          <a:xfrm flipH="1">
            <a:off x="5334000" y="4724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52" name="Text Box 47">
            <a:extLst>
              <a:ext uri="{FF2B5EF4-FFF2-40B4-BE49-F238E27FC236}">
                <a16:creationId xmlns:a16="http://schemas.microsoft.com/office/drawing/2014/main" id="{E3578916-9804-473C-8F06-D4FA0BCEDFD0}"/>
              </a:ext>
            </a:extLst>
          </p:cNvPr>
          <p:cNvSpPr txBox="1">
            <a:spLocks noChangeArrowheads="1"/>
          </p:cNvSpPr>
          <p:nvPr/>
        </p:nvSpPr>
        <p:spPr bwMode="auto">
          <a:xfrm>
            <a:off x="5543446" y="4055146"/>
            <a:ext cx="1619354"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err="1">
                <a:solidFill>
                  <a:schemeClr val="bg1">
                    <a:lumMod val="75000"/>
                  </a:schemeClr>
                </a:solidFill>
              </a:rPr>
              <a:t>Nanophthalmos</a:t>
            </a:r>
            <a:endParaRPr lang="en-US" altLang="en-US" sz="1600" dirty="0">
              <a:solidFill>
                <a:schemeClr val="bg1">
                  <a:lumMod val="75000"/>
                </a:schemeClr>
              </a:solidFill>
            </a:endParaRPr>
          </a:p>
        </p:txBody>
      </p:sp>
      <p:sp>
        <p:nvSpPr>
          <p:cNvPr id="53" name="Text Box 45">
            <a:extLst>
              <a:ext uri="{FF2B5EF4-FFF2-40B4-BE49-F238E27FC236}">
                <a16:creationId xmlns:a16="http://schemas.microsoft.com/office/drawing/2014/main" id="{57D1A14F-68FE-47D2-983C-1A879D66A9DC}"/>
              </a:ext>
            </a:extLst>
          </p:cNvPr>
          <p:cNvSpPr txBox="1">
            <a:spLocks noChangeArrowheads="1"/>
          </p:cNvSpPr>
          <p:nvPr/>
        </p:nvSpPr>
        <p:spPr bwMode="auto">
          <a:xfrm>
            <a:off x="5523688" y="5013493"/>
            <a:ext cx="582211"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PFV</a:t>
            </a:r>
          </a:p>
        </p:txBody>
      </p:sp>
      <p:sp>
        <p:nvSpPr>
          <p:cNvPr id="54" name="Text Box 42">
            <a:extLst>
              <a:ext uri="{FF2B5EF4-FFF2-40B4-BE49-F238E27FC236}">
                <a16:creationId xmlns:a16="http://schemas.microsoft.com/office/drawing/2014/main" id="{E1E37D2C-2C52-446B-843B-01E64990D3EC}"/>
              </a:ext>
            </a:extLst>
          </p:cNvPr>
          <p:cNvSpPr txBox="1">
            <a:spLocks noChangeArrowheads="1"/>
          </p:cNvSpPr>
          <p:nvPr/>
        </p:nvSpPr>
        <p:spPr bwMode="auto">
          <a:xfrm>
            <a:off x="5551406" y="3192546"/>
            <a:ext cx="2276072"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ERD/choroidal effusion</a:t>
            </a:r>
          </a:p>
        </p:txBody>
      </p:sp>
      <p:sp>
        <p:nvSpPr>
          <p:cNvPr id="3" name="Oval 2">
            <a:extLst>
              <a:ext uri="{FF2B5EF4-FFF2-40B4-BE49-F238E27FC236}">
                <a16:creationId xmlns:a16="http://schemas.microsoft.com/office/drawing/2014/main" id="{7D027388-F860-4250-9D31-41DB5EB864E5}"/>
              </a:ext>
            </a:extLst>
          </p:cNvPr>
          <p:cNvSpPr/>
          <p:nvPr/>
        </p:nvSpPr>
        <p:spPr>
          <a:xfrm>
            <a:off x="8034589" y="2679833"/>
            <a:ext cx="671979" cy="338554"/>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TextBox 45">
            <a:extLst>
              <a:ext uri="{FF2B5EF4-FFF2-40B4-BE49-F238E27FC236}">
                <a16:creationId xmlns:a16="http://schemas.microsoft.com/office/drawing/2014/main" id="{404AE9CF-785E-4964-AF50-F6F095A7E65B}"/>
              </a:ext>
            </a:extLst>
          </p:cNvPr>
          <p:cNvSpPr txBox="1"/>
          <p:nvPr/>
        </p:nvSpPr>
        <p:spPr>
          <a:xfrm>
            <a:off x="609600" y="1554063"/>
            <a:ext cx="7034674" cy="4770537"/>
          </a:xfrm>
          <a:prstGeom prst="rect">
            <a:avLst/>
          </a:prstGeom>
          <a:solidFill>
            <a:schemeClr val="accent1">
              <a:lumMod val="40000"/>
              <a:lumOff val="60000"/>
            </a:schemeClr>
          </a:solidFill>
        </p:spPr>
        <p:txBody>
          <a:bodyPr wrap="square" rtlCol="0">
            <a:spAutoFit/>
          </a:bodyPr>
          <a:lstStyle/>
          <a:p>
            <a:r>
              <a:rPr lang="en-US" sz="1600" i="1" dirty="0">
                <a:solidFill>
                  <a:schemeClr val="bg1">
                    <a:lumMod val="75000"/>
                  </a:schemeClr>
                </a:solidFill>
              </a:rPr>
              <a:t>Neovascularization of what structure causes neovascular glaucoma (NVG)?</a:t>
            </a:r>
          </a:p>
          <a:p>
            <a:r>
              <a:rPr lang="en-US" sz="1600" dirty="0">
                <a:solidFill>
                  <a:schemeClr val="bg1">
                    <a:lumMod val="75000"/>
                  </a:schemeClr>
                </a:solidFill>
              </a:rPr>
              <a:t>Neovascularization of the angle (NVA) </a:t>
            </a:r>
          </a:p>
          <a:p>
            <a:endParaRPr lang="en-US" sz="1600" dirty="0">
              <a:solidFill>
                <a:schemeClr val="bg1">
                  <a:lumMod val="75000"/>
                </a:schemeClr>
              </a:solidFill>
            </a:endParaRPr>
          </a:p>
          <a:p>
            <a:r>
              <a:rPr lang="en-US" sz="1600" i="1" dirty="0">
                <a:solidFill>
                  <a:schemeClr val="bg1">
                    <a:lumMod val="75000"/>
                  </a:schemeClr>
                </a:solidFill>
              </a:rPr>
              <a:t>How does NVA lead to angle-closure glaucoma?</a:t>
            </a:r>
          </a:p>
          <a:p>
            <a:r>
              <a:rPr lang="en-US" sz="1600" dirty="0">
                <a:solidFill>
                  <a:schemeClr val="bg1">
                    <a:lumMod val="75000"/>
                  </a:schemeClr>
                </a:solidFill>
              </a:rPr>
              <a:t>The NVA vessels don’t ride solo; rather, they are accompanied by contractile elements (</a:t>
            </a:r>
            <a:r>
              <a:rPr lang="en-US" sz="1600" dirty="0" err="1">
                <a:solidFill>
                  <a:schemeClr val="bg1">
                    <a:lumMod val="75000"/>
                  </a:schemeClr>
                </a:solidFill>
              </a:rPr>
              <a:t>eg</a:t>
            </a:r>
            <a:r>
              <a:rPr lang="en-US" sz="1600" dirty="0">
                <a:solidFill>
                  <a:schemeClr val="bg1">
                    <a:lumMod val="75000"/>
                  </a:schemeClr>
                </a:solidFill>
              </a:rPr>
              <a:t>, fibroblasts). Along with the neo vessels, these elements will establish a network that crosses from the peripheral iris to the peripheral cornea. Once established, contractile elements </a:t>
            </a:r>
            <a:r>
              <a:rPr lang="en-US" sz="1600" dirty="0" err="1">
                <a:solidFill>
                  <a:schemeClr val="bg1">
                    <a:lumMod val="75000"/>
                  </a:schemeClr>
                </a:solidFill>
              </a:rPr>
              <a:t>gonna</a:t>
            </a:r>
            <a:r>
              <a:rPr lang="en-US" sz="1600" dirty="0">
                <a:solidFill>
                  <a:schemeClr val="bg1">
                    <a:lumMod val="75000"/>
                  </a:schemeClr>
                </a:solidFill>
              </a:rPr>
              <a:t> contract, and when they do, they pull the iris up against the angle, rendering it closed. </a:t>
            </a:r>
          </a:p>
          <a:p>
            <a:r>
              <a:rPr lang="en-US" sz="1600" i="1" dirty="0">
                <a:solidFill>
                  <a:schemeClr val="bg1">
                    <a:lumMod val="75000"/>
                  </a:schemeClr>
                </a:solidFill>
              </a:rPr>
              <a:t> </a:t>
            </a:r>
          </a:p>
          <a:p>
            <a:r>
              <a:rPr lang="en-US" sz="1600" i="1" dirty="0">
                <a:solidFill>
                  <a:schemeClr val="bg1">
                    <a:lumMod val="75000"/>
                  </a:schemeClr>
                </a:solidFill>
              </a:rPr>
              <a:t>What two-word phrase (</a:t>
            </a:r>
            <a:r>
              <a:rPr lang="en-US" sz="1600" b="1" dirty="0">
                <a:solidFill>
                  <a:schemeClr val="bg1">
                    <a:lumMod val="75000"/>
                  </a:schemeClr>
                </a:solidFill>
              </a:rPr>
              <a:t>not</a:t>
            </a:r>
            <a:r>
              <a:rPr lang="en-US" sz="1600" i="1" dirty="0">
                <a:solidFill>
                  <a:schemeClr val="bg1">
                    <a:lumMod val="75000"/>
                  </a:schemeClr>
                </a:solidFill>
              </a:rPr>
              <a:t> ‘diabetic retinopathy’--think more generally) describes the fundamental cause of most cases of NVG?</a:t>
            </a:r>
          </a:p>
          <a:p>
            <a:r>
              <a:rPr lang="en-US" sz="1600" b="1" dirty="0">
                <a:solidFill>
                  <a:srgbClr val="0000FF"/>
                </a:solidFill>
              </a:rPr>
              <a:t>‘Retinal ischemia’</a:t>
            </a:r>
            <a:endParaRPr lang="en-US" sz="1600" b="1" dirty="0">
              <a:solidFill>
                <a:schemeClr val="accent1">
                  <a:lumMod val="40000"/>
                  <a:lumOff val="60000"/>
                </a:schemeClr>
              </a:solidFill>
            </a:endParaRPr>
          </a:p>
          <a:p>
            <a:endParaRPr lang="en-US" sz="1600" dirty="0">
              <a:solidFill>
                <a:schemeClr val="accent1">
                  <a:lumMod val="40000"/>
                  <a:lumOff val="60000"/>
                </a:schemeClr>
              </a:solidFill>
            </a:endParaRPr>
          </a:p>
          <a:p>
            <a:r>
              <a:rPr lang="en-US" sz="1600" i="1" dirty="0">
                <a:solidFill>
                  <a:schemeClr val="accent1">
                    <a:lumMod val="40000"/>
                    <a:lumOff val="60000"/>
                  </a:schemeClr>
                </a:solidFill>
              </a:rPr>
              <a:t>How does retinal ischemia lead to NVI and NVA? </a:t>
            </a:r>
          </a:p>
          <a:p>
            <a:r>
              <a:rPr lang="en-US" sz="1600" dirty="0">
                <a:solidFill>
                  <a:schemeClr val="accent1">
                    <a:lumMod val="40000"/>
                    <a:lumOff val="60000"/>
                  </a:schemeClr>
                </a:solidFill>
              </a:rPr>
              <a:t>In a desperate attempt to acquire the oxygen they’re lacking, the ischemic retinal cells release the signaling molecule  </a:t>
            </a:r>
            <a:r>
              <a:rPr lang="en-US" sz="1600" b="1" dirty="0">
                <a:solidFill>
                  <a:schemeClr val="accent1">
                    <a:lumMod val="40000"/>
                    <a:lumOff val="60000"/>
                  </a:schemeClr>
                </a:solidFill>
              </a:rPr>
              <a:t>VEGF</a:t>
            </a:r>
            <a:r>
              <a:rPr lang="en-US" sz="1600" dirty="0">
                <a:solidFill>
                  <a:schemeClr val="accent1">
                    <a:lumMod val="40000"/>
                    <a:lumOff val="60000"/>
                  </a:schemeClr>
                </a:solidFill>
              </a:rPr>
              <a:t> , a potent inducer of new blood vessel formation. This VEGF diffuses from the vitreous cavity into the anterior segment, where it induces the NVI/NVA process.</a:t>
            </a:r>
          </a:p>
        </p:txBody>
      </p:sp>
      <p:sp>
        <p:nvSpPr>
          <p:cNvPr id="47" name="Oval 46">
            <a:extLst>
              <a:ext uri="{FF2B5EF4-FFF2-40B4-BE49-F238E27FC236}">
                <a16:creationId xmlns:a16="http://schemas.microsoft.com/office/drawing/2014/main" id="{A5248507-3F31-4BDC-A9CE-59D8E5A5DD74}"/>
              </a:ext>
            </a:extLst>
          </p:cNvPr>
          <p:cNvSpPr/>
          <p:nvPr/>
        </p:nvSpPr>
        <p:spPr>
          <a:xfrm>
            <a:off x="580515" y="4431474"/>
            <a:ext cx="2010285" cy="430887"/>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TextBox 47">
            <a:extLst>
              <a:ext uri="{FF2B5EF4-FFF2-40B4-BE49-F238E27FC236}">
                <a16:creationId xmlns:a16="http://schemas.microsoft.com/office/drawing/2014/main" id="{88F4DBB8-E836-4EB8-A67C-7D52B9DB2F1E}"/>
              </a:ext>
            </a:extLst>
          </p:cNvPr>
          <p:cNvSpPr txBox="1"/>
          <p:nvPr/>
        </p:nvSpPr>
        <p:spPr>
          <a:xfrm>
            <a:off x="2667000" y="4160638"/>
            <a:ext cx="4889532" cy="1384995"/>
          </a:xfrm>
          <a:prstGeom prst="rect">
            <a:avLst/>
          </a:prstGeom>
          <a:solidFill>
            <a:srgbClr val="FFCCFF"/>
          </a:solidFill>
        </p:spPr>
        <p:txBody>
          <a:bodyPr wrap="square" rtlCol="0">
            <a:spAutoFit/>
          </a:bodyPr>
          <a:lstStyle/>
          <a:p>
            <a:r>
              <a:rPr lang="en-US" sz="1400" i="1" dirty="0">
                <a:solidFill>
                  <a:schemeClr val="bg1">
                    <a:lumMod val="65000"/>
                  </a:schemeClr>
                </a:solidFill>
              </a:rPr>
              <a:t>What are the three most common causes of ischemia that result in the development of NVG?</a:t>
            </a:r>
          </a:p>
          <a:p>
            <a:r>
              <a:rPr lang="en-US" sz="1400" dirty="0">
                <a:solidFill>
                  <a:schemeClr val="bg1">
                    <a:lumMod val="65000"/>
                  </a:schemeClr>
                </a:solidFill>
              </a:rPr>
              <a:t>--Diabetic retinopathy</a:t>
            </a:r>
          </a:p>
          <a:p>
            <a:r>
              <a:rPr lang="en-US" sz="1400" dirty="0">
                <a:solidFill>
                  <a:schemeClr val="bg1">
                    <a:lumMod val="65000"/>
                  </a:schemeClr>
                </a:solidFill>
              </a:rPr>
              <a:t>--CRVO</a:t>
            </a:r>
          </a:p>
          <a:p>
            <a:r>
              <a:rPr lang="en-US" sz="1400" dirty="0">
                <a:solidFill>
                  <a:schemeClr val="bg1">
                    <a:lumMod val="65000"/>
                  </a:schemeClr>
                </a:solidFill>
              </a:rPr>
              <a:t>--</a:t>
            </a:r>
            <a:r>
              <a:rPr lang="en-US" sz="1400" b="1" dirty="0">
                <a:solidFill>
                  <a:srgbClr val="0000FF"/>
                </a:solidFill>
              </a:rPr>
              <a:t>Ocular ischemic syndrome </a:t>
            </a:r>
            <a:r>
              <a:rPr lang="en-US" sz="1400" dirty="0">
                <a:solidFill>
                  <a:schemeClr val="bg1">
                    <a:lumMod val="65000"/>
                  </a:schemeClr>
                </a:solidFill>
              </a:rPr>
              <a:t>(OIS; note that OIS involves ischemia of non-retinal ocular structures as well)</a:t>
            </a:r>
          </a:p>
        </p:txBody>
      </p:sp>
      <p:sp>
        <p:nvSpPr>
          <p:cNvPr id="61" name="Oval 60">
            <a:extLst>
              <a:ext uri="{FF2B5EF4-FFF2-40B4-BE49-F238E27FC236}">
                <a16:creationId xmlns:a16="http://schemas.microsoft.com/office/drawing/2014/main" id="{D144EE0C-9B22-43F3-8F2C-AB6283CEA5B8}"/>
              </a:ext>
            </a:extLst>
          </p:cNvPr>
          <p:cNvSpPr/>
          <p:nvPr/>
        </p:nvSpPr>
        <p:spPr>
          <a:xfrm>
            <a:off x="2689792" y="4933667"/>
            <a:ext cx="2626437" cy="430887"/>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TextBox 62">
            <a:extLst>
              <a:ext uri="{FF2B5EF4-FFF2-40B4-BE49-F238E27FC236}">
                <a16:creationId xmlns:a16="http://schemas.microsoft.com/office/drawing/2014/main" id="{FBB3B3BC-38CA-48FC-9D1F-15BA3F07CE8C}"/>
              </a:ext>
            </a:extLst>
          </p:cNvPr>
          <p:cNvSpPr txBox="1"/>
          <p:nvPr/>
        </p:nvSpPr>
        <p:spPr>
          <a:xfrm>
            <a:off x="2753893" y="3664267"/>
            <a:ext cx="5403598" cy="1169551"/>
          </a:xfrm>
          <a:prstGeom prst="rect">
            <a:avLst/>
          </a:prstGeom>
          <a:solidFill>
            <a:schemeClr val="accent5">
              <a:lumMod val="75000"/>
            </a:schemeClr>
          </a:solidFill>
        </p:spPr>
        <p:txBody>
          <a:bodyPr wrap="square" rtlCol="0">
            <a:spAutoFit/>
          </a:bodyPr>
          <a:lstStyle/>
          <a:p>
            <a:r>
              <a:rPr lang="en-US" sz="1400" i="1" dirty="0">
                <a:solidFill>
                  <a:schemeClr val="bg1">
                    <a:lumMod val="50000"/>
                  </a:schemeClr>
                </a:solidFill>
              </a:rPr>
              <a:t>There’s an important difference in the clinical presentation of NVG in DBR and CRVO vs the presentation of ‘NVG’ in OIS. What is it?</a:t>
            </a:r>
          </a:p>
          <a:p>
            <a:r>
              <a:rPr lang="en-US" sz="1400" dirty="0">
                <a:solidFill>
                  <a:schemeClr val="bg1">
                    <a:lumMod val="50000"/>
                  </a:schemeClr>
                </a:solidFill>
              </a:rPr>
              <a:t>Angle closure in DBR and CRVO inevitably produces a dramatic spike in IOP. However, </a:t>
            </a:r>
            <a:r>
              <a:rPr lang="en-US" sz="1400" b="1" u="sng" dirty="0">
                <a:solidFill>
                  <a:schemeClr val="bg1">
                    <a:lumMod val="50000"/>
                  </a:schemeClr>
                </a:solidFill>
              </a:rPr>
              <a:t>angle closure in OIS frequently is not accompanied by a high IOP</a:t>
            </a:r>
            <a:r>
              <a:rPr lang="en-US" sz="1400" dirty="0">
                <a:solidFill>
                  <a:schemeClr val="bg1">
                    <a:lumMod val="50000"/>
                  </a:schemeClr>
                </a:solidFill>
              </a:rPr>
              <a:t>.</a:t>
            </a:r>
          </a:p>
        </p:txBody>
      </p:sp>
      <p:sp>
        <p:nvSpPr>
          <p:cNvPr id="55" name="TextBox 54">
            <a:extLst>
              <a:ext uri="{FF2B5EF4-FFF2-40B4-BE49-F238E27FC236}">
                <a16:creationId xmlns:a16="http://schemas.microsoft.com/office/drawing/2014/main" id="{D107F38B-4CBA-40F0-870C-6741915F1D9B}"/>
              </a:ext>
            </a:extLst>
          </p:cNvPr>
          <p:cNvSpPr txBox="1"/>
          <p:nvPr/>
        </p:nvSpPr>
        <p:spPr>
          <a:xfrm>
            <a:off x="3099809" y="3352800"/>
            <a:ext cx="5246523" cy="954107"/>
          </a:xfrm>
          <a:prstGeom prst="rect">
            <a:avLst/>
          </a:prstGeom>
          <a:solidFill>
            <a:srgbClr val="FF99FF"/>
          </a:solidFill>
        </p:spPr>
        <p:txBody>
          <a:bodyPr wrap="square" rtlCol="0">
            <a:spAutoFit/>
          </a:bodyPr>
          <a:lstStyle/>
          <a:p>
            <a:r>
              <a:rPr lang="en-US" sz="1400" i="1" dirty="0">
                <a:solidFill>
                  <a:schemeClr val="bg1">
                    <a:lumMod val="65000"/>
                  </a:schemeClr>
                </a:solidFill>
              </a:rPr>
              <a:t>Why doesn’t the IOP spike during angle closure in OIS?</a:t>
            </a:r>
          </a:p>
          <a:p>
            <a:r>
              <a:rPr lang="en-US" sz="1400" dirty="0">
                <a:solidFill>
                  <a:schemeClr val="bg1">
                    <a:lumMod val="65000"/>
                  </a:schemeClr>
                </a:solidFill>
              </a:rPr>
              <a:t>In a word--</a:t>
            </a:r>
            <a:r>
              <a:rPr lang="en-US" sz="1400" dirty="0" err="1">
                <a:solidFill>
                  <a:schemeClr val="bg1">
                    <a:lumMod val="65000"/>
                  </a:schemeClr>
                </a:solidFill>
              </a:rPr>
              <a:t>hypoperfusion</a:t>
            </a:r>
            <a:r>
              <a:rPr lang="en-US" sz="1400" dirty="0">
                <a:solidFill>
                  <a:schemeClr val="bg1">
                    <a:lumMod val="65000"/>
                  </a:schemeClr>
                </a:solidFill>
              </a:rPr>
              <a:t>. That is, the same lack of blood flow that resulted in ocular ischemia leads to  ciliary-body shutdown , resulting in very little aqueous being made.</a:t>
            </a:r>
          </a:p>
        </p:txBody>
      </p:sp>
      <p:sp>
        <p:nvSpPr>
          <p:cNvPr id="60" name="TextBox 59">
            <a:extLst>
              <a:ext uri="{FF2B5EF4-FFF2-40B4-BE49-F238E27FC236}">
                <a16:creationId xmlns:a16="http://schemas.microsoft.com/office/drawing/2014/main" id="{F4B2173B-0D31-4386-A488-75E98B9DB065}"/>
              </a:ext>
            </a:extLst>
          </p:cNvPr>
          <p:cNvSpPr txBox="1"/>
          <p:nvPr/>
        </p:nvSpPr>
        <p:spPr>
          <a:xfrm>
            <a:off x="2701985" y="2781183"/>
            <a:ext cx="4987011" cy="2031325"/>
          </a:xfrm>
          <a:prstGeom prst="rect">
            <a:avLst/>
          </a:prstGeom>
          <a:solidFill>
            <a:schemeClr val="accent1">
              <a:lumMod val="75000"/>
            </a:schemeClr>
          </a:solidFill>
        </p:spPr>
        <p:txBody>
          <a:bodyPr wrap="square" rtlCol="0">
            <a:spAutoFit/>
          </a:bodyPr>
          <a:lstStyle/>
          <a:p>
            <a:r>
              <a:rPr lang="en-US" sz="1400" i="1" dirty="0">
                <a:solidFill>
                  <a:schemeClr val="bg1"/>
                </a:solidFill>
              </a:rPr>
              <a:t>What is the most common cause of OIS?</a:t>
            </a:r>
          </a:p>
          <a:p>
            <a:r>
              <a:rPr lang="en-US" sz="1400" dirty="0">
                <a:solidFill>
                  <a:schemeClr val="bg1"/>
                </a:solidFill>
              </a:rPr>
              <a:t>Carotid occlusive disease</a:t>
            </a:r>
            <a:endParaRPr lang="en-US" sz="1400" dirty="0">
              <a:solidFill>
                <a:schemeClr val="accent1">
                  <a:lumMod val="75000"/>
                </a:schemeClr>
              </a:solidFill>
            </a:endParaRPr>
          </a:p>
          <a:p>
            <a:endParaRPr lang="en-US" sz="1400" i="1" dirty="0">
              <a:solidFill>
                <a:schemeClr val="accent1">
                  <a:lumMod val="75000"/>
                </a:schemeClr>
              </a:solidFill>
            </a:endParaRPr>
          </a:p>
          <a:p>
            <a:r>
              <a:rPr lang="en-US" sz="1400" i="1" dirty="0">
                <a:solidFill>
                  <a:schemeClr val="accent1">
                    <a:lumMod val="75000"/>
                  </a:schemeClr>
                </a:solidFill>
              </a:rPr>
              <a:t>If an eye has a zipped-up angle secondary to NVA from OIS, what can happen to IOP after successful CEA re-establishes blood flow to the ciliary body?</a:t>
            </a:r>
          </a:p>
          <a:p>
            <a:r>
              <a:rPr lang="en-US" sz="1400" dirty="0">
                <a:solidFill>
                  <a:schemeClr val="accent1">
                    <a:lumMod val="75000"/>
                  </a:schemeClr>
                </a:solidFill>
              </a:rPr>
              <a:t>IOP often spikes dramatically. The patient’s ophthalmologist </a:t>
            </a:r>
            <a:r>
              <a:rPr lang="en-US" sz="1400" b="1" dirty="0">
                <a:solidFill>
                  <a:schemeClr val="accent1">
                    <a:lumMod val="75000"/>
                  </a:schemeClr>
                </a:solidFill>
              </a:rPr>
              <a:t>must</a:t>
            </a:r>
            <a:r>
              <a:rPr lang="en-US" sz="1400" dirty="0">
                <a:solidFill>
                  <a:schemeClr val="accent1">
                    <a:lumMod val="75000"/>
                  </a:schemeClr>
                </a:solidFill>
              </a:rPr>
              <a:t> be prepared for this development in OIS pts who undergo CEA!</a:t>
            </a:r>
          </a:p>
        </p:txBody>
      </p:sp>
    </p:spTree>
    <p:extLst>
      <p:ext uri="{BB962C8B-B14F-4D97-AF65-F5344CB8AC3E}">
        <p14:creationId xmlns:p14="http://schemas.microsoft.com/office/powerpoint/2010/main" val="2105130759"/>
      </p:ext>
    </p:extLst>
  </p:cSld>
  <p:clrMapOvr>
    <a:masterClrMapping/>
  </p:clrMapOvr>
</p:sld>
</file>

<file path=ppt/slides/slide2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Straight Arrow Connector 12">
            <a:extLst>
              <a:ext uri="{FF2B5EF4-FFF2-40B4-BE49-F238E27FC236}">
                <a16:creationId xmlns:a16="http://schemas.microsoft.com/office/drawing/2014/main" id="{A6DE2085-829C-480C-9216-69D6039C0A37}"/>
              </a:ext>
            </a:extLst>
          </p:cNvPr>
          <p:cNvCxnSpPr>
            <a:cxnSpLocks/>
          </p:cNvCxnSpPr>
          <p:nvPr/>
        </p:nvCxnSpPr>
        <p:spPr>
          <a:xfrm>
            <a:off x="6717173" y="1828800"/>
            <a:ext cx="0" cy="3462754"/>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43014" name="Text Box 6"/>
          <p:cNvSpPr txBox="1">
            <a:spLocks noChangeArrowheads="1"/>
          </p:cNvSpPr>
          <p:nvPr/>
        </p:nvSpPr>
        <p:spPr bwMode="auto">
          <a:xfrm>
            <a:off x="533400" y="2356376"/>
            <a:ext cx="1005403"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Lens-</a:t>
            </a:r>
          </a:p>
          <a:p>
            <a:pPr algn="ctr" eaLnBrk="1" hangingPunct="1">
              <a:lnSpc>
                <a:spcPct val="80000"/>
              </a:lnSpc>
              <a:spcBef>
                <a:spcPct val="0"/>
              </a:spcBef>
              <a:buClrTx/>
              <a:buSzTx/>
              <a:buFontTx/>
              <a:buNone/>
            </a:pPr>
            <a:r>
              <a:rPr lang="en-US" altLang="en-US" sz="1800" dirty="0">
                <a:solidFill>
                  <a:schemeClr val="bg1">
                    <a:lumMod val="75000"/>
                  </a:schemeClr>
                </a:solidFill>
              </a:rPr>
              <a:t>Induced</a:t>
            </a:r>
          </a:p>
        </p:txBody>
      </p:sp>
      <p:sp>
        <p:nvSpPr>
          <p:cNvPr id="43017" name="Text Box 14"/>
          <p:cNvSpPr txBox="1">
            <a:spLocks noChangeArrowheads="1"/>
          </p:cNvSpPr>
          <p:nvPr/>
        </p:nvSpPr>
        <p:spPr bwMode="auto">
          <a:xfrm>
            <a:off x="3026498" y="2365901"/>
            <a:ext cx="1633781"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Aphakic/</a:t>
            </a:r>
          </a:p>
          <a:p>
            <a:pPr algn="ctr" eaLnBrk="1" hangingPunct="1">
              <a:lnSpc>
                <a:spcPct val="80000"/>
              </a:lnSpc>
              <a:spcBef>
                <a:spcPct val="0"/>
              </a:spcBef>
              <a:buClrTx/>
              <a:buSzTx/>
              <a:buFontTx/>
              <a:buNone/>
            </a:pPr>
            <a:r>
              <a:rPr lang="en-US" altLang="en-US" sz="1800" dirty="0" err="1">
                <a:solidFill>
                  <a:schemeClr val="bg1">
                    <a:lumMod val="75000"/>
                  </a:schemeClr>
                </a:solidFill>
              </a:rPr>
              <a:t>Pseudophakic</a:t>
            </a:r>
            <a:endParaRPr lang="en-US" altLang="en-US" sz="1800" dirty="0">
              <a:solidFill>
                <a:schemeClr val="bg1">
                  <a:lumMod val="75000"/>
                </a:schemeClr>
              </a:solidFill>
            </a:endParaRPr>
          </a:p>
        </p:txBody>
      </p:sp>
      <p:sp>
        <p:nvSpPr>
          <p:cNvPr id="43031" name="Text Box 35"/>
          <p:cNvSpPr txBox="1">
            <a:spLocks noChangeArrowheads="1"/>
          </p:cNvSpPr>
          <p:nvPr/>
        </p:nvSpPr>
        <p:spPr bwMode="auto">
          <a:xfrm>
            <a:off x="1190847" y="1295400"/>
            <a:ext cx="2473754"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solidFill>
                  <a:schemeClr val="bg1">
                    <a:lumMod val="75000"/>
                  </a:schemeClr>
                </a:solidFill>
              </a:rPr>
              <a:t>w/ Pupillary Block</a:t>
            </a:r>
          </a:p>
        </p:txBody>
      </p:sp>
      <p:sp>
        <p:nvSpPr>
          <p:cNvPr id="43032" name="Text Box 36"/>
          <p:cNvSpPr txBox="1">
            <a:spLocks noChangeArrowheads="1"/>
          </p:cNvSpPr>
          <p:nvPr/>
        </p:nvSpPr>
        <p:spPr bwMode="auto">
          <a:xfrm>
            <a:off x="5181600" y="1295400"/>
            <a:ext cx="2630848"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t>w/o Pupillary Block</a:t>
            </a:r>
          </a:p>
        </p:txBody>
      </p:sp>
      <p:sp>
        <p:nvSpPr>
          <p:cNvPr id="49" name="Rectangle 2">
            <a:extLst>
              <a:ext uri="{FF2B5EF4-FFF2-40B4-BE49-F238E27FC236}">
                <a16:creationId xmlns:a16="http://schemas.microsoft.com/office/drawing/2014/main" id="{240EE5BF-F7D2-4FC8-A5DD-F6B5423153C6}"/>
              </a:ext>
            </a:extLst>
          </p:cNvPr>
          <p:cNvSpPr>
            <a:spLocks noGrp="1" noChangeArrowheads="1"/>
          </p:cNvSpPr>
          <p:nvPr>
            <p:ph type="title"/>
          </p:nvPr>
        </p:nvSpPr>
        <p:spPr>
          <a:xfrm>
            <a:off x="457200" y="304800"/>
            <a:ext cx="7543800" cy="563562"/>
          </a:xfrm>
        </p:spPr>
        <p:txBody>
          <a:bodyPr/>
          <a:lstStyle/>
          <a:p>
            <a:pPr eaLnBrk="1" hangingPunct="1"/>
            <a:r>
              <a:rPr lang="en-US" altLang="en-US" sz="3500" dirty="0"/>
              <a:t>Q</a:t>
            </a:r>
          </a:p>
        </p:txBody>
      </p:sp>
      <p:sp>
        <p:nvSpPr>
          <p:cNvPr id="50" name="TextBox 49">
            <a:extLst>
              <a:ext uri="{FF2B5EF4-FFF2-40B4-BE49-F238E27FC236}">
                <a16:creationId xmlns:a16="http://schemas.microsoft.com/office/drawing/2014/main" id="{CF426230-46C8-405C-9015-99EF57762A2E}"/>
              </a:ext>
            </a:extLst>
          </p:cNvPr>
          <p:cNvSpPr txBox="1"/>
          <p:nvPr/>
        </p:nvSpPr>
        <p:spPr>
          <a:xfrm>
            <a:off x="2259496" y="189094"/>
            <a:ext cx="4607480" cy="400110"/>
          </a:xfrm>
          <a:prstGeom prst="rect">
            <a:avLst/>
          </a:prstGeom>
          <a:solidFill>
            <a:schemeClr val="accent1">
              <a:lumMod val="60000"/>
              <a:lumOff val="40000"/>
            </a:schemeClr>
          </a:solidFill>
        </p:spPr>
        <p:txBody>
          <a:bodyPr wrap="none" rtlCol="0">
            <a:spAutoFit/>
          </a:bodyPr>
          <a:lstStyle/>
          <a:p>
            <a:pPr algn="ctr"/>
            <a:r>
              <a:rPr lang="en-US" sz="2000" b="1" dirty="0"/>
              <a:t>Secondary Angle Closure Glaucoma</a:t>
            </a:r>
          </a:p>
        </p:txBody>
      </p:sp>
      <p:sp>
        <p:nvSpPr>
          <p:cNvPr id="2" name="TextBox 1">
            <a:extLst>
              <a:ext uri="{FF2B5EF4-FFF2-40B4-BE49-F238E27FC236}">
                <a16:creationId xmlns:a16="http://schemas.microsoft.com/office/drawing/2014/main" id="{A7E30BEC-923B-4C9A-A856-BDD0D882F6B8}"/>
              </a:ext>
            </a:extLst>
          </p:cNvPr>
          <p:cNvSpPr txBox="1"/>
          <p:nvPr/>
        </p:nvSpPr>
        <p:spPr>
          <a:xfrm>
            <a:off x="887305" y="2844119"/>
            <a:ext cx="1494320" cy="338554"/>
          </a:xfrm>
          <a:prstGeom prst="rect">
            <a:avLst/>
          </a:prstGeom>
          <a:noFill/>
        </p:spPr>
        <p:txBody>
          <a:bodyPr wrap="none" rtlCol="0">
            <a:spAutoFit/>
          </a:bodyPr>
          <a:lstStyle/>
          <a:p>
            <a:r>
              <a:rPr lang="en-US" sz="1600" dirty="0" err="1">
                <a:solidFill>
                  <a:schemeClr val="bg1">
                    <a:lumMod val="75000"/>
                  </a:schemeClr>
                </a:solidFill>
              </a:rPr>
              <a:t>Phacomorphic</a:t>
            </a:r>
            <a:endParaRPr lang="en-US" sz="1600" dirty="0">
              <a:solidFill>
                <a:schemeClr val="bg1">
                  <a:lumMod val="75000"/>
                </a:schemeClr>
              </a:solidFill>
            </a:endParaRPr>
          </a:p>
        </p:txBody>
      </p:sp>
      <p:sp>
        <p:nvSpPr>
          <p:cNvPr id="51" name="TextBox 50">
            <a:extLst>
              <a:ext uri="{FF2B5EF4-FFF2-40B4-BE49-F238E27FC236}">
                <a16:creationId xmlns:a16="http://schemas.microsoft.com/office/drawing/2014/main" id="{156069D4-340B-4160-A336-EBF73557CEE0}"/>
              </a:ext>
            </a:extLst>
          </p:cNvPr>
          <p:cNvSpPr txBox="1"/>
          <p:nvPr/>
        </p:nvSpPr>
        <p:spPr>
          <a:xfrm>
            <a:off x="884725" y="3175578"/>
            <a:ext cx="1402948" cy="338554"/>
          </a:xfrm>
          <a:prstGeom prst="rect">
            <a:avLst/>
          </a:prstGeom>
          <a:noFill/>
        </p:spPr>
        <p:txBody>
          <a:bodyPr wrap="none" rtlCol="0">
            <a:spAutoFit/>
          </a:bodyPr>
          <a:lstStyle/>
          <a:p>
            <a:r>
              <a:rPr lang="en-US" sz="1600" dirty="0">
                <a:solidFill>
                  <a:schemeClr val="bg1">
                    <a:lumMod val="75000"/>
                  </a:schemeClr>
                </a:solidFill>
              </a:rPr>
              <a:t>Ectopia </a:t>
            </a:r>
            <a:r>
              <a:rPr lang="en-US" sz="1600" dirty="0" err="1">
                <a:solidFill>
                  <a:schemeClr val="bg1">
                    <a:lumMod val="75000"/>
                  </a:schemeClr>
                </a:solidFill>
              </a:rPr>
              <a:t>lentis</a:t>
            </a:r>
            <a:endParaRPr lang="en-US" sz="1600" dirty="0">
              <a:solidFill>
                <a:schemeClr val="bg1">
                  <a:lumMod val="75000"/>
                </a:schemeClr>
              </a:solidFill>
            </a:endParaRPr>
          </a:p>
        </p:txBody>
      </p:sp>
      <p:cxnSp>
        <p:nvCxnSpPr>
          <p:cNvPr id="71" name="Straight Connector 70">
            <a:extLst>
              <a:ext uri="{FF2B5EF4-FFF2-40B4-BE49-F238E27FC236}">
                <a16:creationId xmlns:a16="http://schemas.microsoft.com/office/drawing/2014/main" id="{C104938D-BA8D-4E39-9D5F-9EE2012F2F3C}"/>
              </a:ext>
            </a:extLst>
          </p:cNvPr>
          <p:cNvCxnSpPr>
            <a:cxnSpLocks/>
          </p:cNvCxnSpPr>
          <p:nvPr/>
        </p:nvCxnSpPr>
        <p:spPr>
          <a:xfrm flipH="1">
            <a:off x="762665" y="3023488"/>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2A7E4E40-472F-4E50-8A7A-45C10FDD7171}"/>
              </a:ext>
            </a:extLst>
          </p:cNvPr>
          <p:cNvCxnSpPr>
            <a:cxnSpLocks/>
          </p:cNvCxnSpPr>
          <p:nvPr/>
        </p:nvCxnSpPr>
        <p:spPr>
          <a:xfrm flipH="1">
            <a:off x="762665" y="3347853"/>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C3924889-45B9-4383-9C9E-48F0A9C27AD8}"/>
              </a:ext>
            </a:extLst>
          </p:cNvPr>
          <p:cNvCxnSpPr>
            <a:cxnSpLocks/>
          </p:cNvCxnSpPr>
          <p:nvPr/>
        </p:nvCxnSpPr>
        <p:spPr>
          <a:xfrm flipH="1">
            <a:off x="748719" y="2838976"/>
            <a:ext cx="13947" cy="5088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 name="Straight Arrow Connector 5">
            <a:extLst>
              <a:ext uri="{FF2B5EF4-FFF2-40B4-BE49-F238E27FC236}">
                <a16:creationId xmlns:a16="http://schemas.microsoft.com/office/drawing/2014/main" id="{A3439F0C-5143-461F-8F3C-2E830785DEFC}"/>
              </a:ext>
            </a:extLst>
          </p:cNvPr>
          <p:cNvCxnSpPr>
            <a:stCxn id="50" idx="2"/>
          </p:cNvCxnSpPr>
          <p:nvPr/>
        </p:nvCxnSpPr>
        <p:spPr>
          <a:xfrm flipH="1">
            <a:off x="2971800" y="589204"/>
            <a:ext cx="1591436" cy="706196"/>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0" name="Straight Arrow Connector 9">
            <a:extLst>
              <a:ext uri="{FF2B5EF4-FFF2-40B4-BE49-F238E27FC236}">
                <a16:creationId xmlns:a16="http://schemas.microsoft.com/office/drawing/2014/main" id="{84DC796E-F6ED-4FBB-82D2-A260F480BF8A}"/>
              </a:ext>
            </a:extLst>
          </p:cNvPr>
          <p:cNvCxnSpPr>
            <a:cxnSpLocks/>
          </p:cNvCxnSpPr>
          <p:nvPr/>
        </p:nvCxnSpPr>
        <p:spPr>
          <a:xfrm>
            <a:off x="4572000" y="589204"/>
            <a:ext cx="1600200" cy="706196"/>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6" name="Straight Arrow Connector 25">
            <a:extLst>
              <a:ext uri="{FF2B5EF4-FFF2-40B4-BE49-F238E27FC236}">
                <a16:creationId xmlns:a16="http://schemas.microsoft.com/office/drawing/2014/main" id="{B70E0124-9B84-41A5-8D84-A66B7838A706}"/>
              </a:ext>
            </a:extLst>
          </p:cNvPr>
          <p:cNvCxnSpPr>
            <a:cxnSpLocks/>
          </p:cNvCxnSpPr>
          <p:nvPr/>
        </p:nvCxnSpPr>
        <p:spPr>
          <a:xfrm flipH="1">
            <a:off x="1159539" y="1828800"/>
            <a:ext cx="1290435" cy="478059"/>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28" name="Straight Arrow Connector 27">
            <a:extLst>
              <a:ext uri="{FF2B5EF4-FFF2-40B4-BE49-F238E27FC236}">
                <a16:creationId xmlns:a16="http://schemas.microsoft.com/office/drawing/2014/main" id="{567A4249-5C59-4416-8A8E-1C35913900AB}"/>
              </a:ext>
            </a:extLst>
          </p:cNvPr>
          <p:cNvCxnSpPr>
            <a:cxnSpLocks/>
          </p:cNvCxnSpPr>
          <p:nvPr/>
        </p:nvCxnSpPr>
        <p:spPr>
          <a:xfrm>
            <a:off x="2449973" y="1832208"/>
            <a:ext cx="1268784"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56" name="Text Box 6">
            <a:extLst>
              <a:ext uri="{FF2B5EF4-FFF2-40B4-BE49-F238E27FC236}">
                <a16:creationId xmlns:a16="http://schemas.microsoft.com/office/drawing/2014/main" id="{557983BD-9D64-49B9-A366-A08663B0451F}"/>
              </a:ext>
            </a:extLst>
          </p:cNvPr>
          <p:cNvSpPr txBox="1">
            <a:spLocks noChangeArrowheads="1"/>
          </p:cNvSpPr>
          <p:nvPr/>
        </p:nvSpPr>
        <p:spPr bwMode="auto">
          <a:xfrm>
            <a:off x="5029200" y="2356376"/>
            <a:ext cx="813043"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r" eaLnBrk="1" hangingPunct="1">
              <a:lnSpc>
                <a:spcPct val="80000"/>
              </a:lnSpc>
              <a:spcBef>
                <a:spcPct val="0"/>
              </a:spcBef>
              <a:buClrTx/>
              <a:buSzTx/>
              <a:buFontTx/>
              <a:buNone/>
            </a:pPr>
            <a:r>
              <a:rPr lang="en-US" altLang="en-US" sz="1800" dirty="0">
                <a:solidFill>
                  <a:schemeClr val="bg1">
                    <a:lumMod val="75000"/>
                  </a:schemeClr>
                </a:solidFill>
              </a:rPr>
              <a:t>‘Push’</a:t>
            </a:r>
          </a:p>
        </p:txBody>
      </p:sp>
      <p:sp>
        <p:nvSpPr>
          <p:cNvPr id="57" name="Text Box 14">
            <a:extLst>
              <a:ext uri="{FF2B5EF4-FFF2-40B4-BE49-F238E27FC236}">
                <a16:creationId xmlns:a16="http://schemas.microsoft.com/office/drawing/2014/main" id="{5DAFA1C1-3A29-4C27-A379-663FDD22E326}"/>
              </a:ext>
            </a:extLst>
          </p:cNvPr>
          <p:cNvSpPr txBox="1">
            <a:spLocks noChangeArrowheads="1"/>
          </p:cNvSpPr>
          <p:nvPr/>
        </p:nvSpPr>
        <p:spPr bwMode="auto">
          <a:xfrm>
            <a:off x="7620000" y="2365901"/>
            <a:ext cx="671979"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t>‘Pull’</a:t>
            </a:r>
          </a:p>
        </p:txBody>
      </p:sp>
      <p:cxnSp>
        <p:nvCxnSpPr>
          <p:cNvPr id="58" name="Straight Arrow Connector 57">
            <a:extLst>
              <a:ext uri="{FF2B5EF4-FFF2-40B4-BE49-F238E27FC236}">
                <a16:creationId xmlns:a16="http://schemas.microsoft.com/office/drawing/2014/main" id="{E874FEE9-46BD-46A3-90A3-DE7CC220FBFF}"/>
              </a:ext>
            </a:extLst>
          </p:cNvPr>
          <p:cNvCxnSpPr>
            <a:cxnSpLocks/>
          </p:cNvCxnSpPr>
          <p:nvPr/>
        </p:nvCxnSpPr>
        <p:spPr>
          <a:xfrm flipH="1">
            <a:off x="5867400" y="1828800"/>
            <a:ext cx="849775"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59" name="Straight Arrow Connector 58">
            <a:extLst>
              <a:ext uri="{FF2B5EF4-FFF2-40B4-BE49-F238E27FC236}">
                <a16:creationId xmlns:a16="http://schemas.microsoft.com/office/drawing/2014/main" id="{C370A4A1-FE96-4E70-B89E-839542A5E241}"/>
              </a:ext>
            </a:extLst>
          </p:cNvPr>
          <p:cNvCxnSpPr>
            <a:cxnSpLocks/>
          </p:cNvCxnSpPr>
          <p:nvPr/>
        </p:nvCxnSpPr>
        <p:spPr>
          <a:xfrm>
            <a:off x="6717173" y="1832208"/>
            <a:ext cx="902827" cy="474047"/>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62" name="Text Box 16">
            <a:extLst>
              <a:ext uri="{FF2B5EF4-FFF2-40B4-BE49-F238E27FC236}">
                <a16:creationId xmlns:a16="http://schemas.microsoft.com/office/drawing/2014/main" id="{33538067-0726-41B0-93FF-357EF00CA62D}"/>
              </a:ext>
            </a:extLst>
          </p:cNvPr>
          <p:cNvSpPr txBox="1">
            <a:spLocks noChangeArrowheads="1"/>
          </p:cNvSpPr>
          <p:nvPr/>
        </p:nvSpPr>
        <p:spPr bwMode="auto">
          <a:xfrm>
            <a:off x="8065437" y="2684785"/>
            <a:ext cx="628698"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b="1" dirty="0"/>
              <a:t>NVG</a:t>
            </a:r>
          </a:p>
        </p:txBody>
      </p:sp>
      <p:sp>
        <p:nvSpPr>
          <p:cNvPr id="70" name="Text Box 21">
            <a:extLst>
              <a:ext uri="{FF2B5EF4-FFF2-40B4-BE49-F238E27FC236}">
                <a16:creationId xmlns:a16="http://schemas.microsoft.com/office/drawing/2014/main" id="{86C32650-BE1F-4CC3-8DB5-0C136D877E6F}"/>
              </a:ext>
            </a:extLst>
          </p:cNvPr>
          <p:cNvSpPr txBox="1">
            <a:spLocks noChangeArrowheads="1"/>
          </p:cNvSpPr>
          <p:nvPr/>
        </p:nvSpPr>
        <p:spPr bwMode="auto">
          <a:xfrm>
            <a:off x="8070534" y="3048000"/>
            <a:ext cx="526106"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a:solidFill>
                  <a:schemeClr val="bg1">
                    <a:lumMod val="75000"/>
                  </a:schemeClr>
                </a:solidFill>
              </a:rPr>
              <a:t>ICE</a:t>
            </a:r>
          </a:p>
        </p:txBody>
      </p:sp>
      <p:sp>
        <p:nvSpPr>
          <p:cNvPr id="75" name="Text Box 45">
            <a:extLst>
              <a:ext uri="{FF2B5EF4-FFF2-40B4-BE49-F238E27FC236}">
                <a16:creationId xmlns:a16="http://schemas.microsoft.com/office/drawing/2014/main" id="{2B6EDA2D-8F55-4DFD-A225-8C03CE6FC7F3}"/>
              </a:ext>
            </a:extLst>
          </p:cNvPr>
          <p:cNvSpPr txBox="1">
            <a:spLocks noChangeArrowheads="1"/>
          </p:cNvSpPr>
          <p:nvPr/>
        </p:nvSpPr>
        <p:spPr bwMode="auto">
          <a:xfrm>
            <a:off x="8073162" y="3810000"/>
            <a:ext cx="1070837" cy="74635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ts val="1700"/>
              </a:lnSpc>
              <a:spcBef>
                <a:spcPct val="0"/>
              </a:spcBef>
              <a:buClrTx/>
              <a:buSzTx/>
              <a:buFontTx/>
              <a:buNone/>
            </a:pPr>
            <a:r>
              <a:rPr lang="en-US" altLang="en-US" sz="1600" dirty="0">
                <a:solidFill>
                  <a:schemeClr val="bg1">
                    <a:lumMod val="75000"/>
                  </a:schemeClr>
                </a:solidFill>
              </a:rPr>
              <a:t>Epithelial/ fibrous ingrowth</a:t>
            </a:r>
          </a:p>
        </p:txBody>
      </p:sp>
      <p:cxnSp>
        <p:nvCxnSpPr>
          <p:cNvPr id="77" name="Straight Connector 76">
            <a:extLst>
              <a:ext uri="{FF2B5EF4-FFF2-40B4-BE49-F238E27FC236}">
                <a16:creationId xmlns:a16="http://schemas.microsoft.com/office/drawing/2014/main" id="{FC090BD7-F2E1-4464-B57B-9CBE5874C89B}"/>
              </a:ext>
            </a:extLst>
          </p:cNvPr>
          <p:cNvCxnSpPr>
            <a:cxnSpLocks/>
          </p:cNvCxnSpPr>
          <p:nvPr/>
        </p:nvCxnSpPr>
        <p:spPr>
          <a:xfrm>
            <a:off x="7873969" y="2674448"/>
            <a:ext cx="7724" cy="128795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8" name="Straight Connector 77">
            <a:extLst>
              <a:ext uri="{FF2B5EF4-FFF2-40B4-BE49-F238E27FC236}">
                <a16:creationId xmlns:a16="http://schemas.microsoft.com/office/drawing/2014/main" id="{B1922ED5-C3D8-43D8-A00D-1D6BC9201DBA}"/>
              </a:ext>
            </a:extLst>
          </p:cNvPr>
          <p:cNvCxnSpPr/>
          <p:nvPr/>
        </p:nvCxnSpPr>
        <p:spPr>
          <a:xfrm flipH="1">
            <a:off x="7873968" y="2840262"/>
            <a:ext cx="24447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9" name="Straight Connector 78">
            <a:extLst>
              <a:ext uri="{FF2B5EF4-FFF2-40B4-BE49-F238E27FC236}">
                <a16:creationId xmlns:a16="http://schemas.microsoft.com/office/drawing/2014/main" id="{77019ED2-6D69-4A60-9D19-D4DB786EA3A0}"/>
              </a:ext>
            </a:extLst>
          </p:cNvPr>
          <p:cNvCxnSpPr/>
          <p:nvPr/>
        </p:nvCxnSpPr>
        <p:spPr>
          <a:xfrm flipH="1">
            <a:off x="7873968" y="3213518"/>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1" name="Straight Connector 80">
            <a:extLst>
              <a:ext uri="{FF2B5EF4-FFF2-40B4-BE49-F238E27FC236}">
                <a16:creationId xmlns:a16="http://schemas.microsoft.com/office/drawing/2014/main" id="{9796A12F-4125-4C05-8EE8-A388740C580D}"/>
              </a:ext>
            </a:extLst>
          </p:cNvPr>
          <p:cNvCxnSpPr/>
          <p:nvPr/>
        </p:nvCxnSpPr>
        <p:spPr>
          <a:xfrm flipH="1">
            <a:off x="7877837" y="3581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3" name="Straight Connector 82">
            <a:extLst>
              <a:ext uri="{FF2B5EF4-FFF2-40B4-BE49-F238E27FC236}">
                <a16:creationId xmlns:a16="http://schemas.microsoft.com/office/drawing/2014/main" id="{7FDC5F4B-9BF0-42AD-B8BB-2F2399BCF1E2}"/>
              </a:ext>
            </a:extLst>
          </p:cNvPr>
          <p:cNvCxnSpPr/>
          <p:nvPr/>
        </p:nvCxnSpPr>
        <p:spPr>
          <a:xfrm flipH="1">
            <a:off x="7881693" y="3962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93" name="Text Box 42">
            <a:extLst>
              <a:ext uri="{FF2B5EF4-FFF2-40B4-BE49-F238E27FC236}">
                <a16:creationId xmlns:a16="http://schemas.microsoft.com/office/drawing/2014/main" id="{53BAB77F-E061-4834-9068-34BDF78AD071}"/>
              </a:ext>
            </a:extLst>
          </p:cNvPr>
          <p:cNvSpPr txBox="1">
            <a:spLocks noChangeArrowheads="1"/>
          </p:cNvSpPr>
          <p:nvPr/>
        </p:nvSpPr>
        <p:spPr bwMode="auto">
          <a:xfrm>
            <a:off x="8111387" y="3429000"/>
            <a:ext cx="856196"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Flat AC</a:t>
            </a:r>
          </a:p>
        </p:txBody>
      </p:sp>
      <p:sp>
        <p:nvSpPr>
          <p:cNvPr id="100" name="Text Box 23">
            <a:extLst>
              <a:ext uri="{FF2B5EF4-FFF2-40B4-BE49-F238E27FC236}">
                <a16:creationId xmlns:a16="http://schemas.microsoft.com/office/drawing/2014/main" id="{D8F2FCFF-2984-4836-B000-9C5601A8EAAA}"/>
              </a:ext>
            </a:extLst>
          </p:cNvPr>
          <p:cNvSpPr txBox="1">
            <a:spLocks noChangeArrowheads="1"/>
          </p:cNvSpPr>
          <p:nvPr/>
        </p:nvSpPr>
        <p:spPr bwMode="auto">
          <a:xfrm>
            <a:off x="5530369" y="2667000"/>
            <a:ext cx="2143536"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Aqueous misdirection</a:t>
            </a:r>
          </a:p>
        </p:txBody>
      </p:sp>
      <p:cxnSp>
        <p:nvCxnSpPr>
          <p:cNvPr id="104" name="Straight Connector 103">
            <a:extLst>
              <a:ext uri="{FF2B5EF4-FFF2-40B4-BE49-F238E27FC236}">
                <a16:creationId xmlns:a16="http://schemas.microsoft.com/office/drawing/2014/main" id="{49D87D4A-E317-4446-9B95-5184CB3968F3}"/>
              </a:ext>
            </a:extLst>
          </p:cNvPr>
          <p:cNvCxnSpPr>
            <a:cxnSpLocks/>
          </p:cNvCxnSpPr>
          <p:nvPr/>
        </p:nvCxnSpPr>
        <p:spPr>
          <a:xfrm flipH="1">
            <a:off x="5316229" y="2667000"/>
            <a:ext cx="7397" cy="25314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5" name="Straight Connector 104">
            <a:extLst>
              <a:ext uri="{FF2B5EF4-FFF2-40B4-BE49-F238E27FC236}">
                <a16:creationId xmlns:a16="http://schemas.microsoft.com/office/drawing/2014/main" id="{F40B6D71-75A8-4A88-864D-00D14C2F710D}"/>
              </a:ext>
            </a:extLst>
          </p:cNvPr>
          <p:cNvCxnSpPr/>
          <p:nvPr/>
        </p:nvCxnSpPr>
        <p:spPr>
          <a:xfrm flipH="1">
            <a:off x="5323624" y="2832814"/>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6" name="Straight Connector 105">
            <a:extLst>
              <a:ext uri="{FF2B5EF4-FFF2-40B4-BE49-F238E27FC236}">
                <a16:creationId xmlns:a16="http://schemas.microsoft.com/office/drawing/2014/main" id="{010BF7B2-AA07-4DCF-822D-E2DB5CC0BF59}"/>
              </a:ext>
            </a:extLst>
          </p:cNvPr>
          <p:cNvCxnSpPr/>
          <p:nvPr/>
        </p:nvCxnSpPr>
        <p:spPr>
          <a:xfrm flipH="1">
            <a:off x="5323624" y="3360065"/>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a:extLst>
              <a:ext uri="{FF2B5EF4-FFF2-40B4-BE49-F238E27FC236}">
                <a16:creationId xmlns:a16="http://schemas.microsoft.com/office/drawing/2014/main" id="{BAC8035C-3999-4C31-93CD-6C0D2ADEB73B}"/>
              </a:ext>
            </a:extLst>
          </p:cNvPr>
          <p:cNvCxnSpPr/>
          <p:nvPr/>
        </p:nvCxnSpPr>
        <p:spPr>
          <a:xfrm flipH="1">
            <a:off x="5323536" y="3786938"/>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8" name="Straight Connector 107">
            <a:extLst>
              <a:ext uri="{FF2B5EF4-FFF2-40B4-BE49-F238E27FC236}">
                <a16:creationId xmlns:a16="http://schemas.microsoft.com/office/drawing/2014/main" id="{DB64CAEE-69B4-426A-8A5B-D1269DBF0F66}"/>
              </a:ext>
            </a:extLst>
          </p:cNvPr>
          <p:cNvCxnSpPr/>
          <p:nvPr/>
        </p:nvCxnSpPr>
        <p:spPr>
          <a:xfrm flipH="1">
            <a:off x="5327493" y="4249152"/>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12" name="Straight Connector 111">
            <a:extLst>
              <a:ext uri="{FF2B5EF4-FFF2-40B4-BE49-F238E27FC236}">
                <a16:creationId xmlns:a16="http://schemas.microsoft.com/office/drawing/2014/main" id="{99A16C30-4BE4-48E5-8B65-0C5F3039B8DC}"/>
              </a:ext>
            </a:extLst>
          </p:cNvPr>
          <p:cNvCxnSpPr/>
          <p:nvPr/>
        </p:nvCxnSpPr>
        <p:spPr>
          <a:xfrm flipH="1">
            <a:off x="5333455" y="51816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13" name="Text Box 42">
            <a:extLst>
              <a:ext uri="{FF2B5EF4-FFF2-40B4-BE49-F238E27FC236}">
                <a16:creationId xmlns:a16="http://schemas.microsoft.com/office/drawing/2014/main" id="{056DFFD9-3CA2-42E7-90FE-4F14522E3504}"/>
              </a:ext>
            </a:extLst>
          </p:cNvPr>
          <p:cNvSpPr txBox="1">
            <a:spLocks noChangeArrowheads="1"/>
          </p:cNvSpPr>
          <p:nvPr/>
        </p:nvSpPr>
        <p:spPr bwMode="auto">
          <a:xfrm>
            <a:off x="5533954" y="3623846"/>
            <a:ext cx="1563248"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Retinal surgery</a:t>
            </a:r>
          </a:p>
        </p:txBody>
      </p:sp>
      <p:sp>
        <p:nvSpPr>
          <p:cNvPr id="118" name="Text Box 47">
            <a:extLst>
              <a:ext uri="{FF2B5EF4-FFF2-40B4-BE49-F238E27FC236}">
                <a16:creationId xmlns:a16="http://schemas.microsoft.com/office/drawing/2014/main" id="{3F59D898-ECAD-49F0-9425-2A1BC8DDA7B5}"/>
              </a:ext>
            </a:extLst>
          </p:cNvPr>
          <p:cNvSpPr txBox="1">
            <a:spLocks noChangeArrowheads="1"/>
          </p:cNvSpPr>
          <p:nvPr/>
        </p:nvSpPr>
        <p:spPr bwMode="auto">
          <a:xfrm>
            <a:off x="5523688" y="4538246"/>
            <a:ext cx="1414170"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Drug-induced</a:t>
            </a:r>
          </a:p>
        </p:txBody>
      </p:sp>
      <p:sp>
        <p:nvSpPr>
          <p:cNvPr id="16" name="TextBox 15">
            <a:extLst>
              <a:ext uri="{FF2B5EF4-FFF2-40B4-BE49-F238E27FC236}">
                <a16:creationId xmlns:a16="http://schemas.microsoft.com/office/drawing/2014/main" id="{984E008D-FBBA-42B4-940E-EA26772E0161}"/>
              </a:ext>
            </a:extLst>
          </p:cNvPr>
          <p:cNvSpPr txBox="1"/>
          <p:nvPr/>
        </p:nvSpPr>
        <p:spPr>
          <a:xfrm>
            <a:off x="6230528" y="5257800"/>
            <a:ext cx="1326004" cy="369332"/>
          </a:xfrm>
          <a:prstGeom prst="rect">
            <a:avLst/>
          </a:prstGeom>
          <a:noFill/>
        </p:spPr>
        <p:txBody>
          <a:bodyPr wrap="none" rtlCol="0">
            <a:spAutoFit/>
          </a:bodyPr>
          <a:lstStyle/>
          <a:p>
            <a:pPr algn="ctr"/>
            <a:r>
              <a:rPr lang="en-US" dirty="0">
                <a:solidFill>
                  <a:schemeClr val="bg1">
                    <a:lumMod val="75000"/>
                  </a:schemeClr>
                </a:solidFill>
              </a:rPr>
              <a:t>Both/Either</a:t>
            </a:r>
          </a:p>
        </p:txBody>
      </p:sp>
      <p:cxnSp>
        <p:nvCxnSpPr>
          <p:cNvPr id="125" name="Straight Connector 124">
            <a:extLst>
              <a:ext uri="{FF2B5EF4-FFF2-40B4-BE49-F238E27FC236}">
                <a16:creationId xmlns:a16="http://schemas.microsoft.com/office/drawing/2014/main" id="{01138141-D318-4ED7-A7FE-D8F2155CE890}"/>
              </a:ext>
            </a:extLst>
          </p:cNvPr>
          <p:cNvCxnSpPr/>
          <p:nvPr/>
        </p:nvCxnSpPr>
        <p:spPr>
          <a:xfrm flipH="1">
            <a:off x="5334000" y="4724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52" name="Text Box 47">
            <a:extLst>
              <a:ext uri="{FF2B5EF4-FFF2-40B4-BE49-F238E27FC236}">
                <a16:creationId xmlns:a16="http://schemas.microsoft.com/office/drawing/2014/main" id="{E3578916-9804-473C-8F06-D4FA0BCEDFD0}"/>
              </a:ext>
            </a:extLst>
          </p:cNvPr>
          <p:cNvSpPr txBox="1">
            <a:spLocks noChangeArrowheads="1"/>
          </p:cNvSpPr>
          <p:nvPr/>
        </p:nvSpPr>
        <p:spPr bwMode="auto">
          <a:xfrm>
            <a:off x="5543446" y="4055146"/>
            <a:ext cx="1619354"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err="1">
                <a:solidFill>
                  <a:schemeClr val="bg1">
                    <a:lumMod val="75000"/>
                  </a:schemeClr>
                </a:solidFill>
              </a:rPr>
              <a:t>Nanophthalmos</a:t>
            </a:r>
            <a:endParaRPr lang="en-US" altLang="en-US" sz="1600" dirty="0">
              <a:solidFill>
                <a:schemeClr val="bg1">
                  <a:lumMod val="75000"/>
                </a:schemeClr>
              </a:solidFill>
            </a:endParaRPr>
          </a:p>
        </p:txBody>
      </p:sp>
      <p:sp>
        <p:nvSpPr>
          <p:cNvPr id="53" name="Text Box 45">
            <a:extLst>
              <a:ext uri="{FF2B5EF4-FFF2-40B4-BE49-F238E27FC236}">
                <a16:creationId xmlns:a16="http://schemas.microsoft.com/office/drawing/2014/main" id="{57D1A14F-68FE-47D2-983C-1A879D66A9DC}"/>
              </a:ext>
            </a:extLst>
          </p:cNvPr>
          <p:cNvSpPr txBox="1">
            <a:spLocks noChangeArrowheads="1"/>
          </p:cNvSpPr>
          <p:nvPr/>
        </p:nvSpPr>
        <p:spPr bwMode="auto">
          <a:xfrm>
            <a:off x="5523688" y="5013493"/>
            <a:ext cx="582211"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PFV</a:t>
            </a:r>
          </a:p>
        </p:txBody>
      </p:sp>
      <p:sp>
        <p:nvSpPr>
          <p:cNvPr id="54" name="Text Box 42">
            <a:extLst>
              <a:ext uri="{FF2B5EF4-FFF2-40B4-BE49-F238E27FC236}">
                <a16:creationId xmlns:a16="http://schemas.microsoft.com/office/drawing/2014/main" id="{E1E37D2C-2C52-446B-843B-01E64990D3EC}"/>
              </a:ext>
            </a:extLst>
          </p:cNvPr>
          <p:cNvSpPr txBox="1">
            <a:spLocks noChangeArrowheads="1"/>
          </p:cNvSpPr>
          <p:nvPr/>
        </p:nvSpPr>
        <p:spPr bwMode="auto">
          <a:xfrm>
            <a:off x="5551406" y="3192546"/>
            <a:ext cx="2276072"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ERD/choroidal effusion</a:t>
            </a:r>
          </a:p>
        </p:txBody>
      </p:sp>
      <p:sp>
        <p:nvSpPr>
          <p:cNvPr id="3" name="Oval 2">
            <a:extLst>
              <a:ext uri="{FF2B5EF4-FFF2-40B4-BE49-F238E27FC236}">
                <a16:creationId xmlns:a16="http://schemas.microsoft.com/office/drawing/2014/main" id="{7D027388-F860-4250-9D31-41DB5EB864E5}"/>
              </a:ext>
            </a:extLst>
          </p:cNvPr>
          <p:cNvSpPr/>
          <p:nvPr/>
        </p:nvSpPr>
        <p:spPr>
          <a:xfrm>
            <a:off x="8034589" y="2679833"/>
            <a:ext cx="671979" cy="338554"/>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TextBox 45">
            <a:extLst>
              <a:ext uri="{FF2B5EF4-FFF2-40B4-BE49-F238E27FC236}">
                <a16:creationId xmlns:a16="http://schemas.microsoft.com/office/drawing/2014/main" id="{404AE9CF-785E-4964-AF50-F6F095A7E65B}"/>
              </a:ext>
            </a:extLst>
          </p:cNvPr>
          <p:cNvSpPr txBox="1"/>
          <p:nvPr/>
        </p:nvSpPr>
        <p:spPr>
          <a:xfrm>
            <a:off x="609600" y="1554063"/>
            <a:ext cx="7034674" cy="4770537"/>
          </a:xfrm>
          <a:prstGeom prst="rect">
            <a:avLst/>
          </a:prstGeom>
          <a:solidFill>
            <a:schemeClr val="accent1">
              <a:lumMod val="40000"/>
              <a:lumOff val="60000"/>
            </a:schemeClr>
          </a:solidFill>
        </p:spPr>
        <p:txBody>
          <a:bodyPr wrap="square" rtlCol="0">
            <a:spAutoFit/>
          </a:bodyPr>
          <a:lstStyle/>
          <a:p>
            <a:r>
              <a:rPr lang="en-US" sz="1600" i="1" dirty="0">
                <a:solidFill>
                  <a:schemeClr val="bg1">
                    <a:lumMod val="75000"/>
                  </a:schemeClr>
                </a:solidFill>
              </a:rPr>
              <a:t>Neovascularization of what structure causes neovascular glaucoma (NVG)?</a:t>
            </a:r>
          </a:p>
          <a:p>
            <a:r>
              <a:rPr lang="en-US" sz="1600" dirty="0">
                <a:solidFill>
                  <a:schemeClr val="bg1">
                    <a:lumMod val="75000"/>
                  </a:schemeClr>
                </a:solidFill>
              </a:rPr>
              <a:t>Neovascularization of the angle (NVA) </a:t>
            </a:r>
          </a:p>
          <a:p>
            <a:endParaRPr lang="en-US" sz="1600" dirty="0">
              <a:solidFill>
                <a:schemeClr val="bg1">
                  <a:lumMod val="75000"/>
                </a:schemeClr>
              </a:solidFill>
            </a:endParaRPr>
          </a:p>
          <a:p>
            <a:r>
              <a:rPr lang="en-US" sz="1600" i="1" dirty="0">
                <a:solidFill>
                  <a:schemeClr val="bg1">
                    <a:lumMod val="75000"/>
                  </a:schemeClr>
                </a:solidFill>
              </a:rPr>
              <a:t>How does NVA lead to angle-closure glaucoma?</a:t>
            </a:r>
          </a:p>
          <a:p>
            <a:r>
              <a:rPr lang="en-US" sz="1600" dirty="0">
                <a:solidFill>
                  <a:schemeClr val="bg1">
                    <a:lumMod val="75000"/>
                  </a:schemeClr>
                </a:solidFill>
              </a:rPr>
              <a:t>The NVA vessels don’t ride solo; rather, they are accompanied by contractile elements (</a:t>
            </a:r>
            <a:r>
              <a:rPr lang="en-US" sz="1600" dirty="0" err="1">
                <a:solidFill>
                  <a:schemeClr val="bg1">
                    <a:lumMod val="75000"/>
                  </a:schemeClr>
                </a:solidFill>
              </a:rPr>
              <a:t>eg</a:t>
            </a:r>
            <a:r>
              <a:rPr lang="en-US" sz="1600" dirty="0">
                <a:solidFill>
                  <a:schemeClr val="bg1">
                    <a:lumMod val="75000"/>
                  </a:schemeClr>
                </a:solidFill>
              </a:rPr>
              <a:t>, fibroblasts). Along with the neo vessels, these elements will establish a network that crosses from the peripheral iris to the peripheral cornea. Once established, contractile elements </a:t>
            </a:r>
            <a:r>
              <a:rPr lang="en-US" sz="1600" dirty="0" err="1">
                <a:solidFill>
                  <a:schemeClr val="bg1">
                    <a:lumMod val="75000"/>
                  </a:schemeClr>
                </a:solidFill>
              </a:rPr>
              <a:t>gonna</a:t>
            </a:r>
            <a:r>
              <a:rPr lang="en-US" sz="1600" dirty="0">
                <a:solidFill>
                  <a:schemeClr val="bg1">
                    <a:lumMod val="75000"/>
                  </a:schemeClr>
                </a:solidFill>
              </a:rPr>
              <a:t> contract, and when they do, they pull the iris up against the angle, rendering it closed. </a:t>
            </a:r>
          </a:p>
          <a:p>
            <a:r>
              <a:rPr lang="en-US" sz="1600" i="1" dirty="0">
                <a:solidFill>
                  <a:schemeClr val="bg1">
                    <a:lumMod val="75000"/>
                  </a:schemeClr>
                </a:solidFill>
              </a:rPr>
              <a:t> </a:t>
            </a:r>
          </a:p>
          <a:p>
            <a:r>
              <a:rPr lang="en-US" sz="1600" i="1" dirty="0">
                <a:solidFill>
                  <a:schemeClr val="bg1">
                    <a:lumMod val="75000"/>
                  </a:schemeClr>
                </a:solidFill>
              </a:rPr>
              <a:t>What two-word phrase (</a:t>
            </a:r>
            <a:r>
              <a:rPr lang="en-US" sz="1600" b="1" dirty="0">
                <a:solidFill>
                  <a:schemeClr val="bg1">
                    <a:lumMod val="75000"/>
                  </a:schemeClr>
                </a:solidFill>
              </a:rPr>
              <a:t>not</a:t>
            </a:r>
            <a:r>
              <a:rPr lang="en-US" sz="1600" i="1" dirty="0">
                <a:solidFill>
                  <a:schemeClr val="bg1">
                    <a:lumMod val="75000"/>
                  </a:schemeClr>
                </a:solidFill>
              </a:rPr>
              <a:t> ‘diabetic retinopathy’--think more generally) describes the fundamental cause of most cases of NVG?</a:t>
            </a:r>
          </a:p>
          <a:p>
            <a:r>
              <a:rPr lang="en-US" sz="1600" b="1" dirty="0">
                <a:solidFill>
                  <a:srgbClr val="0000FF"/>
                </a:solidFill>
              </a:rPr>
              <a:t>‘Retinal ischemia’</a:t>
            </a:r>
            <a:endParaRPr lang="en-US" sz="1600" b="1" dirty="0">
              <a:solidFill>
                <a:schemeClr val="accent1">
                  <a:lumMod val="40000"/>
                  <a:lumOff val="60000"/>
                </a:schemeClr>
              </a:solidFill>
            </a:endParaRPr>
          </a:p>
          <a:p>
            <a:endParaRPr lang="en-US" sz="1600" dirty="0">
              <a:solidFill>
                <a:schemeClr val="accent1">
                  <a:lumMod val="40000"/>
                  <a:lumOff val="60000"/>
                </a:schemeClr>
              </a:solidFill>
            </a:endParaRPr>
          </a:p>
          <a:p>
            <a:r>
              <a:rPr lang="en-US" sz="1600" i="1" dirty="0">
                <a:solidFill>
                  <a:schemeClr val="accent1">
                    <a:lumMod val="40000"/>
                    <a:lumOff val="60000"/>
                  </a:schemeClr>
                </a:solidFill>
              </a:rPr>
              <a:t>How does retinal ischemia lead to NVI and NVA? </a:t>
            </a:r>
          </a:p>
          <a:p>
            <a:r>
              <a:rPr lang="en-US" sz="1600" dirty="0">
                <a:solidFill>
                  <a:schemeClr val="accent1">
                    <a:lumMod val="40000"/>
                    <a:lumOff val="60000"/>
                  </a:schemeClr>
                </a:solidFill>
              </a:rPr>
              <a:t>In a desperate attempt to acquire the oxygen they’re lacking, the ischemic retinal cells release the signaling molecule  </a:t>
            </a:r>
            <a:r>
              <a:rPr lang="en-US" sz="1600" b="1" dirty="0">
                <a:solidFill>
                  <a:schemeClr val="accent1">
                    <a:lumMod val="40000"/>
                    <a:lumOff val="60000"/>
                  </a:schemeClr>
                </a:solidFill>
              </a:rPr>
              <a:t>VEGF</a:t>
            </a:r>
            <a:r>
              <a:rPr lang="en-US" sz="1600" dirty="0">
                <a:solidFill>
                  <a:schemeClr val="accent1">
                    <a:lumMod val="40000"/>
                    <a:lumOff val="60000"/>
                  </a:schemeClr>
                </a:solidFill>
              </a:rPr>
              <a:t> , a potent inducer of new blood vessel formation. This VEGF diffuses from the vitreous cavity into the anterior segment, where it induces the NVI/NVA process.</a:t>
            </a:r>
          </a:p>
        </p:txBody>
      </p:sp>
      <p:sp>
        <p:nvSpPr>
          <p:cNvPr id="47" name="Oval 46">
            <a:extLst>
              <a:ext uri="{FF2B5EF4-FFF2-40B4-BE49-F238E27FC236}">
                <a16:creationId xmlns:a16="http://schemas.microsoft.com/office/drawing/2014/main" id="{A5248507-3F31-4BDC-A9CE-59D8E5A5DD74}"/>
              </a:ext>
            </a:extLst>
          </p:cNvPr>
          <p:cNvSpPr/>
          <p:nvPr/>
        </p:nvSpPr>
        <p:spPr>
          <a:xfrm>
            <a:off x="580515" y="4431474"/>
            <a:ext cx="2010285" cy="430887"/>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TextBox 47">
            <a:extLst>
              <a:ext uri="{FF2B5EF4-FFF2-40B4-BE49-F238E27FC236}">
                <a16:creationId xmlns:a16="http://schemas.microsoft.com/office/drawing/2014/main" id="{88F4DBB8-E836-4EB8-A67C-7D52B9DB2F1E}"/>
              </a:ext>
            </a:extLst>
          </p:cNvPr>
          <p:cNvSpPr txBox="1"/>
          <p:nvPr/>
        </p:nvSpPr>
        <p:spPr>
          <a:xfrm>
            <a:off x="2667000" y="4160638"/>
            <a:ext cx="4889532" cy="1384995"/>
          </a:xfrm>
          <a:prstGeom prst="rect">
            <a:avLst/>
          </a:prstGeom>
          <a:solidFill>
            <a:srgbClr val="FFCCFF"/>
          </a:solidFill>
        </p:spPr>
        <p:txBody>
          <a:bodyPr wrap="square" rtlCol="0">
            <a:spAutoFit/>
          </a:bodyPr>
          <a:lstStyle/>
          <a:p>
            <a:r>
              <a:rPr lang="en-US" sz="1400" i="1" dirty="0">
                <a:solidFill>
                  <a:schemeClr val="bg1">
                    <a:lumMod val="65000"/>
                  </a:schemeClr>
                </a:solidFill>
              </a:rPr>
              <a:t>What are the three most common causes of ischemia that result in the development of NVG?</a:t>
            </a:r>
          </a:p>
          <a:p>
            <a:r>
              <a:rPr lang="en-US" sz="1400" dirty="0">
                <a:solidFill>
                  <a:schemeClr val="bg1">
                    <a:lumMod val="65000"/>
                  </a:schemeClr>
                </a:solidFill>
              </a:rPr>
              <a:t>--Diabetic retinopathy</a:t>
            </a:r>
          </a:p>
          <a:p>
            <a:r>
              <a:rPr lang="en-US" sz="1400" dirty="0">
                <a:solidFill>
                  <a:schemeClr val="bg1">
                    <a:lumMod val="65000"/>
                  </a:schemeClr>
                </a:solidFill>
              </a:rPr>
              <a:t>--CRVO</a:t>
            </a:r>
          </a:p>
          <a:p>
            <a:r>
              <a:rPr lang="en-US" sz="1400" dirty="0">
                <a:solidFill>
                  <a:schemeClr val="bg1">
                    <a:lumMod val="65000"/>
                  </a:schemeClr>
                </a:solidFill>
              </a:rPr>
              <a:t>--</a:t>
            </a:r>
            <a:r>
              <a:rPr lang="en-US" sz="1400" b="1" dirty="0">
                <a:solidFill>
                  <a:srgbClr val="0000FF"/>
                </a:solidFill>
              </a:rPr>
              <a:t>Ocular ischemic syndrome </a:t>
            </a:r>
            <a:r>
              <a:rPr lang="en-US" sz="1400" dirty="0">
                <a:solidFill>
                  <a:schemeClr val="bg1">
                    <a:lumMod val="65000"/>
                  </a:schemeClr>
                </a:solidFill>
              </a:rPr>
              <a:t>(OIS; note that OIS involves ischemia of non-retinal ocular structures as well)</a:t>
            </a:r>
          </a:p>
        </p:txBody>
      </p:sp>
      <p:sp>
        <p:nvSpPr>
          <p:cNvPr id="61" name="Oval 60">
            <a:extLst>
              <a:ext uri="{FF2B5EF4-FFF2-40B4-BE49-F238E27FC236}">
                <a16:creationId xmlns:a16="http://schemas.microsoft.com/office/drawing/2014/main" id="{D144EE0C-9B22-43F3-8F2C-AB6283CEA5B8}"/>
              </a:ext>
            </a:extLst>
          </p:cNvPr>
          <p:cNvSpPr/>
          <p:nvPr/>
        </p:nvSpPr>
        <p:spPr>
          <a:xfrm>
            <a:off x="2689792" y="4933667"/>
            <a:ext cx="2626437" cy="430887"/>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TextBox 62">
            <a:extLst>
              <a:ext uri="{FF2B5EF4-FFF2-40B4-BE49-F238E27FC236}">
                <a16:creationId xmlns:a16="http://schemas.microsoft.com/office/drawing/2014/main" id="{FBB3B3BC-38CA-48FC-9D1F-15BA3F07CE8C}"/>
              </a:ext>
            </a:extLst>
          </p:cNvPr>
          <p:cNvSpPr txBox="1"/>
          <p:nvPr/>
        </p:nvSpPr>
        <p:spPr>
          <a:xfrm>
            <a:off x="2753893" y="3664267"/>
            <a:ext cx="5403598" cy="1169551"/>
          </a:xfrm>
          <a:prstGeom prst="rect">
            <a:avLst/>
          </a:prstGeom>
          <a:solidFill>
            <a:schemeClr val="accent5">
              <a:lumMod val="75000"/>
            </a:schemeClr>
          </a:solidFill>
        </p:spPr>
        <p:txBody>
          <a:bodyPr wrap="square" rtlCol="0">
            <a:spAutoFit/>
          </a:bodyPr>
          <a:lstStyle/>
          <a:p>
            <a:r>
              <a:rPr lang="en-US" sz="1400" i="1" dirty="0">
                <a:solidFill>
                  <a:schemeClr val="bg1">
                    <a:lumMod val="50000"/>
                  </a:schemeClr>
                </a:solidFill>
              </a:rPr>
              <a:t>There’s an important difference in the clinical presentation of NVG in DBR and CRVO vs the presentation of ‘NVG’ in OIS. What is it?</a:t>
            </a:r>
          </a:p>
          <a:p>
            <a:r>
              <a:rPr lang="en-US" sz="1400" dirty="0">
                <a:solidFill>
                  <a:schemeClr val="bg1">
                    <a:lumMod val="50000"/>
                  </a:schemeClr>
                </a:solidFill>
              </a:rPr>
              <a:t>Angle closure in DBR and CRVO inevitably produces a dramatic spike in IOP. However, </a:t>
            </a:r>
            <a:r>
              <a:rPr lang="en-US" sz="1400" b="1" u="sng" dirty="0">
                <a:solidFill>
                  <a:schemeClr val="bg1">
                    <a:lumMod val="50000"/>
                  </a:schemeClr>
                </a:solidFill>
              </a:rPr>
              <a:t>angle closure in OIS frequently is not accompanied by a high IOP</a:t>
            </a:r>
            <a:r>
              <a:rPr lang="en-US" sz="1400" dirty="0">
                <a:solidFill>
                  <a:schemeClr val="bg1">
                    <a:lumMod val="50000"/>
                  </a:schemeClr>
                </a:solidFill>
              </a:rPr>
              <a:t>.</a:t>
            </a:r>
          </a:p>
        </p:txBody>
      </p:sp>
      <p:sp>
        <p:nvSpPr>
          <p:cNvPr id="55" name="TextBox 54">
            <a:extLst>
              <a:ext uri="{FF2B5EF4-FFF2-40B4-BE49-F238E27FC236}">
                <a16:creationId xmlns:a16="http://schemas.microsoft.com/office/drawing/2014/main" id="{D107F38B-4CBA-40F0-870C-6741915F1D9B}"/>
              </a:ext>
            </a:extLst>
          </p:cNvPr>
          <p:cNvSpPr txBox="1"/>
          <p:nvPr/>
        </p:nvSpPr>
        <p:spPr>
          <a:xfrm>
            <a:off x="3099809" y="3352800"/>
            <a:ext cx="5246523" cy="954107"/>
          </a:xfrm>
          <a:prstGeom prst="rect">
            <a:avLst/>
          </a:prstGeom>
          <a:solidFill>
            <a:srgbClr val="FF99FF"/>
          </a:solidFill>
        </p:spPr>
        <p:txBody>
          <a:bodyPr wrap="square" rtlCol="0">
            <a:spAutoFit/>
          </a:bodyPr>
          <a:lstStyle/>
          <a:p>
            <a:r>
              <a:rPr lang="en-US" sz="1400" i="1" dirty="0">
                <a:solidFill>
                  <a:schemeClr val="bg1">
                    <a:lumMod val="65000"/>
                  </a:schemeClr>
                </a:solidFill>
              </a:rPr>
              <a:t>Why doesn’t the IOP spike during angle closure in OIS?</a:t>
            </a:r>
          </a:p>
          <a:p>
            <a:r>
              <a:rPr lang="en-US" sz="1400" dirty="0">
                <a:solidFill>
                  <a:schemeClr val="bg1">
                    <a:lumMod val="65000"/>
                  </a:schemeClr>
                </a:solidFill>
              </a:rPr>
              <a:t>In a word--</a:t>
            </a:r>
            <a:r>
              <a:rPr lang="en-US" sz="1400" dirty="0" err="1">
                <a:solidFill>
                  <a:schemeClr val="bg1">
                    <a:lumMod val="65000"/>
                  </a:schemeClr>
                </a:solidFill>
              </a:rPr>
              <a:t>hypoperfusion</a:t>
            </a:r>
            <a:r>
              <a:rPr lang="en-US" sz="1400" dirty="0">
                <a:solidFill>
                  <a:schemeClr val="bg1">
                    <a:lumMod val="65000"/>
                  </a:schemeClr>
                </a:solidFill>
              </a:rPr>
              <a:t>. That is, the same lack of blood flow that resulted in ocular ischemia leads to  ciliary-body shutdown , resulting in very little aqueous being made.</a:t>
            </a:r>
          </a:p>
        </p:txBody>
      </p:sp>
      <p:sp>
        <p:nvSpPr>
          <p:cNvPr id="60" name="TextBox 59">
            <a:extLst>
              <a:ext uri="{FF2B5EF4-FFF2-40B4-BE49-F238E27FC236}">
                <a16:creationId xmlns:a16="http://schemas.microsoft.com/office/drawing/2014/main" id="{F4B2173B-0D31-4386-A488-75E98B9DB065}"/>
              </a:ext>
            </a:extLst>
          </p:cNvPr>
          <p:cNvSpPr txBox="1"/>
          <p:nvPr/>
        </p:nvSpPr>
        <p:spPr>
          <a:xfrm>
            <a:off x="2701985" y="2781183"/>
            <a:ext cx="4987011" cy="2031325"/>
          </a:xfrm>
          <a:prstGeom prst="rect">
            <a:avLst/>
          </a:prstGeom>
          <a:solidFill>
            <a:schemeClr val="accent1">
              <a:lumMod val="75000"/>
            </a:schemeClr>
          </a:solidFill>
        </p:spPr>
        <p:txBody>
          <a:bodyPr wrap="square" rtlCol="0">
            <a:spAutoFit/>
          </a:bodyPr>
          <a:lstStyle/>
          <a:p>
            <a:r>
              <a:rPr lang="en-US" sz="1400" i="1" dirty="0">
                <a:solidFill>
                  <a:schemeClr val="bg1"/>
                </a:solidFill>
              </a:rPr>
              <a:t>What is the most common cause of OIS?</a:t>
            </a:r>
          </a:p>
          <a:p>
            <a:r>
              <a:rPr lang="en-US" sz="1400" dirty="0">
                <a:solidFill>
                  <a:schemeClr val="bg1"/>
                </a:solidFill>
              </a:rPr>
              <a:t>Carotid occlusive disease</a:t>
            </a:r>
          </a:p>
          <a:p>
            <a:endParaRPr lang="en-US" sz="1400" i="1" dirty="0">
              <a:solidFill>
                <a:schemeClr val="bg1"/>
              </a:solidFill>
            </a:endParaRPr>
          </a:p>
          <a:p>
            <a:r>
              <a:rPr lang="en-US" sz="1400" i="1" dirty="0">
                <a:solidFill>
                  <a:schemeClr val="bg1"/>
                </a:solidFill>
              </a:rPr>
              <a:t>If an eye has a zipped-up angle secondary to NVA from OIS, what can happen to IOP after successful CEA re-establishes blood flow to the ciliary body?</a:t>
            </a:r>
            <a:endParaRPr lang="en-US" sz="1400" i="1" dirty="0">
              <a:solidFill>
                <a:schemeClr val="accent1">
                  <a:lumMod val="75000"/>
                </a:schemeClr>
              </a:solidFill>
            </a:endParaRPr>
          </a:p>
          <a:p>
            <a:r>
              <a:rPr lang="en-US" sz="1400" dirty="0">
                <a:solidFill>
                  <a:schemeClr val="accent1">
                    <a:lumMod val="75000"/>
                  </a:schemeClr>
                </a:solidFill>
              </a:rPr>
              <a:t>IOP often spikes dramatically. The patient’s ophthalmologist </a:t>
            </a:r>
            <a:r>
              <a:rPr lang="en-US" sz="1400" b="1" dirty="0">
                <a:solidFill>
                  <a:schemeClr val="accent1">
                    <a:lumMod val="75000"/>
                  </a:schemeClr>
                </a:solidFill>
              </a:rPr>
              <a:t>must</a:t>
            </a:r>
            <a:r>
              <a:rPr lang="en-US" sz="1400" dirty="0">
                <a:solidFill>
                  <a:schemeClr val="accent1">
                    <a:lumMod val="75000"/>
                  </a:schemeClr>
                </a:solidFill>
              </a:rPr>
              <a:t> be prepared for this development in OIS pts who undergo CEA!</a:t>
            </a:r>
          </a:p>
        </p:txBody>
      </p:sp>
    </p:spTree>
    <p:extLst>
      <p:ext uri="{BB962C8B-B14F-4D97-AF65-F5344CB8AC3E}">
        <p14:creationId xmlns:p14="http://schemas.microsoft.com/office/powerpoint/2010/main" val="1749118626"/>
      </p:ext>
    </p:extLst>
  </p:cSld>
  <p:clrMapOvr>
    <a:masterClrMapping/>
  </p:clrMapOvr>
</p:sld>
</file>

<file path=ppt/slides/slide2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Straight Arrow Connector 12">
            <a:extLst>
              <a:ext uri="{FF2B5EF4-FFF2-40B4-BE49-F238E27FC236}">
                <a16:creationId xmlns:a16="http://schemas.microsoft.com/office/drawing/2014/main" id="{A6DE2085-829C-480C-9216-69D6039C0A37}"/>
              </a:ext>
            </a:extLst>
          </p:cNvPr>
          <p:cNvCxnSpPr>
            <a:cxnSpLocks/>
          </p:cNvCxnSpPr>
          <p:nvPr/>
        </p:nvCxnSpPr>
        <p:spPr>
          <a:xfrm>
            <a:off x="6717173" y="1828800"/>
            <a:ext cx="0" cy="3462754"/>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43014" name="Text Box 6"/>
          <p:cNvSpPr txBox="1">
            <a:spLocks noChangeArrowheads="1"/>
          </p:cNvSpPr>
          <p:nvPr/>
        </p:nvSpPr>
        <p:spPr bwMode="auto">
          <a:xfrm>
            <a:off x="533400" y="2356376"/>
            <a:ext cx="1005403"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Lens-</a:t>
            </a:r>
          </a:p>
          <a:p>
            <a:pPr algn="ctr" eaLnBrk="1" hangingPunct="1">
              <a:lnSpc>
                <a:spcPct val="80000"/>
              </a:lnSpc>
              <a:spcBef>
                <a:spcPct val="0"/>
              </a:spcBef>
              <a:buClrTx/>
              <a:buSzTx/>
              <a:buFontTx/>
              <a:buNone/>
            </a:pPr>
            <a:r>
              <a:rPr lang="en-US" altLang="en-US" sz="1800" dirty="0">
                <a:solidFill>
                  <a:schemeClr val="bg1">
                    <a:lumMod val="75000"/>
                  </a:schemeClr>
                </a:solidFill>
              </a:rPr>
              <a:t>Induced</a:t>
            </a:r>
          </a:p>
        </p:txBody>
      </p:sp>
      <p:sp>
        <p:nvSpPr>
          <p:cNvPr id="43017" name="Text Box 14"/>
          <p:cNvSpPr txBox="1">
            <a:spLocks noChangeArrowheads="1"/>
          </p:cNvSpPr>
          <p:nvPr/>
        </p:nvSpPr>
        <p:spPr bwMode="auto">
          <a:xfrm>
            <a:off x="3026498" y="2365901"/>
            <a:ext cx="1633781"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Aphakic/</a:t>
            </a:r>
          </a:p>
          <a:p>
            <a:pPr algn="ctr" eaLnBrk="1" hangingPunct="1">
              <a:lnSpc>
                <a:spcPct val="80000"/>
              </a:lnSpc>
              <a:spcBef>
                <a:spcPct val="0"/>
              </a:spcBef>
              <a:buClrTx/>
              <a:buSzTx/>
              <a:buFontTx/>
              <a:buNone/>
            </a:pPr>
            <a:r>
              <a:rPr lang="en-US" altLang="en-US" sz="1800" dirty="0" err="1">
                <a:solidFill>
                  <a:schemeClr val="bg1">
                    <a:lumMod val="75000"/>
                  </a:schemeClr>
                </a:solidFill>
              </a:rPr>
              <a:t>Pseudophakic</a:t>
            </a:r>
            <a:endParaRPr lang="en-US" altLang="en-US" sz="1800" dirty="0">
              <a:solidFill>
                <a:schemeClr val="bg1">
                  <a:lumMod val="75000"/>
                </a:schemeClr>
              </a:solidFill>
            </a:endParaRPr>
          </a:p>
        </p:txBody>
      </p:sp>
      <p:sp>
        <p:nvSpPr>
          <p:cNvPr id="43031" name="Text Box 35"/>
          <p:cNvSpPr txBox="1">
            <a:spLocks noChangeArrowheads="1"/>
          </p:cNvSpPr>
          <p:nvPr/>
        </p:nvSpPr>
        <p:spPr bwMode="auto">
          <a:xfrm>
            <a:off x="1190847" y="1295400"/>
            <a:ext cx="2473754"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solidFill>
                  <a:schemeClr val="bg1">
                    <a:lumMod val="75000"/>
                  </a:schemeClr>
                </a:solidFill>
              </a:rPr>
              <a:t>w/ Pupillary Block</a:t>
            </a:r>
          </a:p>
        </p:txBody>
      </p:sp>
      <p:sp>
        <p:nvSpPr>
          <p:cNvPr id="43032" name="Text Box 36"/>
          <p:cNvSpPr txBox="1">
            <a:spLocks noChangeArrowheads="1"/>
          </p:cNvSpPr>
          <p:nvPr/>
        </p:nvSpPr>
        <p:spPr bwMode="auto">
          <a:xfrm>
            <a:off x="5181600" y="1295400"/>
            <a:ext cx="2630848"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t>w/o Pupillary Block</a:t>
            </a:r>
          </a:p>
        </p:txBody>
      </p:sp>
      <p:sp>
        <p:nvSpPr>
          <p:cNvPr id="49" name="Rectangle 2">
            <a:extLst>
              <a:ext uri="{FF2B5EF4-FFF2-40B4-BE49-F238E27FC236}">
                <a16:creationId xmlns:a16="http://schemas.microsoft.com/office/drawing/2014/main" id="{240EE5BF-F7D2-4FC8-A5DD-F6B5423153C6}"/>
              </a:ext>
            </a:extLst>
          </p:cNvPr>
          <p:cNvSpPr>
            <a:spLocks noGrp="1" noChangeArrowheads="1"/>
          </p:cNvSpPr>
          <p:nvPr>
            <p:ph type="title"/>
          </p:nvPr>
        </p:nvSpPr>
        <p:spPr>
          <a:xfrm>
            <a:off x="457200" y="304800"/>
            <a:ext cx="7543800" cy="563562"/>
          </a:xfrm>
        </p:spPr>
        <p:txBody>
          <a:bodyPr/>
          <a:lstStyle/>
          <a:p>
            <a:pPr eaLnBrk="1" hangingPunct="1"/>
            <a:r>
              <a:rPr lang="en-US" altLang="en-US" sz="3500" dirty="0"/>
              <a:t>A</a:t>
            </a:r>
          </a:p>
        </p:txBody>
      </p:sp>
      <p:sp>
        <p:nvSpPr>
          <p:cNvPr id="50" name="TextBox 49">
            <a:extLst>
              <a:ext uri="{FF2B5EF4-FFF2-40B4-BE49-F238E27FC236}">
                <a16:creationId xmlns:a16="http://schemas.microsoft.com/office/drawing/2014/main" id="{CF426230-46C8-405C-9015-99EF57762A2E}"/>
              </a:ext>
            </a:extLst>
          </p:cNvPr>
          <p:cNvSpPr txBox="1"/>
          <p:nvPr/>
        </p:nvSpPr>
        <p:spPr>
          <a:xfrm>
            <a:off x="2259496" y="189094"/>
            <a:ext cx="4607480" cy="400110"/>
          </a:xfrm>
          <a:prstGeom prst="rect">
            <a:avLst/>
          </a:prstGeom>
          <a:solidFill>
            <a:schemeClr val="accent1">
              <a:lumMod val="60000"/>
              <a:lumOff val="40000"/>
            </a:schemeClr>
          </a:solidFill>
        </p:spPr>
        <p:txBody>
          <a:bodyPr wrap="none" rtlCol="0">
            <a:spAutoFit/>
          </a:bodyPr>
          <a:lstStyle/>
          <a:p>
            <a:pPr algn="ctr"/>
            <a:r>
              <a:rPr lang="en-US" sz="2000" b="1" dirty="0"/>
              <a:t>Secondary Angle Closure Glaucoma</a:t>
            </a:r>
          </a:p>
        </p:txBody>
      </p:sp>
      <p:sp>
        <p:nvSpPr>
          <p:cNvPr id="2" name="TextBox 1">
            <a:extLst>
              <a:ext uri="{FF2B5EF4-FFF2-40B4-BE49-F238E27FC236}">
                <a16:creationId xmlns:a16="http://schemas.microsoft.com/office/drawing/2014/main" id="{A7E30BEC-923B-4C9A-A856-BDD0D882F6B8}"/>
              </a:ext>
            </a:extLst>
          </p:cNvPr>
          <p:cNvSpPr txBox="1"/>
          <p:nvPr/>
        </p:nvSpPr>
        <p:spPr>
          <a:xfrm>
            <a:off x="887305" y="2844119"/>
            <a:ext cx="1494320" cy="338554"/>
          </a:xfrm>
          <a:prstGeom prst="rect">
            <a:avLst/>
          </a:prstGeom>
          <a:noFill/>
        </p:spPr>
        <p:txBody>
          <a:bodyPr wrap="none" rtlCol="0">
            <a:spAutoFit/>
          </a:bodyPr>
          <a:lstStyle/>
          <a:p>
            <a:r>
              <a:rPr lang="en-US" sz="1600" dirty="0" err="1">
                <a:solidFill>
                  <a:schemeClr val="bg1">
                    <a:lumMod val="75000"/>
                  </a:schemeClr>
                </a:solidFill>
              </a:rPr>
              <a:t>Phacomorphic</a:t>
            </a:r>
            <a:endParaRPr lang="en-US" sz="1600" dirty="0">
              <a:solidFill>
                <a:schemeClr val="bg1">
                  <a:lumMod val="75000"/>
                </a:schemeClr>
              </a:solidFill>
            </a:endParaRPr>
          </a:p>
        </p:txBody>
      </p:sp>
      <p:sp>
        <p:nvSpPr>
          <p:cNvPr id="51" name="TextBox 50">
            <a:extLst>
              <a:ext uri="{FF2B5EF4-FFF2-40B4-BE49-F238E27FC236}">
                <a16:creationId xmlns:a16="http://schemas.microsoft.com/office/drawing/2014/main" id="{156069D4-340B-4160-A336-EBF73557CEE0}"/>
              </a:ext>
            </a:extLst>
          </p:cNvPr>
          <p:cNvSpPr txBox="1"/>
          <p:nvPr/>
        </p:nvSpPr>
        <p:spPr>
          <a:xfrm>
            <a:off x="884725" y="3175578"/>
            <a:ext cx="1402948" cy="338554"/>
          </a:xfrm>
          <a:prstGeom prst="rect">
            <a:avLst/>
          </a:prstGeom>
          <a:noFill/>
        </p:spPr>
        <p:txBody>
          <a:bodyPr wrap="none" rtlCol="0">
            <a:spAutoFit/>
          </a:bodyPr>
          <a:lstStyle/>
          <a:p>
            <a:r>
              <a:rPr lang="en-US" sz="1600" dirty="0">
                <a:solidFill>
                  <a:schemeClr val="bg1">
                    <a:lumMod val="75000"/>
                  </a:schemeClr>
                </a:solidFill>
              </a:rPr>
              <a:t>Ectopia </a:t>
            </a:r>
            <a:r>
              <a:rPr lang="en-US" sz="1600" dirty="0" err="1">
                <a:solidFill>
                  <a:schemeClr val="bg1">
                    <a:lumMod val="75000"/>
                  </a:schemeClr>
                </a:solidFill>
              </a:rPr>
              <a:t>lentis</a:t>
            </a:r>
            <a:endParaRPr lang="en-US" sz="1600" dirty="0">
              <a:solidFill>
                <a:schemeClr val="bg1">
                  <a:lumMod val="75000"/>
                </a:schemeClr>
              </a:solidFill>
            </a:endParaRPr>
          </a:p>
        </p:txBody>
      </p:sp>
      <p:cxnSp>
        <p:nvCxnSpPr>
          <p:cNvPr id="71" name="Straight Connector 70">
            <a:extLst>
              <a:ext uri="{FF2B5EF4-FFF2-40B4-BE49-F238E27FC236}">
                <a16:creationId xmlns:a16="http://schemas.microsoft.com/office/drawing/2014/main" id="{C104938D-BA8D-4E39-9D5F-9EE2012F2F3C}"/>
              </a:ext>
            </a:extLst>
          </p:cNvPr>
          <p:cNvCxnSpPr>
            <a:cxnSpLocks/>
          </p:cNvCxnSpPr>
          <p:nvPr/>
        </p:nvCxnSpPr>
        <p:spPr>
          <a:xfrm flipH="1">
            <a:off x="762665" y="3023488"/>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2A7E4E40-472F-4E50-8A7A-45C10FDD7171}"/>
              </a:ext>
            </a:extLst>
          </p:cNvPr>
          <p:cNvCxnSpPr>
            <a:cxnSpLocks/>
          </p:cNvCxnSpPr>
          <p:nvPr/>
        </p:nvCxnSpPr>
        <p:spPr>
          <a:xfrm flipH="1">
            <a:off x="762665" y="3347853"/>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C3924889-45B9-4383-9C9E-48F0A9C27AD8}"/>
              </a:ext>
            </a:extLst>
          </p:cNvPr>
          <p:cNvCxnSpPr>
            <a:cxnSpLocks/>
          </p:cNvCxnSpPr>
          <p:nvPr/>
        </p:nvCxnSpPr>
        <p:spPr>
          <a:xfrm flipH="1">
            <a:off x="748719" y="2838976"/>
            <a:ext cx="13947" cy="5088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 name="Straight Arrow Connector 5">
            <a:extLst>
              <a:ext uri="{FF2B5EF4-FFF2-40B4-BE49-F238E27FC236}">
                <a16:creationId xmlns:a16="http://schemas.microsoft.com/office/drawing/2014/main" id="{A3439F0C-5143-461F-8F3C-2E830785DEFC}"/>
              </a:ext>
            </a:extLst>
          </p:cNvPr>
          <p:cNvCxnSpPr>
            <a:stCxn id="50" idx="2"/>
          </p:cNvCxnSpPr>
          <p:nvPr/>
        </p:nvCxnSpPr>
        <p:spPr>
          <a:xfrm flipH="1">
            <a:off x="2971800" y="589204"/>
            <a:ext cx="1591436" cy="706196"/>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0" name="Straight Arrow Connector 9">
            <a:extLst>
              <a:ext uri="{FF2B5EF4-FFF2-40B4-BE49-F238E27FC236}">
                <a16:creationId xmlns:a16="http://schemas.microsoft.com/office/drawing/2014/main" id="{84DC796E-F6ED-4FBB-82D2-A260F480BF8A}"/>
              </a:ext>
            </a:extLst>
          </p:cNvPr>
          <p:cNvCxnSpPr>
            <a:cxnSpLocks/>
          </p:cNvCxnSpPr>
          <p:nvPr/>
        </p:nvCxnSpPr>
        <p:spPr>
          <a:xfrm>
            <a:off x="4572000" y="589204"/>
            <a:ext cx="1600200" cy="706196"/>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6" name="Straight Arrow Connector 25">
            <a:extLst>
              <a:ext uri="{FF2B5EF4-FFF2-40B4-BE49-F238E27FC236}">
                <a16:creationId xmlns:a16="http://schemas.microsoft.com/office/drawing/2014/main" id="{B70E0124-9B84-41A5-8D84-A66B7838A706}"/>
              </a:ext>
            </a:extLst>
          </p:cNvPr>
          <p:cNvCxnSpPr>
            <a:cxnSpLocks/>
          </p:cNvCxnSpPr>
          <p:nvPr/>
        </p:nvCxnSpPr>
        <p:spPr>
          <a:xfrm flipH="1">
            <a:off x="1159539" y="1828800"/>
            <a:ext cx="1290435" cy="478059"/>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28" name="Straight Arrow Connector 27">
            <a:extLst>
              <a:ext uri="{FF2B5EF4-FFF2-40B4-BE49-F238E27FC236}">
                <a16:creationId xmlns:a16="http://schemas.microsoft.com/office/drawing/2014/main" id="{567A4249-5C59-4416-8A8E-1C35913900AB}"/>
              </a:ext>
            </a:extLst>
          </p:cNvPr>
          <p:cNvCxnSpPr>
            <a:cxnSpLocks/>
          </p:cNvCxnSpPr>
          <p:nvPr/>
        </p:nvCxnSpPr>
        <p:spPr>
          <a:xfrm>
            <a:off x="2449973" y="1832208"/>
            <a:ext cx="1268784"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56" name="Text Box 6">
            <a:extLst>
              <a:ext uri="{FF2B5EF4-FFF2-40B4-BE49-F238E27FC236}">
                <a16:creationId xmlns:a16="http://schemas.microsoft.com/office/drawing/2014/main" id="{557983BD-9D64-49B9-A366-A08663B0451F}"/>
              </a:ext>
            </a:extLst>
          </p:cNvPr>
          <p:cNvSpPr txBox="1">
            <a:spLocks noChangeArrowheads="1"/>
          </p:cNvSpPr>
          <p:nvPr/>
        </p:nvSpPr>
        <p:spPr bwMode="auto">
          <a:xfrm>
            <a:off x="5029200" y="2356376"/>
            <a:ext cx="813043"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r" eaLnBrk="1" hangingPunct="1">
              <a:lnSpc>
                <a:spcPct val="80000"/>
              </a:lnSpc>
              <a:spcBef>
                <a:spcPct val="0"/>
              </a:spcBef>
              <a:buClrTx/>
              <a:buSzTx/>
              <a:buFontTx/>
              <a:buNone/>
            </a:pPr>
            <a:r>
              <a:rPr lang="en-US" altLang="en-US" sz="1800" dirty="0">
                <a:solidFill>
                  <a:schemeClr val="bg1">
                    <a:lumMod val="75000"/>
                  </a:schemeClr>
                </a:solidFill>
              </a:rPr>
              <a:t>‘Push’</a:t>
            </a:r>
          </a:p>
        </p:txBody>
      </p:sp>
      <p:sp>
        <p:nvSpPr>
          <p:cNvPr id="57" name="Text Box 14">
            <a:extLst>
              <a:ext uri="{FF2B5EF4-FFF2-40B4-BE49-F238E27FC236}">
                <a16:creationId xmlns:a16="http://schemas.microsoft.com/office/drawing/2014/main" id="{5DAFA1C1-3A29-4C27-A379-663FDD22E326}"/>
              </a:ext>
            </a:extLst>
          </p:cNvPr>
          <p:cNvSpPr txBox="1">
            <a:spLocks noChangeArrowheads="1"/>
          </p:cNvSpPr>
          <p:nvPr/>
        </p:nvSpPr>
        <p:spPr bwMode="auto">
          <a:xfrm>
            <a:off x="7620000" y="2365901"/>
            <a:ext cx="671979"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t>‘Pull’</a:t>
            </a:r>
          </a:p>
        </p:txBody>
      </p:sp>
      <p:cxnSp>
        <p:nvCxnSpPr>
          <p:cNvPr id="58" name="Straight Arrow Connector 57">
            <a:extLst>
              <a:ext uri="{FF2B5EF4-FFF2-40B4-BE49-F238E27FC236}">
                <a16:creationId xmlns:a16="http://schemas.microsoft.com/office/drawing/2014/main" id="{E874FEE9-46BD-46A3-90A3-DE7CC220FBFF}"/>
              </a:ext>
            </a:extLst>
          </p:cNvPr>
          <p:cNvCxnSpPr>
            <a:cxnSpLocks/>
          </p:cNvCxnSpPr>
          <p:nvPr/>
        </p:nvCxnSpPr>
        <p:spPr>
          <a:xfrm flipH="1">
            <a:off x="5867400" y="1828800"/>
            <a:ext cx="849775"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59" name="Straight Arrow Connector 58">
            <a:extLst>
              <a:ext uri="{FF2B5EF4-FFF2-40B4-BE49-F238E27FC236}">
                <a16:creationId xmlns:a16="http://schemas.microsoft.com/office/drawing/2014/main" id="{C370A4A1-FE96-4E70-B89E-839542A5E241}"/>
              </a:ext>
            </a:extLst>
          </p:cNvPr>
          <p:cNvCxnSpPr>
            <a:cxnSpLocks/>
          </p:cNvCxnSpPr>
          <p:nvPr/>
        </p:nvCxnSpPr>
        <p:spPr>
          <a:xfrm>
            <a:off x="6717173" y="1832208"/>
            <a:ext cx="902827" cy="474047"/>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62" name="Text Box 16">
            <a:extLst>
              <a:ext uri="{FF2B5EF4-FFF2-40B4-BE49-F238E27FC236}">
                <a16:creationId xmlns:a16="http://schemas.microsoft.com/office/drawing/2014/main" id="{33538067-0726-41B0-93FF-357EF00CA62D}"/>
              </a:ext>
            </a:extLst>
          </p:cNvPr>
          <p:cNvSpPr txBox="1">
            <a:spLocks noChangeArrowheads="1"/>
          </p:cNvSpPr>
          <p:nvPr/>
        </p:nvSpPr>
        <p:spPr bwMode="auto">
          <a:xfrm>
            <a:off x="8065437" y="2684785"/>
            <a:ext cx="628698"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b="1" dirty="0"/>
              <a:t>NVG</a:t>
            </a:r>
          </a:p>
        </p:txBody>
      </p:sp>
      <p:sp>
        <p:nvSpPr>
          <p:cNvPr id="70" name="Text Box 21">
            <a:extLst>
              <a:ext uri="{FF2B5EF4-FFF2-40B4-BE49-F238E27FC236}">
                <a16:creationId xmlns:a16="http://schemas.microsoft.com/office/drawing/2014/main" id="{86C32650-BE1F-4CC3-8DB5-0C136D877E6F}"/>
              </a:ext>
            </a:extLst>
          </p:cNvPr>
          <p:cNvSpPr txBox="1">
            <a:spLocks noChangeArrowheads="1"/>
          </p:cNvSpPr>
          <p:nvPr/>
        </p:nvSpPr>
        <p:spPr bwMode="auto">
          <a:xfrm>
            <a:off x="8070534" y="3048000"/>
            <a:ext cx="526106"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a:solidFill>
                  <a:schemeClr val="bg1">
                    <a:lumMod val="75000"/>
                  </a:schemeClr>
                </a:solidFill>
              </a:rPr>
              <a:t>ICE</a:t>
            </a:r>
          </a:p>
        </p:txBody>
      </p:sp>
      <p:sp>
        <p:nvSpPr>
          <p:cNvPr id="75" name="Text Box 45">
            <a:extLst>
              <a:ext uri="{FF2B5EF4-FFF2-40B4-BE49-F238E27FC236}">
                <a16:creationId xmlns:a16="http://schemas.microsoft.com/office/drawing/2014/main" id="{2B6EDA2D-8F55-4DFD-A225-8C03CE6FC7F3}"/>
              </a:ext>
            </a:extLst>
          </p:cNvPr>
          <p:cNvSpPr txBox="1">
            <a:spLocks noChangeArrowheads="1"/>
          </p:cNvSpPr>
          <p:nvPr/>
        </p:nvSpPr>
        <p:spPr bwMode="auto">
          <a:xfrm>
            <a:off x="8073162" y="3810000"/>
            <a:ext cx="1070837" cy="74635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ts val="1700"/>
              </a:lnSpc>
              <a:spcBef>
                <a:spcPct val="0"/>
              </a:spcBef>
              <a:buClrTx/>
              <a:buSzTx/>
              <a:buFontTx/>
              <a:buNone/>
            </a:pPr>
            <a:r>
              <a:rPr lang="en-US" altLang="en-US" sz="1600" dirty="0">
                <a:solidFill>
                  <a:schemeClr val="bg1">
                    <a:lumMod val="75000"/>
                  </a:schemeClr>
                </a:solidFill>
              </a:rPr>
              <a:t>Epithelial/ fibrous ingrowth</a:t>
            </a:r>
          </a:p>
        </p:txBody>
      </p:sp>
      <p:cxnSp>
        <p:nvCxnSpPr>
          <p:cNvPr id="77" name="Straight Connector 76">
            <a:extLst>
              <a:ext uri="{FF2B5EF4-FFF2-40B4-BE49-F238E27FC236}">
                <a16:creationId xmlns:a16="http://schemas.microsoft.com/office/drawing/2014/main" id="{FC090BD7-F2E1-4464-B57B-9CBE5874C89B}"/>
              </a:ext>
            </a:extLst>
          </p:cNvPr>
          <p:cNvCxnSpPr>
            <a:cxnSpLocks/>
          </p:cNvCxnSpPr>
          <p:nvPr/>
        </p:nvCxnSpPr>
        <p:spPr>
          <a:xfrm>
            <a:off x="7873969" y="2674448"/>
            <a:ext cx="7724" cy="128795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8" name="Straight Connector 77">
            <a:extLst>
              <a:ext uri="{FF2B5EF4-FFF2-40B4-BE49-F238E27FC236}">
                <a16:creationId xmlns:a16="http://schemas.microsoft.com/office/drawing/2014/main" id="{B1922ED5-C3D8-43D8-A00D-1D6BC9201DBA}"/>
              </a:ext>
            </a:extLst>
          </p:cNvPr>
          <p:cNvCxnSpPr/>
          <p:nvPr/>
        </p:nvCxnSpPr>
        <p:spPr>
          <a:xfrm flipH="1">
            <a:off x="7873968" y="2840262"/>
            <a:ext cx="24447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9" name="Straight Connector 78">
            <a:extLst>
              <a:ext uri="{FF2B5EF4-FFF2-40B4-BE49-F238E27FC236}">
                <a16:creationId xmlns:a16="http://schemas.microsoft.com/office/drawing/2014/main" id="{77019ED2-6D69-4A60-9D19-D4DB786EA3A0}"/>
              </a:ext>
            </a:extLst>
          </p:cNvPr>
          <p:cNvCxnSpPr/>
          <p:nvPr/>
        </p:nvCxnSpPr>
        <p:spPr>
          <a:xfrm flipH="1">
            <a:off x="7873968" y="3213518"/>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1" name="Straight Connector 80">
            <a:extLst>
              <a:ext uri="{FF2B5EF4-FFF2-40B4-BE49-F238E27FC236}">
                <a16:creationId xmlns:a16="http://schemas.microsoft.com/office/drawing/2014/main" id="{9796A12F-4125-4C05-8EE8-A388740C580D}"/>
              </a:ext>
            </a:extLst>
          </p:cNvPr>
          <p:cNvCxnSpPr/>
          <p:nvPr/>
        </p:nvCxnSpPr>
        <p:spPr>
          <a:xfrm flipH="1">
            <a:off x="7877837" y="3581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3" name="Straight Connector 82">
            <a:extLst>
              <a:ext uri="{FF2B5EF4-FFF2-40B4-BE49-F238E27FC236}">
                <a16:creationId xmlns:a16="http://schemas.microsoft.com/office/drawing/2014/main" id="{7FDC5F4B-9BF0-42AD-B8BB-2F2399BCF1E2}"/>
              </a:ext>
            </a:extLst>
          </p:cNvPr>
          <p:cNvCxnSpPr/>
          <p:nvPr/>
        </p:nvCxnSpPr>
        <p:spPr>
          <a:xfrm flipH="1">
            <a:off x="7881693" y="3962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93" name="Text Box 42">
            <a:extLst>
              <a:ext uri="{FF2B5EF4-FFF2-40B4-BE49-F238E27FC236}">
                <a16:creationId xmlns:a16="http://schemas.microsoft.com/office/drawing/2014/main" id="{53BAB77F-E061-4834-9068-34BDF78AD071}"/>
              </a:ext>
            </a:extLst>
          </p:cNvPr>
          <p:cNvSpPr txBox="1">
            <a:spLocks noChangeArrowheads="1"/>
          </p:cNvSpPr>
          <p:nvPr/>
        </p:nvSpPr>
        <p:spPr bwMode="auto">
          <a:xfrm>
            <a:off x="8111387" y="3429000"/>
            <a:ext cx="856196"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Flat AC</a:t>
            </a:r>
          </a:p>
        </p:txBody>
      </p:sp>
      <p:sp>
        <p:nvSpPr>
          <p:cNvPr id="100" name="Text Box 23">
            <a:extLst>
              <a:ext uri="{FF2B5EF4-FFF2-40B4-BE49-F238E27FC236}">
                <a16:creationId xmlns:a16="http://schemas.microsoft.com/office/drawing/2014/main" id="{D8F2FCFF-2984-4836-B000-9C5601A8EAAA}"/>
              </a:ext>
            </a:extLst>
          </p:cNvPr>
          <p:cNvSpPr txBox="1">
            <a:spLocks noChangeArrowheads="1"/>
          </p:cNvSpPr>
          <p:nvPr/>
        </p:nvSpPr>
        <p:spPr bwMode="auto">
          <a:xfrm>
            <a:off x="5530369" y="2667000"/>
            <a:ext cx="2143536"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Aqueous misdirection</a:t>
            </a:r>
          </a:p>
        </p:txBody>
      </p:sp>
      <p:cxnSp>
        <p:nvCxnSpPr>
          <p:cNvPr id="104" name="Straight Connector 103">
            <a:extLst>
              <a:ext uri="{FF2B5EF4-FFF2-40B4-BE49-F238E27FC236}">
                <a16:creationId xmlns:a16="http://schemas.microsoft.com/office/drawing/2014/main" id="{49D87D4A-E317-4446-9B95-5184CB3968F3}"/>
              </a:ext>
            </a:extLst>
          </p:cNvPr>
          <p:cNvCxnSpPr>
            <a:cxnSpLocks/>
          </p:cNvCxnSpPr>
          <p:nvPr/>
        </p:nvCxnSpPr>
        <p:spPr>
          <a:xfrm flipH="1">
            <a:off x="5316229" y="2667000"/>
            <a:ext cx="7397" cy="25314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5" name="Straight Connector 104">
            <a:extLst>
              <a:ext uri="{FF2B5EF4-FFF2-40B4-BE49-F238E27FC236}">
                <a16:creationId xmlns:a16="http://schemas.microsoft.com/office/drawing/2014/main" id="{F40B6D71-75A8-4A88-864D-00D14C2F710D}"/>
              </a:ext>
            </a:extLst>
          </p:cNvPr>
          <p:cNvCxnSpPr/>
          <p:nvPr/>
        </p:nvCxnSpPr>
        <p:spPr>
          <a:xfrm flipH="1">
            <a:off x="5323624" y="2832814"/>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6" name="Straight Connector 105">
            <a:extLst>
              <a:ext uri="{FF2B5EF4-FFF2-40B4-BE49-F238E27FC236}">
                <a16:creationId xmlns:a16="http://schemas.microsoft.com/office/drawing/2014/main" id="{010BF7B2-AA07-4DCF-822D-E2DB5CC0BF59}"/>
              </a:ext>
            </a:extLst>
          </p:cNvPr>
          <p:cNvCxnSpPr/>
          <p:nvPr/>
        </p:nvCxnSpPr>
        <p:spPr>
          <a:xfrm flipH="1">
            <a:off x="5323624" y="3360065"/>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a:extLst>
              <a:ext uri="{FF2B5EF4-FFF2-40B4-BE49-F238E27FC236}">
                <a16:creationId xmlns:a16="http://schemas.microsoft.com/office/drawing/2014/main" id="{BAC8035C-3999-4C31-93CD-6C0D2ADEB73B}"/>
              </a:ext>
            </a:extLst>
          </p:cNvPr>
          <p:cNvCxnSpPr/>
          <p:nvPr/>
        </p:nvCxnSpPr>
        <p:spPr>
          <a:xfrm flipH="1">
            <a:off x="5323536" y="3786938"/>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8" name="Straight Connector 107">
            <a:extLst>
              <a:ext uri="{FF2B5EF4-FFF2-40B4-BE49-F238E27FC236}">
                <a16:creationId xmlns:a16="http://schemas.microsoft.com/office/drawing/2014/main" id="{DB64CAEE-69B4-426A-8A5B-D1269DBF0F66}"/>
              </a:ext>
            </a:extLst>
          </p:cNvPr>
          <p:cNvCxnSpPr/>
          <p:nvPr/>
        </p:nvCxnSpPr>
        <p:spPr>
          <a:xfrm flipH="1">
            <a:off x="5327493" y="4249152"/>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12" name="Straight Connector 111">
            <a:extLst>
              <a:ext uri="{FF2B5EF4-FFF2-40B4-BE49-F238E27FC236}">
                <a16:creationId xmlns:a16="http://schemas.microsoft.com/office/drawing/2014/main" id="{99A16C30-4BE4-48E5-8B65-0C5F3039B8DC}"/>
              </a:ext>
            </a:extLst>
          </p:cNvPr>
          <p:cNvCxnSpPr/>
          <p:nvPr/>
        </p:nvCxnSpPr>
        <p:spPr>
          <a:xfrm flipH="1">
            <a:off x="5333455" y="51816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13" name="Text Box 42">
            <a:extLst>
              <a:ext uri="{FF2B5EF4-FFF2-40B4-BE49-F238E27FC236}">
                <a16:creationId xmlns:a16="http://schemas.microsoft.com/office/drawing/2014/main" id="{056DFFD9-3CA2-42E7-90FE-4F14522E3504}"/>
              </a:ext>
            </a:extLst>
          </p:cNvPr>
          <p:cNvSpPr txBox="1">
            <a:spLocks noChangeArrowheads="1"/>
          </p:cNvSpPr>
          <p:nvPr/>
        </p:nvSpPr>
        <p:spPr bwMode="auto">
          <a:xfrm>
            <a:off x="5533954" y="3623846"/>
            <a:ext cx="1563248"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Retinal surgery</a:t>
            </a:r>
          </a:p>
        </p:txBody>
      </p:sp>
      <p:sp>
        <p:nvSpPr>
          <p:cNvPr id="118" name="Text Box 47">
            <a:extLst>
              <a:ext uri="{FF2B5EF4-FFF2-40B4-BE49-F238E27FC236}">
                <a16:creationId xmlns:a16="http://schemas.microsoft.com/office/drawing/2014/main" id="{3F59D898-ECAD-49F0-9425-2A1BC8DDA7B5}"/>
              </a:ext>
            </a:extLst>
          </p:cNvPr>
          <p:cNvSpPr txBox="1">
            <a:spLocks noChangeArrowheads="1"/>
          </p:cNvSpPr>
          <p:nvPr/>
        </p:nvSpPr>
        <p:spPr bwMode="auto">
          <a:xfrm>
            <a:off x="5523688" y="4538246"/>
            <a:ext cx="1414170"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Drug-induced</a:t>
            </a:r>
          </a:p>
        </p:txBody>
      </p:sp>
      <p:sp>
        <p:nvSpPr>
          <p:cNvPr id="16" name="TextBox 15">
            <a:extLst>
              <a:ext uri="{FF2B5EF4-FFF2-40B4-BE49-F238E27FC236}">
                <a16:creationId xmlns:a16="http://schemas.microsoft.com/office/drawing/2014/main" id="{984E008D-FBBA-42B4-940E-EA26772E0161}"/>
              </a:ext>
            </a:extLst>
          </p:cNvPr>
          <p:cNvSpPr txBox="1"/>
          <p:nvPr/>
        </p:nvSpPr>
        <p:spPr>
          <a:xfrm>
            <a:off x="6230528" y="5257800"/>
            <a:ext cx="1326004" cy="369332"/>
          </a:xfrm>
          <a:prstGeom prst="rect">
            <a:avLst/>
          </a:prstGeom>
          <a:noFill/>
        </p:spPr>
        <p:txBody>
          <a:bodyPr wrap="none" rtlCol="0">
            <a:spAutoFit/>
          </a:bodyPr>
          <a:lstStyle/>
          <a:p>
            <a:pPr algn="ctr"/>
            <a:r>
              <a:rPr lang="en-US" dirty="0">
                <a:solidFill>
                  <a:schemeClr val="bg1">
                    <a:lumMod val="75000"/>
                  </a:schemeClr>
                </a:solidFill>
              </a:rPr>
              <a:t>Both/Either</a:t>
            </a:r>
          </a:p>
        </p:txBody>
      </p:sp>
      <p:cxnSp>
        <p:nvCxnSpPr>
          <p:cNvPr id="125" name="Straight Connector 124">
            <a:extLst>
              <a:ext uri="{FF2B5EF4-FFF2-40B4-BE49-F238E27FC236}">
                <a16:creationId xmlns:a16="http://schemas.microsoft.com/office/drawing/2014/main" id="{01138141-D318-4ED7-A7FE-D8F2155CE890}"/>
              </a:ext>
            </a:extLst>
          </p:cNvPr>
          <p:cNvCxnSpPr/>
          <p:nvPr/>
        </p:nvCxnSpPr>
        <p:spPr>
          <a:xfrm flipH="1">
            <a:off x="5334000" y="4724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52" name="Text Box 47">
            <a:extLst>
              <a:ext uri="{FF2B5EF4-FFF2-40B4-BE49-F238E27FC236}">
                <a16:creationId xmlns:a16="http://schemas.microsoft.com/office/drawing/2014/main" id="{E3578916-9804-473C-8F06-D4FA0BCEDFD0}"/>
              </a:ext>
            </a:extLst>
          </p:cNvPr>
          <p:cNvSpPr txBox="1">
            <a:spLocks noChangeArrowheads="1"/>
          </p:cNvSpPr>
          <p:nvPr/>
        </p:nvSpPr>
        <p:spPr bwMode="auto">
          <a:xfrm>
            <a:off x="5543446" y="4055146"/>
            <a:ext cx="1619354"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err="1">
                <a:solidFill>
                  <a:schemeClr val="bg1">
                    <a:lumMod val="75000"/>
                  </a:schemeClr>
                </a:solidFill>
              </a:rPr>
              <a:t>Nanophthalmos</a:t>
            </a:r>
            <a:endParaRPr lang="en-US" altLang="en-US" sz="1600" dirty="0">
              <a:solidFill>
                <a:schemeClr val="bg1">
                  <a:lumMod val="75000"/>
                </a:schemeClr>
              </a:solidFill>
            </a:endParaRPr>
          </a:p>
        </p:txBody>
      </p:sp>
      <p:sp>
        <p:nvSpPr>
          <p:cNvPr id="53" name="Text Box 45">
            <a:extLst>
              <a:ext uri="{FF2B5EF4-FFF2-40B4-BE49-F238E27FC236}">
                <a16:creationId xmlns:a16="http://schemas.microsoft.com/office/drawing/2014/main" id="{57D1A14F-68FE-47D2-983C-1A879D66A9DC}"/>
              </a:ext>
            </a:extLst>
          </p:cNvPr>
          <p:cNvSpPr txBox="1">
            <a:spLocks noChangeArrowheads="1"/>
          </p:cNvSpPr>
          <p:nvPr/>
        </p:nvSpPr>
        <p:spPr bwMode="auto">
          <a:xfrm>
            <a:off x="5523688" y="5013493"/>
            <a:ext cx="582211"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PFV</a:t>
            </a:r>
          </a:p>
        </p:txBody>
      </p:sp>
      <p:sp>
        <p:nvSpPr>
          <p:cNvPr id="54" name="Text Box 42">
            <a:extLst>
              <a:ext uri="{FF2B5EF4-FFF2-40B4-BE49-F238E27FC236}">
                <a16:creationId xmlns:a16="http://schemas.microsoft.com/office/drawing/2014/main" id="{E1E37D2C-2C52-446B-843B-01E64990D3EC}"/>
              </a:ext>
            </a:extLst>
          </p:cNvPr>
          <p:cNvSpPr txBox="1">
            <a:spLocks noChangeArrowheads="1"/>
          </p:cNvSpPr>
          <p:nvPr/>
        </p:nvSpPr>
        <p:spPr bwMode="auto">
          <a:xfrm>
            <a:off x="5551406" y="3192546"/>
            <a:ext cx="2276072"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ERD/choroidal effusion</a:t>
            </a:r>
          </a:p>
        </p:txBody>
      </p:sp>
      <p:sp>
        <p:nvSpPr>
          <p:cNvPr id="3" name="Oval 2">
            <a:extLst>
              <a:ext uri="{FF2B5EF4-FFF2-40B4-BE49-F238E27FC236}">
                <a16:creationId xmlns:a16="http://schemas.microsoft.com/office/drawing/2014/main" id="{7D027388-F860-4250-9D31-41DB5EB864E5}"/>
              </a:ext>
            </a:extLst>
          </p:cNvPr>
          <p:cNvSpPr/>
          <p:nvPr/>
        </p:nvSpPr>
        <p:spPr>
          <a:xfrm>
            <a:off x="8034589" y="2679833"/>
            <a:ext cx="671979" cy="338554"/>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TextBox 45">
            <a:extLst>
              <a:ext uri="{FF2B5EF4-FFF2-40B4-BE49-F238E27FC236}">
                <a16:creationId xmlns:a16="http://schemas.microsoft.com/office/drawing/2014/main" id="{404AE9CF-785E-4964-AF50-F6F095A7E65B}"/>
              </a:ext>
            </a:extLst>
          </p:cNvPr>
          <p:cNvSpPr txBox="1"/>
          <p:nvPr/>
        </p:nvSpPr>
        <p:spPr>
          <a:xfrm>
            <a:off x="609600" y="1554063"/>
            <a:ext cx="7034674" cy="4770537"/>
          </a:xfrm>
          <a:prstGeom prst="rect">
            <a:avLst/>
          </a:prstGeom>
          <a:solidFill>
            <a:schemeClr val="accent1">
              <a:lumMod val="40000"/>
              <a:lumOff val="60000"/>
            </a:schemeClr>
          </a:solidFill>
        </p:spPr>
        <p:txBody>
          <a:bodyPr wrap="square" rtlCol="0">
            <a:spAutoFit/>
          </a:bodyPr>
          <a:lstStyle/>
          <a:p>
            <a:r>
              <a:rPr lang="en-US" sz="1600" i="1" dirty="0">
                <a:solidFill>
                  <a:schemeClr val="bg1">
                    <a:lumMod val="75000"/>
                  </a:schemeClr>
                </a:solidFill>
              </a:rPr>
              <a:t>Neovascularization of what structure causes neovascular glaucoma (NVG)?</a:t>
            </a:r>
          </a:p>
          <a:p>
            <a:r>
              <a:rPr lang="en-US" sz="1600" dirty="0">
                <a:solidFill>
                  <a:schemeClr val="bg1">
                    <a:lumMod val="75000"/>
                  </a:schemeClr>
                </a:solidFill>
              </a:rPr>
              <a:t>Neovascularization of the angle (NVA) </a:t>
            </a:r>
          </a:p>
          <a:p>
            <a:endParaRPr lang="en-US" sz="1600" dirty="0">
              <a:solidFill>
                <a:schemeClr val="bg1">
                  <a:lumMod val="75000"/>
                </a:schemeClr>
              </a:solidFill>
            </a:endParaRPr>
          </a:p>
          <a:p>
            <a:r>
              <a:rPr lang="en-US" sz="1600" i="1" dirty="0">
                <a:solidFill>
                  <a:schemeClr val="bg1">
                    <a:lumMod val="75000"/>
                  </a:schemeClr>
                </a:solidFill>
              </a:rPr>
              <a:t>How does NVA lead to angle-closure glaucoma?</a:t>
            </a:r>
          </a:p>
          <a:p>
            <a:r>
              <a:rPr lang="en-US" sz="1600" dirty="0">
                <a:solidFill>
                  <a:schemeClr val="bg1">
                    <a:lumMod val="75000"/>
                  </a:schemeClr>
                </a:solidFill>
              </a:rPr>
              <a:t>The NVA vessels don’t ride solo; rather, they are accompanied by contractile elements (</a:t>
            </a:r>
            <a:r>
              <a:rPr lang="en-US" sz="1600" dirty="0" err="1">
                <a:solidFill>
                  <a:schemeClr val="bg1">
                    <a:lumMod val="75000"/>
                  </a:schemeClr>
                </a:solidFill>
              </a:rPr>
              <a:t>eg</a:t>
            </a:r>
            <a:r>
              <a:rPr lang="en-US" sz="1600" dirty="0">
                <a:solidFill>
                  <a:schemeClr val="bg1">
                    <a:lumMod val="75000"/>
                  </a:schemeClr>
                </a:solidFill>
              </a:rPr>
              <a:t>, fibroblasts). Along with the neo vessels, these elements will establish a network that crosses from the peripheral iris to the peripheral cornea. Once established, contractile elements </a:t>
            </a:r>
            <a:r>
              <a:rPr lang="en-US" sz="1600" dirty="0" err="1">
                <a:solidFill>
                  <a:schemeClr val="bg1">
                    <a:lumMod val="75000"/>
                  </a:schemeClr>
                </a:solidFill>
              </a:rPr>
              <a:t>gonna</a:t>
            </a:r>
            <a:r>
              <a:rPr lang="en-US" sz="1600" dirty="0">
                <a:solidFill>
                  <a:schemeClr val="bg1">
                    <a:lumMod val="75000"/>
                  </a:schemeClr>
                </a:solidFill>
              </a:rPr>
              <a:t> contract, and when they do, they pull the iris up against the angle, rendering it closed. </a:t>
            </a:r>
          </a:p>
          <a:p>
            <a:r>
              <a:rPr lang="en-US" sz="1600" i="1" dirty="0">
                <a:solidFill>
                  <a:schemeClr val="bg1">
                    <a:lumMod val="75000"/>
                  </a:schemeClr>
                </a:solidFill>
              </a:rPr>
              <a:t> </a:t>
            </a:r>
          </a:p>
          <a:p>
            <a:r>
              <a:rPr lang="en-US" sz="1600" i="1" dirty="0">
                <a:solidFill>
                  <a:schemeClr val="bg1">
                    <a:lumMod val="75000"/>
                  </a:schemeClr>
                </a:solidFill>
              </a:rPr>
              <a:t>What two-word phrase (</a:t>
            </a:r>
            <a:r>
              <a:rPr lang="en-US" sz="1600" b="1" dirty="0">
                <a:solidFill>
                  <a:schemeClr val="bg1">
                    <a:lumMod val="75000"/>
                  </a:schemeClr>
                </a:solidFill>
              </a:rPr>
              <a:t>not</a:t>
            </a:r>
            <a:r>
              <a:rPr lang="en-US" sz="1600" i="1" dirty="0">
                <a:solidFill>
                  <a:schemeClr val="bg1">
                    <a:lumMod val="75000"/>
                  </a:schemeClr>
                </a:solidFill>
              </a:rPr>
              <a:t> ‘diabetic retinopathy’--think more generally) describes the fundamental cause of most cases of NVG?</a:t>
            </a:r>
          </a:p>
          <a:p>
            <a:r>
              <a:rPr lang="en-US" sz="1600" b="1" dirty="0">
                <a:solidFill>
                  <a:srgbClr val="0000FF"/>
                </a:solidFill>
              </a:rPr>
              <a:t>‘Retinal ischemia’</a:t>
            </a:r>
            <a:endParaRPr lang="en-US" sz="1600" b="1" dirty="0">
              <a:solidFill>
                <a:schemeClr val="accent1">
                  <a:lumMod val="40000"/>
                  <a:lumOff val="60000"/>
                </a:schemeClr>
              </a:solidFill>
            </a:endParaRPr>
          </a:p>
          <a:p>
            <a:endParaRPr lang="en-US" sz="1600" dirty="0">
              <a:solidFill>
                <a:schemeClr val="accent1">
                  <a:lumMod val="40000"/>
                  <a:lumOff val="60000"/>
                </a:schemeClr>
              </a:solidFill>
            </a:endParaRPr>
          </a:p>
          <a:p>
            <a:r>
              <a:rPr lang="en-US" sz="1600" i="1" dirty="0">
                <a:solidFill>
                  <a:schemeClr val="accent1">
                    <a:lumMod val="40000"/>
                    <a:lumOff val="60000"/>
                  </a:schemeClr>
                </a:solidFill>
              </a:rPr>
              <a:t>How does retinal ischemia lead to NVI and NVA? </a:t>
            </a:r>
          </a:p>
          <a:p>
            <a:r>
              <a:rPr lang="en-US" sz="1600" dirty="0">
                <a:solidFill>
                  <a:schemeClr val="accent1">
                    <a:lumMod val="40000"/>
                    <a:lumOff val="60000"/>
                  </a:schemeClr>
                </a:solidFill>
              </a:rPr>
              <a:t>In a desperate attempt to acquire the oxygen they’re lacking, the ischemic retinal cells release the signaling molecule  </a:t>
            </a:r>
            <a:r>
              <a:rPr lang="en-US" sz="1600" b="1" dirty="0">
                <a:solidFill>
                  <a:schemeClr val="accent1">
                    <a:lumMod val="40000"/>
                    <a:lumOff val="60000"/>
                  </a:schemeClr>
                </a:solidFill>
              </a:rPr>
              <a:t>VEGF</a:t>
            </a:r>
            <a:r>
              <a:rPr lang="en-US" sz="1600" dirty="0">
                <a:solidFill>
                  <a:schemeClr val="accent1">
                    <a:lumMod val="40000"/>
                    <a:lumOff val="60000"/>
                  </a:schemeClr>
                </a:solidFill>
              </a:rPr>
              <a:t> , a potent inducer of new blood vessel formation. This VEGF diffuses from the vitreous cavity into the anterior segment, where it induces the NVI/NVA process.</a:t>
            </a:r>
          </a:p>
        </p:txBody>
      </p:sp>
      <p:sp>
        <p:nvSpPr>
          <p:cNvPr id="47" name="Oval 46">
            <a:extLst>
              <a:ext uri="{FF2B5EF4-FFF2-40B4-BE49-F238E27FC236}">
                <a16:creationId xmlns:a16="http://schemas.microsoft.com/office/drawing/2014/main" id="{A5248507-3F31-4BDC-A9CE-59D8E5A5DD74}"/>
              </a:ext>
            </a:extLst>
          </p:cNvPr>
          <p:cNvSpPr/>
          <p:nvPr/>
        </p:nvSpPr>
        <p:spPr>
          <a:xfrm>
            <a:off x="580515" y="4431474"/>
            <a:ext cx="2010285" cy="430887"/>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TextBox 47">
            <a:extLst>
              <a:ext uri="{FF2B5EF4-FFF2-40B4-BE49-F238E27FC236}">
                <a16:creationId xmlns:a16="http://schemas.microsoft.com/office/drawing/2014/main" id="{88F4DBB8-E836-4EB8-A67C-7D52B9DB2F1E}"/>
              </a:ext>
            </a:extLst>
          </p:cNvPr>
          <p:cNvSpPr txBox="1"/>
          <p:nvPr/>
        </p:nvSpPr>
        <p:spPr>
          <a:xfrm>
            <a:off x="2667000" y="4160638"/>
            <a:ext cx="4889532" cy="1384995"/>
          </a:xfrm>
          <a:prstGeom prst="rect">
            <a:avLst/>
          </a:prstGeom>
          <a:solidFill>
            <a:srgbClr val="FFCCFF"/>
          </a:solidFill>
        </p:spPr>
        <p:txBody>
          <a:bodyPr wrap="square" rtlCol="0">
            <a:spAutoFit/>
          </a:bodyPr>
          <a:lstStyle/>
          <a:p>
            <a:r>
              <a:rPr lang="en-US" sz="1400" i="1" dirty="0">
                <a:solidFill>
                  <a:schemeClr val="bg1">
                    <a:lumMod val="65000"/>
                  </a:schemeClr>
                </a:solidFill>
              </a:rPr>
              <a:t>What are the three most common causes of ischemia that result in the development of NVG?</a:t>
            </a:r>
          </a:p>
          <a:p>
            <a:r>
              <a:rPr lang="en-US" sz="1400" dirty="0">
                <a:solidFill>
                  <a:schemeClr val="bg1">
                    <a:lumMod val="65000"/>
                  </a:schemeClr>
                </a:solidFill>
              </a:rPr>
              <a:t>--Diabetic retinopathy</a:t>
            </a:r>
          </a:p>
          <a:p>
            <a:r>
              <a:rPr lang="en-US" sz="1400" dirty="0">
                <a:solidFill>
                  <a:schemeClr val="bg1">
                    <a:lumMod val="65000"/>
                  </a:schemeClr>
                </a:solidFill>
              </a:rPr>
              <a:t>--CRVO</a:t>
            </a:r>
          </a:p>
          <a:p>
            <a:r>
              <a:rPr lang="en-US" sz="1400" dirty="0">
                <a:solidFill>
                  <a:schemeClr val="bg1">
                    <a:lumMod val="65000"/>
                  </a:schemeClr>
                </a:solidFill>
              </a:rPr>
              <a:t>--</a:t>
            </a:r>
            <a:r>
              <a:rPr lang="en-US" sz="1400" b="1" dirty="0">
                <a:solidFill>
                  <a:srgbClr val="0000FF"/>
                </a:solidFill>
              </a:rPr>
              <a:t>Ocular ischemic syndrome </a:t>
            </a:r>
            <a:r>
              <a:rPr lang="en-US" sz="1400" dirty="0">
                <a:solidFill>
                  <a:schemeClr val="bg1">
                    <a:lumMod val="65000"/>
                  </a:schemeClr>
                </a:solidFill>
              </a:rPr>
              <a:t>(OIS; note that OIS involves ischemia of non-retinal ocular structures as well)</a:t>
            </a:r>
          </a:p>
        </p:txBody>
      </p:sp>
      <p:sp>
        <p:nvSpPr>
          <p:cNvPr id="61" name="Oval 60">
            <a:extLst>
              <a:ext uri="{FF2B5EF4-FFF2-40B4-BE49-F238E27FC236}">
                <a16:creationId xmlns:a16="http://schemas.microsoft.com/office/drawing/2014/main" id="{D144EE0C-9B22-43F3-8F2C-AB6283CEA5B8}"/>
              </a:ext>
            </a:extLst>
          </p:cNvPr>
          <p:cNvSpPr/>
          <p:nvPr/>
        </p:nvSpPr>
        <p:spPr>
          <a:xfrm>
            <a:off x="2689792" y="4933667"/>
            <a:ext cx="2626437" cy="430887"/>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TextBox 62">
            <a:extLst>
              <a:ext uri="{FF2B5EF4-FFF2-40B4-BE49-F238E27FC236}">
                <a16:creationId xmlns:a16="http://schemas.microsoft.com/office/drawing/2014/main" id="{FBB3B3BC-38CA-48FC-9D1F-15BA3F07CE8C}"/>
              </a:ext>
            </a:extLst>
          </p:cNvPr>
          <p:cNvSpPr txBox="1"/>
          <p:nvPr/>
        </p:nvSpPr>
        <p:spPr>
          <a:xfrm>
            <a:off x="2753893" y="3664267"/>
            <a:ext cx="5403598" cy="1169551"/>
          </a:xfrm>
          <a:prstGeom prst="rect">
            <a:avLst/>
          </a:prstGeom>
          <a:solidFill>
            <a:schemeClr val="accent5">
              <a:lumMod val="75000"/>
            </a:schemeClr>
          </a:solidFill>
        </p:spPr>
        <p:txBody>
          <a:bodyPr wrap="square" rtlCol="0">
            <a:spAutoFit/>
          </a:bodyPr>
          <a:lstStyle/>
          <a:p>
            <a:r>
              <a:rPr lang="en-US" sz="1400" i="1" dirty="0">
                <a:solidFill>
                  <a:schemeClr val="bg1">
                    <a:lumMod val="50000"/>
                  </a:schemeClr>
                </a:solidFill>
              </a:rPr>
              <a:t>There’s an important difference in the clinical presentation of NVG in DBR and CRVO vs the presentation of ‘NVG’ in OIS. What is it?</a:t>
            </a:r>
          </a:p>
          <a:p>
            <a:r>
              <a:rPr lang="en-US" sz="1400" dirty="0">
                <a:solidFill>
                  <a:schemeClr val="bg1">
                    <a:lumMod val="50000"/>
                  </a:schemeClr>
                </a:solidFill>
              </a:rPr>
              <a:t>Angle closure in DBR and CRVO inevitably produces a dramatic spike in IOP. However, </a:t>
            </a:r>
            <a:r>
              <a:rPr lang="en-US" sz="1400" b="1" u="sng" dirty="0">
                <a:solidFill>
                  <a:schemeClr val="bg1">
                    <a:lumMod val="50000"/>
                  </a:schemeClr>
                </a:solidFill>
              </a:rPr>
              <a:t>angle closure in OIS frequently is not accompanied by a high IOP</a:t>
            </a:r>
            <a:r>
              <a:rPr lang="en-US" sz="1400" dirty="0">
                <a:solidFill>
                  <a:schemeClr val="bg1">
                    <a:lumMod val="50000"/>
                  </a:schemeClr>
                </a:solidFill>
              </a:rPr>
              <a:t>.</a:t>
            </a:r>
          </a:p>
        </p:txBody>
      </p:sp>
      <p:sp>
        <p:nvSpPr>
          <p:cNvPr id="55" name="TextBox 54">
            <a:extLst>
              <a:ext uri="{FF2B5EF4-FFF2-40B4-BE49-F238E27FC236}">
                <a16:creationId xmlns:a16="http://schemas.microsoft.com/office/drawing/2014/main" id="{D107F38B-4CBA-40F0-870C-6741915F1D9B}"/>
              </a:ext>
            </a:extLst>
          </p:cNvPr>
          <p:cNvSpPr txBox="1"/>
          <p:nvPr/>
        </p:nvSpPr>
        <p:spPr>
          <a:xfrm>
            <a:off x="3099809" y="3352800"/>
            <a:ext cx="5246523" cy="954107"/>
          </a:xfrm>
          <a:prstGeom prst="rect">
            <a:avLst/>
          </a:prstGeom>
          <a:solidFill>
            <a:srgbClr val="FF99FF"/>
          </a:solidFill>
        </p:spPr>
        <p:txBody>
          <a:bodyPr wrap="square" rtlCol="0">
            <a:spAutoFit/>
          </a:bodyPr>
          <a:lstStyle/>
          <a:p>
            <a:r>
              <a:rPr lang="en-US" sz="1400" i="1" dirty="0">
                <a:solidFill>
                  <a:schemeClr val="bg1">
                    <a:lumMod val="65000"/>
                  </a:schemeClr>
                </a:solidFill>
              </a:rPr>
              <a:t>Why doesn’t the IOP spike during angle closure in OIS?</a:t>
            </a:r>
          </a:p>
          <a:p>
            <a:r>
              <a:rPr lang="en-US" sz="1400" dirty="0">
                <a:solidFill>
                  <a:schemeClr val="bg1">
                    <a:lumMod val="65000"/>
                  </a:schemeClr>
                </a:solidFill>
              </a:rPr>
              <a:t>In a word--</a:t>
            </a:r>
            <a:r>
              <a:rPr lang="en-US" sz="1400" dirty="0" err="1">
                <a:solidFill>
                  <a:schemeClr val="bg1">
                    <a:lumMod val="65000"/>
                  </a:schemeClr>
                </a:solidFill>
              </a:rPr>
              <a:t>hypoperfusion</a:t>
            </a:r>
            <a:r>
              <a:rPr lang="en-US" sz="1400" dirty="0">
                <a:solidFill>
                  <a:schemeClr val="bg1">
                    <a:lumMod val="65000"/>
                  </a:schemeClr>
                </a:solidFill>
              </a:rPr>
              <a:t>. That is, the same lack of blood flow that resulted in ocular ischemia leads to  ciliary-body shutdown , resulting in very little aqueous being made.</a:t>
            </a:r>
          </a:p>
        </p:txBody>
      </p:sp>
      <p:sp>
        <p:nvSpPr>
          <p:cNvPr id="60" name="TextBox 59">
            <a:extLst>
              <a:ext uri="{FF2B5EF4-FFF2-40B4-BE49-F238E27FC236}">
                <a16:creationId xmlns:a16="http://schemas.microsoft.com/office/drawing/2014/main" id="{F4B2173B-0D31-4386-A488-75E98B9DB065}"/>
              </a:ext>
            </a:extLst>
          </p:cNvPr>
          <p:cNvSpPr txBox="1"/>
          <p:nvPr/>
        </p:nvSpPr>
        <p:spPr>
          <a:xfrm>
            <a:off x="2701985" y="2781183"/>
            <a:ext cx="4987011" cy="2031325"/>
          </a:xfrm>
          <a:prstGeom prst="rect">
            <a:avLst/>
          </a:prstGeom>
          <a:solidFill>
            <a:schemeClr val="accent1">
              <a:lumMod val="75000"/>
            </a:schemeClr>
          </a:solidFill>
        </p:spPr>
        <p:txBody>
          <a:bodyPr wrap="square" rtlCol="0">
            <a:spAutoFit/>
          </a:bodyPr>
          <a:lstStyle/>
          <a:p>
            <a:r>
              <a:rPr lang="en-US" sz="1400" i="1" dirty="0">
                <a:solidFill>
                  <a:schemeClr val="bg1"/>
                </a:solidFill>
              </a:rPr>
              <a:t>What is the most common cause of OIS?</a:t>
            </a:r>
          </a:p>
          <a:p>
            <a:r>
              <a:rPr lang="en-US" sz="1400" dirty="0">
                <a:solidFill>
                  <a:schemeClr val="bg1"/>
                </a:solidFill>
              </a:rPr>
              <a:t>Carotid occlusive disease</a:t>
            </a:r>
          </a:p>
          <a:p>
            <a:endParaRPr lang="en-US" sz="1400" i="1" dirty="0">
              <a:solidFill>
                <a:schemeClr val="bg1"/>
              </a:solidFill>
            </a:endParaRPr>
          </a:p>
          <a:p>
            <a:r>
              <a:rPr lang="en-US" sz="1400" i="1" dirty="0">
                <a:solidFill>
                  <a:schemeClr val="bg1"/>
                </a:solidFill>
              </a:rPr>
              <a:t>If an eye has a zipped-up angle secondary to NVA from OIS, what can happen to IOP after successful CEA re-establishes blood flow to the ciliary body?</a:t>
            </a:r>
          </a:p>
          <a:p>
            <a:r>
              <a:rPr lang="en-US" sz="1400" dirty="0">
                <a:solidFill>
                  <a:schemeClr val="bg1"/>
                </a:solidFill>
              </a:rPr>
              <a:t>IOP often spikes dramatically. The patient’s ophthalmologist </a:t>
            </a:r>
            <a:r>
              <a:rPr lang="en-US" sz="1400" b="1" dirty="0">
                <a:solidFill>
                  <a:schemeClr val="bg1"/>
                </a:solidFill>
              </a:rPr>
              <a:t>must</a:t>
            </a:r>
            <a:r>
              <a:rPr lang="en-US" sz="1400" dirty="0">
                <a:solidFill>
                  <a:schemeClr val="bg1"/>
                </a:solidFill>
              </a:rPr>
              <a:t> be prepared for this development in OIS pts who undergo CEA!</a:t>
            </a:r>
          </a:p>
        </p:txBody>
      </p:sp>
    </p:spTree>
    <p:extLst>
      <p:ext uri="{BB962C8B-B14F-4D97-AF65-F5344CB8AC3E}">
        <p14:creationId xmlns:p14="http://schemas.microsoft.com/office/powerpoint/2010/main" val="285633257"/>
      </p:ext>
    </p:extLst>
  </p:cSld>
  <p:clrMapOvr>
    <a:masterClrMapping/>
  </p:clrMapOvr>
</p:sld>
</file>

<file path=ppt/slides/slide2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Straight Arrow Connector 12">
            <a:extLst>
              <a:ext uri="{FF2B5EF4-FFF2-40B4-BE49-F238E27FC236}">
                <a16:creationId xmlns:a16="http://schemas.microsoft.com/office/drawing/2014/main" id="{A6DE2085-829C-480C-9216-69D6039C0A37}"/>
              </a:ext>
            </a:extLst>
          </p:cNvPr>
          <p:cNvCxnSpPr>
            <a:cxnSpLocks/>
          </p:cNvCxnSpPr>
          <p:nvPr/>
        </p:nvCxnSpPr>
        <p:spPr>
          <a:xfrm>
            <a:off x="6717173" y="1828800"/>
            <a:ext cx="0" cy="3462754"/>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43014" name="Text Box 6"/>
          <p:cNvSpPr txBox="1">
            <a:spLocks noChangeArrowheads="1"/>
          </p:cNvSpPr>
          <p:nvPr/>
        </p:nvSpPr>
        <p:spPr bwMode="auto">
          <a:xfrm>
            <a:off x="533400" y="2356376"/>
            <a:ext cx="1005403"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Lens-</a:t>
            </a:r>
          </a:p>
          <a:p>
            <a:pPr algn="ctr" eaLnBrk="1" hangingPunct="1">
              <a:lnSpc>
                <a:spcPct val="80000"/>
              </a:lnSpc>
              <a:spcBef>
                <a:spcPct val="0"/>
              </a:spcBef>
              <a:buClrTx/>
              <a:buSzTx/>
              <a:buFontTx/>
              <a:buNone/>
            </a:pPr>
            <a:r>
              <a:rPr lang="en-US" altLang="en-US" sz="1800" dirty="0">
                <a:solidFill>
                  <a:schemeClr val="bg1">
                    <a:lumMod val="75000"/>
                  </a:schemeClr>
                </a:solidFill>
              </a:rPr>
              <a:t>Induced</a:t>
            </a:r>
          </a:p>
        </p:txBody>
      </p:sp>
      <p:sp>
        <p:nvSpPr>
          <p:cNvPr id="43017" name="Text Box 14"/>
          <p:cNvSpPr txBox="1">
            <a:spLocks noChangeArrowheads="1"/>
          </p:cNvSpPr>
          <p:nvPr/>
        </p:nvSpPr>
        <p:spPr bwMode="auto">
          <a:xfrm>
            <a:off x="3026498" y="2365901"/>
            <a:ext cx="1633781"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Aphakic/</a:t>
            </a:r>
          </a:p>
          <a:p>
            <a:pPr algn="ctr" eaLnBrk="1" hangingPunct="1">
              <a:lnSpc>
                <a:spcPct val="80000"/>
              </a:lnSpc>
              <a:spcBef>
                <a:spcPct val="0"/>
              </a:spcBef>
              <a:buClrTx/>
              <a:buSzTx/>
              <a:buFontTx/>
              <a:buNone/>
            </a:pPr>
            <a:r>
              <a:rPr lang="en-US" altLang="en-US" sz="1800" dirty="0" err="1">
                <a:solidFill>
                  <a:schemeClr val="bg1">
                    <a:lumMod val="75000"/>
                  </a:schemeClr>
                </a:solidFill>
              </a:rPr>
              <a:t>Pseudophakic</a:t>
            </a:r>
            <a:endParaRPr lang="en-US" altLang="en-US" sz="1800" dirty="0">
              <a:solidFill>
                <a:schemeClr val="bg1">
                  <a:lumMod val="75000"/>
                </a:schemeClr>
              </a:solidFill>
            </a:endParaRPr>
          </a:p>
        </p:txBody>
      </p:sp>
      <p:sp>
        <p:nvSpPr>
          <p:cNvPr id="43031" name="Text Box 35"/>
          <p:cNvSpPr txBox="1">
            <a:spLocks noChangeArrowheads="1"/>
          </p:cNvSpPr>
          <p:nvPr/>
        </p:nvSpPr>
        <p:spPr bwMode="auto">
          <a:xfrm>
            <a:off x="1190847" y="1295400"/>
            <a:ext cx="2473754"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solidFill>
                  <a:schemeClr val="bg1">
                    <a:lumMod val="75000"/>
                  </a:schemeClr>
                </a:solidFill>
              </a:rPr>
              <a:t>w/ Pupillary Block</a:t>
            </a:r>
          </a:p>
        </p:txBody>
      </p:sp>
      <p:sp>
        <p:nvSpPr>
          <p:cNvPr id="43032" name="Text Box 36"/>
          <p:cNvSpPr txBox="1">
            <a:spLocks noChangeArrowheads="1"/>
          </p:cNvSpPr>
          <p:nvPr/>
        </p:nvSpPr>
        <p:spPr bwMode="auto">
          <a:xfrm>
            <a:off x="5181600" y="1295400"/>
            <a:ext cx="2630848"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t>w/o Pupillary Block</a:t>
            </a:r>
          </a:p>
        </p:txBody>
      </p:sp>
      <p:sp>
        <p:nvSpPr>
          <p:cNvPr id="49" name="Rectangle 2">
            <a:extLst>
              <a:ext uri="{FF2B5EF4-FFF2-40B4-BE49-F238E27FC236}">
                <a16:creationId xmlns:a16="http://schemas.microsoft.com/office/drawing/2014/main" id="{240EE5BF-F7D2-4FC8-A5DD-F6B5423153C6}"/>
              </a:ext>
            </a:extLst>
          </p:cNvPr>
          <p:cNvSpPr>
            <a:spLocks noGrp="1" noChangeArrowheads="1"/>
          </p:cNvSpPr>
          <p:nvPr>
            <p:ph type="title"/>
          </p:nvPr>
        </p:nvSpPr>
        <p:spPr>
          <a:xfrm>
            <a:off x="457200" y="304800"/>
            <a:ext cx="7543800" cy="563562"/>
          </a:xfrm>
        </p:spPr>
        <p:txBody>
          <a:bodyPr/>
          <a:lstStyle/>
          <a:p>
            <a:pPr eaLnBrk="1" hangingPunct="1"/>
            <a:r>
              <a:rPr lang="en-US" altLang="en-US" sz="3500" dirty="0"/>
              <a:t>Q</a:t>
            </a:r>
          </a:p>
        </p:txBody>
      </p:sp>
      <p:sp>
        <p:nvSpPr>
          <p:cNvPr id="50" name="TextBox 49">
            <a:extLst>
              <a:ext uri="{FF2B5EF4-FFF2-40B4-BE49-F238E27FC236}">
                <a16:creationId xmlns:a16="http://schemas.microsoft.com/office/drawing/2014/main" id="{CF426230-46C8-405C-9015-99EF57762A2E}"/>
              </a:ext>
            </a:extLst>
          </p:cNvPr>
          <p:cNvSpPr txBox="1"/>
          <p:nvPr/>
        </p:nvSpPr>
        <p:spPr>
          <a:xfrm>
            <a:off x="2259496" y="189094"/>
            <a:ext cx="4607480" cy="400110"/>
          </a:xfrm>
          <a:prstGeom prst="rect">
            <a:avLst/>
          </a:prstGeom>
          <a:solidFill>
            <a:schemeClr val="accent1">
              <a:lumMod val="60000"/>
              <a:lumOff val="40000"/>
            </a:schemeClr>
          </a:solidFill>
        </p:spPr>
        <p:txBody>
          <a:bodyPr wrap="none" rtlCol="0">
            <a:spAutoFit/>
          </a:bodyPr>
          <a:lstStyle/>
          <a:p>
            <a:pPr algn="ctr"/>
            <a:r>
              <a:rPr lang="en-US" sz="2000" b="1" dirty="0"/>
              <a:t>Secondary Angle Closure Glaucoma</a:t>
            </a:r>
          </a:p>
        </p:txBody>
      </p:sp>
      <p:sp>
        <p:nvSpPr>
          <p:cNvPr id="2" name="TextBox 1">
            <a:extLst>
              <a:ext uri="{FF2B5EF4-FFF2-40B4-BE49-F238E27FC236}">
                <a16:creationId xmlns:a16="http://schemas.microsoft.com/office/drawing/2014/main" id="{A7E30BEC-923B-4C9A-A856-BDD0D882F6B8}"/>
              </a:ext>
            </a:extLst>
          </p:cNvPr>
          <p:cNvSpPr txBox="1"/>
          <p:nvPr/>
        </p:nvSpPr>
        <p:spPr>
          <a:xfrm>
            <a:off x="887305" y="2844119"/>
            <a:ext cx="1494320" cy="338554"/>
          </a:xfrm>
          <a:prstGeom prst="rect">
            <a:avLst/>
          </a:prstGeom>
          <a:noFill/>
        </p:spPr>
        <p:txBody>
          <a:bodyPr wrap="none" rtlCol="0">
            <a:spAutoFit/>
          </a:bodyPr>
          <a:lstStyle/>
          <a:p>
            <a:r>
              <a:rPr lang="en-US" sz="1600" dirty="0" err="1">
                <a:solidFill>
                  <a:schemeClr val="bg1">
                    <a:lumMod val="75000"/>
                  </a:schemeClr>
                </a:solidFill>
              </a:rPr>
              <a:t>Phacomorphic</a:t>
            </a:r>
            <a:endParaRPr lang="en-US" sz="1600" dirty="0">
              <a:solidFill>
                <a:schemeClr val="bg1">
                  <a:lumMod val="75000"/>
                </a:schemeClr>
              </a:solidFill>
            </a:endParaRPr>
          </a:p>
        </p:txBody>
      </p:sp>
      <p:sp>
        <p:nvSpPr>
          <p:cNvPr id="51" name="TextBox 50">
            <a:extLst>
              <a:ext uri="{FF2B5EF4-FFF2-40B4-BE49-F238E27FC236}">
                <a16:creationId xmlns:a16="http://schemas.microsoft.com/office/drawing/2014/main" id="{156069D4-340B-4160-A336-EBF73557CEE0}"/>
              </a:ext>
            </a:extLst>
          </p:cNvPr>
          <p:cNvSpPr txBox="1"/>
          <p:nvPr/>
        </p:nvSpPr>
        <p:spPr>
          <a:xfrm>
            <a:off x="884725" y="3175578"/>
            <a:ext cx="1402948" cy="338554"/>
          </a:xfrm>
          <a:prstGeom prst="rect">
            <a:avLst/>
          </a:prstGeom>
          <a:noFill/>
        </p:spPr>
        <p:txBody>
          <a:bodyPr wrap="none" rtlCol="0">
            <a:spAutoFit/>
          </a:bodyPr>
          <a:lstStyle/>
          <a:p>
            <a:r>
              <a:rPr lang="en-US" sz="1600" dirty="0">
                <a:solidFill>
                  <a:schemeClr val="bg1">
                    <a:lumMod val="75000"/>
                  </a:schemeClr>
                </a:solidFill>
              </a:rPr>
              <a:t>Ectopia </a:t>
            </a:r>
            <a:r>
              <a:rPr lang="en-US" sz="1600" dirty="0" err="1">
                <a:solidFill>
                  <a:schemeClr val="bg1">
                    <a:lumMod val="75000"/>
                  </a:schemeClr>
                </a:solidFill>
              </a:rPr>
              <a:t>lentis</a:t>
            </a:r>
            <a:endParaRPr lang="en-US" sz="1600" dirty="0">
              <a:solidFill>
                <a:schemeClr val="bg1">
                  <a:lumMod val="75000"/>
                </a:schemeClr>
              </a:solidFill>
            </a:endParaRPr>
          </a:p>
        </p:txBody>
      </p:sp>
      <p:cxnSp>
        <p:nvCxnSpPr>
          <p:cNvPr id="71" name="Straight Connector 70">
            <a:extLst>
              <a:ext uri="{FF2B5EF4-FFF2-40B4-BE49-F238E27FC236}">
                <a16:creationId xmlns:a16="http://schemas.microsoft.com/office/drawing/2014/main" id="{C104938D-BA8D-4E39-9D5F-9EE2012F2F3C}"/>
              </a:ext>
            </a:extLst>
          </p:cNvPr>
          <p:cNvCxnSpPr>
            <a:cxnSpLocks/>
          </p:cNvCxnSpPr>
          <p:nvPr/>
        </p:nvCxnSpPr>
        <p:spPr>
          <a:xfrm flipH="1">
            <a:off x="762665" y="3023488"/>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2A7E4E40-472F-4E50-8A7A-45C10FDD7171}"/>
              </a:ext>
            </a:extLst>
          </p:cNvPr>
          <p:cNvCxnSpPr>
            <a:cxnSpLocks/>
          </p:cNvCxnSpPr>
          <p:nvPr/>
        </p:nvCxnSpPr>
        <p:spPr>
          <a:xfrm flipH="1">
            <a:off x="762665" y="3347853"/>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C3924889-45B9-4383-9C9E-48F0A9C27AD8}"/>
              </a:ext>
            </a:extLst>
          </p:cNvPr>
          <p:cNvCxnSpPr>
            <a:cxnSpLocks/>
          </p:cNvCxnSpPr>
          <p:nvPr/>
        </p:nvCxnSpPr>
        <p:spPr>
          <a:xfrm flipH="1">
            <a:off x="748719" y="2838976"/>
            <a:ext cx="13947" cy="5088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 name="Straight Arrow Connector 5">
            <a:extLst>
              <a:ext uri="{FF2B5EF4-FFF2-40B4-BE49-F238E27FC236}">
                <a16:creationId xmlns:a16="http://schemas.microsoft.com/office/drawing/2014/main" id="{A3439F0C-5143-461F-8F3C-2E830785DEFC}"/>
              </a:ext>
            </a:extLst>
          </p:cNvPr>
          <p:cNvCxnSpPr>
            <a:stCxn id="50" idx="2"/>
          </p:cNvCxnSpPr>
          <p:nvPr/>
        </p:nvCxnSpPr>
        <p:spPr>
          <a:xfrm flipH="1">
            <a:off x="2971800" y="589204"/>
            <a:ext cx="1591436" cy="706196"/>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0" name="Straight Arrow Connector 9">
            <a:extLst>
              <a:ext uri="{FF2B5EF4-FFF2-40B4-BE49-F238E27FC236}">
                <a16:creationId xmlns:a16="http://schemas.microsoft.com/office/drawing/2014/main" id="{84DC796E-F6ED-4FBB-82D2-A260F480BF8A}"/>
              </a:ext>
            </a:extLst>
          </p:cNvPr>
          <p:cNvCxnSpPr>
            <a:cxnSpLocks/>
          </p:cNvCxnSpPr>
          <p:nvPr/>
        </p:nvCxnSpPr>
        <p:spPr>
          <a:xfrm>
            <a:off x="4572000" y="589204"/>
            <a:ext cx="1600200" cy="706196"/>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6" name="Straight Arrow Connector 25">
            <a:extLst>
              <a:ext uri="{FF2B5EF4-FFF2-40B4-BE49-F238E27FC236}">
                <a16:creationId xmlns:a16="http://schemas.microsoft.com/office/drawing/2014/main" id="{B70E0124-9B84-41A5-8D84-A66B7838A706}"/>
              </a:ext>
            </a:extLst>
          </p:cNvPr>
          <p:cNvCxnSpPr>
            <a:cxnSpLocks/>
          </p:cNvCxnSpPr>
          <p:nvPr/>
        </p:nvCxnSpPr>
        <p:spPr>
          <a:xfrm flipH="1">
            <a:off x="1159539" y="1828800"/>
            <a:ext cx="1290435" cy="478059"/>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28" name="Straight Arrow Connector 27">
            <a:extLst>
              <a:ext uri="{FF2B5EF4-FFF2-40B4-BE49-F238E27FC236}">
                <a16:creationId xmlns:a16="http://schemas.microsoft.com/office/drawing/2014/main" id="{567A4249-5C59-4416-8A8E-1C35913900AB}"/>
              </a:ext>
            </a:extLst>
          </p:cNvPr>
          <p:cNvCxnSpPr>
            <a:cxnSpLocks/>
          </p:cNvCxnSpPr>
          <p:nvPr/>
        </p:nvCxnSpPr>
        <p:spPr>
          <a:xfrm>
            <a:off x="2449973" y="1832208"/>
            <a:ext cx="1268784"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56" name="Text Box 6">
            <a:extLst>
              <a:ext uri="{FF2B5EF4-FFF2-40B4-BE49-F238E27FC236}">
                <a16:creationId xmlns:a16="http://schemas.microsoft.com/office/drawing/2014/main" id="{557983BD-9D64-49B9-A366-A08663B0451F}"/>
              </a:ext>
            </a:extLst>
          </p:cNvPr>
          <p:cNvSpPr txBox="1">
            <a:spLocks noChangeArrowheads="1"/>
          </p:cNvSpPr>
          <p:nvPr/>
        </p:nvSpPr>
        <p:spPr bwMode="auto">
          <a:xfrm>
            <a:off x="5029200" y="2356376"/>
            <a:ext cx="813043"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r" eaLnBrk="1" hangingPunct="1">
              <a:lnSpc>
                <a:spcPct val="80000"/>
              </a:lnSpc>
              <a:spcBef>
                <a:spcPct val="0"/>
              </a:spcBef>
              <a:buClrTx/>
              <a:buSzTx/>
              <a:buFontTx/>
              <a:buNone/>
            </a:pPr>
            <a:r>
              <a:rPr lang="en-US" altLang="en-US" sz="1800" dirty="0">
                <a:solidFill>
                  <a:schemeClr val="bg1">
                    <a:lumMod val="75000"/>
                  </a:schemeClr>
                </a:solidFill>
              </a:rPr>
              <a:t>‘Push’</a:t>
            </a:r>
          </a:p>
        </p:txBody>
      </p:sp>
      <p:sp>
        <p:nvSpPr>
          <p:cNvPr id="57" name="Text Box 14">
            <a:extLst>
              <a:ext uri="{FF2B5EF4-FFF2-40B4-BE49-F238E27FC236}">
                <a16:creationId xmlns:a16="http://schemas.microsoft.com/office/drawing/2014/main" id="{5DAFA1C1-3A29-4C27-A379-663FDD22E326}"/>
              </a:ext>
            </a:extLst>
          </p:cNvPr>
          <p:cNvSpPr txBox="1">
            <a:spLocks noChangeArrowheads="1"/>
          </p:cNvSpPr>
          <p:nvPr/>
        </p:nvSpPr>
        <p:spPr bwMode="auto">
          <a:xfrm>
            <a:off x="7620000" y="2365901"/>
            <a:ext cx="671979"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t>‘Pull’</a:t>
            </a:r>
          </a:p>
        </p:txBody>
      </p:sp>
      <p:cxnSp>
        <p:nvCxnSpPr>
          <p:cNvPr id="58" name="Straight Arrow Connector 57">
            <a:extLst>
              <a:ext uri="{FF2B5EF4-FFF2-40B4-BE49-F238E27FC236}">
                <a16:creationId xmlns:a16="http://schemas.microsoft.com/office/drawing/2014/main" id="{E874FEE9-46BD-46A3-90A3-DE7CC220FBFF}"/>
              </a:ext>
            </a:extLst>
          </p:cNvPr>
          <p:cNvCxnSpPr>
            <a:cxnSpLocks/>
          </p:cNvCxnSpPr>
          <p:nvPr/>
        </p:nvCxnSpPr>
        <p:spPr>
          <a:xfrm flipH="1">
            <a:off x="5867400" y="1828800"/>
            <a:ext cx="849775"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59" name="Straight Arrow Connector 58">
            <a:extLst>
              <a:ext uri="{FF2B5EF4-FFF2-40B4-BE49-F238E27FC236}">
                <a16:creationId xmlns:a16="http://schemas.microsoft.com/office/drawing/2014/main" id="{C370A4A1-FE96-4E70-B89E-839542A5E241}"/>
              </a:ext>
            </a:extLst>
          </p:cNvPr>
          <p:cNvCxnSpPr>
            <a:cxnSpLocks/>
          </p:cNvCxnSpPr>
          <p:nvPr/>
        </p:nvCxnSpPr>
        <p:spPr>
          <a:xfrm>
            <a:off x="6717173" y="1832208"/>
            <a:ext cx="902827" cy="474047"/>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62" name="Text Box 16">
            <a:extLst>
              <a:ext uri="{FF2B5EF4-FFF2-40B4-BE49-F238E27FC236}">
                <a16:creationId xmlns:a16="http://schemas.microsoft.com/office/drawing/2014/main" id="{33538067-0726-41B0-93FF-357EF00CA62D}"/>
              </a:ext>
            </a:extLst>
          </p:cNvPr>
          <p:cNvSpPr txBox="1">
            <a:spLocks noChangeArrowheads="1"/>
          </p:cNvSpPr>
          <p:nvPr/>
        </p:nvSpPr>
        <p:spPr bwMode="auto">
          <a:xfrm>
            <a:off x="8065437" y="2684785"/>
            <a:ext cx="628698"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b="1" dirty="0"/>
              <a:t>NVG</a:t>
            </a:r>
          </a:p>
        </p:txBody>
      </p:sp>
      <p:sp>
        <p:nvSpPr>
          <p:cNvPr id="70" name="Text Box 21">
            <a:extLst>
              <a:ext uri="{FF2B5EF4-FFF2-40B4-BE49-F238E27FC236}">
                <a16:creationId xmlns:a16="http://schemas.microsoft.com/office/drawing/2014/main" id="{86C32650-BE1F-4CC3-8DB5-0C136D877E6F}"/>
              </a:ext>
            </a:extLst>
          </p:cNvPr>
          <p:cNvSpPr txBox="1">
            <a:spLocks noChangeArrowheads="1"/>
          </p:cNvSpPr>
          <p:nvPr/>
        </p:nvSpPr>
        <p:spPr bwMode="auto">
          <a:xfrm>
            <a:off x="8070534" y="3048000"/>
            <a:ext cx="526106"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a:solidFill>
                  <a:schemeClr val="bg1">
                    <a:lumMod val="75000"/>
                  </a:schemeClr>
                </a:solidFill>
              </a:rPr>
              <a:t>ICE</a:t>
            </a:r>
          </a:p>
        </p:txBody>
      </p:sp>
      <p:sp>
        <p:nvSpPr>
          <p:cNvPr id="75" name="Text Box 45">
            <a:extLst>
              <a:ext uri="{FF2B5EF4-FFF2-40B4-BE49-F238E27FC236}">
                <a16:creationId xmlns:a16="http://schemas.microsoft.com/office/drawing/2014/main" id="{2B6EDA2D-8F55-4DFD-A225-8C03CE6FC7F3}"/>
              </a:ext>
            </a:extLst>
          </p:cNvPr>
          <p:cNvSpPr txBox="1">
            <a:spLocks noChangeArrowheads="1"/>
          </p:cNvSpPr>
          <p:nvPr/>
        </p:nvSpPr>
        <p:spPr bwMode="auto">
          <a:xfrm>
            <a:off x="8073162" y="3810000"/>
            <a:ext cx="1070837" cy="74635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ts val="1700"/>
              </a:lnSpc>
              <a:spcBef>
                <a:spcPct val="0"/>
              </a:spcBef>
              <a:buClrTx/>
              <a:buSzTx/>
              <a:buFontTx/>
              <a:buNone/>
            </a:pPr>
            <a:r>
              <a:rPr lang="en-US" altLang="en-US" sz="1600" dirty="0">
                <a:solidFill>
                  <a:schemeClr val="bg1">
                    <a:lumMod val="75000"/>
                  </a:schemeClr>
                </a:solidFill>
              </a:rPr>
              <a:t>Epithelial/ fibrous ingrowth</a:t>
            </a:r>
          </a:p>
        </p:txBody>
      </p:sp>
      <p:cxnSp>
        <p:nvCxnSpPr>
          <p:cNvPr id="77" name="Straight Connector 76">
            <a:extLst>
              <a:ext uri="{FF2B5EF4-FFF2-40B4-BE49-F238E27FC236}">
                <a16:creationId xmlns:a16="http://schemas.microsoft.com/office/drawing/2014/main" id="{FC090BD7-F2E1-4464-B57B-9CBE5874C89B}"/>
              </a:ext>
            </a:extLst>
          </p:cNvPr>
          <p:cNvCxnSpPr>
            <a:cxnSpLocks/>
          </p:cNvCxnSpPr>
          <p:nvPr/>
        </p:nvCxnSpPr>
        <p:spPr>
          <a:xfrm>
            <a:off x="7873969" y="2674448"/>
            <a:ext cx="7724" cy="128795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8" name="Straight Connector 77">
            <a:extLst>
              <a:ext uri="{FF2B5EF4-FFF2-40B4-BE49-F238E27FC236}">
                <a16:creationId xmlns:a16="http://schemas.microsoft.com/office/drawing/2014/main" id="{B1922ED5-C3D8-43D8-A00D-1D6BC9201DBA}"/>
              </a:ext>
            </a:extLst>
          </p:cNvPr>
          <p:cNvCxnSpPr/>
          <p:nvPr/>
        </p:nvCxnSpPr>
        <p:spPr>
          <a:xfrm flipH="1">
            <a:off x="7873968" y="2840262"/>
            <a:ext cx="24447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9" name="Straight Connector 78">
            <a:extLst>
              <a:ext uri="{FF2B5EF4-FFF2-40B4-BE49-F238E27FC236}">
                <a16:creationId xmlns:a16="http://schemas.microsoft.com/office/drawing/2014/main" id="{77019ED2-6D69-4A60-9D19-D4DB786EA3A0}"/>
              </a:ext>
            </a:extLst>
          </p:cNvPr>
          <p:cNvCxnSpPr/>
          <p:nvPr/>
        </p:nvCxnSpPr>
        <p:spPr>
          <a:xfrm flipH="1">
            <a:off x="7873968" y="3213518"/>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1" name="Straight Connector 80">
            <a:extLst>
              <a:ext uri="{FF2B5EF4-FFF2-40B4-BE49-F238E27FC236}">
                <a16:creationId xmlns:a16="http://schemas.microsoft.com/office/drawing/2014/main" id="{9796A12F-4125-4C05-8EE8-A388740C580D}"/>
              </a:ext>
            </a:extLst>
          </p:cNvPr>
          <p:cNvCxnSpPr/>
          <p:nvPr/>
        </p:nvCxnSpPr>
        <p:spPr>
          <a:xfrm flipH="1">
            <a:off x="7877837" y="3581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3" name="Straight Connector 82">
            <a:extLst>
              <a:ext uri="{FF2B5EF4-FFF2-40B4-BE49-F238E27FC236}">
                <a16:creationId xmlns:a16="http://schemas.microsoft.com/office/drawing/2014/main" id="{7FDC5F4B-9BF0-42AD-B8BB-2F2399BCF1E2}"/>
              </a:ext>
            </a:extLst>
          </p:cNvPr>
          <p:cNvCxnSpPr/>
          <p:nvPr/>
        </p:nvCxnSpPr>
        <p:spPr>
          <a:xfrm flipH="1">
            <a:off x="7881693" y="3962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93" name="Text Box 42">
            <a:extLst>
              <a:ext uri="{FF2B5EF4-FFF2-40B4-BE49-F238E27FC236}">
                <a16:creationId xmlns:a16="http://schemas.microsoft.com/office/drawing/2014/main" id="{53BAB77F-E061-4834-9068-34BDF78AD071}"/>
              </a:ext>
            </a:extLst>
          </p:cNvPr>
          <p:cNvSpPr txBox="1">
            <a:spLocks noChangeArrowheads="1"/>
          </p:cNvSpPr>
          <p:nvPr/>
        </p:nvSpPr>
        <p:spPr bwMode="auto">
          <a:xfrm>
            <a:off x="8111387" y="3429000"/>
            <a:ext cx="856196"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Flat AC</a:t>
            </a:r>
          </a:p>
        </p:txBody>
      </p:sp>
      <p:sp>
        <p:nvSpPr>
          <p:cNvPr id="100" name="Text Box 23">
            <a:extLst>
              <a:ext uri="{FF2B5EF4-FFF2-40B4-BE49-F238E27FC236}">
                <a16:creationId xmlns:a16="http://schemas.microsoft.com/office/drawing/2014/main" id="{D8F2FCFF-2984-4836-B000-9C5601A8EAAA}"/>
              </a:ext>
            </a:extLst>
          </p:cNvPr>
          <p:cNvSpPr txBox="1">
            <a:spLocks noChangeArrowheads="1"/>
          </p:cNvSpPr>
          <p:nvPr/>
        </p:nvSpPr>
        <p:spPr bwMode="auto">
          <a:xfrm>
            <a:off x="5530369" y="2667000"/>
            <a:ext cx="2143536"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Aqueous misdirection</a:t>
            </a:r>
          </a:p>
        </p:txBody>
      </p:sp>
      <p:cxnSp>
        <p:nvCxnSpPr>
          <p:cNvPr id="104" name="Straight Connector 103">
            <a:extLst>
              <a:ext uri="{FF2B5EF4-FFF2-40B4-BE49-F238E27FC236}">
                <a16:creationId xmlns:a16="http://schemas.microsoft.com/office/drawing/2014/main" id="{49D87D4A-E317-4446-9B95-5184CB3968F3}"/>
              </a:ext>
            </a:extLst>
          </p:cNvPr>
          <p:cNvCxnSpPr>
            <a:cxnSpLocks/>
          </p:cNvCxnSpPr>
          <p:nvPr/>
        </p:nvCxnSpPr>
        <p:spPr>
          <a:xfrm flipH="1">
            <a:off x="5316229" y="2667000"/>
            <a:ext cx="7397" cy="25314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5" name="Straight Connector 104">
            <a:extLst>
              <a:ext uri="{FF2B5EF4-FFF2-40B4-BE49-F238E27FC236}">
                <a16:creationId xmlns:a16="http://schemas.microsoft.com/office/drawing/2014/main" id="{F40B6D71-75A8-4A88-864D-00D14C2F710D}"/>
              </a:ext>
            </a:extLst>
          </p:cNvPr>
          <p:cNvCxnSpPr/>
          <p:nvPr/>
        </p:nvCxnSpPr>
        <p:spPr>
          <a:xfrm flipH="1">
            <a:off x="5323624" y="2832814"/>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6" name="Straight Connector 105">
            <a:extLst>
              <a:ext uri="{FF2B5EF4-FFF2-40B4-BE49-F238E27FC236}">
                <a16:creationId xmlns:a16="http://schemas.microsoft.com/office/drawing/2014/main" id="{010BF7B2-AA07-4DCF-822D-E2DB5CC0BF59}"/>
              </a:ext>
            </a:extLst>
          </p:cNvPr>
          <p:cNvCxnSpPr/>
          <p:nvPr/>
        </p:nvCxnSpPr>
        <p:spPr>
          <a:xfrm flipH="1">
            <a:off x="5323624" y="3360065"/>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a:extLst>
              <a:ext uri="{FF2B5EF4-FFF2-40B4-BE49-F238E27FC236}">
                <a16:creationId xmlns:a16="http://schemas.microsoft.com/office/drawing/2014/main" id="{BAC8035C-3999-4C31-93CD-6C0D2ADEB73B}"/>
              </a:ext>
            </a:extLst>
          </p:cNvPr>
          <p:cNvCxnSpPr/>
          <p:nvPr/>
        </p:nvCxnSpPr>
        <p:spPr>
          <a:xfrm flipH="1">
            <a:off x="5323536" y="3786938"/>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8" name="Straight Connector 107">
            <a:extLst>
              <a:ext uri="{FF2B5EF4-FFF2-40B4-BE49-F238E27FC236}">
                <a16:creationId xmlns:a16="http://schemas.microsoft.com/office/drawing/2014/main" id="{DB64CAEE-69B4-426A-8A5B-D1269DBF0F66}"/>
              </a:ext>
            </a:extLst>
          </p:cNvPr>
          <p:cNvCxnSpPr/>
          <p:nvPr/>
        </p:nvCxnSpPr>
        <p:spPr>
          <a:xfrm flipH="1">
            <a:off x="5327493" y="4249152"/>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12" name="Straight Connector 111">
            <a:extLst>
              <a:ext uri="{FF2B5EF4-FFF2-40B4-BE49-F238E27FC236}">
                <a16:creationId xmlns:a16="http://schemas.microsoft.com/office/drawing/2014/main" id="{99A16C30-4BE4-48E5-8B65-0C5F3039B8DC}"/>
              </a:ext>
            </a:extLst>
          </p:cNvPr>
          <p:cNvCxnSpPr/>
          <p:nvPr/>
        </p:nvCxnSpPr>
        <p:spPr>
          <a:xfrm flipH="1">
            <a:off x="5333455" y="51816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13" name="Text Box 42">
            <a:extLst>
              <a:ext uri="{FF2B5EF4-FFF2-40B4-BE49-F238E27FC236}">
                <a16:creationId xmlns:a16="http://schemas.microsoft.com/office/drawing/2014/main" id="{056DFFD9-3CA2-42E7-90FE-4F14522E3504}"/>
              </a:ext>
            </a:extLst>
          </p:cNvPr>
          <p:cNvSpPr txBox="1">
            <a:spLocks noChangeArrowheads="1"/>
          </p:cNvSpPr>
          <p:nvPr/>
        </p:nvSpPr>
        <p:spPr bwMode="auto">
          <a:xfrm>
            <a:off x="5533954" y="3623846"/>
            <a:ext cx="1563248"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Retinal surgery</a:t>
            </a:r>
          </a:p>
        </p:txBody>
      </p:sp>
      <p:sp>
        <p:nvSpPr>
          <p:cNvPr id="118" name="Text Box 47">
            <a:extLst>
              <a:ext uri="{FF2B5EF4-FFF2-40B4-BE49-F238E27FC236}">
                <a16:creationId xmlns:a16="http://schemas.microsoft.com/office/drawing/2014/main" id="{3F59D898-ECAD-49F0-9425-2A1BC8DDA7B5}"/>
              </a:ext>
            </a:extLst>
          </p:cNvPr>
          <p:cNvSpPr txBox="1">
            <a:spLocks noChangeArrowheads="1"/>
          </p:cNvSpPr>
          <p:nvPr/>
        </p:nvSpPr>
        <p:spPr bwMode="auto">
          <a:xfrm>
            <a:off x="5523688" y="4538246"/>
            <a:ext cx="1414170"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Drug-induced</a:t>
            </a:r>
          </a:p>
        </p:txBody>
      </p:sp>
      <p:sp>
        <p:nvSpPr>
          <p:cNvPr id="16" name="TextBox 15">
            <a:extLst>
              <a:ext uri="{FF2B5EF4-FFF2-40B4-BE49-F238E27FC236}">
                <a16:creationId xmlns:a16="http://schemas.microsoft.com/office/drawing/2014/main" id="{984E008D-FBBA-42B4-940E-EA26772E0161}"/>
              </a:ext>
            </a:extLst>
          </p:cNvPr>
          <p:cNvSpPr txBox="1"/>
          <p:nvPr/>
        </p:nvSpPr>
        <p:spPr>
          <a:xfrm>
            <a:off x="6230528" y="5257800"/>
            <a:ext cx="1326004" cy="369332"/>
          </a:xfrm>
          <a:prstGeom prst="rect">
            <a:avLst/>
          </a:prstGeom>
          <a:noFill/>
        </p:spPr>
        <p:txBody>
          <a:bodyPr wrap="none" rtlCol="0">
            <a:spAutoFit/>
          </a:bodyPr>
          <a:lstStyle/>
          <a:p>
            <a:pPr algn="ctr"/>
            <a:r>
              <a:rPr lang="en-US" dirty="0">
                <a:solidFill>
                  <a:schemeClr val="bg1">
                    <a:lumMod val="75000"/>
                  </a:schemeClr>
                </a:solidFill>
              </a:rPr>
              <a:t>Both/Either</a:t>
            </a:r>
          </a:p>
        </p:txBody>
      </p:sp>
      <p:cxnSp>
        <p:nvCxnSpPr>
          <p:cNvPr id="125" name="Straight Connector 124">
            <a:extLst>
              <a:ext uri="{FF2B5EF4-FFF2-40B4-BE49-F238E27FC236}">
                <a16:creationId xmlns:a16="http://schemas.microsoft.com/office/drawing/2014/main" id="{01138141-D318-4ED7-A7FE-D8F2155CE890}"/>
              </a:ext>
            </a:extLst>
          </p:cNvPr>
          <p:cNvCxnSpPr/>
          <p:nvPr/>
        </p:nvCxnSpPr>
        <p:spPr>
          <a:xfrm flipH="1">
            <a:off x="5334000" y="4724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52" name="Text Box 47">
            <a:extLst>
              <a:ext uri="{FF2B5EF4-FFF2-40B4-BE49-F238E27FC236}">
                <a16:creationId xmlns:a16="http://schemas.microsoft.com/office/drawing/2014/main" id="{E3578916-9804-473C-8F06-D4FA0BCEDFD0}"/>
              </a:ext>
            </a:extLst>
          </p:cNvPr>
          <p:cNvSpPr txBox="1">
            <a:spLocks noChangeArrowheads="1"/>
          </p:cNvSpPr>
          <p:nvPr/>
        </p:nvSpPr>
        <p:spPr bwMode="auto">
          <a:xfrm>
            <a:off x="5543446" y="4055146"/>
            <a:ext cx="1619354"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err="1">
                <a:solidFill>
                  <a:schemeClr val="bg1">
                    <a:lumMod val="75000"/>
                  </a:schemeClr>
                </a:solidFill>
              </a:rPr>
              <a:t>Nanophthalmos</a:t>
            </a:r>
            <a:endParaRPr lang="en-US" altLang="en-US" sz="1600" dirty="0">
              <a:solidFill>
                <a:schemeClr val="bg1">
                  <a:lumMod val="75000"/>
                </a:schemeClr>
              </a:solidFill>
            </a:endParaRPr>
          </a:p>
        </p:txBody>
      </p:sp>
      <p:sp>
        <p:nvSpPr>
          <p:cNvPr id="53" name="Text Box 45">
            <a:extLst>
              <a:ext uri="{FF2B5EF4-FFF2-40B4-BE49-F238E27FC236}">
                <a16:creationId xmlns:a16="http://schemas.microsoft.com/office/drawing/2014/main" id="{57D1A14F-68FE-47D2-983C-1A879D66A9DC}"/>
              </a:ext>
            </a:extLst>
          </p:cNvPr>
          <p:cNvSpPr txBox="1">
            <a:spLocks noChangeArrowheads="1"/>
          </p:cNvSpPr>
          <p:nvPr/>
        </p:nvSpPr>
        <p:spPr bwMode="auto">
          <a:xfrm>
            <a:off x="5523688" y="5013493"/>
            <a:ext cx="582211"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PFV</a:t>
            </a:r>
          </a:p>
        </p:txBody>
      </p:sp>
      <p:sp>
        <p:nvSpPr>
          <p:cNvPr id="54" name="Text Box 42">
            <a:extLst>
              <a:ext uri="{FF2B5EF4-FFF2-40B4-BE49-F238E27FC236}">
                <a16:creationId xmlns:a16="http://schemas.microsoft.com/office/drawing/2014/main" id="{E1E37D2C-2C52-446B-843B-01E64990D3EC}"/>
              </a:ext>
            </a:extLst>
          </p:cNvPr>
          <p:cNvSpPr txBox="1">
            <a:spLocks noChangeArrowheads="1"/>
          </p:cNvSpPr>
          <p:nvPr/>
        </p:nvSpPr>
        <p:spPr bwMode="auto">
          <a:xfrm>
            <a:off x="5551406" y="3192546"/>
            <a:ext cx="2276072"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ERD/choroidal effusion</a:t>
            </a:r>
          </a:p>
        </p:txBody>
      </p:sp>
      <p:sp>
        <p:nvSpPr>
          <p:cNvPr id="3" name="Oval 2">
            <a:extLst>
              <a:ext uri="{FF2B5EF4-FFF2-40B4-BE49-F238E27FC236}">
                <a16:creationId xmlns:a16="http://schemas.microsoft.com/office/drawing/2014/main" id="{7D027388-F860-4250-9D31-41DB5EB864E5}"/>
              </a:ext>
            </a:extLst>
          </p:cNvPr>
          <p:cNvSpPr/>
          <p:nvPr/>
        </p:nvSpPr>
        <p:spPr>
          <a:xfrm>
            <a:off x="8034589" y="2679833"/>
            <a:ext cx="671979" cy="338554"/>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TextBox 45">
            <a:extLst>
              <a:ext uri="{FF2B5EF4-FFF2-40B4-BE49-F238E27FC236}">
                <a16:creationId xmlns:a16="http://schemas.microsoft.com/office/drawing/2014/main" id="{404AE9CF-785E-4964-AF50-F6F095A7E65B}"/>
              </a:ext>
            </a:extLst>
          </p:cNvPr>
          <p:cNvSpPr txBox="1"/>
          <p:nvPr/>
        </p:nvSpPr>
        <p:spPr>
          <a:xfrm>
            <a:off x="609600" y="1554063"/>
            <a:ext cx="7034674" cy="4770537"/>
          </a:xfrm>
          <a:prstGeom prst="rect">
            <a:avLst/>
          </a:prstGeom>
          <a:solidFill>
            <a:schemeClr val="accent1">
              <a:lumMod val="40000"/>
              <a:lumOff val="60000"/>
            </a:schemeClr>
          </a:solidFill>
        </p:spPr>
        <p:txBody>
          <a:bodyPr wrap="square" rtlCol="0">
            <a:spAutoFit/>
          </a:bodyPr>
          <a:lstStyle/>
          <a:p>
            <a:r>
              <a:rPr lang="en-US" sz="1600" i="1" dirty="0">
                <a:solidFill>
                  <a:srgbClr val="0000FF"/>
                </a:solidFill>
              </a:rPr>
              <a:t>Neovascularization of what structure causes neovascular glaucoma (NVG)?</a:t>
            </a:r>
          </a:p>
          <a:p>
            <a:r>
              <a:rPr lang="en-US" sz="1600" dirty="0">
                <a:solidFill>
                  <a:srgbClr val="0000FF"/>
                </a:solidFill>
              </a:rPr>
              <a:t>Neovascularization of the angle (NVA) </a:t>
            </a:r>
          </a:p>
          <a:p>
            <a:endParaRPr lang="en-US" sz="1600" dirty="0">
              <a:solidFill>
                <a:srgbClr val="0000FF"/>
              </a:solidFill>
            </a:endParaRPr>
          </a:p>
          <a:p>
            <a:r>
              <a:rPr lang="en-US" sz="1600" i="1" dirty="0">
                <a:solidFill>
                  <a:srgbClr val="0000FF"/>
                </a:solidFill>
              </a:rPr>
              <a:t>How does NVA lead to angle-closure glaucoma?</a:t>
            </a:r>
          </a:p>
          <a:p>
            <a:r>
              <a:rPr lang="en-US" sz="1600" dirty="0">
                <a:solidFill>
                  <a:srgbClr val="0000FF"/>
                </a:solidFill>
              </a:rPr>
              <a:t>The NVA vessels don’t ride solo; rather, they are accompanied by contractile elements (</a:t>
            </a:r>
            <a:r>
              <a:rPr lang="en-US" sz="1600" dirty="0" err="1">
                <a:solidFill>
                  <a:srgbClr val="0000FF"/>
                </a:solidFill>
              </a:rPr>
              <a:t>eg</a:t>
            </a:r>
            <a:r>
              <a:rPr lang="en-US" sz="1600" dirty="0">
                <a:solidFill>
                  <a:srgbClr val="0000FF"/>
                </a:solidFill>
              </a:rPr>
              <a:t>, fibroblasts). Along with the neo vessels, these elements will establish a network that crosses from the peripheral iris to the peripheral cornea. </a:t>
            </a:r>
            <a:r>
              <a:rPr lang="en-US" sz="1600" dirty="0"/>
              <a:t>Once established, contractile elements </a:t>
            </a:r>
            <a:r>
              <a:rPr lang="en-US" sz="1600" dirty="0" err="1"/>
              <a:t>gonna</a:t>
            </a:r>
            <a:r>
              <a:rPr lang="en-US" sz="1600" dirty="0"/>
              <a:t> contract, and when they do, they pull the iris up against the angle, rendering it closed. </a:t>
            </a:r>
          </a:p>
          <a:p>
            <a:r>
              <a:rPr lang="en-US" sz="1600" i="1" dirty="0">
                <a:solidFill>
                  <a:srgbClr val="0000FF"/>
                </a:solidFill>
              </a:rPr>
              <a:t> </a:t>
            </a:r>
          </a:p>
          <a:p>
            <a:r>
              <a:rPr lang="en-US" sz="1600" i="1" dirty="0">
                <a:solidFill>
                  <a:srgbClr val="0000FF"/>
                </a:solidFill>
              </a:rPr>
              <a:t>What two-word phrase (</a:t>
            </a:r>
            <a:r>
              <a:rPr lang="en-US" sz="1600" b="1" dirty="0">
                <a:solidFill>
                  <a:srgbClr val="0000FF"/>
                </a:solidFill>
              </a:rPr>
              <a:t>not</a:t>
            </a:r>
            <a:r>
              <a:rPr lang="en-US" sz="1600" i="1" dirty="0">
                <a:solidFill>
                  <a:srgbClr val="0000FF"/>
                </a:solidFill>
              </a:rPr>
              <a:t> ‘diabetic retinopathy’--think more generally) describes the fundamental cause of most cases of NVG?</a:t>
            </a:r>
          </a:p>
          <a:p>
            <a:r>
              <a:rPr lang="en-US" sz="1600" dirty="0">
                <a:solidFill>
                  <a:srgbClr val="0000FF"/>
                </a:solidFill>
              </a:rPr>
              <a:t>‘Retinal ischemia’</a:t>
            </a:r>
          </a:p>
          <a:p>
            <a:endParaRPr lang="en-US" sz="1600" dirty="0">
              <a:solidFill>
                <a:srgbClr val="0000FF"/>
              </a:solidFill>
            </a:endParaRPr>
          </a:p>
          <a:p>
            <a:r>
              <a:rPr lang="en-US" sz="1600" i="1" dirty="0">
                <a:solidFill>
                  <a:srgbClr val="0000FF"/>
                </a:solidFill>
              </a:rPr>
              <a:t>How does retinal ischemia lead to NVI and NVA? </a:t>
            </a:r>
            <a:endParaRPr lang="en-US" sz="1600" i="1" dirty="0">
              <a:solidFill>
                <a:schemeClr val="accent1">
                  <a:lumMod val="40000"/>
                  <a:lumOff val="60000"/>
                </a:schemeClr>
              </a:solidFill>
            </a:endParaRPr>
          </a:p>
          <a:p>
            <a:r>
              <a:rPr lang="en-US" sz="1600" dirty="0">
                <a:solidFill>
                  <a:schemeClr val="accent1">
                    <a:lumMod val="40000"/>
                    <a:lumOff val="60000"/>
                  </a:schemeClr>
                </a:solidFill>
              </a:rPr>
              <a:t>In a desperate attempt to acquire the oxygen they’re lacking, the ischemic retinal cells release the signaling molecule  </a:t>
            </a:r>
            <a:r>
              <a:rPr lang="en-US" sz="1600" b="1" dirty="0">
                <a:solidFill>
                  <a:schemeClr val="accent1">
                    <a:lumMod val="40000"/>
                    <a:lumOff val="60000"/>
                  </a:schemeClr>
                </a:solidFill>
              </a:rPr>
              <a:t>VEGF</a:t>
            </a:r>
            <a:r>
              <a:rPr lang="en-US" sz="1600" dirty="0">
                <a:solidFill>
                  <a:schemeClr val="accent1">
                    <a:lumMod val="40000"/>
                    <a:lumOff val="60000"/>
                  </a:schemeClr>
                </a:solidFill>
              </a:rPr>
              <a:t> , a potent inducer of new blood vessel formation. This VEGF diffuses from the vitreous cavity into the anterior segment, where it induces the NVI/NVA process.</a:t>
            </a:r>
          </a:p>
        </p:txBody>
      </p:sp>
    </p:spTree>
    <p:extLst>
      <p:ext uri="{BB962C8B-B14F-4D97-AF65-F5344CB8AC3E}">
        <p14:creationId xmlns:p14="http://schemas.microsoft.com/office/powerpoint/2010/main" val="1375500909"/>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6" name="TextBox 7"/>
          <p:cNvSpPr txBox="1">
            <a:spLocks noChangeArrowheads="1"/>
          </p:cNvSpPr>
          <p:nvPr/>
        </p:nvSpPr>
        <p:spPr bwMode="auto">
          <a:xfrm>
            <a:off x="1904999" y="3080768"/>
            <a:ext cx="5226050" cy="923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1800" dirty="0">
                <a:solidFill>
                  <a:schemeClr val="bg1">
                    <a:lumMod val="75000"/>
                  </a:schemeClr>
                </a:solidFill>
              </a:rPr>
              <a:t>The first thought you should have when</a:t>
            </a:r>
          </a:p>
          <a:p>
            <a:pPr algn="ctr" eaLnBrk="1" hangingPunct="1">
              <a:spcBef>
                <a:spcPct val="0"/>
              </a:spcBef>
              <a:buClrTx/>
              <a:buSzTx/>
              <a:buFontTx/>
              <a:buNone/>
            </a:pPr>
            <a:r>
              <a:rPr lang="en-US" altLang="en-US" sz="1800" dirty="0">
                <a:solidFill>
                  <a:schemeClr val="bg1">
                    <a:lumMod val="75000"/>
                  </a:schemeClr>
                </a:solidFill>
              </a:rPr>
              <a:t>encountering a </a:t>
            </a:r>
            <a:r>
              <a:rPr lang="en-US" altLang="en-US" sz="1800" dirty="0" err="1">
                <a:solidFill>
                  <a:schemeClr val="bg1">
                    <a:lumMod val="75000"/>
                  </a:schemeClr>
                </a:solidFill>
              </a:rPr>
              <a:t>pt</a:t>
            </a:r>
            <a:r>
              <a:rPr lang="en-US" altLang="en-US" sz="1800" dirty="0">
                <a:solidFill>
                  <a:schemeClr val="bg1">
                    <a:lumMod val="75000"/>
                  </a:schemeClr>
                </a:solidFill>
              </a:rPr>
              <a:t> you suspect has glaucoma is…</a:t>
            </a:r>
          </a:p>
          <a:p>
            <a:pPr algn="ctr" eaLnBrk="1" hangingPunct="1">
              <a:spcBef>
                <a:spcPct val="0"/>
              </a:spcBef>
              <a:buClrTx/>
              <a:buSzTx/>
              <a:buFontTx/>
              <a:buNone/>
            </a:pPr>
            <a:r>
              <a:rPr lang="en-US" altLang="en-US" sz="1800" b="1" i="1" dirty="0">
                <a:solidFill>
                  <a:srgbClr val="0000FF"/>
                </a:solidFill>
              </a:rPr>
              <a:t>What is the status of the angle?</a:t>
            </a:r>
          </a:p>
        </p:txBody>
      </p:sp>
      <p:sp>
        <p:nvSpPr>
          <p:cNvPr id="13" name="Rectangle 2">
            <a:extLst>
              <a:ext uri="{FF2B5EF4-FFF2-40B4-BE49-F238E27FC236}">
                <a16:creationId xmlns:a16="http://schemas.microsoft.com/office/drawing/2014/main" id="{91537DFF-FE3D-41F1-B41A-099239F8D93A}"/>
              </a:ext>
            </a:extLst>
          </p:cNvPr>
          <p:cNvSpPr>
            <a:spLocks noGrp="1" noChangeArrowheads="1"/>
          </p:cNvSpPr>
          <p:nvPr>
            <p:ph type="title"/>
          </p:nvPr>
        </p:nvSpPr>
        <p:spPr>
          <a:xfrm>
            <a:off x="457200" y="304800"/>
            <a:ext cx="7543800" cy="563562"/>
          </a:xfrm>
        </p:spPr>
        <p:txBody>
          <a:bodyPr/>
          <a:lstStyle/>
          <a:p>
            <a:pPr eaLnBrk="1" hangingPunct="1"/>
            <a:r>
              <a:rPr lang="en-US" altLang="en-US" sz="3500" dirty="0"/>
              <a:t>Q/A</a:t>
            </a:r>
          </a:p>
        </p:txBody>
      </p:sp>
      <p:sp>
        <p:nvSpPr>
          <p:cNvPr id="15" name="Text Box 3">
            <a:extLst>
              <a:ext uri="{FF2B5EF4-FFF2-40B4-BE49-F238E27FC236}">
                <a16:creationId xmlns:a16="http://schemas.microsoft.com/office/drawing/2014/main" id="{FDBF16DD-0082-4B3C-8728-416E17088984}"/>
              </a:ext>
            </a:extLst>
          </p:cNvPr>
          <p:cNvSpPr txBox="1">
            <a:spLocks noChangeArrowheads="1"/>
          </p:cNvSpPr>
          <p:nvPr/>
        </p:nvSpPr>
        <p:spPr bwMode="auto">
          <a:xfrm>
            <a:off x="3351212" y="801757"/>
            <a:ext cx="2266950" cy="6413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3600"/>
              <a:t>Glaucoma</a:t>
            </a:r>
          </a:p>
        </p:txBody>
      </p:sp>
      <p:sp>
        <p:nvSpPr>
          <p:cNvPr id="16" name="Text Box 4">
            <a:extLst>
              <a:ext uri="{FF2B5EF4-FFF2-40B4-BE49-F238E27FC236}">
                <a16:creationId xmlns:a16="http://schemas.microsoft.com/office/drawing/2014/main" id="{F573FD74-C913-4A13-A6D1-A54660E076F4}"/>
              </a:ext>
            </a:extLst>
          </p:cNvPr>
          <p:cNvSpPr txBox="1">
            <a:spLocks noChangeArrowheads="1"/>
          </p:cNvSpPr>
          <p:nvPr/>
        </p:nvSpPr>
        <p:spPr bwMode="auto">
          <a:xfrm>
            <a:off x="5249173" y="2211387"/>
            <a:ext cx="2266950" cy="8191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800" i="1" dirty="0"/>
              <a:t>Closed- </a:t>
            </a:r>
            <a:r>
              <a:rPr lang="en-US" altLang="en-US" sz="2800" dirty="0"/>
              <a:t>or</a:t>
            </a:r>
          </a:p>
          <a:p>
            <a:pPr algn="ctr" eaLnBrk="1" hangingPunct="1">
              <a:lnSpc>
                <a:spcPct val="85000"/>
              </a:lnSpc>
              <a:spcBef>
                <a:spcPct val="0"/>
              </a:spcBef>
              <a:buClrTx/>
              <a:buSzTx/>
              <a:buFontTx/>
              <a:buNone/>
            </a:pPr>
            <a:r>
              <a:rPr lang="en-US" altLang="en-US" sz="2800" i="1" dirty="0"/>
              <a:t>narrow-angle</a:t>
            </a:r>
          </a:p>
        </p:txBody>
      </p:sp>
      <p:sp>
        <p:nvSpPr>
          <p:cNvPr id="17" name="Text Box 5">
            <a:extLst>
              <a:ext uri="{FF2B5EF4-FFF2-40B4-BE49-F238E27FC236}">
                <a16:creationId xmlns:a16="http://schemas.microsoft.com/office/drawing/2014/main" id="{079D805A-90A5-417A-8D73-E44114CE3FCE}"/>
              </a:ext>
            </a:extLst>
          </p:cNvPr>
          <p:cNvSpPr txBox="1">
            <a:spLocks noChangeArrowheads="1"/>
          </p:cNvSpPr>
          <p:nvPr/>
        </p:nvSpPr>
        <p:spPr bwMode="auto">
          <a:xfrm>
            <a:off x="1617938" y="2261619"/>
            <a:ext cx="2047875"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800" i="1" dirty="0"/>
              <a:t>Open-angle</a:t>
            </a:r>
          </a:p>
        </p:txBody>
      </p:sp>
      <p:sp>
        <p:nvSpPr>
          <p:cNvPr id="18" name="Line 6">
            <a:extLst>
              <a:ext uri="{FF2B5EF4-FFF2-40B4-BE49-F238E27FC236}">
                <a16:creationId xmlns:a16="http://schemas.microsoft.com/office/drawing/2014/main" id="{785C5BC4-3B7B-470B-8F42-FFE4E418ED14}"/>
              </a:ext>
            </a:extLst>
          </p:cNvPr>
          <p:cNvSpPr>
            <a:spLocks noChangeShapeType="1"/>
          </p:cNvSpPr>
          <p:nvPr/>
        </p:nvSpPr>
        <p:spPr bwMode="auto">
          <a:xfrm flipH="1">
            <a:off x="3505199" y="1460570"/>
            <a:ext cx="1012825" cy="81915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9" name="Line 7">
            <a:extLst>
              <a:ext uri="{FF2B5EF4-FFF2-40B4-BE49-F238E27FC236}">
                <a16:creationId xmlns:a16="http://schemas.microsoft.com/office/drawing/2014/main" id="{493726A5-0AC3-4784-B1FD-1B83180639DD}"/>
              </a:ext>
            </a:extLst>
          </p:cNvPr>
          <p:cNvSpPr>
            <a:spLocks noChangeShapeType="1"/>
          </p:cNvSpPr>
          <p:nvPr/>
        </p:nvSpPr>
        <p:spPr bwMode="auto">
          <a:xfrm>
            <a:off x="4518025" y="1460569"/>
            <a:ext cx="1012825" cy="81915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 name="TextBox 10">
            <a:extLst>
              <a:ext uri="{FF2B5EF4-FFF2-40B4-BE49-F238E27FC236}">
                <a16:creationId xmlns:a16="http://schemas.microsoft.com/office/drawing/2014/main" id="{9B6427B8-C79B-40ED-A80F-5391B045D017}"/>
              </a:ext>
            </a:extLst>
          </p:cNvPr>
          <p:cNvSpPr txBox="1"/>
          <p:nvPr/>
        </p:nvSpPr>
        <p:spPr>
          <a:xfrm>
            <a:off x="2259496" y="189094"/>
            <a:ext cx="4607480" cy="400110"/>
          </a:xfrm>
          <a:prstGeom prst="rect">
            <a:avLst/>
          </a:prstGeom>
          <a:solidFill>
            <a:schemeClr val="accent1">
              <a:lumMod val="60000"/>
              <a:lumOff val="40000"/>
            </a:schemeClr>
          </a:solidFill>
        </p:spPr>
        <p:txBody>
          <a:bodyPr wrap="none" rtlCol="0">
            <a:spAutoFit/>
          </a:bodyPr>
          <a:lstStyle/>
          <a:p>
            <a:pPr algn="ctr"/>
            <a:r>
              <a:rPr lang="en-US" sz="2000" b="1" dirty="0"/>
              <a:t>Secondary Angle Closure Glaucoma</a:t>
            </a:r>
          </a:p>
        </p:txBody>
      </p:sp>
      <p:sp>
        <p:nvSpPr>
          <p:cNvPr id="2" name="Oval 1">
            <a:extLst>
              <a:ext uri="{FF2B5EF4-FFF2-40B4-BE49-F238E27FC236}">
                <a16:creationId xmlns:a16="http://schemas.microsoft.com/office/drawing/2014/main" id="{9FE03322-8627-4030-A0F0-B9E9988A3A6A}"/>
              </a:ext>
            </a:extLst>
          </p:cNvPr>
          <p:cNvSpPr/>
          <p:nvPr/>
        </p:nvSpPr>
        <p:spPr>
          <a:xfrm>
            <a:off x="2574924" y="3468310"/>
            <a:ext cx="3886200" cy="668788"/>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TextBox 2">
            <a:extLst>
              <a:ext uri="{FF2B5EF4-FFF2-40B4-BE49-F238E27FC236}">
                <a16:creationId xmlns:a16="http://schemas.microsoft.com/office/drawing/2014/main" id="{30942763-AEF0-42CA-BFE5-AE2F29518897}"/>
              </a:ext>
            </a:extLst>
          </p:cNvPr>
          <p:cNvSpPr txBox="1"/>
          <p:nvPr/>
        </p:nvSpPr>
        <p:spPr>
          <a:xfrm>
            <a:off x="1875576" y="4304730"/>
            <a:ext cx="5671745" cy="584775"/>
          </a:xfrm>
          <a:prstGeom prst="rect">
            <a:avLst/>
          </a:prstGeom>
          <a:noFill/>
        </p:spPr>
        <p:txBody>
          <a:bodyPr wrap="none" rtlCol="0">
            <a:spAutoFit/>
          </a:bodyPr>
          <a:lstStyle/>
          <a:p>
            <a:r>
              <a:rPr lang="en-US" sz="1600" i="1" dirty="0">
                <a:solidFill>
                  <a:srgbClr val="0000FF"/>
                </a:solidFill>
              </a:rPr>
              <a:t>How does one go about determining the status of the angle?</a:t>
            </a:r>
          </a:p>
          <a:p>
            <a:r>
              <a:rPr lang="en-US" sz="1600" dirty="0">
                <a:solidFill>
                  <a:srgbClr val="0000FF"/>
                </a:solidFill>
              </a:rPr>
              <a:t>By performing  gonioscopy  on the </a:t>
            </a:r>
            <a:r>
              <a:rPr lang="en-US" sz="1600" dirty="0" err="1">
                <a:solidFill>
                  <a:srgbClr val="0000FF"/>
                </a:solidFill>
              </a:rPr>
              <a:t>pt</a:t>
            </a:r>
            <a:endParaRPr lang="en-US" sz="1600" dirty="0">
              <a:solidFill>
                <a:srgbClr val="0000FF"/>
              </a:solidFill>
            </a:endParaRPr>
          </a:p>
        </p:txBody>
      </p:sp>
      <p:sp>
        <p:nvSpPr>
          <p:cNvPr id="4" name="Rectangle 3">
            <a:extLst>
              <a:ext uri="{FF2B5EF4-FFF2-40B4-BE49-F238E27FC236}">
                <a16:creationId xmlns:a16="http://schemas.microsoft.com/office/drawing/2014/main" id="{2AC4DA10-369B-4BE3-BCDE-841A53A0BC45}"/>
              </a:ext>
            </a:extLst>
          </p:cNvPr>
          <p:cNvSpPr/>
          <p:nvPr/>
        </p:nvSpPr>
        <p:spPr>
          <a:xfrm>
            <a:off x="3351212" y="4597117"/>
            <a:ext cx="992188" cy="208624"/>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15527523"/>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031" name="Text Box 35"/>
          <p:cNvSpPr txBox="1">
            <a:spLocks noChangeArrowheads="1"/>
          </p:cNvSpPr>
          <p:nvPr/>
        </p:nvSpPr>
        <p:spPr bwMode="auto">
          <a:xfrm>
            <a:off x="1190847" y="1295400"/>
            <a:ext cx="2473754"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t>w/ Pupillary Block</a:t>
            </a:r>
            <a:endParaRPr lang="en-US" altLang="en-US" sz="2200" i="1" dirty="0">
              <a:solidFill>
                <a:schemeClr val="bg1"/>
              </a:solidFill>
            </a:endParaRPr>
          </a:p>
        </p:txBody>
      </p:sp>
      <p:sp>
        <p:nvSpPr>
          <p:cNvPr id="43032" name="Text Box 36"/>
          <p:cNvSpPr txBox="1">
            <a:spLocks noChangeArrowheads="1"/>
          </p:cNvSpPr>
          <p:nvPr/>
        </p:nvSpPr>
        <p:spPr bwMode="auto">
          <a:xfrm>
            <a:off x="5181600" y="1295400"/>
            <a:ext cx="2630848"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t>w/o Pupillary Block</a:t>
            </a:r>
            <a:endParaRPr lang="en-US" altLang="en-US" sz="2200" i="1" dirty="0">
              <a:solidFill>
                <a:schemeClr val="bg1"/>
              </a:solidFill>
            </a:endParaRPr>
          </a:p>
        </p:txBody>
      </p:sp>
      <p:sp>
        <p:nvSpPr>
          <p:cNvPr id="49" name="Rectangle 2">
            <a:extLst>
              <a:ext uri="{FF2B5EF4-FFF2-40B4-BE49-F238E27FC236}">
                <a16:creationId xmlns:a16="http://schemas.microsoft.com/office/drawing/2014/main" id="{240EE5BF-F7D2-4FC8-A5DD-F6B5423153C6}"/>
              </a:ext>
            </a:extLst>
          </p:cNvPr>
          <p:cNvSpPr>
            <a:spLocks noGrp="1" noChangeArrowheads="1"/>
          </p:cNvSpPr>
          <p:nvPr>
            <p:ph type="title"/>
          </p:nvPr>
        </p:nvSpPr>
        <p:spPr>
          <a:xfrm>
            <a:off x="457200" y="304800"/>
            <a:ext cx="7543800" cy="563562"/>
          </a:xfrm>
        </p:spPr>
        <p:txBody>
          <a:bodyPr/>
          <a:lstStyle/>
          <a:p>
            <a:pPr eaLnBrk="1" hangingPunct="1"/>
            <a:r>
              <a:rPr lang="en-US" altLang="en-US" sz="3500" dirty="0"/>
              <a:t>A</a:t>
            </a:r>
          </a:p>
        </p:txBody>
      </p:sp>
      <p:sp>
        <p:nvSpPr>
          <p:cNvPr id="50" name="TextBox 49">
            <a:extLst>
              <a:ext uri="{FF2B5EF4-FFF2-40B4-BE49-F238E27FC236}">
                <a16:creationId xmlns:a16="http://schemas.microsoft.com/office/drawing/2014/main" id="{CF426230-46C8-405C-9015-99EF57762A2E}"/>
              </a:ext>
            </a:extLst>
          </p:cNvPr>
          <p:cNvSpPr txBox="1"/>
          <p:nvPr/>
        </p:nvSpPr>
        <p:spPr>
          <a:xfrm>
            <a:off x="2259496" y="189094"/>
            <a:ext cx="4607480" cy="400110"/>
          </a:xfrm>
          <a:prstGeom prst="rect">
            <a:avLst/>
          </a:prstGeom>
          <a:solidFill>
            <a:schemeClr val="accent1">
              <a:lumMod val="60000"/>
              <a:lumOff val="40000"/>
            </a:schemeClr>
          </a:solidFill>
        </p:spPr>
        <p:txBody>
          <a:bodyPr wrap="none" rtlCol="0">
            <a:spAutoFit/>
          </a:bodyPr>
          <a:lstStyle/>
          <a:p>
            <a:pPr algn="ctr"/>
            <a:r>
              <a:rPr lang="en-US" sz="2000" b="1" dirty="0"/>
              <a:t>Secondary Angle Closure Glaucoma</a:t>
            </a:r>
          </a:p>
        </p:txBody>
      </p:sp>
      <p:cxnSp>
        <p:nvCxnSpPr>
          <p:cNvPr id="6" name="Straight Arrow Connector 5">
            <a:extLst>
              <a:ext uri="{FF2B5EF4-FFF2-40B4-BE49-F238E27FC236}">
                <a16:creationId xmlns:a16="http://schemas.microsoft.com/office/drawing/2014/main" id="{A3439F0C-5143-461F-8F3C-2E830785DEFC}"/>
              </a:ext>
            </a:extLst>
          </p:cNvPr>
          <p:cNvCxnSpPr>
            <a:stCxn id="50" idx="2"/>
          </p:cNvCxnSpPr>
          <p:nvPr/>
        </p:nvCxnSpPr>
        <p:spPr>
          <a:xfrm flipH="1">
            <a:off x="2971800" y="589204"/>
            <a:ext cx="1591436" cy="706196"/>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0" name="Straight Arrow Connector 9">
            <a:extLst>
              <a:ext uri="{FF2B5EF4-FFF2-40B4-BE49-F238E27FC236}">
                <a16:creationId xmlns:a16="http://schemas.microsoft.com/office/drawing/2014/main" id="{84DC796E-F6ED-4FBB-82D2-A260F480BF8A}"/>
              </a:ext>
            </a:extLst>
          </p:cNvPr>
          <p:cNvCxnSpPr>
            <a:cxnSpLocks/>
          </p:cNvCxnSpPr>
          <p:nvPr/>
        </p:nvCxnSpPr>
        <p:spPr>
          <a:xfrm>
            <a:off x="4572000" y="589204"/>
            <a:ext cx="1600200" cy="706196"/>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4" name="TextBox 3">
            <a:extLst>
              <a:ext uri="{FF2B5EF4-FFF2-40B4-BE49-F238E27FC236}">
                <a16:creationId xmlns:a16="http://schemas.microsoft.com/office/drawing/2014/main" id="{A7320DAA-7ED7-4E29-9624-99FB38085121}"/>
              </a:ext>
            </a:extLst>
          </p:cNvPr>
          <p:cNvSpPr txBox="1"/>
          <p:nvPr/>
        </p:nvSpPr>
        <p:spPr>
          <a:xfrm>
            <a:off x="3819981" y="707069"/>
            <a:ext cx="1521570" cy="553998"/>
          </a:xfrm>
          <a:prstGeom prst="rect">
            <a:avLst/>
          </a:prstGeom>
          <a:noFill/>
        </p:spPr>
        <p:txBody>
          <a:bodyPr wrap="none" rtlCol="0">
            <a:spAutoFit/>
          </a:bodyPr>
          <a:lstStyle/>
          <a:p>
            <a:pPr algn="ctr">
              <a:lnSpc>
                <a:spcPts val="1200"/>
              </a:lnSpc>
            </a:pPr>
            <a:r>
              <a:rPr lang="en-US" sz="1200" i="1" dirty="0"/>
              <a:t>Two basic</a:t>
            </a:r>
          </a:p>
          <a:p>
            <a:pPr algn="ctr">
              <a:lnSpc>
                <a:spcPts val="1200"/>
              </a:lnSpc>
            </a:pPr>
            <a:r>
              <a:rPr lang="en-US" sz="1200" i="1" dirty="0"/>
              <a:t>mechanisms of</a:t>
            </a:r>
          </a:p>
          <a:p>
            <a:pPr algn="ctr">
              <a:lnSpc>
                <a:spcPts val="1200"/>
              </a:lnSpc>
            </a:pPr>
            <a:r>
              <a:rPr lang="en-US" sz="1200" i="1" dirty="0"/>
              <a:t>2ndry angle closure</a:t>
            </a:r>
          </a:p>
        </p:txBody>
      </p:sp>
    </p:spTree>
    <p:extLst>
      <p:ext uri="{BB962C8B-B14F-4D97-AF65-F5344CB8AC3E}">
        <p14:creationId xmlns:p14="http://schemas.microsoft.com/office/powerpoint/2010/main" val="3477724027"/>
      </p:ext>
    </p:extLst>
  </p:cSld>
  <p:clrMapOvr>
    <a:masterClrMapping/>
  </p:clrMapOvr>
</p:sld>
</file>

<file path=ppt/slides/slide3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Straight Arrow Connector 12">
            <a:extLst>
              <a:ext uri="{FF2B5EF4-FFF2-40B4-BE49-F238E27FC236}">
                <a16:creationId xmlns:a16="http://schemas.microsoft.com/office/drawing/2014/main" id="{A6DE2085-829C-480C-9216-69D6039C0A37}"/>
              </a:ext>
            </a:extLst>
          </p:cNvPr>
          <p:cNvCxnSpPr>
            <a:cxnSpLocks/>
          </p:cNvCxnSpPr>
          <p:nvPr/>
        </p:nvCxnSpPr>
        <p:spPr>
          <a:xfrm>
            <a:off x="6717173" y="1828800"/>
            <a:ext cx="0" cy="3462754"/>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43014" name="Text Box 6"/>
          <p:cNvSpPr txBox="1">
            <a:spLocks noChangeArrowheads="1"/>
          </p:cNvSpPr>
          <p:nvPr/>
        </p:nvSpPr>
        <p:spPr bwMode="auto">
          <a:xfrm>
            <a:off x="533400" y="2356376"/>
            <a:ext cx="1005403"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Lens-</a:t>
            </a:r>
          </a:p>
          <a:p>
            <a:pPr algn="ctr" eaLnBrk="1" hangingPunct="1">
              <a:lnSpc>
                <a:spcPct val="80000"/>
              </a:lnSpc>
              <a:spcBef>
                <a:spcPct val="0"/>
              </a:spcBef>
              <a:buClrTx/>
              <a:buSzTx/>
              <a:buFontTx/>
              <a:buNone/>
            </a:pPr>
            <a:r>
              <a:rPr lang="en-US" altLang="en-US" sz="1800" dirty="0">
                <a:solidFill>
                  <a:schemeClr val="bg1">
                    <a:lumMod val="75000"/>
                  </a:schemeClr>
                </a:solidFill>
              </a:rPr>
              <a:t>Induced</a:t>
            </a:r>
          </a:p>
        </p:txBody>
      </p:sp>
      <p:sp>
        <p:nvSpPr>
          <p:cNvPr id="43017" name="Text Box 14"/>
          <p:cNvSpPr txBox="1">
            <a:spLocks noChangeArrowheads="1"/>
          </p:cNvSpPr>
          <p:nvPr/>
        </p:nvSpPr>
        <p:spPr bwMode="auto">
          <a:xfrm>
            <a:off x="3026498" y="2365901"/>
            <a:ext cx="1633781"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Aphakic/</a:t>
            </a:r>
          </a:p>
          <a:p>
            <a:pPr algn="ctr" eaLnBrk="1" hangingPunct="1">
              <a:lnSpc>
                <a:spcPct val="80000"/>
              </a:lnSpc>
              <a:spcBef>
                <a:spcPct val="0"/>
              </a:spcBef>
              <a:buClrTx/>
              <a:buSzTx/>
              <a:buFontTx/>
              <a:buNone/>
            </a:pPr>
            <a:r>
              <a:rPr lang="en-US" altLang="en-US" sz="1800" dirty="0" err="1">
                <a:solidFill>
                  <a:schemeClr val="bg1">
                    <a:lumMod val="75000"/>
                  </a:schemeClr>
                </a:solidFill>
              </a:rPr>
              <a:t>Pseudophakic</a:t>
            </a:r>
            <a:endParaRPr lang="en-US" altLang="en-US" sz="1800" dirty="0">
              <a:solidFill>
                <a:schemeClr val="bg1">
                  <a:lumMod val="75000"/>
                </a:schemeClr>
              </a:solidFill>
            </a:endParaRPr>
          </a:p>
        </p:txBody>
      </p:sp>
      <p:sp>
        <p:nvSpPr>
          <p:cNvPr id="43031" name="Text Box 35"/>
          <p:cNvSpPr txBox="1">
            <a:spLocks noChangeArrowheads="1"/>
          </p:cNvSpPr>
          <p:nvPr/>
        </p:nvSpPr>
        <p:spPr bwMode="auto">
          <a:xfrm>
            <a:off x="1190847" y="1295400"/>
            <a:ext cx="2473754"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solidFill>
                  <a:schemeClr val="bg1">
                    <a:lumMod val="75000"/>
                  </a:schemeClr>
                </a:solidFill>
              </a:rPr>
              <a:t>w/ Pupillary Block</a:t>
            </a:r>
          </a:p>
        </p:txBody>
      </p:sp>
      <p:sp>
        <p:nvSpPr>
          <p:cNvPr id="43032" name="Text Box 36"/>
          <p:cNvSpPr txBox="1">
            <a:spLocks noChangeArrowheads="1"/>
          </p:cNvSpPr>
          <p:nvPr/>
        </p:nvSpPr>
        <p:spPr bwMode="auto">
          <a:xfrm>
            <a:off x="5181600" y="1295400"/>
            <a:ext cx="2630848"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t>w/o Pupillary Block</a:t>
            </a:r>
          </a:p>
        </p:txBody>
      </p:sp>
      <p:sp>
        <p:nvSpPr>
          <p:cNvPr id="49" name="Rectangle 2">
            <a:extLst>
              <a:ext uri="{FF2B5EF4-FFF2-40B4-BE49-F238E27FC236}">
                <a16:creationId xmlns:a16="http://schemas.microsoft.com/office/drawing/2014/main" id="{240EE5BF-F7D2-4FC8-A5DD-F6B5423153C6}"/>
              </a:ext>
            </a:extLst>
          </p:cNvPr>
          <p:cNvSpPr>
            <a:spLocks noGrp="1" noChangeArrowheads="1"/>
          </p:cNvSpPr>
          <p:nvPr>
            <p:ph type="title"/>
          </p:nvPr>
        </p:nvSpPr>
        <p:spPr>
          <a:xfrm>
            <a:off x="457200" y="304800"/>
            <a:ext cx="7543800" cy="563562"/>
          </a:xfrm>
        </p:spPr>
        <p:txBody>
          <a:bodyPr/>
          <a:lstStyle/>
          <a:p>
            <a:pPr eaLnBrk="1" hangingPunct="1"/>
            <a:r>
              <a:rPr lang="en-US" altLang="en-US" sz="3500" dirty="0"/>
              <a:t>Q/A</a:t>
            </a:r>
          </a:p>
        </p:txBody>
      </p:sp>
      <p:sp>
        <p:nvSpPr>
          <p:cNvPr id="50" name="TextBox 49">
            <a:extLst>
              <a:ext uri="{FF2B5EF4-FFF2-40B4-BE49-F238E27FC236}">
                <a16:creationId xmlns:a16="http://schemas.microsoft.com/office/drawing/2014/main" id="{CF426230-46C8-405C-9015-99EF57762A2E}"/>
              </a:ext>
            </a:extLst>
          </p:cNvPr>
          <p:cNvSpPr txBox="1"/>
          <p:nvPr/>
        </p:nvSpPr>
        <p:spPr>
          <a:xfrm>
            <a:off x="2259496" y="189094"/>
            <a:ext cx="4607480" cy="400110"/>
          </a:xfrm>
          <a:prstGeom prst="rect">
            <a:avLst/>
          </a:prstGeom>
          <a:solidFill>
            <a:schemeClr val="accent1">
              <a:lumMod val="60000"/>
              <a:lumOff val="40000"/>
            </a:schemeClr>
          </a:solidFill>
        </p:spPr>
        <p:txBody>
          <a:bodyPr wrap="none" rtlCol="0">
            <a:spAutoFit/>
          </a:bodyPr>
          <a:lstStyle/>
          <a:p>
            <a:pPr algn="ctr"/>
            <a:r>
              <a:rPr lang="en-US" sz="2000" b="1" dirty="0"/>
              <a:t>Secondary Angle Closure Glaucoma</a:t>
            </a:r>
          </a:p>
        </p:txBody>
      </p:sp>
      <p:sp>
        <p:nvSpPr>
          <p:cNvPr id="2" name="TextBox 1">
            <a:extLst>
              <a:ext uri="{FF2B5EF4-FFF2-40B4-BE49-F238E27FC236}">
                <a16:creationId xmlns:a16="http://schemas.microsoft.com/office/drawing/2014/main" id="{A7E30BEC-923B-4C9A-A856-BDD0D882F6B8}"/>
              </a:ext>
            </a:extLst>
          </p:cNvPr>
          <p:cNvSpPr txBox="1"/>
          <p:nvPr/>
        </p:nvSpPr>
        <p:spPr>
          <a:xfrm>
            <a:off x="887305" y="2844119"/>
            <a:ext cx="1494320" cy="338554"/>
          </a:xfrm>
          <a:prstGeom prst="rect">
            <a:avLst/>
          </a:prstGeom>
          <a:noFill/>
        </p:spPr>
        <p:txBody>
          <a:bodyPr wrap="none" rtlCol="0">
            <a:spAutoFit/>
          </a:bodyPr>
          <a:lstStyle/>
          <a:p>
            <a:r>
              <a:rPr lang="en-US" sz="1600" dirty="0" err="1">
                <a:solidFill>
                  <a:schemeClr val="bg1">
                    <a:lumMod val="75000"/>
                  </a:schemeClr>
                </a:solidFill>
              </a:rPr>
              <a:t>Phacomorphic</a:t>
            </a:r>
            <a:endParaRPr lang="en-US" sz="1600" dirty="0">
              <a:solidFill>
                <a:schemeClr val="bg1">
                  <a:lumMod val="75000"/>
                </a:schemeClr>
              </a:solidFill>
            </a:endParaRPr>
          </a:p>
        </p:txBody>
      </p:sp>
      <p:sp>
        <p:nvSpPr>
          <p:cNvPr id="51" name="TextBox 50">
            <a:extLst>
              <a:ext uri="{FF2B5EF4-FFF2-40B4-BE49-F238E27FC236}">
                <a16:creationId xmlns:a16="http://schemas.microsoft.com/office/drawing/2014/main" id="{156069D4-340B-4160-A336-EBF73557CEE0}"/>
              </a:ext>
            </a:extLst>
          </p:cNvPr>
          <p:cNvSpPr txBox="1"/>
          <p:nvPr/>
        </p:nvSpPr>
        <p:spPr>
          <a:xfrm>
            <a:off x="884725" y="3175578"/>
            <a:ext cx="1402948" cy="338554"/>
          </a:xfrm>
          <a:prstGeom prst="rect">
            <a:avLst/>
          </a:prstGeom>
          <a:noFill/>
        </p:spPr>
        <p:txBody>
          <a:bodyPr wrap="none" rtlCol="0">
            <a:spAutoFit/>
          </a:bodyPr>
          <a:lstStyle/>
          <a:p>
            <a:r>
              <a:rPr lang="en-US" sz="1600" dirty="0">
                <a:solidFill>
                  <a:schemeClr val="bg1">
                    <a:lumMod val="75000"/>
                  </a:schemeClr>
                </a:solidFill>
              </a:rPr>
              <a:t>Ectopia </a:t>
            </a:r>
            <a:r>
              <a:rPr lang="en-US" sz="1600" dirty="0" err="1">
                <a:solidFill>
                  <a:schemeClr val="bg1">
                    <a:lumMod val="75000"/>
                  </a:schemeClr>
                </a:solidFill>
              </a:rPr>
              <a:t>lentis</a:t>
            </a:r>
            <a:endParaRPr lang="en-US" sz="1600" dirty="0">
              <a:solidFill>
                <a:schemeClr val="bg1">
                  <a:lumMod val="75000"/>
                </a:schemeClr>
              </a:solidFill>
            </a:endParaRPr>
          </a:p>
        </p:txBody>
      </p:sp>
      <p:cxnSp>
        <p:nvCxnSpPr>
          <p:cNvPr id="71" name="Straight Connector 70">
            <a:extLst>
              <a:ext uri="{FF2B5EF4-FFF2-40B4-BE49-F238E27FC236}">
                <a16:creationId xmlns:a16="http://schemas.microsoft.com/office/drawing/2014/main" id="{C104938D-BA8D-4E39-9D5F-9EE2012F2F3C}"/>
              </a:ext>
            </a:extLst>
          </p:cNvPr>
          <p:cNvCxnSpPr>
            <a:cxnSpLocks/>
          </p:cNvCxnSpPr>
          <p:nvPr/>
        </p:nvCxnSpPr>
        <p:spPr>
          <a:xfrm flipH="1">
            <a:off x="762665" y="3023488"/>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2A7E4E40-472F-4E50-8A7A-45C10FDD7171}"/>
              </a:ext>
            </a:extLst>
          </p:cNvPr>
          <p:cNvCxnSpPr>
            <a:cxnSpLocks/>
          </p:cNvCxnSpPr>
          <p:nvPr/>
        </p:nvCxnSpPr>
        <p:spPr>
          <a:xfrm flipH="1">
            <a:off x="762665" y="3347853"/>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C3924889-45B9-4383-9C9E-48F0A9C27AD8}"/>
              </a:ext>
            </a:extLst>
          </p:cNvPr>
          <p:cNvCxnSpPr>
            <a:cxnSpLocks/>
          </p:cNvCxnSpPr>
          <p:nvPr/>
        </p:nvCxnSpPr>
        <p:spPr>
          <a:xfrm flipH="1">
            <a:off x="748719" y="2838976"/>
            <a:ext cx="13947" cy="5088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 name="Straight Arrow Connector 5">
            <a:extLst>
              <a:ext uri="{FF2B5EF4-FFF2-40B4-BE49-F238E27FC236}">
                <a16:creationId xmlns:a16="http://schemas.microsoft.com/office/drawing/2014/main" id="{A3439F0C-5143-461F-8F3C-2E830785DEFC}"/>
              </a:ext>
            </a:extLst>
          </p:cNvPr>
          <p:cNvCxnSpPr>
            <a:stCxn id="50" idx="2"/>
          </p:cNvCxnSpPr>
          <p:nvPr/>
        </p:nvCxnSpPr>
        <p:spPr>
          <a:xfrm flipH="1">
            <a:off x="2971800" y="589204"/>
            <a:ext cx="1591436" cy="706196"/>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0" name="Straight Arrow Connector 9">
            <a:extLst>
              <a:ext uri="{FF2B5EF4-FFF2-40B4-BE49-F238E27FC236}">
                <a16:creationId xmlns:a16="http://schemas.microsoft.com/office/drawing/2014/main" id="{84DC796E-F6ED-4FBB-82D2-A260F480BF8A}"/>
              </a:ext>
            </a:extLst>
          </p:cNvPr>
          <p:cNvCxnSpPr>
            <a:cxnSpLocks/>
          </p:cNvCxnSpPr>
          <p:nvPr/>
        </p:nvCxnSpPr>
        <p:spPr>
          <a:xfrm>
            <a:off x="4572000" y="589204"/>
            <a:ext cx="1600200" cy="706196"/>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6" name="Straight Arrow Connector 25">
            <a:extLst>
              <a:ext uri="{FF2B5EF4-FFF2-40B4-BE49-F238E27FC236}">
                <a16:creationId xmlns:a16="http://schemas.microsoft.com/office/drawing/2014/main" id="{B70E0124-9B84-41A5-8D84-A66B7838A706}"/>
              </a:ext>
            </a:extLst>
          </p:cNvPr>
          <p:cNvCxnSpPr>
            <a:cxnSpLocks/>
          </p:cNvCxnSpPr>
          <p:nvPr/>
        </p:nvCxnSpPr>
        <p:spPr>
          <a:xfrm flipH="1">
            <a:off x="1159539" y="1828800"/>
            <a:ext cx="1290435" cy="478059"/>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28" name="Straight Arrow Connector 27">
            <a:extLst>
              <a:ext uri="{FF2B5EF4-FFF2-40B4-BE49-F238E27FC236}">
                <a16:creationId xmlns:a16="http://schemas.microsoft.com/office/drawing/2014/main" id="{567A4249-5C59-4416-8A8E-1C35913900AB}"/>
              </a:ext>
            </a:extLst>
          </p:cNvPr>
          <p:cNvCxnSpPr>
            <a:cxnSpLocks/>
          </p:cNvCxnSpPr>
          <p:nvPr/>
        </p:nvCxnSpPr>
        <p:spPr>
          <a:xfrm>
            <a:off x="2449973" y="1832208"/>
            <a:ext cx="1268784"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56" name="Text Box 6">
            <a:extLst>
              <a:ext uri="{FF2B5EF4-FFF2-40B4-BE49-F238E27FC236}">
                <a16:creationId xmlns:a16="http://schemas.microsoft.com/office/drawing/2014/main" id="{557983BD-9D64-49B9-A366-A08663B0451F}"/>
              </a:ext>
            </a:extLst>
          </p:cNvPr>
          <p:cNvSpPr txBox="1">
            <a:spLocks noChangeArrowheads="1"/>
          </p:cNvSpPr>
          <p:nvPr/>
        </p:nvSpPr>
        <p:spPr bwMode="auto">
          <a:xfrm>
            <a:off x="5029200" y="2356376"/>
            <a:ext cx="813043"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r" eaLnBrk="1" hangingPunct="1">
              <a:lnSpc>
                <a:spcPct val="80000"/>
              </a:lnSpc>
              <a:spcBef>
                <a:spcPct val="0"/>
              </a:spcBef>
              <a:buClrTx/>
              <a:buSzTx/>
              <a:buFontTx/>
              <a:buNone/>
            </a:pPr>
            <a:r>
              <a:rPr lang="en-US" altLang="en-US" sz="1800" dirty="0">
                <a:solidFill>
                  <a:schemeClr val="bg1">
                    <a:lumMod val="75000"/>
                  </a:schemeClr>
                </a:solidFill>
              </a:rPr>
              <a:t>‘Push’</a:t>
            </a:r>
          </a:p>
        </p:txBody>
      </p:sp>
      <p:sp>
        <p:nvSpPr>
          <p:cNvPr id="57" name="Text Box 14">
            <a:extLst>
              <a:ext uri="{FF2B5EF4-FFF2-40B4-BE49-F238E27FC236}">
                <a16:creationId xmlns:a16="http://schemas.microsoft.com/office/drawing/2014/main" id="{5DAFA1C1-3A29-4C27-A379-663FDD22E326}"/>
              </a:ext>
            </a:extLst>
          </p:cNvPr>
          <p:cNvSpPr txBox="1">
            <a:spLocks noChangeArrowheads="1"/>
          </p:cNvSpPr>
          <p:nvPr/>
        </p:nvSpPr>
        <p:spPr bwMode="auto">
          <a:xfrm>
            <a:off x="7620000" y="2365901"/>
            <a:ext cx="671979"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t>‘Pull’</a:t>
            </a:r>
          </a:p>
        </p:txBody>
      </p:sp>
      <p:cxnSp>
        <p:nvCxnSpPr>
          <p:cNvPr id="58" name="Straight Arrow Connector 57">
            <a:extLst>
              <a:ext uri="{FF2B5EF4-FFF2-40B4-BE49-F238E27FC236}">
                <a16:creationId xmlns:a16="http://schemas.microsoft.com/office/drawing/2014/main" id="{E874FEE9-46BD-46A3-90A3-DE7CC220FBFF}"/>
              </a:ext>
            </a:extLst>
          </p:cNvPr>
          <p:cNvCxnSpPr>
            <a:cxnSpLocks/>
          </p:cNvCxnSpPr>
          <p:nvPr/>
        </p:nvCxnSpPr>
        <p:spPr>
          <a:xfrm flipH="1">
            <a:off x="5867400" y="1828800"/>
            <a:ext cx="849775"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59" name="Straight Arrow Connector 58">
            <a:extLst>
              <a:ext uri="{FF2B5EF4-FFF2-40B4-BE49-F238E27FC236}">
                <a16:creationId xmlns:a16="http://schemas.microsoft.com/office/drawing/2014/main" id="{C370A4A1-FE96-4E70-B89E-839542A5E241}"/>
              </a:ext>
            </a:extLst>
          </p:cNvPr>
          <p:cNvCxnSpPr>
            <a:cxnSpLocks/>
          </p:cNvCxnSpPr>
          <p:nvPr/>
        </p:nvCxnSpPr>
        <p:spPr>
          <a:xfrm>
            <a:off x="6717173" y="1832208"/>
            <a:ext cx="902827" cy="474047"/>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62" name="Text Box 16">
            <a:extLst>
              <a:ext uri="{FF2B5EF4-FFF2-40B4-BE49-F238E27FC236}">
                <a16:creationId xmlns:a16="http://schemas.microsoft.com/office/drawing/2014/main" id="{33538067-0726-41B0-93FF-357EF00CA62D}"/>
              </a:ext>
            </a:extLst>
          </p:cNvPr>
          <p:cNvSpPr txBox="1">
            <a:spLocks noChangeArrowheads="1"/>
          </p:cNvSpPr>
          <p:nvPr/>
        </p:nvSpPr>
        <p:spPr bwMode="auto">
          <a:xfrm>
            <a:off x="8065437" y="2684785"/>
            <a:ext cx="628698"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b="1" dirty="0"/>
              <a:t>NVG</a:t>
            </a:r>
          </a:p>
        </p:txBody>
      </p:sp>
      <p:sp>
        <p:nvSpPr>
          <p:cNvPr id="70" name="Text Box 21">
            <a:extLst>
              <a:ext uri="{FF2B5EF4-FFF2-40B4-BE49-F238E27FC236}">
                <a16:creationId xmlns:a16="http://schemas.microsoft.com/office/drawing/2014/main" id="{86C32650-BE1F-4CC3-8DB5-0C136D877E6F}"/>
              </a:ext>
            </a:extLst>
          </p:cNvPr>
          <p:cNvSpPr txBox="1">
            <a:spLocks noChangeArrowheads="1"/>
          </p:cNvSpPr>
          <p:nvPr/>
        </p:nvSpPr>
        <p:spPr bwMode="auto">
          <a:xfrm>
            <a:off x="8070534" y="3048000"/>
            <a:ext cx="526106"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a:solidFill>
                  <a:schemeClr val="bg1">
                    <a:lumMod val="75000"/>
                  </a:schemeClr>
                </a:solidFill>
              </a:rPr>
              <a:t>ICE</a:t>
            </a:r>
          </a:p>
        </p:txBody>
      </p:sp>
      <p:sp>
        <p:nvSpPr>
          <p:cNvPr id="75" name="Text Box 45">
            <a:extLst>
              <a:ext uri="{FF2B5EF4-FFF2-40B4-BE49-F238E27FC236}">
                <a16:creationId xmlns:a16="http://schemas.microsoft.com/office/drawing/2014/main" id="{2B6EDA2D-8F55-4DFD-A225-8C03CE6FC7F3}"/>
              </a:ext>
            </a:extLst>
          </p:cNvPr>
          <p:cNvSpPr txBox="1">
            <a:spLocks noChangeArrowheads="1"/>
          </p:cNvSpPr>
          <p:nvPr/>
        </p:nvSpPr>
        <p:spPr bwMode="auto">
          <a:xfrm>
            <a:off x="8073162" y="3810000"/>
            <a:ext cx="1070837" cy="74635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ts val="1700"/>
              </a:lnSpc>
              <a:spcBef>
                <a:spcPct val="0"/>
              </a:spcBef>
              <a:buClrTx/>
              <a:buSzTx/>
              <a:buFontTx/>
              <a:buNone/>
            </a:pPr>
            <a:r>
              <a:rPr lang="en-US" altLang="en-US" sz="1600" dirty="0">
                <a:solidFill>
                  <a:schemeClr val="bg1">
                    <a:lumMod val="75000"/>
                  </a:schemeClr>
                </a:solidFill>
              </a:rPr>
              <a:t>Epithelial/ fibrous ingrowth</a:t>
            </a:r>
          </a:p>
        </p:txBody>
      </p:sp>
      <p:cxnSp>
        <p:nvCxnSpPr>
          <p:cNvPr id="77" name="Straight Connector 76">
            <a:extLst>
              <a:ext uri="{FF2B5EF4-FFF2-40B4-BE49-F238E27FC236}">
                <a16:creationId xmlns:a16="http://schemas.microsoft.com/office/drawing/2014/main" id="{FC090BD7-F2E1-4464-B57B-9CBE5874C89B}"/>
              </a:ext>
            </a:extLst>
          </p:cNvPr>
          <p:cNvCxnSpPr>
            <a:cxnSpLocks/>
          </p:cNvCxnSpPr>
          <p:nvPr/>
        </p:nvCxnSpPr>
        <p:spPr>
          <a:xfrm>
            <a:off x="7873969" y="2674448"/>
            <a:ext cx="7724" cy="128795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8" name="Straight Connector 77">
            <a:extLst>
              <a:ext uri="{FF2B5EF4-FFF2-40B4-BE49-F238E27FC236}">
                <a16:creationId xmlns:a16="http://schemas.microsoft.com/office/drawing/2014/main" id="{B1922ED5-C3D8-43D8-A00D-1D6BC9201DBA}"/>
              </a:ext>
            </a:extLst>
          </p:cNvPr>
          <p:cNvCxnSpPr/>
          <p:nvPr/>
        </p:nvCxnSpPr>
        <p:spPr>
          <a:xfrm flipH="1">
            <a:off x="7873968" y="2840262"/>
            <a:ext cx="24447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9" name="Straight Connector 78">
            <a:extLst>
              <a:ext uri="{FF2B5EF4-FFF2-40B4-BE49-F238E27FC236}">
                <a16:creationId xmlns:a16="http://schemas.microsoft.com/office/drawing/2014/main" id="{77019ED2-6D69-4A60-9D19-D4DB786EA3A0}"/>
              </a:ext>
            </a:extLst>
          </p:cNvPr>
          <p:cNvCxnSpPr/>
          <p:nvPr/>
        </p:nvCxnSpPr>
        <p:spPr>
          <a:xfrm flipH="1">
            <a:off x="7873968" y="3213518"/>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1" name="Straight Connector 80">
            <a:extLst>
              <a:ext uri="{FF2B5EF4-FFF2-40B4-BE49-F238E27FC236}">
                <a16:creationId xmlns:a16="http://schemas.microsoft.com/office/drawing/2014/main" id="{9796A12F-4125-4C05-8EE8-A388740C580D}"/>
              </a:ext>
            </a:extLst>
          </p:cNvPr>
          <p:cNvCxnSpPr/>
          <p:nvPr/>
        </p:nvCxnSpPr>
        <p:spPr>
          <a:xfrm flipH="1">
            <a:off x="7877837" y="3581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3" name="Straight Connector 82">
            <a:extLst>
              <a:ext uri="{FF2B5EF4-FFF2-40B4-BE49-F238E27FC236}">
                <a16:creationId xmlns:a16="http://schemas.microsoft.com/office/drawing/2014/main" id="{7FDC5F4B-9BF0-42AD-B8BB-2F2399BCF1E2}"/>
              </a:ext>
            </a:extLst>
          </p:cNvPr>
          <p:cNvCxnSpPr/>
          <p:nvPr/>
        </p:nvCxnSpPr>
        <p:spPr>
          <a:xfrm flipH="1">
            <a:off x="7881693" y="3962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93" name="Text Box 42">
            <a:extLst>
              <a:ext uri="{FF2B5EF4-FFF2-40B4-BE49-F238E27FC236}">
                <a16:creationId xmlns:a16="http://schemas.microsoft.com/office/drawing/2014/main" id="{53BAB77F-E061-4834-9068-34BDF78AD071}"/>
              </a:ext>
            </a:extLst>
          </p:cNvPr>
          <p:cNvSpPr txBox="1">
            <a:spLocks noChangeArrowheads="1"/>
          </p:cNvSpPr>
          <p:nvPr/>
        </p:nvSpPr>
        <p:spPr bwMode="auto">
          <a:xfrm>
            <a:off x="8111387" y="3429000"/>
            <a:ext cx="856196"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Flat AC</a:t>
            </a:r>
          </a:p>
        </p:txBody>
      </p:sp>
      <p:sp>
        <p:nvSpPr>
          <p:cNvPr id="100" name="Text Box 23">
            <a:extLst>
              <a:ext uri="{FF2B5EF4-FFF2-40B4-BE49-F238E27FC236}">
                <a16:creationId xmlns:a16="http://schemas.microsoft.com/office/drawing/2014/main" id="{D8F2FCFF-2984-4836-B000-9C5601A8EAAA}"/>
              </a:ext>
            </a:extLst>
          </p:cNvPr>
          <p:cNvSpPr txBox="1">
            <a:spLocks noChangeArrowheads="1"/>
          </p:cNvSpPr>
          <p:nvPr/>
        </p:nvSpPr>
        <p:spPr bwMode="auto">
          <a:xfrm>
            <a:off x="5530369" y="2667000"/>
            <a:ext cx="2143536"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Aqueous misdirection</a:t>
            </a:r>
          </a:p>
        </p:txBody>
      </p:sp>
      <p:cxnSp>
        <p:nvCxnSpPr>
          <p:cNvPr id="104" name="Straight Connector 103">
            <a:extLst>
              <a:ext uri="{FF2B5EF4-FFF2-40B4-BE49-F238E27FC236}">
                <a16:creationId xmlns:a16="http://schemas.microsoft.com/office/drawing/2014/main" id="{49D87D4A-E317-4446-9B95-5184CB3968F3}"/>
              </a:ext>
            </a:extLst>
          </p:cNvPr>
          <p:cNvCxnSpPr>
            <a:cxnSpLocks/>
          </p:cNvCxnSpPr>
          <p:nvPr/>
        </p:nvCxnSpPr>
        <p:spPr>
          <a:xfrm flipH="1">
            <a:off x="5316229" y="2667000"/>
            <a:ext cx="7397" cy="25314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5" name="Straight Connector 104">
            <a:extLst>
              <a:ext uri="{FF2B5EF4-FFF2-40B4-BE49-F238E27FC236}">
                <a16:creationId xmlns:a16="http://schemas.microsoft.com/office/drawing/2014/main" id="{F40B6D71-75A8-4A88-864D-00D14C2F710D}"/>
              </a:ext>
            </a:extLst>
          </p:cNvPr>
          <p:cNvCxnSpPr/>
          <p:nvPr/>
        </p:nvCxnSpPr>
        <p:spPr>
          <a:xfrm flipH="1">
            <a:off x="5323624" y="2832814"/>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6" name="Straight Connector 105">
            <a:extLst>
              <a:ext uri="{FF2B5EF4-FFF2-40B4-BE49-F238E27FC236}">
                <a16:creationId xmlns:a16="http://schemas.microsoft.com/office/drawing/2014/main" id="{010BF7B2-AA07-4DCF-822D-E2DB5CC0BF59}"/>
              </a:ext>
            </a:extLst>
          </p:cNvPr>
          <p:cNvCxnSpPr/>
          <p:nvPr/>
        </p:nvCxnSpPr>
        <p:spPr>
          <a:xfrm flipH="1">
            <a:off x="5323624" y="3360065"/>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a:extLst>
              <a:ext uri="{FF2B5EF4-FFF2-40B4-BE49-F238E27FC236}">
                <a16:creationId xmlns:a16="http://schemas.microsoft.com/office/drawing/2014/main" id="{BAC8035C-3999-4C31-93CD-6C0D2ADEB73B}"/>
              </a:ext>
            </a:extLst>
          </p:cNvPr>
          <p:cNvCxnSpPr/>
          <p:nvPr/>
        </p:nvCxnSpPr>
        <p:spPr>
          <a:xfrm flipH="1">
            <a:off x="5323536" y="3786938"/>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8" name="Straight Connector 107">
            <a:extLst>
              <a:ext uri="{FF2B5EF4-FFF2-40B4-BE49-F238E27FC236}">
                <a16:creationId xmlns:a16="http://schemas.microsoft.com/office/drawing/2014/main" id="{DB64CAEE-69B4-426A-8A5B-D1269DBF0F66}"/>
              </a:ext>
            </a:extLst>
          </p:cNvPr>
          <p:cNvCxnSpPr/>
          <p:nvPr/>
        </p:nvCxnSpPr>
        <p:spPr>
          <a:xfrm flipH="1">
            <a:off x="5327493" y="4249152"/>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12" name="Straight Connector 111">
            <a:extLst>
              <a:ext uri="{FF2B5EF4-FFF2-40B4-BE49-F238E27FC236}">
                <a16:creationId xmlns:a16="http://schemas.microsoft.com/office/drawing/2014/main" id="{99A16C30-4BE4-48E5-8B65-0C5F3039B8DC}"/>
              </a:ext>
            </a:extLst>
          </p:cNvPr>
          <p:cNvCxnSpPr/>
          <p:nvPr/>
        </p:nvCxnSpPr>
        <p:spPr>
          <a:xfrm flipH="1">
            <a:off x="5333455" y="51816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13" name="Text Box 42">
            <a:extLst>
              <a:ext uri="{FF2B5EF4-FFF2-40B4-BE49-F238E27FC236}">
                <a16:creationId xmlns:a16="http://schemas.microsoft.com/office/drawing/2014/main" id="{056DFFD9-3CA2-42E7-90FE-4F14522E3504}"/>
              </a:ext>
            </a:extLst>
          </p:cNvPr>
          <p:cNvSpPr txBox="1">
            <a:spLocks noChangeArrowheads="1"/>
          </p:cNvSpPr>
          <p:nvPr/>
        </p:nvSpPr>
        <p:spPr bwMode="auto">
          <a:xfrm>
            <a:off x="5533954" y="3623846"/>
            <a:ext cx="1563248"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Retinal surgery</a:t>
            </a:r>
          </a:p>
        </p:txBody>
      </p:sp>
      <p:sp>
        <p:nvSpPr>
          <p:cNvPr id="118" name="Text Box 47">
            <a:extLst>
              <a:ext uri="{FF2B5EF4-FFF2-40B4-BE49-F238E27FC236}">
                <a16:creationId xmlns:a16="http://schemas.microsoft.com/office/drawing/2014/main" id="{3F59D898-ECAD-49F0-9425-2A1BC8DDA7B5}"/>
              </a:ext>
            </a:extLst>
          </p:cNvPr>
          <p:cNvSpPr txBox="1">
            <a:spLocks noChangeArrowheads="1"/>
          </p:cNvSpPr>
          <p:nvPr/>
        </p:nvSpPr>
        <p:spPr bwMode="auto">
          <a:xfrm>
            <a:off x="5523688" y="4538246"/>
            <a:ext cx="1414170"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Drug-induced</a:t>
            </a:r>
          </a:p>
        </p:txBody>
      </p:sp>
      <p:sp>
        <p:nvSpPr>
          <p:cNvPr id="16" name="TextBox 15">
            <a:extLst>
              <a:ext uri="{FF2B5EF4-FFF2-40B4-BE49-F238E27FC236}">
                <a16:creationId xmlns:a16="http://schemas.microsoft.com/office/drawing/2014/main" id="{984E008D-FBBA-42B4-940E-EA26772E0161}"/>
              </a:ext>
            </a:extLst>
          </p:cNvPr>
          <p:cNvSpPr txBox="1"/>
          <p:nvPr/>
        </p:nvSpPr>
        <p:spPr>
          <a:xfrm>
            <a:off x="6230528" y="5257800"/>
            <a:ext cx="1326004" cy="369332"/>
          </a:xfrm>
          <a:prstGeom prst="rect">
            <a:avLst/>
          </a:prstGeom>
          <a:noFill/>
        </p:spPr>
        <p:txBody>
          <a:bodyPr wrap="none" rtlCol="0">
            <a:spAutoFit/>
          </a:bodyPr>
          <a:lstStyle/>
          <a:p>
            <a:pPr algn="ctr"/>
            <a:r>
              <a:rPr lang="en-US" dirty="0">
                <a:solidFill>
                  <a:schemeClr val="bg1">
                    <a:lumMod val="75000"/>
                  </a:schemeClr>
                </a:solidFill>
              </a:rPr>
              <a:t>Both/Either</a:t>
            </a:r>
          </a:p>
        </p:txBody>
      </p:sp>
      <p:cxnSp>
        <p:nvCxnSpPr>
          <p:cNvPr id="125" name="Straight Connector 124">
            <a:extLst>
              <a:ext uri="{FF2B5EF4-FFF2-40B4-BE49-F238E27FC236}">
                <a16:creationId xmlns:a16="http://schemas.microsoft.com/office/drawing/2014/main" id="{01138141-D318-4ED7-A7FE-D8F2155CE890}"/>
              </a:ext>
            </a:extLst>
          </p:cNvPr>
          <p:cNvCxnSpPr/>
          <p:nvPr/>
        </p:nvCxnSpPr>
        <p:spPr>
          <a:xfrm flipH="1">
            <a:off x="5334000" y="4724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52" name="Text Box 47">
            <a:extLst>
              <a:ext uri="{FF2B5EF4-FFF2-40B4-BE49-F238E27FC236}">
                <a16:creationId xmlns:a16="http://schemas.microsoft.com/office/drawing/2014/main" id="{E3578916-9804-473C-8F06-D4FA0BCEDFD0}"/>
              </a:ext>
            </a:extLst>
          </p:cNvPr>
          <p:cNvSpPr txBox="1">
            <a:spLocks noChangeArrowheads="1"/>
          </p:cNvSpPr>
          <p:nvPr/>
        </p:nvSpPr>
        <p:spPr bwMode="auto">
          <a:xfrm>
            <a:off x="5543446" y="4055146"/>
            <a:ext cx="1619354"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err="1">
                <a:solidFill>
                  <a:schemeClr val="bg1">
                    <a:lumMod val="75000"/>
                  </a:schemeClr>
                </a:solidFill>
              </a:rPr>
              <a:t>Nanophthalmos</a:t>
            </a:r>
            <a:endParaRPr lang="en-US" altLang="en-US" sz="1600" dirty="0">
              <a:solidFill>
                <a:schemeClr val="bg1">
                  <a:lumMod val="75000"/>
                </a:schemeClr>
              </a:solidFill>
            </a:endParaRPr>
          </a:p>
        </p:txBody>
      </p:sp>
      <p:sp>
        <p:nvSpPr>
          <p:cNvPr id="53" name="Text Box 45">
            <a:extLst>
              <a:ext uri="{FF2B5EF4-FFF2-40B4-BE49-F238E27FC236}">
                <a16:creationId xmlns:a16="http://schemas.microsoft.com/office/drawing/2014/main" id="{57D1A14F-68FE-47D2-983C-1A879D66A9DC}"/>
              </a:ext>
            </a:extLst>
          </p:cNvPr>
          <p:cNvSpPr txBox="1">
            <a:spLocks noChangeArrowheads="1"/>
          </p:cNvSpPr>
          <p:nvPr/>
        </p:nvSpPr>
        <p:spPr bwMode="auto">
          <a:xfrm>
            <a:off x="5523688" y="5013493"/>
            <a:ext cx="582211"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PFV</a:t>
            </a:r>
          </a:p>
        </p:txBody>
      </p:sp>
      <p:sp>
        <p:nvSpPr>
          <p:cNvPr id="54" name="Text Box 42">
            <a:extLst>
              <a:ext uri="{FF2B5EF4-FFF2-40B4-BE49-F238E27FC236}">
                <a16:creationId xmlns:a16="http://schemas.microsoft.com/office/drawing/2014/main" id="{E1E37D2C-2C52-446B-843B-01E64990D3EC}"/>
              </a:ext>
            </a:extLst>
          </p:cNvPr>
          <p:cNvSpPr txBox="1">
            <a:spLocks noChangeArrowheads="1"/>
          </p:cNvSpPr>
          <p:nvPr/>
        </p:nvSpPr>
        <p:spPr bwMode="auto">
          <a:xfrm>
            <a:off x="5551406" y="3192546"/>
            <a:ext cx="2276072"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ERD/choroidal effusion</a:t>
            </a:r>
          </a:p>
        </p:txBody>
      </p:sp>
      <p:sp>
        <p:nvSpPr>
          <p:cNvPr id="3" name="Oval 2">
            <a:extLst>
              <a:ext uri="{FF2B5EF4-FFF2-40B4-BE49-F238E27FC236}">
                <a16:creationId xmlns:a16="http://schemas.microsoft.com/office/drawing/2014/main" id="{7D027388-F860-4250-9D31-41DB5EB864E5}"/>
              </a:ext>
            </a:extLst>
          </p:cNvPr>
          <p:cNvSpPr/>
          <p:nvPr/>
        </p:nvSpPr>
        <p:spPr>
          <a:xfrm>
            <a:off x="8034589" y="2679833"/>
            <a:ext cx="671979" cy="338554"/>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TextBox 45">
            <a:extLst>
              <a:ext uri="{FF2B5EF4-FFF2-40B4-BE49-F238E27FC236}">
                <a16:creationId xmlns:a16="http://schemas.microsoft.com/office/drawing/2014/main" id="{404AE9CF-785E-4964-AF50-F6F095A7E65B}"/>
              </a:ext>
            </a:extLst>
          </p:cNvPr>
          <p:cNvSpPr txBox="1"/>
          <p:nvPr/>
        </p:nvSpPr>
        <p:spPr>
          <a:xfrm>
            <a:off x="609600" y="1554063"/>
            <a:ext cx="7034674" cy="4770537"/>
          </a:xfrm>
          <a:prstGeom prst="rect">
            <a:avLst/>
          </a:prstGeom>
          <a:solidFill>
            <a:schemeClr val="accent1">
              <a:lumMod val="40000"/>
              <a:lumOff val="60000"/>
            </a:schemeClr>
          </a:solidFill>
        </p:spPr>
        <p:txBody>
          <a:bodyPr wrap="square" rtlCol="0">
            <a:spAutoFit/>
          </a:bodyPr>
          <a:lstStyle/>
          <a:p>
            <a:r>
              <a:rPr lang="en-US" sz="1600" i="1" dirty="0">
                <a:solidFill>
                  <a:srgbClr val="0000FF"/>
                </a:solidFill>
              </a:rPr>
              <a:t>Neovascularization of what structure causes neovascular glaucoma (NVG)?</a:t>
            </a:r>
          </a:p>
          <a:p>
            <a:r>
              <a:rPr lang="en-US" sz="1600" dirty="0">
                <a:solidFill>
                  <a:srgbClr val="0000FF"/>
                </a:solidFill>
              </a:rPr>
              <a:t>Neovascularization of the angle (NVA) </a:t>
            </a:r>
          </a:p>
          <a:p>
            <a:endParaRPr lang="en-US" sz="1600" dirty="0">
              <a:solidFill>
                <a:srgbClr val="0000FF"/>
              </a:solidFill>
            </a:endParaRPr>
          </a:p>
          <a:p>
            <a:r>
              <a:rPr lang="en-US" sz="1600" i="1" dirty="0">
                <a:solidFill>
                  <a:srgbClr val="0000FF"/>
                </a:solidFill>
              </a:rPr>
              <a:t>How does NVA lead to angle-closure glaucoma?</a:t>
            </a:r>
          </a:p>
          <a:p>
            <a:r>
              <a:rPr lang="en-US" sz="1600" dirty="0">
                <a:solidFill>
                  <a:srgbClr val="0000FF"/>
                </a:solidFill>
              </a:rPr>
              <a:t>The NVA vessels don’t ride solo; rather, they are accompanied by contractile elements (</a:t>
            </a:r>
            <a:r>
              <a:rPr lang="en-US" sz="1600" dirty="0" err="1">
                <a:solidFill>
                  <a:srgbClr val="0000FF"/>
                </a:solidFill>
              </a:rPr>
              <a:t>eg</a:t>
            </a:r>
            <a:r>
              <a:rPr lang="en-US" sz="1600" dirty="0">
                <a:solidFill>
                  <a:srgbClr val="0000FF"/>
                </a:solidFill>
              </a:rPr>
              <a:t>, fibroblasts). Along with the neo vessels, these elements will establish a network that crosses from the peripheral iris to the peripheral cornea. </a:t>
            </a:r>
            <a:r>
              <a:rPr lang="en-US" sz="1600" dirty="0"/>
              <a:t>Once established, contractile elements </a:t>
            </a:r>
            <a:r>
              <a:rPr lang="en-US" sz="1600" dirty="0" err="1"/>
              <a:t>gonna</a:t>
            </a:r>
            <a:r>
              <a:rPr lang="en-US" sz="1600" dirty="0"/>
              <a:t> contract, and when they do, they pull the iris up against the angle, rendering it closed. </a:t>
            </a:r>
          </a:p>
          <a:p>
            <a:r>
              <a:rPr lang="en-US" sz="1600" i="1" dirty="0">
                <a:solidFill>
                  <a:srgbClr val="0000FF"/>
                </a:solidFill>
              </a:rPr>
              <a:t> </a:t>
            </a:r>
          </a:p>
          <a:p>
            <a:r>
              <a:rPr lang="en-US" sz="1600" i="1" dirty="0">
                <a:solidFill>
                  <a:srgbClr val="0000FF"/>
                </a:solidFill>
              </a:rPr>
              <a:t>What two-word phrase (</a:t>
            </a:r>
            <a:r>
              <a:rPr lang="en-US" sz="1600" b="1" dirty="0">
                <a:solidFill>
                  <a:srgbClr val="0000FF"/>
                </a:solidFill>
              </a:rPr>
              <a:t>not</a:t>
            </a:r>
            <a:r>
              <a:rPr lang="en-US" sz="1600" i="1" dirty="0">
                <a:solidFill>
                  <a:srgbClr val="0000FF"/>
                </a:solidFill>
              </a:rPr>
              <a:t> ‘diabetic retinopathy’--think more generally) describes the fundamental cause of most cases of NVG?</a:t>
            </a:r>
          </a:p>
          <a:p>
            <a:r>
              <a:rPr lang="en-US" sz="1600" dirty="0">
                <a:solidFill>
                  <a:srgbClr val="0000FF"/>
                </a:solidFill>
              </a:rPr>
              <a:t>‘Retinal ischemia’</a:t>
            </a:r>
          </a:p>
          <a:p>
            <a:endParaRPr lang="en-US" sz="1600" dirty="0">
              <a:solidFill>
                <a:srgbClr val="0000FF"/>
              </a:solidFill>
            </a:endParaRPr>
          </a:p>
          <a:p>
            <a:r>
              <a:rPr lang="en-US" sz="1600" i="1" dirty="0">
                <a:solidFill>
                  <a:srgbClr val="0000FF"/>
                </a:solidFill>
              </a:rPr>
              <a:t>How does retinal ischemia lead to NVI and NVA? </a:t>
            </a:r>
          </a:p>
          <a:p>
            <a:r>
              <a:rPr lang="en-US" sz="1600" dirty="0">
                <a:solidFill>
                  <a:srgbClr val="0000FF"/>
                </a:solidFill>
              </a:rPr>
              <a:t>In a desperate attempt to acquire the oxygen they’re lacking, the ischemic retinal cells release the signaling molecule  </a:t>
            </a:r>
            <a:r>
              <a:rPr lang="en-US" sz="1600" b="1" dirty="0">
                <a:solidFill>
                  <a:srgbClr val="0000FF"/>
                </a:solidFill>
              </a:rPr>
              <a:t>VEGF</a:t>
            </a:r>
            <a:r>
              <a:rPr lang="en-US" sz="1600" dirty="0">
                <a:solidFill>
                  <a:srgbClr val="0000FF"/>
                </a:solidFill>
              </a:rPr>
              <a:t> , a potent inducer of new blood vessel formation. </a:t>
            </a:r>
            <a:r>
              <a:rPr lang="en-US" sz="1600" dirty="0">
                <a:solidFill>
                  <a:schemeClr val="accent1">
                    <a:lumMod val="40000"/>
                    <a:lumOff val="60000"/>
                  </a:schemeClr>
                </a:solidFill>
              </a:rPr>
              <a:t>This VEGF diffuses from the vitreous cavity into the anterior segment, where it induces the NVI/NVA process.</a:t>
            </a:r>
          </a:p>
        </p:txBody>
      </p:sp>
      <p:sp>
        <p:nvSpPr>
          <p:cNvPr id="47" name="Rectangle 46">
            <a:extLst>
              <a:ext uri="{FF2B5EF4-FFF2-40B4-BE49-F238E27FC236}">
                <a16:creationId xmlns:a16="http://schemas.microsoft.com/office/drawing/2014/main" id="{6F1A2A6D-B452-4509-8415-BC1A1301ED5C}"/>
              </a:ext>
            </a:extLst>
          </p:cNvPr>
          <p:cNvSpPr/>
          <p:nvPr/>
        </p:nvSpPr>
        <p:spPr>
          <a:xfrm>
            <a:off x="4553940" y="5526153"/>
            <a:ext cx="656087" cy="20858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800" dirty="0">
                <a:solidFill>
                  <a:schemeClr val="tx1"/>
                </a:solidFill>
              </a:rPr>
              <a:t>abb.</a:t>
            </a:r>
          </a:p>
        </p:txBody>
      </p:sp>
    </p:spTree>
    <p:extLst>
      <p:ext uri="{BB962C8B-B14F-4D97-AF65-F5344CB8AC3E}">
        <p14:creationId xmlns:p14="http://schemas.microsoft.com/office/powerpoint/2010/main" val="1273812824"/>
      </p:ext>
    </p:extLst>
  </p:cSld>
  <p:clrMapOvr>
    <a:masterClrMapping/>
  </p:clrMapOvr>
</p:sld>
</file>

<file path=ppt/slides/slide3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Straight Arrow Connector 12">
            <a:extLst>
              <a:ext uri="{FF2B5EF4-FFF2-40B4-BE49-F238E27FC236}">
                <a16:creationId xmlns:a16="http://schemas.microsoft.com/office/drawing/2014/main" id="{A6DE2085-829C-480C-9216-69D6039C0A37}"/>
              </a:ext>
            </a:extLst>
          </p:cNvPr>
          <p:cNvCxnSpPr>
            <a:cxnSpLocks/>
          </p:cNvCxnSpPr>
          <p:nvPr/>
        </p:nvCxnSpPr>
        <p:spPr>
          <a:xfrm>
            <a:off x="6717173" y="1828800"/>
            <a:ext cx="0" cy="3462754"/>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43014" name="Text Box 6"/>
          <p:cNvSpPr txBox="1">
            <a:spLocks noChangeArrowheads="1"/>
          </p:cNvSpPr>
          <p:nvPr/>
        </p:nvSpPr>
        <p:spPr bwMode="auto">
          <a:xfrm>
            <a:off x="533400" y="2356376"/>
            <a:ext cx="1005403"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Lens-</a:t>
            </a:r>
          </a:p>
          <a:p>
            <a:pPr algn="ctr" eaLnBrk="1" hangingPunct="1">
              <a:lnSpc>
                <a:spcPct val="80000"/>
              </a:lnSpc>
              <a:spcBef>
                <a:spcPct val="0"/>
              </a:spcBef>
              <a:buClrTx/>
              <a:buSzTx/>
              <a:buFontTx/>
              <a:buNone/>
            </a:pPr>
            <a:r>
              <a:rPr lang="en-US" altLang="en-US" sz="1800" dirty="0">
                <a:solidFill>
                  <a:schemeClr val="bg1">
                    <a:lumMod val="75000"/>
                  </a:schemeClr>
                </a:solidFill>
              </a:rPr>
              <a:t>Induced</a:t>
            </a:r>
          </a:p>
        </p:txBody>
      </p:sp>
      <p:sp>
        <p:nvSpPr>
          <p:cNvPr id="43017" name="Text Box 14"/>
          <p:cNvSpPr txBox="1">
            <a:spLocks noChangeArrowheads="1"/>
          </p:cNvSpPr>
          <p:nvPr/>
        </p:nvSpPr>
        <p:spPr bwMode="auto">
          <a:xfrm>
            <a:off x="3026498" y="2365901"/>
            <a:ext cx="1633781"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Aphakic/</a:t>
            </a:r>
          </a:p>
          <a:p>
            <a:pPr algn="ctr" eaLnBrk="1" hangingPunct="1">
              <a:lnSpc>
                <a:spcPct val="80000"/>
              </a:lnSpc>
              <a:spcBef>
                <a:spcPct val="0"/>
              </a:spcBef>
              <a:buClrTx/>
              <a:buSzTx/>
              <a:buFontTx/>
              <a:buNone/>
            </a:pPr>
            <a:r>
              <a:rPr lang="en-US" altLang="en-US" sz="1800" dirty="0" err="1">
                <a:solidFill>
                  <a:schemeClr val="bg1">
                    <a:lumMod val="75000"/>
                  </a:schemeClr>
                </a:solidFill>
              </a:rPr>
              <a:t>Pseudophakic</a:t>
            </a:r>
            <a:endParaRPr lang="en-US" altLang="en-US" sz="1800" dirty="0">
              <a:solidFill>
                <a:schemeClr val="bg1">
                  <a:lumMod val="75000"/>
                </a:schemeClr>
              </a:solidFill>
            </a:endParaRPr>
          </a:p>
        </p:txBody>
      </p:sp>
      <p:sp>
        <p:nvSpPr>
          <p:cNvPr id="43031" name="Text Box 35"/>
          <p:cNvSpPr txBox="1">
            <a:spLocks noChangeArrowheads="1"/>
          </p:cNvSpPr>
          <p:nvPr/>
        </p:nvSpPr>
        <p:spPr bwMode="auto">
          <a:xfrm>
            <a:off x="1190847" y="1295400"/>
            <a:ext cx="2473754"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solidFill>
                  <a:schemeClr val="bg1">
                    <a:lumMod val="75000"/>
                  </a:schemeClr>
                </a:solidFill>
              </a:rPr>
              <a:t>w/ Pupillary Block</a:t>
            </a:r>
          </a:p>
        </p:txBody>
      </p:sp>
      <p:sp>
        <p:nvSpPr>
          <p:cNvPr id="43032" name="Text Box 36"/>
          <p:cNvSpPr txBox="1">
            <a:spLocks noChangeArrowheads="1"/>
          </p:cNvSpPr>
          <p:nvPr/>
        </p:nvSpPr>
        <p:spPr bwMode="auto">
          <a:xfrm>
            <a:off x="5181600" y="1295400"/>
            <a:ext cx="2630848"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t>w/o Pupillary Block</a:t>
            </a:r>
          </a:p>
        </p:txBody>
      </p:sp>
      <p:sp>
        <p:nvSpPr>
          <p:cNvPr id="49" name="Rectangle 2">
            <a:extLst>
              <a:ext uri="{FF2B5EF4-FFF2-40B4-BE49-F238E27FC236}">
                <a16:creationId xmlns:a16="http://schemas.microsoft.com/office/drawing/2014/main" id="{240EE5BF-F7D2-4FC8-A5DD-F6B5423153C6}"/>
              </a:ext>
            </a:extLst>
          </p:cNvPr>
          <p:cNvSpPr>
            <a:spLocks noGrp="1" noChangeArrowheads="1"/>
          </p:cNvSpPr>
          <p:nvPr>
            <p:ph type="title"/>
          </p:nvPr>
        </p:nvSpPr>
        <p:spPr>
          <a:xfrm>
            <a:off x="457200" y="304800"/>
            <a:ext cx="7543800" cy="563562"/>
          </a:xfrm>
        </p:spPr>
        <p:txBody>
          <a:bodyPr/>
          <a:lstStyle/>
          <a:p>
            <a:pPr eaLnBrk="1" hangingPunct="1"/>
            <a:r>
              <a:rPr lang="en-US" altLang="en-US" sz="3500" dirty="0"/>
              <a:t>A</a:t>
            </a:r>
          </a:p>
        </p:txBody>
      </p:sp>
      <p:sp>
        <p:nvSpPr>
          <p:cNvPr id="50" name="TextBox 49">
            <a:extLst>
              <a:ext uri="{FF2B5EF4-FFF2-40B4-BE49-F238E27FC236}">
                <a16:creationId xmlns:a16="http://schemas.microsoft.com/office/drawing/2014/main" id="{CF426230-46C8-405C-9015-99EF57762A2E}"/>
              </a:ext>
            </a:extLst>
          </p:cNvPr>
          <p:cNvSpPr txBox="1"/>
          <p:nvPr/>
        </p:nvSpPr>
        <p:spPr>
          <a:xfrm>
            <a:off x="2259496" y="189094"/>
            <a:ext cx="4607480" cy="400110"/>
          </a:xfrm>
          <a:prstGeom prst="rect">
            <a:avLst/>
          </a:prstGeom>
          <a:solidFill>
            <a:schemeClr val="accent1">
              <a:lumMod val="60000"/>
              <a:lumOff val="40000"/>
            </a:schemeClr>
          </a:solidFill>
        </p:spPr>
        <p:txBody>
          <a:bodyPr wrap="none" rtlCol="0">
            <a:spAutoFit/>
          </a:bodyPr>
          <a:lstStyle/>
          <a:p>
            <a:pPr algn="ctr"/>
            <a:r>
              <a:rPr lang="en-US" sz="2000" b="1" dirty="0"/>
              <a:t>Secondary Angle Closure Glaucoma</a:t>
            </a:r>
          </a:p>
        </p:txBody>
      </p:sp>
      <p:sp>
        <p:nvSpPr>
          <p:cNvPr id="2" name="TextBox 1">
            <a:extLst>
              <a:ext uri="{FF2B5EF4-FFF2-40B4-BE49-F238E27FC236}">
                <a16:creationId xmlns:a16="http://schemas.microsoft.com/office/drawing/2014/main" id="{A7E30BEC-923B-4C9A-A856-BDD0D882F6B8}"/>
              </a:ext>
            </a:extLst>
          </p:cNvPr>
          <p:cNvSpPr txBox="1"/>
          <p:nvPr/>
        </p:nvSpPr>
        <p:spPr>
          <a:xfrm>
            <a:off x="887305" y="2844119"/>
            <a:ext cx="1494320" cy="338554"/>
          </a:xfrm>
          <a:prstGeom prst="rect">
            <a:avLst/>
          </a:prstGeom>
          <a:noFill/>
        </p:spPr>
        <p:txBody>
          <a:bodyPr wrap="none" rtlCol="0">
            <a:spAutoFit/>
          </a:bodyPr>
          <a:lstStyle/>
          <a:p>
            <a:r>
              <a:rPr lang="en-US" sz="1600" dirty="0" err="1">
                <a:solidFill>
                  <a:schemeClr val="bg1">
                    <a:lumMod val="75000"/>
                  </a:schemeClr>
                </a:solidFill>
              </a:rPr>
              <a:t>Phacomorphic</a:t>
            </a:r>
            <a:endParaRPr lang="en-US" sz="1600" dirty="0">
              <a:solidFill>
                <a:schemeClr val="bg1">
                  <a:lumMod val="75000"/>
                </a:schemeClr>
              </a:solidFill>
            </a:endParaRPr>
          </a:p>
        </p:txBody>
      </p:sp>
      <p:sp>
        <p:nvSpPr>
          <p:cNvPr id="51" name="TextBox 50">
            <a:extLst>
              <a:ext uri="{FF2B5EF4-FFF2-40B4-BE49-F238E27FC236}">
                <a16:creationId xmlns:a16="http://schemas.microsoft.com/office/drawing/2014/main" id="{156069D4-340B-4160-A336-EBF73557CEE0}"/>
              </a:ext>
            </a:extLst>
          </p:cNvPr>
          <p:cNvSpPr txBox="1"/>
          <p:nvPr/>
        </p:nvSpPr>
        <p:spPr>
          <a:xfrm>
            <a:off x="884725" y="3175578"/>
            <a:ext cx="1402948" cy="338554"/>
          </a:xfrm>
          <a:prstGeom prst="rect">
            <a:avLst/>
          </a:prstGeom>
          <a:noFill/>
        </p:spPr>
        <p:txBody>
          <a:bodyPr wrap="none" rtlCol="0">
            <a:spAutoFit/>
          </a:bodyPr>
          <a:lstStyle/>
          <a:p>
            <a:r>
              <a:rPr lang="en-US" sz="1600" dirty="0">
                <a:solidFill>
                  <a:schemeClr val="bg1">
                    <a:lumMod val="75000"/>
                  </a:schemeClr>
                </a:solidFill>
              </a:rPr>
              <a:t>Ectopia </a:t>
            </a:r>
            <a:r>
              <a:rPr lang="en-US" sz="1600" dirty="0" err="1">
                <a:solidFill>
                  <a:schemeClr val="bg1">
                    <a:lumMod val="75000"/>
                  </a:schemeClr>
                </a:solidFill>
              </a:rPr>
              <a:t>lentis</a:t>
            </a:r>
            <a:endParaRPr lang="en-US" sz="1600" dirty="0">
              <a:solidFill>
                <a:schemeClr val="bg1">
                  <a:lumMod val="75000"/>
                </a:schemeClr>
              </a:solidFill>
            </a:endParaRPr>
          </a:p>
        </p:txBody>
      </p:sp>
      <p:cxnSp>
        <p:nvCxnSpPr>
          <p:cNvPr id="71" name="Straight Connector 70">
            <a:extLst>
              <a:ext uri="{FF2B5EF4-FFF2-40B4-BE49-F238E27FC236}">
                <a16:creationId xmlns:a16="http://schemas.microsoft.com/office/drawing/2014/main" id="{C104938D-BA8D-4E39-9D5F-9EE2012F2F3C}"/>
              </a:ext>
            </a:extLst>
          </p:cNvPr>
          <p:cNvCxnSpPr>
            <a:cxnSpLocks/>
          </p:cNvCxnSpPr>
          <p:nvPr/>
        </p:nvCxnSpPr>
        <p:spPr>
          <a:xfrm flipH="1">
            <a:off x="762665" y="3023488"/>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2A7E4E40-472F-4E50-8A7A-45C10FDD7171}"/>
              </a:ext>
            </a:extLst>
          </p:cNvPr>
          <p:cNvCxnSpPr>
            <a:cxnSpLocks/>
          </p:cNvCxnSpPr>
          <p:nvPr/>
        </p:nvCxnSpPr>
        <p:spPr>
          <a:xfrm flipH="1">
            <a:off x="762665" y="3347853"/>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C3924889-45B9-4383-9C9E-48F0A9C27AD8}"/>
              </a:ext>
            </a:extLst>
          </p:cNvPr>
          <p:cNvCxnSpPr>
            <a:cxnSpLocks/>
          </p:cNvCxnSpPr>
          <p:nvPr/>
        </p:nvCxnSpPr>
        <p:spPr>
          <a:xfrm flipH="1">
            <a:off x="748719" y="2838976"/>
            <a:ext cx="13947" cy="5088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 name="Straight Arrow Connector 5">
            <a:extLst>
              <a:ext uri="{FF2B5EF4-FFF2-40B4-BE49-F238E27FC236}">
                <a16:creationId xmlns:a16="http://schemas.microsoft.com/office/drawing/2014/main" id="{A3439F0C-5143-461F-8F3C-2E830785DEFC}"/>
              </a:ext>
            </a:extLst>
          </p:cNvPr>
          <p:cNvCxnSpPr>
            <a:stCxn id="50" idx="2"/>
          </p:cNvCxnSpPr>
          <p:nvPr/>
        </p:nvCxnSpPr>
        <p:spPr>
          <a:xfrm flipH="1">
            <a:off x="2971800" y="589204"/>
            <a:ext cx="1591436" cy="706196"/>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0" name="Straight Arrow Connector 9">
            <a:extLst>
              <a:ext uri="{FF2B5EF4-FFF2-40B4-BE49-F238E27FC236}">
                <a16:creationId xmlns:a16="http://schemas.microsoft.com/office/drawing/2014/main" id="{84DC796E-F6ED-4FBB-82D2-A260F480BF8A}"/>
              </a:ext>
            </a:extLst>
          </p:cNvPr>
          <p:cNvCxnSpPr>
            <a:cxnSpLocks/>
          </p:cNvCxnSpPr>
          <p:nvPr/>
        </p:nvCxnSpPr>
        <p:spPr>
          <a:xfrm>
            <a:off x="4572000" y="589204"/>
            <a:ext cx="1600200" cy="706196"/>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6" name="Straight Arrow Connector 25">
            <a:extLst>
              <a:ext uri="{FF2B5EF4-FFF2-40B4-BE49-F238E27FC236}">
                <a16:creationId xmlns:a16="http://schemas.microsoft.com/office/drawing/2014/main" id="{B70E0124-9B84-41A5-8D84-A66B7838A706}"/>
              </a:ext>
            </a:extLst>
          </p:cNvPr>
          <p:cNvCxnSpPr>
            <a:cxnSpLocks/>
          </p:cNvCxnSpPr>
          <p:nvPr/>
        </p:nvCxnSpPr>
        <p:spPr>
          <a:xfrm flipH="1">
            <a:off x="1159539" y="1828800"/>
            <a:ext cx="1290435" cy="478059"/>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28" name="Straight Arrow Connector 27">
            <a:extLst>
              <a:ext uri="{FF2B5EF4-FFF2-40B4-BE49-F238E27FC236}">
                <a16:creationId xmlns:a16="http://schemas.microsoft.com/office/drawing/2014/main" id="{567A4249-5C59-4416-8A8E-1C35913900AB}"/>
              </a:ext>
            </a:extLst>
          </p:cNvPr>
          <p:cNvCxnSpPr>
            <a:cxnSpLocks/>
          </p:cNvCxnSpPr>
          <p:nvPr/>
        </p:nvCxnSpPr>
        <p:spPr>
          <a:xfrm>
            <a:off x="2449973" y="1832208"/>
            <a:ext cx="1268784"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56" name="Text Box 6">
            <a:extLst>
              <a:ext uri="{FF2B5EF4-FFF2-40B4-BE49-F238E27FC236}">
                <a16:creationId xmlns:a16="http://schemas.microsoft.com/office/drawing/2014/main" id="{557983BD-9D64-49B9-A366-A08663B0451F}"/>
              </a:ext>
            </a:extLst>
          </p:cNvPr>
          <p:cNvSpPr txBox="1">
            <a:spLocks noChangeArrowheads="1"/>
          </p:cNvSpPr>
          <p:nvPr/>
        </p:nvSpPr>
        <p:spPr bwMode="auto">
          <a:xfrm>
            <a:off x="5029200" y="2356376"/>
            <a:ext cx="813043"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r" eaLnBrk="1" hangingPunct="1">
              <a:lnSpc>
                <a:spcPct val="80000"/>
              </a:lnSpc>
              <a:spcBef>
                <a:spcPct val="0"/>
              </a:spcBef>
              <a:buClrTx/>
              <a:buSzTx/>
              <a:buFontTx/>
              <a:buNone/>
            </a:pPr>
            <a:r>
              <a:rPr lang="en-US" altLang="en-US" sz="1800" dirty="0">
                <a:solidFill>
                  <a:schemeClr val="bg1">
                    <a:lumMod val="75000"/>
                  </a:schemeClr>
                </a:solidFill>
              </a:rPr>
              <a:t>‘Push’</a:t>
            </a:r>
          </a:p>
        </p:txBody>
      </p:sp>
      <p:sp>
        <p:nvSpPr>
          <p:cNvPr id="57" name="Text Box 14">
            <a:extLst>
              <a:ext uri="{FF2B5EF4-FFF2-40B4-BE49-F238E27FC236}">
                <a16:creationId xmlns:a16="http://schemas.microsoft.com/office/drawing/2014/main" id="{5DAFA1C1-3A29-4C27-A379-663FDD22E326}"/>
              </a:ext>
            </a:extLst>
          </p:cNvPr>
          <p:cNvSpPr txBox="1">
            <a:spLocks noChangeArrowheads="1"/>
          </p:cNvSpPr>
          <p:nvPr/>
        </p:nvSpPr>
        <p:spPr bwMode="auto">
          <a:xfrm>
            <a:off x="7620000" y="2365901"/>
            <a:ext cx="671979"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t>‘Pull’</a:t>
            </a:r>
          </a:p>
        </p:txBody>
      </p:sp>
      <p:cxnSp>
        <p:nvCxnSpPr>
          <p:cNvPr id="58" name="Straight Arrow Connector 57">
            <a:extLst>
              <a:ext uri="{FF2B5EF4-FFF2-40B4-BE49-F238E27FC236}">
                <a16:creationId xmlns:a16="http://schemas.microsoft.com/office/drawing/2014/main" id="{E874FEE9-46BD-46A3-90A3-DE7CC220FBFF}"/>
              </a:ext>
            </a:extLst>
          </p:cNvPr>
          <p:cNvCxnSpPr>
            <a:cxnSpLocks/>
          </p:cNvCxnSpPr>
          <p:nvPr/>
        </p:nvCxnSpPr>
        <p:spPr>
          <a:xfrm flipH="1">
            <a:off x="5867400" y="1828800"/>
            <a:ext cx="849775"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59" name="Straight Arrow Connector 58">
            <a:extLst>
              <a:ext uri="{FF2B5EF4-FFF2-40B4-BE49-F238E27FC236}">
                <a16:creationId xmlns:a16="http://schemas.microsoft.com/office/drawing/2014/main" id="{C370A4A1-FE96-4E70-B89E-839542A5E241}"/>
              </a:ext>
            </a:extLst>
          </p:cNvPr>
          <p:cNvCxnSpPr>
            <a:cxnSpLocks/>
          </p:cNvCxnSpPr>
          <p:nvPr/>
        </p:nvCxnSpPr>
        <p:spPr>
          <a:xfrm>
            <a:off x="6717173" y="1832208"/>
            <a:ext cx="902827" cy="474047"/>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62" name="Text Box 16">
            <a:extLst>
              <a:ext uri="{FF2B5EF4-FFF2-40B4-BE49-F238E27FC236}">
                <a16:creationId xmlns:a16="http://schemas.microsoft.com/office/drawing/2014/main" id="{33538067-0726-41B0-93FF-357EF00CA62D}"/>
              </a:ext>
            </a:extLst>
          </p:cNvPr>
          <p:cNvSpPr txBox="1">
            <a:spLocks noChangeArrowheads="1"/>
          </p:cNvSpPr>
          <p:nvPr/>
        </p:nvSpPr>
        <p:spPr bwMode="auto">
          <a:xfrm>
            <a:off x="8065437" y="2684785"/>
            <a:ext cx="628698"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b="1" dirty="0"/>
              <a:t>NVG</a:t>
            </a:r>
          </a:p>
        </p:txBody>
      </p:sp>
      <p:sp>
        <p:nvSpPr>
          <p:cNvPr id="70" name="Text Box 21">
            <a:extLst>
              <a:ext uri="{FF2B5EF4-FFF2-40B4-BE49-F238E27FC236}">
                <a16:creationId xmlns:a16="http://schemas.microsoft.com/office/drawing/2014/main" id="{86C32650-BE1F-4CC3-8DB5-0C136D877E6F}"/>
              </a:ext>
            </a:extLst>
          </p:cNvPr>
          <p:cNvSpPr txBox="1">
            <a:spLocks noChangeArrowheads="1"/>
          </p:cNvSpPr>
          <p:nvPr/>
        </p:nvSpPr>
        <p:spPr bwMode="auto">
          <a:xfrm>
            <a:off x="8070534" y="3048000"/>
            <a:ext cx="526106"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a:solidFill>
                  <a:schemeClr val="bg1">
                    <a:lumMod val="75000"/>
                  </a:schemeClr>
                </a:solidFill>
              </a:rPr>
              <a:t>ICE</a:t>
            </a:r>
          </a:p>
        </p:txBody>
      </p:sp>
      <p:sp>
        <p:nvSpPr>
          <p:cNvPr id="75" name="Text Box 45">
            <a:extLst>
              <a:ext uri="{FF2B5EF4-FFF2-40B4-BE49-F238E27FC236}">
                <a16:creationId xmlns:a16="http://schemas.microsoft.com/office/drawing/2014/main" id="{2B6EDA2D-8F55-4DFD-A225-8C03CE6FC7F3}"/>
              </a:ext>
            </a:extLst>
          </p:cNvPr>
          <p:cNvSpPr txBox="1">
            <a:spLocks noChangeArrowheads="1"/>
          </p:cNvSpPr>
          <p:nvPr/>
        </p:nvSpPr>
        <p:spPr bwMode="auto">
          <a:xfrm>
            <a:off x="8073162" y="3810000"/>
            <a:ext cx="1070837" cy="74635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ts val="1700"/>
              </a:lnSpc>
              <a:spcBef>
                <a:spcPct val="0"/>
              </a:spcBef>
              <a:buClrTx/>
              <a:buSzTx/>
              <a:buFontTx/>
              <a:buNone/>
            </a:pPr>
            <a:r>
              <a:rPr lang="en-US" altLang="en-US" sz="1600" dirty="0">
                <a:solidFill>
                  <a:schemeClr val="bg1">
                    <a:lumMod val="75000"/>
                  </a:schemeClr>
                </a:solidFill>
              </a:rPr>
              <a:t>Epithelial/ fibrous ingrowth</a:t>
            </a:r>
          </a:p>
        </p:txBody>
      </p:sp>
      <p:cxnSp>
        <p:nvCxnSpPr>
          <p:cNvPr id="77" name="Straight Connector 76">
            <a:extLst>
              <a:ext uri="{FF2B5EF4-FFF2-40B4-BE49-F238E27FC236}">
                <a16:creationId xmlns:a16="http://schemas.microsoft.com/office/drawing/2014/main" id="{FC090BD7-F2E1-4464-B57B-9CBE5874C89B}"/>
              </a:ext>
            </a:extLst>
          </p:cNvPr>
          <p:cNvCxnSpPr>
            <a:cxnSpLocks/>
          </p:cNvCxnSpPr>
          <p:nvPr/>
        </p:nvCxnSpPr>
        <p:spPr>
          <a:xfrm>
            <a:off x="7873969" y="2674448"/>
            <a:ext cx="7724" cy="128795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8" name="Straight Connector 77">
            <a:extLst>
              <a:ext uri="{FF2B5EF4-FFF2-40B4-BE49-F238E27FC236}">
                <a16:creationId xmlns:a16="http://schemas.microsoft.com/office/drawing/2014/main" id="{B1922ED5-C3D8-43D8-A00D-1D6BC9201DBA}"/>
              </a:ext>
            </a:extLst>
          </p:cNvPr>
          <p:cNvCxnSpPr/>
          <p:nvPr/>
        </p:nvCxnSpPr>
        <p:spPr>
          <a:xfrm flipH="1">
            <a:off x="7873968" y="2840262"/>
            <a:ext cx="24447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9" name="Straight Connector 78">
            <a:extLst>
              <a:ext uri="{FF2B5EF4-FFF2-40B4-BE49-F238E27FC236}">
                <a16:creationId xmlns:a16="http://schemas.microsoft.com/office/drawing/2014/main" id="{77019ED2-6D69-4A60-9D19-D4DB786EA3A0}"/>
              </a:ext>
            </a:extLst>
          </p:cNvPr>
          <p:cNvCxnSpPr/>
          <p:nvPr/>
        </p:nvCxnSpPr>
        <p:spPr>
          <a:xfrm flipH="1">
            <a:off x="7873968" y="3213518"/>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1" name="Straight Connector 80">
            <a:extLst>
              <a:ext uri="{FF2B5EF4-FFF2-40B4-BE49-F238E27FC236}">
                <a16:creationId xmlns:a16="http://schemas.microsoft.com/office/drawing/2014/main" id="{9796A12F-4125-4C05-8EE8-A388740C580D}"/>
              </a:ext>
            </a:extLst>
          </p:cNvPr>
          <p:cNvCxnSpPr/>
          <p:nvPr/>
        </p:nvCxnSpPr>
        <p:spPr>
          <a:xfrm flipH="1">
            <a:off x="7877837" y="3581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3" name="Straight Connector 82">
            <a:extLst>
              <a:ext uri="{FF2B5EF4-FFF2-40B4-BE49-F238E27FC236}">
                <a16:creationId xmlns:a16="http://schemas.microsoft.com/office/drawing/2014/main" id="{7FDC5F4B-9BF0-42AD-B8BB-2F2399BCF1E2}"/>
              </a:ext>
            </a:extLst>
          </p:cNvPr>
          <p:cNvCxnSpPr/>
          <p:nvPr/>
        </p:nvCxnSpPr>
        <p:spPr>
          <a:xfrm flipH="1">
            <a:off x="7881693" y="3962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93" name="Text Box 42">
            <a:extLst>
              <a:ext uri="{FF2B5EF4-FFF2-40B4-BE49-F238E27FC236}">
                <a16:creationId xmlns:a16="http://schemas.microsoft.com/office/drawing/2014/main" id="{53BAB77F-E061-4834-9068-34BDF78AD071}"/>
              </a:ext>
            </a:extLst>
          </p:cNvPr>
          <p:cNvSpPr txBox="1">
            <a:spLocks noChangeArrowheads="1"/>
          </p:cNvSpPr>
          <p:nvPr/>
        </p:nvSpPr>
        <p:spPr bwMode="auto">
          <a:xfrm>
            <a:off x="8111387" y="3429000"/>
            <a:ext cx="856196"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Flat AC</a:t>
            </a:r>
          </a:p>
        </p:txBody>
      </p:sp>
      <p:sp>
        <p:nvSpPr>
          <p:cNvPr id="100" name="Text Box 23">
            <a:extLst>
              <a:ext uri="{FF2B5EF4-FFF2-40B4-BE49-F238E27FC236}">
                <a16:creationId xmlns:a16="http://schemas.microsoft.com/office/drawing/2014/main" id="{D8F2FCFF-2984-4836-B000-9C5601A8EAAA}"/>
              </a:ext>
            </a:extLst>
          </p:cNvPr>
          <p:cNvSpPr txBox="1">
            <a:spLocks noChangeArrowheads="1"/>
          </p:cNvSpPr>
          <p:nvPr/>
        </p:nvSpPr>
        <p:spPr bwMode="auto">
          <a:xfrm>
            <a:off x="5530369" y="2667000"/>
            <a:ext cx="2143536"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Aqueous misdirection</a:t>
            </a:r>
          </a:p>
        </p:txBody>
      </p:sp>
      <p:cxnSp>
        <p:nvCxnSpPr>
          <p:cNvPr id="104" name="Straight Connector 103">
            <a:extLst>
              <a:ext uri="{FF2B5EF4-FFF2-40B4-BE49-F238E27FC236}">
                <a16:creationId xmlns:a16="http://schemas.microsoft.com/office/drawing/2014/main" id="{49D87D4A-E317-4446-9B95-5184CB3968F3}"/>
              </a:ext>
            </a:extLst>
          </p:cNvPr>
          <p:cNvCxnSpPr>
            <a:cxnSpLocks/>
          </p:cNvCxnSpPr>
          <p:nvPr/>
        </p:nvCxnSpPr>
        <p:spPr>
          <a:xfrm flipH="1">
            <a:off x="5316229" y="2667000"/>
            <a:ext cx="7397" cy="25314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5" name="Straight Connector 104">
            <a:extLst>
              <a:ext uri="{FF2B5EF4-FFF2-40B4-BE49-F238E27FC236}">
                <a16:creationId xmlns:a16="http://schemas.microsoft.com/office/drawing/2014/main" id="{F40B6D71-75A8-4A88-864D-00D14C2F710D}"/>
              </a:ext>
            </a:extLst>
          </p:cNvPr>
          <p:cNvCxnSpPr/>
          <p:nvPr/>
        </p:nvCxnSpPr>
        <p:spPr>
          <a:xfrm flipH="1">
            <a:off x="5323624" y="2832814"/>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6" name="Straight Connector 105">
            <a:extLst>
              <a:ext uri="{FF2B5EF4-FFF2-40B4-BE49-F238E27FC236}">
                <a16:creationId xmlns:a16="http://schemas.microsoft.com/office/drawing/2014/main" id="{010BF7B2-AA07-4DCF-822D-E2DB5CC0BF59}"/>
              </a:ext>
            </a:extLst>
          </p:cNvPr>
          <p:cNvCxnSpPr/>
          <p:nvPr/>
        </p:nvCxnSpPr>
        <p:spPr>
          <a:xfrm flipH="1">
            <a:off x="5323624" y="3360065"/>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a:extLst>
              <a:ext uri="{FF2B5EF4-FFF2-40B4-BE49-F238E27FC236}">
                <a16:creationId xmlns:a16="http://schemas.microsoft.com/office/drawing/2014/main" id="{BAC8035C-3999-4C31-93CD-6C0D2ADEB73B}"/>
              </a:ext>
            </a:extLst>
          </p:cNvPr>
          <p:cNvCxnSpPr/>
          <p:nvPr/>
        </p:nvCxnSpPr>
        <p:spPr>
          <a:xfrm flipH="1">
            <a:off x="5323536" y="3786938"/>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8" name="Straight Connector 107">
            <a:extLst>
              <a:ext uri="{FF2B5EF4-FFF2-40B4-BE49-F238E27FC236}">
                <a16:creationId xmlns:a16="http://schemas.microsoft.com/office/drawing/2014/main" id="{DB64CAEE-69B4-426A-8A5B-D1269DBF0F66}"/>
              </a:ext>
            </a:extLst>
          </p:cNvPr>
          <p:cNvCxnSpPr/>
          <p:nvPr/>
        </p:nvCxnSpPr>
        <p:spPr>
          <a:xfrm flipH="1">
            <a:off x="5327493" y="4249152"/>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12" name="Straight Connector 111">
            <a:extLst>
              <a:ext uri="{FF2B5EF4-FFF2-40B4-BE49-F238E27FC236}">
                <a16:creationId xmlns:a16="http://schemas.microsoft.com/office/drawing/2014/main" id="{99A16C30-4BE4-48E5-8B65-0C5F3039B8DC}"/>
              </a:ext>
            </a:extLst>
          </p:cNvPr>
          <p:cNvCxnSpPr/>
          <p:nvPr/>
        </p:nvCxnSpPr>
        <p:spPr>
          <a:xfrm flipH="1">
            <a:off x="5333455" y="51816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13" name="Text Box 42">
            <a:extLst>
              <a:ext uri="{FF2B5EF4-FFF2-40B4-BE49-F238E27FC236}">
                <a16:creationId xmlns:a16="http://schemas.microsoft.com/office/drawing/2014/main" id="{056DFFD9-3CA2-42E7-90FE-4F14522E3504}"/>
              </a:ext>
            </a:extLst>
          </p:cNvPr>
          <p:cNvSpPr txBox="1">
            <a:spLocks noChangeArrowheads="1"/>
          </p:cNvSpPr>
          <p:nvPr/>
        </p:nvSpPr>
        <p:spPr bwMode="auto">
          <a:xfrm>
            <a:off x="5533954" y="3623846"/>
            <a:ext cx="1563248"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Retinal surgery</a:t>
            </a:r>
          </a:p>
        </p:txBody>
      </p:sp>
      <p:sp>
        <p:nvSpPr>
          <p:cNvPr id="118" name="Text Box 47">
            <a:extLst>
              <a:ext uri="{FF2B5EF4-FFF2-40B4-BE49-F238E27FC236}">
                <a16:creationId xmlns:a16="http://schemas.microsoft.com/office/drawing/2014/main" id="{3F59D898-ECAD-49F0-9425-2A1BC8DDA7B5}"/>
              </a:ext>
            </a:extLst>
          </p:cNvPr>
          <p:cNvSpPr txBox="1">
            <a:spLocks noChangeArrowheads="1"/>
          </p:cNvSpPr>
          <p:nvPr/>
        </p:nvSpPr>
        <p:spPr bwMode="auto">
          <a:xfrm>
            <a:off x="5523688" y="4538246"/>
            <a:ext cx="1414170"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Drug-induced</a:t>
            </a:r>
          </a:p>
        </p:txBody>
      </p:sp>
      <p:sp>
        <p:nvSpPr>
          <p:cNvPr id="16" name="TextBox 15">
            <a:extLst>
              <a:ext uri="{FF2B5EF4-FFF2-40B4-BE49-F238E27FC236}">
                <a16:creationId xmlns:a16="http://schemas.microsoft.com/office/drawing/2014/main" id="{984E008D-FBBA-42B4-940E-EA26772E0161}"/>
              </a:ext>
            </a:extLst>
          </p:cNvPr>
          <p:cNvSpPr txBox="1"/>
          <p:nvPr/>
        </p:nvSpPr>
        <p:spPr>
          <a:xfrm>
            <a:off x="6230528" y="5257800"/>
            <a:ext cx="1326004" cy="369332"/>
          </a:xfrm>
          <a:prstGeom prst="rect">
            <a:avLst/>
          </a:prstGeom>
          <a:noFill/>
        </p:spPr>
        <p:txBody>
          <a:bodyPr wrap="none" rtlCol="0">
            <a:spAutoFit/>
          </a:bodyPr>
          <a:lstStyle/>
          <a:p>
            <a:pPr algn="ctr"/>
            <a:r>
              <a:rPr lang="en-US" dirty="0">
                <a:solidFill>
                  <a:schemeClr val="bg1">
                    <a:lumMod val="75000"/>
                  </a:schemeClr>
                </a:solidFill>
              </a:rPr>
              <a:t>Both/Either</a:t>
            </a:r>
          </a:p>
        </p:txBody>
      </p:sp>
      <p:cxnSp>
        <p:nvCxnSpPr>
          <p:cNvPr id="125" name="Straight Connector 124">
            <a:extLst>
              <a:ext uri="{FF2B5EF4-FFF2-40B4-BE49-F238E27FC236}">
                <a16:creationId xmlns:a16="http://schemas.microsoft.com/office/drawing/2014/main" id="{01138141-D318-4ED7-A7FE-D8F2155CE890}"/>
              </a:ext>
            </a:extLst>
          </p:cNvPr>
          <p:cNvCxnSpPr/>
          <p:nvPr/>
        </p:nvCxnSpPr>
        <p:spPr>
          <a:xfrm flipH="1">
            <a:off x="5334000" y="4724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52" name="Text Box 47">
            <a:extLst>
              <a:ext uri="{FF2B5EF4-FFF2-40B4-BE49-F238E27FC236}">
                <a16:creationId xmlns:a16="http://schemas.microsoft.com/office/drawing/2014/main" id="{E3578916-9804-473C-8F06-D4FA0BCEDFD0}"/>
              </a:ext>
            </a:extLst>
          </p:cNvPr>
          <p:cNvSpPr txBox="1">
            <a:spLocks noChangeArrowheads="1"/>
          </p:cNvSpPr>
          <p:nvPr/>
        </p:nvSpPr>
        <p:spPr bwMode="auto">
          <a:xfrm>
            <a:off x="5543446" y="4055146"/>
            <a:ext cx="1619354"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err="1">
                <a:solidFill>
                  <a:schemeClr val="bg1">
                    <a:lumMod val="75000"/>
                  </a:schemeClr>
                </a:solidFill>
              </a:rPr>
              <a:t>Nanophthalmos</a:t>
            </a:r>
            <a:endParaRPr lang="en-US" altLang="en-US" sz="1600" dirty="0">
              <a:solidFill>
                <a:schemeClr val="bg1">
                  <a:lumMod val="75000"/>
                </a:schemeClr>
              </a:solidFill>
            </a:endParaRPr>
          </a:p>
        </p:txBody>
      </p:sp>
      <p:sp>
        <p:nvSpPr>
          <p:cNvPr id="53" name="Text Box 45">
            <a:extLst>
              <a:ext uri="{FF2B5EF4-FFF2-40B4-BE49-F238E27FC236}">
                <a16:creationId xmlns:a16="http://schemas.microsoft.com/office/drawing/2014/main" id="{57D1A14F-68FE-47D2-983C-1A879D66A9DC}"/>
              </a:ext>
            </a:extLst>
          </p:cNvPr>
          <p:cNvSpPr txBox="1">
            <a:spLocks noChangeArrowheads="1"/>
          </p:cNvSpPr>
          <p:nvPr/>
        </p:nvSpPr>
        <p:spPr bwMode="auto">
          <a:xfrm>
            <a:off x="5523688" y="5013493"/>
            <a:ext cx="582211"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PFV</a:t>
            </a:r>
          </a:p>
        </p:txBody>
      </p:sp>
      <p:sp>
        <p:nvSpPr>
          <p:cNvPr id="54" name="Text Box 42">
            <a:extLst>
              <a:ext uri="{FF2B5EF4-FFF2-40B4-BE49-F238E27FC236}">
                <a16:creationId xmlns:a16="http://schemas.microsoft.com/office/drawing/2014/main" id="{E1E37D2C-2C52-446B-843B-01E64990D3EC}"/>
              </a:ext>
            </a:extLst>
          </p:cNvPr>
          <p:cNvSpPr txBox="1">
            <a:spLocks noChangeArrowheads="1"/>
          </p:cNvSpPr>
          <p:nvPr/>
        </p:nvSpPr>
        <p:spPr bwMode="auto">
          <a:xfrm>
            <a:off x="5551406" y="3192546"/>
            <a:ext cx="2276072"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ERD/choroidal effusion</a:t>
            </a:r>
          </a:p>
        </p:txBody>
      </p:sp>
      <p:sp>
        <p:nvSpPr>
          <p:cNvPr id="3" name="Oval 2">
            <a:extLst>
              <a:ext uri="{FF2B5EF4-FFF2-40B4-BE49-F238E27FC236}">
                <a16:creationId xmlns:a16="http://schemas.microsoft.com/office/drawing/2014/main" id="{7D027388-F860-4250-9D31-41DB5EB864E5}"/>
              </a:ext>
            </a:extLst>
          </p:cNvPr>
          <p:cNvSpPr/>
          <p:nvPr/>
        </p:nvSpPr>
        <p:spPr>
          <a:xfrm>
            <a:off x="8034589" y="2679833"/>
            <a:ext cx="671979" cy="338554"/>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TextBox 45">
            <a:extLst>
              <a:ext uri="{FF2B5EF4-FFF2-40B4-BE49-F238E27FC236}">
                <a16:creationId xmlns:a16="http://schemas.microsoft.com/office/drawing/2014/main" id="{404AE9CF-785E-4964-AF50-F6F095A7E65B}"/>
              </a:ext>
            </a:extLst>
          </p:cNvPr>
          <p:cNvSpPr txBox="1"/>
          <p:nvPr/>
        </p:nvSpPr>
        <p:spPr>
          <a:xfrm>
            <a:off x="609600" y="1554063"/>
            <a:ext cx="7034674" cy="4770537"/>
          </a:xfrm>
          <a:prstGeom prst="rect">
            <a:avLst/>
          </a:prstGeom>
          <a:solidFill>
            <a:schemeClr val="accent1">
              <a:lumMod val="40000"/>
              <a:lumOff val="60000"/>
            </a:schemeClr>
          </a:solidFill>
        </p:spPr>
        <p:txBody>
          <a:bodyPr wrap="square" rtlCol="0">
            <a:spAutoFit/>
          </a:bodyPr>
          <a:lstStyle/>
          <a:p>
            <a:r>
              <a:rPr lang="en-US" sz="1600" i="1" dirty="0">
                <a:solidFill>
                  <a:srgbClr val="0000FF"/>
                </a:solidFill>
              </a:rPr>
              <a:t>Neovascularization of what structure causes neovascular glaucoma (NVG)?</a:t>
            </a:r>
          </a:p>
          <a:p>
            <a:r>
              <a:rPr lang="en-US" sz="1600" dirty="0">
                <a:solidFill>
                  <a:srgbClr val="0000FF"/>
                </a:solidFill>
              </a:rPr>
              <a:t>Neovascularization of the angle (NVA) </a:t>
            </a:r>
          </a:p>
          <a:p>
            <a:endParaRPr lang="en-US" sz="1600" dirty="0">
              <a:solidFill>
                <a:srgbClr val="0000FF"/>
              </a:solidFill>
            </a:endParaRPr>
          </a:p>
          <a:p>
            <a:r>
              <a:rPr lang="en-US" sz="1600" i="1" dirty="0">
                <a:solidFill>
                  <a:srgbClr val="0000FF"/>
                </a:solidFill>
              </a:rPr>
              <a:t>How does NVA lead to angle-closure glaucoma?</a:t>
            </a:r>
          </a:p>
          <a:p>
            <a:r>
              <a:rPr lang="en-US" sz="1600" dirty="0">
                <a:solidFill>
                  <a:srgbClr val="0000FF"/>
                </a:solidFill>
              </a:rPr>
              <a:t>The NVA vessels don’t ride solo; rather, they are accompanied by contractile elements (</a:t>
            </a:r>
            <a:r>
              <a:rPr lang="en-US" sz="1600" dirty="0" err="1">
                <a:solidFill>
                  <a:srgbClr val="0000FF"/>
                </a:solidFill>
              </a:rPr>
              <a:t>eg</a:t>
            </a:r>
            <a:r>
              <a:rPr lang="en-US" sz="1600" dirty="0">
                <a:solidFill>
                  <a:srgbClr val="0000FF"/>
                </a:solidFill>
              </a:rPr>
              <a:t>, fibroblasts). Along with the neo vessels, these elements will establish a network that crosses from the peripheral iris to the peripheral cornea. </a:t>
            </a:r>
            <a:r>
              <a:rPr lang="en-US" sz="1600" dirty="0"/>
              <a:t>Once established, contractile elements </a:t>
            </a:r>
            <a:r>
              <a:rPr lang="en-US" sz="1600" dirty="0" err="1"/>
              <a:t>gonna</a:t>
            </a:r>
            <a:r>
              <a:rPr lang="en-US" sz="1600" dirty="0"/>
              <a:t> contract, and when they do, they pull the iris up against the angle, rendering it closed. </a:t>
            </a:r>
          </a:p>
          <a:p>
            <a:r>
              <a:rPr lang="en-US" sz="1600" i="1" dirty="0">
                <a:solidFill>
                  <a:srgbClr val="0000FF"/>
                </a:solidFill>
              </a:rPr>
              <a:t> </a:t>
            </a:r>
          </a:p>
          <a:p>
            <a:r>
              <a:rPr lang="en-US" sz="1600" i="1" dirty="0">
                <a:solidFill>
                  <a:srgbClr val="0000FF"/>
                </a:solidFill>
              </a:rPr>
              <a:t>What two-word phrase (</a:t>
            </a:r>
            <a:r>
              <a:rPr lang="en-US" sz="1600" b="1" dirty="0">
                <a:solidFill>
                  <a:srgbClr val="0000FF"/>
                </a:solidFill>
              </a:rPr>
              <a:t>not</a:t>
            </a:r>
            <a:r>
              <a:rPr lang="en-US" sz="1600" i="1" dirty="0">
                <a:solidFill>
                  <a:srgbClr val="0000FF"/>
                </a:solidFill>
              </a:rPr>
              <a:t> ‘diabetic retinopathy’--think more generally) describes the fundamental cause of most cases of NVG?</a:t>
            </a:r>
          </a:p>
          <a:p>
            <a:r>
              <a:rPr lang="en-US" sz="1600" dirty="0">
                <a:solidFill>
                  <a:srgbClr val="0000FF"/>
                </a:solidFill>
              </a:rPr>
              <a:t>‘Retinal ischemia’</a:t>
            </a:r>
          </a:p>
          <a:p>
            <a:endParaRPr lang="en-US" sz="1600" dirty="0">
              <a:solidFill>
                <a:srgbClr val="0000FF"/>
              </a:solidFill>
            </a:endParaRPr>
          </a:p>
          <a:p>
            <a:r>
              <a:rPr lang="en-US" sz="1600" i="1" dirty="0">
                <a:solidFill>
                  <a:srgbClr val="0000FF"/>
                </a:solidFill>
              </a:rPr>
              <a:t>How does retinal ischemia lead to NVI and NVA? </a:t>
            </a:r>
          </a:p>
          <a:p>
            <a:r>
              <a:rPr lang="en-US" sz="1600" dirty="0">
                <a:solidFill>
                  <a:srgbClr val="0000FF"/>
                </a:solidFill>
              </a:rPr>
              <a:t>In a desperate attempt to acquire the oxygen they’re lacking, the ischemic retinal cells release the signaling molecule  </a:t>
            </a:r>
            <a:r>
              <a:rPr lang="en-US" sz="1600" b="1" dirty="0">
                <a:solidFill>
                  <a:srgbClr val="0000FF"/>
                </a:solidFill>
              </a:rPr>
              <a:t>VEGF</a:t>
            </a:r>
            <a:r>
              <a:rPr lang="en-US" sz="1600" dirty="0">
                <a:solidFill>
                  <a:srgbClr val="0000FF"/>
                </a:solidFill>
              </a:rPr>
              <a:t> , a potent inducer of new blood vessel formation. </a:t>
            </a:r>
            <a:r>
              <a:rPr lang="en-US" sz="1600" dirty="0">
                <a:solidFill>
                  <a:schemeClr val="accent1">
                    <a:lumMod val="40000"/>
                    <a:lumOff val="60000"/>
                  </a:schemeClr>
                </a:solidFill>
              </a:rPr>
              <a:t>This VEGF diffuses from the vitreous cavity into the anterior segment, where it induces the NVI/NVA process.</a:t>
            </a:r>
          </a:p>
        </p:txBody>
      </p:sp>
    </p:spTree>
    <p:extLst>
      <p:ext uri="{BB962C8B-B14F-4D97-AF65-F5344CB8AC3E}">
        <p14:creationId xmlns:p14="http://schemas.microsoft.com/office/powerpoint/2010/main" val="1796548145"/>
      </p:ext>
    </p:extLst>
  </p:cSld>
  <p:clrMapOvr>
    <a:masterClrMapping/>
  </p:clrMapOvr>
</p:sld>
</file>

<file path=ppt/slides/slide3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Straight Arrow Connector 12">
            <a:extLst>
              <a:ext uri="{FF2B5EF4-FFF2-40B4-BE49-F238E27FC236}">
                <a16:creationId xmlns:a16="http://schemas.microsoft.com/office/drawing/2014/main" id="{A6DE2085-829C-480C-9216-69D6039C0A37}"/>
              </a:ext>
            </a:extLst>
          </p:cNvPr>
          <p:cNvCxnSpPr>
            <a:cxnSpLocks/>
          </p:cNvCxnSpPr>
          <p:nvPr/>
        </p:nvCxnSpPr>
        <p:spPr>
          <a:xfrm>
            <a:off x="6717173" y="1828800"/>
            <a:ext cx="0" cy="3462754"/>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43014" name="Text Box 6"/>
          <p:cNvSpPr txBox="1">
            <a:spLocks noChangeArrowheads="1"/>
          </p:cNvSpPr>
          <p:nvPr/>
        </p:nvSpPr>
        <p:spPr bwMode="auto">
          <a:xfrm>
            <a:off x="533400" y="2356376"/>
            <a:ext cx="1005403"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Lens-</a:t>
            </a:r>
          </a:p>
          <a:p>
            <a:pPr algn="ctr" eaLnBrk="1" hangingPunct="1">
              <a:lnSpc>
                <a:spcPct val="80000"/>
              </a:lnSpc>
              <a:spcBef>
                <a:spcPct val="0"/>
              </a:spcBef>
              <a:buClrTx/>
              <a:buSzTx/>
              <a:buFontTx/>
              <a:buNone/>
            </a:pPr>
            <a:r>
              <a:rPr lang="en-US" altLang="en-US" sz="1800" dirty="0">
                <a:solidFill>
                  <a:schemeClr val="bg1">
                    <a:lumMod val="75000"/>
                  </a:schemeClr>
                </a:solidFill>
              </a:rPr>
              <a:t>Induced</a:t>
            </a:r>
          </a:p>
        </p:txBody>
      </p:sp>
      <p:sp>
        <p:nvSpPr>
          <p:cNvPr id="43017" name="Text Box 14"/>
          <p:cNvSpPr txBox="1">
            <a:spLocks noChangeArrowheads="1"/>
          </p:cNvSpPr>
          <p:nvPr/>
        </p:nvSpPr>
        <p:spPr bwMode="auto">
          <a:xfrm>
            <a:off x="3026498" y="2365901"/>
            <a:ext cx="1633781"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Aphakic/</a:t>
            </a:r>
          </a:p>
          <a:p>
            <a:pPr algn="ctr" eaLnBrk="1" hangingPunct="1">
              <a:lnSpc>
                <a:spcPct val="80000"/>
              </a:lnSpc>
              <a:spcBef>
                <a:spcPct val="0"/>
              </a:spcBef>
              <a:buClrTx/>
              <a:buSzTx/>
              <a:buFontTx/>
              <a:buNone/>
            </a:pPr>
            <a:r>
              <a:rPr lang="en-US" altLang="en-US" sz="1800" dirty="0" err="1">
                <a:solidFill>
                  <a:schemeClr val="bg1">
                    <a:lumMod val="75000"/>
                  </a:schemeClr>
                </a:solidFill>
              </a:rPr>
              <a:t>Pseudophakic</a:t>
            </a:r>
            <a:endParaRPr lang="en-US" altLang="en-US" sz="1800" dirty="0">
              <a:solidFill>
                <a:schemeClr val="bg1">
                  <a:lumMod val="75000"/>
                </a:schemeClr>
              </a:solidFill>
            </a:endParaRPr>
          </a:p>
        </p:txBody>
      </p:sp>
      <p:sp>
        <p:nvSpPr>
          <p:cNvPr id="43031" name="Text Box 35"/>
          <p:cNvSpPr txBox="1">
            <a:spLocks noChangeArrowheads="1"/>
          </p:cNvSpPr>
          <p:nvPr/>
        </p:nvSpPr>
        <p:spPr bwMode="auto">
          <a:xfrm>
            <a:off x="1190847" y="1295400"/>
            <a:ext cx="2473754"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solidFill>
                  <a:schemeClr val="bg1">
                    <a:lumMod val="75000"/>
                  </a:schemeClr>
                </a:solidFill>
              </a:rPr>
              <a:t>w/ Pupillary Block</a:t>
            </a:r>
          </a:p>
        </p:txBody>
      </p:sp>
      <p:sp>
        <p:nvSpPr>
          <p:cNvPr id="43032" name="Text Box 36"/>
          <p:cNvSpPr txBox="1">
            <a:spLocks noChangeArrowheads="1"/>
          </p:cNvSpPr>
          <p:nvPr/>
        </p:nvSpPr>
        <p:spPr bwMode="auto">
          <a:xfrm>
            <a:off x="5181600" y="1295400"/>
            <a:ext cx="2630848"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t>w/o Pupillary Block</a:t>
            </a:r>
          </a:p>
        </p:txBody>
      </p:sp>
      <p:sp>
        <p:nvSpPr>
          <p:cNvPr id="49" name="Rectangle 2">
            <a:extLst>
              <a:ext uri="{FF2B5EF4-FFF2-40B4-BE49-F238E27FC236}">
                <a16:creationId xmlns:a16="http://schemas.microsoft.com/office/drawing/2014/main" id="{240EE5BF-F7D2-4FC8-A5DD-F6B5423153C6}"/>
              </a:ext>
            </a:extLst>
          </p:cNvPr>
          <p:cNvSpPr>
            <a:spLocks noGrp="1" noChangeArrowheads="1"/>
          </p:cNvSpPr>
          <p:nvPr>
            <p:ph type="title"/>
          </p:nvPr>
        </p:nvSpPr>
        <p:spPr>
          <a:xfrm>
            <a:off x="457200" y="304800"/>
            <a:ext cx="7543800" cy="563562"/>
          </a:xfrm>
        </p:spPr>
        <p:txBody>
          <a:bodyPr/>
          <a:lstStyle/>
          <a:p>
            <a:pPr eaLnBrk="1" hangingPunct="1"/>
            <a:r>
              <a:rPr lang="en-US" altLang="en-US" sz="3500" dirty="0"/>
              <a:t>A</a:t>
            </a:r>
          </a:p>
        </p:txBody>
      </p:sp>
      <p:sp>
        <p:nvSpPr>
          <p:cNvPr id="50" name="TextBox 49">
            <a:extLst>
              <a:ext uri="{FF2B5EF4-FFF2-40B4-BE49-F238E27FC236}">
                <a16:creationId xmlns:a16="http://schemas.microsoft.com/office/drawing/2014/main" id="{CF426230-46C8-405C-9015-99EF57762A2E}"/>
              </a:ext>
            </a:extLst>
          </p:cNvPr>
          <p:cNvSpPr txBox="1"/>
          <p:nvPr/>
        </p:nvSpPr>
        <p:spPr>
          <a:xfrm>
            <a:off x="2259496" y="189094"/>
            <a:ext cx="4607480" cy="400110"/>
          </a:xfrm>
          <a:prstGeom prst="rect">
            <a:avLst/>
          </a:prstGeom>
          <a:solidFill>
            <a:schemeClr val="accent1">
              <a:lumMod val="60000"/>
              <a:lumOff val="40000"/>
            </a:schemeClr>
          </a:solidFill>
        </p:spPr>
        <p:txBody>
          <a:bodyPr wrap="none" rtlCol="0">
            <a:spAutoFit/>
          </a:bodyPr>
          <a:lstStyle/>
          <a:p>
            <a:pPr algn="ctr"/>
            <a:r>
              <a:rPr lang="en-US" sz="2000" b="1" dirty="0"/>
              <a:t>Secondary Angle Closure Glaucoma</a:t>
            </a:r>
          </a:p>
        </p:txBody>
      </p:sp>
      <p:sp>
        <p:nvSpPr>
          <p:cNvPr id="2" name="TextBox 1">
            <a:extLst>
              <a:ext uri="{FF2B5EF4-FFF2-40B4-BE49-F238E27FC236}">
                <a16:creationId xmlns:a16="http://schemas.microsoft.com/office/drawing/2014/main" id="{A7E30BEC-923B-4C9A-A856-BDD0D882F6B8}"/>
              </a:ext>
            </a:extLst>
          </p:cNvPr>
          <p:cNvSpPr txBox="1"/>
          <p:nvPr/>
        </p:nvSpPr>
        <p:spPr>
          <a:xfrm>
            <a:off x="887305" y="2844119"/>
            <a:ext cx="1494320" cy="338554"/>
          </a:xfrm>
          <a:prstGeom prst="rect">
            <a:avLst/>
          </a:prstGeom>
          <a:noFill/>
        </p:spPr>
        <p:txBody>
          <a:bodyPr wrap="none" rtlCol="0">
            <a:spAutoFit/>
          </a:bodyPr>
          <a:lstStyle/>
          <a:p>
            <a:r>
              <a:rPr lang="en-US" sz="1600" dirty="0" err="1">
                <a:solidFill>
                  <a:schemeClr val="bg1">
                    <a:lumMod val="75000"/>
                  </a:schemeClr>
                </a:solidFill>
              </a:rPr>
              <a:t>Phacomorphic</a:t>
            </a:r>
            <a:endParaRPr lang="en-US" sz="1600" dirty="0">
              <a:solidFill>
                <a:schemeClr val="bg1">
                  <a:lumMod val="75000"/>
                </a:schemeClr>
              </a:solidFill>
            </a:endParaRPr>
          </a:p>
        </p:txBody>
      </p:sp>
      <p:sp>
        <p:nvSpPr>
          <p:cNvPr id="51" name="TextBox 50">
            <a:extLst>
              <a:ext uri="{FF2B5EF4-FFF2-40B4-BE49-F238E27FC236}">
                <a16:creationId xmlns:a16="http://schemas.microsoft.com/office/drawing/2014/main" id="{156069D4-340B-4160-A336-EBF73557CEE0}"/>
              </a:ext>
            </a:extLst>
          </p:cNvPr>
          <p:cNvSpPr txBox="1"/>
          <p:nvPr/>
        </p:nvSpPr>
        <p:spPr>
          <a:xfrm>
            <a:off x="884725" y="3175578"/>
            <a:ext cx="1402948" cy="338554"/>
          </a:xfrm>
          <a:prstGeom prst="rect">
            <a:avLst/>
          </a:prstGeom>
          <a:noFill/>
        </p:spPr>
        <p:txBody>
          <a:bodyPr wrap="none" rtlCol="0">
            <a:spAutoFit/>
          </a:bodyPr>
          <a:lstStyle/>
          <a:p>
            <a:r>
              <a:rPr lang="en-US" sz="1600" dirty="0">
                <a:solidFill>
                  <a:schemeClr val="bg1">
                    <a:lumMod val="75000"/>
                  </a:schemeClr>
                </a:solidFill>
              </a:rPr>
              <a:t>Ectopia </a:t>
            </a:r>
            <a:r>
              <a:rPr lang="en-US" sz="1600" dirty="0" err="1">
                <a:solidFill>
                  <a:schemeClr val="bg1">
                    <a:lumMod val="75000"/>
                  </a:schemeClr>
                </a:solidFill>
              </a:rPr>
              <a:t>lentis</a:t>
            </a:r>
            <a:endParaRPr lang="en-US" sz="1600" dirty="0">
              <a:solidFill>
                <a:schemeClr val="bg1">
                  <a:lumMod val="75000"/>
                </a:schemeClr>
              </a:solidFill>
            </a:endParaRPr>
          </a:p>
        </p:txBody>
      </p:sp>
      <p:cxnSp>
        <p:nvCxnSpPr>
          <p:cNvPr id="71" name="Straight Connector 70">
            <a:extLst>
              <a:ext uri="{FF2B5EF4-FFF2-40B4-BE49-F238E27FC236}">
                <a16:creationId xmlns:a16="http://schemas.microsoft.com/office/drawing/2014/main" id="{C104938D-BA8D-4E39-9D5F-9EE2012F2F3C}"/>
              </a:ext>
            </a:extLst>
          </p:cNvPr>
          <p:cNvCxnSpPr>
            <a:cxnSpLocks/>
          </p:cNvCxnSpPr>
          <p:nvPr/>
        </p:nvCxnSpPr>
        <p:spPr>
          <a:xfrm flipH="1">
            <a:off x="762665" y="3023488"/>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2A7E4E40-472F-4E50-8A7A-45C10FDD7171}"/>
              </a:ext>
            </a:extLst>
          </p:cNvPr>
          <p:cNvCxnSpPr>
            <a:cxnSpLocks/>
          </p:cNvCxnSpPr>
          <p:nvPr/>
        </p:nvCxnSpPr>
        <p:spPr>
          <a:xfrm flipH="1">
            <a:off x="762665" y="3347853"/>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C3924889-45B9-4383-9C9E-48F0A9C27AD8}"/>
              </a:ext>
            </a:extLst>
          </p:cNvPr>
          <p:cNvCxnSpPr>
            <a:cxnSpLocks/>
          </p:cNvCxnSpPr>
          <p:nvPr/>
        </p:nvCxnSpPr>
        <p:spPr>
          <a:xfrm flipH="1">
            <a:off x="748719" y="2838976"/>
            <a:ext cx="13947" cy="5088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 name="Straight Arrow Connector 5">
            <a:extLst>
              <a:ext uri="{FF2B5EF4-FFF2-40B4-BE49-F238E27FC236}">
                <a16:creationId xmlns:a16="http://schemas.microsoft.com/office/drawing/2014/main" id="{A3439F0C-5143-461F-8F3C-2E830785DEFC}"/>
              </a:ext>
            </a:extLst>
          </p:cNvPr>
          <p:cNvCxnSpPr>
            <a:stCxn id="50" idx="2"/>
          </p:cNvCxnSpPr>
          <p:nvPr/>
        </p:nvCxnSpPr>
        <p:spPr>
          <a:xfrm flipH="1">
            <a:off x="2971800" y="589204"/>
            <a:ext cx="1591436" cy="706196"/>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0" name="Straight Arrow Connector 9">
            <a:extLst>
              <a:ext uri="{FF2B5EF4-FFF2-40B4-BE49-F238E27FC236}">
                <a16:creationId xmlns:a16="http://schemas.microsoft.com/office/drawing/2014/main" id="{84DC796E-F6ED-4FBB-82D2-A260F480BF8A}"/>
              </a:ext>
            </a:extLst>
          </p:cNvPr>
          <p:cNvCxnSpPr>
            <a:cxnSpLocks/>
          </p:cNvCxnSpPr>
          <p:nvPr/>
        </p:nvCxnSpPr>
        <p:spPr>
          <a:xfrm>
            <a:off x="4572000" y="589204"/>
            <a:ext cx="1600200" cy="706196"/>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6" name="Straight Arrow Connector 25">
            <a:extLst>
              <a:ext uri="{FF2B5EF4-FFF2-40B4-BE49-F238E27FC236}">
                <a16:creationId xmlns:a16="http://schemas.microsoft.com/office/drawing/2014/main" id="{B70E0124-9B84-41A5-8D84-A66B7838A706}"/>
              </a:ext>
            </a:extLst>
          </p:cNvPr>
          <p:cNvCxnSpPr>
            <a:cxnSpLocks/>
          </p:cNvCxnSpPr>
          <p:nvPr/>
        </p:nvCxnSpPr>
        <p:spPr>
          <a:xfrm flipH="1">
            <a:off x="1159539" y="1828800"/>
            <a:ext cx="1290435" cy="478059"/>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28" name="Straight Arrow Connector 27">
            <a:extLst>
              <a:ext uri="{FF2B5EF4-FFF2-40B4-BE49-F238E27FC236}">
                <a16:creationId xmlns:a16="http://schemas.microsoft.com/office/drawing/2014/main" id="{567A4249-5C59-4416-8A8E-1C35913900AB}"/>
              </a:ext>
            </a:extLst>
          </p:cNvPr>
          <p:cNvCxnSpPr>
            <a:cxnSpLocks/>
          </p:cNvCxnSpPr>
          <p:nvPr/>
        </p:nvCxnSpPr>
        <p:spPr>
          <a:xfrm>
            <a:off x="2449973" y="1832208"/>
            <a:ext cx="1268784"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56" name="Text Box 6">
            <a:extLst>
              <a:ext uri="{FF2B5EF4-FFF2-40B4-BE49-F238E27FC236}">
                <a16:creationId xmlns:a16="http://schemas.microsoft.com/office/drawing/2014/main" id="{557983BD-9D64-49B9-A366-A08663B0451F}"/>
              </a:ext>
            </a:extLst>
          </p:cNvPr>
          <p:cNvSpPr txBox="1">
            <a:spLocks noChangeArrowheads="1"/>
          </p:cNvSpPr>
          <p:nvPr/>
        </p:nvSpPr>
        <p:spPr bwMode="auto">
          <a:xfrm>
            <a:off x="5029200" y="2356376"/>
            <a:ext cx="813043"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r" eaLnBrk="1" hangingPunct="1">
              <a:lnSpc>
                <a:spcPct val="80000"/>
              </a:lnSpc>
              <a:spcBef>
                <a:spcPct val="0"/>
              </a:spcBef>
              <a:buClrTx/>
              <a:buSzTx/>
              <a:buFontTx/>
              <a:buNone/>
            </a:pPr>
            <a:r>
              <a:rPr lang="en-US" altLang="en-US" sz="1800" dirty="0">
                <a:solidFill>
                  <a:schemeClr val="bg1">
                    <a:lumMod val="75000"/>
                  </a:schemeClr>
                </a:solidFill>
              </a:rPr>
              <a:t>‘Push’</a:t>
            </a:r>
          </a:p>
        </p:txBody>
      </p:sp>
      <p:sp>
        <p:nvSpPr>
          <p:cNvPr id="57" name="Text Box 14">
            <a:extLst>
              <a:ext uri="{FF2B5EF4-FFF2-40B4-BE49-F238E27FC236}">
                <a16:creationId xmlns:a16="http://schemas.microsoft.com/office/drawing/2014/main" id="{5DAFA1C1-3A29-4C27-A379-663FDD22E326}"/>
              </a:ext>
            </a:extLst>
          </p:cNvPr>
          <p:cNvSpPr txBox="1">
            <a:spLocks noChangeArrowheads="1"/>
          </p:cNvSpPr>
          <p:nvPr/>
        </p:nvSpPr>
        <p:spPr bwMode="auto">
          <a:xfrm>
            <a:off x="7620000" y="2365901"/>
            <a:ext cx="671979"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t>‘Pull’</a:t>
            </a:r>
          </a:p>
        </p:txBody>
      </p:sp>
      <p:cxnSp>
        <p:nvCxnSpPr>
          <p:cNvPr id="58" name="Straight Arrow Connector 57">
            <a:extLst>
              <a:ext uri="{FF2B5EF4-FFF2-40B4-BE49-F238E27FC236}">
                <a16:creationId xmlns:a16="http://schemas.microsoft.com/office/drawing/2014/main" id="{E874FEE9-46BD-46A3-90A3-DE7CC220FBFF}"/>
              </a:ext>
            </a:extLst>
          </p:cNvPr>
          <p:cNvCxnSpPr>
            <a:cxnSpLocks/>
          </p:cNvCxnSpPr>
          <p:nvPr/>
        </p:nvCxnSpPr>
        <p:spPr>
          <a:xfrm flipH="1">
            <a:off x="5867400" y="1828800"/>
            <a:ext cx="849775"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59" name="Straight Arrow Connector 58">
            <a:extLst>
              <a:ext uri="{FF2B5EF4-FFF2-40B4-BE49-F238E27FC236}">
                <a16:creationId xmlns:a16="http://schemas.microsoft.com/office/drawing/2014/main" id="{C370A4A1-FE96-4E70-B89E-839542A5E241}"/>
              </a:ext>
            </a:extLst>
          </p:cNvPr>
          <p:cNvCxnSpPr>
            <a:cxnSpLocks/>
          </p:cNvCxnSpPr>
          <p:nvPr/>
        </p:nvCxnSpPr>
        <p:spPr>
          <a:xfrm>
            <a:off x="6717173" y="1832208"/>
            <a:ext cx="902827" cy="474047"/>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62" name="Text Box 16">
            <a:extLst>
              <a:ext uri="{FF2B5EF4-FFF2-40B4-BE49-F238E27FC236}">
                <a16:creationId xmlns:a16="http://schemas.microsoft.com/office/drawing/2014/main" id="{33538067-0726-41B0-93FF-357EF00CA62D}"/>
              </a:ext>
            </a:extLst>
          </p:cNvPr>
          <p:cNvSpPr txBox="1">
            <a:spLocks noChangeArrowheads="1"/>
          </p:cNvSpPr>
          <p:nvPr/>
        </p:nvSpPr>
        <p:spPr bwMode="auto">
          <a:xfrm>
            <a:off x="8065437" y="2684785"/>
            <a:ext cx="628698"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b="1" dirty="0"/>
              <a:t>NVG</a:t>
            </a:r>
          </a:p>
        </p:txBody>
      </p:sp>
      <p:sp>
        <p:nvSpPr>
          <p:cNvPr id="70" name="Text Box 21">
            <a:extLst>
              <a:ext uri="{FF2B5EF4-FFF2-40B4-BE49-F238E27FC236}">
                <a16:creationId xmlns:a16="http://schemas.microsoft.com/office/drawing/2014/main" id="{86C32650-BE1F-4CC3-8DB5-0C136D877E6F}"/>
              </a:ext>
            </a:extLst>
          </p:cNvPr>
          <p:cNvSpPr txBox="1">
            <a:spLocks noChangeArrowheads="1"/>
          </p:cNvSpPr>
          <p:nvPr/>
        </p:nvSpPr>
        <p:spPr bwMode="auto">
          <a:xfrm>
            <a:off x="8070534" y="3048000"/>
            <a:ext cx="526106"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a:solidFill>
                  <a:schemeClr val="bg1">
                    <a:lumMod val="75000"/>
                  </a:schemeClr>
                </a:solidFill>
              </a:rPr>
              <a:t>ICE</a:t>
            </a:r>
          </a:p>
        </p:txBody>
      </p:sp>
      <p:sp>
        <p:nvSpPr>
          <p:cNvPr id="75" name="Text Box 45">
            <a:extLst>
              <a:ext uri="{FF2B5EF4-FFF2-40B4-BE49-F238E27FC236}">
                <a16:creationId xmlns:a16="http://schemas.microsoft.com/office/drawing/2014/main" id="{2B6EDA2D-8F55-4DFD-A225-8C03CE6FC7F3}"/>
              </a:ext>
            </a:extLst>
          </p:cNvPr>
          <p:cNvSpPr txBox="1">
            <a:spLocks noChangeArrowheads="1"/>
          </p:cNvSpPr>
          <p:nvPr/>
        </p:nvSpPr>
        <p:spPr bwMode="auto">
          <a:xfrm>
            <a:off x="8073162" y="3810000"/>
            <a:ext cx="1070837" cy="74635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ts val="1700"/>
              </a:lnSpc>
              <a:spcBef>
                <a:spcPct val="0"/>
              </a:spcBef>
              <a:buClrTx/>
              <a:buSzTx/>
              <a:buFontTx/>
              <a:buNone/>
            </a:pPr>
            <a:r>
              <a:rPr lang="en-US" altLang="en-US" sz="1600" dirty="0">
                <a:solidFill>
                  <a:schemeClr val="bg1">
                    <a:lumMod val="75000"/>
                  </a:schemeClr>
                </a:solidFill>
              </a:rPr>
              <a:t>Epithelial/ fibrous ingrowth</a:t>
            </a:r>
          </a:p>
        </p:txBody>
      </p:sp>
      <p:cxnSp>
        <p:nvCxnSpPr>
          <p:cNvPr id="77" name="Straight Connector 76">
            <a:extLst>
              <a:ext uri="{FF2B5EF4-FFF2-40B4-BE49-F238E27FC236}">
                <a16:creationId xmlns:a16="http://schemas.microsoft.com/office/drawing/2014/main" id="{FC090BD7-F2E1-4464-B57B-9CBE5874C89B}"/>
              </a:ext>
            </a:extLst>
          </p:cNvPr>
          <p:cNvCxnSpPr>
            <a:cxnSpLocks/>
          </p:cNvCxnSpPr>
          <p:nvPr/>
        </p:nvCxnSpPr>
        <p:spPr>
          <a:xfrm>
            <a:off x="7873969" y="2674448"/>
            <a:ext cx="7724" cy="128795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8" name="Straight Connector 77">
            <a:extLst>
              <a:ext uri="{FF2B5EF4-FFF2-40B4-BE49-F238E27FC236}">
                <a16:creationId xmlns:a16="http://schemas.microsoft.com/office/drawing/2014/main" id="{B1922ED5-C3D8-43D8-A00D-1D6BC9201DBA}"/>
              </a:ext>
            </a:extLst>
          </p:cNvPr>
          <p:cNvCxnSpPr/>
          <p:nvPr/>
        </p:nvCxnSpPr>
        <p:spPr>
          <a:xfrm flipH="1">
            <a:off x="7873968" y="2840262"/>
            <a:ext cx="24447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9" name="Straight Connector 78">
            <a:extLst>
              <a:ext uri="{FF2B5EF4-FFF2-40B4-BE49-F238E27FC236}">
                <a16:creationId xmlns:a16="http://schemas.microsoft.com/office/drawing/2014/main" id="{77019ED2-6D69-4A60-9D19-D4DB786EA3A0}"/>
              </a:ext>
            </a:extLst>
          </p:cNvPr>
          <p:cNvCxnSpPr/>
          <p:nvPr/>
        </p:nvCxnSpPr>
        <p:spPr>
          <a:xfrm flipH="1">
            <a:off x="7873968" y="3213518"/>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1" name="Straight Connector 80">
            <a:extLst>
              <a:ext uri="{FF2B5EF4-FFF2-40B4-BE49-F238E27FC236}">
                <a16:creationId xmlns:a16="http://schemas.microsoft.com/office/drawing/2014/main" id="{9796A12F-4125-4C05-8EE8-A388740C580D}"/>
              </a:ext>
            </a:extLst>
          </p:cNvPr>
          <p:cNvCxnSpPr/>
          <p:nvPr/>
        </p:nvCxnSpPr>
        <p:spPr>
          <a:xfrm flipH="1">
            <a:off x="7877837" y="3581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3" name="Straight Connector 82">
            <a:extLst>
              <a:ext uri="{FF2B5EF4-FFF2-40B4-BE49-F238E27FC236}">
                <a16:creationId xmlns:a16="http://schemas.microsoft.com/office/drawing/2014/main" id="{7FDC5F4B-9BF0-42AD-B8BB-2F2399BCF1E2}"/>
              </a:ext>
            </a:extLst>
          </p:cNvPr>
          <p:cNvCxnSpPr/>
          <p:nvPr/>
        </p:nvCxnSpPr>
        <p:spPr>
          <a:xfrm flipH="1">
            <a:off x="7881693" y="3962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93" name="Text Box 42">
            <a:extLst>
              <a:ext uri="{FF2B5EF4-FFF2-40B4-BE49-F238E27FC236}">
                <a16:creationId xmlns:a16="http://schemas.microsoft.com/office/drawing/2014/main" id="{53BAB77F-E061-4834-9068-34BDF78AD071}"/>
              </a:ext>
            </a:extLst>
          </p:cNvPr>
          <p:cNvSpPr txBox="1">
            <a:spLocks noChangeArrowheads="1"/>
          </p:cNvSpPr>
          <p:nvPr/>
        </p:nvSpPr>
        <p:spPr bwMode="auto">
          <a:xfrm>
            <a:off x="8111387" y="3429000"/>
            <a:ext cx="856196"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Flat AC</a:t>
            </a:r>
          </a:p>
        </p:txBody>
      </p:sp>
      <p:sp>
        <p:nvSpPr>
          <p:cNvPr id="100" name="Text Box 23">
            <a:extLst>
              <a:ext uri="{FF2B5EF4-FFF2-40B4-BE49-F238E27FC236}">
                <a16:creationId xmlns:a16="http://schemas.microsoft.com/office/drawing/2014/main" id="{D8F2FCFF-2984-4836-B000-9C5601A8EAAA}"/>
              </a:ext>
            </a:extLst>
          </p:cNvPr>
          <p:cNvSpPr txBox="1">
            <a:spLocks noChangeArrowheads="1"/>
          </p:cNvSpPr>
          <p:nvPr/>
        </p:nvSpPr>
        <p:spPr bwMode="auto">
          <a:xfrm>
            <a:off x="5530369" y="2667000"/>
            <a:ext cx="2143536"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Aqueous misdirection</a:t>
            </a:r>
          </a:p>
        </p:txBody>
      </p:sp>
      <p:cxnSp>
        <p:nvCxnSpPr>
          <p:cNvPr id="104" name="Straight Connector 103">
            <a:extLst>
              <a:ext uri="{FF2B5EF4-FFF2-40B4-BE49-F238E27FC236}">
                <a16:creationId xmlns:a16="http://schemas.microsoft.com/office/drawing/2014/main" id="{49D87D4A-E317-4446-9B95-5184CB3968F3}"/>
              </a:ext>
            </a:extLst>
          </p:cNvPr>
          <p:cNvCxnSpPr>
            <a:cxnSpLocks/>
          </p:cNvCxnSpPr>
          <p:nvPr/>
        </p:nvCxnSpPr>
        <p:spPr>
          <a:xfrm flipH="1">
            <a:off x="5316229" y="2667000"/>
            <a:ext cx="7397" cy="25314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5" name="Straight Connector 104">
            <a:extLst>
              <a:ext uri="{FF2B5EF4-FFF2-40B4-BE49-F238E27FC236}">
                <a16:creationId xmlns:a16="http://schemas.microsoft.com/office/drawing/2014/main" id="{F40B6D71-75A8-4A88-864D-00D14C2F710D}"/>
              </a:ext>
            </a:extLst>
          </p:cNvPr>
          <p:cNvCxnSpPr/>
          <p:nvPr/>
        </p:nvCxnSpPr>
        <p:spPr>
          <a:xfrm flipH="1">
            <a:off x="5323624" y="2832814"/>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6" name="Straight Connector 105">
            <a:extLst>
              <a:ext uri="{FF2B5EF4-FFF2-40B4-BE49-F238E27FC236}">
                <a16:creationId xmlns:a16="http://schemas.microsoft.com/office/drawing/2014/main" id="{010BF7B2-AA07-4DCF-822D-E2DB5CC0BF59}"/>
              </a:ext>
            </a:extLst>
          </p:cNvPr>
          <p:cNvCxnSpPr/>
          <p:nvPr/>
        </p:nvCxnSpPr>
        <p:spPr>
          <a:xfrm flipH="1">
            <a:off x="5323624" y="3360065"/>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a:extLst>
              <a:ext uri="{FF2B5EF4-FFF2-40B4-BE49-F238E27FC236}">
                <a16:creationId xmlns:a16="http://schemas.microsoft.com/office/drawing/2014/main" id="{BAC8035C-3999-4C31-93CD-6C0D2ADEB73B}"/>
              </a:ext>
            </a:extLst>
          </p:cNvPr>
          <p:cNvCxnSpPr/>
          <p:nvPr/>
        </p:nvCxnSpPr>
        <p:spPr>
          <a:xfrm flipH="1">
            <a:off x="5323536" y="3786938"/>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8" name="Straight Connector 107">
            <a:extLst>
              <a:ext uri="{FF2B5EF4-FFF2-40B4-BE49-F238E27FC236}">
                <a16:creationId xmlns:a16="http://schemas.microsoft.com/office/drawing/2014/main" id="{DB64CAEE-69B4-426A-8A5B-D1269DBF0F66}"/>
              </a:ext>
            </a:extLst>
          </p:cNvPr>
          <p:cNvCxnSpPr/>
          <p:nvPr/>
        </p:nvCxnSpPr>
        <p:spPr>
          <a:xfrm flipH="1">
            <a:off x="5327493" y="4249152"/>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12" name="Straight Connector 111">
            <a:extLst>
              <a:ext uri="{FF2B5EF4-FFF2-40B4-BE49-F238E27FC236}">
                <a16:creationId xmlns:a16="http://schemas.microsoft.com/office/drawing/2014/main" id="{99A16C30-4BE4-48E5-8B65-0C5F3039B8DC}"/>
              </a:ext>
            </a:extLst>
          </p:cNvPr>
          <p:cNvCxnSpPr/>
          <p:nvPr/>
        </p:nvCxnSpPr>
        <p:spPr>
          <a:xfrm flipH="1">
            <a:off x="5333455" y="51816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13" name="Text Box 42">
            <a:extLst>
              <a:ext uri="{FF2B5EF4-FFF2-40B4-BE49-F238E27FC236}">
                <a16:creationId xmlns:a16="http://schemas.microsoft.com/office/drawing/2014/main" id="{056DFFD9-3CA2-42E7-90FE-4F14522E3504}"/>
              </a:ext>
            </a:extLst>
          </p:cNvPr>
          <p:cNvSpPr txBox="1">
            <a:spLocks noChangeArrowheads="1"/>
          </p:cNvSpPr>
          <p:nvPr/>
        </p:nvSpPr>
        <p:spPr bwMode="auto">
          <a:xfrm>
            <a:off x="5533954" y="3623846"/>
            <a:ext cx="1563248"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Retinal surgery</a:t>
            </a:r>
          </a:p>
        </p:txBody>
      </p:sp>
      <p:sp>
        <p:nvSpPr>
          <p:cNvPr id="118" name="Text Box 47">
            <a:extLst>
              <a:ext uri="{FF2B5EF4-FFF2-40B4-BE49-F238E27FC236}">
                <a16:creationId xmlns:a16="http://schemas.microsoft.com/office/drawing/2014/main" id="{3F59D898-ECAD-49F0-9425-2A1BC8DDA7B5}"/>
              </a:ext>
            </a:extLst>
          </p:cNvPr>
          <p:cNvSpPr txBox="1">
            <a:spLocks noChangeArrowheads="1"/>
          </p:cNvSpPr>
          <p:nvPr/>
        </p:nvSpPr>
        <p:spPr bwMode="auto">
          <a:xfrm>
            <a:off x="5523688" y="4538246"/>
            <a:ext cx="1414170"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Drug-induced</a:t>
            </a:r>
          </a:p>
        </p:txBody>
      </p:sp>
      <p:sp>
        <p:nvSpPr>
          <p:cNvPr id="16" name="TextBox 15">
            <a:extLst>
              <a:ext uri="{FF2B5EF4-FFF2-40B4-BE49-F238E27FC236}">
                <a16:creationId xmlns:a16="http://schemas.microsoft.com/office/drawing/2014/main" id="{984E008D-FBBA-42B4-940E-EA26772E0161}"/>
              </a:ext>
            </a:extLst>
          </p:cNvPr>
          <p:cNvSpPr txBox="1"/>
          <p:nvPr/>
        </p:nvSpPr>
        <p:spPr>
          <a:xfrm>
            <a:off x="6230528" y="5257800"/>
            <a:ext cx="1326004" cy="369332"/>
          </a:xfrm>
          <a:prstGeom prst="rect">
            <a:avLst/>
          </a:prstGeom>
          <a:noFill/>
        </p:spPr>
        <p:txBody>
          <a:bodyPr wrap="none" rtlCol="0">
            <a:spAutoFit/>
          </a:bodyPr>
          <a:lstStyle/>
          <a:p>
            <a:pPr algn="ctr"/>
            <a:r>
              <a:rPr lang="en-US" dirty="0">
                <a:solidFill>
                  <a:schemeClr val="bg1">
                    <a:lumMod val="75000"/>
                  </a:schemeClr>
                </a:solidFill>
              </a:rPr>
              <a:t>Both/Either</a:t>
            </a:r>
          </a:p>
        </p:txBody>
      </p:sp>
      <p:cxnSp>
        <p:nvCxnSpPr>
          <p:cNvPr id="125" name="Straight Connector 124">
            <a:extLst>
              <a:ext uri="{FF2B5EF4-FFF2-40B4-BE49-F238E27FC236}">
                <a16:creationId xmlns:a16="http://schemas.microsoft.com/office/drawing/2014/main" id="{01138141-D318-4ED7-A7FE-D8F2155CE890}"/>
              </a:ext>
            </a:extLst>
          </p:cNvPr>
          <p:cNvCxnSpPr/>
          <p:nvPr/>
        </p:nvCxnSpPr>
        <p:spPr>
          <a:xfrm flipH="1">
            <a:off x="5334000" y="4724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52" name="Text Box 47">
            <a:extLst>
              <a:ext uri="{FF2B5EF4-FFF2-40B4-BE49-F238E27FC236}">
                <a16:creationId xmlns:a16="http://schemas.microsoft.com/office/drawing/2014/main" id="{E3578916-9804-473C-8F06-D4FA0BCEDFD0}"/>
              </a:ext>
            </a:extLst>
          </p:cNvPr>
          <p:cNvSpPr txBox="1">
            <a:spLocks noChangeArrowheads="1"/>
          </p:cNvSpPr>
          <p:nvPr/>
        </p:nvSpPr>
        <p:spPr bwMode="auto">
          <a:xfrm>
            <a:off x="5543446" y="4055146"/>
            <a:ext cx="1619354"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err="1">
                <a:solidFill>
                  <a:schemeClr val="bg1">
                    <a:lumMod val="75000"/>
                  </a:schemeClr>
                </a:solidFill>
              </a:rPr>
              <a:t>Nanophthalmos</a:t>
            </a:r>
            <a:endParaRPr lang="en-US" altLang="en-US" sz="1600" dirty="0">
              <a:solidFill>
                <a:schemeClr val="bg1">
                  <a:lumMod val="75000"/>
                </a:schemeClr>
              </a:solidFill>
            </a:endParaRPr>
          </a:p>
        </p:txBody>
      </p:sp>
      <p:sp>
        <p:nvSpPr>
          <p:cNvPr id="53" name="Text Box 45">
            <a:extLst>
              <a:ext uri="{FF2B5EF4-FFF2-40B4-BE49-F238E27FC236}">
                <a16:creationId xmlns:a16="http://schemas.microsoft.com/office/drawing/2014/main" id="{57D1A14F-68FE-47D2-983C-1A879D66A9DC}"/>
              </a:ext>
            </a:extLst>
          </p:cNvPr>
          <p:cNvSpPr txBox="1">
            <a:spLocks noChangeArrowheads="1"/>
          </p:cNvSpPr>
          <p:nvPr/>
        </p:nvSpPr>
        <p:spPr bwMode="auto">
          <a:xfrm>
            <a:off x="5523688" y="5013493"/>
            <a:ext cx="582211"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PFV</a:t>
            </a:r>
          </a:p>
        </p:txBody>
      </p:sp>
      <p:sp>
        <p:nvSpPr>
          <p:cNvPr id="54" name="Text Box 42">
            <a:extLst>
              <a:ext uri="{FF2B5EF4-FFF2-40B4-BE49-F238E27FC236}">
                <a16:creationId xmlns:a16="http://schemas.microsoft.com/office/drawing/2014/main" id="{E1E37D2C-2C52-446B-843B-01E64990D3EC}"/>
              </a:ext>
            </a:extLst>
          </p:cNvPr>
          <p:cNvSpPr txBox="1">
            <a:spLocks noChangeArrowheads="1"/>
          </p:cNvSpPr>
          <p:nvPr/>
        </p:nvSpPr>
        <p:spPr bwMode="auto">
          <a:xfrm>
            <a:off x="5551406" y="3192546"/>
            <a:ext cx="2276072"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ERD/choroidal effusion</a:t>
            </a:r>
          </a:p>
        </p:txBody>
      </p:sp>
      <p:sp>
        <p:nvSpPr>
          <p:cNvPr id="3" name="Oval 2">
            <a:extLst>
              <a:ext uri="{FF2B5EF4-FFF2-40B4-BE49-F238E27FC236}">
                <a16:creationId xmlns:a16="http://schemas.microsoft.com/office/drawing/2014/main" id="{7D027388-F860-4250-9D31-41DB5EB864E5}"/>
              </a:ext>
            </a:extLst>
          </p:cNvPr>
          <p:cNvSpPr/>
          <p:nvPr/>
        </p:nvSpPr>
        <p:spPr>
          <a:xfrm>
            <a:off x="8034589" y="2679833"/>
            <a:ext cx="671979" cy="338554"/>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TextBox 45">
            <a:extLst>
              <a:ext uri="{FF2B5EF4-FFF2-40B4-BE49-F238E27FC236}">
                <a16:creationId xmlns:a16="http://schemas.microsoft.com/office/drawing/2014/main" id="{404AE9CF-785E-4964-AF50-F6F095A7E65B}"/>
              </a:ext>
            </a:extLst>
          </p:cNvPr>
          <p:cNvSpPr txBox="1"/>
          <p:nvPr/>
        </p:nvSpPr>
        <p:spPr>
          <a:xfrm>
            <a:off x="609600" y="1554063"/>
            <a:ext cx="7034674" cy="4770537"/>
          </a:xfrm>
          <a:prstGeom prst="rect">
            <a:avLst/>
          </a:prstGeom>
          <a:solidFill>
            <a:schemeClr val="accent1">
              <a:lumMod val="40000"/>
              <a:lumOff val="60000"/>
            </a:schemeClr>
          </a:solidFill>
        </p:spPr>
        <p:txBody>
          <a:bodyPr wrap="square" rtlCol="0">
            <a:spAutoFit/>
          </a:bodyPr>
          <a:lstStyle/>
          <a:p>
            <a:r>
              <a:rPr lang="en-US" sz="1600" i="1" dirty="0">
                <a:solidFill>
                  <a:srgbClr val="0000FF"/>
                </a:solidFill>
              </a:rPr>
              <a:t>Neovascularization of what structure causes neovascular glaucoma (NVG)?</a:t>
            </a:r>
          </a:p>
          <a:p>
            <a:r>
              <a:rPr lang="en-US" sz="1600" dirty="0">
                <a:solidFill>
                  <a:srgbClr val="0000FF"/>
                </a:solidFill>
              </a:rPr>
              <a:t>Neovascularization of the angle (NVA) </a:t>
            </a:r>
          </a:p>
          <a:p>
            <a:endParaRPr lang="en-US" sz="1600" dirty="0">
              <a:solidFill>
                <a:srgbClr val="0000FF"/>
              </a:solidFill>
            </a:endParaRPr>
          </a:p>
          <a:p>
            <a:r>
              <a:rPr lang="en-US" sz="1600" i="1" dirty="0">
                <a:solidFill>
                  <a:srgbClr val="0000FF"/>
                </a:solidFill>
              </a:rPr>
              <a:t>How does NVA lead to angle-closure glaucoma?</a:t>
            </a:r>
          </a:p>
          <a:p>
            <a:r>
              <a:rPr lang="en-US" sz="1600" dirty="0">
                <a:solidFill>
                  <a:srgbClr val="0000FF"/>
                </a:solidFill>
              </a:rPr>
              <a:t>The NVA vessels don’t ride solo; rather, they are accompanied by contractile elements (</a:t>
            </a:r>
            <a:r>
              <a:rPr lang="en-US" sz="1600" dirty="0" err="1">
                <a:solidFill>
                  <a:srgbClr val="0000FF"/>
                </a:solidFill>
              </a:rPr>
              <a:t>eg</a:t>
            </a:r>
            <a:r>
              <a:rPr lang="en-US" sz="1600" dirty="0">
                <a:solidFill>
                  <a:srgbClr val="0000FF"/>
                </a:solidFill>
              </a:rPr>
              <a:t>, fibroblasts). Along with the neo vessels, these elements will establish a network that crosses from the peripheral iris to the peripheral cornea. </a:t>
            </a:r>
            <a:r>
              <a:rPr lang="en-US" sz="1600" dirty="0"/>
              <a:t>Once established, contractile elements </a:t>
            </a:r>
            <a:r>
              <a:rPr lang="en-US" sz="1600" dirty="0" err="1"/>
              <a:t>gonna</a:t>
            </a:r>
            <a:r>
              <a:rPr lang="en-US" sz="1600" dirty="0"/>
              <a:t> contract, and when they do, they pull the iris up against the angle, rendering it closed. </a:t>
            </a:r>
          </a:p>
          <a:p>
            <a:r>
              <a:rPr lang="en-US" sz="1600" i="1" dirty="0">
                <a:solidFill>
                  <a:srgbClr val="0000FF"/>
                </a:solidFill>
              </a:rPr>
              <a:t> </a:t>
            </a:r>
          </a:p>
          <a:p>
            <a:r>
              <a:rPr lang="en-US" sz="1600" i="1" dirty="0">
                <a:solidFill>
                  <a:srgbClr val="0000FF"/>
                </a:solidFill>
              </a:rPr>
              <a:t>What two-word phrase (</a:t>
            </a:r>
            <a:r>
              <a:rPr lang="en-US" sz="1600" b="1" dirty="0">
                <a:solidFill>
                  <a:srgbClr val="0000FF"/>
                </a:solidFill>
              </a:rPr>
              <a:t>not</a:t>
            </a:r>
            <a:r>
              <a:rPr lang="en-US" sz="1600" i="1" dirty="0">
                <a:solidFill>
                  <a:srgbClr val="0000FF"/>
                </a:solidFill>
              </a:rPr>
              <a:t> ‘diabetic retinopathy’--think more generally) describes the fundamental cause of most cases of NVG?</a:t>
            </a:r>
          </a:p>
          <a:p>
            <a:r>
              <a:rPr lang="en-US" sz="1600" dirty="0">
                <a:solidFill>
                  <a:srgbClr val="0000FF"/>
                </a:solidFill>
              </a:rPr>
              <a:t>‘Retinal ischemia’</a:t>
            </a:r>
          </a:p>
          <a:p>
            <a:endParaRPr lang="en-US" sz="1600" dirty="0">
              <a:solidFill>
                <a:srgbClr val="0000FF"/>
              </a:solidFill>
            </a:endParaRPr>
          </a:p>
          <a:p>
            <a:r>
              <a:rPr lang="en-US" sz="1600" i="1" dirty="0">
                <a:solidFill>
                  <a:srgbClr val="0000FF"/>
                </a:solidFill>
              </a:rPr>
              <a:t>How does retinal ischemia lead to NVI and NVA? </a:t>
            </a:r>
          </a:p>
          <a:p>
            <a:r>
              <a:rPr lang="en-US" sz="1600" dirty="0">
                <a:solidFill>
                  <a:srgbClr val="0000FF"/>
                </a:solidFill>
              </a:rPr>
              <a:t>In a desperate attempt to acquire the oxygen they’re lacking, the ischemic retinal cells release the signaling molecule  </a:t>
            </a:r>
            <a:r>
              <a:rPr lang="en-US" sz="1600" b="1" dirty="0">
                <a:solidFill>
                  <a:srgbClr val="0000FF"/>
                </a:solidFill>
              </a:rPr>
              <a:t>VEGF</a:t>
            </a:r>
            <a:r>
              <a:rPr lang="en-US" sz="1600" dirty="0">
                <a:solidFill>
                  <a:srgbClr val="0000FF"/>
                </a:solidFill>
              </a:rPr>
              <a:t> , a potent inducer of new blood vessel formation. </a:t>
            </a:r>
            <a:r>
              <a:rPr lang="en-US" sz="1600" dirty="0"/>
              <a:t>This</a:t>
            </a:r>
            <a:r>
              <a:rPr lang="en-US" sz="1600" dirty="0">
                <a:solidFill>
                  <a:srgbClr val="0000FF"/>
                </a:solidFill>
              </a:rPr>
              <a:t> </a:t>
            </a:r>
            <a:r>
              <a:rPr lang="en-US" sz="1600" dirty="0"/>
              <a:t>VEGF diffuses from the vitreous cavity into the anterior segment, where it induces the NVI/NVA process.</a:t>
            </a:r>
          </a:p>
        </p:txBody>
      </p:sp>
    </p:spTree>
    <p:extLst>
      <p:ext uri="{BB962C8B-B14F-4D97-AF65-F5344CB8AC3E}">
        <p14:creationId xmlns:p14="http://schemas.microsoft.com/office/powerpoint/2010/main" val="4291098295"/>
      </p:ext>
    </p:extLst>
  </p:cSld>
  <p:clrMapOvr>
    <a:masterClrMapping/>
  </p:clrMapOvr>
</p:sld>
</file>

<file path=ppt/slides/slide3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Straight Arrow Connector 12">
            <a:extLst>
              <a:ext uri="{FF2B5EF4-FFF2-40B4-BE49-F238E27FC236}">
                <a16:creationId xmlns:a16="http://schemas.microsoft.com/office/drawing/2014/main" id="{A6DE2085-829C-480C-9216-69D6039C0A37}"/>
              </a:ext>
            </a:extLst>
          </p:cNvPr>
          <p:cNvCxnSpPr>
            <a:cxnSpLocks/>
          </p:cNvCxnSpPr>
          <p:nvPr/>
        </p:nvCxnSpPr>
        <p:spPr>
          <a:xfrm>
            <a:off x="6717173" y="1828800"/>
            <a:ext cx="0" cy="3462754"/>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43014" name="Text Box 6"/>
          <p:cNvSpPr txBox="1">
            <a:spLocks noChangeArrowheads="1"/>
          </p:cNvSpPr>
          <p:nvPr/>
        </p:nvSpPr>
        <p:spPr bwMode="auto">
          <a:xfrm>
            <a:off x="533400" y="2356376"/>
            <a:ext cx="1005403"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Lens-</a:t>
            </a:r>
          </a:p>
          <a:p>
            <a:pPr algn="ctr" eaLnBrk="1" hangingPunct="1">
              <a:lnSpc>
                <a:spcPct val="80000"/>
              </a:lnSpc>
              <a:spcBef>
                <a:spcPct val="0"/>
              </a:spcBef>
              <a:buClrTx/>
              <a:buSzTx/>
              <a:buFontTx/>
              <a:buNone/>
            </a:pPr>
            <a:r>
              <a:rPr lang="en-US" altLang="en-US" sz="1800" dirty="0">
                <a:solidFill>
                  <a:schemeClr val="bg1">
                    <a:lumMod val="75000"/>
                  </a:schemeClr>
                </a:solidFill>
              </a:rPr>
              <a:t>Induced</a:t>
            </a:r>
          </a:p>
        </p:txBody>
      </p:sp>
      <p:sp>
        <p:nvSpPr>
          <p:cNvPr id="43017" name="Text Box 14"/>
          <p:cNvSpPr txBox="1">
            <a:spLocks noChangeArrowheads="1"/>
          </p:cNvSpPr>
          <p:nvPr/>
        </p:nvSpPr>
        <p:spPr bwMode="auto">
          <a:xfrm>
            <a:off x="3026498" y="2365901"/>
            <a:ext cx="1633781"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Aphakic/</a:t>
            </a:r>
          </a:p>
          <a:p>
            <a:pPr algn="ctr" eaLnBrk="1" hangingPunct="1">
              <a:lnSpc>
                <a:spcPct val="80000"/>
              </a:lnSpc>
              <a:spcBef>
                <a:spcPct val="0"/>
              </a:spcBef>
              <a:buClrTx/>
              <a:buSzTx/>
              <a:buFontTx/>
              <a:buNone/>
            </a:pPr>
            <a:r>
              <a:rPr lang="en-US" altLang="en-US" sz="1800" dirty="0" err="1">
                <a:solidFill>
                  <a:schemeClr val="bg1">
                    <a:lumMod val="75000"/>
                  </a:schemeClr>
                </a:solidFill>
              </a:rPr>
              <a:t>Pseudophakic</a:t>
            </a:r>
            <a:endParaRPr lang="en-US" altLang="en-US" sz="1800" dirty="0">
              <a:solidFill>
                <a:schemeClr val="bg1">
                  <a:lumMod val="75000"/>
                </a:schemeClr>
              </a:solidFill>
            </a:endParaRPr>
          </a:p>
        </p:txBody>
      </p:sp>
      <p:sp>
        <p:nvSpPr>
          <p:cNvPr id="43031" name="Text Box 35"/>
          <p:cNvSpPr txBox="1">
            <a:spLocks noChangeArrowheads="1"/>
          </p:cNvSpPr>
          <p:nvPr/>
        </p:nvSpPr>
        <p:spPr bwMode="auto">
          <a:xfrm>
            <a:off x="1190847" y="1295400"/>
            <a:ext cx="2473754"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solidFill>
                  <a:schemeClr val="bg1">
                    <a:lumMod val="75000"/>
                  </a:schemeClr>
                </a:solidFill>
              </a:rPr>
              <a:t>w/ Pupillary Block</a:t>
            </a:r>
          </a:p>
        </p:txBody>
      </p:sp>
      <p:sp>
        <p:nvSpPr>
          <p:cNvPr id="43032" name="Text Box 36"/>
          <p:cNvSpPr txBox="1">
            <a:spLocks noChangeArrowheads="1"/>
          </p:cNvSpPr>
          <p:nvPr/>
        </p:nvSpPr>
        <p:spPr bwMode="auto">
          <a:xfrm>
            <a:off x="5181600" y="1295400"/>
            <a:ext cx="2630848"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t>w/o Pupillary Block</a:t>
            </a:r>
          </a:p>
        </p:txBody>
      </p:sp>
      <p:sp>
        <p:nvSpPr>
          <p:cNvPr id="49" name="Rectangle 2">
            <a:extLst>
              <a:ext uri="{FF2B5EF4-FFF2-40B4-BE49-F238E27FC236}">
                <a16:creationId xmlns:a16="http://schemas.microsoft.com/office/drawing/2014/main" id="{240EE5BF-F7D2-4FC8-A5DD-F6B5423153C6}"/>
              </a:ext>
            </a:extLst>
          </p:cNvPr>
          <p:cNvSpPr>
            <a:spLocks noGrp="1" noChangeArrowheads="1"/>
          </p:cNvSpPr>
          <p:nvPr>
            <p:ph type="title"/>
          </p:nvPr>
        </p:nvSpPr>
        <p:spPr>
          <a:xfrm>
            <a:off x="457200" y="304800"/>
            <a:ext cx="7543800" cy="563562"/>
          </a:xfrm>
        </p:spPr>
        <p:txBody>
          <a:bodyPr/>
          <a:lstStyle/>
          <a:p>
            <a:pPr eaLnBrk="1" hangingPunct="1"/>
            <a:r>
              <a:rPr lang="en-US" altLang="en-US" sz="3500" dirty="0"/>
              <a:t>Q</a:t>
            </a:r>
          </a:p>
        </p:txBody>
      </p:sp>
      <p:sp>
        <p:nvSpPr>
          <p:cNvPr id="50" name="TextBox 49">
            <a:extLst>
              <a:ext uri="{FF2B5EF4-FFF2-40B4-BE49-F238E27FC236}">
                <a16:creationId xmlns:a16="http://schemas.microsoft.com/office/drawing/2014/main" id="{CF426230-46C8-405C-9015-99EF57762A2E}"/>
              </a:ext>
            </a:extLst>
          </p:cNvPr>
          <p:cNvSpPr txBox="1"/>
          <p:nvPr/>
        </p:nvSpPr>
        <p:spPr>
          <a:xfrm>
            <a:off x="2259496" y="189094"/>
            <a:ext cx="4607480" cy="400110"/>
          </a:xfrm>
          <a:prstGeom prst="rect">
            <a:avLst/>
          </a:prstGeom>
          <a:solidFill>
            <a:schemeClr val="accent1">
              <a:lumMod val="60000"/>
              <a:lumOff val="40000"/>
            </a:schemeClr>
          </a:solidFill>
        </p:spPr>
        <p:txBody>
          <a:bodyPr wrap="none" rtlCol="0">
            <a:spAutoFit/>
          </a:bodyPr>
          <a:lstStyle/>
          <a:p>
            <a:pPr algn="ctr"/>
            <a:r>
              <a:rPr lang="en-US" sz="2000" b="1" dirty="0"/>
              <a:t>Secondary Angle Closure Glaucoma</a:t>
            </a:r>
          </a:p>
        </p:txBody>
      </p:sp>
      <p:sp>
        <p:nvSpPr>
          <p:cNvPr id="2" name="TextBox 1">
            <a:extLst>
              <a:ext uri="{FF2B5EF4-FFF2-40B4-BE49-F238E27FC236}">
                <a16:creationId xmlns:a16="http://schemas.microsoft.com/office/drawing/2014/main" id="{A7E30BEC-923B-4C9A-A856-BDD0D882F6B8}"/>
              </a:ext>
            </a:extLst>
          </p:cNvPr>
          <p:cNvSpPr txBox="1"/>
          <p:nvPr/>
        </p:nvSpPr>
        <p:spPr>
          <a:xfrm>
            <a:off x="887305" y="2844119"/>
            <a:ext cx="1494320" cy="338554"/>
          </a:xfrm>
          <a:prstGeom prst="rect">
            <a:avLst/>
          </a:prstGeom>
          <a:noFill/>
        </p:spPr>
        <p:txBody>
          <a:bodyPr wrap="none" rtlCol="0">
            <a:spAutoFit/>
          </a:bodyPr>
          <a:lstStyle/>
          <a:p>
            <a:r>
              <a:rPr lang="en-US" sz="1600" dirty="0" err="1">
                <a:solidFill>
                  <a:schemeClr val="bg1">
                    <a:lumMod val="75000"/>
                  </a:schemeClr>
                </a:solidFill>
              </a:rPr>
              <a:t>Phacomorphic</a:t>
            </a:r>
            <a:endParaRPr lang="en-US" sz="1600" dirty="0">
              <a:solidFill>
                <a:schemeClr val="bg1">
                  <a:lumMod val="75000"/>
                </a:schemeClr>
              </a:solidFill>
            </a:endParaRPr>
          </a:p>
        </p:txBody>
      </p:sp>
      <p:sp>
        <p:nvSpPr>
          <p:cNvPr id="51" name="TextBox 50">
            <a:extLst>
              <a:ext uri="{FF2B5EF4-FFF2-40B4-BE49-F238E27FC236}">
                <a16:creationId xmlns:a16="http://schemas.microsoft.com/office/drawing/2014/main" id="{156069D4-340B-4160-A336-EBF73557CEE0}"/>
              </a:ext>
            </a:extLst>
          </p:cNvPr>
          <p:cNvSpPr txBox="1"/>
          <p:nvPr/>
        </p:nvSpPr>
        <p:spPr>
          <a:xfrm>
            <a:off x="884725" y="3175578"/>
            <a:ext cx="1402948" cy="338554"/>
          </a:xfrm>
          <a:prstGeom prst="rect">
            <a:avLst/>
          </a:prstGeom>
          <a:noFill/>
        </p:spPr>
        <p:txBody>
          <a:bodyPr wrap="none" rtlCol="0">
            <a:spAutoFit/>
          </a:bodyPr>
          <a:lstStyle/>
          <a:p>
            <a:r>
              <a:rPr lang="en-US" sz="1600" dirty="0">
                <a:solidFill>
                  <a:schemeClr val="bg1">
                    <a:lumMod val="75000"/>
                  </a:schemeClr>
                </a:solidFill>
              </a:rPr>
              <a:t>Ectopia </a:t>
            </a:r>
            <a:r>
              <a:rPr lang="en-US" sz="1600" dirty="0" err="1">
                <a:solidFill>
                  <a:schemeClr val="bg1">
                    <a:lumMod val="75000"/>
                  </a:schemeClr>
                </a:solidFill>
              </a:rPr>
              <a:t>lentis</a:t>
            </a:r>
            <a:endParaRPr lang="en-US" sz="1600" dirty="0">
              <a:solidFill>
                <a:schemeClr val="bg1">
                  <a:lumMod val="75000"/>
                </a:schemeClr>
              </a:solidFill>
            </a:endParaRPr>
          </a:p>
        </p:txBody>
      </p:sp>
      <p:cxnSp>
        <p:nvCxnSpPr>
          <p:cNvPr id="71" name="Straight Connector 70">
            <a:extLst>
              <a:ext uri="{FF2B5EF4-FFF2-40B4-BE49-F238E27FC236}">
                <a16:creationId xmlns:a16="http://schemas.microsoft.com/office/drawing/2014/main" id="{C104938D-BA8D-4E39-9D5F-9EE2012F2F3C}"/>
              </a:ext>
            </a:extLst>
          </p:cNvPr>
          <p:cNvCxnSpPr>
            <a:cxnSpLocks/>
          </p:cNvCxnSpPr>
          <p:nvPr/>
        </p:nvCxnSpPr>
        <p:spPr>
          <a:xfrm flipH="1">
            <a:off x="762665" y="3023488"/>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2A7E4E40-472F-4E50-8A7A-45C10FDD7171}"/>
              </a:ext>
            </a:extLst>
          </p:cNvPr>
          <p:cNvCxnSpPr>
            <a:cxnSpLocks/>
          </p:cNvCxnSpPr>
          <p:nvPr/>
        </p:nvCxnSpPr>
        <p:spPr>
          <a:xfrm flipH="1">
            <a:off x="762665" y="3347853"/>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C3924889-45B9-4383-9C9E-48F0A9C27AD8}"/>
              </a:ext>
            </a:extLst>
          </p:cNvPr>
          <p:cNvCxnSpPr>
            <a:cxnSpLocks/>
          </p:cNvCxnSpPr>
          <p:nvPr/>
        </p:nvCxnSpPr>
        <p:spPr>
          <a:xfrm flipH="1">
            <a:off x="748719" y="2838976"/>
            <a:ext cx="13947" cy="5088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 name="Straight Arrow Connector 5">
            <a:extLst>
              <a:ext uri="{FF2B5EF4-FFF2-40B4-BE49-F238E27FC236}">
                <a16:creationId xmlns:a16="http://schemas.microsoft.com/office/drawing/2014/main" id="{A3439F0C-5143-461F-8F3C-2E830785DEFC}"/>
              </a:ext>
            </a:extLst>
          </p:cNvPr>
          <p:cNvCxnSpPr>
            <a:stCxn id="50" idx="2"/>
          </p:cNvCxnSpPr>
          <p:nvPr/>
        </p:nvCxnSpPr>
        <p:spPr>
          <a:xfrm flipH="1">
            <a:off x="2971800" y="589204"/>
            <a:ext cx="1591436" cy="706196"/>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0" name="Straight Arrow Connector 9">
            <a:extLst>
              <a:ext uri="{FF2B5EF4-FFF2-40B4-BE49-F238E27FC236}">
                <a16:creationId xmlns:a16="http://schemas.microsoft.com/office/drawing/2014/main" id="{84DC796E-F6ED-4FBB-82D2-A260F480BF8A}"/>
              </a:ext>
            </a:extLst>
          </p:cNvPr>
          <p:cNvCxnSpPr>
            <a:cxnSpLocks/>
          </p:cNvCxnSpPr>
          <p:nvPr/>
        </p:nvCxnSpPr>
        <p:spPr>
          <a:xfrm>
            <a:off x="4572000" y="589204"/>
            <a:ext cx="1600200" cy="706196"/>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6" name="Straight Arrow Connector 25">
            <a:extLst>
              <a:ext uri="{FF2B5EF4-FFF2-40B4-BE49-F238E27FC236}">
                <a16:creationId xmlns:a16="http://schemas.microsoft.com/office/drawing/2014/main" id="{B70E0124-9B84-41A5-8D84-A66B7838A706}"/>
              </a:ext>
            </a:extLst>
          </p:cNvPr>
          <p:cNvCxnSpPr>
            <a:cxnSpLocks/>
          </p:cNvCxnSpPr>
          <p:nvPr/>
        </p:nvCxnSpPr>
        <p:spPr>
          <a:xfrm flipH="1">
            <a:off x="1159539" y="1828800"/>
            <a:ext cx="1290435" cy="478059"/>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28" name="Straight Arrow Connector 27">
            <a:extLst>
              <a:ext uri="{FF2B5EF4-FFF2-40B4-BE49-F238E27FC236}">
                <a16:creationId xmlns:a16="http://schemas.microsoft.com/office/drawing/2014/main" id="{567A4249-5C59-4416-8A8E-1C35913900AB}"/>
              </a:ext>
            </a:extLst>
          </p:cNvPr>
          <p:cNvCxnSpPr>
            <a:cxnSpLocks/>
          </p:cNvCxnSpPr>
          <p:nvPr/>
        </p:nvCxnSpPr>
        <p:spPr>
          <a:xfrm>
            <a:off x="2449973" y="1832208"/>
            <a:ext cx="1268784"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56" name="Text Box 6">
            <a:extLst>
              <a:ext uri="{FF2B5EF4-FFF2-40B4-BE49-F238E27FC236}">
                <a16:creationId xmlns:a16="http://schemas.microsoft.com/office/drawing/2014/main" id="{557983BD-9D64-49B9-A366-A08663B0451F}"/>
              </a:ext>
            </a:extLst>
          </p:cNvPr>
          <p:cNvSpPr txBox="1">
            <a:spLocks noChangeArrowheads="1"/>
          </p:cNvSpPr>
          <p:nvPr/>
        </p:nvSpPr>
        <p:spPr bwMode="auto">
          <a:xfrm>
            <a:off x="5029200" y="2356376"/>
            <a:ext cx="813043"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r" eaLnBrk="1" hangingPunct="1">
              <a:lnSpc>
                <a:spcPct val="80000"/>
              </a:lnSpc>
              <a:spcBef>
                <a:spcPct val="0"/>
              </a:spcBef>
              <a:buClrTx/>
              <a:buSzTx/>
              <a:buFontTx/>
              <a:buNone/>
            </a:pPr>
            <a:r>
              <a:rPr lang="en-US" altLang="en-US" sz="1800" dirty="0">
                <a:solidFill>
                  <a:schemeClr val="bg1">
                    <a:lumMod val="75000"/>
                  </a:schemeClr>
                </a:solidFill>
              </a:rPr>
              <a:t>‘Push’</a:t>
            </a:r>
          </a:p>
        </p:txBody>
      </p:sp>
      <p:sp>
        <p:nvSpPr>
          <p:cNvPr id="57" name="Text Box 14">
            <a:extLst>
              <a:ext uri="{FF2B5EF4-FFF2-40B4-BE49-F238E27FC236}">
                <a16:creationId xmlns:a16="http://schemas.microsoft.com/office/drawing/2014/main" id="{5DAFA1C1-3A29-4C27-A379-663FDD22E326}"/>
              </a:ext>
            </a:extLst>
          </p:cNvPr>
          <p:cNvSpPr txBox="1">
            <a:spLocks noChangeArrowheads="1"/>
          </p:cNvSpPr>
          <p:nvPr/>
        </p:nvSpPr>
        <p:spPr bwMode="auto">
          <a:xfrm>
            <a:off x="7620000" y="2365901"/>
            <a:ext cx="671979"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t>‘Pull’</a:t>
            </a:r>
          </a:p>
        </p:txBody>
      </p:sp>
      <p:cxnSp>
        <p:nvCxnSpPr>
          <p:cNvPr id="58" name="Straight Arrow Connector 57">
            <a:extLst>
              <a:ext uri="{FF2B5EF4-FFF2-40B4-BE49-F238E27FC236}">
                <a16:creationId xmlns:a16="http://schemas.microsoft.com/office/drawing/2014/main" id="{E874FEE9-46BD-46A3-90A3-DE7CC220FBFF}"/>
              </a:ext>
            </a:extLst>
          </p:cNvPr>
          <p:cNvCxnSpPr>
            <a:cxnSpLocks/>
          </p:cNvCxnSpPr>
          <p:nvPr/>
        </p:nvCxnSpPr>
        <p:spPr>
          <a:xfrm flipH="1">
            <a:off x="5867400" y="1828800"/>
            <a:ext cx="849775"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59" name="Straight Arrow Connector 58">
            <a:extLst>
              <a:ext uri="{FF2B5EF4-FFF2-40B4-BE49-F238E27FC236}">
                <a16:creationId xmlns:a16="http://schemas.microsoft.com/office/drawing/2014/main" id="{C370A4A1-FE96-4E70-B89E-839542A5E241}"/>
              </a:ext>
            </a:extLst>
          </p:cNvPr>
          <p:cNvCxnSpPr>
            <a:cxnSpLocks/>
          </p:cNvCxnSpPr>
          <p:nvPr/>
        </p:nvCxnSpPr>
        <p:spPr>
          <a:xfrm>
            <a:off x="6717173" y="1832208"/>
            <a:ext cx="902827" cy="474047"/>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62" name="Text Box 16">
            <a:extLst>
              <a:ext uri="{FF2B5EF4-FFF2-40B4-BE49-F238E27FC236}">
                <a16:creationId xmlns:a16="http://schemas.microsoft.com/office/drawing/2014/main" id="{33538067-0726-41B0-93FF-357EF00CA62D}"/>
              </a:ext>
            </a:extLst>
          </p:cNvPr>
          <p:cNvSpPr txBox="1">
            <a:spLocks noChangeArrowheads="1"/>
          </p:cNvSpPr>
          <p:nvPr/>
        </p:nvSpPr>
        <p:spPr bwMode="auto">
          <a:xfrm>
            <a:off x="8065437" y="2684785"/>
            <a:ext cx="628698"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b="1" dirty="0"/>
              <a:t>NVG</a:t>
            </a:r>
          </a:p>
        </p:txBody>
      </p:sp>
      <p:sp>
        <p:nvSpPr>
          <p:cNvPr id="70" name="Text Box 21">
            <a:extLst>
              <a:ext uri="{FF2B5EF4-FFF2-40B4-BE49-F238E27FC236}">
                <a16:creationId xmlns:a16="http://schemas.microsoft.com/office/drawing/2014/main" id="{86C32650-BE1F-4CC3-8DB5-0C136D877E6F}"/>
              </a:ext>
            </a:extLst>
          </p:cNvPr>
          <p:cNvSpPr txBox="1">
            <a:spLocks noChangeArrowheads="1"/>
          </p:cNvSpPr>
          <p:nvPr/>
        </p:nvSpPr>
        <p:spPr bwMode="auto">
          <a:xfrm>
            <a:off x="8070534" y="3048000"/>
            <a:ext cx="526106"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a:solidFill>
                  <a:schemeClr val="bg1">
                    <a:lumMod val="75000"/>
                  </a:schemeClr>
                </a:solidFill>
              </a:rPr>
              <a:t>ICE</a:t>
            </a:r>
          </a:p>
        </p:txBody>
      </p:sp>
      <p:sp>
        <p:nvSpPr>
          <p:cNvPr id="75" name="Text Box 45">
            <a:extLst>
              <a:ext uri="{FF2B5EF4-FFF2-40B4-BE49-F238E27FC236}">
                <a16:creationId xmlns:a16="http://schemas.microsoft.com/office/drawing/2014/main" id="{2B6EDA2D-8F55-4DFD-A225-8C03CE6FC7F3}"/>
              </a:ext>
            </a:extLst>
          </p:cNvPr>
          <p:cNvSpPr txBox="1">
            <a:spLocks noChangeArrowheads="1"/>
          </p:cNvSpPr>
          <p:nvPr/>
        </p:nvSpPr>
        <p:spPr bwMode="auto">
          <a:xfrm>
            <a:off x="8073162" y="3810000"/>
            <a:ext cx="1070837" cy="74635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ts val="1700"/>
              </a:lnSpc>
              <a:spcBef>
                <a:spcPct val="0"/>
              </a:spcBef>
              <a:buClrTx/>
              <a:buSzTx/>
              <a:buFontTx/>
              <a:buNone/>
            </a:pPr>
            <a:r>
              <a:rPr lang="en-US" altLang="en-US" sz="1600" dirty="0">
                <a:solidFill>
                  <a:schemeClr val="bg1">
                    <a:lumMod val="75000"/>
                  </a:schemeClr>
                </a:solidFill>
              </a:rPr>
              <a:t>Epithelial/ fibrous ingrowth</a:t>
            </a:r>
          </a:p>
        </p:txBody>
      </p:sp>
      <p:cxnSp>
        <p:nvCxnSpPr>
          <p:cNvPr id="77" name="Straight Connector 76">
            <a:extLst>
              <a:ext uri="{FF2B5EF4-FFF2-40B4-BE49-F238E27FC236}">
                <a16:creationId xmlns:a16="http://schemas.microsoft.com/office/drawing/2014/main" id="{FC090BD7-F2E1-4464-B57B-9CBE5874C89B}"/>
              </a:ext>
            </a:extLst>
          </p:cNvPr>
          <p:cNvCxnSpPr>
            <a:cxnSpLocks/>
          </p:cNvCxnSpPr>
          <p:nvPr/>
        </p:nvCxnSpPr>
        <p:spPr>
          <a:xfrm>
            <a:off x="7873969" y="2674448"/>
            <a:ext cx="7724" cy="128795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8" name="Straight Connector 77">
            <a:extLst>
              <a:ext uri="{FF2B5EF4-FFF2-40B4-BE49-F238E27FC236}">
                <a16:creationId xmlns:a16="http://schemas.microsoft.com/office/drawing/2014/main" id="{B1922ED5-C3D8-43D8-A00D-1D6BC9201DBA}"/>
              </a:ext>
            </a:extLst>
          </p:cNvPr>
          <p:cNvCxnSpPr/>
          <p:nvPr/>
        </p:nvCxnSpPr>
        <p:spPr>
          <a:xfrm flipH="1">
            <a:off x="7873968" y="2840262"/>
            <a:ext cx="24447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9" name="Straight Connector 78">
            <a:extLst>
              <a:ext uri="{FF2B5EF4-FFF2-40B4-BE49-F238E27FC236}">
                <a16:creationId xmlns:a16="http://schemas.microsoft.com/office/drawing/2014/main" id="{77019ED2-6D69-4A60-9D19-D4DB786EA3A0}"/>
              </a:ext>
            </a:extLst>
          </p:cNvPr>
          <p:cNvCxnSpPr/>
          <p:nvPr/>
        </p:nvCxnSpPr>
        <p:spPr>
          <a:xfrm flipH="1">
            <a:off x="7873968" y="3213518"/>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1" name="Straight Connector 80">
            <a:extLst>
              <a:ext uri="{FF2B5EF4-FFF2-40B4-BE49-F238E27FC236}">
                <a16:creationId xmlns:a16="http://schemas.microsoft.com/office/drawing/2014/main" id="{9796A12F-4125-4C05-8EE8-A388740C580D}"/>
              </a:ext>
            </a:extLst>
          </p:cNvPr>
          <p:cNvCxnSpPr/>
          <p:nvPr/>
        </p:nvCxnSpPr>
        <p:spPr>
          <a:xfrm flipH="1">
            <a:off x="7877837" y="3581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3" name="Straight Connector 82">
            <a:extLst>
              <a:ext uri="{FF2B5EF4-FFF2-40B4-BE49-F238E27FC236}">
                <a16:creationId xmlns:a16="http://schemas.microsoft.com/office/drawing/2014/main" id="{7FDC5F4B-9BF0-42AD-B8BB-2F2399BCF1E2}"/>
              </a:ext>
            </a:extLst>
          </p:cNvPr>
          <p:cNvCxnSpPr/>
          <p:nvPr/>
        </p:nvCxnSpPr>
        <p:spPr>
          <a:xfrm flipH="1">
            <a:off x="7881693" y="3962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93" name="Text Box 42">
            <a:extLst>
              <a:ext uri="{FF2B5EF4-FFF2-40B4-BE49-F238E27FC236}">
                <a16:creationId xmlns:a16="http://schemas.microsoft.com/office/drawing/2014/main" id="{53BAB77F-E061-4834-9068-34BDF78AD071}"/>
              </a:ext>
            </a:extLst>
          </p:cNvPr>
          <p:cNvSpPr txBox="1">
            <a:spLocks noChangeArrowheads="1"/>
          </p:cNvSpPr>
          <p:nvPr/>
        </p:nvSpPr>
        <p:spPr bwMode="auto">
          <a:xfrm>
            <a:off x="8111387" y="3429000"/>
            <a:ext cx="856196"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Flat AC</a:t>
            </a:r>
          </a:p>
        </p:txBody>
      </p:sp>
      <p:sp>
        <p:nvSpPr>
          <p:cNvPr id="100" name="Text Box 23">
            <a:extLst>
              <a:ext uri="{FF2B5EF4-FFF2-40B4-BE49-F238E27FC236}">
                <a16:creationId xmlns:a16="http://schemas.microsoft.com/office/drawing/2014/main" id="{D8F2FCFF-2984-4836-B000-9C5601A8EAAA}"/>
              </a:ext>
            </a:extLst>
          </p:cNvPr>
          <p:cNvSpPr txBox="1">
            <a:spLocks noChangeArrowheads="1"/>
          </p:cNvSpPr>
          <p:nvPr/>
        </p:nvSpPr>
        <p:spPr bwMode="auto">
          <a:xfrm>
            <a:off x="5530369" y="2667000"/>
            <a:ext cx="2143536"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Aqueous misdirection</a:t>
            </a:r>
          </a:p>
        </p:txBody>
      </p:sp>
      <p:cxnSp>
        <p:nvCxnSpPr>
          <p:cNvPr id="104" name="Straight Connector 103">
            <a:extLst>
              <a:ext uri="{FF2B5EF4-FFF2-40B4-BE49-F238E27FC236}">
                <a16:creationId xmlns:a16="http://schemas.microsoft.com/office/drawing/2014/main" id="{49D87D4A-E317-4446-9B95-5184CB3968F3}"/>
              </a:ext>
            </a:extLst>
          </p:cNvPr>
          <p:cNvCxnSpPr>
            <a:cxnSpLocks/>
          </p:cNvCxnSpPr>
          <p:nvPr/>
        </p:nvCxnSpPr>
        <p:spPr>
          <a:xfrm flipH="1">
            <a:off x="5316229" y="2667000"/>
            <a:ext cx="7397" cy="25314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5" name="Straight Connector 104">
            <a:extLst>
              <a:ext uri="{FF2B5EF4-FFF2-40B4-BE49-F238E27FC236}">
                <a16:creationId xmlns:a16="http://schemas.microsoft.com/office/drawing/2014/main" id="{F40B6D71-75A8-4A88-864D-00D14C2F710D}"/>
              </a:ext>
            </a:extLst>
          </p:cNvPr>
          <p:cNvCxnSpPr/>
          <p:nvPr/>
        </p:nvCxnSpPr>
        <p:spPr>
          <a:xfrm flipH="1">
            <a:off x="5323624" y="2832814"/>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6" name="Straight Connector 105">
            <a:extLst>
              <a:ext uri="{FF2B5EF4-FFF2-40B4-BE49-F238E27FC236}">
                <a16:creationId xmlns:a16="http://schemas.microsoft.com/office/drawing/2014/main" id="{010BF7B2-AA07-4DCF-822D-E2DB5CC0BF59}"/>
              </a:ext>
            </a:extLst>
          </p:cNvPr>
          <p:cNvCxnSpPr/>
          <p:nvPr/>
        </p:nvCxnSpPr>
        <p:spPr>
          <a:xfrm flipH="1">
            <a:off x="5323624" y="3360065"/>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a:extLst>
              <a:ext uri="{FF2B5EF4-FFF2-40B4-BE49-F238E27FC236}">
                <a16:creationId xmlns:a16="http://schemas.microsoft.com/office/drawing/2014/main" id="{BAC8035C-3999-4C31-93CD-6C0D2ADEB73B}"/>
              </a:ext>
            </a:extLst>
          </p:cNvPr>
          <p:cNvCxnSpPr/>
          <p:nvPr/>
        </p:nvCxnSpPr>
        <p:spPr>
          <a:xfrm flipH="1">
            <a:off x="5323536" y="3786938"/>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8" name="Straight Connector 107">
            <a:extLst>
              <a:ext uri="{FF2B5EF4-FFF2-40B4-BE49-F238E27FC236}">
                <a16:creationId xmlns:a16="http://schemas.microsoft.com/office/drawing/2014/main" id="{DB64CAEE-69B4-426A-8A5B-D1269DBF0F66}"/>
              </a:ext>
            </a:extLst>
          </p:cNvPr>
          <p:cNvCxnSpPr/>
          <p:nvPr/>
        </p:nvCxnSpPr>
        <p:spPr>
          <a:xfrm flipH="1">
            <a:off x="5327493" y="4249152"/>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12" name="Straight Connector 111">
            <a:extLst>
              <a:ext uri="{FF2B5EF4-FFF2-40B4-BE49-F238E27FC236}">
                <a16:creationId xmlns:a16="http://schemas.microsoft.com/office/drawing/2014/main" id="{99A16C30-4BE4-48E5-8B65-0C5F3039B8DC}"/>
              </a:ext>
            </a:extLst>
          </p:cNvPr>
          <p:cNvCxnSpPr/>
          <p:nvPr/>
        </p:nvCxnSpPr>
        <p:spPr>
          <a:xfrm flipH="1">
            <a:off x="5333455" y="51816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13" name="Text Box 42">
            <a:extLst>
              <a:ext uri="{FF2B5EF4-FFF2-40B4-BE49-F238E27FC236}">
                <a16:creationId xmlns:a16="http://schemas.microsoft.com/office/drawing/2014/main" id="{056DFFD9-3CA2-42E7-90FE-4F14522E3504}"/>
              </a:ext>
            </a:extLst>
          </p:cNvPr>
          <p:cNvSpPr txBox="1">
            <a:spLocks noChangeArrowheads="1"/>
          </p:cNvSpPr>
          <p:nvPr/>
        </p:nvSpPr>
        <p:spPr bwMode="auto">
          <a:xfrm>
            <a:off x="5533954" y="3623846"/>
            <a:ext cx="1563248"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Retinal surgery</a:t>
            </a:r>
          </a:p>
        </p:txBody>
      </p:sp>
      <p:sp>
        <p:nvSpPr>
          <p:cNvPr id="118" name="Text Box 47">
            <a:extLst>
              <a:ext uri="{FF2B5EF4-FFF2-40B4-BE49-F238E27FC236}">
                <a16:creationId xmlns:a16="http://schemas.microsoft.com/office/drawing/2014/main" id="{3F59D898-ECAD-49F0-9425-2A1BC8DDA7B5}"/>
              </a:ext>
            </a:extLst>
          </p:cNvPr>
          <p:cNvSpPr txBox="1">
            <a:spLocks noChangeArrowheads="1"/>
          </p:cNvSpPr>
          <p:nvPr/>
        </p:nvSpPr>
        <p:spPr bwMode="auto">
          <a:xfrm>
            <a:off x="5523688" y="4538246"/>
            <a:ext cx="1414170"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Drug-induced</a:t>
            </a:r>
          </a:p>
        </p:txBody>
      </p:sp>
      <p:sp>
        <p:nvSpPr>
          <p:cNvPr id="16" name="TextBox 15">
            <a:extLst>
              <a:ext uri="{FF2B5EF4-FFF2-40B4-BE49-F238E27FC236}">
                <a16:creationId xmlns:a16="http://schemas.microsoft.com/office/drawing/2014/main" id="{984E008D-FBBA-42B4-940E-EA26772E0161}"/>
              </a:ext>
            </a:extLst>
          </p:cNvPr>
          <p:cNvSpPr txBox="1"/>
          <p:nvPr/>
        </p:nvSpPr>
        <p:spPr>
          <a:xfrm>
            <a:off x="6230528" y="5257800"/>
            <a:ext cx="1326004" cy="369332"/>
          </a:xfrm>
          <a:prstGeom prst="rect">
            <a:avLst/>
          </a:prstGeom>
          <a:noFill/>
        </p:spPr>
        <p:txBody>
          <a:bodyPr wrap="none" rtlCol="0">
            <a:spAutoFit/>
          </a:bodyPr>
          <a:lstStyle/>
          <a:p>
            <a:pPr algn="ctr"/>
            <a:r>
              <a:rPr lang="en-US" dirty="0">
                <a:solidFill>
                  <a:schemeClr val="bg1">
                    <a:lumMod val="75000"/>
                  </a:schemeClr>
                </a:solidFill>
              </a:rPr>
              <a:t>Both/Either</a:t>
            </a:r>
          </a:p>
        </p:txBody>
      </p:sp>
      <p:cxnSp>
        <p:nvCxnSpPr>
          <p:cNvPr id="125" name="Straight Connector 124">
            <a:extLst>
              <a:ext uri="{FF2B5EF4-FFF2-40B4-BE49-F238E27FC236}">
                <a16:creationId xmlns:a16="http://schemas.microsoft.com/office/drawing/2014/main" id="{01138141-D318-4ED7-A7FE-D8F2155CE890}"/>
              </a:ext>
            </a:extLst>
          </p:cNvPr>
          <p:cNvCxnSpPr/>
          <p:nvPr/>
        </p:nvCxnSpPr>
        <p:spPr>
          <a:xfrm flipH="1">
            <a:off x="5334000" y="4724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52" name="Text Box 47">
            <a:extLst>
              <a:ext uri="{FF2B5EF4-FFF2-40B4-BE49-F238E27FC236}">
                <a16:creationId xmlns:a16="http://schemas.microsoft.com/office/drawing/2014/main" id="{E3578916-9804-473C-8F06-D4FA0BCEDFD0}"/>
              </a:ext>
            </a:extLst>
          </p:cNvPr>
          <p:cNvSpPr txBox="1">
            <a:spLocks noChangeArrowheads="1"/>
          </p:cNvSpPr>
          <p:nvPr/>
        </p:nvSpPr>
        <p:spPr bwMode="auto">
          <a:xfrm>
            <a:off x="5543446" y="4055146"/>
            <a:ext cx="1619354"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err="1">
                <a:solidFill>
                  <a:schemeClr val="bg1">
                    <a:lumMod val="75000"/>
                  </a:schemeClr>
                </a:solidFill>
              </a:rPr>
              <a:t>Nanophthalmos</a:t>
            </a:r>
            <a:endParaRPr lang="en-US" altLang="en-US" sz="1600" dirty="0">
              <a:solidFill>
                <a:schemeClr val="bg1">
                  <a:lumMod val="75000"/>
                </a:schemeClr>
              </a:solidFill>
            </a:endParaRPr>
          </a:p>
        </p:txBody>
      </p:sp>
      <p:sp>
        <p:nvSpPr>
          <p:cNvPr id="53" name="Text Box 45">
            <a:extLst>
              <a:ext uri="{FF2B5EF4-FFF2-40B4-BE49-F238E27FC236}">
                <a16:creationId xmlns:a16="http://schemas.microsoft.com/office/drawing/2014/main" id="{57D1A14F-68FE-47D2-983C-1A879D66A9DC}"/>
              </a:ext>
            </a:extLst>
          </p:cNvPr>
          <p:cNvSpPr txBox="1">
            <a:spLocks noChangeArrowheads="1"/>
          </p:cNvSpPr>
          <p:nvPr/>
        </p:nvSpPr>
        <p:spPr bwMode="auto">
          <a:xfrm>
            <a:off x="5523688" y="5013493"/>
            <a:ext cx="582211"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PFV</a:t>
            </a:r>
          </a:p>
        </p:txBody>
      </p:sp>
      <p:sp>
        <p:nvSpPr>
          <p:cNvPr id="54" name="Text Box 42">
            <a:extLst>
              <a:ext uri="{FF2B5EF4-FFF2-40B4-BE49-F238E27FC236}">
                <a16:creationId xmlns:a16="http://schemas.microsoft.com/office/drawing/2014/main" id="{E1E37D2C-2C52-446B-843B-01E64990D3EC}"/>
              </a:ext>
            </a:extLst>
          </p:cNvPr>
          <p:cNvSpPr txBox="1">
            <a:spLocks noChangeArrowheads="1"/>
          </p:cNvSpPr>
          <p:nvPr/>
        </p:nvSpPr>
        <p:spPr bwMode="auto">
          <a:xfrm>
            <a:off x="5551406" y="3192546"/>
            <a:ext cx="2276072"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ERD/choroidal effusion</a:t>
            </a:r>
          </a:p>
        </p:txBody>
      </p:sp>
      <p:sp>
        <p:nvSpPr>
          <p:cNvPr id="3" name="Oval 2">
            <a:extLst>
              <a:ext uri="{FF2B5EF4-FFF2-40B4-BE49-F238E27FC236}">
                <a16:creationId xmlns:a16="http://schemas.microsoft.com/office/drawing/2014/main" id="{7D027388-F860-4250-9D31-41DB5EB864E5}"/>
              </a:ext>
            </a:extLst>
          </p:cNvPr>
          <p:cNvSpPr/>
          <p:nvPr/>
        </p:nvSpPr>
        <p:spPr>
          <a:xfrm>
            <a:off x="8034589" y="2679833"/>
            <a:ext cx="671979" cy="338554"/>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TextBox 45">
            <a:extLst>
              <a:ext uri="{FF2B5EF4-FFF2-40B4-BE49-F238E27FC236}">
                <a16:creationId xmlns:a16="http://schemas.microsoft.com/office/drawing/2014/main" id="{404AE9CF-785E-4964-AF50-F6F095A7E65B}"/>
              </a:ext>
            </a:extLst>
          </p:cNvPr>
          <p:cNvSpPr txBox="1"/>
          <p:nvPr/>
        </p:nvSpPr>
        <p:spPr>
          <a:xfrm>
            <a:off x="609600" y="1554063"/>
            <a:ext cx="7034674" cy="4770537"/>
          </a:xfrm>
          <a:prstGeom prst="rect">
            <a:avLst/>
          </a:prstGeom>
          <a:solidFill>
            <a:schemeClr val="accent1">
              <a:lumMod val="40000"/>
              <a:lumOff val="60000"/>
            </a:schemeClr>
          </a:solidFill>
        </p:spPr>
        <p:txBody>
          <a:bodyPr wrap="square" rtlCol="0">
            <a:spAutoFit/>
          </a:bodyPr>
          <a:lstStyle/>
          <a:p>
            <a:r>
              <a:rPr lang="en-US" sz="1600" i="1" dirty="0">
                <a:solidFill>
                  <a:schemeClr val="bg1">
                    <a:lumMod val="75000"/>
                  </a:schemeClr>
                </a:solidFill>
              </a:rPr>
              <a:t>Neovascularization of what structure causes neovascular glaucoma (NVG)?</a:t>
            </a:r>
          </a:p>
          <a:p>
            <a:r>
              <a:rPr lang="en-US" sz="1600" dirty="0">
                <a:solidFill>
                  <a:schemeClr val="bg1">
                    <a:lumMod val="75000"/>
                  </a:schemeClr>
                </a:solidFill>
              </a:rPr>
              <a:t>Neovascularization of the angle (NVA) </a:t>
            </a:r>
          </a:p>
          <a:p>
            <a:endParaRPr lang="en-US" sz="1600" dirty="0">
              <a:solidFill>
                <a:schemeClr val="bg1">
                  <a:lumMod val="75000"/>
                </a:schemeClr>
              </a:solidFill>
            </a:endParaRPr>
          </a:p>
          <a:p>
            <a:r>
              <a:rPr lang="en-US" sz="1600" i="1" dirty="0">
                <a:solidFill>
                  <a:schemeClr val="bg1">
                    <a:lumMod val="75000"/>
                  </a:schemeClr>
                </a:solidFill>
              </a:rPr>
              <a:t>How does NVA lead to angle-closure glaucoma?</a:t>
            </a:r>
          </a:p>
          <a:p>
            <a:r>
              <a:rPr lang="en-US" sz="1600" dirty="0">
                <a:solidFill>
                  <a:schemeClr val="bg1">
                    <a:lumMod val="75000"/>
                  </a:schemeClr>
                </a:solidFill>
              </a:rPr>
              <a:t>The NVA vessels don’t ride solo; rather, they are accompanied by contractile elements (</a:t>
            </a:r>
            <a:r>
              <a:rPr lang="en-US" sz="1600" dirty="0" err="1">
                <a:solidFill>
                  <a:schemeClr val="bg1">
                    <a:lumMod val="75000"/>
                  </a:schemeClr>
                </a:solidFill>
              </a:rPr>
              <a:t>eg</a:t>
            </a:r>
            <a:r>
              <a:rPr lang="en-US" sz="1600" dirty="0">
                <a:solidFill>
                  <a:schemeClr val="bg1">
                    <a:lumMod val="75000"/>
                  </a:schemeClr>
                </a:solidFill>
              </a:rPr>
              <a:t>, fibroblasts). Along with the neo vessels, these elements will establish a network that crosses from the peripheral iris to the peripheral cornea. Once established, contractile elements </a:t>
            </a:r>
            <a:r>
              <a:rPr lang="en-US" sz="1600" dirty="0" err="1">
                <a:solidFill>
                  <a:schemeClr val="bg1">
                    <a:lumMod val="75000"/>
                  </a:schemeClr>
                </a:solidFill>
              </a:rPr>
              <a:t>gonna</a:t>
            </a:r>
            <a:r>
              <a:rPr lang="en-US" sz="1600" dirty="0">
                <a:solidFill>
                  <a:schemeClr val="bg1">
                    <a:lumMod val="75000"/>
                  </a:schemeClr>
                </a:solidFill>
              </a:rPr>
              <a:t> contract, and when they do, they pull the iris up against the angle, rendering it closed. </a:t>
            </a:r>
          </a:p>
          <a:p>
            <a:r>
              <a:rPr lang="en-US" sz="1600" i="1" dirty="0">
                <a:solidFill>
                  <a:schemeClr val="bg1">
                    <a:lumMod val="75000"/>
                  </a:schemeClr>
                </a:solidFill>
              </a:rPr>
              <a:t> </a:t>
            </a:r>
          </a:p>
          <a:p>
            <a:r>
              <a:rPr lang="en-US" sz="1600" i="1" dirty="0">
                <a:solidFill>
                  <a:schemeClr val="bg1">
                    <a:lumMod val="75000"/>
                  </a:schemeClr>
                </a:solidFill>
              </a:rPr>
              <a:t>What two-word phrase (</a:t>
            </a:r>
            <a:r>
              <a:rPr lang="en-US" sz="1600" b="1" dirty="0">
                <a:solidFill>
                  <a:schemeClr val="bg1">
                    <a:lumMod val="75000"/>
                  </a:schemeClr>
                </a:solidFill>
              </a:rPr>
              <a:t>not</a:t>
            </a:r>
            <a:r>
              <a:rPr lang="en-US" sz="1600" i="1" dirty="0">
                <a:solidFill>
                  <a:schemeClr val="bg1">
                    <a:lumMod val="75000"/>
                  </a:schemeClr>
                </a:solidFill>
              </a:rPr>
              <a:t> ‘diabetic retinopathy’--think more generally) describes the fundamental cause of most cases of NVG?</a:t>
            </a:r>
          </a:p>
          <a:p>
            <a:r>
              <a:rPr lang="en-US" sz="1600" b="1" dirty="0">
                <a:solidFill>
                  <a:srgbClr val="0000FF"/>
                </a:solidFill>
              </a:rPr>
              <a:t>‘Retinal ischemia’</a:t>
            </a:r>
            <a:endParaRPr lang="en-US" sz="1600" b="1" dirty="0">
              <a:solidFill>
                <a:schemeClr val="bg1">
                  <a:lumMod val="75000"/>
                </a:schemeClr>
              </a:solidFill>
            </a:endParaRPr>
          </a:p>
          <a:p>
            <a:endParaRPr lang="en-US" sz="1600" dirty="0">
              <a:solidFill>
                <a:schemeClr val="bg1">
                  <a:lumMod val="75000"/>
                </a:schemeClr>
              </a:solidFill>
            </a:endParaRPr>
          </a:p>
          <a:p>
            <a:r>
              <a:rPr lang="en-US" sz="1600" i="1" dirty="0">
                <a:solidFill>
                  <a:schemeClr val="bg1">
                    <a:lumMod val="75000"/>
                  </a:schemeClr>
                </a:solidFill>
              </a:rPr>
              <a:t>How does retinal ischemia lead to NVI and NVA? </a:t>
            </a:r>
          </a:p>
          <a:p>
            <a:r>
              <a:rPr lang="en-US" sz="1600" dirty="0">
                <a:solidFill>
                  <a:schemeClr val="bg1">
                    <a:lumMod val="75000"/>
                  </a:schemeClr>
                </a:solidFill>
              </a:rPr>
              <a:t>In a desperate attempt to acquire the oxygen they’re lacking, the ischemic retinal cells release the signaling molecule  </a:t>
            </a:r>
            <a:r>
              <a:rPr lang="en-US" sz="1600" b="1" dirty="0">
                <a:solidFill>
                  <a:schemeClr val="bg1">
                    <a:lumMod val="75000"/>
                  </a:schemeClr>
                </a:solidFill>
              </a:rPr>
              <a:t>VEGF</a:t>
            </a:r>
            <a:r>
              <a:rPr lang="en-US" sz="1600" dirty="0">
                <a:solidFill>
                  <a:schemeClr val="bg1">
                    <a:lumMod val="75000"/>
                  </a:schemeClr>
                </a:solidFill>
              </a:rPr>
              <a:t> , a potent inducer of new blood vessel formation. This VEGF diffuses from the vitreous cavity into the anterior segment, where it induces the NVI/NVA process.</a:t>
            </a:r>
          </a:p>
        </p:txBody>
      </p:sp>
      <p:sp>
        <p:nvSpPr>
          <p:cNvPr id="48" name="TextBox 47">
            <a:extLst>
              <a:ext uri="{FF2B5EF4-FFF2-40B4-BE49-F238E27FC236}">
                <a16:creationId xmlns:a16="http://schemas.microsoft.com/office/drawing/2014/main" id="{8DDF09A9-1139-40A8-B7D3-4C88B60AE277}"/>
              </a:ext>
            </a:extLst>
          </p:cNvPr>
          <p:cNvSpPr txBox="1"/>
          <p:nvPr/>
        </p:nvSpPr>
        <p:spPr>
          <a:xfrm>
            <a:off x="2435013" y="3427887"/>
            <a:ext cx="6372175" cy="2677656"/>
          </a:xfrm>
          <a:prstGeom prst="rect">
            <a:avLst/>
          </a:prstGeom>
          <a:solidFill>
            <a:srgbClr val="00B0F0"/>
          </a:solidFill>
        </p:spPr>
        <p:txBody>
          <a:bodyPr wrap="square" rtlCol="0">
            <a:spAutoFit/>
          </a:bodyPr>
          <a:lstStyle/>
          <a:p>
            <a:r>
              <a:rPr lang="en-US" sz="1400" i="1" dirty="0">
                <a:solidFill>
                  <a:srgbClr val="0000FF"/>
                </a:solidFill>
              </a:rPr>
              <a:t>What is the treatment of choice for NVG 2ndry to retinal ischemia?</a:t>
            </a:r>
            <a:endParaRPr lang="en-US" sz="1400" i="1" dirty="0">
              <a:solidFill>
                <a:srgbClr val="00B0F0"/>
              </a:solidFill>
            </a:endParaRPr>
          </a:p>
          <a:p>
            <a:r>
              <a:rPr lang="en-US" sz="1400" dirty="0" err="1">
                <a:solidFill>
                  <a:srgbClr val="00B0F0"/>
                </a:solidFill>
              </a:rPr>
              <a:t>Panretinal</a:t>
            </a:r>
            <a:r>
              <a:rPr lang="en-US" sz="1400" dirty="0">
                <a:solidFill>
                  <a:srgbClr val="00B0F0"/>
                </a:solidFill>
              </a:rPr>
              <a:t> photocoagulation (PRP)</a:t>
            </a:r>
          </a:p>
          <a:p>
            <a:endParaRPr lang="en-US" sz="1400" i="1" dirty="0">
              <a:solidFill>
                <a:srgbClr val="00B0F0"/>
              </a:solidFill>
            </a:endParaRPr>
          </a:p>
          <a:p>
            <a:r>
              <a:rPr lang="en-US" sz="1400" i="1" dirty="0">
                <a:solidFill>
                  <a:srgbClr val="00B0F0"/>
                </a:solidFill>
              </a:rPr>
              <a:t>What is the goal of PRP, </a:t>
            </a:r>
            <a:r>
              <a:rPr lang="en-US" sz="1400" i="1" dirty="0" err="1">
                <a:solidFill>
                  <a:srgbClr val="00B0F0"/>
                </a:solidFill>
              </a:rPr>
              <a:t>ie</a:t>
            </a:r>
            <a:r>
              <a:rPr lang="en-US" sz="1400" i="1" dirty="0">
                <a:solidFill>
                  <a:srgbClr val="00B0F0"/>
                </a:solidFill>
              </a:rPr>
              <a:t>, what are we trying to do?</a:t>
            </a:r>
          </a:p>
          <a:p>
            <a:r>
              <a:rPr lang="en-US" sz="1400" dirty="0">
                <a:solidFill>
                  <a:srgbClr val="00B0F0"/>
                </a:solidFill>
              </a:rPr>
              <a:t>The goal is to kill most of the cells in the peripheral retina</a:t>
            </a:r>
          </a:p>
          <a:p>
            <a:endParaRPr lang="en-US" sz="1400" dirty="0">
              <a:solidFill>
                <a:srgbClr val="00B0F0"/>
              </a:solidFill>
            </a:endParaRPr>
          </a:p>
          <a:p>
            <a:r>
              <a:rPr lang="en-US" sz="1400" i="1" dirty="0">
                <a:solidFill>
                  <a:srgbClr val="00B0F0"/>
                </a:solidFill>
              </a:rPr>
              <a:t>What is the therapeutic rationale? Why kill the peripheral retina?</a:t>
            </a:r>
          </a:p>
          <a:p>
            <a:r>
              <a:rPr lang="en-US" sz="1400" dirty="0">
                <a:solidFill>
                  <a:srgbClr val="00B0F0"/>
                </a:solidFill>
              </a:rPr>
              <a:t>As stated several times now: DBR renders portions of the retina hypoxic,     and hypoxic cells release VEGF, initiating a cascade of deleterious events. </a:t>
            </a:r>
            <a:r>
              <a:rPr lang="en-US" sz="1400" u="sng" dirty="0">
                <a:solidFill>
                  <a:srgbClr val="00B0F0"/>
                </a:solidFill>
              </a:rPr>
              <a:t>OTOH, </a:t>
            </a:r>
            <a:r>
              <a:rPr lang="en-US" sz="1400" i="1" u="sng" dirty="0">
                <a:solidFill>
                  <a:srgbClr val="00B0F0"/>
                </a:solidFill>
              </a:rPr>
              <a:t>dead</a:t>
            </a:r>
            <a:r>
              <a:rPr lang="en-US" sz="1400" u="sng" dirty="0">
                <a:solidFill>
                  <a:srgbClr val="00B0F0"/>
                </a:solidFill>
              </a:rPr>
              <a:t> cells do </a:t>
            </a:r>
            <a:r>
              <a:rPr lang="en-US" sz="1400" b="1" u="sng" dirty="0">
                <a:solidFill>
                  <a:srgbClr val="00B0F0"/>
                </a:solidFill>
              </a:rPr>
              <a:t>not</a:t>
            </a:r>
            <a:r>
              <a:rPr lang="en-US" sz="1400" u="sng" dirty="0">
                <a:solidFill>
                  <a:srgbClr val="00B0F0"/>
                </a:solidFill>
              </a:rPr>
              <a:t> release VEGF</a:t>
            </a:r>
            <a:r>
              <a:rPr lang="en-US" sz="1400" dirty="0">
                <a:solidFill>
                  <a:srgbClr val="00B0F0"/>
                </a:solidFill>
              </a:rPr>
              <a:t>. So by euthanizing the hypoxic retina, the intraocular VEGF burden is reduced, neovascularization is halted, and SVL is avoided.</a:t>
            </a:r>
          </a:p>
        </p:txBody>
      </p:sp>
      <p:sp>
        <p:nvSpPr>
          <p:cNvPr id="47" name="Oval 46">
            <a:extLst>
              <a:ext uri="{FF2B5EF4-FFF2-40B4-BE49-F238E27FC236}">
                <a16:creationId xmlns:a16="http://schemas.microsoft.com/office/drawing/2014/main" id="{9E10513A-D282-4B0D-BB91-F41CBB1CCC8E}"/>
              </a:ext>
            </a:extLst>
          </p:cNvPr>
          <p:cNvSpPr/>
          <p:nvPr/>
        </p:nvSpPr>
        <p:spPr>
          <a:xfrm>
            <a:off x="580515" y="4431474"/>
            <a:ext cx="2010285" cy="430887"/>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718443815"/>
      </p:ext>
    </p:extLst>
  </p:cSld>
  <p:clrMapOvr>
    <a:masterClrMapping/>
  </p:clrMapOvr>
</p:sld>
</file>

<file path=ppt/slides/slide3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Straight Arrow Connector 12">
            <a:extLst>
              <a:ext uri="{FF2B5EF4-FFF2-40B4-BE49-F238E27FC236}">
                <a16:creationId xmlns:a16="http://schemas.microsoft.com/office/drawing/2014/main" id="{A6DE2085-829C-480C-9216-69D6039C0A37}"/>
              </a:ext>
            </a:extLst>
          </p:cNvPr>
          <p:cNvCxnSpPr>
            <a:cxnSpLocks/>
          </p:cNvCxnSpPr>
          <p:nvPr/>
        </p:nvCxnSpPr>
        <p:spPr>
          <a:xfrm>
            <a:off x="6717173" y="1828800"/>
            <a:ext cx="0" cy="3462754"/>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43014" name="Text Box 6"/>
          <p:cNvSpPr txBox="1">
            <a:spLocks noChangeArrowheads="1"/>
          </p:cNvSpPr>
          <p:nvPr/>
        </p:nvSpPr>
        <p:spPr bwMode="auto">
          <a:xfrm>
            <a:off x="533400" y="2356376"/>
            <a:ext cx="1005403"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Lens-</a:t>
            </a:r>
          </a:p>
          <a:p>
            <a:pPr algn="ctr" eaLnBrk="1" hangingPunct="1">
              <a:lnSpc>
                <a:spcPct val="80000"/>
              </a:lnSpc>
              <a:spcBef>
                <a:spcPct val="0"/>
              </a:spcBef>
              <a:buClrTx/>
              <a:buSzTx/>
              <a:buFontTx/>
              <a:buNone/>
            </a:pPr>
            <a:r>
              <a:rPr lang="en-US" altLang="en-US" sz="1800" dirty="0">
                <a:solidFill>
                  <a:schemeClr val="bg1">
                    <a:lumMod val="75000"/>
                  </a:schemeClr>
                </a:solidFill>
              </a:rPr>
              <a:t>Induced</a:t>
            </a:r>
          </a:p>
        </p:txBody>
      </p:sp>
      <p:sp>
        <p:nvSpPr>
          <p:cNvPr id="43017" name="Text Box 14"/>
          <p:cNvSpPr txBox="1">
            <a:spLocks noChangeArrowheads="1"/>
          </p:cNvSpPr>
          <p:nvPr/>
        </p:nvSpPr>
        <p:spPr bwMode="auto">
          <a:xfrm>
            <a:off x="3026498" y="2365901"/>
            <a:ext cx="1633781"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Aphakic/</a:t>
            </a:r>
          </a:p>
          <a:p>
            <a:pPr algn="ctr" eaLnBrk="1" hangingPunct="1">
              <a:lnSpc>
                <a:spcPct val="80000"/>
              </a:lnSpc>
              <a:spcBef>
                <a:spcPct val="0"/>
              </a:spcBef>
              <a:buClrTx/>
              <a:buSzTx/>
              <a:buFontTx/>
              <a:buNone/>
            </a:pPr>
            <a:r>
              <a:rPr lang="en-US" altLang="en-US" sz="1800" dirty="0" err="1">
                <a:solidFill>
                  <a:schemeClr val="bg1">
                    <a:lumMod val="75000"/>
                  </a:schemeClr>
                </a:solidFill>
              </a:rPr>
              <a:t>Pseudophakic</a:t>
            </a:r>
            <a:endParaRPr lang="en-US" altLang="en-US" sz="1800" dirty="0">
              <a:solidFill>
                <a:schemeClr val="bg1">
                  <a:lumMod val="75000"/>
                </a:schemeClr>
              </a:solidFill>
            </a:endParaRPr>
          </a:p>
        </p:txBody>
      </p:sp>
      <p:sp>
        <p:nvSpPr>
          <p:cNvPr id="43031" name="Text Box 35"/>
          <p:cNvSpPr txBox="1">
            <a:spLocks noChangeArrowheads="1"/>
          </p:cNvSpPr>
          <p:nvPr/>
        </p:nvSpPr>
        <p:spPr bwMode="auto">
          <a:xfrm>
            <a:off x="1190847" y="1295400"/>
            <a:ext cx="2473754"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solidFill>
                  <a:schemeClr val="bg1">
                    <a:lumMod val="75000"/>
                  </a:schemeClr>
                </a:solidFill>
              </a:rPr>
              <a:t>w/ Pupillary Block</a:t>
            </a:r>
          </a:p>
        </p:txBody>
      </p:sp>
      <p:sp>
        <p:nvSpPr>
          <p:cNvPr id="43032" name="Text Box 36"/>
          <p:cNvSpPr txBox="1">
            <a:spLocks noChangeArrowheads="1"/>
          </p:cNvSpPr>
          <p:nvPr/>
        </p:nvSpPr>
        <p:spPr bwMode="auto">
          <a:xfrm>
            <a:off x="5181600" y="1295400"/>
            <a:ext cx="2630848"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t>w/o Pupillary Block</a:t>
            </a:r>
          </a:p>
        </p:txBody>
      </p:sp>
      <p:sp>
        <p:nvSpPr>
          <p:cNvPr id="49" name="Rectangle 2">
            <a:extLst>
              <a:ext uri="{FF2B5EF4-FFF2-40B4-BE49-F238E27FC236}">
                <a16:creationId xmlns:a16="http://schemas.microsoft.com/office/drawing/2014/main" id="{240EE5BF-F7D2-4FC8-A5DD-F6B5423153C6}"/>
              </a:ext>
            </a:extLst>
          </p:cNvPr>
          <p:cNvSpPr>
            <a:spLocks noGrp="1" noChangeArrowheads="1"/>
          </p:cNvSpPr>
          <p:nvPr>
            <p:ph type="title"/>
          </p:nvPr>
        </p:nvSpPr>
        <p:spPr>
          <a:xfrm>
            <a:off x="457200" y="304800"/>
            <a:ext cx="7543800" cy="563562"/>
          </a:xfrm>
        </p:spPr>
        <p:txBody>
          <a:bodyPr/>
          <a:lstStyle/>
          <a:p>
            <a:pPr eaLnBrk="1" hangingPunct="1"/>
            <a:r>
              <a:rPr lang="en-US" altLang="en-US" sz="3500" dirty="0"/>
              <a:t>A</a:t>
            </a:r>
          </a:p>
        </p:txBody>
      </p:sp>
      <p:sp>
        <p:nvSpPr>
          <p:cNvPr id="50" name="TextBox 49">
            <a:extLst>
              <a:ext uri="{FF2B5EF4-FFF2-40B4-BE49-F238E27FC236}">
                <a16:creationId xmlns:a16="http://schemas.microsoft.com/office/drawing/2014/main" id="{CF426230-46C8-405C-9015-99EF57762A2E}"/>
              </a:ext>
            </a:extLst>
          </p:cNvPr>
          <p:cNvSpPr txBox="1"/>
          <p:nvPr/>
        </p:nvSpPr>
        <p:spPr>
          <a:xfrm>
            <a:off x="2259496" y="189094"/>
            <a:ext cx="4607480" cy="400110"/>
          </a:xfrm>
          <a:prstGeom prst="rect">
            <a:avLst/>
          </a:prstGeom>
          <a:solidFill>
            <a:schemeClr val="accent1">
              <a:lumMod val="60000"/>
              <a:lumOff val="40000"/>
            </a:schemeClr>
          </a:solidFill>
        </p:spPr>
        <p:txBody>
          <a:bodyPr wrap="none" rtlCol="0">
            <a:spAutoFit/>
          </a:bodyPr>
          <a:lstStyle/>
          <a:p>
            <a:pPr algn="ctr"/>
            <a:r>
              <a:rPr lang="en-US" sz="2000" b="1" dirty="0"/>
              <a:t>Secondary Angle Closure Glaucoma</a:t>
            </a:r>
          </a:p>
        </p:txBody>
      </p:sp>
      <p:sp>
        <p:nvSpPr>
          <p:cNvPr id="2" name="TextBox 1">
            <a:extLst>
              <a:ext uri="{FF2B5EF4-FFF2-40B4-BE49-F238E27FC236}">
                <a16:creationId xmlns:a16="http://schemas.microsoft.com/office/drawing/2014/main" id="{A7E30BEC-923B-4C9A-A856-BDD0D882F6B8}"/>
              </a:ext>
            </a:extLst>
          </p:cNvPr>
          <p:cNvSpPr txBox="1"/>
          <p:nvPr/>
        </p:nvSpPr>
        <p:spPr>
          <a:xfrm>
            <a:off x="887305" y="2844119"/>
            <a:ext cx="1494320" cy="338554"/>
          </a:xfrm>
          <a:prstGeom prst="rect">
            <a:avLst/>
          </a:prstGeom>
          <a:noFill/>
        </p:spPr>
        <p:txBody>
          <a:bodyPr wrap="none" rtlCol="0">
            <a:spAutoFit/>
          </a:bodyPr>
          <a:lstStyle/>
          <a:p>
            <a:r>
              <a:rPr lang="en-US" sz="1600" dirty="0" err="1">
                <a:solidFill>
                  <a:schemeClr val="bg1">
                    <a:lumMod val="75000"/>
                  </a:schemeClr>
                </a:solidFill>
              </a:rPr>
              <a:t>Phacomorphic</a:t>
            </a:r>
            <a:endParaRPr lang="en-US" sz="1600" dirty="0">
              <a:solidFill>
                <a:schemeClr val="bg1">
                  <a:lumMod val="75000"/>
                </a:schemeClr>
              </a:solidFill>
            </a:endParaRPr>
          </a:p>
        </p:txBody>
      </p:sp>
      <p:sp>
        <p:nvSpPr>
          <p:cNvPr id="51" name="TextBox 50">
            <a:extLst>
              <a:ext uri="{FF2B5EF4-FFF2-40B4-BE49-F238E27FC236}">
                <a16:creationId xmlns:a16="http://schemas.microsoft.com/office/drawing/2014/main" id="{156069D4-340B-4160-A336-EBF73557CEE0}"/>
              </a:ext>
            </a:extLst>
          </p:cNvPr>
          <p:cNvSpPr txBox="1"/>
          <p:nvPr/>
        </p:nvSpPr>
        <p:spPr>
          <a:xfrm>
            <a:off x="884725" y="3175578"/>
            <a:ext cx="1402948" cy="338554"/>
          </a:xfrm>
          <a:prstGeom prst="rect">
            <a:avLst/>
          </a:prstGeom>
          <a:noFill/>
        </p:spPr>
        <p:txBody>
          <a:bodyPr wrap="none" rtlCol="0">
            <a:spAutoFit/>
          </a:bodyPr>
          <a:lstStyle/>
          <a:p>
            <a:r>
              <a:rPr lang="en-US" sz="1600" dirty="0">
                <a:solidFill>
                  <a:schemeClr val="bg1">
                    <a:lumMod val="75000"/>
                  </a:schemeClr>
                </a:solidFill>
              </a:rPr>
              <a:t>Ectopia </a:t>
            </a:r>
            <a:r>
              <a:rPr lang="en-US" sz="1600" dirty="0" err="1">
                <a:solidFill>
                  <a:schemeClr val="bg1">
                    <a:lumMod val="75000"/>
                  </a:schemeClr>
                </a:solidFill>
              </a:rPr>
              <a:t>lentis</a:t>
            </a:r>
            <a:endParaRPr lang="en-US" sz="1600" dirty="0">
              <a:solidFill>
                <a:schemeClr val="bg1">
                  <a:lumMod val="75000"/>
                </a:schemeClr>
              </a:solidFill>
            </a:endParaRPr>
          </a:p>
        </p:txBody>
      </p:sp>
      <p:cxnSp>
        <p:nvCxnSpPr>
          <p:cNvPr id="71" name="Straight Connector 70">
            <a:extLst>
              <a:ext uri="{FF2B5EF4-FFF2-40B4-BE49-F238E27FC236}">
                <a16:creationId xmlns:a16="http://schemas.microsoft.com/office/drawing/2014/main" id="{C104938D-BA8D-4E39-9D5F-9EE2012F2F3C}"/>
              </a:ext>
            </a:extLst>
          </p:cNvPr>
          <p:cNvCxnSpPr>
            <a:cxnSpLocks/>
          </p:cNvCxnSpPr>
          <p:nvPr/>
        </p:nvCxnSpPr>
        <p:spPr>
          <a:xfrm flipH="1">
            <a:off x="762665" y="3023488"/>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2A7E4E40-472F-4E50-8A7A-45C10FDD7171}"/>
              </a:ext>
            </a:extLst>
          </p:cNvPr>
          <p:cNvCxnSpPr>
            <a:cxnSpLocks/>
          </p:cNvCxnSpPr>
          <p:nvPr/>
        </p:nvCxnSpPr>
        <p:spPr>
          <a:xfrm flipH="1">
            <a:off x="762665" y="3347853"/>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C3924889-45B9-4383-9C9E-48F0A9C27AD8}"/>
              </a:ext>
            </a:extLst>
          </p:cNvPr>
          <p:cNvCxnSpPr>
            <a:cxnSpLocks/>
          </p:cNvCxnSpPr>
          <p:nvPr/>
        </p:nvCxnSpPr>
        <p:spPr>
          <a:xfrm flipH="1">
            <a:off x="748719" y="2838976"/>
            <a:ext cx="13947" cy="5088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 name="Straight Arrow Connector 5">
            <a:extLst>
              <a:ext uri="{FF2B5EF4-FFF2-40B4-BE49-F238E27FC236}">
                <a16:creationId xmlns:a16="http://schemas.microsoft.com/office/drawing/2014/main" id="{A3439F0C-5143-461F-8F3C-2E830785DEFC}"/>
              </a:ext>
            </a:extLst>
          </p:cNvPr>
          <p:cNvCxnSpPr>
            <a:stCxn id="50" idx="2"/>
          </p:cNvCxnSpPr>
          <p:nvPr/>
        </p:nvCxnSpPr>
        <p:spPr>
          <a:xfrm flipH="1">
            <a:off x="2971800" y="589204"/>
            <a:ext cx="1591436" cy="706196"/>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0" name="Straight Arrow Connector 9">
            <a:extLst>
              <a:ext uri="{FF2B5EF4-FFF2-40B4-BE49-F238E27FC236}">
                <a16:creationId xmlns:a16="http://schemas.microsoft.com/office/drawing/2014/main" id="{84DC796E-F6ED-4FBB-82D2-A260F480BF8A}"/>
              </a:ext>
            </a:extLst>
          </p:cNvPr>
          <p:cNvCxnSpPr>
            <a:cxnSpLocks/>
          </p:cNvCxnSpPr>
          <p:nvPr/>
        </p:nvCxnSpPr>
        <p:spPr>
          <a:xfrm>
            <a:off x="4572000" y="589204"/>
            <a:ext cx="1600200" cy="706196"/>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6" name="Straight Arrow Connector 25">
            <a:extLst>
              <a:ext uri="{FF2B5EF4-FFF2-40B4-BE49-F238E27FC236}">
                <a16:creationId xmlns:a16="http://schemas.microsoft.com/office/drawing/2014/main" id="{B70E0124-9B84-41A5-8D84-A66B7838A706}"/>
              </a:ext>
            </a:extLst>
          </p:cNvPr>
          <p:cNvCxnSpPr>
            <a:cxnSpLocks/>
          </p:cNvCxnSpPr>
          <p:nvPr/>
        </p:nvCxnSpPr>
        <p:spPr>
          <a:xfrm flipH="1">
            <a:off x="1159539" y="1828800"/>
            <a:ext cx="1290435" cy="478059"/>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28" name="Straight Arrow Connector 27">
            <a:extLst>
              <a:ext uri="{FF2B5EF4-FFF2-40B4-BE49-F238E27FC236}">
                <a16:creationId xmlns:a16="http://schemas.microsoft.com/office/drawing/2014/main" id="{567A4249-5C59-4416-8A8E-1C35913900AB}"/>
              </a:ext>
            </a:extLst>
          </p:cNvPr>
          <p:cNvCxnSpPr>
            <a:cxnSpLocks/>
          </p:cNvCxnSpPr>
          <p:nvPr/>
        </p:nvCxnSpPr>
        <p:spPr>
          <a:xfrm>
            <a:off x="2449973" y="1832208"/>
            <a:ext cx="1268784"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56" name="Text Box 6">
            <a:extLst>
              <a:ext uri="{FF2B5EF4-FFF2-40B4-BE49-F238E27FC236}">
                <a16:creationId xmlns:a16="http://schemas.microsoft.com/office/drawing/2014/main" id="{557983BD-9D64-49B9-A366-A08663B0451F}"/>
              </a:ext>
            </a:extLst>
          </p:cNvPr>
          <p:cNvSpPr txBox="1">
            <a:spLocks noChangeArrowheads="1"/>
          </p:cNvSpPr>
          <p:nvPr/>
        </p:nvSpPr>
        <p:spPr bwMode="auto">
          <a:xfrm>
            <a:off x="5029200" y="2356376"/>
            <a:ext cx="813043"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r" eaLnBrk="1" hangingPunct="1">
              <a:lnSpc>
                <a:spcPct val="80000"/>
              </a:lnSpc>
              <a:spcBef>
                <a:spcPct val="0"/>
              </a:spcBef>
              <a:buClrTx/>
              <a:buSzTx/>
              <a:buFontTx/>
              <a:buNone/>
            </a:pPr>
            <a:r>
              <a:rPr lang="en-US" altLang="en-US" sz="1800" dirty="0">
                <a:solidFill>
                  <a:schemeClr val="bg1">
                    <a:lumMod val="75000"/>
                  </a:schemeClr>
                </a:solidFill>
              </a:rPr>
              <a:t>‘Push’</a:t>
            </a:r>
          </a:p>
        </p:txBody>
      </p:sp>
      <p:sp>
        <p:nvSpPr>
          <p:cNvPr id="57" name="Text Box 14">
            <a:extLst>
              <a:ext uri="{FF2B5EF4-FFF2-40B4-BE49-F238E27FC236}">
                <a16:creationId xmlns:a16="http://schemas.microsoft.com/office/drawing/2014/main" id="{5DAFA1C1-3A29-4C27-A379-663FDD22E326}"/>
              </a:ext>
            </a:extLst>
          </p:cNvPr>
          <p:cNvSpPr txBox="1">
            <a:spLocks noChangeArrowheads="1"/>
          </p:cNvSpPr>
          <p:nvPr/>
        </p:nvSpPr>
        <p:spPr bwMode="auto">
          <a:xfrm>
            <a:off x="7620000" y="2365901"/>
            <a:ext cx="671979"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t>‘Pull’</a:t>
            </a:r>
          </a:p>
        </p:txBody>
      </p:sp>
      <p:cxnSp>
        <p:nvCxnSpPr>
          <p:cNvPr id="58" name="Straight Arrow Connector 57">
            <a:extLst>
              <a:ext uri="{FF2B5EF4-FFF2-40B4-BE49-F238E27FC236}">
                <a16:creationId xmlns:a16="http://schemas.microsoft.com/office/drawing/2014/main" id="{E874FEE9-46BD-46A3-90A3-DE7CC220FBFF}"/>
              </a:ext>
            </a:extLst>
          </p:cNvPr>
          <p:cNvCxnSpPr>
            <a:cxnSpLocks/>
          </p:cNvCxnSpPr>
          <p:nvPr/>
        </p:nvCxnSpPr>
        <p:spPr>
          <a:xfrm flipH="1">
            <a:off x="5867400" y="1828800"/>
            <a:ext cx="849775"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59" name="Straight Arrow Connector 58">
            <a:extLst>
              <a:ext uri="{FF2B5EF4-FFF2-40B4-BE49-F238E27FC236}">
                <a16:creationId xmlns:a16="http://schemas.microsoft.com/office/drawing/2014/main" id="{C370A4A1-FE96-4E70-B89E-839542A5E241}"/>
              </a:ext>
            </a:extLst>
          </p:cNvPr>
          <p:cNvCxnSpPr>
            <a:cxnSpLocks/>
          </p:cNvCxnSpPr>
          <p:nvPr/>
        </p:nvCxnSpPr>
        <p:spPr>
          <a:xfrm>
            <a:off x="6717173" y="1832208"/>
            <a:ext cx="902827" cy="474047"/>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62" name="Text Box 16">
            <a:extLst>
              <a:ext uri="{FF2B5EF4-FFF2-40B4-BE49-F238E27FC236}">
                <a16:creationId xmlns:a16="http://schemas.microsoft.com/office/drawing/2014/main" id="{33538067-0726-41B0-93FF-357EF00CA62D}"/>
              </a:ext>
            </a:extLst>
          </p:cNvPr>
          <p:cNvSpPr txBox="1">
            <a:spLocks noChangeArrowheads="1"/>
          </p:cNvSpPr>
          <p:nvPr/>
        </p:nvSpPr>
        <p:spPr bwMode="auto">
          <a:xfrm>
            <a:off x="8065437" y="2684785"/>
            <a:ext cx="628698"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b="1" dirty="0"/>
              <a:t>NVG</a:t>
            </a:r>
          </a:p>
        </p:txBody>
      </p:sp>
      <p:sp>
        <p:nvSpPr>
          <p:cNvPr id="70" name="Text Box 21">
            <a:extLst>
              <a:ext uri="{FF2B5EF4-FFF2-40B4-BE49-F238E27FC236}">
                <a16:creationId xmlns:a16="http://schemas.microsoft.com/office/drawing/2014/main" id="{86C32650-BE1F-4CC3-8DB5-0C136D877E6F}"/>
              </a:ext>
            </a:extLst>
          </p:cNvPr>
          <p:cNvSpPr txBox="1">
            <a:spLocks noChangeArrowheads="1"/>
          </p:cNvSpPr>
          <p:nvPr/>
        </p:nvSpPr>
        <p:spPr bwMode="auto">
          <a:xfrm>
            <a:off x="8070534" y="3048000"/>
            <a:ext cx="526106"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a:solidFill>
                  <a:schemeClr val="bg1">
                    <a:lumMod val="75000"/>
                  </a:schemeClr>
                </a:solidFill>
              </a:rPr>
              <a:t>ICE</a:t>
            </a:r>
          </a:p>
        </p:txBody>
      </p:sp>
      <p:sp>
        <p:nvSpPr>
          <p:cNvPr id="75" name="Text Box 45">
            <a:extLst>
              <a:ext uri="{FF2B5EF4-FFF2-40B4-BE49-F238E27FC236}">
                <a16:creationId xmlns:a16="http://schemas.microsoft.com/office/drawing/2014/main" id="{2B6EDA2D-8F55-4DFD-A225-8C03CE6FC7F3}"/>
              </a:ext>
            </a:extLst>
          </p:cNvPr>
          <p:cNvSpPr txBox="1">
            <a:spLocks noChangeArrowheads="1"/>
          </p:cNvSpPr>
          <p:nvPr/>
        </p:nvSpPr>
        <p:spPr bwMode="auto">
          <a:xfrm>
            <a:off x="8073162" y="3810000"/>
            <a:ext cx="1070837" cy="74635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ts val="1700"/>
              </a:lnSpc>
              <a:spcBef>
                <a:spcPct val="0"/>
              </a:spcBef>
              <a:buClrTx/>
              <a:buSzTx/>
              <a:buFontTx/>
              <a:buNone/>
            </a:pPr>
            <a:r>
              <a:rPr lang="en-US" altLang="en-US" sz="1600" dirty="0">
                <a:solidFill>
                  <a:schemeClr val="bg1">
                    <a:lumMod val="75000"/>
                  </a:schemeClr>
                </a:solidFill>
              </a:rPr>
              <a:t>Epithelial/ fibrous ingrowth</a:t>
            </a:r>
          </a:p>
        </p:txBody>
      </p:sp>
      <p:cxnSp>
        <p:nvCxnSpPr>
          <p:cNvPr id="77" name="Straight Connector 76">
            <a:extLst>
              <a:ext uri="{FF2B5EF4-FFF2-40B4-BE49-F238E27FC236}">
                <a16:creationId xmlns:a16="http://schemas.microsoft.com/office/drawing/2014/main" id="{FC090BD7-F2E1-4464-B57B-9CBE5874C89B}"/>
              </a:ext>
            </a:extLst>
          </p:cNvPr>
          <p:cNvCxnSpPr>
            <a:cxnSpLocks/>
          </p:cNvCxnSpPr>
          <p:nvPr/>
        </p:nvCxnSpPr>
        <p:spPr>
          <a:xfrm>
            <a:off x="7873969" y="2674448"/>
            <a:ext cx="7724" cy="128795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8" name="Straight Connector 77">
            <a:extLst>
              <a:ext uri="{FF2B5EF4-FFF2-40B4-BE49-F238E27FC236}">
                <a16:creationId xmlns:a16="http://schemas.microsoft.com/office/drawing/2014/main" id="{B1922ED5-C3D8-43D8-A00D-1D6BC9201DBA}"/>
              </a:ext>
            </a:extLst>
          </p:cNvPr>
          <p:cNvCxnSpPr/>
          <p:nvPr/>
        </p:nvCxnSpPr>
        <p:spPr>
          <a:xfrm flipH="1">
            <a:off x="7873968" y="2840262"/>
            <a:ext cx="24447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9" name="Straight Connector 78">
            <a:extLst>
              <a:ext uri="{FF2B5EF4-FFF2-40B4-BE49-F238E27FC236}">
                <a16:creationId xmlns:a16="http://schemas.microsoft.com/office/drawing/2014/main" id="{77019ED2-6D69-4A60-9D19-D4DB786EA3A0}"/>
              </a:ext>
            </a:extLst>
          </p:cNvPr>
          <p:cNvCxnSpPr/>
          <p:nvPr/>
        </p:nvCxnSpPr>
        <p:spPr>
          <a:xfrm flipH="1">
            <a:off x="7873968" y="3213518"/>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1" name="Straight Connector 80">
            <a:extLst>
              <a:ext uri="{FF2B5EF4-FFF2-40B4-BE49-F238E27FC236}">
                <a16:creationId xmlns:a16="http://schemas.microsoft.com/office/drawing/2014/main" id="{9796A12F-4125-4C05-8EE8-A388740C580D}"/>
              </a:ext>
            </a:extLst>
          </p:cNvPr>
          <p:cNvCxnSpPr/>
          <p:nvPr/>
        </p:nvCxnSpPr>
        <p:spPr>
          <a:xfrm flipH="1">
            <a:off x="7877837" y="3581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3" name="Straight Connector 82">
            <a:extLst>
              <a:ext uri="{FF2B5EF4-FFF2-40B4-BE49-F238E27FC236}">
                <a16:creationId xmlns:a16="http://schemas.microsoft.com/office/drawing/2014/main" id="{7FDC5F4B-9BF0-42AD-B8BB-2F2399BCF1E2}"/>
              </a:ext>
            </a:extLst>
          </p:cNvPr>
          <p:cNvCxnSpPr/>
          <p:nvPr/>
        </p:nvCxnSpPr>
        <p:spPr>
          <a:xfrm flipH="1">
            <a:off x="7881693" y="3962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93" name="Text Box 42">
            <a:extLst>
              <a:ext uri="{FF2B5EF4-FFF2-40B4-BE49-F238E27FC236}">
                <a16:creationId xmlns:a16="http://schemas.microsoft.com/office/drawing/2014/main" id="{53BAB77F-E061-4834-9068-34BDF78AD071}"/>
              </a:ext>
            </a:extLst>
          </p:cNvPr>
          <p:cNvSpPr txBox="1">
            <a:spLocks noChangeArrowheads="1"/>
          </p:cNvSpPr>
          <p:nvPr/>
        </p:nvSpPr>
        <p:spPr bwMode="auto">
          <a:xfrm>
            <a:off x="8111387" y="3429000"/>
            <a:ext cx="856196"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Flat AC</a:t>
            </a:r>
          </a:p>
        </p:txBody>
      </p:sp>
      <p:sp>
        <p:nvSpPr>
          <p:cNvPr id="100" name="Text Box 23">
            <a:extLst>
              <a:ext uri="{FF2B5EF4-FFF2-40B4-BE49-F238E27FC236}">
                <a16:creationId xmlns:a16="http://schemas.microsoft.com/office/drawing/2014/main" id="{D8F2FCFF-2984-4836-B000-9C5601A8EAAA}"/>
              </a:ext>
            </a:extLst>
          </p:cNvPr>
          <p:cNvSpPr txBox="1">
            <a:spLocks noChangeArrowheads="1"/>
          </p:cNvSpPr>
          <p:nvPr/>
        </p:nvSpPr>
        <p:spPr bwMode="auto">
          <a:xfrm>
            <a:off x="5530369" y="2667000"/>
            <a:ext cx="2143536"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Aqueous misdirection</a:t>
            </a:r>
          </a:p>
        </p:txBody>
      </p:sp>
      <p:cxnSp>
        <p:nvCxnSpPr>
          <p:cNvPr id="104" name="Straight Connector 103">
            <a:extLst>
              <a:ext uri="{FF2B5EF4-FFF2-40B4-BE49-F238E27FC236}">
                <a16:creationId xmlns:a16="http://schemas.microsoft.com/office/drawing/2014/main" id="{49D87D4A-E317-4446-9B95-5184CB3968F3}"/>
              </a:ext>
            </a:extLst>
          </p:cNvPr>
          <p:cNvCxnSpPr>
            <a:cxnSpLocks/>
          </p:cNvCxnSpPr>
          <p:nvPr/>
        </p:nvCxnSpPr>
        <p:spPr>
          <a:xfrm flipH="1">
            <a:off x="5316229" y="2667000"/>
            <a:ext cx="7397" cy="25314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5" name="Straight Connector 104">
            <a:extLst>
              <a:ext uri="{FF2B5EF4-FFF2-40B4-BE49-F238E27FC236}">
                <a16:creationId xmlns:a16="http://schemas.microsoft.com/office/drawing/2014/main" id="{F40B6D71-75A8-4A88-864D-00D14C2F710D}"/>
              </a:ext>
            </a:extLst>
          </p:cNvPr>
          <p:cNvCxnSpPr/>
          <p:nvPr/>
        </p:nvCxnSpPr>
        <p:spPr>
          <a:xfrm flipH="1">
            <a:off x="5323624" y="2832814"/>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6" name="Straight Connector 105">
            <a:extLst>
              <a:ext uri="{FF2B5EF4-FFF2-40B4-BE49-F238E27FC236}">
                <a16:creationId xmlns:a16="http://schemas.microsoft.com/office/drawing/2014/main" id="{010BF7B2-AA07-4DCF-822D-E2DB5CC0BF59}"/>
              </a:ext>
            </a:extLst>
          </p:cNvPr>
          <p:cNvCxnSpPr/>
          <p:nvPr/>
        </p:nvCxnSpPr>
        <p:spPr>
          <a:xfrm flipH="1">
            <a:off x="5323624" y="3360065"/>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a:extLst>
              <a:ext uri="{FF2B5EF4-FFF2-40B4-BE49-F238E27FC236}">
                <a16:creationId xmlns:a16="http://schemas.microsoft.com/office/drawing/2014/main" id="{BAC8035C-3999-4C31-93CD-6C0D2ADEB73B}"/>
              </a:ext>
            </a:extLst>
          </p:cNvPr>
          <p:cNvCxnSpPr/>
          <p:nvPr/>
        </p:nvCxnSpPr>
        <p:spPr>
          <a:xfrm flipH="1">
            <a:off x="5323536" y="3786938"/>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8" name="Straight Connector 107">
            <a:extLst>
              <a:ext uri="{FF2B5EF4-FFF2-40B4-BE49-F238E27FC236}">
                <a16:creationId xmlns:a16="http://schemas.microsoft.com/office/drawing/2014/main" id="{DB64CAEE-69B4-426A-8A5B-D1269DBF0F66}"/>
              </a:ext>
            </a:extLst>
          </p:cNvPr>
          <p:cNvCxnSpPr/>
          <p:nvPr/>
        </p:nvCxnSpPr>
        <p:spPr>
          <a:xfrm flipH="1">
            <a:off x="5327493" y="4249152"/>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12" name="Straight Connector 111">
            <a:extLst>
              <a:ext uri="{FF2B5EF4-FFF2-40B4-BE49-F238E27FC236}">
                <a16:creationId xmlns:a16="http://schemas.microsoft.com/office/drawing/2014/main" id="{99A16C30-4BE4-48E5-8B65-0C5F3039B8DC}"/>
              </a:ext>
            </a:extLst>
          </p:cNvPr>
          <p:cNvCxnSpPr/>
          <p:nvPr/>
        </p:nvCxnSpPr>
        <p:spPr>
          <a:xfrm flipH="1">
            <a:off x="5333455" y="51816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13" name="Text Box 42">
            <a:extLst>
              <a:ext uri="{FF2B5EF4-FFF2-40B4-BE49-F238E27FC236}">
                <a16:creationId xmlns:a16="http://schemas.microsoft.com/office/drawing/2014/main" id="{056DFFD9-3CA2-42E7-90FE-4F14522E3504}"/>
              </a:ext>
            </a:extLst>
          </p:cNvPr>
          <p:cNvSpPr txBox="1">
            <a:spLocks noChangeArrowheads="1"/>
          </p:cNvSpPr>
          <p:nvPr/>
        </p:nvSpPr>
        <p:spPr bwMode="auto">
          <a:xfrm>
            <a:off x="5533954" y="3623846"/>
            <a:ext cx="1563248"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Retinal surgery</a:t>
            </a:r>
          </a:p>
        </p:txBody>
      </p:sp>
      <p:sp>
        <p:nvSpPr>
          <p:cNvPr id="118" name="Text Box 47">
            <a:extLst>
              <a:ext uri="{FF2B5EF4-FFF2-40B4-BE49-F238E27FC236}">
                <a16:creationId xmlns:a16="http://schemas.microsoft.com/office/drawing/2014/main" id="{3F59D898-ECAD-49F0-9425-2A1BC8DDA7B5}"/>
              </a:ext>
            </a:extLst>
          </p:cNvPr>
          <p:cNvSpPr txBox="1">
            <a:spLocks noChangeArrowheads="1"/>
          </p:cNvSpPr>
          <p:nvPr/>
        </p:nvSpPr>
        <p:spPr bwMode="auto">
          <a:xfrm>
            <a:off x="5523688" y="4538246"/>
            <a:ext cx="1414170"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Drug-induced</a:t>
            </a:r>
          </a:p>
        </p:txBody>
      </p:sp>
      <p:sp>
        <p:nvSpPr>
          <p:cNvPr id="16" name="TextBox 15">
            <a:extLst>
              <a:ext uri="{FF2B5EF4-FFF2-40B4-BE49-F238E27FC236}">
                <a16:creationId xmlns:a16="http://schemas.microsoft.com/office/drawing/2014/main" id="{984E008D-FBBA-42B4-940E-EA26772E0161}"/>
              </a:ext>
            </a:extLst>
          </p:cNvPr>
          <p:cNvSpPr txBox="1"/>
          <p:nvPr/>
        </p:nvSpPr>
        <p:spPr>
          <a:xfrm>
            <a:off x="6230528" y="5257800"/>
            <a:ext cx="1326004" cy="369332"/>
          </a:xfrm>
          <a:prstGeom prst="rect">
            <a:avLst/>
          </a:prstGeom>
          <a:noFill/>
        </p:spPr>
        <p:txBody>
          <a:bodyPr wrap="none" rtlCol="0">
            <a:spAutoFit/>
          </a:bodyPr>
          <a:lstStyle/>
          <a:p>
            <a:pPr algn="ctr"/>
            <a:r>
              <a:rPr lang="en-US" dirty="0">
                <a:solidFill>
                  <a:schemeClr val="bg1">
                    <a:lumMod val="75000"/>
                  </a:schemeClr>
                </a:solidFill>
              </a:rPr>
              <a:t>Both/Either</a:t>
            </a:r>
          </a:p>
        </p:txBody>
      </p:sp>
      <p:cxnSp>
        <p:nvCxnSpPr>
          <p:cNvPr id="125" name="Straight Connector 124">
            <a:extLst>
              <a:ext uri="{FF2B5EF4-FFF2-40B4-BE49-F238E27FC236}">
                <a16:creationId xmlns:a16="http://schemas.microsoft.com/office/drawing/2014/main" id="{01138141-D318-4ED7-A7FE-D8F2155CE890}"/>
              </a:ext>
            </a:extLst>
          </p:cNvPr>
          <p:cNvCxnSpPr/>
          <p:nvPr/>
        </p:nvCxnSpPr>
        <p:spPr>
          <a:xfrm flipH="1">
            <a:off x="5334000" y="4724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52" name="Text Box 47">
            <a:extLst>
              <a:ext uri="{FF2B5EF4-FFF2-40B4-BE49-F238E27FC236}">
                <a16:creationId xmlns:a16="http://schemas.microsoft.com/office/drawing/2014/main" id="{E3578916-9804-473C-8F06-D4FA0BCEDFD0}"/>
              </a:ext>
            </a:extLst>
          </p:cNvPr>
          <p:cNvSpPr txBox="1">
            <a:spLocks noChangeArrowheads="1"/>
          </p:cNvSpPr>
          <p:nvPr/>
        </p:nvSpPr>
        <p:spPr bwMode="auto">
          <a:xfrm>
            <a:off x="5543446" y="4055146"/>
            <a:ext cx="1619354"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err="1">
                <a:solidFill>
                  <a:schemeClr val="bg1">
                    <a:lumMod val="75000"/>
                  </a:schemeClr>
                </a:solidFill>
              </a:rPr>
              <a:t>Nanophthalmos</a:t>
            </a:r>
            <a:endParaRPr lang="en-US" altLang="en-US" sz="1600" dirty="0">
              <a:solidFill>
                <a:schemeClr val="bg1">
                  <a:lumMod val="75000"/>
                </a:schemeClr>
              </a:solidFill>
            </a:endParaRPr>
          </a:p>
        </p:txBody>
      </p:sp>
      <p:sp>
        <p:nvSpPr>
          <p:cNvPr id="53" name="Text Box 45">
            <a:extLst>
              <a:ext uri="{FF2B5EF4-FFF2-40B4-BE49-F238E27FC236}">
                <a16:creationId xmlns:a16="http://schemas.microsoft.com/office/drawing/2014/main" id="{57D1A14F-68FE-47D2-983C-1A879D66A9DC}"/>
              </a:ext>
            </a:extLst>
          </p:cNvPr>
          <p:cNvSpPr txBox="1">
            <a:spLocks noChangeArrowheads="1"/>
          </p:cNvSpPr>
          <p:nvPr/>
        </p:nvSpPr>
        <p:spPr bwMode="auto">
          <a:xfrm>
            <a:off x="5523688" y="5013493"/>
            <a:ext cx="582211"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PFV</a:t>
            </a:r>
          </a:p>
        </p:txBody>
      </p:sp>
      <p:sp>
        <p:nvSpPr>
          <p:cNvPr id="54" name="Text Box 42">
            <a:extLst>
              <a:ext uri="{FF2B5EF4-FFF2-40B4-BE49-F238E27FC236}">
                <a16:creationId xmlns:a16="http://schemas.microsoft.com/office/drawing/2014/main" id="{E1E37D2C-2C52-446B-843B-01E64990D3EC}"/>
              </a:ext>
            </a:extLst>
          </p:cNvPr>
          <p:cNvSpPr txBox="1">
            <a:spLocks noChangeArrowheads="1"/>
          </p:cNvSpPr>
          <p:nvPr/>
        </p:nvSpPr>
        <p:spPr bwMode="auto">
          <a:xfrm>
            <a:off x="5551406" y="3192546"/>
            <a:ext cx="2276072"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ERD/choroidal effusion</a:t>
            </a:r>
          </a:p>
        </p:txBody>
      </p:sp>
      <p:sp>
        <p:nvSpPr>
          <p:cNvPr id="3" name="Oval 2">
            <a:extLst>
              <a:ext uri="{FF2B5EF4-FFF2-40B4-BE49-F238E27FC236}">
                <a16:creationId xmlns:a16="http://schemas.microsoft.com/office/drawing/2014/main" id="{7D027388-F860-4250-9D31-41DB5EB864E5}"/>
              </a:ext>
            </a:extLst>
          </p:cNvPr>
          <p:cNvSpPr/>
          <p:nvPr/>
        </p:nvSpPr>
        <p:spPr>
          <a:xfrm>
            <a:off x="8034589" y="2679833"/>
            <a:ext cx="671979" cy="338554"/>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TextBox 45">
            <a:extLst>
              <a:ext uri="{FF2B5EF4-FFF2-40B4-BE49-F238E27FC236}">
                <a16:creationId xmlns:a16="http://schemas.microsoft.com/office/drawing/2014/main" id="{404AE9CF-785E-4964-AF50-F6F095A7E65B}"/>
              </a:ext>
            </a:extLst>
          </p:cNvPr>
          <p:cNvSpPr txBox="1"/>
          <p:nvPr/>
        </p:nvSpPr>
        <p:spPr>
          <a:xfrm>
            <a:off x="609600" y="1554063"/>
            <a:ext cx="7034674" cy="4770537"/>
          </a:xfrm>
          <a:prstGeom prst="rect">
            <a:avLst/>
          </a:prstGeom>
          <a:solidFill>
            <a:schemeClr val="accent1">
              <a:lumMod val="40000"/>
              <a:lumOff val="60000"/>
            </a:schemeClr>
          </a:solidFill>
        </p:spPr>
        <p:txBody>
          <a:bodyPr wrap="square" rtlCol="0">
            <a:spAutoFit/>
          </a:bodyPr>
          <a:lstStyle/>
          <a:p>
            <a:r>
              <a:rPr lang="en-US" sz="1600" i="1" dirty="0">
                <a:solidFill>
                  <a:schemeClr val="bg1">
                    <a:lumMod val="75000"/>
                  </a:schemeClr>
                </a:solidFill>
              </a:rPr>
              <a:t>Neovascularization of what structure causes neovascular glaucoma (NVG)?</a:t>
            </a:r>
          </a:p>
          <a:p>
            <a:r>
              <a:rPr lang="en-US" sz="1600" dirty="0">
                <a:solidFill>
                  <a:schemeClr val="bg1">
                    <a:lumMod val="75000"/>
                  </a:schemeClr>
                </a:solidFill>
              </a:rPr>
              <a:t>Neovascularization of the angle (NVA) </a:t>
            </a:r>
          </a:p>
          <a:p>
            <a:endParaRPr lang="en-US" sz="1600" dirty="0">
              <a:solidFill>
                <a:schemeClr val="bg1">
                  <a:lumMod val="75000"/>
                </a:schemeClr>
              </a:solidFill>
            </a:endParaRPr>
          </a:p>
          <a:p>
            <a:r>
              <a:rPr lang="en-US" sz="1600" i="1" dirty="0">
                <a:solidFill>
                  <a:schemeClr val="bg1">
                    <a:lumMod val="75000"/>
                  </a:schemeClr>
                </a:solidFill>
              </a:rPr>
              <a:t>How does NVA lead to angle-closure glaucoma?</a:t>
            </a:r>
          </a:p>
          <a:p>
            <a:r>
              <a:rPr lang="en-US" sz="1600" dirty="0">
                <a:solidFill>
                  <a:schemeClr val="bg1">
                    <a:lumMod val="75000"/>
                  </a:schemeClr>
                </a:solidFill>
              </a:rPr>
              <a:t>The NVA vessels don’t ride solo; rather, they are accompanied by contractile elements (</a:t>
            </a:r>
            <a:r>
              <a:rPr lang="en-US" sz="1600" dirty="0" err="1">
                <a:solidFill>
                  <a:schemeClr val="bg1">
                    <a:lumMod val="75000"/>
                  </a:schemeClr>
                </a:solidFill>
              </a:rPr>
              <a:t>eg</a:t>
            </a:r>
            <a:r>
              <a:rPr lang="en-US" sz="1600" dirty="0">
                <a:solidFill>
                  <a:schemeClr val="bg1">
                    <a:lumMod val="75000"/>
                  </a:schemeClr>
                </a:solidFill>
              </a:rPr>
              <a:t>, fibroblasts). Along with the neo vessels, these elements will establish a network that crosses from the peripheral iris to the peripheral cornea. Once established, contractile elements </a:t>
            </a:r>
            <a:r>
              <a:rPr lang="en-US" sz="1600" dirty="0" err="1">
                <a:solidFill>
                  <a:schemeClr val="bg1">
                    <a:lumMod val="75000"/>
                  </a:schemeClr>
                </a:solidFill>
              </a:rPr>
              <a:t>gonna</a:t>
            </a:r>
            <a:r>
              <a:rPr lang="en-US" sz="1600" dirty="0">
                <a:solidFill>
                  <a:schemeClr val="bg1">
                    <a:lumMod val="75000"/>
                  </a:schemeClr>
                </a:solidFill>
              </a:rPr>
              <a:t> contract, and when they do, they pull the iris up against the angle, rendering it closed. </a:t>
            </a:r>
          </a:p>
          <a:p>
            <a:r>
              <a:rPr lang="en-US" sz="1600" i="1" dirty="0">
                <a:solidFill>
                  <a:schemeClr val="bg1">
                    <a:lumMod val="75000"/>
                  </a:schemeClr>
                </a:solidFill>
              </a:rPr>
              <a:t> </a:t>
            </a:r>
          </a:p>
          <a:p>
            <a:r>
              <a:rPr lang="en-US" sz="1600" i="1" dirty="0">
                <a:solidFill>
                  <a:schemeClr val="bg1">
                    <a:lumMod val="75000"/>
                  </a:schemeClr>
                </a:solidFill>
              </a:rPr>
              <a:t>What two-word phrase (</a:t>
            </a:r>
            <a:r>
              <a:rPr lang="en-US" sz="1600" b="1" dirty="0">
                <a:solidFill>
                  <a:schemeClr val="bg1">
                    <a:lumMod val="75000"/>
                  </a:schemeClr>
                </a:solidFill>
              </a:rPr>
              <a:t>not</a:t>
            </a:r>
            <a:r>
              <a:rPr lang="en-US" sz="1600" i="1" dirty="0">
                <a:solidFill>
                  <a:schemeClr val="bg1">
                    <a:lumMod val="75000"/>
                  </a:schemeClr>
                </a:solidFill>
              </a:rPr>
              <a:t> ‘diabetic retinopathy’--think more generally) describes the fundamental cause of most cases of NVG?</a:t>
            </a:r>
          </a:p>
          <a:p>
            <a:r>
              <a:rPr lang="en-US" sz="1600" b="1" dirty="0">
                <a:solidFill>
                  <a:srgbClr val="0000FF"/>
                </a:solidFill>
              </a:rPr>
              <a:t>‘Retinal ischemia’</a:t>
            </a:r>
            <a:endParaRPr lang="en-US" sz="1600" b="1" dirty="0">
              <a:solidFill>
                <a:schemeClr val="bg1">
                  <a:lumMod val="75000"/>
                </a:schemeClr>
              </a:solidFill>
            </a:endParaRPr>
          </a:p>
          <a:p>
            <a:endParaRPr lang="en-US" sz="1600" dirty="0">
              <a:solidFill>
                <a:schemeClr val="bg1">
                  <a:lumMod val="75000"/>
                </a:schemeClr>
              </a:solidFill>
            </a:endParaRPr>
          </a:p>
          <a:p>
            <a:r>
              <a:rPr lang="en-US" sz="1600" i="1" dirty="0">
                <a:solidFill>
                  <a:schemeClr val="bg1">
                    <a:lumMod val="75000"/>
                  </a:schemeClr>
                </a:solidFill>
              </a:rPr>
              <a:t>How does retinal ischemia lead to NVI and NVA? </a:t>
            </a:r>
          </a:p>
          <a:p>
            <a:r>
              <a:rPr lang="en-US" sz="1600" dirty="0">
                <a:solidFill>
                  <a:schemeClr val="bg1">
                    <a:lumMod val="75000"/>
                  </a:schemeClr>
                </a:solidFill>
              </a:rPr>
              <a:t>In a desperate attempt to acquire the oxygen they’re lacking, the ischemic retinal cells release the signaling molecule  </a:t>
            </a:r>
            <a:r>
              <a:rPr lang="en-US" sz="1600" b="1" dirty="0">
                <a:solidFill>
                  <a:schemeClr val="bg1">
                    <a:lumMod val="75000"/>
                  </a:schemeClr>
                </a:solidFill>
              </a:rPr>
              <a:t>VEGF</a:t>
            </a:r>
            <a:r>
              <a:rPr lang="en-US" sz="1600" dirty="0">
                <a:solidFill>
                  <a:schemeClr val="bg1">
                    <a:lumMod val="75000"/>
                  </a:schemeClr>
                </a:solidFill>
              </a:rPr>
              <a:t> , a potent inducer of new blood vessel formation. This VEGF diffuses from the vitreous cavity into the anterior segment, where it induces the NVI/NVA process.</a:t>
            </a:r>
          </a:p>
        </p:txBody>
      </p:sp>
      <p:sp>
        <p:nvSpPr>
          <p:cNvPr id="48" name="TextBox 47">
            <a:extLst>
              <a:ext uri="{FF2B5EF4-FFF2-40B4-BE49-F238E27FC236}">
                <a16:creationId xmlns:a16="http://schemas.microsoft.com/office/drawing/2014/main" id="{8DDF09A9-1139-40A8-B7D3-4C88B60AE277}"/>
              </a:ext>
            </a:extLst>
          </p:cNvPr>
          <p:cNvSpPr txBox="1"/>
          <p:nvPr/>
        </p:nvSpPr>
        <p:spPr>
          <a:xfrm>
            <a:off x="2435013" y="3427887"/>
            <a:ext cx="6372175" cy="2677656"/>
          </a:xfrm>
          <a:prstGeom prst="rect">
            <a:avLst/>
          </a:prstGeom>
          <a:solidFill>
            <a:srgbClr val="00B0F0"/>
          </a:solidFill>
        </p:spPr>
        <p:txBody>
          <a:bodyPr wrap="square" rtlCol="0">
            <a:spAutoFit/>
          </a:bodyPr>
          <a:lstStyle/>
          <a:p>
            <a:r>
              <a:rPr lang="en-US" sz="1400" i="1" dirty="0">
                <a:solidFill>
                  <a:srgbClr val="0000FF"/>
                </a:solidFill>
              </a:rPr>
              <a:t>What is the treatment of choice for NVG 2ndry to retinal ischemia?</a:t>
            </a:r>
          </a:p>
          <a:p>
            <a:r>
              <a:rPr lang="en-US" sz="1400" dirty="0" err="1">
                <a:solidFill>
                  <a:srgbClr val="0000FF"/>
                </a:solidFill>
              </a:rPr>
              <a:t>Panretinal</a:t>
            </a:r>
            <a:r>
              <a:rPr lang="en-US" sz="1400" dirty="0">
                <a:solidFill>
                  <a:srgbClr val="0000FF"/>
                </a:solidFill>
              </a:rPr>
              <a:t> photocoagulation (PRP)</a:t>
            </a:r>
            <a:endParaRPr lang="en-US" sz="1400" dirty="0">
              <a:solidFill>
                <a:srgbClr val="00B0F0"/>
              </a:solidFill>
            </a:endParaRPr>
          </a:p>
          <a:p>
            <a:endParaRPr lang="en-US" sz="1400" i="1" dirty="0">
              <a:solidFill>
                <a:srgbClr val="00B0F0"/>
              </a:solidFill>
            </a:endParaRPr>
          </a:p>
          <a:p>
            <a:r>
              <a:rPr lang="en-US" sz="1400" i="1" dirty="0">
                <a:solidFill>
                  <a:srgbClr val="00B0F0"/>
                </a:solidFill>
              </a:rPr>
              <a:t>What is the goal of PRP, </a:t>
            </a:r>
            <a:r>
              <a:rPr lang="en-US" sz="1400" i="1" dirty="0" err="1">
                <a:solidFill>
                  <a:srgbClr val="00B0F0"/>
                </a:solidFill>
              </a:rPr>
              <a:t>ie</a:t>
            </a:r>
            <a:r>
              <a:rPr lang="en-US" sz="1400" i="1" dirty="0">
                <a:solidFill>
                  <a:srgbClr val="00B0F0"/>
                </a:solidFill>
              </a:rPr>
              <a:t>, what are we trying to do?</a:t>
            </a:r>
          </a:p>
          <a:p>
            <a:r>
              <a:rPr lang="en-US" sz="1400" dirty="0">
                <a:solidFill>
                  <a:srgbClr val="00B0F0"/>
                </a:solidFill>
              </a:rPr>
              <a:t>The goal is to kill most of the cells in the peripheral retina</a:t>
            </a:r>
          </a:p>
          <a:p>
            <a:endParaRPr lang="en-US" sz="1400" dirty="0">
              <a:solidFill>
                <a:srgbClr val="00B0F0"/>
              </a:solidFill>
            </a:endParaRPr>
          </a:p>
          <a:p>
            <a:r>
              <a:rPr lang="en-US" sz="1400" i="1" dirty="0">
                <a:solidFill>
                  <a:srgbClr val="00B0F0"/>
                </a:solidFill>
              </a:rPr>
              <a:t>What is the therapeutic rationale? Why kill the peripheral retina?</a:t>
            </a:r>
          </a:p>
          <a:p>
            <a:r>
              <a:rPr lang="en-US" sz="1400" dirty="0">
                <a:solidFill>
                  <a:srgbClr val="00B0F0"/>
                </a:solidFill>
              </a:rPr>
              <a:t>As stated several times now: DBR renders portions of the retina hypoxic,     and hypoxic cells release VEGF, initiating a cascade of deleterious events. </a:t>
            </a:r>
            <a:r>
              <a:rPr lang="en-US" sz="1400" u="sng" dirty="0">
                <a:solidFill>
                  <a:srgbClr val="00B0F0"/>
                </a:solidFill>
              </a:rPr>
              <a:t>OTOH, </a:t>
            </a:r>
            <a:r>
              <a:rPr lang="en-US" sz="1400" i="1" u="sng" dirty="0">
                <a:solidFill>
                  <a:srgbClr val="00B0F0"/>
                </a:solidFill>
              </a:rPr>
              <a:t>dead</a:t>
            </a:r>
            <a:r>
              <a:rPr lang="en-US" sz="1400" u="sng" dirty="0">
                <a:solidFill>
                  <a:srgbClr val="00B0F0"/>
                </a:solidFill>
              </a:rPr>
              <a:t> cells do </a:t>
            </a:r>
            <a:r>
              <a:rPr lang="en-US" sz="1400" b="1" u="sng" dirty="0">
                <a:solidFill>
                  <a:srgbClr val="00B0F0"/>
                </a:solidFill>
              </a:rPr>
              <a:t>not</a:t>
            </a:r>
            <a:r>
              <a:rPr lang="en-US" sz="1400" u="sng" dirty="0">
                <a:solidFill>
                  <a:srgbClr val="00B0F0"/>
                </a:solidFill>
              </a:rPr>
              <a:t> release VEGF</a:t>
            </a:r>
            <a:r>
              <a:rPr lang="en-US" sz="1400" dirty="0">
                <a:solidFill>
                  <a:srgbClr val="00B0F0"/>
                </a:solidFill>
              </a:rPr>
              <a:t>. So by euthanizing the hypoxic retina, the intraocular VEGF burden is reduced, neovascularization is halted, and SVL is avoided.</a:t>
            </a:r>
          </a:p>
        </p:txBody>
      </p:sp>
      <p:sp>
        <p:nvSpPr>
          <p:cNvPr id="47" name="Oval 46">
            <a:extLst>
              <a:ext uri="{FF2B5EF4-FFF2-40B4-BE49-F238E27FC236}">
                <a16:creationId xmlns:a16="http://schemas.microsoft.com/office/drawing/2014/main" id="{9E10513A-D282-4B0D-BB91-F41CBB1CCC8E}"/>
              </a:ext>
            </a:extLst>
          </p:cNvPr>
          <p:cNvSpPr/>
          <p:nvPr/>
        </p:nvSpPr>
        <p:spPr>
          <a:xfrm>
            <a:off x="580515" y="4431474"/>
            <a:ext cx="2010285" cy="430887"/>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696837382"/>
      </p:ext>
    </p:extLst>
  </p:cSld>
  <p:clrMapOvr>
    <a:masterClrMapping/>
  </p:clrMapOvr>
</p:sld>
</file>

<file path=ppt/slides/slide3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25321688-89DC-4310-B75B-2F4C82386D55}"/>
              </a:ext>
            </a:extLst>
          </p:cNvPr>
          <p:cNvSpPr>
            <a:spLocks noGrp="1"/>
          </p:cNvSpPr>
          <p:nvPr>
            <p:ph type="sldNum" sz="quarter" idx="12"/>
          </p:nvPr>
        </p:nvSpPr>
        <p:spPr/>
        <p:txBody>
          <a:bodyPr/>
          <a:lstStyle/>
          <a:p>
            <a:pPr>
              <a:defRPr/>
            </a:pPr>
            <a:fld id="{88253C76-64F2-4E0E-BE17-EF9425115A77}" type="slidenum">
              <a:rPr lang="en-US" altLang="en-US" smtClean="0"/>
              <a:pPr>
                <a:defRPr/>
              </a:pPr>
              <a:t>305</a:t>
            </a:fld>
            <a:endParaRPr lang="en-US" altLang="en-US"/>
          </a:p>
        </p:txBody>
      </p:sp>
      <p:sp>
        <p:nvSpPr>
          <p:cNvPr id="4" name="TextBox 3">
            <a:extLst>
              <a:ext uri="{FF2B5EF4-FFF2-40B4-BE49-F238E27FC236}">
                <a16:creationId xmlns:a16="http://schemas.microsoft.com/office/drawing/2014/main" id="{25FEE233-731B-4405-8C13-E67151DDD482}"/>
              </a:ext>
            </a:extLst>
          </p:cNvPr>
          <p:cNvSpPr txBox="1"/>
          <p:nvPr/>
        </p:nvSpPr>
        <p:spPr>
          <a:xfrm>
            <a:off x="2259496" y="189094"/>
            <a:ext cx="4607480" cy="400110"/>
          </a:xfrm>
          <a:prstGeom prst="rect">
            <a:avLst/>
          </a:prstGeom>
          <a:solidFill>
            <a:schemeClr val="accent1">
              <a:lumMod val="60000"/>
              <a:lumOff val="40000"/>
            </a:schemeClr>
          </a:solidFill>
        </p:spPr>
        <p:txBody>
          <a:bodyPr wrap="none" rtlCol="0">
            <a:spAutoFit/>
          </a:bodyPr>
          <a:lstStyle/>
          <a:p>
            <a:pPr algn="ctr"/>
            <a:r>
              <a:rPr lang="en-US" sz="2000" b="1" dirty="0"/>
              <a:t>Secondary Angle Closure Glaucoma</a:t>
            </a:r>
          </a:p>
        </p:txBody>
      </p:sp>
      <p:pic>
        <p:nvPicPr>
          <p:cNvPr id="5" name="Picture 4">
            <a:extLst>
              <a:ext uri="{FF2B5EF4-FFF2-40B4-BE49-F238E27FC236}">
                <a16:creationId xmlns:a16="http://schemas.microsoft.com/office/drawing/2014/main" id="{06A790E8-019B-4647-9177-916515AD0D1F}"/>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129748" y="1242132"/>
            <a:ext cx="6866976" cy="4373736"/>
          </a:xfrm>
          <a:prstGeom prst="rect">
            <a:avLst/>
          </a:prstGeom>
        </p:spPr>
      </p:pic>
      <p:sp>
        <p:nvSpPr>
          <p:cNvPr id="6" name="TextBox 5">
            <a:extLst>
              <a:ext uri="{FF2B5EF4-FFF2-40B4-BE49-F238E27FC236}">
                <a16:creationId xmlns:a16="http://schemas.microsoft.com/office/drawing/2014/main" id="{980139C8-F148-40D6-9449-5594E44B892F}"/>
              </a:ext>
            </a:extLst>
          </p:cNvPr>
          <p:cNvSpPr txBox="1"/>
          <p:nvPr/>
        </p:nvSpPr>
        <p:spPr>
          <a:xfrm>
            <a:off x="4233658" y="6031468"/>
            <a:ext cx="659155" cy="369332"/>
          </a:xfrm>
          <a:prstGeom prst="rect">
            <a:avLst/>
          </a:prstGeom>
          <a:noFill/>
        </p:spPr>
        <p:txBody>
          <a:bodyPr wrap="none" rtlCol="0">
            <a:spAutoFit/>
          </a:bodyPr>
          <a:lstStyle/>
          <a:p>
            <a:pPr algn="ctr"/>
            <a:r>
              <a:rPr lang="en-US" dirty="0"/>
              <a:t>PRP</a:t>
            </a:r>
          </a:p>
        </p:txBody>
      </p:sp>
    </p:spTree>
    <p:extLst>
      <p:ext uri="{BB962C8B-B14F-4D97-AF65-F5344CB8AC3E}">
        <p14:creationId xmlns:p14="http://schemas.microsoft.com/office/powerpoint/2010/main" val="1258091085"/>
      </p:ext>
    </p:extLst>
  </p:cSld>
  <p:clrMapOvr>
    <a:masterClrMapping/>
  </p:clrMapOvr>
</p:sld>
</file>

<file path=ppt/slides/slide3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Straight Arrow Connector 12">
            <a:extLst>
              <a:ext uri="{FF2B5EF4-FFF2-40B4-BE49-F238E27FC236}">
                <a16:creationId xmlns:a16="http://schemas.microsoft.com/office/drawing/2014/main" id="{A6DE2085-829C-480C-9216-69D6039C0A37}"/>
              </a:ext>
            </a:extLst>
          </p:cNvPr>
          <p:cNvCxnSpPr>
            <a:cxnSpLocks/>
          </p:cNvCxnSpPr>
          <p:nvPr/>
        </p:nvCxnSpPr>
        <p:spPr>
          <a:xfrm>
            <a:off x="6717173" y="1828800"/>
            <a:ext cx="0" cy="3462754"/>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43014" name="Text Box 6"/>
          <p:cNvSpPr txBox="1">
            <a:spLocks noChangeArrowheads="1"/>
          </p:cNvSpPr>
          <p:nvPr/>
        </p:nvSpPr>
        <p:spPr bwMode="auto">
          <a:xfrm>
            <a:off x="533400" y="2356376"/>
            <a:ext cx="1005403"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Lens-</a:t>
            </a:r>
          </a:p>
          <a:p>
            <a:pPr algn="ctr" eaLnBrk="1" hangingPunct="1">
              <a:lnSpc>
                <a:spcPct val="80000"/>
              </a:lnSpc>
              <a:spcBef>
                <a:spcPct val="0"/>
              </a:spcBef>
              <a:buClrTx/>
              <a:buSzTx/>
              <a:buFontTx/>
              <a:buNone/>
            </a:pPr>
            <a:r>
              <a:rPr lang="en-US" altLang="en-US" sz="1800" dirty="0">
                <a:solidFill>
                  <a:schemeClr val="bg1">
                    <a:lumMod val="75000"/>
                  </a:schemeClr>
                </a:solidFill>
              </a:rPr>
              <a:t>Induced</a:t>
            </a:r>
          </a:p>
        </p:txBody>
      </p:sp>
      <p:sp>
        <p:nvSpPr>
          <p:cNvPr id="43017" name="Text Box 14"/>
          <p:cNvSpPr txBox="1">
            <a:spLocks noChangeArrowheads="1"/>
          </p:cNvSpPr>
          <p:nvPr/>
        </p:nvSpPr>
        <p:spPr bwMode="auto">
          <a:xfrm>
            <a:off x="3026498" y="2365901"/>
            <a:ext cx="1633781"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Aphakic/</a:t>
            </a:r>
          </a:p>
          <a:p>
            <a:pPr algn="ctr" eaLnBrk="1" hangingPunct="1">
              <a:lnSpc>
                <a:spcPct val="80000"/>
              </a:lnSpc>
              <a:spcBef>
                <a:spcPct val="0"/>
              </a:spcBef>
              <a:buClrTx/>
              <a:buSzTx/>
              <a:buFontTx/>
              <a:buNone/>
            </a:pPr>
            <a:r>
              <a:rPr lang="en-US" altLang="en-US" sz="1800" dirty="0" err="1">
                <a:solidFill>
                  <a:schemeClr val="bg1">
                    <a:lumMod val="75000"/>
                  </a:schemeClr>
                </a:solidFill>
              </a:rPr>
              <a:t>Pseudophakic</a:t>
            </a:r>
            <a:endParaRPr lang="en-US" altLang="en-US" sz="1800" dirty="0">
              <a:solidFill>
                <a:schemeClr val="bg1">
                  <a:lumMod val="75000"/>
                </a:schemeClr>
              </a:solidFill>
            </a:endParaRPr>
          </a:p>
        </p:txBody>
      </p:sp>
      <p:sp>
        <p:nvSpPr>
          <p:cNvPr id="43031" name="Text Box 35"/>
          <p:cNvSpPr txBox="1">
            <a:spLocks noChangeArrowheads="1"/>
          </p:cNvSpPr>
          <p:nvPr/>
        </p:nvSpPr>
        <p:spPr bwMode="auto">
          <a:xfrm>
            <a:off x="1190847" y="1295400"/>
            <a:ext cx="2473754"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solidFill>
                  <a:schemeClr val="bg1">
                    <a:lumMod val="75000"/>
                  </a:schemeClr>
                </a:solidFill>
              </a:rPr>
              <a:t>w/ Pupillary Block</a:t>
            </a:r>
          </a:p>
        </p:txBody>
      </p:sp>
      <p:sp>
        <p:nvSpPr>
          <p:cNvPr id="43032" name="Text Box 36"/>
          <p:cNvSpPr txBox="1">
            <a:spLocks noChangeArrowheads="1"/>
          </p:cNvSpPr>
          <p:nvPr/>
        </p:nvSpPr>
        <p:spPr bwMode="auto">
          <a:xfrm>
            <a:off x="5181600" y="1295400"/>
            <a:ext cx="2630848"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t>w/o Pupillary Block</a:t>
            </a:r>
          </a:p>
        </p:txBody>
      </p:sp>
      <p:sp>
        <p:nvSpPr>
          <p:cNvPr id="49" name="Rectangle 2">
            <a:extLst>
              <a:ext uri="{FF2B5EF4-FFF2-40B4-BE49-F238E27FC236}">
                <a16:creationId xmlns:a16="http://schemas.microsoft.com/office/drawing/2014/main" id="{240EE5BF-F7D2-4FC8-A5DD-F6B5423153C6}"/>
              </a:ext>
            </a:extLst>
          </p:cNvPr>
          <p:cNvSpPr>
            <a:spLocks noGrp="1" noChangeArrowheads="1"/>
          </p:cNvSpPr>
          <p:nvPr>
            <p:ph type="title"/>
          </p:nvPr>
        </p:nvSpPr>
        <p:spPr>
          <a:xfrm>
            <a:off x="457200" y="304800"/>
            <a:ext cx="7543800" cy="563562"/>
          </a:xfrm>
        </p:spPr>
        <p:txBody>
          <a:bodyPr/>
          <a:lstStyle/>
          <a:p>
            <a:pPr eaLnBrk="1" hangingPunct="1"/>
            <a:r>
              <a:rPr lang="en-US" altLang="en-US" sz="3500" dirty="0"/>
              <a:t>Q</a:t>
            </a:r>
          </a:p>
        </p:txBody>
      </p:sp>
      <p:sp>
        <p:nvSpPr>
          <p:cNvPr id="50" name="TextBox 49">
            <a:extLst>
              <a:ext uri="{FF2B5EF4-FFF2-40B4-BE49-F238E27FC236}">
                <a16:creationId xmlns:a16="http://schemas.microsoft.com/office/drawing/2014/main" id="{CF426230-46C8-405C-9015-99EF57762A2E}"/>
              </a:ext>
            </a:extLst>
          </p:cNvPr>
          <p:cNvSpPr txBox="1"/>
          <p:nvPr/>
        </p:nvSpPr>
        <p:spPr>
          <a:xfrm>
            <a:off x="2259496" y="189094"/>
            <a:ext cx="4607480" cy="400110"/>
          </a:xfrm>
          <a:prstGeom prst="rect">
            <a:avLst/>
          </a:prstGeom>
          <a:solidFill>
            <a:schemeClr val="accent1">
              <a:lumMod val="60000"/>
              <a:lumOff val="40000"/>
            </a:schemeClr>
          </a:solidFill>
        </p:spPr>
        <p:txBody>
          <a:bodyPr wrap="none" rtlCol="0">
            <a:spAutoFit/>
          </a:bodyPr>
          <a:lstStyle/>
          <a:p>
            <a:pPr algn="ctr"/>
            <a:r>
              <a:rPr lang="en-US" sz="2000" b="1" dirty="0"/>
              <a:t>Secondary Angle Closure Glaucoma</a:t>
            </a:r>
          </a:p>
        </p:txBody>
      </p:sp>
      <p:sp>
        <p:nvSpPr>
          <p:cNvPr id="2" name="TextBox 1">
            <a:extLst>
              <a:ext uri="{FF2B5EF4-FFF2-40B4-BE49-F238E27FC236}">
                <a16:creationId xmlns:a16="http://schemas.microsoft.com/office/drawing/2014/main" id="{A7E30BEC-923B-4C9A-A856-BDD0D882F6B8}"/>
              </a:ext>
            </a:extLst>
          </p:cNvPr>
          <p:cNvSpPr txBox="1"/>
          <p:nvPr/>
        </p:nvSpPr>
        <p:spPr>
          <a:xfrm>
            <a:off x="887305" y="2844119"/>
            <a:ext cx="1494320" cy="338554"/>
          </a:xfrm>
          <a:prstGeom prst="rect">
            <a:avLst/>
          </a:prstGeom>
          <a:noFill/>
        </p:spPr>
        <p:txBody>
          <a:bodyPr wrap="none" rtlCol="0">
            <a:spAutoFit/>
          </a:bodyPr>
          <a:lstStyle/>
          <a:p>
            <a:r>
              <a:rPr lang="en-US" sz="1600" dirty="0" err="1">
                <a:solidFill>
                  <a:schemeClr val="bg1">
                    <a:lumMod val="75000"/>
                  </a:schemeClr>
                </a:solidFill>
              </a:rPr>
              <a:t>Phacomorphic</a:t>
            </a:r>
            <a:endParaRPr lang="en-US" sz="1600" dirty="0">
              <a:solidFill>
                <a:schemeClr val="bg1">
                  <a:lumMod val="75000"/>
                </a:schemeClr>
              </a:solidFill>
            </a:endParaRPr>
          </a:p>
        </p:txBody>
      </p:sp>
      <p:sp>
        <p:nvSpPr>
          <p:cNvPr id="51" name="TextBox 50">
            <a:extLst>
              <a:ext uri="{FF2B5EF4-FFF2-40B4-BE49-F238E27FC236}">
                <a16:creationId xmlns:a16="http://schemas.microsoft.com/office/drawing/2014/main" id="{156069D4-340B-4160-A336-EBF73557CEE0}"/>
              </a:ext>
            </a:extLst>
          </p:cNvPr>
          <p:cNvSpPr txBox="1"/>
          <p:nvPr/>
        </p:nvSpPr>
        <p:spPr>
          <a:xfrm>
            <a:off x="884725" y="3175578"/>
            <a:ext cx="1402948" cy="338554"/>
          </a:xfrm>
          <a:prstGeom prst="rect">
            <a:avLst/>
          </a:prstGeom>
          <a:noFill/>
        </p:spPr>
        <p:txBody>
          <a:bodyPr wrap="none" rtlCol="0">
            <a:spAutoFit/>
          </a:bodyPr>
          <a:lstStyle/>
          <a:p>
            <a:r>
              <a:rPr lang="en-US" sz="1600" dirty="0">
                <a:solidFill>
                  <a:schemeClr val="bg1">
                    <a:lumMod val="75000"/>
                  </a:schemeClr>
                </a:solidFill>
              </a:rPr>
              <a:t>Ectopia </a:t>
            </a:r>
            <a:r>
              <a:rPr lang="en-US" sz="1600" dirty="0" err="1">
                <a:solidFill>
                  <a:schemeClr val="bg1">
                    <a:lumMod val="75000"/>
                  </a:schemeClr>
                </a:solidFill>
              </a:rPr>
              <a:t>lentis</a:t>
            </a:r>
            <a:endParaRPr lang="en-US" sz="1600" dirty="0">
              <a:solidFill>
                <a:schemeClr val="bg1">
                  <a:lumMod val="75000"/>
                </a:schemeClr>
              </a:solidFill>
            </a:endParaRPr>
          </a:p>
        </p:txBody>
      </p:sp>
      <p:cxnSp>
        <p:nvCxnSpPr>
          <p:cNvPr id="71" name="Straight Connector 70">
            <a:extLst>
              <a:ext uri="{FF2B5EF4-FFF2-40B4-BE49-F238E27FC236}">
                <a16:creationId xmlns:a16="http://schemas.microsoft.com/office/drawing/2014/main" id="{C104938D-BA8D-4E39-9D5F-9EE2012F2F3C}"/>
              </a:ext>
            </a:extLst>
          </p:cNvPr>
          <p:cNvCxnSpPr>
            <a:cxnSpLocks/>
          </p:cNvCxnSpPr>
          <p:nvPr/>
        </p:nvCxnSpPr>
        <p:spPr>
          <a:xfrm flipH="1">
            <a:off x="762665" y="3023488"/>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2A7E4E40-472F-4E50-8A7A-45C10FDD7171}"/>
              </a:ext>
            </a:extLst>
          </p:cNvPr>
          <p:cNvCxnSpPr>
            <a:cxnSpLocks/>
          </p:cNvCxnSpPr>
          <p:nvPr/>
        </p:nvCxnSpPr>
        <p:spPr>
          <a:xfrm flipH="1">
            <a:off x="762665" y="3347853"/>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C3924889-45B9-4383-9C9E-48F0A9C27AD8}"/>
              </a:ext>
            </a:extLst>
          </p:cNvPr>
          <p:cNvCxnSpPr>
            <a:cxnSpLocks/>
          </p:cNvCxnSpPr>
          <p:nvPr/>
        </p:nvCxnSpPr>
        <p:spPr>
          <a:xfrm flipH="1">
            <a:off x="748719" y="2838976"/>
            <a:ext cx="13947" cy="5088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 name="Straight Arrow Connector 5">
            <a:extLst>
              <a:ext uri="{FF2B5EF4-FFF2-40B4-BE49-F238E27FC236}">
                <a16:creationId xmlns:a16="http://schemas.microsoft.com/office/drawing/2014/main" id="{A3439F0C-5143-461F-8F3C-2E830785DEFC}"/>
              </a:ext>
            </a:extLst>
          </p:cNvPr>
          <p:cNvCxnSpPr>
            <a:stCxn id="50" idx="2"/>
          </p:cNvCxnSpPr>
          <p:nvPr/>
        </p:nvCxnSpPr>
        <p:spPr>
          <a:xfrm flipH="1">
            <a:off x="2971800" y="589204"/>
            <a:ext cx="1591436" cy="706196"/>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0" name="Straight Arrow Connector 9">
            <a:extLst>
              <a:ext uri="{FF2B5EF4-FFF2-40B4-BE49-F238E27FC236}">
                <a16:creationId xmlns:a16="http://schemas.microsoft.com/office/drawing/2014/main" id="{84DC796E-F6ED-4FBB-82D2-A260F480BF8A}"/>
              </a:ext>
            </a:extLst>
          </p:cNvPr>
          <p:cNvCxnSpPr>
            <a:cxnSpLocks/>
          </p:cNvCxnSpPr>
          <p:nvPr/>
        </p:nvCxnSpPr>
        <p:spPr>
          <a:xfrm>
            <a:off x="4572000" y="589204"/>
            <a:ext cx="1600200" cy="706196"/>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6" name="Straight Arrow Connector 25">
            <a:extLst>
              <a:ext uri="{FF2B5EF4-FFF2-40B4-BE49-F238E27FC236}">
                <a16:creationId xmlns:a16="http://schemas.microsoft.com/office/drawing/2014/main" id="{B70E0124-9B84-41A5-8D84-A66B7838A706}"/>
              </a:ext>
            </a:extLst>
          </p:cNvPr>
          <p:cNvCxnSpPr>
            <a:cxnSpLocks/>
          </p:cNvCxnSpPr>
          <p:nvPr/>
        </p:nvCxnSpPr>
        <p:spPr>
          <a:xfrm flipH="1">
            <a:off x="1159539" y="1828800"/>
            <a:ext cx="1290435" cy="478059"/>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28" name="Straight Arrow Connector 27">
            <a:extLst>
              <a:ext uri="{FF2B5EF4-FFF2-40B4-BE49-F238E27FC236}">
                <a16:creationId xmlns:a16="http://schemas.microsoft.com/office/drawing/2014/main" id="{567A4249-5C59-4416-8A8E-1C35913900AB}"/>
              </a:ext>
            </a:extLst>
          </p:cNvPr>
          <p:cNvCxnSpPr>
            <a:cxnSpLocks/>
          </p:cNvCxnSpPr>
          <p:nvPr/>
        </p:nvCxnSpPr>
        <p:spPr>
          <a:xfrm>
            <a:off x="2449973" y="1832208"/>
            <a:ext cx="1268784"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56" name="Text Box 6">
            <a:extLst>
              <a:ext uri="{FF2B5EF4-FFF2-40B4-BE49-F238E27FC236}">
                <a16:creationId xmlns:a16="http://schemas.microsoft.com/office/drawing/2014/main" id="{557983BD-9D64-49B9-A366-A08663B0451F}"/>
              </a:ext>
            </a:extLst>
          </p:cNvPr>
          <p:cNvSpPr txBox="1">
            <a:spLocks noChangeArrowheads="1"/>
          </p:cNvSpPr>
          <p:nvPr/>
        </p:nvSpPr>
        <p:spPr bwMode="auto">
          <a:xfrm>
            <a:off x="5029200" y="2356376"/>
            <a:ext cx="813043"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r" eaLnBrk="1" hangingPunct="1">
              <a:lnSpc>
                <a:spcPct val="80000"/>
              </a:lnSpc>
              <a:spcBef>
                <a:spcPct val="0"/>
              </a:spcBef>
              <a:buClrTx/>
              <a:buSzTx/>
              <a:buFontTx/>
              <a:buNone/>
            </a:pPr>
            <a:r>
              <a:rPr lang="en-US" altLang="en-US" sz="1800" dirty="0">
                <a:solidFill>
                  <a:schemeClr val="bg1">
                    <a:lumMod val="75000"/>
                  </a:schemeClr>
                </a:solidFill>
              </a:rPr>
              <a:t>‘Push’</a:t>
            </a:r>
          </a:p>
        </p:txBody>
      </p:sp>
      <p:sp>
        <p:nvSpPr>
          <p:cNvPr id="57" name="Text Box 14">
            <a:extLst>
              <a:ext uri="{FF2B5EF4-FFF2-40B4-BE49-F238E27FC236}">
                <a16:creationId xmlns:a16="http://schemas.microsoft.com/office/drawing/2014/main" id="{5DAFA1C1-3A29-4C27-A379-663FDD22E326}"/>
              </a:ext>
            </a:extLst>
          </p:cNvPr>
          <p:cNvSpPr txBox="1">
            <a:spLocks noChangeArrowheads="1"/>
          </p:cNvSpPr>
          <p:nvPr/>
        </p:nvSpPr>
        <p:spPr bwMode="auto">
          <a:xfrm>
            <a:off x="7620000" y="2365901"/>
            <a:ext cx="671979"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t>‘Pull’</a:t>
            </a:r>
          </a:p>
        </p:txBody>
      </p:sp>
      <p:cxnSp>
        <p:nvCxnSpPr>
          <p:cNvPr id="58" name="Straight Arrow Connector 57">
            <a:extLst>
              <a:ext uri="{FF2B5EF4-FFF2-40B4-BE49-F238E27FC236}">
                <a16:creationId xmlns:a16="http://schemas.microsoft.com/office/drawing/2014/main" id="{E874FEE9-46BD-46A3-90A3-DE7CC220FBFF}"/>
              </a:ext>
            </a:extLst>
          </p:cNvPr>
          <p:cNvCxnSpPr>
            <a:cxnSpLocks/>
          </p:cNvCxnSpPr>
          <p:nvPr/>
        </p:nvCxnSpPr>
        <p:spPr>
          <a:xfrm flipH="1">
            <a:off x="5867400" y="1828800"/>
            <a:ext cx="849775"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59" name="Straight Arrow Connector 58">
            <a:extLst>
              <a:ext uri="{FF2B5EF4-FFF2-40B4-BE49-F238E27FC236}">
                <a16:creationId xmlns:a16="http://schemas.microsoft.com/office/drawing/2014/main" id="{C370A4A1-FE96-4E70-B89E-839542A5E241}"/>
              </a:ext>
            </a:extLst>
          </p:cNvPr>
          <p:cNvCxnSpPr>
            <a:cxnSpLocks/>
          </p:cNvCxnSpPr>
          <p:nvPr/>
        </p:nvCxnSpPr>
        <p:spPr>
          <a:xfrm>
            <a:off x="6717173" y="1832208"/>
            <a:ext cx="902827" cy="474047"/>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62" name="Text Box 16">
            <a:extLst>
              <a:ext uri="{FF2B5EF4-FFF2-40B4-BE49-F238E27FC236}">
                <a16:creationId xmlns:a16="http://schemas.microsoft.com/office/drawing/2014/main" id="{33538067-0726-41B0-93FF-357EF00CA62D}"/>
              </a:ext>
            </a:extLst>
          </p:cNvPr>
          <p:cNvSpPr txBox="1">
            <a:spLocks noChangeArrowheads="1"/>
          </p:cNvSpPr>
          <p:nvPr/>
        </p:nvSpPr>
        <p:spPr bwMode="auto">
          <a:xfrm>
            <a:off x="8065437" y="2684785"/>
            <a:ext cx="628698"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b="1" dirty="0"/>
              <a:t>NVG</a:t>
            </a:r>
          </a:p>
        </p:txBody>
      </p:sp>
      <p:sp>
        <p:nvSpPr>
          <p:cNvPr id="70" name="Text Box 21">
            <a:extLst>
              <a:ext uri="{FF2B5EF4-FFF2-40B4-BE49-F238E27FC236}">
                <a16:creationId xmlns:a16="http://schemas.microsoft.com/office/drawing/2014/main" id="{86C32650-BE1F-4CC3-8DB5-0C136D877E6F}"/>
              </a:ext>
            </a:extLst>
          </p:cNvPr>
          <p:cNvSpPr txBox="1">
            <a:spLocks noChangeArrowheads="1"/>
          </p:cNvSpPr>
          <p:nvPr/>
        </p:nvSpPr>
        <p:spPr bwMode="auto">
          <a:xfrm>
            <a:off x="8070534" y="3048000"/>
            <a:ext cx="526106"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a:solidFill>
                  <a:schemeClr val="bg1">
                    <a:lumMod val="75000"/>
                  </a:schemeClr>
                </a:solidFill>
              </a:rPr>
              <a:t>ICE</a:t>
            </a:r>
          </a:p>
        </p:txBody>
      </p:sp>
      <p:sp>
        <p:nvSpPr>
          <p:cNvPr id="75" name="Text Box 45">
            <a:extLst>
              <a:ext uri="{FF2B5EF4-FFF2-40B4-BE49-F238E27FC236}">
                <a16:creationId xmlns:a16="http://schemas.microsoft.com/office/drawing/2014/main" id="{2B6EDA2D-8F55-4DFD-A225-8C03CE6FC7F3}"/>
              </a:ext>
            </a:extLst>
          </p:cNvPr>
          <p:cNvSpPr txBox="1">
            <a:spLocks noChangeArrowheads="1"/>
          </p:cNvSpPr>
          <p:nvPr/>
        </p:nvSpPr>
        <p:spPr bwMode="auto">
          <a:xfrm>
            <a:off x="8073162" y="3810000"/>
            <a:ext cx="1070837" cy="74635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ts val="1700"/>
              </a:lnSpc>
              <a:spcBef>
                <a:spcPct val="0"/>
              </a:spcBef>
              <a:buClrTx/>
              <a:buSzTx/>
              <a:buFontTx/>
              <a:buNone/>
            </a:pPr>
            <a:r>
              <a:rPr lang="en-US" altLang="en-US" sz="1600" dirty="0">
                <a:solidFill>
                  <a:schemeClr val="bg1">
                    <a:lumMod val="75000"/>
                  </a:schemeClr>
                </a:solidFill>
              </a:rPr>
              <a:t>Epithelial/ fibrous ingrowth</a:t>
            </a:r>
          </a:p>
        </p:txBody>
      </p:sp>
      <p:cxnSp>
        <p:nvCxnSpPr>
          <p:cNvPr id="77" name="Straight Connector 76">
            <a:extLst>
              <a:ext uri="{FF2B5EF4-FFF2-40B4-BE49-F238E27FC236}">
                <a16:creationId xmlns:a16="http://schemas.microsoft.com/office/drawing/2014/main" id="{FC090BD7-F2E1-4464-B57B-9CBE5874C89B}"/>
              </a:ext>
            </a:extLst>
          </p:cNvPr>
          <p:cNvCxnSpPr>
            <a:cxnSpLocks/>
          </p:cNvCxnSpPr>
          <p:nvPr/>
        </p:nvCxnSpPr>
        <p:spPr>
          <a:xfrm>
            <a:off x="7873969" y="2674448"/>
            <a:ext cx="7724" cy="128795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8" name="Straight Connector 77">
            <a:extLst>
              <a:ext uri="{FF2B5EF4-FFF2-40B4-BE49-F238E27FC236}">
                <a16:creationId xmlns:a16="http://schemas.microsoft.com/office/drawing/2014/main" id="{B1922ED5-C3D8-43D8-A00D-1D6BC9201DBA}"/>
              </a:ext>
            </a:extLst>
          </p:cNvPr>
          <p:cNvCxnSpPr/>
          <p:nvPr/>
        </p:nvCxnSpPr>
        <p:spPr>
          <a:xfrm flipH="1">
            <a:off x="7873968" y="2840262"/>
            <a:ext cx="24447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9" name="Straight Connector 78">
            <a:extLst>
              <a:ext uri="{FF2B5EF4-FFF2-40B4-BE49-F238E27FC236}">
                <a16:creationId xmlns:a16="http://schemas.microsoft.com/office/drawing/2014/main" id="{77019ED2-6D69-4A60-9D19-D4DB786EA3A0}"/>
              </a:ext>
            </a:extLst>
          </p:cNvPr>
          <p:cNvCxnSpPr/>
          <p:nvPr/>
        </p:nvCxnSpPr>
        <p:spPr>
          <a:xfrm flipH="1">
            <a:off x="7873968" y="3213518"/>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1" name="Straight Connector 80">
            <a:extLst>
              <a:ext uri="{FF2B5EF4-FFF2-40B4-BE49-F238E27FC236}">
                <a16:creationId xmlns:a16="http://schemas.microsoft.com/office/drawing/2014/main" id="{9796A12F-4125-4C05-8EE8-A388740C580D}"/>
              </a:ext>
            </a:extLst>
          </p:cNvPr>
          <p:cNvCxnSpPr/>
          <p:nvPr/>
        </p:nvCxnSpPr>
        <p:spPr>
          <a:xfrm flipH="1">
            <a:off x="7877837" y="3581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3" name="Straight Connector 82">
            <a:extLst>
              <a:ext uri="{FF2B5EF4-FFF2-40B4-BE49-F238E27FC236}">
                <a16:creationId xmlns:a16="http://schemas.microsoft.com/office/drawing/2014/main" id="{7FDC5F4B-9BF0-42AD-B8BB-2F2399BCF1E2}"/>
              </a:ext>
            </a:extLst>
          </p:cNvPr>
          <p:cNvCxnSpPr/>
          <p:nvPr/>
        </p:nvCxnSpPr>
        <p:spPr>
          <a:xfrm flipH="1">
            <a:off x="7881693" y="3962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93" name="Text Box 42">
            <a:extLst>
              <a:ext uri="{FF2B5EF4-FFF2-40B4-BE49-F238E27FC236}">
                <a16:creationId xmlns:a16="http://schemas.microsoft.com/office/drawing/2014/main" id="{53BAB77F-E061-4834-9068-34BDF78AD071}"/>
              </a:ext>
            </a:extLst>
          </p:cNvPr>
          <p:cNvSpPr txBox="1">
            <a:spLocks noChangeArrowheads="1"/>
          </p:cNvSpPr>
          <p:nvPr/>
        </p:nvSpPr>
        <p:spPr bwMode="auto">
          <a:xfrm>
            <a:off x="8111387" y="3429000"/>
            <a:ext cx="856196"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Flat AC</a:t>
            </a:r>
          </a:p>
        </p:txBody>
      </p:sp>
      <p:sp>
        <p:nvSpPr>
          <p:cNvPr id="100" name="Text Box 23">
            <a:extLst>
              <a:ext uri="{FF2B5EF4-FFF2-40B4-BE49-F238E27FC236}">
                <a16:creationId xmlns:a16="http://schemas.microsoft.com/office/drawing/2014/main" id="{D8F2FCFF-2984-4836-B000-9C5601A8EAAA}"/>
              </a:ext>
            </a:extLst>
          </p:cNvPr>
          <p:cNvSpPr txBox="1">
            <a:spLocks noChangeArrowheads="1"/>
          </p:cNvSpPr>
          <p:nvPr/>
        </p:nvSpPr>
        <p:spPr bwMode="auto">
          <a:xfrm>
            <a:off x="5530369" y="2667000"/>
            <a:ext cx="2143536"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Aqueous misdirection</a:t>
            </a:r>
          </a:p>
        </p:txBody>
      </p:sp>
      <p:cxnSp>
        <p:nvCxnSpPr>
          <p:cNvPr id="104" name="Straight Connector 103">
            <a:extLst>
              <a:ext uri="{FF2B5EF4-FFF2-40B4-BE49-F238E27FC236}">
                <a16:creationId xmlns:a16="http://schemas.microsoft.com/office/drawing/2014/main" id="{49D87D4A-E317-4446-9B95-5184CB3968F3}"/>
              </a:ext>
            </a:extLst>
          </p:cNvPr>
          <p:cNvCxnSpPr>
            <a:cxnSpLocks/>
          </p:cNvCxnSpPr>
          <p:nvPr/>
        </p:nvCxnSpPr>
        <p:spPr>
          <a:xfrm flipH="1">
            <a:off x="5316229" y="2667000"/>
            <a:ext cx="7397" cy="25314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5" name="Straight Connector 104">
            <a:extLst>
              <a:ext uri="{FF2B5EF4-FFF2-40B4-BE49-F238E27FC236}">
                <a16:creationId xmlns:a16="http://schemas.microsoft.com/office/drawing/2014/main" id="{F40B6D71-75A8-4A88-864D-00D14C2F710D}"/>
              </a:ext>
            </a:extLst>
          </p:cNvPr>
          <p:cNvCxnSpPr/>
          <p:nvPr/>
        </p:nvCxnSpPr>
        <p:spPr>
          <a:xfrm flipH="1">
            <a:off x="5323624" y="2832814"/>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6" name="Straight Connector 105">
            <a:extLst>
              <a:ext uri="{FF2B5EF4-FFF2-40B4-BE49-F238E27FC236}">
                <a16:creationId xmlns:a16="http://schemas.microsoft.com/office/drawing/2014/main" id="{010BF7B2-AA07-4DCF-822D-E2DB5CC0BF59}"/>
              </a:ext>
            </a:extLst>
          </p:cNvPr>
          <p:cNvCxnSpPr/>
          <p:nvPr/>
        </p:nvCxnSpPr>
        <p:spPr>
          <a:xfrm flipH="1">
            <a:off x="5323624" y="3360065"/>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a:extLst>
              <a:ext uri="{FF2B5EF4-FFF2-40B4-BE49-F238E27FC236}">
                <a16:creationId xmlns:a16="http://schemas.microsoft.com/office/drawing/2014/main" id="{BAC8035C-3999-4C31-93CD-6C0D2ADEB73B}"/>
              </a:ext>
            </a:extLst>
          </p:cNvPr>
          <p:cNvCxnSpPr/>
          <p:nvPr/>
        </p:nvCxnSpPr>
        <p:spPr>
          <a:xfrm flipH="1">
            <a:off x="5323536" y="3786938"/>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8" name="Straight Connector 107">
            <a:extLst>
              <a:ext uri="{FF2B5EF4-FFF2-40B4-BE49-F238E27FC236}">
                <a16:creationId xmlns:a16="http://schemas.microsoft.com/office/drawing/2014/main" id="{DB64CAEE-69B4-426A-8A5B-D1269DBF0F66}"/>
              </a:ext>
            </a:extLst>
          </p:cNvPr>
          <p:cNvCxnSpPr/>
          <p:nvPr/>
        </p:nvCxnSpPr>
        <p:spPr>
          <a:xfrm flipH="1">
            <a:off x="5327493" y="4249152"/>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12" name="Straight Connector 111">
            <a:extLst>
              <a:ext uri="{FF2B5EF4-FFF2-40B4-BE49-F238E27FC236}">
                <a16:creationId xmlns:a16="http://schemas.microsoft.com/office/drawing/2014/main" id="{99A16C30-4BE4-48E5-8B65-0C5F3039B8DC}"/>
              </a:ext>
            </a:extLst>
          </p:cNvPr>
          <p:cNvCxnSpPr/>
          <p:nvPr/>
        </p:nvCxnSpPr>
        <p:spPr>
          <a:xfrm flipH="1">
            <a:off x="5333455" y="51816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13" name="Text Box 42">
            <a:extLst>
              <a:ext uri="{FF2B5EF4-FFF2-40B4-BE49-F238E27FC236}">
                <a16:creationId xmlns:a16="http://schemas.microsoft.com/office/drawing/2014/main" id="{056DFFD9-3CA2-42E7-90FE-4F14522E3504}"/>
              </a:ext>
            </a:extLst>
          </p:cNvPr>
          <p:cNvSpPr txBox="1">
            <a:spLocks noChangeArrowheads="1"/>
          </p:cNvSpPr>
          <p:nvPr/>
        </p:nvSpPr>
        <p:spPr bwMode="auto">
          <a:xfrm>
            <a:off x="5533954" y="3623846"/>
            <a:ext cx="1563248"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Retinal surgery</a:t>
            </a:r>
          </a:p>
        </p:txBody>
      </p:sp>
      <p:sp>
        <p:nvSpPr>
          <p:cNvPr id="118" name="Text Box 47">
            <a:extLst>
              <a:ext uri="{FF2B5EF4-FFF2-40B4-BE49-F238E27FC236}">
                <a16:creationId xmlns:a16="http://schemas.microsoft.com/office/drawing/2014/main" id="{3F59D898-ECAD-49F0-9425-2A1BC8DDA7B5}"/>
              </a:ext>
            </a:extLst>
          </p:cNvPr>
          <p:cNvSpPr txBox="1">
            <a:spLocks noChangeArrowheads="1"/>
          </p:cNvSpPr>
          <p:nvPr/>
        </p:nvSpPr>
        <p:spPr bwMode="auto">
          <a:xfrm>
            <a:off x="5523688" y="4538246"/>
            <a:ext cx="1414170"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Drug-induced</a:t>
            </a:r>
          </a:p>
        </p:txBody>
      </p:sp>
      <p:sp>
        <p:nvSpPr>
          <p:cNvPr id="16" name="TextBox 15">
            <a:extLst>
              <a:ext uri="{FF2B5EF4-FFF2-40B4-BE49-F238E27FC236}">
                <a16:creationId xmlns:a16="http://schemas.microsoft.com/office/drawing/2014/main" id="{984E008D-FBBA-42B4-940E-EA26772E0161}"/>
              </a:ext>
            </a:extLst>
          </p:cNvPr>
          <p:cNvSpPr txBox="1"/>
          <p:nvPr/>
        </p:nvSpPr>
        <p:spPr>
          <a:xfrm>
            <a:off x="6230528" y="5257800"/>
            <a:ext cx="1326004" cy="369332"/>
          </a:xfrm>
          <a:prstGeom prst="rect">
            <a:avLst/>
          </a:prstGeom>
          <a:noFill/>
        </p:spPr>
        <p:txBody>
          <a:bodyPr wrap="none" rtlCol="0">
            <a:spAutoFit/>
          </a:bodyPr>
          <a:lstStyle/>
          <a:p>
            <a:pPr algn="ctr"/>
            <a:r>
              <a:rPr lang="en-US" dirty="0">
                <a:solidFill>
                  <a:schemeClr val="bg1">
                    <a:lumMod val="75000"/>
                  </a:schemeClr>
                </a:solidFill>
              </a:rPr>
              <a:t>Both/Either</a:t>
            </a:r>
          </a:p>
        </p:txBody>
      </p:sp>
      <p:cxnSp>
        <p:nvCxnSpPr>
          <p:cNvPr id="125" name="Straight Connector 124">
            <a:extLst>
              <a:ext uri="{FF2B5EF4-FFF2-40B4-BE49-F238E27FC236}">
                <a16:creationId xmlns:a16="http://schemas.microsoft.com/office/drawing/2014/main" id="{01138141-D318-4ED7-A7FE-D8F2155CE890}"/>
              </a:ext>
            </a:extLst>
          </p:cNvPr>
          <p:cNvCxnSpPr/>
          <p:nvPr/>
        </p:nvCxnSpPr>
        <p:spPr>
          <a:xfrm flipH="1">
            <a:off x="5334000" y="4724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52" name="Text Box 47">
            <a:extLst>
              <a:ext uri="{FF2B5EF4-FFF2-40B4-BE49-F238E27FC236}">
                <a16:creationId xmlns:a16="http://schemas.microsoft.com/office/drawing/2014/main" id="{E3578916-9804-473C-8F06-D4FA0BCEDFD0}"/>
              </a:ext>
            </a:extLst>
          </p:cNvPr>
          <p:cNvSpPr txBox="1">
            <a:spLocks noChangeArrowheads="1"/>
          </p:cNvSpPr>
          <p:nvPr/>
        </p:nvSpPr>
        <p:spPr bwMode="auto">
          <a:xfrm>
            <a:off x="5543446" y="4055146"/>
            <a:ext cx="1619354"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err="1">
                <a:solidFill>
                  <a:schemeClr val="bg1">
                    <a:lumMod val="75000"/>
                  </a:schemeClr>
                </a:solidFill>
              </a:rPr>
              <a:t>Nanophthalmos</a:t>
            </a:r>
            <a:endParaRPr lang="en-US" altLang="en-US" sz="1600" dirty="0">
              <a:solidFill>
                <a:schemeClr val="bg1">
                  <a:lumMod val="75000"/>
                </a:schemeClr>
              </a:solidFill>
            </a:endParaRPr>
          </a:p>
        </p:txBody>
      </p:sp>
      <p:sp>
        <p:nvSpPr>
          <p:cNvPr id="53" name="Text Box 45">
            <a:extLst>
              <a:ext uri="{FF2B5EF4-FFF2-40B4-BE49-F238E27FC236}">
                <a16:creationId xmlns:a16="http://schemas.microsoft.com/office/drawing/2014/main" id="{57D1A14F-68FE-47D2-983C-1A879D66A9DC}"/>
              </a:ext>
            </a:extLst>
          </p:cNvPr>
          <p:cNvSpPr txBox="1">
            <a:spLocks noChangeArrowheads="1"/>
          </p:cNvSpPr>
          <p:nvPr/>
        </p:nvSpPr>
        <p:spPr bwMode="auto">
          <a:xfrm>
            <a:off x="5523688" y="5013493"/>
            <a:ext cx="582211"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PFV</a:t>
            </a:r>
          </a:p>
        </p:txBody>
      </p:sp>
      <p:sp>
        <p:nvSpPr>
          <p:cNvPr id="54" name="Text Box 42">
            <a:extLst>
              <a:ext uri="{FF2B5EF4-FFF2-40B4-BE49-F238E27FC236}">
                <a16:creationId xmlns:a16="http://schemas.microsoft.com/office/drawing/2014/main" id="{E1E37D2C-2C52-446B-843B-01E64990D3EC}"/>
              </a:ext>
            </a:extLst>
          </p:cNvPr>
          <p:cNvSpPr txBox="1">
            <a:spLocks noChangeArrowheads="1"/>
          </p:cNvSpPr>
          <p:nvPr/>
        </p:nvSpPr>
        <p:spPr bwMode="auto">
          <a:xfrm>
            <a:off x="5551406" y="3192546"/>
            <a:ext cx="2276072"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ERD/choroidal effusion</a:t>
            </a:r>
          </a:p>
        </p:txBody>
      </p:sp>
      <p:sp>
        <p:nvSpPr>
          <p:cNvPr id="3" name="Oval 2">
            <a:extLst>
              <a:ext uri="{FF2B5EF4-FFF2-40B4-BE49-F238E27FC236}">
                <a16:creationId xmlns:a16="http://schemas.microsoft.com/office/drawing/2014/main" id="{7D027388-F860-4250-9D31-41DB5EB864E5}"/>
              </a:ext>
            </a:extLst>
          </p:cNvPr>
          <p:cNvSpPr/>
          <p:nvPr/>
        </p:nvSpPr>
        <p:spPr>
          <a:xfrm>
            <a:off x="8034589" y="2679833"/>
            <a:ext cx="671979" cy="338554"/>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TextBox 45">
            <a:extLst>
              <a:ext uri="{FF2B5EF4-FFF2-40B4-BE49-F238E27FC236}">
                <a16:creationId xmlns:a16="http://schemas.microsoft.com/office/drawing/2014/main" id="{404AE9CF-785E-4964-AF50-F6F095A7E65B}"/>
              </a:ext>
            </a:extLst>
          </p:cNvPr>
          <p:cNvSpPr txBox="1"/>
          <p:nvPr/>
        </p:nvSpPr>
        <p:spPr>
          <a:xfrm>
            <a:off x="609600" y="1554063"/>
            <a:ext cx="7034674" cy="4770537"/>
          </a:xfrm>
          <a:prstGeom prst="rect">
            <a:avLst/>
          </a:prstGeom>
          <a:solidFill>
            <a:schemeClr val="accent1">
              <a:lumMod val="40000"/>
              <a:lumOff val="60000"/>
            </a:schemeClr>
          </a:solidFill>
        </p:spPr>
        <p:txBody>
          <a:bodyPr wrap="square" rtlCol="0">
            <a:spAutoFit/>
          </a:bodyPr>
          <a:lstStyle/>
          <a:p>
            <a:r>
              <a:rPr lang="en-US" sz="1600" i="1" dirty="0">
                <a:solidFill>
                  <a:schemeClr val="bg1">
                    <a:lumMod val="75000"/>
                  </a:schemeClr>
                </a:solidFill>
              </a:rPr>
              <a:t>Neovascularization of what structure causes neovascular glaucoma (NVG)?</a:t>
            </a:r>
          </a:p>
          <a:p>
            <a:r>
              <a:rPr lang="en-US" sz="1600" dirty="0">
                <a:solidFill>
                  <a:schemeClr val="bg1">
                    <a:lumMod val="75000"/>
                  </a:schemeClr>
                </a:solidFill>
              </a:rPr>
              <a:t>Neovascularization of the angle (NVA) </a:t>
            </a:r>
          </a:p>
          <a:p>
            <a:endParaRPr lang="en-US" sz="1600" dirty="0">
              <a:solidFill>
                <a:schemeClr val="bg1">
                  <a:lumMod val="75000"/>
                </a:schemeClr>
              </a:solidFill>
            </a:endParaRPr>
          </a:p>
          <a:p>
            <a:r>
              <a:rPr lang="en-US" sz="1600" i="1" dirty="0">
                <a:solidFill>
                  <a:schemeClr val="bg1">
                    <a:lumMod val="75000"/>
                  </a:schemeClr>
                </a:solidFill>
              </a:rPr>
              <a:t>How does NVA lead to angle-closure glaucoma?</a:t>
            </a:r>
          </a:p>
          <a:p>
            <a:r>
              <a:rPr lang="en-US" sz="1600" dirty="0">
                <a:solidFill>
                  <a:schemeClr val="bg1">
                    <a:lumMod val="75000"/>
                  </a:schemeClr>
                </a:solidFill>
              </a:rPr>
              <a:t>The NVA vessels don’t ride solo; rather, they are accompanied by contractile elements (</a:t>
            </a:r>
            <a:r>
              <a:rPr lang="en-US" sz="1600" dirty="0" err="1">
                <a:solidFill>
                  <a:schemeClr val="bg1">
                    <a:lumMod val="75000"/>
                  </a:schemeClr>
                </a:solidFill>
              </a:rPr>
              <a:t>eg</a:t>
            </a:r>
            <a:r>
              <a:rPr lang="en-US" sz="1600" dirty="0">
                <a:solidFill>
                  <a:schemeClr val="bg1">
                    <a:lumMod val="75000"/>
                  </a:schemeClr>
                </a:solidFill>
              </a:rPr>
              <a:t>, fibroblasts). Along with the neo vessels, these elements will establish a network that crosses from the peripheral iris to the peripheral cornea. Once established, contractile elements </a:t>
            </a:r>
            <a:r>
              <a:rPr lang="en-US" sz="1600" dirty="0" err="1">
                <a:solidFill>
                  <a:schemeClr val="bg1">
                    <a:lumMod val="75000"/>
                  </a:schemeClr>
                </a:solidFill>
              </a:rPr>
              <a:t>gonna</a:t>
            </a:r>
            <a:r>
              <a:rPr lang="en-US" sz="1600" dirty="0">
                <a:solidFill>
                  <a:schemeClr val="bg1">
                    <a:lumMod val="75000"/>
                  </a:schemeClr>
                </a:solidFill>
              </a:rPr>
              <a:t> contract, and when they do, they pull the iris up against the angle, rendering it closed. </a:t>
            </a:r>
          </a:p>
          <a:p>
            <a:r>
              <a:rPr lang="en-US" sz="1600" i="1" dirty="0">
                <a:solidFill>
                  <a:schemeClr val="bg1">
                    <a:lumMod val="75000"/>
                  </a:schemeClr>
                </a:solidFill>
              </a:rPr>
              <a:t> </a:t>
            </a:r>
          </a:p>
          <a:p>
            <a:r>
              <a:rPr lang="en-US" sz="1600" i="1" dirty="0">
                <a:solidFill>
                  <a:schemeClr val="bg1">
                    <a:lumMod val="75000"/>
                  </a:schemeClr>
                </a:solidFill>
              </a:rPr>
              <a:t>What two-word phrase (</a:t>
            </a:r>
            <a:r>
              <a:rPr lang="en-US" sz="1600" b="1" dirty="0">
                <a:solidFill>
                  <a:schemeClr val="bg1">
                    <a:lumMod val="75000"/>
                  </a:schemeClr>
                </a:solidFill>
              </a:rPr>
              <a:t>not</a:t>
            </a:r>
            <a:r>
              <a:rPr lang="en-US" sz="1600" i="1" dirty="0">
                <a:solidFill>
                  <a:schemeClr val="bg1">
                    <a:lumMod val="75000"/>
                  </a:schemeClr>
                </a:solidFill>
              </a:rPr>
              <a:t> ‘diabetic retinopathy’--think more generally) describes the fundamental cause of most cases of NVG?</a:t>
            </a:r>
          </a:p>
          <a:p>
            <a:r>
              <a:rPr lang="en-US" sz="1600" b="1" dirty="0">
                <a:solidFill>
                  <a:srgbClr val="0000FF"/>
                </a:solidFill>
              </a:rPr>
              <a:t>‘Retinal ischemia’</a:t>
            </a:r>
            <a:endParaRPr lang="en-US" sz="1600" b="1" dirty="0">
              <a:solidFill>
                <a:schemeClr val="bg1">
                  <a:lumMod val="75000"/>
                </a:schemeClr>
              </a:solidFill>
            </a:endParaRPr>
          </a:p>
          <a:p>
            <a:endParaRPr lang="en-US" sz="1600" dirty="0">
              <a:solidFill>
                <a:schemeClr val="bg1">
                  <a:lumMod val="75000"/>
                </a:schemeClr>
              </a:solidFill>
            </a:endParaRPr>
          </a:p>
          <a:p>
            <a:r>
              <a:rPr lang="en-US" sz="1600" i="1" dirty="0">
                <a:solidFill>
                  <a:schemeClr val="bg1">
                    <a:lumMod val="75000"/>
                  </a:schemeClr>
                </a:solidFill>
              </a:rPr>
              <a:t>How does retinal ischemia lead to NVI and NVA? </a:t>
            </a:r>
          </a:p>
          <a:p>
            <a:r>
              <a:rPr lang="en-US" sz="1600" dirty="0">
                <a:solidFill>
                  <a:schemeClr val="bg1">
                    <a:lumMod val="75000"/>
                  </a:schemeClr>
                </a:solidFill>
              </a:rPr>
              <a:t>In a desperate attempt to acquire the oxygen they’re lacking, the ischemic retinal cells release the signaling molecule  </a:t>
            </a:r>
            <a:r>
              <a:rPr lang="en-US" sz="1600" b="1" dirty="0">
                <a:solidFill>
                  <a:schemeClr val="bg1">
                    <a:lumMod val="75000"/>
                  </a:schemeClr>
                </a:solidFill>
              </a:rPr>
              <a:t>VEGF</a:t>
            </a:r>
            <a:r>
              <a:rPr lang="en-US" sz="1600" dirty="0">
                <a:solidFill>
                  <a:schemeClr val="bg1">
                    <a:lumMod val="75000"/>
                  </a:schemeClr>
                </a:solidFill>
              </a:rPr>
              <a:t> , a potent inducer of new blood vessel formation. This VEGF diffuses from the vitreous cavity into the anterior segment, where it induces the NVI/NVA process.</a:t>
            </a:r>
          </a:p>
        </p:txBody>
      </p:sp>
      <p:sp>
        <p:nvSpPr>
          <p:cNvPr id="48" name="TextBox 47">
            <a:extLst>
              <a:ext uri="{FF2B5EF4-FFF2-40B4-BE49-F238E27FC236}">
                <a16:creationId xmlns:a16="http://schemas.microsoft.com/office/drawing/2014/main" id="{8DDF09A9-1139-40A8-B7D3-4C88B60AE277}"/>
              </a:ext>
            </a:extLst>
          </p:cNvPr>
          <p:cNvSpPr txBox="1"/>
          <p:nvPr/>
        </p:nvSpPr>
        <p:spPr>
          <a:xfrm>
            <a:off x="2435013" y="3427887"/>
            <a:ext cx="6372175" cy="2677656"/>
          </a:xfrm>
          <a:prstGeom prst="rect">
            <a:avLst/>
          </a:prstGeom>
          <a:solidFill>
            <a:srgbClr val="00B0F0"/>
          </a:solidFill>
        </p:spPr>
        <p:txBody>
          <a:bodyPr wrap="square" rtlCol="0">
            <a:spAutoFit/>
          </a:bodyPr>
          <a:lstStyle/>
          <a:p>
            <a:r>
              <a:rPr lang="en-US" sz="1400" i="1" dirty="0">
                <a:solidFill>
                  <a:srgbClr val="0000FF"/>
                </a:solidFill>
              </a:rPr>
              <a:t>What is the treatment of choice for NVG 2ndry to retinal ischemia?</a:t>
            </a:r>
          </a:p>
          <a:p>
            <a:r>
              <a:rPr lang="en-US" sz="1400" dirty="0" err="1">
                <a:solidFill>
                  <a:srgbClr val="0000FF"/>
                </a:solidFill>
              </a:rPr>
              <a:t>Panretinal</a:t>
            </a:r>
            <a:r>
              <a:rPr lang="en-US" sz="1400" dirty="0">
                <a:solidFill>
                  <a:srgbClr val="0000FF"/>
                </a:solidFill>
              </a:rPr>
              <a:t> photocoagulation (PRP)</a:t>
            </a:r>
          </a:p>
          <a:p>
            <a:endParaRPr lang="en-US" sz="1400" i="1" dirty="0">
              <a:solidFill>
                <a:srgbClr val="0000FF"/>
              </a:solidFill>
            </a:endParaRPr>
          </a:p>
          <a:p>
            <a:r>
              <a:rPr lang="en-US" sz="1400" i="1" dirty="0">
                <a:solidFill>
                  <a:srgbClr val="0000FF"/>
                </a:solidFill>
              </a:rPr>
              <a:t>What is the goal of PRP, </a:t>
            </a:r>
            <a:r>
              <a:rPr lang="en-US" sz="1400" i="1" dirty="0" err="1">
                <a:solidFill>
                  <a:srgbClr val="0000FF"/>
                </a:solidFill>
              </a:rPr>
              <a:t>ie</a:t>
            </a:r>
            <a:r>
              <a:rPr lang="en-US" sz="1400" i="1" dirty="0">
                <a:solidFill>
                  <a:srgbClr val="0000FF"/>
                </a:solidFill>
              </a:rPr>
              <a:t>, what are we trying to do?</a:t>
            </a:r>
            <a:endParaRPr lang="en-US" sz="1400" i="1" dirty="0">
              <a:solidFill>
                <a:srgbClr val="00B0F0"/>
              </a:solidFill>
            </a:endParaRPr>
          </a:p>
          <a:p>
            <a:r>
              <a:rPr lang="en-US" sz="1400" dirty="0">
                <a:solidFill>
                  <a:srgbClr val="00B0F0"/>
                </a:solidFill>
              </a:rPr>
              <a:t>The goal is to kill most of the cells in the peripheral retina</a:t>
            </a:r>
          </a:p>
          <a:p>
            <a:endParaRPr lang="en-US" sz="1400" dirty="0">
              <a:solidFill>
                <a:srgbClr val="00B0F0"/>
              </a:solidFill>
            </a:endParaRPr>
          </a:p>
          <a:p>
            <a:r>
              <a:rPr lang="en-US" sz="1400" i="1" dirty="0">
                <a:solidFill>
                  <a:srgbClr val="00B0F0"/>
                </a:solidFill>
              </a:rPr>
              <a:t>What is the therapeutic rationale? Why kill the peripheral retina?</a:t>
            </a:r>
          </a:p>
          <a:p>
            <a:r>
              <a:rPr lang="en-US" sz="1400" dirty="0">
                <a:solidFill>
                  <a:srgbClr val="00B0F0"/>
                </a:solidFill>
              </a:rPr>
              <a:t>As stated several times now: DBR renders portions of the retina hypoxic,     and hypoxic cells release VEGF, initiating a cascade of deleterious events. </a:t>
            </a:r>
            <a:r>
              <a:rPr lang="en-US" sz="1400" u="sng" dirty="0">
                <a:solidFill>
                  <a:srgbClr val="00B0F0"/>
                </a:solidFill>
              </a:rPr>
              <a:t>OTOH, </a:t>
            </a:r>
            <a:r>
              <a:rPr lang="en-US" sz="1400" i="1" u="sng" dirty="0">
                <a:solidFill>
                  <a:srgbClr val="00B0F0"/>
                </a:solidFill>
              </a:rPr>
              <a:t>dead</a:t>
            </a:r>
            <a:r>
              <a:rPr lang="en-US" sz="1400" u="sng" dirty="0">
                <a:solidFill>
                  <a:srgbClr val="00B0F0"/>
                </a:solidFill>
              </a:rPr>
              <a:t> cells do </a:t>
            </a:r>
            <a:r>
              <a:rPr lang="en-US" sz="1400" b="1" u="sng" dirty="0">
                <a:solidFill>
                  <a:srgbClr val="00B0F0"/>
                </a:solidFill>
              </a:rPr>
              <a:t>not</a:t>
            </a:r>
            <a:r>
              <a:rPr lang="en-US" sz="1400" u="sng" dirty="0">
                <a:solidFill>
                  <a:srgbClr val="00B0F0"/>
                </a:solidFill>
              </a:rPr>
              <a:t> release VEGF</a:t>
            </a:r>
            <a:r>
              <a:rPr lang="en-US" sz="1400" dirty="0">
                <a:solidFill>
                  <a:srgbClr val="00B0F0"/>
                </a:solidFill>
              </a:rPr>
              <a:t>. So by euthanizing the hypoxic retina, the intraocular VEGF burden is reduced, neovascularization is halted, and SVL is avoided.</a:t>
            </a:r>
          </a:p>
        </p:txBody>
      </p:sp>
      <p:sp>
        <p:nvSpPr>
          <p:cNvPr id="47" name="Oval 46">
            <a:extLst>
              <a:ext uri="{FF2B5EF4-FFF2-40B4-BE49-F238E27FC236}">
                <a16:creationId xmlns:a16="http://schemas.microsoft.com/office/drawing/2014/main" id="{9E10513A-D282-4B0D-BB91-F41CBB1CCC8E}"/>
              </a:ext>
            </a:extLst>
          </p:cNvPr>
          <p:cNvSpPr/>
          <p:nvPr/>
        </p:nvSpPr>
        <p:spPr>
          <a:xfrm>
            <a:off x="580515" y="4431474"/>
            <a:ext cx="2010285" cy="430887"/>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365507888"/>
      </p:ext>
    </p:extLst>
  </p:cSld>
  <p:clrMapOvr>
    <a:masterClrMapping/>
  </p:clrMapOvr>
</p:sld>
</file>

<file path=ppt/slides/slide3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Straight Arrow Connector 12">
            <a:extLst>
              <a:ext uri="{FF2B5EF4-FFF2-40B4-BE49-F238E27FC236}">
                <a16:creationId xmlns:a16="http://schemas.microsoft.com/office/drawing/2014/main" id="{A6DE2085-829C-480C-9216-69D6039C0A37}"/>
              </a:ext>
            </a:extLst>
          </p:cNvPr>
          <p:cNvCxnSpPr>
            <a:cxnSpLocks/>
          </p:cNvCxnSpPr>
          <p:nvPr/>
        </p:nvCxnSpPr>
        <p:spPr>
          <a:xfrm>
            <a:off x="6717173" y="1828800"/>
            <a:ext cx="0" cy="3462754"/>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43014" name="Text Box 6"/>
          <p:cNvSpPr txBox="1">
            <a:spLocks noChangeArrowheads="1"/>
          </p:cNvSpPr>
          <p:nvPr/>
        </p:nvSpPr>
        <p:spPr bwMode="auto">
          <a:xfrm>
            <a:off x="533400" y="2356376"/>
            <a:ext cx="1005403"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Lens-</a:t>
            </a:r>
          </a:p>
          <a:p>
            <a:pPr algn="ctr" eaLnBrk="1" hangingPunct="1">
              <a:lnSpc>
                <a:spcPct val="80000"/>
              </a:lnSpc>
              <a:spcBef>
                <a:spcPct val="0"/>
              </a:spcBef>
              <a:buClrTx/>
              <a:buSzTx/>
              <a:buFontTx/>
              <a:buNone/>
            </a:pPr>
            <a:r>
              <a:rPr lang="en-US" altLang="en-US" sz="1800" dirty="0">
                <a:solidFill>
                  <a:schemeClr val="bg1">
                    <a:lumMod val="75000"/>
                  </a:schemeClr>
                </a:solidFill>
              </a:rPr>
              <a:t>Induced</a:t>
            </a:r>
          </a:p>
        </p:txBody>
      </p:sp>
      <p:sp>
        <p:nvSpPr>
          <p:cNvPr id="43017" name="Text Box 14"/>
          <p:cNvSpPr txBox="1">
            <a:spLocks noChangeArrowheads="1"/>
          </p:cNvSpPr>
          <p:nvPr/>
        </p:nvSpPr>
        <p:spPr bwMode="auto">
          <a:xfrm>
            <a:off x="3026498" y="2365901"/>
            <a:ext cx="1633781"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Aphakic/</a:t>
            </a:r>
          </a:p>
          <a:p>
            <a:pPr algn="ctr" eaLnBrk="1" hangingPunct="1">
              <a:lnSpc>
                <a:spcPct val="80000"/>
              </a:lnSpc>
              <a:spcBef>
                <a:spcPct val="0"/>
              </a:spcBef>
              <a:buClrTx/>
              <a:buSzTx/>
              <a:buFontTx/>
              <a:buNone/>
            </a:pPr>
            <a:r>
              <a:rPr lang="en-US" altLang="en-US" sz="1800" dirty="0" err="1">
                <a:solidFill>
                  <a:schemeClr val="bg1">
                    <a:lumMod val="75000"/>
                  </a:schemeClr>
                </a:solidFill>
              </a:rPr>
              <a:t>Pseudophakic</a:t>
            </a:r>
            <a:endParaRPr lang="en-US" altLang="en-US" sz="1800" dirty="0">
              <a:solidFill>
                <a:schemeClr val="bg1">
                  <a:lumMod val="75000"/>
                </a:schemeClr>
              </a:solidFill>
            </a:endParaRPr>
          </a:p>
        </p:txBody>
      </p:sp>
      <p:sp>
        <p:nvSpPr>
          <p:cNvPr id="43031" name="Text Box 35"/>
          <p:cNvSpPr txBox="1">
            <a:spLocks noChangeArrowheads="1"/>
          </p:cNvSpPr>
          <p:nvPr/>
        </p:nvSpPr>
        <p:spPr bwMode="auto">
          <a:xfrm>
            <a:off x="1190847" y="1295400"/>
            <a:ext cx="2473754"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solidFill>
                  <a:schemeClr val="bg1">
                    <a:lumMod val="75000"/>
                  </a:schemeClr>
                </a:solidFill>
              </a:rPr>
              <a:t>w/ Pupillary Block</a:t>
            </a:r>
          </a:p>
        </p:txBody>
      </p:sp>
      <p:sp>
        <p:nvSpPr>
          <p:cNvPr id="43032" name="Text Box 36"/>
          <p:cNvSpPr txBox="1">
            <a:spLocks noChangeArrowheads="1"/>
          </p:cNvSpPr>
          <p:nvPr/>
        </p:nvSpPr>
        <p:spPr bwMode="auto">
          <a:xfrm>
            <a:off x="5181600" y="1295400"/>
            <a:ext cx="2630848"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t>w/o Pupillary Block</a:t>
            </a:r>
          </a:p>
        </p:txBody>
      </p:sp>
      <p:sp>
        <p:nvSpPr>
          <p:cNvPr id="49" name="Rectangle 2">
            <a:extLst>
              <a:ext uri="{FF2B5EF4-FFF2-40B4-BE49-F238E27FC236}">
                <a16:creationId xmlns:a16="http://schemas.microsoft.com/office/drawing/2014/main" id="{240EE5BF-F7D2-4FC8-A5DD-F6B5423153C6}"/>
              </a:ext>
            </a:extLst>
          </p:cNvPr>
          <p:cNvSpPr>
            <a:spLocks noGrp="1" noChangeArrowheads="1"/>
          </p:cNvSpPr>
          <p:nvPr>
            <p:ph type="title"/>
          </p:nvPr>
        </p:nvSpPr>
        <p:spPr>
          <a:xfrm>
            <a:off x="457200" y="304800"/>
            <a:ext cx="7543800" cy="563562"/>
          </a:xfrm>
        </p:spPr>
        <p:txBody>
          <a:bodyPr/>
          <a:lstStyle/>
          <a:p>
            <a:pPr eaLnBrk="1" hangingPunct="1"/>
            <a:r>
              <a:rPr lang="en-US" altLang="en-US" sz="3500" dirty="0"/>
              <a:t>A</a:t>
            </a:r>
          </a:p>
        </p:txBody>
      </p:sp>
      <p:sp>
        <p:nvSpPr>
          <p:cNvPr id="50" name="TextBox 49">
            <a:extLst>
              <a:ext uri="{FF2B5EF4-FFF2-40B4-BE49-F238E27FC236}">
                <a16:creationId xmlns:a16="http://schemas.microsoft.com/office/drawing/2014/main" id="{CF426230-46C8-405C-9015-99EF57762A2E}"/>
              </a:ext>
            </a:extLst>
          </p:cNvPr>
          <p:cNvSpPr txBox="1"/>
          <p:nvPr/>
        </p:nvSpPr>
        <p:spPr>
          <a:xfrm>
            <a:off x="2259496" y="189094"/>
            <a:ext cx="4607480" cy="400110"/>
          </a:xfrm>
          <a:prstGeom prst="rect">
            <a:avLst/>
          </a:prstGeom>
          <a:solidFill>
            <a:schemeClr val="accent1">
              <a:lumMod val="60000"/>
              <a:lumOff val="40000"/>
            </a:schemeClr>
          </a:solidFill>
        </p:spPr>
        <p:txBody>
          <a:bodyPr wrap="none" rtlCol="0">
            <a:spAutoFit/>
          </a:bodyPr>
          <a:lstStyle/>
          <a:p>
            <a:pPr algn="ctr"/>
            <a:r>
              <a:rPr lang="en-US" sz="2000" b="1" dirty="0"/>
              <a:t>Secondary Angle Closure Glaucoma</a:t>
            </a:r>
          </a:p>
        </p:txBody>
      </p:sp>
      <p:sp>
        <p:nvSpPr>
          <p:cNvPr id="2" name="TextBox 1">
            <a:extLst>
              <a:ext uri="{FF2B5EF4-FFF2-40B4-BE49-F238E27FC236}">
                <a16:creationId xmlns:a16="http://schemas.microsoft.com/office/drawing/2014/main" id="{A7E30BEC-923B-4C9A-A856-BDD0D882F6B8}"/>
              </a:ext>
            </a:extLst>
          </p:cNvPr>
          <p:cNvSpPr txBox="1"/>
          <p:nvPr/>
        </p:nvSpPr>
        <p:spPr>
          <a:xfrm>
            <a:off x="887305" y="2844119"/>
            <a:ext cx="1494320" cy="338554"/>
          </a:xfrm>
          <a:prstGeom prst="rect">
            <a:avLst/>
          </a:prstGeom>
          <a:noFill/>
        </p:spPr>
        <p:txBody>
          <a:bodyPr wrap="none" rtlCol="0">
            <a:spAutoFit/>
          </a:bodyPr>
          <a:lstStyle/>
          <a:p>
            <a:r>
              <a:rPr lang="en-US" sz="1600" dirty="0" err="1">
                <a:solidFill>
                  <a:schemeClr val="bg1">
                    <a:lumMod val="75000"/>
                  </a:schemeClr>
                </a:solidFill>
              </a:rPr>
              <a:t>Phacomorphic</a:t>
            </a:r>
            <a:endParaRPr lang="en-US" sz="1600" dirty="0">
              <a:solidFill>
                <a:schemeClr val="bg1">
                  <a:lumMod val="75000"/>
                </a:schemeClr>
              </a:solidFill>
            </a:endParaRPr>
          </a:p>
        </p:txBody>
      </p:sp>
      <p:sp>
        <p:nvSpPr>
          <p:cNvPr id="51" name="TextBox 50">
            <a:extLst>
              <a:ext uri="{FF2B5EF4-FFF2-40B4-BE49-F238E27FC236}">
                <a16:creationId xmlns:a16="http://schemas.microsoft.com/office/drawing/2014/main" id="{156069D4-340B-4160-A336-EBF73557CEE0}"/>
              </a:ext>
            </a:extLst>
          </p:cNvPr>
          <p:cNvSpPr txBox="1"/>
          <p:nvPr/>
        </p:nvSpPr>
        <p:spPr>
          <a:xfrm>
            <a:off x="884725" y="3175578"/>
            <a:ext cx="1402948" cy="338554"/>
          </a:xfrm>
          <a:prstGeom prst="rect">
            <a:avLst/>
          </a:prstGeom>
          <a:noFill/>
        </p:spPr>
        <p:txBody>
          <a:bodyPr wrap="none" rtlCol="0">
            <a:spAutoFit/>
          </a:bodyPr>
          <a:lstStyle/>
          <a:p>
            <a:r>
              <a:rPr lang="en-US" sz="1600" dirty="0">
                <a:solidFill>
                  <a:schemeClr val="bg1">
                    <a:lumMod val="75000"/>
                  </a:schemeClr>
                </a:solidFill>
              </a:rPr>
              <a:t>Ectopia </a:t>
            </a:r>
            <a:r>
              <a:rPr lang="en-US" sz="1600" dirty="0" err="1">
                <a:solidFill>
                  <a:schemeClr val="bg1">
                    <a:lumMod val="75000"/>
                  </a:schemeClr>
                </a:solidFill>
              </a:rPr>
              <a:t>lentis</a:t>
            </a:r>
            <a:endParaRPr lang="en-US" sz="1600" dirty="0">
              <a:solidFill>
                <a:schemeClr val="bg1">
                  <a:lumMod val="75000"/>
                </a:schemeClr>
              </a:solidFill>
            </a:endParaRPr>
          </a:p>
        </p:txBody>
      </p:sp>
      <p:cxnSp>
        <p:nvCxnSpPr>
          <p:cNvPr id="71" name="Straight Connector 70">
            <a:extLst>
              <a:ext uri="{FF2B5EF4-FFF2-40B4-BE49-F238E27FC236}">
                <a16:creationId xmlns:a16="http://schemas.microsoft.com/office/drawing/2014/main" id="{C104938D-BA8D-4E39-9D5F-9EE2012F2F3C}"/>
              </a:ext>
            </a:extLst>
          </p:cNvPr>
          <p:cNvCxnSpPr>
            <a:cxnSpLocks/>
          </p:cNvCxnSpPr>
          <p:nvPr/>
        </p:nvCxnSpPr>
        <p:spPr>
          <a:xfrm flipH="1">
            <a:off x="762665" y="3023488"/>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2A7E4E40-472F-4E50-8A7A-45C10FDD7171}"/>
              </a:ext>
            </a:extLst>
          </p:cNvPr>
          <p:cNvCxnSpPr>
            <a:cxnSpLocks/>
          </p:cNvCxnSpPr>
          <p:nvPr/>
        </p:nvCxnSpPr>
        <p:spPr>
          <a:xfrm flipH="1">
            <a:off x="762665" y="3347853"/>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C3924889-45B9-4383-9C9E-48F0A9C27AD8}"/>
              </a:ext>
            </a:extLst>
          </p:cNvPr>
          <p:cNvCxnSpPr>
            <a:cxnSpLocks/>
          </p:cNvCxnSpPr>
          <p:nvPr/>
        </p:nvCxnSpPr>
        <p:spPr>
          <a:xfrm flipH="1">
            <a:off x="748719" y="2838976"/>
            <a:ext cx="13947" cy="5088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 name="Straight Arrow Connector 5">
            <a:extLst>
              <a:ext uri="{FF2B5EF4-FFF2-40B4-BE49-F238E27FC236}">
                <a16:creationId xmlns:a16="http://schemas.microsoft.com/office/drawing/2014/main" id="{A3439F0C-5143-461F-8F3C-2E830785DEFC}"/>
              </a:ext>
            </a:extLst>
          </p:cNvPr>
          <p:cNvCxnSpPr>
            <a:stCxn id="50" idx="2"/>
          </p:cNvCxnSpPr>
          <p:nvPr/>
        </p:nvCxnSpPr>
        <p:spPr>
          <a:xfrm flipH="1">
            <a:off x="2971800" y="589204"/>
            <a:ext cx="1591436" cy="706196"/>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0" name="Straight Arrow Connector 9">
            <a:extLst>
              <a:ext uri="{FF2B5EF4-FFF2-40B4-BE49-F238E27FC236}">
                <a16:creationId xmlns:a16="http://schemas.microsoft.com/office/drawing/2014/main" id="{84DC796E-F6ED-4FBB-82D2-A260F480BF8A}"/>
              </a:ext>
            </a:extLst>
          </p:cNvPr>
          <p:cNvCxnSpPr>
            <a:cxnSpLocks/>
          </p:cNvCxnSpPr>
          <p:nvPr/>
        </p:nvCxnSpPr>
        <p:spPr>
          <a:xfrm>
            <a:off x="4572000" y="589204"/>
            <a:ext cx="1600200" cy="706196"/>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6" name="Straight Arrow Connector 25">
            <a:extLst>
              <a:ext uri="{FF2B5EF4-FFF2-40B4-BE49-F238E27FC236}">
                <a16:creationId xmlns:a16="http://schemas.microsoft.com/office/drawing/2014/main" id="{B70E0124-9B84-41A5-8D84-A66B7838A706}"/>
              </a:ext>
            </a:extLst>
          </p:cNvPr>
          <p:cNvCxnSpPr>
            <a:cxnSpLocks/>
          </p:cNvCxnSpPr>
          <p:nvPr/>
        </p:nvCxnSpPr>
        <p:spPr>
          <a:xfrm flipH="1">
            <a:off x="1159539" y="1828800"/>
            <a:ext cx="1290435" cy="478059"/>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28" name="Straight Arrow Connector 27">
            <a:extLst>
              <a:ext uri="{FF2B5EF4-FFF2-40B4-BE49-F238E27FC236}">
                <a16:creationId xmlns:a16="http://schemas.microsoft.com/office/drawing/2014/main" id="{567A4249-5C59-4416-8A8E-1C35913900AB}"/>
              </a:ext>
            </a:extLst>
          </p:cNvPr>
          <p:cNvCxnSpPr>
            <a:cxnSpLocks/>
          </p:cNvCxnSpPr>
          <p:nvPr/>
        </p:nvCxnSpPr>
        <p:spPr>
          <a:xfrm>
            <a:off x="2449973" y="1832208"/>
            <a:ext cx="1268784"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56" name="Text Box 6">
            <a:extLst>
              <a:ext uri="{FF2B5EF4-FFF2-40B4-BE49-F238E27FC236}">
                <a16:creationId xmlns:a16="http://schemas.microsoft.com/office/drawing/2014/main" id="{557983BD-9D64-49B9-A366-A08663B0451F}"/>
              </a:ext>
            </a:extLst>
          </p:cNvPr>
          <p:cNvSpPr txBox="1">
            <a:spLocks noChangeArrowheads="1"/>
          </p:cNvSpPr>
          <p:nvPr/>
        </p:nvSpPr>
        <p:spPr bwMode="auto">
          <a:xfrm>
            <a:off x="5029200" y="2356376"/>
            <a:ext cx="813043"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r" eaLnBrk="1" hangingPunct="1">
              <a:lnSpc>
                <a:spcPct val="80000"/>
              </a:lnSpc>
              <a:spcBef>
                <a:spcPct val="0"/>
              </a:spcBef>
              <a:buClrTx/>
              <a:buSzTx/>
              <a:buFontTx/>
              <a:buNone/>
            </a:pPr>
            <a:r>
              <a:rPr lang="en-US" altLang="en-US" sz="1800" dirty="0">
                <a:solidFill>
                  <a:schemeClr val="bg1">
                    <a:lumMod val="75000"/>
                  </a:schemeClr>
                </a:solidFill>
              </a:rPr>
              <a:t>‘Push’</a:t>
            </a:r>
          </a:p>
        </p:txBody>
      </p:sp>
      <p:sp>
        <p:nvSpPr>
          <p:cNvPr id="57" name="Text Box 14">
            <a:extLst>
              <a:ext uri="{FF2B5EF4-FFF2-40B4-BE49-F238E27FC236}">
                <a16:creationId xmlns:a16="http://schemas.microsoft.com/office/drawing/2014/main" id="{5DAFA1C1-3A29-4C27-A379-663FDD22E326}"/>
              </a:ext>
            </a:extLst>
          </p:cNvPr>
          <p:cNvSpPr txBox="1">
            <a:spLocks noChangeArrowheads="1"/>
          </p:cNvSpPr>
          <p:nvPr/>
        </p:nvSpPr>
        <p:spPr bwMode="auto">
          <a:xfrm>
            <a:off x="7620000" y="2365901"/>
            <a:ext cx="671979"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t>‘Pull’</a:t>
            </a:r>
          </a:p>
        </p:txBody>
      </p:sp>
      <p:cxnSp>
        <p:nvCxnSpPr>
          <p:cNvPr id="58" name="Straight Arrow Connector 57">
            <a:extLst>
              <a:ext uri="{FF2B5EF4-FFF2-40B4-BE49-F238E27FC236}">
                <a16:creationId xmlns:a16="http://schemas.microsoft.com/office/drawing/2014/main" id="{E874FEE9-46BD-46A3-90A3-DE7CC220FBFF}"/>
              </a:ext>
            </a:extLst>
          </p:cNvPr>
          <p:cNvCxnSpPr>
            <a:cxnSpLocks/>
          </p:cNvCxnSpPr>
          <p:nvPr/>
        </p:nvCxnSpPr>
        <p:spPr>
          <a:xfrm flipH="1">
            <a:off x="5867400" y="1828800"/>
            <a:ext cx="849775"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59" name="Straight Arrow Connector 58">
            <a:extLst>
              <a:ext uri="{FF2B5EF4-FFF2-40B4-BE49-F238E27FC236}">
                <a16:creationId xmlns:a16="http://schemas.microsoft.com/office/drawing/2014/main" id="{C370A4A1-FE96-4E70-B89E-839542A5E241}"/>
              </a:ext>
            </a:extLst>
          </p:cNvPr>
          <p:cNvCxnSpPr>
            <a:cxnSpLocks/>
          </p:cNvCxnSpPr>
          <p:nvPr/>
        </p:nvCxnSpPr>
        <p:spPr>
          <a:xfrm>
            <a:off x="6717173" y="1832208"/>
            <a:ext cx="902827" cy="474047"/>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62" name="Text Box 16">
            <a:extLst>
              <a:ext uri="{FF2B5EF4-FFF2-40B4-BE49-F238E27FC236}">
                <a16:creationId xmlns:a16="http://schemas.microsoft.com/office/drawing/2014/main" id="{33538067-0726-41B0-93FF-357EF00CA62D}"/>
              </a:ext>
            </a:extLst>
          </p:cNvPr>
          <p:cNvSpPr txBox="1">
            <a:spLocks noChangeArrowheads="1"/>
          </p:cNvSpPr>
          <p:nvPr/>
        </p:nvSpPr>
        <p:spPr bwMode="auto">
          <a:xfrm>
            <a:off x="8065437" y="2684785"/>
            <a:ext cx="628698"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b="1" dirty="0"/>
              <a:t>NVG</a:t>
            </a:r>
          </a:p>
        </p:txBody>
      </p:sp>
      <p:sp>
        <p:nvSpPr>
          <p:cNvPr id="70" name="Text Box 21">
            <a:extLst>
              <a:ext uri="{FF2B5EF4-FFF2-40B4-BE49-F238E27FC236}">
                <a16:creationId xmlns:a16="http://schemas.microsoft.com/office/drawing/2014/main" id="{86C32650-BE1F-4CC3-8DB5-0C136D877E6F}"/>
              </a:ext>
            </a:extLst>
          </p:cNvPr>
          <p:cNvSpPr txBox="1">
            <a:spLocks noChangeArrowheads="1"/>
          </p:cNvSpPr>
          <p:nvPr/>
        </p:nvSpPr>
        <p:spPr bwMode="auto">
          <a:xfrm>
            <a:off x="8070534" y="3048000"/>
            <a:ext cx="526106"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a:solidFill>
                  <a:schemeClr val="bg1">
                    <a:lumMod val="75000"/>
                  </a:schemeClr>
                </a:solidFill>
              </a:rPr>
              <a:t>ICE</a:t>
            </a:r>
          </a:p>
        </p:txBody>
      </p:sp>
      <p:sp>
        <p:nvSpPr>
          <p:cNvPr id="75" name="Text Box 45">
            <a:extLst>
              <a:ext uri="{FF2B5EF4-FFF2-40B4-BE49-F238E27FC236}">
                <a16:creationId xmlns:a16="http://schemas.microsoft.com/office/drawing/2014/main" id="{2B6EDA2D-8F55-4DFD-A225-8C03CE6FC7F3}"/>
              </a:ext>
            </a:extLst>
          </p:cNvPr>
          <p:cNvSpPr txBox="1">
            <a:spLocks noChangeArrowheads="1"/>
          </p:cNvSpPr>
          <p:nvPr/>
        </p:nvSpPr>
        <p:spPr bwMode="auto">
          <a:xfrm>
            <a:off x="8073162" y="3810000"/>
            <a:ext cx="1070837" cy="74635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ts val="1700"/>
              </a:lnSpc>
              <a:spcBef>
                <a:spcPct val="0"/>
              </a:spcBef>
              <a:buClrTx/>
              <a:buSzTx/>
              <a:buFontTx/>
              <a:buNone/>
            </a:pPr>
            <a:r>
              <a:rPr lang="en-US" altLang="en-US" sz="1600" dirty="0">
                <a:solidFill>
                  <a:schemeClr val="bg1">
                    <a:lumMod val="75000"/>
                  </a:schemeClr>
                </a:solidFill>
              </a:rPr>
              <a:t>Epithelial/ fibrous ingrowth</a:t>
            </a:r>
          </a:p>
        </p:txBody>
      </p:sp>
      <p:cxnSp>
        <p:nvCxnSpPr>
          <p:cNvPr id="77" name="Straight Connector 76">
            <a:extLst>
              <a:ext uri="{FF2B5EF4-FFF2-40B4-BE49-F238E27FC236}">
                <a16:creationId xmlns:a16="http://schemas.microsoft.com/office/drawing/2014/main" id="{FC090BD7-F2E1-4464-B57B-9CBE5874C89B}"/>
              </a:ext>
            </a:extLst>
          </p:cNvPr>
          <p:cNvCxnSpPr>
            <a:cxnSpLocks/>
          </p:cNvCxnSpPr>
          <p:nvPr/>
        </p:nvCxnSpPr>
        <p:spPr>
          <a:xfrm>
            <a:off x="7873969" y="2674448"/>
            <a:ext cx="7724" cy="128795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8" name="Straight Connector 77">
            <a:extLst>
              <a:ext uri="{FF2B5EF4-FFF2-40B4-BE49-F238E27FC236}">
                <a16:creationId xmlns:a16="http://schemas.microsoft.com/office/drawing/2014/main" id="{B1922ED5-C3D8-43D8-A00D-1D6BC9201DBA}"/>
              </a:ext>
            </a:extLst>
          </p:cNvPr>
          <p:cNvCxnSpPr/>
          <p:nvPr/>
        </p:nvCxnSpPr>
        <p:spPr>
          <a:xfrm flipH="1">
            <a:off x="7873968" y="2840262"/>
            <a:ext cx="24447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9" name="Straight Connector 78">
            <a:extLst>
              <a:ext uri="{FF2B5EF4-FFF2-40B4-BE49-F238E27FC236}">
                <a16:creationId xmlns:a16="http://schemas.microsoft.com/office/drawing/2014/main" id="{77019ED2-6D69-4A60-9D19-D4DB786EA3A0}"/>
              </a:ext>
            </a:extLst>
          </p:cNvPr>
          <p:cNvCxnSpPr/>
          <p:nvPr/>
        </p:nvCxnSpPr>
        <p:spPr>
          <a:xfrm flipH="1">
            <a:off x="7873968" y="3213518"/>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1" name="Straight Connector 80">
            <a:extLst>
              <a:ext uri="{FF2B5EF4-FFF2-40B4-BE49-F238E27FC236}">
                <a16:creationId xmlns:a16="http://schemas.microsoft.com/office/drawing/2014/main" id="{9796A12F-4125-4C05-8EE8-A388740C580D}"/>
              </a:ext>
            </a:extLst>
          </p:cNvPr>
          <p:cNvCxnSpPr/>
          <p:nvPr/>
        </p:nvCxnSpPr>
        <p:spPr>
          <a:xfrm flipH="1">
            <a:off x="7877837" y="3581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3" name="Straight Connector 82">
            <a:extLst>
              <a:ext uri="{FF2B5EF4-FFF2-40B4-BE49-F238E27FC236}">
                <a16:creationId xmlns:a16="http://schemas.microsoft.com/office/drawing/2014/main" id="{7FDC5F4B-9BF0-42AD-B8BB-2F2399BCF1E2}"/>
              </a:ext>
            </a:extLst>
          </p:cNvPr>
          <p:cNvCxnSpPr/>
          <p:nvPr/>
        </p:nvCxnSpPr>
        <p:spPr>
          <a:xfrm flipH="1">
            <a:off x="7881693" y="3962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93" name="Text Box 42">
            <a:extLst>
              <a:ext uri="{FF2B5EF4-FFF2-40B4-BE49-F238E27FC236}">
                <a16:creationId xmlns:a16="http://schemas.microsoft.com/office/drawing/2014/main" id="{53BAB77F-E061-4834-9068-34BDF78AD071}"/>
              </a:ext>
            </a:extLst>
          </p:cNvPr>
          <p:cNvSpPr txBox="1">
            <a:spLocks noChangeArrowheads="1"/>
          </p:cNvSpPr>
          <p:nvPr/>
        </p:nvSpPr>
        <p:spPr bwMode="auto">
          <a:xfrm>
            <a:off x="8111387" y="3429000"/>
            <a:ext cx="856196"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Flat AC</a:t>
            </a:r>
          </a:p>
        </p:txBody>
      </p:sp>
      <p:sp>
        <p:nvSpPr>
          <p:cNvPr id="100" name="Text Box 23">
            <a:extLst>
              <a:ext uri="{FF2B5EF4-FFF2-40B4-BE49-F238E27FC236}">
                <a16:creationId xmlns:a16="http://schemas.microsoft.com/office/drawing/2014/main" id="{D8F2FCFF-2984-4836-B000-9C5601A8EAAA}"/>
              </a:ext>
            </a:extLst>
          </p:cNvPr>
          <p:cNvSpPr txBox="1">
            <a:spLocks noChangeArrowheads="1"/>
          </p:cNvSpPr>
          <p:nvPr/>
        </p:nvSpPr>
        <p:spPr bwMode="auto">
          <a:xfrm>
            <a:off x="5530369" y="2667000"/>
            <a:ext cx="2143536"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Aqueous misdirection</a:t>
            </a:r>
          </a:p>
        </p:txBody>
      </p:sp>
      <p:cxnSp>
        <p:nvCxnSpPr>
          <p:cNvPr id="104" name="Straight Connector 103">
            <a:extLst>
              <a:ext uri="{FF2B5EF4-FFF2-40B4-BE49-F238E27FC236}">
                <a16:creationId xmlns:a16="http://schemas.microsoft.com/office/drawing/2014/main" id="{49D87D4A-E317-4446-9B95-5184CB3968F3}"/>
              </a:ext>
            </a:extLst>
          </p:cNvPr>
          <p:cNvCxnSpPr>
            <a:cxnSpLocks/>
          </p:cNvCxnSpPr>
          <p:nvPr/>
        </p:nvCxnSpPr>
        <p:spPr>
          <a:xfrm flipH="1">
            <a:off x="5316229" y="2667000"/>
            <a:ext cx="7397" cy="25314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5" name="Straight Connector 104">
            <a:extLst>
              <a:ext uri="{FF2B5EF4-FFF2-40B4-BE49-F238E27FC236}">
                <a16:creationId xmlns:a16="http://schemas.microsoft.com/office/drawing/2014/main" id="{F40B6D71-75A8-4A88-864D-00D14C2F710D}"/>
              </a:ext>
            </a:extLst>
          </p:cNvPr>
          <p:cNvCxnSpPr/>
          <p:nvPr/>
        </p:nvCxnSpPr>
        <p:spPr>
          <a:xfrm flipH="1">
            <a:off x="5323624" y="2832814"/>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6" name="Straight Connector 105">
            <a:extLst>
              <a:ext uri="{FF2B5EF4-FFF2-40B4-BE49-F238E27FC236}">
                <a16:creationId xmlns:a16="http://schemas.microsoft.com/office/drawing/2014/main" id="{010BF7B2-AA07-4DCF-822D-E2DB5CC0BF59}"/>
              </a:ext>
            </a:extLst>
          </p:cNvPr>
          <p:cNvCxnSpPr/>
          <p:nvPr/>
        </p:nvCxnSpPr>
        <p:spPr>
          <a:xfrm flipH="1">
            <a:off x="5323624" y="3360065"/>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a:extLst>
              <a:ext uri="{FF2B5EF4-FFF2-40B4-BE49-F238E27FC236}">
                <a16:creationId xmlns:a16="http://schemas.microsoft.com/office/drawing/2014/main" id="{BAC8035C-3999-4C31-93CD-6C0D2ADEB73B}"/>
              </a:ext>
            </a:extLst>
          </p:cNvPr>
          <p:cNvCxnSpPr/>
          <p:nvPr/>
        </p:nvCxnSpPr>
        <p:spPr>
          <a:xfrm flipH="1">
            <a:off x="5323536" y="3786938"/>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8" name="Straight Connector 107">
            <a:extLst>
              <a:ext uri="{FF2B5EF4-FFF2-40B4-BE49-F238E27FC236}">
                <a16:creationId xmlns:a16="http://schemas.microsoft.com/office/drawing/2014/main" id="{DB64CAEE-69B4-426A-8A5B-D1269DBF0F66}"/>
              </a:ext>
            </a:extLst>
          </p:cNvPr>
          <p:cNvCxnSpPr/>
          <p:nvPr/>
        </p:nvCxnSpPr>
        <p:spPr>
          <a:xfrm flipH="1">
            <a:off x="5327493" y="4249152"/>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12" name="Straight Connector 111">
            <a:extLst>
              <a:ext uri="{FF2B5EF4-FFF2-40B4-BE49-F238E27FC236}">
                <a16:creationId xmlns:a16="http://schemas.microsoft.com/office/drawing/2014/main" id="{99A16C30-4BE4-48E5-8B65-0C5F3039B8DC}"/>
              </a:ext>
            </a:extLst>
          </p:cNvPr>
          <p:cNvCxnSpPr/>
          <p:nvPr/>
        </p:nvCxnSpPr>
        <p:spPr>
          <a:xfrm flipH="1">
            <a:off x="5333455" y="51816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13" name="Text Box 42">
            <a:extLst>
              <a:ext uri="{FF2B5EF4-FFF2-40B4-BE49-F238E27FC236}">
                <a16:creationId xmlns:a16="http://schemas.microsoft.com/office/drawing/2014/main" id="{056DFFD9-3CA2-42E7-90FE-4F14522E3504}"/>
              </a:ext>
            </a:extLst>
          </p:cNvPr>
          <p:cNvSpPr txBox="1">
            <a:spLocks noChangeArrowheads="1"/>
          </p:cNvSpPr>
          <p:nvPr/>
        </p:nvSpPr>
        <p:spPr bwMode="auto">
          <a:xfrm>
            <a:off x="5533954" y="3623846"/>
            <a:ext cx="1563248"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Retinal surgery</a:t>
            </a:r>
          </a:p>
        </p:txBody>
      </p:sp>
      <p:sp>
        <p:nvSpPr>
          <p:cNvPr id="118" name="Text Box 47">
            <a:extLst>
              <a:ext uri="{FF2B5EF4-FFF2-40B4-BE49-F238E27FC236}">
                <a16:creationId xmlns:a16="http://schemas.microsoft.com/office/drawing/2014/main" id="{3F59D898-ECAD-49F0-9425-2A1BC8DDA7B5}"/>
              </a:ext>
            </a:extLst>
          </p:cNvPr>
          <p:cNvSpPr txBox="1">
            <a:spLocks noChangeArrowheads="1"/>
          </p:cNvSpPr>
          <p:nvPr/>
        </p:nvSpPr>
        <p:spPr bwMode="auto">
          <a:xfrm>
            <a:off x="5523688" y="4538246"/>
            <a:ext cx="1414170"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Drug-induced</a:t>
            </a:r>
          </a:p>
        </p:txBody>
      </p:sp>
      <p:sp>
        <p:nvSpPr>
          <p:cNvPr id="16" name="TextBox 15">
            <a:extLst>
              <a:ext uri="{FF2B5EF4-FFF2-40B4-BE49-F238E27FC236}">
                <a16:creationId xmlns:a16="http://schemas.microsoft.com/office/drawing/2014/main" id="{984E008D-FBBA-42B4-940E-EA26772E0161}"/>
              </a:ext>
            </a:extLst>
          </p:cNvPr>
          <p:cNvSpPr txBox="1"/>
          <p:nvPr/>
        </p:nvSpPr>
        <p:spPr>
          <a:xfrm>
            <a:off x="6230528" y="5257800"/>
            <a:ext cx="1326004" cy="369332"/>
          </a:xfrm>
          <a:prstGeom prst="rect">
            <a:avLst/>
          </a:prstGeom>
          <a:noFill/>
        </p:spPr>
        <p:txBody>
          <a:bodyPr wrap="none" rtlCol="0">
            <a:spAutoFit/>
          </a:bodyPr>
          <a:lstStyle/>
          <a:p>
            <a:pPr algn="ctr"/>
            <a:r>
              <a:rPr lang="en-US" dirty="0">
                <a:solidFill>
                  <a:schemeClr val="bg1">
                    <a:lumMod val="75000"/>
                  </a:schemeClr>
                </a:solidFill>
              </a:rPr>
              <a:t>Both/Either</a:t>
            </a:r>
          </a:p>
        </p:txBody>
      </p:sp>
      <p:cxnSp>
        <p:nvCxnSpPr>
          <p:cNvPr id="125" name="Straight Connector 124">
            <a:extLst>
              <a:ext uri="{FF2B5EF4-FFF2-40B4-BE49-F238E27FC236}">
                <a16:creationId xmlns:a16="http://schemas.microsoft.com/office/drawing/2014/main" id="{01138141-D318-4ED7-A7FE-D8F2155CE890}"/>
              </a:ext>
            </a:extLst>
          </p:cNvPr>
          <p:cNvCxnSpPr/>
          <p:nvPr/>
        </p:nvCxnSpPr>
        <p:spPr>
          <a:xfrm flipH="1">
            <a:off x="5334000" y="4724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52" name="Text Box 47">
            <a:extLst>
              <a:ext uri="{FF2B5EF4-FFF2-40B4-BE49-F238E27FC236}">
                <a16:creationId xmlns:a16="http://schemas.microsoft.com/office/drawing/2014/main" id="{E3578916-9804-473C-8F06-D4FA0BCEDFD0}"/>
              </a:ext>
            </a:extLst>
          </p:cNvPr>
          <p:cNvSpPr txBox="1">
            <a:spLocks noChangeArrowheads="1"/>
          </p:cNvSpPr>
          <p:nvPr/>
        </p:nvSpPr>
        <p:spPr bwMode="auto">
          <a:xfrm>
            <a:off x="5543446" y="4055146"/>
            <a:ext cx="1619354"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err="1">
                <a:solidFill>
                  <a:schemeClr val="bg1">
                    <a:lumMod val="75000"/>
                  </a:schemeClr>
                </a:solidFill>
              </a:rPr>
              <a:t>Nanophthalmos</a:t>
            </a:r>
            <a:endParaRPr lang="en-US" altLang="en-US" sz="1600" dirty="0">
              <a:solidFill>
                <a:schemeClr val="bg1">
                  <a:lumMod val="75000"/>
                </a:schemeClr>
              </a:solidFill>
            </a:endParaRPr>
          </a:p>
        </p:txBody>
      </p:sp>
      <p:sp>
        <p:nvSpPr>
          <p:cNvPr id="53" name="Text Box 45">
            <a:extLst>
              <a:ext uri="{FF2B5EF4-FFF2-40B4-BE49-F238E27FC236}">
                <a16:creationId xmlns:a16="http://schemas.microsoft.com/office/drawing/2014/main" id="{57D1A14F-68FE-47D2-983C-1A879D66A9DC}"/>
              </a:ext>
            </a:extLst>
          </p:cNvPr>
          <p:cNvSpPr txBox="1">
            <a:spLocks noChangeArrowheads="1"/>
          </p:cNvSpPr>
          <p:nvPr/>
        </p:nvSpPr>
        <p:spPr bwMode="auto">
          <a:xfrm>
            <a:off x="5523688" y="5013493"/>
            <a:ext cx="582211"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PFV</a:t>
            </a:r>
          </a:p>
        </p:txBody>
      </p:sp>
      <p:sp>
        <p:nvSpPr>
          <p:cNvPr id="54" name="Text Box 42">
            <a:extLst>
              <a:ext uri="{FF2B5EF4-FFF2-40B4-BE49-F238E27FC236}">
                <a16:creationId xmlns:a16="http://schemas.microsoft.com/office/drawing/2014/main" id="{E1E37D2C-2C52-446B-843B-01E64990D3EC}"/>
              </a:ext>
            </a:extLst>
          </p:cNvPr>
          <p:cNvSpPr txBox="1">
            <a:spLocks noChangeArrowheads="1"/>
          </p:cNvSpPr>
          <p:nvPr/>
        </p:nvSpPr>
        <p:spPr bwMode="auto">
          <a:xfrm>
            <a:off x="5551406" y="3192546"/>
            <a:ext cx="2276072"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ERD/choroidal effusion</a:t>
            </a:r>
          </a:p>
        </p:txBody>
      </p:sp>
      <p:sp>
        <p:nvSpPr>
          <p:cNvPr id="3" name="Oval 2">
            <a:extLst>
              <a:ext uri="{FF2B5EF4-FFF2-40B4-BE49-F238E27FC236}">
                <a16:creationId xmlns:a16="http://schemas.microsoft.com/office/drawing/2014/main" id="{7D027388-F860-4250-9D31-41DB5EB864E5}"/>
              </a:ext>
            </a:extLst>
          </p:cNvPr>
          <p:cNvSpPr/>
          <p:nvPr/>
        </p:nvSpPr>
        <p:spPr>
          <a:xfrm>
            <a:off x="8034589" y="2679833"/>
            <a:ext cx="671979" cy="338554"/>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TextBox 45">
            <a:extLst>
              <a:ext uri="{FF2B5EF4-FFF2-40B4-BE49-F238E27FC236}">
                <a16:creationId xmlns:a16="http://schemas.microsoft.com/office/drawing/2014/main" id="{404AE9CF-785E-4964-AF50-F6F095A7E65B}"/>
              </a:ext>
            </a:extLst>
          </p:cNvPr>
          <p:cNvSpPr txBox="1"/>
          <p:nvPr/>
        </p:nvSpPr>
        <p:spPr>
          <a:xfrm>
            <a:off x="609600" y="1554063"/>
            <a:ext cx="7034674" cy="4770537"/>
          </a:xfrm>
          <a:prstGeom prst="rect">
            <a:avLst/>
          </a:prstGeom>
          <a:solidFill>
            <a:schemeClr val="accent1">
              <a:lumMod val="40000"/>
              <a:lumOff val="60000"/>
            </a:schemeClr>
          </a:solidFill>
        </p:spPr>
        <p:txBody>
          <a:bodyPr wrap="square" rtlCol="0">
            <a:spAutoFit/>
          </a:bodyPr>
          <a:lstStyle/>
          <a:p>
            <a:r>
              <a:rPr lang="en-US" sz="1600" i="1" dirty="0">
                <a:solidFill>
                  <a:schemeClr val="bg1">
                    <a:lumMod val="75000"/>
                  </a:schemeClr>
                </a:solidFill>
              </a:rPr>
              <a:t>Neovascularization of what structure causes neovascular glaucoma (NVG)?</a:t>
            </a:r>
          </a:p>
          <a:p>
            <a:r>
              <a:rPr lang="en-US" sz="1600" dirty="0">
                <a:solidFill>
                  <a:schemeClr val="bg1">
                    <a:lumMod val="75000"/>
                  </a:schemeClr>
                </a:solidFill>
              </a:rPr>
              <a:t>Neovascularization of the angle (NVA) </a:t>
            </a:r>
          </a:p>
          <a:p>
            <a:endParaRPr lang="en-US" sz="1600" dirty="0">
              <a:solidFill>
                <a:schemeClr val="bg1">
                  <a:lumMod val="75000"/>
                </a:schemeClr>
              </a:solidFill>
            </a:endParaRPr>
          </a:p>
          <a:p>
            <a:r>
              <a:rPr lang="en-US" sz="1600" i="1" dirty="0">
                <a:solidFill>
                  <a:schemeClr val="bg1">
                    <a:lumMod val="75000"/>
                  </a:schemeClr>
                </a:solidFill>
              </a:rPr>
              <a:t>How does NVA lead to angle-closure glaucoma?</a:t>
            </a:r>
          </a:p>
          <a:p>
            <a:r>
              <a:rPr lang="en-US" sz="1600" dirty="0">
                <a:solidFill>
                  <a:schemeClr val="bg1">
                    <a:lumMod val="75000"/>
                  </a:schemeClr>
                </a:solidFill>
              </a:rPr>
              <a:t>The NVA vessels don’t ride solo; rather, they are accompanied by contractile elements (</a:t>
            </a:r>
            <a:r>
              <a:rPr lang="en-US" sz="1600" dirty="0" err="1">
                <a:solidFill>
                  <a:schemeClr val="bg1">
                    <a:lumMod val="75000"/>
                  </a:schemeClr>
                </a:solidFill>
              </a:rPr>
              <a:t>eg</a:t>
            </a:r>
            <a:r>
              <a:rPr lang="en-US" sz="1600" dirty="0">
                <a:solidFill>
                  <a:schemeClr val="bg1">
                    <a:lumMod val="75000"/>
                  </a:schemeClr>
                </a:solidFill>
              </a:rPr>
              <a:t>, fibroblasts). Along with the neo vessels, these elements will establish a network that crosses from the peripheral iris to the peripheral cornea. Once established, contractile elements </a:t>
            </a:r>
            <a:r>
              <a:rPr lang="en-US" sz="1600" dirty="0" err="1">
                <a:solidFill>
                  <a:schemeClr val="bg1">
                    <a:lumMod val="75000"/>
                  </a:schemeClr>
                </a:solidFill>
              </a:rPr>
              <a:t>gonna</a:t>
            </a:r>
            <a:r>
              <a:rPr lang="en-US" sz="1600" dirty="0">
                <a:solidFill>
                  <a:schemeClr val="bg1">
                    <a:lumMod val="75000"/>
                  </a:schemeClr>
                </a:solidFill>
              </a:rPr>
              <a:t> contract, and when they do, they pull the iris up against the angle, rendering it closed. </a:t>
            </a:r>
          </a:p>
          <a:p>
            <a:r>
              <a:rPr lang="en-US" sz="1600" i="1" dirty="0">
                <a:solidFill>
                  <a:schemeClr val="bg1">
                    <a:lumMod val="75000"/>
                  </a:schemeClr>
                </a:solidFill>
              </a:rPr>
              <a:t> </a:t>
            </a:r>
          </a:p>
          <a:p>
            <a:r>
              <a:rPr lang="en-US" sz="1600" i="1" dirty="0">
                <a:solidFill>
                  <a:schemeClr val="bg1">
                    <a:lumMod val="75000"/>
                  </a:schemeClr>
                </a:solidFill>
              </a:rPr>
              <a:t>What two-word phrase (</a:t>
            </a:r>
            <a:r>
              <a:rPr lang="en-US" sz="1600" b="1" dirty="0">
                <a:solidFill>
                  <a:schemeClr val="bg1">
                    <a:lumMod val="75000"/>
                  </a:schemeClr>
                </a:solidFill>
              </a:rPr>
              <a:t>not</a:t>
            </a:r>
            <a:r>
              <a:rPr lang="en-US" sz="1600" i="1" dirty="0">
                <a:solidFill>
                  <a:schemeClr val="bg1">
                    <a:lumMod val="75000"/>
                  </a:schemeClr>
                </a:solidFill>
              </a:rPr>
              <a:t> ‘diabetic retinopathy’--think more generally) describes the fundamental cause of most cases of NVG?</a:t>
            </a:r>
          </a:p>
          <a:p>
            <a:r>
              <a:rPr lang="en-US" sz="1600" b="1" dirty="0">
                <a:solidFill>
                  <a:srgbClr val="0000FF"/>
                </a:solidFill>
              </a:rPr>
              <a:t>‘Retinal ischemia’</a:t>
            </a:r>
            <a:endParaRPr lang="en-US" sz="1600" b="1" dirty="0">
              <a:solidFill>
                <a:schemeClr val="bg1">
                  <a:lumMod val="75000"/>
                </a:schemeClr>
              </a:solidFill>
            </a:endParaRPr>
          </a:p>
          <a:p>
            <a:endParaRPr lang="en-US" sz="1600" dirty="0">
              <a:solidFill>
                <a:schemeClr val="bg1">
                  <a:lumMod val="75000"/>
                </a:schemeClr>
              </a:solidFill>
            </a:endParaRPr>
          </a:p>
          <a:p>
            <a:r>
              <a:rPr lang="en-US" sz="1600" i="1" dirty="0">
                <a:solidFill>
                  <a:schemeClr val="bg1">
                    <a:lumMod val="75000"/>
                  </a:schemeClr>
                </a:solidFill>
              </a:rPr>
              <a:t>How does retinal ischemia lead to NVI and NVA? </a:t>
            </a:r>
          </a:p>
          <a:p>
            <a:r>
              <a:rPr lang="en-US" sz="1600" dirty="0">
                <a:solidFill>
                  <a:schemeClr val="bg1">
                    <a:lumMod val="75000"/>
                  </a:schemeClr>
                </a:solidFill>
              </a:rPr>
              <a:t>In a desperate attempt to acquire the oxygen they’re lacking, the ischemic retinal cells release the signaling molecule  </a:t>
            </a:r>
            <a:r>
              <a:rPr lang="en-US" sz="1600" b="1" dirty="0">
                <a:solidFill>
                  <a:schemeClr val="bg1">
                    <a:lumMod val="75000"/>
                  </a:schemeClr>
                </a:solidFill>
              </a:rPr>
              <a:t>VEGF</a:t>
            </a:r>
            <a:r>
              <a:rPr lang="en-US" sz="1600" dirty="0">
                <a:solidFill>
                  <a:schemeClr val="bg1">
                    <a:lumMod val="75000"/>
                  </a:schemeClr>
                </a:solidFill>
              </a:rPr>
              <a:t> , a potent inducer of new blood vessel formation. This VEGF diffuses from the vitreous cavity into the anterior segment, where it induces the NVI/NVA process.</a:t>
            </a:r>
          </a:p>
        </p:txBody>
      </p:sp>
      <p:sp>
        <p:nvSpPr>
          <p:cNvPr id="48" name="TextBox 47">
            <a:extLst>
              <a:ext uri="{FF2B5EF4-FFF2-40B4-BE49-F238E27FC236}">
                <a16:creationId xmlns:a16="http://schemas.microsoft.com/office/drawing/2014/main" id="{8DDF09A9-1139-40A8-B7D3-4C88B60AE277}"/>
              </a:ext>
            </a:extLst>
          </p:cNvPr>
          <p:cNvSpPr txBox="1"/>
          <p:nvPr/>
        </p:nvSpPr>
        <p:spPr>
          <a:xfrm>
            <a:off x="2435013" y="3427887"/>
            <a:ext cx="6372175" cy="2677656"/>
          </a:xfrm>
          <a:prstGeom prst="rect">
            <a:avLst/>
          </a:prstGeom>
          <a:solidFill>
            <a:srgbClr val="00B0F0"/>
          </a:solidFill>
        </p:spPr>
        <p:txBody>
          <a:bodyPr wrap="square" rtlCol="0">
            <a:spAutoFit/>
          </a:bodyPr>
          <a:lstStyle/>
          <a:p>
            <a:r>
              <a:rPr lang="en-US" sz="1400" i="1" dirty="0">
                <a:solidFill>
                  <a:srgbClr val="0000FF"/>
                </a:solidFill>
              </a:rPr>
              <a:t>What is the treatment of choice for NVG 2ndry to retinal ischemia?</a:t>
            </a:r>
          </a:p>
          <a:p>
            <a:r>
              <a:rPr lang="en-US" sz="1400" dirty="0" err="1">
                <a:solidFill>
                  <a:srgbClr val="0000FF"/>
                </a:solidFill>
              </a:rPr>
              <a:t>Panretinal</a:t>
            </a:r>
            <a:r>
              <a:rPr lang="en-US" sz="1400" dirty="0">
                <a:solidFill>
                  <a:srgbClr val="0000FF"/>
                </a:solidFill>
              </a:rPr>
              <a:t> photocoagulation (PRP)</a:t>
            </a:r>
          </a:p>
          <a:p>
            <a:endParaRPr lang="en-US" sz="1400" i="1" dirty="0">
              <a:solidFill>
                <a:srgbClr val="0000FF"/>
              </a:solidFill>
            </a:endParaRPr>
          </a:p>
          <a:p>
            <a:r>
              <a:rPr lang="en-US" sz="1400" i="1" dirty="0">
                <a:solidFill>
                  <a:srgbClr val="0000FF"/>
                </a:solidFill>
              </a:rPr>
              <a:t>What is the goal of PRP, </a:t>
            </a:r>
            <a:r>
              <a:rPr lang="en-US" sz="1400" i="1" dirty="0" err="1">
                <a:solidFill>
                  <a:srgbClr val="0000FF"/>
                </a:solidFill>
              </a:rPr>
              <a:t>ie</a:t>
            </a:r>
            <a:r>
              <a:rPr lang="en-US" sz="1400" i="1" dirty="0">
                <a:solidFill>
                  <a:srgbClr val="0000FF"/>
                </a:solidFill>
              </a:rPr>
              <a:t>, what are we trying to do?</a:t>
            </a:r>
          </a:p>
          <a:p>
            <a:r>
              <a:rPr lang="en-US" sz="1400" dirty="0">
                <a:solidFill>
                  <a:srgbClr val="0000FF"/>
                </a:solidFill>
              </a:rPr>
              <a:t>The goal is to kill most of the cells in the peripheral retina</a:t>
            </a:r>
            <a:endParaRPr lang="en-US" sz="1400" dirty="0">
              <a:solidFill>
                <a:srgbClr val="00B0F0"/>
              </a:solidFill>
            </a:endParaRPr>
          </a:p>
          <a:p>
            <a:endParaRPr lang="en-US" sz="1400" dirty="0">
              <a:solidFill>
                <a:srgbClr val="00B0F0"/>
              </a:solidFill>
            </a:endParaRPr>
          </a:p>
          <a:p>
            <a:r>
              <a:rPr lang="en-US" sz="1400" i="1" dirty="0">
                <a:solidFill>
                  <a:srgbClr val="00B0F0"/>
                </a:solidFill>
              </a:rPr>
              <a:t>What is the therapeutic rationale? Why kill the peripheral retina?</a:t>
            </a:r>
          </a:p>
          <a:p>
            <a:r>
              <a:rPr lang="en-US" sz="1400" dirty="0">
                <a:solidFill>
                  <a:srgbClr val="00B0F0"/>
                </a:solidFill>
              </a:rPr>
              <a:t>As stated several times now: DBR renders portions of the retina hypoxic,     and hypoxic cells release VEGF, initiating a cascade of deleterious events. </a:t>
            </a:r>
            <a:r>
              <a:rPr lang="en-US" sz="1400" u="sng" dirty="0">
                <a:solidFill>
                  <a:srgbClr val="00B0F0"/>
                </a:solidFill>
              </a:rPr>
              <a:t>OTOH, </a:t>
            </a:r>
            <a:r>
              <a:rPr lang="en-US" sz="1400" i="1" u="sng" dirty="0">
                <a:solidFill>
                  <a:srgbClr val="00B0F0"/>
                </a:solidFill>
              </a:rPr>
              <a:t>dead</a:t>
            </a:r>
            <a:r>
              <a:rPr lang="en-US" sz="1400" u="sng" dirty="0">
                <a:solidFill>
                  <a:srgbClr val="00B0F0"/>
                </a:solidFill>
              </a:rPr>
              <a:t> cells do </a:t>
            </a:r>
            <a:r>
              <a:rPr lang="en-US" sz="1400" b="1" u="sng" dirty="0">
                <a:solidFill>
                  <a:srgbClr val="00B0F0"/>
                </a:solidFill>
              </a:rPr>
              <a:t>not</a:t>
            </a:r>
            <a:r>
              <a:rPr lang="en-US" sz="1400" u="sng" dirty="0">
                <a:solidFill>
                  <a:srgbClr val="00B0F0"/>
                </a:solidFill>
              </a:rPr>
              <a:t> release VEGF</a:t>
            </a:r>
            <a:r>
              <a:rPr lang="en-US" sz="1400" dirty="0">
                <a:solidFill>
                  <a:srgbClr val="00B0F0"/>
                </a:solidFill>
              </a:rPr>
              <a:t>. So by euthanizing the hypoxic retina, the intraocular VEGF burden is reduced, neovascularization is halted, and SVL is avoided.</a:t>
            </a:r>
          </a:p>
        </p:txBody>
      </p:sp>
      <p:sp>
        <p:nvSpPr>
          <p:cNvPr id="47" name="Oval 46">
            <a:extLst>
              <a:ext uri="{FF2B5EF4-FFF2-40B4-BE49-F238E27FC236}">
                <a16:creationId xmlns:a16="http://schemas.microsoft.com/office/drawing/2014/main" id="{9E10513A-D282-4B0D-BB91-F41CBB1CCC8E}"/>
              </a:ext>
            </a:extLst>
          </p:cNvPr>
          <p:cNvSpPr/>
          <p:nvPr/>
        </p:nvSpPr>
        <p:spPr>
          <a:xfrm>
            <a:off x="580515" y="4431474"/>
            <a:ext cx="2010285" cy="430887"/>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812662724"/>
      </p:ext>
    </p:extLst>
  </p:cSld>
  <p:clrMapOvr>
    <a:masterClrMapping/>
  </p:clrMapOvr>
</p:sld>
</file>

<file path=ppt/slides/slide3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Straight Arrow Connector 12">
            <a:extLst>
              <a:ext uri="{FF2B5EF4-FFF2-40B4-BE49-F238E27FC236}">
                <a16:creationId xmlns:a16="http://schemas.microsoft.com/office/drawing/2014/main" id="{A6DE2085-829C-480C-9216-69D6039C0A37}"/>
              </a:ext>
            </a:extLst>
          </p:cNvPr>
          <p:cNvCxnSpPr>
            <a:cxnSpLocks/>
          </p:cNvCxnSpPr>
          <p:nvPr/>
        </p:nvCxnSpPr>
        <p:spPr>
          <a:xfrm>
            <a:off x="6717173" y="1828800"/>
            <a:ext cx="0" cy="3462754"/>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43014" name="Text Box 6"/>
          <p:cNvSpPr txBox="1">
            <a:spLocks noChangeArrowheads="1"/>
          </p:cNvSpPr>
          <p:nvPr/>
        </p:nvSpPr>
        <p:spPr bwMode="auto">
          <a:xfrm>
            <a:off x="533400" y="2356376"/>
            <a:ext cx="1005403"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Lens-</a:t>
            </a:r>
          </a:p>
          <a:p>
            <a:pPr algn="ctr" eaLnBrk="1" hangingPunct="1">
              <a:lnSpc>
                <a:spcPct val="80000"/>
              </a:lnSpc>
              <a:spcBef>
                <a:spcPct val="0"/>
              </a:spcBef>
              <a:buClrTx/>
              <a:buSzTx/>
              <a:buFontTx/>
              <a:buNone/>
            </a:pPr>
            <a:r>
              <a:rPr lang="en-US" altLang="en-US" sz="1800" dirty="0">
                <a:solidFill>
                  <a:schemeClr val="bg1">
                    <a:lumMod val="75000"/>
                  </a:schemeClr>
                </a:solidFill>
              </a:rPr>
              <a:t>Induced</a:t>
            </a:r>
          </a:p>
        </p:txBody>
      </p:sp>
      <p:sp>
        <p:nvSpPr>
          <p:cNvPr id="43017" name="Text Box 14"/>
          <p:cNvSpPr txBox="1">
            <a:spLocks noChangeArrowheads="1"/>
          </p:cNvSpPr>
          <p:nvPr/>
        </p:nvSpPr>
        <p:spPr bwMode="auto">
          <a:xfrm>
            <a:off x="3026498" y="2365901"/>
            <a:ext cx="1633781"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Aphakic/</a:t>
            </a:r>
          </a:p>
          <a:p>
            <a:pPr algn="ctr" eaLnBrk="1" hangingPunct="1">
              <a:lnSpc>
                <a:spcPct val="80000"/>
              </a:lnSpc>
              <a:spcBef>
                <a:spcPct val="0"/>
              </a:spcBef>
              <a:buClrTx/>
              <a:buSzTx/>
              <a:buFontTx/>
              <a:buNone/>
            </a:pPr>
            <a:r>
              <a:rPr lang="en-US" altLang="en-US" sz="1800" dirty="0" err="1">
                <a:solidFill>
                  <a:schemeClr val="bg1">
                    <a:lumMod val="75000"/>
                  </a:schemeClr>
                </a:solidFill>
              </a:rPr>
              <a:t>Pseudophakic</a:t>
            </a:r>
            <a:endParaRPr lang="en-US" altLang="en-US" sz="1800" dirty="0">
              <a:solidFill>
                <a:schemeClr val="bg1">
                  <a:lumMod val="75000"/>
                </a:schemeClr>
              </a:solidFill>
            </a:endParaRPr>
          </a:p>
        </p:txBody>
      </p:sp>
      <p:sp>
        <p:nvSpPr>
          <p:cNvPr id="43031" name="Text Box 35"/>
          <p:cNvSpPr txBox="1">
            <a:spLocks noChangeArrowheads="1"/>
          </p:cNvSpPr>
          <p:nvPr/>
        </p:nvSpPr>
        <p:spPr bwMode="auto">
          <a:xfrm>
            <a:off x="1190847" y="1295400"/>
            <a:ext cx="2473754"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solidFill>
                  <a:schemeClr val="bg1">
                    <a:lumMod val="75000"/>
                  </a:schemeClr>
                </a:solidFill>
              </a:rPr>
              <a:t>w/ Pupillary Block</a:t>
            </a:r>
          </a:p>
        </p:txBody>
      </p:sp>
      <p:sp>
        <p:nvSpPr>
          <p:cNvPr id="43032" name="Text Box 36"/>
          <p:cNvSpPr txBox="1">
            <a:spLocks noChangeArrowheads="1"/>
          </p:cNvSpPr>
          <p:nvPr/>
        </p:nvSpPr>
        <p:spPr bwMode="auto">
          <a:xfrm>
            <a:off x="5181600" y="1295400"/>
            <a:ext cx="2630848"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t>w/o Pupillary Block</a:t>
            </a:r>
          </a:p>
        </p:txBody>
      </p:sp>
      <p:sp>
        <p:nvSpPr>
          <p:cNvPr id="49" name="Rectangle 2">
            <a:extLst>
              <a:ext uri="{FF2B5EF4-FFF2-40B4-BE49-F238E27FC236}">
                <a16:creationId xmlns:a16="http://schemas.microsoft.com/office/drawing/2014/main" id="{240EE5BF-F7D2-4FC8-A5DD-F6B5423153C6}"/>
              </a:ext>
            </a:extLst>
          </p:cNvPr>
          <p:cNvSpPr>
            <a:spLocks noGrp="1" noChangeArrowheads="1"/>
          </p:cNvSpPr>
          <p:nvPr>
            <p:ph type="title"/>
          </p:nvPr>
        </p:nvSpPr>
        <p:spPr>
          <a:xfrm>
            <a:off x="457200" y="304800"/>
            <a:ext cx="7543800" cy="563562"/>
          </a:xfrm>
        </p:spPr>
        <p:txBody>
          <a:bodyPr/>
          <a:lstStyle/>
          <a:p>
            <a:pPr eaLnBrk="1" hangingPunct="1"/>
            <a:r>
              <a:rPr lang="en-US" altLang="en-US" sz="3500" dirty="0"/>
              <a:t>Q</a:t>
            </a:r>
          </a:p>
        </p:txBody>
      </p:sp>
      <p:sp>
        <p:nvSpPr>
          <p:cNvPr id="50" name="TextBox 49">
            <a:extLst>
              <a:ext uri="{FF2B5EF4-FFF2-40B4-BE49-F238E27FC236}">
                <a16:creationId xmlns:a16="http://schemas.microsoft.com/office/drawing/2014/main" id="{CF426230-46C8-405C-9015-99EF57762A2E}"/>
              </a:ext>
            </a:extLst>
          </p:cNvPr>
          <p:cNvSpPr txBox="1"/>
          <p:nvPr/>
        </p:nvSpPr>
        <p:spPr>
          <a:xfrm>
            <a:off x="2259496" y="189094"/>
            <a:ext cx="4607480" cy="400110"/>
          </a:xfrm>
          <a:prstGeom prst="rect">
            <a:avLst/>
          </a:prstGeom>
          <a:solidFill>
            <a:schemeClr val="accent1">
              <a:lumMod val="60000"/>
              <a:lumOff val="40000"/>
            </a:schemeClr>
          </a:solidFill>
        </p:spPr>
        <p:txBody>
          <a:bodyPr wrap="none" rtlCol="0">
            <a:spAutoFit/>
          </a:bodyPr>
          <a:lstStyle/>
          <a:p>
            <a:pPr algn="ctr"/>
            <a:r>
              <a:rPr lang="en-US" sz="2000" b="1" dirty="0"/>
              <a:t>Secondary Angle Closure Glaucoma</a:t>
            </a:r>
          </a:p>
        </p:txBody>
      </p:sp>
      <p:sp>
        <p:nvSpPr>
          <p:cNvPr id="2" name="TextBox 1">
            <a:extLst>
              <a:ext uri="{FF2B5EF4-FFF2-40B4-BE49-F238E27FC236}">
                <a16:creationId xmlns:a16="http://schemas.microsoft.com/office/drawing/2014/main" id="{A7E30BEC-923B-4C9A-A856-BDD0D882F6B8}"/>
              </a:ext>
            </a:extLst>
          </p:cNvPr>
          <p:cNvSpPr txBox="1"/>
          <p:nvPr/>
        </p:nvSpPr>
        <p:spPr>
          <a:xfrm>
            <a:off x="887305" y="2844119"/>
            <a:ext cx="1494320" cy="338554"/>
          </a:xfrm>
          <a:prstGeom prst="rect">
            <a:avLst/>
          </a:prstGeom>
          <a:noFill/>
        </p:spPr>
        <p:txBody>
          <a:bodyPr wrap="none" rtlCol="0">
            <a:spAutoFit/>
          </a:bodyPr>
          <a:lstStyle/>
          <a:p>
            <a:r>
              <a:rPr lang="en-US" sz="1600" dirty="0" err="1">
                <a:solidFill>
                  <a:schemeClr val="bg1">
                    <a:lumMod val="75000"/>
                  </a:schemeClr>
                </a:solidFill>
              </a:rPr>
              <a:t>Phacomorphic</a:t>
            </a:r>
            <a:endParaRPr lang="en-US" sz="1600" dirty="0">
              <a:solidFill>
                <a:schemeClr val="bg1">
                  <a:lumMod val="75000"/>
                </a:schemeClr>
              </a:solidFill>
            </a:endParaRPr>
          </a:p>
        </p:txBody>
      </p:sp>
      <p:sp>
        <p:nvSpPr>
          <p:cNvPr id="51" name="TextBox 50">
            <a:extLst>
              <a:ext uri="{FF2B5EF4-FFF2-40B4-BE49-F238E27FC236}">
                <a16:creationId xmlns:a16="http://schemas.microsoft.com/office/drawing/2014/main" id="{156069D4-340B-4160-A336-EBF73557CEE0}"/>
              </a:ext>
            </a:extLst>
          </p:cNvPr>
          <p:cNvSpPr txBox="1"/>
          <p:nvPr/>
        </p:nvSpPr>
        <p:spPr>
          <a:xfrm>
            <a:off x="884725" y="3175578"/>
            <a:ext cx="1402948" cy="338554"/>
          </a:xfrm>
          <a:prstGeom prst="rect">
            <a:avLst/>
          </a:prstGeom>
          <a:noFill/>
        </p:spPr>
        <p:txBody>
          <a:bodyPr wrap="none" rtlCol="0">
            <a:spAutoFit/>
          </a:bodyPr>
          <a:lstStyle/>
          <a:p>
            <a:r>
              <a:rPr lang="en-US" sz="1600" dirty="0">
                <a:solidFill>
                  <a:schemeClr val="bg1">
                    <a:lumMod val="75000"/>
                  </a:schemeClr>
                </a:solidFill>
              </a:rPr>
              <a:t>Ectopia </a:t>
            </a:r>
            <a:r>
              <a:rPr lang="en-US" sz="1600" dirty="0" err="1">
                <a:solidFill>
                  <a:schemeClr val="bg1">
                    <a:lumMod val="75000"/>
                  </a:schemeClr>
                </a:solidFill>
              </a:rPr>
              <a:t>lentis</a:t>
            </a:r>
            <a:endParaRPr lang="en-US" sz="1600" dirty="0">
              <a:solidFill>
                <a:schemeClr val="bg1">
                  <a:lumMod val="75000"/>
                </a:schemeClr>
              </a:solidFill>
            </a:endParaRPr>
          </a:p>
        </p:txBody>
      </p:sp>
      <p:cxnSp>
        <p:nvCxnSpPr>
          <p:cNvPr id="71" name="Straight Connector 70">
            <a:extLst>
              <a:ext uri="{FF2B5EF4-FFF2-40B4-BE49-F238E27FC236}">
                <a16:creationId xmlns:a16="http://schemas.microsoft.com/office/drawing/2014/main" id="{C104938D-BA8D-4E39-9D5F-9EE2012F2F3C}"/>
              </a:ext>
            </a:extLst>
          </p:cNvPr>
          <p:cNvCxnSpPr>
            <a:cxnSpLocks/>
          </p:cNvCxnSpPr>
          <p:nvPr/>
        </p:nvCxnSpPr>
        <p:spPr>
          <a:xfrm flipH="1">
            <a:off x="762665" y="3023488"/>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2A7E4E40-472F-4E50-8A7A-45C10FDD7171}"/>
              </a:ext>
            </a:extLst>
          </p:cNvPr>
          <p:cNvCxnSpPr>
            <a:cxnSpLocks/>
          </p:cNvCxnSpPr>
          <p:nvPr/>
        </p:nvCxnSpPr>
        <p:spPr>
          <a:xfrm flipH="1">
            <a:off x="762665" y="3347853"/>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C3924889-45B9-4383-9C9E-48F0A9C27AD8}"/>
              </a:ext>
            </a:extLst>
          </p:cNvPr>
          <p:cNvCxnSpPr>
            <a:cxnSpLocks/>
          </p:cNvCxnSpPr>
          <p:nvPr/>
        </p:nvCxnSpPr>
        <p:spPr>
          <a:xfrm flipH="1">
            <a:off x="748719" y="2838976"/>
            <a:ext cx="13947" cy="5088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 name="Straight Arrow Connector 5">
            <a:extLst>
              <a:ext uri="{FF2B5EF4-FFF2-40B4-BE49-F238E27FC236}">
                <a16:creationId xmlns:a16="http://schemas.microsoft.com/office/drawing/2014/main" id="{A3439F0C-5143-461F-8F3C-2E830785DEFC}"/>
              </a:ext>
            </a:extLst>
          </p:cNvPr>
          <p:cNvCxnSpPr>
            <a:stCxn id="50" idx="2"/>
          </p:cNvCxnSpPr>
          <p:nvPr/>
        </p:nvCxnSpPr>
        <p:spPr>
          <a:xfrm flipH="1">
            <a:off x="2971800" y="589204"/>
            <a:ext cx="1591436" cy="706196"/>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0" name="Straight Arrow Connector 9">
            <a:extLst>
              <a:ext uri="{FF2B5EF4-FFF2-40B4-BE49-F238E27FC236}">
                <a16:creationId xmlns:a16="http://schemas.microsoft.com/office/drawing/2014/main" id="{84DC796E-F6ED-4FBB-82D2-A260F480BF8A}"/>
              </a:ext>
            </a:extLst>
          </p:cNvPr>
          <p:cNvCxnSpPr>
            <a:cxnSpLocks/>
          </p:cNvCxnSpPr>
          <p:nvPr/>
        </p:nvCxnSpPr>
        <p:spPr>
          <a:xfrm>
            <a:off x="4572000" y="589204"/>
            <a:ext cx="1600200" cy="706196"/>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6" name="Straight Arrow Connector 25">
            <a:extLst>
              <a:ext uri="{FF2B5EF4-FFF2-40B4-BE49-F238E27FC236}">
                <a16:creationId xmlns:a16="http://schemas.microsoft.com/office/drawing/2014/main" id="{B70E0124-9B84-41A5-8D84-A66B7838A706}"/>
              </a:ext>
            </a:extLst>
          </p:cNvPr>
          <p:cNvCxnSpPr>
            <a:cxnSpLocks/>
          </p:cNvCxnSpPr>
          <p:nvPr/>
        </p:nvCxnSpPr>
        <p:spPr>
          <a:xfrm flipH="1">
            <a:off x="1159539" y="1828800"/>
            <a:ext cx="1290435" cy="478059"/>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28" name="Straight Arrow Connector 27">
            <a:extLst>
              <a:ext uri="{FF2B5EF4-FFF2-40B4-BE49-F238E27FC236}">
                <a16:creationId xmlns:a16="http://schemas.microsoft.com/office/drawing/2014/main" id="{567A4249-5C59-4416-8A8E-1C35913900AB}"/>
              </a:ext>
            </a:extLst>
          </p:cNvPr>
          <p:cNvCxnSpPr>
            <a:cxnSpLocks/>
          </p:cNvCxnSpPr>
          <p:nvPr/>
        </p:nvCxnSpPr>
        <p:spPr>
          <a:xfrm>
            <a:off x="2449973" y="1832208"/>
            <a:ext cx="1268784"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56" name="Text Box 6">
            <a:extLst>
              <a:ext uri="{FF2B5EF4-FFF2-40B4-BE49-F238E27FC236}">
                <a16:creationId xmlns:a16="http://schemas.microsoft.com/office/drawing/2014/main" id="{557983BD-9D64-49B9-A366-A08663B0451F}"/>
              </a:ext>
            </a:extLst>
          </p:cNvPr>
          <p:cNvSpPr txBox="1">
            <a:spLocks noChangeArrowheads="1"/>
          </p:cNvSpPr>
          <p:nvPr/>
        </p:nvSpPr>
        <p:spPr bwMode="auto">
          <a:xfrm>
            <a:off x="5029200" y="2356376"/>
            <a:ext cx="813043"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r" eaLnBrk="1" hangingPunct="1">
              <a:lnSpc>
                <a:spcPct val="80000"/>
              </a:lnSpc>
              <a:spcBef>
                <a:spcPct val="0"/>
              </a:spcBef>
              <a:buClrTx/>
              <a:buSzTx/>
              <a:buFontTx/>
              <a:buNone/>
            </a:pPr>
            <a:r>
              <a:rPr lang="en-US" altLang="en-US" sz="1800" dirty="0">
                <a:solidFill>
                  <a:schemeClr val="bg1">
                    <a:lumMod val="75000"/>
                  </a:schemeClr>
                </a:solidFill>
              </a:rPr>
              <a:t>‘Push’</a:t>
            </a:r>
          </a:p>
        </p:txBody>
      </p:sp>
      <p:sp>
        <p:nvSpPr>
          <p:cNvPr id="57" name="Text Box 14">
            <a:extLst>
              <a:ext uri="{FF2B5EF4-FFF2-40B4-BE49-F238E27FC236}">
                <a16:creationId xmlns:a16="http://schemas.microsoft.com/office/drawing/2014/main" id="{5DAFA1C1-3A29-4C27-A379-663FDD22E326}"/>
              </a:ext>
            </a:extLst>
          </p:cNvPr>
          <p:cNvSpPr txBox="1">
            <a:spLocks noChangeArrowheads="1"/>
          </p:cNvSpPr>
          <p:nvPr/>
        </p:nvSpPr>
        <p:spPr bwMode="auto">
          <a:xfrm>
            <a:off x="7620000" y="2365901"/>
            <a:ext cx="671979"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t>‘Pull’</a:t>
            </a:r>
          </a:p>
        </p:txBody>
      </p:sp>
      <p:cxnSp>
        <p:nvCxnSpPr>
          <p:cNvPr id="58" name="Straight Arrow Connector 57">
            <a:extLst>
              <a:ext uri="{FF2B5EF4-FFF2-40B4-BE49-F238E27FC236}">
                <a16:creationId xmlns:a16="http://schemas.microsoft.com/office/drawing/2014/main" id="{E874FEE9-46BD-46A3-90A3-DE7CC220FBFF}"/>
              </a:ext>
            </a:extLst>
          </p:cNvPr>
          <p:cNvCxnSpPr>
            <a:cxnSpLocks/>
          </p:cNvCxnSpPr>
          <p:nvPr/>
        </p:nvCxnSpPr>
        <p:spPr>
          <a:xfrm flipH="1">
            <a:off x="5867400" y="1828800"/>
            <a:ext cx="849775"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59" name="Straight Arrow Connector 58">
            <a:extLst>
              <a:ext uri="{FF2B5EF4-FFF2-40B4-BE49-F238E27FC236}">
                <a16:creationId xmlns:a16="http://schemas.microsoft.com/office/drawing/2014/main" id="{C370A4A1-FE96-4E70-B89E-839542A5E241}"/>
              </a:ext>
            </a:extLst>
          </p:cNvPr>
          <p:cNvCxnSpPr>
            <a:cxnSpLocks/>
          </p:cNvCxnSpPr>
          <p:nvPr/>
        </p:nvCxnSpPr>
        <p:spPr>
          <a:xfrm>
            <a:off x="6717173" y="1832208"/>
            <a:ext cx="902827" cy="474047"/>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62" name="Text Box 16">
            <a:extLst>
              <a:ext uri="{FF2B5EF4-FFF2-40B4-BE49-F238E27FC236}">
                <a16:creationId xmlns:a16="http://schemas.microsoft.com/office/drawing/2014/main" id="{33538067-0726-41B0-93FF-357EF00CA62D}"/>
              </a:ext>
            </a:extLst>
          </p:cNvPr>
          <p:cNvSpPr txBox="1">
            <a:spLocks noChangeArrowheads="1"/>
          </p:cNvSpPr>
          <p:nvPr/>
        </p:nvSpPr>
        <p:spPr bwMode="auto">
          <a:xfrm>
            <a:off x="8065437" y="2684785"/>
            <a:ext cx="628698"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b="1" dirty="0"/>
              <a:t>NVG</a:t>
            </a:r>
          </a:p>
        </p:txBody>
      </p:sp>
      <p:sp>
        <p:nvSpPr>
          <p:cNvPr id="70" name="Text Box 21">
            <a:extLst>
              <a:ext uri="{FF2B5EF4-FFF2-40B4-BE49-F238E27FC236}">
                <a16:creationId xmlns:a16="http://schemas.microsoft.com/office/drawing/2014/main" id="{86C32650-BE1F-4CC3-8DB5-0C136D877E6F}"/>
              </a:ext>
            </a:extLst>
          </p:cNvPr>
          <p:cNvSpPr txBox="1">
            <a:spLocks noChangeArrowheads="1"/>
          </p:cNvSpPr>
          <p:nvPr/>
        </p:nvSpPr>
        <p:spPr bwMode="auto">
          <a:xfrm>
            <a:off x="8070534" y="3048000"/>
            <a:ext cx="526106"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a:solidFill>
                  <a:schemeClr val="bg1">
                    <a:lumMod val="75000"/>
                  </a:schemeClr>
                </a:solidFill>
              </a:rPr>
              <a:t>ICE</a:t>
            </a:r>
          </a:p>
        </p:txBody>
      </p:sp>
      <p:sp>
        <p:nvSpPr>
          <p:cNvPr id="75" name="Text Box 45">
            <a:extLst>
              <a:ext uri="{FF2B5EF4-FFF2-40B4-BE49-F238E27FC236}">
                <a16:creationId xmlns:a16="http://schemas.microsoft.com/office/drawing/2014/main" id="{2B6EDA2D-8F55-4DFD-A225-8C03CE6FC7F3}"/>
              </a:ext>
            </a:extLst>
          </p:cNvPr>
          <p:cNvSpPr txBox="1">
            <a:spLocks noChangeArrowheads="1"/>
          </p:cNvSpPr>
          <p:nvPr/>
        </p:nvSpPr>
        <p:spPr bwMode="auto">
          <a:xfrm>
            <a:off x="8073162" y="3810000"/>
            <a:ext cx="1070837" cy="74635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ts val="1700"/>
              </a:lnSpc>
              <a:spcBef>
                <a:spcPct val="0"/>
              </a:spcBef>
              <a:buClrTx/>
              <a:buSzTx/>
              <a:buFontTx/>
              <a:buNone/>
            </a:pPr>
            <a:r>
              <a:rPr lang="en-US" altLang="en-US" sz="1600" dirty="0">
                <a:solidFill>
                  <a:schemeClr val="bg1">
                    <a:lumMod val="75000"/>
                  </a:schemeClr>
                </a:solidFill>
              </a:rPr>
              <a:t>Epithelial/ fibrous ingrowth</a:t>
            </a:r>
          </a:p>
        </p:txBody>
      </p:sp>
      <p:cxnSp>
        <p:nvCxnSpPr>
          <p:cNvPr id="77" name="Straight Connector 76">
            <a:extLst>
              <a:ext uri="{FF2B5EF4-FFF2-40B4-BE49-F238E27FC236}">
                <a16:creationId xmlns:a16="http://schemas.microsoft.com/office/drawing/2014/main" id="{FC090BD7-F2E1-4464-B57B-9CBE5874C89B}"/>
              </a:ext>
            </a:extLst>
          </p:cNvPr>
          <p:cNvCxnSpPr>
            <a:cxnSpLocks/>
          </p:cNvCxnSpPr>
          <p:nvPr/>
        </p:nvCxnSpPr>
        <p:spPr>
          <a:xfrm>
            <a:off x="7873969" y="2674448"/>
            <a:ext cx="7724" cy="128795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8" name="Straight Connector 77">
            <a:extLst>
              <a:ext uri="{FF2B5EF4-FFF2-40B4-BE49-F238E27FC236}">
                <a16:creationId xmlns:a16="http://schemas.microsoft.com/office/drawing/2014/main" id="{B1922ED5-C3D8-43D8-A00D-1D6BC9201DBA}"/>
              </a:ext>
            </a:extLst>
          </p:cNvPr>
          <p:cNvCxnSpPr/>
          <p:nvPr/>
        </p:nvCxnSpPr>
        <p:spPr>
          <a:xfrm flipH="1">
            <a:off x="7873968" y="2840262"/>
            <a:ext cx="24447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9" name="Straight Connector 78">
            <a:extLst>
              <a:ext uri="{FF2B5EF4-FFF2-40B4-BE49-F238E27FC236}">
                <a16:creationId xmlns:a16="http://schemas.microsoft.com/office/drawing/2014/main" id="{77019ED2-6D69-4A60-9D19-D4DB786EA3A0}"/>
              </a:ext>
            </a:extLst>
          </p:cNvPr>
          <p:cNvCxnSpPr/>
          <p:nvPr/>
        </p:nvCxnSpPr>
        <p:spPr>
          <a:xfrm flipH="1">
            <a:off x="7873968" y="3213518"/>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1" name="Straight Connector 80">
            <a:extLst>
              <a:ext uri="{FF2B5EF4-FFF2-40B4-BE49-F238E27FC236}">
                <a16:creationId xmlns:a16="http://schemas.microsoft.com/office/drawing/2014/main" id="{9796A12F-4125-4C05-8EE8-A388740C580D}"/>
              </a:ext>
            </a:extLst>
          </p:cNvPr>
          <p:cNvCxnSpPr/>
          <p:nvPr/>
        </p:nvCxnSpPr>
        <p:spPr>
          <a:xfrm flipH="1">
            <a:off x="7877837" y="3581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3" name="Straight Connector 82">
            <a:extLst>
              <a:ext uri="{FF2B5EF4-FFF2-40B4-BE49-F238E27FC236}">
                <a16:creationId xmlns:a16="http://schemas.microsoft.com/office/drawing/2014/main" id="{7FDC5F4B-9BF0-42AD-B8BB-2F2399BCF1E2}"/>
              </a:ext>
            </a:extLst>
          </p:cNvPr>
          <p:cNvCxnSpPr/>
          <p:nvPr/>
        </p:nvCxnSpPr>
        <p:spPr>
          <a:xfrm flipH="1">
            <a:off x="7881693" y="3962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93" name="Text Box 42">
            <a:extLst>
              <a:ext uri="{FF2B5EF4-FFF2-40B4-BE49-F238E27FC236}">
                <a16:creationId xmlns:a16="http://schemas.microsoft.com/office/drawing/2014/main" id="{53BAB77F-E061-4834-9068-34BDF78AD071}"/>
              </a:ext>
            </a:extLst>
          </p:cNvPr>
          <p:cNvSpPr txBox="1">
            <a:spLocks noChangeArrowheads="1"/>
          </p:cNvSpPr>
          <p:nvPr/>
        </p:nvSpPr>
        <p:spPr bwMode="auto">
          <a:xfrm>
            <a:off x="8111387" y="3429000"/>
            <a:ext cx="856196"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Flat AC</a:t>
            </a:r>
          </a:p>
        </p:txBody>
      </p:sp>
      <p:sp>
        <p:nvSpPr>
          <p:cNvPr id="100" name="Text Box 23">
            <a:extLst>
              <a:ext uri="{FF2B5EF4-FFF2-40B4-BE49-F238E27FC236}">
                <a16:creationId xmlns:a16="http://schemas.microsoft.com/office/drawing/2014/main" id="{D8F2FCFF-2984-4836-B000-9C5601A8EAAA}"/>
              </a:ext>
            </a:extLst>
          </p:cNvPr>
          <p:cNvSpPr txBox="1">
            <a:spLocks noChangeArrowheads="1"/>
          </p:cNvSpPr>
          <p:nvPr/>
        </p:nvSpPr>
        <p:spPr bwMode="auto">
          <a:xfrm>
            <a:off x="5530369" y="2667000"/>
            <a:ext cx="2143536"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Aqueous misdirection</a:t>
            </a:r>
          </a:p>
        </p:txBody>
      </p:sp>
      <p:cxnSp>
        <p:nvCxnSpPr>
          <p:cNvPr id="104" name="Straight Connector 103">
            <a:extLst>
              <a:ext uri="{FF2B5EF4-FFF2-40B4-BE49-F238E27FC236}">
                <a16:creationId xmlns:a16="http://schemas.microsoft.com/office/drawing/2014/main" id="{49D87D4A-E317-4446-9B95-5184CB3968F3}"/>
              </a:ext>
            </a:extLst>
          </p:cNvPr>
          <p:cNvCxnSpPr>
            <a:cxnSpLocks/>
          </p:cNvCxnSpPr>
          <p:nvPr/>
        </p:nvCxnSpPr>
        <p:spPr>
          <a:xfrm flipH="1">
            <a:off x="5316229" y="2667000"/>
            <a:ext cx="7397" cy="25314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5" name="Straight Connector 104">
            <a:extLst>
              <a:ext uri="{FF2B5EF4-FFF2-40B4-BE49-F238E27FC236}">
                <a16:creationId xmlns:a16="http://schemas.microsoft.com/office/drawing/2014/main" id="{F40B6D71-75A8-4A88-864D-00D14C2F710D}"/>
              </a:ext>
            </a:extLst>
          </p:cNvPr>
          <p:cNvCxnSpPr/>
          <p:nvPr/>
        </p:nvCxnSpPr>
        <p:spPr>
          <a:xfrm flipH="1">
            <a:off x="5323624" y="2832814"/>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6" name="Straight Connector 105">
            <a:extLst>
              <a:ext uri="{FF2B5EF4-FFF2-40B4-BE49-F238E27FC236}">
                <a16:creationId xmlns:a16="http://schemas.microsoft.com/office/drawing/2014/main" id="{010BF7B2-AA07-4DCF-822D-E2DB5CC0BF59}"/>
              </a:ext>
            </a:extLst>
          </p:cNvPr>
          <p:cNvCxnSpPr/>
          <p:nvPr/>
        </p:nvCxnSpPr>
        <p:spPr>
          <a:xfrm flipH="1">
            <a:off x="5323624" y="3360065"/>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a:extLst>
              <a:ext uri="{FF2B5EF4-FFF2-40B4-BE49-F238E27FC236}">
                <a16:creationId xmlns:a16="http://schemas.microsoft.com/office/drawing/2014/main" id="{BAC8035C-3999-4C31-93CD-6C0D2ADEB73B}"/>
              </a:ext>
            </a:extLst>
          </p:cNvPr>
          <p:cNvCxnSpPr/>
          <p:nvPr/>
        </p:nvCxnSpPr>
        <p:spPr>
          <a:xfrm flipH="1">
            <a:off x="5323536" y="3786938"/>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8" name="Straight Connector 107">
            <a:extLst>
              <a:ext uri="{FF2B5EF4-FFF2-40B4-BE49-F238E27FC236}">
                <a16:creationId xmlns:a16="http://schemas.microsoft.com/office/drawing/2014/main" id="{DB64CAEE-69B4-426A-8A5B-D1269DBF0F66}"/>
              </a:ext>
            </a:extLst>
          </p:cNvPr>
          <p:cNvCxnSpPr/>
          <p:nvPr/>
        </p:nvCxnSpPr>
        <p:spPr>
          <a:xfrm flipH="1">
            <a:off x="5327493" y="4249152"/>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12" name="Straight Connector 111">
            <a:extLst>
              <a:ext uri="{FF2B5EF4-FFF2-40B4-BE49-F238E27FC236}">
                <a16:creationId xmlns:a16="http://schemas.microsoft.com/office/drawing/2014/main" id="{99A16C30-4BE4-48E5-8B65-0C5F3039B8DC}"/>
              </a:ext>
            </a:extLst>
          </p:cNvPr>
          <p:cNvCxnSpPr/>
          <p:nvPr/>
        </p:nvCxnSpPr>
        <p:spPr>
          <a:xfrm flipH="1">
            <a:off x="5333455" y="51816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13" name="Text Box 42">
            <a:extLst>
              <a:ext uri="{FF2B5EF4-FFF2-40B4-BE49-F238E27FC236}">
                <a16:creationId xmlns:a16="http://schemas.microsoft.com/office/drawing/2014/main" id="{056DFFD9-3CA2-42E7-90FE-4F14522E3504}"/>
              </a:ext>
            </a:extLst>
          </p:cNvPr>
          <p:cNvSpPr txBox="1">
            <a:spLocks noChangeArrowheads="1"/>
          </p:cNvSpPr>
          <p:nvPr/>
        </p:nvSpPr>
        <p:spPr bwMode="auto">
          <a:xfrm>
            <a:off x="5533954" y="3623846"/>
            <a:ext cx="1563248"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Retinal surgery</a:t>
            </a:r>
          </a:p>
        </p:txBody>
      </p:sp>
      <p:sp>
        <p:nvSpPr>
          <p:cNvPr id="118" name="Text Box 47">
            <a:extLst>
              <a:ext uri="{FF2B5EF4-FFF2-40B4-BE49-F238E27FC236}">
                <a16:creationId xmlns:a16="http://schemas.microsoft.com/office/drawing/2014/main" id="{3F59D898-ECAD-49F0-9425-2A1BC8DDA7B5}"/>
              </a:ext>
            </a:extLst>
          </p:cNvPr>
          <p:cNvSpPr txBox="1">
            <a:spLocks noChangeArrowheads="1"/>
          </p:cNvSpPr>
          <p:nvPr/>
        </p:nvSpPr>
        <p:spPr bwMode="auto">
          <a:xfrm>
            <a:off x="5523688" y="4538246"/>
            <a:ext cx="1414170"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Drug-induced</a:t>
            </a:r>
          </a:p>
        </p:txBody>
      </p:sp>
      <p:sp>
        <p:nvSpPr>
          <p:cNvPr id="16" name="TextBox 15">
            <a:extLst>
              <a:ext uri="{FF2B5EF4-FFF2-40B4-BE49-F238E27FC236}">
                <a16:creationId xmlns:a16="http://schemas.microsoft.com/office/drawing/2014/main" id="{984E008D-FBBA-42B4-940E-EA26772E0161}"/>
              </a:ext>
            </a:extLst>
          </p:cNvPr>
          <p:cNvSpPr txBox="1"/>
          <p:nvPr/>
        </p:nvSpPr>
        <p:spPr>
          <a:xfrm>
            <a:off x="6230528" y="5257800"/>
            <a:ext cx="1326004" cy="369332"/>
          </a:xfrm>
          <a:prstGeom prst="rect">
            <a:avLst/>
          </a:prstGeom>
          <a:noFill/>
        </p:spPr>
        <p:txBody>
          <a:bodyPr wrap="none" rtlCol="0">
            <a:spAutoFit/>
          </a:bodyPr>
          <a:lstStyle/>
          <a:p>
            <a:pPr algn="ctr"/>
            <a:r>
              <a:rPr lang="en-US" dirty="0">
                <a:solidFill>
                  <a:schemeClr val="bg1">
                    <a:lumMod val="75000"/>
                  </a:schemeClr>
                </a:solidFill>
              </a:rPr>
              <a:t>Both/Either</a:t>
            </a:r>
          </a:p>
        </p:txBody>
      </p:sp>
      <p:cxnSp>
        <p:nvCxnSpPr>
          <p:cNvPr id="125" name="Straight Connector 124">
            <a:extLst>
              <a:ext uri="{FF2B5EF4-FFF2-40B4-BE49-F238E27FC236}">
                <a16:creationId xmlns:a16="http://schemas.microsoft.com/office/drawing/2014/main" id="{01138141-D318-4ED7-A7FE-D8F2155CE890}"/>
              </a:ext>
            </a:extLst>
          </p:cNvPr>
          <p:cNvCxnSpPr/>
          <p:nvPr/>
        </p:nvCxnSpPr>
        <p:spPr>
          <a:xfrm flipH="1">
            <a:off x="5334000" y="4724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52" name="Text Box 47">
            <a:extLst>
              <a:ext uri="{FF2B5EF4-FFF2-40B4-BE49-F238E27FC236}">
                <a16:creationId xmlns:a16="http://schemas.microsoft.com/office/drawing/2014/main" id="{E3578916-9804-473C-8F06-D4FA0BCEDFD0}"/>
              </a:ext>
            </a:extLst>
          </p:cNvPr>
          <p:cNvSpPr txBox="1">
            <a:spLocks noChangeArrowheads="1"/>
          </p:cNvSpPr>
          <p:nvPr/>
        </p:nvSpPr>
        <p:spPr bwMode="auto">
          <a:xfrm>
            <a:off x="5543446" y="4055146"/>
            <a:ext cx="1619354"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err="1">
                <a:solidFill>
                  <a:schemeClr val="bg1">
                    <a:lumMod val="75000"/>
                  </a:schemeClr>
                </a:solidFill>
              </a:rPr>
              <a:t>Nanophthalmos</a:t>
            </a:r>
            <a:endParaRPr lang="en-US" altLang="en-US" sz="1600" dirty="0">
              <a:solidFill>
                <a:schemeClr val="bg1">
                  <a:lumMod val="75000"/>
                </a:schemeClr>
              </a:solidFill>
            </a:endParaRPr>
          </a:p>
        </p:txBody>
      </p:sp>
      <p:sp>
        <p:nvSpPr>
          <p:cNvPr id="53" name="Text Box 45">
            <a:extLst>
              <a:ext uri="{FF2B5EF4-FFF2-40B4-BE49-F238E27FC236}">
                <a16:creationId xmlns:a16="http://schemas.microsoft.com/office/drawing/2014/main" id="{57D1A14F-68FE-47D2-983C-1A879D66A9DC}"/>
              </a:ext>
            </a:extLst>
          </p:cNvPr>
          <p:cNvSpPr txBox="1">
            <a:spLocks noChangeArrowheads="1"/>
          </p:cNvSpPr>
          <p:nvPr/>
        </p:nvSpPr>
        <p:spPr bwMode="auto">
          <a:xfrm>
            <a:off x="5523688" y="5013493"/>
            <a:ext cx="582211"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PFV</a:t>
            </a:r>
          </a:p>
        </p:txBody>
      </p:sp>
      <p:sp>
        <p:nvSpPr>
          <p:cNvPr id="54" name="Text Box 42">
            <a:extLst>
              <a:ext uri="{FF2B5EF4-FFF2-40B4-BE49-F238E27FC236}">
                <a16:creationId xmlns:a16="http://schemas.microsoft.com/office/drawing/2014/main" id="{E1E37D2C-2C52-446B-843B-01E64990D3EC}"/>
              </a:ext>
            </a:extLst>
          </p:cNvPr>
          <p:cNvSpPr txBox="1">
            <a:spLocks noChangeArrowheads="1"/>
          </p:cNvSpPr>
          <p:nvPr/>
        </p:nvSpPr>
        <p:spPr bwMode="auto">
          <a:xfrm>
            <a:off x="5551406" y="3192546"/>
            <a:ext cx="2276072"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ERD/choroidal effusion</a:t>
            </a:r>
          </a:p>
        </p:txBody>
      </p:sp>
      <p:sp>
        <p:nvSpPr>
          <p:cNvPr id="3" name="Oval 2">
            <a:extLst>
              <a:ext uri="{FF2B5EF4-FFF2-40B4-BE49-F238E27FC236}">
                <a16:creationId xmlns:a16="http://schemas.microsoft.com/office/drawing/2014/main" id="{7D027388-F860-4250-9D31-41DB5EB864E5}"/>
              </a:ext>
            </a:extLst>
          </p:cNvPr>
          <p:cNvSpPr/>
          <p:nvPr/>
        </p:nvSpPr>
        <p:spPr>
          <a:xfrm>
            <a:off x="8034589" y="2679833"/>
            <a:ext cx="671979" cy="338554"/>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TextBox 45">
            <a:extLst>
              <a:ext uri="{FF2B5EF4-FFF2-40B4-BE49-F238E27FC236}">
                <a16:creationId xmlns:a16="http://schemas.microsoft.com/office/drawing/2014/main" id="{404AE9CF-785E-4964-AF50-F6F095A7E65B}"/>
              </a:ext>
            </a:extLst>
          </p:cNvPr>
          <p:cNvSpPr txBox="1"/>
          <p:nvPr/>
        </p:nvSpPr>
        <p:spPr>
          <a:xfrm>
            <a:off x="609600" y="1554063"/>
            <a:ext cx="7034674" cy="4770537"/>
          </a:xfrm>
          <a:prstGeom prst="rect">
            <a:avLst/>
          </a:prstGeom>
          <a:solidFill>
            <a:schemeClr val="accent1">
              <a:lumMod val="40000"/>
              <a:lumOff val="60000"/>
            </a:schemeClr>
          </a:solidFill>
        </p:spPr>
        <p:txBody>
          <a:bodyPr wrap="square" rtlCol="0">
            <a:spAutoFit/>
          </a:bodyPr>
          <a:lstStyle/>
          <a:p>
            <a:r>
              <a:rPr lang="en-US" sz="1600" i="1" dirty="0">
                <a:solidFill>
                  <a:schemeClr val="bg1">
                    <a:lumMod val="75000"/>
                  </a:schemeClr>
                </a:solidFill>
              </a:rPr>
              <a:t>Neovascularization of what structure causes neovascular glaucoma (NVG)?</a:t>
            </a:r>
          </a:p>
          <a:p>
            <a:r>
              <a:rPr lang="en-US" sz="1600" dirty="0">
                <a:solidFill>
                  <a:schemeClr val="bg1">
                    <a:lumMod val="75000"/>
                  </a:schemeClr>
                </a:solidFill>
              </a:rPr>
              <a:t>Neovascularization of the angle (NVA) </a:t>
            </a:r>
          </a:p>
          <a:p>
            <a:endParaRPr lang="en-US" sz="1600" dirty="0">
              <a:solidFill>
                <a:schemeClr val="bg1">
                  <a:lumMod val="75000"/>
                </a:schemeClr>
              </a:solidFill>
            </a:endParaRPr>
          </a:p>
          <a:p>
            <a:r>
              <a:rPr lang="en-US" sz="1600" i="1" dirty="0">
                <a:solidFill>
                  <a:schemeClr val="bg1">
                    <a:lumMod val="75000"/>
                  </a:schemeClr>
                </a:solidFill>
              </a:rPr>
              <a:t>How does NVA lead to angle-closure glaucoma?</a:t>
            </a:r>
          </a:p>
          <a:p>
            <a:r>
              <a:rPr lang="en-US" sz="1600" dirty="0">
                <a:solidFill>
                  <a:schemeClr val="bg1">
                    <a:lumMod val="75000"/>
                  </a:schemeClr>
                </a:solidFill>
              </a:rPr>
              <a:t>The NVA vessels don’t ride solo; rather, they are accompanied by contractile elements (</a:t>
            </a:r>
            <a:r>
              <a:rPr lang="en-US" sz="1600" dirty="0" err="1">
                <a:solidFill>
                  <a:schemeClr val="bg1">
                    <a:lumMod val="75000"/>
                  </a:schemeClr>
                </a:solidFill>
              </a:rPr>
              <a:t>eg</a:t>
            </a:r>
            <a:r>
              <a:rPr lang="en-US" sz="1600" dirty="0">
                <a:solidFill>
                  <a:schemeClr val="bg1">
                    <a:lumMod val="75000"/>
                  </a:schemeClr>
                </a:solidFill>
              </a:rPr>
              <a:t>, fibroblasts). Along with the neo vessels, these elements will establish a network that crosses from the peripheral iris to the peripheral cornea. Once established, contractile elements </a:t>
            </a:r>
            <a:r>
              <a:rPr lang="en-US" sz="1600" dirty="0" err="1">
                <a:solidFill>
                  <a:schemeClr val="bg1">
                    <a:lumMod val="75000"/>
                  </a:schemeClr>
                </a:solidFill>
              </a:rPr>
              <a:t>gonna</a:t>
            </a:r>
            <a:r>
              <a:rPr lang="en-US" sz="1600" dirty="0">
                <a:solidFill>
                  <a:schemeClr val="bg1">
                    <a:lumMod val="75000"/>
                  </a:schemeClr>
                </a:solidFill>
              </a:rPr>
              <a:t> contract, and when they do, they pull the iris up against the angle, rendering it closed. </a:t>
            </a:r>
          </a:p>
          <a:p>
            <a:r>
              <a:rPr lang="en-US" sz="1600" i="1" dirty="0">
                <a:solidFill>
                  <a:schemeClr val="bg1">
                    <a:lumMod val="75000"/>
                  </a:schemeClr>
                </a:solidFill>
              </a:rPr>
              <a:t> </a:t>
            </a:r>
          </a:p>
          <a:p>
            <a:r>
              <a:rPr lang="en-US" sz="1600" i="1" dirty="0">
                <a:solidFill>
                  <a:schemeClr val="bg1">
                    <a:lumMod val="75000"/>
                  </a:schemeClr>
                </a:solidFill>
              </a:rPr>
              <a:t>What two-word phrase (</a:t>
            </a:r>
            <a:r>
              <a:rPr lang="en-US" sz="1600" b="1" dirty="0">
                <a:solidFill>
                  <a:schemeClr val="bg1">
                    <a:lumMod val="75000"/>
                  </a:schemeClr>
                </a:solidFill>
              </a:rPr>
              <a:t>not</a:t>
            </a:r>
            <a:r>
              <a:rPr lang="en-US" sz="1600" i="1" dirty="0">
                <a:solidFill>
                  <a:schemeClr val="bg1">
                    <a:lumMod val="75000"/>
                  </a:schemeClr>
                </a:solidFill>
              </a:rPr>
              <a:t> ‘diabetic retinopathy’--think more generally) describes the fundamental cause of most cases of NVG?</a:t>
            </a:r>
          </a:p>
          <a:p>
            <a:r>
              <a:rPr lang="en-US" sz="1600" b="1" dirty="0">
                <a:solidFill>
                  <a:srgbClr val="0000FF"/>
                </a:solidFill>
              </a:rPr>
              <a:t>‘Retinal ischemia’</a:t>
            </a:r>
            <a:endParaRPr lang="en-US" sz="1600" b="1" dirty="0">
              <a:solidFill>
                <a:schemeClr val="bg1">
                  <a:lumMod val="75000"/>
                </a:schemeClr>
              </a:solidFill>
            </a:endParaRPr>
          </a:p>
          <a:p>
            <a:endParaRPr lang="en-US" sz="1600" dirty="0">
              <a:solidFill>
                <a:schemeClr val="bg1">
                  <a:lumMod val="75000"/>
                </a:schemeClr>
              </a:solidFill>
            </a:endParaRPr>
          </a:p>
          <a:p>
            <a:r>
              <a:rPr lang="en-US" sz="1600" i="1" dirty="0">
                <a:solidFill>
                  <a:schemeClr val="bg1">
                    <a:lumMod val="75000"/>
                  </a:schemeClr>
                </a:solidFill>
              </a:rPr>
              <a:t>How does retinal ischemia lead to NVI and NVA? </a:t>
            </a:r>
          </a:p>
          <a:p>
            <a:r>
              <a:rPr lang="en-US" sz="1600" dirty="0">
                <a:solidFill>
                  <a:schemeClr val="bg1">
                    <a:lumMod val="75000"/>
                  </a:schemeClr>
                </a:solidFill>
              </a:rPr>
              <a:t>In a desperate attempt to acquire the oxygen they’re lacking, the ischemic retinal cells release the signaling molecule  </a:t>
            </a:r>
            <a:r>
              <a:rPr lang="en-US" sz="1600" b="1" dirty="0">
                <a:solidFill>
                  <a:schemeClr val="bg1">
                    <a:lumMod val="75000"/>
                  </a:schemeClr>
                </a:solidFill>
              </a:rPr>
              <a:t>VEGF</a:t>
            </a:r>
            <a:r>
              <a:rPr lang="en-US" sz="1600" dirty="0">
                <a:solidFill>
                  <a:schemeClr val="bg1">
                    <a:lumMod val="75000"/>
                  </a:schemeClr>
                </a:solidFill>
              </a:rPr>
              <a:t> , a potent inducer of new blood vessel formation. This VEGF diffuses from the vitreous cavity into the anterior segment, where it induces the NVI/NVA process.</a:t>
            </a:r>
          </a:p>
        </p:txBody>
      </p:sp>
      <p:sp>
        <p:nvSpPr>
          <p:cNvPr id="48" name="TextBox 47">
            <a:extLst>
              <a:ext uri="{FF2B5EF4-FFF2-40B4-BE49-F238E27FC236}">
                <a16:creationId xmlns:a16="http://schemas.microsoft.com/office/drawing/2014/main" id="{8DDF09A9-1139-40A8-B7D3-4C88B60AE277}"/>
              </a:ext>
            </a:extLst>
          </p:cNvPr>
          <p:cNvSpPr txBox="1"/>
          <p:nvPr/>
        </p:nvSpPr>
        <p:spPr>
          <a:xfrm>
            <a:off x="2435013" y="3427887"/>
            <a:ext cx="6372175" cy="2677656"/>
          </a:xfrm>
          <a:prstGeom prst="rect">
            <a:avLst/>
          </a:prstGeom>
          <a:solidFill>
            <a:srgbClr val="00B0F0"/>
          </a:solidFill>
        </p:spPr>
        <p:txBody>
          <a:bodyPr wrap="square" rtlCol="0">
            <a:spAutoFit/>
          </a:bodyPr>
          <a:lstStyle/>
          <a:p>
            <a:r>
              <a:rPr lang="en-US" sz="1400" i="1" dirty="0">
                <a:solidFill>
                  <a:srgbClr val="0000FF"/>
                </a:solidFill>
              </a:rPr>
              <a:t>What is the treatment of choice for NVG 2ndry to retinal ischemia?</a:t>
            </a:r>
          </a:p>
          <a:p>
            <a:r>
              <a:rPr lang="en-US" sz="1400" dirty="0" err="1">
                <a:solidFill>
                  <a:srgbClr val="0000FF"/>
                </a:solidFill>
              </a:rPr>
              <a:t>Panretinal</a:t>
            </a:r>
            <a:r>
              <a:rPr lang="en-US" sz="1400" dirty="0">
                <a:solidFill>
                  <a:srgbClr val="0000FF"/>
                </a:solidFill>
              </a:rPr>
              <a:t> photocoagulation (PRP)</a:t>
            </a:r>
          </a:p>
          <a:p>
            <a:endParaRPr lang="en-US" sz="1400" i="1" dirty="0">
              <a:solidFill>
                <a:srgbClr val="0000FF"/>
              </a:solidFill>
            </a:endParaRPr>
          </a:p>
          <a:p>
            <a:r>
              <a:rPr lang="en-US" sz="1400" i="1" dirty="0">
                <a:solidFill>
                  <a:srgbClr val="0000FF"/>
                </a:solidFill>
              </a:rPr>
              <a:t>What is the goal of PRP, </a:t>
            </a:r>
            <a:r>
              <a:rPr lang="en-US" sz="1400" i="1" dirty="0" err="1">
                <a:solidFill>
                  <a:srgbClr val="0000FF"/>
                </a:solidFill>
              </a:rPr>
              <a:t>ie</a:t>
            </a:r>
            <a:r>
              <a:rPr lang="en-US" sz="1400" i="1" dirty="0">
                <a:solidFill>
                  <a:srgbClr val="0000FF"/>
                </a:solidFill>
              </a:rPr>
              <a:t>, what are we trying to do?</a:t>
            </a:r>
          </a:p>
          <a:p>
            <a:r>
              <a:rPr lang="en-US" sz="1400" dirty="0">
                <a:solidFill>
                  <a:srgbClr val="0000FF"/>
                </a:solidFill>
              </a:rPr>
              <a:t>The goal is to kill most of the cells in the peripheral retina</a:t>
            </a:r>
          </a:p>
          <a:p>
            <a:endParaRPr lang="en-US" sz="1400" dirty="0">
              <a:solidFill>
                <a:srgbClr val="0000FF"/>
              </a:solidFill>
            </a:endParaRPr>
          </a:p>
          <a:p>
            <a:r>
              <a:rPr lang="en-US" sz="1400" i="1" dirty="0">
                <a:solidFill>
                  <a:srgbClr val="0000FF"/>
                </a:solidFill>
              </a:rPr>
              <a:t>What is the therapeutic rationale? Why kill the peripheral retina?</a:t>
            </a:r>
            <a:endParaRPr lang="en-US" sz="1400" i="1" dirty="0">
              <a:solidFill>
                <a:srgbClr val="00B0F0"/>
              </a:solidFill>
            </a:endParaRPr>
          </a:p>
          <a:p>
            <a:r>
              <a:rPr lang="en-US" sz="1400" dirty="0">
                <a:solidFill>
                  <a:srgbClr val="00B0F0"/>
                </a:solidFill>
              </a:rPr>
              <a:t>As stated several times now: DBR renders portions of the retina hypoxic,     and hypoxic cells release VEGF, initiating a cascade of deleterious events. </a:t>
            </a:r>
            <a:r>
              <a:rPr lang="en-US" sz="1400" u="sng" dirty="0">
                <a:solidFill>
                  <a:srgbClr val="00B0F0"/>
                </a:solidFill>
              </a:rPr>
              <a:t>OTOH, </a:t>
            </a:r>
            <a:r>
              <a:rPr lang="en-US" sz="1400" i="1" u="sng" dirty="0">
                <a:solidFill>
                  <a:srgbClr val="00B0F0"/>
                </a:solidFill>
              </a:rPr>
              <a:t>dead</a:t>
            </a:r>
            <a:r>
              <a:rPr lang="en-US" sz="1400" u="sng" dirty="0">
                <a:solidFill>
                  <a:srgbClr val="00B0F0"/>
                </a:solidFill>
              </a:rPr>
              <a:t> cells do </a:t>
            </a:r>
            <a:r>
              <a:rPr lang="en-US" sz="1400" b="1" u="sng" dirty="0">
                <a:solidFill>
                  <a:srgbClr val="00B0F0"/>
                </a:solidFill>
              </a:rPr>
              <a:t>not</a:t>
            </a:r>
            <a:r>
              <a:rPr lang="en-US" sz="1400" u="sng" dirty="0">
                <a:solidFill>
                  <a:srgbClr val="00B0F0"/>
                </a:solidFill>
              </a:rPr>
              <a:t> release VEGF</a:t>
            </a:r>
            <a:r>
              <a:rPr lang="en-US" sz="1400" dirty="0">
                <a:solidFill>
                  <a:srgbClr val="00B0F0"/>
                </a:solidFill>
              </a:rPr>
              <a:t>. So by euthanizing the hypoxic retina, the intraocular VEGF burden is reduced, neovascularization is halted, and SVL is avoided.</a:t>
            </a:r>
          </a:p>
        </p:txBody>
      </p:sp>
      <p:sp>
        <p:nvSpPr>
          <p:cNvPr id="47" name="Oval 46">
            <a:extLst>
              <a:ext uri="{FF2B5EF4-FFF2-40B4-BE49-F238E27FC236}">
                <a16:creationId xmlns:a16="http://schemas.microsoft.com/office/drawing/2014/main" id="{9E10513A-D282-4B0D-BB91-F41CBB1CCC8E}"/>
              </a:ext>
            </a:extLst>
          </p:cNvPr>
          <p:cNvSpPr/>
          <p:nvPr/>
        </p:nvSpPr>
        <p:spPr>
          <a:xfrm>
            <a:off x="580515" y="4431474"/>
            <a:ext cx="2010285" cy="430887"/>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572290880"/>
      </p:ext>
    </p:extLst>
  </p:cSld>
  <p:clrMapOvr>
    <a:masterClrMapping/>
  </p:clrMapOvr>
</p:sld>
</file>

<file path=ppt/slides/slide3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Straight Arrow Connector 12">
            <a:extLst>
              <a:ext uri="{FF2B5EF4-FFF2-40B4-BE49-F238E27FC236}">
                <a16:creationId xmlns:a16="http://schemas.microsoft.com/office/drawing/2014/main" id="{A6DE2085-829C-480C-9216-69D6039C0A37}"/>
              </a:ext>
            </a:extLst>
          </p:cNvPr>
          <p:cNvCxnSpPr>
            <a:cxnSpLocks/>
          </p:cNvCxnSpPr>
          <p:nvPr/>
        </p:nvCxnSpPr>
        <p:spPr>
          <a:xfrm>
            <a:off x="6717173" y="1828800"/>
            <a:ext cx="0" cy="3462754"/>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43014" name="Text Box 6"/>
          <p:cNvSpPr txBox="1">
            <a:spLocks noChangeArrowheads="1"/>
          </p:cNvSpPr>
          <p:nvPr/>
        </p:nvSpPr>
        <p:spPr bwMode="auto">
          <a:xfrm>
            <a:off x="533400" y="2356376"/>
            <a:ext cx="1005403"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Lens-</a:t>
            </a:r>
          </a:p>
          <a:p>
            <a:pPr algn="ctr" eaLnBrk="1" hangingPunct="1">
              <a:lnSpc>
                <a:spcPct val="80000"/>
              </a:lnSpc>
              <a:spcBef>
                <a:spcPct val="0"/>
              </a:spcBef>
              <a:buClrTx/>
              <a:buSzTx/>
              <a:buFontTx/>
              <a:buNone/>
            </a:pPr>
            <a:r>
              <a:rPr lang="en-US" altLang="en-US" sz="1800" dirty="0">
                <a:solidFill>
                  <a:schemeClr val="bg1">
                    <a:lumMod val="75000"/>
                  </a:schemeClr>
                </a:solidFill>
              </a:rPr>
              <a:t>Induced</a:t>
            </a:r>
          </a:p>
        </p:txBody>
      </p:sp>
      <p:sp>
        <p:nvSpPr>
          <p:cNvPr id="43017" name="Text Box 14"/>
          <p:cNvSpPr txBox="1">
            <a:spLocks noChangeArrowheads="1"/>
          </p:cNvSpPr>
          <p:nvPr/>
        </p:nvSpPr>
        <p:spPr bwMode="auto">
          <a:xfrm>
            <a:off x="3026498" y="2365901"/>
            <a:ext cx="1633781"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Aphakic/</a:t>
            </a:r>
          </a:p>
          <a:p>
            <a:pPr algn="ctr" eaLnBrk="1" hangingPunct="1">
              <a:lnSpc>
                <a:spcPct val="80000"/>
              </a:lnSpc>
              <a:spcBef>
                <a:spcPct val="0"/>
              </a:spcBef>
              <a:buClrTx/>
              <a:buSzTx/>
              <a:buFontTx/>
              <a:buNone/>
            </a:pPr>
            <a:r>
              <a:rPr lang="en-US" altLang="en-US" sz="1800" dirty="0" err="1">
                <a:solidFill>
                  <a:schemeClr val="bg1">
                    <a:lumMod val="75000"/>
                  </a:schemeClr>
                </a:solidFill>
              </a:rPr>
              <a:t>Pseudophakic</a:t>
            </a:r>
            <a:endParaRPr lang="en-US" altLang="en-US" sz="1800" dirty="0">
              <a:solidFill>
                <a:schemeClr val="bg1">
                  <a:lumMod val="75000"/>
                </a:schemeClr>
              </a:solidFill>
            </a:endParaRPr>
          </a:p>
        </p:txBody>
      </p:sp>
      <p:sp>
        <p:nvSpPr>
          <p:cNvPr id="43031" name="Text Box 35"/>
          <p:cNvSpPr txBox="1">
            <a:spLocks noChangeArrowheads="1"/>
          </p:cNvSpPr>
          <p:nvPr/>
        </p:nvSpPr>
        <p:spPr bwMode="auto">
          <a:xfrm>
            <a:off x="1190847" y="1295400"/>
            <a:ext cx="2473754"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solidFill>
                  <a:schemeClr val="bg1">
                    <a:lumMod val="75000"/>
                  </a:schemeClr>
                </a:solidFill>
              </a:rPr>
              <a:t>w/ Pupillary Block</a:t>
            </a:r>
          </a:p>
        </p:txBody>
      </p:sp>
      <p:sp>
        <p:nvSpPr>
          <p:cNvPr id="43032" name="Text Box 36"/>
          <p:cNvSpPr txBox="1">
            <a:spLocks noChangeArrowheads="1"/>
          </p:cNvSpPr>
          <p:nvPr/>
        </p:nvSpPr>
        <p:spPr bwMode="auto">
          <a:xfrm>
            <a:off x="5181600" y="1295400"/>
            <a:ext cx="2630848"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t>w/o Pupillary Block</a:t>
            </a:r>
          </a:p>
        </p:txBody>
      </p:sp>
      <p:sp>
        <p:nvSpPr>
          <p:cNvPr id="49" name="Rectangle 2">
            <a:extLst>
              <a:ext uri="{FF2B5EF4-FFF2-40B4-BE49-F238E27FC236}">
                <a16:creationId xmlns:a16="http://schemas.microsoft.com/office/drawing/2014/main" id="{240EE5BF-F7D2-4FC8-A5DD-F6B5423153C6}"/>
              </a:ext>
            </a:extLst>
          </p:cNvPr>
          <p:cNvSpPr>
            <a:spLocks noGrp="1" noChangeArrowheads="1"/>
          </p:cNvSpPr>
          <p:nvPr>
            <p:ph type="title"/>
          </p:nvPr>
        </p:nvSpPr>
        <p:spPr>
          <a:xfrm>
            <a:off x="457200" y="304800"/>
            <a:ext cx="7543800" cy="563562"/>
          </a:xfrm>
        </p:spPr>
        <p:txBody>
          <a:bodyPr/>
          <a:lstStyle/>
          <a:p>
            <a:pPr eaLnBrk="1" hangingPunct="1"/>
            <a:r>
              <a:rPr lang="en-US" altLang="en-US" sz="3500" dirty="0"/>
              <a:t>A</a:t>
            </a:r>
          </a:p>
        </p:txBody>
      </p:sp>
      <p:sp>
        <p:nvSpPr>
          <p:cNvPr id="50" name="TextBox 49">
            <a:extLst>
              <a:ext uri="{FF2B5EF4-FFF2-40B4-BE49-F238E27FC236}">
                <a16:creationId xmlns:a16="http://schemas.microsoft.com/office/drawing/2014/main" id="{CF426230-46C8-405C-9015-99EF57762A2E}"/>
              </a:ext>
            </a:extLst>
          </p:cNvPr>
          <p:cNvSpPr txBox="1"/>
          <p:nvPr/>
        </p:nvSpPr>
        <p:spPr>
          <a:xfrm>
            <a:off x="2259496" y="189094"/>
            <a:ext cx="4607480" cy="400110"/>
          </a:xfrm>
          <a:prstGeom prst="rect">
            <a:avLst/>
          </a:prstGeom>
          <a:solidFill>
            <a:schemeClr val="accent1">
              <a:lumMod val="60000"/>
              <a:lumOff val="40000"/>
            </a:schemeClr>
          </a:solidFill>
        </p:spPr>
        <p:txBody>
          <a:bodyPr wrap="none" rtlCol="0">
            <a:spAutoFit/>
          </a:bodyPr>
          <a:lstStyle/>
          <a:p>
            <a:pPr algn="ctr"/>
            <a:r>
              <a:rPr lang="en-US" sz="2000" b="1" dirty="0"/>
              <a:t>Secondary Angle Closure Glaucoma</a:t>
            </a:r>
          </a:p>
        </p:txBody>
      </p:sp>
      <p:sp>
        <p:nvSpPr>
          <p:cNvPr id="2" name="TextBox 1">
            <a:extLst>
              <a:ext uri="{FF2B5EF4-FFF2-40B4-BE49-F238E27FC236}">
                <a16:creationId xmlns:a16="http://schemas.microsoft.com/office/drawing/2014/main" id="{A7E30BEC-923B-4C9A-A856-BDD0D882F6B8}"/>
              </a:ext>
            </a:extLst>
          </p:cNvPr>
          <p:cNvSpPr txBox="1"/>
          <p:nvPr/>
        </p:nvSpPr>
        <p:spPr>
          <a:xfrm>
            <a:off x="887305" y="2844119"/>
            <a:ext cx="1494320" cy="338554"/>
          </a:xfrm>
          <a:prstGeom prst="rect">
            <a:avLst/>
          </a:prstGeom>
          <a:noFill/>
        </p:spPr>
        <p:txBody>
          <a:bodyPr wrap="none" rtlCol="0">
            <a:spAutoFit/>
          </a:bodyPr>
          <a:lstStyle/>
          <a:p>
            <a:r>
              <a:rPr lang="en-US" sz="1600" dirty="0" err="1">
                <a:solidFill>
                  <a:schemeClr val="bg1">
                    <a:lumMod val="75000"/>
                  </a:schemeClr>
                </a:solidFill>
              </a:rPr>
              <a:t>Phacomorphic</a:t>
            </a:r>
            <a:endParaRPr lang="en-US" sz="1600" dirty="0">
              <a:solidFill>
                <a:schemeClr val="bg1">
                  <a:lumMod val="75000"/>
                </a:schemeClr>
              </a:solidFill>
            </a:endParaRPr>
          </a:p>
        </p:txBody>
      </p:sp>
      <p:sp>
        <p:nvSpPr>
          <p:cNvPr id="51" name="TextBox 50">
            <a:extLst>
              <a:ext uri="{FF2B5EF4-FFF2-40B4-BE49-F238E27FC236}">
                <a16:creationId xmlns:a16="http://schemas.microsoft.com/office/drawing/2014/main" id="{156069D4-340B-4160-A336-EBF73557CEE0}"/>
              </a:ext>
            </a:extLst>
          </p:cNvPr>
          <p:cNvSpPr txBox="1"/>
          <p:nvPr/>
        </p:nvSpPr>
        <p:spPr>
          <a:xfrm>
            <a:off x="884725" y="3175578"/>
            <a:ext cx="1402948" cy="338554"/>
          </a:xfrm>
          <a:prstGeom prst="rect">
            <a:avLst/>
          </a:prstGeom>
          <a:noFill/>
        </p:spPr>
        <p:txBody>
          <a:bodyPr wrap="none" rtlCol="0">
            <a:spAutoFit/>
          </a:bodyPr>
          <a:lstStyle/>
          <a:p>
            <a:r>
              <a:rPr lang="en-US" sz="1600" dirty="0">
                <a:solidFill>
                  <a:schemeClr val="bg1">
                    <a:lumMod val="75000"/>
                  </a:schemeClr>
                </a:solidFill>
              </a:rPr>
              <a:t>Ectopia </a:t>
            </a:r>
            <a:r>
              <a:rPr lang="en-US" sz="1600" dirty="0" err="1">
                <a:solidFill>
                  <a:schemeClr val="bg1">
                    <a:lumMod val="75000"/>
                  </a:schemeClr>
                </a:solidFill>
              </a:rPr>
              <a:t>lentis</a:t>
            </a:r>
            <a:endParaRPr lang="en-US" sz="1600" dirty="0">
              <a:solidFill>
                <a:schemeClr val="bg1">
                  <a:lumMod val="75000"/>
                </a:schemeClr>
              </a:solidFill>
            </a:endParaRPr>
          </a:p>
        </p:txBody>
      </p:sp>
      <p:cxnSp>
        <p:nvCxnSpPr>
          <p:cNvPr id="71" name="Straight Connector 70">
            <a:extLst>
              <a:ext uri="{FF2B5EF4-FFF2-40B4-BE49-F238E27FC236}">
                <a16:creationId xmlns:a16="http://schemas.microsoft.com/office/drawing/2014/main" id="{C104938D-BA8D-4E39-9D5F-9EE2012F2F3C}"/>
              </a:ext>
            </a:extLst>
          </p:cNvPr>
          <p:cNvCxnSpPr>
            <a:cxnSpLocks/>
          </p:cNvCxnSpPr>
          <p:nvPr/>
        </p:nvCxnSpPr>
        <p:spPr>
          <a:xfrm flipH="1">
            <a:off x="762665" y="3023488"/>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2A7E4E40-472F-4E50-8A7A-45C10FDD7171}"/>
              </a:ext>
            </a:extLst>
          </p:cNvPr>
          <p:cNvCxnSpPr>
            <a:cxnSpLocks/>
          </p:cNvCxnSpPr>
          <p:nvPr/>
        </p:nvCxnSpPr>
        <p:spPr>
          <a:xfrm flipH="1">
            <a:off x="762665" y="3347853"/>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C3924889-45B9-4383-9C9E-48F0A9C27AD8}"/>
              </a:ext>
            </a:extLst>
          </p:cNvPr>
          <p:cNvCxnSpPr>
            <a:cxnSpLocks/>
          </p:cNvCxnSpPr>
          <p:nvPr/>
        </p:nvCxnSpPr>
        <p:spPr>
          <a:xfrm flipH="1">
            <a:off x="748719" y="2838976"/>
            <a:ext cx="13947" cy="5088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 name="Straight Arrow Connector 5">
            <a:extLst>
              <a:ext uri="{FF2B5EF4-FFF2-40B4-BE49-F238E27FC236}">
                <a16:creationId xmlns:a16="http://schemas.microsoft.com/office/drawing/2014/main" id="{A3439F0C-5143-461F-8F3C-2E830785DEFC}"/>
              </a:ext>
            </a:extLst>
          </p:cNvPr>
          <p:cNvCxnSpPr>
            <a:stCxn id="50" idx="2"/>
          </p:cNvCxnSpPr>
          <p:nvPr/>
        </p:nvCxnSpPr>
        <p:spPr>
          <a:xfrm flipH="1">
            <a:off x="2971800" y="589204"/>
            <a:ext cx="1591436" cy="706196"/>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0" name="Straight Arrow Connector 9">
            <a:extLst>
              <a:ext uri="{FF2B5EF4-FFF2-40B4-BE49-F238E27FC236}">
                <a16:creationId xmlns:a16="http://schemas.microsoft.com/office/drawing/2014/main" id="{84DC796E-F6ED-4FBB-82D2-A260F480BF8A}"/>
              </a:ext>
            </a:extLst>
          </p:cNvPr>
          <p:cNvCxnSpPr>
            <a:cxnSpLocks/>
          </p:cNvCxnSpPr>
          <p:nvPr/>
        </p:nvCxnSpPr>
        <p:spPr>
          <a:xfrm>
            <a:off x="4572000" y="589204"/>
            <a:ext cx="1600200" cy="706196"/>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6" name="Straight Arrow Connector 25">
            <a:extLst>
              <a:ext uri="{FF2B5EF4-FFF2-40B4-BE49-F238E27FC236}">
                <a16:creationId xmlns:a16="http://schemas.microsoft.com/office/drawing/2014/main" id="{B70E0124-9B84-41A5-8D84-A66B7838A706}"/>
              </a:ext>
            </a:extLst>
          </p:cNvPr>
          <p:cNvCxnSpPr>
            <a:cxnSpLocks/>
          </p:cNvCxnSpPr>
          <p:nvPr/>
        </p:nvCxnSpPr>
        <p:spPr>
          <a:xfrm flipH="1">
            <a:off x="1159539" y="1828800"/>
            <a:ext cx="1290435" cy="478059"/>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28" name="Straight Arrow Connector 27">
            <a:extLst>
              <a:ext uri="{FF2B5EF4-FFF2-40B4-BE49-F238E27FC236}">
                <a16:creationId xmlns:a16="http://schemas.microsoft.com/office/drawing/2014/main" id="{567A4249-5C59-4416-8A8E-1C35913900AB}"/>
              </a:ext>
            </a:extLst>
          </p:cNvPr>
          <p:cNvCxnSpPr>
            <a:cxnSpLocks/>
          </p:cNvCxnSpPr>
          <p:nvPr/>
        </p:nvCxnSpPr>
        <p:spPr>
          <a:xfrm>
            <a:off x="2449973" y="1832208"/>
            <a:ext cx="1268784"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56" name="Text Box 6">
            <a:extLst>
              <a:ext uri="{FF2B5EF4-FFF2-40B4-BE49-F238E27FC236}">
                <a16:creationId xmlns:a16="http://schemas.microsoft.com/office/drawing/2014/main" id="{557983BD-9D64-49B9-A366-A08663B0451F}"/>
              </a:ext>
            </a:extLst>
          </p:cNvPr>
          <p:cNvSpPr txBox="1">
            <a:spLocks noChangeArrowheads="1"/>
          </p:cNvSpPr>
          <p:nvPr/>
        </p:nvSpPr>
        <p:spPr bwMode="auto">
          <a:xfrm>
            <a:off x="5029200" y="2356376"/>
            <a:ext cx="813043"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r" eaLnBrk="1" hangingPunct="1">
              <a:lnSpc>
                <a:spcPct val="80000"/>
              </a:lnSpc>
              <a:spcBef>
                <a:spcPct val="0"/>
              </a:spcBef>
              <a:buClrTx/>
              <a:buSzTx/>
              <a:buFontTx/>
              <a:buNone/>
            </a:pPr>
            <a:r>
              <a:rPr lang="en-US" altLang="en-US" sz="1800" dirty="0">
                <a:solidFill>
                  <a:schemeClr val="bg1">
                    <a:lumMod val="75000"/>
                  </a:schemeClr>
                </a:solidFill>
              </a:rPr>
              <a:t>‘Push’</a:t>
            </a:r>
          </a:p>
        </p:txBody>
      </p:sp>
      <p:sp>
        <p:nvSpPr>
          <p:cNvPr id="57" name="Text Box 14">
            <a:extLst>
              <a:ext uri="{FF2B5EF4-FFF2-40B4-BE49-F238E27FC236}">
                <a16:creationId xmlns:a16="http://schemas.microsoft.com/office/drawing/2014/main" id="{5DAFA1C1-3A29-4C27-A379-663FDD22E326}"/>
              </a:ext>
            </a:extLst>
          </p:cNvPr>
          <p:cNvSpPr txBox="1">
            <a:spLocks noChangeArrowheads="1"/>
          </p:cNvSpPr>
          <p:nvPr/>
        </p:nvSpPr>
        <p:spPr bwMode="auto">
          <a:xfrm>
            <a:off x="7620000" y="2365901"/>
            <a:ext cx="671979"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t>‘Pull’</a:t>
            </a:r>
          </a:p>
        </p:txBody>
      </p:sp>
      <p:cxnSp>
        <p:nvCxnSpPr>
          <p:cNvPr id="58" name="Straight Arrow Connector 57">
            <a:extLst>
              <a:ext uri="{FF2B5EF4-FFF2-40B4-BE49-F238E27FC236}">
                <a16:creationId xmlns:a16="http://schemas.microsoft.com/office/drawing/2014/main" id="{E874FEE9-46BD-46A3-90A3-DE7CC220FBFF}"/>
              </a:ext>
            </a:extLst>
          </p:cNvPr>
          <p:cNvCxnSpPr>
            <a:cxnSpLocks/>
          </p:cNvCxnSpPr>
          <p:nvPr/>
        </p:nvCxnSpPr>
        <p:spPr>
          <a:xfrm flipH="1">
            <a:off x="5867400" y="1828800"/>
            <a:ext cx="849775"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59" name="Straight Arrow Connector 58">
            <a:extLst>
              <a:ext uri="{FF2B5EF4-FFF2-40B4-BE49-F238E27FC236}">
                <a16:creationId xmlns:a16="http://schemas.microsoft.com/office/drawing/2014/main" id="{C370A4A1-FE96-4E70-B89E-839542A5E241}"/>
              </a:ext>
            </a:extLst>
          </p:cNvPr>
          <p:cNvCxnSpPr>
            <a:cxnSpLocks/>
          </p:cNvCxnSpPr>
          <p:nvPr/>
        </p:nvCxnSpPr>
        <p:spPr>
          <a:xfrm>
            <a:off x="6717173" y="1832208"/>
            <a:ext cx="902827" cy="474047"/>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62" name="Text Box 16">
            <a:extLst>
              <a:ext uri="{FF2B5EF4-FFF2-40B4-BE49-F238E27FC236}">
                <a16:creationId xmlns:a16="http://schemas.microsoft.com/office/drawing/2014/main" id="{33538067-0726-41B0-93FF-357EF00CA62D}"/>
              </a:ext>
            </a:extLst>
          </p:cNvPr>
          <p:cNvSpPr txBox="1">
            <a:spLocks noChangeArrowheads="1"/>
          </p:cNvSpPr>
          <p:nvPr/>
        </p:nvSpPr>
        <p:spPr bwMode="auto">
          <a:xfrm>
            <a:off x="8065437" y="2684785"/>
            <a:ext cx="628698"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b="1" dirty="0"/>
              <a:t>NVG</a:t>
            </a:r>
          </a:p>
        </p:txBody>
      </p:sp>
      <p:sp>
        <p:nvSpPr>
          <p:cNvPr id="70" name="Text Box 21">
            <a:extLst>
              <a:ext uri="{FF2B5EF4-FFF2-40B4-BE49-F238E27FC236}">
                <a16:creationId xmlns:a16="http://schemas.microsoft.com/office/drawing/2014/main" id="{86C32650-BE1F-4CC3-8DB5-0C136D877E6F}"/>
              </a:ext>
            </a:extLst>
          </p:cNvPr>
          <p:cNvSpPr txBox="1">
            <a:spLocks noChangeArrowheads="1"/>
          </p:cNvSpPr>
          <p:nvPr/>
        </p:nvSpPr>
        <p:spPr bwMode="auto">
          <a:xfrm>
            <a:off x="8070534" y="3048000"/>
            <a:ext cx="526106"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a:solidFill>
                  <a:schemeClr val="bg1">
                    <a:lumMod val="75000"/>
                  </a:schemeClr>
                </a:solidFill>
              </a:rPr>
              <a:t>ICE</a:t>
            </a:r>
          </a:p>
        </p:txBody>
      </p:sp>
      <p:sp>
        <p:nvSpPr>
          <p:cNvPr id="75" name="Text Box 45">
            <a:extLst>
              <a:ext uri="{FF2B5EF4-FFF2-40B4-BE49-F238E27FC236}">
                <a16:creationId xmlns:a16="http://schemas.microsoft.com/office/drawing/2014/main" id="{2B6EDA2D-8F55-4DFD-A225-8C03CE6FC7F3}"/>
              </a:ext>
            </a:extLst>
          </p:cNvPr>
          <p:cNvSpPr txBox="1">
            <a:spLocks noChangeArrowheads="1"/>
          </p:cNvSpPr>
          <p:nvPr/>
        </p:nvSpPr>
        <p:spPr bwMode="auto">
          <a:xfrm>
            <a:off x="8073162" y="3810000"/>
            <a:ext cx="1070837" cy="74635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ts val="1700"/>
              </a:lnSpc>
              <a:spcBef>
                <a:spcPct val="0"/>
              </a:spcBef>
              <a:buClrTx/>
              <a:buSzTx/>
              <a:buFontTx/>
              <a:buNone/>
            </a:pPr>
            <a:r>
              <a:rPr lang="en-US" altLang="en-US" sz="1600" dirty="0">
                <a:solidFill>
                  <a:schemeClr val="bg1">
                    <a:lumMod val="75000"/>
                  </a:schemeClr>
                </a:solidFill>
              </a:rPr>
              <a:t>Epithelial/ fibrous ingrowth</a:t>
            </a:r>
          </a:p>
        </p:txBody>
      </p:sp>
      <p:cxnSp>
        <p:nvCxnSpPr>
          <p:cNvPr id="77" name="Straight Connector 76">
            <a:extLst>
              <a:ext uri="{FF2B5EF4-FFF2-40B4-BE49-F238E27FC236}">
                <a16:creationId xmlns:a16="http://schemas.microsoft.com/office/drawing/2014/main" id="{FC090BD7-F2E1-4464-B57B-9CBE5874C89B}"/>
              </a:ext>
            </a:extLst>
          </p:cNvPr>
          <p:cNvCxnSpPr>
            <a:cxnSpLocks/>
          </p:cNvCxnSpPr>
          <p:nvPr/>
        </p:nvCxnSpPr>
        <p:spPr>
          <a:xfrm>
            <a:off x="7873969" y="2674448"/>
            <a:ext cx="7724" cy="128795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8" name="Straight Connector 77">
            <a:extLst>
              <a:ext uri="{FF2B5EF4-FFF2-40B4-BE49-F238E27FC236}">
                <a16:creationId xmlns:a16="http://schemas.microsoft.com/office/drawing/2014/main" id="{B1922ED5-C3D8-43D8-A00D-1D6BC9201DBA}"/>
              </a:ext>
            </a:extLst>
          </p:cNvPr>
          <p:cNvCxnSpPr/>
          <p:nvPr/>
        </p:nvCxnSpPr>
        <p:spPr>
          <a:xfrm flipH="1">
            <a:off x="7873968" y="2840262"/>
            <a:ext cx="24447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9" name="Straight Connector 78">
            <a:extLst>
              <a:ext uri="{FF2B5EF4-FFF2-40B4-BE49-F238E27FC236}">
                <a16:creationId xmlns:a16="http://schemas.microsoft.com/office/drawing/2014/main" id="{77019ED2-6D69-4A60-9D19-D4DB786EA3A0}"/>
              </a:ext>
            </a:extLst>
          </p:cNvPr>
          <p:cNvCxnSpPr/>
          <p:nvPr/>
        </p:nvCxnSpPr>
        <p:spPr>
          <a:xfrm flipH="1">
            <a:off x="7873968" y="3213518"/>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1" name="Straight Connector 80">
            <a:extLst>
              <a:ext uri="{FF2B5EF4-FFF2-40B4-BE49-F238E27FC236}">
                <a16:creationId xmlns:a16="http://schemas.microsoft.com/office/drawing/2014/main" id="{9796A12F-4125-4C05-8EE8-A388740C580D}"/>
              </a:ext>
            </a:extLst>
          </p:cNvPr>
          <p:cNvCxnSpPr/>
          <p:nvPr/>
        </p:nvCxnSpPr>
        <p:spPr>
          <a:xfrm flipH="1">
            <a:off x="7877837" y="3581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3" name="Straight Connector 82">
            <a:extLst>
              <a:ext uri="{FF2B5EF4-FFF2-40B4-BE49-F238E27FC236}">
                <a16:creationId xmlns:a16="http://schemas.microsoft.com/office/drawing/2014/main" id="{7FDC5F4B-9BF0-42AD-B8BB-2F2399BCF1E2}"/>
              </a:ext>
            </a:extLst>
          </p:cNvPr>
          <p:cNvCxnSpPr/>
          <p:nvPr/>
        </p:nvCxnSpPr>
        <p:spPr>
          <a:xfrm flipH="1">
            <a:off x="7881693" y="3962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93" name="Text Box 42">
            <a:extLst>
              <a:ext uri="{FF2B5EF4-FFF2-40B4-BE49-F238E27FC236}">
                <a16:creationId xmlns:a16="http://schemas.microsoft.com/office/drawing/2014/main" id="{53BAB77F-E061-4834-9068-34BDF78AD071}"/>
              </a:ext>
            </a:extLst>
          </p:cNvPr>
          <p:cNvSpPr txBox="1">
            <a:spLocks noChangeArrowheads="1"/>
          </p:cNvSpPr>
          <p:nvPr/>
        </p:nvSpPr>
        <p:spPr bwMode="auto">
          <a:xfrm>
            <a:off x="8111387" y="3429000"/>
            <a:ext cx="856196"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Flat AC</a:t>
            </a:r>
          </a:p>
        </p:txBody>
      </p:sp>
      <p:sp>
        <p:nvSpPr>
          <p:cNvPr id="100" name="Text Box 23">
            <a:extLst>
              <a:ext uri="{FF2B5EF4-FFF2-40B4-BE49-F238E27FC236}">
                <a16:creationId xmlns:a16="http://schemas.microsoft.com/office/drawing/2014/main" id="{D8F2FCFF-2984-4836-B000-9C5601A8EAAA}"/>
              </a:ext>
            </a:extLst>
          </p:cNvPr>
          <p:cNvSpPr txBox="1">
            <a:spLocks noChangeArrowheads="1"/>
          </p:cNvSpPr>
          <p:nvPr/>
        </p:nvSpPr>
        <p:spPr bwMode="auto">
          <a:xfrm>
            <a:off x="5530369" y="2667000"/>
            <a:ext cx="2143536"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Aqueous misdirection</a:t>
            </a:r>
          </a:p>
        </p:txBody>
      </p:sp>
      <p:cxnSp>
        <p:nvCxnSpPr>
          <p:cNvPr id="104" name="Straight Connector 103">
            <a:extLst>
              <a:ext uri="{FF2B5EF4-FFF2-40B4-BE49-F238E27FC236}">
                <a16:creationId xmlns:a16="http://schemas.microsoft.com/office/drawing/2014/main" id="{49D87D4A-E317-4446-9B95-5184CB3968F3}"/>
              </a:ext>
            </a:extLst>
          </p:cNvPr>
          <p:cNvCxnSpPr>
            <a:cxnSpLocks/>
          </p:cNvCxnSpPr>
          <p:nvPr/>
        </p:nvCxnSpPr>
        <p:spPr>
          <a:xfrm flipH="1">
            <a:off x="5316229" y="2667000"/>
            <a:ext cx="7397" cy="25314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5" name="Straight Connector 104">
            <a:extLst>
              <a:ext uri="{FF2B5EF4-FFF2-40B4-BE49-F238E27FC236}">
                <a16:creationId xmlns:a16="http://schemas.microsoft.com/office/drawing/2014/main" id="{F40B6D71-75A8-4A88-864D-00D14C2F710D}"/>
              </a:ext>
            </a:extLst>
          </p:cNvPr>
          <p:cNvCxnSpPr/>
          <p:nvPr/>
        </p:nvCxnSpPr>
        <p:spPr>
          <a:xfrm flipH="1">
            <a:off x="5323624" y="2832814"/>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6" name="Straight Connector 105">
            <a:extLst>
              <a:ext uri="{FF2B5EF4-FFF2-40B4-BE49-F238E27FC236}">
                <a16:creationId xmlns:a16="http://schemas.microsoft.com/office/drawing/2014/main" id="{010BF7B2-AA07-4DCF-822D-E2DB5CC0BF59}"/>
              </a:ext>
            </a:extLst>
          </p:cNvPr>
          <p:cNvCxnSpPr/>
          <p:nvPr/>
        </p:nvCxnSpPr>
        <p:spPr>
          <a:xfrm flipH="1">
            <a:off x="5323624" y="3360065"/>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a:extLst>
              <a:ext uri="{FF2B5EF4-FFF2-40B4-BE49-F238E27FC236}">
                <a16:creationId xmlns:a16="http://schemas.microsoft.com/office/drawing/2014/main" id="{BAC8035C-3999-4C31-93CD-6C0D2ADEB73B}"/>
              </a:ext>
            </a:extLst>
          </p:cNvPr>
          <p:cNvCxnSpPr/>
          <p:nvPr/>
        </p:nvCxnSpPr>
        <p:spPr>
          <a:xfrm flipH="1">
            <a:off x="5323536" y="3786938"/>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8" name="Straight Connector 107">
            <a:extLst>
              <a:ext uri="{FF2B5EF4-FFF2-40B4-BE49-F238E27FC236}">
                <a16:creationId xmlns:a16="http://schemas.microsoft.com/office/drawing/2014/main" id="{DB64CAEE-69B4-426A-8A5B-D1269DBF0F66}"/>
              </a:ext>
            </a:extLst>
          </p:cNvPr>
          <p:cNvCxnSpPr/>
          <p:nvPr/>
        </p:nvCxnSpPr>
        <p:spPr>
          <a:xfrm flipH="1">
            <a:off x="5327493" y="4249152"/>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12" name="Straight Connector 111">
            <a:extLst>
              <a:ext uri="{FF2B5EF4-FFF2-40B4-BE49-F238E27FC236}">
                <a16:creationId xmlns:a16="http://schemas.microsoft.com/office/drawing/2014/main" id="{99A16C30-4BE4-48E5-8B65-0C5F3039B8DC}"/>
              </a:ext>
            </a:extLst>
          </p:cNvPr>
          <p:cNvCxnSpPr/>
          <p:nvPr/>
        </p:nvCxnSpPr>
        <p:spPr>
          <a:xfrm flipH="1">
            <a:off x="5333455" y="51816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13" name="Text Box 42">
            <a:extLst>
              <a:ext uri="{FF2B5EF4-FFF2-40B4-BE49-F238E27FC236}">
                <a16:creationId xmlns:a16="http://schemas.microsoft.com/office/drawing/2014/main" id="{056DFFD9-3CA2-42E7-90FE-4F14522E3504}"/>
              </a:ext>
            </a:extLst>
          </p:cNvPr>
          <p:cNvSpPr txBox="1">
            <a:spLocks noChangeArrowheads="1"/>
          </p:cNvSpPr>
          <p:nvPr/>
        </p:nvSpPr>
        <p:spPr bwMode="auto">
          <a:xfrm>
            <a:off x="5533954" y="3623846"/>
            <a:ext cx="1563248"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Retinal surgery</a:t>
            </a:r>
          </a:p>
        </p:txBody>
      </p:sp>
      <p:sp>
        <p:nvSpPr>
          <p:cNvPr id="118" name="Text Box 47">
            <a:extLst>
              <a:ext uri="{FF2B5EF4-FFF2-40B4-BE49-F238E27FC236}">
                <a16:creationId xmlns:a16="http://schemas.microsoft.com/office/drawing/2014/main" id="{3F59D898-ECAD-49F0-9425-2A1BC8DDA7B5}"/>
              </a:ext>
            </a:extLst>
          </p:cNvPr>
          <p:cNvSpPr txBox="1">
            <a:spLocks noChangeArrowheads="1"/>
          </p:cNvSpPr>
          <p:nvPr/>
        </p:nvSpPr>
        <p:spPr bwMode="auto">
          <a:xfrm>
            <a:off x="5523688" y="4538246"/>
            <a:ext cx="1414170"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Drug-induced</a:t>
            </a:r>
          </a:p>
        </p:txBody>
      </p:sp>
      <p:sp>
        <p:nvSpPr>
          <p:cNvPr id="16" name="TextBox 15">
            <a:extLst>
              <a:ext uri="{FF2B5EF4-FFF2-40B4-BE49-F238E27FC236}">
                <a16:creationId xmlns:a16="http://schemas.microsoft.com/office/drawing/2014/main" id="{984E008D-FBBA-42B4-940E-EA26772E0161}"/>
              </a:ext>
            </a:extLst>
          </p:cNvPr>
          <p:cNvSpPr txBox="1"/>
          <p:nvPr/>
        </p:nvSpPr>
        <p:spPr>
          <a:xfrm>
            <a:off x="6230528" y="5257800"/>
            <a:ext cx="1326004" cy="369332"/>
          </a:xfrm>
          <a:prstGeom prst="rect">
            <a:avLst/>
          </a:prstGeom>
          <a:noFill/>
        </p:spPr>
        <p:txBody>
          <a:bodyPr wrap="none" rtlCol="0">
            <a:spAutoFit/>
          </a:bodyPr>
          <a:lstStyle/>
          <a:p>
            <a:pPr algn="ctr"/>
            <a:r>
              <a:rPr lang="en-US" dirty="0">
                <a:solidFill>
                  <a:schemeClr val="bg1">
                    <a:lumMod val="75000"/>
                  </a:schemeClr>
                </a:solidFill>
              </a:rPr>
              <a:t>Both/Either</a:t>
            </a:r>
          </a:p>
        </p:txBody>
      </p:sp>
      <p:cxnSp>
        <p:nvCxnSpPr>
          <p:cNvPr id="125" name="Straight Connector 124">
            <a:extLst>
              <a:ext uri="{FF2B5EF4-FFF2-40B4-BE49-F238E27FC236}">
                <a16:creationId xmlns:a16="http://schemas.microsoft.com/office/drawing/2014/main" id="{01138141-D318-4ED7-A7FE-D8F2155CE890}"/>
              </a:ext>
            </a:extLst>
          </p:cNvPr>
          <p:cNvCxnSpPr/>
          <p:nvPr/>
        </p:nvCxnSpPr>
        <p:spPr>
          <a:xfrm flipH="1">
            <a:off x="5334000" y="4724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52" name="Text Box 47">
            <a:extLst>
              <a:ext uri="{FF2B5EF4-FFF2-40B4-BE49-F238E27FC236}">
                <a16:creationId xmlns:a16="http://schemas.microsoft.com/office/drawing/2014/main" id="{E3578916-9804-473C-8F06-D4FA0BCEDFD0}"/>
              </a:ext>
            </a:extLst>
          </p:cNvPr>
          <p:cNvSpPr txBox="1">
            <a:spLocks noChangeArrowheads="1"/>
          </p:cNvSpPr>
          <p:nvPr/>
        </p:nvSpPr>
        <p:spPr bwMode="auto">
          <a:xfrm>
            <a:off x="5543446" y="4055146"/>
            <a:ext cx="1619354"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err="1">
                <a:solidFill>
                  <a:schemeClr val="bg1">
                    <a:lumMod val="75000"/>
                  </a:schemeClr>
                </a:solidFill>
              </a:rPr>
              <a:t>Nanophthalmos</a:t>
            </a:r>
            <a:endParaRPr lang="en-US" altLang="en-US" sz="1600" dirty="0">
              <a:solidFill>
                <a:schemeClr val="bg1">
                  <a:lumMod val="75000"/>
                </a:schemeClr>
              </a:solidFill>
            </a:endParaRPr>
          </a:p>
        </p:txBody>
      </p:sp>
      <p:sp>
        <p:nvSpPr>
          <p:cNvPr id="53" name="Text Box 45">
            <a:extLst>
              <a:ext uri="{FF2B5EF4-FFF2-40B4-BE49-F238E27FC236}">
                <a16:creationId xmlns:a16="http://schemas.microsoft.com/office/drawing/2014/main" id="{57D1A14F-68FE-47D2-983C-1A879D66A9DC}"/>
              </a:ext>
            </a:extLst>
          </p:cNvPr>
          <p:cNvSpPr txBox="1">
            <a:spLocks noChangeArrowheads="1"/>
          </p:cNvSpPr>
          <p:nvPr/>
        </p:nvSpPr>
        <p:spPr bwMode="auto">
          <a:xfrm>
            <a:off x="5523688" y="5013493"/>
            <a:ext cx="582211"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PFV</a:t>
            </a:r>
          </a:p>
        </p:txBody>
      </p:sp>
      <p:sp>
        <p:nvSpPr>
          <p:cNvPr id="54" name="Text Box 42">
            <a:extLst>
              <a:ext uri="{FF2B5EF4-FFF2-40B4-BE49-F238E27FC236}">
                <a16:creationId xmlns:a16="http://schemas.microsoft.com/office/drawing/2014/main" id="{E1E37D2C-2C52-446B-843B-01E64990D3EC}"/>
              </a:ext>
            </a:extLst>
          </p:cNvPr>
          <p:cNvSpPr txBox="1">
            <a:spLocks noChangeArrowheads="1"/>
          </p:cNvSpPr>
          <p:nvPr/>
        </p:nvSpPr>
        <p:spPr bwMode="auto">
          <a:xfrm>
            <a:off x="5551406" y="3192546"/>
            <a:ext cx="2276072"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ERD/choroidal effusion</a:t>
            </a:r>
          </a:p>
        </p:txBody>
      </p:sp>
      <p:sp>
        <p:nvSpPr>
          <p:cNvPr id="3" name="Oval 2">
            <a:extLst>
              <a:ext uri="{FF2B5EF4-FFF2-40B4-BE49-F238E27FC236}">
                <a16:creationId xmlns:a16="http://schemas.microsoft.com/office/drawing/2014/main" id="{7D027388-F860-4250-9D31-41DB5EB864E5}"/>
              </a:ext>
            </a:extLst>
          </p:cNvPr>
          <p:cNvSpPr/>
          <p:nvPr/>
        </p:nvSpPr>
        <p:spPr>
          <a:xfrm>
            <a:off x="8034589" y="2679833"/>
            <a:ext cx="671979" cy="338554"/>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TextBox 45">
            <a:extLst>
              <a:ext uri="{FF2B5EF4-FFF2-40B4-BE49-F238E27FC236}">
                <a16:creationId xmlns:a16="http://schemas.microsoft.com/office/drawing/2014/main" id="{404AE9CF-785E-4964-AF50-F6F095A7E65B}"/>
              </a:ext>
            </a:extLst>
          </p:cNvPr>
          <p:cNvSpPr txBox="1"/>
          <p:nvPr/>
        </p:nvSpPr>
        <p:spPr>
          <a:xfrm>
            <a:off x="609600" y="1554063"/>
            <a:ext cx="7034674" cy="4770537"/>
          </a:xfrm>
          <a:prstGeom prst="rect">
            <a:avLst/>
          </a:prstGeom>
          <a:solidFill>
            <a:schemeClr val="accent1">
              <a:lumMod val="40000"/>
              <a:lumOff val="60000"/>
            </a:schemeClr>
          </a:solidFill>
        </p:spPr>
        <p:txBody>
          <a:bodyPr wrap="square" rtlCol="0">
            <a:spAutoFit/>
          </a:bodyPr>
          <a:lstStyle/>
          <a:p>
            <a:r>
              <a:rPr lang="en-US" sz="1600" i="1" dirty="0">
                <a:solidFill>
                  <a:schemeClr val="bg1">
                    <a:lumMod val="75000"/>
                  </a:schemeClr>
                </a:solidFill>
              </a:rPr>
              <a:t>Neovascularization of what structure causes neovascular glaucoma (NVG)?</a:t>
            </a:r>
          </a:p>
          <a:p>
            <a:r>
              <a:rPr lang="en-US" sz="1600" dirty="0">
                <a:solidFill>
                  <a:schemeClr val="bg1">
                    <a:lumMod val="75000"/>
                  </a:schemeClr>
                </a:solidFill>
              </a:rPr>
              <a:t>Neovascularization of the angle (NVA) </a:t>
            </a:r>
          </a:p>
          <a:p>
            <a:endParaRPr lang="en-US" sz="1600" dirty="0">
              <a:solidFill>
                <a:schemeClr val="bg1">
                  <a:lumMod val="75000"/>
                </a:schemeClr>
              </a:solidFill>
            </a:endParaRPr>
          </a:p>
          <a:p>
            <a:r>
              <a:rPr lang="en-US" sz="1600" i="1" dirty="0">
                <a:solidFill>
                  <a:schemeClr val="bg1">
                    <a:lumMod val="75000"/>
                  </a:schemeClr>
                </a:solidFill>
              </a:rPr>
              <a:t>How does NVA lead to angle-closure glaucoma?</a:t>
            </a:r>
          </a:p>
          <a:p>
            <a:r>
              <a:rPr lang="en-US" sz="1600" dirty="0">
                <a:solidFill>
                  <a:schemeClr val="bg1">
                    <a:lumMod val="75000"/>
                  </a:schemeClr>
                </a:solidFill>
              </a:rPr>
              <a:t>The NVA vessels don’t ride solo; rather, they are accompanied by contractile elements (</a:t>
            </a:r>
            <a:r>
              <a:rPr lang="en-US" sz="1600" dirty="0" err="1">
                <a:solidFill>
                  <a:schemeClr val="bg1">
                    <a:lumMod val="75000"/>
                  </a:schemeClr>
                </a:solidFill>
              </a:rPr>
              <a:t>eg</a:t>
            </a:r>
            <a:r>
              <a:rPr lang="en-US" sz="1600" dirty="0">
                <a:solidFill>
                  <a:schemeClr val="bg1">
                    <a:lumMod val="75000"/>
                  </a:schemeClr>
                </a:solidFill>
              </a:rPr>
              <a:t>, fibroblasts). Along with the neo vessels, these elements will establish a network that crosses from the peripheral iris to the peripheral cornea. Once established, contractile elements </a:t>
            </a:r>
            <a:r>
              <a:rPr lang="en-US" sz="1600" dirty="0" err="1">
                <a:solidFill>
                  <a:schemeClr val="bg1">
                    <a:lumMod val="75000"/>
                  </a:schemeClr>
                </a:solidFill>
              </a:rPr>
              <a:t>gonna</a:t>
            </a:r>
            <a:r>
              <a:rPr lang="en-US" sz="1600" dirty="0">
                <a:solidFill>
                  <a:schemeClr val="bg1">
                    <a:lumMod val="75000"/>
                  </a:schemeClr>
                </a:solidFill>
              </a:rPr>
              <a:t> contract, and when they do, they pull the iris up against the angle, rendering it closed. </a:t>
            </a:r>
          </a:p>
          <a:p>
            <a:r>
              <a:rPr lang="en-US" sz="1600" i="1" dirty="0">
                <a:solidFill>
                  <a:schemeClr val="bg1">
                    <a:lumMod val="75000"/>
                  </a:schemeClr>
                </a:solidFill>
              </a:rPr>
              <a:t> </a:t>
            </a:r>
          </a:p>
          <a:p>
            <a:r>
              <a:rPr lang="en-US" sz="1600" i="1" dirty="0">
                <a:solidFill>
                  <a:schemeClr val="bg1">
                    <a:lumMod val="75000"/>
                  </a:schemeClr>
                </a:solidFill>
              </a:rPr>
              <a:t>What two-word phrase (</a:t>
            </a:r>
            <a:r>
              <a:rPr lang="en-US" sz="1600" b="1" dirty="0">
                <a:solidFill>
                  <a:schemeClr val="bg1">
                    <a:lumMod val="75000"/>
                  </a:schemeClr>
                </a:solidFill>
              </a:rPr>
              <a:t>not</a:t>
            </a:r>
            <a:r>
              <a:rPr lang="en-US" sz="1600" i="1" dirty="0">
                <a:solidFill>
                  <a:schemeClr val="bg1">
                    <a:lumMod val="75000"/>
                  </a:schemeClr>
                </a:solidFill>
              </a:rPr>
              <a:t> ‘diabetic retinopathy’--think more generally) describes the fundamental cause of most cases of NVG?</a:t>
            </a:r>
          </a:p>
          <a:p>
            <a:r>
              <a:rPr lang="en-US" sz="1600" b="1" dirty="0">
                <a:solidFill>
                  <a:srgbClr val="0000FF"/>
                </a:solidFill>
              </a:rPr>
              <a:t>‘Retinal ischemia’</a:t>
            </a:r>
            <a:endParaRPr lang="en-US" sz="1600" b="1" dirty="0">
              <a:solidFill>
                <a:schemeClr val="bg1">
                  <a:lumMod val="75000"/>
                </a:schemeClr>
              </a:solidFill>
            </a:endParaRPr>
          </a:p>
          <a:p>
            <a:endParaRPr lang="en-US" sz="1600" dirty="0">
              <a:solidFill>
                <a:schemeClr val="bg1">
                  <a:lumMod val="75000"/>
                </a:schemeClr>
              </a:solidFill>
            </a:endParaRPr>
          </a:p>
          <a:p>
            <a:r>
              <a:rPr lang="en-US" sz="1600" i="1" dirty="0">
                <a:solidFill>
                  <a:schemeClr val="bg1">
                    <a:lumMod val="75000"/>
                  </a:schemeClr>
                </a:solidFill>
              </a:rPr>
              <a:t>How does retinal ischemia lead to NVI and NVA? </a:t>
            </a:r>
          </a:p>
          <a:p>
            <a:r>
              <a:rPr lang="en-US" sz="1600" dirty="0">
                <a:solidFill>
                  <a:schemeClr val="bg1">
                    <a:lumMod val="75000"/>
                  </a:schemeClr>
                </a:solidFill>
              </a:rPr>
              <a:t>In a desperate attempt to acquire the oxygen they’re lacking, the ischemic retinal cells release the signaling molecule  </a:t>
            </a:r>
            <a:r>
              <a:rPr lang="en-US" sz="1600" b="1" dirty="0">
                <a:solidFill>
                  <a:schemeClr val="bg1">
                    <a:lumMod val="75000"/>
                  </a:schemeClr>
                </a:solidFill>
              </a:rPr>
              <a:t>VEGF</a:t>
            </a:r>
            <a:r>
              <a:rPr lang="en-US" sz="1600" dirty="0">
                <a:solidFill>
                  <a:schemeClr val="bg1">
                    <a:lumMod val="75000"/>
                  </a:schemeClr>
                </a:solidFill>
              </a:rPr>
              <a:t> , a potent inducer of new blood vessel formation. This VEGF diffuses from the vitreous cavity into the anterior segment, where it induces the NVI/NVA process.</a:t>
            </a:r>
          </a:p>
        </p:txBody>
      </p:sp>
      <p:sp>
        <p:nvSpPr>
          <p:cNvPr id="48" name="TextBox 47">
            <a:extLst>
              <a:ext uri="{FF2B5EF4-FFF2-40B4-BE49-F238E27FC236}">
                <a16:creationId xmlns:a16="http://schemas.microsoft.com/office/drawing/2014/main" id="{8DDF09A9-1139-40A8-B7D3-4C88B60AE277}"/>
              </a:ext>
            </a:extLst>
          </p:cNvPr>
          <p:cNvSpPr txBox="1"/>
          <p:nvPr/>
        </p:nvSpPr>
        <p:spPr>
          <a:xfrm>
            <a:off x="2435013" y="3427887"/>
            <a:ext cx="6372175" cy="2677656"/>
          </a:xfrm>
          <a:prstGeom prst="rect">
            <a:avLst/>
          </a:prstGeom>
          <a:solidFill>
            <a:srgbClr val="00B0F0"/>
          </a:solidFill>
        </p:spPr>
        <p:txBody>
          <a:bodyPr wrap="square" rtlCol="0">
            <a:spAutoFit/>
          </a:bodyPr>
          <a:lstStyle/>
          <a:p>
            <a:r>
              <a:rPr lang="en-US" sz="1400" i="1" dirty="0">
                <a:solidFill>
                  <a:srgbClr val="0000FF"/>
                </a:solidFill>
              </a:rPr>
              <a:t>What is the treatment of choice for NVG 2ndry to retinal ischemia?</a:t>
            </a:r>
          </a:p>
          <a:p>
            <a:r>
              <a:rPr lang="en-US" sz="1400" dirty="0" err="1">
                <a:solidFill>
                  <a:srgbClr val="0000FF"/>
                </a:solidFill>
              </a:rPr>
              <a:t>Panretinal</a:t>
            </a:r>
            <a:r>
              <a:rPr lang="en-US" sz="1400" dirty="0">
                <a:solidFill>
                  <a:srgbClr val="0000FF"/>
                </a:solidFill>
              </a:rPr>
              <a:t> photocoagulation (PRP)</a:t>
            </a:r>
          </a:p>
          <a:p>
            <a:endParaRPr lang="en-US" sz="1400" i="1" dirty="0">
              <a:solidFill>
                <a:srgbClr val="0000FF"/>
              </a:solidFill>
            </a:endParaRPr>
          </a:p>
          <a:p>
            <a:r>
              <a:rPr lang="en-US" sz="1400" i="1" dirty="0">
                <a:solidFill>
                  <a:srgbClr val="0000FF"/>
                </a:solidFill>
              </a:rPr>
              <a:t>What is the goal of PRP, </a:t>
            </a:r>
            <a:r>
              <a:rPr lang="en-US" sz="1400" i="1" dirty="0" err="1">
                <a:solidFill>
                  <a:srgbClr val="0000FF"/>
                </a:solidFill>
              </a:rPr>
              <a:t>ie</a:t>
            </a:r>
            <a:r>
              <a:rPr lang="en-US" sz="1400" i="1" dirty="0">
                <a:solidFill>
                  <a:srgbClr val="0000FF"/>
                </a:solidFill>
              </a:rPr>
              <a:t>, what are we trying to do?</a:t>
            </a:r>
          </a:p>
          <a:p>
            <a:r>
              <a:rPr lang="en-US" sz="1400" dirty="0">
                <a:solidFill>
                  <a:srgbClr val="0000FF"/>
                </a:solidFill>
              </a:rPr>
              <a:t>The goal is to kill most of the cells in the peripheral retina</a:t>
            </a:r>
          </a:p>
          <a:p>
            <a:endParaRPr lang="en-US" sz="1400" dirty="0">
              <a:solidFill>
                <a:srgbClr val="0000FF"/>
              </a:solidFill>
            </a:endParaRPr>
          </a:p>
          <a:p>
            <a:r>
              <a:rPr lang="en-US" sz="1400" i="1" dirty="0">
                <a:solidFill>
                  <a:srgbClr val="0000FF"/>
                </a:solidFill>
              </a:rPr>
              <a:t>What is the therapeutic rationale? Why kill the peripheral retina?</a:t>
            </a:r>
          </a:p>
          <a:p>
            <a:r>
              <a:rPr lang="en-US" sz="1400" dirty="0">
                <a:solidFill>
                  <a:srgbClr val="0000FF"/>
                </a:solidFill>
              </a:rPr>
              <a:t>As stated several times now: DBR renders portions of the retina hypoxic,     and hypoxic cells release VEGF, initiating a cascade of deleterious events</a:t>
            </a:r>
            <a:r>
              <a:rPr lang="en-US" sz="1400" dirty="0">
                <a:solidFill>
                  <a:srgbClr val="00B0F0"/>
                </a:solidFill>
              </a:rPr>
              <a:t>. </a:t>
            </a:r>
            <a:r>
              <a:rPr lang="en-US" sz="1400" u="sng" dirty="0">
                <a:solidFill>
                  <a:srgbClr val="00B0F0"/>
                </a:solidFill>
              </a:rPr>
              <a:t>OTOH, </a:t>
            </a:r>
            <a:r>
              <a:rPr lang="en-US" sz="1400" i="1" u="sng" dirty="0">
                <a:solidFill>
                  <a:srgbClr val="00B0F0"/>
                </a:solidFill>
              </a:rPr>
              <a:t>dead</a:t>
            </a:r>
            <a:r>
              <a:rPr lang="en-US" sz="1400" u="sng" dirty="0">
                <a:solidFill>
                  <a:srgbClr val="00B0F0"/>
                </a:solidFill>
              </a:rPr>
              <a:t> cells do </a:t>
            </a:r>
            <a:r>
              <a:rPr lang="en-US" sz="1400" b="1" u="sng" dirty="0">
                <a:solidFill>
                  <a:srgbClr val="00B0F0"/>
                </a:solidFill>
              </a:rPr>
              <a:t>not</a:t>
            </a:r>
            <a:r>
              <a:rPr lang="en-US" sz="1400" u="sng" dirty="0">
                <a:solidFill>
                  <a:srgbClr val="00B0F0"/>
                </a:solidFill>
              </a:rPr>
              <a:t> release VEGF</a:t>
            </a:r>
            <a:r>
              <a:rPr lang="en-US" sz="1400" dirty="0">
                <a:solidFill>
                  <a:srgbClr val="00B0F0"/>
                </a:solidFill>
              </a:rPr>
              <a:t>. So by euthanizing the hypoxic retina, the intraocular VEGF burden is reduced, neovascularization is halted, and SVL is avoided.</a:t>
            </a:r>
          </a:p>
        </p:txBody>
      </p:sp>
      <p:sp>
        <p:nvSpPr>
          <p:cNvPr id="47" name="Oval 46">
            <a:extLst>
              <a:ext uri="{FF2B5EF4-FFF2-40B4-BE49-F238E27FC236}">
                <a16:creationId xmlns:a16="http://schemas.microsoft.com/office/drawing/2014/main" id="{9E10513A-D282-4B0D-BB91-F41CBB1CCC8E}"/>
              </a:ext>
            </a:extLst>
          </p:cNvPr>
          <p:cNvSpPr/>
          <p:nvPr/>
        </p:nvSpPr>
        <p:spPr>
          <a:xfrm>
            <a:off x="580515" y="4431474"/>
            <a:ext cx="2010285" cy="430887"/>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4063884384"/>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Rectangle 2">
            <a:extLst>
              <a:ext uri="{FF2B5EF4-FFF2-40B4-BE49-F238E27FC236}">
                <a16:creationId xmlns:a16="http://schemas.microsoft.com/office/drawing/2014/main" id="{91537DFF-FE3D-41F1-B41A-099239F8D93A}"/>
              </a:ext>
            </a:extLst>
          </p:cNvPr>
          <p:cNvSpPr>
            <a:spLocks noGrp="1" noChangeArrowheads="1"/>
          </p:cNvSpPr>
          <p:nvPr>
            <p:ph type="title"/>
          </p:nvPr>
        </p:nvSpPr>
        <p:spPr>
          <a:xfrm>
            <a:off x="457200" y="304800"/>
            <a:ext cx="7543800" cy="563562"/>
          </a:xfrm>
        </p:spPr>
        <p:txBody>
          <a:bodyPr/>
          <a:lstStyle/>
          <a:p>
            <a:pPr eaLnBrk="1" hangingPunct="1"/>
            <a:r>
              <a:rPr lang="en-US" altLang="en-US" sz="3500" dirty="0"/>
              <a:t>Q</a:t>
            </a:r>
          </a:p>
        </p:txBody>
      </p:sp>
      <p:sp>
        <p:nvSpPr>
          <p:cNvPr id="31" name="Text Box 15">
            <a:extLst>
              <a:ext uri="{FF2B5EF4-FFF2-40B4-BE49-F238E27FC236}">
                <a16:creationId xmlns:a16="http://schemas.microsoft.com/office/drawing/2014/main" id="{22464BD2-DDBB-4E5E-94D1-AAA4A8B4880D}"/>
              </a:ext>
            </a:extLst>
          </p:cNvPr>
          <p:cNvSpPr txBox="1">
            <a:spLocks noChangeArrowheads="1"/>
          </p:cNvSpPr>
          <p:nvPr/>
        </p:nvSpPr>
        <p:spPr bwMode="auto">
          <a:xfrm>
            <a:off x="571499" y="2151727"/>
            <a:ext cx="8001000" cy="3293209"/>
          </a:xfrm>
          <a:prstGeom prst="rect">
            <a:avLst/>
          </a:prstGeom>
          <a:solidFill>
            <a:schemeClr val="accent5">
              <a:lumMod val="75000"/>
            </a:schemeClr>
          </a:solidFill>
          <a:ln>
            <a:noFill/>
          </a:ln>
          <a:effectLst/>
        </p:spPr>
        <p:txBody>
          <a:bodyPr wrap="square">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n-US" altLang="en-US" sz="1600" i="1" dirty="0">
                <a:solidFill>
                  <a:srgbClr val="0000FF"/>
                </a:solidFill>
              </a:rPr>
              <a:t>What does </a:t>
            </a:r>
            <a:r>
              <a:rPr lang="en-US" altLang="en-US" sz="1600" b="1" dirty="0">
                <a:solidFill>
                  <a:srgbClr val="0000FF"/>
                </a:solidFill>
              </a:rPr>
              <a:t>pupillary block</a:t>
            </a:r>
            <a:r>
              <a:rPr lang="en-US" altLang="en-US" sz="1600" dirty="0">
                <a:solidFill>
                  <a:srgbClr val="0000FF"/>
                </a:solidFill>
              </a:rPr>
              <a:t> </a:t>
            </a:r>
            <a:r>
              <a:rPr lang="en-US" altLang="en-US" sz="1600" i="1" dirty="0">
                <a:solidFill>
                  <a:srgbClr val="0000FF"/>
                </a:solidFill>
              </a:rPr>
              <a:t>refer to, exactly?</a:t>
            </a:r>
            <a:endParaRPr lang="en-US" altLang="en-US" sz="1600" i="1" dirty="0">
              <a:solidFill>
                <a:schemeClr val="accent5">
                  <a:lumMod val="75000"/>
                </a:schemeClr>
              </a:solidFill>
            </a:endParaRPr>
          </a:p>
          <a:p>
            <a:pPr eaLnBrk="1" hangingPunct="1"/>
            <a:r>
              <a:rPr lang="en-US" altLang="en-US" sz="1600" dirty="0">
                <a:solidFill>
                  <a:schemeClr val="accent5">
                    <a:lumMod val="75000"/>
                  </a:schemeClr>
                </a:solidFill>
              </a:rPr>
              <a:t>It refers to contact between the  pupil margin  and the  lens  that impedes the normal flow of aqueous from the  posterior chamber (PC)  to the  anterior chamber (AC)  through the pupillary aperture. </a:t>
            </a:r>
          </a:p>
          <a:p>
            <a:pPr eaLnBrk="1" hangingPunct="1"/>
            <a:endParaRPr lang="en-US" altLang="en-US" sz="1600" dirty="0">
              <a:solidFill>
                <a:schemeClr val="accent5">
                  <a:lumMod val="75000"/>
                </a:schemeClr>
              </a:solidFill>
            </a:endParaRPr>
          </a:p>
          <a:p>
            <a:pPr eaLnBrk="1" hangingPunct="1"/>
            <a:r>
              <a:rPr lang="en-US" altLang="en-US" sz="1600" dirty="0">
                <a:solidFill>
                  <a:schemeClr val="accent5">
                    <a:lumMod val="75000"/>
                  </a:schemeClr>
                </a:solidFill>
              </a:rPr>
              <a:t>Pupillary block leads to the development of a  pressure gradient  across the iris, which causes the iris to  bow forward . </a:t>
            </a:r>
            <a:r>
              <a:rPr lang="en-US" altLang="en-US" sz="1600" b="1" dirty="0">
                <a:solidFill>
                  <a:schemeClr val="accent5">
                    <a:lumMod val="75000"/>
                  </a:schemeClr>
                </a:solidFill>
              </a:rPr>
              <a:t>If the iris bows far enough, the peripheral iris will come into apposition with and occlude the drainage angle, precipitating acute closure of the angle and a prodigious rise in IOP.</a:t>
            </a:r>
          </a:p>
          <a:p>
            <a:pPr eaLnBrk="1" hangingPunct="1"/>
            <a:endParaRPr lang="en-US" altLang="en-US" sz="1600" b="1" dirty="0">
              <a:solidFill>
                <a:schemeClr val="accent5">
                  <a:lumMod val="75000"/>
                </a:schemeClr>
              </a:solidFill>
            </a:endParaRPr>
          </a:p>
          <a:p>
            <a:pPr eaLnBrk="1" hangingPunct="1"/>
            <a:r>
              <a:rPr lang="en-US" altLang="en-US" sz="1600" i="1" dirty="0">
                <a:solidFill>
                  <a:schemeClr val="accent5">
                    <a:lumMod val="75000"/>
                  </a:schemeClr>
                </a:solidFill>
              </a:rPr>
              <a:t>The posterior chamber? I didn’t know the vitreous was involved.</a:t>
            </a:r>
          </a:p>
          <a:p>
            <a:pPr eaLnBrk="1" hangingPunct="1"/>
            <a:r>
              <a:rPr lang="en-US" altLang="en-US" sz="1600" dirty="0">
                <a:solidFill>
                  <a:schemeClr val="accent5">
                    <a:lumMod val="75000"/>
                  </a:schemeClr>
                </a:solidFill>
              </a:rPr>
              <a:t>It isn’t. The posterior chamber is the space immediately behind the  iris  and anterior to the  lens/zonules . Vitreous resides in the  vitreous cavity . </a:t>
            </a:r>
            <a:endParaRPr lang="en-US" altLang="en-US" sz="1600" i="1" dirty="0">
              <a:solidFill>
                <a:schemeClr val="accent5">
                  <a:lumMod val="75000"/>
                </a:schemeClr>
              </a:solidFill>
            </a:endParaRPr>
          </a:p>
        </p:txBody>
      </p:sp>
      <p:sp>
        <p:nvSpPr>
          <p:cNvPr id="6" name="Text Box 35">
            <a:extLst>
              <a:ext uri="{FF2B5EF4-FFF2-40B4-BE49-F238E27FC236}">
                <a16:creationId xmlns:a16="http://schemas.microsoft.com/office/drawing/2014/main" id="{276F6396-6BE9-4411-9177-C0A5ACCC30E9}"/>
              </a:ext>
            </a:extLst>
          </p:cNvPr>
          <p:cNvSpPr txBox="1">
            <a:spLocks noChangeArrowheads="1"/>
          </p:cNvSpPr>
          <p:nvPr/>
        </p:nvSpPr>
        <p:spPr bwMode="auto">
          <a:xfrm>
            <a:off x="1190847" y="1295400"/>
            <a:ext cx="2473754"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t>w/ Pupillary Block</a:t>
            </a:r>
          </a:p>
        </p:txBody>
      </p:sp>
      <p:sp>
        <p:nvSpPr>
          <p:cNvPr id="7" name="Text Box 36">
            <a:extLst>
              <a:ext uri="{FF2B5EF4-FFF2-40B4-BE49-F238E27FC236}">
                <a16:creationId xmlns:a16="http://schemas.microsoft.com/office/drawing/2014/main" id="{BDD0C21B-E766-4C06-8EC4-EDF413D0DB94}"/>
              </a:ext>
            </a:extLst>
          </p:cNvPr>
          <p:cNvSpPr txBox="1">
            <a:spLocks noChangeArrowheads="1"/>
          </p:cNvSpPr>
          <p:nvPr/>
        </p:nvSpPr>
        <p:spPr bwMode="auto">
          <a:xfrm>
            <a:off x="5181600" y="1295400"/>
            <a:ext cx="2630848"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solidFill>
                  <a:schemeClr val="bg1">
                    <a:lumMod val="75000"/>
                  </a:schemeClr>
                </a:solidFill>
              </a:rPr>
              <a:t>w/o Pupillary Block</a:t>
            </a:r>
          </a:p>
        </p:txBody>
      </p:sp>
      <p:sp>
        <p:nvSpPr>
          <p:cNvPr id="10" name="TextBox 9">
            <a:extLst>
              <a:ext uri="{FF2B5EF4-FFF2-40B4-BE49-F238E27FC236}">
                <a16:creationId xmlns:a16="http://schemas.microsoft.com/office/drawing/2014/main" id="{A5C06E61-69A0-45D6-955D-863CBAEFC19B}"/>
              </a:ext>
            </a:extLst>
          </p:cNvPr>
          <p:cNvSpPr txBox="1"/>
          <p:nvPr/>
        </p:nvSpPr>
        <p:spPr>
          <a:xfrm>
            <a:off x="2259496" y="189094"/>
            <a:ext cx="4607480" cy="400110"/>
          </a:xfrm>
          <a:prstGeom prst="rect">
            <a:avLst/>
          </a:prstGeom>
          <a:solidFill>
            <a:schemeClr val="accent1">
              <a:lumMod val="60000"/>
              <a:lumOff val="40000"/>
            </a:schemeClr>
          </a:solidFill>
        </p:spPr>
        <p:txBody>
          <a:bodyPr wrap="none" rtlCol="0">
            <a:spAutoFit/>
          </a:bodyPr>
          <a:lstStyle/>
          <a:p>
            <a:pPr algn="ctr"/>
            <a:r>
              <a:rPr lang="en-US" sz="2000" b="1" dirty="0"/>
              <a:t>Secondary Angle Closure Glaucoma</a:t>
            </a:r>
          </a:p>
        </p:txBody>
      </p:sp>
      <p:cxnSp>
        <p:nvCxnSpPr>
          <p:cNvPr id="11" name="Straight Arrow Connector 10">
            <a:extLst>
              <a:ext uri="{FF2B5EF4-FFF2-40B4-BE49-F238E27FC236}">
                <a16:creationId xmlns:a16="http://schemas.microsoft.com/office/drawing/2014/main" id="{670624BC-9643-4D67-98A3-24CB0E8A3C8B}"/>
              </a:ext>
            </a:extLst>
          </p:cNvPr>
          <p:cNvCxnSpPr>
            <a:stCxn id="10" idx="2"/>
          </p:cNvCxnSpPr>
          <p:nvPr/>
        </p:nvCxnSpPr>
        <p:spPr>
          <a:xfrm flipH="1">
            <a:off x="2971800" y="589204"/>
            <a:ext cx="1591436" cy="706196"/>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2" name="Straight Arrow Connector 11">
            <a:extLst>
              <a:ext uri="{FF2B5EF4-FFF2-40B4-BE49-F238E27FC236}">
                <a16:creationId xmlns:a16="http://schemas.microsoft.com/office/drawing/2014/main" id="{D91F2893-9CAA-4AD9-8072-F069C2A93C5A}"/>
              </a:ext>
            </a:extLst>
          </p:cNvPr>
          <p:cNvCxnSpPr>
            <a:cxnSpLocks/>
          </p:cNvCxnSpPr>
          <p:nvPr/>
        </p:nvCxnSpPr>
        <p:spPr>
          <a:xfrm>
            <a:off x="4572000" y="589204"/>
            <a:ext cx="1600200" cy="706196"/>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83064844"/>
      </p:ext>
    </p:extLst>
  </p:cSld>
  <p:clrMapOvr>
    <a:masterClrMapping/>
  </p:clrMapOvr>
</p:sld>
</file>

<file path=ppt/slides/slide3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Straight Arrow Connector 12">
            <a:extLst>
              <a:ext uri="{FF2B5EF4-FFF2-40B4-BE49-F238E27FC236}">
                <a16:creationId xmlns:a16="http://schemas.microsoft.com/office/drawing/2014/main" id="{A6DE2085-829C-480C-9216-69D6039C0A37}"/>
              </a:ext>
            </a:extLst>
          </p:cNvPr>
          <p:cNvCxnSpPr>
            <a:cxnSpLocks/>
          </p:cNvCxnSpPr>
          <p:nvPr/>
        </p:nvCxnSpPr>
        <p:spPr>
          <a:xfrm>
            <a:off x="6717173" y="1828800"/>
            <a:ext cx="0" cy="3462754"/>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43014" name="Text Box 6"/>
          <p:cNvSpPr txBox="1">
            <a:spLocks noChangeArrowheads="1"/>
          </p:cNvSpPr>
          <p:nvPr/>
        </p:nvSpPr>
        <p:spPr bwMode="auto">
          <a:xfrm>
            <a:off x="533400" y="2356376"/>
            <a:ext cx="1005403"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Lens-</a:t>
            </a:r>
          </a:p>
          <a:p>
            <a:pPr algn="ctr" eaLnBrk="1" hangingPunct="1">
              <a:lnSpc>
                <a:spcPct val="80000"/>
              </a:lnSpc>
              <a:spcBef>
                <a:spcPct val="0"/>
              </a:spcBef>
              <a:buClrTx/>
              <a:buSzTx/>
              <a:buFontTx/>
              <a:buNone/>
            </a:pPr>
            <a:r>
              <a:rPr lang="en-US" altLang="en-US" sz="1800" dirty="0">
                <a:solidFill>
                  <a:schemeClr val="bg1">
                    <a:lumMod val="75000"/>
                  </a:schemeClr>
                </a:solidFill>
              </a:rPr>
              <a:t>Induced</a:t>
            </a:r>
          </a:p>
        </p:txBody>
      </p:sp>
      <p:sp>
        <p:nvSpPr>
          <p:cNvPr id="43017" name="Text Box 14"/>
          <p:cNvSpPr txBox="1">
            <a:spLocks noChangeArrowheads="1"/>
          </p:cNvSpPr>
          <p:nvPr/>
        </p:nvSpPr>
        <p:spPr bwMode="auto">
          <a:xfrm>
            <a:off x="3026498" y="2365901"/>
            <a:ext cx="1633781"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Aphakic/</a:t>
            </a:r>
          </a:p>
          <a:p>
            <a:pPr algn="ctr" eaLnBrk="1" hangingPunct="1">
              <a:lnSpc>
                <a:spcPct val="80000"/>
              </a:lnSpc>
              <a:spcBef>
                <a:spcPct val="0"/>
              </a:spcBef>
              <a:buClrTx/>
              <a:buSzTx/>
              <a:buFontTx/>
              <a:buNone/>
            </a:pPr>
            <a:r>
              <a:rPr lang="en-US" altLang="en-US" sz="1800" dirty="0" err="1">
                <a:solidFill>
                  <a:schemeClr val="bg1">
                    <a:lumMod val="75000"/>
                  </a:schemeClr>
                </a:solidFill>
              </a:rPr>
              <a:t>Pseudophakic</a:t>
            </a:r>
            <a:endParaRPr lang="en-US" altLang="en-US" sz="1800" dirty="0">
              <a:solidFill>
                <a:schemeClr val="bg1">
                  <a:lumMod val="75000"/>
                </a:schemeClr>
              </a:solidFill>
            </a:endParaRPr>
          </a:p>
        </p:txBody>
      </p:sp>
      <p:sp>
        <p:nvSpPr>
          <p:cNvPr id="43031" name="Text Box 35"/>
          <p:cNvSpPr txBox="1">
            <a:spLocks noChangeArrowheads="1"/>
          </p:cNvSpPr>
          <p:nvPr/>
        </p:nvSpPr>
        <p:spPr bwMode="auto">
          <a:xfrm>
            <a:off x="1190847" y="1295400"/>
            <a:ext cx="2473754"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solidFill>
                  <a:schemeClr val="bg1">
                    <a:lumMod val="75000"/>
                  </a:schemeClr>
                </a:solidFill>
              </a:rPr>
              <a:t>w/ Pupillary Block</a:t>
            </a:r>
          </a:p>
        </p:txBody>
      </p:sp>
      <p:sp>
        <p:nvSpPr>
          <p:cNvPr id="43032" name="Text Box 36"/>
          <p:cNvSpPr txBox="1">
            <a:spLocks noChangeArrowheads="1"/>
          </p:cNvSpPr>
          <p:nvPr/>
        </p:nvSpPr>
        <p:spPr bwMode="auto">
          <a:xfrm>
            <a:off x="5181600" y="1295400"/>
            <a:ext cx="2630848"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t>w/o Pupillary Block</a:t>
            </a:r>
          </a:p>
        </p:txBody>
      </p:sp>
      <p:sp>
        <p:nvSpPr>
          <p:cNvPr id="49" name="Rectangle 2">
            <a:extLst>
              <a:ext uri="{FF2B5EF4-FFF2-40B4-BE49-F238E27FC236}">
                <a16:creationId xmlns:a16="http://schemas.microsoft.com/office/drawing/2014/main" id="{240EE5BF-F7D2-4FC8-A5DD-F6B5423153C6}"/>
              </a:ext>
            </a:extLst>
          </p:cNvPr>
          <p:cNvSpPr>
            <a:spLocks noGrp="1" noChangeArrowheads="1"/>
          </p:cNvSpPr>
          <p:nvPr>
            <p:ph type="title"/>
          </p:nvPr>
        </p:nvSpPr>
        <p:spPr>
          <a:xfrm>
            <a:off x="457200" y="304800"/>
            <a:ext cx="7543800" cy="563562"/>
          </a:xfrm>
        </p:spPr>
        <p:txBody>
          <a:bodyPr/>
          <a:lstStyle/>
          <a:p>
            <a:pPr eaLnBrk="1" hangingPunct="1"/>
            <a:r>
              <a:rPr lang="en-US" altLang="en-US" sz="3500" dirty="0"/>
              <a:t>A</a:t>
            </a:r>
          </a:p>
        </p:txBody>
      </p:sp>
      <p:sp>
        <p:nvSpPr>
          <p:cNvPr id="50" name="TextBox 49">
            <a:extLst>
              <a:ext uri="{FF2B5EF4-FFF2-40B4-BE49-F238E27FC236}">
                <a16:creationId xmlns:a16="http://schemas.microsoft.com/office/drawing/2014/main" id="{CF426230-46C8-405C-9015-99EF57762A2E}"/>
              </a:ext>
            </a:extLst>
          </p:cNvPr>
          <p:cNvSpPr txBox="1"/>
          <p:nvPr/>
        </p:nvSpPr>
        <p:spPr>
          <a:xfrm>
            <a:off x="2259496" y="189094"/>
            <a:ext cx="4607480" cy="400110"/>
          </a:xfrm>
          <a:prstGeom prst="rect">
            <a:avLst/>
          </a:prstGeom>
          <a:solidFill>
            <a:schemeClr val="accent1">
              <a:lumMod val="60000"/>
              <a:lumOff val="40000"/>
            </a:schemeClr>
          </a:solidFill>
        </p:spPr>
        <p:txBody>
          <a:bodyPr wrap="none" rtlCol="0">
            <a:spAutoFit/>
          </a:bodyPr>
          <a:lstStyle/>
          <a:p>
            <a:pPr algn="ctr"/>
            <a:r>
              <a:rPr lang="en-US" sz="2000" b="1" dirty="0"/>
              <a:t>Secondary Angle Closure Glaucoma</a:t>
            </a:r>
          </a:p>
        </p:txBody>
      </p:sp>
      <p:sp>
        <p:nvSpPr>
          <p:cNvPr id="2" name="TextBox 1">
            <a:extLst>
              <a:ext uri="{FF2B5EF4-FFF2-40B4-BE49-F238E27FC236}">
                <a16:creationId xmlns:a16="http://schemas.microsoft.com/office/drawing/2014/main" id="{A7E30BEC-923B-4C9A-A856-BDD0D882F6B8}"/>
              </a:ext>
            </a:extLst>
          </p:cNvPr>
          <p:cNvSpPr txBox="1"/>
          <p:nvPr/>
        </p:nvSpPr>
        <p:spPr>
          <a:xfrm>
            <a:off x="887305" y="2844119"/>
            <a:ext cx="1494320" cy="338554"/>
          </a:xfrm>
          <a:prstGeom prst="rect">
            <a:avLst/>
          </a:prstGeom>
          <a:noFill/>
        </p:spPr>
        <p:txBody>
          <a:bodyPr wrap="none" rtlCol="0">
            <a:spAutoFit/>
          </a:bodyPr>
          <a:lstStyle/>
          <a:p>
            <a:r>
              <a:rPr lang="en-US" sz="1600" dirty="0" err="1">
                <a:solidFill>
                  <a:schemeClr val="bg1">
                    <a:lumMod val="75000"/>
                  </a:schemeClr>
                </a:solidFill>
              </a:rPr>
              <a:t>Phacomorphic</a:t>
            </a:r>
            <a:endParaRPr lang="en-US" sz="1600" dirty="0">
              <a:solidFill>
                <a:schemeClr val="bg1">
                  <a:lumMod val="75000"/>
                </a:schemeClr>
              </a:solidFill>
            </a:endParaRPr>
          </a:p>
        </p:txBody>
      </p:sp>
      <p:sp>
        <p:nvSpPr>
          <p:cNvPr id="51" name="TextBox 50">
            <a:extLst>
              <a:ext uri="{FF2B5EF4-FFF2-40B4-BE49-F238E27FC236}">
                <a16:creationId xmlns:a16="http://schemas.microsoft.com/office/drawing/2014/main" id="{156069D4-340B-4160-A336-EBF73557CEE0}"/>
              </a:ext>
            </a:extLst>
          </p:cNvPr>
          <p:cNvSpPr txBox="1"/>
          <p:nvPr/>
        </p:nvSpPr>
        <p:spPr>
          <a:xfrm>
            <a:off x="884725" y="3175578"/>
            <a:ext cx="1402948" cy="338554"/>
          </a:xfrm>
          <a:prstGeom prst="rect">
            <a:avLst/>
          </a:prstGeom>
          <a:noFill/>
        </p:spPr>
        <p:txBody>
          <a:bodyPr wrap="none" rtlCol="0">
            <a:spAutoFit/>
          </a:bodyPr>
          <a:lstStyle/>
          <a:p>
            <a:r>
              <a:rPr lang="en-US" sz="1600" dirty="0">
                <a:solidFill>
                  <a:schemeClr val="bg1">
                    <a:lumMod val="75000"/>
                  </a:schemeClr>
                </a:solidFill>
              </a:rPr>
              <a:t>Ectopia </a:t>
            </a:r>
            <a:r>
              <a:rPr lang="en-US" sz="1600" dirty="0" err="1">
                <a:solidFill>
                  <a:schemeClr val="bg1">
                    <a:lumMod val="75000"/>
                  </a:schemeClr>
                </a:solidFill>
              </a:rPr>
              <a:t>lentis</a:t>
            </a:r>
            <a:endParaRPr lang="en-US" sz="1600" dirty="0">
              <a:solidFill>
                <a:schemeClr val="bg1">
                  <a:lumMod val="75000"/>
                </a:schemeClr>
              </a:solidFill>
            </a:endParaRPr>
          </a:p>
        </p:txBody>
      </p:sp>
      <p:cxnSp>
        <p:nvCxnSpPr>
          <p:cNvPr id="71" name="Straight Connector 70">
            <a:extLst>
              <a:ext uri="{FF2B5EF4-FFF2-40B4-BE49-F238E27FC236}">
                <a16:creationId xmlns:a16="http://schemas.microsoft.com/office/drawing/2014/main" id="{C104938D-BA8D-4E39-9D5F-9EE2012F2F3C}"/>
              </a:ext>
            </a:extLst>
          </p:cNvPr>
          <p:cNvCxnSpPr>
            <a:cxnSpLocks/>
          </p:cNvCxnSpPr>
          <p:nvPr/>
        </p:nvCxnSpPr>
        <p:spPr>
          <a:xfrm flipH="1">
            <a:off x="762665" y="3023488"/>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2A7E4E40-472F-4E50-8A7A-45C10FDD7171}"/>
              </a:ext>
            </a:extLst>
          </p:cNvPr>
          <p:cNvCxnSpPr>
            <a:cxnSpLocks/>
          </p:cNvCxnSpPr>
          <p:nvPr/>
        </p:nvCxnSpPr>
        <p:spPr>
          <a:xfrm flipH="1">
            <a:off x="762665" y="3347853"/>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C3924889-45B9-4383-9C9E-48F0A9C27AD8}"/>
              </a:ext>
            </a:extLst>
          </p:cNvPr>
          <p:cNvCxnSpPr>
            <a:cxnSpLocks/>
          </p:cNvCxnSpPr>
          <p:nvPr/>
        </p:nvCxnSpPr>
        <p:spPr>
          <a:xfrm flipH="1">
            <a:off x="748719" y="2838976"/>
            <a:ext cx="13947" cy="5088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 name="Straight Arrow Connector 5">
            <a:extLst>
              <a:ext uri="{FF2B5EF4-FFF2-40B4-BE49-F238E27FC236}">
                <a16:creationId xmlns:a16="http://schemas.microsoft.com/office/drawing/2014/main" id="{A3439F0C-5143-461F-8F3C-2E830785DEFC}"/>
              </a:ext>
            </a:extLst>
          </p:cNvPr>
          <p:cNvCxnSpPr>
            <a:stCxn id="50" idx="2"/>
          </p:cNvCxnSpPr>
          <p:nvPr/>
        </p:nvCxnSpPr>
        <p:spPr>
          <a:xfrm flipH="1">
            <a:off x="2971800" y="589204"/>
            <a:ext cx="1591436" cy="706196"/>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0" name="Straight Arrow Connector 9">
            <a:extLst>
              <a:ext uri="{FF2B5EF4-FFF2-40B4-BE49-F238E27FC236}">
                <a16:creationId xmlns:a16="http://schemas.microsoft.com/office/drawing/2014/main" id="{84DC796E-F6ED-4FBB-82D2-A260F480BF8A}"/>
              </a:ext>
            </a:extLst>
          </p:cNvPr>
          <p:cNvCxnSpPr>
            <a:cxnSpLocks/>
          </p:cNvCxnSpPr>
          <p:nvPr/>
        </p:nvCxnSpPr>
        <p:spPr>
          <a:xfrm>
            <a:off x="4572000" y="589204"/>
            <a:ext cx="1600200" cy="706196"/>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6" name="Straight Arrow Connector 25">
            <a:extLst>
              <a:ext uri="{FF2B5EF4-FFF2-40B4-BE49-F238E27FC236}">
                <a16:creationId xmlns:a16="http://schemas.microsoft.com/office/drawing/2014/main" id="{B70E0124-9B84-41A5-8D84-A66B7838A706}"/>
              </a:ext>
            </a:extLst>
          </p:cNvPr>
          <p:cNvCxnSpPr>
            <a:cxnSpLocks/>
          </p:cNvCxnSpPr>
          <p:nvPr/>
        </p:nvCxnSpPr>
        <p:spPr>
          <a:xfrm flipH="1">
            <a:off x="1159539" y="1828800"/>
            <a:ext cx="1290435" cy="478059"/>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28" name="Straight Arrow Connector 27">
            <a:extLst>
              <a:ext uri="{FF2B5EF4-FFF2-40B4-BE49-F238E27FC236}">
                <a16:creationId xmlns:a16="http://schemas.microsoft.com/office/drawing/2014/main" id="{567A4249-5C59-4416-8A8E-1C35913900AB}"/>
              </a:ext>
            </a:extLst>
          </p:cNvPr>
          <p:cNvCxnSpPr>
            <a:cxnSpLocks/>
          </p:cNvCxnSpPr>
          <p:nvPr/>
        </p:nvCxnSpPr>
        <p:spPr>
          <a:xfrm>
            <a:off x="2449973" y="1832208"/>
            <a:ext cx="1268784"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56" name="Text Box 6">
            <a:extLst>
              <a:ext uri="{FF2B5EF4-FFF2-40B4-BE49-F238E27FC236}">
                <a16:creationId xmlns:a16="http://schemas.microsoft.com/office/drawing/2014/main" id="{557983BD-9D64-49B9-A366-A08663B0451F}"/>
              </a:ext>
            </a:extLst>
          </p:cNvPr>
          <p:cNvSpPr txBox="1">
            <a:spLocks noChangeArrowheads="1"/>
          </p:cNvSpPr>
          <p:nvPr/>
        </p:nvSpPr>
        <p:spPr bwMode="auto">
          <a:xfrm>
            <a:off x="5029200" y="2356376"/>
            <a:ext cx="813043"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r" eaLnBrk="1" hangingPunct="1">
              <a:lnSpc>
                <a:spcPct val="80000"/>
              </a:lnSpc>
              <a:spcBef>
                <a:spcPct val="0"/>
              </a:spcBef>
              <a:buClrTx/>
              <a:buSzTx/>
              <a:buFontTx/>
              <a:buNone/>
            </a:pPr>
            <a:r>
              <a:rPr lang="en-US" altLang="en-US" sz="1800" dirty="0">
                <a:solidFill>
                  <a:schemeClr val="bg1">
                    <a:lumMod val="75000"/>
                  </a:schemeClr>
                </a:solidFill>
              </a:rPr>
              <a:t>‘Push’</a:t>
            </a:r>
          </a:p>
        </p:txBody>
      </p:sp>
      <p:sp>
        <p:nvSpPr>
          <p:cNvPr id="57" name="Text Box 14">
            <a:extLst>
              <a:ext uri="{FF2B5EF4-FFF2-40B4-BE49-F238E27FC236}">
                <a16:creationId xmlns:a16="http://schemas.microsoft.com/office/drawing/2014/main" id="{5DAFA1C1-3A29-4C27-A379-663FDD22E326}"/>
              </a:ext>
            </a:extLst>
          </p:cNvPr>
          <p:cNvSpPr txBox="1">
            <a:spLocks noChangeArrowheads="1"/>
          </p:cNvSpPr>
          <p:nvPr/>
        </p:nvSpPr>
        <p:spPr bwMode="auto">
          <a:xfrm>
            <a:off x="7620000" y="2365901"/>
            <a:ext cx="671979"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t>‘Pull’</a:t>
            </a:r>
          </a:p>
        </p:txBody>
      </p:sp>
      <p:cxnSp>
        <p:nvCxnSpPr>
          <p:cNvPr id="58" name="Straight Arrow Connector 57">
            <a:extLst>
              <a:ext uri="{FF2B5EF4-FFF2-40B4-BE49-F238E27FC236}">
                <a16:creationId xmlns:a16="http://schemas.microsoft.com/office/drawing/2014/main" id="{E874FEE9-46BD-46A3-90A3-DE7CC220FBFF}"/>
              </a:ext>
            </a:extLst>
          </p:cNvPr>
          <p:cNvCxnSpPr>
            <a:cxnSpLocks/>
          </p:cNvCxnSpPr>
          <p:nvPr/>
        </p:nvCxnSpPr>
        <p:spPr>
          <a:xfrm flipH="1">
            <a:off x="5867400" y="1828800"/>
            <a:ext cx="849775"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59" name="Straight Arrow Connector 58">
            <a:extLst>
              <a:ext uri="{FF2B5EF4-FFF2-40B4-BE49-F238E27FC236}">
                <a16:creationId xmlns:a16="http://schemas.microsoft.com/office/drawing/2014/main" id="{C370A4A1-FE96-4E70-B89E-839542A5E241}"/>
              </a:ext>
            </a:extLst>
          </p:cNvPr>
          <p:cNvCxnSpPr>
            <a:cxnSpLocks/>
          </p:cNvCxnSpPr>
          <p:nvPr/>
        </p:nvCxnSpPr>
        <p:spPr>
          <a:xfrm>
            <a:off x="6717173" y="1832208"/>
            <a:ext cx="902827" cy="474047"/>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62" name="Text Box 16">
            <a:extLst>
              <a:ext uri="{FF2B5EF4-FFF2-40B4-BE49-F238E27FC236}">
                <a16:creationId xmlns:a16="http://schemas.microsoft.com/office/drawing/2014/main" id="{33538067-0726-41B0-93FF-357EF00CA62D}"/>
              </a:ext>
            </a:extLst>
          </p:cNvPr>
          <p:cNvSpPr txBox="1">
            <a:spLocks noChangeArrowheads="1"/>
          </p:cNvSpPr>
          <p:nvPr/>
        </p:nvSpPr>
        <p:spPr bwMode="auto">
          <a:xfrm>
            <a:off x="8065437" y="2684785"/>
            <a:ext cx="628698"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b="1" dirty="0"/>
              <a:t>NVG</a:t>
            </a:r>
          </a:p>
        </p:txBody>
      </p:sp>
      <p:sp>
        <p:nvSpPr>
          <p:cNvPr id="70" name="Text Box 21">
            <a:extLst>
              <a:ext uri="{FF2B5EF4-FFF2-40B4-BE49-F238E27FC236}">
                <a16:creationId xmlns:a16="http://schemas.microsoft.com/office/drawing/2014/main" id="{86C32650-BE1F-4CC3-8DB5-0C136D877E6F}"/>
              </a:ext>
            </a:extLst>
          </p:cNvPr>
          <p:cNvSpPr txBox="1">
            <a:spLocks noChangeArrowheads="1"/>
          </p:cNvSpPr>
          <p:nvPr/>
        </p:nvSpPr>
        <p:spPr bwMode="auto">
          <a:xfrm>
            <a:off x="8070534" y="3048000"/>
            <a:ext cx="526106"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a:solidFill>
                  <a:schemeClr val="bg1">
                    <a:lumMod val="75000"/>
                  </a:schemeClr>
                </a:solidFill>
              </a:rPr>
              <a:t>ICE</a:t>
            </a:r>
          </a:p>
        </p:txBody>
      </p:sp>
      <p:sp>
        <p:nvSpPr>
          <p:cNvPr id="75" name="Text Box 45">
            <a:extLst>
              <a:ext uri="{FF2B5EF4-FFF2-40B4-BE49-F238E27FC236}">
                <a16:creationId xmlns:a16="http://schemas.microsoft.com/office/drawing/2014/main" id="{2B6EDA2D-8F55-4DFD-A225-8C03CE6FC7F3}"/>
              </a:ext>
            </a:extLst>
          </p:cNvPr>
          <p:cNvSpPr txBox="1">
            <a:spLocks noChangeArrowheads="1"/>
          </p:cNvSpPr>
          <p:nvPr/>
        </p:nvSpPr>
        <p:spPr bwMode="auto">
          <a:xfrm>
            <a:off x="8073162" y="3810000"/>
            <a:ext cx="1070837" cy="74635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ts val="1700"/>
              </a:lnSpc>
              <a:spcBef>
                <a:spcPct val="0"/>
              </a:spcBef>
              <a:buClrTx/>
              <a:buSzTx/>
              <a:buFontTx/>
              <a:buNone/>
            </a:pPr>
            <a:r>
              <a:rPr lang="en-US" altLang="en-US" sz="1600" dirty="0">
                <a:solidFill>
                  <a:schemeClr val="bg1">
                    <a:lumMod val="75000"/>
                  </a:schemeClr>
                </a:solidFill>
              </a:rPr>
              <a:t>Epithelial/ fibrous ingrowth</a:t>
            </a:r>
          </a:p>
        </p:txBody>
      </p:sp>
      <p:cxnSp>
        <p:nvCxnSpPr>
          <p:cNvPr id="77" name="Straight Connector 76">
            <a:extLst>
              <a:ext uri="{FF2B5EF4-FFF2-40B4-BE49-F238E27FC236}">
                <a16:creationId xmlns:a16="http://schemas.microsoft.com/office/drawing/2014/main" id="{FC090BD7-F2E1-4464-B57B-9CBE5874C89B}"/>
              </a:ext>
            </a:extLst>
          </p:cNvPr>
          <p:cNvCxnSpPr>
            <a:cxnSpLocks/>
          </p:cNvCxnSpPr>
          <p:nvPr/>
        </p:nvCxnSpPr>
        <p:spPr>
          <a:xfrm>
            <a:off x="7873969" y="2674448"/>
            <a:ext cx="7724" cy="128795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8" name="Straight Connector 77">
            <a:extLst>
              <a:ext uri="{FF2B5EF4-FFF2-40B4-BE49-F238E27FC236}">
                <a16:creationId xmlns:a16="http://schemas.microsoft.com/office/drawing/2014/main" id="{B1922ED5-C3D8-43D8-A00D-1D6BC9201DBA}"/>
              </a:ext>
            </a:extLst>
          </p:cNvPr>
          <p:cNvCxnSpPr/>
          <p:nvPr/>
        </p:nvCxnSpPr>
        <p:spPr>
          <a:xfrm flipH="1">
            <a:off x="7873968" y="2840262"/>
            <a:ext cx="24447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9" name="Straight Connector 78">
            <a:extLst>
              <a:ext uri="{FF2B5EF4-FFF2-40B4-BE49-F238E27FC236}">
                <a16:creationId xmlns:a16="http://schemas.microsoft.com/office/drawing/2014/main" id="{77019ED2-6D69-4A60-9D19-D4DB786EA3A0}"/>
              </a:ext>
            </a:extLst>
          </p:cNvPr>
          <p:cNvCxnSpPr/>
          <p:nvPr/>
        </p:nvCxnSpPr>
        <p:spPr>
          <a:xfrm flipH="1">
            <a:off x="7873968" y="3213518"/>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1" name="Straight Connector 80">
            <a:extLst>
              <a:ext uri="{FF2B5EF4-FFF2-40B4-BE49-F238E27FC236}">
                <a16:creationId xmlns:a16="http://schemas.microsoft.com/office/drawing/2014/main" id="{9796A12F-4125-4C05-8EE8-A388740C580D}"/>
              </a:ext>
            </a:extLst>
          </p:cNvPr>
          <p:cNvCxnSpPr/>
          <p:nvPr/>
        </p:nvCxnSpPr>
        <p:spPr>
          <a:xfrm flipH="1">
            <a:off x="7877837" y="3581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3" name="Straight Connector 82">
            <a:extLst>
              <a:ext uri="{FF2B5EF4-FFF2-40B4-BE49-F238E27FC236}">
                <a16:creationId xmlns:a16="http://schemas.microsoft.com/office/drawing/2014/main" id="{7FDC5F4B-9BF0-42AD-B8BB-2F2399BCF1E2}"/>
              </a:ext>
            </a:extLst>
          </p:cNvPr>
          <p:cNvCxnSpPr/>
          <p:nvPr/>
        </p:nvCxnSpPr>
        <p:spPr>
          <a:xfrm flipH="1">
            <a:off x="7881693" y="3962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93" name="Text Box 42">
            <a:extLst>
              <a:ext uri="{FF2B5EF4-FFF2-40B4-BE49-F238E27FC236}">
                <a16:creationId xmlns:a16="http://schemas.microsoft.com/office/drawing/2014/main" id="{53BAB77F-E061-4834-9068-34BDF78AD071}"/>
              </a:ext>
            </a:extLst>
          </p:cNvPr>
          <p:cNvSpPr txBox="1">
            <a:spLocks noChangeArrowheads="1"/>
          </p:cNvSpPr>
          <p:nvPr/>
        </p:nvSpPr>
        <p:spPr bwMode="auto">
          <a:xfrm>
            <a:off x="8111387" y="3429000"/>
            <a:ext cx="856196"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Flat AC</a:t>
            </a:r>
          </a:p>
        </p:txBody>
      </p:sp>
      <p:sp>
        <p:nvSpPr>
          <p:cNvPr id="100" name="Text Box 23">
            <a:extLst>
              <a:ext uri="{FF2B5EF4-FFF2-40B4-BE49-F238E27FC236}">
                <a16:creationId xmlns:a16="http://schemas.microsoft.com/office/drawing/2014/main" id="{D8F2FCFF-2984-4836-B000-9C5601A8EAAA}"/>
              </a:ext>
            </a:extLst>
          </p:cNvPr>
          <p:cNvSpPr txBox="1">
            <a:spLocks noChangeArrowheads="1"/>
          </p:cNvSpPr>
          <p:nvPr/>
        </p:nvSpPr>
        <p:spPr bwMode="auto">
          <a:xfrm>
            <a:off x="5530369" y="2667000"/>
            <a:ext cx="2143536"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Aqueous misdirection</a:t>
            </a:r>
          </a:p>
        </p:txBody>
      </p:sp>
      <p:cxnSp>
        <p:nvCxnSpPr>
          <p:cNvPr id="104" name="Straight Connector 103">
            <a:extLst>
              <a:ext uri="{FF2B5EF4-FFF2-40B4-BE49-F238E27FC236}">
                <a16:creationId xmlns:a16="http://schemas.microsoft.com/office/drawing/2014/main" id="{49D87D4A-E317-4446-9B95-5184CB3968F3}"/>
              </a:ext>
            </a:extLst>
          </p:cNvPr>
          <p:cNvCxnSpPr>
            <a:cxnSpLocks/>
          </p:cNvCxnSpPr>
          <p:nvPr/>
        </p:nvCxnSpPr>
        <p:spPr>
          <a:xfrm flipH="1">
            <a:off x="5316229" y="2667000"/>
            <a:ext cx="7397" cy="25314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5" name="Straight Connector 104">
            <a:extLst>
              <a:ext uri="{FF2B5EF4-FFF2-40B4-BE49-F238E27FC236}">
                <a16:creationId xmlns:a16="http://schemas.microsoft.com/office/drawing/2014/main" id="{F40B6D71-75A8-4A88-864D-00D14C2F710D}"/>
              </a:ext>
            </a:extLst>
          </p:cNvPr>
          <p:cNvCxnSpPr/>
          <p:nvPr/>
        </p:nvCxnSpPr>
        <p:spPr>
          <a:xfrm flipH="1">
            <a:off x="5323624" y="2832814"/>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6" name="Straight Connector 105">
            <a:extLst>
              <a:ext uri="{FF2B5EF4-FFF2-40B4-BE49-F238E27FC236}">
                <a16:creationId xmlns:a16="http://schemas.microsoft.com/office/drawing/2014/main" id="{010BF7B2-AA07-4DCF-822D-E2DB5CC0BF59}"/>
              </a:ext>
            </a:extLst>
          </p:cNvPr>
          <p:cNvCxnSpPr/>
          <p:nvPr/>
        </p:nvCxnSpPr>
        <p:spPr>
          <a:xfrm flipH="1">
            <a:off x="5323624" y="3360065"/>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a:extLst>
              <a:ext uri="{FF2B5EF4-FFF2-40B4-BE49-F238E27FC236}">
                <a16:creationId xmlns:a16="http://schemas.microsoft.com/office/drawing/2014/main" id="{BAC8035C-3999-4C31-93CD-6C0D2ADEB73B}"/>
              </a:ext>
            </a:extLst>
          </p:cNvPr>
          <p:cNvCxnSpPr/>
          <p:nvPr/>
        </p:nvCxnSpPr>
        <p:spPr>
          <a:xfrm flipH="1">
            <a:off x="5323536" y="3786938"/>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8" name="Straight Connector 107">
            <a:extLst>
              <a:ext uri="{FF2B5EF4-FFF2-40B4-BE49-F238E27FC236}">
                <a16:creationId xmlns:a16="http://schemas.microsoft.com/office/drawing/2014/main" id="{DB64CAEE-69B4-426A-8A5B-D1269DBF0F66}"/>
              </a:ext>
            </a:extLst>
          </p:cNvPr>
          <p:cNvCxnSpPr/>
          <p:nvPr/>
        </p:nvCxnSpPr>
        <p:spPr>
          <a:xfrm flipH="1">
            <a:off x="5327493" y="4249152"/>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12" name="Straight Connector 111">
            <a:extLst>
              <a:ext uri="{FF2B5EF4-FFF2-40B4-BE49-F238E27FC236}">
                <a16:creationId xmlns:a16="http://schemas.microsoft.com/office/drawing/2014/main" id="{99A16C30-4BE4-48E5-8B65-0C5F3039B8DC}"/>
              </a:ext>
            </a:extLst>
          </p:cNvPr>
          <p:cNvCxnSpPr/>
          <p:nvPr/>
        </p:nvCxnSpPr>
        <p:spPr>
          <a:xfrm flipH="1">
            <a:off x="5333455" y="51816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13" name="Text Box 42">
            <a:extLst>
              <a:ext uri="{FF2B5EF4-FFF2-40B4-BE49-F238E27FC236}">
                <a16:creationId xmlns:a16="http://schemas.microsoft.com/office/drawing/2014/main" id="{056DFFD9-3CA2-42E7-90FE-4F14522E3504}"/>
              </a:ext>
            </a:extLst>
          </p:cNvPr>
          <p:cNvSpPr txBox="1">
            <a:spLocks noChangeArrowheads="1"/>
          </p:cNvSpPr>
          <p:nvPr/>
        </p:nvSpPr>
        <p:spPr bwMode="auto">
          <a:xfrm>
            <a:off x="5533954" y="3623846"/>
            <a:ext cx="1563248"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Retinal surgery</a:t>
            </a:r>
          </a:p>
        </p:txBody>
      </p:sp>
      <p:sp>
        <p:nvSpPr>
          <p:cNvPr id="118" name="Text Box 47">
            <a:extLst>
              <a:ext uri="{FF2B5EF4-FFF2-40B4-BE49-F238E27FC236}">
                <a16:creationId xmlns:a16="http://schemas.microsoft.com/office/drawing/2014/main" id="{3F59D898-ECAD-49F0-9425-2A1BC8DDA7B5}"/>
              </a:ext>
            </a:extLst>
          </p:cNvPr>
          <p:cNvSpPr txBox="1">
            <a:spLocks noChangeArrowheads="1"/>
          </p:cNvSpPr>
          <p:nvPr/>
        </p:nvSpPr>
        <p:spPr bwMode="auto">
          <a:xfrm>
            <a:off x="5523688" y="4538246"/>
            <a:ext cx="1414170"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Drug-induced</a:t>
            </a:r>
          </a:p>
        </p:txBody>
      </p:sp>
      <p:sp>
        <p:nvSpPr>
          <p:cNvPr id="16" name="TextBox 15">
            <a:extLst>
              <a:ext uri="{FF2B5EF4-FFF2-40B4-BE49-F238E27FC236}">
                <a16:creationId xmlns:a16="http://schemas.microsoft.com/office/drawing/2014/main" id="{984E008D-FBBA-42B4-940E-EA26772E0161}"/>
              </a:ext>
            </a:extLst>
          </p:cNvPr>
          <p:cNvSpPr txBox="1"/>
          <p:nvPr/>
        </p:nvSpPr>
        <p:spPr>
          <a:xfrm>
            <a:off x="6230528" y="5257800"/>
            <a:ext cx="1326004" cy="369332"/>
          </a:xfrm>
          <a:prstGeom prst="rect">
            <a:avLst/>
          </a:prstGeom>
          <a:noFill/>
        </p:spPr>
        <p:txBody>
          <a:bodyPr wrap="none" rtlCol="0">
            <a:spAutoFit/>
          </a:bodyPr>
          <a:lstStyle/>
          <a:p>
            <a:pPr algn="ctr"/>
            <a:r>
              <a:rPr lang="en-US" dirty="0">
                <a:solidFill>
                  <a:schemeClr val="bg1">
                    <a:lumMod val="75000"/>
                  </a:schemeClr>
                </a:solidFill>
              </a:rPr>
              <a:t>Both/Either</a:t>
            </a:r>
          </a:p>
        </p:txBody>
      </p:sp>
      <p:cxnSp>
        <p:nvCxnSpPr>
          <p:cNvPr id="125" name="Straight Connector 124">
            <a:extLst>
              <a:ext uri="{FF2B5EF4-FFF2-40B4-BE49-F238E27FC236}">
                <a16:creationId xmlns:a16="http://schemas.microsoft.com/office/drawing/2014/main" id="{01138141-D318-4ED7-A7FE-D8F2155CE890}"/>
              </a:ext>
            </a:extLst>
          </p:cNvPr>
          <p:cNvCxnSpPr/>
          <p:nvPr/>
        </p:nvCxnSpPr>
        <p:spPr>
          <a:xfrm flipH="1">
            <a:off x="5334000" y="4724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52" name="Text Box 47">
            <a:extLst>
              <a:ext uri="{FF2B5EF4-FFF2-40B4-BE49-F238E27FC236}">
                <a16:creationId xmlns:a16="http://schemas.microsoft.com/office/drawing/2014/main" id="{E3578916-9804-473C-8F06-D4FA0BCEDFD0}"/>
              </a:ext>
            </a:extLst>
          </p:cNvPr>
          <p:cNvSpPr txBox="1">
            <a:spLocks noChangeArrowheads="1"/>
          </p:cNvSpPr>
          <p:nvPr/>
        </p:nvSpPr>
        <p:spPr bwMode="auto">
          <a:xfrm>
            <a:off x="5543446" y="4055146"/>
            <a:ext cx="1619354"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err="1">
                <a:solidFill>
                  <a:schemeClr val="bg1">
                    <a:lumMod val="75000"/>
                  </a:schemeClr>
                </a:solidFill>
              </a:rPr>
              <a:t>Nanophthalmos</a:t>
            </a:r>
            <a:endParaRPr lang="en-US" altLang="en-US" sz="1600" dirty="0">
              <a:solidFill>
                <a:schemeClr val="bg1">
                  <a:lumMod val="75000"/>
                </a:schemeClr>
              </a:solidFill>
            </a:endParaRPr>
          </a:p>
        </p:txBody>
      </p:sp>
      <p:sp>
        <p:nvSpPr>
          <p:cNvPr id="53" name="Text Box 45">
            <a:extLst>
              <a:ext uri="{FF2B5EF4-FFF2-40B4-BE49-F238E27FC236}">
                <a16:creationId xmlns:a16="http://schemas.microsoft.com/office/drawing/2014/main" id="{57D1A14F-68FE-47D2-983C-1A879D66A9DC}"/>
              </a:ext>
            </a:extLst>
          </p:cNvPr>
          <p:cNvSpPr txBox="1">
            <a:spLocks noChangeArrowheads="1"/>
          </p:cNvSpPr>
          <p:nvPr/>
        </p:nvSpPr>
        <p:spPr bwMode="auto">
          <a:xfrm>
            <a:off x="5523688" y="5013493"/>
            <a:ext cx="582211"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PFV</a:t>
            </a:r>
          </a:p>
        </p:txBody>
      </p:sp>
      <p:sp>
        <p:nvSpPr>
          <p:cNvPr id="54" name="Text Box 42">
            <a:extLst>
              <a:ext uri="{FF2B5EF4-FFF2-40B4-BE49-F238E27FC236}">
                <a16:creationId xmlns:a16="http://schemas.microsoft.com/office/drawing/2014/main" id="{E1E37D2C-2C52-446B-843B-01E64990D3EC}"/>
              </a:ext>
            </a:extLst>
          </p:cNvPr>
          <p:cNvSpPr txBox="1">
            <a:spLocks noChangeArrowheads="1"/>
          </p:cNvSpPr>
          <p:nvPr/>
        </p:nvSpPr>
        <p:spPr bwMode="auto">
          <a:xfrm>
            <a:off x="5551406" y="3192546"/>
            <a:ext cx="2276072"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ERD/choroidal effusion</a:t>
            </a:r>
          </a:p>
        </p:txBody>
      </p:sp>
      <p:sp>
        <p:nvSpPr>
          <p:cNvPr id="3" name="Oval 2">
            <a:extLst>
              <a:ext uri="{FF2B5EF4-FFF2-40B4-BE49-F238E27FC236}">
                <a16:creationId xmlns:a16="http://schemas.microsoft.com/office/drawing/2014/main" id="{7D027388-F860-4250-9D31-41DB5EB864E5}"/>
              </a:ext>
            </a:extLst>
          </p:cNvPr>
          <p:cNvSpPr/>
          <p:nvPr/>
        </p:nvSpPr>
        <p:spPr>
          <a:xfrm>
            <a:off x="8034589" y="2679833"/>
            <a:ext cx="671979" cy="338554"/>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TextBox 45">
            <a:extLst>
              <a:ext uri="{FF2B5EF4-FFF2-40B4-BE49-F238E27FC236}">
                <a16:creationId xmlns:a16="http://schemas.microsoft.com/office/drawing/2014/main" id="{404AE9CF-785E-4964-AF50-F6F095A7E65B}"/>
              </a:ext>
            </a:extLst>
          </p:cNvPr>
          <p:cNvSpPr txBox="1"/>
          <p:nvPr/>
        </p:nvSpPr>
        <p:spPr>
          <a:xfrm>
            <a:off x="609600" y="1554063"/>
            <a:ext cx="7034674" cy="4770537"/>
          </a:xfrm>
          <a:prstGeom prst="rect">
            <a:avLst/>
          </a:prstGeom>
          <a:solidFill>
            <a:schemeClr val="accent1">
              <a:lumMod val="40000"/>
              <a:lumOff val="60000"/>
            </a:schemeClr>
          </a:solidFill>
        </p:spPr>
        <p:txBody>
          <a:bodyPr wrap="square" rtlCol="0">
            <a:spAutoFit/>
          </a:bodyPr>
          <a:lstStyle/>
          <a:p>
            <a:r>
              <a:rPr lang="en-US" sz="1600" i="1" dirty="0">
                <a:solidFill>
                  <a:schemeClr val="bg1">
                    <a:lumMod val="75000"/>
                  </a:schemeClr>
                </a:solidFill>
              </a:rPr>
              <a:t>Neovascularization of what structure causes neovascular glaucoma (NVG)?</a:t>
            </a:r>
          </a:p>
          <a:p>
            <a:r>
              <a:rPr lang="en-US" sz="1600" dirty="0">
                <a:solidFill>
                  <a:schemeClr val="bg1">
                    <a:lumMod val="75000"/>
                  </a:schemeClr>
                </a:solidFill>
              </a:rPr>
              <a:t>Neovascularization of the angle (NVA) </a:t>
            </a:r>
          </a:p>
          <a:p>
            <a:endParaRPr lang="en-US" sz="1600" dirty="0">
              <a:solidFill>
                <a:schemeClr val="bg1">
                  <a:lumMod val="75000"/>
                </a:schemeClr>
              </a:solidFill>
            </a:endParaRPr>
          </a:p>
          <a:p>
            <a:r>
              <a:rPr lang="en-US" sz="1600" i="1" dirty="0">
                <a:solidFill>
                  <a:schemeClr val="bg1">
                    <a:lumMod val="75000"/>
                  </a:schemeClr>
                </a:solidFill>
              </a:rPr>
              <a:t>How does NVA lead to angle-closure glaucoma?</a:t>
            </a:r>
          </a:p>
          <a:p>
            <a:r>
              <a:rPr lang="en-US" sz="1600" dirty="0">
                <a:solidFill>
                  <a:schemeClr val="bg1">
                    <a:lumMod val="75000"/>
                  </a:schemeClr>
                </a:solidFill>
              </a:rPr>
              <a:t>The NVA vessels don’t ride solo; rather, they are accompanied by contractile elements (</a:t>
            </a:r>
            <a:r>
              <a:rPr lang="en-US" sz="1600" dirty="0" err="1">
                <a:solidFill>
                  <a:schemeClr val="bg1">
                    <a:lumMod val="75000"/>
                  </a:schemeClr>
                </a:solidFill>
              </a:rPr>
              <a:t>eg</a:t>
            </a:r>
            <a:r>
              <a:rPr lang="en-US" sz="1600" dirty="0">
                <a:solidFill>
                  <a:schemeClr val="bg1">
                    <a:lumMod val="75000"/>
                  </a:schemeClr>
                </a:solidFill>
              </a:rPr>
              <a:t>, fibroblasts). Along with the neo vessels, these elements will establish a network that crosses from the peripheral iris to the peripheral cornea. Once established, contractile elements </a:t>
            </a:r>
            <a:r>
              <a:rPr lang="en-US" sz="1600" dirty="0" err="1">
                <a:solidFill>
                  <a:schemeClr val="bg1">
                    <a:lumMod val="75000"/>
                  </a:schemeClr>
                </a:solidFill>
              </a:rPr>
              <a:t>gonna</a:t>
            </a:r>
            <a:r>
              <a:rPr lang="en-US" sz="1600" dirty="0">
                <a:solidFill>
                  <a:schemeClr val="bg1">
                    <a:lumMod val="75000"/>
                  </a:schemeClr>
                </a:solidFill>
              </a:rPr>
              <a:t> contract, and when they do, they pull the iris up against the angle, rendering it closed. </a:t>
            </a:r>
          </a:p>
          <a:p>
            <a:r>
              <a:rPr lang="en-US" sz="1600" i="1" dirty="0">
                <a:solidFill>
                  <a:schemeClr val="bg1">
                    <a:lumMod val="75000"/>
                  </a:schemeClr>
                </a:solidFill>
              </a:rPr>
              <a:t> </a:t>
            </a:r>
          </a:p>
          <a:p>
            <a:r>
              <a:rPr lang="en-US" sz="1600" i="1" dirty="0">
                <a:solidFill>
                  <a:schemeClr val="bg1">
                    <a:lumMod val="75000"/>
                  </a:schemeClr>
                </a:solidFill>
              </a:rPr>
              <a:t>What two-word phrase (</a:t>
            </a:r>
            <a:r>
              <a:rPr lang="en-US" sz="1600" b="1" dirty="0">
                <a:solidFill>
                  <a:schemeClr val="bg1">
                    <a:lumMod val="75000"/>
                  </a:schemeClr>
                </a:solidFill>
              </a:rPr>
              <a:t>not</a:t>
            </a:r>
            <a:r>
              <a:rPr lang="en-US" sz="1600" i="1" dirty="0">
                <a:solidFill>
                  <a:schemeClr val="bg1">
                    <a:lumMod val="75000"/>
                  </a:schemeClr>
                </a:solidFill>
              </a:rPr>
              <a:t> ‘diabetic retinopathy’--think more generally) describes the fundamental cause of most cases of NVG?</a:t>
            </a:r>
          </a:p>
          <a:p>
            <a:r>
              <a:rPr lang="en-US" sz="1600" b="1" dirty="0">
                <a:solidFill>
                  <a:srgbClr val="0000FF"/>
                </a:solidFill>
              </a:rPr>
              <a:t>‘Retinal ischemia’</a:t>
            </a:r>
            <a:endParaRPr lang="en-US" sz="1600" b="1" dirty="0">
              <a:solidFill>
                <a:schemeClr val="bg1">
                  <a:lumMod val="75000"/>
                </a:schemeClr>
              </a:solidFill>
            </a:endParaRPr>
          </a:p>
          <a:p>
            <a:endParaRPr lang="en-US" sz="1600" dirty="0">
              <a:solidFill>
                <a:schemeClr val="bg1">
                  <a:lumMod val="75000"/>
                </a:schemeClr>
              </a:solidFill>
            </a:endParaRPr>
          </a:p>
          <a:p>
            <a:r>
              <a:rPr lang="en-US" sz="1600" i="1" dirty="0">
                <a:solidFill>
                  <a:schemeClr val="bg1">
                    <a:lumMod val="75000"/>
                  </a:schemeClr>
                </a:solidFill>
              </a:rPr>
              <a:t>How does retinal ischemia lead to NVI and NVA? </a:t>
            </a:r>
          </a:p>
          <a:p>
            <a:r>
              <a:rPr lang="en-US" sz="1600" dirty="0">
                <a:solidFill>
                  <a:schemeClr val="bg1">
                    <a:lumMod val="75000"/>
                  </a:schemeClr>
                </a:solidFill>
              </a:rPr>
              <a:t>In a desperate attempt to acquire the oxygen they’re lacking, the ischemic retinal cells release the signaling molecule  </a:t>
            </a:r>
            <a:r>
              <a:rPr lang="en-US" sz="1600" b="1" dirty="0">
                <a:solidFill>
                  <a:schemeClr val="bg1">
                    <a:lumMod val="75000"/>
                  </a:schemeClr>
                </a:solidFill>
              </a:rPr>
              <a:t>VEGF</a:t>
            </a:r>
            <a:r>
              <a:rPr lang="en-US" sz="1600" dirty="0">
                <a:solidFill>
                  <a:schemeClr val="bg1">
                    <a:lumMod val="75000"/>
                  </a:schemeClr>
                </a:solidFill>
              </a:rPr>
              <a:t> , a potent inducer of new blood vessel formation. This VEGF diffuses from the vitreous cavity into the anterior segment, where it induces the NVI/NVA process.</a:t>
            </a:r>
          </a:p>
        </p:txBody>
      </p:sp>
      <p:sp>
        <p:nvSpPr>
          <p:cNvPr id="48" name="TextBox 47">
            <a:extLst>
              <a:ext uri="{FF2B5EF4-FFF2-40B4-BE49-F238E27FC236}">
                <a16:creationId xmlns:a16="http://schemas.microsoft.com/office/drawing/2014/main" id="{8DDF09A9-1139-40A8-B7D3-4C88B60AE277}"/>
              </a:ext>
            </a:extLst>
          </p:cNvPr>
          <p:cNvSpPr txBox="1"/>
          <p:nvPr/>
        </p:nvSpPr>
        <p:spPr>
          <a:xfrm>
            <a:off x="2435013" y="3427887"/>
            <a:ext cx="6372175" cy="2677656"/>
          </a:xfrm>
          <a:prstGeom prst="rect">
            <a:avLst/>
          </a:prstGeom>
          <a:solidFill>
            <a:srgbClr val="00B0F0"/>
          </a:solidFill>
        </p:spPr>
        <p:txBody>
          <a:bodyPr wrap="square" rtlCol="0">
            <a:spAutoFit/>
          </a:bodyPr>
          <a:lstStyle/>
          <a:p>
            <a:r>
              <a:rPr lang="en-US" sz="1400" i="1" dirty="0">
                <a:solidFill>
                  <a:srgbClr val="0000FF"/>
                </a:solidFill>
              </a:rPr>
              <a:t>What is the treatment of choice for NVG 2ndry to retinal ischemia?</a:t>
            </a:r>
          </a:p>
          <a:p>
            <a:r>
              <a:rPr lang="en-US" sz="1400" dirty="0" err="1">
                <a:solidFill>
                  <a:srgbClr val="0000FF"/>
                </a:solidFill>
              </a:rPr>
              <a:t>Panretinal</a:t>
            </a:r>
            <a:r>
              <a:rPr lang="en-US" sz="1400" dirty="0">
                <a:solidFill>
                  <a:srgbClr val="0000FF"/>
                </a:solidFill>
              </a:rPr>
              <a:t> photocoagulation (PRP)</a:t>
            </a:r>
          </a:p>
          <a:p>
            <a:endParaRPr lang="en-US" sz="1400" i="1" dirty="0">
              <a:solidFill>
                <a:srgbClr val="0000FF"/>
              </a:solidFill>
            </a:endParaRPr>
          </a:p>
          <a:p>
            <a:r>
              <a:rPr lang="en-US" sz="1400" i="1" dirty="0">
                <a:solidFill>
                  <a:srgbClr val="0000FF"/>
                </a:solidFill>
              </a:rPr>
              <a:t>What is the goal of PRP, </a:t>
            </a:r>
            <a:r>
              <a:rPr lang="en-US" sz="1400" i="1" dirty="0" err="1">
                <a:solidFill>
                  <a:srgbClr val="0000FF"/>
                </a:solidFill>
              </a:rPr>
              <a:t>ie</a:t>
            </a:r>
            <a:r>
              <a:rPr lang="en-US" sz="1400" i="1" dirty="0">
                <a:solidFill>
                  <a:srgbClr val="0000FF"/>
                </a:solidFill>
              </a:rPr>
              <a:t>, what are we trying to do?</a:t>
            </a:r>
          </a:p>
          <a:p>
            <a:r>
              <a:rPr lang="en-US" sz="1400" dirty="0">
                <a:solidFill>
                  <a:srgbClr val="0000FF"/>
                </a:solidFill>
              </a:rPr>
              <a:t>The goal is to kill most of the cells in the peripheral retina</a:t>
            </a:r>
          </a:p>
          <a:p>
            <a:endParaRPr lang="en-US" sz="1400" dirty="0">
              <a:solidFill>
                <a:srgbClr val="0000FF"/>
              </a:solidFill>
            </a:endParaRPr>
          </a:p>
          <a:p>
            <a:r>
              <a:rPr lang="en-US" sz="1400" i="1" dirty="0">
                <a:solidFill>
                  <a:srgbClr val="0000FF"/>
                </a:solidFill>
              </a:rPr>
              <a:t>What is the therapeutic rationale? Why kill the peripheral retina?</a:t>
            </a:r>
          </a:p>
          <a:p>
            <a:r>
              <a:rPr lang="en-US" sz="1400" dirty="0">
                <a:solidFill>
                  <a:srgbClr val="0000FF"/>
                </a:solidFill>
              </a:rPr>
              <a:t>As stated several times now: DBR renders portions of the retina hypoxic,     and hypoxic cells release VEGF, initiating a cascade of deleterious events. </a:t>
            </a:r>
            <a:r>
              <a:rPr lang="en-US" sz="1400" u="sng" dirty="0">
                <a:solidFill>
                  <a:schemeClr val="bg1"/>
                </a:solidFill>
              </a:rPr>
              <a:t>OTOH, </a:t>
            </a:r>
            <a:r>
              <a:rPr lang="en-US" sz="1400" i="1" u="sng" dirty="0">
                <a:solidFill>
                  <a:schemeClr val="bg1"/>
                </a:solidFill>
              </a:rPr>
              <a:t>dead</a:t>
            </a:r>
            <a:r>
              <a:rPr lang="en-US" sz="1400" u="sng" dirty="0">
                <a:solidFill>
                  <a:schemeClr val="bg1"/>
                </a:solidFill>
              </a:rPr>
              <a:t> cells do </a:t>
            </a:r>
            <a:r>
              <a:rPr lang="en-US" sz="1400" b="1" u="sng" dirty="0">
                <a:solidFill>
                  <a:schemeClr val="bg1"/>
                </a:solidFill>
              </a:rPr>
              <a:t>not</a:t>
            </a:r>
            <a:r>
              <a:rPr lang="en-US" sz="1400" u="sng" dirty="0">
                <a:solidFill>
                  <a:schemeClr val="bg1"/>
                </a:solidFill>
              </a:rPr>
              <a:t> release VEGF</a:t>
            </a:r>
            <a:r>
              <a:rPr lang="en-US" sz="1400" dirty="0">
                <a:solidFill>
                  <a:schemeClr val="bg1"/>
                </a:solidFill>
              </a:rPr>
              <a:t>. So by euthanizing the hypoxic retina, the intraocular VEGF burden is reduced, neovascularization is halted, and SVL is avoided.</a:t>
            </a:r>
          </a:p>
        </p:txBody>
      </p:sp>
      <p:sp>
        <p:nvSpPr>
          <p:cNvPr id="47" name="Oval 46">
            <a:extLst>
              <a:ext uri="{FF2B5EF4-FFF2-40B4-BE49-F238E27FC236}">
                <a16:creationId xmlns:a16="http://schemas.microsoft.com/office/drawing/2014/main" id="{9E10513A-D282-4B0D-BB91-F41CBB1CCC8E}"/>
              </a:ext>
            </a:extLst>
          </p:cNvPr>
          <p:cNvSpPr/>
          <p:nvPr/>
        </p:nvSpPr>
        <p:spPr>
          <a:xfrm>
            <a:off x="580515" y="4431474"/>
            <a:ext cx="2010285" cy="430887"/>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210322577"/>
      </p:ext>
    </p:extLst>
  </p:cSld>
  <p:clrMapOvr>
    <a:masterClrMapping/>
  </p:clrMapOvr>
</p:sld>
</file>

<file path=ppt/slides/slide3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Straight Arrow Connector 12">
            <a:extLst>
              <a:ext uri="{FF2B5EF4-FFF2-40B4-BE49-F238E27FC236}">
                <a16:creationId xmlns:a16="http://schemas.microsoft.com/office/drawing/2014/main" id="{A6DE2085-829C-480C-9216-69D6039C0A37}"/>
              </a:ext>
            </a:extLst>
          </p:cNvPr>
          <p:cNvCxnSpPr>
            <a:cxnSpLocks/>
          </p:cNvCxnSpPr>
          <p:nvPr/>
        </p:nvCxnSpPr>
        <p:spPr>
          <a:xfrm>
            <a:off x="6717173" y="1828800"/>
            <a:ext cx="0" cy="3462754"/>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43014" name="Text Box 6"/>
          <p:cNvSpPr txBox="1">
            <a:spLocks noChangeArrowheads="1"/>
          </p:cNvSpPr>
          <p:nvPr/>
        </p:nvSpPr>
        <p:spPr bwMode="auto">
          <a:xfrm>
            <a:off x="533400" y="2356376"/>
            <a:ext cx="1005403"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Lens-</a:t>
            </a:r>
          </a:p>
          <a:p>
            <a:pPr algn="ctr" eaLnBrk="1" hangingPunct="1">
              <a:lnSpc>
                <a:spcPct val="80000"/>
              </a:lnSpc>
              <a:spcBef>
                <a:spcPct val="0"/>
              </a:spcBef>
              <a:buClrTx/>
              <a:buSzTx/>
              <a:buFontTx/>
              <a:buNone/>
            </a:pPr>
            <a:r>
              <a:rPr lang="en-US" altLang="en-US" sz="1800" dirty="0">
                <a:solidFill>
                  <a:schemeClr val="bg1">
                    <a:lumMod val="75000"/>
                  </a:schemeClr>
                </a:solidFill>
              </a:rPr>
              <a:t>Induced</a:t>
            </a:r>
          </a:p>
        </p:txBody>
      </p:sp>
      <p:sp>
        <p:nvSpPr>
          <p:cNvPr id="43017" name="Text Box 14"/>
          <p:cNvSpPr txBox="1">
            <a:spLocks noChangeArrowheads="1"/>
          </p:cNvSpPr>
          <p:nvPr/>
        </p:nvSpPr>
        <p:spPr bwMode="auto">
          <a:xfrm>
            <a:off x="3026498" y="2365901"/>
            <a:ext cx="1633781"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Aphakic/</a:t>
            </a:r>
          </a:p>
          <a:p>
            <a:pPr algn="ctr" eaLnBrk="1" hangingPunct="1">
              <a:lnSpc>
                <a:spcPct val="80000"/>
              </a:lnSpc>
              <a:spcBef>
                <a:spcPct val="0"/>
              </a:spcBef>
              <a:buClrTx/>
              <a:buSzTx/>
              <a:buFontTx/>
              <a:buNone/>
            </a:pPr>
            <a:r>
              <a:rPr lang="en-US" altLang="en-US" sz="1800" dirty="0" err="1">
                <a:solidFill>
                  <a:schemeClr val="bg1">
                    <a:lumMod val="75000"/>
                  </a:schemeClr>
                </a:solidFill>
              </a:rPr>
              <a:t>Pseudophakic</a:t>
            </a:r>
            <a:endParaRPr lang="en-US" altLang="en-US" sz="1800" dirty="0">
              <a:solidFill>
                <a:schemeClr val="bg1">
                  <a:lumMod val="75000"/>
                </a:schemeClr>
              </a:solidFill>
            </a:endParaRPr>
          </a:p>
        </p:txBody>
      </p:sp>
      <p:sp>
        <p:nvSpPr>
          <p:cNvPr id="43031" name="Text Box 35"/>
          <p:cNvSpPr txBox="1">
            <a:spLocks noChangeArrowheads="1"/>
          </p:cNvSpPr>
          <p:nvPr/>
        </p:nvSpPr>
        <p:spPr bwMode="auto">
          <a:xfrm>
            <a:off x="1190847" y="1295400"/>
            <a:ext cx="2473754"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solidFill>
                  <a:schemeClr val="bg1">
                    <a:lumMod val="75000"/>
                  </a:schemeClr>
                </a:solidFill>
              </a:rPr>
              <a:t>w/ Pupillary Block</a:t>
            </a:r>
          </a:p>
        </p:txBody>
      </p:sp>
      <p:sp>
        <p:nvSpPr>
          <p:cNvPr id="43032" name="Text Box 36"/>
          <p:cNvSpPr txBox="1">
            <a:spLocks noChangeArrowheads="1"/>
          </p:cNvSpPr>
          <p:nvPr/>
        </p:nvSpPr>
        <p:spPr bwMode="auto">
          <a:xfrm>
            <a:off x="5181600" y="1295400"/>
            <a:ext cx="2630848"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t>w/o Pupillary Block</a:t>
            </a:r>
          </a:p>
        </p:txBody>
      </p:sp>
      <p:sp>
        <p:nvSpPr>
          <p:cNvPr id="49" name="Rectangle 2">
            <a:extLst>
              <a:ext uri="{FF2B5EF4-FFF2-40B4-BE49-F238E27FC236}">
                <a16:creationId xmlns:a16="http://schemas.microsoft.com/office/drawing/2014/main" id="{240EE5BF-F7D2-4FC8-A5DD-F6B5423153C6}"/>
              </a:ext>
            </a:extLst>
          </p:cNvPr>
          <p:cNvSpPr>
            <a:spLocks noGrp="1" noChangeArrowheads="1"/>
          </p:cNvSpPr>
          <p:nvPr>
            <p:ph type="title"/>
          </p:nvPr>
        </p:nvSpPr>
        <p:spPr>
          <a:xfrm>
            <a:off x="457200" y="304800"/>
            <a:ext cx="7543800" cy="563562"/>
          </a:xfrm>
        </p:spPr>
        <p:txBody>
          <a:bodyPr/>
          <a:lstStyle/>
          <a:p>
            <a:pPr eaLnBrk="1" hangingPunct="1"/>
            <a:r>
              <a:rPr lang="en-US" altLang="en-US" sz="3500" dirty="0"/>
              <a:t>Q</a:t>
            </a:r>
          </a:p>
        </p:txBody>
      </p:sp>
      <p:sp>
        <p:nvSpPr>
          <p:cNvPr id="50" name="TextBox 49">
            <a:extLst>
              <a:ext uri="{FF2B5EF4-FFF2-40B4-BE49-F238E27FC236}">
                <a16:creationId xmlns:a16="http://schemas.microsoft.com/office/drawing/2014/main" id="{CF426230-46C8-405C-9015-99EF57762A2E}"/>
              </a:ext>
            </a:extLst>
          </p:cNvPr>
          <p:cNvSpPr txBox="1"/>
          <p:nvPr/>
        </p:nvSpPr>
        <p:spPr>
          <a:xfrm>
            <a:off x="2259496" y="189094"/>
            <a:ext cx="4607480" cy="400110"/>
          </a:xfrm>
          <a:prstGeom prst="rect">
            <a:avLst/>
          </a:prstGeom>
          <a:solidFill>
            <a:schemeClr val="accent1">
              <a:lumMod val="60000"/>
              <a:lumOff val="40000"/>
            </a:schemeClr>
          </a:solidFill>
        </p:spPr>
        <p:txBody>
          <a:bodyPr wrap="none" rtlCol="0">
            <a:spAutoFit/>
          </a:bodyPr>
          <a:lstStyle/>
          <a:p>
            <a:pPr algn="ctr"/>
            <a:r>
              <a:rPr lang="en-US" sz="2000" b="1" dirty="0"/>
              <a:t>Secondary Angle Closure Glaucoma</a:t>
            </a:r>
          </a:p>
        </p:txBody>
      </p:sp>
      <p:sp>
        <p:nvSpPr>
          <p:cNvPr id="2" name="TextBox 1">
            <a:extLst>
              <a:ext uri="{FF2B5EF4-FFF2-40B4-BE49-F238E27FC236}">
                <a16:creationId xmlns:a16="http://schemas.microsoft.com/office/drawing/2014/main" id="{A7E30BEC-923B-4C9A-A856-BDD0D882F6B8}"/>
              </a:ext>
            </a:extLst>
          </p:cNvPr>
          <p:cNvSpPr txBox="1"/>
          <p:nvPr/>
        </p:nvSpPr>
        <p:spPr>
          <a:xfrm>
            <a:off x="887305" y="2844119"/>
            <a:ext cx="1494320" cy="338554"/>
          </a:xfrm>
          <a:prstGeom prst="rect">
            <a:avLst/>
          </a:prstGeom>
          <a:noFill/>
        </p:spPr>
        <p:txBody>
          <a:bodyPr wrap="none" rtlCol="0">
            <a:spAutoFit/>
          </a:bodyPr>
          <a:lstStyle/>
          <a:p>
            <a:r>
              <a:rPr lang="en-US" sz="1600" dirty="0" err="1">
                <a:solidFill>
                  <a:schemeClr val="bg1">
                    <a:lumMod val="75000"/>
                  </a:schemeClr>
                </a:solidFill>
              </a:rPr>
              <a:t>Phacomorphic</a:t>
            </a:r>
            <a:endParaRPr lang="en-US" sz="1600" dirty="0">
              <a:solidFill>
                <a:schemeClr val="bg1">
                  <a:lumMod val="75000"/>
                </a:schemeClr>
              </a:solidFill>
            </a:endParaRPr>
          </a:p>
        </p:txBody>
      </p:sp>
      <p:sp>
        <p:nvSpPr>
          <p:cNvPr id="51" name="TextBox 50">
            <a:extLst>
              <a:ext uri="{FF2B5EF4-FFF2-40B4-BE49-F238E27FC236}">
                <a16:creationId xmlns:a16="http://schemas.microsoft.com/office/drawing/2014/main" id="{156069D4-340B-4160-A336-EBF73557CEE0}"/>
              </a:ext>
            </a:extLst>
          </p:cNvPr>
          <p:cNvSpPr txBox="1"/>
          <p:nvPr/>
        </p:nvSpPr>
        <p:spPr>
          <a:xfrm>
            <a:off x="884725" y="3175578"/>
            <a:ext cx="1402948" cy="338554"/>
          </a:xfrm>
          <a:prstGeom prst="rect">
            <a:avLst/>
          </a:prstGeom>
          <a:noFill/>
        </p:spPr>
        <p:txBody>
          <a:bodyPr wrap="none" rtlCol="0">
            <a:spAutoFit/>
          </a:bodyPr>
          <a:lstStyle/>
          <a:p>
            <a:r>
              <a:rPr lang="en-US" sz="1600" dirty="0">
                <a:solidFill>
                  <a:schemeClr val="bg1">
                    <a:lumMod val="75000"/>
                  </a:schemeClr>
                </a:solidFill>
              </a:rPr>
              <a:t>Ectopia </a:t>
            </a:r>
            <a:r>
              <a:rPr lang="en-US" sz="1600" dirty="0" err="1">
                <a:solidFill>
                  <a:schemeClr val="bg1">
                    <a:lumMod val="75000"/>
                  </a:schemeClr>
                </a:solidFill>
              </a:rPr>
              <a:t>lentis</a:t>
            </a:r>
            <a:endParaRPr lang="en-US" sz="1600" dirty="0">
              <a:solidFill>
                <a:schemeClr val="bg1">
                  <a:lumMod val="75000"/>
                </a:schemeClr>
              </a:solidFill>
            </a:endParaRPr>
          </a:p>
        </p:txBody>
      </p:sp>
      <p:cxnSp>
        <p:nvCxnSpPr>
          <p:cNvPr id="71" name="Straight Connector 70">
            <a:extLst>
              <a:ext uri="{FF2B5EF4-FFF2-40B4-BE49-F238E27FC236}">
                <a16:creationId xmlns:a16="http://schemas.microsoft.com/office/drawing/2014/main" id="{C104938D-BA8D-4E39-9D5F-9EE2012F2F3C}"/>
              </a:ext>
            </a:extLst>
          </p:cNvPr>
          <p:cNvCxnSpPr>
            <a:cxnSpLocks/>
          </p:cNvCxnSpPr>
          <p:nvPr/>
        </p:nvCxnSpPr>
        <p:spPr>
          <a:xfrm flipH="1">
            <a:off x="762665" y="3023488"/>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2A7E4E40-472F-4E50-8A7A-45C10FDD7171}"/>
              </a:ext>
            </a:extLst>
          </p:cNvPr>
          <p:cNvCxnSpPr>
            <a:cxnSpLocks/>
          </p:cNvCxnSpPr>
          <p:nvPr/>
        </p:nvCxnSpPr>
        <p:spPr>
          <a:xfrm flipH="1">
            <a:off x="762665" y="3347853"/>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C3924889-45B9-4383-9C9E-48F0A9C27AD8}"/>
              </a:ext>
            </a:extLst>
          </p:cNvPr>
          <p:cNvCxnSpPr>
            <a:cxnSpLocks/>
          </p:cNvCxnSpPr>
          <p:nvPr/>
        </p:nvCxnSpPr>
        <p:spPr>
          <a:xfrm flipH="1">
            <a:off x="748719" y="2838976"/>
            <a:ext cx="13947" cy="5088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 name="Straight Arrow Connector 5">
            <a:extLst>
              <a:ext uri="{FF2B5EF4-FFF2-40B4-BE49-F238E27FC236}">
                <a16:creationId xmlns:a16="http://schemas.microsoft.com/office/drawing/2014/main" id="{A3439F0C-5143-461F-8F3C-2E830785DEFC}"/>
              </a:ext>
            </a:extLst>
          </p:cNvPr>
          <p:cNvCxnSpPr>
            <a:stCxn id="50" idx="2"/>
          </p:cNvCxnSpPr>
          <p:nvPr/>
        </p:nvCxnSpPr>
        <p:spPr>
          <a:xfrm flipH="1">
            <a:off x="2971800" y="589204"/>
            <a:ext cx="1591436" cy="706196"/>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0" name="Straight Arrow Connector 9">
            <a:extLst>
              <a:ext uri="{FF2B5EF4-FFF2-40B4-BE49-F238E27FC236}">
                <a16:creationId xmlns:a16="http://schemas.microsoft.com/office/drawing/2014/main" id="{84DC796E-F6ED-4FBB-82D2-A260F480BF8A}"/>
              </a:ext>
            </a:extLst>
          </p:cNvPr>
          <p:cNvCxnSpPr>
            <a:cxnSpLocks/>
          </p:cNvCxnSpPr>
          <p:nvPr/>
        </p:nvCxnSpPr>
        <p:spPr>
          <a:xfrm>
            <a:off x="4572000" y="589204"/>
            <a:ext cx="1600200" cy="706196"/>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6" name="Straight Arrow Connector 25">
            <a:extLst>
              <a:ext uri="{FF2B5EF4-FFF2-40B4-BE49-F238E27FC236}">
                <a16:creationId xmlns:a16="http://schemas.microsoft.com/office/drawing/2014/main" id="{B70E0124-9B84-41A5-8D84-A66B7838A706}"/>
              </a:ext>
            </a:extLst>
          </p:cNvPr>
          <p:cNvCxnSpPr>
            <a:cxnSpLocks/>
          </p:cNvCxnSpPr>
          <p:nvPr/>
        </p:nvCxnSpPr>
        <p:spPr>
          <a:xfrm flipH="1">
            <a:off x="1159539" y="1828800"/>
            <a:ext cx="1290435" cy="478059"/>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28" name="Straight Arrow Connector 27">
            <a:extLst>
              <a:ext uri="{FF2B5EF4-FFF2-40B4-BE49-F238E27FC236}">
                <a16:creationId xmlns:a16="http://schemas.microsoft.com/office/drawing/2014/main" id="{567A4249-5C59-4416-8A8E-1C35913900AB}"/>
              </a:ext>
            </a:extLst>
          </p:cNvPr>
          <p:cNvCxnSpPr>
            <a:cxnSpLocks/>
          </p:cNvCxnSpPr>
          <p:nvPr/>
        </p:nvCxnSpPr>
        <p:spPr>
          <a:xfrm>
            <a:off x="2449973" y="1832208"/>
            <a:ext cx="1268784"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56" name="Text Box 6">
            <a:extLst>
              <a:ext uri="{FF2B5EF4-FFF2-40B4-BE49-F238E27FC236}">
                <a16:creationId xmlns:a16="http://schemas.microsoft.com/office/drawing/2014/main" id="{557983BD-9D64-49B9-A366-A08663B0451F}"/>
              </a:ext>
            </a:extLst>
          </p:cNvPr>
          <p:cNvSpPr txBox="1">
            <a:spLocks noChangeArrowheads="1"/>
          </p:cNvSpPr>
          <p:nvPr/>
        </p:nvSpPr>
        <p:spPr bwMode="auto">
          <a:xfrm>
            <a:off x="5029200" y="2356376"/>
            <a:ext cx="813043"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r" eaLnBrk="1" hangingPunct="1">
              <a:lnSpc>
                <a:spcPct val="80000"/>
              </a:lnSpc>
              <a:spcBef>
                <a:spcPct val="0"/>
              </a:spcBef>
              <a:buClrTx/>
              <a:buSzTx/>
              <a:buFontTx/>
              <a:buNone/>
            </a:pPr>
            <a:r>
              <a:rPr lang="en-US" altLang="en-US" sz="1800" dirty="0">
                <a:solidFill>
                  <a:schemeClr val="bg1">
                    <a:lumMod val="75000"/>
                  </a:schemeClr>
                </a:solidFill>
              </a:rPr>
              <a:t>‘Push’</a:t>
            </a:r>
          </a:p>
        </p:txBody>
      </p:sp>
      <p:sp>
        <p:nvSpPr>
          <p:cNvPr id="57" name="Text Box 14">
            <a:extLst>
              <a:ext uri="{FF2B5EF4-FFF2-40B4-BE49-F238E27FC236}">
                <a16:creationId xmlns:a16="http://schemas.microsoft.com/office/drawing/2014/main" id="{5DAFA1C1-3A29-4C27-A379-663FDD22E326}"/>
              </a:ext>
            </a:extLst>
          </p:cNvPr>
          <p:cNvSpPr txBox="1">
            <a:spLocks noChangeArrowheads="1"/>
          </p:cNvSpPr>
          <p:nvPr/>
        </p:nvSpPr>
        <p:spPr bwMode="auto">
          <a:xfrm>
            <a:off x="7620000" y="2365901"/>
            <a:ext cx="671979"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t>‘Pull’</a:t>
            </a:r>
          </a:p>
        </p:txBody>
      </p:sp>
      <p:cxnSp>
        <p:nvCxnSpPr>
          <p:cNvPr id="58" name="Straight Arrow Connector 57">
            <a:extLst>
              <a:ext uri="{FF2B5EF4-FFF2-40B4-BE49-F238E27FC236}">
                <a16:creationId xmlns:a16="http://schemas.microsoft.com/office/drawing/2014/main" id="{E874FEE9-46BD-46A3-90A3-DE7CC220FBFF}"/>
              </a:ext>
            </a:extLst>
          </p:cNvPr>
          <p:cNvCxnSpPr>
            <a:cxnSpLocks/>
          </p:cNvCxnSpPr>
          <p:nvPr/>
        </p:nvCxnSpPr>
        <p:spPr>
          <a:xfrm flipH="1">
            <a:off x="5867400" y="1828800"/>
            <a:ext cx="849775"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59" name="Straight Arrow Connector 58">
            <a:extLst>
              <a:ext uri="{FF2B5EF4-FFF2-40B4-BE49-F238E27FC236}">
                <a16:creationId xmlns:a16="http://schemas.microsoft.com/office/drawing/2014/main" id="{C370A4A1-FE96-4E70-B89E-839542A5E241}"/>
              </a:ext>
            </a:extLst>
          </p:cNvPr>
          <p:cNvCxnSpPr>
            <a:cxnSpLocks/>
          </p:cNvCxnSpPr>
          <p:nvPr/>
        </p:nvCxnSpPr>
        <p:spPr>
          <a:xfrm>
            <a:off x="6717173" y="1832208"/>
            <a:ext cx="902827" cy="474047"/>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62" name="Text Box 16">
            <a:extLst>
              <a:ext uri="{FF2B5EF4-FFF2-40B4-BE49-F238E27FC236}">
                <a16:creationId xmlns:a16="http://schemas.microsoft.com/office/drawing/2014/main" id="{33538067-0726-41B0-93FF-357EF00CA62D}"/>
              </a:ext>
            </a:extLst>
          </p:cNvPr>
          <p:cNvSpPr txBox="1">
            <a:spLocks noChangeArrowheads="1"/>
          </p:cNvSpPr>
          <p:nvPr/>
        </p:nvSpPr>
        <p:spPr bwMode="auto">
          <a:xfrm>
            <a:off x="8065437" y="2684785"/>
            <a:ext cx="628698"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b="1" dirty="0"/>
              <a:t>NVG</a:t>
            </a:r>
          </a:p>
        </p:txBody>
      </p:sp>
      <p:sp>
        <p:nvSpPr>
          <p:cNvPr id="70" name="Text Box 21">
            <a:extLst>
              <a:ext uri="{FF2B5EF4-FFF2-40B4-BE49-F238E27FC236}">
                <a16:creationId xmlns:a16="http://schemas.microsoft.com/office/drawing/2014/main" id="{86C32650-BE1F-4CC3-8DB5-0C136D877E6F}"/>
              </a:ext>
            </a:extLst>
          </p:cNvPr>
          <p:cNvSpPr txBox="1">
            <a:spLocks noChangeArrowheads="1"/>
          </p:cNvSpPr>
          <p:nvPr/>
        </p:nvSpPr>
        <p:spPr bwMode="auto">
          <a:xfrm>
            <a:off x="8070534" y="3048000"/>
            <a:ext cx="526106"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a:solidFill>
                  <a:schemeClr val="bg1">
                    <a:lumMod val="75000"/>
                  </a:schemeClr>
                </a:solidFill>
              </a:rPr>
              <a:t>ICE</a:t>
            </a:r>
          </a:p>
        </p:txBody>
      </p:sp>
      <p:sp>
        <p:nvSpPr>
          <p:cNvPr id="75" name="Text Box 45">
            <a:extLst>
              <a:ext uri="{FF2B5EF4-FFF2-40B4-BE49-F238E27FC236}">
                <a16:creationId xmlns:a16="http://schemas.microsoft.com/office/drawing/2014/main" id="{2B6EDA2D-8F55-4DFD-A225-8C03CE6FC7F3}"/>
              </a:ext>
            </a:extLst>
          </p:cNvPr>
          <p:cNvSpPr txBox="1">
            <a:spLocks noChangeArrowheads="1"/>
          </p:cNvSpPr>
          <p:nvPr/>
        </p:nvSpPr>
        <p:spPr bwMode="auto">
          <a:xfrm>
            <a:off x="8073162" y="3810000"/>
            <a:ext cx="1070837" cy="74635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ts val="1700"/>
              </a:lnSpc>
              <a:spcBef>
                <a:spcPct val="0"/>
              </a:spcBef>
              <a:buClrTx/>
              <a:buSzTx/>
              <a:buFontTx/>
              <a:buNone/>
            </a:pPr>
            <a:r>
              <a:rPr lang="en-US" altLang="en-US" sz="1600" dirty="0">
                <a:solidFill>
                  <a:schemeClr val="bg1">
                    <a:lumMod val="75000"/>
                  </a:schemeClr>
                </a:solidFill>
              </a:rPr>
              <a:t>Epithelial/ fibrous ingrowth</a:t>
            </a:r>
          </a:p>
        </p:txBody>
      </p:sp>
      <p:cxnSp>
        <p:nvCxnSpPr>
          <p:cNvPr id="77" name="Straight Connector 76">
            <a:extLst>
              <a:ext uri="{FF2B5EF4-FFF2-40B4-BE49-F238E27FC236}">
                <a16:creationId xmlns:a16="http://schemas.microsoft.com/office/drawing/2014/main" id="{FC090BD7-F2E1-4464-B57B-9CBE5874C89B}"/>
              </a:ext>
            </a:extLst>
          </p:cNvPr>
          <p:cNvCxnSpPr>
            <a:cxnSpLocks/>
          </p:cNvCxnSpPr>
          <p:nvPr/>
        </p:nvCxnSpPr>
        <p:spPr>
          <a:xfrm>
            <a:off x="7873969" y="2674448"/>
            <a:ext cx="7724" cy="128795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8" name="Straight Connector 77">
            <a:extLst>
              <a:ext uri="{FF2B5EF4-FFF2-40B4-BE49-F238E27FC236}">
                <a16:creationId xmlns:a16="http://schemas.microsoft.com/office/drawing/2014/main" id="{B1922ED5-C3D8-43D8-A00D-1D6BC9201DBA}"/>
              </a:ext>
            </a:extLst>
          </p:cNvPr>
          <p:cNvCxnSpPr/>
          <p:nvPr/>
        </p:nvCxnSpPr>
        <p:spPr>
          <a:xfrm flipH="1">
            <a:off x="7873968" y="2840262"/>
            <a:ext cx="24447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9" name="Straight Connector 78">
            <a:extLst>
              <a:ext uri="{FF2B5EF4-FFF2-40B4-BE49-F238E27FC236}">
                <a16:creationId xmlns:a16="http://schemas.microsoft.com/office/drawing/2014/main" id="{77019ED2-6D69-4A60-9D19-D4DB786EA3A0}"/>
              </a:ext>
            </a:extLst>
          </p:cNvPr>
          <p:cNvCxnSpPr/>
          <p:nvPr/>
        </p:nvCxnSpPr>
        <p:spPr>
          <a:xfrm flipH="1">
            <a:off x="7873968" y="3213518"/>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1" name="Straight Connector 80">
            <a:extLst>
              <a:ext uri="{FF2B5EF4-FFF2-40B4-BE49-F238E27FC236}">
                <a16:creationId xmlns:a16="http://schemas.microsoft.com/office/drawing/2014/main" id="{9796A12F-4125-4C05-8EE8-A388740C580D}"/>
              </a:ext>
            </a:extLst>
          </p:cNvPr>
          <p:cNvCxnSpPr/>
          <p:nvPr/>
        </p:nvCxnSpPr>
        <p:spPr>
          <a:xfrm flipH="1">
            <a:off x="7877837" y="3581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3" name="Straight Connector 82">
            <a:extLst>
              <a:ext uri="{FF2B5EF4-FFF2-40B4-BE49-F238E27FC236}">
                <a16:creationId xmlns:a16="http://schemas.microsoft.com/office/drawing/2014/main" id="{7FDC5F4B-9BF0-42AD-B8BB-2F2399BCF1E2}"/>
              </a:ext>
            </a:extLst>
          </p:cNvPr>
          <p:cNvCxnSpPr/>
          <p:nvPr/>
        </p:nvCxnSpPr>
        <p:spPr>
          <a:xfrm flipH="1">
            <a:off x="7881693" y="3962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93" name="Text Box 42">
            <a:extLst>
              <a:ext uri="{FF2B5EF4-FFF2-40B4-BE49-F238E27FC236}">
                <a16:creationId xmlns:a16="http://schemas.microsoft.com/office/drawing/2014/main" id="{53BAB77F-E061-4834-9068-34BDF78AD071}"/>
              </a:ext>
            </a:extLst>
          </p:cNvPr>
          <p:cNvSpPr txBox="1">
            <a:spLocks noChangeArrowheads="1"/>
          </p:cNvSpPr>
          <p:nvPr/>
        </p:nvSpPr>
        <p:spPr bwMode="auto">
          <a:xfrm>
            <a:off x="8111387" y="3429000"/>
            <a:ext cx="856196"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Flat AC</a:t>
            </a:r>
          </a:p>
        </p:txBody>
      </p:sp>
      <p:sp>
        <p:nvSpPr>
          <p:cNvPr id="100" name="Text Box 23">
            <a:extLst>
              <a:ext uri="{FF2B5EF4-FFF2-40B4-BE49-F238E27FC236}">
                <a16:creationId xmlns:a16="http://schemas.microsoft.com/office/drawing/2014/main" id="{D8F2FCFF-2984-4836-B000-9C5601A8EAAA}"/>
              </a:ext>
            </a:extLst>
          </p:cNvPr>
          <p:cNvSpPr txBox="1">
            <a:spLocks noChangeArrowheads="1"/>
          </p:cNvSpPr>
          <p:nvPr/>
        </p:nvSpPr>
        <p:spPr bwMode="auto">
          <a:xfrm>
            <a:off x="5530369" y="2667000"/>
            <a:ext cx="2143536"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Aqueous misdirection</a:t>
            </a:r>
          </a:p>
        </p:txBody>
      </p:sp>
      <p:cxnSp>
        <p:nvCxnSpPr>
          <p:cNvPr id="104" name="Straight Connector 103">
            <a:extLst>
              <a:ext uri="{FF2B5EF4-FFF2-40B4-BE49-F238E27FC236}">
                <a16:creationId xmlns:a16="http://schemas.microsoft.com/office/drawing/2014/main" id="{49D87D4A-E317-4446-9B95-5184CB3968F3}"/>
              </a:ext>
            </a:extLst>
          </p:cNvPr>
          <p:cNvCxnSpPr>
            <a:cxnSpLocks/>
          </p:cNvCxnSpPr>
          <p:nvPr/>
        </p:nvCxnSpPr>
        <p:spPr>
          <a:xfrm flipH="1">
            <a:off x="5316229" y="2667000"/>
            <a:ext cx="7397" cy="25314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5" name="Straight Connector 104">
            <a:extLst>
              <a:ext uri="{FF2B5EF4-FFF2-40B4-BE49-F238E27FC236}">
                <a16:creationId xmlns:a16="http://schemas.microsoft.com/office/drawing/2014/main" id="{F40B6D71-75A8-4A88-864D-00D14C2F710D}"/>
              </a:ext>
            </a:extLst>
          </p:cNvPr>
          <p:cNvCxnSpPr/>
          <p:nvPr/>
        </p:nvCxnSpPr>
        <p:spPr>
          <a:xfrm flipH="1">
            <a:off x="5323624" y="2832814"/>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6" name="Straight Connector 105">
            <a:extLst>
              <a:ext uri="{FF2B5EF4-FFF2-40B4-BE49-F238E27FC236}">
                <a16:creationId xmlns:a16="http://schemas.microsoft.com/office/drawing/2014/main" id="{010BF7B2-AA07-4DCF-822D-E2DB5CC0BF59}"/>
              </a:ext>
            </a:extLst>
          </p:cNvPr>
          <p:cNvCxnSpPr/>
          <p:nvPr/>
        </p:nvCxnSpPr>
        <p:spPr>
          <a:xfrm flipH="1">
            <a:off x="5323624" y="3360065"/>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a:extLst>
              <a:ext uri="{FF2B5EF4-FFF2-40B4-BE49-F238E27FC236}">
                <a16:creationId xmlns:a16="http://schemas.microsoft.com/office/drawing/2014/main" id="{BAC8035C-3999-4C31-93CD-6C0D2ADEB73B}"/>
              </a:ext>
            </a:extLst>
          </p:cNvPr>
          <p:cNvCxnSpPr/>
          <p:nvPr/>
        </p:nvCxnSpPr>
        <p:spPr>
          <a:xfrm flipH="1">
            <a:off x="5323536" y="3786938"/>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8" name="Straight Connector 107">
            <a:extLst>
              <a:ext uri="{FF2B5EF4-FFF2-40B4-BE49-F238E27FC236}">
                <a16:creationId xmlns:a16="http://schemas.microsoft.com/office/drawing/2014/main" id="{DB64CAEE-69B4-426A-8A5B-D1269DBF0F66}"/>
              </a:ext>
            </a:extLst>
          </p:cNvPr>
          <p:cNvCxnSpPr/>
          <p:nvPr/>
        </p:nvCxnSpPr>
        <p:spPr>
          <a:xfrm flipH="1">
            <a:off x="5327493" y="4249152"/>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12" name="Straight Connector 111">
            <a:extLst>
              <a:ext uri="{FF2B5EF4-FFF2-40B4-BE49-F238E27FC236}">
                <a16:creationId xmlns:a16="http://schemas.microsoft.com/office/drawing/2014/main" id="{99A16C30-4BE4-48E5-8B65-0C5F3039B8DC}"/>
              </a:ext>
            </a:extLst>
          </p:cNvPr>
          <p:cNvCxnSpPr/>
          <p:nvPr/>
        </p:nvCxnSpPr>
        <p:spPr>
          <a:xfrm flipH="1">
            <a:off x="5333455" y="51816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13" name="Text Box 42">
            <a:extLst>
              <a:ext uri="{FF2B5EF4-FFF2-40B4-BE49-F238E27FC236}">
                <a16:creationId xmlns:a16="http://schemas.microsoft.com/office/drawing/2014/main" id="{056DFFD9-3CA2-42E7-90FE-4F14522E3504}"/>
              </a:ext>
            </a:extLst>
          </p:cNvPr>
          <p:cNvSpPr txBox="1">
            <a:spLocks noChangeArrowheads="1"/>
          </p:cNvSpPr>
          <p:nvPr/>
        </p:nvSpPr>
        <p:spPr bwMode="auto">
          <a:xfrm>
            <a:off x="5533954" y="3623846"/>
            <a:ext cx="1563248"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Retinal surgery</a:t>
            </a:r>
          </a:p>
        </p:txBody>
      </p:sp>
      <p:sp>
        <p:nvSpPr>
          <p:cNvPr id="118" name="Text Box 47">
            <a:extLst>
              <a:ext uri="{FF2B5EF4-FFF2-40B4-BE49-F238E27FC236}">
                <a16:creationId xmlns:a16="http://schemas.microsoft.com/office/drawing/2014/main" id="{3F59D898-ECAD-49F0-9425-2A1BC8DDA7B5}"/>
              </a:ext>
            </a:extLst>
          </p:cNvPr>
          <p:cNvSpPr txBox="1">
            <a:spLocks noChangeArrowheads="1"/>
          </p:cNvSpPr>
          <p:nvPr/>
        </p:nvSpPr>
        <p:spPr bwMode="auto">
          <a:xfrm>
            <a:off x="5523688" y="4538246"/>
            <a:ext cx="1414170"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Drug-induced</a:t>
            </a:r>
          </a:p>
        </p:txBody>
      </p:sp>
      <p:sp>
        <p:nvSpPr>
          <p:cNvPr id="16" name="TextBox 15">
            <a:extLst>
              <a:ext uri="{FF2B5EF4-FFF2-40B4-BE49-F238E27FC236}">
                <a16:creationId xmlns:a16="http://schemas.microsoft.com/office/drawing/2014/main" id="{984E008D-FBBA-42B4-940E-EA26772E0161}"/>
              </a:ext>
            </a:extLst>
          </p:cNvPr>
          <p:cNvSpPr txBox="1"/>
          <p:nvPr/>
        </p:nvSpPr>
        <p:spPr>
          <a:xfrm>
            <a:off x="6230528" y="5257800"/>
            <a:ext cx="1326004" cy="369332"/>
          </a:xfrm>
          <a:prstGeom prst="rect">
            <a:avLst/>
          </a:prstGeom>
          <a:noFill/>
        </p:spPr>
        <p:txBody>
          <a:bodyPr wrap="none" rtlCol="0">
            <a:spAutoFit/>
          </a:bodyPr>
          <a:lstStyle/>
          <a:p>
            <a:pPr algn="ctr"/>
            <a:r>
              <a:rPr lang="en-US" dirty="0">
                <a:solidFill>
                  <a:schemeClr val="bg1">
                    <a:lumMod val="75000"/>
                  </a:schemeClr>
                </a:solidFill>
              </a:rPr>
              <a:t>Both/Either</a:t>
            </a:r>
          </a:p>
        </p:txBody>
      </p:sp>
      <p:cxnSp>
        <p:nvCxnSpPr>
          <p:cNvPr id="125" name="Straight Connector 124">
            <a:extLst>
              <a:ext uri="{FF2B5EF4-FFF2-40B4-BE49-F238E27FC236}">
                <a16:creationId xmlns:a16="http://schemas.microsoft.com/office/drawing/2014/main" id="{01138141-D318-4ED7-A7FE-D8F2155CE890}"/>
              </a:ext>
            </a:extLst>
          </p:cNvPr>
          <p:cNvCxnSpPr/>
          <p:nvPr/>
        </p:nvCxnSpPr>
        <p:spPr>
          <a:xfrm flipH="1">
            <a:off x="5334000" y="4724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52" name="Text Box 47">
            <a:extLst>
              <a:ext uri="{FF2B5EF4-FFF2-40B4-BE49-F238E27FC236}">
                <a16:creationId xmlns:a16="http://schemas.microsoft.com/office/drawing/2014/main" id="{E3578916-9804-473C-8F06-D4FA0BCEDFD0}"/>
              </a:ext>
            </a:extLst>
          </p:cNvPr>
          <p:cNvSpPr txBox="1">
            <a:spLocks noChangeArrowheads="1"/>
          </p:cNvSpPr>
          <p:nvPr/>
        </p:nvSpPr>
        <p:spPr bwMode="auto">
          <a:xfrm>
            <a:off x="5543446" y="4055146"/>
            <a:ext cx="1619354"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err="1">
                <a:solidFill>
                  <a:schemeClr val="bg1">
                    <a:lumMod val="75000"/>
                  </a:schemeClr>
                </a:solidFill>
              </a:rPr>
              <a:t>Nanophthalmos</a:t>
            </a:r>
            <a:endParaRPr lang="en-US" altLang="en-US" sz="1600" dirty="0">
              <a:solidFill>
                <a:schemeClr val="bg1">
                  <a:lumMod val="75000"/>
                </a:schemeClr>
              </a:solidFill>
            </a:endParaRPr>
          </a:p>
        </p:txBody>
      </p:sp>
      <p:sp>
        <p:nvSpPr>
          <p:cNvPr id="53" name="Text Box 45">
            <a:extLst>
              <a:ext uri="{FF2B5EF4-FFF2-40B4-BE49-F238E27FC236}">
                <a16:creationId xmlns:a16="http://schemas.microsoft.com/office/drawing/2014/main" id="{57D1A14F-68FE-47D2-983C-1A879D66A9DC}"/>
              </a:ext>
            </a:extLst>
          </p:cNvPr>
          <p:cNvSpPr txBox="1">
            <a:spLocks noChangeArrowheads="1"/>
          </p:cNvSpPr>
          <p:nvPr/>
        </p:nvSpPr>
        <p:spPr bwMode="auto">
          <a:xfrm>
            <a:off x="5523688" y="5013493"/>
            <a:ext cx="582211"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PFV</a:t>
            </a:r>
          </a:p>
        </p:txBody>
      </p:sp>
      <p:sp>
        <p:nvSpPr>
          <p:cNvPr id="54" name="Text Box 42">
            <a:extLst>
              <a:ext uri="{FF2B5EF4-FFF2-40B4-BE49-F238E27FC236}">
                <a16:creationId xmlns:a16="http://schemas.microsoft.com/office/drawing/2014/main" id="{E1E37D2C-2C52-446B-843B-01E64990D3EC}"/>
              </a:ext>
            </a:extLst>
          </p:cNvPr>
          <p:cNvSpPr txBox="1">
            <a:spLocks noChangeArrowheads="1"/>
          </p:cNvSpPr>
          <p:nvPr/>
        </p:nvSpPr>
        <p:spPr bwMode="auto">
          <a:xfrm>
            <a:off x="5551406" y="3192546"/>
            <a:ext cx="2276072"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ERD/choroidal effusion</a:t>
            </a:r>
          </a:p>
        </p:txBody>
      </p:sp>
      <p:sp>
        <p:nvSpPr>
          <p:cNvPr id="3" name="Oval 2">
            <a:extLst>
              <a:ext uri="{FF2B5EF4-FFF2-40B4-BE49-F238E27FC236}">
                <a16:creationId xmlns:a16="http://schemas.microsoft.com/office/drawing/2014/main" id="{7D027388-F860-4250-9D31-41DB5EB864E5}"/>
              </a:ext>
            </a:extLst>
          </p:cNvPr>
          <p:cNvSpPr/>
          <p:nvPr/>
        </p:nvSpPr>
        <p:spPr>
          <a:xfrm>
            <a:off x="8034589" y="2679833"/>
            <a:ext cx="671979" cy="338554"/>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TextBox 45">
            <a:extLst>
              <a:ext uri="{FF2B5EF4-FFF2-40B4-BE49-F238E27FC236}">
                <a16:creationId xmlns:a16="http://schemas.microsoft.com/office/drawing/2014/main" id="{404AE9CF-785E-4964-AF50-F6F095A7E65B}"/>
              </a:ext>
            </a:extLst>
          </p:cNvPr>
          <p:cNvSpPr txBox="1"/>
          <p:nvPr/>
        </p:nvSpPr>
        <p:spPr>
          <a:xfrm>
            <a:off x="609600" y="1554063"/>
            <a:ext cx="7034674" cy="4770537"/>
          </a:xfrm>
          <a:prstGeom prst="rect">
            <a:avLst/>
          </a:prstGeom>
          <a:solidFill>
            <a:schemeClr val="accent1">
              <a:lumMod val="40000"/>
              <a:lumOff val="60000"/>
            </a:schemeClr>
          </a:solidFill>
        </p:spPr>
        <p:txBody>
          <a:bodyPr wrap="square" rtlCol="0">
            <a:spAutoFit/>
          </a:bodyPr>
          <a:lstStyle/>
          <a:p>
            <a:r>
              <a:rPr lang="en-US" sz="1600" i="1" dirty="0">
                <a:solidFill>
                  <a:schemeClr val="bg1">
                    <a:lumMod val="75000"/>
                  </a:schemeClr>
                </a:solidFill>
              </a:rPr>
              <a:t>Neovascularization of what structure causes neovascular glaucoma (NVG)?</a:t>
            </a:r>
          </a:p>
          <a:p>
            <a:r>
              <a:rPr lang="en-US" sz="1600" b="1" dirty="0">
                <a:solidFill>
                  <a:srgbClr val="0000FF"/>
                </a:solidFill>
              </a:rPr>
              <a:t>Neovascularization of the angle (NVA) </a:t>
            </a:r>
          </a:p>
          <a:p>
            <a:endParaRPr lang="en-US" sz="1600" dirty="0">
              <a:solidFill>
                <a:schemeClr val="bg1">
                  <a:lumMod val="75000"/>
                </a:schemeClr>
              </a:solidFill>
            </a:endParaRPr>
          </a:p>
          <a:p>
            <a:r>
              <a:rPr lang="en-US" sz="1600" i="1" dirty="0">
                <a:solidFill>
                  <a:schemeClr val="bg1">
                    <a:lumMod val="75000"/>
                  </a:schemeClr>
                </a:solidFill>
              </a:rPr>
              <a:t>How does NVA lead to angle-closure glaucoma?</a:t>
            </a:r>
          </a:p>
          <a:p>
            <a:r>
              <a:rPr lang="en-US" sz="1600" dirty="0">
                <a:solidFill>
                  <a:schemeClr val="bg1">
                    <a:lumMod val="75000"/>
                  </a:schemeClr>
                </a:solidFill>
              </a:rPr>
              <a:t>The NVA vessels don’t ride solo; rather, they are accompanied by contractile elements (</a:t>
            </a:r>
            <a:r>
              <a:rPr lang="en-US" sz="1600" dirty="0" err="1">
                <a:solidFill>
                  <a:schemeClr val="bg1">
                    <a:lumMod val="75000"/>
                  </a:schemeClr>
                </a:solidFill>
              </a:rPr>
              <a:t>eg</a:t>
            </a:r>
            <a:r>
              <a:rPr lang="en-US" sz="1600" dirty="0">
                <a:solidFill>
                  <a:schemeClr val="bg1">
                    <a:lumMod val="75000"/>
                  </a:schemeClr>
                </a:solidFill>
              </a:rPr>
              <a:t>, fibroblasts). Along with the neo vessels, these elements will establish a network that crosses from the peripheral iris to the peripheral cornea. Once established, contractile elements </a:t>
            </a:r>
            <a:r>
              <a:rPr lang="en-US" sz="1600" dirty="0" err="1">
                <a:solidFill>
                  <a:schemeClr val="bg1">
                    <a:lumMod val="75000"/>
                  </a:schemeClr>
                </a:solidFill>
              </a:rPr>
              <a:t>gonna</a:t>
            </a:r>
            <a:r>
              <a:rPr lang="en-US" sz="1600" dirty="0">
                <a:solidFill>
                  <a:schemeClr val="bg1">
                    <a:lumMod val="75000"/>
                  </a:schemeClr>
                </a:solidFill>
              </a:rPr>
              <a:t> contract, and when they do, they pull the iris up against the angle, rendering it closed. </a:t>
            </a:r>
          </a:p>
          <a:p>
            <a:r>
              <a:rPr lang="en-US" sz="1600" i="1" dirty="0">
                <a:solidFill>
                  <a:schemeClr val="bg1">
                    <a:lumMod val="75000"/>
                  </a:schemeClr>
                </a:solidFill>
              </a:rPr>
              <a:t> </a:t>
            </a:r>
          </a:p>
          <a:p>
            <a:r>
              <a:rPr lang="en-US" sz="1600" i="1" dirty="0">
                <a:solidFill>
                  <a:schemeClr val="bg1">
                    <a:lumMod val="75000"/>
                  </a:schemeClr>
                </a:solidFill>
              </a:rPr>
              <a:t>What two-word phrase (</a:t>
            </a:r>
            <a:r>
              <a:rPr lang="en-US" sz="1600" b="1" dirty="0">
                <a:solidFill>
                  <a:schemeClr val="bg1">
                    <a:lumMod val="75000"/>
                  </a:schemeClr>
                </a:solidFill>
              </a:rPr>
              <a:t>not</a:t>
            </a:r>
            <a:r>
              <a:rPr lang="en-US" sz="1600" i="1" dirty="0">
                <a:solidFill>
                  <a:schemeClr val="bg1">
                    <a:lumMod val="75000"/>
                  </a:schemeClr>
                </a:solidFill>
              </a:rPr>
              <a:t> ‘diabetic retinopathy’--think more generally) describes the fundamental cause of most cases of NVG?</a:t>
            </a:r>
          </a:p>
          <a:p>
            <a:r>
              <a:rPr lang="en-US" sz="1600" dirty="0">
                <a:solidFill>
                  <a:schemeClr val="bg1">
                    <a:lumMod val="75000"/>
                  </a:schemeClr>
                </a:solidFill>
              </a:rPr>
              <a:t>‘Retinal ischemia’</a:t>
            </a:r>
          </a:p>
          <a:p>
            <a:endParaRPr lang="en-US" sz="1600" dirty="0">
              <a:solidFill>
                <a:schemeClr val="bg1">
                  <a:lumMod val="75000"/>
                </a:schemeClr>
              </a:solidFill>
            </a:endParaRPr>
          </a:p>
          <a:p>
            <a:r>
              <a:rPr lang="en-US" sz="1600" i="1" dirty="0">
                <a:solidFill>
                  <a:schemeClr val="bg1">
                    <a:lumMod val="75000"/>
                  </a:schemeClr>
                </a:solidFill>
              </a:rPr>
              <a:t>How does retinal ischemia lead to NVI and NVA? </a:t>
            </a:r>
          </a:p>
          <a:p>
            <a:r>
              <a:rPr lang="en-US" sz="1600" dirty="0">
                <a:solidFill>
                  <a:schemeClr val="bg1">
                    <a:lumMod val="75000"/>
                  </a:schemeClr>
                </a:solidFill>
              </a:rPr>
              <a:t>In a desperate attempt to acquire the oxygen they’re lacking, the ischemic retinal cells release the signaling molecule  </a:t>
            </a:r>
            <a:r>
              <a:rPr lang="en-US" sz="1600" b="1" dirty="0">
                <a:solidFill>
                  <a:schemeClr val="bg1">
                    <a:lumMod val="75000"/>
                  </a:schemeClr>
                </a:solidFill>
              </a:rPr>
              <a:t>VEGF</a:t>
            </a:r>
            <a:r>
              <a:rPr lang="en-US" sz="1600" dirty="0">
                <a:solidFill>
                  <a:schemeClr val="bg1">
                    <a:lumMod val="75000"/>
                  </a:schemeClr>
                </a:solidFill>
              </a:rPr>
              <a:t> , a potent inducer of new blood vessel formation. This VEGF diffuses from the vitreous cavity into the anterior segment, where it induces the NVI/NVA process.</a:t>
            </a:r>
          </a:p>
        </p:txBody>
      </p:sp>
      <p:sp>
        <p:nvSpPr>
          <p:cNvPr id="55" name="TextBox 54">
            <a:extLst>
              <a:ext uri="{FF2B5EF4-FFF2-40B4-BE49-F238E27FC236}">
                <a16:creationId xmlns:a16="http://schemas.microsoft.com/office/drawing/2014/main" id="{ACB64066-356B-4C52-93FC-AC5185EDA681}"/>
              </a:ext>
            </a:extLst>
          </p:cNvPr>
          <p:cNvSpPr txBox="1"/>
          <p:nvPr/>
        </p:nvSpPr>
        <p:spPr>
          <a:xfrm>
            <a:off x="258855" y="2191365"/>
            <a:ext cx="6811985" cy="1384995"/>
          </a:xfrm>
          <a:prstGeom prst="rect">
            <a:avLst/>
          </a:prstGeom>
          <a:solidFill>
            <a:srgbClr val="002060"/>
          </a:solidFill>
        </p:spPr>
        <p:txBody>
          <a:bodyPr wrap="square" rtlCol="0">
            <a:spAutoFit/>
          </a:bodyPr>
          <a:lstStyle/>
          <a:p>
            <a:r>
              <a:rPr lang="en-US" sz="1400" i="1" dirty="0">
                <a:solidFill>
                  <a:schemeClr val="bg1"/>
                </a:solidFill>
              </a:rPr>
              <a:t>Finally: There are a few clinical scenarios in which NVI/NVA develop in the </a:t>
            </a:r>
            <a:r>
              <a:rPr lang="en-US" sz="1400" b="1" dirty="0">
                <a:solidFill>
                  <a:schemeClr val="bg1"/>
                </a:solidFill>
              </a:rPr>
              <a:t>absence</a:t>
            </a:r>
            <a:r>
              <a:rPr lang="en-US" sz="1400" i="1" dirty="0">
                <a:solidFill>
                  <a:schemeClr val="bg1"/>
                </a:solidFill>
              </a:rPr>
              <a:t> of  retinal ischemia. One condition in particular is notorious for this—what is it?</a:t>
            </a:r>
          </a:p>
          <a:p>
            <a:r>
              <a:rPr lang="en-US" sz="1400" dirty="0">
                <a:solidFill>
                  <a:srgbClr val="002060"/>
                </a:solidFill>
              </a:rPr>
              <a:t>Fuchs </a:t>
            </a:r>
            <a:r>
              <a:rPr lang="en-US" sz="1400" dirty="0" err="1">
                <a:solidFill>
                  <a:srgbClr val="002060"/>
                </a:solidFill>
              </a:rPr>
              <a:t>heterochromic</a:t>
            </a:r>
            <a:r>
              <a:rPr lang="en-US" sz="1400" dirty="0">
                <a:solidFill>
                  <a:srgbClr val="002060"/>
                </a:solidFill>
              </a:rPr>
              <a:t> iridocyclitis</a:t>
            </a:r>
          </a:p>
          <a:p>
            <a:endParaRPr lang="en-US" sz="1400" dirty="0">
              <a:solidFill>
                <a:srgbClr val="002060"/>
              </a:solidFill>
            </a:endParaRPr>
          </a:p>
          <a:p>
            <a:pPr eaLnBrk="1" hangingPunct="1"/>
            <a:r>
              <a:rPr lang="en-US" altLang="en-US" sz="1400" i="1" dirty="0">
                <a:solidFill>
                  <a:srgbClr val="002060"/>
                </a:solidFill>
              </a:rPr>
              <a:t>The NVI/NVA in FHI: In what regard is it highly unusual?</a:t>
            </a:r>
          </a:p>
          <a:p>
            <a:pPr eaLnBrk="1" hangingPunct="1"/>
            <a:r>
              <a:rPr lang="en-US" altLang="en-US" sz="1400" dirty="0">
                <a:solidFill>
                  <a:srgbClr val="002060"/>
                </a:solidFill>
              </a:rPr>
              <a:t>It never leads to the development of PAS, and thus doesn’t provoke NVG</a:t>
            </a:r>
          </a:p>
        </p:txBody>
      </p:sp>
    </p:spTree>
    <p:extLst>
      <p:ext uri="{BB962C8B-B14F-4D97-AF65-F5344CB8AC3E}">
        <p14:creationId xmlns:p14="http://schemas.microsoft.com/office/powerpoint/2010/main" val="477287231"/>
      </p:ext>
    </p:extLst>
  </p:cSld>
  <p:clrMapOvr>
    <a:masterClrMapping/>
  </p:clrMapOvr>
</p:sld>
</file>

<file path=ppt/slides/slide3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Straight Arrow Connector 12">
            <a:extLst>
              <a:ext uri="{FF2B5EF4-FFF2-40B4-BE49-F238E27FC236}">
                <a16:creationId xmlns:a16="http://schemas.microsoft.com/office/drawing/2014/main" id="{A6DE2085-829C-480C-9216-69D6039C0A37}"/>
              </a:ext>
            </a:extLst>
          </p:cNvPr>
          <p:cNvCxnSpPr>
            <a:cxnSpLocks/>
          </p:cNvCxnSpPr>
          <p:nvPr/>
        </p:nvCxnSpPr>
        <p:spPr>
          <a:xfrm>
            <a:off x="6717173" y="1828800"/>
            <a:ext cx="0" cy="3462754"/>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43014" name="Text Box 6"/>
          <p:cNvSpPr txBox="1">
            <a:spLocks noChangeArrowheads="1"/>
          </p:cNvSpPr>
          <p:nvPr/>
        </p:nvSpPr>
        <p:spPr bwMode="auto">
          <a:xfrm>
            <a:off x="533400" y="2356376"/>
            <a:ext cx="1005403"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Lens-</a:t>
            </a:r>
          </a:p>
          <a:p>
            <a:pPr algn="ctr" eaLnBrk="1" hangingPunct="1">
              <a:lnSpc>
                <a:spcPct val="80000"/>
              </a:lnSpc>
              <a:spcBef>
                <a:spcPct val="0"/>
              </a:spcBef>
              <a:buClrTx/>
              <a:buSzTx/>
              <a:buFontTx/>
              <a:buNone/>
            </a:pPr>
            <a:r>
              <a:rPr lang="en-US" altLang="en-US" sz="1800" dirty="0">
                <a:solidFill>
                  <a:schemeClr val="bg1">
                    <a:lumMod val="75000"/>
                  </a:schemeClr>
                </a:solidFill>
              </a:rPr>
              <a:t>Induced</a:t>
            </a:r>
          </a:p>
        </p:txBody>
      </p:sp>
      <p:sp>
        <p:nvSpPr>
          <p:cNvPr id="43017" name="Text Box 14"/>
          <p:cNvSpPr txBox="1">
            <a:spLocks noChangeArrowheads="1"/>
          </p:cNvSpPr>
          <p:nvPr/>
        </p:nvSpPr>
        <p:spPr bwMode="auto">
          <a:xfrm>
            <a:off x="3026498" y="2365901"/>
            <a:ext cx="1633781"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Aphakic/</a:t>
            </a:r>
          </a:p>
          <a:p>
            <a:pPr algn="ctr" eaLnBrk="1" hangingPunct="1">
              <a:lnSpc>
                <a:spcPct val="80000"/>
              </a:lnSpc>
              <a:spcBef>
                <a:spcPct val="0"/>
              </a:spcBef>
              <a:buClrTx/>
              <a:buSzTx/>
              <a:buFontTx/>
              <a:buNone/>
            </a:pPr>
            <a:r>
              <a:rPr lang="en-US" altLang="en-US" sz="1800" dirty="0" err="1">
                <a:solidFill>
                  <a:schemeClr val="bg1">
                    <a:lumMod val="75000"/>
                  </a:schemeClr>
                </a:solidFill>
              </a:rPr>
              <a:t>Pseudophakic</a:t>
            </a:r>
            <a:endParaRPr lang="en-US" altLang="en-US" sz="1800" dirty="0">
              <a:solidFill>
                <a:schemeClr val="bg1">
                  <a:lumMod val="75000"/>
                </a:schemeClr>
              </a:solidFill>
            </a:endParaRPr>
          </a:p>
        </p:txBody>
      </p:sp>
      <p:sp>
        <p:nvSpPr>
          <p:cNvPr id="43031" name="Text Box 35"/>
          <p:cNvSpPr txBox="1">
            <a:spLocks noChangeArrowheads="1"/>
          </p:cNvSpPr>
          <p:nvPr/>
        </p:nvSpPr>
        <p:spPr bwMode="auto">
          <a:xfrm>
            <a:off x="1190847" y="1295400"/>
            <a:ext cx="2473754"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solidFill>
                  <a:schemeClr val="bg1">
                    <a:lumMod val="75000"/>
                  </a:schemeClr>
                </a:solidFill>
              </a:rPr>
              <a:t>w/ Pupillary Block</a:t>
            </a:r>
          </a:p>
        </p:txBody>
      </p:sp>
      <p:sp>
        <p:nvSpPr>
          <p:cNvPr id="43032" name="Text Box 36"/>
          <p:cNvSpPr txBox="1">
            <a:spLocks noChangeArrowheads="1"/>
          </p:cNvSpPr>
          <p:nvPr/>
        </p:nvSpPr>
        <p:spPr bwMode="auto">
          <a:xfrm>
            <a:off x="5181600" y="1295400"/>
            <a:ext cx="2630848"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t>w/o Pupillary Block</a:t>
            </a:r>
          </a:p>
        </p:txBody>
      </p:sp>
      <p:sp>
        <p:nvSpPr>
          <p:cNvPr id="49" name="Rectangle 2">
            <a:extLst>
              <a:ext uri="{FF2B5EF4-FFF2-40B4-BE49-F238E27FC236}">
                <a16:creationId xmlns:a16="http://schemas.microsoft.com/office/drawing/2014/main" id="{240EE5BF-F7D2-4FC8-A5DD-F6B5423153C6}"/>
              </a:ext>
            </a:extLst>
          </p:cNvPr>
          <p:cNvSpPr>
            <a:spLocks noGrp="1" noChangeArrowheads="1"/>
          </p:cNvSpPr>
          <p:nvPr>
            <p:ph type="title"/>
          </p:nvPr>
        </p:nvSpPr>
        <p:spPr>
          <a:xfrm>
            <a:off x="457200" y="304800"/>
            <a:ext cx="7543800" cy="563562"/>
          </a:xfrm>
        </p:spPr>
        <p:txBody>
          <a:bodyPr/>
          <a:lstStyle/>
          <a:p>
            <a:pPr eaLnBrk="1" hangingPunct="1"/>
            <a:r>
              <a:rPr lang="en-US" altLang="en-US" sz="3500" dirty="0"/>
              <a:t>A</a:t>
            </a:r>
          </a:p>
        </p:txBody>
      </p:sp>
      <p:sp>
        <p:nvSpPr>
          <p:cNvPr id="50" name="TextBox 49">
            <a:extLst>
              <a:ext uri="{FF2B5EF4-FFF2-40B4-BE49-F238E27FC236}">
                <a16:creationId xmlns:a16="http://schemas.microsoft.com/office/drawing/2014/main" id="{CF426230-46C8-405C-9015-99EF57762A2E}"/>
              </a:ext>
            </a:extLst>
          </p:cNvPr>
          <p:cNvSpPr txBox="1"/>
          <p:nvPr/>
        </p:nvSpPr>
        <p:spPr>
          <a:xfrm>
            <a:off x="2259496" y="189094"/>
            <a:ext cx="4607480" cy="400110"/>
          </a:xfrm>
          <a:prstGeom prst="rect">
            <a:avLst/>
          </a:prstGeom>
          <a:solidFill>
            <a:schemeClr val="accent1">
              <a:lumMod val="60000"/>
              <a:lumOff val="40000"/>
            </a:schemeClr>
          </a:solidFill>
        </p:spPr>
        <p:txBody>
          <a:bodyPr wrap="none" rtlCol="0">
            <a:spAutoFit/>
          </a:bodyPr>
          <a:lstStyle/>
          <a:p>
            <a:pPr algn="ctr"/>
            <a:r>
              <a:rPr lang="en-US" sz="2000" b="1" dirty="0"/>
              <a:t>Secondary Angle Closure Glaucoma</a:t>
            </a:r>
          </a:p>
        </p:txBody>
      </p:sp>
      <p:sp>
        <p:nvSpPr>
          <p:cNvPr id="2" name="TextBox 1">
            <a:extLst>
              <a:ext uri="{FF2B5EF4-FFF2-40B4-BE49-F238E27FC236}">
                <a16:creationId xmlns:a16="http://schemas.microsoft.com/office/drawing/2014/main" id="{A7E30BEC-923B-4C9A-A856-BDD0D882F6B8}"/>
              </a:ext>
            </a:extLst>
          </p:cNvPr>
          <p:cNvSpPr txBox="1"/>
          <p:nvPr/>
        </p:nvSpPr>
        <p:spPr>
          <a:xfrm>
            <a:off x="887305" y="2844119"/>
            <a:ext cx="1494320" cy="338554"/>
          </a:xfrm>
          <a:prstGeom prst="rect">
            <a:avLst/>
          </a:prstGeom>
          <a:noFill/>
        </p:spPr>
        <p:txBody>
          <a:bodyPr wrap="none" rtlCol="0">
            <a:spAutoFit/>
          </a:bodyPr>
          <a:lstStyle/>
          <a:p>
            <a:r>
              <a:rPr lang="en-US" sz="1600" dirty="0" err="1">
                <a:solidFill>
                  <a:schemeClr val="bg1">
                    <a:lumMod val="75000"/>
                  </a:schemeClr>
                </a:solidFill>
              </a:rPr>
              <a:t>Phacomorphic</a:t>
            </a:r>
            <a:endParaRPr lang="en-US" sz="1600" dirty="0">
              <a:solidFill>
                <a:schemeClr val="bg1">
                  <a:lumMod val="75000"/>
                </a:schemeClr>
              </a:solidFill>
            </a:endParaRPr>
          </a:p>
        </p:txBody>
      </p:sp>
      <p:sp>
        <p:nvSpPr>
          <p:cNvPr id="51" name="TextBox 50">
            <a:extLst>
              <a:ext uri="{FF2B5EF4-FFF2-40B4-BE49-F238E27FC236}">
                <a16:creationId xmlns:a16="http://schemas.microsoft.com/office/drawing/2014/main" id="{156069D4-340B-4160-A336-EBF73557CEE0}"/>
              </a:ext>
            </a:extLst>
          </p:cNvPr>
          <p:cNvSpPr txBox="1"/>
          <p:nvPr/>
        </p:nvSpPr>
        <p:spPr>
          <a:xfrm>
            <a:off x="884725" y="3175578"/>
            <a:ext cx="1402948" cy="338554"/>
          </a:xfrm>
          <a:prstGeom prst="rect">
            <a:avLst/>
          </a:prstGeom>
          <a:noFill/>
        </p:spPr>
        <p:txBody>
          <a:bodyPr wrap="none" rtlCol="0">
            <a:spAutoFit/>
          </a:bodyPr>
          <a:lstStyle/>
          <a:p>
            <a:r>
              <a:rPr lang="en-US" sz="1600" dirty="0">
                <a:solidFill>
                  <a:schemeClr val="bg1">
                    <a:lumMod val="75000"/>
                  </a:schemeClr>
                </a:solidFill>
              </a:rPr>
              <a:t>Ectopia </a:t>
            </a:r>
            <a:r>
              <a:rPr lang="en-US" sz="1600" dirty="0" err="1">
                <a:solidFill>
                  <a:schemeClr val="bg1">
                    <a:lumMod val="75000"/>
                  </a:schemeClr>
                </a:solidFill>
              </a:rPr>
              <a:t>lentis</a:t>
            </a:r>
            <a:endParaRPr lang="en-US" sz="1600" dirty="0">
              <a:solidFill>
                <a:schemeClr val="bg1">
                  <a:lumMod val="75000"/>
                </a:schemeClr>
              </a:solidFill>
            </a:endParaRPr>
          </a:p>
        </p:txBody>
      </p:sp>
      <p:cxnSp>
        <p:nvCxnSpPr>
          <p:cNvPr id="71" name="Straight Connector 70">
            <a:extLst>
              <a:ext uri="{FF2B5EF4-FFF2-40B4-BE49-F238E27FC236}">
                <a16:creationId xmlns:a16="http://schemas.microsoft.com/office/drawing/2014/main" id="{C104938D-BA8D-4E39-9D5F-9EE2012F2F3C}"/>
              </a:ext>
            </a:extLst>
          </p:cNvPr>
          <p:cNvCxnSpPr>
            <a:cxnSpLocks/>
          </p:cNvCxnSpPr>
          <p:nvPr/>
        </p:nvCxnSpPr>
        <p:spPr>
          <a:xfrm flipH="1">
            <a:off x="762665" y="3023488"/>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2A7E4E40-472F-4E50-8A7A-45C10FDD7171}"/>
              </a:ext>
            </a:extLst>
          </p:cNvPr>
          <p:cNvCxnSpPr>
            <a:cxnSpLocks/>
          </p:cNvCxnSpPr>
          <p:nvPr/>
        </p:nvCxnSpPr>
        <p:spPr>
          <a:xfrm flipH="1">
            <a:off x="762665" y="3347853"/>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C3924889-45B9-4383-9C9E-48F0A9C27AD8}"/>
              </a:ext>
            </a:extLst>
          </p:cNvPr>
          <p:cNvCxnSpPr>
            <a:cxnSpLocks/>
          </p:cNvCxnSpPr>
          <p:nvPr/>
        </p:nvCxnSpPr>
        <p:spPr>
          <a:xfrm flipH="1">
            <a:off x="748719" y="2838976"/>
            <a:ext cx="13947" cy="5088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 name="Straight Arrow Connector 5">
            <a:extLst>
              <a:ext uri="{FF2B5EF4-FFF2-40B4-BE49-F238E27FC236}">
                <a16:creationId xmlns:a16="http://schemas.microsoft.com/office/drawing/2014/main" id="{A3439F0C-5143-461F-8F3C-2E830785DEFC}"/>
              </a:ext>
            </a:extLst>
          </p:cNvPr>
          <p:cNvCxnSpPr>
            <a:stCxn id="50" idx="2"/>
          </p:cNvCxnSpPr>
          <p:nvPr/>
        </p:nvCxnSpPr>
        <p:spPr>
          <a:xfrm flipH="1">
            <a:off x="2971800" y="589204"/>
            <a:ext cx="1591436" cy="706196"/>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0" name="Straight Arrow Connector 9">
            <a:extLst>
              <a:ext uri="{FF2B5EF4-FFF2-40B4-BE49-F238E27FC236}">
                <a16:creationId xmlns:a16="http://schemas.microsoft.com/office/drawing/2014/main" id="{84DC796E-F6ED-4FBB-82D2-A260F480BF8A}"/>
              </a:ext>
            </a:extLst>
          </p:cNvPr>
          <p:cNvCxnSpPr>
            <a:cxnSpLocks/>
          </p:cNvCxnSpPr>
          <p:nvPr/>
        </p:nvCxnSpPr>
        <p:spPr>
          <a:xfrm>
            <a:off x="4572000" y="589204"/>
            <a:ext cx="1600200" cy="706196"/>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6" name="Straight Arrow Connector 25">
            <a:extLst>
              <a:ext uri="{FF2B5EF4-FFF2-40B4-BE49-F238E27FC236}">
                <a16:creationId xmlns:a16="http://schemas.microsoft.com/office/drawing/2014/main" id="{B70E0124-9B84-41A5-8D84-A66B7838A706}"/>
              </a:ext>
            </a:extLst>
          </p:cNvPr>
          <p:cNvCxnSpPr>
            <a:cxnSpLocks/>
          </p:cNvCxnSpPr>
          <p:nvPr/>
        </p:nvCxnSpPr>
        <p:spPr>
          <a:xfrm flipH="1">
            <a:off x="1159539" y="1828800"/>
            <a:ext cx="1290435" cy="478059"/>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28" name="Straight Arrow Connector 27">
            <a:extLst>
              <a:ext uri="{FF2B5EF4-FFF2-40B4-BE49-F238E27FC236}">
                <a16:creationId xmlns:a16="http://schemas.microsoft.com/office/drawing/2014/main" id="{567A4249-5C59-4416-8A8E-1C35913900AB}"/>
              </a:ext>
            </a:extLst>
          </p:cNvPr>
          <p:cNvCxnSpPr>
            <a:cxnSpLocks/>
          </p:cNvCxnSpPr>
          <p:nvPr/>
        </p:nvCxnSpPr>
        <p:spPr>
          <a:xfrm>
            <a:off x="2449973" y="1832208"/>
            <a:ext cx="1268784"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56" name="Text Box 6">
            <a:extLst>
              <a:ext uri="{FF2B5EF4-FFF2-40B4-BE49-F238E27FC236}">
                <a16:creationId xmlns:a16="http://schemas.microsoft.com/office/drawing/2014/main" id="{557983BD-9D64-49B9-A366-A08663B0451F}"/>
              </a:ext>
            </a:extLst>
          </p:cNvPr>
          <p:cNvSpPr txBox="1">
            <a:spLocks noChangeArrowheads="1"/>
          </p:cNvSpPr>
          <p:nvPr/>
        </p:nvSpPr>
        <p:spPr bwMode="auto">
          <a:xfrm>
            <a:off x="5029200" y="2356376"/>
            <a:ext cx="813043"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r" eaLnBrk="1" hangingPunct="1">
              <a:lnSpc>
                <a:spcPct val="80000"/>
              </a:lnSpc>
              <a:spcBef>
                <a:spcPct val="0"/>
              </a:spcBef>
              <a:buClrTx/>
              <a:buSzTx/>
              <a:buFontTx/>
              <a:buNone/>
            </a:pPr>
            <a:r>
              <a:rPr lang="en-US" altLang="en-US" sz="1800" dirty="0">
                <a:solidFill>
                  <a:schemeClr val="bg1">
                    <a:lumMod val="75000"/>
                  </a:schemeClr>
                </a:solidFill>
              </a:rPr>
              <a:t>‘Push’</a:t>
            </a:r>
          </a:p>
        </p:txBody>
      </p:sp>
      <p:sp>
        <p:nvSpPr>
          <p:cNvPr id="57" name="Text Box 14">
            <a:extLst>
              <a:ext uri="{FF2B5EF4-FFF2-40B4-BE49-F238E27FC236}">
                <a16:creationId xmlns:a16="http://schemas.microsoft.com/office/drawing/2014/main" id="{5DAFA1C1-3A29-4C27-A379-663FDD22E326}"/>
              </a:ext>
            </a:extLst>
          </p:cNvPr>
          <p:cNvSpPr txBox="1">
            <a:spLocks noChangeArrowheads="1"/>
          </p:cNvSpPr>
          <p:nvPr/>
        </p:nvSpPr>
        <p:spPr bwMode="auto">
          <a:xfrm>
            <a:off x="7620000" y="2365901"/>
            <a:ext cx="671979"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t>‘Pull’</a:t>
            </a:r>
          </a:p>
        </p:txBody>
      </p:sp>
      <p:cxnSp>
        <p:nvCxnSpPr>
          <p:cNvPr id="58" name="Straight Arrow Connector 57">
            <a:extLst>
              <a:ext uri="{FF2B5EF4-FFF2-40B4-BE49-F238E27FC236}">
                <a16:creationId xmlns:a16="http://schemas.microsoft.com/office/drawing/2014/main" id="{E874FEE9-46BD-46A3-90A3-DE7CC220FBFF}"/>
              </a:ext>
            </a:extLst>
          </p:cNvPr>
          <p:cNvCxnSpPr>
            <a:cxnSpLocks/>
          </p:cNvCxnSpPr>
          <p:nvPr/>
        </p:nvCxnSpPr>
        <p:spPr>
          <a:xfrm flipH="1">
            <a:off x="5867400" y="1828800"/>
            <a:ext cx="849775"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59" name="Straight Arrow Connector 58">
            <a:extLst>
              <a:ext uri="{FF2B5EF4-FFF2-40B4-BE49-F238E27FC236}">
                <a16:creationId xmlns:a16="http://schemas.microsoft.com/office/drawing/2014/main" id="{C370A4A1-FE96-4E70-B89E-839542A5E241}"/>
              </a:ext>
            </a:extLst>
          </p:cNvPr>
          <p:cNvCxnSpPr>
            <a:cxnSpLocks/>
          </p:cNvCxnSpPr>
          <p:nvPr/>
        </p:nvCxnSpPr>
        <p:spPr>
          <a:xfrm>
            <a:off x="6717173" y="1832208"/>
            <a:ext cx="902827" cy="474047"/>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62" name="Text Box 16">
            <a:extLst>
              <a:ext uri="{FF2B5EF4-FFF2-40B4-BE49-F238E27FC236}">
                <a16:creationId xmlns:a16="http://schemas.microsoft.com/office/drawing/2014/main" id="{33538067-0726-41B0-93FF-357EF00CA62D}"/>
              </a:ext>
            </a:extLst>
          </p:cNvPr>
          <p:cNvSpPr txBox="1">
            <a:spLocks noChangeArrowheads="1"/>
          </p:cNvSpPr>
          <p:nvPr/>
        </p:nvSpPr>
        <p:spPr bwMode="auto">
          <a:xfrm>
            <a:off x="8065437" y="2684785"/>
            <a:ext cx="628698"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b="1" dirty="0"/>
              <a:t>NVG</a:t>
            </a:r>
          </a:p>
        </p:txBody>
      </p:sp>
      <p:sp>
        <p:nvSpPr>
          <p:cNvPr id="70" name="Text Box 21">
            <a:extLst>
              <a:ext uri="{FF2B5EF4-FFF2-40B4-BE49-F238E27FC236}">
                <a16:creationId xmlns:a16="http://schemas.microsoft.com/office/drawing/2014/main" id="{86C32650-BE1F-4CC3-8DB5-0C136D877E6F}"/>
              </a:ext>
            </a:extLst>
          </p:cNvPr>
          <p:cNvSpPr txBox="1">
            <a:spLocks noChangeArrowheads="1"/>
          </p:cNvSpPr>
          <p:nvPr/>
        </p:nvSpPr>
        <p:spPr bwMode="auto">
          <a:xfrm>
            <a:off x="8070534" y="3048000"/>
            <a:ext cx="526106"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a:solidFill>
                  <a:schemeClr val="bg1">
                    <a:lumMod val="75000"/>
                  </a:schemeClr>
                </a:solidFill>
              </a:rPr>
              <a:t>ICE</a:t>
            </a:r>
          </a:p>
        </p:txBody>
      </p:sp>
      <p:sp>
        <p:nvSpPr>
          <p:cNvPr id="75" name="Text Box 45">
            <a:extLst>
              <a:ext uri="{FF2B5EF4-FFF2-40B4-BE49-F238E27FC236}">
                <a16:creationId xmlns:a16="http://schemas.microsoft.com/office/drawing/2014/main" id="{2B6EDA2D-8F55-4DFD-A225-8C03CE6FC7F3}"/>
              </a:ext>
            </a:extLst>
          </p:cNvPr>
          <p:cNvSpPr txBox="1">
            <a:spLocks noChangeArrowheads="1"/>
          </p:cNvSpPr>
          <p:nvPr/>
        </p:nvSpPr>
        <p:spPr bwMode="auto">
          <a:xfrm>
            <a:off x="8073162" y="3810000"/>
            <a:ext cx="1070837" cy="74635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ts val="1700"/>
              </a:lnSpc>
              <a:spcBef>
                <a:spcPct val="0"/>
              </a:spcBef>
              <a:buClrTx/>
              <a:buSzTx/>
              <a:buFontTx/>
              <a:buNone/>
            </a:pPr>
            <a:r>
              <a:rPr lang="en-US" altLang="en-US" sz="1600" dirty="0">
                <a:solidFill>
                  <a:schemeClr val="bg1">
                    <a:lumMod val="75000"/>
                  </a:schemeClr>
                </a:solidFill>
              </a:rPr>
              <a:t>Epithelial/ fibrous ingrowth</a:t>
            </a:r>
          </a:p>
        </p:txBody>
      </p:sp>
      <p:cxnSp>
        <p:nvCxnSpPr>
          <p:cNvPr id="77" name="Straight Connector 76">
            <a:extLst>
              <a:ext uri="{FF2B5EF4-FFF2-40B4-BE49-F238E27FC236}">
                <a16:creationId xmlns:a16="http://schemas.microsoft.com/office/drawing/2014/main" id="{FC090BD7-F2E1-4464-B57B-9CBE5874C89B}"/>
              </a:ext>
            </a:extLst>
          </p:cNvPr>
          <p:cNvCxnSpPr>
            <a:cxnSpLocks/>
          </p:cNvCxnSpPr>
          <p:nvPr/>
        </p:nvCxnSpPr>
        <p:spPr>
          <a:xfrm>
            <a:off x="7873969" y="2674448"/>
            <a:ext cx="7724" cy="128795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8" name="Straight Connector 77">
            <a:extLst>
              <a:ext uri="{FF2B5EF4-FFF2-40B4-BE49-F238E27FC236}">
                <a16:creationId xmlns:a16="http://schemas.microsoft.com/office/drawing/2014/main" id="{B1922ED5-C3D8-43D8-A00D-1D6BC9201DBA}"/>
              </a:ext>
            </a:extLst>
          </p:cNvPr>
          <p:cNvCxnSpPr/>
          <p:nvPr/>
        </p:nvCxnSpPr>
        <p:spPr>
          <a:xfrm flipH="1">
            <a:off x="7873968" y="2840262"/>
            <a:ext cx="24447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9" name="Straight Connector 78">
            <a:extLst>
              <a:ext uri="{FF2B5EF4-FFF2-40B4-BE49-F238E27FC236}">
                <a16:creationId xmlns:a16="http://schemas.microsoft.com/office/drawing/2014/main" id="{77019ED2-6D69-4A60-9D19-D4DB786EA3A0}"/>
              </a:ext>
            </a:extLst>
          </p:cNvPr>
          <p:cNvCxnSpPr/>
          <p:nvPr/>
        </p:nvCxnSpPr>
        <p:spPr>
          <a:xfrm flipH="1">
            <a:off x="7873968" y="3213518"/>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1" name="Straight Connector 80">
            <a:extLst>
              <a:ext uri="{FF2B5EF4-FFF2-40B4-BE49-F238E27FC236}">
                <a16:creationId xmlns:a16="http://schemas.microsoft.com/office/drawing/2014/main" id="{9796A12F-4125-4C05-8EE8-A388740C580D}"/>
              </a:ext>
            </a:extLst>
          </p:cNvPr>
          <p:cNvCxnSpPr/>
          <p:nvPr/>
        </p:nvCxnSpPr>
        <p:spPr>
          <a:xfrm flipH="1">
            <a:off x="7877837" y="3581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3" name="Straight Connector 82">
            <a:extLst>
              <a:ext uri="{FF2B5EF4-FFF2-40B4-BE49-F238E27FC236}">
                <a16:creationId xmlns:a16="http://schemas.microsoft.com/office/drawing/2014/main" id="{7FDC5F4B-9BF0-42AD-B8BB-2F2399BCF1E2}"/>
              </a:ext>
            </a:extLst>
          </p:cNvPr>
          <p:cNvCxnSpPr/>
          <p:nvPr/>
        </p:nvCxnSpPr>
        <p:spPr>
          <a:xfrm flipH="1">
            <a:off x="7881693" y="3962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93" name="Text Box 42">
            <a:extLst>
              <a:ext uri="{FF2B5EF4-FFF2-40B4-BE49-F238E27FC236}">
                <a16:creationId xmlns:a16="http://schemas.microsoft.com/office/drawing/2014/main" id="{53BAB77F-E061-4834-9068-34BDF78AD071}"/>
              </a:ext>
            </a:extLst>
          </p:cNvPr>
          <p:cNvSpPr txBox="1">
            <a:spLocks noChangeArrowheads="1"/>
          </p:cNvSpPr>
          <p:nvPr/>
        </p:nvSpPr>
        <p:spPr bwMode="auto">
          <a:xfrm>
            <a:off x="8111387" y="3429000"/>
            <a:ext cx="856196"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Flat AC</a:t>
            </a:r>
          </a:p>
        </p:txBody>
      </p:sp>
      <p:sp>
        <p:nvSpPr>
          <p:cNvPr id="100" name="Text Box 23">
            <a:extLst>
              <a:ext uri="{FF2B5EF4-FFF2-40B4-BE49-F238E27FC236}">
                <a16:creationId xmlns:a16="http://schemas.microsoft.com/office/drawing/2014/main" id="{D8F2FCFF-2984-4836-B000-9C5601A8EAAA}"/>
              </a:ext>
            </a:extLst>
          </p:cNvPr>
          <p:cNvSpPr txBox="1">
            <a:spLocks noChangeArrowheads="1"/>
          </p:cNvSpPr>
          <p:nvPr/>
        </p:nvSpPr>
        <p:spPr bwMode="auto">
          <a:xfrm>
            <a:off x="5530369" y="2667000"/>
            <a:ext cx="2143536"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Aqueous misdirection</a:t>
            </a:r>
          </a:p>
        </p:txBody>
      </p:sp>
      <p:cxnSp>
        <p:nvCxnSpPr>
          <p:cNvPr id="104" name="Straight Connector 103">
            <a:extLst>
              <a:ext uri="{FF2B5EF4-FFF2-40B4-BE49-F238E27FC236}">
                <a16:creationId xmlns:a16="http://schemas.microsoft.com/office/drawing/2014/main" id="{49D87D4A-E317-4446-9B95-5184CB3968F3}"/>
              </a:ext>
            </a:extLst>
          </p:cNvPr>
          <p:cNvCxnSpPr>
            <a:cxnSpLocks/>
          </p:cNvCxnSpPr>
          <p:nvPr/>
        </p:nvCxnSpPr>
        <p:spPr>
          <a:xfrm flipH="1">
            <a:off x="5316229" y="2667000"/>
            <a:ext cx="7397" cy="25314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5" name="Straight Connector 104">
            <a:extLst>
              <a:ext uri="{FF2B5EF4-FFF2-40B4-BE49-F238E27FC236}">
                <a16:creationId xmlns:a16="http://schemas.microsoft.com/office/drawing/2014/main" id="{F40B6D71-75A8-4A88-864D-00D14C2F710D}"/>
              </a:ext>
            </a:extLst>
          </p:cNvPr>
          <p:cNvCxnSpPr/>
          <p:nvPr/>
        </p:nvCxnSpPr>
        <p:spPr>
          <a:xfrm flipH="1">
            <a:off x="5323624" y="2832814"/>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6" name="Straight Connector 105">
            <a:extLst>
              <a:ext uri="{FF2B5EF4-FFF2-40B4-BE49-F238E27FC236}">
                <a16:creationId xmlns:a16="http://schemas.microsoft.com/office/drawing/2014/main" id="{010BF7B2-AA07-4DCF-822D-E2DB5CC0BF59}"/>
              </a:ext>
            </a:extLst>
          </p:cNvPr>
          <p:cNvCxnSpPr/>
          <p:nvPr/>
        </p:nvCxnSpPr>
        <p:spPr>
          <a:xfrm flipH="1">
            <a:off x="5323624" y="3360065"/>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a:extLst>
              <a:ext uri="{FF2B5EF4-FFF2-40B4-BE49-F238E27FC236}">
                <a16:creationId xmlns:a16="http://schemas.microsoft.com/office/drawing/2014/main" id="{BAC8035C-3999-4C31-93CD-6C0D2ADEB73B}"/>
              </a:ext>
            </a:extLst>
          </p:cNvPr>
          <p:cNvCxnSpPr/>
          <p:nvPr/>
        </p:nvCxnSpPr>
        <p:spPr>
          <a:xfrm flipH="1">
            <a:off x="5323536" y="3786938"/>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8" name="Straight Connector 107">
            <a:extLst>
              <a:ext uri="{FF2B5EF4-FFF2-40B4-BE49-F238E27FC236}">
                <a16:creationId xmlns:a16="http://schemas.microsoft.com/office/drawing/2014/main" id="{DB64CAEE-69B4-426A-8A5B-D1269DBF0F66}"/>
              </a:ext>
            </a:extLst>
          </p:cNvPr>
          <p:cNvCxnSpPr/>
          <p:nvPr/>
        </p:nvCxnSpPr>
        <p:spPr>
          <a:xfrm flipH="1">
            <a:off x="5327493" y="4249152"/>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12" name="Straight Connector 111">
            <a:extLst>
              <a:ext uri="{FF2B5EF4-FFF2-40B4-BE49-F238E27FC236}">
                <a16:creationId xmlns:a16="http://schemas.microsoft.com/office/drawing/2014/main" id="{99A16C30-4BE4-48E5-8B65-0C5F3039B8DC}"/>
              </a:ext>
            </a:extLst>
          </p:cNvPr>
          <p:cNvCxnSpPr/>
          <p:nvPr/>
        </p:nvCxnSpPr>
        <p:spPr>
          <a:xfrm flipH="1">
            <a:off x="5333455" y="51816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13" name="Text Box 42">
            <a:extLst>
              <a:ext uri="{FF2B5EF4-FFF2-40B4-BE49-F238E27FC236}">
                <a16:creationId xmlns:a16="http://schemas.microsoft.com/office/drawing/2014/main" id="{056DFFD9-3CA2-42E7-90FE-4F14522E3504}"/>
              </a:ext>
            </a:extLst>
          </p:cNvPr>
          <p:cNvSpPr txBox="1">
            <a:spLocks noChangeArrowheads="1"/>
          </p:cNvSpPr>
          <p:nvPr/>
        </p:nvSpPr>
        <p:spPr bwMode="auto">
          <a:xfrm>
            <a:off x="5533954" y="3623846"/>
            <a:ext cx="1563248"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Retinal surgery</a:t>
            </a:r>
          </a:p>
        </p:txBody>
      </p:sp>
      <p:sp>
        <p:nvSpPr>
          <p:cNvPr id="118" name="Text Box 47">
            <a:extLst>
              <a:ext uri="{FF2B5EF4-FFF2-40B4-BE49-F238E27FC236}">
                <a16:creationId xmlns:a16="http://schemas.microsoft.com/office/drawing/2014/main" id="{3F59D898-ECAD-49F0-9425-2A1BC8DDA7B5}"/>
              </a:ext>
            </a:extLst>
          </p:cNvPr>
          <p:cNvSpPr txBox="1">
            <a:spLocks noChangeArrowheads="1"/>
          </p:cNvSpPr>
          <p:nvPr/>
        </p:nvSpPr>
        <p:spPr bwMode="auto">
          <a:xfrm>
            <a:off x="5523688" y="4538246"/>
            <a:ext cx="1414170"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Drug-induced</a:t>
            </a:r>
          </a:p>
        </p:txBody>
      </p:sp>
      <p:sp>
        <p:nvSpPr>
          <p:cNvPr id="16" name="TextBox 15">
            <a:extLst>
              <a:ext uri="{FF2B5EF4-FFF2-40B4-BE49-F238E27FC236}">
                <a16:creationId xmlns:a16="http://schemas.microsoft.com/office/drawing/2014/main" id="{984E008D-FBBA-42B4-940E-EA26772E0161}"/>
              </a:ext>
            </a:extLst>
          </p:cNvPr>
          <p:cNvSpPr txBox="1"/>
          <p:nvPr/>
        </p:nvSpPr>
        <p:spPr>
          <a:xfrm>
            <a:off x="6230528" y="5257800"/>
            <a:ext cx="1326004" cy="369332"/>
          </a:xfrm>
          <a:prstGeom prst="rect">
            <a:avLst/>
          </a:prstGeom>
          <a:noFill/>
        </p:spPr>
        <p:txBody>
          <a:bodyPr wrap="none" rtlCol="0">
            <a:spAutoFit/>
          </a:bodyPr>
          <a:lstStyle/>
          <a:p>
            <a:pPr algn="ctr"/>
            <a:r>
              <a:rPr lang="en-US" dirty="0">
                <a:solidFill>
                  <a:schemeClr val="bg1">
                    <a:lumMod val="75000"/>
                  </a:schemeClr>
                </a:solidFill>
              </a:rPr>
              <a:t>Both/Either</a:t>
            </a:r>
          </a:p>
        </p:txBody>
      </p:sp>
      <p:cxnSp>
        <p:nvCxnSpPr>
          <p:cNvPr id="125" name="Straight Connector 124">
            <a:extLst>
              <a:ext uri="{FF2B5EF4-FFF2-40B4-BE49-F238E27FC236}">
                <a16:creationId xmlns:a16="http://schemas.microsoft.com/office/drawing/2014/main" id="{01138141-D318-4ED7-A7FE-D8F2155CE890}"/>
              </a:ext>
            </a:extLst>
          </p:cNvPr>
          <p:cNvCxnSpPr/>
          <p:nvPr/>
        </p:nvCxnSpPr>
        <p:spPr>
          <a:xfrm flipH="1">
            <a:off x="5334000" y="4724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52" name="Text Box 47">
            <a:extLst>
              <a:ext uri="{FF2B5EF4-FFF2-40B4-BE49-F238E27FC236}">
                <a16:creationId xmlns:a16="http://schemas.microsoft.com/office/drawing/2014/main" id="{E3578916-9804-473C-8F06-D4FA0BCEDFD0}"/>
              </a:ext>
            </a:extLst>
          </p:cNvPr>
          <p:cNvSpPr txBox="1">
            <a:spLocks noChangeArrowheads="1"/>
          </p:cNvSpPr>
          <p:nvPr/>
        </p:nvSpPr>
        <p:spPr bwMode="auto">
          <a:xfrm>
            <a:off x="5543446" y="4055146"/>
            <a:ext cx="1619354"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err="1">
                <a:solidFill>
                  <a:schemeClr val="bg1">
                    <a:lumMod val="75000"/>
                  </a:schemeClr>
                </a:solidFill>
              </a:rPr>
              <a:t>Nanophthalmos</a:t>
            </a:r>
            <a:endParaRPr lang="en-US" altLang="en-US" sz="1600" dirty="0">
              <a:solidFill>
                <a:schemeClr val="bg1">
                  <a:lumMod val="75000"/>
                </a:schemeClr>
              </a:solidFill>
            </a:endParaRPr>
          </a:p>
        </p:txBody>
      </p:sp>
      <p:sp>
        <p:nvSpPr>
          <p:cNvPr id="53" name="Text Box 45">
            <a:extLst>
              <a:ext uri="{FF2B5EF4-FFF2-40B4-BE49-F238E27FC236}">
                <a16:creationId xmlns:a16="http://schemas.microsoft.com/office/drawing/2014/main" id="{57D1A14F-68FE-47D2-983C-1A879D66A9DC}"/>
              </a:ext>
            </a:extLst>
          </p:cNvPr>
          <p:cNvSpPr txBox="1">
            <a:spLocks noChangeArrowheads="1"/>
          </p:cNvSpPr>
          <p:nvPr/>
        </p:nvSpPr>
        <p:spPr bwMode="auto">
          <a:xfrm>
            <a:off x="5523688" y="5013493"/>
            <a:ext cx="582211"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PFV</a:t>
            </a:r>
          </a:p>
        </p:txBody>
      </p:sp>
      <p:sp>
        <p:nvSpPr>
          <p:cNvPr id="54" name="Text Box 42">
            <a:extLst>
              <a:ext uri="{FF2B5EF4-FFF2-40B4-BE49-F238E27FC236}">
                <a16:creationId xmlns:a16="http://schemas.microsoft.com/office/drawing/2014/main" id="{E1E37D2C-2C52-446B-843B-01E64990D3EC}"/>
              </a:ext>
            </a:extLst>
          </p:cNvPr>
          <p:cNvSpPr txBox="1">
            <a:spLocks noChangeArrowheads="1"/>
          </p:cNvSpPr>
          <p:nvPr/>
        </p:nvSpPr>
        <p:spPr bwMode="auto">
          <a:xfrm>
            <a:off x="5551406" y="3192546"/>
            <a:ext cx="2276072"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ERD/choroidal effusion</a:t>
            </a:r>
          </a:p>
        </p:txBody>
      </p:sp>
      <p:sp>
        <p:nvSpPr>
          <p:cNvPr id="3" name="Oval 2">
            <a:extLst>
              <a:ext uri="{FF2B5EF4-FFF2-40B4-BE49-F238E27FC236}">
                <a16:creationId xmlns:a16="http://schemas.microsoft.com/office/drawing/2014/main" id="{7D027388-F860-4250-9D31-41DB5EB864E5}"/>
              </a:ext>
            </a:extLst>
          </p:cNvPr>
          <p:cNvSpPr/>
          <p:nvPr/>
        </p:nvSpPr>
        <p:spPr>
          <a:xfrm>
            <a:off x="8034589" y="2679833"/>
            <a:ext cx="671979" cy="338554"/>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TextBox 45">
            <a:extLst>
              <a:ext uri="{FF2B5EF4-FFF2-40B4-BE49-F238E27FC236}">
                <a16:creationId xmlns:a16="http://schemas.microsoft.com/office/drawing/2014/main" id="{404AE9CF-785E-4964-AF50-F6F095A7E65B}"/>
              </a:ext>
            </a:extLst>
          </p:cNvPr>
          <p:cNvSpPr txBox="1"/>
          <p:nvPr/>
        </p:nvSpPr>
        <p:spPr>
          <a:xfrm>
            <a:off x="609600" y="1554063"/>
            <a:ext cx="7034674" cy="4770537"/>
          </a:xfrm>
          <a:prstGeom prst="rect">
            <a:avLst/>
          </a:prstGeom>
          <a:solidFill>
            <a:schemeClr val="accent1">
              <a:lumMod val="40000"/>
              <a:lumOff val="60000"/>
            </a:schemeClr>
          </a:solidFill>
        </p:spPr>
        <p:txBody>
          <a:bodyPr wrap="square" rtlCol="0">
            <a:spAutoFit/>
          </a:bodyPr>
          <a:lstStyle/>
          <a:p>
            <a:r>
              <a:rPr lang="en-US" sz="1600" i="1" dirty="0">
                <a:solidFill>
                  <a:schemeClr val="bg1">
                    <a:lumMod val="75000"/>
                  </a:schemeClr>
                </a:solidFill>
              </a:rPr>
              <a:t>Neovascularization of what structure causes neovascular glaucoma (NVG)?</a:t>
            </a:r>
          </a:p>
          <a:p>
            <a:r>
              <a:rPr lang="en-US" sz="1600" b="1" dirty="0">
                <a:solidFill>
                  <a:srgbClr val="0000FF"/>
                </a:solidFill>
              </a:rPr>
              <a:t>Neovascularization of the angle (NVA) </a:t>
            </a:r>
          </a:p>
          <a:p>
            <a:endParaRPr lang="en-US" sz="1600" dirty="0">
              <a:solidFill>
                <a:schemeClr val="bg1">
                  <a:lumMod val="75000"/>
                </a:schemeClr>
              </a:solidFill>
            </a:endParaRPr>
          </a:p>
          <a:p>
            <a:r>
              <a:rPr lang="en-US" sz="1600" i="1" dirty="0">
                <a:solidFill>
                  <a:schemeClr val="bg1">
                    <a:lumMod val="75000"/>
                  </a:schemeClr>
                </a:solidFill>
              </a:rPr>
              <a:t>How does NVA lead to angle-closure glaucoma?</a:t>
            </a:r>
          </a:p>
          <a:p>
            <a:r>
              <a:rPr lang="en-US" sz="1600" dirty="0">
                <a:solidFill>
                  <a:schemeClr val="bg1">
                    <a:lumMod val="75000"/>
                  </a:schemeClr>
                </a:solidFill>
              </a:rPr>
              <a:t>The NVA vessels don’t ride solo; rather, they are accompanied by contractile elements (</a:t>
            </a:r>
            <a:r>
              <a:rPr lang="en-US" sz="1600" dirty="0" err="1">
                <a:solidFill>
                  <a:schemeClr val="bg1">
                    <a:lumMod val="75000"/>
                  </a:schemeClr>
                </a:solidFill>
              </a:rPr>
              <a:t>eg</a:t>
            </a:r>
            <a:r>
              <a:rPr lang="en-US" sz="1600" dirty="0">
                <a:solidFill>
                  <a:schemeClr val="bg1">
                    <a:lumMod val="75000"/>
                  </a:schemeClr>
                </a:solidFill>
              </a:rPr>
              <a:t>, fibroblasts). Along with the neo vessels, these elements will establish a network that crosses from the peripheral iris to the peripheral cornea. Once established, contractile elements </a:t>
            </a:r>
            <a:r>
              <a:rPr lang="en-US" sz="1600" dirty="0" err="1">
                <a:solidFill>
                  <a:schemeClr val="bg1">
                    <a:lumMod val="75000"/>
                  </a:schemeClr>
                </a:solidFill>
              </a:rPr>
              <a:t>gonna</a:t>
            </a:r>
            <a:r>
              <a:rPr lang="en-US" sz="1600" dirty="0">
                <a:solidFill>
                  <a:schemeClr val="bg1">
                    <a:lumMod val="75000"/>
                  </a:schemeClr>
                </a:solidFill>
              </a:rPr>
              <a:t> contract, and when they do, they pull the iris up against the angle, rendering it closed. </a:t>
            </a:r>
          </a:p>
          <a:p>
            <a:r>
              <a:rPr lang="en-US" sz="1600" i="1" dirty="0">
                <a:solidFill>
                  <a:schemeClr val="bg1">
                    <a:lumMod val="75000"/>
                  </a:schemeClr>
                </a:solidFill>
              </a:rPr>
              <a:t> </a:t>
            </a:r>
          </a:p>
          <a:p>
            <a:r>
              <a:rPr lang="en-US" sz="1600" i="1" dirty="0">
                <a:solidFill>
                  <a:schemeClr val="bg1">
                    <a:lumMod val="75000"/>
                  </a:schemeClr>
                </a:solidFill>
              </a:rPr>
              <a:t>What two-word phrase (</a:t>
            </a:r>
            <a:r>
              <a:rPr lang="en-US" sz="1600" b="1" dirty="0">
                <a:solidFill>
                  <a:schemeClr val="bg1">
                    <a:lumMod val="75000"/>
                  </a:schemeClr>
                </a:solidFill>
              </a:rPr>
              <a:t>not</a:t>
            </a:r>
            <a:r>
              <a:rPr lang="en-US" sz="1600" i="1" dirty="0">
                <a:solidFill>
                  <a:schemeClr val="bg1">
                    <a:lumMod val="75000"/>
                  </a:schemeClr>
                </a:solidFill>
              </a:rPr>
              <a:t> ‘diabetic retinopathy’--think more generally) describes the fundamental cause of most cases of NVG?</a:t>
            </a:r>
          </a:p>
          <a:p>
            <a:r>
              <a:rPr lang="en-US" sz="1600" dirty="0">
                <a:solidFill>
                  <a:schemeClr val="bg1">
                    <a:lumMod val="75000"/>
                  </a:schemeClr>
                </a:solidFill>
              </a:rPr>
              <a:t>‘Retinal ischemia’</a:t>
            </a:r>
          </a:p>
          <a:p>
            <a:endParaRPr lang="en-US" sz="1600" dirty="0">
              <a:solidFill>
                <a:schemeClr val="bg1">
                  <a:lumMod val="75000"/>
                </a:schemeClr>
              </a:solidFill>
            </a:endParaRPr>
          </a:p>
          <a:p>
            <a:r>
              <a:rPr lang="en-US" sz="1600" i="1" dirty="0">
                <a:solidFill>
                  <a:schemeClr val="bg1">
                    <a:lumMod val="75000"/>
                  </a:schemeClr>
                </a:solidFill>
              </a:rPr>
              <a:t>How does retinal ischemia lead to NVI and NVA? </a:t>
            </a:r>
          </a:p>
          <a:p>
            <a:r>
              <a:rPr lang="en-US" sz="1600" dirty="0">
                <a:solidFill>
                  <a:schemeClr val="bg1">
                    <a:lumMod val="75000"/>
                  </a:schemeClr>
                </a:solidFill>
              </a:rPr>
              <a:t>In a desperate attempt to acquire the oxygen they’re lacking, the ischemic retinal cells release the signaling molecule  </a:t>
            </a:r>
            <a:r>
              <a:rPr lang="en-US" sz="1600" b="1" dirty="0">
                <a:solidFill>
                  <a:schemeClr val="bg1">
                    <a:lumMod val="75000"/>
                  </a:schemeClr>
                </a:solidFill>
              </a:rPr>
              <a:t>VEGF</a:t>
            </a:r>
            <a:r>
              <a:rPr lang="en-US" sz="1600" dirty="0">
                <a:solidFill>
                  <a:schemeClr val="bg1">
                    <a:lumMod val="75000"/>
                  </a:schemeClr>
                </a:solidFill>
              </a:rPr>
              <a:t> , a potent inducer of new blood vessel formation. This VEGF diffuses from the vitreous cavity into the anterior segment, where it induces the NVI/NVA process.</a:t>
            </a:r>
          </a:p>
        </p:txBody>
      </p:sp>
      <p:sp>
        <p:nvSpPr>
          <p:cNvPr id="55" name="TextBox 54">
            <a:extLst>
              <a:ext uri="{FF2B5EF4-FFF2-40B4-BE49-F238E27FC236}">
                <a16:creationId xmlns:a16="http://schemas.microsoft.com/office/drawing/2014/main" id="{ACB64066-356B-4C52-93FC-AC5185EDA681}"/>
              </a:ext>
            </a:extLst>
          </p:cNvPr>
          <p:cNvSpPr txBox="1"/>
          <p:nvPr/>
        </p:nvSpPr>
        <p:spPr>
          <a:xfrm>
            <a:off x="258855" y="2191365"/>
            <a:ext cx="6811985" cy="1384995"/>
          </a:xfrm>
          <a:prstGeom prst="rect">
            <a:avLst/>
          </a:prstGeom>
          <a:solidFill>
            <a:srgbClr val="002060"/>
          </a:solidFill>
        </p:spPr>
        <p:txBody>
          <a:bodyPr wrap="square" rtlCol="0">
            <a:spAutoFit/>
          </a:bodyPr>
          <a:lstStyle/>
          <a:p>
            <a:r>
              <a:rPr lang="en-US" sz="1400" i="1" dirty="0">
                <a:solidFill>
                  <a:schemeClr val="bg1"/>
                </a:solidFill>
              </a:rPr>
              <a:t>Finally: There are a few clinical scenarios in which NVI/NVA develop in the </a:t>
            </a:r>
            <a:r>
              <a:rPr lang="en-US" sz="1400" b="1" dirty="0">
                <a:solidFill>
                  <a:schemeClr val="bg1"/>
                </a:solidFill>
              </a:rPr>
              <a:t>absence</a:t>
            </a:r>
            <a:r>
              <a:rPr lang="en-US" sz="1400" i="1" dirty="0">
                <a:solidFill>
                  <a:schemeClr val="bg1"/>
                </a:solidFill>
              </a:rPr>
              <a:t> of  retinal ischemia. One condition in particular is notorious for this—what is it?</a:t>
            </a:r>
          </a:p>
          <a:p>
            <a:r>
              <a:rPr lang="en-US" sz="1400" dirty="0">
                <a:solidFill>
                  <a:schemeClr val="bg1"/>
                </a:solidFill>
              </a:rPr>
              <a:t>Fuchs </a:t>
            </a:r>
            <a:r>
              <a:rPr lang="en-US" sz="1400" dirty="0" err="1">
                <a:solidFill>
                  <a:schemeClr val="bg1"/>
                </a:solidFill>
              </a:rPr>
              <a:t>heterochromic</a:t>
            </a:r>
            <a:r>
              <a:rPr lang="en-US" sz="1400" dirty="0">
                <a:solidFill>
                  <a:schemeClr val="bg1"/>
                </a:solidFill>
              </a:rPr>
              <a:t> iridocyclitis</a:t>
            </a:r>
            <a:endParaRPr lang="en-US" sz="1400" dirty="0">
              <a:solidFill>
                <a:srgbClr val="002060"/>
              </a:solidFill>
            </a:endParaRPr>
          </a:p>
          <a:p>
            <a:endParaRPr lang="en-US" sz="1400" dirty="0">
              <a:solidFill>
                <a:srgbClr val="002060"/>
              </a:solidFill>
            </a:endParaRPr>
          </a:p>
          <a:p>
            <a:pPr eaLnBrk="1" hangingPunct="1"/>
            <a:r>
              <a:rPr lang="en-US" altLang="en-US" sz="1400" i="1" dirty="0">
                <a:solidFill>
                  <a:srgbClr val="002060"/>
                </a:solidFill>
              </a:rPr>
              <a:t>The NVI/NVA in FHI: In what regard is it highly unusual?</a:t>
            </a:r>
          </a:p>
          <a:p>
            <a:pPr eaLnBrk="1" hangingPunct="1"/>
            <a:r>
              <a:rPr lang="en-US" altLang="en-US" sz="1400" dirty="0">
                <a:solidFill>
                  <a:srgbClr val="002060"/>
                </a:solidFill>
              </a:rPr>
              <a:t>It never leads to the development of PAS, and thus doesn’t provoke NVG</a:t>
            </a:r>
          </a:p>
        </p:txBody>
      </p:sp>
    </p:spTree>
    <p:extLst>
      <p:ext uri="{BB962C8B-B14F-4D97-AF65-F5344CB8AC3E}">
        <p14:creationId xmlns:p14="http://schemas.microsoft.com/office/powerpoint/2010/main" val="366636146"/>
      </p:ext>
    </p:extLst>
  </p:cSld>
  <p:clrMapOvr>
    <a:masterClrMapping/>
  </p:clrMapOvr>
</p:sld>
</file>

<file path=ppt/slides/slide3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Straight Arrow Connector 12">
            <a:extLst>
              <a:ext uri="{FF2B5EF4-FFF2-40B4-BE49-F238E27FC236}">
                <a16:creationId xmlns:a16="http://schemas.microsoft.com/office/drawing/2014/main" id="{A6DE2085-829C-480C-9216-69D6039C0A37}"/>
              </a:ext>
            </a:extLst>
          </p:cNvPr>
          <p:cNvCxnSpPr>
            <a:cxnSpLocks/>
          </p:cNvCxnSpPr>
          <p:nvPr/>
        </p:nvCxnSpPr>
        <p:spPr>
          <a:xfrm>
            <a:off x="6717173" y="1828800"/>
            <a:ext cx="0" cy="3462754"/>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43014" name="Text Box 6"/>
          <p:cNvSpPr txBox="1">
            <a:spLocks noChangeArrowheads="1"/>
          </p:cNvSpPr>
          <p:nvPr/>
        </p:nvSpPr>
        <p:spPr bwMode="auto">
          <a:xfrm>
            <a:off x="533400" y="2356376"/>
            <a:ext cx="1005403"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Lens-</a:t>
            </a:r>
          </a:p>
          <a:p>
            <a:pPr algn="ctr" eaLnBrk="1" hangingPunct="1">
              <a:lnSpc>
                <a:spcPct val="80000"/>
              </a:lnSpc>
              <a:spcBef>
                <a:spcPct val="0"/>
              </a:spcBef>
              <a:buClrTx/>
              <a:buSzTx/>
              <a:buFontTx/>
              <a:buNone/>
            </a:pPr>
            <a:r>
              <a:rPr lang="en-US" altLang="en-US" sz="1800" dirty="0">
                <a:solidFill>
                  <a:schemeClr val="bg1">
                    <a:lumMod val="75000"/>
                  </a:schemeClr>
                </a:solidFill>
              </a:rPr>
              <a:t>Induced</a:t>
            </a:r>
          </a:p>
        </p:txBody>
      </p:sp>
      <p:sp>
        <p:nvSpPr>
          <p:cNvPr id="43017" name="Text Box 14"/>
          <p:cNvSpPr txBox="1">
            <a:spLocks noChangeArrowheads="1"/>
          </p:cNvSpPr>
          <p:nvPr/>
        </p:nvSpPr>
        <p:spPr bwMode="auto">
          <a:xfrm>
            <a:off x="3026498" y="2365901"/>
            <a:ext cx="1633781"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Aphakic/</a:t>
            </a:r>
          </a:p>
          <a:p>
            <a:pPr algn="ctr" eaLnBrk="1" hangingPunct="1">
              <a:lnSpc>
                <a:spcPct val="80000"/>
              </a:lnSpc>
              <a:spcBef>
                <a:spcPct val="0"/>
              </a:spcBef>
              <a:buClrTx/>
              <a:buSzTx/>
              <a:buFontTx/>
              <a:buNone/>
            </a:pPr>
            <a:r>
              <a:rPr lang="en-US" altLang="en-US" sz="1800" dirty="0" err="1">
                <a:solidFill>
                  <a:schemeClr val="bg1">
                    <a:lumMod val="75000"/>
                  </a:schemeClr>
                </a:solidFill>
              </a:rPr>
              <a:t>Pseudophakic</a:t>
            </a:r>
            <a:endParaRPr lang="en-US" altLang="en-US" sz="1800" dirty="0">
              <a:solidFill>
                <a:schemeClr val="bg1">
                  <a:lumMod val="75000"/>
                </a:schemeClr>
              </a:solidFill>
            </a:endParaRPr>
          </a:p>
        </p:txBody>
      </p:sp>
      <p:sp>
        <p:nvSpPr>
          <p:cNvPr id="43031" name="Text Box 35"/>
          <p:cNvSpPr txBox="1">
            <a:spLocks noChangeArrowheads="1"/>
          </p:cNvSpPr>
          <p:nvPr/>
        </p:nvSpPr>
        <p:spPr bwMode="auto">
          <a:xfrm>
            <a:off x="1190847" y="1295400"/>
            <a:ext cx="2473754"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solidFill>
                  <a:schemeClr val="bg1">
                    <a:lumMod val="75000"/>
                  </a:schemeClr>
                </a:solidFill>
              </a:rPr>
              <a:t>w/ Pupillary Block</a:t>
            </a:r>
          </a:p>
        </p:txBody>
      </p:sp>
      <p:sp>
        <p:nvSpPr>
          <p:cNvPr id="43032" name="Text Box 36"/>
          <p:cNvSpPr txBox="1">
            <a:spLocks noChangeArrowheads="1"/>
          </p:cNvSpPr>
          <p:nvPr/>
        </p:nvSpPr>
        <p:spPr bwMode="auto">
          <a:xfrm>
            <a:off x="5181600" y="1295400"/>
            <a:ext cx="2630848"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t>w/o Pupillary Block</a:t>
            </a:r>
          </a:p>
        </p:txBody>
      </p:sp>
      <p:sp>
        <p:nvSpPr>
          <p:cNvPr id="49" name="Rectangle 2">
            <a:extLst>
              <a:ext uri="{FF2B5EF4-FFF2-40B4-BE49-F238E27FC236}">
                <a16:creationId xmlns:a16="http://schemas.microsoft.com/office/drawing/2014/main" id="{240EE5BF-F7D2-4FC8-A5DD-F6B5423153C6}"/>
              </a:ext>
            </a:extLst>
          </p:cNvPr>
          <p:cNvSpPr>
            <a:spLocks noGrp="1" noChangeArrowheads="1"/>
          </p:cNvSpPr>
          <p:nvPr>
            <p:ph type="title"/>
          </p:nvPr>
        </p:nvSpPr>
        <p:spPr>
          <a:xfrm>
            <a:off x="457200" y="304800"/>
            <a:ext cx="7543800" cy="563562"/>
          </a:xfrm>
        </p:spPr>
        <p:txBody>
          <a:bodyPr/>
          <a:lstStyle/>
          <a:p>
            <a:pPr eaLnBrk="1" hangingPunct="1"/>
            <a:r>
              <a:rPr lang="en-US" altLang="en-US" sz="3500" dirty="0"/>
              <a:t>Q</a:t>
            </a:r>
          </a:p>
        </p:txBody>
      </p:sp>
      <p:sp>
        <p:nvSpPr>
          <p:cNvPr id="50" name="TextBox 49">
            <a:extLst>
              <a:ext uri="{FF2B5EF4-FFF2-40B4-BE49-F238E27FC236}">
                <a16:creationId xmlns:a16="http://schemas.microsoft.com/office/drawing/2014/main" id="{CF426230-46C8-405C-9015-99EF57762A2E}"/>
              </a:ext>
            </a:extLst>
          </p:cNvPr>
          <p:cNvSpPr txBox="1"/>
          <p:nvPr/>
        </p:nvSpPr>
        <p:spPr>
          <a:xfrm>
            <a:off x="2259496" y="189094"/>
            <a:ext cx="4607480" cy="400110"/>
          </a:xfrm>
          <a:prstGeom prst="rect">
            <a:avLst/>
          </a:prstGeom>
          <a:solidFill>
            <a:schemeClr val="accent1">
              <a:lumMod val="60000"/>
              <a:lumOff val="40000"/>
            </a:schemeClr>
          </a:solidFill>
        </p:spPr>
        <p:txBody>
          <a:bodyPr wrap="none" rtlCol="0">
            <a:spAutoFit/>
          </a:bodyPr>
          <a:lstStyle/>
          <a:p>
            <a:pPr algn="ctr"/>
            <a:r>
              <a:rPr lang="en-US" sz="2000" b="1" dirty="0"/>
              <a:t>Secondary Angle Closure Glaucoma</a:t>
            </a:r>
          </a:p>
        </p:txBody>
      </p:sp>
      <p:sp>
        <p:nvSpPr>
          <p:cNvPr id="2" name="TextBox 1">
            <a:extLst>
              <a:ext uri="{FF2B5EF4-FFF2-40B4-BE49-F238E27FC236}">
                <a16:creationId xmlns:a16="http://schemas.microsoft.com/office/drawing/2014/main" id="{A7E30BEC-923B-4C9A-A856-BDD0D882F6B8}"/>
              </a:ext>
            </a:extLst>
          </p:cNvPr>
          <p:cNvSpPr txBox="1"/>
          <p:nvPr/>
        </p:nvSpPr>
        <p:spPr>
          <a:xfrm>
            <a:off x="887305" y="2844119"/>
            <a:ext cx="1494320" cy="338554"/>
          </a:xfrm>
          <a:prstGeom prst="rect">
            <a:avLst/>
          </a:prstGeom>
          <a:noFill/>
        </p:spPr>
        <p:txBody>
          <a:bodyPr wrap="none" rtlCol="0">
            <a:spAutoFit/>
          </a:bodyPr>
          <a:lstStyle/>
          <a:p>
            <a:r>
              <a:rPr lang="en-US" sz="1600" dirty="0" err="1">
                <a:solidFill>
                  <a:schemeClr val="bg1">
                    <a:lumMod val="75000"/>
                  </a:schemeClr>
                </a:solidFill>
              </a:rPr>
              <a:t>Phacomorphic</a:t>
            </a:r>
            <a:endParaRPr lang="en-US" sz="1600" dirty="0">
              <a:solidFill>
                <a:schemeClr val="bg1">
                  <a:lumMod val="75000"/>
                </a:schemeClr>
              </a:solidFill>
            </a:endParaRPr>
          </a:p>
        </p:txBody>
      </p:sp>
      <p:sp>
        <p:nvSpPr>
          <p:cNvPr id="51" name="TextBox 50">
            <a:extLst>
              <a:ext uri="{FF2B5EF4-FFF2-40B4-BE49-F238E27FC236}">
                <a16:creationId xmlns:a16="http://schemas.microsoft.com/office/drawing/2014/main" id="{156069D4-340B-4160-A336-EBF73557CEE0}"/>
              </a:ext>
            </a:extLst>
          </p:cNvPr>
          <p:cNvSpPr txBox="1"/>
          <p:nvPr/>
        </p:nvSpPr>
        <p:spPr>
          <a:xfrm>
            <a:off x="884725" y="3175578"/>
            <a:ext cx="1402948" cy="338554"/>
          </a:xfrm>
          <a:prstGeom prst="rect">
            <a:avLst/>
          </a:prstGeom>
          <a:noFill/>
        </p:spPr>
        <p:txBody>
          <a:bodyPr wrap="none" rtlCol="0">
            <a:spAutoFit/>
          </a:bodyPr>
          <a:lstStyle/>
          <a:p>
            <a:r>
              <a:rPr lang="en-US" sz="1600" dirty="0">
                <a:solidFill>
                  <a:schemeClr val="bg1">
                    <a:lumMod val="75000"/>
                  </a:schemeClr>
                </a:solidFill>
              </a:rPr>
              <a:t>Ectopia </a:t>
            </a:r>
            <a:r>
              <a:rPr lang="en-US" sz="1600" dirty="0" err="1">
                <a:solidFill>
                  <a:schemeClr val="bg1">
                    <a:lumMod val="75000"/>
                  </a:schemeClr>
                </a:solidFill>
              </a:rPr>
              <a:t>lentis</a:t>
            </a:r>
            <a:endParaRPr lang="en-US" sz="1600" dirty="0">
              <a:solidFill>
                <a:schemeClr val="bg1">
                  <a:lumMod val="75000"/>
                </a:schemeClr>
              </a:solidFill>
            </a:endParaRPr>
          </a:p>
        </p:txBody>
      </p:sp>
      <p:cxnSp>
        <p:nvCxnSpPr>
          <p:cNvPr id="71" name="Straight Connector 70">
            <a:extLst>
              <a:ext uri="{FF2B5EF4-FFF2-40B4-BE49-F238E27FC236}">
                <a16:creationId xmlns:a16="http://schemas.microsoft.com/office/drawing/2014/main" id="{C104938D-BA8D-4E39-9D5F-9EE2012F2F3C}"/>
              </a:ext>
            </a:extLst>
          </p:cNvPr>
          <p:cNvCxnSpPr>
            <a:cxnSpLocks/>
          </p:cNvCxnSpPr>
          <p:nvPr/>
        </p:nvCxnSpPr>
        <p:spPr>
          <a:xfrm flipH="1">
            <a:off x="762665" y="3023488"/>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2A7E4E40-472F-4E50-8A7A-45C10FDD7171}"/>
              </a:ext>
            </a:extLst>
          </p:cNvPr>
          <p:cNvCxnSpPr>
            <a:cxnSpLocks/>
          </p:cNvCxnSpPr>
          <p:nvPr/>
        </p:nvCxnSpPr>
        <p:spPr>
          <a:xfrm flipH="1">
            <a:off x="762665" y="3347853"/>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C3924889-45B9-4383-9C9E-48F0A9C27AD8}"/>
              </a:ext>
            </a:extLst>
          </p:cNvPr>
          <p:cNvCxnSpPr>
            <a:cxnSpLocks/>
          </p:cNvCxnSpPr>
          <p:nvPr/>
        </p:nvCxnSpPr>
        <p:spPr>
          <a:xfrm flipH="1">
            <a:off x="748719" y="2838976"/>
            <a:ext cx="13947" cy="5088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 name="Straight Arrow Connector 5">
            <a:extLst>
              <a:ext uri="{FF2B5EF4-FFF2-40B4-BE49-F238E27FC236}">
                <a16:creationId xmlns:a16="http://schemas.microsoft.com/office/drawing/2014/main" id="{A3439F0C-5143-461F-8F3C-2E830785DEFC}"/>
              </a:ext>
            </a:extLst>
          </p:cNvPr>
          <p:cNvCxnSpPr>
            <a:stCxn id="50" idx="2"/>
          </p:cNvCxnSpPr>
          <p:nvPr/>
        </p:nvCxnSpPr>
        <p:spPr>
          <a:xfrm flipH="1">
            <a:off x="2971800" y="589204"/>
            <a:ext cx="1591436" cy="706196"/>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0" name="Straight Arrow Connector 9">
            <a:extLst>
              <a:ext uri="{FF2B5EF4-FFF2-40B4-BE49-F238E27FC236}">
                <a16:creationId xmlns:a16="http://schemas.microsoft.com/office/drawing/2014/main" id="{84DC796E-F6ED-4FBB-82D2-A260F480BF8A}"/>
              </a:ext>
            </a:extLst>
          </p:cNvPr>
          <p:cNvCxnSpPr>
            <a:cxnSpLocks/>
          </p:cNvCxnSpPr>
          <p:nvPr/>
        </p:nvCxnSpPr>
        <p:spPr>
          <a:xfrm>
            <a:off x="4572000" y="589204"/>
            <a:ext cx="1600200" cy="706196"/>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6" name="Straight Arrow Connector 25">
            <a:extLst>
              <a:ext uri="{FF2B5EF4-FFF2-40B4-BE49-F238E27FC236}">
                <a16:creationId xmlns:a16="http://schemas.microsoft.com/office/drawing/2014/main" id="{B70E0124-9B84-41A5-8D84-A66B7838A706}"/>
              </a:ext>
            </a:extLst>
          </p:cNvPr>
          <p:cNvCxnSpPr>
            <a:cxnSpLocks/>
          </p:cNvCxnSpPr>
          <p:nvPr/>
        </p:nvCxnSpPr>
        <p:spPr>
          <a:xfrm flipH="1">
            <a:off x="1159539" y="1828800"/>
            <a:ext cx="1290435" cy="478059"/>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28" name="Straight Arrow Connector 27">
            <a:extLst>
              <a:ext uri="{FF2B5EF4-FFF2-40B4-BE49-F238E27FC236}">
                <a16:creationId xmlns:a16="http://schemas.microsoft.com/office/drawing/2014/main" id="{567A4249-5C59-4416-8A8E-1C35913900AB}"/>
              </a:ext>
            </a:extLst>
          </p:cNvPr>
          <p:cNvCxnSpPr>
            <a:cxnSpLocks/>
          </p:cNvCxnSpPr>
          <p:nvPr/>
        </p:nvCxnSpPr>
        <p:spPr>
          <a:xfrm>
            <a:off x="2449973" y="1832208"/>
            <a:ext cx="1268784"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56" name="Text Box 6">
            <a:extLst>
              <a:ext uri="{FF2B5EF4-FFF2-40B4-BE49-F238E27FC236}">
                <a16:creationId xmlns:a16="http://schemas.microsoft.com/office/drawing/2014/main" id="{557983BD-9D64-49B9-A366-A08663B0451F}"/>
              </a:ext>
            </a:extLst>
          </p:cNvPr>
          <p:cNvSpPr txBox="1">
            <a:spLocks noChangeArrowheads="1"/>
          </p:cNvSpPr>
          <p:nvPr/>
        </p:nvSpPr>
        <p:spPr bwMode="auto">
          <a:xfrm>
            <a:off x="5029200" y="2356376"/>
            <a:ext cx="813043"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r" eaLnBrk="1" hangingPunct="1">
              <a:lnSpc>
                <a:spcPct val="80000"/>
              </a:lnSpc>
              <a:spcBef>
                <a:spcPct val="0"/>
              </a:spcBef>
              <a:buClrTx/>
              <a:buSzTx/>
              <a:buFontTx/>
              <a:buNone/>
            </a:pPr>
            <a:r>
              <a:rPr lang="en-US" altLang="en-US" sz="1800" dirty="0">
                <a:solidFill>
                  <a:schemeClr val="bg1">
                    <a:lumMod val="75000"/>
                  </a:schemeClr>
                </a:solidFill>
              </a:rPr>
              <a:t>‘Push’</a:t>
            </a:r>
          </a:p>
        </p:txBody>
      </p:sp>
      <p:sp>
        <p:nvSpPr>
          <p:cNvPr id="57" name="Text Box 14">
            <a:extLst>
              <a:ext uri="{FF2B5EF4-FFF2-40B4-BE49-F238E27FC236}">
                <a16:creationId xmlns:a16="http://schemas.microsoft.com/office/drawing/2014/main" id="{5DAFA1C1-3A29-4C27-A379-663FDD22E326}"/>
              </a:ext>
            </a:extLst>
          </p:cNvPr>
          <p:cNvSpPr txBox="1">
            <a:spLocks noChangeArrowheads="1"/>
          </p:cNvSpPr>
          <p:nvPr/>
        </p:nvSpPr>
        <p:spPr bwMode="auto">
          <a:xfrm>
            <a:off x="7620000" y="2365901"/>
            <a:ext cx="671979"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t>‘Pull’</a:t>
            </a:r>
          </a:p>
        </p:txBody>
      </p:sp>
      <p:cxnSp>
        <p:nvCxnSpPr>
          <p:cNvPr id="58" name="Straight Arrow Connector 57">
            <a:extLst>
              <a:ext uri="{FF2B5EF4-FFF2-40B4-BE49-F238E27FC236}">
                <a16:creationId xmlns:a16="http://schemas.microsoft.com/office/drawing/2014/main" id="{E874FEE9-46BD-46A3-90A3-DE7CC220FBFF}"/>
              </a:ext>
            </a:extLst>
          </p:cNvPr>
          <p:cNvCxnSpPr>
            <a:cxnSpLocks/>
          </p:cNvCxnSpPr>
          <p:nvPr/>
        </p:nvCxnSpPr>
        <p:spPr>
          <a:xfrm flipH="1">
            <a:off x="5867400" y="1828800"/>
            <a:ext cx="849775"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59" name="Straight Arrow Connector 58">
            <a:extLst>
              <a:ext uri="{FF2B5EF4-FFF2-40B4-BE49-F238E27FC236}">
                <a16:creationId xmlns:a16="http://schemas.microsoft.com/office/drawing/2014/main" id="{C370A4A1-FE96-4E70-B89E-839542A5E241}"/>
              </a:ext>
            </a:extLst>
          </p:cNvPr>
          <p:cNvCxnSpPr>
            <a:cxnSpLocks/>
          </p:cNvCxnSpPr>
          <p:nvPr/>
        </p:nvCxnSpPr>
        <p:spPr>
          <a:xfrm>
            <a:off x="6717173" y="1832208"/>
            <a:ext cx="902827" cy="474047"/>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62" name="Text Box 16">
            <a:extLst>
              <a:ext uri="{FF2B5EF4-FFF2-40B4-BE49-F238E27FC236}">
                <a16:creationId xmlns:a16="http://schemas.microsoft.com/office/drawing/2014/main" id="{33538067-0726-41B0-93FF-357EF00CA62D}"/>
              </a:ext>
            </a:extLst>
          </p:cNvPr>
          <p:cNvSpPr txBox="1">
            <a:spLocks noChangeArrowheads="1"/>
          </p:cNvSpPr>
          <p:nvPr/>
        </p:nvSpPr>
        <p:spPr bwMode="auto">
          <a:xfrm>
            <a:off x="8065437" y="2684785"/>
            <a:ext cx="628698"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b="1" dirty="0"/>
              <a:t>NVG</a:t>
            </a:r>
          </a:p>
        </p:txBody>
      </p:sp>
      <p:sp>
        <p:nvSpPr>
          <p:cNvPr id="70" name="Text Box 21">
            <a:extLst>
              <a:ext uri="{FF2B5EF4-FFF2-40B4-BE49-F238E27FC236}">
                <a16:creationId xmlns:a16="http://schemas.microsoft.com/office/drawing/2014/main" id="{86C32650-BE1F-4CC3-8DB5-0C136D877E6F}"/>
              </a:ext>
            </a:extLst>
          </p:cNvPr>
          <p:cNvSpPr txBox="1">
            <a:spLocks noChangeArrowheads="1"/>
          </p:cNvSpPr>
          <p:nvPr/>
        </p:nvSpPr>
        <p:spPr bwMode="auto">
          <a:xfrm>
            <a:off x="8070534" y="3048000"/>
            <a:ext cx="526106"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a:solidFill>
                  <a:schemeClr val="bg1">
                    <a:lumMod val="75000"/>
                  </a:schemeClr>
                </a:solidFill>
              </a:rPr>
              <a:t>ICE</a:t>
            </a:r>
          </a:p>
        </p:txBody>
      </p:sp>
      <p:sp>
        <p:nvSpPr>
          <p:cNvPr id="75" name="Text Box 45">
            <a:extLst>
              <a:ext uri="{FF2B5EF4-FFF2-40B4-BE49-F238E27FC236}">
                <a16:creationId xmlns:a16="http://schemas.microsoft.com/office/drawing/2014/main" id="{2B6EDA2D-8F55-4DFD-A225-8C03CE6FC7F3}"/>
              </a:ext>
            </a:extLst>
          </p:cNvPr>
          <p:cNvSpPr txBox="1">
            <a:spLocks noChangeArrowheads="1"/>
          </p:cNvSpPr>
          <p:nvPr/>
        </p:nvSpPr>
        <p:spPr bwMode="auto">
          <a:xfrm>
            <a:off x="8073162" y="3810000"/>
            <a:ext cx="1070837" cy="74635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ts val="1700"/>
              </a:lnSpc>
              <a:spcBef>
                <a:spcPct val="0"/>
              </a:spcBef>
              <a:buClrTx/>
              <a:buSzTx/>
              <a:buFontTx/>
              <a:buNone/>
            </a:pPr>
            <a:r>
              <a:rPr lang="en-US" altLang="en-US" sz="1600" dirty="0">
                <a:solidFill>
                  <a:schemeClr val="bg1">
                    <a:lumMod val="75000"/>
                  </a:schemeClr>
                </a:solidFill>
              </a:rPr>
              <a:t>Epithelial/ fibrous ingrowth</a:t>
            </a:r>
          </a:p>
        </p:txBody>
      </p:sp>
      <p:cxnSp>
        <p:nvCxnSpPr>
          <p:cNvPr id="77" name="Straight Connector 76">
            <a:extLst>
              <a:ext uri="{FF2B5EF4-FFF2-40B4-BE49-F238E27FC236}">
                <a16:creationId xmlns:a16="http://schemas.microsoft.com/office/drawing/2014/main" id="{FC090BD7-F2E1-4464-B57B-9CBE5874C89B}"/>
              </a:ext>
            </a:extLst>
          </p:cNvPr>
          <p:cNvCxnSpPr>
            <a:cxnSpLocks/>
          </p:cNvCxnSpPr>
          <p:nvPr/>
        </p:nvCxnSpPr>
        <p:spPr>
          <a:xfrm>
            <a:off x="7873969" y="2674448"/>
            <a:ext cx="7724" cy="128795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8" name="Straight Connector 77">
            <a:extLst>
              <a:ext uri="{FF2B5EF4-FFF2-40B4-BE49-F238E27FC236}">
                <a16:creationId xmlns:a16="http://schemas.microsoft.com/office/drawing/2014/main" id="{B1922ED5-C3D8-43D8-A00D-1D6BC9201DBA}"/>
              </a:ext>
            </a:extLst>
          </p:cNvPr>
          <p:cNvCxnSpPr/>
          <p:nvPr/>
        </p:nvCxnSpPr>
        <p:spPr>
          <a:xfrm flipH="1">
            <a:off x="7873968" y="2840262"/>
            <a:ext cx="24447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9" name="Straight Connector 78">
            <a:extLst>
              <a:ext uri="{FF2B5EF4-FFF2-40B4-BE49-F238E27FC236}">
                <a16:creationId xmlns:a16="http://schemas.microsoft.com/office/drawing/2014/main" id="{77019ED2-6D69-4A60-9D19-D4DB786EA3A0}"/>
              </a:ext>
            </a:extLst>
          </p:cNvPr>
          <p:cNvCxnSpPr/>
          <p:nvPr/>
        </p:nvCxnSpPr>
        <p:spPr>
          <a:xfrm flipH="1">
            <a:off x="7873968" y="3213518"/>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1" name="Straight Connector 80">
            <a:extLst>
              <a:ext uri="{FF2B5EF4-FFF2-40B4-BE49-F238E27FC236}">
                <a16:creationId xmlns:a16="http://schemas.microsoft.com/office/drawing/2014/main" id="{9796A12F-4125-4C05-8EE8-A388740C580D}"/>
              </a:ext>
            </a:extLst>
          </p:cNvPr>
          <p:cNvCxnSpPr/>
          <p:nvPr/>
        </p:nvCxnSpPr>
        <p:spPr>
          <a:xfrm flipH="1">
            <a:off x="7877837" y="3581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3" name="Straight Connector 82">
            <a:extLst>
              <a:ext uri="{FF2B5EF4-FFF2-40B4-BE49-F238E27FC236}">
                <a16:creationId xmlns:a16="http://schemas.microsoft.com/office/drawing/2014/main" id="{7FDC5F4B-9BF0-42AD-B8BB-2F2399BCF1E2}"/>
              </a:ext>
            </a:extLst>
          </p:cNvPr>
          <p:cNvCxnSpPr/>
          <p:nvPr/>
        </p:nvCxnSpPr>
        <p:spPr>
          <a:xfrm flipH="1">
            <a:off x="7881693" y="3962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93" name="Text Box 42">
            <a:extLst>
              <a:ext uri="{FF2B5EF4-FFF2-40B4-BE49-F238E27FC236}">
                <a16:creationId xmlns:a16="http://schemas.microsoft.com/office/drawing/2014/main" id="{53BAB77F-E061-4834-9068-34BDF78AD071}"/>
              </a:ext>
            </a:extLst>
          </p:cNvPr>
          <p:cNvSpPr txBox="1">
            <a:spLocks noChangeArrowheads="1"/>
          </p:cNvSpPr>
          <p:nvPr/>
        </p:nvSpPr>
        <p:spPr bwMode="auto">
          <a:xfrm>
            <a:off x="8111387" y="3429000"/>
            <a:ext cx="856196"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Flat AC</a:t>
            </a:r>
          </a:p>
        </p:txBody>
      </p:sp>
      <p:sp>
        <p:nvSpPr>
          <p:cNvPr id="100" name="Text Box 23">
            <a:extLst>
              <a:ext uri="{FF2B5EF4-FFF2-40B4-BE49-F238E27FC236}">
                <a16:creationId xmlns:a16="http://schemas.microsoft.com/office/drawing/2014/main" id="{D8F2FCFF-2984-4836-B000-9C5601A8EAAA}"/>
              </a:ext>
            </a:extLst>
          </p:cNvPr>
          <p:cNvSpPr txBox="1">
            <a:spLocks noChangeArrowheads="1"/>
          </p:cNvSpPr>
          <p:nvPr/>
        </p:nvSpPr>
        <p:spPr bwMode="auto">
          <a:xfrm>
            <a:off x="5530369" y="2667000"/>
            <a:ext cx="2143536"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Aqueous misdirection</a:t>
            </a:r>
          </a:p>
        </p:txBody>
      </p:sp>
      <p:cxnSp>
        <p:nvCxnSpPr>
          <p:cNvPr id="104" name="Straight Connector 103">
            <a:extLst>
              <a:ext uri="{FF2B5EF4-FFF2-40B4-BE49-F238E27FC236}">
                <a16:creationId xmlns:a16="http://schemas.microsoft.com/office/drawing/2014/main" id="{49D87D4A-E317-4446-9B95-5184CB3968F3}"/>
              </a:ext>
            </a:extLst>
          </p:cNvPr>
          <p:cNvCxnSpPr>
            <a:cxnSpLocks/>
          </p:cNvCxnSpPr>
          <p:nvPr/>
        </p:nvCxnSpPr>
        <p:spPr>
          <a:xfrm flipH="1">
            <a:off x="5316229" y="2667000"/>
            <a:ext cx="7397" cy="25314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5" name="Straight Connector 104">
            <a:extLst>
              <a:ext uri="{FF2B5EF4-FFF2-40B4-BE49-F238E27FC236}">
                <a16:creationId xmlns:a16="http://schemas.microsoft.com/office/drawing/2014/main" id="{F40B6D71-75A8-4A88-864D-00D14C2F710D}"/>
              </a:ext>
            </a:extLst>
          </p:cNvPr>
          <p:cNvCxnSpPr/>
          <p:nvPr/>
        </p:nvCxnSpPr>
        <p:spPr>
          <a:xfrm flipH="1">
            <a:off x="5323624" y="2832814"/>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6" name="Straight Connector 105">
            <a:extLst>
              <a:ext uri="{FF2B5EF4-FFF2-40B4-BE49-F238E27FC236}">
                <a16:creationId xmlns:a16="http://schemas.microsoft.com/office/drawing/2014/main" id="{010BF7B2-AA07-4DCF-822D-E2DB5CC0BF59}"/>
              </a:ext>
            </a:extLst>
          </p:cNvPr>
          <p:cNvCxnSpPr/>
          <p:nvPr/>
        </p:nvCxnSpPr>
        <p:spPr>
          <a:xfrm flipH="1">
            <a:off x="5323624" y="3360065"/>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a:extLst>
              <a:ext uri="{FF2B5EF4-FFF2-40B4-BE49-F238E27FC236}">
                <a16:creationId xmlns:a16="http://schemas.microsoft.com/office/drawing/2014/main" id="{BAC8035C-3999-4C31-93CD-6C0D2ADEB73B}"/>
              </a:ext>
            </a:extLst>
          </p:cNvPr>
          <p:cNvCxnSpPr/>
          <p:nvPr/>
        </p:nvCxnSpPr>
        <p:spPr>
          <a:xfrm flipH="1">
            <a:off x="5323536" y="3786938"/>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8" name="Straight Connector 107">
            <a:extLst>
              <a:ext uri="{FF2B5EF4-FFF2-40B4-BE49-F238E27FC236}">
                <a16:creationId xmlns:a16="http://schemas.microsoft.com/office/drawing/2014/main" id="{DB64CAEE-69B4-426A-8A5B-D1269DBF0F66}"/>
              </a:ext>
            </a:extLst>
          </p:cNvPr>
          <p:cNvCxnSpPr/>
          <p:nvPr/>
        </p:nvCxnSpPr>
        <p:spPr>
          <a:xfrm flipH="1">
            <a:off x="5327493" y="4249152"/>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12" name="Straight Connector 111">
            <a:extLst>
              <a:ext uri="{FF2B5EF4-FFF2-40B4-BE49-F238E27FC236}">
                <a16:creationId xmlns:a16="http://schemas.microsoft.com/office/drawing/2014/main" id="{99A16C30-4BE4-48E5-8B65-0C5F3039B8DC}"/>
              </a:ext>
            </a:extLst>
          </p:cNvPr>
          <p:cNvCxnSpPr/>
          <p:nvPr/>
        </p:nvCxnSpPr>
        <p:spPr>
          <a:xfrm flipH="1">
            <a:off x="5333455" y="51816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13" name="Text Box 42">
            <a:extLst>
              <a:ext uri="{FF2B5EF4-FFF2-40B4-BE49-F238E27FC236}">
                <a16:creationId xmlns:a16="http://schemas.microsoft.com/office/drawing/2014/main" id="{056DFFD9-3CA2-42E7-90FE-4F14522E3504}"/>
              </a:ext>
            </a:extLst>
          </p:cNvPr>
          <p:cNvSpPr txBox="1">
            <a:spLocks noChangeArrowheads="1"/>
          </p:cNvSpPr>
          <p:nvPr/>
        </p:nvSpPr>
        <p:spPr bwMode="auto">
          <a:xfrm>
            <a:off x="5533954" y="3623846"/>
            <a:ext cx="1563248"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Retinal surgery</a:t>
            </a:r>
          </a:p>
        </p:txBody>
      </p:sp>
      <p:sp>
        <p:nvSpPr>
          <p:cNvPr id="118" name="Text Box 47">
            <a:extLst>
              <a:ext uri="{FF2B5EF4-FFF2-40B4-BE49-F238E27FC236}">
                <a16:creationId xmlns:a16="http://schemas.microsoft.com/office/drawing/2014/main" id="{3F59D898-ECAD-49F0-9425-2A1BC8DDA7B5}"/>
              </a:ext>
            </a:extLst>
          </p:cNvPr>
          <p:cNvSpPr txBox="1">
            <a:spLocks noChangeArrowheads="1"/>
          </p:cNvSpPr>
          <p:nvPr/>
        </p:nvSpPr>
        <p:spPr bwMode="auto">
          <a:xfrm>
            <a:off x="5523688" y="4538246"/>
            <a:ext cx="1414170"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Drug-induced</a:t>
            </a:r>
          </a:p>
        </p:txBody>
      </p:sp>
      <p:sp>
        <p:nvSpPr>
          <p:cNvPr id="16" name="TextBox 15">
            <a:extLst>
              <a:ext uri="{FF2B5EF4-FFF2-40B4-BE49-F238E27FC236}">
                <a16:creationId xmlns:a16="http://schemas.microsoft.com/office/drawing/2014/main" id="{984E008D-FBBA-42B4-940E-EA26772E0161}"/>
              </a:ext>
            </a:extLst>
          </p:cNvPr>
          <p:cNvSpPr txBox="1"/>
          <p:nvPr/>
        </p:nvSpPr>
        <p:spPr>
          <a:xfrm>
            <a:off x="6230528" y="5257800"/>
            <a:ext cx="1326004" cy="369332"/>
          </a:xfrm>
          <a:prstGeom prst="rect">
            <a:avLst/>
          </a:prstGeom>
          <a:noFill/>
        </p:spPr>
        <p:txBody>
          <a:bodyPr wrap="none" rtlCol="0">
            <a:spAutoFit/>
          </a:bodyPr>
          <a:lstStyle/>
          <a:p>
            <a:pPr algn="ctr"/>
            <a:r>
              <a:rPr lang="en-US" dirty="0">
                <a:solidFill>
                  <a:schemeClr val="bg1">
                    <a:lumMod val="75000"/>
                  </a:schemeClr>
                </a:solidFill>
              </a:rPr>
              <a:t>Both/Either</a:t>
            </a:r>
          </a:p>
        </p:txBody>
      </p:sp>
      <p:cxnSp>
        <p:nvCxnSpPr>
          <p:cNvPr id="125" name="Straight Connector 124">
            <a:extLst>
              <a:ext uri="{FF2B5EF4-FFF2-40B4-BE49-F238E27FC236}">
                <a16:creationId xmlns:a16="http://schemas.microsoft.com/office/drawing/2014/main" id="{01138141-D318-4ED7-A7FE-D8F2155CE890}"/>
              </a:ext>
            </a:extLst>
          </p:cNvPr>
          <p:cNvCxnSpPr/>
          <p:nvPr/>
        </p:nvCxnSpPr>
        <p:spPr>
          <a:xfrm flipH="1">
            <a:off x="5334000" y="4724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52" name="Text Box 47">
            <a:extLst>
              <a:ext uri="{FF2B5EF4-FFF2-40B4-BE49-F238E27FC236}">
                <a16:creationId xmlns:a16="http://schemas.microsoft.com/office/drawing/2014/main" id="{E3578916-9804-473C-8F06-D4FA0BCEDFD0}"/>
              </a:ext>
            </a:extLst>
          </p:cNvPr>
          <p:cNvSpPr txBox="1">
            <a:spLocks noChangeArrowheads="1"/>
          </p:cNvSpPr>
          <p:nvPr/>
        </p:nvSpPr>
        <p:spPr bwMode="auto">
          <a:xfrm>
            <a:off x="5543446" y="4055146"/>
            <a:ext cx="1619354"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err="1">
                <a:solidFill>
                  <a:schemeClr val="bg1">
                    <a:lumMod val="75000"/>
                  </a:schemeClr>
                </a:solidFill>
              </a:rPr>
              <a:t>Nanophthalmos</a:t>
            </a:r>
            <a:endParaRPr lang="en-US" altLang="en-US" sz="1600" dirty="0">
              <a:solidFill>
                <a:schemeClr val="bg1">
                  <a:lumMod val="75000"/>
                </a:schemeClr>
              </a:solidFill>
            </a:endParaRPr>
          </a:p>
        </p:txBody>
      </p:sp>
      <p:sp>
        <p:nvSpPr>
          <p:cNvPr id="53" name="Text Box 45">
            <a:extLst>
              <a:ext uri="{FF2B5EF4-FFF2-40B4-BE49-F238E27FC236}">
                <a16:creationId xmlns:a16="http://schemas.microsoft.com/office/drawing/2014/main" id="{57D1A14F-68FE-47D2-983C-1A879D66A9DC}"/>
              </a:ext>
            </a:extLst>
          </p:cNvPr>
          <p:cNvSpPr txBox="1">
            <a:spLocks noChangeArrowheads="1"/>
          </p:cNvSpPr>
          <p:nvPr/>
        </p:nvSpPr>
        <p:spPr bwMode="auto">
          <a:xfrm>
            <a:off x="5523688" y="5013493"/>
            <a:ext cx="582211"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PFV</a:t>
            </a:r>
          </a:p>
        </p:txBody>
      </p:sp>
      <p:sp>
        <p:nvSpPr>
          <p:cNvPr id="54" name="Text Box 42">
            <a:extLst>
              <a:ext uri="{FF2B5EF4-FFF2-40B4-BE49-F238E27FC236}">
                <a16:creationId xmlns:a16="http://schemas.microsoft.com/office/drawing/2014/main" id="{E1E37D2C-2C52-446B-843B-01E64990D3EC}"/>
              </a:ext>
            </a:extLst>
          </p:cNvPr>
          <p:cNvSpPr txBox="1">
            <a:spLocks noChangeArrowheads="1"/>
          </p:cNvSpPr>
          <p:nvPr/>
        </p:nvSpPr>
        <p:spPr bwMode="auto">
          <a:xfrm>
            <a:off x="5551406" y="3192546"/>
            <a:ext cx="2276072"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ERD/choroidal effusion</a:t>
            </a:r>
          </a:p>
        </p:txBody>
      </p:sp>
      <p:sp>
        <p:nvSpPr>
          <p:cNvPr id="3" name="Oval 2">
            <a:extLst>
              <a:ext uri="{FF2B5EF4-FFF2-40B4-BE49-F238E27FC236}">
                <a16:creationId xmlns:a16="http://schemas.microsoft.com/office/drawing/2014/main" id="{7D027388-F860-4250-9D31-41DB5EB864E5}"/>
              </a:ext>
            </a:extLst>
          </p:cNvPr>
          <p:cNvSpPr/>
          <p:nvPr/>
        </p:nvSpPr>
        <p:spPr>
          <a:xfrm>
            <a:off x="8034589" y="2679833"/>
            <a:ext cx="671979" cy="338554"/>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TextBox 45">
            <a:extLst>
              <a:ext uri="{FF2B5EF4-FFF2-40B4-BE49-F238E27FC236}">
                <a16:creationId xmlns:a16="http://schemas.microsoft.com/office/drawing/2014/main" id="{404AE9CF-785E-4964-AF50-F6F095A7E65B}"/>
              </a:ext>
            </a:extLst>
          </p:cNvPr>
          <p:cNvSpPr txBox="1"/>
          <p:nvPr/>
        </p:nvSpPr>
        <p:spPr>
          <a:xfrm>
            <a:off x="609600" y="1554063"/>
            <a:ext cx="7034674" cy="4770537"/>
          </a:xfrm>
          <a:prstGeom prst="rect">
            <a:avLst/>
          </a:prstGeom>
          <a:solidFill>
            <a:schemeClr val="accent1">
              <a:lumMod val="40000"/>
              <a:lumOff val="60000"/>
            </a:schemeClr>
          </a:solidFill>
        </p:spPr>
        <p:txBody>
          <a:bodyPr wrap="square" rtlCol="0">
            <a:spAutoFit/>
          </a:bodyPr>
          <a:lstStyle/>
          <a:p>
            <a:r>
              <a:rPr lang="en-US" sz="1600" i="1" dirty="0">
                <a:solidFill>
                  <a:schemeClr val="bg1">
                    <a:lumMod val="75000"/>
                  </a:schemeClr>
                </a:solidFill>
              </a:rPr>
              <a:t>Neovascularization of what structure causes neovascular glaucoma (NVG)?</a:t>
            </a:r>
          </a:p>
          <a:p>
            <a:r>
              <a:rPr lang="en-US" sz="1600" b="1" dirty="0">
                <a:solidFill>
                  <a:srgbClr val="0000FF"/>
                </a:solidFill>
              </a:rPr>
              <a:t>Neovascularization of the angle (NVA) </a:t>
            </a:r>
          </a:p>
          <a:p>
            <a:endParaRPr lang="en-US" sz="1600" dirty="0">
              <a:solidFill>
                <a:schemeClr val="bg1">
                  <a:lumMod val="75000"/>
                </a:schemeClr>
              </a:solidFill>
            </a:endParaRPr>
          </a:p>
          <a:p>
            <a:r>
              <a:rPr lang="en-US" sz="1600" i="1" dirty="0">
                <a:solidFill>
                  <a:schemeClr val="bg1">
                    <a:lumMod val="75000"/>
                  </a:schemeClr>
                </a:solidFill>
              </a:rPr>
              <a:t>How does NVA lead to angle-closure glaucoma?</a:t>
            </a:r>
          </a:p>
          <a:p>
            <a:r>
              <a:rPr lang="en-US" sz="1600" dirty="0">
                <a:solidFill>
                  <a:schemeClr val="bg1">
                    <a:lumMod val="75000"/>
                  </a:schemeClr>
                </a:solidFill>
              </a:rPr>
              <a:t>The NVA vessels don’t ride solo; rather, they are accompanied by contractile elements (</a:t>
            </a:r>
            <a:r>
              <a:rPr lang="en-US" sz="1600" dirty="0" err="1">
                <a:solidFill>
                  <a:schemeClr val="bg1">
                    <a:lumMod val="75000"/>
                  </a:schemeClr>
                </a:solidFill>
              </a:rPr>
              <a:t>eg</a:t>
            </a:r>
            <a:r>
              <a:rPr lang="en-US" sz="1600" dirty="0">
                <a:solidFill>
                  <a:schemeClr val="bg1">
                    <a:lumMod val="75000"/>
                  </a:schemeClr>
                </a:solidFill>
              </a:rPr>
              <a:t>, fibroblasts). Along with the neo vessels, these elements will establish a network that crosses from the peripheral iris to the peripheral cornea. Once established, contractile elements </a:t>
            </a:r>
            <a:r>
              <a:rPr lang="en-US" sz="1600" dirty="0" err="1">
                <a:solidFill>
                  <a:schemeClr val="bg1">
                    <a:lumMod val="75000"/>
                  </a:schemeClr>
                </a:solidFill>
              </a:rPr>
              <a:t>gonna</a:t>
            </a:r>
            <a:r>
              <a:rPr lang="en-US" sz="1600" dirty="0">
                <a:solidFill>
                  <a:schemeClr val="bg1">
                    <a:lumMod val="75000"/>
                  </a:schemeClr>
                </a:solidFill>
              </a:rPr>
              <a:t> contract, and when they do, they pull the iris up against the angle, rendering it closed. </a:t>
            </a:r>
          </a:p>
          <a:p>
            <a:r>
              <a:rPr lang="en-US" sz="1600" i="1" dirty="0">
                <a:solidFill>
                  <a:schemeClr val="bg1">
                    <a:lumMod val="75000"/>
                  </a:schemeClr>
                </a:solidFill>
              </a:rPr>
              <a:t> </a:t>
            </a:r>
          </a:p>
          <a:p>
            <a:r>
              <a:rPr lang="en-US" sz="1600" i="1" dirty="0">
                <a:solidFill>
                  <a:schemeClr val="bg1">
                    <a:lumMod val="75000"/>
                  </a:schemeClr>
                </a:solidFill>
              </a:rPr>
              <a:t>What two-word phrase (</a:t>
            </a:r>
            <a:r>
              <a:rPr lang="en-US" sz="1600" b="1" dirty="0">
                <a:solidFill>
                  <a:schemeClr val="bg1">
                    <a:lumMod val="75000"/>
                  </a:schemeClr>
                </a:solidFill>
              </a:rPr>
              <a:t>not</a:t>
            </a:r>
            <a:r>
              <a:rPr lang="en-US" sz="1600" i="1" dirty="0">
                <a:solidFill>
                  <a:schemeClr val="bg1">
                    <a:lumMod val="75000"/>
                  </a:schemeClr>
                </a:solidFill>
              </a:rPr>
              <a:t> ‘diabetic retinopathy’--think more generally) describes the fundamental cause of most cases of NVG?</a:t>
            </a:r>
          </a:p>
          <a:p>
            <a:r>
              <a:rPr lang="en-US" sz="1600" dirty="0">
                <a:solidFill>
                  <a:schemeClr val="bg1">
                    <a:lumMod val="75000"/>
                  </a:schemeClr>
                </a:solidFill>
              </a:rPr>
              <a:t>‘Retinal ischemia’</a:t>
            </a:r>
          </a:p>
          <a:p>
            <a:endParaRPr lang="en-US" sz="1600" dirty="0">
              <a:solidFill>
                <a:schemeClr val="bg1">
                  <a:lumMod val="75000"/>
                </a:schemeClr>
              </a:solidFill>
            </a:endParaRPr>
          </a:p>
          <a:p>
            <a:r>
              <a:rPr lang="en-US" sz="1600" i="1" dirty="0">
                <a:solidFill>
                  <a:schemeClr val="bg1">
                    <a:lumMod val="75000"/>
                  </a:schemeClr>
                </a:solidFill>
              </a:rPr>
              <a:t>How does retinal ischemia lead to NVI and NVA? </a:t>
            </a:r>
          </a:p>
          <a:p>
            <a:r>
              <a:rPr lang="en-US" sz="1600" dirty="0">
                <a:solidFill>
                  <a:schemeClr val="bg1">
                    <a:lumMod val="75000"/>
                  </a:schemeClr>
                </a:solidFill>
              </a:rPr>
              <a:t>In a desperate attempt to acquire the oxygen they’re lacking, the ischemic retinal cells release the signaling molecule  </a:t>
            </a:r>
            <a:r>
              <a:rPr lang="en-US" sz="1600" b="1" dirty="0">
                <a:solidFill>
                  <a:schemeClr val="bg1">
                    <a:lumMod val="75000"/>
                  </a:schemeClr>
                </a:solidFill>
              </a:rPr>
              <a:t>VEGF</a:t>
            </a:r>
            <a:r>
              <a:rPr lang="en-US" sz="1600" dirty="0">
                <a:solidFill>
                  <a:schemeClr val="bg1">
                    <a:lumMod val="75000"/>
                  </a:schemeClr>
                </a:solidFill>
              </a:rPr>
              <a:t> , a potent inducer of new blood vessel formation. This VEGF diffuses from the vitreous cavity into the anterior segment, where it induces the NVI/NVA process.</a:t>
            </a:r>
          </a:p>
        </p:txBody>
      </p:sp>
      <p:sp>
        <p:nvSpPr>
          <p:cNvPr id="55" name="TextBox 54">
            <a:extLst>
              <a:ext uri="{FF2B5EF4-FFF2-40B4-BE49-F238E27FC236}">
                <a16:creationId xmlns:a16="http://schemas.microsoft.com/office/drawing/2014/main" id="{ACB64066-356B-4C52-93FC-AC5185EDA681}"/>
              </a:ext>
            </a:extLst>
          </p:cNvPr>
          <p:cNvSpPr txBox="1"/>
          <p:nvPr/>
        </p:nvSpPr>
        <p:spPr>
          <a:xfrm>
            <a:off x="258855" y="2191365"/>
            <a:ext cx="6811985" cy="1384995"/>
          </a:xfrm>
          <a:prstGeom prst="rect">
            <a:avLst/>
          </a:prstGeom>
          <a:solidFill>
            <a:srgbClr val="002060"/>
          </a:solidFill>
        </p:spPr>
        <p:txBody>
          <a:bodyPr wrap="square" rtlCol="0">
            <a:spAutoFit/>
          </a:bodyPr>
          <a:lstStyle/>
          <a:p>
            <a:r>
              <a:rPr lang="en-US" sz="1400" i="1" dirty="0">
                <a:solidFill>
                  <a:schemeClr val="bg1"/>
                </a:solidFill>
              </a:rPr>
              <a:t>Finally: There are a few clinical scenarios in which NVI/NVA develop in the </a:t>
            </a:r>
            <a:r>
              <a:rPr lang="en-US" sz="1400" b="1" dirty="0">
                <a:solidFill>
                  <a:schemeClr val="bg1"/>
                </a:solidFill>
              </a:rPr>
              <a:t>absence</a:t>
            </a:r>
            <a:r>
              <a:rPr lang="en-US" sz="1400" i="1" dirty="0">
                <a:solidFill>
                  <a:schemeClr val="bg1"/>
                </a:solidFill>
              </a:rPr>
              <a:t> of  retinal ischemia. One condition in particular is notorious for this—what is it?</a:t>
            </a:r>
          </a:p>
          <a:p>
            <a:r>
              <a:rPr lang="en-US" sz="1400" dirty="0">
                <a:solidFill>
                  <a:schemeClr val="bg1"/>
                </a:solidFill>
              </a:rPr>
              <a:t>Fuchs </a:t>
            </a:r>
            <a:r>
              <a:rPr lang="en-US" sz="1400" dirty="0" err="1">
                <a:solidFill>
                  <a:schemeClr val="bg1"/>
                </a:solidFill>
              </a:rPr>
              <a:t>heterochromic</a:t>
            </a:r>
            <a:r>
              <a:rPr lang="en-US" sz="1400" dirty="0">
                <a:solidFill>
                  <a:schemeClr val="bg1"/>
                </a:solidFill>
              </a:rPr>
              <a:t> iridocyclitis</a:t>
            </a:r>
          </a:p>
          <a:p>
            <a:endParaRPr lang="en-US" sz="1400" dirty="0">
              <a:solidFill>
                <a:schemeClr val="bg1"/>
              </a:solidFill>
            </a:endParaRPr>
          </a:p>
          <a:p>
            <a:pPr eaLnBrk="1" hangingPunct="1"/>
            <a:r>
              <a:rPr lang="en-US" altLang="en-US" sz="1400" i="1" dirty="0">
                <a:solidFill>
                  <a:schemeClr val="bg1"/>
                </a:solidFill>
              </a:rPr>
              <a:t>The NVI/NVA in FHI: In what regard is it highly unusual?</a:t>
            </a:r>
            <a:endParaRPr lang="en-US" altLang="en-US" sz="1400" i="1" dirty="0">
              <a:solidFill>
                <a:srgbClr val="002060"/>
              </a:solidFill>
            </a:endParaRPr>
          </a:p>
          <a:p>
            <a:pPr eaLnBrk="1" hangingPunct="1"/>
            <a:r>
              <a:rPr lang="en-US" altLang="en-US" sz="1400" dirty="0">
                <a:solidFill>
                  <a:srgbClr val="002060"/>
                </a:solidFill>
              </a:rPr>
              <a:t>It never leads to the development of PAS, and thus doesn’t provoke NVG</a:t>
            </a:r>
          </a:p>
        </p:txBody>
      </p:sp>
    </p:spTree>
    <p:extLst>
      <p:ext uri="{BB962C8B-B14F-4D97-AF65-F5344CB8AC3E}">
        <p14:creationId xmlns:p14="http://schemas.microsoft.com/office/powerpoint/2010/main" val="2975379347"/>
      </p:ext>
    </p:extLst>
  </p:cSld>
  <p:clrMapOvr>
    <a:masterClrMapping/>
  </p:clrMapOvr>
</p:sld>
</file>

<file path=ppt/slides/slide3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Straight Arrow Connector 12">
            <a:extLst>
              <a:ext uri="{FF2B5EF4-FFF2-40B4-BE49-F238E27FC236}">
                <a16:creationId xmlns:a16="http://schemas.microsoft.com/office/drawing/2014/main" id="{A6DE2085-829C-480C-9216-69D6039C0A37}"/>
              </a:ext>
            </a:extLst>
          </p:cNvPr>
          <p:cNvCxnSpPr>
            <a:cxnSpLocks/>
          </p:cNvCxnSpPr>
          <p:nvPr/>
        </p:nvCxnSpPr>
        <p:spPr>
          <a:xfrm>
            <a:off x="6717173" y="1828800"/>
            <a:ext cx="0" cy="3462754"/>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43014" name="Text Box 6"/>
          <p:cNvSpPr txBox="1">
            <a:spLocks noChangeArrowheads="1"/>
          </p:cNvSpPr>
          <p:nvPr/>
        </p:nvSpPr>
        <p:spPr bwMode="auto">
          <a:xfrm>
            <a:off x="533400" y="2356376"/>
            <a:ext cx="1005403"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Lens-</a:t>
            </a:r>
          </a:p>
          <a:p>
            <a:pPr algn="ctr" eaLnBrk="1" hangingPunct="1">
              <a:lnSpc>
                <a:spcPct val="80000"/>
              </a:lnSpc>
              <a:spcBef>
                <a:spcPct val="0"/>
              </a:spcBef>
              <a:buClrTx/>
              <a:buSzTx/>
              <a:buFontTx/>
              <a:buNone/>
            </a:pPr>
            <a:r>
              <a:rPr lang="en-US" altLang="en-US" sz="1800" dirty="0">
                <a:solidFill>
                  <a:schemeClr val="bg1">
                    <a:lumMod val="75000"/>
                  </a:schemeClr>
                </a:solidFill>
              </a:rPr>
              <a:t>Induced</a:t>
            </a:r>
          </a:p>
        </p:txBody>
      </p:sp>
      <p:sp>
        <p:nvSpPr>
          <p:cNvPr id="43017" name="Text Box 14"/>
          <p:cNvSpPr txBox="1">
            <a:spLocks noChangeArrowheads="1"/>
          </p:cNvSpPr>
          <p:nvPr/>
        </p:nvSpPr>
        <p:spPr bwMode="auto">
          <a:xfrm>
            <a:off x="3026498" y="2365901"/>
            <a:ext cx="1633781"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Aphakic/</a:t>
            </a:r>
          </a:p>
          <a:p>
            <a:pPr algn="ctr" eaLnBrk="1" hangingPunct="1">
              <a:lnSpc>
                <a:spcPct val="80000"/>
              </a:lnSpc>
              <a:spcBef>
                <a:spcPct val="0"/>
              </a:spcBef>
              <a:buClrTx/>
              <a:buSzTx/>
              <a:buFontTx/>
              <a:buNone/>
            </a:pPr>
            <a:r>
              <a:rPr lang="en-US" altLang="en-US" sz="1800" dirty="0" err="1">
                <a:solidFill>
                  <a:schemeClr val="bg1">
                    <a:lumMod val="75000"/>
                  </a:schemeClr>
                </a:solidFill>
              </a:rPr>
              <a:t>Pseudophakic</a:t>
            </a:r>
            <a:endParaRPr lang="en-US" altLang="en-US" sz="1800" dirty="0">
              <a:solidFill>
                <a:schemeClr val="bg1">
                  <a:lumMod val="75000"/>
                </a:schemeClr>
              </a:solidFill>
            </a:endParaRPr>
          </a:p>
        </p:txBody>
      </p:sp>
      <p:sp>
        <p:nvSpPr>
          <p:cNvPr id="43031" name="Text Box 35"/>
          <p:cNvSpPr txBox="1">
            <a:spLocks noChangeArrowheads="1"/>
          </p:cNvSpPr>
          <p:nvPr/>
        </p:nvSpPr>
        <p:spPr bwMode="auto">
          <a:xfrm>
            <a:off x="1190847" y="1295400"/>
            <a:ext cx="2473754"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solidFill>
                  <a:schemeClr val="bg1">
                    <a:lumMod val="75000"/>
                  </a:schemeClr>
                </a:solidFill>
              </a:rPr>
              <a:t>w/ Pupillary Block</a:t>
            </a:r>
          </a:p>
        </p:txBody>
      </p:sp>
      <p:sp>
        <p:nvSpPr>
          <p:cNvPr id="43032" name="Text Box 36"/>
          <p:cNvSpPr txBox="1">
            <a:spLocks noChangeArrowheads="1"/>
          </p:cNvSpPr>
          <p:nvPr/>
        </p:nvSpPr>
        <p:spPr bwMode="auto">
          <a:xfrm>
            <a:off x="5181600" y="1295400"/>
            <a:ext cx="2630848"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t>w/o Pupillary Block</a:t>
            </a:r>
          </a:p>
        </p:txBody>
      </p:sp>
      <p:sp>
        <p:nvSpPr>
          <p:cNvPr id="49" name="Rectangle 2">
            <a:extLst>
              <a:ext uri="{FF2B5EF4-FFF2-40B4-BE49-F238E27FC236}">
                <a16:creationId xmlns:a16="http://schemas.microsoft.com/office/drawing/2014/main" id="{240EE5BF-F7D2-4FC8-A5DD-F6B5423153C6}"/>
              </a:ext>
            </a:extLst>
          </p:cNvPr>
          <p:cNvSpPr>
            <a:spLocks noGrp="1" noChangeArrowheads="1"/>
          </p:cNvSpPr>
          <p:nvPr>
            <p:ph type="title"/>
          </p:nvPr>
        </p:nvSpPr>
        <p:spPr>
          <a:xfrm>
            <a:off x="457200" y="304800"/>
            <a:ext cx="7543800" cy="563562"/>
          </a:xfrm>
        </p:spPr>
        <p:txBody>
          <a:bodyPr/>
          <a:lstStyle/>
          <a:p>
            <a:pPr eaLnBrk="1" hangingPunct="1"/>
            <a:r>
              <a:rPr lang="en-US" altLang="en-US" sz="3500" dirty="0"/>
              <a:t>A</a:t>
            </a:r>
          </a:p>
        </p:txBody>
      </p:sp>
      <p:sp>
        <p:nvSpPr>
          <p:cNvPr id="50" name="TextBox 49">
            <a:extLst>
              <a:ext uri="{FF2B5EF4-FFF2-40B4-BE49-F238E27FC236}">
                <a16:creationId xmlns:a16="http://schemas.microsoft.com/office/drawing/2014/main" id="{CF426230-46C8-405C-9015-99EF57762A2E}"/>
              </a:ext>
            </a:extLst>
          </p:cNvPr>
          <p:cNvSpPr txBox="1"/>
          <p:nvPr/>
        </p:nvSpPr>
        <p:spPr>
          <a:xfrm>
            <a:off x="2259496" y="189094"/>
            <a:ext cx="4607480" cy="400110"/>
          </a:xfrm>
          <a:prstGeom prst="rect">
            <a:avLst/>
          </a:prstGeom>
          <a:solidFill>
            <a:schemeClr val="accent1">
              <a:lumMod val="60000"/>
              <a:lumOff val="40000"/>
            </a:schemeClr>
          </a:solidFill>
        </p:spPr>
        <p:txBody>
          <a:bodyPr wrap="none" rtlCol="0">
            <a:spAutoFit/>
          </a:bodyPr>
          <a:lstStyle/>
          <a:p>
            <a:pPr algn="ctr"/>
            <a:r>
              <a:rPr lang="en-US" sz="2000" b="1" dirty="0"/>
              <a:t>Secondary Angle Closure Glaucoma</a:t>
            </a:r>
          </a:p>
        </p:txBody>
      </p:sp>
      <p:sp>
        <p:nvSpPr>
          <p:cNvPr id="2" name="TextBox 1">
            <a:extLst>
              <a:ext uri="{FF2B5EF4-FFF2-40B4-BE49-F238E27FC236}">
                <a16:creationId xmlns:a16="http://schemas.microsoft.com/office/drawing/2014/main" id="{A7E30BEC-923B-4C9A-A856-BDD0D882F6B8}"/>
              </a:ext>
            </a:extLst>
          </p:cNvPr>
          <p:cNvSpPr txBox="1"/>
          <p:nvPr/>
        </p:nvSpPr>
        <p:spPr>
          <a:xfrm>
            <a:off x="887305" y="2844119"/>
            <a:ext cx="1494320" cy="338554"/>
          </a:xfrm>
          <a:prstGeom prst="rect">
            <a:avLst/>
          </a:prstGeom>
          <a:noFill/>
        </p:spPr>
        <p:txBody>
          <a:bodyPr wrap="none" rtlCol="0">
            <a:spAutoFit/>
          </a:bodyPr>
          <a:lstStyle/>
          <a:p>
            <a:r>
              <a:rPr lang="en-US" sz="1600" dirty="0" err="1">
                <a:solidFill>
                  <a:schemeClr val="bg1">
                    <a:lumMod val="75000"/>
                  </a:schemeClr>
                </a:solidFill>
              </a:rPr>
              <a:t>Phacomorphic</a:t>
            </a:r>
            <a:endParaRPr lang="en-US" sz="1600" dirty="0">
              <a:solidFill>
                <a:schemeClr val="bg1">
                  <a:lumMod val="75000"/>
                </a:schemeClr>
              </a:solidFill>
            </a:endParaRPr>
          </a:p>
        </p:txBody>
      </p:sp>
      <p:sp>
        <p:nvSpPr>
          <p:cNvPr id="51" name="TextBox 50">
            <a:extLst>
              <a:ext uri="{FF2B5EF4-FFF2-40B4-BE49-F238E27FC236}">
                <a16:creationId xmlns:a16="http://schemas.microsoft.com/office/drawing/2014/main" id="{156069D4-340B-4160-A336-EBF73557CEE0}"/>
              </a:ext>
            </a:extLst>
          </p:cNvPr>
          <p:cNvSpPr txBox="1"/>
          <p:nvPr/>
        </p:nvSpPr>
        <p:spPr>
          <a:xfrm>
            <a:off x="884725" y="3175578"/>
            <a:ext cx="1402948" cy="338554"/>
          </a:xfrm>
          <a:prstGeom prst="rect">
            <a:avLst/>
          </a:prstGeom>
          <a:noFill/>
        </p:spPr>
        <p:txBody>
          <a:bodyPr wrap="none" rtlCol="0">
            <a:spAutoFit/>
          </a:bodyPr>
          <a:lstStyle/>
          <a:p>
            <a:r>
              <a:rPr lang="en-US" sz="1600" dirty="0">
                <a:solidFill>
                  <a:schemeClr val="bg1">
                    <a:lumMod val="75000"/>
                  </a:schemeClr>
                </a:solidFill>
              </a:rPr>
              <a:t>Ectopia </a:t>
            </a:r>
            <a:r>
              <a:rPr lang="en-US" sz="1600" dirty="0" err="1">
                <a:solidFill>
                  <a:schemeClr val="bg1">
                    <a:lumMod val="75000"/>
                  </a:schemeClr>
                </a:solidFill>
              </a:rPr>
              <a:t>lentis</a:t>
            </a:r>
            <a:endParaRPr lang="en-US" sz="1600" dirty="0">
              <a:solidFill>
                <a:schemeClr val="bg1">
                  <a:lumMod val="75000"/>
                </a:schemeClr>
              </a:solidFill>
            </a:endParaRPr>
          </a:p>
        </p:txBody>
      </p:sp>
      <p:cxnSp>
        <p:nvCxnSpPr>
          <p:cNvPr id="71" name="Straight Connector 70">
            <a:extLst>
              <a:ext uri="{FF2B5EF4-FFF2-40B4-BE49-F238E27FC236}">
                <a16:creationId xmlns:a16="http://schemas.microsoft.com/office/drawing/2014/main" id="{C104938D-BA8D-4E39-9D5F-9EE2012F2F3C}"/>
              </a:ext>
            </a:extLst>
          </p:cNvPr>
          <p:cNvCxnSpPr>
            <a:cxnSpLocks/>
          </p:cNvCxnSpPr>
          <p:nvPr/>
        </p:nvCxnSpPr>
        <p:spPr>
          <a:xfrm flipH="1">
            <a:off x="762665" y="3023488"/>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2A7E4E40-472F-4E50-8A7A-45C10FDD7171}"/>
              </a:ext>
            </a:extLst>
          </p:cNvPr>
          <p:cNvCxnSpPr>
            <a:cxnSpLocks/>
          </p:cNvCxnSpPr>
          <p:nvPr/>
        </p:nvCxnSpPr>
        <p:spPr>
          <a:xfrm flipH="1">
            <a:off x="762665" y="3347853"/>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C3924889-45B9-4383-9C9E-48F0A9C27AD8}"/>
              </a:ext>
            </a:extLst>
          </p:cNvPr>
          <p:cNvCxnSpPr>
            <a:cxnSpLocks/>
          </p:cNvCxnSpPr>
          <p:nvPr/>
        </p:nvCxnSpPr>
        <p:spPr>
          <a:xfrm flipH="1">
            <a:off x="748719" y="2838976"/>
            <a:ext cx="13947" cy="5088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 name="Straight Arrow Connector 5">
            <a:extLst>
              <a:ext uri="{FF2B5EF4-FFF2-40B4-BE49-F238E27FC236}">
                <a16:creationId xmlns:a16="http://schemas.microsoft.com/office/drawing/2014/main" id="{A3439F0C-5143-461F-8F3C-2E830785DEFC}"/>
              </a:ext>
            </a:extLst>
          </p:cNvPr>
          <p:cNvCxnSpPr>
            <a:stCxn id="50" idx="2"/>
          </p:cNvCxnSpPr>
          <p:nvPr/>
        </p:nvCxnSpPr>
        <p:spPr>
          <a:xfrm flipH="1">
            <a:off x="2971800" y="589204"/>
            <a:ext cx="1591436" cy="706196"/>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0" name="Straight Arrow Connector 9">
            <a:extLst>
              <a:ext uri="{FF2B5EF4-FFF2-40B4-BE49-F238E27FC236}">
                <a16:creationId xmlns:a16="http://schemas.microsoft.com/office/drawing/2014/main" id="{84DC796E-F6ED-4FBB-82D2-A260F480BF8A}"/>
              </a:ext>
            </a:extLst>
          </p:cNvPr>
          <p:cNvCxnSpPr>
            <a:cxnSpLocks/>
          </p:cNvCxnSpPr>
          <p:nvPr/>
        </p:nvCxnSpPr>
        <p:spPr>
          <a:xfrm>
            <a:off x="4572000" y="589204"/>
            <a:ext cx="1600200" cy="706196"/>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6" name="Straight Arrow Connector 25">
            <a:extLst>
              <a:ext uri="{FF2B5EF4-FFF2-40B4-BE49-F238E27FC236}">
                <a16:creationId xmlns:a16="http://schemas.microsoft.com/office/drawing/2014/main" id="{B70E0124-9B84-41A5-8D84-A66B7838A706}"/>
              </a:ext>
            </a:extLst>
          </p:cNvPr>
          <p:cNvCxnSpPr>
            <a:cxnSpLocks/>
          </p:cNvCxnSpPr>
          <p:nvPr/>
        </p:nvCxnSpPr>
        <p:spPr>
          <a:xfrm flipH="1">
            <a:off x="1159539" y="1828800"/>
            <a:ext cx="1290435" cy="478059"/>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28" name="Straight Arrow Connector 27">
            <a:extLst>
              <a:ext uri="{FF2B5EF4-FFF2-40B4-BE49-F238E27FC236}">
                <a16:creationId xmlns:a16="http://schemas.microsoft.com/office/drawing/2014/main" id="{567A4249-5C59-4416-8A8E-1C35913900AB}"/>
              </a:ext>
            </a:extLst>
          </p:cNvPr>
          <p:cNvCxnSpPr>
            <a:cxnSpLocks/>
          </p:cNvCxnSpPr>
          <p:nvPr/>
        </p:nvCxnSpPr>
        <p:spPr>
          <a:xfrm>
            <a:off x="2449973" y="1832208"/>
            <a:ext cx="1268784"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56" name="Text Box 6">
            <a:extLst>
              <a:ext uri="{FF2B5EF4-FFF2-40B4-BE49-F238E27FC236}">
                <a16:creationId xmlns:a16="http://schemas.microsoft.com/office/drawing/2014/main" id="{557983BD-9D64-49B9-A366-A08663B0451F}"/>
              </a:ext>
            </a:extLst>
          </p:cNvPr>
          <p:cNvSpPr txBox="1">
            <a:spLocks noChangeArrowheads="1"/>
          </p:cNvSpPr>
          <p:nvPr/>
        </p:nvSpPr>
        <p:spPr bwMode="auto">
          <a:xfrm>
            <a:off x="5029200" y="2356376"/>
            <a:ext cx="813043"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r" eaLnBrk="1" hangingPunct="1">
              <a:lnSpc>
                <a:spcPct val="80000"/>
              </a:lnSpc>
              <a:spcBef>
                <a:spcPct val="0"/>
              </a:spcBef>
              <a:buClrTx/>
              <a:buSzTx/>
              <a:buFontTx/>
              <a:buNone/>
            </a:pPr>
            <a:r>
              <a:rPr lang="en-US" altLang="en-US" sz="1800" dirty="0">
                <a:solidFill>
                  <a:schemeClr val="bg1">
                    <a:lumMod val="75000"/>
                  </a:schemeClr>
                </a:solidFill>
              </a:rPr>
              <a:t>‘Push’</a:t>
            </a:r>
          </a:p>
        </p:txBody>
      </p:sp>
      <p:sp>
        <p:nvSpPr>
          <p:cNvPr id="57" name="Text Box 14">
            <a:extLst>
              <a:ext uri="{FF2B5EF4-FFF2-40B4-BE49-F238E27FC236}">
                <a16:creationId xmlns:a16="http://schemas.microsoft.com/office/drawing/2014/main" id="{5DAFA1C1-3A29-4C27-A379-663FDD22E326}"/>
              </a:ext>
            </a:extLst>
          </p:cNvPr>
          <p:cNvSpPr txBox="1">
            <a:spLocks noChangeArrowheads="1"/>
          </p:cNvSpPr>
          <p:nvPr/>
        </p:nvSpPr>
        <p:spPr bwMode="auto">
          <a:xfrm>
            <a:off x="7620000" y="2365901"/>
            <a:ext cx="671979"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t>‘Pull’</a:t>
            </a:r>
          </a:p>
        </p:txBody>
      </p:sp>
      <p:cxnSp>
        <p:nvCxnSpPr>
          <p:cNvPr id="58" name="Straight Arrow Connector 57">
            <a:extLst>
              <a:ext uri="{FF2B5EF4-FFF2-40B4-BE49-F238E27FC236}">
                <a16:creationId xmlns:a16="http://schemas.microsoft.com/office/drawing/2014/main" id="{E874FEE9-46BD-46A3-90A3-DE7CC220FBFF}"/>
              </a:ext>
            </a:extLst>
          </p:cNvPr>
          <p:cNvCxnSpPr>
            <a:cxnSpLocks/>
          </p:cNvCxnSpPr>
          <p:nvPr/>
        </p:nvCxnSpPr>
        <p:spPr>
          <a:xfrm flipH="1">
            <a:off x="5867400" y="1828800"/>
            <a:ext cx="849775"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59" name="Straight Arrow Connector 58">
            <a:extLst>
              <a:ext uri="{FF2B5EF4-FFF2-40B4-BE49-F238E27FC236}">
                <a16:creationId xmlns:a16="http://schemas.microsoft.com/office/drawing/2014/main" id="{C370A4A1-FE96-4E70-B89E-839542A5E241}"/>
              </a:ext>
            </a:extLst>
          </p:cNvPr>
          <p:cNvCxnSpPr>
            <a:cxnSpLocks/>
          </p:cNvCxnSpPr>
          <p:nvPr/>
        </p:nvCxnSpPr>
        <p:spPr>
          <a:xfrm>
            <a:off x="6717173" y="1832208"/>
            <a:ext cx="902827" cy="474047"/>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62" name="Text Box 16">
            <a:extLst>
              <a:ext uri="{FF2B5EF4-FFF2-40B4-BE49-F238E27FC236}">
                <a16:creationId xmlns:a16="http://schemas.microsoft.com/office/drawing/2014/main" id="{33538067-0726-41B0-93FF-357EF00CA62D}"/>
              </a:ext>
            </a:extLst>
          </p:cNvPr>
          <p:cNvSpPr txBox="1">
            <a:spLocks noChangeArrowheads="1"/>
          </p:cNvSpPr>
          <p:nvPr/>
        </p:nvSpPr>
        <p:spPr bwMode="auto">
          <a:xfrm>
            <a:off x="8065437" y="2684785"/>
            <a:ext cx="628698"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b="1" dirty="0"/>
              <a:t>NVG</a:t>
            </a:r>
          </a:p>
        </p:txBody>
      </p:sp>
      <p:sp>
        <p:nvSpPr>
          <p:cNvPr id="70" name="Text Box 21">
            <a:extLst>
              <a:ext uri="{FF2B5EF4-FFF2-40B4-BE49-F238E27FC236}">
                <a16:creationId xmlns:a16="http://schemas.microsoft.com/office/drawing/2014/main" id="{86C32650-BE1F-4CC3-8DB5-0C136D877E6F}"/>
              </a:ext>
            </a:extLst>
          </p:cNvPr>
          <p:cNvSpPr txBox="1">
            <a:spLocks noChangeArrowheads="1"/>
          </p:cNvSpPr>
          <p:nvPr/>
        </p:nvSpPr>
        <p:spPr bwMode="auto">
          <a:xfrm>
            <a:off x="8070534" y="3048000"/>
            <a:ext cx="526106"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a:solidFill>
                  <a:schemeClr val="bg1">
                    <a:lumMod val="75000"/>
                  </a:schemeClr>
                </a:solidFill>
              </a:rPr>
              <a:t>ICE</a:t>
            </a:r>
          </a:p>
        </p:txBody>
      </p:sp>
      <p:sp>
        <p:nvSpPr>
          <p:cNvPr id="75" name="Text Box 45">
            <a:extLst>
              <a:ext uri="{FF2B5EF4-FFF2-40B4-BE49-F238E27FC236}">
                <a16:creationId xmlns:a16="http://schemas.microsoft.com/office/drawing/2014/main" id="{2B6EDA2D-8F55-4DFD-A225-8C03CE6FC7F3}"/>
              </a:ext>
            </a:extLst>
          </p:cNvPr>
          <p:cNvSpPr txBox="1">
            <a:spLocks noChangeArrowheads="1"/>
          </p:cNvSpPr>
          <p:nvPr/>
        </p:nvSpPr>
        <p:spPr bwMode="auto">
          <a:xfrm>
            <a:off x="8073162" y="3810000"/>
            <a:ext cx="1070837" cy="74635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ts val="1700"/>
              </a:lnSpc>
              <a:spcBef>
                <a:spcPct val="0"/>
              </a:spcBef>
              <a:buClrTx/>
              <a:buSzTx/>
              <a:buFontTx/>
              <a:buNone/>
            </a:pPr>
            <a:r>
              <a:rPr lang="en-US" altLang="en-US" sz="1600" dirty="0">
                <a:solidFill>
                  <a:schemeClr val="bg1">
                    <a:lumMod val="75000"/>
                  </a:schemeClr>
                </a:solidFill>
              </a:rPr>
              <a:t>Epithelial/ fibrous ingrowth</a:t>
            </a:r>
          </a:p>
        </p:txBody>
      </p:sp>
      <p:cxnSp>
        <p:nvCxnSpPr>
          <p:cNvPr id="77" name="Straight Connector 76">
            <a:extLst>
              <a:ext uri="{FF2B5EF4-FFF2-40B4-BE49-F238E27FC236}">
                <a16:creationId xmlns:a16="http://schemas.microsoft.com/office/drawing/2014/main" id="{FC090BD7-F2E1-4464-B57B-9CBE5874C89B}"/>
              </a:ext>
            </a:extLst>
          </p:cNvPr>
          <p:cNvCxnSpPr>
            <a:cxnSpLocks/>
          </p:cNvCxnSpPr>
          <p:nvPr/>
        </p:nvCxnSpPr>
        <p:spPr>
          <a:xfrm>
            <a:off x="7873969" y="2674448"/>
            <a:ext cx="7724" cy="128795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8" name="Straight Connector 77">
            <a:extLst>
              <a:ext uri="{FF2B5EF4-FFF2-40B4-BE49-F238E27FC236}">
                <a16:creationId xmlns:a16="http://schemas.microsoft.com/office/drawing/2014/main" id="{B1922ED5-C3D8-43D8-A00D-1D6BC9201DBA}"/>
              </a:ext>
            </a:extLst>
          </p:cNvPr>
          <p:cNvCxnSpPr/>
          <p:nvPr/>
        </p:nvCxnSpPr>
        <p:spPr>
          <a:xfrm flipH="1">
            <a:off x="7873968" y="2840262"/>
            <a:ext cx="24447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9" name="Straight Connector 78">
            <a:extLst>
              <a:ext uri="{FF2B5EF4-FFF2-40B4-BE49-F238E27FC236}">
                <a16:creationId xmlns:a16="http://schemas.microsoft.com/office/drawing/2014/main" id="{77019ED2-6D69-4A60-9D19-D4DB786EA3A0}"/>
              </a:ext>
            </a:extLst>
          </p:cNvPr>
          <p:cNvCxnSpPr/>
          <p:nvPr/>
        </p:nvCxnSpPr>
        <p:spPr>
          <a:xfrm flipH="1">
            <a:off x="7873968" y="3213518"/>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1" name="Straight Connector 80">
            <a:extLst>
              <a:ext uri="{FF2B5EF4-FFF2-40B4-BE49-F238E27FC236}">
                <a16:creationId xmlns:a16="http://schemas.microsoft.com/office/drawing/2014/main" id="{9796A12F-4125-4C05-8EE8-A388740C580D}"/>
              </a:ext>
            </a:extLst>
          </p:cNvPr>
          <p:cNvCxnSpPr/>
          <p:nvPr/>
        </p:nvCxnSpPr>
        <p:spPr>
          <a:xfrm flipH="1">
            <a:off x="7877837" y="3581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3" name="Straight Connector 82">
            <a:extLst>
              <a:ext uri="{FF2B5EF4-FFF2-40B4-BE49-F238E27FC236}">
                <a16:creationId xmlns:a16="http://schemas.microsoft.com/office/drawing/2014/main" id="{7FDC5F4B-9BF0-42AD-B8BB-2F2399BCF1E2}"/>
              </a:ext>
            </a:extLst>
          </p:cNvPr>
          <p:cNvCxnSpPr/>
          <p:nvPr/>
        </p:nvCxnSpPr>
        <p:spPr>
          <a:xfrm flipH="1">
            <a:off x="7881693" y="3962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93" name="Text Box 42">
            <a:extLst>
              <a:ext uri="{FF2B5EF4-FFF2-40B4-BE49-F238E27FC236}">
                <a16:creationId xmlns:a16="http://schemas.microsoft.com/office/drawing/2014/main" id="{53BAB77F-E061-4834-9068-34BDF78AD071}"/>
              </a:ext>
            </a:extLst>
          </p:cNvPr>
          <p:cNvSpPr txBox="1">
            <a:spLocks noChangeArrowheads="1"/>
          </p:cNvSpPr>
          <p:nvPr/>
        </p:nvSpPr>
        <p:spPr bwMode="auto">
          <a:xfrm>
            <a:off x="8111387" y="3429000"/>
            <a:ext cx="856196"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Flat AC</a:t>
            </a:r>
          </a:p>
        </p:txBody>
      </p:sp>
      <p:sp>
        <p:nvSpPr>
          <p:cNvPr id="100" name="Text Box 23">
            <a:extLst>
              <a:ext uri="{FF2B5EF4-FFF2-40B4-BE49-F238E27FC236}">
                <a16:creationId xmlns:a16="http://schemas.microsoft.com/office/drawing/2014/main" id="{D8F2FCFF-2984-4836-B000-9C5601A8EAAA}"/>
              </a:ext>
            </a:extLst>
          </p:cNvPr>
          <p:cNvSpPr txBox="1">
            <a:spLocks noChangeArrowheads="1"/>
          </p:cNvSpPr>
          <p:nvPr/>
        </p:nvSpPr>
        <p:spPr bwMode="auto">
          <a:xfrm>
            <a:off x="5530369" y="2667000"/>
            <a:ext cx="2143536"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Aqueous misdirection</a:t>
            </a:r>
          </a:p>
        </p:txBody>
      </p:sp>
      <p:cxnSp>
        <p:nvCxnSpPr>
          <p:cNvPr id="104" name="Straight Connector 103">
            <a:extLst>
              <a:ext uri="{FF2B5EF4-FFF2-40B4-BE49-F238E27FC236}">
                <a16:creationId xmlns:a16="http://schemas.microsoft.com/office/drawing/2014/main" id="{49D87D4A-E317-4446-9B95-5184CB3968F3}"/>
              </a:ext>
            </a:extLst>
          </p:cNvPr>
          <p:cNvCxnSpPr>
            <a:cxnSpLocks/>
          </p:cNvCxnSpPr>
          <p:nvPr/>
        </p:nvCxnSpPr>
        <p:spPr>
          <a:xfrm flipH="1">
            <a:off x="5316229" y="2667000"/>
            <a:ext cx="7397" cy="25314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5" name="Straight Connector 104">
            <a:extLst>
              <a:ext uri="{FF2B5EF4-FFF2-40B4-BE49-F238E27FC236}">
                <a16:creationId xmlns:a16="http://schemas.microsoft.com/office/drawing/2014/main" id="{F40B6D71-75A8-4A88-864D-00D14C2F710D}"/>
              </a:ext>
            </a:extLst>
          </p:cNvPr>
          <p:cNvCxnSpPr/>
          <p:nvPr/>
        </p:nvCxnSpPr>
        <p:spPr>
          <a:xfrm flipH="1">
            <a:off x="5323624" y="2832814"/>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6" name="Straight Connector 105">
            <a:extLst>
              <a:ext uri="{FF2B5EF4-FFF2-40B4-BE49-F238E27FC236}">
                <a16:creationId xmlns:a16="http://schemas.microsoft.com/office/drawing/2014/main" id="{010BF7B2-AA07-4DCF-822D-E2DB5CC0BF59}"/>
              </a:ext>
            </a:extLst>
          </p:cNvPr>
          <p:cNvCxnSpPr/>
          <p:nvPr/>
        </p:nvCxnSpPr>
        <p:spPr>
          <a:xfrm flipH="1">
            <a:off x="5323624" y="3360065"/>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a:extLst>
              <a:ext uri="{FF2B5EF4-FFF2-40B4-BE49-F238E27FC236}">
                <a16:creationId xmlns:a16="http://schemas.microsoft.com/office/drawing/2014/main" id="{BAC8035C-3999-4C31-93CD-6C0D2ADEB73B}"/>
              </a:ext>
            </a:extLst>
          </p:cNvPr>
          <p:cNvCxnSpPr/>
          <p:nvPr/>
        </p:nvCxnSpPr>
        <p:spPr>
          <a:xfrm flipH="1">
            <a:off x="5323536" y="3786938"/>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8" name="Straight Connector 107">
            <a:extLst>
              <a:ext uri="{FF2B5EF4-FFF2-40B4-BE49-F238E27FC236}">
                <a16:creationId xmlns:a16="http://schemas.microsoft.com/office/drawing/2014/main" id="{DB64CAEE-69B4-426A-8A5B-D1269DBF0F66}"/>
              </a:ext>
            </a:extLst>
          </p:cNvPr>
          <p:cNvCxnSpPr/>
          <p:nvPr/>
        </p:nvCxnSpPr>
        <p:spPr>
          <a:xfrm flipH="1">
            <a:off x="5327493" y="4249152"/>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12" name="Straight Connector 111">
            <a:extLst>
              <a:ext uri="{FF2B5EF4-FFF2-40B4-BE49-F238E27FC236}">
                <a16:creationId xmlns:a16="http://schemas.microsoft.com/office/drawing/2014/main" id="{99A16C30-4BE4-48E5-8B65-0C5F3039B8DC}"/>
              </a:ext>
            </a:extLst>
          </p:cNvPr>
          <p:cNvCxnSpPr/>
          <p:nvPr/>
        </p:nvCxnSpPr>
        <p:spPr>
          <a:xfrm flipH="1">
            <a:off x="5333455" y="51816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13" name="Text Box 42">
            <a:extLst>
              <a:ext uri="{FF2B5EF4-FFF2-40B4-BE49-F238E27FC236}">
                <a16:creationId xmlns:a16="http://schemas.microsoft.com/office/drawing/2014/main" id="{056DFFD9-3CA2-42E7-90FE-4F14522E3504}"/>
              </a:ext>
            </a:extLst>
          </p:cNvPr>
          <p:cNvSpPr txBox="1">
            <a:spLocks noChangeArrowheads="1"/>
          </p:cNvSpPr>
          <p:nvPr/>
        </p:nvSpPr>
        <p:spPr bwMode="auto">
          <a:xfrm>
            <a:off x="5533954" y="3623846"/>
            <a:ext cx="1563248"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Retinal surgery</a:t>
            </a:r>
          </a:p>
        </p:txBody>
      </p:sp>
      <p:sp>
        <p:nvSpPr>
          <p:cNvPr id="118" name="Text Box 47">
            <a:extLst>
              <a:ext uri="{FF2B5EF4-FFF2-40B4-BE49-F238E27FC236}">
                <a16:creationId xmlns:a16="http://schemas.microsoft.com/office/drawing/2014/main" id="{3F59D898-ECAD-49F0-9425-2A1BC8DDA7B5}"/>
              </a:ext>
            </a:extLst>
          </p:cNvPr>
          <p:cNvSpPr txBox="1">
            <a:spLocks noChangeArrowheads="1"/>
          </p:cNvSpPr>
          <p:nvPr/>
        </p:nvSpPr>
        <p:spPr bwMode="auto">
          <a:xfrm>
            <a:off x="5523688" y="4538246"/>
            <a:ext cx="1414170"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Drug-induced</a:t>
            </a:r>
          </a:p>
        </p:txBody>
      </p:sp>
      <p:sp>
        <p:nvSpPr>
          <p:cNvPr id="16" name="TextBox 15">
            <a:extLst>
              <a:ext uri="{FF2B5EF4-FFF2-40B4-BE49-F238E27FC236}">
                <a16:creationId xmlns:a16="http://schemas.microsoft.com/office/drawing/2014/main" id="{984E008D-FBBA-42B4-940E-EA26772E0161}"/>
              </a:ext>
            </a:extLst>
          </p:cNvPr>
          <p:cNvSpPr txBox="1"/>
          <p:nvPr/>
        </p:nvSpPr>
        <p:spPr>
          <a:xfrm>
            <a:off x="6230528" y="5257800"/>
            <a:ext cx="1326004" cy="369332"/>
          </a:xfrm>
          <a:prstGeom prst="rect">
            <a:avLst/>
          </a:prstGeom>
          <a:noFill/>
        </p:spPr>
        <p:txBody>
          <a:bodyPr wrap="none" rtlCol="0">
            <a:spAutoFit/>
          </a:bodyPr>
          <a:lstStyle/>
          <a:p>
            <a:pPr algn="ctr"/>
            <a:r>
              <a:rPr lang="en-US" dirty="0">
                <a:solidFill>
                  <a:schemeClr val="bg1">
                    <a:lumMod val="75000"/>
                  </a:schemeClr>
                </a:solidFill>
              </a:rPr>
              <a:t>Both/Either</a:t>
            </a:r>
          </a:p>
        </p:txBody>
      </p:sp>
      <p:cxnSp>
        <p:nvCxnSpPr>
          <p:cNvPr id="125" name="Straight Connector 124">
            <a:extLst>
              <a:ext uri="{FF2B5EF4-FFF2-40B4-BE49-F238E27FC236}">
                <a16:creationId xmlns:a16="http://schemas.microsoft.com/office/drawing/2014/main" id="{01138141-D318-4ED7-A7FE-D8F2155CE890}"/>
              </a:ext>
            </a:extLst>
          </p:cNvPr>
          <p:cNvCxnSpPr/>
          <p:nvPr/>
        </p:nvCxnSpPr>
        <p:spPr>
          <a:xfrm flipH="1">
            <a:off x="5334000" y="4724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52" name="Text Box 47">
            <a:extLst>
              <a:ext uri="{FF2B5EF4-FFF2-40B4-BE49-F238E27FC236}">
                <a16:creationId xmlns:a16="http://schemas.microsoft.com/office/drawing/2014/main" id="{E3578916-9804-473C-8F06-D4FA0BCEDFD0}"/>
              </a:ext>
            </a:extLst>
          </p:cNvPr>
          <p:cNvSpPr txBox="1">
            <a:spLocks noChangeArrowheads="1"/>
          </p:cNvSpPr>
          <p:nvPr/>
        </p:nvSpPr>
        <p:spPr bwMode="auto">
          <a:xfrm>
            <a:off x="5543446" y="4055146"/>
            <a:ext cx="1619354"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err="1">
                <a:solidFill>
                  <a:schemeClr val="bg1">
                    <a:lumMod val="75000"/>
                  </a:schemeClr>
                </a:solidFill>
              </a:rPr>
              <a:t>Nanophthalmos</a:t>
            </a:r>
            <a:endParaRPr lang="en-US" altLang="en-US" sz="1600" dirty="0">
              <a:solidFill>
                <a:schemeClr val="bg1">
                  <a:lumMod val="75000"/>
                </a:schemeClr>
              </a:solidFill>
            </a:endParaRPr>
          </a:p>
        </p:txBody>
      </p:sp>
      <p:sp>
        <p:nvSpPr>
          <p:cNvPr id="53" name="Text Box 45">
            <a:extLst>
              <a:ext uri="{FF2B5EF4-FFF2-40B4-BE49-F238E27FC236}">
                <a16:creationId xmlns:a16="http://schemas.microsoft.com/office/drawing/2014/main" id="{57D1A14F-68FE-47D2-983C-1A879D66A9DC}"/>
              </a:ext>
            </a:extLst>
          </p:cNvPr>
          <p:cNvSpPr txBox="1">
            <a:spLocks noChangeArrowheads="1"/>
          </p:cNvSpPr>
          <p:nvPr/>
        </p:nvSpPr>
        <p:spPr bwMode="auto">
          <a:xfrm>
            <a:off x="5523688" y="5013493"/>
            <a:ext cx="582211"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PFV</a:t>
            </a:r>
          </a:p>
        </p:txBody>
      </p:sp>
      <p:sp>
        <p:nvSpPr>
          <p:cNvPr id="54" name="Text Box 42">
            <a:extLst>
              <a:ext uri="{FF2B5EF4-FFF2-40B4-BE49-F238E27FC236}">
                <a16:creationId xmlns:a16="http://schemas.microsoft.com/office/drawing/2014/main" id="{E1E37D2C-2C52-446B-843B-01E64990D3EC}"/>
              </a:ext>
            </a:extLst>
          </p:cNvPr>
          <p:cNvSpPr txBox="1">
            <a:spLocks noChangeArrowheads="1"/>
          </p:cNvSpPr>
          <p:nvPr/>
        </p:nvSpPr>
        <p:spPr bwMode="auto">
          <a:xfrm>
            <a:off x="5551406" y="3192546"/>
            <a:ext cx="2276072"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ERD/choroidal effusion</a:t>
            </a:r>
          </a:p>
        </p:txBody>
      </p:sp>
      <p:sp>
        <p:nvSpPr>
          <p:cNvPr id="3" name="Oval 2">
            <a:extLst>
              <a:ext uri="{FF2B5EF4-FFF2-40B4-BE49-F238E27FC236}">
                <a16:creationId xmlns:a16="http://schemas.microsoft.com/office/drawing/2014/main" id="{7D027388-F860-4250-9D31-41DB5EB864E5}"/>
              </a:ext>
            </a:extLst>
          </p:cNvPr>
          <p:cNvSpPr/>
          <p:nvPr/>
        </p:nvSpPr>
        <p:spPr>
          <a:xfrm>
            <a:off x="8034589" y="2679833"/>
            <a:ext cx="671979" cy="338554"/>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TextBox 45">
            <a:extLst>
              <a:ext uri="{FF2B5EF4-FFF2-40B4-BE49-F238E27FC236}">
                <a16:creationId xmlns:a16="http://schemas.microsoft.com/office/drawing/2014/main" id="{404AE9CF-785E-4964-AF50-F6F095A7E65B}"/>
              </a:ext>
            </a:extLst>
          </p:cNvPr>
          <p:cNvSpPr txBox="1"/>
          <p:nvPr/>
        </p:nvSpPr>
        <p:spPr>
          <a:xfrm>
            <a:off x="609600" y="1554063"/>
            <a:ext cx="7034674" cy="4770537"/>
          </a:xfrm>
          <a:prstGeom prst="rect">
            <a:avLst/>
          </a:prstGeom>
          <a:solidFill>
            <a:schemeClr val="accent1">
              <a:lumMod val="40000"/>
              <a:lumOff val="60000"/>
            </a:schemeClr>
          </a:solidFill>
        </p:spPr>
        <p:txBody>
          <a:bodyPr wrap="square" rtlCol="0">
            <a:spAutoFit/>
          </a:bodyPr>
          <a:lstStyle/>
          <a:p>
            <a:r>
              <a:rPr lang="en-US" sz="1600" i="1" dirty="0">
                <a:solidFill>
                  <a:schemeClr val="bg1">
                    <a:lumMod val="75000"/>
                  </a:schemeClr>
                </a:solidFill>
              </a:rPr>
              <a:t>Neovascularization of what structure causes neovascular glaucoma (NVG)?</a:t>
            </a:r>
          </a:p>
          <a:p>
            <a:r>
              <a:rPr lang="en-US" sz="1600" b="1" dirty="0">
                <a:solidFill>
                  <a:srgbClr val="0000FF"/>
                </a:solidFill>
              </a:rPr>
              <a:t>Neovascularization of the angle (NVA) </a:t>
            </a:r>
          </a:p>
          <a:p>
            <a:endParaRPr lang="en-US" sz="1600" dirty="0">
              <a:solidFill>
                <a:schemeClr val="bg1">
                  <a:lumMod val="75000"/>
                </a:schemeClr>
              </a:solidFill>
            </a:endParaRPr>
          </a:p>
          <a:p>
            <a:r>
              <a:rPr lang="en-US" sz="1600" i="1" dirty="0">
                <a:solidFill>
                  <a:schemeClr val="bg1">
                    <a:lumMod val="75000"/>
                  </a:schemeClr>
                </a:solidFill>
              </a:rPr>
              <a:t>How does NVA lead to angle-closure glaucoma?</a:t>
            </a:r>
          </a:p>
          <a:p>
            <a:r>
              <a:rPr lang="en-US" sz="1600" dirty="0">
                <a:solidFill>
                  <a:schemeClr val="bg1">
                    <a:lumMod val="75000"/>
                  </a:schemeClr>
                </a:solidFill>
              </a:rPr>
              <a:t>The NVA vessels don’t ride solo; rather, they are accompanied by contractile elements (</a:t>
            </a:r>
            <a:r>
              <a:rPr lang="en-US" sz="1600" dirty="0" err="1">
                <a:solidFill>
                  <a:schemeClr val="bg1">
                    <a:lumMod val="75000"/>
                  </a:schemeClr>
                </a:solidFill>
              </a:rPr>
              <a:t>eg</a:t>
            </a:r>
            <a:r>
              <a:rPr lang="en-US" sz="1600" dirty="0">
                <a:solidFill>
                  <a:schemeClr val="bg1">
                    <a:lumMod val="75000"/>
                  </a:schemeClr>
                </a:solidFill>
              </a:rPr>
              <a:t>, fibroblasts). Along with the neo vessels, these elements will establish a network that crosses from the peripheral iris to the peripheral cornea. Once established, contractile elements </a:t>
            </a:r>
            <a:r>
              <a:rPr lang="en-US" sz="1600" dirty="0" err="1">
                <a:solidFill>
                  <a:schemeClr val="bg1">
                    <a:lumMod val="75000"/>
                  </a:schemeClr>
                </a:solidFill>
              </a:rPr>
              <a:t>gonna</a:t>
            </a:r>
            <a:r>
              <a:rPr lang="en-US" sz="1600" dirty="0">
                <a:solidFill>
                  <a:schemeClr val="bg1">
                    <a:lumMod val="75000"/>
                  </a:schemeClr>
                </a:solidFill>
              </a:rPr>
              <a:t> contract, and when they do, they pull the iris up against the angle, rendering it closed. </a:t>
            </a:r>
          </a:p>
          <a:p>
            <a:r>
              <a:rPr lang="en-US" sz="1600" i="1" dirty="0">
                <a:solidFill>
                  <a:schemeClr val="bg1">
                    <a:lumMod val="75000"/>
                  </a:schemeClr>
                </a:solidFill>
              </a:rPr>
              <a:t> </a:t>
            </a:r>
          </a:p>
          <a:p>
            <a:r>
              <a:rPr lang="en-US" sz="1600" i="1" dirty="0">
                <a:solidFill>
                  <a:schemeClr val="bg1">
                    <a:lumMod val="75000"/>
                  </a:schemeClr>
                </a:solidFill>
              </a:rPr>
              <a:t>What two-word phrase (</a:t>
            </a:r>
            <a:r>
              <a:rPr lang="en-US" sz="1600" b="1" dirty="0">
                <a:solidFill>
                  <a:schemeClr val="bg1">
                    <a:lumMod val="75000"/>
                  </a:schemeClr>
                </a:solidFill>
              </a:rPr>
              <a:t>not</a:t>
            </a:r>
            <a:r>
              <a:rPr lang="en-US" sz="1600" i="1" dirty="0">
                <a:solidFill>
                  <a:schemeClr val="bg1">
                    <a:lumMod val="75000"/>
                  </a:schemeClr>
                </a:solidFill>
              </a:rPr>
              <a:t> ‘diabetic retinopathy’--think more generally) describes the fundamental cause of most cases of NVG?</a:t>
            </a:r>
          </a:p>
          <a:p>
            <a:r>
              <a:rPr lang="en-US" sz="1600" dirty="0">
                <a:solidFill>
                  <a:schemeClr val="bg1">
                    <a:lumMod val="75000"/>
                  </a:schemeClr>
                </a:solidFill>
              </a:rPr>
              <a:t>‘Retinal ischemia’</a:t>
            </a:r>
          </a:p>
          <a:p>
            <a:endParaRPr lang="en-US" sz="1600" dirty="0">
              <a:solidFill>
                <a:schemeClr val="bg1">
                  <a:lumMod val="75000"/>
                </a:schemeClr>
              </a:solidFill>
            </a:endParaRPr>
          </a:p>
          <a:p>
            <a:r>
              <a:rPr lang="en-US" sz="1600" i="1" dirty="0">
                <a:solidFill>
                  <a:schemeClr val="bg1">
                    <a:lumMod val="75000"/>
                  </a:schemeClr>
                </a:solidFill>
              </a:rPr>
              <a:t>How does retinal ischemia lead to NVI and NVA? </a:t>
            </a:r>
          </a:p>
          <a:p>
            <a:r>
              <a:rPr lang="en-US" sz="1600" dirty="0">
                <a:solidFill>
                  <a:schemeClr val="bg1">
                    <a:lumMod val="75000"/>
                  </a:schemeClr>
                </a:solidFill>
              </a:rPr>
              <a:t>In a desperate attempt to acquire the oxygen they’re lacking, the ischemic retinal cells release the signaling molecule  </a:t>
            </a:r>
            <a:r>
              <a:rPr lang="en-US" sz="1600" b="1" dirty="0">
                <a:solidFill>
                  <a:schemeClr val="bg1">
                    <a:lumMod val="75000"/>
                  </a:schemeClr>
                </a:solidFill>
              </a:rPr>
              <a:t>VEGF</a:t>
            </a:r>
            <a:r>
              <a:rPr lang="en-US" sz="1600" dirty="0">
                <a:solidFill>
                  <a:schemeClr val="bg1">
                    <a:lumMod val="75000"/>
                  </a:schemeClr>
                </a:solidFill>
              </a:rPr>
              <a:t> , a potent inducer of new blood vessel formation. This VEGF diffuses from the vitreous cavity into the anterior segment, where it induces the NVI/NVA process.</a:t>
            </a:r>
          </a:p>
        </p:txBody>
      </p:sp>
      <p:sp>
        <p:nvSpPr>
          <p:cNvPr id="55" name="TextBox 54">
            <a:extLst>
              <a:ext uri="{FF2B5EF4-FFF2-40B4-BE49-F238E27FC236}">
                <a16:creationId xmlns:a16="http://schemas.microsoft.com/office/drawing/2014/main" id="{ACB64066-356B-4C52-93FC-AC5185EDA681}"/>
              </a:ext>
            </a:extLst>
          </p:cNvPr>
          <p:cNvSpPr txBox="1"/>
          <p:nvPr/>
        </p:nvSpPr>
        <p:spPr>
          <a:xfrm>
            <a:off x="258855" y="2191365"/>
            <a:ext cx="6811985" cy="1384995"/>
          </a:xfrm>
          <a:prstGeom prst="rect">
            <a:avLst/>
          </a:prstGeom>
          <a:solidFill>
            <a:srgbClr val="002060"/>
          </a:solidFill>
        </p:spPr>
        <p:txBody>
          <a:bodyPr wrap="square" rtlCol="0">
            <a:spAutoFit/>
          </a:bodyPr>
          <a:lstStyle/>
          <a:p>
            <a:r>
              <a:rPr lang="en-US" sz="1400" i="1" dirty="0">
                <a:solidFill>
                  <a:schemeClr val="bg1"/>
                </a:solidFill>
              </a:rPr>
              <a:t>Finally: There are a few clinical scenarios in which NVI/NVA develop in the </a:t>
            </a:r>
            <a:r>
              <a:rPr lang="en-US" sz="1400" b="1" dirty="0">
                <a:solidFill>
                  <a:schemeClr val="bg1"/>
                </a:solidFill>
              </a:rPr>
              <a:t>absence</a:t>
            </a:r>
            <a:r>
              <a:rPr lang="en-US" sz="1400" i="1" dirty="0">
                <a:solidFill>
                  <a:schemeClr val="bg1"/>
                </a:solidFill>
              </a:rPr>
              <a:t> of  retinal ischemia. One condition in particular is notorious for this—what is it?</a:t>
            </a:r>
          </a:p>
          <a:p>
            <a:r>
              <a:rPr lang="en-US" sz="1400" dirty="0">
                <a:solidFill>
                  <a:schemeClr val="bg1"/>
                </a:solidFill>
              </a:rPr>
              <a:t>Fuchs </a:t>
            </a:r>
            <a:r>
              <a:rPr lang="en-US" sz="1400" dirty="0" err="1">
                <a:solidFill>
                  <a:schemeClr val="bg1"/>
                </a:solidFill>
              </a:rPr>
              <a:t>heterochromic</a:t>
            </a:r>
            <a:r>
              <a:rPr lang="en-US" sz="1400" dirty="0">
                <a:solidFill>
                  <a:schemeClr val="bg1"/>
                </a:solidFill>
              </a:rPr>
              <a:t> iridocyclitis</a:t>
            </a:r>
          </a:p>
          <a:p>
            <a:endParaRPr lang="en-US" sz="1400" dirty="0">
              <a:solidFill>
                <a:schemeClr val="bg1"/>
              </a:solidFill>
            </a:endParaRPr>
          </a:p>
          <a:p>
            <a:pPr eaLnBrk="1" hangingPunct="1"/>
            <a:r>
              <a:rPr lang="en-US" altLang="en-US" sz="1400" i="1" dirty="0">
                <a:solidFill>
                  <a:schemeClr val="bg1"/>
                </a:solidFill>
              </a:rPr>
              <a:t>The NVI/NVA in FHI: In what regard is it highly unusual?</a:t>
            </a:r>
          </a:p>
          <a:p>
            <a:pPr eaLnBrk="1" hangingPunct="1"/>
            <a:r>
              <a:rPr lang="en-US" altLang="en-US" sz="1400" dirty="0">
                <a:solidFill>
                  <a:schemeClr val="bg1"/>
                </a:solidFill>
              </a:rPr>
              <a:t>It never leads to the development of PAS, and thus doesn’t provoke NVG</a:t>
            </a:r>
          </a:p>
        </p:txBody>
      </p:sp>
    </p:spTree>
    <p:extLst>
      <p:ext uri="{BB962C8B-B14F-4D97-AF65-F5344CB8AC3E}">
        <p14:creationId xmlns:p14="http://schemas.microsoft.com/office/powerpoint/2010/main" val="2779837308"/>
      </p:ext>
    </p:extLst>
  </p:cSld>
  <p:clrMapOvr>
    <a:masterClrMapping/>
  </p:clrMapOvr>
</p:sld>
</file>

<file path=ppt/slides/slide3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67A7EBAE-D1E6-40A4-AD93-6CC850FC756B}"/>
              </a:ext>
            </a:extLst>
          </p:cNvPr>
          <p:cNvSpPr>
            <a:spLocks noGrp="1"/>
          </p:cNvSpPr>
          <p:nvPr>
            <p:ph type="sldNum" sz="quarter" idx="12"/>
          </p:nvPr>
        </p:nvSpPr>
        <p:spPr/>
        <p:txBody>
          <a:bodyPr/>
          <a:lstStyle/>
          <a:p>
            <a:pPr>
              <a:defRPr/>
            </a:pPr>
            <a:fld id="{88253C76-64F2-4E0E-BE17-EF9425115A77}" type="slidenum">
              <a:rPr lang="en-US" altLang="en-US" smtClean="0"/>
              <a:pPr>
                <a:defRPr/>
              </a:pPr>
              <a:t>315</a:t>
            </a:fld>
            <a:endParaRPr lang="en-US" altLang="en-US"/>
          </a:p>
        </p:txBody>
      </p:sp>
      <p:sp>
        <p:nvSpPr>
          <p:cNvPr id="4" name="TextBox 3">
            <a:extLst>
              <a:ext uri="{FF2B5EF4-FFF2-40B4-BE49-F238E27FC236}">
                <a16:creationId xmlns:a16="http://schemas.microsoft.com/office/drawing/2014/main" id="{98D62945-CC67-451C-9315-1DE292F52377}"/>
              </a:ext>
            </a:extLst>
          </p:cNvPr>
          <p:cNvSpPr txBox="1"/>
          <p:nvPr/>
        </p:nvSpPr>
        <p:spPr>
          <a:xfrm>
            <a:off x="2259496" y="189094"/>
            <a:ext cx="4607480" cy="400110"/>
          </a:xfrm>
          <a:prstGeom prst="rect">
            <a:avLst/>
          </a:prstGeom>
          <a:solidFill>
            <a:schemeClr val="accent1">
              <a:lumMod val="60000"/>
              <a:lumOff val="40000"/>
            </a:schemeClr>
          </a:solidFill>
        </p:spPr>
        <p:txBody>
          <a:bodyPr wrap="none" rtlCol="0">
            <a:spAutoFit/>
          </a:bodyPr>
          <a:lstStyle/>
          <a:p>
            <a:pPr algn="ctr"/>
            <a:r>
              <a:rPr lang="en-US" sz="2000" b="1" dirty="0"/>
              <a:t>Secondary Angle Closure Glaucoma</a:t>
            </a:r>
          </a:p>
        </p:txBody>
      </p:sp>
      <p:pic>
        <p:nvPicPr>
          <p:cNvPr id="6" name="Picture 5">
            <a:extLst>
              <a:ext uri="{FF2B5EF4-FFF2-40B4-BE49-F238E27FC236}">
                <a16:creationId xmlns:a16="http://schemas.microsoft.com/office/drawing/2014/main" id="{B84CFF2F-3D65-4948-949D-0052963A2315}"/>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2223053" y="1546780"/>
            <a:ext cx="4705550" cy="3764440"/>
          </a:xfrm>
          <a:prstGeom prst="rect">
            <a:avLst/>
          </a:prstGeom>
        </p:spPr>
      </p:pic>
      <p:sp>
        <p:nvSpPr>
          <p:cNvPr id="7" name="TextBox 6">
            <a:extLst>
              <a:ext uri="{FF2B5EF4-FFF2-40B4-BE49-F238E27FC236}">
                <a16:creationId xmlns:a16="http://schemas.microsoft.com/office/drawing/2014/main" id="{1171FFEC-0F86-4717-870C-CFE8A9933EE6}"/>
              </a:ext>
            </a:extLst>
          </p:cNvPr>
          <p:cNvSpPr txBox="1"/>
          <p:nvPr/>
        </p:nvSpPr>
        <p:spPr>
          <a:xfrm>
            <a:off x="4293718" y="6084130"/>
            <a:ext cx="556563" cy="369332"/>
          </a:xfrm>
          <a:prstGeom prst="rect">
            <a:avLst/>
          </a:prstGeom>
          <a:noFill/>
        </p:spPr>
        <p:txBody>
          <a:bodyPr wrap="none" rtlCol="0">
            <a:spAutoFit/>
          </a:bodyPr>
          <a:lstStyle/>
          <a:p>
            <a:pPr algn="ctr"/>
            <a:r>
              <a:rPr lang="en-US" dirty="0"/>
              <a:t>FHI</a:t>
            </a:r>
          </a:p>
        </p:txBody>
      </p:sp>
    </p:spTree>
    <p:extLst>
      <p:ext uri="{BB962C8B-B14F-4D97-AF65-F5344CB8AC3E}">
        <p14:creationId xmlns:p14="http://schemas.microsoft.com/office/powerpoint/2010/main" val="3199358038"/>
      </p:ext>
    </p:extLst>
  </p:cSld>
  <p:clrMapOvr>
    <a:masterClrMapping/>
  </p:clrMapOvr>
</p:sld>
</file>

<file path=ppt/slides/slide3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Straight Arrow Connector 12">
            <a:extLst>
              <a:ext uri="{FF2B5EF4-FFF2-40B4-BE49-F238E27FC236}">
                <a16:creationId xmlns:a16="http://schemas.microsoft.com/office/drawing/2014/main" id="{A6DE2085-829C-480C-9216-69D6039C0A37}"/>
              </a:ext>
            </a:extLst>
          </p:cNvPr>
          <p:cNvCxnSpPr>
            <a:cxnSpLocks/>
          </p:cNvCxnSpPr>
          <p:nvPr/>
        </p:nvCxnSpPr>
        <p:spPr>
          <a:xfrm>
            <a:off x="6717173" y="1828800"/>
            <a:ext cx="0" cy="3462754"/>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43014" name="Text Box 6"/>
          <p:cNvSpPr txBox="1">
            <a:spLocks noChangeArrowheads="1"/>
          </p:cNvSpPr>
          <p:nvPr/>
        </p:nvSpPr>
        <p:spPr bwMode="auto">
          <a:xfrm>
            <a:off x="533400" y="2356376"/>
            <a:ext cx="1005403"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Lens-</a:t>
            </a:r>
          </a:p>
          <a:p>
            <a:pPr algn="ctr" eaLnBrk="1" hangingPunct="1">
              <a:lnSpc>
                <a:spcPct val="80000"/>
              </a:lnSpc>
              <a:spcBef>
                <a:spcPct val="0"/>
              </a:spcBef>
              <a:buClrTx/>
              <a:buSzTx/>
              <a:buFontTx/>
              <a:buNone/>
            </a:pPr>
            <a:r>
              <a:rPr lang="en-US" altLang="en-US" sz="1800" dirty="0">
                <a:solidFill>
                  <a:schemeClr val="bg1">
                    <a:lumMod val="75000"/>
                  </a:schemeClr>
                </a:solidFill>
              </a:rPr>
              <a:t>Induced</a:t>
            </a:r>
          </a:p>
        </p:txBody>
      </p:sp>
      <p:sp>
        <p:nvSpPr>
          <p:cNvPr id="43017" name="Text Box 14"/>
          <p:cNvSpPr txBox="1">
            <a:spLocks noChangeArrowheads="1"/>
          </p:cNvSpPr>
          <p:nvPr/>
        </p:nvSpPr>
        <p:spPr bwMode="auto">
          <a:xfrm>
            <a:off x="3026498" y="2365901"/>
            <a:ext cx="1633781"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Aphakic/</a:t>
            </a:r>
          </a:p>
          <a:p>
            <a:pPr algn="ctr" eaLnBrk="1" hangingPunct="1">
              <a:lnSpc>
                <a:spcPct val="80000"/>
              </a:lnSpc>
              <a:spcBef>
                <a:spcPct val="0"/>
              </a:spcBef>
              <a:buClrTx/>
              <a:buSzTx/>
              <a:buFontTx/>
              <a:buNone/>
            </a:pPr>
            <a:r>
              <a:rPr lang="en-US" altLang="en-US" sz="1800" dirty="0" err="1">
                <a:solidFill>
                  <a:schemeClr val="bg1">
                    <a:lumMod val="75000"/>
                  </a:schemeClr>
                </a:solidFill>
              </a:rPr>
              <a:t>Pseudophakic</a:t>
            </a:r>
            <a:endParaRPr lang="en-US" altLang="en-US" sz="1800" dirty="0">
              <a:solidFill>
                <a:schemeClr val="bg1">
                  <a:lumMod val="75000"/>
                </a:schemeClr>
              </a:solidFill>
            </a:endParaRPr>
          </a:p>
        </p:txBody>
      </p:sp>
      <p:sp>
        <p:nvSpPr>
          <p:cNvPr id="43031" name="Text Box 35"/>
          <p:cNvSpPr txBox="1">
            <a:spLocks noChangeArrowheads="1"/>
          </p:cNvSpPr>
          <p:nvPr/>
        </p:nvSpPr>
        <p:spPr bwMode="auto">
          <a:xfrm>
            <a:off x="1190847" y="1295400"/>
            <a:ext cx="2473754"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solidFill>
                  <a:schemeClr val="bg1">
                    <a:lumMod val="75000"/>
                  </a:schemeClr>
                </a:solidFill>
              </a:rPr>
              <a:t>w/ Pupillary Block</a:t>
            </a:r>
          </a:p>
        </p:txBody>
      </p:sp>
      <p:sp>
        <p:nvSpPr>
          <p:cNvPr id="43032" name="Text Box 36"/>
          <p:cNvSpPr txBox="1">
            <a:spLocks noChangeArrowheads="1"/>
          </p:cNvSpPr>
          <p:nvPr/>
        </p:nvSpPr>
        <p:spPr bwMode="auto">
          <a:xfrm>
            <a:off x="5181600" y="1295400"/>
            <a:ext cx="2630848"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t>w/o Pupillary Block</a:t>
            </a:r>
          </a:p>
        </p:txBody>
      </p:sp>
      <p:sp>
        <p:nvSpPr>
          <p:cNvPr id="49" name="Rectangle 2">
            <a:extLst>
              <a:ext uri="{FF2B5EF4-FFF2-40B4-BE49-F238E27FC236}">
                <a16:creationId xmlns:a16="http://schemas.microsoft.com/office/drawing/2014/main" id="{240EE5BF-F7D2-4FC8-A5DD-F6B5423153C6}"/>
              </a:ext>
            </a:extLst>
          </p:cNvPr>
          <p:cNvSpPr>
            <a:spLocks noGrp="1" noChangeArrowheads="1"/>
          </p:cNvSpPr>
          <p:nvPr>
            <p:ph type="title"/>
          </p:nvPr>
        </p:nvSpPr>
        <p:spPr>
          <a:xfrm>
            <a:off x="457200" y="304800"/>
            <a:ext cx="7543800" cy="563562"/>
          </a:xfrm>
        </p:spPr>
        <p:txBody>
          <a:bodyPr/>
          <a:lstStyle/>
          <a:p>
            <a:pPr eaLnBrk="1" hangingPunct="1"/>
            <a:r>
              <a:rPr lang="en-US" altLang="en-US" sz="3500" dirty="0"/>
              <a:t>Q</a:t>
            </a:r>
          </a:p>
        </p:txBody>
      </p:sp>
      <p:sp>
        <p:nvSpPr>
          <p:cNvPr id="50" name="TextBox 49">
            <a:extLst>
              <a:ext uri="{FF2B5EF4-FFF2-40B4-BE49-F238E27FC236}">
                <a16:creationId xmlns:a16="http://schemas.microsoft.com/office/drawing/2014/main" id="{CF426230-46C8-405C-9015-99EF57762A2E}"/>
              </a:ext>
            </a:extLst>
          </p:cNvPr>
          <p:cNvSpPr txBox="1"/>
          <p:nvPr/>
        </p:nvSpPr>
        <p:spPr>
          <a:xfrm>
            <a:off x="2259496" y="189094"/>
            <a:ext cx="4607480" cy="400110"/>
          </a:xfrm>
          <a:prstGeom prst="rect">
            <a:avLst/>
          </a:prstGeom>
          <a:solidFill>
            <a:schemeClr val="accent1">
              <a:lumMod val="60000"/>
              <a:lumOff val="40000"/>
            </a:schemeClr>
          </a:solidFill>
        </p:spPr>
        <p:txBody>
          <a:bodyPr wrap="none" rtlCol="0">
            <a:spAutoFit/>
          </a:bodyPr>
          <a:lstStyle/>
          <a:p>
            <a:pPr algn="ctr"/>
            <a:r>
              <a:rPr lang="en-US" sz="2000" b="1" dirty="0"/>
              <a:t>Secondary Angle Closure Glaucoma</a:t>
            </a:r>
          </a:p>
        </p:txBody>
      </p:sp>
      <p:sp>
        <p:nvSpPr>
          <p:cNvPr id="2" name="TextBox 1">
            <a:extLst>
              <a:ext uri="{FF2B5EF4-FFF2-40B4-BE49-F238E27FC236}">
                <a16:creationId xmlns:a16="http://schemas.microsoft.com/office/drawing/2014/main" id="{A7E30BEC-923B-4C9A-A856-BDD0D882F6B8}"/>
              </a:ext>
            </a:extLst>
          </p:cNvPr>
          <p:cNvSpPr txBox="1"/>
          <p:nvPr/>
        </p:nvSpPr>
        <p:spPr>
          <a:xfrm>
            <a:off x="887305" y="2844119"/>
            <a:ext cx="1494320" cy="338554"/>
          </a:xfrm>
          <a:prstGeom prst="rect">
            <a:avLst/>
          </a:prstGeom>
          <a:noFill/>
        </p:spPr>
        <p:txBody>
          <a:bodyPr wrap="none" rtlCol="0">
            <a:spAutoFit/>
          </a:bodyPr>
          <a:lstStyle/>
          <a:p>
            <a:r>
              <a:rPr lang="en-US" sz="1600" dirty="0" err="1">
                <a:solidFill>
                  <a:schemeClr val="bg1">
                    <a:lumMod val="75000"/>
                  </a:schemeClr>
                </a:solidFill>
              </a:rPr>
              <a:t>Phacomorphic</a:t>
            </a:r>
            <a:endParaRPr lang="en-US" sz="1600" dirty="0">
              <a:solidFill>
                <a:schemeClr val="bg1">
                  <a:lumMod val="75000"/>
                </a:schemeClr>
              </a:solidFill>
            </a:endParaRPr>
          </a:p>
        </p:txBody>
      </p:sp>
      <p:sp>
        <p:nvSpPr>
          <p:cNvPr id="51" name="TextBox 50">
            <a:extLst>
              <a:ext uri="{FF2B5EF4-FFF2-40B4-BE49-F238E27FC236}">
                <a16:creationId xmlns:a16="http://schemas.microsoft.com/office/drawing/2014/main" id="{156069D4-340B-4160-A336-EBF73557CEE0}"/>
              </a:ext>
            </a:extLst>
          </p:cNvPr>
          <p:cNvSpPr txBox="1"/>
          <p:nvPr/>
        </p:nvSpPr>
        <p:spPr>
          <a:xfrm>
            <a:off x="884725" y="3175578"/>
            <a:ext cx="1402948" cy="338554"/>
          </a:xfrm>
          <a:prstGeom prst="rect">
            <a:avLst/>
          </a:prstGeom>
          <a:noFill/>
        </p:spPr>
        <p:txBody>
          <a:bodyPr wrap="none" rtlCol="0">
            <a:spAutoFit/>
          </a:bodyPr>
          <a:lstStyle/>
          <a:p>
            <a:r>
              <a:rPr lang="en-US" sz="1600" dirty="0">
                <a:solidFill>
                  <a:schemeClr val="bg1">
                    <a:lumMod val="75000"/>
                  </a:schemeClr>
                </a:solidFill>
              </a:rPr>
              <a:t>Ectopia </a:t>
            </a:r>
            <a:r>
              <a:rPr lang="en-US" sz="1600" dirty="0" err="1">
                <a:solidFill>
                  <a:schemeClr val="bg1">
                    <a:lumMod val="75000"/>
                  </a:schemeClr>
                </a:solidFill>
              </a:rPr>
              <a:t>lentis</a:t>
            </a:r>
            <a:endParaRPr lang="en-US" sz="1600" dirty="0">
              <a:solidFill>
                <a:schemeClr val="bg1">
                  <a:lumMod val="75000"/>
                </a:schemeClr>
              </a:solidFill>
            </a:endParaRPr>
          </a:p>
        </p:txBody>
      </p:sp>
      <p:cxnSp>
        <p:nvCxnSpPr>
          <p:cNvPr id="71" name="Straight Connector 70">
            <a:extLst>
              <a:ext uri="{FF2B5EF4-FFF2-40B4-BE49-F238E27FC236}">
                <a16:creationId xmlns:a16="http://schemas.microsoft.com/office/drawing/2014/main" id="{C104938D-BA8D-4E39-9D5F-9EE2012F2F3C}"/>
              </a:ext>
            </a:extLst>
          </p:cNvPr>
          <p:cNvCxnSpPr>
            <a:cxnSpLocks/>
          </p:cNvCxnSpPr>
          <p:nvPr/>
        </p:nvCxnSpPr>
        <p:spPr>
          <a:xfrm flipH="1">
            <a:off x="762665" y="3023488"/>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2A7E4E40-472F-4E50-8A7A-45C10FDD7171}"/>
              </a:ext>
            </a:extLst>
          </p:cNvPr>
          <p:cNvCxnSpPr>
            <a:cxnSpLocks/>
          </p:cNvCxnSpPr>
          <p:nvPr/>
        </p:nvCxnSpPr>
        <p:spPr>
          <a:xfrm flipH="1">
            <a:off x="762665" y="3347853"/>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C3924889-45B9-4383-9C9E-48F0A9C27AD8}"/>
              </a:ext>
            </a:extLst>
          </p:cNvPr>
          <p:cNvCxnSpPr>
            <a:cxnSpLocks/>
          </p:cNvCxnSpPr>
          <p:nvPr/>
        </p:nvCxnSpPr>
        <p:spPr>
          <a:xfrm flipH="1">
            <a:off x="748719" y="2838976"/>
            <a:ext cx="13947" cy="5088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 name="Straight Arrow Connector 5">
            <a:extLst>
              <a:ext uri="{FF2B5EF4-FFF2-40B4-BE49-F238E27FC236}">
                <a16:creationId xmlns:a16="http://schemas.microsoft.com/office/drawing/2014/main" id="{A3439F0C-5143-461F-8F3C-2E830785DEFC}"/>
              </a:ext>
            </a:extLst>
          </p:cNvPr>
          <p:cNvCxnSpPr>
            <a:stCxn id="50" idx="2"/>
          </p:cNvCxnSpPr>
          <p:nvPr/>
        </p:nvCxnSpPr>
        <p:spPr>
          <a:xfrm flipH="1">
            <a:off x="2971800" y="589204"/>
            <a:ext cx="1591436" cy="706196"/>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0" name="Straight Arrow Connector 9">
            <a:extLst>
              <a:ext uri="{FF2B5EF4-FFF2-40B4-BE49-F238E27FC236}">
                <a16:creationId xmlns:a16="http://schemas.microsoft.com/office/drawing/2014/main" id="{84DC796E-F6ED-4FBB-82D2-A260F480BF8A}"/>
              </a:ext>
            </a:extLst>
          </p:cNvPr>
          <p:cNvCxnSpPr>
            <a:cxnSpLocks/>
          </p:cNvCxnSpPr>
          <p:nvPr/>
        </p:nvCxnSpPr>
        <p:spPr>
          <a:xfrm>
            <a:off x="4572000" y="589204"/>
            <a:ext cx="1600200" cy="706196"/>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6" name="Straight Arrow Connector 25">
            <a:extLst>
              <a:ext uri="{FF2B5EF4-FFF2-40B4-BE49-F238E27FC236}">
                <a16:creationId xmlns:a16="http://schemas.microsoft.com/office/drawing/2014/main" id="{B70E0124-9B84-41A5-8D84-A66B7838A706}"/>
              </a:ext>
            </a:extLst>
          </p:cNvPr>
          <p:cNvCxnSpPr>
            <a:cxnSpLocks/>
          </p:cNvCxnSpPr>
          <p:nvPr/>
        </p:nvCxnSpPr>
        <p:spPr>
          <a:xfrm flipH="1">
            <a:off x="1159539" y="1828800"/>
            <a:ext cx="1290435" cy="478059"/>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28" name="Straight Arrow Connector 27">
            <a:extLst>
              <a:ext uri="{FF2B5EF4-FFF2-40B4-BE49-F238E27FC236}">
                <a16:creationId xmlns:a16="http://schemas.microsoft.com/office/drawing/2014/main" id="{567A4249-5C59-4416-8A8E-1C35913900AB}"/>
              </a:ext>
            </a:extLst>
          </p:cNvPr>
          <p:cNvCxnSpPr>
            <a:cxnSpLocks/>
          </p:cNvCxnSpPr>
          <p:nvPr/>
        </p:nvCxnSpPr>
        <p:spPr>
          <a:xfrm>
            <a:off x="2449973" y="1832208"/>
            <a:ext cx="1268784"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56" name="Text Box 6">
            <a:extLst>
              <a:ext uri="{FF2B5EF4-FFF2-40B4-BE49-F238E27FC236}">
                <a16:creationId xmlns:a16="http://schemas.microsoft.com/office/drawing/2014/main" id="{557983BD-9D64-49B9-A366-A08663B0451F}"/>
              </a:ext>
            </a:extLst>
          </p:cNvPr>
          <p:cNvSpPr txBox="1">
            <a:spLocks noChangeArrowheads="1"/>
          </p:cNvSpPr>
          <p:nvPr/>
        </p:nvSpPr>
        <p:spPr bwMode="auto">
          <a:xfrm>
            <a:off x="5029200" y="2356376"/>
            <a:ext cx="813043"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r" eaLnBrk="1" hangingPunct="1">
              <a:lnSpc>
                <a:spcPct val="80000"/>
              </a:lnSpc>
              <a:spcBef>
                <a:spcPct val="0"/>
              </a:spcBef>
              <a:buClrTx/>
              <a:buSzTx/>
              <a:buFontTx/>
              <a:buNone/>
            </a:pPr>
            <a:r>
              <a:rPr lang="en-US" altLang="en-US" sz="1800" dirty="0">
                <a:solidFill>
                  <a:schemeClr val="bg1">
                    <a:lumMod val="75000"/>
                  </a:schemeClr>
                </a:solidFill>
              </a:rPr>
              <a:t>‘Push’</a:t>
            </a:r>
          </a:p>
        </p:txBody>
      </p:sp>
      <p:sp>
        <p:nvSpPr>
          <p:cNvPr id="57" name="Text Box 14">
            <a:extLst>
              <a:ext uri="{FF2B5EF4-FFF2-40B4-BE49-F238E27FC236}">
                <a16:creationId xmlns:a16="http://schemas.microsoft.com/office/drawing/2014/main" id="{5DAFA1C1-3A29-4C27-A379-663FDD22E326}"/>
              </a:ext>
            </a:extLst>
          </p:cNvPr>
          <p:cNvSpPr txBox="1">
            <a:spLocks noChangeArrowheads="1"/>
          </p:cNvSpPr>
          <p:nvPr/>
        </p:nvSpPr>
        <p:spPr bwMode="auto">
          <a:xfrm>
            <a:off x="7620000" y="2365901"/>
            <a:ext cx="671979"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t>‘Pull’</a:t>
            </a:r>
          </a:p>
        </p:txBody>
      </p:sp>
      <p:cxnSp>
        <p:nvCxnSpPr>
          <p:cNvPr id="58" name="Straight Arrow Connector 57">
            <a:extLst>
              <a:ext uri="{FF2B5EF4-FFF2-40B4-BE49-F238E27FC236}">
                <a16:creationId xmlns:a16="http://schemas.microsoft.com/office/drawing/2014/main" id="{E874FEE9-46BD-46A3-90A3-DE7CC220FBFF}"/>
              </a:ext>
            </a:extLst>
          </p:cNvPr>
          <p:cNvCxnSpPr>
            <a:cxnSpLocks/>
          </p:cNvCxnSpPr>
          <p:nvPr/>
        </p:nvCxnSpPr>
        <p:spPr>
          <a:xfrm flipH="1">
            <a:off x="5867400" y="1828800"/>
            <a:ext cx="849775"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59" name="Straight Arrow Connector 58">
            <a:extLst>
              <a:ext uri="{FF2B5EF4-FFF2-40B4-BE49-F238E27FC236}">
                <a16:creationId xmlns:a16="http://schemas.microsoft.com/office/drawing/2014/main" id="{C370A4A1-FE96-4E70-B89E-839542A5E241}"/>
              </a:ext>
            </a:extLst>
          </p:cNvPr>
          <p:cNvCxnSpPr>
            <a:cxnSpLocks/>
          </p:cNvCxnSpPr>
          <p:nvPr/>
        </p:nvCxnSpPr>
        <p:spPr>
          <a:xfrm>
            <a:off x="6717173" y="1832208"/>
            <a:ext cx="902827" cy="474047"/>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62" name="Text Box 16">
            <a:extLst>
              <a:ext uri="{FF2B5EF4-FFF2-40B4-BE49-F238E27FC236}">
                <a16:creationId xmlns:a16="http://schemas.microsoft.com/office/drawing/2014/main" id="{33538067-0726-41B0-93FF-357EF00CA62D}"/>
              </a:ext>
            </a:extLst>
          </p:cNvPr>
          <p:cNvSpPr txBox="1">
            <a:spLocks noChangeArrowheads="1"/>
          </p:cNvSpPr>
          <p:nvPr/>
        </p:nvSpPr>
        <p:spPr bwMode="auto">
          <a:xfrm>
            <a:off x="8065437" y="2684785"/>
            <a:ext cx="628698"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NVG</a:t>
            </a:r>
          </a:p>
        </p:txBody>
      </p:sp>
      <p:sp>
        <p:nvSpPr>
          <p:cNvPr id="70" name="Text Box 21">
            <a:extLst>
              <a:ext uri="{FF2B5EF4-FFF2-40B4-BE49-F238E27FC236}">
                <a16:creationId xmlns:a16="http://schemas.microsoft.com/office/drawing/2014/main" id="{86C32650-BE1F-4CC3-8DB5-0C136D877E6F}"/>
              </a:ext>
            </a:extLst>
          </p:cNvPr>
          <p:cNvSpPr txBox="1">
            <a:spLocks noChangeArrowheads="1"/>
          </p:cNvSpPr>
          <p:nvPr/>
        </p:nvSpPr>
        <p:spPr bwMode="auto">
          <a:xfrm>
            <a:off x="8070534" y="3048000"/>
            <a:ext cx="526106"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b="1"/>
              <a:t>ICE</a:t>
            </a:r>
          </a:p>
        </p:txBody>
      </p:sp>
      <p:sp>
        <p:nvSpPr>
          <p:cNvPr id="75" name="Text Box 45">
            <a:extLst>
              <a:ext uri="{FF2B5EF4-FFF2-40B4-BE49-F238E27FC236}">
                <a16:creationId xmlns:a16="http://schemas.microsoft.com/office/drawing/2014/main" id="{2B6EDA2D-8F55-4DFD-A225-8C03CE6FC7F3}"/>
              </a:ext>
            </a:extLst>
          </p:cNvPr>
          <p:cNvSpPr txBox="1">
            <a:spLocks noChangeArrowheads="1"/>
          </p:cNvSpPr>
          <p:nvPr/>
        </p:nvSpPr>
        <p:spPr bwMode="auto">
          <a:xfrm>
            <a:off x="8073162" y="3810000"/>
            <a:ext cx="1070837" cy="74635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ts val="1700"/>
              </a:lnSpc>
              <a:spcBef>
                <a:spcPct val="0"/>
              </a:spcBef>
              <a:buClrTx/>
              <a:buSzTx/>
              <a:buFontTx/>
              <a:buNone/>
            </a:pPr>
            <a:r>
              <a:rPr lang="en-US" altLang="en-US" sz="1600" dirty="0">
                <a:solidFill>
                  <a:schemeClr val="bg1">
                    <a:lumMod val="75000"/>
                  </a:schemeClr>
                </a:solidFill>
              </a:rPr>
              <a:t>Epithelial/ fibrous ingrowth</a:t>
            </a:r>
          </a:p>
        </p:txBody>
      </p:sp>
      <p:cxnSp>
        <p:nvCxnSpPr>
          <p:cNvPr id="77" name="Straight Connector 76">
            <a:extLst>
              <a:ext uri="{FF2B5EF4-FFF2-40B4-BE49-F238E27FC236}">
                <a16:creationId xmlns:a16="http://schemas.microsoft.com/office/drawing/2014/main" id="{FC090BD7-F2E1-4464-B57B-9CBE5874C89B}"/>
              </a:ext>
            </a:extLst>
          </p:cNvPr>
          <p:cNvCxnSpPr>
            <a:cxnSpLocks/>
          </p:cNvCxnSpPr>
          <p:nvPr/>
        </p:nvCxnSpPr>
        <p:spPr>
          <a:xfrm>
            <a:off x="7873969" y="2674448"/>
            <a:ext cx="7724" cy="128795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8" name="Straight Connector 77">
            <a:extLst>
              <a:ext uri="{FF2B5EF4-FFF2-40B4-BE49-F238E27FC236}">
                <a16:creationId xmlns:a16="http://schemas.microsoft.com/office/drawing/2014/main" id="{B1922ED5-C3D8-43D8-A00D-1D6BC9201DBA}"/>
              </a:ext>
            </a:extLst>
          </p:cNvPr>
          <p:cNvCxnSpPr/>
          <p:nvPr/>
        </p:nvCxnSpPr>
        <p:spPr>
          <a:xfrm flipH="1">
            <a:off x="7873968" y="2840262"/>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9" name="Straight Connector 78">
            <a:extLst>
              <a:ext uri="{FF2B5EF4-FFF2-40B4-BE49-F238E27FC236}">
                <a16:creationId xmlns:a16="http://schemas.microsoft.com/office/drawing/2014/main" id="{77019ED2-6D69-4A60-9D19-D4DB786EA3A0}"/>
              </a:ext>
            </a:extLst>
          </p:cNvPr>
          <p:cNvCxnSpPr/>
          <p:nvPr/>
        </p:nvCxnSpPr>
        <p:spPr>
          <a:xfrm flipH="1">
            <a:off x="7873968" y="3213518"/>
            <a:ext cx="24447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1" name="Straight Connector 80">
            <a:extLst>
              <a:ext uri="{FF2B5EF4-FFF2-40B4-BE49-F238E27FC236}">
                <a16:creationId xmlns:a16="http://schemas.microsoft.com/office/drawing/2014/main" id="{9796A12F-4125-4C05-8EE8-A388740C580D}"/>
              </a:ext>
            </a:extLst>
          </p:cNvPr>
          <p:cNvCxnSpPr/>
          <p:nvPr/>
        </p:nvCxnSpPr>
        <p:spPr>
          <a:xfrm flipH="1">
            <a:off x="7877837" y="3581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3" name="Straight Connector 82">
            <a:extLst>
              <a:ext uri="{FF2B5EF4-FFF2-40B4-BE49-F238E27FC236}">
                <a16:creationId xmlns:a16="http://schemas.microsoft.com/office/drawing/2014/main" id="{7FDC5F4B-9BF0-42AD-B8BB-2F2399BCF1E2}"/>
              </a:ext>
            </a:extLst>
          </p:cNvPr>
          <p:cNvCxnSpPr/>
          <p:nvPr/>
        </p:nvCxnSpPr>
        <p:spPr>
          <a:xfrm flipH="1">
            <a:off x="7881693" y="3962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93" name="Text Box 42">
            <a:extLst>
              <a:ext uri="{FF2B5EF4-FFF2-40B4-BE49-F238E27FC236}">
                <a16:creationId xmlns:a16="http://schemas.microsoft.com/office/drawing/2014/main" id="{53BAB77F-E061-4834-9068-34BDF78AD071}"/>
              </a:ext>
            </a:extLst>
          </p:cNvPr>
          <p:cNvSpPr txBox="1">
            <a:spLocks noChangeArrowheads="1"/>
          </p:cNvSpPr>
          <p:nvPr/>
        </p:nvSpPr>
        <p:spPr bwMode="auto">
          <a:xfrm>
            <a:off x="8111387" y="3429000"/>
            <a:ext cx="856196"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Flat AC</a:t>
            </a:r>
          </a:p>
        </p:txBody>
      </p:sp>
      <p:sp>
        <p:nvSpPr>
          <p:cNvPr id="100" name="Text Box 23">
            <a:extLst>
              <a:ext uri="{FF2B5EF4-FFF2-40B4-BE49-F238E27FC236}">
                <a16:creationId xmlns:a16="http://schemas.microsoft.com/office/drawing/2014/main" id="{D8F2FCFF-2984-4836-B000-9C5601A8EAAA}"/>
              </a:ext>
            </a:extLst>
          </p:cNvPr>
          <p:cNvSpPr txBox="1">
            <a:spLocks noChangeArrowheads="1"/>
          </p:cNvSpPr>
          <p:nvPr/>
        </p:nvSpPr>
        <p:spPr bwMode="auto">
          <a:xfrm>
            <a:off x="5530369" y="2667000"/>
            <a:ext cx="2143536"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Aqueous misdirection</a:t>
            </a:r>
          </a:p>
        </p:txBody>
      </p:sp>
      <p:cxnSp>
        <p:nvCxnSpPr>
          <p:cNvPr id="104" name="Straight Connector 103">
            <a:extLst>
              <a:ext uri="{FF2B5EF4-FFF2-40B4-BE49-F238E27FC236}">
                <a16:creationId xmlns:a16="http://schemas.microsoft.com/office/drawing/2014/main" id="{49D87D4A-E317-4446-9B95-5184CB3968F3}"/>
              </a:ext>
            </a:extLst>
          </p:cNvPr>
          <p:cNvCxnSpPr>
            <a:cxnSpLocks/>
          </p:cNvCxnSpPr>
          <p:nvPr/>
        </p:nvCxnSpPr>
        <p:spPr>
          <a:xfrm flipH="1">
            <a:off x="5316229" y="2667000"/>
            <a:ext cx="7397" cy="25314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5" name="Straight Connector 104">
            <a:extLst>
              <a:ext uri="{FF2B5EF4-FFF2-40B4-BE49-F238E27FC236}">
                <a16:creationId xmlns:a16="http://schemas.microsoft.com/office/drawing/2014/main" id="{F40B6D71-75A8-4A88-864D-00D14C2F710D}"/>
              </a:ext>
            </a:extLst>
          </p:cNvPr>
          <p:cNvCxnSpPr/>
          <p:nvPr/>
        </p:nvCxnSpPr>
        <p:spPr>
          <a:xfrm flipH="1">
            <a:off x="5323624" y="2832814"/>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6" name="Straight Connector 105">
            <a:extLst>
              <a:ext uri="{FF2B5EF4-FFF2-40B4-BE49-F238E27FC236}">
                <a16:creationId xmlns:a16="http://schemas.microsoft.com/office/drawing/2014/main" id="{010BF7B2-AA07-4DCF-822D-E2DB5CC0BF59}"/>
              </a:ext>
            </a:extLst>
          </p:cNvPr>
          <p:cNvCxnSpPr/>
          <p:nvPr/>
        </p:nvCxnSpPr>
        <p:spPr>
          <a:xfrm flipH="1">
            <a:off x="5323624" y="3360065"/>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a:extLst>
              <a:ext uri="{FF2B5EF4-FFF2-40B4-BE49-F238E27FC236}">
                <a16:creationId xmlns:a16="http://schemas.microsoft.com/office/drawing/2014/main" id="{BAC8035C-3999-4C31-93CD-6C0D2ADEB73B}"/>
              </a:ext>
            </a:extLst>
          </p:cNvPr>
          <p:cNvCxnSpPr/>
          <p:nvPr/>
        </p:nvCxnSpPr>
        <p:spPr>
          <a:xfrm flipH="1">
            <a:off x="5323536" y="3786938"/>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8" name="Straight Connector 107">
            <a:extLst>
              <a:ext uri="{FF2B5EF4-FFF2-40B4-BE49-F238E27FC236}">
                <a16:creationId xmlns:a16="http://schemas.microsoft.com/office/drawing/2014/main" id="{DB64CAEE-69B4-426A-8A5B-D1269DBF0F66}"/>
              </a:ext>
            </a:extLst>
          </p:cNvPr>
          <p:cNvCxnSpPr/>
          <p:nvPr/>
        </p:nvCxnSpPr>
        <p:spPr>
          <a:xfrm flipH="1">
            <a:off x="5327493" y="4249152"/>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12" name="Straight Connector 111">
            <a:extLst>
              <a:ext uri="{FF2B5EF4-FFF2-40B4-BE49-F238E27FC236}">
                <a16:creationId xmlns:a16="http://schemas.microsoft.com/office/drawing/2014/main" id="{99A16C30-4BE4-48E5-8B65-0C5F3039B8DC}"/>
              </a:ext>
            </a:extLst>
          </p:cNvPr>
          <p:cNvCxnSpPr/>
          <p:nvPr/>
        </p:nvCxnSpPr>
        <p:spPr>
          <a:xfrm flipH="1">
            <a:off x="5333455" y="51816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13" name="Text Box 42">
            <a:extLst>
              <a:ext uri="{FF2B5EF4-FFF2-40B4-BE49-F238E27FC236}">
                <a16:creationId xmlns:a16="http://schemas.microsoft.com/office/drawing/2014/main" id="{056DFFD9-3CA2-42E7-90FE-4F14522E3504}"/>
              </a:ext>
            </a:extLst>
          </p:cNvPr>
          <p:cNvSpPr txBox="1">
            <a:spLocks noChangeArrowheads="1"/>
          </p:cNvSpPr>
          <p:nvPr/>
        </p:nvSpPr>
        <p:spPr bwMode="auto">
          <a:xfrm>
            <a:off x="5533954" y="3623846"/>
            <a:ext cx="1563248"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Retinal surgery</a:t>
            </a:r>
          </a:p>
        </p:txBody>
      </p:sp>
      <p:sp>
        <p:nvSpPr>
          <p:cNvPr id="118" name="Text Box 47">
            <a:extLst>
              <a:ext uri="{FF2B5EF4-FFF2-40B4-BE49-F238E27FC236}">
                <a16:creationId xmlns:a16="http://schemas.microsoft.com/office/drawing/2014/main" id="{3F59D898-ECAD-49F0-9425-2A1BC8DDA7B5}"/>
              </a:ext>
            </a:extLst>
          </p:cNvPr>
          <p:cNvSpPr txBox="1">
            <a:spLocks noChangeArrowheads="1"/>
          </p:cNvSpPr>
          <p:nvPr/>
        </p:nvSpPr>
        <p:spPr bwMode="auto">
          <a:xfrm>
            <a:off x="5523688" y="4538246"/>
            <a:ext cx="1414170"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Drug-induced</a:t>
            </a:r>
          </a:p>
        </p:txBody>
      </p:sp>
      <p:sp>
        <p:nvSpPr>
          <p:cNvPr id="16" name="TextBox 15">
            <a:extLst>
              <a:ext uri="{FF2B5EF4-FFF2-40B4-BE49-F238E27FC236}">
                <a16:creationId xmlns:a16="http://schemas.microsoft.com/office/drawing/2014/main" id="{984E008D-FBBA-42B4-940E-EA26772E0161}"/>
              </a:ext>
            </a:extLst>
          </p:cNvPr>
          <p:cNvSpPr txBox="1"/>
          <p:nvPr/>
        </p:nvSpPr>
        <p:spPr>
          <a:xfrm>
            <a:off x="6230528" y="5257800"/>
            <a:ext cx="1326004" cy="369332"/>
          </a:xfrm>
          <a:prstGeom prst="rect">
            <a:avLst/>
          </a:prstGeom>
          <a:noFill/>
        </p:spPr>
        <p:txBody>
          <a:bodyPr wrap="none" rtlCol="0">
            <a:spAutoFit/>
          </a:bodyPr>
          <a:lstStyle/>
          <a:p>
            <a:pPr algn="ctr"/>
            <a:r>
              <a:rPr lang="en-US" dirty="0">
                <a:solidFill>
                  <a:schemeClr val="bg1">
                    <a:lumMod val="75000"/>
                  </a:schemeClr>
                </a:solidFill>
              </a:rPr>
              <a:t>Both/Either</a:t>
            </a:r>
          </a:p>
        </p:txBody>
      </p:sp>
      <p:cxnSp>
        <p:nvCxnSpPr>
          <p:cNvPr id="125" name="Straight Connector 124">
            <a:extLst>
              <a:ext uri="{FF2B5EF4-FFF2-40B4-BE49-F238E27FC236}">
                <a16:creationId xmlns:a16="http://schemas.microsoft.com/office/drawing/2014/main" id="{01138141-D318-4ED7-A7FE-D8F2155CE890}"/>
              </a:ext>
            </a:extLst>
          </p:cNvPr>
          <p:cNvCxnSpPr/>
          <p:nvPr/>
        </p:nvCxnSpPr>
        <p:spPr>
          <a:xfrm flipH="1">
            <a:off x="5334000" y="4724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52" name="Text Box 47">
            <a:extLst>
              <a:ext uri="{FF2B5EF4-FFF2-40B4-BE49-F238E27FC236}">
                <a16:creationId xmlns:a16="http://schemas.microsoft.com/office/drawing/2014/main" id="{E3578916-9804-473C-8F06-D4FA0BCEDFD0}"/>
              </a:ext>
            </a:extLst>
          </p:cNvPr>
          <p:cNvSpPr txBox="1">
            <a:spLocks noChangeArrowheads="1"/>
          </p:cNvSpPr>
          <p:nvPr/>
        </p:nvSpPr>
        <p:spPr bwMode="auto">
          <a:xfrm>
            <a:off x="5543446" y="4055146"/>
            <a:ext cx="1619354"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err="1">
                <a:solidFill>
                  <a:schemeClr val="bg1">
                    <a:lumMod val="75000"/>
                  </a:schemeClr>
                </a:solidFill>
              </a:rPr>
              <a:t>Nanophthalmos</a:t>
            </a:r>
            <a:endParaRPr lang="en-US" altLang="en-US" sz="1600" dirty="0">
              <a:solidFill>
                <a:schemeClr val="bg1">
                  <a:lumMod val="75000"/>
                </a:schemeClr>
              </a:solidFill>
            </a:endParaRPr>
          </a:p>
        </p:txBody>
      </p:sp>
      <p:sp>
        <p:nvSpPr>
          <p:cNvPr id="53" name="Text Box 45">
            <a:extLst>
              <a:ext uri="{FF2B5EF4-FFF2-40B4-BE49-F238E27FC236}">
                <a16:creationId xmlns:a16="http://schemas.microsoft.com/office/drawing/2014/main" id="{57D1A14F-68FE-47D2-983C-1A879D66A9DC}"/>
              </a:ext>
            </a:extLst>
          </p:cNvPr>
          <p:cNvSpPr txBox="1">
            <a:spLocks noChangeArrowheads="1"/>
          </p:cNvSpPr>
          <p:nvPr/>
        </p:nvSpPr>
        <p:spPr bwMode="auto">
          <a:xfrm>
            <a:off x="5523688" y="5013493"/>
            <a:ext cx="582211"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PFV</a:t>
            </a:r>
          </a:p>
        </p:txBody>
      </p:sp>
      <p:sp>
        <p:nvSpPr>
          <p:cNvPr id="54" name="Text Box 42">
            <a:extLst>
              <a:ext uri="{FF2B5EF4-FFF2-40B4-BE49-F238E27FC236}">
                <a16:creationId xmlns:a16="http://schemas.microsoft.com/office/drawing/2014/main" id="{E1E37D2C-2C52-446B-843B-01E64990D3EC}"/>
              </a:ext>
            </a:extLst>
          </p:cNvPr>
          <p:cNvSpPr txBox="1">
            <a:spLocks noChangeArrowheads="1"/>
          </p:cNvSpPr>
          <p:nvPr/>
        </p:nvSpPr>
        <p:spPr bwMode="auto">
          <a:xfrm>
            <a:off x="5551406" y="3192546"/>
            <a:ext cx="2276072"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ERD/choroidal effusion</a:t>
            </a:r>
          </a:p>
        </p:txBody>
      </p:sp>
      <p:sp>
        <p:nvSpPr>
          <p:cNvPr id="45" name="Text Box 16">
            <a:extLst>
              <a:ext uri="{FF2B5EF4-FFF2-40B4-BE49-F238E27FC236}">
                <a16:creationId xmlns:a16="http://schemas.microsoft.com/office/drawing/2014/main" id="{110F5FF7-0BFD-4D31-B590-0FC320326235}"/>
              </a:ext>
            </a:extLst>
          </p:cNvPr>
          <p:cNvSpPr txBox="1">
            <a:spLocks noChangeArrowheads="1"/>
          </p:cNvSpPr>
          <p:nvPr/>
        </p:nvSpPr>
        <p:spPr bwMode="auto">
          <a:xfrm>
            <a:off x="624362" y="1879005"/>
            <a:ext cx="6811893" cy="4524315"/>
          </a:xfrm>
          <a:prstGeom prst="rect">
            <a:avLst/>
          </a:prstGeom>
          <a:solidFill>
            <a:srgbClr val="D8D8EC"/>
          </a:solidFill>
          <a:ln>
            <a:noFill/>
          </a:ln>
          <a:effec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i="1" dirty="0">
                <a:solidFill>
                  <a:srgbClr val="0000FF"/>
                </a:solidFill>
              </a:rPr>
              <a:t>In this context, what does </a:t>
            </a:r>
            <a:r>
              <a:rPr lang="en-US" altLang="en-US" sz="1600" dirty="0">
                <a:solidFill>
                  <a:srgbClr val="0000FF"/>
                </a:solidFill>
              </a:rPr>
              <a:t>ICE</a:t>
            </a:r>
            <a:r>
              <a:rPr lang="en-US" altLang="en-US" sz="1600" i="1" dirty="0">
                <a:solidFill>
                  <a:srgbClr val="0000FF"/>
                </a:solidFill>
              </a:rPr>
              <a:t> stand for?</a:t>
            </a:r>
            <a:endParaRPr lang="en-US" altLang="en-US" sz="1600" i="1" dirty="0">
              <a:solidFill>
                <a:srgbClr val="D8D8EC"/>
              </a:solidFill>
            </a:endParaRPr>
          </a:p>
          <a:p>
            <a:pPr eaLnBrk="1" hangingPunct="1">
              <a:spcBef>
                <a:spcPct val="0"/>
              </a:spcBef>
              <a:buClrTx/>
              <a:buSzTx/>
              <a:buFontTx/>
              <a:buNone/>
            </a:pPr>
            <a:r>
              <a:rPr lang="en-US" altLang="en-US" sz="1600" dirty="0">
                <a:solidFill>
                  <a:srgbClr val="D8D8EC"/>
                </a:solidFill>
              </a:rPr>
              <a:t>Iridocorneal endothelial syndrome</a:t>
            </a:r>
          </a:p>
          <a:p>
            <a:pPr eaLnBrk="1" hangingPunct="1">
              <a:spcBef>
                <a:spcPct val="0"/>
              </a:spcBef>
              <a:buClrTx/>
              <a:buSzTx/>
              <a:buFontTx/>
              <a:buNone/>
            </a:pPr>
            <a:endParaRPr lang="en-US" altLang="en-US" sz="1600" i="1" dirty="0">
              <a:solidFill>
                <a:srgbClr val="D8D8EC"/>
              </a:solidFill>
            </a:endParaRPr>
          </a:p>
          <a:p>
            <a:pPr eaLnBrk="1" hangingPunct="1">
              <a:spcBef>
                <a:spcPct val="0"/>
              </a:spcBef>
              <a:buClrTx/>
              <a:buSzTx/>
              <a:buFontTx/>
              <a:buNone/>
            </a:pPr>
            <a:r>
              <a:rPr lang="en-US" altLang="en-US" sz="1600" i="1" dirty="0">
                <a:solidFill>
                  <a:srgbClr val="D8D8EC"/>
                </a:solidFill>
              </a:rPr>
              <a:t>In a nutshell, what is ICE?</a:t>
            </a:r>
          </a:p>
          <a:p>
            <a:pPr eaLnBrk="1" hangingPunct="1">
              <a:spcBef>
                <a:spcPct val="0"/>
              </a:spcBef>
              <a:buClrTx/>
              <a:buSzTx/>
              <a:buFont typeface="Wingdings" panose="05000000000000000000" pitchFamily="2" charset="2"/>
              <a:buNone/>
            </a:pPr>
            <a:r>
              <a:rPr lang="en-US" altLang="en-US" sz="1600" dirty="0">
                <a:solidFill>
                  <a:srgbClr val="D8D8EC"/>
                </a:solidFill>
              </a:rPr>
              <a:t>A sporadic condition in which abnormal corneal endothelial cells lead to a variety of corneal, iris and angle problems</a:t>
            </a:r>
          </a:p>
          <a:p>
            <a:pPr eaLnBrk="1" hangingPunct="1">
              <a:spcBef>
                <a:spcPct val="0"/>
              </a:spcBef>
              <a:buClrTx/>
              <a:buSzTx/>
              <a:buFont typeface="Wingdings" panose="05000000000000000000" pitchFamily="2" charset="2"/>
              <a:buNone/>
            </a:pPr>
            <a:endParaRPr lang="en-US" altLang="en-US" sz="1600" dirty="0">
              <a:solidFill>
                <a:srgbClr val="D8D8EC"/>
              </a:solidFill>
            </a:endParaRPr>
          </a:p>
          <a:p>
            <a:pPr eaLnBrk="1" hangingPunct="1">
              <a:spcBef>
                <a:spcPct val="0"/>
              </a:spcBef>
              <a:buClrTx/>
              <a:buSzTx/>
              <a:buFontTx/>
              <a:buNone/>
            </a:pPr>
            <a:r>
              <a:rPr lang="en-US" altLang="en-US" sz="1600" i="1" dirty="0">
                <a:solidFill>
                  <a:srgbClr val="D8D8EC"/>
                </a:solidFill>
              </a:rPr>
              <a:t>Who is the typical patient?</a:t>
            </a:r>
          </a:p>
          <a:p>
            <a:pPr eaLnBrk="1" hangingPunct="1">
              <a:spcBef>
                <a:spcPct val="0"/>
              </a:spcBef>
              <a:buClrTx/>
              <a:buSzTx/>
              <a:buFontTx/>
              <a:buNone/>
            </a:pPr>
            <a:r>
              <a:rPr lang="en-US" altLang="en-US" sz="1600" dirty="0">
                <a:solidFill>
                  <a:srgbClr val="D8D8EC"/>
                </a:solidFill>
              </a:rPr>
              <a:t>A young-to-middle-aged adult female</a:t>
            </a:r>
          </a:p>
          <a:p>
            <a:pPr eaLnBrk="1" hangingPunct="1">
              <a:spcBef>
                <a:spcPct val="0"/>
              </a:spcBef>
              <a:buClrTx/>
              <a:buSzTx/>
              <a:buFontTx/>
              <a:buNone/>
            </a:pPr>
            <a:endParaRPr lang="en-US" altLang="en-US" sz="1600" i="1" dirty="0">
              <a:solidFill>
                <a:srgbClr val="D8D8EC"/>
              </a:solidFill>
            </a:endParaRPr>
          </a:p>
          <a:p>
            <a:pPr eaLnBrk="1" hangingPunct="1">
              <a:spcBef>
                <a:spcPct val="0"/>
              </a:spcBef>
              <a:buClrTx/>
              <a:buSzTx/>
              <a:buFontTx/>
              <a:buNone/>
            </a:pPr>
            <a:r>
              <a:rPr lang="en-US" altLang="en-US" sz="1600" i="1" dirty="0">
                <a:solidFill>
                  <a:srgbClr val="D8D8EC"/>
                </a:solidFill>
              </a:rPr>
              <a:t>What three sorts of complaints will she have?</a:t>
            </a:r>
          </a:p>
          <a:p>
            <a:pPr eaLnBrk="1" hangingPunct="1">
              <a:spcBef>
                <a:spcPct val="0"/>
              </a:spcBef>
              <a:buClrTx/>
              <a:buSzTx/>
              <a:buNone/>
            </a:pPr>
            <a:r>
              <a:rPr lang="en-US" altLang="en-US" sz="1600" dirty="0">
                <a:solidFill>
                  <a:srgbClr val="D8D8EC"/>
                </a:solidFill>
              </a:rPr>
              <a:t>--Changes in the eye’s appearance</a:t>
            </a:r>
          </a:p>
          <a:p>
            <a:pPr eaLnBrk="1" hangingPunct="1">
              <a:spcBef>
                <a:spcPct val="0"/>
              </a:spcBef>
              <a:buClrTx/>
              <a:buSzTx/>
              <a:buNone/>
            </a:pPr>
            <a:r>
              <a:rPr lang="en-US" altLang="en-US" sz="1600" dirty="0">
                <a:solidFill>
                  <a:srgbClr val="D8D8EC"/>
                </a:solidFill>
              </a:rPr>
              <a:t>--Ocular pain </a:t>
            </a:r>
          </a:p>
          <a:p>
            <a:pPr eaLnBrk="1" hangingPunct="1">
              <a:spcBef>
                <a:spcPct val="0"/>
              </a:spcBef>
              <a:buClrTx/>
              <a:buSzTx/>
              <a:buNone/>
            </a:pPr>
            <a:r>
              <a:rPr lang="en-US" altLang="en-US" sz="1600" dirty="0">
                <a:solidFill>
                  <a:srgbClr val="D8D8EC"/>
                </a:solidFill>
              </a:rPr>
              <a:t>--Decreased VA</a:t>
            </a:r>
          </a:p>
          <a:p>
            <a:pPr eaLnBrk="1" hangingPunct="1">
              <a:spcBef>
                <a:spcPct val="0"/>
              </a:spcBef>
              <a:buClrTx/>
              <a:buSzTx/>
              <a:buNone/>
            </a:pPr>
            <a:endParaRPr lang="en-US" altLang="en-US" sz="1600" dirty="0">
              <a:solidFill>
                <a:srgbClr val="D8D8EC"/>
              </a:solidFill>
            </a:endParaRPr>
          </a:p>
          <a:p>
            <a:pPr eaLnBrk="1" hangingPunct="1">
              <a:spcBef>
                <a:spcPct val="0"/>
              </a:spcBef>
              <a:buClrTx/>
              <a:buSzTx/>
              <a:buFontTx/>
              <a:buNone/>
            </a:pPr>
            <a:r>
              <a:rPr lang="en-US" altLang="en-US" sz="1600" i="1" dirty="0">
                <a:solidFill>
                  <a:srgbClr val="D8D8EC"/>
                </a:solidFill>
              </a:rPr>
              <a:t>What ‘pertinent negative’ will be elicited when taking a history?</a:t>
            </a:r>
          </a:p>
          <a:p>
            <a:pPr eaLnBrk="1" hangingPunct="1">
              <a:spcBef>
                <a:spcPct val="0"/>
              </a:spcBef>
              <a:buClrTx/>
              <a:buSzTx/>
              <a:buFontTx/>
              <a:buNone/>
            </a:pPr>
            <a:r>
              <a:rPr lang="en-US" altLang="en-US" sz="1600" dirty="0">
                <a:solidFill>
                  <a:srgbClr val="D8D8EC"/>
                </a:solidFill>
              </a:rPr>
              <a:t>She will deny any family history of similar eye findings (recall it’s sporadic, not inherited)</a:t>
            </a:r>
          </a:p>
        </p:txBody>
      </p:sp>
      <p:sp>
        <p:nvSpPr>
          <p:cNvPr id="47" name="Oval 46">
            <a:extLst>
              <a:ext uri="{FF2B5EF4-FFF2-40B4-BE49-F238E27FC236}">
                <a16:creationId xmlns:a16="http://schemas.microsoft.com/office/drawing/2014/main" id="{915FF168-8D6E-4F81-8D3E-ED770430134E}"/>
              </a:ext>
            </a:extLst>
          </p:cNvPr>
          <p:cNvSpPr/>
          <p:nvPr/>
        </p:nvSpPr>
        <p:spPr>
          <a:xfrm>
            <a:off x="8001000" y="3048000"/>
            <a:ext cx="671979" cy="338554"/>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240579530"/>
      </p:ext>
    </p:extLst>
  </p:cSld>
  <p:clrMapOvr>
    <a:masterClrMapping/>
  </p:clrMapOvr>
</p:sld>
</file>

<file path=ppt/slides/slide3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Straight Arrow Connector 12">
            <a:extLst>
              <a:ext uri="{FF2B5EF4-FFF2-40B4-BE49-F238E27FC236}">
                <a16:creationId xmlns:a16="http://schemas.microsoft.com/office/drawing/2014/main" id="{A6DE2085-829C-480C-9216-69D6039C0A37}"/>
              </a:ext>
            </a:extLst>
          </p:cNvPr>
          <p:cNvCxnSpPr>
            <a:cxnSpLocks/>
          </p:cNvCxnSpPr>
          <p:nvPr/>
        </p:nvCxnSpPr>
        <p:spPr>
          <a:xfrm>
            <a:off x="6717173" y="1828800"/>
            <a:ext cx="0" cy="3462754"/>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43014" name="Text Box 6"/>
          <p:cNvSpPr txBox="1">
            <a:spLocks noChangeArrowheads="1"/>
          </p:cNvSpPr>
          <p:nvPr/>
        </p:nvSpPr>
        <p:spPr bwMode="auto">
          <a:xfrm>
            <a:off x="533400" y="2356376"/>
            <a:ext cx="1005403"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Lens-</a:t>
            </a:r>
          </a:p>
          <a:p>
            <a:pPr algn="ctr" eaLnBrk="1" hangingPunct="1">
              <a:lnSpc>
                <a:spcPct val="80000"/>
              </a:lnSpc>
              <a:spcBef>
                <a:spcPct val="0"/>
              </a:spcBef>
              <a:buClrTx/>
              <a:buSzTx/>
              <a:buFontTx/>
              <a:buNone/>
            </a:pPr>
            <a:r>
              <a:rPr lang="en-US" altLang="en-US" sz="1800" dirty="0">
                <a:solidFill>
                  <a:schemeClr val="bg1">
                    <a:lumMod val="75000"/>
                  </a:schemeClr>
                </a:solidFill>
              </a:rPr>
              <a:t>Induced</a:t>
            </a:r>
          </a:p>
        </p:txBody>
      </p:sp>
      <p:sp>
        <p:nvSpPr>
          <p:cNvPr id="43017" name="Text Box 14"/>
          <p:cNvSpPr txBox="1">
            <a:spLocks noChangeArrowheads="1"/>
          </p:cNvSpPr>
          <p:nvPr/>
        </p:nvSpPr>
        <p:spPr bwMode="auto">
          <a:xfrm>
            <a:off x="3026498" y="2365901"/>
            <a:ext cx="1633781"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Aphakic/</a:t>
            </a:r>
          </a:p>
          <a:p>
            <a:pPr algn="ctr" eaLnBrk="1" hangingPunct="1">
              <a:lnSpc>
                <a:spcPct val="80000"/>
              </a:lnSpc>
              <a:spcBef>
                <a:spcPct val="0"/>
              </a:spcBef>
              <a:buClrTx/>
              <a:buSzTx/>
              <a:buFontTx/>
              <a:buNone/>
            </a:pPr>
            <a:r>
              <a:rPr lang="en-US" altLang="en-US" sz="1800" dirty="0" err="1">
                <a:solidFill>
                  <a:schemeClr val="bg1">
                    <a:lumMod val="75000"/>
                  </a:schemeClr>
                </a:solidFill>
              </a:rPr>
              <a:t>Pseudophakic</a:t>
            </a:r>
            <a:endParaRPr lang="en-US" altLang="en-US" sz="1800" dirty="0">
              <a:solidFill>
                <a:schemeClr val="bg1">
                  <a:lumMod val="75000"/>
                </a:schemeClr>
              </a:solidFill>
            </a:endParaRPr>
          </a:p>
        </p:txBody>
      </p:sp>
      <p:sp>
        <p:nvSpPr>
          <p:cNvPr id="43031" name="Text Box 35"/>
          <p:cNvSpPr txBox="1">
            <a:spLocks noChangeArrowheads="1"/>
          </p:cNvSpPr>
          <p:nvPr/>
        </p:nvSpPr>
        <p:spPr bwMode="auto">
          <a:xfrm>
            <a:off x="1190847" y="1295400"/>
            <a:ext cx="2473754"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solidFill>
                  <a:schemeClr val="bg1">
                    <a:lumMod val="75000"/>
                  </a:schemeClr>
                </a:solidFill>
              </a:rPr>
              <a:t>w/ Pupillary Block</a:t>
            </a:r>
          </a:p>
        </p:txBody>
      </p:sp>
      <p:sp>
        <p:nvSpPr>
          <p:cNvPr id="43032" name="Text Box 36"/>
          <p:cNvSpPr txBox="1">
            <a:spLocks noChangeArrowheads="1"/>
          </p:cNvSpPr>
          <p:nvPr/>
        </p:nvSpPr>
        <p:spPr bwMode="auto">
          <a:xfrm>
            <a:off x="5181600" y="1295400"/>
            <a:ext cx="2630848"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t>w/o Pupillary Block</a:t>
            </a:r>
          </a:p>
        </p:txBody>
      </p:sp>
      <p:sp>
        <p:nvSpPr>
          <p:cNvPr id="49" name="Rectangle 2">
            <a:extLst>
              <a:ext uri="{FF2B5EF4-FFF2-40B4-BE49-F238E27FC236}">
                <a16:creationId xmlns:a16="http://schemas.microsoft.com/office/drawing/2014/main" id="{240EE5BF-F7D2-4FC8-A5DD-F6B5423153C6}"/>
              </a:ext>
            </a:extLst>
          </p:cNvPr>
          <p:cNvSpPr>
            <a:spLocks noGrp="1" noChangeArrowheads="1"/>
          </p:cNvSpPr>
          <p:nvPr>
            <p:ph type="title"/>
          </p:nvPr>
        </p:nvSpPr>
        <p:spPr>
          <a:xfrm>
            <a:off x="457200" y="304800"/>
            <a:ext cx="7543800" cy="563562"/>
          </a:xfrm>
        </p:spPr>
        <p:txBody>
          <a:bodyPr/>
          <a:lstStyle/>
          <a:p>
            <a:pPr eaLnBrk="1" hangingPunct="1"/>
            <a:r>
              <a:rPr lang="en-US" altLang="en-US" sz="3500" dirty="0"/>
              <a:t>A</a:t>
            </a:r>
          </a:p>
        </p:txBody>
      </p:sp>
      <p:sp>
        <p:nvSpPr>
          <p:cNvPr id="50" name="TextBox 49">
            <a:extLst>
              <a:ext uri="{FF2B5EF4-FFF2-40B4-BE49-F238E27FC236}">
                <a16:creationId xmlns:a16="http://schemas.microsoft.com/office/drawing/2014/main" id="{CF426230-46C8-405C-9015-99EF57762A2E}"/>
              </a:ext>
            </a:extLst>
          </p:cNvPr>
          <p:cNvSpPr txBox="1"/>
          <p:nvPr/>
        </p:nvSpPr>
        <p:spPr>
          <a:xfrm>
            <a:off x="2259496" y="189094"/>
            <a:ext cx="4607480" cy="400110"/>
          </a:xfrm>
          <a:prstGeom prst="rect">
            <a:avLst/>
          </a:prstGeom>
          <a:solidFill>
            <a:schemeClr val="accent1">
              <a:lumMod val="60000"/>
              <a:lumOff val="40000"/>
            </a:schemeClr>
          </a:solidFill>
        </p:spPr>
        <p:txBody>
          <a:bodyPr wrap="none" rtlCol="0">
            <a:spAutoFit/>
          </a:bodyPr>
          <a:lstStyle/>
          <a:p>
            <a:pPr algn="ctr"/>
            <a:r>
              <a:rPr lang="en-US" sz="2000" b="1" dirty="0"/>
              <a:t>Secondary Angle Closure Glaucoma</a:t>
            </a:r>
          </a:p>
        </p:txBody>
      </p:sp>
      <p:sp>
        <p:nvSpPr>
          <p:cNvPr id="2" name="TextBox 1">
            <a:extLst>
              <a:ext uri="{FF2B5EF4-FFF2-40B4-BE49-F238E27FC236}">
                <a16:creationId xmlns:a16="http://schemas.microsoft.com/office/drawing/2014/main" id="{A7E30BEC-923B-4C9A-A856-BDD0D882F6B8}"/>
              </a:ext>
            </a:extLst>
          </p:cNvPr>
          <p:cNvSpPr txBox="1"/>
          <p:nvPr/>
        </p:nvSpPr>
        <p:spPr>
          <a:xfrm>
            <a:off x="887305" y="2844119"/>
            <a:ext cx="1494320" cy="338554"/>
          </a:xfrm>
          <a:prstGeom prst="rect">
            <a:avLst/>
          </a:prstGeom>
          <a:noFill/>
        </p:spPr>
        <p:txBody>
          <a:bodyPr wrap="none" rtlCol="0">
            <a:spAutoFit/>
          </a:bodyPr>
          <a:lstStyle/>
          <a:p>
            <a:r>
              <a:rPr lang="en-US" sz="1600" dirty="0" err="1">
                <a:solidFill>
                  <a:schemeClr val="bg1">
                    <a:lumMod val="75000"/>
                  </a:schemeClr>
                </a:solidFill>
              </a:rPr>
              <a:t>Phacomorphic</a:t>
            </a:r>
            <a:endParaRPr lang="en-US" sz="1600" dirty="0">
              <a:solidFill>
                <a:schemeClr val="bg1">
                  <a:lumMod val="75000"/>
                </a:schemeClr>
              </a:solidFill>
            </a:endParaRPr>
          </a:p>
        </p:txBody>
      </p:sp>
      <p:sp>
        <p:nvSpPr>
          <p:cNvPr id="51" name="TextBox 50">
            <a:extLst>
              <a:ext uri="{FF2B5EF4-FFF2-40B4-BE49-F238E27FC236}">
                <a16:creationId xmlns:a16="http://schemas.microsoft.com/office/drawing/2014/main" id="{156069D4-340B-4160-A336-EBF73557CEE0}"/>
              </a:ext>
            </a:extLst>
          </p:cNvPr>
          <p:cNvSpPr txBox="1"/>
          <p:nvPr/>
        </p:nvSpPr>
        <p:spPr>
          <a:xfrm>
            <a:off x="884725" y="3175578"/>
            <a:ext cx="1402948" cy="338554"/>
          </a:xfrm>
          <a:prstGeom prst="rect">
            <a:avLst/>
          </a:prstGeom>
          <a:noFill/>
        </p:spPr>
        <p:txBody>
          <a:bodyPr wrap="none" rtlCol="0">
            <a:spAutoFit/>
          </a:bodyPr>
          <a:lstStyle/>
          <a:p>
            <a:r>
              <a:rPr lang="en-US" sz="1600" dirty="0">
                <a:solidFill>
                  <a:schemeClr val="bg1">
                    <a:lumMod val="75000"/>
                  </a:schemeClr>
                </a:solidFill>
              </a:rPr>
              <a:t>Ectopia </a:t>
            </a:r>
            <a:r>
              <a:rPr lang="en-US" sz="1600" dirty="0" err="1">
                <a:solidFill>
                  <a:schemeClr val="bg1">
                    <a:lumMod val="75000"/>
                  </a:schemeClr>
                </a:solidFill>
              </a:rPr>
              <a:t>lentis</a:t>
            </a:r>
            <a:endParaRPr lang="en-US" sz="1600" dirty="0">
              <a:solidFill>
                <a:schemeClr val="bg1">
                  <a:lumMod val="75000"/>
                </a:schemeClr>
              </a:solidFill>
            </a:endParaRPr>
          </a:p>
        </p:txBody>
      </p:sp>
      <p:cxnSp>
        <p:nvCxnSpPr>
          <p:cNvPr id="71" name="Straight Connector 70">
            <a:extLst>
              <a:ext uri="{FF2B5EF4-FFF2-40B4-BE49-F238E27FC236}">
                <a16:creationId xmlns:a16="http://schemas.microsoft.com/office/drawing/2014/main" id="{C104938D-BA8D-4E39-9D5F-9EE2012F2F3C}"/>
              </a:ext>
            </a:extLst>
          </p:cNvPr>
          <p:cNvCxnSpPr>
            <a:cxnSpLocks/>
          </p:cNvCxnSpPr>
          <p:nvPr/>
        </p:nvCxnSpPr>
        <p:spPr>
          <a:xfrm flipH="1">
            <a:off x="762665" y="3023488"/>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2A7E4E40-472F-4E50-8A7A-45C10FDD7171}"/>
              </a:ext>
            </a:extLst>
          </p:cNvPr>
          <p:cNvCxnSpPr>
            <a:cxnSpLocks/>
          </p:cNvCxnSpPr>
          <p:nvPr/>
        </p:nvCxnSpPr>
        <p:spPr>
          <a:xfrm flipH="1">
            <a:off x="762665" y="3347853"/>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C3924889-45B9-4383-9C9E-48F0A9C27AD8}"/>
              </a:ext>
            </a:extLst>
          </p:cNvPr>
          <p:cNvCxnSpPr>
            <a:cxnSpLocks/>
          </p:cNvCxnSpPr>
          <p:nvPr/>
        </p:nvCxnSpPr>
        <p:spPr>
          <a:xfrm flipH="1">
            <a:off x="748719" y="2838976"/>
            <a:ext cx="13947" cy="5088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 name="Straight Arrow Connector 5">
            <a:extLst>
              <a:ext uri="{FF2B5EF4-FFF2-40B4-BE49-F238E27FC236}">
                <a16:creationId xmlns:a16="http://schemas.microsoft.com/office/drawing/2014/main" id="{A3439F0C-5143-461F-8F3C-2E830785DEFC}"/>
              </a:ext>
            </a:extLst>
          </p:cNvPr>
          <p:cNvCxnSpPr>
            <a:stCxn id="50" idx="2"/>
          </p:cNvCxnSpPr>
          <p:nvPr/>
        </p:nvCxnSpPr>
        <p:spPr>
          <a:xfrm flipH="1">
            <a:off x="2971800" y="589204"/>
            <a:ext cx="1591436" cy="706196"/>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0" name="Straight Arrow Connector 9">
            <a:extLst>
              <a:ext uri="{FF2B5EF4-FFF2-40B4-BE49-F238E27FC236}">
                <a16:creationId xmlns:a16="http://schemas.microsoft.com/office/drawing/2014/main" id="{84DC796E-F6ED-4FBB-82D2-A260F480BF8A}"/>
              </a:ext>
            </a:extLst>
          </p:cNvPr>
          <p:cNvCxnSpPr>
            <a:cxnSpLocks/>
          </p:cNvCxnSpPr>
          <p:nvPr/>
        </p:nvCxnSpPr>
        <p:spPr>
          <a:xfrm>
            <a:off x="4572000" y="589204"/>
            <a:ext cx="1600200" cy="706196"/>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6" name="Straight Arrow Connector 25">
            <a:extLst>
              <a:ext uri="{FF2B5EF4-FFF2-40B4-BE49-F238E27FC236}">
                <a16:creationId xmlns:a16="http://schemas.microsoft.com/office/drawing/2014/main" id="{B70E0124-9B84-41A5-8D84-A66B7838A706}"/>
              </a:ext>
            </a:extLst>
          </p:cNvPr>
          <p:cNvCxnSpPr>
            <a:cxnSpLocks/>
          </p:cNvCxnSpPr>
          <p:nvPr/>
        </p:nvCxnSpPr>
        <p:spPr>
          <a:xfrm flipH="1">
            <a:off x="1159539" y="1828800"/>
            <a:ext cx="1290435" cy="478059"/>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28" name="Straight Arrow Connector 27">
            <a:extLst>
              <a:ext uri="{FF2B5EF4-FFF2-40B4-BE49-F238E27FC236}">
                <a16:creationId xmlns:a16="http://schemas.microsoft.com/office/drawing/2014/main" id="{567A4249-5C59-4416-8A8E-1C35913900AB}"/>
              </a:ext>
            </a:extLst>
          </p:cNvPr>
          <p:cNvCxnSpPr>
            <a:cxnSpLocks/>
          </p:cNvCxnSpPr>
          <p:nvPr/>
        </p:nvCxnSpPr>
        <p:spPr>
          <a:xfrm>
            <a:off x="2449973" y="1832208"/>
            <a:ext cx="1268784"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56" name="Text Box 6">
            <a:extLst>
              <a:ext uri="{FF2B5EF4-FFF2-40B4-BE49-F238E27FC236}">
                <a16:creationId xmlns:a16="http://schemas.microsoft.com/office/drawing/2014/main" id="{557983BD-9D64-49B9-A366-A08663B0451F}"/>
              </a:ext>
            </a:extLst>
          </p:cNvPr>
          <p:cNvSpPr txBox="1">
            <a:spLocks noChangeArrowheads="1"/>
          </p:cNvSpPr>
          <p:nvPr/>
        </p:nvSpPr>
        <p:spPr bwMode="auto">
          <a:xfrm>
            <a:off x="5029200" y="2356376"/>
            <a:ext cx="813043"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r" eaLnBrk="1" hangingPunct="1">
              <a:lnSpc>
                <a:spcPct val="80000"/>
              </a:lnSpc>
              <a:spcBef>
                <a:spcPct val="0"/>
              </a:spcBef>
              <a:buClrTx/>
              <a:buSzTx/>
              <a:buFontTx/>
              <a:buNone/>
            </a:pPr>
            <a:r>
              <a:rPr lang="en-US" altLang="en-US" sz="1800" dirty="0">
                <a:solidFill>
                  <a:schemeClr val="bg1">
                    <a:lumMod val="75000"/>
                  </a:schemeClr>
                </a:solidFill>
              </a:rPr>
              <a:t>‘Push’</a:t>
            </a:r>
          </a:p>
        </p:txBody>
      </p:sp>
      <p:sp>
        <p:nvSpPr>
          <p:cNvPr id="57" name="Text Box 14">
            <a:extLst>
              <a:ext uri="{FF2B5EF4-FFF2-40B4-BE49-F238E27FC236}">
                <a16:creationId xmlns:a16="http://schemas.microsoft.com/office/drawing/2014/main" id="{5DAFA1C1-3A29-4C27-A379-663FDD22E326}"/>
              </a:ext>
            </a:extLst>
          </p:cNvPr>
          <p:cNvSpPr txBox="1">
            <a:spLocks noChangeArrowheads="1"/>
          </p:cNvSpPr>
          <p:nvPr/>
        </p:nvSpPr>
        <p:spPr bwMode="auto">
          <a:xfrm>
            <a:off x="7620000" y="2365901"/>
            <a:ext cx="671979"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t>‘Pull’</a:t>
            </a:r>
          </a:p>
        </p:txBody>
      </p:sp>
      <p:cxnSp>
        <p:nvCxnSpPr>
          <p:cNvPr id="58" name="Straight Arrow Connector 57">
            <a:extLst>
              <a:ext uri="{FF2B5EF4-FFF2-40B4-BE49-F238E27FC236}">
                <a16:creationId xmlns:a16="http://schemas.microsoft.com/office/drawing/2014/main" id="{E874FEE9-46BD-46A3-90A3-DE7CC220FBFF}"/>
              </a:ext>
            </a:extLst>
          </p:cNvPr>
          <p:cNvCxnSpPr>
            <a:cxnSpLocks/>
          </p:cNvCxnSpPr>
          <p:nvPr/>
        </p:nvCxnSpPr>
        <p:spPr>
          <a:xfrm flipH="1">
            <a:off x="5867400" y="1828800"/>
            <a:ext cx="849775"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59" name="Straight Arrow Connector 58">
            <a:extLst>
              <a:ext uri="{FF2B5EF4-FFF2-40B4-BE49-F238E27FC236}">
                <a16:creationId xmlns:a16="http://schemas.microsoft.com/office/drawing/2014/main" id="{C370A4A1-FE96-4E70-B89E-839542A5E241}"/>
              </a:ext>
            </a:extLst>
          </p:cNvPr>
          <p:cNvCxnSpPr>
            <a:cxnSpLocks/>
          </p:cNvCxnSpPr>
          <p:nvPr/>
        </p:nvCxnSpPr>
        <p:spPr>
          <a:xfrm>
            <a:off x="6717173" y="1832208"/>
            <a:ext cx="902827" cy="474047"/>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62" name="Text Box 16">
            <a:extLst>
              <a:ext uri="{FF2B5EF4-FFF2-40B4-BE49-F238E27FC236}">
                <a16:creationId xmlns:a16="http://schemas.microsoft.com/office/drawing/2014/main" id="{33538067-0726-41B0-93FF-357EF00CA62D}"/>
              </a:ext>
            </a:extLst>
          </p:cNvPr>
          <p:cNvSpPr txBox="1">
            <a:spLocks noChangeArrowheads="1"/>
          </p:cNvSpPr>
          <p:nvPr/>
        </p:nvSpPr>
        <p:spPr bwMode="auto">
          <a:xfrm>
            <a:off x="8065437" y="2684785"/>
            <a:ext cx="628698"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NVG</a:t>
            </a:r>
          </a:p>
        </p:txBody>
      </p:sp>
      <p:sp>
        <p:nvSpPr>
          <p:cNvPr id="70" name="Text Box 21">
            <a:extLst>
              <a:ext uri="{FF2B5EF4-FFF2-40B4-BE49-F238E27FC236}">
                <a16:creationId xmlns:a16="http://schemas.microsoft.com/office/drawing/2014/main" id="{86C32650-BE1F-4CC3-8DB5-0C136D877E6F}"/>
              </a:ext>
            </a:extLst>
          </p:cNvPr>
          <p:cNvSpPr txBox="1">
            <a:spLocks noChangeArrowheads="1"/>
          </p:cNvSpPr>
          <p:nvPr/>
        </p:nvSpPr>
        <p:spPr bwMode="auto">
          <a:xfrm>
            <a:off x="8070534" y="3048000"/>
            <a:ext cx="526106"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b="1"/>
              <a:t>ICE</a:t>
            </a:r>
          </a:p>
        </p:txBody>
      </p:sp>
      <p:sp>
        <p:nvSpPr>
          <p:cNvPr id="75" name="Text Box 45">
            <a:extLst>
              <a:ext uri="{FF2B5EF4-FFF2-40B4-BE49-F238E27FC236}">
                <a16:creationId xmlns:a16="http://schemas.microsoft.com/office/drawing/2014/main" id="{2B6EDA2D-8F55-4DFD-A225-8C03CE6FC7F3}"/>
              </a:ext>
            </a:extLst>
          </p:cNvPr>
          <p:cNvSpPr txBox="1">
            <a:spLocks noChangeArrowheads="1"/>
          </p:cNvSpPr>
          <p:nvPr/>
        </p:nvSpPr>
        <p:spPr bwMode="auto">
          <a:xfrm>
            <a:off x="8073162" y="3810000"/>
            <a:ext cx="1070837" cy="74635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ts val="1700"/>
              </a:lnSpc>
              <a:spcBef>
                <a:spcPct val="0"/>
              </a:spcBef>
              <a:buClrTx/>
              <a:buSzTx/>
              <a:buFontTx/>
              <a:buNone/>
            </a:pPr>
            <a:r>
              <a:rPr lang="en-US" altLang="en-US" sz="1600" dirty="0">
                <a:solidFill>
                  <a:schemeClr val="bg1">
                    <a:lumMod val="75000"/>
                  </a:schemeClr>
                </a:solidFill>
              </a:rPr>
              <a:t>Epithelial/ fibrous ingrowth</a:t>
            </a:r>
          </a:p>
        </p:txBody>
      </p:sp>
      <p:cxnSp>
        <p:nvCxnSpPr>
          <p:cNvPr id="77" name="Straight Connector 76">
            <a:extLst>
              <a:ext uri="{FF2B5EF4-FFF2-40B4-BE49-F238E27FC236}">
                <a16:creationId xmlns:a16="http://schemas.microsoft.com/office/drawing/2014/main" id="{FC090BD7-F2E1-4464-B57B-9CBE5874C89B}"/>
              </a:ext>
            </a:extLst>
          </p:cNvPr>
          <p:cNvCxnSpPr>
            <a:cxnSpLocks/>
          </p:cNvCxnSpPr>
          <p:nvPr/>
        </p:nvCxnSpPr>
        <p:spPr>
          <a:xfrm>
            <a:off x="7873969" y="2674448"/>
            <a:ext cx="7724" cy="128795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8" name="Straight Connector 77">
            <a:extLst>
              <a:ext uri="{FF2B5EF4-FFF2-40B4-BE49-F238E27FC236}">
                <a16:creationId xmlns:a16="http://schemas.microsoft.com/office/drawing/2014/main" id="{B1922ED5-C3D8-43D8-A00D-1D6BC9201DBA}"/>
              </a:ext>
            </a:extLst>
          </p:cNvPr>
          <p:cNvCxnSpPr/>
          <p:nvPr/>
        </p:nvCxnSpPr>
        <p:spPr>
          <a:xfrm flipH="1">
            <a:off x="7873968" y="2840262"/>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9" name="Straight Connector 78">
            <a:extLst>
              <a:ext uri="{FF2B5EF4-FFF2-40B4-BE49-F238E27FC236}">
                <a16:creationId xmlns:a16="http://schemas.microsoft.com/office/drawing/2014/main" id="{77019ED2-6D69-4A60-9D19-D4DB786EA3A0}"/>
              </a:ext>
            </a:extLst>
          </p:cNvPr>
          <p:cNvCxnSpPr/>
          <p:nvPr/>
        </p:nvCxnSpPr>
        <p:spPr>
          <a:xfrm flipH="1">
            <a:off x="7873968" y="3213518"/>
            <a:ext cx="24447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1" name="Straight Connector 80">
            <a:extLst>
              <a:ext uri="{FF2B5EF4-FFF2-40B4-BE49-F238E27FC236}">
                <a16:creationId xmlns:a16="http://schemas.microsoft.com/office/drawing/2014/main" id="{9796A12F-4125-4C05-8EE8-A388740C580D}"/>
              </a:ext>
            </a:extLst>
          </p:cNvPr>
          <p:cNvCxnSpPr/>
          <p:nvPr/>
        </p:nvCxnSpPr>
        <p:spPr>
          <a:xfrm flipH="1">
            <a:off x="7877837" y="3581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3" name="Straight Connector 82">
            <a:extLst>
              <a:ext uri="{FF2B5EF4-FFF2-40B4-BE49-F238E27FC236}">
                <a16:creationId xmlns:a16="http://schemas.microsoft.com/office/drawing/2014/main" id="{7FDC5F4B-9BF0-42AD-B8BB-2F2399BCF1E2}"/>
              </a:ext>
            </a:extLst>
          </p:cNvPr>
          <p:cNvCxnSpPr/>
          <p:nvPr/>
        </p:nvCxnSpPr>
        <p:spPr>
          <a:xfrm flipH="1">
            <a:off x="7881693" y="3962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93" name="Text Box 42">
            <a:extLst>
              <a:ext uri="{FF2B5EF4-FFF2-40B4-BE49-F238E27FC236}">
                <a16:creationId xmlns:a16="http://schemas.microsoft.com/office/drawing/2014/main" id="{53BAB77F-E061-4834-9068-34BDF78AD071}"/>
              </a:ext>
            </a:extLst>
          </p:cNvPr>
          <p:cNvSpPr txBox="1">
            <a:spLocks noChangeArrowheads="1"/>
          </p:cNvSpPr>
          <p:nvPr/>
        </p:nvSpPr>
        <p:spPr bwMode="auto">
          <a:xfrm>
            <a:off x="8111387" y="3429000"/>
            <a:ext cx="856196"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Flat AC</a:t>
            </a:r>
          </a:p>
        </p:txBody>
      </p:sp>
      <p:sp>
        <p:nvSpPr>
          <p:cNvPr id="100" name="Text Box 23">
            <a:extLst>
              <a:ext uri="{FF2B5EF4-FFF2-40B4-BE49-F238E27FC236}">
                <a16:creationId xmlns:a16="http://schemas.microsoft.com/office/drawing/2014/main" id="{D8F2FCFF-2984-4836-B000-9C5601A8EAAA}"/>
              </a:ext>
            </a:extLst>
          </p:cNvPr>
          <p:cNvSpPr txBox="1">
            <a:spLocks noChangeArrowheads="1"/>
          </p:cNvSpPr>
          <p:nvPr/>
        </p:nvSpPr>
        <p:spPr bwMode="auto">
          <a:xfrm>
            <a:off x="5530369" y="2667000"/>
            <a:ext cx="2143536"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Aqueous misdirection</a:t>
            </a:r>
          </a:p>
        </p:txBody>
      </p:sp>
      <p:cxnSp>
        <p:nvCxnSpPr>
          <p:cNvPr id="104" name="Straight Connector 103">
            <a:extLst>
              <a:ext uri="{FF2B5EF4-FFF2-40B4-BE49-F238E27FC236}">
                <a16:creationId xmlns:a16="http://schemas.microsoft.com/office/drawing/2014/main" id="{49D87D4A-E317-4446-9B95-5184CB3968F3}"/>
              </a:ext>
            </a:extLst>
          </p:cNvPr>
          <p:cNvCxnSpPr>
            <a:cxnSpLocks/>
          </p:cNvCxnSpPr>
          <p:nvPr/>
        </p:nvCxnSpPr>
        <p:spPr>
          <a:xfrm flipH="1">
            <a:off x="5316229" y="2667000"/>
            <a:ext cx="7397" cy="25314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5" name="Straight Connector 104">
            <a:extLst>
              <a:ext uri="{FF2B5EF4-FFF2-40B4-BE49-F238E27FC236}">
                <a16:creationId xmlns:a16="http://schemas.microsoft.com/office/drawing/2014/main" id="{F40B6D71-75A8-4A88-864D-00D14C2F710D}"/>
              </a:ext>
            </a:extLst>
          </p:cNvPr>
          <p:cNvCxnSpPr/>
          <p:nvPr/>
        </p:nvCxnSpPr>
        <p:spPr>
          <a:xfrm flipH="1">
            <a:off x="5323624" y="2832814"/>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6" name="Straight Connector 105">
            <a:extLst>
              <a:ext uri="{FF2B5EF4-FFF2-40B4-BE49-F238E27FC236}">
                <a16:creationId xmlns:a16="http://schemas.microsoft.com/office/drawing/2014/main" id="{010BF7B2-AA07-4DCF-822D-E2DB5CC0BF59}"/>
              </a:ext>
            </a:extLst>
          </p:cNvPr>
          <p:cNvCxnSpPr/>
          <p:nvPr/>
        </p:nvCxnSpPr>
        <p:spPr>
          <a:xfrm flipH="1">
            <a:off x="5323624" y="3360065"/>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a:extLst>
              <a:ext uri="{FF2B5EF4-FFF2-40B4-BE49-F238E27FC236}">
                <a16:creationId xmlns:a16="http://schemas.microsoft.com/office/drawing/2014/main" id="{BAC8035C-3999-4C31-93CD-6C0D2ADEB73B}"/>
              </a:ext>
            </a:extLst>
          </p:cNvPr>
          <p:cNvCxnSpPr/>
          <p:nvPr/>
        </p:nvCxnSpPr>
        <p:spPr>
          <a:xfrm flipH="1">
            <a:off x="5323536" y="3786938"/>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8" name="Straight Connector 107">
            <a:extLst>
              <a:ext uri="{FF2B5EF4-FFF2-40B4-BE49-F238E27FC236}">
                <a16:creationId xmlns:a16="http://schemas.microsoft.com/office/drawing/2014/main" id="{DB64CAEE-69B4-426A-8A5B-D1269DBF0F66}"/>
              </a:ext>
            </a:extLst>
          </p:cNvPr>
          <p:cNvCxnSpPr/>
          <p:nvPr/>
        </p:nvCxnSpPr>
        <p:spPr>
          <a:xfrm flipH="1">
            <a:off x="5327493" y="4249152"/>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12" name="Straight Connector 111">
            <a:extLst>
              <a:ext uri="{FF2B5EF4-FFF2-40B4-BE49-F238E27FC236}">
                <a16:creationId xmlns:a16="http://schemas.microsoft.com/office/drawing/2014/main" id="{99A16C30-4BE4-48E5-8B65-0C5F3039B8DC}"/>
              </a:ext>
            </a:extLst>
          </p:cNvPr>
          <p:cNvCxnSpPr/>
          <p:nvPr/>
        </p:nvCxnSpPr>
        <p:spPr>
          <a:xfrm flipH="1">
            <a:off x="5333455" y="51816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13" name="Text Box 42">
            <a:extLst>
              <a:ext uri="{FF2B5EF4-FFF2-40B4-BE49-F238E27FC236}">
                <a16:creationId xmlns:a16="http://schemas.microsoft.com/office/drawing/2014/main" id="{056DFFD9-3CA2-42E7-90FE-4F14522E3504}"/>
              </a:ext>
            </a:extLst>
          </p:cNvPr>
          <p:cNvSpPr txBox="1">
            <a:spLocks noChangeArrowheads="1"/>
          </p:cNvSpPr>
          <p:nvPr/>
        </p:nvSpPr>
        <p:spPr bwMode="auto">
          <a:xfrm>
            <a:off x="5533954" y="3623846"/>
            <a:ext cx="1563248"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Retinal surgery</a:t>
            </a:r>
          </a:p>
        </p:txBody>
      </p:sp>
      <p:sp>
        <p:nvSpPr>
          <p:cNvPr id="118" name="Text Box 47">
            <a:extLst>
              <a:ext uri="{FF2B5EF4-FFF2-40B4-BE49-F238E27FC236}">
                <a16:creationId xmlns:a16="http://schemas.microsoft.com/office/drawing/2014/main" id="{3F59D898-ECAD-49F0-9425-2A1BC8DDA7B5}"/>
              </a:ext>
            </a:extLst>
          </p:cNvPr>
          <p:cNvSpPr txBox="1">
            <a:spLocks noChangeArrowheads="1"/>
          </p:cNvSpPr>
          <p:nvPr/>
        </p:nvSpPr>
        <p:spPr bwMode="auto">
          <a:xfrm>
            <a:off x="5523688" y="4538246"/>
            <a:ext cx="1414170"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Drug-induced</a:t>
            </a:r>
          </a:p>
        </p:txBody>
      </p:sp>
      <p:sp>
        <p:nvSpPr>
          <p:cNvPr id="16" name="TextBox 15">
            <a:extLst>
              <a:ext uri="{FF2B5EF4-FFF2-40B4-BE49-F238E27FC236}">
                <a16:creationId xmlns:a16="http://schemas.microsoft.com/office/drawing/2014/main" id="{984E008D-FBBA-42B4-940E-EA26772E0161}"/>
              </a:ext>
            </a:extLst>
          </p:cNvPr>
          <p:cNvSpPr txBox="1"/>
          <p:nvPr/>
        </p:nvSpPr>
        <p:spPr>
          <a:xfrm>
            <a:off x="6230528" y="5257800"/>
            <a:ext cx="1326004" cy="369332"/>
          </a:xfrm>
          <a:prstGeom prst="rect">
            <a:avLst/>
          </a:prstGeom>
          <a:noFill/>
        </p:spPr>
        <p:txBody>
          <a:bodyPr wrap="none" rtlCol="0">
            <a:spAutoFit/>
          </a:bodyPr>
          <a:lstStyle/>
          <a:p>
            <a:pPr algn="ctr"/>
            <a:r>
              <a:rPr lang="en-US" dirty="0">
                <a:solidFill>
                  <a:schemeClr val="bg1">
                    <a:lumMod val="75000"/>
                  </a:schemeClr>
                </a:solidFill>
              </a:rPr>
              <a:t>Both/Either</a:t>
            </a:r>
          </a:p>
        </p:txBody>
      </p:sp>
      <p:cxnSp>
        <p:nvCxnSpPr>
          <p:cNvPr id="125" name="Straight Connector 124">
            <a:extLst>
              <a:ext uri="{FF2B5EF4-FFF2-40B4-BE49-F238E27FC236}">
                <a16:creationId xmlns:a16="http://schemas.microsoft.com/office/drawing/2014/main" id="{01138141-D318-4ED7-A7FE-D8F2155CE890}"/>
              </a:ext>
            </a:extLst>
          </p:cNvPr>
          <p:cNvCxnSpPr/>
          <p:nvPr/>
        </p:nvCxnSpPr>
        <p:spPr>
          <a:xfrm flipH="1">
            <a:off x="5334000" y="4724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52" name="Text Box 47">
            <a:extLst>
              <a:ext uri="{FF2B5EF4-FFF2-40B4-BE49-F238E27FC236}">
                <a16:creationId xmlns:a16="http://schemas.microsoft.com/office/drawing/2014/main" id="{E3578916-9804-473C-8F06-D4FA0BCEDFD0}"/>
              </a:ext>
            </a:extLst>
          </p:cNvPr>
          <p:cNvSpPr txBox="1">
            <a:spLocks noChangeArrowheads="1"/>
          </p:cNvSpPr>
          <p:nvPr/>
        </p:nvSpPr>
        <p:spPr bwMode="auto">
          <a:xfrm>
            <a:off x="5543446" y="4055146"/>
            <a:ext cx="1619354"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err="1">
                <a:solidFill>
                  <a:schemeClr val="bg1">
                    <a:lumMod val="75000"/>
                  </a:schemeClr>
                </a:solidFill>
              </a:rPr>
              <a:t>Nanophthalmos</a:t>
            </a:r>
            <a:endParaRPr lang="en-US" altLang="en-US" sz="1600" dirty="0">
              <a:solidFill>
                <a:schemeClr val="bg1">
                  <a:lumMod val="75000"/>
                </a:schemeClr>
              </a:solidFill>
            </a:endParaRPr>
          </a:p>
        </p:txBody>
      </p:sp>
      <p:sp>
        <p:nvSpPr>
          <p:cNvPr id="53" name="Text Box 45">
            <a:extLst>
              <a:ext uri="{FF2B5EF4-FFF2-40B4-BE49-F238E27FC236}">
                <a16:creationId xmlns:a16="http://schemas.microsoft.com/office/drawing/2014/main" id="{57D1A14F-68FE-47D2-983C-1A879D66A9DC}"/>
              </a:ext>
            </a:extLst>
          </p:cNvPr>
          <p:cNvSpPr txBox="1">
            <a:spLocks noChangeArrowheads="1"/>
          </p:cNvSpPr>
          <p:nvPr/>
        </p:nvSpPr>
        <p:spPr bwMode="auto">
          <a:xfrm>
            <a:off x="5523688" y="5013493"/>
            <a:ext cx="582211"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PFV</a:t>
            </a:r>
          </a:p>
        </p:txBody>
      </p:sp>
      <p:sp>
        <p:nvSpPr>
          <p:cNvPr id="54" name="Text Box 42">
            <a:extLst>
              <a:ext uri="{FF2B5EF4-FFF2-40B4-BE49-F238E27FC236}">
                <a16:creationId xmlns:a16="http://schemas.microsoft.com/office/drawing/2014/main" id="{E1E37D2C-2C52-446B-843B-01E64990D3EC}"/>
              </a:ext>
            </a:extLst>
          </p:cNvPr>
          <p:cNvSpPr txBox="1">
            <a:spLocks noChangeArrowheads="1"/>
          </p:cNvSpPr>
          <p:nvPr/>
        </p:nvSpPr>
        <p:spPr bwMode="auto">
          <a:xfrm>
            <a:off x="5551406" y="3192546"/>
            <a:ext cx="2276072"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ERD/choroidal effusion</a:t>
            </a:r>
          </a:p>
        </p:txBody>
      </p:sp>
      <p:sp>
        <p:nvSpPr>
          <p:cNvPr id="45" name="Text Box 16">
            <a:extLst>
              <a:ext uri="{FF2B5EF4-FFF2-40B4-BE49-F238E27FC236}">
                <a16:creationId xmlns:a16="http://schemas.microsoft.com/office/drawing/2014/main" id="{110F5FF7-0BFD-4D31-B590-0FC320326235}"/>
              </a:ext>
            </a:extLst>
          </p:cNvPr>
          <p:cNvSpPr txBox="1">
            <a:spLocks noChangeArrowheads="1"/>
          </p:cNvSpPr>
          <p:nvPr/>
        </p:nvSpPr>
        <p:spPr bwMode="auto">
          <a:xfrm>
            <a:off x="624362" y="1879005"/>
            <a:ext cx="6811893" cy="4524315"/>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i="1" dirty="0">
                <a:solidFill>
                  <a:srgbClr val="0000FF"/>
                </a:solidFill>
              </a:rPr>
              <a:t>In this context, what does </a:t>
            </a:r>
            <a:r>
              <a:rPr lang="en-US" altLang="en-US" sz="1600" dirty="0">
                <a:solidFill>
                  <a:srgbClr val="0000FF"/>
                </a:solidFill>
              </a:rPr>
              <a:t>ICE</a:t>
            </a:r>
            <a:r>
              <a:rPr lang="en-US" altLang="en-US" sz="1600" i="1" dirty="0">
                <a:solidFill>
                  <a:srgbClr val="0000FF"/>
                </a:solidFill>
              </a:rPr>
              <a:t> stand for?</a:t>
            </a:r>
          </a:p>
          <a:p>
            <a:pPr eaLnBrk="1" hangingPunct="1">
              <a:spcBef>
                <a:spcPct val="0"/>
              </a:spcBef>
              <a:buClrTx/>
              <a:buSzTx/>
              <a:buFontTx/>
              <a:buNone/>
            </a:pPr>
            <a:r>
              <a:rPr lang="en-US" altLang="en-US" sz="1600" dirty="0">
                <a:solidFill>
                  <a:srgbClr val="0000FF"/>
                </a:solidFill>
              </a:rPr>
              <a:t>Iridocorneal endothelial syndrome</a:t>
            </a:r>
            <a:endParaRPr lang="en-US" altLang="en-US" sz="1600" dirty="0">
              <a:solidFill>
                <a:srgbClr val="D8D8EC"/>
              </a:solidFill>
            </a:endParaRPr>
          </a:p>
          <a:p>
            <a:pPr eaLnBrk="1" hangingPunct="1">
              <a:spcBef>
                <a:spcPct val="0"/>
              </a:spcBef>
              <a:buClrTx/>
              <a:buSzTx/>
              <a:buFontTx/>
              <a:buNone/>
            </a:pPr>
            <a:endParaRPr lang="en-US" altLang="en-US" sz="1600" i="1" dirty="0">
              <a:solidFill>
                <a:srgbClr val="D8D8EC"/>
              </a:solidFill>
            </a:endParaRPr>
          </a:p>
          <a:p>
            <a:pPr eaLnBrk="1" hangingPunct="1">
              <a:spcBef>
                <a:spcPct val="0"/>
              </a:spcBef>
              <a:buClrTx/>
              <a:buSzTx/>
              <a:buFontTx/>
              <a:buNone/>
            </a:pPr>
            <a:r>
              <a:rPr lang="en-US" altLang="en-US" sz="1600" i="1" dirty="0">
                <a:solidFill>
                  <a:srgbClr val="D8D8EC"/>
                </a:solidFill>
              </a:rPr>
              <a:t>In a nutshell, what is ICE?</a:t>
            </a:r>
          </a:p>
          <a:p>
            <a:pPr eaLnBrk="1" hangingPunct="1">
              <a:spcBef>
                <a:spcPct val="0"/>
              </a:spcBef>
              <a:buClrTx/>
              <a:buSzTx/>
              <a:buFont typeface="Wingdings" panose="05000000000000000000" pitchFamily="2" charset="2"/>
              <a:buNone/>
            </a:pPr>
            <a:r>
              <a:rPr lang="en-US" altLang="en-US" sz="1600" dirty="0">
                <a:solidFill>
                  <a:srgbClr val="D8D8EC"/>
                </a:solidFill>
              </a:rPr>
              <a:t>A sporadic condition in which abnormal corneal endothelial cells lead to a variety of corneal, iris and angle problems</a:t>
            </a:r>
          </a:p>
          <a:p>
            <a:pPr eaLnBrk="1" hangingPunct="1">
              <a:spcBef>
                <a:spcPct val="0"/>
              </a:spcBef>
              <a:buClrTx/>
              <a:buSzTx/>
              <a:buFont typeface="Wingdings" panose="05000000000000000000" pitchFamily="2" charset="2"/>
              <a:buNone/>
            </a:pPr>
            <a:endParaRPr lang="en-US" altLang="en-US" sz="1600" dirty="0">
              <a:solidFill>
                <a:srgbClr val="D8D8EC"/>
              </a:solidFill>
            </a:endParaRPr>
          </a:p>
          <a:p>
            <a:pPr eaLnBrk="1" hangingPunct="1">
              <a:spcBef>
                <a:spcPct val="0"/>
              </a:spcBef>
              <a:buClrTx/>
              <a:buSzTx/>
              <a:buFontTx/>
              <a:buNone/>
            </a:pPr>
            <a:r>
              <a:rPr lang="en-US" altLang="en-US" sz="1600" i="1" dirty="0">
                <a:solidFill>
                  <a:srgbClr val="D8D8EC"/>
                </a:solidFill>
              </a:rPr>
              <a:t>Who is the typical patient?</a:t>
            </a:r>
          </a:p>
          <a:p>
            <a:pPr eaLnBrk="1" hangingPunct="1">
              <a:spcBef>
                <a:spcPct val="0"/>
              </a:spcBef>
              <a:buClrTx/>
              <a:buSzTx/>
              <a:buFontTx/>
              <a:buNone/>
            </a:pPr>
            <a:r>
              <a:rPr lang="en-US" altLang="en-US" sz="1600" dirty="0">
                <a:solidFill>
                  <a:srgbClr val="D8D8EC"/>
                </a:solidFill>
              </a:rPr>
              <a:t>A young-to-middle-aged adult female</a:t>
            </a:r>
          </a:p>
          <a:p>
            <a:pPr eaLnBrk="1" hangingPunct="1">
              <a:spcBef>
                <a:spcPct val="0"/>
              </a:spcBef>
              <a:buClrTx/>
              <a:buSzTx/>
              <a:buFontTx/>
              <a:buNone/>
            </a:pPr>
            <a:endParaRPr lang="en-US" altLang="en-US" sz="1600" i="1" dirty="0">
              <a:solidFill>
                <a:srgbClr val="D8D8EC"/>
              </a:solidFill>
            </a:endParaRPr>
          </a:p>
          <a:p>
            <a:pPr eaLnBrk="1" hangingPunct="1">
              <a:spcBef>
                <a:spcPct val="0"/>
              </a:spcBef>
              <a:buClrTx/>
              <a:buSzTx/>
              <a:buFontTx/>
              <a:buNone/>
            </a:pPr>
            <a:r>
              <a:rPr lang="en-US" altLang="en-US" sz="1600" i="1" dirty="0">
                <a:solidFill>
                  <a:srgbClr val="D8D8EC"/>
                </a:solidFill>
              </a:rPr>
              <a:t>What three sorts of complaints will she have?</a:t>
            </a:r>
          </a:p>
          <a:p>
            <a:pPr eaLnBrk="1" hangingPunct="1">
              <a:spcBef>
                <a:spcPct val="0"/>
              </a:spcBef>
              <a:buClrTx/>
              <a:buSzTx/>
              <a:buNone/>
            </a:pPr>
            <a:r>
              <a:rPr lang="en-US" altLang="en-US" sz="1600" dirty="0">
                <a:solidFill>
                  <a:srgbClr val="D8D8EC"/>
                </a:solidFill>
              </a:rPr>
              <a:t>--Changes in the eye’s appearance</a:t>
            </a:r>
          </a:p>
          <a:p>
            <a:pPr eaLnBrk="1" hangingPunct="1">
              <a:spcBef>
                <a:spcPct val="0"/>
              </a:spcBef>
              <a:buClrTx/>
              <a:buSzTx/>
              <a:buNone/>
            </a:pPr>
            <a:r>
              <a:rPr lang="en-US" altLang="en-US" sz="1600" dirty="0">
                <a:solidFill>
                  <a:srgbClr val="D8D8EC"/>
                </a:solidFill>
              </a:rPr>
              <a:t>--Ocular pain </a:t>
            </a:r>
          </a:p>
          <a:p>
            <a:pPr eaLnBrk="1" hangingPunct="1">
              <a:spcBef>
                <a:spcPct val="0"/>
              </a:spcBef>
              <a:buClrTx/>
              <a:buSzTx/>
              <a:buNone/>
            </a:pPr>
            <a:r>
              <a:rPr lang="en-US" altLang="en-US" sz="1600" dirty="0">
                <a:solidFill>
                  <a:srgbClr val="D8D8EC"/>
                </a:solidFill>
              </a:rPr>
              <a:t>--Decreased VA</a:t>
            </a:r>
          </a:p>
          <a:p>
            <a:pPr eaLnBrk="1" hangingPunct="1">
              <a:spcBef>
                <a:spcPct val="0"/>
              </a:spcBef>
              <a:buClrTx/>
              <a:buSzTx/>
              <a:buNone/>
            </a:pPr>
            <a:endParaRPr lang="en-US" altLang="en-US" sz="1600" dirty="0">
              <a:solidFill>
                <a:srgbClr val="D8D8EC"/>
              </a:solidFill>
            </a:endParaRPr>
          </a:p>
          <a:p>
            <a:pPr eaLnBrk="1" hangingPunct="1">
              <a:spcBef>
                <a:spcPct val="0"/>
              </a:spcBef>
              <a:buClrTx/>
              <a:buSzTx/>
              <a:buFontTx/>
              <a:buNone/>
            </a:pPr>
            <a:r>
              <a:rPr lang="en-US" altLang="en-US" sz="1600" i="1" dirty="0">
                <a:solidFill>
                  <a:srgbClr val="D8D8EC"/>
                </a:solidFill>
              </a:rPr>
              <a:t>What ‘pertinent negative’ will be elicited when taking a history?</a:t>
            </a:r>
          </a:p>
          <a:p>
            <a:pPr eaLnBrk="1" hangingPunct="1">
              <a:spcBef>
                <a:spcPct val="0"/>
              </a:spcBef>
              <a:buClrTx/>
              <a:buSzTx/>
              <a:buFontTx/>
              <a:buNone/>
            </a:pPr>
            <a:r>
              <a:rPr lang="en-US" altLang="en-US" sz="1600" dirty="0">
                <a:solidFill>
                  <a:srgbClr val="D8D8EC"/>
                </a:solidFill>
              </a:rPr>
              <a:t>She will deny any family history of similar eye findings (recall it’s sporadic, not inherited)</a:t>
            </a:r>
          </a:p>
        </p:txBody>
      </p:sp>
      <p:sp>
        <p:nvSpPr>
          <p:cNvPr id="47" name="Oval 46">
            <a:extLst>
              <a:ext uri="{FF2B5EF4-FFF2-40B4-BE49-F238E27FC236}">
                <a16:creationId xmlns:a16="http://schemas.microsoft.com/office/drawing/2014/main" id="{915FF168-8D6E-4F81-8D3E-ED770430134E}"/>
              </a:ext>
            </a:extLst>
          </p:cNvPr>
          <p:cNvSpPr/>
          <p:nvPr/>
        </p:nvSpPr>
        <p:spPr>
          <a:xfrm>
            <a:off x="8001000" y="3048000"/>
            <a:ext cx="671979" cy="338554"/>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805860421"/>
      </p:ext>
    </p:extLst>
  </p:cSld>
  <p:clrMapOvr>
    <a:masterClrMapping/>
  </p:clrMapOvr>
</p:sld>
</file>

<file path=ppt/slides/slide3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Straight Arrow Connector 12">
            <a:extLst>
              <a:ext uri="{FF2B5EF4-FFF2-40B4-BE49-F238E27FC236}">
                <a16:creationId xmlns:a16="http://schemas.microsoft.com/office/drawing/2014/main" id="{A6DE2085-829C-480C-9216-69D6039C0A37}"/>
              </a:ext>
            </a:extLst>
          </p:cNvPr>
          <p:cNvCxnSpPr>
            <a:cxnSpLocks/>
          </p:cNvCxnSpPr>
          <p:nvPr/>
        </p:nvCxnSpPr>
        <p:spPr>
          <a:xfrm>
            <a:off x="6717173" y="1828800"/>
            <a:ext cx="0" cy="3462754"/>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43014" name="Text Box 6"/>
          <p:cNvSpPr txBox="1">
            <a:spLocks noChangeArrowheads="1"/>
          </p:cNvSpPr>
          <p:nvPr/>
        </p:nvSpPr>
        <p:spPr bwMode="auto">
          <a:xfrm>
            <a:off x="533400" y="2356376"/>
            <a:ext cx="1005403"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Lens-</a:t>
            </a:r>
          </a:p>
          <a:p>
            <a:pPr algn="ctr" eaLnBrk="1" hangingPunct="1">
              <a:lnSpc>
                <a:spcPct val="80000"/>
              </a:lnSpc>
              <a:spcBef>
                <a:spcPct val="0"/>
              </a:spcBef>
              <a:buClrTx/>
              <a:buSzTx/>
              <a:buFontTx/>
              <a:buNone/>
            </a:pPr>
            <a:r>
              <a:rPr lang="en-US" altLang="en-US" sz="1800" dirty="0">
                <a:solidFill>
                  <a:schemeClr val="bg1">
                    <a:lumMod val="75000"/>
                  </a:schemeClr>
                </a:solidFill>
              </a:rPr>
              <a:t>Induced</a:t>
            </a:r>
          </a:p>
        </p:txBody>
      </p:sp>
      <p:sp>
        <p:nvSpPr>
          <p:cNvPr id="43017" name="Text Box 14"/>
          <p:cNvSpPr txBox="1">
            <a:spLocks noChangeArrowheads="1"/>
          </p:cNvSpPr>
          <p:nvPr/>
        </p:nvSpPr>
        <p:spPr bwMode="auto">
          <a:xfrm>
            <a:off x="3026498" y="2365901"/>
            <a:ext cx="1633781"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Aphakic/</a:t>
            </a:r>
          </a:p>
          <a:p>
            <a:pPr algn="ctr" eaLnBrk="1" hangingPunct="1">
              <a:lnSpc>
                <a:spcPct val="80000"/>
              </a:lnSpc>
              <a:spcBef>
                <a:spcPct val="0"/>
              </a:spcBef>
              <a:buClrTx/>
              <a:buSzTx/>
              <a:buFontTx/>
              <a:buNone/>
            </a:pPr>
            <a:r>
              <a:rPr lang="en-US" altLang="en-US" sz="1800" dirty="0" err="1">
                <a:solidFill>
                  <a:schemeClr val="bg1">
                    <a:lumMod val="75000"/>
                  </a:schemeClr>
                </a:solidFill>
              </a:rPr>
              <a:t>Pseudophakic</a:t>
            </a:r>
            <a:endParaRPr lang="en-US" altLang="en-US" sz="1800" dirty="0">
              <a:solidFill>
                <a:schemeClr val="bg1">
                  <a:lumMod val="75000"/>
                </a:schemeClr>
              </a:solidFill>
            </a:endParaRPr>
          </a:p>
        </p:txBody>
      </p:sp>
      <p:sp>
        <p:nvSpPr>
          <p:cNvPr id="43031" name="Text Box 35"/>
          <p:cNvSpPr txBox="1">
            <a:spLocks noChangeArrowheads="1"/>
          </p:cNvSpPr>
          <p:nvPr/>
        </p:nvSpPr>
        <p:spPr bwMode="auto">
          <a:xfrm>
            <a:off x="1190847" y="1295400"/>
            <a:ext cx="2473754"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solidFill>
                  <a:schemeClr val="bg1">
                    <a:lumMod val="75000"/>
                  </a:schemeClr>
                </a:solidFill>
              </a:rPr>
              <a:t>w/ Pupillary Block</a:t>
            </a:r>
          </a:p>
        </p:txBody>
      </p:sp>
      <p:sp>
        <p:nvSpPr>
          <p:cNvPr id="43032" name="Text Box 36"/>
          <p:cNvSpPr txBox="1">
            <a:spLocks noChangeArrowheads="1"/>
          </p:cNvSpPr>
          <p:nvPr/>
        </p:nvSpPr>
        <p:spPr bwMode="auto">
          <a:xfrm>
            <a:off x="5181600" y="1295400"/>
            <a:ext cx="2630848"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t>w/o Pupillary Block</a:t>
            </a:r>
          </a:p>
        </p:txBody>
      </p:sp>
      <p:sp>
        <p:nvSpPr>
          <p:cNvPr id="49" name="Rectangle 2">
            <a:extLst>
              <a:ext uri="{FF2B5EF4-FFF2-40B4-BE49-F238E27FC236}">
                <a16:creationId xmlns:a16="http://schemas.microsoft.com/office/drawing/2014/main" id="{240EE5BF-F7D2-4FC8-A5DD-F6B5423153C6}"/>
              </a:ext>
            </a:extLst>
          </p:cNvPr>
          <p:cNvSpPr>
            <a:spLocks noGrp="1" noChangeArrowheads="1"/>
          </p:cNvSpPr>
          <p:nvPr>
            <p:ph type="title"/>
          </p:nvPr>
        </p:nvSpPr>
        <p:spPr>
          <a:xfrm>
            <a:off x="457200" y="304800"/>
            <a:ext cx="7543800" cy="563562"/>
          </a:xfrm>
        </p:spPr>
        <p:txBody>
          <a:bodyPr/>
          <a:lstStyle/>
          <a:p>
            <a:pPr eaLnBrk="1" hangingPunct="1"/>
            <a:r>
              <a:rPr lang="en-US" altLang="en-US" sz="3500" dirty="0"/>
              <a:t>Q</a:t>
            </a:r>
          </a:p>
        </p:txBody>
      </p:sp>
      <p:sp>
        <p:nvSpPr>
          <p:cNvPr id="50" name="TextBox 49">
            <a:extLst>
              <a:ext uri="{FF2B5EF4-FFF2-40B4-BE49-F238E27FC236}">
                <a16:creationId xmlns:a16="http://schemas.microsoft.com/office/drawing/2014/main" id="{CF426230-46C8-405C-9015-99EF57762A2E}"/>
              </a:ext>
            </a:extLst>
          </p:cNvPr>
          <p:cNvSpPr txBox="1"/>
          <p:nvPr/>
        </p:nvSpPr>
        <p:spPr>
          <a:xfrm>
            <a:off x="2259496" y="189094"/>
            <a:ext cx="4607480" cy="400110"/>
          </a:xfrm>
          <a:prstGeom prst="rect">
            <a:avLst/>
          </a:prstGeom>
          <a:solidFill>
            <a:schemeClr val="accent1">
              <a:lumMod val="60000"/>
              <a:lumOff val="40000"/>
            </a:schemeClr>
          </a:solidFill>
        </p:spPr>
        <p:txBody>
          <a:bodyPr wrap="none" rtlCol="0">
            <a:spAutoFit/>
          </a:bodyPr>
          <a:lstStyle/>
          <a:p>
            <a:pPr algn="ctr"/>
            <a:r>
              <a:rPr lang="en-US" sz="2000" b="1" dirty="0"/>
              <a:t>Secondary Angle Closure Glaucoma</a:t>
            </a:r>
          </a:p>
        </p:txBody>
      </p:sp>
      <p:sp>
        <p:nvSpPr>
          <p:cNvPr id="2" name="TextBox 1">
            <a:extLst>
              <a:ext uri="{FF2B5EF4-FFF2-40B4-BE49-F238E27FC236}">
                <a16:creationId xmlns:a16="http://schemas.microsoft.com/office/drawing/2014/main" id="{A7E30BEC-923B-4C9A-A856-BDD0D882F6B8}"/>
              </a:ext>
            </a:extLst>
          </p:cNvPr>
          <p:cNvSpPr txBox="1"/>
          <p:nvPr/>
        </p:nvSpPr>
        <p:spPr>
          <a:xfrm>
            <a:off x="887305" y="2844119"/>
            <a:ext cx="1494320" cy="338554"/>
          </a:xfrm>
          <a:prstGeom prst="rect">
            <a:avLst/>
          </a:prstGeom>
          <a:noFill/>
        </p:spPr>
        <p:txBody>
          <a:bodyPr wrap="none" rtlCol="0">
            <a:spAutoFit/>
          </a:bodyPr>
          <a:lstStyle/>
          <a:p>
            <a:r>
              <a:rPr lang="en-US" sz="1600" dirty="0" err="1">
                <a:solidFill>
                  <a:schemeClr val="bg1">
                    <a:lumMod val="75000"/>
                  </a:schemeClr>
                </a:solidFill>
              </a:rPr>
              <a:t>Phacomorphic</a:t>
            </a:r>
            <a:endParaRPr lang="en-US" sz="1600" dirty="0">
              <a:solidFill>
                <a:schemeClr val="bg1">
                  <a:lumMod val="75000"/>
                </a:schemeClr>
              </a:solidFill>
            </a:endParaRPr>
          </a:p>
        </p:txBody>
      </p:sp>
      <p:sp>
        <p:nvSpPr>
          <p:cNvPr id="51" name="TextBox 50">
            <a:extLst>
              <a:ext uri="{FF2B5EF4-FFF2-40B4-BE49-F238E27FC236}">
                <a16:creationId xmlns:a16="http://schemas.microsoft.com/office/drawing/2014/main" id="{156069D4-340B-4160-A336-EBF73557CEE0}"/>
              </a:ext>
            </a:extLst>
          </p:cNvPr>
          <p:cNvSpPr txBox="1"/>
          <p:nvPr/>
        </p:nvSpPr>
        <p:spPr>
          <a:xfrm>
            <a:off x="884725" y="3175578"/>
            <a:ext cx="1402948" cy="338554"/>
          </a:xfrm>
          <a:prstGeom prst="rect">
            <a:avLst/>
          </a:prstGeom>
          <a:noFill/>
        </p:spPr>
        <p:txBody>
          <a:bodyPr wrap="none" rtlCol="0">
            <a:spAutoFit/>
          </a:bodyPr>
          <a:lstStyle/>
          <a:p>
            <a:r>
              <a:rPr lang="en-US" sz="1600" dirty="0">
                <a:solidFill>
                  <a:schemeClr val="bg1">
                    <a:lumMod val="75000"/>
                  </a:schemeClr>
                </a:solidFill>
              </a:rPr>
              <a:t>Ectopia </a:t>
            </a:r>
            <a:r>
              <a:rPr lang="en-US" sz="1600" dirty="0" err="1">
                <a:solidFill>
                  <a:schemeClr val="bg1">
                    <a:lumMod val="75000"/>
                  </a:schemeClr>
                </a:solidFill>
              </a:rPr>
              <a:t>lentis</a:t>
            </a:r>
            <a:endParaRPr lang="en-US" sz="1600" dirty="0">
              <a:solidFill>
                <a:schemeClr val="bg1">
                  <a:lumMod val="75000"/>
                </a:schemeClr>
              </a:solidFill>
            </a:endParaRPr>
          </a:p>
        </p:txBody>
      </p:sp>
      <p:cxnSp>
        <p:nvCxnSpPr>
          <p:cNvPr id="71" name="Straight Connector 70">
            <a:extLst>
              <a:ext uri="{FF2B5EF4-FFF2-40B4-BE49-F238E27FC236}">
                <a16:creationId xmlns:a16="http://schemas.microsoft.com/office/drawing/2014/main" id="{C104938D-BA8D-4E39-9D5F-9EE2012F2F3C}"/>
              </a:ext>
            </a:extLst>
          </p:cNvPr>
          <p:cNvCxnSpPr>
            <a:cxnSpLocks/>
          </p:cNvCxnSpPr>
          <p:nvPr/>
        </p:nvCxnSpPr>
        <p:spPr>
          <a:xfrm flipH="1">
            <a:off x="762665" y="3023488"/>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2A7E4E40-472F-4E50-8A7A-45C10FDD7171}"/>
              </a:ext>
            </a:extLst>
          </p:cNvPr>
          <p:cNvCxnSpPr>
            <a:cxnSpLocks/>
          </p:cNvCxnSpPr>
          <p:nvPr/>
        </p:nvCxnSpPr>
        <p:spPr>
          <a:xfrm flipH="1">
            <a:off x="762665" y="3347853"/>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C3924889-45B9-4383-9C9E-48F0A9C27AD8}"/>
              </a:ext>
            </a:extLst>
          </p:cNvPr>
          <p:cNvCxnSpPr>
            <a:cxnSpLocks/>
          </p:cNvCxnSpPr>
          <p:nvPr/>
        </p:nvCxnSpPr>
        <p:spPr>
          <a:xfrm flipH="1">
            <a:off x="748719" y="2838976"/>
            <a:ext cx="13947" cy="5088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 name="Straight Arrow Connector 5">
            <a:extLst>
              <a:ext uri="{FF2B5EF4-FFF2-40B4-BE49-F238E27FC236}">
                <a16:creationId xmlns:a16="http://schemas.microsoft.com/office/drawing/2014/main" id="{A3439F0C-5143-461F-8F3C-2E830785DEFC}"/>
              </a:ext>
            </a:extLst>
          </p:cNvPr>
          <p:cNvCxnSpPr>
            <a:stCxn id="50" idx="2"/>
          </p:cNvCxnSpPr>
          <p:nvPr/>
        </p:nvCxnSpPr>
        <p:spPr>
          <a:xfrm flipH="1">
            <a:off x="2971800" y="589204"/>
            <a:ext cx="1591436" cy="706196"/>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0" name="Straight Arrow Connector 9">
            <a:extLst>
              <a:ext uri="{FF2B5EF4-FFF2-40B4-BE49-F238E27FC236}">
                <a16:creationId xmlns:a16="http://schemas.microsoft.com/office/drawing/2014/main" id="{84DC796E-F6ED-4FBB-82D2-A260F480BF8A}"/>
              </a:ext>
            </a:extLst>
          </p:cNvPr>
          <p:cNvCxnSpPr>
            <a:cxnSpLocks/>
          </p:cNvCxnSpPr>
          <p:nvPr/>
        </p:nvCxnSpPr>
        <p:spPr>
          <a:xfrm>
            <a:off x="4572000" y="589204"/>
            <a:ext cx="1600200" cy="706196"/>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6" name="Straight Arrow Connector 25">
            <a:extLst>
              <a:ext uri="{FF2B5EF4-FFF2-40B4-BE49-F238E27FC236}">
                <a16:creationId xmlns:a16="http://schemas.microsoft.com/office/drawing/2014/main" id="{B70E0124-9B84-41A5-8D84-A66B7838A706}"/>
              </a:ext>
            </a:extLst>
          </p:cNvPr>
          <p:cNvCxnSpPr>
            <a:cxnSpLocks/>
          </p:cNvCxnSpPr>
          <p:nvPr/>
        </p:nvCxnSpPr>
        <p:spPr>
          <a:xfrm flipH="1">
            <a:off x="1159539" y="1828800"/>
            <a:ext cx="1290435" cy="478059"/>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28" name="Straight Arrow Connector 27">
            <a:extLst>
              <a:ext uri="{FF2B5EF4-FFF2-40B4-BE49-F238E27FC236}">
                <a16:creationId xmlns:a16="http://schemas.microsoft.com/office/drawing/2014/main" id="{567A4249-5C59-4416-8A8E-1C35913900AB}"/>
              </a:ext>
            </a:extLst>
          </p:cNvPr>
          <p:cNvCxnSpPr>
            <a:cxnSpLocks/>
          </p:cNvCxnSpPr>
          <p:nvPr/>
        </p:nvCxnSpPr>
        <p:spPr>
          <a:xfrm>
            <a:off x="2449973" y="1832208"/>
            <a:ext cx="1268784"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56" name="Text Box 6">
            <a:extLst>
              <a:ext uri="{FF2B5EF4-FFF2-40B4-BE49-F238E27FC236}">
                <a16:creationId xmlns:a16="http://schemas.microsoft.com/office/drawing/2014/main" id="{557983BD-9D64-49B9-A366-A08663B0451F}"/>
              </a:ext>
            </a:extLst>
          </p:cNvPr>
          <p:cNvSpPr txBox="1">
            <a:spLocks noChangeArrowheads="1"/>
          </p:cNvSpPr>
          <p:nvPr/>
        </p:nvSpPr>
        <p:spPr bwMode="auto">
          <a:xfrm>
            <a:off x="5029200" y="2356376"/>
            <a:ext cx="813043"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r" eaLnBrk="1" hangingPunct="1">
              <a:lnSpc>
                <a:spcPct val="80000"/>
              </a:lnSpc>
              <a:spcBef>
                <a:spcPct val="0"/>
              </a:spcBef>
              <a:buClrTx/>
              <a:buSzTx/>
              <a:buFontTx/>
              <a:buNone/>
            </a:pPr>
            <a:r>
              <a:rPr lang="en-US" altLang="en-US" sz="1800" dirty="0">
                <a:solidFill>
                  <a:schemeClr val="bg1">
                    <a:lumMod val="75000"/>
                  </a:schemeClr>
                </a:solidFill>
              </a:rPr>
              <a:t>‘Push’</a:t>
            </a:r>
          </a:p>
        </p:txBody>
      </p:sp>
      <p:sp>
        <p:nvSpPr>
          <p:cNvPr id="57" name="Text Box 14">
            <a:extLst>
              <a:ext uri="{FF2B5EF4-FFF2-40B4-BE49-F238E27FC236}">
                <a16:creationId xmlns:a16="http://schemas.microsoft.com/office/drawing/2014/main" id="{5DAFA1C1-3A29-4C27-A379-663FDD22E326}"/>
              </a:ext>
            </a:extLst>
          </p:cNvPr>
          <p:cNvSpPr txBox="1">
            <a:spLocks noChangeArrowheads="1"/>
          </p:cNvSpPr>
          <p:nvPr/>
        </p:nvSpPr>
        <p:spPr bwMode="auto">
          <a:xfrm>
            <a:off x="7620000" y="2365901"/>
            <a:ext cx="671979"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t>‘Pull’</a:t>
            </a:r>
          </a:p>
        </p:txBody>
      </p:sp>
      <p:cxnSp>
        <p:nvCxnSpPr>
          <p:cNvPr id="58" name="Straight Arrow Connector 57">
            <a:extLst>
              <a:ext uri="{FF2B5EF4-FFF2-40B4-BE49-F238E27FC236}">
                <a16:creationId xmlns:a16="http://schemas.microsoft.com/office/drawing/2014/main" id="{E874FEE9-46BD-46A3-90A3-DE7CC220FBFF}"/>
              </a:ext>
            </a:extLst>
          </p:cNvPr>
          <p:cNvCxnSpPr>
            <a:cxnSpLocks/>
          </p:cNvCxnSpPr>
          <p:nvPr/>
        </p:nvCxnSpPr>
        <p:spPr>
          <a:xfrm flipH="1">
            <a:off x="5867400" y="1828800"/>
            <a:ext cx="849775"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59" name="Straight Arrow Connector 58">
            <a:extLst>
              <a:ext uri="{FF2B5EF4-FFF2-40B4-BE49-F238E27FC236}">
                <a16:creationId xmlns:a16="http://schemas.microsoft.com/office/drawing/2014/main" id="{C370A4A1-FE96-4E70-B89E-839542A5E241}"/>
              </a:ext>
            </a:extLst>
          </p:cNvPr>
          <p:cNvCxnSpPr>
            <a:cxnSpLocks/>
          </p:cNvCxnSpPr>
          <p:nvPr/>
        </p:nvCxnSpPr>
        <p:spPr>
          <a:xfrm>
            <a:off x="6717173" y="1832208"/>
            <a:ext cx="902827" cy="474047"/>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62" name="Text Box 16">
            <a:extLst>
              <a:ext uri="{FF2B5EF4-FFF2-40B4-BE49-F238E27FC236}">
                <a16:creationId xmlns:a16="http://schemas.microsoft.com/office/drawing/2014/main" id="{33538067-0726-41B0-93FF-357EF00CA62D}"/>
              </a:ext>
            </a:extLst>
          </p:cNvPr>
          <p:cNvSpPr txBox="1">
            <a:spLocks noChangeArrowheads="1"/>
          </p:cNvSpPr>
          <p:nvPr/>
        </p:nvSpPr>
        <p:spPr bwMode="auto">
          <a:xfrm>
            <a:off x="8065437" y="2684785"/>
            <a:ext cx="628698"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NVG</a:t>
            </a:r>
          </a:p>
        </p:txBody>
      </p:sp>
      <p:sp>
        <p:nvSpPr>
          <p:cNvPr id="70" name="Text Box 21">
            <a:extLst>
              <a:ext uri="{FF2B5EF4-FFF2-40B4-BE49-F238E27FC236}">
                <a16:creationId xmlns:a16="http://schemas.microsoft.com/office/drawing/2014/main" id="{86C32650-BE1F-4CC3-8DB5-0C136D877E6F}"/>
              </a:ext>
            </a:extLst>
          </p:cNvPr>
          <p:cNvSpPr txBox="1">
            <a:spLocks noChangeArrowheads="1"/>
          </p:cNvSpPr>
          <p:nvPr/>
        </p:nvSpPr>
        <p:spPr bwMode="auto">
          <a:xfrm>
            <a:off x="8070534" y="3048000"/>
            <a:ext cx="526106"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b="1"/>
              <a:t>ICE</a:t>
            </a:r>
          </a:p>
        </p:txBody>
      </p:sp>
      <p:sp>
        <p:nvSpPr>
          <p:cNvPr id="75" name="Text Box 45">
            <a:extLst>
              <a:ext uri="{FF2B5EF4-FFF2-40B4-BE49-F238E27FC236}">
                <a16:creationId xmlns:a16="http://schemas.microsoft.com/office/drawing/2014/main" id="{2B6EDA2D-8F55-4DFD-A225-8C03CE6FC7F3}"/>
              </a:ext>
            </a:extLst>
          </p:cNvPr>
          <p:cNvSpPr txBox="1">
            <a:spLocks noChangeArrowheads="1"/>
          </p:cNvSpPr>
          <p:nvPr/>
        </p:nvSpPr>
        <p:spPr bwMode="auto">
          <a:xfrm>
            <a:off x="8073162" y="3810000"/>
            <a:ext cx="1070837" cy="74635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ts val="1700"/>
              </a:lnSpc>
              <a:spcBef>
                <a:spcPct val="0"/>
              </a:spcBef>
              <a:buClrTx/>
              <a:buSzTx/>
              <a:buFontTx/>
              <a:buNone/>
            </a:pPr>
            <a:r>
              <a:rPr lang="en-US" altLang="en-US" sz="1600" dirty="0">
                <a:solidFill>
                  <a:schemeClr val="bg1">
                    <a:lumMod val="75000"/>
                  </a:schemeClr>
                </a:solidFill>
              </a:rPr>
              <a:t>Epithelial/ fibrous ingrowth</a:t>
            </a:r>
          </a:p>
        </p:txBody>
      </p:sp>
      <p:cxnSp>
        <p:nvCxnSpPr>
          <p:cNvPr id="77" name="Straight Connector 76">
            <a:extLst>
              <a:ext uri="{FF2B5EF4-FFF2-40B4-BE49-F238E27FC236}">
                <a16:creationId xmlns:a16="http://schemas.microsoft.com/office/drawing/2014/main" id="{FC090BD7-F2E1-4464-B57B-9CBE5874C89B}"/>
              </a:ext>
            </a:extLst>
          </p:cNvPr>
          <p:cNvCxnSpPr>
            <a:cxnSpLocks/>
          </p:cNvCxnSpPr>
          <p:nvPr/>
        </p:nvCxnSpPr>
        <p:spPr>
          <a:xfrm>
            <a:off x="7873969" y="2674448"/>
            <a:ext cx="7724" cy="128795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8" name="Straight Connector 77">
            <a:extLst>
              <a:ext uri="{FF2B5EF4-FFF2-40B4-BE49-F238E27FC236}">
                <a16:creationId xmlns:a16="http://schemas.microsoft.com/office/drawing/2014/main" id="{B1922ED5-C3D8-43D8-A00D-1D6BC9201DBA}"/>
              </a:ext>
            </a:extLst>
          </p:cNvPr>
          <p:cNvCxnSpPr/>
          <p:nvPr/>
        </p:nvCxnSpPr>
        <p:spPr>
          <a:xfrm flipH="1">
            <a:off x="7873968" y="2840262"/>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9" name="Straight Connector 78">
            <a:extLst>
              <a:ext uri="{FF2B5EF4-FFF2-40B4-BE49-F238E27FC236}">
                <a16:creationId xmlns:a16="http://schemas.microsoft.com/office/drawing/2014/main" id="{77019ED2-6D69-4A60-9D19-D4DB786EA3A0}"/>
              </a:ext>
            </a:extLst>
          </p:cNvPr>
          <p:cNvCxnSpPr/>
          <p:nvPr/>
        </p:nvCxnSpPr>
        <p:spPr>
          <a:xfrm flipH="1">
            <a:off x="7873968" y="3213518"/>
            <a:ext cx="24447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1" name="Straight Connector 80">
            <a:extLst>
              <a:ext uri="{FF2B5EF4-FFF2-40B4-BE49-F238E27FC236}">
                <a16:creationId xmlns:a16="http://schemas.microsoft.com/office/drawing/2014/main" id="{9796A12F-4125-4C05-8EE8-A388740C580D}"/>
              </a:ext>
            </a:extLst>
          </p:cNvPr>
          <p:cNvCxnSpPr/>
          <p:nvPr/>
        </p:nvCxnSpPr>
        <p:spPr>
          <a:xfrm flipH="1">
            <a:off x="7877837" y="3581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3" name="Straight Connector 82">
            <a:extLst>
              <a:ext uri="{FF2B5EF4-FFF2-40B4-BE49-F238E27FC236}">
                <a16:creationId xmlns:a16="http://schemas.microsoft.com/office/drawing/2014/main" id="{7FDC5F4B-9BF0-42AD-B8BB-2F2399BCF1E2}"/>
              </a:ext>
            </a:extLst>
          </p:cNvPr>
          <p:cNvCxnSpPr/>
          <p:nvPr/>
        </p:nvCxnSpPr>
        <p:spPr>
          <a:xfrm flipH="1">
            <a:off x="7881693" y="3962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93" name="Text Box 42">
            <a:extLst>
              <a:ext uri="{FF2B5EF4-FFF2-40B4-BE49-F238E27FC236}">
                <a16:creationId xmlns:a16="http://schemas.microsoft.com/office/drawing/2014/main" id="{53BAB77F-E061-4834-9068-34BDF78AD071}"/>
              </a:ext>
            </a:extLst>
          </p:cNvPr>
          <p:cNvSpPr txBox="1">
            <a:spLocks noChangeArrowheads="1"/>
          </p:cNvSpPr>
          <p:nvPr/>
        </p:nvSpPr>
        <p:spPr bwMode="auto">
          <a:xfrm>
            <a:off x="8111387" y="3429000"/>
            <a:ext cx="856196"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Flat AC</a:t>
            </a:r>
          </a:p>
        </p:txBody>
      </p:sp>
      <p:sp>
        <p:nvSpPr>
          <p:cNvPr id="100" name="Text Box 23">
            <a:extLst>
              <a:ext uri="{FF2B5EF4-FFF2-40B4-BE49-F238E27FC236}">
                <a16:creationId xmlns:a16="http://schemas.microsoft.com/office/drawing/2014/main" id="{D8F2FCFF-2984-4836-B000-9C5601A8EAAA}"/>
              </a:ext>
            </a:extLst>
          </p:cNvPr>
          <p:cNvSpPr txBox="1">
            <a:spLocks noChangeArrowheads="1"/>
          </p:cNvSpPr>
          <p:nvPr/>
        </p:nvSpPr>
        <p:spPr bwMode="auto">
          <a:xfrm>
            <a:off x="5530369" y="2667000"/>
            <a:ext cx="2143536"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Aqueous misdirection</a:t>
            </a:r>
          </a:p>
        </p:txBody>
      </p:sp>
      <p:cxnSp>
        <p:nvCxnSpPr>
          <p:cNvPr id="104" name="Straight Connector 103">
            <a:extLst>
              <a:ext uri="{FF2B5EF4-FFF2-40B4-BE49-F238E27FC236}">
                <a16:creationId xmlns:a16="http://schemas.microsoft.com/office/drawing/2014/main" id="{49D87D4A-E317-4446-9B95-5184CB3968F3}"/>
              </a:ext>
            </a:extLst>
          </p:cNvPr>
          <p:cNvCxnSpPr>
            <a:cxnSpLocks/>
          </p:cNvCxnSpPr>
          <p:nvPr/>
        </p:nvCxnSpPr>
        <p:spPr>
          <a:xfrm flipH="1">
            <a:off x="5316229" y="2667000"/>
            <a:ext cx="7397" cy="25314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5" name="Straight Connector 104">
            <a:extLst>
              <a:ext uri="{FF2B5EF4-FFF2-40B4-BE49-F238E27FC236}">
                <a16:creationId xmlns:a16="http://schemas.microsoft.com/office/drawing/2014/main" id="{F40B6D71-75A8-4A88-864D-00D14C2F710D}"/>
              </a:ext>
            </a:extLst>
          </p:cNvPr>
          <p:cNvCxnSpPr/>
          <p:nvPr/>
        </p:nvCxnSpPr>
        <p:spPr>
          <a:xfrm flipH="1">
            <a:off x="5323624" y="2832814"/>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6" name="Straight Connector 105">
            <a:extLst>
              <a:ext uri="{FF2B5EF4-FFF2-40B4-BE49-F238E27FC236}">
                <a16:creationId xmlns:a16="http://schemas.microsoft.com/office/drawing/2014/main" id="{010BF7B2-AA07-4DCF-822D-E2DB5CC0BF59}"/>
              </a:ext>
            </a:extLst>
          </p:cNvPr>
          <p:cNvCxnSpPr/>
          <p:nvPr/>
        </p:nvCxnSpPr>
        <p:spPr>
          <a:xfrm flipH="1">
            <a:off x="5323624" y="3360065"/>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a:extLst>
              <a:ext uri="{FF2B5EF4-FFF2-40B4-BE49-F238E27FC236}">
                <a16:creationId xmlns:a16="http://schemas.microsoft.com/office/drawing/2014/main" id="{BAC8035C-3999-4C31-93CD-6C0D2ADEB73B}"/>
              </a:ext>
            </a:extLst>
          </p:cNvPr>
          <p:cNvCxnSpPr/>
          <p:nvPr/>
        </p:nvCxnSpPr>
        <p:spPr>
          <a:xfrm flipH="1">
            <a:off x="5323536" y="3786938"/>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8" name="Straight Connector 107">
            <a:extLst>
              <a:ext uri="{FF2B5EF4-FFF2-40B4-BE49-F238E27FC236}">
                <a16:creationId xmlns:a16="http://schemas.microsoft.com/office/drawing/2014/main" id="{DB64CAEE-69B4-426A-8A5B-D1269DBF0F66}"/>
              </a:ext>
            </a:extLst>
          </p:cNvPr>
          <p:cNvCxnSpPr/>
          <p:nvPr/>
        </p:nvCxnSpPr>
        <p:spPr>
          <a:xfrm flipH="1">
            <a:off x="5327493" y="4249152"/>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12" name="Straight Connector 111">
            <a:extLst>
              <a:ext uri="{FF2B5EF4-FFF2-40B4-BE49-F238E27FC236}">
                <a16:creationId xmlns:a16="http://schemas.microsoft.com/office/drawing/2014/main" id="{99A16C30-4BE4-48E5-8B65-0C5F3039B8DC}"/>
              </a:ext>
            </a:extLst>
          </p:cNvPr>
          <p:cNvCxnSpPr/>
          <p:nvPr/>
        </p:nvCxnSpPr>
        <p:spPr>
          <a:xfrm flipH="1">
            <a:off x="5333455" y="51816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13" name="Text Box 42">
            <a:extLst>
              <a:ext uri="{FF2B5EF4-FFF2-40B4-BE49-F238E27FC236}">
                <a16:creationId xmlns:a16="http://schemas.microsoft.com/office/drawing/2014/main" id="{056DFFD9-3CA2-42E7-90FE-4F14522E3504}"/>
              </a:ext>
            </a:extLst>
          </p:cNvPr>
          <p:cNvSpPr txBox="1">
            <a:spLocks noChangeArrowheads="1"/>
          </p:cNvSpPr>
          <p:nvPr/>
        </p:nvSpPr>
        <p:spPr bwMode="auto">
          <a:xfrm>
            <a:off x="5533954" y="3623846"/>
            <a:ext cx="1563248"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Retinal surgery</a:t>
            </a:r>
          </a:p>
        </p:txBody>
      </p:sp>
      <p:sp>
        <p:nvSpPr>
          <p:cNvPr id="118" name="Text Box 47">
            <a:extLst>
              <a:ext uri="{FF2B5EF4-FFF2-40B4-BE49-F238E27FC236}">
                <a16:creationId xmlns:a16="http://schemas.microsoft.com/office/drawing/2014/main" id="{3F59D898-ECAD-49F0-9425-2A1BC8DDA7B5}"/>
              </a:ext>
            </a:extLst>
          </p:cNvPr>
          <p:cNvSpPr txBox="1">
            <a:spLocks noChangeArrowheads="1"/>
          </p:cNvSpPr>
          <p:nvPr/>
        </p:nvSpPr>
        <p:spPr bwMode="auto">
          <a:xfrm>
            <a:off x="5523688" y="4538246"/>
            <a:ext cx="1414170"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Drug-induced</a:t>
            </a:r>
          </a:p>
        </p:txBody>
      </p:sp>
      <p:sp>
        <p:nvSpPr>
          <p:cNvPr id="16" name="TextBox 15">
            <a:extLst>
              <a:ext uri="{FF2B5EF4-FFF2-40B4-BE49-F238E27FC236}">
                <a16:creationId xmlns:a16="http://schemas.microsoft.com/office/drawing/2014/main" id="{984E008D-FBBA-42B4-940E-EA26772E0161}"/>
              </a:ext>
            </a:extLst>
          </p:cNvPr>
          <p:cNvSpPr txBox="1"/>
          <p:nvPr/>
        </p:nvSpPr>
        <p:spPr>
          <a:xfrm>
            <a:off x="6230528" y="5257800"/>
            <a:ext cx="1326004" cy="369332"/>
          </a:xfrm>
          <a:prstGeom prst="rect">
            <a:avLst/>
          </a:prstGeom>
          <a:noFill/>
        </p:spPr>
        <p:txBody>
          <a:bodyPr wrap="none" rtlCol="0">
            <a:spAutoFit/>
          </a:bodyPr>
          <a:lstStyle/>
          <a:p>
            <a:pPr algn="ctr"/>
            <a:r>
              <a:rPr lang="en-US" dirty="0">
                <a:solidFill>
                  <a:schemeClr val="bg1">
                    <a:lumMod val="75000"/>
                  </a:schemeClr>
                </a:solidFill>
              </a:rPr>
              <a:t>Both/Either</a:t>
            </a:r>
          </a:p>
        </p:txBody>
      </p:sp>
      <p:cxnSp>
        <p:nvCxnSpPr>
          <p:cNvPr id="125" name="Straight Connector 124">
            <a:extLst>
              <a:ext uri="{FF2B5EF4-FFF2-40B4-BE49-F238E27FC236}">
                <a16:creationId xmlns:a16="http://schemas.microsoft.com/office/drawing/2014/main" id="{01138141-D318-4ED7-A7FE-D8F2155CE890}"/>
              </a:ext>
            </a:extLst>
          </p:cNvPr>
          <p:cNvCxnSpPr/>
          <p:nvPr/>
        </p:nvCxnSpPr>
        <p:spPr>
          <a:xfrm flipH="1">
            <a:off x="5334000" y="4724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52" name="Text Box 47">
            <a:extLst>
              <a:ext uri="{FF2B5EF4-FFF2-40B4-BE49-F238E27FC236}">
                <a16:creationId xmlns:a16="http://schemas.microsoft.com/office/drawing/2014/main" id="{E3578916-9804-473C-8F06-D4FA0BCEDFD0}"/>
              </a:ext>
            </a:extLst>
          </p:cNvPr>
          <p:cNvSpPr txBox="1">
            <a:spLocks noChangeArrowheads="1"/>
          </p:cNvSpPr>
          <p:nvPr/>
        </p:nvSpPr>
        <p:spPr bwMode="auto">
          <a:xfrm>
            <a:off x="5543446" y="4055146"/>
            <a:ext cx="1619354"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err="1">
                <a:solidFill>
                  <a:schemeClr val="bg1">
                    <a:lumMod val="75000"/>
                  </a:schemeClr>
                </a:solidFill>
              </a:rPr>
              <a:t>Nanophthalmos</a:t>
            </a:r>
            <a:endParaRPr lang="en-US" altLang="en-US" sz="1600" dirty="0">
              <a:solidFill>
                <a:schemeClr val="bg1">
                  <a:lumMod val="75000"/>
                </a:schemeClr>
              </a:solidFill>
            </a:endParaRPr>
          </a:p>
        </p:txBody>
      </p:sp>
      <p:sp>
        <p:nvSpPr>
          <p:cNvPr id="53" name="Text Box 45">
            <a:extLst>
              <a:ext uri="{FF2B5EF4-FFF2-40B4-BE49-F238E27FC236}">
                <a16:creationId xmlns:a16="http://schemas.microsoft.com/office/drawing/2014/main" id="{57D1A14F-68FE-47D2-983C-1A879D66A9DC}"/>
              </a:ext>
            </a:extLst>
          </p:cNvPr>
          <p:cNvSpPr txBox="1">
            <a:spLocks noChangeArrowheads="1"/>
          </p:cNvSpPr>
          <p:nvPr/>
        </p:nvSpPr>
        <p:spPr bwMode="auto">
          <a:xfrm>
            <a:off x="5523688" y="5013493"/>
            <a:ext cx="582211"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PFV</a:t>
            </a:r>
          </a:p>
        </p:txBody>
      </p:sp>
      <p:sp>
        <p:nvSpPr>
          <p:cNvPr id="54" name="Text Box 42">
            <a:extLst>
              <a:ext uri="{FF2B5EF4-FFF2-40B4-BE49-F238E27FC236}">
                <a16:creationId xmlns:a16="http://schemas.microsoft.com/office/drawing/2014/main" id="{E1E37D2C-2C52-446B-843B-01E64990D3EC}"/>
              </a:ext>
            </a:extLst>
          </p:cNvPr>
          <p:cNvSpPr txBox="1">
            <a:spLocks noChangeArrowheads="1"/>
          </p:cNvSpPr>
          <p:nvPr/>
        </p:nvSpPr>
        <p:spPr bwMode="auto">
          <a:xfrm>
            <a:off x="5551406" y="3192546"/>
            <a:ext cx="2276072"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ERD/choroidal effusion</a:t>
            </a:r>
          </a:p>
        </p:txBody>
      </p:sp>
      <p:sp>
        <p:nvSpPr>
          <p:cNvPr id="45" name="Text Box 16">
            <a:extLst>
              <a:ext uri="{FF2B5EF4-FFF2-40B4-BE49-F238E27FC236}">
                <a16:creationId xmlns:a16="http://schemas.microsoft.com/office/drawing/2014/main" id="{110F5FF7-0BFD-4D31-B590-0FC320326235}"/>
              </a:ext>
            </a:extLst>
          </p:cNvPr>
          <p:cNvSpPr txBox="1">
            <a:spLocks noChangeArrowheads="1"/>
          </p:cNvSpPr>
          <p:nvPr/>
        </p:nvSpPr>
        <p:spPr bwMode="auto">
          <a:xfrm>
            <a:off x="624362" y="1879005"/>
            <a:ext cx="6811893" cy="4524315"/>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i="1" dirty="0">
                <a:solidFill>
                  <a:srgbClr val="0000FF"/>
                </a:solidFill>
              </a:rPr>
              <a:t>In this context, what does </a:t>
            </a:r>
            <a:r>
              <a:rPr lang="en-US" altLang="en-US" sz="1600" dirty="0">
                <a:solidFill>
                  <a:srgbClr val="0000FF"/>
                </a:solidFill>
              </a:rPr>
              <a:t>ICE</a:t>
            </a:r>
            <a:r>
              <a:rPr lang="en-US" altLang="en-US" sz="1600" i="1" dirty="0">
                <a:solidFill>
                  <a:srgbClr val="0000FF"/>
                </a:solidFill>
              </a:rPr>
              <a:t> stand for?</a:t>
            </a:r>
          </a:p>
          <a:p>
            <a:pPr eaLnBrk="1" hangingPunct="1">
              <a:spcBef>
                <a:spcPct val="0"/>
              </a:spcBef>
              <a:buClrTx/>
              <a:buSzTx/>
              <a:buFontTx/>
              <a:buNone/>
            </a:pPr>
            <a:r>
              <a:rPr lang="en-US" altLang="en-US" sz="1600" dirty="0">
                <a:solidFill>
                  <a:srgbClr val="0000FF"/>
                </a:solidFill>
              </a:rPr>
              <a:t>Iridocorneal endothelial syndrome</a:t>
            </a:r>
          </a:p>
          <a:p>
            <a:pPr eaLnBrk="1" hangingPunct="1">
              <a:spcBef>
                <a:spcPct val="0"/>
              </a:spcBef>
              <a:buClrTx/>
              <a:buSzTx/>
              <a:buFontTx/>
              <a:buNone/>
            </a:pPr>
            <a:endParaRPr lang="en-US" altLang="en-US" sz="1600" i="1" dirty="0">
              <a:solidFill>
                <a:srgbClr val="0000FF"/>
              </a:solidFill>
            </a:endParaRPr>
          </a:p>
          <a:p>
            <a:pPr eaLnBrk="1" hangingPunct="1">
              <a:spcBef>
                <a:spcPct val="0"/>
              </a:spcBef>
              <a:buClrTx/>
              <a:buSzTx/>
              <a:buFontTx/>
              <a:buNone/>
            </a:pPr>
            <a:r>
              <a:rPr lang="en-US" altLang="en-US" sz="1600" i="1" dirty="0">
                <a:solidFill>
                  <a:srgbClr val="0000FF"/>
                </a:solidFill>
              </a:rPr>
              <a:t>In a nutshell, what is ICE?</a:t>
            </a:r>
            <a:endParaRPr lang="en-US" altLang="en-US" sz="1600" i="1" dirty="0">
              <a:solidFill>
                <a:srgbClr val="D8D8EC"/>
              </a:solidFill>
            </a:endParaRPr>
          </a:p>
          <a:p>
            <a:pPr eaLnBrk="1" hangingPunct="1">
              <a:spcBef>
                <a:spcPct val="0"/>
              </a:spcBef>
              <a:buClrTx/>
              <a:buSzTx/>
              <a:buFont typeface="Wingdings" panose="05000000000000000000" pitchFamily="2" charset="2"/>
              <a:buNone/>
            </a:pPr>
            <a:r>
              <a:rPr lang="en-US" altLang="en-US" sz="1600" dirty="0">
                <a:solidFill>
                  <a:srgbClr val="D8D8EC"/>
                </a:solidFill>
              </a:rPr>
              <a:t>A sporadic condition in which abnormal corneal endothelial cells lead to a variety of corneal, iris and angle problems</a:t>
            </a:r>
          </a:p>
          <a:p>
            <a:pPr eaLnBrk="1" hangingPunct="1">
              <a:spcBef>
                <a:spcPct val="0"/>
              </a:spcBef>
              <a:buClrTx/>
              <a:buSzTx/>
              <a:buFont typeface="Wingdings" panose="05000000000000000000" pitchFamily="2" charset="2"/>
              <a:buNone/>
            </a:pPr>
            <a:endParaRPr lang="en-US" altLang="en-US" sz="1600" dirty="0">
              <a:solidFill>
                <a:srgbClr val="D8D8EC"/>
              </a:solidFill>
            </a:endParaRPr>
          </a:p>
          <a:p>
            <a:pPr eaLnBrk="1" hangingPunct="1">
              <a:spcBef>
                <a:spcPct val="0"/>
              </a:spcBef>
              <a:buClrTx/>
              <a:buSzTx/>
              <a:buFontTx/>
              <a:buNone/>
            </a:pPr>
            <a:r>
              <a:rPr lang="en-US" altLang="en-US" sz="1600" i="1" dirty="0">
                <a:solidFill>
                  <a:srgbClr val="D8D8EC"/>
                </a:solidFill>
              </a:rPr>
              <a:t>Who is the typical patient?</a:t>
            </a:r>
          </a:p>
          <a:p>
            <a:pPr eaLnBrk="1" hangingPunct="1">
              <a:spcBef>
                <a:spcPct val="0"/>
              </a:spcBef>
              <a:buClrTx/>
              <a:buSzTx/>
              <a:buFontTx/>
              <a:buNone/>
            </a:pPr>
            <a:r>
              <a:rPr lang="en-US" altLang="en-US" sz="1600" dirty="0">
                <a:solidFill>
                  <a:srgbClr val="D8D8EC"/>
                </a:solidFill>
              </a:rPr>
              <a:t>A young-to-middle-aged adult female</a:t>
            </a:r>
          </a:p>
          <a:p>
            <a:pPr eaLnBrk="1" hangingPunct="1">
              <a:spcBef>
                <a:spcPct val="0"/>
              </a:spcBef>
              <a:buClrTx/>
              <a:buSzTx/>
              <a:buFontTx/>
              <a:buNone/>
            </a:pPr>
            <a:endParaRPr lang="en-US" altLang="en-US" sz="1600" i="1" dirty="0">
              <a:solidFill>
                <a:srgbClr val="D8D8EC"/>
              </a:solidFill>
            </a:endParaRPr>
          </a:p>
          <a:p>
            <a:pPr eaLnBrk="1" hangingPunct="1">
              <a:spcBef>
                <a:spcPct val="0"/>
              </a:spcBef>
              <a:buClrTx/>
              <a:buSzTx/>
              <a:buFontTx/>
              <a:buNone/>
            </a:pPr>
            <a:r>
              <a:rPr lang="en-US" altLang="en-US" sz="1600" i="1" dirty="0">
                <a:solidFill>
                  <a:srgbClr val="D8D8EC"/>
                </a:solidFill>
              </a:rPr>
              <a:t>What three sorts of complaints will she have?</a:t>
            </a:r>
          </a:p>
          <a:p>
            <a:pPr eaLnBrk="1" hangingPunct="1">
              <a:spcBef>
                <a:spcPct val="0"/>
              </a:spcBef>
              <a:buClrTx/>
              <a:buSzTx/>
              <a:buNone/>
            </a:pPr>
            <a:r>
              <a:rPr lang="en-US" altLang="en-US" sz="1600" dirty="0">
                <a:solidFill>
                  <a:srgbClr val="D8D8EC"/>
                </a:solidFill>
              </a:rPr>
              <a:t>--Changes in the eye’s appearance</a:t>
            </a:r>
          </a:p>
          <a:p>
            <a:pPr eaLnBrk="1" hangingPunct="1">
              <a:spcBef>
                <a:spcPct val="0"/>
              </a:spcBef>
              <a:buClrTx/>
              <a:buSzTx/>
              <a:buNone/>
            </a:pPr>
            <a:r>
              <a:rPr lang="en-US" altLang="en-US" sz="1600" dirty="0">
                <a:solidFill>
                  <a:srgbClr val="D8D8EC"/>
                </a:solidFill>
              </a:rPr>
              <a:t>--Ocular pain </a:t>
            </a:r>
          </a:p>
          <a:p>
            <a:pPr eaLnBrk="1" hangingPunct="1">
              <a:spcBef>
                <a:spcPct val="0"/>
              </a:spcBef>
              <a:buClrTx/>
              <a:buSzTx/>
              <a:buNone/>
            </a:pPr>
            <a:r>
              <a:rPr lang="en-US" altLang="en-US" sz="1600" dirty="0">
                <a:solidFill>
                  <a:srgbClr val="D8D8EC"/>
                </a:solidFill>
              </a:rPr>
              <a:t>--Decreased VA</a:t>
            </a:r>
          </a:p>
          <a:p>
            <a:pPr eaLnBrk="1" hangingPunct="1">
              <a:spcBef>
                <a:spcPct val="0"/>
              </a:spcBef>
              <a:buClrTx/>
              <a:buSzTx/>
              <a:buNone/>
            </a:pPr>
            <a:endParaRPr lang="en-US" altLang="en-US" sz="1600" dirty="0">
              <a:solidFill>
                <a:srgbClr val="D8D8EC"/>
              </a:solidFill>
            </a:endParaRPr>
          </a:p>
          <a:p>
            <a:pPr eaLnBrk="1" hangingPunct="1">
              <a:spcBef>
                <a:spcPct val="0"/>
              </a:spcBef>
              <a:buClrTx/>
              <a:buSzTx/>
              <a:buFontTx/>
              <a:buNone/>
            </a:pPr>
            <a:r>
              <a:rPr lang="en-US" altLang="en-US" sz="1600" i="1" dirty="0">
                <a:solidFill>
                  <a:srgbClr val="D8D8EC"/>
                </a:solidFill>
              </a:rPr>
              <a:t>What ‘pertinent negative’ will be elicited when taking a history?</a:t>
            </a:r>
          </a:p>
          <a:p>
            <a:pPr eaLnBrk="1" hangingPunct="1">
              <a:spcBef>
                <a:spcPct val="0"/>
              </a:spcBef>
              <a:buClrTx/>
              <a:buSzTx/>
              <a:buFontTx/>
              <a:buNone/>
            </a:pPr>
            <a:r>
              <a:rPr lang="en-US" altLang="en-US" sz="1600" dirty="0">
                <a:solidFill>
                  <a:srgbClr val="D8D8EC"/>
                </a:solidFill>
              </a:rPr>
              <a:t>She will deny any family history of similar eye findings (recall it’s sporadic, not inherited)</a:t>
            </a:r>
          </a:p>
        </p:txBody>
      </p:sp>
      <p:sp>
        <p:nvSpPr>
          <p:cNvPr id="47" name="Oval 46">
            <a:extLst>
              <a:ext uri="{FF2B5EF4-FFF2-40B4-BE49-F238E27FC236}">
                <a16:creationId xmlns:a16="http://schemas.microsoft.com/office/drawing/2014/main" id="{915FF168-8D6E-4F81-8D3E-ED770430134E}"/>
              </a:ext>
            </a:extLst>
          </p:cNvPr>
          <p:cNvSpPr/>
          <p:nvPr/>
        </p:nvSpPr>
        <p:spPr>
          <a:xfrm>
            <a:off x="8001000" y="3048000"/>
            <a:ext cx="671979" cy="338554"/>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825308840"/>
      </p:ext>
    </p:extLst>
  </p:cSld>
  <p:clrMapOvr>
    <a:masterClrMapping/>
  </p:clrMapOvr>
</p:sld>
</file>

<file path=ppt/slides/slide3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Straight Arrow Connector 12">
            <a:extLst>
              <a:ext uri="{FF2B5EF4-FFF2-40B4-BE49-F238E27FC236}">
                <a16:creationId xmlns:a16="http://schemas.microsoft.com/office/drawing/2014/main" id="{A6DE2085-829C-480C-9216-69D6039C0A37}"/>
              </a:ext>
            </a:extLst>
          </p:cNvPr>
          <p:cNvCxnSpPr>
            <a:cxnSpLocks/>
          </p:cNvCxnSpPr>
          <p:nvPr/>
        </p:nvCxnSpPr>
        <p:spPr>
          <a:xfrm>
            <a:off x="6717173" y="1828800"/>
            <a:ext cx="0" cy="3462754"/>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43014" name="Text Box 6"/>
          <p:cNvSpPr txBox="1">
            <a:spLocks noChangeArrowheads="1"/>
          </p:cNvSpPr>
          <p:nvPr/>
        </p:nvSpPr>
        <p:spPr bwMode="auto">
          <a:xfrm>
            <a:off x="533400" y="2356376"/>
            <a:ext cx="1005403"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Lens-</a:t>
            </a:r>
          </a:p>
          <a:p>
            <a:pPr algn="ctr" eaLnBrk="1" hangingPunct="1">
              <a:lnSpc>
                <a:spcPct val="80000"/>
              </a:lnSpc>
              <a:spcBef>
                <a:spcPct val="0"/>
              </a:spcBef>
              <a:buClrTx/>
              <a:buSzTx/>
              <a:buFontTx/>
              <a:buNone/>
            </a:pPr>
            <a:r>
              <a:rPr lang="en-US" altLang="en-US" sz="1800" dirty="0">
                <a:solidFill>
                  <a:schemeClr val="bg1">
                    <a:lumMod val="75000"/>
                  </a:schemeClr>
                </a:solidFill>
              </a:rPr>
              <a:t>Induced</a:t>
            </a:r>
          </a:p>
        </p:txBody>
      </p:sp>
      <p:sp>
        <p:nvSpPr>
          <p:cNvPr id="43017" name="Text Box 14"/>
          <p:cNvSpPr txBox="1">
            <a:spLocks noChangeArrowheads="1"/>
          </p:cNvSpPr>
          <p:nvPr/>
        </p:nvSpPr>
        <p:spPr bwMode="auto">
          <a:xfrm>
            <a:off x="3026498" y="2365901"/>
            <a:ext cx="1633781"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Aphakic/</a:t>
            </a:r>
          </a:p>
          <a:p>
            <a:pPr algn="ctr" eaLnBrk="1" hangingPunct="1">
              <a:lnSpc>
                <a:spcPct val="80000"/>
              </a:lnSpc>
              <a:spcBef>
                <a:spcPct val="0"/>
              </a:spcBef>
              <a:buClrTx/>
              <a:buSzTx/>
              <a:buFontTx/>
              <a:buNone/>
            </a:pPr>
            <a:r>
              <a:rPr lang="en-US" altLang="en-US" sz="1800" dirty="0" err="1">
                <a:solidFill>
                  <a:schemeClr val="bg1">
                    <a:lumMod val="75000"/>
                  </a:schemeClr>
                </a:solidFill>
              </a:rPr>
              <a:t>Pseudophakic</a:t>
            </a:r>
            <a:endParaRPr lang="en-US" altLang="en-US" sz="1800" dirty="0">
              <a:solidFill>
                <a:schemeClr val="bg1">
                  <a:lumMod val="75000"/>
                </a:schemeClr>
              </a:solidFill>
            </a:endParaRPr>
          </a:p>
        </p:txBody>
      </p:sp>
      <p:sp>
        <p:nvSpPr>
          <p:cNvPr id="43031" name="Text Box 35"/>
          <p:cNvSpPr txBox="1">
            <a:spLocks noChangeArrowheads="1"/>
          </p:cNvSpPr>
          <p:nvPr/>
        </p:nvSpPr>
        <p:spPr bwMode="auto">
          <a:xfrm>
            <a:off x="1190847" y="1295400"/>
            <a:ext cx="2473754"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solidFill>
                  <a:schemeClr val="bg1">
                    <a:lumMod val="75000"/>
                  </a:schemeClr>
                </a:solidFill>
              </a:rPr>
              <a:t>w/ Pupillary Block</a:t>
            </a:r>
          </a:p>
        </p:txBody>
      </p:sp>
      <p:sp>
        <p:nvSpPr>
          <p:cNvPr id="43032" name="Text Box 36"/>
          <p:cNvSpPr txBox="1">
            <a:spLocks noChangeArrowheads="1"/>
          </p:cNvSpPr>
          <p:nvPr/>
        </p:nvSpPr>
        <p:spPr bwMode="auto">
          <a:xfrm>
            <a:off x="5181600" y="1295400"/>
            <a:ext cx="2630848"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t>w/o Pupillary Block</a:t>
            </a:r>
          </a:p>
        </p:txBody>
      </p:sp>
      <p:sp>
        <p:nvSpPr>
          <p:cNvPr id="49" name="Rectangle 2">
            <a:extLst>
              <a:ext uri="{FF2B5EF4-FFF2-40B4-BE49-F238E27FC236}">
                <a16:creationId xmlns:a16="http://schemas.microsoft.com/office/drawing/2014/main" id="{240EE5BF-F7D2-4FC8-A5DD-F6B5423153C6}"/>
              </a:ext>
            </a:extLst>
          </p:cNvPr>
          <p:cNvSpPr>
            <a:spLocks noGrp="1" noChangeArrowheads="1"/>
          </p:cNvSpPr>
          <p:nvPr>
            <p:ph type="title"/>
          </p:nvPr>
        </p:nvSpPr>
        <p:spPr>
          <a:xfrm>
            <a:off x="457200" y="304800"/>
            <a:ext cx="7543800" cy="563562"/>
          </a:xfrm>
        </p:spPr>
        <p:txBody>
          <a:bodyPr/>
          <a:lstStyle/>
          <a:p>
            <a:pPr eaLnBrk="1" hangingPunct="1"/>
            <a:r>
              <a:rPr lang="en-US" altLang="en-US" sz="3500" dirty="0"/>
              <a:t>A</a:t>
            </a:r>
          </a:p>
        </p:txBody>
      </p:sp>
      <p:sp>
        <p:nvSpPr>
          <p:cNvPr id="50" name="TextBox 49">
            <a:extLst>
              <a:ext uri="{FF2B5EF4-FFF2-40B4-BE49-F238E27FC236}">
                <a16:creationId xmlns:a16="http://schemas.microsoft.com/office/drawing/2014/main" id="{CF426230-46C8-405C-9015-99EF57762A2E}"/>
              </a:ext>
            </a:extLst>
          </p:cNvPr>
          <p:cNvSpPr txBox="1"/>
          <p:nvPr/>
        </p:nvSpPr>
        <p:spPr>
          <a:xfrm>
            <a:off x="2259496" y="189094"/>
            <a:ext cx="4607480" cy="400110"/>
          </a:xfrm>
          <a:prstGeom prst="rect">
            <a:avLst/>
          </a:prstGeom>
          <a:solidFill>
            <a:schemeClr val="accent1">
              <a:lumMod val="60000"/>
              <a:lumOff val="40000"/>
            </a:schemeClr>
          </a:solidFill>
        </p:spPr>
        <p:txBody>
          <a:bodyPr wrap="none" rtlCol="0">
            <a:spAutoFit/>
          </a:bodyPr>
          <a:lstStyle/>
          <a:p>
            <a:pPr algn="ctr"/>
            <a:r>
              <a:rPr lang="en-US" sz="2000" b="1" dirty="0"/>
              <a:t>Secondary Angle Closure Glaucoma</a:t>
            </a:r>
          </a:p>
        </p:txBody>
      </p:sp>
      <p:sp>
        <p:nvSpPr>
          <p:cNvPr id="2" name="TextBox 1">
            <a:extLst>
              <a:ext uri="{FF2B5EF4-FFF2-40B4-BE49-F238E27FC236}">
                <a16:creationId xmlns:a16="http://schemas.microsoft.com/office/drawing/2014/main" id="{A7E30BEC-923B-4C9A-A856-BDD0D882F6B8}"/>
              </a:ext>
            </a:extLst>
          </p:cNvPr>
          <p:cNvSpPr txBox="1"/>
          <p:nvPr/>
        </p:nvSpPr>
        <p:spPr>
          <a:xfrm>
            <a:off x="887305" y="2844119"/>
            <a:ext cx="1494320" cy="338554"/>
          </a:xfrm>
          <a:prstGeom prst="rect">
            <a:avLst/>
          </a:prstGeom>
          <a:noFill/>
        </p:spPr>
        <p:txBody>
          <a:bodyPr wrap="none" rtlCol="0">
            <a:spAutoFit/>
          </a:bodyPr>
          <a:lstStyle/>
          <a:p>
            <a:r>
              <a:rPr lang="en-US" sz="1600" dirty="0" err="1">
                <a:solidFill>
                  <a:schemeClr val="bg1">
                    <a:lumMod val="75000"/>
                  </a:schemeClr>
                </a:solidFill>
              </a:rPr>
              <a:t>Phacomorphic</a:t>
            </a:r>
            <a:endParaRPr lang="en-US" sz="1600" dirty="0">
              <a:solidFill>
                <a:schemeClr val="bg1">
                  <a:lumMod val="75000"/>
                </a:schemeClr>
              </a:solidFill>
            </a:endParaRPr>
          </a:p>
        </p:txBody>
      </p:sp>
      <p:sp>
        <p:nvSpPr>
          <p:cNvPr id="51" name="TextBox 50">
            <a:extLst>
              <a:ext uri="{FF2B5EF4-FFF2-40B4-BE49-F238E27FC236}">
                <a16:creationId xmlns:a16="http://schemas.microsoft.com/office/drawing/2014/main" id="{156069D4-340B-4160-A336-EBF73557CEE0}"/>
              </a:ext>
            </a:extLst>
          </p:cNvPr>
          <p:cNvSpPr txBox="1"/>
          <p:nvPr/>
        </p:nvSpPr>
        <p:spPr>
          <a:xfrm>
            <a:off x="884725" y="3175578"/>
            <a:ext cx="1402948" cy="338554"/>
          </a:xfrm>
          <a:prstGeom prst="rect">
            <a:avLst/>
          </a:prstGeom>
          <a:noFill/>
        </p:spPr>
        <p:txBody>
          <a:bodyPr wrap="none" rtlCol="0">
            <a:spAutoFit/>
          </a:bodyPr>
          <a:lstStyle/>
          <a:p>
            <a:r>
              <a:rPr lang="en-US" sz="1600" dirty="0">
                <a:solidFill>
                  <a:schemeClr val="bg1">
                    <a:lumMod val="75000"/>
                  </a:schemeClr>
                </a:solidFill>
              </a:rPr>
              <a:t>Ectopia </a:t>
            </a:r>
            <a:r>
              <a:rPr lang="en-US" sz="1600" dirty="0" err="1">
                <a:solidFill>
                  <a:schemeClr val="bg1">
                    <a:lumMod val="75000"/>
                  </a:schemeClr>
                </a:solidFill>
              </a:rPr>
              <a:t>lentis</a:t>
            </a:r>
            <a:endParaRPr lang="en-US" sz="1600" dirty="0">
              <a:solidFill>
                <a:schemeClr val="bg1">
                  <a:lumMod val="75000"/>
                </a:schemeClr>
              </a:solidFill>
            </a:endParaRPr>
          </a:p>
        </p:txBody>
      </p:sp>
      <p:cxnSp>
        <p:nvCxnSpPr>
          <p:cNvPr id="71" name="Straight Connector 70">
            <a:extLst>
              <a:ext uri="{FF2B5EF4-FFF2-40B4-BE49-F238E27FC236}">
                <a16:creationId xmlns:a16="http://schemas.microsoft.com/office/drawing/2014/main" id="{C104938D-BA8D-4E39-9D5F-9EE2012F2F3C}"/>
              </a:ext>
            </a:extLst>
          </p:cNvPr>
          <p:cNvCxnSpPr>
            <a:cxnSpLocks/>
          </p:cNvCxnSpPr>
          <p:nvPr/>
        </p:nvCxnSpPr>
        <p:spPr>
          <a:xfrm flipH="1">
            <a:off x="762665" y="3023488"/>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2A7E4E40-472F-4E50-8A7A-45C10FDD7171}"/>
              </a:ext>
            </a:extLst>
          </p:cNvPr>
          <p:cNvCxnSpPr>
            <a:cxnSpLocks/>
          </p:cNvCxnSpPr>
          <p:nvPr/>
        </p:nvCxnSpPr>
        <p:spPr>
          <a:xfrm flipH="1">
            <a:off x="762665" y="3347853"/>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C3924889-45B9-4383-9C9E-48F0A9C27AD8}"/>
              </a:ext>
            </a:extLst>
          </p:cNvPr>
          <p:cNvCxnSpPr>
            <a:cxnSpLocks/>
          </p:cNvCxnSpPr>
          <p:nvPr/>
        </p:nvCxnSpPr>
        <p:spPr>
          <a:xfrm flipH="1">
            <a:off x="748719" y="2838976"/>
            <a:ext cx="13947" cy="5088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 name="Straight Arrow Connector 5">
            <a:extLst>
              <a:ext uri="{FF2B5EF4-FFF2-40B4-BE49-F238E27FC236}">
                <a16:creationId xmlns:a16="http://schemas.microsoft.com/office/drawing/2014/main" id="{A3439F0C-5143-461F-8F3C-2E830785DEFC}"/>
              </a:ext>
            </a:extLst>
          </p:cNvPr>
          <p:cNvCxnSpPr>
            <a:stCxn id="50" idx="2"/>
          </p:cNvCxnSpPr>
          <p:nvPr/>
        </p:nvCxnSpPr>
        <p:spPr>
          <a:xfrm flipH="1">
            <a:off x="2971800" y="589204"/>
            <a:ext cx="1591436" cy="706196"/>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0" name="Straight Arrow Connector 9">
            <a:extLst>
              <a:ext uri="{FF2B5EF4-FFF2-40B4-BE49-F238E27FC236}">
                <a16:creationId xmlns:a16="http://schemas.microsoft.com/office/drawing/2014/main" id="{84DC796E-F6ED-4FBB-82D2-A260F480BF8A}"/>
              </a:ext>
            </a:extLst>
          </p:cNvPr>
          <p:cNvCxnSpPr>
            <a:cxnSpLocks/>
          </p:cNvCxnSpPr>
          <p:nvPr/>
        </p:nvCxnSpPr>
        <p:spPr>
          <a:xfrm>
            <a:off x="4572000" y="589204"/>
            <a:ext cx="1600200" cy="706196"/>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6" name="Straight Arrow Connector 25">
            <a:extLst>
              <a:ext uri="{FF2B5EF4-FFF2-40B4-BE49-F238E27FC236}">
                <a16:creationId xmlns:a16="http://schemas.microsoft.com/office/drawing/2014/main" id="{B70E0124-9B84-41A5-8D84-A66B7838A706}"/>
              </a:ext>
            </a:extLst>
          </p:cNvPr>
          <p:cNvCxnSpPr>
            <a:cxnSpLocks/>
          </p:cNvCxnSpPr>
          <p:nvPr/>
        </p:nvCxnSpPr>
        <p:spPr>
          <a:xfrm flipH="1">
            <a:off x="1159539" y="1828800"/>
            <a:ext cx="1290435" cy="478059"/>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28" name="Straight Arrow Connector 27">
            <a:extLst>
              <a:ext uri="{FF2B5EF4-FFF2-40B4-BE49-F238E27FC236}">
                <a16:creationId xmlns:a16="http://schemas.microsoft.com/office/drawing/2014/main" id="{567A4249-5C59-4416-8A8E-1C35913900AB}"/>
              </a:ext>
            </a:extLst>
          </p:cNvPr>
          <p:cNvCxnSpPr>
            <a:cxnSpLocks/>
          </p:cNvCxnSpPr>
          <p:nvPr/>
        </p:nvCxnSpPr>
        <p:spPr>
          <a:xfrm>
            <a:off x="2449973" y="1832208"/>
            <a:ext cx="1268784"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56" name="Text Box 6">
            <a:extLst>
              <a:ext uri="{FF2B5EF4-FFF2-40B4-BE49-F238E27FC236}">
                <a16:creationId xmlns:a16="http://schemas.microsoft.com/office/drawing/2014/main" id="{557983BD-9D64-49B9-A366-A08663B0451F}"/>
              </a:ext>
            </a:extLst>
          </p:cNvPr>
          <p:cNvSpPr txBox="1">
            <a:spLocks noChangeArrowheads="1"/>
          </p:cNvSpPr>
          <p:nvPr/>
        </p:nvSpPr>
        <p:spPr bwMode="auto">
          <a:xfrm>
            <a:off x="5029200" y="2356376"/>
            <a:ext cx="813043"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r" eaLnBrk="1" hangingPunct="1">
              <a:lnSpc>
                <a:spcPct val="80000"/>
              </a:lnSpc>
              <a:spcBef>
                <a:spcPct val="0"/>
              </a:spcBef>
              <a:buClrTx/>
              <a:buSzTx/>
              <a:buFontTx/>
              <a:buNone/>
            </a:pPr>
            <a:r>
              <a:rPr lang="en-US" altLang="en-US" sz="1800" dirty="0">
                <a:solidFill>
                  <a:schemeClr val="bg1">
                    <a:lumMod val="75000"/>
                  </a:schemeClr>
                </a:solidFill>
              </a:rPr>
              <a:t>‘Push’</a:t>
            </a:r>
          </a:p>
        </p:txBody>
      </p:sp>
      <p:sp>
        <p:nvSpPr>
          <p:cNvPr id="57" name="Text Box 14">
            <a:extLst>
              <a:ext uri="{FF2B5EF4-FFF2-40B4-BE49-F238E27FC236}">
                <a16:creationId xmlns:a16="http://schemas.microsoft.com/office/drawing/2014/main" id="{5DAFA1C1-3A29-4C27-A379-663FDD22E326}"/>
              </a:ext>
            </a:extLst>
          </p:cNvPr>
          <p:cNvSpPr txBox="1">
            <a:spLocks noChangeArrowheads="1"/>
          </p:cNvSpPr>
          <p:nvPr/>
        </p:nvSpPr>
        <p:spPr bwMode="auto">
          <a:xfrm>
            <a:off x="7620000" y="2365901"/>
            <a:ext cx="671979"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t>‘Pull’</a:t>
            </a:r>
          </a:p>
        </p:txBody>
      </p:sp>
      <p:cxnSp>
        <p:nvCxnSpPr>
          <p:cNvPr id="58" name="Straight Arrow Connector 57">
            <a:extLst>
              <a:ext uri="{FF2B5EF4-FFF2-40B4-BE49-F238E27FC236}">
                <a16:creationId xmlns:a16="http://schemas.microsoft.com/office/drawing/2014/main" id="{E874FEE9-46BD-46A3-90A3-DE7CC220FBFF}"/>
              </a:ext>
            </a:extLst>
          </p:cNvPr>
          <p:cNvCxnSpPr>
            <a:cxnSpLocks/>
          </p:cNvCxnSpPr>
          <p:nvPr/>
        </p:nvCxnSpPr>
        <p:spPr>
          <a:xfrm flipH="1">
            <a:off x="5867400" y="1828800"/>
            <a:ext cx="849775"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59" name="Straight Arrow Connector 58">
            <a:extLst>
              <a:ext uri="{FF2B5EF4-FFF2-40B4-BE49-F238E27FC236}">
                <a16:creationId xmlns:a16="http://schemas.microsoft.com/office/drawing/2014/main" id="{C370A4A1-FE96-4E70-B89E-839542A5E241}"/>
              </a:ext>
            </a:extLst>
          </p:cNvPr>
          <p:cNvCxnSpPr>
            <a:cxnSpLocks/>
          </p:cNvCxnSpPr>
          <p:nvPr/>
        </p:nvCxnSpPr>
        <p:spPr>
          <a:xfrm>
            <a:off x="6717173" y="1832208"/>
            <a:ext cx="902827" cy="474047"/>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62" name="Text Box 16">
            <a:extLst>
              <a:ext uri="{FF2B5EF4-FFF2-40B4-BE49-F238E27FC236}">
                <a16:creationId xmlns:a16="http://schemas.microsoft.com/office/drawing/2014/main" id="{33538067-0726-41B0-93FF-357EF00CA62D}"/>
              </a:ext>
            </a:extLst>
          </p:cNvPr>
          <p:cNvSpPr txBox="1">
            <a:spLocks noChangeArrowheads="1"/>
          </p:cNvSpPr>
          <p:nvPr/>
        </p:nvSpPr>
        <p:spPr bwMode="auto">
          <a:xfrm>
            <a:off x="8065437" y="2684785"/>
            <a:ext cx="628698"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NVG</a:t>
            </a:r>
          </a:p>
        </p:txBody>
      </p:sp>
      <p:sp>
        <p:nvSpPr>
          <p:cNvPr id="70" name="Text Box 21">
            <a:extLst>
              <a:ext uri="{FF2B5EF4-FFF2-40B4-BE49-F238E27FC236}">
                <a16:creationId xmlns:a16="http://schemas.microsoft.com/office/drawing/2014/main" id="{86C32650-BE1F-4CC3-8DB5-0C136D877E6F}"/>
              </a:ext>
            </a:extLst>
          </p:cNvPr>
          <p:cNvSpPr txBox="1">
            <a:spLocks noChangeArrowheads="1"/>
          </p:cNvSpPr>
          <p:nvPr/>
        </p:nvSpPr>
        <p:spPr bwMode="auto">
          <a:xfrm>
            <a:off x="8070534" y="3048000"/>
            <a:ext cx="526106"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b="1"/>
              <a:t>ICE</a:t>
            </a:r>
          </a:p>
        </p:txBody>
      </p:sp>
      <p:sp>
        <p:nvSpPr>
          <p:cNvPr id="75" name="Text Box 45">
            <a:extLst>
              <a:ext uri="{FF2B5EF4-FFF2-40B4-BE49-F238E27FC236}">
                <a16:creationId xmlns:a16="http://schemas.microsoft.com/office/drawing/2014/main" id="{2B6EDA2D-8F55-4DFD-A225-8C03CE6FC7F3}"/>
              </a:ext>
            </a:extLst>
          </p:cNvPr>
          <p:cNvSpPr txBox="1">
            <a:spLocks noChangeArrowheads="1"/>
          </p:cNvSpPr>
          <p:nvPr/>
        </p:nvSpPr>
        <p:spPr bwMode="auto">
          <a:xfrm>
            <a:off x="8073162" y="3810000"/>
            <a:ext cx="1070837" cy="74635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ts val="1700"/>
              </a:lnSpc>
              <a:spcBef>
                <a:spcPct val="0"/>
              </a:spcBef>
              <a:buClrTx/>
              <a:buSzTx/>
              <a:buFontTx/>
              <a:buNone/>
            </a:pPr>
            <a:r>
              <a:rPr lang="en-US" altLang="en-US" sz="1600" dirty="0">
                <a:solidFill>
                  <a:schemeClr val="bg1">
                    <a:lumMod val="75000"/>
                  </a:schemeClr>
                </a:solidFill>
              </a:rPr>
              <a:t>Epithelial/ fibrous ingrowth</a:t>
            </a:r>
          </a:p>
        </p:txBody>
      </p:sp>
      <p:cxnSp>
        <p:nvCxnSpPr>
          <p:cNvPr id="77" name="Straight Connector 76">
            <a:extLst>
              <a:ext uri="{FF2B5EF4-FFF2-40B4-BE49-F238E27FC236}">
                <a16:creationId xmlns:a16="http://schemas.microsoft.com/office/drawing/2014/main" id="{FC090BD7-F2E1-4464-B57B-9CBE5874C89B}"/>
              </a:ext>
            </a:extLst>
          </p:cNvPr>
          <p:cNvCxnSpPr>
            <a:cxnSpLocks/>
          </p:cNvCxnSpPr>
          <p:nvPr/>
        </p:nvCxnSpPr>
        <p:spPr>
          <a:xfrm>
            <a:off x="7873969" y="2674448"/>
            <a:ext cx="7724" cy="128795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8" name="Straight Connector 77">
            <a:extLst>
              <a:ext uri="{FF2B5EF4-FFF2-40B4-BE49-F238E27FC236}">
                <a16:creationId xmlns:a16="http://schemas.microsoft.com/office/drawing/2014/main" id="{B1922ED5-C3D8-43D8-A00D-1D6BC9201DBA}"/>
              </a:ext>
            </a:extLst>
          </p:cNvPr>
          <p:cNvCxnSpPr/>
          <p:nvPr/>
        </p:nvCxnSpPr>
        <p:spPr>
          <a:xfrm flipH="1">
            <a:off x="7873968" y="2840262"/>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9" name="Straight Connector 78">
            <a:extLst>
              <a:ext uri="{FF2B5EF4-FFF2-40B4-BE49-F238E27FC236}">
                <a16:creationId xmlns:a16="http://schemas.microsoft.com/office/drawing/2014/main" id="{77019ED2-6D69-4A60-9D19-D4DB786EA3A0}"/>
              </a:ext>
            </a:extLst>
          </p:cNvPr>
          <p:cNvCxnSpPr/>
          <p:nvPr/>
        </p:nvCxnSpPr>
        <p:spPr>
          <a:xfrm flipH="1">
            <a:off x="7873968" y="3213518"/>
            <a:ext cx="24447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1" name="Straight Connector 80">
            <a:extLst>
              <a:ext uri="{FF2B5EF4-FFF2-40B4-BE49-F238E27FC236}">
                <a16:creationId xmlns:a16="http://schemas.microsoft.com/office/drawing/2014/main" id="{9796A12F-4125-4C05-8EE8-A388740C580D}"/>
              </a:ext>
            </a:extLst>
          </p:cNvPr>
          <p:cNvCxnSpPr/>
          <p:nvPr/>
        </p:nvCxnSpPr>
        <p:spPr>
          <a:xfrm flipH="1">
            <a:off x="7877837" y="3581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3" name="Straight Connector 82">
            <a:extLst>
              <a:ext uri="{FF2B5EF4-FFF2-40B4-BE49-F238E27FC236}">
                <a16:creationId xmlns:a16="http://schemas.microsoft.com/office/drawing/2014/main" id="{7FDC5F4B-9BF0-42AD-B8BB-2F2399BCF1E2}"/>
              </a:ext>
            </a:extLst>
          </p:cNvPr>
          <p:cNvCxnSpPr/>
          <p:nvPr/>
        </p:nvCxnSpPr>
        <p:spPr>
          <a:xfrm flipH="1">
            <a:off x="7881693" y="3962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93" name="Text Box 42">
            <a:extLst>
              <a:ext uri="{FF2B5EF4-FFF2-40B4-BE49-F238E27FC236}">
                <a16:creationId xmlns:a16="http://schemas.microsoft.com/office/drawing/2014/main" id="{53BAB77F-E061-4834-9068-34BDF78AD071}"/>
              </a:ext>
            </a:extLst>
          </p:cNvPr>
          <p:cNvSpPr txBox="1">
            <a:spLocks noChangeArrowheads="1"/>
          </p:cNvSpPr>
          <p:nvPr/>
        </p:nvSpPr>
        <p:spPr bwMode="auto">
          <a:xfrm>
            <a:off x="8111387" y="3429000"/>
            <a:ext cx="856196"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Flat AC</a:t>
            </a:r>
          </a:p>
        </p:txBody>
      </p:sp>
      <p:sp>
        <p:nvSpPr>
          <p:cNvPr id="100" name="Text Box 23">
            <a:extLst>
              <a:ext uri="{FF2B5EF4-FFF2-40B4-BE49-F238E27FC236}">
                <a16:creationId xmlns:a16="http://schemas.microsoft.com/office/drawing/2014/main" id="{D8F2FCFF-2984-4836-B000-9C5601A8EAAA}"/>
              </a:ext>
            </a:extLst>
          </p:cNvPr>
          <p:cNvSpPr txBox="1">
            <a:spLocks noChangeArrowheads="1"/>
          </p:cNvSpPr>
          <p:nvPr/>
        </p:nvSpPr>
        <p:spPr bwMode="auto">
          <a:xfrm>
            <a:off x="5530369" y="2667000"/>
            <a:ext cx="2143536"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Aqueous misdirection</a:t>
            </a:r>
          </a:p>
        </p:txBody>
      </p:sp>
      <p:cxnSp>
        <p:nvCxnSpPr>
          <p:cNvPr id="104" name="Straight Connector 103">
            <a:extLst>
              <a:ext uri="{FF2B5EF4-FFF2-40B4-BE49-F238E27FC236}">
                <a16:creationId xmlns:a16="http://schemas.microsoft.com/office/drawing/2014/main" id="{49D87D4A-E317-4446-9B95-5184CB3968F3}"/>
              </a:ext>
            </a:extLst>
          </p:cNvPr>
          <p:cNvCxnSpPr>
            <a:cxnSpLocks/>
          </p:cNvCxnSpPr>
          <p:nvPr/>
        </p:nvCxnSpPr>
        <p:spPr>
          <a:xfrm flipH="1">
            <a:off x="5316229" y="2667000"/>
            <a:ext cx="7397" cy="25314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5" name="Straight Connector 104">
            <a:extLst>
              <a:ext uri="{FF2B5EF4-FFF2-40B4-BE49-F238E27FC236}">
                <a16:creationId xmlns:a16="http://schemas.microsoft.com/office/drawing/2014/main" id="{F40B6D71-75A8-4A88-864D-00D14C2F710D}"/>
              </a:ext>
            </a:extLst>
          </p:cNvPr>
          <p:cNvCxnSpPr/>
          <p:nvPr/>
        </p:nvCxnSpPr>
        <p:spPr>
          <a:xfrm flipH="1">
            <a:off x="5323624" y="2832814"/>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6" name="Straight Connector 105">
            <a:extLst>
              <a:ext uri="{FF2B5EF4-FFF2-40B4-BE49-F238E27FC236}">
                <a16:creationId xmlns:a16="http://schemas.microsoft.com/office/drawing/2014/main" id="{010BF7B2-AA07-4DCF-822D-E2DB5CC0BF59}"/>
              </a:ext>
            </a:extLst>
          </p:cNvPr>
          <p:cNvCxnSpPr/>
          <p:nvPr/>
        </p:nvCxnSpPr>
        <p:spPr>
          <a:xfrm flipH="1">
            <a:off x="5323624" y="3360065"/>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a:extLst>
              <a:ext uri="{FF2B5EF4-FFF2-40B4-BE49-F238E27FC236}">
                <a16:creationId xmlns:a16="http://schemas.microsoft.com/office/drawing/2014/main" id="{BAC8035C-3999-4C31-93CD-6C0D2ADEB73B}"/>
              </a:ext>
            </a:extLst>
          </p:cNvPr>
          <p:cNvCxnSpPr/>
          <p:nvPr/>
        </p:nvCxnSpPr>
        <p:spPr>
          <a:xfrm flipH="1">
            <a:off x="5323536" y="3786938"/>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8" name="Straight Connector 107">
            <a:extLst>
              <a:ext uri="{FF2B5EF4-FFF2-40B4-BE49-F238E27FC236}">
                <a16:creationId xmlns:a16="http://schemas.microsoft.com/office/drawing/2014/main" id="{DB64CAEE-69B4-426A-8A5B-D1269DBF0F66}"/>
              </a:ext>
            </a:extLst>
          </p:cNvPr>
          <p:cNvCxnSpPr/>
          <p:nvPr/>
        </p:nvCxnSpPr>
        <p:spPr>
          <a:xfrm flipH="1">
            <a:off x="5327493" y="4249152"/>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12" name="Straight Connector 111">
            <a:extLst>
              <a:ext uri="{FF2B5EF4-FFF2-40B4-BE49-F238E27FC236}">
                <a16:creationId xmlns:a16="http://schemas.microsoft.com/office/drawing/2014/main" id="{99A16C30-4BE4-48E5-8B65-0C5F3039B8DC}"/>
              </a:ext>
            </a:extLst>
          </p:cNvPr>
          <p:cNvCxnSpPr/>
          <p:nvPr/>
        </p:nvCxnSpPr>
        <p:spPr>
          <a:xfrm flipH="1">
            <a:off x="5333455" y="51816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13" name="Text Box 42">
            <a:extLst>
              <a:ext uri="{FF2B5EF4-FFF2-40B4-BE49-F238E27FC236}">
                <a16:creationId xmlns:a16="http://schemas.microsoft.com/office/drawing/2014/main" id="{056DFFD9-3CA2-42E7-90FE-4F14522E3504}"/>
              </a:ext>
            </a:extLst>
          </p:cNvPr>
          <p:cNvSpPr txBox="1">
            <a:spLocks noChangeArrowheads="1"/>
          </p:cNvSpPr>
          <p:nvPr/>
        </p:nvSpPr>
        <p:spPr bwMode="auto">
          <a:xfrm>
            <a:off x="5533954" y="3623846"/>
            <a:ext cx="1563248"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Retinal surgery</a:t>
            </a:r>
          </a:p>
        </p:txBody>
      </p:sp>
      <p:sp>
        <p:nvSpPr>
          <p:cNvPr id="118" name="Text Box 47">
            <a:extLst>
              <a:ext uri="{FF2B5EF4-FFF2-40B4-BE49-F238E27FC236}">
                <a16:creationId xmlns:a16="http://schemas.microsoft.com/office/drawing/2014/main" id="{3F59D898-ECAD-49F0-9425-2A1BC8DDA7B5}"/>
              </a:ext>
            </a:extLst>
          </p:cNvPr>
          <p:cNvSpPr txBox="1">
            <a:spLocks noChangeArrowheads="1"/>
          </p:cNvSpPr>
          <p:nvPr/>
        </p:nvSpPr>
        <p:spPr bwMode="auto">
          <a:xfrm>
            <a:off x="5523688" y="4538246"/>
            <a:ext cx="1414170"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Drug-induced</a:t>
            </a:r>
          </a:p>
        </p:txBody>
      </p:sp>
      <p:sp>
        <p:nvSpPr>
          <p:cNvPr id="16" name="TextBox 15">
            <a:extLst>
              <a:ext uri="{FF2B5EF4-FFF2-40B4-BE49-F238E27FC236}">
                <a16:creationId xmlns:a16="http://schemas.microsoft.com/office/drawing/2014/main" id="{984E008D-FBBA-42B4-940E-EA26772E0161}"/>
              </a:ext>
            </a:extLst>
          </p:cNvPr>
          <p:cNvSpPr txBox="1"/>
          <p:nvPr/>
        </p:nvSpPr>
        <p:spPr>
          <a:xfrm>
            <a:off x="6230528" y="5257800"/>
            <a:ext cx="1326004" cy="369332"/>
          </a:xfrm>
          <a:prstGeom prst="rect">
            <a:avLst/>
          </a:prstGeom>
          <a:noFill/>
        </p:spPr>
        <p:txBody>
          <a:bodyPr wrap="none" rtlCol="0">
            <a:spAutoFit/>
          </a:bodyPr>
          <a:lstStyle/>
          <a:p>
            <a:pPr algn="ctr"/>
            <a:r>
              <a:rPr lang="en-US" dirty="0">
                <a:solidFill>
                  <a:schemeClr val="bg1">
                    <a:lumMod val="75000"/>
                  </a:schemeClr>
                </a:solidFill>
              </a:rPr>
              <a:t>Both/Either</a:t>
            </a:r>
          </a:p>
        </p:txBody>
      </p:sp>
      <p:cxnSp>
        <p:nvCxnSpPr>
          <p:cNvPr id="125" name="Straight Connector 124">
            <a:extLst>
              <a:ext uri="{FF2B5EF4-FFF2-40B4-BE49-F238E27FC236}">
                <a16:creationId xmlns:a16="http://schemas.microsoft.com/office/drawing/2014/main" id="{01138141-D318-4ED7-A7FE-D8F2155CE890}"/>
              </a:ext>
            </a:extLst>
          </p:cNvPr>
          <p:cNvCxnSpPr/>
          <p:nvPr/>
        </p:nvCxnSpPr>
        <p:spPr>
          <a:xfrm flipH="1">
            <a:off x="5334000" y="4724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52" name="Text Box 47">
            <a:extLst>
              <a:ext uri="{FF2B5EF4-FFF2-40B4-BE49-F238E27FC236}">
                <a16:creationId xmlns:a16="http://schemas.microsoft.com/office/drawing/2014/main" id="{E3578916-9804-473C-8F06-D4FA0BCEDFD0}"/>
              </a:ext>
            </a:extLst>
          </p:cNvPr>
          <p:cNvSpPr txBox="1">
            <a:spLocks noChangeArrowheads="1"/>
          </p:cNvSpPr>
          <p:nvPr/>
        </p:nvSpPr>
        <p:spPr bwMode="auto">
          <a:xfrm>
            <a:off x="5543446" y="4055146"/>
            <a:ext cx="1619354"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err="1">
                <a:solidFill>
                  <a:schemeClr val="bg1">
                    <a:lumMod val="75000"/>
                  </a:schemeClr>
                </a:solidFill>
              </a:rPr>
              <a:t>Nanophthalmos</a:t>
            </a:r>
            <a:endParaRPr lang="en-US" altLang="en-US" sz="1600" dirty="0">
              <a:solidFill>
                <a:schemeClr val="bg1">
                  <a:lumMod val="75000"/>
                </a:schemeClr>
              </a:solidFill>
            </a:endParaRPr>
          </a:p>
        </p:txBody>
      </p:sp>
      <p:sp>
        <p:nvSpPr>
          <p:cNvPr id="53" name="Text Box 45">
            <a:extLst>
              <a:ext uri="{FF2B5EF4-FFF2-40B4-BE49-F238E27FC236}">
                <a16:creationId xmlns:a16="http://schemas.microsoft.com/office/drawing/2014/main" id="{57D1A14F-68FE-47D2-983C-1A879D66A9DC}"/>
              </a:ext>
            </a:extLst>
          </p:cNvPr>
          <p:cNvSpPr txBox="1">
            <a:spLocks noChangeArrowheads="1"/>
          </p:cNvSpPr>
          <p:nvPr/>
        </p:nvSpPr>
        <p:spPr bwMode="auto">
          <a:xfrm>
            <a:off x="5523688" y="5013493"/>
            <a:ext cx="582211"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PFV</a:t>
            </a:r>
          </a:p>
        </p:txBody>
      </p:sp>
      <p:sp>
        <p:nvSpPr>
          <p:cNvPr id="54" name="Text Box 42">
            <a:extLst>
              <a:ext uri="{FF2B5EF4-FFF2-40B4-BE49-F238E27FC236}">
                <a16:creationId xmlns:a16="http://schemas.microsoft.com/office/drawing/2014/main" id="{E1E37D2C-2C52-446B-843B-01E64990D3EC}"/>
              </a:ext>
            </a:extLst>
          </p:cNvPr>
          <p:cNvSpPr txBox="1">
            <a:spLocks noChangeArrowheads="1"/>
          </p:cNvSpPr>
          <p:nvPr/>
        </p:nvSpPr>
        <p:spPr bwMode="auto">
          <a:xfrm>
            <a:off x="5551406" y="3192546"/>
            <a:ext cx="2276072"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ERD/choroidal effusion</a:t>
            </a:r>
          </a:p>
        </p:txBody>
      </p:sp>
      <p:sp>
        <p:nvSpPr>
          <p:cNvPr id="45" name="Text Box 16">
            <a:extLst>
              <a:ext uri="{FF2B5EF4-FFF2-40B4-BE49-F238E27FC236}">
                <a16:creationId xmlns:a16="http://schemas.microsoft.com/office/drawing/2014/main" id="{110F5FF7-0BFD-4D31-B590-0FC320326235}"/>
              </a:ext>
            </a:extLst>
          </p:cNvPr>
          <p:cNvSpPr txBox="1">
            <a:spLocks noChangeArrowheads="1"/>
          </p:cNvSpPr>
          <p:nvPr/>
        </p:nvSpPr>
        <p:spPr bwMode="auto">
          <a:xfrm>
            <a:off x="624362" y="1879005"/>
            <a:ext cx="6811893" cy="4524315"/>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i="1" dirty="0">
                <a:solidFill>
                  <a:srgbClr val="0000FF"/>
                </a:solidFill>
              </a:rPr>
              <a:t>In this context, what does </a:t>
            </a:r>
            <a:r>
              <a:rPr lang="en-US" altLang="en-US" sz="1600" dirty="0">
                <a:solidFill>
                  <a:srgbClr val="0000FF"/>
                </a:solidFill>
              </a:rPr>
              <a:t>ICE</a:t>
            </a:r>
            <a:r>
              <a:rPr lang="en-US" altLang="en-US" sz="1600" i="1" dirty="0">
                <a:solidFill>
                  <a:srgbClr val="0000FF"/>
                </a:solidFill>
              </a:rPr>
              <a:t> stand for?</a:t>
            </a:r>
          </a:p>
          <a:p>
            <a:pPr eaLnBrk="1" hangingPunct="1">
              <a:spcBef>
                <a:spcPct val="0"/>
              </a:spcBef>
              <a:buClrTx/>
              <a:buSzTx/>
              <a:buFontTx/>
              <a:buNone/>
            </a:pPr>
            <a:r>
              <a:rPr lang="en-US" altLang="en-US" sz="1600" dirty="0">
                <a:solidFill>
                  <a:srgbClr val="0000FF"/>
                </a:solidFill>
              </a:rPr>
              <a:t>Iridocorneal endothelial syndrome</a:t>
            </a:r>
          </a:p>
          <a:p>
            <a:pPr eaLnBrk="1" hangingPunct="1">
              <a:spcBef>
                <a:spcPct val="0"/>
              </a:spcBef>
              <a:buClrTx/>
              <a:buSzTx/>
              <a:buFontTx/>
              <a:buNone/>
            </a:pPr>
            <a:endParaRPr lang="en-US" altLang="en-US" sz="1600" i="1" dirty="0">
              <a:solidFill>
                <a:srgbClr val="0000FF"/>
              </a:solidFill>
            </a:endParaRPr>
          </a:p>
          <a:p>
            <a:pPr eaLnBrk="1" hangingPunct="1">
              <a:spcBef>
                <a:spcPct val="0"/>
              </a:spcBef>
              <a:buClrTx/>
              <a:buSzTx/>
              <a:buFontTx/>
              <a:buNone/>
            </a:pPr>
            <a:r>
              <a:rPr lang="en-US" altLang="en-US" sz="1600" i="1" dirty="0">
                <a:solidFill>
                  <a:srgbClr val="0000FF"/>
                </a:solidFill>
              </a:rPr>
              <a:t>In a nutshell, what is ICE?</a:t>
            </a:r>
          </a:p>
          <a:p>
            <a:pPr eaLnBrk="1" hangingPunct="1">
              <a:spcBef>
                <a:spcPct val="0"/>
              </a:spcBef>
              <a:buClrTx/>
              <a:buSzTx/>
              <a:buFont typeface="Wingdings" panose="05000000000000000000" pitchFamily="2" charset="2"/>
              <a:buNone/>
            </a:pPr>
            <a:r>
              <a:rPr lang="en-US" altLang="en-US" sz="1600" dirty="0">
                <a:solidFill>
                  <a:srgbClr val="0000FF"/>
                </a:solidFill>
              </a:rPr>
              <a:t>A sporadic condition in which abnormal corneal endothelial cells lead to a variety of corneal, iris and angle problems</a:t>
            </a:r>
            <a:endParaRPr lang="en-US" altLang="en-US" sz="1600" dirty="0">
              <a:solidFill>
                <a:srgbClr val="D8D8EC"/>
              </a:solidFill>
            </a:endParaRPr>
          </a:p>
          <a:p>
            <a:pPr eaLnBrk="1" hangingPunct="1">
              <a:spcBef>
                <a:spcPct val="0"/>
              </a:spcBef>
              <a:buClrTx/>
              <a:buSzTx/>
              <a:buFont typeface="Wingdings" panose="05000000000000000000" pitchFamily="2" charset="2"/>
              <a:buNone/>
            </a:pPr>
            <a:endParaRPr lang="en-US" altLang="en-US" sz="1600" dirty="0">
              <a:solidFill>
                <a:srgbClr val="D8D8EC"/>
              </a:solidFill>
            </a:endParaRPr>
          </a:p>
          <a:p>
            <a:pPr eaLnBrk="1" hangingPunct="1">
              <a:spcBef>
                <a:spcPct val="0"/>
              </a:spcBef>
              <a:buClrTx/>
              <a:buSzTx/>
              <a:buFontTx/>
              <a:buNone/>
            </a:pPr>
            <a:r>
              <a:rPr lang="en-US" altLang="en-US" sz="1600" i="1" dirty="0">
                <a:solidFill>
                  <a:srgbClr val="D8D8EC"/>
                </a:solidFill>
              </a:rPr>
              <a:t>Who is the typical patient?</a:t>
            </a:r>
          </a:p>
          <a:p>
            <a:pPr eaLnBrk="1" hangingPunct="1">
              <a:spcBef>
                <a:spcPct val="0"/>
              </a:spcBef>
              <a:buClrTx/>
              <a:buSzTx/>
              <a:buFontTx/>
              <a:buNone/>
            </a:pPr>
            <a:r>
              <a:rPr lang="en-US" altLang="en-US" sz="1600" dirty="0">
                <a:solidFill>
                  <a:srgbClr val="D8D8EC"/>
                </a:solidFill>
              </a:rPr>
              <a:t>A young-to-middle-aged adult female</a:t>
            </a:r>
          </a:p>
          <a:p>
            <a:pPr eaLnBrk="1" hangingPunct="1">
              <a:spcBef>
                <a:spcPct val="0"/>
              </a:spcBef>
              <a:buClrTx/>
              <a:buSzTx/>
              <a:buFontTx/>
              <a:buNone/>
            </a:pPr>
            <a:endParaRPr lang="en-US" altLang="en-US" sz="1600" i="1" dirty="0">
              <a:solidFill>
                <a:srgbClr val="D8D8EC"/>
              </a:solidFill>
            </a:endParaRPr>
          </a:p>
          <a:p>
            <a:pPr eaLnBrk="1" hangingPunct="1">
              <a:spcBef>
                <a:spcPct val="0"/>
              </a:spcBef>
              <a:buClrTx/>
              <a:buSzTx/>
              <a:buFontTx/>
              <a:buNone/>
            </a:pPr>
            <a:r>
              <a:rPr lang="en-US" altLang="en-US" sz="1600" i="1" dirty="0">
                <a:solidFill>
                  <a:srgbClr val="D8D8EC"/>
                </a:solidFill>
              </a:rPr>
              <a:t>What three sorts of complaints will she have?</a:t>
            </a:r>
          </a:p>
          <a:p>
            <a:pPr eaLnBrk="1" hangingPunct="1">
              <a:spcBef>
                <a:spcPct val="0"/>
              </a:spcBef>
              <a:buClrTx/>
              <a:buSzTx/>
              <a:buNone/>
            </a:pPr>
            <a:r>
              <a:rPr lang="en-US" altLang="en-US" sz="1600" dirty="0">
                <a:solidFill>
                  <a:srgbClr val="D8D8EC"/>
                </a:solidFill>
              </a:rPr>
              <a:t>--Changes in the eye’s appearance</a:t>
            </a:r>
          </a:p>
          <a:p>
            <a:pPr eaLnBrk="1" hangingPunct="1">
              <a:spcBef>
                <a:spcPct val="0"/>
              </a:spcBef>
              <a:buClrTx/>
              <a:buSzTx/>
              <a:buNone/>
            </a:pPr>
            <a:r>
              <a:rPr lang="en-US" altLang="en-US" sz="1600" dirty="0">
                <a:solidFill>
                  <a:srgbClr val="D8D8EC"/>
                </a:solidFill>
              </a:rPr>
              <a:t>--Ocular pain </a:t>
            </a:r>
          </a:p>
          <a:p>
            <a:pPr eaLnBrk="1" hangingPunct="1">
              <a:spcBef>
                <a:spcPct val="0"/>
              </a:spcBef>
              <a:buClrTx/>
              <a:buSzTx/>
              <a:buNone/>
            </a:pPr>
            <a:r>
              <a:rPr lang="en-US" altLang="en-US" sz="1600" dirty="0">
                <a:solidFill>
                  <a:srgbClr val="D8D8EC"/>
                </a:solidFill>
              </a:rPr>
              <a:t>--Decreased VA</a:t>
            </a:r>
          </a:p>
          <a:p>
            <a:pPr eaLnBrk="1" hangingPunct="1">
              <a:spcBef>
                <a:spcPct val="0"/>
              </a:spcBef>
              <a:buClrTx/>
              <a:buSzTx/>
              <a:buNone/>
            </a:pPr>
            <a:endParaRPr lang="en-US" altLang="en-US" sz="1600" dirty="0">
              <a:solidFill>
                <a:srgbClr val="D8D8EC"/>
              </a:solidFill>
            </a:endParaRPr>
          </a:p>
          <a:p>
            <a:pPr eaLnBrk="1" hangingPunct="1">
              <a:spcBef>
                <a:spcPct val="0"/>
              </a:spcBef>
              <a:buClrTx/>
              <a:buSzTx/>
              <a:buFontTx/>
              <a:buNone/>
            </a:pPr>
            <a:r>
              <a:rPr lang="en-US" altLang="en-US" sz="1600" i="1" dirty="0">
                <a:solidFill>
                  <a:srgbClr val="D8D8EC"/>
                </a:solidFill>
              </a:rPr>
              <a:t>What ‘pertinent negative’ will be elicited when taking a history?</a:t>
            </a:r>
          </a:p>
          <a:p>
            <a:pPr eaLnBrk="1" hangingPunct="1">
              <a:spcBef>
                <a:spcPct val="0"/>
              </a:spcBef>
              <a:buClrTx/>
              <a:buSzTx/>
              <a:buFontTx/>
              <a:buNone/>
            </a:pPr>
            <a:r>
              <a:rPr lang="en-US" altLang="en-US" sz="1600" dirty="0">
                <a:solidFill>
                  <a:srgbClr val="D8D8EC"/>
                </a:solidFill>
              </a:rPr>
              <a:t>She will deny any family history of similar eye findings (recall it’s sporadic, not inherited)</a:t>
            </a:r>
          </a:p>
        </p:txBody>
      </p:sp>
      <p:sp>
        <p:nvSpPr>
          <p:cNvPr id="47" name="Oval 46">
            <a:extLst>
              <a:ext uri="{FF2B5EF4-FFF2-40B4-BE49-F238E27FC236}">
                <a16:creationId xmlns:a16="http://schemas.microsoft.com/office/drawing/2014/main" id="{915FF168-8D6E-4F81-8D3E-ED770430134E}"/>
              </a:ext>
            </a:extLst>
          </p:cNvPr>
          <p:cNvSpPr/>
          <p:nvPr/>
        </p:nvSpPr>
        <p:spPr>
          <a:xfrm>
            <a:off x="8001000" y="3048000"/>
            <a:ext cx="671979" cy="338554"/>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366504935"/>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Rectangle 2">
            <a:extLst>
              <a:ext uri="{FF2B5EF4-FFF2-40B4-BE49-F238E27FC236}">
                <a16:creationId xmlns:a16="http://schemas.microsoft.com/office/drawing/2014/main" id="{91537DFF-FE3D-41F1-B41A-099239F8D93A}"/>
              </a:ext>
            </a:extLst>
          </p:cNvPr>
          <p:cNvSpPr>
            <a:spLocks noGrp="1" noChangeArrowheads="1"/>
          </p:cNvSpPr>
          <p:nvPr>
            <p:ph type="title"/>
          </p:nvPr>
        </p:nvSpPr>
        <p:spPr>
          <a:xfrm>
            <a:off x="457200" y="304800"/>
            <a:ext cx="7543800" cy="563562"/>
          </a:xfrm>
        </p:spPr>
        <p:txBody>
          <a:bodyPr/>
          <a:lstStyle/>
          <a:p>
            <a:pPr eaLnBrk="1" hangingPunct="1"/>
            <a:r>
              <a:rPr lang="en-US" altLang="en-US" sz="3500" dirty="0"/>
              <a:t>Q/A</a:t>
            </a:r>
          </a:p>
        </p:txBody>
      </p:sp>
      <p:sp>
        <p:nvSpPr>
          <p:cNvPr id="31" name="Text Box 15">
            <a:extLst>
              <a:ext uri="{FF2B5EF4-FFF2-40B4-BE49-F238E27FC236}">
                <a16:creationId xmlns:a16="http://schemas.microsoft.com/office/drawing/2014/main" id="{22464BD2-DDBB-4E5E-94D1-AAA4A8B4880D}"/>
              </a:ext>
            </a:extLst>
          </p:cNvPr>
          <p:cNvSpPr txBox="1">
            <a:spLocks noChangeArrowheads="1"/>
          </p:cNvSpPr>
          <p:nvPr/>
        </p:nvSpPr>
        <p:spPr bwMode="auto">
          <a:xfrm>
            <a:off x="571499" y="2151727"/>
            <a:ext cx="8001000" cy="3293209"/>
          </a:xfrm>
          <a:prstGeom prst="rect">
            <a:avLst/>
          </a:prstGeom>
          <a:solidFill>
            <a:schemeClr val="accent5">
              <a:lumMod val="75000"/>
            </a:schemeClr>
          </a:solidFill>
          <a:ln>
            <a:noFill/>
          </a:ln>
          <a:effectLst/>
        </p:spPr>
        <p:txBody>
          <a:bodyPr wrap="square">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n-US" altLang="en-US" sz="1600" i="1" dirty="0">
                <a:solidFill>
                  <a:srgbClr val="0000FF"/>
                </a:solidFill>
              </a:rPr>
              <a:t>What does </a:t>
            </a:r>
            <a:r>
              <a:rPr lang="en-US" altLang="en-US" sz="1600" b="1" dirty="0">
                <a:solidFill>
                  <a:srgbClr val="0000FF"/>
                </a:solidFill>
              </a:rPr>
              <a:t>pupillary block</a:t>
            </a:r>
            <a:r>
              <a:rPr lang="en-US" altLang="en-US" sz="1600" dirty="0">
                <a:solidFill>
                  <a:srgbClr val="0000FF"/>
                </a:solidFill>
              </a:rPr>
              <a:t> </a:t>
            </a:r>
            <a:r>
              <a:rPr lang="en-US" altLang="en-US" sz="1600" i="1" dirty="0">
                <a:solidFill>
                  <a:srgbClr val="0000FF"/>
                </a:solidFill>
              </a:rPr>
              <a:t>refer to, exactly?</a:t>
            </a:r>
          </a:p>
          <a:p>
            <a:pPr eaLnBrk="1" hangingPunct="1"/>
            <a:r>
              <a:rPr lang="en-US" altLang="en-US" sz="1600" dirty="0">
                <a:solidFill>
                  <a:srgbClr val="0000FF"/>
                </a:solidFill>
              </a:rPr>
              <a:t>It refers to contact between the  pupil margin  and the  lens  that impedes the normal flow of aqueous from the  posterior chamber (PC)  to the  anterior chamber (AC)  through the pupillary aperture. </a:t>
            </a:r>
            <a:endParaRPr lang="en-US" altLang="en-US" sz="1600" dirty="0">
              <a:solidFill>
                <a:schemeClr val="accent5">
                  <a:lumMod val="75000"/>
                </a:schemeClr>
              </a:solidFill>
            </a:endParaRPr>
          </a:p>
          <a:p>
            <a:pPr eaLnBrk="1" hangingPunct="1"/>
            <a:endParaRPr lang="en-US" altLang="en-US" sz="1600" dirty="0">
              <a:solidFill>
                <a:schemeClr val="accent5">
                  <a:lumMod val="75000"/>
                </a:schemeClr>
              </a:solidFill>
            </a:endParaRPr>
          </a:p>
          <a:p>
            <a:pPr eaLnBrk="1" hangingPunct="1"/>
            <a:r>
              <a:rPr lang="en-US" altLang="en-US" sz="1600" dirty="0">
                <a:solidFill>
                  <a:schemeClr val="accent5">
                    <a:lumMod val="75000"/>
                  </a:schemeClr>
                </a:solidFill>
              </a:rPr>
              <a:t>Pupillary block leads to the development of a  pressure gradient  across the iris, which causes the iris to  bow forward . </a:t>
            </a:r>
            <a:r>
              <a:rPr lang="en-US" altLang="en-US" sz="1600" b="1" dirty="0">
                <a:solidFill>
                  <a:schemeClr val="accent5">
                    <a:lumMod val="75000"/>
                  </a:schemeClr>
                </a:solidFill>
              </a:rPr>
              <a:t>If the iris bows far enough, the peripheral iris will come into apposition with and occlude the drainage angle, precipitating acute closure of the angle and a prodigious rise in IOP.</a:t>
            </a:r>
          </a:p>
          <a:p>
            <a:pPr eaLnBrk="1" hangingPunct="1"/>
            <a:endParaRPr lang="en-US" altLang="en-US" sz="1600" b="1" dirty="0">
              <a:solidFill>
                <a:schemeClr val="accent5">
                  <a:lumMod val="75000"/>
                </a:schemeClr>
              </a:solidFill>
            </a:endParaRPr>
          </a:p>
          <a:p>
            <a:pPr eaLnBrk="1" hangingPunct="1"/>
            <a:r>
              <a:rPr lang="en-US" altLang="en-US" sz="1600" i="1" dirty="0">
                <a:solidFill>
                  <a:schemeClr val="accent5">
                    <a:lumMod val="75000"/>
                  </a:schemeClr>
                </a:solidFill>
              </a:rPr>
              <a:t>The posterior chamber? I didn’t know the vitreous was involved.</a:t>
            </a:r>
          </a:p>
          <a:p>
            <a:pPr eaLnBrk="1" hangingPunct="1"/>
            <a:r>
              <a:rPr lang="en-US" altLang="en-US" sz="1600" dirty="0">
                <a:solidFill>
                  <a:schemeClr val="accent5">
                    <a:lumMod val="75000"/>
                  </a:schemeClr>
                </a:solidFill>
              </a:rPr>
              <a:t>It isn’t. The posterior chamber is the space immediately behind the  iris  and anterior to the  lens/zonules . Vitreous resides in the  vitreous cavity . </a:t>
            </a:r>
            <a:endParaRPr lang="en-US" altLang="en-US" sz="1600" i="1" dirty="0">
              <a:solidFill>
                <a:schemeClr val="accent5">
                  <a:lumMod val="75000"/>
                </a:schemeClr>
              </a:solidFill>
            </a:endParaRPr>
          </a:p>
        </p:txBody>
      </p:sp>
      <p:sp>
        <p:nvSpPr>
          <p:cNvPr id="8" name="Rectangle 7">
            <a:extLst>
              <a:ext uri="{FF2B5EF4-FFF2-40B4-BE49-F238E27FC236}">
                <a16:creationId xmlns:a16="http://schemas.microsoft.com/office/drawing/2014/main" id="{F03BD986-8B4E-453F-B8A1-2A10AF58958D}"/>
              </a:ext>
            </a:extLst>
          </p:cNvPr>
          <p:cNvSpPr/>
          <p:nvPr/>
        </p:nvSpPr>
        <p:spPr>
          <a:xfrm>
            <a:off x="5816348" y="2735251"/>
            <a:ext cx="2136820" cy="213007"/>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800" dirty="0">
                <a:solidFill>
                  <a:schemeClr val="tx1"/>
                </a:solidFill>
              </a:rPr>
              <a:t>two still different words</a:t>
            </a:r>
          </a:p>
        </p:txBody>
      </p:sp>
      <p:sp>
        <p:nvSpPr>
          <p:cNvPr id="9" name="Rectangle 8">
            <a:extLst>
              <a:ext uri="{FF2B5EF4-FFF2-40B4-BE49-F238E27FC236}">
                <a16:creationId xmlns:a16="http://schemas.microsoft.com/office/drawing/2014/main" id="{588BE54A-3A6C-4C8F-B303-9066F16E338A}"/>
              </a:ext>
            </a:extLst>
          </p:cNvPr>
          <p:cNvSpPr/>
          <p:nvPr/>
        </p:nvSpPr>
        <p:spPr>
          <a:xfrm>
            <a:off x="3531702" y="2474058"/>
            <a:ext cx="1192697" cy="201327"/>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800" dirty="0">
                <a:solidFill>
                  <a:schemeClr val="tx1"/>
                </a:solidFill>
              </a:rPr>
              <a:t>two words</a:t>
            </a:r>
          </a:p>
        </p:txBody>
      </p:sp>
      <p:sp>
        <p:nvSpPr>
          <p:cNvPr id="12" name="Rectangle 11">
            <a:extLst>
              <a:ext uri="{FF2B5EF4-FFF2-40B4-BE49-F238E27FC236}">
                <a16:creationId xmlns:a16="http://schemas.microsoft.com/office/drawing/2014/main" id="{EB013316-AD09-4456-BEB9-CA5F39F8F5B6}"/>
              </a:ext>
            </a:extLst>
          </p:cNvPr>
          <p:cNvSpPr/>
          <p:nvPr/>
        </p:nvSpPr>
        <p:spPr>
          <a:xfrm>
            <a:off x="5552659" y="2480860"/>
            <a:ext cx="467141" cy="201327"/>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ts val="600"/>
              </a:lnSpc>
            </a:pPr>
            <a:r>
              <a:rPr lang="en-US" sz="800" dirty="0">
                <a:solidFill>
                  <a:schemeClr val="tx1"/>
                </a:solidFill>
              </a:rPr>
              <a:t>one word</a:t>
            </a:r>
          </a:p>
        </p:txBody>
      </p:sp>
      <p:sp>
        <p:nvSpPr>
          <p:cNvPr id="14" name="Rectangle 13">
            <a:extLst>
              <a:ext uri="{FF2B5EF4-FFF2-40B4-BE49-F238E27FC236}">
                <a16:creationId xmlns:a16="http://schemas.microsoft.com/office/drawing/2014/main" id="{F260259D-2D98-4F37-A3A4-22023AC35205}"/>
              </a:ext>
            </a:extLst>
          </p:cNvPr>
          <p:cNvSpPr/>
          <p:nvPr/>
        </p:nvSpPr>
        <p:spPr>
          <a:xfrm>
            <a:off x="2970141" y="2718569"/>
            <a:ext cx="2135259" cy="201327"/>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800" dirty="0">
                <a:solidFill>
                  <a:schemeClr val="tx1"/>
                </a:solidFill>
              </a:rPr>
              <a:t>two diff words</a:t>
            </a:r>
          </a:p>
        </p:txBody>
      </p:sp>
      <p:sp>
        <p:nvSpPr>
          <p:cNvPr id="10" name="Text Box 35">
            <a:extLst>
              <a:ext uri="{FF2B5EF4-FFF2-40B4-BE49-F238E27FC236}">
                <a16:creationId xmlns:a16="http://schemas.microsoft.com/office/drawing/2014/main" id="{827EFBEB-633C-4581-A790-4A0747B0E38C}"/>
              </a:ext>
            </a:extLst>
          </p:cNvPr>
          <p:cNvSpPr txBox="1">
            <a:spLocks noChangeArrowheads="1"/>
          </p:cNvSpPr>
          <p:nvPr/>
        </p:nvSpPr>
        <p:spPr bwMode="auto">
          <a:xfrm>
            <a:off x="1190847" y="1295400"/>
            <a:ext cx="2473754"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t>w/ Pupillary Block</a:t>
            </a:r>
          </a:p>
        </p:txBody>
      </p:sp>
      <p:sp>
        <p:nvSpPr>
          <p:cNvPr id="11" name="Text Box 36">
            <a:extLst>
              <a:ext uri="{FF2B5EF4-FFF2-40B4-BE49-F238E27FC236}">
                <a16:creationId xmlns:a16="http://schemas.microsoft.com/office/drawing/2014/main" id="{42DE4660-49C7-4C84-B81B-DACA25D34D7B}"/>
              </a:ext>
            </a:extLst>
          </p:cNvPr>
          <p:cNvSpPr txBox="1">
            <a:spLocks noChangeArrowheads="1"/>
          </p:cNvSpPr>
          <p:nvPr/>
        </p:nvSpPr>
        <p:spPr bwMode="auto">
          <a:xfrm>
            <a:off x="5181600" y="1295400"/>
            <a:ext cx="2630848"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solidFill>
                  <a:schemeClr val="bg1">
                    <a:lumMod val="75000"/>
                  </a:schemeClr>
                </a:solidFill>
              </a:rPr>
              <a:t>w/o Pupillary Block</a:t>
            </a:r>
          </a:p>
        </p:txBody>
      </p:sp>
      <p:sp>
        <p:nvSpPr>
          <p:cNvPr id="17" name="TextBox 16">
            <a:extLst>
              <a:ext uri="{FF2B5EF4-FFF2-40B4-BE49-F238E27FC236}">
                <a16:creationId xmlns:a16="http://schemas.microsoft.com/office/drawing/2014/main" id="{C44DC54B-98D5-427C-8DC9-E966792DCF9A}"/>
              </a:ext>
            </a:extLst>
          </p:cNvPr>
          <p:cNvSpPr txBox="1"/>
          <p:nvPr/>
        </p:nvSpPr>
        <p:spPr>
          <a:xfrm>
            <a:off x="2259496" y="189094"/>
            <a:ext cx="4607480" cy="400110"/>
          </a:xfrm>
          <a:prstGeom prst="rect">
            <a:avLst/>
          </a:prstGeom>
          <a:solidFill>
            <a:schemeClr val="accent1">
              <a:lumMod val="60000"/>
              <a:lumOff val="40000"/>
            </a:schemeClr>
          </a:solidFill>
        </p:spPr>
        <p:txBody>
          <a:bodyPr wrap="none" rtlCol="0">
            <a:spAutoFit/>
          </a:bodyPr>
          <a:lstStyle/>
          <a:p>
            <a:pPr algn="ctr"/>
            <a:r>
              <a:rPr lang="en-US" sz="2000" b="1" dirty="0"/>
              <a:t>Secondary Angle Closure Glaucoma</a:t>
            </a:r>
          </a:p>
        </p:txBody>
      </p:sp>
      <p:cxnSp>
        <p:nvCxnSpPr>
          <p:cNvPr id="18" name="Straight Arrow Connector 17">
            <a:extLst>
              <a:ext uri="{FF2B5EF4-FFF2-40B4-BE49-F238E27FC236}">
                <a16:creationId xmlns:a16="http://schemas.microsoft.com/office/drawing/2014/main" id="{4E370109-372C-4A75-99F0-EA5CFC7B68F4}"/>
              </a:ext>
            </a:extLst>
          </p:cNvPr>
          <p:cNvCxnSpPr>
            <a:stCxn id="17" idx="2"/>
          </p:cNvCxnSpPr>
          <p:nvPr/>
        </p:nvCxnSpPr>
        <p:spPr>
          <a:xfrm flipH="1">
            <a:off x="2971800" y="589204"/>
            <a:ext cx="1591436" cy="706196"/>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9" name="Straight Arrow Connector 18">
            <a:extLst>
              <a:ext uri="{FF2B5EF4-FFF2-40B4-BE49-F238E27FC236}">
                <a16:creationId xmlns:a16="http://schemas.microsoft.com/office/drawing/2014/main" id="{53F8C9E1-3AF6-4BA5-9EF9-F72400B2940F}"/>
              </a:ext>
            </a:extLst>
          </p:cNvPr>
          <p:cNvCxnSpPr>
            <a:cxnSpLocks/>
          </p:cNvCxnSpPr>
          <p:nvPr/>
        </p:nvCxnSpPr>
        <p:spPr>
          <a:xfrm>
            <a:off x="4572000" y="589204"/>
            <a:ext cx="1600200" cy="706196"/>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809610412"/>
      </p:ext>
    </p:extLst>
  </p:cSld>
  <p:clrMapOvr>
    <a:masterClrMapping/>
  </p:clrMapOvr>
</p:sld>
</file>

<file path=ppt/slides/slide3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Straight Arrow Connector 12">
            <a:extLst>
              <a:ext uri="{FF2B5EF4-FFF2-40B4-BE49-F238E27FC236}">
                <a16:creationId xmlns:a16="http://schemas.microsoft.com/office/drawing/2014/main" id="{A6DE2085-829C-480C-9216-69D6039C0A37}"/>
              </a:ext>
            </a:extLst>
          </p:cNvPr>
          <p:cNvCxnSpPr>
            <a:cxnSpLocks/>
          </p:cNvCxnSpPr>
          <p:nvPr/>
        </p:nvCxnSpPr>
        <p:spPr>
          <a:xfrm>
            <a:off x="6717173" y="1828800"/>
            <a:ext cx="0" cy="3462754"/>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43014" name="Text Box 6"/>
          <p:cNvSpPr txBox="1">
            <a:spLocks noChangeArrowheads="1"/>
          </p:cNvSpPr>
          <p:nvPr/>
        </p:nvSpPr>
        <p:spPr bwMode="auto">
          <a:xfrm>
            <a:off x="533400" y="2356376"/>
            <a:ext cx="1005403"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Lens-</a:t>
            </a:r>
          </a:p>
          <a:p>
            <a:pPr algn="ctr" eaLnBrk="1" hangingPunct="1">
              <a:lnSpc>
                <a:spcPct val="80000"/>
              </a:lnSpc>
              <a:spcBef>
                <a:spcPct val="0"/>
              </a:spcBef>
              <a:buClrTx/>
              <a:buSzTx/>
              <a:buFontTx/>
              <a:buNone/>
            </a:pPr>
            <a:r>
              <a:rPr lang="en-US" altLang="en-US" sz="1800" dirty="0">
                <a:solidFill>
                  <a:schemeClr val="bg1">
                    <a:lumMod val="75000"/>
                  </a:schemeClr>
                </a:solidFill>
              </a:rPr>
              <a:t>Induced</a:t>
            </a:r>
          </a:p>
        </p:txBody>
      </p:sp>
      <p:sp>
        <p:nvSpPr>
          <p:cNvPr id="43017" name="Text Box 14"/>
          <p:cNvSpPr txBox="1">
            <a:spLocks noChangeArrowheads="1"/>
          </p:cNvSpPr>
          <p:nvPr/>
        </p:nvSpPr>
        <p:spPr bwMode="auto">
          <a:xfrm>
            <a:off x="3026498" y="2365901"/>
            <a:ext cx="1633781"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Aphakic/</a:t>
            </a:r>
          </a:p>
          <a:p>
            <a:pPr algn="ctr" eaLnBrk="1" hangingPunct="1">
              <a:lnSpc>
                <a:spcPct val="80000"/>
              </a:lnSpc>
              <a:spcBef>
                <a:spcPct val="0"/>
              </a:spcBef>
              <a:buClrTx/>
              <a:buSzTx/>
              <a:buFontTx/>
              <a:buNone/>
            </a:pPr>
            <a:r>
              <a:rPr lang="en-US" altLang="en-US" sz="1800" dirty="0" err="1">
                <a:solidFill>
                  <a:schemeClr val="bg1">
                    <a:lumMod val="75000"/>
                  </a:schemeClr>
                </a:solidFill>
              </a:rPr>
              <a:t>Pseudophakic</a:t>
            </a:r>
            <a:endParaRPr lang="en-US" altLang="en-US" sz="1800" dirty="0">
              <a:solidFill>
                <a:schemeClr val="bg1">
                  <a:lumMod val="75000"/>
                </a:schemeClr>
              </a:solidFill>
            </a:endParaRPr>
          </a:p>
        </p:txBody>
      </p:sp>
      <p:sp>
        <p:nvSpPr>
          <p:cNvPr id="43031" name="Text Box 35"/>
          <p:cNvSpPr txBox="1">
            <a:spLocks noChangeArrowheads="1"/>
          </p:cNvSpPr>
          <p:nvPr/>
        </p:nvSpPr>
        <p:spPr bwMode="auto">
          <a:xfrm>
            <a:off x="1190847" y="1295400"/>
            <a:ext cx="2473754"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solidFill>
                  <a:schemeClr val="bg1">
                    <a:lumMod val="75000"/>
                  </a:schemeClr>
                </a:solidFill>
              </a:rPr>
              <a:t>w/ Pupillary Block</a:t>
            </a:r>
          </a:p>
        </p:txBody>
      </p:sp>
      <p:sp>
        <p:nvSpPr>
          <p:cNvPr id="43032" name="Text Box 36"/>
          <p:cNvSpPr txBox="1">
            <a:spLocks noChangeArrowheads="1"/>
          </p:cNvSpPr>
          <p:nvPr/>
        </p:nvSpPr>
        <p:spPr bwMode="auto">
          <a:xfrm>
            <a:off x="5181600" y="1295400"/>
            <a:ext cx="2630848"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t>w/o Pupillary Block</a:t>
            </a:r>
          </a:p>
        </p:txBody>
      </p:sp>
      <p:sp>
        <p:nvSpPr>
          <p:cNvPr id="49" name="Rectangle 2">
            <a:extLst>
              <a:ext uri="{FF2B5EF4-FFF2-40B4-BE49-F238E27FC236}">
                <a16:creationId xmlns:a16="http://schemas.microsoft.com/office/drawing/2014/main" id="{240EE5BF-F7D2-4FC8-A5DD-F6B5423153C6}"/>
              </a:ext>
            </a:extLst>
          </p:cNvPr>
          <p:cNvSpPr>
            <a:spLocks noGrp="1" noChangeArrowheads="1"/>
          </p:cNvSpPr>
          <p:nvPr>
            <p:ph type="title"/>
          </p:nvPr>
        </p:nvSpPr>
        <p:spPr>
          <a:xfrm>
            <a:off x="457200" y="304800"/>
            <a:ext cx="7543800" cy="563562"/>
          </a:xfrm>
        </p:spPr>
        <p:txBody>
          <a:bodyPr/>
          <a:lstStyle/>
          <a:p>
            <a:pPr eaLnBrk="1" hangingPunct="1"/>
            <a:r>
              <a:rPr lang="en-US" altLang="en-US" sz="3500" dirty="0"/>
              <a:t>Q</a:t>
            </a:r>
          </a:p>
        </p:txBody>
      </p:sp>
      <p:sp>
        <p:nvSpPr>
          <p:cNvPr id="50" name="TextBox 49">
            <a:extLst>
              <a:ext uri="{FF2B5EF4-FFF2-40B4-BE49-F238E27FC236}">
                <a16:creationId xmlns:a16="http://schemas.microsoft.com/office/drawing/2014/main" id="{CF426230-46C8-405C-9015-99EF57762A2E}"/>
              </a:ext>
            </a:extLst>
          </p:cNvPr>
          <p:cNvSpPr txBox="1"/>
          <p:nvPr/>
        </p:nvSpPr>
        <p:spPr>
          <a:xfrm>
            <a:off x="2259496" y="189094"/>
            <a:ext cx="4607480" cy="400110"/>
          </a:xfrm>
          <a:prstGeom prst="rect">
            <a:avLst/>
          </a:prstGeom>
          <a:solidFill>
            <a:schemeClr val="accent1">
              <a:lumMod val="60000"/>
              <a:lumOff val="40000"/>
            </a:schemeClr>
          </a:solidFill>
        </p:spPr>
        <p:txBody>
          <a:bodyPr wrap="none" rtlCol="0">
            <a:spAutoFit/>
          </a:bodyPr>
          <a:lstStyle/>
          <a:p>
            <a:pPr algn="ctr"/>
            <a:r>
              <a:rPr lang="en-US" sz="2000" b="1" dirty="0"/>
              <a:t>Secondary Angle Closure Glaucoma</a:t>
            </a:r>
          </a:p>
        </p:txBody>
      </p:sp>
      <p:sp>
        <p:nvSpPr>
          <p:cNvPr id="2" name="TextBox 1">
            <a:extLst>
              <a:ext uri="{FF2B5EF4-FFF2-40B4-BE49-F238E27FC236}">
                <a16:creationId xmlns:a16="http://schemas.microsoft.com/office/drawing/2014/main" id="{A7E30BEC-923B-4C9A-A856-BDD0D882F6B8}"/>
              </a:ext>
            </a:extLst>
          </p:cNvPr>
          <p:cNvSpPr txBox="1"/>
          <p:nvPr/>
        </p:nvSpPr>
        <p:spPr>
          <a:xfrm>
            <a:off x="887305" y="2844119"/>
            <a:ext cx="1494320" cy="338554"/>
          </a:xfrm>
          <a:prstGeom prst="rect">
            <a:avLst/>
          </a:prstGeom>
          <a:noFill/>
        </p:spPr>
        <p:txBody>
          <a:bodyPr wrap="none" rtlCol="0">
            <a:spAutoFit/>
          </a:bodyPr>
          <a:lstStyle/>
          <a:p>
            <a:r>
              <a:rPr lang="en-US" sz="1600" dirty="0" err="1">
                <a:solidFill>
                  <a:schemeClr val="bg1">
                    <a:lumMod val="75000"/>
                  </a:schemeClr>
                </a:solidFill>
              </a:rPr>
              <a:t>Phacomorphic</a:t>
            </a:r>
            <a:endParaRPr lang="en-US" sz="1600" dirty="0">
              <a:solidFill>
                <a:schemeClr val="bg1">
                  <a:lumMod val="75000"/>
                </a:schemeClr>
              </a:solidFill>
            </a:endParaRPr>
          </a:p>
        </p:txBody>
      </p:sp>
      <p:sp>
        <p:nvSpPr>
          <p:cNvPr id="51" name="TextBox 50">
            <a:extLst>
              <a:ext uri="{FF2B5EF4-FFF2-40B4-BE49-F238E27FC236}">
                <a16:creationId xmlns:a16="http://schemas.microsoft.com/office/drawing/2014/main" id="{156069D4-340B-4160-A336-EBF73557CEE0}"/>
              </a:ext>
            </a:extLst>
          </p:cNvPr>
          <p:cNvSpPr txBox="1"/>
          <p:nvPr/>
        </p:nvSpPr>
        <p:spPr>
          <a:xfrm>
            <a:off x="884725" y="3175578"/>
            <a:ext cx="1402948" cy="338554"/>
          </a:xfrm>
          <a:prstGeom prst="rect">
            <a:avLst/>
          </a:prstGeom>
          <a:noFill/>
        </p:spPr>
        <p:txBody>
          <a:bodyPr wrap="none" rtlCol="0">
            <a:spAutoFit/>
          </a:bodyPr>
          <a:lstStyle/>
          <a:p>
            <a:r>
              <a:rPr lang="en-US" sz="1600" dirty="0">
                <a:solidFill>
                  <a:schemeClr val="bg1">
                    <a:lumMod val="75000"/>
                  </a:schemeClr>
                </a:solidFill>
              </a:rPr>
              <a:t>Ectopia </a:t>
            </a:r>
            <a:r>
              <a:rPr lang="en-US" sz="1600" dirty="0" err="1">
                <a:solidFill>
                  <a:schemeClr val="bg1">
                    <a:lumMod val="75000"/>
                  </a:schemeClr>
                </a:solidFill>
              </a:rPr>
              <a:t>lentis</a:t>
            </a:r>
            <a:endParaRPr lang="en-US" sz="1600" dirty="0">
              <a:solidFill>
                <a:schemeClr val="bg1">
                  <a:lumMod val="75000"/>
                </a:schemeClr>
              </a:solidFill>
            </a:endParaRPr>
          </a:p>
        </p:txBody>
      </p:sp>
      <p:cxnSp>
        <p:nvCxnSpPr>
          <p:cNvPr id="71" name="Straight Connector 70">
            <a:extLst>
              <a:ext uri="{FF2B5EF4-FFF2-40B4-BE49-F238E27FC236}">
                <a16:creationId xmlns:a16="http://schemas.microsoft.com/office/drawing/2014/main" id="{C104938D-BA8D-4E39-9D5F-9EE2012F2F3C}"/>
              </a:ext>
            </a:extLst>
          </p:cNvPr>
          <p:cNvCxnSpPr>
            <a:cxnSpLocks/>
          </p:cNvCxnSpPr>
          <p:nvPr/>
        </p:nvCxnSpPr>
        <p:spPr>
          <a:xfrm flipH="1">
            <a:off x="762665" y="3023488"/>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2A7E4E40-472F-4E50-8A7A-45C10FDD7171}"/>
              </a:ext>
            </a:extLst>
          </p:cNvPr>
          <p:cNvCxnSpPr>
            <a:cxnSpLocks/>
          </p:cNvCxnSpPr>
          <p:nvPr/>
        </p:nvCxnSpPr>
        <p:spPr>
          <a:xfrm flipH="1">
            <a:off x="762665" y="3347853"/>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C3924889-45B9-4383-9C9E-48F0A9C27AD8}"/>
              </a:ext>
            </a:extLst>
          </p:cNvPr>
          <p:cNvCxnSpPr>
            <a:cxnSpLocks/>
          </p:cNvCxnSpPr>
          <p:nvPr/>
        </p:nvCxnSpPr>
        <p:spPr>
          <a:xfrm flipH="1">
            <a:off x="748719" y="2838976"/>
            <a:ext cx="13947" cy="5088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 name="Straight Arrow Connector 5">
            <a:extLst>
              <a:ext uri="{FF2B5EF4-FFF2-40B4-BE49-F238E27FC236}">
                <a16:creationId xmlns:a16="http://schemas.microsoft.com/office/drawing/2014/main" id="{A3439F0C-5143-461F-8F3C-2E830785DEFC}"/>
              </a:ext>
            </a:extLst>
          </p:cNvPr>
          <p:cNvCxnSpPr>
            <a:stCxn id="50" idx="2"/>
          </p:cNvCxnSpPr>
          <p:nvPr/>
        </p:nvCxnSpPr>
        <p:spPr>
          <a:xfrm flipH="1">
            <a:off x="2971800" y="589204"/>
            <a:ext cx="1591436" cy="706196"/>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0" name="Straight Arrow Connector 9">
            <a:extLst>
              <a:ext uri="{FF2B5EF4-FFF2-40B4-BE49-F238E27FC236}">
                <a16:creationId xmlns:a16="http://schemas.microsoft.com/office/drawing/2014/main" id="{84DC796E-F6ED-4FBB-82D2-A260F480BF8A}"/>
              </a:ext>
            </a:extLst>
          </p:cNvPr>
          <p:cNvCxnSpPr>
            <a:cxnSpLocks/>
          </p:cNvCxnSpPr>
          <p:nvPr/>
        </p:nvCxnSpPr>
        <p:spPr>
          <a:xfrm>
            <a:off x="4572000" y="589204"/>
            <a:ext cx="1600200" cy="706196"/>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6" name="Straight Arrow Connector 25">
            <a:extLst>
              <a:ext uri="{FF2B5EF4-FFF2-40B4-BE49-F238E27FC236}">
                <a16:creationId xmlns:a16="http://schemas.microsoft.com/office/drawing/2014/main" id="{B70E0124-9B84-41A5-8D84-A66B7838A706}"/>
              </a:ext>
            </a:extLst>
          </p:cNvPr>
          <p:cNvCxnSpPr>
            <a:cxnSpLocks/>
          </p:cNvCxnSpPr>
          <p:nvPr/>
        </p:nvCxnSpPr>
        <p:spPr>
          <a:xfrm flipH="1">
            <a:off x="1159539" y="1828800"/>
            <a:ext cx="1290435" cy="478059"/>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28" name="Straight Arrow Connector 27">
            <a:extLst>
              <a:ext uri="{FF2B5EF4-FFF2-40B4-BE49-F238E27FC236}">
                <a16:creationId xmlns:a16="http://schemas.microsoft.com/office/drawing/2014/main" id="{567A4249-5C59-4416-8A8E-1C35913900AB}"/>
              </a:ext>
            </a:extLst>
          </p:cNvPr>
          <p:cNvCxnSpPr>
            <a:cxnSpLocks/>
          </p:cNvCxnSpPr>
          <p:nvPr/>
        </p:nvCxnSpPr>
        <p:spPr>
          <a:xfrm>
            <a:off x="2449973" y="1832208"/>
            <a:ext cx="1268784"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56" name="Text Box 6">
            <a:extLst>
              <a:ext uri="{FF2B5EF4-FFF2-40B4-BE49-F238E27FC236}">
                <a16:creationId xmlns:a16="http://schemas.microsoft.com/office/drawing/2014/main" id="{557983BD-9D64-49B9-A366-A08663B0451F}"/>
              </a:ext>
            </a:extLst>
          </p:cNvPr>
          <p:cNvSpPr txBox="1">
            <a:spLocks noChangeArrowheads="1"/>
          </p:cNvSpPr>
          <p:nvPr/>
        </p:nvSpPr>
        <p:spPr bwMode="auto">
          <a:xfrm>
            <a:off x="5029200" y="2356376"/>
            <a:ext cx="813043"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r" eaLnBrk="1" hangingPunct="1">
              <a:lnSpc>
                <a:spcPct val="80000"/>
              </a:lnSpc>
              <a:spcBef>
                <a:spcPct val="0"/>
              </a:spcBef>
              <a:buClrTx/>
              <a:buSzTx/>
              <a:buFontTx/>
              <a:buNone/>
            </a:pPr>
            <a:r>
              <a:rPr lang="en-US" altLang="en-US" sz="1800" dirty="0">
                <a:solidFill>
                  <a:schemeClr val="bg1">
                    <a:lumMod val="75000"/>
                  </a:schemeClr>
                </a:solidFill>
              </a:rPr>
              <a:t>‘Push’</a:t>
            </a:r>
          </a:p>
        </p:txBody>
      </p:sp>
      <p:sp>
        <p:nvSpPr>
          <p:cNvPr id="57" name="Text Box 14">
            <a:extLst>
              <a:ext uri="{FF2B5EF4-FFF2-40B4-BE49-F238E27FC236}">
                <a16:creationId xmlns:a16="http://schemas.microsoft.com/office/drawing/2014/main" id="{5DAFA1C1-3A29-4C27-A379-663FDD22E326}"/>
              </a:ext>
            </a:extLst>
          </p:cNvPr>
          <p:cNvSpPr txBox="1">
            <a:spLocks noChangeArrowheads="1"/>
          </p:cNvSpPr>
          <p:nvPr/>
        </p:nvSpPr>
        <p:spPr bwMode="auto">
          <a:xfrm>
            <a:off x="7620000" y="2365901"/>
            <a:ext cx="671979"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t>‘Pull’</a:t>
            </a:r>
          </a:p>
        </p:txBody>
      </p:sp>
      <p:cxnSp>
        <p:nvCxnSpPr>
          <p:cNvPr id="58" name="Straight Arrow Connector 57">
            <a:extLst>
              <a:ext uri="{FF2B5EF4-FFF2-40B4-BE49-F238E27FC236}">
                <a16:creationId xmlns:a16="http://schemas.microsoft.com/office/drawing/2014/main" id="{E874FEE9-46BD-46A3-90A3-DE7CC220FBFF}"/>
              </a:ext>
            </a:extLst>
          </p:cNvPr>
          <p:cNvCxnSpPr>
            <a:cxnSpLocks/>
          </p:cNvCxnSpPr>
          <p:nvPr/>
        </p:nvCxnSpPr>
        <p:spPr>
          <a:xfrm flipH="1">
            <a:off x="5867400" y="1828800"/>
            <a:ext cx="849775"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59" name="Straight Arrow Connector 58">
            <a:extLst>
              <a:ext uri="{FF2B5EF4-FFF2-40B4-BE49-F238E27FC236}">
                <a16:creationId xmlns:a16="http://schemas.microsoft.com/office/drawing/2014/main" id="{C370A4A1-FE96-4E70-B89E-839542A5E241}"/>
              </a:ext>
            </a:extLst>
          </p:cNvPr>
          <p:cNvCxnSpPr>
            <a:cxnSpLocks/>
          </p:cNvCxnSpPr>
          <p:nvPr/>
        </p:nvCxnSpPr>
        <p:spPr>
          <a:xfrm>
            <a:off x="6717173" y="1832208"/>
            <a:ext cx="902827" cy="474047"/>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62" name="Text Box 16">
            <a:extLst>
              <a:ext uri="{FF2B5EF4-FFF2-40B4-BE49-F238E27FC236}">
                <a16:creationId xmlns:a16="http://schemas.microsoft.com/office/drawing/2014/main" id="{33538067-0726-41B0-93FF-357EF00CA62D}"/>
              </a:ext>
            </a:extLst>
          </p:cNvPr>
          <p:cNvSpPr txBox="1">
            <a:spLocks noChangeArrowheads="1"/>
          </p:cNvSpPr>
          <p:nvPr/>
        </p:nvSpPr>
        <p:spPr bwMode="auto">
          <a:xfrm>
            <a:off x="8065437" y="2684785"/>
            <a:ext cx="628698"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NVG</a:t>
            </a:r>
          </a:p>
        </p:txBody>
      </p:sp>
      <p:sp>
        <p:nvSpPr>
          <p:cNvPr id="70" name="Text Box 21">
            <a:extLst>
              <a:ext uri="{FF2B5EF4-FFF2-40B4-BE49-F238E27FC236}">
                <a16:creationId xmlns:a16="http://schemas.microsoft.com/office/drawing/2014/main" id="{86C32650-BE1F-4CC3-8DB5-0C136D877E6F}"/>
              </a:ext>
            </a:extLst>
          </p:cNvPr>
          <p:cNvSpPr txBox="1">
            <a:spLocks noChangeArrowheads="1"/>
          </p:cNvSpPr>
          <p:nvPr/>
        </p:nvSpPr>
        <p:spPr bwMode="auto">
          <a:xfrm>
            <a:off x="8070534" y="3048000"/>
            <a:ext cx="526106"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b="1"/>
              <a:t>ICE</a:t>
            </a:r>
          </a:p>
        </p:txBody>
      </p:sp>
      <p:sp>
        <p:nvSpPr>
          <p:cNvPr id="75" name="Text Box 45">
            <a:extLst>
              <a:ext uri="{FF2B5EF4-FFF2-40B4-BE49-F238E27FC236}">
                <a16:creationId xmlns:a16="http://schemas.microsoft.com/office/drawing/2014/main" id="{2B6EDA2D-8F55-4DFD-A225-8C03CE6FC7F3}"/>
              </a:ext>
            </a:extLst>
          </p:cNvPr>
          <p:cNvSpPr txBox="1">
            <a:spLocks noChangeArrowheads="1"/>
          </p:cNvSpPr>
          <p:nvPr/>
        </p:nvSpPr>
        <p:spPr bwMode="auto">
          <a:xfrm>
            <a:off x="8073162" y="3810000"/>
            <a:ext cx="1070837" cy="74635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ts val="1700"/>
              </a:lnSpc>
              <a:spcBef>
                <a:spcPct val="0"/>
              </a:spcBef>
              <a:buClrTx/>
              <a:buSzTx/>
              <a:buFontTx/>
              <a:buNone/>
            </a:pPr>
            <a:r>
              <a:rPr lang="en-US" altLang="en-US" sz="1600" dirty="0">
                <a:solidFill>
                  <a:schemeClr val="bg1">
                    <a:lumMod val="75000"/>
                  </a:schemeClr>
                </a:solidFill>
              </a:rPr>
              <a:t>Epithelial/ fibrous ingrowth</a:t>
            </a:r>
          </a:p>
        </p:txBody>
      </p:sp>
      <p:cxnSp>
        <p:nvCxnSpPr>
          <p:cNvPr id="77" name="Straight Connector 76">
            <a:extLst>
              <a:ext uri="{FF2B5EF4-FFF2-40B4-BE49-F238E27FC236}">
                <a16:creationId xmlns:a16="http://schemas.microsoft.com/office/drawing/2014/main" id="{FC090BD7-F2E1-4464-B57B-9CBE5874C89B}"/>
              </a:ext>
            </a:extLst>
          </p:cNvPr>
          <p:cNvCxnSpPr>
            <a:cxnSpLocks/>
          </p:cNvCxnSpPr>
          <p:nvPr/>
        </p:nvCxnSpPr>
        <p:spPr>
          <a:xfrm>
            <a:off x="7873969" y="2674448"/>
            <a:ext cx="7724" cy="128795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8" name="Straight Connector 77">
            <a:extLst>
              <a:ext uri="{FF2B5EF4-FFF2-40B4-BE49-F238E27FC236}">
                <a16:creationId xmlns:a16="http://schemas.microsoft.com/office/drawing/2014/main" id="{B1922ED5-C3D8-43D8-A00D-1D6BC9201DBA}"/>
              </a:ext>
            </a:extLst>
          </p:cNvPr>
          <p:cNvCxnSpPr/>
          <p:nvPr/>
        </p:nvCxnSpPr>
        <p:spPr>
          <a:xfrm flipH="1">
            <a:off x="7873968" y="2840262"/>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9" name="Straight Connector 78">
            <a:extLst>
              <a:ext uri="{FF2B5EF4-FFF2-40B4-BE49-F238E27FC236}">
                <a16:creationId xmlns:a16="http://schemas.microsoft.com/office/drawing/2014/main" id="{77019ED2-6D69-4A60-9D19-D4DB786EA3A0}"/>
              </a:ext>
            </a:extLst>
          </p:cNvPr>
          <p:cNvCxnSpPr/>
          <p:nvPr/>
        </p:nvCxnSpPr>
        <p:spPr>
          <a:xfrm flipH="1">
            <a:off x="7873968" y="3213518"/>
            <a:ext cx="24447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1" name="Straight Connector 80">
            <a:extLst>
              <a:ext uri="{FF2B5EF4-FFF2-40B4-BE49-F238E27FC236}">
                <a16:creationId xmlns:a16="http://schemas.microsoft.com/office/drawing/2014/main" id="{9796A12F-4125-4C05-8EE8-A388740C580D}"/>
              </a:ext>
            </a:extLst>
          </p:cNvPr>
          <p:cNvCxnSpPr/>
          <p:nvPr/>
        </p:nvCxnSpPr>
        <p:spPr>
          <a:xfrm flipH="1">
            <a:off x="7877837" y="3581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3" name="Straight Connector 82">
            <a:extLst>
              <a:ext uri="{FF2B5EF4-FFF2-40B4-BE49-F238E27FC236}">
                <a16:creationId xmlns:a16="http://schemas.microsoft.com/office/drawing/2014/main" id="{7FDC5F4B-9BF0-42AD-B8BB-2F2399BCF1E2}"/>
              </a:ext>
            </a:extLst>
          </p:cNvPr>
          <p:cNvCxnSpPr/>
          <p:nvPr/>
        </p:nvCxnSpPr>
        <p:spPr>
          <a:xfrm flipH="1">
            <a:off x="7881693" y="3962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93" name="Text Box 42">
            <a:extLst>
              <a:ext uri="{FF2B5EF4-FFF2-40B4-BE49-F238E27FC236}">
                <a16:creationId xmlns:a16="http://schemas.microsoft.com/office/drawing/2014/main" id="{53BAB77F-E061-4834-9068-34BDF78AD071}"/>
              </a:ext>
            </a:extLst>
          </p:cNvPr>
          <p:cNvSpPr txBox="1">
            <a:spLocks noChangeArrowheads="1"/>
          </p:cNvSpPr>
          <p:nvPr/>
        </p:nvSpPr>
        <p:spPr bwMode="auto">
          <a:xfrm>
            <a:off x="8111387" y="3429000"/>
            <a:ext cx="856196"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Flat AC</a:t>
            </a:r>
          </a:p>
        </p:txBody>
      </p:sp>
      <p:sp>
        <p:nvSpPr>
          <p:cNvPr id="100" name="Text Box 23">
            <a:extLst>
              <a:ext uri="{FF2B5EF4-FFF2-40B4-BE49-F238E27FC236}">
                <a16:creationId xmlns:a16="http://schemas.microsoft.com/office/drawing/2014/main" id="{D8F2FCFF-2984-4836-B000-9C5601A8EAAA}"/>
              </a:ext>
            </a:extLst>
          </p:cNvPr>
          <p:cNvSpPr txBox="1">
            <a:spLocks noChangeArrowheads="1"/>
          </p:cNvSpPr>
          <p:nvPr/>
        </p:nvSpPr>
        <p:spPr bwMode="auto">
          <a:xfrm>
            <a:off x="5530369" y="2667000"/>
            <a:ext cx="2143536"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Aqueous misdirection</a:t>
            </a:r>
          </a:p>
        </p:txBody>
      </p:sp>
      <p:cxnSp>
        <p:nvCxnSpPr>
          <p:cNvPr id="104" name="Straight Connector 103">
            <a:extLst>
              <a:ext uri="{FF2B5EF4-FFF2-40B4-BE49-F238E27FC236}">
                <a16:creationId xmlns:a16="http://schemas.microsoft.com/office/drawing/2014/main" id="{49D87D4A-E317-4446-9B95-5184CB3968F3}"/>
              </a:ext>
            </a:extLst>
          </p:cNvPr>
          <p:cNvCxnSpPr>
            <a:cxnSpLocks/>
          </p:cNvCxnSpPr>
          <p:nvPr/>
        </p:nvCxnSpPr>
        <p:spPr>
          <a:xfrm flipH="1">
            <a:off x="5316229" y="2667000"/>
            <a:ext cx="7397" cy="25314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5" name="Straight Connector 104">
            <a:extLst>
              <a:ext uri="{FF2B5EF4-FFF2-40B4-BE49-F238E27FC236}">
                <a16:creationId xmlns:a16="http://schemas.microsoft.com/office/drawing/2014/main" id="{F40B6D71-75A8-4A88-864D-00D14C2F710D}"/>
              </a:ext>
            </a:extLst>
          </p:cNvPr>
          <p:cNvCxnSpPr/>
          <p:nvPr/>
        </p:nvCxnSpPr>
        <p:spPr>
          <a:xfrm flipH="1">
            <a:off x="5323624" y="2832814"/>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6" name="Straight Connector 105">
            <a:extLst>
              <a:ext uri="{FF2B5EF4-FFF2-40B4-BE49-F238E27FC236}">
                <a16:creationId xmlns:a16="http://schemas.microsoft.com/office/drawing/2014/main" id="{010BF7B2-AA07-4DCF-822D-E2DB5CC0BF59}"/>
              </a:ext>
            </a:extLst>
          </p:cNvPr>
          <p:cNvCxnSpPr/>
          <p:nvPr/>
        </p:nvCxnSpPr>
        <p:spPr>
          <a:xfrm flipH="1">
            <a:off x="5323624" y="3360065"/>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a:extLst>
              <a:ext uri="{FF2B5EF4-FFF2-40B4-BE49-F238E27FC236}">
                <a16:creationId xmlns:a16="http://schemas.microsoft.com/office/drawing/2014/main" id="{BAC8035C-3999-4C31-93CD-6C0D2ADEB73B}"/>
              </a:ext>
            </a:extLst>
          </p:cNvPr>
          <p:cNvCxnSpPr/>
          <p:nvPr/>
        </p:nvCxnSpPr>
        <p:spPr>
          <a:xfrm flipH="1">
            <a:off x="5323536" y="3786938"/>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8" name="Straight Connector 107">
            <a:extLst>
              <a:ext uri="{FF2B5EF4-FFF2-40B4-BE49-F238E27FC236}">
                <a16:creationId xmlns:a16="http://schemas.microsoft.com/office/drawing/2014/main" id="{DB64CAEE-69B4-426A-8A5B-D1269DBF0F66}"/>
              </a:ext>
            </a:extLst>
          </p:cNvPr>
          <p:cNvCxnSpPr/>
          <p:nvPr/>
        </p:nvCxnSpPr>
        <p:spPr>
          <a:xfrm flipH="1">
            <a:off x="5327493" y="4249152"/>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12" name="Straight Connector 111">
            <a:extLst>
              <a:ext uri="{FF2B5EF4-FFF2-40B4-BE49-F238E27FC236}">
                <a16:creationId xmlns:a16="http://schemas.microsoft.com/office/drawing/2014/main" id="{99A16C30-4BE4-48E5-8B65-0C5F3039B8DC}"/>
              </a:ext>
            </a:extLst>
          </p:cNvPr>
          <p:cNvCxnSpPr/>
          <p:nvPr/>
        </p:nvCxnSpPr>
        <p:spPr>
          <a:xfrm flipH="1">
            <a:off x="5333455" y="51816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13" name="Text Box 42">
            <a:extLst>
              <a:ext uri="{FF2B5EF4-FFF2-40B4-BE49-F238E27FC236}">
                <a16:creationId xmlns:a16="http://schemas.microsoft.com/office/drawing/2014/main" id="{056DFFD9-3CA2-42E7-90FE-4F14522E3504}"/>
              </a:ext>
            </a:extLst>
          </p:cNvPr>
          <p:cNvSpPr txBox="1">
            <a:spLocks noChangeArrowheads="1"/>
          </p:cNvSpPr>
          <p:nvPr/>
        </p:nvSpPr>
        <p:spPr bwMode="auto">
          <a:xfrm>
            <a:off x="5533954" y="3623846"/>
            <a:ext cx="1563248"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Retinal surgery</a:t>
            </a:r>
          </a:p>
        </p:txBody>
      </p:sp>
      <p:sp>
        <p:nvSpPr>
          <p:cNvPr id="118" name="Text Box 47">
            <a:extLst>
              <a:ext uri="{FF2B5EF4-FFF2-40B4-BE49-F238E27FC236}">
                <a16:creationId xmlns:a16="http://schemas.microsoft.com/office/drawing/2014/main" id="{3F59D898-ECAD-49F0-9425-2A1BC8DDA7B5}"/>
              </a:ext>
            </a:extLst>
          </p:cNvPr>
          <p:cNvSpPr txBox="1">
            <a:spLocks noChangeArrowheads="1"/>
          </p:cNvSpPr>
          <p:nvPr/>
        </p:nvSpPr>
        <p:spPr bwMode="auto">
          <a:xfrm>
            <a:off x="5523688" y="4538246"/>
            <a:ext cx="1414170"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Drug-induced</a:t>
            </a:r>
          </a:p>
        </p:txBody>
      </p:sp>
      <p:sp>
        <p:nvSpPr>
          <p:cNvPr id="16" name="TextBox 15">
            <a:extLst>
              <a:ext uri="{FF2B5EF4-FFF2-40B4-BE49-F238E27FC236}">
                <a16:creationId xmlns:a16="http://schemas.microsoft.com/office/drawing/2014/main" id="{984E008D-FBBA-42B4-940E-EA26772E0161}"/>
              </a:ext>
            </a:extLst>
          </p:cNvPr>
          <p:cNvSpPr txBox="1"/>
          <p:nvPr/>
        </p:nvSpPr>
        <p:spPr>
          <a:xfrm>
            <a:off x="6230528" y="5257800"/>
            <a:ext cx="1326004" cy="369332"/>
          </a:xfrm>
          <a:prstGeom prst="rect">
            <a:avLst/>
          </a:prstGeom>
          <a:noFill/>
        </p:spPr>
        <p:txBody>
          <a:bodyPr wrap="none" rtlCol="0">
            <a:spAutoFit/>
          </a:bodyPr>
          <a:lstStyle/>
          <a:p>
            <a:pPr algn="ctr"/>
            <a:r>
              <a:rPr lang="en-US" dirty="0">
                <a:solidFill>
                  <a:schemeClr val="bg1">
                    <a:lumMod val="75000"/>
                  </a:schemeClr>
                </a:solidFill>
              </a:rPr>
              <a:t>Both/Either</a:t>
            </a:r>
          </a:p>
        </p:txBody>
      </p:sp>
      <p:cxnSp>
        <p:nvCxnSpPr>
          <p:cNvPr id="125" name="Straight Connector 124">
            <a:extLst>
              <a:ext uri="{FF2B5EF4-FFF2-40B4-BE49-F238E27FC236}">
                <a16:creationId xmlns:a16="http://schemas.microsoft.com/office/drawing/2014/main" id="{01138141-D318-4ED7-A7FE-D8F2155CE890}"/>
              </a:ext>
            </a:extLst>
          </p:cNvPr>
          <p:cNvCxnSpPr/>
          <p:nvPr/>
        </p:nvCxnSpPr>
        <p:spPr>
          <a:xfrm flipH="1">
            <a:off x="5334000" y="4724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52" name="Text Box 47">
            <a:extLst>
              <a:ext uri="{FF2B5EF4-FFF2-40B4-BE49-F238E27FC236}">
                <a16:creationId xmlns:a16="http://schemas.microsoft.com/office/drawing/2014/main" id="{E3578916-9804-473C-8F06-D4FA0BCEDFD0}"/>
              </a:ext>
            </a:extLst>
          </p:cNvPr>
          <p:cNvSpPr txBox="1">
            <a:spLocks noChangeArrowheads="1"/>
          </p:cNvSpPr>
          <p:nvPr/>
        </p:nvSpPr>
        <p:spPr bwMode="auto">
          <a:xfrm>
            <a:off x="5543446" y="4055146"/>
            <a:ext cx="1619354"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err="1">
                <a:solidFill>
                  <a:schemeClr val="bg1">
                    <a:lumMod val="75000"/>
                  </a:schemeClr>
                </a:solidFill>
              </a:rPr>
              <a:t>Nanophthalmos</a:t>
            </a:r>
            <a:endParaRPr lang="en-US" altLang="en-US" sz="1600" dirty="0">
              <a:solidFill>
                <a:schemeClr val="bg1">
                  <a:lumMod val="75000"/>
                </a:schemeClr>
              </a:solidFill>
            </a:endParaRPr>
          </a:p>
        </p:txBody>
      </p:sp>
      <p:sp>
        <p:nvSpPr>
          <p:cNvPr id="53" name="Text Box 45">
            <a:extLst>
              <a:ext uri="{FF2B5EF4-FFF2-40B4-BE49-F238E27FC236}">
                <a16:creationId xmlns:a16="http://schemas.microsoft.com/office/drawing/2014/main" id="{57D1A14F-68FE-47D2-983C-1A879D66A9DC}"/>
              </a:ext>
            </a:extLst>
          </p:cNvPr>
          <p:cNvSpPr txBox="1">
            <a:spLocks noChangeArrowheads="1"/>
          </p:cNvSpPr>
          <p:nvPr/>
        </p:nvSpPr>
        <p:spPr bwMode="auto">
          <a:xfrm>
            <a:off x="5523688" y="5013493"/>
            <a:ext cx="582211"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PFV</a:t>
            </a:r>
          </a:p>
        </p:txBody>
      </p:sp>
      <p:sp>
        <p:nvSpPr>
          <p:cNvPr id="54" name="Text Box 42">
            <a:extLst>
              <a:ext uri="{FF2B5EF4-FFF2-40B4-BE49-F238E27FC236}">
                <a16:creationId xmlns:a16="http://schemas.microsoft.com/office/drawing/2014/main" id="{E1E37D2C-2C52-446B-843B-01E64990D3EC}"/>
              </a:ext>
            </a:extLst>
          </p:cNvPr>
          <p:cNvSpPr txBox="1">
            <a:spLocks noChangeArrowheads="1"/>
          </p:cNvSpPr>
          <p:nvPr/>
        </p:nvSpPr>
        <p:spPr bwMode="auto">
          <a:xfrm>
            <a:off x="5551406" y="3192546"/>
            <a:ext cx="2276072"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ERD/choroidal effusion</a:t>
            </a:r>
          </a:p>
        </p:txBody>
      </p:sp>
      <p:sp>
        <p:nvSpPr>
          <p:cNvPr id="45" name="Text Box 16">
            <a:extLst>
              <a:ext uri="{FF2B5EF4-FFF2-40B4-BE49-F238E27FC236}">
                <a16:creationId xmlns:a16="http://schemas.microsoft.com/office/drawing/2014/main" id="{110F5FF7-0BFD-4D31-B590-0FC320326235}"/>
              </a:ext>
            </a:extLst>
          </p:cNvPr>
          <p:cNvSpPr txBox="1">
            <a:spLocks noChangeArrowheads="1"/>
          </p:cNvSpPr>
          <p:nvPr/>
        </p:nvSpPr>
        <p:spPr bwMode="auto">
          <a:xfrm>
            <a:off x="624362" y="1879005"/>
            <a:ext cx="6811893" cy="4524315"/>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i="1" dirty="0">
                <a:solidFill>
                  <a:schemeClr val="bg1">
                    <a:lumMod val="65000"/>
                  </a:schemeClr>
                </a:solidFill>
              </a:rPr>
              <a:t>In this context, what does </a:t>
            </a:r>
            <a:r>
              <a:rPr lang="en-US" altLang="en-US" sz="1600" dirty="0">
                <a:solidFill>
                  <a:schemeClr val="bg1">
                    <a:lumMod val="65000"/>
                  </a:schemeClr>
                </a:solidFill>
              </a:rPr>
              <a:t>ICE</a:t>
            </a:r>
            <a:r>
              <a:rPr lang="en-US" altLang="en-US" sz="1600" i="1" dirty="0">
                <a:solidFill>
                  <a:schemeClr val="bg1">
                    <a:lumMod val="65000"/>
                  </a:schemeClr>
                </a:solidFill>
              </a:rPr>
              <a:t> stand for?</a:t>
            </a:r>
          </a:p>
          <a:p>
            <a:pPr eaLnBrk="1" hangingPunct="1">
              <a:spcBef>
                <a:spcPct val="0"/>
              </a:spcBef>
              <a:buClrTx/>
              <a:buSzTx/>
              <a:buFontTx/>
              <a:buNone/>
            </a:pPr>
            <a:r>
              <a:rPr lang="en-US" altLang="en-US" sz="1600" dirty="0">
                <a:solidFill>
                  <a:schemeClr val="bg1">
                    <a:lumMod val="65000"/>
                  </a:schemeClr>
                </a:solidFill>
              </a:rPr>
              <a:t>Iridocorneal endothelial syndrome</a:t>
            </a:r>
          </a:p>
          <a:p>
            <a:pPr eaLnBrk="1" hangingPunct="1">
              <a:spcBef>
                <a:spcPct val="0"/>
              </a:spcBef>
              <a:buClrTx/>
              <a:buSzTx/>
              <a:buFontTx/>
              <a:buNone/>
            </a:pPr>
            <a:endParaRPr lang="en-US" altLang="en-US" sz="1600" i="1" dirty="0">
              <a:solidFill>
                <a:schemeClr val="bg1">
                  <a:lumMod val="65000"/>
                </a:schemeClr>
              </a:solidFill>
            </a:endParaRPr>
          </a:p>
          <a:p>
            <a:pPr eaLnBrk="1" hangingPunct="1">
              <a:spcBef>
                <a:spcPct val="0"/>
              </a:spcBef>
              <a:buClrTx/>
              <a:buSzTx/>
              <a:buFontTx/>
              <a:buNone/>
            </a:pPr>
            <a:r>
              <a:rPr lang="en-US" altLang="en-US" sz="1600" i="1" dirty="0">
                <a:solidFill>
                  <a:schemeClr val="bg1">
                    <a:lumMod val="65000"/>
                  </a:schemeClr>
                </a:solidFill>
              </a:rPr>
              <a:t>In a nutshell, what is ICE?</a:t>
            </a:r>
          </a:p>
          <a:p>
            <a:pPr eaLnBrk="1" hangingPunct="1">
              <a:spcBef>
                <a:spcPct val="0"/>
              </a:spcBef>
              <a:buClrTx/>
              <a:buSzTx/>
              <a:buFont typeface="Wingdings" panose="05000000000000000000" pitchFamily="2" charset="2"/>
              <a:buNone/>
            </a:pPr>
            <a:r>
              <a:rPr lang="en-US" altLang="en-US" sz="1600" dirty="0">
                <a:solidFill>
                  <a:schemeClr val="bg1">
                    <a:lumMod val="65000"/>
                  </a:schemeClr>
                </a:solidFill>
              </a:rPr>
              <a:t>A sporadic condition in which </a:t>
            </a:r>
            <a:r>
              <a:rPr lang="en-US" altLang="en-US" sz="1600" b="1" u="sng" dirty="0">
                <a:solidFill>
                  <a:srgbClr val="0000FF"/>
                </a:solidFill>
              </a:rPr>
              <a:t>abnormal corneal endothelial cells</a:t>
            </a:r>
            <a:r>
              <a:rPr lang="en-US" altLang="en-US" sz="1600" dirty="0">
                <a:solidFill>
                  <a:srgbClr val="0000FF"/>
                </a:solidFill>
              </a:rPr>
              <a:t> </a:t>
            </a:r>
            <a:r>
              <a:rPr lang="en-US" altLang="en-US" sz="1600" dirty="0">
                <a:solidFill>
                  <a:schemeClr val="bg1">
                    <a:lumMod val="65000"/>
                  </a:schemeClr>
                </a:solidFill>
              </a:rPr>
              <a:t>lead to a variety of corneal, iris and angle problems</a:t>
            </a:r>
          </a:p>
          <a:p>
            <a:pPr eaLnBrk="1" hangingPunct="1">
              <a:spcBef>
                <a:spcPct val="0"/>
              </a:spcBef>
              <a:buClrTx/>
              <a:buSzTx/>
              <a:buFont typeface="Wingdings" panose="05000000000000000000" pitchFamily="2" charset="2"/>
              <a:buNone/>
            </a:pPr>
            <a:endParaRPr lang="en-US" altLang="en-US" sz="1600" dirty="0">
              <a:solidFill>
                <a:srgbClr val="D8D8EC"/>
              </a:solidFill>
            </a:endParaRPr>
          </a:p>
          <a:p>
            <a:pPr eaLnBrk="1" hangingPunct="1">
              <a:spcBef>
                <a:spcPct val="0"/>
              </a:spcBef>
              <a:buClrTx/>
              <a:buSzTx/>
              <a:buFontTx/>
              <a:buNone/>
            </a:pPr>
            <a:r>
              <a:rPr lang="en-US" altLang="en-US" sz="1600" i="1" dirty="0">
                <a:solidFill>
                  <a:srgbClr val="D8D8EC"/>
                </a:solidFill>
              </a:rPr>
              <a:t>Who is the typical patient?</a:t>
            </a:r>
          </a:p>
          <a:p>
            <a:pPr eaLnBrk="1" hangingPunct="1">
              <a:spcBef>
                <a:spcPct val="0"/>
              </a:spcBef>
              <a:buClrTx/>
              <a:buSzTx/>
              <a:buFontTx/>
              <a:buNone/>
            </a:pPr>
            <a:r>
              <a:rPr lang="en-US" altLang="en-US" sz="1600" dirty="0">
                <a:solidFill>
                  <a:srgbClr val="D8D8EC"/>
                </a:solidFill>
              </a:rPr>
              <a:t>A young-to-middle-aged adult female</a:t>
            </a:r>
          </a:p>
          <a:p>
            <a:pPr eaLnBrk="1" hangingPunct="1">
              <a:spcBef>
                <a:spcPct val="0"/>
              </a:spcBef>
              <a:buClrTx/>
              <a:buSzTx/>
              <a:buFontTx/>
              <a:buNone/>
            </a:pPr>
            <a:endParaRPr lang="en-US" altLang="en-US" sz="1600" i="1" dirty="0">
              <a:solidFill>
                <a:srgbClr val="D8D8EC"/>
              </a:solidFill>
            </a:endParaRPr>
          </a:p>
          <a:p>
            <a:pPr eaLnBrk="1" hangingPunct="1">
              <a:spcBef>
                <a:spcPct val="0"/>
              </a:spcBef>
              <a:buClrTx/>
              <a:buSzTx/>
              <a:buFontTx/>
              <a:buNone/>
            </a:pPr>
            <a:r>
              <a:rPr lang="en-US" altLang="en-US" sz="1600" i="1" dirty="0">
                <a:solidFill>
                  <a:srgbClr val="D8D8EC"/>
                </a:solidFill>
              </a:rPr>
              <a:t>What three sorts of complaints will she have?</a:t>
            </a:r>
          </a:p>
          <a:p>
            <a:pPr eaLnBrk="1" hangingPunct="1">
              <a:spcBef>
                <a:spcPct val="0"/>
              </a:spcBef>
              <a:buClrTx/>
              <a:buSzTx/>
              <a:buNone/>
            </a:pPr>
            <a:r>
              <a:rPr lang="en-US" altLang="en-US" sz="1600" dirty="0">
                <a:solidFill>
                  <a:srgbClr val="D8D8EC"/>
                </a:solidFill>
              </a:rPr>
              <a:t>--Changes in the eye’s appearance</a:t>
            </a:r>
          </a:p>
          <a:p>
            <a:pPr eaLnBrk="1" hangingPunct="1">
              <a:spcBef>
                <a:spcPct val="0"/>
              </a:spcBef>
              <a:buClrTx/>
              <a:buSzTx/>
              <a:buNone/>
            </a:pPr>
            <a:r>
              <a:rPr lang="en-US" altLang="en-US" sz="1600" dirty="0">
                <a:solidFill>
                  <a:srgbClr val="D8D8EC"/>
                </a:solidFill>
              </a:rPr>
              <a:t>--Ocular pain </a:t>
            </a:r>
          </a:p>
          <a:p>
            <a:pPr eaLnBrk="1" hangingPunct="1">
              <a:spcBef>
                <a:spcPct val="0"/>
              </a:spcBef>
              <a:buClrTx/>
              <a:buSzTx/>
              <a:buNone/>
            </a:pPr>
            <a:r>
              <a:rPr lang="en-US" altLang="en-US" sz="1600" dirty="0">
                <a:solidFill>
                  <a:srgbClr val="D8D8EC"/>
                </a:solidFill>
              </a:rPr>
              <a:t>--Decreased VA</a:t>
            </a:r>
          </a:p>
          <a:p>
            <a:pPr eaLnBrk="1" hangingPunct="1">
              <a:spcBef>
                <a:spcPct val="0"/>
              </a:spcBef>
              <a:buClrTx/>
              <a:buSzTx/>
              <a:buNone/>
            </a:pPr>
            <a:endParaRPr lang="en-US" altLang="en-US" sz="1600" dirty="0">
              <a:solidFill>
                <a:srgbClr val="D8D8EC"/>
              </a:solidFill>
            </a:endParaRPr>
          </a:p>
          <a:p>
            <a:pPr eaLnBrk="1" hangingPunct="1">
              <a:spcBef>
                <a:spcPct val="0"/>
              </a:spcBef>
              <a:buClrTx/>
              <a:buSzTx/>
              <a:buFontTx/>
              <a:buNone/>
            </a:pPr>
            <a:r>
              <a:rPr lang="en-US" altLang="en-US" sz="1600" i="1" dirty="0">
                <a:solidFill>
                  <a:srgbClr val="D8D8EC"/>
                </a:solidFill>
              </a:rPr>
              <a:t>What ‘pertinent negative’ will be elicited when taking a history?</a:t>
            </a:r>
          </a:p>
          <a:p>
            <a:pPr eaLnBrk="1" hangingPunct="1">
              <a:spcBef>
                <a:spcPct val="0"/>
              </a:spcBef>
              <a:buClrTx/>
              <a:buSzTx/>
              <a:buFontTx/>
              <a:buNone/>
            </a:pPr>
            <a:r>
              <a:rPr lang="en-US" altLang="en-US" sz="1600" dirty="0">
                <a:solidFill>
                  <a:srgbClr val="D8D8EC"/>
                </a:solidFill>
              </a:rPr>
              <a:t>She will deny any family history of similar eye findings (recall it’s sporadic, not inherited)</a:t>
            </a:r>
          </a:p>
        </p:txBody>
      </p:sp>
      <p:sp>
        <p:nvSpPr>
          <p:cNvPr id="47" name="Oval 46">
            <a:extLst>
              <a:ext uri="{FF2B5EF4-FFF2-40B4-BE49-F238E27FC236}">
                <a16:creationId xmlns:a16="http://schemas.microsoft.com/office/drawing/2014/main" id="{915FF168-8D6E-4F81-8D3E-ED770430134E}"/>
              </a:ext>
            </a:extLst>
          </p:cNvPr>
          <p:cNvSpPr/>
          <p:nvPr/>
        </p:nvSpPr>
        <p:spPr>
          <a:xfrm>
            <a:off x="8001000" y="3048000"/>
            <a:ext cx="671979" cy="338554"/>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 name="TextBox 54">
            <a:extLst>
              <a:ext uri="{FF2B5EF4-FFF2-40B4-BE49-F238E27FC236}">
                <a16:creationId xmlns:a16="http://schemas.microsoft.com/office/drawing/2014/main" id="{9155BA41-F43E-4EFC-94D4-497BA44B6D3B}"/>
              </a:ext>
            </a:extLst>
          </p:cNvPr>
          <p:cNvSpPr txBox="1"/>
          <p:nvPr/>
        </p:nvSpPr>
        <p:spPr>
          <a:xfrm>
            <a:off x="2170699" y="3330381"/>
            <a:ext cx="5465620" cy="1384995"/>
          </a:xfrm>
          <a:prstGeom prst="rect">
            <a:avLst/>
          </a:prstGeom>
          <a:solidFill>
            <a:schemeClr val="accent1">
              <a:lumMod val="60000"/>
              <a:lumOff val="40000"/>
            </a:schemeClr>
          </a:solidFill>
        </p:spPr>
        <p:txBody>
          <a:bodyPr wrap="square" rtlCol="0">
            <a:spAutoFit/>
          </a:bodyPr>
          <a:lstStyle/>
          <a:p>
            <a:r>
              <a:rPr lang="en-US" altLang="en-US" sz="1400" i="1" dirty="0">
                <a:solidFill>
                  <a:srgbClr val="0000FF"/>
                </a:solidFill>
              </a:rPr>
              <a:t>What’s abnormal about the endothelial cells in ICE?</a:t>
            </a:r>
            <a:endParaRPr lang="en-US" altLang="en-US" sz="1400" i="1" dirty="0">
              <a:solidFill>
                <a:schemeClr val="accent1">
                  <a:lumMod val="60000"/>
                  <a:lumOff val="40000"/>
                </a:schemeClr>
              </a:solidFill>
            </a:endParaRPr>
          </a:p>
          <a:p>
            <a:r>
              <a:rPr lang="en-US" altLang="en-US" sz="1400" dirty="0">
                <a:solidFill>
                  <a:schemeClr val="accent1">
                    <a:lumMod val="60000"/>
                    <a:lumOff val="40000"/>
                  </a:schemeClr>
                </a:solidFill>
              </a:rPr>
              <a:t>They behave like epithelial cells, with a strong tendency to migrate. These so-called ‘ICE cells’ will migrate across the angle and onto the iris, laying down a fibrillar membrane as they go. </a:t>
            </a:r>
            <a:r>
              <a:rPr lang="en-US" altLang="en-US" sz="1400" b="1" dirty="0">
                <a:solidFill>
                  <a:schemeClr val="accent1">
                    <a:lumMod val="60000"/>
                    <a:lumOff val="40000"/>
                  </a:schemeClr>
                </a:solidFill>
              </a:rPr>
              <a:t>These cells and their associated membrane account for all of the signs and symptoms found in ICE.</a:t>
            </a:r>
            <a:endParaRPr lang="en-US" sz="1400" b="1" dirty="0">
              <a:solidFill>
                <a:schemeClr val="accent1">
                  <a:lumMod val="60000"/>
                  <a:lumOff val="40000"/>
                </a:schemeClr>
              </a:solidFill>
            </a:endParaRPr>
          </a:p>
        </p:txBody>
      </p:sp>
    </p:spTree>
    <p:extLst>
      <p:ext uri="{BB962C8B-B14F-4D97-AF65-F5344CB8AC3E}">
        <p14:creationId xmlns:p14="http://schemas.microsoft.com/office/powerpoint/2010/main" val="2413498494"/>
      </p:ext>
    </p:extLst>
  </p:cSld>
  <p:clrMapOvr>
    <a:masterClrMapping/>
  </p:clrMapOvr>
</p:sld>
</file>

<file path=ppt/slides/slide3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Straight Arrow Connector 12">
            <a:extLst>
              <a:ext uri="{FF2B5EF4-FFF2-40B4-BE49-F238E27FC236}">
                <a16:creationId xmlns:a16="http://schemas.microsoft.com/office/drawing/2014/main" id="{A6DE2085-829C-480C-9216-69D6039C0A37}"/>
              </a:ext>
            </a:extLst>
          </p:cNvPr>
          <p:cNvCxnSpPr>
            <a:cxnSpLocks/>
          </p:cNvCxnSpPr>
          <p:nvPr/>
        </p:nvCxnSpPr>
        <p:spPr>
          <a:xfrm>
            <a:off x="6717173" y="1828800"/>
            <a:ext cx="0" cy="3462754"/>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43014" name="Text Box 6"/>
          <p:cNvSpPr txBox="1">
            <a:spLocks noChangeArrowheads="1"/>
          </p:cNvSpPr>
          <p:nvPr/>
        </p:nvSpPr>
        <p:spPr bwMode="auto">
          <a:xfrm>
            <a:off x="533400" y="2356376"/>
            <a:ext cx="1005403"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Lens-</a:t>
            </a:r>
          </a:p>
          <a:p>
            <a:pPr algn="ctr" eaLnBrk="1" hangingPunct="1">
              <a:lnSpc>
                <a:spcPct val="80000"/>
              </a:lnSpc>
              <a:spcBef>
                <a:spcPct val="0"/>
              </a:spcBef>
              <a:buClrTx/>
              <a:buSzTx/>
              <a:buFontTx/>
              <a:buNone/>
            </a:pPr>
            <a:r>
              <a:rPr lang="en-US" altLang="en-US" sz="1800" dirty="0">
                <a:solidFill>
                  <a:schemeClr val="bg1">
                    <a:lumMod val="75000"/>
                  </a:schemeClr>
                </a:solidFill>
              </a:rPr>
              <a:t>Induced</a:t>
            </a:r>
          </a:p>
        </p:txBody>
      </p:sp>
      <p:sp>
        <p:nvSpPr>
          <p:cNvPr id="43017" name="Text Box 14"/>
          <p:cNvSpPr txBox="1">
            <a:spLocks noChangeArrowheads="1"/>
          </p:cNvSpPr>
          <p:nvPr/>
        </p:nvSpPr>
        <p:spPr bwMode="auto">
          <a:xfrm>
            <a:off x="3026498" y="2365901"/>
            <a:ext cx="1633781"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Aphakic/</a:t>
            </a:r>
          </a:p>
          <a:p>
            <a:pPr algn="ctr" eaLnBrk="1" hangingPunct="1">
              <a:lnSpc>
                <a:spcPct val="80000"/>
              </a:lnSpc>
              <a:spcBef>
                <a:spcPct val="0"/>
              </a:spcBef>
              <a:buClrTx/>
              <a:buSzTx/>
              <a:buFontTx/>
              <a:buNone/>
            </a:pPr>
            <a:r>
              <a:rPr lang="en-US" altLang="en-US" sz="1800" dirty="0" err="1">
                <a:solidFill>
                  <a:schemeClr val="bg1">
                    <a:lumMod val="75000"/>
                  </a:schemeClr>
                </a:solidFill>
              </a:rPr>
              <a:t>Pseudophakic</a:t>
            </a:r>
            <a:endParaRPr lang="en-US" altLang="en-US" sz="1800" dirty="0">
              <a:solidFill>
                <a:schemeClr val="bg1">
                  <a:lumMod val="75000"/>
                </a:schemeClr>
              </a:solidFill>
            </a:endParaRPr>
          </a:p>
        </p:txBody>
      </p:sp>
      <p:sp>
        <p:nvSpPr>
          <p:cNvPr id="43031" name="Text Box 35"/>
          <p:cNvSpPr txBox="1">
            <a:spLocks noChangeArrowheads="1"/>
          </p:cNvSpPr>
          <p:nvPr/>
        </p:nvSpPr>
        <p:spPr bwMode="auto">
          <a:xfrm>
            <a:off x="1190847" y="1295400"/>
            <a:ext cx="2473754"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solidFill>
                  <a:schemeClr val="bg1">
                    <a:lumMod val="75000"/>
                  </a:schemeClr>
                </a:solidFill>
              </a:rPr>
              <a:t>w/ Pupillary Block</a:t>
            </a:r>
          </a:p>
        </p:txBody>
      </p:sp>
      <p:sp>
        <p:nvSpPr>
          <p:cNvPr id="43032" name="Text Box 36"/>
          <p:cNvSpPr txBox="1">
            <a:spLocks noChangeArrowheads="1"/>
          </p:cNvSpPr>
          <p:nvPr/>
        </p:nvSpPr>
        <p:spPr bwMode="auto">
          <a:xfrm>
            <a:off x="5181600" y="1295400"/>
            <a:ext cx="2630848"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t>w/o Pupillary Block</a:t>
            </a:r>
          </a:p>
        </p:txBody>
      </p:sp>
      <p:sp>
        <p:nvSpPr>
          <p:cNvPr id="49" name="Rectangle 2">
            <a:extLst>
              <a:ext uri="{FF2B5EF4-FFF2-40B4-BE49-F238E27FC236}">
                <a16:creationId xmlns:a16="http://schemas.microsoft.com/office/drawing/2014/main" id="{240EE5BF-F7D2-4FC8-A5DD-F6B5423153C6}"/>
              </a:ext>
            </a:extLst>
          </p:cNvPr>
          <p:cNvSpPr>
            <a:spLocks noGrp="1" noChangeArrowheads="1"/>
          </p:cNvSpPr>
          <p:nvPr>
            <p:ph type="title"/>
          </p:nvPr>
        </p:nvSpPr>
        <p:spPr>
          <a:xfrm>
            <a:off x="457200" y="304800"/>
            <a:ext cx="7543800" cy="563562"/>
          </a:xfrm>
        </p:spPr>
        <p:txBody>
          <a:bodyPr/>
          <a:lstStyle/>
          <a:p>
            <a:pPr eaLnBrk="1" hangingPunct="1"/>
            <a:r>
              <a:rPr lang="en-US" altLang="en-US" sz="3500" dirty="0"/>
              <a:t>A</a:t>
            </a:r>
          </a:p>
        </p:txBody>
      </p:sp>
      <p:sp>
        <p:nvSpPr>
          <p:cNvPr id="50" name="TextBox 49">
            <a:extLst>
              <a:ext uri="{FF2B5EF4-FFF2-40B4-BE49-F238E27FC236}">
                <a16:creationId xmlns:a16="http://schemas.microsoft.com/office/drawing/2014/main" id="{CF426230-46C8-405C-9015-99EF57762A2E}"/>
              </a:ext>
            </a:extLst>
          </p:cNvPr>
          <p:cNvSpPr txBox="1"/>
          <p:nvPr/>
        </p:nvSpPr>
        <p:spPr>
          <a:xfrm>
            <a:off x="2259496" y="189094"/>
            <a:ext cx="4607480" cy="400110"/>
          </a:xfrm>
          <a:prstGeom prst="rect">
            <a:avLst/>
          </a:prstGeom>
          <a:solidFill>
            <a:schemeClr val="accent1">
              <a:lumMod val="60000"/>
              <a:lumOff val="40000"/>
            </a:schemeClr>
          </a:solidFill>
        </p:spPr>
        <p:txBody>
          <a:bodyPr wrap="none" rtlCol="0">
            <a:spAutoFit/>
          </a:bodyPr>
          <a:lstStyle/>
          <a:p>
            <a:pPr algn="ctr"/>
            <a:r>
              <a:rPr lang="en-US" sz="2000" b="1" dirty="0"/>
              <a:t>Secondary Angle Closure Glaucoma</a:t>
            </a:r>
          </a:p>
        </p:txBody>
      </p:sp>
      <p:sp>
        <p:nvSpPr>
          <p:cNvPr id="2" name="TextBox 1">
            <a:extLst>
              <a:ext uri="{FF2B5EF4-FFF2-40B4-BE49-F238E27FC236}">
                <a16:creationId xmlns:a16="http://schemas.microsoft.com/office/drawing/2014/main" id="{A7E30BEC-923B-4C9A-A856-BDD0D882F6B8}"/>
              </a:ext>
            </a:extLst>
          </p:cNvPr>
          <p:cNvSpPr txBox="1"/>
          <p:nvPr/>
        </p:nvSpPr>
        <p:spPr>
          <a:xfrm>
            <a:off x="887305" y="2844119"/>
            <a:ext cx="1494320" cy="338554"/>
          </a:xfrm>
          <a:prstGeom prst="rect">
            <a:avLst/>
          </a:prstGeom>
          <a:noFill/>
        </p:spPr>
        <p:txBody>
          <a:bodyPr wrap="none" rtlCol="0">
            <a:spAutoFit/>
          </a:bodyPr>
          <a:lstStyle/>
          <a:p>
            <a:r>
              <a:rPr lang="en-US" sz="1600" dirty="0" err="1">
                <a:solidFill>
                  <a:schemeClr val="bg1">
                    <a:lumMod val="75000"/>
                  </a:schemeClr>
                </a:solidFill>
              </a:rPr>
              <a:t>Phacomorphic</a:t>
            </a:r>
            <a:endParaRPr lang="en-US" sz="1600" dirty="0">
              <a:solidFill>
                <a:schemeClr val="bg1">
                  <a:lumMod val="75000"/>
                </a:schemeClr>
              </a:solidFill>
            </a:endParaRPr>
          </a:p>
        </p:txBody>
      </p:sp>
      <p:sp>
        <p:nvSpPr>
          <p:cNvPr id="51" name="TextBox 50">
            <a:extLst>
              <a:ext uri="{FF2B5EF4-FFF2-40B4-BE49-F238E27FC236}">
                <a16:creationId xmlns:a16="http://schemas.microsoft.com/office/drawing/2014/main" id="{156069D4-340B-4160-A336-EBF73557CEE0}"/>
              </a:ext>
            </a:extLst>
          </p:cNvPr>
          <p:cNvSpPr txBox="1"/>
          <p:nvPr/>
        </p:nvSpPr>
        <p:spPr>
          <a:xfrm>
            <a:off x="884725" y="3175578"/>
            <a:ext cx="1402948" cy="338554"/>
          </a:xfrm>
          <a:prstGeom prst="rect">
            <a:avLst/>
          </a:prstGeom>
          <a:noFill/>
        </p:spPr>
        <p:txBody>
          <a:bodyPr wrap="none" rtlCol="0">
            <a:spAutoFit/>
          </a:bodyPr>
          <a:lstStyle/>
          <a:p>
            <a:r>
              <a:rPr lang="en-US" sz="1600" dirty="0">
                <a:solidFill>
                  <a:schemeClr val="bg1">
                    <a:lumMod val="75000"/>
                  </a:schemeClr>
                </a:solidFill>
              </a:rPr>
              <a:t>Ectopia </a:t>
            </a:r>
            <a:r>
              <a:rPr lang="en-US" sz="1600" dirty="0" err="1">
                <a:solidFill>
                  <a:schemeClr val="bg1">
                    <a:lumMod val="75000"/>
                  </a:schemeClr>
                </a:solidFill>
              </a:rPr>
              <a:t>lentis</a:t>
            </a:r>
            <a:endParaRPr lang="en-US" sz="1600" dirty="0">
              <a:solidFill>
                <a:schemeClr val="bg1">
                  <a:lumMod val="75000"/>
                </a:schemeClr>
              </a:solidFill>
            </a:endParaRPr>
          </a:p>
        </p:txBody>
      </p:sp>
      <p:cxnSp>
        <p:nvCxnSpPr>
          <p:cNvPr id="71" name="Straight Connector 70">
            <a:extLst>
              <a:ext uri="{FF2B5EF4-FFF2-40B4-BE49-F238E27FC236}">
                <a16:creationId xmlns:a16="http://schemas.microsoft.com/office/drawing/2014/main" id="{C104938D-BA8D-4E39-9D5F-9EE2012F2F3C}"/>
              </a:ext>
            </a:extLst>
          </p:cNvPr>
          <p:cNvCxnSpPr>
            <a:cxnSpLocks/>
          </p:cNvCxnSpPr>
          <p:nvPr/>
        </p:nvCxnSpPr>
        <p:spPr>
          <a:xfrm flipH="1">
            <a:off x="762665" y="3023488"/>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2A7E4E40-472F-4E50-8A7A-45C10FDD7171}"/>
              </a:ext>
            </a:extLst>
          </p:cNvPr>
          <p:cNvCxnSpPr>
            <a:cxnSpLocks/>
          </p:cNvCxnSpPr>
          <p:nvPr/>
        </p:nvCxnSpPr>
        <p:spPr>
          <a:xfrm flipH="1">
            <a:off x="762665" y="3347853"/>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C3924889-45B9-4383-9C9E-48F0A9C27AD8}"/>
              </a:ext>
            </a:extLst>
          </p:cNvPr>
          <p:cNvCxnSpPr>
            <a:cxnSpLocks/>
          </p:cNvCxnSpPr>
          <p:nvPr/>
        </p:nvCxnSpPr>
        <p:spPr>
          <a:xfrm flipH="1">
            <a:off x="748719" y="2838976"/>
            <a:ext cx="13947" cy="5088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 name="Straight Arrow Connector 5">
            <a:extLst>
              <a:ext uri="{FF2B5EF4-FFF2-40B4-BE49-F238E27FC236}">
                <a16:creationId xmlns:a16="http://schemas.microsoft.com/office/drawing/2014/main" id="{A3439F0C-5143-461F-8F3C-2E830785DEFC}"/>
              </a:ext>
            </a:extLst>
          </p:cNvPr>
          <p:cNvCxnSpPr>
            <a:stCxn id="50" idx="2"/>
          </p:cNvCxnSpPr>
          <p:nvPr/>
        </p:nvCxnSpPr>
        <p:spPr>
          <a:xfrm flipH="1">
            <a:off x="2971800" y="589204"/>
            <a:ext cx="1591436" cy="706196"/>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0" name="Straight Arrow Connector 9">
            <a:extLst>
              <a:ext uri="{FF2B5EF4-FFF2-40B4-BE49-F238E27FC236}">
                <a16:creationId xmlns:a16="http://schemas.microsoft.com/office/drawing/2014/main" id="{84DC796E-F6ED-4FBB-82D2-A260F480BF8A}"/>
              </a:ext>
            </a:extLst>
          </p:cNvPr>
          <p:cNvCxnSpPr>
            <a:cxnSpLocks/>
          </p:cNvCxnSpPr>
          <p:nvPr/>
        </p:nvCxnSpPr>
        <p:spPr>
          <a:xfrm>
            <a:off x="4572000" y="589204"/>
            <a:ext cx="1600200" cy="706196"/>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6" name="Straight Arrow Connector 25">
            <a:extLst>
              <a:ext uri="{FF2B5EF4-FFF2-40B4-BE49-F238E27FC236}">
                <a16:creationId xmlns:a16="http://schemas.microsoft.com/office/drawing/2014/main" id="{B70E0124-9B84-41A5-8D84-A66B7838A706}"/>
              </a:ext>
            </a:extLst>
          </p:cNvPr>
          <p:cNvCxnSpPr>
            <a:cxnSpLocks/>
          </p:cNvCxnSpPr>
          <p:nvPr/>
        </p:nvCxnSpPr>
        <p:spPr>
          <a:xfrm flipH="1">
            <a:off x="1159539" y="1828800"/>
            <a:ext cx="1290435" cy="478059"/>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28" name="Straight Arrow Connector 27">
            <a:extLst>
              <a:ext uri="{FF2B5EF4-FFF2-40B4-BE49-F238E27FC236}">
                <a16:creationId xmlns:a16="http://schemas.microsoft.com/office/drawing/2014/main" id="{567A4249-5C59-4416-8A8E-1C35913900AB}"/>
              </a:ext>
            </a:extLst>
          </p:cNvPr>
          <p:cNvCxnSpPr>
            <a:cxnSpLocks/>
          </p:cNvCxnSpPr>
          <p:nvPr/>
        </p:nvCxnSpPr>
        <p:spPr>
          <a:xfrm>
            <a:off x="2449973" y="1832208"/>
            <a:ext cx="1268784"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56" name="Text Box 6">
            <a:extLst>
              <a:ext uri="{FF2B5EF4-FFF2-40B4-BE49-F238E27FC236}">
                <a16:creationId xmlns:a16="http://schemas.microsoft.com/office/drawing/2014/main" id="{557983BD-9D64-49B9-A366-A08663B0451F}"/>
              </a:ext>
            </a:extLst>
          </p:cNvPr>
          <p:cNvSpPr txBox="1">
            <a:spLocks noChangeArrowheads="1"/>
          </p:cNvSpPr>
          <p:nvPr/>
        </p:nvSpPr>
        <p:spPr bwMode="auto">
          <a:xfrm>
            <a:off x="5029200" y="2356376"/>
            <a:ext cx="813043"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r" eaLnBrk="1" hangingPunct="1">
              <a:lnSpc>
                <a:spcPct val="80000"/>
              </a:lnSpc>
              <a:spcBef>
                <a:spcPct val="0"/>
              </a:spcBef>
              <a:buClrTx/>
              <a:buSzTx/>
              <a:buFontTx/>
              <a:buNone/>
            </a:pPr>
            <a:r>
              <a:rPr lang="en-US" altLang="en-US" sz="1800" dirty="0">
                <a:solidFill>
                  <a:schemeClr val="bg1">
                    <a:lumMod val="75000"/>
                  </a:schemeClr>
                </a:solidFill>
              </a:rPr>
              <a:t>‘Push’</a:t>
            </a:r>
          </a:p>
        </p:txBody>
      </p:sp>
      <p:sp>
        <p:nvSpPr>
          <p:cNvPr id="57" name="Text Box 14">
            <a:extLst>
              <a:ext uri="{FF2B5EF4-FFF2-40B4-BE49-F238E27FC236}">
                <a16:creationId xmlns:a16="http://schemas.microsoft.com/office/drawing/2014/main" id="{5DAFA1C1-3A29-4C27-A379-663FDD22E326}"/>
              </a:ext>
            </a:extLst>
          </p:cNvPr>
          <p:cNvSpPr txBox="1">
            <a:spLocks noChangeArrowheads="1"/>
          </p:cNvSpPr>
          <p:nvPr/>
        </p:nvSpPr>
        <p:spPr bwMode="auto">
          <a:xfrm>
            <a:off x="7620000" y="2365901"/>
            <a:ext cx="671979"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t>‘Pull’</a:t>
            </a:r>
          </a:p>
        </p:txBody>
      </p:sp>
      <p:cxnSp>
        <p:nvCxnSpPr>
          <p:cNvPr id="58" name="Straight Arrow Connector 57">
            <a:extLst>
              <a:ext uri="{FF2B5EF4-FFF2-40B4-BE49-F238E27FC236}">
                <a16:creationId xmlns:a16="http://schemas.microsoft.com/office/drawing/2014/main" id="{E874FEE9-46BD-46A3-90A3-DE7CC220FBFF}"/>
              </a:ext>
            </a:extLst>
          </p:cNvPr>
          <p:cNvCxnSpPr>
            <a:cxnSpLocks/>
          </p:cNvCxnSpPr>
          <p:nvPr/>
        </p:nvCxnSpPr>
        <p:spPr>
          <a:xfrm flipH="1">
            <a:off x="5867400" y="1828800"/>
            <a:ext cx="849775"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59" name="Straight Arrow Connector 58">
            <a:extLst>
              <a:ext uri="{FF2B5EF4-FFF2-40B4-BE49-F238E27FC236}">
                <a16:creationId xmlns:a16="http://schemas.microsoft.com/office/drawing/2014/main" id="{C370A4A1-FE96-4E70-B89E-839542A5E241}"/>
              </a:ext>
            </a:extLst>
          </p:cNvPr>
          <p:cNvCxnSpPr>
            <a:cxnSpLocks/>
          </p:cNvCxnSpPr>
          <p:nvPr/>
        </p:nvCxnSpPr>
        <p:spPr>
          <a:xfrm>
            <a:off x="6717173" y="1832208"/>
            <a:ext cx="902827" cy="474047"/>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62" name="Text Box 16">
            <a:extLst>
              <a:ext uri="{FF2B5EF4-FFF2-40B4-BE49-F238E27FC236}">
                <a16:creationId xmlns:a16="http://schemas.microsoft.com/office/drawing/2014/main" id="{33538067-0726-41B0-93FF-357EF00CA62D}"/>
              </a:ext>
            </a:extLst>
          </p:cNvPr>
          <p:cNvSpPr txBox="1">
            <a:spLocks noChangeArrowheads="1"/>
          </p:cNvSpPr>
          <p:nvPr/>
        </p:nvSpPr>
        <p:spPr bwMode="auto">
          <a:xfrm>
            <a:off x="8065437" y="2684785"/>
            <a:ext cx="628698"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NVG</a:t>
            </a:r>
          </a:p>
        </p:txBody>
      </p:sp>
      <p:sp>
        <p:nvSpPr>
          <p:cNvPr id="70" name="Text Box 21">
            <a:extLst>
              <a:ext uri="{FF2B5EF4-FFF2-40B4-BE49-F238E27FC236}">
                <a16:creationId xmlns:a16="http://schemas.microsoft.com/office/drawing/2014/main" id="{86C32650-BE1F-4CC3-8DB5-0C136D877E6F}"/>
              </a:ext>
            </a:extLst>
          </p:cNvPr>
          <p:cNvSpPr txBox="1">
            <a:spLocks noChangeArrowheads="1"/>
          </p:cNvSpPr>
          <p:nvPr/>
        </p:nvSpPr>
        <p:spPr bwMode="auto">
          <a:xfrm>
            <a:off x="8070534" y="3048000"/>
            <a:ext cx="526106"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b="1"/>
              <a:t>ICE</a:t>
            </a:r>
          </a:p>
        </p:txBody>
      </p:sp>
      <p:sp>
        <p:nvSpPr>
          <p:cNvPr id="75" name="Text Box 45">
            <a:extLst>
              <a:ext uri="{FF2B5EF4-FFF2-40B4-BE49-F238E27FC236}">
                <a16:creationId xmlns:a16="http://schemas.microsoft.com/office/drawing/2014/main" id="{2B6EDA2D-8F55-4DFD-A225-8C03CE6FC7F3}"/>
              </a:ext>
            </a:extLst>
          </p:cNvPr>
          <p:cNvSpPr txBox="1">
            <a:spLocks noChangeArrowheads="1"/>
          </p:cNvSpPr>
          <p:nvPr/>
        </p:nvSpPr>
        <p:spPr bwMode="auto">
          <a:xfrm>
            <a:off x="8073162" y="3810000"/>
            <a:ext cx="1070837" cy="74635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ts val="1700"/>
              </a:lnSpc>
              <a:spcBef>
                <a:spcPct val="0"/>
              </a:spcBef>
              <a:buClrTx/>
              <a:buSzTx/>
              <a:buFontTx/>
              <a:buNone/>
            </a:pPr>
            <a:r>
              <a:rPr lang="en-US" altLang="en-US" sz="1600" dirty="0">
                <a:solidFill>
                  <a:schemeClr val="bg1">
                    <a:lumMod val="75000"/>
                  </a:schemeClr>
                </a:solidFill>
              </a:rPr>
              <a:t>Epithelial/ fibrous ingrowth</a:t>
            </a:r>
          </a:p>
        </p:txBody>
      </p:sp>
      <p:cxnSp>
        <p:nvCxnSpPr>
          <p:cNvPr id="77" name="Straight Connector 76">
            <a:extLst>
              <a:ext uri="{FF2B5EF4-FFF2-40B4-BE49-F238E27FC236}">
                <a16:creationId xmlns:a16="http://schemas.microsoft.com/office/drawing/2014/main" id="{FC090BD7-F2E1-4464-B57B-9CBE5874C89B}"/>
              </a:ext>
            </a:extLst>
          </p:cNvPr>
          <p:cNvCxnSpPr>
            <a:cxnSpLocks/>
          </p:cNvCxnSpPr>
          <p:nvPr/>
        </p:nvCxnSpPr>
        <p:spPr>
          <a:xfrm>
            <a:off x="7873969" y="2674448"/>
            <a:ext cx="7724" cy="128795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8" name="Straight Connector 77">
            <a:extLst>
              <a:ext uri="{FF2B5EF4-FFF2-40B4-BE49-F238E27FC236}">
                <a16:creationId xmlns:a16="http://schemas.microsoft.com/office/drawing/2014/main" id="{B1922ED5-C3D8-43D8-A00D-1D6BC9201DBA}"/>
              </a:ext>
            </a:extLst>
          </p:cNvPr>
          <p:cNvCxnSpPr/>
          <p:nvPr/>
        </p:nvCxnSpPr>
        <p:spPr>
          <a:xfrm flipH="1">
            <a:off x="7873968" y="2840262"/>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9" name="Straight Connector 78">
            <a:extLst>
              <a:ext uri="{FF2B5EF4-FFF2-40B4-BE49-F238E27FC236}">
                <a16:creationId xmlns:a16="http://schemas.microsoft.com/office/drawing/2014/main" id="{77019ED2-6D69-4A60-9D19-D4DB786EA3A0}"/>
              </a:ext>
            </a:extLst>
          </p:cNvPr>
          <p:cNvCxnSpPr/>
          <p:nvPr/>
        </p:nvCxnSpPr>
        <p:spPr>
          <a:xfrm flipH="1">
            <a:off x="7873968" y="3213518"/>
            <a:ext cx="24447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1" name="Straight Connector 80">
            <a:extLst>
              <a:ext uri="{FF2B5EF4-FFF2-40B4-BE49-F238E27FC236}">
                <a16:creationId xmlns:a16="http://schemas.microsoft.com/office/drawing/2014/main" id="{9796A12F-4125-4C05-8EE8-A388740C580D}"/>
              </a:ext>
            </a:extLst>
          </p:cNvPr>
          <p:cNvCxnSpPr/>
          <p:nvPr/>
        </p:nvCxnSpPr>
        <p:spPr>
          <a:xfrm flipH="1">
            <a:off x="7877837" y="3581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3" name="Straight Connector 82">
            <a:extLst>
              <a:ext uri="{FF2B5EF4-FFF2-40B4-BE49-F238E27FC236}">
                <a16:creationId xmlns:a16="http://schemas.microsoft.com/office/drawing/2014/main" id="{7FDC5F4B-9BF0-42AD-B8BB-2F2399BCF1E2}"/>
              </a:ext>
            </a:extLst>
          </p:cNvPr>
          <p:cNvCxnSpPr/>
          <p:nvPr/>
        </p:nvCxnSpPr>
        <p:spPr>
          <a:xfrm flipH="1">
            <a:off x="7881693" y="3962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93" name="Text Box 42">
            <a:extLst>
              <a:ext uri="{FF2B5EF4-FFF2-40B4-BE49-F238E27FC236}">
                <a16:creationId xmlns:a16="http://schemas.microsoft.com/office/drawing/2014/main" id="{53BAB77F-E061-4834-9068-34BDF78AD071}"/>
              </a:ext>
            </a:extLst>
          </p:cNvPr>
          <p:cNvSpPr txBox="1">
            <a:spLocks noChangeArrowheads="1"/>
          </p:cNvSpPr>
          <p:nvPr/>
        </p:nvSpPr>
        <p:spPr bwMode="auto">
          <a:xfrm>
            <a:off x="8111387" y="3429000"/>
            <a:ext cx="856196"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Flat AC</a:t>
            </a:r>
          </a:p>
        </p:txBody>
      </p:sp>
      <p:sp>
        <p:nvSpPr>
          <p:cNvPr id="100" name="Text Box 23">
            <a:extLst>
              <a:ext uri="{FF2B5EF4-FFF2-40B4-BE49-F238E27FC236}">
                <a16:creationId xmlns:a16="http://schemas.microsoft.com/office/drawing/2014/main" id="{D8F2FCFF-2984-4836-B000-9C5601A8EAAA}"/>
              </a:ext>
            </a:extLst>
          </p:cNvPr>
          <p:cNvSpPr txBox="1">
            <a:spLocks noChangeArrowheads="1"/>
          </p:cNvSpPr>
          <p:nvPr/>
        </p:nvSpPr>
        <p:spPr bwMode="auto">
          <a:xfrm>
            <a:off x="5530369" y="2667000"/>
            <a:ext cx="2143536"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Aqueous misdirection</a:t>
            </a:r>
          </a:p>
        </p:txBody>
      </p:sp>
      <p:cxnSp>
        <p:nvCxnSpPr>
          <p:cNvPr id="104" name="Straight Connector 103">
            <a:extLst>
              <a:ext uri="{FF2B5EF4-FFF2-40B4-BE49-F238E27FC236}">
                <a16:creationId xmlns:a16="http://schemas.microsoft.com/office/drawing/2014/main" id="{49D87D4A-E317-4446-9B95-5184CB3968F3}"/>
              </a:ext>
            </a:extLst>
          </p:cNvPr>
          <p:cNvCxnSpPr>
            <a:cxnSpLocks/>
          </p:cNvCxnSpPr>
          <p:nvPr/>
        </p:nvCxnSpPr>
        <p:spPr>
          <a:xfrm flipH="1">
            <a:off x="5316229" y="2667000"/>
            <a:ext cx="7397" cy="25314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5" name="Straight Connector 104">
            <a:extLst>
              <a:ext uri="{FF2B5EF4-FFF2-40B4-BE49-F238E27FC236}">
                <a16:creationId xmlns:a16="http://schemas.microsoft.com/office/drawing/2014/main" id="{F40B6D71-75A8-4A88-864D-00D14C2F710D}"/>
              </a:ext>
            </a:extLst>
          </p:cNvPr>
          <p:cNvCxnSpPr/>
          <p:nvPr/>
        </p:nvCxnSpPr>
        <p:spPr>
          <a:xfrm flipH="1">
            <a:off x="5323624" y="2832814"/>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6" name="Straight Connector 105">
            <a:extLst>
              <a:ext uri="{FF2B5EF4-FFF2-40B4-BE49-F238E27FC236}">
                <a16:creationId xmlns:a16="http://schemas.microsoft.com/office/drawing/2014/main" id="{010BF7B2-AA07-4DCF-822D-E2DB5CC0BF59}"/>
              </a:ext>
            </a:extLst>
          </p:cNvPr>
          <p:cNvCxnSpPr/>
          <p:nvPr/>
        </p:nvCxnSpPr>
        <p:spPr>
          <a:xfrm flipH="1">
            <a:off x="5323624" y="3360065"/>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a:extLst>
              <a:ext uri="{FF2B5EF4-FFF2-40B4-BE49-F238E27FC236}">
                <a16:creationId xmlns:a16="http://schemas.microsoft.com/office/drawing/2014/main" id="{BAC8035C-3999-4C31-93CD-6C0D2ADEB73B}"/>
              </a:ext>
            </a:extLst>
          </p:cNvPr>
          <p:cNvCxnSpPr/>
          <p:nvPr/>
        </p:nvCxnSpPr>
        <p:spPr>
          <a:xfrm flipH="1">
            <a:off x="5323536" y="3786938"/>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8" name="Straight Connector 107">
            <a:extLst>
              <a:ext uri="{FF2B5EF4-FFF2-40B4-BE49-F238E27FC236}">
                <a16:creationId xmlns:a16="http://schemas.microsoft.com/office/drawing/2014/main" id="{DB64CAEE-69B4-426A-8A5B-D1269DBF0F66}"/>
              </a:ext>
            </a:extLst>
          </p:cNvPr>
          <p:cNvCxnSpPr/>
          <p:nvPr/>
        </p:nvCxnSpPr>
        <p:spPr>
          <a:xfrm flipH="1">
            <a:off x="5327493" y="4249152"/>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12" name="Straight Connector 111">
            <a:extLst>
              <a:ext uri="{FF2B5EF4-FFF2-40B4-BE49-F238E27FC236}">
                <a16:creationId xmlns:a16="http://schemas.microsoft.com/office/drawing/2014/main" id="{99A16C30-4BE4-48E5-8B65-0C5F3039B8DC}"/>
              </a:ext>
            </a:extLst>
          </p:cNvPr>
          <p:cNvCxnSpPr/>
          <p:nvPr/>
        </p:nvCxnSpPr>
        <p:spPr>
          <a:xfrm flipH="1">
            <a:off x="5333455" y="51816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13" name="Text Box 42">
            <a:extLst>
              <a:ext uri="{FF2B5EF4-FFF2-40B4-BE49-F238E27FC236}">
                <a16:creationId xmlns:a16="http://schemas.microsoft.com/office/drawing/2014/main" id="{056DFFD9-3CA2-42E7-90FE-4F14522E3504}"/>
              </a:ext>
            </a:extLst>
          </p:cNvPr>
          <p:cNvSpPr txBox="1">
            <a:spLocks noChangeArrowheads="1"/>
          </p:cNvSpPr>
          <p:nvPr/>
        </p:nvSpPr>
        <p:spPr bwMode="auto">
          <a:xfrm>
            <a:off x="5533954" y="3623846"/>
            <a:ext cx="1563248"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Retinal surgery</a:t>
            </a:r>
          </a:p>
        </p:txBody>
      </p:sp>
      <p:sp>
        <p:nvSpPr>
          <p:cNvPr id="118" name="Text Box 47">
            <a:extLst>
              <a:ext uri="{FF2B5EF4-FFF2-40B4-BE49-F238E27FC236}">
                <a16:creationId xmlns:a16="http://schemas.microsoft.com/office/drawing/2014/main" id="{3F59D898-ECAD-49F0-9425-2A1BC8DDA7B5}"/>
              </a:ext>
            </a:extLst>
          </p:cNvPr>
          <p:cNvSpPr txBox="1">
            <a:spLocks noChangeArrowheads="1"/>
          </p:cNvSpPr>
          <p:nvPr/>
        </p:nvSpPr>
        <p:spPr bwMode="auto">
          <a:xfrm>
            <a:off x="5523688" y="4538246"/>
            <a:ext cx="1414170"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Drug-induced</a:t>
            </a:r>
          </a:p>
        </p:txBody>
      </p:sp>
      <p:sp>
        <p:nvSpPr>
          <p:cNvPr id="16" name="TextBox 15">
            <a:extLst>
              <a:ext uri="{FF2B5EF4-FFF2-40B4-BE49-F238E27FC236}">
                <a16:creationId xmlns:a16="http://schemas.microsoft.com/office/drawing/2014/main" id="{984E008D-FBBA-42B4-940E-EA26772E0161}"/>
              </a:ext>
            </a:extLst>
          </p:cNvPr>
          <p:cNvSpPr txBox="1"/>
          <p:nvPr/>
        </p:nvSpPr>
        <p:spPr>
          <a:xfrm>
            <a:off x="6230528" y="5257800"/>
            <a:ext cx="1326004" cy="369332"/>
          </a:xfrm>
          <a:prstGeom prst="rect">
            <a:avLst/>
          </a:prstGeom>
          <a:noFill/>
        </p:spPr>
        <p:txBody>
          <a:bodyPr wrap="none" rtlCol="0">
            <a:spAutoFit/>
          </a:bodyPr>
          <a:lstStyle/>
          <a:p>
            <a:pPr algn="ctr"/>
            <a:r>
              <a:rPr lang="en-US" dirty="0">
                <a:solidFill>
                  <a:schemeClr val="bg1">
                    <a:lumMod val="75000"/>
                  </a:schemeClr>
                </a:solidFill>
              </a:rPr>
              <a:t>Both/Either</a:t>
            </a:r>
          </a:p>
        </p:txBody>
      </p:sp>
      <p:cxnSp>
        <p:nvCxnSpPr>
          <p:cNvPr id="125" name="Straight Connector 124">
            <a:extLst>
              <a:ext uri="{FF2B5EF4-FFF2-40B4-BE49-F238E27FC236}">
                <a16:creationId xmlns:a16="http://schemas.microsoft.com/office/drawing/2014/main" id="{01138141-D318-4ED7-A7FE-D8F2155CE890}"/>
              </a:ext>
            </a:extLst>
          </p:cNvPr>
          <p:cNvCxnSpPr/>
          <p:nvPr/>
        </p:nvCxnSpPr>
        <p:spPr>
          <a:xfrm flipH="1">
            <a:off x="5334000" y="4724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52" name="Text Box 47">
            <a:extLst>
              <a:ext uri="{FF2B5EF4-FFF2-40B4-BE49-F238E27FC236}">
                <a16:creationId xmlns:a16="http://schemas.microsoft.com/office/drawing/2014/main" id="{E3578916-9804-473C-8F06-D4FA0BCEDFD0}"/>
              </a:ext>
            </a:extLst>
          </p:cNvPr>
          <p:cNvSpPr txBox="1">
            <a:spLocks noChangeArrowheads="1"/>
          </p:cNvSpPr>
          <p:nvPr/>
        </p:nvSpPr>
        <p:spPr bwMode="auto">
          <a:xfrm>
            <a:off x="5543446" y="4055146"/>
            <a:ext cx="1619354"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err="1">
                <a:solidFill>
                  <a:schemeClr val="bg1">
                    <a:lumMod val="75000"/>
                  </a:schemeClr>
                </a:solidFill>
              </a:rPr>
              <a:t>Nanophthalmos</a:t>
            </a:r>
            <a:endParaRPr lang="en-US" altLang="en-US" sz="1600" dirty="0">
              <a:solidFill>
                <a:schemeClr val="bg1">
                  <a:lumMod val="75000"/>
                </a:schemeClr>
              </a:solidFill>
            </a:endParaRPr>
          </a:p>
        </p:txBody>
      </p:sp>
      <p:sp>
        <p:nvSpPr>
          <p:cNvPr id="53" name="Text Box 45">
            <a:extLst>
              <a:ext uri="{FF2B5EF4-FFF2-40B4-BE49-F238E27FC236}">
                <a16:creationId xmlns:a16="http://schemas.microsoft.com/office/drawing/2014/main" id="{57D1A14F-68FE-47D2-983C-1A879D66A9DC}"/>
              </a:ext>
            </a:extLst>
          </p:cNvPr>
          <p:cNvSpPr txBox="1">
            <a:spLocks noChangeArrowheads="1"/>
          </p:cNvSpPr>
          <p:nvPr/>
        </p:nvSpPr>
        <p:spPr bwMode="auto">
          <a:xfrm>
            <a:off x="5523688" y="5013493"/>
            <a:ext cx="582211"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PFV</a:t>
            </a:r>
          </a:p>
        </p:txBody>
      </p:sp>
      <p:sp>
        <p:nvSpPr>
          <p:cNvPr id="54" name="Text Box 42">
            <a:extLst>
              <a:ext uri="{FF2B5EF4-FFF2-40B4-BE49-F238E27FC236}">
                <a16:creationId xmlns:a16="http://schemas.microsoft.com/office/drawing/2014/main" id="{E1E37D2C-2C52-446B-843B-01E64990D3EC}"/>
              </a:ext>
            </a:extLst>
          </p:cNvPr>
          <p:cNvSpPr txBox="1">
            <a:spLocks noChangeArrowheads="1"/>
          </p:cNvSpPr>
          <p:nvPr/>
        </p:nvSpPr>
        <p:spPr bwMode="auto">
          <a:xfrm>
            <a:off x="5551406" y="3192546"/>
            <a:ext cx="2276072"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ERD/choroidal effusion</a:t>
            </a:r>
          </a:p>
        </p:txBody>
      </p:sp>
      <p:sp>
        <p:nvSpPr>
          <p:cNvPr id="45" name="Text Box 16">
            <a:extLst>
              <a:ext uri="{FF2B5EF4-FFF2-40B4-BE49-F238E27FC236}">
                <a16:creationId xmlns:a16="http://schemas.microsoft.com/office/drawing/2014/main" id="{110F5FF7-0BFD-4D31-B590-0FC320326235}"/>
              </a:ext>
            </a:extLst>
          </p:cNvPr>
          <p:cNvSpPr txBox="1">
            <a:spLocks noChangeArrowheads="1"/>
          </p:cNvSpPr>
          <p:nvPr/>
        </p:nvSpPr>
        <p:spPr bwMode="auto">
          <a:xfrm>
            <a:off x="624362" y="1879005"/>
            <a:ext cx="6811893" cy="4524315"/>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i="1" dirty="0">
                <a:solidFill>
                  <a:schemeClr val="bg1">
                    <a:lumMod val="65000"/>
                  </a:schemeClr>
                </a:solidFill>
              </a:rPr>
              <a:t>In this context, what does </a:t>
            </a:r>
            <a:r>
              <a:rPr lang="en-US" altLang="en-US" sz="1600" dirty="0">
                <a:solidFill>
                  <a:schemeClr val="bg1">
                    <a:lumMod val="65000"/>
                  </a:schemeClr>
                </a:solidFill>
              </a:rPr>
              <a:t>ICE</a:t>
            </a:r>
            <a:r>
              <a:rPr lang="en-US" altLang="en-US" sz="1600" i="1" dirty="0">
                <a:solidFill>
                  <a:schemeClr val="bg1">
                    <a:lumMod val="65000"/>
                  </a:schemeClr>
                </a:solidFill>
              </a:rPr>
              <a:t> stand for?</a:t>
            </a:r>
          </a:p>
          <a:p>
            <a:pPr eaLnBrk="1" hangingPunct="1">
              <a:spcBef>
                <a:spcPct val="0"/>
              </a:spcBef>
              <a:buClrTx/>
              <a:buSzTx/>
              <a:buFontTx/>
              <a:buNone/>
            </a:pPr>
            <a:r>
              <a:rPr lang="en-US" altLang="en-US" sz="1600" dirty="0">
                <a:solidFill>
                  <a:schemeClr val="bg1">
                    <a:lumMod val="65000"/>
                  </a:schemeClr>
                </a:solidFill>
              </a:rPr>
              <a:t>Iridocorneal endothelial syndrome</a:t>
            </a:r>
          </a:p>
          <a:p>
            <a:pPr eaLnBrk="1" hangingPunct="1">
              <a:spcBef>
                <a:spcPct val="0"/>
              </a:spcBef>
              <a:buClrTx/>
              <a:buSzTx/>
              <a:buFontTx/>
              <a:buNone/>
            </a:pPr>
            <a:endParaRPr lang="en-US" altLang="en-US" sz="1600" i="1" dirty="0">
              <a:solidFill>
                <a:schemeClr val="bg1">
                  <a:lumMod val="65000"/>
                </a:schemeClr>
              </a:solidFill>
            </a:endParaRPr>
          </a:p>
          <a:p>
            <a:pPr eaLnBrk="1" hangingPunct="1">
              <a:spcBef>
                <a:spcPct val="0"/>
              </a:spcBef>
              <a:buClrTx/>
              <a:buSzTx/>
              <a:buFontTx/>
              <a:buNone/>
            </a:pPr>
            <a:r>
              <a:rPr lang="en-US" altLang="en-US" sz="1600" i="1" dirty="0">
                <a:solidFill>
                  <a:schemeClr val="bg1">
                    <a:lumMod val="65000"/>
                  </a:schemeClr>
                </a:solidFill>
              </a:rPr>
              <a:t>In a nutshell, what is ICE?</a:t>
            </a:r>
          </a:p>
          <a:p>
            <a:pPr eaLnBrk="1" hangingPunct="1">
              <a:spcBef>
                <a:spcPct val="0"/>
              </a:spcBef>
              <a:buClrTx/>
              <a:buSzTx/>
              <a:buFont typeface="Wingdings" panose="05000000000000000000" pitchFamily="2" charset="2"/>
              <a:buNone/>
            </a:pPr>
            <a:r>
              <a:rPr lang="en-US" altLang="en-US" sz="1600" dirty="0">
                <a:solidFill>
                  <a:schemeClr val="bg1">
                    <a:lumMod val="65000"/>
                  </a:schemeClr>
                </a:solidFill>
              </a:rPr>
              <a:t>A sporadic condition in which </a:t>
            </a:r>
            <a:r>
              <a:rPr lang="en-US" altLang="en-US" sz="1600" b="1" u="sng" dirty="0">
                <a:solidFill>
                  <a:srgbClr val="0000FF"/>
                </a:solidFill>
              </a:rPr>
              <a:t>abnormal corneal endothelial cells</a:t>
            </a:r>
            <a:r>
              <a:rPr lang="en-US" altLang="en-US" sz="1600" dirty="0">
                <a:solidFill>
                  <a:srgbClr val="0000FF"/>
                </a:solidFill>
              </a:rPr>
              <a:t> </a:t>
            </a:r>
            <a:r>
              <a:rPr lang="en-US" altLang="en-US" sz="1600" dirty="0">
                <a:solidFill>
                  <a:schemeClr val="bg1">
                    <a:lumMod val="65000"/>
                  </a:schemeClr>
                </a:solidFill>
              </a:rPr>
              <a:t>lead to a variety of corneal, iris and angle problems</a:t>
            </a:r>
          </a:p>
          <a:p>
            <a:pPr eaLnBrk="1" hangingPunct="1">
              <a:spcBef>
                <a:spcPct val="0"/>
              </a:spcBef>
              <a:buClrTx/>
              <a:buSzTx/>
              <a:buFont typeface="Wingdings" panose="05000000000000000000" pitchFamily="2" charset="2"/>
              <a:buNone/>
            </a:pPr>
            <a:endParaRPr lang="en-US" altLang="en-US" sz="1600" dirty="0">
              <a:solidFill>
                <a:srgbClr val="D8D8EC"/>
              </a:solidFill>
            </a:endParaRPr>
          </a:p>
          <a:p>
            <a:pPr eaLnBrk="1" hangingPunct="1">
              <a:spcBef>
                <a:spcPct val="0"/>
              </a:spcBef>
              <a:buClrTx/>
              <a:buSzTx/>
              <a:buFontTx/>
              <a:buNone/>
            </a:pPr>
            <a:r>
              <a:rPr lang="en-US" altLang="en-US" sz="1600" i="1" dirty="0">
                <a:solidFill>
                  <a:srgbClr val="D8D8EC"/>
                </a:solidFill>
              </a:rPr>
              <a:t>Who is the typical patient?</a:t>
            </a:r>
          </a:p>
          <a:p>
            <a:pPr eaLnBrk="1" hangingPunct="1">
              <a:spcBef>
                <a:spcPct val="0"/>
              </a:spcBef>
              <a:buClrTx/>
              <a:buSzTx/>
              <a:buFontTx/>
              <a:buNone/>
            </a:pPr>
            <a:r>
              <a:rPr lang="en-US" altLang="en-US" sz="1600" dirty="0">
                <a:solidFill>
                  <a:srgbClr val="D8D8EC"/>
                </a:solidFill>
              </a:rPr>
              <a:t>A young-to-middle-aged adult female</a:t>
            </a:r>
          </a:p>
          <a:p>
            <a:pPr eaLnBrk="1" hangingPunct="1">
              <a:spcBef>
                <a:spcPct val="0"/>
              </a:spcBef>
              <a:buClrTx/>
              <a:buSzTx/>
              <a:buFontTx/>
              <a:buNone/>
            </a:pPr>
            <a:endParaRPr lang="en-US" altLang="en-US" sz="1600" i="1" dirty="0">
              <a:solidFill>
                <a:srgbClr val="D8D8EC"/>
              </a:solidFill>
            </a:endParaRPr>
          </a:p>
          <a:p>
            <a:pPr eaLnBrk="1" hangingPunct="1">
              <a:spcBef>
                <a:spcPct val="0"/>
              </a:spcBef>
              <a:buClrTx/>
              <a:buSzTx/>
              <a:buFontTx/>
              <a:buNone/>
            </a:pPr>
            <a:r>
              <a:rPr lang="en-US" altLang="en-US" sz="1600" i="1" dirty="0">
                <a:solidFill>
                  <a:srgbClr val="D8D8EC"/>
                </a:solidFill>
              </a:rPr>
              <a:t>What three sorts of complaints will she have?</a:t>
            </a:r>
          </a:p>
          <a:p>
            <a:pPr eaLnBrk="1" hangingPunct="1">
              <a:spcBef>
                <a:spcPct val="0"/>
              </a:spcBef>
              <a:buClrTx/>
              <a:buSzTx/>
              <a:buNone/>
            </a:pPr>
            <a:r>
              <a:rPr lang="en-US" altLang="en-US" sz="1600" dirty="0">
                <a:solidFill>
                  <a:srgbClr val="D8D8EC"/>
                </a:solidFill>
              </a:rPr>
              <a:t>--Changes in the eye’s appearance</a:t>
            </a:r>
          </a:p>
          <a:p>
            <a:pPr eaLnBrk="1" hangingPunct="1">
              <a:spcBef>
                <a:spcPct val="0"/>
              </a:spcBef>
              <a:buClrTx/>
              <a:buSzTx/>
              <a:buNone/>
            </a:pPr>
            <a:r>
              <a:rPr lang="en-US" altLang="en-US" sz="1600" dirty="0">
                <a:solidFill>
                  <a:srgbClr val="D8D8EC"/>
                </a:solidFill>
              </a:rPr>
              <a:t>--Ocular pain </a:t>
            </a:r>
          </a:p>
          <a:p>
            <a:pPr eaLnBrk="1" hangingPunct="1">
              <a:spcBef>
                <a:spcPct val="0"/>
              </a:spcBef>
              <a:buClrTx/>
              <a:buSzTx/>
              <a:buNone/>
            </a:pPr>
            <a:r>
              <a:rPr lang="en-US" altLang="en-US" sz="1600" dirty="0">
                <a:solidFill>
                  <a:srgbClr val="D8D8EC"/>
                </a:solidFill>
              </a:rPr>
              <a:t>--Decreased VA</a:t>
            </a:r>
          </a:p>
          <a:p>
            <a:pPr eaLnBrk="1" hangingPunct="1">
              <a:spcBef>
                <a:spcPct val="0"/>
              </a:spcBef>
              <a:buClrTx/>
              <a:buSzTx/>
              <a:buNone/>
            </a:pPr>
            <a:endParaRPr lang="en-US" altLang="en-US" sz="1600" dirty="0">
              <a:solidFill>
                <a:srgbClr val="D8D8EC"/>
              </a:solidFill>
            </a:endParaRPr>
          </a:p>
          <a:p>
            <a:pPr eaLnBrk="1" hangingPunct="1">
              <a:spcBef>
                <a:spcPct val="0"/>
              </a:spcBef>
              <a:buClrTx/>
              <a:buSzTx/>
              <a:buFontTx/>
              <a:buNone/>
            </a:pPr>
            <a:r>
              <a:rPr lang="en-US" altLang="en-US" sz="1600" i="1" dirty="0">
                <a:solidFill>
                  <a:srgbClr val="D8D8EC"/>
                </a:solidFill>
              </a:rPr>
              <a:t>What ‘pertinent negative’ will be elicited when taking a history?</a:t>
            </a:r>
          </a:p>
          <a:p>
            <a:pPr eaLnBrk="1" hangingPunct="1">
              <a:spcBef>
                <a:spcPct val="0"/>
              </a:spcBef>
              <a:buClrTx/>
              <a:buSzTx/>
              <a:buFontTx/>
              <a:buNone/>
            </a:pPr>
            <a:r>
              <a:rPr lang="en-US" altLang="en-US" sz="1600" dirty="0">
                <a:solidFill>
                  <a:srgbClr val="D8D8EC"/>
                </a:solidFill>
              </a:rPr>
              <a:t>She will deny any family history of similar eye findings (recall it’s sporadic, not inherited)</a:t>
            </a:r>
          </a:p>
        </p:txBody>
      </p:sp>
      <p:sp>
        <p:nvSpPr>
          <p:cNvPr id="47" name="Oval 46">
            <a:extLst>
              <a:ext uri="{FF2B5EF4-FFF2-40B4-BE49-F238E27FC236}">
                <a16:creationId xmlns:a16="http://schemas.microsoft.com/office/drawing/2014/main" id="{915FF168-8D6E-4F81-8D3E-ED770430134E}"/>
              </a:ext>
            </a:extLst>
          </p:cNvPr>
          <p:cNvSpPr/>
          <p:nvPr/>
        </p:nvSpPr>
        <p:spPr>
          <a:xfrm>
            <a:off x="8001000" y="3048000"/>
            <a:ext cx="671979" cy="338554"/>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 name="TextBox 54">
            <a:extLst>
              <a:ext uri="{FF2B5EF4-FFF2-40B4-BE49-F238E27FC236}">
                <a16:creationId xmlns:a16="http://schemas.microsoft.com/office/drawing/2014/main" id="{9155BA41-F43E-4EFC-94D4-497BA44B6D3B}"/>
              </a:ext>
            </a:extLst>
          </p:cNvPr>
          <p:cNvSpPr txBox="1"/>
          <p:nvPr/>
        </p:nvSpPr>
        <p:spPr>
          <a:xfrm>
            <a:off x="2170699" y="3330381"/>
            <a:ext cx="5465620" cy="1384995"/>
          </a:xfrm>
          <a:prstGeom prst="rect">
            <a:avLst/>
          </a:prstGeom>
          <a:solidFill>
            <a:schemeClr val="accent1">
              <a:lumMod val="60000"/>
              <a:lumOff val="40000"/>
            </a:schemeClr>
          </a:solidFill>
        </p:spPr>
        <p:txBody>
          <a:bodyPr wrap="square" rtlCol="0">
            <a:spAutoFit/>
          </a:bodyPr>
          <a:lstStyle/>
          <a:p>
            <a:r>
              <a:rPr lang="en-US" altLang="en-US" sz="1400" i="1" dirty="0">
                <a:solidFill>
                  <a:srgbClr val="0000FF"/>
                </a:solidFill>
              </a:rPr>
              <a:t>What’s abnormal about the endothelial cells in ICE?</a:t>
            </a:r>
          </a:p>
          <a:p>
            <a:r>
              <a:rPr lang="en-US" altLang="en-US" sz="1400" dirty="0">
                <a:solidFill>
                  <a:srgbClr val="0000FF"/>
                </a:solidFill>
              </a:rPr>
              <a:t>They behave like epithelial cells, with a strong tendency to migrate. These so-called ‘ICE cells’ will migrate across the angle and onto the iris, laying down a fibrillar membrane as they go. </a:t>
            </a:r>
            <a:r>
              <a:rPr lang="en-US" altLang="en-US" sz="1400" b="1" dirty="0">
                <a:solidFill>
                  <a:schemeClr val="accent1">
                    <a:lumMod val="60000"/>
                    <a:lumOff val="40000"/>
                  </a:schemeClr>
                </a:solidFill>
              </a:rPr>
              <a:t>These cells and their associated membrane account for all of the signs and symptoms found in ICE.</a:t>
            </a:r>
            <a:endParaRPr lang="en-US" sz="1400" b="1" dirty="0">
              <a:solidFill>
                <a:schemeClr val="accent1">
                  <a:lumMod val="60000"/>
                  <a:lumOff val="40000"/>
                </a:schemeClr>
              </a:solidFill>
            </a:endParaRPr>
          </a:p>
        </p:txBody>
      </p:sp>
    </p:spTree>
    <p:extLst>
      <p:ext uri="{BB962C8B-B14F-4D97-AF65-F5344CB8AC3E}">
        <p14:creationId xmlns:p14="http://schemas.microsoft.com/office/powerpoint/2010/main" val="3607733835"/>
      </p:ext>
    </p:extLst>
  </p:cSld>
  <p:clrMapOvr>
    <a:masterClrMapping/>
  </p:clrMapOvr>
</p:sld>
</file>

<file path=ppt/slides/slide3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Straight Arrow Connector 12">
            <a:extLst>
              <a:ext uri="{FF2B5EF4-FFF2-40B4-BE49-F238E27FC236}">
                <a16:creationId xmlns:a16="http://schemas.microsoft.com/office/drawing/2014/main" id="{A6DE2085-829C-480C-9216-69D6039C0A37}"/>
              </a:ext>
            </a:extLst>
          </p:cNvPr>
          <p:cNvCxnSpPr>
            <a:cxnSpLocks/>
          </p:cNvCxnSpPr>
          <p:nvPr/>
        </p:nvCxnSpPr>
        <p:spPr>
          <a:xfrm>
            <a:off x="6717173" y="1828800"/>
            <a:ext cx="0" cy="3462754"/>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43014" name="Text Box 6"/>
          <p:cNvSpPr txBox="1">
            <a:spLocks noChangeArrowheads="1"/>
          </p:cNvSpPr>
          <p:nvPr/>
        </p:nvSpPr>
        <p:spPr bwMode="auto">
          <a:xfrm>
            <a:off x="533400" y="2356376"/>
            <a:ext cx="1005403"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Lens-</a:t>
            </a:r>
          </a:p>
          <a:p>
            <a:pPr algn="ctr" eaLnBrk="1" hangingPunct="1">
              <a:lnSpc>
                <a:spcPct val="80000"/>
              </a:lnSpc>
              <a:spcBef>
                <a:spcPct val="0"/>
              </a:spcBef>
              <a:buClrTx/>
              <a:buSzTx/>
              <a:buFontTx/>
              <a:buNone/>
            </a:pPr>
            <a:r>
              <a:rPr lang="en-US" altLang="en-US" sz="1800" dirty="0">
                <a:solidFill>
                  <a:schemeClr val="bg1">
                    <a:lumMod val="75000"/>
                  </a:schemeClr>
                </a:solidFill>
              </a:rPr>
              <a:t>Induced</a:t>
            </a:r>
          </a:p>
        </p:txBody>
      </p:sp>
      <p:sp>
        <p:nvSpPr>
          <p:cNvPr id="43017" name="Text Box 14"/>
          <p:cNvSpPr txBox="1">
            <a:spLocks noChangeArrowheads="1"/>
          </p:cNvSpPr>
          <p:nvPr/>
        </p:nvSpPr>
        <p:spPr bwMode="auto">
          <a:xfrm>
            <a:off x="3026498" y="2365901"/>
            <a:ext cx="1633781"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Aphakic/</a:t>
            </a:r>
          </a:p>
          <a:p>
            <a:pPr algn="ctr" eaLnBrk="1" hangingPunct="1">
              <a:lnSpc>
                <a:spcPct val="80000"/>
              </a:lnSpc>
              <a:spcBef>
                <a:spcPct val="0"/>
              </a:spcBef>
              <a:buClrTx/>
              <a:buSzTx/>
              <a:buFontTx/>
              <a:buNone/>
            </a:pPr>
            <a:r>
              <a:rPr lang="en-US" altLang="en-US" sz="1800" dirty="0" err="1">
                <a:solidFill>
                  <a:schemeClr val="bg1">
                    <a:lumMod val="75000"/>
                  </a:schemeClr>
                </a:solidFill>
              </a:rPr>
              <a:t>Pseudophakic</a:t>
            </a:r>
            <a:endParaRPr lang="en-US" altLang="en-US" sz="1800" dirty="0">
              <a:solidFill>
                <a:schemeClr val="bg1">
                  <a:lumMod val="75000"/>
                </a:schemeClr>
              </a:solidFill>
            </a:endParaRPr>
          </a:p>
        </p:txBody>
      </p:sp>
      <p:sp>
        <p:nvSpPr>
          <p:cNvPr id="43031" name="Text Box 35"/>
          <p:cNvSpPr txBox="1">
            <a:spLocks noChangeArrowheads="1"/>
          </p:cNvSpPr>
          <p:nvPr/>
        </p:nvSpPr>
        <p:spPr bwMode="auto">
          <a:xfrm>
            <a:off x="1190847" y="1295400"/>
            <a:ext cx="2473754"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solidFill>
                  <a:schemeClr val="bg1">
                    <a:lumMod val="75000"/>
                  </a:schemeClr>
                </a:solidFill>
              </a:rPr>
              <a:t>w/ Pupillary Block</a:t>
            </a:r>
          </a:p>
        </p:txBody>
      </p:sp>
      <p:sp>
        <p:nvSpPr>
          <p:cNvPr id="43032" name="Text Box 36"/>
          <p:cNvSpPr txBox="1">
            <a:spLocks noChangeArrowheads="1"/>
          </p:cNvSpPr>
          <p:nvPr/>
        </p:nvSpPr>
        <p:spPr bwMode="auto">
          <a:xfrm>
            <a:off x="5181600" y="1295400"/>
            <a:ext cx="2630848"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t>w/o Pupillary Block</a:t>
            </a:r>
          </a:p>
        </p:txBody>
      </p:sp>
      <p:sp>
        <p:nvSpPr>
          <p:cNvPr id="49" name="Rectangle 2">
            <a:extLst>
              <a:ext uri="{FF2B5EF4-FFF2-40B4-BE49-F238E27FC236}">
                <a16:creationId xmlns:a16="http://schemas.microsoft.com/office/drawing/2014/main" id="{240EE5BF-F7D2-4FC8-A5DD-F6B5423153C6}"/>
              </a:ext>
            </a:extLst>
          </p:cNvPr>
          <p:cNvSpPr>
            <a:spLocks noGrp="1" noChangeArrowheads="1"/>
          </p:cNvSpPr>
          <p:nvPr>
            <p:ph type="title"/>
          </p:nvPr>
        </p:nvSpPr>
        <p:spPr>
          <a:xfrm>
            <a:off x="457200" y="304800"/>
            <a:ext cx="7543800" cy="563562"/>
          </a:xfrm>
        </p:spPr>
        <p:txBody>
          <a:bodyPr/>
          <a:lstStyle/>
          <a:p>
            <a:pPr eaLnBrk="1" hangingPunct="1"/>
            <a:r>
              <a:rPr lang="en-US" altLang="en-US" sz="3500" dirty="0"/>
              <a:t>A</a:t>
            </a:r>
          </a:p>
        </p:txBody>
      </p:sp>
      <p:sp>
        <p:nvSpPr>
          <p:cNvPr id="50" name="TextBox 49">
            <a:extLst>
              <a:ext uri="{FF2B5EF4-FFF2-40B4-BE49-F238E27FC236}">
                <a16:creationId xmlns:a16="http://schemas.microsoft.com/office/drawing/2014/main" id="{CF426230-46C8-405C-9015-99EF57762A2E}"/>
              </a:ext>
            </a:extLst>
          </p:cNvPr>
          <p:cNvSpPr txBox="1"/>
          <p:nvPr/>
        </p:nvSpPr>
        <p:spPr>
          <a:xfrm>
            <a:off x="2259496" y="189094"/>
            <a:ext cx="4607480" cy="400110"/>
          </a:xfrm>
          <a:prstGeom prst="rect">
            <a:avLst/>
          </a:prstGeom>
          <a:solidFill>
            <a:schemeClr val="accent1">
              <a:lumMod val="60000"/>
              <a:lumOff val="40000"/>
            </a:schemeClr>
          </a:solidFill>
        </p:spPr>
        <p:txBody>
          <a:bodyPr wrap="none" rtlCol="0">
            <a:spAutoFit/>
          </a:bodyPr>
          <a:lstStyle/>
          <a:p>
            <a:pPr algn="ctr"/>
            <a:r>
              <a:rPr lang="en-US" sz="2000" b="1" dirty="0"/>
              <a:t>Secondary Angle Closure Glaucoma</a:t>
            </a:r>
          </a:p>
        </p:txBody>
      </p:sp>
      <p:sp>
        <p:nvSpPr>
          <p:cNvPr id="2" name="TextBox 1">
            <a:extLst>
              <a:ext uri="{FF2B5EF4-FFF2-40B4-BE49-F238E27FC236}">
                <a16:creationId xmlns:a16="http://schemas.microsoft.com/office/drawing/2014/main" id="{A7E30BEC-923B-4C9A-A856-BDD0D882F6B8}"/>
              </a:ext>
            </a:extLst>
          </p:cNvPr>
          <p:cNvSpPr txBox="1"/>
          <p:nvPr/>
        </p:nvSpPr>
        <p:spPr>
          <a:xfrm>
            <a:off x="887305" y="2844119"/>
            <a:ext cx="1494320" cy="338554"/>
          </a:xfrm>
          <a:prstGeom prst="rect">
            <a:avLst/>
          </a:prstGeom>
          <a:noFill/>
        </p:spPr>
        <p:txBody>
          <a:bodyPr wrap="none" rtlCol="0">
            <a:spAutoFit/>
          </a:bodyPr>
          <a:lstStyle/>
          <a:p>
            <a:r>
              <a:rPr lang="en-US" sz="1600" dirty="0" err="1">
                <a:solidFill>
                  <a:schemeClr val="bg1">
                    <a:lumMod val="75000"/>
                  </a:schemeClr>
                </a:solidFill>
              </a:rPr>
              <a:t>Phacomorphic</a:t>
            </a:r>
            <a:endParaRPr lang="en-US" sz="1600" dirty="0">
              <a:solidFill>
                <a:schemeClr val="bg1">
                  <a:lumMod val="75000"/>
                </a:schemeClr>
              </a:solidFill>
            </a:endParaRPr>
          </a:p>
        </p:txBody>
      </p:sp>
      <p:sp>
        <p:nvSpPr>
          <p:cNvPr id="51" name="TextBox 50">
            <a:extLst>
              <a:ext uri="{FF2B5EF4-FFF2-40B4-BE49-F238E27FC236}">
                <a16:creationId xmlns:a16="http://schemas.microsoft.com/office/drawing/2014/main" id="{156069D4-340B-4160-A336-EBF73557CEE0}"/>
              </a:ext>
            </a:extLst>
          </p:cNvPr>
          <p:cNvSpPr txBox="1"/>
          <p:nvPr/>
        </p:nvSpPr>
        <p:spPr>
          <a:xfrm>
            <a:off x="884725" y="3175578"/>
            <a:ext cx="1402948" cy="338554"/>
          </a:xfrm>
          <a:prstGeom prst="rect">
            <a:avLst/>
          </a:prstGeom>
          <a:noFill/>
        </p:spPr>
        <p:txBody>
          <a:bodyPr wrap="none" rtlCol="0">
            <a:spAutoFit/>
          </a:bodyPr>
          <a:lstStyle/>
          <a:p>
            <a:r>
              <a:rPr lang="en-US" sz="1600" dirty="0">
                <a:solidFill>
                  <a:schemeClr val="bg1">
                    <a:lumMod val="75000"/>
                  </a:schemeClr>
                </a:solidFill>
              </a:rPr>
              <a:t>Ectopia </a:t>
            </a:r>
            <a:r>
              <a:rPr lang="en-US" sz="1600" dirty="0" err="1">
                <a:solidFill>
                  <a:schemeClr val="bg1">
                    <a:lumMod val="75000"/>
                  </a:schemeClr>
                </a:solidFill>
              </a:rPr>
              <a:t>lentis</a:t>
            </a:r>
            <a:endParaRPr lang="en-US" sz="1600" dirty="0">
              <a:solidFill>
                <a:schemeClr val="bg1">
                  <a:lumMod val="75000"/>
                </a:schemeClr>
              </a:solidFill>
            </a:endParaRPr>
          </a:p>
        </p:txBody>
      </p:sp>
      <p:cxnSp>
        <p:nvCxnSpPr>
          <p:cNvPr id="71" name="Straight Connector 70">
            <a:extLst>
              <a:ext uri="{FF2B5EF4-FFF2-40B4-BE49-F238E27FC236}">
                <a16:creationId xmlns:a16="http://schemas.microsoft.com/office/drawing/2014/main" id="{C104938D-BA8D-4E39-9D5F-9EE2012F2F3C}"/>
              </a:ext>
            </a:extLst>
          </p:cNvPr>
          <p:cNvCxnSpPr>
            <a:cxnSpLocks/>
          </p:cNvCxnSpPr>
          <p:nvPr/>
        </p:nvCxnSpPr>
        <p:spPr>
          <a:xfrm flipH="1">
            <a:off x="762665" y="3023488"/>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2A7E4E40-472F-4E50-8A7A-45C10FDD7171}"/>
              </a:ext>
            </a:extLst>
          </p:cNvPr>
          <p:cNvCxnSpPr>
            <a:cxnSpLocks/>
          </p:cNvCxnSpPr>
          <p:nvPr/>
        </p:nvCxnSpPr>
        <p:spPr>
          <a:xfrm flipH="1">
            <a:off x="762665" y="3347853"/>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C3924889-45B9-4383-9C9E-48F0A9C27AD8}"/>
              </a:ext>
            </a:extLst>
          </p:cNvPr>
          <p:cNvCxnSpPr>
            <a:cxnSpLocks/>
          </p:cNvCxnSpPr>
          <p:nvPr/>
        </p:nvCxnSpPr>
        <p:spPr>
          <a:xfrm flipH="1">
            <a:off x="748719" y="2838976"/>
            <a:ext cx="13947" cy="5088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 name="Straight Arrow Connector 5">
            <a:extLst>
              <a:ext uri="{FF2B5EF4-FFF2-40B4-BE49-F238E27FC236}">
                <a16:creationId xmlns:a16="http://schemas.microsoft.com/office/drawing/2014/main" id="{A3439F0C-5143-461F-8F3C-2E830785DEFC}"/>
              </a:ext>
            </a:extLst>
          </p:cNvPr>
          <p:cNvCxnSpPr>
            <a:stCxn id="50" idx="2"/>
          </p:cNvCxnSpPr>
          <p:nvPr/>
        </p:nvCxnSpPr>
        <p:spPr>
          <a:xfrm flipH="1">
            <a:off x="2971800" y="589204"/>
            <a:ext cx="1591436" cy="706196"/>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0" name="Straight Arrow Connector 9">
            <a:extLst>
              <a:ext uri="{FF2B5EF4-FFF2-40B4-BE49-F238E27FC236}">
                <a16:creationId xmlns:a16="http://schemas.microsoft.com/office/drawing/2014/main" id="{84DC796E-F6ED-4FBB-82D2-A260F480BF8A}"/>
              </a:ext>
            </a:extLst>
          </p:cNvPr>
          <p:cNvCxnSpPr>
            <a:cxnSpLocks/>
          </p:cNvCxnSpPr>
          <p:nvPr/>
        </p:nvCxnSpPr>
        <p:spPr>
          <a:xfrm>
            <a:off x="4572000" y="589204"/>
            <a:ext cx="1600200" cy="706196"/>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6" name="Straight Arrow Connector 25">
            <a:extLst>
              <a:ext uri="{FF2B5EF4-FFF2-40B4-BE49-F238E27FC236}">
                <a16:creationId xmlns:a16="http://schemas.microsoft.com/office/drawing/2014/main" id="{B70E0124-9B84-41A5-8D84-A66B7838A706}"/>
              </a:ext>
            </a:extLst>
          </p:cNvPr>
          <p:cNvCxnSpPr>
            <a:cxnSpLocks/>
          </p:cNvCxnSpPr>
          <p:nvPr/>
        </p:nvCxnSpPr>
        <p:spPr>
          <a:xfrm flipH="1">
            <a:off x="1159539" y="1828800"/>
            <a:ext cx="1290435" cy="478059"/>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28" name="Straight Arrow Connector 27">
            <a:extLst>
              <a:ext uri="{FF2B5EF4-FFF2-40B4-BE49-F238E27FC236}">
                <a16:creationId xmlns:a16="http://schemas.microsoft.com/office/drawing/2014/main" id="{567A4249-5C59-4416-8A8E-1C35913900AB}"/>
              </a:ext>
            </a:extLst>
          </p:cNvPr>
          <p:cNvCxnSpPr>
            <a:cxnSpLocks/>
          </p:cNvCxnSpPr>
          <p:nvPr/>
        </p:nvCxnSpPr>
        <p:spPr>
          <a:xfrm>
            <a:off x="2449973" y="1832208"/>
            <a:ext cx="1268784"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56" name="Text Box 6">
            <a:extLst>
              <a:ext uri="{FF2B5EF4-FFF2-40B4-BE49-F238E27FC236}">
                <a16:creationId xmlns:a16="http://schemas.microsoft.com/office/drawing/2014/main" id="{557983BD-9D64-49B9-A366-A08663B0451F}"/>
              </a:ext>
            </a:extLst>
          </p:cNvPr>
          <p:cNvSpPr txBox="1">
            <a:spLocks noChangeArrowheads="1"/>
          </p:cNvSpPr>
          <p:nvPr/>
        </p:nvSpPr>
        <p:spPr bwMode="auto">
          <a:xfrm>
            <a:off x="5029200" y="2356376"/>
            <a:ext cx="813043"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r" eaLnBrk="1" hangingPunct="1">
              <a:lnSpc>
                <a:spcPct val="80000"/>
              </a:lnSpc>
              <a:spcBef>
                <a:spcPct val="0"/>
              </a:spcBef>
              <a:buClrTx/>
              <a:buSzTx/>
              <a:buFontTx/>
              <a:buNone/>
            </a:pPr>
            <a:r>
              <a:rPr lang="en-US" altLang="en-US" sz="1800" dirty="0">
                <a:solidFill>
                  <a:schemeClr val="bg1">
                    <a:lumMod val="75000"/>
                  </a:schemeClr>
                </a:solidFill>
              </a:rPr>
              <a:t>‘Push’</a:t>
            </a:r>
          </a:p>
        </p:txBody>
      </p:sp>
      <p:sp>
        <p:nvSpPr>
          <p:cNvPr id="57" name="Text Box 14">
            <a:extLst>
              <a:ext uri="{FF2B5EF4-FFF2-40B4-BE49-F238E27FC236}">
                <a16:creationId xmlns:a16="http://schemas.microsoft.com/office/drawing/2014/main" id="{5DAFA1C1-3A29-4C27-A379-663FDD22E326}"/>
              </a:ext>
            </a:extLst>
          </p:cNvPr>
          <p:cNvSpPr txBox="1">
            <a:spLocks noChangeArrowheads="1"/>
          </p:cNvSpPr>
          <p:nvPr/>
        </p:nvSpPr>
        <p:spPr bwMode="auto">
          <a:xfrm>
            <a:off x="7620000" y="2365901"/>
            <a:ext cx="671979"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t>‘Pull’</a:t>
            </a:r>
          </a:p>
        </p:txBody>
      </p:sp>
      <p:cxnSp>
        <p:nvCxnSpPr>
          <p:cNvPr id="58" name="Straight Arrow Connector 57">
            <a:extLst>
              <a:ext uri="{FF2B5EF4-FFF2-40B4-BE49-F238E27FC236}">
                <a16:creationId xmlns:a16="http://schemas.microsoft.com/office/drawing/2014/main" id="{E874FEE9-46BD-46A3-90A3-DE7CC220FBFF}"/>
              </a:ext>
            </a:extLst>
          </p:cNvPr>
          <p:cNvCxnSpPr>
            <a:cxnSpLocks/>
          </p:cNvCxnSpPr>
          <p:nvPr/>
        </p:nvCxnSpPr>
        <p:spPr>
          <a:xfrm flipH="1">
            <a:off x="5867400" y="1828800"/>
            <a:ext cx="849775"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59" name="Straight Arrow Connector 58">
            <a:extLst>
              <a:ext uri="{FF2B5EF4-FFF2-40B4-BE49-F238E27FC236}">
                <a16:creationId xmlns:a16="http://schemas.microsoft.com/office/drawing/2014/main" id="{C370A4A1-FE96-4E70-B89E-839542A5E241}"/>
              </a:ext>
            </a:extLst>
          </p:cNvPr>
          <p:cNvCxnSpPr>
            <a:cxnSpLocks/>
          </p:cNvCxnSpPr>
          <p:nvPr/>
        </p:nvCxnSpPr>
        <p:spPr>
          <a:xfrm>
            <a:off x="6717173" y="1832208"/>
            <a:ext cx="902827" cy="474047"/>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62" name="Text Box 16">
            <a:extLst>
              <a:ext uri="{FF2B5EF4-FFF2-40B4-BE49-F238E27FC236}">
                <a16:creationId xmlns:a16="http://schemas.microsoft.com/office/drawing/2014/main" id="{33538067-0726-41B0-93FF-357EF00CA62D}"/>
              </a:ext>
            </a:extLst>
          </p:cNvPr>
          <p:cNvSpPr txBox="1">
            <a:spLocks noChangeArrowheads="1"/>
          </p:cNvSpPr>
          <p:nvPr/>
        </p:nvSpPr>
        <p:spPr bwMode="auto">
          <a:xfrm>
            <a:off x="8065437" y="2684785"/>
            <a:ext cx="628698"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NVG</a:t>
            </a:r>
          </a:p>
        </p:txBody>
      </p:sp>
      <p:sp>
        <p:nvSpPr>
          <p:cNvPr id="70" name="Text Box 21">
            <a:extLst>
              <a:ext uri="{FF2B5EF4-FFF2-40B4-BE49-F238E27FC236}">
                <a16:creationId xmlns:a16="http://schemas.microsoft.com/office/drawing/2014/main" id="{86C32650-BE1F-4CC3-8DB5-0C136D877E6F}"/>
              </a:ext>
            </a:extLst>
          </p:cNvPr>
          <p:cNvSpPr txBox="1">
            <a:spLocks noChangeArrowheads="1"/>
          </p:cNvSpPr>
          <p:nvPr/>
        </p:nvSpPr>
        <p:spPr bwMode="auto">
          <a:xfrm>
            <a:off x="8070534" y="3048000"/>
            <a:ext cx="526106"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b="1"/>
              <a:t>ICE</a:t>
            </a:r>
          </a:p>
        </p:txBody>
      </p:sp>
      <p:sp>
        <p:nvSpPr>
          <p:cNvPr id="75" name="Text Box 45">
            <a:extLst>
              <a:ext uri="{FF2B5EF4-FFF2-40B4-BE49-F238E27FC236}">
                <a16:creationId xmlns:a16="http://schemas.microsoft.com/office/drawing/2014/main" id="{2B6EDA2D-8F55-4DFD-A225-8C03CE6FC7F3}"/>
              </a:ext>
            </a:extLst>
          </p:cNvPr>
          <p:cNvSpPr txBox="1">
            <a:spLocks noChangeArrowheads="1"/>
          </p:cNvSpPr>
          <p:nvPr/>
        </p:nvSpPr>
        <p:spPr bwMode="auto">
          <a:xfrm>
            <a:off x="8073162" y="3810000"/>
            <a:ext cx="1070837" cy="74635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ts val="1700"/>
              </a:lnSpc>
              <a:spcBef>
                <a:spcPct val="0"/>
              </a:spcBef>
              <a:buClrTx/>
              <a:buSzTx/>
              <a:buFontTx/>
              <a:buNone/>
            </a:pPr>
            <a:r>
              <a:rPr lang="en-US" altLang="en-US" sz="1600" dirty="0">
                <a:solidFill>
                  <a:schemeClr val="bg1">
                    <a:lumMod val="75000"/>
                  </a:schemeClr>
                </a:solidFill>
              </a:rPr>
              <a:t>Epithelial/ fibrous ingrowth</a:t>
            </a:r>
          </a:p>
        </p:txBody>
      </p:sp>
      <p:cxnSp>
        <p:nvCxnSpPr>
          <p:cNvPr id="77" name="Straight Connector 76">
            <a:extLst>
              <a:ext uri="{FF2B5EF4-FFF2-40B4-BE49-F238E27FC236}">
                <a16:creationId xmlns:a16="http://schemas.microsoft.com/office/drawing/2014/main" id="{FC090BD7-F2E1-4464-B57B-9CBE5874C89B}"/>
              </a:ext>
            </a:extLst>
          </p:cNvPr>
          <p:cNvCxnSpPr>
            <a:cxnSpLocks/>
          </p:cNvCxnSpPr>
          <p:nvPr/>
        </p:nvCxnSpPr>
        <p:spPr>
          <a:xfrm>
            <a:off x="7873969" y="2674448"/>
            <a:ext cx="7724" cy="128795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8" name="Straight Connector 77">
            <a:extLst>
              <a:ext uri="{FF2B5EF4-FFF2-40B4-BE49-F238E27FC236}">
                <a16:creationId xmlns:a16="http://schemas.microsoft.com/office/drawing/2014/main" id="{B1922ED5-C3D8-43D8-A00D-1D6BC9201DBA}"/>
              </a:ext>
            </a:extLst>
          </p:cNvPr>
          <p:cNvCxnSpPr/>
          <p:nvPr/>
        </p:nvCxnSpPr>
        <p:spPr>
          <a:xfrm flipH="1">
            <a:off x="7873968" y="2840262"/>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9" name="Straight Connector 78">
            <a:extLst>
              <a:ext uri="{FF2B5EF4-FFF2-40B4-BE49-F238E27FC236}">
                <a16:creationId xmlns:a16="http://schemas.microsoft.com/office/drawing/2014/main" id="{77019ED2-6D69-4A60-9D19-D4DB786EA3A0}"/>
              </a:ext>
            </a:extLst>
          </p:cNvPr>
          <p:cNvCxnSpPr/>
          <p:nvPr/>
        </p:nvCxnSpPr>
        <p:spPr>
          <a:xfrm flipH="1">
            <a:off x="7873968" y="3213518"/>
            <a:ext cx="24447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1" name="Straight Connector 80">
            <a:extLst>
              <a:ext uri="{FF2B5EF4-FFF2-40B4-BE49-F238E27FC236}">
                <a16:creationId xmlns:a16="http://schemas.microsoft.com/office/drawing/2014/main" id="{9796A12F-4125-4C05-8EE8-A388740C580D}"/>
              </a:ext>
            </a:extLst>
          </p:cNvPr>
          <p:cNvCxnSpPr/>
          <p:nvPr/>
        </p:nvCxnSpPr>
        <p:spPr>
          <a:xfrm flipH="1">
            <a:off x="7877837" y="3581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3" name="Straight Connector 82">
            <a:extLst>
              <a:ext uri="{FF2B5EF4-FFF2-40B4-BE49-F238E27FC236}">
                <a16:creationId xmlns:a16="http://schemas.microsoft.com/office/drawing/2014/main" id="{7FDC5F4B-9BF0-42AD-B8BB-2F2399BCF1E2}"/>
              </a:ext>
            </a:extLst>
          </p:cNvPr>
          <p:cNvCxnSpPr/>
          <p:nvPr/>
        </p:nvCxnSpPr>
        <p:spPr>
          <a:xfrm flipH="1">
            <a:off x="7881693" y="3962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93" name="Text Box 42">
            <a:extLst>
              <a:ext uri="{FF2B5EF4-FFF2-40B4-BE49-F238E27FC236}">
                <a16:creationId xmlns:a16="http://schemas.microsoft.com/office/drawing/2014/main" id="{53BAB77F-E061-4834-9068-34BDF78AD071}"/>
              </a:ext>
            </a:extLst>
          </p:cNvPr>
          <p:cNvSpPr txBox="1">
            <a:spLocks noChangeArrowheads="1"/>
          </p:cNvSpPr>
          <p:nvPr/>
        </p:nvSpPr>
        <p:spPr bwMode="auto">
          <a:xfrm>
            <a:off x="8111387" y="3429000"/>
            <a:ext cx="856196"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Flat AC</a:t>
            </a:r>
          </a:p>
        </p:txBody>
      </p:sp>
      <p:sp>
        <p:nvSpPr>
          <p:cNvPr id="100" name="Text Box 23">
            <a:extLst>
              <a:ext uri="{FF2B5EF4-FFF2-40B4-BE49-F238E27FC236}">
                <a16:creationId xmlns:a16="http://schemas.microsoft.com/office/drawing/2014/main" id="{D8F2FCFF-2984-4836-B000-9C5601A8EAAA}"/>
              </a:ext>
            </a:extLst>
          </p:cNvPr>
          <p:cNvSpPr txBox="1">
            <a:spLocks noChangeArrowheads="1"/>
          </p:cNvSpPr>
          <p:nvPr/>
        </p:nvSpPr>
        <p:spPr bwMode="auto">
          <a:xfrm>
            <a:off x="5530369" y="2667000"/>
            <a:ext cx="2143536"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Aqueous misdirection</a:t>
            </a:r>
          </a:p>
        </p:txBody>
      </p:sp>
      <p:cxnSp>
        <p:nvCxnSpPr>
          <p:cNvPr id="104" name="Straight Connector 103">
            <a:extLst>
              <a:ext uri="{FF2B5EF4-FFF2-40B4-BE49-F238E27FC236}">
                <a16:creationId xmlns:a16="http://schemas.microsoft.com/office/drawing/2014/main" id="{49D87D4A-E317-4446-9B95-5184CB3968F3}"/>
              </a:ext>
            </a:extLst>
          </p:cNvPr>
          <p:cNvCxnSpPr>
            <a:cxnSpLocks/>
          </p:cNvCxnSpPr>
          <p:nvPr/>
        </p:nvCxnSpPr>
        <p:spPr>
          <a:xfrm flipH="1">
            <a:off x="5316229" y="2667000"/>
            <a:ext cx="7397" cy="25314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5" name="Straight Connector 104">
            <a:extLst>
              <a:ext uri="{FF2B5EF4-FFF2-40B4-BE49-F238E27FC236}">
                <a16:creationId xmlns:a16="http://schemas.microsoft.com/office/drawing/2014/main" id="{F40B6D71-75A8-4A88-864D-00D14C2F710D}"/>
              </a:ext>
            </a:extLst>
          </p:cNvPr>
          <p:cNvCxnSpPr/>
          <p:nvPr/>
        </p:nvCxnSpPr>
        <p:spPr>
          <a:xfrm flipH="1">
            <a:off x="5323624" y="2832814"/>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6" name="Straight Connector 105">
            <a:extLst>
              <a:ext uri="{FF2B5EF4-FFF2-40B4-BE49-F238E27FC236}">
                <a16:creationId xmlns:a16="http://schemas.microsoft.com/office/drawing/2014/main" id="{010BF7B2-AA07-4DCF-822D-E2DB5CC0BF59}"/>
              </a:ext>
            </a:extLst>
          </p:cNvPr>
          <p:cNvCxnSpPr/>
          <p:nvPr/>
        </p:nvCxnSpPr>
        <p:spPr>
          <a:xfrm flipH="1">
            <a:off x="5323624" y="3360065"/>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a:extLst>
              <a:ext uri="{FF2B5EF4-FFF2-40B4-BE49-F238E27FC236}">
                <a16:creationId xmlns:a16="http://schemas.microsoft.com/office/drawing/2014/main" id="{BAC8035C-3999-4C31-93CD-6C0D2ADEB73B}"/>
              </a:ext>
            </a:extLst>
          </p:cNvPr>
          <p:cNvCxnSpPr/>
          <p:nvPr/>
        </p:nvCxnSpPr>
        <p:spPr>
          <a:xfrm flipH="1">
            <a:off x="5323536" y="3786938"/>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8" name="Straight Connector 107">
            <a:extLst>
              <a:ext uri="{FF2B5EF4-FFF2-40B4-BE49-F238E27FC236}">
                <a16:creationId xmlns:a16="http://schemas.microsoft.com/office/drawing/2014/main" id="{DB64CAEE-69B4-426A-8A5B-D1269DBF0F66}"/>
              </a:ext>
            </a:extLst>
          </p:cNvPr>
          <p:cNvCxnSpPr/>
          <p:nvPr/>
        </p:nvCxnSpPr>
        <p:spPr>
          <a:xfrm flipH="1">
            <a:off x="5327493" y="4249152"/>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12" name="Straight Connector 111">
            <a:extLst>
              <a:ext uri="{FF2B5EF4-FFF2-40B4-BE49-F238E27FC236}">
                <a16:creationId xmlns:a16="http://schemas.microsoft.com/office/drawing/2014/main" id="{99A16C30-4BE4-48E5-8B65-0C5F3039B8DC}"/>
              </a:ext>
            </a:extLst>
          </p:cNvPr>
          <p:cNvCxnSpPr/>
          <p:nvPr/>
        </p:nvCxnSpPr>
        <p:spPr>
          <a:xfrm flipH="1">
            <a:off x="5333455" y="51816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13" name="Text Box 42">
            <a:extLst>
              <a:ext uri="{FF2B5EF4-FFF2-40B4-BE49-F238E27FC236}">
                <a16:creationId xmlns:a16="http://schemas.microsoft.com/office/drawing/2014/main" id="{056DFFD9-3CA2-42E7-90FE-4F14522E3504}"/>
              </a:ext>
            </a:extLst>
          </p:cNvPr>
          <p:cNvSpPr txBox="1">
            <a:spLocks noChangeArrowheads="1"/>
          </p:cNvSpPr>
          <p:nvPr/>
        </p:nvSpPr>
        <p:spPr bwMode="auto">
          <a:xfrm>
            <a:off x="5533954" y="3623846"/>
            <a:ext cx="1563248"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Retinal surgery</a:t>
            </a:r>
          </a:p>
        </p:txBody>
      </p:sp>
      <p:sp>
        <p:nvSpPr>
          <p:cNvPr id="118" name="Text Box 47">
            <a:extLst>
              <a:ext uri="{FF2B5EF4-FFF2-40B4-BE49-F238E27FC236}">
                <a16:creationId xmlns:a16="http://schemas.microsoft.com/office/drawing/2014/main" id="{3F59D898-ECAD-49F0-9425-2A1BC8DDA7B5}"/>
              </a:ext>
            </a:extLst>
          </p:cNvPr>
          <p:cNvSpPr txBox="1">
            <a:spLocks noChangeArrowheads="1"/>
          </p:cNvSpPr>
          <p:nvPr/>
        </p:nvSpPr>
        <p:spPr bwMode="auto">
          <a:xfrm>
            <a:off x="5523688" y="4538246"/>
            <a:ext cx="1414170"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Drug-induced</a:t>
            </a:r>
          </a:p>
        </p:txBody>
      </p:sp>
      <p:sp>
        <p:nvSpPr>
          <p:cNvPr id="16" name="TextBox 15">
            <a:extLst>
              <a:ext uri="{FF2B5EF4-FFF2-40B4-BE49-F238E27FC236}">
                <a16:creationId xmlns:a16="http://schemas.microsoft.com/office/drawing/2014/main" id="{984E008D-FBBA-42B4-940E-EA26772E0161}"/>
              </a:ext>
            </a:extLst>
          </p:cNvPr>
          <p:cNvSpPr txBox="1"/>
          <p:nvPr/>
        </p:nvSpPr>
        <p:spPr>
          <a:xfrm>
            <a:off x="6230528" y="5257800"/>
            <a:ext cx="1326004" cy="369332"/>
          </a:xfrm>
          <a:prstGeom prst="rect">
            <a:avLst/>
          </a:prstGeom>
          <a:noFill/>
        </p:spPr>
        <p:txBody>
          <a:bodyPr wrap="none" rtlCol="0">
            <a:spAutoFit/>
          </a:bodyPr>
          <a:lstStyle/>
          <a:p>
            <a:pPr algn="ctr"/>
            <a:r>
              <a:rPr lang="en-US" dirty="0">
                <a:solidFill>
                  <a:schemeClr val="bg1">
                    <a:lumMod val="75000"/>
                  </a:schemeClr>
                </a:solidFill>
              </a:rPr>
              <a:t>Both/Either</a:t>
            </a:r>
          </a:p>
        </p:txBody>
      </p:sp>
      <p:cxnSp>
        <p:nvCxnSpPr>
          <p:cNvPr id="125" name="Straight Connector 124">
            <a:extLst>
              <a:ext uri="{FF2B5EF4-FFF2-40B4-BE49-F238E27FC236}">
                <a16:creationId xmlns:a16="http://schemas.microsoft.com/office/drawing/2014/main" id="{01138141-D318-4ED7-A7FE-D8F2155CE890}"/>
              </a:ext>
            </a:extLst>
          </p:cNvPr>
          <p:cNvCxnSpPr/>
          <p:nvPr/>
        </p:nvCxnSpPr>
        <p:spPr>
          <a:xfrm flipH="1">
            <a:off x="5334000" y="4724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52" name="Text Box 47">
            <a:extLst>
              <a:ext uri="{FF2B5EF4-FFF2-40B4-BE49-F238E27FC236}">
                <a16:creationId xmlns:a16="http://schemas.microsoft.com/office/drawing/2014/main" id="{E3578916-9804-473C-8F06-D4FA0BCEDFD0}"/>
              </a:ext>
            </a:extLst>
          </p:cNvPr>
          <p:cNvSpPr txBox="1">
            <a:spLocks noChangeArrowheads="1"/>
          </p:cNvSpPr>
          <p:nvPr/>
        </p:nvSpPr>
        <p:spPr bwMode="auto">
          <a:xfrm>
            <a:off x="5543446" y="4055146"/>
            <a:ext cx="1619354"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err="1">
                <a:solidFill>
                  <a:schemeClr val="bg1">
                    <a:lumMod val="75000"/>
                  </a:schemeClr>
                </a:solidFill>
              </a:rPr>
              <a:t>Nanophthalmos</a:t>
            </a:r>
            <a:endParaRPr lang="en-US" altLang="en-US" sz="1600" dirty="0">
              <a:solidFill>
                <a:schemeClr val="bg1">
                  <a:lumMod val="75000"/>
                </a:schemeClr>
              </a:solidFill>
            </a:endParaRPr>
          </a:p>
        </p:txBody>
      </p:sp>
      <p:sp>
        <p:nvSpPr>
          <p:cNvPr id="53" name="Text Box 45">
            <a:extLst>
              <a:ext uri="{FF2B5EF4-FFF2-40B4-BE49-F238E27FC236}">
                <a16:creationId xmlns:a16="http://schemas.microsoft.com/office/drawing/2014/main" id="{57D1A14F-68FE-47D2-983C-1A879D66A9DC}"/>
              </a:ext>
            </a:extLst>
          </p:cNvPr>
          <p:cNvSpPr txBox="1">
            <a:spLocks noChangeArrowheads="1"/>
          </p:cNvSpPr>
          <p:nvPr/>
        </p:nvSpPr>
        <p:spPr bwMode="auto">
          <a:xfrm>
            <a:off x="5523688" y="5013493"/>
            <a:ext cx="582211"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PFV</a:t>
            </a:r>
          </a:p>
        </p:txBody>
      </p:sp>
      <p:sp>
        <p:nvSpPr>
          <p:cNvPr id="54" name="Text Box 42">
            <a:extLst>
              <a:ext uri="{FF2B5EF4-FFF2-40B4-BE49-F238E27FC236}">
                <a16:creationId xmlns:a16="http://schemas.microsoft.com/office/drawing/2014/main" id="{E1E37D2C-2C52-446B-843B-01E64990D3EC}"/>
              </a:ext>
            </a:extLst>
          </p:cNvPr>
          <p:cNvSpPr txBox="1">
            <a:spLocks noChangeArrowheads="1"/>
          </p:cNvSpPr>
          <p:nvPr/>
        </p:nvSpPr>
        <p:spPr bwMode="auto">
          <a:xfrm>
            <a:off x="5551406" y="3192546"/>
            <a:ext cx="2276072"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ERD/choroidal effusion</a:t>
            </a:r>
          </a:p>
        </p:txBody>
      </p:sp>
      <p:sp>
        <p:nvSpPr>
          <p:cNvPr id="45" name="Text Box 16">
            <a:extLst>
              <a:ext uri="{FF2B5EF4-FFF2-40B4-BE49-F238E27FC236}">
                <a16:creationId xmlns:a16="http://schemas.microsoft.com/office/drawing/2014/main" id="{110F5FF7-0BFD-4D31-B590-0FC320326235}"/>
              </a:ext>
            </a:extLst>
          </p:cNvPr>
          <p:cNvSpPr txBox="1">
            <a:spLocks noChangeArrowheads="1"/>
          </p:cNvSpPr>
          <p:nvPr/>
        </p:nvSpPr>
        <p:spPr bwMode="auto">
          <a:xfrm>
            <a:off x="624362" y="1879005"/>
            <a:ext cx="6811893" cy="4524315"/>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i="1" dirty="0">
                <a:solidFill>
                  <a:schemeClr val="bg1">
                    <a:lumMod val="65000"/>
                  </a:schemeClr>
                </a:solidFill>
              </a:rPr>
              <a:t>In this context, what does </a:t>
            </a:r>
            <a:r>
              <a:rPr lang="en-US" altLang="en-US" sz="1600" dirty="0">
                <a:solidFill>
                  <a:schemeClr val="bg1">
                    <a:lumMod val="65000"/>
                  </a:schemeClr>
                </a:solidFill>
              </a:rPr>
              <a:t>ICE</a:t>
            </a:r>
            <a:r>
              <a:rPr lang="en-US" altLang="en-US" sz="1600" i="1" dirty="0">
                <a:solidFill>
                  <a:schemeClr val="bg1">
                    <a:lumMod val="65000"/>
                  </a:schemeClr>
                </a:solidFill>
              </a:rPr>
              <a:t> stand for?</a:t>
            </a:r>
          </a:p>
          <a:p>
            <a:pPr eaLnBrk="1" hangingPunct="1">
              <a:spcBef>
                <a:spcPct val="0"/>
              </a:spcBef>
              <a:buClrTx/>
              <a:buSzTx/>
              <a:buFontTx/>
              <a:buNone/>
            </a:pPr>
            <a:r>
              <a:rPr lang="en-US" altLang="en-US" sz="1600" dirty="0">
                <a:solidFill>
                  <a:schemeClr val="bg1">
                    <a:lumMod val="65000"/>
                  </a:schemeClr>
                </a:solidFill>
              </a:rPr>
              <a:t>Iridocorneal endothelial syndrome</a:t>
            </a:r>
          </a:p>
          <a:p>
            <a:pPr eaLnBrk="1" hangingPunct="1">
              <a:spcBef>
                <a:spcPct val="0"/>
              </a:spcBef>
              <a:buClrTx/>
              <a:buSzTx/>
              <a:buFontTx/>
              <a:buNone/>
            </a:pPr>
            <a:endParaRPr lang="en-US" altLang="en-US" sz="1600" i="1" dirty="0">
              <a:solidFill>
                <a:schemeClr val="bg1">
                  <a:lumMod val="65000"/>
                </a:schemeClr>
              </a:solidFill>
            </a:endParaRPr>
          </a:p>
          <a:p>
            <a:pPr eaLnBrk="1" hangingPunct="1">
              <a:spcBef>
                <a:spcPct val="0"/>
              </a:spcBef>
              <a:buClrTx/>
              <a:buSzTx/>
              <a:buFontTx/>
              <a:buNone/>
            </a:pPr>
            <a:r>
              <a:rPr lang="en-US" altLang="en-US" sz="1600" i="1" dirty="0">
                <a:solidFill>
                  <a:schemeClr val="bg1">
                    <a:lumMod val="65000"/>
                  </a:schemeClr>
                </a:solidFill>
              </a:rPr>
              <a:t>In a nutshell, what is ICE?</a:t>
            </a:r>
          </a:p>
          <a:p>
            <a:pPr eaLnBrk="1" hangingPunct="1">
              <a:spcBef>
                <a:spcPct val="0"/>
              </a:spcBef>
              <a:buClrTx/>
              <a:buSzTx/>
              <a:buFont typeface="Wingdings" panose="05000000000000000000" pitchFamily="2" charset="2"/>
              <a:buNone/>
            </a:pPr>
            <a:r>
              <a:rPr lang="en-US" altLang="en-US" sz="1600" dirty="0">
                <a:solidFill>
                  <a:schemeClr val="bg1">
                    <a:lumMod val="65000"/>
                  </a:schemeClr>
                </a:solidFill>
              </a:rPr>
              <a:t>A sporadic condition in which </a:t>
            </a:r>
            <a:r>
              <a:rPr lang="en-US" altLang="en-US" sz="1600" b="1" u="sng" dirty="0">
                <a:solidFill>
                  <a:srgbClr val="0000FF"/>
                </a:solidFill>
              </a:rPr>
              <a:t>abnormal corneal endothelial cells</a:t>
            </a:r>
            <a:r>
              <a:rPr lang="en-US" altLang="en-US" sz="1600" dirty="0">
                <a:solidFill>
                  <a:srgbClr val="0000FF"/>
                </a:solidFill>
              </a:rPr>
              <a:t> </a:t>
            </a:r>
            <a:r>
              <a:rPr lang="en-US" altLang="en-US" sz="1600" dirty="0">
                <a:solidFill>
                  <a:schemeClr val="bg1">
                    <a:lumMod val="65000"/>
                  </a:schemeClr>
                </a:solidFill>
              </a:rPr>
              <a:t>lead to a variety of corneal, iris and angle problems</a:t>
            </a:r>
          </a:p>
          <a:p>
            <a:pPr eaLnBrk="1" hangingPunct="1">
              <a:spcBef>
                <a:spcPct val="0"/>
              </a:spcBef>
              <a:buClrTx/>
              <a:buSzTx/>
              <a:buFont typeface="Wingdings" panose="05000000000000000000" pitchFamily="2" charset="2"/>
              <a:buNone/>
            </a:pPr>
            <a:endParaRPr lang="en-US" altLang="en-US" sz="1600" dirty="0">
              <a:solidFill>
                <a:srgbClr val="D8D8EC"/>
              </a:solidFill>
            </a:endParaRPr>
          </a:p>
          <a:p>
            <a:pPr eaLnBrk="1" hangingPunct="1">
              <a:spcBef>
                <a:spcPct val="0"/>
              </a:spcBef>
              <a:buClrTx/>
              <a:buSzTx/>
              <a:buFontTx/>
              <a:buNone/>
            </a:pPr>
            <a:r>
              <a:rPr lang="en-US" altLang="en-US" sz="1600" i="1" dirty="0">
                <a:solidFill>
                  <a:srgbClr val="D8D8EC"/>
                </a:solidFill>
              </a:rPr>
              <a:t>Who is the typical patient?</a:t>
            </a:r>
          </a:p>
          <a:p>
            <a:pPr eaLnBrk="1" hangingPunct="1">
              <a:spcBef>
                <a:spcPct val="0"/>
              </a:spcBef>
              <a:buClrTx/>
              <a:buSzTx/>
              <a:buFontTx/>
              <a:buNone/>
            </a:pPr>
            <a:r>
              <a:rPr lang="en-US" altLang="en-US" sz="1600" dirty="0">
                <a:solidFill>
                  <a:srgbClr val="D8D8EC"/>
                </a:solidFill>
              </a:rPr>
              <a:t>A young-to-middle-aged adult female</a:t>
            </a:r>
          </a:p>
          <a:p>
            <a:pPr eaLnBrk="1" hangingPunct="1">
              <a:spcBef>
                <a:spcPct val="0"/>
              </a:spcBef>
              <a:buClrTx/>
              <a:buSzTx/>
              <a:buFontTx/>
              <a:buNone/>
            </a:pPr>
            <a:endParaRPr lang="en-US" altLang="en-US" sz="1600" i="1" dirty="0">
              <a:solidFill>
                <a:srgbClr val="D8D8EC"/>
              </a:solidFill>
            </a:endParaRPr>
          </a:p>
          <a:p>
            <a:pPr eaLnBrk="1" hangingPunct="1">
              <a:spcBef>
                <a:spcPct val="0"/>
              </a:spcBef>
              <a:buClrTx/>
              <a:buSzTx/>
              <a:buFontTx/>
              <a:buNone/>
            </a:pPr>
            <a:r>
              <a:rPr lang="en-US" altLang="en-US" sz="1600" i="1" dirty="0">
                <a:solidFill>
                  <a:srgbClr val="D8D8EC"/>
                </a:solidFill>
              </a:rPr>
              <a:t>What three sorts of complaints will she have?</a:t>
            </a:r>
          </a:p>
          <a:p>
            <a:pPr eaLnBrk="1" hangingPunct="1">
              <a:spcBef>
                <a:spcPct val="0"/>
              </a:spcBef>
              <a:buClrTx/>
              <a:buSzTx/>
              <a:buNone/>
            </a:pPr>
            <a:r>
              <a:rPr lang="en-US" altLang="en-US" sz="1600" dirty="0">
                <a:solidFill>
                  <a:srgbClr val="D8D8EC"/>
                </a:solidFill>
              </a:rPr>
              <a:t>--Changes in the eye’s appearance</a:t>
            </a:r>
          </a:p>
          <a:p>
            <a:pPr eaLnBrk="1" hangingPunct="1">
              <a:spcBef>
                <a:spcPct val="0"/>
              </a:spcBef>
              <a:buClrTx/>
              <a:buSzTx/>
              <a:buNone/>
            </a:pPr>
            <a:r>
              <a:rPr lang="en-US" altLang="en-US" sz="1600" dirty="0">
                <a:solidFill>
                  <a:srgbClr val="D8D8EC"/>
                </a:solidFill>
              </a:rPr>
              <a:t>--Ocular pain </a:t>
            </a:r>
          </a:p>
          <a:p>
            <a:pPr eaLnBrk="1" hangingPunct="1">
              <a:spcBef>
                <a:spcPct val="0"/>
              </a:spcBef>
              <a:buClrTx/>
              <a:buSzTx/>
              <a:buNone/>
            </a:pPr>
            <a:r>
              <a:rPr lang="en-US" altLang="en-US" sz="1600" dirty="0">
                <a:solidFill>
                  <a:srgbClr val="D8D8EC"/>
                </a:solidFill>
              </a:rPr>
              <a:t>--Decreased VA</a:t>
            </a:r>
          </a:p>
          <a:p>
            <a:pPr eaLnBrk="1" hangingPunct="1">
              <a:spcBef>
                <a:spcPct val="0"/>
              </a:spcBef>
              <a:buClrTx/>
              <a:buSzTx/>
              <a:buNone/>
            </a:pPr>
            <a:endParaRPr lang="en-US" altLang="en-US" sz="1600" dirty="0">
              <a:solidFill>
                <a:srgbClr val="D8D8EC"/>
              </a:solidFill>
            </a:endParaRPr>
          </a:p>
          <a:p>
            <a:pPr eaLnBrk="1" hangingPunct="1">
              <a:spcBef>
                <a:spcPct val="0"/>
              </a:spcBef>
              <a:buClrTx/>
              <a:buSzTx/>
              <a:buFontTx/>
              <a:buNone/>
            </a:pPr>
            <a:r>
              <a:rPr lang="en-US" altLang="en-US" sz="1600" i="1" dirty="0">
                <a:solidFill>
                  <a:srgbClr val="D8D8EC"/>
                </a:solidFill>
              </a:rPr>
              <a:t>What ‘pertinent negative’ will be elicited when taking a history?</a:t>
            </a:r>
          </a:p>
          <a:p>
            <a:pPr eaLnBrk="1" hangingPunct="1">
              <a:spcBef>
                <a:spcPct val="0"/>
              </a:spcBef>
              <a:buClrTx/>
              <a:buSzTx/>
              <a:buFontTx/>
              <a:buNone/>
            </a:pPr>
            <a:r>
              <a:rPr lang="en-US" altLang="en-US" sz="1600" dirty="0">
                <a:solidFill>
                  <a:srgbClr val="D8D8EC"/>
                </a:solidFill>
              </a:rPr>
              <a:t>She will deny any family history of similar eye findings (recall it’s sporadic, not inherited)</a:t>
            </a:r>
          </a:p>
        </p:txBody>
      </p:sp>
      <p:sp>
        <p:nvSpPr>
          <p:cNvPr id="47" name="Oval 46">
            <a:extLst>
              <a:ext uri="{FF2B5EF4-FFF2-40B4-BE49-F238E27FC236}">
                <a16:creationId xmlns:a16="http://schemas.microsoft.com/office/drawing/2014/main" id="{915FF168-8D6E-4F81-8D3E-ED770430134E}"/>
              </a:ext>
            </a:extLst>
          </p:cNvPr>
          <p:cNvSpPr/>
          <p:nvPr/>
        </p:nvSpPr>
        <p:spPr>
          <a:xfrm>
            <a:off x="8001000" y="3048000"/>
            <a:ext cx="671979" cy="338554"/>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 name="TextBox 54">
            <a:extLst>
              <a:ext uri="{FF2B5EF4-FFF2-40B4-BE49-F238E27FC236}">
                <a16:creationId xmlns:a16="http://schemas.microsoft.com/office/drawing/2014/main" id="{9155BA41-F43E-4EFC-94D4-497BA44B6D3B}"/>
              </a:ext>
            </a:extLst>
          </p:cNvPr>
          <p:cNvSpPr txBox="1"/>
          <p:nvPr/>
        </p:nvSpPr>
        <p:spPr>
          <a:xfrm>
            <a:off x="2170699" y="3330381"/>
            <a:ext cx="5465620" cy="1384995"/>
          </a:xfrm>
          <a:prstGeom prst="rect">
            <a:avLst/>
          </a:prstGeom>
          <a:solidFill>
            <a:schemeClr val="accent1">
              <a:lumMod val="60000"/>
              <a:lumOff val="40000"/>
            </a:schemeClr>
          </a:solidFill>
        </p:spPr>
        <p:txBody>
          <a:bodyPr wrap="square" rtlCol="0">
            <a:spAutoFit/>
          </a:bodyPr>
          <a:lstStyle/>
          <a:p>
            <a:r>
              <a:rPr lang="en-US" altLang="en-US" sz="1400" i="1" dirty="0">
                <a:solidFill>
                  <a:srgbClr val="0000FF"/>
                </a:solidFill>
              </a:rPr>
              <a:t>What’s abnormal about the endothelial cells in ICE?</a:t>
            </a:r>
          </a:p>
          <a:p>
            <a:r>
              <a:rPr lang="en-US" altLang="en-US" sz="1400" dirty="0">
                <a:solidFill>
                  <a:srgbClr val="0000FF"/>
                </a:solidFill>
              </a:rPr>
              <a:t>They behave like epithelial cells, with a strong tendency to migrate. These so-called ‘ICE cells’ will migrate across the angle and onto the iris, laying down a fibrillar membrane as they go. </a:t>
            </a:r>
            <a:r>
              <a:rPr lang="en-US" altLang="en-US" sz="1400" b="1" dirty="0"/>
              <a:t>These cells and their associated membrane account for all of the signs and symptoms found in ICE.</a:t>
            </a:r>
            <a:endParaRPr lang="en-US" sz="1400" b="1" dirty="0"/>
          </a:p>
        </p:txBody>
      </p:sp>
    </p:spTree>
    <p:extLst>
      <p:ext uri="{BB962C8B-B14F-4D97-AF65-F5344CB8AC3E}">
        <p14:creationId xmlns:p14="http://schemas.microsoft.com/office/powerpoint/2010/main" val="3513563499"/>
      </p:ext>
    </p:extLst>
  </p:cSld>
  <p:clrMapOvr>
    <a:masterClrMapping/>
  </p:clrMapOvr>
</p:sld>
</file>

<file path=ppt/slides/slide3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Straight Arrow Connector 12">
            <a:extLst>
              <a:ext uri="{FF2B5EF4-FFF2-40B4-BE49-F238E27FC236}">
                <a16:creationId xmlns:a16="http://schemas.microsoft.com/office/drawing/2014/main" id="{A6DE2085-829C-480C-9216-69D6039C0A37}"/>
              </a:ext>
            </a:extLst>
          </p:cNvPr>
          <p:cNvCxnSpPr>
            <a:cxnSpLocks/>
          </p:cNvCxnSpPr>
          <p:nvPr/>
        </p:nvCxnSpPr>
        <p:spPr>
          <a:xfrm>
            <a:off x="6717173" y="1828800"/>
            <a:ext cx="0" cy="3462754"/>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43014" name="Text Box 6"/>
          <p:cNvSpPr txBox="1">
            <a:spLocks noChangeArrowheads="1"/>
          </p:cNvSpPr>
          <p:nvPr/>
        </p:nvSpPr>
        <p:spPr bwMode="auto">
          <a:xfrm>
            <a:off x="533400" y="2356376"/>
            <a:ext cx="1005403"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Lens-</a:t>
            </a:r>
          </a:p>
          <a:p>
            <a:pPr algn="ctr" eaLnBrk="1" hangingPunct="1">
              <a:lnSpc>
                <a:spcPct val="80000"/>
              </a:lnSpc>
              <a:spcBef>
                <a:spcPct val="0"/>
              </a:spcBef>
              <a:buClrTx/>
              <a:buSzTx/>
              <a:buFontTx/>
              <a:buNone/>
            </a:pPr>
            <a:r>
              <a:rPr lang="en-US" altLang="en-US" sz="1800" dirty="0">
                <a:solidFill>
                  <a:schemeClr val="bg1">
                    <a:lumMod val="75000"/>
                  </a:schemeClr>
                </a:solidFill>
              </a:rPr>
              <a:t>Induced</a:t>
            </a:r>
          </a:p>
        </p:txBody>
      </p:sp>
      <p:sp>
        <p:nvSpPr>
          <p:cNvPr id="43017" name="Text Box 14"/>
          <p:cNvSpPr txBox="1">
            <a:spLocks noChangeArrowheads="1"/>
          </p:cNvSpPr>
          <p:nvPr/>
        </p:nvSpPr>
        <p:spPr bwMode="auto">
          <a:xfrm>
            <a:off x="3026498" y="2365901"/>
            <a:ext cx="1633781"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Aphakic/</a:t>
            </a:r>
          </a:p>
          <a:p>
            <a:pPr algn="ctr" eaLnBrk="1" hangingPunct="1">
              <a:lnSpc>
                <a:spcPct val="80000"/>
              </a:lnSpc>
              <a:spcBef>
                <a:spcPct val="0"/>
              </a:spcBef>
              <a:buClrTx/>
              <a:buSzTx/>
              <a:buFontTx/>
              <a:buNone/>
            </a:pPr>
            <a:r>
              <a:rPr lang="en-US" altLang="en-US" sz="1800" dirty="0" err="1">
                <a:solidFill>
                  <a:schemeClr val="bg1">
                    <a:lumMod val="75000"/>
                  </a:schemeClr>
                </a:solidFill>
              </a:rPr>
              <a:t>Pseudophakic</a:t>
            </a:r>
            <a:endParaRPr lang="en-US" altLang="en-US" sz="1800" dirty="0">
              <a:solidFill>
                <a:schemeClr val="bg1">
                  <a:lumMod val="75000"/>
                </a:schemeClr>
              </a:solidFill>
            </a:endParaRPr>
          </a:p>
        </p:txBody>
      </p:sp>
      <p:sp>
        <p:nvSpPr>
          <p:cNvPr id="43031" name="Text Box 35"/>
          <p:cNvSpPr txBox="1">
            <a:spLocks noChangeArrowheads="1"/>
          </p:cNvSpPr>
          <p:nvPr/>
        </p:nvSpPr>
        <p:spPr bwMode="auto">
          <a:xfrm>
            <a:off x="1190847" y="1295400"/>
            <a:ext cx="2473754"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solidFill>
                  <a:schemeClr val="bg1">
                    <a:lumMod val="75000"/>
                  </a:schemeClr>
                </a:solidFill>
              </a:rPr>
              <a:t>w/ Pupillary Block</a:t>
            </a:r>
          </a:p>
        </p:txBody>
      </p:sp>
      <p:sp>
        <p:nvSpPr>
          <p:cNvPr id="43032" name="Text Box 36"/>
          <p:cNvSpPr txBox="1">
            <a:spLocks noChangeArrowheads="1"/>
          </p:cNvSpPr>
          <p:nvPr/>
        </p:nvSpPr>
        <p:spPr bwMode="auto">
          <a:xfrm>
            <a:off x="5181600" y="1295400"/>
            <a:ext cx="2630848"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t>w/o Pupillary Block</a:t>
            </a:r>
          </a:p>
        </p:txBody>
      </p:sp>
      <p:sp>
        <p:nvSpPr>
          <p:cNvPr id="49" name="Rectangle 2">
            <a:extLst>
              <a:ext uri="{FF2B5EF4-FFF2-40B4-BE49-F238E27FC236}">
                <a16:creationId xmlns:a16="http://schemas.microsoft.com/office/drawing/2014/main" id="{240EE5BF-F7D2-4FC8-A5DD-F6B5423153C6}"/>
              </a:ext>
            </a:extLst>
          </p:cNvPr>
          <p:cNvSpPr>
            <a:spLocks noGrp="1" noChangeArrowheads="1"/>
          </p:cNvSpPr>
          <p:nvPr>
            <p:ph type="title"/>
          </p:nvPr>
        </p:nvSpPr>
        <p:spPr>
          <a:xfrm>
            <a:off x="457200" y="304800"/>
            <a:ext cx="7543800" cy="563562"/>
          </a:xfrm>
        </p:spPr>
        <p:txBody>
          <a:bodyPr/>
          <a:lstStyle/>
          <a:p>
            <a:pPr eaLnBrk="1" hangingPunct="1"/>
            <a:r>
              <a:rPr lang="en-US" altLang="en-US" sz="3500" dirty="0"/>
              <a:t>Q</a:t>
            </a:r>
          </a:p>
        </p:txBody>
      </p:sp>
      <p:sp>
        <p:nvSpPr>
          <p:cNvPr id="50" name="TextBox 49">
            <a:extLst>
              <a:ext uri="{FF2B5EF4-FFF2-40B4-BE49-F238E27FC236}">
                <a16:creationId xmlns:a16="http://schemas.microsoft.com/office/drawing/2014/main" id="{CF426230-46C8-405C-9015-99EF57762A2E}"/>
              </a:ext>
            </a:extLst>
          </p:cNvPr>
          <p:cNvSpPr txBox="1"/>
          <p:nvPr/>
        </p:nvSpPr>
        <p:spPr>
          <a:xfrm>
            <a:off x="2259496" y="189094"/>
            <a:ext cx="4607480" cy="400110"/>
          </a:xfrm>
          <a:prstGeom prst="rect">
            <a:avLst/>
          </a:prstGeom>
          <a:solidFill>
            <a:schemeClr val="accent1">
              <a:lumMod val="60000"/>
              <a:lumOff val="40000"/>
            </a:schemeClr>
          </a:solidFill>
        </p:spPr>
        <p:txBody>
          <a:bodyPr wrap="none" rtlCol="0">
            <a:spAutoFit/>
          </a:bodyPr>
          <a:lstStyle/>
          <a:p>
            <a:pPr algn="ctr"/>
            <a:r>
              <a:rPr lang="en-US" sz="2000" b="1" dirty="0"/>
              <a:t>Secondary Angle Closure Glaucoma</a:t>
            </a:r>
          </a:p>
        </p:txBody>
      </p:sp>
      <p:sp>
        <p:nvSpPr>
          <p:cNvPr id="2" name="TextBox 1">
            <a:extLst>
              <a:ext uri="{FF2B5EF4-FFF2-40B4-BE49-F238E27FC236}">
                <a16:creationId xmlns:a16="http://schemas.microsoft.com/office/drawing/2014/main" id="{A7E30BEC-923B-4C9A-A856-BDD0D882F6B8}"/>
              </a:ext>
            </a:extLst>
          </p:cNvPr>
          <p:cNvSpPr txBox="1"/>
          <p:nvPr/>
        </p:nvSpPr>
        <p:spPr>
          <a:xfrm>
            <a:off x="887305" y="2844119"/>
            <a:ext cx="1494320" cy="338554"/>
          </a:xfrm>
          <a:prstGeom prst="rect">
            <a:avLst/>
          </a:prstGeom>
          <a:noFill/>
        </p:spPr>
        <p:txBody>
          <a:bodyPr wrap="none" rtlCol="0">
            <a:spAutoFit/>
          </a:bodyPr>
          <a:lstStyle/>
          <a:p>
            <a:r>
              <a:rPr lang="en-US" sz="1600" dirty="0" err="1">
                <a:solidFill>
                  <a:schemeClr val="bg1">
                    <a:lumMod val="75000"/>
                  </a:schemeClr>
                </a:solidFill>
              </a:rPr>
              <a:t>Phacomorphic</a:t>
            </a:r>
            <a:endParaRPr lang="en-US" sz="1600" dirty="0">
              <a:solidFill>
                <a:schemeClr val="bg1">
                  <a:lumMod val="75000"/>
                </a:schemeClr>
              </a:solidFill>
            </a:endParaRPr>
          </a:p>
        </p:txBody>
      </p:sp>
      <p:sp>
        <p:nvSpPr>
          <p:cNvPr id="51" name="TextBox 50">
            <a:extLst>
              <a:ext uri="{FF2B5EF4-FFF2-40B4-BE49-F238E27FC236}">
                <a16:creationId xmlns:a16="http://schemas.microsoft.com/office/drawing/2014/main" id="{156069D4-340B-4160-A336-EBF73557CEE0}"/>
              </a:ext>
            </a:extLst>
          </p:cNvPr>
          <p:cNvSpPr txBox="1"/>
          <p:nvPr/>
        </p:nvSpPr>
        <p:spPr>
          <a:xfrm>
            <a:off x="884725" y="3175578"/>
            <a:ext cx="1402948" cy="338554"/>
          </a:xfrm>
          <a:prstGeom prst="rect">
            <a:avLst/>
          </a:prstGeom>
          <a:noFill/>
        </p:spPr>
        <p:txBody>
          <a:bodyPr wrap="none" rtlCol="0">
            <a:spAutoFit/>
          </a:bodyPr>
          <a:lstStyle/>
          <a:p>
            <a:r>
              <a:rPr lang="en-US" sz="1600" dirty="0">
                <a:solidFill>
                  <a:schemeClr val="bg1">
                    <a:lumMod val="75000"/>
                  </a:schemeClr>
                </a:solidFill>
              </a:rPr>
              <a:t>Ectopia </a:t>
            </a:r>
            <a:r>
              <a:rPr lang="en-US" sz="1600" dirty="0" err="1">
                <a:solidFill>
                  <a:schemeClr val="bg1">
                    <a:lumMod val="75000"/>
                  </a:schemeClr>
                </a:solidFill>
              </a:rPr>
              <a:t>lentis</a:t>
            </a:r>
            <a:endParaRPr lang="en-US" sz="1600" dirty="0">
              <a:solidFill>
                <a:schemeClr val="bg1">
                  <a:lumMod val="75000"/>
                </a:schemeClr>
              </a:solidFill>
            </a:endParaRPr>
          </a:p>
        </p:txBody>
      </p:sp>
      <p:cxnSp>
        <p:nvCxnSpPr>
          <p:cNvPr id="71" name="Straight Connector 70">
            <a:extLst>
              <a:ext uri="{FF2B5EF4-FFF2-40B4-BE49-F238E27FC236}">
                <a16:creationId xmlns:a16="http://schemas.microsoft.com/office/drawing/2014/main" id="{C104938D-BA8D-4E39-9D5F-9EE2012F2F3C}"/>
              </a:ext>
            </a:extLst>
          </p:cNvPr>
          <p:cNvCxnSpPr>
            <a:cxnSpLocks/>
          </p:cNvCxnSpPr>
          <p:nvPr/>
        </p:nvCxnSpPr>
        <p:spPr>
          <a:xfrm flipH="1">
            <a:off x="762665" y="3023488"/>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2A7E4E40-472F-4E50-8A7A-45C10FDD7171}"/>
              </a:ext>
            </a:extLst>
          </p:cNvPr>
          <p:cNvCxnSpPr>
            <a:cxnSpLocks/>
          </p:cNvCxnSpPr>
          <p:nvPr/>
        </p:nvCxnSpPr>
        <p:spPr>
          <a:xfrm flipH="1">
            <a:off x="762665" y="3347853"/>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C3924889-45B9-4383-9C9E-48F0A9C27AD8}"/>
              </a:ext>
            </a:extLst>
          </p:cNvPr>
          <p:cNvCxnSpPr>
            <a:cxnSpLocks/>
          </p:cNvCxnSpPr>
          <p:nvPr/>
        </p:nvCxnSpPr>
        <p:spPr>
          <a:xfrm flipH="1">
            <a:off x="748719" y="2838976"/>
            <a:ext cx="13947" cy="5088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 name="Straight Arrow Connector 5">
            <a:extLst>
              <a:ext uri="{FF2B5EF4-FFF2-40B4-BE49-F238E27FC236}">
                <a16:creationId xmlns:a16="http://schemas.microsoft.com/office/drawing/2014/main" id="{A3439F0C-5143-461F-8F3C-2E830785DEFC}"/>
              </a:ext>
            </a:extLst>
          </p:cNvPr>
          <p:cNvCxnSpPr>
            <a:stCxn id="50" idx="2"/>
          </p:cNvCxnSpPr>
          <p:nvPr/>
        </p:nvCxnSpPr>
        <p:spPr>
          <a:xfrm flipH="1">
            <a:off x="2971800" y="589204"/>
            <a:ext cx="1591436" cy="706196"/>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0" name="Straight Arrow Connector 9">
            <a:extLst>
              <a:ext uri="{FF2B5EF4-FFF2-40B4-BE49-F238E27FC236}">
                <a16:creationId xmlns:a16="http://schemas.microsoft.com/office/drawing/2014/main" id="{84DC796E-F6ED-4FBB-82D2-A260F480BF8A}"/>
              </a:ext>
            </a:extLst>
          </p:cNvPr>
          <p:cNvCxnSpPr>
            <a:cxnSpLocks/>
          </p:cNvCxnSpPr>
          <p:nvPr/>
        </p:nvCxnSpPr>
        <p:spPr>
          <a:xfrm>
            <a:off x="4572000" y="589204"/>
            <a:ext cx="1600200" cy="706196"/>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6" name="Straight Arrow Connector 25">
            <a:extLst>
              <a:ext uri="{FF2B5EF4-FFF2-40B4-BE49-F238E27FC236}">
                <a16:creationId xmlns:a16="http://schemas.microsoft.com/office/drawing/2014/main" id="{B70E0124-9B84-41A5-8D84-A66B7838A706}"/>
              </a:ext>
            </a:extLst>
          </p:cNvPr>
          <p:cNvCxnSpPr>
            <a:cxnSpLocks/>
          </p:cNvCxnSpPr>
          <p:nvPr/>
        </p:nvCxnSpPr>
        <p:spPr>
          <a:xfrm flipH="1">
            <a:off x="1159539" y="1828800"/>
            <a:ext cx="1290435" cy="478059"/>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28" name="Straight Arrow Connector 27">
            <a:extLst>
              <a:ext uri="{FF2B5EF4-FFF2-40B4-BE49-F238E27FC236}">
                <a16:creationId xmlns:a16="http://schemas.microsoft.com/office/drawing/2014/main" id="{567A4249-5C59-4416-8A8E-1C35913900AB}"/>
              </a:ext>
            </a:extLst>
          </p:cNvPr>
          <p:cNvCxnSpPr>
            <a:cxnSpLocks/>
          </p:cNvCxnSpPr>
          <p:nvPr/>
        </p:nvCxnSpPr>
        <p:spPr>
          <a:xfrm>
            <a:off x="2449973" y="1832208"/>
            <a:ext cx="1268784"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56" name="Text Box 6">
            <a:extLst>
              <a:ext uri="{FF2B5EF4-FFF2-40B4-BE49-F238E27FC236}">
                <a16:creationId xmlns:a16="http://schemas.microsoft.com/office/drawing/2014/main" id="{557983BD-9D64-49B9-A366-A08663B0451F}"/>
              </a:ext>
            </a:extLst>
          </p:cNvPr>
          <p:cNvSpPr txBox="1">
            <a:spLocks noChangeArrowheads="1"/>
          </p:cNvSpPr>
          <p:nvPr/>
        </p:nvSpPr>
        <p:spPr bwMode="auto">
          <a:xfrm>
            <a:off x="5029200" y="2356376"/>
            <a:ext cx="813043"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r" eaLnBrk="1" hangingPunct="1">
              <a:lnSpc>
                <a:spcPct val="80000"/>
              </a:lnSpc>
              <a:spcBef>
                <a:spcPct val="0"/>
              </a:spcBef>
              <a:buClrTx/>
              <a:buSzTx/>
              <a:buFontTx/>
              <a:buNone/>
            </a:pPr>
            <a:r>
              <a:rPr lang="en-US" altLang="en-US" sz="1800" dirty="0">
                <a:solidFill>
                  <a:schemeClr val="bg1">
                    <a:lumMod val="75000"/>
                  </a:schemeClr>
                </a:solidFill>
              </a:rPr>
              <a:t>‘Push’</a:t>
            </a:r>
          </a:p>
        </p:txBody>
      </p:sp>
      <p:sp>
        <p:nvSpPr>
          <p:cNvPr id="57" name="Text Box 14">
            <a:extLst>
              <a:ext uri="{FF2B5EF4-FFF2-40B4-BE49-F238E27FC236}">
                <a16:creationId xmlns:a16="http://schemas.microsoft.com/office/drawing/2014/main" id="{5DAFA1C1-3A29-4C27-A379-663FDD22E326}"/>
              </a:ext>
            </a:extLst>
          </p:cNvPr>
          <p:cNvSpPr txBox="1">
            <a:spLocks noChangeArrowheads="1"/>
          </p:cNvSpPr>
          <p:nvPr/>
        </p:nvSpPr>
        <p:spPr bwMode="auto">
          <a:xfrm>
            <a:off x="7620000" y="2365901"/>
            <a:ext cx="671979"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t>‘Pull’</a:t>
            </a:r>
          </a:p>
        </p:txBody>
      </p:sp>
      <p:cxnSp>
        <p:nvCxnSpPr>
          <p:cNvPr id="58" name="Straight Arrow Connector 57">
            <a:extLst>
              <a:ext uri="{FF2B5EF4-FFF2-40B4-BE49-F238E27FC236}">
                <a16:creationId xmlns:a16="http://schemas.microsoft.com/office/drawing/2014/main" id="{E874FEE9-46BD-46A3-90A3-DE7CC220FBFF}"/>
              </a:ext>
            </a:extLst>
          </p:cNvPr>
          <p:cNvCxnSpPr>
            <a:cxnSpLocks/>
          </p:cNvCxnSpPr>
          <p:nvPr/>
        </p:nvCxnSpPr>
        <p:spPr>
          <a:xfrm flipH="1">
            <a:off x="5867400" y="1828800"/>
            <a:ext cx="849775"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59" name="Straight Arrow Connector 58">
            <a:extLst>
              <a:ext uri="{FF2B5EF4-FFF2-40B4-BE49-F238E27FC236}">
                <a16:creationId xmlns:a16="http://schemas.microsoft.com/office/drawing/2014/main" id="{C370A4A1-FE96-4E70-B89E-839542A5E241}"/>
              </a:ext>
            </a:extLst>
          </p:cNvPr>
          <p:cNvCxnSpPr>
            <a:cxnSpLocks/>
          </p:cNvCxnSpPr>
          <p:nvPr/>
        </p:nvCxnSpPr>
        <p:spPr>
          <a:xfrm>
            <a:off x="6717173" y="1832208"/>
            <a:ext cx="902827" cy="474047"/>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62" name="Text Box 16">
            <a:extLst>
              <a:ext uri="{FF2B5EF4-FFF2-40B4-BE49-F238E27FC236}">
                <a16:creationId xmlns:a16="http://schemas.microsoft.com/office/drawing/2014/main" id="{33538067-0726-41B0-93FF-357EF00CA62D}"/>
              </a:ext>
            </a:extLst>
          </p:cNvPr>
          <p:cNvSpPr txBox="1">
            <a:spLocks noChangeArrowheads="1"/>
          </p:cNvSpPr>
          <p:nvPr/>
        </p:nvSpPr>
        <p:spPr bwMode="auto">
          <a:xfrm>
            <a:off x="8065437" y="2684785"/>
            <a:ext cx="628698"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NVG</a:t>
            </a:r>
          </a:p>
        </p:txBody>
      </p:sp>
      <p:sp>
        <p:nvSpPr>
          <p:cNvPr id="70" name="Text Box 21">
            <a:extLst>
              <a:ext uri="{FF2B5EF4-FFF2-40B4-BE49-F238E27FC236}">
                <a16:creationId xmlns:a16="http://schemas.microsoft.com/office/drawing/2014/main" id="{86C32650-BE1F-4CC3-8DB5-0C136D877E6F}"/>
              </a:ext>
            </a:extLst>
          </p:cNvPr>
          <p:cNvSpPr txBox="1">
            <a:spLocks noChangeArrowheads="1"/>
          </p:cNvSpPr>
          <p:nvPr/>
        </p:nvSpPr>
        <p:spPr bwMode="auto">
          <a:xfrm>
            <a:off x="8070534" y="3048000"/>
            <a:ext cx="526106"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b="1"/>
              <a:t>ICE</a:t>
            </a:r>
          </a:p>
        </p:txBody>
      </p:sp>
      <p:sp>
        <p:nvSpPr>
          <p:cNvPr id="75" name="Text Box 45">
            <a:extLst>
              <a:ext uri="{FF2B5EF4-FFF2-40B4-BE49-F238E27FC236}">
                <a16:creationId xmlns:a16="http://schemas.microsoft.com/office/drawing/2014/main" id="{2B6EDA2D-8F55-4DFD-A225-8C03CE6FC7F3}"/>
              </a:ext>
            </a:extLst>
          </p:cNvPr>
          <p:cNvSpPr txBox="1">
            <a:spLocks noChangeArrowheads="1"/>
          </p:cNvSpPr>
          <p:nvPr/>
        </p:nvSpPr>
        <p:spPr bwMode="auto">
          <a:xfrm>
            <a:off x="8073162" y="3810000"/>
            <a:ext cx="1070837" cy="74635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ts val="1700"/>
              </a:lnSpc>
              <a:spcBef>
                <a:spcPct val="0"/>
              </a:spcBef>
              <a:buClrTx/>
              <a:buSzTx/>
              <a:buFontTx/>
              <a:buNone/>
            </a:pPr>
            <a:r>
              <a:rPr lang="en-US" altLang="en-US" sz="1600" dirty="0">
                <a:solidFill>
                  <a:schemeClr val="bg1">
                    <a:lumMod val="75000"/>
                  </a:schemeClr>
                </a:solidFill>
              </a:rPr>
              <a:t>Epithelial/ fibrous ingrowth</a:t>
            </a:r>
          </a:p>
        </p:txBody>
      </p:sp>
      <p:cxnSp>
        <p:nvCxnSpPr>
          <p:cNvPr id="77" name="Straight Connector 76">
            <a:extLst>
              <a:ext uri="{FF2B5EF4-FFF2-40B4-BE49-F238E27FC236}">
                <a16:creationId xmlns:a16="http://schemas.microsoft.com/office/drawing/2014/main" id="{FC090BD7-F2E1-4464-B57B-9CBE5874C89B}"/>
              </a:ext>
            </a:extLst>
          </p:cNvPr>
          <p:cNvCxnSpPr>
            <a:cxnSpLocks/>
          </p:cNvCxnSpPr>
          <p:nvPr/>
        </p:nvCxnSpPr>
        <p:spPr>
          <a:xfrm>
            <a:off x="7873969" y="2674448"/>
            <a:ext cx="7724" cy="128795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8" name="Straight Connector 77">
            <a:extLst>
              <a:ext uri="{FF2B5EF4-FFF2-40B4-BE49-F238E27FC236}">
                <a16:creationId xmlns:a16="http://schemas.microsoft.com/office/drawing/2014/main" id="{B1922ED5-C3D8-43D8-A00D-1D6BC9201DBA}"/>
              </a:ext>
            </a:extLst>
          </p:cNvPr>
          <p:cNvCxnSpPr/>
          <p:nvPr/>
        </p:nvCxnSpPr>
        <p:spPr>
          <a:xfrm flipH="1">
            <a:off x="7873968" y="2840262"/>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9" name="Straight Connector 78">
            <a:extLst>
              <a:ext uri="{FF2B5EF4-FFF2-40B4-BE49-F238E27FC236}">
                <a16:creationId xmlns:a16="http://schemas.microsoft.com/office/drawing/2014/main" id="{77019ED2-6D69-4A60-9D19-D4DB786EA3A0}"/>
              </a:ext>
            </a:extLst>
          </p:cNvPr>
          <p:cNvCxnSpPr/>
          <p:nvPr/>
        </p:nvCxnSpPr>
        <p:spPr>
          <a:xfrm flipH="1">
            <a:off x="7873968" y="3213518"/>
            <a:ext cx="24447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1" name="Straight Connector 80">
            <a:extLst>
              <a:ext uri="{FF2B5EF4-FFF2-40B4-BE49-F238E27FC236}">
                <a16:creationId xmlns:a16="http://schemas.microsoft.com/office/drawing/2014/main" id="{9796A12F-4125-4C05-8EE8-A388740C580D}"/>
              </a:ext>
            </a:extLst>
          </p:cNvPr>
          <p:cNvCxnSpPr/>
          <p:nvPr/>
        </p:nvCxnSpPr>
        <p:spPr>
          <a:xfrm flipH="1">
            <a:off x="7877837" y="3581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3" name="Straight Connector 82">
            <a:extLst>
              <a:ext uri="{FF2B5EF4-FFF2-40B4-BE49-F238E27FC236}">
                <a16:creationId xmlns:a16="http://schemas.microsoft.com/office/drawing/2014/main" id="{7FDC5F4B-9BF0-42AD-B8BB-2F2399BCF1E2}"/>
              </a:ext>
            </a:extLst>
          </p:cNvPr>
          <p:cNvCxnSpPr/>
          <p:nvPr/>
        </p:nvCxnSpPr>
        <p:spPr>
          <a:xfrm flipH="1">
            <a:off x="7881693" y="3962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93" name="Text Box 42">
            <a:extLst>
              <a:ext uri="{FF2B5EF4-FFF2-40B4-BE49-F238E27FC236}">
                <a16:creationId xmlns:a16="http://schemas.microsoft.com/office/drawing/2014/main" id="{53BAB77F-E061-4834-9068-34BDF78AD071}"/>
              </a:ext>
            </a:extLst>
          </p:cNvPr>
          <p:cNvSpPr txBox="1">
            <a:spLocks noChangeArrowheads="1"/>
          </p:cNvSpPr>
          <p:nvPr/>
        </p:nvSpPr>
        <p:spPr bwMode="auto">
          <a:xfrm>
            <a:off x="8111387" y="3429000"/>
            <a:ext cx="856196"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Flat AC</a:t>
            </a:r>
          </a:p>
        </p:txBody>
      </p:sp>
      <p:sp>
        <p:nvSpPr>
          <p:cNvPr id="100" name="Text Box 23">
            <a:extLst>
              <a:ext uri="{FF2B5EF4-FFF2-40B4-BE49-F238E27FC236}">
                <a16:creationId xmlns:a16="http://schemas.microsoft.com/office/drawing/2014/main" id="{D8F2FCFF-2984-4836-B000-9C5601A8EAAA}"/>
              </a:ext>
            </a:extLst>
          </p:cNvPr>
          <p:cNvSpPr txBox="1">
            <a:spLocks noChangeArrowheads="1"/>
          </p:cNvSpPr>
          <p:nvPr/>
        </p:nvSpPr>
        <p:spPr bwMode="auto">
          <a:xfrm>
            <a:off x="5530369" y="2667000"/>
            <a:ext cx="2143536"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Aqueous misdirection</a:t>
            </a:r>
          </a:p>
        </p:txBody>
      </p:sp>
      <p:cxnSp>
        <p:nvCxnSpPr>
          <p:cNvPr id="104" name="Straight Connector 103">
            <a:extLst>
              <a:ext uri="{FF2B5EF4-FFF2-40B4-BE49-F238E27FC236}">
                <a16:creationId xmlns:a16="http://schemas.microsoft.com/office/drawing/2014/main" id="{49D87D4A-E317-4446-9B95-5184CB3968F3}"/>
              </a:ext>
            </a:extLst>
          </p:cNvPr>
          <p:cNvCxnSpPr>
            <a:cxnSpLocks/>
          </p:cNvCxnSpPr>
          <p:nvPr/>
        </p:nvCxnSpPr>
        <p:spPr>
          <a:xfrm flipH="1">
            <a:off x="5316229" y="2667000"/>
            <a:ext cx="7397" cy="25314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5" name="Straight Connector 104">
            <a:extLst>
              <a:ext uri="{FF2B5EF4-FFF2-40B4-BE49-F238E27FC236}">
                <a16:creationId xmlns:a16="http://schemas.microsoft.com/office/drawing/2014/main" id="{F40B6D71-75A8-4A88-864D-00D14C2F710D}"/>
              </a:ext>
            </a:extLst>
          </p:cNvPr>
          <p:cNvCxnSpPr/>
          <p:nvPr/>
        </p:nvCxnSpPr>
        <p:spPr>
          <a:xfrm flipH="1">
            <a:off x="5323624" y="2832814"/>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6" name="Straight Connector 105">
            <a:extLst>
              <a:ext uri="{FF2B5EF4-FFF2-40B4-BE49-F238E27FC236}">
                <a16:creationId xmlns:a16="http://schemas.microsoft.com/office/drawing/2014/main" id="{010BF7B2-AA07-4DCF-822D-E2DB5CC0BF59}"/>
              </a:ext>
            </a:extLst>
          </p:cNvPr>
          <p:cNvCxnSpPr/>
          <p:nvPr/>
        </p:nvCxnSpPr>
        <p:spPr>
          <a:xfrm flipH="1">
            <a:off x="5323624" y="3360065"/>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a:extLst>
              <a:ext uri="{FF2B5EF4-FFF2-40B4-BE49-F238E27FC236}">
                <a16:creationId xmlns:a16="http://schemas.microsoft.com/office/drawing/2014/main" id="{BAC8035C-3999-4C31-93CD-6C0D2ADEB73B}"/>
              </a:ext>
            </a:extLst>
          </p:cNvPr>
          <p:cNvCxnSpPr/>
          <p:nvPr/>
        </p:nvCxnSpPr>
        <p:spPr>
          <a:xfrm flipH="1">
            <a:off x="5323536" y="3786938"/>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8" name="Straight Connector 107">
            <a:extLst>
              <a:ext uri="{FF2B5EF4-FFF2-40B4-BE49-F238E27FC236}">
                <a16:creationId xmlns:a16="http://schemas.microsoft.com/office/drawing/2014/main" id="{DB64CAEE-69B4-426A-8A5B-D1269DBF0F66}"/>
              </a:ext>
            </a:extLst>
          </p:cNvPr>
          <p:cNvCxnSpPr/>
          <p:nvPr/>
        </p:nvCxnSpPr>
        <p:spPr>
          <a:xfrm flipH="1">
            <a:off x="5327493" y="4249152"/>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12" name="Straight Connector 111">
            <a:extLst>
              <a:ext uri="{FF2B5EF4-FFF2-40B4-BE49-F238E27FC236}">
                <a16:creationId xmlns:a16="http://schemas.microsoft.com/office/drawing/2014/main" id="{99A16C30-4BE4-48E5-8B65-0C5F3039B8DC}"/>
              </a:ext>
            </a:extLst>
          </p:cNvPr>
          <p:cNvCxnSpPr/>
          <p:nvPr/>
        </p:nvCxnSpPr>
        <p:spPr>
          <a:xfrm flipH="1">
            <a:off x="5333455" y="51816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13" name="Text Box 42">
            <a:extLst>
              <a:ext uri="{FF2B5EF4-FFF2-40B4-BE49-F238E27FC236}">
                <a16:creationId xmlns:a16="http://schemas.microsoft.com/office/drawing/2014/main" id="{056DFFD9-3CA2-42E7-90FE-4F14522E3504}"/>
              </a:ext>
            </a:extLst>
          </p:cNvPr>
          <p:cNvSpPr txBox="1">
            <a:spLocks noChangeArrowheads="1"/>
          </p:cNvSpPr>
          <p:nvPr/>
        </p:nvSpPr>
        <p:spPr bwMode="auto">
          <a:xfrm>
            <a:off x="5533954" y="3623846"/>
            <a:ext cx="1563248"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Retinal surgery</a:t>
            </a:r>
          </a:p>
        </p:txBody>
      </p:sp>
      <p:sp>
        <p:nvSpPr>
          <p:cNvPr id="118" name="Text Box 47">
            <a:extLst>
              <a:ext uri="{FF2B5EF4-FFF2-40B4-BE49-F238E27FC236}">
                <a16:creationId xmlns:a16="http://schemas.microsoft.com/office/drawing/2014/main" id="{3F59D898-ECAD-49F0-9425-2A1BC8DDA7B5}"/>
              </a:ext>
            </a:extLst>
          </p:cNvPr>
          <p:cNvSpPr txBox="1">
            <a:spLocks noChangeArrowheads="1"/>
          </p:cNvSpPr>
          <p:nvPr/>
        </p:nvSpPr>
        <p:spPr bwMode="auto">
          <a:xfrm>
            <a:off x="5523688" y="4538246"/>
            <a:ext cx="1414170"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Drug-induced</a:t>
            </a:r>
          </a:p>
        </p:txBody>
      </p:sp>
      <p:sp>
        <p:nvSpPr>
          <p:cNvPr id="16" name="TextBox 15">
            <a:extLst>
              <a:ext uri="{FF2B5EF4-FFF2-40B4-BE49-F238E27FC236}">
                <a16:creationId xmlns:a16="http://schemas.microsoft.com/office/drawing/2014/main" id="{984E008D-FBBA-42B4-940E-EA26772E0161}"/>
              </a:ext>
            </a:extLst>
          </p:cNvPr>
          <p:cNvSpPr txBox="1"/>
          <p:nvPr/>
        </p:nvSpPr>
        <p:spPr>
          <a:xfrm>
            <a:off x="6230528" y="5257800"/>
            <a:ext cx="1326004" cy="369332"/>
          </a:xfrm>
          <a:prstGeom prst="rect">
            <a:avLst/>
          </a:prstGeom>
          <a:noFill/>
        </p:spPr>
        <p:txBody>
          <a:bodyPr wrap="none" rtlCol="0">
            <a:spAutoFit/>
          </a:bodyPr>
          <a:lstStyle/>
          <a:p>
            <a:pPr algn="ctr"/>
            <a:r>
              <a:rPr lang="en-US" dirty="0">
                <a:solidFill>
                  <a:schemeClr val="bg1">
                    <a:lumMod val="75000"/>
                  </a:schemeClr>
                </a:solidFill>
              </a:rPr>
              <a:t>Both/Either</a:t>
            </a:r>
          </a:p>
        </p:txBody>
      </p:sp>
      <p:cxnSp>
        <p:nvCxnSpPr>
          <p:cNvPr id="125" name="Straight Connector 124">
            <a:extLst>
              <a:ext uri="{FF2B5EF4-FFF2-40B4-BE49-F238E27FC236}">
                <a16:creationId xmlns:a16="http://schemas.microsoft.com/office/drawing/2014/main" id="{01138141-D318-4ED7-A7FE-D8F2155CE890}"/>
              </a:ext>
            </a:extLst>
          </p:cNvPr>
          <p:cNvCxnSpPr/>
          <p:nvPr/>
        </p:nvCxnSpPr>
        <p:spPr>
          <a:xfrm flipH="1">
            <a:off x="5334000" y="4724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52" name="Text Box 47">
            <a:extLst>
              <a:ext uri="{FF2B5EF4-FFF2-40B4-BE49-F238E27FC236}">
                <a16:creationId xmlns:a16="http://schemas.microsoft.com/office/drawing/2014/main" id="{E3578916-9804-473C-8F06-D4FA0BCEDFD0}"/>
              </a:ext>
            </a:extLst>
          </p:cNvPr>
          <p:cNvSpPr txBox="1">
            <a:spLocks noChangeArrowheads="1"/>
          </p:cNvSpPr>
          <p:nvPr/>
        </p:nvSpPr>
        <p:spPr bwMode="auto">
          <a:xfrm>
            <a:off x="5543446" y="4055146"/>
            <a:ext cx="1619354"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err="1">
                <a:solidFill>
                  <a:schemeClr val="bg1">
                    <a:lumMod val="75000"/>
                  </a:schemeClr>
                </a:solidFill>
              </a:rPr>
              <a:t>Nanophthalmos</a:t>
            </a:r>
            <a:endParaRPr lang="en-US" altLang="en-US" sz="1600" dirty="0">
              <a:solidFill>
                <a:schemeClr val="bg1">
                  <a:lumMod val="75000"/>
                </a:schemeClr>
              </a:solidFill>
            </a:endParaRPr>
          </a:p>
        </p:txBody>
      </p:sp>
      <p:sp>
        <p:nvSpPr>
          <p:cNvPr id="53" name="Text Box 45">
            <a:extLst>
              <a:ext uri="{FF2B5EF4-FFF2-40B4-BE49-F238E27FC236}">
                <a16:creationId xmlns:a16="http://schemas.microsoft.com/office/drawing/2014/main" id="{57D1A14F-68FE-47D2-983C-1A879D66A9DC}"/>
              </a:ext>
            </a:extLst>
          </p:cNvPr>
          <p:cNvSpPr txBox="1">
            <a:spLocks noChangeArrowheads="1"/>
          </p:cNvSpPr>
          <p:nvPr/>
        </p:nvSpPr>
        <p:spPr bwMode="auto">
          <a:xfrm>
            <a:off x="5523688" y="5013493"/>
            <a:ext cx="582211"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PFV</a:t>
            </a:r>
          </a:p>
        </p:txBody>
      </p:sp>
      <p:sp>
        <p:nvSpPr>
          <p:cNvPr id="54" name="Text Box 42">
            <a:extLst>
              <a:ext uri="{FF2B5EF4-FFF2-40B4-BE49-F238E27FC236}">
                <a16:creationId xmlns:a16="http://schemas.microsoft.com/office/drawing/2014/main" id="{E1E37D2C-2C52-446B-843B-01E64990D3EC}"/>
              </a:ext>
            </a:extLst>
          </p:cNvPr>
          <p:cNvSpPr txBox="1">
            <a:spLocks noChangeArrowheads="1"/>
          </p:cNvSpPr>
          <p:nvPr/>
        </p:nvSpPr>
        <p:spPr bwMode="auto">
          <a:xfrm>
            <a:off x="5551406" y="3192546"/>
            <a:ext cx="2276072"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ERD/choroidal effusion</a:t>
            </a:r>
          </a:p>
        </p:txBody>
      </p:sp>
      <p:sp>
        <p:nvSpPr>
          <p:cNvPr id="45" name="Text Box 16">
            <a:extLst>
              <a:ext uri="{FF2B5EF4-FFF2-40B4-BE49-F238E27FC236}">
                <a16:creationId xmlns:a16="http://schemas.microsoft.com/office/drawing/2014/main" id="{110F5FF7-0BFD-4D31-B590-0FC320326235}"/>
              </a:ext>
            </a:extLst>
          </p:cNvPr>
          <p:cNvSpPr txBox="1">
            <a:spLocks noChangeArrowheads="1"/>
          </p:cNvSpPr>
          <p:nvPr/>
        </p:nvSpPr>
        <p:spPr bwMode="auto">
          <a:xfrm>
            <a:off x="624362" y="1879005"/>
            <a:ext cx="6811893" cy="4524315"/>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i="1" dirty="0">
                <a:solidFill>
                  <a:srgbClr val="0000FF"/>
                </a:solidFill>
              </a:rPr>
              <a:t>In this context, what does </a:t>
            </a:r>
            <a:r>
              <a:rPr lang="en-US" altLang="en-US" sz="1600" dirty="0">
                <a:solidFill>
                  <a:srgbClr val="0000FF"/>
                </a:solidFill>
              </a:rPr>
              <a:t>ICE</a:t>
            </a:r>
            <a:r>
              <a:rPr lang="en-US" altLang="en-US" sz="1600" i="1" dirty="0">
                <a:solidFill>
                  <a:srgbClr val="0000FF"/>
                </a:solidFill>
              </a:rPr>
              <a:t> stand for?</a:t>
            </a:r>
          </a:p>
          <a:p>
            <a:pPr eaLnBrk="1" hangingPunct="1">
              <a:spcBef>
                <a:spcPct val="0"/>
              </a:spcBef>
              <a:buClrTx/>
              <a:buSzTx/>
              <a:buFontTx/>
              <a:buNone/>
            </a:pPr>
            <a:r>
              <a:rPr lang="en-US" altLang="en-US" sz="1600" dirty="0">
                <a:solidFill>
                  <a:srgbClr val="0000FF"/>
                </a:solidFill>
              </a:rPr>
              <a:t>Iridocorneal endothelial syndrome</a:t>
            </a:r>
          </a:p>
          <a:p>
            <a:pPr eaLnBrk="1" hangingPunct="1">
              <a:spcBef>
                <a:spcPct val="0"/>
              </a:spcBef>
              <a:buClrTx/>
              <a:buSzTx/>
              <a:buFontTx/>
              <a:buNone/>
            </a:pPr>
            <a:endParaRPr lang="en-US" altLang="en-US" sz="1600" i="1" dirty="0">
              <a:solidFill>
                <a:srgbClr val="0000FF"/>
              </a:solidFill>
            </a:endParaRPr>
          </a:p>
          <a:p>
            <a:pPr eaLnBrk="1" hangingPunct="1">
              <a:spcBef>
                <a:spcPct val="0"/>
              </a:spcBef>
              <a:buClrTx/>
              <a:buSzTx/>
              <a:buFontTx/>
              <a:buNone/>
            </a:pPr>
            <a:r>
              <a:rPr lang="en-US" altLang="en-US" sz="1600" i="1" dirty="0">
                <a:solidFill>
                  <a:srgbClr val="0000FF"/>
                </a:solidFill>
              </a:rPr>
              <a:t>In a nutshell, what is ICE?</a:t>
            </a:r>
          </a:p>
          <a:p>
            <a:pPr eaLnBrk="1" hangingPunct="1">
              <a:spcBef>
                <a:spcPct val="0"/>
              </a:spcBef>
              <a:buClrTx/>
              <a:buSzTx/>
              <a:buFont typeface="Wingdings" panose="05000000000000000000" pitchFamily="2" charset="2"/>
              <a:buNone/>
            </a:pPr>
            <a:r>
              <a:rPr lang="en-US" altLang="en-US" sz="1600" dirty="0">
                <a:solidFill>
                  <a:srgbClr val="0000FF"/>
                </a:solidFill>
              </a:rPr>
              <a:t>A sporadic condition in which abnormal corneal endothelial cells lead to a variety of corneal, iris and angle problems</a:t>
            </a:r>
          </a:p>
          <a:p>
            <a:pPr eaLnBrk="1" hangingPunct="1">
              <a:spcBef>
                <a:spcPct val="0"/>
              </a:spcBef>
              <a:buClrTx/>
              <a:buSzTx/>
              <a:buFont typeface="Wingdings" panose="05000000000000000000" pitchFamily="2" charset="2"/>
              <a:buNone/>
            </a:pPr>
            <a:endParaRPr lang="en-US" altLang="en-US" sz="1600" dirty="0">
              <a:solidFill>
                <a:srgbClr val="0000FF"/>
              </a:solidFill>
            </a:endParaRPr>
          </a:p>
          <a:p>
            <a:pPr eaLnBrk="1" hangingPunct="1">
              <a:spcBef>
                <a:spcPct val="0"/>
              </a:spcBef>
              <a:buClrTx/>
              <a:buSzTx/>
              <a:buFontTx/>
              <a:buNone/>
            </a:pPr>
            <a:r>
              <a:rPr lang="en-US" altLang="en-US" sz="1600" i="1" dirty="0">
                <a:solidFill>
                  <a:srgbClr val="0000FF"/>
                </a:solidFill>
              </a:rPr>
              <a:t>Who is the typical patient?</a:t>
            </a:r>
            <a:endParaRPr lang="en-US" altLang="en-US" sz="1600" i="1" dirty="0">
              <a:solidFill>
                <a:srgbClr val="D8D8EC"/>
              </a:solidFill>
            </a:endParaRPr>
          </a:p>
          <a:p>
            <a:pPr eaLnBrk="1" hangingPunct="1">
              <a:spcBef>
                <a:spcPct val="0"/>
              </a:spcBef>
              <a:buClrTx/>
              <a:buSzTx/>
              <a:buFontTx/>
              <a:buNone/>
            </a:pPr>
            <a:r>
              <a:rPr lang="en-US" altLang="en-US" sz="1600" dirty="0">
                <a:solidFill>
                  <a:srgbClr val="D8D8EC"/>
                </a:solidFill>
              </a:rPr>
              <a:t>A young-to-middle-aged adult female</a:t>
            </a:r>
          </a:p>
          <a:p>
            <a:pPr eaLnBrk="1" hangingPunct="1">
              <a:spcBef>
                <a:spcPct val="0"/>
              </a:spcBef>
              <a:buClrTx/>
              <a:buSzTx/>
              <a:buFontTx/>
              <a:buNone/>
            </a:pPr>
            <a:endParaRPr lang="en-US" altLang="en-US" sz="1600" i="1" dirty="0">
              <a:solidFill>
                <a:srgbClr val="D8D8EC"/>
              </a:solidFill>
            </a:endParaRPr>
          </a:p>
          <a:p>
            <a:pPr eaLnBrk="1" hangingPunct="1">
              <a:spcBef>
                <a:spcPct val="0"/>
              </a:spcBef>
              <a:buClrTx/>
              <a:buSzTx/>
              <a:buFontTx/>
              <a:buNone/>
            </a:pPr>
            <a:r>
              <a:rPr lang="en-US" altLang="en-US" sz="1600" i="1" dirty="0">
                <a:solidFill>
                  <a:srgbClr val="D8D8EC"/>
                </a:solidFill>
              </a:rPr>
              <a:t>What three sorts of complaints will she have?</a:t>
            </a:r>
          </a:p>
          <a:p>
            <a:pPr eaLnBrk="1" hangingPunct="1">
              <a:spcBef>
                <a:spcPct val="0"/>
              </a:spcBef>
              <a:buClrTx/>
              <a:buSzTx/>
              <a:buNone/>
            </a:pPr>
            <a:r>
              <a:rPr lang="en-US" altLang="en-US" sz="1600" dirty="0">
                <a:solidFill>
                  <a:srgbClr val="D8D8EC"/>
                </a:solidFill>
              </a:rPr>
              <a:t>--Changes in the eye’s appearance</a:t>
            </a:r>
          </a:p>
          <a:p>
            <a:pPr eaLnBrk="1" hangingPunct="1">
              <a:spcBef>
                <a:spcPct val="0"/>
              </a:spcBef>
              <a:buClrTx/>
              <a:buSzTx/>
              <a:buNone/>
            </a:pPr>
            <a:r>
              <a:rPr lang="en-US" altLang="en-US" sz="1600" dirty="0">
                <a:solidFill>
                  <a:srgbClr val="D8D8EC"/>
                </a:solidFill>
              </a:rPr>
              <a:t>--Ocular pain </a:t>
            </a:r>
          </a:p>
          <a:p>
            <a:pPr eaLnBrk="1" hangingPunct="1">
              <a:spcBef>
                <a:spcPct val="0"/>
              </a:spcBef>
              <a:buClrTx/>
              <a:buSzTx/>
              <a:buNone/>
            </a:pPr>
            <a:r>
              <a:rPr lang="en-US" altLang="en-US" sz="1600" dirty="0">
                <a:solidFill>
                  <a:srgbClr val="D8D8EC"/>
                </a:solidFill>
              </a:rPr>
              <a:t>--Decreased VA</a:t>
            </a:r>
          </a:p>
          <a:p>
            <a:pPr eaLnBrk="1" hangingPunct="1">
              <a:spcBef>
                <a:spcPct val="0"/>
              </a:spcBef>
              <a:buClrTx/>
              <a:buSzTx/>
              <a:buNone/>
            </a:pPr>
            <a:endParaRPr lang="en-US" altLang="en-US" sz="1600" dirty="0">
              <a:solidFill>
                <a:srgbClr val="D8D8EC"/>
              </a:solidFill>
            </a:endParaRPr>
          </a:p>
          <a:p>
            <a:pPr eaLnBrk="1" hangingPunct="1">
              <a:spcBef>
                <a:spcPct val="0"/>
              </a:spcBef>
              <a:buClrTx/>
              <a:buSzTx/>
              <a:buFontTx/>
              <a:buNone/>
            </a:pPr>
            <a:r>
              <a:rPr lang="en-US" altLang="en-US" sz="1600" i="1" dirty="0">
                <a:solidFill>
                  <a:srgbClr val="D8D8EC"/>
                </a:solidFill>
              </a:rPr>
              <a:t>What ‘pertinent negative’ will be elicited when taking a history?</a:t>
            </a:r>
          </a:p>
          <a:p>
            <a:pPr eaLnBrk="1" hangingPunct="1">
              <a:spcBef>
                <a:spcPct val="0"/>
              </a:spcBef>
              <a:buClrTx/>
              <a:buSzTx/>
              <a:buFontTx/>
              <a:buNone/>
            </a:pPr>
            <a:r>
              <a:rPr lang="en-US" altLang="en-US" sz="1600" dirty="0">
                <a:solidFill>
                  <a:srgbClr val="D8D8EC"/>
                </a:solidFill>
              </a:rPr>
              <a:t>She will deny any family history of similar eye findings (recall it’s sporadic, not inherited)</a:t>
            </a:r>
          </a:p>
        </p:txBody>
      </p:sp>
      <p:sp>
        <p:nvSpPr>
          <p:cNvPr id="47" name="Oval 46">
            <a:extLst>
              <a:ext uri="{FF2B5EF4-FFF2-40B4-BE49-F238E27FC236}">
                <a16:creationId xmlns:a16="http://schemas.microsoft.com/office/drawing/2014/main" id="{915FF168-8D6E-4F81-8D3E-ED770430134E}"/>
              </a:ext>
            </a:extLst>
          </p:cNvPr>
          <p:cNvSpPr/>
          <p:nvPr/>
        </p:nvSpPr>
        <p:spPr>
          <a:xfrm>
            <a:off x="8001000" y="3048000"/>
            <a:ext cx="671979" cy="338554"/>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178010038"/>
      </p:ext>
    </p:extLst>
  </p:cSld>
  <p:clrMapOvr>
    <a:masterClrMapping/>
  </p:clrMapOvr>
</p:sld>
</file>

<file path=ppt/slides/slide3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Straight Arrow Connector 12">
            <a:extLst>
              <a:ext uri="{FF2B5EF4-FFF2-40B4-BE49-F238E27FC236}">
                <a16:creationId xmlns:a16="http://schemas.microsoft.com/office/drawing/2014/main" id="{A6DE2085-829C-480C-9216-69D6039C0A37}"/>
              </a:ext>
            </a:extLst>
          </p:cNvPr>
          <p:cNvCxnSpPr>
            <a:cxnSpLocks/>
          </p:cNvCxnSpPr>
          <p:nvPr/>
        </p:nvCxnSpPr>
        <p:spPr>
          <a:xfrm>
            <a:off x="6717173" y="1828800"/>
            <a:ext cx="0" cy="3462754"/>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43014" name="Text Box 6"/>
          <p:cNvSpPr txBox="1">
            <a:spLocks noChangeArrowheads="1"/>
          </p:cNvSpPr>
          <p:nvPr/>
        </p:nvSpPr>
        <p:spPr bwMode="auto">
          <a:xfrm>
            <a:off x="533400" y="2356376"/>
            <a:ext cx="1005403"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Lens-</a:t>
            </a:r>
          </a:p>
          <a:p>
            <a:pPr algn="ctr" eaLnBrk="1" hangingPunct="1">
              <a:lnSpc>
                <a:spcPct val="80000"/>
              </a:lnSpc>
              <a:spcBef>
                <a:spcPct val="0"/>
              </a:spcBef>
              <a:buClrTx/>
              <a:buSzTx/>
              <a:buFontTx/>
              <a:buNone/>
            </a:pPr>
            <a:r>
              <a:rPr lang="en-US" altLang="en-US" sz="1800" dirty="0">
                <a:solidFill>
                  <a:schemeClr val="bg1">
                    <a:lumMod val="75000"/>
                  </a:schemeClr>
                </a:solidFill>
              </a:rPr>
              <a:t>Induced</a:t>
            </a:r>
          </a:p>
        </p:txBody>
      </p:sp>
      <p:sp>
        <p:nvSpPr>
          <p:cNvPr id="43017" name="Text Box 14"/>
          <p:cNvSpPr txBox="1">
            <a:spLocks noChangeArrowheads="1"/>
          </p:cNvSpPr>
          <p:nvPr/>
        </p:nvSpPr>
        <p:spPr bwMode="auto">
          <a:xfrm>
            <a:off x="3026498" y="2365901"/>
            <a:ext cx="1633781"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Aphakic/</a:t>
            </a:r>
          </a:p>
          <a:p>
            <a:pPr algn="ctr" eaLnBrk="1" hangingPunct="1">
              <a:lnSpc>
                <a:spcPct val="80000"/>
              </a:lnSpc>
              <a:spcBef>
                <a:spcPct val="0"/>
              </a:spcBef>
              <a:buClrTx/>
              <a:buSzTx/>
              <a:buFontTx/>
              <a:buNone/>
            </a:pPr>
            <a:r>
              <a:rPr lang="en-US" altLang="en-US" sz="1800" dirty="0" err="1">
                <a:solidFill>
                  <a:schemeClr val="bg1">
                    <a:lumMod val="75000"/>
                  </a:schemeClr>
                </a:solidFill>
              </a:rPr>
              <a:t>Pseudophakic</a:t>
            </a:r>
            <a:endParaRPr lang="en-US" altLang="en-US" sz="1800" dirty="0">
              <a:solidFill>
                <a:schemeClr val="bg1">
                  <a:lumMod val="75000"/>
                </a:schemeClr>
              </a:solidFill>
            </a:endParaRPr>
          </a:p>
        </p:txBody>
      </p:sp>
      <p:sp>
        <p:nvSpPr>
          <p:cNvPr id="43031" name="Text Box 35"/>
          <p:cNvSpPr txBox="1">
            <a:spLocks noChangeArrowheads="1"/>
          </p:cNvSpPr>
          <p:nvPr/>
        </p:nvSpPr>
        <p:spPr bwMode="auto">
          <a:xfrm>
            <a:off x="1190847" y="1295400"/>
            <a:ext cx="2473754"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solidFill>
                  <a:schemeClr val="bg1">
                    <a:lumMod val="75000"/>
                  </a:schemeClr>
                </a:solidFill>
              </a:rPr>
              <a:t>w/ Pupillary Block</a:t>
            </a:r>
          </a:p>
        </p:txBody>
      </p:sp>
      <p:sp>
        <p:nvSpPr>
          <p:cNvPr id="43032" name="Text Box 36"/>
          <p:cNvSpPr txBox="1">
            <a:spLocks noChangeArrowheads="1"/>
          </p:cNvSpPr>
          <p:nvPr/>
        </p:nvSpPr>
        <p:spPr bwMode="auto">
          <a:xfrm>
            <a:off x="5181600" y="1295400"/>
            <a:ext cx="2630848"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t>w/o Pupillary Block</a:t>
            </a:r>
          </a:p>
        </p:txBody>
      </p:sp>
      <p:sp>
        <p:nvSpPr>
          <p:cNvPr id="49" name="Rectangle 2">
            <a:extLst>
              <a:ext uri="{FF2B5EF4-FFF2-40B4-BE49-F238E27FC236}">
                <a16:creationId xmlns:a16="http://schemas.microsoft.com/office/drawing/2014/main" id="{240EE5BF-F7D2-4FC8-A5DD-F6B5423153C6}"/>
              </a:ext>
            </a:extLst>
          </p:cNvPr>
          <p:cNvSpPr>
            <a:spLocks noGrp="1" noChangeArrowheads="1"/>
          </p:cNvSpPr>
          <p:nvPr>
            <p:ph type="title"/>
          </p:nvPr>
        </p:nvSpPr>
        <p:spPr>
          <a:xfrm>
            <a:off x="457200" y="304800"/>
            <a:ext cx="7543800" cy="563562"/>
          </a:xfrm>
        </p:spPr>
        <p:txBody>
          <a:bodyPr/>
          <a:lstStyle/>
          <a:p>
            <a:pPr eaLnBrk="1" hangingPunct="1"/>
            <a:r>
              <a:rPr lang="en-US" altLang="en-US" sz="3500" dirty="0"/>
              <a:t>A</a:t>
            </a:r>
          </a:p>
        </p:txBody>
      </p:sp>
      <p:sp>
        <p:nvSpPr>
          <p:cNvPr id="50" name="TextBox 49">
            <a:extLst>
              <a:ext uri="{FF2B5EF4-FFF2-40B4-BE49-F238E27FC236}">
                <a16:creationId xmlns:a16="http://schemas.microsoft.com/office/drawing/2014/main" id="{CF426230-46C8-405C-9015-99EF57762A2E}"/>
              </a:ext>
            </a:extLst>
          </p:cNvPr>
          <p:cNvSpPr txBox="1"/>
          <p:nvPr/>
        </p:nvSpPr>
        <p:spPr>
          <a:xfrm>
            <a:off x="2259496" y="189094"/>
            <a:ext cx="4607480" cy="400110"/>
          </a:xfrm>
          <a:prstGeom prst="rect">
            <a:avLst/>
          </a:prstGeom>
          <a:solidFill>
            <a:schemeClr val="accent1">
              <a:lumMod val="60000"/>
              <a:lumOff val="40000"/>
            </a:schemeClr>
          </a:solidFill>
        </p:spPr>
        <p:txBody>
          <a:bodyPr wrap="none" rtlCol="0">
            <a:spAutoFit/>
          </a:bodyPr>
          <a:lstStyle/>
          <a:p>
            <a:pPr algn="ctr"/>
            <a:r>
              <a:rPr lang="en-US" sz="2000" b="1" dirty="0"/>
              <a:t>Secondary Angle Closure Glaucoma</a:t>
            </a:r>
          </a:p>
        </p:txBody>
      </p:sp>
      <p:sp>
        <p:nvSpPr>
          <p:cNvPr id="2" name="TextBox 1">
            <a:extLst>
              <a:ext uri="{FF2B5EF4-FFF2-40B4-BE49-F238E27FC236}">
                <a16:creationId xmlns:a16="http://schemas.microsoft.com/office/drawing/2014/main" id="{A7E30BEC-923B-4C9A-A856-BDD0D882F6B8}"/>
              </a:ext>
            </a:extLst>
          </p:cNvPr>
          <p:cNvSpPr txBox="1"/>
          <p:nvPr/>
        </p:nvSpPr>
        <p:spPr>
          <a:xfrm>
            <a:off x="887305" y="2844119"/>
            <a:ext cx="1494320" cy="338554"/>
          </a:xfrm>
          <a:prstGeom prst="rect">
            <a:avLst/>
          </a:prstGeom>
          <a:noFill/>
        </p:spPr>
        <p:txBody>
          <a:bodyPr wrap="none" rtlCol="0">
            <a:spAutoFit/>
          </a:bodyPr>
          <a:lstStyle/>
          <a:p>
            <a:r>
              <a:rPr lang="en-US" sz="1600" dirty="0" err="1">
                <a:solidFill>
                  <a:schemeClr val="bg1">
                    <a:lumMod val="75000"/>
                  </a:schemeClr>
                </a:solidFill>
              </a:rPr>
              <a:t>Phacomorphic</a:t>
            </a:r>
            <a:endParaRPr lang="en-US" sz="1600" dirty="0">
              <a:solidFill>
                <a:schemeClr val="bg1">
                  <a:lumMod val="75000"/>
                </a:schemeClr>
              </a:solidFill>
            </a:endParaRPr>
          </a:p>
        </p:txBody>
      </p:sp>
      <p:sp>
        <p:nvSpPr>
          <p:cNvPr id="51" name="TextBox 50">
            <a:extLst>
              <a:ext uri="{FF2B5EF4-FFF2-40B4-BE49-F238E27FC236}">
                <a16:creationId xmlns:a16="http://schemas.microsoft.com/office/drawing/2014/main" id="{156069D4-340B-4160-A336-EBF73557CEE0}"/>
              </a:ext>
            </a:extLst>
          </p:cNvPr>
          <p:cNvSpPr txBox="1"/>
          <p:nvPr/>
        </p:nvSpPr>
        <p:spPr>
          <a:xfrm>
            <a:off x="884725" y="3175578"/>
            <a:ext cx="1402948" cy="338554"/>
          </a:xfrm>
          <a:prstGeom prst="rect">
            <a:avLst/>
          </a:prstGeom>
          <a:noFill/>
        </p:spPr>
        <p:txBody>
          <a:bodyPr wrap="none" rtlCol="0">
            <a:spAutoFit/>
          </a:bodyPr>
          <a:lstStyle/>
          <a:p>
            <a:r>
              <a:rPr lang="en-US" sz="1600" dirty="0">
                <a:solidFill>
                  <a:schemeClr val="bg1">
                    <a:lumMod val="75000"/>
                  </a:schemeClr>
                </a:solidFill>
              </a:rPr>
              <a:t>Ectopia </a:t>
            </a:r>
            <a:r>
              <a:rPr lang="en-US" sz="1600" dirty="0" err="1">
                <a:solidFill>
                  <a:schemeClr val="bg1">
                    <a:lumMod val="75000"/>
                  </a:schemeClr>
                </a:solidFill>
              </a:rPr>
              <a:t>lentis</a:t>
            </a:r>
            <a:endParaRPr lang="en-US" sz="1600" dirty="0">
              <a:solidFill>
                <a:schemeClr val="bg1">
                  <a:lumMod val="75000"/>
                </a:schemeClr>
              </a:solidFill>
            </a:endParaRPr>
          </a:p>
        </p:txBody>
      </p:sp>
      <p:cxnSp>
        <p:nvCxnSpPr>
          <p:cNvPr id="71" name="Straight Connector 70">
            <a:extLst>
              <a:ext uri="{FF2B5EF4-FFF2-40B4-BE49-F238E27FC236}">
                <a16:creationId xmlns:a16="http://schemas.microsoft.com/office/drawing/2014/main" id="{C104938D-BA8D-4E39-9D5F-9EE2012F2F3C}"/>
              </a:ext>
            </a:extLst>
          </p:cNvPr>
          <p:cNvCxnSpPr>
            <a:cxnSpLocks/>
          </p:cNvCxnSpPr>
          <p:nvPr/>
        </p:nvCxnSpPr>
        <p:spPr>
          <a:xfrm flipH="1">
            <a:off x="762665" y="3023488"/>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2A7E4E40-472F-4E50-8A7A-45C10FDD7171}"/>
              </a:ext>
            </a:extLst>
          </p:cNvPr>
          <p:cNvCxnSpPr>
            <a:cxnSpLocks/>
          </p:cNvCxnSpPr>
          <p:nvPr/>
        </p:nvCxnSpPr>
        <p:spPr>
          <a:xfrm flipH="1">
            <a:off x="762665" y="3347853"/>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C3924889-45B9-4383-9C9E-48F0A9C27AD8}"/>
              </a:ext>
            </a:extLst>
          </p:cNvPr>
          <p:cNvCxnSpPr>
            <a:cxnSpLocks/>
          </p:cNvCxnSpPr>
          <p:nvPr/>
        </p:nvCxnSpPr>
        <p:spPr>
          <a:xfrm flipH="1">
            <a:off x="748719" y="2838976"/>
            <a:ext cx="13947" cy="5088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 name="Straight Arrow Connector 5">
            <a:extLst>
              <a:ext uri="{FF2B5EF4-FFF2-40B4-BE49-F238E27FC236}">
                <a16:creationId xmlns:a16="http://schemas.microsoft.com/office/drawing/2014/main" id="{A3439F0C-5143-461F-8F3C-2E830785DEFC}"/>
              </a:ext>
            </a:extLst>
          </p:cNvPr>
          <p:cNvCxnSpPr>
            <a:stCxn id="50" idx="2"/>
          </p:cNvCxnSpPr>
          <p:nvPr/>
        </p:nvCxnSpPr>
        <p:spPr>
          <a:xfrm flipH="1">
            <a:off x="2971800" y="589204"/>
            <a:ext cx="1591436" cy="706196"/>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0" name="Straight Arrow Connector 9">
            <a:extLst>
              <a:ext uri="{FF2B5EF4-FFF2-40B4-BE49-F238E27FC236}">
                <a16:creationId xmlns:a16="http://schemas.microsoft.com/office/drawing/2014/main" id="{84DC796E-F6ED-4FBB-82D2-A260F480BF8A}"/>
              </a:ext>
            </a:extLst>
          </p:cNvPr>
          <p:cNvCxnSpPr>
            <a:cxnSpLocks/>
          </p:cNvCxnSpPr>
          <p:nvPr/>
        </p:nvCxnSpPr>
        <p:spPr>
          <a:xfrm>
            <a:off x="4572000" y="589204"/>
            <a:ext cx="1600200" cy="706196"/>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6" name="Straight Arrow Connector 25">
            <a:extLst>
              <a:ext uri="{FF2B5EF4-FFF2-40B4-BE49-F238E27FC236}">
                <a16:creationId xmlns:a16="http://schemas.microsoft.com/office/drawing/2014/main" id="{B70E0124-9B84-41A5-8D84-A66B7838A706}"/>
              </a:ext>
            </a:extLst>
          </p:cNvPr>
          <p:cNvCxnSpPr>
            <a:cxnSpLocks/>
          </p:cNvCxnSpPr>
          <p:nvPr/>
        </p:nvCxnSpPr>
        <p:spPr>
          <a:xfrm flipH="1">
            <a:off x="1159539" y="1828800"/>
            <a:ext cx="1290435" cy="478059"/>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28" name="Straight Arrow Connector 27">
            <a:extLst>
              <a:ext uri="{FF2B5EF4-FFF2-40B4-BE49-F238E27FC236}">
                <a16:creationId xmlns:a16="http://schemas.microsoft.com/office/drawing/2014/main" id="{567A4249-5C59-4416-8A8E-1C35913900AB}"/>
              </a:ext>
            </a:extLst>
          </p:cNvPr>
          <p:cNvCxnSpPr>
            <a:cxnSpLocks/>
          </p:cNvCxnSpPr>
          <p:nvPr/>
        </p:nvCxnSpPr>
        <p:spPr>
          <a:xfrm>
            <a:off x="2449973" y="1832208"/>
            <a:ext cx="1268784"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56" name="Text Box 6">
            <a:extLst>
              <a:ext uri="{FF2B5EF4-FFF2-40B4-BE49-F238E27FC236}">
                <a16:creationId xmlns:a16="http://schemas.microsoft.com/office/drawing/2014/main" id="{557983BD-9D64-49B9-A366-A08663B0451F}"/>
              </a:ext>
            </a:extLst>
          </p:cNvPr>
          <p:cNvSpPr txBox="1">
            <a:spLocks noChangeArrowheads="1"/>
          </p:cNvSpPr>
          <p:nvPr/>
        </p:nvSpPr>
        <p:spPr bwMode="auto">
          <a:xfrm>
            <a:off x="5029200" y="2356376"/>
            <a:ext cx="813043"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r" eaLnBrk="1" hangingPunct="1">
              <a:lnSpc>
                <a:spcPct val="80000"/>
              </a:lnSpc>
              <a:spcBef>
                <a:spcPct val="0"/>
              </a:spcBef>
              <a:buClrTx/>
              <a:buSzTx/>
              <a:buFontTx/>
              <a:buNone/>
            </a:pPr>
            <a:r>
              <a:rPr lang="en-US" altLang="en-US" sz="1800" dirty="0">
                <a:solidFill>
                  <a:schemeClr val="bg1">
                    <a:lumMod val="75000"/>
                  </a:schemeClr>
                </a:solidFill>
              </a:rPr>
              <a:t>‘Push’</a:t>
            </a:r>
          </a:p>
        </p:txBody>
      </p:sp>
      <p:sp>
        <p:nvSpPr>
          <p:cNvPr id="57" name="Text Box 14">
            <a:extLst>
              <a:ext uri="{FF2B5EF4-FFF2-40B4-BE49-F238E27FC236}">
                <a16:creationId xmlns:a16="http://schemas.microsoft.com/office/drawing/2014/main" id="{5DAFA1C1-3A29-4C27-A379-663FDD22E326}"/>
              </a:ext>
            </a:extLst>
          </p:cNvPr>
          <p:cNvSpPr txBox="1">
            <a:spLocks noChangeArrowheads="1"/>
          </p:cNvSpPr>
          <p:nvPr/>
        </p:nvSpPr>
        <p:spPr bwMode="auto">
          <a:xfrm>
            <a:off x="7620000" y="2365901"/>
            <a:ext cx="671979"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t>‘Pull’</a:t>
            </a:r>
          </a:p>
        </p:txBody>
      </p:sp>
      <p:cxnSp>
        <p:nvCxnSpPr>
          <p:cNvPr id="58" name="Straight Arrow Connector 57">
            <a:extLst>
              <a:ext uri="{FF2B5EF4-FFF2-40B4-BE49-F238E27FC236}">
                <a16:creationId xmlns:a16="http://schemas.microsoft.com/office/drawing/2014/main" id="{E874FEE9-46BD-46A3-90A3-DE7CC220FBFF}"/>
              </a:ext>
            </a:extLst>
          </p:cNvPr>
          <p:cNvCxnSpPr>
            <a:cxnSpLocks/>
          </p:cNvCxnSpPr>
          <p:nvPr/>
        </p:nvCxnSpPr>
        <p:spPr>
          <a:xfrm flipH="1">
            <a:off x="5867400" y="1828800"/>
            <a:ext cx="849775"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59" name="Straight Arrow Connector 58">
            <a:extLst>
              <a:ext uri="{FF2B5EF4-FFF2-40B4-BE49-F238E27FC236}">
                <a16:creationId xmlns:a16="http://schemas.microsoft.com/office/drawing/2014/main" id="{C370A4A1-FE96-4E70-B89E-839542A5E241}"/>
              </a:ext>
            </a:extLst>
          </p:cNvPr>
          <p:cNvCxnSpPr>
            <a:cxnSpLocks/>
          </p:cNvCxnSpPr>
          <p:nvPr/>
        </p:nvCxnSpPr>
        <p:spPr>
          <a:xfrm>
            <a:off x="6717173" y="1832208"/>
            <a:ext cx="902827" cy="474047"/>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62" name="Text Box 16">
            <a:extLst>
              <a:ext uri="{FF2B5EF4-FFF2-40B4-BE49-F238E27FC236}">
                <a16:creationId xmlns:a16="http://schemas.microsoft.com/office/drawing/2014/main" id="{33538067-0726-41B0-93FF-357EF00CA62D}"/>
              </a:ext>
            </a:extLst>
          </p:cNvPr>
          <p:cNvSpPr txBox="1">
            <a:spLocks noChangeArrowheads="1"/>
          </p:cNvSpPr>
          <p:nvPr/>
        </p:nvSpPr>
        <p:spPr bwMode="auto">
          <a:xfrm>
            <a:off x="8065437" y="2684785"/>
            <a:ext cx="628698"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NVG</a:t>
            </a:r>
          </a:p>
        </p:txBody>
      </p:sp>
      <p:sp>
        <p:nvSpPr>
          <p:cNvPr id="70" name="Text Box 21">
            <a:extLst>
              <a:ext uri="{FF2B5EF4-FFF2-40B4-BE49-F238E27FC236}">
                <a16:creationId xmlns:a16="http://schemas.microsoft.com/office/drawing/2014/main" id="{86C32650-BE1F-4CC3-8DB5-0C136D877E6F}"/>
              </a:ext>
            </a:extLst>
          </p:cNvPr>
          <p:cNvSpPr txBox="1">
            <a:spLocks noChangeArrowheads="1"/>
          </p:cNvSpPr>
          <p:nvPr/>
        </p:nvSpPr>
        <p:spPr bwMode="auto">
          <a:xfrm>
            <a:off x="8070534" y="3048000"/>
            <a:ext cx="526106"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b="1"/>
              <a:t>ICE</a:t>
            </a:r>
          </a:p>
        </p:txBody>
      </p:sp>
      <p:sp>
        <p:nvSpPr>
          <p:cNvPr id="75" name="Text Box 45">
            <a:extLst>
              <a:ext uri="{FF2B5EF4-FFF2-40B4-BE49-F238E27FC236}">
                <a16:creationId xmlns:a16="http://schemas.microsoft.com/office/drawing/2014/main" id="{2B6EDA2D-8F55-4DFD-A225-8C03CE6FC7F3}"/>
              </a:ext>
            </a:extLst>
          </p:cNvPr>
          <p:cNvSpPr txBox="1">
            <a:spLocks noChangeArrowheads="1"/>
          </p:cNvSpPr>
          <p:nvPr/>
        </p:nvSpPr>
        <p:spPr bwMode="auto">
          <a:xfrm>
            <a:off x="8073162" y="3810000"/>
            <a:ext cx="1070837" cy="74635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ts val="1700"/>
              </a:lnSpc>
              <a:spcBef>
                <a:spcPct val="0"/>
              </a:spcBef>
              <a:buClrTx/>
              <a:buSzTx/>
              <a:buFontTx/>
              <a:buNone/>
            </a:pPr>
            <a:r>
              <a:rPr lang="en-US" altLang="en-US" sz="1600" dirty="0">
                <a:solidFill>
                  <a:schemeClr val="bg1">
                    <a:lumMod val="75000"/>
                  </a:schemeClr>
                </a:solidFill>
              </a:rPr>
              <a:t>Epithelial/ fibrous ingrowth</a:t>
            </a:r>
          </a:p>
        </p:txBody>
      </p:sp>
      <p:cxnSp>
        <p:nvCxnSpPr>
          <p:cNvPr id="77" name="Straight Connector 76">
            <a:extLst>
              <a:ext uri="{FF2B5EF4-FFF2-40B4-BE49-F238E27FC236}">
                <a16:creationId xmlns:a16="http://schemas.microsoft.com/office/drawing/2014/main" id="{FC090BD7-F2E1-4464-B57B-9CBE5874C89B}"/>
              </a:ext>
            </a:extLst>
          </p:cNvPr>
          <p:cNvCxnSpPr>
            <a:cxnSpLocks/>
          </p:cNvCxnSpPr>
          <p:nvPr/>
        </p:nvCxnSpPr>
        <p:spPr>
          <a:xfrm>
            <a:off x="7873969" y="2674448"/>
            <a:ext cx="7724" cy="128795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8" name="Straight Connector 77">
            <a:extLst>
              <a:ext uri="{FF2B5EF4-FFF2-40B4-BE49-F238E27FC236}">
                <a16:creationId xmlns:a16="http://schemas.microsoft.com/office/drawing/2014/main" id="{B1922ED5-C3D8-43D8-A00D-1D6BC9201DBA}"/>
              </a:ext>
            </a:extLst>
          </p:cNvPr>
          <p:cNvCxnSpPr/>
          <p:nvPr/>
        </p:nvCxnSpPr>
        <p:spPr>
          <a:xfrm flipH="1">
            <a:off x="7873968" y="2840262"/>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9" name="Straight Connector 78">
            <a:extLst>
              <a:ext uri="{FF2B5EF4-FFF2-40B4-BE49-F238E27FC236}">
                <a16:creationId xmlns:a16="http://schemas.microsoft.com/office/drawing/2014/main" id="{77019ED2-6D69-4A60-9D19-D4DB786EA3A0}"/>
              </a:ext>
            </a:extLst>
          </p:cNvPr>
          <p:cNvCxnSpPr/>
          <p:nvPr/>
        </p:nvCxnSpPr>
        <p:spPr>
          <a:xfrm flipH="1">
            <a:off x="7873968" y="3213518"/>
            <a:ext cx="24447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1" name="Straight Connector 80">
            <a:extLst>
              <a:ext uri="{FF2B5EF4-FFF2-40B4-BE49-F238E27FC236}">
                <a16:creationId xmlns:a16="http://schemas.microsoft.com/office/drawing/2014/main" id="{9796A12F-4125-4C05-8EE8-A388740C580D}"/>
              </a:ext>
            </a:extLst>
          </p:cNvPr>
          <p:cNvCxnSpPr/>
          <p:nvPr/>
        </p:nvCxnSpPr>
        <p:spPr>
          <a:xfrm flipH="1">
            <a:off x="7877837" y="3581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3" name="Straight Connector 82">
            <a:extLst>
              <a:ext uri="{FF2B5EF4-FFF2-40B4-BE49-F238E27FC236}">
                <a16:creationId xmlns:a16="http://schemas.microsoft.com/office/drawing/2014/main" id="{7FDC5F4B-9BF0-42AD-B8BB-2F2399BCF1E2}"/>
              </a:ext>
            </a:extLst>
          </p:cNvPr>
          <p:cNvCxnSpPr/>
          <p:nvPr/>
        </p:nvCxnSpPr>
        <p:spPr>
          <a:xfrm flipH="1">
            <a:off x="7881693" y="3962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93" name="Text Box 42">
            <a:extLst>
              <a:ext uri="{FF2B5EF4-FFF2-40B4-BE49-F238E27FC236}">
                <a16:creationId xmlns:a16="http://schemas.microsoft.com/office/drawing/2014/main" id="{53BAB77F-E061-4834-9068-34BDF78AD071}"/>
              </a:ext>
            </a:extLst>
          </p:cNvPr>
          <p:cNvSpPr txBox="1">
            <a:spLocks noChangeArrowheads="1"/>
          </p:cNvSpPr>
          <p:nvPr/>
        </p:nvSpPr>
        <p:spPr bwMode="auto">
          <a:xfrm>
            <a:off x="8111387" y="3429000"/>
            <a:ext cx="856196"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Flat AC</a:t>
            </a:r>
          </a:p>
        </p:txBody>
      </p:sp>
      <p:sp>
        <p:nvSpPr>
          <p:cNvPr id="100" name="Text Box 23">
            <a:extLst>
              <a:ext uri="{FF2B5EF4-FFF2-40B4-BE49-F238E27FC236}">
                <a16:creationId xmlns:a16="http://schemas.microsoft.com/office/drawing/2014/main" id="{D8F2FCFF-2984-4836-B000-9C5601A8EAAA}"/>
              </a:ext>
            </a:extLst>
          </p:cNvPr>
          <p:cNvSpPr txBox="1">
            <a:spLocks noChangeArrowheads="1"/>
          </p:cNvSpPr>
          <p:nvPr/>
        </p:nvSpPr>
        <p:spPr bwMode="auto">
          <a:xfrm>
            <a:off x="5530369" y="2667000"/>
            <a:ext cx="2143536"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Aqueous misdirection</a:t>
            </a:r>
          </a:p>
        </p:txBody>
      </p:sp>
      <p:cxnSp>
        <p:nvCxnSpPr>
          <p:cNvPr id="104" name="Straight Connector 103">
            <a:extLst>
              <a:ext uri="{FF2B5EF4-FFF2-40B4-BE49-F238E27FC236}">
                <a16:creationId xmlns:a16="http://schemas.microsoft.com/office/drawing/2014/main" id="{49D87D4A-E317-4446-9B95-5184CB3968F3}"/>
              </a:ext>
            </a:extLst>
          </p:cNvPr>
          <p:cNvCxnSpPr>
            <a:cxnSpLocks/>
          </p:cNvCxnSpPr>
          <p:nvPr/>
        </p:nvCxnSpPr>
        <p:spPr>
          <a:xfrm flipH="1">
            <a:off x="5316229" y="2667000"/>
            <a:ext cx="7397" cy="25314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5" name="Straight Connector 104">
            <a:extLst>
              <a:ext uri="{FF2B5EF4-FFF2-40B4-BE49-F238E27FC236}">
                <a16:creationId xmlns:a16="http://schemas.microsoft.com/office/drawing/2014/main" id="{F40B6D71-75A8-4A88-864D-00D14C2F710D}"/>
              </a:ext>
            </a:extLst>
          </p:cNvPr>
          <p:cNvCxnSpPr/>
          <p:nvPr/>
        </p:nvCxnSpPr>
        <p:spPr>
          <a:xfrm flipH="1">
            <a:off x="5323624" y="2832814"/>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6" name="Straight Connector 105">
            <a:extLst>
              <a:ext uri="{FF2B5EF4-FFF2-40B4-BE49-F238E27FC236}">
                <a16:creationId xmlns:a16="http://schemas.microsoft.com/office/drawing/2014/main" id="{010BF7B2-AA07-4DCF-822D-E2DB5CC0BF59}"/>
              </a:ext>
            </a:extLst>
          </p:cNvPr>
          <p:cNvCxnSpPr/>
          <p:nvPr/>
        </p:nvCxnSpPr>
        <p:spPr>
          <a:xfrm flipH="1">
            <a:off x="5323624" y="3360065"/>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a:extLst>
              <a:ext uri="{FF2B5EF4-FFF2-40B4-BE49-F238E27FC236}">
                <a16:creationId xmlns:a16="http://schemas.microsoft.com/office/drawing/2014/main" id="{BAC8035C-3999-4C31-93CD-6C0D2ADEB73B}"/>
              </a:ext>
            </a:extLst>
          </p:cNvPr>
          <p:cNvCxnSpPr/>
          <p:nvPr/>
        </p:nvCxnSpPr>
        <p:spPr>
          <a:xfrm flipH="1">
            <a:off x="5323536" y="3786938"/>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8" name="Straight Connector 107">
            <a:extLst>
              <a:ext uri="{FF2B5EF4-FFF2-40B4-BE49-F238E27FC236}">
                <a16:creationId xmlns:a16="http://schemas.microsoft.com/office/drawing/2014/main" id="{DB64CAEE-69B4-426A-8A5B-D1269DBF0F66}"/>
              </a:ext>
            </a:extLst>
          </p:cNvPr>
          <p:cNvCxnSpPr/>
          <p:nvPr/>
        </p:nvCxnSpPr>
        <p:spPr>
          <a:xfrm flipH="1">
            <a:off x="5327493" y="4249152"/>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12" name="Straight Connector 111">
            <a:extLst>
              <a:ext uri="{FF2B5EF4-FFF2-40B4-BE49-F238E27FC236}">
                <a16:creationId xmlns:a16="http://schemas.microsoft.com/office/drawing/2014/main" id="{99A16C30-4BE4-48E5-8B65-0C5F3039B8DC}"/>
              </a:ext>
            </a:extLst>
          </p:cNvPr>
          <p:cNvCxnSpPr/>
          <p:nvPr/>
        </p:nvCxnSpPr>
        <p:spPr>
          <a:xfrm flipH="1">
            <a:off x="5333455" y="51816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13" name="Text Box 42">
            <a:extLst>
              <a:ext uri="{FF2B5EF4-FFF2-40B4-BE49-F238E27FC236}">
                <a16:creationId xmlns:a16="http://schemas.microsoft.com/office/drawing/2014/main" id="{056DFFD9-3CA2-42E7-90FE-4F14522E3504}"/>
              </a:ext>
            </a:extLst>
          </p:cNvPr>
          <p:cNvSpPr txBox="1">
            <a:spLocks noChangeArrowheads="1"/>
          </p:cNvSpPr>
          <p:nvPr/>
        </p:nvSpPr>
        <p:spPr bwMode="auto">
          <a:xfrm>
            <a:off x="5533954" y="3623846"/>
            <a:ext cx="1563248"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Retinal surgery</a:t>
            </a:r>
          </a:p>
        </p:txBody>
      </p:sp>
      <p:sp>
        <p:nvSpPr>
          <p:cNvPr id="118" name="Text Box 47">
            <a:extLst>
              <a:ext uri="{FF2B5EF4-FFF2-40B4-BE49-F238E27FC236}">
                <a16:creationId xmlns:a16="http://schemas.microsoft.com/office/drawing/2014/main" id="{3F59D898-ECAD-49F0-9425-2A1BC8DDA7B5}"/>
              </a:ext>
            </a:extLst>
          </p:cNvPr>
          <p:cNvSpPr txBox="1">
            <a:spLocks noChangeArrowheads="1"/>
          </p:cNvSpPr>
          <p:nvPr/>
        </p:nvSpPr>
        <p:spPr bwMode="auto">
          <a:xfrm>
            <a:off x="5523688" y="4538246"/>
            <a:ext cx="1414170"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Drug-induced</a:t>
            </a:r>
          </a:p>
        </p:txBody>
      </p:sp>
      <p:sp>
        <p:nvSpPr>
          <p:cNvPr id="16" name="TextBox 15">
            <a:extLst>
              <a:ext uri="{FF2B5EF4-FFF2-40B4-BE49-F238E27FC236}">
                <a16:creationId xmlns:a16="http://schemas.microsoft.com/office/drawing/2014/main" id="{984E008D-FBBA-42B4-940E-EA26772E0161}"/>
              </a:ext>
            </a:extLst>
          </p:cNvPr>
          <p:cNvSpPr txBox="1"/>
          <p:nvPr/>
        </p:nvSpPr>
        <p:spPr>
          <a:xfrm>
            <a:off x="6230528" y="5257800"/>
            <a:ext cx="1326004" cy="369332"/>
          </a:xfrm>
          <a:prstGeom prst="rect">
            <a:avLst/>
          </a:prstGeom>
          <a:noFill/>
        </p:spPr>
        <p:txBody>
          <a:bodyPr wrap="none" rtlCol="0">
            <a:spAutoFit/>
          </a:bodyPr>
          <a:lstStyle/>
          <a:p>
            <a:pPr algn="ctr"/>
            <a:r>
              <a:rPr lang="en-US" dirty="0">
                <a:solidFill>
                  <a:schemeClr val="bg1">
                    <a:lumMod val="75000"/>
                  </a:schemeClr>
                </a:solidFill>
              </a:rPr>
              <a:t>Both/Either</a:t>
            </a:r>
          </a:p>
        </p:txBody>
      </p:sp>
      <p:cxnSp>
        <p:nvCxnSpPr>
          <p:cNvPr id="125" name="Straight Connector 124">
            <a:extLst>
              <a:ext uri="{FF2B5EF4-FFF2-40B4-BE49-F238E27FC236}">
                <a16:creationId xmlns:a16="http://schemas.microsoft.com/office/drawing/2014/main" id="{01138141-D318-4ED7-A7FE-D8F2155CE890}"/>
              </a:ext>
            </a:extLst>
          </p:cNvPr>
          <p:cNvCxnSpPr/>
          <p:nvPr/>
        </p:nvCxnSpPr>
        <p:spPr>
          <a:xfrm flipH="1">
            <a:off x="5334000" y="4724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52" name="Text Box 47">
            <a:extLst>
              <a:ext uri="{FF2B5EF4-FFF2-40B4-BE49-F238E27FC236}">
                <a16:creationId xmlns:a16="http://schemas.microsoft.com/office/drawing/2014/main" id="{E3578916-9804-473C-8F06-D4FA0BCEDFD0}"/>
              </a:ext>
            </a:extLst>
          </p:cNvPr>
          <p:cNvSpPr txBox="1">
            <a:spLocks noChangeArrowheads="1"/>
          </p:cNvSpPr>
          <p:nvPr/>
        </p:nvSpPr>
        <p:spPr bwMode="auto">
          <a:xfrm>
            <a:off x="5543446" y="4055146"/>
            <a:ext cx="1619354"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err="1">
                <a:solidFill>
                  <a:schemeClr val="bg1">
                    <a:lumMod val="75000"/>
                  </a:schemeClr>
                </a:solidFill>
              </a:rPr>
              <a:t>Nanophthalmos</a:t>
            </a:r>
            <a:endParaRPr lang="en-US" altLang="en-US" sz="1600" dirty="0">
              <a:solidFill>
                <a:schemeClr val="bg1">
                  <a:lumMod val="75000"/>
                </a:schemeClr>
              </a:solidFill>
            </a:endParaRPr>
          </a:p>
        </p:txBody>
      </p:sp>
      <p:sp>
        <p:nvSpPr>
          <p:cNvPr id="53" name="Text Box 45">
            <a:extLst>
              <a:ext uri="{FF2B5EF4-FFF2-40B4-BE49-F238E27FC236}">
                <a16:creationId xmlns:a16="http://schemas.microsoft.com/office/drawing/2014/main" id="{57D1A14F-68FE-47D2-983C-1A879D66A9DC}"/>
              </a:ext>
            </a:extLst>
          </p:cNvPr>
          <p:cNvSpPr txBox="1">
            <a:spLocks noChangeArrowheads="1"/>
          </p:cNvSpPr>
          <p:nvPr/>
        </p:nvSpPr>
        <p:spPr bwMode="auto">
          <a:xfrm>
            <a:off x="5523688" y="5013493"/>
            <a:ext cx="582211"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PFV</a:t>
            </a:r>
          </a:p>
        </p:txBody>
      </p:sp>
      <p:sp>
        <p:nvSpPr>
          <p:cNvPr id="54" name="Text Box 42">
            <a:extLst>
              <a:ext uri="{FF2B5EF4-FFF2-40B4-BE49-F238E27FC236}">
                <a16:creationId xmlns:a16="http://schemas.microsoft.com/office/drawing/2014/main" id="{E1E37D2C-2C52-446B-843B-01E64990D3EC}"/>
              </a:ext>
            </a:extLst>
          </p:cNvPr>
          <p:cNvSpPr txBox="1">
            <a:spLocks noChangeArrowheads="1"/>
          </p:cNvSpPr>
          <p:nvPr/>
        </p:nvSpPr>
        <p:spPr bwMode="auto">
          <a:xfrm>
            <a:off x="5551406" y="3192546"/>
            <a:ext cx="2276072"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ERD/choroidal effusion</a:t>
            </a:r>
          </a:p>
        </p:txBody>
      </p:sp>
      <p:sp>
        <p:nvSpPr>
          <p:cNvPr id="45" name="Text Box 16">
            <a:extLst>
              <a:ext uri="{FF2B5EF4-FFF2-40B4-BE49-F238E27FC236}">
                <a16:creationId xmlns:a16="http://schemas.microsoft.com/office/drawing/2014/main" id="{110F5FF7-0BFD-4D31-B590-0FC320326235}"/>
              </a:ext>
            </a:extLst>
          </p:cNvPr>
          <p:cNvSpPr txBox="1">
            <a:spLocks noChangeArrowheads="1"/>
          </p:cNvSpPr>
          <p:nvPr/>
        </p:nvSpPr>
        <p:spPr bwMode="auto">
          <a:xfrm>
            <a:off x="624362" y="1879005"/>
            <a:ext cx="6811893" cy="4524315"/>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i="1" dirty="0">
                <a:solidFill>
                  <a:srgbClr val="0000FF"/>
                </a:solidFill>
              </a:rPr>
              <a:t>In this context, what does </a:t>
            </a:r>
            <a:r>
              <a:rPr lang="en-US" altLang="en-US" sz="1600" dirty="0">
                <a:solidFill>
                  <a:srgbClr val="0000FF"/>
                </a:solidFill>
              </a:rPr>
              <a:t>ICE</a:t>
            </a:r>
            <a:r>
              <a:rPr lang="en-US" altLang="en-US" sz="1600" i="1" dirty="0">
                <a:solidFill>
                  <a:srgbClr val="0000FF"/>
                </a:solidFill>
              </a:rPr>
              <a:t> stand for?</a:t>
            </a:r>
          </a:p>
          <a:p>
            <a:pPr eaLnBrk="1" hangingPunct="1">
              <a:spcBef>
                <a:spcPct val="0"/>
              </a:spcBef>
              <a:buClrTx/>
              <a:buSzTx/>
              <a:buFontTx/>
              <a:buNone/>
            </a:pPr>
            <a:r>
              <a:rPr lang="en-US" altLang="en-US" sz="1600" dirty="0">
                <a:solidFill>
                  <a:srgbClr val="0000FF"/>
                </a:solidFill>
              </a:rPr>
              <a:t>Iridocorneal endothelial syndrome</a:t>
            </a:r>
          </a:p>
          <a:p>
            <a:pPr eaLnBrk="1" hangingPunct="1">
              <a:spcBef>
                <a:spcPct val="0"/>
              </a:spcBef>
              <a:buClrTx/>
              <a:buSzTx/>
              <a:buFontTx/>
              <a:buNone/>
            </a:pPr>
            <a:endParaRPr lang="en-US" altLang="en-US" sz="1600" i="1" dirty="0">
              <a:solidFill>
                <a:srgbClr val="0000FF"/>
              </a:solidFill>
            </a:endParaRPr>
          </a:p>
          <a:p>
            <a:pPr eaLnBrk="1" hangingPunct="1">
              <a:spcBef>
                <a:spcPct val="0"/>
              </a:spcBef>
              <a:buClrTx/>
              <a:buSzTx/>
              <a:buFontTx/>
              <a:buNone/>
            </a:pPr>
            <a:r>
              <a:rPr lang="en-US" altLang="en-US" sz="1600" i="1" dirty="0">
                <a:solidFill>
                  <a:srgbClr val="0000FF"/>
                </a:solidFill>
              </a:rPr>
              <a:t>In a nutshell, what is ICE?</a:t>
            </a:r>
          </a:p>
          <a:p>
            <a:pPr eaLnBrk="1" hangingPunct="1">
              <a:spcBef>
                <a:spcPct val="0"/>
              </a:spcBef>
              <a:buClrTx/>
              <a:buSzTx/>
              <a:buFont typeface="Wingdings" panose="05000000000000000000" pitchFamily="2" charset="2"/>
              <a:buNone/>
            </a:pPr>
            <a:r>
              <a:rPr lang="en-US" altLang="en-US" sz="1600" dirty="0">
                <a:solidFill>
                  <a:srgbClr val="0000FF"/>
                </a:solidFill>
              </a:rPr>
              <a:t>A sporadic condition in which abnormal corneal endothelial cells lead to a variety of corneal, iris and angle problems</a:t>
            </a:r>
          </a:p>
          <a:p>
            <a:pPr eaLnBrk="1" hangingPunct="1">
              <a:spcBef>
                <a:spcPct val="0"/>
              </a:spcBef>
              <a:buClrTx/>
              <a:buSzTx/>
              <a:buFont typeface="Wingdings" panose="05000000000000000000" pitchFamily="2" charset="2"/>
              <a:buNone/>
            </a:pPr>
            <a:endParaRPr lang="en-US" altLang="en-US" sz="1600" dirty="0">
              <a:solidFill>
                <a:srgbClr val="0000FF"/>
              </a:solidFill>
            </a:endParaRPr>
          </a:p>
          <a:p>
            <a:pPr eaLnBrk="1" hangingPunct="1">
              <a:spcBef>
                <a:spcPct val="0"/>
              </a:spcBef>
              <a:buClrTx/>
              <a:buSzTx/>
              <a:buFontTx/>
              <a:buNone/>
            </a:pPr>
            <a:r>
              <a:rPr lang="en-US" altLang="en-US" sz="1600" i="1" dirty="0">
                <a:solidFill>
                  <a:srgbClr val="0000FF"/>
                </a:solidFill>
              </a:rPr>
              <a:t>Who is the typical patient?</a:t>
            </a:r>
          </a:p>
          <a:p>
            <a:pPr eaLnBrk="1" hangingPunct="1">
              <a:spcBef>
                <a:spcPct val="0"/>
              </a:spcBef>
              <a:buClrTx/>
              <a:buSzTx/>
              <a:buFontTx/>
              <a:buNone/>
            </a:pPr>
            <a:r>
              <a:rPr lang="en-US" altLang="en-US" sz="1600" dirty="0">
                <a:solidFill>
                  <a:srgbClr val="0000FF"/>
                </a:solidFill>
              </a:rPr>
              <a:t>A young-to-middle-aged adult female</a:t>
            </a:r>
            <a:endParaRPr lang="en-US" altLang="en-US" sz="1600" dirty="0">
              <a:solidFill>
                <a:srgbClr val="D8D8EC"/>
              </a:solidFill>
            </a:endParaRPr>
          </a:p>
          <a:p>
            <a:pPr eaLnBrk="1" hangingPunct="1">
              <a:spcBef>
                <a:spcPct val="0"/>
              </a:spcBef>
              <a:buClrTx/>
              <a:buSzTx/>
              <a:buFontTx/>
              <a:buNone/>
            </a:pPr>
            <a:endParaRPr lang="en-US" altLang="en-US" sz="1600" i="1" dirty="0">
              <a:solidFill>
                <a:srgbClr val="D8D8EC"/>
              </a:solidFill>
            </a:endParaRPr>
          </a:p>
          <a:p>
            <a:pPr eaLnBrk="1" hangingPunct="1">
              <a:spcBef>
                <a:spcPct val="0"/>
              </a:spcBef>
              <a:buClrTx/>
              <a:buSzTx/>
              <a:buFontTx/>
              <a:buNone/>
            </a:pPr>
            <a:r>
              <a:rPr lang="en-US" altLang="en-US" sz="1600" i="1" dirty="0">
                <a:solidFill>
                  <a:srgbClr val="D8D8EC"/>
                </a:solidFill>
              </a:rPr>
              <a:t>What three sorts of complaints will she have?</a:t>
            </a:r>
          </a:p>
          <a:p>
            <a:pPr eaLnBrk="1" hangingPunct="1">
              <a:spcBef>
                <a:spcPct val="0"/>
              </a:spcBef>
              <a:buClrTx/>
              <a:buSzTx/>
              <a:buNone/>
            </a:pPr>
            <a:r>
              <a:rPr lang="en-US" altLang="en-US" sz="1600" dirty="0">
                <a:solidFill>
                  <a:srgbClr val="D8D8EC"/>
                </a:solidFill>
              </a:rPr>
              <a:t>--Changes in the eye’s appearance</a:t>
            </a:r>
          </a:p>
          <a:p>
            <a:pPr eaLnBrk="1" hangingPunct="1">
              <a:spcBef>
                <a:spcPct val="0"/>
              </a:spcBef>
              <a:buClrTx/>
              <a:buSzTx/>
              <a:buNone/>
            </a:pPr>
            <a:r>
              <a:rPr lang="en-US" altLang="en-US" sz="1600" dirty="0">
                <a:solidFill>
                  <a:srgbClr val="D8D8EC"/>
                </a:solidFill>
              </a:rPr>
              <a:t>--Ocular pain </a:t>
            </a:r>
          </a:p>
          <a:p>
            <a:pPr eaLnBrk="1" hangingPunct="1">
              <a:spcBef>
                <a:spcPct val="0"/>
              </a:spcBef>
              <a:buClrTx/>
              <a:buSzTx/>
              <a:buNone/>
            </a:pPr>
            <a:r>
              <a:rPr lang="en-US" altLang="en-US" sz="1600" dirty="0">
                <a:solidFill>
                  <a:srgbClr val="D8D8EC"/>
                </a:solidFill>
              </a:rPr>
              <a:t>--Decreased VA</a:t>
            </a:r>
          </a:p>
          <a:p>
            <a:pPr eaLnBrk="1" hangingPunct="1">
              <a:spcBef>
                <a:spcPct val="0"/>
              </a:spcBef>
              <a:buClrTx/>
              <a:buSzTx/>
              <a:buNone/>
            </a:pPr>
            <a:endParaRPr lang="en-US" altLang="en-US" sz="1600" dirty="0">
              <a:solidFill>
                <a:srgbClr val="D8D8EC"/>
              </a:solidFill>
            </a:endParaRPr>
          </a:p>
          <a:p>
            <a:pPr eaLnBrk="1" hangingPunct="1">
              <a:spcBef>
                <a:spcPct val="0"/>
              </a:spcBef>
              <a:buClrTx/>
              <a:buSzTx/>
              <a:buFontTx/>
              <a:buNone/>
            </a:pPr>
            <a:r>
              <a:rPr lang="en-US" altLang="en-US" sz="1600" i="1" dirty="0">
                <a:solidFill>
                  <a:srgbClr val="D8D8EC"/>
                </a:solidFill>
              </a:rPr>
              <a:t>What ‘pertinent negative’ will be elicited when taking a history?</a:t>
            </a:r>
          </a:p>
          <a:p>
            <a:pPr eaLnBrk="1" hangingPunct="1">
              <a:spcBef>
                <a:spcPct val="0"/>
              </a:spcBef>
              <a:buClrTx/>
              <a:buSzTx/>
              <a:buFontTx/>
              <a:buNone/>
            </a:pPr>
            <a:r>
              <a:rPr lang="en-US" altLang="en-US" sz="1600" dirty="0">
                <a:solidFill>
                  <a:srgbClr val="D8D8EC"/>
                </a:solidFill>
              </a:rPr>
              <a:t>She will deny any family history of similar eye findings (recall it’s sporadic, not inherited)</a:t>
            </a:r>
          </a:p>
        </p:txBody>
      </p:sp>
      <p:sp>
        <p:nvSpPr>
          <p:cNvPr id="47" name="Oval 46">
            <a:extLst>
              <a:ext uri="{FF2B5EF4-FFF2-40B4-BE49-F238E27FC236}">
                <a16:creationId xmlns:a16="http://schemas.microsoft.com/office/drawing/2014/main" id="{915FF168-8D6E-4F81-8D3E-ED770430134E}"/>
              </a:ext>
            </a:extLst>
          </p:cNvPr>
          <p:cNvSpPr/>
          <p:nvPr/>
        </p:nvSpPr>
        <p:spPr>
          <a:xfrm>
            <a:off x="8001000" y="3048000"/>
            <a:ext cx="671979" cy="338554"/>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109972561"/>
      </p:ext>
    </p:extLst>
  </p:cSld>
  <p:clrMapOvr>
    <a:masterClrMapping/>
  </p:clrMapOvr>
</p:sld>
</file>

<file path=ppt/slides/slide3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Straight Arrow Connector 12">
            <a:extLst>
              <a:ext uri="{FF2B5EF4-FFF2-40B4-BE49-F238E27FC236}">
                <a16:creationId xmlns:a16="http://schemas.microsoft.com/office/drawing/2014/main" id="{A6DE2085-829C-480C-9216-69D6039C0A37}"/>
              </a:ext>
            </a:extLst>
          </p:cNvPr>
          <p:cNvCxnSpPr>
            <a:cxnSpLocks/>
          </p:cNvCxnSpPr>
          <p:nvPr/>
        </p:nvCxnSpPr>
        <p:spPr>
          <a:xfrm>
            <a:off x="6717173" y="1828800"/>
            <a:ext cx="0" cy="3462754"/>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43014" name="Text Box 6"/>
          <p:cNvSpPr txBox="1">
            <a:spLocks noChangeArrowheads="1"/>
          </p:cNvSpPr>
          <p:nvPr/>
        </p:nvSpPr>
        <p:spPr bwMode="auto">
          <a:xfrm>
            <a:off x="533400" y="2356376"/>
            <a:ext cx="1005403"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Lens-</a:t>
            </a:r>
          </a:p>
          <a:p>
            <a:pPr algn="ctr" eaLnBrk="1" hangingPunct="1">
              <a:lnSpc>
                <a:spcPct val="80000"/>
              </a:lnSpc>
              <a:spcBef>
                <a:spcPct val="0"/>
              </a:spcBef>
              <a:buClrTx/>
              <a:buSzTx/>
              <a:buFontTx/>
              <a:buNone/>
            </a:pPr>
            <a:r>
              <a:rPr lang="en-US" altLang="en-US" sz="1800" dirty="0">
                <a:solidFill>
                  <a:schemeClr val="bg1">
                    <a:lumMod val="75000"/>
                  </a:schemeClr>
                </a:solidFill>
              </a:rPr>
              <a:t>Induced</a:t>
            </a:r>
          </a:p>
        </p:txBody>
      </p:sp>
      <p:sp>
        <p:nvSpPr>
          <p:cNvPr id="43017" name="Text Box 14"/>
          <p:cNvSpPr txBox="1">
            <a:spLocks noChangeArrowheads="1"/>
          </p:cNvSpPr>
          <p:nvPr/>
        </p:nvSpPr>
        <p:spPr bwMode="auto">
          <a:xfrm>
            <a:off x="3026498" y="2365901"/>
            <a:ext cx="1633781"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Aphakic/</a:t>
            </a:r>
          </a:p>
          <a:p>
            <a:pPr algn="ctr" eaLnBrk="1" hangingPunct="1">
              <a:lnSpc>
                <a:spcPct val="80000"/>
              </a:lnSpc>
              <a:spcBef>
                <a:spcPct val="0"/>
              </a:spcBef>
              <a:buClrTx/>
              <a:buSzTx/>
              <a:buFontTx/>
              <a:buNone/>
            </a:pPr>
            <a:r>
              <a:rPr lang="en-US" altLang="en-US" sz="1800" dirty="0" err="1">
                <a:solidFill>
                  <a:schemeClr val="bg1">
                    <a:lumMod val="75000"/>
                  </a:schemeClr>
                </a:solidFill>
              </a:rPr>
              <a:t>Pseudophakic</a:t>
            </a:r>
            <a:endParaRPr lang="en-US" altLang="en-US" sz="1800" dirty="0">
              <a:solidFill>
                <a:schemeClr val="bg1">
                  <a:lumMod val="75000"/>
                </a:schemeClr>
              </a:solidFill>
            </a:endParaRPr>
          </a:p>
        </p:txBody>
      </p:sp>
      <p:sp>
        <p:nvSpPr>
          <p:cNvPr id="43031" name="Text Box 35"/>
          <p:cNvSpPr txBox="1">
            <a:spLocks noChangeArrowheads="1"/>
          </p:cNvSpPr>
          <p:nvPr/>
        </p:nvSpPr>
        <p:spPr bwMode="auto">
          <a:xfrm>
            <a:off x="1190847" y="1295400"/>
            <a:ext cx="2473754"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solidFill>
                  <a:schemeClr val="bg1">
                    <a:lumMod val="75000"/>
                  </a:schemeClr>
                </a:solidFill>
              </a:rPr>
              <a:t>w/ Pupillary Block</a:t>
            </a:r>
          </a:p>
        </p:txBody>
      </p:sp>
      <p:sp>
        <p:nvSpPr>
          <p:cNvPr id="43032" name="Text Box 36"/>
          <p:cNvSpPr txBox="1">
            <a:spLocks noChangeArrowheads="1"/>
          </p:cNvSpPr>
          <p:nvPr/>
        </p:nvSpPr>
        <p:spPr bwMode="auto">
          <a:xfrm>
            <a:off x="5181600" y="1295400"/>
            <a:ext cx="2630848"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t>w/o Pupillary Block</a:t>
            </a:r>
          </a:p>
        </p:txBody>
      </p:sp>
      <p:sp>
        <p:nvSpPr>
          <p:cNvPr id="49" name="Rectangle 2">
            <a:extLst>
              <a:ext uri="{FF2B5EF4-FFF2-40B4-BE49-F238E27FC236}">
                <a16:creationId xmlns:a16="http://schemas.microsoft.com/office/drawing/2014/main" id="{240EE5BF-F7D2-4FC8-A5DD-F6B5423153C6}"/>
              </a:ext>
            </a:extLst>
          </p:cNvPr>
          <p:cNvSpPr>
            <a:spLocks noGrp="1" noChangeArrowheads="1"/>
          </p:cNvSpPr>
          <p:nvPr>
            <p:ph type="title"/>
          </p:nvPr>
        </p:nvSpPr>
        <p:spPr>
          <a:xfrm>
            <a:off x="457200" y="304800"/>
            <a:ext cx="7543800" cy="563562"/>
          </a:xfrm>
        </p:spPr>
        <p:txBody>
          <a:bodyPr/>
          <a:lstStyle/>
          <a:p>
            <a:pPr eaLnBrk="1" hangingPunct="1"/>
            <a:r>
              <a:rPr lang="en-US" altLang="en-US" sz="3500" dirty="0"/>
              <a:t>Q</a:t>
            </a:r>
          </a:p>
        </p:txBody>
      </p:sp>
      <p:sp>
        <p:nvSpPr>
          <p:cNvPr id="50" name="TextBox 49">
            <a:extLst>
              <a:ext uri="{FF2B5EF4-FFF2-40B4-BE49-F238E27FC236}">
                <a16:creationId xmlns:a16="http://schemas.microsoft.com/office/drawing/2014/main" id="{CF426230-46C8-405C-9015-99EF57762A2E}"/>
              </a:ext>
            </a:extLst>
          </p:cNvPr>
          <p:cNvSpPr txBox="1"/>
          <p:nvPr/>
        </p:nvSpPr>
        <p:spPr>
          <a:xfrm>
            <a:off x="2259496" y="189094"/>
            <a:ext cx="4607480" cy="400110"/>
          </a:xfrm>
          <a:prstGeom prst="rect">
            <a:avLst/>
          </a:prstGeom>
          <a:solidFill>
            <a:schemeClr val="accent1">
              <a:lumMod val="60000"/>
              <a:lumOff val="40000"/>
            </a:schemeClr>
          </a:solidFill>
        </p:spPr>
        <p:txBody>
          <a:bodyPr wrap="none" rtlCol="0">
            <a:spAutoFit/>
          </a:bodyPr>
          <a:lstStyle/>
          <a:p>
            <a:pPr algn="ctr"/>
            <a:r>
              <a:rPr lang="en-US" sz="2000" b="1" dirty="0"/>
              <a:t>Secondary Angle Closure Glaucoma</a:t>
            </a:r>
          </a:p>
        </p:txBody>
      </p:sp>
      <p:sp>
        <p:nvSpPr>
          <p:cNvPr id="2" name="TextBox 1">
            <a:extLst>
              <a:ext uri="{FF2B5EF4-FFF2-40B4-BE49-F238E27FC236}">
                <a16:creationId xmlns:a16="http://schemas.microsoft.com/office/drawing/2014/main" id="{A7E30BEC-923B-4C9A-A856-BDD0D882F6B8}"/>
              </a:ext>
            </a:extLst>
          </p:cNvPr>
          <p:cNvSpPr txBox="1"/>
          <p:nvPr/>
        </p:nvSpPr>
        <p:spPr>
          <a:xfrm>
            <a:off x="887305" y="2844119"/>
            <a:ext cx="1494320" cy="338554"/>
          </a:xfrm>
          <a:prstGeom prst="rect">
            <a:avLst/>
          </a:prstGeom>
          <a:noFill/>
        </p:spPr>
        <p:txBody>
          <a:bodyPr wrap="none" rtlCol="0">
            <a:spAutoFit/>
          </a:bodyPr>
          <a:lstStyle/>
          <a:p>
            <a:r>
              <a:rPr lang="en-US" sz="1600" dirty="0" err="1">
                <a:solidFill>
                  <a:schemeClr val="bg1">
                    <a:lumMod val="75000"/>
                  </a:schemeClr>
                </a:solidFill>
              </a:rPr>
              <a:t>Phacomorphic</a:t>
            </a:r>
            <a:endParaRPr lang="en-US" sz="1600" dirty="0">
              <a:solidFill>
                <a:schemeClr val="bg1">
                  <a:lumMod val="75000"/>
                </a:schemeClr>
              </a:solidFill>
            </a:endParaRPr>
          </a:p>
        </p:txBody>
      </p:sp>
      <p:sp>
        <p:nvSpPr>
          <p:cNvPr id="51" name="TextBox 50">
            <a:extLst>
              <a:ext uri="{FF2B5EF4-FFF2-40B4-BE49-F238E27FC236}">
                <a16:creationId xmlns:a16="http://schemas.microsoft.com/office/drawing/2014/main" id="{156069D4-340B-4160-A336-EBF73557CEE0}"/>
              </a:ext>
            </a:extLst>
          </p:cNvPr>
          <p:cNvSpPr txBox="1"/>
          <p:nvPr/>
        </p:nvSpPr>
        <p:spPr>
          <a:xfrm>
            <a:off x="884725" y="3175578"/>
            <a:ext cx="1402948" cy="338554"/>
          </a:xfrm>
          <a:prstGeom prst="rect">
            <a:avLst/>
          </a:prstGeom>
          <a:noFill/>
        </p:spPr>
        <p:txBody>
          <a:bodyPr wrap="none" rtlCol="0">
            <a:spAutoFit/>
          </a:bodyPr>
          <a:lstStyle/>
          <a:p>
            <a:r>
              <a:rPr lang="en-US" sz="1600" dirty="0">
                <a:solidFill>
                  <a:schemeClr val="bg1">
                    <a:lumMod val="75000"/>
                  </a:schemeClr>
                </a:solidFill>
              </a:rPr>
              <a:t>Ectopia </a:t>
            </a:r>
            <a:r>
              <a:rPr lang="en-US" sz="1600" dirty="0" err="1">
                <a:solidFill>
                  <a:schemeClr val="bg1">
                    <a:lumMod val="75000"/>
                  </a:schemeClr>
                </a:solidFill>
              </a:rPr>
              <a:t>lentis</a:t>
            </a:r>
            <a:endParaRPr lang="en-US" sz="1600" dirty="0">
              <a:solidFill>
                <a:schemeClr val="bg1">
                  <a:lumMod val="75000"/>
                </a:schemeClr>
              </a:solidFill>
            </a:endParaRPr>
          </a:p>
        </p:txBody>
      </p:sp>
      <p:cxnSp>
        <p:nvCxnSpPr>
          <p:cNvPr id="71" name="Straight Connector 70">
            <a:extLst>
              <a:ext uri="{FF2B5EF4-FFF2-40B4-BE49-F238E27FC236}">
                <a16:creationId xmlns:a16="http://schemas.microsoft.com/office/drawing/2014/main" id="{C104938D-BA8D-4E39-9D5F-9EE2012F2F3C}"/>
              </a:ext>
            </a:extLst>
          </p:cNvPr>
          <p:cNvCxnSpPr>
            <a:cxnSpLocks/>
          </p:cNvCxnSpPr>
          <p:nvPr/>
        </p:nvCxnSpPr>
        <p:spPr>
          <a:xfrm flipH="1">
            <a:off x="762665" y="3023488"/>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2A7E4E40-472F-4E50-8A7A-45C10FDD7171}"/>
              </a:ext>
            </a:extLst>
          </p:cNvPr>
          <p:cNvCxnSpPr>
            <a:cxnSpLocks/>
          </p:cNvCxnSpPr>
          <p:nvPr/>
        </p:nvCxnSpPr>
        <p:spPr>
          <a:xfrm flipH="1">
            <a:off x="762665" y="3347853"/>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C3924889-45B9-4383-9C9E-48F0A9C27AD8}"/>
              </a:ext>
            </a:extLst>
          </p:cNvPr>
          <p:cNvCxnSpPr>
            <a:cxnSpLocks/>
          </p:cNvCxnSpPr>
          <p:nvPr/>
        </p:nvCxnSpPr>
        <p:spPr>
          <a:xfrm flipH="1">
            <a:off x="748719" y="2838976"/>
            <a:ext cx="13947" cy="5088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 name="Straight Arrow Connector 5">
            <a:extLst>
              <a:ext uri="{FF2B5EF4-FFF2-40B4-BE49-F238E27FC236}">
                <a16:creationId xmlns:a16="http://schemas.microsoft.com/office/drawing/2014/main" id="{A3439F0C-5143-461F-8F3C-2E830785DEFC}"/>
              </a:ext>
            </a:extLst>
          </p:cNvPr>
          <p:cNvCxnSpPr>
            <a:stCxn id="50" idx="2"/>
          </p:cNvCxnSpPr>
          <p:nvPr/>
        </p:nvCxnSpPr>
        <p:spPr>
          <a:xfrm flipH="1">
            <a:off x="2971800" y="589204"/>
            <a:ext cx="1591436" cy="706196"/>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0" name="Straight Arrow Connector 9">
            <a:extLst>
              <a:ext uri="{FF2B5EF4-FFF2-40B4-BE49-F238E27FC236}">
                <a16:creationId xmlns:a16="http://schemas.microsoft.com/office/drawing/2014/main" id="{84DC796E-F6ED-4FBB-82D2-A260F480BF8A}"/>
              </a:ext>
            </a:extLst>
          </p:cNvPr>
          <p:cNvCxnSpPr>
            <a:cxnSpLocks/>
          </p:cNvCxnSpPr>
          <p:nvPr/>
        </p:nvCxnSpPr>
        <p:spPr>
          <a:xfrm>
            <a:off x="4572000" y="589204"/>
            <a:ext cx="1600200" cy="706196"/>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6" name="Straight Arrow Connector 25">
            <a:extLst>
              <a:ext uri="{FF2B5EF4-FFF2-40B4-BE49-F238E27FC236}">
                <a16:creationId xmlns:a16="http://schemas.microsoft.com/office/drawing/2014/main" id="{B70E0124-9B84-41A5-8D84-A66B7838A706}"/>
              </a:ext>
            </a:extLst>
          </p:cNvPr>
          <p:cNvCxnSpPr>
            <a:cxnSpLocks/>
          </p:cNvCxnSpPr>
          <p:nvPr/>
        </p:nvCxnSpPr>
        <p:spPr>
          <a:xfrm flipH="1">
            <a:off x="1159539" y="1828800"/>
            <a:ext cx="1290435" cy="478059"/>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28" name="Straight Arrow Connector 27">
            <a:extLst>
              <a:ext uri="{FF2B5EF4-FFF2-40B4-BE49-F238E27FC236}">
                <a16:creationId xmlns:a16="http://schemas.microsoft.com/office/drawing/2014/main" id="{567A4249-5C59-4416-8A8E-1C35913900AB}"/>
              </a:ext>
            </a:extLst>
          </p:cNvPr>
          <p:cNvCxnSpPr>
            <a:cxnSpLocks/>
          </p:cNvCxnSpPr>
          <p:nvPr/>
        </p:nvCxnSpPr>
        <p:spPr>
          <a:xfrm>
            <a:off x="2449973" y="1832208"/>
            <a:ext cx="1268784"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56" name="Text Box 6">
            <a:extLst>
              <a:ext uri="{FF2B5EF4-FFF2-40B4-BE49-F238E27FC236}">
                <a16:creationId xmlns:a16="http://schemas.microsoft.com/office/drawing/2014/main" id="{557983BD-9D64-49B9-A366-A08663B0451F}"/>
              </a:ext>
            </a:extLst>
          </p:cNvPr>
          <p:cNvSpPr txBox="1">
            <a:spLocks noChangeArrowheads="1"/>
          </p:cNvSpPr>
          <p:nvPr/>
        </p:nvSpPr>
        <p:spPr bwMode="auto">
          <a:xfrm>
            <a:off x="5029200" y="2356376"/>
            <a:ext cx="813043"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r" eaLnBrk="1" hangingPunct="1">
              <a:lnSpc>
                <a:spcPct val="80000"/>
              </a:lnSpc>
              <a:spcBef>
                <a:spcPct val="0"/>
              </a:spcBef>
              <a:buClrTx/>
              <a:buSzTx/>
              <a:buFontTx/>
              <a:buNone/>
            </a:pPr>
            <a:r>
              <a:rPr lang="en-US" altLang="en-US" sz="1800" dirty="0">
                <a:solidFill>
                  <a:schemeClr val="bg1">
                    <a:lumMod val="75000"/>
                  </a:schemeClr>
                </a:solidFill>
              </a:rPr>
              <a:t>‘Push’</a:t>
            </a:r>
          </a:p>
        </p:txBody>
      </p:sp>
      <p:sp>
        <p:nvSpPr>
          <p:cNvPr id="57" name="Text Box 14">
            <a:extLst>
              <a:ext uri="{FF2B5EF4-FFF2-40B4-BE49-F238E27FC236}">
                <a16:creationId xmlns:a16="http://schemas.microsoft.com/office/drawing/2014/main" id="{5DAFA1C1-3A29-4C27-A379-663FDD22E326}"/>
              </a:ext>
            </a:extLst>
          </p:cNvPr>
          <p:cNvSpPr txBox="1">
            <a:spLocks noChangeArrowheads="1"/>
          </p:cNvSpPr>
          <p:nvPr/>
        </p:nvSpPr>
        <p:spPr bwMode="auto">
          <a:xfrm>
            <a:off x="7620000" y="2365901"/>
            <a:ext cx="671979"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t>‘Pull’</a:t>
            </a:r>
          </a:p>
        </p:txBody>
      </p:sp>
      <p:cxnSp>
        <p:nvCxnSpPr>
          <p:cNvPr id="58" name="Straight Arrow Connector 57">
            <a:extLst>
              <a:ext uri="{FF2B5EF4-FFF2-40B4-BE49-F238E27FC236}">
                <a16:creationId xmlns:a16="http://schemas.microsoft.com/office/drawing/2014/main" id="{E874FEE9-46BD-46A3-90A3-DE7CC220FBFF}"/>
              </a:ext>
            </a:extLst>
          </p:cNvPr>
          <p:cNvCxnSpPr>
            <a:cxnSpLocks/>
          </p:cNvCxnSpPr>
          <p:nvPr/>
        </p:nvCxnSpPr>
        <p:spPr>
          <a:xfrm flipH="1">
            <a:off x="5867400" y="1828800"/>
            <a:ext cx="849775"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59" name="Straight Arrow Connector 58">
            <a:extLst>
              <a:ext uri="{FF2B5EF4-FFF2-40B4-BE49-F238E27FC236}">
                <a16:creationId xmlns:a16="http://schemas.microsoft.com/office/drawing/2014/main" id="{C370A4A1-FE96-4E70-B89E-839542A5E241}"/>
              </a:ext>
            </a:extLst>
          </p:cNvPr>
          <p:cNvCxnSpPr>
            <a:cxnSpLocks/>
          </p:cNvCxnSpPr>
          <p:nvPr/>
        </p:nvCxnSpPr>
        <p:spPr>
          <a:xfrm>
            <a:off x="6717173" y="1832208"/>
            <a:ext cx="902827" cy="474047"/>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62" name="Text Box 16">
            <a:extLst>
              <a:ext uri="{FF2B5EF4-FFF2-40B4-BE49-F238E27FC236}">
                <a16:creationId xmlns:a16="http://schemas.microsoft.com/office/drawing/2014/main" id="{33538067-0726-41B0-93FF-357EF00CA62D}"/>
              </a:ext>
            </a:extLst>
          </p:cNvPr>
          <p:cNvSpPr txBox="1">
            <a:spLocks noChangeArrowheads="1"/>
          </p:cNvSpPr>
          <p:nvPr/>
        </p:nvSpPr>
        <p:spPr bwMode="auto">
          <a:xfrm>
            <a:off x="8065437" y="2684785"/>
            <a:ext cx="628698"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NVG</a:t>
            </a:r>
          </a:p>
        </p:txBody>
      </p:sp>
      <p:sp>
        <p:nvSpPr>
          <p:cNvPr id="70" name="Text Box 21">
            <a:extLst>
              <a:ext uri="{FF2B5EF4-FFF2-40B4-BE49-F238E27FC236}">
                <a16:creationId xmlns:a16="http://schemas.microsoft.com/office/drawing/2014/main" id="{86C32650-BE1F-4CC3-8DB5-0C136D877E6F}"/>
              </a:ext>
            </a:extLst>
          </p:cNvPr>
          <p:cNvSpPr txBox="1">
            <a:spLocks noChangeArrowheads="1"/>
          </p:cNvSpPr>
          <p:nvPr/>
        </p:nvSpPr>
        <p:spPr bwMode="auto">
          <a:xfrm>
            <a:off x="8070534" y="3048000"/>
            <a:ext cx="526106"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b="1"/>
              <a:t>ICE</a:t>
            </a:r>
          </a:p>
        </p:txBody>
      </p:sp>
      <p:sp>
        <p:nvSpPr>
          <p:cNvPr id="75" name="Text Box 45">
            <a:extLst>
              <a:ext uri="{FF2B5EF4-FFF2-40B4-BE49-F238E27FC236}">
                <a16:creationId xmlns:a16="http://schemas.microsoft.com/office/drawing/2014/main" id="{2B6EDA2D-8F55-4DFD-A225-8C03CE6FC7F3}"/>
              </a:ext>
            </a:extLst>
          </p:cNvPr>
          <p:cNvSpPr txBox="1">
            <a:spLocks noChangeArrowheads="1"/>
          </p:cNvSpPr>
          <p:nvPr/>
        </p:nvSpPr>
        <p:spPr bwMode="auto">
          <a:xfrm>
            <a:off x="8073162" y="3810000"/>
            <a:ext cx="1070837" cy="74635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ts val="1700"/>
              </a:lnSpc>
              <a:spcBef>
                <a:spcPct val="0"/>
              </a:spcBef>
              <a:buClrTx/>
              <a:buSzTx/>
              <a:buFontTx/>
              <a:buNone/>
            </a:pPr>
            <a:r>
              <a:rPr lang="en-US" altLang="en-US" sz="1600" dirty="0">
                <a:solidFill>
                  <a:schemeClr val="bg1">
                    <a:lumMod val="75000"/>
                  </a:schemeClr>
                </a:solidFill>
              </a:rPr>
              <a:t>Epithelial/ fibrous ingrowth</a:t>
            </a:r>
          </a:p>
        </p:txBody>
      </p:sp>
      <p:cxnSp>
        <p:nvCxnSpPr>
          <p:cNvPr id="77" name="Straight Connector 76">
            <a:extLst>
              <a:ext uri="{FF2B5EF4-FFF2-40B4-BE49-F238E27FC236}">
                <a16:creationId xmlns:a16="http://schemas.microsoft.com/office/drawing/2014/main" id="{FC090BD7-F2E1-4464-B57B-9CBE5874C89B}"/>
              </a:ext>
            </a:extLst>
          </p:cNvPr>
          <p:cNvCxnSpPr>
            <a:cxnSpLocks/>
          </p:cNvCxnSpPr>
          <p:nvPr/>
        </p:nvCxnSpPr>
        <p:spPr>
          <a:xfrm>
            <a:off x="7873969" y="2674448"/>
            <a:ext cx="7724" cy="128795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8" name="Straight Connector 77">
            <a:extLst>
              <a:ext uri="{FF2B5EF4-FFF2-40B4-BE49-F238E27FC236}">
                <a16:creationId xmlns:a16="http://schemas.microsoft.com/office/drawing/2014/main" id="{B1922ED5-C3D8-43D8-A00D-1D6BC9201DBA}"/>
              </a:ext>
            </a:extLst>
          </p:cNvPr>
          <p:cNvCxnSpPr/>
          <p:nvPr/>
        </p:nvCxnSpPr>
        <p:spPr>
          <a:xfrm flipH="1">
            <a:off x="7873968" y="2840262"/>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9" name="Straight Connector 78">
            <a:extLst>
              <a:ext uri="{FF2B5EF4-FFF2-40B4-BE49-F238E27FC236}">
                <a16:creationId xmlns:a16="http://schemas.microsoft.com/office/drawing/2014/main" id="{77019ED2-6D69-4A60-9D19-D4DB786EA3A0}"/>
              </a:ext>
            </a:extLst>
          </p:cNvPr>
          <p:cNvCxnSpPr/>
          <p:nvPr/>
        </p:nvCxnSpPr>
        <p:spPr>
          <a:xfrm flipH="1">
            <a:off x="7873968" y="3213518"/>
            <a:ext cx="24447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1" name="Straight Connector 80">
            <a:extLst>
              <a:ext uri="{FF2B5EF4-FFF2-40B4-BE49-F238E27FC236}">
                <a16:creationId xmlns:a16="http://schemas.microsoft.com/office/drawing/2014/main" id="{9796A12F-4125-4C05-8EE8-A388740C580D}"/>
              </a:ext>
            </a:extLst>
          </p:cNvPr>
          <p:cNvCxnSpPr/>
          <p:nvPr/>
        </p:nvCxnSpPr>
        <p:spPr>
          <a:xfrm flipH="1">
            <a:off x="7877837" y="3581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3" name="Straight Connector 82">
            <a:extLst>
              <a:ext uri="{FF2B5EF4-FFF2-40B4-BE49-F238E27FC236}">
                <a16:creationId xmlns:a16="http://schemas.microsoft.com/office/drawing/2014/main" id="{7FDC5F4B-9BF0-42AD-B8BB-2F2399BCF1E2}"/>
              </a:ext>
            </a:extLst>
          </p:cNvPr>
          <p:cNvCxnSpPr/>
          <p:nvPr/>
        </p:nvCxnSpPr>
        <p:spPr>
          <a:xfrm flipH="1">
            <a:off x="7881693" y="3962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93" name="Text Box 42">
            <a:extLst>
              <a:ext uri="{FF2B5EF4-FFF2-40B4-BE49-F238E27FC236}">
                <a16:creationId xmlns:a16="http://schemas.microsoft.com/office/drawing/2014/main" id="{53BAB77F-E061-4834-9068-34BDF78AD071}"/>
              </a:ext>
            </a:extLst>
          </p:cNvPr>
          <p:cNvSpPr txBox="1">
            <a:spLocks noChangeArrowheads="1"/>
          </p:cNvSpPr>
          <p:nvPr/>
        </p:nvSpPr>
        <p:spPr bwMode="auto">
          <a:xfrm>
            <a:off x="8111387" y="3429000"/>
            <a:ext cx="856196"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Flat AC</a:t>
            </a:r>
          </a:p>
        </p:txBody>
      </p:sp>
      <p:sp>
        <p:nvSpPr>
          <p:cNvPr id="100" name="Text Box 23">
            <a:extLst>
              <a:ext uri="{FF2B5EF4-FFF2-40B4-BE49-F238E27FC236}">
                <a16:creationId xmlns:a16="http://schemas.microsoft.com/office/drawing/2014/main" id="{D8F2FCFF-2984-4836-B000-9C5601A8EAAA}"/>
              </a:ext>
            </a:extLst>
          </p:cNvPr>
          <p:cNvSpPr txBox="1">
            <a:spLocks noChangeArrowheads="1"/>
          </p:cNvSpPr>
          <p:nvPr/>
        </p:nvSpPr>
        <p:spPr bwMode="auto">
          <a:xfrm>
            <a:off x="5530369" y="2667000"/>
            <a:ext cx="2143536"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Aqueous misdirection</a:t>
            </a:r>
          </a:p>
        </p:txBody>
      </p:sp>
      <p:cxnSp>
        <p:nvCxnSpPr>
          <p:cNvPr id="104" name="Straight Connector 103">
            <a:extLst>
              <a:ext uri="{FF2B5EF4-FFF2-40B4-BE49-F238E27FC236}">
                <a16:creationId xmlns:a16="http://schemas.microsoft.com/office/drawing/2014/main" id="{49D87D4A-E317-4446-9B95-5184CB3968F3}"/>
              </a:ext>
            </a:extLst>
          </p:cNvPr>
          <p:cNvCxnSpPr>
            <a:cxnSpLocks/>
          </p:cNvCxnSpPr>
          <p:nvPr/>
        </p:nvCxnSpPr>
        <p:spPr>
          <a:xfrm flipH="1">
            <a:off x="5316229" y="2667000"/>
            <a:ext cx="7397" cy="25314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5" name="Straight Connector 104">
            <a:extLst>
              <a:ext uri="{FF2B5EF4-FFF2-40B4-BE49-F238E27FC236}">
                <a16:creationId xmlns:a16="http://schemas.microsoft.com/office/drawing/2014/main" id="{F40B6D71-75A8-4A88-864D-00D14C2F710D}"/>
              </a:ext>
            </a:extLst>
          </p:cNvPr>
          <p:cNvCxnSpPr/>
          <p:nvPr/>
        </p:nvCxnSpPr>
        <p:spPr>
          <a:xfrm flipH="1">
            <a:off x="5323624" y="2832814"/>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6" name="Straight Connector 105">
            <a:extLst>
              <a:ext uri="{FF2B5EF4-FFF2-40B4-BE49-F238E27FC236}">
                <a16:creationId xmlns:a16="http://schemas.microsoft.com/office/drawing/2014/main" id="{010BF7B2-AA07-4DCF-822D-E2DB5CC0BF59}"/>
              </a:ext>
            </a:extLst>
          </p:cNvPr>
          <p:cNvCxnSpPr/>
          <p:nvPr/>
        </p:nvCxnSpPr>
        <p:spPr>
          <a:xfrm flipH="1">
            <a:off x="5323624" y="3360065"/>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a:extLst>
              <a:ext uri="{FF2B5EF4-FFF2-40B4-BE49-F238E27FC236}">
                <a16:creationId xmlns:a16="http://schemas.microsoft.com/office/drawing/2014/main" id="{BAC8035C-3999-4C31-93CD-6C0D2ADEB73B}"/>
              </a:ext>
            </a:extLst>
          </p:cNvPr>
          <p:cNvCxnSpPr/>
          <p:nvPr/>
        </p:nvCxnSpPr>
        <p:spPr>
          <a:xfrm flipH="1">
            <a:off x="5323536" y="3786938"/>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8" name="Straight Connector 107">
            <a:extLst>
              <a:ext uri="{FF2B5EF4-FFF2-40B4-BE49-F238E27FC236}">
                <a16:creationId xmlns:a16="http://schemas.microsoft.com/office/drawing/2014/main" id="{DB64CAEE-69B4-426A-8A5B-D1269DBF0F66}"/>
              </a:ext>
            </a:extLst>
          </p:cNvPr>
          <p:cNvCxnSpPr/>
          <p:nvPr/>
        </p:nvCxnSpPr>
        <p:spPr>
          <a:xfrm flipH="1">
            <a:off x="5327493" y="4249152"/>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12" name="Straight Connector 111">
            <a:extLst>
              <a:ext uri="{FF2B5EF4-FFF2-40B4-BE49-F238E27FC236}">
                <a16:creationId xmlns:a16="http://schemas.microsoft.com/office/drawing/2014/main" id="{99A16C30-4BE4-48E5-8B65-0C5F3039B8DC}"/>
              </a:ext>
            </a:extLst>
          </p:cNvPr>
          <p:cNvCxnSpPr/>
          <p:nvPr/>
        </p:nvCxnSpPr>
        <p:spPr>
          <a:xfrm flipH="1">
            <a:off x="5333455" y="51816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13" name="Text Box 42">
            <a:extLst>
              <a:ext uri="{FF2B5EF4-FFF2-40B4-BE49-F238E27FC236}">
                <a16:creationId xmlns:a16="http://schemas.microsoft.com/office/drawing/2014/main" id="{056DFFD9-3CA2-42E7-90FE-4F14522E3504}"/>
              </a:ext>
            </a:extLst>
          </p:cNvPr>
          <p:cNvSpPr txBox="1">
            <a:spLocks noChangeArrowheads="1"/>
          </p:cNvSpPr>
          <p:nvPr/>
        </p:nvSpPr>
        <p:spPr bwMode="auto">
          <a:xfrm>
            <a:off x="5533954" y="3623846"/>
            <a:ext cx="1563248"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Retinal surgery</a:t>
            </a:r>
          </a:p>
        </p:txBody>
      </p:sp>
      <p:sp>
        <p:nvSpPr>
          <p:cNvPr id="118" name="Text Box 47">
            <a:extLst>
              <a:ext uri="{FF2B5EF4-FFF2-40B4-BE49-F238E27FC236}">
                <a16:creationId xmlns:a16="http://schemas.microsoft.com/office/drawing/2014/main" id="{3F59D898-ECAD-49F0-9425-2A1BC8DDA7B5}"/>
              </a:ext>
            </a:extLst>
          </p:cNvPr>
          <p:cNvSpPr txBox="1">
            <a:spLocks noChangeArrowheads="1"/>
          </p:cNvSpPr>
          <p:nvPr/>
        </p:nvSpPr>
        <p:spPr bwMode="auto">
          <a:xfrm>
            <a:off x="5523688" y="4538246"/>
            <a:ext cx="1414170"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Drug-induced</a:t>
            </a:r>
          </a:p>
        </p:txBody>
      </p:sp>
      <p:sp>
        <p:nvSpPr>
          <p:cNvPr id="16" name="TextBox 15">
            <a:extLst>
              <a:ext uri="{FF2B5EF4-FFF2-40B4-BE49-F238E27FC236}">
                <a16:creationId xmlns:a16="http://schemas.microsoft.com/office/drawing/2014/main" id="{984E008D-FBBA-42B4-940E-EA26772E0161}"/>
              </a:ext>
            </a:extLst>
          </p:cNvPr>
          <p:cNvSpPr txBox="1"/>
          <p:nvPr/>
        </p:nvSpPr>
        <p:spPr>
          <a:xfrm>
            <a:off x="6230528" y="5257800"/>
            <a:ext cx="1326004" cy="369332"/>
          </a:xfrm>
          <a:prstGeom prst="rect">
            <a:avLst/>
          </a:prstGeom>
          <a:noFill/>
        </p:spPr>
        <p:txBody>
          <a:bodyPr wrap="none" rtlCol="0">
            <a:spAutoFit/>
          </a:bodyPr>
          <a:lstStyle/>
          <a:p>
            <a:pPr algn="ctr"/>
            <a:r>
              <a:rPr lang="en-US" dirty="0">
                <a:solidFill>
                  <a:schemeClr val="bg1">
                    <a:lumMod val="75000"/>
                  </a:schemeClr>
                </a:solidFill>
              </a:rPr>
              <a:t>Both/Either</a:t>
            </a:r>
          </a:p>
        </p:txBody>
      </p:sp>
      <p:cxnSp>
        <p:nvCxnSpPr>
          <p:cNvPr id="125" name="Straight Connector 124">
            <a:extLst>
              <a:ext uri="{FF2B5EF4-FFF2-40B4-BE49-F238E27FC236}">
                <a16:creationId xmlns:a16="http://schemas.microsoft.com/office/drawing/2014/main" id="{01138141-D318-4ED7-A7FE-D8F2155CE890}"/>
              </a:ext>
            </a:extLst>
          </p:cNvPr>
          <p:cNvCxnSpPr/>
          <p:nvPr/>
        </p:nvCxnSpPr>
        <p:spPr>
          <a:xfrm flipH="1">
            <a:off x="5334000" y="4724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52" name="Text Box 47">
            <a:extLst>
              <a:ext uri="{FF2B5EF4-FFF2-40B4-BE49-F238E27FC236}">
                <a16:creationId xmlns:a16="http://schemas.microsoft.com/office/drawing/2014/main" id="{E3578916-9804-473C-8F06-D4FA0BCEDFD0}"/>
              </a:ext>
            </a:extLst>
          </p:cNvPr>
          <p:cNvSpPr txBox="1">
            <a:spLocks noChangeArrowheads="1"/>
          </p:cNvSpPr>
          <p:nvPr/>
        </p:nvSpPr>
        <p:spPr bwMode="auto">
          <a:xfrm>
            <a:off x="5543446" y="4055146"/>
            <a:ext cx="1619354"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err="1">
                <a:solidFill>
                  <a:schemeClr val="bg1">
                    <a:lumMod val="75000"/>
                  </a:schemeClr>
                </a:solidFill>
              </a:rPr>
              <a:t>Nanophthalmos</a:t>
            </a:r>
            <a:endParaRPr lang="en-US" altLang="en-US" sz="1600" dirty="0">
              <a:solidFill>
                <a:schemeClr val="bg1">
                  <a:lumMod val="75000"/>
                </a:schemeClr>
              </a:solidFill>
            </a:endParaRPr>
          </a:p>
        </p:txBody>
      </p:sp>
      <p:sp>
        <p:nvSpPr>
          <p:cNvPr id="53" name="Text Box 45">
            <a:extLst>
              <a:ext uri="{FF2B5EF4-FFF2-40B4-BE49-F238E27FC236}">
                <a16:creationId xmlns:a16="http://schemas.microsoft.com/office/drawing/2014/main" id="{57D1A14F-68FE-47D2-983C-1A879D66A9DC}"/>
              </a:ext>
            </a:extLst>
          </p:cNvPr>
          <p:cNvSpPr txBox="1">
            <a:spLocks noChangeArrowheads="1"/>
          </p:cNvSpPr>
          <p:nvPr/>
        </p:nvSpPr>
        <p:spPr bwMode="auto">
          <a:xfrm>
            <a:off x="5523688" y="5013493"/>
            <a:ext cx="582211"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PFV</a:t>
            </a:r>
          </a:p>
        </p:txBody>
      </p:sp>
      <p:sp>
        <p:nvSpPr>
          <p:cNvPr id="54" name="Text Box 42">
            <a:extLst>
              <a:ext uri="{FF2B5EF4-FFF2-40B4-BE49-F238E27FC236}">
                <a16:creationId xmlns:a16="http://schemas.microsoft.com/office/drawing/2014/main" id="{E1E37D2C-2C52-446B-843B-01E64990D3EC}"/>
              </a:ext>
            </a:extLst>
          </p:cNvPr>
          <p:cNvSpPr txBox="1">
            <a:spLocks noChangeArrowheads="1"/>
          </p:cNvSpPr>
          <p:nvPr/>
        </p:nvSpPr>
        <p:spPr bwMode="auto">
          <a:xfrm>
            <a:off x="5551406" y="3192546"/>
            <a:ext cx="2276072"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ERD/choroidal effusion</a:t>
            </a:r>
          </a:p>
        </p:txBody>
      </p:sp>
      <p:sp>
        <p:nvSpPr>
          <p:cNvPr id="45" name="Text Box 16">
            <a:extLst>
              <a:ext uri="{FF2B5EF4-FFF2-40B4-BE49-F238E27FC236}">
                <a16:creationId xmlns:a16="http://schemas.microsoft.com/office/drawing/2014/main" id="{110F5FF7-0BFD-4D31-B590-0FC320326235}"/>
              </a:ext>
            </a:extLst>
          </p:cNvPr>
          <p:cNvSpPr txBox="1">
            <a:spLocks noChangeArrowheads="1"/>
          </p:cNvSpPr>
          <p:nvPr/>
        </p:nvSpPr>
        <p:spPr bwMode="auto">
          <a:xfrm>
            <a:off x="624362" y="1879005"/>
            <a:ext cx="6811893" cy="4524315"/>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i="1" dirty="0">
                <a:solidFill>
                  <a:srgbClr val="0000FF"/>
                </a:solidFill>
              </a:rPr>
              <a:t>In this context, what does </a:t>
            </a:r>
            <a:r>
              <a:rPr lang="en-US" altLang="en-US" sz="1600" dirty="0">
                <a:solidFill>
                  <a:srgbClr val="0000FF"/>
                </a:solidFill>
              </a:rPr>
              <a:t>ICE</a:t>
            </a:r>
            <a:r>
              <a:rPr lang="en-US" altLang="en-US" sz="1600" i="1" dirty="0">
                <a:solidFill>
                  <a:srgbClr val="0000FF"/>
                </a:solidFill>
              </a:rPr>
              <a:t> stand for?</a:t>
            </a:r>
          </a:p>
          <a:p>
            <a:pPr eaLnBrk="1" hangingPunct="1">
              <a:spcBef>
                <a:spcPct val="0"/>
              </a:spcBef>
              <a:buClrTx/>
              <a:buSzTx/>
              <a:buFontTx/>
              <a:buNone/>
            </a:pPr>
            <a:r>
              <a:rPr lang="en-US" altLang="en-US" sz="1600" dirty="0">
                <a:solidFill>
                  <a:srgbClr val="0000FF"/>
                </a:solidFill>
              </a:rPr>
              <a:t>Iridocorneal endothelial syndrome</a:t>
            </a:r>
          </a:p>
          <a:p>
            <a:pPr eaLnBrk="1" hangingPunct="1">
              <a:spcBef>
                <a:spcPct val="0"/>
              </a:spcBef>
              <a:buClrTx/>
              <a:buSzTx/>
              <a:buFontTx/>
              <a:buNone/>
            </a:pPr>
            <a:endParaRPr lang="en-US" altLang="en-US" sz="1600" i="1" dirty="0">
              <a:solidFill>
                <a:srgbClr val="0000FF"/>
              </a:solidFill>
            </a:endParaRPr>
          </a:p>
          <a:p>
            <a:pPr eaLnBrk="1" hangingPunct="1">
              <a:spcBef>
                <a:spcPct val="0"/>
              </a:spcBef>
              <a:buClrTx/>
              <a:buSzTx/>
              <a:buFontTx/>
              <a:buNone/>
            </a:pPr>
            <a:r>
              <a:rPr lang="en-US" altLang="en-US" sz="1600" i="1" dirty="0">
                <a:solidFill>
                  <a:srgbClr val="0000FF"/>
                </a:solidFill>
              </a:rPr>
              <a:t>In a nutshell, what is ICE?</a:t>
            </a:r>
          </a:p>
          <a:p>
            <a:pPr eaLnBrk="1" hangingPunct="1">
              <a:spcBef>
                <a:spcPct val="0"/>
              </a:spcBef>
              <a:buClrTx/>
              <a:buSzTx/>
              <a:buFont typeface="Wingdings" panose="05000000000000000000" pitchFamily="2" charset="2"/>
              <a:buNone/>
            </a:pPr>
            <a:r>
              <a:rPr lang="en-US" altLang="en-US" sz="1600" dirty="0">
                <a:solidFill>
                  <a:srgbClr val="0000FF"/>
                </a:solidFill>
              </a:rPr>
              <a:t>A sporadic condition in which abnormal corneal endothelial cells lead to a variety of corneal, iris and angle problems</a:t>
            </a:r>
          </a:p>
          <a:p>
            <a:pPr eaLnBrk="1" hangingPunct="1">
              <a:spcBef>
                <a:spcPct val="0"/>
              </a:spcBef>
              <a:buClrTx/>
              <a:buSzTx/>
              <a:buFont typeface="Wingdings" panose="05000000000000000000" pitchFamily="2" charset="2"/>
              <a:buNone/>
            </a:pPr>
            <a:endParaRPr lang="en-US" altLang="en-US" sz="1600" dirty="0">
              <a:solidFill>
                <a:srgbClr val="0000FF"/>
              </a:solidFill>
            </a:endParaRPr>
          </a:p>
          <a:p>
            <a:pPr eaLnBrk="1" hangingPunct="1">
              <a:spcBef>
                <a:spcPct val="0"/>
              </a:spcBef>
              <a:buClrTx/>
              <a:buSzTx/>
              <a:buFontTx/>
              <a:buNone/>
            </a:pPr>
            <a:r>
              <a:rPr lang="en-US" altLang="en-US" sz="1600" i="1" dirty="0">
                <a:solidFill>
                  <a:srgbClr val="0000FF"/>
                </a:solidFill>
              </a:rPr>
              <a:t>Who is the typical patient?</a:t>
            </a:r>
          </a:p>
          <a:p>
            <a:pPr eaLnBrk="1" hangingPunct="1">
              <a:spcBef>
                <a:spcPct val="0"/>
              </a:spcBef>
              <a:buClrTx/>
              <a:buSzTx/>
              <a:buFontTx/>
              <a:buNone/>
            </a:pPr>
            <a:r>
              <a:rPr lang="en-US" altLang="en-US" sz="1600" dirty="0">
                <a:solidFill>
                  <a:srgbClr val="0000FF"/>
                </a:solidFill>
              </a:rPr>
              <a:t>A young-to-middle-aged adult female</a:t>
            </a:r>
          </a:p>
          <a:p>
            <a:pPr eaLnBrk="1" hangingPunct="1">
              <a:spcBef>
                <a:spcPct val="0"/>
              </a:spcBef>
              <a:buClrTx/>
              <a:buSzTx/>
              <a:buFontTx/>
              <a:buNone/>
            </a:pPr>
            <a:endParaRPr lang="en-US" altLang="en-US" sz="1600" i="1" dirty="0">
              <a:solidFill>
                <a:srgbClr val="0000FF"/>
              </a:solidFill>
            </a:endParaRPr>
          </a:p>
          <a:p>
            <a:pPr eaLnBrk="1" hangingPunct="1">
              <a:spcBef>
                <a:spcPct val="0"/>
              </a:spcBef>
              <a:buClrTx/>
              <a:buSzTx/>
              <a:buFontTx/>
              <a:buNone/>
            </a:pPr>
            <a:r>
              <a:rPr lang="en-US" altLang="en-US" sz="1600" i="1" dirty="0">
                <a:solidFill>
                  <a:srgbClr val="0000FF"/>
                </a:solidFill>
              </a:rPr>
              <a:t>What three sorts of complaints will she have?</a:t>
            </a:r>
          </a:p>
          <a:p>
            <a:pPr eaLnBrk="1" hangingPunct="1">
              <a:spcBef>
                <a:spcPct val="0"/>
              </a:spcBef>
              <a:buClrTx/>
              <a:buSzTx/>
              <a:buNone/>
            </a:pPr>
            <a:r>
              <a:rPr lang="en-US" altLang="en-US" sz="1600" dirty="0">
                <a:solidFill>
                  <a:srgbClr val="0000FF"/>
                </a:solidFill>
              </a:rPr>
              <a:t>--</a:t>
            </a:r>
            <a:r>
              <a:rPr lang="en-US" altLang="en-US" sz="1600" dirty="0">
                <a:solidFill>
                  <a:srgbClr val="D8D8EC"/>
                </a:solidFill>
              </a:rPr>
              <a:t>Changes in the eye’s appearance</a:t>
            </a:r>
          </a:p>
          <a:p>
            <a:pPr eaLnBrk="1" hangingPunct="1">
              <a:spcBef>
                <a:spcPct val="0"/>
              </a:spcBef>
              <a:buClrTx/>
              <a:buSzTx/>
              <a:buNone/>
            </a:pPr>
            <a:r>
              <a:rPr lang="en-US" altLang="en-US" sz="1600" dirty="0">
                <a:solidFill>
                  <a:srgbClr val="0000FF"/>
                </a:solidFill>
              </a:rPr>
              <a:t>--</a:t>
            </a:r>
            <a:r>
              <a:rPr lang="en-US" altLang="en-US" sz="1600" dirty="0">
                <a:solidFill>
                  <a:srgbClr val="D8D8EC"/>
                </a:solidFill>
              </a:rPr>
              <a:t>Ocular pain </a:t>
            </a:r>
          </a:p>
          <a:p>
            <a:pPr eaLnBrk="1" hangingPunct="1">
              <a:spcBef>
                <a:spcPct val="0"/>
              </a:spcBef>
              <a:buClrTx/>
              <a:buSzTx/>
              <a:buNone/>
            </a:pPr>
            <a:r>
              <a:rPr lang="en-US" altLang="en-US" sz="1600" dirty="0">
                <a:solidFill>
                  <a:srgbClr val="0000FF"/>
                </a:solidFill>
              </a:rPr>
              <a:t>--</a:t>
            </a:r>
            <a:r>
              <a:rPr lang="en-US" altLang="en-US" sz="1600" dirty="0">
                <a:solidFill>
                  <a:srgbClr val="D8D8EC"/>
                </a:solidFill>
              </a:rPr>
              <a:t>Decreased VA</a:t>
            </a:r>
          </a:p>
          <a:p>
            <a:pPr eaLnBrk="1" hangingPunct="1">
              <a:spcBef>
                <a:spcPct val="0"/>
              </a:spcBef>
              <a:buClrTx/>
              <a:buSzTx/>
              <a:buNone/>
            </a:pPr>
            <a:endParaRPr lang="en-US" altLang="en-US" sz="1600" dirty="0">
              <a:solidFill>
                <a:srgbClr val="D8D8EC"/>
              </a:solidFill>
            </a:endParaRPr>
          </a:p>
          <a:p>
            <a:pPr eaLnBrk="1" hangingPunct="1">
              <a:spcBef>
                <a:spcPct val="0"/>
              </a:spcBef>
              <a:buClrTx/>
              <a:buSzTx/>
              <a:buFontTx/>
              <a:buNone/>
            </a:pPr>
            <a:r>
              <a:rPr lang="en-US" altLang="en-US" sz="1600" i="1" dirty="0">
                <a:solidFill>
                  <a:srgbClr val="D8D8EC"/>
                </a:solidFill>
              </a:rPr>
              <a:t>What ‘pertinent negative’ will be elicited when taking a history?</a:t>
            </a:r>
          </a:p>
          <a:p>
            <a:pPr eaLnBrk="1" hangingPunct="1">
              <a:spcBef>
                <a:spcPct val="0"/>
              </a:spcBef>
              <a:buClrTx/>
              <a:buSzTx/>
              <a:buFontTx/>
              <a:buNone/>
            </a:pPr>
            <a:r>
              <a:rPr lang="en-US" altLang="en-US" sz="1600" dirty="0">
                <a:solidFill>
                  <a:srgbClr val="D8D8EC"/>
                </a:solidFill>
              </a:rPr>
              <a:t>She will deny any family history of similar eye findings (recall it’s sporadic, not inherited)</a:t>
            </a:r>
          </a:p>
        </p:txBody>
      </p:sp>
      <p:sp>
        <p:nvSpPr>
          <p:cNvPr id="47" name="Oval 46">
            <a:extLst>
              <a:ext uri="{FF2B5EF4-FFF2-40B4-BE49-F238E27FC236}">
                <a16:creationId xmlns:a16="http://schemas.microsoft.com/office/drawing/2014/main" id="{915FF168-8D6E-4F81-8D3E-ED770430134E}"/>
              </a:ext>
            </a:extLst>
          </p:cNvPr>
          <p:cNvSpPr/>
          <p:nvPr/>
        </p:nvSpPr>
        <p:spPr>
          <a:xfrm>
            <a:off x="8001000" y="3048000"/>
            <a:ext cx="671979" cy="338554"/>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291897398"/>
      </p:ext>
    </p:extLst>
  </p:cSld>
  <p:clrMapOvr>
    <a:masterClrMapping/>
  </p:clrMapOvr>
</p:sld>
</file>

<file path=ppt/slides/slide3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Straight Arrow Connector 12">
            <a:extLst>
              <a:ext uri="{FF2B5EF4-FFF2-40B4-BE49-F238E27FC236}">
                <a16:creationId xmlns:a16="http://schemas.microsoft.com/office/drawing/2014/main" id="{A6DE2085-829C-480C-9216-69D6039C0A37}"/>
              </a:ext>
            </a:extLst>
          </p:cNvPr>
          <p:cNvCxnSpPr>
            <a:cxnSpLocks/>
          </p:cNvCxnSpPr>
          <p:nvPr/>
        </p:nvCxnSpPr>
        <p:spPr>
          <a:xfrm>
            <a:off x="6717173" y="1828800"/>
            <a:ext cx="0" cy="3462754"/>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43014" name="Text Box 6"/>
          <p:cNvSpPr txBox="1">
            <a:spLocks noChangeArrowheads="1"/>
          </p:cNvSpPr>
          <p:nvPr/>
        </p:nvSpPr>
        <p:spPr bwMode="auto">
          <a:xfrm>
            <a:off x="533400" y="2356376"/>
            <a:ext cx="1005403"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Lens-</a:t>
            </a:r>
          </a:p>
          <a:p>
            <a:pPr algn="ctr" eaLnBrk="1" hangingPunct="1">
              <a:lnSpc>
                <a:spcPct val="80000"/>
              </a:lnSpc>
              <a:spcBef>
                <a:spcPct val="0"/>
              </a:spcBef>
              <a:buClrTx/>
              <a:buSzTx/>
              <a:buFontTx/>
              <a:buNone/>
            </a:pPr>
            <a:r>
              <a:rPr lang="en-US" altLang="en-US" sz="1800" dirty="0">
                <a:solidFill>
                  <a:schemeClr val="bg1">
                    <a:lumMod val="75000"/>
                  </a:schemeClr>
                </a:solidFill>
              </a:rPr>
              <a:t>Induced</a:t>
            </a:r>
          </a:p>
        </p:txBody>
      </p:sp>
      <p:sp>
        <p:nvSpPr>
          <p:cNvPr id="43017" name="Text Box 14"/>
          <p:cNvSpPr txBox="1">
            <a:spLocks noChangeArrowheads="1"/>
          </p:cNvSpPr>
          <p:nvPr/>
        </p:nvSpPr>
        <p:spPr bwMode="auto">
          <a:xfrm>
            <a:off x="3026498" y="2365901"/>
            <a:ext cx="1633781"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Aphakic/</a:t>
            </a:r>
          </a:p>
          <a:p>
            <a:pPr algn="ctr" eaLnBrk="1" hangingPunct="1">
              <a:lnSpc>
                <a:spcPct val="80000"/>
              </a:lnSpc>
              <a:spcBef>
                <a:spcPct val="0"/>
              </a:spcBef>
              <a:buClrTx/>
              <a:buSzTx/>
              <a:buFontTx/>
              <a:buNone/>
            </a:pPr>
            <a:r>
              <a:rPr lang="en-US" altLang="en-US" sz="1800" dirty="0" err="1">
                <a:solidFill>
                  <a:schemeClr val="bg1">
                    <a:lumMod val="75000"/>
                  </a:schemeClr>
                </a:solidFill>
              </a:rPr>
              <a:t>Pseudophakic</a:t>
            </a:r>
            <a:endParaRPr lang="en-US" altLang="en-US" sz="1800" dirty="0">
              <a:solidFill>
                <a:schemeClr val="bg1">
                  <a:lumMod val="75000"/>
                </a:schemeClr>
              </a:solidFill>
            </a:endParaRPr>
          </a:p>
        </p:txBody>
      </p:sp>
      <p:sp>
        <p:nvSpPr>
          <p:cNvPr id="43031" name="Text Box 35"/>
          <p:cNvSpPr txBox="1">
            <a:spLocks noChangeArrowheads="1"/>
          </p:cNvSpPr>
          <p:nvPr/>
        </p:nvSpPr>
        <p:spPr bwMode="auto">
          <a:xfrm>
            <a:off x="1190847" y="1295400"/>
            <a:ext cx="2473754"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solidFill>
                  <a:schemeClr val="bg1">
                    <a:lumMod val="75000"/>
                  </a:schemeClr>
                </a:solidFill>
              </a:rPr>
              <a:t>w/ Pupillary Block</a:t>
            </a:r>
          </a:p>
        </p:txBody>
      </p:sp>
      <p:sp>
        <p:nvSpPr>
          <p:cNvPr id="43032" name="Text Box 36"/>
          <p:cNvSpPr txBox="1">
            <a:spLocks noChangeArrowheads="1"/>
          </p:cNvSpPr>
          <p:nvPr/>
        </p:nvSpPr>
        <p:spPr bwMode="auto">
          <a:xfrm>
            <a:off x="5181600" y="1295400"/>
            <a:ext cx="2630848"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t>w/o Pupillary Block</a:t>
            </a:r>
          </a:p>
        </p:txBody>
      </p:sp>
      <p:sp>
        <p:nvSpPr>
          <p:cNvPr id="49" name="Rectangle 2">
            <a:extLst>
              <a:ext uri="{FF2B5EF4-FFF2-40B4-BE49-F238E27FC236}">
                <a16:creationId xmlns:a16="http://schemas.microsoft.com/office/drawing/2014/main" id="{240EE5BF-F7D2-4FC8-A5DD-F6B5423153C6}"/>
              </a:ext>
            </a:extLst>
          </p:cNvPr>
          <p:cNvSpPr>
            <a:spLocks noGrp="1" noChangeArrowheads="1"/>
          </p:cNvSpPr>
          <p:nvPr>
            <p:ph type="title"/>
          </p:nvPr>
        </p:nvSpPr>
        <p:spPr>
          <a:xfrm>
            <a:off x="457200" y="304800"/>
            <a:ext cx="7543800" cy="563562"/>
          </a:xfrm>
        </p:spPr>
        <p:txBody>
          <a:bodyPr/>
          <a:lstStyle/>
          <a:p>
            <a:pPr eaLnBrk="1" hangingPunct="1"/>
            <a:r>
              <a:rPr lang="en-US" altLang="en-US" sz="3500" dirty="0"/>
              <a:t>A</a:t>
            </a:r>
          </a:p>
        </p:txBody>
      </p:sp>
      <p:sp>
        <p:nvSpPr>
          <p:cNvPr id="50" name="TextBox 49">
            <a:extLst>
              <a:ext uri="{FF2B5EF4-FFF2-40B4-BE49-F238E27FC236}">
                <a16:creationId xmlns:a16="http://schemas.microsoft.com/office/drawing/2014/main" id="{CF426230-46C8-405C-9015-99EF57762A2E}"/>
              </a:ext>
            </a:extLst>
          </p:cNvPr>
          <p:cNvSpPr txBox="1"/>
          <p:nvPr/>
        </p:nvSpPr>
        <p:spPr>
          <a:xfrm>
            <a:off x="2259496" y="189094"/>
            <a:ext cx="4607480" cy="400110"/>
          </a:xfrm>
          <a:prstGeom prst="rect">
            <a:avLst/>
          </a:prstGeom>
          <a:solidFill>
            <a:schemeClr val="accent1">
              <a:lumMod val="60000"/>
              <a:lumOff val="40000"/>
            </a:schemeClr>
          </a:solidFill>
        </p:spPr>
        <p:txBody>
          <a:bodyPr wrap="none" rtlCol="0">
            <a:spAutoFit/>
          </a:bodyPr>
          <a:lstStyle/>
          <a:p>
            <a:pPr algn="ctr"/>
            <a:r>
              <a:rPr lang="en-US" sz="2000" b="1" dirty="0"/>
              <a:t>Secondary Angle Closure Glaucoma</a:t>
            </a:r>
          </a:p>
        </p:txBody>
      </p:sp>
      <p:sp>
        <p:nvSpPr>
          <p:cNvPr id="2" name="TextBox 1">
            <a:extLst>
              <a:ext uri="{FF2B5EF4-FFF2-40B4-BE49-F238E27FC236}">
                <a16:creationId xmlns:a16="http://schemas.microsoft.com/office/drawing/2014/main" id="{A7E30BEC-923B-4C9A-A856-BDD0D882F6B8}"/>
              </a:ext>
            </a:extLst>
          </p:cNvPr>
          <p:cNvSpPr txBox="1"/>
          <p:nvPr/>
        </p:nvSpPr>
        <p:spPr>
          <a:xfrm>
            <a:off x="887305" y="2844119"/>
            <a:ext cx="1494320" cy="338554"/>
          </a:xfrm>
          <a:prstGeom prst="rect">
            <a:avLst/>
          </a:prstGeom>
          <a:noFill/>
        </p:spPr>
        <p:txBody>
          <a:bodyPr wrap="none" rtlCol="0">
            <a:spAutoFit/>
          </a:bodyPr>
          <a:lstStyle/>
          <a:p>
            <a:r>
              <a:rPr lang="en-US" sz="1600" dirty="0" err="1">
                <a:solidFill>
                  <a:schemeClr val="bg1">
                    <a:lumMod val="75000"/>
                  </a:schemeClr>
                </a:solidFill>
              </a:rPr>
              <a:t>Phacomorphic</a:t>
            </a:r>
            <a:endParaRPr lang="en-US" sz="1600" dirty="0">
              <a:solidFill>
                <a:schemeClr val="bg1">
                  <a:lumMod val="75000"/>
                </a:schemeClr>
              </a:solidFill>
            </a:endParaRPr>
          </a:p>
        </p:txBody>
      </p:sp>
      <p:sp>
        <p:nvSpPr>
          <p:cNvPr id="51" name="TextBox 50">
            <a:extLst>
              <a:ext uri="{FF2B5EF4-FFF2-40B4-BE49-F238E27FC236}">
                <a16:creationId xmlns:a16="http://schemas.microsoft.com/office/drawing/2014/main" id="{156069D4-340B-4160-A336-EBF73557CEE0}"/>
              </a:ext>
            </a:extLst>
          </p:cNvPr>
          <p:cNvSpPr txBox="1"/>
          <p:nvPr/>
        </p:nvSpPr>
        <p:spPr>
          <a:xfrm>
            <a:off x="884725" y="3175578"/>
            <a:ext cx="1402948" cy="338554"/>
          </a:xfrm>
          <a:prstGeom prst="rect">
            <a:avLst/>
          </a:prstGeom>
          <a:noFill/>
        </p:spPr>
        <p:txBody>
          <a:bodyPr wrap="none" rtlCol="0">
            <a:spAutoFit/>
          </a:bodyPr>
          <a:lstStyle/>
          <a:p>
            <a:r>
              <a:rPr lang="en-US" sz="1600" dirty="0">
                <a:solidFill>
                  <a:schemeClr val="bg1">
                    <a:lumMod val="75000"/>
                  </a:schemeClr>
                </a:solidFill>
              </a:rPr>
              <a:t>Ectopia </a:t>
            </a:r>
            <a:r>
              <a:rPr lang="en-US" sz="1600" dirty="0" err="1">
                <a:solidFill>
                  <a:schemeClr val="bg1">
                    <a:lumMod val="75000"/>
                  </a:schemeClr>
                </a:solidFill>
              </a:rPr>
              <a:t>lentis</a:t>
            </a:r>
            <a:endParaRPr lang="en-US" sz="1600" dirty="0">
              <a:solidFill>
                <a:schemeClr val="bg1">
                  <a:lumMod val="75000"/>
                </a:schemeClr>
              </a:solidFill>
            </a:endParaRPr>
          </a:p>
        </p:txBody>
      </p:sp>
      <p:cxnSp>
        <p:nvCxnSpPr>
          <p:cNvPr id="71" name="Straight Connector 70">
            <a:extLst>
              <a:ext uri="{FF2B5EF4-FFF2-40B4-BE49-F238E27FC236}">
                <a16:creationId xmlns:a16="http://schemas.microsoft.com/office/drawing/2014/main" id="{C104938D-BA8D-4E39-9D5F-9EE2012F2F3C}"/>
              </a:ext>
            </a:extLst>
          </p:cNvPr>
          <p:cNvCxnSpPr>
            <a:cxnSpLocks/>
          </p:cNvCxnSpPr>
          <p:nvPr/>
        </p:nvCxnSpPr>
        <p:spPr>
          <a:xfrm flipH="1">
            <a:off x="762665" y="3023488"/>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2A7E4E40-472F-4E50-8A7A-45C10FDD7171}"/>
              </a:ext>
            </a:extLst>
          </p:cNvPr>
          <p:cNvCxnSpPr>
            <a:cxnSpLocks/>
          </p:cNvCxnSpPr>
          <p:nvPr/>
        </p:nvCxnSpPr>
        <p:spPr>
          <a:xfrm flipH="1">
            <a:off x="762665" y="3347853"/>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C3924889-45B9-4383-9C9E-48F0A9C27AD8}"/>
              </a:ext>
            </a:extLst>
          </p:cNvPr>
          <p:cNvCxnSpPr>
            <a:cxnSpLocks/>
          </p:cNvCxnSpPr>
          <p:nvPr/>
        </p:nvCxnSpPr>
        <p:spPr>
          <a:xfrm flipH="1">
            <a:off x="748719" y="2838976"/>
            <a:ext cx="13947" cy="5088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 name="Straight Arrow Connector 5">
            <a:extLst>
              <a:ext uri="{FF2B5EF4-FFF2-40B4-BE49-F238E27FC236}">
                <a16:creationId xmlns:a16="http://schemas.microsoft.com/office/drawing/2014/main" id="{A3439F0C-5143-461F-8F3C-2E830785DEFC}"/>
              </a:ext>
            </a:extLst>
          </p:cNvPr>
          <p:cNvCxnSpPr>
            <a:stCxn id="50" idx="2"/>
          </p:cNvCxnSpPr>
          <p:nvPr/>
        </p:nvCxnSpPr>
        <p:spPr>
          <a:xfrm flipH="1">
            <a:off x="2971800" y="589204"/>
            <a:ext cx="1591436" cy="706196"/>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0" name="Straight Arrow Connector 9">
            <a:extLst>
              <a:ext uri="{FF2B5EF4-FFF2-40B4-BE49-F238E27FC236}">
                <a16:creationId xmlns:a16="http://schemas.microsoft.com/office/drawing/2014/main" id="{84DC796E-F6ED-4FBB-82D2-A260F480BF8A}"/>
              </a:ext>
            </a:extLst>
          </p:cNvPr>
          <p:cNvCxnSpPr>
            <a:cxnSpLocks/>
          </p:cNvCxnSpPr>
          <p:nvPr/>
        </p:nvCxnSpPr>
        <p:spPr>
          <a:xfrm>
            <a:off x="4572000" y="589204"/>
            <a:ext cx="1600200" cy="706196"/>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6" name="Straight Arrow Connector 25">
            <a:extLst>
              <a:ext uri="{FF2B5EF4-FFF2-40B4-BE49-F238E27FC236}">
                <a16:creationId xmlns:a16="http://schemas.microsoft.com/office/drawing/2014/main" id="{B70E0124-9B84-41A5-8D84-A66B7838A706}"/>
              </a:ext>
            </a:extLst>
          </p:cNvPr>
          <p:cNvCxnSpPr>
            <a:cxnSpLocks/>
          </p:cNvCxnSpPr>
          <p:nvPr/>
        </p:nvCxnSpPr>
        <p:spPr>
          <a:xfrm flipH="1">
            <a:off x="1159539" y="1828800"/>
            <a:ext cx="1290435" cy="478059"/>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28" name="Straight Arrow Connector 27">
            <a:extLst>
              <a:ext uri="{FF2B5EF4-FFF2-40B4-BE49-F238E27FC236}">
                <a16:creationId xmlns:a16="http://schemas.microsoft.com/office/drawing/2014/main" id="{567A4249-5C59-4416-8A8E-1C35913900AB}"/>
              </a:ext>
            </a:extLst>
          </p:cNvPr>
          <p:cNvCxnSpPr>
            <a:cxnSpLocks/>
          </p:cNvCxnSpPr>
          <p:nvPr/>
        </p:nvCxnSpPr>
        <p:spPr>
          <a:xfrm>
            <a:off x="2449973" y="1832208"/>
            <a:ext cx="1268784"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56" name="Text Box 6">
            <a:extLst>
              <a:ext uri="{FF2B5EF4-FFF2-40B4-BE49-F238E27FC236}">
                <a16:creationId xmlns:a16="http://schemas.microsoft.com/office/drawing/2014/main" id="{557983BD-9D64-49B9-A366-A08663B0451F}"/>
              </a:ext>
            </a:extLst>
          </p:cNvPr>
          <p:cNvSpPr txBox="1">
            <a:spLocks noChangeArrowheads="1"/>
          </p:cNvSpPr>
          <p:nvPr/>
        </p:nvSpPr>
        <p:spPr bwMode="auto">
          <a:xfrm>
            <a:off x="5029200" y="2356376"/>
            <a:ext cx="813043"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r" eaLnBrk="1" hangingPunct="1">
              <a:lnSpc>
                <a:spcPct val="80000"/>
              </a:lnSpc>
              <a:spcBef>
                <a:spcPct val="0"/>
              </a:spcBef>
              <a:buClrTx/>
              <a:buSzTx/>
              <a:buFontTx/>
              <a:buNone/>
            </a:pPr>
            <a:r>
              <a:rPr lang="en-US" altLang="en-US" sz="1800" dirty="0">
                <a:solidFill>
                  <a:schemeClr val="bg1">
                    <a:lumMod val="75000"/>
                  </a:schemeClr>
                </a:solidFill>
              </a:rPr>
              <a:t>‘Push’</a:t>
            </a:r>
          </a:p>
        </p:txBody>
      </p:sp>
      <p:sp>
        <p:nvSpPr>
          <p:cNvPr id="57" name="Text Box 14">
            <a:extLst>
              <a:ext uri="{FF2B5EF4-FFF2-40B4-BE49-F238E27FC236}">
                <a16:creationId xmlns:a16="http://schemas.microsoft.com/office/drawing/2014/main" id="{5DAFA1C1-3A29-4C27-A379-663FDD22E326}"/>
              </a:ext>
            </a:extLst>
          </p:cNvPr>
          <p:cNvSpPr txBox="1">
            <a:spLocks noChangeArrowheads="1"/>
          </p:cNvSpPr>
          <p:nvPr/>
        </p:nvSpPr>
        <p:spPr bwMode="auto">
          <a:xfrm>
            <a:off x="7620000" y="2365901"/>
            <a:ext cx="671979"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t>‘Pull’</a:t>
            </a:r>
          </a:p>
        </p:txBody>
      </p:sp>
      <p:cxnSp>
        <p:nvCxnSpPr>
          <p:cNvPr id="58" name="Straight Arrow Connector 57">
            <a:extLst>
              <a:ext uri="{FF2B5EF4-FFF2-40B4-BE49-F238E27FC236}">
                <a16:creationId xmlns:a16="http://schemas.microsoft.com/office/drawing/2014/main" id="{E874FEE9-46BD-46A3-90A3-DE7CC220FBFF}"/>
              </a:ext>
            </a:extLst>
          </p:cNvPr>
          <p:cNvCxnSpPr>
            <a:cxnSpLocks/>
          </p:cNvCxnSpPr>
          <p:nvPr/>
        </p:nvCxnSpPr>
        <p:spPr>
          <a:xfrm flipH="1">
            <a:off x="5867400" y="1828800"/>
            <a:ext cx="849775"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59" name="Straight Arrow Connector 58">
            <a:extLst>
              <a:ext uri="{FF2B5EF4-FFF2-40B4-BE49-F238E27FC236}">
                <a16:creationId xmlns:a16="http://schemas.microsoft.com/office/drawing/2014/main" id="{C370A4A1-FE96-4E70-B89E-839542A5E241}"/>
              </a:ext>
            </a:extLst>
          </p:cNvPr>
          <p:cNvCxnSpPr>
            <a:cxnSpLocks/>
          </p:cNvCxnSpPr>
          <p:nvPr/>
        </p:nvCxnSpPr>
        <p:spPr>
          <a:xfrm>
            <a:off x="6717173" y="1832208"/>
            <a:ext cx="902827" cy="474047"/>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62" name="Text Box 16">
            <a:extLst>
              <a:ext uri="{FF2B5EF4-FFF2-40B4-BE49-F238E27FC236}">
                <a16:creationId xmlns:a16="http://schemas.microsoft.com/office/drawing/2014/main" id="{33538067-0726-41B0-93FF-357EF00CA62D}"/>
              </a:ext>
            </a:extLst>
          </p:cNvPr>
          <p:cNvSpPr txBox="1">
            <a:spLocks noChangeArrowheads="1"/>
          </p:cNvSpPr>
          <p:nvPr/>
        </p:nvSpPr>
        <p:spPr bwMode="auto">
          <a:xfrm>
            <a:off x="8065437" y="2684785"/>
            <a:ext cx="628698"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NVG</a:t>
            </a:r>
          </a:p>
        </p:txBody>
      </p:sp>
      <p:sp>
        <p:nvSpPr>
          <p:cNvPr id="70" name="Text Box 21">
            <a:extLst>
              <a:ext uri="{FF2B5EF4-FFF2-40B4-BE49-F238E27FC236}">
                <a16:creationId xmlns:a16="http://schemas.microsoft.com/office/drawing/2014/main" id="{86C32650-BE1F-4CC3-8DB5-0C136D877E6F}"/>
              </a:ext>
            </a:extLst>
          </p:cNvPr>
          <p:cNvSpPr txBox="1">
            <a:spLocks noChangeArrowheads="1"/>
          </p:cNvSpPr>
          <p:nvPr/>
        </p:nvSpPr>
        <p:spPr bwMode="auto">
          <a:xfrm>
            <a:off x="8070534" y="3048000"/>
            <a:ext cx="526106"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b="1"/>
              <a:t>ICE</a:t>
            </a:r>
          </a:p>
        </p:txBody>
      </p:sp>
      <p:sp>
        <p:nvSpPr>
          <p:cNvPr id="75" name="Text Box 45">
            <a:extLst>
              <a:ext uri="{FF2B5EF4-FFF2-40B4-BE49-F238E27FC236}">
                <a16:creationId xmlns:a16="http://schemas.microsoft.com/office/drawing/2014/main" id="{2B6EDA2D-8F55-4DFD-A225-8C03CE6FC7F3}"/>
              </a:ext>
            </a:extLst>
          </p:cNvPr>
          <p:cNvSpPr txBox="1">
            <a:spLocks noChangeArrowheads="1"/>
          </p:cNvSpPr>
          <p:nvPr/>
        </p:nvSpPr>
        <p:spPr bwMode="auto">
          <a:xfrm>
            <a:off x="8073162" y="3810000"/>
            <a:ext cx="1070837" cy="74635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ts val="1700"/>
              </a:lnSpc>
              <a:spcBef>
                <a:spcPct val="0"/>
              </a:spcBef>
              <a:buClrTx/>
              <a:buSzTx/>
              <a:buFontTx/>
              <a:buNone/>
            </a:pPr>
            <a:r>
              <a:rPr lang="en-US" altLang="en-US" sz="1600" dirty="0">
                <a:solidFill>
                  <a:schemeClr val="bg1">
                    <a:lumMod val="75000"/>
                  </a:schemeClr>
                </a:solidFill>
              </a:rPr>
              <a:t>Epithelial/ fibrous ingrowth</a:t>
            </a:r>
          </a:p>
        </p:txBody>
      </p:sp>
      <p:cxnSp>
        <p:nvCxnSpPr>
          <p:cNvPr id="77" name="Straight Connector 76">
            <a:extLst>
              <a:ext uri="{FF2B5EF4-FFF2-40B4-BE49-F238E27FC236}">
                <a16:creationId xmlns:a16="http://schemas.microsoft.com/office/drawing/2014/main" id="{FC090BD7-F2E1-4464-B57B-9CBE5874C89B}"/>
              </a:ext>
            </a:extLst>
          </p:cNvPr>
          <p:cNvCxnSpPr>
            <a:cxnSpLocks/>
          </p:cNvCxnSpPr>
          <p:nvPr/>
        </p:nvCxnSpPr>
        <p:spPr>
          <a:xfrm>
            <a:off x="7873969" y="2674448"/>
            <a:ext cx="7724" cy="128795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8" name="Straight Connector 77">
            <a:extLst>
              <a:ext uri="{FF2B5EF4-FFF2-40B4-BE49-F238E27FC236}">
                <a16:creationId xmlns:a16="http://schemas.microsoft.com/office/drawing/2014/main" id="{B1922ED5-C3D8-43D8-A00D-1D6BC9201DBA}"/>
              </a:ext>
            </a:extLst>
          </p:cNvPr>
          <p:cNvCxnSpPr/>
          <p:nvPr/>
        </p:nvCxnSpPr>
        <p:spPr>
          <a:xfrm flipH="1">
            <a:off x="7873968" y="2840262"/>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9" name="Straight Connector 78">
            <a:extLst>
              <a:ext uri="{FF2B5EF4-FFF2-40B4-BE49-F238E27FC236}">
                <a16:creationId xmlns:a16="http://schemas.microsoft.com/office/drawing/2014/main" id="{77019ED2-6D69-4A60-9D19-D4DB786EA3A0}"/>
              </a:ext>
            </a:extLst>
          </p:cNvPr>
          <p:cNvCxnSpPr/>
          <p:nvPr/>
        </p:nvCxnSpPr>
        <p:spPr>
          <a:xfrm flipH="1">
            <a:off x="7873968" y="3213518"/>
            <a:ext cx="24447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1" name="Straight Connector 80">
            <a:extLst>
              <a:ext uri="{FF2B5EF4-FFF2-40B4-BE49-F238E27FC236}">
                <a16:creationId xmlns:a16="http://schemas.microsoft.com/office/drawing/2014/main" id="{9796A12F-4125-4C05-8EE8-A388740C580D}"/>
              </a:ext>
            </a:extLst>
          </p:cNvPr>
          <p:cNvCxnSpPr/>
          <p:nvPr/>
        </p:nvCxnSpPr>
        <p:spPr>
          <a:xfrm flipH="1">
            <a:off x="7877837" y="3581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3" name="Straight Connector 82">
            <a:extLst>
              <a:ext uri="{FF2B5EF4-FFF2-40B4-BE49-F238E27FC236}">
                <a16:creationId xmlns:a16="http://schemas.microsoft.com/office/drawing/2014/main" id="{7FDC5F4B-9BF0-42AD-B8BB-2F2399BCF1E2}"/>
              </a:ext>
            </a:extLst>
          </p:cNvPr>
          <p:cNvCxnSpPr/>
          <p:nvPr/>
        </p:nvCxnSpPr>
        <p:spPr>
          <a:xfrm flipH="1">
            <a:off x="7881693" y="3962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93" name="Text Box 42">
            <a:extLst>
              <a:ext uri="{FF2B5EF4-FFF2-40B4-BE49-F238E27FC236}">
                <a16:creationId xmlns:a16="http://schemas.microsoft.com/office/drawing/2014/main" id="{53BAB77F-E061-4834-9068-34BDF78AD071}"/>
              </a:ext>
            </a:extLst>
          </p:cNvPr>
          <p:cNvSpPr txBox="1">
            <a:spLocks noChangeArrowheads="1"/>
          </p:cNvSpPr>
          <p:nvPr/>
        </p:nvSpPr>
        <p:spPr bwMode="auto">
          <a:xfrm>
            <a:off x="8111387" y="3429000"/>
            <a:ext cx="856196"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Flat AC</a:t>
            </a:r>
          </a:p>
        </p:txBody>
      </p:sp>
      <p:sp>
        <p:nvSpPr>
          <p:cNvPr id="100" name="Text Box 23">
            <a:extLst>
              <a:ext uri="{FF2B5EF4-FFF2-40B4-BE49-F238E27FC236}">
                <a16:creationId xmlns:a16="http://schemas.microsoft.com/office/drawing/2014/main" id="{D8F2FCFF-2984-4836-B000-9C5601A8EAAA}"/>
              </a:ext>
            </a:extLst>
          </p:cNvPr>
          <p:cNvSpPr txBox="1">
            <a:spLocks noChangeArrowheads="1"/>
          </p:cNvSpPr>
          <p:nvPr/>
        </p:nvSpPr>
        <p:spPr bwMode="auto">
          <a:xfrm>
            <a:off x="5530369" y="2667000"/>
            <a:ext cx="2143536"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Aqueous misdirection</a:t>
            </a:r>
          </a:p>
        </p:txBody>
      </p:sp>
      <p:cxnSp>
        <p:nvCxnSpPr>
          <p:cNvPr id="104" name="Straight Connector 103">
            <a:extLst>
              <a:ext uri="{FF2B5EF4-FFF2-40B4-BE49-F238E27FC236}">
                <a16:creationId xmlns:a16="http://schemas.microsoft.com/office/drawing/2014/main" id="{49D87D4A-E317-4446-9B95-5184CB3968F3}"/>
              </a:ext>
            </a:extLst>
          </p:cNvPr>
          <p:cNvCxnSpPr>
            <a:cxnSpLocks/>
          </p:cNvCxnSpPr>
          <p:nvPr/>
        </p:nvCxnSpPr>
        <p:spPr>
          <a:xfrm flipH="1">
            <a:off x="5316229" y="2667000"/>
            <a:ext cx="7397" cy="25314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5" name="Straight Connector 104">
            <a:extLst>
              <a:ext uri="{FF2B5EF4-FFF2-40B4-BE49-F238E27FC236}">
                <a16:creationId xmlns:a16="http://schemas.microsoft.com/office/drawing/2014/main" id="{F40B6D71-75A8-4A88-864D-00D14C2F710D}"/>
              </a:ext>
            </a:extLst>
          </p:cNvPr>
          <p:cNvCxnSpPr/>
          <p:nvPr/>
        </p:nvCxnSpPr>
        <p:spPr>
          <a:xfrm flipH="1">
            <a:off x="5323624" y="2832814"/>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6" name="Straight Connector 105">
            <a:extLst>
              <a:ext uri="{FF2B5EF4-FFF2-40B4-BE49-F238E27FC236}">
                <a16:creationId xmlns:a16="http://schemas.microsoft.com/office/drawing/2014/main" id="{010BF7B2-AA07-4DCF-822D-E2DB5CC0BF59}"/>
              </a:ext>
            </a:extLst>
          </p:cNvPr>
          <p:cNvCxnSpPr/>
          <p:nvPr/>
        </p:nvCxnSpPr>
        <p:spPr>
          <a:xfrm flipH="1">
            <a:off x="5323624" y="3360065"/>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a:extLst>
              <a:ext uri="{FF2B5EF4-FFF2-40B4-BE49-F238E27FC236}">
                <a16:creationId xmlns:a16="http://schemas.microsoft.com/office/drawing/2014/main" id="{BAC8035C-3999-4C31-93CD-6C0D2ADEB73B}"/>
              </a:ext>
            </a:extLst>
          </p:cNvPr>
          <p:cNvCxnSpPr/>
          <p:nvPr/>
        </p:nvCxnSpPr>
        <p:spPr>
          <a:xfrm flipH="1">
            <a:off x="5323536" y="3786938"/>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8" name="Straight Connector 107">
            <a:extLst>
              <a:ext uri="{FF2B5EF4-FFF2-40B4-BE49-F238E27FC236}">
                <a16:creationId xmlns:a16="http://schemas.microsoft.com/office/drawing/2014/main" id="{DB64CAEE-69B4-426A-8A5B-D1269DBF0F66}"/>
              </a:ext>
            </a:extLst>
          </p:cNvPr>
          <p:cNvCxnSpPr/>
          <p:nvPr/>
        </p:nvCxnSpPr>
        <p:spPr>
          <a:xfrm flipH="1">
            <a:off x="5327493" y="4249152"/>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12" name="Straight Connector 111">
            <a:extLst>
              <a:ext uri="{FF2B5EF4-FFF2-40B4-BE49-F238E27FC236}">
                <a16:creationId xmlns:a16="http://schemas.microsoft.com/office/drawing/2014/main" id="{99A16C30-4BE4-48E5-8B65-0C5F3039B8DC}"/>
              </a:ext>
            </a:extLst>
          </p:cNvPr>
          <p:cNvCxnSpPr/>
          <p:nvPr/>
        </p:nvCxnSpPr>
        <p:spPr>
          <a:xfrm flipH="1">
            <a:off x="5333455" y="51816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13" name="Text Box 42">
            <a:extLst>
              <a:ext uri="{FF2B5EF4-FFF2-40B4-BE49-F238E27FC236}">
                <a16:creationId xmlns:a16="http://schemas.microsoft.com/office/drawing/2014/main" id="{056DFFD9-3CA2-42E7-90FE-4F14522E3504}"/>
              </a:ext>
            </a:extLst>
          </p:cNvPr>
          <p:cNvSpPr txBox="1">
            <a:spLocks noChangeArrowheads="1"/>
          </p:cNvSpPr>
          <p:nvPr/>
        </p:nvSpPr>
        <p:spPr bwMode="auto">
          <a:xfrm>
            <a:off x="5533954" y="3623846"/>
            <a:ext cx="1563248"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Retinal surgery</a:t>
            </a:r>
          </a:p>
        </p:txBody>
      </p:sp>
      <p:sp>
        <p:nvSpPr>
          <p:cNvPr id="118" name="Text Box 47">
            <a:extLst>
              <a:ext uri="{FF2B5EF4-FFF2-40B4-BE49-F238E27FC236}">
                <a16:creationId xmlns:a16="http://schemas.microsoft.com/office/drawing/2014/main" id="{3F59D898-ECAD-49F0-9425-2A1BC8DDA7B5}"/>
              </a:ext>
            </a:extLst>
          </p:cNvPr>
          <p:cNvSpPr txBox="1">
            <a:spLocks noChangeArrowheads="1"/>
          </p:cNvSpPr>
          <p:nvPr/>
        </p:nvSpPr>
        <p:spPr bwMode="auto">
          <a:xfrm>
            <a:off x="5523688" y="4538246"/>
            <a:ext cx="1414170"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Drug-induced</a:t>
            </a:r>
          </a:p>
        </p:txBody>
      </p:sp>
      <p:sp>
        <p:nvSpPr>
          <p:cNvPr id="16" name="TextBox 15">
            <a:extLst>
              <a:ext uri="{FF2B5EF4-FFF2-40B4-BE49-F238E27FC236}">
                <a16:creationId xmlns:a16="http://schemas.microsoft.com/office/drawing/2014/main" id="{984E008D-FBBA-42B4-940E-EA26772E0161}"/>
              </a:ext>
            </a:extLst>
          </p:cNvPr>
          <p:cNvSpPr txBox="1"/>
          <p:nvPr/>
        </p:nvSpPr>
        <p:spPr>
          <a:xfrm>
            <a:off x="6230528" y="5257800"/>
            <a:ext cx="1326004" cy="369332"/>
          </a:xfrm>
          <a:prstGeom prst="rect">
            <a:avLst/>
          </a:prstGeom>
          <a:noFill/>
        </p:spPr>
        <p:txBody>
          <a:bodyPr wrap="none" rtlCol="0">
            <a:spAutoFit/>
          </a:bodyPr>
          <a:lstStyle/>
          <a:p>
            <a:pPr algn="ctr"/>
            <a:r>
              <a:rPr lang="en-US" dirty="0">
                <a:solidFill>
                  <a:schemeClr val="bg1">
                    <a:lumMod val="75000"/>
                  </a:schemeClr>
                </a:solidFill>
              </a:rPr>
              <a:t>Both/Either</a:t>
            </a:r>
          </a:p>
        </p:txBody>
      </p:sp>
      <p:cxnSp>
        <p:nvCxnSpPr>
          <p:cNvPr id="125" name="Straight Connector 124">
            <a:extLst>
              <a:ext uri="{FF2B5EF4-FFF2-40B4-BE49-F238E27FC236}">
                <a16:creationId xmlns:a16="http://schemas.microsoft.com/office/drawing/2014/main" id="{01138141-D318-4ED7-A7FE-D8F2155CE890}"/>
              </a:ext>
            </a:extLst>
          </p:cNvPr>
          <p:cNvCxnSpPr/>
          <p:nvPr/>
        </p:nvCxnSpPr>
        <p:spPr>
          <a:xfrm flipH="1">
            <a:off x="5334000" y="4724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52" name="Text Box 47">
            <a:extLst>
              <a:ext uri="{FF2B5EF4-FFF2-40B4-BE49-F238E27FC236}">
                <a16:creationId xmlns:a16="http://schemas.microsoft.com/office/drawing/2014/main" id="{E3578916-9804-473C-8F06-D4FA0BCEDFD0}"/>
              </a:ext>
            </a:extLst>
          </p:cNvPr>
          <p:cNvSpPr txBox="1">
            <a:spLocks noChangeArrowheads="1"/>
          </p:cNvSpPr>
          <p:nvPr/>
        </p:nvSpPr>
        <p:spPr bwMode="auto">
          <a:xfrm>
            <a:off x="5543446" y="4055146"/>
            <a:ext cx="1619354"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err="1">
                <a:solidFill>
                  <a:schemeClr val="bg1">
                    <a:lumMod val="75000"/>
                  </a:schemeClr>
                </a:solidFill>
              </a:rPr>
              <a:t>Nanophthalmos</a:t>
            </a:r>
            <a:endParaRPr lang="en-US" altLang="en-US" sz="1600" dirty="0">
              <a:solidFill>
                <a:schemeClr val="bg1">
                  <a:lumMod val="75000"/>
                </a:schemeClr>
              </a:solidFill>
            </a:endParaRPr>
          </a:p>
        </p:txBody>
      </p:sp>
      <p:sp>
        <p:nvSpPr>
          <p:cNvPr id="53" name="Text Box 45">
            <a:extLst>
              <a:ext uri="{FF2B5EF4-FFF2-40B4-BE49-F238E27FC236}">
                <a16:creationId xmlns:a16="http://schemas.microsoft.com/office/drawing/2014/main" id="{57D1A14F-68FE-47D2-983C-1A879D66A9DC}"/>
              </a:ext>
            </a:extLst>
          </p:cNvPr>
          <p:cNvSpPr txBox="1">
            <a:spLocks noChangeArrowheads="1"/>
          </p:cNvSpPr>
          <p:nvPr/>
        </p:nvSpPr>
        <p:spPr bwMode="auto">
          <a:xfrm>
            <a:off x="5523688" y="5013493"/>
            <a:ext cx="582211"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PFV</a:t>
            </a:r>
          </a:p>
        </p:txBody>
      </p:sp>
      <p:sp>
        <p:nvSpPr>
          <p:cNvPr id="54" name="Text Box 42">
            <a:extLst>
              <a:ext uri="{FF2B5EF4-FFF2-40B4-BE49-F238E27FC236}">
                <a16:creationId xmlns:a16="http://schemas.microsoft.com/office/drawing/2014/main" id="{E1E37D2C-2C52-446B-843B-01E64990D3EC}"/>
              </a:ext>
            </a:extLst>
          </p:cNvPr>
          <p:cNvSpPr txBox="1">
            <a:spLocks noChangeArrowheads="1"/>
          </p:cNvSpPr>
          <p:nvPr/>
        </p:nvSpPr>
        <p:spPr bwMode="auto">
          <a:xfrm>
            <a:off x="5551406" y="3192546"/>
            <a:ext cx="2276072"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ERD/choroidal effusion</a:t>
            </a:r>
          </a:p>
        </p:txBody>
      </p:sp>
      <p:sp>
        <p:nvSpPr>
          <p:cNvPr id="45" name="Text Box 16">
            <a:extLst>
              <a:ext uri="{FF2B5EF4-FFF2-40B4-BE49-F238E27FC236}">
                <a16:creationId xmlns:a16="http://schemas.microsoft.com/office/drawing/2014/main" id="{110F5FF7-0BFD-4D31-B590-0FC320326235}"/>
              </a:ext>
            </a:extLst>
          </p:cNvPr>
          <p:cNvSpPr txBox="1">
            <a:spLocks noChangeArrowheads="1"/>
          </p:cNvSpPr>
          <p:nvPr/>
        </p:nvSpPr>
        <p:spPr bwMode="auto">
          <a:xfrm>
            <a:off x="624362" y="1879005"/>
            <a:ext cx="6811893" cy="4524315"/>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i="1" dirty="0">
                <a:solidFill>
                  <a:srgbClr val="0000FF"/>
                </a:solidFill>
              </a:rPr>
              <a:t>In this context, what does </a:t>
            </a:r>
            <a:r>
              <a:rPr lang="en-US" altLang="en-US" sz="1600" dirty="0">
                <a:solidFill>
                  <a:srgbClr val="0000FF"/>
                </a:solidFill>
              </a:rPr>
              <a:t>ICE</a:t>
            </a:r>
            <a:r>
              <a:rPr lang="en-US" altLang="en-US" sz="1600" i="1" dirty="0">
                <a:solidFill>
                  <a:srgbClr val="0000FF"/>
                </a:solidFill>
              </a:rPr>
              <a:t> stand for?</a:t>
            </a:r>
          </a:p>
          <a:p>
            <a:pPr eaLnBrk="1" hangingPunct="1">
              <a:spcBef>
                <a:spcPct val="0"/>
              </a:spcBef>
              <a:buClrTx/>
              <a:buSzTx/>
              <a:buFontTx/>
              <a:buNone/>
            </a:pPr>
            <a:r>
              <a:rPr lang="en-US" altLang="en-US" sz="1600" dirty="0">
                <a:solidFill>
                  <a:srgbClr val="0000FF"/>
                </a:solidFill>
              </a:rPr>
              <a:t>Iridocorneal endothelial syndrome</a:t>
            </a:r>
          </a:p>
          <a:p>
            <a:pPr eaLnBrk="1" hangingPunct="1">
              <a:spcBef>
                <a:spcPct val="0"/>
              </a:spcBef>
              <a:buClrTx/>
              <a:buSzTx/>
              <a:buFontTx/>
              <a:buNone/>
            </a:pPr>
            <a:endParaRPr lang="en-US" altLang="en-US" sz="1600" i="1" dirty="0">
              <a:solidFill>
                <a:srgbClr val="0000FF"/>
              </a:solidFill>
            </a:endParaRPr>
          </a:p>
          <a:p>
            <a:pPr eaLnBrk="1" hangingPunct="1">
              <a:spcBef>
                <a:spcPct val="0"/>
              </a:spcBef>
              <a:buClrTx/>
              <a:buSzTx/>
              <a:buFontTx/>
              <a:buNone/>
            </a:pPr>
            <a:r>
              <a:rPr lang="en-US" altLang="en-US" sz="1600" i="1" dirty="0">
                <a:solidFill>
                  <a:srgbClr val="0000FF"/>
                </a:solidFill>
              </a:rPr>
              <a:t>In a nutshell, what is ICE?</a:t>
            </a:r>
          </a:p>
          <a:p>
            <a:pPr eaLnBrk="1" hangingPunct="1">
              <a:spcBef>
                <a:spcPct val="0"/>
              </a:spcBef>
              <a:buClrTx/>
              <a:buSzTx/>
              <a:buFont typeface="Wingdings" panose="05000000000000000000" pitchFamily="2" charset="2"/>
              <a:buNone/>
            </a:pPr>
            <a:r>
              <a:rPr lang="en-US" altLang="en-US" sz="1600" dirty="0">
                <a:solidFill>
                  <a:srgbClr val="0000FF"/>
                </a:solidFill>
              </a:rPr>
              <a:t>A sporadic condition in which abnormal corneal endothelial cells lead to a variety of corneal, iris and angle problems</a:t>
            </a:r>
          </a:p>
          <a:p>
            <a:pPr eaLnBrk="1" hangingPunct="1">
              <a:spcBef>
                <a:spcPct val="0"/>
              </a:spcBef>
              <a:buClrTx/>
              <a:buSzTx/>
              <a:buFont typeface="Wingdings" panose="05000000000000000000" pitchFamily="2" charset="2"/>
              <a:buNone/>
            </a:pPr>
            <a:endParaRPr lang="en-US" altLang="en-US" sz="1600" dirty="0">
              <a:solidFill>
                <a:srgbClr val="0000FF"/>
              </a:solidFill>
            </a:endParaRPr>
          </a:p>
          <a:p>
            <a:pPr eaLnBrk="1" hangingPunct="1">
              <a:spcBef>
                <a:spcPct val="0"/>
              </a:spcBef>
              <a:buClrTx/>
              <a:buSzTx/>
              <a:buFontTx/>
              <a:buNone/>
            </a:pPr>
            <a:r>
              <a:rPr lang="en-US" altLang="en-US" sz="1600" i="1" dirty="0">
                <a:solidFill>
                  <a:srgbClr val="0000FF"/>
                </a:solidFill>
              </a:rPr>
              <a:t>Who is the typical patient?</a:t>
            </a:r>
          </a:p>
          <a:p>
            <a:pPr eaLnBrk="1" hangingPunct="1">
              <a:spcBef>
                <a:spcPct val="0"/>
              </a:spcBef>
              <a:buClrTx/>
              <a:buSzTx/>
              <a:buFontTx/>
              <a:buNone/>
            </a:pPr>
            <a:r>
              <a:rPr lang="en-US" altLang="en-US" sz="1600" dirty="0">
                <a:solidFill>
                  <a:srgbClr val="0000FF"/>
                </a:solidFill>
              </a:rPr>
              <a:t>A young-to-middle-aged adult female</a:t>
            </a:r>
          </a:p>
          <a:p>
            <a:pPr eaLnBrk="1" hangingPunct="1">
              <a:spcBef>
                <a:spcPct val="0"/>
              </a:spcBef>
              <a:buClrTx/>
              <a:buSzTx/>
              <a:buFontTx/>
              <a:buNone/>
            </a:pPr>
            <a:endParaRPr lang="en-US" altLang="en-US" sz="1600" i="1" dirty="0">
              <a:solidFill>
                <a:srgbClr val="0000FF"/>
              </a:solidFill>
            </a:endParaRPr>
          </a:p>
          <a:p>
            <a:pPr eaLnBrk="1" hangingPunct="1">
              <a:spcBef>
                <a:spcPct val="0"/>
              </a:spcBef>
              <a:buClrTx/>
              <a:buSzTx/>
              <a:buFontTx/>
              <a:buNone/>
            </a:pPr>
            <a:r>
              <a:rPr lang="en-US" altLang="en-US" sz="1600" i="1" dirty="0">
                <a:solidFill>
                  <a:srgbClr val="0000FF"/>
                </a:solidFill>
              </a:rPr>
              <a:t>What three sorts of complaints will she have?</a:t>
            </a:r>
          </a:p>
          <a:p>
            <a:pPr eaLnBrk="1" hangingPunct="1">
              <a:spcBef>
                <a:spcPct val="0"/>
              </a:spcBef>
              <a:buClrTx/>
              <a:buSzTx/>
              <a:buNone/>
            </a:pPr>
            <a:r>
              <a:rPr lang="en-US" altLang="en-US" sz="1600" dirty="0">
                <a:solidFill>
                  <a:srgbClr val="0000FF"/>
                </a:solidFill>
              </a:rPr>
              <a:t>--Changes in the eye’s appearance</a:t>
            </a:r>
          </a:p>
          <a:p>
            <a:pPr eaLnBrk="1" hangingPunct="1">
              <a:spcBef>
                <a:spcPct val="0"/>
              </a:spcBef>
              <a:buClrTx/>
              <a:buSzTx/>
              <a:buNone/>
            </a:pPr>
            <a:r>
              <a:rPr lang="en-US" altLang="en-US" sz="1600" dirty="0">
                <a:solidFill>
                  <a:srgbClr val="0000FF"/>
                </a:solidFill>
              </a:rPr>
              <a:t>--Ocular pain </a:t>
            </a:r>
          </a:p>
          <a:p>
            <a:pPr eaLnBrk="1" hangingPunct="1">
              <a:spcBef>
                <a:spcPct val="0"/>
              </a:spcBef>
              <a:buClrTx/>
              <a:buSzTx/>
              <a:buNone/>
            </a:pPr>
            <a:r>
              <a:rPr lang="en-US" altLang="en-US" sz="1600" dirty="0">
                <a:solidFill>
                  <a:srgbClr val="0000FF"/>
                </a:solidFill>
              </a:rPr>
              <a:t>--Decreased VA</a:t>
            </a:r>
            <a:endParaRPr lang="en-US" altLang="en-US" sz="1600" dirty="0">
              <a:solidFill>
                <a:srgbClr val="D8D8EC"/>
              </a:solidFill>
            </a:endParaRPr>
          </a:p>
          <a:p>
            <a:pPr eaLnBrk="1" hangingPunct="1">
              <a:spcBef>
                <a:spcPct val="0"/>
              </a:spcBef>
              <a:buClrTx/>
              <a:buSzTx/>
              <a:buNone/>
            </a:pPr>
            <a:endParaRPr lang="en-US" altLang="en-US" sz="1600" dirty="0">
              <a:solidFill>
                <a:srgbClr val="D8D8EC"/>
              </a:solidFill>
            </a:endParaRPr>
          </a:p>
          <a:p>
            <a:pPr eaLnBrk="1" hangingPunct="1">
              <a:spcBef>
                <a:spcPct val="0"/>
              </a:spcBef>
              <a:buClrTx/>
              <a:buSzTx/>
              <a:buFontTx/>
              <a:buNone/>
            </a:pPr>
            <a:r>
              <a:rPr lang="en-US" altLang="en-US" sz="1600" i="1" dirty="0">
                <a:solidFill>
                  <a:srgbClr val="D8D8EC"/>
                </a:solidFill>
              </a:rPr>
              <a:t>What ‘pertinent negative’ will be elicited when taking a history?</a:t>
            </a:r>
          </a:p>
          <a:p>
            <a:pPr eaLnBrk="1" hangingPunct="1">
              <a:spcBef>
                <a:spcPct val="0"/>
              </a:spcBef>
              <a:buClrTx/>
              <a:buSzTx/>
              <a:buFontTx/>
              <a:buNone/>
            </a:pPr>
            <a:r>
              <a:rPr lang="en-US" altLang="en-US" sz="1600" dirty="0">
                <a:solidFill>
                  <a:srgbClr val="D8D8EC"/>
                </a:solidFill>
              </a:rPr>
              <a:t>She will deny any family history of similar eye findings (recall it’s sporadic, not inherited)</a:t>
            </a:r>
          </a:p>
        </p:txBody>
      </p:sp>
      <p:sp>
        <p:nvSpPr>
          <p:cNvPr id="47" name="Oval 46">
            <a:extLst>
              <a:ext uri="{FF2B5EF4-FFF2-40B4-BE49-F238E27FC236}">
                <a16:creationId xmlns:a16="http://schemas.microsoft.com/office/drawing/2014/main" id="{915FF168-8D6E-4F81-8D3E-ED770430134E}"/>
              </a:ext>
            </a:extLst>
          </p:cNvPr>
          <p:cNvSpPr/>
          <p:nvPr/>
        </p:nvSpPr>
        <p:spPr>
          <a:xfrm>
            <a:off x="8001000" y="3048000"/>
            <a:ext cx="671979" cy="338554"/>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797417168"/>
      </p:ext>
    </p:extLst>
  </p:cSld>
  <p:clrMapOvr>
    <a:masterClrMapping/>
  </p:clrMapOvr>
</p:sld>
</file>

<file path=ppt/slides/slide3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Straight Arrow Connector 12">
            <a:extLst>
              <a:ext uri="{FF2B5EF4-FFF2-40B4-BE49-F238E27FC236}">
                <a16:creationId xmlns:a16="http://schemas.microsoft.com/office/drawing/2014/main" id="{A6DE2085-829C-480C-9216-69D6039C0A37}"/>
              </a:ext>
            </a:extLst>
          </p:cNvPr>
          <p:cNvCxnSpPr>
            <a:cxnSpLocks/>
          </p:cNvCxnSpPr>
          <p:nvPr/>
        </p:nvCxnSpPr>
        <p:spPr>
          <a:xfrm>
            <a:off x="6717173" y="1828800"/>
            <a:ext cx="0" cy="3462754"/>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43014" name="Text Box 6"/>
          <p:cNvSpPr txBox="1">
            <a:spLocks noChangeArrowheads="1"/>
          </p:cNvSpPr>
          <p:nvPr/>
        </p:nvSpPr>
        <p:spPr bwMode="auto">
          <a:xfrm>
            <a:off x="533400" y="2356376"/>
            <a:ext cx="1005403"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Lens-</a:t>
            </a:r>
          </a:p>
          <a:p>
            <a:pPr algn="ctr" eaLnBrk="1" hangingPunct="1">
              <a:lnSpc>
                <a:spcPct val="80000"/>
              </a:lnSpc>
              <a:spcBef>
                <a:spcPct val="0"/>
              </a:spcBef>
              <a:buClrTx/>
              <a:buSzTx/>
              <a:buFontTx/>
              <a:buNone/>
            </a:pPr>
            <a:r>
              <a:rPr lang="en-US" altLang="en-US" sz="1800" dirty="0">
                <a:solidFill>
                  <a:schemeClr val="bg1">
                    <a:lumMod val="75000"/>
                  </a:schemeClr>
                </a:solidFill>
              </a:rPr>
              <a:t>Induced</a:t>
            </a:r>
          </a:p>
        </p:txBody>
      </p:sp>
      <p:sp>
        <p:nvSpPr>
          <p:cNvPr id="43017" name="Text Box 14"/>
          <p:cNvSpPr txBox="1">
            <a:spLocks noChangeArrowheads="1"/>
          </p:cNvSpPr>
          <p:nvPr/>
        </p:nvSpPr>
        <p:spPr bwMode="auto">
          <a:xfrm>
            <a:off x="3026498" y="2365901"/>
            <a:ext cx="1633781"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Aphakic/</a:t>
            </a:r>
          </a:p>
          <a:p>
            <a:pPr algn="ctr" eaLnBrk="1" hangingPunct="1">
              <a:lnSpc>
                <a:spcPct val="80000"/>
              </a:lnSpc>
              <a:spcBef>
                <a:spcPct val="0"/>
              </a:spcBef>
              <a:buClrTx/>
              <a:buSzTx/>
              <a:buFontTx/>
              <a:buNone/>
            </a:pPr>
            <a:r>
              <a:rPr lang="en-US" altLang="en-US" sz="1800" dirty="0" err="1">
                <a:solidFill>
                  <a:schemeClr val="bg1">
                    <a:lumMod val="75000"/>
                  </a:schemeClr>
                </a:solidFill>
              </a:rPr>
              <a:t>Pseudophakic</a:t>
            </a:r>
            <a:endParaRPr lang="en-US" altLang="en-US" sz="1800" dirty="0">
              <a:solidFill>
                <a:schemeClr val="bg1">
                  <a:lumMod val="75000"/>
                </a:schemeClr>
              </a:solidFill>
            </a:endParaRPr>
          </a:p>
        </p:txBody>
      </p:sp>
      <p:sp>
        <p:nvSpPr>
          <p:cNvPr id="43031" name="Text Box 35"/>
          <p:cNvSpPr txBox="1">
            <a:spLocks noChangeArrowheads="1"/>
          </p:cNvSpPr>
          <p:nvPr/>
        </p:nvSpPr>
        <p:spPr bwMode="auto">
          <a:xfrm>
            <a:off x="1190847" y="1295400"/>
            <a:ext cx="2473754"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solidFill>
                  <a:schemeClr val="bg1">
                    <a:lumMod val="75000"/>
                  </a:schemeClr>
                </a:solidFill>
              </a:rPr>
              <a:t>w/ Pupillary Block</a:t>
            </a:r>
          </a:p>
        </p:txBody>
      </p:sp>
      <p:sp>
        <p:nvSpPr>
          <p:cNvPr id="43032" name="Text Box 36"/>
          <p:cNvSpPr txBox="1">
            <a:spLocks noChangeArrowheads="1"/>
          </p:cNvSpPr>
          <p:nvPr/>
        </p:nvSpPr>
        <p:spPr bwMode="auto">
          <a:xfrm>
            <a:off x="5181600" y="1295400"/>
            <a:ext cx="2630848"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t>w/o Pupillary Block</a:t>
            </a:r>
          </a:p>
        </p:txBody>
      </p:sp>
      <p:sp>
        <p:nvSpPr>
          <p:cNvPr id="49" name="Rectangle 2">
            <a:extLst>
              <a:ext uri="{FF2B5EF4-FFF2-40B4-BE49-F238E27FC236}">
                <a16:creationId xmlns:a16="http://schemas.microsoft.com/office/drawing/2014/main" id="{240EE5BF-F7D2-4FC8-A5DD-F6B5423153C6}"/>
              </a:ext>
            </a:extLst>
          </p:cNvPr>
          <p:cNvSpPr>
            <a:spLocks noGrp="1" noChangeArrowheads="1"/>
          </p:cNvSpPr>
          <p:nvPr>
            <p:ph type="title"/>
          </p:nvPr>
        </p:nvSpPr>
        <p:spPr>
          <a:xfrm>
            <a:off x="457200" y="304800"/>
            <a:ext cx="7543800" cy="563562"/>
          </a:xfrm>
        </p:spPr>
        <p:txBody>
          <a:bodyPr/>
          <a:lstStyle/>
          <a:p>
            <a:pPr eaLnBrk="1" hangingPunct="1"/>
            <a:r>
              <a:rPr lang="en-US" altLang="en-US" sz="3500" dirty="0"/>
              <a:t>Q</a:t>
            </a:r>
          </a:p>
        </p:txBody>
      </p:sp>
      <p:sp>
        <p:nvSpPr>
          <p:cNvPr id="50" name="TextBox 49">
            <a:extLst>
              <a:ext uri="{FF2B5EF4-FFF2-40B4-BE49-F238E27FC236}">
                <a16:creationId xmlns:a16="http://schemas.microsoft.com/office/drawing/2014/main" id="{CF426230-46C8-405C-9015-99EF57762A2E}"/>
              </a:ext>
            </a:extLst>
          </p:cNvPr>
          <p:cNvSpPr txBox="1"/>
          <p:nvPr/>
        </p:nvSpPr>
        <p:spPr>
          <a:xfrm>
            <a:off x="2259496" y="189094"/>
            <a:ext cx="4607480" cy="400110"/>
          </a:xfrm>
          <a:prstGeom prst="rect">
            <a:avLst/>
          </a:prstGeom>
          <a:solidFill>
            <a:schemeClr val="accent1">
              <a:lumMod val="60000"/>
              <a:lumOff val="40000"/>
            </a:schemeClr>
          </a:solidFill>
        </p:spPr>
        <p:txBody>
          <a:bodyPr wrap="none" rtlCol="0">
            <a:spAutoFit/>
          </a:bodyPr>
          <a:lstStyle/>
          <a:p>
            <a:pPr algn="ctr"/>
            <a:r>
              <a:rPr lang="en-US" sz="2000" b="1" dirty="0"/>
              <a:t>Secondary Angle Closure Glaucoma</a:t>
            </a:r>
          </a:p>
        </p:txBody>
      </p:sp>
      <p:sp>
        <p:nvSpPr>
          <p:cNvPr id="2" name="TextBox 1">
            <a:extLst>
              <a:ext uri="{FF2B5EF4-FFF2-40B4-BE49-F238E27FC236}">
                <a16:creationId xmlns:a16="http://schemas.microsoft.com/office/drawing/2014/main" id="{A7E30BEC-923B-4C9A-A856-BDD0D882F6B8}"/>
              </a:ext>
            </a:extLst>
          </p:cNvPr>
          <p:cNvSpPr txBox="1"/>
          <p:nvPr/>
        </p:nvSpPr>
        <p:spPr>
          <a:xfrm>
            <a:off x="887305" y="2844119"/>
            <a:ext cx="1494320" cy="338554"/>
          </a:xfrm>
          <a:prstGeom prst="rect">
            <a:avLst/>
          </a:prstGeom>
          <a:noFill/>
        </p:spPr>
        <p:txBody>
          <a:bodyPr wrap="none" rtlCol="0">
            <a:spAutoFit/>
          </a:bodyPr>
          <a:lstStyle/>
          <a:p>
            <a:r>
              <a:rPr lang="en-US" sz="1600" dirty="0" err="1">
                <a:solidFill>
                  <a:schemeClr val="bg1">
                    <a:lumMod val="75000"/>
                  </a:schemeClr>
                </a:solidFill>
              </a:rPr>
              <a:t>Phacomorphic</a:t>
            </a:r>
            <a:endParaRPr lang="en-US" sz="1600" dirty="0">
              <a:solidFill>
                <a:schemeClr val="bg1">
                  <a:lumMod val="75000"/>
                </a:schemeClr>
              </a:solidFill>
            </a:endParaRPr>
          </a:p>
        </p:txBody>
      </p:sp>
      <p:sp>
        <p:nvSpPr>
          <p:cNvPr id="51" name="TextBox 50">
            <a:extLst>
              <a:ext uri="{FF2B5EF4-FFF2-40B4-BE49-F238E27FC236}">
                <a16:creationId xmlns:a16="http://schemas.microsoft.com/office/drawing/2014/main" id="{156069D4-340B-4160-A336-EBF73557CEE0}"/>
              </a:ext>
            </a:extLst>
          </p:cNvPr>
          <p:cNvSpPr txBox="1"/>
          <p:nvPr/>
        </p:nvSpPr>
        <p:spPr>
          <a:xfrm>
            <a:off x="884725" y="3175578"/>
            <a:ext cx="1402948" cy="338554"/>
          </a:xfrm>
          <a:prstGeom prst="rect">
            <a:avLst/>
          </a:prstGeom>
          <a:noFill/>
        </p:spPr>
        <p:txBody>
          <a:bodyPr wrap="none" rtlCol="0">
            <a:spAutoFit/>
          </a:bodyPr>
          <a:lstStyle/>
          <a:p>
            <a:r>
              <a:rPr lang="en-US" sz="1600" dirty="0">
                <a:solidFill>
                  <a:schemeClr val="bg1">
                    <a:lumMod val="75000"/>
                  </a:schemeClr>
                </a:solidFill>
              </a:rPr>
              <a:t>Ectopia </a:t>
            </a:r>
            <a:r>
              <a:rPr lang="en-US" sz="1600" dirty="0" err="1">
                <a:solidFill>
                  <a:schemeClr val="bg1">
                    <a:lumMod val="75000"/>
                  </a:schemeClr>
                </a:solidFill>
              </a:rPr>
              <a:t>lentis</a:t>
            </a:r>
            <a:endParaRPr lang="en-US" sz="1600" dirty="0">
              <a:solidFill>
                <a:schemeClr val="bg1">
                  <a:lumMod val="75000"/>
                </a:schemeClr>
              </a:solidFill>
            </a:endParaRPr>
          </a:p>
        </p:txBody>
      </p:sp>
      <p:cxnSp>
        <p:nvCxnSpPr>
          <p:cNvPr id="71" name="Straight Connector 70">
            <a:extLst>
              <a:ext uri="{FF2B5EF4-FFF2-40B4-BE49-F238E27FC236}">
                <a16:creationId xmlns:a16="http://schemas.microsoft.com/office/drawing/2014/main" id="{C104938D-BA8D-4E39-9D5F-9EE2012F2F3C}"/>
              </a:ext>
            </a:extLst>
          </p:cNvPr>
          <p:cNvCxnSpPr>
            <a:cxnSpLocks/>
          </p:cNvCxnSpPr>
          <p:nvPr/>
        </p:nvCxnSpPr>
        <p:spPr>
          <a:xfrm flipH="1">
            <a:off x="762665" y="3023488"/>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2A7E4E40-472F-4E50-8A7A-45C10FDD7171}"/>
              </a:ext>
            </a:extLst>
          </p:cNvPr>
          <p:cNvCxnSpPr>
            <a:cxnSpLocks/>
          </p:cNvCxnSpPr>
          <p:nvPr/>
        </p:nvCxnSpPr>
        <p:spPr>
          <a:xfrm flipH="1">
            <a:off x="762665" y="3347853"/>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C3924889-45B9-4383-9C9E-48F0A9C27AD8}"/>
              </a:ext>
            </a:extLst>
          </p:cNvPr>
          <p:cNvCxnSpPr>
            <a:cxnSpLocks/>
          </p:cNvCxnSpPr>
          <p:nvPr/>
        </p:nvCxnSpPr>
        <p:spPr>
          <a:xfrm flipH="1">
            <a:off x="748719" y="2838976"/>
            <a:ext cx="13947" cy="5088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 name="Straight Arrow Connector 5">
            <a:extLst>
              <a:ext uri="{FF2B5EF4-FFF2-40B4-BE49-F238E27FC236}">
                <a16:creationId xmlns:a16="http://schemas.microsoft.com/office/drawing/2014/main" id="{A3439F0C-5143-461F-8F3C-2E830785DEFC}"/>
              </a:ext>
            </a:extLst>
          </p:cNvPr>
          <p:cNvCxnSpPr>
            <a:stCxn id="50" idx="2"/>
          </p:cNvCxnSpPr>
          <p:nvPr/>
        </p:nvCxnSpPr>
        <p:spPr>
          <a:xfrm flipH="1">
            <a:off x="2971800" y="589204"/>
            <a:ext cx="1591436" cy="706196"/>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0" name="Straight Arrow Connector 9">
            <a:extLst>
              <a:ext uri="{FF2B5EF4-FFF2-40B4-BE49-F238E27FC236}">
                <a16:creationId xmlns:a16="http://schemas.microsoft.com/office/drawing/2014/main" id="{84DC796E-F6ED-4FBB-82D2-A260F480BF8A}"/>
              </a:ext>
            </a:extLst>
          </p:cNvPr>
          <p:cNvCxnSpPr>
            <a:cxnSpLocks/>
          </p:cNvCxnSpPr>
          <p:nvPr/>
        </p:nvCxnSpPr>
        <p:spPr>
          <a:xfrm>
            <a:off x="4572000" y="589204"/>
            <a:ext cx="1600200" cy="706196"/>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6" name="Straight Arrow Connector 25">
            <a:extLst>
              <a:ext uri="{FF2B5EF4-FFF2-40B4-BE49-F238E27FC236}">
                <a16:creationId xmlns:a16="http://schemas.microsoft.com/office/drawing/2014/main" id="{B70E0124-9B84-41A5-8D84-A66B7838A706}"/>
              </a:ext>
            </a:extLst>
          </p:cNvPr>
          <p:cNvCxnSpPr>
            <a:cxnSpLocks/>
          </p:cNvCxnSpPr>
          <p:nvPr/>
        </p:nvCxnSpPr>
        <p:spPr>
          <a:xfrm flipH="1">
            <a:off x="1159539" y="1828800"/>
            <a:ext cx="1290435" cy="478059"/>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28" name="Straight Arrow Connector 27">
            <a:extLst>
              <a:ext uri="{FF2B5EF4-FFF2-40B4-BE49-F238E27FC236}">
                <a16:creationId xmlns:a16="http://schemas.microsoft.com/office/drawing/2014/main" id="{567A4249-5C59-4416-8A8E-1C35913900AB}"/>
              </a:ext>
            </a:extLst>
          </p:cNvPr>
          <p:cNvCxnSpPr>
            <a:cxnSpLocks/>
          </p:cNvCxnSpPr>
          <p:nvPr/>
        </p:nvCxnSpPr>
        <p:spPr>
          <a:xfrm>
            <a:off x="2449973" y="1832208"/>
            <a:ext cx="1268784"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56" name="Text Box 6">
            <a:extLst>
              <a:ext uri="{FF2B5EF4-FFF2-40B4-BE49-F238E27FC236}">
                <a16:creationId xmlns:a16="http://schemas.microsoft.com/office/drawing/2014/main" id="{557983BD-9D64-49B9-A366-A08663B0451F}"/>
              </a:ext>
            </a:extLst>
          </p:cNvPr>
          <p:cNvSpPr txBox="1">
            <a:spLocks noChangeArrowheads="1"/>
          </p:cNvSpPr>
          <p:nvPr/>
        </p:nvSpPr>
        <p:spPr bwMode="auto">
          <a:xfrm>
            <a:off x="5029200" y="2356376"/>
            <a:ext cx="813043"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r" eaLnBrk="1" hangingPunct="1">
              <a:lnSpc>
                <a:spcPct val="80000"/>
              </a:lnSpc>
              <a:spcBef>
                <a:spcPct val="0"/>
              </a:spcBef>
              <a:buClrTx/>
              <a:buSzTx/>
              <a:buFontTx/>
              <a:buNone/>
            </a:pPr>
            <a:r>
              <a:rPr lang="en-US" altLang="en-US" sz="1800" dirty="0">
                <a:solidFill>
                  <a:schemeClr val="bg1">
                    <a:lumMod val="75000"/>
                  </a:schemeClr>
                </a:solidFill>
              </a:rPr>
              <a:t>‘Push’</a:t>
            </a:r>
          </a:p>
        </p:txBody>
      </p:sp>
      <p:sp>
        <p:nvSpPr>
          <p:cNvPr id="57" name="Text Box 14">
            <a:extLst>
              <a:ext uri="{FF2B5EF4-FFF2-40B4-BE49-F238E27FC236}">
                <a16:creationId xmlns:a16="http://schemas.microsoft.com/office/drawing/2014/main" id="{5DAFA1C1-3A29-4C27-A379-663FDD22E326}"/>
              </a:ext>
            </a:extLst>
          </p:cNvPr>
          <p:cNvSpPr txBox="1">
            <a:spLocks noChangeArrowheads="1"/>
          </p:cNvSpPr>
          <p:nvPr/>
        </p:nvSpPr>
        <p:spPr bwMode="auto">
          <a:xfrm>
            <a:off x="7620000" y="2365901"/>
            <a:ext cx="671979"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t>‘Pull’</a:t>
            </a:r>
          </a:p>
        </p:txBody>
      </p:sp>
      <p:cxnSp>
        <p:nvCxnSpPr>
          <p:cNvPr id="58" name="Straight Arrow Connector 57">
            <a:extLst>
              <a:ext uri="{FF2B5EF4-FFF2-40B4-BE49-F238E27FC236}">
                <a16:creationId xmlns:a16="http://schemas.microsoft.com/office/drawing/2014/main" id="{E874FEE9-46BD-46A3-90A3-DE7CC220FBFF}"/>
              </a:ext>
            </a:extLst>
          </p:cNvPr>
          <p:cNvCxnSpPr>
            <a:cxnSpLocks/>
          </p:cNvCxnSpPr>
          <p:nvPr/>
        </p:nvCxnSpPr>
        <p:spPr>
          <a:xfrm flipH="1">
            <a:off x="5867400" y="1828800"/>
            <a:ext cx="849775"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59" name="Straight Arrow Connector 58">
            <a:extLst>
              <a:ext uri="{FF2B5EF4-FFF2-40B4-BE49-F238E27FC236}">
                <a16:creationId xmlns:a16="http://schemas.microsoft.com/office/drawing/2014/main" id="{C370A4A1-FE96-4E70-B89E-839542A5E241}"/>
              </a:ext>
            </a:extLst>
          </p:cNvPr>
          <p:cNvCxnSpPr>
            <a:cxnSpLocks/>
          </p:cNvCxnSpPr>
          <p:nvPr/>
        </p:nvCxnSpPr>
        <p:spPr>
          <a:xfrm>
            <a:off x="6717173" y="1832208"/>
            <a:ext cx="902827" cy="474047"/>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62" name="Text Box 16">
            <a:extLst>
              <a:ext uri="{FF2B5EF4-FFF2-40B4-BE49-F238E27FC236}">
                <a16:creationId xmlns:a16="http://schemas.microsoft.com/office/drawing/2014/main" id="{33538067-0726-41B0-93FF-357EF00CA62D}"/>
              </a:ext>
            </a:extLst>
          </p:cNvPr>
          <p:cNvSpPr txBox="1">
            <a:spLocks noChangeArrowheads="1"/>
          </p:cNvSpPr>
          <p:nvPr/>
        </p:nvSpPr>
        <p:spPr bwMode="auto">
          <a:xfrm>
            <a:off x="8065437" y="2684785"/>
            <a:ext cx="628698"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NVG</a:t>
            </a:r>
          </a:p>
        </p:txBody>
      </p:sp>
      <p:sp>
        <p:nvSpPr>
          <p:cNvPr id="70" name="Text Box 21">
            <a:extLst>
              <a:ext uri="{FF2B5EF4-FFF2-40B4-BE49-F238E27FC236}">
                <a16:creationId xmlns:a16="http://schemas.microsoft.com/office/drawing/2014/main" id="{86C32650-BE1F-4CC3-8DB5-0C136D877E6F}"/>
              </a:ext>
            </a:extLst>
          </p:cNvPr>
          <p:cNvSpPr txBox="1">
            <a:spLocks noChangeArrowheads="1"/>
          </p:cNvSpPr>
          <p:nvPr/>
        </p:nvSpPr>
        <p:spPr bwMode="auto">
          <a:xfrm>
            <a:off x="8070534" y="3048000"/>
            <a:ext cx="526106"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b="1"/>
              <a:t>ICE</a:t>
            </a:r>
          </a:p>
        </p:txBody>
      </p:sp>
      <p:sp>
        <p:nvSpPr>
          <p:cNvPr id="75" name="Text Box 45">
            <a:extLst>
              <a:ext uri="{FF2B5EF4-FFF2-40B4-BE49-F238E27FC236}">
                <a16:creationId xmlns:a16="http://schemas.microsoft.com/office/drawing/2014/main" id="{2B6EDA2D-8F55-4DFD-A225-8C03CE6FC7F3}"/>
              </a:ext>
            </a:extLst>
          </p:cNvPr>
          <p:cNvSpPr txBox="1">
            <a:spLocks noChangeArrowheads="1"/>
          </p:cNvSpPr>
          <p:nvPr/>
        </p:nvSpPr>
        <p:spPr bwMode="auto">
          <a:xfrm>
            <a:off x="8073162" y="3810000"/>
            <a:ext cx="1070837" cy="74635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ts val="1700"/>
              </a:lnSpc>
              <a:spcBef>
                <a:spcPct val="0"/>
              </a:spcBef>
              <a:buClrTx/>
              <a:buSzTx/>
              <a:buFontTx/>
              <a:buNone/>
            </a:pPr>
            <a:r>
              <a:rPr lang="en-US" altLang="en-US" sz="1600" dirty="0">
                <a:solidFill>
                  <a:schemeClr val="bg1">
                    <a:lumMod val="75000"/>
                  </a:schemeClr>
                </a:solidFill>
              </a:rPr>
              <a:t>Epithelial/ fibrous ingrowth</a:t>
            </a:r>
          </a:p>
        </p:txBody>
      </p:sp>
      <p:cxnSp>
        <p:nvCxnSpPr>
          <p:cNvPr id="77" name="Straight Connector 76">
            <a:extLst>
              <a:ext uri="{FF2B5EF4-FFF2-40B4-BE49-F238E27FC236}">
                <a16:creationId xmlns:a16="http://schemas.microsoft.com/office/drawing/2014/main" id="{FC090BD7-F2E1-4464-B57B-9CBE5874C89B}"/>
              </a:ext>
            </a:extLst>
          </p:cNvPr>
          <p:cNvCxnSpPr>
            <a:cxnSpLocks/>
          </p:cNvCxnSpPr>
          <p:nvPr/>
        </p:nvCxnSpPr>
        <p:spPr>
          <a:xfrm>
            <a:off x="7873969" y="2674448"/>
            <a:ext cx="7724" cy="128795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8" name="Straight Connector 77">
            <a:extLst>
              <a:ext uri="{FF2B5EF4-FFF2-40B4-BE49-F238E27FC236}">
                <a16:creationId xmlns:a16="http://schemas.microsoft.com/office/drawing/2014/main" id="{B1922ED5-C3D8-43D8-A00D-1D6BC9201DBA}"/>
              </a:ext>
            </a:extLst>
          </p:cNvPr>
          <p:cNvCxnSpPr/>
          <p:nvPr/>
        </p:nvCxnSpPr>
        <p:spPr>
          <a:xfrm flipH="1">
            <a:off x="7873968" y="2840262"/>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9" name="Straight Connector 78">
            <a:extLst>
              <a:ext uri="{FF2B5EF4-FFF2-40B4-BE49-F238E27FC236}">
                <a16:creationId xmlns:a16="http://schemas.microsoft.com/office/drawing/2014/main" id="{77019ED2-6D69-4A60-9D19-D4DB786EA3A0}"/>
              </a:ext>
            </a:extLst>
          </p:cNvPr>
          <p:cNvCxnSpPr/>
          <p:nvPr/>
        </p:nvCxnSpPr>
        <p:spPr>
          <a:xfrm flipH="1">
            <a:off x="7873968" y="3213518"/>
            <a:ext cx="24447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1" name="Straight Connector 80">
            <a:extLst>
              <a:ext uri="{FF2B5EF4-FFF2-40B4-BE49-F238E27FC236}">
                <a16:creationId xmlns:a16="http://schemas.microsoft.com/office/drawing/2014/main" id="{9796A12F-4125-4C05-8EE8-A388740C580D}"/>
              </a:ext>
            </a:extLst>
          </p:cNvPr>
          <p:cNvCxnSpPr/>
          <p:nvPr/>
        </p:nvCxnSpPr>
        <p:spPr>
          <a:xfrm flipH="1">
            <a:off x="7877837" y="3581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3" name="Straight Connector 82">
            <a:extLst>
              <a:ext uri="{FF2B5EF4-FFF2-40B4-BE49-F238E27FC236}">
                <a16:creationId xmlns:a16="http://schemas.microsoft.com/office/drawing/2014/main" id="{7FDC5F4B-9BF0-42AD-B8BB-2F2399BCF1E2}"/>
              </a:ext>
            </a:extLst>
          </p:cNvPr>
          <p:cNvCxnSpPr/>
          <p:nvPr/>
        </p:nvCxnSpPr>
        <p:spPr>
          <a:xfrm flipH="1">
            <a:off x="7881693" y="3962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93" name="Text Box 42">
            <a:extLst>
              <a:ext uri="{FF2B5EF4-FFF2-40B4-BE49-F238E27FC236}">
                <a16:creationId xmlns:a16="http://schemas.microsoft.com/office/drawing/2014/main" id="{53BAB77F-E061-4834-9068-34BDF78AD071}"/>
              </a:ext>
            </a:extLst>
          </p:cNvPr>
          <p:cNvSpPr txBox="1">
            <a:spLocks noChangeArrowheads="1"/>
          </p:cNvSpPr>
          <p:nvPr/>
        </p:nvSpPr>
        <p:spPr bwMode="auto">
          <a:xfrm>
            <a:off x="8111387" y="3429000"/>
            <a:ext cx="856196"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Flat AC</a:t>
            </a:r>
          </a:p>
        </p:txBody>
      </p:sp>
      <p:sp>
        <p:nvSpPr>
          <p:cNvPr id="100" name="Text Box 23">
            <a:extLst>
              <a:ext uri="{FF2B5EF4-FFF2-40B4-BE49-F238E27FC236}">
                <a16:creationId xmlns:a16="http://schemas.microsoft.com/office/drawing/2014/main" id="{D8F2FCFF-2984-4836-B000-9C5601A8EAAA}"/>
              </a:ext>
            </a:extLst>
          </p:cNvPr>
          <p:cNvSpPr txBox="1">
            <a:spLocks noChangeArrowheads="1"/>
          </p:cNvSpPr>
          <p:nvPr/>
        </p:nvSpPr>
        <p:spPr bwMode="auto">
          <a:xfrm>
            <a:off x="5530369" y="2667000"/>
            <a:ext cx="2143536"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Aqueous misdirection</a:t>
            </a:r>
          </a:p>
        </p:txBody>
      </p:sp>
      <p:cxnSp>
        <p:nvCxnSpPr>
          <p:cNvPr id="104" name="Straight Connector 103">
            <a:extLst>
              <a:ext uri="{FF2B5EF4-FFF2-40B4-BE49-F238E27FC236}">
                <a16:creationId xmlns:a16="http://schemas.microsoft.com/office/drawing/2014/main" id="{49D87D4A-E317-4446-9B95-5184CB3968F3}"/>
              </a:ext>
            </a:extLst>
          </p:cNvPr>
          <p:cNvCxnSpPr>
            <a:cxnSpLocks/>
          </p:cNvCxnSpPr>
          <p:nvPr/>
        </p:nvCxnSpPr>
        <p:spPr>
          <a:xfrm flipH="1">
            <a:off x="5316229" y="2667000"/>
            <a:ext cx="7397" cy="25314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5" name="Straight Connector 104">
            <a:extLst>
              <a:ext uri="{FF2B5EF4-FFF2-40B4-BE49-F238E27FC236}">
                <a16:creationId xmlns:a16="http://schemas.microsoft.com/office/drawing/2014/main" id="{F40B6D71-75A8-4A88-864D-00D14C2F710D}"/>
              </a:ext>
            </a:extLst>
          </p:cNvPr>
          <p:cNvCxnSpPr/>
          <p:nvPr/>
        </p:nvCxnSpPr>
        <p:spPr>
          <a:xfrm flipH="1">
            <a:off x="5323624" y="2832814"/>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6" name="Straight Connector 105">
            <a:extLst>
              <a:ext uri="{FF2B5EF4-FFF2-40B4-BE49-F238E27FC236}">
                <a16:creationId xmlns:a16="http://schemas.microsoft.com/office/drawing/2014/main" id="{010BF7B2-AA07-4DCF-822D-E2DB5CC0BF59}"/>
              </a:ext>
            </a:extLst>
          </p:cNvPr>
          <p:cNvCxnSpPr/>
          <p:nvPr/>
        </p:nvCxnSpPr>
        <p:spPr>
          <a:xfrm flipH="1">
            <a:off x="5323624" y="3360065"/>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a:extLst>
              <a:ext uri="{FF2B5EF4-FFF2-40B4-BE49-F238E27FC236}">
                <a16:creationId xmlns:a16="http://schemas.microsoft.com/office/drawing/2014/main" id="{BAC8035C-3999-4C31-93CD-6C0D2ADEB73B}"/>
              </a:ext>
            </a:extLst>
          </p:cNvPr>
          <p:cNvCxnSpPr/>
          <p:nvPr/>
        </p:nvCxnSpPr>
        <p:spPr>
          <a:xfrm flipH="1">
            <a:off x="5323536" y="3786938"/>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8" name="Straight Connector 107">
            <a:extLst>
              <a:ext uri="{FF2B5EF4-FFF2-40B4-BE49-F238E27FC236}">
                <a16:creationId xmlns:a16="http://schemas.microsoft.com/office/drawing/2014/main" id="{DB64CAEE-69B4-426A-8A5B-D1269DBF0F66}"/>
              </a:ext>
            </a:extLst>
          </p:cNvPr>
          <p:cNvCxnSpPr/>
          <p:nvPr/>
        </p:nvCxnSpPr>
        <p:spPr>
          <a:xfrm flipH="1">
            <a:off x="5327493" y="4249152"/>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12" name="Straight Connector 111">
            <a:extLst>
              <a:ext uri="{FF2B5EF4-FFF2-40B4-BE49-F238E27FC236}">
                <a16:creationId xmlns:a16="http://schemas.microsoft.com/office/drawing/2014/main" id="{99A16C30-4BE4-48E5-8B65-0C5F3039B8DC}"/>
              </a:ext>
            </a:extLst>
          </p:cNvPr>
          <p:cNvCxnSpPr/>
          <p:nvPr/>
        </p:nvCxnSpPr>
        <p:spPr>
          <a:xfrm flipH="1">
            <a:off x="5333455" y="51816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13" name="Text Box 42">
            <a:extLst>
              <a:ext uri="{FF2B5EF4-FFF2-40B4-BE49-F238E27FC236}">
                <a16:creationId xmlns:a16="http://schemas.microsoft.com/office/drawing/2014/main" id="{056DFFD9-3CA2-42E7-90FE-4F14522E3504}"/>
              </a:ext>
            </a:extLst>
          </p:cNvPr>
          <p:cNvSpPr txBox="1">
            <a:spLocks noChangeArrowheads="1"/>
          </p:cNvSpPr>
          <p:nvPr/>
        </p:nvSpPr>
        <p:spPr bwMode="auto">
          <a:xfrm>
            <a:off x="5533954" y="3623846"/>
            <a:ext cx="1563248"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Retinal surgery</a:t>
            </a:r>
          </a:p>
        </p:txBody>
      </p:sp>
      <p:sp>
        <p:nvSpPr>
          <p:cNvPr id="118" name="Text Box 47">
            <a:extLst>
              <a:ext uri="{FF2B5EF4-FFF2-40B4-BE49-F238E27FC236}">
                <a16:creationId xmlns:a16="http://schemas.microsoft.com/office/drawing/2014/main" id="{3F59D898-ECAD-49F0-9425-2A1BC8DDA7B5}"/>
              </a:ext>
            </a:extLst>
          </p:cNvPr>
          <p:cNvSpPr txBox="1">
            <a:spLocks noChangeArrowheads="1"/>
          </p:cNvSpPr>
          <p:nvPr/>
        </p:nvSpPr>
        <p:spPr bwMode="auto">
          <a:xfrm>
            <a:off x="5523688" y="4538246"/>
            <a:ext cx="1414170"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Drug-induced</a:t>
            </a:r>
          </a:p>
        </p:txBody>
      </p:sp>
      <p:sp>
        <p:nvSpPr>
          <p:cNvPr id="16" name="TextBox 15">
            <a:extLst>
              <a:ext uri="{FF2B5EF4-FFF2-40B4-BE49-F238E27FC236}">
                <a16:creationId xmlns:a16="http://schemas.microsoft.com/office/drawing/2014/main" id="{984E008D-FBBA-42B4-940E-EA26772E0161}"/>
              </a:ext>
            </a:extLst>
          </p:cNvPr>
          <p:cNvSpPr txBox="1"/>
          <p:nvPr/>
        </p:nvSpPr>
        <p:spPr>
          <a:xfrm>
            <a:off x="6230528" y="5257800"/>
            <a:ext cx="1326004" cy="369332"/>
          </a:xfrm>
          <a:prstGeom prst="rect">
            <a:avLst/>
          </a:prstGeom>
          <a:noFill/>
        </p:spPr>
        <p:txBody>
          <a:bodyPr wrap="none" rtlCol="0">
            <a:spAutoFit/>
          </a:bodyPr>
          <a:lstStyle/>
          <a:p>
            <a:pPr algn="ctr"/>
            <a:r>
              <a:rPr lang="en-US" dirty="0">
                <a:solidFill>
                  <a:schemeClr val="bg1">
                    <a:lumMod val="75000"/>
                  </a:schemeClr>
                </a:solidFill>
              </a:rPr>
              <a:t>Both/Either</a:t>
            </a:r>
          </a:p>
        </p:txBody>
      </p:sp>
      <p:cxnSp>
        <p:nvCxnSpPr>
          <p:cNvPr id="125" name="Straight Connector 124">
            <a:extLst>
              <a:ext uri="{FF2B5EF4-FFF2-40B4-BE49-F238E27FC236}">
                <a16:creationId xmlns:a16="http://schemas.microsoft.com/office/drawing/2014/main" id="{01138141-D318-4ED7-A7FE-D8F2155CE890}"/>
              </a:ext>
            </a:extLst>
          </p:cNvPr>
          <p:cNvCxnSpPr/>
          <p:nvPr/>
        </p:nvCxnSpPr>
        <p:spPr>
          <a:xfrm flipH="1">
            <a:off x="5334000" y="4724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52" name="Text Box 47">
            <a:extLst>
              <a:ext uri="{FF2B5EF4-FFF2-40B4-BE49-F238E27FC236}">
                <a16:creationId xmlns:a16="http://schemas.microsoft.com/office/drawing/2014/main" id="{E3578916-9804-473C-8F06-D4FA0BCEDFD0}"/>
              </a:ext>
            </a:extLst>
          </p:cNvPr>
          <p:cNvSpPr txBox="1">
            <a:spLocks noChangeArrowheads="1"/>
          </p:cNvSpPr>
          <p:nvPr/>
        </p:nvSpPr>
        <p:spPr bwMode="auto">
          <a:xfrm>
            <a:off x="5543446" y="4055146"/>
            <a:ext cx="1619354"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err="1">
                <a:solidFill>
                  <a:schemeClr val="bg1">
                    <a:lumMod val="75000"/>
                  </a:schemeClr>
                </a:solidFill>
              </a:rPr>
              <a:t>Nanophthalmos</a:t>
            </a:r>
            <a:endParaRPr lang="en-US" altLang="en-US" sz="1600" dirty="0">
              <a:solidFill>
                <a:schemeClr val="bg1">
                  <a:lumMod val="75000"/>
                </a:schemeClr>
              </a:solidFill>
            </a:endParaRPr>
          </a:p>
        </p:txBody>
      </p:sp>
      <p:sp>
        <p:nvSpPr>
          <p:cNvPr id="53" name="Text Box 45">
            <a:extLst>
              <a:ext uri="{FF2B5EF4-FFF2-40B4-BE49-F238E27FC236}">
                <a16:creationId xmlns:a16="http://schemas.microsoft.com/office/drawing/2014/main" id="{57D1A14F-68FE-47D2-983C-1A879D66A9DC}"/>
              </a:ext>
            </a:extLst>
          </p:cNvPr>
          <p:cNvSpPr txBox="1">
            <a:spLocks noChangeArrowheads="1"/>
          </p:cNvSpPr>
          <p:nvPr/>
        </p:nvSpPr>
        <p:spPr bwMode="auto">
          <a:xfrm>
            <a:off x="5523688" y="5013493"/>
            <a:ext cx="582211"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PFV</a:t>
            </a:r>
          </a:p>
        </p:txBody>
      </p:sp>
      <p:sp>
        <p:nvSpPr>
          <p:cNvPr id="54" name="Text Box 42">
            <a:extLst>
              <a:ext uri="{FF2B5EF4-FFF2-40B4-BE49-F238E27FC236}">
                <a16:creationId xmlns:a16="http://schemas.microsoft.com/office/drawing/2014/main" id="{E1E37D2C-2C52-446B-843B-01E64990D3EC}"/>
              </a:ext>
            </a:extLst>
          </p:cNvPr>
          <p:cNvSpPr txBox="1">
            <a:spLocks noChangeArrowheads="1"/>
          </p:cNvSpPr>
          <p:nvPr/>
        </p:nvSpPr>
        <p:spPr bwMode="auto">
          <a:xfrm>
            <a:off x="5551406" y="3192546"/>
            <a:ext cx="2276072"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ERD/choroidal effusion</a:t>
            </a:r>
          </a:p>
        </p:txBody>
      </p:sp>
      <p:sp>
        <p:nvSpPr>
          <p:cNvPr id="45" name="Text Box 16">
            <a:extLst>
              <a:ext uri="{FF2B5EF4-FFF2-40B4-BE49-F238E27FC236}">
                <a16:creationId xmlns:a16="http://schemas.microsoft.com/office/drawing/2014/main" id="{110F5FF7-0BFD-4D31-B590-0FC320326235}"/>
              </a:ext>
            </a:extLst>
          </p:cNvPr>
          <p:cNvSpPr txBox="1">
            <a:spLocks noChangeArrowheads="1"/>
          </p:cNvSpPr>
          <p:nvPr/>
        </p:nvSpPr>
        <p:spPr bwMode="auto">
          <a:xfrm>
            <a:off x="624362" y="1879005"/>
            <a:ext cx="6811893" cy="4524315"/>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i="1" dirty="0">
                <a:solidFill>
                  <a:srgbClr val="0000FF"/>
                </a:solidFill>
              </a:rPr>
              <a:t>In this context, what does </a:t>
            </a:r>
            <a:r>
              <a:rPr lang="en-US" altLang="en-US" sz="1600" dirty="0">
                <a:solidFill>
                  <a:srgbClr val="0000FF"/>
                </a:solidFill>
              </a:rPr>
              <a:t>ICE</a:t>
            </a:r>
            <a:r>
              <a:rPr lang="en-US" altLang="en-US" sz="1600" i="1" dirty="0">
                <a:solidFill>
                  <a:srgbClr val="0000FF"/>
                </a:solidFill>
              </a:rPr>
              <a:t> stand for?</a:t>
            </a:r>
          </a:p>
          <a:p>
            <a:pPr eaLnBrk="1" hangingPunct="1">
              <a:spcBef>
                <a:spcPct val="0"/>
              </a:spcBef>
              <a:buClrTx/>
              <a:buSzTx/>
              <a:buFontTx/>
              <a:buNone/>
            </a:pPr>
            <a:r>
              <a:rPr lang="en-US" altLang="en-US" sz="1600" dirty="0">
                <a:solidFill>
                  <a:srgbClr val="0000FF"/>
                </a:solidFill>
              </a:rPr>
              <a:t>Iridocorneal endothelial syndrome</a:t>
            </a:r>
          </a:p>
          <a:p>
            <a:pPr eaLnBrk="1" hangingPunct="1">
              <a:spcBef>
                <a:spcPct val="0"/>
              </a:spcBef>
              <a:buClrTx/>
              <a:buSzTx/>
              <a:buFontTx/>
              <a:buNone/>
            </a:pPr>
            <a:endParaRPr lang="en-US" altLang="en-US" sz="1600" i="1" dirty="0">
              <a:solidFill>
                <a:srgbClr val="0000FF"/>
              </a:solidFill>
            </a:endParaRPr>
          </a:p>
          <a:p>
            <a:pPr eaLnBrk="1" hangingPunct="1">
              <a:spcBef>
                <a:spcPct val="0"/>
              </a:spcBef>
              <a:buClrTx/>
              <a:buSzTx/>
              <a:buFontTx/>
              <a:buNone/>
            </a:pPr>
            <a:r>
              <a:rPr lang="en-US" altLang="en-US" sz="1600" i="1" dirty="0">
                <a:solidFill>
                  <a:srgbClr val="0000FF"/>
                </a:solidFill>
              </a:rPr>
              <a:t>In a nutshell, what is ICE?</a:t>
            </a:r>
          </a:p>
          <a:p>
            <a:pPr eaLnBrk="1" hangingPunct="1">
              <a:spcBef>
                <a:spcPct val="0"/>
              </a:spcBef>
              <a:buClrTx/>
              <a:buSzTx/>
              <a:buFont typeface="Wingdings" panose="05000000000000000000" pitchFamily="2" charset="2"/>
              <a:buNone/>
            </a:pPr>
            <a:r>
              <a:rPr lang="en-US" altLang="en-US" sz="1600" dirty="0">
                <a:solidFill>
                  <a:srgbClr val="0000FF"/>
                </a:solidFill>
              </a:rPr>
              <a:t>A sporadic condition in which abnormal corneal endothelial cells lead to a variety of corneal, iris and angle problems</a:t>
            </a:r>
          </a:p>
          <a:p>
            <a:pPr eaLnBrk="1" hangingPunct="1">
              <a:spcBef>
                <a:spcPct val="0"/>
              </a:spcBef>
              <a:buClrTx/>
              <a:buSzTx/>
              <a:buFont typeface="Wingdings" panose="05000000000000000000" pitchFamily="2" charset="2"/>
              <a:buNone/>
            </a:pPr>
            <a:endParaRPr lang="en-US" altLang="en-US" sz="1600" dirty="0">
              <a:solidFill>
                <a:srgbClr val="0000FF"/>
              </a:solidFill>
            </a:endParaRPr>
          </a:p>
          <a:p>
            <a:pPr eaLnBrk="1" hangingPunct="1">
              <a:spcBef>
                <a:spcPct val="0"/>
              </a:spcBef>
              <a:buClrTx/>
              <a:buSzTx/>
              <a:buFontTx/>
              <a:buNone/>
            </a:pPr>
            <a:r>
              <a:rPr lang="en-US" altLang="en-US" sz="1600" i="1" dirty="0">
                <a:solidFill>
                  <a:srgbClr val="0000FF"/>
                </a:solidFill>
              </a:rPr>
              <a:t>Who is the typical patient?</a:t>
            </a:r>
          </a:p>
          <a:p>
            <a:pPr eaLnBrk="1" hangingPunct="1">
              <a:spcBef>
                <a:spcPct val="0"/>
              </a:spcBef>
              <a:buClrTx/>
              <a:buSzTx/>
              <a:buFontTx/>
              <a:buNone/>
            </a:pPr>
            <a:r>
              <a:rPr lang="en-US" altLang="en-US" sz="1600" dirty="0">
                <a:solidFill>
                  <a:srgbClr val="0000FF"/>
                </a:solidFill>
              </a:rPr>
              <a:t>A young-to-middle-aged adult female</a:t>
            </a:r>
          </a:p>
          <a:p>
            <a:pPr eaLnBrk="1" hangingPunct="1">
              <a:spcBef>
                <a:spcPct val="0"/>
              </a:spcBef>
              <a:buClrTx/>
              <a:buSzTx/>
              <a:buFontTx/>
              <a:buNone/>
            </a:pPr>
            <a:endParaRPr lang="en-US" altLang="en-US" sz="1600" i="1" dirty="0">
              <a:solidFill>
                <a:srgbClr val="0000FF"/>
              </a:solidFill>
            </a:endParaRPr>
          </a:p>
          <a:p>
            <a:pPr eaLnBrk="1" hangingPunct="1">
              <a:spcBef>
                <a:spcPct val="0"/>
              </a:spcBef>
              <a:buClrTx/>
              <a:buSzTx/>
              <a:buFontTx/>
              <a:buNone/>
            </a:pPr>
            <a:r>
              <a:rPr lang="en-US" altLang="en-US" sz="1600" i="1" dirty="0">
                <a:solidFill>
                  <a:srgbClr val="0000FF"/>
                </a:solidFill>
              </a:rPr>
              <a:t>What three sorts of complaints will she have?</a:t>
            </a:r>
          </a:p>
          <a:p>
            <a:pPr eaLnBrk="1" hangingPunct="1">
              <a:spcBef>
                <a:spcPct val="0"/>
              </a:spcBef>
              <a:buClrTx/>
              <a:buSzTx/>
              <a:buNone/>
            </a:pPr>
            <a:r>
              <a:rPr lang="en-US" altLang="en-US" sz="1600" dirty="0">
                <a:solidFill>
                  <a:srgbClr val="0000FF"/>
                </a:solidFill>
              </a:rPr>
              <a:t>--Changes in the eye’s appearance</a:t>
            </a:r>
          </a:p>
          <a:p>
            <a:pPr eaLnBrk="1" hangingPunct="1">
              <a:spcBef>
                <a:spcPct val="0"/>
              </a:spcBef>
              <a:buClrTx/>
              <a:buSzTx/>
              <a:buNone/>
            </a:pPr>
            <a:r>
              <a:rPr lang="en-US" altLang="en-US" sz="1600" dirty="0">
                <a:solidFill>
                  <a:srgbClr val="0000FF"/>
                </a:solidFill>
              </a:rPr>
              <a:t>--Ocular pain </a:t>
            </a:r>
          </a:p>
          <a:p>
            <a:pPr eaLnBrk="1" hangingPunct="1">
              <a:spcBef>
                <a:spcPct val="0"/>
              </a:spcBef>
              <a:buClrTx/>
              <a:buSzTx/>
              <a:buNone/>
            </a:pPr>
            <a:r>
              <a:rPr lang="en-US" altLang="en-US" sz="1600" dirty="0">
                <a:solidFill>
                  <a:srgbClr val="0000FF"/>
                </a:solidFill>
              </a:rPr>
              <a:t>--Decreased VA</a:t>
            </a:r>
          </a:p>
          <a:p>
            <a:pPr eaLnBrk="1" hangingPunct="1">
              <a:spcBef>
                <a:spcPct val="0"/>
              </a:spcBef>
              <a:buClrTx/>
              <a:buSzTx/>
              <a:buNone/>
            </a:pPr>
            <a:endParaRPr lang="en-US" altLang="en-US" sz="1600" dirty="0">
              <a:solidFill>
                <a:srgbClr val="0000FF"/>
              </a:solidFill>
            </a:endParaRPr>
          </a:p>
          <a:p>
            <a:pPr eaLnBrk="1" hangingPunct="1">
              <a:spcBef>
                <a:spcPct val="0"/>
              </a:spcBef>
              <a:buClrTx/>
              <a:buSzTx/>
              <a:buFontTx/>
              <a:buNone/>
            </a:pPr>
            <a:r>
              <a:rPr lang="en-US" altLang="en-US" sz="1600" i="1" dirty="0">
                <a:solidFill>
                  <a:srgbClr val="0000FF"/>
                </a:solidFill>
              </a:rPr>
              <a:t>What ‘pertinent negative’ will be elicited when taking a history?</a:t>
            </a:r>
            <a:endParaRPr lang="en-US" altLang="en-US" sz="1600" i="1" dirty="0">
              <a:solidFill>
                <a:srgbClr val="D8D8EC"/>
              </a:solidFill>
            </a:endParaRPr>
          </a:p>
          <a:p>
            <a:pPr eaLnBrk="1" hangingPunct="1">
              <a:spcBef>
                <a:spcPct val="0"/>
              </a:spcBef>
              <a:buClrTx/>
              <a:buSzTx/>
              <a:buFontTx/>
              <a:buNone/>
            </a:pPr>
            <a:r>
              <a:rPr lang="en-US" altLang="en-US" sz="1600" dirty="0">
                <a:solidFill>
                  <a:srgbClr val="D8D8EC"/>
                </a:solidFill>
              </a:rPr>
              <a:t>She will deny any family history of similar eye findings (recall it’s sporadic, not inherited)</a:t>
            </a:r>
          </a:p>
        </p:txBody>
      </p:sp>
      <p:sp>
        <p:nvSpPr>
          <p:cNvPr id="47" name="Oval 46">
            <a:extLst>
              <a:ext uri="{FF2B5EF4-FFF2-40B4-BE49-F238E27FC236}">
                <a16:creationId xmlns:a16="http://schemas.microsoft.com/office/drawing/2014/main" id="{915FF168-8D6E-4F81-8D3E-ED770430134E}"/>
              </a:ext>
            </a:extLst>
          </p:cNvPr>
          <p:cNvSpPr/>
          <p:nvPr/>
        </p:nvSpPr>
        <p:spPr>
          <a:xfrm>
            <a:off x="8001000" y="3048000"/>
            <a:ext cx="671979" cy="338554"/>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386717674"/>
      </p:ext>
    </p:extLst>
  </p:cSld>
  <p:clrMapOvr>
    <a:masterClrMapping/>
  </p:clrMapOvr>
</p:sld>
</file>

<file path=ppt/slides/slide3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Straight Arrow Connector 12">
            <a:extLst>
              <a:ext uri="{FF2B5EF4-FFF2-40B4-BE49-F238E27FC236}">
                <a16:creationId xmlns:a16="http://schemas.microsoft.com/office/drawing/2014/main" id="{A6DE2085-829C-480C-9216-69D6039C0A37}"/>
              </a:ext>
            </a:extLst>
          </p:cNvPr>
          <p:cNvCxnSpPr>
            <a:cxnSpLocks/>
          </p:cNvCxnSpPr>
          <p:nvPr/>
        </p:nvCxnSpPr>
        <p:spPr>
          <a:xfrm>
            <a:off x="6717173" y="1828800"/>
            <a:ext cx="0" cy="3462754"/>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43014" name="Text Box 6"/>
          <p:cNvSpPr txBox="1">
            <a:spLocks noChangeArrowheads="1"/>
          </p:cNvSpPr>
          <p:nvPr/>
        </p:nvSpPr>
        <p:spPr bwMode="auto">
          <a:xfrm>
            <a:off x="533400" y="2356376"/>
            <a:ext cx="1005403"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Lens-</a:t>
            </a:r>
          </a:p>
          <a:p>
            <a:pPr algn="ctr" eaLnBrk="1" hangingPunct="1">
              <a:lnSpc>
                <a:spcPct val="80000"/>
              </a:lnSpc>
              <a:spcBef>
                <a:spcPct val="0"/>
              </a:spcBef>
              <a:buClrTx/>
              <a:buSzTx/>
              <a:buFontTx/>
              <a:buNone/>
            </a:pPr>
            <a:r>
              <a:rPr lang="en-US" altLang="en-US" sz="1800" dirty="0">
                <a:solidFill>
                  <a:schemeClr val="bg1">
                    <a:lumMod val="75000"/>
                  </a:schemeClr>
                </a:solidFill>
              </a:rPr>
              <a:t>Induced</a:t>
            </a:r>
          </a:p>
        </p:txBody>
      </p:sp>
      <p:sp>
        <p:nvSpPr>
          <p:cNvPr id="43017" name="Text Box 14"/>
          <p:cNvSpPr txBox="1">
            <a:spLocks noChangeArrowheads="1"/>
          </p:cNvSpPr>
          <p:nvPr/>
        </p:nvSpPr>
        <p:spPr bwMode="auto">
          <a:xfrm>
            <a:off x="3026498" y="2365901"/>
            <a:ext cx="1633781"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Aphakic/</a:t>
            </a:r>
          </a:p>
          <a:p>
            <a:pPr algn="ctr" eaLnBrk="1" hangingPunct="1">
              <a:lnSpc>
                <a:spcPct val="80000"/>
              </a:lnSpc>
              <a:spcBef>
                <a:spcPct val="0"/>
              </a:spcBef>
              <a:buClrTx/>
              <a:buSzTx/>
              <a:buFontTx/>
              <a:buNone/>
            </a:pPr>
            <a:r>
              <a:rPr lang="en-US" altLang="en-US" sz="1800" dirty="0" err="1">
                <a:solidFill>
                  <a:schemeClr val="bg1">
                    <a:lumMod val="75000"/>
                  </a:schemeClr>
                </a:solidFill>
              </a:rPr>
              <a:t>Pseudophakic</a:t>
            </a:r>
            <a:endParaRPr lang="en-US" altLang="en-US" sz="1800" dirty="0">
              <a:solidFill>
                <a:schemeClr val="bg1">
                  <a:lumMod val="75000"/>
                </a:schemeClr>
              </a:solidFill>
            </a:endParaRPr>
          </a:p>
        </p:txBody>
      </p:sp>
      <p:sp>
        <p:nvSpPr>
          <p:cNvPr id="43031" name="Text Box 35"/>
          <p:cNvSpPr txBox="1">
            <a:spLocks noChangeArrowheads="1"/>
          </p:cNvSpPr>
          <p:nvPr/>
        </p:nvSpPr>
        <p:spPr bwMode="auto">
          <a:xfrm>
            <a:off x="1190847" y="1295400"/>
            <a:ext cx="2473754"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solidFill>
                  <a:schemeClr val="bg1">
                    <a:lumMod val="75000"/>
                  </a:schemeClr>
                </a:solidFill>
              </a:rPr>
              <a:t>w/ Pupillary Block</a:t>
            </a:r>
          </a:p>
        </p:txBody>
      </p:sp>
      <p:sp>
        <p:nvSpPr>
          <p:cNvPr id="43032" name="Text Box 36"/>
          <p:cNvSpPr txBox="1">
            <a:spLocks noChangeArrowheads="1"/>
          </p:cNvSpPr>
          <p:nvPr/>
        </p:nvSpPr>
        <p:spPr bwMode="auto">
          <a:xfrm>
            <a:off x="5181600" y="1295400"/>
            <a:ext cx="2630848"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t>w/o Pupillary Block</a:t>
            </a:r>
          </a:p>
        </p:txBody>
      </p:sp>
      <p:sp>
        <p:nvSpPr>
          <p:cNvPr id="49" name="Rectangle 2">
            <a:extLst>
              <a:ext uri="{FF2B5EF4-FFF2-40B4-BE49-F238E27FC236}">
                <a16:creationId xmlns:a16="http://schemas.microsoft.com/office/drawing/2014/main" id="{240EE5BF-F7D2-4FC8-A5DD-F6B5423153C6}"/>
              </a:ext>
            </a:extLst>
          </p:cNvPr>
          <p:cNvSpPr>
            <a:spLocks noGrp="1" noChangeArrowheads="1"/>
          </p:cNvSpPr>
          <p:nvPr>
            <p:ph type="title"/>
          </p:nvPr>
        </p:nvSpPr>
        <p:spPr>
          <a:xfrm>
            <a:off x="457200" y="304800"/>
            <a:ext cx="7543800" cy="563562"/>
          </a:xfrm>
        </p:spPr>
        <p:txBody>
          <a:bodyPr/>
          <a:lstStyle/>
          <a:p>
            <a:pPr eaLnBrk="1" hangingPunct="1"/>
            <a:r>
              <a:rPr lang="en-US" altLang="en-US" sz="3500" dirty="0"/>
              <a:t>A</a:t>
            </a:r>
          </a:p>
        </p:txBody>
      </p:sp>
      <p:sp>
        <p:nvSpPr>
          <p:cNvPr id="50" name="TextBox 49">
            <a:extLst>
              <a:ext uri="{FF2B5EF4-FFF2-40B4-BE49-F238E27FC236}">
                <a16:creationId xmlns:a16="http://schemas.microsoft.com/office/drawing/2014/main" id="{CF426230-46C8-405C-9015-99EF57762A2E}"/>
              </a:ext>
            </a:extLst>
          </p:cNvPr>
          <p:cNvSpPr txBox="1"/>
          <p:nvPr/>
        </p:nvSpPr>
        <p:spPr>
          <a:xfrm>
            <a:off x="2259496" y="189094"/>
            <a:ext cx="4607480" cy="400110"/>
          </a:xfrm>
          <a:prstGeom prst="rect">
            <a:avLst/>
          </a:prstGeom>
          <a:solidFill>
            <a:schemeClr val="accent1">
              <a:lumMod val="60000"/>
              <a:lumOff val="40000"/>
            </a:schemeClr>
          </a:solidFill>
        </p:spPr>
        <p:txBody>
          <a:bodyPr wrap="none" rtlCol="0">
            <a:spAutoFit/>
          </a:bodyPr>
          <a:lstStyle/>
          <a:p>
            <a:pPr algn="ctr"/>
            <a:r>
              <a:rPr lang="en-US" sz="2000" b="1" dirty="0"/>
              <a:t>Secondary Angle Closure Glaucoma</a:t>
            </a:r>
          </a:p>
        </p:txBody>
      </p:sp>
      <p:sp>
        <p:nvSpPr>
          <p:cNvPr id="2" name="TextBox 1">
            <a:extLst>
              <a:ext uri="{FF2B5EF4-FFF2-40B4-BE49-F238E27FC236}">
                <a16:creationId xmlns:a16="http://schemas.microsoft.com/office/drawing/2014/main" id="{A7E30BEC-923B-4C9A-A856-BDD0D882F6B8}"/>
              </a:ext>
            </a:extLst>
          </p:cNvPr>
          <p:cNvSpPr txBox="1"/>
          <p:nvPr/>
        </p:nvSpPr>
        <p:spPr>
          <a:xfrm>
            <a:off x="887305" y="2844119"/>
            <a:ext cx="1494320" cy="338554"/>
          </a:xfrm>
          <a:prstGeom prst="rect">
            <a:avLst/>
          </a:prstGeom>
          <a:noFill/>
        </p:spPr>
        <p:txBody>
          <a:bodyPr wrap="none" rtlCol="0">
            <a:spAutoFit/>
          </a:bodyPr>
          <a:lstStyle/>
          <a:p>
            <a:r>
              <a:rPr lang="en-US" sz="1600" dirty="0" err="1">
                <a:solidFill>
                  <a:schemeClr val="bg1">
                    <a:lumMod val="75000"/>
                  </a:schemeClr>
                </a:solidFill>
              </a:rPr>
              <a:t>Phacomorphic</a:t>
            </a:r>
            <a:endParaRPr lang="en-US" sz="1600" dirty="0">
              <a:solidFill>
                <a:schemeClr val="bg1">
                  <a:lumMod val="75000"/>
                </a:schemeClr>
              </a:solidFill>
            </a:endParaRPr>
          </a:p>
        </p:txBody>
      </p:sp>
      <p:sp>
        <p:nvSpPr>
          <p:cNvPr id="51" name="TextBox 50">
            <a:extLst>
              <a:ext uri="{FF2B5EF4-FFF2-40B4-BE49-F238E27FC236}">
                <a16:creationId xmlns:a16="http://schemas.microsoft.com/office/drawing/2014/main" id="{156069D4-340B-4160-A336-EBF73557CEE0}"/>
              </a:ext>
            </a:extLst>
          </p:cNvPr>
          <p:cNvSpPr txBox="1"/>
          <p:nvPr/>
        </p:nvSpPr>
        <p:spPr>
          <a:xfrm>
            <a:off x="884725" y="3175578"/>
            <a:ext cx="1402948" cy="338554"/>
          </a:xfrm>
          <a:prstGeom prst="rect">
            <a:avLst/>
          </a:prstGeom>
          <a:noFill/>
        </p:spPr>
        <p:txBody>
          <a:bodyPr wrap="none" rtlCol="0">
            <a:spAutoFit/>
          </a:bodyPr>
          <a:lstStyle/>
          <a:p>
            <a:r>
              <a:rPr lang="en-US" sz="1600" dirty="0">
                <a:solidFill>
                  <a:schemeClr val="bg1">
                    <a:lumMod val="75000"/>
                  </a:schemeClr>
                </a:solidFill>
              </a:rPr>
              <a:t>Ectopia </a:t>
            </a:r>
            <a:r>
              <a:rPr lang="en-US" sz="1600" dirty="0" err="1">
                <a:solidFill>
                  <a:schemeClr val="bg1">
                    <a:lumMod val="75000"/>
                  </a:schemeClr>
                </a:solidFill>
              </a:rPr>
              <a:t>lentis</a:t>
            </a:r>
            <a:endParaRPr lang="en-US" sz="1600" dirty="0">
              <a:solidFill>
                <a:schemeClr val="bg1">
                  <a:lumMod val="75000"/>
                </a:schemeClr>
              </a:solidFill>
            </a:endParaRPr>
          </a:p>
        </p:txBody>
      </p:sp>
      <p:cxnSp>
        <p:nvCxnSpPr>
          <p:cNvPr id="71" name="Straight Connector 70">
            <a:extLst>
              <a:ext uri="{FF2B5EF4-FFF2-40B4-BE49-F238E27FC236}">
                <a16:creationId xmlns:a16="http://schemas.microsoft.com/office/drawing/2014/main" id="{C104938D-BA8D-4E39-9D5F-9EE2012F2F3C}"/>
              </a:ext>
            </a:extLst>
          </p:cNvPr>
          <p:cNvCxnSpPr>
            <a:cxnSpLocks/>
          </p:cNvCxnSpPr>
          <p:nvPr/>
        </p:nvCxnSpPr>
        <p:spPr>
          <a:xfrm flipH="1">
            <a:off x="762665" y="3023488"/>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2A7E4E40-472F-4E50-8A7A-45C10FDD7171}"/>
              </a:ext>
            </a:extLst>
          </p:cNvPr>
          <p:cNvCxnSpPr>
            <a:cxnSpLocks/>
          </p:cNvCxnSpPr>
          <p:nvPr/>
        </p:nvCxnSpPr>
        <p:spPr>
          <a:xfrm flipH="1">
            <a:off x="762665" y="3347853"/>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C3924889-45B9-4383-9C9E-48F0A9C27AD8}"/>
              </a:ext>
            </a:extLst>
          </p:cNvPr>
          <p:cNvCxnSpPr>
            <a:cxnSpLocks/>
          </p:cNvCxnSpPr>
          <p:nvPr/>
        </p:nvCxnSpPr>
        <p:spPr>
          <a:xfrm flipH="1">
            <a:off x="748719" y="2838976"/>
            <a:ext cx="13947" cy="5088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 name="Straight Arrow Connector 5">
            <a:extLst>
              <a:ext uri="{FF2B5EF4-FFF2-40B4-BE49-F238E27FC236}">
                <a16:creationId xmlns:a16="http://schemas.microsoft.com/office/drawing/2014/main" id="{A3439F0C-5143-461F-8F3C-2E830785DEFC}"/>
              </a:ext>
            </a:extLst>
          </p:cNvPr>
          <p:cNvCxnSpPr>
            <a:stCxn id="50" idx="2"/>
          </p:cNvCxnSpPr>
          <p:nvPr/>
        </p:nvCxnSpPr>
        <p:spPr>
          <a:xfrm flipH="1">
            <a:off x="2971800" y="589204"/>
            <a:ext cx="1591436" cy="706196"/>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0" name="Straight Arrow Connector 9">
            <a:extLst>
              <a:ext uri="{FF2B5EF4-FFF2-40B4-BE49-F238E27FC236}">
                <a16:creationId xmlns:a16="http://schemas.microsoft.com/office/drawing/2014/main" id="{84DC796E-F6ED-4FBB-82D2-A260F480BF8A}"/>
              </a:ext>
            </a:extLst>
          </p:cNvPr>
          <p:cNvCxnSpPr>
            <a:cxnSpLocks/>
          </p:cNvCxnSpPr>
          <p:nvPr/>
        </p:nvCxnSpPr>
        <p:spPr>
          <a:xfrm>
            <a:off x="4572000" y="589204"/>
            <a:ext cx="1600200" cy="706196"/>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6" name="Straight Arrow Connector 25">
            <a:extLst>
              <a:ext uri="{FF2B5EF4-FFF2-40B4-BE49-F238E27FC236}">
                <a16:creationId xmlns:a16="http://schemas.microsoft.com/office/drawing/2014/main" id="{B70E0124-9B84-41A5-8D84-A66B7838A706}"/>
              </a:ext>
            </a:extLst>
          </p:cNvPr>
          <p:cNvCxnSpPr>
            <a:cxnSpLocks/>
          </p:cNvCxnSpPr>
          <p:nvPr/>
        </p:nvCxnSpPr>
        <p:spPr>
          <a:xfrm flipH="1">
            <a:off x="1159539" y="1828800"/>
            <a:ext cx="1290435" cy="478059"/>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28" name="Straight Arrow Connector 27">
            <a:extLst>
              <a:ext uri="{FF2B5EF4-FFF2-40B4-BE49-F238E27FC236}">
                <a16:creationId xmlns:a16="http://schemas.microsoft.com/office/drawing/2014/main" id="{567A4249-5C59-4416-8A8E-1C35913900AB}"/>
              </a:ext>
            </a:extLst>
          </p:cNvPr>
          <p:cNvCxnSpPr>
            <a:cxnSpLocks/>
          </p:cNvCxnSpPr>
          <p:nvPr/>
        </p:nvCxnSpPr>
        <p:spPr>
          <a:xfrm>
            <a:off x="2449973" y="1832208"/>
            <a:ext cx="1268784"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56" name="Text Box 6">
            <a:extLst>
              <a:ext uri="{FF2B5EF4-FFF2-40B4-BE49-F238E27FC236}">
                <a16:creationId xmlns:a16="http://schemas.microsoft.com/office/drawing/2014/main" id="{557983BD-9D64-49B9-A366-A08663B0451F}"/>
              </a:ext>
            </a:extLst>
          </p:cNvPr>
          <p:cNvSpPr txBox="1">
            <a:spLocks noChangeArrowheads="1"/>
          </p:cNvSpPr>
          <p:nvPr/>
        </p:nvSpPr>
        <p:spPr bwMode="auto">
          <a:xfrm>
            <a:off x="5029200" y="2356376"/>
            <a:ext cx="813043"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r" eaLnBrk="1" hangingPunct="1">
              <a:lnSpc>
                <a:spcPct val="80000"/>
              </a:lnSpc>
              <a:spcBef>
                <a:spcPct val="0"/>
              </a:spcBef>
              <a:buClrTx/>
              <a:buSzTx/>
              <a:buFontTx/>
              <a:buNone/>
            </a:pPr>
            <a:r>
              <a:rPr lang="en-US" altLang="en-US" sz="1800" dirty="0">
                <a:solidFill>
                  <a:schemeClr val="bg1">
                    <a:lumMod val="75000"/>
                  </a:schemeClr>
                </a:solidFill>
              </a:rPr>
              <a:t>‘Push’</a:t>
            </a:r>
          </a:p>
        </p:txBody>
      </p:sp>
      <p:sp>
        <p:nvSpPr>
          <p:cNvPr id="57" name="Text Box 14">
            <a:extLst>
              <a:ext uri="{FF2B5EF4-FFF2-40B4-BE49-F238E27FC236}">
                <a16:creationId xmlns:a16="http://schemas.microsoft.com/office/drawing/2014/main" id="{5DAFA1C1-3A29-4C27-A379-663FDD22E326}"/>
              </a:ext>
            </a:extLst>
          </p:cNvPr>
          <p:cNvSpPr txBox="1">
            <a:spLocks noChangeArrowheads="1"/>
          </p:cNvSpPr>
          <p:nvPr/>
        </p:nvSpPr>
        <p:spPr bwMode="auto">
          <a:xfrm>
            <a:off x="7620000" y="2365901"/>
            <a:ext cx="671979"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t>‘Pull’</a:t>
            </a:r>
          </a:p>
        </p:txBody>
      </p:sp>
      <p:cxnSp>
        <p:nvCxnSpPr>
          <p:cNvPr id="58" name="Straight Arrow Connector 57">
            <a:extLst>
              <a:ext uri="{FF2B5EF4-FFF2-40B4-BE49-F238E27FC236}">
                <a16:creationId xmlns:a16="http://schemas.microsoft.com/office/drawing/2014/main" id="{E874FEE9-46BD-46A3-90A3-DE7CC220FBFF}"/>
              </a:ext>
            </a:extLst>
          </p:cNvPr>
          <p:cNvCxnSpPr>
            <a:cxnSpLocks/>
          </p:cNvCxnSpPr>
          <p:nvPr/>
        </p:nvCxnSpPr>
        <p:spPr>
          <a:xfrm flipH="1">
            <a:off x="5867400" y="1828800"/>
            <a:ext cx="849775"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59" name="Straight Arrow Connector 58">
            <a:extLst>
              <a:ext uri="{FF2B5EF4-FFF2-40B4-BE49-F238E27FC236}">
                <a16:creationId xmlns:a16="http://schemas.microsoft.com/office/drawing/2014/main" id="{C370A4A1-FE96-4E70-B89E-839542A5E241}"/>
              </a:ext>
            </a:extLst>
          </p:cNvPr>
          <p:cNvCxnSpPr>
            <a:cxnSpLocks/>
          </p:cNvCxnSpPr>
          <p:nvPr/>
        </p:nvCxnSpPr>
        <p:spPr>
          <a:xfrm>
            <a:off x="6717173" y="1832208"/>
            <a:ext cx="902827" cy="474047"/>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62" name="Text Box 16">
            <a:extLst>
              <a:ext uri="{FF2B5EF4-FFF2-40B4-BE49-F238E27FC236}">
                <a16:creationId xmlns:a16="http://schemas.microsoft.com/office/drawing/2014/main" id="{33538067-0726-41B0-93FF-357EF00CA62D}"/>
              </a:ext>
            </a:extLst>
          </p:cNvPr>
          <p:cNvSpPr txBox="1">
            <a:spLocks noChangeArrowheads="1"/>
          </p:cNvSpPr>
          <p:nvPr/>
        </p:nvSpPr>
        <p:spPr bwMode="auto">
          <a:xfrm>
            <a:off x="8065437" y="2684785"/>
            <a:ext cx="628698"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NVG</a:t>
            </a:r>
          </a:p>
        </p:txBody>
      </p:sp>
      <p:sp>
        <p:nvSpPr>
          <p:cNvPr id="70" name="Text Box 21">
            <a:extLst>
              <a:ext uri="{FF2B5EF4-FFF2-40B4-BE49-F238E27FC236}">
                <a16:creationId xmlns:a16="http://schemas.microsoft.com/office/drawing/2014/main" id="{86C32650-BE1F-4CC3-8DB5-0C136D877E6F}"/>
              </a:ext>
            </a:extLst>
          </p:cNvPr>
          <p:cNvSpPr txBox="1">
            <a:spLocks noChangeArrowheads="1"/>
          </p:cNvSpPr>
          <p:nvPr/>
        </p:nvSpPr>
        <p:spPr bwMode="auto">
          <a:xfrm>
            <a:off x="8070534" y="3048000"/>
            <a:ext cx="526106"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b="1"/>
              <a:t>ICE</a:t>
            </a:r>
          </a:p>
        </p:txBody>
      </p:sp>
      <p:sp>
        <p:nvSpPr>
          <p:cNvPr id="75" name="Text Box 45">
            <a:extLst>
              <a:ext uri="{FF2B5EF4-FFF2-40B4-BE49-F238E27FC236}">
                <a16:creationId xmlns:a16="http://schemas.microsoft.com/office/drawing/2014/main" id="{2B6EDA2D-8F55-4DFD-A225-8C03CE6FC7F3}"/>
              </a:ext>
            </a:extLst>
          </p:cNvPr>
          <p:cNvSpPr txBox="1">
            <a:spLocks noChangeArrowheads="1"/>
          </p:cNvSpPr>
          <p:nvPr/>
        </p:nvSpPr>
        <p:spPr bwMode="auto">
          <a:xfrm>
            <a:off x="8073162" y="3810000"/>
            <a:ext cx="1070837" cy="74635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ts val="1700"/>
              </a:lnSpc>
              <a:spcBef>
                <a:spcPct val="0"/>
              </a:spcBef>
              <a:buClrTx/>
              <a:buSzTx/>
              <a:buFontTx/>
              <a:buNone/>
            </a:pPr>
            <a:r>
              <a:rPr lang="en-US" altLang="en-US" sz="1600" dirty="0">
                <a:solidFill>
                  <a:schemeClr val="bg1">
                    <a:lumMod val="75000"/>
                  </a:schemeClr>
                </a:solidFill>
              </a:rPr>
              <a:t>Epithelial/ fibrous ingrowth</a:t>
            </a:r>
          </a:p>
        </p:txBody>
      </p:sp>
      <p:cxnSp>
        <p:nvCxnSpPr>
          <p:cNvPr id="77" name="Straight Connector 76">
            <a:extLst>
              <a:ext uri="{FF2B5EF4-FFF2-40B4-BE49-F238E27FC236}">
                <a16:creationId xmlns:a16="http://schemas.microsoft.com/office/drawing/2014/main" id="{FC090BD7-F2E1-4464-B57B-9CBE5874C89B}"/>
              </a:ext>
            </a:extLst>
          </p:cNvPr>
          <p:cNvCxnSpPr>
            <a:cxnSpLocks/>
          </p:cNvCxnSpPr>
          <p:nvPr/>
        </p:nvCxnSpPr>
        <p:spPr>
          <a:xfrm>
            <a:off x="7873969" y="2674448"/>
            <a:ext cx="7724" cy="128795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8" name="Straight Connector 77">
            <a:extLst>
              <a:ext uri="{FF2B5EF4-FFF2-40B4-BE49-F238E27FC236}">
                <a16:creationId xmlns:a16="http://schemas.microsoft.com/office/drawing/2014/main" id="{B1922ED5-C3D8-43D8-A00D-1D6BC9201DBA}"/>
              </a:ext>
            </a:extLst>
          </p:cNvPr>
          <p:cNvCxnSpPr/>
          <p:nvPr/>
        </p:nvCxnSpPr>
        <p:spPr>
          <a:xfrm flipH="1">
            <a:off x="7873968" y="2840262"/>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9" name="Straight Connector 78">
            <a:extLst>
              <a:ext uri="{FF2B5EF4-FFF2-40B4-BE49-F238E27FC236}">
                <a16:creationId xmlns:a16="http://schemas.microsoft.com/office/drawing/2014/main" id="{77019ED2-6D69-4A60-9D19-D4DB786EA3A0}"/>
              </a:ext>
            </a:extLst>
          </p:cNvPr>
          <p:cNvCxnSpPr/>
          <p:nvPr/>
        </p:nvCxnSpPr>
        <p:spPr>
          <a:xfrm flipH="1">
            <a:off x="7873968" y="3213518"/>
            <a:ext cx="24447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1" name="Straight Connector 80">
            <a:extLst>
              <a:ext uri="{FF2B5EF4-FFF2-40B4-BE49-F238E27FC236}">
                <a16:creationId xmlns:a16="http://schemas.microsoft.com/office/drawing/2014/main" id="{9796A12F-4125-4C05-8EE8-A388740C580D}"/>
              </a:ext>
            </a:extLst>
          </p:cNvPr>
          <p:cNvCxnSpPr/>
          <p:nvPr/>
        </p:nvCxnSpPr>
        <p:spPr>
          <a:xfrm flipH="1">
            <a:off x="7877837" y="3581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3" name="Straight Connector 82">
            <a:extLst>
              <a:ext uri="{FF2B5EF4-FFF2-40B4-BE49-F238E27FC236}">
                <a16:creationId xmlns:a16="http://schemas.microsoft.com/office/drawing/2014/main" id="{7FDC5F4B-9BF0-42AD-B8BB-2F2399BCF1E2}"/>
              </a:ext>
            </a:extLst>
          </p:cNvPr>
          <p:cNvCxnSpPr/>
          <p:nvPr/>
        </p:nvCxnSpPr>
        <p:spPr>
          <a:xfrm flipH="1">
            <a:off x="7881693" y="3962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93" name="Text Box 42">
            <a:extLst>
              <a:ext uri="{FF2B5EF4-FFF2-40B4-BE49-F238E27FC236}">
                <a16:creationId xmlns:a16="http://schemas.microsoft.com/office/drawing/2014/main" id="{53BAB77F-E061-4834-9068-34BDF78AD071}"/>
              </a:ext>
            </a:extLst>
          </p:cNvPr>
          <p:cNvSpPr txBox="1">
            <a:spLocks noChangeArrowheads="1"/>
          </p:cNvSpPr>
          <p:nvPr/>
        </p:nvSpPr>
        <p:spPr bwMode="auto">
          <a:xfrm>
            <a:off x="8111387" y="3429000"/>
            <a:ext cx="856196"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Flat AC</a:t>
            </a:r>
          </a:p>
        </p:txBody>
      </p:sp>
      <p:sp>
        <p:nvSpPr>
          <p:cNvPr id="100" name="Text Box 23">
            <a:extLst>
              <a:ext uri="{FF2B5EF4-FFF2-40B4-BE49-F238E27FC236}">
                <a16:creationId xmlns:a16="http://schemas.microsoft.com/office/drawing/2014/main" id="{D8F2FCFF-2984-4836-B000-9C5601A8EAAA}"/>
              </a:ext>
            </a:extLst>
          </p:cNvPr>
          <p:cNvSpPr txBox="1">
            <a:spLocks noChangeArrowheads="1"/>
          </p:cNvSpPr>
          <p:nvPr/>
        </p:nvSpPr>
        <p:spPr bwMode="auto">
          <a:xfrm>
            <a:off x="5530369" y="2667000"/>
            <a:ext cx="2143536"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Aqueous misdirection</a:t>
            </a:r>
          </a:p>
        </p:txBody>
      </p:sp>
      <p:cxnSp>
        <p:nvCxnSpPr>
          <p:cNvPr id="104" name="Straight Connector 103">
            <a:extLst>
              <a:ext uri="{FF2B5EF4-FFF2-40B4-BE49-F238E27FC236}">
                <a16:creationId xmlns:a16="http://schemas.microsoft.com/office/drawing/2014/main" id="{49D87D4A-E317-4446-9B95-5184CB3968F3}"/>
              </a:ext>
            </a:extLst>
          </p:cNvPr>
          <p:cNvCxnSpPr>
            <a:cxnSpLocks/>
          </p:cNvCxnSpPr>
          <p:nvPr/>
        </p:nvCxnSpPr>
        <p:spPr>
          <a:xfrm flipH="1">
            <a:off x="5316229" y="2667000"/>
            <a:ext cx="7397" cy="25314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5" name="Straight Connector 104">
            <a:extLst>
              <a:ext uri="{FF2B5EF4-FFF2-40B4-BE49-F238E27FC236}">
                <a16:creationId xmlns:a16="http://schemas.microsoft.com/office/drawing/2014/main" id="{F40B6D71-75A8-4A88-864D-00D14C2F710D}"/>
              </a:ext>
            </a:extLst>
          </p:cNvPr>
          <p:cNvCxnSpPr/>
          <p:nvPr/>
        </p:nvCxnSpPr>
        <p:spPr>
          <a:xfrm flipH="1">
            <a:off x="5323624" y="2832814"/>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6" name="Straight Connector 105">
            <a:extLst>
              <a:ext uri="{FF2B5EF4-FFF2-40B4-BE49-F238E27FC236}">
                <a16:creationId xmlns:a16="http://schemas.microsoft.com/office/drawing/2014/main" id="{010BF7B2-AA07-4DCF-822D-E2DB5CC0BF59}"/>
              </a:ext>
            </a:extLst>
          </p:cNvPr>
          <p:cNvCxnSpPr/>
          <p:nvPr/>
        </p:nvCxnSpPr>
        <p:spPr>
          <a:xfrm flipH="1">
            <a:off x="5323624" y="3360065"/>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a:extLst>
              <a:ext uri="{FF2B5EF4-FFF2-40B4-BE49-F238E27FC236}">
                <a16:creationId xmlns:a16="http://schemas.microsoft.com/office/drawing/2014/main" id="{BAC8035C-3999-4C31-93CD-6C0D2ADEB73B}"/>
              </a:ext>
            </a:extLst>
          </p:cNvPr>
          <p:cNvCxnSpPr/>
          <p:nvPr/>
        </p:nvCxnSpPr>
        <p:spPr>
          <a:xfrm flipH="1">
            <a:off x="5323536" y="3786938"/>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8" name="Straight Connector 107">
            <a:extLst>
              <a:ext uri="{FF2B5EF4-FFF2-40B4-BE49-F238E27FC236}">
                <a16:creationId xmlns:a16="http://schemas.microsoft.com/office/drawing/2014/main" id="{DB64CAEE-69B4-426A-8A5B-D1269DBF0F66}"/>
              </a:ext>
            </a:extLst>
          </p:cNvPr>
          <p:cNvCxnSpPr/>
          <p:nvPr/>
        </p:nvCxnSpPr>
        <p:spPr>
          <a:xfrm flipH="1">
            <a:off x="5327493" y="4249152"/>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12" name="Straight Connector 111">
            <a:extLst>
              <a:ext uri="{FF2B5EF4-FFF2-40B4-BE49-F238E27FC236}">
                <a16:creationId xmlns:a16="http://schemas.microsoft.com/office/drawing/2014/main" id="{99A16C30-4BE4-48E5-8B65-0C5F3039B8DC}"/>
              </a:ext>
            </a:extLst>
          </p:cNvPr>
          <p:cNvCxnSpPr/>
          <p:nvPr/>
        </p:nvCxnSpPr>
        <p:spPr>
          <a:xfrm flipH="1">
            <a:off x="5333455" y="51816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13" name="Text Box 42">
            <a:extLst>
              <a:ext uri="{FF2B5EF4-FFF2-40B4-BE49-F238E27FC236}">
                <a16:creationId xmlns:a16="http://schemas.microsoft.com/office/drawing/2014/main" id="{056DFFD9-3CA2-42E7-90FE-4F14522E3504}"/>
              </a:ext>
            </a:extLst>
          </p:cNvPr>
          <p:cNvSpPr txBox="1">
            <a:spLocks noChangeArrowheads="1"/>
          </p:cNvSpPr>
          <p:nvPr/>
        </p:nvSpPr>
        <p:spPr bwMode="auto">
          <a:xfrm>
            <a:off x="5533954" y="3623846"/>
            <a:ext cx="1563248"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Retinal surgery</a:t>
            </a:r>
          </a:p>
        </p:txBody>
      </p:sp>
      <p:sp>
        <p:nvSpPr>
          <p:cNvPr id="118" name="Text Box 47">
            <a:extLst>
              <a:ext uri="{FF2B5EF4-FFF2-40B4-BE49-F238E27FC236}">
                <a16:creationId xmlns:a16="http://schemas.microsoft.com/office/drawing/2014/main" id="{3F59D898-ECAD-49F0-9425-2A1BC8DDA7B5}"/>
              </a:ext>
            </a:extLst>
          </p:cNvPr>
          <p:cNvSpPr txBox="1">
            <a:spLocks noChangeArrowheads="1"/>
          </p:cNvSpPr>
          <p:nvPr/>
        </p:nvSpPr>
        <p:spPr bwMode="auto">
          <a:xfrm>
            <a:off x="5523688" y="4538246"/>
            <a:ext cx="1414170"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Drug-induced</a:t>
            </a:r>
          </a:p>
        </p:txBody>
      </p:sp>
      <p:sp>
        <p:nvSpPr>
          <p:cNvPr id="16" name="TextBox 15">
            <a:extLst>
              <a:ext uri="{FF2B5EF4-FFF2-40B4-BE49-F238E27FC236}">
                <a16:creationId xmlns:a16="http://schemas.microsoft.com/office/drawing/2014/main" id="{984E008D-FBBA-42B4-940E-EA26772E0161}"/>
              </a:ext>
            </a:extLst>
          </p:cNvPr>
          <p:cNvSpPr txBox="1"/>
          <p:nvPr/>
        </p:nvSpPr>
        <p:spPr>
          <a:xfrm>
            <a:off x="6230528" y="5257800"/>
            <a:ext cx="1326004" cy="369332"/>
          </a:xfrm>
          <a:prstGeom prst="rect">
            <a:avLst/>
          </a:prstGeom>
          <a:noFill/>
        </p:spPr>
        <p:txBody>
          <a:bodyPr wrap="none" rtlCol="0">
            <a:spAutoFit/>
          </a:bodyPr>
          <a:lstStyle/>
          <a:p>
            <a:pPr algn="ctr"/>
            <a:r>
              <a:rPr lang="en-US" dirty="0">
                <a:solidFill>
                  <a:schemeClr val="bg1">
                    <a:lumMod val="75000"/>
                  </a:schemeClr>
                </a:solidFill>
              </a:rPr>
              <a:t>Both/Either</a:t>
            </a:r>
          </a:p>
        </p:txBody>
      </p:sp>
      <p:cxnSp>
        <p:nvCxnSpPr>
          <p:cNvPr id="125" name="Straight Connector 124">
            <a:extLst>
              <a:ext uri="{FF2B5EF4-FFF2-40B4-BE49-F238E27FC236}">
                <a16:creationId xmlns:a16="http://schemas.microsoft.com/office/drawing/2014/main" id="{01138141-D318-4ED7-A7FE-D8F2155CE890}"/>
              </a:ext>
            </a:extLst>
          </p:cNvPr>
          <p:cNvCxnSpPr/>
          <p:nvPr/>
        </p:nvCxnSpPr>
        <p:spPr>
          <a:xfrm flipH="1">
            <a:off x="5334000" y="4724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52" name="Text Box 47">
            <a:extLst>
              <a:ext uri="{FF2B5EF4-FFF2-40B4-BE49-F238E27FC236}">
                <a16:creationId xmlns:a16="http://schemas.microsoft.com/office/drawing/2014/main" id="{E3578916-9804-473C-8F06-D4FA0BCEDFD0}"/>
              </a:ext>
            </a:extLst>
          </p:cNvPr>
          <p:cNvSpPr txBox="1">
            <a:spLocks noChangeArrowheads="1"/>
          </p:cNvSpPr>
          <p:nvPr/>
        </p:nvSpPr>
        <p:spPr bwMode="auto">
          <a:xfrm>
            <a:off x="5543446" y="4055146"/>
            <a:ext cx="1619354"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err="1">
                <a:solidFill>
                  <a:schemeClr val="bg1">
                    <a:lumMod val="75000"/>
                  </a:schemeClr>
                </a:solidFill>
              </a:rPr>
              <a:t>Nanophthalmos</a:t>
            </a:r>
            <a:endParaRPr lang="en-US" altLang="en-US" sz="1600" dirty="0">
              <a:solidFill>
                <a:schemeClr val="bg1">
                  <a:lumMod val="75000"/>
                </a:schemeClr>
              </a:solidFill>
            </a:endParaRPr>
          </a:p>
        </p:txBody>
      </p:sp>
      <p:sp>
        <p:nvSpPr>
          <p:cNvPr id="53" name="Text Box 45">
            <a:extLst>
              <a:ext uri="{FF2B5EF4-FFF2-40B4-BE49-F238E27FC236}">
                <a16:creationId xmlns:a16="http://schemas.microsoft.com/office/drawing/2014/main" id="{57D1A14F-68FE-47D2-983C-1A879D66A9DC}"/>
              </a:ext>
            </a:extLst>
          </p:cNvPr>
          <p:cNvSpPr txBox="1">
            <a:spLocks noChangeArrowheads="1"/>
          </p:cNvSpPr>
          <p:nvPr/>
        </p:nvSpPr>
        <p:spPr bwMode="auto">
          <a:xfrm>
            <a:off x="5523688" y="5013493"/>
            <a:ext cx="582211"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PFV</a:t>
            </a:r>
          </a:p>
        </p:txBody>
      </p:sp>
      <p:sp>
        <p:nvSpPr>
          <p:cNvPr id="54" name="Text Box 42">
            <a:extLst>
              <a:ext uri="{FF2B5EF4-FFF2-40B4-BE49-F238E27FC236}">
                <a16:creationId xmlns:a16="http://schemas.microsoft.com/office/drawing/2014/main" id="{E1E37D2C-2C52-446B-843B-01E64990D3EC}"/>
              </a:ext>
            </a:extLst>
          </p:cNvPr>
          <p:cNvSpPr txBox="1">
            <a:spLocks noChangeArrowheads="1"/>
          </p:cNvSpPr>
          <p:nvPr/>
        </p:nvSpPr>
        <p:spPr bwMode="auto">
          <a:xfrm>
            <a:off x="5551406" y="3192546"/>
            <a:ext cx="2276072"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ERD/choroidal effusion</a:t>
            </a:r>
          </a:p>
        </p:txBody>
      </p:sp>
      <p:sp>
        <p:nvSpPr>
          <p:cNvPr id="45" name="Text Box 16">
            <a:extLst>
              <a:ext uri="{FF2B5EF4-FFF2-40B4-BE49-F238E27FC236}">
                <a16:creationId xmlns:a16="http://schemas.microsoft.com/office/drawing/2014/main" id="{110F5FF7-0BFD-4D31-B590-0FC320326235}"/>
              </a:ext>
            </a:extLst>
          </p:cNvPr>
          <p:cNvSpPr txBox="1">
            <a:spLocks noChangeArrowheads="1"/>
          </p:cNvSpPr>
          <p:nvPr/>
        </p:nvSpPr>
        <p:spPr bwMode="auto">
          <a:xfrm>
            <a:off x="624362" y="1879005"/>
            <a:ext cx="6811893" cy="4524315"/>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i="1" dirty="0">
                <a:solidFill>
                  <a:srgbClr val="0000FF"/>
                </a:solidFill>
              </a:rPr>
              <a:t>In this context, what does </a:t>
            </a:r>
            <a:r>
              <a:rPr lang="en-US" altLang="en-US" sz="1600" dirty="0">
                <a:solidFill>
                  <a:srgbClr val="0000FF"/>
                </a:solidFill>
              </a:rPr>
              <a:t>ICE</a:t>
            </a:r>
            <a:r>
              <a:rPr lang="en-US" altLang="en-US" sz="1600" i="1" dirty="0">
                <a:solidFill>
                  <a:srgbClr val="0000FF"/>
                </a:solidFill>
              </a:rPr>
              <a:t> stand for?</a:t>
            </a:r>
          </a:p>
          <a:p>
            <a:pPr eaLnBrk="1" hangingPunct="1">
              <a:spcBef>
                <a:spcPct val="0"/>
              </a:spcBef>
              <a:buClrTx/>
              <a:buSzTx/>
              <a:buFontTx/>
              <a:buNone/>
            </a:pPr>
            <a:r>
              <a:rPr lang="en-US" altLang="en-US" sz="1600" dirty="0">
                <a:solidFill>
                  <a:srgbClr val="0000FF"/>
                </a:solidFill>
              </a:rPr>
              <a:t>Iridocorneal endothelial syndrome</a:t>
            </a:r>
          </a:p>
          <a:p>
            <a:pPr eaLnBrk="1" hangingPunct="1">
              <a:spcBef>
                <a:spcPct val="0"/>
              </a:spcBef>
              <a:buClrTx/>
              <a:buSzTx/>
              <a:buFontTx/>
              <a:buNone/>
            </a:pPr>
            <a:endParaRPr lang="en-US" altLang="en-US" sz="1600" i="1" dirty="0">
              <a:solidFill>
                <a:srgbClr val="0000FF"/>
              </a:solidFill>
            </a:endParaRPr>
          </a:p>
          <a:p>
            <a:pPr eaLnBrk="1" hangingPunct="1">
              <a:spcBef>
                <a:spcPct val="0"/>
              </a:spcBef>
              <a:buClrTx/>
              <a:buSzTx/>
              <a:buFontTx/>
              <a:buNone/>
            </a:pPr>
            <a:r>
              <a:rPr lang="en-US" altLang="en-US" sz="1600" i="1" dirty="0">
                <a:solidFill>
                  <a:srgbClr val="0000FF"/>
                </a:solidFill>
              </a:rPr>
              <a:t>In a nutshell, what is ICE?</a:t>
            </a:r>
          </a:p>
          <a:p>
            <a:pPr eaLnBrk="1" hangingPunct="1">
              <a:spcBef>
                <a:spcPct val="0"/>
              </a:spcBef>
              <a:buClrTx/>
              <a:buSzTx/>
              <a:buFont typeface="Wingdings" panose="05000000000000000000" pitchFamily="2" charset="2"/>
              <a:buNone/>
            </a:pPr>
            <a:r>
              <a:rPr lang="en-US" altLang="en-US" sz="1600" dirty="0">
                <a:solidFill>
                  <a:srgbClr val="0000FF"/>
                </a:solidFill>
              </a:rPr>
              <a:t>A sporadic condition in which abnormal corneal endothelial cells lead to a variety of corneal, iris and angle problems</a:t>
            </a:r>
          </a:p>
          <a:p>
            <a:pPr eaLnBrk="1" hangingPunct="1">
              <a:spcBef>
                <a:spcPct val="0"/>
              </a:spcBef>
              <a:buClrTx/>
              <a:buSzTx/>
              <a:buFont typeface="Wingdings" panose="05000000000000000000" pitchFamily="2" charset="2"/>
              <a:buNone/>
            </a:pPr>
            <a:endParaRPr lang="en-US" altLang="en-US" sz="1600" dirty="0">
              <a:solidFill>
                <a:srgbClr val="0000FF"/>
              </a:solidFill>
            </a:endParaRPr>
          </a:p>
          <a:p>
            <a:pPr eaLnBrk="1" hangingPunct="1">
              <a:spcBef>
                <a:spcPct val="0"/>
              </a:spcBef>
              <a:buClrTx/>
              <a:buSzTx/>
              <a:buFontTx/>
              <a:buNone/>
            </a:pPr>
            <a:r>
              <a:rPr lang="en-US" altLang="en-US" sz="1600" i="1" dirty="0">
                <a:solidFill>
                  <a:srgbClr val="0000FF"/>
                </a:solidFill>
              </a:rPr>
              <a:t>Who is the typical patient?</a:t>
            </a:r>
          </a:p>
          <a:p>
            <a:pPr eaLnBrk="1" hangingPunct="1">
              <a:spcBef>
                <a:spcPct val="0"/>
              </a:spcBef>
              <a:buClrTx/>
              <a:buSzTx/>
              <a:buFontTx/>
              <a:buNone/>
            </a:pPr>
            <a:r>
              <a:rPr lang="en-US" altLang="en-US" sz="1600" dirty="0">
                <a:solidFill>
                  <a:srgbClr val="0000FF"/>
                </a:solidFill>
              </a:rPr>
              <a:t>A young-to-middle-aged adult female</a:t>
            </a:r>
          </a:p>
          <a:p>
            <a:pPr eaLnBrk="1" hangingPunct="1">
              <a:spcBef>
                <a:spcPct val="0"/>
              </a:spcBef>
              <a:buClrTx/>
              <a:buSzTx/>
              <a:buFontTx/>
              <a:buNone/>
            </a:pPr>
            <a:endParaRPr lang="en-US" altLang="en-US" sz="1600" i="1" dirty="0">
              <a:solidFill>
                <a:srgbClr val="0000FF"/>
              </a:solidFill>
            </a:endParaRPr>
          </a:p>
          <a:p>
            <a:pPr eaLnBrk="1" hangingPunct="1">
              <a:spcBef>
                <a:spcPct val="0"/>
              </a:spcBef>
              <a:buClrTx/>
              <a:buSzTx/>
              <a:buFontTx/>
              <a:buNone/>
            </a:pPr>
            <a:r>
              <a:rPr lang="en-US" altLang="en-US" sz="1600" i="1" dirty="0">
                <a:solidFill>
                  <a:srgbClr val="0000FF"/>
                </a:solidFill>
              </a:rPr>
              <a:t>What three sorts of complaints will she have?</a:t>
            </a:r>
          </a:p>
          <a:p>
            <a:pPr eaLnBrk="1" hangingPunct="1">
              <a:spcBef>
                <a:spcPct val="0"/>
              </a:spcBef>
              <a:buClrTx/>
              <a:buSzTx/>
              <a:buNone/>
            </a:pPr>
            <a:r>
              <a:rPr lang="en-US" altLang="en-US" sz="1600" dirty="0">
                <a:solidFill>
                  <a:srgbClr val="0000FF"/>
                </a:solidFill>
              </a:rPr>
              <a:t>--Changes in the eye’s appearance</a:t>
            </a:r>
          </a:p>
          <a:p>
            <a:pPr eaLnBrk="1" hangingPunct="1">
              <a:spcBef>
                <a:spcPct val="0"/>
              </a:spcBef>
              <a:buClrTx/>
              <a:buSzTx/>
              <a:buNone/>
            </a:pPr>
            <a:r>
              <a:rPr lang="en-US" altLang="en-US" sz="1600" dirty="0">
                <a:solidFill>
                  <a:srgbClr val="0000FF"/>
                </a:solidFill>
              </a:rPr>
              <a:t>--Ocular pain </a:t>
            </a:r>
          </a:p>
          <a:p>
            <a:pPr eaLnBrk="1" hangingPunct="1">
              <a:spcBef>
                <a:spcPct val="0"/>
              </a:spcBef>
              <a:buClrTx/>
              <a:buSzTx/>
              <a:buNone/>
            </a:pPr>
            <a:r>
              <a:rPr lang="en-US" altLang="en-US" sz="1600" dirty="0">
                <a:solidFill>
                  <a:srgbClr val="0000FF"/>
                </a:solidFill>
              </a:rPr>
              <a:t>--Decreased VA</a:t>
            </a:r>
          </a:p>
          <a:p>
            <a:pPr eaLnBrk="1" hangingPunct="1">
              <a:spcBef>
                <a:spcPct val="0"/>
              </a:spcBef>
              <a:buClrTx/>
              <a:buSzTx/>
              <a:buNone/>
            </a:pPr>
            <a:endParaRPr lang="en-US" altLang="en-US" sz="1600" dirty="0">
              <a:solidFill>
                <a:srgbClr val="0000FF"/>
              </a:solidFill>
            </a:endParaRPr>
          </a:p>
          <a:p>
            <a:pPr eaLnBrk="1" hangingPunct="1">
              <a:spcBef>
                <a:spcPct val="0"/>
              </a:spcBef>
              <a:buClrTx/>
              <a:buSzTx/>
              <a:buFontTx/>
              <a:buNone/>
            </a:pPr>
            <a:r>
              <a:rPr lang="en-US" altLang="en-US" sz="1600" i="1" dirty="0">
                <a:solidFill>
                  <a:srgbClr val="0000FF"/>
                </a:solidFill>
              </a:rPr>
              <a:t>What ‘pertinent negative’ will be elicited when taking a history?</a:t>
            </a:r>
          </a:p>
          <a:p>
            <a:pPr eaLnBrk="1" hangingPunct="1">
              <a:spcBef>
                <a:spcPct val="0"/>
              </a:spcBef>
              <a:buClrTx/>
              <a:buSzTx/>
              <a:buFontTx/>
              <a:buNone/>
            </a:pPr>
            <a:r>
              <a:rPr lang="en-US" altLang="en-US" sz="1600" dirty="0">
                <a:solidFill>
                  <a:srgbClr val="0000FF"/>
                </a:solidFill>
              </a:rPr>
              <a:t>She will deny any family history of similar eye findings (recall it’s sporadic, not inherited)</a:t>
            </a:r>
          </a:p>
        </p:txBody>
      </p:sp>
      <p:sp>
        <p:nvSpPr>
          <p:cNvPr id="47" name="Oval 46">
            <a:extLst>
              <a:ext uri="{FF2B5EF4-FFF2-40B4-BE49-F238E27FC236}">
                <a16:creationId xmlns:a16="http://schemas.microsoft.com/office/drawing/2014/main" id="{915FF168-8D6E-4F81-8D3E-ED770430134E}"/>
              </a:ext>
            </a:extLst>
          </p:cNvPr>
          <p:cNvSpPr/>
          <p:nvPr/>
        </p:nvSpPr>
        <p:spPr>
          <a:xfrm>
            <a:off x="8001000" y="3048000"/>
            <a:ext cx="671979" cy="338554"/>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641711468"/>
      </p:ext>
    </p:extLst>
  </p:cSld>
  <p:clrMapOvr>
    <a:masterClrMapping/>
  </p:clrMapOvr>
</p:sld>
</file>

<file path=ppt/slides/slide3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Straight Arrow Connector 12">
            <a:extLst>
              <a:ext uri="{FF2B5EF4-FFF2-40B4-BE49-F238E27FC236}">
                <a16:creationId xmlns:a16="http://schemas.microsoft.com/office/drawing/2014/main" id="{A6DE2085-829C-480C-9216-69D6039C0A37}"/>
              </a:ext>
            </a:extLst>
          </p:cNvPr>
          <p:cNvCxnSpPr>
            <a:cxnSpLocks/>
          </p:cNvCxnSpPr>
          <p:nvPr/>
        </p:nvCxnSpPr>
        <p:spPr>
          <a:xfrm>
            <a:off x="6717173" y="1828800"/>
            <a:ext cx="0" cy="3462754"/>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43014" name="Text Box 6"/>
          <p:cNvSpPr txBox="1">
            <a:spLocks noChangeArrowheads="1"/>
          </p:cNvSpPr>
          <p:nvPr/>
        </p:nvSpPr>
        <p:spPr bwMode="auto">
          <a:xfrm>
            <a:off x="533400" y="2356376"/>
            <a:ext cx="1005403"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Lens-</a:t>
            </a:r>
          </a:p>
          <a:p>
            <a:pPr algn="ctr" eaLnBrk="1" hangingPunct="1">
              <a:lnSpc>
                <a:spcPct val="80000"/>
              </a:lnSpc>
              <a:spcBef>
                <a:spcPct val="0"/>
              </a:spcBef>
              <a:buClrTx/>
              <a:buSzTx/>
              <a:buFontTx/>
              <a:buNone/>
            </a:pPr>
            <a:r>
              <a:rPr lang="en-US" altLang="en-US" sz="1800" dirty="0">
                <a:solidFill>
                  <a:schemeClr val="bg1">
                    <a:lumMod val="75000"/>
                  </a:schemeClr>
                </a:solidFill>
              </a:rPr>
              <a:t>Induced</a:t>
            </a:r>
          </a:p>
        </p:txBody>
      </p:sp>
      <p:sp>
        <p:nvSpPr>
          <p:cNvPr id="43017" name="Text Box 14"/>
          <p:cNvSpPr txBox="1">
            <a:spLocks noChangeArrowheads="1"/>
          </p:cNvSpPr>
          <p:nvPr/>
        </p:nvSpPr>
        <p:spPr bwMode="auto">
          <a:xfrm>
            <a:off x="3026498" y="2365901"/>
            <a:ext cx="1633781"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Aphakic/</a:t>
            </a:r>
          </a:p>
          <a:p>
            <a:pPr algn="ctr" eaLnBrk="1" hangingPunct="1">
              <a:lnSpc>
                <a:spcPct val="80000"/>
              </a:lnSpc>
              <a:spcBef>
                <a:spcPct val="0"/>
              </a:spcBef>
              <a:buClrTx/>
              <a:buSzTx/>
              <a:buFontTx/>
              <a:buNone/>
            </a:pPr>
            <a:r>
              <a:rPr lang="en-US" altLang="en-US" sz="1800" dirty="0" err="1">
                <a:solidFill>
                  <a:schemeClr val="bg1">
                    <a:lumMod val="75000"/>
                  </a:schemeClr>
                </a:solidFill>
              </a:rPr>
              <a:t>Pseudophakic</a:t>
            </a:r>
            <a:endParaRPr lang="en-US" altLang="en-US" sz="1800" dirty="0">
              <a:solidFill>
                <a:schemeClr val="bg1">
                  <a:lumMod val="75000"/>
                </a:schemeClr>
              </a:solidFill>
            </a:endParaRPr>
          </a:p>
        </p:txBody>
      </p:sp>
      <p:sp>
        <p:nvSpPr>
          <p:cNvPr id="43031" name="Text Box 35"/>
          <p:cNvSpPr txBox="1">
            <a:spLocks noChangeArrowheads="1"/>
          </p:cNvSpPr>
          <p:nvPr/>
        </p:nvSpPr>
        <p:spPr bwMode="auto">
          <a:xfrm>
            <a:off x="1190847" y="1295400"/>
            <a:ext cx="2473754"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solidFill>
                  <a:schemeClr val="bg1">
                    <a:lumMod val="75000"/>
                  </a:schemeClr>
                </a:solidFill>
              </a:rPr>
              <a:t>w/ Pupillary Block</a:t>
            </a:r>
          </a:p>
        </p:txBody>
      </p:sp>
      <p:sp>
        <p:nvSpPr>
          <p:cNvPr id="43032" name="Text Box 36"/>
          <p:cNvSpPr txBox="1">
            <a:spLocks noChangeArrowheads="1"/>
          </p:cNvSpPr>
          <p:nvPr/>
        </p:nvSpPr>
        <p:spPr bwMode="auto">
          <a:xfrm>
            <a:off x="5181600" y="1295400"/>
            <a:ext cx="2630848"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t>w/o Pupillary Block</a:t>
            </a:r>
          </a:p>
        </p:txBody>
      </p:sp>
      <p:sp>
        <p:nvSpPr>
          <p:cNvPr id="49" name="Rectangle 2">
            <a:extLst>
              <a:ext uri="{FF2B5EF4-FFF2-40B4-BE49-F238E27FC236}">
                <a16:creationId xmlns:a16="http://schemas.microsoft.com/office/drawing/2014/main" id="{240EE5BF-F7D2-4FC8-A5DD-F6B5423153C6}"/>
              </a:ext>
            </a:extLst>
          </p:cNvPr>
          <p:cNvSpPr>
            <a:spLocks noGrp="1" noChangeArrowheads="1"/>
          </p:cNvSpPr>
          <p:nvPr>
            <p:ph type="title"/>
          </p:nvPr>
        </p:nvSpPr>
        <p:spPr>
          <a:xfrm>
            <a:off x="457200" y="304800"/>
            <a:ext cx="7543800" cy="563562"/>
          </a:xfrm>
        </p:spPr>
        <p:txBody>
          <a:bodyPr/>
          <a:lstStyle/>
          <a:p>
            <a:pPr eaLnBrk="1" hangingPunct="1"/>
            <a:r>
              <a:rPr lang="en-US" altLang="en-US" sz="3500" dirty="0"/>
              <a:t>Q</a:t>
            </a:r>
          </a:p>
        </p:txBody>
      </p:sp>
      <p:sp>
        <p:nvSpPr>
          <p:cNvPr id="50" name="TextBox 49">
            <a:extLst>
              <a:ext uri="{FF2B5EF4-FFF2-40B4-BE49-F238E27FC236}">
                <a16:creationId xmlns:a16="http://schemas.microsoft.com/office/drawing/2014/main" id="{CF426230-46C8-405C-9015-99EF57762A2E}"/>
              </a:ext>
            </a:extLst>
          </p:cNvPr>
          <p:cNvSpPr txBox="1"/>
          <p:nvPr/>
        </p:nvSpPr>
        <p:spPr>
          <a:xfrm>
            <a:off x="2259496" y="189094"/>
            <a:ext cx="4607480" cy="400110"/>
          </a:xfrm>
          <a:prstGeom prst="rect">
            <a:avLst/>
          </a:prstGeom>
          <a:solidFill>
            <a:schemeClr val="accent1">
              <a:lumMod val="60000"/>
              <a:lumOff val="40000"/>
            </a:schemeClr>
          </a:solidFill>
        </p:spPr>
        <p:txBody>
          <a:bodyPr wrap="none" rtlCol="0">
            <a:spAutoFit/>
          </a:bodyPr>
          <a:lstStyle/>
          <a:p>
            <a:pPr algn="ctr"/>
            <a:r>
              <a:rPr lang="en-US" sz="2000" b="1" dirty="0"/>
              <a:t>Secondary Angle Closure Glaucoma</a:t>
            </a:r>
          </a:p>
        </p:txBody>
      </p:sp>
      <p:sp>
        <p:nvSpPr>
          <p:cNvPr id="2" name="TextBox 1">
            <a:extLst>
              <a:ext uri="{FF2B5EF4-FFF2-40B4-BE49-F238E27FC236}">
                <a16:creationId xmlns:a16="http://schemas.microsoft.com/office/drawing/2014/main" id="{A7E30BEC-923B-4C9A-A856-BDD0D882F6B8}"/>
              </a:ext>
            </a:extLst>
          </p:cNvPr>
          <p:cNvSpPr txBox="1"/>
          <p:nvPr/>
        </p:nvSpPr>
        <p:spPr>
          <a:xfrm>
            <a:off x="887305" y="2844119"/>
            <a:ext cx="1494320" cy="338554"/>
          </a:xfrm>
          <a:prstGeom prst="rect">
            <a:avLst/>
          </a:prstGeom>
          <a:noFill/>
        </p:spPr>
        <p:txBody>
          <a:bodyPr wrap="none" rtlCol="0">
            <a:spAutoFit/>
          </a:bodyPr>
          <a:lstStyle/>
          <a:p>
            <a:r>
              <a:rPr lang="en-US" sz="1600" dirty="0" err="1">
                <a:solidFill>
                  <a:schemeClr val="bg1">
                    <a:lumMod val="75000"/>
                  </a:schemeClr>
                </a:solidFill>
              </a:rPr>
              <a:t>Phacomorphic</a:t>
            </a:r>
            <a:endParaRPr lang="en-US" sz="1600" dirty="0">
              <a:solidFill>
                <a:schemeClr val="bg1">
                  <a:lumMod val="75000"/>
                </a:schemeClr>
              </a:solidFill>
            </a:endParaRPr>
          </a:p>
        </p:txBody>
      </p:sp>
      <p:sp>
        <p:nvSpPr>
          <p:cNvPr id="51" name="TextBox 50">
            <a:extLst>
              <a:ext uri="{FF2B5EF4-FFF2-40B4-BE49-F238E27FC236}">
                <a16:creationId xmlns:a16="http://schemas.microsoft.com/office/drawing/2014/main" id="{156069D4-340B-4160-A336-EBF73557CEE0}"/>
              </a:ext>
            </a:extLst>
          </p:cNvPr>
          <p:cNvSpPr txBox="1"/>
          <p:nvPr/>
        </p:nvSpPr>
        <p:spPr>
          <a:xfrm>
            <a:off x="884725" y="3175578"/>
            <a:ext cx="1402948" cy="338554"/>
          </a:xfrm>
          <a:prstGeom prst="rect">
            <a:avLst/>
          </a:prstGeom>
          <a:noFill/>
        </p:spPr>
        <p:txBody>
          <a:bodyPr wrap="none" rtlCol="0">
            <a:spAutoFit/>
          </a:bodyPr>
          <a:lstStyle/>
          <a:p>
            <a:r>
              <a:rPr lang="en-US" sz="1600" dirty="0">
                <a:solidFill>
                  <a:schemeClr val="bg1">
                    <a:lumMod val="75000"/>
                  </a:schemeClr>
                </a:solidFill>
              </a:rPr>
              <a:t>Ectopia </a:t>
            </a:r>
            <a:r>
              <a:rPr lang="en-US" sz="1600" dirty="0" err="1">
                <a:solidFill>
                  <a:schemeClr val="bg1">
                    <a:lumMod val="75000"/>
                  </a:schemeClr>
                </a:solidFill>
              </a:rPr>
              <a:t>lentis</a:t>
            </a:r>
            <a:endParaRPr lang="en-US" sz="1600" dirty="0">
              <a:solidFill>
                <a:schemeClr val="bg1">
                  <a:lumMod val="75000"/>
                </a:schemeClr>
              </a:solidFill>
            </a:endParaRPr>
          </a:p>
        </p:txBody>
      </p:sp>
      <p:cxnSp>
        <p:nvCxnSpPr>
          <p:cNvPr id="71" name="Straight Connector 70">
            <a:extLst>
              <a:ext uri="{FF2B5EF4-FFF2-40B4-BE49-F238E27FC236}">
                <a16:creationId xmlns:a16="http://schemas.microsoft.com/office/drawing/2014/main" id="{C104938D-BA8D-4E39-9D5F-9EE2012F2F3C}"/>
              </a:ext>
            </a:extLst>
          </p:cNvPr>
          <p:cNvCxnSpPr>
            <a:cxnSpLocks/>
          </p:cNvCxnSpPr>
          <p:nvPr/>
        </p:nvCxnSpPr>
        <p:spPr>
          <a:xfrm flipH="1">
            <a:off x="762665" y="3023488"/>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2A7E4E40-472F-4E50-8A7A-45C10FDD7171}"/>
              </a:ext>
            </a:extLst>
          </p:cNvPr>
          <p:cNvCxnSpPr>
            <a:cxnSpLocks/>
          </p:cNvCxnSpPr>
          <p:nvPr/>
        </p:nvCxnSpPr>
        <p:spPr>
          <a:xfrm flipH="1">
            <a:off x="762665" y="3347853"/>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C3924889-45B9-4383-9C9E-48F0A9C27AD8}"/>
              </a:ext>
            </a:extLst>
          </p:cNvPr>
          <p:cNvCxnSpPr>
            <a:cxnSpLocks/>
          </p:cNvCxnSpPr>
          <p:nvPr/>
        </p:nvCxnSpPr>
        <p:spPr>
          <a:xfrm flipH="1">
            <a:off x="748719" y="2838976"/>
            <a:ext cx="13947" cy="5088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 name="Straight Arrow Connector 5">
            <a:extLst>
              <a:ext uri="{FF2B5EF4-FFF2-40B4-BE49-F238E27FC236}">
                <a16:creationId xmlns:a16="http://schemas.microsoft.com/office/drawing/2014/main" id="{A3439F0C-5143-461F-8F3C-2E830785DEFC}"/>
              </a:ext>
            </a:extLst>
          </p:cNvPr>
          <p:cNvCxnSpPr>
            <a:stCxn id="50" idx="2"/>
          </p:cNvCxnSpPr>
          <p:nvPr/>
        </p:nvCxnSpPr>
        <p:spPr>
          <a:xfrm flipH="1">
            <a:off x="2971800" y="589204"/>
            <a:ext cx="1591436" cy="706196"/>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0" name="Straight Arrow Connector 9">
            <a:extLst>
              <a:ext uri="{FF2B5EF4-FFF2-40B4-BE49-F238E27FC236}">
                <a16:creationId xmlns:a16="http://schemas.microsoft.com/office/drawing/2014/main" id="{84DC796E-F6ED-4FBB-82D2-A260F480BF8A}"/>
              </a:ext>
            </a:extLst>
          </p:cNvPr>
          <p:cNvCxnSpPr>
            <a:cxnSpLocks/>
          </p:cNvCxnSpPr>
          <p:nvPr/>
        </p:nvCxnSpPr>
        <p:spPr>
          <a:xfrm>
            <a:off x="4572000" y="589204"/>
            <a:ext cx="1600200" cy="706196"/>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6" name="Straight Arrow Connector 25">
            <a:extLst>
              <a:ext uri="{FF2B5EF4-FFF2-40B4-BE49-F238E27FC236}">
                <a16:creationId xmlns:a16="http://schemas.microsoft.com/office/drawing/2014/main" id="{B70E0124-9B84-41A5-8D84-A66B7838A706}"/>
              </a:ext>
            </a:extLst>
          </p:cNvPr>
          <p:cNvCxnSpPr>
            <a:cxnSpLocks/>
          </p:cNvCxnSpPr>
          <p:nvPr/>
        </p:nvCxnSpPr>
        <p:spPr>
          <a:xfrm flipH="1">
            <a:off x="1159539" y="1828800"/>
            <a:ext cx="1290435" cy="478059"/>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28" name="Straight Arrow Connector 27">
            <a:extLst>
              <a:ext uri="{FF2B5EF4-FFF2-40B4-BE49-F238E27FC236}">
                <a16:creationId xmlns:a16="http://schemas.microsoft.com/office/drawing/2014/main" id="{567A4249-5C59-4416-8A8E-1C35913900AB}"/>
              </a:ext>
            </a:extLst>
          </p:cNvPr>
          <p:cNvCxnSpPr>
            <a:cxnSpLocks/>
          </p:cNvCxnSpPr>
          <p:nvPr/>
        </p:nvCxnSpPr>
        <p:spPr>
          <a:xfrm>
            <a:off x="2449973" y="1832208"/>
            <a:ext cx="1268784"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56" name="Text Box 6">
            <a:extLst>
              <a:ext uri="{FF2B5EF4-FFF2-40B4-BE49-F238E27FC236}">
                <a16:creationId xmlns:a16="http://schemas.microsoft.com/office/drawing/2014/main" id="{557983BD-9D64-49B9-A366-A08663B0451F}"/>
              </a:ext>
            </a:extLst>
          </p:cNvPr>
          <p:cNvSpPr txBox="1">
            <a:spLocks noChangeArrowheads="1"/>
          </p:cNvSpPr>
          <p:nvPr/>
        </p:nvSpPr>
        <p:spPr bwMode="auto">
          <a:xfrm>
            <a:off x="5029200" y="2356376"/>
            <a:ext cx="813043"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r" eaLnBrk="1" hangingPunct="1">
              <a:lnSpc>
                <a:spcPct val="80000"/>
              </a:lnSpc>
              <a:spcBef>
                <a:spcPct val="0"/>
              </a:spcBef>
              <a:buClrTx/>
              <a:buSzTx/>
              <a:buFontTx/>
              <a:buNone/>
            </a:pPr>
            <a:r>
              <a:rPr lang="en-US" altLang="en-US" sz="1800" dirty="0">
                <a:solidFill>
                  <a:schemeClr val="bg1">
                    <a:lumMod val="75000"/>
                  </a:schemeClr>
                </a:solidFill>
              </a:rPr>
              <a:t>‘Push’</a:t>
            </a:r>
          </a:p>
        </p:txBody>
      </p:sp>
      <p:sp>
        <p:nvSpPr>
          <p:cNvPr id="57" name="Text Box 14">
            <a:extLst>
              <a:ext uri="{FF2B5EF4-FFF2-40B4-BE49-F238E27FC236}">
                <a16:creationId xmlns:a16="http://schemas.microsoft.com/office/drawing/2014/main" id="{5DAFA1C1-3A29-4C27-A379-663FDD22E326}"/>
              </a:ext>
            </a:extLst>
          </p:cNvPr>
          <p:cNvSpPr txBox="1">
            <a:spLocks noChangeArrowheads="1"/>
          </p:cNvSpPr>
          <p:nvPr/>
        </p:nvSpPr>
        <p:spPr bwMode="auto">
          <a:xfrm>
            <a:off x="7620000" y="2365901"/>
            <a:ext cx="671979"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t>‘Pull’</a:t>
            </a:r>
          </a:p>
        </p:txBody>
      </p:sp>
      <p:cxnSp>
        <p:nvCxnSpPr>
          <p:cNvPr id="58" name="Straight Arrow Connector 57">
            <a:extLst>
              <a:ext uri="{FF2B5EF4-FFF2-40B4-BE49-F238E27FC236}">
                <a16:creationId xmlns:a16="http://schemas.microsoft.com/office/drawing/2014/main" id="{E874FEE9-46BD-46A3-90A3-DE7CC220FBFF}"/>
              </a:ext>
            </a:extLst>
          </p:cNvPr>
          <p:cNvCxnSpPr>
            <a:cxnSpLocks/>
          </p:cNvCxnSpPr>
          <p:nvPr/>
        </p:nvCxnSpPr>
        <p:spPr>
          <a:xfrm flipH="1">
            <a:off x="5867400" y="1828800"/>
            <a:ext cx="849775"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59" name="Straight Arrow Connector 58">
            <a:extLst>
              <a:ext uri="{FF2B5EF4-FFF2-40B4-BE49-F238E27FC236}">
                <a16:creationId xmlns:a16="http://schemas.microsoft.com/office/drawing/2014/main" id="{C370A4A1-FE96-4E70-B89E-839542A5E241}"/>
              </a:ext>
            </a:extLst>
          </p:cNvPr>
          <p:cNvCxnSpPr>
            <a:cxnSpLocks/>
          </p:cNvCxnSpPr>
          <p:nvPr/>
        </p:nvCxnSpPr>
        <p:spPr>
          <a:xfrm>
            <a:off x="6717173" y="1832208"/>
            <a:ext cx="902827" cy="474047"/>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62" name="Text Box 16">
            <a:extLst>
              <a:ext uri="{FF2B5EF4-FFF2-40B4-BE49-F238E27FC236}">
                <a16:creationId xmlns:a16="http://schemas.microsoft.com/office/drawing/2014/main" id="{33538067-0726-41B0-93FF-357EF00CA62D}"/>
              </a:ext>
            </a:extLst>
          </p:cNvPr>
          <p:cNvSpPr txBox="1">
            <a:spLocks noChangeArrowheads="1"/>
          </p:cNvSpPr>
          <p:nvPr/>
        </p:nvSpPr>
        <p:spPr bwMode="auto">
          <a:xfrm>
            <a:off x="8065437" y="2684785"/>
            <a:ext cx="628698"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NVG</a:t>
            </a:r>
          </a:p>
        </p:txBody>
      </p:sp>
      <p:sp>
        <p:nvSpPr>
          <p:cNvPr id="70" name="Text Box 21">
            <a:extLst>
              <a:ext uri="{FF2B5EF4-FFF2-40B4-BE49-F238E27FC236}">
                <a16:creationId xmlns:a16="http://schemas.microsoft.com/office/drawing/2014/main" id="{86C32650-BE1F-4CC3-8DB5-0C136D877E6F}"/>
              </a:ext>
            </a:extLst>
          </p:cNvPr>
          <p:cNvSpPr txBox="1">
            <a:spLocks noChangeArrowheads="1"/>
          </p:cNvSpPr>
          <p:nvPr/>
        </p:nvSpPr>
        <p:spPr bwMode="auto">
          <a:xfrm>
            <a:off x="8070534" y="3048000"/>
            <a:ext cx="526106"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b="1"/>
              <a:t>ICE</a:t>
            </a:r>
          </a:p>
        </p:txBody>
      </p:sp>
      <p:sp>
        <p:nvSpPr>
          <p:cNvPr id="75" name="Text Box 45">
            <a:extLst>
              <a:ext uri="{FF2B5EF4-FFF2-40B4-BE49-F238E27FC236}">
                <a16:creationId xmlns:a16="http://schemas.microsoft.com/office/drawing/2014/main" id="{2B6EDA2D-8F55-4DFD-A225-8C03CE6FC7F3}"/>
              </a:ext>
            </a:extLst>
          </p:cNvPr>
          <p:cNvSpPr txBox="1">
            <a:spLocks noChangeArrowheads="1"/>
          </p:cNvSpPr>
          <p:nvPr/>
        </p:nvSpPr>
        <p:spPr bwMode="auto">
          <a:xfrm>
            <a:off x="8073162" y="3810000"/>
            <a:ext cx="1070837" cy="74635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ts val="1700"/>
              </a:lnSpc>
              <a:spcBef>
                <a:spcPct val="0"/>
              </a:spcBef>
              <a:buClrTx/>
              <a:buSzTx/>
              <a:buFontTx/>
              <a:buNone/>
            </a:pPr>
            <a:r>
              <a:rPr lang="en-US" altLang="en-US" sz="1600" dirty="0">
                <a:solidFill>
                  <a:schemeClr val="bg1">
                    <a:lumMod val="75000"/>
                  </a:schemeClr>
                </a:solidFill>
              </a:rPr>
              <a:t>Epithelial/ fibrous ingrowth</a:t>
            </a:r>
          </a:p>
        </p:txBody>
      </p:sp>
      <p:cxnSp>
        <p:nvCxnSpPr>
          <p:cNvPr id="77" name="Straight Connector 76">
            <a:extLst>
              <a:ext uri="{FF2B5EF4-FFF2-40B4-BE49-F238E27FC236}">
                <a16:creationId xmlns:a16="http://schemas.microsoft.com/office/drawing/2014/main" id="{FC090BD7-F2E1-4464-B57B-9CBE5874C89B}"/>
              </a:ext>
            </a:extLst>
          </p:cNvPr>
          <p:cNvCxnSpPr>
            <a:cxnSpLocks/>
          </p:cNvCxnSpPr>
          <p:nvPr/>
        </p:nvCxnSpPr>
        <p:spPr>
          <a:xfrm>
            <a:off x="7873969" y="2674448"/>
            <a:ext cx="7724" cy="128795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8" name="Straight Connector 77">
            <a:extLst>
              <a:ext uri="{FF2B5EF4-FFF2-40B4-BE49-F238E27FC236}">
                <a16:creationId xmlns:a16="http://schemas.microsoft.com/office/drawing/2014/main" id="{B1922ED5-C3D8-43D8-A00D-1D6BC9201DBA}"/>
              </a:ext>
            </a:extLst>
          </p:cNvPr>
          <p:cNvCxnSpPr/>
          <p:nvPr/>
        </p:nvCxnSpPr>
        <p:spPr>
          <a:xfrm flipH="1">
            <a:off x="7873968" y="2840262"/>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9" name="Straight Connector 78">
            <a:extLst>
              <a:ext uri="{FF2B5EF4-FFF2-40B4-BE49-F238E27FC236}">
                <a16:creationId xmlns:a16="http://schemas.microsoft.com/office/drawing/2014/main" id="{77019ED2-6D69-4A60-9D19-D4DB786EA3A0}"/>
              </a:ext>
            </a:extLst>
          </p:cNvPr>
          <p:cNvCxnSpPr/>
          <p:nvPr/>
        </p:nvCxnSpPr>
        <p:spPr>
          <a:xfrm flipH="1">
            <a:off x="7873968" y="3213518"/>
            <a:ext cx="24447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1" name="Straight Connector 80">
            <a:extLst>
              <a:ext uri="{FF2B5EF4-FFF2-40B4-BE49-F238E27FC236}">
                <a16:creationId xmlns:a16="http://schemas.microsoft.com/office/drawing/2014/main" id="{9796A12F-4125-4C05-8EE8-A388740C580D}"/>
              </a:ext>
            </a:extLst>
          </p:cNvPr>
          <p:cNvCxnSpPr/>
          <p:nvPr/>
        </p:nvCxnSpPr>
        <p:spPr>
          <a:xfrm flipH="1">
            <a:off x="7877837" y="3581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3" name="Straight Connector 82">
            <a:extLst>
              <a:ext uri="{FF2B5EF4-FFF2-40B4-BE49-F238E27FC236}">
                <a16:creationId xmlns:a16="http://schemas.microsoft.com/office/drawing/2014/main" id="{7FDC5F4B-9BF0-42AD-B8BB-2F2399BCF1E2}"/>
              </a:ext>
            </a:extLst>
          </p:cNvPr>
          <p:cNvCxnSpPr/>
          <p:nvPr/>
        </p:nvCxnSpPr>
        <p:spPr>
          <a:xfrm flipH="1">
            <a:off x="7881693" y="3962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93" name="Text Box 42">
            <a:extLst>
              <a:ext uri="{FF2B5EF4-FFF2-40B4-BE49-F238E27FC236}">
                <a16:creationId xmlns:a16="http://schemas.microsoft.com/office/drawing/2014/main" id="{53BAB77F-E061-4834-9068-34BDF78AD071}"/>
              </a:ext>
            </a:extLst>
          </p:cNvPr>
          <p:cNvSpPr txBox="1">
            <a:spLocks noChangeArrowheads="1"/>
          </p:cNvSpPr>
          <p:nvPr/>
        </p:nvSpPr>
        <p:spPr bwMode="auto">
          <a:xfrm>
            <a:off x="8111387" y="3429000"/>
            <a:ext cx="856196"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Flat AC</a:t>
            </a:r>
          </a:p>
        </p:txBody>
      </p:sp>
      <p:sp>
        <p:nvSpPr>
          <p:cNvPr id="100" name="Text Box 23">
            <a:extLst>
              <a:ext uri="{FF2B5EF4-FFF2-40B4-BE49-F238E27FC236}">
                <a16:creationId xmlns:a16="http://schemas.microsoft.com/office/drawing/2014/main" id="{D8F2FCFF-2984-4836-B000-9C5601A8EAAA}"/>
              </a:ext>
            </a:extLst>
          </p:cNvPr>
          <p:cNvSpPr txBox="1">
            <a:spLocks noChangeArrowheads="1"/>
          </p:cNvSpPr>
          <p:nvPr/>
        </p:nvSpPr>
        <p:spPr bwMode="auto">
          <a:xfrm>
            <a:off x="5530369" y="2667000"/>
            <a:ext cx="2143536"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Aqueous misdirection</a:t>
            </a:r>
          </a:p>
        </p:txBody>
      </p:sp>
      <p:cxnSp>
        <p:nvCxnSpPr>
          <p:cNvPr id="104" name="Straight Connector 103">
            <a:extLst>
              <a:ext uri="{FF2B5EF4-FFF2-40B4-BE49-F238E27FC236}">
                <a16:creationId xmlns:a16="http://schemas.microsoft.com/office/drawing/2014/main" id="{49D87D4A-E317-4446-9B95-5184CB3968F3}"/>
              </a:ext>
            </a:extLst>
          </p:cNvPr>
          <p:cNvCxnSpPr>
            <a:cxnSpLocks/>
          </p:cNvCxnSpPr>
          <p:nvPr/>
        </p:nvCxnSpPr>
        <p:spPr>
          <a:xfrm flipH="1">
            <a:off x="5316229" y="2667000"/>
            <a:ext cx="7397" cy="25314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5" name="Straight Connector 104">
            <a:extLst>
              <a:ext uri="{FF2B5EF4-FFF2-40B4-BE49-F238E27FC236}">
                <a16:creationId xmlns:a16="http://schemas.microsoft.com/office/drawing/2014/main" id="{F40B6D71-75A8-4A88-864D-00D14C2F710D}"/>
              </a:ext>
            </a:extLst>
          </p:cNvPr>
          <p:cNvCxnSpPr/>
          <p:nvPr/>
        </p:nvCxnSpPr>
        <p:spPr>
          <a:xfrm flipH="1">
            <a:off x="5323624" y="2832814"/>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6" name="Straight Connector 105">
            <a:extLst>
              <a:ext uri="{FF2B5EF4-FFF2-40B4-BE49-F238E27FC236}">
                <a16:creationId xmlns:a16="http://schemas.microsoft.com/office/drawing/2014/main" id="{010BF7B2-AA07-4DCF-822D-E2DB5CC0BF59}"/>
              </a:ext>
            </a:extLst>
          </p:cNvPr>
          <p:cNvCxnSpPr/>
          <p:nvPr/>
        </p:nvCxnSpPr>
        <p:spPr>
          <a:xfrm flipH="1">
            <a:off x="5323624" y="3360065"/>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a:extLst>
              <a:ext uri="{FF2B5EF4-FFF2-40B4-BE49-F238E27FC236}">
                <a16:creationId xmlns:a16="http://schemas.microsoft.com/office/drawing/2014/main" id="{BAC8035C-3999-4C31-93CD-6C0D2ADEB73B}"/>
              </a:ext>
            </a:extLst>
          </p:cNvPr>
          <p:cNvCxnSpPr/>
          <p:nvPr/>
        </p:nvCxnSpPr>
        <p:spPr>
          <a:xfrm flipH="1">
            <a:off x="5323536" y="3786938"/>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8" name="Straight Connector 107">
            <a:extLst>
              <a:ext uri="{FF2B5EF4-FFF2-40B4-BE49-F238E27FC236}">
                <a16:creationId xmlns:a16="http://schemas.microsoft.com/office/drawing/2014/main" id="{DB64CAEE-69B4-426A-8A5B-D1269DBF0F66}"/>
              </a:ext>
            </a:extLst>
          </p:cNvPr>
          <p:cNvCxnSpPr/>
          <p:nvPr/>
        </p:nvCxnSpPr>
        <p:spPr>
          <a:xfrm flipH="1">
            <a:off x="5327493" y="4249152"/>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12" name="Straight Connector 111">
            <a:extLst>
              <a:ext uri="{FF2B5EF4-FFF2-40B4-BE49-F238E27FC236}">
                <a16:creationId xmlns:a16="http://schemas.microsoft.com/office/drawing/2014/main" id="{99A16C30-4BE4-48E5-8B65-0C5F3039B8DC}"/>
              </a:ext>
            </a:extLst>
          </p:cNvPr>
          <p:cNvCxnSpPr/>
          <p:nvPr/>
        </p:nvCxnSpPr>
        <p:spPr>
          <a:xfrm flipH="1">
            <a:off x="5333455" y="51816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13" name="Text Box 42">
            <a:extLst>
              <a:ext uri="{FF2B5EF4-FFF2-40B4-BE49-F238E27FC236}">
                <a16:creationId xmlns:a16="http://schemas.microsoft.com/office/drawing/2014/main" id="{056DFFD9-3CA2-42E7-90FE-4F14522E3504}"/>
              </a:ext>
            </a:extLst>
          </p:cNvPr>
          <p:cNvSpPr txBox="1">
            <a:spLocks noChangeArrowheads="1"/>
          </p:cNvSpPr>
          <p:nvPr/>
        </p:nvSpPr>
        <p:spPr bwMode="auto">
          <a:xfrm>
            <a:off x="5533954" y="3623846"/>
            <a:ext cx="1563248"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Retinal surgery</a:t>
            </a:r>
          </a:p>
        </p:txBody>
      </p:sp>
      <p:sp>
        <p:nvSpPr>
          <p:cNvPr id="118" name="Text Box 47">
            <a:extLst>
              <a:ext uri="{FF2B5EF4-FFF2-40B4-BE49-F238E27FC236}">
                <a16:creationId xmlns:a16="http://schemas.microsoft.com/office/drawing/2014/main" id="{3F59D898-ECAD-49F0-9425-2A1BC8DDA7B5}"/>
              </a:ext>
            </a:extLst>
          </p:cNvPr>
          <p:cNvSpPr txBox="1">
            <a:spLocks noChangeArrowheads="1"/>
          </p:cNvSpPr>
          <p:nvPr/>
        </p:nvSpPr>
        <p:spPr bwMode="auto">
          <a:xfrm>
            <a:off x="5523688" y="4538246"/>
            <a:ext cx="1414170"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Drug-induced</a:t>
            </a:r>
          </a:p>
        </p:txBody>
      </p:sp>
      <p:sp>
        <p:nvSpPr>
          <p:cNvPr id="16" name="TextBox 15">
            <a:extLst>
              <a:ext uri="{FF2B5EF4-FFF2-40B4-BE49-F238E27FC236}">
                <a16:creationId xmlns:a16="http://schemas.microsoft.com/office/drawing/2014/main" id="{984E008D-FBBA-42B4-940E-EA26772E0161}"/>
              </a:ext>
            </a:extLst>
          </p:cNvPr>
          <p:cNvSpPr txBox="1"/>
          <p:nvPr/>
        </p:nvSpPr>
        <p:spPr>
          <a:xfrm>
            <a:off x="6230528" y="5257800"/>
            <a:ext cx="1326004" cy="369332"/>
          </a:xfrm>
          <a:prstGeom prst="rect">
            <a:avLst/>
          </a:prstGeom>
          <a:noFill/>
        </p:spPr>
        <p:txBody>
          <a:bodyPr wrap="none" rtlCol="0">
            <a:spAutoFit/>
          </a:bodyPr>
          <a:lstStyle/>
          <a:p>
            <a:pPr algn="ctr"/>
            <a:r>
              <a:rPr lang="en-US" dirty="0">
                <a:solidFill>
                  <a:schemeClr val="bg1">
                    <a:lumMod val="75000"/>
                  </a:schemeClr>
                </a:solidFill>
              </a:rPr>
              <a:t>Both/Either</a:t>
            </a:r>
          </a:p>
        </p:txBody>
      </p:sp>
      <p:cxnSp>
        <p:nvCxnSpPr>
          <p:cNvPr id="125" name="Straight Connector 124">
            <a:extLst>
              <a:ext uri="{FF2B5EF4-FFF2-40B4-BE49-F238E27FC236}">
                <a16:creationId xmlns:a16="http://schemas.microsoft.com/office/drawing/2014/main" id="{01138141-D318-4ED7-A7FE-D8F2155CE890}"/>
              </a:ext>
            </a:extLst>
          </p:cNvPr>
          <p:cNvCxnSpPr/>
          <p:nvPr/>
        </p:nvCxnSpPr>
        <p:spPr>
          <a:xfrm flipH="1">
            <a:off x="5334000" y="4724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52" name="Text Box 47">
            <a:extLst>
              <a:ext uri="{FF2B5EF4-FFF2-40B4-BE49-F238E27FC236}">
                <a16:creationId xmlns:a16="http://schemas.microsoft.com/office/drawing/2014/main" id="{E3578916-9804-473C-8F06-D4FA0BCEDFD0}"/>
              </a:ext>
            </a:extLst>
          </p:cNvPr>
          <p:cNvSpPr txBox="1">
            <a:spLocks noChangeArrowheads="1"/>
          </p:cNvSpPr>
          <p:nvPr/>
        </p:nvSpPr>
        <p:spPr bwMode="auto">
          <a:xfrm>
            <a:off x="5543446" y="4055146"/>
            <a:ext cx="1619354"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err="1">
                <a:solidFill>
                  <a:schemeClr val="bg1">
                    <a:lumMod val="75000"/>
                  </a:schemeClr>
                </a:solidFill>
              </a:rPr>
              <a:t>Nanophthalmos</a:t>
            </a:r>
            <a:endParaRPr lang="en-US" altLang="en-US" sz="1600" dirty="0">
              <a:solidFill>
                <a:schemeClr val="bg1">
                  <a:lumMod val="75000"/>
                </a:schemeClr>
              </a:solidFill>
            </a:endParaRPr>
          </a:p>
        </p:txBody>
      </p:sp>
      <p:sp>
        <p:nvSpPr>
          <p:cNvPr id="53" name="Text Box 45">
            <a:extLst>
              <a:ext uri="{FF2B5EF4-FFF2-40B4-BE49-F238E27FC236}">
                <a16:creationId xmlns:a16="http://schemas.microsoft.com/office/drawing/2014/main" id="{57D1A14F-68FE-47D2-983C-1A879D66A9DC}"/>
              </a:ext>
            </a:extLst>
          </p:cNvPr>
          <p:cNvSpPr txBox="1">
            <a:spLocks noChangeArrowheads="1"/>
          </p:cNvSpPr>
          <p:nvPr/>
        </p:nvSpPr>
        <p:spPr bwMode="auto">
          <a:xfrm>
            <a:off x="5523688" y="5013493"/>
            <a:ext cx="582211"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PFV</a:t>
            </a:r>
          </a:p>
        </p:txBody>
      </p:sp>
      <p:sp>
        <p:nvSpPr>
          <p:cNvPr id="54" name="Text Box 42">
            <a:extLst>
              <a:ext uri="{FF2B5EF4-FFF2-40B4-BE49-F238E27FC236}">
                <a16:creationId xmlns:a16="http://schemas.microsoft.com/office/drawing/2014/main" id="{E1E37D2C-2C52-446B-843B-01E64990D3EC}"/>
              </a:ext>
            </a:extLst>
          </p:cNvPr>
          <p:cNvSpPr txBox="1">
            <a:spLocks noChangeArrowheads="1"/>
          </p:cNvSpPr>
          <p:nvPr/>
        </p:nvSpPr>
        <p:spPr bwMode="auto">
          <a:xfrm>
            <a:off x="5551406" y="3192546"/>
            <a:ext cx="2276072"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ERD/choroidal effusion</a:t>
            </a:r>
          </a:p>
        </p:txBody>
      </p:sp>
      <p:sp>
        <p:nvSpPr>
          <p:cNvPr id="45" name="Text Box 16">
            <a:extLst>
              <a:ext uri="{FF2B5EF4-FFF2-40B4-BE49-F238E27FC236}">
                <a16:creationId xmlns:a16="http://schemas.microsoft.com/office/drawing/2014/main" id="{110F5FF7-0BFD-4D31-B590-0FC320326235}"/>
              </a:ext>
            </a:extLst>
          </p:cNvPr>
          <p:cNvSpPr txBox="1">
            <a:spLocks noChangeArrowheads="1"/>
          </p:cNvSpPr>
          <p:nvPr/>
        </p:nvSpPr>
        <p:spPr bwMode="auto">
          <a:xfrm>
            <a:off x="624362" y="1879005"/>
            <a:ext cx="6811893" cy="4524315"/>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i="1" dirty="0">
                <a:solidFill>
                  <a:schemeClr val="bg1">
                    <a:lumMod val="65000"/>
                  </a:schemeClr>
                </a:solidFill>
              </a:rPr>
              <a:t>In this context, what does </a:t>
            </a:r>
            <a:r>
              <a:rPr lang="en-US" altLang="en-US" sz="1600" dirty="0">
                <a:solidFill>
                  <a:schemeClr val="bg1">
                    <a:lumMod val="65000"/>
                  </a:schemeClr>
                </a:solidFill>
              </a:rPr>
              <a:t>ICE</a:t>
            </a:r>
            <a:r>
              <a:rPr lang="en-US" altLang="en-US" sz="1600" i="1" dirty="0">
                <a:solidFill>
                  <a:schemeClr val="bg1">
                    <a:lumMod val="65000"/>
                  </a:schemeClr>
                </a:solidFill>
              </a:rPr>
              <a:t> stand for?</a:t>
            </a:r>
          </a:p>
          <a:p>
            <a:pPr eaLnBrk="1" hangingPunct="1">
              <a:spcBef>
                <a:spcPct val="0"/>
              </a:spcBef>
              <a:buClrTx/>
              <a:buSzTx/>
              <a:buFontTx/>
              <a:buNone/>
            </a:pPr>
            <a:r>
              <a:rPr lang="en-US" altLang="en-US" sz="1600" dirty="0">
                <a:solidFill>
                  <a:schemeClr val="bg1">
                    <a:lumMod val="65000"/>
                  </a:schemeClr>
                </a:solidFill>
              </a:rPr>
              <a:t>Iridocorneal endothelial syndrome</a:t>
            </a:r>
          </a:p>
          <a:p>
            <a:pPr eaLnBrk="1" hangingPunct="1">
              <a:spcBef>
                <a:spcPct val="0"/>
              </a:spcBef>
              <a:buClrTx/>
              <a:buSzTx/>
              <a:buFontTx/>
              <a:buNone/>
            </a:pPr>
            <a:endParaRPr lang="en-US" altLang="en-US" sz="1600" i="1" dirty="0">
              <a:solidFill>
                <a:schemeClr val="bg1">
                  <a:lumMod val="65000"/>
                </a:schemeClr>
              </a:solidFill>
            </a:endParaRPr>
          </a:p>
          <a:p>
            <a:pPr eaLnBrk="1" hangingPunct="1">
              <a:spcBef>
                <a:spcPct val="0"/>
              </a:spcBef>
              <a:buClrTx/>
              <a:buSzTx/>
              <a:buFontTx/>
              <a:buNone/>
            </a:pPr>
            <a:r>
              <a:rPr lang="en-US" altLang="en-US" sz="1600" i="1" dirty="0">
                <a:solidFill>
                  <a:schemeClr val="bg1">
                    <a:lumMod val="65000"/>
                  </a:schemeClr>
                </a:solidFill>
              </a:rPr>
              <a:t>In a nutshell, what is ICE?</a:t>
            </a:r>
          </a:p>
          <a:p>
            <a:pPr eaLnBrk="1" hangingPunct="1">
              <a:spcBef>
                <a:spcPct val="0"/>
              </a:spcBef>
              <a:buClrTx/>
              <a:buSzTx/>
              <a:buFont typeface="Wingdings" panose="05000000000000000000" pitchFamily="2" charset="2"/>
              <a:buNone/>
            </a:pPr>
            <a:r>
              <a:rPr lang="en-US" altLang="en-US" sz="1600" dirty="0">
                <a:solidFill>
                  <a:schemeClr val="bg1">
                    <a:lumMod val="65000"/>
                  </a:schemeClr>
                </a:solidFill>
              </a:rPr>
              <a:t>A sporadic condition in which abnormal corneal endothelial cells lead to a variety of corneal, iris and angle problems</a:t>
            </a:r>
          </a:p>
          <a:p>
            <a:pPr eaLnBrk="1" hangingPunct="1">
              <a:spcBef>
                <a:spcPct val="0"/>
              </a:spcBef>
              <a:buClrTx/>
              <a:buSzTx/>
              <a:buFont typeface="Wingdings" panose="05000000000000000000" pitchFamily="2" charset="2"/>
              <a:buNone/>
            </a:pPr>
            <a:endParaRPr lang="en-US" altLang="en-US" sz="1600" dirty="0">
              <a:solidFill>
                <a:schemeClr val="bg1">
                  <a:lumMod val="65000"/>
                </a:schemeClr>
              </a:solidFill>
            </a:endParaRPr>
          </a:p>
          <a:p>
            <a:pPr eaLnBrk="1" hangingPunct="1">
              <a:spcBef>
                <a:spcPct val="0"/>
              </a:spcBef>
              <a:buClrTx/>
              <a:buSzTx/>
              <a:buFontTx/>
              <a:buNone/>
            </a:pPr>
            <a:r>
              <a:rPr lang="en-US" altLang="en-US" sz="1600" i="1" dirty="0">
                <a:solidFill>
                  <a:schemeClr val="bg1">
                    <a:lumMod val="65000"/>
                  </a:schemeClr>
                </a:solidFill>
              </a:rPr>
              <a:t>Who is the typical patient?</a:t>
            </a:r>
          </a:p>
          <a:p>
            <a:pPr eaLnBrk="1" hangingPunct="1">
              <a:spcBef>
                <a:spcPct val="0"/>
              </a:spcBef>
              <a:buClrTx/>
              <a:buSzTx/>
              <a:buFontTx/>
              <a:buNone/>
            </a:pPr>
            <a:r>
              <a:rPr lang="en-US" altLang="en-US" sz="1600" dirty="0">
                <a:solidFill>
                  <a:schemeClr val="bg1">
                    <a:lumMod val="65000"/>
                  </a:schemeClr>
                </a:solidFill>
              </a:rPr>
              <a:t>A young-to-middle-aged adult female</a:t>
            </a:r>
          </a:p>
          <a:p>
            <a:pPr eaLnBrk="1" hangingPunct="1">
              <a:spcBef>
                <a:spcPct val="0"/>
              </a:spcBef>
              <a:buClrTx/>
              <a:buSzTx/>
              <a:buFontTx/>
              <a:buNone/>
            </a:pPr>
            <a:endParaRPr lang="en-US" altLang="en-US" sz="1600" i="1" dirty="0">
              <a:solidFill>
                <a:schemeClr val="bg1">
                  <a:lumMod val="65000"/>
                </a:schemeClr>
              </a:solidFill>
            </a:endParaRPr>
          </a:p>
          <a:p>
            <a:pPr eaLnBrk="1" hangingPunct="1">
              <a:spcBef>
                <a:spcPct val="0"/>
              </a:spcBef>
              <a:buClrTx/>
              <a:buSzTx/>
              <a:buFontTx/>
              <a:buNone/>
            </a:pPr>
            <a:r>
              <a:rPr lang="en-US" altLang="en-US" sz="1600" i="1" dirty="0">
                <a:solidFill>
                  <a:schemeClr val="bg1">
                    <a:lumMod val="65000"/>
                  </a:schemeClr>
                </a:solidFill>
              </a:rPr>
              <a:t>What three sorts of complaints will she have?</a:t>
            </a:r>
          </a:p>
          <a:p>
            <a:pPr eaLnBrk="1" hangingPunct="1">
              <a:spcBef>
                <a:spcPct val="0"/>
              </a:spcBef>
              <a:buClrTx/>
              <a:buSzTx/>
              <a:buNone/>
            </a:pPr>
            <a:r>
              <a:rPr lang="en-US" altLang="en-US" sz="1600" dirty="0">
                <a:solidFill>
                  <a:schemeClr val="bg1">
                    <a:lumMod val="65000"/>
                  </a:schemeClr>
                </a:solidFill>
              </a:rPr>
              <a:t>--Changes in the eye’s appearance</a:t>
            </a:r>
          </a:p>
          <a:p>
            <a:pPr eaLnBrk="1" hangingPunct="1">
              <a:spcBef>
                <a:spcPct val="0"/>
              </a:spcBef>
              <a:buClrTx/>
              <a:buSzTx/>
              <a:buNone/>
            </a:pPr>
            <a:r>
              <a:rPr lang="en-US" altLang="en-US" sz="1600" dirty="0">
                <a:solidFill>
                  <a:schemeClr val="bg1">
                    <a:lumMod val="65000"/>
                  </a:schemeClr>
                </a:solidFill>
              </a:rPr>
              <a:t>--Ocular pain </a:t>
            </a:r>
          </a:p>
          <a:p>
            <a:pPr eaLnBrk="1" hangingPunct="1">
              <a:spcBef>
                <a:spcPct val="0"/>
              </a:spcBef>
              <a:buClrTx/>
              <a:buSzTx/>
              <a:buNone/>
            </a:pPr>
            <a:r>
              <a:rPr lang="en-US" altLang="en-US" sz="1600" dirty="0">
                <a:solidFill>
                  <a:schemeClr val="bg1">
                    <a:lumMod val="65000"/>
                  </a:schemeClr>
                </a:solidFill>
              </a:rPr>
              <a:t>--Decreased VA</a:t>
            </a:r>
          </a:p>
          <a:p>
            <a:pPr eaLnBrk="1" hangingPunct="1">
              <a:spcBef>
                <a:spcPct val="0"/>
              </a:spcBef>
              <a:buClrTx/>
              <a:buSzTx/>
              <a:buNone/>
            </a:pPr>
            <a:endParaRPr lang="en-US" altLang="en-US" sz="1600" dirty="0">
              <a:solidFill>
                <a:schemeClr val="bg1">
                  <a:lumMod val="65000"/>
                </a:schemeClr>
              </a:solidFill>
            </a:endParaRPr>
          </a:p>
          <a:p>
            <a:pPr eaLnBrk="1" hangingPunct="1">
              <a:spcBef>
                <a:spcPct val="0"/>
              </a:spcBef>
              <a:buClrTx/>
              <a:buSzTx/>
              <a:buFontTx/>
              <a:buNone/>
            </a:pPr>
            <a:r>
              <a:rPr lang="en-US" altLang="en-US" sz="1600" i="1" dirty="0">
                <a:solidFill>
                  <a:schemeClr val="bg1">
                    <a:lumMod val="65000"/>
                  </a:schemeClr>
                </a:solidFill>
              </a:rPr>
              <a:t>What ‘pertinent negative’ will be elicited when taking a history?</a:t>
            </a:r>
          </a:p>
          <a:p>
            <a:pPr eaLnBrk="1" hangingPunct="1">
              <a:spcBef>
                <a:spcPct val="0"/>
              </a:spcBef>
              <a:buClrTx/>
              <a:buSzTx/>
              <a:buFontTx/>
              <a:buNone/>
            </a:pPr>
            <a:r>
              <a:rPr lang="en-US" altLang="en-US" sz="1600" dirty="0">
                <a:solidFill>
                  <a:schemeClr val="bg1">
                    <a:lumMod val="65000"/>
                  </a:schemeClr>
                </a:solidFill>
              </a:rPr>
              <a:t>She will deny any family history of similar eye findings (recall it’s sporadic, not inherited)</a:t>
            </a:r>
          </a:p>
        </p:txBody>
      </p:sp>
      <p:sp>
        <p:nvSpPr>
          <p:cNvPr id="47" name="Oval 46">
            <a:extLst>
              <a:ext uri="{FF2B5EF4-FFF2-40B4-BE49-F238E27FC236}">
                <a16:creationId xmlns:a16="http://schemas.microsoft.com/office/drawing/2014/main" id="{915FF168-8D6E-4F81-8D3E-ED770430134E}"/>
              </a:ext>
            </a:extLst>
          </p:cNvPr>
          <p:cNvSpPr/>
          <p:nvPr/>
        </p:nvSpPr>
        <p:spPr>
          <a:xfrm>
            <a:off x="8001000" y="3048000"/>
            <a:ext cx="671979" cy="338554"/>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Text Box 16">
            <a:extLst>
              <a:ext uri="{FF2B5EF4-FFF2-40B4-BE49-F238E27FC236}">
                <a16:creationId xmlns:a16="http://schemas.microsoft.com/office/drawing/2014/main" id="{090C85B3-0EB0-425A-B813-5DE77E9B89E1}"/>
              </a:ext>
            </a:extLst>
          </p:cNvPr>
          <p:cNvSpPr txBox="1">
            <a:spLocks noChangeArrowheads="1"/>
          </p:cNvSpPr>
          <p:nvPr/>
        </p:nvSpPr>
        <p:spPr bwMode="auto">
          <a:xfrm>
            <a:off x="440617" y="3361823"/>
            <a:ext cx="4516848" cy="1323439"/>
          </a:xfrm>
          <a:prstGeom prst="rect">
            <a:avLst/>
          </a:prstGeom>
          <a:solidFill>
            <a:schemeClr val="accent2"/>
          </a:solidFill>
          <a:ln>
            <a:noFill/>
          </a:ln>
          <a:effec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i="1" dirty="0">
                <a:solidFill>
                  <a:schemeClr val="bg1"/>
                </a:solidFill>
              </a:rPr>
              <a:t>What are the common signs of ICE syndrome?</a:t>
            </a:r>
          </a:p>
          <a:p>
            <a:pPr eaLnBrk="1" hangingPunct="1">
              <a:spcBef>
                <a:spcPct val="0"/>
              </a:spcBef>
              <a:buClrTx/>
              <a:buSzTx/>
              <a:buFontTx/>
              <a:buNone/>
            </a:pPr>
            <a:r>
              <a:rPr lang="en-US" altLang="en-US" sz="1600" dirty="0">
                <a:solidFill>
                  <a:schemeClr val="bg1"/>
                </a:solidFill>
              </a:rPr>
              <a:t>--</a:t>
            </a:r>
          </a:p>
          <a:p>
            <a:pPr eaLnBrk="1" hangingPunct="1">
              <a:spcBef>
                <a:spcPct val="0"/>
              </a:spcBef>
              <a:buClrTx/>
              <a:buSzTx/>
              <a:buFontTx/>
              <a:buNone/>
            </a:pPr>
            <a:r>
              <a:rPr lang="en-US" altLang="en-US" sz="1600" dirty="0">
                <a:solidFill>
                  <a:schemeClr val="bg1"/>
                </a:solidFill>
              </a:rPr>
              <a:t>--</a:t>
            </a:r>
          </a:p>
          <a:p>
            <a:pPr eaLnBrk="1" hangingPunct="1">
              <a:spcBef>
                <a:spcPct val="0"/>
              </a:spcBef>
              <a:buClrTx/>
              <a:buSzTx/>
              <a:buFontTx/>
              <a:buNone/>
            </a:pPr>
            <a:r>
              <a:rPr lang="en-US" altLang="en-US" sz="1600" dirty="0">
                <a:solidFill>
                  <a:schemeClr val="bg1"/>
                </a:solidFill>
              </a:rPr>
              <a:t>--</a:t>
            </a:r>
          </a:p>
          <a:p>
            <a:pPr eaLnBrk="1" hangingPunct="1">
              <a:spcBef>
                <a:spcPct val="0"/>
              </a:spcBef>
              <a:buClrTx/>
              <a:buSzTx/>
              <a:buFontTx/>
              <a:buNone/>
            </a:pPr>
            <a:r>
              <a:rPr lang="en-US" altLang="en-US" sz="1600" dirty="0">
                <a:solidFill>
                  <a:schemeClr val="bg1"/>
                </a:solidFill>
              </a:rPr>
              <a:t>--</a:t>
            </a:r>
          </a:p>
        </p:txBody>
      </p:sp>
    </p:spTree>
    <p:extLst>
      <p:ext uri="{BB962C8B-B14F-4D97-AF65-F5344CB8AC3E}">
        <p14:creationId xmlns:p14="http://schemas.microsoft.com/office/powerpoint/2010/main" val="635165692"/>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Rectangle 2">
            <a:extLst>
              <a:ext uri="{FF2B5EF4-FFF2-40B4-BE49-F238E27FC236}">
                <a16:creationId xmlns:a16="http://schemas.microsoft.com/office/drawing/2014/main" id="{91537DFF-FE3D-41F1-B41A-099239F8D93A}"/>
              </a:ext>
            </a:extLst>
          </p:cNvPr>
          <p:cNvSpPr>
            <a:spLocks noGrp="1" noChangeArrowheads="1"/>
          </p:cNvSpPr>
          <p:nvPr>
            <p:ph type="title"/>
          </p:nvPr>
        </p:nvSpPr>
        <p:spPr>
          <a:xfrm>
            <a:off x="457200" y="304800"/>
            <a:ext cx="7543800" cy="563562"/>
          </a:xfrm>
        </p:spPr>
        <p:txBody>
          <a:bodyPr/>
          <a:lstStyle/>
          <a:p>
            <a:pPr eaLnBrk="1" hangingPunct="1"/>
            <a:r>
              <a:rPr lang="en-US" altLang="en-US" sz="3500" dirty="0"/>
              <a:t>A</a:t>
            </a:r>
          </a:p>
        </p:txBody>
      </p:sp>
      <p:sp>
        <p:nvSpPr>
          <p:cNvPr id="31" name="Text Box 15">
            <a:extLst>
              <a:ext uri="{FF2B5EF4-FFF2-40B4-BE49-F238E27FC236}">
                <a16:creationId xmlns:a16="http://schemas.microsoft.com/office/drawing/2014/main" id="{22464BD2-DDBB-4E5E-94D1-AAA4A8B4880D}"/>
              </a:ext>
            </a:extLst>
          </p:cNvPr>
          <p:cNvSpPr txBox="1">
            <a:spLocks noChangeArrowheads="1"/>
          </p:cNvSpPr>
          <p:nvPr/>
        </p:nvSpPr>
        <p:spPr bwMode="auto">
          <a:xfrm>
            <a:off x="571499" y="2151727"/>
            <a:ext cx="8001000" cy="3293209"/>
          </a:xfrm>
          <a:prstGeom prst="rect">
            <a:avLst/>
          </a:prstGeom>
          <a:solidFill>
            <a:schemeClr val="accent5">
              <a:lumMod val="75000"/>
            </a:schemeClr>
          </a:solidFill>
          <a:ln>
            <a:noFill/>
          </a:ln>
          <a:effectLst/>
        </p:spPr>
        <p:txBody>
          <a:bodyPr wrap="square">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n-US" altLang="en-US" sz="1600" i="1" dirty="0">
                <a:solidFill>
                  <a:srgbClr val="0000FF"/>
                </a:solidFill>
              </a:rPr>
              <a:t>What does </a:t>
            </a:r>
            <a:r>
              <a:rPr lang="en-US" altLang="en-US" sz="1600" b="1" dirty="0">
                <a:solidFill>
                  <a:srgbClr val="0000FF"/>
                </a:solidFill>
              </a:rPr>
              <a:t>pupillary block</a:t>
            </a:r>
            <a:r>
              <a:rPr lang="en-US" altLang="en-US" sz="1600" dirty="0">
                <a:solidFill>
                  <a:srgbClr val="0000FF"/>
                </a:solidFill>
              </a:rPr>
              <a:t> </a:t>
            </a:r>
            <a:r>
              <a:rPr lang="en-US" altLang="en-US" sz="1600" i="1" dirty="0">
                <a:solidFill>
                  <a:srgbClr val="0000FF"/>
                </a:solidFill>
              </a:rPr>
              <a:t>refer to, exactly?</a:t>
            </a:r>
          </a:p>
          <a:p>
            <a:pPr eaLnBrk="1" hangingPunct="1"/>
            <a:r>
              <a:rPr lang="en-US" altLang="en-US" sz="1600" dirty="0">
                <a:solidFill>
                  <a:srgbClr val="0000FF"/>
                </a:solidFill>
              </a:rPr>
              <a:t>It refers to contact between the  pupil margin  and the  lens  that impedes the normal flow of aqueous from the  posterior chamber (PC)  to the  anterior chamber (AC)  through the pupillary aperture. </a:t>
            </a:r>
            <a:endParaRPr lang="en-US" altLang="en-US" sz="1600" dirty="0">
              <a:solidFill>
                <a:schemeClr val="accent5">
                  <a:lumMod val="75000"/>
                </a:schemeClr>
              </a:solidFill>
            </a:endParaRPr>
          </a:p>
          <a:p>
            <a:pPr eaLnBrk="1" hangingPunct="1"/>
            <a:endParaRPr lang="en-US" altLang="en-US" sz="1600" dirty="0">
              <a:solidFill>
                <a:schemeClr val="accent5">
                  <a:lumMod val="75000"/>
                </a:schemeClr>
              </a:solidFill>
            </a:endParaRPr>
          </a:p>
          <a:p>
            <a:pPr eaLnBrk="1" hangingPunct="1"/>
            <a:r>
              <a:rPr lang="en-US" altLang="en-US" sz="1600" dirty="0">
                <a:solidFill>
                  <a:schemeClr val="accent5">
                    <a:lumMod val="75000"/>
                  </a:schemeClr>
                </a:solidFill>
              </a:rPr>
              <a:t>Pupillary block leads to the development of a  pressure gradient  across the iris, which causes the iris to  bow forward . </a:t>
            </a:r>
            <a:r>
              <a:rPr lang="en-US" altLang="en-US" sz="1600" b="1" dirty="0">
                <a:solidFill>
                  <a:schemeClr val="accent5">
                    <a:lumMod val="75000"/>
                  </a:schemeClr>
                </a:solidFill>
              </a:rPr>
              <a:t>If the iris bows far enough, the peripheral iris will come into apposition with and occlude the drainage angle, precipitating acute closure of the angle and a prodigious rise in IOP.</a:t>
            </a:r>
          </a:p>
          <a:p>
            <a:pPr eaLnBrk="1" hangingPunct="1"/>
            <a:endParaRPr lang="en-US" altLang="en-US" sz="1600" b="1" dirty="0">
              <a:solidFill>
                <a:schemeClr val="accent5">
                  <a:lumMod val="75000"/>
                </a:schemeClr>
              </a:solidFill>
            </a:endParaRPr>
          </a:p>
          <a:p>
            <a:pPr eaLnBrk="1" hangingPunct="1"/>
            <a:r>
              <a:rPr lang="en-US" altLang="en-US" sz="1600" i="1" dirty="0">
                <a:solidFill>
                  <a:schemeClr val="accent5">
                    <a:lumMod val="75000"/>
                  </a:schemeClr>
                </a:solidFill>
              </a:rPr>
              <a:t>The posterior chamber? I didn’t know the vitreous was involved.</a:t>
            </a:r>
          </a:p>
          <a:p>
            <a:pPr eaLnBrk="1" hangingPunct="1"/>
            <a:r>
              <a:rPr lang="en-US" altLang="en-US" sz="1600" dirty="0">
                <a:solidFill>
                  <a:schemeClr val="accent5">
                    <a:lumMod val="75000"/>
                  </a:schemeClr>
                </a:solidFill>
              </a:rPr>
              <a:t>It isn’t. The posterior chamber is the space immediately behind the  iris  and anterior to the  lens/zonules . Vitreous resides in the  vitreous cavity . </a:t>
            </a:r>
            <a:endParaRPr lang="en-US" altLang="en-US" sz="1600" i="1" dirty="0">
              <a:solidFill>
                <a:schemeClr val="accent5">
                  <a:lumMod val="75000"/>
                </a:schemeClr>
              </a:solidFill>
            </a:endParaRPr>
          </a:p>
        </p:txBody>
      </p:sp>
      <p:sp>
        <p:nvSpPr>
          <p:cNvPr id="6" name="Text Box 35">
            <a:extLst>
              <a:ext uri="{FF2B5EF4-FFF2-40B4-BE49-F238E27FC236}">
                <a16:creationId xmlns:a16="http://schemas.microsoft.com/office/drawing/2014/main" id="{116989AD-121F-4479-8B04-68829EBE4C5E}"/>
              </a:ext>
            </a:extLst>
          </p:cNvPr>
          <p:cNvSpPr txBox="1">
            <a:spLocks noChangeArrowheads="1"/>
          </p:cNvSpPr>
          <p:nvPr/>
        </p:nvSpPr>
        <p:spPr bwMode="auto">
          <a:xfrm>
            <a:off x="1190847" y="1295400"/>
            <a:ext cx="2473754"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t>w/ Pupillary Block</a:t>
            </a:r>
          </a:p>
        </p:txBody>
      </p:sp>
      <p:sp>
        <p:nvSpPr>
          <p:cNvPr id="7" name="Text Box 36">
            <a:extLst>
              <a:ext uri="{FF2B5EF4-FFF2-40B4-BE49-F238E27FC236}">
                <a16:creationId xmlns:a16="http://schemas.microsoft.com/office/drawing/2014/main" id="{5A792FBA-FAAD-4157-ACE1-AC4480DF2E1F}"/>
              </a:ext>
            </a:extLst>
          </p:cNvPr>
          <p:cNvSpPr txBox="1">
            <a:spLocks noChangeArrowheads="1"/>
          </p:cNvSpPr>
          <p:nvPr/>
        </p:nvSpPr>
        <p:spPr bwMode="auto">
          <a:xfrm>
            <a:off x="5181600" y="1295400"/>
            <a:ext cx="2630848"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solidFill>
                  <a:schemeClr val="bg1">
                    <a:lumMod val="75000"/>
                  </a:schemeClr>
                </a:solidFill>
              </a:rPr>
              <a:t>w/o Pupillary Block</a:t>
            </a:r>
          </a:p>
        </p:txBody>
      </p:sp>
      <p:sp>
        <p:nvSpPr>
          <p:cNvPr id="10" name="TextBox 9">
            <a:extLst>
              <a:ext uri="{FF2B5EF4-FFF2-40B4-BE49-F238E27FC236}">
                <a16:creationId xmlns:a16="http://schemas.microsoft.com/office/drawing/2014/main" id="{054ADFA7-1B4B-4A8C-B8F2-9045D70A4BAF}"/>
              </a:ext>
            </a:extLst>
          </p:cNvPr>
          <p:cNvSpPr txBox="1"/>
          <p:nvPr/>
        </p:nvSpPr>
        <p:spPr>
          <a:xfrm>
            <a:off x="2259496" y="189094"/>
            <a:ext cx="4607480" cy="400110"/>
          </a:xfrm>
          <a:prstGeom prst="rect">
            <a:avLst/>
          </a:prstGeom>
          <a:solidFill>
            <a:schemeClr val="accent1">
              <a:lumMod val="60000"/>
              <a:lumOff val="40000"/>
            </a:schemeClr>
          </a:solidFill>
        </p:spPr>
        <p:txBody>
          <a:bodyPr wrap="none" rtlCol="0">
            <a:spAutoFit/>
          </a:bodyPr>
          <a:lstStyle/>
          <a:p>
            <a:pPr algn="ctr"/>
            <a:r>
              <a:rPr lang="en-US" sz="2000" b="1" dirty="0"/>
              <a:t>Secondary Angle Closure Glaucoma</a:t>
            </a:r>
          </a:p>
        </p:txBody>
      </p:sp>
      <p:cxnSp>
        <p:nvCxnSpPr>
          <p:cNvPr id="11" name="Straight Arrow Connector 10">
            <a:extLst>
              <a:ext uri="{FF2B5EF4-FFF2-40B4-BE49-F238E27FC236}">
                <a16:creationId xmlns:a16="http://schemas.microsoft.com/office/drawing/2014/main" id="{FA297C18-23AC-43B0-9E0E-736AFF782F59}"/>
              </a:ext>
            </a:extLst>
          </p:cNvPr>
          <p:cNvCxnSpPr>
            <a:stCxn id="10" idx="2"/>
          </p:cNvCxnSpPr>
          <p:nvPr/>
        </p:nvCxnSpPr>
        <p:spPr>
          <a:xfrm flipH="1">
            <a:off x="2971800" y="589204"/>
            <a:ext cx="1591436" cy="706196"/>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2" name="Straight Arrow Connector 11">
            <a:extLst>
              <a:ext uri="{FF2B5EF4-FFF2-40B4-BE49-F238E27FC236}">
                <a16:creationId xmlns:a16="http://schemas.microsoft.com/office/drawing/2014/main" id="{B5E7D91F-DD2D-44BC-B7A9-D5549061DE48}"/>
              </a:ext>
            </a:extLst>
          </p:cNvPr>
          <p:cNvCxnSpPr>
            <a:cxnSpLocks/>
          </p:cNvCxnSpPr>
          <p:nvPr/>
        </p:nvCxnSpPr>
        <p:spPr>
          <a:xfrm>
            <a:off x="4572000" y="589204"/>
            <a:ext cx="1600200" cy="706196"/>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584916440"/>
      </p:ext>
    </p:extLst>
  </p:cSld>
  <p:clrMapOvr>
    <a:masterClrMapping/>
  </p:clrMapOvr>
</p:sld>
</file>

<file path=ppt/slides/slide3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Straight Arrow Connector 12">
            <a:extLst>
              <a:ext uri="{FF2B5EF4-FFF2-40B4-BE49-F238E27FC236}">
                <a16:creationId xmlns:a16="http://schemas.microsoft.com/office/drawing/2014/main" id="{A6DE2085-829C-480C-9216-69D6039C0A37}"/>
              </a:ext>
            </a:extLst>
          </p:cNvPr>
          <p:cNvCxnSpPr>
            <a:cxnSpLocks/>
          </p:cNvCxnSpPr>
          <p:nvPr/>
        </p:nvCxnSpPr>
        <p:spPr>
          <a:xfrm>
            <a:off x="6717173" y="1828800"/>
            <a:ext cx="0" cy="3462754"/>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43014" name="Text Box 6"/>
          <p:cNvSpPr txBox="1">
            <a:spLocks noChangeArrowheads="1"/>
          </p:cNvSpPr>
          <p:nvPr/>
        </p:nvSpPr>
        <p:spPr bwMode="auto">
          <a:xfrm>
            <a:off x="533400" y="2356376"/>
            <a:ext cx="1005403"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Lens-</a:t>
            </a:r>
          </a:p>
          <a:p>
            <a:pPr algn="ctr" eaLnBrk="1" hangingPunct="1">
              <a:lnSpc>
                <a:spcPct val="80000"/>
              </a:lnSpc>
              <a:spcBef>
                <a:spcPct val="0"/>
              </a:spcBef>
              <a:buClrTx/>
              <a:buSzTx/>
              <a:buFontTx/>
              <a:buNone/>
            </a:pPr>
            <a:r>
              <a:rPr lang="en-US" altLang="en-US" sz="1800" dirty="0">
                <a:solidFill>
                  <a:schemeClr val="bg1">
                    <a:lumMod val="75000"/>
                  </a:schemeClr>
                </a:solidFill>
              </a:rPr>
              <a:t>Induced</a:t>
            </a:r>
          </a:p>
        </p:txBody>
      </p:sp>
      <p:sp>
        <p:nvSpPr>
          <p:cNvPr id="43017" name="Text Box 14"/>
          <p:cNvSpPr txBox="1">
            <a:spLocks noChangeArrowheads="1"/>
          </p:cNvSpPr>
          <p:nvPr/>
        </p:nvSpPr>
        <p:spPr bwMode="auto">
          <a:xfrm>
            <a:off x="3026498" y="2365901"/>
            <a:ext cx="1633781"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Aphakic/</a:t>
            </a:r>
          </a:p>
          <a:p>
            <a:pPr algn="ctr" eaLnBrk="1" hangingPunct="1">
              <a:lnSpc>
                <a:spcPct val="80000"/>
              </a:lnSpc>
              <a:spcBef>
                <a:spcPct val="0"/>
              </a:spcBef>
              <a:buClrTx/>
              <a:buSzTx/>
              <a:buFontTx/>
              <a:buNone/>
            </a:pPr>
            <a:r>
              <a:rPr lang="en-US" altLang="en-US" sz="1800" dirty="0" err="1">
                <a:solidFill>
                  <a:schemeClr val="bg1">
                    <a:lumMod val="75000"/>
                  </a:schemeClr>
                </a:solidFill>
              </a:rPr>
              <a:t>Pseudophakic</a:t>
            </a:r>
            <a:endParaRPr lang="en-US" altLang="en-US" sz="1800" dirty="0">
              <a:solidFill>
                <a:schemeClr val="bg1">
                  <a:lumMod val="75000"/>
                </a:schemeClr>
              </a:solidFill>
            </a:endParaRPr>
          </a:p>
        </p:txBody>
      </p:sp>
      <p:sp>
        <p:nvSpPr>
          <p:cNvPr id="43031" name="Text Box 35"/>
          <p:cNvSpPr txBox="1">
            <a:spLocks noChangeArrowheads="1"/>
          </p:cNvSpPr>
          <p:nvPr/>
        </p:nvSpPr>
        <p:spPr bwMode="auto">
          <a:xfrm>
            <a:off x="1190847" y="1295400"/>
            <a:ext cx="2473754"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solidFill>
                  <a:schemeClr val="bg1">
                    <a:lumMod val="75000"/>
                  </a:schemeClr>
                </a:solidFill>
              </a:rPr>
              <a:t>w/ Pupillary Block</a:t>
            </a:r>
          </a:p>
        </p:txBody>
      </p:sp>
      <p:sp>
        <p:nvSpPr>
          <p:cNvPr id="43032" name="Text Box 36"/>
          <p:cNvSpPr txBox="1">
            <a:spLocks noChangeArrowheads="1"/>
          </p:cNvSpPr>
          <p:nvPr/>
        </p:nvSpPr>
        <p:spPr bwMode="auto">
          <a:xfrm>
            <a:off x="5181600" y="1295400"/>
            <a:ext cx="2630848"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t>w/o Pupillary Block</a:t>
            </a:r>
          </a:p>
        </p:txBody>
      </p:sp>
      <p:sp>
        <p:nvSpPr>
          <p:cNvPr id="49" name="Rectangle 2">
            <a:extLst>
              <a:ext uri="{FF2B5EF4-FFF2-40B4-BE49-F238E27FC236}">
                <a16:creationId xmlns:a16="http://schemas.microsoft.com/office/drawing/2014/main" id="{240EE5BF-F7D2-4FC8-A5DD-F6B5423153C6}"/>
              </a:ext>
            </a:extLst>
          </p:cNvPr>
          <p:cNvSpPr>
            <a:spLocks noGrp="1" noChangeArrowheads="1"/>
          </p:cNvSpPr>
          <p:nvPr>
            <p:ph type="title"/>
          </p:nvPr>
        </p:nvSpPr>
        <p:spPr>
          <a:xfrm>
            <a:off x="457200" y="304800"/>
            <a:ext cx="7543800" cy="563562"/>
          </a:xfrm>
        </p:spPr>
        <p:txBody>
          <a:bodyPr/>
          <a:lstStyle/>
          <a:p>
            <a:pPr eaLnBrk="1" hangingPunct="1"/>
            <a:r>
              <a:rPr lang="en-US" altLang="en-US" sz="3500" dirty="0"/>
              <a:t>A</a:t>
            </a:r>
          </a:p>
        </p:txBody>
      </p:sp>
      <p:sp>
        <p:nvSpPr>
          <p:cNvPr id="50" name="TextBox 49">
            <a:extLst>
              <a:ext uri="{FF2B5EF4-FFF2-40B4-BE49-F238E27FC236}">
                <a16:creationId xmlns:a16="http://schemas.microsoft.com/office/drawing/2014/main" id="{CF426230-46C8-405C-9015-99EF57762A2E}"/>
              </a:ext>
            </a:extLst>
          </p:cNvPr>
          <p:cNvSpPr txBox="1"/>
          <p:nvPr/>
        </p:nvSpPr>
        <p:spPr>
          <a:xfrm>
            <a:off x="2259496" y="189094"/>
            <a:ext cx="4607480" cy="400110"/>
          </a:xfrm>
          <a:prstGeom prst="rect">
            <a:avLst/>
          </a:prstGeom>
          <a:solidFill>
            <a:schemeClr val="accent1">
              <a:lumMod val="60000"/>
              <a:lumOff val="40000"/>
            </a:schemeClr>
          </a:solidFill>
        </p:spPr>
        <p:txBody>
          <a:bodyPr wrap="none" rtlCol="0">
            <a:spAutoFit/>
          </a:bodyPr>
          <a:lstStyle/>
          <a:p>
            <a:pPr algn="ctr"/>
            <a:r>
              <a:rPr lang="en-US" sz="2000" b="1" dirty="0"/>
              <a:t>Secondary Angle Closure Glaucoma</a:t>
            </a:r>
          </a:p>
        </p:txBody>
      </p:sp>
      <p:sp>
        <p:nvSpPr>
          <p:cNvPr id="2" name="TextBox 1">
            <a:extLst>
              <a:ext uri="{FF2B5EF4-FFF2-40B4-BE49-F238E27FC236}">
                <a16:creationId xmlns:a16="http://schemas.microsoft.com/office/drawing/2014/main" id="{A7E30BEC-923B-4C9A-A856-BDD0D882F6B8}"/>
              </a:ext>
            </a:extLst>
          </p:cNvPr>
          <p:cNvSpPr txBox="1"/>
          <p:nvPr/>
        </p:nvSpPr>
        <p:spPr>
          <a:xfrm>
            <a:off x="887305" y="2844119"/>
            <a:ext cx="1494320" cy="338554"/>
          </a:xfrm>
          <a:prstGeom prst="rect">
            <a:avLst/>
          </a:prstGeom>
          <a:noFill/>
        </p:spPr>
        <p:txBody>
          <a:bodyPr wrap="none" rtlCol="0">
            <a:spAutoFit/>
          </a:bodyPr>
          <a:lstStyle/>
          <a:p>
            <a:r>
              <a:rPr lang="en-US" sz="1600" dirty="0" err="1">
                <a:solidFill>
                  <a:schemeClr val="bg1">
                    <a:lumMod val="75000"/>
                  </a:schemeClr>
                </a:solidFill>
              </a:rPr>
              <a:t>Phacomorphic</a:t>
            </a:r>
            <a:endParaRPr lang="en-US" sz="1600" dirty="0">
              <a:solidFill>
                <a:schemeClr val="bg1">
                  <a:lumMod val="75000"/>
                </a:schemeClr>
              </a:solidFill>
            </a:endParaRPr>
          </a:p>
        </p:txBody>
      </p:sp>
      <p:sp>
        <p:nvSpPr>
          <p:cNvPr id="51" name="TextBox 50">
            <a:extLst>
              <a:ext uri="{FF2B5EF4-FFF2-40B4-BE49-F238E27FC236}">
                <a16:creationId xmlns:a16="http://schemas.microsoft.com/office/drawing/2014/main" id="{156069D4-340B-4160-A336-EBF73557CEE0}"/>
              </a:ext>
            </a:extLst>
          </p:cNvPr>
          <p:cNvSpPr txBox="1"/>
          <p:nvPr/>
        </p:nvSpPr>
        <p:spPr>
          <a:xfrm>
            <a:off x="884725" y="3175578"/>
            <a:ext cx="1402948" cy="338554"/>
          </a:xfrm>
          <a:prstGeom prst="rect">
            <a:avLst/>
          </a:prstGeom>
          <a:noFill/>
        </p:spPr>
        <p:txBody>
          <a:bodyPr wrap="none" rtlCol="0">
            <a:spAutoFit/>
          </a:bodyPr>
          <a:lstStyle/>
          <a:p>
            <a:r>
              <a:rPr lang="en-US" sz="1600" dirty="0">
                <a:solidFill>
                  <a:schemeClr val="bg1">
                    <a:lumMod val="75000"/>
                  </a:schemeClr>
                </a:solidFill>
              </a:rPr>
              <a:t>Ectopia </a:t>
            </a:r>
            <a:r>
              <a:rPr lang="en-US" sz="1600" dirty="0" err="1">
                <a:solidFill>
                  <a:schemeClr val="bg1">
                    <a:lumMod val="75000"/>
                  </a:schemeClr>
                </a:solidFill>
              </a:rPr>
              <a:t>lentis</a:t>
            </a:r>
            <a:endParaRPr lang="en-US" sz="1600" dirty="0">
              <a:solidFill>
                <a:schemeClr val="bg1">
                  <a:lumMod val="75000"/>
                </a:schemeClr>
              </a:solidFill>
            </a:endParaRPr>
          </a:p>
        </p:txBody>
      </p:sp>
      <p:cxnSp>
        <p:nvCxnSpPr>
          <p:cNvPr id="71" name="Straight Connector 70">
            <a:extLst>
              <a:ext uri="{FF2B5EF4-FFF2-40B4-BE49-F238E27FC236}">
                <a16:creationId xmlns:a16="http://schemas.microsoft.com/office/drawing/2014/main" id="{C104938D-BA8D-4E39-9D5F-9EE2012F2F3C}"/>
              </a:ext>
            </a:extLst>
          </p:cNvPr>
          <p:cNvCxnSpPr>
            <a:cxnSpLocks/>
          </p:cNvCxnSpPr>
          <p:nvPr/>
        </p:nvCxnSpPr>
        <p:spPr>
          <a:xfrm flipH="1">
            <a:off x="762665" y="3023488"/>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2A7E4E40-472F-4E50-8A7A-45C10FDD7171}"/>
              </a:ext>
            </a:extLst>
          </p:cNvPr>
          <p:cNvCxnSpPr>
            <a:cxnSpLocks/>
          </p:cNvCxnSpPr>
          <p:nvPr/>
        </p:nvCxnSpPr>
        <p:spPr>
          <a:xfrm flipH="1">
            <a:off x="762665" y="3347853"/>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C3924889-45B9-4383-9C9E-48F0A9C27AD8}"/>
              </a:ext>
            </a:extLst>
          </p:cNvPr>
          <p:cNvCxnSpPr>
            <a:cxnSpLocks/>
          </p:cNvCxnSpPr>
          <p:nvPr/>
        </p:nvCxnSpPr>
        <p:spPr>
          <a:xfrm flipH="1">
            <a:off x="748719" y="2838976"/>
            <a:ext cx="13947" cy="5088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 name="Straight Arrow Connector 5">
            <a:extLst>
              <a:ext uri="{FF2B5EF4-FFF2-40B4-BE49-F238E27FC236}">
                <a16:creationId xmlns:a16="http://schemas.microsoft.com/office/drawing/2014/main" id="{A3439F0C-5143-461F-8F3C-2E830785DEFC}"/>
              </a:ext>
            </a:extLst>
          </p:cNvPr>
          <p:cNvCxnSpPr>
            <a:stCxn id="50" idx="2"/>
          </p:cNvCxnSpPr>
          <p:nvPr/>
        </p:nvCxnSpPr>
        <p:spPr>
          <a:xfrm flipH="1">
            <a:off x="2971800" y="589204"/>
            <a:ext cx="1591436" cy="706196"/>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0" name="Straight Arrow Connector 9">
            <a:extLst>
              <a:ext uri="{FF2B5EF4-FFF2-40B4-BE49-F238E27FC236}">
                <a16:creationId xmlns:a16="http://schemas.microsoft.com/office/drawing/2014/main" id="{84DC796E-F6ED-4FBB-82D2-A260F480BF8A}"/>
              </a:ext>
            </a:extLst>
          </p:cNvPr>
          <p:cNvCxnSpPr>
            <a:cxnSpLocks/>
          </p:cNvCxnSpPr>
          <p:nvPr/>
        </p:nvCxnSpPr>
        <p:spPr>
          <a:xfrm>
            <a:off x="4572000" y="589204"/>
            <a:ext cx="1600200" cy="706196"/>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6" name="Straight Arrow Connector 25">
            <a:extLst>
              <a:ext uri="{FF2B5EF4-FFF2-40B4-BE49-F238E27FC236}">
                <a16:creationId xmlns:a16="http://schemas.microsoft.com/office/drawing/2014/main" id="{B70E0124-9B84-41A5-8D84-A66B7838A706}"/>
              </a:ext>
            </a:extLst>
          </p:cNvPr>
          <p:cNvCxnSpPr>
            <a:cxnSpLocks/>
          </p:cNvCxnSpPr>
          <p:nvPr/>
        </p:nvCxnSpPr>
        <p:spPr>
          <a:xfrm flipH="1">
            <a:off x="1159539" y="1828800"/>
            <a:ext cx="1290435" cy="478059"/>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28" name="Straight Arrow Connector 27">
            <a:extLst>
              <a:ext uri="{FF2B5EF4-FFF2-40B4-BE49-F238E27FC236}">
                <a16:creationId xmlns:a16="http://schemas.microsoft.com/office/drawing/2014/main" id="{567A4249-5C59-4416-8A8E-1C35913900AB}"/>
              </a:ext>
            </a:extLst>
          </p:cNvPr>
          <p:cNvCxnSpPr>
            <a:cxnSpLocks/>
          </p:cNvCxnSpPr>
          <p:nvPr/>
        </p:nvCxnSpPr>
        <p:spPr>
          <a:xfrm>
            <a:off x="2449973" y="1832208"/>
            <a:ext cx="1268784"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56" name="Text Box 6">
            <a:extLst>
              <a:ext uri="{FF2B5EF4-FFF2-40B4-BE49-F238E27FC236}">
                <a16:creationId xmlns:a16="http://schemas.microsoft.com/office/drawing/2014/main" id="{557983BD-9D64-49B9-A366-A08663B0451F}"/>
              </a:ext>
            </a:extLst>
          </p:cNvPr>
          <p:cNvSpPr txBox="1">
            <a:spLocks noChangeArrowheads="1"/>
          </p:cNvSpPr>
          <p:nvPr/>
        </p:nvSpPr>
        <p:spPr bwMode="auto">
          <a:xfrm>
            <a:off x="5029200" y="2356376"/>
            <a:ext cx="813043"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r" eaLnBrk="1" hangingPunct="1">
              <a:lnSpc>
                <a:spcPct val="80000"/>
              </a:lnSpc>
              <a:spcBef>
                <a:spcPct val="0"/>
              </a:spcBef>
              <a:buClrTx/>
              <a:buSzTx/>
              <a:buFontTx/>
              <a:buNone/>
            </a:pPr>
            <a:r>
              <a:rPr lang="en-US" altLang="en-US" sz="1800" dirty="0">
                <a:solidFill>
                  <a:schemeClr val="bg1">
                    <a:lumMod val="75000"/>
                  </a:schemeClr>
                </a:solidFill>
              </a:rPr>
              <a:t>‘Push’</a:t>
            </a:r>
          </a:p>
        </p:txBody>
      </p:sp>
      <p:sp>
        <p:nvSpPr>
          <p:cNvPr id="57" name="Text Box 14">
            <a:extLst>
              <a:ext uri="{FF2B5EF4-FFF2-40B4-BE49-F238E27FC236}">
                <a16:creationId xmlns:a16="http://schemas.microsoft.com/office/drawing/2014/main" id="{5DAFA1C1-3A29-4C27-A379-663FDD22E326}"/>
              </a:ext>
            </a:extLst>
          </p:cNvPr>
          <p:cNvSpPr txBox="1">
            <a:spLocks noChangeArrowheads="1"/>
          </p:cNvSpPr>
          <p:nvPr/>
        </p:nvSpPr>
        <p:spPr bwMode="auto">
          <a:xfrm>
            <a:off x="7620000" y="2365901"/>
            <a:ext cx="671979"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t>‘Pull’</a:t>
            </a:r>
          </a:p>
        </p:txBody>
      </p:sp>
      <p:cxnSp>
        <p:nvCxnSpPr>
          <p:cNvPr id="58" name="Straight Arrow Connector 57">
            <a:extLst>
              <a:ext uri="{FF2B5EF4-FFF2-40B4-BE49-F238E27FC236}">
                <a16:creationId xmlns:a16="http://schemas.microsoft.com/office/drawing/2014/main" id="{E874FEE9-46BD-46A3-90A3-DE7CC220FBFF}"/>
              </a:ext>
            </a:extLst>
          </p:cNvPr>
          <p:cNvCxnSpPr>
            <a:cxnSpLocks/>
          </p:cNvCxnSpPr>
          <p:nvPr/>
        </p:nvCxnSpPr>
        <p:spPr>
          <a:xfrm flipH="1">
            <a:off x="5867400" y="1828800"/>
            <a:ext cx="849775"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59" name="Straight Arrow Connector 58">
            <a:extLst>
              <a:ext uri="{FF2B5EF4-FFF2-40B4-BE49-F238E27FC236}">
                <a16:creationId xmlns:a16="http://schemas.microsoft.com/office/drawing/2014/main" id="{C370A4A1-FE96-4E70-B89E-839542A5E241}"/>
              </a:ext>
            </a:extLst>
          </p:cNvPr>
          <p:cNvCxnSpPr>
            <a:cxnSpLocks/>
          </p:cNvCxnSpPr>
          <p:nvPr/>
        </p:nvCxnSpPr>
        <p:spPr>
          <a:xfrm>
            <a:off x="6717173" y="1832208"/>
            <a:ext cx="902827" cy="474047"/>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62" name="Text Box 16">
            <a:extLst>
              <a:ext uri="{FF2B5EF4-FFF2-40B4-BE49-F238E27FC236}">
                <a16:creationId xmlns:a16="http://schemas.microsoft.com/office/drawing/2014/main" id="{33538067-0726-41B0-93FF-357EF00CA62D}"/>
              </a:ext>
            </a:extLst>
          </p:cNvPr>
          <p:cNvSpPr txBox="1">
            <a:spLocks noChangeArrowheads="1"/>
          </p:cNvSpPr>
          <p:nvPr/>
        </p:nvSpPr>
        <p:spPr bwMode="auto">
          <a:xfrm>
            <a:off x="8065437" y="2684785"/>
            <a:ext cx="628698"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NVG</a:t>
            </a:r>
          </a:p>
        </p:txBody>
      </p:sp>
      <p:sp>
        <p:nvSpPr>
          <p:cNvPr id="70" name="Text Box 21">
            <a:extLst>
              <a:ext uri="{FF2B5EF4-FFF2-40B4-BE49-F238E27FC236}">
                <a16:creationId xmlns:a16="http://schemas.microsoft.com/office/drawing/2014/main" id="{86C32650-BE1F-4CC3-8DB5-0C136D877E6F}"/>
              </a:ext>
            </a:extLst>
          </p:cNvPr>
          <p:cNvSpPr txBox="1">
            <a:spLocks noChangeArrowheads="1"/>
          </p:cNvSpPr>
          <p:nvPr/>
        </p:nvSpPr>
        <p:spPr bwMode="auto">
          <a:xfrm>
            <a:off x="8070534" y="3048000"/>
            <a:ext cx="526106"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b="1"/>
              <a:t>ICE</a:t>
            </a:r>
          </a:p>
        </p:txBody>
      </p:sp>
      <p:sp>
        <p:nvSpPr>
          <p:cNvPr id="75" name="Text Box 45">
            <a:extLst>
              <a:ext uri="{FF2B5EF4-FFF2-40B4-BE49-F238E27FC236}">
                <a16:creationId xmlns:a16="http://schemas.microsoft.com/office/drawing/2014/main" id="{2B6EDA2D-8F55-4DFD-A225-8C03CE6FC7F3}"/>
              </a:ext>
            </a:extLst>
          </p:cNvPr>
          <p:cNvSpPr txBox="1">
            <a:spLocks noChangeArrowheads="1"/>
          </p:cNvSpPr>
          <p:nvPr/>
        </p:nvSpPr>
        <p:spPr bwMode="auto">
          <a:xfrm>
            <a:off x="8073162" y="3810000"/>
            <a:ext cx="1070837" cy="74635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ts val="1700"/>
              </a:lnSpc>
              <a:spcBef>
                <a:spcPct val="0"/>
              </a:spcBef>
              <a:buClrTx/>
              <a:buSzTx/>
              <a:buFontTx/>
              <a:buNone/>
            </a:pPr>
            <a:r>
              <a:rPr lang="en-US" altLang="en-US" sz="1600" dirty="0">
                <a:solidFill>
                  <a:schemeClr val="bg1">
                    <a:lumMod val="75000"/>
                  </a:schemeClr>
                </a:solidFill>
              </a:rPr>
              <a:t>Epithelial/ fibrous ingrowth</a:t>
            </a:r>
          </a:p>
        </p:txBody>
      </p:sp>
      <p:cxnSp>
        <p:nvCxnSpPr>
          <p:cNvPr id="77" name="Straight Connector 76">
            <a:extLst>
              <a:ext uri="{FF2B5EF4-FFF2-40B4-BE49-F238E27FC236}">
                <a16:creationId xmlns:a16="http://schemas.microsoft.com/office/drawing/2014/main" id="{FC090BD7-F2E1-4464-B57B-9CBE5874C89B}"/>
              </a:ext>
            </a:extLst>
          </p:cNvPr>
          <p:cNvCxnSpPr>
            <a:cxnSpLocks/>
          </p:cNvCxnSpPr>
          <p:nvPr/>
        </p:nvCxnSpPr>
        <p:spPr>
          <a:xfrm>
            <a:off x="7873969" y="2674448"/>
            <a:ext cx="7724" cy="128795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8" name="Straight Connector 77">
            <a:extLst>
              <a:ext uri="{FF2B5EF4-FFF2-40B4-BE49-F238E27FC236}">
                <a16:creationId xmlns:a16="http://schemas.microsoft.com/office/drawing/2014/main" id="{B1922ED5-C3D8-43D8-A00D-1D6BC9201DBA}"/>
              </a:ext>
            </a:extLst>
          </p:cNvPr>
          <p:cNvCxnSpPr/>
          <p:nvPr/>
        </p:nvCxnSpPr>
        <p:spPr>
          <a:xfrm flipH="1">
            <a:off x="7873968" y="2840262"/>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9" name="Straight Connector 78">
            <a:extLst>
              <a:ext uri="{FF2B5EF4-FFF2-40B4-BE49-F238E27FC236}">
                <a16:creationId xmlns:a16="http://schemas.microsoft.com/office/drawing/2014/main" id="{77019ED2-6D69-4A60-9D19-D4DB786EA3A0}"/>
              </a:ext>
            </a:extLst>
          </p:cNvPr>
          <p:cNvCxnSpPr/>
          <p:nvPr/>
        </p:nvCxnSpPr>
        <p:spPr>
          <a:xfrm flipH="1">
            <a:off x="7873968" y="3213518"/>
            <a:ext cx="24447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1" name="Straight Connector 80">
            <a:extLst>
              <a:ext uri="{FF2B5EF4-FFF2-40B4-BE49-F238E27FC236}">
                <a16:creationId xmlns:a16="http://schemas.microsoft.com/office/drawing/2014/main" id="{9796A12F-4125-4C05-8EE8-A388740C580D}"/>
              </a:ext>
            </a:extLst>
          </p:cNvPr>
          <p:cNvCxnSpPr/>
          <p:nvPr/>
        </p:nvCxnSpPr>
        <p:spPr>
          <a:xfrm flipH="1">
            <a:off x="7877837" y="3581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3" name="Straight Connector 82">
            <a:extLst>
              <a:ext uri="{FF2B5EF4-FFF2-40B4-BE49-F238E27FC236}">
                <a16:creationId xmlns:a16="http://schemas.microsoft.com/office/drawing/2014/main" id="{7FDC5F4B-9BF0-42AD-B8BB-2F2399BCF1E2}"/>
              </a:ext>
            </a:extLst>
          </p:cNvPr>
          <p:cNvCxnSpPr/>
          <p:nvPr/>
        </p:nvCxnSpPr>
        <p:spPr>
          <a:xfrm flipH="1">
            <a:off x="7881693" y="3962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93" name="Text Box 42">
            <a:extLst>
              <a:ext uri="{FF2B5EF4-FFF2-40B4-BE49-F238E27FC236}">
                <a16:creationId xmlns:a16="http://schemas.microsoft.com/office/drawing/2014/main" id="{53BAB77F-E061-4834-9068-34BDF78AD071}"/>
              </a:ext>
            </a:extLst>
          </p:cNvPr>
          <p:cNvSpPr txBox="1">
            <a:spLocks noChangeArrowheads="1"/>
          </p:cNvSpPr>
          <p:nvPr/>
        </p:nvSpPr>
        <p:spPr bwMode="auto">
          <a:xfrm>
            <a:off x="8111387" y="3429000"/>
            <a:ext cx="856196"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Flat AC</a:t>
            </a:r>
          </a:p>
        </p:txBody>
      </p:sp>
      <p:sp>
        <p:nvSpPr>
          <p:cNvPr id="100" name="Text Box 23">
            <a:extLst>
              <a:ext uri="{FF2B5EF4-FFF2-40B4-BE49-F238E27FC236}">
                <a16:creationId xmlns:a16="http://schemas.microsoft.com/office/drawing/2014/main" id="{D8F2FCFF-2984-4836-B000-9C5601A8EAAA}"/>
              </a:ext>
            </a:extLst>
          </p:cNvPr>
          <p:cNvSpPr txBox="1">
            <a:spLocks noChangeArrowheads="1"/>
          </p:cNvSpPr>
          <p:nvPr/>
        </p:nvSpPr>
        <p:spPr bwMode="auto">
          <a:xfrm>
            <a:off x="5530369" y="2667000"/>
            <a:ext cx="2143536"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Aqueous misdirection</a:t>
            </a:r>
          </a:p>
        </p:txBody>
      </p:sp>
      <p:cxnSp>
        <p:nvCxnSpPr>
          <p:cNvPr id="104" name="Straight Connector 103">
            <a:extLst>
              <a:ext uri="{FF2B5EF4-FFF2-40B4-BE49-F238E27FC236}">
                <a16:creationId xmlns:a16="http://schemas.microsoft.com/office/drawing/2014/main" id="{49D87D4A-E317-4446-9B95-5184CB3968F3}"/>
              </a:ext>
            </a:extLst>
          </p:cNvPr>
          <p:cNvCxnSpPr>
            <a:cxnSpLocks/>
          </p:cNvCxnSpPr>
          <p:nvPr/>
        </p:nvCxnSpPr>
        <p:spPr>
          <a:xfrm flipH="1">
            <a:off x="5316229" y="2667000"/>
            <a:ext cx="7397" cy="25314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5" name="Straight Connector 104">
            <a:extLst>
              <a:ext uri="{FF2B5EF4-FFF2-40B4-BE49-F238E27FC236}">
                <a16:creationId xmlns:a16="http://schemas.microsoft.com/office/drawing/2014/main" id="{F40B6D71-75A8-4A88-864D-00D14C2F710D}"/>
              </a:ext>
            </a:extLst>
          </p:cNvPr>
          <p:cNvCxnSpPr/>
          <p:nvPr/>
        </p:nvCxnSpPr>
        <p:spPr>
          <a:xfrm flipH="1">
            <a:off x="5323624" y="2832814"/>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6" name="Straight Connector 105">
            <a:extLst>
              <a:ext uri="{FF2B5EF4-FFF2-40B4-BE49-F238E27FC236}">
                <a16:creationId xmlns:a16="http://schemas.microsoft.com/office/drawing/2014/main" id="{010BF7B2-AA07-4DCF-822D-E2DB5CC0BF59}"/>
              </a:ext>
            </a:extLst>
          </p:cNvPr>
          <p:cNvCxnSpPr/>
          <p:nvPr/>
        </p:nvCxnSpPr>
        <p:spPr>
          <a:xfrm flipH="1">
            <a:off x="5323624" y="3360065"/>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a:extLst>
              <a:ext uri="{FF2B5EF4-FFF2-40B4-BE49-F238E27FC236}">
                <a16:creationId xmlns:a16="http://schemas.microsoft.com/office/drawing/2014/main" id="{BAC8035C-3999-4C31-93CD-6C0D2ADEB73B}"/>
              </a:ext>
            </a:extLst>
          </p:cNvPr>
          <p:cNvCxnSpPr/>
          <p:nvPr/>
        </p:nvCxnSpPr>
        <p:spPr>
          <a:xfrm flipH="1">
            <a:off x="5323536" y="3786938"/>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8" name="Straight Connector 107">
            <a:extLst>
              <a:ext uri="{FF2B5EF4-FFF2-40B4-BE49-F238E27FC236}">
                <a16:creationId xmlns:a16="http://schemas.microsoft.com/office/drawing/2014/main" id="{DB64CAEE-69B4-426A-8A5B-D1269DBF0F66}"/>
              </a:ext>
            </a:extLst>
          </p:cNvPr>
          <p:cNvCxnSpPr/>
          <p:nvPr/>
        </p:nvCxnSpPr>
        <p:spPr>
          <a:xfrm flipH="1">
            <a:off x="5327493" y="4249152"/>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12" name="Straight Connector 111">
            <a:extLst>
              <a:ext uri="{FF2B5EF4-FFF2-40B4-BE49-F238E27FC236}">
                <a16:creationId xmlns:a16="http://schemas.microsoft.com/office/drawing/2014/main" id="{99A16C30-4BE4-48E5-8B65-0C5F3039B8DC}"/>
              </a:ext>
            </a:extLst>
          </p:cNvPr>
          <p:cNvCxnSpPr/>
          <p:nvPr/>
        </p:nvCxnSpPr>
        <p:spPr>
          <a:xfrm flipH="1">
            <a:off x="5333455" y="51816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13" name="Text Box 42">
            <a:extLst>
              <a:ext uri="{FF2B5EF4-FFF2-40B4-BE49-F238E27FC236}">
                <a16:creationId xmlns:a16="http://schemas.microsoft.com/office/drawing/2014/main" id="{056DFFD9-3CA2-42E7-90FE-4F14522E3504}"/>
              </a:ext>
            </a:extLst>
          </p:cNvPr>
          <p:cNvSpPr txBox="1">
            <a:spLocks noChangeArrowheads="1"/>
          </p:cNvSpPr>
          <p:nvPr/>
        </p:nvSpPr>
        <p:spPr bwMode="auto">
          <a:xfrm>
            <a:off x="5533954" y="3623846"/>
            <a:ext cx="1563248"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Retinal surgery</a:t>
            </a:r>
          </a:p>
        </p:txBody>
      </p:sp>
      <p:sp>
        <p:nvSpPr>
          <p:cNvPr id="118" name="Text Box 47">
            <a:extLst>
              <a:ext uri="{FF2B5EF4-FFF2-40B4-BE49-F238E27FC236}">
                <a16:creationId xmlns:a16="http://schemas.microsoft.com/office/drawing/2014/main" id="{3F59D898-ECAD-49F0-9425-2A1BC8DDA7B5}"/>
              </a:ext>
            </a:extLst>
          </p:cNvPr>
          <p:cNvSpPr txBox="1">
            <a:spLocks noChangeArrowheads="1"/>
          </p:cNvSpPr>
          <p:nvPr/>
        </p:nvSpPr>
        <p:spPr bwMode="auto">
          <a:xfrm>
            <a:off x="5523688" y="4538246"/>
            <a:ext cx="1414170"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Drug-induced</a:t>
            </a:r>
          </a:p>
        </p:txBody>
      </p:sp>
      <p:sp>
        <p:nvSpPr>
          <p:cNvPr id="16" name="TextBox 15">
            <a:extLst>
              <a:ext uri="{FF2B5EF4-FFF2-40B4-BE49-F238E27FC236}">
                <a16:creationId xmlns:a16="http://schemas.microsoft.com/office/drawing/2014/main" id="{984E008D-FBBA-42B4-940E-EA26772E0161}"/>
              </a:ext>
            </a:extLst>
          </p:cNvPr>
          <p:cNvSpPr txBox="1"/>
          <p:nvPr/>
        </p:nvSpPr>
        <p:spPr>
          <a:xfrm>
            <a:off x="6230528" y="5257800"/>
            <a:ext cx="1326004" cy="369332"/>
          </a:xfrm>
          <a:prstGeom prst="rect">
            <a:avLst/>
          </a:prstGeom>
          <a:noFill/>
        </p:spPr>
        <p:txBody>
          <a:bodyPr wrap="none" rtlCol="0">
            <a:spAutoFit/>
          </a:bodyPr>
          <a:lstStyle/>
          <a:p>
            <a:pPr algn="ctr"/>
            <a:r>
              <a:rPr lang="en-US" dirty="0">
                <a:solidFill>
                  <a:schemeClr val="bg1">
                    <a:lumMod val="75000"/>
                  </a:schemeClr>
                </a:solidFill>
              </a:rPr>
              <a:t>Both/Either</a:t>
            </a:r>
          </a:p>
        </p:txBody>
      </p:sp>
      <p:cxnSp>
        <p:nvCxnSpPr>
          <p:cNvPr id="125" name="Straight Connector 124">
            <a:extLst>
              <a:ext uri="{FF2B5EF4-FFF2-40B4-BE49-F238E27FC236}">
                <a16:creationId xmlns:a16="http://schemas.microsoft.com/office/drawing/2014/main" id="{01138141-D318-4ED7-A7FE-D8F2155CE890}"/>
              </a:ext>
            </a:extLst>
          </p:cNvPr>
          <p:cNvCxnSpPr/>
          <p:nvPr/>
        </p:nvCxnSpPr>
        <p:spPr>
          <a:xfrm flipH="1">
            <a:off x="5334000" y="4724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52" name="Text Box 47">
            <a:extLst>
              <a:ext uri="{FF2B5EF4-FFF2-40B4-BE49-F238E27FC236}">
                <a16:creationId xmlns:a16="http://schemas.microsoft.com/office/drawing/2014/main" id="{E3578916-9804-473C-8F06-D4FA0BCEDFD0}"/>
              </a:ext>
            </a:extLst>
          </p:cNvPr>
          <p:cNvSpPr txBox="1">
            <a:spLocks noChangeArrowheads="1"/>
          </p:cNvSpPr>
          <p:nvPr/>
        </p:nvSpPr>
        <p:spPr bwMode="auto">
          <a:xfrm>
            <a:off x="5543446" y="4055146"/>
            <a:ext cx="1619354"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err="1">
                <a:solidFill>
                  <a:schemeClr val="bg1">
                    <a:lumMod val="75000"/>
                  </a:schemeClr>
                </a:solidFill>
              </a:rPr>
              <a:t>Nanophthalmos</a:t>
            </a:r>
            <a:endParaRPr lang="en-US" altLang="en-US" sz="1600" dirty="0">
              <a:solidFill>
                <a:schemeClr val="bg1">
                  <a:lumMod val="75000"/>
                </a:schemeClr>
              </a:solidFill>
            </a:endParaRPr>
          </a:p>
        </p:txBody>
      </p:sp>
      <p:sp>
        <p:nvSpPr>
          <p:cNvPr id="53" name="Text Box 45">
            <a:extLst>
              <a:ext uri="{FF2B5EF4-FFF2-40B4-BE49-F238E27FC236}">
                <a16:creationId xmlns:a16="http://schemas.microsoft.com/office/drawing/2014/main" id="{57D1A14F-68FE-47D2-983C-1A879D66A9DC}"/>
              </a:ext>
            </a:extLst>
          </p:cNvPr>
          <p:cNvSpPr txBox="1">
            <a:spLocks noChangeArrowheads="1"/>
          </p:cNvSpPr>
          <p:nvPr/>
        </p:nvSpPr>
        <p:spPr bwMode="auto">
          <a:xfrm>
            <a:off x="5523688" y="5013493"/>
            <a:ext cx="582211"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PFV</a:t>
            </a:r>
          </a:p>
        </p:txBody>
      </p:sp>
      <p:sp>
        <p:nvSpPr>
          <p:cNvPr id="54" name="Text Box 42">
            <a:extLst>
              <a:ext uri="{FF2B5EF4-FFF2-40B4-BE49-F238E27FC236}">
                <a16:creationId xmlns:a16="http://schemas.microsoft.com/office/drawing/2014/main" id="{E1E37D2C-2C52-446B-843B-01E64990D3EC}"/>
              </a:ext>
            </a:extLst>
          </p:cNvPr>
          <p:cNvSpPr txBox="1">
            <a:spLocks noChangeArrowheads="1"/>
          </p:cNvSpPr>
          <p:nvPr/>
        </p:nvSpPr>
        <p:spPr bwMode="auto">
          <a:xfrm>
            <a:off x="5551406" y="3192546"/>
            <a:ext cx="2276072"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ERD/choroidal effusion</a:t>
            </a:r>
          </a:p>
        </p:txBody>
      </p:sp>
      <p:sp>
        <p:nvSpPr>
          <p:cNvPr id="45" name="Text Box 16">
            <a:extLst>
              <a:ext uri="{FF2B5EF4-FFF2-40B4-BE49-F238E27FC236}">
                <a16:creationId xmlns:a16="http://schemas.microsoft.com/office/drawing/2014/main" id="{110F5FF7-0BFD-4D31-B590-0FC320326235}"/>
              </a:ext>
            </a:extLst>
          </p:cNvPr>
          <p:cNvSpPr txBox="1">
            <a:spLocks noChangeArrowheads="1"/>
          </p:cNvSpPr>
          <p:nvPr/>
        </p:nvSpPr>
        <p:spPr bwMode="auto">
          <a:xfrm>
            <a:off x="624362" y="1879005"/>
            <a:ext cx="6811893" cy="4524315"/>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i="1" dirty="0">
                <a:solidFill>
                  <a:schemeClr val="bg1">
                    <a:lumMod val="65000"/>
                  </a:schemeClr>
                </a:solidFill>
              </a:rPr>
              <a:t>In this context, what does </a:t>
            </a:r>
            <a:r>
              <a:rPr lang="en-US" altLang="en-US" sz="1600" dirty="0">
                <a:solidFill>
                  <a:schemeClr val="bg1">
                    <a:lumMod val="65000"/>
                  </a:schemeClr>
                </a:solidFill>
              </a:rPr>
              <a:t>ICE</a:t>
            </a:r>
            <a:r>
              <a:rPr lang="en-US" altLang="en-US" sz="1600" i="1" dirty="0">
                <a:solidFill>
                  <a:schemeClr val="bg1">
                    <a:lumMod val="65000"/>
                  </a:schemeClr>
                </a:solidFill>
              </a:rPr>
              <a:t> stand for?</a:t>
            </a:r>
          </a:p>
          <a:p>
            <a:pPr eaLnBrk="1" hangingPunct="1">
              <a:spcBef>
                <a:spcPct val="0"/>
              </a:spcBef>
              <a:buClrTx/>
              <a:buSzTx/>
              <a:buFontTx/>
              <a:buNone/>
            </a:pPr>
            <a:r>
              <a:rPr lang="en-US" altLang="en-US" sz="1600" dirty="0">
                <a:solidFill>
                  <a:schemeClr val="bg1">
                    <a:lumMod val="65000"/>
                  </a:schemeClr>
                </a:solidFill>
              </a:rPr>
              <a:t>Iridocorneal endothelial syndrome</a:t>
            </a:r>
          </a:p>
          <a:p>
            <a:pPr eaLnBrk="1" hangingPunct="1">
              <a:spcBef>
                <a:spcPct val="0"/>
              </a:spcBef>
              <a:buClrTx/>
              <a:buSzTx/>
              <a:buFontTx/>
              <a:buNone/>
            </a:pPr>
            <a:endParaRPr lang="en-US" altLang="en-US" sz="1600" i="1" dirty="0">
              <a:solidFill>
                <a:schemeClr val="bg1">
                  <a:lumMod val="65000"/>
                </a:schemeClr>
              </a:solidFill>
            </a:endParaRPr>
          </a:p>
          <a:p>
            <a:pPr eaLnBrk="1" hangingPunct="1">
              <a:spcBef>
                <a:spcPct val="0"/>
              </a:spcBef>
              <a:buClrTx/>
              <a:buSzTx/>
              <a:buFontTx/>
              <a:buNone/>
            </a:pPr>
            <a:r>
              <a:rPr lang="en-US" altLang="en-US" sz="1600" i="1" dirty="0">
                <a:solidFill>
                  <a:schemeClr val="bg1">
                    <a:lumMod val="65000"/>
                  </a:schemeClr>
                </a:solidFill>
              </a:rPr>
              <a:t>In a nutshell, what is ICE?</a:t>
            </a:r>
          </a:p>
          <a:p>
            <a:pPr eaLnBrk="1" hangingPunct="1">
              <a:spcBef>
                <a:spcPct val="0"/>
              </a:spcBef>
              <a:buClrTx/>
              <a:buSzTx/>
              <a:buFont typeface="Wingdings" panose="05000000000000000000" pitchFamily="2" charset="2"/>
              <a:buNone/>
            </a:pPr>
            <a:r>
              <a:rPr lang="en-US" altLang="en-US" sz="1600" dirty="0">
                <a:solidFill>
                  <a:schemeClr val="bg1">
                    <a:lumMod val="65000"/>
                  </a:schemeClr>
                </a:solidFill>
              </a:rPr>
              <a:t>A sporadic condition in which abnormal corneal endothelial cells lead to a variety of corneal, iris and angle problems</a:t>
            </a:r>
          </a:p>
          <a:p>
            <a:pPr eaLnBrk="1" hangingPunct="1">
              <a:spcBef>
                <a:spcPct val="0"/>
              </a:spcBef>
              <a:buClrTx/>
              <a:buSzTx/>
              <a:buFont typeface="Wingdings" panose="05000000000000000000" pitchFamily="2" charset="2"/>
              <a:buNone/>
            </a:pPr>
            <a:endParaRPr lang="en-US" altLang="en-US" sz="1600" dirty="0">
              <a:solidFill>
                <a:schemeClr val="bg1">
                  <a:lumMod val="65000"/>
                </a:schemeClr>
              </a:solidFill>
            </a:endParaRPr>
          </a:p>
          <a:p>
            <a:pPr eaLnBrk="1" hangingPunct="1">
              <a:spcBef>
                <a:spcPct val="0"/>
              </a:spcBef>
              <a:buClrTx/>
              <a:buSzTx/>
              <a:buFontTx/>
              <a:buNone/>
            </a:pPr>
            <a:r>
              <a:rPr lang="en-US" altLang="en-US" sz="1600" i="1" dirty="0">
                <a:solidFill>
                  <a:schemeClr val="bg1">
                    <a:lumMod val="65000"/>
                  </a:schemeClr>
                </a:solidFill>
              </a:rPr>
              <a:t>Who is the typical patient?</a:t>
            </a:r>
          </a:p>
          <a:p>
            <a:pPr eaLnBrk="1" hangingPunct="1">
              <a:spcBef>
                <a:spcPct val="0"/>
              </a:spcBef>
              <a:buClrTx/>
              <a:buSzTx/>
              <a:buFontTx/>
              <a:buNone/>
            </a:pPr>
            <a:r>
              <a:rPr lang="en-US" altLang="en-US" sz="1600" dirty="0">
                <a:solidFill>
                  <a:schemeClr val="bg1">
                    <a:lumMod val="65000"/>
                  </a:schemeClr>
                </a:solidFill>
              </a:rPr>
              <a:t>A young-to-middle-aged adult female</a:t>
            </a:r>
          </a:p>
          <a:p>
            <a:pPr eaLnBrk="1" hangingPunct="1">
              <a:spcBef>
                <a:spcPct val="0"/>
              </a:spcBef>
              <a:buClrTx/>
              <a:buSzTx/>
              <a:buFontTx/>
              <a:buNone/>
            </a:pPr>
            <a:endParaRPr lang="en-US" altLang="en-US" sz="1600" i="1" dirty="0">
              <a:solidFill>
                <a:schemeClr val="bg1">
                  <a:lumMod val="65000"/>
                </a:schemeClr>
              </a:solidFill>
            </a:endParaRPr>
          </a:p>
          <a:p>
            <a:pPr eaLnBrk="1" hangingPunct="1">
              <a:spcBef>
                <a:spcPct val="0"/>
              </a:spcBef>
              <a:buClrTx/>
              <a:buSzTx/>
              <a:buFontTx/>
              <a:buNone/>
            </a:pPr>
            <a:r>
              <a:rPr lang="en-US" altLang="en-US" sz="1600" i="1" dirty="0">
                <a:solidFill>
                  <a:schemeClr val="bg1">
                    <a:lumMod val="65000"/>
                  </a:schemeClr>
                </a:solidFill>
              </a:rPr>
              <a:t>What three sorts of complaints will she have?</a:t>
            </a:r>
          </a:p>
          <a:p>
            <a:pPr eaLnBrk="1" hangingPunct="1">
              <a:spcBef>
                <a:spcPct val="0"/>
              </a:spcBef>
              <a:buClrTx/>
              <a:buSzTx/>
              <a:buNone/>
            </a:pPr>
            <a:r>
              <a:rPr lang="en-US" altLang="en-US" sz="1600" dirty="0">
                <a:solidFill>
                  <a:schemeClr val="bg1">
                    <a:lumMod val="65000"/>
                  </a:schemeClr>
                </a:solidFill>
              </a:rPr>
              <a:t>--Changes in the eye’s appearance</a:t>
            </a:r>
          </a:p>
          <a:p>
            <a:pPr eaLnBrk="1" hangingPunct="1">
              <a:spcBef>
                <a:spcPct val="0"/>
              </a:spcBef>
              <a:buClrTx/>
              <a:buSzTx/>
              <a:buNone/>
            </a:pPr>
            <a:r>
              <a:rPr lang="en-US" altLang="en-US" sz="1600" dirty="0">
                <a:solidFill>
                  <a:schemeClr val="bg1">
                    <a:lumMod val="65000"/>
                  </a:schemeClr>
                </a:solidFill>
              </a:rPr>
              <a:t>--Ocular pain </a:t>
            </a:r>
          </a:p>
          <a:p>
            <a:pPr eaLnBrk="1" hangingPunct="1">
              <a:spcBef>
                <a:spcPct val="0"/>
              </a:spcBef>
              <a:buClrTx/>
              <a:buSzTx/>
              <a:buNone/>
            </a:pPr>
            <a:r>
              <a:rPr lang="en-US" altLang="en-US" sz="1600" dirty="0">
                <a:solidFill>
                  <a:schemeClr val="bg1">
                    <a:lumMod val="65000"/>
                  </a:schemeClr>
                </a:solidFill>
              </a:rPr>
              <a:t>--Decreased VA</a:t>
            </a:r>
          </a:p>
          <a:p>
            <a:pPr eaLnBrk="1" hangingPunct="1">
              <a:spcBef>
                <a:spcPct val="0"/>
              </a:spcBef>
              <a:buClrTx/>
              <a:buSzTx/>
              <a:buNone/>
            </a:pPr>
            <a:endParaRPr lang="en-US" altLang="en-US" sz="1600" dirty="0">
              <a:solidFill>
                <a:schemeClr val="bg1">
                  <a:lumMod val="65000"/>
                </a:schemeClr>
              </a:solidFill>
            </a:endParaRPr>
          </a:p>
          <a:p>
            <a:pPr eaLnBrk="1" hangingPunct="1">
              <a:spcBef>
                <a:spcPct val="0"/>
              </a:spcBef>
              <a:buClrTx/>
              <a:buSzTx/>
              <a:buFontTx/>
              <a:buNone/>
            </a:pPr>
            <a:r>
              <a:rPr lang="en-US" altLang="en-US" sz="1600" i="1" dirty="0">
                <a:solidFill>
                  <a:schemeClr val="bg1">
                    <a:lumMod val="65000"/>
                  </a:schemeClr>
                </a:solidFill>
              </a:rPr>
              <a:t>What ‘pertinent negative’ will be elicited when taking a history?</a:t>
            </a:r>
          </a:p>
          <a:p>
            <a:pPr eaLnBrk="1" hangingPunct="1">
              <a:spcBef>
                <a:spcPct val="0"/>
              </a:spcBef>
              <a:buClrTx/>
              <a:buSzTx/>
              <a:buFontTx/>
              <a:buNone/>
            </a:pPr>
            <a:r>
              <a:rPr lang="en-US" altLang="en-US" sz="1600" dirty="0">
                <a:solidFill>
                  <a:schemeClr val="bg1">
                    <a:lumMod val="65000"/>
                  </a:schemeClr>
                </a:solidFill>
              </a:rPr>
              <a:t>She will deny any family history of similar eye findings (recall it’s sporadic, not inherited)</a:t>
            </a:r>
          </a:p>
        </p:txBody>
      </p:sp>
      <p:sp>
        <p:nvSpPr>
          <p:cNvPr id="47" name="Oval 46">
            <a:extLst>
              <a:ext uri="{FF2B5EF4-FFF2-40B4-BE49-F238E27FC236}">
                <a16:creationId xmlns:a16="http://schemas.microsoft.com/office/drawing/2014/main" id="{915FF168-8D6E-4F81-8D3E-ED770430134E}"/>
              </a:ext>
            </a:extLst>
          </p:cNvPr>
          <p:cNvSpPr/>
          <p:nvPr/>
        </p:nvSpPr>
        <p:spPr>
          <a:xfrm>
            <a:off x="8001000" y="3048000"/>
            <a:ext cx="671979" cy="338554"/>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Text Box 16">
            <a:extLst>
              <a:ext uri="{FF2B5EF4-FFF2-40B4-BE49-F238E27FC236}">
                <a16:creationId xmlns:a16="http://schemas.microsoft.com/office/drawing/2014/main" id="{090C85B3-0EB0-425A-B813-5DE77E9B89E1}"/>
              </a:ext>
            </a:extLst>
          </p:cNvPr>
          <p:cNvSpPr txBox="1">
            <a:spLocks noChangeArrowheads="1"/>
          </p:cNvSpPr>
          <p:nvPr/>
        </p:nvSpPr>
        <p:spPr bwMode="auto">
          <a:xfrm>
            <a:off x="440617" y="3361823"/>
            <a:ext cx="4516848" cy="1323439"/>
          </a:xfrm>
          <a:prstGeom prst="rect">
            <a:avLst/>
          </a:prstGeom>
          <a:solidFill>
            <a:schemeClr val="accent2"/>
          </a:solidFill>
          <a:ln>
            <a:noFill/>
          </a:ln>
          <a:effec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i="1" dirty="0">
                <a:solidFill>
                  <a:schemeClr val="bg1"/>
                </a:solidFill>
              </a:rPr>
              <a:t>What are the common signs of ICE syndrome?</a:t>
            </a:r>
          </a:p>
          <a:p>
            <a:pPr eaLnBrk="1" hangingPunct="1">
              <a:spcBef>
                <a:spcPct val="0"/>
              </a:spcBef>
              <a:buClrTx/>
              <a:buSzTx/>
              <a:buFontTx/>
              <a:buNone/>
            </a:pPr>
            <a:r>
              <a:rPr lang="en-US" altLang="en-US" sz="1600" dirty="0">
                <a:solidFill>
                  <a:schemeClr val="bg1"/>
                </a:solidFill>
              </a:rPr>
              <a:t>--Iris changes</a:t>
            </a:r>
          </a:p>
          <a:p>
            <a:pPr eaLnBrk="1" hangingPunct="1">
              <a:spcBef>
                <a:spcPct val="0"/>
              </a:spcBef>
              <a:buClrTx/>
              <a:buSzTx/>
              <a:buFontTx/>
              <a:buNone/>
            </a:pPr>
            <a:r>
              <a:rPr lang="en-US" altLang="en-US" sz="1600" dirty="0">
                <a:solidFill>
                  <a:schemeClr val="bg1"/>
                </a:solidFill>
              </a:rPr>
              <a:t>--Corneal changes</a:t>
            </a:r>
          </a:p>
          <a:p>
            <a:pPr eaLnBrk="1" hangingPunct="1">
              <a:spcBef>
                <a:spcPct val="0"/>
              </a:spcBef>
              <a:buClrTx/>
              <a:buSzTx/>
              <a:buFontTx/>
              <a:buNone/>
            </a:pPr>
            <a:r>
              <a:rPr lang="en-US" altLang="en-US" sz="1600" dirty="0">
                <a:solidFill>
                  <a:schemeClr val="bg1"/>
                </a:solidFill>
              </a:rPr>
              <a:t>--Peripheral anterior synechiae (PAS)</a:t>
            </a:r>
          </a:p>
          <a:p>
            <a:pPr eaLnBrk="1" hangingPunct="1">
              <a:spcBef>
                <a:spcPct val="0"/>
              </a:spcBef>
              <a:buClrTx/>
              <a:buSzTx/>
              <a:buFontTx/>
              <a:buNone/>
            </a:pPr>
            <a:r>
              <a:rPr lang="en-US" altLang="en-US" sz="1600" dirty="0">
                <a:solidFill>
                  <a:schemeClr val="bg1"/>
                </a:solidFill>
              </a:rPr>
              <a:t>--Elevated IOP/glaucoma</a:t>
            </a:r>
          </a:p>
        </p:txBody>
      </p:sp>
    </p:spTree>
    <p:extLst>
      <p:ext uri="{BB962C8B-B14F-4D97-AF65-F5344CB8AC3E}">
        <p14:creationId xmlns:p14="http://schemas.microsoft.com/office/powerpoint/2010/main" val="3122764282"/>
      </p:ext>
    </p:extLst>
  </p:cSld>
  <p:clrMapOvr>
    <a:masterClrMapping/>
  </p:clrMapOvr>
</p:sld>
</file>

<file path=ppt/slides/slide3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Straight Arrow Connector 12">
            <a:extLst>
              <a:ext uri="{FF2B5EF4-FFF2-40B4-BE49-F238E27FC236}">
                <a16:creationId xmlns:a16="http://schemas.microsoft.com/office/drawing/2014/main" id="{A6DE2085-829C-480C-9216-69D6039C0A37}"/>
              </a:ext>
            </a:extLst>
          </p:cNvPr>
          <p:cNvCxnSpPr>
            <a:cxnSpLocks/>
          </p:cNvCxnSpPr>
          <p:nvPr/>
        </p:nvCxnSpPr>
        <p:spPr>
          <a:xfrm>
            <a:off x="6717173" y="1828800"/>
            <a:ext cx="0" cy="3462754"/>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43014" name="Text Box 6"/>
          <p:cNvSpPr txBox="1">
            <a:spLocks noChangeArrowheads="1"/>
          </p:cNvSpPr>
          <p:nvPr/>
        </p:nvSpPr>
        <p:spPr bwMode="auto">
          <a:xfrm>
            <a:off x="533400" y="2356376"/>
            <a:ext cx="1005403"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Lens-</a:t>
            </a:r>
          </a:p>
          <a:p>
            <a:pPr algn="ctr" eaLnBrk="1" hangingPunct="1">
              <a:lnSpc>
                <a:spcPct val="80000"/>
              </a:lnSpc>
              <a:spcBef>
                <a:spcPct val="0"/>
              </a:spcBef>
              <a:buClrTx/>
              <a:buSzTx/>
              <a:buFontTx/>
              <a:buNone/>
            </a:pPr>
            <a:r>
              <a:rPr lang="en-US" altLang="en-US" sz="1800" dirty="0">
                <a:solidFill>
                  <a:schemeClr val="bg1">
                    <a:lumMod val="75000"/>
                  </a:schemeClr>
                </a:solidFill>
              </a:rPr>
              <a:t>Induced</a:t>
            </a:r>
          </a:p>
        </p:txBody>
      </p:sp>
      <p:sp>
        <p:nvSpPr>
          <p:cNvPr id="43017" name="Text Box 14"/>
          <p:cNvSpPr txBox="1">
            <a:spLocks noChangeArrowheads="1"/>
          </p:cNvSpPr>
          <p:nvPr/>
        </p:nvSpPr>
        <p:spPr bwMode="auto">
          <a:xfrm>
            <a:off x="3026498" y="2365901"/>
            <a:ext cx="1633781"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Aphakic/</a:t>
            </a:r>
          </a:p>
          <a:p>
            <a:pPr algn="ctr" eaLnBrk="1" hangingPunct="1">
              <a:lnSpc>
                <a:spcPct val="80000"/>
              </a:lnSpc>
              <a:spcBef>
                <a:spcPct val="0"/>
              </a:spcBef>
              <a:buClrTx/>
              <a:buSzTx/>
              <a:buFontTx/>
              <a:buNone/>
            </a:pPr>
            <a:r>
              <a:rPr lang="en-US" altLang="en-US" sz="1800" dirty="0" err="1">
                <a:solidFill>
                  <a:schemeClr val="bg1">
                    <a:lumMod val="75000"/>
                  </a:schemeClr>
                </a:solidFill>
              </a:rPr>
              <a:t>Pseudophakic</a:t>
            </a:r>
            <a:endParaRPr lang="en-US" altLang="en-US" sz="1800" dirty="0">
              <a:solidFill>
                <a:schemeClr val="bg1">
                  <a:lumMod val="75000"/>
                </a:schemeClr>
              </a:solidFill>
            </a:endParaRPr>
          </a:p>
        </p:txBody>
      </p:sp>
      <p:sp>
        <p:nvSpPr>
          <p:cNvPr id="43031" name="Text Box 35"/>
          <p:cNvSpPr txBox="1">
            <a:spLocks noChangeArrowheads="1"/>
          </p:cNvSpPr>
          <p:nvPr/>
        </p:nvSpPr>
        <p:spPr bwMode="auto">
          <a:xfrm>
            <a:off x="1190847" y="1295400"/>
            <a:ext cx="2473754"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solidFill>
                  <a:schemeClr val="bg1">
                    <a:lumMod val="75000"/>
                  </a:schemeClr>
                </a:solidFill>
              </a:rPr>
              <a:t>w/ Pupillary Block</a:t>
            </a:r>
          </a:p>
        </p:txBody>
      </p:sp>
      <p:sp>
        <p:nvSpPr>
          <p:cNvPr id="43032" name="Text Box 36"/>
          <p:cNvSpPr txBox="1">
            <a:spLocks noChangeArrowheads="1"/>
          </p:cNvSpPr>
          <p:nvPr/>
        </p:nvSpPr>
        <p:spPr bwMode="auto">
          <a:xfrm>
            <a:off x="5181600" y="1295400"/>
            <a:ext cx="2630848"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t>w/o Pupillary Block</a:t>
            </a:r>
          </a:p>
        </p:txBody>
      </p:sp>
      <p:sp>
        <p:nvSpPr>
          <p:cNvPr id="49" name="Rectangle 2">
            <a:extLst>
              <a:ext uri="{FF2B5EF4-FFF2-40B4-BE49-F238E27FC236}">
                <a16:creationId xmlns:a16="http://schemas.microsoft.com/office/drawing/2014/main" id="{240EE5BF-F7D2-4FC8-A5DD-F6B5423153C6}"/>
              </a:ext>
            </a:extLst>
          </p:cNvPr>
          <p:cNvSpPr>
            <a:spLocks noGrp="1" noChangeArrowheads="1"/>
          </p:cNvSpPr>
          <p:nvPr>
            <p:ph type="title"/>
          </p:nvPr>
        </p:nvSpPr>
        <p:spPr>
          <a:xfrm>
            <a:off x="457200" y="304800"/>
            <a:ext cx="7543800" cy="563562"/>
          </a:xfrm>
        </p:spPr>
        <p:txBody>
          <a:bodyPr/>
          <a:lstStyle/>
          <a:p>
            <a:pPr eaLnBrk="1" hangingPunct="1"/>
            <a:r>
              <a:rPr lang="en-US" altLang="en-US" sz="3500" dirty="0"/>
              <a:t>Q</a:t>
            </a:r>
          </a:p>
        </p:txBody>
      </p:sp>
      <p:sp>
        <p:nvSpPr>
          <p:cNvPr id="50" name="TextBox 49">
            <a:extLst>
              <a:ext uri="{FF2B5EF4-FFF2-40B4-BE49-F238E27FC236}">
                <a16:creationId xmlns:a16="http://schemas.microsoft.com/office/drawing/2014/main" id="{CF426230-46C8-405C-9015-99EF57762A2E}"/>
              </a:ext>
            </a:extLst>
          </p:cNvPr>
          <p:cNvSpPr txBox="1"/>
          <p:nvPr/>
        </p:nvSpPr>
        <p:spPr>
          <a:xfrm>
            <a:off x="2259496" y="189094"/>
            <a:ext cx="4607480" cy="400110"/>
          </a:xfrm>
          <a:prstGeom prst="rect">
            <a:avLst/>
          </a:prstGeom>
          <a:solidFill>
            <a:schemeClr val="accent1">
              <a:lumMod val="60000"/>
              <a:lumOff val="40000"/>
            </a:schemeClr>
          </a:solidFill>
        </p:spPr>
        <p:txBody>
          <a:bodyPr wrap="none" rtlCol="0">
            <a:spAutoFit/>
          </a:bodyPr>
          <a:lstStyle/>
          <a:p>
            <a:pPr algn="ctr"/>
            <a:r>
              <a:rPr lang="en-US" sz="2000" b="1" dirty="0"/>
              <a:t>Secondary Angle Closure Glaucoma</a:t>
            </a:r>
          </a:p>
        </p:txBody>
      </p:sp>
      <p:sp>
        <p:nvSpPr>
          <p:cNvPr id="2" name="TextBox 1">
            <a:extLst>
              <a:ext uri="{FF2B5EF4-FFF2-40B4-BE49-F238E27FC236}">
                <a16:creationId xmlns:a16="http://schemas.microsoft.com/office/drawing/2014/main" id="{A7E30BEC-923B-4C9A-A856-BDD0D882F6B8}"/>
              </a:ext>
            </a:extLst>
          </p:cNvPr>
          <p:cNvSpPr txBox="1"/>
          <p:nvPr/>
        </p:nvSpPr>
        <p:spPr>
          <a:xfrm>
            <a:off x="887305" y="2844119"/>
            <a:ext cx="1494320" cy="338554"/>
          </a:xfrm>
          <a:prstGeom prst="rect">
            <a:avLst/>
          </a:prstGeom>
          <a:noFill/>
        </p:spPr>
        <p:txBody>
          <a:bodyPr wrap="none" rtlCol="0">
            <a:spAutoFit/>
          </a:bodyPr>
          <a:lstStyle/>
          <a:p>
            <a:r>
              <a:rPr lang="en-US" sz="1600" dirty="0" err="1">
                <a:solidFill>
                  <a:schemeClr val="bg1">
                    <a:lumMod val="75000"/>
                  </a:schemeClr>
                </a:solidFill>
              </a:rPr>
              <a:t>Phacomorphic</a:t>
            </a:r>
            <a:endParaRPr lang="en-US" sz="1600" dirty="0">
              <a:solidFill>
                <a:schemeClr val="bg1">
                  <a:lumMod val="75000"/>
                </a:schemeClr>
              </a:solidFill>
            </a:endParaRPr>
          </a:p>
        </p:txBody>
      </p:sp>
      <p:sp>
        <p:nvSpPr>
          <p:cNvPr id="51" name="TextBox 50">
            <a:extLst>
              <a:ext uri="{FF2B5EF4-FFF2-40B4-BE49-F238E27FC236}">
                <a16:creationId xmlns:a16="http://schemas.microsoft.com/office/drawing/2014/main" id="{156069D4-340B-4160-A336-EBF73557CEE0}"/>
              </a:ext>
            </a:extLst>
          </p:cNvPr>
          <p:cNvSpPr txBox="1"/>
          <p:nvPr/>
        </p:nvSpPr>
        <p:spPr>
          <a:xfrm>
            <a:off x="884725" y="3175578"/>
            <a:ext cx="1402948" cy="338554"/>
          </a:xfrm>
          <a:prstGeom prst="rect">
            <a:avLst/>
          </a:prstGeom>
          <a:noFill/>
        </p:spPr>
        <p:txBody>
          <a:bodyPr wrap="none" rtlCol="0">
            <a:spAutoFit/>
          </a:bodyPr>
          <a:lstStyle/>
          <a:p>
            <a:r>
              <a:rPr lang="en-US" sz="1600" dirty="0">
                <a:solidFill>
                  <a:schemeClr val="bg1">
                    <a:lumMod val="75000"/>
                  </a:schemeClr>
                </a:solidFill>
              </a:rPr>
              <a:t>Ectopia </a:t>
            </a:r>
            <a:r>
              <a:rPr lang="en-US" sz="1600" dirty="0" err="1">
                <a:solidFill>
                  <a:schemeClr val="bg1">
                    <a:lumMod val="75000"/>
                  </a:schemeClr>
                </a:solidFill>
              </a:rPr>
              <a:t>lentis</a:t>
            </a:r>
            <a:endParaRPr lang="en-US" sz="1600" dirty="0">
              <a:solidFill>
                <a:schemeClr val="bg1">
                  <a:lumMod val="75000"/>
                </a:schemeClr>
              </a:solidFill>
            </a:endParaRPr>
          </a:p>
        </p:txBody>
      </p:sp>
      <p:cxnSp>
        <p:nvCxnSpPr>
          <p:cNvPr id="71" name="Straight Connector 70">
            <a:extLst>
              <a:ext uri="{FF2B5EF4-FFF2-40B4-BE49-F238E27FC236}">
                <a16:creationId xmlns:a16="http://schemas.microsoft.com/office/drawing/2014/main" id="{C104938D-BA8D-4E39-9D5F-9EE2012F2F3C}"/>
              </a:ext>
            </a:extLst>
          </p:cNvPr>
          <p:cNvCxnSpPr>
            <a:cxnSpLocks/>
          </p:cNvCxnSpPr>
          <p:nvPr/>
        </p:nvCxnSpPr>
        <p:spPr>
          <a:xfrm flipH="1">
            <a:off x="762665" y="3023488"/>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2A7E4E40-472F-4E50-8A7A-45C10FDD7171}"/>
              </a:ext>
            </a:extLst>
          </p:cNvPr>
          <p:cNvCxnSpPr>
            <a:cxnSpLocks/>
          </p:cNvCxnSpPr>
          <p:nvPr/>
        </p:nvCxnSpPr>
        <p:spPr>
          <a:xfrm flipH="1">
            <a:off x="762665" y="3347853"/>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C3924889-45B9-4383-9C9E-48F0A9C27AD8}"/>
              </a:ext>
            </a:extLst>
          </p:cNvPr>
          <p:cNvCxnSpPr>
            <a:cxnSpLocks/>
          </p:cNvCxnSpPr>
          <p:nvPr/>
        </p:nvCxnSpPr>
        <p:spPr>
          <a:xfrm flipH="1">
            <a:off x="748719" y="2838976"/>
            <a:ext cx="13947" cy="5088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 name="Straight Arrow Connector 5">
            <a:extLst>
              <a:ext uri="{FF2B5EF4-FFF2-40B4-BE49-F238E27FC236}">
                <a16:creationId xmlns:a16="http://schemas.microsoft.com/office/drawing/2014/main" id="{A3439F0C-5143-461F-8F3C-2E830785DEFC}"/>
              </a:ext>
            </a:extLst>
          </p:cNvPr>
          <p:cNvCxnSpPr>
            <a:stCxn id="50" idx="2"/>
          </p:cNvCxnSpPr>
          <p:nvPr/>
        </p:nvCxnSpPr>
        <p:spPr>
          <a:xfrm flipH="1">
            <a:off x="2971800" y="589204"/>
            <a:ext cx="1591436" cy="706196"/>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0" name="Straight Arrow Connector 9">
            <a:extLst>
              <a:ext uri="{FF2B5EF4-FFF2-40B4-BE49-F238E27FC236}">
                <a16:creationId xmlns:a16="http://schemas.microsoft.com/office/drawing/2014/main" id="{84DC796E-F6ED-4FBB-82D2-A260F480BF8A}"/>
              </a:ext>
            </a:extLst>
          </p:cNvPr>
          <p:cNvCxnSpPr>
            <a:cxnSpLocks/>
          </p:cNvCxnSpPr>
          <p:nvPr/>
        </p:nvCxnSpPr>
        <p:spPr>
          <a:xfrm>
            <a:off x="4572000" y="589204"/>
            <a:ext cx="1600200" cy="706196"/>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6" name="Straight Arrow Connector 25">
            <a:extLst>
              <a:ext uri="{FF2B5EF4-FFF2-40B4-BE49-F238E27FC236}">
                <a16:creationId xmlns:a16="http://schemas.microsoft.com/office/drawing/2014/main" id="{B70E0124-9B84-41A5-8D84-A66B7838A706}"/>
              </a:ext>
            </a:extLst>
          </p:cNvPr>
          <p:cNvCxnSpPr>
            <a:cxnSpLocks/>
          </p:cNvCxnSpPr>
          <p:nvPr/>
        </p:nvCxnSpPr>
        <p:spPr>
          <a:xfrm flipH="1">
            <a:off x="1159539" y="1828800"/>
            <a:ext cx="1290435" cy="478059"/>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28" name="Straight Arrow Connector 27">
            <a:extLst>
              <a:ext uri="{FF2B5EF4-FFF2-40B4-BE49-F238E27FC236}">
                <a16:creationId xmlns:a16="http://schemas.microsoft.com/office/drawing/2014/main" id="{567A4249-5C59-4416-8A8E-1C35913900AB}"/>
              </a:ext>
            </a:extLst>
          </p:cNvPr>
          <p:cNvCxnSpPr>
            <a:cxnSpLocks/>
          </p:cNvCxnSpPr>
          <p:nvPr/>
        </p:nvCxnSpPr>
        <p:spPr>
          <a:xfrm>
            <a:off x="2449973" y="1832208"/>
            <a:ext cx="1268784"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56" name="Text Box 6">
            <a:extLst>
              <a:ext uri="{FF2B5EF4-FFF2-40B4-BE49-F238E27FC236}">
                <a16:creationId xmlns:a16="http://schemas.microsoft.com/office/drawing/2014/main" id="{557983BD-9D64-49B9-A366-A08663B0451F}"/>
              </a:ext>
            </a:extLst>
          </p:cNvPr>
          <p:cNvSpPr txBox="1">
            <a:spLocks noChangeArrowheads="1"/>
          </p:cNvSpPr>
          <p:nvPr/>
        </p:nvSpPr>
        <p:spPr bwMode="auto">
          <a:xfrm>
            <a:off x="5029200" y="2356376"/>
            <a:ext cx="813043"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r" eaLnBrk="1" hangingPunct="1">
              <a:lnSpc>
                <a:spcPct val="80000"/>
              </a:lnSpc>
              <a:spcBef>
                <a:spcPct val="0"/>
              </a:spcBef>
              <a:buClrTx/>
              <a:buSzTx/>
              <a:buFontTx/>
              <a:buNone/>
            </a:pPr>
            <a:r>
              <a:rPr lang="en-US" altLang="en-US" sz="1800" dirty="0">
                <a:solidFill>
                  <a:schemeClr val="bg1">
                    <a:lumMod val="75000"/>
                  </a:schemeClr>
                </a:solidFill>
              </a:rPr>
              <a:t>‘Push’</a:t>
            </a:r>
          </a:p>
        </p:txBody>
      </p:sp>
      <p:sp>
        <p:nvSpPr>
          <p:cNvPr id="57" name="Text Box 14">
            <a:extLst>
              <a:ext uri="{FF2B5EF4-FFF2-40B4-BE49-F238E27FC236}">
                <a16:creationId xmlns:a16="http://schemas.microsoft.com/office/drawing/2014/main" id="{5DAFA1C1-3A29-4C27-A379-663FDD22E326}"/>
              </a:ext>
            </a:extLst>
          </p:cNvPr>
          <p:cNvSpPr txBox="1">
            <a:spLocks noChangeArrowheads="1"/>
          </p:cNvSpPr>
          <p:nvPr/>
        </p:nvSpPr>
        <p:spPr bwMode="auto">
          <a:xfrm>
            <a:off x="7620000" y="2365901"/>
            <a:ext cx="671979"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t>‘Pull’</a:t>
            </a:r>
          </a:p>
        </p:txBody>
      </p:sp>
      <p:cxnSp>
        <p:nvCxnSpPr>
          <p:cNvPr id="58" name="Straight Arrow Connector 57">
            <a:extLst>
              <a:ext uri="{FF2B5EF4-FFF2-40B4-BE49-F238E27FC236}">
                <a16:creationId xmlns:a16="http://schemas.microsoft.com/office/drawing/2014/main" id="{E874FEE9-46BD-46A3-90A3-DE7CC220FBFF}"/>
              </a:ext>
            </a:extLst>
          </p:cNvPr>
          <p:cNvCxnSpPr>
            <a:cxnSpLocks/>
          </p:cNvCxnSpPr>
          <p:nvPr/>
        </p:nvCxnSpPr>
        <p:spPr>
          <a:xfrm flipH="1">
            <a:off x="5867400" y="1828800"/>
            <a:ext cx="849775"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59" name="Straight Arrow Connector 58">
            <a:extLst>
              <a:ext uri="{FF2B5EF4-FFF2-40B4-BE49-F238E27FC236}">
                <a16:creationId xmlns:a16="http://schemas.microsoft.com/office/drawing/2014/main" id="{C370A4A1-FE96-4E70-B89E-839542A5E241}"/>
              </a:ext>
            </a:extLst>
          </p:cNvPr>
          <p:cNvCxnSpPr>
            <a:cxnSpLocks/>
          </p:cNvCxnSpPr>
          <p:nvPr/>
        </p:nvCxnSpPr>
        <p:spPr>
          <a:xfrm>
            <a:off x="6717173" y="1832208"/>
            <a:ext cx="902827" cy="474047"/>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62" name="Text Box 16">
            <a:extLst>
              <a:ext uri="{FF2B5EF4-FFF2-40B4-BE49-F238E27FC236}">
                <a16:creationId xmlns:a16="http://schemas.microsoft.com/office/drawing/2014/main" id="{33538067-0726-41B0-93FF-357EF00CA62D}"/>
              </a:ext>
            </a:extLst>
          </p:cNvPr>
          <p:cNvSpPr txBox="1">
            <a:spLocks noChangeArrowheads="1"/>
          </p:cNvSpPr>
          <p:nvPr/>
        </p:nvSpPr>
        <p:spPr bwMode="auto">
          <a:xfrm>
            <a:off x="8065437" y="2684785"/>
            <a:ext cx="628698"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NVG</a:t>
            </a:r>
          </a:p>
        </p:txBody>
      </p:sp>
      <p:sp>
        <p:nvSpPr>
          <p:cNvPr id="70" name="Text Box 21">
            <a:extLst>
              <a:ext uri="{FF2B5EF4-FFF2-40B4-BE49-F238E27FC236}">
                <a16:creationId xmlns:a16="http://schemas.microsoft.com/office/drawing/2014/main" id="{86C32650-BE1F-4CC3-8DB5-0C136D877E6F}"/>
              </a:ext>
            </a:extLst>
          </p:cNvPr>
          <p:cNvSpPr txBox="1">
            <a:spLocks noChangeArrowheads="1"/>
          </p:cNvSpPr>
          <p:nvPr/>
        </p:nvSpPr>
        <p:spPr bwMode="auto">
          <a:xfrm>
            <a:off x="8070534" y="3048000"/>
            <a:ext cx="526106"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b="1"/>
              <a:t>ICE</a:t>
            </a:r>
          </a:p>
        </p:txBody>
      </p:sp>
      <p:sp>
        <p:nvSpPr>
          <p:cNvPr id="75" name="Text Box 45">
            <a:extLst>
              <a:ext uri="{FF2B5EF4-FFF2-40B4-BE49-F238E27FC236}">
                <a16:creationId xmlns:a16="http://schemas.microsoft.com/office/drawing/2014/main" id="{2B6EDA2D-8F55-4DFD-A225-8C03CE6FC7F3}"/>
              </a:ext>
            </a:extLst>
          </p:cNvPr>
          <p:cNvSpPr txBox="1">
            <a:spLocks noChangeArrowheads="1"/>
          </p:cNvSpPr>
          <p:nvPr/>
        </p:nvSpPr>
        <p:spPr bwMode="auto">
          <a:xfrm>
            <a:off x="8073162" y="3810000"/>
            <a:ext cx="1070837" cy="74635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ts val="1700"/>
              </a:lnSpc>
              <a:spcBef>
                <a:spcPct val="0"/>
              </a:spcBef>
              <a:buClrTx/>
              <a:buSzTx/>
              <a:buFontTx/>
              <a:buNone/>
            </a:pPr>
            <a:r>
              <a:rPr lang="en-US" altLang="en-US" sz="1600" dirty="0">
                <a:solidFill>
                  <a:schemeClr val="bg1">
                    <a:lumMod val="75000"/>
                  </a:schemeClr>
                </a:solidFill>
              </a:rPr>
              <a:t>Epithelial/ fibrous ingrowth</a:t>
            </a:r>
          </a:p>
        </p:txBody>
      </p:sp>
      <p:cxnSp>
        <p:nvCxnSpPr>
          <p:cNvPr id="77" name="Straight Connector 76">
            <a:extLst>
              <a:ext uri="{FF2B5EF4-FFF2-40B4-BE49-F238E27FC236}">
                <a16:creationId xmlns:a16="http://schemas.microsoft.com/office/drawing/2014/main" id="{FC090BD7-F2E1-4464-B57B-9CBE5874C89B}"/>
              </a:ext>
            </a:extLst>
          </p:cNvPr>
          <p:cNvCxnSpPr>
            <a:cxnSpLocks/>
          </p:cNvCxnSpPr>
          <p:nvPr/>
        </p:nvCxnSpPr>
        <p:spPr>
          <a:xfrm>
            <a:off x="7873969" y="2674448"/>
            <a:ext cx="7724" cy="128795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8" name="Straight Connector 77">
            <a:extLst>
              <a:ext uri="{FF2B5EF4-FFF2-40B4-BE49-F238E27FC236}">
                <a16:creationId xmlns:a16="http://schemas.microsoft.com/office/drawing/2014/main" id="{B1922ED5-C3D8-43D8-A00D-1D6BC9201DBA}"/>
              </a:ext>
            </a:extLst>
          </p:cNvPr>
          <p:cNvCxnSpPr/>
          <p:nvPr/>
        </p:nvCxnSpPr>
        <p:spPr>
          <a:xfrm flipH="1">
            <a:off x="7873968" y="2840262"/>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9" name="Straight Connector 78">
            <a:extLst>
              <a:ext uri="{FF2B5EF4-FFF2-40B4-BE49-F238E27FC236}">
                <a16:creationId xmlns:a16="http://schemas.microsoft.com/office/drawing/2014/main" id="{77019ED2-6D69-4A60-9D19-D4DB786EA3A0}"/>
              </a:ext>
            </a:extLst>
          </p:cNvPr>
          <p:cNvCxnSpPr/>
          <p:nvPr/>
        </p:nvCxnSpPr>
        <p:spPr>
          <a:xfrm flipH="1">
            <a:off x="7873968" y="3213518"/>
            <a:ext cx="24447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1" name="Straight Connector 80">
            <a:extLst>
              <a:ext uri="{FF2B5EF4-FFF2-40B4-BE49-F238E27FC236}">
                <a16:creationId xmlns:a16="http://schemas.microsoft.com/office/drawing/2014/main" id="{9796A12F-4125-4C05-8EE8-A388740C580D}"/>
              </a:ext>
            </a:extLst>
          </p:cNvPr>
          <p:cNvCxnSpPr/>
          <p:nvPr/>
        </p:nvCxnSpPr>
        <p:spPr>
          <a:xfrm flipH="1">
            <a:off x="7877837" y="3581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3" name="Straight Connector 82">
            <a:extLst>
              <a:ext uri="{FF2B5EF4-FFF2-40B4-BE49-F238E27FC236}">
                <a16:creationId xmlns:a16="http://schemas.microsoft.com/office/drawing/2014/main" id="{7FDC5F4B-9BF0-42AD-B8BB-2F2399BCF1E2}"/>
              </a:ext>
            </a:extLst>
          </p:cNvPr>
          <p:cNvCxnSpPr/>
          <p:nvPr/>
        </p:nvCxnSpPr>
        <p:spPr>
          <a:xfrm flipH="1">
            <a:off x="7881693" y="3962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93" name="Text Box 42">
            <a:extLst>
              <a:ext uri="{FF2B5EF4-FFF2-40B4-BE49-F238E27FC236}">
                <a16:creationId xmlns:a16="http://schemas.microsoft.com/office/drawing/2014/main" id="{53BAB77F-E061-4834-9068-34BDF78AD071}"/>
              </a:ext>
            </a:extLst>
          </p:cNvPr>
          <p:cNvSpPr txBox="1">
            <a:spLocks noChangeArrowheads="1"/>
          </p:cNvSpPr>
          <p:nvPr/>
        </p:nvSpPr>
        <p:spPr bwMode="auto">
          <a:xfrm>
            <a:off x="8111387" y="3429000"/>
            <a:ext cx="856196"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Flat AC</a:t>
            </a:r>
          </a:p>
        </p:txBody>
      </p:sp>
      <p:sp>
        <p:nvSpPr>
          <p:cNvPr id="100" name="Text Box 23">
            <a:extLst>
              <a:ext uri="{FF2B5EF4-FFF2-40B4-BE49-F238E27FC236}">
                <a16:creationId xmlns:a16="http://schemas.microsoft.com/office/drawing/2014/main" id="{D8F2FCFF-2984-4836-B000-9C5601A8EAAA}"/>
              </a:ext>
            </a:extLst>
          </p:cNvPr>
          <p:cNvSpPr txBox="1">
            <a:spLocks noChangeArrowheads="1"/>
          </p:cNvSpPr>
          <p:nvPr/>
        </p:nvSpPr>
        <p:spPr bwMode="auto">
          <a:xfrm>
            <a:off x="5530369" y="2667000"/>
            <a:ext cx="2143536"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Aqueous misdirection</a:t>
            </a:r>
          </a:p>
        </p:txBody>
      </p:sp>
      <p:cxnSp>
        <p:nvCxnSpPr>
          <p:cNvPr id="104" name="Straight Connector 103">
            <a:extLst>
              <a:ext uri="{FF2B5EF4-FFF2-40B4-BE49-F238E27FC236}">
                <a16:creationId xmlns:a16="http://schemas.microsoft.com/office/drawing/2014/main" id="{49D87D4A-E317-4446-9B95-5184CB3968F3}"/>
              </a:ext>
            </a:extLst>
          </p:cNvPr>
          <p:cNvCxnSpPr>
            <a:cxnSpLocks/>
          </p:cNvCxnSpPr>
          <p:nvPr/>
        </p:nvCxnSpPr>
        <p:spPr>
          <a:xfrm flipH="1">
            <a:off x="5316229" y="2667000"/>
            <a:ext cx="7397" cy="25314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5" name="Straight Connector 104">
            <a:extLst>
              <a:ext uri="{FF2B5EF4-FFF2-40B4-BE49-F238E27FC236}">
                <a16:creationId xmlns:a16="http://schemas.microsoft.com/office/drawing/2014/main" id="{F40B6D71-75A8-4A88-864D-00D14C2F710D}"/>
              </a:ext>
            </a:extLst>
          </p:cNvPr>
          <p:cNvCxnSpPr/>
          <p:nvPr/>
        </p:nvCxnSpPr>
        <p:spPr>
          <a:xfrm flipH="1">
            <a:off x="5323624" y="2832814"/>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6" name="Straight Connector 105">
            <a:extLst>
              <a:ext uri="{FF2B5EF4-FFF2-40B4-BE49-F238E27FC236}">
                <a16:creationId xmlns:a16="http://schemas.microsoft.com/office/drawing/2014/main" id="{010BF7B2-AA07-4DCF-822D-E2DB5CC0BF59}"/>
              </a:ext>
            </a:extLst>
          </p:cNvPr>
          <p:cNvCxnSpPr/>
          <p:nvPr/>
        </p:nvCxnSpPr>
        <p:spPr>
          <a:xfrm flipH="1">
            <a:off x="5323624" y="3360065"/>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a:extLst>
              <a:ext uri="{FF2B5EF4-FFF2-40B4-BE49-F238E27FC236}">
                <a16:creationId xmlns:a16="http://schemas.microsoft.com/office/drawing/2014/main" id="{BAC8035C-3999-4C31-93CD-6C0D2ADEB73B}"/>
              </a:ext>
            </a:extLst>
          </p:cNvPr>
          <p:cNvCxnSpPr/>
          <p:nvPr/>
        </p:nvCxnSpPr>
        <p:spPr>
          <a:xfrm flipH="1">
            <a:off x="5323536" y="3786938"/>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8" name="Straight Connector 107">
            <a:extLst>
              <a:ext uri="{FF2B5EF4-FFF2-40B4-BE49-F238E27FC236}">
                <a16:creationId xmlns:a16="http://schemas.microsoft.com/office/drawing/2014/main" id="{DB64CAEE-69B4-426A-8A5B-D1269DBF0F66}"/>
              </a:ext>
            </a:extLst>
          </p:cNvPr>
          <p:cNvCxnSpPr/>
          <p:nvPr/>
        </p:nvCxnSpPr>
        <p:spPr>
          <a:xfrm flipH="1">
            <a:off x="5327493" y="4249152"/>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12" name="Straight Connector 111">
            <a:extLst>
              <a:ext uri="{FF2B5EF4-FFF2-40B4-BE49-F238E27FC236}">
                <a16:creationId xmlns:a16="http://schemas.microsoft.com/office/drawing/2014/main" id="{99A16C30-4BE4-48E5-8B65-0C5F3039B8DC}"/>
              </a:ext>
            </a:extLst>
          </p:cNvPr>
          <p:cNvCxnSpPr/>
          <p:nvPr/>
        </p:nvCxnSpPr>
        <p:spPr>
          <a:xfrm flipH="1">
            <a:off x="5333455" y="51816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13" name="Text Box 42">
            <a:extLst>
              <a:ext uri="{FF2B5EF4-FFF2-40B4-BE49-F238E27FC236}">
                <a16:creationId xmlns:a16="http://schemas.microsoft.com/office/drawing/2014/main" id="{056DFFD9-3CA2-42E7-90FE-4F14522E3504}"/>
              </a:ext>
            </a:extLst>
          </p:cNvPr>
          <p:cNvSpPr txBox="1">
            <a:spLocks noChangeArrowheads="1"/>
          </p:cNvSpPr>
          <p:nvPr/>
        </p:nvSpPr>
        <p:spPr bwMode="auto">
          <a:xfrm>
            <a:off x="5533954" y="3623846"/>
            <a:ext cx="1563248"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Retinal surgery</a:t>
            </a:r>
          </a:p>
        </p:txBody>
      </p:sp>
      <p:sp>
        <p:nvSpPr>
          <p:cNvPr id="118" name="Text Box 47">
            <a:extLst>
              <a:ext uri="{FF2B5EF4-FFF2-40B4-BE49-F238E27FC236}">
                <a16:creationId xmlns:a16="http://schemas.microsoft.com/office/drawing/2014/main" id="{3F59D898-ECAD-49F0-9425-2A1BC8DDA7B5}"/>
              </a:ext>
            </a:extLst>
          </p:cNvPr>
          <p:cNvSpPr txBox="1">
            <a:spLocks noChangeArrowheads="1"/>
          </p:cNvSpPr>
          <p:nvPr/>
        </p:nvSpPr>
        <p:spPr bwMode="auto">
          <a:xfrm>
            <a:off x="5523688" y="4538246"/>
            <a:ext cx="1414170"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Drug-induced</a:t>
            </a:r>
          </a:p>
        </p:txBody>
      </p:sp>
      <p:sp>
        <p:nvSpPr>
          <p:cNvPr id="16" name="TextBox 15">
            <a:extLst>
              <a:ext uri="{FF2B5EF4-FFF2-40B4-BE49-F238E27FC236}">
                <a16:creationId xmlns:a16="http://schemas.microsoft.com/office/drawing/2014/main" id="{984E008D-FBBA-42B4-940E-EA26772E0161}"/>
              </a:ext>
            </a:extLst>
          </p:cNvPr>
          <p:cNvSpPr txBox="1"/>
          <p:nvPr/>
        </p:nvSpPr>
        <p:spPr>
          <a:xfrm>
            <a:off x="6230528" y="5257800"/>
            <a:ext cx="1326004" cy="369332"/>
          </a:xfrm>
          <a:prstGeom prst="rect">
            <a:avLst/>
          </a:prstGeom>
          <a:noFill/>
        </p:spPr>
        <p:txBody>
          <a:bodyPr wrap="none" rtlCol="0">
            <a:spAutoFit/>
          </a:bodyPr>
          <a:lstStyle/>
          <a:p>
            <a:pPr algn="ctr"/>
            <a:r>
              <a:rPr lang="en-US" dirty="0">
                <a:solidFill>
                  <a:schemeClr val="bg1">
                    <a:lumMod val="75000"/>
                  </a:schemeClr>
                </a:solidFill>
              </a:rPr>
              <a:t>Both/Either</a:t>
            </a:r>
          </a:p>
        </p:txBody>
      </p:sp>
      <p:cxnSp>
        <p:nvCxnSpPr>
          <p:cNvPr id="125" name="Straight Connector 124">
            <a:extLst>
              <a:ext uri="{FF2B5EF4-FFF2-40B4-BE49-F238E27FC236}">
                <a16:creationId xmlns:a16="http://schemas.microsoft.com/office/drawing/2014/main" id="{01138141-D318-4ED7-A7FE-D8F2155CE890}"/>
              </a:ext>
            </a:extLst>
          </p:cNvPr>
          <p:cNvCxnSpPr/>
          <p:nvPr/>
        </p:nvCxnSpPr>
        <p:spPr>
          <a:xfrm flipH="1">
            <a:off x="5334000" y="4724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52" name="Text Box 47">
            <a:extLst>
              <a:ext uri="{FF2B5EF4-FFF2-40B4-BE49-F238E27FC236}">
                <a16:creationId xmlns:a16="http://schemas.microsoft.com/office/drawing/2014/main" id="{E3578916-9804-473C-8F06-D4FA0BCEDFD0}"/>
              </a:ext>
            </a:extLst>
          </p:cNvPr>
          <p:cNvSpPr txBox="1">
            <a:spLocks noChangeArrowheads="1"/>
          </p:cNvSpPr>
          <p:nvPr/>
        </p:nvSpPr>
        <p:spPr bwMode="auto">
          <a:xfrm>
            <a:off x="5543446" y="4055146"/>
            <a:ext cx="1619354"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err="1">
                <a:solidFill>
                  <a:schemeClr val="bg1">
                    <a:lumMod val="75000"/>
                  </a:schemeClr>
                </a:solidFill>
              </a:rPr>
              <a:t>Nanophthalmos</a:t>
            </a:r>
            <a:endParaRPr lang="en-US" altLang="en-US" sz="1600" dirty="0">
              <a:solidFill>
                <a:schemeClr val="bg1">
                  <a:lumMod val="75000"/>
                </a:schemeClr>
              </a:solidFill>
            </a:endParaRPr>
          </a:p>
        </p:txBody>
      </p:sp>
      <p:sp>
        <p:nvSpPr>
          <p:cNvPr id="53" name="Text Box 45">
            <a:extLst>
              <a:ext uri="{FF2B5EF4-FFF2-40B4-BE49-F238E27FC236}">
                <a16:creationId xmlns:a16="http://schemas.microsoft.com/office/drawing/2014/main" id="{57D1A14F-68FE-47D2-983C-1A879D66A9DC}"/>
              </a:ext>
            </a:extLst>
          </p:cNvPr>
          <p:cNvSpPr txBox="1">
            <a:spLocks noChangeArrowheads="1"/>
          </p:cNvSpPr>
          <p:nvPr/>
        </p:nvSpPr>
        <p:spPr bwMode="auto">
          <a:xfrm>
            <a:off x="5523688" y="5013493"/>
            <a:ext cx="582211"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PFV</a:t>
            </a:r>
          </a:p>
        </p:txBody>
      </p:sp>
      <p:sp>
        <p:nvSpPr>
          <p:cNvPr id="54" name="Text Box 42">
            <a:extLst>
              <a:ext uri="{FF2B5EF4-FFF2-40B4-BE49-F238E27FC236}">
                <a16:creationId xmlns:a16="http://schemas.microsoft.com/office/drawing/2014/main" id="{E1E37D2C-2C52-446B-843B-01E64990D3EC}"/>
              </a:ext>
            </a:extLst>
          </p:cNvPr>
          <p:cNvSpPr txBox="1">
            <a:spLocks noChangeArrowheads="1"/>
          </p:cNvSpPr>
          <p:nvPr/>
        </p:nvSpPr>
        <p:spPr bwMode="auto">
          <a:xfrm>
            <a:off x="5551406" y="3192546"/>
            <a:ext cx="2276072"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ERD/choroidal effusion</a:t>
            </a:r>
          </a:p>
        </p:txBody>
      </p:sp>
      <p:sp>
        <p:nvSpPr>
          <p:cNvPr id="45" name="Text Box 16">
            <a:extLst>
              <a:ext uri="{FF2B5EF4-FFF2-40B4-BE49-F238E27FC236}">
                <a16:creationId xmlns:a16="http://schemas.microsoft.com/office/drawing/2014/main" id="{110F5FF7-0BFD-4D31-B590-0FC320326235}"/>
              </a:ext>
            </a:extLst>
          </p:cNvPr>
          <p:cNvSpPr txBox="1">
            <a:spLocks noChangeArrowheads="1"/>
          </p:cNvSpPr>
          <p:nvPr/>
        </p:nvSpPr>
        <p:spPr bwMode="auto">
          <a:xfrm>
            <a:off x="624362" y="1879005"/>
            <a:ext cx="6811893" cy="4524315"/>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i="1" dirty="0">
                <a:solidFill>
                  <a:schemeClr val="bg1">
                    <a:lumMod val="65000"/>
                  </a:schemeClr>
                </a:solidFill>
              </a:rPr>
              <a:t>In this context, what does </a:t>
            </a:r>
            <a:r>
              <a:rPr lang="en-US" altLang="en-US" sz="1600" dirty="0">
                <a:solidFill>
                  <a:schemeClr val="bg1">
                    <a:lumMod val="65000"/>
                  </a:schemeClr>
                </a:solidFill>
              </a:rPr>
              <a:t>ICE</a:t>
            </a:r>
            <a:r>
              <a:rPr lang="en-US" altLang="en-US" sz="1600" i="1" dirty="0">
                <a:solidFill>
                  <a:schemeClr val="bg1">
                    <a:lumMod val="65000"/>
                  </a:schemeClr>
                </a:solidFill>
              </a:rPr>
              <a:t> stand for?</a:t>
            </a:r>
          </a:p>
          <a:p>
            <a:pPr eaLnBrk="1" hangingPunct="1">
              <a:spcBef>
                <a:spcPct val="0"/>
              </a:spcBef>
              <a:buClrTx/>
              <a:buSzTx/>
              <a:buFontTx/>
              <a:buNone/>
            </a:pPr>
            <a:r>
              <a:rPr lang="en-US" altLang="en-US" sz="1600" dirty="0">
                <a:solidFill>
                  <a:schemeClr val="bg1">
                    <a:lumMod val="65000"/>
                  </a:schemeClr>
                </a:solidFill>
              </a:rPr>
              <a:t>Iridocorneal endothelial syndrome</a:t>
            </a:r>
          </a:p>
          <a:p>
            <a:pPr eaLnBrk="1" hangingPunct="1">
              <a:spcBef>
                <a:spcPct val="0"/>
              </a:spcBef>
              <a:buClrTx/>
              <a:buSzTx/>
              <a:buFontTx/>
              <a:buNone/>
            </a:pPr>
            <a:endParaRPr lang="en-US" altLang="en-US" sz="1600" i="1" dirty="0">
              <a:solidFill>
                <a:schemeClr val="bg1">
                  <a:lumMod val="65000"/>
                </a:schemeClr>
              </a:solidFill>
            </a:endParaRPr>
          </a:p>
          <a:p>
            <a:pPr eaLnBrk="1" hangingPunct="1">
              <a:spcBef>
                <a:spcPct val="0"/>
              </a:spcBef>
              <a:buClrTx/>
              <a:buSzTx/>
              <a:buFontTx/>
              <a:buNone/>
            </a:pPr>
            <a:r>
              <a:rPr lang="en-US" altLang="en-US" sz="1600" i="1" dirty="0">
                <a:solidFill>
                  <a:schemeClr val="bg1">
                    <a:lumMod val="65000"/>
                  </a:schemeClr>
                </a:solidFill>
              </a:rPr>
              <a:t>In a nutshell, what is ICE?</a:t>
            </a:r>
          </a:p>
          <a:p>
            <a:pPr eaLnBrk="1" hangingPunct="1">
              <a:spcBef>
                <a:spcPct val="0"/>
              </a:spcBef>
              <a:buClrTx/>
              <a:buSzTx/>
              <a:buFont typeface="Wingdings" panose="05000000000000000000" pitchFamily="2" charset="2"/>
              <a:buNone/>
            </a:pPr>
            <a:r>
              <a:rPr lang="en-US" altLang="en-US" sz="1600" dirty="0">
                <a:solidFill>
                  <a:schemeClr val="bg1">
                    <a:lumMod val="65000"/>
                  </a:schemeClr>
                </a:solidFill>
              </a:rPr>
              <a:t>A sporadic condition in which abnormal corneal endothelial cells lead to a variety of corneal, iris and angle problems</a:t>
            </a:r>
          </a:p>
          <a:p>
            <a:pPr eaLnBrk="1" hangingPunct="1">
              <a:spcBef>
                <a:spcPct val="0"/>
              </a:spcBef>
              <a:buClrTx/>
              <a:buSzTx/>
              <a:buFont typeface="Wingdings" panose="05000000000000000000" pitchFamily="2" charset="2"/>
              <a:buNone/>
            </a:pPr>
            <a:endParaRPr lang="en-US" altLang="en-US" sz="1600" dirty="0">
              <a:solidFill>
                <a:schemeClr val="bg1">
                  <a:lumMod val="65000"/>
                </a:schemeClr>
              </a:solidFill>
            </a:endParaRPr>
          </a:p>
          <a:p>
            <a:pPr eaLnBrk="1" hangingPunct="1">
              <a:spcBef>
                <a:spcPct val="0"/>
              </a:spcBef>
              <a:buClrTx/>
              <a:buSzTx/>
              <a:buFontTx/>
              <a:buNone/>
            </a:pPr>
            <a:r>
              <a:rPr lang="en-US" altLang="en-US" sz="1600" i="1" dirty="0">
                <a:solidFill>
                  <a:schemeClr val="bg1">
                    <a:lumMod val="65000"/>
                  </a:schemeClr>
                </a:solidFill>
              </a:rPr>
              <a:t>Who is the typical patient?</a:t>
            </a:r>
          </a:p>
          <a:p>
            <a:pPr eaLnBrk="1" hangingPunct="1">
              <a:spcBef>
                <a:spcPct val="0"/>
              </a:spcBef>
              <a:buClrTx/>
              <a:buSzTx/>
              <a:buFontTx/>
              <a:buNone/>
            </a:pPr>
            <a:r>
              <a:rPr lang="en-US" altLang="en-US" sz="1600" dirty="0">
                <a:solidFill>
                  <a:schemeClr val="bg1">
                    <a:lumMod val="65000"/>
                  </a:schemeClr>
                </a:solidFill>
              </a:rPr>
              <a:t>A young-to-middle-aged adult female</a:t>
            </a:r>
          </a:p>
          <a:p>
            <a:pPr eaLnBrk="1" hangingPunct="1">
              <a:spcBef>
                <a:spcPct val="0"/>
              </a:spcBef>
              <a:buClrTx/>
              <a:buSzTx/>
              <a:buFontTx/>
              <a:buNone/>
            </a:pPr>
            <a:endParaRPr lang="en-US" altLang="en-US" sz="1600" i="1" dirty="0">
              <a:solidFill>
                <a:schemeClr val="bg1">
                  <a:lumMod val="65000"/>
                </a:schemeClr>
              </a:solidFill>
            </a:endParaRPr>
          </a:p>
          <a:p>
            <a:pPr eaLnBrk="1" hangingPunct="1">
              <a:spcBef>
                <a:spcPct val="0"/>
              </a:spcBef>
              <a:buClrTx/>
              <a:buSzTx/>
              <a:buFontTx/>
              <a:buNone/>
            </a:pPr>
            <a:r>
              <a:rPr lang="en-US" altLang="en-US" sz="1600" i="1" dirty="0">
                <a:solidFill>
                  <a:schemeClr val="bg1">
                    <a:lumMod val="65000"/>
                  </a:schemeClr>
                </a:solidFill>
              </a:rPr>
              <a:t>What three sorts of complaints will she have?</a:t>
            </a:r>
          </a:p>
          <a:p>
            <a:pPr eaLnBrk="1" hangingPunct="1">
              <a:spcBef>
                <a:spcPct val="0"/>
              </a:spcBef>
              <a:buClrTx/>
              <a:buSzTx/>
              <a:buNone/>
            </a:pPr>
            <a:r>
              <a:rPr lang="en-US" altLang="en-US" sz="1600" dirty="0">
                <a:solidFill>
                  <a:schemeClr val="bg1">
                    <a:lumMod val="65000"/>
                  </a:schemeClr>
                </a:solidFill>
              </a:rPr>
              <a:t>--Changes in the eye’s appearance</a:t>
            </a:r>
          </a:p>
          <a:p>
            <a:pPr eaLnBrk="1" hangingPunct="1">
              <a:spcBef>
                <a:spcPct val="0"/>
              </a:spcBef>
              <a:buClrTx/>
              <a:buSzTx/>
              <a:buNone/>
            </a:pPr>
            <a:r>
              <a:rPr lang="en-US" altLang="en-US" sz="1600" dirty="0">
                <a:solidFill>
                  <a:schemeClr val="bg1">
                    <a:lumMod val="65000"/>
                  </a:schemeClr>
                </a:solidFill>
              </a:rPr>
              <a:t>--Ocular pain </a:t>
            </a:r>
          </a:p>
          <a:p>
            <a:pPr eaLnBrk="1" hangingPunct="1">
              <a:spcBef>
                <a:spcPct val="0"/>
              </a:spcBef>
              <a:buClrTx/>
              <a:buSzTx/>
              <a:buNone/>
            </a:pPr>
            <a:r>
              <a:rPr lang="en-US" altLang="en-US" sz="1600" dirty="0">
                <a:solidFill>
                  <a:schemeClr val="bg1">
                    <a:lumMod val="65000"/>
                  </a:schemeClr>
                </a:solidFill>
              </a:rPr>
              <a:t>--Decreased VA</a:t>
            </a:r>
          </a:p>
          <a:p>
            <a:pPr eaLnBrk="1" hangingPunct="1">
              <a:spcBef>
                <a:spcPct val="0"/>
              </a:spcBef>
              <a:buClrTx/>
              <a:buSzTx/>
              <a:buNone/>
            </a:pPr>
            <a:endParaRPr lang="en-US" altLang="en-US" sz="1600" dirty="0">
              <a:solidFill>
                <a:schemeClr val="bg1">
                  <a:lumMod val="65000"/>
                </a:schemeClr>
              </a:solidFill>
            </a:endParaRPr>
          </a:p>
          <a:p>
            <a:pPr eaLnBrk="1" hangingPunct="1">
              <a:spcBef>
                <a:spcPct val="0"/>
              </a:spcBef>
              <a:buClrTx/>
              <a:buSzTx/>
              <a:buFontTx/>
              <a:buNone/>
            </a:pPr>
            <a:r>
              <a:rPr lang="en-US" altLang="en-US" sz="1600" i="1" dirty="0">
                <a:solidFill>
                  <a:schemeClr val="bg1">
                    <a:lumMod val="65000"/>
                  </a:schemeClr>
                </a:solidFill>
              </a:rPr>
              <a:t>What ‘pertinent negative’ will be elicited when taking a history?</a:t>
            </a:r>
          </a:p>
          <a:p>
            <a:pPr eaLnBrk="1" hangingPunct="1">
              <a:spcBef>
                <a:spcPct val="0"/>
              </a:spcBef>
              <a:buClrTx/>
              <a:buSzTx/>
              <a:buFontTx/>
              <a:buNone/>
            </a:pPr>
            <a:r>
              <a:rPr lang="en-US" altLang="en-US" sz="1600" dirty="0">
                <a:solidFill>
                  <a:schemeClr val="bg1">
                    <a:lumMod val="65000"/>
                  </a:schemeClr>
                </a:solidFill>
              </a:rPr>
              <a:t>She will deny any family history of similar eye findings (recall it’s sporadic, not inherited)</a:t>
            </a:r>
          </a:p>
        </p:txBody>
      </p:sp>
      <p:sp>
        <p:nvSpPr>
          <p:cNvPr id="47" name="Oval 46">
            <a:extLst>
              <a:ext uri="{FF2B5EF4-FFF2-40B4-BE49-F238E27FC236}">
                <a16:creationId xmlns:a16="http://schemas.microsoft.com/office/drawing/2014/main" id="{915FF168-8D6E-4F81-8D3E-ED770430134E}"/>
              </a:ext>
            </a:extLst>
          </p:cNvPr>
          <p:cNvSpPr/>
          <p:nvPr/>
        </p:nvSpPr>
        <p:spPr>
          <a:xfrm>
            <a:off x="8001000" y="3048000"/>
            <a:ext cx="671979" cy="338554"/>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Text Box 16">
            <a:extLst>
              <a:ext uri="{FF2B5EF4-FFF2-40B4-BE49-F238E27FC236}">
                <a16:creationId xmlns:a16="http://schemas.microsoft.com/office/drawing/2014/main" id="{090C85B3-0EB0-425A-B813-5DE77E9B89E1}"/>
              </a:ext>
            </a:extLst>
          </p:cNvPr>
          <p:cNvSpPr txBox="1">
            <a:spLocks noChangeArrowheads="1"/>
          </p:cNvSpPr>
          <p:nvPr/>
        </p:nvSpPr>
        <p:spPr bwMode="auto">
          <a:xfrm>
            <a:off x="440617" y="3361823"/>
            <a:ext cx="4516848" cy="1323439"/>
          </a:xfrm>
          <a:prstGeom prst="rect">
            <a:avLst/>
          </a:prstGeom>
          <a:solidFill>
            <a:schemeClr val="accent2"/>
          </a:solidFill>
          <a:ln>
            <a:noFill/>
          </a:ln>
          <a:effec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i="1" dirty="0">
                <a:solidFill>
                  <a:schemeClr val="bg1">
                    <a:lumMod val="75000"/>
                  </a:schemeClr>
                </a:solidFill>
              </a:rPr>
              <a:t>What are the common signs of ICE syndrome?</a:t>
            </a:r>
          </a:p>
          <a:p>
            <a:pPr eaLnBrk="1" hangingPunct="1">
              <a:spcBef>
                <a:spcPct val="0"/>
              </a:spcBef>
              <a:buClrTx/>
              <a:buSzTx/>
              <a:buFontTx/>
              <a:buNone/>
            </a:pPr>
            <a:r>
              <a:rPr lang="en-US" altLang="en-US" sz="1600" dirty="0">
                <a:solidFill>
                  <a:schemeClr val="bg1">
                    <a:lumMod val="75000"/>
                  </a:schemeClr>
                </a:solidFill>
              </a:rPr>
              <a:t>--</a:t>
            </a:r>
            <a:r>
              <a:rPr lang="en-US" altLang="en-US" sz="1600" b="1" dirty="0">
                <a:solidFill>
                  <a:schemeClr val="bg1"/>
                </a:solidFill>
              </a:rPr>
              <a:t>Iris changes</a:t>
            </a:r>
            <a:endParaRPr lang="en-US" altLang="en-US" sz="1600" b="1" dirty="0">
              <a:solidFill>
                <a:schemeClr val="bg1">
                  <a:lumMod val="75000"/>
                </a:schemeClr>
              </a:solidFill>
            </a:endParaRPr>
          </a:p>
          <a:p>
            <a:pPr eaLnBrk="1" hangingPunct="1">
              <a:spcBef>
                <a:spcPct val="0"/>
              </a:spcBef>
              <a:buClrTx/>
              <a:buSzTx/>
              <a:buFontTx/>
              <a:buNone/>
            </a:pPr>
            <a:r>
              <a:rPr lang="en-US" altLang="en-US" sz="1600" dirty="0">
                <a:solidFill>
                  <a:schemeClr val="bg1">
                    <a:lumMod val="75000"/>
                  </a:schemeClr>
                </a:solidFill>
              </a:rPr>
              <a:t>--Corneal changes</a:t>
            </a:r>
          </a:p>
          <a:p>
            <a:pPr eaLnBrk="1" hangingPunct="1">
              <a:spcBef>
                <a:spcPct val="0"/>
              </a:spcBef>
              <a:buClrTx/>
              <a:buSzTx/>
              <a:buFontTx/>
              <a:buNone/>
            </a:pPr>
            <a:r>
              <a:rPr lang="en-US" altLang="en-US" sz="1600" dirty="0">
                <a:solidFill>
                  <a:schemeClr val="bg1">
                    <a:lumMod val="75000"/>
                  </a:schemeClr>
                </a:solidFill>
              </a:rPr>
              <a:t>--Peripheral anterior synechiae (PAS)</a:t>
            </a:r>
          </a:p>
          <a:p>
            <a:pPr eaLnBrk="1" hangingPunct="1">
              <a:spcBef>
                <a:spcPct val="0"/>
              </a:spcBef>
              <a:buClrTx/>
              <a:buSzTx/>
              <a:buFontTx/>
              <a:buNone/>
            </a:pPr>
            <a:r>
              <a:rPr lang="en-US" altLang="en-US" sz="1600" dirty="0">
                <a:solidFill>
                  <a:schemeClr val="bg1">
                    <a:lumMod val="75000"/>
                  </a:schemeClr>
                </a:solidFill>
              </a:rPr>
              <a:t>--Elevated IOP/glaucoma</a:t>
            </a:r>
          </a:p>
        </p:txBody>
      </p:sp>
      <p:sp>
        <p:nvSpPr>
          <p:cNvPr id="55" name="Oval 54">
            <a:extLst>
              <a:ext uri="{FF2B5EF4-FFF2-40B4-BE49-F238E27FC236}">
                <a16:creationId xmlns:a16="http://schemas.microsoft.com/office/drawing/2014/main" id="{AA51CD81-56EC-487E-9F90-4DF70BE0BAD9}"/>
              </a:ext>
            </a:extLst>
          </p:cNvPr>
          <p:cNvSpPr/>
          <p:nvPr/>
        </p:nvSpPr>
        <p:spPr>
          <a:xfrm>
            <a:off x="439064" y="3561566"/>
            <a:ext cx="1583477" cy="431906"/>
          </a:xfrm>
          <a:prstGeom prst="ellipse">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TextBox 48">
            <a:extLst>
              <a:ext uri="{FF2B5EF4-FFF2-40B4-BE49-F238E27FC236}">
                <a16:creationId xmlns:a16="http://schemas.microsoft.com/office/drawing/2014/main" id="{035CDFCD-220C-4413-ADF2-160BBED8F099}"/>
              </a:ext>
            </a:extLst>
          </p:cNvPr>
          <p:cNvSpPr txBox="1">
            <a:spLocks noChangeArrowheads="1"/>
          </p:cNvSpPr>
          <p:nvPr/>
        </p:nvSpPr>
        <p:spPr bwMode="auto">
          <a:xfrm>
            <a:off x="2176462" y="3357470"/>
            <a:ext cx="3690938" cy="1169551"/>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n-US" altLang="en-US" sz="1400" i="1" dirty="0">
                <a:solidFill>
                  <a:srgbClr val="0000FF"/>
                </a:solidFill>
              </a:rPr>
              <a:t>What sort of iris changes will be present?</a:t>
            </a:r>
          </a:p>
          <a:p>
            <a:pPr eaLnBrk="1" hangingPunct="1"/>
            <a:r>
              <a:rPr lang="en-US" altLang="en-US" sz="1400" dirty="0">
                <a:solidFill>
                  <a:srgbClr val="0000FF"/>
                </a:solidFill>
              </a:rPr>
              <a:t>--</a:t>
            </a:r>
            <a:r>
              <a:rPr lang="en-US" altLang="en-US" sz="1400" dirty="0">
                <a:solidFill>
                  <a:srgbClr val="FFFF00"/>
                </a:solidFill>
              </a:rPr>
              <a:t>The pupil may be out-of-round or displaced</a:t>
            </a:r>
          </a:p>
          <a:p>
            <a:pPr eaLnBrk="1" hangingPunct="1"/>
            <a:r>
              <a:rPr lang="en-US" altLang="en-US" sz="1400" dirty="0">
                <a:solidFill>
                  <a:srgbClr val="0000FF"/>
                </a:solidFill>
              </a:rPr>
              <a:t>--</a:t>
            </a:r>
            <a:r>
              <a:rPr lang="en-US" altLang="en-US" sz="1400" dirty="0">
                <a:solidFill>
                  <a:srgbClr val="FFFF00"/>
                </a:solidFill>
              </a:rPr>
              <a:t>The iris may be atrophic and ‘torn’</a:t>
            </a:r>
          </a:p>
          <a:p>
            <a:pPr eaLnBrk="1" hangingPunct="1"/>
            <a:r>
              <a:rPr lang="en-US" altLang="en-US" sz="1400" dirty="0">
                <a:solidFill>
                  <a:srgbClr val="0000FF"/>
                </a:solidFill>
              </a:rPr>
              <a:t>--</a:t>
            </a:r>
            <a:r>
              <a:rPr lang="en-US" altLang="en-US" sz="1400" dirty="0">
                <a:solidFill>
                  <a:srgbClr val="FFFF00"/>
                </a:solidFill>
              </a:rPr>
              <a:t>Ectropion </a:t>
            </a:r>
            <a:r>
              <a:rPr lang="en-US" altLang="en-US" sz="1400" dirty="0" err="1">
                <a:solidFill>
                  <a:srgbClr val="FFFF00"/>
                </a:solidFill>
              </a:rPr>
              <a:t>uveae</a:t>
            </a:r>
            <a:r>
              <a:rPr lang="en-US" altLang="en-US" sz="1400" dirty="0">
                <a:solidFill>
                  <a:srgbClr val="FFFF00"/>
                </a:solidFill>
              </a:rPr>
              <a:t> may be present</a:t>
            </a:r>
          </a:p>
          <a:p>
            <a:pPr eaLnBrk="1" hangingPunct="1"/>
            <a:r>
              <a:rPr lang="en-US" altLang="en-US" sz="1400" dirty="0">
                <a:solidFill>
                  <a:srgbClr val="0000FF"/>
                </a:solidFill>
              </a:rPr>
              <a:t>--</a:t>
            </a:r>
            <a:r>
              <a:rPr lang="en-US" altLang="en-US" sz="1400" dirty="0">
                <a:solidFill>
                  <a:srgbClr val="FFFF00"/>
                </a:solidFill>
              </a:rPr>
              <a:t>Iris nodules and/or nevi may be present</a:t>
            </a:r>
          </a:p>
        </p:txBody>
      </p:sp>
    </p:spTree>
    <p:extLst>
      <p:ext uri="{BB962C8B-B14F-4D97-AF65-F5344CB8AC3E}">
        <p14:creationId xmlns:p14="http://schemas.microsoft.com/office/powerpoint/2010/main" val="3431687504"/>
      </p:ext>
    </p:extLst>
  </p:cSld>
  <p:clrMapOvr>
    <a:masterClrMapping/>
  </p:clrMapOvr>
</p:sld>
</file>

<file path=ppt/slides/slide3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Straight Arrow Connector 12">
            <a:extLst>
              <a:ext uri="{FF2B5EF4-FFF2-40B4-BE49-F238E27FC236}">
                <a16:creationId xmlns:a16="http://schemas.microsoft.com/office/drawing/2014/main" id="{A6DE2085-829C-480C-9216-69D6039C0A37}"/>
              </a:ext>
            </a:extLst>
          </p:cNvPr>
          <p:cNvCxnSpPr>
            <a:cxnSpLocks/>
          </p:cNvCxnSpPr>
          <p:nvPr/>
        </p:nvCxnSpPr>
        <p:spPr>
          <a:xfrm>
            <a:off x="6717173" y="1828800"/>
            <a:ext cx="0" cy="3462754"/>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43014" name="Text Box 6"/>
          <p:cNvSpPr txBox="1">
            <a:spLocks noChangeArrowheads="1"/>
          </p:cNvSpPr>
          <p:nvPr/>
        </p:nvSpPr>
        <p:spPr bwMode="auto">
          <a:xfrm>
            <a:off x="533400" y="2356376"/>
            <a:ext cx="1005403"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Lens-</a:t>
            </a:r>
          </a:p>
          <a:p>
            <a:pPr algn="ctr" eaLnBrk="1" hangingPunct="1">
              <a:lnSpc>
                <a:spcPct val="80000"/>
              </a:lnSpc>
              <a:spcBef>
                <a:spcPct val="0"/>
              </a:spcBef>
              <a:buClrTx/>
              <a:buSzTx/>
              <a:buFontTx/>
              <a:buNone/>
            </a:pPr>
            <a:r>
              <a:rPr lang="en-US" altLang="en-US" sz="1800" dirty="0">
                <a:solidFill>
                  <a:schemeClr val="bg1">
                    <a:lumMod val="75000"/>
                  </a:schemeClr>
                </a:solidFill>
              </a:rPr>
              <a:t>Induced</a:t>
            </a:r>
          </a:p>
        </p:txBody>
      </p:sp>
      <p:sp>
        <p:nvSpPr>
          <p:cNvPr id="43017" name="Text Box 14"/>
          <p:cNvSpPr txBox="1">
            <a:spLocks noChangeArrowheads="1"/>
          </p:cNvSpPr>
          <p:nvPr/>
        </p:nvSpPr>
        <p:spPr bwMode="auto">
          <a:xfrm>
            <a:off x="3026498" y="2365901"/>
            <a:ext cx="1633781"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Aphakic/</a:t>
            </a:r>
          </a:p>
          <a:p>
            <a:pPr algn="ctr" eaLnBrk="1" hangingPunct="1">
              <a:lnSpc>
                <a:spcPct val="80000"/>
              </a:lnSpc>
              <a:spcBef>
                <a:spcPct val="0"/>
              </a:spcBef>
              <a:buClrTx/>
              <a:buSzTx/>
              <a:buFontTx/>
              <a:buNone/>
            </a:pPr>
            <a:r>
              <a:rPr lang="en-US" altLang="en-US" sz="1800" dirty="0" err="1">
                <a:solidFill>
                  <a:schemeClr val="bg1">
                    <a:lumMod val="75000"/>
                  </a:schemeClr>
                </a:solidFill>
              </a:rPr>
              <a:t>Pseudophakic</a:t>
            </a:r>
            <a:endParaRPr lang="en-US" altLang="en-US" sz="1800" dirty="0">
              <a:solidFill>
                <a:schemeClr val="bg1">
                  <a:lumMod val="75000"/>
                </a:schemeClr>
              </a:solidFill>
            </a:endParaRPr>
          </a:p>
        </p:txBody>
      </p:sp>
      <p:sp>
        <p:nvSpPr>
          <p:cNvPr id="43031" name="Text Box 35"/>
          <p:cNvSpPr txBox="1">
            <a:spLocks noChangeArrowheads="1"/>
          </p:cNvSpPr>
          <p:nvPr/>
        </p:nvSpPr>
        <p:spPr bwMode="auto">
          <a:xfrm>
            <a:off x="1190847" y="1295400"/>
            <a:ext cx="2473754"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solidFill>
                  <a:schemeClr val="bg1">
                    <a:lumMod val="75000"/>
                  </a:schemeClr>
                </a:solidFill>
              </a:rPr>
              <a:t>w/ Pupillary Block</a:t>
            </a:r>
          </a:p>
        </p:txBody>
      </p:sp>
      <p:sp>
        <p:nvSpPr>
          <p:cNvPr id="43032" name="Text Box 36"/>
          <p:cNvSpPr txBox="1">
            <a:spLocks noChangeArrowheads="1"/>
          </p:cNvSpPr>
          <p:nvPr/>
        </p:nvSpPr>
        <p:spPr bwMode="auto">
          <a:xfrm>
            <a:off x="5181600" y="1295400"/>
            <a:ext cx="2630848"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t>w/o Pupillary Block</a:t>
            </a:r>
          </a:p>
        </p:txBody>
      </p:sp>
      <p:sp>
        <p:nvSpPr>
          <p:cNvPr id="49" name="Rectangle 2">
            <a:extLst>
              <a:ext uri="{FF2B5EF4-FFF2-40B4-BE49-F238E27FC236}">
                <a16:creationId xmlns:a16="http://schemas.microsoft.com/office/drawing/2014/main" id="{240EE5BF-F7D2-4FC8-A5DD-F6B5423153C6}"/>
              </a:ext>
            </a:extLst>
          </p:cNvPr>
          <p:cNvSpPr>
            <a:spLocks noGrp="1" noChangeArrowheads="1"/>
          </p:cNvSpPr>
          <p:nvPr>
            <p:ph type="title"/>
          </p:nvPr>
        </p:nvSpPr>
        <p:spPr>
          <a:xfrm>
            <a:off x="457200" y="304800"/>
            <a:ext cx="7543800" cy="563562"/>
          </a:xfrm>
        </p:spPr>
        <p:txBody>
          <a:bodyPr/>
          <a:lstStyle/>
          <a:p>
            <a:pPr eaLnBrk="1" hangingPunct="1"/>
            <a:r>
              <a:rPr lang="en-US" altLang="en-US" sz="3500" dirty="0"/>
              <a:t>A</a:t>
            </a:r>
          </a:p>
        </p:txBody>
      </p:sp>
      <p:sp>
        <p:nvSpPr>
          <p:cNvPr id="50" name="TextBox 49">
            <a:extLst>
              <a:ext uri="{FF2B5EF4-FFF2-40B4-BE49-F238E27FC236}">
                <a16:creationId xmlns:a16="http://schemas.microsoft.com/office/drawing/2014/main" id="{CF426230-46C8-405C-9015-99EF57762A2E}"/>
              </a:ext>
            </a:extLst>
          </p:cNvPr>
          <p:cNvSpPr txBox="1"/>
          <p:nvPr/>
        </p:nvSpPr>
        <p:spPr>
          <a:xfrm>
            <a:off x="2259496" y="189094"/>
            <a:ext cx="4607480" cy="400110"/>
          </a:xfrm>
          <a:prstGeom prst="rect">
            <a:avLst/>
          </a:prstGeom>
          <a:solidFill>
            <a:schemeClr val="accent1">
              <a:lumMod val="60000"/>
              <a:lumOff val="40000"/>
            </a:schemeClr>
          </a:solidFill>
        </p:spPr>
        <p:txBody>
          <a:bodyPr wrap="none" rtlCol="0">
            <a:spAutoFit/>
          </a:bodyPr>
          <a:lstStyle/>
          <a:p>
            <a:pPr algn="ctr"/>
            <a:r>
              <a:rPr lang="en-US" sz="2000" b="1" dirty="0"/>
              <a:t>Secondary Angle Closure Glaucoma</a:t>
            </a:r>
          </a:p>
        </p:txBody>
      </p:sp>
      <p:sp>
        <p:nvSpPr>
          <p:cNvPr id="2" name="TextBox 1">
            <a:extLst>
              <a:ext uri="{FF2B5EF4-FFF2-40B4-BE49-F238E27FC236}">
                <a16:creationId xmlns:a16="http://schemas.microsoft.com/office/drawing/2014/main" id="{A7E30BEC-923B-4C9A-A856-BDD0D882F6B8}"/>
              </a:ext>
            </a:extLst>
          </p:cNvPr>
          <p:cNvSpPr txBox="1"/>
          <p:nvPr/>
        </p:nvSpPr>
        <p:spPr>
          <a:xfrm>
            <a:off x="887305" y="2844119"/>
            <a:ext cx="1494320" cy="338554"/>
          </a:xfrm>
          <a:prstGeom prst="rect">
            <a:avLst/>
          </a:prstGeom>
          <a:noFill/>
        </p:spPr>
        <p:txBody>
          <a:bodyPr wrap="none" rtlCol="0">
            <a:spAutoFit/>
          </a:bodyPr>
          <a:lstStyle/>
          <a:p>
            <a:r>
              <a:rPr lang="en-US" sz="1600" dirty="0" err="1">
                <a:solidFill>
                  <a:schemeClr val="bg1">
                    <a:lumMod val="75000"/>
                  </a:schemeClr>
                </a:solidFill>
              </a:rPr>
              <a:t>Phacomorphic</a:t>
            </a:r>
            <a:endParaRPr lang="en-US" sz="1600" dirty="0">
              <a:solidFill>
                <a:schemeClr val="bg1">
                  <a:lumMod val="75000"/>
                </a:schemeClr>
              </a:solidFill>
            </a:endParaRPr>
          </a:p>
        </p:txBody>
      </p:sp>
      <p:sp>
        <p:nvSpPr>
          <p:cNvPr id="51" name="TextBox 50">
            <a:extLst>
              <a:ext uri="{FF2B5EF4-FFF2-40B4-BE49-F238E27FC236}">
                <a16:creationId xmlns:a16="http://schemas.microsoft.com/office/drawing/2014/main" id="{156069D4-340B-4160-A336-EBF73557CEE0}"/>
              </a:ext>
            </a:extLst>
          </p:cNvPr>
          <p:cNvSpPr txBox="1"/>
          <p:nvPr/>
        </p:nvSpPr>
        <p:spPr>
          <a:xfrm>
            <a:off x="884725" y="3175578"/>
            <a:ext cx="1402948" cy="338554"/>
          </a:xfrm>
          <a:prstGeom prst="rect">
            <a:avLst/>
          </a:prstGeom>
          <a:noFill/>
        </p:spPr>
        <p:txBody>
          <a:bodyPr wrap="none" rtlCol="0">
            <a:spAutoFit/>
          </a:bodyPr>
          <a:lstStyle/>
          <a:p>
            <a:r>
              <a:rPr lang="en-US" sz="1600" dirty="0">
                <a:solidFill>
                  <a:schemeClr val="bg1">
                    <a:lumMod val="75000"/>
                  </a:schemeClr>
                </a:solidFill>
              </a:rPr>
              <a:t>Ectopia </a:t>
            </a:r>
            <a:r>
              <a:rPr lang="en-US" sz="1600" dirty="0" err="1">
                <a:solidFill>
                  <a:schemeClr val="bg1">
                    <a:lumMod val="75000"/>
                  </a:schemeClr>
                </a:solidFill>
              </a:rPr>
              <a:t>lentis</a:t>
            </a:r>
            <a:endParaRPr lang="en-US" sz="1600" dirty="0">
              <a:solidFill>
                <a:schemeClr val="bg1">
                  <a:lumMod val="75000"/>
                </a:schemeClr>
              </a:solidFill>
            </a:endParaRPr>
          </a:p>
        </p:txBody>
      </p:sp>
      <p:cxnSp>
        <p:nvCxnSpPr>
          <p:cNvPr id="71" name="Straight Connector 70">
            <a:extLst>
              <a:ext uri="{FF2B5EF4-FFF2-40B4-BE49-F238E27FC236}">
                <a16:creationId xmlns:a16="http://schemas.microsoft.com/office/drawing/2014/main" id="{C104938D-BA8D-4E39-9D5F-9EE2012F2F3C}"/>
              </a:ext>
            </a:extLst>
          </p:cNvPr>
          <p:cNvCxnSpPr>
            <a:cxnSpLocks/>
          </p:cNvCxnSpPr>
          <p:nvPr/>
        </p:nvCxnSpPr>
        <p:spPr>
          <a:xfrm flipH="1">
            <a:off x="762665" y="3023488"/>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2A7E4E40-472F-4E50-8A7A-45C10FDD7171}"/>
              </a:ext>
            </a:extLst>
          </p:cNvPr>
          <p:cNvCxnSpPr>
            <a:cxnSpLocks/>
          </p:cNvCxnSpPr>
          <p:nvPr/>
        </p:nvCxnSpPr>
        <p:spPr>
          <a:xfrm flipH="1">
            <a:off x="762665" y="3347853"/>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C3924889-45B9-4383-9C9E-48F0A9C27AD8}"/>
              </a:ext>
            </a:extLst>
          </p:cNvPr>
          <p:cNvCxnSpPr>
            <a:cxnSpLocks/>
          </p:cNvCxnSpPr>
          <p:nvPr/>
        </p:nvCxnSpPr>
        <p:spPr>
          <a:xfrm flipH="1">
            <a:off x="748719" y="2838976"/>
            <a:ext cx="13947" cy="5088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 name="Straight Arrow Connector 5">
            <a:extLst>
              <a:ext uri="{FF2B5EF4-FFF2-40B4-BE49-F238E27FC236}">
                <a16:creationId xmlns:a16="http://schemas.microsoft.com/office/drawing/2014/main" id="{A3439F0C-5143-461F-8F3C-2E830785DEFC}"/>
              </a:ext>
            </a:extLst>
          </p:cNvPr>
          <p:cNvCxnSpPr>
            <a:stCxn id="50" idx="2"/>
          </p:cNvCxnSpPr>
          <p:nvPr/>
        </p:nvCxnSpPr>
        <p:spPr>
          <a:xfrm flipH="1">
            <a:off x="2971800" y="589204"/>
            <a:ext cx="1591436" cy="706196"/>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0" name="Straight Arrow Connector 9">
            <a:extLst>
              <a:ext uri="{FF2B5EF4-FFF2-40B4-BE49-F238E27FC236}">
                <a16:creationId xmlns:a16="http://schemas.microsoft.com/office/drawing/2014/main" id="{84DC796E-F6ED-4FBB-82D2-A260F480BF8A}"/>
              </a:ext>
            </a:extLst>
          </p:cNvPr>
          <p:cNvCxnSpPr>
            <a:cxnSpLocks/>
          </p:cNvCxnSpPr>
          <p:nvPr/>
        </p:nvCxnSpPr>
        <p:spPr>
          <a:xfrm>
            <a:off x="4572000" y="589204"/>
            <a:ext cx="1600200" cy="706196"/>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6" name="Straight Arrow Connector 25">
            <a:extLst>
              <a:ext uri="{FF2B5EF4-FFF2-40B4-BE49-F238E27FC236}">
                <a16:creationId xmlns:a16="http://schemas.microsoft.com/office/drawing/2014/main" id="{B70E0124-9B84-41A5-8D84-A66B7838A706}"/>
              </a:ext>
            </a:extLst>
          </p:cNvPr>
          <p:cNvCxnSpPr>
            <a:cxnSpLocks/>
          </p:cNvCxnSpPr>
          <p:nvPr/>
        </p:nvCxnSpPr>
        <p:spPr>
          <a:xfrm flipH="1">
            <a:off x="1159539" y="1828800"/>
            <a:ext cx="1290435" cy="478059"/>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28" name="Straight Arrow Connector 27">
            <a:extLst>
              <a:ext uri="{FF2B5EF4-FFF2-40B4-BE49-F238E27FC236}">
                <a16:creationId xmlns:a16="http://schemas.microsoft.com/office/drawing/2014/main" id="{567A4249-5C59-4416-8A8E-1C35913900AB}"/>
              </a:ext>
            </a:extLst>
          </p:cNvPr>
          <p:cNvCxnSpPr>
            <a:cxnSpLocks/>
          </p:cNvCxnSpPr>
          <p:nvPr/>
        </p:nvCxnSpPr>
        <p:spPr>
          <a:xfrm>
            <a:off x="2449973" y="1832208"/>
            <a:ext cx="1268784"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56" name="Text Box 6">
            <a:extLst>
              <a:ext uri="{FF2B5EF4-FFF2-40B4-BE49-F238E27FC236}">
                <a16:creationId xmlns:a16="http://schemas.microsoft.com/office/drawing/2014/main" id="{557983BD-9D64-49B9-A366-A08663B0451F}"/>
              </a:ext>
            </a:extLst>
          </p:cNvPr>
          <p:cNvSpPr txBox="1">
            <a:spLocks noChangeArrowheads="1"/>
          </p:cNvSpPr>
          <p:nvPr/>
        </p:nvSpPr>
        <p:spPr bwMode="auto">
          <a:xfrm>
            <a:off x="5029200" y="2356376"/>
            <a:ext cx="813043"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r" eaLnBrk="1" hangingPunct="1">
              <a:lnSpc>
                <a:spcPct val="80000"/>
              </a:lnSpc>
              <a:spcBef>
                <a:spcPct val="0"/>
              </a:spcBef>
              <a:buClrTx/>
              <a:buSzTx/>
              <a:buFontTx/>
              <a:buNone/>
            </a:pPr>
            <a:r>
              <a:rPr lang="en-US" altLang="en-US" sz="1800" dirty="0">
                <a:solidFill>
                  <a:schemeClr val="bg1">
                    <a:lumMod val="75000"/>
                  </a:schemeClr>
                </a:solidFill>
              </a:rPr>
              <a:t>‘Push’</a:t>
            </a:r>
          </a:p>
        </p:txBody>
      </p:sp>
      <p:sp>
        <p:nvSpPr>
          <p:cNvPr id="57" name="Text Box 14">
            <a:extLst>
              <a:ext uri="{FF2B5EF4-FFF2-40B4-BE49-F238E27FC236}">
                <a16:creationId xmlns:a16="http://schemas.microsoft.com/office/drawing/2014/main" id="{5DAFA1C1-3A29-4C27-A379-663FDD22E326}"/>
              </a:ext>
            </a:extLst>
          </p:cNvPr>
          <p:cNvSpPr txBox="1">
            <a:spLocks noChangeArrowheads="1"/>
          </p:cNvSpPr>
          <p:nvPr/>
        </p:nvSpPr>
        <p:spPr bwMode="auto">
          <a:xfrm>
            <a:off x="7620000" y="2365901"/>
            <a:ext cx="671979"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t>‘Pull’</a:t>
            </a:r>
          </a:p>
        </p:txBody>
      </p:sp>
      <p:cxnSp>
        <p:nvCxnSpPr>
          <p:cNvPr id="58" name="Straight Arrow Connector 57">
            <a:extLst>
              <a:ext uri="{FF2B5EF4-FFF2-40B4-BE49-F238E27FC236}">
                <a16:creationId xmlns:a16="http://schemas.microsoft.com/office/drawing/2014/main" id="{E874FEE9-46BD-46A3-90A3-DE7CC220FBFF}"/>
              </a:ext>
            </a:extLst>
          </p:cNvPr>
          <p:cNvCxnSpPr>
            <a:cxnSpLocks/>
          </p:cNvCxnSpPr>
          <p:nvPr/>
        </p:nvCxnSpPr>
        <p:spPr>
          <a:xfrm flipH="1">
            <a:off x="5867400" y="1828800"/>
            <a:ext cx="849775"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59" name="Straight Arrow Connector 58">
            <a:extLst>
              <a:ext uri="{FF2B5EF4-FFF2-40B4-BE49-F238E27FC236}">
                <a16:creationId xmlns:a16="http://schemas.microsoft.com/office/drawing/2014/main" id="{C370A4A1-FE96-4E70-B89E-839542A5E241}"/>
              </a:ext>
            </a:extLst>
          </p:cNvPr>
          <p:cNvCxnSpPr>
            <a:cxnSpLocks/>
          </p:cNvCxnSpPr>
          <p:nvPr/>
        </p:nvCxnSpPr>
        <p:spPr>
          <a:xfrm>
            <a:off x="6717173" y="1832208"/>
            <a:ext cx="902827" cy="474047"/>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62" name="Text Box 16">
            <a:extLst>
              <a:ext uri="{FF2B5EF4-FFF2-40B4-BE49-F238E27FC236}">
                <a16:creationId xmlns:a16="http://schemas.microsoft.com/office/drawing/2014/main" id="{33538067-0726-41B0-93FF-357EF00CA62D}"/>
              </a:ext>
            </a:extLst>
          </p:cNvPr>
          <p:cNvSpPr txBox="1">
            <a:spLocks noChangeArrowheads="1"/>
          </p:cNvSpPr>
          <p:nvPr/>
        </p:nvSpPr>
        <p:spPr bwMode="auto">
          <a:xfrm>
            <a:off x="8065437" y="2684785"/>
            <a:ext cx="628698"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NVG</a:t>
            </a:r>
          </a:p>
        </p:txBody>
      </p:sp>
      <p:sp>
        <p:nvSpPr>
          <p:cNvPr id="70" name="Text Box 21">
            <a:extLst>
              <a:ext uri="{FF2B5EF4-FFF2-40B4-BE49-F238E27FC236}">
                <a16:creationId xmlns:a16="http://schemas.microsoft.com/office/drawing/2014/main" id="{86C32650-BE1F-4CC3-8DB5-0C136D877E6F}"/>
              </a:ext>
            </a:extLst>
          </p:cNvPr>
          <p:cNvSpPr txBox="1">
            <a:spLocks noChangeArrowheads="1"/>
          </p:cNvSpPr>
          <p:nvPr/>
        </p:nvSpPr>
        <p:spPr bwMode="auto">
          <a:xfrm>
            <a:off x="8070534" y="3048000"/>
            <a:ext cx="526106"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b="1"/>
              <a:t>ICE</a:t>
            </a:r>
          </a:p>
        </p:txBody>
      </p:sp>
      <p:sp>
        <p:nvSpPr>
          <p:cNvPr id="75" name="Text Box 45">
            <a:extLst>
              <a:ext uri="{FF2B5EF4-FFF2-40B4-BE49-F238E27FC236}">
                <a16:creationId xmlns:a16="http://schemas.microsoft.com/office/drawing/2014/main" id="{2B6EDA2D-8F55-4DFD-A225-8C03CE6FC7F3}"/>
              </a:ext>
            </a:extLst>
          </p:cNvPr>
          <p:cNvSpPr txBox="1">
            <a:spLocks noChangeArrowheads="1"/>
          </p:cNvSpPr>
          <p:nvPr/>
        </p:nvSpPr>
        <p:spPr bwMode="auto">
          <a:xfrm>
            <a:off x="8073162" y="3810000"/>
            <a:ext cx="1070837" cy="74635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ts val="1700"/>
              </a:lnSpc>
              <a:spcBef>
                <a:spcPct val="0"/>
              </a:spcBef>
              <a:buClrTx/>
              <a:buSzTx/>
              <a:buFontTx/>
              <a:buNone/>
            </a:pPr>
            <a:r>
              <a:rPr lang="en-US" altLang="en-US" sz="1600" dirty="0">
                <a:solidFill>
                  <a:schemeClr val="bg1">
                    <a:lumMod val="75000"/>
                  </a:schemeClr>
                </a:solidFill>
              </a:rPr>
              <a:t>Epithelial/ fibrous ingrowth</a:t>
            </a:r>
          </a:p>
        </p:txBody>
      </p:sp>
      <p:cxnSp>
        <p:nvCxnSpPr>
          <p:cNvPr id="77" name="Straight Connector 76">
            <a:extLst>
              <a:ext uri="{FF2B5EF4-FFF2-40B4-BE49-F238E27FC236}">
                <a16:creationId xmlns:a16="http://schemas.microsoft.com/office/drawing/2014/main" id="{FC090BD7-F2E1-4464-B57B-9CBE5874C89B}"/>
              </a:ext>
            </a:extLst>
          </p:cNvPr>
          <p:cNvCxnSpPr>
            <a:cxnSpLocks/>
          </p:cNvCxnSpPr>
          <p:nvPr/>
        </p:nvCxnSpPr>
        <p:spPr>
          <a:xfrm>
            <a:off x="7873969" y="2674448"/>
            <a:ext cx="7724" cy="128795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8" name="Straight Connector 77">
            <a:extLst>
              <a:ext uri="{FF2B5EF4-FFF2-40B4-BE49-F238E27FC236}">
                <a16:creationId xmlns:a16="http://schemas.microsoft.com/office/drawing/2014/main" id="{B1922ED5-C3D8-43D8-A00D-1D6BC9201DBA}"/>
              </a:ext>
            </a:extLst>
          </p:cNvPr>
          <p:cNvCxnSpPr/>
          <p:nvPr/>
        </p:nvCxnSpPr>
        <p:spPr>
          <a:xfrm flipH="1">
            <a:off x="7873968" y="2840262"/>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9" name="Straight Connector 78">
            <a:extLst>
              <a:ext uri="{FF2B5EF4-FFF2-40B4-BE49-F238E27FC236}">
                <a16:creationId xmlns:a16="http://schemas.microsoft.com/office/drawing/2014/main" id="{77019ED2-6D69-4A60-9D19-D4DB786EA3A0}"/>
              </a:ext>
            </a:extLst>
          </p:cNvPr>
          <p:cNvCxnSpPr/>
          <p:nvPr/>
        </p:nvCxnSpPr>
        <p:spPr>
          <a:xfrm flipH="1">
            <a:off x="7873968" y="3213518"/>
            <a:ext cx="24447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1" name="Straight Connector 80">
            <a:extLst>
              <a:ext uri="{FF2B5EF4-FFF2-40B4-BE49-F238E27FC236}">
                <a16:creationId xmlns:a16="http://schemas.microsoft.com/office/drawing/2014/main" id="{9796A12F-4125-4C05-8EE8-A388740C580D}"/>
              </a:ext>
            </a:extLst>
          </p:cNvPr>
          <p:cNvCxnSpPr/>
          <p:nvPr/>
        </p:nvCxnSpPr>
        <p:spPr>
          <a:xfrm flipH="1">
            <a:off x="7877837" y="3581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3" name="Straight Connector 82">
            <a:extLst>
              <a:ext uri="{FF2B5EF4-FFF2-40B4-BE49-F238E27FC236}">
                <a16:creationId xmlns:a16="http://schemas.microsoft.com/office/drawing/2014/main" id="{7FDC5F4B-9BF0-42AD-B8BB-2F2399BCF1E2}"/>
              </a:ext>
            </a:extLst>
          </p:cNvPr>
          <p:cNvCxnSpPr/>
          <p:nvPr/>
        </p:nvCxnSpPr>
        <p:spPr>
          <a:xfrm flipH="1">
            <a:off x="7881693" y="3962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93" name="Text Box 42">
            <a:extLst>
              <a:ext uri="{FF2B5EF4-FFF2-40B4-BE49-F238E27FC236}">
                <a16:creationId xmlns:a16="http://schemas.microsoft.com/office/drawing/2014/main" id="{53BAB77F-E061-4834-9068-34BDF78AD071}"/>
              </a:ext>
            </a:extLst>
          </p:cNvPr>
          <p:cNvSpPr txBox="1">
            <a:spLocks noChangeArrowheads="1"/>
          </p:cNvSpPr>
          <p:nvPr/>
        </p:nvSpPr>
        <p:spPr bwMode="auto">
          <a:xfrm>
            <a:off x="8111387" y="3429000"/>
            <a:ext cx="856196"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Flat AC</a:t>
            </a:r>
          </a:p>
        </p:txBody>
      </p:sp>
      <p:sp>
        <p:nvSpPr>
          <p:cNvPr id="100" name="Text Box 23">
            <a:extLst>
              <a:ext uri="{FF2B5EF4-FFF2-40B4-BE49-F238E27FC236}">
                <a16:creationId xmlns:a16="http://schemas.microsoft.com/office/drawing/2014/main" id="{D8F2FCFF-2984-4836-B000-9C5601A8EAAA}"/>
              </a:ext>
            </a:extLst>
          </p:cNvPr>
          <p:cNvSpPr txBox="1">
            <a:spLocks noChangeArrowheads="1"/>
          </p:cNvSpPr>
          <p:nvPr/>
        </p:nvSpPr>
        <p:spPr bwMode="auto">
          <a:xfrm>
            <a:off x="5530369" y="2667000"/>
            <a:ext cx="2143536"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Aqueous misdirection</a:t>
            </a:r>
          </a:p>
        </p:txBody>
      </p:sp>
      <p:cxnSp>
        <p:nvCxnSpPr>
          <p:cNvPr id="104" name="Straight Connector 103">
            <a:extLst>
              <a:ext uri="{FF2B5EF4-FFF2-40B4-BE49-F238E27FC236}">
                <a16:creationId xmlns:a16="http://schemas.microsoft.com/office/drawing/2014/main" id="{49D87D4A-E317-4446-9B95-5184CB3968F3}"/>
              </a:ext>
            </a:extLst>
          </p:cNvPr>
          <p:cNvCxnSpPr>
            <a:cxnSpLocks/>
          </p:cNvCxnSpPr>
          <p:nvPr/>
        </p:nvCxnSpPr>
        <p:spPr>
          <a:xfrm flipH="1">
            <a:off x="5316229" y="2667000"/>
            <a:ext cx="7397" cy="25314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5" name="Straight Connector 104">
            <a:extLst>
              <a:ext uri="{FF2B5EF4-FFF2-40B4-BE49-F238E27FC236}">
                <a16:creationId xmlns:a16="http://schemas.microsoft.com/office/drawing/2014/main" id="{F40B6D71-75A8-4A88-864D-00D14C2F710D}"/>
              </a:ext>
            </a:extLst>
          </p:cNvPr>
          <p:cNvCxnSpPr/>
          <p:nvPr/>
        </p:nvCxnSpPr>
        <p:spPr>
          <a:xfrm flipH="1">
            <a:off x="5323624" y="2832814"/>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6" name="Straight Connector 105">
            <a:extLst>
              <a:ext uri="{FF2B5EF4-FFF2-40B4-BE49-F238E27FC236}">
                <a16:creationId xmlns:a16="http://schemas.microsoft.com/office/drawing/2014/main" id="{010BF7B2-AA07-4DCF-822D-E2DB5CC0BF59}"/>
              </a:ext>
            </a:extLst>
          </p:cNvPr>
          <p:cNvCxnSpPr/>
          <p:nvPr/>
        </p:nvCxnSpPr>
        <p:spPr>
          <a:xfrm flipH="1">
            <a:off x="5323624" y="3360065"/>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a:extLst>
              <a:ext uri="{FF2B5EF4-FFF2-40B4-BE49-F238E27FC236}">
                <a16:creationId xmlns:a16="http://schemas.microsoft.com/office/drawing/2014/main" id="{BAC8035C-3999-4C31-93CD-6C0D2ADEB73B}"/>
              </a:ext>
            </a:extLst>
          </p:cNvPr>
          <p:cNvCxnSpPr/>
          <p:nvPr/>
        </p:nvCxnSpPr>
        <p:spPr>
          <a:xfrm flipH="1">
            <a:off x="5323536" y="3786938"/>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8" name="Straight Connector 107">
            <a:extLst>
              <a:ext uri="{FF2B5EF4-FFF2-40B4-BE49-F238E27FC236}">
                <a16:creationId xmlns:a16="http://schemas.microsoft.com/office/drawing/2014/main" id="{DB64CAEE-69B4-426A-8A5B-D1269DBF0F66}"/>
              </a:ext>
            </a:extLst>
          </p:cNvPr>
          <p:cNvCxnSpPr/>
          <p:nvPr/>
        </p:nvCxnSpPr>
        <p:spPr>
          <a:xfrm flipH="1">
            <a:off x="5327493" y="4249152"/>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12" name="Straight Connector 111">
            <a:extLst>
              <a:ext uri="{FF2B5EF4-FFF2-40B4-BE49-F238E27FC236}">
                <a16:creationId xmlns:a16="http://schemas.microsoft.com/office/drawing/2014/main" id="{99A16C30-4BE4-48E5-8B65-0C5F3039B8DC}"/>
              </a:ext>
            </a:extLst>
          </p:cNvPr>
          <p:cNvCxnSpPr/>
          <p:nvPr/>
        </p:nvCxnSpPr>
        <p:spPr>
          <a:xfrm flipH="1">
            <a:off x="5333455" y="51816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13" name="Text Box 42">
            <a:extLst>
              <a:ext uri="{FF2B5EF4-FFF2-40B4-BE49-F238E27FC236}">
                <a16:creationId xmlns:a16="http://schemas.microsoft.com/office/drawing/2014/main" id="{056DFFD9-3CA2-42E7-90FE-4F14522E3504}"/>
              </a:ext>
            </a:extLst>
          </p:cNvPr>
          <p:cNvSpPr txBox="1">
            <a:spLocks noChangeArrowheads="1"/>
          </p:cNvSpPr>
          <p:nvPr/>
        </p:nvSpPr>
        <p:spPr bwMode="auto">
          <a:xfrm>
            <a:off x="5533954" y="3623846"/>
            <a:ext cx="1563248"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Retinal surgery</a:t>
            </a:r>
          </a:p>
        </p:txBody>
      </p:sp>
      <p:sp>
        <p:nvSpPr>
          <p:cNvPr id="118" name="Text Box 47">
            <a:extLst>
              <a:ext uri="{FF2B5EF4-FFF2-40B4-BE49-F238E27FC236}">
                <a16:creationId xmlns:a16="http://schemas.microsoft.com/office/drawing/2014/main" id="{3F59D898-ECAD-49F0-9425-2A1BC8DDA7B5}"/>
              </a:ext>
            </a:extLst>
          </p:cNvPr>
          <p:cNvSpPr txBox="1">
            <a:spLocks noChangeArrowheads="1"/>
          </p:cNvSpPr>
          <p:nvPr/>
        </p:nvSpPr>
        <p:spPr bwMode="auto">
          <a:xfrm>
            <a:off x="5523688" y="4538246"/>
            <a:ext cx="1414170"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Drug-induced</a:t>
            </a:r>
          </a:p>
        </p:txBody>
      </p:sp>
      <p:sp>
        <p:nvSpPr>
          <p:cNvPr id="16" name="TextBox 15">
            <a:extLst>
              <a:ext uri="{FF2B5EF4-FFF2-40B4-BE49-F238E27FC236}">
                <a16:creationId xmlns:a16="http://schemas.microsoft.com/office/drawing/2014/main" id="{984E008D-FBBA-42B4-940E-EA26772E0161}"/>
              </a:ext>
            </a:extLst>
          </p:cNvPr>
          <p:cNvSpPr txBox="1"/>
          <p:nvPr/>
        </p:nvSpPr>
        <p:spPr>
          <a:xfrm>
            <a:off x="6230528" y="5257800"/>
            <a:ext cx="1326004" cy="369332"/>
          </a:xfrm>
          <a:prstGeom prst="rect">
            <a:avLst/>
          </a:prstGeom>
          <a:noFill/>
        </p:spPr>
        <p:txBody>
          <a:bodyPr wrap="none" rtlCol="0">
            <a:spAutoFit/>
          </a:bodyPr>
          <a:lstStyle/>
          <a:p>
            <a:pPr algn="ctr"/>
            <a:r>
              <a:rPr lang="en-US" dirty="0">
                <a:solidFill>
                  <a:schemeClr val="bg1">
                    <a:lumMod val="75000"/>
                  </a:schemeClr>
                </a:solidFill>
              </a:rPr>
              <a:t>Both/Either</a:t>
            </a:r>
          </a:p>
        </p:txBody>
      </p:sp>
      <p:cxnSp>
        <p:nvCxnSpPr>
          <p:cNvPr id="125" name="Straight Connector 124">
            <a:extLst>
              <a:ext uri="{FF2B5EF4-FFF2-40B4-BE49-F238E27FC236}">
                <a16:creationId xmlns:a16="http://schemas.microsoft.com/office/drawing/2014/main" id="{01138141-D318-4ED7-A7FE-D8F2155CE890}"/>
              </a:ext>
            </a:extLst>
          </p:cNvPr>
          <p:cNvCxnSpPr/>
          <p:nvPr/>
        </p:nvCxnSpPr>
        <p:spPr>
          <a:xfrm flipH="1">
            <a:off x="5334000" y="4724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52" name="Text Box 47">
            <a:extLst>
              <a:ext uri="{FF2B5EF4-FFF2-40B4-BE49-F238E27FC236}">
                <a16:creationId xmlns:a16="http://schemas.microsoft.com/office/drawing/2014/main" id="{E3578916-9804-473C-8F06-D4FA0BCEDFD0}"/>
              </a:ext>
            </a:extLst>
          </p:cNvPr>
          <p:cNvSpPr txBox="1">
            <a:spLocks noChangeArrowheads="1"/>
          </p:cNvSpPr>
          <p:nvPr/>
        </p:nvSpPr>
        <p:spPr bwMode="auto">
          <a:xfrm>
            <a:off x="5543446" y="4055146"/>
            <a:ext cx="1619354"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err="1">
                <a:solidFill>
                  <a:schemeClr val="bg1">
                    <a:lumMod val="75000"/>
                  </a:schemeClr>
                </a:solidFill>
              </a:rPr>
              <a:t>Nanophthalmos</a:t>
            </a:r>
            <a:endParaRPr lang="en-US" altLang="en-US" sz="1600" dirty="0">
              <a:solidFill>
                <a:schemeClr val="bg1">
                  <a:lumMod val="75000"/>
                </a:schemeClr>
              </a:solidFill>
            </a:endParaRPr>
          </a:p>
        </p:txBody>
      </p:sp>
      <p:sp>
        <p:nvSpPr>
          <p:cNvPr id="53" name="Text Box 45">
            <a:extLst>
              <a:ext uri="{FF2B5EF4-FFF2-40B4-BE49-F238E27FC236}">
                <a16:creationId xmlns:a16="http://schemas.microsoft.com/office/drawing/2014/main" id="{57D1A14F-68FE-47D2-983C-1A879D66A9DC}"/>
              </a:ext>
            </a:extLst>
          </p:cNvPr>
          <p:cNvSpPr txBox="1">
            <a:spLocks noChangeArrowheads="1"/>
          </p:cNvSpPr>
          <p:nvPr/>
        </p:nvSpPr>
        <p:spPr bwMode="auto">
          <a:xfrm>
            <a:off x="5523688" y="5013493"/>
            <a:ext cx="582211"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PFV</a:t>
            </a:r>
          </a:p>
        </p:txBody>
      </p:sp>
      <p:sp>
        <p:nvSpPr>
          <p:cNvPr id="54" name="Text Box 42">
            <a:extLst>
              <a:ext uri="{FF2B5EF4-FFF2-40B4-BE49-F238E27FC236}">
                <a16:creationId xmlns:a16="http://schemas.microsoft.com/office/drawing/2014/main" id="{E1E37D2C-2C52-446B-843B-01E64990D3EC}"/>
              </a:ext>
            </a:extLst>
          </p:cNvPr>
          <p:cNvSpPr txBox="1">
            <a:spLocks noChangeArrowheads="1"/>
          </p:cNvSpPr>
          <p:nvPr/>
        </p:nvSpPr>
        <p:spPr bwMode="auto">
          <a:xfrm>
            <a:off x="5551406" y="3192546"/>
            <a:ext cx="2276072"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ERD/choroidal effusion</a:t>
            </a:r>
          </a:p>
        </p:txBody>
      </p:sp>
      <p:sp>
        <p:nvSpPr>
          <p:cNvPr id="45" name="Text Box 16">
            <a:extLst>
              <a:ext uri="{FF2B5EF4-FFF2-40B4-BE49-F238E27FC236}">
                <a16:creationId xmlns:a16="http://schemas.microsoft.com/office/drawing/2014/main" id="{110F5FF7-0BFD-4D31-B590-0FC320326235}"/>
              </a:ext>
            </a:extLst>
          </p:cNvPr>
          <p:cNvSpPr txBox="1">
            <a:spLocks noChangeArrowheads="1"/>
          </p:cNvSpPr>
          <p:nvPr/>
        </p:nvSpPr>
        <p:spPr bwMode="auto">
          <a:xfrm>
            <a:off x="624362" y="1879005"/>
            <a:ext cx="6811893" cy="4524315"/>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i="1" dirty="0">
                <a:solidFill>
                  <a:schemeClr val="bg1">
                    <a:lumMod val="65000"/>
                  </a:schemeClr>
                </a:solidFill>
              </a:rPr>
              <a:t>In this context, what does </a:t>
            </a:r>
            <a:r>
              <a:rPr lang="en-US" altLang="en-US" sz="1600" dirty="0">
                <a:solidFill>
                  <a:schemeClr val="bg1">
                    <a:lumMod val="65000"/>
                  </a:schemeClr>
                </a:solidFill>
              </a:rPr>
              <a:t>ICE</a:t>
            </a:r>
            <a:r>
              <a:rPr lang="en-US" altLang="en-US" sz="1600" i="1" dirty="0">
                <a:solidFill>
                  <a:schemeClr val="bg1">
                    <a:lumMod val="65000"/>
                  </a:schemeClr>
                </a:solidFill>
              </a:rPr>
              <a:t> stand for?</a:t>
            </a:r>
          </a:p>
          <a:p>
            <a:pPr eaLnBrk="1" hangingPunct="1">
              <a:spcBef>
                <a:spcPct val="0"/>
              </a:spcBef>
              <a:buClrTx/>
              <a:buSzTx/>
              <a:buFontTx/>
              <a:buNone/>
            </a:pPr>
            <a:r>
              <a:rPr lang="en-US" altLang="en-US" sz="1600" dirty="0">
                <a:solidFill>
                  <a:schemeClr val="bg1">
                    <a:lumMod val="65000"/>
                  </a:schemeClr>
                </a:solidFill>
              </a:rPr>
              <a:t>Iridocorneal endothelial syndrome</a:t>
            </a:r>
          </a:p>
          <a:p>
            <a:pPr eaLnBrk="1" hangingPunct="1">
              <a:spcBef>
                <a:spcPct val="0"/>
              </a:spcBef>
              <a:buClrTx/>
              <a:buSzTx/>
              <a:buFontTx/>
              <a:buNone/>
            </a:pPr>
            <a:endParaRPr lang="en-US" altLang="en-US" sz="1600" i="1" dirty="0">
              <a:solidFill>
                <a:schemeClr val="bg1">
                  <a:lumMod val="65000"/>
                </a:schemeClr>
              </a:solidFill>
            </a:endParaRPr>
          </a:p>
          <a:p>
            <a:pPr eaLnBrk="1" hangingPunct="1">
              <a:spcBef>
                <a:spcPct val="0"/>
              </a:spcBef>
              <a:buClrTx/>
              <a:buSzTx/>
              <a:buFontTx/>
              <a:buNone/>
            </a:pPr>
            <a:r>
              <a:rPr lang="en-US" altLang="en-US" sz="1600" i="1" dirty="0">
                <a:solidFill>
                  <a:schemeClr val="bg1">
                    <a:lumMod val="65000"/>
                  </a:schemeClr>
                </a:solidFill>
              </a:rPr>
              <a:t>In a nutshell, what is ICE?</a:t>
            </a:r>
          </a:p>
          <a:p>
            <a:pPr eaLnBrk="1" hangingPunct="1">
              <a:spcBef>
                <a:spcPct val="0"/>
              </a:spcBef>
              <a:buClrTx/>
              <a:buSzTx/>
              <a:buFont typeface="Wingdings" panose="05000000000000000000" pitchFamily="2" charset="2"/>
              <a:buNone/>
            </a:pPr>
            <a:r>
              <a:rPr lang="en-US" altLang="en-US" sz="1600" dirty="0">
                <a:solidFill>
                  <a:schemeClr val="bg1">
                    <a:lumMod val="65000"/>
                  </a:schemeClr>
                </a:solidFill>
              </a:rPr>
              <a:t>A sporadic condition in which abnormal corneal endothelial cells lead to a variety of corneal, iris and angle problems</a:t>
            </a:r>
          </a:p>
          <a:p>
            <a:pPr eaLnBrk="1" hangingPunct="1">
              <a:spcBef>
                <a:spcPct val="0"/>
              </a:spcBef>
              <a:buClrTx/>
              <a:buSzTx/>
              <a:buFont typeface="Wingdings" panose="05000000000000000000" pitchFamily="2" charset="2"/>
              <a:buNone/>
            </a:pPr>
            <a:endParaRPr lang="en-US" altLang="en-US" sz="1600" dirty="0">
              <a:solidFill>
                <a:schemeClr val="bg1">
                  <a:lumMod val="65000"/>
                </a:schemeClr>
              </a:solidFill>
            </a:endParaRPr>
          </a:p>
          <a:p>
            <a:pPr eaLnBrk="1" hangingPunct="1">
              <a:spcBef>
                <a:spcPct val="0"/>
              </a:spcBef>
              <a:buClrTx/>
              <a:buSzTx/>
              <a:buFontTx/>
              <a:buNone/>
            </a:pPr>
            <a:r>
              <a:rPr lang="en-US" altLang="en-US" sz="1600" i="1" dirty="0">
                <a:solidFill>
                  <a:schemeClr val="bg1">
                    <a:lumMod val="65000"/>
                  </a:schemeClr>
                </a:solidFill>
              </a:rPr>
              <a:t>Who is the typical patient?</a:t>
            </a:r>
          </a:p>
          <a:p>
            <a:pPr eaLnBrk="1" hangingPunct="1">
              <a:spcBef>
                <a:spcPct val="0"/>
              </a:spcBef>
              <a:buClrTx/>
              <a:buSzTx/>
              <a:buFontTx/>
              <a:buNone/>
            </a:pPr>
            <a:r>
              <a:rPr lang="en-US" altLang="en-US" sz="1600" dirty="0">
                <a:solidFill>
                  <a:schemeClr val="bg1">
                    <a:lumMod val="65000"/>
                  </a:schemeClr>
                </a:solidFill>
              </a:rPr>
              <a:t>A young-to-middle-aged adult female</a:t>
            </a:r>
          </a:p>
          <a:p>
            <a:pPr eaLnBrk="1" hangingPunct="1">
              <a:spcBef>
                <a:spcPct val="0"/>
              </a:spcBef>
              <a:buClrTx/>
              <a:buSzTx/>
              <a:buFontTx/>
              <a:buNone/>
            </a:pPr>
            <a:endParaRPr lang="en-US" altLang="en-US" sz="1600" i="1" dirty="0">
              <a:solidFill>
                <a:schemeClr val="bg1">
                  <a:lumMod val="65000"/>
                </a:schemeClr>
              </a:solidFill>
            </a:endParaRPr>
          </a:p>
          <a:p>
            <a:pPr eaLnBrk="1" hangingPunct="1">
              <a:spcBef>
                <a:spcPct val="0"/>
              </a:spcBef>
              <a:buClrTx/>
              <a:buSzTx/>
              <a:buFontTx/>
              <a:buNone/>
            </a:pPr>
            <a:r>
              <a:rPr lang="en-US" altLang="en-US" sz="1600" i="1" dirty="0">
                <a:solidFill>
                  <a:schemeClr val="bg1">
                    <a:lumMod val="65000"/>
                  </a:schemeClr>
                </a:solidFill>
              </a:rPr>
              <a:t>What three sorts of complaints will she have?</a:t>
            </a:r>
          </a:p>
          <a:p>
            <a:pPr eaLnBrk="1" hangingPunct="1">
              <a:spcBef>
                <a:spcPct val="0"/>
              </a:spcBef>
              <a:buClrTx/>
              <a:buSzTx/>
              <a:buNone/>
            </a:pPr>
            <a:r>
              <a:rPr lang="en-US" altLang="en-US" sz="1600" dirty="0">
                <a:solidFill>
                  <a:schemeClr val="bg1">
                    <a:lumMod val="65000"/>
                  </a:schemeClr>
                </a:solidFill>
              </a:rPr>
              <a:t>--Changes in the eye’s appearance</a:t>
            </a:r>
          </a:p>
          <a:p>
            <a:pPr eaLnBrk="1" hangingPunct="1">
              <a:spcBef>
                <a:spcPct val="0"/>
              </a:spcBef>
              <a:buClrTx/>
              <a:buSzTx/>
              <a:buNone/>
            </a:pPr>
            <a:r>
              <a:rPr lang="en-US" altLang="en-US" sz="1600" dirty="0">
                <a:solidFill>
                  <a:schemeClr val="bg1">
                    <a:lumMod val="65000"/>
                  </a:schemeClr>
                </a:solidFill>
              </a:rPr>
              <a:t>--Ocular pain </a:t>
            </a:r>
          </a:p>
          <a:p>
            <a:pPr eaLnBrk="1" hangingPunct="1">
              <a:spcBef>
                <a:spcPct val="0"/>
              </a:spcBef>
              <a:buClrTx/>
              <a:buSzTx/>
              <a:buNone/>
            </a:pPr>
            <a:r>
              <a:rPr lang="en-US" altLang="en-US" sz="1600" dirty="0">
                <a:solidFill>
                  <a:schemeClr val="bg1">
                    <a:lumMod val="65000"/>
                  </a:schemeClr>
                </a:solidFill>
              </a:rPr>
              <a:t>--Decreased VA</a:t>
            </a:r>
          </a:p>
          <a:p>
            <a:pPr eaLnBrk="1" hangingPunct="1">
              <a:spcBef>
                <a:spcPct val="0"/>
              </a:spcBef>
              <a:buClrTx/>
              <a:buSzTx/>
              <a:buNone/>
            </a:pPr>
            <a:endParaRPr lang="en-US" altLang="en-US" sz="1600" dirty="0">
              <a:solidFill>
                <a:schemeClr val="bg1">
                  <a:lumMod val="65000"/>
                </a:schemeClr>
              </a:solidFill>
            </a:endParaRPr>
          </a:p>
          <a:p>
            <a:pPr eaLnBrk="1" hangingPunct="1">
              <a:spcBef>
                <a:spcPct val="0"/>
              </a:spcBef>
              <a:buClrTx/>
              <a:buSzTx/>
              <a:buFontTx/>
              <a:buNone/>
            </a:pPr>
            <a:r>
              <a:rPr lang="en-US" altLang="en-US" sz="1600" i="1" dirty="0">
                <a:solidFill>
                  <a:schemeClr val="bg1">
                    <a:lumMod val="65000"/>
                  </a:schemeClr>
                </a:solidFill>
              </a:rPr>
              <a:t>What ‘pertinent negative’ will be elicited when taking a history?</a:t>
            </a:r>
          </a:p>
          <a:p>
            <a:pPr eaLnBrk="1" hangingPunct="1">
              <a:spcBef>
                <a:spcPct val="0"/>
              </a:spcBef>
              <a:buClrTx/>
              <a:buSzTx/>
              <a:buFontTx/>
              <a:buNone/>
            </a:pPr>
            <a:r>
              <a:rPr lang="en-US" altLang="en-US" sz="1600" dirty="0">
                <a:solidFill>
                  <a:schemeClr val="bg1">
                    <a:lumMod val="65000"/>
                  </a:schemeClr>
                </a:solidFill>
              </a:rPr>
              <a:t>She will deny any family history of similar eye findings (recall it’s sporadic, not inherited)</a:t>
            </a:r>
          </a:p>
        </p:txBody>
      </p:sp>
      <p:sp>
        <p:nvSpPr>
          <p:cNvPr id="47" name="Oval 46">
            <a:extLst>
              <a:ext uri="{FF2B5EF4-FFF2-40B4-BE49-F238E27FC236}">
                <a16:creationId xmlns:a16="http://schemas.microsoft.com/office/drawing/2014/main" id="{915FF168-8D6E-4F81-8D3E-ED770430134E}"/>
              </a:ext>
            </a:extLst>
          </p:cNvPr>
          <p:cNvSpPr/>
          <p:nvPr/>
        </p:nvSpPr>
        <p:spPr>
          <a:xfrm>
            <a:off x="8001000" y="3048000"/>
            <a:ext cx="671979" cy="338554"/>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Text Box 16">
            <a:extLst>
              <a:ext uri="{FF2B5EF4-FFF2-40B4-BE49-F238E27FC236}">
                <a16:creationId xmlns:a16="http://schemas.microsoft.com/office/drawing/2014/main" id="{090C85B3-0EB0-425A-B813-5DE77E9B89E1}"/>
              </a:ext>
            </a:extLst>
          </p:cNvPr>
          <p:cNvSpPr txBox="1">
            <a:spLocks noChangeArrowheads="1"/>
          </p:cNvSpPr>
          <p:nvPr/>
        </p:nvSpPr>
        <p:spPr bwMode="auto">
          <a:xfrm>
            <a:off x="440617" y="3361823"/>
            <a:ext cx="4516848" cy="1323439"/>
          </a:xfrm>
          <a:prstGeom prst="rect">
            <a:avLst/>
          </a:prstGeom>
          <a:solidFill>
            <a:schemeClr val="accent2"/>
          </a:solidFill>
          <a:ln>
            <a:noFill/>
          </a:ln>
          <a:effec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i="1" dirty="0">
                <a:solidFill>
                  <a:schemeClr val="bg1">
                    <a:lumMod val="75000"/>
                  </a:schemeClr>
                </a:solidFill>
              </a:rPr>
              <a:t>What are the common signs of ICE syndrome?</a:t>
            </a:r>
          </a:p>
          <a:p>
            <a:pPr eaLnBrk="1" hangingPunct="1">
              <a:spcBef>
                <a:spcPct val="0"/>
              </a:spcBef>
              <a:buClrTx/>
              <a:buSzTx/>
              <a:buFontTx/>
              <a:buNone/>
            </a:pPr>
            <a:r>
              <a:rPr lang="en-US" altLang="en-US" sz="1600" dirty="0">
                <a:solidFill>
                  <a:schemeClr val="bg1">
                    <a:lumMod val="75000"/>
                  </a:schemeClr>
                </a:solidFill>
              </a:rPr>
              <a:t>--</a:t>
            </a:r>
            <a:r>
              <a:rPr lang="en-US" altLang="en-US" sz="1600" b="1" dirty="0">
                <a:solidFill>
                  <a:schemeClr val="bg1"/>
                </a:solidFill>
              </a:rPr>
              <a:t>Iris changes</a:t>
            </a:r>
            <a:endParaRPr lang="en-US" altLang="en-US" sz="1600" b="1" dirty="0">
              <a:solidFill>
                <a:schemeClr val="bg1">
                  <a:lumMod val="75000"/>
                </a:schemeClr>
              </a:solidFill>
            </a:endParaRPr>
          </a:p>
          <a:p>
            <a:pPr eaLnBrk="1" hangingPunct="1">
              <a:spcBef>
                <a:spcPct val="0"/>
              </a:spcBef>
              <a:buClrTx/>
              <a:buSzTx/>
              <a:buFontTx/>
              <a:buNone/>
            </a:pPr>
            <a:r>
              <a:rPr lang="en-US" altLang="en-US" sz="1600" dirty="0">
                <a:solidFill>
                  <a:schemeClr val="bg1">
                    <a:lumMod val="75000"/>
                  </a:schemeClr>
                </a:solidFill>
              </a:rPr>
              <a:t>--Corneal changes</a:t>
            </a:r>
          </a:p>
          <a:p>
            <a:pPr eaLnBrk="1" hangingPunct="1">
              <a:spcBef>
                <a:spcPct val="0"/>
              </a:spcBef>
              <a:buClrTx/>
              <a:buSzTx/>
              <a:buFontTx/>
              <a:buNone/>
            </a:pPr>
            <a:r>
              <a:rPr lang="en-US" altLang="en-US" sz="1600" dirty="0">
                <a:solidFill>
                  <a:schemeClr val="bg1">
                    <a:lumMod val="75000"/>
                  </a:schemeClr>
                </a:solidFill>
              </a:rPr>
              <a:t>--Peripheral anterior synechiae (PAS)</a:t>
            </a:r>
          </a:p>
          <a:p>
            <a:pPr eaLnBrk="1" hangingPunct="1">
              <a:spcBef>
                <a:spcPct val="0"/>
              </a:spcBef>
              <a:buClrTx/>
              <a:buSzTx/>
              <a:buFontTx/>
              <a:buNone/>
            </a:pPr>
            <a:r>
              <a:rPr lang="en-US" altLang="en-US" sz="1600" dirty="0">
                <a:solidFill>
                  <a:schemeClr val="bg1">
                    <a:lumMod val="75000"/>
                  </a:schemeClr>
                </a:solidFill>
              </a:rPr>
              <a:t>--Elevated IOP/glaucoma</a:t>
            </a:r>
          </a:p>
        </p:txBody>
      </p:sp>
      <p:sp>
        <p:nvSpPr>
          <p:cNvPr id="55" name="Oval 54">
            <a:extLst>
              <a:ext uri="{FF2B5EF4-FFF2-40B4-BE49-F238E27FC236}">
                <a16:creationId xmlns:a16="http://schemas.microsoft.com/office/drawing/2014/main" id="{AA51CD81-56EC-487E-9F90-4DF70BE0BAD9}"/>
              </a:ext>
            </a:extLst>
          </p:cNvPr>
          <p:cNvSpPr/>
          <p:nvPr/>
        </p:nvSpPr>
        <p:spPr>
          <a:xfrm>
            <a:off x="439064" y="3561566"/>
            <a:ext cx="1583477" cy="431906"/>
          </a:xfrm>
          <a:prstGeom prst="ellipse">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TextBox 48">
            <a:extLst>
              <a:ext uri="{FF2B5EF4-FFF2-40B4-BE49-F238E27FC236}">
                <a16:creationId xmlns:a16="http://schemas.microsoft.com/office/drawing/2014/main" id="{B1DBD708-44A5-47A8-8C8F-E1C999C2923E}"/>
              </a:ext>
            </a:extLst>
          </p:cNvPr>
          <p:cNvSpPr txBox="1">
            <a:spLocks noChangeArrowheads="1"/>
          </p:cNvSpPr>
          <p:nvPr/>
        </p:nvSpPr>
        <p:spPr bwMode="auto">
          <a:xfrm>
            <a:off x="2176462" y="3357470"/>
            <a:ext cx="3690938" cy="1169551"/>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n-US" altLang="en-US" sz="1400" i="1" dirty="0">
                <a:solidFill>
                  <a:srgbClr val="0000FF"/>
                </a:solidFill>
              </a:rPr>
              <a:t>What sort of iris changes will be present?</a:t>
            </a:r>
          </a:p>
          <a:p>
            <a:pPr eaLnBrk="1" hangingPunct="1"/>
            <a:r>
              <a:rPr lang="en-US" altLang="en-US" sz="1400" dirty="0">
                <a:solidFill>
                  <a:srgbClr val="0000FF"/>
                </a:solidFill>
              </a:rPr>
              <a:t>--The pupil may be out-of-round or displaced</a:t>
            </a:r>
          </a:p>
          <a:p>
            <a:pPr eaLnBrk="1" hangingPunct="1"/>
            <a:r>
              <a:rPr lang="en-US" altLang="en-US" sz="1400" dirty="0">
                <a:solidFill>
                  <a:srgbClr val="0000FF"/>
                </a:solidFill>
              </a:rPr>
              <a:t>--The iris may be atrophic and ‘torn’</a:t>
            </a:r>
          </a:p>
          <a:p>
            <a:pPr eaLnBrk="1" hangingPunct="1"/>
            <a:r>
              <a:rPr lang="en-US" altLang="en-US" sz="1400" dirty="0">
                <a:solidFill>
                  <a:srgbClr val="0000FF"/>
                </a:solidFill>
              </a:rPr>
              <a:t>--Ectropion </a:t>
            </a:r>
            <a:r>
              <a:rPr lang="en-US" altLang="en-US" sz="1400" dirty="0" err="1">
                <a:solidFill>
                  <a:srgbClr val="0000FF"/>
                </a:solidFill>
              </a:rPr>
              <a:t>uveae</a:t>
            </a:r>
            <a:r>
              <a:rPr lang="en-US" altLang="en-US" sz="1400" dirty="0">
                <a:solidFill>
                  <a:srgbClr val="0000FF"/>
                </a:solidFill>
              </a:rPr>
              <a:t> may be present</a:t>
            </a:r>
          </a:p>
          <a:p>
            <a:pPr eaLnBrk="1" hangingPunct="1"/>
            <a:r>
              <a:rPr lang="en-US" altLang="en-US" sz="1400" dirty="0">
                <a:solidFill>
                  <a:srgbClr val="0000FF"/>
                </a:solidFill>
              </a:rPr>
              <a:t>--Iris nodules and/or nevi may be present</a:t>
            </a:r>
          </a:p>
        </p:txBody>
      </p:sp>
    </p:spTree>
    <p:extLst>
      <p:ext uri="{BB962C8B-B14F-4D97-AF65-F5344CB8AC3E}">
        <p14:creationId xmlns:p14="http://schemas.microsoft.com/office/powerpoint/2010/main" val="2027189786"/>
      </p:ext>
    </p:extLst>
  </p:cSld>
  <p:clrMapOvr>
    <a:masterClrMapping/>
  </p:clrMapOvr>
</p:sld>
</file>

<file path=ppt/slides/slide3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842" name="Slide Number Placeholder 2">
            <a:extLst>
              <a:ext uri="{FF2B5EF4-FFF2-40B4-BE49-F238E27FC236}">
                <a16:creationId xmlns:a16="http://schemas.microsoft.com/office/drawing/2014/main" id="{57992DF9-9BED-4F25-A501-31A8033546D4}"/>
              </a:ext>
            </a:extLst>
          </p:cNvPr>
          <p:cNvSpPr>
            <a:spLocks noGrp="1"/>
          </p:cNvSpPr>
          <p:nvPr>
            <p:ph type="sldNum" sz="quarter" idx="12"/>
          </p:nvPr>
        </p:nvSpPr>
        <p:spPr>
          <a:noFill/>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fld id="{0E9B4CE3-17FF-430A-93F3-C8A471087D47}" type="slidenum">
              <a:rPr lang="en-US" altLang="en-US"/>
              <a:pPr/>
              <a:t>333</a:t>
            </a:fld>
            <a:endParaRPr lang="en-US" altLang="en-US"/>
          </a:p>
        </p:txBody>
      </p:sp>
      <p:pic>
        <p:nvPicPr>
          <p:cNvPr id="35843" name="Picture 3">
            <a:extLst>
              <a:ext uri="{FF2B5EF4-FFF2-40B4-BE49-F238E27FC236}">
                <a16:creationId xmlns:a16="http://schemas.microsoft.com/office/drawing/2014/main" id="{430A0D0F-B604-46F2-B95F-FE646C157116}"/>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685800" y="838200"/>
            <a:ext cx="7808913" cy="4959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5844" name="TextBox 4">
            <a:extLst>
              <a:ext uri="{FF2B5EF4-FFF2-40B4-BE49-F238E27FC236}">
                <a16:creationId xmlns:a16="http://schemas.microsoft.com/office/drawing/2014/main" id="{8E6F02AE-C92E-485D-AD83-EE4D66F31AEC}"/>
              </a:ext>
            </a:extLst>
          </p:cNvPr>
          <p:cNvSpPr txBox="1">
            <a:spLocks noChangeArrowheads="1"/>
          </p:cNvSpPr>
          <p:nvPr/>
        </p:nvSpPr>
        <p:spPr bwMode="auto">
          <a:xfrm>
            <a:off x="2811569" y="6178550"/>
            <a:ext cx="3557385"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eaLnBrk="1" hangingPunct="1"/>
            <a:r>
              <a:rPr lang="en-US" altLang="en-US" dirty="0"/>
              <a:t>ICE: </a:t>
            </a:r>
            <a:r>
              <a:rPr lang="en-US" altLang="en-US" dirty="0" err="1"/>
              <a:t>Corectopia</a:t>
            </a:r>
            <a:r>
              <a:rPr lang="en-US" altLang="en-US" dirty="0"/>
              <a:t> (displaced pupil)</a:t>
            </a:r>
          </a:p>
        </p:txBody>
      </p:sp>
      <p:sp>
        <p:nvSpPr>
          <p:cNvPr id="6" name="TextBox 5">
            <a:extLst>
              <a:ext uri="{FF2B5EF4-FFF2-40B4-BE49-F238E27FC236}">
                <a16:creationId xmlns:a16="http://schemas.microsoft.com/office/drawing/2014/main" id="{422C4977-D691-4ED0-8F30-002F14B2A56F}"/>
              </a:ext>
            </a:extLst>
          </p:cNvPr>
          <p:cNvSpPr txBox="1"/>
          <p:nvPr/>
        </p:nvSpPr>
        <p:spPr>
          <a:xfrm>
            <a:off x="2259496" y="189094"/>
            <a:ext cx="4607480" cy="400110"/>
          </a:xfrm>
          <a:prstGeom prst="rect">
            <a:avLst/>
          </a:prstGeom>
          <a:solidFill>
            <a:schemeClr val="accent1">
              <a:lumMod val="60000"/>
              <a:lumOff val="40000"/>
            </a:schemeClr>
          </a:solidFill>
        </p:spPr>
        <p:txBody>
          <a:bodyPr wrap="none" rtlCol="0">
            <a:spAutoFit/>
          </a:bodyPr>
          <a:lstStyle/>
          <a:p>
            <a:pPr algn="ctr"/>
            <a:r>
              <a:rPr lang="en-US" sz="2000" b="1" dirty="0"/>
              <a:t>Secondary Angle Closure Glaucoma</a:t>
            </a:r>
          </a:p>
        </p:txBody>
      </p:sp>
    </p:spTree>
  </p:cSld>
  <p:clrMapOvr>
    <a:masterClrMapping/>
  </p:clrMapOvr>
</p:sld>
</file>

<file path=ppt/slides/slide3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842" name="Slide Number Placeholder 2">
            <a:extLst>
              <a:ext uri="{FF2B5EF4-FFF2-40B4-BE49-F238E27FC236}">
                <a16:creationId xmlns:a16="http://schemas.microsoft.com/office/drawing/2014/main" id="{57992DF9-9BED-4F25-A501-31A8033546D4}"/>
              </a:ext>
            </a:extLst>
          </p:cNvPr>
          <p:cNvSpPr>
            <a:spLocks noGrp="1"/>
          </p:cNvSpPr>
          <p:nvPr>
            <p:ph type="sldNum" sz="quarter" idx="12"/>
          </p:nvPr>
        </p:nvSpPr>
        <p:spPr>
          <a:noFill/>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fld id="{0E9B4CE3-17FF-430A-93F3-C8A471087D47}" type="slidenum">
              <a:rPr lang="en-US" altLang="en-US"/>
              <a:pPr/>
              <a:t>334</a:t>
            </a:fld>
            <a:endParaRPr lang="en-US" altLang="en-US"/>
          </a:p>
        </p:txBody>
      </p:sp>
      <p:sp>
        <p:nvSpPr>
          <p:cNvPr id="35844" name="TextBox 4">
            <a:extLst>
              <a:ext uri="{FF2B5EF4-FFF2-40B4-BE49-F238E27FC236}">
                <a16:creationId xmlns:a16="http://schemas.microsoft.com/office/drawing/2014/main" id="{8E6F02AE-C92E-485D-AD83-EE4D66F31AEC}"/>
              </a:ext>
            </a:extLst>
          </p:cNvPr>
          <p:cNvSpPr txBox="1">
            <a:spLocks noChangeArrowheads="1"/>
          </p:cNvSpPr>
          <p:nvPr/>
        </p:nvSpPr>
        <p:spPr bwMode="auto">
          <a:xfrm>
            <a:off x="3670779" y="6178550"/>
            <a:ext cx="1838965"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eaLnBrk="1" hangingPunct="1"/>
            <a:r>
              <a:rPr lang="en-US" altLang="en-US" dirty="0"/>
              <a:t>ICE: Iris atrophy</a:t>
            </a:r>
          </a:p>
        </p:txBody>
      </p:sp>
      <p:sp>
        <p:nvSpPr>
          <p:cNvPr id="6" name="TextBox 5">
            <a:extLst>
              <a:ext uri="{FF2B5EF4-FFF2-40B4-BE49-F238E27FC236}">
                <a16:creationId xmlns:a16="http://schemas.microsoft.com/office/drawing/2014/main" id="{422C4977-D691-4ED0-8F30-002F14B2A56F}"/>
              </a:ext>
            </a:extLst>
          </p:cNvPr>
          <p:cNvSpPr txBox="1"/>
          <p:nvPr/>
        </p:nvSpPr>
        <p:spPr>
          <a:xfrm>
            <a:off x="2259496" y="189094"/>
            <a:ext cx="4607480" cy="400110"/>
          </a:xfrm>
          <a:prstGeom prst="rect">
            <a:avLst/>
          </a:prstGeom>
          <a:solidFill>
            <a:schemeClr val="accent1">
              <a:lumMod val="60000"/>
              <a:lumOff val="40000"/>
            </a:schemeClr>
          </a:solidFill>
        </p:spPr>
        <p:txBody>
          <a:bodyPr wrap="none" rtlCol="0">
            <a:spAutoFit/>
          </a:bodyPr>
          <a:lstStyle/>
          <a:p>
            <a:pPr algn="ctr"/>
            <a:r>
              <a:rPr lang="en-US" sz="2000" b="1" dirty="0"/>
              <a:t>Secondary Angle Closure Glaucoma</a:t>
            </a:r>
          </a:p>
        </p:txBody>
      </p:sp>
      <p:pic>
        <p:nvPicPr>
          <p:cNvPr id="7" name="Picture 1">
            <a:extLst>
              <a:ext uri="{FF2B5EF4-FFF2-40B4-BE49-F238E27FC236}">
                <a16:creationId xmlns:a16="http://schemas.microsoft.com/office/drawing/2014/main" id="{D08F24CA-F5D8-48DD-88CA-669574F9FBED}"/>
              </a:ext>
            </a:extLst>
          </p:cNvPr>
          <p:cNvPicPr>
            <a:picLocks noChangeAspect="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210800" y="1790700"/>
            <a:ext cx="4097391" cy="3276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 name="Picture 3">
            <a:extLst>
              <a:ext uri="{FF2B5EF4-FFF2-40B4-BE49-F238E27FC236}">
                <a16:creationId xmlns:a16="http://schemas.microsoft.com/office/drawing/2014/main" id="{6215FF6A-8D7F-488F-8422-03425FF1645A}"/>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4678213" y="1931987"/>
            <a:ext cx="4377525" cy="2994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47826133"/>
      </p:ext>
    </p:extLst>
  </p:cSld>
  <p:clrMapOvr>
    <a:masterClrMapping/>
  </p:clrMapOvr>
</p:sld>
</file>

<file path=ppt/slides/slide3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082" name="Slide Number Placeholder 2">
            <a:extLst>
              <a:ext uri="{FF2B5EF4-FFF2-40B4-BE49-F238E27FC236}">
                <a16:creationId xmlns:a16="http://schemas.microsoft.com/office/drawing/2014/main" id="{CA43CD04-28D4-4EBA-B74C-65A7020CA032}"/>
              </a:ext>
            </a:extLst>
          </p:cNvPr>
          <p:cNvSpPr>
            <a:spLocks noGrp="1"/>
          </p:cNvSpPr>
          <p:nvPr>
            <p:ph type="sldNum" sz="quarter" idx="12"/>
          </p:nvPr>
        </p:nvSpPr>
        <p:spPr>
          <a:noFill/>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fld id="{37A15B29-0827-4626-AA49-05A308FD817A}" type="slidenum">
              <a:rPr lang="en-US" altLang="en-US"/>
              <a:pPr/>
              <a:t>335</a:t>
            </a:fld>
            <a:endParaRPr lang="en-US" altLang="en-US"/>
          </a:p>
        </p:txBody>
      </p:sp>
      <p:sp>
        <p:nvSpPr>
          <p:cNvPr id="46083" name="TextBox 4">
            <a:extLst>
              <a:ext uri="{FF2B5EF4-FFF2-40B4-BE49-F238E27FC236}">
                <a16:creationId xmlns:a16="http://schemas.microsoft.com/office/drawing/2014/main" id="{4F7EF345-D001-43C0-91CA-A4D373B269C4}"/>
              </a:ext>
            </a:extLst>
          </p:cNvPr>
          <p:cNvSpPr txBox="1">
            <a:spLocks noChangeArrowheads="1"/>
          </p:cNvSpPr>
          <p:nvPr/>
        </p:nvSpPr>
        <p:spPr bwMode="auto">
          <a:xfrm>
            <a:off x="2011049" y="6172200"/>
            <a:ext cx="5121916"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eaLnBrk="1" hangingPunct="1"/>
            <a:r>
              <a:rPr lang="en-US" altLang="en-US" dirty="0"/>
              <a:t>ICE: Iris nodules (note also the ectropion </a:t>
            </a:r>
            <a:r>
              <a:rPr lang="en-US" altLang="en-US" dirty="0" err="1"/>
              <a:t>uveae</a:t>
            </a:r>
            <a:r>
              <a:rPr lang="en-US" altLang="en-US" dirty="0"/>
              <a:t>)</a:t>
            </a:r>
          </a:p>
        </p:txBody>
      </p:sp>
      <p:pic>
        <p:nvPicPr>
          <p:cNvPr id="46084" name="Picture 1">
            <a:extLst>
              <a:ext uri="{FF2B5EF4-FFF2-40B4-BE49-F238E27FC236}">
                <a16:creationId xmlns:a16="http://schemas.microsoft.com/office/drawing/2014/main" id="{59A518D3-1DEC-4B39-8AFD-AA9935CD39AB}"/>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1343819" y="1234554"/>
            <a:ext cx="6456362" cy="43888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 name="TextBox 5">
            <a:extLst>
              <a:ext uri="{FF2B5EF4-FFF2-40B4-BE49-F238E27FC236}">
                <a16:creationId xmlns:a16="http://schemas.microsoft.com/office/drawing/2014/main" id="{D8AD7490-D2DD-4D94-84D1-E51B0705F116}"/>
              </a:ext>
            </a:extLst>
          </p:cNvPr>
          <p:cNvSpPr txBox="1"/>
          <p:nvPr/>
        </p:nvSpPr>
        <p:spPr>
          <a:xfrm>
            <a:off x="2259496" y="189094"/>
            <a:ext cx="4607480" cy="400110"/>
          </a:xfrm>
          <a:prstGeom prst="rect">
            <a:avLst/>
          </a:prstGeom>
          <a:solidFill>
            <a:schemeClr val="accent1">
              <a:lumMod val="60000"/>
              <a:lumOff val="40000"/>
            </a:schemeClr>
          </a:solidFill>
        </p:spPr>
        <p:txBody>
          <a:bodyPr wrap="none" rtlCol="0">
            <a:spAutoFit/>
          </a:bodyPr>
          <a:lstStyle/>
          <a:p>
            <a:pPr algn="ctr"/>
            <a:r>
              <a:rPr lang="en-US" sz="2000" b="1" dirty="0"/>
              <a:t>Secondary Angle Closure Glaucoma</a:t>
            </a:r>
          </a:p>
        </p:txBody>
      </p:sp>
    </p:spTree>
  </p:cSld>
  <p:clrMapOvr>
    <a:masterClrMapping/>
  </p:clrMapOvr>
</p:sld>
</file>

<file path=ppt/slides/slide3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Straight Arrow Connector 12">
            <a:extLst>
              <a:ext uri="{FF2B5EF4-FFF2-40B4-BE49-F238E27FC236}">
                <a16:creationId xmlns:a16="http://schemas.microsoft.com/office/drawing/2014/main" id="{A6DE2085-829C-480C-9216-69D6039C0A37}"/>
              </a:ext>
            </a:extLst>
          </p:cNvPr>
          <p:cNvCxnSpPr>
            <a:cxnSpLocks/>
          </p:cNvCxnSpPr>
          <p:nvPr/>
        </p:nvCxnSpPr>
        <p:spPr>
          <a:xfrm>
            <a:off x="6717173" y="1828800"/>
            <a:ext cx="0" cy="3462754"/>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43014" name="Text Box 6"/>
          <p:cNvSpPr txBox="1">
            <a:spLocks noChangeArrowheads="1"/>
          </p:cNvSpPr>
          <p:nvPr/>
        </p:nvSpPr>
        <p:spPr bwMode="auto">
          <a:xfrm>
            <a:off x="533400" y="2356376"/>
            <a:ext cx="1005403"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Lens-</a:t>
            </a:r>
          </a:p>
          <a:p>
            <a:pPr algn="ctr" eaLnBrk="1" hangingPunct="1">
              <a:lnSpc>
                <a:spcPct val="80000"/>
              </a:lnSpc>
              <a:spcBef>
                <a:spcPct val="0"/>
              </a:spcBef>
              <a:buClrTx/>
              <a:buSzTx/>
              <a:buFontTx/>
              <a:buNone/>
            </a:pPr>
            <a:r>
              <a:rPr lang="en-US" altLang="en-US" sz="1800" dirty="0">
                <a:solidFill>
                  <a:schemeClr val="bg1">
                    <a:lumMod val="75000"/>
                  </a:schemeClr>
                </a:solidFill>
              </a:rPr>
              <a:t>Induced</a:t>
            </a:r>
          </a:p>
        </p:txBody>
      </p:sp>
      <p:sp>
        <p:nvSpPr>
          <p:cNvPr id="43017" name="Text Box 14"/>
          <p:cNvSpPr txBox="1">
            <a:spLocks noChangeArrowheads="1"/>
          </p:cNvSpPr>
          <p:nvPr/>
        </p:nvSpPr>
        <p:spPr bwMode="auto">
          <a:xfrm>
            <a:off x="3026498" y="2365901"/>
            <a:ext cx="1633781"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Aphakic/</a:t>
            </a:r>
          </a:p>
          <a:p>
            <a:pPr algn="ctr" eaLnBrk="1" hangingPunct="1">
              <a:lnSpc>
                <a:spcPct val="80000"/>
              </a:lnSpc>
              <a:spcBef>
                <a:spcPct val="0"/>
              </a:spcBef>
              <a:buClrTx/>
              <a:buSzTx/>
              <a:buFontTx/>
              <a:buNone/>
            </a:pPr>
            <a:r>
              <a:rPr lang="en-US" altLang="en-US" sz="1800" dirty="0" err="1">
                <a:solidFill>
                  <a:schemeClr val="bg1">
                    <a:lumMod val="75000"/>
                  </a:schemeClr>
                </a:solidFill>
              </a:rPr>
              <a:t>Pseudophakic</a:t>
            </a:r>
            <a:endParaRPr lang="en-US" altLang="en-US" sz="1800" dirty="0">
              <a:solidFill>
                <a:schemeClr val="bg1">
                  <a:lumMod val="75000"/>
                </a:schemeClr>
              </a:solidFill>
            </a:endParaRPr>
          </a:p>
        </p:txBody>
      </p:sp>
      <p:sp>
        <p:nvSpPr>
          <p:cNvPr id="43031" name="Text Box 35"/>
          <p:cNvSpPr txBox="1">
            <a:spLocks noChangeArrowheads="1"/>
          </p:cNvSpPr>
          <p:nvPr/>
        </p:nvSpPr>
        <p:spPr bwMode="auto">
          <a:xfrm>
            <a:off x="1190847" y="1295400"/>
            <a:ext cx="2473754"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solidFill>
                  <a:schemeClr val="bg1">
                    <a:lumMod val="75000"/>
                  </a:schemeClr>
                </a:solidFill>
              </a:rPr>
              <a:t>w/ Pupillary Block</a:t>
            </a:r>
          </a:p>
        </p:txBody>
      </p:sp>
      <p:sp>
        <p:nvSpPr>
          <p:cNvPr id="43032" name="Text Box 36"/>
          <p:cNvSpPr txBox="1">
            <a:spLocks noChangeArrowheads="1"/>
          </p:cNvSpPr>
          <p:nvPr/>
        </p:nvSpPr>
        <p:spPr bwMode="auto">
          <a:xfrm>
            <a:off x="5181600" y="1295400"/>
            <a:ext cx="2630848"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t>w/o Pupillary Block</a:t>
            </a:r>
          </a:p>
        </p:txBody>
      </p:sp>
      <p:sp>
        <p:nvSpPr>
          <p:cNvPr id="49" name="Rectangle 2">
            <a:extLst>
              <a:ext uri="{FF2B5EF4-FFF2-40B4-BE49-F238E27FC236}">
                <a16:creationId xmlns:a16="http://schemas.microsoft.com/office/drawing/2014/main" id="{240EE5BF-F7D2-4FC8-A5DD-F6B5423153C6}"/>
              </a:ext>
            </a:extLst>
          </p:cNvPr>
          <p:cNvSpPr>
            <a:spLocks noGrp="1" noChangeArrowheads="1"/>
          </p:cNvSpPr>
          <p:nvPr>
            <p:ph type="title"/>
          </p:nvPr>
        </p:nvSpPr>
        <p:spPr>
          <a:xfrm>
            <a:off x="457200" y="304800"/>
            <a:ext cx="7543800" cy="563562"/>
          </a:xfrm>
        </p:spPr>
        <p:txBody>
          <a:bodyPr/>
          <a:lstStyle/>
          <a:p>
            <a:pPr eaLnBrk="1" hangingPunct="1"/>
            <a:r>
              <a:rPr lang="en-US" altLang="en-US" sz="3500" dirty="0"/>
              <a:t>Q</a:t>
            </a:r>
          </a:p>
        </p:txBody>
      </p:sp>
      <p:sp>
        <p:nvSpPr>
          <p:cNvPr id="50" name="TextBox 49">
            <a:extLst>
              <a:ext uri="{FF2B5EF4-FFF2-40B4-BE49-F238E27FC236}">
                <a16:creationId xmlns:a16="http://schemas.microsoft.com/office/drawing/2014/main" id="{CF426230-46C8-405C-9015-99EF57762A2E}"/>
              </a:ext>
            </a:extLst>
          </p:cNvPr>
          <p:cNvSpPr txBox="1"/>
          <p:nvPr/>
        </p:nvSpPr>
        <p:spPr>
          <a:xfrm>
            <a:off x="2259496" y="189094"/>
            <a:ext cx="4607480" cy="400110"/>
          </a:xfrm>
          <a:prstGeom prst="rect">
            <a:avLst/>
          </a:prstGeom>
          <a:solidFill>
            <a:schemeClr val="accent1">
              <a:lumMod val="60000"/>
              <a:lumOff val="40000"/>
            </a:schemeClr>
          </a:solidFill>
        </p:spPr>
        <p:txBody>
          <a:bodyPr wrap="none" rtlCol="0">
            <a:spAutoFit/>
          </a:bodyPr>
          <a:lstStyle/>
          <a:p>
            <a:pPr algn="ctr"/>
            <a:r>
              <a:rPr lang="en-US" sz="2000" b="1" dirty="0"/>
              <a:t>Secondary Angle Closure Glaucoma</a:t>
            </a:r>
          </a:p>
        </p:txBody>
      </p:sp>
      <p:sp>
        <p:nvSpPr>
          <p:cNvPr id="2" name="TextBox 1">
            <a:extLst>
              <a:ext uri="{FF2B5EF4-FFF2-40B4-BE49-F238E27FC236}">
                <a16:creationId xmlns:a16="http://schemas.microsoft.com/office/drawing/2014/main" id="{A7E30BEC-923B-4C9A-A856-BDD0D882F6B8}"/>
              </a:ext>
            </a:extLst>
          </p:cNvPr>
          <p:cNvSpPr txBox="1"/>
          <p:nvPr/>
        </p:nvSpPr>
        <p:spPr>
          <a:xfrm>
            <a:off x="887305" y="2844119"/>
            <a:ext cx="1494320" cy="338554"/>
          </a:xfrm>
          <a:prstGeom prst="rect">
            <a:avLst/>
          </a:prstGeom>
          <a:noFill/>
        </p:spPr>
        <p:txBody>
          <a:bodyPr wrap="none" rtlCol="0">
            <a:spAutoFit/>
          </a:bodyPr>
          <a:lstStyle/>
          <a:p>
            <a:r>
              <a:rPr lang="en-US" sz="1600" dirty="0" err="1">
                <a:solidFill>
                  <a:schemeClr val="bg1">
                    <a:lumMod val="75000"/>
                  </a:schemeClr>
                </a:solidFill>
              </a:rPr>
              <a:t>Phacomorphic</a:t>
            </a:r>
            <a:endParaRPr lang="en-US" sz="1600" dirty="0">
              <a:solidFill>
                <a:schemeClr val="bg1">
                  <a:lumMod val="75000"/>
                </a:schemeClr>
              </a:solidFill>
            </a:endParaRPr>
          </a:p>
        </p:txBody>
      </p:sp>
      <p:sp>
        <p:nvSpPr>
          <p:cNvPr id="51" name="TextBox 50">
            <a:extLst>
              <a:ext uri="{FF2B5EF4-FFF2-40B4-BE49-F238E27FC236}">
                <a16:creationId xmlns:a16="http://schemas.microsoft.com/office/drawing/2014/main" id="{156069D4-340B-4160-A336-EBF73557CEE0}"/>
              </a:ext>
            </a:extLst>
          </p:cNvPr>
          <p:cNvSpPr txBox="1"/>
          <p:nvPr/>
        </p:nvSpPr>
        <p:spPr>
          <a:xfrm>
            <a:off x="884725" y="3175578"/>
            <a:ext cx="1402948" cy="338554"/>
          </a:xfrm>
          <a:prstGeom prst="rect">
            <a:avLst/>
          </a:prstGeom>
          <a:noFill/>
        </p:spPr>
        <p:txBody>
          <a:bodyPr wrap="none" rtlCol="0">
            <a:spAutoFit/>
          </a:bodyPr>
          <a:lstStyle/>
          <a:p>
            <a:r>
              <a:rPr lang="en-US" sz="1600" dirty="0">
                <a:solidFill>
                  <a:schemeClr val="bg1">
                    <a:lumMod val="75000"/>
                  </a:schemeClr>
                </a:solidFill>
              </a:rPr>
              <a:t>Ectopia </a:t>
            </a:r>
            <a:r>
              <a:rPr lang="en-US" sz="1600" dirty="0" err="1">
                <a:solidFill>
                  <a:schemeClr val="bg1">
                    <a:lumMod val="75000"/>
                  </a:schemeClr>
                </a:solidFill>
              </a:rPr>
              <a:t>lentis</a:t>
            </a:r>
            <a:endParaRPr lang="en-US" sz="1600" dirty="0">
              <a:solidFill>
                <a:schemeClr val="bg1">
                  <a:lumMod val="75000"/>
                </a:schemeClr>
              </a:solidFill>
            </a:endParaRPr>
          </a:p>
        </p:txBody>
      </p:sp>
      <p:cxnSp>
        <p:nvCxnSpPr>
          <p:cNvPr id="71" name="Straight Connector 70">
            <a:extLst>
              <a:ext uri="{FF2B5EF4-FFF2-40B4-BE49-F238E27FC236}">
                <a16:creationId xmlns:a16="http://schemas.microsoft.com/office/drawing/2014/main" id="{C104938D-BA8D-4E39-9D5F-9EE2012F2F3C}"/>
              </a:ext>
            </a:extLst>
          </p:cNvPr>
          <p:cNvCxnSpPr>
            <a:cxnSpLocks/>
          </p:cNvCxnSpPr>
          <p:nvPr/>
        </p:nvCxnSpPr>
        <p:spPr>
          <a:xfrm flipH="1">
            <a:off x="762665" y="3023488"/>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2A7E4E40-472F-4E50-8A7A-45C10FDD7171}"/>
              </a:ext>
            </a:extLst>
          </p:cNvPr>
          <p:cNvCxnSpPr>
            <a:cxnSpLocks/>
          </p:cNvCxnSpPr>
          <p:nvPr/>
        </p:nvCxnSpPr>
        <p:spPr>
          <a:xfrm flipH="1">
            <a:off x="762665" y="3347853"/>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C3924889-45B9-4383-9C9E-48F0A9C27AD8}"/>
              </a:ext>
            </a:extLst>
          </p:cNvPr>
          <p:cNvCxnSpPr>
            <a:cxnSpLocks/>
          </p:cNvCxnSpPr>
          <p:nvPr/>
        </p:nvCxnSpPr>
        <p:spPr>
          <a:xfrm flipH="1">
            <a:off x="748719" y="2838976"/>
            <a:ext cx="13947" cy="5088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 name="Straight Arrow Connector 5">
            <a:extLst>
              <a:ext uri="{FF2B5EF4-FFF2-40B4-BE49-F238E27FC236}">
                <a16:creationId xmlns:a16="http://schemas.microsoft.com/office/drawing/2014/main" id="{A3439F0C-5143-461F-8F3C-2E830785DEFC}"/>
              </a:ext>
            </a:extLst>
          </p:cNvPr>
          <p:cNvCxnSpPr>
            <a:stCxn id="50" idx="2"/>
          </p:cNvCxnSpPr>
          <p:nvPr/>
        </p:nvCxnSpPr>
        <p:spPr>
          <a:xfrm flipH="1">
            <a:off x="2971800" y="589204"/>
            <a:ext cx="1591436" cy="706196"/>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0" name="Straight Arrow Connector 9">
            <a:extLst>
              <a:ext uri="{FF2B5EF4-FFF2-40B4-BE49-F238E27FC236}">
                <a16:creationId xmlns:a16="http://schemas.microsoft.com/office/drawing/2014/main" id="{84DC796E-F6ED-4FBB-82D2-A260F480BF8A}"/>
              </a:ext>
            </a:extLst>
          </p:cNvPr>
          <p:cNvCxnSpPr>
            <a:cxnSpLocks/>
          </p:cNvCxnSpPr>
          <p:nvPr/>
        </p:nvCxnSpPr>
        <p:spPr>
          <a:xfrm>
            <a:off x="4572000" y="589204"/>
            <a:ext cx="1600200" cy="706196"/>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6" name="Straight Arrow Connector 25">
            <a:extLst>
              <a:ext uri="{FF2B5EF4-FFF2-40B4-BE49-F238E27FC236}">
                <a16:creationId xmlns:a16="http://schemas.microsoft.com/office/drawing/2014/main" id="{B70E0124-9B84-41A5-8D84-A66B7838A706}"/>
              </a:ext>
            </a:extLst>
          </p:cNvPr>
          <p:cNvCxnSpPr>
            <a:cxnSpLocks/>
          </p:cNvCxnSpPr>
          <p:nvPr/>
        </p:nvCxnSpPr>
        <p:spPr>
          <a:xfrm flipH="1">
            <a:off x="1159539" y="1828800"/>
            <a:ext cx="1290435" cy="478059"/>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28" name="Straight Arrow Connector 27">
            <a:extLst>
              <a:ext uri="{FF2B5EF4-FFF2-40B4-BE49-F238E27FC236}">
                <a16:creationId xmlns:a16="http://schemas.microsoft.com/office/drawing/2014/main" id="{567A4249-5C59-4416-8A8E-1C35913900AB}"/>
              </a:ext>
            </a:extLst>
          </p:cNvPr>
          <p:cNvCxnSpPr>
            <a:cxnSpLocks/>
          </p:cNvCxnSpPr>
          <p:nvPr/>
        </p:nvCxnSpPr>
        <p:spPr>
          <a:xfrm>
            <a:off x="2449973" y="1832208"/>
            <a:ext cx="1268784"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56" name="Text Box 6">
            <a:extLst>
              <a:ext uri="{FF2B5EF4-FFF2-40B4-BE49-F238E27FC236}">
                <a16:creationId xmlns:a16="http://schemas.microsoft.com/office/drawing/2014/main" id="{557983BD-9D64-49B9-A366-A08663B0451F}"/>
              </a:ext>
            </a:extLst>
          </p:cNvPr>
          <p:cNvSpPr txBox="1">
            <a:spLocks noChangeArrowheads="1"/>
          </p:cNvSpPr>
          <p:nvPr/>
        </p:nvSpPr>
        <p:spPr bwMode="auto">
          <a:xfrm>
            <a:off x="5029200" y="2356376"/>
            <a:ext cx="813043"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r" eaLnBrk="1" hangingPunct="1">
              <a:lnSpc>
                <a:spcPct val="80000"/>
              </a:lnSpc>
              <a:spcBef>
                <a:spcPct val="0"/>
              </a:spcBef>
              <a:buClrTx/>
              <a:buSzTx/>
              <a:buFontTx/>
              <a:buNone/>
            </a:pPr>
            <a:r>
              <a:rPr lang="en-US" altLang="en-US" sz="1800" dirty="0">
                <a:solidFill>
                  <a:schemeClr val="bg1">
                    <a:lumMod val="75000"/>
                  </a:schemeClr>
                </a:solidFill>
              </a:rPr>
              <a:t>‘Push’</a:t>
            </a:r>
          </a:p>
        </p:txBody>
      </p:sp>
      <p:sp>
        <p:nvSpPr>
          <p:cNvPr id="57" name="Text Box 14">
            <a:extLst>
              <a:ext uri="{FF2B5EF4-FFF2-40B4-BE49-F238E27FC236}">
                <a16:creationId xmlns:a16="http://schemas.microsoft.com/office/drawing/2014/main" id="{5DAFA1C1-3A29-4C27-A379-663FDD22E326}"/>
              </a:ext>
            </a:extLst>
          </p:cNvPr>
          <p:cNvSpPr txBox="1">
            <a:spLocks noChangeArrowheads="1"/>
          </p:cNvSpPr>
          <p:nvPr/>
        </p:nvSpPr>
        <p:spPr bwMode="auto">
          <a:xfrm>
            <a:off x="7620000" y="2365901"/>
            <a:ext cx="671979"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t>‘Pull’</a:t>
            </a:r>
          </a:p>
        </p:txBody>
      </p:sp>
      <p:cxnSp>
        <p:nvCxnSpPr>
          <p:cNvPr id="58" name="Straight Arrow Connector 57">
            <a:extLst>
              <a:ext uri="{FF2B5EF4-FFF2-40B4-BE49-F238E27FC236}">
                <a16:creationId xmlns:a16="http://schemas.microsoft.com/office/drawing/2014/main" id="{E874FEE9-46BD-46A3-90A3-DE7CC220FBFF}"/>
              </a:ext>
            </a:extLst>
          </p:cNvPr>
          <p:cNvCxnSpPr>
            <a:cxnSpLocks/>
          </p:cNvCxnSpPr>
          <p:nvPr/>
        </p:nvCxnSpPr>
        <p:spPr>
          <a:xfrm flipH="1">
            <a:off x="5867400" y="1828800"/>
            <a:ext cx="849775"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59" name="Straight Arrow Connector 58">
            <a:extLst>
              <a:ext uri="{FF2B5EF4-FFF2-40B4-BE49-F238E27FC236}">
                <a16:creationId xmlns:a16="http://schemas.microsoft.com/office/drawing/2014/main" id="{C370A4A1-FE96-4E70-B89E-839542A5E241}"/>
              </a:ext>
            </a:extLst>
          </p:cNvPr>
          <p:cNvCxnSpPr>
            <a:cxnSpLocks/>
          </p:cNvCxnSpPr>
          <p:nvPr/>
        </p:nvCxnSpPr>
        <p:spPr>
          <a:xfrm>
            <a:off x="6717173" y="1832208"/>
            <a:ext cx="902827" cy="474047"/>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62" name="Text Box 16">
            <a:extLst>
              <a:ext uri="{FF2B5EF4-FFF2-40B4-BE49-F238E27FC236}">
                <a16:creationId xmlns:a16="http://schemas.microsoft.com/office/drawing/2014/main" id="{33538067-0726-41B0-93FF-357EF00CA62D}"/>
              </a:ext>
            </a:extLst>
          </p:cNvPr>
          <p:cNvSpPr txBox="1">
            <a:spLocks noChangeArrowheads="1"/>
          </p:cNvSpPr>
          <p:nvPr/>
        </p:nvSpPr>
        <p:spPr bwMode="auto">
          <a:xfrm>
            <a:off x="8065437" y="2684785"/>
            <a:ext cx="628698"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NVG</a:t>
            </a:r>
          </a:p>
        </p:txBody>
      </p:sp>
      <p:sp>
        <p:nvSpPr>
          <p:cNvPr id="70" name="Text Box 21">
            <a:extLst>
              <a:ext uri="{FF2B5EF4-FFF2-40B4-BE49-F238E27FC236}">
                <a16:creationId xmlns:a16="http://schemas.microsoft.com/office/drawing/2014/main" id="{86C32650-BE1F-4CC3-8DB5-0C136D877E6F}"/>
              </a:ext>
            </a:extLst>
          </p:cNvPr>
          <p:cNvSpPr txBox="1">
            <a:spLocks noChangeArrowheads="1"/>
          </p:cNvSpPr>
          <p:nvPr/>
        </p:nvSpPr>
        <p:spPr bwMode="auto">
          <a:xfrm>
            <a:off x="8070534" y="3048000"/>
            <a:ext cx="526106"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b="1"/>
              <a:t>ICE</a:t>
            </a:r>
          </a:p>
        </p:txBody>
      </p:sp>
      <p:sp>
        <p:nvSpPr>
          <p:cNvPr id="75" name="Text Box 45">
            <a:extLst>
              <a:ext uri="{FF2B5EF4-FFF2-40B4-BE49-F238E27FC236}">
                <a16:creationId xmlns:a16="http://schemas.microsoft.com/office/drawing/2014/main" id="{2B6EDA2D-8F55-4DFD-A225-8C03CE6FC7F3}"/>
              </a:ext>
            </a:extLst>
          </p:cNvPr>
          <p:cNvSpPr txBox="1">
            <a:spLocks noChangeArrowheads="1"/>
          </p:cNvSpPr>
          <p:nvPr/>
        </p:nvSpPr>
        <p:spPr bwMode="auto">
          <a:xfrm>
            <a:off x="8073162" y="3810000"/>
            <a:ext cx="1070837" cy="74635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ts val="1700"/>
              </a:lnSpc>
              <a:spcBef>
                <a:spcPct val="0"/>
              </a:spcBef>
              <a:buClrTx/>
              <a:buSzTx/>
              <a:buFontTx/>
              <a:buNone/>
            </a:pPr>
            <a:r>
              <a:rPr lang="en-US" altLang="en-US" sz="1600" dirty="0">
                <a:solidFill>
                  <a:schemeClr val="bg1">
                    <a:lumMod val="75000"/>
                  </a:schemeClr>
                </a:solidFill>
              </a:rPr>
              <a:t>Epithelial/ fibrous ingrowth</a:t>
            </a:r>
          </a:p>
        </p:txBody>
      </p:sp>
      <p:cxnSp>
        <p:nvCxnSpPr>
          <p:cNvPr id="77" name="Straight Connector 76">
            <a:extLst>
              <a:ext uri="{FF2B5EF4-FFF2-40B4-BE49-F238E27FC236}">
                <a16:creationId xmlns:a16="http://schemas.microsoft.com/office/drawing/2014/main" id="{FC090BD7-F2E1-4464-B57B-9CBE5874C89B}"/>
              </a:ext>
            </a:extLst>
          </p:cNvPr>
          <p:cNvCxnSpPr>
            <a:cxnSpLocks/>
          </p:cNvCxnSpPr>
          <p:nvPr/>
        </p:nvCxnSpPr>
        <p:spPr>
          <a:xfrm>
            <a:off x="7873969" y="2674448"/>
            <a:ext cx="7724" cy="128795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8" name="Straight Connector 77">
            <a:extLst>
              <a:ext uri="{FF2B5EF4-FFF2-40B4-BE49-F238E27FC236}">
                <a16:creationId xmlns:a16="http://schemas.microsoft.com/office/drawing/2014/main" id="{B1922ED5-C3D8-43D8-A00D-1D6BC9201DBA}"/>
              </a:ext>
            </a:extLst>
          </p:cNvPr>
          <p:cNvCxnSpPr/>
          <p:nvPr/>
        </p:nvCxnSpPr>
        <p:spPr>
          <a:xfrm flipH="1">
            <a:off x="7873968" y="2840262"/>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9" name="Straight Connector 78">
            <a:extLst>
              <a:ext uri="{FF2B5EF4-FFF2-40B4-BE49-F238E27FC236}">
                <a16:creationId xmlns:a16="http://schemas.microsoft.com/office/drawing/2014/main" id="{77019ED2-6D69-4A60-9D19-D4DB786EA3A0}"/>
              </a:ext>
            </a:extLst>
          </p:cNvPr>
          <p:cNvCxnSpPr/>
          <p:nvPr/>
        </p:nvCxnSpPr>
        <p:spPr>
          <a:xfrm flipH="1">
            <a:off x="7873968" y="3213518"/>
            <a:ext cx="24447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1" name="Straight Connector 80">
            <a:extLst>
              <a:ext uri="{FF2B5EF4-FFF2-40B4-BE49-F238E27FC236}">
                <a16:creationId xmlns:a16="http://schemas.microsoft.com/office/drawing/2014/main" id="{9796A12F-4125-4C05-8EE8-A388740C580D}"/>
              </a:ext>
            </a:extLst>
          </p:cNvPr>
          <p:cNvCxnSpPr/>
          <p:nvPr/>
        </p:nvCxnSpPr>
        <p:spPr>
          <a:xfrm flipH="1">
            <a:off x="7877837" y="3581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3" name="Straight Connector 82">
            <a:extLst>
              <a:ext uri="{FF2B5EF4-FFF2-40B4-BE49-F238E27FC236}">
                <a16:creationId xmlns:a16="http://schemas.microsoft.com/office/drawing/2014/main" id="{7FDC5F4B-9BF0-42AD-B8BB-2F2399BCF1E2}"/>
              </a:ext>
            </a:extLst>
          </p:cNvPr>
          <p:cNvCxnSpPr/>
          <p:nvPr/>
        </p:nvCxnSpPr>
        <p:spPr>
          <a:xfrm flipH="1">
            <a:off x="7881693" y="3962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93" name="Text Box 42">
            <a:extLst>
              <a:ext uri="{FF2B5EF4-FFF2-40B4-BE49-F238E27FC236}">
                <a16:creationId xmlns:a16="http://schemas.microsoft.com/office/drawing/2014/main" id="{53BAB77F-E061-4834-9068-34BDF78AD071}"/>
              </a:ext>
            </a:extLst>
          </p:cNvPr>
          <p:cNvSpPr txBox="1">
            <a:spLocks noChangeArrowheads="1"/>
          </p:cNvSpPr>
          <p:nvPr/>
        </p:nvSpPr>
        <p:spPr bwMode="auto">
          <a:xfrm>
            <a:off x="8111387" y="3429000"/>
            <a:ext cx="856196"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Flat AC</a:t>
            </a:r>
          </a:p>
        </p:txBody>
      </p:sp>
      <p:sp>
        <p:nvSpPr>
          <p:cNvPr id="100" name="Text Box 23">
            <a:extLst>
              <a:ext uri="{FF2B5EF4-FFF2-40B4-BE49-F238E27FC236}">
                <a16:creationId xmlns:a16="http://schemas.microsoft.com/office/drawing/2014/main" id="{D8F2FCFF-2984-4836-B000-9C5601A8EAAA}"/>
              </a:ext>
            </a:extLst>
          </p:cNvPr>
          <p:cNvSpPr txBox="1">
            <a:spLocks noChangeArrowheads="1"/>
          </p:cNvSpPr>
          <p:nvPr/>
        </p:nvSpPr>
        <p:spPr bwMode="auto">
          <a:xfrm>
            <a:off x="5530369" y="2667000"/>
            <a:ext cx="2143536"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Aqueous misdirection</a:t>
            </a:r>
          </a:p>
        </p:txBody>
      </p:sp>
      <p:cxnSp>
        <p:nvCxnSpPr>
          <p:cNvPr id="104" name="Straight Connector 103">
            <a:extLst>
              <a:ext uri="{FF2B5EF4-FFF2-40B4-BE49-F238E27FC236}">
                <a16:creationId xmlns:a16="http://schemas.microsoft.com/office/drawing/2014/main" id="{49D87D4A-E317-4446-9B95-5184CB3968F3}"/>
              </a:ext>
            </a:extLst>
          </p:cNvPr>
          <p:cNvCxnSpPr>
            <a:cxnSpLocks/>
          </p:cNvCxnSpPr>
          <p:nvPr/>
        </p:nvCxnSpPr>
        <p:spPr>
          <a:xfrm flipH="1">
            <a:off x="5316229" y="2667000"/>
            <a:ext cx="7397" cy="25314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5" name="Straight Connector 104">
            <a:extLst>
              <a:ext uri="{FF2B5EF4-FFF2-40B4-BE49-F238E27FC236}">
                <a16:creationId xmlns:a16="http://schemas.microsoft.com/office/drawing/2014/main" id="{F40B6D71-75A8-4A88-864D-00D14C2F710D}"/>
              </a:ext>
            </a:extLst>
          </p:cNvPr>
          <p:cNvCxnSpPr/>
          <p:nvPr/>
        </p:nvCxnSpPr>
        <p:spPr>
          <a:xfrm flipH="1">
            <a:off x="5323624" y="2832814"/>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6" name="Straight Connector 105">
            <a:extLst>
              <a:ext uri="{FF2B5EF4-FFF2-40B4-BE49-F238E27FC236}">
                <a16:creationId xmlns:a16="http://schemas.microsoft.com/office/drawing/2014/main" id="{010BF7B2-AA07-4DCF-822D-E2DB5CC0BF59}"/>
              </a:ext>
            </a:extLst>
          </p:cNvPr>
          <p:cNvCxnSpPr/>
          <p:nvPr/>
        </p:nvCxnSpPr>
        <p:spPr>
          <a:xfrm flipH="1">
            <a:off x="5323624" y="3360065"/>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a:extLst>
              <a:ext uri="{FF2B5EF4-FFF2-40B4-BE49-F238E27FC236}">
                <a16:creationId xmlns:a16="http://schemas.microsoft.com/office/drawing/2014/main" id="{BAC8035C-3999-4C31-93CD-6C0D2ADEB73B}"/>
              </a:ext>
            </a:extLst>
          </p:cNvPr>
          <p:cNvCxnSpPr/>
          <p:nvPr/>
        </p:nvCxnSpPr>
        <p:spPr>
          <a:xfrm flipH="1">
            <a:off x="5323536" y="3786938"/>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8" name="Straight Connector 107">
            <a:extLst>
              <a:ext uri="{FF2B5EF4-FFF2-40B4-BE49-F238E27FC236}">
                <a16:creationId xmlns:a16="http://schemas.microsoft.com/office/drawing/2014/main" id="{DB64CAEE-69B4-426A-8A5B-D1269DBF0F66}"/>
              </a:ext>
            </a:extLst>
          </p:cNvPr>
          <p:cNvCxnSpPr/>
          <p:nvPr/>
        </p:nvCxnSpPr>
        <p:spPr>
          <a:xfrm flipH="1">
            <a:off x="5327493" y="4249152"/>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12" name="Straight Connector 111">
            <a:extLst>
              <a:ext uri="{FF2B5EF4-FFF2-40B4-BE49-F238E27FC236}">
                <a16:creationId xmlns:a16="http://schemas.microsoft.com/office/drawing/2014/main" id="{99A16C30-4BE4-48E5-8B65-0C5F3039B8DC}"/>
              </a:ext>
            </a:extLst>
          </p:cNvPr>
          <p:cNvCxnSpPr/>
          <p:nvPr/>
        </p:nvCxnSpPr>
        <p:spPr>
          <a:xfrm flipH="1">
            <a:off x="5333455" y="51816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13" name="Text Box 42">
            <a:extLst>
              <a:ext uri="{FF2B5EF4-FFF2-40B4-BE49-F238E27FC236}">
                <a16:creationId xmlns:a16="http://schemas.microsoft.com/office/drawing/2014/main" id="{056DFFD9-3CA2-42E7-90FE-4F14522E3504}"/>
              </a:ext>
            </a:extLst>
          </p:cNvPr>
          <p:cNvSpPr txBox="1">
            <a:spLocks noChangeArrowheads="1"/>
          </p:cNvSpPr>
          <p:nvPr/>
        </p:nvSpPr>
        <p:spPr bwMode="auto">
          <a:xfrm>
            <a:off x="5533954" y="3623846"/>
            <a:ext cx="1563248"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Retinal surgery</a:t>
            </a:r>
          </a:p>
        </p:txBody>
      </p:sp>
      <p:sp>
        <p:nvSpPr>
          <p:cNvPr id="118" name="Text Box 47">
            <a:extLst>
              <a:ext uri="{FF2B5EF4-FFF2-40B4-BE49-F238E27FC236}">
                <a16:creationId xmlns:a16="http://schemas.microsoft.com/office/drawing/2014/main" id="{3F59D898-ECAD-49F0-9425-2A1BC8DDA7B5}"/>
              </a:ext>
            </a:extLst>
          </p:cNvPr>
          <p:cNvSpPr txBox="1">
            <a:spLocks noChangeArrowheads="1"/>
          </p:cNvSpPr>
          <p:nvPr/>
        </p:nvSpPr>
        <p:spPr bwMode="auto">
          <a:xfrm>
            <a:off x="5523688" y="4538246"/>
            <a:ext cx="1414170"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Drug-induced</a:t>
            </a:r>
          </a:p>
        </p:txBody>
      </p:sp>
      <p:sp>
        <p:nvSpPr>
          <p:cNvPr id="16" name="TextBox 15">
            <a:extLst>
              <a:ext uri="{FF2B5EF4-FFF2-40B4-BE49-F238E27FC236}">
                <a16:creationId xmlns:a16="http://schemas.microsoft.com/office/drawing/2014/main" id="{984E008D-FBBA-42B4-940E-EA26772E0161}"/>
              </a:ext>
            </a:extLst>
          </p:cNvPr>
          <p:cNvSpPr txBox="1"/>
          <p:nvPr/>
        </p:nvSpPr>
        <p:spPr>
          <a:xfrm>
            <a:off x="6230528" y="5257800"/>
            <a:ext cx="1326004" cy="369332"/>
          </a:xfrm>
          <a:prstGeom prst="rect">
            <a:avLst/>
          </a:prstGeom>
          <a:noFill/>
        </p:spPr>
        <p:txBody>
          <a:bodyPr wrap="none" rtlCol="0">
            <a:spAutoFit/>
          </a:bodyPr>
          <a:lstStyle/>
          <a:p>
            <a:pPr algn="ctr"/>
            <a:r>
              <a:rPr lang="en-US" dirty="0">
                <a:solidFill>
                  <a:schemeClr val="bg1">
                    <a:lumMod val="75000"/>
                  </a:schemeClr>
                </a:solidFill>
              </a:rPr>
              <a:t>Both/Either</a:t>
            </a:r>
          </a:p>
        </p:txBody>
      </p:sp>
      <p:cxnSp>
        <p:nvCxnSpPr>
          <p:cNvPr id="125" name="Straight Connector 124">
            <a:extLst>
              <a:ext uri="{FF2B5EF4-FFF2-40B4-BE49-F238E27FC236}">
                <a16:creationId xmlns:a16="http://schemas.microsoft.com/office/drawing/2014/main" id="{01138141-D318-4ED7-A7FE-D8F2155CE890}"/>
              </a:ext>
            </a:extLst>
          </p:cNvPr>
          <p:cNvCxnSpPr/>
          <p:nvPr/>
        </p:nvCxnSpPr>
        <p:spPr>
          <a:xfrm flipH="1">
            <a:off x="5334000" y="4724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52" name="Text Box 47">
            <a:extLst>
              <a:ext uri="{FF2B5EF4-FFF2-40B4-BE49-F238E27FC236}">
                <a16:creationId xmlns:a16="http://schemas.microsoft.com/office/drawing/2014/main" id="{E3578916-9804-473C-8F06-D4FA0BCEDFD0}"/>
              </a:ext>
            </a:extLst>
          </p:cNvPr>
          <p:cNvSpPr txBox="1">
            <a:spLocks noChangeArrowheads="1"/>
          </p:cNvSpPr>
          <p:nvPr/>
        </p:nvSpPr>
        <p:spPr bwMode="auto">
          <a:xfrm>
            <a:off x="5543446" y="4055146"/>
            <a:ext cx="1619354"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err="1">
                <a:solidFill>
                  <a:schemeClr val="bg1">
                    <a:lumMod val="75000"/>
                  </a:schemeClr>
                </a:solidFill>
              </a:rPr>
              <a:t>Nanophthalmos</a:t>
            </a:r>
            <a:endParaRPr lang="en-US" altLang="en-US" sz="1600" dirty="0">
              <a:solidFill>
                <a:schemeClr val="bg1">
                  <a:lumMod val="75000"/>
                </a:schemeClr>
              </a:solidFill>
            </a:endParaRPr>
          </a:p>
        </p:txBody>
      </p:sp>
      <p:sp>
        <p:nvSpPr>
          <p:cNvPr id="53" name="Text Box 45">
            <a:extLst>
              <a:ext uri="{FF2B5EF4-FFF2-40B4-BE49-F238E27FC236}">
                <a16:creationId xmlns:a16="http://schemas.microsoft.com/office/drawing/2014/main" id="{57D1A14F-68FE-47D2-983C-1A879D66A9DC}"/>
              </a:ext>
            </a:extLst>
          </p:cNvPr>
          <p:cNvSpPr txBox="1">
            <a:spLocks noChangeArrowheads="1"/>
          </p:cNvSpPr>
          <p:nvPr/>
        </p:nvSpPr>
        <p:spPr bwMode="auto">
          <a:xfrm>
            <a:off x="5523688" y="5013493"/>
            <a:ext cx="582211"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PFV</a:t>
            </a:r>
          </a:p>
        </p:txBody>
      </p:sp>
      <p:sp>
        <p:nvSpPr>
          <p:cNvPr id="54" name="Text Box 42">
            <a:extLst>
              <a:ext uri="{FF2B5EF4-FFF2-40B4-BE49-F238E27FC236}">
                <a16:creationId xmlns:a16="http://schemas.microsoft.com/office/drawing/2014/main" id="{E1E37D2C-2C52-446B-843B-01E64990D3EC}"/>
              </a:ext>
            </a:extLst>
          </p:cNvPr>
          <p:cNvSpPr txBox="1">
            <a:spLocks noChangeArrowheads="1"/>
          </p:cNvSpPr>
          <p:nvPr/>
        </p:nvSpPr>
        <p:spPr bwMode="auto">
          <a:xfrm>
            <a:off x="5551406" y="3192546"/>
            <a:ext cx="2276072"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ERD/choroidal effusion</a:t>
            </a:r>
          </a:p>
        </p:txBody>
      </p:sp>
      <p:sp>
        <p:nvSpPr>
          <p:cNvPr id="45" name="Text Box 16">
            <a:extLst>
              <a:ext uri="{FF2B5EF4-FFF2-40B4-BE49-F238E27FC236}">
                <a16:creationId xmlns:a16="http://schemas.microsoft.com/office/drawing/2014/main" id="{110F5FF7-0BFD-4D31-B590-0FC320326235}"/>
              </a:ext>
            </a:extLst>
          </p:cNvPr>
          <p:cNvSpPr txBox="1">
            <a:spLocks noChangeArrowheads="1"/>
          </p:cNvSpPr>
          <p:nvPr/>
        </p:nvSpPr>
        <p:spPr bwMode="auto">
          <a:xfrm>
            <a:off x="624362" y="1879005"/>
            <a:ext cx="6811893" cy="4524315"/>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i="1" dirty="0">
                <a:solidFill>
                  <a:schemeClr val="bg1">
                    <a:lumMod val="65000"/>
                  </a:schemeClr>
                </a:solidFill>
              </a:rPr>
              <a:t>In this context, what does </a:t>
            </a:r>
            <a:r>
              <a:rPr lang="en-US" altLang="en-US" sz="1600" dirty="0">
                <a:solidFill>
                  <a:schemeClr val="bg1">
                    <a:lumMod val="65000"/>
                  </a:schemeClr>
                </a:solidFill>
              </a:rPr>
              <a:t>ICE</a:t>
            </a:r>
            <a:r>
              <a:rPr lang="en-US" altLang="en-US" sz="1600" i="1" dirty="0">
                <a:solidFill>
                  <a:schemeClr val="bg1">
                    <a:lumMod val="65000"/>
                  </a:schemeClr>
                </a:solidFill>
              </a:rPr>
              <a:t> stand for?</a:t>
            </a:r>
          </a:p>
          <a:p>
            <a:pPr eaLnBrk="1" hangingPunct="1">
              <a:spcBef>
                <a:spcPct val="0"/>
              </a:spcBef>
              <a:buClrTx/>
              <a:buSzTx/>
              <a:buFontTx/>
              <a:buNone/>
            </a:pPr>
            <a:r>
              <a:rPr lang="en-US" altLang="en-US" sz="1600" dirty="0">
                <a:solidFill>
                  <a:schemeClr val="bg1">
                    <a:lumMod val="65000"/>
                  </a:schemeClr>
                </a:solidFill>
              </a:rPr>
              <a:t>Iridocorneal endothelial syndrome</a:t>
            </a:r>
          </a:p>
          <a:p>
            <a:pPr eaLnBrk="1" hangingPunct="1">
              <a:spcBef>
                <a:spcPct val="0"/>
              </a:spcBef>
              <a:buClrTx/>
              <a:buSzTx/>
              <a:buFontTx/>
              <a:buNone/>
            </a:pPr>
            <a:endParaRPr lang="en-US" altLang="en-US" sz="1600" i="1" dirty="0">
              <a:solidFill>
                <a:schemeClr val="bg1">
                  <a:lumMod val="65000"/>
                </a:schemeClr>
              </a:solidFill>
            </a:endParaRPr>
          </a:p>
          <a:p>
            <a:pPr eaLnBrk="1" hangingPunct="1">
              <a:spcBef>
                <a:spcPct val="0"/>
              </a:spcBef>
              <a:buClrTx/>
              <a:buSzTx/>
              <a:buFontTx/>
              <a:buNone/>
            </a:pPr>
            <a:r>
              <a:rPr lang="en-US" altLang="en-US" sz="1600" i="1" dirty="0">
                <a:solidFill>
                  <a:schemeClr val="bg1">
                    <a:lumMod val="65000"/>
                  </a:schemeClr>
                </a:solidFill>
              </a:rPr>
              <a:t>In a nutshell, what is ICE?</a:t>
            </a:r>
          </a:p>
          <a:p>
            <a:pPr eaLnBrk="1" hangingPunct="1">
              <a:spcBef>
                <a:spcPct val="0"/>
              </a:spcBef>
              <a:buClrTx/>
              <a:buSzTx/>
              <a:buFont typeface="Wingdings" panose="05000000000000000000" pitchFamily="2" charset="2"/>
              <a:buNone/>
            </a:pPr>
            <a:r>
              <a:rPr lang="en-US" altLang="en-US" sz="1600" dirty="0">
                <a:solidFill>
                  <a:schemeClr val="bg1">
                    <a:lumMod val="65000"/>
                  </a:schemeClr>
                </a:solidFill>
              </a:rPr>
              <a:t>A sporadic condition in which abnormal corneal endothelial cells lead to a variety of corneal, iris and angle problems</a:t>
            </a:r>
          </a:p>
          <a:p>
            <a:pPr eaLnBrk="1" hangingPunct="1">
              <a:spcBef>
                <a:spcPct val="0"/>
              </a:spcBef>
              <a:buClrTx/>
              <a:buSzTx/>
              <a:buFont typeface="Wingdings" panose="05000000000000000000" pitchFamily="2" charset="2"/>
              <a:buNone/>
            </a:pPr>
            <a:endParaRPr lang="en-US" altLang="en-US" sz="1600" dirty="0">
              <a:solidFill>
                <a:schemeClr val="bg1">
                  <a:lumMod val="65000"/>
                </a:schemeClr>
              </a:solidFill>
            </a:endParaRPr>
          </a:p>
          <a:p>
            <a:pPr eaLnBrk="1" hangingPunct="1">
              <a:spcBef>
                <a:spcPct val="0"/>
              </a:spcBef>
              <a:buClrTx/>
              <a:buSzTx/>
              <a:buFontTx/>
              <a:buNone/>
            </a:pPr>
            <a:r>
              <a:rPr lang="en-US" altLang="en-US" sz="1600" i="1" dirty="0">
                <a:solidFill>
                  <a:schemeClr val="bg1">
                    <a:lumMod val="65000"/>
                  </a:schemeClr>
                </a:solidFill>
              </a:rPr>
              <a:t>Who is the typical patient?</a:t>
            </a:r>
          </a:p>
          <a:p>
            <a:pPr eaLnBrk="1" hangingPunct="1">
              <a:spcBef>
                <a:spcPct val="0"/>
              </a:spcBef>
              <a:buClrTx/>
              <a:buSzTx/>
              <a:buFontTx/>
              <a:buNone/>
            </a:pPr>
            <a:r>
              <a:rPr lang="en-US" altLang="en-US" sz="1600" dirty="0">
                <a:solidFill>
                  <a:schemeClr val="bg1">
                    <a:lumMod val="65000"/>
                  </a:schemeClr>
                </a:solidFill>
              </a:rPr>
              <a:t>A young-to-middle-aged adult female</a:t>
            </a:r>
          </a:p>
          <a:p>
            <a:pPr eaLnBrk="1" hangingPunct="1">
              <a:spcBef>
                <a:spcPct val="0"/>
              </a:spcBef>
              <a:buClrTx/>
              <a:buSzTx/>
              <a:buFontTx/>
              <a:buNone/>
            </a:pPr>
            <a:endParaRPr lang="en-US" altLang="en-US" sz="1600" i="1" dirty="0">
              <a:solidFill>
                <a:schemeClr val="bg1">
                  <a:lumMod val="65000"/>
                </a:schemeClr>
              </a:solidFill>
            </a:endParaRPr>
          </a:p>
          <a:p>
            <a:pPr eaLnBrk="1" hangingPunct="1">
              <a:spcBef>
                <a:spcPct val="0"/>
              </a:spcBef>
              <a:buClrTx/>
              <a:buSzTx/>
              <a:buFontTx/>
              <a:buNone/>
            </a:pPr>
            <a:r>
              <a:rPr lang="en-US" altLang="en-US" sz="1600" i="1" dirty="0">
                <a:solidFill>
                  <a:schemeClr val="bg1">
                    <a:lumMod val="65000"/>
                  </a:schemeClr>
                </a:solidFill>
              </a:rPr>
              <a:t>What three sorts of complaints will she have?</a:t>
            </a:r>
          </a:p>
          <a:p>
            <a:pPr eaLnBrk="1" hangingPunct="1">
              <a:spcBef>
                <a:spcPct val="0"/>
              </a:spcBef>
              <a:buClrTx/>
              <a:buSzTx/>
              <a:buNone/>
            </a:pPr>
            <a:r>
              <a:rPr lang="en-US" altLang="en-US" sz="1600" dirty="0">
                <a:solidFill>
                  <a:schemeClr val="bg1">
                    <a:lumMod val="65000"/>
                  </a:schemeClr>
                </a:solidFill>
              </a:rPr>
              <a:t>--Changes in the eye’s appearance</a:t>
            </a:r>
          </a:p>
          <a:p>
            <a:pPr eaLnBrk="1" hangingPunct="1">
              <a:spcBef>
                <a:spcPct val="0"/>
              </a:spcBef>
              <a:buClrTx/>
              <a:buSzTx/>
              <a:buNone/>
            </a:pPr>
            <a:r>
              <a:rPr lang="en-US" altLang="en-US" sz="1600" dirty="0">
                <a:solidFill>
                  <a:schemeClr val="bg1">
                    <a:lumMod val="65000"/>
                  </a:schemeClr>
                </a:solidFill>
              </a:rPr>
              <a:t>--Ocular pain </a:t>
            </a:r>
          </a:p>
          <a:p>
            <a:pPr eaLnBrk="1" hangingPunct="1">
              <a:spcBef>
                <a:spcPct val="0"/>
              </a:spcBef>
              <a:buClrTx/>
              <a:buSzTx/>
              <a:buNone/>
            </a:pPr>
            <a:r>
              <a:rPr lang="en-US" altLang="en-US" sz="1600" dirty="0">
                <a:solidFill>
                  <a:schemeClr val="bg1">
                    <a:lumMod val="65000"/>
                  </a:schemeClr>
                </a:solidFill>
              </a:rPr>
              <a:t>--Decreased VA</a:t>
            </a:r>
          </a:p>
          <a:p>
            <a:pPr eaLnBrk="1" hangingPunct="1">
              <a:spcBef>
                <a:spcPct val="0"/>
              </a:spcBef>
              <a:buClrTx/>
              <a:buSzTx/>
              <a:buNone/>
            </a:pPr>
            <a:endParaRPr lang="en-US" altLang="en-US" sz="1600" dirty="0">
              <a:solidFill>
                <a:schemeClr val="bg1">
                  <a:lumMod val="65000"/>
                </a:schemeClr>
              </a:solidFill>
            </a:endParaRPr>
          </a:p>
          <a:p>
            <a:pPr eaLnBrk="1" hangingPunct="1">
              <a:spcBef>
                <a:spcPct val="0"/>
              </a:spcBef>
              <a:buClrTx/>
              <a:buSzTx/>
              <a:buFontTx/>
              <a:buNone/>
            </a:pPr>
            <a:r>
              <a:rPr lang="en-US" altLang="en-US" sz="1600" i="1" dirty="0">
                <a:solidFill>
                  <a:schemeClr val="bg1">
                    <a:lumMod val="65000"/>
                  </a:schemeClr>
                </a:solidFill>
              </a:rPr>
              <a:t>What ‘pertinent negative’ will be elicited when taking a history?</a:t>
            </a:r>
          </a:p>
          <a:p>
            <a:pPr eaLnBrk="1" hangingPunct="1">
              <a:spcBef>
                <a:spcPct val="0"/>
              </a:spcBef>
              <a:buClrTx/>
              <a:buSzTx/>
              <a:buFontTx/>
              <a:buNone/>
            </a:pPr>
            <a:r>
              <a:rPr lang="en-US" altLang="en-US" sz="1600" dirty="0">
                <a:solidFill>
                  <a:schemeClr val="bg1">
                    <a:lumMod val="65000"/>
                  </a:schemeClr>
                </a:solidFill>
              </a:rPr>
              <a:t>She will deny any family history of similar eye findings (recall it’s sporadic, not inherited)</a:t>
            </a:r>
          </a:p>
        </p:txBody>
      </p:sp>
      <p:sp>
        <p:nvSpPr>
          <p:cNvPr id="47" name="Oval 46">
            <a:extLst>
              <a:ext uri="{FF2B5EF4-FFF2-40B4-BE49-F238E27FC236}">
                <a16:creationId xmlns:a16="http://schemas.microsoft.com/office/drawing/2014/main" id="{915FF168-8D6E-4F81-8D3E-ED770430134E}"/>
              </a:ext>
            </a:extLst>
          </p:cNvPr>
          <p:cNvSpPr/>
          <p:nvPr/>
        </p:nvSpPr>
        <p:spPr>
          <a:xfrm>
            <a:off x="8001000" y="3048000"/>
            <a:ext cx="671979" cy="338554"/>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Text Box 16">
            <a:extLst>
              <a:ext uri="{FF2B5EF4-FFF2-40B4-BE49-F238E27FC236}">
                <a16:creationId xmlns:a16="http://schemas.microsoft.com/office/drawing/2014/main" id="{090C85B3-0EB0-425A-B813-5DE77E9B89E1}"/>
              </a:ext>
            </a:extLst>
          </p:cNvPr>
          <p:cNvSpPr txBox="1">
            <a:spLocks noChangeArrowheads="1"/>
          </p:cNvSpPr>
          <p:nvPr/>
        </p:nvSpPr>
        <p:spPr bwMode="auto">
          <a:xfrm>
            <a:off x="440617" y="3361823"/>
            <a:ext cx="4516848" cy="1323439"/>
          </a:xfrm>
          <a:prstGeom prst="rect">
            <a:avLst/>
          </a:prstGeom>
          <a:solidFill>
            <a:schemeClr val="accent2"/>
          </a:solidFill>
          <a:ln>
            <a:noFill/>
          </a:ln>
          <a:effec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i="1" dirty="0">
                <a:solidFill>
                  <a:schemeClr val="bg1">
                    <a:lumMod val="75000"/>
                  </a:schemeClr>
                </a:solidFill>
              </a:rPr>
              <a:t>What are the common signs of ICE syndrome?</a:t>
            </a:r>
          </a:p>
          <a:p>
            <a:pPr eaLnBrk="1" hangingPunct="1">
              <a:spcBef>
                <a:spcPct val="0"/>
              </a:spcBef>
              <a:buClrTx/>
              <a:buSzTx/>
              <a:buFontTx/>
              <a:buNone/>
            </a:pPr>
            <a:r>
              <a:rPr lang="en-US" altLang="en-US" sz="1600" dirty="0">
                <a:solidFill>
                  <a:schemeClr val="bg1">
                    <a:lumMod val="75000"/>
                  </a:schemeClr>
                </a:solidFill>
              </a:rPr>
              <a:t>--Iris changes</a:t>
            </a:r>
          </a:p>
          <a:p>
            <a:pPr eaLnBrk="1" hangingPunct="1">
              <a:spcBef>
                <a:spcPct val="0"/>
              </a:spcBef>
              <a:buClrTx/>
              <a:buSzTx/>
              <a:buFontTx/>
              <a:buNone/>
            </a:pPr>
            <a:r>
              <a:rPr lang="en-US" altLang="en-US" sz="1600" dirty="0">
                <a:solidFill>
                  <a:schemeClr val="bg1">
                    <a:lumMod val="75000"/>
                  </a:schemeClr>
                </a:solidFill>
              </a:rPr>
              <a:t>--</a:t>
            </a:r>
            <a:r>
              <a:rPr lang="en-US" altLang="en-US" sz="1600" b="1" dirty="0">
                <a:solidFill>
                  <a:schemeClr val="bg1"/>
                </a:solidFill>
              </a:rPr>
              <a:t>Corneal changes</a:t>
            </a:r>
          </a:p>
          <a:p>
            <a:pPr eaLnBrk="1" hangingPunct="1">
              <a:spcBef>
                <a:spcPct val="0"/>
              </a:spcBef>
              <a:buClrTx/>
              <a:buSzTx/>
              <a:buFontTx/>
              <a:buNone/>
            </a:pPr>
            <a:r>
              <a:rPr lang="en-US" altLang="en-US" sz="1600" dirty="0">
                <a:solidFill>
                  <a:schemeClr val="bg1">
                    <a:lumMod val="75000"/>
                  </a:schemeClr>
                </a:solidFill>
              </a:rPr>
              <a:t>--Peripheral anterior synechiae (PAS)</a:t>
            </a:r>
          </a:p>
          <a:p>
            <a:pPr eaLnBrk="1" hangingPunct="1">
              <a:spcBef>
                <a:spcPct val="0"/>
              </a:spcBef>
              <a:buClrTx/>
              <a:buSzTx/>
              <a:buFontTx/>
              <a:buNone/>
            </a:pPr>
            <a:r>
              <a:rPr lang="en-US" altLang="en-US" sz="1600" dirty="0">
                <a:solidFill>
                  <a:schemeClr val="bg1">
                    <a:lumMod val="75000"/>
                  </a:schemeClr>
                </a:solidFill>
              </a:rPr>
              <a:t>--Elevated IOP/glaucoma</a:t>
            </a:r>
          </a:p>
        </p:txBody>
      </p:sp>
      <p:sp>
        <p:nvSpPr>
          <p:cNvPr id="55" name="Oval 54">
            <a:extLst>
              <a:ext uri="{FF2B5EF4-FFF2-40B4-BE49-F238E27FC236}">
                <a16:creationId xmlns:a16="http://schemas.microsoft.com/office/drawing/2014/main" id="{AA51CD81-56EC-487E-9F90-4DF70BE0BAD9}"/>
              </a:ext>
            </a:extLst>
          </p:cNvPr>
          <p:cNvSpPr/>
          <p:nvPr/>
        </p:nvSpPr>
        <p:spPr>
          <a:xfrm>
            <a:off x="473923" y="3825749"/>
            <a:ext cx="2040677" cy="431906"/>
          </a:xfrm>
          <a:prstGeom prst="ellipse">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TextBox 60">
            <a:extLst>
              <a:ext uri="{FF2B5EF4-FFF2-40B4-BE49-F238E27FC236}">
                <a16:creationId xmlns:a16="http://schemas.microsoft.com/office/drawing/2014/main" id="{29863A8A-EB64-47A4-9770-5A163B23BC4F}"/>
              </a:ext>
            </a:extLst>
          </p:cNvPr>
          <p:cNvSpPr txBox="1"/>
          <p:nvPr/>
        </p:nvSpPr>
        <p:spPr>
          <a:xfrm>
            <a:off x="2552141" y="3792413"/>
            <a:ext cx="4648200" cy="523220"/>
          </a:xfrm>
          <a:prstGeom prst="rect">
            <a:avLst/>
          </a:prstGeom>
          <a:solidFill>
            <a:srgbClr val="FFDF79"/>
          </a:solidFill>
        </p:spPr>
        <p:txBody>
          <a:bodyPr wrap="square" rtlCol="0">
            <a:spAutoFit/>
          </a:bodyPr>
          <a:lstStyle/>
          <a:p>
            <a:pPr eaLnBrk="1" hangingPunct="1"/>
            <a:r>
              <a:rPr lang="en-US" altLang="en-US" sz="1400" i="1" dirty="0">
                <a:solidFill>
                  <a:srgbClr val="0000FF"/>
                </a:solidFill>
              </a:rPr>
              <a:t>What sort of corneal changes will be present?</a:t>
            </a:r>
            <a:endParaRPr lang="en-US" altLang="en-US" sz="1400" i="1" dirty="0">
              <a:solidFill>
                <a:srgbClr val="FFDF79"/>
              </a:solidFill>
            </a:endParaRPr>
          </a:p>
          <a:p>
            <a:pPr eaLnBrk="1" hangingPunct="1"/>
            <a:r>
              <a:rPr lang="en-US" altLang="en-US" sz="1400" dirty="0">
                <a:solidFill>
                  <a:srgbClr val="FFDF79"/>
                </a:solidFill>
              </a:rPr>
              <a:t>It may appear hazy or milky as a result of corneal edema</a:t>
            </a:r>
          </a:p>
        </p:txBody>
      </p:sp>
    </p:spTree>
    <p:extLst>
      <p:ext uri="{BB962C8B-B14F-4D97-AF65-F5344CB8AC3E}">
        <p14:creationId xmlns:p14="http://schemas.microsoft.com/office/powerpoint/2010/main" val="1651128564"/>
      </p:ext>
    </p:extLst>
  </p:cSld>
  <p:clrMapOvr>
    <a:masterClrMapping/>
  </p:clrMapOvr>
</p:sld>
</file>

<file path=ppt/slides/slide3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Straight Arrow Connector 12">
            <a:extLst>
              <a:ext uri="{FF2B5EF4-FFF2-40B4-BE49-F238E27FC236}">
                <a16:creationId xmlns:a16="http://schemas.microsoft.com/office/drawing/2014/main" id="{A6DE2085-829C-480C-9216-69D6039C0A37}"/>
              </a:ext>
            </a:extLst>
          </p:cNvPr>
          <p:cNvCxnSpPr>
            <a:cxnSpLocks/>
          </p:cNvCxnSpPr>
          <p:nvPr/>
        </p:nvCxnSpPr>
        <p:spPr>
          <a:xfrm>
            <a:off x="6717173" y="1828800"/>
            <a:ext cx="0" cy="3462754"/>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43014" name="Text Box 6"/>
          <p:cNvSpPr txBox="1">
            <a:spLocks noChangeArrowheads="1"/>
          </p:cNvSpPr>
          <p:nvPr/>
        </p:nvSpPr>
        <p:spPr bwMode="auto">
          <a:xfrm>
            <a:off x="533400" y="2356376"/>
            <a:ext cx="1005403"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Lens-</a:t>
            </a:r>
          </a:p>
          <a:p>
            <a:pPr algn="ctr" eaLnBrk="1" hangingPunct="1">
              <a:lnSpc>
                <a:spcPct val="80000"/>
              </a:lnSpc>
              <a:spcBef>
                <a:spcPct val="0"/>
              </a:spcBef>
              <a:buClrTx/>
              <a:buSzTx/>
              <a:buFontTx/>
              <a:buNone/>
            </a:pPr>
            <a:r>
              <a:rPr lang="en-US" altLang="en-US" sz="1800" dirty="0">
                <a:solidFill>
                  <a:schemeClr val="bg1">
                    <a:lumMod val="75000"/>
                  </a:schemeClr>
                </a:solidFill>
              </a:rPr>
              <a:t>Induced</a:t>
            </a:r>
          </a:p>
        </p:txBody>
      </p:sp>
      <p:sp>
        <p:nvSpPr>
          <p:cNvPr id="43017" name="Text Box 14"/>
          <p:cNvSpPr txBox="1">
            <a:spLocks noChangeArrowheads="1"/>
          </p:cNvSpPr>
          <p:nvPr/>
        </p:nvSpPr>
        <p:spPr bwMode="auto">
          <a:xfrm>
            <a:off x="3026498" y="2365901"/>
            <a:ext cx="1633781"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Aphakic/</a:t>
            </a:r>
          </a:p>
          <a:p>
            <a:pPr algn="ctr" eaLnBrk="1" hangingPunct="1">
              <a:lnSpc>
                <a:spcPct val="80000"/>
              </a:lnSpc>
              <a:spcBef>
                <a:spcPct val="0"/>
              </a:spcBef>
              <a:buClrTx/>
              <a:buSzTx/>
              <a:buFontTx/>
              <a:buNone/>
            </a:pPr>
            <a:r>
              <a:rPr lang="en-US" altLang="en-US" sz="1800" dirty="0" err="1">
                <a:solidFill>
                  <a:schemeClr val="bg1">
                    <a:lumMod val="75000"/>
                  </a:schemeClr>
                </a:solidFill>
              </a:rPr>
              <a:t>Pseudophakic</a:t>
            </a:r>
            <a:endParaRPr lang="en-US" altLang="en-US" sz="1800" dirty="0">
              <a:solidFill>
                <a:schemeClr val="bg1">
                  <a:lumMod val="75000"/>
                </a:schemeClr>
              </a:solidFill>
            </a:endParaRPr>
          </a:p>
        </p:txBody>
      </p:sp>
      <p:sp>
        <p:nvSpPr>
          <p:cNvPr id="43031" name="Text Box 35"/>
          <p:cNvSpPr txBox="1">
            <a:spLocks noChangeArrowheads="1"/>
          </p:cNvSpPr>
          <p:nvPr/>
        </p:nvSpPr>
        <p:spPr bwMode="auto">
          <a:xfrm>
            <a:off x="1190847" y="1295400"/>
            <a:ext cx="2473754"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solidFill>
                  <a:schemeClr val="bg1">
                    <a:lumMod val="75000"/>
                  </a:schemeClr>
                </a:solidFill>
              </a:rPr>
              <a:t>w/ Pupillary Block</a:t>
            </a:r>
          </a:p>
        </p:txBody>
      </p:sp>
      <p:sp>
        <p:nvSpPr>
          <p:cNvPr id="43032" name="Text Box 36"/>
          <p:cNvSpPr txBox="1">
            <a:spLocks noChangeArrowheads="1"/>
          </p:cNvSpPr>
          <p:nvPr/>
        </p:nvSpPr>
        <p:spPr bwMode="auto">
          <a:xfrm>
            <a:off x="5181600" y="1295400"/>
            <a:ext cx="2630848"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t>w/o Pupillary Block</a:t>
            </a:r>
          </a:p>
        </p:txBody>
      </p:sp>
      <p:sp>
        <p:nvSpPr>
          <p:cNvPr id="49" name="Rectangle 2">
            <a:extLst>
              <a:ext uri="{FF2B5EF4-FFF2-40B4-BE49-F238E27FC236}">
                <a16:creationId xmlns:a16="http://schemas.microsoft.com/office/drawing/2014/main" id="{240EE5BF-F7D2-4FC8-A5DD-F6B5423153C6}"/>
              </a:ext>
            </a:extLst>
          </p:cNvPr>
          <p:cNvSpPr>
            <a:spLocks noGrp="1" noChangeArrowheads="1"/>
          </p:cNvSpPr>
          <p:nvPr>
            <p:ph type="title"/>
          </p:nvPr>
        </p:nvSpPr>
        <p:spPr>
          <a:xfrm>
            <a:off x="457200" y="304800"/>
            <a:ext cx="7543800" cy="563562"/>
          </a:xfrm>
        </p:spPr>
        <p:txBody>
          <a:bodyPr/>
          <a:lstStyle/>
          <a:p>
            <a:pPr eaLnBrk="1" hangingPunct="1"/>
            <a:r>
              <a:rPr lang="en-US" altLang="en-US" sz="3500" dirty="0"/>
              <a:t>A</a:t>
            </a:r>
          </a:p>
        </p:txBody>
      </p:sp>
      <p:sp>
        <p:nvSpPr>
          <p:cNvPr id="50" name="TextBox 49">
            <a:extLst>
              <a:ext uri="{FF2B5EF4-FFF2-40B4-BE49-F238E27FC236}">
                <a16:creationId xmlns:a16="http://schemas.microsoft.com/office/drawing/2014/main" id="{CF426230-46C8-405C-9015-99EF57762A2E}"/>
              </a:ext>
            </a:extLst>
          </p:cNvPr>
          <p:cNvSpPr txBox="1"/>
          <p:nvPr/>
        </p:nvSpPr>
        <p:spPr>
          <a:xfrm>
            <a:off x="2259496" y="189094"/>
            <a:ext cx="4607480" cy="400110"/>
          </a:xfrm>
          <a:prstGeom prst="rect">
            <a:avLst/>
          </a:prstGeom>
          <a:solidFill>
            <a:schemeClr val="accent1">
              <a:lumMod val="60000"/>
              <a:lumOff val="40000"/>
            </a:schemeClr>
          </a:solidFill>
        </p:spPr>
        <p:txBody>
          <a:bodyPr wrap="none" rtlCol="0">
            <a:spAutoFit/>
          </a:bodyPr>
          <a:lstStyle/>
          <a:p>
            <a:pPr algn="ctr"/>
            <a:r>
              <a:rPr lang="en-US" sz="2000" b="1" dirty="0"/>
              <a:t>Secondary Angle Closure Glaucoma</a:t>
            </a:r>
          </a:p>
        </p:txBody>
      </p:sp>
      <p:sp>
        <p:nvSpPr>
          <p:cNvPr id="2" name="TextBox 1">
            <a:extLst>
              <a:ext uri="{FF2B5EF4-FFF2-40B4-BE49-F238E27FC236}">
                <a16:creationId xmlns:a16="http://schemas.microsoft.com/office/drawing/2014/main" id="{A7E30BEC-923B-4C9A-A856-BDD0D882F6B8}"/>
              </a:ext>
            </a:extLst>
          </p:cNvPr>
          <p:cNvSpPr txBox="1"/>
          <p:nvPr/>
        </p:nvSpPr>
        <p:spPr>
          <a:xfrm>
            <a:off x="887305" y="2844119"/>
            <a:ext cx="1494320" cy="338554"/>
          </a:xfrm>
          <a:prstGeom prst="rect">
            <a:avLst/>
          </a:prstGeom>
          <a:noFill/>
        </p:spPr>
        <p:txBody>
          <a:bodyPr wrap="none" rtlCol="0">
            <a:spAutoFit/>
          </a:bodyPr>
          <a:lstStyle/>
          <a:p>
            <a:r>
              <a:rPr lang="en-US" sz="1600" dirty="0" err="1">
                <a:solidFill>
                  <a:schemeClr val="bg1">
                    <a:lumMod val="75000"/>
                  </a:schemeClr>
                </a:solidFill>
              </a:rPr>
              <a:t>Phacomorphic</a:t>
            </a:r>
            <a:endParaRPr lang="en-US" sz="1600" dirty="0">
              <a:solidFill>
                <a:schemeClr val="bg1">
                  <a:lumMod val="75000"/>
                </a:schemeClr>
              </a:solidFill>
            </a:endParaRPr>
          </a:p>
        </p:txBody>
      </p:sp>
      <p:sp>
        <p:nvSpPr>
          <p:cNvPr id="51" name="TextBox 50">
            <a:extLst>
              <a:ext uri="{FF2B5EF4-FFF2-40B4-BE49-F238E27FC236}">
                <a16:creationId xmlns:a16="http://schemas.microsoft.com/office/drawing/2014/main" id="{156069D4-340B-4160-A336-EBF73557CEE0}"/>
              </a:ext>
            </a:extLst>
          </p:cNvPr>
          <p:cNvSpPr txBox="1"/>
          <p:nvPr/>
        </p:nvSpPr>
        <p:spPr>
          <a:xfrm>
            <a:off x="884725" y="3175578"/>
            <a:ext cx="1402948" cy="338554"/>
          </a:xfrm>
          <a:prstGeom prst="rect">
            <a:avLst/>
          </a:prstGeom>
          <a:noFill/>
        </p:spPr>
        <p:txBody>
          <a:bodyPr wrap="none" rtlCol="0">
            <a:spAutoFit/>
          </a:bodyPr>
          <a:lstStyle/>
          <a:p>
            <a:r>
              <a:rPr lang="en-US" sz="1600" dirty="0">
                <a:solidFill>
                  <a:schemeClr val="bg1">
                    <a:lumMod val="75000"/>
                  </a:schemeClr>
                </a:solidFill>
              </a:rPr>
              <a:t>Ectopia </a:t>
            </a:r>
            <a:r>
              <a:rPr lang="en-US" sz="1600" dirty="0" err="1">
                <a:solidFill>
                  <a:schemeClr val="bg1">
                    <a:lumMod val="75000"/>
                  </a:schemeClr>
                </a:solidFill>
              </a:rPr>
              <a:t>lentis</a:t>
            </a:r>
            <a:endParaRPr lang="en-US" sz="1600" dirty="0">
              <a:solidFill>
                <a:schemeClr val="bg1">
                  <a:lumMod val="75000"/>
                </a:schemeClr>
              </a:solidFill>
            </a:endParaRPr>
          </a:p>
        </p:txBody>
      </p:sp>
      <p:cxnSp>
        <p:nvCxnSpPr>
          <p:cNvPr id="71" name="Straight Connector 70">
            <a:extLst>
              <a:ext uri="{FF2B5EF4-FFF2-40B4-BE49-F238E27FC236}">
                <a16:creationId xmlns:a16="http://schemas.microsoft.com/office/drawing/2014/main" id="{C104938D-BA8D-4E39-9D5F-9EE2012F2F3C}"/>
              </a:ext>
            </a:extLst>
          </p:cNvPr>
          <p:cNvCxnSpPr>
            <a:cxnSpLocks/>
          </p:cNvCxnSpPr>
          <p:nvPr/>
        </p:nvCxnSpPr>
        <p:spPr>
          <a:xfrm flipH="1">
            <a:off x="762665" y="3023488"/>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2A7E4E40-472F-4E50-8A7A-45C10FDD7171}"/>
              </a:ext>
            </a:extLst>
          </p:cNvPr>
          <p:cNvCxnSpPr>
            <a:cxnSpLocks/>
          </p:cNvCxnSpPr>
          <p:nvPr/>
        </p:nvCxnSpPr>
        <p:spPr>
          <a:xfrm flipH="1">
            <a:off x="762665" y="3347853"/>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C3924889-45B9-4383-9C9E-48F0A9C27AD8}"/>
              </a:ext>
            </a:extLst>
          </p:cNvPr>
          <p:cNvCxnSpPr>
            <a:cxnSpLocks/>
          </p:cNvCxnSpPr>
          <p:nvPr/>
        </p:nvCxnSpPr>
        <p:spPr>
          <a:xfrm flipH="1">
            <a:off x="748719" y="2838976"/>
            <a:ext cx="13947" cy="5088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 name="Straight Arrow Connector 5">
            <a:extLst>
              <a:ext uri="{FF2B5EF4-FFF2-40B4-BE49-F238E27FC236}">
                <a16:creationId xmlns:a16="http://schemas.microsoft.com/office/drawing/2014/main" id="{A3439F0C-5143-461F-8F3C-2E830785DEFC}"/>
              </a:ext>
            </a:extLst>
          </p:cNvPr>
          <p:cNvCxnSpPr>
            <a:stCxn id="50" idx="2"/>
          </p:cNvCxnSpPr>
          <p:nvPr/>
        </p:nvCxnSpPr>
        <p:spPr>
          <a:xfrm flipH="1">
            <a:off x="2971800" y="589204"/>
            <a:ext cx="1591436" cy="706196"/>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0" name="Straight Arrow Connector 9">
            <a:extLst>
              <a:ext uri="{FF2B5EF4-FFF2-40B4-BE49-F238E27FC236}">
                <a16:creationId xmlns:a16="http://schemas.microsoft.com/office/drawing/2014/main" id="{84DC796E-F6ED-4FBB-82D2-A260F480BF8A}"/>
              </a:ext>
            </a:extLst>
          </p:cNvPr>
          <p:cNvCxnSpPr>
            <a:cxnSpLocks/>
          </p:cNvCxnSpPr>
          <p:nvPr/>
        </p:nvCxnSpPr>
        <p:spPr>
          <a:xfrm>
            <a:off x="4572000" y="589204"/>
            <a:ext cx="1600200" cy="706196"/>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6" name="Straight Arrow Connector 25">
            <a:extLst>
              <a:ext uri="{FF2B5EF4-FFF2-40B4-BE49-F238E27FC236}">
                <a16:creationId xmlns:a16="http://schemas.microsoft.com/office/drawing/2014/main" id="{B70E0124-9B84-41A5-8D84-A66B7838A706}"/>
              </a:ext>
            </a:extLst>
          </p:cNvPr>
          <p:cNvCxnSpPr>
            <a:cxnSpLocks/>
          </p:cNvCxnSpPr>
          <p:nvPr/>
        </p:nvCxnSpPr>
        <p:spPr>
          <a:xfrm flipH="1">
            <a:off x="1159539" y="1828800"/>
            <a:ext cx="1290435" cy="478059"/>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28" name="Straight Arrow Connector 27">
            <a:extLst>
              <a:ext uri="{FF2B5EF4-FFF2-40B4-BE49-F238E27FC236}">
                <a16:creationId xmlns:a16="http://schemas.microsoft.com/office/drawing/2014/main" id="{567A4249-5C59-4416-8A8E-1C35913900AB}"/>
              </a:ext>
            </a:extLst>
          </p:cNvPr>
          <p:cNvCxnSpPr>
            <a:cxnSpLocks/>
          </p:cNvCxnSpPr>
          <p:nvPr/>
        </p:nvCxnSpPr>
        <p:spPr>
          <a:xfrm>
            <a:off x="2449973" y="1832208"/>
            <a:ext cx="1268784"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56" name="Text Box 6">
            <a:extLst>
              <a:ext uri="{FF2B5EF4-FFF2-40B4-BE49-F238E27FC236}">
                <a16:creationId xmlns:a16="http://schemas.microsoft.com/office/drawing/2014/main" id="{557983BD-9D64-49B9-A366-A08663B0451F}"/>
              </a:ext>
            </a:extLst>
          </p:cNvPr>
          <p:cNvSpPr txBox="1">
            <a:spLocks noChangeArrowheads="1"/>
          </p:cNvSpPr>
          <p:nvPr/>
        </p:nvSpPr>
        <p:spPr bwMode="auto">
          <a:xfrm>
            <a:off x="5029200" y="2356376"/>
            <a:ext cx="813043"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r" eaLnBrk="1" hangingPunct="1">
              <a:lnSpc>
                <a:spcPct val="80000"/>
              </a:lnSpc>
              <a:spcBef>
                <a:spcPct val="0"/>
              </a:spcBef>
              <a:buClrTx/>
              <a:buSzTx/>
              <a:buFontTx/>
              <a:buNone/>
            </a:pPr>
            <a:r>
              <a:rPr lang="en-US" altLang="en-US" sz="1800" dirty="0">
                <a:solidFill>
                  <a:schemeClr val="bg1">
                    <a:lumMod val="75000"/>
                  </a:schemeClr>
                </a:solidFill>
              </a:rPr>
              <a:t>‘Push’</a:t>
            </a:r>
          </a:p>
        </p:txBody>
      </p:sp>
      <p:sp>
        <p:nvSpPr>
          <p:cNvPr id="57" name="Text Box 14">
            <a:extLst>
              <a:ext uri="{FF2B5EF4-FFF2-40B4-BE49-F238E27FC236}">
                <a16:creationId xmlns:a16="http://schemas.microsoft.com/office/drawing/2014/main" id="{5DAFA1C1-3A29-4C27-A379-663FDD22E326}"/>
              </a:ext>
            </a:extLst>
          </p:cNvPr>
          <p:cNvSpPr txBox="1">
            <a:spLocks noChangeArrowheads="1"/>
          </p:cNvSpPr>
          <p:nvPr/>
        </p:nvSpPr>
        <p:spPr bwMode="auto">
          <a:xfrm>
            <a:off x="7620000" y="2365901"/>
            <a:ext cx="671979"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t>‘Pull’</a:t>
            </a:r>
          </a:p>
        </p:txBody>
      </p:sp>
      <p:cxnSp>
        <p:nvCxnSpPr>
          <p:cNvPr id="58" name="Straight Arrow Connector 57">
            <a:extLst>
              <a:ext uri="{FF2B5EF4-FFF2-40B4-BE49-F238E27FC236}">
                <a16:creationId xmlns:a16="http://schemas.microsoft.com/office/drawing/2014/main" id="{E874FEE9-46BD-46A3-90A3-DE7CC220FBFF}"/>
              </a:ext>
            </a:extLst>
          </p:cNvPr>
          <p:cNvCxnSpPr>
            <a:cxnSpLocks/>
          </p:cNvCxnSpPr>
          <p:nvPr/>
        </p:nvCxnSpPr>
        <p:spPr>
          <a:xfrm flipH="1">
            <a:off x="5867400" y="1828800"/>
            <a:ext cx="849775"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59" name="Straight Arrow Connector 58">
            <a:extLst>
              <a:ext uri="{FF2B5EF4-FFF2-40B4-BE49-F238E27FC236}">
                <a16:creationId xmlns:a16="http://schemas.microsoft.com/office/drawing/2014/main" id="{C370A4A1-FE96-4E70-B89E-839542A5E241}"/>
              </a:ext>
            </a:extLst>
          </p:cNvPr>
          <p:cNvCxnSpPr>
            <a:cxnSpLocks/>
          </p:cNvCxnSpPr>
          <p:nvPr/>
        </p:nvCxnSpPr>
        <p:spPr>
          <a:xfrm>
            <a:off x="6717173" y="1832208"/>
            <a:ext cx="902827" cy="474047"/>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62" name="Text Box 16">
            <a:extLst>
              <a:ext uri="{FF2B5EF4-FFF2-40B4-BE49-F238E27FC236}">
                <a16:creationId xmlns:a16="http://schemas.microsoft.com/office/drawing/2014/main" id="{33538067-0726-41B0-93FF-357EF00CA62D}"/>
              </a:ext>
            </a:extLst>
          </p:cNvPr>
          <p:cNvSpPr txBox="1">
            <a:spLocks noChangeArrowheads="1"/>
          </p:cNvSpPr>
          <p:nvPr/>
        </p:nvSpPr>
        <p:spPr bwMode="auto">
          <a:xfrm>
            <a:off x="8065437" y="2684785"/>
            <a:ext cx="628698"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NVG</a:t>
            </a:r>
          </a:p>
        </p:txBody>
      </p:sp>
      <p:sp>
        <p:nvSpPr>
          <p:cNvPr id="70" name="Text Box 21">
            <a:extLst>
              <a:ext uri="{FF2B5EF4-FFF2-40B4-BE49-F238E27FC236}">
                <a16:creationId xmlns:a16="http://schemas.microsoft.com/office/drawing/2014/main" id="{86C32650-BE1F-4CC3-8DB5-0C136D877E6F}"/>
              </a:ext>
            </a:extLst>
          </p:cNvPr>
          <p:cNvSpPr txBox="1">
            <a:spLocks noChangeArrowheads="1"/>
          </p:cNvSpPr>
          <p:nvPr/>
        </p:nvSpPr>
        <p:spPr bwMode="auto">
          <a:xfrm>
            <a:off x="8070534" y="3048000"/>
            <a:ext cx="526106"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b="1"/>
              <a:t>ICE</a:t>
            </a:r>
          </a:p>
        </p:txBody>
      </p:sp>
      <p:sp>
        <p:nvSpPr>
          <p:cNvPr id="75" name="Text Box 45">
            <a:extLst>
              <a:ext uri="{FF2B5EF4-FFF2-40B4-BE49-F238E27FC236}">
                <a16:creationId xmlns:a16="http://schemas.microsoft.com/office/drawing/2014/main" id="{2B6EDA2D-8F55-4DFD-A225-8C03CE6FC7F3}"/>
              </a:ext>
            </a:extLst>
          </p:cNvPr>
          <p:cNvSpPr txBox="1">
            <a:spLocks noChangeArrowheads="1"/>
          </p:cNvSpPr>
          <p:nvPr/>
        </p:nvSpPr>
        <p:spPr bwMode="auto">
          <a:xfrm>
            <a:off x="8073162" y="3810000"/>
            <a:ext cx="1070837" cy="74635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ts val="1700"/>
              </a:lnSpc>
              <a:spcBef>
                <a:spcPct val="0"/>
              </a:spcBef>
              <a:buClrTx/>
              <a:buSzTx/>
              <a:buFontTx/>
              <a:buNone/>
            </a:pPr>
            <a:r>
              <a:rPr lang="en-US" altLang="en-US" sz="1600" dirty="0">
                <a:solidFill>
                  <a:schemeClr val="bg1">
                    <a:lumMod val="75000"/>
                  </a:schemeClr>
                </a:solidFill>
              </a:rPr>
              <a:t>Epithelial/ fibrous ingrowth</a:t>
            </a:r>
          </a:p>
        </p:txBody>
      </p:sp>
      <p:cxnSp>
        <p:nvCxnSpPr>
          <p:cNvPr id="77" name="Straight Connector 76">
            <a:extLst>
              <a:ext uri="{FF2B5EF4-FFF2-40B4-BE49-F238E27FC236}">
                <a16:creationId xmlns:a16="http://schemas.microsoft.com/office/drawing/2014/main" id="{FC090BD7-F2E1-4464-B57B-9CBE5874C89B}"/>
              </a:ext>
            </a:extLst>
          </p:cNvPr>
          <p:cNvCxnSpPr>
            <a:cxnSpLocks/>
          </p:cNvCxnSpPr>
          <p:nvPr/>
        </p:nvCxnSpPr>
        <p:spPr>
          <a:xfrm>
            <a:off x="7873969" y="2674448"/>
            <a:ext cx="7724" cy="128795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8" name="Straight Connector 77">
            <a:extLst>
              <a:ext uri="{FF2B5EF4-FFF2-40B4-BE49-F238E27FC236}">
                <a16:creationId xmlns:a16="http://schemas.microsoft.com/office/drawing/2014/main" id="{B1922ED5-C3D8-43D8-A00D-1D6BC9201DBA}"/>
              </a:ext>
            </a:extLst>
          </p:cNvPr>
          <p:cNvCxnSpPr/>
          <p:nvPr/>
        </p:nvCxnSpPr>
        <p:spPr>
          <a:xfrm flipH="1">
            <a:off x="7873968" y="2840262"/>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9" name="Straight Connector 78">
            <a:extLst>
              <a:ext uri="{FF2B5EF4-FFF2-40B4-BE49-F238E27FC236}">
                <a16:creationId xmlns:a16="http://schemas.microsoft.com/office/drawing/2014/main" id="{77019ED2-6D69-4A60-9D19-D4DB786EA3A0}"/>
              </a:ext>
            </a:extLst>
          </p:cNvPr>
          <p:cNvCxnSpPr/>
          <p:nvPr/>
        </p:nvCxnSpPr>
        <p:spPr>
          <a:xfrm flipH="1">
            <a:off x="7873968" y="3213518"/>
            <a:ext cx="24447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1" name="Straight Connector 80">
            <a:extLst>
              <a:ext uri="{FF2B5EF4-FFF2-40B4-BE49-F238E27FC236}">
                <a16:creationId xmlns:a16="http://schemas.microsoft.com/office/drawing/2014/main" id="{9796A12F-4125-4C05-8EE8-A388740C580D}"/>
              </a:ext>
            </a:extLst>
          </p:cNvPr>
          <p:cNvCxnSpPr/>
          <p:nvPr/>
        </p:nvCxnSpPr>
        <p:spPr>
          <a:xfrm flipH="1">
            <a:off x="7877837" y="3581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3" name="Straight Connector 82">
            <a:extLst>
              <a:ext uri="{FF2B5EF4-FFF2-40B4-BE49-F238E27FC236}">
                <a16:creationId xmlns:a16="http://schemas.microsoft.com/office/drawing/2014/main" id="{7FDC5F4B-9BF0-42AD-B8BB-2F2399BCF1E2}"/>
              </a:ext>
            </a:extLst>
          </p:cNvPr>
          <p:cNvCxnSpPr/>
          <p:nvPr/>
        </p:nvCxnSpPr>
        <p:spPr>
          <a:xfrm flipH="1">
            <a:off x="7881693" y="3962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93" name="Text Box 42">
            <a:extLst>
              <a:ext uri="{FF2B5EF4-FFF2-40B4-BE49-F238E27FC236}">
                <a16:creationId xmlns:a16="http://schemas.microsoft.com/office/drawing/2014/main" id="{53BAB77F-E061-4834-9068-34BDF78AD071}"/>
              </a:ext>
            </a:extLst>
          </p:cNvPr>
          <p:cNvSpPr txBox="1">
            <a:spLocks noChangeArrowheads="1"/>
          </p:cNvSpPr>
          <p:nvPr/>
        </p:nvSpPr>
        <p:spPr bwMode="auto">
          <a:xfrm>
            <a:off x="8111387" y="3429000"/>
            <a:ext cx="856196"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Flat AC</a:t>
            </a:r>
          </a:p>
        </p:txBody>
      </p:sp>
      <p:sp>
        <p:nvSpPr>
          <p:cNvPr id="100" name="Text Box 23">
            <a:extLst>
              <a:ext uri="{FF2B5EF4-FFF2-40B4-BE49-F238E27FC236}">
                <a16:creationId xmlns:a16="http://schemas.microsoft.com/office/drawing/2014/main" id="{D8F2FCFF-2984-4836-B000-9C5601A8EAAA}"/>
              </a:ext>
            </a:extLst>
          </p:cNvPr>
          <p:cNvSpPr txBox="1">
            <a:spLocks noChangeArrowheads="1"/>
          </p:cNvSpPr>
          <p:nvPr/>
        </p:nvSpPr>
        <p:spPr bwMode="auto">
          <a:xfrm>
            <a:off x="5530369" y="2667000"/>
            <a:ext cx="2143536"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Aqueous misdirection</a:t>
            </a:r>
          </a:p>
        </p:txBody>
      </p:sp>
      <p:cxnSp>
        <p:nvCxnSpPr>
          <p:cNvPr id="104" name="Straight Connector 103">
            <a:extLst>
              <a:ext uri="{FF2B5EF4-FFF2-40B4-BE49-F238E27FC236}">
                <a16:creationId xmlns:a16="http://schemas.microsoft.com/office/drawing/2014/main" id="{49D87D4A-E317-4446-9B95-5184CB3968F3}"/>
              </a:ext>
            </a:extLst>
          </p:cNvPr>
          <p:cNvCxnSpPr>
            <a:cxnSpLocks/>
          </p:cNvCxnSpPr>
          <p:nvPr/>
        </p:nvCxnSpPr>
        <p:spPr>
          <a:xfrm flipH="1">
            <a:off x="5316229" y="2667000"/>
            <a:ext cx="7397" cy="25314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5" name="Straight Connector 104">
            <a:extLst>
              <a:ext uri="{FF2B5EF4-FFF2-40B4-BE49-F238E27FC236}">
                <a16:creationId xmlns:a16="http://schemas.microsoft.com/office/drawing/2014/main" id="{F40B6D71-75A8-4A88-864D-00D14C2F710D}"/>
              </a:ext>
            </a:extLst>
          </p:cNvPr>
          <p:cNvCxnSpPr/>
          <p:nvPr/>
        </p:nvCxnSpPr>
        <p:spPr>
          <a:xfrm flipH="1">
            <a:off x="5323624" y="2832814"/>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6" name="Straight Connector 105">
            <a:extLst>
              <a:ext uri="{FF2B5EF4-FFF2-40B4-BE49-F238E27FC236}">
                <a16:creationId xmlns:a16="http://schemas.microsoft.com/office/drawing/2014/main" id="{010BF7B2-AA07-4DCF-822D-E2DB5CC0BF59}"/>
              </a:ext>
            </a:extLst>
          </p:cNvPr>
          <p:cNvCxnSpPr/>
          <p:nvPr/>
        </p:nvCxnSpPr>
        <p:spPr>
          <a:xfrm flipH="1">
            <a:off x="5323624" y="3360065"/>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a:extLst>
              <a:ext uri="{FF2B5EF4-FFF2-40B4-BE49-F238E27FC236}">
                <a16:creationId xmlns:a16="http://schemas.microsoft.com/office/drawing/2014/main" id="{BAC8035C-3999-4C31-93CD-6C0D2ADEB73B}"/>
              </a:ext>
            </a:extLst>
          </p:cNvPr>
          <p:cNvCxnSpPr/>
          <p:nvPr/>
        </p:nvCxnSpPr>
        <p:spPr>
          <a:xfrm flipH="1">
            <a:off x="5323536" y="3786938"/>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8" name="Straight Connector 107">
            <a:extLst>
              <a:ext uri="{FF2B5EF4-FFF2-40B4-BE49-F238E27FC236}">
                <a16:creationId xmlns:a16="http://schemas.microsoft.com/office/drawing/2014/main" id="{DB64CAEE-69B4-426A-8A5B-D1269DBF0F66}"/>
              </a:ext>
            </a:extLst>
          </p:cNvPr>
          <p:cNvCxnSpPr/>
          <p:nvPr/>
        </p:nvCxnSpPr>
        <p:spPr>
          <a:xfrm flipH="1">
            <a:off x="5327493" y="4249152"/>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12" name="Straight Connector 111">
            <a:extLst>
              <a:ext uri="{FF2B5EF4-FFF2-40B4-BE49-F238E27FC236}">
                <a16:creationId xmlns:a16="http://schemas.microsoft.com/office/drawing/2014/main" id="{99A16C30-4BE4-48E5-8B65-0C5F3039B8DC}"/>
              </a:ext>
            </a:extLst>
          </p:cNvPr>
          <p:cNvCxnSpPr/>
          <p:nvPr/>
        </p:nvCxnSpPr>
        <p:spPr>
          <a:xfrm flipH="1">
            <a:off x="5333455" y="51816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13" name="Text Box 42">
            <a:extLst>
              <a:ext uri="{FF2B5EF4-FFF2-40B4-BE49-F238E27FC236}">
                <a16:creationId xmlns:a16="http://schemas.microsoft.com/office/drawing/2014/main" id="{056DFFD9-3CA2-42E7-90FE-4F14522E3504}"/>
              </a:ext>
            </a:extLst>
          </p:cNvPr>
          <p:cNvSpPr txBox="1">
            <a:spLocks noChangeArrowheads="1"/>
          </p:cNvSpPr>
          <p:nvPr/>
        </p:nvSpPr>
        <p:spPr bwMode="auto">
          <a:xfrm>
            <a:off x="5533954" y="3623846"/>
            <a:ext cx="1563248"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Retinal surgery</a:t>
            </a:r>
          </a:p>
        </p:txBody>
      </p:sp>
      <p:sp>
        <p:nvSpPr>
          <p:cNvPr id="118" name="Text Box 47">
            <a:extLst>
              <a:ext uri="{FF2B5EF4-FFF2-40B4-BE49-F238E27FC236}">
                <a16:creationId xmlns:a16="http://schemas.microsoft.com/office/drawing/2014/main" id="{3F59D898-ECAD-49F0-9425-2A1BC8DDA7B5}"/>
              </a:ext>
            </a:extLst>
          </p:cNvPr>
          <p:cNvSpPr txBox="1">
            <a:spLocks noChangeArrowheads="1"/>
          </p:cNvSpPr>
          <p:nvPr/>
        </p:nvSpPr>
        <p:spPr bwMode="auto">
          <a:xfrm>
            <a:off x="5523688" y="4538246"/>
            <a:ext cx="1414170"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Drug-induced</a:t>
            </a:r>
          </a:p>
        </p:txBody>
      </p:sp>
      <p:sp>
        <p:nvSpPr>
          <p:cNvPr id="16" name="TextBox 15">
            <a:extLst>
              <a:ext uri="{FF2B5EF4-FFF2-40B4-BE49-F238E27FC236}">
                <a16:creationId xmlns:a16="http://schemas.microsoft.com/office/drawing/2014/main" id="{984E008D-FBBA-42B4-940E-EA26772E0161}"/>
              </a:ext>
            </a:extLst>
          </p:cNvPr>
          <p:cNvSpPr txBox="1"/>
          <p:nvPr/>
        </p:nvSpPr>
        <p:spPr>
          <a:xfrm>
            <a:off x="6230528" y="5257800"/>
            <a:ext cx="1326004" cy="369332"/>
          </a:xfrm>
          <a:prstGeom prst="rect">
            <a:avLst/>
          </a:prstGeom>
          <a:noFill/>
        </p:spPr>
        <p:txBody>
          <a:bodyPr wrap="none" rtlCol="0">
            <a:spAutoFit/>
          </a:bodyPr>
          <a:lstStyle/>
          <a:p>
            <a:pPr algn="ctr"/>
            <a:r>
              <a:rPr lang="en-US" dirty="0">
                <a:solidFill>
                  <a:schemeClr val="bg1">
                    <a:lumMod val="75000"/>
                  </a:schemeClr>
                </a:solidFill>
              </a:rPr>
              <a:t>Both/Either</a:t>
            </a:r>
          </a:p>
        </p:txBody>
      </p:sp>
      <p:cxnSp>
        <p:nvCxnSpPr>
          <p:cNvPr id="125" name="Straight Connector 124">
            <a:extLst>
              <a:ext uri="{FF2B5EF4-FFF2-40B4-BE49-F238E27FC236}">
                <a16:creationId xmlns:a16="http://schemas.microsoft.com/office/drawing/2014/main" id="{01138141-D318-4ED7-A7FE-D8F2155CE890}"/>
              </a:ext>
            </a:extLst>
          </p:cNvPr>
          <p:cNvCxnSpPr/>
          <p:nvPr/>
        </p:nvCxnSpPr>
        <p:spPr>
          <a:xfrm flipH="1">
            <a:off x="5334000" y="4724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52" name="Text Box 47">
            <a:extLst>
              <a:ext uri="{FF2B5EF4-FFF2-40B4-BE49-F238E27FC236}">
                <a16:creationId xmlns:a16="http://schemas.microsoft.com/office/drawing/2014/main" id="{E3578916-9804-473C-8F06-D4FA0BCEDFD0}"/>
              </a:ext>
            </a:extLst>
          </p:cNvPr>
          <p:cNvSpPr txBox="1">
            <a:spLocks noChangeArrowheads="1"/>
          </p:cNvSpPr>
          <p:nvPr/>
        </p:nvSpPr>
        <p:spPr bwMode="auto">
          <a:xfrm>
            <a:off x="5543446" y="4055146"/>
            <a:ext cx="1619354"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err="1">
                <a:solidFill>
                  <a:schemeClr val="bg1">
                    <a:lumMod val="75000"/>
                  </a:schemeClr>
                </a:solidFill>
              </a:rPr>
              <a:t>Nanophthalmos</a:t>
            </a:r>
            <a:endParaRPr lang="en-US" altLang="en-US" sz="1600" dirty="0">
              <a:solidFill>
                <a:schemeClr val="bg1">
                  <a:lumMod val="75000"/>
                </a:schemeClr>
              </a:solidFill>
            </a:endParaRPr>
          </a:p>
        </p:txBody>
      </p:sp>
      <p:sp>
        <p:nvSpPr>
          <p:cNvPr id="53" name="Text Box 45">
            <a:extLst>
              <a:ext uri="{FF2B5EF4-FFF2-40B4-BE49-F238E27FC236}">
                <a16:creationId xmlns:a16="http://schemas.microsoft.com/office/drawing/2014/main" id="{57D1A14F-68FE-47D2-983C-1A879D66A9DC}"/>
              </a:ext>
            </a:extLst>
          </p:cNvPr>
          <p:cNvSpPr txBox="1">
            <a:spLocks noChangeArrowheads="1"/>
          </p:cNvSpPr>
          <p:nvPr/>
        </p:nvSpPr>
        <p:spPr bwMode="auto">
          <a:xfrm>
            <a:off x="5523688" y="5013493"/>
            <a:ext cx="582211"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PFV</a:t>
            </a:r>
          </a:p>
        </p:txBody>
      </p:sp>
      <p:sp>
        <p:nvSpPr>
          <p:cNvPr id="54" name="Text Box 42">
            <a:extLst>
              <a:ext uri="{FF2B5EF4-FFF2-40B4-BE49-F238E27FC236}">
                <a16:creationId xmlns:a16="http://schemas.microsoft.com/office/drawing/2014/main" id="{E1E37D2C-2C52-446B-843B-01E64990D3EC}"/>
              </a:ext>
            </a:extLst>
          </p:cNvPr>
          <p:cNvSpPr txBox="1">
            <a:spLocks noChangeArrowheads="1"/>
          </p:cNvSpPr>
          <p:nvPr/>
        </p:nvSpPr>
        <p:spPr bwMode="auto">
          <a:xfrm>
            <a:off x="5551406" y="3192546"/>
            <a:ext cx="2276072"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ERD/choroidal effusion</a:t>
            </a:r>
          </a:p>
        </p:txBody>
      </p:sp>
      <p:sp>
        <p:nvSpPr>
          <p:cNvPr id="45" name="Text Box 16">
            <a:extLst>
              <a:ext uri="{FF2B5EF4-FFF2-40B4-BE49-F238E27FC236}">
                <a16:creationId xmlns:a16="http://schemas.microsoft.com/office/drawing/2014/main" id="{110F5FF7-0BFD-4D31-B590-0FC320326235}"/>
              </a:ext>
            </a:extLst>
          </p:cNvPr>
          <p:cNvSpPr txBox="1">
            <a:spLocks noChangeArrowheads="1"/>
          </p:cNvSpPr>
          <p:nvPr/>
        </p:nvSpPr>
        <p:spPr bwMode="auto">
          <a:xfrm>
            <a:off x="624362" y="1879005"/>
            <a:ext cx="6811893" cy="4524315"/>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i="1" dirty="0">
                <a:solidFill>
                  <a:schemeClr val="bg1">
                    <a:lumMod val="65000"/>
                  </a:schemeClr>
                </a:solidFill>
              </a:rPr>
              <a:t>In this context, what does </a:t>
            </a:r>
            <a:r>
              <a:rPr lang="en-US" altLang="en-US" sz="1600" dirty="0">
                <a:solidFill>
                  <a:schemeClr val="bg1">
                    <a:lumMod val="65000"/>
                  </a:schemeClr>
                </a:solidFill>
              </a:rPr>
              <a:t>ICE</a:t>
            </a:r>
            <a:r>
              <a:rPr lang="en-US" altLang="en-US" sz="1600" i="1" dirty="0">
                <a:solidFill>
                  <a:schemeClr val="bg1">
                    <a:lumMod val="65000"/>
                  </a:schemeClr>
                </a:solidFill>
              </a:rPr>
              <a:t> stand for?</a:t>
            </a:r>
          </a:p>
          <a:p>
            <a:pPr eaLnBrk="1" hangingPunct="1">
              <a:spcBef>
                <a:spcPct val="0"/>
              </a:spcBef>
              <a:buClrTx/>
              <a:buSzTx/>
              <a:buFontTx/>
              <a:buNone/>
            </a:pPr>
            <a:r>
              <a:rPr lang="en-US" altLang="en-US" sz="1600" dirty="0">
                <a:solidFill>
                  <a:schemeClr val="bg1">
                    <a:lumMod val="65000"/>
                  </a:schemeClr>
                </a:solidFill>
              </a:rPr>
              <a:t>Iridocorneal endothelial syndrome</a:t>
            </a:r>
          </a:p>
          <a:p>
            <a:pPr eaLnBrk="1" hangingPunct="1">
              <a:spcBef>
                <a:spcPct val="0"/>
              </a:spcBef>
              <a:buClrTx/>
              <a:buSzTx/>
              <a:buFontTx/>
              <a:buNone/>
            </a:pPr>
            <a:endParaRPr lang="en-US" altLang="en-US" sz="1600" i="1" dirty="0">
              <a:solidFill>
                <a:schemeClr val="bg1">
                  <a:lumMod val="65000"/>
                </a:schemeClr>
              </a:solidFill>
            </a:endParaRPr>
          </a:p>
          <a:p>
            <a:pPr eaLnBrk="1" hangingPunct="1">
              <a:spcBef>
                <a:spcPct val="0"/>
              </a:spcBef>
              <a:buClrTx/>
              <a:buSzTx/>
              <a:buFontTx/>
              <a:buNone/>
            </a:pPr>
            <a:r>
              <a:rPr lang="en-US" altLang="en-US" sz="1600" i="1" dirty="0">
                <a:solidFill>
                  <a:schemeClr val="bg1">
                    <a:lumMod val="65000"/>
                  </a:schemeClr>
                </a:solidFill>
              </a:rPr>
              <a:t>In a nutshell, what is ICE?</a:t>
            </a:r>
          </a:p>
          <a:p>
            <a:pPr eaLnBrk="1" hangingPunct="1">
              <a:spcBef>
                <a:spcPct val="0"/>
              </a:spcBef>
              <a:buClrTx/>
              <a:buSzTx/>
              <a:buFont typeface="Wingdings" panose="05000000000000000000" pitchFamily="2" charset="2"/>
              <a:buNone/>
            </a:pPr>
            <a:r>
              <a:rPr lang="en-US" altLang="en-US" sz="1600" dirty="0">
                <a:solidFill>
                  <a:schemeClr val="bg1">
                    <a:lumMod val="65000"/>
                  </a:schemeClr>
                </a:solidFill>
              </a:rPr>
              <a:t>A sporadic condition in which abnormal corneal endothelial cells lead to a variety of corneal, iris and angle problems</a:t>
            </a:r>
          </a:p>
          <a:p>
            <a:pPr eaLnBrk="1" hangingPunct="1">
              <a:spcBef>
                <a:spcPct val="0"/>
              </a:spcBef>
              <a:buClrTx/>
              <a:buSzTx/>
              <a:buFont typeface="Wingdings" panose="05000000000000000000" pitchFamily="2" charset="2"/>
              <a:buNone/>
            </a:pPr>
            <a:endParaRPr lang="en-US" altLang="en-US" sz="1600" dirty="0">
              <a:solidFill>
                <a:schemeClr val="bg1">
                  <a:lumMod val="65000"/>
                </a:schemeClr>
              </a:solidFill>
            </a:endParaRPr>
          </a:p>
          <a:p>
            <a:pPr eaLnBrk="1" hangingPunct="1">
              <a:spcBef>
                <a:spcPct val="0"/>
              </a:spcBef>
              <a:buClrTx/>
              <a:buSzTx/>
              <a:buFontTx/>
              <a:buNone/>
            </a:pPr>
            <a:r>
              <a:rPr lang="en-US" altLang="en-US" sz="1600" i="1" dirty="0">
                <a:solidFill>
                  <a:schemeClr val="bg1">
                    <a:lumMod val="65000"/>
                  </a:schemeClr>
                </a:solidFill>
              </a:rPr>
              <a:t>Who is the typical patient?</a:t>
            </a:r>
          </a:p>
          <a:p>
            <a:pPr eaLnBrk="1" hangingPunct="1">
              <a:spcBef>
                <a:spcPct val="0"/>
              </a:spcBef>
              <a:buClrTx/>
              <a:buSzTx/>
              <a:buFontTx/>
              <a:buNone/>
            </a:pPr>
            <a:r>
              <a:rPr lang="en-US" altLang="en-US" sz="1600" dirty="0">
                <a:solidFill>
                  <a:schemeClr val="bg1">
                    <a:lumMod val="65000"/>
                  </a:schemeClr>
                </a:solidFill>
              </a:rPr>
              <a:t>A young-to-middle-aged adult female</a:t>
            </a:r>
          </a:p>
          <a:p>
            <a:pPr eaLnBrk="1" hangingPunct="1">
              <a:spcBef>
                <a:spcPct val="0"/>
              </a:spcBef>
              <a:buClrTx/>
              <a:buSzTx/>
              <a:buFontTx/>
              <a:buNone/>
            </a:pPr>
            <a:endParaRPr lang="en-US" altLang="en-US" sz="1600" i="1" dirty="0">
              <a:solidFill>
                <a:schemeClr val="bg1">
                  <a:lumMod val="65000"/>
                </a:schemeClr>
              </a:solidFill>
            </a:endParaRPr>
          </a:p>
          <a:p>
            <a:pPr eaLnBrk="1" hangingPunct="1">
              <a:spcBef>
                <a:spcPct val="0"/>
              </a:spcBef>
              <a:buClrTx/>
              <a:buSzTx/>
              <a:buFontTx/>
              <a:buNone/>
            </a:pPr>
            <a:r>
              <a:rPr lang="en-US" altLang="en-US" sz="1600" i="1" dirty="0">
                <a:solidFill>
                  <a:schemeClr val="bg1">
                    <a:lumMod val="65000"/>
                  </a:schemeClr>
                </a:solidFill>
              </a:rPr>
              <a:t>What three sorts of complaints will she have?</a:t>
            </a:r>
          </a:p>
          <a:p>
            <a:pPr eaLnBrk="1" hangingPunct="1">
              <a:spcBef>
                <a:spcPct val="0"/>
              </a:spcBef>
              <a:buClrTx/>
              <a:buSzTx/>
              <a:buNone/>
            </a:pPr>
            <a:r>
              <a:rPr lang="en-US" altLang="en-US" sz="1600" dirty="0">
                <a:solidFill>
                  <a:schemeClr val="bg1">
                    <a:lumMod val="65000"/>
                  </a:schemeClr>
                </a:solidFill>
              </a:rPr>
              <a:t>--Changes in the eye’s appearance</a:t>
            </a:r>
          </a:p>
          <a:p>
            <a:pPr eaLnBrk="1" hangingPunct="1">
              <a:spcBef>
                <a:spcPct val="0"/>
              </a:spcBef>
              <a:buClrTx/>
              <a:buSzTx/>
              <a:buNone/>
            </a:pPr>
            <a:r>
              <a:rPr lang="en-US" altLang="en-US" sz="1600" dirty="0">
                <a:solidFill>
                  <a:schemeClr val="bg1">
                    <a:lumMod val="65000"/>
                  </a:schemeClr>
                </a:solidFill>
              </a:rPr>
              <a:t>--Ocular pain </a:t>
            </a:r>
          </a:p>
          <a:p>
            <a:pPr eaLnBrk="1" hangingPunct="1">
              <a:spcBef>
                <a:spcPct val="0"/>
              </a:spcBef>
              <a:buClrTx/>
              <a:buSzTx/>
              <a:buNone/>
            </a:pPr>
            <a:r>
              <a:rPr lang="en-US" altLang="en-US" sz="1600" dirty="0">
                <a:solidFill>
                  <a:schemeClr val="bg1">
                    <a:lumMod val="65000"/>
                  </a:schemeClr>
                </a:solidFill>
              </a:rPr>
              <a:t>--Decreased VA</a:t>
            </a:r>
          </a:p>
          <a:p>
            <a:pPr eaLnBrk="1" hangingPunct="1">
              <a:spcBef>
                <a:spcPct val="0"/>
              </a:spcBef>
              <a:buClrTx/>
              <a:buSzTx/>
              <a:buNone/>
            </a:pPr>
            <a:endParaRPr lang="en-US" altLang="en-US" sz="1600" dirty="0">
              <a:solidFill>
                <a:schemeClr val="bg1">
                  <a:lumMod val="65000"/>
                </a:schemeClr>
              </a:solidFill>
            </a:endParaRPr>
          </a:p>
          <a:p>
            <a:pPr eaLnBrk="1" hangingPunct="1">
              <a:spcBef>
                <a:spcPct val="0"/>
              </a:spcBef>
              <a:buClrTx/>
              <a:buSzTx/>
              <a:buFontTx/>
              <a:buNone/>
            </a:pPr>
            <a:r>
              <a:rPr lang="en-US" altLang="en-US" sz="1600" i="1" dirty="0">
                <a:solidFill>
                  <a:schemeClr val="bg1">
                    <a:lumMod val="65000"/>
                  </a:schemeClr>
                </a:solidFill>
              </a:rPr>
              <a:t>What ‘pertinent negative’ will be elicited when taking a history?</a:t>
            </a:r>
          </a:p>
          <a:p>
            <a:pPr eaLnBrk="1" hangingPunct="1">
              <a:spcBef>
                <a:spcPct val="0"/>
              </a:spcBef>
              <a:buClrTx/>
              <a:buSzTx/>
              <a:buFontTx/>
              <a:buNone/>
            </a:pPr>
            <a:r>
              <a:rPr lang="en-US" altLang="en-US" sz="1600" dirty="0">
                <a:solidFill>
                  <a:schemeClr val="bg1">
                    <a:lumMod val="65000"/>
                  </a:schemeClr>
                </a:solidFill>
              </a:rPr>
              <a:t>She will deny any family history of similar eye findings (recall it’s sporadic, not inherited)</a:t>
            </a:r>
          </a:p>
        </p:txBody>
      </p:sp>
      <p:sp>
        <p:nvSpPr>
          <p:cNvPr id="47" name="Oval 46">
            <a:extLst>
              <a:ext uri="{FF2B5EF4-FFF2-40B4-BE49-F238E27FC236}">
                <a16:creationId xmlns:a16="http://schemas.microsoft.com/office/drawing/2014/main" id="{915FF168-8D6E-4F81-8D3E-ED770430134E}"/>
              </a:ext>
            </a:extLst>
          </p:cNvPr>
          <p:cNvSpPr/>
          <p:nvPr/>
        </p:nvSpPr>
        <p:spPr>
          <a:xfrm>
            <a:off x="8001000" y="3048000"/>
            <a:ext cx="671979" cy="338554"/>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Text Box 16">
            <a:extLst>
              <a:ext uri="{FF2B5EF4-FFF2-40B4-BE49-F238E27FC236}">
                <a16:creationId xmlns:a16="http://schemas.microsoft.com/office/drawing/2014/main" id="{090C85B3-0EB0-425A-B813-5DE77E9B89E1}"/>
              </a:ext>
            </a:extLst>
          </p:cNvPr>
          <p:cNvSpPr txBox="1">
            <a:spLocks noChangeArrowheads="1"/>
          </p:cNvSpPr>
          <p:nvPr/>
        </p:nvSpPr>
        <p:spPr bwMode="auto">
          <a:xfrm>
            <a:off x="440617" y="3361823"/>
            <a:ext cx="4516848" cy="1323439"/>
          </a:xfrm>
          <a:prstGeom prst="rect">
            <a:avLst/>
          </a:prstGeom>
          <a:solidFill>
            <a:schemeClr val="accent2"/>
          </a:solidFill>
          <a:ln>
            <a:noFill/>
          </a:ln>
          <a:effec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i="1" dirty="0">
                <a:solidFill>
                  <a:schemeClr val="bg1">
                    <a:lumMod val="75000"/>
                  </a:schemeClr>
                </a:solidFill>
              </a:rPr>
              <a:t>What are the common signs of ICE syndrome?</a:t>
            </a:r>
          </a:p>
          <a:p>
            <a:pPr eaLnBrk="1" hangingPunct="1">
              <a:spcBef>
                <a:spcPct val="0"/>
              </a:spcBef>
              <a:buClrTx/>
              <a:buSzTx/>
              <a:buFontTx/>
              <a:buNone/>
            </a:pPr>
            <a:r>
              <a:rPr lang="en-US" altLang="en-US" sz="1600" dirty="0">
                <a:solidFill>
                  <a:schemeClr val="bg1">
                    <a:lumMod val="75000"/>
                  </a:schemeClr>
                </a:solidFill>
              </a:rPr>
              <a:t>--Iris changes</a:t>
            </a:r>
          </a:p>
          <a:p>
            <a:pPr eaLnBrk="1" hangingPunct="1">
              <a:spcBef>
                <a:spcPct val="0"/>
              </a:spcBef>
              <a:buClrTx/>
              <a:buSzTx/>
              <a:buFontTx/>
              <a:buNone/>
            </a:pPr>
            <a:r>
              <a:rPr lang="en-US" altLang="en-US" sz="1600" dirty="0">
                <a:solidFill>
                  <a:schemeClr val="bg1">
                    <a:lumMod val="75000"/>
                  </a:schemeClr>
                </a:solidFill>
              </a:rPr>
              <a:t>--</a:t>
            </a:r>
            <a:r>
              <a:rPr lang="en-US" altLang="en-US" sz="1600" b="1" dirty="0">
                <a:solidFill>
                  <a:schemeClr val="bg1"/>
                </a:solidFill>
              </a:rPr>
              <a:t>Corneal changes</a:t>
            </a:r>
          </a:p>
          <a:p>
            <a:pPr eaLnBrk="1" hangingPunct="1">
              <a:spcBef>
                <a:spcPct val="0"/>
              </a:spcBef>
              <a:buClrTx/>
              <a:buSzTx/>
              <a:buFontTx/>
              <a:buNone/>
            </a:pPr>
            <a:r>
              <a:rPr lang="en-US" altLang="en-US" sz="1600" dirty="0">
                <a:solidFill>
                  <a:schemeClr val="bg1">
                    <a:lumMod val="75000"/>
                  </a:schemeClr>
                </a:solidFill>
              </a:rPr>
              <a:t>--Peripheral anterior synechiae (PAS)</a:t>
            </a:r>
          </a:p>
          <a:p>
            <a:pPr eaLnBrk="1" hangingPunct="1">
              <a:spcBef>
                <a:spcPct val="0"/>
              </a:spcBef>
              <a:buClrTx/>
              <a:buSzTx/>
              <a:buFontTx/>
              <a:buNone/>
            </a:pPr>
            <a:r>
              <a:rPr lang="en-US" altLang="en-US" sz="1600" dirty="0">
                <a:solidFill>
                  <a:schemeClr val="bg1">
                    <a:lumMod val="75000"/>
                  </a:schemeClr>
                </a:solidFill>
              </a:rPr>
              <a:t>--Elevated IOP/glaucoma</a:t>
            </a:r>
          </a:p>
        </p:txBody>
      </p:sp>
      <p:sp>
        <p:nvSpPr>
          <p:cNvPr id="55" name="Oval 54">
            <a:extLst>
              <a:ext uri="{FF2B5EF4-FFF2-40B4-BE49-F238E27FC236}">
                <a16:creationId xmlns:a16="http://schemas.microsoft.com/office/drawing/2014/main" id="{AA51CD81-56EC-487E-9F90-4DF70BE0BAD9}"/>
              </a:ext>
            </a:extLst>
          </p:cNvPr>
          <p:cNvSpPr/>
          <p:nvPr/>
        </p:nvSpPr>
        <p:spPr>
          <a:xfrm>
            <a:off x="473923" y="3825749"/>
            <a:ext cx="2040677" cy="431906"/>
          </a:xfrm>
          <a:prstGeom prst="ellipse">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TextBox 60">
            <a:extLst>
              <a:ext uri="{FF2B5EF4-FFF2-40B4-BE49-F238E27FC236}">
                <a16:creationId xmlns:a16="http://schemas.microsoft.com/office/drawing/2014/main" id="{29863A8A-EB64-47A4-9770-5A163B23BC4F}"/>
              </a:ext>
            </a:extLst>
          </p:cNvPr>
          <p:cNvSpPr txBox="1"/>
          <p:nvPr/>
        </p:nvSpPr>
        <p:spPr>
          <a:xfrm>
            <a:off x="2552141" y="3792413"/>
            <a:ext cx="4648200" cy="523220"/>
          </a:xfrm>
          <a:prstGeom prst="rect">
            <a:avLst/>
          </a:prstGeom>
          <a:solidFill>
            <a:srgbClr val="FFDF79"/>
          </a:solidFill>
        </p:spPr>
        <p:txBody>
          <a:bodyPr wrap="square" rtlCol="0">
            <a:spAutoFit/>
          </a:bodyPr>
          <a:lstStyle/>
          <a:p>
            <a:pPr eaLnBrk="1" hangingPunct="1"/>
            <a:r>
              <a:rPr lang="en-US" altLang="en-US" sz="1400" i="1" dirty="0">
                <a:solidFill>
                  <a:srgbClr val="0000FF"/>
                </a:solidFill>
              </a:rPr>
              <a:t>What sort of corneal changes will be present?</a:t>
            </a:r>
          </a:p>
          <a:p>
            <a:pPr eaLnBrk="1" hangingPunct="1"/>
            <a:r>
              <a:rPr lang="en-US" altLang="en-US" sz="1400" dirty="0">
                <a:solidFill>
                  <a:srgbClr val="0000FF"/>
                </a:solidFill>
              </a:rPr>
              <a:t>It may appear hazy or milky as a result of corneal edema</a:t>
            </a:r>
          </a:p>
        </p:txBody>
      </p:sp>
    </p:spTree>
    <p:extLst>
      <p:ext uri="{BB962C8B-B14F-4D97-AF65-F5344CB8AC3E}">
        <p14:creationId xmlns:p14="http://schemas.microsoft.com/office/powerpoint/2010/main" val="2531975148"/>
      </p:ext>
    </p:extLst>
  </p:cSld>
  <p:clrMapOvr>
    <a:masterClrMapping/>
  </p:clrMapOvr>
</p:sld>
</file>

<file path=ppt/slides/slide3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EA32B49C-ACE0-442A-9B1A-56283214C190}"/>
              </a:ext>
            </a:extLst>
          </p:cNvPr>
          <p:cNvSpPr>
            <a:spLocks noGrp="1"/>
          </p:cNvSpPr>
          <p:nvPr>
            <p:ph type="sldNum" sz="quarter" idx="12"/>
          </p:nvPr>
        </p:nvSpPr>
        <p:spPr/>
        <p:txBody>
          <a:bodyPr/>
          <a:lstStyle/>
          <a:p>
            <a:pPr>
              <a:defRPr/>
            </a:pPr>
            <a:fld id="{88253C76-64F2-4E0E-BE17-EF9425115A77}" type="slidenum">
              <a:rPr lang="en-US" altLang="en-US" smtClean="0"/>
              <a:pPr>
                <a:defRPr/>
              </a:pPr>
              <a:t>338</a:t>
            </a:fld>
            <a:endParaRPr lang="en-US" altLang="en-US"/>
          </a:p>
        </p:txBody>
      </p:sp>
      <p:pic>
        <p:nvPicPr>
          <p:cNvPr id="4" name="Picture 3">
            <a:extLst>
              <a:ext uri="{FF2B5EF4-FFF2-40B4-BE49-F238E27FC236}">
                <a16:creationId xmlns:a16="http://schemas.microsoft.com/office/drawing/2014/main" id="{A8FFE4D3-B27C-44B9-AFC5-AB2B7A360517}"/>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2272001" y="1613364"/>
            <a:ext cx="4599997" cy="36312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TextBox 4">
            <a:extLst>
              <a:ext uri="{FF2B5EF4-FFF2-40B4-BE49-F238E27FC236}">
                <a16:creationId xmlns:a16="http://schemas.microsoft.com/office/drawing/2014/main" id="{F1261578-8AC2-46AC-9242-1D9F6F925742}"/>
              </a:ext>
            </a:extLst>
          </p:cNvPr>
          <p:cNvSpPr txBox="1"/>
          <p:nvPr/>
        </p:nvSpPr>
        <p:spPr>
          <a:xfrm>
            <a:off x="2259496" y="189094"/>
            <a:ext cx="4607480" cy="400110"/>
          </a:xfrm>
          <a:prstGeom prst="rect">
            <a:avLst/>
          </a:prstGeom>
          <a:solidFill>
            <a:schemeClr val="accent1">
              <a:lumMod val="60000"/>
              <a:lumOff val="40000"/>
            </a:schemeClr>
          </a:solidFill>
        </p:spPr>
        <p:txBody>
          <a:bodyPr wrap="none" rtlCol="0">
            <a:spAutoFit/>
          </a:bodyPr>
          <a:lstStyle/>
          <a:p>
            <a:pPr algn="ctr"/>
            <a:r>
              <a:rPr lang="en-US" sz="2000" b="1" dirty="0"/>
              <a:t>Secondary Angle Closure Glaucoma</a:t>
            </a:r>
          </a:p>
        </p:txBody>
      </p:sp>
      <p:sp>
        <p:nvSpPr>
          <p:cNvPr id="6" name="TextBox 5">
            <a:extLst>
              <a:ext uri="{FF2B5EF4-FFF2-40B4-BE49-F238E27FC236}">
                <a16:creationId xmlns:a16="http://schemas.microsoft.com/office/drawing/2014/main" id="{B946D60A-72E9-4715-A93E-F7005FE5BDE2}"/>
              </a:ext>
            </a:extLst>
          </p:cNvPr>
          <p:cNvSpPr txBox="1"/>
          <p:nvPr/>
        </p:nvSpPr>
        <p:spPr>
          <a:xfrm>
            <a:off x="3434508" y="5902527"/>
            <a:ext cx="2274982" cy="369332"/>
          </a:xfrm>
          <a:prstGeom prst="rect">
            <a:avLst/>
          </a:prstGeom>
          <a:noFill/>
        </p:spPr>
        <p:txBody>
          <a:bodyPr wrap="none" rtlCol="0">
            <a:spAutoFit/>
          </a:bodyPr>
          <a:lstStyle/>
          <a:p>
            <a:r>
              <a:rPr lang="en-US" dirty="0"/>
              <a:t>ICE: Corneal edema</a:t>
            </a:r>
          </a:p>
        </p:txBody>
      </p:sp>
    </p:spTree>
    <p:extLst>
      <p:ext uri="{BB962C8B-B14F-4D97-AF65-F5344CB8AC3E}">
        <p14:creationId xmlns:p14="http://schemas.microsoft.com/office/powerpoint/2010/main" val="3338518977"/>
      </p:ext>
    </p:extLst>
  </p:cSld>
  <p:clrMapOvr>
    <a:masterClrMapping/>
  </p:clrMapOvr>
</p:sld>
</file>

<file path=ppt/slides/slide3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Straight Arrow Connector 12">
            <a:extLst>
              <a:ext uri="{FF2B5EF4-FFF2-40B4-BE49-F238E27FC236}">
                <a16:creationId xmlns:a16="http://schemas.microsoft.com/office/drawing/2014/main" id="{A6DE2085-829C-480C-9216-69D6039C0A37}"/>
              </a:ext>
            </a:extLst>
          </p:cNvPr>
          <p:cNvCxnSpPr>
            <a:cxnSpLocks/>
          </p:cNvCxnSpPr>
          <p:nvPr/>
        </p:nvCxnSpPr>
        <p:spPr>
          <a:xfrm>
            <a:off x="6717173" y="1828800"/>
            <a:ext cx="0" cy="3462754"/>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43014" name="Text Box 6"/>
          <p:cNvSpPr txBox="1">
            <a:spLocks noChangeArrowheads="1"/>
          </p:cNvSpPr>
          <p:nvPr/>
        </p:nvSpPr>
        <p:spPr bwMode="auto">
          <a:xfrm>
            <a:off x="533400" y="2356376"/>
            <a:ext cx="1005403"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Lens-</a:t>
            </a:r>
          </a:p>
          <a:p>
            <a:pPr algn="ctr" eaLnBrk="1" hangingPunct="1">
              <a:lnSpc>
                <a:spcPct val="80000"/>
              </a:lnSpc>
              <a:spcBef>
                <a:spcPct val="0"/>
              </a:spcBef>
              <a:buClrTx/>
              <a:buSzTx/>
              <a:buFontTx/>
              <a:buNone/>
            </a:pPr>
            <a:r>
              <a:rPr lang="en-US" altLang="en-US" sz="1800" dirty="0">
                <a:solidFill>
                  <a:schemeClr val="bg1">
                    <a:lumMod val="75000"/>
                  </a:schemeClr>
                </a:solidFill>
              </a:rPr>
              <a:t>Induced</a:t>
            </a:r>
          </a:p>
        </p:txBody>
      </p:sp>
      <p:sp>
        <p:nvSpPr>
          <p:cNvPr id="43017" name="Text Box 14"/>
          <p:cNvSpPr txBox="1">
            <a:spLocks noChangeArrowheads="1"/>
          </p:cNvSpPr>
          <p:nvPr/>
        </p:nvSpPr>
        <p:spPr bwMode="auto">
          <a:xfrm>
            <a:off x="3026498" y="2365901"/>
            <a:ext cx="1633781"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Aphakic/</a:t>
            </a:r>
          </a:p>
          <a:p>
            <a:pPr algn="ctr" eaLnBrk="1" hangingPunct="1">
              <a:lnSpc>
                <a:spcPct val="80000"/>
              </a:lnSpc>
              <a:spcBef>
                <a:spcPct val="0"/>
              </a:spcBef>
              <a:buClrTx/>
              <a:buSzTx/>
              <a:buFontTx/>
              <a:buNone/>
            </a:pPr>
            <a:r>
              <a:rPr lang="en-US" altLang="en-US" sz="1800" dirty="0" err="1">
                <a:solidFill>
                  <a:schemeClr val="bg1">
                    <a:lumMod val="75000"/>
                  </a:schemeClr>
                </a:solidFill>
              </a:rPr>
              <a:t>Pseudophakic</a:t>
            </a:r>
            <a:endParaRPr lang="en-US" altLang="en-US" sz="1800" dirty="0">
              <a:solidFill>
                <a:schemeClr val="bg1">
                  <a:lumMod val="75000"/>
                </a:schemeClr>
              </a:solidFill>
            </a:endParaRPr>
          </a:p>
        </p:txBody>
      </p:sp>
      <p:sp>
        <p:nvSpPr>
          <p:cNvPr id="43031" name="Text Box 35"/>
          <p:cNvSpPr txBox="1">
            <a:spLocks noChangeArrowheads="1"/>
          </p:cNvSpPr>
          <p:nvPr/>
        </p:nvSpPr>
        <p:spPr bwMode="auto">
          <a:xfrm>
            <a:off x="1190847" y="1295400"/>
            <a:ext cx="2473754"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solidFill>
                  <a:schemeClr val="bg1">
                    <a:lumMod val="75000"/>
                  </a:schemeClr>
                </a:solidFill>
              </a:rPr>
              <a:t>w/ Pupillary Block</a:t>
            </a:r>
          </a:p>
        </p:txBody>
      </p:sp>
      <p:sp>
        <p:nvSpPr>
          <p:cNvPr id="43032" name="Text Box 36"/>
          <p:cNvSpPr txBox="1">
            <a:spLocks noChangeArrowheads="1"/>
          </p:cNvSpPr>
          <p:nvPr/>
        </p:nvSpPr>
        <p:spPr bwMode="auto">
          <a:xfrm>
            <a:off x="5181600" y="1295400"/>
            <a:ext cx="2630848"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t>w/o Pupillary Block</a:t>
            </a:r>
          </a:p>
        </p:txBody>
      </p:sp>
      <p:sp>
        <p:nvSpPr>
          <p:cNvPr id="49" name="Rectangle 2">
            <a:extLst>
              <a:ext uri="{FF2B5EF4-FFF2-40B4-BE49-F238E27FC236}">
                <a16:creationId xmlns:a16="http://schemas.microsoft.com/office/drawing/2014/main" id="{240EE5BF-F7D2-4FC8-A5DD-F6B5423153C6}"/>
              </a:ext>
            </a:extLst>
          </p:cNvPr>
          <p:cNvSpPr>
            <a:spLocks noGrp="1" noChangeArrowheads="1"/>
          </p:cNvSpPr>
          <p:nvPr>
            <p:ph type="title"/>
          </p:nvPr>
        </p:nvSpPr>
        <p:spPr>
          <a:xfrm>
            <a:off x="457200" y="304800"/>
            <a:ext cx="7543800" cy="563562"/>
          </a:xfrm>
        </p:spPr>
        <p:txBody>
          <a:bodyPr/>
          <a:lstStyle/>
          <a:p>
            <a:pPr eaLnBrk="1" hangingPunct="1"/>
            <a:r>
              <a:rPr lang="en-US" altLang="en-US" sz="3500" dirty="0"/>
              <a:t>Q</a:t>
            </a:r>
          </a:p>
        </p:txBody>
      </p:sp>
      <p:sp>
        <p:nvSpPr>
          <p:cNvPr id="50" name="TextBox 49">
            <a:extLst>
              <a:ext uri="{FF2B5EF4-FFF2-40B4-BE49-F238E27FC236}">
                <a16:creationId xmlns:a16="http://schemas.microsoft.com/office/drawing/2014/main" id="{CF426230-46C8-405C-9015-99EF57762A2E}"/>
              </a:ext>
            </a:extLst>
          </p:cNvPr>
          <p:cNvSpPr txBox="1"/>
          <p:nvPr/>
        </p:nvSpPr>
        <p:spPr>
          <a:xfrm>
            <a:off x="2259496" y="189094"/>
            <a:ext cx="4607480" cy="400110"/>
          </a:xfrm>
          <a:prstGeom prst="rect">
            <a:avLst/>
          </a:prstGeom>
          <a:solidFill>
            <a:schemeClr val="accent1">
              <a:lumMod val="60000"/>
              <a:lumOff val="40000"/>
            </a:schemeClr>
          </a:solidFill>
        </p:spPr>
        <p:txBody>
          <a:bodyPr wrap="none" rtlCol="0">
            <a:spAutoFit/>
          </a:bodyPr>
          <a:lstStyle/>
          <a:p>
            <a:pPr algn="ctr"/>
            <a:r>
              <a:rPr lang="en-US" sz="2000" b="1" dirty="0"/>
              <a:t>Secondary Angle Closure Glaucoma</a:t>
            </a:r>
          </a:p>
        </p:txBody>
      </p:sp>
      <p:sp>
        <p:nvSpPr>
          <p:cNvPr id="2" name="TextBox 1">
            <a:extLst>
              <a:ext uri="{FF2B5EF4-FFF2-40B4-BE49-F238E27FC236}">
                <a16:creationId xmlns:a16="http://schemas.microsoft.com/office/drawing/2014/main" id="{A7E30BEC-923B-4C9A-A856-BDD0D882F6B8}"/>
              </a:ext>
            </a:extLst>
          </p:cNvPr>
          <p:cNvSpPr txBox="1"/>
          <p:nvPr/>
        </p:nvSpPr>
        <p:spPr>
          <a:xfrm>
            <a:off x="887305" y="2844119"/>
            <a:ext cx="1494320" cy="338554"/>
          </a:xfrm>
          <a:prstGeom prst="rect">
            <a:avLst/>
          </a:prstGeom>
          <a:noFill/>
        </p:spPr>
        <p:txBody>
          <a:bodyPr wrap="none" rtlCol="0">
            <a:spAutoFit/>
          </a:bodyPr>
          <a:lstStyle/>
          <a:p>
            <a:r>
              <a:rPr lang="en-US" sz="1600" dirty="0" err="1">
                <a:solidFill>
                  <a:schemeClr val="bg1">
                    <a:lumMod val="75000"/>
                  </a:schemeClr>
                </a:solidFill>
              </a:rPr>
              <a:t>Phacomorphic</a:t>
            </a:r>
            <a:endParaRPr lang="en-US" sz="1600" dirty="0">
              <a:solidFill>
                <a:schemeClr val="bg1">
                  <a:lumMod val="75000"/>
                </a:schemeClr>
              </a:solidFill>
            </a:endParaRPr>
          </a:p>
        </p:txBody>
      </p:sp>
      <p:sp>
        <p:nvSpPr>
          <p:cNvPr id="51" name="TextBox 50">
            <a:extLst>
              <a:ext uri="{FF2B5EF4-FFF2-40B4-BE49-F238E27FC236}">
                <a16:creationId xmlns:a16="http://schemas.microsoft.com/office/drawing/2014/main" id="{156069D4-340B-4160-A336-EBF73557CEE0}"/>
              </a:ext>
            </a:extLst>
          </p:cNvPr>
          <p:cNvSpPr txBox="1"/>
          <p:nvPr/>
        </p:nvSpPr>
        <p:spPr>
          <a:xfrm>
            <a:off x="884725" y="3175578"/>
            <a:ext cx="1402948" cy="338554"/>
          </a:xfrm>
          <a:prstGeom prst="rect">
            <a:avLst/>
          </a:prstGeom>
          <a:noFill/>
        </p:spPr>
        <p:txBody>
          <a:bodyPr wrap="none" rtlCol="0">
            <a:spAutoFit/>
          </a:bodyPr>
          <a:lstStyle/>
          <a:p>
            <a:r>
              <a:rPr lang="en-US" sz="1600" dirty="0">
                <a:solidFill>
                  <a:schemeClr val="bg1">
                    <a:lumMod val="75000"/>
                  </a:schemeClr>
                </a:solidFill>
              </a:rPr>
              <a:t>Ectopia </a:t>
            </a:r>
            <a:r>
              <a:rPr lang="en-US" sz="1600" dirty="0" err="1">
                <a:solidFill>
                  <a:schemeClr val="bg1">
                    <a:lumMod val="75000"/>
                  </a:schemeClr>
                </a:solidFill>
              </a:rPr>
              <a:t>lentis</a:t>
            </a:r>
            <a:endParaRPr lang="en-US" sz="1600" dirty="0">
              <a:solidFill>
                <a:schemeClr val="bg1">
                  <a:lumMod val="75000"/>
                </a:schemeClr>
              </a:solidFill>
            </a:endParaRPr>
          </a:p>
        </p:txBody>
      </p:sp>
      <p:cxnSp>
        <p:nvCxnSpPr>
          <p:cNvPr id="71" name="Straight Connector 70">
            <a:extLst>
              <a:ext uri="{FF2B5EF4-FFF2-40B4-BE49-F238E27FC236}">
                <a16:creationId xmlns:a16="http://schemas.microsoft.com/office/drawing/2014/main" id="{C104938D-BA8D-4E39-9D5F-9EE2012F2F3C}"/>
              </a:ext>
            </a:extLst>
          </p:cNvPr>
          <p:cNvCxnSpPr>
            <a:cxnSpLocks/>
          </p:cNvCxnSpPr>
          <p:nvPr/>
        </p:nvCxnSpPr>
        <p:spPr>
          <a:xfrm flipH="1">
            <a:off x="762665" y="3023488"/>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2A7E4E40-472F-4E50-8A7A-45C10FDD7171}"/>
              </a:ext>
            </a:extLst>
          </p:cNvPr>
          <p:cNvCxnSpPr>
            <a:cxnSpLocks/>
          </p:cNvCxnSpPr>
          <p:nvPr/>
        </p:nvCxnSpPr>
        <p:spPr>
          <a:xfrm flipH="1">
            <a:off x="762665" y="3347853"/>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C3924889-45B9-4383-9C9E-48F0A9C27AD8}"/>
              </a:ext>
            </a:extLst>
          </p:cNvPr>
          <p:cNvCxnSpPr>
            <a:cxnSpLocks/>
          </p:cNvCxnSpPr>
          <p:nvPr/>
        </p:nvCxnSpPr>
        <p:spPr>
          <a:xfrm flipH="1">
            <a:off x="748719" y="2838976"/>
            <a:ext cx="13947" cy="5088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 name="Straight Arrow Connector 5">
            <a:extLst>
              <a:ext uri="{FF2B5EF4-FFF2-40B4-BE49-F238E27FC236}">
                <a16:creationId xmlns:a16="http://schemas.microsoft.com/office/drawing/2014/main" id="{A3439F0C-5143-461F-8F3C-2E830785DEFC}"/>
              </a:ext>
            </a:extLst>
          </p:cNvPr>
          <p:cNvCxnSpPr>
            <a:stCxn id="50" idx="2"/>
          </p:cNvCxnSpPr>
          <p:nvPr/>
        </p:nvCxnSpPr>
        <p:spPr>
          <a:xfrm flipH="1">
            <a:off x="2971800" y="589204"/>
            <a:ext cx="1591436" cy="706196"/>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0" name="Straight Arrow Connector 9">
            <a:extLst>
              <a:ext uri="{FF2B5EF4-FFF2-40B4-BE49-F238E27FC236}">
                <a16:creationId xmlns:a16="http://schemas.microsoft.com/office/drawing/2014/main" id="{84DC796E-F6ED-4FBB-82D2-A260F480BF8A}"/>
              </a:ext>
            </a:extLst>
          </p:cNvPr>
          <p:cNvCxnSpPr>
            <a:cxnSpLocks/>
          </p:cNvCxnSpPr>
          <p:nvPr/>
        </p:nvCxnSpPr>
        <p:spPr>
          <a:xfrm>
            <a:off x="4572000" y="589204"/>
            <a:ext cx="1600200" cy="706196"/>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6" name="Straight Arrow Connector 25">
            <a:extLst>
              <a:ext uri="{FF2B5EF4-FFF2-40B4-BE49-F238E27FC236}">
                <a16:creationId xmlns:a16="http://schemas.microsoft.com/office/drawing/2014/main" id="{B70E0124-9B84-41A5-8D84-A66B7838A706}"/>
              </a:ext>
            </a:extLst>
          </p:cNvPr>
          <p:cNvCxnSpPr>
            <a:cxnSpLocks/>
          </p:cNvCxnSpPr>
          <p:nvPr/>
        </p:nvCxnSpPr>
        <p:spPr>
          <a:xfrm flipH="1">
            <a:off x="1159539" y="1828800"/>
            <a:ext cx="1290435" cy="478059"/>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28" name="Straight Arrow Connector 27">
            <a:extLst>
              <a:ext uri="{FF2B5EF4-FFF2-40B4-BE49-F238E27FC236}">
                <a16:creationId xmlns:a16="http://schemas.microsoft.com/office/drawing/2014/main" id="{567A4249-5C59-4416-8A8E-1C35913900AB}"/>
              </a:ext>
            </a:extLst>
          </p:cNvPr>
          <p:cNvCxnSpPr>
            <a:cxnSpLocks/>
          </p:cNvCxnSpPr>
          <p:nvPr/>
        </p:nvCxnSpPr>
        <p:spPr>
          <a:xfrm>
            <a:off x="2449973" y="1832208"/>
            <a:ext cx="1268784"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56" name="Text Box 6">
            <a:extLst>
              <a:ext uri="{FF2B5EF4-FFF2-40B4-BE49-F238E27FC236}">
                <a16:creationId xmlns:a16="http://schemas.microsoft.com/office/drawing/2014/main" id="{557983BD-9D64-49B9-A366-A08663B0451F}"/>
              </a:ext>
            </a:extLst>
          </p:cNvPr>
          <p:cNvSpPr txBox="1">
            <a:spLocks noChangeArrowheads="1"/>
          </p:cNvSpPr>
          <p:nvPr/>
        </p:nvSpPr>
        <p:spPr bwMode="auto">
          <a:xfrm>
            <a:off x="5029200" y="2356376"/>
            <a:ext cx="813043"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r" eaLnBrk="1" hangingPunct="1">
              <a:lnSpc>
                <a:spcPct val="80000"/>
              </a:lnSpc>
              <a:spcBef>
                <a:spcPct val="0"/>
              </a:spcBef>
              <a:buClrTx/>
              <a:buSzTx/>
              <a:buFontTx/>
              <a:buNone/>
            </a:pPr>
            <a:r>
              <a:rPr lang="en-US" altLang="en-US" sz="1800" dirty="0">
                <a:solidFill>
                  <a:schemeClr val="bg1">
                    <a:lumMod val="75000"/>
                  </a:schemeClr>
                </a:solidFill>
              </a:rPr>
              <a:t>‘Push’</a:t>
            </a:r>
          </a:p>
        </p:txBody>
      </p:sp>
      <p:sp>
        <p:nvSpPr>
          <p:cNvPr id="57" name="Text Box 14">
            <a:extLst>
              <a:ext uri="{FF2B5EF4-FFF2-40B4-BE49-F238E27FC236}">
                <a16:creationId xmlns:a16="http://schemas.microsoft.com/office/drawing/2014/main" id="{5DAFA1C1-3A29-4C27-A379-663FDD22E326}"/>
              </a:ext>
            </a:extLst>
          </p:cNvPr>
          <p:cNvSpPr txBox="1">
            <a:spLocks noChangeArrowheads="1"/>
          </p:cNvSpPr>
          <p:nvPr/>
        </p:nvSpPr>
        <p:spPr bwMode="auto">
          <a:xfrm>
            <a:off x="7620000" y="2365901"/>
            <a:ext cx="671979"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t>‘Pull’</a:t>
            </a:r>
          </a:p>
        </p:txBody>
      </p:sp>
      <p:cxnSp>
        <p:nvCxnSpPr>
          <p:cNvPr id="58" name="Straight Arrow Connector 57">
            <a:extLst>
              <a:ext uri="{FF2B5EF4-FFF2-40B4-BE49-F238E27FC236}">
                <a16:creationId xmlns:a16="http://schemas.microsoft.com/office/drawing/2014/main" id="{E874FEE9-46BD-46A3-90A3-DE7CC220FBFF}"/>
              </a:ext>
            </a:extLst>
          </p:cNvPr>
          <p:cNvCxnSpPr>
            <a:cxnSpLocks/>
          </p:cNvCxnSpPr>
          <p:nvPr/>
        </p:nvCxnSpPr>
        <p:spPr>
          <a:xfrm flipH="1">
            <a:off x="5867400" y="1828800"/>
            <a:ext cx="849775"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59" name="Straight Arrow Connector 58">
            <a:extLst>
              <a:ext uri="{FF2B5EF4-FFF2-40B4-BE49-F238E27FC236}">
                <a16:creationId xmlns:a16="http://schemas.microsoft.com/office/drawing/2014/main" id="{C370A4A1-FE96-4E70-B89E-839542A5E241}"/>
              </a:ext>
            </a:extLst>
          </p:cNvPr>
          <p:cNvCxnSpPr>
            <a:cxnSpLocks/>
          </p:cNvCxnSpPr>
          <p:nvPr/>
        </p:nvCxnSpPr>
        <p:spPr>
          <a:xfrm>
            <a:off x="6717173" y="1832208"/>
            <a:ext cx="902827" cy="474047"/>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62" name="Text Box 16">
            <a:extLst>
              <a:ext uri="{FF2B5EF4-FFF2-40B4-BE49-F238E27FC236}">
                <a16:creationId xmlns:a16="http://schemas.microsoft.com/office/drawing/2014/main" id="{33538067-0726-41B0-93FF-357EF00CA62D}"/>
              </a:ext>
            </a:extLst>
          </p:cNvPr>
          <p:cNvSpPr txBox="1">
            <a:spLocks noChangeArrowheads="1"/>
          </p:cNvSpPr>
          <p:nvPr/>
        </p:nvSpPr>
        <p:spPr bwMode="auto">
          <a:xfrm>
            <a:off x="8065437" y="2684785"/>
            <a:ext cx="628698"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NVG</a:t>
            </a:r>
          </a:p>
        </p:txBody>
      </p:sp>
      <p:sp>
        <p:nvSpPr>
          <p:cNvPr id="70" name="Text Box 21">
            <a:extLst>
              <a:ext uri="{FF2B5EF4-FFF2-40B4-BE49-F238E27FC236}">
                <a16:creationId xmlns:a16="http://schemas.microsoft.com/office/drawing/2014/main" id="{86C32650-BE1F-4CC3-8DB5-0C136D877E6F}"/>
              </a:ext>
            </a:extLst>
          </p:cNvPr>
          <p:cNvSpPr txBox="1">
            <a:spLocks noChangeArrowheads="1"/>
          </p:cNvSpPr>
          <p:nvPr/>
        </p:nvSpPr>
        <p:spPr bwMode="auto">
          <a:xfrm>
            <a:off x="8070534" y="3048000"/>
            <a:ext cx="526106"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b="1"/>
              <a:t>ICE</a:t>
            </a:r>
          </a:p>
        </p:txBody>
      </p:sp>
      <p:sp>
        <p:nvSpPr>
          <p:cNvPr id="75" name="Text Box 45">
            <a:extLst>
              <a:ext uri="{FF2B5EF4-FFF2-40B4-BE49-F238E27FC236}">
                <a16:creationId xmlns:a16="http://schemas.microsoft.com/office/drawing/2014/main" id="{2B6EDA2D-8F55-4DFD-A225-8C03CE6FC7F3}"/>
              </a:ext>
            </a:extLst>
          </p:cNvPr>
          <p:cNvSpPr txBox="1">
            <a:spLocks noChangeArrowheads="1"/>
          </p:cNvSpPr>
          <p:nvPr/>
        </p:nvSpPr>
        <p:spPr bwMode="auto">
          <a:xfrm>
            <a:off x="8073162" y="3810000"/>
            <a:ext cx="1070837" cy="74635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ts val="1700"/>
              </a:lnSpc>
              <a:spcBef>
                <a:spcPct val="0"/>
              </a:spcBef>
              <a:buClrTx/>
              <a:buSzTx/>
              <a:buFontTx/>
              <a:buNone/>
            </a:pPr>
            <a:r>
              <a:rPr lang="en-US" altLang="en-US" sz="1600" dirty="0">
                <a:solidFill>
                  <a:schemeClr val="bg1">
                    <a:lumMod val="75000"/>
                  </a:schemeClr>
                </a:solidFill>
              </a:rPr>
              <a:t>Epithelial/ fibrous ingrowth</a:t>
            </a:r>
          </a:p>
        </p:txBody>
      </p:sp>
      <p:cxnSp>
        <p:nvCxnSpPr>
          <p:cNvPr id="77" name="Straight Connector 76">
            <a:extLst>
              <a:ext uri="{FF2B5EF4-FFF2-40B4-BE49-F238E27FC236}">
                <a16:creationId xmlns:a16="http://schemas.microsoft.com/office/drawing/2014/main" id="{FC090BD7-F2E1-4464-B57B-9CBE5874C89B}"/>
              </a:ext>
            </a:extLst>
          </p:cNvPr>
          <p:cNvCxnSpPr>
            <a:cxnSpLocks/>
          </p:cNvCxnSpPr>
          <p:nvPr/>
        </p:nvCxnSpPr>
        <p:spPr>
          <a:xfrm>
            <a:off x="7873969" y="2674448"/>
            <a:ext cx="7724" cy="128795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8" name="Straight Connector 77">
            <a:extLst>
              <a:ext uri="{FF2B5EF4-FFF2-40B4-BE49-F238E27FC236}">
                <a16:creationId xmlns:a16="http://schemas.microsoft.com/office/drawing/2014/main" id="{B1922ED5-C3D8-43D8-A00D-1D6BC9201DBA}"/>
              </a:ext>
            </a:extLst>
          </p:cNvPr>
          <p:cNvCxnSpPr/>
          <p:nvPr/>
        </p:nvCxnSpPr>
        <p:spPr>
          <a:xfrm flipH="1">
            <a:off x="7873968" y="2840262"/>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9" name="Straight Connector 78">
            <a:extLst>
              <a:ext uri="{FF2B5EF4-FFF2-40B4-BE49-F238E27FC236}">
                <a16:creationId xmlns:a16="http://schemas.microsoft.com/office/drawing/2014/main" id="{77019ED2-6D69-4A60-9D19-D4DB786EA3A0}"/>
              </a:ext>
            </a:extLst>
          </p:cNvPr>
          <p:cNvCxnSpPr/>
          <p:nvPr/>
        </p:nvCxnSpPr>
        <p:spPr>
          <a:xfrm flipH="1">
            <a:off x="7873968" y="3213518"/>
            <a:ext cx="24447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1" name="Straight Connector 80">
            <a:extLst>
              <a:ext uri="{FF2B5EF4-FFF2-40B4-BE49-F238E27FC236}">
                <a16:creationId xmlns:a16="http://schemas.microsoft.com/office/drawing/2014/main" id="{9796A12F-4125-4C05-8EE8-A388740C580D}"/>
              </a:ext>
            </a:extLst>
          </p:cNvPr>
          <p:cNvCxnSpPr/>
          <p:nvPr/>
        </p:nvCxnSpPr>
        <p:spPr>
          <a:xfrm flipH="1">
            <a:off x="7877837" y="3581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3" name="Straight Connector 82">
            <a:extLst>
              <a:ext uri="{FF2B5EF4-FFF2-40B4-BE49-F238E27FC236}">
                <a16:creationId xmlns:a16="http://schemas.microsoft.com/office/drawing/2014/main" id="{7FDC5F4B-9BF0-42AD-B8BB-2F2399BCF1E2}"/>
              </a:ext>
            </a:extLst>
          </p:cNvPr>
          <p:cNvCxnSpPr/>
          <p:nvPr/>
        </p:nvCxnSpPr>
        <p:spPr>
          <a:xfrm flipH="1">
            <a:off x="7881693" y="3962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93" name="Text Box 42">
            <a:extLst>
              <a:ext uri="{FF2B5EF4-FFF2-40B4-BE49-F238E27FC236}">
                <a16:creationId xmlns:a16="http://schemas.microsoft.com/office/drawing/2014/main" id="{53BAB77F-E061-4834-9068-34BDF78AD071}"/>
              </a:ext>
            </a:extLst>
          </p:cNvPr>
          <p:cNvSpPr txBox="1">
            <a:spLocks noChangeArrowheads="1"/>
          </p:cNvSpPr>
          <p:nvPr/>
        </p:nvSpPr>
        <p:spPr bwMode="auto">
          <a:xfrm>
            <a:off x="8111387" y="3429000"/>
            <a:ext cx="856196"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Flat AC</a:t>
            </a:r>
          </a:p>
        </p:txBody>
      </p:sp>
      <p:sp>
        <p:nvSpPr>
          <p:cNvPr id="100" name="Text Box 23">
            <a:extLst>
              <a:ext uri="{FF2B5EF4-FFF2-40B4-BE49-F238E27FC236}">
                <a16:creationId xmlns:a16="http://schemas.microsoft.com/office/drawing/2014/main" id="{D8F2FCFF-2984-4836-B000-9C5601A8EAAA}"/>
              </a:ext>
            </a:extLst>
          </p:cNvPr>
          <p:cNvSpPr txBox="1">
            <a:spLocks noChangeArrowheads="1"/>
          </p:cNvSpPr>
          <p:nvPr/>
        </p:nvSpPr>
        <p:spPr bwMode="auto">
          <a:xfrm>
            <a:off x="5530369" y="2667000"/>
            <a:ext cx="2143536"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Aqueous misdirection</a:t>
            </a:r>
          </a:p>
        </p:txBody>
      </p:sp>
      <p:cxnSp>
        <p:nvCxnSpPr>
          <p:cNvPr id="104" name="Straight Connector 103">
            <a:extLst>
              <a:ext uri="{FF2B5EF4-FFF2-40B4-BE49-F238E27FC236}">
                <a16:creationId xmlns:a16="http://schemas.microsoft.com/office/drawing/2014/main" id="{49D87D4A-E317-4446-9B95-5184CB3968F3}"/>
              </a:ext>
            </a:extLst>
          </p:cNvPr>
          <p:cNvCxnSpPr>
            <a:cxnSpLocks/>
          </p:cNvCxnSpPr>
          <p:nvPr/>
        </p:nvCxnSpPr>
        <p:spPr>
          <a:xfrm flipH="1">
            <a:off x="5316229" y="2667000"/>
            <a:ext cx="7397" cy="25314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5" name="Straight Connector 104">
            <a:extLst>
              <a:ext uri="{FF2B5EF4-FFF2-40B4-BE49-F238E27FC236}">
                <a16:creationId xmlns:a16="http://schemas.microsoft.com/office/drawing/2014/main" id="{F40B6D71-75A8-4A88-864D-00D14C2F710D}"/>
              </a:ext>
            </a:extLst>
          </p:cNvPr>
          <p:cNvCxnSpPr/>
          <p:nvPr/>
        </p:nvCxnSpPr>
        <p:spPr>
          <a:xfrm flipH="1">
            <a:off x="5323624" y="2832814"/>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6" name="Straight Connector 105">
            <a:extLst>
              <a:ext uri="{FF2B5EF4-FFF2-40B4-BE49-F238E27FC236}">
                <a16:creationId xmlns:a16="http://schemas.microsoft.com/office/drawing/2014/main" id="{010BF7B2-AA07-4DCF-822D-E2DB5CC0BF59}"/>
              </a:ext>
            </a:extLst>
          </p:cNvPr>
          <p:cNvCxnSpPr/>
          <p:nvPr/>
        </p:nvCxnSpPr>
        <p:spPr>
          <a:xfrm flipH="1">
            <a:off x="5323624" y="3360065"/>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a:extLst>
              <a:ext uri="{FF2B5EF4-FFF2-40B4-BE49-F238E27FC236}">
                <a16:creationId xmlns:a16="http://schemas.microsoft.com/office/drawing/2014/main" id="{BAC8035C-3999-4C31-93CD-6C0D2ADEB73B}"/>
              </a:ext>
            </a:extLst>
          </p:cNvPr>
          <p:cNvCxnSpPr/>
          <p:nvPr/>
        </p:nvCxnSpPr>
        <p:spPr>
          <a:xfrm flipH="1">
            <a:off x="5323536" y="3786938"/>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8" name="Straight Connector 107">
            <a:extLst>
              <a:ext uri="{FF2B5EF4-FFF2-40B4-BE49-F238E27FC236}">
                <a16:creationId xmlns:a16="http://schemas.microsoft.com/office/drawing/2014/main" id="{DB64CAEE-69B4-426A-8A5B-D1269DBF0F66}"/>
              </a:ext>
            </a:extLst>
          </p:cNvPr>
          <p:cNvCxnSpPr/>
          <p:nvPr/>
        </p:nvCxnSpPr>
        <p:spPr>
          <a:xfrm flipH="1">
            <a:off x="5327493" y="4249152"/>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12" name="Straight Connector 111">
            <a:extLst>
              <a:ext uri="{FF2B5EF4-FFF2-40B4-BE49-F238E27FC236}">
                <a16:creationId xmlns:a16="http://schemas.microsoft.com/office/drawing/2014/main" id="{99A16C30-4BE4-48E5-8B65-0C5F3039B8DC}"/>
              </a:ext>
            </a:extLst>
          </p:cNvPr>
          <p:cNvCxnSpPr/>
          <p:nvPr/>
        </p:nvCxnSpPr>
        <p:spPr>
          <a:xfrm flipH="1">
            <a:off x="5333455" y="51816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13" name="Text Box 42">
            <a:extLst>
              <a:ext uri="{FF2B5EF4-FFF2-40B4-BE49-F238E27FC236}">
                <a16:creationId xmlns:a16="http://schemas.microsoft.com/office/drawing/2014/main" id="{056DFFD9-3CA2-42E7-90FE-4F14522E3504}"/>
              </a:ext>
            </a:extLst>
          </p:cNvPr>
          <p:cNvSpPr txBox="1">
            <a:spLocks noChangeArrowheads="1"/>
          </p:cNvSpPr>
          <p:nvPr/>
        </p:nvSpPr>
        <p:spPr bwMode="auto">
          <a:xfrm>
            <a:off x="5533954" y="3623846"/>
            <a:ext cx="1563248"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Retinal surgery</a:t>
            </a:r>
          </a:p>
        </p:txBody>
      </p:sp>
      <p:sp>
        <p:nvSpPr>
          <p:cNvPr id="118" name="Text Box 47">
            <a:extLst>
              <a:ext uri="{FF2B5EF4-FFF2-40B4-BE49-F238E27FC236}">
                <a16:creationId xmlns:a16="http://schemas.microsoft.com/office/drawing/2014/main" id="{3F59D898-ECAD-49F0-9425-2A1BC8DDA7B5}"/>
              </a:ext>
            </a:extLst>
          </p:cNvPr>
          <p:cNvSpPr txBox="1">
            <a:spLocks noChangeArrowheads="1"/>
          </p:cNvSpPr>
          <p:nvPr/>
        </p:nvSpPr>
        <p:spPr bwMode="auto">
          <a:xfrm>
            <a:off x="5523688" y="4538246"/>
            <a:ext cx="1414170"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Drug-induced</a:t>
            </a:r>
          </a:p>
        </p:txBody>
      </p:sp>
      <p:sp>
        <p:nvSpPr>
          <p:cNvPr id="16" name="TextBox 15">
            <a:extLst>
              <a:ext uri="{FF2B5EF4-FFF2-40B4-BE49-F238E27FC236}">
                <a16:creationId xmlns:a16="http://schemas.microsoft.com/office/drawing/2014/main" id="{984E008D-FBBA-42B4-940E-EA26772E0161}"/>
              </a:ext>
            </a:extLst>
          </p:cNvPr>
          <p:cNvSpPr txBox="1"/>
          <p:nvPr/>
        </p:nvSpPr>
        <p:spPr>
          <a:xfrm>
            <a:off x="6230528" y="5257800"/>
            <a:ext cx="1326004" cy="369332"/>
          </a:xfrm>
          <a:prstGeom prst="rect">
            <a:avLst/>
          </a:prstGeom>
          <a:noFill/>
        </p:spPr>
        <p:txBody>
          <a:bodyPr wrap="none" rtlCol="0">
            <a:spAutoFit/>
          </a:bodyPr>
          <a:lstStyle/>
          <a:p>
            <a:pPr algn="ctr"/>
            <a:r>
              <a:rPr lang="en-US" dirty="0">
                <a:solidFill>
                  <a:schemeClr val="bg1">
                    <a:lumMod val="75000"/>
                  </a:schemeClr>
                </a:solidFill>
              </a:rPr>
              <a:t>Both/Either</a:t>
            </a:r>
          </a:p>
        </p:txBody>
      </p:sp>
      <p:cxnSp>
        <p:nvCxnSpPr>
          <p:cNvPr id="125" name="Straight Connector 124">
            <a:extLst>
              <a:ext uri="{FF2B5EF4-FFF2-40B4-BE49-F238E27FC236}">
                <a16:creationId xmlns:a16="http://schemas.microsoft.com/office/drawing/2014/main" id="{01138141-D318-4ED7-A7FE-D8F2155CE890}"/>
              </a:ext>
            </a:extLst>
          </p:cNvPr>
          <p:cNvCxnSpPr/>
          <p:nvPr/>
        </p:nvCxnSpPr>
        <p:spPr>
          <a:xfrm flipH="1">
            <a:off x="5334000" y="4724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52" name="Text Box 47">
            <a:extLst>
              <a:ext uri="{FF2B5EF4-FFF2-40B4-BE49-F238E27FC236}">
                <a16:creationId xmlns:a16="http://schemas.microsoft.com/office/drawing/2014/main" id="{E3578916-9804-473C-8F06-D4FA0BCEDFD0}"/>
              </a:ext>
            </a:extLst>
          </p:cNvPr>
          <p:cNvSpPr txBox="1">
            <a:spLocks noChangeArrowheads="1"/>
          </p:cNvSpPr>
          <p:nvPr/>
        </p:nvSpPr>
        <p:spPr bwMode="auto">
          <a:xfrm>
            <a:off x="5543446" y="4055146"/>
            <a:ext cx="1619354"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err="1">
                <a:solidFill>
                  <a:schemeClr val="bg1">
                    <a:lumMod val="75000"/>
                  </a:schemeClr>
                </a:solidFill>
              </a:rPr>
              <a:t>Nanophthalmos</a:t>
            </a:r>
            <a:endParaRPr lang="en-US" altLang="en-US" sz="1600" dirty="0">
              <a:solidFill>
                <a:schemeClr val="bg1">
                  <a:lumMod val="75000"/>
                </a:schemeClr>
              </a:solidFill>
            </a:endParaRPr>
          </a:p>
        </p:txBody>
      </p:sp>
      <p:sp>
        <p:nvSpPr>
          <p:cNvPr id="53" name="Text Box 45">
            <a:extLst>
              <a:ext uri="{FF2B5EF4-FFF2-40B4-BE49-F238E27FC236}">
                <a16:creationId xmlns:a16="http://schemas.microsoft.com/office/drawing/2014/main" id="{57D1A14F-68FE-47D2-983C-1A879D66A9DC}"/>
              </a:ext>
            </a:extLst>
          </p:cNvPr>
          <p:cNvSpPr txBox="1">
            <a:spLocks noChangeArrowheads="1"/>
          </p:cNvSpPr>
          <p:nvPr/>
        </p:nvSpPr>
        <p:spPr bwMode="auto">
          <a:xfrm>
            <a:off x="5523688" y="5013493"/>
            <a:ext cx="582211"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PFV</a:t>
            </a:r>
          </a:p>
        </p:txBody>
      </p:sp>
      <p:sp>
        <p:nvSpPr>
          <p:cNvPr id="54" name="Text Box 42">
            <a:extLst>
              <a:ext uri="{FF2B5EF4-FFF2-40B4-BE49-F238E27FC236}">
                <a16:creationId xmlns:a16="http://schemas.microsoft.com/office/drawing/2014/main" id="{E1E37D2C-2C52-446B-843B-01E64990D3EC}"/>
              </a:ext>
            </a:extLst>
          </p:cNvPr>
          <p:cNvSpPr txBox="1">
            <a:spLocks noChangeArrowheads="1"/>
          </p:cNvSpPr>
          <p:nvPr/>
        </p:nvSpPr>
        <p:spPr bwMode="auto">
          <a:xfrm>
            <a:off x="5551406" y="3192546"/>
            <a:ext cx="2276072"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ERD/choroidal effusion</a:t>
            </a:r>
          </a:p>
        </p:txBody>
      </p:sp>
      <p:sp>
        <p:nvSpPr>
          <p:cNvPr id="45" name="Text Box 16">
            <a:extLst>
              <a:ext uri="{FF2B5EF4-FFF2-40B4-BE49-F238E27FC236}">
                <a16:creationId xmlns:a16="http://schemas.microsoft.com/office/drawing/2014/main" id="{110F5FF7-0BFD-4D31-B590-0FC320326235}"/>
              </a:ext>
            </a:extLst>
          </p:cNvPr>
          <p:cNvSpPr txBox="1">
            <a:spLocks noChangeArrowheads="1"/>
          </p:cNvSpPr>
          <p:nvPr/>
        </p:nvSpPr>
        <p:spPr bwMode="auto">
          <a:xfrm>
            <a:off x="624362" y="1879005"/>
            <a:ext cx="6811893" cy="4524315"/>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i="1" dirty="0">
                <a:solidFill>
                  <a:schemeClr val="bg1">
                    <a:lumMod val="65000"/>
                  </a:schemeClr>
                </a:solidFill>
              </a:rPr>
              <a:t>In this context, what does </a:t>
            </a:r>
            <a:r>
              <a:rPr lang="en-US" altLang="en-US" sz="1600" dirty="0">
                <a:solidFill>
                  <a:schemeClr val="bg1">
                    <a:lumMod val="65000"/>
                  </a:schemeClr>
                </a:solidFill>
              </a:rPr>
              <a:t>ICE</a:t>
            </a:r>
            <a:r>
              <a:rPr lang="en-US" altLang="en-US" sz="1600" i="1" dirty="0">
                <a:solidFill>
                  <a:schemeClr val="bg1">
                    <a:lumMod val="65000"/>
                  </a:schemeClr>
                </a:solidFill>
              </a:rPr>
              <a:t> stand for?</a:t>
            </a:r>
          </a:p>
          <a:p>
            <a:pPr eaLnBrk="1" hangingPunct="1">
              <a:spcBef>
                <a:spcPct val="0"/>
              </a:spcBef>
              <a:buClrTx/>
              <a:buSzTx/>
              <a:buFontTx/>
              <a:buNone/>
            </a:pPr>
            <a:r>
              <a:rPr lang="en-US" altLang="en-US" sz="1600" dirty="0">
                <a:solidFill>
                  <a:schemeClr val="bg1">
                    <a:lumMod val="65000"/>
                  </a:schemeClr>
                </a:solidFill>
              </a:rPr>
              <a:t>Iridocorneal endothelial syndrome</a:t>
            </a:r>
          </a:p>
          <a:p>
            <a:pPr eaLnBrk="1" hangingPunct="1">
              <a:spcBef>
                <a:spcPct val="0"/>
              </a:spcBef>
              <a:buClrTx/>
              <a:buSzTx/>
              <a:buFontTx/>
              <a:buNone/>
            </a:pPr>
            <a:endParaRPr lang="en-US" altLang="en-US" sz="1600" i="1" dirty="0">
              <a:solidFill>
                <a:schemeClr val="bg1">
                  <a:lumMod val="65000"/>
                </a:schemeClr>
              </a:solidFill>
            </a:endParaRPr>
          </a:p>
          <a:p>
            <a:pPr eaLnBrk="1" hangingPunct="1">
              <a:spcBef>
                <a:spcPct val="0"/>
              </a:spcBef>
              <a:buClrTx/>
              <a:buSzTx/>
              <a:buFontTx/>
              <a:buNone/>
            </a:pPr>
            <a:r>
              <a:rPr lang="en-US" altLang="en-US" sz="1600" i="1" dirty="0">
                <a:solidFill>
                  <a:schemeClr val="bg1">
                    <a:lumMod val="65000"/>
                  </a:schemeClr>
                </a:solidFill>
              </a:rPr>
              <a:t>In a nutshell, what is ICE?</a:t>
            </a:r>
          </a:p>
          <a:p>
            <a:pPr eaLnBrk="1" hangingPunct="1">
              <a:spcBef>
                <a:spcPct val="0"/>
              </a:spcBef>
              <a:buClrTx/>
              <a:buSzTx/>
              <a:buFont typeface="Wingdings" panose="05000000000000000000" pitchFamily="2" charset="2"/>
              <a:buNone/>
            </a:pPr>
            <a:r>
              <a:rPr lang="en-US" altLang="en-US" sz="1600" dirty="0">
                <a:solidFill>
                  <a:schemeClr val="bg1">
                    <a:lumMod val="65000"/>
                  </a:schemeClr>
                </a:solidFill>
              </a:rPr>
              <a:t>A sporadic condition in which abnormal corneal endothelial cells lead to a variety of corneal, iris and angle problems</a:t>
            </a:r>
          </a:p>
          <a:p>
            <a:pPr eaLnBrk="1" hangingPunct="1">
              <a:spcBef>
                <a:spcPct val="0"/>
              </a:spcBef>
              <a:buClrTx/>
              <a:buSzTx/>
              <a:buFont typeface="Wingdings" panose="05000000000000000000" pitchFamily="2" charset="2"/>
              <a:buNone/>
            </a:pPr>
            <a:endParaRPr lang="en-US" altLang="en-US" sz="1600" dirty="0">
              <a:solidFill>
                <a:schemeClr val="bg1">
                  <a:lumMod val="65000"/>
                </a:schemeClr>
              </a:solidFill>
            </a:endParaRPr>
          </a:p>
          <a:p>
            <a:pPr eaLnBrk="1" hangingPunct="1">
              <a:spcBef>
                <a:spcPct val="0"/>
              </a:spcBef>
              <a:buClrTx/>
              <a:buSzTx/>
              <a:buFontTx/>
              <a:buNone/>
            </a:pPr>
            <a:r>
              <a:rPr lang="en-US" altLang="en-US" sz="1600" i="1" dirty="0">
                <a:solidFill>
                  <a:schemeClr val="bg1">
                    <a:lumMod val="65000"/>
                  </a:schemeClr>
                </a:solidFill>
              </a:rPr>
              <a:t>Who is the typical patient?</a:t>
            </a:r>
          </a:p>
          <a:p>
            <a:pPr eaLnBrk="1" hangingPunct="1">
              <a:spcBef>
                <a:spcPct val="0"/>
              </a:spcBef>
              <a:buClrTx/>
              <a:buSzTx/>
              <a:buFontTx/>
              <a:buNone/>
            </a:pPr>
            <a:r>
              <a:rPr lang="en-US" altLang="en-US" sz="1600" dirty="0">
                <a:solidFill>
                  <a:schemeClr val="bg1">
                    <a:lumMod val="65000"/>
                  </a:schemeClr>
                </a:solidFill>
              </a:rPr>
              <a:t>A young-to-middle-aged adult female</a:t>
            </a:r>
          </a:p>
          <a:p>
            <a:pPr eaLnBrk="1" hangingPunct="1">
              <a:spcBef>
                <a:spcPct val="0"/>
              </a:spcBef>
              <a:buClrTx/>
              <a:buSzTx/>
              <a:buFontTx/>
              <a:buNone/>
            </a:pPr>
            <a:endParaRPr lang="en-US" altLang="en-US" sz="1600" i="1" dirty="0">
              <a:solidFill>
                <a:schemeClr val="bg1">
                  <a:lumMod val="65000"/>
                </a:schemeClr>
              </a:solidFill>
            </a:endParaRPr>
          </a:p>
          <a:p>
            <a:pPr eaLnBrk="1" hangingPunct="1">
              <a:spcBef>
                <a:spcPct val="0"/>
              </a:spcBef>
              <a:buClrTx/>
              <a:buSzTx/>
              <a:buFontTx/>
              <a:buNone/>
            </a:pPr>
            <a:r>
              <a:rPr lang="en-US" altLang="en-US" sz="1600" i="1" dirty="0">
                <a:solidFill>
                  <a:schemeClr val="bg1">
                    <a:lumMod val="65000"/>
                  </a:schemeClr>
                </a:solidFill>
              </a:rPr>
              <a:t>What three sorts of complaints will she have?</a:t>
            </a:r>
          </a:p>
          <a:p>
            <a:pPr eaLnBrk="1" hangingPunct="1">
              <a:spcBef>
                <a:spcPct val="0"/>
              </a:spcBef>
              <a:buClrTx/>
              <a:buSzTx/>
              <a:buNone/>
            </a:pPr>
            <a:r>
              <a:rPr lang="en-US" altLang="en-US" sz="1600" dirty="0">
                <a:solidFill>
                  <a:schemeClr val="bg1">
                    <a:lumMod val="65000"/>
                  </a:schemeClr>
                </a:solidFill>
              </a:rPr>
              <a:t>--Changes in the eye’s appearance</a:t>
            </a:r>
          </a:p>
          <a:p>
            <a:pPr eaLnBrk="1" hangingPunct="1">
              <a:spcBef>
                <a:spcPct val="0"/>
              </a:spcBef>
              <a:buClrTx/>
              <a:buSzTx/>
              <a:buNone/>
            </a:pPr>
            <a:r>
              <a:rPr lang="en-US" altLang="en-US" sz="1600" dirty="0">
                <a:solidFill>
                  <a:schemeClr val="bg1">
                    <a:lumMod val="65000"/>
                  </a:schemeClr>
                </a:solidFill>
              </a:rPr>
              <a:t>--Ocular pain </a:t>
            </a:r>
          </a:p>
          <a:p>
            <a:pPr eaLnBrk="1" hangingPunct="1">
              <a:spcBef>
                <a:spcPct val="0"/>
              </a:spcBef>
              <a:buClrTx/>
              <a:buSzTx/>
              <a:buNone/>
            </a:pPr>
            <a:r>
              <a:rPr lang="en-US" altLang="en-US" sz="1600" dirty="0">
                <a:solidFill>
                  <a:schemeClr val="bg1">
                    <a:lumMod val="65000"/>
                  </a:schemeClr>
                </a:solidFill>
              </a:rPr>
              <a:t>--Decreased VA</a:t>
            </a:r>
          </a:p>
          <a:p>
            <a:pPr eaLnBrk="1" hangingPunct="1">
              <a:spcBef>
                <a:spcPct val="0"/>
              </a:spcBef>
              <a:buClrTx/>
              <a:buSzTx/>
              <a:buNone/>
            </a:pPr>
            <a:endParaRPr lang="en-US" altLang="en-US" sz="1600" dirty="0">
              <a:solidFill>
                <a:schemeClr val="bg1">
                  <a:lumMod val="65000"/>
                </a:schemeClr>
              </a:solidFill>
            </a:endParaRPr>
          </a:p>
          <a:p>
            <a:pPr eaLnBrk="1" hangingPunct="1">
              <a:spcBef>
                <a:spcPct val="0"/>
              </a:spcBef>
              <a:buClrTx/>
              <a:buSzTx/>
              <a:buFontTx/>
              <a:buNone/>
            </a:pPr>
            <a:r>
              <a:rPr lang="en-US" altLang="en-US" sz="1600" i="1" dirty="0">
                <a:solidFill>
                  <a:schemeClr val="bg1">
                    <a:lumMod val="65000"/>
                  </a:schemeClr>
                </a:solidFill>
              </a:rPr>
              <a:t>What ‘pertinent negative’ will be elicited when taking a history?</a:t>
            </a:r>
          </a:p>
          <a:p>
            <a:pPr eaLnBrk="1" hangingPunct="1">
              <a:spcBef>
                <a:spcPct val="0"/>
              </a:spcBef>
              <a:buClrTx/>
              <a:buSzTx/>
              <a:buFontTx/>
              <a:buNone/>
            </a:pPr>
            <a:r>
              <a:rPr lang="en-US" altLang="en-US" sz="1600" dirty="0">
                <a:solidFill>
                  <a:schemeClr val="bg1">
                    <a:lumMod val="65000"/>
                  </a:schemeClr>
                </a:solidFill>
              </a:rPr>
              <a:t>She will deny any family history of similar eye findings (recall it’s sporadic, not inherited)</a:t>
            </a:r>
          </a:p>
        </p:txBody>
      </p:sp>
      <p:sp>
        <p:nvSpPr>
          <p:cNvPr id="47" name="Oval 46">
            <a:extLst>
              <a:ext uri="{FF2B5EF4-FFF2-40B4-BE49-F238E27FC236}">
                <a16:creationId xmlns:a16="http://schemas.microsoft.com/office/drawing/2014/main" id="{915FF168-8D6E-4F81-8D3E-ED770430134E}"/>
              </a:ext>
            </a:extLst>
          </p:cNvPr>
          <p:cNvSpPr/>
          <p:nvPr/>
        </p:nvSpPr>
        <p:spPr>
          <a:xfrm>
            <a:off x="8001000" y="3048000"/>
            <a:ext cx="671979" cy="338554"/>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Text Box 16">
            <a:extLst>
              <a:ext uri="{FF2B5EF4-FFF2-40B4-BE49-F238E27FC236}">
                <a16:creationId xmlns:a16="http://schemas.microsoft.com/office/drawing/2014/main" id="{090C85B3-0EB0-425A-B813-5DE77E9B89E1}"/>
              </a:ext>
            </a:extLst>
          </p:cNvPr>
          <p:cNvSpPr txBox="1">
            <a:spLocks noChangeArrowheads="1"/>
          </p:cNvSpPr>
          <p:nvPr/>
        </p:nvSpPr>
        <p:spPr bwMode="auto">
          <a:xfrm>
            <a:off x="440617" y="3361823"/>
            <a:ext cx="4516848" cy="1323439"/>
          </a:xfrm>
          <a:prstGeom prst="rect">
            <a:avLst/>
          </a:prstGeom>
          <a:solidFill>
            <a:schemeClr val="accent2"/>
          </a:solidFill>
          <a:ln>
            <a:noFill/>
          </a:ln>
          <a:effec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i="1" dirty="0">
                <a:solidFill>
                  <a:schemeClr val="bg1">
                    <a:lumMod val="75000"/>
                  </a:schemeClr>
                </a:solidFill>
              </a:rPr>
              <a:t>What are the common signs of ICE syndrome?</a:t>
            </a:r>
          </a:p>
          <a:p>
            <a:pPr eaLnBrk="1" hangingPunct="1">
              <a:spcBef>
                <a:spcPct val="0"/>
              </a:spcBef>
              <a:buClrTx/>
              <a:buSzTx/>
              <a:buFontTx/>
              <a:buNone/>
            </a:pPr>
            <a:r>
              <a:rPr lang="en-US" altLang="en-US" sz="1600" dirty="0">
                <a:solidFill>
                  <a:schemeClr val="bg1">
                    <a:lumMod val="75000"/>
                  </a:schemeClr>
                </a:solidFill>
              </a:rPr>
              <a:t>--Iris changes</a:t>
            </a:r>
          </a:p>
          <a:p>
            <a:pPr eaLnBrk="1" hangingPunct="1">
              <a:spcBef>
                <a:spcPct val="0"/>
              </a:spcBef>
              <a:buClrTx/>
              <a:buSzTx/>
              <a:buFontTx/>
              <a:buNone/>
            </a:pPr>
            <a:r>
              <a:rPr lang="en-US" altLang="en-US" sz="1600" dirty="0">
                <a:solidFill>
                  <a:schemeClr val="bg1">
                    <a:lumMod val="75000"/>
                  </a:schemeClr>
                </a:solidFill>
              </a:rPr>
              <a:t>--</a:t>
            </a:r>
            <a:r>
              <a:rPr lang="en-US" altLang="en-US" sz="1600" b="1" dirty="0">
                <a:solidFill>
                  <a:schemeClr val="bg1"/>
                </a:solidFill>
              </a:rPr>
              <a:t>Corneal changes</a:t>
            </a:r>
          </a:p>
          <a:p>
            <a:pPr eaLnBrk="1" hangingPunct="1">
              <a:spcBef>
                <a:spcPct val="0"/>
              </a:spcBef>
              <a:buClrTx/>
              <a:buSzTx/>
              <a:buFontTx/>
              <a:buNone/>
            </a:pPr>
            <a:r>
              <a:rPr lang="en-US" altLang="en-US" sz="1600" dirty="0">
                <a:solidFill>
                  <a:schemeClr val="bg1">
                    <a:lumMod val="75000"/>
                  </a:schemeClr>
                </a:solidFill>
              </a:rPr>
              <a:t>--Peripheral anterior synechiae (PAS)</a:t>
            </a:r>
          </a:p>
          <a:p>
            <a:pPr eaLnBrk="1" hangingPunct="1">
              <a:spcBef>
                <a:spcPct val="0"/>
              </a:spcBef>
              <a:buClrTx/>
              <a:buSzTx/>
              <a:buFontTx/>
              <a:buNone/>
            </a:pPr>
            <a:r>
              <a:rPr lang="en-US" altLang="en-US" sz="1600" dirty="0">
                <a:solidFill>
                  <a:schemeClr val="bg1">
                    <a:lumMod val="75000"/>
                  </a:schemeClr>
                </a:solidFill>
              </a:rPr>
              <a:t>--Elevated IOP/glaucoma</a:t>
            </a:r>
          </a:p>
        </p:txBody>
      </p:sp>
      <p:sp>
        <p:nvSpPr>
          <p:cNvPr id="60" name="TextBox 48">
            <a:extLst>
              <a:ext uri="{FF2B5EF4-FFF2-40B4-BE49-F238E27FC236}">
                <a16:creationId xmlns:a16="http://schemas.microsoft.com/office/drawing/2014/main" id="{9842D91A-7C60-49F9-85F0-9749D8DBB90F}"/>
              </a:ext>
            </a:extLst>
          </p:cNvPr>
          <p:cNvSpPr txBox="1">
            <a:spLocks noChangeArrowheads="1"/>
          </p:cNvSpPr>
          <p:nvPr/>
        </p:nvSpPr>
        <p:spPr bwMode="auto">
          <a:xfrm>
            <a:off x="2547765" y="3788861"/>
            <a:ext cx="4462635" cy="738664"/>
          </a:xfrm>
          <a:prstGeom prst="rect">
            <a:avLst/>
          </a:prstGeom>
          <a:solidFill>
            <a:srgbClr val="99FF99"/>
          </a:solidFill>
          <a:ln>
            <a:noFill/>
          </a:ln>
        </p:spPr>
        <p:txBody>
          <a:bodyPr wrap="square">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n-US" altLang="en-US" sz="1400" i="1" dirty="0">
                <a:solidFill>
                  <a:srgbClr val="0000FF"/>
                </a:solidFill>
              </a:rPr>
              <a:t>What are the classic terms for describing the slit-lamp appearance of the abnormal endothelium?</a:t>
            </a:r>
            <a:endParaRPr lang="en-US" altLang="en-US" sz="1400" i="1" dirty="0">
              <a:solidFill>
                <a:srgbClr val="99FF99"/>
              </a:solidFill>
            </a:endParaRPr>
          </a:p>
          <a:p>
            <a:pPr eaLnBrk="1" hangingPunct="1"/>
            <a:r>
              <a:rPr lang="en-US" altLang="en-US" sz="1400" dirty="0">
                <a:solidFill>
                  <a:srgbClr val="99FF99"/>
                </a:solidFill>
              </a:rPr>
              <a:t>‘Hammered silver’ or ‘beaten bronze’</a:t>
            </a:r>
          </a:p>
        </p:txBody>
      </p:sp>
      <p:sp>
        <p:nvSpPr>
          <p:cNvPr id="55" name="Oval 54">
            <a:extLst>
              <a:ext uri="{FF2B5EF4-FFF2-40B4-BE49-F238E27FC236}">
                <a16:creationId xmlns:a16="http://schemas.microsoft.com/office/drawing/2014/main" id="{AA51CD81-56EC-487E-9F90-4DF70BE0BAD9}"/>
              </a:ext>
            </a:extLst>
          </p:cNvPr>
          <p:cNvSpPr/>
          <p:nvPr/>
        </p:nvSpPr>
        <p:spPr>
          <a:xfrm>
            <a:off x="473923" y="3825749"/>
            <a:ext cx="2040677" cy="431906"/>
          </a:xfrm>
          <a:prstGeom prst="ellipse">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290152665"/>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84D2F201-5515-4467-A3A6-A43EC9D47D36}"/>
              </a:ext>
            </a:extLst>
          </p:cNvPr>
          <p:cNvSpPr>
            <a:spLocks noGrp="1"/>
          </p:cNvSpPr>
          <p:nvPr>
            <p:ph type="sldNum" sz="quarter" idx="12"/>
          </p:nvPr>
        </p:nvSpPr>
        <p:spPr/>
        <p:txBody>
          <a:bodyPr/>
          <a:lstStyle/>
          <a:p>
            <a:pPr>
              <a:defRPr/>
            </a:pPr>
            <a:fld id="{3E94788E-B940-421F-AF31-4A04D10C579D}" type="slidenum">
              <a:rPr lang="en-US" altLang="en-US" smtClean="0"/>
              <a:pPr>
                <a:defRPr/>
              </a:pPr>
              <a:t>34</a:t>
            </a:fld>
            <a:endParaRPr lang="en-US" altLang="en-US"/>
          </a:p>
        </p:txBody>
      </p:sp>
      <p:pic>
        <p:nvPicPr>
          <p:cNvPr id="8" name="Picture 7">
            <a:extLst>
              <a:ext uri="{FF2B5EF4-FFF2-40B4-BE49-F238E27FC236}">
                <a16:creationId xmlns:a16="http://schemas.microsoft.com/office/drawing/2014/main" id="{F1099AA3-F51A-4177-9DD7-70A8BB4972B5}"/>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304800" y="4351926"/>
            <a:ext cx="4020111" cy="1905266"/>
          </a:xfrm>
          <a:prstGeom prst="rect">
            <a:avLst/>
          </a:prstGeom>
        </p:spPr>
      </p:pic>
      <p:sp>
        <p:nvSpPr>
          <p:cNvPr id="13" name="TextBox 12">
            <a:extLst>
              <a:ext uri="{FF2B5EF4-FFF2-40B4-BE49-F238E27FC236}">
                <a16:creationId xmlns:a16="http://schemas.microsoft.com/office/drawing/2014/main" id="{FEE33047-1F8F-4E18-BB97-ACBF4DD0C0E6}"/>
              </a:ext>
            </a:extLst>
          </p:cNvPr>
          <p:cNvSpPr txBox="1"/>
          <p:nvPr/>
        </p:nvSpPr>
        <p:spPr>
          <a:xfrm>
            <a:off x="1352098" y="4648200"/>
            <a:ext cx="1925527" cy="307777"/>
          </a:xfrm>
          <a:prstGeom prst="rect">
            <a:avLst/>
          </a:prstGeom>
          <a:solidFill>
            <a:schemeClr val="bg1"/>
          </a:solidFill>
          <a:ln>
            <a:solidFill>
              <a:schemeClr val="tx1"/>
            </a:solidFill>
          </a:ln>
        </p:spPr>
        <p:txBody>
          <a:bodyPr wrap="none" rtlCol="0">
            <a:spAutoFit/>
          </a:bodyPr>
          <a:lstStyle/>
          <a:p>
            <a:pPr algn="ctr"/>
            <a:r>
              <a:rPr lang="en-US" sz="1400" dirty="0"/>
              <a:t>Location of resistance</a:t>
            </a:r>
          </a:p>
        </p:txBody>
      </p:sp>
      <p:cxnSp>
        <p:nvCxnSpPr>
          <p:cNvPr id="15" name="Straight Arrow Connector 14">
            <a:extLst>
              <a:ext uri="{FF2B5EF4-FFF2-40B4-BE49-F238E27FC236}">
                <a16:creationId xmlns:a16="http://schemas.microsoft.com/office/drawing/2014/main" id="{DB55B5B1-609B-4230-A66B-32C5E7749FF5}"/>
              </a:ext>
            </a:extLst>
          </p:cNvPr>
          <p:cNvCxnSpPr>
            <a:cxnSpLocks/>
            <a:stCxn id="13" idx="2"/>
          </p:cNvCxnSpPr>
          <p:nvPr/>
        </p:nvCxnSpPr>
        <p:spPr>
          <a:xfrm flipH="1">
            <a:off x="1981208" y="4955977"/>
            <a:ext cx="333654" cy="149423"/>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7" name="Straight Arrow Connector 16">
            <a:extLst>
              <a:ext uri="{FF2B5EF4-FFF2-40B4-BE49-F238E27FC236}">
                <a16:creationId xmlns:a16="http://schemas.microsoft.com/office/drawing/2014/main" id="{5BB5DA19-7C51-4E86-B40D-7C9414D50E9C}"/>
              </a:ext>
            </a:extLst>
          </p:cNvPr>
          <p:cNvCxnSpPr>
            <a:cxnSpLocks/>
            <a:stCxn id="13" idx="2"/>
          </p:cNvCxnSpPr>
          <p:nvPr/>
        </p:nvCxnSpPr>
        <p:spPr>
          <a:xfrm>
            <a:off x="2314862" y="4955977"/>
            <a:ext cx="323087" cy="149423"/>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27" name="TextBox 26">
            <a:extLst>
              <a:ext uri="{FF2B5EF4-FFF2-40B4-BE49-F238E27FC236}">
                <a16:creationId xmlns:a16="http://schemas.microsoft.com/office/drawing/2014/main" id="{C40D1C9D-1E57-4797-A33A-4A37DD927406}"/>
              </a:ext>
            </a:extLst>
          </p:cNvPr>
          <p:cNvSpPr txBox="1"/>
          <p:nvPr/>
        </p:nvSpPr>
        <p:spPr>
          <a:xfrm>
            <a:off x="4355479" y="4797936"/>
            <a:ext cx="2905646" cy="584775"/>
          </a:xfrm>
          <a:prstGeom prst="rect">
            <a:avLst/>
          </a:prstGeom>
          <a:noFill/>
        </p:spPr>
        <p:txBody>
          <a:bodyPr wrap="square" rtlCol="0">
            <a:spAutoFit/>
          </a:bodyPr>
          <a:lstStyle/>
          <a:p>
            <a:r>
              <a:rPr lang="en-US" sz="1600" i="1" dirty="0"/>
              <a:t>1. Resistance to aqueous flow from the PC to the AC</a:t>
            </a:r>
          </a:p>
        </p:txBody>
      </p:sp>
      <p:sp>
        <p:nvSpPr>
          <p:cNvPr id="2" name="TextBox 1">
            <a:extLst>
              <a:ext uri="{FF2B5EF4-FFF2-40B4-BE49-F238E27FC236}">
                <a16:creationId xmlns:a16="http://schemas.microsoft.com/office/drawing/2014/main" id="{94448E23-DABD-430E-9077-04531E24F416}"/>
              </a:ext>
            </a:extLst>
          </p:cNvPr>
          <p:cNvSpPr txBox="1"/>
          <p:nvPr/>
        </p:nvSpPr>
        <p:spPr>
          <a:xfrm>
            <a:off x="3688584" y="6072526"/>
            <a:ext cx="1766830" cy="369332"/>
          </a:xfrm>
          <a:prstGeom prst="rect">
            <a:avLst/>
          </a:prstGeom>
          <a:noFill/>
        </p:spPr>
        <p:txBody>
          <a:bodyPr wrap="none" rtlCol="0">
            <a:spAutoFit/>
          </a:bodyPr>
          <a:lstStyle/>
          <a:p>
            <a:r>
              <a:rPr lang="en-US" dirty="0"/>
              <a:t>‘Pupillary block’</a:t>
            </a:r>
          </a:p>
        </p:txBody>
      </p:sp>
      <p:sp>
        <p:nvSpPr>
          <p:cNvPr id="20" name="TextBox 19">
            <a:extLst>
              <a:ext uri="{FF2B5EF4-FFF2-40B4-BE49-F238E27FC236}">
                <a16:creationId xmlns:a16="http://schemas.microsoft.com/office/drawing/2014/main" id="{D652BCF8-F3A1-477E-8C8B-897AC7A8679B}"/>
              </a:ext>
            </a:extLst>
          </p:cNvPr>
          <p:cNvSpPr txBox="1"/>
          <p:nvPr/>
        </p:nvSpPr>
        <p:spPr>
          <a:xfrm>
            <a:off x="2259496" y="189094"/>
            <a:ext cx="4607480" cy="400110"/>
          </a:xfrm>
          <a:prstGeom prst="rect">
            <a:avLst/>
          </a:prstGeom>
          <a:solidFill>
            <a:schemeClr val="accent1">
              <a:lumMod val="60000"/>
              <a:lumOff val="40000"/>
            </a:schemeClr>
          </a:solidFill>
        </p:spPr>
        <p:txBody>
          <a:bodyPr wrap="none" rtlCol="0">
            <a:spAutoFit/>
          </a:bodyPr>
          <a:lstStyle/>
          <a:p>
            <a:pPr algn="ctr"/>
            <a:r>
              <a:rPr lang="en-US" sz="2000" b="1" dirty="0"/>
              <a:t>Secondary Angle Closure Glaucoma</a:t>
            </a:r>
          </a:p>
        </p:txBody>
      </p:sp>
    </p:spTree>
    <p:extLst>
      <p:ext uri="{BB962C8B-B14F-4D97-AF65-F5344CB8AC3E}">
        <p14:creationId xmlns:p14="http://schemas.microsoft.com/office/powerpoint/2010/main" val="3714124219"/>
      </p:ext>
    </p:extLst>
  </p:cSld>
  <p:clrMapOvr>
    <a:masterClrMapping/>
  </p:clrMapOvr>
</p:sld>
</file>

<file path=ppt/slides/slide3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Straight Arrow Connector 12">
            <a:extLst>
              <a:ext uri="{FF2B5EF4-FFF2-40B4-BE49-F238E27FC236}">
                <a16:creationId xmlns:a16="http://schemas.microsoft.com/office/drawing/2014/main" id="{A6DE2085-829C-480C-9216-69D6039C0A37}"/>
              </a:ext>
            </a:extLst>
          </p:cNvPr>
          <p:cNvCxnSpPr>
            <a:cxnSpLocks/>
          </p:cNvCxnSpPr>
          <p:nvPr/>
        </p:nvCxnSpPr>
        <p:spPr>
          <a:xfrm>
            <a:off x="6717173" y="1828800"/>
            <a:ext cx="0" cy="3462754"/>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43014" name="Text Box 6"/>
          <p:cNvSpPr txBox="1">
            <a:spLocks noChangeArrowheads="1"/>
          </p:cNvSpPr>
          <p:nvPr/>
        </p:nvSpPr>
        <p:spPr bwMode="auto">
          <a:xfrm>
            <a:off x="533400" y="2356376"/>
            <a:ext cx="1005403"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Lens-</a:t>
            </a:r>
          </a:p>
          <a:p>
            <a:pPr algn="ctr" eaLnBrk="1" hangingPunct="1">
              <a:lnSpc>
                <a:spcPct val="80000"/>
              </a:lnSpc>
              <a:spcBef>
                <a:spcPct val="0"/>
              </a:spcBef>
              <a:buClrTx/>
              <a:buSzTx/>
              <a:buFontTx/>
              <a:buNone/>
            </a:pPr>
            <a:r>
              <a:rPr lang="en-US" altLang="en-US" sz="1800" dirty="0">
                <a:solidFill>
                  <a:schemeClr val="bg1">
                    <a:lumMod val="75000"/>
                  </a:schemeClr>
                </a:solidFill>
              </a:rPr>
              <a:t>Induced</a:t>
            </a:r>
          </a:p>
        </p:txBody>
      </p:sp>
      <p:sp>
        <p:nvSpPr>
          <p:cNvPr id="43017" name="Text Box 14"/>
          <p:cNvSpPr txBox="1">
            <a:spLocks noChangeArrowheads="1"/>
          </p:cNvSpPr>
          <p:nvPr/>
        </p:nvSpPr>
        <p:spPr bwMode="auto">
          <a:xfrm>
            <a:off x="3026498" y="2365901"/>
            <a:ext cx="1633781"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Aphakic/</a:t>
            </a:r>
          </a:p>
          <a:p>
            <a:pPr algn="ctr" eaLnBrk="1" hangingPunct="1">
              <a:lnSpc>
                <a:spcPct val="80000"/>
              </a:lnSpc>
              <a:spcBef>
                <a:spcPct val="0"/>
              </a:spcBef>
              <a:buClrTx/>
              <a:buSzTx/>
              <a:buFontTx/>
              <a:buNone/>
            </a:pPr>
            <a:r>
              <a:rPr lang="en-US" altLang="en-US" sz="1800" dirty="0" err="1">
                <a:solidFill>
                  <a:schemeClr val="bg1">
                    <a:lumMod val="75000"/>
                  </a:schemeClr>
                </a:solidFill>
              </a:rPr>
              <a:t>Pseudophakic</a:t>
            </a:r>
            <a:endParaRPr lang="en-US" altLang="en-US" sz="1800" dirty="0">
              <a:solidFill>
                <a:schemeClr val="bg1">
                  <a:lumMod val="75000"/>
                </a:schemeClr>
              </a:solidFill>
            </a:endParaRPr>
          </a:p>
        </p:txBody>
      </p:sp>
      <p:sp>
        <p:nvSpPr>
          <p:cNvPr id="43031" name="Text Box 35"/>
          <p:cNvSpPr txBox="1">
            <a:spLocks noChangeArrowheads="1"/>
          </p:cNvSpPr>
          <p:nvPr/>
        </p:nvSpPr>
        <p:spPr bwMode="auto">
          <a:xfrm>
            <a:off x="1190847" y="1295400"/>
            <a:ext cx="2473754"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solidFill>
                  <a:schemeClr val="bg1">
                    <a:lumMod val="75000"/>
                  </a:schemeClr>
                </a:solidFill>
              </a:rPr>
              <a:t>w/ Pupillary Block</a:t>
            </a:r>
          </a:p>
        </p:txBody>
      </p:sp>
      <p:sp>
        <p:nvSpPr>
          <p:cNvPr id="43032" name="Text Box 36"/>
          <p:cNvSpPr txBox="1">
            <a:spLocks noChangeArrowheads="1"/>
          </p:cNvSpPr>
          <p:nvPr/>
        </p:nvSpPr>
        <p:spPr bwMode="auto">
          <a:xfrm>
            <a:off x="5181600" y="1295400"/>
            <a:ext cx="2630848"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t>w/o Pupillary Block</a:t>
            </a:r>
          </a:p>
        </p:txBody>
      </p:sp>
      <p:sp>
        <p:nvSpPr>
          <p:cNvPr id="49" name="Rectangle 2">
            <a:extLst>
              <a:ext uri="{FF2B5EF4-FFF2-40B4-BE49-F238E27FC236}">
                <a16:creationId xmlns:a16="http://schemas.microsoft.com/office/drawing/2014/main" id="{240EE5BF-F7D2-4FC8-A5DD-F6B5423153C6}"/>
              </a:ext>
            </a:extLst>
          </p:cNvPr>
          <p:cNvSpPr>
            <a:spLocks noGrp="1" noChangeArrowheads="1"/>
          </p:cNvSpPr>
          <p:nvPr>
            <p:ph type="title"/>
          </p:nvPr>
        </p:nvSpPr>
        <p:spPr>
          <a:xfrm>
            <a:off x="457200" y="304800"/>
            <a:ext cx="7543800" cy="563562"/>
          </a:xfrm>
        </p:spPr>
        <p:txBody>
          <a:bodyPr/>
          <a:lstStyle/>
          <a:p>
            <a:pPr eaLnBrk="1" hangingPunct="1"/>
            <a:r>
              <a:rPr lang="en-US" altLang="en-US" sz="3500" dirty="0"/>
              <a:t>A</a:t>
            </a:r>
          </a:p>
        </p:txBody>
      </p:sp>
      <p:sp>
        <p:nvSpPr>
          <p:cNvPr id="50" name="TextBox 49">
            <a:extLst>
              <a:ext uri="{FF2B5EF4-FFF2-40B4-BE49-F238E27FC236}">
                <a16:creationId xmlns:a16="http://schemas.microsoft.com/office/drawing/2014/main" id="{CF426230-46C8-405C-9015-99EF57762A2E}"/>
              </a:ext>
            </a:extLst>
          </p:cNvPr>
          <p:cNvSpPr txBox="1"/>
          <p:nvPr/>
        </p:nvSpPr>
        <p:spPr>
          <a:xfrm>
            <a:off x="2259496" y="189094"/>
            <a:ext cx="4607480" cy="400110"/>
          </a:xfrm>
          <a:prstGeom prst="rect">
            <a:avLst/>
          </a:prstGeom>
          <a:solidFill>
            <a:schemeClr val="accent1">
              <a:lumMod val="60000"/>
              <a:lumOff val="40000"/>
            </a:schemeClr>
          </a:solidFill>
        </p:spPr>
        <p:txBody>
          <a:bodyPr wrap="none" rtlCol="0">
            <a:spAutoFit/>
          </a:bodyPr>
          <a:lstStyle/>
          <a:p>
            <a:pPr algn="ctr"/>
            <a:r>
              <a:rPr lang="en-US" sz="2000" b="1" dirty="0"/>
              <a:t>Secondary Angle Closure Glaucoma</a:t>
            </a:r>
          </a:p>
        </p:txBody>
      </p:sp>
      <p:sp>
        <p:nvSpPr>
          <p:cNvPr id="2" name="TextBox 1">
            <a:extLst>
              <a:ext uri="{FF2B5EF4-FFF2-40B4-BE49-F238E27FC236}">
                <a16:creationId xmlns:a16="http://schemas.microsoft.com/office/drawing/2014/main" id="{A7E30BEC-923B-4C9A-A856-BDD0D882F6B8}"/>
              </a:ext>
            </a:extLst>
          </p:cNvPr>
          <p:cNvSpPr txBox="1"/>
          <p:nvPr/>
        </p:nvSpPr>
        <p:spPr>
          <a:xfrm>
            <a:off x="887305" y="2844119"/>
            <a:ext cx="1494320" cy="338554"/>
          </a:xfrm>
          <a:prstGeom prst="rect">
            <a:avLst/>
          </a:prstGeom>
          <a:noFill/>
        </p:spPr>
        <p:txBody>
          <a:bodyPr wrap="none" rtlCol="0">
            <a:spAutoFit/>
          </a:bodyPr>
          <a:lstStyle/>
          <a:p>
            <a:r>
              <a:rPr lang="en-US" sz="1600" dirty="0" err="1">
                <a:solidFill>
                  <a:schemeClr val="bg1">
                    <a:lumMod val="75000"/>
                  </a:schemeClr>
                </a:solidFill>
              </a:rPr>
              <a:t>Phacomorphic</a:t>
            </a:r>
            <a:endParaRPr lang="en-US" sz="1600" dirty="0">
              <a:solidFill>
                <a:schemeClr val="bg1">
                  <a:lumMod val="75000"/>
                </a:schemeClr>
              </a:solidFill>
            </a:endParaRPr>
          </a:p>
        </p:txBody>
      </p:sp>
      <p:sp>
        <p:nvSpPr>
          <p:cNvPr id="51" name="TextBox 50">
            <a:extLst>
              <a:ext uri="{FF2B5EF4-FFF2-40B4-BE49-F238E27FC236}">
                <a16:creationId xmlns:a16="http://schemas.microsoft.com/office/drawing/2014/main" id="{156069D4-340B-4160-A336-EBF73557CEE0}"/>
              </a:ext>
            </a:extLst>
          </p:cNvPr>
          <p:cNvSpPr txBox="1"/>
          <p:nvPr/>
        </p:nvSpPr>
        <p:spPr>
          <a:xfrm>
            <a:off x="884725" y="3175578"/>
            <a:ext cx="1402948" cy="338554"/>
          </a:xfrm>
          <a:prstGeom prst="rect">
            <a:avLst/>
          </a:prstGeom>
          <a:noFill/>
        </p:spPr>
        <p:txBody>
          <a:bodyPr wrap="none" rtlCol="0">
            <a:spAutoFit/>
          </a:bodyPr>
          <a:lstStyle/>
          <a:p>
            <a:r>
              <a:rPr lang="en-US" sz="1600" dirty="0">
                <a:solidFill>
                  <a:schemeClr val="bg1">
                    <a:lumMod val="75000"/>
                  </a:schemeClr>
                </a:solidFill>
              </a:rPr>
              <a:t>Ectopia </a:t>
            </a:r>
            <a:r>
              <a:rPr lang="en-US" sz="1600" dirty="0" err="1">
                <a:solidFill>
                  <a:schemeClr val="bg1">
                    <a:lumMod val="75000"/>
                  </a:schemeClr>
                </a:solidFill>
              </a:rPr>
              <a:t>lentis</a:t>
            </a:r>
            <a:endParaRPr lang="en-US" sz="1600" dirty="0">
              <a:solidFill>
                <a:schemeClr val="bg1">
                  <a:lumMod val="75000"/>
                </a:schemeClr>
              </a:solidFill>
            </a:endParaRPr>
          </a:p>
        </p:txBody>
      </p:sp>
      <p:cxnSp>
        <p:nvCxnSpPr>
          <p:cNvPr id="71" name="Straight Connector 70">
            <a:extLst>
              <a:ext uri="{FF2B5EF4-FFF2-40B4-BE49-F238E27FC236}">
                <a16:creationId xmlns:a16="http://schemas.microsoft.com/office/drawing/2014/main" id="{C104938D-BA8D-4E39-9D5F-9EE2012F2F3C}"/>
              </a:ext>
            </a:extLst>
          </p:cNvPr>
          <p:cNvCxnSpPr>
            <a:cxnSpLocks/>
          </p:cNvCxnSpPr>
          <p:nvPr/>
        </p:nvCxnSpPr>
        <p:spPr>
          <a:xfrm flipH="1">
            <a:off x="762665" y="3023488"/>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2A7E4E40-472F-4E50-8A7A-45C10FDD7171}"/>
              </a:ext>
            </a:extLst>
          </p:cNvPr>
          <p:cNvCxnSpPr>
            <a:cxnSpLocks/>
          </p:cNvCxnSpPr>
          <p:nvPr/>
        </p:nvCxnSpPr>
        <p:spPr>
          <a:xfrm flipH="1">
            <a:off x="762665" y="3347853"/>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C3924889-45B9-4383-9C9E-48F0A9C27AD8}"/>
              </a:ext>
            </a:extLst>
          </p:cNvPr>
          <p:cNvCxnSpPr>
            <a:cxnSpLocks/>
          </p:cNvCxnSpPr>
          <p:nvPr/>
        </p:nvCxnSpPr>
        <p:spPr>
          <a:xfrm flipH="1">
            <a:off x="748719" y="2838976"/>
            <a:ext cx="13947" cy="5088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 name="Straight Arrow Connector 5">
            <a:extLst>
              <a:ext uri="{FF2B5EF4-FFF2-40B4-BE49-F238E27FC236}">
                <a16:creationId xmlns:a16="http://schemas.microsoft.com/office/drawing/2014/main" id="{A3439F0C-5143-461F-8F3C-2E830785DEFC}"/>
              </a:ext>
            </a:extLst>
          </p:cNvPr>
          <p:cNvCxnSpPr>
            <a:stCxn id="50" idx="2"/>
          </p:cNvCxnSpPr>
          <p:nvPr/>
        </p:nvCxnSpPr>
        <p:spPr>
          <a:xfrm flipH="1">
            <a:off x="2971800" y="589204"/>
            <a:ext cx="1591436" cy="706196"/>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0" name="Straight Arrow Connector 9">
            <a:extLst>
              <a:ext uri="{FF2B5EF4-FFF2-40B4-BE49-F238E27FC236}">
                <a16:creationId xmlns:a16="http://schemas.microsoft.com/office/drawing/2014/main" id="{84DC796E-F6ED-4FBB-82D2-A260F480BF8A}"/>
              </a:ext>
            </a:extLst>
          </p:cNvPr>
          <p:cNvCxnSpPr>
            <a:cxnSpLocks/>
          </p:cNvCxnSpPr>
          <p:nvPr/>
        </p:nvCxnSpPr>
        <p:spPr>
          <a:xfrm>
            <a:off x="4572000" y="589204"/>
            <a:ext cx="1600200" cy="706196"/>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6" name="Straight Arrow Connector 25">
            <a:extLst>
              <a:ext uri="{FF2B5EF4-FFF2-40B4-BE49-F238E27FC236}">
                <a16:creationId xmlns:a16="http://schemas.microsoft.com/office/drawing/2014/main" id="{B70E0124-9B84-41A5-8D84-A66B7838A706}"/>
              </a:ext>
            </a:extLst>
          </p:cNvPr>
          <p:cNvCxnSpPr>
            <a:cxnSpLocks/>
          </p:cNvCxnSpPr>
          <p:nvPr/>
        </p:nvCxnSpPr>
        <p:spPr>
          <a:xfrm flipH="1">
            <a:off x="1159539" y="1828800"/>
            <a:ext cx="1290435" cy="478059"/>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28" name="Straight Arrow Connector 27">
            <a:extLst>
              <a:ext uri="{FF2B5EF4-FFF2-40B4-BE49-F238E27FC236}">
                <a16:creationId xmlns:a16="http://schemas.microsoft.com/office/drawing/2014/main" id="{567A4249-5C59-4416-8A8E-1C35913900AB}"/>
              </a:ext>
            </a:extLst>
          </p:cNvPr>
          <p:cNvCxnSpPr>
            <a:cxnSpLocks/>
          </p:cNvCxnSpPr>
          <p:nvPr/>
        </p:nvCxnSpPr>
        <p:spPr>
          <a:xfrm>
            <a:off x="2449973" y="1832208"/>
            <a:ext cx="1268784"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56" name="Text Box 6">
            <a:extLst>
              <a:ext uri="{FF2B5EF4-FFF2-40B4-BE49-F238E27FC236}">
                <a16:creationId xmlns:a16="http://schemas.microsoft.com/office/drawing/2014/main" id="{557983BD-9D64-49B9-A366-A08663B0451F}"/>
              </a:ext>
            </a:extLst>
          </p:cNvPr>
          <p:cNvSpPr txBox="1">
            <a:spLocks noChangeArrowheads="1"/>
          </p:cNvSpPr>
          <p:nvPr/>
        </p:nvSpPr>
        <p:spPr bwMode="auto">
          <a:xfrm>
            <a:off x="5029200" y="2356376"/>
            <a:ext cx="813043"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r" eaLnBrk="1" hangingPunct="1">
              <a:lnSpc>
                <a:spcPct val="80000"/>
              </a:lnSpc>
              <a:spcBef>
                <a:spcPct val="0"/>
              </a:spcBef>
              <a:buClrTx/>
              <a:buSzTx/>
              <a:buFontTx/>
              <a:buNone/>
            </a:pPr>
            <a:r>
              <a:rPr lang="en-US" altLang="en-US" sz="1800" dirty="0">
                <a:solidFill>
                  <a:schemeClr val="bg1">
                    <a:lumMod val="75000"/>
                  </a:schemeClr>
                </a:solidFill>
              </a:rPr>
              <a:t>‘Push’</a:t>
            </a:r>
          </a:p>
        </p:txBody>
      </p:sp>
      <p:sp>
        <p:nvSpPr>
          <p:cNvPr id="57" name="Text Box 14">
            <a:extLst>
              <a:ext uri="{FF2B5EF4-FFF2-40B4-BE49-F238E27FC236}">
                <a16:creationId xmlns:a16="http://schemas.microsoft.com/office/drawing/2014/main" id="{5DAFA1C1-3A29-4C27-A379-663FDD22E326}"/>
              </a:ext>
            </a:extLst>
          </p:cNvPr>
          <p:cNvSpPr txBox="1">
            <a:spLocks noChangeArrowheads="1"/>
          </p:cNvSpPr>
          <p:nvPr/>
        </p:nvSpPr>
        <p:spPr bwMode="auto">
          <a:xfrm>
            <a:off x="7620000" y="2365901"/>
            <a:ext cx="671979"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t>‘Pull’</a:t>
            </a:r>
          </a:p>
        </p:txBody>
      </p:sp>
      <p:cxnSp>
        <p:nvCxnSpPr>
          <p:cNvPr id="58" name="Straight Arrow Connector 57">
            <a:extLst>
              <a:ext uri="{FF2B5EF4-FFF2-40B4-BE49-F238E27FC236}">
                <a16:creationId xmlns:a16="http://schemas.microsoft.com/office/drawing/2014/main" id="{E874FEE9-46BD-46A3-90A3-DE7CC220FBFF}"/>
              </a:ext>
            </a:extLst>
          </p:cNvPr>
          <p:cNvCxnSpPr>
            <a:cxnSpLocks/>
          </p:cNvCxnSpPr>
          <p:nvPr/>
        </p:nvCxnSpPr>
        <p:spPr>
          <a:xfrm flipH="1">
            <a:off x="5867400" y="1828800"/>
            <a:ext cx="849775"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59" name="Straight Arrow Connector 58">
            <a:extLst>
              <a:ext uri="{FF2B5EF4-FFF2-40B4-BE49-F238E27FC236}">
                <a16:creationId xmlns:a16="http://schemas.microsoft.com/office/drawing/2014/main" id="{C370A4A1-FE96-4E70-B89E-839542A5E241}"/>
              </a:ext>
            </a:extLst>
          </p:cNvPr>
          <p:cNvCxnSpPr>
            <a:cxnSpLocks/>
          </p:cNvCxnSpPr>
          <p:nvPr/>
        </p:nvCxnSpPr>
        <p:spPr>
          <a:xfrm>
            <a:off x="6717173" y="1832208"/>
            <a:ext cx="902827" cy="474047"/>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62" name="Text Box 16">
            <a:extLst>
              <a:ext uri="{FF2B5EF4-FFF2-40B4-BE49-F238E27FC236}">
                <a16:creationId xmlns:a16="http://schemas.microsoft.com/office/drawing/2014/main" id="{33538067-0726-41B0-93FF-357EF00CA62D}"/>
              </a:ext>
            </a:extLst>
          </p:cNvPr>
          <p:cNvSpPr txBox="1">
            <a:spLocks noChangeArrowheads="1"/>
          </p:cNvSpPr>
          <p:nvPr/>
        </p:nvSpPr>
        <p:spPr bwMode="auto">
          <a:xfrm>
            <a:off x="8065437" y="2684785"/>
            <a:ext cx="628698"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NVG</a:t>
            </a:r>
          </a:p>
        </p:txBody>
      </p:sp>
      <p:sp>
        <p:nvSpPr>
          <p:cNvPr id="70" name="Text Box 21">
            <a:extLst>
              <a:ext uri="{FF2B5EF4-FFF2-40B4-BE49-F238E27FC236}">
                <a16:creationId xmlns:a16="http://schemas.microsoft.com/office/drawing/2014/main" id="{86C32650-BE1F-4CC3-8DB5-0C136D877E6F}"/>
              </a:ext>
            </a:extLst>
          </p:cNvPr>
          <p:cNvSpPr txBox="1">
            <a:spLocks noChangeArrowheads="1"/>
          </p:cNvSpPr>
          <p:nvPr/>
        </p:nvSpPr>
        <p:spPr bwMode="auto">
          <a:xfrm>
            <a:off x="8070534" y="3048000"/>
            <a:ext cx="526106"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b="1"/>
              <a:t>ICE</a:t>
            </a:r>
          </a:p>
        </p:txBody>
      </p:sp>
      <p:sp>
        <p:nvSpPr>
          <p:cNvPr id="75" name="Text Box 45">
            <a:extLst>
              <a:ext uri="{FF2B5EF4-FFF2-40B4-BE49-F238E27FC236}">
                <a16:creationId xmlns:a16="http://schemas.microsoft.com/office/drawing/2014/main" id="{2B6EDA2D-8F55-4DFD-A225-8C03CE6FC7F3}"/>
              </a:ext>
            </a:extLst>
          </p:cNvPr>
          <p:cNvSpPr txBox="1">
            <a:spLocks noChangeArrowheads="1"/>
          </p:cNvSpPr>
          <p:nvPr/>
        </p:nvSpPr>
        <p:spPr bwMode="auto">
          <a:xfrm>
            <a:off x="8073162" y="3810000"/>
            <a:ext cx="1070837" cy="74635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ts val="1700"/>
              </a:lnSpc>
              <a:spcBef>
                <a:spcPct val="0"/>
              </a:spcBef>
              <a:buClrTx/>
              <a:buSzTx/>
              <a:buFontTx/>
              <a:buNone/>
            </a:pPr>
            <a:r>
              <a:rPr lang="en-US" altLang="en-US" sz="1600" dirty="0">
                <a:solidFill>
                  <a:schemeClr val="bg1">
                    <a:lumMod val="75000"/>
                  </a:schemeClr>
                </a:solidFill>
              </a:rPr>
              <a:t>Epithelial/ fibrous ingrowth</a:t>
            </a:r>
          </a:p>
        </p:txBody>
      </p:sp>
      <p:cxnSp>
        <p:nvCxnSpPr>
          <p:cNvPr id="77" name="Straight Connector 76">
            <a:extLst>
              <a:ext uri="{FF2B5EF4-FFF2-40B4-BE49-F238E27FC236}">
                <a16:creationId xmlns:a16="http://schemas.microsoft.com/office/drawing/2014/main" id="{FC090BD7-F2E1-4464-B57B-9CBE5874C89B}"/>
              </a:ext>
            </a:extLst>
          </p:cNvPr>
          <p:cNvCxnSpPr>
            <a:cxnSpLocks/>
          </p:cNvCxnSpPr>
          <p:nvPr/>
        </p:nvCxnSpPr>
        <p:spPr>
          <a:xfrm>
            <a:off x="7873969" y="2674448"/>
            <a:ext cx="7724" cy="128795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8" name="Straight Connector 77">
            <a:extLst>
              <a:ext uri="{FF2B5EF4-FFF2-40B4-BE49-F238E27FC236}">
                <a16:creationId xmlns:a16="http://schemas.microsoft.com/office/drawing/2014/main" id="{B1922ED5-C3D8-43D8-A00D-1D6BC9201DBA}"/>
              </a:ext>
            </a:extLst>
          </p:cNvPr>
          <p:cNvCxnSpPr/>
          <p:nvPr/>
        </p:nvCxnSpPr>
        <p:spPr>
          <a:xfrm flipH="1">
            <a:off x="7873968" y="2840262"/>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9" name="Straight Connector 78">
            <a:extLst>
              <a:ext uri="{FF2B5EF4-FFF2-40B4-BE49-F238E27FC236}">
                <a16:creationId xmlns:a16="http://schemas.microsoft.com/office/drawing/2014/main" id="{77019ED2-6D69-4A60-9D19-D4DB786EA3A0}"/>
              </a:ext>
            </a:extLst>
          </p:cNvPr>
          <p:cNvCxnSpPr/>
          <p:nvPr/>
        </p:nvCxnSpPr>
        <p:spPr>
          <a:xfrm flipH="1">
            <a:off x="7873968" y="3213518"/>
            <a:ext cx="24447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1" name="Straight Connector 80">
            <a:extLst>
              <a:ext uri="{FF2B5EF4-FFF2-40B4-BE49-F238E27FC236}">
                <a16:creationId xmlns:a16="http://schemas.microsoft.com/office/drawing/2014/main" id="{9796A12F-4125-4C05-8EE8-A388740C580D}"/>
              </a:ext>
            </a:extLst>
          </p:cNvPr>
          <p:cNvCxnSpPr/>
          <p:nvPr/>
        </p:nvCxnSpPr>
        <p:spPr>
          <a:xfrm flipH="1">
            <a:off x="7877837" y="3581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3" name="Straight Connector 82">
            <a:extLst>
              <a:ext uri="{FF2B5EF4-FFF2-40B4-BE49-F238E27FC236}">
                <a16:creationId xmlns:a16="http://schemas.microsoft.com/office/drawing/2014/main" id="{7FDC5F4B-9BF0-42AD-B8BB-2F2399BCF1E2}"/>
              </a:ext>
            </a:extLst>
          </p:cNvPr>
          <p:cNvCxnSpPr/>
          <p:nvPr/>
        </p:nvCxnSpPr>
        <p:spPr>
          <a:xfrm flipH="1">
            <a:off x="7881693" y="3962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93" name="Text Box 42">
            <a:extLst>
              <a:ext uri="{FF2B5EF4-FFF2-40B4-BE49-F238E27FC236}">
                <a16:creationId xmlns:a16="http://schemas.microsoft.com/office/drawing/2014/main" id="{53BAB77F-E061-4834-9068-34BDF78AD071}"/>
              </a:ext>
            </a:extLst>
          </p:cNvPr>
          <p:cNvSpPr txBox="1">
            <a:spLocks noChangeArrowheads="1"/>
          </p:cNvSpPr>
          <p:nvPr/>
        </p:nvSpPr>
        <p:spPr bwMode="auto">
          <a:xfrm>
            <a:off x="8111387" y="3429000"/>
            <a:ext cx="856196"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Flat AC</a:t>
            </a:r>
          </a:p>
        </p:txBody>
      </p:sp>
      <p:sp>
        <p:nvSpPr>
          <p:cNvPr id="100" name="Text Box 23">
            <a:extLst>
              <a:ext uri="{FF2B5EF4-FFF2-40B4-BE49-F238E27FC236}">
                <a16:creationId xmlns:a16="http://schemas.microsoft.com/office/drawing/2014/main" id="{D8F2FCFF-2984-4836-B000-9C5601A8EAAA}"/>
              </a:ext>
            </a:extLst>
          </p:cNvPr>
          <p:cNvSpPr txBox="1">
            <a:spLocks noChangeArrowheads="1"/>
          </p:cNvSpPr>
          <p:nvPr/>
        </p:nvSpPr>
        <p:spPr bwMode="auto">
          <a:xfrm>
            <a:off x="5530369" y="2667000"/>
            <a:ext cx="2143536"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Aqueous misdirection</a:t>
            </a:r>
          </a:p>
        </p:txBody>
      </p:sp>
      <p:cxnSp>
        <p:nvCxnSpPr>
          <p:cNvPr id="104" name="Straight Connector 103">
            <a:extLst>
              <a:ext uri="{FF2B5EF4-FFF2-40B4-BE49-F238E27FC236}">
                <a16:creationId xmlns:a16="http://schemas.microsoft.com/office/drawing/2014/main" id="{49D87D4A-E317-4446-9B95-5184CB3968F3}"/>
              </a:ext>
            </a:extLst>
          </p:cNvPr>
          <p:cNvCxnSpPr>
            <a:cxnSpLocks/>
          </p:cNvCxnSpPr>
          <p:nvPr/>
        </p:nvCxnSpPr>
        <p:spPr>
          <a:xfrm flipH="1">
            <a:off x="5316229" y="2667000"/>
            <a:ext cx="7397" cy="25314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5" name="Straight Connector 104">
            <a:extLst>
              <a:ext uri="{FF2B5EF4-FFF2-40B4-BE49-F238E27FC236}">
                <a16:creationId xmlns:a16="http://schemas.microsoft.com/office/drawing/2014/main" id="{F40B6D71-75A8-4A88-864D-00D14C2F710D}"/>
              </a:ext>
            </a:extLst>
          </p:cNvPr>
          <p:cNvCxnSpPr/>
          <p:nvPr/>
        </p:nvCxnSpPr>
        <p:spPr>
          <a:xfrm flipH="1">
            <a:off x="5323624" y="2832814"/>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6" name="Straight Connector 105">
            <a:extLst>
              <a:ext uri="{FF2B5EF4-FFF2-40B4-BE49-F238E27FC236}">
                <a16:creationId xmlns:a16="http://schemas.microsoft.com/office/drawing/2014/main" id="{010BF7B2-AA07-4DCF-822D-E2DB5CC0BF59}"/>
              </a:ext>
            </a:extLst>
          </p:cNvPr>
          <p:cNvCxnSpPr/>
          <p:nvPr/>
        </p:nvCxnSpPr>
        <p:spPr>
          <a:xfrm flipH="1">
            <a:off x="5323624" y="3360065"/>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a:extLst>
              <a:ext uri="{FF2B5EF4-FFF2-40B4-BE49-F238E27FC236}">
                <a16:creationId xmlns:a16="http://schemas.microsoft.com/office/drawing/2014/main" id="{BAC8035C-3999-4C31-93CD-6C0D2ADEB73B}"/>
              </a:ext>
            </a:extLst>
          </p:cNvPr>
          <p:cNvCxnSpPr/>
          <p:nvPr/>
        </p:nvCxnSpPr>
        <p:spPr>
          <a:xfrm flipH="1">
            <a:off x="5323536" y="3786938"/>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8" name="Straight Connector 107">
            <a:extLst>
              <a:ext uri="{FF2B5EF4-FFF2-40B4-BE49-F238E27FC236}">
                <a16:creationId xmlns:a16="http://schemas.microsoft.com/office/drawing/2014/main" id="{DB64CAEE-69B4-426A-8A5B-D1269DBF0F66}"/>
              </a:ext>
            </a:extLst>
          </p:cNvPr>
          <p:cNvCxnSpPr/>
          <p:nvPr/>
        </p:nvCxnSpPr>
        <p:spPr>
          <a:xfrm flipH="1">
            <a:off x="5327493" y="4249152"/>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12" name="Straight Connector 111">
            <a:extLst>
              <a:ext uri="{FF2B5EF4-FFF2-40B4-BE49-F238E27FC236}">
                <a16:creationId xmlns:a16="http://schemas.microsoft.com/office/drawing/2014/main" id="{99A16C30-4BE4-48E5-8B65-0C5F3039B8DC}"/>
              </a:ext>
            </a:extLst>
          </p:cNvPr>
          <p:cNvCxnSpPr/>
          <p:nvPr/>
        </p:nvCxnSpPr>
        <p:spPr>
          <a:xfrm flipH="1">
            <a:off x="5333455" y="51816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13" name="Text Box 42">
            <a:extLst>
              <a:ext uri="{FF2B5EF4-FFF2-40B4-BE49-F238E27FC236}">
                <a16:creationId xmlns:a16="http://schemas.microsoft.com/office/drawing/2014/main" id="{056DFFD9-3CA2-42E7-90FE-4F14522E3504}"/>
              </a:ext>
            </a:extLst>
          </p:cNvPr>
          <p:cNvSpPr txBox="1">
            <a:spLocks noChangeArrowheads="1"/>
          </p:cNvSpPr>
          <p:nvPr/>
        </p:nvSpPr>
        <p:spPr bwMode="auto">
          <a:xfrm>
            <a:off x="5533954" y="3623846"/>
            <a:ext cx="1563248"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Retinal surgery</a:t>
            </a:r>
          </a:p>
        </p:txBody>
      </p:sp>
      <p:sp>
        <p:nvSpPr>
          <p:cNvPr id="118" name="Text Box 47">
            <a:extLst>
              <a:ext uri="{FF2B5EF4-FFF2-40B4-BE49-F238E27FC236}">
                <a16:creationId xmlns:a16="http://schemas.microsoft.com/office/drawing/2014/main" id="{3F59D898-ECAD-49F0-9425-2A1BC8DDA7B5}"/>
              </a:ext>
            </a:extLst>
          </p:cNvPr>
          <p:cNvSpPr txBox="1">
            <a:spLocks noChangeArrowheads="1"/>
          </p:cNvSpPr>
          <p:nvPr/>
        </p:nvSpPr>
        <p:spPr bwMode="auto">
          <a:xfrm>
            <a:off x="5523688" y="4538246"/>
            <a:ext cx="1414170"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Drug-induced</a:t>
            </a:r>
          </a:p>
        </p:txBody>
      </p:sp>
      <p:sp>
        <p:nvSpPr>
          <p:cNvPr id="16" name="TextBox 15">
            <a:extLst>
              <a:ext uri="{FF2B5EF4-FFF2-40B4-BE49-F238E27FC236}">
                <a16:creationId xmlns:a16="http://schemas.microsoft.com/office/drawing/2014/main" id="{984E008D-FBBA-42B4-940E-EA26772E0161}"/>
              </a:ext>
            </a:extLst>
          </p:cNvPr>
          <p:cNvSpPr txBox="1"/>
          <p:nvPr/>
        </p:nvSpPr>
        <p:spPr>
          <a:xfrm>
            <a:off x="6230528" y="5257800"/>
            <a:ext cx="1326004" cy="369332"/>
          </a:xfrm>
          <a:prstGeom prst="rect">
            <a:avLst/>
          </a:prstGeom>
          <a:noFill/>
        </p:spPr>
        <p:txBody>
          <a:bodyPr wrap="none" rtlCol="0">
            <a:spAutoFit/>
          </a:bodyPr>
          <a:lstStyle/>
          <a:p>
            <a:pPr algn="ctr"/>
            <a:r>
              <a:rPr lang="en-US" dirty="0">
                <a:solidFill>
                  <a:schemeClr val="bg1">
                    <a:lumMod val="75000"/>
                  </a:schemeClr>
                </a:solidFill>
              </a:rPr>
              <a:t>Both/Either</a:t>
            </a:r>
          </a:p>
        </p:txBody>
      </p:sp>
      <p:cxnSp>
        <p:nvCxnSpPr>
          <p:cNvPr id="125" name="Straight Connector 124">
            <a:extLst>
              <a:ext uri="{FF2B5EF4-FFF2-40B4-BE49-F238E27FC236}">
                <a16:creationId xmlns:a16="http://schemas.microsoft.com/office/drawing/2014/main" id="{01138141-D318-4ED7-A7FE-D8F2155CE890}"/>
              </a:ext>
            </a:extLst>
          </p:cNvPr>
          <p:cNvCxnSpPr/>
          <p:nvPr/>
        </p:nvCxnSpPr>
        <p:spPr>
          <a:xfrm flipH="1">
            <a:off x="5334000" y="4724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52" name="Text Box 47">
            <a:extLst>
              <a:ext uri="{FF2B5EF4-FFF2-40B4-BE49-F238E27FC236}">
                <a16:creationId xmlns:a16="http://schemas.microsoft.com/office/drawing/2014/main" id="{E3578916-9804-473C-8F06-D4FA0BCEDFD0}"/>
              </a:ext>
            </a:extLst>
          </p:cNvPr>
          <p:cNvSpPr txBox="1">
            <a:spLocks noChangeArrowheads="1"/>
          </p:cNvSpPr>
          <p:nvPr/>
        </p:nvSpPr>
        <p:spPr bwMode="auto">
          <a:xfrm>
            <a:off x="5543446" y="4055146"/>
            <a:ext cx="1619354"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err="1">
                <a:solidFill>
                  <a:schemeClr val="bg1">
                    <a:lumMod val="75000"/>
                  </a:schemeClr>
                </a:solidFill>
              </a:rPr>
              <a:t>Nanophthalmos</a:t>
            </a:r>
            <a:endParaRPr lang="en-US" altLang="en-US" sz="1600" dirty="0">
              <a:solidFill>
                <a:schemeClr val="bg1">
                  <a:lumMod val="75000"/>
                </a:schemeClr>
              </a:solidFill>
            </a:endParaRPr>
          </a:p>
        </p:txBody>
      </p:sp>
      <p:sp>
        <p:nvSpPr>
          <p:cNvPr id="53" name="Text Box 45">
            <a:extLst>
              <a:ext uri="{FF2B5EF4-FFF2-40B4-BE49-F238E27FC236}">
                <a16:creationId xmlns:a16="http://schemas.microsoft.com/office/drawing/2014/main" id="{57D1A14F-68FE-47D2-983C-1A879D66A9DC}"/>
              </a:ext>
            </a:extLst>
          </p:cNvPr>
          <p:cNvSpPr txBox="1">
            <a:spLocks noChangeArrowheads="1"/>
          </p:cNvSpPr>
          <p:nvPr/>
        </p:nvSpPr>
        <p:spPr bwMode="auto">
          <a:xfrm>
            <a:off x="5523688" y="5013493"/>
            <a:ext cx="582211"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PFV</a:t>
            </a:r>
          </a:p>
        </p:txBody>
      </p:sp>
      <p:sp>
        <p:nvSpPr>
          <p:cNvPr id="54" name="Text Box 42">
            <a:extLst>
              <a:ext uri="{FF2B5EF4-FFF2-40B4-BE49-F238E27FC236}">
                <a16:creationId xmlns:a16="http://schemas.microsoft.com/office/drawing/2014/main" id="{E1E37D2C-2C52-446B-843B-01E64990D3EC}"/>
              </a:ext>
            </a:extLst>
          </p:cNvPr>
          <p:cNvSpPr txBox="1">
            <a:spLocks noChangeArrowheads="1"/>
          </p:cNvSpPr>
          <p:nvPr/>
        </p:nvSpPr>
        <p:spPr bwMode="auto">
          <a:xfrm>
            <a:off x="5551406" y="3192546"/>
            <a:ext cx="2276072"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ERD/choroidal effusion</a:t>
            </a:r>
          </a:p>
        </p:txBody>
      </p:sp>
      <p:sp>
        <p:nvSpPr>
          <p:cNvPr id="45" name="Text Box 16">
            <a:extLst>
              <a:ext uri="{FF2B5EF4-FFF2-40B4-BE49-F238E27FC236}">
                <a16:creationId xmlns:a16="http://schemas.microsoft.com/office/drawing/2014/main" id="{110F5FF7-0BFD-4D31-B590-0FC320326235}"/>
              </a:ext>
            </a:extLst>
          </p:cNvPr>
          <p:cNvSpPr txBox="1">
            <a:spLocks noChangeArrowheads="1"/>
          </p:cNvSpPr>
          <p:nvPr/>
        </p:nvSpPr>
        <p:spPr bwMode="auto">
          <a:xfrm>
            <a:off x="624362" y="1879005"/>
            <a:ext cx="6811893" cy="4524315"/>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i="1" dirty="0">
                <a:solidFill>
                  <a:schemeClr val="bg1">
                    <a:lumMod val="65000"/>
                  </a:schemeClr>
                </a:solidFill>
              </a:rPr>
              <a:t>In this context, what does </a:t>
            </a:r>
            <a:r>
              <a:rPr lang="en-US" altLang="en-US" sz="1600" dirty="0">
                <a:solidFill>
                  <a:schemeClr val="bg1">
                    <a:lumMod val="65000"/>
                  </a:schemeClr>
                </a:solidFill>
              </a:rPr>
              <a:t>ICE</a:t>
            </a:r>
            <a:r>
              <a:rPr lang="en-US" altLang="en-US" sz="1600" i="1" dirty="0">
                <a:solidFill>
                  <a:schemeClr val="bg1">
                    <a:lumMod val="65000"/>
                  </a:schemeClr>
                </a:solidFill>
              </a:rPr>
              <a:t> stand for?</a:t>
            </a:r>
          </a:p>
          <a:p>
            <a:pPr eaLnBrk="1" hangingPunct="1">
              <a:spcBef>
                <a:spcPct val="0"/>
              </a:spcBef>
              <a:buClrTx/>
              <a:buSzTx/>
              <a:buFontTx/>
              <a:buNone/>
            </a:pPr>
            <a:r>
              <a:rPr lang="en-US" altLang="en-US" sz="1600" dirty="0">
                <a:solidFill>
                  <a:schemeClr val="bg1">
                    <a:lumMod val="65000"/>
                  </a:schemeClr>
                </a:solidFill>
              </a:rPr>
              <a:t>Iridocorneal endothelial syndrome</a:t>
            </a:r>
          </a:p>
          <a:p>
            <a:pPr eaLnBrk="1" hangingPunct="1">
              <a:spcBef>
                <a:spcPct val="0"/>
              </a:spcBef>
              <a:buClrTx/>
              <a:buSzTx/>
              <a:buFontTx/>
              <a:buNone/>
            </a:pPr>
            <a:endParaRPr lang="en-US" altLang="en-US" sz="1600" i="1" dirty="0">
              <a:solidFill>
                <a:schemeClr val="bg1">
                  <a:lumMod val="65000"/>
                </a:schemeClr>
              </a:solidFill>
            </a:endParaRPr>
          </a:p>
          <a:p>
            <a:pPr eaLnBrk="1" hangingPunct="1">
              <a:spcBef>
                <a:spcPct val="0"/>
              </a:spcBef>
              <a:buClrTx/>
              <a:buSzTx/>
              <a:buFontTx/>
              <a:buNone/>
            </a:pPr>
            <a:r>
              <a:rPr lang="en-US" altLang="en-US" sz="1600" i="1" dirty="0">
                <a:solidFill>
                  <a:schemeClr val="bg1">
                    <a:lumMod val="65000"/>
                  </a:schemeClr>
                </a:solidFill>
              </a:rPr>
              <a:t>In a nutshell, what is ICE?</a:t>
            </a:r>
          </a:p>
          <a:p>
            <a:pPr eaLnBrk="1" hangingPunct="1">
              <a:spcBef>
                <a:spcPct val="0"/>
              </a:spcBef>
              <a:buClrTx/>
              <a:buSzTx/>
              <a:buFont typeface="Wingdings" panose="05000000000000000000" pitchFamily="2" charset="2"/>
              <a:buNone/>
            </a:pPr>
            <a:r>
              <a:rPr lang="en-US" altLang="en-US" sz="1600" dirty="0">
                <a:solidFill>
                  <a:schemeClr val="bg1">
                    <a:lumMod val="65000"/>
                  </a:schemeClr>
                </a:solidFill>
              </a:rPr>
              <a:t>A sporadic condition in which abnormal corneal endothelial cells lead to a variety of corneal, iris and angle problems</a:t>
            </a:r>
          </a:p>
          <a:p>
            <a:pPr eaLnBrk="1" hangingPunct="1">
              <a:spcBef>
                <a:spcPct val="0"/>
              </a:spcBef>
              <a:buClrTx/>
              <a:buSzTx/>
              <a:buFont typeface="Wingdings" panose="05000000000000000000" pitchFamily="2" charset="2"/>
              <a:buNone/>
            </a:pPr>
            <a:endParaRPr lang="en-US" altLang="en-US" sz="1600" dirty="0">
              <a:solidFill>
                <a:schemeClr val="bg1">
                  <a:lumMod val="65000"/>
                </a:schemeClr>
              </a:solidFill>
            </a:endParaRPr>
          </a:p>
          <a:p>
            <a:pPr eaLnBrk="1" hangingPunct="1">
              <a:spcBef>
                <a:spcPct val="0"/>
              </a:spcBef>
              <a:buClrTx/>
              <a:buSzTx/>
              <a:buFontTx/>
              <a:buNone/>
            </a:pPr>
            <a:r>
              <a:rPr lang="en-US" altLang="en-US" sz="1600" i="1" dirty="0">
                <a:solidFill>
                  <a:schemeClr val="bg1">
                    <a:lumMod val="65000"/>
                  </a:schemeClr>
                </a:solidFill>
              </a:rPr>
              <a:t>Who is the typical patient?</a:t>
            </a:r>
          </a:p>
          <a:p>
            <a:pPr eaLnBrk="1" hangingPunct="1">
              <a:spcBef>
                <a:spcPct val="0"/>
              </a:spcBef>
              <a:buClrTx/>
              <a:buSzTx/>
              <a:buFontTx/>
              <a:buNone/>
            </a:pPr>
            <a:r>
              <a:rPr lang="en-US" altLang="en-US" sz="1600" dirty="0">
                <a:solidFill>
                  <a:schemeClr val="bg1">
                    <a:lumMod val="65000"/>
                  </a:schemeClr>
                </a:solidFill>
              </a:rPr>
              <a:t>A young-to-middle-aged adult female</a:t>
            </a:r>
          </a:p>
          <a:p>
            <a:pPr eaLnBrk="1" hangingPunct="1">
              <a:spcBef>
                <a:spcPct val="0"/>
              </a:spcBef>
              <a:buClrTx/>
              <a:buSzTx/>
              <a:buFontTx/>
              <a:buNone/>
            </a:pPr>
            <a:endParaRPr lang="en-US" altLang="en-US" sz="1600" i="1" dirty="0">
              <a:solidFill>
                <a:schemeClr val="bg1">
                  <a:lumMod val="65000"/>
                </a:schemeClr>
              </a:solidFill>
            </a:endParaRPr>
          </a:p>
          <a:p>
            <a:pPr eaLnBrk="1" hangingPunct="1">
              <a:spcBef>
                <a:spcPct val="0"/>
              </a:spcBef>
              <a:buClrTx/>
              <a:buSzTx/>
              <a:buFontTx/>
              <a:buNone/>
            </a:pPr>
            <a:r>
              <a:rPr lang="en-US" altLang="en-US" sz="1600" i="1" dirty="0">
                <a:solidFill>
                  <a:schemeClr val="bg1">
                    <a:lumMod val="65000"/>
                  </a:schemeClr>
                </a:solidFill>
              </a:rPr>
              <a:t>What three sorts of complaints will she have?</a:t>
            </a:r>
          </a:p>
          <a:p>
            <a:pPr eaLnBrk="1" hangingPunct="1">
              <a:spcBef>
                <a:spcPct val="0"/>
              </a:spcBef>
              <a:buClrTx/>
              <a:buSzTx/>
              <a:buNone/>
            </a:pPr>
            <a:r>
              <a:rPr lang="en-US" altLang="en-US" sz="1600" dirty="0">
                <a:solidFill>
                  <a:schemeClr val="bg1">
                    <a:lumMod val="65000"/>
                  </a:schemeClr>
                </a:solidFill>
              </a:rPr>
              <a:t>--Changes in the eye’s appearance</a:t>
            </a:r>
          </a:p>
          <a:p>
            <a:pPr eaLnBrk="1" hangingPunct="1">
              <a:spcBef>
                <a:spcPct val="0"/>
              </a:spcBef>
              <a:buClrTx/>
              <a:buSzTx/>
              <a:buNone/>
            </a:pPr>
            <a:r>
              <a:rPr lang="en-US" altLang="en-US" sz="1600" dirty="0">
                <a:solidFill>
                  <a:schemeClr val="bg1">
                    <a:lumMod val="65000"/>
                  </a:schemeClr>
                </a:solidFill>
              </a:rPr>
              <a:t>--Ocular pain </a:t>
            </a:r>
          </a:p>
          <a:p>
            <a:pPr eaLnBrk="1" hangingPunct="1">
              <a:spcBef>
                <a:spcPct val="0"/>
              </a:spcBef>
              <a:buClrTx/>
              <a:buSzTx/>
              <a:buNone/>
            </a:pPr>
            <a:r>
              <a:rPr lang="en-US" altLang="en-US" sz="1600" dirty="0">
                <a:solidFill>
                  <a:schemeClr val="bg1">
                    <a:lumMod val="65000"/>
                  </a:schemeClr>
                </a:solidFill>
              </a:rPr>
              <a:t>--Decreased VA</a:t>
            </a:r>
          </a:p>
          <a:p>
            <a:pPr eaLnBrk="1" hangingPunct="1">
              <a:spcBef>
                <a:spcPct val="0"/>
              </a:spcBef>
              <a:buClrTx/>
              <a:buSzTx/>
              <a:buNone/>
            </a:pPr>
            <a:endParaRPr lang="en-US" altLang="en-US" sz="1600" dirty="0">
              <a:solidFill>
                <a:schemeClr val="bg1">
                  <a:lumMod val="65000"/>
                </a:schemeClr>
              </a:solidFill>
            </a:endParaRPr>
          </a:p>
          <a:p>
            <a:pPr eaLnBrk="1" hangingPunct="1">
              <a:spcBef>
                <a:spcPct val="0"/>
              </a:spcBef>
              <a:buClrTx/>
              <a:buSzTx/>
              <a:buFontTx/>
              <a:buNone/>
            </a:pPr>
            <a:r>
              <a:rPr lang="en-US" altLang="en-US" sz="1600" i="1" dirty="0">
                <a:solidFill>
                  <a:schemeClr val="bg1">
                    <a:lumMod val="65000"/>
                  </a:schemeClr>
                </a:solidFill>
              </a:rPr>
              <a:t>What ‘pertinent negative’ will be elicited when taking a history?</a:t>
            </a:r>
          </a:p>
          <a:p>
            <a:pPr eaLnBrk="1" hangingPunct="1">
              <a:spcBef>
                <a:spcPct val="0"/>
              </a:spcBef>
              <a:buClrTx/>
              <a:buSzTx/>
              <a:buFontTx/>
              <a:buNone/>
            </a:pPr>
            <a:r>
              <a:rPr lang="en-US" altLang="en-US" sz="1600" dirty="0">
                <a:solidFill>
                  <a:schemeClr val="bg1">
                    <a:lumMod val="65000"/>
                  </a:schemeClr>
                </a:solidFill>
              </a:rPr>
              <a:t>She will deny any family history of similar eye findings (recall it’s sporadic, not inherited)</a:t>
            </a:r>
          </a:p>
        </p:txBody>
      </p:sp>
      <p:sp>
        <p:nvSpPr>
          <p:cNvPr id="47" name="Oval 46">
            <a:extLst>
              <a:ext uri="{FF2B5EF4-FFF2-40B4-BE49-F238E27FC236}">
                <a16:creationId xmlns:a16="http://schemas.microsoft.com/office/drawing/2014/main" id="{915FF168-8D6E-4F81-8D3E-ED770430134E}"/>
              </a:ext>
            </a:extLst>
          </p:cNvPr>
          <p:cNvSpPr/>
          <p:nvPr/>
        </p:nvSpPr>
        <p:spPr>
          <a:xfrm>
            <a:off x="8001000" y="3048000"/>
            <a:ext cx="671979" cy="338554"/>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Text Box 16">
            <a:extLst>
              <a:ext uri="{FF2B5EF4-FFF2-40B4-BE49-F238E27FC236}">
                <a16:creationId xmlns:a16="http://schemas.microsoft.com/office/drawing/2014/main" id="{090C85B3-0EB0-425A-B813-5DE77E9B89E1}"/>
              </a:ext>
            </a:extLst>
          </p:cNvPr>
          <p:cNvSpPr txBox="1">
            <a:spLocks noChangeArrowheads="1"/>
          </p:cNvSpPr>
          <p:nvPr/>
        </p:nvSpPr>
        <p:spPr bwMode="auto">
          <a:xfrm>
            <a:off x="440617" y="3361823"/>
            <a:ext cx="4516848" cy="1323439"/>
          </a:xfrm>
          <a:prstGeom prst="rect">
            <a:avLst/>
          </a:prstGeom>
          <a:solidFill>
            <a:schemeClr val="accent2"/>
          </a:solidFill>
          <a:ln>
            <a:noFill/>
          </a:ln>
          <a:effec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i="1" dirty="0">
                <a:solidFill>
                  <a:schemeClr val="bg1">
                    <a:lumMod val="75000"/>
                  </a:schemeClr>
                </a:solidFill>
              </a:rPr>
              <a:t>What are the common signs of ICE syndrome?</a:t>
            </a:r>
          </a:p>
          <a:p>
            <a:pPr eaLnBrk="1" hangingPunct="1">
              <a:spcBef>
                <a:spcPct val="0"/>
              </a:spcBef>
              <a:buClrTx/>
              <a:buSzTx/>
              <a:buFontTx/>
              <a:buNone/>
            </a:pPr>
            <a:r>
              <a:rPr lang="en-US" altLang="en-US" sz="1600" dirty="0">
                <a:solidFill>
                  <a:schemeClr val="bg1">
                    <a:lumMod val="75000"/>
                  </a:schemeClr>
                </a:solidFill>
              </a:rPr>
              <a:t>--Iris changes</a:t>
            </a:r>
          </a:p>
          <a:p>
            <a:pPr eaLnBrk="1" hangingPunct="1">
              <a:spcBef>
                <a:spcPct val="0"/>
              </a:spcBef>
              <a:buClrTx/>
              <a:buSzTx/>
              <a:buFontTx/>
              <a:buNone/>
            </a:pPr>
            <a:r>
              <a:rPr lang="en-US" altLang="en-US" sz="1600" dirty="0">
                <a:solidFill>
                  <a:schemeClr val="bg1">
                    <a:lumMod val="75000"/>
                  </a:schemeClr>
                </a:solidFill>
              </a:rPr>
              <a:t>--</a:t>
            </a:r>
            <a:r>
              <a:rPr lang="en-US" altLang="en-US" sz="1600" b="1" dirty="0">
                <a:solidFill>
                  <a:schemeClr val="bg1"/>
                </a:solidFill>
              </a:rPr>
              <a:t>Corneal changes</a:t>
            </a:r>
          </a:p>
          <a:p>
            <a:pPr eaLnBrk="1" hangingPunct="1">
              <a:spcBef>
                <a:spcPct val="0"/>
              </a:spcBef>
              <a:buClrTx/>
              <a:buSzTx/>
              <a:buFontTx/>
              <a:buNone/>
            </a:pPr>
            <a:r>
              <a:rPr lang="en-US" altLang="en-US" sz="1600" dirty="0">
                <a:solidFill>
                  <a:schemeClr val="bg1">
                    <a:lumMod val="75000"/>
                  </a:schemeClr>
                </a:solidFill>
              </a:rPr>
              <a:t>--Peripheral anterior synechiae (PAS)</a:t>
            </a:r>
          </a:p>
          <a:p>
            <a:pPr eaLnBrk="1" hangingPunct="1">
              <a:spcBef>
                <a:spcPct val="0"/>
              </a:spcBef>
              <a:buClrTx/>
              <a:buSzTx/>
              <a:buFontTx/>
              <a:buNone/>
            </a:pPr>
            <a:r>
              <a:rPr lang="en-US" altLang="en-US" sz="1600" dirty="0">
                <a:solidFill>
                  <a:schemeClr val="bg1">
                    <a:lumMod val="75000"/>
                  </a:schemeClr>
                </a:solidFill>
              </a:rPr>
              <a:t>--Elevated IOP/glaucoma</a:t>
            </a:r>
          </a:p>
        </p:txBody>
      </p:sp>
      <p:sp>
        <p:nvSpPr>
          <p:cNvPr id="60" name="TextBox 48">
            <a:extLst>
              <a:ext uri="{FF2B5EF4-FFF2-40B4-BE49-F238E27FC236}">
                <a16:creationId xmlns:a16="http://schemas.microsoft.com/office/drawing/2014/main" id="{9842D91A-7C60-49F9-85F0-9749D8DBB90F}"/>
              </a:ext>
            </a:extLst>
          </p:cNvPr>
          <p:cNvSpPr txBox="1">
            <a:spLocks noChangeArrowheads="1"/>
          </p:cNvSpPr>
          <p:nvPr/>
        </p:nvSpPr>
        <p:spPr bwMode="auto">
          <a:xfrm>
            <a:off x="2547765" y="3788861"/>
            <a:ext cx="4462635" cy="738664"/>
          </a:xfrm>
          <a:prstGeom prst="rect">
            <a:avLst/>
          </a:prstGeom>
          <a:solidFill>
            <a:srgbClr val="99FF99"/>
          </a:solidFill>
          <a:ln>
            <a:noFill/>
          </a:ln>
        </p:spPr>
        <p:txBody>
          <a:bodyPr wrap="square">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n-US" altLang="en-US" sz="1400" i="1" dirty="0">
                <a:solidFill>
                  <a:srgbClr val="0000FF"/>
                </a:solidFill>
              </a:rPr>
              <a:t>What are the classic terms for describing the slit-lamp appearance of the abnormal endothelium?</a:t>
            </a:r>
          </a:p>
          <a:p>
            <a:pPr eaLnBrk="1" hangingPunct="1"/>
            <a:r>
              <a:rPr lang="en-US" altLang="en-US" sz="1400" dirty="0">
                <a:solidFill>
                  <a:srgbClr val="0000FF"/>
                </a:solidFill>
              </a:rPr>
              <a:t>‘Hammered silver’ or ‘beaten bronze’</a:t>
            </a:r>
          </a:p>
        </p:txBody>
      </p:sp>
      <p:sp>
        <p:nvSpPr>
          <p:cNvPr id="55" name="Oval 54">
            <a:extLst>
              <a:ext uri="{FF2B5EF4-FFF2-40B4-BE49-F238E27FC236}">
                <a16:creationId xmlns:a16="http://schemas.microsoft.com/office/drawing/2014/main" id="{AA51CD81-56EC-487E-9F90-4DF70BE0BAD9}"/>
              </a:ext>
            </a:extLst>
          </p:cNvPr>
          <p:cNvSpPr/>
          <p:nvPr/>
        </p:nvSpPr>
        <p:spPr>
          <a:xfrm>
            <a:off x="473923" y="3825749"/>
            <a:ext cx="2040677" cy="431906"/>
          </a:xfrm>
          <a:prstGeom prst="ellipse">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936407393"/>
      </p:ext>
    </p:extLst>
  </p:cSld>
  <p:clrMapOvr>
    <a:masterClrMapping/>
  </p:clrMapOvr>
</p:sld>
</file>

<file path=ppt/slides/slide3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2" name="Slide Number Placeholder 2">
            <a:extLst>
              <a:ext uri="{FF2B5EF4-FFF2-40B4-BE49-F238E27FC236}">
                <a16:creationId xmlns:a16="http://schemas.microsoft.com/office/drawing/2014/main" id="{AF87626D-27F5-48CD-9EC2-D829AEB2D5C1}"/>
              </a:ext>
            </a:extLst>
          </p:cNvPr>
          <p:cNvSpPr>
            <a:spLocks noGrp="1"/>
          </p:cNvSpPr>
          <p:nvPr>
            <p:ph type="sldNum" sz="quarter" idx="12"/>
          </p:nvPr>
        </p:nvSpPr>
        <p:spPr>
          <a:noFill/>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fld id="{C9D3EE91-1C9F-4E62-833B-033FBCDFCCBC}" type="slidenum">
              <a:rPr lang="en-US" altLang="en-US"/>
              <a:pPr/>
              <a:t>341</a:t>
            </a:fld>
            <a:endParaRPr lang="en-US" altLang="en-US"/>
          </a:p>
        </p:txBody>
      </p:sp>
      <p:sp>
        <p:nvSpPr>
          <p:cNvPr id="56323" name="TextBox 4">
            <a:extLst>
              <a:ext uri="{FF2B5EF4-FFF2-40B4-BE49-F238E27FC236}">
                <a16:creationId xmlns:a16="http://schemas.microsoft.com/office/drawing/2014/main" id="{5B376F36-DC1D-4474-B58B-FB7F75ABCBD1}"/>
              </a:ext>
            </a:extLst>
          </p:cNvPr>
          <p:cNvSpPr txBox="1">
            <a:spLocks noChangeArrowheads="1"/>
          </p:cNvSpPr>
          <p:nvPr/>
        </p:nvSpPr>
        <p:spPr bwMode="auto">
          <a:xfrm>
            <a:off x="2229052" y="6172200"/>
            <a:ext cx="468589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eaLnBrk="1" hangingPunct="1"/>
            <a:r>
              <a:rPr lang="en-US" altLang="en-US" dirty="0"/>
              <a:t>ICE: ‘Hammered silver’ corneal endothelium</a:t>
            </a:r>
          </a:p>
        </p:txBody>
      </p:sp>
      <p:pic>
        <p:nvPicPr>
          <p:cNvPr id="56324" name="Picture 1">
            <a:extLst>
              <a:ext uri="{FF2B5EF4-FFF2-40B4-BE49-F238E27FC236}">
                <a16:creationId xmlns:a16="http://schemas.microsoft.com/office/drawing/2014/main" id="{37F46D77-EAEC-4D57-B37C-4D23A28FC51F}"/>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592827" y="1059730"/>
            <a:ext cx="3919745" cy="42710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6325" name="Picture 5">
            <a:extLst>
              <a:ext uri="{FF2B5EF4-FFF2-40B4-BE49-F238E27FC236}">
                <a16:creationId xmlns:a16="http://schemas.microsoft.com/office/drawing/2014/main" id="{0D2830B1-D60C-4B2D-A687-F3A17A73488E}"/>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5620441" y="1059730"/>
            <a:ext cx="2603556" cy="42710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6326" name="TextBox 6">
            <a:extLst>
              <a:ext uri="{FF2B5EF4-FFF2-40B4-BE49-F238E27FC236}">
                <a16:creationId xmlns:a16="http://schemas.microsoft.com/office/drawing/2014/main" id="{AB80DEBD-0DD5-4324-85DF-6450F7E3483B}"/>
              </a:ext>
            </a:extLst>
          </p:cNvPr>
          <p:cNvSpPr txBox="1">
            <a:spLocks noChangeArrowheads="1"/>
          </p:cNvSpPr>
          <p:nvPr/>
        </p:nvSpPr>
        <p:spPr bwMode="auto">
          <a:xfrm>
            <a:off x="2146978" y="5334000"/>
            <a:ext cx="811441"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n-US" altLang="en-US" sz="1400"/>
              <a:t>Low res</a:t>
            </a:r>
          </a:p>
        </p:txBody>
      </p:sp>
      <p:sp>
        <p:nvSpPr>
          <p:cNvPr id="56327" name="TextBox 7">
            <a:extLst>
              <a:ext uri="{FF2B5EF4-FFF2-40B4-BE49-F238E27FC236}">
                <a16:creationId xmlns:a16="http://schemas.microsoft.com/office/drawing/2014/main" id="{3DCB8676-921E-4E22-A84D-F238F31DCA53}"/>
              </a:ext>
            </a:extLst>
          </p:cNvPr>
          <p:cNvSpPr txBox="1">
            <a:spLocks noChangeArrowheads="1"/>
          </p:cNvSpPr>
          <p:nvPr/>
        </p:nvSpPr>
        <p:spPr bwMode="auto">
          <a:xfrm>
            <a:off x="6695177" y="5334000"/>
            <a:ext cx="851515"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n-US" altLang="en-US" sz="1400"/>
              <a:t>High res</a:t>
            </a:r>
          </a:p>
        </p:txBody>
      </p:sp>
      <p:sp>
        <p:nvSpPr>
          <p:cNvPr id="9" name="TextBox 8">
            <a:extLst>
              <a:ext uri="{FF2B5EF4-FFF2-40B4-BE49-F238E27FC236}">
                <a16:creationId xmlns:a16="http://schemas.microsoft.com/office/drawing/2014/main" id="{75C06E2F-013A-4C82-ACDB-588E4B258FCF}"/>
              </a:ext>
            </a:extLst>
          </p:cNvPr>
          <p:cNvSpPr txBox="1"/>
          <p:nvPr/>
        </p:nvSpPr>
        <p:spPr>
          <a:xfrm>
            <a:off x="2259496" y="189094"/>
            <a:ext cx="4607480" cy="400110"/>
          </a:xfrm>
          <a:prstGeom prst="rect">
            <a:avLst/>
          </a:prstGeom>
          <a:solidFill>
            <a:schemeClr val="accent1">
              <a:lumMod val="60000"/>
              <a:lumOff val="40000"/>
            </a:schemeClr>
          </a:solidFill>
        </p:spPr>
        <p:txBody>
          <a:bodyPr wrap="none" rtlCol="0">
            <a:spAutoFit/>
          </a:bodyPr>
          <a:lstStyle/>
          <a:p>
            <a:pPr algn="ctr"/>
            <a:r>
              <a:rPr lang="en-US" sz="2000" b="1" dirty="0"/>
              <a:t>Secondary Angle Closure Glaucoma</a:t>
            </a:r>
          </a:p>
        </p:txBody>
      </p:sp>
    </p:spTree>
  </p:cSld>
  <p:clrMapOvr>
    <a:masterClrMapping/>
  </p:clrMapOvr>
</p:sld>
</file>

<file path=ppt/slides/slide3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Straight Arrow Connector 12">
            <a:extLst>
              <a:ext uri="{FF2B5EF4-FFF2-40B4-BE49-F238E27FC236}">
                <a16:creationId xmlns:a16="http://schemas.microsoft.com/office/drawing/2014/main" id="{A6DE2085-829C-480C-9216-69D6039C0A37}"/>
              </a:ext>
            </a:extLst>
          </p:cNvPr>
          <p:cNvCxnSpPr>
            <a:cxnSpLocks/>
          </p:cNvCxnSpPr>
          <p:nvPr/>
        </p:nvCxnSpPr>
        <p:spPr>
          <a:xfrm>
            <a:off x="6717173" y="1828800"/>
            <a:ext cx="0" cy="3462754"/>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43014" name="Text Box 6"/>
          <p:cNvSpPr txBox="1">
            <a:spLocks noChangeArrowheads="1"/>
          </p:cNvSpPr>
          <p:nvPr/>
        </p:nvSpPr>
        <p:spPr bwMode="auto">
          <a:xfrm>
            <a:off x="533400" y="2356376"/>
            <a:ext cx="1005403"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Lens-</a:t>
            </a:r>
          </a:p>
          <a:p>
            <a:pPr algn="ctr" eaLnBrk="1" hangingPunct="1">
              <a:lnSpc>
                <a:spcPct val="80000"/>
              </a:lnSpc>
              <a:spcBef>
                <a:spcPct val="0"/>
              </a:spcBef>
              <a:buClrTx/>
              <a:buSzTx/>
              <a:buFontTx/>
              <a:buNone/>
            </a:pPr>
            <a:r>
              <a:rPr lang="en-US" altLang="en-US" sz="1800" dirty="0">
                <a:solidFill>
                  <a:schemeClr val="bg1">
                    <a:lumMod val="75000"/>
                  </a:schemeClr>
                </a:solidFill>
              </a:rPr>
              <a:t>Induced</a:t>
            </a:r>
          </a:p>
        </p:txBody>
      </p:sp>
      <p:sp>
        <p:nvSpPr>
          <p:cNvPr id="43017" name="Text Box 14"/>
          <p:cNvSpPr txBox="1">
            <a:spLocks noChangeArrowheads="1"/>
          </p:cNvSpPr>
          <p:nvPr/>
        </p:nvSpPr>
        <p:spPr bwMode="auto">
          <a:xfrm>
            <a:off x="3026498" y="2365901"/>
            <a:ext cx="1633781"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Aphakic/</a:t>
            </a:r>
          </a:p>
          <a:p>
            <a:pPr algn="ctr" eaLnBrk="1" hangingPunct="1">
              <a:lnSpc>
                <a:spcPct val="80000"/>
              </a:lnSpc>
              <a:spcBef>
                <a:spcPct val="0"/>
              </a:spcBef>
              <a:buClrTx/>
              <a:buSzTx/>
              <a:buFontTx/>
              <a:buNone/>
            </a:pPr>
            <a:r>
              <a:rPr lang="en-US" altLang="en-US" sz="1800" dirty="0" err="1">
                <a:solidFill>
                  <a:schemeClr val="bg1">
                    <a:lumMod val="75000"/>
                  </a:schemeClr>
                </a:solidFill>
              </a:rPr>
              <a:t>Pseudophakic</a:t>
            </a:r>
            <a:endParaRPr lang="en-US" altLang="en-US" sz="1800" dirty="0">
              <a:solidFill>
                <a:schemeClr val="bg1">
                  <a:lumMod val="75000"/>
                </a:schemeClr>
              </a:solidFill>
            </a:endParaRPr>
          </a:p>
        </p:txBody>
      </p:sp>
      <p:sp>
        <p:nvSpPr>
          <p:cNvPr id="43031" name="Text Box 35"/>
          <p:cNvSpPr txBox="1">
            <a:spLocks noChangeArrowheads="1"/>
          </p:cNvSpPr>
          <p:nvPr/>
        </p:nvSpPr>
        <p:spPr bwMode="auto">
          <a:xfrm>
            <a:off x="1190847" y="1295400"/>
            <a:ext cx="2473754"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solidFill>
                  <a:schemeClr val="bg1">
                    <a:lumMod val="75000"/>
                  </a:schemeClr>
                </a:solidFill>
              </a:rPr>
              <a:t>w/ Pupillary Block</a:t>
            </a:r>
          </a:p>
        </p:txBody>
      </p:sp>
      <p:sp>
        <p:nvSpPr>
          <p:cNvPr id="43032" name="Text Box 36"/>
          <p:cNvSpPr txBox="1">
            <a:spLocks noChangeArrowheads="1"/>
          </p:cNvSpPr>
          <p:nvPr/>
        </p:nvSpPr>
        <p:spPr bwMode="auto">
          <a:xfrm>
            <a:off x="5181600" y="1295400"/>
            <a:ext cx="2630848"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t>w/o Pupillary Block</a:t>
            </a:r>
          </a:p>
        </p:txBody>
      </p:sp>
      <p:sp>
        <p:nvSpPr>
          <p:cNvPr id="49" name="Rectangle 2">
            <a:extLst>
              <a:ext uri="{FF2B5EF4-FFF2-40B4-BE49-F238E27FC236}">
                <a16:creationId xmlns:a16="http://schemas.microsoft.com/office/drawing/2014/main" id="{240EE5BF-F7D2-4FC8-A5DD-F6B5423153C6}"/>
              </a:ext>
            </a:extLst>
          </p:cNvPr>
          <p:cNvSpPr>
            <a:spLocks noGrp="1" noChangeArrowheads="1"/>
          </p:cNvSpPr>
          <p:nvPr>
            <p:ph type="title"/>
          </p:nvPr>
        </p:nvSpPr>
        <p:spPr>
          <a:xfrm>
            <a:off x="457200" y="304800"/>
            <a:ext cx="7543800" cy="563562"/>
          </a:xfrm>
        </p:spPr>
        <p:txBody>
          <a:bodyPr/>
          <a:lstStyle/>
          <a:p>
            <a:pPr eaLnBrk="1" hangingPunct="1"/>
            <a:r>
              <a:rPr lang="en-US" altLang="en-US" sz="3500" dirty="0"/>
              <a:t>Q</a:t>
            </a:r>
          </a:p>
        </p:txBody>
      </p:sp>
      <p:sp>
        <p:nvSpPr>
          <p:cNvPr id="50" name="TextBox 49">
            <a:extLst>
              <a:ext uri="{FF2B5EF4-FFF2-40B4-BE49-F238E27FC236}">
                <a16:creationId xmlns:a16="http://schemas.microsoft.com/office/drawing/2014/main" id="{CF426230-46C8-405C-9015-99EF57762A2E}"/>
              </a:ext>
            </a:extLst>
          </p:cNvPr>
          <p:cNvSpPr txBox="1"/>
          <p:nvPr/>
        </p:nvSpPr>
        <p:spPr>
          <a:xfrm>
            <a:off x="2259496" y="189094"/>
            <a:ext cx="4607480" cy="400110"/>
          </a:xfrm>
          <a:prstGeom prst="rect">
            <a:avLst/>
          </a:prstGeom>
          <a:solidFill>
            <a:schemeClr val="accent1">
              <a:lumMod val="60000"/>
              <a:lumOff val="40000"/>
            </a:schemeClr>
          </a:solidFill>
        </p:spPr>
        <p:txBody>
          <a:bodyPr wrap="none" rtlCol="0">
            <a:spAutoFit/>
          </a:bodyPr>
          <a:lstStyle/>
          <a:p>
            <a:pPr algn="ctr"/>
            <a:r>
              <a:rPr lang="en-US" sz="2000" b="1" dirty="0"/>
              <a:t>Secondary Angle Closure Glaucoma</a:t>
            </a:r>
          </a:p>
        </p:txBody>
      </p:sp>
      <p:sp>
        <p:nvSpPr>
          <p:cNvPr id="2" name="TextBox 1">
            <a:extLst>
              <a:ext uri="{FF2B5EF4-FFF2-40B4-BE49-F238E27FC236}">
                <a16:creationId xmlns:a16="http://schemas.microsoft.com/office/drawing/2014/main" id="{A7E30BEC-923B-4C9A-A856-BDD0D882F6B8}"/>
              </a:ext>
            </a:extLst>
          </p:cNvPr>
          <p:cNvSpPr txBox="1"/>
          <p:nvPr/>
        </p:nvSpPr>
        <p:spPr>
          <a:xfrm>
            <a:off x="887305" y="2844119"/>
            <a:ext cx="1494320" cy="338554"/>
          </a:xfrm>
          <a:prstGeom prst="rect">
            <a:avLst/>
          </a:prstGeom>
          <a:noFill/>
        </p:spPr>
        <p:txBody>
          <a:bodyPr wrap="none" rtlCol="0">
            <a:spAutoFit/>
          </a:bodyPr>
          <a:lstStyle/>
          <a:p>
            <a:r>
              <a:rPr lang="en-US" sz="1600" dirty="0" err="1">
                <a:solidFill>
                  <a:schemeClr val="bg1">
                    <a:lumMod val="75000"/>
                  </a:schemeClr>
                </a:solidFill>
              </a:rPr>
              <a:t>Phacomorphic</a:t>
            </a:r>
            <a:endParaRPr lang="en-US" sz="1600" dirty="0">
              <a:solidFill>
                <a:schemeClr val="bg1">
                  <a:lumMod val="75000"/>
                </a:schemeClr>
              </a:solidFill>
            </a:endParaRPr>
          </a:p>
        </p:txBody>
      </p:sp>
      <p:sp>
        <p:nvSpPr>
          <p:cNvPr id="51" name="TextBox 50">
            <a:extLst>
              <a:ext uri="{FF2B5EF4-FFF2-40B4-BE49-F238E27FC236}">
                <a16:creationId xmlns:a16="http://schemas.microsoft.com/office/drawing/2014/main" id="{156069D4-340B-4160-A336-EBF73557CEE0}"/>
              </a:ext>
            </a:extLst>
          </p:cNvPr>
          <p:cNvSpPr txBox="1"/>
          <p:nvPr/>
        </p:nvSpPr>
        <p:spPr>
          <a:xfrm>
            <a:off x="884725" y="3175578"/>
            <a:ext cx="1402948" cy="338554"/>
          </a:xfrm>
          <a:prstGeom prst="rect">
            <a:avLst/>
          </a:prstGeom>
          <a:noFill/>
        </p:spPr>
        <p:txBody>
          <a:bodyPr wrap="none" rtlCol="0">
            <a:spAutoFit/>
          </a:bodyPr>
          <a:lstStyle/>
          <a:p>
            <a:r>
              <a:rPr lang="en-US" sz="1600" dirty="0">
                <a:solidFill>
                  <a:schemeClr val="bg1">
                    <a:lumMod val="75000"/>
                  </a:schemeClr>
                </a:solidFill>
              </a:rPr>
              <a:t>Ectopia </a:t>
            </a:r>
            <a:r>
              <a:rPr lang="en-US" sz="1600" dirty="0" err="1">
                <a:solidFill>
                  <a:schemeClr val="bg1">
                    <a:lumMod val="75000"/>
                  </a:schemeClr>
                </a:solidFill>
              </a:rPr>
              <a:t>lentis</a:t>
            </a:r>
            <a:endParaRPr lang="en-US" sz="1600" dirty="0">
              <a:solidFill>
                <a:schemeClr val="bg1">
                  <a:lumMod val="75000"/>
                </a:schemeClr>
              </a:solidFill>
            </a:endParaRPr>
          </a:p>
        </p:txBody>
      </p:sp>
      <p:cxnSp>
        <p:nvCxnSpPr>
          <p:cNvPr id="71" name="Straight Connector 70">
            <a:extLst>
              <a:ext uri="{FF2B5EF4-FFF2-40B4-BE49-F238E27FC236}">
                <a16:creationId xmlns:a16="http://schemas.microsoft.com/office/drawing/2014/main" id="{C104938D-BA8D-4E39-9D5F-9EE2012F2F3C}"/>
              </a:ext>
            </a:extLst>
          </p:cNvPr>
          <p:cNvCxnSpPr>
            <a:cxnSpLocks/>
          </p:cNvCxnSpPr>
          <p:nvPr/>
        </p:nvCxnSpPr>
        <p:spPr>
          <a:xfrm flipH="1">
            <a:off x="762665" y="3023488"/>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2A7E4E40-472F-4E50-8A7A-45C10FDD7171}"/>
              </a:ext>
            </a:extLst>
          </p:cNvPr>
          <p:cNvCxnSpPr>
            <a:cxnSpLocks/>
          </p:cNvCxnSpPr>
          <p:nvPr/>
        </p:nvCxnSpPr>
        <p:spPr>
          <a:xfrm flipH="1">
            <a:off x="762665" y="3347853"/>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C3924889-45B9-4383-9C9E-48F0A9C27AD8}"/>
              </a:ext>
            </a:extLst>
          </p:cNvPr>
          <p:cNvCxnSpPr>
            <a:cxnSpLocks/>
          </p:cNvCxnSpPr>
          <p:nvPr/>
        </p:nvCxnSpPr>
        <p:spPr>
          <a:xfrm flipH="1">
            <a:off x="748719" y="2838976"/>
            <a:ext cx="13947" cy="5088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 name="Straight Arrow Connector 5">
            <a:extLst>
              <a:ext uri="{FF2B5EF4-FFF2-40B4-BE49-F238E27FC236}">
                <a16:creationId xmlns:a16="http://schemas.microsoft.com/office/drawing/2014/main" id="{A3439F0C-5143-461F-8F3C-2E830785DEFC}"/>
              </a:ext>
            </a:extLst>
          </p:cNvPr>
          <p:cNvCxnSpPr>
            <a:stCxn id="50" idx="2"/>
          </p:cNvCxnSpPr>
          <p:nvPr/>
        </p:nvCxnSpPr>
        <p:spPr>
          <a:xfrm flipH="1">
            <a:off x="2971800" y="589204"/>
            <a:ext cx="1591436" cy="706196"/>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0" name="Straight Arrow Connector 9">
            <a:extLst>
              <a:ext uri="{FF2B5EF4-FFF2-40B4-BE49-F238E27FC236}">
                <a16:creationId xmlns:a16="http://schemas.microsoft.com/office/drawing/2014/main" id="{84DC796E-F6ED-4FBB-82D2-A260F480BF8A}"/>
              </a:ext>
            </a:extLst>
          </p:cNvPr>
          <p:cNvCxnSpPr>
            <a:cxnSpLocks/>
          </p:cNvCxnSpPr>
          <p:nvPr/>
        </p:nvCxnSpPr>
        <p:spPr>
          <a:xfrm>
            <a:off x="4572000" y="589204"/>
            <a:ext cx="1600200" cy="706196"/>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6" name="Straight Arrow Connector 25">
            <a:extLst>
              <a:ext uri="{FF2B5EF4-FFF2-40B4-BE49-F238E27FC236}">
                <a16:creationId xmlns:a16="http://schemas.microsoft.com/office/drawing/2014/main" id="{B70E0124-9B84-41A5-8D84-A66B7838A706}"/>
              </a:ext>
            </a:extLst>
          </p:cNvPr>
          <p:cNvCxnSpPr>
            <a:cxnSpLocks/>
          </p:cNvCxnSpPr>
          <p:nvPr/>
        </p:nvCxnSpPr>
        <p:spPr>
          <a:xfrm flipH="1">
            <a:off x="1159539" y="1828800"/>
            <a:ext cx="1290435" cy="478059"/>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28" name="Straight Arrow Connector 27">
            <a:extLst>
              <a:ext uri="{FF2B5EF4-FFF2-40B4-BE49-F238E27FC236}">
                <a16:creationId xmlns:a16="http://schemas.microsoft.com/office/drawing/2014/main" id="{567A4249-5C59-4416-8A8E-1C35913900AB}"/>
              </a:ext>
            </a:extLst>
          </p:cNvPr>
          <p:cNvCxnSpPr>
            <a:cxnSpLocks/>
          </p:cNvCxnSpPr>
          <p:nvPr/>
        </p:nvCxnSpPr>
        <p:spPr>
          <a:xfrm>
            <a:off x="2449973" y="1832208"/>
            <a:ext cx="1268784"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56" name="Text Box 6">
            <a:extLst>
              <a:ext uri="{FF2B5EF4-FFF2-40B4-BE49-F238E27FC236}">
                <a16:creationId xmlns:a16="http://schemas.microsoft.com/office/drawing/2014/main" id="{557983BD-9D64-49B9-A366-A08663B0451F}"/>
              </a:ext>
            </a:extLst>
          </p:cNvPr>
          <p:cNvSpPr txBox="1">
            <a:spLocks noChangeArrowheads="1"/>
          </p:cNvSpPr>
          <p:nvPr/>
        </p:nvSpPr>
        <p:spPr bwMode="auto">
          <a:xfrm>
            <a:off x="5029200" y="2356376"/>
            <a:ext cx="813043"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r" eaLnBrk="1" hangingPunct="1">
              <a:lnSpc>
                <a:spcPct val="80000"/>
              </a:lnSpc>
              <a:spcBef>
                <a:spcPct val="0"/>
              </a:spcBef>
              <a:buClrTx/>
              <a:buSzTx/>
              <a:buFontTx/>
              <a:buNone/>
            </a:pPr>
            <a:r>
              <a:rPr lang="en-US" altLang="en-US" sz="1800" dirty="0">
                <a:solidFill>
                  <a:schemeClr val="bg1">
                    <a:lumMod val="75000"/>
                  </a:schemeClr>
                </a:solidFill>
              </a:rPr>
              <a:t>‘Push’</a:t>
            </a:r>
          </a:p>
        </p:txBody>
      </p:sp>
      <p:sp>
        <p:nvSpPr>
          <p:cNvPr id="57" name="Text Box 14">
            <a:extLst>
              <a:ext uri="{FF2B5EF4-FFF2-40B4-BE49-F238E27FC236}">
                <a16:creationId xmlns:a16="http://schemas.microsoft.com/office/drawing/2014/main" id="{5DAFA1C1-3A29-4C27-A379-663FDD22E326}"/>
              </a:ext>
            </a:extLst>
          </p:cNvPr>
          <p:cNvSpPr txBox="1">
            <a:spLocks noChangeArrowheads="1"/>
          </p:cNvSpPr>
          <p:nvPr/>
        </p:nvSpPr>
        <p:spPr bwMode="auto">
          <a:xfrm>
            <a:off x="7620000" y="2365901"/>
            <a:ext cx="671979"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t>‘Pull’</a:t>
            </a:r>
          </a:p>
        </p:txBody>
      </p:sp>
      <p:cxnSp>
        <p:nvCxnSpPr>
          <p:cNvPr id="58" name="Straight Arrow Connector 57">
            <a:extLst>
              <a:ext uri="{FF2B5EF4-FFF2-40B4-BE49-F238E27FC236}">
                <a16:creationId xmlns:a16="http://schemas.microsoft.com/office/drawing/2014/main" id="{E874FEE9-46BD-46A3-90A3-DE7CC220FBFF}"/>
              </a:ext>
            </a:extLst>
          </p:cNvPr>
          <p:cNvCxnSpPr>
            <a:cxnSpLocks/>
          </p:cNvCxnSpPr>
          <p:nvPr/>
        </p:nvCxnSpPr>
        <p:spPr>
          <a:xfrm flipH="1">
            <a:off x="5867400" y="1828800"/>
            <a:ext cx="849775"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59" name="Straight Arrow Connector 58">
            <a:extLst>
              <a:ext uri="{FF2B5EF4-FFF2-40B4-BE49-F238E27FC236}">
                <a16:creationId xmlns:a16="http://schemas.microsoft.com/office/drawing/2014/main" id="{C370A4A1-FE96-4E70-B89E-839542A5E241}"/>
              </a:ext>
            </a:extLst>
          </p:cNvPr>
          <p:cNvCxnSpPr>
            <a:cxnSpLocks/>
          </p:cNvCxnSpPr>
          <p:nvPr/>
        </p:nvCxnSpPr>
        <p:spPr>
          <a:xfrm>
            <a:off x="6717173" y="1832208"/>
            <a:ext cx="902827" cy="474047"/>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62" name="Text Box 16">
            <a:extLst>
              <a:ext uri="{FF2B5EF4-FFF2-40B4-BE49-F238E27FC236}">
                <a16:creationId xmlns:a16="http://schemas.microsoft.com/office/drawing/2014/main" id="{33538067-0726-41B0-93FF-357EF00CA62D}"/>
              </a:ext>
            </a:extLst>
          </p:cNvPr>
          <p:cNvSpPr txBox="1">
            <a:spLocks noChangeArrowheads="1"/>
          </p:cNvSpPr>
          <p:nvPr/>
        </p:nvSpPr>
        <p:spPr bwMode="auto">
          <a:xfrm>
            <a:off x="8065437" y="2684785"/>
            <a:ext cx="628698"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NVG</a:t>
            </a:r>
          </a:p>
        </p:txBody>
      </p:sp>
      <p:sp>
        <p:nvSpPr>
          <p:cNvPr id="70" name="Text Box 21">
            <a:extLst>
              <a:ext uri="{FF2B5EF4-FFF2-40B4-BE49-F238E27FC236}">
                <a16:creationId xmlns:a16="http://schemas.microsoft.com/office/drawing/2014/main" id="{86C32650-BE1F-4CC3-8DB5-0C136D877E6F}"/>
              </a:ext>
            </a:extLst>
          </p:cNvPr>
          <p:cNvSpPr txBox="1">
            <a:spLocks noChangeArrowheads="1"/>
          </p:cNvSpPr>
          <p:nvPr/>
        </p:nvSpPr>
        <p:spPr bwMode="auto">
          <a:xfrm>
            <a:off x="8070534" y="3048000"/>
            <a:ext cx="526106"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b="1"/>
              <a:t>ICE</a:t>
            </a:r>
          </a:p>
        </p:txBody>
      </p:sp>
      <p:sp>
        <p:nvSpPr>
          <p:cNvPr id="75" name="Text Box 45">
            <a:extLst>
              <a:ext uri="{FF2B5EF4-FFF2-40B4-BE49-F238E27FC236}">
                <a16:creationId xmlns:a16="http://schemas.microsoft.com/office/drawing/2014/main" id="{2B6EDA2D-8F55-4DFD-A225-8C03CE6FC7F3}"/>
              </a:ext>
            </a:extLst>
          </p:cNvPr>
          <p:cNvSpPr txBox="1">
            <a:spLocks noChangeArrowheads="1"/>
          </p:cNvSpPr>
          <p:nvPr/>
        </p:nvSpPr>
        <p:spPr bwMode="auto">
          <a:xfrm>
            <a:off x="8073162" y="3810000"/>
            <a:ext cx="1070837" cy="74635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ts val="1700"/>
              </a:lnSpc>
              <a:spcBef>
                <a:spcPct val="0"/>
              </a:spcBef>
              <a:buClrTx/>
              <a:buSzTx/>
              <a:buFontTx/>
              <a:buNone/>
            </a:pPr>
            <a:r>
              <a:rPr lang="en-US" altLang="en-US" sz="1600" dirty="0">
                <a:solidFill>
                  <a:schemeClr val="bg1">
                    <a:lumMod val="75000"/>
                  </a:schemeClr>
                </a:solidFill>
              </a:rPr>
              <a:t>Epithelial/ fibrous ingrowth</a:t>
            </a:r>
          </a:p>
        </p:txBody>
      </p:sp>
      <p:cxnSp>
        <p:nvCxnSpPr>
          <p:cNvPr id="77" name="Straight Connector 76">
            <a:extLst>
              <a:ext uri="{FF2B5EF4-FFF2-40B4-BE49-F238E27FC236}">
                <a16:creationId xmlns:a16="http://schemas.microsoft.com/office/drawing/2014/main" id="{FC090BD7-F2E1-4464-B57B-9CBE5874C89B}"/>
              </a:ext>
            </a:extLst>
          </p:cNvPr>
          <p:cNvCxnSpPr>
            <a:cxnSpLocks/>
          </p:cNvCxnSpPr>
          <p:nvPr/>
        </p:nvCxnSpPr>
        <p:spPr>
          <a:xfrm>
            <a:off x="7873969" y="2674448"/>
            <a:ext cx="7724" cy="128795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8" name="Straight Connector 77">
            <a:extLst>
              <a:ext uri="{FF2B5EF4-FFF2-40B4-BE49-F238E27FC236}">
                <a16:creationId xmlns:a16="http://schemas.microsoft.com/office/drawing/2014/main" id="{B1922ED5-C3D8-43D8-A00D-1D6BC9201DBA}"/>
              </a:ext>
            </a:extLst>
          </p:cNvPr>
          <p:cNvCxnSpPr/>
          <p:nvPr/>
        </p:nvCxnSpPr>
        <p:spPr>
          <a:xfrm flipH="1">
            <a:off x="7873968" y="2840262"/>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9" name="Straight Connector 78">
            <a:extLst>
              <a:ext uri="{FF2B5EF4-FFF2-40B4-BE49-F238E27FC236}">
                <a16:creationId xmlns:a16="http://schemas.microsoft.com/office/drawing/2014/main" id="{77019ED2-6D69-4A60-9D19-D4DB786EA3A0}"/>
              </a:ext>
            </a:extLst>
          </p:cNvPr>
          <p:cNvCxnSpPr/>
          <p:nvPr/>
        </p:nvCxnSpPr>
        <p:spPr>
          <a:xfrm flipH="1">
            <a:off x="7873968" y="3213518"/>
            <a:ext cx="24447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1" name="Straight Connector 80">
            <a:extLst>
              <a:ext uri="{FF2B5EF4-FFF2-40B4-BE49-F238E27FC236}">
                <a16:creationId xmlns:a16="http://schemas.microsoft.com/office/drawing/2014/main" id="{9796A12F-4125-4C05-8EE8-A388740C580D}"/>
              </a:ext>
            </a:extLst>
          </p:cNvPr>
          <p:cNvCxnSpPr/>
          <p:nvPr/>
        </p:nvCxnSpPr>
        <p:spPr>
          <a:xfrm flipH="1">
            <a:off x="7877837" y="3581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3" name="Straight Connector 82">
            <a:extLst>
              <a:ext uri="{FF2B5EF4-FFF2-40B4-BE49-F238E27FC236}">
                <a16:creationId xmlns:a16="http://schemas.microsoft.com/office/drawing/2014/main" id="{7FDC5F4B-9BF0-42AD-B8BB-2F2399BCF1E2}"/>
              </a:ext>
            </a:extLst>
          </p:cNvPr>
          <p:cNvCxnSpPr/>
          <p:nvPr/>
        </p:nvCxnSpPr>
        <p:spPr>
          <a:xfrm flipH="1">
            <a:off x="7881693" y="3962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93" name="Text Box 42">
            <a:extLst>
              <a:ext uri="{FF2B5EF4-FFF2-40B4-BE49-F238E27FC236}">
                <a16:creationId xmlns:a16="http://schemas.microsoft.com/office/drawing/2014/main" id="{53BAB77F-E061-4834-9068-34BDF78AD071}"/>
              </a:ext>
            </a:extLst>
          </p:cNvPr>
          <p:cNvSpPr txBox="1">
            <a:spLocks noChangeArrowheads="1"/>
          </p:cNvSpPr>
          <p:nvPr/>
        </p:nvSpPr>
        <p:spPr bwMode="auto">
          <a:xfrm>
            <a:off x="8111387" y="3429000"/>
            <a:ext cx="856196"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Flat AC</a:t>
            </a:r>
          </a:p>
        </p:txBody>
      </p:sp>
      <p:sp>
        <p:nvSpPr>
          <p:cNvPr id="100" name="Text Box 23">
            <a:extLst>
              <a:ext uri="{FF2B5EF4-FFF2-40B4-BE49-F238E27FC236}">
                <a16:creationId xmlns:a16="http://schemas.microsoft.com/office/drawing/2014/main" id="{D8F2FCFF-2984-4836-B000-9C5601A8EAAA}"/>
              </a:ext>
            </a:extLst>
          </p:cNvPr>
          <p:cNvSpPr txBox="1">
            <a:spLocks noChangeArrowheads="1"/>
          </p:cNvSpPr>
          <p:nvPr/>
        </p:nvSpPr>
        <p:spPr bwMode="auto">
          <a:xfrm>
            <a:off x="5530369" y="2667000"/>
            <a:ext cx="2143536"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Aqueous misdirection</a:t>
            </a:r>
          </a:p>
        </p:txBody>
      </p:sp>
      <p:cxnSp>
        <p:nvCxnSpPr>
          <p:cNvPr id="104" name="Straight Connector 103">
            <a:extLst>
              <a:ext uri="{FF2B5EF4-FFF2-40B4-BE49-F238E27FC236}">
                <a16:creationId xmlns:a16="http://schemas.microsoft.com/office/drawing/2014/main" id="{49D87D4A-E317-4446-9B95-5184CB3968F3}"/>
              </a:ext>
            </a:extLst>
          </p:cNvPr>
          <p:cNvCxnSpPr>
            <a:cxnSpLocks/>
          </p:cNvCxnSpPr>
          <p:nvPr/>
        </p:nvCxnSpPr>
        <p:spPr>
          <a:xfrm flipH="1">
            <a:off x="5316229" y="2667000"/>
            <a:ext cx="7397" cy="25314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5" name="Straight Connector 104">
            <a:extLst>
              <a:ext uri="{FF2B5EF4-FFF2-40B4-BE49-F238E27FC236}">
                <a16:creationId xmlns:a16="http://schemas.microsoft.com/office/drawing/2014/main" id="{F40B6D71-75A8-4A88-864D-00D14C2F710D}"/>
              </a:ext>
            </a:extLst>
          </p:cNvPr>
          <p:cNvCxnSpPr/>
          <p:nvPr/>
        </p:nvCxnSpPr>
        <p:spPr>
          <a:xfrm flipH="1">
            <a:off x="5323624" y="2832814"/>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6" name="Straight Connector 105">
            <a:extLst>
              <a:ext uri="{FF2B5EF4-FFF2-40B4-BE49-F238E27FC236}">
                <a16:creationId xmlns:a16="http://schemas.microsoft.com/office/drawing/2014/main" id="{010BF7B2-AA07-4DCF-822D-E2DB5CC0BF59}"/>
              </a:ext>
            </a:extLst>
          </p:cNvPr>
          <p:cNvCxnSpPr/>
          <p:nvPr/>
        </p:nvCxnSpPr>
        <p:spPr>
          <a:xfrm flipH="1">
            <a:off x="5323624" y="3360065"/>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a:extLst>
              <a:ext uri="{FF2B5EF4-FFF2-40B4-BE49-F238E27FC236}">
                <a16:creationId xmlns:a16="http://schemas.microsoft.com/office/drawing/2014/main" id="{BAC8035C-3999-4C31-93CD-6C0D2ADEB73B}"/>
              </a:ext>
            </a:extLst>
          </p:cNvPr>
          <p:cNvCxnSpPr/>
          <p:nvPr/>
        </p:nvCxnSpPr>
        <p:spPr>
          <a:xfrm flipH="1">
            <a:off x="5323536" y="3786938"/>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8" name="Straight Connector 107">
            <a:extLst>
              <a:ext uri="{FF2B5EF4-FFF2-40B4-BE49-F238E27FC236}">
                <a16:creationId xmlns:a16="http://schemas.microsoft.com/office/drawing/2014/main" id="{DB64CAEE-69B4-426A-8A5B-D1269DBF0F66}"/>
              </a:ext>
            </a:extLst>
          </p:cNvPr>
          <p:cNvCxnSpPr/>
          <p:nvPr/>
        </p:nvCxnSpPr>
        <p:spPr>
          <a:xfrm flipH="1">
            <a:off x="5327493" y="4249152"/>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12" name="Straight Connector 111">
            <a:extLst>
              <a:ext uri="{FF2B5EF4-FFF2-40B4-BE49-F238E27FC236}">
                <a16:creationId xmlns:a16="http://schemas.microsoft.com/office/drawing/2014/main" id="{99A16C30-4BE4-48E5-8B65-0C5F3039B8DC}"/>
              </a:ext>
            </a:extLst>
          </p:cNvPr>
          <p:cNvCxnSpPr/>
          <p:nvPr/>
        </p:nvCxnSpPr>
        <p:spPr>
          <a:xfrm flipH="1">
            <a:off x="5333455" y="51816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13" name="Text Box 42">
            <a:extLst>
              <a:ext uri="{FF2B5EF4-FFF2-40B4-BE49-F238E27FC236}">
                <a16:creationId xmlns:a16="http://schemas.microsoft.com/office/drawing/2014/main" id="{056DFFD9-3CA2-42E7-90FE-4F14522E3504}"/>
              </a:ext>
            </a:extLst>
          </p:cNvPr>
          <p:cNvSpPr txBox="1">
            <a:spLocks noChangeArrowheads="1"/>
          </p:cNvSpPr>
          <p:nvPr/>
        </p:nvSpPr>
        <p:spPr bwMode="auto">
          <a:xfrm>
            <a:off x="5533954" y="3623846"/>
            <a:ext cx="1563248"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Retinal surgery</a:t>
            </a:r>
          </a:p>
        </p:txBody>
      </p:sp>
      <p:sp>
        <p:nvSpPr>
          <p:cNvPr id="118" name="Text Box 47">
            <a:extLst>
              <a:ext uri="{FF2B5EF4-FFF2-40B4-BE49-F238E27FC236}">
                <a16:creationId xmlns:a16="http://schemas.microsoft.com/office/drawing/2014/main" id="{3F59D898-ECAD-49F0-9425-2A1BC8DDA7B5}"/>
              </a:ext>
            </a:extLst>
          </p:cNvPr>
          <p:cNvSpPr txBox="1">
            <a:spLocks noChangeArrowheads="1"/>
          </p:cNvSpPr>
          <p:nvPr/>
        </p:nvSpPr>
        <p:spPr bwMode="auto">
          <a:xfrm>
            <a:off x="5523688" y="4538246"/>
            <a:ext cx="1414170"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Drug-induced</a:t>
            </a:r>
          </a:p>
        </p:txBody>
      </p:sp>
      <p:sp>
        <p:nvSpPr>
          <p:cNvPr id="16" name="TextBox 15">
            <a:extLst>
              <a:ext uri="{FF2B5EF4-FFF2-40B4-BE49-F238E27FC236}">
                <a16:creationId xmlns:a16="http://schemas.microsoft.com/office/drawing/2014/main" id="{984E008D-FBBA-42B4-940E-EA26772E0161}"/>
              </a:ext>
            </a:extLst>
          </p:cNvPr>
          <p:cNvSpPr txBox="1"/>
          <p:nvPr/>
        </p:nvSpPr>
        <p:spPr>
          <a:xfrm>
            <a:off x="6230528" y="5257800"/>
            <a:ext cx="1326004" cy="369332"/>
          </a:xfrm>
          <a:prstGeom prst="rect">
            <a:avLst/>
          </a:prstGeom>
          <a:noFill/>
        </p:spPr>
        <p:txBody>
          <a:bodyPr wrap="none" rtlCol="0">
            <a:spAutoFit/>
          </a:bodyPr>
          <a:lstStyle/>
          <a:p>
            <a:pPr algn="ctr"/>
            <a:r>
              <a:rPr lang="en-US" dirty="0">
                <a:solidFill>
                  <a:schemeClr val="bg1">
                    <a:lumMod val="75000"/>
                  </a:schemeClr>
                </a:solidFill>
              </a:rPr>
              <a:t>Both/Either</a:t>
            </a:r>
          </a:p>
        </p:txBody>
      </p:sp>
      <p:cxnSp>
        <p:nvCxnSpPr>
          <p:cNvPr id="125" name="Straight Connector 124">
            <a:extLst>
              <a:ext uri="{FF2B5EF4-FFF2-40B4-BE49-F238E27FC236}">
                <a16:creationId xmlns:a16="http://schemas.microsoft.com/office/drawing/2014/main" id="{01138141-D318-4ED7-A7FE-D8F2155CE890}"/>
              </a:ext>
            </a:extLst>
          </p:cNvPr>
          <p:cNvCxnSpPr/>
          <p:nvPr/>
        </p:nvCxnSpPr>
        <p:spPr>
          <a:xfrm flipH="1">
            <a:off x="5334000" y="4724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52" name="Text Box 47">
            <a:extLst>
              <a:ext uri="{FF2B5EF4-FFF2-40B4-BE49-F238E27FC236}">
                <a16:creationId xmlns:a16="http://schemas.microsoft.com/office/drawing/2014/main" id="{E3578916-9804-473C-8F06-D4FA0BCEDFD0}"/>
              </a:ext>
            </a:extLst>
          </p:cNvPr>
          <p:cNvSpPr txBox="1">
            <a:spLocks noChangeArrowheads="1"/>
          </p:cNvSpPr>
          <p:nvPr/>
        </p:nvSpPr>
        <p:spPr bwMode="auto">
          <a:xfrm>
            <a:off x="5543446" y="4055146"/>
            <a:ext cx="1619354"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err="1">
                <a:solidFill>
                  <a:schemeClr val="bg1">
                    <a:lumMod val="75000"/>
                  </a:schemeClr>
                </a:solidFill>
              </a:rPr>
              <a:t>Nanophthalmos</a:t>
            </a:r>
            <a:endParaRPr lang="en-US" altLang="en-US" sz="1600" dirty="0">
              <a:solidFill>
                <a:schemeClr val="bg1">
                  <a:lumMod val="75000"/>
                </a:schemeClr>
              </a:solidFill>
            </a:endParaRPr>
          </a:p>
        </p:txBody>
      </p:sp>
      <p:sp>
        <p:nvSpPr>
          <p:cNvPr id="53" name="Text Box 45">
            <a:extLst>
              <a:ext uri="{FF2B5EF4-FFF2-40B4-BE49-F238E27FC236}">
                <a16:creationId xmlns:a16="http://schemas.microsoft.com/office/drawing/2014/main" id="{57D1A14F-68FE-47D2-983C-1A879D66A9DC}"/>
              </a:ext>
            </a:extLst>
          </p:cNvPr>
          <p:cNvSpPr txBox="1">
            <a:spLocks noChangeArrowheads="1"/>
          </p:cNvSpPr>
          <p:nvPr/>
        </p:nvSpPr>
        <p:spPr bwMode="auto">
          <a:xfrm>
            <a:off x="5523688" y="5013493"/>
            <a:ext cx="582211"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PFV</a:t>
            </a:r>
          </a:p>
        </p:txBody>
      </p:sp>
      <p:sp>
        <p:nvSpPr>
          <p:cNvPr id="54" name="Text Box 42">
            <a:extLst>
              <a:ext uri="{FF2B5EF4-FFF2-40B4-BE49-F238E27FC236}">
                <a16:creationId xmlns:a16="http://schemas.microsoft.com/office/drawing/2014/main" id="{E1E37D2C-2C52-446B-843B-01E64990D3EC}"/>
              </a:ext>
            </a:extLst>
          </p:cNvPr>
          <p:cNvSpPr txBox="1">
            <a:spLocks noChangeArrowheads="1"/>
          </p:cNvSpPr>
          <p:nvPr/>
        </p:nvSpPr>
        <p:spPr bwMode="auto">
          <a:xfrm>
            <a:off x="5551406" y="3192546"/>
            <a:ext cx="2276072"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ERD/choroidal effusion</a:t>
            </a:r>
          </a:p>
        </p:txBody>
      </p:sp>
      <p:sp>
        <p:nvSpPr>
          <p:cNvPr id="45" name="Text Box 16">
            <a:extLst>
              <a:ext uri="{FF2B5EF4-FFF2-40B4-BE49-F238E27FC236}">
                <a16:creationId xmlns:a16="http://schemas.microsoft.com/office/drawing/2014/main" id="{110F5FF7-0BFD-4D31-B590-0FC320326235}"/>
              </a:ext>
            </a:extLst>
          </p:cNvPr>
          <p:cNvSpPr txBox="1">
            <a:spLocks noChangeArrowheads="1"/>
          </p:cNvSpPr>
          <p:nvPr/>
        </p:nvSpPr>
        <p:spPr bwMode="auto">
          <a:xfrm>
            <a:off x="624362" y="1879005"/>
            <a:ext cx="6811893" cy="4524315"/>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i="1" dirty="0">
                <a:solidFill>
                  <a:schemeClr val="bg1">
                    <a:lumMod val="65000"/>
                  </a:schemeClr>
                </a:solidFill>
              </a:rPr>
              <a:t>In this context, what does </a:t>
            </a:r>
            <a:r>
              <a:rPr lang="en-US" altLang="en-US" sz="1600" dirty="0">
                <a:solidFill>
                  <a:schemeClr val="bg1">
                    <a:lumMod val="65000"/>
                  </a:schemeClr>
                </a:solidFill>
              </a:rPr>
              <a:t>ICE</a:t>
            </a:r>
            <a:r>
              <a:rPr lang="en-US" altLang="en-US" sz="1600" i="1" dirty="0">
                <a:solidFill>
                  <a:schemeClr val="bg1">
                    <a:lumMod val="65000"/>
                  </a:schemeClr>
                </a:solidFill>
              </a:rPr>
              <a:t> stand for?</a:t>
            </a:r>
          </a:p>
          <a:p>
            <a:pPr eaLnBrk="1" hangingPunct="1">
              <a:spcBef>
                <a:spcPct val="0"/>
              </a:spcBef>
              <a:buClrTx/>
              <a:buSzTx/>
              <a:buFontTx/>
              <a:buNone/>
            </a:pPr>
            <a:r>
              <a:rPr lang="en-US" altLang="en-US" sz="1600" dirty="0">
                <a:solidFill>
                  <a:schemeClr val="bg1">
                    <a:lumMod val="65000"/>
                  </a:schemeClr>
                </a:solidFill>
              </a:rPr>
              <a:t>Iridocorneal endothelial syndrome</a:t>
            </a:r>
          </a:p>
          <a:p>
            <a:pPr eaLnBrk="1" hangingPunct="1">
              <a:spcBef>
                <a:spcPct val="0"/>
              </a:spcBef>
              <a:buClrTx/>
              <a:buSzTx/>
              <a:buFontTx/>
              <a:buNone/>
            </a:pPr>
            <a:endParaRPr lang="en-US" altLang="en-US" sz="1600" i="1" dirty="0">
              <a:solidFill>
                <a:schemeClr val="bg1">
                  <a:lumMod val="65000"/>
                </a:schemeClr>
              </a:solidFill>
            </a:endParaRPr>
          </a:p>
          <a:p>
            <a:pPr eaLnBrk="1" hangingPunct="1">
              <a:spcBef>
                <a:spcPct val="0"/>
              </a:spcBef>
              <a:buClrTx/>
              <a:buSzTx/>
              <a:buFontTx/>
              <a:buNone/>
            </a:pPr>
            <a:r>
              <a:rPr lang="en-US" altLang="en-US" sz="1600" i="1" dirty="0">
                <a:solidFill>
                  <a:schemeClr val="bg1">
                    <a:lumMod val="65000"/>
                  </a:schemeClr>
                </a:solidFill>
              </a:rPr>
              <a:t>In a nutshell, what is ICE?</a:t>
            </a:r>
          </a:p>
          <a:p>
            <a:pPr eaLnBrk="1" hangingPunct="1">
              <a:spcBef>
                <a:spcPct val="0"/>
              </a:spcBef>
              <a:buClrTx/>
              <a:buSzTx/>
              <a:buFont typeface="Wingdings" panose="05000000000000000000" pitchFamily="2" charset="2"/>
              <a:buNone/>
            </a:pPr>
            <a:r>
              <a:rPr lang="en-US" altLang="en-US" sz="1600" dirty="0">
                <a:solidFill>
                  <a:schemeClr val="bg1">
                    <a:lumMod val="65000"/>
                  </a:schemeClr>
                </a:solidFill>
              </a:rPr>
              <a:t>A sporadic condition in which abnormal corneal endothelial cells lead to a variety of corneal, iris and angle problems</a:t>
            </a:r>
          </a:p>
          <a:p>
            <a:pPr eaLnBrk="1" hangingPunct="1">
              <a:spcBef>
                <a:spcPct val="0"/>
              </a:spcBef>
              <a:buClrTx/>
              <a:buSzTx/>
              <a:buFont typeface="Wingdings" panose="05000000000000000000" pitchFamily="2" charset="2"/>
              <a:buNone/>
            </a:pPr>
            <a:endParaRPr lang="en-US" altLang="en-US" sz="1600" dirty="0">
              <a:solidFill>
                <a:schemeClr val="bg1">
                  <a:lumMod val="65000"/>
                </a:schemeClr>
              </a:solidFill>
            </a:endParaRPr>
          </a:p>
          <a:p>
            <a:pPr eaLnBrk="1" hangingPunct="1">
              <a:spcBef>
                <a:spcPct val="0"/>
              </a:spcBef>
              <a:buClrTx/>
              <a:buSzTx/>
              <a:buFontTx/>
              <a:buNone/>
            </a:pPr>
            <a:r>
              <a:rPr lang="en-US" altLang="en-US" sz="1600" i="1" dirty="0">
                <a:solidFill>
                  <a:schemeClr val="bg1">
                    <a:lumMod val="65000"/>
                  </a:schemeClr>
                </a:solidFill>
              </a:rPr>
              <a:t>Who is the typical patient?</a:t>
            </a:r>
          </a:p>
          <a:p>
            <a:pPr eaLnBrk="1" hangingPunct="1">
              <a:spcBef>
                <a:spcPct val="0"/>
              </a:spcBef>
              <a:buClrTx/>
              <a:buSzTx/>
              <a:buFontTx/>
              <a:buNone/>
            </a:pPr>
            <a:r>
              <a:rPr lang="en-US" altLang="en-US" sz="1600" dirty="0">
                <a:solidFill>
                  <a:schemeClr val="bg1">
                    <a:lumMod val="65000"/>
                  </a:schemeClr>
                </a:solidFill>
              </a:rPr>
              <a:t>A young-to-middle-aged adult female</a:t>
            </a:r>
          </a:p>
          <a:p>
            <a:pPr eaLnBrk="1" hangingPunct="1">
              <a:spcBef>
                <a:spcPct val="0"/>
              </a:spcBef>
              <a:buClrTx/>
              <a:buSzTx/>
              <a:buFontTx/>
              <a:buNone/>
            </a:pPr>
            <a:endParaRPr lang="en-US" altLang="en-US" sz="1600" i="1" dirty="0">
              <a:solidFill>
                <a:schemeClr val="bg1">
                  <a:lumMod val="65000"/>
                </a:schemeClr>
              </a:solidFill>
            </a:endParaRPr>
          </a:p>
          <a:p>
            <a:pPr eaLnBrk="1" hangingPunct="1">
              <a:spcBef>
                <a:spcPct val="0"/>
              </a:spcBef>
              <a:buClrTx/>
              <a:buSzTx/>
              <a:buFontTx/>
              <a:buNone/>
            </a:pPr>
            <a:r>
              <a:rPr lang="en-US" altLang="en-US" sz="1600" i="1" dirty="0">
                <a:solidFill>
                  <a:schemeClr val="bg1">
                    <a:lumMod val="65000"/>
                  </a:schemeClr>
                </a:solidFill>
              </a:rPr>
              <a:t>What three sorts of complaints will she have?</a:t>
            </a:r>
          </a:p>
          <a:p>
            <a:pPr eaLnBrk="1" hangingPunct="1">
              <a:spcBef>
                <a:spcPct val="0"/>
              </a:spcBef>
              <a:buClrTx/>
              <a:buSzTx/>
              <a:buNone/>
            </a:pPr>
            <a:r>
              <a:rPr lang="en-US" altLang="en-US" sz="1600" dirty="0">
                <a:solidFill>
                  <a:schemeClr val="bg1">
                    <a:lumMod val="65000"/>
                  </a:schemeClr>
                </a:solidFill>
              </a:rPr>
              <a:t>--Changes in the eye’s appearance</a:t>
            </a:r>
          </a:p>
          <a:p>
            <a:pPr eaLnBrk="1" hangingPunct="1">
              <a:spcBef>
                <a:spcPct val="0"/>
              </a:spcBef>
              <a:buClrTx/>
              <a:buSzTx/>
              <a:buNone/>
            </a:pPr>
            <a:r>
              <a:rPr lang="en-US" altLang="en-US" sz="1600" dirty="0">
                <a:solidFill>
                  <a:schemeClr val="bg1">
                    <a:lumMod val="65000"/>
                  </a:schemeClr>
                </a:solidFill>
              </a:rPr>
              <a:t>--Ocular pain </a:t>
            </a:r>
          </a:p>
          <a:p>
            <a:pPr eaLnBrk="1" hangingPunct="1">
              <a:spcBef>
                <a:spcPct val="0"/>
              </a:spcBef>
              <a:buClrTx/>
              <a:buSzTx/>
              <a:buNone/>
            </a:pPr>
            <a:r>
              <a:rPr lang="en-US" altLang="en-US" sz="1600" dirty="0">
                <a:solidFill>
                  <a:schemeClr val="bg1">
                    <a:lumMod val="65000"/>
                  </a:schemeClr>
                </a:solidFill>
              </a:rPr>
              <a:t>--Decreased VA</a:t>
            </a:r>
          </a:p>
          <a:p>
            <a:pPr eaLnBrk="1" hangingPunct="1">
              <a:spcBef>
                <a:spcPct val="0"/>
              </a:spcBef>
              <a:buClrTx/>
              <a:buSzTx/>
              <a:buNone/>
            </a:pPr>
            <a:endParaRPr lang="en-US" altLang="en-US" sz="1600" dirty="0">
              <a:solidFill>
                <a:schemeClr val="bg1">
                  <a:lumMod val="65000"/>
                </a:schemeClr>
              </a:solidFill>
            </a:endParaRPr>
          </a:p>
          <a:p>
            <a:pPr eaLnBrk="1" hangingPunct="1">
              <a:spcBef>
                <a:spcPct val="0"/>
              </a:spcBef>
              <a:buClrTx/>
              <a:buSzTx/>
              <a:buFontTx/>
              <a:buNone/>
            </a:pPr>
            <a:r>
              <a:rPr lang="en-US" altLang="en-US" sz="1600" i="1" dirty="0">
                <a:solidFill>
                  <a:schemeClr val="bg1">
                    <a:lumMod val="65000"/>
                  </a:schemeClr>
                </a:solidFill>
              </a:rPr>
              <a:t>What ‘pertinent negative’ will be elicited when taking a history?</a:t>
            </a:r>
          </a:p>
          <a:p>
            <a:pPr eaLnBrk="1" hangingPunct="1">
              <a:spcBef>
                <a:spcPct val="0"/>
              </a:spcBef>
              <a:buClrTx/>
              <a:buSzTx/>
              <a:buFontTx/>
              <a:buNone/>
            </a:pPr>
            <a:r>
              <a:rPr lang="en-US" altLang="en-US" sz="1600" dirty="0">
                <a:solidFill>
                  <a:schemeClr val="bg1">
                    <a:lumMod val="65000"/>
                  </a:schemeClr>
                </a:solidFill>
              </a:rPr>
              <a:t>She will deny any family history of similar eye findings (recall it’s sporadic, not inherited)</a:t>
            </a:r>
          </a:p>
        </p:txBody>
      </p:sp>
      <p:sp>
        <p:nvSpPr>
          <p:cNvPr id="47" name="Oval 46">
            <a:extLst>
              <a:ext uri="{FF2B5EF4-FFF2-40B4-BE49-F238E27FC236}">
                <a16:creationId xmlns:a16="http://schemas.microsoft.com/office/drawing/2014/main" id="{915FF168-8D6E-4F81-8D3E-ED770430134E}"/>
              </a:ext>
            </a:extLst>
          </p:cNvPr>
          <p:cNvSpPr/>
          <p:nvPr/>
        </p:nvSpPr>
        <p:spPr>
          <a:xfrm>
            <a:off x="8001000" y="3048000"/>
            <a:ext cx="671979" cy="338554"/>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Text Box 16">
            <a:extLst>
              <a:ext uri="{FF2B5EF4-FFF2-40B4-BE49-F238E27FC236}">
                <a16:creationId xmlns:a16="http://schemas.microsoft.com/office/drawing/2014/main" id="{090C85B3-0EB0-425A-B813-5DE77E9B89E1}"/>
              </a:ext>
            </a:extLst>
          </p:cNvPr>
          <p:cNvSpPr txBox="1">
            <a:spLocks noChangeArrowheads="1"/>
          </p:cNvSpPr>
          <p:nvPr/>
        </p:nvSpPr>
        <p:spPr bwMode="auto">
          <a:xfrm>
            <a:off x="440617" y="3361823"/>
            <a:ext cx="4516848" cy="1323439"/>
          </a:xfrm>
          <a:prstGeom prst="rect">
            <a:avLst/>
          </a:prstGeom>
          <a:solidFill>
            <a:schemeClr val="accent2"/>
          </a:solidFill>
          <a:ln>
            <a:noFill/>
          </a:ln>
          <a:effec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i="1" dirty="0">
                <a:solidFill>
                  <a:schemeClr val="bg1">
                    <a:lumMod val="75000"/>
                  </a:schemeClr>
                </a:solidFill>
              </a:rPr>
              <a:t>What are the common signs of ICE syndrome?</a:t>
            </a:r>
          </a:p>
          <a:p>
            <a:pPr eaLnBrk="1" hangingPunct="1">
              <a:spcBef>
                <a:spcPct val="0"/>
              </a:spcBef>
              <a:buClrTx/>
              <a:buSzTx/>
              <a:buFontTx/>
              <a:buNone/>
            </a:pPr>
            <a:r>
              <a:rPr lang="en-US" altLang="en-US" sz="1600" dirty="0">
                <a:solidFill>
                  <a:schemeClr val="bg1">
                    <a:lumMod val="75000"/>
                  </a:schemeClr>
                </a:solidFill>
              </a:rPr>
              <a:t>--Iris changes</a:t>
            </a:r>
          </a:p>
          <a:p>
            <a:pPr eaLnBrk="1" hangingPunct="1">
              <a:spcBef>
                <a:spcPct val="0"/>
              </a:spcBef>
              <a:buClrTx/>
              <a:buSzTx/>
              <a:buFontTx/>
              <a:buNone/>
            </a:pPr>
            <a:r>
              <a:rPr lang="en-US" altLang="en-US" sz="1600" dirty="0">
                <a:solidFill>
                  <a:schemeClr val="bg1">
                    <a:lumMod val="75000"/>
                  </a:schemeClr>
                </a:solidFill>
              </a:rPr>
              <a:t>--</a:t>
            </a:r>
            <a:r>
              <a:rPr lang="en-US" altLang="en-US" sz="1600" b="1" dirty="0">
                <a:solidFill>
                  <a:schemeClr val="bg1"/>
                </a:solidFill>
              </a:rPr>
              <a:t>Corneal changes</a:t>
            </a:r>
          </a:p>
          <a:p>
            <a:pPr eaLnBrk="1" hangingPunct="1">
              <a:spcBef>
                <a:spcPct val="0"/>
              </a:spcBef>
              <a:buClrTx/>
              <a:buSzTx/>
              <a:buFontTx/>
              <a:buNone/>
            </a:pPr>
            <a:r>
              <a:rPr lang="en-US" altLang="en-US" sz="1600" dirty="0">
                <a:solidFill>
                  <a:schemeClr val="bg1">
                    <a:lumMod val="75000"/>
                  </a:schemeClr>
                </a:solidFill>
              </a:rPr>
              <a:t>--Peripheral anterior synechiae (PAS)</a:t>
            </a:r>
          </a:p>
          <a:p>
            <a:pPr eaLnBrk="1" hangingPunct="1">
              <a:spcBef>
                <a:spcPct val="0"/>
              </a:spcBef>
              <a:buClrTx/>
              <a:buSzTx/>
              <a:buFontTx/>
              <a:buNone/>
            </a:pPr>
            <a:r>
              <a:rPr lang="en-US" altLang="en-US" sz="1600" dirty="0">
                <a:solidFill>
                  <a:schemeClr val="bg1">
                    <a:lumMod val="75000"/>
                  </a:schemeClr>
                </a:solidFill>
              </a:rPr>
              <a:t>--Elevated IOP/glaucoma</a:t>
            </a:r>
          </a:p>
        </p:txBody>
      </p:sp>
      <p:sp>
        <p:nvSpPr>
          <p:cNvPr id="60" name="TextBox 48">
            <a:extLst>
              <a:ext uri="{FF2B5EF4-FFF2-40B4-BE49-F238E27FC236}">
                <a16:creationId xmlns:a16="http://schemas.microsoft.com/office/drawing/2014/main" id="{9842D91A-7C60-49F9-85F0-9749D8DBB90F}"/>
              </a:ext>
            </a:extLst>
          </p:cNvPr>
          <p:cNvSpPr txBox="1">
            <a:spLocks noChangeArrowheads="1"/>
          </p:cNvSpPr>
          <p:nvPr/>
        </p:nvSpPr>
        <p:spPr bwMode="auto">
          <a:xfrm>
            <a:off x="2547765" y="3788861"/>
            <a:ext cx="4462635" cy="738664"/>
          </a:xfrm>
          <a:prstGeom prst="rect">
            <a:avLst/>
          </a:prstGeom>
          <a:solidFill>
            <a:srgbClr val="99FF99"/>
          </a:solidFill>
          <a:ln>
            <a:noFill/>
          </a:ln>
        </p:spPr>
        <p:txBody>
          <a:bodyPr wrap="square">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n-US" altLang="en-US" sz="1400" i="1" dirty="0">
                <a:solidFill>
                  <a:schemeClr val="bg1">
                    <a:lumMod val="65000"/>
                  </a:schemeClr>
                </a:solidFill>
              </a:rPr>
              <a:t>What are the classic terms for describing the slit-lamp appearance of the abnormal endothelium?</a:t>
            </a:r>
          </a:p>
          <a:p>
            <a:pPr eaLnBrk="1" hangingPunct="1"/>
            <a:r>
              <a:rPr lang="en-US" altLang="en-US" sz="1400" dirty="0">
                <a:solidFill>
                  <a:schemeClr val="bg1">
                    <a:lumMod val="65000"/>
                  </a:schemeClr>
                </a:solidFill>
              </a:rPr>
              <a:t>‘Hammered silver’ or </a:t>
            </a:r>
            <a:r>
              <a:rPr lang="en-US" altLang="en-US" sz="1400" dirty="0">
                <a:solidFill>
                  <a:srgbClr val="0000FF"/>
                </a:solidFill>
              </a:rPr>
              <a:t>‘</a:t>
            </a:r>
            <a:r>
              <a:rPr lang="en-US" altLang="en-US" sz="1400" b="1" dirty="0">
                <a:solidFill>
                  <a:srgbClr val="0000FF"/>
                </a:solidFill>
              </a:rPr>
              <a:t>beaten bronze</a:t>
            </a:r>
            <a:r>
              <a:rPr lang="en-US" altLang="en-US" sz="1400" dirty="0">
                <a:solidFill>
                  <a:srgbClr val="0000FF"/>
                </a:solidFill>
              </a:rPr>
              <a:t>’</a:t>
            </a:r>
          </a:p>
        </p:txBody>
      </p:sp>
      <p:sp>
        <p:nvSpPr>
          <p:cNvPr id="55" name="Oval 54">
            <a:extLst>
              <a:ext uri="{FF2B5EF4-FFF2-40B4-BE49-F238E27FC236}">
                <a16:creationId xmlns:a16="http://schemas.microsoft.com/office/drawing/2014/main" id="{AA51CD81-56EC-487E-9F90-4DF70BE0BAD9}"/>
              </a:ext>
            </a:extLst>
          </p:cNvPr>
          <p:cNvSpPr/>
          <p:nvPr/>
        </p:nvSpPr>
        <p:spPr>
          <a:xfrm>
            <a:off x="473923" y="3825749"/>
            <a:ext cx="2040677" cy="431906"/>
          </a:xfrm>
          <a:prstGeom prst="ellipse">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Oval 60">
            <a:extLst>
              <a:ext uri="{FF2B5EF4-FFF2-40B4-BE49-F238E27FC236}">
                <a16:creationId xmlns:a16="http://schemas.microsoft.com/office/drawing/2014/main" id="{DED351E3-FD11-42C2-A65A-A597BF482DB0}"/>
              </a:ext>
            </a:extLst>
          </p:cNvPr>
          <p:cNvSpPr/>
          <p:nvPr/>
        </p:nvSpPr>
        <p:spPr>
          <a:xfrm>
            <a:off x="4178473" y="4109946"/>
            <a:ext cx="1494319" cy="514863"/>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TextBox 62">
            <a:extLst>
              <a:ext uri="{FF2B5EF4-FFF2-40B4-BE49-F238E27FC236}">
                <a16:creationId xmlns:a16="http://schemas.microsoft.com/office/drawing/2014/main" id="{0FE2E50D-8D8A-41BD-B8BC-C550B184932F}"/>
              </a:ext>
            </a:extLst>
          </p:cNvPr>
          <p:cNvSpPr txBox="1"/>
          <p:nvPr/>
        </p:nvSpPr>
        <p:spPr>
          <a:xfrm>
            <a:off x="4245218" y="4760037"/>
            <a:ext cx="4098260" cy="738664"/>
          </a:xfrm>
          <a:prstGeom prst="rect">
            <a:avLst/>
          </a:prstGeom>
          <a:solidFill>
            <a:srgbClr val="0070C0"/>
          </a:solidFill>
        </p:spPr>
        <p:txBody>
          <a:bodyPr wrap="square" rtlCol="0">
            <a:spAutoFit/>
          </a:bodyPr>
          <a:lstStyle/>
          <a:p>
            <a:pPr eaLnBrk="1" hangingPunct="1"/>
            <a:r>
              <a:rPr lang="en-US" altLang="en-US" sz="1400" dirty="0">
                <a:solidFill>
                  <a:schemeClr val="bg1"/>
                </a:solidFill>
              </a:rPr>
              <a:t>Beaten bronze </a:t>
            </a:r>
            <a:r>
              <a:rPr lang="en-US" altLang="en-US" sz="1400" i="1" dirty="0">
                <a:solidFill>
                  <a:schemeClr val="bg1"/>
                </a:solidFill>
              </a:rPr>
              <a:t>is also used to describe the appearance of the endothelium in what condition?</a:t>
            </a:r>
          </a:p>
          <a:p>
            <a:pPr eaLnBrk="1" hangingPunct="1"/>
            <a:r>
              <a:rPr lang="en-US" altLang="en-US" sz="1400" dirty="0">
                <a:solidFill>
                  <a:srgbClr val="0070C0"/>
                </a:solidFill>
              </a:rPr>
              <a:t>Fuchs dystrophy</a:t>
            </a:r>
            <a:endParaRPr lang="en-US" altLang="en-US" sz="1400" b="1" dirty="0">
              <a:solidFill>
                <a:srgbClr val="0070C0"/>
              </a:solidFill>
            </a:endParaRPr>
          </a:p>
        </p:txBody>
      </p:sp>
    </p:spTree>
    <p:extLst>
      <p:ext uri="{BB962C8B-B14F-4D97-AF65-F5344CB8AC3E}">
        <p14:creationId xmlns:p14="http://schemas.microsoft.com/office/powerpoint/2010/main" val="3973265710"/>
      </p:ext>
    </p:extLst>
  </p:cSld>
  <p:clrMapOvr>
    <a:masterClrMapping/>
  </p:clrMapOvr>
</p:sld>
</file>

<file path=ppt/slides/slide3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Straight Arrow Connector 12">
            <a:extLst>
              <a:ext uri="{FF2B5EF4-FFF2-40B4-BE49-F238E27FC236}">
                <a16:creationId xmlns:a16="http://schemas.microsoft.com/office/drawing/2014/main" id="{A6DE2085-829C-480C-9216-69D6039C0A37}"/>
              </a:ext>
            </a:extLst>
          </p:cNvPr>
          <p:cNvCxnSpPr>
            <a:cxnSpLocks/>
          </p:cNvCxnSpPr>
          <p:nvPr/>
        </p:nvCxnSpPr>
        <p:spPr>
          <a:xfrm>
            <a:off x="6717173" y="1828800"/>
            <a:ext cx="0" cy="3462754"/>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43014" name="Text Box 6"/>
          <p:cNvSpPr txBox="1">
            <a:spLocks noChangeArrowheads="1"/>
          </p:cNvSpPr>
          <p:nvPr/>
        </p:nvSpPr>
        <p:spPr bwMode="auto">
          <a:xfrm>
            <a:off x="533400" y="2356376"/>
            <a:ext cx="1005403"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Lens-</a:t>
            </a:r>
          </a:p>
          <a:p>
            <a:pPr algn="ctr" eaLnBrk="1" hangingPunct="1">
              <a:lnSpc>
                <a:spcPct val="80000"/>
              </a:lnSpc>
              <a:spcBef>
                <a:spcPct val="0"/>
              </a:spcBef>
              <a:buClrTx/>
              <a:buSzTx/>
              <a:buFontTx/>
              <a:buNone/>
            </a:pPr>
            <a:r>
              <a:rPr lang="en-US" altLang="en-US" sz="1800" dirty="0">
                <a:solidFill>
                  <a:schemeClr val="bg1">
                    <a:lumMod val="75000"/>
                  </a:schemeClr>
                </a:solidFill>
              </a:rPr>
              <a:t>Induced</a:t>
            </a:r>
          </a:p>
        </p:txBody>
      </p:sp>
      <p:sp>
        <p:nvSpPr>
          <p:cNvPr id="43017" name="Text Box 14"/>
          <p:cNvSpPr txBox="1">
            <a:spLocks noChangeArrowheads="1"/>
          </p:cNvSpPr>
          <p:nvPr/>
        </p:nvSpPr>
        <p:spPr bwMode="auto">
          <a:xfrm>
            <a:off x="3026498" y="2365901"/>
            <a:ext cx="1633781"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Aphakic/</a:t>
            </a:r>
          </a:p>
          <a:p>
            <a:pPr algn="ctr" eaLnBrk="1" hangingPunct="1">
              <a:lnSpc>
                <a:spcPct val="80000"/>
              </a:lnSpc>
              <a:spcBef>
                <a:spcPct val="0"/>
              </a:spcBef>
              <a:buClrTx/>
              <a:buSzTx/>
              <a:buFontTx/>
              <a:buNone/>
            </a:pPr>
            <a:r>
              <a:rPr lang="en-US" altLang="en-US" sz="1800" dirty="0" err="1">
                <a:solidFill>
                  <a:schemeClr val="bg1">
                    <a:lumMod val="75000"/>
                  </a:schemeClr>
                </a:solidFill>
              </a:rPr>
              <a:t>Pseudophakic</a:t>
            </a:r>
            <a:endParaRPr lang="en-US" altLang="en-US" sz="1800" dirty="0">
              <a:solidFill>
                <a:schemeClr val="bg1">
                  <a:lumMod val="75000"/>
                </a:schemeClr>
              </a:solidFill>
            </a:endParaRPr>
          </a:p>
        </p:txBody>
      </p:sp>
      <p:sp>
        <p:nvSpPr>
          <p:cNvPr id="43031" name="Text Box 35"/>
          <p:cNvSpPr txBox="1">
            <a:spLocks noChangeArrowheads="1"/>
          </p:cNvSpPr>
          <p:nvPr/>
        </p:nvSpPr>
        <p:spPr bwMode="auto">
          <a:xfrm>
            <a:off x="1190847" y="1295400"/>
            <a:ext cx="2473754"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solidFill>
                  <a:schemeClr val="bg1">
                    <a:lumMod val="75000"/>
                  </a:schemeClr>
                </a:solidFill>
              </a:rPr>
              <a:t>w/ Pupillary Block</a:t>
            </a:r>
          </a:p>
        </p:txBody>
      </p:sp>
      <p:sp>
        <p:nvSpPr>
          <p:cNvPr id="43032" name="Text Box 36"/>
          <p:cNvSpPr txBox="1">
            <a:spLocks noChangeArrowheads="1"/>
          </p:cNvSpPr>
          <p:nvPr/>
        </p:nvSpPr>
        <p:spPr bwMode="auto">
          <a:xfrm>
            <a:off x="5181600" y="1295400"/>
            <a:ext cx="2630848"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t>w/o Pupillary Block</a:t>
            </a:r>
          </a:p>
        </p:txBody>
      </p:sp>
      <p:sp>
        <p:nvSpPr>
          <p:cNvPr id="49" name="Rectangle 2">
            <a:extLst>
              <a:ext uri="{FF2B5EF4-FFF2-40B4-BE49-F238E27FC236}">
                <a16:creationId xmlns:a16="http://schemas.microsoft.com/office/drawing/2014/main" id="{240EE5BF-F7D2-4FC8-A5DD-F6B5423153C6}"/>
              </a:ext>
            </a:extLst>
          </p:cNvPr>
          <p:cNvSpPr>
            <a:spLocks noGrp="1" noChangeArrowheads="1"/>
          </p:cNvSpPr>
          <p:nvPr>
            <p:ph type="title"/>
          </p:nvPr>
        </p:nvSpPr>
        <p:spPr>
          <a:xfrm>
            <a:off x="457200" y="304800"/>
            <a:ext cx="7543800" cy="563562"/>
          </a:xfrm>
        </p:spPr>
        <p:txBody>
          <a:bodyPr/>
          <a:lstStyle/>
          <a:p>
            <a:pPr eaLnBrk="1" hangingPunct="1"/>
            <a:r>
              <a:rPr lang="en-US" altLang="en-US" sz="3500" dirty="0"/>
              <a:t>A</a:t>
            </a:r>
          </a:p>
        </p:txBody>
      </p:sp>
      <p:sp>
        <p:nvSpPr>
          <p:cNvPr id="50" name="TextBox 49">
            <a:extLst>
              <a:ext uri="{FF2B5EF4-FFF2-40B4-BE49-F238E27FC236}">
                <a16:creationId xmlns:a16="http://schemas.microsoft.com/office/drawing/2014/main" id="{CF426230-46C8-405C-9015-99EF57762A2E}"/>
              </a:ext>
            </a:extLst>
          </p:cNvPr>
          <p:cNvSpPr txBox="1"/>
          <p:nvPr/>
        </p:nvSpPr>
        <p:spPr>
          <a:xfrm>
            <a:off x="2259496" y="189094"/>
            <a:ext cx="4607480" cy="400110"/>
          </a:xfrm>
          <a:prstGeom prst="rect">
            <a:avLst/>
          </a:prstGeom>
          <a:solidFill>
            <a:schemeClr val="accent1">
              <a:lumMod val="60000"/>
              <a:lumOff val="40000"/>
            </a:schemeClr>
          </a:solidFill>
        </p:spPr>
        <p:txBody>
          <a:bodyPr wrap="none" rtlCol="0">
            <a:spAutoFit/>
          </a:bodyPr>
          <a:lstStyle/>
          <a:p>
            <a:pPr algn="ctr"/>
            <a:r>
              <a:rPr lang="en-US" sz="2000" b="1" dirty="0"/>
              <a:t>Secondary Angle Closure Glaucoma</a:t>
            </a:r>
          </a:p>
        </p:txBody>
      </p:sp>
      <p:sp>
        <p:nvSpPr>
          <p:cNvPr id="2" name="TextBox 1">
            <a:extLst>
              <a:ext uri="{FF2B5EF4-FFF2-40B4-BE49-F238E27FC236}">
                <a16:creationId xmlns:a16="http://schemas.microsoft.com/office/drawing/2014/main" id="{A7E30BEC-923B-4C9A-A856-BDD0D882F6B8}"/>
              </a:ext>
            </a:extLst>
          </p:cNvPr>
          <p:cNvSpPr txBox="1"/>
          <p:nvPr/>
        </p:nvSpPr>
        <p:spPr>
          <a:xfrm>
            <a:off x="887305" y="2844119"/>
            <a:ext cx="1494320" cy="338554"/>
          </a:xfrm>
          <a:prstGeom prst="rect">
            <a:avLst/>
          </a:prstGeom>
          <a:noFill/>
        </p:spPr>
        <p:txBody>
          <a:bodyPr wrap="none" rtlCol="0">
            <a:spAutoFit/>
          </a:bodyPr>
          <a:lstStyle/>
          <a:p>
            <a:r>
              <a:rPr lang="en-US" sz="1600" dirty="0" err="1">
                <a:solidFill>
                  <a:schemeClr val="bg1">
                    <a:lumMod val="75000"/>
                  </a:schemeClr>
                </a:solidFill>
              </a:rPr>
              <a:t>Phacomorphic</a:t>
            </a:r>
            <a:endParaRPr lang="en-US" sz="1600" dirty="0">
              <a:solidFill>
                <a:schemeClr val="bg1">
                  <a:lumMod val="75000"/>
                </a:schemeClr>
              </a:solidFill>
            </a:endParaRPr>
          </a:p>
        </p:txBody>
      </p:sp>
      <p:sp>
        <p:nvSpPr>
          <p:cNvPr id="51" name="TextBox 50">
            <a:extLst>
              <a:ext uri="{FF2B5EF4-FFF2-40B4-BE49-F238E27FC236}">
                <a16:creationId xmlns:a16="http://schemas.microsoft.com/office/drawing/2014/main" id="{156069D4-340B-4160-A336-EBF73557CEE0}"/>
              </a:ext>
            </a:extLst>
          </p:cNvPr>
          <p:cNvSpPr txBox="1"/>
          <p:nvPr/>
        </p:nvSpPr>
        <p:spPr>
          <a:xfrm>
            <a:off x="884725" y="3175578"/>
            <a:ext cx="1402948" cy="338554"/>
          </a:xfrm>
          <a:prstGeom prst="rect">
            <a:avLst/>
          </a:prstGeom>
          <a:noFill/>
        </p:spPr>
        <p:txBody>
          <a:bodyPr wrap="none" rtlCol="0">
            <a:spAutoFit/>
          </a:bodyPr>
          <a:lstStyle/>
          <a:p>
            <a:r>
              <a:rPr lang="en-US" sz="1600" dirty="0">
                <a:solidFill>
                  <a:schemeClr val="bg1">
                    <a:lumMod val="75000"/>
                  </a:schemeClr>
                </a:solidFill>
              </a:rPr>
              <a:t>Ectopia </a:t>
            </a:r>
            <a:r>
              <a:rPr lang="en-US" sz="1600" dirty="0" err="1">
                <a:solidFill>
                  <a:schemeClr val="bg1">
                    <a:lumMod val="75000"/>
                  </a:schemeClr>
                </a:solidFill>
              </a:rPr>
              <a:t>lentis</a:t>
            </a:r>
            <a:endParaRPr lang="en-US" sz="1600" dirty="0">
              <a:solidFill>
                <a:schemeClr val="bg1">
                  <a:lumMod val="75000"/>
                </a:schemeClr>
              </a:solidFill>
            </a:endParaRPr>
          </a:p>
        </p:txBody>
      </p:sp>
      <p:cxnSp>
        <p:nvCxnSpPr>
          <p:cNvPr id="71" name="Straight Connector 70">
            <a:extLst>
              <a:ext uri="{FF2B5EF4-FFF2-40B4-BE49-F238E27FC236}">
                <a16:creationId xmlns:a16="http://schemas.microsoft.com/office/drawing/2014/main" id="{C104938D-BA8D-4E39-9D5F-9EE2012F2F3C}"/>
              </a:ext>
            </a:extLst>
          </p:cNvPr>
          <p:cNvCxnSpPr>
            <a:cxnSpLocks/>
          </p:cNvCxnSpPr>
          <p:nvPr/>
        </p:nvCxnSpPr>
        <p:spPr>
          <a:xfrm flipH="1">
            <a:off x="762665" y="3023488"/>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2A7E4E40-472F-4E50-8A7A-45C10FDD7171}"/>
              </a:ext>
            </a:extLst>
          </p:cNvPr>
          <p:cNvCxnSpPr>
            <a:cxnSpLocks/>
          </p:cNvCxnSpPr>
          <p:nvPr/>
        </p:nvCxnSpPr>
        <p:spPr>
          <a:xfrm flipH="1">
            <a:off x="762665" y="3347853"/>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C3924889-45B9-4383-9C9E-48F0A9C27AD8}"/>
              </a:ext>
            </a:extLst>
          </p:cNvPr>
          <p:cNvCxnSpPr>
            <a:cxnSpLocks/>
          </p:cNvCxnSpPr>
          <p:nvPr/>
        </p:nvCxnSpPr>
        <p:spPr>
          <a:xfrm flipH="1">
            <a:off x="748719" y="2838976"/>
            <a:ext cx="13947" cy="5088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 name="Straight Arrow Connector 5">
            <a:extLst>
              <a:ext uri="{FF2B5EF4-FFF2-40B4-BE49-F238E27FC236}">
                <a16:creationId xmlns:a16="http://schemas.microsoft.com/office/drawing/2014/main" id="{A3439F0C-5143-461F-8F3C-2E830785DEFC}"/>
              </a:ext>
            </a:extLst>
          </p:cNvPr>
          <p:cNvCxnSpPr>
            <a:stCxn id="50" idx="2"/>
          </p:cNvCxnSpPr>
          <p:nvPr/>
        </p:nvCxnSpPr>
        <p:spPr>
          <a:xfrm flipH="1">
            <a:off x="2971800" y="589204"/>
            <a:ext cx="1591436" cy="706196"/>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0" name="Straight Arrow Connector 9">
            <a:extLst>
              <a:ext uri="{FF2B5EF4-FFF2-40B4-BE49-F238E27FC236}">
                <a16:creationId xmlns:a16="http://schemas.microsoft.com/office/drawing/2014/main" id="{84DC796E-F6ED-4FBB-82D2-A260F480BF8A}"/>
              </a:ext>
            </a:extLst>
          </p:cNvPr>
          <p:cNvCxnSpPr>
            <a:cxnSpLocks/>
          </p:cNvCxnSpPr>
          <p:nvPr/>
        </p:nvCxnSpPr>
        <p:spPr>
          <a:xfrm>
            <a:off x="4572000" y="589204"/>
            <a:ext cx="1600200" cy="706196"/>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6" name="Straight Arrow Connector 25">
            <a:extLst>
              <a:ext uri="{FF2B5EF4-FFF2-40B4-BE49-F238E27FC236}">
                <a16:creationId xmlns:a16="http://schemas.microsoft.com/office/drawing/2014/main" id="{B70E0124-9B84-41A5-8D84-A66B7838A706}"/>
              </a:ext>
            </a:extLst>
          </p:cNvPr>
          <p:cNvCxnSpPr>
            <a:cxnSpLocks/>
          </p:cNvCxnSpPr>
          <p:nvPr/>
        </p:nvCxnSpPr>
        <p:spPr>
          <a:xfrm flipH="1">
            <a:off x="1159539" y="1828800"/>
            <a:ext cx="1290435" cy="478059"/>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28" name="Straight Arrow Connector 27">
            <a:extLst>
              <a:ext uri="{FF2B5EF4-FFF2-40B4-BE49-F238E27FC236}">
                <a16:creationId xmlns:a16="http://schemas.microsoft.com/office/drawing/2014/main" id="{567A4249-5C59-4416-8A8E-1C35913900AB}"/>
              </a:ext>
            </a:extLst>
          </p:cNvPr>
          <p:cNvCxnSpPr>
            <a:cxnSpLocks/>
          </p:cNvCxnSpPr>
          <p:nvPr/>
        </p:nvCxnSpPr>
        <p:spPr>
          <a:xfrm>
            <a:off x="2449973" y="1832208"/>
            <a:ext cx="1268784"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56" name="Text Box 6">
            <a:extLst>
              <a:ext uri="{FF2B5EF4-FFF2-40B4-BE49-F238E27FC236}">
                <a16:creationId xmlns:a16="http://schemas.microsoft.com/office/drawing/2014/main" id="{557983BD-9D64-49B9-A366-A08663B0451F}"/>
              </a:ext>
            </a:extLst>
          </p:cNvPr>
          <p:cNvSpPr txBox="1">
            <a:spLocks noChangeArrowheads="1"/>
          </p:cNvSpPr>
          <p:nvPr/>
        </p:nvSpPr>
        <p:spPr bwMode="auto">
          <a:xfrm>
            <a:off x="5029200" y="2356376"/>
            <a:ext cx="813043"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r" eaLnBrk="1" hangingPunct="1">
              <a:lnSpc>
                <a:spcPct val="80000"/>
              </a:lnSpc>
              <a:spcBef>
                <a:spcPct val="0"/>
              </a:spcBef>
              <a:buClrTx/>
              <a:buSzTx/>
              <a:buFontTx/>
              <a:buNone/>
            </a:pPr>
            <a:r>
              <a:rPr lang="en-US" altLang="en-US" sz="1800" dirty="0">
                <a:solidFill>
                  <a:schemeClr val="bg1">
                    <a:lumMod val="75000"/>
                  </a:schemeClr>
                </a:solidFill>
              </a:rPr>
              <a:t>‘Push’</a:t>
            </a:r>
          </a:p>
        </p:txBody>
      </p:sp>
      <p:sp>
        <p:nvSpPr>
          <p:cNvPr id="57" name="Text Box 14">
            <a:extLst>
              <a:ext uri="{FF2B5EF4-FFF2-40B4-BE49-F238E27FC236}">
                <a16:creationId xmlns:a16="http://schemas.microsoft.com/office/drawing/2014/main" id="{5DAFA1C1-3A29-4C27-A379-663FDD22E326}"/>
              </a:ext>
            </a:extLst>
          </p:cNvPr>
          <p:cNvSpPr txBox="1">
            <a:spLocks noChangeArrowheads="1"/>
          </p:cNvSpPr>
          <p:nvPr/>
        </p:nvSpPr>
        <p:spPr bwMode="auto">
          <a:xfrm>
            <a:off x="7620000" y="2365901"/>
            <a:ext cx="671979"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t>‘Pull’</a:t>
            </a:r>
          </a:p>
        </p:txBody>
      </p:sp>
      <p:cxnSp>
        <p:nvCxnSpPr>
          <p:cNvPr id="58" name="Straight Arrow Connector 57">
            <a:extLst>
              <a:ext uri="{FF2B5EF4-FFF2-40B4-BE49-F238E27FC236}">
                <a16:creationId xmlns:a16="http://schemas.microsoft.com/office/drawing/2014/main" id="{E874FEE9-46BD-46A3-90A3-DE7CC220FBFF}"/>
              </a:ext>
            </a:extLst>
          </p:cNvPr>
          <p:cNvCxnSpPr>
            <a:cxnSpLocks/>
          </p:cNvCxnSpPr>
          <p:nvPr/>
        </p:nvCxnSpPr>
        <p:spPr>
          <a:xfrm flipH="1">
            <a:off x="5867400" y="1828800"/>
            <a:ext cx="849775"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59" name="Straight Arrow Connector 58">
            <a:extLst>
              <a:ext uri="{FF2B5EF4-FFF2-40B4-BE49-F238E27FC236}">
                <a16:creationId xmlns:a16="http://schemas.microsoft.com/office/drawing/2014/main" id="{C370A4A1-FE96-4E70-B89E-839542A5E241}"/>
              </a:ext>
            </a:extLst>
          </p:cNvPr>
          <p:cNvCxnSpPr>
            <a:cxnSpLocks/>
          </p:cNvCxnSpPr>
          <p:nvPr/>
        </p:nvCxnSpPr>
        <p:spPr>
          <a:xfrm>
            <a:off x="6717173" y="1832208"/>
            <a:ext cx="902827" cy="474047"/>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62" name="Text Box 16">
            <a:extLst>
              <a:ext uri="{FF2B5EF4-FFF2-40B4-BE49-F238E27FC236}">
                <a16:creationId xmlns:a16="http://schemas.microsoft.com/office/drawing/2014/main" id="{33538067-0726-41B0-93FF-357EF00CA62D}"/>
              </a:ext>
            </a:extLst>
          </p:cNvPr>
          <p:cNvSpPr txBox="1">
            <a:spLocks noChangeArrowheads="1"/>
          </p:cNvSpPr>
          <p:nvPr/>
        </p:nvSpPr>
        <p:spPr bwMode="auto">
          <a:xfrm>
            <a:off x="8065437" y="2684785"/>
            <a:ext cx="628698"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NVG</a:t>
            </a:r>
          </a:p>
        </p:txBody>
      </p:sp>
      <p:sp>
        <p:nvSpPr>
          <p:cNvPr id="70" name="Text Box 21">
            <a:extLst>
              <a:ext uri="{FF2B5EF4-FFF2-40B4-BE49-F238E27FC236}">
                <a16:creationId xmlns:a16="http://schemas.microsoft.com/office/drawing/2014/main" id="{86C32650-BE1F-4CC3-8DB5-0C136D877E6F}"/>
              </a:ext>
            </a:extLst>
          </p:cNvPr>
          <p:cNvSpPr txBox="1">
            <a:spLocks noChangeArrowheads="1"/>
          </p:cNvSpPr>
          <p:nvPr/>
        </p:nvSpPr>
        <p:spPr bwMode="auto">
          <a:xfrm>
            <a:off x="8070534" y="3048000"/>
            <a:ext cx="526106"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b="1"/>
              <a:t>ICE</a:t>
            </a:r>
          </a:p>
        </p:txBody>
      </p:sp>
      <p:sp>
        <p:nvSpPr>
          <p:cNvPr id="75" name="Text Box 45">
            <a:extLst>
              <a:ext uri="{FF2B5EF4-FFF2-40B4-BE49-F238E27FC236}">
                <a16:creationId xmlns:a16="http://schemas.microsoft.com/office/drawing/2014/main" id="{2B6EDA2D-8F55-4DFD-A225-8C03CE6FC7F3}"/>
              </a:ext>
            </a:extLst>
          </p:cNvPr>
          <p:cNvSpPr txBox="1">
            <a:spLocks noChangeArrowheads="1"/>
          </p:cNvSpPr>
          <p:nvPr/>
        </p:nvSpPr>
        <p:spPr bwMode="auto">
          <a:xfrm>
            <a:off x="8073162" y="3810000"/>
            <a:ext cx="1070837" cy="74635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ts val="1700"/>
              </a:lnSpc>
              <a:spcBef>
                <a:spcPct val="0"/>
              </a:spcBef>
              <a:buClrTx/>
              <a:buSzTx/>
              <a:buFontTx/>
              <a:buNone/>
            </a:pPr>
            <a:r>
              <a:rPr lang="en-US" altLang="en-US" sz="1600" dirty="0">
                <a:solidFill>
                  <a:schemeClr val="bg1">
                    <a:lumMod val="75000"/>
                  </a:schemeClr>
                </a:solidFill>
              </a:rPr>
              <a:t>Epithelial/ fibrous ingrowth</a:t>
            </a:r>
          </a:p>
        </p:txBody>
      </p:sp>
      <p:cxnSp>
        <p:nvCxnSpPr>
          <p:cNvPr id="77" name="Straight Connector 76">
            <a:extLst>
              <a:ext uri="{FF2B5EF4-FFF2-40B4-BE49-F238E27FC236}">
                <a16:creationId xmlns:a16="http://schemas.microsoft.com/office/drawing/2014/main" id="{FC090BD7-F2E1-4464-B57B-9CBE5874C89B}"/>
              </a:ext>
            </a:extLst>
          </p:cNvPr>
          <p:cNvCxnSpPr>
            <a:cxnSpLocks/>
          </p:cNvCxnSpPr>
          <p:nvPr/>
        </p:nvCxnSpPr>
        <p:spPr>
          <a:xfrm>
            <a:off x="7873969" y="2674448"/>
            <a:ext cx="7724" cy="128795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8" name="Straight Connector 77">
            <a:extLst>
              <a:ext uri="{FF2B5EF4-FFF2-40B4-BE49-F238E27FC236}">
                <a16:creationId xmlns:a16="http://schemas.microsoft.com/office/drawing/2014/main" id="{B1922ED5-C3D8-43D8-A00D-1D6BC9201DBA}"/>
              </a:ext>
            </a:extLst>
          </p:cNvPr>
          <p:cNvCxnSpPr/>
          <p:nvPr/>
        </p:nvCxnSpPr>
        <p:spPr>
          <a:xfrm flipH="1">
            <a:off x="7873968" y="2840262"/>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9" name="Straight Connector 78">
            <a:extLst>
              <a:ext uri="{FF2B5EF4-FFF2-40B4-BE49-F238E27FC236}">
                <a16:creationId xmlns:a16="http://schemas.microsoft.com/office/drawing/2014/main" id="{77019ED2-6D69-4A60-9D19-D4DB786EA3A0}"/>
              </a:ext>
            </a:extLst>
          </p:cNvPr>
          <p:cNvCxnSpPr/>
          <p:nvPr/>
        </p:nvCxnSpPr>
        <p:spPr>
          <a:xfrm flipH="1">
            <a:off x="7873968" y="3213518"/>
            <a:ext cx="24447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1" name="Straight Connector 80">
            <a:extLst>
              <a:ext uri="{FF2B5EF4-FFF2-40B4-BE49-F238E27FC236}">
                <a16:creationId xmlns:a16="http://schemas.microsoft.com/office/drawing/2014/main" id="{9796A12F-4125-4C05-8EE8-A388740C580D}"/>
              </a:ext>
            </a:extLst>
          </p:cNvPr>
          <p:cNvCxnSpPr/>
          <p:nvPr/>
        </p:nvCxnSpPr>
        <p:spPr>
          <a:xfrm flipH="1">
            <a:off x="7877837" y="3581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3" name="Straight Connector 82">
            <a:extLst>
              <a:ext uri="{FF2B5EF4-FFF2-40B4-BE49-F238E27FC236}">
                <a16:creationId xmlns:a16="http://schemas.microsoft.com/office/drawing/2014/main" id="{7FDC5F4B-9BF0-42AD-B8BB-2F2399BCF1E2}"/>
              </a:ext>
            </a:extLst>
          </p:cNvPr>
          <p:cNvCxnSpPr/>
          <p:nvPr/>
        </p:nvCxnSpPr>
        <p:spPr>
          <a:xfrm flipH="1">
            <a:off x="7881693" y="3962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93" name="Text Box 42">
            <a:extLst>
              <a:ext uri="{FF2B5EF4-FFF2-40B4-BE49-F238E27FC236}">
                <a16:creationId xmlns:a16="http://schemas.microsoft.com/office/drawing/2014/main" id="{53BAB77F-E061-4834-9068-34BDF78AD071}"/>
              </a:ext>
            </a:extLst>
          </p:cNvPr>
          <p:cNvSpPr txBox="1">
            <a:spLocks noChangeArrowheads="1"/>
          </p:cNvSpPr>
          <p:nvPr/>
        </p:nvSpPr>
        <p:spPr bwMode="auto">
          <a:xfrm>
            <a:off x="8111387" y="3429000"/>
            <a:ext cx="856196"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Flat AC</a:t>
            </a:r>
          </a:p>
        </p:txBody>
      </p:sp>
      <p:sp>
        <p:nvSpPr>
          <p:cNvPr id="100" name="Text Box 23">
            <a:extLst>
              <a:ext uri="{FF2B5EF4-FFF2-40B4-BE49-F238E27FC236}">
                <a16:creationId xmlns:a16="http://schemas.microsoft.com/office/drawing/2014/main" id="{D8F2FCFF-2984-4836-B000-9C5601A8EAAA}"/>
              </a:ext>
            </a:extLst>
          </p:cNvPr>
          <p:cNvSpPr txBox="1">
            <a:spLocks noChangeArrowheads="1"/>
          </p:cNvSpPr>
          <p:nvPr/>
        </p:nvSpPr>
        <p:spPr bwMode="auto">
          <a:xfrm>
            <a:off x="5530369" y="2667000"/>
            <a:ext cx="2143536"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Aqueous misdirection</a:t>
            </a:r>
          </a:p>
        </p:txBody>
      </p:sp>
      <p:cxnSp>
        <p:nvCxnSpPr>
          <p:cNvPr id="104" name="Straight Connector 103">
            <a:extLst>
              <a:ext uri="{FF2B5EF4-FFF2-40B4-BE49-F238E27FC236}">
                <a16:creationId xmlns:a16="http://schemas.microsoft.com/office/drawing/2014/main" id="{49D87D4A-E317-4446-9B95-5184CB3968F3}"/>
              </a:ext>
            </a:extLst>
          </p:cNvPr>
          <p:cNvCxnSpPr>
            <a:cxnSpLocks/>
          </p:cNvCxnSpPr>
          <p:nvPr/>
        </p:nvCxnSpPr>
        <p:spPr>
          <a:xfrm flipH="1">
            <a:off x="5316229" y="2667000"/>
            <a:ext cx="7397" cy="25314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5" name="Straight Connector 104">
            <a:extLst>
              <a:ext uri="{FF2B5EF4-FFF2-40B4-BE49-F238E27FC236}">
                <a16:creationId xmlns:a16="http://schemas.microsoft.com/office/drawing/2014/main" id="{F40B6D71-75A8-4A88-864D-00D14C2F710D}"/>
              </a:ext>
            </a:extLst>
          </p:cNvPr>
          <p:cNvCxnSpPr/>
          <p:nvPr/>
        </p:nvCxnSpPr>
        <p:spPr>
          <a:xfrm flipH="1">
            <a:off x="5323624" y="2832814"/>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6" name="Straight Connector 105">
            <a:extLst>
              <a:ext uri="{FF2B5EF4-FFF2-40B4-BE49-F238E27FC236}">
                <a16:creationId xmlns:a16="http://schemas.microsoft.com/office/drawing/2014/main" id="{010BF7B2-AA07-4DCF-822D-E2DB5CC0BF59}"/>
              </a:ext>
            </a:extLst>
          </p:cNvPr>
          <p:cNvCxnSpPr/>
          <p:nvPr/>
        </p:nvCxnSpPr>
        <p:spPr>
          <a:xfrm flipH="1">
            <a:off x="5323624" y="3360065"/>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a:extLst>
              <a:ext uri="{FF2B5EF4-FFF2-40B4-BE49-F238E27FC236}">
                <a16:creationId xmlns:a16="http://schemas.microsoft.com/office/drawing/2014/main" id="{BAC8035C-3999-4C31-93CD-6C0D2ADEB73B}"/>
              </a:ext>
            </a:extLst>
          </p:cNvPr>
          <p:cNvCxnSpPr/>
          <p:nvPr/>
        </p:nvCxnSpPr>
        <p:spPr>
          <a:xfrm flipH="1">
            <a:off x="5323536" y="3786938"/>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8" name="Straight Connector 107">
            <a:extLst>
              <a:ext uri="{FF2B5EF4-FFF2-40B4-BE49-F238E27FC236}">
                <a16:creationId xmlns:a16="http://schemas.microsoft.com/office/drawing/2014/main" id="{DB64CAEE-69B4-426A-8A5B-D1269DBF0F66}"/>
              </a:ext>
            </a:extLst>
          </p:cNvPr>
          <p:cNvCxnSpPr/>
          <p:nvPr/>
        </p:nvCxnSpPr>
        <p:spPr>
          <a:xfrm flipH="1">
            <a:off x="5327493" y="4249152"/>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12" name="Straight Connector 111">
            <a:extLst>
              <a:ext uri="{FF2B5EF4-FFF2-40B4-BE49-F238E27FC236}">
                <a16:creationId xmlns:a16="http://schemas.microsoft.com/office/drawing/2014/main" id="{99A16C30-4BE4-48E5-8B65-0C5F3039B8DC}"/>
              </a:ext>
            </a:extLst>
          </p:cNvPr>
          <p:cNvCxnSpPr/>
          <p:nvPr/>
        </p:nvCxnSpPr>
        <p:spPr>
          <a:xfrm flipH="1">
            <a:off x="5333455" y="51816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13" name="Text Box 42">
            <a:extLst>
              <a:ext uri="{FF2B5EF4-FFF2-40B4-BE49-F238E27FC236}">
                <a16:creationId xmlns:a16="http://schemas.microsoft.com/office/drawing/2014/main" id="{056DFFD9-3CA2-42E7-90FE-4F14522E3504}"/>
              </a:ext>
            </a:extLst>
          </p:cNvPr>
          <p:cNvSpPr txBox="1">
            <a:spLocks noChangeArrowheads="1"/>
          </p:cNvSpPr>
          <p:nvPr/>
        </p:nvSpPr>
        <p:spPr bwMode="auto">
          <a:xfrm>
            <a:off x="5533954" y="3623846"/>
            <a:ext cx="1563248"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Retinal surgery</a:t>
            </a:r>
          </a:p>
        </p:txBody>
      </p:sp>
      <p:sp>
        <p:nvSpPr>
          <p:cNvPr id="118" name="Text Box 47">
            <a:extLst>
              <a:ext uri="{FF2B5EF4-FFF2-40B4-BE49-F238E27FC236}">
                <a16:creationId xmlns:a16="http://schemas.microsoft.com/office/drawing/2014/main" id="{3F59D898-ECAD-49F0-9425-2A1BC8DDA7B5}"/>
              </a:ext>
            </a:extLst>
          </p:cNvPr>
          <p:cNvSpPr txBox="1">
            <a:spLocks noChangeArrowheads="1"/>
          </p:cNvSpPr>
          <p:nvPr/>
        </p:nvSpPr>
        <p:spPr bwMode="auto">
          <a:xfrm>
            <a:off x="5523688" y="4538246"/>
            <a:ext cx="1414170"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Drug-induced</a:t>
            </a:r>
          </a:p>
        </p:txBody>
      </p:sp>
      <p:sp>
        <p:nvSpPr>
          <p:cNvPr id="16" name="TextBox 15">
            <a:extLst>
              <a:ext uri="{FF2B5EF4-FFF2-40B4-BE49-F238E27FC236}">
                <a16:creationId xmlns:a16="http://schemas.microsoft.com/office/drawing/2014/main" id="{984E008D-FBBA-42B4-940E-EA26772E0161}"/>
              </a:ext>
            </a:extLst>
          </p:cNvPr>
          <p:cNvSpPr txBox="1"/>
          <p:nvPr/>
        </p:nvSpPr>
        <p:spPr>
          <a:xfrm>
            <a:off x="6230528" y="5257800"/>
            <a:ext cx="1326004" cy="369332"/>
          </a:xfrm>
          <a:prstGeom prst="rect">
            <a:avLst/>
          </a:prstGeom>
          <a:noFill/>
        </p:spPr>
        <p:txBody>
          <a:bodyPr wrap="none" rtlCol="0">
            <a:spAutoFit/>
          </a:bodyPr>
          <a:lstStyle/>
          <a:p>
            <a:pPr algn="ctr"/>
            <a:r>
              <a:rPr lang="en-US" dirty="0">
                <a:solidFill>
                  <a:schemeClr val="bg1">
                    <a:lumMod val="75000"/>
                  </a:schemeClr>
                </a:solidFill>
              </a:rPr>
              <a:t>Both/Either</a:t>
            </a:r>
          </a:p>
        </p:txBody>
      </p:sp>
      <p:cxnSp>
        <p:nvCxnSpPr>
          <p:cNvPr id="125" name="Straight Connector 124">
            <a:extLst>
              <a:ext uri="{FF2B5EF4-FFF2-40B4-BE49-F238E27FC236}">
                <a16:creationId xmlns:a16="http://schemas.microsoft.com/office/drawing/2014/main" id="{01138141-D318-4ED7-A7FE-D8F2155CE890}"/>
              </a:ext>
            </a:extLst>
          </p:cNvPr>
          <p:cNvCxnSpPr/>
          <p:nvPr/>
        </p:nvCxnSpPr>
        <p:spPr>
          <a:xfrm flipH="1">
            <a:off x="5334000" y="4724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52" name="Text Box 47">
            <a:extLst>
              <a:ext uri="{FF2B5EF4-FFF2-40B4-BE49-F238E27FC236}">
                <a16:creationId xmlns:a16="http://schemas.microsoft.com/office/drawing/2014/main" id="{E3578916-9804-473C-8F06-D4FA0BCEDFD0}"/>
              </a:ext>
            </a:extLst>
          </p:cNvPr>
          <p:cNvSpPr txBox="1">
            <a:spLocks noChangeArrowheads="1"/>
          </p:cNvSpPr>
          <p:nvPr/>
        </p:nvSpPr>
        <p:spPr bwMode="auto">
          <a:xfrm>
            <a:off x="5543446" y="4055146"/>
            <a:ext cx="1619354"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err="1">
                <a:solidFill>
                  <a:schemeClr val="bg1">
                    <a:lumMod val="75000"/>
                  </a:schemeClr>
                </a:solidFill>
              </a:rPr>
              <a:t>Nanophthalmos</a:t>
            </a:r>
            <a:endParaRPr lang="en-US" altLang="en-US" sz="1600" dirty="0">
              <a:solidFill>
                <a:schemeClr val="bg1">
                  <a:lumMod val="75000"/>
                </a:schemeClr>
              </a:solidFill>
            </a:endParaRPr>
          </a:p>
        </p:txBody>
      </p:sp>
      <p:sp>
        <p:nvSpPr>
          <p:cNvPr id="53" name="Text Box 45">
            <a:extLst>
              <a:ext uri="{FF2B5EF4-FFF2-40B4-BE49-F238E27FC236}">
                <a16:creationId xmlns:a16="http://schemas.microsoft.com/office/drawing/2014/main" id="{57D1A14F-68FE-47D2-983C-1A879D66A9DC}"/>
              </a:ext>
            </a:extLst>
          </p:cNvPr>
          <p:cNvSpPr txBox="1">
            <a:spLocks noChangeArrowheads="1"/>
          </p:cNvSpPr>
          <p:nvPr/>
        </p:nvSpPr>
        <p:spPr bwMode="auto">
          <a:xfrm>
            <a:off x="5523688" y="5013493"/>
            <a:ext cx="582211"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PFV</a:t>
            </a:r>
          </a:p>
        </p:txBody>
      </p:sp>
      <p:sp>
        <p:nvSpPr>
          <p:cNvPr id="54" name="Text Box 42">
            <a:extLst>
              <a:ext uri="{FF2B5EF4-FFF2-40B4-BE49-F238E27FC236}">
                <a16:creationId xmlns:a16="http://schemas.microsoft.com/office/drawing/2014/main" id="{E1E37D2C-2C52-446B-843B-01E64990D3EC}"/>
              </a:ext>
            </a:extLst>
          </p:cNvPr>
          <p:cNvSpPr txBox="1">
            <a:spLocks noChangeArrowheads="1"/>
          </p:cNvSpPr>
          <p:nvPr/>
        </p:nvSpPr>
        <p:spPr bwMode="auto">
          <a:xfrm>
            <a:off x="5551406" y="3192546"/>
            <a:ext cx="2276072"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ERD/choroidal effusion</a:t>
            </a:r>
          </a:p>
        </p:txBody>
      </p:sp>
      <p:sp>
        <p:nvSpPr>
          <p:cNvPr id="45" name="Text Box 16">
            <a:extLst>
              <a:ext uri="{FF2B5EF4-FFF2-40B4-BE49-F238E27FC236}">
                <a16:creationId xmlns:a16="http://schemas.microsoft.com/office/drawing/2014/main" id="{110F5FF7-0BFD-4D31-B590-0FC320326235}"/>
              </a:ext>
            </a:extLst>
          </p:cNvPr>
          <p:cNvSpPr txBox="1">
            <a:spLocks noChangeArrowheads="1"/>
          </p:cNvSpPr>
          <p:nvPr/>
        </p:nvSpPr>
        <p:spPr bwMode="auto">
          <a:xfrm>
            <a:off x="624362" y="1879005"/>
            <a:ext cx="6811893" cy="4524315"/>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i="1" dirty="0">
                <a:solidFill>
                  <a:schemeClr val="bg1">
                    <a:lumMod val="65000"/>
                  </a:schemeClr>
                </a:solidFill>
              </a:rPr>
              <a:t>In this context, what does </a:t>
            </a:r>
            <a:r>
              <a:rPr lang="en-US" altLang="en-US" sz="1600" dirty="0">
                <a:solidFill>
                  <a:schemeClr val="bg1">
                    <a:lumMod val="65000"/>
                  </a:schemeClr>
                </a:solidFill>
              </a:rPr>
              <a:t>ICE</a:t>
            </a:r>
            <a:r>
              <a:rPr lang="en-US" altLang="en-US" sz="1600" i="1" dirty="0">
                <a:solidFill>
                  <a:schemeClr val="bg1">
                    <a:lumMod val="65000"/>
                  </a:schemeClr>
                </a:solidFill>
              </a:rPr>
              <a:t> stand for?</a:t>
            </a:r>
          </a:p>
          <a:p>
            <a:pPr eaLnBrk="1" hangingPunct="1">
              <a:spcBef>
                <a:spcPct val="0"/>
              </a:spcBef>
              <a:buClrTx/>
              <a:buSzTx/>
              <a:buFontTx/>
              <a:buNone/>
            </a:pPr>
            <a:r>
              <a:rPr lang="en-US" altLang="en-US" sz="1600" dirty="0">
                <a:solidFill>
                  <a:schemeClr val="bg1">
                    <a:lumMod val="65000"/>
                  </a:schemeClr>
                </a:solidFill>
              </a:rPr>
              <a:t>Iridocorneal endothelial syndrome</a:t>
            </a:r>
          </a:p>
          <a:p>
            <a:pPr eaLnBrk="1" hangingPunct="1">
              <a:spcBef>
                <a:spcPct val="0"/>
              </a:spcBef>
              <a:buClrTx/>
              <a:buSzTx/>
              <a:buFontTx/>
              <a:buNone/>
            </a:pPr>
            <a:endParaRPr lang="en-US" altLang="en-US" sz="1600" i="1" dirty="0">
              <a:solidFill>
                <a:schemeClr val="bg1">
                  <a:lumMod val="65000"/>
                </a:schemeClr>
              </a:solidFill>
            </a:endParaRPr>
          </a:p>
          <a:p>
            <a:pPr eaLnBrk="1" hangingPunct="1">
              <a:spcBef>
                <a:spcPct val="0"/>
              </a:spcBef>
              <a:buClrTx/>
              <a:buSzTx/>
              <a:buFontTx/>
              <a:buNone/>
            </a:pPr>
            <a:r>
              <a:rPr lang="en-US" altLang="en-US" sz="1600" i="1" dirty="0">
                <a:solidFill>
                  <a:schemeClr val="bg1">
                    <a:lumMod val="65000"/>
                  </a:schemeClr>
                </a:solidFill>
              </a:rPr>
              <a:t>In a nutshell, what is ICE?</a:t>
            </a:r>
          </a:p>
          <a:p>
            <a:pPr eaLnBrk="1" hangingPunct="1">
              <a:spcBef>
                <a:spcPct val="0"/>
              </a:spcBef>
              <a:buClrTx/>
              <a:buSzTx/>
              <a:buFont typeface="Wingdings" panose="05000000000000000000" pitchFamily="2" charset="2"/>
              <a:buNone/>
            </a:pPr>
            <a:r>
              <a:rPr lang="en-US" altLang="en-US" sz="1600" dirty="0">
                <a:solidFill>
                  <a:schemeClr val="bg1">
                    <a:lumMod val="65000"/>
                  </a:schemeClr>
                </a:solidFill>
              </a:rPr>
              <a:t>A sporadic condition in which abnormal corneal endothelial cells lead to a variety of corneal, iris and angle problems</a:t>
            </a:r>
          </a:p>
          <a:p>
            <a:pPr eaLnBrk="1" hangingPunct="1">
              <a:spcBef>
                <a:spcPct val="0"/>
              </a:spcBef>
              <a:buClrTx/>
              <a:buSzTx/>
              <a:buFont typeface="Wingdings" panose="05000000000000000000" pitchFamily="2" charset="2"/>
              <a:buNone/>
            </a:pPr>
            <a:endParaRPr lang="en-US" altLang="en-US" sz="1600" dirty="0">
              <a:solidFill>
                <a:schemeClr val="bg1">
                  <a:lumMod val="65000"/>
                </a:schemeClr>
              </a:solidFill>
            </a:endParaRPr>
          </a:p>
          <a:p>
            <a:pPr eaLnBrk="1" hangingPunct="1">
              <a:spcBef>
                <a:spcPct val="0"/>
              </a:spcBef>
              <a:buClrTx/>
              <a:buSzTx/>
              <a:buFontTx/>
              <a:buNone/>
            </a:pPr>
            <a:r>
              <a:rPr lang="en-US" altLang="en-US" sz="1600" i="1" dirty="0">
                <a:solidFill>
                  <a:schemeClr val="bg1">
                    <a:lumMod val="65000"/>
                  </a:schemeClr>
                </a:solidFill>
              </a:rPr>
              <a:t>Who is the typical patient?</a:t>
            </a:r>
          </a:p>
          <a:p>
            <a:pPr eaLnBrk="1" hangingPunct="1">
              <a:spcBef>
                <a:spcPct val="0"/>
              </a:spcBef>
              <a:buClrTx/>
              <a:buSzTx/>
              <a:buFontTx/>
              <a:buNone/>
            </a:pPr>
            <a:r>
              <a:rPr lang="en-US" altLang="en-US" sz="1600" dirty="0">
                <a:solidFill>
                  <a:schemeClr val="bg1">
                    <a:lumMod val="65000"/>
                  </a:schemeClr>
                </a:solidFill>
              </a:rPr>
              <a:t>A young-to-middle-aged adult female</a:t>
            </a:r>
          </a:p>
          <a:p>
            <a:pPr eaLnBrk="1" hangingPunct="1">
              <a:spcBef>
                <a:spcPct val="0"/>
              </a:spcBef>
              <a:buClrTx/>
              <a:buSzTx/>
              <a:buFontTx/>
              <a:buNone/>
            </a:pPr>
            <a:endParaRPr lang="en-US" altLang="en-US" sz="1600" i="1" dirty="0">
              <a:solidFill>
                <a:schemeClr val="bg1">
                  <a:lumMod val="65000"/>
                </a:schemeClr>
              </a:solidFill>
            </a:endParaRPr>
          </a:p>
          <a:p>
            <a:pPr eaLnBrk="1" hangingPunct="1">
              <a:spcBef>
                <a:spcPct val="0"/>
              </a:spcBef>
              <a:buClrTx/>
              <a:buSzTx/>
              <a:buFontTx/>
              <a:buNone/>
            </a:pPr>
            <a:r>
              <a:rPr lang="en-US" altLang="en-US" sz="1600" i="1" dirty="0">
                <a:solidFill>
                  <a:schemeClr val="bg1">
                    <a:lumMod val="65000"/>
                  </a:schemeClr>
                </a:solidFill>
              </a:rPr>
              <a:t>What three sorts of complaints will she have?</a:t>
            </a:r>
          </a:p>
          <a:p>
            <a:pPr eaLnBrk="1" hangingPunct="1">
              <a:spcBef>
                <a:spcPct val="0"/>
              </a:spcBef>
              <a:buClrTx/>
              <a:buSzTx/>
              <a:buNone/>
            </a:pPr>
            <a:r>
              <a:rPr lang="en-US" altLang="en-US" sz="1600" dirty="0">
                <a:solidFill>
                  <a:schemeClr val="bg1">
                    <a:lumMod val="65000"/>
                  </a:schemeClr>
                </a:solidFill>
              </a:rPr>
              <a:t>--Changes in the eye’s appearance</a:t>
            </a:r>
          </a:p>
          <a:p>
            <a:pPr eaLnBrk="1" hangingPunct="1">
              <a:spcBef>
                <a:spcPct val="0"/>
              </a:spcBef>
              <a:buClrTx/>
              <a:buSzTx/>
              <a:buNone/>
            </a:pPr>
            <a:r>
              <a:rPr lang="en-US" altLang="en-US" sz="1600" dirty="0">
                <a:solidFill>
                  <a:schemeClr val="bg1">
                    <a:lumMod val="65000"/>
                  </a:schemeClr>
                </a:solidFill>
              </a:rPr>
              <a:t>--Ocular pain </a:t>
            </a:r>
          </a:p>
          <a:p>
            <a:pPr eaLnBrk="1" hangingPunct="1">
              <a:spcBef>
                <a:spcPct val="0"/>
              </a:spcBef>
              <a:buClrTx/>
              <a:buSzTx/>
              <a:buNone/>
            </a:pPr>
            <a:r>
              <a:rPr lang="en-US" altLang="en-US" sz="1600" dirty="0">
                <a:solidFill>
                  <a:schemeClr val="bg1">
                    <a:lumMod val="65000"/>
                  </a:schemeClr>
                </a:solidFill>
              </a:rPr>
              <a:t>--Decreased VA</a:t>
            </a:r>
          </a:p>
          <a:p>
            <a:pPr eaLnBrk="1" hangingPunct="1">
              <a:spcBef>
                <a:spcPct val="0"/>
              </a:spcBef>
              <a:buClrTx/>
              <a:buSzTx/>
              <a:buNone/>
            </a:pPr>
            <a:endParaRPr lang="en-US" altLang="en-US" sz="1600" dirty="0">
              <a:solidFill>
                <a:schemeClr val="bg1">
                  <a:lumMod val="65000"/>
                </a:schemeClr>
              </a:solidFill>
            </a:endParaRPr>
          </a:p>
          <a:p>
            <a:pPr eaLnBrk="1" hangingPunct="1">
              <a:spcBef>
                <a:spcPct val="0"/>
              </a:spcBef>
              <a:buClrTx/>
              <a:buSzTx/>
              <a:buFontTx/>
              <a:buNone/>
            </a:pPr>
            <a:r>
              <a:rPr lang="en-US" altLang="en-US" sz="1600" i="1" dirty="0">
                <a:solidFill>
                  <a:schemeClr val="bg1">
                    <a:lumMod val="65000"/>
                  </a:schemeClr>
                </a:solidFill>
              </a:rPr>
              <a:t>What ‘pertinent negative’ will be elicited when taking a history?</a:t>
            </a:r>
          </a:p>
          <a:p>
            <a:pPr eaLnBrk="1" hangingPunct="1">
              <a:spcBef>
                <a:spcPct val="0"/>
              </a:spcBef>
              <a:buClrTx/>
              <a:buSzTx/>
              <a:buFontTx/>
              <a:buNone/>
            </a:pPr>
            <a:r>
              <a:rPr lang="en-US" altLang="en-US" sz="1600" dirty="0">
                <a:solidFill>
                  <a:schemeClr val="bg1">
                    <a:lumMod val="65000"/>
                  </a:schemeClr>
                </a:solidFill>
              </a:rPr>
              <a:t>She will deny any family history of similar eye findings (recall it’s sporadic, not inherited)</a:t>
            </a:r>
          </a:p>
        </p:txBody>
      </p:sp>
      <p:sp>
        <p:nvSpPr>
          <p:cNvPr id="47" name="Oval 46">
            <a:extLst>
              <a:ext uri="{FF2B5EF4-FFF2-40B4-BE49-F238E27FC236}">
                <a16:creationId xmlns:a16="http://schemas.microsoft.com/office/drawing/2014/main" id="{915FF168-8D6E-4F81-8D3E-ED770430134E}"/>
              </a:ext>
            </a:extLst>
          </p:cNvPr>
          <p:cNvSpPr/>
          <p:nvPr/>
        </p:nvSpPr>
        <p:spPr>
          <a:xfrm>
            <a:off x="8001000" y="3048000"/>
            <a:ext cx="671979" cy="338554"/>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Text Box 16">
            <a:extLst>
              <a:ext uri="{FF2B5EF4-FFF2-40B4-BE49-F238E27FC236}">
                <a16:creationId xmlns:a16="http://schemas.microsoft.com/office/drawing/2014/main" id="{090C85B3-0EB0-425A-B813-5DE77E9B89E1}"/>
              </a:ext>
            </a:extLst>
          </p:cNvPr>
          <p:cNvSpPr txBox="1">
            <a:spLocks noChangeArrowheads="1"/>
          </p:cNvSpPr>
          <p:nvPr/>
        </p:nvSpPr>
        <p:spPr bwMode="auto">
          <a:xfrm>
            <a:off x="440617" y="3361823"/>
            <a:ext cx="4516848" cy="1323439"/>
          </a:xfrm>
          <a:prstGeom prst="rect">
            <a:avLst/>
          </a:prstGeom>
          <a:solidFill>
            <a:schemeClr val="accent2"/>
          </a:solidFill>
          <a:ln>
            <a:noFill/>
          </a:ln>
          <a:effec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i="1" dirty="0">
                <a:solidFill>
                  <a:schemeClr val="bg1">
                    <a:lumMod val="75000"/>
                  </a:schemeClr>
                </a:solidFill>
              </a:rPr>
              <a:t>What are the common signs of ICE syndrome?</a:t>
            </a:r>
          </a:p>
          <a:p>
            <a:pPr eaLnBrk="1" hangingPunct="1">
              <a:spcBef>
                <a:spcPct val="0"/>
              </a:spcBef>
              <a:buClrTx/>
              <a:buSzTx/>
              <a:buFontTx/>
              <a:buNone/>
            </a:pPr>
            <a:r>
              <a:rPr lang="en-US" altLang="en-US" sz="1600" dirty="0">
                <a:solidFill>
                  <a:schemeClr val="bg1">
                    <a:lumMod val="75000"/>
                  </a:schemeClr>
                </a:solidFill>
              </a:rPr>
              <a:t>--Iris changes</a:t>
            </a:r>
          </a:p>
          <a:p>
            <a:pPr eaLnBrk="1" hangingPunct="1">
              <a:spcBef>
                <a:spcPct val="0"/>
              </a:spcBef>
              <a:buClrTx/>
              <a:buSzTx/>
              <a:buFontTx/>
              <a:buNone/>
            </a:pPr>
            <a:r>
              <a:rPr lang="en-US" altLang="en-US" sz="1600" dirty="0">
                <a:solidFill>
                  <a:schemeClr val="bg1">
                    <a:lumMod val="75000"/>
                  </a:schemeClr>
                </a:solidFill>
              </a:rPr>
              <a:t>--</a:t>
            </a:r>
            <a:r>
              <a:rPr lang="en-US" altLang="en-US" sz="1600" b="1" dirty="0">
                <a:solidFill>
                  <a:schemeClr val="bg1"/>
                </a:solidFill>
              </a:rPr>
              <a:t>Corneal changes</a:t>
            </a:r>
          </a:p>
          <a:p>
            <a:pPr eaLnBrk="1" hangingPunct="1">
              <a:spcBef>
                <a:spcPct val="0"/>
              </a:spcBef>
              <a:buClrTx/>
              <a:buSzTx/>
              <a:buFontTx/>
              <a:buNone/>
            </a:pPr>
            <a:r>
              <a:rPr lang="en-US" altLang="en-US" sz="1600" dirty="0">
                <a:solidFill>
                  <a:schemeClr val="bg1">
                    <a:lumMod val="75000"/>
                  </a:schemeClr>
                </a:solidFill>
              </a:rPr>
              <a:t>--Peripheral anterior synechiae (PAS)</a:t>
            </a:r>
          </a:p>
          <a:p>
            <a:pPr eaLnBrk="1" hangingPunct="1">
              <a:spcBef>
                <a:spcPct val="0"/>
              </a:spcBef>
              <a:buClrTx/>
              <a:buSzTx/>
              <a:buFontTx/>
              <a:buNone/>
            </a:pPr>
            <a:r>
              <a:rPr lang="en-US" altLang="en-US" sz="1600" dirty="0">
                <a:solidFill>
                  <a:schemeClr val="bg1">
                    <a:lumMod val="75000"/>
                  </a:schemeClr>
                </a:solidFill>
              </a:rPr>
              <a:t>--Elevated IOP/glaucoma</a:t>
            </a:r>
          </a:p>
        </p:txBody>
      </p:sp>
      <p:sp>
        <p:nvSpPr>
          <p:cNvPr id="60" name="TextBox 48">
            <a:extLst>
              <a:ext uri="{FF2B5EF4-FFF2-40B4-BE49-F238E27FC236}">
                <a16:creationId xmlns:a16="http://schemas.microsoft.com/office/drawing/2014/main" id="{9842D91A-7C60-49F9-85F0-9749D8DBB90F}"/>
              </a:ext>
            </a:extLst>
          </p:cNvPr>
          <p:cNvSpPr txBox="1">
            <a:spLocks noChangeArrowheads="1"/>
          </p:cNvSpPr>
          <p:nvPr/>
        </p:nvSpPr>
        <p:spPr bwMode="auto">
          <a:xfrm>
            <a:off x="2547765" y="3788861"/>
            <a:ext cx="4462635" cy="738664"/>
          </a:xfrm>
          <a:prstGeom prst="rect">
            <a:avLst/>
          </a:prstGeom>
          <a:solidFill>
            <a:srgbClr val="99FF99"/>
          </a:solidFill>
          <a:ln>
            <a:noFill/>
          </a:ln>
        </p:spPr>
        <p:txBody>
          <a:bodyPr wrap="square">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n-US" altLang="en-US" sz="1400" i="1" dirty="0">
                <a:solidFill>
                  <a:schemeClr val="bg1">
                    <a:lumMod val="65000"/>
                  </a:schemeClr>
                </a:solidFill>
              </a:rPr>
              <a:t>What are the classic terms for describing the slit-lamp appearance of the abnormal endothelium?</a:t>
            </a:r>
          </a:p>
          <a:p>
            <a:pPr eaLnBrk="1" hangingPunct="1"/>
            <a:r>
              <a:rPr lang="en-US" altLang="en-US" sz="1400" dirty="0">
                <a:solidFill>
                  <a:schemeClr val="bg1">
                    <a:lumMod val="65000"/>
                  </a:schemeClr>
                </a:solidFill>
              </a:rPr>
              <a:t>‘Hammered silver’ or </a:t>
            </a:r>
            <a:r>
              <a:rPr lang="en-US" altLang="en-US" sz="1400" dirty="0">
                <a:solidFill>
                  <a:srgbClr val="0000FF"/>
                </a:solidFill>
              </a:rPr>
              <a:t>‘</a:t>
            </a:r>
            <a:r>
              <a:rPr lang="en-US" altLang="en-US" sz="1400" b="1" dirty="0">
                <a:solidFill>
                  <a:srgbClr val="0000FF"/>
                </a:solidFill>
              </a:rPr>
              <a:t>beaten bronze</a:t>
            </a:r>
            <a:r>
              <a:rPr lang="en-US" altLang="en-US" sz="1400" dirty="0">
                <a:solidFill>
                  <a:srgbClr val="0000FF"/>
                </a:solidFill>
              </a:rPr>
              <a:t>’</a:t>
            </a:r>
          </a:p>
        </p:txBody>
      </p:sp>
      <p:sp>
        <p:nvSpPr>
          <p:cNvPr id="55" name="Oval 54">
            <a:extLst>
              <a:ext uri="{FF2B5EF4-FFF2-40B4-BE49-F238E27FC236}">
                <a16:creationId xmlns:a16="http://schemas.microsoft.com/office/drawing/2014/main" id="{AA51CD81-56EC-487E-9F90-4DF70BE0BAD9}"/>
              </a:ext>
            </a:extLst>
          </p:cNvPr>
          <p:cNvSpPr/>
          <p:nvPr/>
        </p:nvSpPr>
        <p:spPr>
          <a:xfrm>
            <a:off x="473923" y="3825749"/>
            <a:ext cx="2040677" cy="431906"/>
          </a:xfrm>
          <a:prstGeom prst="ellipse">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Oval 60">
            <a:extLst>
              <a:ext uri="{FF2B5EF4-FFF2-40B4-BE49-F238E27FC236}">
                <a16:creationId xmlns:a16="http://schemas.microsoft.com/office/drawing/2014/main" id="{DED351E3-FD11-42C2-A65A-A597BF482DB0}"/>
              </a:ext>
            </a:extLst>
          </p:cNvPr>
          <p:cNvSpPr/>
          <p:nvPr/>
        </p:nvSpPr>
        <p:spPr>
          <a:xfrm>
            <a:off x="4178473" y="4109946"/>
            <a:ext cx="1494319" cy="514863"/>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TextBox 62">
            <a:extLst>
              <a:ext uri="{FF2B5EF4-FFF2-40B4-BE49-F238E27FC236}">
                <a16:creationId xmlns:a16="http://schemas.microsoft.com/office/drawing/2014/main" id="{0FE2E50D-8D8A-41BD-B8BC-C550B184932F}"/>
              </a:ext>
            </a:extLst>
          </p:cNvPr>
          <p:cNvSpPr txBox="1"/>
          <p:nvPr/>
        </p:nvSpPr>
        <p:spPr>
          <a:xfrm>
            <a:off x="4245218" y="4760037"/>
            <a:ext cx="4098260" cy="738664"/>
          </a:xfrm>
          <a:prstGeom prst="rect">
            <a:avLst/>
          </a:prstGeom>
          <a:solidFill>
            <a:srgbClr val="0070C0"/>
          </a:solidFill>
        </p:spPr>
        <p:txBody>
          <a:bodyPr wrap="square" rtlCol="0">
            <a:spAutoFit/>
          </a:bodyPr>
          <a:lstStyle/>
          <a:p>
            <a:pPr eaLnBrk="1" hangingPunct="1"/>
            <a:r>
              <a:rPr lang="en-US" altLang="en-US" sz="1400" dirty="0">
                <a:solidFill>
                  <a:schemeClr val="bg1"/>
                </a:solidFill>
              </a:rPr>
              <a:t>Beaten bronze </a:t>
            </a:r>
            <a:r>
              <a:rPr lang="en-US" altLang="en-US" sz="1400" i="1" dirty="0">
                <a:solidFill>
                  <a:schemeClr val="bg1"/>
                </a:solidFill>
              </a:rPr>
              <a:t>is also used to describe the appearance of the endothelium in what condition?</a:t>
            </a:r>
          </a:p>
          <a:p>
            <a:pPr eaLnBrk="1" hangingPunct="1"/>
            <a:r>
              <a:rPr lang="en-US" altLang="en-US" sz="1400" dirty="0">
                <a:solidFill>
                  <a:schemeClr val="bg1"/>
                </a:solidFill>
              </a:rPr>
              <a:t>Fuchs dystrophy</a:t>
            </a:r>
            <a:endParaRPr lang="en-US" altLang="en-US" sz="1400" b="1" dirty="0">
              <a:solidFill>
                <a:schemeClr val="bg1"/>
              </a:solidFill>
            </a:endParaRPr>
          </a:p>
        </p:txBody>
      </p:sp>
    </p:spTree>
    <p:extLst>
      <p:ext uri="{BB962C8B-B14F-4D97-AF65-F5344CB8AC3E}">
        <p14:creationId xmlns:p14="http://schemas.microsoft.com/office/powerpoint/2010/main" val="2217360301"/>
      </p:ext>
    </p:extLst>
  </p:cSld>
  <p:clrMapOvr>
    <a:masterClrMapping/>
  </p:clrMapOvr>
</p:sld>
</file>

<file path=ppt/slides/slide3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Straight Arrow Connector 12">
            <a:extLst>
              <a:ext uri="{FF2B5EF4-FFF2-40B4-BE49-F238E27FC236}">
                <a16:creationId xmlns:a16="http://schemas.microsoft.com/office/drawing/2014/main" id="{A6DE2085-829C-480C-9216-69D6039C0A37}"/>
              </a:ext>
            </a:extLst>
          </p:cNvPr>
          <p:cNvCxnSpPr>
            <a:cxnSpLocks/>
          </p:cNvCxnSpPr>
          <p:nvPr/>
        </p:nvCxnSpPr>
        <p:spPr>
          <a:xfrm>
            <a:off x="6717173" y="1828800"/>
            <a:ext cx="0" cy="3462754"/>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43014" name="Text Box 6"/>
          <p:cNvSpPr txBox="1">
            <a:spLocks noChangeArrowheads="1"/>
          </p:cNvSpPr>
          <p:nvPr/>
        </p:nvSpPr>
        <p:spPr bwMode="auto">
          <a:xfrm>
            <a:off x="533400" y="2356376"/>
            <a:ext cx="1005403"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Lens-</a:t>
            </a:r>
          </a:p>
          <a:p>
            <a:pPr algn="ctr" eaLnBrk="1" hangingPunct="1">
              <a:lnSpc>
                <a:spcPct val="80000"/>
              </a:lnSpc>
              <a:spcBef>
                <a:spcPct val="0"/>
              </a:spcBef>
              <a:buClrTx/>
              <a:buSzTx/>
              <a:buFontTx/>
              <a:buNone/>
            </a:pPr>
            <a:r>
              <a:rPr lang="en-US" altLang="en-US" sz="1800" dirty="0">
                <a:solidFill>
                  <a:schemeClr val="bg1">
                    <a:lumMod val="75000"/>
                  </a:schemeClr>
                </a:solidFill>
              </a:rPr>
              <a:t>Induced</a:t>
            </a:r>
          </a:p>
        </p:txBody>
      </p:sp>
      <p:sp>
        <p:nvSpPr>
          <p:cNvPr id="43017" name="Text Box 14"/>
          <p:cNvSpPr txBox="1">
            <a:spLocks noChangeArrowheads="1"/>
          </p:cNvSpPr>
          <p:nvPr/>
        </p:nvSpPr>
        <p:spPr bwMode="auto">
          <a:xfrm>
            <a:off x="3026498" y="2365901"/>
            <a:ext cx="1633781"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Aphakic/</a:t>
            </a:r>
          </a:p>
          <a:p>
            <a:pPr algn="ctr" eaLnBrk="1" hangingPunct="1">
              <a:lnSpc>
                <a:spcPct val="80000"/>
              </a:lnSpc>
              <a:spcBef>
                <a:spcPct val="0"/>
              </a:spcBef>
              <a:buClrTx/>
              <a:buSzTx/>
              <a:buFontTx/>
              <a:buNone/>
            </a:pPr>
            <a:r>
              <a:rPr lang="en-US" altLang="en-US" sz="1800" dirty="0" err="1">
                <a:solidFill>
                  <a:schemeClr val="bg1">
                    <a:lumMod val="75000"/>
                  </a:schemeClr>
                </a:solidFill>
              </a:rPr>
              <a:t>Pseudophakic</a:t>
            </a:r>
            <a:endParaRPr lang="en-US" altLang="en-US" sz="1800" dirty="0">
              <a:solidFill>
                <a:schemeClr val="bg1">
                  <a:lumMod val="75000"/>
                </a:schemeClr>
              </a:solidFill>
            </a:endParaRPr>
          </a:p>
        </p:txBody>
      </p:sp>
      <p:sp>
        <p:nvSpPr>
          <p:cNvPr id="43031" name="Text Box 35"/>
          <p:cNvSpPr txBox="1">
            <a:spLocks noChangeArrowheads="1"/>
          </p:cNvSpPr>
          <p:nvPr/>
        </p:nvSpPr>
        <p:spPr bwMode="auto">
          <a:xfrm>
            <a:off x="1190847" y="1295400"/>
            <a:ext cx="2473754"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solidFill>
                  <a:schemeClr val="bg1">
                    <a:lumMod val="75000"/>
                  </a:schemeClr>
                </a:solidFill>
              </a:rPr>
              <a:t>w/ Pupillary Block</a:t>
            </a:r>
          </a:p>
        </p:txBody>
      </p:sp>
      <p:sp>
        <p:nvSpPr>
          <p:cNvPr id="43032" name="Text Box 36"/>
          <p:cNvSpPr txBox="1">
            <a:spLocks noChangeArrowheads="1"/>
          </p:cNvSpPr>
          <p:nvPr/>
        </p:nvSpPr>
        <p:spPr bwMode="auto">
          <a:xfrm>
            <a:off x="5181600" y="1295400"/>
            <a:ext cx="2630848"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t>w/o Pupillary Block</a:t>
            </a:r>
          </a:p>
        </p:txBody>
      </p:sp>
      <p:sp>
        <p:nvSpPr>
          <p:cNvPr id="49" name="Rectangle 2">
            <a:extLst>
              <a:ext uri="{FF2B5EF4-FFF2-40B4-BE49-F238E27FC236}">
                <a16:creationId xmlns:a16="http://schemas.microsoft.com/office/drawing/2014/main" id="{240EE5BF-F7D2-4FC8-A5DD-F6B5423153C6}"/>
              </a:ext>
            </a:extLst>
          </p:cNvPr>
          <p:cNvSpPr>
            <a:spLocks noGrp="1" noChangeArrowheads="1"/>
          </p:cNvSpPr>
          <p:nvPr>
            <p:ph type="title"/>
          </p:nvPr>
        </p:nvSpPr>
        <p:spPr>
          <a:xfrm>
            <a:off x="457200" y="304800"/>
            <a:ext cx="7543800" cy="563562"/>
          </a:xfrm>
        </p:spPr>
        <p:txBody>
          <a:bodyPr/>
          <a:lstStyle/>
          <a:p>
            <a:pPr eaLnBrk="1" hangingPunct="1"/>
            <a:r>
              <a:rPr lang="en-US" altLang="en-US" sz="3500" dirty="0"/>
              <a:t>Q</a:t>
            </a:r>
          </a:p>
        </p:txBody>
      </p:sp>
      <p:sp>
        <p:nvSpPr>
          <p:cNvPr id="50" name="TextBox 49">
            <a:extLst>
              <a:ext uri="{FF2B5EF4-FFF2-40B4-BE49-F238E27FC236}">
                <a16:creationId xmlns:a16="http://schemas.microsoft.com/office/drawing/2014/main" id="{CF426230-46C8-405C-9015-99EF57762A2E}"/>
              </a:ext>
            </a:extLst>
          </p:cNvPr>
          <p:cNvSpPr txBox="1"/>
          <p:nvPr/>
        </p:nvSpPr>
        <p:spPr>
          <a:xfrm>
            <a:off x="2259496" y="189094"/>
            <a:ext cx="4607480" cy="400110"/>
          </a:xfrm>
          <a:prstGeom prst="rect">
            <a:avLst/>
          </a:prstGeom>
          <a:solidFill>
            <a:schemeClr val="accent1">
              <a:lumMod val="60000"/>
              <a:lumOff val="40000"/>
            </a:schemeClr>
          </a:solidFill>
        </p:spPr>
        <p:txBody>
          <a:bodyPr wrap="none" rtlCol="0">
            <a:spAutoFit/>
          </a:bodyPr>
          <a:lstStyle/>
          <a:p>
            <a:pPr algn="ctr"/>
            <a:r>
              <a:rPr lang="en-US" sz="2000" b="1" dirty="0"/>
              <a:t>Secondary Angle Closure Glaucoma</a:t>
            </a:r>
          </a:p>
        </p:txBody>
      </p:sp>
      <p:sp>
        <p:nvSpPr>
          <p:cNvPr id="2" name="TextBox 1">
            <a:extLst>
              <a:ext uri="{FF2B5EF4-FFF2-40B4-BE49-F238E27FC236}">
                <a16:creationId xmlns:a16="http://schemas.microsoft.com/office/drawing/2014/main" id="{A7E30BEC-923B-4C9A-A856-BDD0D882F6B8}"/>
              </a:ext>
            </a:extLst>
          </p:cNvPr>
          <p:cNvSpPr txBox="1"/>
          <p:nvPr/>
        </p:nvSpPr>
        <p:spPr>
          <a:xfrm>
            <a:off x="887305" y="2844119"/>
            <a:ext cx="1494320" cy="338554"/>
          </a:xfrm>
          <a:prstGeom prst="rect">
            <a:avLst/>
          </a:prstGeom>
          <a:noFill/>
        </p:spPr>
        <p:txBody>
          <a:bodyPr wrap="none" rtlCol="0">
            <a:spAutoFit/>
          </a:bodyPr>
          <a:lstStyle/>
          <a:p>
            <a:r>
              <a:rPr lang="en-US" sz="1600" dirty="0" err="1">
                <a:solidFill>
                  <a:schemeClr val="bg1">
                    <a:lumMod val="75000"/>
                  </a:schemeClr>
                </a:solidFill>
              </a:rPr>
              <a:t>Phacomorphic</a:t>
            </a:r>
            <a:endParaRPr lang="en-US" sz="1600" dirty="0">
              <a:solidFill>
                <a:schemeClr val="bg1">
                  <a:lumMod val="75000"/>
                </a:schemeClr>
              </a:solidFill>
            </a:endParaRPr>
          </a:p>
        </p:txBody>
      </p:sp>
      <p:sp>
        <p:nvSpPr>
          <p:cNvPr id="51" name="TextBox 50">
            <a:extLst>
              <a:ext uri="{FF2B5EF4-FFF2-40B4-BE49-F238E27FC236}">
                <a16:creationId xmlns:a16="http://schemas.microsoft.com/office/drawing/2014/main" id="{156069D4-340B-4160-A336-EBF73557CEE0}"/>
              </a:ext>
            </a:extLst>
          </p:cNvPr>
          <p:cNvSpPr txBox="1"/>
          <p:nvPr/>
        </p:nvSpPr>
        <p:spPr>
          <a:xfrm>
            <a:off x="884725" y="3175578"/>
            <a:ext cx="1402948" cy="338554"/>
          </a:xfrm>
          <a:prstGeom prst="rect">
            <a:avLst/>
          </a:prstGeom>
          <a:noFill/>
        </p:spPr>
        <p:txBody>
          <a:bodyPr wrap="none" rtlCol="0">
            <a:spAutoFit/>
          </a:bodyPr>
          <a:lstStyle/>
          <a:p>
            <a:r>
              <a:rPr lang="en-US" sz="1600" dirty="0">
                <a:solidFill>
                  <a:schemeClr val="bg1">
                    <a:lumMod val="75000"/>
                  </a:schemeClr>
                </a:solidFill>
              </a:rPr>
              <a:t>Ectopia </a:t>
            </a:r>
            <a:r>
              <a:rPr lang="en-US" sz="1600" dirty="0" err="1">
                <a:solidFill>
                  <a:schemeClr val="bg1">
                    <a:lumMod val="75000"/>
                  </a:schemeClr>
                </a:solidFill>
              </a:rPr>
              <a:t>lentis</a:t>
            </a:r>
            <a:endParaRPr lang="en-US" sz="1600" dirty="0">
              <a:solidFill>
                <a:schemeClr val="bg1">
                  <a:lumMod val="75000"/>
                </a:schemeClr>
              </a:solidFill>
            </a:endParaRPr>
          </a:p>
        </p:txBody>
      </p:sp>
      <p:cxnSp>
        <p:nvCxnSpPr>
          <p:cNvPr id="71" name="Straight Connector 70">
            <a:extLst>
              <a:ext uri="{FF2B5EF4-FFF2-40B4-BE49-F238E27FC236}">
                <a16:creationId xmlns:a16="http://schemas.microsoft.com/office/drawing/2014/main" id="{C104938D-BA8D-4E39-9D5F-9EE2012F2F3C}"/>
              </a:ext>
            </a:extLst>
          </p:cNvPr>
          <p:cNvCxnSpPr>
            <a:cxnSpLocks/>
          </p:cNvCxnSpPr>
          <p:nvPr/>
        </p:nvCxnSpPr>
        <p:spPr>
          <a:xfrm flipH="1">
            <a:off x="762665" y="3023488"/>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2A7E4E40-472F-4E50-8A7A-45C10FDD7171}"/>
              </a:ext>
            </a:extLst>
          </p:cNvPr>
          <p:cNvCxnSpPr>
            <a:cxnSpLocks/>
          </p:cNvCxnSpPr>
          <p:nvPr/>
        </p:nvCxnSpPr>
        <p:spPr>
          <a:xfrm flipH="1">
            <a:off x="762665" y="3347853"/>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C3924889-45B9-4383-9C9E-48F0A9C27AD8}"/>
              </a:ext>
            </a:extLst>
          </p:cNvPr>
          <p:cNvCxnSpPr>
            <a:cxnSpLocks/>
          </p:cNvCxnSpPr>
          <p:nvPr/>
        </p:nvCxnSpPr>
        <p:spPr>
          <a:xfrm flipH="1">
            <a:off x="748719" y="2838976"/>
            <a:ext cx="13947" cy="5088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 name="Straight Arrow Connector 5">
            <a:extLst>
              <a:ext uri="{FF2B5EF4-FFF2-40B4-BE49-F238E27FC236}">
                <a16:creationId xmlns:a16="http://schemas.microsoft.com/office/drawing/2014/main" id="{A3439F0C-5143-461F-8F3C-2E830785DEFC}"/>
              </a:ext>
            </a:extLst>
          </p:cNvPr>
          <p:cNvCxnSpPr>
            <a:stCxn id="50" idx="2"/>
          </p:cNvCxnSpPr>
          <p:nvPr/>
        </p:nvCxnSpPr>
        <p:spPr>
          <a:xfrm flipH="1">
            <a:off x="2971800" y="589204"/>
            <a:ext cx="1591436" cy="706196"/>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0" name="Straight Arrow Connector 9">
            <a:extLst>
              <a:ext uri="{FF2B5EF4-FFF2-40B4-BE49-F238E27FC236}">
                <a16:creationId xmlns:a16="http://schemas.microsoft.com/office/drawing/2014/main" id="{84DC796E-F6ED-4FBB-82D2-A260F480BF8A}"/>
              </a:ext>
            </a:extLst>
          </p:cNvPr>
          <p:cNvCxnSpPr>
            <a:cxnSpLocks/>
          </p:cNvCxnSpPr>
          <p:nvPr/>
        </p:nvCxnSpPr>
        <p:spPr>
          <a:xfrm>
            <a:off x="4572000" y="589204"/>
            <a:ext cx="1600200" cy="706196"/>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6" name="Straight Arrow Connector 25">
            <a:extLst>
              <a:ext uri="{FF2B5EF4-FFF2-40B4-BE49-F238E27FC236}">
                <a16:creationId xmlns:a16="http://schemas.microsoft.com/office/drawing/2014/main" id="{B70E0124-9B84-41A5-8D84-A66B7838A706}"/>
              </a:ext>
            </a:extLst>
          </p:cNvPr>
          <p:cNvCxnSpPr>
            <a:cxnSpLocks/>
          </p:cNvCxnSpPr>
          <p:nvPr/>
        </p:nvCxnSpPr>
        <p:spPr>
          <a:xfrm flipH="1">
            <a:off x="1159539" y="1828800"/>
            <a:ext cx="1290435" cy="478059"/>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28" name="Straight Arrow Connector 27">
            <a:extLst>
              <a:ext uri="{FF2B5EF4-FFF2-40B4-BE49-F238E27FC236}">
                <a16:creationId xmlns:a16="http://schemas.microsoft.com/office/drawing/2014/main" id="{567A4249-5C59-4416-8A8E-1C35913900AB}"/>
              </a:ext>
            </a:extLst>
          </p:cNvPr>
          <p:cNvCxnSpPr>
            <a:cxnSpLocks/>
          </p:cNvCxnSpPr>
          <p:nvPr/>
        </p:nvCxnSpPr>
        <p:spPr>
          <a:xfrm>
            <a:off x="2449973" y="1832208"/>
            <a:ext cx="1268784"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56" name="Text Box 6">
            <a:extLst>
              <a:ext uri="{FF2B5EF4-FFF2-40B4-BE49-F238E27FC236}">
                <a16:creationId xmlns:a16="http://schemas.microsoft.com/office/drawing/2014/main" id="{557983BD-9D64-49B9-A366-A08663B0451F}"/>
              </a:ext>
            </a:extLst>
          </p:cNvPr>
          <p:cNvSpPr txBox="1">
            <a:spLocks noChangeArrowheads="1"/>
          </p:cNvSpPr>
          <p:nvPr/>
        </p:nvSpPr>
        <p:spPr bwMode="auto">
          <a:xfrm>
            <a:off x="5029200" y="2356376"/>
            <a:ext cx="813043"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r" eaLnBrk="1" hangingPunct="1">
              <a:lnSpc>
                <a:spcPct val="80000"/>
              </a:lnSpc>
              <a:spcBef>
                <a:spcPct val="0"/>
              </a:spcBef>
              <a:buClrTx/>
              <a:buSzTx/>
              <a:buFontTx/>
              <a:buNone/>
            </a:pPr>
            <a:r>
              <a:rPr lang="en-US" altLang="en-US" sz="1800" dirty="0">
                <a:solidFill>
                  <a:schemeClr val="bg1">
                    <a:lumMod val="75000"/>
                  </a:schemeClr>
                </a:solidFill>
              </a:rPr>
              <a:t>‘Push’</a:t>
            </a:r>
          </a:p>
        </p:txBody>
      </p:sp>
      <p:sp>
        <p:nvSpPr>
          <p:cNvPr id="57" name="Text Box 14">
            <a:extLst>
              <a:ext uri="{FF2B5EF4-FFF2-40B4-BE49-F238E27FC236}">
                <a16:creationId xmlns:a16="http://schemas.microsoft.com/office/drawing/2014/main" id="{5DAFA1C1-3A29-4C27-A379-663FDD22E326}"/>
              </a:ext>
            </a:extLst>
          </p:cNvPr>
          <p:cNvSpPr txBox="1">
            <a:spLocks noChangeArrowheads="1"/>
          </p:cNvSpPr>
          <p:nvPr/>
        </p:nvSpPr>
        <p:spPr bwMode="auto">
          <a:xfrm>
            <a:off x="7620000" y="2365901"/>
            <a:ext cx="671979"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t>‘Pull’</a:t>
            </a:r>
          </a:p>
        </p:txBody>
      </p:sp>
      <p:cxnSp>
        <p:nvCxnSpPr>
          <p:cNvPr id="58" name="Straight Arrow Connector 57">
            <a:extLst>
              <a:ext uri="{FF2B5EF4-FFF2-40B4-BE49-F238E27FC236}">
                <a16:creationId xmlns:a16="http://schemas.microsoft.com/office/drawing/2014/main" id="{E874FEE9-46BD-46A3-90A3-DE7CC220FBFF}"/>
              </a:ext>
            </a:extLst>
          </p:cNvPr>
          <p:cNvCxnSpPr>
            <a:cxnSpLocks/>
          </p:cNvCxnSpPr>
          <p:nvPr/>
        </p:nvCxnSpPr>
        <p:spPr>
          <a:xfrm flipH="1">
            <a:off x="5867400" y="1828800"/>
            <a:ext cx="849775"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59" name="Straight Arrow Connector 58">
            <a:extLst>
              <a:ext uri="{FF2B5EF4-FFF2-40B4-BE49-F238E27FC236}">
                <a16:creationId xmlns:a16="http://schemas.microsoft.com/office/drawing/2014/main" id="{C370A4A1-FE96-4E70-B89E-839542A5E241}"/>
              </a:ext>
            </a:extLst>
          </p:cNvPr>
          <p:cNvCxnSpPr>
            <a:cxnSpLocks/>
          </p:cNvCxnSpPr>
          <p:nvPr/>
        </p:nvCxnSpPr>
        <p:spPr>
          <a:xfrm>
            <a:off x="6717173" y="1832208"/>
            <a:ext cx="902827" cy="474047"/>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62" name="Text Box 16">
            <a:extLst>
              <a:ext uri="{FF2B5EF4-FFF2-40B4-BE49-F238E27FC236}">
                <a16:creationId xmlns:a16="http://schemas.microsoft.com/office/drawing/2014/main" id="{33538067-0726-41B0-93FF-357EF00CA62D}"/>
              </a:ext>
            </a:extLst>
          </p:cNvPr>
          <p:cNvSpPr txBox="1">
            <a:spLocks noChangeArrowheads="1"/>
          </p:cNvSpPr>
          <p:nvPr/>
        </p:nvSpPr>
        <p:spPr bwMode="auto">
          <a:xfrm>
            <a:off x="8065437" y="2684785"/>
            <a:ext cx="628698"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NVG</a:t>
            </a:r>
          </a:p>
        </p:txBody>
      </p:sp>
      <p:sp>
        <p:nvSpPr>
          <p:cNvPr id="70" name="Text Box 21">
            <a:extLst>
              <a:ext uri="{FF2B5EF4-FFF2-40B4-BE49-F238E27FC236}">
                <a16:creationId xmlns:a16="http://schemas.microsoft.com/office/drawing/2014/main" id="{86C32650-BE1F-4CC3-8DB5-0C136D877E6F}"/>
              </a:ext>
            </a:extLst>
          </p:cNvPr>
          <p:cNvSpPr txBox="1">
            <a:spLocks noChangeArrowheads="1"/>
          </p:cNvSpPr>
          <p:nvPr/>
        </p:nvSpPr>
        <p:spPr bwMode="auto">
          <a:xfrm>
            <a:off x="8070534" y="3048000"/>
            <a:ext cx="526106"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b="1"/>
              <a:t>ICE</a:t>
            </a:r>
          </a:p>
        </p:txBody>
      </p:sp>
      <p:sp>
        <p:nvSpPr>
          <p:cNvPr id="75" name="Text Box 45">
            <a:extLst>
              <a:ext uri="{FF2B5EF4-FFF2-40B4-BE49-F238E27FC236}">
                <a16:creationId xmlns:a16="http://schemas.microsoft.com/office/drawing/2014/main" id="{2B6EDA2D-8F55-4DFD-A225-8C03CE6FC7F3}"/>
              </a:ext>
            </a:extLst>
          </p:cNvPr>
          <p:cNvSpPr txBox="1">
            <a:spLocks noChangeArrowheads="1"/>
          </p:cNvSpPr>
          <p:nvPr/>
        </p:nvSpPr>
        <p:spPr bwMode="auto">
          <a:xfrm>
            <a:off x="8073162" y="3810000"/>
            <a:ext cx="1070837" cy="74635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ts val="1700"/>
              </a:lnSpc>
              <a:spcBef>
                <a:spcPct val="0"/>
              </a:spcBef>
              <a:buClrTx/>
              <a:buSzTx/>
              <a:buFontTx/>
              <a:buNone/>
            </a:pPr>
            <a:r>
              <a:rPr lang="en-US" altLang="en-US" sz="1600" dirty="0">
                <a:solidFill>
                  <a:schemeClr val="bg1">
                    <a:lumMod val="75000"/>
                  </a:schemeClr>
                </a:solidFill>
              </a:rPr>
              <a:t>Epithelial/ fibrous ingrowth</a:t>
            </a:r>
          </a:p>
        </p:txBody>
      </p:sp>
      <p:cxnSp>
        <p:nvCxnSpPr>
          <p:cNvPr id="77" name="Straight Connector 76">
            <a:extLst>
              <a:ext uri="{FF2B5EF4-FFF2-40B4-BE49-F238E27FC236}">
                <a16:creationId xmlns:a16="http://schemas.microsoft.com/office/drawing/2014/main" id="{FC090BD7-F2E1-4464-B57B-9CBE5874C89B}"/>
              </a:ext>
            </a:extLst>
          </p:cNvPr>
          <p:cNvCxnSpPr>
            <a:cxnSpLocks/>
          </p:cNvCxnSpPr>
          <p:nvPr/>
        </p:nvCxnSpPr>
        <p:spPr>
          <a:xfrm>
            <a:off x="7873969" y="2674448"/>
            <a:ext cx="7724" cy="128795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8" name="Straight Connector 77">
            <a:extLst>
              <a:ext uri="{FF2B5EF4-FFF2-40B4-BE49-F238E27FC236}">
                <a16:creationId xmlns:a16="http://schemas.microsoft.com/office/drawing/2014/main" id="{B1922ED5-C3D8-43D8-A00D-1D6BC9201DBA}"/>
              </a:ext>
            </a:extLst>
          </p:cNvPr>
          <p:cNvCxnSpPr/>
          <p:nvPr/>
        </p:nvCxnSpPr>
        <p:spPr>
          <a:xfrm flipH="1">
            <a:off x="7873968" y="2840262"/>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9" name="Straight Connector 78">
            <a:extLst>
              <a:ext uri="{FF2B5EF4-FFF2-40B4-BE49-F238E27FC236}">
                <a16:creationId xmlns:a16="http://schemas.microsoft.com/office/drawing/2014/main" id="{77019ED2-6D69-4A60-9D19-D4DB786EA3A0}"/>
              </a:ext>
            </a:extLst>
          </p:cNvPr>
          <p:cNvCxnSpPr/>
          <p:nvPr/>
        </p:nvCxnSpPr>
        <p:spPr>
          <a:xfrm flipH="1">
            <a:off x="7873968" y="3213518"/>
            <a:ext cx="24447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1" name="Straight Connector 80">
            <a:extLst>
              <a:ext uri="{FF2B5EF4-FFF2-40B4-BE49-F238E27FC236}">
                <a16:creationId xmlns:a16="http://schemas.microsoft.com/office/drawing/2014/main" id="{9796A12F-4125-4C05-8EE8-A388740C580D}"/>
              </a:ext>
            </a:extLst>
          </p:cNvPr>
          <p:cNvCxnSpPr/>
          <p:nvPr/>
        </p:nvCxnSpPr>
        <p:spPr>
          <a:xfrm flipH="1">
            <a:off x="7877837" y="3581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3" name="Straight Connector 82">
            <a:extLst>
              <a:ext uri="{FF2B5EF4-FFF2-40B4-BE49-F238E27FC236}">
                <a16:creationId xmlns:a16="http://schemas.microsoft.com/office/drawing/2014/main" id="{7FDC5F4B-9BF0-42AD-B8BB-2F2399BCF1E2}"/>
              </a:ext>
            </a:extLst>
          </p:cNvPr>
          <p:cNvCxnSpPr/>
          <p:nvPr/>
        </p:nvCxnSpPr>
        <p:spPr>
          <a:xfrm flipH="1">
            <a:off x="7881693" y="3962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93" name="Text Box 42">
            <a:extLst>
              <a:ext uri="{FF2B5EF4-FFF2-40B4-BE49-F238E27FC236}">
                <a16:creationId xmlns:a16="http://schemas.microsoft.com/office/drawing/2014/main" id="{53BAB77F-E061-4834-9068-34BDF78AD071}"/>
              </a:ext>
            </a:extLst>
          </p:cNvPr>
          <p:cNvSpPr txBox="1">
            <a:spLocks noChangeArrowheads="1"/>
          </p:cNvSpPr>
          <p:nvPr/>
        </p:nvSpPr>
        <p:spPr bwMode="auto">
          <a:xfrm>
            <a:off x="8111387" y="3429000"/>
            <a:ext cx="856196"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Flat AC</a:t>
            </a:r>
          </a:p>
        </p:txBody>
      </p:sp>
      <p:sp>
        <p:nvSpPr>
          <p:cNvPr id="100" name="Text Box 23">
            <a:extLst>
              <a:ext uri="{FF2B5EF4-FFF2-40B4-BE49-F238E27FC236}">
                <a16:creationId xmlns:a16="http://schemas.microsoft.com/office/drawing/2014/main" id="{D8F2FCFF-2984-4836-B000-9C5601A8EAAA}"/>
              </a:ext>
            </a:extLst>
          </p:cNvPr>
          <p:cNvSpPr txBox="1">
            <a:spLocks noChangeArrowheads="1"/>
          </p:cNvSpPr>
          <p:nvPr/>
        </p:nvSpPr>
        <p:spPr bwMode="auto">
          <a:xfrm>
            <a:off x="5530369" y="2667000"/>
            <a:ext cx="2143536"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Aqueous misdirection</a:t>
            </a:r>
          </a:p>
        </p:txBody>
      </p:sp>
      <p:cxnSp>
        <p:nvCxnSpPr>
          <p:cNvPr id="104" name="Straight Connector 103">
            <a:extLst>
              <a:ext uri="{FF2B5EF4-FFF2-40B4-BE49-F238E27FC236}">
                <a16:creationId xmlns:a16="http://schemas.microsoft.com/office/drawing/2014/main" id="{49D87D4A-E317-4446-9B95-5184CB3968F3}"/>
              </a:ext>
            </a:extLst>
          </p:cNvPr>
          <p:cNvCxnSpPr>
            <a:cxnSpLocks/>
          </p:cNvCxnSpPr>
          <p:nvPr/>
        </p:nvCxnSpPr>
        <p:spPr>
          <a:xfrm flipH="1">
            <a:off x="5316229" y="2667000"/>
            <a:ext cx="7397" cy="25314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5" name="Straight Connector 104">
            <a:extLst>
              <a:ext uri="{FF2B5EF4-FFF2-40B4-BE49-F238E27FC236}">
                <a16:creationId xmlns:a16="http://schemas.microsoft.com/office/drawing/2014/main" id="{F40B6D71-75A8-4A88-864D-00D14C2F710D}"/>
              </a:ext>
            </a:extLst>
          </p:cNvPr>
          <p:cNvCxnSpPr/>
          <p:nvPr/>
        </p:nvCxnSpPr>
        <p:spPr>
          <a:xfrm flipH="1">
            <a:off x="5323624" y="2832814"/>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6" name="Straight Connector 105">
            <a:extLst>
              <a:ext uri="{FF2B5EF4-FFF2-40B4-BE49-F238E27FC236}">
                <a16:creationId xmlns:a16="http://schemas.microsoft.com/office/drawing/2014/main" id="{010BF7B2-AA07-4DCF-822D-E2DB5CC0BF59}"/>
              </a:ext>
            </a:extLst>
          </p:cNvPr>
          <p:cNvCxnSpPr/>
          <p:nvPr/>
        </p:nvCxnSpPr>
        <p:spPr>
          <a:xfrm flipH="1">
            <a:off x="5323624" y="3360065"/>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a:extLst>
              <a:ext uri="{FF2B5EF4-FFF2-40B4-BE49-F238E27FC236}">
                <a16:creationId xmlns:a16="http://schemas.microsoft.com/office/drawing/2014/main" id="{BAC8035C-3999-4C31-93CD-6C0D2ADEB73B}"/>
              </a:ext>
            </a:extLst>
          </p:cNvPr>
          <p:cNvCxnSpPr/>
          <p:nvPr/>
        </p:nvCxnSpPr>
        <p:spPr>
          <a:xfrm flipH="1">
            <a:off x="5323536" y="3786938"/>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8" name="Straight Connector 107">
            <a:extLst>
              <a:ext uri="{FF2B5EF4-FFF2-40B4-BE49-F238E27FC236}">
                <a16:creationId xmlns:a16="http://schemas.microsoft.com/office/drawing/2014/main" id="{DB64CAEE-69B4-426A-8A5B-D1269DBF0F66}"/>
              </a:ext>
            </a:extLst>
          </p:cNvPr>
          <p:cNvCxnSpPr/>
          <p:nvPr/>
        </p:nvCxnSpPr>
        <p:spPr>
          <a:xfrm flipH="1">
            <a:off x="5327493" y="4249152"/>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12" name="Straight Connector 111">
            <a:extLst>
              <a:ext uri="{FF2B5EF4-FFF2-40B4-BE49-F238E27FC236}">
                <a16:creationId xmlns:a16="http://schemas.microsoft.com/office/drawing/2014/main" id="{99A16C30-4BE4-48E5-8B65-0C5F3039B8DC}"/>
              </a:ext>
            </a:extLst>
          </p:cNvPr>
          <p:cNvCxnSpPr/>
          <p:nvPr/>
        </p:nvCxnSpPr>
        <p:spPr>
          <a:xfrm flipH="1">
            <a:off x="5333455" y="51816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13" name="Text Box 42">
            <a:extLst>
              <a:ext uri="{FF2B5EF4-FFF2-40B4-BE49-F238E27FC236}">
                <a16:creationId xmlns:a16="http://schemas.microsoft.com/office/drawing/2014/main" id="{056DFFD9-3CA2-42E7-90FE-4F14522E3504}"/>
              </a:ext>
            </a:extLst>
          </p:cNvPr>
          <p:cNvSpPr txBox="1">
            <a:spLocks noChangeArrowheads="1"/>
          </p:cNvSpPr>
          <p:nvPr/>
        </p:nvSpPr>
        <p:spPr bwMode="auto">
          <a:xfrm>
            <a:off x="5533954" y="3623846"/>
            <a:ext cx="1563248"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Retinal surgery</a:t>
            </a:r>
          </a:p>
        </p:txBody>
      </p:sp>
      <p:sp>
        <p:nvSpPr>
          <p:cNvPr id="118" name="Text Box 47">
            <a:extLst>
              <a:ext uri="{FF2B5EF4-FFF2-40B4-BE49-F238E27FC236}">
                <a16:creationId xmlns:a16="http://schemas.microsoft.com/office/drawing/2014/main" id="{3F59D898-ECAD-49F0-9425-2A1BC8DDA7B5}"/>
              </a:ext>
            </a:extLst>
          </p:cNvPr>
          <p:cNvSpPr txBox="1">
            <a:spLocks noChangeArrowheads="1"/>
          </p:cNvSpPr>
          <p:nvPr/>
        </p:nvSpPr>
        <p:spPr bwMode="auto">
          <a:xfrm>
            <a:off x="5523688" y="4538246"/>
            <a:ext cx="1414170"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Drug-induced</a:t>
            </a:r>
          </a:p>
        </p:txBody>
      </p:sp>
      <p:sp>
        <p:nvSpPr>
          <p:cNvPr id="16" name="TextBox 15">
            <a:extLst>
              <a:ext uri="{FF2B5EF4-FFF2-40B4-BE49-F238E27FC236}">
                <a16:creationId xmlns:a16="http://schemas.microsoft.com/office/drawing/2014/main" id="{984E008D-FBBA-42B4-940E-EA26772E0161}"/>
              </a:ext>
            </a:extLst>
          </p:cNvPr>
          <p:cNvSpPr txBox="1"/>
          <p:nvPr/>
        </p:nvSpPr>
        <p:spPr>
          <a:xfrm>
            <a:off x="6230528" y="5257800"/>
            <a:ext cx="1326004" cy="369332"/>
          </a:xfrm>
          <a:prstGeom prst="rect">
            <a:avLst/>
          </a:prstGeom>
          <a:noFill/>
        </p:spPr>
        <p:txBody>
          <a:bodyPr wrap="none" rtlCol="0">
            <a:spAutoFit/>
          </a:bodyPr>
          <a:lstStyle/>
          <a:p>
            <a:pPr algn="ctr"/>
            <a:r>
              <a:rPr lang="en-US" dirty="0">
                <a:solidFill>
                  <a:schemeClr val="bg1">
                    <a:lumMod val="75000"/>
                  </a:schemeClr>
                </a:solidFill>
              </a:rPr>
              <a:t>Both/Either</a:t>
            </a:r>
          </a:p>
        </p:txBody>
      </p:sp>
      <p:cxnSp>
        <p:nvCxnSpPr>
          <p:cNvPr id="125" name="Straight Connector 124">
            <a:extLst>
              <a:ext uri="{FF2B5EF4-FFF2-40B4-BE49-F238E27FC236}">
                <a16:creationId xmlns:a16="http://schemas.microsoft.com/office/drawing/2014/main" id="{01138141-D318-4ED7-A7FE-D8F2155CE890}"/>
              </a:ext>
            </a:extLst>
          </p:cNvPr>
          <p:cNvCxnSpPr/>
          <p:nvPr/>
        </p:nvCxnSpPr>
        <p:spPr>
          <a:xfrm flipH="1">
            <a:off x="5334000" y="4724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52" name="Text Box 47">
            <a:extLst>
              <a:ext uri="{FF2B5EF4-FFF2-40B4-BE49-F238E27FC236}">
                <a16:creationId xmlns:a16="http://schemas.microsoft.com/office/drawing/2014/main" id="{E3578916-9804-473C-8F06-D4FA0BCEDFD0}"/>
              </a:ext>
            </a:extLst>
          </p:cNvPr>
          <p:cNvSpPr txBox="1">
            <a:spLocks noChangeArrowheads="1"/>
          </p:cNvSpPr>
          <p:nvPr/>
        </p:nvSpPr>
        <p:spPr bwMode="auto">
          <a:xfrm>
            <a:off x="5543446" y="4055146"/>
            <a:ext cx="1619354"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err="1">
                <a:solidFill>
                  <a:schemeClr val="bg1">
                    <a:lumMod val="75000"/>
                  </a:schemeClr>
                </a:solidFill>
              </a:rPr>
              <a:t>Nanophthalmos</a:t>
            </a:r>
            <a:endParaRPr lang="en-US" altLang="en-US" sz="1600" dirty="0">
              <a:solidFill>
                <a:schemeClr val="bg1">
                  <a:lumMod val="75000"/>
                </a:schemeClr>
              </a:solidFill>
            </a:endParaRPr>
          </a:p>
        </p:txBody>
      </p:sp>
      <p:sp>
        <p:nvSpPr>
          <p:cNvPr id="53" name="Text Box 45">
            <a:extLst>
              <a:ext uri="{FF2B5EF4-FFF2-40B4-BE49-F238E27FC236}">
                <a16:creationId xmlns:a16="http://schemas.microsoft.com/office/drawing/2014/main" id="{57D1A14F-68FE-47D2-983C-1A879D66A9DC}"/>
              </a:ext>
            </a:extLst>
          </p:cNvPr>
          <p:cNvSpPr txBox="1">
            <a:spLocks noChangeArrowheads="1"/>
          </p:cNvSpPr>
          <p:nvPr/>
        </p:nvSpPr>
        <p:spPr bwMode="auto">
          <a:xfrm>
            <a:off x="5523688" y="5013493"/>
            <a:ext cx="582211"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PFV</a:t>
            </a:r>
          </a:p>
        </p:txBody>
      </p:sp>
      <p:sp>
        <p:nvSpPr>
          <p:cNvPr id="54" name="Text Box 42">
            <a:extLst>
              <a:ext uri="{FF2B5EF4-FFF2-40B4-BE49-F238E27FC236}">
                <a16:creationId xmlns:a16="http://schemas.microsoft.com/office/drawing/2014/main" id="{E1E37D2C-2C52-446B-843B-01E64990D3EC}"/>
              </a:ext>
            </a:extLst>
          </p:cNvPr>
          <p:cNvSpPr txBox="1">
            <a:spLocks noChangeArrowheads="1"/>
          </p:cNvSpPr>
          <p:nvPr/>
        </p:nvSpPr>
        <p:spPr bwMode="auto">
          <a:xfrm>
            <a:off x="5551406" y="3192546"/>
            <a:ext cx="2276072"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ERD/choroidal effusion</a:t>
            </a:r>
          </a:p>
        </p:txBody>
      </p:sp>
      <p:sp>
        <p:nvSpPr>
          <p:cNvPr id="45" name="Text Box 16">
            <a:extLst>
              <a:ext uri="{FF2B5EF4-FFF2-40B4-BE49-F238E27FC236}">
                <a16:creationId xmlns:a16="http://schemas.microsoft.com/office/drawing/2014/main" id="{110F5FF7-0BFD-4D31-B590-0FC320326235}"/>
              </a:ext>
            </a:extLst>
          </p:cNvPr>
          <p:cNvSpPr txBox="1">
            <a:spLocks noChangeArrowheads="1"/>
          </p:cNvSpPr>
          <p:nvPr/>
        </p:nvSpPr>
        <p:spPr bwMode="auto">
          <a:xfrm>
            <a:off x="624362" y="1879005"/>
            <a:ext cx="6811893" cy="4524315"/>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i="1" dirty="0">
                <a:solidFill>
                  <a:schemeClr val="bg1">
                    <a:lumMod val="65000"/>
                  </a:schemeClr>
                </a:solidFill>
              </a:rPr>
              <a:t>In this context, what does </a:t>
            </a:r>
            <a:r>
              <a:rPr lang="en-US" altLang="en-US" sz="1600" dirty="0">
                <a:solidFill>
                  <a:schemeClr val="bg1">
                    <a:lumMod val="65000"/>
                  </a:schemeClr>
                </a:solidFill>
              </a:rPr>
              <a:t>ICE</a:t>
            </a:r>
            <a:r>
              <a:rPr lang="en-US" altLang="en-US" sz="1600" i="1" dirty="0">
                <a:solidFill>
                  <a:schemeClr val="bg1">
                    <a:lumMod val="65000"/>
                  </a:schemeClr>
                </a:solidFill>
              </a:rPr>
              <a:t> stand for?</a:t>
            </a:r>
          </a:p>
          <a:p>
            <a:pPr eaLnBrk="1" hangingPunct="1">
              <a:spcBef>
                <a:spcPct val="0"/>
              </a:spcBef>
              <a:buClrTx/>
              <a:buSzTx/>
              <a:buFontTx/>
              <a:buNone/>
            </a:pPr>
            <a:r>
              <a:rPr lang="en-US" altLang="en-US" sz="1600" dirty="0">
                <a:solidFill>
                  <a:schemeClr val="bg1">
                    <a:lumMod val="65000"/>
                  </a:schemeClr>
                </a:solidFill>
              </a:rPr>
              <a:t>Iridocorneal endothelial syndrome</a:t>
            </a:r>
          </a:p>
          <a:p>
            <a:pPr eaLnBrk="1" hangingPunct="1">
              <a:spcBef>
                <a:spcPct val="0"/>
              </a:spcBef>
              <a:buClrTx/>
              <a:buSzTx/>
              <a:buFontTx/>
              <a:buNone/>
            </a:pPr>
            <a:endParaRPr lang="en-US" altLang="en-US" sz="1600" i="1" dirty="0">
              <a:solidFill>
                <a:schemeClr val="bg1">
                  <a:lumMod val="65000"/>
                </a:schemeClr>
              </a:solidFill>
            </a:endParaRPr>
          </a:p>
          <a:p>
            <a:pPr eaLnBrk="1" hangingPunct="1">
              <a:spcBef>
                <a:spcPct val="0"/>
              </a:spcBef>
              <a:buClrTx/>
              <a:buSzTx/>
              <a:buFontTx/>
              <a:buNone/>
            </a:pPr>
            <a:r>
              <a:rPr lang="en-US" altLang="en-US" sz="1600" i="1" dirty="0">
                <a:solidFill>
                  <a:schemeClr val="bg1">
                    <a:lumMod val="65000"/>
                  </a:schemeClr>
                </a:solidFill>
              </a:rPr>
              <a:t>In a nutshell, what is ICE?</a:t>
            </a:r>
          </a:p>
          <a:p>
            <a:pPr eaLnBrk="1" hangingPunct="1">
              <a:spcBef>
                <a:spcPct val="0"/>
              </a:spcBef>
              <a:buClrTx/>
              <a:buSzTx/>
              <a:buFont typeface="Wingdings" panose="05000000000000000000" pitchFamily="2" charset="2"/>
              <a:buNone/>
            </a:pPr>
            <a:r>
              <a:rPr lang="en-US" altLang="en-US" sz="1600" dirty="0">
                <a:solidFill>
                  <a:schemeClr val="bg1">
                    <a:lumMod val="65000"/>
                  </a:schemeClr>
                </a:solidFill>
              </a:rPr>
              <a:t>A sporadic condition in which abnormal corneal endothelial cells lead to a variety of corneal, iris and angle problems</a:t>
            </a:r>
          </a:p>
          <a:p>
            <a:pPr eaLnBrk="1" hangingPunct="1">
              <a:spcBef>
                <a:spcPct val="0"/>
              </a:spcBef>
              <a:buClrTx/>
              <a:buSzTx/>
              <a:buFont typeface="Wingdings" panose="05000000000000000000" pitchFamily="2" charset="2"/>
              <a:buNone/>
            </a:pPr>
            <a:endParaRPr lang="en-US" altLang="en-US" sz="1600" dirty="0">
              <a:solidFill>
                <a:schemeClr val="bg1">
                  <a:lumMod val="65000"/>
                </a:schemeClr>
              </a:solidFill>
            </a:endParaRPr>
          </a:p>
          <a:p>
            <a:pPr eaLnBrk="1" hangingPunct="1">
              <a:spcBef>
                <a:spcPct val="0"/>
              </a:spcBef>
              <a:buClrTx/>
              <a:buSzTx/>
              <a:buFontTx/>
              <a:buNone/>
            </a:pPr>
            <a:r>
              <a:rPr lang="en-US" altLang="en-US" sz="1600" i="1" dirty="0">
                <a:solidFill>
                  <a:schemeClr val="bg1">
                    <a:lumMod val="65000"/>
                  </a:schemeClr>
                </a:solidFill>
              </a:rPr>
              <a:t>Who is the typical patient?</a:t>
            </a:r>
          </a:p>
          <a:p>
            <a:pPr eaLnBrk="1" hangingPunct="1">
              <a:spcBef>
                <a:spcPct val="0"/>
              </a:spcBef>
              <a:buClrTx/>
              <a:buSzTx/>
              <a:buFontTx/>
              <a:buNone/>
            </a:pPr>
            <a:r>
              <a:rPr lang="en-US" altLang="en-US" sz="1600" dirty="0">
                <a:solidFill>
                  <a:schemeClr val="bg1">
                    <a:lumMod val="65000"/>
                  </a:schemeClr>
                </a:solidFill>
              </a:rPr>
              <a:t>A young-to-middle-aged adult female</a:t>
            </a:r>
          </a:p>
          <a:p>
            <a:pPr eaLnBrk="1" hangingPunct="1">
              <a:spcBef>
                <a:spcPct val="0"/>
              </a:spcBef>
              <a:buClrTx/>
              <a:buSzTx/>
              <a:buFontTx/>
              <a:buNone/>
            </a:pPr>
            <a:endParaRPr lang="en-US" altLang="en-US" sz="1600" i="1" dirty="0">
              <a:solidFill>
                <a:schemeClr val="bg1">
                  <a:lumMod val="65000"/>
                </a:schemeClr>
              </a:solidFill>
            </a:endParaRPr>
          </a:p>
          <a:p>
            <a:pPr eaLnBrk="1" hangingPunct="1">
              <a:spcBef>
                <a:spcPct val="0"/>
              </a:spcBef>
              <a:buClrTx/>
              <a:buSzTx/>
              <a:buFontTx/>
              <a:buNone/>
            </a:pPr>
            <a:r>
              <a:rPr lang="en-US" altLang="en-US" sz="1600" i="1" dirty="0">
                <a:solidFill>
                  <a:schemeClr val="bg1">
                    <a:lumMod val="65000"/>
                  </a:schemeClr>
                </a:solidFill>
              </a:rPr>
              <a:t>What three sorts of complaints will she have?</a:t>
            </a:r>
          </a:p>
          <a:p>
            <a:pPr eaLnBrk="1" hangingPunct="1">
              <a:spcBef>
                <a:spcPct val="0"/>
              </a:spcBef>
              <a:buClrTx/>
              <a:buSzTx/>
              <a:buNone/>
            </a:pPr>
            <a:r>
              <a:rPr lang="en-US" altLang="en-US" sz="1600" dirty="0">
                <a:solidFill>
                  <a:schemeClr val="bg1">
                    <a:lumMod val="65000"/>
                  </a:schemeClr>
                </a:solidFill>
              </a:rPr>
              <a:t>--Changes in the eye’s appearance</a:t>
            </a:r>
          </a:p>
          <a:p>
            <a:pPr eaLnBrk="1" hangingPunct="1">
              <a:spcBef>
                <a:spcPct val="0"/>
              </a:spcBef>
              <a:buClrTx/>
              <a:buSzTx/>
              <a:buNone/>
            </a:pPr>
            <a:r>
              <a:rPr lang="en-US" altLang="en-US" sz="1600" dirty="0">
                <a:solidFill>
                  <a:schemeClr val="bg1">
                    <a:lumMod val="65000"/>
                  </a:schemeClr>
                </a:solidFill>
              </a:rPr>
              <a:t>--Ocular pain </a:t>
            </a:r>
          </a:p>
          <a:p>
            <a:pPr eaLnBrk="1" hangingPunct="1">
              <a:spcBef>
                <a:spcPct val="0"/>
              </a:spcBef>
              <a:buClrTx/>
              <a:buSzTx/>
              <a:buNone/>
            </a:pPr>
            <a:r>
              <a:rPr lang="en-US" altLang="en-US" sz="1600" dirty="0">
                <a:solidFill>
                  <a:schemeClr val="bg1">
                    <a:lumMod val="65000"/>
                  </a:schemeClr>
                </a:solidFill>
              </a:rPr>
              <a:t>--Decreased VA</a:t>
            </a:r>
          </a:p>
          <a:p>
            <a:pPr eaLnBrk="1" hangingPunct="1">
              <a:spcBef>
                <a:spcPct val="0"/>
              </a:spcBef>
              <a:buClrTx/>
              <a:buSzTx/>
              <a:buNone/>
            </a:pPr>
            <a:endParaRPr lang="en-US" altLang="en-US" sz="1600" dirty="0">
              <a:solidFill>
                <a:schemeClr val="bg1">
                  <a:lumMod val="65000"/>
                </a:schemeClr>
              </a:solidFill>
            </a:endParaRPr>
          </a:p>
          <a:p>
            <a:pPr eaLnBrk="1" hangingPunct="1">
              <a:spcBef>
                <a:spcPct val="0"/>
              </a:spcBef>
              <a:buClrTx/>
              <a:buSzTx/>
              <a:buFontTx/>
              <a:buNone/>
            </a:pPr>
            <a:r>
              <a:rPr lang="en-US" altLang="en-US" sz="1600" i="1" dirty="0">
                <a:solidFill>
                  <a:schemeClr val="bg1">
                    <a:lumMod val="65000"/>
                  </a:schemeClr>
                </a:solidFill>
              </a:rPr>
              <a:t>What ‘pertinent negative’ will be elicited when taking a history?</a:t>
            </a:r>
          </a:p>
          <a:p>
            <a:pPr eaLnBrk="1" hangingPunct="1">
              <a:spcBef>
                <a:spcPct val="0"/>
              </a:spcBef>
              <a:buClrTx/>
              <a:buSzTx/>
              <a:buFontTx/>
              <a:buNone/>
            </a:pPr>
            <a:r>
              <a:rPr lang="en-US" altLang="en-US" sz="1600" dirty="0">
                <a:solidFill>
                  <a:schemeClr val="bg1">
                    <a:lumMod val="65000"/>
                  </a:schemeClr>
                </a:solidFill>
              </a:rPr>
              <a:t>She will deny any family history of similar eye findings (recall it’s sporadic, not inherited)</a:t>
            </a:r>
          </a:p>
        </p:txBody>
      </p:sp>
      <p:sp>
        <p:nvSpPr>
          <p:cNvPr id="47" name="Oval 46">
            <a:extLst>
              <a:ext uri="{FF2B5EF4-FFF2-40B4-BE49-F238E27FC236}">
                <a16:creationId xmlns:a16="http://schemas.microsoft.com/office/drawing/2014/main" id="{915FF168-8D6E-4F81-8D3E-ED770430134E}"/>
              </a:ext>
            </a:extLst>
          </p:cNvPr>
          <p:cNvSpPr/>
          <p:nvPr/>
        </p:nvSpPr>
        <p:spPr>
          <a:xfrm>
            <a:off x="8001000" y="3048000"/>
            <a:ext cx="671979" cy="338554"/>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Text Box 16">
            <a:extLst>
              <a:ext uri="{FF2B5EF4-FFF2-40B4-BE49-F238E27FC236}">
                <a16:creationId xmlns:a16="http://schemas.microsoft.com/office/drawing/2014/main" id="{090C85B3-0EB0-425A-B813-5DE77E9B89E1}"/>
              </a:ext>
            </a:extLst>
          </p:cNvPr>
          <p:cNvSpPr txBox="1">
            <a:spLocks noChangeArrowheads="1"/>
          </p:cNvSpPr>
          <p:nvPr/>
        </p:nvSpPr>
        <p:spPr bwMode="auto">
          <a:xfrm>
            <a:off x="440617" y="3361823"/>
            <a:ext cx="4516848" cy="1323439"/>
          </a:xfrm>
          <a:prstGeom prst="rect">
            <a:avLst/>
          </a:prstGeom>
          <a:solidFill>
            <a:schemeClr val="accent2"/>
          </a:solidFill>
          <a:ln>
            <a:noFill/>
          </a:ln>
          <a:effec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i="1" dirty="0">
                <a:solidFill>
                  <a:schemeClr val="bg1">
                    <a:lumMod val="75000"/>
                  </a:schemeClr>
                </a:solidFill>
              </a:rPr>
              <a:t>What are the common signs of ICE syndrome?</a:t>
            </a:r>
          </a:p>
          <a:p>
            <a:pPr eaLnBrk="1" hangingPunct="1">
              <a:spcBef>
                <a:spcPct val="0"/>
              </a:spcBef>
              <a:buClrTx/>
              <a:buSzTx/>
              <a:buFontTx/>
              <a:buNone/>
            </a:pPr>
            <a:r>
              <a:rPr lang="en-US" altLang="en-US" sz="1600" dirty="0">
                <a:solidFill>
                  <a:schemeClr val="bg1">
                    <a:lumMod val="75000"/>
                  </a:schemeClr>
                </a:solidFill>
              </a:rPr>
              <a:t>--Iris changes</a:t>
            </a:r>
          </a:p>
          <a:p>
            <a:pPr eaLnBrk="1" hangingPunct="1">
              <a:spcBef>
                <a:spcPct val="0"/>
              </a:spcBef>
              <a:buClrTx/>
              <a:buSzTx/>
              <a:buFontTx/>
              <a:buNone/>
            </a:pPr>
            <a:r>
              <a:rPr lang="en-US" altLang="en-US" sz="1600" dirty="0">
                <a:solidFill>
                  <a:schemeClr val="bg1">
                    <a:lumMod val="75000"/>
                  </a:schemeClr>
                </a:solidFill>
              </a:rPr>
              <a:t>--Corneal changes</a:t>
            </a:r>
          </a:p>
          <a:p>
            <a:pPr eaLnBrk="1" hangingPunct="1">
              <a:spcBef>
                <a:spcPct val="0"/>
              </a:spcBef>
              <a:buClrTx/>
              <a:buSzTx/>
              <a:buFontTx/>
              <a:buNone/>
            </a:pPr>
            <a:r>
              <a:rPr lang="en-US" altLang="en-US" sz="1600" dirty="0">
                <a:solidFill>
                  <a:schemeClr val="bg1">
                    <a:lumMod val="75000"/>
                  </a:schemeClr>
                </a:solidFill>
              </a:rPr>
              <a:t>--</a:t>
            </a:r>
            <a:r>
              <a:rPr lang="en-US" altLang="en-US" sz="1600" b="1" dirty="0">
                <a:solidFill>
                  <a:schemeClr val="bg1"/>
                </a:solidFill>
              </a:rPr>
              <a:t>Peripheral anterior synechiae (PAS)</a:t>
            </a:r>
          </a:p>
          <a:p>
            <a:pPr eaLnBrk="1" hangingPunct="1">
              <a:spcBef>
                <a:spcPct val="0"/>
              </a:spcBef>
              <a:buClrTx/>
              <a:buSzTx/>
              <a:buFontTx/>
              <a:buNone/>
            </a:pPr>
            <a:r>
              <a:rPr lang="en-US" altLang="en-US" sz="1600" dirty="0">
                <a:solidFill>
                  <a:schemeClr val="bg1">
                    <a:lumMod val="75000"/>
                  </a:schemeClr>
                </a:solidFill>
              </a:rPr>
              <a:t>--Elevated IOP/glaucoma</a:t>
            </a:r>
          </a:p>
        </p:txBody>
      </p:sp>
      <p:sp>
        <p:nvSpPr>
          <p:cNvPr id="55" name="Oval 54">
            <a:extLst>
              <a:ext uri="{FF2B5EF4-FFF2-40B4-BE49-F238E27FC236}">
                <a16:creationId xmlns:a16="http://schemas.microsoft.com/office/drawing/2014/main" id="{AA51CD81-56EC-487E-9F90-4DF70BE0BAD9}"/>
              </a:ext>
            </a:extLst>
          </p:cNvPr>
          <p:cNvSpPr/>
          <p:nvPr/>
        </p:nvSpPr>
        <p:spPr>
          <a:xfrm>
            <a:off x="473923" y="3962400"/>
            <a:ext cx="3945677" cy="603892"/>
          </a:xfrm>
          <a:prstGeom prst="ellipse">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TextBox 63">
            <a:extLst>
              <a:ext uri="{FF2B5EF4-FFF2-40B4-BE49-F238E27FC236}">
                <a16:creationId xmlns:a16="http://schemas.microsoft.com/office/drawing/2014/main" id="{B2E26AB2-302F-4B05-B83A-2ED05D0B0D25}"/>
              </a:ext>
            </a:extLst>
          </p:cNvPr>
          <p:cNvSpPr txBox="1"/>
          <p:nvPr/>
        </p:nvSpPr>
        <p:spPr>
          <a:xfrm>
            <a:off x="215936" y="4671536"/>
            <a:ext cx="5486400" cy="738664"/>
          </a:xfrm>
          <a:prstGeom prst="rect">
            <a:avLst/>
          </a:prstGeom>
          <a:solidFill>
            <a:srgbClr val="FFFF00"/>
          </a:solidFill>
        </p:spPr>
        <p:txBody>
          <a:bodyPr wrap="square">
            <a:spAutoFit/>
          </a:bodyPr>
          <a:lstStyle/>
          <a:p>
            <a:pPr eaLnBrk="1" hangingPunct="1">
              <a:defRPr/>
            </a:pPr>
            <a:r>
              <a:rPr lang="en-US" altLang="en-US" sz="1400" i="1" dirty="0">
                <a:solidFill>
                  <a:srgbClr val="0000FF"/>
                </a:solidFill>
              </a:rPr>
              <a:t>Two words are used to describe the appearance of the PAS in ICE. What are they?</a:t>
            </a:r>
            <a:endParaRPr lang="en-US" altLang="en-US" sz="1400" i="1" dirty="0">
              <a:solidFill>
                <a:srgbClr val="FFFF00"/>
              </a:solidFill>
            </a:endParaRPr>
          </a:p>
          <a:p>
            <a:pPr eaLnBrk="1" hangingPunct="1">
              <a:defRPr/>
            </a:pPr>
            <a:r>
              <a:rPr lang="en-US" altLang="en-US" sz="1400" dirty="0">
                <a:solidFill>
                  <a:srgbClr val="FFFF00"/>
                </a:solidFill>
              </a:rPr>
              <a:t>‘Broad’ and ‘high’</a:t>
            </a:r>
            <a:endParaRPr lang="en-US" sz="1400" i="1" dirty="0">
              <a:solidFill>
                <a:srgbClr val="FFFF00"/>
              </a:solidFill>
            </a:endParaRPr>
          </a:p>
        </p:txBody>
      </p:sp>
    </p:spTree>
    <p:extLst>
      <p:ext uri="{BB962C8B-B14F-4D97-AF65-F5344CB8AC3E}">
        <p14:creationId xmlns:p14="http://schemas.microsoft.com/office/powerpoint/2010/main" val="3367684604"/>
      </p:ext>
    </p:extLst>
  </p:cSld>
  <p:clrMapOvr>
    <a:masterClrMapping/>
  </p:clrMapOvr>
</p:sld>
</file>

<file path=ppt/slides/slide3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Straight Arrow Connector 12">
            <a:extLst>
              <a:ext uri="{FF2B5EF4-FFF2-40B4-BE49-F238E27FC236}">
                <a16:creationId xmlns:a16="http://schemas.microsoft.com/office/drawing/2014/main" id="{A6DE2085-829C-480C-9216-69D6039C0A37}"/>
              </a:ext>
            </a:extLst>
          </p:cNvPr>
          <p:cNvCxnSpPr>
            <a:cxnSpLocks/>
          </p:cNvCxnSpPr>
          <p:nvPr/>
        </p:nvCxnSpPr>
        <p:spPr>
          <a:xfrm>
            <a:off x="6717173" y="1828800"/>
            <a:ext cx="0" cy="3462754"/>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43014" name="Text Box 6"/>
          <p:cNvSpPr txBox="1">
            <a:spLocks noChangeArrowheads="1"/>
          </p:cNvSpPr>
          <p:nvPr/>
        </p:nvSpPr>
        <p:spPr bwMode="auto">
          <a:xfrm>
            <a:off x="533400" y="2356376"/>
            <a:ext cx="1005403"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Lens-</a:t>
            </a:r>
          </a:p>
          <a:p>
            <a:pPr algn="ctr" eaLnBrk="1" hangingPunct="1">
              <a:lnSpc>
                <a:spcPct val="80000"/>
              </a:lnSpc>
              <a:spcBef>
                <a:spcPct val="0"/>
              </a:spcBef>
              <a:buClrTx/>
              <a:buSzTx/>
              <a:buFontTx/>
              <a:buNone/>
            </a:pPr>
            <a:r>
              <a:rPr lang="en-US" altLang="en-US" sz="1800" dirty="0">
                <a:solidFill>
                  <a:schemeClr val="bg1">
                    <a:lumMod val="75000"/>
                  </a:schemeClr>
                </a:solidFill>
              </a:rPr>
              <a:t>Induced</a:t>
            </a:r>
          </a:p>
        </p:txBody>
      </p:sp>
      <p:sp>
        <p:nvSpPr>
          <p:cNvPr id="43017" name="Text Box 14"/>
          <p:cNvSpPr txBox="1">
            <a:spLocks noChangeArrowheads="1"/>
          </p:cNvSpPr>
          <p:nvPr/>
        </p:nvSpPr>
        <p:spPr bwMode="auto">
          <a:xfrm>
            <a:off x="3026498" y="2365901"/>
            <a:ext cx="1633781"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Aphakic/</a:t>
            </a:r>
          </a:p>
          <a:p>
            <a:pPr algn="ctr" eaLnBrk="1" hangingPunct="1">
              <a:lnSpc>
                <a:spcPct val="80000"/>
              </a:lnSpc>
              <a:spcBef>
                <a:spcPct val="0"/>
              </a:spcBef>
              <a:buClrTx/>
              <a:buSzTx/>
              <a:buFontTx/>
              <a:buNone/>
            </a:pPr>
            <a:r>
              <a:rPr lang="en-US" altLang="en-US" sz="1800" dirty="0" err="1">
                <a:solidFill>
                  <a:schemeClr val="bg1">
                    <a:lumMod val="75000"/>
                  </a:schemeClr>
                </a:solidFill>
              </a:rPr>
              <a:t>Pseudophakic</a:t>
            </a:r>
            <a:endParaRPr lang="en-US" altLang="en-US" sz="1800" dirty="0">
              <a:solidFill>
                <a:schemeClr val="bg1">
                  <a:lumMod val="75000"/>
                </a:schemeClr>
              </a:solidFill>
            </a:endParaRPr>
          </a:p>
        </p:txBody>
      </p:sp>
      <p:sp>
        <p:nvSpPr>
          <p:cNvPr id="43031" name="Text Box 35"/>
          <p:cNvSpPr txBox="1">
            <a:spLocks noChangeArrowheads="1"/>
          </p:cNvSpPr>
          <p:nvPr/>
        </p:nvSpPr>
        <p:spPr bwMode="auto">
          <a:xfrm>
            <a:off x="1190847" y="1295400"/>
            <a:ext cx="2473754"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solidFill>
                  <a:schemeClr val="bg1">
                    <a:lumMod val="75000"/>
                  </a:schemeClr>
                </a:solidFill>
              </a:rPr>
              <a:t>w/ Pupillary Block</a:t>
            </a:r>
          </a:p>
        </p:txBody>
      </p:sp>
      <p:sp>
        <p:nvSpPr>
          <p:cNvPr id="43032" name="Text Box 36"/>
          <p:cNvSpPr txBox="1">
            <a:spLocks noChangeArrowheads="1"/>
          </p:cNvSpPr>
          <p:nvPr/>
        </p:nvSpPr>
        <p:spPr bwMode="auto">
          <a:xfrm>
            <a:off x="5181600" y="1295400"/>
            <a:ext cx="2630848"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t>w/o Pupillary Block</a:t>
            </a:r>
          </a:p>
        </p:txBody>
      </p:sp>
      <p:sp>
        <p:nvSpPr>
          <p:cNvPr id="49" name="Rectangle 2">
            <a:extLst>
              <a:ext uri="{FF2B5EF4-FFF2-40B4-BE49-F238E27FC236}">
                <a16:creationId xmlns:a16="http://schemas.microsoft.com/office/drawing/2014/main" id="{240EE5BF-F7D2-4FC8-A5DD-F6B5423153C6}"/>
              </a:ext>
            </a:extLst>
          </p:cNvPr>
          <p:cNvSpPr>
            <a:spLocks noGrp="1" noChangeArrowheads="1"/>
          </p:cNvSpPr>
          <p:nvPr>
            <p:ph type="title"/>
          </p:nvPr>
        </p:nvSpPr>
        <p:spPr>
          <a:xfrm>
            <a:off x="457200" y="304800"/>
            <a:ext cx="7543800" cy="563562"/>
          </a:xfrm>
        </p:spPr>
        <p:txBody>
          <a:bodyPr/>
          <a:lstStyle/>
          <a:p>
            <a:pPr eaLnBrk="1" hangingPunct="1"/>
            <a:r>
              <a:rPr lang="en-US" altLang="en-US" sz="3500" dirty="0"/>
              <a:t>A</a:t>
            </a:r>
          </a:p>
        </p:txBody>
      </p:sp>
      <p:sp>
        <p:nvSpPr>
          <p:cNvPr id="50" name="TextBox 49">
            <a:extLst>
              <a:ext uri="{FF2B5EF4-FFF2-40B4-BE49-F238E27FC236}">
                <a16:creationId xmlns:a16="http://schemas.microsoft.com/office/drawing/2014/main" id="{CF426230-46C8-405C-9015-99EF57762A2E}"/>
              </a:ext>
            </a:extLst>
          </p:cNvPr>
          <p:cNvSpPr txBox="1"/>
          <p:nvPr/>
        </p:nvSpPr>
        <p:spPr>
          <a:xfrm>
            <a:off x="2259496" y="189094"/>
            <a:ext cx="4607480" cy="400110"/>
          </a:xfrm>
          <a:prstGeom prst="rect">
            <a:avLst/>
          </a:prstGeom>
          <a:solidFill>
            <a:schemeClr val="accent1">
              <a:lumMod val="60000"/>
              <a:lumOff val="40000"/>
            </a:schemeClr>
          </a:solidFill>
        </p:spPr>
        <p:txBody>
          <a:bodyPr wrap="none" rtlCol="0">
            <a:spAutoFit/>
          </a:bodyPr>
          <a:lstStyle/>
          <a:p>
            <a:pPr algn="ctr"/>
            <a:r>
              <a:rPr lang="en-US" sz="2000" b="1" dirty="0"/>
              <a:t>Secondary Angle Closure Glaucoma</a:t>
            </a:r>
          </a:p>
        </p:txBody>
      </p:sp>
      <p:sp>
        <p:nvSpPr>
          <p:cNvPr id="2" name="TextBox 1">
            <a:extLst>
              <a:ext uri="{FF2B5EF4-FFF2-40B4-BE49-F238E27FC236}">
                <a16:creationId xmlns:a16="http://schemas.microsoft.com/office/drawing/2014/main" id="{A7E30BEC-923B-4C9A-A856-BDD0D882F6B8}"/>
              </a:ext>
            </a:extLst>
          </p:cNvPr>
          <p:cNvSpPr txBox="1"/>
          <p:nvPr/>
        </p:nvSpPr>
        <p:spPr>
          <a:xfrm>
            <a:off x="887305" y="2844119"/>
            <a:ext cx="1494320" cy="338554"/>
          </a:xfrm>
          <a:prstGeom prst="rect">
            <a:avLst/>
          </a:prstGeom>
          <a:noFill/>
        </p:spPr>
        <p:txBody>
          <a:bodyPr wrap="none" rtlCol="0">
            <a:spAutoFit/>
          </a:bodyPr>
          <a:lstStyle/>
          <a:p>
            <a:r>
              <a:rPr lang="en-US" sz="1600" dirty="0" err="1">
                <a:solidFill>
                  <a:schemeClr val="bg1">
                    <a:lumMod val="75000"/>
                  </a:schemeClr>
                </a:solidFill>
              </a:rPr>
              <a:t>Phacomorphic</a:t>
            </a:r>
            <a:endParaRPr lang="en-US" sz="1600" dirty="0">
              <a:solidFill>
                <a:schemeClr val="bg1">
                  <a:lumMod val="75000"/>
                </a:schemeClr>
              </a:solidFill>
            </a:endParaRPr>
          </a:p>
        </p:txBody>
      </p:sp>
      <p:sp>
        <p:nvSpPr>
          <p:cNvPr id="51" name="TextBox 50">
            <a:extLst>
              <a:ext uri="{FF2B5EF4-FFF2-40B4-BE49-F238E27FC236}">
                <a16:creationId xmlns:a16="http://schemas.microsoft.com/office/drawing/2014/main" id="{156069D4-340B-4160-A336-EBF73557CEE0}"/>
              </a:ext>
            </a:extLst>
          </p:cNvPr>
          <p:cNvSpPr txBox="1"/>
          <p:nvPr/>
        </p:nvSpPr>
        <p:spPr>
          <a:xfrm>
            <a:off x="884725" y="3175578"/>
            <a:ext cx="1402948" cy="338554"/>
          </a:xfrm>
          <a:prstGeom prst="rect">
            <a:avLst/>
          </a:prstGeom>
          <a:noFill/>
        </p:spPr>
        <p:txBody>
          <a:bodyPr wrap="none" rtlCol="0">
            <a:spAutoFit/>
          </a:bodyPr>
          <a:lstStyle/>
          <a:p>
            <a:r>
              <a:rPr lang="en-US" sz="1600" dirty="0">
                <a:solidFill>
                  <a:schemeClr val="bg1">
                    <a:lumMod val="75000"/>
                  </a:schemeClr>
                </a:solidFill>
              </a:rPr>
              <a:t>Ectopia </a:t>
            </a:r>
            <a:r>
              <a:rPr lang="en-US" sz="1600" dirty="0" err="1">
                <a:solidFill>
                  <a:schemeClr val="bg1">
                    <a:lumMod val="75000"/>
                  </a:schemeClr>
                </a:solidFill>
              </a:rPr>
              <a:t>lentis</a:t>
            </a:r>
            <a:endParaRPr lang="en-US" sz="1600" dirty="0">
              <a:solidFill>
                <a:schemeClr val="bg1">
                  <a:lumMod val="75000"/>
                </a:schemeClr>
              </a:solidFill>
            </a:endParaRPr>
          </a:p>
        </p:txBody>
      </p:sp>
      <p:cxnSp>
        <p:nvCxnSpPr>
          <p:cNvPr id="71" name="Straight Connector 70">
            <a:extLst>
              <a:ext uri="{FF2B5EF4-FFF2-40B4-BE49-F238E27FC236}">
                <a16:creationId xmlns:a16="http://schemas.microsoft.com/office/drawing/2014/main" id="{C104938D-BA8D-4E39-9D5F-9EE2012F2F3C}"/>
              </a:ext>
            </a:extLst>
          </p:cNvPr>
          <p:cNvCxnSpPr>
            <a:cxnSpLocks/>
          </p:cNvCxnSpPr>
          <p:nvPr/>
        </p:nvCxnSpPr>
        <p:spPr>
          <a:xfrm flipH="1">
            <a:off x="762665" y="3023488"/>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2A7E4E40-472F-4E50-8A7A-45C10FDD7171}"/>
              </a:ext>
            </a:extLst>
          </p:cNvPr>
          <p:cNvCxnSpPr>
            <a:cxnSpLocks/>
          </p:cNvCxnSpPr>
          <p:nvPr/>
        </p:nvCxnSpPr>
        <p:spPr>
          <a:xfrm flipH="1">
            <a:off x="762665" y="3347853"/>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C3924889-45B9-4383-9C9E-48F0A9C27AD8}"/>
              </a:ext>
            </a:extLst>
          </p:cNvPr>
          <p:cNvCxnSpPr>
            <a:cxnSpLocks/>
          </p:cNvCxnSpPr>
          <p:nvPr/>
        </p:nvCxnSpPr>
        <p:spPr>
          <a:xfrm flipH="1">
            <a:off x="748719" y="2838976"/>
            <a:ext cx="13947" cy="5088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 name="Straight Arrow Connector 5">
            <a:extLst>
              <a:ext uri="{FF2B5EF4-FFF2-40B4-BE49-F238E27FC236}">
                <a16:creationId xmlns:a16="http://schemas.microsoft.com/office/drawing/2014/main" id="{A3439F0C-5143-461F-8F3C-2E830785DEFC}"/>
              </a:ext>
            </a:extLst>
          </p:cNvPr>
          <p:cNvCxnSpPr>
            <a:stCxn id="50" idx="2"/>
          </p:cNvCxnSpPr>
          <p:nvPr/>
        </p:nvCxnSpPr>
        <p:spPr>
          <a:xfrm flipH="1">
            <a:off x="2971800" y="589204"/>
            <a:ext cx="1591436" cy="706196"/>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0" name="Straight Arrow Connector 9">
            <a:extLst>
              <a:ext uri="{FF2B5EF4-FFF2-40B4-BE49-F238E27FC236}">
                <a16:creationId xmlns:a16="http://schemas.microsoft.com/office/drawing/2014/main" id="{84DC796E-F6ED-4FBB-82D2-A260F480BF8A}"/>
              </a:ext>
            </a:extLst>
          </p:cNvPr>
          <p:cNvCxnSpPr>
            <a:cxnSpLocks/>
          </p:cNvCxnSpPr>
          <p:nvPr/>
        </p:nvCxnSpPr>
        <p:spPr>
          <a:xfrm>
            <a:off x="4572000" y="589204"/>
            <a:ext cx="1600200" cy="706196"/>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6" name="Straight Arrow Connector 25">
            <a:extLst>
              <a:ext uri="{FF2B5EF4-FFF2-40B4-BE49-F238E27FC236}">
                <a16:creationId xmlns:a16="http://schemas.microsoft.com/office/drawing/2014/main" id="{B70E0124-9B84-41A5-8D84-A66B7838A706}"/>
              </a:ext>
            </a:extLst>
          </p:cNvPr>
          <p:cNvCxnSpPr>
            <a:cxnSpLocks/>
          </p:cNvCxnSpPr>
          <p:nvPr/>
        </p:nvCxnSpPr>
        <p:spPr>
          <a:xfrm flipH="1">
            <a:off x="1159539" y="1828800"/>
            <a:ext cx="1290435" cy="478059"/>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28" name="Straight Arrow Connector 27">
            <a:extLst>
              <a:ext uri="{FF2B5EF4-FFF2-40B4-BE49-F238E27FC236}">
                <a16:creationId xmlns:a16="http://schemas.microsoft.com/office/drawing/2014/main" id="{567A4249-5C59-4416-8A8E-1C35913900AB}"/>
              </a:ext>
            </a:extLst>
          </p:cNvPr>
          <p:cNvCxnSpPr>
            <a:cxnSpLocks/>
          </p:cNvCxnSpPr>
          <p:nvPr/>
        </p:nvCxnSpPr>
        <p:spPr>
          <a:xfrm>
            <a:off x="2449973" y="1832208"/>
            <a:ext cx="1268784"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56" name="Text Box 6">
            <a:extLst>
              <a:ext uri="{FF2B5EF4-FFF2-40B4-BE49-F238E27FC236}">
                <a16:creationId xmlns:a16="http://schemas.microsoft.com/office/drawing/2014/main" id="{557983BD-9D64-49B9-A366-A08663B0451F}"/>
              </a:ext>
            </a:extLst>
          </p:cNvPr>
          <p:cNvSpPr txBox="1">
            <a:spLocks noChangeArrowheads="1"/>
          </p:cNvSpPr>
          <p:nvPr/>
        </p:nvSpPr>
        <p:spPr bwMode="auto">
          <a:xfrm>
            <a:off x="5029200" y="2356376"/>
            <a:ext cx="813043"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r" eaLnBrk="1" hangingPunct="1">
              <a:lnSpc>
                <a:spcPct val="80000"/>
              </a:lnSpc>
              <a:spcBef>
                <a:spcPct val="0"/>
              </a:spcBef>
              <a:buClrTx/>
              <a:buSzTx/>
              <a:buFontTx/>
              <a:buNone/>
            </a:pPr>
            <a:r>
              <a:rPr lang="en-US" altLang="en-US" sz="1800" dirty="0">
                <a:solidFill>
                  <a:schemeClr val="bg1">
                    <a:lumMod val="75000"/>
                  </a:schemeClr>
                </a:solidFill>
              </a:rPr>
              <a:t>‘Push’</a:t>
            </a:r>
          </a:p>
        </p:txBody>
      </p:sp>
      <p:sp>
        <p:nvSpPr>
          <p:cNvPr id="57" name="Text Box 14">
            <a:extLst>
              <a:ext uri="{FF2B5EF4-FFF2-40B4-BE49-F238E27FC236}">
                <a16:creationId xmlns:a16="http://schemas.microsoft.com/office/drawing/2014/main" id="{5DAFA1C1-3A29-4C27-A379-663FDD22E326}"/>
              </a:ext>
            </a:extLst>
          </p:cNvPr>
          <p:cNvSpPr txBox="1">
            <a:spLocks noChangeArrowheads="1"/>
          </p:cNvSpPr>
          <p:nvPr/>
        </p:nvSpPr>
        <p:spPr bwMode="auto">
          <a:xfrm>
            <a:off x="7620000" y="2365901"/>
            <a:ext cx="671979"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t>‘Pull’</a:t>
            </a:r>
          </a:p>
        </p:txBody>
      </p:sp>
      <p:cxnSp>
        <p:nvCxnSpPr>
          <p:cNvPr id="58" name="Straight Arrow Connector 57">
            <a:extLst>
              <a:ext uri="{FF2B5EF4-FFF2-40B4-BE49-F238E27FC236}">
                <a16:creationId xmlns:a16="http://schemas.microsoft.com/office/drawing/2014/main" id="{E874FEE9-46BD-46A3-90A3-DE7CC220FBFF}"/>
              </a:ext>
            </a:extLst>
          </p:cNvPr>
          <p:cNvCxnSpPr>
            <a:cxnSpLocks/>
          </p:cNvCxnSpPr>
          <p:nvPr/>
        </p:nvCxnSpPr>
        <p:spPr>
          <a:xfrm flipH="1">
            <a:off x="5867400" y="1828800"/>
            <a:ext cx="849775"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59" name="Straight Arrow Connector 58">
            <a:extLst>
              <a:ext uri="{FF2B5EF4-FFF2-40B4-BE49-F238E27FC236}">
                <a16:creationId xmlns:a16="http://schemas.microsoft.com/office/drawing/2014/main" id="{C370A4A1-FE96-4E70-B89E-839542A5E241}"/>
              </a:ext>
            </a:extLst>
          </p:cNvPr>
          <p:cNvCxnSpPr>
            <a:cxnSpLocks/>
          </p:cNvCxnSpPr>
          <p:nvPr/>
        </p:nvCxnSpPr>
        <p:spPr>
          <a:xfrm>
            <a:off x="6717173" y="1832208"/>
            <a:ext cx="902827" cy="474047"/>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62" name="Text Box 16">
            <a:extLst>
              <a:ext uri="{FF2B5EF4-FFF2-40B4-BE49-F238E27FC236}">
                <a16:creationId xmlns:a16="http://schemas.microsoft.com/office/drawing/2014/main" id="{33538067-0726-41B0-93FF-357EF00CA62D}"/>
              </a:ext>
            </a:extLst>
          </p:cNvPr>
          <p:cNvSpPr txBox="1">
            <a:spLocks noChangeArrowheads="1"/>
          </p:cNvSpPr>
          <p:nvPr/>
        </p:nvSpPr>
        <p:spPr bwMode="auto">
          <a:xfrm>
            <a:off x="8065437" y="2684785"/>
            <a:ext cx="628698"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NVG</a:t>
            </a:r>
          </a:p>
        </p:txBody>
      </p:sp>
      <p:sp>
        <p:nvSpPr>
          <p:cNvPr id="70" name="Text Box 21">
            <a:extLst>
              <a:ext uri="{FF2B5EF4-FFF2-40B4-BE49-F238E27FC236}">
                <a16:creationId xmlns:a16="http://schemas.microsoft.com/office/drawing/2014/main" id="{86C32650-BE1F-4CC3-8DB5-0C136D877E6F}"/>
              </a:ext>
            </a:extLst>
          </p:cNvPr>
          <p:cNvSpPr txBox="1">
            <a:spLocks noChangeArrowheads="1"/>
          </p:cNvSpPr>
          <p:nvPr/>
        </p:nvSpPr>
        <p:spPr bwMode="auto">
          <a:xfrm>
            <a:off x="8070534" y="3048000"/>
            <a:ext cx="526106"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b="1"/>
              <a:t>ICE</a:t>
            </a:r>
          </a:p>
        </p:txBody>
      </p:sp>
      <p:sp>
        <p:nvSpPr>
          <p:cNvPr id="75" name="Text Box 45">
            <a:extLst>
              <a:ext uri="{FF2B5EF4-FFF2-40B4-BE49-F238E27FC236}">
                <a16:creationId xmlns:a16="http://schemas.microsoft.com/office/drawing/2014/main" id="{2B6EDA2D-8F55-4DFD-A225-8C03CE6FC7F3}"/>
              </a:ext>
            </a:extLst>
          </p:cNvPr>
          <p:cNvSpPr txBox="1">
            <a:spLocks noChangeArrowheads="1"/>
          </p:cNvSpPr>
          <p:nvPr/>
        </p:nvSpPr>
        <p:spPr bwMode="auto">
          <a:xfrm>
            <a:off x="8073162" y="3810000"/>
            <a:ext cx="1070837" cy="74635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ts val="1700"/>
              </a:lnSpc>
              <a:spcBef>
                <a:spcPct val="0"/>
              </a:spcBef>
              <a:buClrTx/>
              <a:buSzTx/>
              <a:buFontTx/>
              <a:buNone/>
            </a:pPr>
            <a:r>
              <a:rPr lang="en-US" altLang="en-US" sz="1600" dirty="0">
                <a:solidFill>
                  <a:schemeClr val="bg1">
                    <a:lumMod val="75000"/>
                  </a:schemeClr>
                </a:solidFill>
              </a:rPr>
              <a:t>Epithelial/ fibrous ingrowth</a:t>
            </a:r>
          </a:p>
        </p:txBody>
      </p:sp>
      <p:cxnSp>
        <p:nvCxnSpPr>
          <p:cNvPr id="77" name="Straight Connector 76">
            <a:extLst>
              <a:ext uri="{FF2B5EF4-FFF2-40B4-BE49-F238E27FC236}">
                <a16:creationId xmlns:a16="http://schemas.microsoft.com/office/drawing/2014/main" id="{FC090BD7-F2E1-4464-B57B-9CBE5874C89B}"/>
              </a:ext>
            </a:extLst>
          </p:cNvPr>
          <p:cNvCxnSpPr>
            <a:cxnSpLocks/>
          </p:cNvCxnSpPr>
          <p:nvPr/>
        </p:nvCxnSpPr>
        <p:spPr>
          <a:xfrm>
            <a:off x="7873969" y="2674448"/>
            <a:ext cx="7724" cy="128795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8" name="Straight Connector 77">
            <a:extLst>
              <a:ext uri="{FF2B5EF4-FFF2-40B4-BE49-F238E27FC236}">
                <a16:creationId xmlns:a16="http://schemas.microsoft.com/office/drawing/2014/main" id="{B1922ED5-C3D8-43D8-A00D-1D6BC9201DBA}"/>
              </a:ext>
            </a:extLst>
          </p:cNvPr>
          <p:cNvCxnSpPr/>
          <p:nvPr/>
        </p:nvCxnSpPr>
        <p:spPr>
          <a:xfrm flipH="1">
            <a:off x="7873968" y="2840262"/>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9" name="Straight Connector 78">
            <a:extLst>
              <a:ext uri="{FF2B5EF4-FFF2-40B4-BE49-F238E27FC236}">
                <a16:creationId xmlns:a16="http://schemas.microsoft.com/office/drawing/2014/main" id="{77019ED2-6D69-4A60-9D19-D4DB786EA3A0}"/>
              </a:ext>
            </a:extLst>
          </p:cNvPr>
          <p:cNvCxnSpPr/>
          <p:nvPr/>
        </p:nvCxnSpPr>
        <p:spPr>
          <a:xfrm flipH="1">
            <a:off x="7873968" y="3213518"/>
            <a:ext cx="24447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1" name="Straight Connector 80">
            <a:extLst>
              <a:ext uri="{FF2B5EF4-FFF2-40B4-BE49-F238E27FC236}">
                <a16:creationId xmlns:a16="http://schemas.microsoft.com/office/drawing/2014/main" id="{9796A12F-4125-4C05-8EE8-A388740C580D}"/>
              </a:ext>
            </a:extLst>
          </p:cNvPr>
          <p:cNvCxnSpPr/>
          <p:nvPr/>
        </p:nvCxnSpPr>
        <p:spPr>
          <a:xfrm flipH="1">
            <a:off x="7877837" y="3581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3" name="Straight Connector 82">
            <a:extLst>
              <a:ext uri="{FF2B5EF4-FFF2-40B4-BE49-F238E27FC236}">
                <a16:creationId xmlns:a16="http://schemas.microsoft.com/office/drawing/2014/main" id="{7FDC5F4B-9BF0-42AD-B8BB-2F2399BCF1E2}"/>
              </a:ext>
            </a:extLst>
          </p:cNvPr>
          <p:cNvCxnSpPr/>
          <p:nvPr/>
        </p:nvCxnSpPr>
        <p:spPr>
          <a:xfrm flipH="1">
            <a:off x="7881693" y="3962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93" name="Text Box 42">
            <a:extLst>
              <a:ext uri="{FF2B5EF4-FFF2-40B4-BE49-F238E27FC236}">
                <a16:creationId xmlns:a16="http://schemas.microsoft.com/office/drawing/2014/main" id="{53BAB77F-E061-4834-9068-34BDF78AD071}"/>
              </a:ext>
            </a:extLst>
          </p:cNvPr>
          <p:cNvSpPr txBox="1">
            <a:spLocks noChangeArrowheads="1"/>
          </p:cNvSpPr>
          <p:nvPr/>
        </p:nvSpPr>
        <p:spPr bwMode="auto">
          <a:xfrm>
            <a:off x="8111387" y="3429000"/>
            <a:ext cx="856196"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Flat AC</a:t>
            </a:r>
          </a:p>
        </p:txBody>
      </p:sp>
      <p:sp>
        <p:nvSpPr>
          <p:cNvPr id="100" name="Text Box 23">
            <a:extLst>
              <a:ext uri="{FF2B5EF4-FFF2-40B4-BE49-F238E27FC236}">
                <a16:creationId xmlns:a16="http://schemas.microsoft.com/office/drawing/2014/main" id="{D8F2FCFF-2984-4836-B000-9C5601A8EAAA}"/>
              </a:ext>
            </a:extLst>
          </p:cNvPr>
          <p:cNvSpPr txBox="1">
            <a:spLocks noChangeArrowheads="1"/>
          </p:cNvSpPr>
          <p:nvPr/>
        </p:nvSpPr>
        <p:spPr bwMode="auto">
          <a:xfrm>
            <a:off x="5530369" y="2667000"/>
            <a:ext cx="2143536"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Aqueous misdirection</a:t>
            </a:r>
          </a:p>
        </p:txBody>
      </p:sp>
      <p:cxnSp>
        <p:nvCxnSpPr>
          <p:cNvPr id="104" name="Straight Connector 103">
            <a:extLst>
              <a:ext uri="{FF2B5EF4-FFF2-40B4-BE49-F238E27FC236}">
                <a16:creationId xmlns:a16="http://schemas.microsoft.com/office/drawing/2014/main" id="{49D87D4A-E317-4446-9B95-5184CB3968F3}"/>
              </a:ext>
            </a:extLst>
          </p:cNvPr>
          <p:cNvCxnSpPr>
            <a:cxnSpLocks/>
          </p:cNvCxnSpPr>
          <p:nvPr/>
        </p:nvCxnSpPr>
        <p:spPr>
          <a:xfrm flipH="1">
            <a:off x="5316229" y="2667000"/>
            <a:ext cx="7397" cy="25314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5" name="Straight Connector 104">
            <a:extLst>
              <a:ext uri="{FF2B5EF4-FFF2-40B4-BE49-F238E27FC236}">
                <a16:creationId xmlns:a16="http://schemas.microsoft.com/office/drawing/2014/main" id="{F40B6D71-75A8-4A88-864D-00D14C2F710D}"/>
              </a:ext>
            </a:extLst>
          </p:cNvPr>
          <p:cNvCxnSpPr/>
          <p:nvPr/>
        </p:nvCxnSpPr>
        <p:spPr>
          <a:xfrm flipH="1">
            <a:off x="5323624" y="2832814"/>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6" name="Straight Connector 105">
            <a:extLst>
              <a:ext uri="{FF2B5EF4-FFF2-40B4-BE49-F238E27FC236}">
                <a16:creationId xmlns:a16="http://schemas.microsoft.com/office/drawing/2014/main" id="{010BF7B2-AA07-4DCF-822D-E2DB5CC0BF59}"/>
              </a:ext>
            </a:extLst>
          </p:cNvPr>
          <p:cNvCxnSpPr/>
          <p:nvPr/>
        </p:nvCxnSpPr>
        <p:spPr>
          <a:xfrm flipH="1">
            <a:off x="5323624" y="3360065"/>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a:extLst>
              <a:ext uri="{FF2B5EF4-FFF2-40B4-BE49-F238E27FC236}">
                <a16:creationId xmlns:a16="http://schemas.microsoft.com/office/drawing/2014/main" id="{BAC8035C-3999-4C31-93CD-6C0D2ADEB73B}"/>
              </a:ext>
            </a:extLst>
          </p:cNvPr>
          <p:cNvCxnSpPr/>
          <p:nvPr/>
        </p:nvCxnSpPr>
        <p:spPr>
          <a:xfrm flipH="1">
            <a:off x="5323536" y="3786938"/>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8" name="Straight Connector 107">
            <a:extLst>
              <a:ext uri="{FF2B5EF4-FFF2-40B4-BE49-F238E27FC236}">
                <a16:creationId xmlns:a16="http://schemas.microsoft.com/office/drawing/2014/main" id="{DB64CAEE-69B4-426A-8A5B-D1269DBF0F66}"/>
              </a:ext>
            </a:extLst>
          </p:cNvPr>
          <p:cNvCxnSpPr/>
          <p:nvPr/>
        </p:nvCxnSpPr>
        <p:spPr>
          <a:xfrm flipH="1">
            <a:off x="5327493" y="4249152"/>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12" name="Straight Connector 111">
            <a:extLst>
              <a:ext uri="{FF2B5EF4-FFF2-40B4-BE49-F238E27FC236}">
                <a16:creationId xmlns:a16="http://schemas.microsoft.com/office/drawing/2014/main" id="{99A16C30-4BE4-48E5-8B65-0C5F3039B8DC}"/>
              </a:ext>
            </a:extLst>
          </p:cNvPr>
          <p:cNvCxnSpPr/>
          <p:nvPr/>
        </p:nvCxnSpPr>
        <p:spPr>
          <a:xfrm flipH="1">
            <a:off x="5333455" y="51816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13" name="Text Box 42">
            <a:extLst>
              <a:ext uri="{FF2B5EF4-FFF2-40B4-BE49-F238E27FC236}">
                <a16:creationId xmlns:a16="http://schemas.microsoft.com/office/drawing/2014/main" id="{056DFFD9-3CA2-42E7-90FE-4F14522E3504}"/>
              </a:ext>
            </a:extLst>
          </p:cNvPr>
          <p:cNvSpPr txBox="1">
            <a:spLocks noChangeArrowheads="1"/>
          </p:cNvSpPr>
          <p:nvPr/>
        </p:nvSpPr>
        <p:spPr bwMode="auto">
          <a:xfrm>
            <a:off x="5533954" y="3623846"/>
            <a:ext cx="1563248"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Retinal surgery</a:t>
            </a:r>
          </a:p>
        </p:txBody>
      </p:sp>
      <p:sp>
        <p:nvSpPr>
          <p:cNvPr id="118" name="Text Box 47">
            <a:extLst>
              <a:ext uri="{FF2B5EF4-FFF2-40B4-BE49-F238E27FC236}">
                <a16:creationId xmlns:a16="http://schemas.microsoft.com/office/drawing/2014/main" id="{3F59D898-ECAD-49F0-9425-2A1BC8DDA7B5}"/>
              </a:ext>
            </a:extLst>
          </p:cNvPr>
          <p:cNvSpPr txBox="1">
            <a:spLocks noChangeArrowheads="1"/>
          </p:cNvSpPr>
          <p:nvPr/>
        </p:nvSpPr>
        <p:spPr bwMode="auto">
          <a:xfrm>
            <a:off x="5523688" y="4538246"/>
            <a:ext cx="1414170"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Drug-induced</a:t>
            </a:r>
          </a:p>
        </p:txBody>
      </p:sp>
      <p:sp>
        <p:nvSpPr>
          <p:cNvPr id="16" name="TextBox 15">
            <a:extLst>
              <a:ext uri="{FF2B5EF4-FFF2-40B4-BE49-F238E27FC236}">
                <a16:creationId xmlns:a16="http://schemas.microsoft.com/office/drawing/2014/main" id="{984E008D-FBBA-42B4-940E-EA26772E0161}"/>
              </a:ext>
            </a:extLst>
          </p:cNvPr>
          <p:cNvSpPr txBox="1"/>
          <p:nvPr/>
        </p:nvSpPr>
        <p:spPr>
          <a:xfrm>
            <a:off x="6230528" y="5257800"/>
            <a:ext cx="1326004" cy="369332"/>
          </a:xfrm>
          <a:prstGeom prst="rect">
            <a:avLst/>
          </a:prstGeom>
          <a:noFill/>
        </p:spPr>
        <p:txBody>
          <a:bodyPr wrap="none" rtlCol="0">
            <a:spAutoFit/>
          </a:bodyPr>
          <a:lstStyle/>
          <a:p>
            <a:pPr algn="ctr"/>
            <a:r>
              <a:rPr lang="en-US" dirty="0">
                <a:solidFill>
                  <a:schemeClr val="bg1">
                    <a:lumMod val="75000"/>
                  </a:schemeClr>
                </a:solidFill>
              </a:rPr>
              <a:t>Both/Either</a:t>
            </a:r>
          </a:p>
        </p:txBody>
      </p:sp>
      <p:cxnSp>
        <p:nvCxnSpPr>
          <p:cNvPr id="125" name="Straight Connector 124">
            <a:extLst>
              <a:ext uri="{FF2B5EF4-FFF2-40B4-BE49-F238E27FC236}">
                <a16:creationId xmlns:a16="http://schemas.microsoft.com/office/drawing/2014/main" id="{01138141-D318-4ED7-A7FE-D8F2155CE890}"/>
              </a:ext>
            </a:extLst>
          </p:cNvPr>
          <p:cNvCxnSpPr/>
          <p:nvPr/>
        </p:nvCxnSpPr>
        <p:spPr>
          <a:xfrm flipH="1">
            <a:off x="5334000" y="4724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52" name="Text Box 47">
            <a:extLst>
              <a:ext uri="{FF2B5EF4-FFF2-40B4-BE49-F238E27FC236}">
                <a16:creationId xmlns:a16="http://schemas.microsoft.com/office/drawing/2014/main" id="{E3578916-9804-473C-8F06-D4FA0BCEDFD0}"/>
              </a:ext>
            </a:extLst>
          </p:cNvPr>
          <p:cNvSpPr txBox="1">
            <a:spLocks noChangeArrowheads="1"/>
          </p:cNvSpPr>
          <p:nvPr/>
        </p:nvSpPr>
        <p:spPr bwMode="auto">
          <a:xfrm>
            <a:off x="5543446" y="4055146"/>
            <a:ext cx="1619354"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err="1">
                <a:solidFill>
                  <a:schemeClr val="bg1">
                    <a:lumMod val="75000"/>
                  </a:schemeClr>
                </a:solidFill>
              </a:rPr>
              <a:t>Nanophthalmos</a:t>
            </a:r>
            <a:endParaRPr lang="en-US" altLang="en-US" sz="1600" dirty="0">
              <a:solidFill>
                <a:schemeClr val="bg1">
                  <a:lumMod val="75000"/>
                </a:schemeClr>
              </a:solidFill>
            </a:endParaRPr>
          </a:p>
        </p:txBody>
      </p:sp>
      <p:sp>
        <p:nvSpPr>
          <p:cNvPr id="53" name="Text Box 45">
            <a:extLst>
              <a:ext uri="{FF2B5EF4-FFF2-40B4-BE49-F238E27FC236}">
                <a16:creationId xmlns:a16="http://schemas.microsoft.com/office/drawing/2014/main" id="{57D1A14F-68FE-47D2-983C-1A879D66A9DC}"/>
              </a:ext>
            </a:extLst>
          </p:cNvPr>
          <p:cNvSpPr txBox="1">
            <a:spLocks noChangeArrowheads="1"/>
          </p:cNvSpPr>
          <p:nvPr/>
        </p:nvSpPr>
        <p:spPr bwMode="auto">
          <a:xfrm>
            <a:off x="5523688" y="5013493"/>
            <a:ext cx="582211"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PFV</a:t>
            </a:r>
          </a:p>
        </p:txBody>
      </p:sp>
      <p:sp>
        <p:nvSpPr>
          <p:cNvPr id="54" name="Text Box 42">
            <a:extLst>
              <a:ext uri="{FF2B5EF4-FFF2-40B4-BE49-F238E27FC236}">
                <a16:creationId xmlns:a16="http://schemas.microsoft.com/office/drawing/2014/main" id="{E1E37D2C-2C52-446B-843B-01E64990D3EC}"/>
              </a:ext>
            </a:extLst>
          </p:cNvPr>
          <p:cNvSpPr txBox="1">
            <a:spLocks noChangeArrowheads="1"/>
          </p:cNvSpPr>
          <p:nvPr/>
        </p:nvSpPr>
        <p:spPr bwMode="auto">
          <a:xfrm>
            <a:off x="5551406" y="3192546"/>
            <a:ext cx="2276072"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ERD/choroidal effusion</a:t>
            </a:r>
          </a:p>
        </p:txBody>
      </p:sp>
      <p:sp>
        <p:nvSpPr>
          <p:cNvPr id="45" name="Text Box 16">
            <a:extLst>
              <a:ext uri="{FF2B5EF4-FFF2-40B4-BE49-F238E27FC236}">
                <a16:creationId xmlns:a16="http://schemas.microsoft.com/office/drawing/2014/main" id="{110F5FF7-0BFD-4D31-B590-0FC320326235}"/>
              </a:ext>
            </a:extLst>
          </p:cNvPr>
          <p:cNvSpPr txBox="1">
            <a:spLocks noChangeArrowheads="1"/>
          </p:cNvSpPr>
          <p:nvPr/>
        </p:nvSpPr>
        <p:spPr bwMode="auto">
          <a:xfrm>
            <a:off x="624362" y="1879005"/>
            <a:ext cx="6811893" cy="4524315"/>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i="1" dirty="0">
                <a:solidFill>
                  <a:schemeClr val="bg1">
                    <a:lumMod val="65000"/>
                  </a:schemeClr>
                </a:solidFill>
              </a:rPr>
              <a:t>In this context, what does </a:t>
            </a:r>
            <a:r>
              <a:rPr lang="en-US" altLang="en-US" sz="1600" dirty="0">
                <a:solidFill>
                  <a:schemeClr val="bg1">
                    <a:lumMod val="65000"/>
                  </a:schemeClr>
                </a:solidFill>
              </a:rPr>
              <a:t>ICE</a:t>
            </a:r>
            <a:r>
              <a:rPr lang="en-US" altLang="en-US" sz="1600" i="1" dirty="0">
                <a:solidFill>
                  <a:schemeClr val="bg1">
                    <a:lumMod val="65000"/>
                  </a:schemeClr>
                </a:solidFill>
              </a:rPr>
              <a:t> stand for?</a:t>
            </a:r>
          </a:p>
          <a:p>
            <a:pPr eaLnBrk="1" hangingPunct="1">
              <a:spcBef>
                <a:spcPct val="0"/>
              </a:spcBef>
              <a:buClrTx/>
              <a:buSzTx/>
              <a:buFontTx/>
              <a:buNone/>
            </a:pPr>
            <a:r>
              <a:rPr lang="en-US" altLang="en-US" sz="1600" dirty="0">
                <a:solidFill>
                  <a:schemeClr val="bg1">
                    <a:lumMod val="65000"/>
                  </a:schemeClr>
                </a:solidFill>
              </a:rPr>
              <a:t>Iridocorneal endothelial syndrome</a:t>
            </a:r>
          </a:p>
          <a:p>
            <a:pPr eaLnBrk="1" hangingPunct="1">
              <a:spcBef>
                <a:spcPct val="0"/>
              </a:spcBef>
              <a:buClrTx/>
              <a:buSzTx/>
              <a:buFontTx/>
              <a:buNone/>
            </a:pPr>
            <a:endParaRPr lang="en-US" altLang="en-US" sz="1600" i="1" dirty="0">
              <a:solidFill>
                <a:schemeClr val="bg1">
                  <a:lumMod val="65000"/>
                </a:schemeClr>
              </a:solidFill>
            </a:endParaRPr>
          </a:p>
          <a:p>
            <a:pPr eaLnBrk="1" hangingPunct="1">
              <a:spcBef>
                <a:spcPct val="0"/>
              </a:spcBef>
              <a:buClrTx/>
              <a:buSzTx/>
              <a:buFontTx/>
              <a:buNone/>
            </a:pPr>
            <a:r>
              <a:rPr lang="en-US" altLang="en-US" sz="1600" i="1" dirty="0">
                <a:solidFill>
                  <a:schemeClr val="bg1">
                    <a:lumMod val="65000"/>
                  </a:schemeClr>
                </a:solidFill>
              </a:rPr>
              <a:t>In a nutshell, what is ICE?</a:t>
            </a:r>
          </a:p>
          <a:p>
            <a:pPr eaLnBrk="1" hangingPunct="1">
              <a:spcBef>
                <a:spcPct val="0"/>
              </a:spcBef>
              <a:buClrTx/>
              <a:buSzTx/>
              <a:buFont typeface="Wingdings" panose="05000000000000000000" pitchFamily="2" charset="2"/>
              <a:buNone/>
            </a:pPr>
            <a:r>
              <a:rPr lang="en-US" altLang="en-US" sz="1600" dirty="0">
                <a:solidFill>
                  <a:schemeClr val="bg1">
                    <a:lumMod val="65000"/>
                  </a:schemeClr>
                </a:solidFill>
              </a:rPr>
              <a:t>A sporadic condition in which abnormal corneal endothelial cells lead to a variety of corneal, iris and angle problems</a:t>
            </a:r>
          </a:p>
          <a:p>
            <a:pPr eaLnBrk="1" hangingPunct="1">
              <a:spcBef>
                <a:spcPct val="0"/>
              </a:spcBef>
              <a:buClrTx/>
              <a:buSzTx/>
              <a:buFont typeface="Wingdings" panose="05000000000000000000" pitchFamily="2" charset="2"/>
              <a:buNone/>
            </a:pPr>
            <a:endParaRPr lang="en-US" altLang="en-US" sz="1600" dirty="0">
              <a:solidFill>
                <a:schemeClr val="bg1">
                  <a:lumMod val="65000"/>
                </a:schemeClr>
              </a:solidFill>
            </a:endParaRPr>
          </a:p>
          <a:p>
            <a:pPr eaLnBrk="1" hangingPunct="1">
              <a:spcBef>
                <a:spcPct val="0"/>
              </a:spcBef>
              <a:buClrTx/>
              <a:buSzTx/>
              <a:buFontTx/>
              <a:buNone/>
            </a:pPr>
            <a:r>
              <a:rPr lang="en-US" altLang="en-US" sz="1600" i="1" dirty="0">
                <a:solidFill>
                  <a:schemeClr val="bg1">
                    <a:lumMod val="65000"/>
                  </a:schemeClr>
                </a:solidFill>
              </a:rPr>
              <a:t>Who is the typical patient?</a:t>
            </a:r>
          </a:p>
          <a:p>
            <a:pPr eaLnBrk="1" hangingPunct="1">
              <a:spcBef>
                <a:spcPct val="0"/>
              </a:spcBef>
              <a:buClrTx/>
              <a:buSzTx/>
              <a:buFontTx/>
              <a:buNone/>
            </a:pPr>
            <a:r>
              <a:rPr lang="en-US" altLang="en-US" sz="1600" dirty="0">
                <a:solidFill>
                  <a:schemeClr val="bg1">
                    <a:lumMod val="65000"/>
                  </a:schemeClr>
                </a:solidFill>
              </a:rPr>
              <a:t>A young-to-middle-aged adult female</a:t>
            </a:r>
          </a:p>
          <a:p>
            <a:pPr eaLnBrk="1" hangingPunct="1">
              <a:spcBef>
                <a:spcPct val="0"/>
              </a:spcBef>
              <a:buClrTx/>
              <a:buSzTx/>
              <a:buFontTx/>
              <a:buNone/>
            </a:pPr>
            <a:endParaRPr lang="en-US" altLang="en-US" sz="1600" i="1" dirty="0">
              <a:solidFill>
                <a:schemeClr val="bg1">
                  <a:lumMod val="65000"/>
                </a:schemeClr>
              </a:solidFill>
            </a:endParaRPr>
          </a:p>
          <a:p>
            <a:pPr eaLnBrk="1" hangingPunct="1">
              <a:spcBef>
                <a:spcPct val="0"/>
              </a:spcBef>
              <a:buClrTx/>
              <a:buSzTx/>
              <a:buFontTx/>
              <a:buNone/>
            </a:pPr>
            <a:r>
              <a:rPr lang="en-US" altLang="en-US" sz="1600" i="1" dirty="0">
                <a:solidFill>
                  <a:schemeClr val="bg1">
                    <a:lumMod val="65000"/>
                  </a:schemeClr>
                </a:solidFill>
              </a:rPr>
              <a:t>What three sorts of complaints will she have?</a:t>
            </a:r>
          </a:p>
          <a:p>
            <a:pPr eaLnBrk="1" hangingPunct="1">
              <a:spcBef>
                <a:spcPct val="0"/>
              </a:spcBef>
              <a:buClrTx/>
              <a:buSzTx/>
              <a:buNone/>
            </a:pPr>
            <a:r>
              <a:rPr lang="en-US" altLang="en-US" sz="1600" dirty="0">
                <a:solidFill>
                  <a:schemeClr val="bg1">
                    <a:lumMod val="65000"/>
                  </a:schemeClr>
                </a:solidFill>
              </a:rPr>
              <a:t>--Changes in the eye’s appearance</a:t>
            </a:r>
          </a:p>
          <a:p>
            <a:pPr eaLnBrk="1" hangingPunct="1">
              <a:spcBef>
                <a:spcPct val="0"/>
              </a:spcBef>
              <a:buClrTx/>
              <a:buSzTx/>
              <a:buNone/>
            </a:pPr>
            <a:r>
              <a:rPr lang="en-US" altLang="en-US" sz="1600" dirty="0">
                <a:solidFill>
                  <a:schemeClr val="bg1">
                    <a:lumMod val="65000"/>
                  </a:schemeClr>
                </a:solidFill>
              </a:rPr>
              <a:t>--Ocular pain </a:t>
            </a:r>
          </a:p>
          <a:p>
            <a:pPr eaLnBrk="1" hangingPunct="1">
              <a:spcBef>
                <a:spcPct val="0"/>
              </a:spcBef>
              <a:buClrTx/>
              <a:buSzTx/>
              <a:buNone/>
            </a:pPr>
            <a:r>
              <a:rPr lang="en-US" altLang="en-US" sz="1600" dirty="0">
                <a:solidFill>
                  <a:schemeClr val="bg1">
                    <a:lumMod val="65000"/>
                  </a:schemeClr>
                </a:solidFill>
              </a:rPr>
              <a:t>--Decreased VA</a:t>
            </a:r>
          </a:p>
          <a:p>
            <a:pPr eaLnBrk="1" hangingPunct="1">
              <a:spcBef>
                <a:spcPct val="0"/>
              </a:spcBef>
              <a:buClrTx/>
              <a:buSzTx/>
              <a:buNone/>
            </a:pPr>
            <a:endParaRPr lang="en-US" altLang="en-US" sz="1600" dirty="0">
              <a:solidFill>
                <a:schemeClr val="bg1">
                  <a:lumMod val="65000"/>
                </a:schemeClr>
              </a:solidFill>
            </a:endParaRPr>
          </a:p>
          <a:p>
            <a:pPr eaLnBrk="1" hangingPunct="1">
              <a:spcBef>
                <a:spcPct val="0"/>
              </a:spcBef>
              <a:buClrTx/>
              <a:buSzTx/>
              <a:buFontTx/>
              <a:buNone/>
            </a:pPr>
            <a:r>
              <a:rPr lang="en-US" altLang="en-US" sz="1600" i="1" dirty="0">
                <a:solidFill>
                  <a:schemeClr val="bg1">
                    <a:lumMod val="65000"/>
                  </a:schemeClr>
                </a:solidFill>
              </a:rPr>
              <a:t>What ‘pertinent negative’ will be elicited when taking a history?</a:t>
            </a:r>
          </a:p>
          <a:p>
            <a:pPr eaLnBrk="1" hangingPunct="1">
              <a:spcBef>
                <a:spcPct val="0"/>
              </a:spcBef>
              <a:buClrTx/>
              <a:buSzTx/>
              <a:buFontTx/>
              <a:buNone/>
            </a:pPr>
            <a:r>
              <a:rPr lang="en-US" altLang="en-US" sz="1600" dirty="0">
                <a:solidFill>
                  <a:schemeClr val="bg1">
                    <a:lumMod val="65000"/>
                  </a:schemeClr>
                </a:solidFill>
              </a:rPr>
              <a:t>She will deny any family history of similar eye findings (recall it’s sporadic, not inherited)</a:t>
            </a:r>
          </a:p>
        </p:txBody>
      </p:sp>
      <p:sp>
        <p:nvSpPr>
          <p:cNvPr id="47" name="Oval 46">
            <a:extLst>
              <a:ext uri="{FF2B5EF4-FFF2-40B4-BE49-F238E27FC236}">
                <a16:creationId xmlns:a16="http://schemas.microsoft.com/office/drawing/2014/main" id="{915FF168-8D6E-4F81-8D3E-ED770430134E}"/>
              </a:ext>
            </a:extLst>
          </p:cNvPr>
          <p:cNvSpPr/>
          <p:nvPr/>
        </p:nvSpPr>
        <p:spPr>
          <a:xfrm>
            <a:off x="8001000" y="3048000"/>
            <a:ext cx="671979" cy="338554"/>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Text Box 16">
            <a:extLst>
              <a:ext uri="{FF2B5EF4-FFF2-40B4-BE49-F238E27FC236}">
                <a16:creationId xmlns:a16="http://schemas.microsoft.com/office/drawing/2014/main" id="{090C85B3-0EB0-425A-B813-5DE77E9B89E1}"/>
              </a:ext>
            </a:extLst>
          </p:cNvPr>
          <p:cNvSpPr txBox="1">
            <a:spLocks noChangeArrowheads="1"/>
          </p:cNvSpPr>
          <p:nvPr/>
        </p:nvSpPr>
        <p:spPr bwMode="auto">
          <a:xfrm>
            <a:off x="440617" y="3361823"/>
            <a:ext cx="4516848" cy="1323439"/>
          </a:xfrm>
          <a:prstGeom prst="rect">
            <a:avLst/>
          </a:prstGeom>
          <a:solidFill>
            <a:schemeClr val="accent2"/>
          </a:solidFill>
          <a:ln>
            <a:noFill/>
          </a:ln>
          <a:effec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i="1" dirty="0">
                <a:solidFill>
                  <a:schemeClr val="bg1">
                    <a:lumMod val="75000"/>
                  </a:schemeClr>
                </a:solidFill>
              </a:rPr>
              <a:t>What are the common signs of ICE syndrome?</a:t>
            </a:r>
          </a:p>
          <a:p>
            <a:pPr eaLnBrk="1" hangingPunct="1">
              <a:spcBef>
                <a:spcPct val="0"/>
              </a:spcBef>
              <a:buClrTx/>
              <a:buSzTx/>
              <a:buFontTx/>
              <a:buNone/>
            </a:pPr>
            <a:r>
              <a:rPr lang="en-US" altLang="en-US" sz="1600" dirty="0">
                <a:solidFill>
                  <a:schemeClr val="bg1">
                    <a:lumMod val="75000"/>
                  </a:schemeClr>
                </a:solidFill>
              </a:rPr>
              <a:t>--Iris changes</a:t>
            </a:r>
          </a:p>
          <a:p>
            <a:pPr eaLnBrk="1" hangingPunct="1">
              <a:spcBef>
                <a:spcPct val="0"/>
              </a:spcBef>
              <a:buClrTx/>
              <a:buSzTx/>
              <a:buFontTx/>
              <a:buNone/>
            </a:pPr>
            <a:r>
              <a:rPr lang="en-US" altLang="en-US" sz="1600" dirty="0">
                <a:solidFill>
                  <a:schemeClr val="bg1">
                    <a:lumMod val="75000"/>
                  </a:schemeClr>
                </a:solidFill>
              </a:rPr>
              <a:t>--Corneal changes</a:t>
            </a:r>
          </a:p>
          <a:p>
            <a:pPr eaLnBrk="1" hangingPunct="1">
              <a:spcBef>
                <a:spcPct val="0"/>
              </a:spcBef>
              <a:buClrTx/>
              <a:buSzTx/>
              <a:buFontTx/>
              <a:buNone/>
            </a:pPr>
            <a:r>
              <a:rPr lang="en-US" altLang="en-US" sz="1600" dirty="0">
                <a:solidFill>
                  <a:schemeClr val="bg1">
                    <a:lumMod val="75000"/>
                  </a:schemeClr>
                </a:solidFill>
              </a:rPr>
              <a:t>--</a:t>
            </a:r>
            <a:r>
              <a:rPr lang="en-US" altLang="en-US" sz="1600" b="1" dirty="0">
                <a:solidFill>
                  <a:schemeClr val="bg1"/>
                </a:solidFill>
              </a:rPr>
              <a:t>Peripheral anterior synechiae (PAS)</a:t>
            </a:r>
          </a:p>
          <a:p>
            <a:pPr eaLnBrk="1" hangingPunct="1">
              <a:spcBef>
                <a:spcPct val="0"/>
              </a:spcBef>
              <a:buClrTx/>
              <a:buSzTx/>
              <a:buFontTx/>
              <a:buNone/>
            </a:pPr>
            <a:r>
              <a:rPr lang="en-US" altLang="en-US" sz="1600" dirty="0">
                <a:solidFill>
                  <a:schemeClr val="bg1">
                    <a:lumMod val="75000"/>
                  </a:schemeClr>
                </a:solidFill>
              </a:rPr>
              <a:t>--Elevated IOP/glaucoma</a:t>
            </a:r>
          </a:p>
        </p:txBody>
      </p:sp>
      <p:sp>
        <p:nvSpPr>
          <p:cNvPr id="55" name="Oval 54">
            <a:extLst>
              <a:ext uri="{FF2B5EF4-FFF2-40B4-BE49-F238E27FC236}">
                <a16:creationId xmlns:a16="http://schemas.microsoft.com/office/drawing/2014/main" id="{AA51CD81-56EC-487E-9F90-4DF70BE0BAD9}"/>
              </a:ext>
            </a:extLst>
          </p:cNvPr>
          <p:cNvSpPr/>
          <p:nvPr/>
        </p:nvSpPr>
        <p:spPr>
          <a:xfrm>
            <a:off x="473923" y="3962400"/>
            <a:ext cx="3945677" cy="603892"/>
          </a:xfrm>
          <a:prstGeom prst="ellipse">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TextBox 63">
            <a:extLst>
              <a:ext uri="{FF2B5EF4-FFF2-40B4-BE49-F238E27FC236}">
                <a16:creationId xmlns:a16="http://schemas.microsoft.com/office/drawing/2014/main" id="{B2E26AB2-302F-4B05-B83A-2ED05D0B0D25}"/>
              </a:ext>
            </a:extLst>
          </p:cNvPr>
          <p:cNvSpPr txBox="1"/>
          <p:nvPr/>
        </p:nvSpPr>
        <p:spPr>
          <a:xfrm>
            <a:off x="215936" y="4671536"/>
            <a:ext cx="5486400" cy="738664"/>
          </a:xfrm>
          <a:prstGeom prst="rect">
            <a:avLst/>
          </a:prstGeom>
          <a:solidFill>
            <a:srgbClr val="FFFF00"/>
          </a:solidFill>
        </p:spPr>
        <p:txBody>
          <a:bodyPr wrap="square">
            <a:spAutoFit/>
          </a:bodyPr>
          <a:lstStyle/>
          <a:p>
            <a:pPr eaLnBrk="1" hangingPunct="1">
              <a:defRPr/>
            </a:pPr>
            <a:r>
              <a:rPr lang="en-US" altLang="en-US" sz="1400" i="1" dirty="0">
                <a:solidFill>
                  <a:srgbClr val="0000FF"/>
                </a:solidFill>
              </a:rPr>
              <a:t>Two words are used to describe the appearance of the PAS in ICE. What are they?</a:t>
            </a:r>
          </a:p>
          <a:p>
            <a:pPr eaLnBrk="1" hangingPunct="1">
              <a:defRPr/>
            </a:pPr>
            <a:r>
              <a:rPr lang="en-US" altLang="en-US" sz="1400" dirty="0">
                <a:solidFill>
                  <a:srgbClr val="0000FF"/>
                </a:solidFill>
              </a:rPr>
              <a:t>‘Broad’ and ‘high’</a:t>
            </a:r>
            <a:endParaRPr lang="en-US" sz="1400" i="1" dirty="0">
              <a:solidFill>
                <a:srgbClr val="0000FF"/>
              </a:solidFill>
            </a:endParaRPr>
          </a:p>
        </p:txBody>
      </p:sp>
    </p:spTree>
    <p:extLst>
      <p:ext uri="{BB962C8B-B14F-4D97-AF65-F5344CB8AC3E}">
        <p14:creationId xmlns:p14="http://schemas.microsoft.com/office/powerpoint/2010/main" val="89552092"/>
      </p:ext>
    </p:extLst>
  </p:cSld>
  <p:clrMapOvr>
    <a:masterClrMapping/>
  </p:clrMapOvr>
</p:sld>
</file>

<file path=ppt/slides/slide3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Straight Arrow Connector 12">
            <a:extLst>
              <a:ext uri="{FF2B5EF4-FFF2-40B4-BE49-F238E27FC236}">
                <a16:creationId xmlns:a16="http://schemas.microsoft.com/office/drawing/2014/main" id="{A6DE2085-829C-480C-9216-69D6039C0A37}"/>
              </a:ext>
            </a:extLst>
          </p:cNvPr>
          <p:cNvCxnSpPr>
            <a:cxnSpLocks/>
          </p:cNvCxnSpPr>
          <p:nvPr/>
        </p:nvCxnSpPr>
        <p:spPr>
          <a:xfrm>
            <a:off x="6717173" y="1828800"/>
            <a:ext cx="0" cy="3462754"/>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43014" name="Text Box 6"/>
          <p:cNvSpPr txBox="1">
            <a:spLocks noChangeArrowheads="1"/>
          </p:cNvSpPr>
          <p:nvPr/>
        </p:nvSpPr>
        <p:spPr bwMode="auto">
          <a:xfrm>
            <a:off x="533400" y="2356376"/>
            <a:ext cx="1005403"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Lens-</a:t>
            </a:r>
          </a:p>
          <a:p>
            <a:pPr algn="ctr" eaLnBrk="1" hangingPunct="1">
              <a:lnSpc>
                <a:spcPct val="80000"/>
              </a:lnSpc>
              <a:spcBef>
                <a:spcPct val="0"/>
              </a:spcBef>
              <a:buClrTx/>
              <a:buSzTx/>
              <a:buFontTx/>
              <a:buNone/>
            </a:pPr>
            <a:r>
              <a:rPr lang="en-US" altLang="en-US" sz="1800" dirty="0">
                <a:solidFill>
                  <a:schemeClr val="bg1">
                    <a:lumMod val="75000"/>
                  </a:schemeClr>
                </a:solidFill>
              </a:rPr>
              <a:t>Induced</a:t>
            </a:r>
          </a:p>
        </p:txBody>
      </p:sp>
      <p:sp>
        <p:nvSpPr>
          <p:cNvPr id="43017" name="Text Box 14"/>
          <p:cNvSpPr txBox="1">
            <a:spLocks noChangeArrowheads="1"/>
          </p:cNvSpPr>
          <p:nvPr/>
        </p:nvSpPr>
        <p:spPr bwMode="auto">
          <a:xfrm>
            <a:off x="3026498" y="2365901"/>
            <a:ext cx="1633781"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Aphakic/</a:t>
            </a:r>
          </a:p>
          <a:p>
            <a:pPr algn="ctr" eaLnBrk="1" hangingPunct="1">
              <a:lnSpc>
                <a:spcPct val="80000"/>
              </a:lnSpc>
              <a:spcBef>
                <a:spcPct val="0"/>
              </a:spcBef>
              <a:buClrTx/>
              <a:buSzTx/>
              <a:buFontTx/>
              <a:buNone/>
            </a:pPr>
            <a:r>
              <a:rPr lang="en-US" altLang="en-US" sz="1800" dirty="0" err="1">
                <a:solidFill>
                  <a:schemeClr val="bg1">
                    <a:lumMod val="75000"/>
                  </a:schemeClr>
                </a:solidFill>
              </a:rPr>
              <a:t>Pseudophakic</a:t>
            </a:r>
            <a:endParaRPr lang="en-US" altLang="en-US" sz="1800" dirty="0">
              <a:solidFill>
                <a:schemeClr val="bg1">
                  <a:lumMod val="75000"/>
                </a:schemeClr>
              </a:solidFill>
            </a:endParaRPr>
          </a:p>
        </p:txBody>
      </p:sp>
      <p:sp>
        <p:nvSpPr>
          <p:cNvPr id="43031" name="Text Box 35"/>
          <p:cNvSpPr txBox="1">
            <a:spLocks noChangeArrowheads="1"/>
          </p:cNvSpPr>
          <p:nvPr/>
        </p:nvSpPr>
        <p:spPr bwMode="auto">
          <a:xfrm>
            <a:off x="1190847" y="1295400"/>
            <a:ext cx="2473754"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solidFill>
                  <a:schemeClr val="bg1">
                    <a:lumMod val="75000"/>
                  </a:schemeClr>
                </a:solidFill>
              </a:rPr>
              <a:t>w/ Pupillary Block</a:t>
            </a:r>
          </a:p>
        </p:txBody>
      </p:sp>
      <p:sp>
        <p:nvSpPr>
          <p:cNvPr id="43032" name="Text Box 36"/>
          <p:cNvSpPr txBox="1">
            <a:spLocks noChangeArrowheads="1"/>
          </p:cNvSpPr>
          <p:nvPr/>
        </p:nvSpPr>
        <p:spPr bwMode="auto">
          <a:xfrm>
            <a:off x="5181600" y="1295400"/>
            <a:ext cx="2630848"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t>w/o Pupillary Block</a:t>
            </a:r>
          </a:p>
        </p:txBody>
      </p:sp>
      <p:sp>
        <p:nvSpPr>
          <p:cNvPr id="49" name="Rectangle 2">
            <a:extLst>
              <a:ext uri="{FF2B5EF4-FFF2-40B4-BE49-F238E27FC236}">
                <a16:creationId xmlns:a16="http://schemas.microsoft.com/office/drawing/2014/main" id="{240EE5BF-F7D2-4FC8-A5DD-F6B5423153C6}"/>
              </a:ext>
            </a:extLst>
          </p:cNvPr>
          <p:cNvSpPr>
            <a:spLocks noGrp="1" noChangeArrowheads="1"/>
          </p:cNvSpPr>
          <p:nvPr>
            <p:ph type="title"/>
          </p:nvPr>
        </p:nvSpPr>
        <p:spPr>
          <a:xfrm>
            <a:off x="457200" y="304800"/>
            <a:ext cx="7543800" cy="563562"/>
          </a:xfrm>
        </p:spPr>
        <p:txBody>
          <a:bodyPr/>
          <a:lstStyle/>
          <a:p>
            <a:pPr eaLnBrk="1" hangingPunct="1"/>
            <a:r>
              <a:rPr lang="en-US" altLang="en-US" sz="3500" dirty="0"/>
              <a:t>Q</a:t>
            </a:r>
          </a:p>
        </p:txBody>
      </p:sp>
      <p:sp>
        <p:nvSpPr>
          <p:cNvPr id="50" name="TextBox 49">
            <a:extLst>
              <a:ext uri="{FF2B5EF4-FFF2-40B4-BE49-F238E27FC236}">
                <a16:creationId xmlns:a16="http://schemas.microsoft.com/office/drawing/2014/main" id="{CF426230-46C8-405C-9015-99EF57762A2E}"/>
              </a:ext>
            </a:extLst>
          </p:cNvPr>
          <p:cNvSpPr txBox="1"/>
          <p:nvPr/>
        </p:nvSpPr>
        <p:spPr>
          <a:xfrm>
            <a:off x="2259496" y="189094"/>
            <a:ext cx="4607480" cy="400110"/>
          </a:xfrm>
          <a:prstGeom prst="rect">
            <a:avLst/>
          </a:prstGeom>
          <a:solidFill>
            <a:schemeClr val="accent1">
              <a:lumMod val="60000"/>
              <a:lumOff val="40000"/>
            </a:schemeClr>
          </a:solidFill>
        </p:spPr>
        <p:txBody>
          <a:bodyPr wrap="none" rtlCol="0">
            <a:spAutoFit/>
          </a:bodyPr>
          <a:lstStyle/>
          <a:p>
            <a:pPr algn="ctr"/>
            <a:r>
              <a:rPr lang="en-US" sz="2000" b="1" dirty="0"/>
              <a:t>Secondary Angle Closure Glaucoma</a:t>
            </a:r>
          </a:p>
        </p:txBody>
      </p:sp>
      <p:sp>
        <p:nvSpPr>
          <p:cNvPr id="2" name="TextBox 1">
            <a:extLst>
              <a:ext uri="{FF2B5EF4-FFF2-40B4-BE49-F238E27FC236}">
                <a16:creationId xmlns:a16="http://schemas.microsoft.com/office/drawing/2014/main" id="{A7E30BEC-923B-4C9A-A856-BDD0D882F6B8}"/>
              </a:ext>
            </a:extLst>
          </p:cNvPr>
          <p:cNvSpPr txBox="1"/>
          <p:nvPr/>
        </p:nvSpPr>
        <p:spPr>
          <a:xfrm>
            <a:off x="887305" y="2844119"/>
            <a:ext cx="1494320" cy="338554"/>
          </a:xfrm>
          <a:prstGeom prst="rect">
            <a:avLst/>
          </a:prstGeom>
          <a:noFill/>
        </p:spPr>
        <p:txBody>
          <a:bodyPr wrap="none" rtlCol="0">
            <a:spAutoFit/>
          </a:bodyPr>
          <a:lstStyle/>
          <a:p>
            <a:r>
              <a:rPr lang="en-US" sz="1600" dirty="0" err="1">
                <a:solidFill>
                  <a:schemeClr val="bg1">
                    <a:lumMod val="75000"/>
                  </a:schemeClr>
                </a:solidFill>
              </a:rPr>
              <a:t>Phacomorphic</a:t>
            </a:r>
            <a:endParaRPr lang="en-US" sz="1600" dirty="0">
              <a:solidFill>
                <a:schemeClr val="bg1">
                  <a:lumMod val="75000"/>
                </a:schemeClr>
              </a:solidFill>
            </a:endParaRPr>
          </a:p>
        </p:txBody>
      </p:sp>
      <p:sp>
        <p:nvSpPr>
          <p:cNvPr id="51" name="TextBox 50">
            <a:extLst>
              <a:ext uri="{FF2B5EF4-FFF2-40B4-BE49-F238E27FC236}">
                <a16:creationId xmlns:a16="http://schemas.microsoft.com/office/drawing/2014/main" id="{156069D4-340B-4160-A336-EBF73557CEE0}"/>
              </a:ext>
            </a:extLst>
          </p:cNvPr>
          <p:cNvSpPr txBox="1"/>
          <p:nvPr/>
        </p:nvSpPr>
        <p:spPr>
          <a:xfrm>
            <a:off x="884725" y="3175578"/>
            <a:ext cx="1402948" cy="338554"/>
          </a:xfrm>
          <a:prstGeom prst="rect">
            <a:avLst/>
          </a:prstGeom>
          <a:noFill/>
        </p:spPr>
        <p:txBody>
          <a:bodyPr wrap="none" rtlCol="0">
            <a:spAutoFit/>
          </a:bodyPr>
          <a:lstStyle/>
          <a:p>
            <a:r>
              <a:rPr lang="en-US" sz="1600" dirty="0">
                <a:solidFill>
                  <a:schemeClr val="bg1">
                    <a:lumMod val="75000"/>
                  </a:schemeClr>
                </a:solidFill>
              </a:rPr>
              <a:t>Ectopia </a:t>
            </a:r>
            <a:r>
              <a:rPr lang="en-US" sz="1600" dirty="0" err="1">
                <a:solidFill>
                  <a:schemeClr val="bg1">
                    <a:lumMod val="75000"/>
                  </a:schemeClr>
                </a:solidFill>
              </a:rPr>
              <a:t>lentis</a:t>
            </a:r>
            <a:endParaRPr lang="en-US" sz="1600" dirty="0">
              <a:solidFill>
                <a:schemeClr val="bg1">
                  <a:lumMod val="75000"/>
                </a:schemeClr>
              </a:solidFill>
            </a:endParaRPr>
          </a:p>
        </p:txBody>
      </p:sp>
      <p:cxnSp>
        <p:nvCxnSpPr>
          <p:cNvPr id="71" name="Straight Connector 70">
            <a:extLst>
              <a:ext uri="{FF2B5EF4-FFF2-40B4-BE49-F238E27FC236}">
                <a16:creationId xmlns:a16="http://schemas.microsoft.com/office/drawing/2014/main" id="{C104938D-BA8D-4E39-9D5F-9EE2012F2F3C}"/>
              </a:ext>
            </a:extLst>
          </p:cNvPr>
          <p:cNvCxnSpPr>
            <a:cxnSpLocks/>
          </p:cNvCxnSpPr>
          <p:nvPr/>
        </p:nvCxnSpPr>
        <p:spPr>
          <a:xfrm flipH="1">
            <a:off x="762665" y="3023488"/>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2A7E4E40-472F-4E50-8A7A-45C10FDD7171}"/>
              </a:ext>
            </a:extLst>
          </p:cNvPr>
          <p:cNvCxnSpPr>
            <a:cxnSpLocks/>
          </p:cNvCxnSpPr>
          <p:nvPr/>
        </p:nvCxnSpPr>
        <p:spPr>
          <a:xfrm flipH="1">
            <a:off x="762665" y="3347853"/>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C3924889-45B9-4383-9C9E-48F0A9C27AD8}"/>
              </a:ext>
            </a:extLst>
          </p:cNvPr>
          <p:cNvCxnSpPr>
            <a:cxnSpLocks/>
          </p:cNvCxnSpPr>
          <p:nvPr/>
        </p:nvCxnSpPr>
        <p:spPr>
          <a:xfrm flipH="1">
            <a:off x="748719" y="2838976"/>
            <a:ext cx="13947" cy="5088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 name="Straight Arrow Connector 5">
            <a:extLst>
              <a:ext uri="{FF2B5EF4-FFF2-40B4-BE49-F238E27FC236}">
                <a16:creationId xmlns:a16="http://schemas.microsoft.com/office/drawing/2014/main" id="{A3439F0C-5143-461F-8F3C-2E830785DEFC}"/>
              </a:ext>
            </a:extLst>
          </p:cNvPr>
          <p:cNvCxnSpPr>
            <a:stCxn id="50" idx="2"/>
          </p:cNvCxnSpPr>
          <p:nvPr/>
        </p:nvCxnSpPr>
        <p:spPr>
          <a:xfrm flipH="1">
            <a:off x="2971800" y="589204"/>
            <a:ext cx="1591436" cy="706196"/>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0" name="Straight Arrow Connector 9">
            <a:extLst>
              <a:ext uri="{FF2B5EF4-FFF2-40B4-BE49-F238E27FC236}">
                <a16:creationId xmlns:a16="http://schemas.microsoft.com/office/drawing/2014/main" id="{84DC796E-F6ED-4FBB-82D2-A260F480BF8A}"/>
              </a:ext>
            </a:extLst>
          </p:cNvPr>
          <p:cNvCxnSpPr>
            <a:cxnSpLocks/>
          </p:cNvCxnSpPr>
          <p:nvPr/>
        </p:nvCxnSpPr>
        <p:spPr>
          <a:xfrm>
            <a:off x="4572000" y="589204"/>
            <a:ext cx="1600200" cy="706196"/>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6" name="Straight Arrow Connector 25">
            <a:extLst>
              <a:ext uri="{FF2B5EF4-FFF2-40B4-BE49-F238E27FC236}">
                <a16:creationId xmlns:a16="http://schemas.microsoft.com/office/drawing/2014/main" id="{B70E0124-9B84-41A5-8D84-A66B7838A706}"/>
              </a:ext>
            </a:extLst>
          </p:cNvPr>
          <p:cNvCxnSpPr>
            <a:cxnSpLocks/>
          </p:cNvCxnSpPr>
          <p:nvPr/>
        </p:nvCxnSpPr>
        <p:spPr>
          <a:xfrm flipH="1">
            <a:off x="1159539" y="1828800"/>
            <a:ext cx="1290435" cy="478059"/>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28" name="Straight Arrow Connector 27">
            <a:extLst>
              <a:ext uri="{FF2B5EF4-FFF2-40B4-BE49-F238E27FC236}">
                <a16:creationId xmlns:a16="http://schemas.microsoft.com/office/drawing/2014/main" id="{567A4249-5C59-4416-8A8E-1C35913900AB}"/>
              </a:ext>
            </a:extLst>
          </p:cNvPr>
          <p:cNvCxnSpPr>
            <a:cxnSpLocks/>
          </p:cNvCxnSpPr>
          <p:nvPr/>
        </p:nvCxnSpPr>
        <p:spPr>
          <a:xfrm>
            <a:off x="2449973" y="1832208"/>
            <a:ext cx="1268784"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56" name="Text Box 6">
            <a:extLst>
              <a:ext uri="{FF2B5EF4-FFF2-40B4-BE49-F238E27FC236}">
                <a16:creationId xmlns:a16="http://schemas.microsoft.com/office/drawing/2014/main" id="{557983BD-9D64-49B9-A366-A08663B0451F}"/>
              </a:ext>
            </a:extLst>
          </p:cNvPr>
          <p:cNvSpPr txBox="1">
            <a:spLocks noChangeArrowheads="1"/>
          </p:cNvSpPr>
          <p:nvPr/>
        </p:nvSpPr>
        <p:spPr bwMode="auto">
          <a:xfrm>
            <a:off x="5029200" y="2356376"/>
            <a:ext cx="813043"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r" eaLnBrk="1" hangingPunct="1">
              <a:lnSpc>
                <a:spcPct val="80000"/>
              </a:lnSpc>
              <a:spcBef>
                <a:spcPct val="0"/>
              </a:spcBef>
              <a:buClrTx/>
              <a:buSzTx/>
              <a:buFontTx/>
              <a:buNone/>
            </a:pPr>
            <a:r>
              <a:rPr lang="en-US" altLang="en-US" sz="1800" dirty="0">
                <a:solidFill>
                  <a:schemeClr val="bg1">
                    <a:lumMod val="75000"/>
                  </a:schemeClr>
                </a:solidFill>
              </a:rPr>
              <a:t>‘Push’</a:t>
            </a:r>
          </a:p>
        </p:txBody>
      </p:sp>
      <p:sp>
        <p:nvSpPr>
          <p:cNvPr id="57" name="Text Box 14">
            <a:extLst>
              <a:ext uri="{FF2B5EF4-FFF2-40B4-BE49-F238E27FC236}">
                <a16:creationId xmlns:a16="http://schemas.microsoft.com/office/drawing/2014/main" id="{5DAFA1C1-3A29-4C27-A379-663FDD22E326}"/>
              </a:ext>
            </a:extLst>
          </p:cNvPr>
          <p:cNvSpPr txBox="1">
            <a:spLocks noChangeArrowheads="1"/>
          </p:cNvSpPr>
          <p:nvPr/>
        </p:nvSpPr>
        <p:spPr bwMode="auto">
          <a:xfrm>
            <a:off x="7620000" y="2365901"/>
            <a:ext cx="671979"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t>‘Pull’</a:t>
            </a:r>
          </a:p>
        </p:txBody>
      </p:sp>
      <p:cxnSp>
        <p:nvCxnSpPr>
          <p:cNvPr id="58" name="Straight Arrow Connector 57">
            <a:extLst>
              <a:ext uri="{FF2B5EF4-FFF2-40B4-BE49-F238E27FC236}">
                <a16:creationId xmlns:a16="http://schemas.microsoft.com/office/drawing/2014/main" id="{E874FEE9-46BD-46A3-90A3-DE7CC220FBFF}"/>
              </a:ext>
            </a:extLst>
          </p:cNvPr>
          <p:cNvCxnSpPr>
            <a:cxnSpLocks/>
          </p:cNvCxnSpPr>
          <p:nvPr/>
        </p:nvCxnSpPr>
        <p:spPr>
          <a:xfrm flipH="1">
            <a:off x="5867400" y="1828800"/>
            <a:ext cx="849775"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59" name="Straight Arrow Connector 58">
            <a:extLst>
              <a:ext uri="{FF2B5EF4-FFF2-40B4-BE49-F238E27FC236}">
                <a16:creationId xmlns:a16="http://schemas.microsoft.com/office/drawing/2014/main" id="{C370A4A1-FE96-4E70-B89E-839542A5E241}"/>
              </a:ext>
            </a:extLst>
          </p:cNvPr>
          <p:cNvCxnSpPr>
            <a:cxnSpLocks/>
          </p:cNvCxnSpPr>
          <p:nvPr/>
        </p:nvCxnSpPr>
        <p:spPr>
          <a:xfrm>
            <a:off x="6717173" y="1832208"/>
            <a:ext cx="902827" cy="474047"/>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62" name="Text Box 16">
            <a:extLst>
              <a:ext uri="{FF2B5EF4-FFF2-40B4-BE49-F238E27FC236}">
                <a16:creationId xmlns:a16="http://schemas.microsoft.com/office/drawing/2014/main" id="{33538067-0726-41B0-93FF-357EF00CA62D}"/>
              </a:ext>
            </a:extLst>
          </p:cNvPr>
          <p:cNvSpPr txBox="1">
            <a:spLocks noChangeArrowheads="1"/>
          </p:cNvSpPr>
          <p:nvPr/>
        </p:nvSpPr>
        <p:spPr bwMode="auto">
          <a:xfrm>
            <a:off x="8065437" y="2684785"/>
            <a:ext cx="628698"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NVG</a:t>
            </a:r>
          </a:p>
        </p:txBody>
      </p:sp>
      <p:sp>
        <p:nvSpPr>
          <p:cNvPr id="70" name="Text Box 21">
            <a:extLst>
              <a:ext uri="{FF2B5EF4-FFF2-40B4-BE49-F238E27FC236}">
                <a16:creationId xmlns:a16="http://schemas.microsoft.com/office/drawing/2014/main" id="{86C32650-BE1F-4CC3-8DB5-0C136D877E6F}"/>
              </a:ext>
            </a:extLst>
          </p:cNvPr>
          <p:cNvSpPr txBox="1">
            <a:spLocks noChangeArrowheads="1"/>
          </p:cNvSpPr>
          <p:nvPr/>
        </p:nvSpPr>
        <p:spPr bwMode="auto">
          <a:xfrm>
            <a:off x="8070534" y="3048000"/>
            <a:ext cx="526106"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b="1"/>
              <a:t>ICE</a:t>
            </a:r>
          </a:p>
        </p:txBody>
      </p:sp>
      <p:sp>
        <p:nvSpPr>
          <p:cNvPr id="75" name="Text Box 45">
            <a:extLst>
              <a:ext uri="{FF2B5EF4-FFF2-40B4-BE49-F238E27FC236}">
                <a16:creationId xmlns:a16="http://schemas.microsoft.com/office/drawing/2014/main" id="{2B6EDA2D-8F55-4DFD-A225-8C03CE6FC7F3}"/>
              </a:ext>
            </a:extLst>
          </p:cNvPr>
          <p:cNvSpPr txBox="1">
            <a:spLocks noChangeArrowheads="1"/>
          </p:cNvSpPr>
          <p:nvPr/>
        </p:nvSpPr>
        <p:spPr bwMode="auto">
          <a:xfrm>
            <a:off x="8073162" y="3810000"/>
            <a:ext cx="1070837" cy="74635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ts val="1700"/>
              </a:lnSpc>
              <a:spcBef>
                <a:spcPct val="0"/>
              </a:spcBef>
              <a:buClrTx/>
              <a:buSzTx/>
              <a:buFontTx/>
              <a:buNone/>
            </a:pPr>
            <a:r>
              <a:rPr lang="en-US" altLang="en-US" sz="1600" dirty="0">
                <a:solidFill>
                  <a:schemeClr val="bg1">
                    <a:lumMod val="75000"/>
                  </a:schemeClr>
                </a:solidFill>
              </a:rPr>
              <a:t>Epithelial/ fibrous ingrowth</a:t>
            </a:r>
          </a:p>
        </p:txBody>
      </p:sp>
      <p:cxnSp>
        <p:nvCxnSpPr>
          <p:cNvPr id="77" name="Straight Connector 76">
            <a:extLst>
              <a:ext uri="{FF2B5EF4-FFF2-40B4-BE49-F238E27FC236}">
                <a16:creationId xmlns:a16="http://schemas.microsoft.com/office/drawing/2014/main" id="{FC090BD7-F2E1-4464-B57B-9CBE5874C89B}"/>
              </a:ext>
            </a:extLst>
          </p:cNvPr>
          <p:cNvCxnSpPr>
            <a:cxnSpLocks/>
          </p:cNvCxnSpPr>
          <p:nvPr/>
        </p:nvCxnSpPr>
        <p:spPr>
          <a:xfrm>
            <a:off x="7873969" y="2674448"/>
            <a:ext cx="7724" cy="128795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8" name="Straight Connector 77">
            <a:extLst>
              <a:ext uri="{FF2B5EF4-FFF2-40B4-BE49-F238E27FC236}">
                <a16:creationId xmlns:a16="http://schemas.microsoft.com/office/drawing/2014/main" id="{B1922ED5-C3D8-43D8-A00D-1D6BC9201DBA}"/>
              </a:ext>
            </a:extLst>
          </p:cNvPr>
          <p:cNvCxnSpPr/>
          <p:nvPr/>
        </p:nvCxnSpPr>
        <p:spPr>
          <a:xfrm flipH="1">
            <a:off x="7873968" y="2840262"/>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9" name="Straight Connector 78">
            <a:extLst>
              <a:ext uri="{FF2B5EF4-FFF2-40B4-BE49-F238E27FC236}">
                <a16:creationId xmlns:a16="http://schemas.microsoft.com/office/drawing/2014/main" id="{77019ED2-6D69-4A60-9D19-D4DB786EA3A0}"/>
              </a:ext>
            </a:extLst>
          </p:cNvPr>
          <p:cNvCxnSpPr/>
          <p:nvPr/>
        </p:nvCxnSpPr>
        <p:spPr>
          <a:xfrm flipH="1">
            <a:off x="7873968" y="3213518"/>
            <a:ext cx="24447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1" name="Straight Connector 80">
            <a:extLst>
              <a:ext uri="{FF2B5EF4-FFF2-40B4-BE49-F238E27FC236}">
                <a16:creationId xmlns:a16="http://schemas.microsoft.com/office/drawing/2014/main" id="{9796A12F-4125-4C05-8EE8-A388740C580D}"/>
              </a:ext>
            </a:extLst>
          </p:cNvPr>
          <p:cNvCxnSpPr/>
          <p:nvPr/>
        </p:nvCxnSpPr>
        <p:spPr>
          <a:xfrm flipH="1">
            <a:off x="7877837" y="3581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3" name="Straight Connector 82">
            <a:extLst>
              <a:ext uri="{FF2B5EF4-FFF2-40B4-BE49-F238E27FC236}">
                <a16:creationId xmlns:a16="http://schemas.microsoft.com/office/drawing/2014/main" id="{7FDC5F4B-9BF0-42AD-B8BB-2F2399BCF1E2}"/>
              </a:ext>
            </a:extLst>
          </p:cNvPr>
          <p:cNvCxnSpPr/>
          <p:nvPr/>
        </p:nvCxnSpPr>
        <p:spPr>
          <a:xfrm flipH="1">
            <a:off x="7881693" y="3962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93" name="Text Box 42">
            <a:extLst>
              <a:ext uri="{FF2B5EF4-FFF2-40B4-BE49-F238E27FC236}">
                <a16:creationId xmlns:a16="http://schemas.microsoft.com/office/drawing/2014/main" id="{53BAB77F-E061-4834-9068-34BDF78AD071}"/>
              </a:ext>
            </a:extLst>
          </p:cNvPr>
          <p:cNvSpPr txBox="1">
            <a:spLocks noChangeArrowheads="1"/>
          </p:cNvSpPr>
          <p:nvPr/>
        </p:nvSpPr>
        <p:spPr bwMode="auto">
          <a:xfrm>
            <a:off x="8111387" y="3429000"/>
            <a:ext cx="856196"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Flat AC</a:t>
            </a:r>
          </a:p>
        </p:txBody>
      </p:sp>
      <p:sp>
        <p:nvSpPr>
          <p:cNvPr id="100" name="Text Box 23">
            <a:extLst>
              <a:ext uri="{FF2B5EF4-FFF2-40B4-BE49-F238E27FC236}">
                <a16:creationId xmlns:a16="http://schemas.microsoft.com/office/drawing/2014/main" id="{D8F2FCFF-2984-4836-B000-9C5601A8EAAA}"/>
              </a:ext>
            </a:extLst>
          </p:cNvPr>
          <p:cNvSpPr txBox="1">
            <a:spLocks noChangeArrowheads="1"/>
          </p:cNvSpPr>
          <p:nvPr/>
        </p:nvSpPr>
        <p:spPr bwMode="auto">
          <a:xfrm>
            <a:off x="5530369" y="2667000"/>
            <a:ext cx="2143536"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Aqueous misdirection</a:t>
            </a:r>
          </a:p>
        </p:txBody>
      </p:sp>
      <p:cxnSp>
        <p:nvCxnSpPr>
          <p:cNvPr id="104" name="Straight Connector 103">
            <a:extLst>
              <a:ext uri="{FF2B5EF4-FFF2-40B4-BE49-F238E27FC236}">
                <a16:creationId xmlns:a16="http://schemas.microsoft.com/office/drawing/2014/main" id="{49D87D4A-E317-4446-9B95-5184CB3968F3}"/>
              </a:ext>
            </a:extLst>
          </p:cNvPr>
          <p:cNvCxnSpPr>
            <a:cxnSpLocks/>
          </p:cNvCxnSpPr>
          <p:nvPr/>
        </p:nvCxnSpPr>
        <p:spPr>
          <a:xfrm flipH="1">
            <a:off x="5316229" y="2667000"/>
            <a:ext cx="7397" cy="25314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5" name="Straight Connector 104">
            <a:extLst>
              <a:ext uri="{FF2B5EF4-FFF2-40B4-BE49-F238E27FC236}">
                <a16:creationId xmlns:a16="http://schemas.microsoft.com/office/drawing/2014/main" id="{F40B6D71-75A8-4A88-864D-00D14C2F710D}"/>
              </a:ext>
            </a:extLst>
          </p:cNvPr>
          <p:cNvCxnSpPr/>
          <p:nvPr/>
        </p:nvCxnSpPr>
        <p:spPr>
          <a:xfrm flipH="1">
            <a:off x="5323624" y="2832814"/>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6" name="Straight Connector 105">
            <a:extLst>
              <a:ext uri="{FF2B5EF4-FFF2-40B4-BE49-F238E27FC236}">
                <a16:creationId xmlns:a16="http://schemas.microsoft.com/office/drawing/2014/main" id="{010BF7B2-AA07-4DCF-822D-E2DB5CC0BF59}"/>
              </a:ext>
            </a:extLst>
          </p:cNvPr>
          <p:cNvCxnSpPr/>
          <p:nvPr/>
        </p:nvCxnSpPr>
        <p:spPr>
          <a:xfrm flipH="1">
            <a:off x="5323624" y="3360065"/>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a:extLst>
              <a:ext uri="{FF2B5EF4-FFF2-40B4-BE49-F238E27FC236}">
                <a16:creationId xmlns:a16="http://schemas.microsoft.com/office/drawing/2014/main" id="{BAC8035C-3999-4C31-93CD-6C0D2ADEB73B}"/>
              </a:ext>
            </a:extLst>
          </p:cNvPr>
          <p:cNvCxnSpPr/>
          <p:nvPr/>
        </p:nvCxnSpPr>
        <p:spPr>
          <a:xfrm flipH="1">
            <a:off x="5323536" y="3786938"/>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8" name="Straight Connector 107">
            <a:extLst>
              <a:ext uri="{FF2B5EF4-FFF2-40B4-BE49-F238E27FC236}">
                <a16:creationId xmlns:a16="http://schemas.microsoft.com/office/drawing/2014/main" id="{DB64CAEE-69B4-426A-8A5B-D1269DBF0F66}"/>
              </a:ext>
            </a:extLst>
          </p:cNvPr>
          <p:cNvCxnSpPr/>
          <p:nvPr/>
        </p:nvCxnSpPr>
        <p:spPr>
          <a:xfrm flipH="1">
            <a:off x="5327493" y="4249152"/>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12" name="Straight Connector 111">
            <a:extLst>
              <a:ext uri="{FF2B5EF4-FFF2-40B4-BE49-F238E27FC236}">
                <a16:creationId xmlns:a16="http://schemas.microsoft.com/office/drawing/2014/main" id="{99A16C30-4BE4-48E5-8B65-0C5F3039B8DC}"/>
              </a:ext>
            </a:extLst>
          </p:cNvPr>
          <p:cNvCxnSpPr/>
          <p:nvPr/>
        </p:nvCxnSpPr>
        <p:spPr>
          <a:xfrm flipH="1">
            <a:off x="5333455" y="51816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13" name="Text Box 42">
            <a:extLst>
              <a:ext uri="{FF2B5EF4-FFF2-40B4-BE49-F238E27FC236}">
                <a16:creationId xmlns:a16="http://schemas.microsoft.com/office/drawing/2014/main" id="{056DFFD9-3CA2-42E7-90FE-4F14522E3504}"/>
              </a:ext>
            </a:extLst>
          </p:cNvPr>
          <p:cNvSpPr txBox="1">
            <a:spLocks noChangeArrowheads="1"/>
          </p:cNvSpPr>
          <p:nvPr/>
        </p:nvSpPr>
        <p:spPr bwMode="auto">
          <a:xfrm>
            <a:off x="5533954" y="3623846"/>
            <a:ext cx="1563248"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Retinal surgery</a:t>
            </a:r>
          </a:p>
        </p:txBody>
      </p:sp>
      <p:sp>
        <p:nvSpPr>
          <p:cNvPr id="118" name="Text Box 47">
            <a:extLst>
              <a:ext uri="{FF2B5EF4-FFF2-40B4-BE49-F238E27FC236}">
                <a16:creationId xmlns:a16="http://schemas.microsoft.com/office/drawing/2014/main" id="{3F59D898-ECAD-49F0-9425-2A1BC8DDA7B5}"/>
              </a:ext>
            </a:extLst>
          </p:cNvPr>
          <p:cNvSpPr txBox="1">
            <a:spLocks noChangeArrowheads="1"/>
          </p:cNvSpPr>
          <p:nvPr/>
        </p:nvSpPr>
        <p:spPr bwMode="auto">
          <a:xfrm>
            <a:off x="5523688" y="4538246"/>
            <a:ext cx="1414170"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Drug-induced</a:t>
            </a:r>
          </a:p>
        </p:txBody>
      </p:sp>
      <p:sp>
        <p:nvSpPr>
          <p:cNvPr id="16" name="TextBox 15">
            <a:extLst>
              <a:ext uri="{FF2B5EF4-FFF2-40B4-BE49-F238E27FC236}">
                <a16:creationId xmlns:a16="http://schemas.microsoft.com/office/drawing/2014/main" id="{984E008D-FBBA-42B4-940E-EA26772E0161}"/>
              </a:ext>
            </a:extLst>
          </p:cNvPr>
          <p:cNvSpPr txBox="1"/>
          <p:nvPr/>
        </p:nvSpPr>
        <p:spPr>
          <a:xfrm>
            <a:off x="6230528" y="5257800"/>
            <a:ext cx="1326004" cy="369332"/>
          </a:xfrm>
          <a:prstGeom prst="rect">
            <a:avLst/>
          </a:prstGeom>
          <a:noFill/>
        </p:spPr>
        <p:txBody>
          <a:bodyPr wrap="none" rtlCol="0">
            <a:spAutoFit/>
          </a:bodyPr>
          <a:lstStyle/>
          <a:p>
            <a:pPr algn="ctr"/>
            <a:r>
              <a:rPr lang="en-US" dirty="0">
                <a:solidFill>
                  <a:schemeClr val="bg1">
                    <a:lumMod val="75000"/>
                  </a:schemeClr>
                </a:solidFill>
              </a:rPr>
              <a:t>Both/Either</a:t>
            </a:r>
          </a:p>
        </p:txBody>
      </p:sp>
      <p:cxnSp>
        <p:nvCxnSpPr>
          <p:cNvPr id="125" name="Straight Connector 124">
            <a:extLst>
              <a:ext uri="{FF2B5EF4-FFF2-40B4-BE49-F238E27FC236}">
                <a16:creationId xmlns:a16="http://schemas.microsoft.com/office/drawing/2014/main" id="{01138141-D318-4ED7-A7FE-D8F2155CE890}"/>
              </a:ext>
            </a:extLst>
          </p:cNvPr>
          <p:cNvCxnSpPr/>
          <p:nvPr/>
        </p:nvCxnSpPr>
        <p:spPr>
          <a:xfrm flipH="1">
            <a:off x="5334000" y="4724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52" name="Text Box 47">
            <a:extLst>
              <a:ext uri="{FF2B5EF4-FFF2-40B4-BE49-F238E27FC236}">
                <a16:creationId xmlns:a16="http://schemas.microsoft.com/office/drawing/2014/main" id="{E3578916-9804-473C-8F06-D4FA0BCEDFD0}"/>
              </a:ext>
            </a:extLst>
          </p:cNvPr>
          <p:cNvSpPr txBox="1">
            <a:spLocks noChangeArrowheads="1"/>
          </p:cNvSpPr>
          <p:nvPr/>
        </p:nvSpPr>
        <p:spPr bwMode="auto">
          <a:xfrm>
            <a:off x="5543446" y="4055146"/>
            <a:ext cx="1619354"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err="1">
                <a:solidFill>
                  <a:schemeClr val="bg1">
                    <a:lumMod val="75000"/>
                  </a:schemeClr>
                </a:solidFill>
              </a:rPr>
              <a:t>Nanophthalmos</a:t>
            </a:r>
            <a:endParaRPr lang="en-US" altLang="en-US" sz="1600" dirty="0">
              <a:solidFill>
                <a:schemeClr val="bg1">
                  <a:lumMod val="75000"/>
                </a:schemeClr>
              </a:solidFill>
            </a:endParaRPr>
          </a:p>
        </p:txBody>
      </p:sp>
      <p:sp>
        <p:nvSpPr>
          <p:cNvPr id="53" name="Text Box 45">
            <a:extLst>
              <a:ext uri="{FF2B5EF4-FFF2-40B4-BE49-F238E27FC236}">
                <a16:creationId xmlns:a16="http://schemas.microsoft.com/office/drawing/2014/main" id="{57D1A14F-68FE-47D2-983C-1A879D66A9DC}"/>
              </a:ext>
            </a:extLst>
          </p:cNvPr>
          <p:cNvSpPr txBox="1">
            <a:spLocks noChangeArrowheads="1"/>
          </p:cNvSpPr>
          <p:nvPr/>
        </p:nvSpPr>
        <p:spPr bwMode="auto">
          <a:xfrm>
            <a:off x="5523688" y="5013493"/>
            <a:ext cx="582211"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PFV</a:t>
            </a:r>
          </a:p>
        </p:txBody>
      </p:sp>
      <p:sp>
        <p:nvSpPr>
          <p:cNvPr id="54" name="Text Box 42">
            <a:extLst>
              <a:ext uri="{FF2B5EF4-FFF2-40B4-BE49-F238E27FC236}">
                <a16:creationId xmlns:a16="http://schemas.microsoft.com/office/drawing/2014/main" id="{E1E37D2C-2C52-446B-843B-01E64990D3EC}"/>
              </a:ext>
            </a:extLst>
          </p:cNvPr>
          <p:cNvSpPr txBox="1">
            <a:spLocks noChangeArrowheads="1"/>
          </p:cNvSpPr>
          <p:nvPr/>
        </p:nvSpPr>
        <p:spPr bwMode="auto">
          <a:xfrm>
            <a:off x="5551406" y="3192546"/>
            <a:ext cx="2276072"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ERD/choroidal effusion</a:t>
            </a:r>
          </a:p>
        </p:txBody>
      </p:sp>
      <p:sp>
        <p:nvSpPr>
          <p:cNvPr id="45" name="Text Box 16">
            <a:extLst>
              <a:ext uri="{FF2B5EF4-FFF2-40B4-BE49-F238E27FC236}">
                <a16:creationId xmlns:a16="http://schemas.microsoft.com/office/drawing/2014/main" id="{110F5FF7-0BFD-4D31-B590-0FC320326235}"/>
              </a:ext>
            </a:extLst>
          </p:cNvPr>
          <p:cNvSpPr txBox="1">
            <a:spLocks noChangeArrowheads="1"/>
          </p:cNvSpPr>
          <p:nvPr/>
        </p:nvSpPr>
        <p:spPr bwMode="auto">
          <a:xfrm>
            <a:off x="624362" y="1879005"/>
            <a:ext cx="6811893" cy="4524315"/>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i="1" dirty="0">
                <a:solidFill>
                  <a:schemeClr val="bg1">
                    <a:lumMod val="65000"/>
                  </a:schemeClr>
                </a:solidFill>
              </a:rPr>
              <a:t>In this context, what does </a:t>
            </a:r>
            <a:r>
              <a:rPr lang="en-US" altLang="en-US" sz="1600" dirty="0">
                <a:solidFill>
                  <a:schemeClr val="bg1">
                    <a:lumMod val="65000"/>
                  </a:schemeClr>
                </a:solidFill>
              </a:rPr>
              <a:t>ICE</a:t>
            </a:r>
            <a:r>
              <a:rPr lang="en-US" altLang="en-US" sz="1600" i="1" dirty="0">
                <a:solidFill>
                  <a:schemeClr val="bg1">
                    <a:lumMod val="65000"/>
                  </a:schemeClr>
                </a:solidFill>
              </a:rPr>
              <a:t> stand for?</a:t>
            </a:r>
          </a:p>
          <a:p>
            <a:pPr eaLnBrk="1" hangingPunct="1">
              <a:spcBef>
                <a:spcPct val="0"/>
              </a:spcBef>
              <a:buClrTx/>
              <a:buSzTx/>
              <a:buFontTx/>
              <a:buNone/>
            </a:pPr>
            <a:r>
              <a:rPr lang="en-US" altLang="en-US" sz="1600" dirty="0">
                <a:solidFill>
                  <a:schemeClr val="bg1">
                    <a:lumMod val="65000"/>
                  </a:schemeClr>
                </a:solidFill>
              </a:rPr>
              <a:t>Iridocorneal endothelial syndrome</a:t>
            </a:r>
          </a:p>
          <a:p>
            <a:pPr eaLnBrk="1" hangingPunct="1">
              <a:spcBef>
                <a:spcPct val="0"/>
              </a:spcBef>
              <a:buClrTx/>
              <a:buSzTx/>
              <a:buFontTx/>
              <a:buNone/>
            </a:pPr>
            <a:endParaRPr lang="en-US" altLang="en-US" sz="1600" i="1" dirty="0">
              <a:solidFill>
                <a:schemeClr val="bg1">
                  <a:lumMod val="65000"/>
                </a:schemeClr>
              </a:solidFill>
            </a:endParaRPr>
          </a:p>
          <a:p>
            <a:pPr eaLnBrk="1" hangingPunct="1">
              <a:spcBef>
                <a:spcPct val="0"/>
              </a:spcBef>
              <a:buClrTx/>
              <a:buSzTx/>
              <a:buFontTx/>
              <a:buNone/>
            </a:pPr>
            <a:r>
              <a:rPr lang="en-US" altLang="en-US" sz="1600" i="1" dirty="0">
                <a:solidFill>
                  <a:schemeClr val="bg1">
                    <a:lumMod val="65000"/>
                  </a:schemeClr>
                </a:solidFill>
              </a:rPr>
              <a:t>In a nutshell, what is ICE?</a:t>
            </a:r>
          </a:p>
          <a:p>
            <a:pPr eaLnBrk="1" hangingPunct="1">
              <a:spcBef>
                <a:spcPct val="0"/>
              </a:spcBef>
              <a:buClrTx/>
              <a:buSzTx/>
              <a:buFont typeface="Wingdings" panose="05000000000000000000" pitchFamily="2" charset="2"/>
              <a:buNone/>
            </a:pPr>
            <a:r>
              <a:rPr lang="en-US" altLang="en-US" sz="1600" dirty="0">
                <a:solidFill>
                  <a:schemeClr val="bg1">
                    <a:lumMod val="65000"/>
                  </a:schemeClr>
                </a:solidFill>
              </a:rPr>
              <a:t>A sporadic condition in which abnormal corneal endothelial cells lead to a variety of corneal, iris and angle problems</a:t>
            </a:r>
          </a:p>
          <a:p>
            <a:pPr eaLnBrk="1" hangingPunct="1">
              <a:spcBef>
                <a:spcPct val="0"/>
              </a:spcBef>
              <a:buClrTx/>
              <a:buSzTx/>
              <a:buFont typeface="Wingdings" panose="05000000000000000000" pitchFamily="2" charset="2"/>
              <a:buNone/>
            </a:pPr>
            <a:endParaRPr lang="en-US" altLang="en-US" sz="1600" dirty="0">
              <a:solidFill>
                <a:schemeClr val="bg1">
                  <a:lumMod val="65000"/>
                </a:schemeClr>
              </a:solidFill>
            </a:endParaRPr>
          </a:p>
          <a:p>
            <a:pPr eaLnBrk="1" hangingPunct="1">
              <a:spcBef>
                <a:spcPct val="0"/>
              </a:spcBef>
              <a:buClrTx/>
              <a:buSzTx/>
              <a:buFontTx/>
              <a:buNone/>
            </a:pPr>
            <a:r>
              <a:rPr lang="en-US" altLang="en-US" sz="1600" i="1" dirty="0">
                <a:solidFill>
                  <a:schemeClr val="bg1">
                    <a:lumMod val="65000"/>
                  </a:schemeClr>
                </a:solidFill>
              </a:rPr>
              <a:t>Who is the typical patient?</a:t>
            </a:r>
          </a:p>
          <a:p>
            <a:pPr eaLnBrk="1" hangingPunct="1">
              <a:spcBef>
                <a:spcPct val="0"/>
              </a:spcBef>
              <a:buClrTx/>
              <a:buSzTx/>
              <a:buFontTx/>
              <a:buNone/>
            </a:pPr>
            <a:r>
              <a:rPr lang="en-US" altLang="en-US" sz="1600" dirty="0">
                <a:solidFill>
                  <a:schemeClr val="bg1">
                    <a:lumMod val="65000"/>
                  </a:schemeClr>
                </a:solidFill>
              </a:rPr>
              <a:t>A young-to-middle-aged adult female</a:t>
            </a:r>
          </a:p>
          <a:p>
            <a:pPr eaLnBrk="1" hangingPunct="1">
              <a:spcBef>
                <a:spcPct val="0"/>
              </a:spcBef>
              <a:buClrTx/>
              <a:buSzTx/>
              <a:buFontTx/>
              <a:buNone/>
            </a:pPr>
            <a:endParaRPr lang="en-US" altLang="en-US" sz="1600" i="1" dirty="0">
              <a:solidFill>
                <a:schemeClr val="bg1">
                  <a:lumMod val="65000"/>
                </a:schemeClr>
              </a:solidFill>
            </a:endParaRPr>
          </a:p>
          <a:p>
            <a:pPr eaLnBrk="1" hangingPunct="1">
              <a:spcBef>
                <a:spcPct val="0"/>
              </a:spcBef>
              <a:buClrTx/>
              <a:buSzTx/>
              <a:buFontTx/>
              <a:buNone/>
            </a:pPr>
            <a:r>
              <a:rPr lang="en-US" altLang="en-US" sz="1600" i="1" dirty="0">
                <a:solidFill>
                  <a:schemeClr val="bg1">
                    <a:lumMod val="65000"/>
                  </a:schemeClr>
                </a:solidFill>
              </a:rPr>
              <a:t>What three sorts of complaints will she have?</a:t>
            </a:r>
          </a:p>
          <a:p>
            <a:pPr eaLnBrk="1" hangingPunct="1">
              <a:spcBef>
                <a:spcPct val="0"/>
              </a:spcBef>
              <a:buClrTx/>
              <a:buSzTx/>
              <a:buNone/>
            </a:pPr>
            <a:r>
              <a:rPr lang="en-US" altLang="en-US" sz="1600" dirty="0">
                <a:solidFill>
                  <a:schemeClr val="bg1">
                    <a:lumMod val="65000"/>
                  </a:schemeClr>
                </a:solidFill>
              </a:rPr>
              <a:t>--Changes in the eye’s appearance</a:t>
            </a:r>
          </a:p>
          <a:p>
            <a:pPr eaLnBrk="1" hangingPunct="1">
              <a:spcBef>
                <a:spcPct val="0"/>
              </a:spcBef>
              <a:buClrTx/>
              <a:buSzTx/>
              <a:buNone/>
            </a:pPr>
            <a:r>
              <a:rPr lang="en-US" altLang="en-US" sz="1600" dirty="0">
                <a:solidFill>
                  <a:schemeClr val="bg1">
                    <a:lumMod val="65000"/>
                  </a:schemeClr>
                </a:solidFill>
              </a:rPr>
              <a:t>--Ocular pain </a:t>
            </a:r>
          </a:p>
          <a:p>
            <a:pPr eaLnBrk="1" hangingPunct="1">
              <a:spcBef>
                <a:spcPct val="0"/>
              </a:spcBef>
              <a:buClrTx/>
              <a:buSzTx/>
              <a:buNone/>
            </a:pPr>
            <a:r>
              <a:rPr lang="en-US" altLang="en-US" sz="1600" dirty="0">
                <a:solidFill>
                  <a:schemeClr val="bg1">
                    <a:lumMod val="65000"/>
                  </a:schemeClr>
                </a:solidFill>
              </a:rPr>
              <a:t>--Decreased VA</a:t>
            </a:r>
          </a:p>
          <a:p>
            <a:pPr eaLnBrk="1" hangingPunct="1">
              <a:spcBef>
                <a:spcPct val="0"/>
              </a:spcBef>
              <a:buClrTx/>
              <a:buSzTx/>
              <a:buNone/>
            </a:pPr>
            <a:endParaRPr lang="en-US" altLang="en-US" sz="1600" dirty="0">
              <a:solidFill>
                <a:schemeClr val="bg1">
                  <a:lumMod val="65000"/>
                </a:schemeClr>
              </a:solidFill>
            </a:endParaRPr>
          </a:p>
          <a:p>
            <a:pPr eaLnBrk="1" hangingPunct="1">
              <a:spcBef>
                <a:spcPct val="0"/>
              </a:spcBef>
              <a:buClrTx/>
              <a:buSzTx/>
              <a:buFontTx/>
              <a:buNone/>
            </a:pPr>
            <a:r>
              <a:rPr lang="en-US" altLang="en-US" sz="1600" i="1" dirty="0">
                <a:solidFill>
                  <a:schemeClr val="bg1">
                    <a:lumMod val="65000"/>
                  </a:schemeClr>
                </a:solidFill>
              </a:rPr>
              <a:t>What ‘pertinent negative’ will be elicited when taking a history?</a:t>
            </a:r>
          </a:p>
          <a:p>
            <a:pPr eaLnBrk="1" hangingPunct="1">
              <a:spcBef>
                <a:spcPct val="0"/>
              </a:spcBef>
              <a:buClrTx/>
              <a:buSzTx/>
              <a:buFontTx/>
              <a:buNone/>
            </a:pPr>
            <a:r>
              <a:rPr lang="en-US" altLang="en-US" sz="1600" dirty="0">
                <a:solidFill>
                  <a:schemeClr val="bg1">
                    <a:lumMod val="65000"/>
                  </a:schemeClr>
                </a:solidFill>
              </a:rPr>
              <a:t>She will deny any family history of similar eye findings (recall it’s sporadic, not inherited)</a:t>
            </a:r>
          </a:p>
        </p:txBody>
      </p:sp>
      <p:sp>
        <p:nvSpPr>
          <p:cNvPr id="47" name="Oval 46">
            <a:extLst>
              <a:ext uri="{FF2B5EF4-FFF2-40B4-BE49-F238E27FC236}">
                <a16:creationId xmlns:a16="http://schemas.microsoft.com/office/drawing/2014/main" id="{915FF168-8D6E-4F81-8D3E-ED770430134E}"/>
              </a:ext>
            </a:extLst>
          </p:cNvPr>
          <p:cNvSpPr/>
          <p:nvPr/>
        </p:nvSpPr>
        <p:spPr>
          <a:xfrm>
            <a:off x="8001000" y="3048000"/>
            <a:ext cx="671979" cy="338554"/>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Text Box 16">
            <a:extLst>
              <a:ext uri="{FF2B5EF4-FFF2-40B4-BE49-F238E27FC236}">
                <a16:creationId xmlns:a16="http://schemas.microsoft.com/office/drawing/2014/main" id="{090C85B3-0EB0-425A-B813-5DE77E9B89E1}"/>
              </a:ext>
            </a:extLst>
          </p:cNvPr>
          <p:cNvSpPr txBox="1">
            <a:spLocks noChangeArrowheads="1"/>
          </p:cNvSpPr>
          <p:nvPr/>
        </p:nvSpPr>
        <p:spPr bwMode="auto">
          <a:xfrm>
            <a:off x="440617" y="3361823"/>
            <a:ext cx="4516848" cy="1323439"/>
          </a:xfrm>
          <a:prstGeom prst="rect">
            <a:avLst/>
          </a:prstGeom>
          <a:solidFill>
            <a:schemeClr val="accent2"/>
          </a:solidFill>
          <a:ln>
            <a:noFill/>
          </a:ln>
          <a:effec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i="1" dirty="0">
                <a:solidFill>
                  <a:schemeClr val="bg1">
                    <a:lumMod val="75000"/>
                  </a:schemeClr>
                </a:solidFill>
              </a:rPr>
              <a:t>What are the common signs of ICE syndrome?</a:t>
            </a:r>
          </a:p>
          <a:p>
            <a:pPr eaLnBrk="1" hangingPunct="1">
              <a:spcBef>
                <a:spcPct val="0"/>
              </a:spcBef>
              <a:buClrTx/>
              <a:buSzTx/>
              <a:buFontTx/>
              <a:buNone/>
            </a:pPr>
            <a:r>
              <a:rPr lang="en-US" altLang="en-US" sz="1600" dirty="0">
                <a:solidFill>
                  <a:schemeClr val="bg1">
                    <a:lumMod val="75000"/>
                  </a:schemeClr>
                </a:solidFill>
              </a:rPr>
              <a:t>--Iris changes</a:t>
            </a:r>
          </a:p>
          <a:p>
            <a:pPr eaLnBrk="1" hangingPunct="1">
              <a:spcBef>
                <a:spcPct val="0"/>
              </a:spcBef>
              <a:buClrTx/>
              <a:buSzTx/>
              <a:buFontTx/>
              <a:buNone/>
            </a:pPr>
            <a:r>
              <a:rPr lang="en-US" altLang="en-US" sz="1600" dirty="0">
                <a:solidFill>
                  <a:schemeClr val="bg1">
                    <a:lumMod val="75000"/>
                  </a:schemeClr>
                </a:solidFill>
              </a:rPr>
              <a:t>--Corneal changes</a:t>
            </a:r>
          </a:p>
          <a:p>
            <a:pPr eaLnBrk="1" hangingPunct="1">
              <a:spcBef>
                <a:spcPct val="0"/>
              </a:spcBef>
              <a:buClrTx/>
              <a:buSzTx/>
              <a:buFontTx/>
              <a:buNone/>
            </a:pPr>
            <a:r>
              <a:rPr lang="en-US" altLang="en-US" sz="1600" dirty="0">
                <a:solidFill>
                  <a:schemeClr val="bg1">
                    <a:lumMod val="75000"/>
                  </a:schemeClr>
                </a:solidFill>
              </a:rPr>
              <a:t>--</a:t>
            </a:r>
            <a:r>
              <a:rPr lang="en-US" altLang="en-US" sz="1600" b="1" dirty="0">
                <a:solidFill>
                  <a:schemeClr val="bg1"/>
                </a:solidFill>
              </a:rPr>
              <a:t>Peripheral anterior synechiae (PAS)</a:t>
            </a:r>
          </a:p>
          <a:p>
            <a:pPr eaLnBrk="1" hangingPunct="1">
              <a:spcBef>
                <a:spcPct val="0"/>
              </a:spcBef>
              <a:buClrTx/>
              <a:buSzTx/>
              <a:buFontTx/>
              <a:buNone/>
            </a:pPr>
            <a:r>
              <a:rPr lang="en-US" altLang="en-US" sz="1600" dirty="0">
                <a:solidFill>
                  <a:schemeClr val="bg1">
                    <a:lumMod val="75000"/>
                  </a:schemeClr>
                </a:solidFill>
              </a:rPr>
              <a:t>--Elevated IOP/glaucoma</a:t>
            </a:r>
          </a:p>
        </p:txBody>
      </p:sp>
      <p:sp>
        <p:nvSpPr>
          <p:cNvPr id="55" name="Oval 54">
            <a:extLst>
              <a:ext uri="{FF2B5EF4-FFF2-40B4-BE49-F238E27FC236}">
                <a16:creationId xmlns:a16="http://schemas.microsoft.com/office/drawing/2014/main" id="{AA51CD81-56EC-487E-9F90-4DF70BE0BAD9}"/>
              </a:ext>
            </a:extLst>
          </p:cNvPr>
          <p:cNvSpPr/>
          <p:nvPr/>
        </p:nvSpPr>
        <p:spPr>
          <a:xfrm>
            <a:off x="473923" y="3962400"/>
            <a:ext cx="3945677" cy="603892"/>
          </a:xfrm>
          <a:prstGeom prst="ellipse">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TextBox 63">
            <a:extLst>
              <a:ext uri="{FF2B5EF4-FFF2-40B4-BE49-F238E27FC236}">
                <a16:creationId xmlns:a16="http://schemas.microsoft.com/office/drawing/2014/main" id="{B2E26AB2-302F-4B05-B83A-2ED05D0B0D25}"/>
              </a:ext>
            </a:extLst>
          </p:cNvPr>
          <p:cNvSpPr txBox="1"/>
          <p:nvPr/>
        </p:nvSpPr>
        <p:spPr>
          <a:xfrm>
            <a:off x="215936" y="4671536"/>
            <a:ext cx="5486400" cy="738664"/>
          </a:xfrm>
          <a:prstGeom prst="rect">
            <a:avLst/>
          </a:prstGeom>
          <a:solidFill>
            <a:srgbClr val="FFFF00"/>
          </a:solidFill>
        </p:spPr>
        <p:txBody>
          <a:bodyPr wrap="square">
            <a:spAutoFit/>
          </a:bodyPr>
          <a:lstStyle/>
          <a:p>
            <a:pPr eaLnBrk="1" hangingPunct="1">
              <a:defRPr/>
            </a:pPr>
            <a:r>
              <a:rPr lang="en-US" altLang="en-US" sz="1400" i="1" dirty="0">
                <a:solidFill>
                  <a:schemeClr val="bg1">
                    <a:lumMod val="65000"/>
                  </a:schemeClr>
                </a:solidFill>
              </a:rPr>
              <a:t>Two words are used to describe the appearance of the PAS in ICE. What are they?</a:t>
            </a:r>
          </a:p>
          <a:p>
            <a:pPr eaLnBrk="1" hangingPunct="1">
              <a:defRPr/>
            </a:pPr>
            <a:r>
              <a:rPr lang="en-US" altLang="en-US" sz="1400" dirty="0">
                <a:solidFill>
                  <a:schemeClr val="bg1">
                    <a:lumMod val="65000"/>
                  </a:schemeClr>
                </a:solidFill>
              </a:rPr>
              <a:t>‘Broad’ and </a:t>
            </a:r>
            <a:r>
              <a:rPr lang="en-US" altLang="en-US" sz="1400" dirty="0">
                <a:solidFill>
                  <a:srgbClr val="0000FF"/>
                </a:solidFill>
              </a:rPr>
              <a:t>‘</a:t>
            </a:r>
            <a:r>
              <a:rPr lang="en-US" altLang="en-US" sz="1400" b="1" dirty="0">
                <a:solidFill>
                  <a:srgbClr val="0000FF"/>
                </a:solidFill>
              </a:rPr>
              <a:t>high</a:t>
            </a:r>
            <a:r>
              <a:rPr lang="en-US" altLang="en-US" sz="1400" dirty="0">
                <a:solidFill>
                  <a:srgbClr val="0000FF"/>
                </a:solidFill>
              </a:rPr>
              <a:t>’</a:t>
            </a:r>
            <a:endParaRPr lang="en-US" sz="1400" i="1" dirty="0">
              <a:solidFill>
                <a:srgbClr val="0000FF"/>
              </a:solidFill>
            </a:endParaRPr>
          </a:p>
        </p:txBody>
      </p:sp>
      <p:sp>
        <p:nvSpPr>
          <p:cNvPr id="60" name="Oval 59">
            <a:extLst>
              <a:ext uri="{FF2B5EF4-FFF2-40B4-BE49-F238E27FC236}">
                <a16:creationId xmlns:a16="http://schemas.microsoft.com/office/drawing/2014/main" id="{4673AAA4-868B-4941-ACE6-192D015FF799}"/>
              </a:ext>
            </a:extLst>
          </p:cNvPr>
          <p:cNvSpPr/>
          <p:nvPr/>
        </p:nvSpPr>
        <p:spPr>
          <a:xfrm>
            <a:off x="1107151" y="5080026"/>
            <a:ext cx="745461" cy="344978"/>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TextBox 60">
            <a:extLst>
              <a:ext uri="{FF2B5EF4-FFF2-40B4-BE49-F238E27FC236}">
                <a16:creationId xmlns:a16="http://schemas.microsoft.com/office/drawing/2014/main" id="{39C4BC2B-83AC-4083-B32B-5959D6C670D8}"/>
              </a:ext>
            </a:extLst>
          </p:cNvPr>
          <p:cNvSpPr txBox="1"/>
          <p:nvPr/>
        </p:nvSpPr>
        <p:spPr>
          <a:xfrm>
            <a:off x="696094" y="5562600"/>
            <a:ext cx="4080989" cy="523220"/>
          </a:xfrm>
          <a:prstGeom prst="rect">
            <a:avLst/>
          </a:prstGeom>
          <a:solidFill>
            <a:schemeClr val="accent6">
              <a:lumMod val="60000"/>
              <a:lumOff val="40000"/>
            </a:schemeClr>
          </a:solidFill>
        </p:spPr>
        <p:txBody>
          <a:bodyPr wrap="none" rtlCol="0">
            <a:spAutoFit/>
          </a:bodyPr>
          <a:lstStyle/>
          <a:p>
            <a:pPr>
              <a:defRPr/>
            </a:pPr>
            <a:r>
              <a:rPr lang="en-US" sz="1400" i="1" dirty="0">
                <a:solidFill>
                  <a:srgbClr val="0000FF"/>
                </a:solidFill>
              </a:rPr>
              <a:t>What does </a:t>
            </a:r>
            <a:r>
              <a:rPr lang="en-US" sz="1400" dirty="0">
                <a:solidFill>
                  <a:srgbClr val="0000FF"/>
                </a:solidFill>
              </a:rPr>
              <a:t>high</a:t>
            </a:r>
            <a:r>
              <a:rPr lang="en-US" sz="1400" i="1" dirty="0">
                <a:solidFill>
                  <a:srgbClr val="0000FF"/>
                </a:solidFill>
              </a:rPr>
              <a:t> mean in this context?</a:t>
            </a:r>
            <a:endParaRPr lang="en-US" sz="1400" i="1" dirty="0">
              <a:solidFill>
                <a:schemeClr val="accent6">
                  <a:lumMod val="60000"/>
                  <a:lumOff val="40000"/>
                </a:schemeClr>
              </a:solidFill>
            </a:endParaRPr>
          </a:p>
          <a:p>
            <a:pPr>
              <a:defRPr/>
            </a:pPr>
            <a:r>
              <a:rPr lang="en-US" sz="1400" dirty="0">
                <a:solidFill>
                  <a:schemeClr val="accent6">
                    <a:lumMod val="60000"/>
                    <a:lumOff val="40000"/>
                  </a:schemeClr>
                </a:solidFill>
              </a:rPr>
              <a:t>That the PAS extend above Schwalbe’s line (SL) </a:t>
            </a:r>
          </a:p>
        </p:txBody>
      </p:sp>
    </p:spTree>
    <p:extLst>
      <p:ext uri="{BB962C8B-B14F-4D97-AF65-F5344CB8AC3E}">
        <p14:creationId xmlns:p14="http://schemas.microsoft.com/office/powerpoint/2010/main" val="3589860480"/>
      </p:ext>
    </p:extLst>
  </p:cSld>
  <p:clrMapOvr>
    <a:masterClrMapping/>
  </p:clrMapOvr>
</p:sld>
</file>

<file path=ppt/slides/slide3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Straight Arrow Connector 12">
            <a:extLst>
              <a:ext uri="{FF2B5EF4-FFF2-40B4-BE49-F238E27FC236}">
                <a16:creationId xmlns:a16="http://schemas.microsoft.com/office/drawing/2014/main" id="{A6DE2085-829C-480C-9216-69D6039C0A37}"/>
              </a:ext>
            </a:extLst>
          </p:cNvPr>
          <p:cNvCxnSpPr>
            <a:cxnSpLocks/>
          </p:cNvCxnSpPr>
          <p:nvPr/>
        </p:nvCxnSpPr>
        <p:spPr>
          <a:xfrm>
            <a:off x="6717173" y="1828800"/>
            <a:ext cx="0" cy="3462754"/>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43014" name="Text Box 6"/>
          <p:cNvSpPr txBox="1">
            <a:spLocks noChangeArrowheads="1"/>
          </p:cNvSpPr>
          <p:nvPr/>
        </p:nvSpPr>
        <p:spPr bwMode="auto">
          <a:xfrm>
            <a:off x="533400" y="2356376"/>
            <a:ext cx="1005403"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Lens-</a:t>
            </a:r>
          </a:p>
          <a:p>
            <a:pPr algn="ctr" eaLnBrk="1" hangingPunct="1">
              <a:lnSpc>
                <a:spcPct val="80000"/>
              </a:lnSpc>
              <a:spcBef>
                <a:spcPct val="0"/>
              </a:spcBef>
              <a:buClrTx/>
              <a:buSzTx/>
              <a:buFontTx/>
              <a:buNone/>
            </a:pPr>
            <a:r>
              <a:rPr lang="en-US" altLang="en-US" sz="1800" dirty="0">
                <a:solidFill>
                  <a:schemeClr val="bg1">
                    <a:lumMod val="75000"/>
                  </a:schemeClr>
                </a:solidFill>
              </a:rPr>
              <a:t>Induced</a:t>
            </a:r>
          </a:p>
        </p:txBody>
      </p:sp>
      <p:sp>
        <p:nvSpPr>
          <p:cNvPr id="43017" name="Text Box 14"/>
          <p:cNvSpPr txBox="1">
            <a:spLocks noChangeArrowheads="1"/>
          </p:cNvSpPr>
          <p:nvPr/>
        </p:nvSpPr>
        <p:spPr bwMode="auto">
          <a:xfrm>
            <a:off x="3026498" y="2365901"/>
            <a:ext cx="1633781"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Aphakic/</a:t>
            </a:r>
          </a:p>
          <a:p>
            <a:pPr algn="ctr" eaLnBrk="1" hangingPunct="1">
              <a:lnSpc>
                <a:spcPct val="80000"/>
              </a:lnSpc>
              <a:spcBef>
                <a:spcPct val="0"/>
              </a:spcBef>
              <a:buClrTx/>
              <a:buSzTx/>
              <a:buFontTx/>
              <a:buNone/>
            </a:pPr>
            <a:r>
              <a:rPr lang="en-US" altLang="en-US" sz="1800" dirty="0" err="1">
                <a:solidFill>
                  <a:schemeClr val="bg1">
                    <a:lumMod val="75000"/>
                  </a:schemeClr>
                </a:solidFill>
              </a:rPr>
              <a:t>Pseudophakic</a:t>
            </a:r>
            <a:endParaRPr lang="en-US" altLang="en-US" sz="1800" dirty="0">
              <a:solidFill>
                <a:schemeClr val="bg1">
                  <a:lumMod val="75000"/>
                </a:schemeClr>
              </a:solidFill>
            </a:endParaRPr>
          </a:p>
        </p:txBody>
      </p:sp>
      <p:sp>
        <p:nvSpPr>
          <p:cNvPr id="43031" name="Text Box 35"/>
          <p:cNvSpPr txBox="1">
            <a:spLocks noChangeArrowheads="1"/>
          </p:cNvSpPr>
          <p:nvPr/>
        </p:nvSpPr>
        <p:spPr bwMode="auto">
          <a:xfrm>
            <a:off x="1190847" y="1295400"/>
            <a:ext cx="2473754"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solidFill>
                  <a:schemeClr val="bg1">
                    <a:lumMod val="75000"/>
                  </a:schemeClr>
                </a:solidFill>
              </a:rPr>
              <a:t>w/ Pupillary Block</a:t>
            </a:r>
          </a:p>
        </p:txBody>
      </p:sp>
      <p:sp>
        <p:nvSpPr>
          <p:cNvPr id="43032" name="Text Box 36"/>
          <p:cNvSpPr txBox="1">
            <a:spLocks noChangeArrowheads="1"/>
          </p:cNvSpPr>
          <p:nvPr/>
        </p:nvSpPr>
        <p:spPr bwMode="auto">
          <a:xfrm>
            <a:off x="5181600" y="1295400"/>
            <a:ext cx="2630848"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t>w/o Pupillary Block</a:t>
            </a:r>
          </a:p>
        </p:txBody>
      </p:sp>
      <p:sp>
        <p:nvSpPr>
          <p:cNvPr id="49" name="Rectangle 2">
            <a:extLst>
              <a:ext uri="{FF2B5EF4-FFF2-40B4-BE49-F238E27FC236}">
                <a16:creationId xmlns:a16="http://schemas.microsoft.com/office/drawing/2014/main" id="{240EE5BF-F7D2-4FC8-A5DD-F6B5423153C6}"/>
              </a:ext>
            </a:extLst>
          </p:cNvPr>
          <p:cNvSpPr>
            <a:spLocks noGrp="1" noChangeArrowheads="1"/>
          </p:cNvSpPr>
          <p:nvPr>
            <p:ph type="title"/>
          </p:nvPr>
        </p:nvSpPr>
        <p:spPr>
          <a:xfrm>
            <a:off x="457200" y="304800"/>
            <a:ext cx="7543800" cy="563562"/>
          </a:xfrm>
        </p:spPr>
        <p:txBody>
          <a:bodyPr/>
          <a:lstStyle/>
          <a:p>
            <a:pPr eaLnBrk="1" hangingPunct="1"/>
            <a:r>
              <a:rPr lang="en-US" altLang="en-US" sz="3500" dirty="0"/>
              <a:t>A</a:t>
            </a:r>
          </a:p>
        </p:txBody>
      </p:sp>
      <p:sp>
        <p:nvSpPr>
          <p:cNvPr id="50" name="TextBox 49">
            <a:extLst>
              <a:ext uri="{FF2B5EF4-FFF2-40B4-BE49-F238E27FC236}">
                <a16:creationId xmlns:a16="http://schemas.microsoft.com/office/drawing/2014/main" id="{CF426230-46C8-405C-9015-99EF57762A2E}"/>
              </a:ext>
            </a:extLst>
          </p:cNvPr>
          <p:cNvSpPr txBox="1"/>
          <p:nvPr/>
        </p:nvSpPr>
        <p:spPr>
          <a:xfrm>
            <a:off x="2259496" y="189094"/>
            <a:ext cx="4607480" cy="400110"/>
          </a:xfrm>
          <a:prstGeom prst="rect">
            <a:avLst/>
          </a:prstGeom>
          <a:solidFill>
            <a:schemeClr val="accent1">
              <a:lumMod val="60000"/>
              <a:lumOff val="40000"/>
            </a:schemeClr>
          </a:solidFill>
        </p:spPr>
        <p:txBody>
          <a:bodyPr wrap="none" rtlCol="0">
            <a:spAutoFit/>
          </a:bodyPr>
          <a:lstStyle/>
          <a:p>
            <a:pPr algn="ctr"/>
            <a:r>
              <a:rPr lang="en-US" sz="2000" b="1" dirty="0"/>
              <a:t>Secondary Angle Closure Glaucoma</a:t>
            </a:r>
          </a:p>
        </p:txBody>
      </p:sp>
      <p:sp>
        <p:nvSpPr>
          <p:cNvPr id="2" name="TextBox 1">
            <a:extLst>
              <a:ext uri="{FF2B5EF4-FFF2-40B4-BE49-F238E27FC236}">
                <a16:creationId xmlns:a16="http://schemas.microsoft.com/office/drawing/2014/main" id="{A7E30BEC-923B-4C9A-A856-BDD0D882F6B8}"/>
              </a:ext>
            </a:extLst>
          </p:cNvPr>
          <p:cNvSpPr txBox="1"/>
          <p:nvPr/>
        </p:nvSpPr>
        <p:spPr>
          <a:xfrm>
            <a:off x="887305" y="2844119"/>
            <a:ext cx="1494320" cy="338554"/>
          </a:xfrm>
          <a:prstGeom prst="rect">
            <a:avLst/>
          </a:prstGeom>
          <a:noFill/>
        </p:spPr>
        <p:txBody>
          <a:bodyPr wrap="none" rtlCol="0">
            <a:spAutoFit/>
          </a:bodyPr>
          <a:lstStyle/>
          <a:p>
            <a:r>
              <a:rPr lang="en-US" sz="1600" dirty="0" err="1">
                <a:solidFill>
                  <a:schemeClr val="bg1">
                    <a:lumMod val="75000"/>
                  </a:schemeClr>
                </a:solidFill>
              </a:rPr>
              <a:t>Phacomorphic</a:t>
            </a:r>
            <a:endParaRPr lang="en-US" sz="1600" dirty="0">
              <a:solidFill>
                <a:schemeClr val="bg1">
                  <a:lumMod val="75000"/>
                </a:schemeClr>
              </a:solidFill>
            </a:endParaRPr>
          </a:p>
        </p:txBody>
      </p:sp>
      <p:sp>
        <p:nvSpPr>
          <p:cNvPr id="51" name="TextBox 50">
            <a:extLst>
              <a:ext uri="{FF2B5EF4-FFF2-40B4-BE49-F238E27FC236}">
                <a16:creationId xmlns:a16="http://schemas.microsoft.com/office/drawing/2014/main" id="{156069D4-340B-4160-A336-EBF73557CEE0}"/>
              </a:ext>
            </a:extLst>
          </p:cNvPr>
          <p:cNvSpPr txBox="1"/>
          <p:nvPr/>
        </p:nvSpPr>
        <p:spPr>
          <a:xfrm>
            <a:off x="884725" y="3175578"/>
            <a:ext cx="1402948" cy="338554"/>
          </a:xfrm>
          <a:prstGeom prst="rect">
            <a:avLst/>
          </a:prstGeom>
          <a:noFill/>
        </p:spPr>
        <p:txBody>
          <a:bodyPr wrap="none" rtlCol="0">
            <a:spAutoFit/>
          </a:bodyPr>
          <a:lstStyle/>
          <a:p>
            <a:r>
              <a:rPr lang="en-US" sz="1600" dirty="0">
                <a:solidFill>
                  <a:schemeClr val="bg1">
                    <a:lumMod val="75000"/>
                  </a:schemeClr>
                </a:solidFill>
              </a:rPr>
              <a:t>Ectopia </a:t>
            </a:r>
            <a:r>
              <a:rPr lang="en-US" sz="1600" dirty="0" err="1">
                <a:solidFill>
                  <a:schemeClr val="bg1">
                    <a:lumMod val="75000"/>
                  </a:schemeClr>
                </a:solidFill>
              </a:rPr>
              <a:t>lentis</a:t>
            </a:r>
            <a:endParaRPr lang="en-US" sz="1600" dirty="0">
              <a:solidFill>
                <a:schemeClr val="bg1">
                  <a:lumMod val="75000"/>
                </a:schemeClr>
              </a:solidFill>
            </a:endParaRPr>
          </a:p>
        </p:txBody>
      </p:sp>
      <p:cxnSp>
        <p:nvCxnSpPr>
          <p:cNvPr id="71" name="Straight Connector 70">
            <a:extLst>
              <a:ext uri="{FF2B5EF4-FFF2-40B4-BE49-F238E27FC236}">
                <a16:creationId xmlns:a16="http://schemas.microsoft.com/office/drawing/2014/main" id="{C104938D-BA8D-4E39-9D5F-9EE2012F2F3C}"/>
              </a:ext>
            </a:extLst>
          </p:cNvPr>
          <p:cNvCxnSpPr>
            <a:cxnSpLocks/>
          </p:cNvCxnSpPr>
          <p:nvPr/>
        </p:nvCxnSpPr>
        <p:spPr>
          <a:xfrm flipH="1">
            <a:off x="762665" y="3023488"/>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2A7E4E40-472F-4E50-8A7A-45C10FDD7171}"/>
              </a:ext>
            </a:extLst>
          </p:cNvPr>
          <p:cNvCxnSpPr>
            <a:cxnSpLocks/>
          </p:cNvCxnSpPr>
          <p:nvPr/>
        </p:nvCxnSpPr>
        <p:spPr>
          <a:xfrm flipH="1">
            <a:off x="762665" y="3347853"/>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C3924889-45B9-4383-9C9E-48F0A9C27AD8}"/>
              </a:ext>
            </a:extLst>
          </p:cNvPr>
          <p:cNvCxnSpPr>
            <a:cxnSpLocks/>
          </p:cNvCxnSpPr>
          <p:nvPr/>
        </p:nvCxnSpPr>
        <p:spPr>
          <a:xfrm flipH="1">
            <a:off x="748719" y="2838976"/>
            <a:ext cx="13947" cy="5088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 name="Straight Arrow Connector 5">
            <a:extLst>
              <a:ext uri="{FF2B5EF4-FFF2-40B4-BE49-F238E27FC236}">
                <a16:creationId xmlns:a16="http://schemas.microsoft.com/office/drawing/2014/main" id="{A3439F0C-5143-461F-8F3C-2E830785DEFC}"/>
              </a:ext>
            </a:extLst>
          </p:cNvPr>
          <p:cNvCxnSpPr>
            <a:stCxn id="50" idx="2"/>
          </p:cNvCxnSpPr>
          <p:nvPr/>
        </p:nvCxnSpPr>
        <p:spPr>
          <a:xfrm flipH="1">
            <a:off x="2971800" y="589204"/>
            <a:ext cx="1591436" cy="706196"/>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0" name="Straight Arrow Connector 9">
            <a:extLst>
              <a:ext uri="{FF2B5EF4-FFF2-40B4-BE49-F238E27FC236}">
                <a16:creationId xmlns:a16="http://schemas.microsoft.com/office/drawing/2014/main" id="{84DC796E-F6ED-4FBB-82D2-A260F480BF8A}"/>
              </a:ext>
            </a:extLst>
          </p:cNvPr>
          <p:cNvCxnSpPr>
            <a:cxnSpLocks/>
          </p:cNvCxnSpPr>
          <p:nvPr/>
        </p:nvCxnSpPr>
        <p:spPr>
          <a:xfrm>
            <a:off x="4572000" y="589204"/>
            <a:ext cx="1600200" cy="706196"/>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6" name="Straight Arrow Connector 25">
            <a:extLst>
              <a:ext uri="{FF2B5EF4-FFF2-40B4-BE49-F238E27FC236}">
                <a16:creationId xmlns:a16="http://schemas.microsoft.com/office/drawing/2014/main" id="{B70E0124-9B84-41A5-8D84-A66B7838A706}"/>
              </a:ext>
            </a:extLst>
          </p:cNvPr>
          <p:cNvCxnSpPr>
            <a:cxnSpLocks/>
          </p:cNvCxnSpPr>
          <p:nvPr/>
        </p:nvCxnSpPr>
        <p:spPr>
          <a:xfrm flipH="1">
            <a:off x="1159539" y="1828800"/>
            <a:ext cx="1290435" cy="478059"/>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28" name="Straight Arrow Connector 27">
            <a:extLst>
              <a:ext uri="{FF2B5EF4-FFF2-40B4-BE49-F238E27FC236}">
                <a16:creationId xmlns:a16="http://schemas.microsoft.com/office/drawing/2014/main" id="{567A4249-5C59-4416-8A8E-1C35913900AB}"/>
              </a:ext>
            </a:extLst>
          </p:cNvPr>
          <p:cNvCxnSpPr>
            <a:cxnSpLocks/>
          </p:cNvCxnSpPr>
          <p:nvPr/>
        </p:nvCxnSpPr>
        <p:spPr>
          <a:xfrm>
            <a:off x="2449973" y="1832208"/>
            <a:ext cx="1268784"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56" name="Text Box 6">
            <a:extLst>
              <a:ext uri="{FF2B5EF4-FFF2-40B4-BE49-F238E27FC236}">
                <a16:creationId xmlns:a16="http://schemas.microsoft.com/office/drawing/2014/main" id="{557983BD-9D64-49B9-A366-A08663B0451F}"/>
              </a:ext>
            </a:extLst>
          </p:cNvPr>
          <p:cNvSpPr txBox="1">
            <a:spLocks noChangeArrowheads="1"/>
          </p:cNvSpPr>
          <p:nvPr/>
        </p:nvSpPr>
        <p:spPr bwMode="auto">
          <a:xfrm>
            <a:off x="5029200" y="2356376"/>
            <a:ext cx="813043"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r" eaLnBrk="1" hangingPunct="1">
              <a:lnSpc>
                <a:spcPct val="80000"/>
              </a:lnSpc>
              <a:spcBef>
                <a:spcPct val="0"/>
              </a:spcBef>
              <a:buClrTx/>
              <a:buSzTx/>
              <a:buFontTx/>
              <a:buNone/>
            </a:pPr>
            <a:r>
              <a:rPr lang="en-US" altLang="en-US" sz="1800" dirty="0">
                <a:solidFill>
                  <a:schemeClr val="bg1">
                    <a:lumMod val="75000"/>
                  </a:schemeClr>
                </a:solidFill>
              </a:rPr>
              <a:t>‘Push’</a:t>
            </a:r>
          </a:p>
        </p:txBody>
      </p:sp>
      <p:sp>
        <p:nvSpPr>
          <p:cNvPr id="57" name="Text Box 14">
            <a:extLst>
              <a:ext uri="{FF2B5EF4-FFF2-40B4-BE49-F238E27FC236}">
                <a16:creationId xmlns:a16="http://schemas.microsoft.com/office/drawing/2014/main" id="{5DAFA1C1-3A29-4C27-A379-663FDD22E326}"/>
              </a:ext>
            </a:extLst>
          </p:cNvPr>
          <p:cNvSpPr txBox="1">
            <a:spLocks noChangeArrowheads="1"/>
          </p:cNvSpPr>
          <p:nvPr/>
        </p:nvSpPr>
        <p:spPr bwMode="auto">
          <a:xfrm>
            <a:off x="7620000" y="2365901"/>
            <a:ext cx="671979"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t>‘Pull’</a:t>
            </a:r>
          </a:p>
        </p:txBody>
      </p:sp>
      <p:cxnSp>
        <p:nvCxnSpPr>
          <p:cNvPr id="58" name="Straight Arrow Connector 57">
            <a:extLst>
              <a:ext uri="{FF2B5EF4-FFF2-40B4-BE49-F238E27FC236}">
                <a16:creationId xmlns:a16="http://schemas.microsoft.com/office/drawing/2014/main" id="{E874FEE9-46BD-46A3-90A3-DE7CC220FBFF}"/>
              </a:ext>
            </a:extLst>
          </p:cNvPr>
          <p:cNvCxnSpPr>
            <a:cxnSpLocks/>
          </p:cNvCxnSpPr>
          <p:nvPr/>
        </p:nvCxnSpPr>
        <p:spPr>
          <a:xfrm flipH="1">
            <a:off x="5867400" y="1828800"/>
            <a:ext cx="849775"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59" name="Straight Arrow Connector 58">
            <a:extLst>
              <a:ext uri="{FF2B5EF4-FFF2-40B4-BE49-F238E27FC236}">
                <a16:creationId xmlns:a16="http://schemas.microsoft.com/office/drawing/2014/main" id="{C370A4A1-FE96-4E70-B89E-839542A5E241}"/>
              </a:ext>
            </a:extLst>
          </p:cNvPr>
          <p:cNvCxnSpPr>
            <a:cxnSpLocks/>
          </p:cNvCxnSpPr>
          <p:nvPr/>
        </p:nvCxnSpPr>
        <p:spPr>
          <a:xfrm>
            <a:off x="6717173" y="1832208"/>
            <a:ext cx="902827" cy="474047"/>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62" name="Text Box 16">
            <a:extLst>
              <a:ext uri="{FF2B5EF4-FFF2-40B4-BE49-F238E27FC236}">
                <a16:creationId xmlns:a16="http://schemas.microsoft.com/office/drawing/2014/main" id="{33538067-0726-41B0-93FF-357EF00CA62D}"/>
              </a:ext>
            </a:extLst>
          </p:cNvPr>
          <p:cNvSpPr txBox="1">
            <a:spLocks noChangeArrowheads="1"/>
          </p:cNvSpPr>
          <p:nvPr/>
        </p:nvSpPr>
        <p:spPr bwMode="auto">
          <a:xfrm>
            <a:off x="8065437" y="2684785"/>
            <a:ext cx="628698"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NVG</a:t>
            </a:r>
          </a:p>
        </p:txBody>
      </p:sp>
      <p:sp>
        <p:nvSpPr>
          <p:cNvPr id="70" name="Text Box 21">
            <a:extLst>
              <a:ext uri="{FF2B5EF4-FFF2-40B4-BE49-F238E27FC236}">
                <a16:creationId xmlns:a16="http://schemas.microsoft.com/office/drawing/2014/main" id="{86C32650-BE1F-4CC3-8DB5-0C136D877E6F}"/>
              </a:ext>
            </a:extLst>
          </p:cNvPr>
          <p:cNvSpPr txBox="1">
            <a:spLocks noChangeArrowheads="1"/>
          </p:cNvSpPr>
          <p:nvPr/>
        </p:nvSpPr>
        <p:spPr bwMode="auto">
          <a:xfrm>
            <a:off x="8070534" y="3048000"/>
            <a:ext cx="526106"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b="1"/>
              <a:t>ICE</a:t>
            </a:r>
          </a:p>
        </p:txBody>
      </p:sp>
      <p:sp>
        <p:nvSpPr>
          <p:cNvPr id="75" name="Text Box 45">
            <a:extLst>
              <a:ext uri="{FF2B5EF4-FFF2-40B4-BE49-F238E27FC236}">
                <a16:creationId xmlns:a16="http://schemas.microsoft.com/office/drawing/2014/main" id="{2B6EDA2D-8F55-4DFD-A225-8C03CE6FC7F3}"/>
              </a:ext>
            </a:extLst>
          </p:cNvPr>
          <p:cNvSpPr txBox="1">
            <a:spLocks noChangeArrowheads="1"/>
          </p:cNvSpPr>
          <p:nvPr/>
        </p:nvSpPr>
        <p:spPr bwMode="auto">
          <a:xfrm>
            <a:off x="8073162" y="3810000"/>
            <a:ext cx="1070837" cy="74635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ts val="1700"/>
              </a:lnSpc>
              <a:spcBef>
                <a:spcPct val="0"/>
              </a:spcBef>
              <a:buClrTx/>
              <a:buSzTx/>
              <a:buFontTx/>
              <a:buNone/>
            </a:pPr>
            <a:r>
              <a:rPr lang="en-US" altLang="en-US" sz="1600" dirty="0">
                <a:solidFill>
                  <a:schemeClr val="bg1">
                    <a:lumMod val="75000"/>
                  </a:schemeClr>
                </a:solidFill>
              </a:rPr>
              <a:t>Epithelial/ fibrous ingrowth</a:t>
            </a:r>
          </a:p>
        </p:txBody>
      </p:sp>
      <p:cxnSp>
        <p:nvCxnSpPr>
          <p:cNvPr id="77" name="Straight Connector 76">
            <a:extLst>
              <a:ext uri="{FF2B5EF4-FFF2-40B4-BE49-F238E27FC236}">
                <a16:creationId xmlns:a16="http://schemas.microsoft.com/office/drawing/2014/main" id="{FC090BD7-F2E1-4464-B57B-9CBE5874C89B}"/>
              </a:ext>
            </a:extLst>
          </p:cNvPr>
          <p:cNvCxnSpPr>
            <a:cxnSpLocks/>
          </p:cNvCxnSpPr>
          <p:nvPr/>
        </p:nvCxnSpPr>
        <p:spPr>
          <a:xfrm>
            <a:off x="7873969" y="2674448"/>
            <a:ext cx="7724" cy="128795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8" name="Straight Connector 77">
            <a:extLst>
              <a:ext uri="{FF2B5EF4-FFF2-40B4-BE49-F238E27FC236}">
                <a16:creationId xmlns:a16="http://schemas.microsoft.com/office/drawing/2014/main" id="{B1922ED5-C3D8-43D8-A00D-1D6BC9201DBA}"/>
              </a:ext>
            </a:extLst>
          </p:cNvPr>
          <p:cNvCxnSpPr/>
          <p:nvPr/>
        </p:nvCxnSpPr>
        <p:spPr>
          <a:xfrm flipH="1">
            <a:off x="7873968" y="2840262"/>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9" name="Straight Connector 78">
            <a:extLst>
              <a:ext uri="{FF2B5EF4-FFF2-40B4-BE49-F238E27FC236}">
                <a16:creationId xmlns:a16="http://schemas.microsoft.com/office/drawing/2014/main" id="{77019ED2-6D69-4A60-9D19-D4DB786EA3A0}"/>
              </a:ext>
            </a:extLst>
          </p:cNvPr>
          <p:cNvCxnSpPr/>
          <p:nvPr/>
        </p:nvCxnSpPr>
        <p:spPr>
          <a:xfrm flipH="1">
            <a:off x="7873968" y="3213518"/>
            <a:ext cx="24447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1" name="Straight Connector 80">
            <a:extLst>
              <a:ext uri="{FF2B5EF4-FFF2-40B4-BE49-F238E27FC236}">
                <a16:creationId xmlns:a16="http://schemas.microsoft.com/office/drawing/2014/main" id="{9796A12F-4125-4C05-8EE8-A388740C580D}"/>
              </a:ext>
            </a:extLst>
          </p:cNvPr>
          <p:cNvCxnSpPr/>
          <p:nvPr/>
        </p:nvCxnSpPr>
        <p:spPr>
          <a:xfrm flipH="1">
            <a:off x="7877837" y="3581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3" name="Straight Connector 82">
            <a:extLst>
              <a:ext uri="{FF2B5EF4-FFF2-40B4-BE49-F238E27FC236}">
                <a16:creationId xmlns:a16="http://schemas.microsoft.com/office/drawing/2014/main" id="{7FDC5F4B-9BF0-42AD-B8BB-2F2399BCF1E2}"/>
              </a:ext>
            </a:extLst>
          </p:cNvPr>
          <p:cNvCxnSpPr/>
          <p:nvPr/>
        </p:nvCxnSpPr>
        <p:spPr>
          <a:xfrm flipH="1">
            <a:off x="7881693" y="3962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93" name="Text Box 42">
            <a:extLst>
              <a:ext uri="{FF2B5EF4-FFF2-40B4-BE49-F238E27FC236}">
                <a16:creationId xmlns:a16="http://schemas.microsoft.com/office/drawing/2014/main" id="{53BAB77F-E061-4834-9068-34BDF78AD071}"/>
              </a:ext>
            </a:extLst>
          </p:cNvPr>
          <p:cNvSpPr txBox="1">
            <a:spLocks noChangeArrowheads="1"/>
          </p:cNvSpPr>
          <p:nvPr/>
        </p:nvSpPr>
        <p:spPr bwMode="auto">
          <a:xfrm>
            <a:off x="8111387" y="3429000"/>
            <a:ext cx="856196"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Flat AC</a:t>
            </a:r>
          </a:p>
        </p:txBody>
      </p:sp>
      <p:sp>
        <p:nvSpPr>
          <p:cNvPr id="100" name="Text Box 23">
            <a:extLst>
              <a:ext uri="{FF2B5EF4-FFF2-40B4-BE49-F238E27FC236}">
                <a16:creationId xmlns:a16="http://schemas.microsoft.com/office/drawing/2014/main" id="{D8F2FCFF-2984-4836-B000-9C5601A8EAAA}"/>
              </a:ext>
            </a:extLst>
          </p:cNvPr>
          <p:cNvSpPr txBox="1">
            <a:spLocks noChangeArrowheads="1"/>
          </p:cNvSpPr>
          <p:nvPr/>
        </p:nvSpPr>
        <p:spPr bwMode="auto">
          <a:xfrm>
            <a:off x="5530369" y="2667000"/>
            <a:ext cx="2143536"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Aqueous misdirection</a:t>
            </a:r>
          </a:p>
        </p:txBody>
      </p:sp>
      <p:cxnSp>
        <p:nvCxnSpPr>
          <p:cNvPr id="104" name="Straight Connector 103">
            <a:extLst>
              <a:ext uri="{FF2B5EF4-FFF2-40B4-BE49-F238E27FC236}">
                <a16:creationId xmlns:a16="http://schemas.microsoft.com/office/drawing/2014/main" id="{49D87D4A-E317-4446-9B95-5184CB3968F3}"/>
              </a:ext>
            </a:extLst>
          </p:cNvPr>
          <p:cNvCxnSpPr>
            <a:cxnSpLocks/>
          </p:cNvCxnSpPr>
          <p:nvPr/>
        </p:nvCxnSpPr>
        <p:spPr>
          <a:xfrm flipH="1">
            <a:off x="5316229" y="2667000"/>
            <a:ext cx="7397" cy="25314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5" name="Straight Connector 104">
            <a:extLst>
              <a:ext uri="{FF2B5EF4-FFF2-40B4-BE49-F238E27FC236}">
                <a16:creationId xmlns:a16="http://schemas.microsoft.com/office/drawing/2014/main" id="{F40B6D71-75A8-4A88-864D-00D14C2F710D}"/>
              </a:ext>
            </a:extLst>
          </p:cNvPr>
          <p:cNvCxnSpPr/>
          <p:nvPr/>
        </p:nvCxnSpPr>
        <p:spPr>
          <a:xfrm flipH="1">
            <a:off x="5323624" y="2832814"/>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6" name="Straight Connector 105">
            <a:extLst>
              <a:ext uri="{FF2B5EF4-FFF2-40B4-BE49-F238E27FC236}">
                <a16:creationId xmlns:a16="http://schemas.microsoft.com/office/drawing/2014/main" id="{010BF7B2-AA07-4DCF-822D-E2DB5CC0BF59}"/>
              </a:ext>
            </a:extLst>
          </p:cNvPr>
          <p:cNvCxnSpPr/>
          <p:nvPr/>
        </p:nvCxnSpPr>
        <p:spPr>
          <a:xfrm flipH="1">
            <a:off x="5323624" y="3360065"/>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a:extLst>
              <a:ext uri="{FF2B5EF4-FFF2-40B4-BE49-F238E27FC236}">
                <a16:creationId xmlns:a16="http://schemas.microsoft.com/office/drawing/2014/main" id="{BAC8035C-3999-4C31-93CD-6C0D2ADEB73B}"/>
              </a:ext>
            </a:extLst>
          </p:cNvPr>
          <p:cNvCxnSpPr/>
          <p:nvPr/>
        </p:nvCxnSpPr>
        <p:spPr>
          <a:xfrm flipH="1">
            <a:off x="5323536" y="3786938"/>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8" name="Straight Connector 107">
            <a:extLst>
              <a:ext uri="{FF2B5EF4-FFF2-40B4-BE49-F238E27FC236}">
                <a16:creationId xmlns:a16="http://schemas.microsoft.com/office/drawing/2014/main" id="{DB64CAEE-69B4-426A-8A5B-D1269DBF0F66}"/>
              </a:ext>
            </a:extLst>
          </p:cNvPr>
          <p:cNvCxnSpPr/>
          <p:nvPr/>
        </p:nvCxnSpPr>
        <p:spPr>
          <a:xfrm flipH="1">
            <a:off x="5327493" y="4249152"/>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12" name="Straight Connector 111">
            <a:extLst>
              <a:ext uri="{FF2B5EF4-FFF2-40B4-BE49-F238E27FC236}">
                <a16:creationId xmlns:a16="http://schemas.microsoft.com/office/drawing/2014/main" id="{99A16C30-4BE4-48E5-8B65-0C5F3039B8DC}"/>
              </a:ext>
            </a:extLst>
          </p:cNvPr>
          <p:cNvCxnSpPr/>
          <p:nvPr/>
        </p:nvCxnSpPr>
        <p:spPr>
          <a:xfrm flipH="1">
            <a:off x="5333455" y="51816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13" name="Text Box 42">
            <a:extLst>
              <a:ext uri="{FF2B5EF4-FFF2-40B4-BE49-F238E27FC236}">
                <a16:creationId xmlns:a16="http://schemas.microsoft.com/office/drawing/2014/main" id="{056DFFD9-3CA2-42E7-90FE-4F14522E3504}"/>
              </a:ext>
            </a:extLst>
          </p:cNvPr>
          <p:cNvSpPr txBox="1">
            <a:spLocks noChangeArrowheads="1"/>
          </p:cNvSpPr>
          <p:nvPr/>
        </p:nvSpPr>
        <p:spPr bwMode="auto">
          <a:xfrm>
            <a:off x="5533954" y="3623846"/>
            <a:ext cx="1563248"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Retinal surgery</a:t>
            </a:r>
          </a:p>
        </p:txBody>
      </p:sp>
      <p:sp>
        <p:nvSpPr>
          <p:cNvPr id="118" name="Text Box 47">
            <a:extLst>
              <a:ext uri="{FF2B5EF4-FFF2-40B4-BE49-F238E27FC236}">
                <a16:creationId xmlns:a16="http://schemas.microsoft.com/office/drawing/2014/main" id="{3F59D898-ECAD-49F0-9425-2A1BC8DDA7B5}"/>
              </a:ext>
            </a:extLst>
          </p:cNvPr>
          <p:cNvSpPr txBox="1">
            <a:spLocks noChangeArrowheads="1"/>
          </p:cNvSpPr>
          <p:nvPr/>
        </p:nvSpPr>
        <p:spPr bwMode="auto">
          <a:xfrm>
            <a:off x="5523688" y="4538246"/>
            <a:ext cx="1414170"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Drug-induced</a:t>
            </a:r>
          </a:p>
        </p:txBody>
      </p:sp>
      <p:sp>
        <p:nvSpPr>
          <p:cNvPr id="16" name="TextBox 15">
            <a:extLst>
              <a:ext uri="{FF2B5EF4-FFF2-40B4-BE49-F238E27FC236}">
                <a16:creationId xmlns:a16="http://schemas.microsoft.com/office/drawing/2014/main" id="{984E008D-FBBA-42B4-940E-EA26772E0161}"/>
              </a:ext>
            </a:extLst>
          </p:cNvPr>
          <p:cNvSpPr txBox="1"/>
          <p:nvPr/>
        </p:nvSpPr>
        <p:spPr>
          <a:xfrm>
            <a:off x="6230528" y="5257800"/>
            <a:ext cx="1326004" cy="369332"/>
          </a:xfrm>
          <a:prstGeom prst="rect">
            <a:avLst/>
          </a:prstGeom>
          <a:noFill/>
        </p:spPr>
        <p:txBody>
          <a:bodyPr wrap="none" rtlCol="0">
            <a:spAutoFit/>
          </a:bodyPr>
          <a:lstStyle/>
          <a:p>
            <a:pPr algn="ctr"/>
            <a:r>
              <a:rPr lang="en-US" dirty="0">
                <a:solidFill>
                  <a:schemeClr val="bg1">
                    <a:lumMod val="75000"/>
                  </a:schemeClr>
                </a:solidFill>
              </a:rPr>
              <a:t>Both/Either</a:t>
            </a:r>
          </a:p>
        </p:txBody>
      </p:sp>
      <p:cxnSp>
        <p:nvCxnSpPr>
          <p:cNvPr id="125" name="Straight Connector 124">
            <a:extLst>
              <a:ext uri="{FF2B5EF4-FFF2-40B4-BE49-F238E27FC236}">
                <a16:creationId xmlns:a16="http://schemas.microsoft.com/office/drawing/2014/main" id="{01138141-D318-4ED7-A7FE-D8F2155CE890}"/>
              </a:ext>
            </a:extLst>
          </p:cNvPr>
          <p:cNvCxnSpPr/>
          <p:nvPr/>
        </p:nvCxnSpPr>
        <p:spPr>
          <a:xfrm flipH="1">
            <a:off x="5334000" y="4724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52" name="Text Box 47">
            <a:extLst>
              <a:ext uri="{FF2B5EF4-FFF2-40B4-BE49-F238E27FC236}">
                <a16:creationId xmlns:a16="http://schemas.microsoft.com/office/drawing/2014/main" id="{E3578916-9804-473C-8F06-D4FA0BCEDFD0}"/>
              </a:ext>
            </a:extLst>
          </p:cNvPr>
          <p:cNvSpPr txBox="1">
            <a:spLocks noChangeArrowheads="1"/>
          </p:cNvSpPr>
          <p:nvPr/>
        </p:nvSpPr>
        <p:spPr bwMode="auto">
          <a:xfrm>
            <a:off x="5543446" y="4055146"/>
            <a:ext cx="1619354"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err="1">
                <a:solidFill>
                  <a:schemeClr val="bg1">
                    <a:lumMod val="75000"/>
                  </a:schemeClr>
                </a:solidFill>
              </a:rPr>
              <a:t>Nanophthalmos</a:t>
            </a:r>
            <a:endParaRPr lang="en-US" altLang="en-US" sz="1600" dirty="0">
              <a:solidFill>
                <a:schemeClr val="bg1">
                  <a:lumMod val="75000"/>
                </a:schemeClr>
              </a:solidFill>
            </a:endParaRPr>
          </a:p>
        </p:txBody>
      </p:sp>
      <p:sp>
        <p:nvSpPr>
          <p:cNvPr id="53" name="Text Box 45">
            <a:extLst>
              <a:ext uri="{FF2B5EF4-FFF2-40B4-BE49-F238E27FC236}">
                <a16:creationId xmlns:a16="http://schemas.microsoft.com/office/drawing/2014/main" id="{57D1A14F-68FE-47D2-983C-1A879D66A9DC}"/>
              </a:ext>
            </a:extLst>
          </p:cNvPr>
          <p:cNvSpPr txBox="1">
            <a:spLocks noChangeArrowheads="1"/>
          </p:cNvSpPr>
          <p:nvPr/>
        </p:nvSpPr>
        <p:spPr bwMode="auto">
          <a:xfrm>
            <a:off x="5523688" y="5013493"/>
            <a:ext cx="582211"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PFV</a:t>
            </a:r>
          </a:p>
        </p:txBody>
      </p:sp>
      <p:sp>
        <p:nvSpPr>
          <p:cNvPr id="54" name="Text Box 42">
            <a:extLst>
              <a:ext uri="{FF2B5EF4-FFF2-40B4-BE49-F238E27FC236}">
                <a16:creationId xmlns:a16="http://schemas.microsoft.com/office/drawing/2014/main" id="{E1E37D2C-2C52-446B-843B-01E64990D3EC}"/>
              </a:ext>
            </a:extLst>
          </p:cNvPr>
          <p:cNvSpPr txBox="1">
            <a:spLocks noChangeArrowheads="1"/>
          </p:cNvSpPr>
          <p:nvPr/>
        </p:nvSpPr>
        <p:spPr bwMode="auto">
          <a:xfrm>
            <a:off x="5551406" y="3192546"/>
            <a:ext cx="2276072"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ERD/choroidal effusion</a:t>
            </a:r>
          </a:p>
        </p:txBody>
      </p:sp>
      <p:sp>
        <p:nvSpPr>
          <p:cNvPr id="45" name="Text Box 16">
            <a:extLst>
              <a:ext uri="{FF2B5EF4-FFF2-40B4-BE49-F238E27FC236}">
                <a16:creationId xmlns:a16="http://schemas.microsoft.com/office/drawing/2014/main" id="{110F5FF7-0BFD-4D31-B590-0FC320326235}"/>
              </a:ext>
            </a:extLst>
          </p:cNvPr>
          <p:cNvSpPr txBox="1">
            <a:spLocks noChangeArrowheads="1"/>
          </p:cNvSpPr>
          <p:nvPr/>
        </p:nvSpPr>
        <p:spPr bwMode="auto">
          <a:xfrm>
            <a:off x="624362" y="1879005"/>
            <a:ext cx="6811893" cy="4524315"/>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i="1" dirty="0">
                <a:solidFill>
                  <a:schemeClr val="bg1">
                    <a:lumMod val="65000"/>
                  </a:schemeClr>
                </a:solidFill>
              </a:rPr>
              <a:t>In this context, what does </a:t>
            </a:r>
            <a:r>
              <a:rPr lang="en-US" altLang="en-US" sz="1600" dirty="0">
                <a:solidFill>
                  <a:schemeClr val="bg1">
                    <a:lumMod val="65000"/>
                  </a:schemeClr>
                </a:solidFill>
              </a:rPr>
              <a:t>ICE</a:t>
            </a:r>
            <a:r>
              <a:rPr lang="en-US" altLang="en-US" sz="1600" i="1" dirty="0">
                <a:solidFill>
                  <a:schemeClr val="bg1">
                    <a:lumMod val="65000"/>
                  </a:schemeClr>
                </a:solidFill>
              </a:rPr>
              <a:t> stand for?</a:t>
            </a:r>
          </a:p>
          <a:p>
            <a:pPr eaLnBrk="1" hangingPunct="1">
              <a:spcBef>
                <a:spcPct val="0"/>
              </a:spcBef>
              <a:buClrTx/>
              <a:buSzTx/>
              <a:buFontTx/>
              <a:buNone/>
            </a:pPr>
            <a:r>
              <a:rPr lang="en-US" altLang="en-US" sz="1600" dirty="0">
                <a:solidFill>
                  <a:schemeClr val="bg1">
                    <a:lumMod val="65000"/>
                  </a:schemeClr>
                </a:solidFill>
              </a:rPr>
              <a:t>Iridocorneal endothelial syndrome</a:t>
            </a:r>
          </a:p>
          <a:p>
            <a:pPr eaLnBrk="1" hangingPunct="1">
              <a:spcBef>
                <a:spcPct val="0"/>
              </a:spcBef>
              <a:buClrTx/>
              <a:buSzTx/>
              <a:buFontTx/>
              <a:buNone/>
            </a:pPr>
            <a:endParaRPr lang="en-US" altLang="en-US" sz="1600" i="1" dirty="0">
              <a:solidFill>
                <a:schemeClr val="bg1">
                  <a:lumMod val="65000"/>
                </a:schemeClr>
              </a:solidFill>
            </a:endParaRPr>
          </a:p>
          <a:p>
            <a:pPr eaLnBrk="1" hangingPunct="1">
              <a:spcBef>
                <a:spcPct val="0"/>
              </a:spcBef>
              <a:buClrTx/>
              <a:buSzTx/>
              <a:buFontTx/>
              <a:buNone/>
            </a:pPr>
            <a:r>
              <a:rPr lang="en-US" altLang="en-US" sz="1600" i="1" dirty="0">
                <a:solidFill>
                  <a:schemeClr val="bg1">
                    <a:lumMod val="65000"/>
                  </a:schemeClr>
                </a:solidFill>
              </a:rPr>
              <a:t>In a nutshell, what is ICE?</a:t>
            </a:r>
          </a:p>
          <a:p>
            <a:pPr eaLnBrk="1" hangingPunct="1">
              <a:spcBef>
                <a:spcPct val="0"/>
              </a:spcBef>
              <a:buClrTx/>
              <a:buSzTx/>
              <a:buFont typeface="Wingdings" panose="05000000000000000000" pitchFamily="2" charset="2"/>
              <a:buNone/>
            </a:pPr>
            <a:r>
              <a:rPr lang="en-US" altLang="en-US" sz="1600" dirty="0">
                <a:solidFill>
                  <a:schemeClr val="bg1">
                    <a:lumMod val="65000"/>
                  </a:schemeClr>
                </a:solidFill>
              </a:rPr>
              <a:t>A sporadic condition in which abnormal corneal endothelial cells lead to a variety of corneal, iris and angle problems</a:t>
            </a:r>
          </a:p>
          <a:p>
            <a:pPr eaLnBrk="1" hangingPunct="1">
              <a:spcBef>
                <a:spcPct val="0"/>
              </a:spcBef>
              <a:buClrTx/>
              <a:buSzTx/>
              <a:buFont typeface="Wingdings" panose="05000000000000000000" pitchFamily="2" charset="2"/>
              <a:buNone/>
            </a:pPr>
            <a:endParaRPr lang="en-US" altLang="en-US" sz="1600" dirty="0">
              <a:solidFill>
                <a:schemeClr val="bg1">
                  <a:lumMod val="65000"/>
                </a:schemeClr>
              </a:solidFill>
            </a:endParaRPr>
          </a:p>
          <a:p>
            <a:pPr eaLnBrk="1" hangingPunct="1">
              <a:spcBef>
                <a:spcPct val="0"/>
              </a:spcBef>
              <a:buClrTx/>
              <a:buSzTx/>
              <a:buFontTx/>
              <a:buNone/>
            </a:pPr>
            <a:r>
              <a:rPr lang="en-US" altLang="en-US" sz="1600" i="1" dirty="0">
                <a:solidFill>
                  <a:schemeClr val="bg1">
                    <a:lumMod val="65000"/>
                  </a:schemeClr>
                </a:solidFill>
              </a:rPr>
              <a:t>Who is the typical patient?</a:t>
            </a:r>
          </a:p>
          <a:p>
            <a:pPr eaLnBrk="1" hangingPunct="1">
              <a:spcBef>
                <a:spcPct val="0"/>
              </a:spcBef>
              <a:buClrTx/>
              <a:buSzTx/>
              <a:buFontTx/>
              <a:buNone/>
            </a:pPr>
            <a:r>
              <a:rPr lang="en-US" altLang="en-US" sz="1600" dirty="0">
                <a:solidFill>
                  <a:schemeClr val="bg1">
                    <a:lumMod val="65000"/>
                  </a:schemeClr>
                </a:solidFill>
              </a:rPr>
              <a:t>A young-to-middle-aged adult female</a:t>
            </a:r>
          </a:p>
          <a:p>
            <a:pPr eaLnBrk="1" hangingPunct="1">
              <a:spcBef>
                <a:spcPct val="0"/>
              </a:spcBef>
              <a:buClrTx/>
              <a:buSzTx/>
              <a:buFontTx/>
              <a:buNone/>
            </a:pPr>
            <a:endParaRPr lang="en-US" altLang="en-US" sz="1600" i="1" dirty="0">
              <a:solidFill>
                <a:schemeClr val="bg1">
                  <a:lumMod val="65000"/>
                </a:schemeClr>
              </a:solidFill>
            </a:endParaRPr>
          </a:p>
          <a:p>
            <a:pPr eaLnBrk="1" hangingPunct="1">
              <a:spcBef>
                <a:spcPct val="0"/>
              </a:spcBef>
              <a:buClrTx/>
              <a:buSzTx/>
              <a:buFontTx/>
              <a:buNone/>
            </a:pPr>
            <a:r>
              <a:rPr lang="en-US" altLang="en-US" sz="1600" i="1" dirty="0">
                <a:solidFill>
                  <a:schemeClr val="bg1">
                    <a:lumMod val="65000"/>
                  </a:schemeClr>
                </a:solidFill>
              </a:rPr>
              <a:t>What three sorts of complaints will she have?</a:t>
            </a:r>
          </a:p>
          <a:p>
            <a:pPr eaLnBrk="1" hangingPunct="1">
              <a:spcBef>
                <a:spcPct val="0"/>
              </a:spcBef>
              <a:buClrTx/>
              <a:buSzTx/>
              <a:buNone/>
            </a:pPr>
            <a:r>
              <a:rPr lang="en-US" altLang="en-US" sz="1600" dirty="0">
                <a:solidFill>
                  <a:schemeClr val="bg1">
                    <a:lumMod val="65000"/>
                  </a:schemeClr>
                </a:solidFill>
              </a:rPr>
              <a:t>--Changes in the eye’s appearance</a:t>
            </a:r>
          </a:p>
          <a:p>
            <a:pPr eaLnBrk="1" hangingPunct="1">
              <a:spcBef>
                <a:spcPct val="0"/>
              </a:spcBef>
              <a:buClrTx/>
              <a:buSzTx/>
              <a:buNone/>
            </a:pPr>
            <a:r>
              <a:rPr lang="en-US" altLang="en-US" sz="1600" dirty="0">
                <a:solidFill>
                  <a:schemeClr val="bg1">
                    <a:lumMod val="65000"/>
                  </a:schemeClr>
                </a:solidFill>
              </a:rPr>
              <a:t>--Ocular pain </a:t>
            </a:r>
          </a:p>
          <a:p>
            <a:pPr eaLnBrk="1" hangingPunct="1">
              <a:spcBef>
                <a:spcPct val="0"/>
              </a:spcBef>
              <a:buClrTx/>
              <a:buSzTx/>
              <a:buNone/>
            </a:pPr>
            <a:r>
              <a:rPr lang="en-US" altLang="en-US" sz="1600" dirty="0">
                <a:solidFill>
                  <a:schemeClr val="bg1">
                    <a:lumMod val="65000"/>
                  </a:schemeClr>
                </a:solidFill>
              </a:rPr>
              <a:t>--Decreased VA</a:t>
            </a:r>
          </a:p>
          <a:p>
            <a:pPr eaLnBrk="1" hangingPunct="1">
              <a:spcBef>
                <a:spcPct val="0"/>
              </a:spcBef>
              <a:buClrTx/>
              <a:buSzTx/>
              <a:buNone/>
            </a:pPr>
            <a:endParaRPr lang="en-US" altLang="en-US" sz="1600" dirty="0">
              <a:solidFill>
                <a:schemeClr val="bg1">
                  <a:lumMod val="65000"/>
                </a:schemeClr>
              </a:solidFill>
            </a:endParaRPr>
          </a:p>
          <a:p>
            <a:pPr eaLnBrk="1" hangingPunct="1">
              <a:spcBef>
                <a:spcPct val="0"/>
              </a:spcBef>
              <a:buClrTx/>
              <a:buSzTx/>
              <a:buFontTx/>
              <a:buNone/>
            </a:pPr>
            <a:r>
              <a:rPr lang="en-US" altLang="en-US" sz="1600" i="1" dirty="0">
                <a:solidFill>
                  <a:schemeClr val="bg1">
                    <a:lumMod val="65000"/>
                  </a:schemeClr>
                </a:solidFill>
              </a:rPr>
              <a:t>What ‘pertinent negative’ will be elicited when taking a history?</a:t>
            </a:r>
          </a:p>
          <a:p>
            <a:pPr eaLnBrk="1" hangingPunct="1">
              <a:spcBef>
                <a:spcPct val="0"/>
              </a:spcBef>
              <a:buClrTx/>
              <a:buSzTx/>
              <a:buFontTx/>
              <a:buNone/>
            </a:pPr>
            <a:r>
              <a:rPr lang="en-US" altLang="en-US" sz="1600" dirty="0">
                <a:solidFill>
                  <a:schemeClr val="bg1">
                    <a:lumMod val="65000"/>
                  </a:schemeClr>
                </a:solidFill>
              </a:rPr>
              <a:t>She will deny any family history of similar eye findings (recall it’s sporadic, not inherited)</a:t>
            </a:r>
          </a:p>
        </p:txBody>
      </p:sp>
      <p:sp>
        <p:nvSpPr>
          <p:cNvPr id="47" name="Oval 46">
            <a:extLst>
              <a:ext uri="{FF2B5EF4-FFF2-40B4-BE49-F238E27FC236}">
                <a16:creationId xmlns:a16="http://schemas.microsoft.com/office/drawing/2014/main" id="{915FF168-8D6E-4F81-8D3E-ED770430134E}"/>
              </a:ext>
            </a:extLst>
          </p:cNvPr>
          <p:cNvSpPr/>
          <p:nvPr/>
        </p:nvSpPr>
        <p:spPr>
          <a:xfrm>
            <a:off x="8001000" y="3048000"/>
            <a:ext cx="671979" cy="338554"/>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Text Box 16">
            <a:extLst>
              <a:ext uri="{FF2B5EF4-FFF2-40B4-BE49-F238E27FC236}">
                <a16:creationId xmlns:a16="http://schemas.microsoft.com/office/drawing/2014/main" id="{090C85B3-0EB0-425A-B813-5DE77E9B89E1}"/>
              </a:ext>
            </a:extLst>
          </p:cNvPr>
          <p:cNvSpPr txBox="1">
            <a:spLocks noChangeArrowheads="1"/>
          </p:cNvSpPr>
          <p:nvPr/>
        </p:nvSpPr>
        <p:spPr bwMode="auto">
          <a:xfrm>
            <a:off x="440617" y="3361823"/>
            <a:ext cx="4516848" cy="1323439"/>
          </a:xfrm>
          <a:prstGeom prst="rect">
            <a:avLst/>
          </a:prstGeom>
          <a:solidFill>
            <a:schemeClr val="accent2"/>
          </a:solidFill>
          <a:ln>
            <a:noFill/>
          </a:ln>
          <a:effec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i="1" dirty="0">
                <a:solidFill>
                  <a:schemeClr val="bg1">
                    <a:lumMod val="75000"/>
                  </a:schemeClr>
                </a:solidFill>
              </a:rPr>
              <a:t>What are the common signs of ICE syndrome?</a:t>
            </a:r>
          </a:p>
          <a:p>
            <a:pPr eaLnBrk="1" hangingPunct="1">
              <a:spcBef>
                <a:spcPct val="0"/>
              </a:spcBef>
              <a:buClrTx/>
              <a:buSzTx/>
              <a:buFontTx/>
              <a:buNone/>
            </a:pPr>
            <a:r>
              <a:rPr lang="en-US" altLang="en-US" sz="1600" dirty="0">
                <a:solidFill>
                  <a:schemeClr val="bg1">
                    <a:lumMod val="75000"/>
                  </a:schemeClr>
                </a:solidFill>
              </a:rPr>
              <a:t>--Iris changes</a:t>
            </a:r>
          </a:p>
          <a:p>
            <a:pPr eaLnBrk="1" hangingPunct="1">
              <a:spcBef>
                <a:spcPct val="0"/>
              </a:spcBef>
              <a:buClrTx/>
              <a:buSzTx/>
              <a:buFontTx/>
              <a:buNone/>
            </a:pPr>
            <a:r>
              <a:rPr lang="en-US" altLang="en-US" sz="1600" dirty="0">
                <a:solidFill>
                  <a:schemeClr val="bg1">
                    <a:lumMod val="75000"/>
                  </a:schemeClr>
                </a:solidFill>
              </a:rPr>
              <a:t>--Corneal changes</a:t>
            </a:r>
          </a:p>
          <a:p>
            <a:pPr eaLnBrk="1" hangingPunct="1">
              <a:spcBef>
                <a:spcPct val="0"/>
              </a:spcBef>
              <a:buClrTx/>
              <a:buSzTx/>
              <a:buFontTx/>
              <a:buNone/>
            </a:pPr>
            <a:r>
              <a:rPr lang="en-US" altLang="en-US" sz="1600" dirty="0">
                <a:solidFill>
                  <a:schemeClr val="bg1">
                    <a:lumMod val="75000"/>
                  </a:schemeClr>
                </a:solidFill>
              </a:rPr>
              <a:t>--</a:t>
            </a:r>
            <a:r>
              <a:rPr lang="en-US" altLang="en-US" sz="1600" b="1" dirty="0">
                <a:solidFill>
                  <a:schemeClr val="bg1"/>
                </a:solidFill>
              </a:rPr>
              <a:t>Peripheral anterior synechiae (PAS)</a:t>
            </a:r>
          </a:p>
          <a:p>
            <a:pPr eaLnBrk="1" hangingPunct="1">
              <a:spcBef>
                <a:spcPct val="0"/>
              </a:spcBef>
              <a:buClrTx/>
              <a:buSzTx/>
              <a:buFontTx/>
              <a:buNone/>
            </a:pPr>
            <a:r>
              <a:rPr lang="en-US" altLang="en-US" sz="1600" dirty="0">
                <a:solidFill>
                  <a:schemeClr val="bg1">
                    <a:lumMod val="75000"/>
                  </a:schemeClr>
                </a:solidFill>
              </a:rPr>
              <a:t>--Elevated IOP/glaucoma</a:t>
            </a:r>
          </a:p>
        </p:txBody>
      </p:sp>
      <p:sp>
        <p:nvSpPr>
          <p:cNvPr id="55" name="Oval 54">
            <a:extLst>
              <a:ext uri="{FF2B5EF4-FFF2-40B4-BE49-F238E27FC236}">
                <a16:creationId xmlns:a16="http://schemas.microsoft.com/office/drawing/2014/main" id="{AA51CD81-56EC-487E-9F90-4DF70BE0BAD9}"/>
              </a:ext>
            </a:extLst>
          </p:cNvPr>
          <p:cNvSpPr/>
          <p:nvPr/>
        </p:nvSpPr>
        <p:spPr>
          <a:xfrm>
            <a:off x="473923" y="3962400"/>
            <a:ext cx="3945677" cy="603892"/>
          </a:xfrm>
          <a:prstGeom prst="ellipse">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TextBox 63">
            <a:extLst>
              <a:ext uri="{FF2B5EF4-FFF2-40B4-BE49-F238E27FC236}">
                <a16:creationId xmlns:a16="http://schemas.microsoft.com/office/drawing/2014/main" id="{B2E26AB2-302F-4B05-B83A-2ED05D0B0D25}"/>
              </a:ext>
            </a:extLst>
          </p:cNvPr>
          <p:cNvSpPr txBox="1"/>
          <p:nvPr/>
        </p:nvSpPr>
        <p:spPr>
          <a:xfrm>
            <a:off x="215936" y="4671536"/>
            <a:ext cx="5486400" cy="738664"/>
          </a:xfrm>
          <a:prstGeom prst="rect">
            <a:avLst/>
          </a:prstGeom>
          <a:solidFill>
            <a:srgbClr val="FFFF00"/>
          </a:solidFill>
        </p:spPr>
        <p:txBody>
          <a:bodyPr wrap="square">
            <a:spAutoFit/>
          </a:bodyPr>
          <a:lstStyle/>
          <a:p>
            <a:pPr eaLnBrk="1" hangingPunct="1">
              <a:defRPr/>
            </a:pPr>
            <a:r>
              <a:rPr lang="en-US" altLang="en-US" sz="1400" i="1" dirty="0">
                <a:solidFill>
                  <a:schemeClr val="bg1">
                    <a:lumMod val="65000"/>
                  </a:schemeClr>
                </a:solidFill>
              </a:rPr>
              <a:t>Two words are used to describe the appearance of the PAS in ICE. What are they?</a:t>
            </a:r>
          </a:p>
          <a:p>
            <a:pPr eaLnBrk="1" hangingPunct="1">
              <a:defRPr/>
            </a:pPr>
            <a:r>
              <a:rPr lang="en-US" altLang="en-US" sz="1400" dirty="0">
                <a:solidFill>
                  <a:schemeClr val="bg1">
                    <a:lumMod val="65000"/>
                  </a:schemeClr>
                </a:solidFill>
              </a:rPr>
              <a:t>‘Broad’ and </a:t>
            </a:r>
            <a:r>
              <a:rPr lang="en-US" altLang="en-US" sz="1400" dirty="0">
                <a:solidFill>
                  <a:srgbClr val="0000FF"/>
                </a:solidFill>
              </a:rPr>
              <a:t>‘</a:t>
            </a:r>
            <a:r>
              <a:rPr lang="en-US" altLang="en-US" sz="1400" b="1" dirty="0">
                <a:solidFill>
                  <a:srgbClr val="0000FF"/>
                </a:solidFill>
              </a:rPr>
              <a:t>high</a:t>
            </a:r>
            <a:r>
              <a:rPr lang="en-US" altLang="en-US" sz="1400" dirty="0">
                <a:solidFill>
                  <a:srgbClr val="0000FF"/>
                </a:solidFill>
              </a:rPr>
              <a:t>’</a:t>
            </a:r>
            <a:endParaRPr lang="en-US" sz="1400" i="1" dirty="0">
              <a:solidFill>
                <a:srgbClr val="0000FF"/>
              </a:solidFill>
            </a:endParaRPr>
          </a:p>
        </p:txBody>
      </p:sp>
      <p:sp>
        <p:nvSpPr>
          <p:cNvPr id="60" name="Oval 59">
            <a:extLst>
              <a:ext uri="{FF2B5EF4-FFF2-40B4-BE49-F238E27FC236}">
                <a16:creationId xmlns:a16="http://schemas.microsoft.com/office/drawing/2014/main" id="{4673AAA4-868B-4941-ACE6-192D015FF799}"/>
              </a:ext>
            </a:extLst>
          </p:cNvPr>
          <p:cNvSpPr/>
          <p:nvPr/>
        </p:nvSpPr>
        <p:spPr>
          <a:xfrm>
            <a:off x="1107151" y="5080026"/>
            <a:ext cx="745461" cy="344978"/>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TextBox 60">
            <a:extLst>
              <a:ext uri="{FF2B5EF4-FFF2-40B4-BE49-F238E27FC236}">
                <a16:creationId xmlns:a16="http://schemas.microsoft.com/office/drawing/2014/main" id="{39C4BC2B-83AC-4083-B32B-5959D6C670D8}"/>
              </a:ext>
            </a:extLst>
          </p:cNvPr>
          <p:cNvSpPr txBox="1"/>
          <p:nvPr/>
        </p:nvSpPr>
        <p:spPr>
          <a:xfrm>
            <a:off x="696094" y="5562600"/>
            <a:ext cx="4080989" cy="523220"/>
          </a:xfrm>
          <a:prstGeom prst="rect">
            <a:avLst/>
          </a:prstGeom>
          <a:solidFill>
            <a:schemeClr val="accent6">
              <a:lumMod val="60000"/>
              <a:lumOff val="40000"/>
            </a:schemeClr>
          </a:solidFill>
        </p:spPr>
        <p:txBody>
          <a:bodyPr wrap="none" rtlCol="0">
            <a:spAutoFit/>
          </a:bodyPr>
          <a:lstStyle/>
          <a:p>
            <a:pPr>
              <a:defRPr/>
            </a:pPr>
            <a:r>
              <a:rPr lang="en-US" sz="1400" i="1" dirty="0">
                <a:solidFill>
                  <a:srgbClr val="0000FF"/>
                </a:solidFill>
              </a:rPr>
              <a:t>What does </a:t>
            </a:r>
            <a:r>
              <a:rPr lang="en-US" sz="1400" dirty="0">
                <a:solidFill>
                  <a:srgbClr val="0000FF"/>
                </a:solidFill>
              </a:rPr>
              <a:t>high</a:t>
            </a:r>
            <a:r>
              <a:rPr lang="en-US" sz="1400" i="1" dirty="0">
                <a:solidFill>
                  <a:srgbClr val="0000FF"/>
                </a:solidFill>
              </a:rPr>
              <a:t> mean in this context?</a:t>
            </a:r>
          </a:p>
          <a:p>
            <a:pPr>
              <a:defRPr/>
            </a:pPr>
            <a:r>
              <a:rPr lang="en-US" sz="1400" dirty="0">
                <a:solidFill>
                  <a:srgbClr val="0000FF"/>
                </a:solidFill>
              </a:rPr>
              <a:t>That the PAS extend above Schwalbe’s line (SL) </a:t>
            </a:r>
          </a:p>
        </p:txBody>
      </p:sp>
    </p:spTree>
    <p:extLst>
      <p:ext uri="{BB962C8B-B14F-4D97-AF65-F5344CB8AC3E}">
        <p14:creationId xmlns:p14="http://schemas.microsoft.com/office/powerpoint/2010/main" val="3768288064"/>
      </p:ext>
    </p:extLst>
  </p:cSld>
  <p:clrMapOvr>
    <a:masterClrMapping/>
  </p:clrMapOvr>
</p:sld>
</file>

<file path=ppt/slides/slide3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490" name="Slide Number Placeholder 2">
            <a:extLst>
              <a:ext uri="{FF2B5EF4-FFF2-40B4-BE49-F238E27FC236}">
                <a16:creationId xmlns:a16="http://schemas.microsoft.com/office/drawing/2014/main" id="{CFE91AB0-431D-4F44-A80E-BE8770EABF0E}"/>
              </a:ext>
            </a:extLst>
          </p:cNvPr>
          <p:cNvSpPr>
            <a:spLocks noGrp="1"/>
          </p:cNvSpPr>
          <p:nvPr>
            <p:ph type="sldNum" sz="quarter" idx="12"/>
          </p:nvPr>
        </p:nvSpPr>
        <p:spPr>
          <a:noFill/>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fld id="{5C682D0F-387D-48C2-BBF2-26C08444ED7E}" type="slidenum">
              <a:rPr lang="en-US" altLang="en-US"/>
              <a:pPr/>
              <a:t>348</a:t>
            </a:fld>
            <a:endParaRPr lang="en-US" altLang="en-US"/>
          </a:p>
        </p:txBody>
      </p:sp>
      <p:sp>
        <p:nvSpPr>
          <p:cNvPr id="63491" name="TextBox 4">
            <a:extLst>
              <a:ext uri="{FF2B5EF4-FFF2-40B4-BE49-F238E27FC236}">
                <a16:creationId xmlns:a16="http://schemas.microsoft.com/office/drawing/2014/main" id="{1A9F2EF0-D54C-49DA-803C-CA1602075C3B}"/>
              </a:ext>
            </a:extLst>
          </p:cNvPr>
          <p:cNvSpPr txBox="1">
            <a:spLocks noChangeArrowheads="1"/>
          </p:cNvSpPr>
          <p:nvPr/>
        </p:nvSpPr>
        <p:spPr bwMode="auto">
          <a:xfrm>
            <a:off x="3186591" y="6172200"/>
            <a:ext cx="2770823"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eaLnBrk="1" hangingPunct="1"/>
            <a:r>
              <a:rPr lang="en-US" altLang="en-US" dirty="0"/>
              <a:t>ICE: Broad and high PAS</a:t>
            </a:r>
          </a:p>
        </p:txBody>
      </p:sp>
      <p:pic>
        <p:nvPicPr>
          <p:cNvPr id="63492" name="Picture 1">
            <a:extLst>
              <a:ext uri="{FF2B5EF4-FFF2-40B4-BE49-F238E27FC236}">
                <a16:creationId xmlns:a16="http://schemas.microsoft.com/office/drawing/2014/main" id="{27C807C9-8199-4C19-B679-C78E207CD9C5}"/>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1572419" y="1389952"/>
            <a:ext cx="5999162" cy="40780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 name="TextBox 5">
            <a:extLst>
              <a:ext uri="{FF2B5EF4-FFF2-40B4-BE49-F238E27FC236}">
                <a16:creationId xmlns:a16="http://schemas.microsoft.com/office/drawing/2014/main" id="{99DC8C9D-8102-418F-A9F2-37136755BB9B}"/>
              </a:ext>
            </a:extLst>
          </p:cNvPr>
          <p:cNvSpPr txBox="1"/>
          <p:nvPr/>
        </p:nvSpPr>
        <p:spPr>
          <a:xfrm>
            <a:off x="2259496" y="189094"/>
            <a:ext cx="4607480" cy="400110"/>
          </a:xfrm>
          <a:prstGeom prst="rect">
            <a:avLst/>
          </a:prstGeom>
          <a:solidFill>
            <a:schemeClr val="accent1">
              <a:lumMod val="60000"/>
              <a:lumOff val="40000"/>
            </a:schemeClr>
          </a:solidFill>
        </p:spPr>
        <p:txBody>
          <a:bodyPr wrap="none" rtlCol="0">
            <a:spAutoFit/>
          </a:bodyPr>
          <a:lstStyle/>
          <a:p>
            <a:pPr algn="ctr"/>
            <a:r>
              <a:rPr lang="en-US" sz="2000" b="1" dirty="0"/>
              <a:t>Secondary Angle Closure Glaucoma</a:t>
            </a:r>
          </a:p>
        </p:txBody>
      </p:sp>
    </p:spTree>
  </p:cSld>
  <p:clrMapOvr>
    <a:masterClrMapping/>
  </p:clrMapOvr>
</p:sld>
</file>

<file path=ppt/slides/slide3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Straight Arrow Connector 12">
            <a:extLst>
              <a:ext uri="{FF2B5EF4-FFF2-40B4-BE49-F238E27FC236}">
                <a16:creationId xmlns:a16="http://schemas.microsoft.com/office/drawing/2014/main" id="{A6DE2085-829C-480C-9216-69D6039C0A37}"/>
              </a:ext>
            </a:extLst>
          </p:cNvPr>
          <p:cNvCxnSpPr>
            <a:cxnSpLocks/>
          </p:cNvCxnSpPr>
          <p:nvPr/>
        </p:nvCxnSpPr>
        <p:spPr>
          <a:xfrm>
            <a:off x="6717173" y="1828800"/>
            <a:ext cx="0" cy="3462754"/>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43014" name="Text Box 6"/>
          <p:cNvSpPr txBox="1">
            <a:spLocks noChangeArrowheads="1"/>
          </p:cNvSpPr>
          <p:nvPr/>
        </p:nvSpPr>
        <p:spPr bwMode="auto">
          <a:xfrm>
            <a:off x="533400" y="2356376"/>
            <a:ext cx="1005403"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Lens-</a:t>
            </a:r>
          </a:p>
          <a:p>
            <a:pPr algn="ctr" eaLnBrk="1" hangingPunct="1">
              <a:lnSpc>
                <a:spcPct val="80000"/>
              </a:lnSpc>
              <a:spcBef>
                <a:spcPct val="0"/>
              </a:spcBef>
              <a:buClrTx/>
              <a:buSzTx/>
              <a:buFontTx/>
              <a:buNone/>
            </a:pPr>
            <a:r>
              <a:rPr lang="en-US" altLang="en-US" sz="1800" dirty="0">
                <a:solidFill>
                  <a:schemeClr val="bg1">
                    <a:lumMod val="75000"/>
                  </a:schemeClr>
                </a:solidFill>
              </a:rPr>
              <a:t>Induced</a:t>
            </a:r>
          </a:p>
        </p:txBody>
      </p:sp>
      <p:sp>
        <p:nvSpPr>
          <p:cNvPr id="43017" name="Text Box 14"/>
          <p:cNvSpPr txBox="1">
            <a:spLocks noChangeArrowheads="1"/>
          </p:cNvSpPr>
          <p:nvPr/>
        </p:nvSpPr>
        <p:spPr bwMode="auto">
          <a:xfrm>
            <a:off x="3026498" y="2365901"/>
            <a:ext cx="1633781"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Aphakic/</a:t>
            </a:r>
          </a:p>
          <a:p>
            <a:pPr algn="ctr" eaLnBrk="1" hangingPunct="1">
              <a:lnSpc>
                <a:spcPct val="80000"/>
              </a:lnSpc>
              <a:spcBef>
                <a:spcPct val="0"/>
              </a:spcBef>
              <a:buClrTx/>
              <a:buSzTx/>
              <a:buFontTx/>
              <a:buNone/>
            </a:pPr>
            <a:r>
              <a:rPr lang="en-US" altLang="en-US" sz="1800" dirty="0" err="1">
                <a:solidFill>
                  <a:schemeClr val="bg1">
                    <a:lumMod val="75000"/>
                  </a:schemeClr>
                </a:solidFill>
              </a:rPr>
              <a:t>Pseudophakic</a:t>
            </a:r>
            <a:endParaRPr lang="en-US" altLang="en-US" sz="1800" dirty="0">
              <a:solidFill>
                <a:schemeClr val="bg1">
                  <a:lumMod val="75000"/>
                </a:schemeClr>
              </a:solidFill>
            </a:endParaRPr>
          </a:p>
        </p:txBody>
      </p:sp>
      <p:sp>
        <p:nvSpPr>
          <p:cNvPr id="43031" name="Text Box 35"/>
          <p:cNvSpPr txBox="1">
            <a:spLocks noChangeArrowheads="1"/>
          </p:cNvSpPr>
          <p:nvPr/>
        </p:nvSpPr>
        <p:spPr bwMode="auto">
          <a:xfrm>
            <a:off x="1190847" y="1295400"/>
            <a:ext cx="2473754"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solidFill>
                  <a:schemeClr val="bg1">
                    <a:lumMod val="75000"/>
                  </a:schemeClr>
                </a:solidFill>
              </a:rPr>
              <a:t>w/ Pupillary Block</a:t>
            </a:r>
          </a:p>
        </p:txBody>
      </p:sp>
      <p:sp>
        <p:nvSpPr>
          <p:cNvPr id="43032" name="Text Box 36"/>
          <p:cNvSpPr txBox="1">
            <a:spLocks noChangeArrowheads="1"/>
          </p:cNvSpPr>
          <p:nvPr/>
        </p:nvSpPr>
        <p:spPr bwMode="auto">
          <a:xfrm>
            <a:off x="5181600" y="1295400"/>
            <a:ext cx="2630848"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t>w/o Pupillary Block</a:t>
            </a:r>
          </a:p>
        </p:txBody>
      </p:sp>
      <p:sp>
        <p:nvSpPr>
          <p:cNvPr id="49" name="Rectangle 2">
            <a:extLst>
              <a:ext uri="{FF2B5EF4-FFF2-40B4-BE49-F238E27FC236}">
                <a16:creationId xmlns:a16="http://schemas.microsoft.com/office/drawing/2014/main" id="{240EE5BF-F7D2-4FC8-A5DD-F6B5423153C6}"/>
              </a:ext>
            </a:extLst>
          </p:cNvPr>
          <p:cNvSpPr>
            <a:spLocks noGrp="1" noChangeArrowheads="1"/>
          </p:cNvSpPr>
          <p:nvPr>
            <p:ph type="title"/>
          </p:nvPr>
        </p:nvSpPr>
        <p:spPr>
          <a:xfrm>
            <a:off x="457200" y="304800"/>
            <a:ext cx="7543800" cy="563562"/>
          </a:xfrm>
        </p:spPr>
        <p:txBody>
          <a:bodyPr/>
          <a:lstStyle/>
          <a:p>
            <a:pPr eaLnBrk="1" hangingPunct="1"/>
            <a:r>
              <a:rPr lang="en-US" altLang="en-US" sz="3500" dirty="0"/>
              <a:t>Q</a:t>
            </a:r>
          </a:p>
        </p:txBody>
      </p:sp>
      <p:sp>
        <p:nvSpPr>
          <p:cNvPr id="50" name="TextBox 49">
            <a:extLst>
              <a:ext uri="{FF2B5EF4-FFF2-40B4-BE49-F238E27FC236}">
                <a16:creationId xmlns:a16="http://schemas.microsoft.com/office/drawing/2014/main" id="{CF426230-46C8-405C-9015-99EF57762A2E}"/>
              </a:ext>
            </a:extLst>
          </p:cNvPr>
          <p:cNvSpPr txBox="1"/>
          <p:nvPr/>
        </p:nvSpPr>
        <p:spPr>
          <a:xfrm>
            <a:off x="2259496" y="189094"/>
            <a:ext cx="4607480" cy="400110"/>
          </a:xfrm>
          <a:prstGeom prst="rect">
            <a:avLst/>
          </a:prstGeom>
          <a:solidFill>
            <a:schemeClr val="accent1">
              <a:lumMod val="60000"/>
              <a:lumOff val="40000"/>
            </a:schemeClr>
          </a:solidFill>
        </p:spPr>
        <p:txBody>
          <a:bodyPr wrap="none" rtlCol="0">
            <a:spAutoFit/>
          </a:bodyPr>
          <a:lstStyle/>
          <a:p>
            <a:pPr algn="ctr"/>
            <a:r>
              <a:rPr lang="en-US" sz="2000" b="1" dirty="0"/>
              <a:t>Secondary Angle Closure Glaucoma</a:t>
            </a:r>
          </a:p>
        </p:txBody>
      </p:sp>
      <p:sp>
        <p:nvSpPr>
          <p:cNvPr id="2" name="TextBox 1">
            <a:extLst>
              <a:ext uri="{FF2B5EF4-FFF2-40B4-BE49-F238E27FC236}">
                <a16:creationId xmlns:a16="http://schemas.microsoft.com/office/drawing/2014/main" id="{A7E30BEC-923B-4C9A-A856-BDD0D882F6B8}"/>
              </a:ext>
            </a:extLst>
          </p:cNvPr>
          <p:cNvSpPr txBox="1"/>
          <p:nvPr/>
        </p:nvSpPr>
        <p:spPr>
          <a:xfrm>
            <a:off x="887305" y="2844119"/>
            <a:ext cx="1494320" cy="338554"/>
          </a:xfrm>
          <a:prstGeom prst="rect">
            <a:avLst/>
          </a:prstGeom>
          <a:noFill/>
        </p:spPr>
        <p:txBody>
          <a:bodyPr wrap="none" rtlCol="0">
            <a:spAutoFit/>
          </a:bodyPr>
          <a:lstStyle/>
          <a:p>
            <a:r>
              <a:rPr lang="en-US" sz="1600" dirty="0" err="1">
                <a:solidFill>
                  <a:schemeClr val="bg1">
                    <a:lumMod val="75000"/>
                  </a:schemeClr>
                </a:solidFill>
              </a:rPr>
              <a:t>Phacomorphic</a:t>
            </a:r>
            <a:endParaRPr lang="en-US" sz="1600" dirty="0">
              <a:solidFill>
                <a:schemeClr val="bg1">
                  <a:lumMod val="75000"/>
                </a:schemeClr>
              </a:solidFill>
            </a:endParaRPr>
          </a:p>
        </p:txBody>
      </p:sp>
      <p:sp>
        <p:nvSpPr>
          <p:cNvPr id="51" name="TextBox 50">
            <a:extLst>
              <a:ext uri="{FF2B5EF4-FFF2-40B4-BE49-F238E27FC236}">
                <a16:creationId xmlns:a16="http://schemas.microsoft.com/office/drawing/2014/main" id="{156069D4-340B-4160-A336-EBF73557CEE0}"/>
              </a:ext>
            </a:extLst>
          </p:cNvPr>
          <p:cNvSpPr txBox="1"/>
          <p:nvPr/>
        </p:nvSpPr>
        <p:spPr>
          <a:xfrm>
            <a:off x="884725" y="3175578"/>
            <a:ext cx="1402948" cy="338554"/>
          </a:xfrm>
          <a:prstGeom prst="rect">
            <a:avLst/>
          </a:prstGeom>
          <a:noFill/>
        </p:spPr>
        <p:txBody>
          <a:bodyPr wrap="none" rtlCol="0">
            <a:spAutoFit/>
          </a:bodyPr>
          <a:lstStyle/>
          <a:p>
            <a:r>
              <a:rPr lang="en-US" sz="1600" dirty="0">
                <a:solidFill>
                  <a:schemeClr val="bg1">
                    <a:lumMod val="75000"/>
                  </a:schemeClr>
                </a:solidFill>
              </a:rPr>
              <a:t>Ectopia </a:t>
            </a:r>
            <a:r>
              <a:rPr lang="en-US" sz="1600" dirty="0" err="1">
                <a:solidFill>
                  <a:schemeClr val="bg1">
                    <a:lumMod val="75000"/>
                  </a:schemeClr>
                </a:solidFill>
              </a:rPr>
              <a:t>lentis</a:t>
            </a:r>
            <a:endParaRPr lang="en-US" sz="1600" dirty="0">
              <a:solidFill>
                <a:schemeClr val="bg1">
                  <a:lumMod val="75000"/>
                </a:schemeClr>
              </a:solidFill>
            </a:endParaRPr>
          </a:p>
        </p:txBody>
      </p:sp>
      <p:cxnSp>
        <p:nvCxnSpPr>
          <p:cNvPr id="71" name="Straight Connector 70">
            <a:extLst>
              <a:ext uri="{FF2B5EF4-FFF2-40B4-BE49-F238E27FC236}">
                <a16:creationId xmlns:a16="http://schemas.microsoft.com/office/drawing/2014/main" id="{C104938D-BA8D-4E39-9D5F-9EE2012F2F3C}"/>
              </a:ext>
            </a:extLst>
          </p:cNvPr>
          <p:cNvCxnSpPr>
            <a:cxnSpLocks/>
          </p:cNvCxnSpPr>
          <p:nvPr/>
        </p:nvCxnSpPr>
        <p:spPr>
          <a:xfrm flipH="1">
            <a:off x="762665" y="3023488"/>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2A7E4E40-472F-4E50-8A7A-45C10FDD7171}"/>
              </a:ext>
            </a:extLst>
          </p:cNvPr>
          <p:cNvCxnSpPr>
            <a:cxnSpLocks/>
          </p:cNvCxnSpPr>
          <p:nvPr/>
        </p:nvCxnSpPr>
        <p:spPr>
          <a:xfrm flipH="1">
            <a:off x="762665" y="3347853"/>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C3924889-45B9-4383-9C9E-48F0A9C27AD8}"/>
              </a:ext>
            </a:extLst>
          </p:cNvPr>
          <p:cNvCxnSpPr>
            <a:cxnSpLocks/>
          </p:cNvCxnSpPr>
          <p:nvPr/>
        </p:nvCxnSpPr>
        <p:spPr>
          <a:xfrm flipH="1">
            <a:off x="748719" y="2838976"/>
            <a:ext cx="13947" cy="5088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 name="Straight Arrow Connector 5">
            <a:extLst>
              <a:ext uri="{FF2B5EF4-FFF2-40B4-BE49-F238E27FC236}">
                <a16:creationId xmlns:a16="http://schemas.microsoft.com/office/drawing/2014/main" id="{A3439F0C-5143-461F-8F3C-2E830785DEFC}"/>
              </a:ext>
            </a:extLst>
          </p:cNvPr>
          <p:cNvCxnSpPr>
            <a:stCxn id="50" idx="2"/>
          </p:cNvCxnSpPr>
          <p:nvPr/>
        </p:nvCxnSpPr>
        <p:spPr>
          <a:xfrm flipH="1">
            <a:off x="2971800" y="589204"/>
            <a:ext cx="1591436" cy="706196"/>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0" name="Straight Arrow Connector 9">
            <a:extLst>
              <a:ext uri="{FF2B5EF4-FFF2-40B4-BE49-F238E27FC236}">
                <a16:creationId xmlns:a16="http://schemas.microsoft.com/office/drawing/2014/main" id="{84DC796E-F6ED-4FBB-82D2-A260F480BF8A}"/>
              </a:ext>
            </a:extLst>
          </p:cNvPr>
          <p:cNvCxnSpPr>
            <a:cxnSpLocks/>
          </p:cNvCxnSpPr>
          <p:nvPr/>
        </p:nvCxnSpPr>
        <p:spPr>
          <a:xfrm>
            <a:off x="4572000" y="589204"/>
            <a:ext cx="1600200" cy="706196"/>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6" name="Straight Arrow Connector 25">
            <a:extLst>
              <a:ext uri="{FF2B5EF4-FFF2-40B4-BE49-F238E27FC236}">
                <a16:creationId xmlns:a16="http://schemas.microsoft.com/office/drawing/2014/main" id="{B70E0124-9B84-41A5-8D84-A66B7838A706}"/>
              </a:ext>
            </a:extLst>
          </p:cNvPr>
          <p:cNvCxnSpPr>
            <a:cxnSpLocks/>
          </p:cNvCxnSpPr>
          <p:nvPr/>
        </p:nvCxnSpPr>
        <p:spPr>
          <a:xfrm flipH="1">
            <a:off x="1159539" y="1828800"/>
            <a:ext cx="1290435" cy="478059"/>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28" name="Straight Arrow Connector 27">
            <a:extLst>
              <a:ext uri="{FF2B5EF4-FFF2-40B4-BE49-F238E27FC236}">
                <a16:creationId xmlns:a16="http://schemas.microsoft.com/office/drawing/2014/main" id="{567A4249-5C59-4416-8A8E-1C35913900AB}"/>
              </a:ext>
            </a:extLst>
          </p:cNvPr>
          <p:cNvCxnSpPr>
            <a:cxnSpLocks/>
          </p:cNvCxnSpPr>
          <p:nvPr/>
        </p:nvCxnSpPr>
        <p:spPr>
          <a:xfrm>
            <a:off x="2449973" y="1832208"/>
            <a:ext cx="1268784"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56" name="Text Box 6">
            <a:extLst>
              <a:ext uri="{FF2B5EF4-FFF2-40B4-BE49-F238E27FC236}">
                <a16:creationId xmlns:a16="http://schemas.microsoft.com/office/drawing/2014/main" id="{557983BD-9D64-49B9-A366-A08663B0451F}"/>
              </a:ext>
            </a:extLst>
          </p:cNvPr>
          <p:cNvSpPr txBox="1">
            <a:spLocks noChangeArrowheads="1"/>
          </p:cNvSpPr>
          <p:nvPr/>
        </p:nvSpPr>
        <p:spPr bwMode="auto">
          <a:xfrm>
            <a:off x="5029200" y="2356376"/>
            <a:ext cx="813043"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r" eaLnBrk="1" hangingPunct="1">
              <a:lnSpc>
                <a:spcPct val="80000"/>
              </a:lnSpc>
              <a:spcBef>
                <a:spcPct val="0"/>
              </a:spcBef>
              <a:buClrTx/>
              <a:buSzTx/>
              <a:buFontTx/>
              <a:buNone/>
            </a:pPr>
            <a:r>
              <a:rPr lang="en-US" altLang="en-US" sz="1800" dirty="0">
                <a:solidFill>
                  <a:schemeClr val="bg1">
                    <a:lumMod val="75000"/>
                  </a:schemeClr>
                </a:solidFill>
              </a:rPr>
              <a:t>‘Push’</a:t>
            </a:r>
          </a:p>
        </p:txBody>
      </p:sp>
      <p:sp>
        <p:nvSpPr>
          <p:cNvPr id="57" name="Text Box 14">
            <a:extLst>
              <a:ext uri="{FF2B5EF4-FFF2-40B4-BE49-F238E27FC236}">
                <a16:creationId xmlns:a16="http://schemas.microsoft.com/office/drawing/2014/main" id="{5DAFA1C1-3A29-4C27-A379-663FDD22E326}"/>
              </a:ext>
            </a:extLst>
          </p:cNvPr>
          <p:cNvSpPr txBox="1">
            <a:spLocks noChangeArrowheads="1"/>
          </p:cNvSpPr>
          <p:nvPr/>
        </p:nvSpPr>
        <p:spPr bwMode="auto">
          <a:xfrm>
            <a:off x="7620000" y="2365901"/>
            <a:ext cx="671979"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t>‘Pull’</a:t>
            </a:r>
          </a:p>
        </p:txBody>
      </p:sp>
      <p:cxnSp>
        <p:nvCxnSpPr>
          <p:cNvPr id="58" name="Straight Arrow Connector 57">
            <a:extLst>
              <a:ext uri="{FF2B5EF4-FFF2-40B4-BE49-F238E27FC236}">
                <a16:creationId xmlns:a16="http://schemas.microsoft.com/office/drawing/2014/main" id="{E874FEE9-46BD-46A3-90A3-DE7CC220FBFF}"/>
              </a:ext>
            </a:extLst>
          </p:cNvPr>
          <p:cNvCxnSpPr>
            <a:cxnSpLocks/>
          </p:cNvCxnSpPr>
          <p:nvPr/>
        </p:nvCxnSpPr>
        <p:spPr>
          <a:xfrm flipH="1">
            <a:off x="5867400" y="1828800"/>
            <a:ext cx="849775"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59" name="Straight Arrow Connector 58">
            <a:extLst>
              <a:ext uri="{FF2B5EF4-FFF2-40B4-BE49-F238E27FC236}">
                <a16:creationId xmlns:a16="http://schemas.microsoft.com/office/drawing/2014/main" id="{C370A4A1-FE96-4E70-B89E-839542A5E241}"/>
              </a:ext>
            </a:extLst>
          </p:cNvPr>
          <p:cNvCxnSpPr>
            <a:cxnSpLocks/>
          </p:cNvCxnSpPr>
          <p:nvPr/>
        </p:nvCxnSpPr>
        <p:spPr>
          <a:xfrm>
            <a:off x="6717173" y="1832208"/>
            <a:ext cx="902827" cy="474047"/>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62" name="Text Box 16">
            <a:extLst>
              <a:ext uri="{FF2B5EF4-FFF2-40B4-BE49-F238E27FC236}">
                <a16:creationId xmlns:a16="http://schemas.microsoft.com/office/drawing/2014/main" id="{33538067-0726-41B0-93FF-357EF00CA62D}"/>
              </a:ext>
            </a:extLst>
          </p:cNvPr>
          <p:cNvSpPr txBox="1">
            <a:spLocks noChangeArrowheads="1"/>
          </p:cNvSpPr>
          <p:nvPr/>
        </p:nvSpPr>
        <p:spPr bwMode="auto">
          <a:xfrm>
            <a:off x="8065437" y="2684785"/>
            <a:ext cx="628698"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NVG</a:t>
            </a:r>
          </a:p>
        </p:txBody>
      </p:sp>
      <p:sp>
        <p:nvSpPr>
          <p:cNvPr id="70" name="Text Box 21">
            <a:extLst>
              <a:ext uri="{FF2B5EF4-FFF2-40B4-BE49-F238E27FC236}">
                <a16:creationId xmlns:a16="http://schemas.microsoft.com/office/drawing/2014/main" id="{86C32650-BE1F-4CC3-8DB5-0C136D877E6F}"/>
              </a:ext>
            </a:extLst>
          </p:cNvPr>
          <p:cNvSpPr txBox="1">
            <a:spLocks noChangeArrowheads="1"/>
          </p:cNvSpPr>
          <p:nvPr/>
        </p:nvSpPr>
        <p:spPr bwMode="auto">
          <a:xfrm>
            <a:off x="8070534" y="3048000"/>
            <a:ext cx="526106"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b="1"/>
              <a:t>ICE</a:t>
            </a:r>
          </a:p>
        </p:txBody>
      </p:sp>
      <p:sp>
        <p:nvSpPr>
          <p:cNvPr id="75" name="Text Box 45">
            <a:extLst>
              <a:ext uri="{FF2B5EF4-FFF2-40B4-BE49-F238E27FC236}">
                <a16:creationId xmlns:a16="http://schemas.microsoft.com/office/drawing/2014/main" id="{2B6EDA2D-8F55-4DFD-A225-8C03CE6FC7F3}"/>
              </a:ext>
            </a:extLst>
          </p:cNvPr>
          <p:cNvSpPr txBox="1">
            <a:spLocks noChangeArrowheads="1"/>
          </p:cNvSpPr>
          <p:nvPr/>
        </p:nvSpPr>
        <p:spPr bwMode="auto">
          <a:xfrm>
            <a:off x="8073162" y="3810000"/>
            <a:ext cx="1070837" cy="74635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ts val="1700"/>
              </a:lnSpc>
              <a:spcBef>
                <a:spcPct val="0"/>
              </a:spcBef>
              <a:buClrTx/>
              <a:buSzTx/>
              <a:buFontTx/>
              <a:buNone/>
            </a:pPr>
            <a:r>
              <a:rPr lang="en-US" altLang="en-US" sz="1600" dirty="0">
                <a:solidFill>
                  <a:schemeClr val="bg1">
                    <a:lumMod val="75000"/>
                  </a:schemeClr>
                </a:solidFill>
              </a:rPr>
              <a:t>Epithelial/ fibrous ingrowth</a:t>
            </a:r>
          </a:p>
        </p:txBody>
      </p:sp>
      <p:cxnSp>
        <p:nvCxnSpPr>
          <p:cNvPr id="77" name="Straight Connector 76">
            <a:extLst>
              <a:ext uri="{FF2B5EF4-FFF2-40B4-BE49-F238E27FC236}">
                <a16:creationId xmlns:a16="http://schemas.microsoft.com/office/drawing/2014/main" id="{FC090BD7-F2E1-4464-B57B-9CBE5874C89B}"/>
              </a:ext>
            </a:extLst>
          </p:cNvPr>
          <p:cNvCxnSpPr>
            <a:cxnSpLocks/>
          </p:cNvCxnSpPr>
          <p:nvPr/>
        </p:nvCxnSpPr>
        <p:spPr>
          <a:xfrm>
            <a:off x="7873969" y="2674448"/>
            <a:ext cx="7724" cy="128795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8" name="Straight Connector 77">
            <a:extLst>
              <a:ext uri="{FF2B5EF4-FFF2-40B4-BE49-F238E27FC236}">
                <a16:creationId xmlns:a16="http://schemas.microsoft.com/office/drawing/2014/main" id="{B1922ED5-C3D8-43D8-A00D-1D6BC9201DBA}"/>
              </a:ext>
            </a:extLst>
          </p:cNvPr>
          <p:cNvCxnSpPr/>
          <p:nvPr/>
        </p:nvCxnSpPr>
        <p:spPr>
          <a:xfrm flipH="1">
            <a:off x="7873968" y="2840262"/>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9" name="Straight Connector 78">
            <a:extLst>
              <a:ext uri="{FF2B5EF4-FFF2-40B4-BE49-F238E27FC236}">
                <a16:creationId xmlns:a16="http://schemas.microsoft.com/office/drawing/2014/main" id="{77019ED2-6D69-4A60-9D19-D4DB786EA3A0}"/>
              </a:ext>
            </a:extLst>
          </p:cNvPr>
          <p:cNvCxnSpPr/>
          <p:nvPr/>
        </p:nvCxnSpPr>
        <p:spPr>
          <a:xfrm flipH="1">
            <a:off x="7873968" y="3213518"/>
            <a:ext cx="24447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1" name="Straight Connector 80">
            <a:extLst>
              <a:ext uri="{FF2B5EF4-FFF2-40B4-BE49-F238E27FC236}">
                <a16:creationId xmlns:a16="http://schemas.microsoft.com/office/drawing/2014/main" id="{9796A12F-4125-4C05-8EE8-A388740C580D}"/>
              </a:ext>
            </a:extLst>
          </p:cNvPr>
          <p:cNvCxnSpPr/>
          <p:nvPr/>
        </p:nvCxnSpPr>
        <p:spPr>
          <a:xfrm flipH="1">
            <a:off x="7877837" y="3581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3" name="Straight Connector 82">
            <a:extLst>
              <a:ext uri="{FF2B5EF4-FFF2-40B4-BE49-F238E27FC236}">
                <a16:creationId xmlns:a16="http://schemas.microsoft.com/office/drawing/2014/main" id="{7FDC5F4B-9BF0-42AD-B8BB-2F2399BCF1E2}"/>
              </a:ext>
            </a:extLst>
          </p:cNvPr>
          <p:cNvCxnSpPr/>
          <p:nvPr/>
        </p:nvCxnSpPr>
        <p:spPr>
          <a:xfrm flipH="1">
            <a:off x="7881693" y="3962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93" name="Text Box 42">
            <a:extLst>
              <a:ext uri="{FF2B5EF4-FFF2-40B4-BE49-F238E27FC236}">
                <a16:creationId xmlns:a16="http://schemas.microsoft.com/office/drawing/2014/main" id="{53BAB77F-E061-4834-9068-34BDF78AD071}"/>
              </a:ext>
            </a:extLst>
          </p:cNvPr>
          <p:cNvSpPr txBox="1">
            <a:spLocks noChangeArrowheads="1"/>
          </p:cNvSpPr>
          <p:nvPr/>
        </p:nvSpPr>
        <p:spPr bwMode="auto">
          <a:xfrm>
            <a:off x="8111387" y="3429000"/>
            <a:ext cx="856196"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Flat AC</a:t>
            </a:r>
          </a:p>
        </p:txBody>
      </p:sp>
      <p:sp>
        <p:nvSpPr>
          <p:cNvPr id="100" name="Text Box 23">
            <a:extLst>
              <a:ext uri="{FF2B5EF4-FFF2-40B4-BE49-F238E27FC236}">
                <a16:creationId xmlns:a16="http://schemas.microsoft.com/office/drawing/2014/main" id="{D8F2FCFF-2984-4836-B000-9C5601A8EAAA}"/>
              </a:ext>
            </a:extLst>
          </p:cNvPr>
          <p:cNvSpPr txBox="1">
            <a:spLocks noChangeArrowheads="1"/>
          </p:cNvSpPr>
          <p:nvPr/>
        </p:nvSpPr>
        <p:spPr bwMode="auto">
          <a:xfrm>
            <a:off x="5530369" y="2667000"/>
            <a:ext cx="2143536"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Aqueous misdirection</a:t>
            </a:r>
          </a:p>
        </p:txBody>
      </p:sp>
      <p:cxnSp>
        <p:nvCxnSpPr>
          <p:cNvPr id="104" name="Straight Connector 103">
            <a:extLst>
              <a:ext uri="{FF2B5EF4-FFF2-40B4-BE49-F238E27FC236}">
                <a16:creationId xmlns:a16="http://schemas.microsoft.com/office/drawing/2014/main" id="{49D87D4A-E317-4446-9B95-5184CB3968F3}"/>
              </a:ext>
            </a:extLst>
          </p:cNvPr>
          <p:cNvCxnSpPr>
            <a:cxnSpLocks/>
          </p:cNvCxnSpPr>
          <p:nvPr/>
        </p:nvCxnSpPr>
        <p:spPr>
          <a:xfrm flipH="1">
            <a:off x="5316229" y="2667000"/>
            <a:ext cx="7397" cy="25314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5" name="Straight Connector 104">
            <a:extLst>
              <a:ext uri="{FF2B5EF4-FFF2-40B4-BE49-F238E27FC236}">
                <a16:creationId xmlns:a16="http://schemas.microsoft.com/office/drawing/2014/main" id="{F40B6D71-75A8-4A88-864D-00D14C2F710D}"/>
              </a:ext>
            </a:extLst>
          </p:cNvPr>
          <p:cNvCxnSpPr/>
          <p:nvPr/>
        </p:nvCxnSpPr>
        <p:spPr>
          <a:xfrm flipH="1">
            <a:off x="5323624" y="2832814"/>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6" name="Straight Connector 105">
            <a:extLst>
              <a:ext uri="{FF2B5EF4-FFF2-40B4-BE49-F238E27FC236}">
                <a16:creationId xmlns:a16="http://schemas.microsoft.com/office/drawing/2014/main" id="{010BF7B2-AA07-4DCF-822D-E2DB5CC0BF59}"/>
              </a:ext>
            </a:extLst>
          </p:cNvPr>
          <p:cNvCxnSpPr/>
          <p:nvPr/>
        </p:nvCxnSpPr>
        <p:spPr>
          <a:xfrm flipH="1">
            <a:off x="5323624" y="3360065"/>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a:extLst>
              <a:ext uri="{FF2B5EF4-FFF2-40B4-BE49-F238E27FC236}">
                <a16:creationId xmlns:a16="http://schemas.microsoft.com/office/drawing/2014/main" id="{BAC8035C-3999-4C31-93CD-6C0D2ADEB73B}"/>
              </a:ext>
            </a:extLst>
          </p:cNvPr>
          <p:cNvCxnSpPr/>
          <p:nvPr/>
        </p:nvCxnSpPr>
        <p:spPr>
          <a:xfrm flipH="1">
            <a:off x="5323536" y="3786938"/>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8" name="Straight Connector 107">
            <a:extLst>
              <a:ext uri="{FF2B5EF4-FFF2-40B4-BE49-F238E27FC236}">
                <a16:creationId xmlns:a16="http://schemas.microsoft.com/office/drawing/2014/main" id="{DB64CAEE-69B4-426A-8A5B-D1269DBF0F66}"/>
              </a:ext>
            </a:extLst>
          </p:cNvPr>
          <p:cNvCxnSpPr/>
          <p:nvPr/>
        </p:nvCxnSpPr>
        <p:spPr>
          <a:xfrm flipH="1">
            <a:off x="5327493" y="4249152"/>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12" name="Straight Connector 111">
            <a:extLst>
              <a:ext uri="{FF2B5EF4-FFF2-40B4-BE49-F238E27FC236}">
                <a16:creationId xmlns:a16="http://schemas.microsoft.com/office/drawing/2014/main" id="{99A16C30-4BE4-48E5-8B65-0C5F3039B8DC}"/>
              </a:ext>
            </a:extLst>
          </p:cNvPr>
          <p:cNvCxnSpPr/>
          <p:nvPr/>
        </p:nvCxnSpPr>
        <p:spPr>
          <a:xfrm flipH="1">
            <a:off x="5333455" y="51816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13" name="Text Box 42">
            <a:extLst>
              <a:ext uri="{FF2B5EF4-FFF2-40B4-BE49-F238E27FC236}">
                <a16:creationId xmlns:a16="http://schemas.microsoft.com/office/drawing/2014/main" id="{056DFFD9-3CA2-42E7-90FE-4F14522E3504}"/>
              </a:ext>
            </a:extLst>
          </p:cNvPr>
          <p:cNvSpPr txBox="1">
            <a:spLocks noChangeArrowheads="1"/>
          </p:cNvSpPr>
          <p:nvPr/>
        </p:nvSpPr>
        <p:spPr bwMode="auto">
          <a:xfrm>
            <a:off x="5533954" y="3623846"/>
            <a:ext cx="1563248"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Retinal surgery</a:t>
            </a:r>
          </a:p>
        </p:txBody>
      </p:sp>
      <p:sp>
        <p:nvSpPr>
          <p:cNvPr id="118" name="Text Box 47">
            <a:extLst>
              <a:ext uri="{FF2B5EF4-FFF2-40B4-BE49-F238E27FC236}">
                <a16:creationId xmlns:a16="http://schemas.microsoft.com/office/drawing/2014/main" id="{3F59D898-ECAD-49F0-9425-2A1BC8DDA7B5}"/>
              </a:ext>
            </a:extLst>
          </p:cNvPr>
          <p:cNvSpPr txBox="1">
            <a:spLocks noChangeArrowheads="1"/>
          </p:cNvSpPr>
          <p:nvPr/>
        </p:nvSpPr>
        <p:spPr bwMode="auto">
          <a:xfrm>
            <a:off x="5523688" y="4538246"/>
            <a:ext cx="1414170"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Drug-induced</a:t>
            </a:r>
          </a:p>
        </p:txBody>
      </p:sp>
      <p:sp>
        <p:nvSpPr>
          <p:cNvPr id="16" name="TextBox 15">
            <a:extLst>
              <a:ext uri="{FF2B5EF4-FFF2-40B4-BE49-F238E27FC236}">
                <a16:creationId xmlns:a16="http://schemas.microsoft.com/office/drawing/2014/main" id="{984E008D-FBBA-42B4-940E-EA26772E0161}"/>
              </a:ext>
            </a:extLst>
          </p:cNvPr>
          <p:cNvSpPr txBox="1"/>
          <p:nvPr/>
        </p:nvSpPr>
        <p:spPr>
          <a:xfrm>
            <a:off x="6230528" y="5257800"/>
            <a:ext cx="1326004" cy="369332"/>
          </a:xfrm>
          <a:prstGeom prst="rect">
            <a:avLst/>
          </a:prstGeom>
          <a:noFill/>
        </p:spPr>
        <p:txBody>
          <a:bodyPr wrap="none" rtlCol="0">
            <a:spAutoFit/>
          </a:bodyPr>
          <a:lstStyle/>
          <a:p>
            <a:pPr algn="ctr"/>
            <a:r>
              <a:rPr lang="en-US" dirty="0">
                <a:solidFill>
                  <a:schemeClr val="bg1">
                    <a:lumMod val="75000"/>
                  </a:schemeClr>
                </a:solidFill>
              </a:rPr>
              <a:t>Both/Either</a:t>
            </a:r>
          </a:p>
        </p:txBody>
      </p:sp>
      <p:cxnSp>
        <p:nvCxnSpPr>
          <p:cNvPr id="125" name="Straight Connector 124">
            <a:extLst>
              <a:ext uri="{FF2B5EF4-FFF2-40B4-BE49-F238E27FC236}">
                <a16:creationId xmlns:a16="http://schemas.microsoft.com/office/drawing/2014/main" id="{01138141-D318-4ED7-A7FE-D8F2155CE890}"/>
              </a:ext>
            </a:extLst>
          </p:cNvPr>
          <p:cNvCxnSpPr/>
          <p:nvPr/>
        </p:nvCxnSpPr>
        <p:spPr>
          <a:xfrm flipH="1">
            <a:off x="5334000" y="4724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52" name="Text Box 47">
            <a:extLst>
              <a:ext uri="{FF2B5EF4-FFF2-40B4-BE49-F238E27FC236}">
                <a16:creationId xmlns:a16="http://schemas.microsoft.com/office/drawing/2014/main" id="{E3578916-9804-473C-8F06-D4FA0BCEDFD0}"/>
              </a:ext>
            </a:extLst>
          </p:cNvPr>
          <p:cNvSpPr txBox="1">
            <a:spLocks noChangeArrowheads="1"/>
          </p:cNvSpPr>
          <p:nvPr/>
        </p:nvSpPr>
        <p:spPr bwMode="auto">
          <a:xfrm>
            <a:off x="5543446" y="4055146"/>
            <a:ext cx="1619354"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err="1">
                <a:solidFill>
                  <a:schemeClr val="bg1">
                    <a:lumMod val="75000"/>
                  </a:schemeClr>
                </a:solidFill>
              </a:rPr>
              <a:t>Nanophthalmos</a:t>
            </a:r>
            <a:endParaRPr lang="en-US" altLang="en-US" sz="1600" dirty="0">
              <a:solidFill>
                <a:schemeClr val="bg1">
                  <a:lumMod val="75000"/>
                </a:schemeClr>
              </a:solidFill>
            </a:endParaRPr>
          </a:p>
        </p:txBody>
      </p:sp>
      <p:sp>
        <p:nvSpPr>
          <p:cNvPr id="53" name="Text Box 45">
            <a:extLst>
              <a:ext uri="{FF2B5EF4-FFF2-40B4-BE49-F238E27FC236}">
                <a16:creationId xmlns:a16="http://schemas.microsoft.com/office/drawing/2014/main" id="{57D1A14F-68FE-47D2-983C-1A879D66A9DC}"/>
              </a:ext>
            </a:extLst>
          </p:cNvPr>
          <p:cNvSpPr txBox="1">
            <a:spLocks noChangeArrowheads="1"/>
          </p:cNvSpPr>
          <p:nvPr/>
        </p:nvSpPr>
        <p:spPr bwMode="auto">
          <a:xfrm>
            <a:off x="5523688" y="5013493"/>
            <a:ext cx="582211"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PFV</a:t>
            </a:r>
          </a:p>
        </p:txBody>
      </p:sp>
      <p:sp>
        <p:nvSpPr>
          <p:cNvPr id="54" name="Text Box 42">
            <a:extLst>
              <a:ext uri="{FF2B5EF4-FFF2-40B4-BE49-F238E27FC236}">
                <a16:creationId xmlns:a16="http://schemas.microsoft.com/office/drawing/2014/main" id="{E1E37D2C-2C52-446B-843B-01E64990D3EC}"/>
              </a:ext>
            </a:extLst>
          </p:cNvPr>
          <p:cNvSpPr txBox="1">
            <a:spLocks noChangeArrowheads="1"/>
          </p:cNvSpPr>
          <p:nvPr/>
        </p:nvSpPr>
        <p:spPr bwMode="auto">
          <a:xfrm>
            <a:off x="5551406" y="3192546"/>
            <a:ext cx="2276072"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ERD/choroidal effusion</a:t>
            </a:r>
          </a:p>
        </p:txBody>
      </p:sp>
      <p:sp>
        <p:nvSpPr>
          <p:cNvPr id="45" name="Text Box 16">
            <a:extLst>
              <a:ext uri="{FF2B5EF4-FFF2-40B4-BE49-F238E27FC236}">
                <a16:creationId xmlns:a16="http://schemas.microsoft.com/office/drawing/2014/main" id="{110F5FF7-0BFD-4D31-B590-0FC320326235}"/>
              </a:ext>
            </a:extLst>
          </p:cNvPr>
          <p:cNvSpPr txBox="1">
            <a:spLocks noChangeArrowheads="1"/>
          </p:cNvSpPr>
          <p:nvPr/>
        </p:nvSpPr>
        <p:spPr bwMode="auto">
          <a:xfrm>
            <a:off x="624362" y="1879005"/>
            <a:ext cx="6811893" cy="4524315"/>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i="1" dirty="0">
                <a:solidFill>
                  <a:schemeClr val="bg1">
                    <a:lumMod val="65000"/>
                  </a:schemeClr>
                </a:solidFill>
              </a:rPr>
              <a:t>In this context, what does </a:t>
            </a:r>
            <a:r>
              <a:rPr lang="en-US" altLang="en-US" sz="1600" dirty="0">
                <a:solidFill>
                  <a:schemeClr val="bg1">
                    <a:lumMod val="65000"/>
                  </a:schemeClr>
                </a:solidFill>
              </a:rPr>
              <a:t>ICE</a:t>
            </a:r>
            <a:r>
              <a:rPr lang="en-US" altLang="en-US" sz="1600" i="1" dirty="0">
                <a:solidFill>
                  <a:schemeClr val="bg1">
                    <a:lumMod val="65000"/>
                  </a:schemeClr>
                </a:solidFill>
              </a:rPr>
              <a:t> stand for?</a:t>
            </a:r>
          </a:p>
          <a:p>
            <a:pPr eaLnBrk="1" hangingPunct="1">
              <a:spcBef>
                <a:spcPct val="0"/>
              </a:spcBef>
              <a:buClrTx/>
              <a:buSzTx/>
              <a:buFontTx/>
              <a:buNone/>
            </a:pPr>
            <a:r>
              <a:rPr lang="en-US" altLang="en-US" sz="1600" dirty="0">
                <a:solidFill>
                  <a:schemeClr val="bg1">
                    <a:lumMod val="65000"/>
                  </a:schemeClr>
                </a:solidFill>
              </a:rPr>
              <a:t>Iridocorneal endothelial syndrome</a:t>
            </a:r>
          </a:p>
          <a:p>
            <a:pPr eaLnBrk="1" hangingPunct="1">
              <a:spcBef>
                <a:spcPct val="0"/>
              </a:spcBef>
              <a:buClrTx/>
              <a:buSzTx/>
              <a:buFontTx/>
              <a:buNone/>
            </a:pPr>
            <a:endParaRPr lang="en-US" altLang="en-US" sz="1600" i="1" dirty="0">
              <a:solidFill>
                <a:schemeClr val="bg1">
                  <a:lumMod val="65000"/>
                </a:schemeClr>
              </a:solidFill>
            </a:endParaRPr>
          </a:p>
          <a:p>
            <a:pPr eaLnBrk="1" hangingPunct="1">
              <a:spcBef>
                <a:spcPct val="0"/>
              </a:spcBef>
              <a:buClrTx/>
              <a:buSzTx/>
              <a:buFontTx/>
              <a:buNone/>
            </a:pPr>
            <a:r>
              <a:rPr lang="en-US" altLang="en-US" sz="1600" i="1" dirty="0">
                <a:solidFill>
                  <a:schemeClr val="bg1">
                    <a:lumMod val="65000"/>
                  </a:schemeClr>
                </a:solidFill>
              </a:rPr>
              <a:t>In a nutshell, what is ICE?</a:t>
            </a:r>
          </a:p>
          <a:p>
            <a:pPr eaLnBrk="1" hangingPunct="1">
              <a:spcBef>
                <a:spcPct val="0"/>
              </a:spcBef>
              <a:buClrTx/>
              <a:buSzTx/>
              <a:buFont typeface="Wingdings" panose="05000000000000000000" pitchFamily="2" charset="2"/>
              <a:buNone/>
            </a:pPr>
            <a:r>
              <a:rPr lang="en-US" altLang="en-US" sz="1600" dirty="0">
                <a:solidFill>
                  <a:schemeClr val="bg1">
                    <a:lumMod val="65000"/>
                  </a:schemeClr>
                </a:solidFill>
              </a:rPr>
              <a:t>A sporadic condition in which abnormal corneal endothelial cells lead to a variety of corneal, iris and angle problems</a:t>
            </a:r>
          </a:p>
          <a:p>
            <a:pPr eaLnBrk="1" hangingPunct="1">
              <a:spcBef>
                <a:spcPct val="0"/>
              </a:spcBef>
              <a:buClrTx/>
              <a:buSzTx/>
              <a:buFont typeface="Wingdings" panose="05000000000000000000" pitchFamily="2" charset="2"/>
              <a:buNone/>
            </a:pPr>
            <a:endParaRPr lang="en-US" altLang="en-US" sz="1600" dirty="0">
              <a:solidFill>
                <a:schemeClr val="bg1">
                  <a:lumMod val="65000"/>
                </a:schemeClr>
              </a:solidFill>
            </a:endParaRPr>
          </a:p>
          <a:p>
            <a:pPr eaLnBrk="1" hangingPunct="1">
              <a:spcBef>
                <a:spcPct val="0"/>
              </a:spcBef>
              <a:buClrTx/>
              <a:buSzTx/>
              <a:buFontTx/>
              <a:buNone/>
            </a:pPr>
            <a:r>
              <a:rPr lang="en-US" altLang="en-US" sz="1600" i="1" dirty="0">
                <a:solidFill>
                  <a:schemeClr val="bg1">
                    <a:lumMod val="65000"/>
                  </a:schemeClr>
                </a:solidFill>
              </a:rPr>
              <a:t>Who is the typical patient?</a:t>
            </a:r>
          </a:p>
          <a:p>
            <a:pPr eaLnBrk="1" hangingPunct="1">
              <a:spcBef>
                <a:spcPct val="0"/>
              </a:spcBef>
              <a:buClrTx/>
              <a:buSzTx/>
              <a:buFontTx/>
              <a:buNone/>
            </a:pPr>
            <a:r>
              <a:rPr lang="en-US" altLang="en-US" sz="1600" dirty="0">
                <a:solidFill>
                  <a:schemeClr val="bg1">
                    <a:lumMod val="65000"/>
                  </a:schemeClr>
                </a:solidFill>
              </a:rPr>
              <a:t>A young-to-middle-aged adult female</a:t>
            </a:r>
          </a:p>
          <a:p>
            <a:pPr eaLnBrk="1" hangingPunct="1">
              <a:spcBef>
                <a:spcPct val="0"/>
              </a:spcBef>
              <a:buClrTx/>
              <a:buSzTx/>
              <a:buFontTx/>
              <a:buNone/>
            </a:pPr>
            <a:endParaRPr lang="en-US" altLang="en-US" sz="1600" i="1" dirty="0">
              <a:solidFill>
                <a:schemeClr val="bg1">
                  <a:lumMod val="65000"/>
                </a:schemeClr>
              </a:solidFill>
            </a:endParaRPr>
          </a:p>
          <a:p>
            <a:pPr eaLnBrk="1" hangingPunct="1">
              <a:spcBef>
                <a:spcPct val="0"/>
              </a:spcBef>
              <a:buClrTx/>
              <a:buSzTx/>
              <a:buFontTx/>
              <a:buNone/>
            </a:pPr>
            <a:r>
              <a:rPr lang="en-US" altLang="en-US" sz="1600" i="1" dirty="0">
                <a:solidFill>
                  <a:schemeClr val="bg1">
                    <a:lumMod val="65000"/>
                  </a:schemeClr>
                </a:solidFill>
              </a:rPr>
              <a:t>What three sorts of complaints will she have?</a:t>
            </a:r>
          </a:p>
          <a:p>
            <a:pPr eaLnBrk="1" hangingPunct="1">
              <a:spcBef>
                <a:spcPct val="0"/>
              </a:spcBef>
              <a:buClrTx/>
              <a:buSzTx/>
              <a:buNone/>
            </a:pPr>
            <a:r>
              <a:rPr lang="en-US" altLang="en-US" sz="1600" dirty="0">
                <a:solidFill>
                  <a:schemeClr val="bg1">
                    <a:lumMod val="65000"/>
                  </a:schemeClr>
                </a:solidFill>
              </a:rPr>
              <a:t>--Changes in the eye’s appearance</a:t>
            </a:r>
          </a:p>
          <a:p>
            <a:pPr eaLnBrk="1" hangingPunct="1">
              <a:spcBef>
                <a:spcPct val="0"/>
              </a:spcBef>
              <a:buClrTx/>
              <a:buSzTx/>
              <a:buNone/>
            </a:pPr>
            <a:r>
              <a:rPr lang="en-US" altLang="en-US" sz="1600" dirty="0">
                <a:solidFill>
                  <a:schemeClr val="bg1">
                    <a:lumMod val="65000"/>
                  </a:schemeClr>
                </a:solidFill>
              </a:rPr>
              <a:t>--Ocular pain </a:t>
            </a:r>
          </a:p>
          <a:p>
            <a:pPr eaLnBrk="1" hangingPunct="1">
              <a:spcBef>
                <a:spcPct val="0"/>
              </a:spcBef>
              <a:buClrTx/>
              <a:buSzTx/>
              <a:buNone/>
            </a:pPr>
            <a:r>
              <a:rPr lang="en-US" altLang="en-US" sz="1600" dirty="0">
                <a:solidFill>
                  <a:schemeClr val="bg1">
                    <a:lumMod val="65000"/>
                  </a:schemeClr>
                </a:solidFill>
              </a:rPr>
              <a:t>--Decreased VA</a:t>
            </a:r>
          </a:p>
          <a:p>
            <a:pPr eaLnBrk="1" hangingPunct="1">
              <a:spcBef>
                <a:spcPct val="0"/>
              </a:spcBef>
              <a:buClrTx/>
              <a:buSzTx/>
              <a:buNone/>
            </a:pPr>
            <a:endParaRPr lang="en-US" altLang="en-US" sz="1600" dirty="0">
              <a:solidFill>
                <a:schemeClr val="bg1">
                  <a:lumMod val="65000"/>
                </a:schemeClr>
              </a:solidFill>
            </a:endParaRPr>
          </a:p>
          <a:p>
            <a:pPr eaLnBrk="1" hangingPunct="1">
              <a:spcBef>
                <a:spcPct val="0"/>
              </a:spcBef>
              <a:buClrTx/>
              <a:buSzTx/>
              <a:buFontTx/>
              <a:buNone/>
            </a:pPr>
            <a:r>
              <a:rPr lang="en-US" altLang="en-US" sz="1600" i="1" dirty="0">
                <a:solidFill>
                  <a:schemeClr val="bg1">
                    <a:lumMod val="65000"/>
                  </a:schemeClr>
                </a:solidFill>
              </a:rPr>
              <a:t>What ‘pertinent negative’ will be elicited when taking a history?</a:t>
            </a:r>
          </a:p>
          <a:p>
            <a:pPr eaLnBrk="1" hangingPunct="1">
              <a:spcBef>
                <a:spcPct val="0"/>
              </a:spcBef>
              <a:buClrTx/>
              <a:buSzTx/>
              <a:buFontTx/>
              <a:buNone/>
            </a:pPr>
            <a:r>
              <a:rPr lang="en-US" altLang="en-US" sz="1600" dirty="0">
                <a:solidFill>
                  <a:schemeClr val="bg1">
                    <a:lumMod val="65000"/>
                  </a:schemeClr>
                </a:solidFill>
              </a:rPr>
              <a:t>She will deny any family history of similar eye findings (recall it’s sporadic, not inherited)</a:t>
            </a:r>
          </a:p>
        </p:txBody>
      </p:sp>
      <p:sp>
        <p:nvSpPr>
          <p:cNvPr id="47" name="Oval 46">
            <a:extLst>
              <a:ext uri="{FF2B5EF4-FFF2-40B4-BE49-F238E27FC236}">
                <a16:creationId xmlns:a16="http://schemas.microsoft.com/office/drawing/2014/main" id="{915FF168-8D6E-4F81-8D3E-ED770430134E}"/>
              </a:ext>
            </a:extLst>
          </p:cNvPr>
          <p:cNvSpPr/>
          <p:nvPr/>
        </p:nvSpPr>
        <p:spPr>
          <a:xfrm>
            <a:off x="8001000" y="3048000"/>
            <a:ext cx="671979" cy="338554"/>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Text Box 16">
            <a:extLst>
              <a:ext uri="{FF2B5EF4-FFF2-40B4-BE49-F238E27FC236}">
                <a16:creationId xmlns:a16="http://schemas.microsoft.com/office/drawing/2014/main" id="{090C85B3-0EB0-425A-B813-5DE77E9B89E1}"/>
              </a:ext>
            </a:extLst>
          </p:cNvPr>
          <p:cNvSpPr txBox="1">
            <a:spLocks noChangeArrowheads="1"/>
          </p:cNvSpPr>
          <p:nvPr/>
        </p:nvSpPr>
        <p:spPr bwMode="auto">
          <a:xfrm>
            <a:off x="440617" y="3361823"/>
            <a:ext cx="4516848" cy="1323439"/>
          </a:xfrm>
          <a:prstGeom prst="rect">
            <a:avLst/>
          </a:prstGeom>
          <a:solidFill>
            <a:schemeClr val="accent2"/>
          </a:solidFill>
          <a:ln>
            <a:noFill/>
          </a:ln>
          <a:effec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i="1" dirty="0">
                <a:solidFill>
                  <a:schemeClr val="bg1">
                    <a:lumMod val="75000"/>
                  </a:schemeClr>
                </a:solidFill>
              </a:rPr>
              <a:t>What are the common signs of ICE syndrome?</a:t>
            </a:r>
          </a:p>
          <a:p>
            <a:pPr eaLnBrk="1" hangingPunct="1">
              <a:spcBef>
                <a:spcPct val="0"/>
              </a:spcBef>
              <a:buClrTx/>
              <a:buSzTx/>
              <a:buFontTx/>
              <a:buNone/>
            </a:pPr>
            <a:r>
              <a:rPr lang="en-US" altLang="en-US" sz="1600" dirty="0">
                <a:solidFill>
                  <a:schemeClr val="bg1">
                    <a:lumMod val="75000"/>
                  </a:schemeClr>
                </a:solidFill>
              </a:rPr>
              <a:t>--Iris changes</a:t>
            </a:r>
          </a:p>
          <a:p>
            <a:pPr eaLnBrk="1" hangingPunct="1">
              <a:spcBef>
                <a:spcPct val="0"/>
              </a:spcBef>
              <a:buClrTx/>
              <a:buSzTx/>
              <a:buFontTx/>
              <a:buNone/>
            </a:pPr>
            <a:r>
              <a:rPr lang="en-US" altLang="en-US" sz="1600" dirty="0">
                <a:solidFill>
                  <a:schemeClr val="bg1">
                    <a:lumMod val="75000"/>
                  </a:schemeClr>
                </a:solidFill>
              </a:rPr>
              <a:t>--Corneal changes</a:t>
            </a:r>
          </a:p>
          <a:p>
            <a:pPr eaLnBrk="1" hangingPunct="1">
              <a:spcBef>
                <a:spcPct val="0"/>
              </a:spcBef>
              <a:buClrTx/>
              <a:buSzTx/>
              <a:buFontTx/>
              <a:buNone/>
            </a:pPr>
            <a:r>
              <a:rPr lang="en-US" altLang="en-US" sz="1600" dirty="0">
                <a:solidFill>
                  <a:schemeClr val="bg1">
                    <a:lumMod val="75000"/>
                  </a:schemeClr>
                </a:solidFill>
              </a:rPr>
              <a:t>--</a:t>
            </a:r>
            <a:r>
              <a:rPr lang="en-US" altLang="en-US" sz="1600" b="1" dirty="0">
                <a:solidFill>
                  <a:schemeClr val="bg1"/>
                </a:solidFill>
              </a:rPr>
              <a:t>Peripheral anterior synechiae (PAS)</a:t>
            </a:r>
          </a:p>
          <a:p>
            <a:pPr eaLnBrk="1" hangingPunct="1">
              <a:spcBef>
                <a:spcPct val="0"/>
              </a:spcBef>
              <a:buClrTx/>
              <a:buSzTx/>
              <a:buFontTx/>
              <a:buNone/>
            </a:pPr>
            <a:r>
              <a:rPr lang="en-US" altLang="en-US" sz="1600" dirty="0">
                <a:solidFill>
                  <a:schemeClr val="bg1">
                    <a:lumMod val="75000"/>
                  </a:schemeClr>
                </a:solidFill>
              </a:rPr>
              <a:t>--Elevated IOP/glaucoma</a:t>
            </a:r>
          </a:p>
        </p:txBody>
      </p:sp>
      <p:sp>
        <p:nvSpPr>
          <p:cNvPr id="55" name="Oval 54">
            <a:extLst>
              <a:ext uri="{FF2B5EF4-FFF2-40B4-BE49-F238E27FC236}">
                <a16:creationId xmlns:a16="http://schemas.microsoft.com/office/drawing/2014/main" id="{AA51CD81-56EC-487E-9F90-4DF70BE0BAD9}"/>
              </a:ext>
            </a:extLst>
          </p:cNvPr>
          <p:cNvSpPr/>
          <p:nvPr/>
        </p:nvSpPr>
        <p:spPr>
          <a:xfrm>
            <a:off x="473923" y="3962400"/>
            <a:ext cx="3945677" cy="603892"/>
          </a:xfrm>
          <a:prstGeom prst="ellipse">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TextBox 63">
            <a:extLst>
              <a:ext uri="{FF2B5EF4-FFF2-40B4-BE49-F238E27FC236}">
                <a16:creationId xmlns:a16="http://schemas.microsoft.com/office/drawing/2014/main" id="{B2E26AB2-302F-4B05-B83A-2ED05D0B0D25}"/>
              </a:ext>
            </a:extLst>
          </p:cNvPr>
          <p:cNvSpPr txBox="1"/>
          <p:nvPr/>
        </p:nvSpPr>
        <p:spPr>
          <a:xfrm>
            <a:off x="215936" y="4671536"/>
            <a:ext cx="5486400" cy="738664"/>
          </a:xfrm>
          <a:prstGeom prst="rect">
            <a:avLst/>
          </a:prstGeom>
          <a:solidFill>
            <a:srgbClr val="FFFF00"/>
          </a:solidFill>
        </p:spPr>
        <p:txBody>
          <a:bodyPr wrap="square">
            <a:spAutoFit/>
          </a:bodyPr>
          <a:lstStyle/>
          <a:p>
            <a:pPr eaLnBrk="1" hangingPunct="1">
              <a:defRPr/>
            </a:pPr>
            <a:r>
              <a:rPr lang="en-US" altLang="en-US" sz="1400" i="1" dirty="0">
                <a:solidFill>
                  <a:schemeClr val="bg1">
                    <a:lumMod val="65000"/>
                  </a:schemeClr>
                </a:solidFill>
              </a:rPr>
              <a:t>Two words are used to describe the appearance of the PAS in ICE. What are they?</a:t>
            </a:r>
          </a:p>
          <a:p>
            <a:pPr eaLnBrk="1" hangingPunct="1">
              <a:defRPr/>
            </a:pPr>
            <a:r>
              <a:rPr lang="en-US" altLang="en-US" sz="1400" dirty="0">
                <a:solidFill>
                  <a:schemeClr val="bg1">
                    <a:lumMod val="65000"/>
                  </a:schemeClr>
                </a:solidFill>
              </a:rPr>
              <a:t>‘Broad’ and </a:t>
            </a:r>
            <a:r>
              <a:rPr lang="en-US" altLang="en-US" sz="1400" dirty="0">
                <a:solidFill>
                  <a:srgbClr val="0000FF"/>
                </a:solidFill>
              </a:rPr>
              <a:t>‘</a:t>
            </a:r>
            <a:r>
              <a:rPr lang="en-US" altLang="en-US" sz="1400" b="1" dirty="0">
                <a:solidFill>
                  <a:srgbClr val="0000FF"/>
                </a:solidFill>
              </a:rPr>
              <a:t>high</a:t>
            </a:r>
            <a:r>
              <a:rPr lang="en-US" altLang="en-US" sz="1400" dirty="0">
                <a:solidFill>
                  <a:srgbClr val="0000FF"/>
                </a:solidFill>
              </a:rPr>
              <a:t>’</a:t>
            </a:r>
            <a:endParaRPr lang="en-US" sz="1400" i="1" dirty="0">
              <a:solidFill>
                <a:srgbClr val="0000FF"/>
              </a:solidFill>
            </a:endParaRPr>
          </a:p>
        </p:txBody>
      </p:sp>
      <p:sp>
        <p:nvSpPr>
          <p:cNvPr id="60" name="Oval 59">
            <a:extLst>
              <a:ext uri="{FF2B5EF4-FFF2-40B4-BE49-F238E27FC236}">
                <a16:creationId xmlns:a16="http://schemas.microsoft.com/office/drawing/2014/main" id="{4673AAA4-868B-4941-ACE6-192D015FF799}"/>
              </a:ext>
            </a:extLst>
          </p:cNvPr>
          <p:cNvSpPr/>
          <p:nvPr/>
        </p:nvSpPr>
        <p:spPr>
          <a:xfrm>
            <a:off x="1107151" y="5080026"/>
            <a:ext cx="745461" cy="344978"/>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TextBox 60">
            <a:extLst>
              <a:ext uri="{FF2B5EF4-FFF2-40B4-BE49-F238E27FC236}">
                <a16:creationId xmlns:a16="http://schemas.microsoft.com/office/drawing/2014/main" id="{39C4BC2B-83AC-4083-B32B-5959D6C670D8}"/>
              </a:ext>
            </a:extLst>
          </p:cNvPr>
          <p:cNvSpPr txBox="1"/>
          <p:nvPr/>
        </p:nvSpPr>
        <p:spPr>
          <a:xfrm>
            <a:off x="696094" y="5562600"/>
            <a:ext cx="4241097" cy="523220"/>
          </a:xfrm>
          <a:prstGeom prst="rect">
            <a:avLst/>
          </a:prstGeom>
          <a:solidFill>
            <a:schemeClr val="accent6">
              <a:lumMod val="60000"/>
              <a:lumOff val="40000"/>
            </a:schemeClr>
          </a:solidFill>
        </p:spPr>
        <p:txBody>
          <a:bodyPr wrap="none" rtlCol="0">
            <a:spAutoFit/>
          </a:bodyPr>
          <a:lstStyle/>
          <a:p>
            <a:pPr>
              <a:defRPr/>
            </a:pPr>
            <a:r>
              <a:rPr lang="en-US" sz="1400" i="1" dirty="0">
                <a:solidFill>
                  <a:schemeClr val="bg1">
                    <a:lumMod val="50000"/>
                  </a:schemeClr>
                </a:solidFill>
              </a:rPr>
              <a:t>What does </a:t>
            </a:r>
            <a:r>
              <a:rPr lang="en-US" sz="1400" dirty="0">
                <a:solidFill>
                  <a:schemeClr val="bg1">
                    <a:lumMod val="50000"/>
                  </a:schemeClr>
                </a:solidFill>
              </a:rPr>
              <a:t>high</a:t>
            </a:r>
            <a:r>
              <a:rPr lang="en-US" sz="1400" i="1" dirty="0">
                <a:solidFill>
                  <a:schemeClr val="bg1">
                    <a:lumMod val="50000"/>
                  </a:schemeClr>
                </a:solidFill>
              </a:rPr>
              <a:t> mean in this context?</a:t>
            </a:r>
          </a:p>
          <a:p>
            <a:pPr>
              <a:defRPr/>
            </a:pPr>
            <a:r>
              <a:rPr lang="en-US" sz="1400" dirty="0">
                <a:solidFill>
                  <a:schemeClr val="bg1">
                    <a:lumMod val="50000"/>
                  </a:schemeClr>
                </a:solidFill>
              </a:rPr>
              <a:t>That the PAS </a:t>
            </a:r>
            <a:r>
              <a:rPr lang="en-US" sz="1400" b="1" dirty="0">
                <a:solidFill>
                  <a:srgbClr val="0000FF"/>
                </a:solidFill>
              </a:rPr>
              <a:t>extend above Schwalbe’s line </a:t>
            </a:r>
            <a:r>
              <a:rPr lang="en-US" sz="1400" dirty="0">
                <a:solidFill>
                  <a:schemeClr val="bg1">
                    <a:lumMod val="50000"/>
                  </a:schemeClr>
                </a:solidFill>
              </a:rPr>
              <a:t>(SL) </a:t>
            </a:r>
          </a:p>
        </p:txBody>
      </p:sp>
      <p:sp>
        <p:nvSpPr>
          <p:cNvPr id="63" name="Oval 62">
            <a:extLst>
              <a:ext uri="{FF2B5EF4-FFF2-40B4-BE49-F238E27FC236}">
                <a16:creationId xmlns:a16="http://schemas.microsoft.com/office/drawing/2014/main" id="{3B31567E-8016-48BA-BC64-BF2DC0D0926D}"/>
              </a:ext>
            </a:extLst>
          </p:cNvPr>
          <p:cNvSpPr/>
          <p:nvPr/>
        </p:nvSpPr>
        <p:spPr>
          <a:xfrm>
            <a:off x="1467313" y="5727663"/>
            <a:ext cx="3295839" cy="405759"/>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TextBox 64">
            <a:extLst>
              <a:ext uri="{FF2B5EF4-FFF2-40B4-BE49-F238E27FC236}">
                <a16:creationId xmlns:a16="http://schemas.microsoft.com/office/drawing/2014/main" id="{D66E4A22-51A1-472F-8E49-9E0BA101DD76}"/>
              </a:ext>
            </a:extLst>
          </p:cNvPr>
          <p:cNvSpPr txBox="1"/>
          <p:nvPr/>
        </p:nvSpPr>
        <p:spPr>
          <a:xfrm>
            <a:off x="1925343" y="4889464"/>
            <a:ext cx="5026525" cy="738664"/>
          </a:xfrm>
          <a:prstGeom prst="rect">
            <a:avLst/>
          </a:prstGeom>
          <a:solidFill>
            <a:schemeClr val="accent1">
              <a:lumMod val="40000"/>
              <a:lumOff val="60000"/>
            </a:schemeClr>
          </a:solidFill>
        </p:spPr>
        <p:txBody>
          <a:bodyPr wrap="square" rtlCol="0">
            <a:spAutoFit/>
          </a:bodyPr>
          <a:lstStyle/>
          <a:p>
            <a:pPr>
              <a:defRPr/>
            </a:pPr>
            <a:r>
              <a:rPr lang="en-US" sz="1400" i="1" dirty="0">
                <a:solidFill>
                  <a:srgbClr val="0000FF"/>
                </a:solidFill>
              </a:rPr>
              <a:t>But we said earlier that PAS don’t cross SL. What’s the deal?</a:t>
            </a:r>
          </a:p>
          <a:p>
            <a:pPr>
              <a:defRPr/>
            </a:pPr>
            <a:r>
              <a:rPr lang="en-US" sz="1400" dirty="0">
                <a:solidFill>
                  <a:schemeClr val="accent1">
                    <a:lumMod val="40000"/>
                    <a:lumOff val="60000"/>
                  </a:schemeClr>
                </a:solidFill>
              </a:rPr>
              <a:t>What we said was that PAS don’t cross </a:t>
            </a:r>
            <a:r>
              <a:rPr lang="en-US" sz="1400" b="1" dirty="0">
                <a:solidFill>
                  <a:schemeClr val="accent1">
                    <a:lumMod val="40000"/>
                    <a:lumOff val="60000"/>
                  </a:schemeClr>
                </a:solidFill>
              </a:rPr>
              <a:t>normal</a:t>
            </a:r>
            <a:r>
              <a:rPr lang="en-US" sz="1400" dirty="0">
                <a:solidFill>
                  <a:schemeClr val="accent1">
                    <a:lumMod val="40000"/>
                    <a:lumOff val="60000"/>
                  </a:schemeClr>
                </a:solidFill>
              </a:rPr>
              <a:t> endothelium, but the endothelium in ICE is highly </a:t>
            </a:r>
            <a:r>
              <a:rPr lang="en-US" sz="1400" b="1" dirty="0">
                <a:solidFill>
                  <a:schemeClr val="accent1">
                    <a:lumMod val="40000"/>
                    <a:lumOff val="60000"/>
                  </a:schemeClr>
                </a:solidFill>
              </a:rPr>
              <a:t>ab</a:t>
            </a:r>
            <a:r>
              <a:rPr lang="en-US" sz="1400" dirty="0">
                <a:solidFill>
                  <a:schemeClr val="accent1">
                    <a:lumMod val="40000"/>
                    <a:lumOff val="60000"/>
                  </a:schemeClr>
                </a:solidFill>
              </a:rPr>
              <a:t>normal</a:t>
            </a:r>
          </a:p>
        </p:txBody>
      </p:sp>
    </p:spTree>
    <p:extLst>
      <p:ext uri="{BB962C8B-B14F-4D97-AF65-F5344CB8AC3E}">
        <p14:creationId xmlns:p14="http://schemas.microsoft.com/office/powerpoint/2010/main" val="2415811880"/>
      </p:ext>
    </p:extLst>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Rectangle 2">
            <a:extLst>
              <a:ext uri="{FF2B5EF4-FFF2-40B4-BE49-F238E27FC236}">
                <a16:creationId xmlns:a16="http://schemas.microsoft.com/office/drawing/2014/main" id="{91537DFF-FE3D-41F1-B41A-099239F8D93A}"/>
              </a:ext>
            </a:extLst>
          </p:cNvPr>
          <p:cNvSpPr>
            <a:spLocks noGrp="1" noChangeArrowheads="1"/>
          </p:cNvSpPr>
          <p:nvPr>
            <p:ph type="title"/>
          </p:nvPr>
        </p:nvSpPr>
        <p:spPr>
          <a:xfrm>
            <a:off x="457200" y="304800"/>
            <a:ext cx="7543800" cy="563562"/>
          </a:xfrm>
        </p:spPr>
        <p:txBody>
          <a:bodyPr/>
          <a:lstStyle/>
          <a:p>
            <a:pPr eaLnBrk="1" hangingPunct="1"/>
            <a:r>
              <a:rPr lang="en-US" altLang="en-US" sz="3500" dirty="0"/>
              <a:t>Q/A</a:t>
            </a:r>
          </a:p>
        </p:txBody>
      </p:sp>
      <p:sp>
        <p:nvSpPr>
          <p:cNvPr id="31" name="Text Box 15">
            <a:extLst>
              <a:ext uri="{FF2B5EF4-FFF2-40B4-BE49-F238E27FC236}">
                <a16:creationId xmlns:a16="http://schemas.microsoft.com/office/drawing/2014/main" id="{22464BD2-DDBB-4E5E-94D1-AAA4A8B4880D}"/>
              </a:ext>
            </a:extLst>
          </p:cNvPr>
          <p:cNvSpPr txBox="1">
            <a:spLocks noChangeArrowheads="1"/>
          </p:cNvSpPr>
          <p:nvPr/>
        </p:nvSpPr>
        <p:spPr bwMode="auto">
          <a:xfrm>
            <a:off x="571499" y="2151727"/>
            <a:ext cx="8001000" cy="3293209"/>
          </a:xfrm>
          <a:prstGeom prst="rect">
            <a:avLst/>
          </a:prstGeom>
          <a:solidFill>
            <a:schemeClr val="accent5">
              <a:lumMod val="75000"/>
            </a:schemeClr>
          </a:solidFill>
          <a:ln>
            <a:noFill/>
          </a:ln>
          <a:effectLst/>
        </p:spPr>
        <p:txBody>
          <a:bodyPr wrap="square">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n-US" altLang="en-US" sz="1600" i="1" dirty="0">
                <a:solidFill>
                  <a:srgbClr val="0000FF"/>
                </a:solidFill>
              </a:rPr>
              <a:t>What does </a:t>
            </a:r>
            <a:r>
              <a:rPr lang="en-US" altLang="en-US" sz="1600" b="1" dirty="0">
                <a:solidFill>
                  <a:srgbClr val="0000FF"/>
                </a:solidFill>
              </a:rPr>
              <a:t>pupillary block</a:t>
            </a:r>
            <a:r>
              <a:rPr lang="en-US" altLang="en-US" sz="1600" dirty="0">
                <a:solidFill>
                  <a:srgbClr val="0000FF"/>
                </a:solidFill>
              </a:rPr>
              <a:t> </a:t>
            </a:r>
            <a:r>
              <a:rPr lang="en-US" altLang="en-US" sz="1600" i="1" dirty="0">
                <a:solidFill>
                  <a:srgbClr val="0000FF"/>
                </a:solidFill>
              </a:rPr>
              <a:t>refer to, exactly?</a:t>
            </a:r>
          </a:p>
          <a:p>
            <a:pPr eaLnBrk="1" hangingPunct="1"/>
            <a:r>
              <a:rPr lang="en-US" altLang="en-US" sz="1600" dirty="0">
                <a:solidFill>
                  <a:srgbClr val="0000FF"/>
                </a:solidFill>
              </a:rPr>
              <a:t>It refers to contact between the  pupil margin  and the  lens  that impedes the normal flow of aqueous from the  posterior chamber (PC)  to the  anterior chamber (AC)  through the pupillary aperture. </a:t>
            </a:r>
          </a:p>
          <a:p>
            <a:pPr eaLnBrk="1" hangingPunct="1"/>
            <a:endParaRPr lang="en-US" altLang="en-US" sz="1600" dirty="0">
              <a:solidFill>
                <a:srgbClr val="0000FF"/>
              </a:solidFill>
            </a:endParaRPr>
          </a:p>
          <a:p>
            <a:pPr eaLnBrk="1" hangingPunct="1"/>
            <a:r>
              <a:rPr lang="en-US" altLang="en-US" sz="1600" dirty="0"/>
              <a:t>Pupillary block leads to the development of a  pressure gradient  across the iris, which causes the iris to  bow forward . </a:t>
            </a:r>
            <a:r>
              <a:rPr lang="en-US" altLang="en-US" sz="1600" b="1" dirty="0">
                <a:solidFill>
                  <a:schemeClr val="accent5">
                    <a:lumMod val="75000"/>
                  </a:schemeClr>
                </a:solidFill>
              </a:rPr>
              <a:t>If the iris bows far enough, the peripheral iris will come into apposition with and occlude the drainage angle, precipitating acute closure of the angle and a prodigious rise in IOP.</a:t>
            </a:r>
          </a:p>
          <a:p>
            <a:pPr eaLnBrk="1" hangingPunct="1"/>
            <a:endParaRPr lang="en-US" altLang="en-US" sz="1600" b="1" dirty="0">
              <a:solidFill>
                <a:schemeClr val="accent5">
                  <a:lumMod val="75000"/>
                </a:schemeClr>
              </a:solidFill>
            </a:endParaRPr>
          </a:p>
          <a:p>
            <a:pPr eaLnBrk="1" hangingPunct="1"/>
            <a:r>
              <a:rPr lang="en-US" altLang="en-US" sz="1600" i="1" dirty="0">
                <a:solidFill>
                  <a:schemeClr val="accent5">
                    <a:lumMod val="75000"/>
                  </a:schemeClr>
                </a:solidFill>
              </a:rPr>
              <a:t>The posterior chamber? I didn’t know the vitreous was involved.</a:t>
            </a:r>
          </a:p>
          <a:p>
            <a:pPr eaLnBrk="1" hangingPunct="1"/>
            <a:r>
              <a:rPr lang="en-US" altLang="en-US" sz="1600" dirty="0">
                <a:solidFill>
                  <a:schemeClr val="accent5">
                    <a:lumMod val="75000"/>
                  </a:schemeClr>
                </a:solidFill>
              </a:rPr>
              <a:t>It isn’t. The posterior chamber is the space immediately behind the  iris  and anterior to the  lens/zonules . Vitreous resides in the  vitreous cavity . </a:t>
            </a:r>
            <a:endParaRPr lang="en-US" altLang="en-US" sz="1600" i="1" dirty="0">
              <a:solidFill>
                <a:schemeClr val="accent5">
                  <a:lumMod val="75000"/>
                </a:schemeClr>
              </a:solidFill>
            </a:endParaRPr>
          </a:p>
        </p:txBody>
      </p:sp>
      <p:sp>
        <p:nvSpPr>
          <p:cNvPr id="15" name="Rectangle 14">
            <a:extLst>
              <a:ext uri="{FF2B5EF4-FFF2-40B4-BE49-F238E27FC236}">
                <a16:creationId xmlns:a16="http://schemas.microsoft.com/office/drawing/2014/main" id="{28263E8E-0E42-4B5A-8838-426A3B4874C2}"/>
              </a:ext>
            </a:extLst>
          </p:cNvPr>
          <p:cNvSpPr/>
          <p:nvPr/>
        </p:nvSpPr>
        <p:spPr>
          <a:xfrm>
            <a:off x="4765810" y="3458733"/>
            <a:ext cx="1634990" cy="213007"/>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800" dirty="0">
                <a:solidFill>
                  <a:schemeClr val="tx1"/>
                </a:solidFill>
              </a:rPr>
              <a:t>two words</a:t>
            </a:r>
          </a:p>
        </p:txBody>
      </p:sp>
      <p:sp>
        <p:nvSpPr>
          <p:cNvPr id="16" name="Rectangle 15">
            <a:extLst>
              <a:ext uri="{FF2B5EF4-FFF2-40B4-BE49-F238E27FC236}">
                <a16:creationId xmlns:a16="http://schemas.microsoft.com/office/drawing/2014/main" id="{397B65CB-ED64-443A-B256-469BEE3B6EE5}"/>
              </a:ext>
            </a:extLst>
          </p:cNvPr>
          <p:cNvSpPr/>
          <p:nvPr/>
        </p:nvSpPr>
        <p:spPr>
          <a:xfrm>
            <a:off x="2286000" y="3671741"/>
            <a:ext cx="1143000" cy="201328"/>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800" dirty="0">
                <a:solidFill>
                  <a:schemeClr val="tx1"/>
                </a:solidFill>
              </a:rPr>
              <a:t>two diff words</a:t>
            </a:r>
          </a:p>
        </p:txBody>
      </p:sp>
      <p:sp>
        <p:nvSpPr>
          <p:cNvPr id="8" name="Text Box 35">
            <a:extLst>
              <a:ext uri="{FF2B5EF4-FFF2-40B4-BE49-F238E27FC236}">
                <a16:creationId xmlns:a16="http://schemas.microsoft.com/office/drawing/2014/main" id="{FF913BEB-2D14-4BAC-80E7-80745B35656D}"/>
              </a:ext>
            </a:extLst>
          </p:cNvPr>
          <p:cNvSpPr txBox="1">
            <a:spLocks noChangeArrowheads="1"/>
          </p:cNvSpPr>
          <p:nvPr/>
        </p:nvSpPr>
        <p:spPr bwMode="auto">
          <a:xfrm>
            <a:off x="1190847" y="1295400"/>
            <a:ext cx="2473754"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t>w/ Pupillary Block</a:t>
            </a:r>
          </a:p>
        </p:txBody>
      </p:sp>
      <p:sp>
        <p:nvSpPr>
          <p:cNvPr id="9" name="Text Box 36">
            <a:extLst>
              <a:ext uri="{FF2B5EF4-FFF2-40B4-BE49-F238E27FC236}">
                <a16:creationId xmlns:a16="http://schemas.microsoft.com/office/drawing/2014/main" id="{F2508D24-7B72-4DF9-9131-C0B820F3D5DE}"/>
              </a:ext>
            </a:extLst>
          </p:cNvPr>
          <p:cNvSpPr txBox="1">
            <a:spLocks noChangeArrowheads="1"/>
          </p:cNvSpPr>
          <p:nvPr/>
        </p:nvSpPr>
        <p:spPr bwMode="auto">
          <a:xfrm>
            <a:off x="5181600" y="1295400"/>
            <a:ext cx="2630848"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solidFill>
                  <a:schemeClr val="bg1">
                    <a:lumMod val="75000"/>
                  </a:schemeClr>
                </a:solidFill>
              </a:rPr>
              <a:t>w/o Pupillary Block</a:t>
            </a:r>
          </a:p>
        </p:txBody>
      </p:sp>
      <p:sp>
        <p:nvSpPr>
          <p:cNvPr id="12" name="TextBox 11">
            <a:extLst>
              <a:ext uri="{FF2B5EF4-FFF2-40B4-BE49-F238E27FC236}">
                <a16:creationId xmlns:a16="http://schemas.microsoft.com/office/drawing/2014/main" id="{318AC5E7-85AB-40BE-802C-6E0DB998181E}"/>
              </a:ext>
            </a:extLst>
          </p:cNvPr>
          <p:cNvSpPr txBox="1"/>
          <p:nvPr/>
        </p:nvSpPr>
        <p:spPr>
          <a:xfrm>
            <a:off x="2259496" y="189094"/>
            <a:ext cx="4607480" cy="400110"/>
          </a:xfrm>
          <a:prstGeom prst="rect">
            <a:avLst/>
          </a:prstGeom>
          <a:solidFill>
            <a:schemeClr val="accent1">
              <a:lumMod val="60000"/>
              <a:lumOff val="40000"/>
            </a:schemeClr>
          </a:solidFill>
        </p:spPr>
        <p:txBody>
          <a:bodyPr wrap="none" rtlCol="0">
            <a:spAutoFit/>
          </a:bodyPr>
          <a:lstStyle/>
          <a:p>
            <a:pPr algn="ctr"/>
            <a:r>
              <a:rPr lang="en-US" sz="2000" b="1" dirty="0"/>
              <a:t>Secondary Angle Closure Glaucoma</a:t>
            </a:r>
          </a:p>
        </p:txBody>
      </p:sp>
      <p:cxnSp>
        <p:nvCxnSpPr>
          <p:cNvPr id="14" name="Straight Arrow Connector 13">
            <a:extLst>
              <a:ext uri="{FF2B5EF4-FFF2-40B4-BE49-F238E27FC236}">
                <a16:creationId xmlns:a16="http://schemas.microsoft.com/office/drawing/2014/main" id="{359C942D-F94D-463B-98A2-327FAE16A629}"/>
              </a:ext>
            </a:extLst>
          </p:cNvPr>
          <p:cNvCxnSpPr>
            <a:stCxn id="12" idx="2"/>
          </p:cNvCxnSpPr>
          <p:nvPr/>
        </p:nvCxnSpPr>
        <p:spPr>
          <a:xfrm flipH="1">
            <a:off x="2971800" y="589204"/>
            <a:ext cx="1591436" cy="706196"/>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7" name="Straight Arrow Connector 16">
            <a:extLst>
              <a:ext uri="{FF2B5EF4-FFF2-40B4-BE49-F238E27FC236}">
                <a16:creationId xmlns:a16="http://schemas.microsoft.com/office/drawing/2014/main" id="{97BEEEA9-764E-4B35-92B3-B96A547140EA}"/>
              </a:ext>
            </a:extLst>
          </p:cNvPr>
          <p:cNvCxnSpPr>
            <a:cxnSpLocks/>
          </p:cNvCxnSpPr>
          <p:nvPr/>
        </p:nvCxnSpPr>
        <p:spPr>
          <a:xfrm>
            <a:off x="4572000" y="589204"/>
            <a:ext cx="1600200" cy="706196"/>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068852526"/>
      </p:ext>
    </p:extLst>
  </p:cSld>
  <p:clrMapOvr>
    <a:masterClrMapping/>
  </p:clrMapOvr>
</p:sld>
</file>

<file path=ppt/slides/slide3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Straight Arrow Connector 12">
            <a:extLst>
              <a:ext uri="{FF2B5EF4-FFF2-40B4-BE49-F238E27FC236}">
                <a16:creationId xmlns:a16="http://schemas.microsoft.com/office/drawing/2014/main" id="{A6DE2085-829C-480C-9216-69D6039C0A37}"/>
              </a:ext>
            </a:extLst>
          </p:cNvPr>
          <p:cNvCxnSpPr>
            <a:cxnSpLocks/>
          </p:cNvCxnSpPr>
          <p:nvPr/>
        </p:nvCxnSpPr>
        <p:spPr>
          <a:xfrm>
            <a:off x="6717173" y="1828800"/>
            <a:ext cx="0" cy="3462754"/>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43014" name="Text Box 6"/>
          <p:cNvSpPr txBox="1">
            <a:spLocks noChangeArrowheads="1"/>
          </p:cNvSpPr>
          <p:nvPr/>
        </p:nvSpPr>
        <p:spPr bwMode="auto">
          <a:xfrm>
            <a:off x="533400" y="2356376"/>
            <a:ext cx="1005403"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Lens-</a:t>
            </a:r>
          </a:p>
          <a:p>
            <a:pPr algn="ctr" eaLnBrk="1" hangingPunct="1">
              <a:lnSpc>
                <a:spcPct val="80000"/>
              </a:lnSpc>
              <a:spcBef>
                <a:spcPct val="0"/>
              </a:spcBef>
              <a:buClrTx/>
              <a:buSzTx/>
              <a:buFontTx/>
              <a:buNone/>
            </a:pPr>
            <a:r>
              <a:rPr lang="en-US" altLang="en-US" sz="1800" dirty="0">
                <a:solidFill>
                  <a:schemeClr val="bg1">
                    <a:lumMod val="75000"/>
                  </a:schemeClr>
                </a:solidFill>
              </a:rPr>
              <a:t>Induced</a:t>
            </a:r>
          </a:p>
        </p:txBody>
      </p:sp>
      <p:sp>
        <p:nvSpPr>
          <p:cNvPr id="43017" name="Text Box 14"/>
          <p:cNvSpPr txBox="1">
            <a:spLocks noChangeArrowheads="1"/>
          </p:cNvSpPr>
          <p:nvPr/>
        </p:nvSpPr>
        <p:spPr bwMode="auto">
          <a:xfrm>
            <a:off x="3026498" y="2365901"/>
            <a:ext cx="1633781"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Aphakic/</a:t>
            </a:r>
          </a:p>
          <a:p>
            <a:pPr algn="ctr" eaLnBrk="1" hangingPunct="1">
              <a:lnSpc>
                <a:spcPct val="80000"/>
              </a:lnSpc>
              <a:spcBef>
                <a:spcPct val="0"/>
              </a:spcBef>
              <a:buClrTx/>
              <a:buSzTx/>
              <a:buFontTx/>
              <a:buNone/>
            </a:pPr>
            <a:r>
              <a:rPr lang="en-US" altLang="en-US" sz="1800" dirty="0" err="1">
                <a:solidFill>
                  <a:schemeClr val="bg1">
                    <a:lumMod val="75000"/>
                  </a:schemeClr>
                </a:solidFill>
              </a:rPr>
              <a:t>Pseudophakic</a:t>
            </a:r>
            <a:endParaRPr lang="en-US" altLang="en-US" sz="1800" dirty="0">
              <a:solidFill>
                <a:schemeClr val="bg1">
                  <a:lumMod val="75000"/>
                </a:schemeClr>
              </a:solidFill>
            </a:endParaRPr>
          </a:p>
        </p:txBody>
      </p:sp>
      <p:sp>
        <p:nvSpPr>
          <p:cNvPr id="43031" name="Text Box 35"/>
          <p:cNvSpPr txBox="1">
            <a:spLocks noChangeArrowheads="1"/>
          </p:cNvSpPr>
          <p:nvPr/>
        </p:nvSpPr>
        <p:spPr bwMode="auto">
          <a:xfrm>
            <a:off x="1190847" y="1295400"/>
            <a:ext cx="2473754"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solidFill>
                  <a:schemeClr val="bg1">
                    <a:lumMod val="75000"/>
                  </a:schemeClr>
                </a:solidFill>
              </a:rPr>
              <a:t>w/ Pupillary Block</a:t>
            </a:r>
          </a:p>
        </p:txBody>
      </p:sp>
      <p:sp>
        <p:nvSpPr>
          <p:cNvPr id="43032" name="Text Box 36"/>
          <p:cNvSpPr txBox="1">
            <a:spLocks noChangeArrowheads="1"/>
          </p:cNvSpPr>
          <p:nvPr/>
        </p:nvSpPr>
        <p:spPr bwMode="auto">
          <a:xfrm>
            <a:off x="5181600" y="1295400"/>
            <a:ext cx="2630848"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t>w/o Pupillary Block</a:t>
            </a:r>
          </a:p>
        </p:txBody>
      </p:sp>
      <p:sp>
        <p:nvSpPr>
          <p:cNvPr id="49" name="Rectangle 2">
            <a:extLst>
              <a:ext uri="{FF2B5EF4-FFF2-40B4-BE49-F238E27FC236}">
                <a16:creationId xmlns:a16="http://schemas.microsoft.com/office/drawing/2014/main" id="{240EE5BF-F7D2-4FC8-A5DD-F6B5423153C6}"/>
              </a:ext>
            </a:extLst>
          </p:cNvPr>
          <p:cNvSpPr>
            <a:spLocks noGrp="1" noChangeArrowheads="1"/>
          </p:cNvSpPr>
          <p:nvPr>
            <p:ph type="title"/>
          </p:nvPr>
        </p:nvSpPr>
        <p:spPr>
          <a:xfrm>
            <a:off x="457200" y="304800"/>
            <a:ext cx="7543800" cy="563562"/>
          </a:xfrm>
        </p:spPr>
        <p:txBody>
          <a:bodyPr/>
          <a:lstStyle/>
          <a:p>
            <a:pPr eaLnBrk="1" hangingPunct="1"/>
            <a:r>
              <a:rPr lang="en-US" altLang="en-US" sz="3500" dirty="0"/>
              <a:t>A</a:t>
            </a:r>
          </a:p>
        </p:txBody>
      </p:sp>
      <p:sp>
        <p:nvSpPr>
          <p:cNvPr id="50" name="TextBox 49">
            <a:extLst>
              <a:ext uri="{FF2B5EF4-FFF2-40B4-BE49-F238E27FC236}">
                <a16:creationId xmlns:a16="http://schemas.microsoft.com/office/drawing/2014/main" id="{CF426230-46C8-405C-9015-99EF57762A2E}"/>
              </a:ext>
            </a:extLst>
          </p:cNvPr>
          <p:cNvSpPr txBox="1"/>
          <p:nvPr/>
        </p:nvSpPr>
        <p:spPr>
          <a:xfrm>
            <a:off x="2259496" y="189094"/>
            <a:ext cx="4607480" cy="400110"/>
          </a:xfrm>
          <a:prstGeom prst="rect">
            <a:avLst/>
          </a:prstGeom>
          <a:solidFill>
            <a:schemeClr val="accent1">
              <a:lumMod val="60000"/>
              <a:lumOff val="40000"/>
            </a:schemeClr>
          </a:solidFill>
        </p:spPr>
        <p:txBody>
          <a:bodyPr wrap="none" rtlCol="0">
            <a:spAutoFit/>
          </a:bodyPr>
          <a:lstStyle/>
          <a:p>
            <a:pPr algn="ctr"/>
            <a:r>
              <a:rPr lang="en-US" sz="2000" b="1" dirty="0"/>
              <a:t>Secondary Angle Closure Glaucoma</a:t>
            </a:r>
          </a:p>
        </p:txBody>
      </p:sp>
      <p:sp>
        <p:nvSpPr>
          <p:cNvPr id="2" name="TextBox 1">
            <a:extLst>
              <a:ext uri="{FF2B5EF4-FFF2-40B4-BE49-F238E27FC236}">
                <a16:creationId xmlns:a16="http://schemas.microsoft.com/office/drawing/2014/main" id="{A7E30BEC-923B-4C9A-A856-BDD0D882F6B8}"/>
              </a:ext>
            </a:extLst>
          </p:cNvPr>
          <p:cNvSpPr txBox="1"/>
          <p:nvPr/>
        </p:nvSpPr>
        <p:spPr>
          <a:xfrm>
            <a:off x="887305" y="2844119"/>
            <a:ext cx="1494320" cy="338554"/>
          </a:xfrm>
          <a:prstGeom prst="rect">
            <a:avLst/>
          </a:prstGeom>
          <a:noFill/>
        </p:spPr>
        <p:txBody>
          <a:bodyPr wrap="none" rtlCol="0">
            <a:spAutoFit/>
          </a:bodyPr>
          <a:lstStyle/>
          <a:p>
            <a:r>
              <a:rPr lang="en-US" sz="1600" dirty="0" err="1">
                <a:solidFill>
                  <a:schemeClr val="bg1">
                    <a:lumMod val="75000"/>
                  </a:schemeClr>
                </a:solidFill>
              </a:rPr>
              <a:t>Phacomorphic</a:t>
            </a:r>
            <a:endParaRPr lang="en-US" sz="1600" dirty="0">
              <a:solidFill>
                <a:schemeClr val="bg1">
                  <a:lumMod val="75000"/>
                </a:schemeClr>
              </a:solidFill>
            </a:endParaRPr>
          </a:p>
        </p:txBody>
      </p:sp>
      <p:sp>
        <p:nvSpPr>
          <p:cNvPr id="51" name="TextBox 50">
            <a:extLst>
              <a:ext uri="{FF2B5EF4-FFF2-40B4-BE49-F238E27FC236}">
                <a16:creationId xmlns:a16="http://schemas.microsoft.com/office/drawing/2014/main" id="{156069D4-340B-4160-A336-EBF73557CEE0}"/>
              </a:ext>
            </a:extLst>
          </p:cNvPr>
          <p:cNvSpPr txBox="1"/>
          <p:nvPr/>
        </p:nvSpPr>
        <p:spPr>
          <a:xfrm>
            <a:off x="884725" y="3175578"/>
            <a:ext cx="1402948" cy="338554"/>
          </a:xfrm>
          <a:prstGeom prst="rect">
            <a:avLst/>
          </a:prstGeom>
          <a:noFill/>
        </p:spPr>
        <p:txBody>
          <a:bodyPr wrap="none" rtlCol="0">
            <a:spAutoFit/>
          </a:bodyPr>
          <a:lstStyle/>
          <a:p>
            <a:r>
              <a:rPr lang="en-US" sz="1600" dirty="0">
                <a:solidFill>
                  <a:schemeClr val="bg1">
                    <a:lumMod val="75000"/>
                  </a:schemeClr>
                </a:solidFill>
              </a:rPr>
              <a:t>Ectopia </a:t>
            </a:r>
            <a:r>
              <a:rPr lang="en-US" sz="1600" dirty="0" err="1">
                <a:solidFill>
                  <a:schemeClr val="bg1">
                    <a:lumMod val="75000"/>
                  </a:schemeClr>
                </a:solidFill>
              </a:rPr>
              <a:t>lentis</a:t>
            </a:r>
            <a:endParaRPr lang="en-US" sz="1600" dirty="0">
              <a:solidFill>
                <a:schemeClr val="bg1">
                  <a:lumMod val="75000"/>
                </a:schemeClr>
              </a:solidFill>
            </a:endParaRPr>
          </a:p>
        </p:txBody>
      </p:sp>
      <p:cxnSp>
        <p:nvCxnSpPr>
          <p:cNvPr id="71" name="Straight Connector 70">
            <a:extLst>
              <a:ext uri="{FF2B5EF4-FFF2-40B4-BE49-F238E27FC236}">
                <a16:creationId xmlns:a16="http://schemas.microsoft.com/office/drawing/2014/main" id="{C104938D-BA8D-4E39-9D5F-9EE2012F2F3C}"/>
              </a:ext>
            </a:extLst>
          </p:cNvPr>
          <p:cNvCxnSpPr>
            <a:cxnSpLocks/>
          </p:cNvCxnSpPr>
          <p:nvPr/>
        </p:nvCxnSpPr>
        <p:spPr>
          <a:xfrm flipH="1">
            <a:off x="762665" y="3023488"/>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2A7E4E40-472F-4E50-8A7A-45C10FDD7171}"/>
              </a:ext>
            </a:extLst>
          </p:cNvPr>
          <p:cNvCxnSpPr>
            <a:cxnSpLocks/>
          </p:cNvCxnSpPr>
          <p:nvPr/>
        </p:nvCxnSpPr>
        <p:spPr>
          <a:xfrm flipH="1">
            <a:off x="762665" y="3347853"/>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C3924889-45B9-4383-9C9E-48F0A9C27AD8}"/>
              </a:ext>
            </a:extLst>
          </p:cNvPr>
          <p:cNvCxnSpPr>
            <a:cxnSpLocks/>
          </p:cNvCxnSpPr>
          <p:nvPr/>
        </p:nvCxnSpPr>
        <p:spPr>
          <a:xfrm flipH="1">
            <a:off x="748719" y="2838976"/>
            <a:ext cx="13947" cy="5088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 name="Straight Arrow Connector 5">
            <a:extLst>
              <a:ext uri="{FF2B5EF4-FFF2-40B4-BE49-F238E27FC236}">
                <a16:creationId xmlns:a16="http://schemas.microsoft.com/office/drawing/2014/main" id="{A3439F0C-5143-461F-8F3C-2E830785DEFC}"/>
              </a:ext>
            </a:extLst>
          </p:cNvPr>
          <p:cNvCxnSpPr>
            <a:stCxn id="50" idx="2"/>
          </p:cNvCxnSpPr>
          <p:nvPr/>
        </p:nvCxnSpPr>
        <p:spPr>
          <a:xfrm flipH="1">
            <a:off x="2971800" y="589204"/>
            <a:ext cx="1591436" cy="706196"/>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0" name="Straight Arrow Connector 9">
            <a:extLst>
              <a:ext uri="{FF2B5EF4-FFF2-40B4-BE49-F238E27FC236}">
                <a16:creationId xmlns:a16="http://schemas.microsoft.com/office/drawing/2014/main" id="{84DC796E-F6ED-4FBB-82D2-A260F480BF8A}"/>
              </a:ext>
            </a:extLst>
          </p:cNvPr>
          <p:cNvCxnSpPr>
            <a:cxnSpLocks/>
          </p:cNvCxnSpPr>
          <p:nvPr/>
        </p:nvCxnSpPr>
        <p:spPr>
          <a:xfrm>
            <a:off x="4572000" y="589204"/>
            <a:ext cx="1600200" cy="706196"/>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6" name="Straight Arrow Connector 25">
            <a:extLst>
              <a:ext uri="{FF2B5EF4-FFF2-40B4-BE49-F238E27FC236}">
                <a16:creationId xmlns:a16="http://schemas.microsoft.com/office/drawing/2014/main" id="{B70E0124-9B84-41A5-8D84-A66B7838A706}"/>
              </a:ext>
            </a:extLst>
          </p:cNvPr>
          <p:cNvCxnSpPr>
            <a:cxnSpLocks/>
          </p:cNvCxnSpPr>
          <p:nvPr/>
        </p:nvCxnSpPr>
        <p:spPr>
          <a:xfrm flipH="1">
            <a:off x="1159539" y="1828800"/>
            <a:ext cx="1290435" cy="478059"/>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28" name="Straight Arrow Connector 27">
            <a:extLst>
              <a:ext uri="{FF2B5EF4-FFF2-40B4-BE49-F238E27FC236}">
                <a16:creationId xmlns:a16="http://schemas.microsoft.com/office/drawing/2014/main" id="{567A4249-5C59-4416-8A8E-1C35913900AB}"/>
              </a:ext>
            </a:extLst>
          </p:cNvPr>
          <p:cNvCxnSpPr>
            <a:cxnSpLocks/>
          </p:cNvCxnSpPr>
          <p:nvPr/>
        </p:nvCxnSpPr>
        <p:spPr>
          <a:xfrm>
            <a:off x="2449973" y="1832208"/>
            <a:ext cx="1268784"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56" name="Text Box 6">
            <a:extLst>
              <a:ext uri="{FF2B5EF4-FFF2-40B4-BE49-F238E27FC236}">
                <a16:creationId xmlns:a16="http://schemas.microsoft.com/office/drawing/2014/main" id="{557983BD-9D64-49B9-A366-A08663B0451F}"/>
              </a:ext>
            </a:extLst>
          </p:cNvPr>
          <p:cNvSpPr txBox="1">
            <a:spLocks noChangeArrowheads="1"/>
          </p:cNvSpPr>
          <p:nvPr/>
        </p:nvSpPr>
        <p:spPr bwMode="auto">
          <a:xfrm>
            <a:off x="5029200" y="2356376"/>
            <a:ext cx="813043"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r" eaLnBrk="1" hangingPunct="1">
              <a:lnSpc>
                <a:spcPct val="80000"/>
              </a:lnSpc>
              <a:spcBef>
                <a:spcPct val="0"/>
              </a:spcBef>
              <a:buClrTx/>
              <a:buSzTx/>
              <a:buFontTx/>
              <a:buNone/>
            </a:pPr>
            <a:r>
              <a:rPr lang="en-US" altLang="en-US" sz="1800" dirty="0">
                <a:solidFill>
                  <a:schemeClr val="bg1">
                    <a:lumMod val="75000"/>
                  </a:schemeClr>
                </a:solidFill>
              </a:rPr>
              <a:t>‘Push’</a:t>
            </a:r>
          </a:p>
        </p:txBody>
      </p:sp>
      <p:sp>
        <p:nvSpPr>
          <p:cNvPr id="57" name="Text Box 14">
            <a:extLst>
              <a:ext uri="{FF2B5EF4-FFF2-40B4-BE49-F238E27FC236}">
                <a16:creationId xmlns:a16="http://schemas.microsoft.com/office/drawing/2014/main" id="{5DAFA1C1-3A29-4C27-A379-663FDD22E326}"/>
              </a:ext>
            </a:extLst>
          </p:cNvPr>
          <p:cNvSpPr txBox="1">
            <a:spLocks noChangeArrowheads="1"/>
          </p:cNvSpPr>
          <p:nvPr/>
        </p:nvSpPr>
        <p:spPr bwMode="auto">
          <a:xfrm>
            <a:off x="7620000" y="2365901"/>
            <a:ext cx="671979"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t>‘Pull’</a:t>
            </a:r>
          </a:p>
        </p:txBody>
      </p:sp>
      <p:cxnSp>
        <p:nvCxnSpPr>
          <p:cNvPr id="58" name="Straight Arrow Connector 57">
            <a:extLst>
              <a:ext uri="{FF2B5EF4-FFF2-40B4-BE49-F238E27FC236}">
                <a16:creationId xmlns:a16="http://schemas.microsoft.com/office/drawing/2014/main" id="{E874FEE9-46BD-46A3-90A3-DE7CC220FBFF}"/>
              </a:ext>
            </a:extLst>
          </p:cNvPr>
          <p:cNvCxnSpPr>
            <a:cxnSpLocks/>
          </p:cNvCxnSpPr>
          <p:nvPr/>
        </p:nvCxnSpPr>
        <p:spPr>
          <a:xfrm flipH="1">
            <a:off x="5867400" y="1828800"/>
            <a:ext cx="849775"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59" name="Straight Arrow Connector 58">
            <a:extLst>
              <a:ext uri="{FF2B5EF4-FFF2-40B4-BE49-F238E27FC236}">
                <a16:creationId xmlns:a16="http://schemas.microsoft.com/office/drawing/2014/main" id="{C370A4A1-FE96-4E70-B89E-839542A5E241}"/>
              </a:ext>
            </a:extLst>
          </p:cNvPr>
          <p:cNvCxnSpPr>
            <a:cxnSpLocks/>
          </p:cNvCxnSpPr>
          <p:nvPr/>
        </p:nvCxnSpPr>
        <p:spPr>
          <a:xfrm>
            <a:off x="6717173" y="1832208"/>
            <a:ext cx="902827" cy="474047"/>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62" name="Text Box 16">
            <a:extLst>
              <a:ext uri="{FF2B5EF4-FFF2-40B4-BE49-F238E27FC236}">
                <a16:creationId xmlns:a16="http://schemas.microsoft.com/office/drawing/2014/main" id="{33538067-0726-41B0-93FF-357EF00CA62D}"/>
              </a:ext>
            </a:extLst>
          </p:cNvPr>
          <p:cNvSpPr txBox="1">
            <a:spLocks noChangeArrowheads="1"/>
          </p:cNvSpPr>
          <p:nvPr/>
        </p:nvSpPr>
        <p:spPr bwMode="auto">
          <a:xfrm>
            <a:off x="8065437" y="2684785"/>
            <a:ext cx="628698"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NVG</a:t>
            </a:r>
          </a:p>
        </p:txBody>
      </p:sp>
      <p:sp>
        <p:nvSpPr>
          <p:cNvPr id="70" name="Text Box 21">
            <a:extLst>
              <a:ext uri="{FF2B5EF4-FFF2-40B4-BE49-F238E27FC236}">
                <a16:creationId xmlns:a16="http://schemas.microsoft.com/office/drawing/2014/main" id="{86C32650-BE1F-4CC3-8DB5-0C136D877E6F}"/>
              </a:ext>
            </a:extLst>
          </p:cNvPr>
          <p:cNvSpPr txBox="1">
            <a:spLocks noChangeArrowheads="1"/>
          </p:cNvSpPr>
          <p:nvPr/>
        </p:nvSpPr>
        <p:spPr bwMode="auto">
          <a:xfrm>
            <a:off x="8070534" y="3048000"/>
            <a:ext cx="526106"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b="1"/>
              <a:t>ICE</a:t>
            </a:r>
          </a:p>
        </p:txBody>
      </p:sp>
      <p:sp>
        <p:nvSpPr>
          <p:cNvPr id="75" name="Text Box 45">
            <a:extLst>
              <a:ext uri="{FF2B5EF4-FFF2-40B4-BE49-F238E27FC236}">
                <a16:creationId xmlns:a16="http://schemas.microsoft.com/office/drawing/2014/main" id="{2B6EDA2D-8F55-4DFD-A225-8C03CE6FC7F3}"/>
              </a:ext>
            </a:extLst>
          </p:cNvPr>
          <p:cNvSpPr txBox="1">
            <a:spLocks noChangeArrowheads="1"/>
          </p:cNvSpPr>
          <p:nvPr/>
        </p:nvSpPr>
        <p:spPr bwMode="auto">
          <a:xfrm>
            <a:off x="8073162" y="3810000"/>
            <a:ext cx="1070837" cy="74635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ts val="1700"/>
              </a:lnSpc>
              <a:spcBef>
                <a:spcPct val="0"/>
              </a:spcBef>
              <a:buClrTx/>
              <a:buSzTx/>
              <a:buFontTx/>
              <a:buNone/>
            </a:pPr>
            <a:r>
              <a:rPr lang="en-US" altLang="en-US" sz="1600" dirty="0">
                <a:solidFill>
                  <a:schemeClr val="bg1">
                    <a:lumMod val="75000"/>
                  </a:schemeClr>
                </a:solidFill>
              </a:rPr>
              <a:t>Epithelial/ fibrous ingrowth</a:t>
            </a:r>
          </a:p>
        </p:txBody>
      </p:sp>
      <p:cxnSp>
        <p:nvCxnSpPr>
          <p:cNvPr id="77" name="Straight Connector 76">
            <a:extLst>
              <a:ext uri="{FF2B5EF4-FFF2-40B4-BE49-F238E27FC236}">
                <a16:creationId xmlns:a16="http://schemas.microsoft.com/office/drawing/2014/main" id="{FC090BD7-F2E1-4464-B57B-9CBE5874C89B}"/>
              </a:ext>
            </a:extLst>
          </p:cNvPr>
          <p:cNvCxnSpPr>
            <a:cxnSpLocks/>
          </p:cNvCxnSpPr>
          <p:nvPr/>
        </p:nvCxnSpPr>
        <p:spPr>
          <a:xfrm>
            <a:off x="7873969" y="2674448"/>
            <a:ext cx="7724" cy="128795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8" name="Straight Connector 77">
            <a:extLst>
              <a:ext uri="{FF2B5EF4-FFF2-40B4-BE49-F238E27FC236}">
                <a16:creationId xmlns:a16="http://schemas.microsoft.com/office/drawing/2014/main" id="{B1922ED5-C3D8-43D8-A00D-1D6BC9201DBA}"/>
              </a:ext>
            </a:extLst>
          </p:cNvPr>
          <p:cNvCxnSpPr/>
          <p:nvPr/>
        </p:nvCxnSpPr>
        <p:spPr>
          <a:xfrm flipH="1">
            <a:off x="7873968" y="2840262"/>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9" name="Straight Connector 78">
            <a:extLst>
              <a:ext uri="{FF2B5EF4-FFF2-40B4-BE49-F238E27FC236}">
                <a16:creationId xmlns:a16="http://schemas.microsoft.com/office/drawing/2014/main" id="{77019ED2-6D69-4A60-9D19-D4DB786EA3A0}"/>
              </a:ext>
            </a:extLst>
          </p:cNvPr>
          <p:cNvCxnSpPr/>
          <p:nvPr/>
        </p:nvCxnSpPr>
        <p:spPr>
          <a:xfrm flipH="1">
            <a:off x="7873968" y="3213518"/>
            <a:ext cx="24447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1" name="Straight Connector 80">
            <a:extLst>
              <a:ext uri="{FF2B5EF4-FFF2-40B4-BE49-F238E27FC236}">
                <a16:creationId xmlns:a16="http://schemas.microsoft.com/office/drawing/2014/main" id="{9796A12F-4125-4C05-8EE8-A388740C580D}"/>
              </a:ext>
            </a:extLst>
          </p:cNvPr>
          <p:cNvCxnSpPr/>
          <p:nvPr/>
        </p:nvCxnSpPr>
        <p:spPr>
          <a:xfrm flipH="1">
            <a:off x="7877837" y="3581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3" name="Straight Connector 82">
            <a:extLst>
              <a:ext uri="{FF2B5EF4-FFF2-40B4-BE49-F238E27FC236}">
                <a16:creationId xmlns:a16="http://schemas.microsoft.com/office/drawing/2014/main" id="{7FDC5F4B-9BF0-42AD-B8BB-2F2399BCF1E2}"/>
              </a:ext>
            </a:extLst>
          </p:cNvPr>
          <p:cNvCxnSpPr/>
          <p:nvPr/>
        </p:nvCxnSpPr>
        <p:spPr>
          <a:xfrm flipH="1">
            <a:off x="7881693" y="3962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93" name="Text Box 42">
            <a:extLst>
              <a:ext uri="{FF2B5EF4-FFF2-40B4-BE49-F238E27FC236}">
                <a16:creationId xmlns:a16="http://schemas.microsoft.com/office/drawing/2014/main" id="{53BAB77F-E061-4834-9068-34BDF78AD071}"/>
              </a:ext>
            </a:extLst>
          </p:cNvPr>
          <p:cNvSpPr txBox="1">
            <a:spLocks noChangeArrowheads="1"/>
          </p:cNvSpPr>
          <p:nvPr/>
        </p:nvSpPr>
        <p:spPr bwMode="auto">
          <a:xfrm>
            <a:off x="8111387" y="3429000"/>
            <a:ext cx="856196"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Flat AC</a:t>
            </a:r>
          </a:p>
        </p:txBody>
      </p:sp>
      <p:sp>
        <p:nvSpPr>
          <p:cNvPr id="100" name="Text Box 23">
            <a:extLst>
              <a:ext uri="{FF2B5EF4-FFF2-40B4-BE49-F238E27FC236}">
                <a16:creationId xmlns:a16="http://schemas.microsoft.com/office/drawing/2014/main" id="{D8F2FCFF-2984-4836-B000-9C5601A8EAAA}"/>
              </a:ext>
            </a:extLst>
          </p:cNvPr>
          <p:cNvSpPr txBox="1">
            <a:spLocks noChangeArrowheads="1"/>
          </p:cNvSpPr>
          <p:nvPr/>
        </p:nvSpPr>
        <p:spPr bwMode="auto">
          <a:xfrm>
            <a:off x="5530369" y="2667000"/>
            <a:ext cx="2143536"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Aqueous misdirection</a:t>
            </a:r>
          </a:p>
        </p:txBody>
      </p:sp>
      <p:cxnSp>
        <p:nvCxnSpPr>
          <p:cNvPr id="104" name="Straight Connector 103">
            <a:extLst>
              <a:ext uri="{FF2B5EF4-FFF2-40B4-BE49-F238E27FC236}">
                <a16:creationId xmlns:a16="http://schemas.microsoft.com/office/drawing/2014/main" id="{49D87D4A-E317-4446-9B95-5184CB3968F3}"/>
              </a:ext>
            </a:extLst>
          </p:cNvPr>
          <p:cNvCxnSpPr>
            <a:cxnSpLocks/>
          </p:cNvCxnSpPr>
          <p:nvPr/>
        </p:nvCxnSpPr>
        <p:spPr>
          <a:xfrm flipH="1">
            <a:off x="5316229" y="2667000"/>
            <a:ext cx="7397" cy="25314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5" name="Straight Connector 104">
            <a:extLst>
              <a:ext uri="{FF2B5EF4-FFF2-40B4-BE49-F238E27FC236}">
                <a16:creationId xmlns:a16="http://schemas.microsoft.com/office/drawing/2014/main" id="{F40B6D71-75A8-4A88-864D-00D14C2F710D}"/>
              </a:ext>
            </a:extLst>
          </p:cNvPr>
          <p:cNvCxnSpPr/>
          <p:nvPr/>
        </p:nvCxnSpPr>
        <p:spPr>
          <a:xfrm flipH="1">
            <a:off x="5323624" y="2832814"/>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6" name="Straight Connector 105">
            <a:extLst>
              <a:ext uri="{FF2B5EF4-FFF2-40B4-BE49-F238E27FC236}">
                <a16:creationId xmlns:a16="http://schemas.microsoft.com/office/drawing/2014/main" id="{010BF7B2-AA07-4DCF-822D-E2DB5CC0BF59}"/>
              </a:ext>
            </a:extLst>
          </p:cNvPr>
          <p:cNvCxnSpPr/>
          <p:nvPr/>
        </p:nvCxnSpPr>
        <p:spPr>
          <a:xfrm flipH="1">
            <a:off x="5323624" y="3360065"/>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a:extLst>
              <a:ext uri="{FF2B5EF4-FFF2-40B4-BE49-F238E27FC236}">
                <a16:creationId xmlns:a16="http://schemas.microsoft.com/office/drawing/2014/main" id="{BAC8035C-3999-4C31-93CD-6C0D2ADEB73B}"/>
              </a:ext>
            </a:extLst>
          </p:cNvPr>
          <p:cNvCxnSpPr/>
          <p:nvPr/>
        </p:nvCxnSpPr>
        <p:spPr>
          <a:xfrm flipH="1">
            <a:off x="5323536" y="3786938"/>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8" name="Straight Connector 107">
            <a:extLst>
              <a:ext uri="{FF2B5EF4-FFF2-40B4-BE49-F238E27FC236}">
                <a16:creationId xmlns:a16="http://schemas.microsoft.com/office/drawing/2014/main" id="{DB64CAEE-69B4-426A-8A5B-D1269DBF0F66}"/>
              </a:ext>
            </a:extLst>
          </p:cNvPr>
          <p:cNvCxnSpPr/>
          <p:nvPr/>
        </p:nvCxnSpPr>
        <p:spPr>
          <a:xfrm flipH="1">
            <a:off x="5327493" y="4249152"/>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12" name="Straight Connector 111">
            <a:extLst>
              <a:ext uri="{FF2B5EF4-FFF2-40B4-BE49-F238E27FC236}">
                <a16:creationId xmlns:a16="http://schemas.microsoft.com/office/drawing/2014/main" id="{99A16C30-4BE4-48E5-8B65-0C5F3039B8DC}"/>
              </a:ext>
            </a:extLst>
          </p:cNvPr>
          <p:cNvCxnSpPr/>
          <p:nvPr/>
        </p:nvCxnSpPr>
        <p:spPr>
          <a:xfrm flipH="1">
            <a:off x="5333455" y="51816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13" name="Text Box 42">
            <a:extLst>
              <a:ext uri="{FF2B5EF4-FFF2-40B4-BE49-F238E27FC236}">
                <a16:creationId xmlns:a16="http://schemas.microsoft.com/office/drawing/2014/main" id="{056DFFD9-3CA2-42E7-90FE-4F14522E3504}"/>
              </a:ext>
            </a:extLst>
          </p:cNvPr>
          <p:cNvSpPr txBox="1">
            <a:spLocks noChangeArrowheads="1"/>
          </p:cNvSpPr>
          <p:nvPr/>
        </p:nvSpPr>
        <p:spPr bwMode="auto">
          <a:xfrm>
            <a:off x="5533954" y="3623846"/>
            <a:ext cx="1563248"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Retinal surgery</a:t>
            </a:r>
          </a:p>
        </p:txBody>
      </p:sp>
      <p:sp>
        <p:nvSpPr>
          <p:cNvPr id="118" name="Text Box 47">
            <a:extLst>
              <a:ext uri="{FF2B5EF4-FFF2-40B4-BE49-F238E27FC236}">
                <a16:creationId xmlns:a16="http://schemas.microsoft.com/office/drawing/2014/main" id="{3F59D898-ECAD-49F0-9425-2A1BC8DDA7B5}"/>
              </a:ext>
            </a:extLst>
          </p:cNvPr>
          <p:cNvSpPr txBox="1">
            <a:spLocks noChangeArrowheads="1"/>
          </p:cNvSpPr>
          <p:nvPr/>
        </p:nvSpPr>
        <p:spPr bwMode="auto">
          <a:xfrm>
            <a:off x="5523688" y="4538246"/>
            <a:ext cx="1414170"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Drug-induced</a:t>
            </a:r>
          </a:p>
        </p:txBody>
      </p:sp>
      <p:sp>
        <p:nvSpPr>
          <p:cNvPr id="16" name="TextBox 15">
            <a:extLst>
              <a:ext uri="{FF2B5EF4-FFF2-40B4-BE49-F238E27FC236}">
                <a16:creationId xmlns:a16="http://schemas.microsoft.com/office/drawing/2014/main" id="{984E008D-FBBA-42B4-940E-EA26772E0161}"/>
              </a:ext>
            </a:extLst>
          </p:cNvPr>
          <p:cNvSpPr txBox="1"/>
          <p:nvPr/>
        </p:nvSpPr>
        <p:spPr>
          <a:xfrm>
            <a:off x="6230528" y="5257800"/>
            <a:ext cx="1326004" cy="369332"/>
          </a:xfrm>
          <a:prstGeom prst="rect">
            <a:avLst/>
          </a:prstGeom>
          <a:noFill/>
        </p:spPr>
        <p:txBody>
          <a:bodyPr wrap="none" rtlCol="0">
            <a:spAutoFit/>
          </a:bodyPr>
          <a:lstStyle/>
          <a:p>
            <a:pPr algn="ctr"/>
            <a:r>
              <a:rPr lang="en-US" dirty="0">
                <a:solidFill>
                  <a:schemeClr val="bg1">
                    <a:lumMod val="75000"/>
                  </a:schemeClr>
                </a:solidFill>
              </a:rPr>
              <a:t>Both/Either</a:t>
            </a:r>
          </a:p>
        </p:txBody>
      </p:sp>
      <p:cxnSp>
        <p:nvCxnSpPr>
          <p:cNvPr id="125" name="Straight Connector 124">
            <a:extLst>
              <a:ext uri="{FF2B5EF4-FFF2-40B4-BE49-F238E27FC236}">
                <a16:creationId xmlns:a16="http://schemas.microsoft.com/office/drawing/2014/main" id="{01138141-D318-4ED7-A7FE-D8F2155CE890}"/>
              </a:ext>
            </a:extLst>
          </p:cNvPr>
          <p:cNvCxnSpPr/>
          <p:nvPr/>
        </p:nvCxnSpPr>
        <p:spPr>
          <a:xfrm flipH="1">
            <a:off x="5334000" y="4724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52" name="Text Box 47">
            <a:extLst>
              <a:ext uri="{FF2B5EF4-FFF2-40B4-BE49-F238E27FC236}">
                <a16:creationId xmlns:a16="http://schemas.microsoft.com/office/drawing/2014/main" id="{E3578916-9804-473C-8F06-D4FA0BCEDFD0}"/>
              </a:ext>
            </a:extLst>
          </p:cNvPr>
          <p:cNvSpPr txBox="1">
            <a:spLocks noChangeArrowheads="1"/>
          </p:cNvSpPr>
          <p:nvPr/>
        </p:nvSpPr>
        <p:spPr bwMode="auto">
          <a:xfrm>
            <a:off x="5543446" y="4055146"/>
            <a:ext cx="1619354"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err="1">
                <a:solidFill>
                  <a:schemeClr val="bg1">
                    <a:lumMod val="75000"/>
                  </a:schemeClr>
                </a:solidFill>
              </a:rPr>
              <a:t>Nanophthalmos</a:t>
            </a:r>
            <a:endParaRPr lang="en-US" altLang="en-US" sz="1600" dirty="0">
              <a:solidFill>
                <a:schemeClr val="bg1">
                  <a:lumMod val="75000"/>
                </a:schemeClr>
              </a:solidFill>
            </a:endParaRPr>
          </a:p>
        </p:txBody>
      </p:sp>
      <p:sp>
        <p:nvSpPr>
          <p:cNvPr id="53" name="Text Box 45">
            <a:extLst>
              <a:ext uri="{FF2B5EF4-FFF2-40B4-BE49-F238E27FC236}">
                <a16:creationId xmlns:a16="http://schemas.microsoft.com/office/drawing/2014/main" id="{57D1A14F-68FE-47D2-983C-1A879D66A9DC}"/>
              </a:ext>
            </a:extLst>
          </p:cNvPr>
          <p:cNvSpPr txBox="1">
            <a:spLocks noChangeArrowheads="1"/>
          </p:cNvSpPr>
          <p:nvPr/>
        </p:nvSpPr>
        <p:spPr bwMode="auto">
          <a:xfrm>
            <a:off x="5523688" y="5013493"/>
            <a:ext cx="582211"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PFV</a:t>
            </a:r>
          </a:p>
        </p:txBody>
      </p:sp>
      <p:sp>
        <p:nvSpPr>
          <p:cNvPr id="54" name="Text Box 42">
            <a:extLst>
              <a:ext uri="{FF2B5EF4-FFF2-40B4-BE49-F238E27FC236}">
                <a16:creationId xmlns:a16="http://schemas.microsoft.com/office/drawing/2014/main" id="{E1E37D2C-2C52-446B-843B-01E64990D3EC}"/>
              </a:ext>
            </a:extLst>
          </p:cNvPr>
          <p:cNvSpPr txBox="1">
            <a:spLocks noChangeArrowheads="1"/>
          </p:cNvSpPr>
          <p:nvPr/>
        </p:nvSpPr>
        <p:spPr bwMode="auto">
          <a:xfrm>
            <a:off x="5551406" y="3192546"/>
            <a:ext cx="2276072"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ERD/choroidal effusion</a:t>
            </a:r>
          </a:p>
        </p:txBody>
      </p:sp>
      <p:sp>
        <p:nvSpPr>
          <p:cNvPr id="45" name="Text Box 16">
            <a:extLst>
              <a:ext uri="{FF2B5EF4-FFF2-40B4-BE49-F238E27FC236}">
                <a16:creationId xmlns:a16="http://schemas.microsoft.com/office/drawing/2014/main" id="{110F5FF7-0BFD-4D31-B590-0FC320326235}"/>
              </a:ext>
            </a:extLst>
          </p:cNvPr>
          <p:cNvSpPr txBox="1">
            <a:spLocks noChangeArrowheads="1"/>
          </p:cNvSpPr>
          <p:nvPr/>
        </p:nvSpPr>
        <p:spPr bwMode="auto">
          <a:xfrm>
            <a:off x="624362" y="1879005"/>
            <a:ext cx="6811893" cy="4524315"/>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i="1" dirty="0">
                <a:solidFill>
                  <a:schemeClr val="bg1">
                    <a:lumMod val="65000"/>
                  </a:schemeClr>
                </a:solidFill>
              </a:rPr>
              <a:t>In this context, what does </a:t>
            </a:r>
            <a:r>
              <a:rPr lang="en-US" altLang="en-US" sz="1600" dirty="0">
                <a:solidFill>
                  <a:schemeClr val="bg1">
                    <a:lumMod val="65000"/>
                  </a:schemeClr>
                </a:solidFill>
              </a:rPr>
              <a:t>ICE</a:t>
            </a:r>
            <a:r>
              <a:rPr lang="en-US" altLang="en-US" sz="1600" i="1" dirty="0">
                <a:solidFill>
                  <a:schemeClr val="bg1">
                    <a:lumMod val="65000"/>
                  </a:schemeClr>
                </a:solidFill>
              </a:rPr>
              <a:t> stand for?</a:t>
            </a:r>
          </a:p>
          <a:p>
            <a:pPr eaLnBrk="1" hangingPunct="1">
              <a:spcBef>
                <a:spcPct val="0"/>
              </a:spcBef>
              <a:buClrTx/>
              <a:buSzTx/>
              <a:buFontTx/>
              <a:buNone/>
            </a:pPr>
            <a:r>
              <a:rPr lang="en-US" altLang="en-US" sz="1600" dirty="0">
                <a:solidFill>
                  <a:schemeClr val="bg1">
                    <a:lumMod val="65000"/>
                  </a:schemeClr>
                </a:solidFill>
              </a:rPr>
              <a:t>Iridocorneal endothelial syndrome</a:t>
            </a:r>
          </a:p>
          <a:p>
            <a:pPr eaLnBrk="1" hangingPunct="1">
              <a:spcBef>
                <a:spcPct val="0"/>
              </a:spcBef>
              <a:buClrTx/>
              <a:buSzTx/>
              <a:buFontTx/>
              <a:buNone/>
            </a:pPr>
            <a:endParaRPr lang="en-US" altLang="en-US" sz="1600" i="1" dirty="0">
              <a:solidFill>
                <a:schemeClr val="bg1">
                  <a:lumMod val="65000"/>
                </a:schemeClr>
              </a:solidFill>
            </a:endParaRPr>
          </a:p>
          <a:p>
            <a:pPr eaLnBrk="1" hangingPunct="1">
              <a:spcBef>
                <a:spcPct val="0"/>
              </a:spcBef>
              <a:buClrTx/>
              <a:buSzTx/>
              <a:buFontTx/>
              <a:buNone/>
            </a:pPr>
            <a:r>
              <a:rPr lang="en-US" altLang="en-US" sz="1600" i="1" dirty="0">
                <a:solidFill>
                  <a:schemeClr val="bg1">
                    <a:lumMod val="65000"/>
                  </a:schemeClr>
                </a:solidFill>
              </a:rPr>
              <a:t>In a nutshell, what is ICE?</a:t>
            </a:r>
          </a:p>
          <a:p>
            <a:pPr eaLnBrk="1" hangingPunct="1">
              <a:spcBef>
                <a:spcPct val="0"/>
              </a:spcBef>
              <a:buClrTx/>
              <a:buSzTx/>
              <a:buFont typeface="Wingdings" panose="05000000000000000000" pitchFamily="2" charset="2"/>
              <a:buNone/>
            </a:pPr>
            <a:r>
              <a:rPr lang="en-US" altLang="en-US" sz="1600" dirty="0">
                <a:solidFill>
                  <a:schemeClr val="bg1">
                    <a:lumMod val="65000"/>
                  </a:schemeClr>
                </a:solidFill>
              </a:rPr>
              <a:t>A sporadic condition in which abnormal corneal endothelial cells lead to a variety of corneal, iris and angle problems</a:t>
            </a:r>
          </a:p>
          <a:p>
            <a:pPr eaLnBrk="1" hangingPunct="1">
              <a:spcBef>
                <a:spcPct val="0"/>
              </a:spcBef>
              <a:buClrTx/>
              <a:buSzTx/>
              <a:buFont typeface="Wingdings" panose="05000000000000000000" pitchFamily="2" charset="2"/>
              <a:buNone/>
            </a:pPr>
            <a:endParaRPr lang="en-US" altLang="en-US" sz="1600" dirty="0">
              <a:solidFill>
                <a:schemeClr val="bg1">
                  <a:lumMod val="65000"/>
                </a:schemeClr>
              </a:solidFill>
            </a:endParaRPr>
          </a:p>
          <a:p>
            <a:pPr eaLnBrk="1" hangingPunct="1">
              <a:spcBef>
                <a:spcPct val="0"/>
              </a:spcBef>
              <a:buClrTx/>
              <a:buSzTx/>
              <a:buFontTx/>
              <a:buNone/>
            </a:pPr>
            <a:r>
              <a:rPr lang="en-US" altLang="en-US" sz="1600" i="1" dirty="0">
                <a:solidFill>
                  <a:schemeClr val="bg1">
                    <a:lumMod val="65000"/>
                  </a:schemeClr>
                </a:solidFill>
              </a:rPr>
              <a:t>Who is the typical patient?</a:t>
            </a:r>
          </a:p>
          <a:p>
            <a:pPr eaLnBrk="1" hangingPunct="1">
              <a:spcBef>
                <a:spcPct val="0"/>
              </a:spcBef>
              <a:buClrTx/>
              <a:buSzTx/>
              <a:buFontTx/>
              <a:buNone/>
            </a:pPr>
            <a:r>
              <a:rPr lang="en-US" altLang="en-US" sz="1600" dirty="0">
                <a:solidFill>
                  <a:schemeClr val="bg1">
                    <a:lumMod val="65000"/>
                  </a:schemeClr>
                </a:solidFill>
              </a:rPr>
              <a:t>A young-to-middle-aged adult female</a:t>
            </a:r>
          </a:p>
          <a:p>
            <a:pPr eaLnBrk="1" hangingPunct="1">
              <a:spcBef>
                <a:spcPct val="0"/>
              </a:spcBef>
              <a:buClrTx/>
              <a:buSzTx/>
              <a:buFontTx/>
              <a:buNone/>
            </a:pPr>
            <a:endParaRPr lang="en-US" altLang="en-US" sz="1600" i="1" dirty="0">
              <a:solidFill>
                <a:schemeClr val="bg1">
                  <a:lumMod val="65000"/>
                </a:schemeClr>
              </a:solidFill>
            </a:endParaRPr>
          </a:p>
          <a:p>
            <a:pPr eaLnBrk="1" hangingPunct="1">
              <a:spcBef>
                <a:spcPct val="0"/>
              </a:spcBef>
              <a:buClrTx/>
              <a:buSzTx/>
              <a:buFontTx/>
              <a:buNone/>
            </a:pPr>
            <a:r>
              <a:rPr lang="en-US" altLang="en-US" sz="1600" i="1" dirty="0">
                <a:solidFill>
                  <a:schemeClr val="bg1">
                    <a:lumMod val="65000"/>
                  </a:schemeClr>
                </a:solidFill>
              </a:rPr>
              <a:t>What three sorts of complaints will she have?</a:t>
            </a:r>
          </a:p>
          <a:p>
            <a:pPr eaLnBrk="1" hangingPunct="1">
              <a:spcBef>
                <a:spcPct val="0"/>
              </a:spcBef>
              <a:buClrTx/>
              <a:buSzTx/>
              <a:buNone/>
            </a:pPr>
            <a:r>
              <a:rPr lang="en-US" altLang="en-US" sz="1600" dirty="0">
                <a:solidFill>
                  <a:schemeClr val="bg1">
                    <a:lumMod val="65000"/>
                  </a:schemeClr>
                </a:solidFill>
              </a:rPr>
              <a:t>--Changes in the eye’s appearance</a:t>
            </a:r>
          </a:p>
          <a:p>
            <a:pPr eaLnBrk="1" hangingPunct="1">
              <a:spcBef>
                <a:spcPct val="0"/>
              </a:spcBef>
              <a:buClrTx/>
              <a:buSzTx/>
              <a:buNone/>
            </a:pPr>
            <a:r>
              <a:rPr lang="en-US" altLang="en-US" sz="1600" dirty="0">
                <a:solidFill>
                  <a:schemeClr val="bg1">
                    <a:lumMod val="65000"/>
                  </a:schemeClr>
                </a:solidFill>
              </a:rPr>
              <a:t>--Ocular pain </a:t>
            </a:r>
          </a:p>
          <a:p>
            <a:pPr eaLnBrk="1" hangingPunct="1">
              <a:spcBef>
                <a:spcPct val="0"/>
              </a:spcBef>
              <a:buClrTx/>
              <a:buSzTx/>
              <a:buNone/>
            </a:pPr>
            <a:r>
              <a:rPr lang="en-US" altLang="en-US" sz="1600" dirty="0">
                <a:solidFill>
                  <a:schemeClr val="bg1">
                    <a:lumMod val="65000"/>
                  </a:schemeClr>
                </a:solidFill>
              </a:rPr>
              <a:t>--Decreased VA</a:t>
            </a:r>
          </a:p>
          <a:p>
            <a:pPr eaLnBrk="1" hangingPunct="1">
              <a:spcBef>
                <a:spcPct val="0"/>
              </a:spcBef>
              <a:buClrTx/>
              <a:buSzTx/>
              <a:buNone/>
            </a:pPr>
            <a:endParaRPr lang="en-US" altLang="en-US" sz="1600" dirty="0">
              <a:solidFill>
                <a:schemeClr val="bg1">
                  <a:lumMod val="65000"/>
                </a:schemeClr>
              </a:solidFill>
            </a:endParaRPr>
          </a:p>
          <a:p>
            <a:pPr eaLnBrk="1" hangingPunct="1">
              <a:spcBef>
                <a:spcPct val="0"/>
              </a:spcBef>
              <a:buClrTx/>
              <a:buSzTx/>
              <a:buFontTx/>
              <a:buNone/>
            </a:pPr>
            <a:r>
              <a:rPr lang="en-US" altLang="en-US" sz="1600" i="1" dirty="0">
                <a:solidFill>
                  <a:schemeClr val="bg1">
                    <a:lumMod val="65000"/>
                  </a:schemeClr>
                </a:solidFill>
              </a:rPr>
              <a:t>What ‘pertinent negative’ will be elicited when taking a history?</a:t>
            </a:r>
          </a:p>
          <a:p>
            <a:pPr eaLnBrk="1" hangingPunct="1">
              <a:spcBef>
                <a:spcPct val="0"/>
              </a:spcBef>
              <a:buClrTx/>
              <a:buSzTx/>
              <a:buFontTx/>
              <a:buNone/>
            </a:pPr>
            <a:r>
              <a:rPr lang="en-US" altLang="en-US" sz="1600" dirty="0">
                <a:solidFill>
                  <a:schemeClr val="bg1">
                    <a:lumMod val="65000"/>
                  </a:schemeClr>
                </a:solidFill>
              </a:rPr>
              <a:t>She will deny any family history of similar eye findings (recall it’s sporadic, not inherited)</a:t>
            </a:r>
          </a:p>
        </p:txBody>
      </p:sp>
      <p:sp>
        <p:nvSpPr>
          <p:cNvPr id="47" name="Oval 46">
            <a:extLst>
              <a:ext uri="{FF2B5EF4-FFF2-40B4-BE49-F238E27FC236}">
                <a16:creationId xmlns:a16="http://schemas.microsoft.com/office/drawing/2014/main" id="{915FF168-8D6E-4F81-8D3E-ED770430134E}"/>
              </a:ext>
            </a:extLst>
          </p:cNvPr>
          <p:cNvSpPr/>
          <p:nvPr/>
        </p:nvSpPr>
        <p:spPr>
          <a:xfrm>
            <a:off x="8001000" y="3048000"/>
            <a:ext cx="671979" cy="338554"/>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Text Box 16">
            <a:extLst>
              <a:ext uri="{FF2B5EF4-FFF2-40B4-BE49-F238E27FC236}">
                <a16:creationId xmlns:a16="http://schemas.microsoft.com/office/drawing/2014/main" id="{090C85B3-0EB0-425A-B813-5DE77E9B89E1}"/>
              </a:ext>
            </a:extLst>
          </p:cNvPr>
          <p:cNvSpPr txBox="1">
            <a:spLocks noChangeArrowheads="1"/>
          </p:cNvSpPr>
          <p:nvPr/>
        </p:nvSpPr>
        <p:spPr bwMode="auto">
          <a:xfrm>
            <a:off x="440617" y="3361823"/>
            <a:ext cx="4516848" cy="1323439"/>
          </a:xfrm>
          <a:prstGeom prst="rect">
            <a:avLst/>
          </a:prstGeom>
          <a:solidFill>
            <a:schemeClr val="accent2"/>
          </a:solidFill>
          <a:ln>
            <a:noFill/>
          </a:ln>
          <a:effec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i="1" dirty="0">
                <a:solidFill>
                  <a:schemeClr val="bg1">
                    <a:lumMod val="75000"/>
                  </a:schemeClr>
                </a:solidFill>
              </a:rPr>
              <a:t>What are the common signs of ICE syndrome?</a:t>
            </a:r>
          </a:p>
          <a:p>
            <a:pPr eaLnBrk="1" hangingPunct="1">
              <a:spcBef>
                <a:spcPct val="0"/>
              </a:spcBef>
              <a:buClrTx/>
              <a:buSzTx/>
              <a:buFontTx/>
              <a:buNone/>
            </a:pPr>
            <a:r>
              <a:rPr lang="en-US" altLang="en-US" sz="1600" dirty="0">
                <a:solidFill>
                  <a:schemeClr val="bg1">
                    <a:lumMod val="75000"/>
                  </a:schemeClr>
                </a:solidFill>
              </a:rPr>
              <a:t>--Iris changes</a:t>
            </a:r>
          </a:p>
          <a:p>
            <a:pPr eaLnBrk="1" hangingPunct="1">
              <a:spcBef>
                <a:spcPct val="0"/>
              </a:spcBef>
              <a:buClrTx/>
              <a:buSzTx/>
              <a:buFontTx/>
              <a:buNone/>
            </a:pPr>
            <a:r>
              <a:rPr lang="en-US" altLang="en-US" sz="1600" dirty="0">
                <a:solidFill>
                  <a:schemeClr val="bg1">
                    <a:lumMod val="75000"/>
                  </a:schemeClr>
                </a:solidFill>
              </a:rPr>
              <a:t>--Corneal changes</a:t>
            </a:r>
          </a:p>
          <a:p>
            <a:pPr eaLnBrk="1" hangingPunct="1">
              <a:spcBef>
                <a:spcPct val="0"/>
              </a:spcBef>
              <a:buClrTx/>
              <a:buSzTx/>
              <a:buFontTx/>
              <a:buNone/>
            </a:pPr>
            <a:r>
              <a:rPr lang="en-US" altLang="en-US" sz="1600" dirty="0">
                <a:solidFill>
                  <a:schemeClr val="bg1">
                    <a:lumMod val="75000"/>
                  </a:schemeClr>
                </a:solidFill>
              </a:rPr>
              <a:t>--</a:t>
            </a:r>
            <a:r>
              <a:rPr lang="en-US" altLang="en-US" sz="1600" b="1" dirty="0">
                <a:solidFill>
                  <a:schemeClr val="bg1"/>
                </a:solidFill>
              </a:rPr>
              <a:t>Peripheral anterior synechiae (PAS)</a:t>
            </a:r>
          </a:p>
          <a:p>
            <a:pPr eaLnBrk="1" hangingPunct="1">
              <a:spcBef>
                <a:spcPct val="0"/>
              </a:spcBef>
              <a:buClrTx/>
              <a:buSzTx/>
              <a:buFontTx/>
              <a:buNone/>
            </a:pPr>
            <a:r>
              <a:rPr lang="en-US" altLang="en-US" sz="1600" dirty="0">
                <a:solidFill>
                  <a:schemeClr val="bg1">
                    <a:lumMod val="75000"/>
                  </a:schemeClr>
                </a:solidFill>
              </a:rPr>
              <a:t>--Elevated IOP/glaucoma</a:t>
            </a:r>
          </a:p>
        </p:txBody>
      </p:sp>
      <p:sp>
        <p:nvSpPr>
          <p:cNvPr id="55" name="Oval 54">
            <a:extLst>
              <a:ext uri="{FF2B5EF4-FFF2-40B4-BE49-F238E27FC236}">
                <a16:creationId xmlns:a16="http://schemas.microsoft.com/office/drawing/2014/main" id="{AA51CD81-56EC-487E-9F90-4DF70BE0BAD9}"/>
              </a:ext>
            </a:extLst>
          </p:cNvPr>
          <p:cNvSpPr/>
          <p:nvPr/>
        </p:nvSpPr>
        <p:spPr>
          <a:xfrm>
            <a:off x="473923" y="3962400"/>
            <a:ext cx="3945677" cy="603892"/>
          </a:xfrm>
          <a:prstGeom prst="ellipse">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TextBox 63">
            <a:extLst>
              <a:ext uri="{FF2B5EF4-FFF2-40B4-BE49-F238E27FC236}">
                <a16:creationId xmlns:a16="http://schemas.microsoft.com/office/drawing/2014/main" id="{B2E26AB2-302F-4B05-B83A-2ED05D0B0D25}"/>
              </a:ext>
            </a:extLst>
          </p:cNvPr>
          <p:cNvSpPr txBox="1"/>
          <p:nvPr/>
        </p:nvSpPr>
        <p:spPr>
          <a:xfrm>
            <a:off x="215936" y="4671536"/>
            <a:ext cx="5486400" cy="738664"/>
          </a:xfrm>
          <a:prstGeom prst="rect">
            <a:avLst/>
          </a:prstGeom>
          <a:solidFill>
            <a:srgbClr val="FFFF00"/>
          </a:solidFill>
        </p:spPr>
        <p:txBody>
          <a:bodyPr wrap="square">
            <a:spAutoFit/>
          </a:bodyPr>
          <a:lstStyle/>
          <a:p>
            <a:pPr eaLnBrk="1" hangingPunct="1">
              <a:defRPr/>
            </a:pPr>
            <a:r>
              <a:rPr lang="en-US" altLang="en-US" sz="1400" i="1" dirty="0">
                <a:solidFill>
                  <a:schemeClr val="bg1">
                    <a:lumMod val="65000"/>
                  </a:schemeClr>
                </a:solidFill>
              </a:rPr>
              <a:t>Two words are used to describe the appearance of the PAS in ICE. What are they?</a:t>
            </a:r>
          </a:p>
          <a:p>
            <a:pPr eaLnBrk="1" hangingPunct="1">
              <a:defRPr/>
            </a:pPr>
            <a:r>
              <a:rPr lang="en-US" altLang="en-US" sz="1400" dirty="0">
                <a:solidFill>
                  <a:schemeClr val="bg1">
                    <a:lumMod val="65000"/>
                  </a:schemeClr>
                </a:solidFill>
              </a:rPr>
              <a:t>‘Broad’ and </a:t>
            </a:r>
            <a:r>
              <a:rPr lang="en-US" altLang="en-US" sz="1400" dirty="0">
                <a:solidFill>
                  <a:srgbClr val="0000FF"/>
                </a:solidFill>
              </a:rPr>
              <a:t>‘</a:t>
            </a:r>
            <a:r>
              <a:rPr lang="en-US" altLang="en-US" sz="1400" b="1" dirty="0">
                <a:solidFill>
                  <a:srgbClr val="0000FF"/>
                </a:solidFill>
              </a:rPr>
              <a:t>high</a:t>
            </a:r>
            <a:r>
              <a:rPr lang="en-US" altLang="en-US" sz="1400" dirty="0">
                <a:solidFill>
                  <a:srgbClr val="0000FF"/>
                </a:solidFill>
              </a:rPr>
              <a:t>’</a:t>
            </a:r>
            <a:endParaRPr lang="en-US" sz="1400" i="1" dirty="0">
              <a:solidFill>
                <a:srgbClr val="0000FF"/>
              </a:solidFill>
            </a:endParaRPr>
          </a:p>
        </p:txBody>
      </p:sp>
      <p:sp>
        <p:nvSpPr>
          <p:cNvPr id="60" name="Oval 59">
            <a:extLst>
              <a:ext uri="{FF2B5EF4-FFF2-40B4-BE49-F238E27FC236}">
                <a16:creationId xmlns:a16="http://schemas.microsoft.com/office/drawing/2014/main" id="{4673AAA4-868B-4941-ACE6-192D015FF799}"/>
              </a:ext>
            </a:extLst>
          </p:cNvPr>
          <p:cNvSpPr/>
          <p:nvPr/>
        </p:nvSpPr>
        <p:spPr>
          <a:xfrm>
            <a:off x="1107151" y="5080026"/>
            <a:ext cx="745461" cy="344978"/>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TextBox 60">
            <a:extLst>
              <a:ext uri="{FF2B5EF4-FFF2-40B4-BE49-F238E27FC236}">
                <a16:creationId xmlns:a16="http://schemas.microsoft.com/office/drawing/2014/main" id="{39C4BC2B-83AC-4083-B32B-5959D6C670D8}"/>
              </a:ext>
            </a:extLst>
          </p:cNvPr>
          <p:cNvSpPr txBox="1"/>
          <p:nvPr/>
        </p:nvSpPr>
        <p:spPr>
          <a:xfrm>
            <a:off x="696094" y="5562600"/>
            <a:ext cx="4241097" cy="523220"/>
          </a:xfrm>
          <a:prstGeom prst="rect">
            <a:avLst/>
          </a:prstGeom>
          <a:solidFill>
            <a:schemeClr val="accent6">
              <a:lumMod val="60000"/>
              <a:lumOff val="40000"/>
            </a:schemeClr>
          </a:solidFill>
        </p:spPr>
        <p:txBody>
          <a:bodyPr wrap="none" rtlCol="0">
            <a:spAutoFit/>
          </a:bodyPr>
          <a:lstStyle/>
          <a:p>
            <a:pPr>
              <a:defRPr/>
            </a:pPr>
            <a:r>
              <a:rPr lang="en-US" sz="1400" i="1" dirty="0">
                <a:solidFill>
                  <a:schemeClr val="bg1">
                    <a:lumMod val="50000"/>
                  </a:schemeClr>
                </a:solidFill>
              </a:rPr>
              <a:t>What does </a:t>
            </a:r>
            <a:r>
              <a:rPr lang="en-US" sz="1400" dirty="0">
                <a:solidFill>
                  <a:schemeClr val="bg1">
                    <a:lumMod val="50000"/>
                  </a:schemeClr>
                </a:solidFill>
              </a:rPr>
              <a:t>high</a:t>
            </a:r>
            <a:r>
              <a:rPr lang="en-US" sz="1400" i="1" dirty="0">
                <a:solidFill>
                  <a:schemeClr val="bg1">
                    <a:lumMod val="50000"/>
                  </a:schemeClr>
                </a:solidFill>
              </a:rPr>
              <a:t> mean in this context?</a:t>
            </a:r>
          </a:p>
          <a:p>
            <a:pPr>
              <a:defRPr/>
            </a:pPr>
            <a:r>
              <a:rPr lang="en-US" sz="1400" dirty="0">
                <a:solidFill>
                  <a:schemeClr val="bg1">
                    <a:lumMod val="50000"/>
                  </a:schemeClr>
                </a:solidFill>
              </a:rPr>
              <a:t>That the PAS </a:t>
            </a:r>
            <a:r>
              <a:rPr lang="en-US" sz="1400" b="1" dirty="0">
                <a:solidFill>
                  <a:srgbClr val="0000FF"/>
                </a:solidFill>
              </a:rPr>
              <a:t>extend above Schwalbe’s line </a:t>
            </a:r>
            <a:r>
              <a:rPr lang="en-US" sz="1400" dirty="0">
                <a:solidFill>
                  <a:schemeClr val="bg1">
                    <a:lumMod val="50000"/>
                  </a:schemeClr>
                </a:solidFill>
              </a:rPr>
              <a:t>(SL) </a:t>
            </a:r>
          </a:p>
        </p:txBody>
      </p:sp>
      <p:sp>
        <p:nvSpPr>
          <p:cNvPr id="63" name="Oval 62">
            <a:extLst>
              <a:ext uri="{FF2B5EF4-FFF2-40B4-BE49-F238E27FC236}">
                <a16:creationId xmlns:a16="http://schemas.microsoft.com/office/drawing/2014/main" id="{3B31567E-8016-48BA-BC64-BF2DC0D0926D}"/>
              </a:ext>
            </a:extLst>
          </p:cNvPr>
          <p:cNvSpPr/>
          <p:nvPr/>
        </p:nvSpPr>
        <p:spPr>
          <a:xfrm>
            <a:off x="1467313" y="5727663"/>
            <a:ext cx="3295839" cy="405759"/>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TextBox 64">
            <a:extLst>
              <a:ext uri="{FF2B5EF4-FFF2-40B4-BE49-F238E27FC236}">
                <a16:creationId xmlns:a16="http://schemas.microsoft.com/office/drawing/2014/main" id="{D66E4A22-51A1-472F-8E49-9E0BA101DD76}"/>
              </a:ext>
            </a:extLst>
          </p:cNvPr>
          <p:cNvSpPr txBox="1"/>
          <p:nvPr/>
        </p:nvSpPr>
        <p:spPr>
          <a:xfrm>
            <a:off x="1925343" y="4889464"/>
            <a:ext cx="5026525" cy="738664"/>
          </a:xfrm>
          <a:prstGeom prst="rect">
            <a:avLst/>
          </a:prstGeom>
          <a:solidFill>
            <a:schemeClr val="accent1">
              <a:lumMod val="40000"/>
              <a:lumOff val="60000"/>
            </a:schemeClr>
          </a:solidFill>
        </p:spPr>
        <p:txBody>
          <a:bodyPr wrap="square" rtlCol="0">
            <a:spAutoFit/>
          </a:bodyPr>
          <a:lstStyle/>
          <a:p>
            <a:pPr>
              <a:defRPr/>
            </a:pPr>
            <a:r>
              <a:rPr lang="en-US" sz="1400" i="1" dirty="0">
                <a:solidFill>
                  <a:srgbClr val="0000FF"/>
                </a:solidFill>
              </a:rPr>
              <a:t>But we said earlier that PAS don’t cross SL. What’s the deal?</a:t>
            </a:r>
          </a:p>
          <a:p>
            <a:pPr>
              <a:defRPr/>
            </a:pPr>
            <a:r>
              <a:rPr lang="en-US" sz="1400" dirty="0">
                <a:solidFill>
                  <a:srgbClr val="0000FF"/>
                </a:solidFill>
              </a:rPr>
              <a:t>What we said was that PAS don’t cross </a:t>
            </a:r>
            <a:r>
              <a:rPr lang="en-US" sz="1400" b="1" dirty="0">
                <a:solidFill>
                  <a:srgbClr val="0000FF"/>
                </a:solidFill>
              </a:rPr>
              <a:t>normal</a:t>
            </a:r>
            <a:r>
              <a:rPr lang="en-US" sz="1400" dirty="0">
                <a:solidFill>
                  <a:srgbClr val="0000FF"/>
                </a:solidFill>
              </a:rPr>
              <a:t> endothelium, but the endothelium in ICE is highly </a:t>
            </a:r>
            <a:r>
              <a:rPr lang="en-US" sz="1400" b="1" dirty="0">
                <a:solidFill>
                  <a:srgbClr val="0000FF"/>
                </a:solidFill>
              </a:rPr>
              <a:t>ab</a:t>
            </a:r>
            <a:r>
              <a:rPr lang="en-US" sz="1400" dirty="0">
                <a:solidFill>
                  <a:srgbClr val="0000FF"/>
                </a:solidFill>
              </a:rPr>
              <a:t>normal</a:t>
            </a:r>
          </a:p>
        </p:txBody>
      </p:sp>
    </p:spTree>
    <p:extLst>
      <p:ext uri="{BB962C8B-B14F-4D97-AF65-F5344CB8AC3E}">
        <p14:creationId xmlns:p14="http://schemas.microsoft.com/office/powerpoint/2010/main" val="2462847749"/>
      </p:ext>
    </p:extLst>
  </p:cSld>
  <p:clrMapOvr>
    <a:masterClrMapping/>
  </p:clrMapOvr>
</p:sld>
</file>

<file path=ppt/slides/slide3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Straight Arrow Connector 12">
            <a:extLst>
              <a:ext uri="{FF2B5EF4-FFF2-40B4-BE49-F238E27FC236}">
                <a16:creationId xmlns:a16="http://schemas.microsoft.com/office/drawing/2014/main" id="{A6DE2085-829C-480C-9216-69D6039C0A37}"/>
              </a:ext>
            </a:extLst>
          </p:cNvPr>
          <p:cNvCxnSpPr>
            <a:cxnSpLocks/>
          </p:cNvCxnSpPr>
          <p:nvPr/>
        </p:nvCxnSpPr>
        <p:spPr>
          <a:xfrm>
            <a:off x="6717173" y="1828800"/>
            <a:ext cx="0" cy="3462754"/>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43014" name="Text Box 6"/>
          <p:cNvSpPr txBox="1">
            <a:spLocks noChangeArrowheads="1"/>
          </p:cNvSpPr>
          <p:nvPr/>
        </p:nvSpPr>
        <p:spPr bwMode="auto">
          <a:xfrm>
            <a:off x="533400" y="2356376"/>
            <a:ext cx="1005403"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Lens-</a:t>
            </a:r>
          </a:p>
          <a:p>
            <a:pPr algn="ctr" eaLnBrk="1" hangingPunct="1">
              <a:lnSpc>
                <a:spcPct val="80000"/>
              </a:lnSpc>
              <a:spcBef>
                <a:spcPct val="0"/>
              </a:spcBef>
              <a:buClrTx/>
              <a:buSzTx/>
              <a:buFontTx/>
              <a:buNone/>
            </a:pPr>
            <a:r>
              <a:rPr lang="en-US" altLang="en-US" sz="1800" dirty="0">
                <a:solidFill>
                  <a:schemeClr val="bg1">
                    <a:lumMod val="75000"/>
                  </a:schemeClr>
                </a:solidFill>
              </a:rPr>
              <a:t>Induced</a:t>
            </a:r>
          </a:p>
        </p:txBody>
      </p:sp>
      <p:sp>
        <p:nvSpPr>
          <p:cNvPr id="43017" name="Text Box 14"/>
          <p:cNvSpPr txBox="1">
            <a:spLocks noChangeArrowheads="1"/>
          </p:cNvSpPr>
          <p:nvPr/>
        </p:nvSpPr>
        <p:spPr bwMode="auto">
          <a:xfrm>
            <a:off x="3026498" y="2365901"/>
            <a:ext cx="1633781"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Aphakic/</a:t>
            </a:r>
          </a:p>
          <a:p>
            <a:pPr algn="ctr" eaLnBrk="1" hangingPunct="1">
              <a:lnSpc>
                <a:spcPct val="80000"/>
              </a:lnSpc>
              <a:spcBef>
                <a:spcPct val="0"/>
              </a:spcBef>
              <a:buClrTx/>
              <a:buSzTx/>
              <a:buFontTx/>
              <a:buNone/>
            </a:pPr>
            <a:r>
              <a:rPr lang="en-US" altLang="en-US" sz="1800" dirty="0" err="1">
                <a:solidFill>
                  <a:schemeClr val="bg1">
                    <a:lumMod val="75000"/>
                  </a:schemeClr>
                </a:solidFill>
              </a:rPr>
              <a:t>Pseudophakic</a:t>
            </a:r>
            <a:endParaRPr lang="en-US" altLang="en-US" sz="1800" dirty="0">
              <a:solidFill>
                <a:schemeClr val="bg1">
                  <a:lumMod val="75000"/>
                </a:schemeClr>
              </a:solidFill>
            </a:endParaRPr>
          </a:p>
        </p:txBody>
      </p:sp>
      <p:sp>
        <p:nvSpPr>
          <p:cNvPr id="43031" name="Text Box 35"/>
          <p:cNvSpPr txBox="1">
            <a:spLocks noChangeArrowheads="1"/>
          </p:cNvSpPr>
          <p:nvPr/>
        </p:nvSpPr>
        <p:spPr bwMode="auto">
          <a:xfrm>
            <a:off x="1190847" y="1295400"/>
            <a:ext cx="2473754"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solidFill>
                  <a:schemeClr val="bg1">
                    <a:lumMod val="75000"/>
                  </a:schemeClr>
                </a:solidFill>
              </a:rPr>
              <a:t>w/ Pupillary Block</a:t>
            </a:r>
          </a:p>
        </p:txBody>
      </p:sp>
      <p:sp>
        <p:nvSpPr>
          <p:cNvPr id="43032" name="Text Box 36"/>
          <p:cNvSpPr txBox="1">
            <a:spLocks noChangeArrowheads="1"/>
          </p:cNvSpPr>
          <p:nvPr/>
        </p:nvSpPr>
        <p:spPr bwMode="auto">
          <a:xfrm>
            <a:off x="5181600" y="1295400"/>
            <a:ext cx="2630848"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t>w/o Pupillary Block</a:t>
            </a:r>
          </a:p>
        </p:txBody>
      </p:sp>
      <p:sp>
        <p:nvSpPr>
          <p:cNvPr id="49" name="Rectangle 2">
            <a:extLst>
              <a:ext uri="{FF2B5EF4-FFF2-40B4-BE49-F238E27FC236}">
                <a16:creationId xmlns:a16="http://schemas.microsoft.com/office/drawing/2014/main" id="{240EE5BF-F7D2-4FC8-A5DD-F6B5423153C6}"/>
              </a:ext>
            </a:extLst>
          </p:cNvPr>
          <p:cNvSpPr>
            <a:spLocks noGrp="1" noChangeArrowheads="1"/>
          </p:cNvSpPr>
          <p:nvPr>
            <p:ph type="title"/>
          </p:nvPr>
        </p:nvSpPr>
        <p:spPr>
          <a:xfrm>
            <a:off x="457200" y="304800"/>
            <a:ext cx="7543800" cy="563562"/>
          </a:xfrm>
        </p:spPr>
        <p:txBody>
          <a:bodyPr/>
          <a:lstStyle/>
          <a:p>
            <a:pPr eaLnBrk="1" hangingPunct="1"/>
            <a:r>
              <a:rPr lang="en-US" altLang="en-US" sz="3500" dirty="0"/>
              <a:t>Q</a:t>
            </a:r>
          </a:p>
        </p:txBody>
      </p:sp>
      <p:sp>
        <p:nvSpPr>
          <p:cNvPr id="50" name="TextBox 49">
            <a:extLst>
              <a:ext uri="{FF2B5EF4-FFF2-40B4-BE49-F238E27FC236}">
                <a16:creationId xmlns:a16="http://schemas.microsoft.com/office/drawing/2014/main" id="{CF426230-46C8-405C-9015-99EF57762A2E}"/>
              </a:ext>
            </a:extLst>
          </p:cNvPr>
          <p:cNvSpPr txBox="1"/>
          <p:nvPr/>
        </p:nvSpPr>
        <p:spPr>
          <a:xfrm>
            <a:off x="2259496" y="189094"/>
            <a:ext cx="4607480" cy="400110"/>
          </a:xfrm>
          <a:prstGeom prst="rect">
            <a:avLst/>
          </a:prstGeom>
          <a:solidFill>
            <a:schemeClr val="accent1">
              <a:lumMod val="60000"/>
              <a:lumOff val="40000"/>
            </a:schemeClr>
          </a:solidFill>
        </p:spPr>
        <p:txBody>
          <a:bodyPr wrap="none" rtlCol="0">
            <a:spAutoFit/>
          </a:bodyPr>
          <a:lstStyle/>
          <a:p>
            <a:pPr algn="ctr"/>
            <a:r>
              <a:rPr lang="en-US" sz="2000" b="1" dirty="0"/>
              <a:t>Secondary Angle Closure Glaucoma</a:t>
            </a:r>
          </a:p>
        </p:txBody>
      </p:sp>
      <p:sp>
        <p:nvSpPr>
          <p:cNvPr id="2" name="TextBox 1">
            <a:extLst>
              <a:ext uri="{FF2B5EF4-FFF2-40B4-BE49-F238E27FC236}">
                <a16:creationId xmlns:a16="http://schemas.microsoft.com/office/drawing/2014/main" id="{A7E30BEC-923B-4C9A-A856-BDD0D882F6B8}"/>
              </a:ext>
            </a:extLst>
          </p:cNvPr>
          <p:cNvSpPr txBox="1"/>
          <p:nvPr/>
        </p:nvSpPr>
        <p:spPr>
          <a:xfrm>
            <a:off x="887305" y="2844119"/>
            <a:ext cx="1494320" cy="338554"/>
          </a:xfrm>
          <a:prstGeom prst="rect">
            <a:avLst/>
          </a:prstGeom>
          <a:noFill/>
        </p:spPr>
        <p:txBody>
          <a:bodyPr wrap="none" rtlCol="0">
            <a:spAutoFit/>
          </a:bodyPr>
          <a:lstStyle/>
          <a:p>
            <a:r>
              <a:rPr lang="en-US" sz="1600" dirty="0" err="1">
                <a:solidFill>
                  <a:schemeClr val="bg1">
                    <a:lumMod val="75000"/>
                  </a:schemeClr>
                </a:solidFill>
              </a:rPr>
              <a:t>Phacomorphic</a:t>
            </a:r>
            <a:endParaRPr lang="en-US" sz="1600" dirty="0">
              <a:solidFill>
                <a:schemeClr val="bg1">
                  <a:lumMod val="75000"/>
                </a:schemeClr>
              </a:solidFill>
            </a:endParaRPr>
          </a:p>
        </p:txBody>
      </p:sp>
      <p:sp>
        <p:nvSpPr>
          <p:cNvPr id="51" name="TextBox 50">
            <a:extLst>
              <a:ext uri="{FF2B5EF4-FFF2-40B4-BE49-F238E27FC236}">
                <a16:creationId xmlns:a16="http://schemas.microsoft.com/office/drawing/2014/main" id="{156069D4-340B-4160-A336-EBF73557CEE0}"/>
              </a:ext>
            </a:extLst>
          </p:cNvPr>
          <p:cNvSpPr txBox="1"/>
          <p:nvPr/>
        </p:nvSpPr>
        <p:spPr>
          <a:xfrm>
            <a:off x="884725" y="3175578"/>
            <a:ext cx="1402948" cy="338554"/>
          </a:xfrm>
          <a:prstGeom prst="rect">
            <a:avLst/>
          </a:prstGeom>
          <a:noFill/>
        </p:spPr>
        <p:txBody>
          <a:bodyPr wrap="none" rtlCol="0">
            <a:spAutoFit/>
          </a:bodyPr>
          <a:lstStyle/>
          <a:p>
            <a:r>
              <a:rPr lang="en-US" sz="1600" dirty="0">
                <a:solidFill>
                  <a:schemeClr val="bg1">
                    <a:lumMod val="75000"/>
                  </a:schemeClr>
                </a:solidFill>
              </a:rPr>
              <a:t>Ectopia </a:t>
            </a:r>
            <a:r>
              <a:rPr lang="en-US" sz="1600" dirty="0" err="1">
                <a:solidFill>
                  <a:schemeClr val="bg1">
                    <a:lumMod val="75000"/>
                  </a:schemeClr>
                </a:solidFill>
              </a:rPr>
              <a:t>lentis</a:t>
            </a:r>
            <a:endParaRPr lang="en-US" sz="1600" dirty="0">
              <a:solidFill>
                <a:schemeClr val="bg1">
                  <a:lumMod val="75000"/>
                </a:schemeClr>
              </a:solidFill>
            </a:endParaRPr>
          </a:p>
        </p:txBody>
      </p:sp>
      <p:cxnSp>
        <p:nvCxnSpPr>
          <p:cNvPr id="71" name="Straight Connector 70">
            <a:extLst>
              <a:ext uri="{FF2B5EF4-FFF2-40B4-BE49-F238E27FC236}">
                <a16:creationId xmlns:a16="http://schemas.microsoft.com/office/drawing/2014/main" id="{C104938D-BA8D-4E39-9D5F-9EE2012F2F3C}"/>
              </a:ext>
            </a:extLst>
          </p:cNvPr>
          <p:cNvCxnSpPr>
            <a:cxnSpLocks/>
          </p:cNvCxnSpPr>
          <p:nvPr/>
        </p:nvCxnSpPr>
        <p:spPr>
          <a:xfrm flipH="1">
            <a:off x="762665" y="3023488"/>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2A7E4E40-472F-4E50-8A7A-45C10FDD7171}"/>
              </a:ext>
            </a:extLst>
          </p:cNvPr>
          <p:cNvCxnSpPr>
            <a:cxnSpLocks/>
          </p:cNvCxnSpPr>
          <p:nvPr/>
        </p:nvCxnSpPr>
        <p:spPr>
          <a:xfrm flipH="1">
            <a:off x="762665" y="3347853"/>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C3924889-45B9-4383-9C9E-48F0A9C27AD8}"/>
              </a:ext>
            </a:extLst>
          </p:cNvPr>
          <p:cNvCxnSpPr>
            <a:cxnSpLocks/>
          </p:cNvCxnSpPr>
          <p:nvPr/>
        </p:nvCxnSpPr>
        <p:spPr>
          <a:xfrm flipH="1">
            <a:off x="748719" y="2838976"/>
            <a:ext cx="13947" cy="5088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 name="Straight Arrow Connector 5">
            <a:extLst>
              <a:ext uri="{FF2B5EF4-FFF2-40B4-BE49-F238E27FC236}">
                <a16:creationId xmlns:a16="http://schemas.microsoft.com/office/drawing/2014/main" id="{A3439F0C-5143-461F-8F3C-2E830785DEFC}"/>
              </a:ext>
            </a:extLst>
          </p:cNvPr>
          <p:cNvCxnSpPr>
            <a:stCxn id="50" idx="2"/>
          </p:cNvCxnSpPr>
          <p:nvPr/>
        </p:nvCxnSpPr>
        <p:spPr>
          <a:xfrm flipH="1">
            <a:off x="2971800" y="589204"/>
            <a:ext cx="1591436" cy="706196"/>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0" name="Straight Arrow Connector 9">
            <a:extLst>
              <a:ext uri="{FF2B5EF4-FFF2-40B4-BE49-F238E27FC236}">
                <a16:creationId xmlns:a16="http://schemas.microsoft.com/office/drawing/2014/main" id="{84DC796E-F6ED-4FBB-82D2-A260F480BF8A}"/>
              </a:ext>
            </a:extLst>
          </p:cNvPr>
          <p:cNvCxnSpPr>
            <a:cxnSpLocks/>
          </p:cNvCxnSpPr>
          <p:nvPr/>
        </p:nvCxnSpPr>
        <p:spPr>
          <a:xfrm>
            <a:off x="4572000" y="589204"/>
            <a:ext cx="1600200" cy="706196"/>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6" name="Straight Arrow Connector 25">
            <a:extLst>
              <a:ext uri="{FF2B5EF4-FFF2-40B4-BE49-F238E27FC236}">
                <a16:creationId xmlns:a16="http://schemas.microsoft.com/office/drawing/2014/main" id="{B70E0124-9B84-41A5-8D84-A66B7838A706}"/>
              </a:ext>
            </a:extLst>
          </p:cNvPr>
          <p:cNvCxnSpPr>
            <a:cxnSpLocks/>
          </p:cNvCxnSpPr>
          <p:nvPr/>
        </p:nvCxnSpPr>
        <p:spPr>
          <a:xfrm flipH="1">
            <a:off x="1159539" y="1828800"/>
            <a:ext cx="1290435" cy="478059"/>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28" name="Straight Arrow Connector 27">
            <a:extLst>
              <a:ext uri="{FF2B5EF4-FFF2-40B4-BE49-F238E27FC236}">
                <a16:creationId xmlns:a16="http://schemas.microsoft.com/office/drawing/2014/main" id="{567A4249-5C59-4416-8A8E-1C35913900AB}"/>
              </a:ext>
            </a:extLst>
          </p:cNvPr>
          <p:cNvCxnSpPr>
            <a:cxnSpLocks/>
          </p:cNvCxnSpPr>
          <p:nvPr/>
        </p:nvCxnSpPr>
        <p:spPr>
          <a:xfrm>
            <a:off x="2449973" y="1832208"/>
            <a:ext cx="1268784"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56" name="Text Box 6">
            <a:extLst>
              <a:ext uri="{FF2B5EF4-FFF2-40B4-BE49-F238E27FC236}">
                <a16:creationId xmlns:a16="http://schemas.microsoft.com/office/drawing/2014/main" id="{557983BD-9D64-49B9-A366-A08663B0451F}"/>
              </a:ext>
            </a:extLst>
          </p:cNvPr>
          <p:cNvSpPr txBox="1">
            <a:spLocks noChangeArrowheads="1"/>
          </p:cNvSpPr>
          <p:nvPr/>
        </p:nvSpPr>
        <p:spPr bwMode="auto">
          <a:xfrm>
            <a:off x="5029200" y="2356376"/>
            <a:ext cx="813043"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r" eaLnBrk="1" hangingPunct="1">
              <a:lnSpc>
                <a:spcPct val="80000"/>
              </a:lnSpc>
              <a:spcBef>
                <a:spcPct val="0"/>
              </a:spcBef>
              <a:buClrTx/>
              <a:buSzTx/>
              <a:buFontTx/>
              <a:buNone/>
            </a:pPr>
            <a:r>
              <a:rPr lang="en-US" altLang="en-US" sz="1800" dirty="0">
                <a:solidFill>
                  <a:schemeClr val="bg1">
                    <a:lumMod val="75000"/>
                  </a:schemeClr>
                </a:solidFill>
              </a:rPr>
              <a:t>‘Push’</a:t>
            </a:r>
          </a:p>
        </p:txBody>
      </p:sp>
      <p:sp>
        <p:nvSpPr>
          <p:cNvPr id="57" name="Text Box 14">
            <a:extLst>
              <a:ext uri="{FF2B5EF4-FFF2-40B4-BE49-F238E27FC236}">
                <a16:creationId xmlns:a16="http://schemas.microsoft.com/office/drawing/2014/main" id="{5DAFA1C1-3A29-4C27-A379-663FDD22E326}"/>
              </a:ext>
            </a:extLst>
          </p:cNvPr>
          <p:cNvSpPr txBox="1">
            <a:spLocks noChangeArrowheads="1"/>
          </p:cNvSpPr>
          <p:nvPr/>
        </p:nvSpPr>
        <p:spPr bwMode="auto">
          <a:xfrm>
            <a:off x="7620000" y="2365901"/>
            <a:ext cx="671979"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t>‘Pull’</a:t>
            </a:r>
          </a:p>
        </p:txBody>
      </p:sp>
      <p:cxnSp>
        <p:nvCxnSpPr>
          <p:cNvPr id="58" name="Straight Arrow Connector 57">
            <a:extLst>
              <a:ext uri="{FF2B5EF4-FFF2-40B4-BE49-F238E27FC236}">
                <a16:creationId xmlns:a16="http://schemas.microsoft.com/office/drawing/2014/main" id="{E874FEE9-46BD-46A3-90A3-DE7CC220FBFF}"/>
              </a:ext>
            </a:extLst>
          </p:cNvPr>
          <p:cNvCxnSpPr>
            <a:cxnSpLocks/>
          </p:cNvCxnSpPr>
          <p:nvPr/>
        </p:nvCxnSpPr>
        <p:spPr>
          <a:xfrm flipH="1">
            <a:off x="5867400" y="1828800"/>
            <a:ext cx="849775"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59" name="Straight Arrow Connector 58">
            <a:extLst>
              <a:ext uri="{FF2B5EF4-FFF2-40B4-BE49-F238E27FC236}">
                <a16:creationId xmlns:a16="http://schemas.microsoft.com/office/drawing/2014/main" id="{C370A4A1-FE96-4E70-B89E-839542A5E241}"/>
              </a:ext>
            </a:extLst>
          </p:cNvPr>
          <p:cNvCxnSpPr>
            <a:cxnSpLocks/>
          </p:cNvCxnSpPr>
          <p:nvPr/>
        </p:nvCxnSpPr>
        <p:spPr>
          <a:xfrm>
            <a:off x="6717173" y="1832208"/>
            <a:ext cx="902827" cy="474047"/>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62" name="Text Box 16">
            <a:extLst>
              <a:ext uri="{FF2B5EF4-FFF2-40B4-BE49-F238E27FC236}">
                <a16:creationId xmlns:a16="http://schemas.microsoft.com/office/drawing/2014/main" id="{33538067-0726-41B0-93FF-357EF00CA62D}"/>
              </a:ext>
            </a:extLst>
          </p:cNvPr>
          <p:cNvSpPr txBox="1">
            <a:spLocks noChangeArrowheads="1"/>
          </p:cNvSpPr>
          <p:nvPr/>
        </p:nvSpPr>
        <p:spPr bwMode="auto">
          <a:xfrm>
            <a:off x="8065437" y="2684785"/>
            <a:ext cx="628698"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NVG</a:t>
            </a:r>
          </a:p>
        </p:txBody>
      </p:sp>
      <p:sp>
        <p:nvSpPr>
          <p:cNvPr id="70" name="Text Box 21">
            <a:extLst>
              <a:ext uri="{FF2B5EF4-FFF2-40B4-BE49-F238E27FC236}">
                <a16:creationId xmlns:a16="http://schemas.microsoft.com/office/drawing/2014/main" id="{86C32650-BE1F-4CC3-8DB5-0C136D877E6F}"/>
              </a:ext>
            </a:extLst>
          </p:cNvPr>
          <p:cNvSpPr txBox="1">
            <a:spLocks noChangeArrowheads="1"/>
          </p:cNvSpPr>
          <p:nvPr/>
        </p:nvSpPr>
        <p:spPr bwMode="auto">
          <a:xfrm>
            <a:off x="8070534" y="3048000"/>
            <a:ext cx="526106"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b="1"/>
              <a:t>ICE</a:t>
            </a:r>
          </a:p>
        </p:txBody>
      </p:sp>
      <p:sp>
        <p:nvSpPr>
          <p:cNvPr id="75" name="Text Box 45">
            <a:extLst>
              <a:ext uri="{FF2B5EF4-FFF2-40B4-BE49-F238E27FC236}">
                <a16:creationId xmlns:a16="http://schemas.microsoft.com/office/drawing/2014/main" id="{2B6EDA2D-8F55-4DFD-A225-8C03CE6FC7F3}"/>
              </a:ext>
            </a:extLst>
          </p:cNvPr>
          <p:cNvSpPr txBox="1">
            <a:spLocks noChangeArrowheads="1"/>
          </p:cNvSpPr>
          <p:nvPr/>
        </p:nvSpPr>
        <p:spPr bwMode="auto">
          <a:xfrm>
            <a:off x="8073162" y="3810000"/>
            <a:ext cx="1070837" cy="74635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ts val="1700"/>
              </a:lnSpc>
              <a:spcBef>
                <a:spcPct val="0"/>
              </a:spcBef>
              <a:buClrTx/>
              <a:buSzTx/>
              <a:buFontTx/>
              <a:buNone/>
            </a:pPr>
            <a:r>
              <a:rPr lang="en-US" altLang="en-US" sz="1600" dirty="0">
                <a:solidFill>
                  <a:schemeClr val="bg1">
                    <a:lumMod val="75000"/>
                  </a:schemeClr>
                </a:solidFill>
              </a:rPr>
              <a:t>Epithelial/ fibrous ingrowth</a:t>
            </a:r>
          </a:p>
        </p:txBody>
      </p:sp>
      <p:cxnSp>
        <p:nvCxnSpPr>
          <p:cNvPr id="77" name="Straight Connector 76">
            <a:extLst>
              <a:ext uri="{FF2B5EF4-FFF2-40B4-BE49-F238E27FC236}">
                <a16:creationId xmlns:a16="http://schemas.microsoft.com/office/drawing/2014/main" id="{FC090BD7-F2E1-4464-B57B-9CBE5874C89B}"/>
              </a:ext>
            </a:extLst>
          </p:cNvPr>
          <p:cNvCxnSpPr>
            <a:cxnSpLocks/>
          </p:cNvCxnSpPr>
          <p:nvPr/>
        </p:nvCxnSpPr>
        <p:spPr>
          <a:xfrm>
            <a:off x="7873969" y="2674448"/>
            <a:ext cx="7724" cy="128795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8" name="Straight Connector 77">
            <a:extLst>
              <a:ext uri="{FF2B5EF4-FFF2-40B4-BE49-F238E27FC236}">
                <a16:creationId xmlns:a16="http://schemas.microsoft.com/office/drawing/2014/main" id="{B1922ED5-C3D8-43D8-A00D-1D6BC9201DBA}"/>
              </a:ext>
            </a:extLst>
          </p:cNvPr>
          <p:cNvCxnSpPr/>
          <p:nvPr/>
        </p:nvCxnSpPr>
        <p:spPr>
          <a:xfrm flipH="1">
            <a:off x="7873968" y="2840262"/>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9" name="Straight Connector 78">
            <a:extLst>
              <a:ext uri="{FF2B5EF4-FFF2-40B4-BE49-F238E27FC236}">
                <a16:creationId xmlns:a16="http://schemas.microsoft.com/office/drawing/2014/main" id="{77019ED2-6D69-4A60-9D19-D4DB786EA3A0}"/>
              </a:ext>
            </a:extLst>
          </p:cNvPr>
          <p:cNvCxnSpPr/>
          <p:nvPr/>
        </p:nvCxnSpPr>
        <p:spPr>
          <a:xfrm flipH="1">
            <a:off x="7873968" y="3213518"/>
            <a:ext cx="24447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1" name="Straight Connector 80">
            <a:extLst>
              <a:ext uri="{FF2B5EF4-FFF2-40B4-BE49-F238E27FC236}">
                <a16:creationId xmlns:a16="http://schemas.microsoft.com/office/drawing/2014/main" id="{9796A12F-4125-4C05-8EE8-A388740C580D}"/>
              </a:ext>
            </a:extLst>
          </p:cNvPr>
          <p:cNvCxnSpPr/>
          <p:nvPr/>
        </p:nvCxnSpPr>
        <p:spPr>
          <a:xfrm flipH="1">
            <a:off x="7877837" y="3581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3" name="Straight Connector 82">
            <a:extLst>
              <a:ext uri="{FF2B5EF4-FFF2-40B4-BE49-F238E27FC236}">
                <a16:creationId xmlns:a16="http://schemas.microsoft.com/office/drawing/2014/main" id="{7FDC5F4B-9BF0-42AD-B8BB-2F2399BCF1E2}"/>
              </a:ext>
            </a:extLst>
          </p:cNvPr>
          <p:cNvCxnSpPr/>
          <p:nvPr/>
        </p:nvCxnSpPr>
        <p:spPr>
          <a:xfrm flipH="1">
            <a:off x="7881693" y="3962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93" name="Text Box 42">
            <a:extLst>
              <a:ext uri="{FF2B5EF4-FFF2-40B4-BE49-F238E27FC236}">
                <a16:creationId xmlns:a16="http://schemas.microsoft.com/office/drawing/2014/main" id="{53BAB77F-E061-4834-9068-34BDF78AD071}"/>
              </a:ext>
            </a:extLst>
          </p:cNvPr>
          <p:cNvSpPr txBox="1">
            <a:spLocks noChangeArrowheads="1"/>
          </p:cNvSpPr>
          <p:nvPr/>
        </p:nvSpPr>
        <p:spPr bwMode="auto">
          <a:xfrm>
            <a:off x="8111387" y="3429000"/>
            <a:ext cx="856196"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Flat AC</a:t>
            </a:r>
          </a:p>
        </p:txBody>
      </p:sp>
      <p:sp>
        <p:nvSpPr>
          <p:cNvPr id="100" name="Text Box 23">
            <a:extLst>
              <a:ext uri="{FF2B5EF4-FFF2-40B4-BE49-F238E27FC236}">
                <a16:creationId xmlns:a16="http://schemas.microsoft.com/office/drawing/2014/main" id="{D8F2FCFF-2984-4836-B000-9C5601A8EAAA}"/>
              </a:ext>
            </a:extLst>
          </p:cNvPr>
          <p:cNvSpPr txBox="1">
            <a:spLocks noChangeArrowheads="1"/>
          </p:cNvSpPr>
          <p:nvPr/>
        </p:nvSpPr>
        <p:spPr bwMode="auto">
          <a:xfrm>
            <a:off x="5530369" y="2667000"/>
            <a:ext cx="2143536"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Aqueous misdirection</a:t>
            </a:r>
          </a:p>
        </p:txBody>
      </p:sp>
      <p:cxnSp>
        <p:nvCxnSpPr>
          <p:cNvPr id="104" name="Straight Connector 103">
            <a:extLst>
              <a:ext uri="{FF2B5EF4-FFF2-40B4-BE49-F238E27FC236}">
                <a16:creationId xmlns:a16="http://schemas.microsoft.com/office/drawing/2014/main" id="{49D87D4A-E317-4446-9B95-5184CB3968F3}"/>
              </a:ext>
            </a:extLst>
          </p:cNvPr>
          <p:cNvCxnSpPr>
            <a:cxnSpLocks/>
          </p:cNvCxnSpPr>
          <p:nvPr/>
        </p:nvCxnSpPr>
        <p:spPr>
          <a:xfrm flipH="1">
            <a:off x="5316229" y="2667000"/>
            <a:ext cx="7397" cy="25314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5" name="Straight Connector 104">
            <a:extLst>
              <a:ext uri="{FF2B5EF4-FFF2-40B4-BE49-F238E27FC236}">
                <a16:creationId xmlns:a16="http://schemas.microsoft.com/office/drawing/2014/main" id="{F40B6D71-75A8-4A88-864D-00D14C2F710D}"/>
              </a:ext>
            </a:extLst>
          </p:cNvPr>
          <p:cNvCxnSpPr/>
          <p:nvPr/>
        </p:nvCxnSpPr>
        <p:spPr>
          <a:xfrm flipH="1">
            <a:off x="5323624" y="2832814"/>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6" name="Straight Connector 105">
            <a:extLst>
              <a:ext uri="{FF2B5EF4-FFF2-40B4-BE49-F238E27FC236}">
                <a16:creationId xmlns:a16="http://schemas.microsoft.com/office/drawing/2014/main" id="{010BF7B2-AA07-4DCF-822D-E2DB5CC0BF59}"/>
              </a:ext>
            </a:extLst>
          </p:cNvPr>
          <p:cNvCxnSpPr/>
          <p:nvPr/>
        </p:nvCxnSpPr>
        <p:spPr>
          <a:xfrm flipH="1">
            <a:off x="5323624" y="3360065"/>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a:extLst>
              <a:ext uri="{FF2B5EF4-FFF2-40B4-BE49-F238E27FC236}">
                <a16:creationId xmlns:a16="http://schemas.microsoft.com/office/drawing/2014/main" id="{BAC8035C-3999-4C31-93CD-6C0D2ADEB73B}"/>
              </a:ext>
            </a:extLst>
          </p:cNvPr>
          <p:cNvCxnSpPr/>
          <p:nvPr/>
        </p:nvCxnSpPr>
        <p:spPr>
          <a:xfrm flipH="1">
            <a:off x="5323536" y="3786938"/>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8" name="Straight Connector 107">
            <a:extLst>
              <a:ext uri="{FF2B5EF4-FFF2-40B4-BE49-F238E27FC236}">
                <a16:creationId xmlns:a16="http://schemas.microsoft.com/office/drawing/2014/main" id="{DB64CAEE-69B4-426A-8A5B-D1269DBF0F66}"/>
              </a:ext>
            </a:extLst>
          </p:cNvPr>
          <p:cNvCxnSpPr/>
          <p:nvPr/>
        </p:nvCxnSpPr>
        <p:spPr>
          <a:xfrm flipH="1">
            <a:off x="5327493" y="4249152"/>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12" name="Straight Connector 111">
            <a:extLst>
              <a:ext uri="{FF2B5EF4-FFF2-40B4-BE49-F238E27FC236}">
                <a16:creationId xmlns:a16="http://schemas.microsoft.com/office/drawing/2014/main" id="{99A16C30-4BE4-48E5-8B65-0C5F3039B8DC}"/>
              </a:ext>
            </a:extLst>
          </p:cNvPr>
          <p:cNvCxnSpPr/>
          <p:nvPr/>
        </p:nvCxnSpPr>
        <p:spPr>
          <a:xfrm flipH="1">
            <a:off x="5333455" y="51816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13" name="Text Box 42">
            <a:extLst>
              <a:ext uri="{FF2B5EF4-FFF2-40B4-BE49-F238E27FC236}">
                <a16:creationId xmlns:a16="http://schemas.microsoft.com/office/drawing/2014/main" id="{056DFFD9-3CA2-42E7-90FE-4F14522E3504}"/>
              </a:ext>
            </a:extLst>
          </p:cNvPr>
          <p:cNvSpPr txBox="1">
            <a:spLocks noChangeArrowheads="1"/>
          </p:cNvSpPr>
          <p:nvPr/>
        </p:nvSpPr>
        <p:spPr bwMode="auto">
          <a:xfrm>
            <a:off x="5533954" y="3623846"/>
            <a:ext cx="1563248"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Retinal surgery</a:t>
            </a:r>
          </a:p>
        </p:txBody>
      </p:sp>
      <p:sp>
        <p:nvSpPr>
          <p:cNvPr id="118" name="Text Box 47">
            <a:extLst>
              <a:ext uri="{FF2B5EF4-FFF2-40B4-BE49-F238E27FC236}">
                <a16:creationId xmlns:a16="http://schemas.microsoft.com/office/drawing/2014/main" id="{3F59D898-ECAD-49F0-9425-2A1BC8DDA7B5}"/>
              </a:ext>
            </a:extLst>
          </p:cNvPr>
          <p:cNvSpPr txBox="1">
            <a:spLocks noChangeArrowheads="1"/>
          </p:cNvSpPr>
          <p:nvPr/>
        </p:nvSpPr>
        <p:spPr bwMode="auto">
          <a:xfrm>
            <a:off x="5523688" y="4538246"/>
            <a:ext cx="1414170"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Drug-induced</a:t>
            </a:r>
          </a:p>
        </p:txBody>
      </p:sp>
      <p:sp>
        <p:nvSpPr>
          <p:cNvPr id="16" name="TextBox 15">
            <a:extLst>
              <a:ext uri="{FF2B5EF4-FFF2-40B4-BE49-F238E27FC236}">
                <a16:creationId xmlns:a16="http://schemas.microsoft.com/office/drawing/2014/main" id="{984E008D-FBBA-42B4-940E-EA26772E0161}"/>
              </a:ext>
            </a:extLst>
          </p:cNvPr>
          <p:cNvSpPr txBox="1"/>
          <p:nvPr/>
        </p:nvSpPr>
        <p:spPr>
          <a:xfrm>
            <a:off x="6230528" y="5257800"/>
            <a:ext cx="1326004" cy="369332"/>
          </a:xfrm>
          <a:prstGeom prst="rect">
            <a:avLst/>
          </a:prstGeom>
          <a:noFill/>
        </p:spPr>
        <p:txBody>
          <a:bodyPr wrap="none" rtlCol="0">
            <a:spAutoFit/>
          </a:bodyPr>
          <a:lstStyle/>
          <a:p>
            <a:pPr algn="ctr"/>
            <a:r>
              <a:rPr lang="en-US" dirty="0">
                <a:solidFill>
                  <a:schemeClr val="bg1">
                    <a:lumMod val="75000"/>
                  </a:schemeClr>
                </a:solidFill>
              </a:rPr>
              <a:t>Both/Either</a:t>
            </a:r>
          </a:p>
        </p:txBody>
      </p:sp>
      <p:cxnSp>
        <p:nvCxnSpPr>
          <p:cNvPr id="125" name="Straight Connector 124">
            <a:extLst>
              <a:ext uri="{FF2B5EF4-FFF2-40B4-BE49-F238E27FC236}">
                <a16:creationId xmlns:a16="http://schemas.microsoft.com/office/drawing/2014/main" id="{01138141-D318-4ED7-A7FE-D8F2155CE890}"/>
              </a:ext>
            </a:extLst>
          </p:cNvPr>
          <p:cNvCxnSpPr/>
          <p:nvPr/>
        </p:nvCxnSpPr>
        <p:spPr>
          <a:xfrm flipH="1">
            <a:off x="5334000" y="4724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52" name="Text Box 47">
            <a:extLst>
              <a:ext uri="{FF2B5EF4-FFF2-40B4-BE49-F238E27FC236}">
                <a16:creationId xmlns:a16="http://schemas.microsoft.com/office/drawing/2014/main" id="{E3578916-9804-473C-8F06-D4FA0BCEDFD0}"/>
              </a:ext>
            </a:extLst>
          </p:cNvPr>
          <p:cNvSpPr txBox="1">
            <a:spLocks noChangeArrowheads="1"/>
          </p:cNvSpPr>
          <p:nvPr/>
        </p:nvSpPr>
        <p:spPr bwMode="auto">
          <a:xfrm>
            <a:off x="5543446" y="4055146"/>
            <a:ext cx="1619354"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err="1">
                <a:solidFill>
                  <a:schemeClr val="bg1">
                    <a:lumMod val="75000"/>
                  </a:schemeClr>
                </a:solidFill>
              </a:rPr>
              <a:t>Nanophthalmos</a:t>
            </a:r>
            <a:endParaRPr lang="en-US" altLang="en-US" sz="1600" dirty="0">
              <a:solidFill>
                <a:schemeClr val="bg1">
                  <a:lumMod val="75000"/>
                </a:schemeClr>
              </a:solidFill>
            </a:endParaRPr>
          </a:p>
        </p:txBody>
      </p:sp>
      <p:sp>
        <p:nvSpPr>
          <p:cNvPr id="53" name="Text Box 45">
            <a:extLst>
              <a:ext uri="{FF2B5EF4-FFF2-40B4-BE49-F238E27FC236}">
                <a16:creationId xmlns:a16="http://schemas.microsoft.com/office/drawing/2014/main" id="{57D1A14F-68FE-47D2-983C-1A879D66A9DC}"/>
              </a:ext>
            </a:extLst>
          </p:cNvPr>
          <p:cNvSpPr txBox="1">
            <a:spLocks noChangeArrowheads="1"/>
          </p:cNvSpPr>
          <p:nvPr/>
        </p:nvSpPr>
        <p:spPr bwMode="auto">
          <a:xfrm>
            <a:off x="5523688" y="5013493"/>
            <a:ext cx="582211"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PFV</a:t>
            </a:r>
          </a:p>
        </p:txBody>
      </p:sp>
      <p:sp>
        <p:nvSpPr>
          <p:cNvPr id="54" name="Text Box 42">
            <a:extLst>
              <a:ext uri="{FF2B5EF4-FFF2-40B4-BE49-F238E27FC236}">
                <a16:creationId xmlns:a16="http://schemas.microsoft.com/office/drawing/2014/main" id="{E1E37D2C-2C52-446B-843B-01E64990D3EC}"/>
              </a:ext>
            </a:extLst>
          </p:cNvPr>
          <p:cNvSpPr txBox="1">
            <a:spLocks noChangeArrowheads="1"/>
          </p:cNvSpPr>
          <p:nvPr/>
        </p:nvSpPr>
        <p:spPr bwMode="auto">
          <a:xfrm>
            <a:off x="5551406" y="3192546"/>
            <a:ext cx="2276072"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ERD/choroidal effusion</a:t>
            </a:r>
          </a:p>
        </p:txBody>
      </p:sp>
      <p:sp>
        <p:nvSpPr>
          <p:cNvPr id="45" name="Text Box 16">
            <a:extLst>
              <a:ext uri="{FF2B5EF4-FFF2-40B4-BE49-F238E27FC236}">
                <a16:creationId xmlns:a16="http://schemas.microsoft.com/office/drawing/2014/main" id="{110F5FF7-0BFD-4D31-B590-0FC320326235}"/>
              </a:ext>
            </a:extLst>
          </p:cNvPr>
          <p:cNvSpPr txBox="1">
            <a:spLocks noChangeArrowheads="1"/>
          </p:cNvSpPr>
          <p:nvPr/>
        </p:nvSpPr>
        <p:spPr bwMode="auto">
          <a:xfrm>
            <a:off x="624362" y="1879005"/>
            <a:ext cx="6811893" cy="4524315"/>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i="1" dirty="0">
                <a:solidFill>
                  <a:schemeClr val="bg1">
                    <a:lumMod val="65000"/>
                  </a:schemeClr>
                </a:solidFill>
              </a:rPr>
              <a:t>In this context, what does </a:t>
            </a:r>
            <a:r>
              <a:rPr lang="en-US" altLang="en-US" sz="1600" dirty="0">
                <a:solidFill>
                  <a:schemeClr val="bg1">
                    <a:lumMod val="65000"/>
                  </a:schemeClr>
                </a:solidFill>
              </a:rPr>
              <a:t>ICE</a:t>
            </a:r>
            <a:r>
              <a:rPr lang="en-US" altLang="en-US" sz="1600" i="1" dirty="0">
                <a:solidFill>
                  <a:schemeClr val="bg1">
                    <a:lumMod val="65000"/>
                  </a:schemeClr>
                </a:solidFill>
              </a:rPr>
              <a:t> stand for?</a:t>
            </a:r>
          </a:p>
          <a:p>
            <a:pPr eaLnBrk="1" hangingPunct="1">
              <a:spcBef>
                <a:spcPct val="0"/>
              </a:spcBef>
              <a:buClrTx/>
              <a:buSzTx/>
              <a:buFontTx/>
              <a:buNone/>
            </a:pPr>
            <a:r>
              <a:rPr lang="en-US" altLang="en-US" sz="1600" dirty="0">
                <a:solidFill>
                  <a:schemeClr val="bg1">
                    <a:lumMod val="65000"/>
                  </a:schemeClr>
                </a:solidFill>
              </a:rPr>
              <a:t>Iridocorneal endothelial syndrome</a:t>
            </a:r>
          </a:p>
          <a:p>
            <a:pPr eaLnBrk="1" hangingPunct="1">
              <a:spcBef>
                <a:spcPct val="0"/>
              </a:spcBef>
              <a:buClrTx/>
              <a:buSzTx/>
              <a:buFontTx/>
              <a:buNone/>
            </a:pPr>
            <a:endParaRPr lang="en-US" altLang="en-US" sz="1600" i="1" dirty="0">
              <a:solidFill>
                <a:schemeClr val="bg1">
                  <a:lumMod val="65000"/>
                </a:schemeClr>
              </a:solidFill>
            </a:endParaRPr>
          </a:p>
          <a:p>
            <a:pPr eaLnBrk="1" hangingPunct="1">
              <a:spcBef>
                <a:spcPct val="0"/>
              </a:spcBef>
              <a:buClrTx/>
              <a:buSzTx/>
              <a:buFontTx/>
              <a:buNone/>
            </a:pPr>
            <a:r>
              <a:rPr lang="en-US" altLang="en-US" sz="1600" i="1" dirty="0">
                <a:solidFill>
                  <a:schemeClr val="bg1">
                    <a:lumMod val="65000"/>
                  </a:schemeClr>
                </a:solidFill>
              </a:rPr>
              <a:t>In a nutshell, what is ICE?</a:t>
            </a:r>
          </a:p>
          <a:p>
            <a:pPr eaLnBrk="1" hangingPunct="1">
              <a:spcBef>
                <a:spcPct val="0"/>
              </a:spcBef>
              <a:buClrTx/>
              <a:buSzTx/>
              <a:buFont typeface="Wingdings" panose="05000000000000000000" pitchFamily="2" charset="2"/>
              <a:buNone/>
            </a:pPr>
            <a:r>
              <a:rPr lang="en-US" altLang="en-US" sz="1600" dirty="0">
                <a:solidFill>
                  <a:schemeClr val="bg1">
                    <a:lumMod val="65000"/>
                  </a:schemeClr>
                </a:solidFill>
              </a:rPr>
              <a:t>A sporadic condition in which abnormal corneal endothelial cells lead to a variety of corneal, iris and angle problems</a:t>
            </a:r>
          </a:p>
          <a:p>
            <a:pPr eaLnBrk="1" hangingPunct="1">
              <a:spcBef>
                <a:spcPct val="0"/>
              </a:spcBef>
              <a:buClrTx/>
              <a:buSzTx/>
              <a:buFont typeface="Wingdings" panose="05000000000000000000" pitchFamily="2" charset="2"/>
              <a:buNone/>
            </a:pPr>
            <a:endParaRPr lang="en-US" altLang="en-US" sz="1600" dirty="0">
              <a:solidFill>
                <a:schemeClr val="bg1">
                  <a:lumMod val="65000"/>
                </a:schemeClr>
              </a:solidFill>
            </a:endParaRPr>
          </a:p>
          <a:p>
            <a:pPr eaLnBrk="1" hangingPunct="1">
              <a:spcBef>
                <a:spcPct val="0"/>
              </a:spcBef>
              <a:buClrTx/>
              <a:buSzTx/>
              <a:buFontTx/>
              <a:buNone/>
            </a:pPr>
            <a:r>
              <a:rPr lang="en-US" altLang="en-US" sz="1600" i="1" dirty="0">
                <a:solidFill>
                  <a:schemeClr val="bg1">
                    <a:lumMod val="65000"/>
                  </a:schemeClr>
                </a:solidFill>
              </a:rPr>
              <a:t>Who is the typical patient?</a:t>
            </a:r>
          </a:p>
          <a:p>
            <a:pPr eaLnBrk="1" hangingPunct="1">
              <a:spcBef>
                <a:spcPct val="0"/>
              </a:spcBef>
              <a:buClrTx/>
              <a:buSzTx/>
              <a:buFontTx/>
              <a:buNone/>
            </a:pPr>
            <a:r>
              <a:rPr lang="en-US" altLang="en-US" sz="1600" dirty="0">
                <a:solidFill>
                  <a:schemeClr val="bg1">
                    <a:lumMod val="65000"/>
                  </a:schemeClr>
                </a:solidFill>
              </a:rPr>
              <a:t>A young-to-middle-aged adult female</a:t>
            </a:r>
          </a:p>
          <a:p>
            <a:pPr eaLnBrk="1" hangingPunct="1">
              <a:spcBef>
                <a:spcPct val="0"/>
              </a:spcBef>
              <a:buClrTx/>
              <a:buSzTx/>
              <a:buFontTx/>
              <a:buNone/>
            </a:pPr>
            <a:endParaRPr lang="en-US" altLang="en-US" sz="1600" i="1" dirty="0">
              <a:solidFill>
                <a:schemeClr val="bg1">
                  <a:lumMod val="65000"/>
                </a:schemeClr>
              </a:solidFill>
            </a:endParaRPr>
          </a:p>
          <a:p>
            <a:pPr eaLnBrk="1" hangingPunct="1">
              <a:spcBef>
                <a:spcPct val="0"/>
              </a:spcBef>
              <a:buClrTx/>
              <a:buSzTx/>
              <a:buFontTx/>
              <a:buNone/>
            </a:pPr>
            <a:r>
              <a:rPr lang="en-US" altLang="en-US" sz="1600" i="1" dirty="0">
                <a:solidFill>
                  <a:schemeClr val="bg1">
                    <a:lumMod val="65000"/>
                  </a:schemeClr>
                </a:solidFill>
              </a:rPr>
              <a:t>What three sorts of complaints will she have?</a:t>
            </a:r>
          </a:p>
          <a:p>
            <a:pPr eaLnBrk="1" hangingPunct="1">
              <a:spcBef>
                <a:spcPct val="0"/>
              </a:spcBef>
              <a:buClrTx/>
              <a:buSzTx/>
              <a:buNone/>
            </a:pPr>
            <a:r>
              <a:rPr lang="en-US" altLang="en-US" sz="1600" dirty="0">
                <a:solidFill>
                  <a:schemeClr val="bg1">
                    <a:lumMod val="65000"/>
                  </a:schemeClr>
                </a:solidFill>
              </a:rPr>
              <a:t>--Changes in the eye’s appearance</a:t>
            </a:r>
          </a:p>
          <a:p>
            <a:pPr eaLnBrk="1" hangingPunct="1">
              <a:spcBef>
                <a:spcPct val="0"/>
              </a:spcBef>
              <a:buClrTx/>
              <a:buSzTx/>
              <a:buNone/>
            </a:pPr>
            <a:r>
              <a:rPr lang="en-US" altLang="en-US" sz="1600" dirty="0">
                <a:solidFill>
                  <a:schemeClr val="bg1">
                    <a:lumMod val="65000"/>
                  </a:schemeClr>
                </a:solidFill>
              </a:rPr>
              <a:t>--Ocular pain </a:t>
            </a:r>
          </a:p>
          <a:p>
            <a:pPr eaLnBrk="1" hangingPunct="1">
              <a:spcBef>
                <a:spcPct val="0"/>
              </a:spcBef>
              <a:buClrTx/>
              <a:buSzTx/>
              <a:buNone/>
            </a:pPr>
            <a:r>
              <a:rPr lang="en-US" altLang="en-US" sz="1600" dirty="0">
                <a:solidFill>
                  <a:schemeClr val="bg1">
                    <a:lumMod val="65000"/>
                  </a:schemeClr>
                </a:solidFill>
              </a:rPr>
              <a:t>--Decreased VA</a:t>
            </a:r>
          </a:p>
          <a:p>
            <a:pPr eaLnBrk="1" hangingPunct="1">
              <a:spcBef>
                <a:spcPct val="0"/>
              </a:spcBef>
              <a:buClrTx/>
              <a:buSzTx/>
              <a:buNone/>
            </a:pPr>
            <a:endParaRPr lang="en-US" altLang="en-US" sz="1600" dirty="0">
              <a:solidFill>
                <a:schemeClr val="bg1">
                  <a:lumMod val="65000"/>
                </a:schemeClr>
              </a:solidFill>
            </a:endParaRPr>
          </a:p>
          <a:p>
            <a:pPr eaLnBrk="1" hangingPunct="1">
              <a:spcBef>
                <a:spcPct val="0"/>
              </a:spcBef>
              <a:buClrTx/>
              <a:buSzTx/>
              <a:buFontTx/>
              <a:buNone/>
            </a:pPr>
            <a:r>
              <a:rPr lang="en-US" altLang="en-US" sz="1600" i="1" dirty="0">
                <a:solidFill>
                  <a:schemeClr val="bg1">
                    <a:lumMod val="65000"/>
                  </a:schemeClr>
                </a:solidFill>
              </a:rPr>
              <a:t>What ‘pertinent negative’ will be elicited when taking a history?</a:t>
            </a:r>
          </a:p>
          <a:p>
            <a:pPr eaLnBrk="1" hangingPunct="1">
              <a:spcBef>
                <a:spcPct val="0"/>
              </a:spcBef>
              <a:buClrTx/>
              <a:buSzTx/>
              <a:buFontTx/>
              <a:buNone/>
            </a:pPr>
            <a:r>
              <a:rPr lang="en-US" altLang="en-US" sz="1600" dirty="0">
                <a:solidFill>
                  <a:schemeClr val="bg1">
                    <a:lumMod val="65000"/>
                  </a:schemeClr>
                </a:solidFill>
              </a:rPr>
              <a:t>She will deny any family history of similar eye findings (recall it’s sporadic, not inherited)</a:t>
            </a:r>
          </a:p>
        </p:txBody>
      </p:sp>
      <p:sp>
        <p:nvSpPr>
          <p:cNvPr id="47" name="Oval 46">
            <a:extLst>
              <a:ext uri="{FF2B5EF4-FFF2-40B4-BE49-F238E27FC236}">
                <a16:creationId xmlns:a16="http://schemas.microsoft.com/office/drawing/2014/main" id="{915FF168-8D6E-4F81-8D3E-ED770430134E}"/>
              </a:ext>
            </a:extLst>
          </p:cNvPr>
          <p:cNvSpPr/>
          <p:nvPr/>
        </p:nvSpPr>
        <p:spPr>
          <a:xfrm>
            <a:off x="8001000" y="3048000"/>
            <a:ext cx="671979" cy="338554"/>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Text Box 16">
            <a:extLst>
              <a:ext uri="{FF2B5EF4-FFF2-40B4-BE49-F238E27FC236}">
                <a16:creationId xmlns:a16="http://schemas.microsoft.com/office/drawing/2014/main" id="{090C85B3-0EB0-425A-B813-5DE77E9B89E1}"/>
              </a:ext>
            </a:extLst>
          </p:cNvPr>
          <p:cNvSpPr txBox="1">
            <a:spLocks noChangeArrowheads="1"/>
          </p:cNvSpPr>
          <p:nvPr/>
        </p:nvSpPr>
        <p:spPr bwMode="auto">
          <a:xfrm>
            <a:off x="440617" y="3361823"/>
            <a:ext cx="4516848" cy="1323439"/>
          </a:xfrm>
          <a:prstGeom prst="rect">
            <a:avLst/>
          </a:prstGeom>
          <a:solidFill>
            <a:schemeClr val="accent2"/>
          </a:solidFill>
          <a:ln>
            <a:noFill/>
          </a:ln>
          <a:effec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i="1" dirty="0">
                <a:solidFill>
                  <a:schemeClr val="bg1">
                    <a:lumMod val="75000"/>
                  </a:schemeClr>
                </a:solidFill>
              </a:rPr>
              <a:t>What are the common signs of ICE syndrome?</a:t>
            </a:r>
          </a:p>
          <a:p>
            <a:pPr eaLnBrk="1" hangingPunct="1">
              <a:spcBef>
                <a:spcPct val="0"/>
              </a:spcBef>
              <a:buClrTx/>
              <a:buSzTx/>
              <a:buFontTx/>
              <a:buNone/>
            </a:pPr>
            <a:r>
              <a:rPr lang="en-US" altLang="en-US" sz="1600" dirty="0">
                <a:solidFill>
                  <a:schemeClr val="bg1">
                    <a:lumMod val="75000"/>
                  </a:schemeClr>
                </a:solidFill>
              </a:rPr>
              <a:t>--Iris changes</a:t>
            </a:r>
          </a:p>
          <a:p>
            <a:pPr eaLnBrk="1" hangingPunct="1">
              <a:spcBef>
                <a:spcPct val="0"/>
              </a:spcBef>
              <a:buClrTx/>
              <a:buSzTx/>
              <a:buFontTx/>
              <a:buNone/>
            </a:pPr>
            <a:r>
              <a:rPr lang="en-US" altLang="en-US" sz="1600" dirty="0">
                <a:solidFill>
                  <a:schemeClr val="bg1">
                    <a:lumMod val="75000"/>
                  </a:schemeClr>
                </a:solidFill>
              </a:rPr>
              <a:t>--Corneal changes</a:t>
            </a:r>
          </a:p>
          <a:p>
            <a:pPr eaLnBrk="1" hangingPunct="1">
              <a:spcBef>
                <a:spcPct val="0"/>
              </a:spcBef>
              <a:buClrTx/>
              <a:buSzTx/>
              <a:buFontTx/>
              <a:buNone/>
            </a:pPr>
            <a:r>
              <a:rPr lang="en-US" altLang="en-US" sz="1600" dirty="0">
                <a:solidFill>
                  <a:schemeClr val="bg1">
                    <a:lumMod val="75000"/>
                  </a:schemeClr>
                </a:solidFill>
              </a:rPr>
              <a:t>--Peripheral anterior synechiae (PAS)</a:t>
            </a:r>
          </a:p>
          <a:p>
            <a:pPr eaLnBrk="1" hangingPunct="1">
              <a:spcBef>
                <a:spcPct val="0"/>
              </a:spcBef>
              <a:buClrTx/>
              <a:buSzTx/>
              <a:buFontTx/>
              <a:buNone/>
            </a:pPr>
            <a:r>
              <a:rPr lang="en-US" altLang="en-US" sz="1600" dirty="0">
                <a:solidFill>
                  <a:schemeClr val="bg1">
                    <a:lumMod val="75000"/>
                  </a:schemeClr>
                </a:solidFill>
              </a:rPr>
              <a:t>--</a:t>
            </a:r>
            <a:r>
              <a:rPr lang="en-US" altLang="en-US" sz="1600" b="1" dirty="0">
                <a:solidFill>
                  <a:schemeClr val="bg1"/>
                </a:solidFill>
              </a:rPr>
              <a:t>Elevated IOP/glaucoma</a:t>
            </a:r>
          </a:p>
        </p:txBody>
      </p:sp>
      <p:sp>
        <p:nvSpPr>
          <p:cNvPr id="55" name="Oval 54">
            <a:extLst>
              <a:ext uri="{FF2B5EF4-FFF2-40B4-BE49-F238E27FC236}">
                <a16:creationId xmlns:a16="http://schemas.microsoft.com/office/drawing/2014/main" id="{AA51CD81-56EC-487E-9F90-4DF70BE0BAD9}"/>
              </a:ext>
            </a:extLst>
          </p:cNvPr>
          <p:cNvSpPr/>
          <p:nvPr/>
        </p:nvSpPr>
        <p:spPr>
          <a:xfrm>
            <a:off x="489047" y="4234088"/>
            <a:ext cx="2627756" cy="603892"/>
          </a:xfrm>
          <a:prstGeom prst="ellipse">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 name="Text Box 16">
            <a:extLst>
              <a:ext uri="{FF2B5EF4-FFF2-40B4-BE49-F238E27FC236}">
                <a16:creationId xmlns:a16="http://schemas.microsoft.com/office/drawing/2014/main" id="{3ECDF26A-610A-4BE8-A957-10B935410858}"/>
              </a:ext>
            </a:extLst>
          </p:cNvPr>
          <p:cNvSpPr txBox="1">
            <a:spLocks noChangeArrowheads="1"/>
          </p:cNvSpPr>
          <p:nvPr/>
        </p:nvSpPr>
        <p:spPr bwMode="auto">
          <a:xfrm>
            <a:off x="191042" y="1003916"/>
            <a:ext cx="6228522" cy="3108543"/>
          </a:xfrm>
          <a:prstGeom prst="rect">
            <a:avLst/>
          </a:prstGeom>
          <a:solidFill>
            <a:srgbClr val="99FF99"/>
          </a:solidFill>
          <a:ln>
            <a:noFill/>
          </a:ln>
          <a:effec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 typeface="Wingdings" panose="05000000000000000000" pitchFamily="2" charset="2"/>
              <a:buNone/>
            </a:pPr>
            <a:r>
              <a:rPr lang="en-US" altLang="en-US" sz="1400" i="1" dirty="0">
                <a:solidFill>
                  <a:srgbClr val="0000FF"/>
                </a:solidFill>
              </a:rPr>
              <a:t>How common is glaucoma in ICE?</a:t>
            </a:r>
            <a:endParaRPr lang="en-US" altLang="en-US" sz="1400" i="1" dirty="0">
              <a:solidFill>
                <a:srgbClr val="99FF99"/>
              </a:solidFill>
            </a:endParaRPr>
          </a:p>
          <a:p>
            <a:pPr eaLnBrk="1" hangingPunct="1">
              <a:spcBef>
                <a:spcPct val="0"/>
              </a:spcBef>
              <a:buClrTx/>
              <a:buSzTx/>
              <a:buFont typeface="Wingdings" panose="05000000000000000000" pitchFamily="2" charset="2"/>
              <a:buNone/>
            </a:pPr>
            <a:r>
              <a:rPr lang="en-US" altLang="en-US" sz="1400" dirty="0">
                <a:solidFill>
                  <a:srgbClr val="99FF99"/>
                </a:solidFill>
              </a:rPr>
              <a:t>Quite—it develops in about half of cases</a:t>
            </a:r>
          </a:p>
          <a:p>
            <a:pPr eaLnBrk="1" hangingPunct="1">
              <a:spcBef>
                <a:spcPct val="0"/>
              </a:spcBef>
              <a:buClrTx/>
              <a:buSzTx/>
              <a:buFont typeface="Wingdings" panose="05000000000000000000" pitchFamily="2" charset="2"/>
              <a:buNone/>
            </a:pPr>
            <a:endParaRPr lang="en-US" altLang="en-US" sz="1400" i="1" dirty="0">
              <a:solidFill>
                <a:srgbClr val="99FF99"/>
              </a:solidFill>
            </a:endParaRPr>
          </a:p>
          <a:p>
            <a:pPr eaLnBrk="1" hangingPunct="1">
              <a:spcBef>
                <a:spcPct val="0"/>
              </a:spcBef>
              <a:buClrTx/>
              <a:buSzTx/>
              <a:buFont typeface="Wingdings" panose="05000000000000000000" pitchFamily="2" charset="2"/>
              <a:buNone/>
            </a:pPr>
            <a:r>
              <a:rPr lang="en-US" altLang="en-US" sz="1400" i="1" dirty="0">
                <a:solidFill>
                  <a:srgbClr val="99FF99"/>
                </a:solidFill>
              </a:rPr>
              <a:t>How does ICE produce secondary pupillary-block glaucoma?</a:t>
            </a:r>
          </a:p>
          <a:p>
            <a:pPr eaLnBrk="1" hangingPunct="1">
              <a:spcBef>
                <a:spcPct val="0"/>
              </a:spcBef>
              <a:buClrTx/>
              <a:buSzTx/>
              <a:buFont typeface="Wingdings" panose="05000000000000000000" pitchFamily="2" charset="2"/>
              <a:buNone/>
            </a:pPr>
            <a:r>
              <a:rPr lang="en-US" altLang="en-US" sz="1400" dirty="0">
                <a:solidFill>
                  <a:srgbClr val="99FF99"/>
                </a:solidFill>
              </a:rPr>
              <a:t>As mentioned earlier, ICE cells may cross the angle, leaving a membrane in their wake. This membrane can contract, producing the broad and high PAS discussed previously. Or, the membrane can occlude the angle simply by covering it.</a:t>
            </a:r>
          </a:p>
          <a:p>
            <a:pPr eaLnBrk="1" hangingPunct="1">
              <a:spcBef>
                <a:spcPct val="0"/>
              </a:spcBef>
              <a:buClrTx/>
              <a:buSzTx/>
              <a:buFont typeface="Wingdings" panose="05000000000000000000" pitchFamily="2" charset="2"/>
              <a:buNone/>
            </a:pPr>
            <a:endParaRPr lang="en-US" altLang="en-US" sz="1400" i="1" dirty="0">
              <a:solidFill>
                <a:srgbClr val="99FF99"/>
              </a:solidFill>
            </a:endParaRPr>
          </a:p>
          <a:p>
            <a:pPr eaLnBrk="1" hangingPunct="1">
              <a:spcBef>
                <a:spcPct val="0"/>
              </a:spcBef>
              <a:buClrTx/>
              <a:buSzTx/>
              <a:buFont typeface="Wingdings" panose="05000000000000000000" pitchFamily="2" charset="2"/>
              <a:buNone/>
            </a:pPr>
            <a:r>
              <a:rPr lang="en-US" altLang="en-US" sz="1400" i="1" dirty="0">
                <a:solidFill>
                  <a:srgbClr val="99FF99"/>
                </a:solidFill>
              </a:rPr>
              <a:t>Can the glaucoma be managed medically?</a:t>
            </a:r>
          </a:p>
          <a:p>
            <a:pPr eaLnBrk="1" hangingPunct="1">
              <a:spcBef>
                <a:spcPct val="0"/>
              </a:spcBef>
              <a:buClrTx/>
              <a:buSzTx/>
              <a:buFont typeface="Wingdings" panose="05000000000000000000" pitchFamily="2" charset="2"/>
              <a:buNone/>
            </a:pPr>
            <a:r>
              <a:rPr lang="en-US" altLang="en-US" sz="1400" dirty="0">
                <a:solidFill>
                  <a:srgbClr val="99FF99"/>
                </a:solidFill>
              </a:rPr>
              <a:t>In some cases, yes. However, many go on to filtering surgery.</a:t>
            </a:r>
          </a:p>
          <a:p>
            <a:pPr eaLnBrk="1" hangingPunct="1">
              <a:spcBef>
                <a:spcPct val="0"/>
              </a:spcBef>
              <a:buClrTx/>
              <a:buSzTx/>
              <a:buFont typeface="Wingdings" panose="05000000000000000000" pitchFamily="2" charset="2"/>
              <a:buNone/>
            </a:pPr>
            <a:endParaRPr lang="en-US" altLang="en-US" sz="1400" i="1" dirty="0">
              <a:solidFill>
                <a:srgbClr val="99FF99"/>
              </a:solidFill>
            </a:endParaRPr>
          </a:p>
          <a:p>
            <a:pPr eaLnBrk="1" hangingPunct="1">
              <a:spcBef>
                <a:spcPct val="0"/>
              </a:spcBef>
              <a:buClrTx/>
              <a:buSzTx/>
              <a:buFont typeface="Wingdings" panose="05000000000000000000" pitchFamily="2" charset="2"/>
              <a:buNone/>
            </a:pPr>
            <a:r>
              <a:rPr lang="en-US" altLang="en-US" sz="1400" i="1" dirty="0">
                <a:solidFill>
                  <a:srgbClr val="99FF99"/>
                </a:solidFill>
              </a:rPr>
              <a:t>Is SLT a good option?</a:t>
            </a:r>
          </a:p>
          <a:p>
            <a:pPr eaLnBrk="1" hangingPunct="1">
              <a:spcBef>
                <a:spcPct val="0"/>
              </a:spcBef>
              <a:buClrTx/>
              <a:buSzTx/>
              <a:buFont typeface="Wingdings" panose="05000000000000000000" pitchFamily="2" charset="2"/>
              <a:buNone/>
            </a:pPr>
            <a:r>
              <a:rPr lang="en-US" altLang="en-US" sz="1400" dirty="0">
                <a:solidFill>
                  <a:srgbClr val="99FF99"/>
                </a:solidFill>
              </a:rPr>
              <a:t>No—it is ineffective in ICE, and should be avoided</a:t>
            </a:r>
          </a:p>
        </p:txBody>
      </p:sp>
    </p:spTree>
    <p:extLst>
      <p:ext uri="{BB962C8B-B14F-4D97-AF65-F5344CB8AC3E}">
        <p14:creationId xmlns:p14="http://schemas.microsoft.com/office/powerpoint/2010/main" val="3662721758"/>
      </p:ext>
    </p:extLst>
  </p:cSld>
  <p:clrMapOvr>
    <a:masterClrMapping/>
  </p:clrMapOvr>
</p:sld>
</file>

<file path=ppt/slides/slide3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Straight Arrow Connector 12">
            <a:extLst>
              <a:ext uri="{FF2B5EF4-FFF2-40B4-BE49-F238E27FC236}">
                <a16:creationId xmlns:a16="http://schemas.microsoft.com/office/drawing/2014/main" id="{A6DE2085-829C-480C-9216-69D6039C0A37}"/>
              </a:ext>
            </a:extLst>
          </p:cNvPr>
          <p:cNvCxnSpPr>
            <a:cxnSpLocks/>
          </p:cNvCxnSpPr>
          <p:nvPr/>
        </p:nvCxnSpPr>
        <p:spPr>
          <a:xfrm>
            <a:off x="6717173" y="1828800"/>
            <a:ext cx="0" cy="3462754"/>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43014" name="Text Box 6"/>
          <p:cNvSpPr txBox="1">
            <a:spLocks noChangeArrowheads="1"/>
          </p:cNvSpPr>
          <p:nvPr/>
        </p:nvSpPr>
        <p:spPr bwMode="auto">
          <a:xfrm>
            <a:off x="533400" y="2356376"/>
            <a:ext cx="1005403"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Lens-</a:t>
            </a:r>
          </a:p>
          <a:p>
            <a:pPr algn="ctr" eaLnBrk="1" hangingPunct="1">
              <a:lnSpc>
                <a:spcPct val="80000"/>
              </a:lnSpc>
              <a:spcBef>
                <a:spcPct val="0"/>
              </a:spcBef>
              <a:buClrTx/>
              <a:buSzTx/>
              <a:buFontTx/>
              <a:buNone/>
            </a:pPr>
            <a:r>
              <a:rPr lang="en-US" altLang="en-US" sz="1800" dirty="0">
                <a:solidFill>
                  <a:schemeClr val="bg1">
                    <a:lumMod val="75000"/>
                  </a:schemeClr>
                </a:solidFill>
              </a:rPr>
              <a:t>Induced</a:t>
            </a:r>
          </a:p>
        </p:txBody>
      </p:sp>
      <p:sp>
        <p:nvSpPr>
          <p:cNvPr id="43017" name="Text Box 14"/>
          <p:cNvSpPr txBox="1">
            <a:spLocks noChangeArrowheads="1"/>
          </p:cNvSpPr>
          <p:nvPr/>
        </p:nvSpPr>
        <p:spPr bwMode="auto">
          <a:xfrm>
            <a:off x="3026498" y="2365901"/>
            <a:ext cx="1633781"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Aphakic/</a:t>
            </a:r>
          </a:p>
          <a:p>
            <a:pPr algn="ctr" eaLnBrk="1" hangingPunct="1">
              <a:lnSpc>
                <a:spcPct val="80000"/>
              </a:lnSpc>
              <a:spcBef>
                <a:spcPct val="0"/>
              </a:spcBef>
              <a:buClrTx/>
              <a:buSzTx/>
              <a:buFontTx/>
              <a:buNone/>
            </a:pPr>
            <a:r>
              <a:rPr lang="en-US" altLang="en-US" sz="1800" dirty="0" err="1">
                <a:solidFill>
                  <a:schemeClr val="bg1">
                    <a:lumMod val="75000"/>
                  </a:schemeClr>
                </a:solidFill>
              </a:rPr>
              <a:t>Pseudophakic</a:t>
            </a:r>
            <a:endParaRPr lang="en-US" altLang="en-US" sz="1800" dirty="0">
              <a:solidFill>
                <a:schemeClr val="bg1">
                  <a:lumMod val="75000"/>
                </a:schemeClr>
              </a:solidFill>
            </a:endParaRPr>
          </a:p>
        </p:txBody>
      </p:sp>
      <p:sp>
        <p:nvSpPr>
          <p:cNvPr id="43031" name="Text Box 35"/>
          <p:cNvSpPr txBox="1">
            <a:spLocks noChangeArrowheads="1"/>
          </p:cNvSpPr>
          <p:nvPr/>
        </p:nvSpPr>
        <p:spPr bwMode="auto">
          <a:xfrm>
            <a:off x="1190847" y="1295400"/>
            <a:ext cx="2473754"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solidFill>
                  <a:schemeClr val="bg1">
                    <a:lumMod val="75000"/>
                  </a:schemeClr>
                </a:solidFill>
              </a:rPr>
              <a:t>w/ Pupillary Block</a:t>
            </a:r>
          </a:p>
        </p:txBody>
      </p:sp>
      <p:sp>
        <p:nvSpPr>
          <p:cNvPr id="43032" name="Text Box 36"/>
          <p:cNvSpPr txBox="1">
            <a:spLocks noChangeArrowheads="1"/>
          </p:cNvSpPr>
          <p:nvPr/>
        </p:nvSpPr>
        <p:spPr bwMode="auto">
          <a:xfrm>
            <a:off x="5181600" y="1295400"/>
            <a:ext cx="2630848"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t>w/o Pupillary Block</a:t>
            </a:r>
          </a:p>
        </p:txBody>
      </p:sp>
      <p:sp>
        <p:nvSpPr>
          <p:cNvPr id="49" name="Rectangle 2">
            <a:extLst>
              <a:ext uri="{FF2B5EF4-FFF2-40B4-BE49-F238E27FC236}">
                <a16:creationId xmlns:a16="http://schemas.microsoft.com/office/drawing/2014/main" id="{240EE5BF-F7D2-4FC8-A5DD-F6B5423153C6}"/>
              </a:ext>
            </a:extLst>
          </p:cNvPr>
          <p:cNvSpPr>
            <a:spLocks noGrp="1" noChangeArrowheads="1"/>
          </p:cNvSpPr>
          <p:nvPr>
            <p:ph type="title"/>
          </p:nvPr>
        </p:nvSpPr>
        <p:spPr>
          <a:xfrm>
            <a:off x="457200" y="304800"/>
            <a:ext cx="7543800" cy="563562"/>
          </a:xfrm>
        </p:spPr>
        <p:txBody>
          <a:bodyPr/>
          <a:lstStyle/>
          <a:p>
            <a:pPr eaLnBrk="1" hangingPunct="1"/>
            <a:r>
              <a:rPr lang="en-US" altLang="en-US" sz="3500" dirty="0"/>
              <a:t>A</a:t>
            </a:r>
          </a:p>
        </p:txBody>
      </p:sp>
      <p:sp>
        <p:nvSpPr>
          <p:cNvPr id="50" name="TextBox 49">
            <a:extLst>
              <a:ext uri="{FF2B5EF4-FFF2-40B4-BE49-F238E27FC236}">
                <a16:creationId xmlns:a16="http://schemas.microsoft.com/office/drawing/2014/main" id="{CF426230-46C8-405C-9015-99EF57762A2E}"/>
              </a:ext>
            </a:extLst>
          </p:cNvPr>
          <p:cNvSpPr txBox="1"/>
          <p:nvPr/>
        </p:nvSpPr>
        <p:spPr>
          <a:xfrm>
            <a:off x="2259496" y="189094"/>
            <a:ext cx="4607480" cy="400110"/>
          </a:xfrm>
          <a:prstGeom prst="rect">
            <a:avLst/>
          </a:prstGeom>
          <a:solidFill>
            <a:schemeClr val="accent1">
              <a:lumMod val="60000"/>
              <a:lumOff val="40000"/>
            </a:schemeClr>
          </a:solidFill>
        </p:spPr>
        <p:txBody>
          <a:bodyPr wrap="none" rtlCol="0">
            <a:spAutoFit/>
          </a:bodyPr>
          <a:lstStyle/>
          <a:p>
            <a:pPr algn="ctr"/>
            <a:r>
              <a:rPr lang="en-US" sz="2000" b="1" dirty="0"/>
              <a:t>Secondary Angle Closure Glaucoma</a:t>
            </a:r>
          </a:p>
        </p:txBody>
      </p:sp>
      <p:sp>
        <p:nvSpPr>
          <p:cNvPr id="2" name="TextBox 1">
            <a:extLst>
              <a:ext uri="{FF2B5EF4-FFF2-40B4-BE49-F238E27FC236}">
                <a16:creationId xmlns:a16="http://schemas.microsoft.com/office/drawing/2014/main" id="{A7E30BEC-923B-4C9A-A856-BDD0D882F6B8}"/>
              </a:ext>
            </a:extLst>
          </p:cNvPr>
          <p:cNvSpPr txBox="1"/>
          <p:nvPr/>
        </p:nvSpPr>
        <p:spPr>
          <a:xfrm>
            <a:off x="887305" y="2844119"/>
            <a:ext cx="1494320" cy="338554"/>
          </a:xfrm>
          <a:prstGeom prst="rect">
            <a:avLst/>
          </a:prstGeom>
          <a:noFill/>
        </p:spPr>
        <p:txBody>
          <a:bodyPr wrap="none" rtlCol="0">
            <a:spAutoFit/>
          </a:bodyPr>
          <a:lstStyle/>
          <a:p>
            <a:r>
              <a:rPr lang="en-US" sz="1600" dirty="0" err="1">
                <a:solidFill>
                  <a:schemeClr val="bg1">
                    <a:lumMod val="75000"/>
                  </a:schemeClr>
                </a:solidFill>
              </a:rPr>
              <a:t>Phacomorphic</a:t>
            </a:r>
            <a:endParaRPr lang="en-US" sz="1600" dirty="0">
              <a:solidFill>
                <a:schemeClr val="bg1">
                  <a:lumMod val="75000"/>
                </a:schemeClr>
              </a:solidFill>
            </a:endParaRPr>
          </a:p>
        </p:txBody>
      </p:sp>
      <p:sp>
        <p:nvSpPr>
          <p:cNvPr id="51" name="TextBox 50">
            <a:extLst>
              <a:ext uri="{FF2B5EF4-FFF2-40B4-BE49-F238E27FC236}">
                <a16:creationId xmlns:a16="http://schemas.microsoft.com/office/drawing/2014/main" id="{156069D4-340B-4160-A336-EBF73557CEE0}"/>
              </a:ext>
            </a:extLst>
          </p:cNvPr>
          <p:cNvSpPr txBox="1"/>
          <p:nvPr/>
        </p:nvSpPr>
        <p:spPr>
          <a:xfrm>
            <a:off x="884725" y="3175578"/>
            <a:ext cx="1402948" cy="338554"/>
          </a:xfrm>
          <a:prstGeom prst="rect">
            <a:avLst/>
          </a:prstGeom>
          <a:noFill/>
        </p:spPr>
        <p:txBody>
          <a:bodyPr wrap="none" rtlCol="0">
            <a:spAutoFit/>
          </a:bodyPr>
          <a:lstStyle/>
          <a:p>
            <a:r>
              <a:rPr lang="en-US" sz="1600" dirty="0">
                <a:solidFill>
                  <a:schemeClr val="bg1">
                    <a:lumMod val="75000"/>
                  </a:schemeClr>
                </a:solidFill>
              </a:rPr>
              <a:t>Ectopia </a:t>
            </a:r>
            <a:r>
              <a:rPr lang="en-US" sz="1600" dirty="0" err="1">
                <a:solidFill>
                  <a:schemeClr val="bg1">
                    <a:lumMod val="75000"/>
                  </a:schemeClr>
                </a:solidFill>
              </a:rPr>
              <a:t>lentis</a:t>
            </a:r>
            <a:endParaRPr lang="en-US" sz="1600" dirty="0">
              <a:solidFill>
                <a:schemeClr val="bg1">
                  <a:lumMod val="75000"/>
                </a:schemeClr>
              </a:solidFill>
            </a:endParaRPr>
          </a:p>
        </p:txBody>
      </p:sp>
      <p:cxnSp>
        <p:nvCxnSpPr>
          <p:cNvPr id="71" name="Straight Connector 70">
            <a:extLst>
              <a:ext uri="{FF2B5EF4-FFF2-40B4-BE49-F238E27FC236}">
                <a16:creationId xmlns:a16="http://schemas.microsoft.com/office/drawing/2014/main" id="{C104938D-BA8D-4E39-9D5F-9EE2012F2F3C}"/>
              </a:ext>
            </a:extLst>
          </p:cNvPr>
          <p:cNvCxnSpPr>
            <a:cxnSpLocks/>
          </p:cNvCxnSpPr>
          <p:nvPr/>
        </p:nvCxnSpPr>
        <p:spPr>
          <a:xfrm flipH="1">
            <a:off x="762665" y="3023488"/>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2A7E4E40-472F-4E50-8A7A-45C10FDD7171}"/>
              </a:ext>
            </a:extLst>
          </p:cNvPr>
          <p:cNvCxnSpPr>
            <a:cxnSpLocks/>
          </p:cNvCxnSpPr>
          <p:nvPr/>
        </p:nvCxnSpPr>
        <p:spPr>
          <a:xfrm flipH="1">
            <a:off x="762665" y="3347853"/>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C3924889-45B9-4383-9C9E-48F0A9C27AD8}"/>
              </a:ext>
            </a:extLst>
          </p:cNvPr>
          <p:cNvCxnSpPr>
            <a:cxnSpLocks/>
          </p:cNvCxnSpPr>
          <p:nvPr/>
        </p:nvCxnSpPr>
        <p:spPr>
          <a:xfrm flipH="1">
            <a:off x="748719" y="2838976"/>
            <a:ext cx="13947" cy="5088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 name="Straight Arrow Connector 5">
            <a:extLst>
              <a:ext uri="{FF2B5EF4-FFF2-40B4-BE49-F238E27FC236}">
                <a16:creationId xmlns:a16="http://schemas.microsoft.com/office/drawing/2014/main" id="{A3439F0C-5143-461F-8F3C-2E830785DEFC}"/>
              </a:ext>
            </a:extLst>
          </p:cNvPr>
          <p:cNvCxnSpPr>
            <a:stCxn id="50" idx="2"/>
          </p:cNvCxnSpPr>
          <p:nvPr/>
        </p:nvCxnSpPr>
        <p:spPr>
          <a:xfrm flipH="1">
            <a:off x="2971800" y="589204"/>
            <a:ext cx="1591436" cy="706196"/>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0" name="Straight Arrow Connector 9">
            <a:extLst>
              <a:ext uri="{FF2B5EF4-FFF2-40B4-BE49-F238E27FC236}">
                <a16:creationId xmlns:a16="http://schemas.microsoft.com/office/drawing/2014/main" id="{84DC796E-F6ED-4FBB-82D2-A260F480BF8A}"/>
              </a:ext>
            </a:extLst>
          </p:cNvPr>
          <p:cNvCxnSpPr>
            <a:cxnSpLocks/>
          </p:cNvCxnSpPr>
          <p:nvPr/>
        </p:nvCxnSpPr>
        <p:spPr>
          <a:xfrm>
            <a:off x="4572000" y="589204"/>
            <a:ext cx="1600200" cy="706196"/>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6" name="Straight Arrow Connector 25">
            <a:extLst>
              <a:ext uri="{FF2B5EF4-FFF2-40B4-BE49-F238E27FC236}">
                <a16:creationId xmlns:a16="http://schemas.microsoft.com/office/drawing/2014/main" id="{B70E0124-9B84-41A5-8D84-A66B7838A706}"/>
              </a:ext>
            </a:extLst>
          </p:cNvPr>
          <p:cNvCxnSpPr>
            <a:cxnSpLocks/>
          </p:cNvCxnSpPr>
          <p:nvPr/>
        </p:nvCxnSpPr>
        <p:spPr>
          <a:xfrm flipH="1">
            <a:off x="1159539" y="1828800"/>
            <a:ext cx="1290435" cy="478059"/>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28" name="Straight Arrow Connector 27">
            <a:extLst>
              <a:ext uri="{FF2B5EF4-FFF2-40B4-BE49-F238E27FC236}">
                <a16:creationId xmlns:a16="http://schemas.microsoft.com/office/drawing/2014/main" id="{567A4249-5C59-4416-8A8E-1C35913900AB}"/>
              </a:ext>
            </a:extLst>
          </p:cNvPr>
          <p:cNvCxnSpPr>
            <a:cxnSpLocks/>
          </p:cNvCxnSpPr>
          <p:nvPr/>
        </p:nvCxnSpPr>
        <p:spPr>
          <a:xfrm>
            <a:off x="2449973" y="1832208"/>
            <a:ext cx="1268784"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56" name="Text Box 6">
            <a:extLst>
              <a:ext uri="{FF2B5EF4-FFF2-40B4-BE49-F238E27FC236}">
                <a16:creationId xmlns:a16="http://schemas.microsoft.com/office/drawing/2014/main" id="{557983BD-9D64-49B9-A366-A08663B0451F}"/>
              </a:ext>
            </a:extLst>
          </p:cNvPr>
          <p:cNvSpPr txBox="1">
            <a:spLocks noChangeArrowheads="1"/>
          </p:cNvSpPr>
          <p:nvPr/>
        </p:nvSpPr>
        <p:spPr bwMode="auto">
          <a:xfrm>
            <a:off x="5029200" y="2356376"/>
            <a:ext cx="813043"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r" eaLnBrk="1" hangingPunct="1">
              <a:lnSpc>
                <a:spcPct val="80000"/>
              </a:lnSpc>
              <a:spcBef>
                <a:spcPct val="0"/>
              </a:spcBef>
              <a:buClrTx/>
              <a:buSzTx/>
              <a:buFontTx/>
              <a:buNone/>
            </a:pPr>
            <a:r>
              <a:rPr lang="en-US" altLang="en-US" sz="1800" dirty="0">
                <a:solidFill>
                  <a:schemeClr val="bg1">
                    <a:lumMod val="75000"/>
                  </a:schemeClr>
                </a:solidFill>
              </a:rPr>
              <a:t>‘Push’</a:t>
            </a:r>
          </a:p>
        </p:txBody>
      </p:sp>
      <p:sp>
        <p:nvSpPr>
          <p:cNvPr id="57" name="Text Box 14">
            <a:extLst>
              <a:ext uri="{FF2B5EF4-FFF2-40B4-BE49-F238E27FC236}">
                <a16:creationId xmlns:a16="http://schemas.microsoft.com/office/drawing/2014/main" id="{5DAFA1C1-3A29-4C27-A379-663FDD22E326}"/>
              </a:ext>
            </a:extLst>
          </p:cNvPr>
          <p:cNvSpPr txBox="1">
            <a:spLocks noChangeArrowheads="1"/>
          </p:cNvSpPr>
          <p:nvPr/>
        </p:nvSpPr>
        <p:spPr bwMode="auto">
          <a:xfrm>
            <a:off x="7620000" y="2365901"/>
            <a:ext cx="671979"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t>‘Pull’</a:t>
            </a:r>
          </a:p>
        </p:txBody>
      </p:sp>
      <p:cxnSp>
        <p:nvCxnSpPr>
          <p:cNvPr id="58" name="Straight Arrow Connector 57">
            <a:extLst>
              <a:ext uri="{FF2B5EF4-FFF2-40B4-BE49-F238E27FC236}">
                <a16:creationId xmlns:a16="http://schemas.microsoft.com/office/drawing/2014/main" id="{E874FEE9-46BD-46A3-90A3-DE7CC220FBFF}"/>
              </a:ext>
            </a:extLst>
          </p:cNvPr>
          <p:cNvCxnSpPr>
            <a:cxnSpLocks/>
          </p:cNvCxnSpPr>
          <p:nvPr/>
        </p:nvCxnSpPr>
        <p:spPr>
          <a:xfrm flipH="1">
            <a:off x="5867400" y="1828800"/>
            <a:ext cx="849775"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59" name="Straight Arrow Connector 58">
            <a:extLst>
              <a:ext uri="{FF2B5EF4-FFF2-40B4-BE49-F238E27FC236}">
                <a16:creationId xmlns:a16="http://schemas.microsoft.com/office/drawing/2014/main" id="{C370A4A1-FE96-4E70-B89E-839542A5E241}"/>
              </a:ext>
            </a:extLst>
          </p:cNvPr>
          <p:cNvCxnSpPr>
            <a:cxnSpLocks/>
          </p:cNvCxnSpPr>
          <p:nvPr/>
        </p:nvCxnSpPr>
        <p:spPr>
          <a:xfrm>
            <a:off x="6717173" y="1832208"/>
            <a:ext cx="902827" cy="474047"/>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62" name="Text Box 16">
            <a:extLst>
              <a:ext uri="{FF2B5EF4-FFF2-40B4-BE49-F238E27FC236}">
                <a16:creationId xmlns:a16="http://schemas.microsoft.com/office/drawing/2014/main" id="{33538067-0726-41B0-93FF-357EF00CA62D}"/>
              </a:ext>
            </a:extLst>
          </p:cNvPr>
          <p:cNvSpPr txBox="1">
            <a:spLocks noChangeArrowheads="1"/>
          </p:cNvSpPr>
          <p:nvPr/>
        </p:nvSpPr>
        <p:spPr bwMode="auto">
          <a:xfrm>
            <a:off x="8065437" y="2684785"/>
            <a:ext cx="628698"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NVG</a:t>
            </a:r>
          </a:p>
        </p:txBody>
      </p:sp>
      <p:sp>
        <p:nvSpPr>
          <p:cNvPr id="70" name="Text Box 21">
            <a:extLst>
              <a:ext uri="{FF2B5EF4-FFF2-40B4-BE49-F238E27FC236}">
                <a16:creationId xmlns:a16="http://schemas.microsoft.com/office/drawing/2014/main" id="{86C32650-BE1F-4CC3-8DB5-0C136D877E6F}"/>
              </a:ext>
            </a:extLst>
          </p:cNvPr>
          <p:cNvSpPr txBox="1">
            <a:spLocks noChangeArrowheads="1"/>
          </p:cNvSpPr>
          <p:nvPr/>
        </p:nvSpPr>
        <p:spPr bwMode="auto">
          <a:xfrm>
            <a:off x="8070534" y="3048000"/>
            <a:ext cx="526106"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b="1"/>
              <a:t>ICE</a:t>
            </a:r>
          </a:p>
        </p:txBody>
      </p:sp>
      <p:sp>
        <p:nvSpPr>
          <p:cNvPr id="75" name="Text Box 45">
            <a:extLst>
              <a:ext uri="{FF2B5EF4-FFF2-40B4-BE49-F238E27FC236}">
                <a16:creationId xmlns:a16="http://schemas.microsoft.com/office/drawing/2014/main" id="{2B6EDA2D-8F55-4DFD-A225-8C03CE6FC7F3}"/>
              </a:ext>
            </a:extLst>
          </p:cNvPr>
          <p:cNvSpPr txBox="1">
            <a:spLocks noChangeArrowheads="1"/>
          </p:cNvSpPr>
          <p:nvPr/>
        </p:nvSpPr>
        <p:spPr bwMode="auto">
          <a:xfrm>
            <a:off x="8073162" y="3810000"/>
            <a:ext cx="1070837" cy="74635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ts val="1700"/>
              </a:lnSpc>
              <a:spcBef>
                <a:spcPct val="0"/>
              </a:spcBef>
              <a:buClrTx/>
              <a:buSzTx/>
              <a:buFontTx/>
              <a:buNone/>
            </a:pPr>
            <a:r>
              <a:rPr lang="en-US" altLang="en-US" sz="1600" dirty="0">
                <a:solidFill>
                  <a:schemeClr val="bg1">
                    <a:lumMod val="75000"/>
                  </a:schemeClr>
                </a:solidFill>
              </a:rPr>
              <a:t>Epithelial/ fibrous ingrowth</a:t>
            </a:r>
          </a:p>
        </p:txBody>
      </p:sp>
      <p:cxnSp>
        <p:nvCxnSpPr>
          <p:cNvPr id="77" name="Straight Connector 76">
            <a:extLst>
              <a:ext uri="{FF2B5EF4-FFF2-40B4-BE49-F238E27FC236}">
                <a16:creationId xmlns:a16="http://schemas.microsoft.com/office/drawing/2014/main" id="{FC090BD7-F2E1-4464-B57B-9CBE5874C89B}"/>
              </a:ext>
            </a:extLst>
          </p:cNvPr>
          <p:cNvCxnSpPr>
            <a:cxnSpLocks/>
          </p:cNvCxnSpPr>
          <p:nvPr/>
        </p:nvCxnSpPr>
        <p:spPr>
          <a:xfrm>
            <a:off x="7873969" y="2674448"/>
            <a:ext cx="7724" cy="128795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8" name="Straight Connector 77">
            <a:extLst>
              <a:ext uri="{FF2B5EF4-FFF2-40B4-BE49-F238E27FC236}">
                <a16:creationId xmlns:a16="http://schemas.microsoft.com/office/drawing/2014/main" id="{B1922ED5-C3D8-43D8-A00D-1D6BC9201DBA}"/>
              </a:ext>
            </a:extLst>
          </p:cNvPr>
          <p:cNvCxnSpPr/>
          <p:nvPr/>
        </p:nvCxnSpPr>
        <p:spPr>
          <a:xfrm flipH="1">
            <a:off x="7873968" y="2840262"/>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9" name="Straight Connector 78">
            <a:extLst>
              <a:ext uri="{FF2B5EF4-FFF2-40B4-BE49-F238E27FC236}">
                <a16:creationId xmlns:a16="http://schemas.microsoft.com/office/drawing/2014/main" id="{77019ED2-6D69-4A60-9D19-D4DB786EA3A0}"/>
              </a:ext>
            </a:extLst>
          </p:cNvPr>
          <p:cNvCxnSpPr/>
          <p:nvPr/>
        </p:nvCxnSpPr>
        <p:spPr>
          <a:xfrm flipH="1">
            <a:off x="7873968" y="3213518"/>
            <a:ext cx="24447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1" name="Straight Connector 80">
            <a:extLst>
              <a:ext uri="{FF2B5EF4-FFF2-40B4-BE49-F238E27FC236}">
                <a16:creationId xmlns:a16="http://schemas.microsoft.com/office/drawing/2014/main" id="{9796A12F-4125-4C05-8EE8-A388740C580D}"/>
              </a:ext>
            </a:extLst>
          </p:cNvPr>
          <p:cNvCxnSpPr/>
          <p:nvPr/>
        </p:nvCxnSpPr>
        <p:spPr>
          <a:xfrm flipH="1">
            <a:off x="7877837" y="3581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3" name="Straight Connector 82">
            <a:extLst>
              <a:ext uri="{FF2B5EF4-FFF2-40B4-BE49-F238E27FC236}">
                <a16:creationId xmlns:a16="http://schemas.microsoft.com/office/drawing/2014/main" id="{7FDC5F4B-9BF0-42AD-B8BB-2F2399BCF1E2}"/>
              </a:ext>
            </a:extLst>
          </p:cNvPr>
          <p:cNvCxnSpPr/>
          <p:nvPr/>
        </p:nvCxnSpPr>
        <p:spPr>
          <a:xfrm flipH="1">
            <a:off x="7881693" y="3962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93" name="Text Box 42">
            <a:extLst>
              <a:ext uri="{FF2B5EF4-FFF2-40B4-BE49-F238E27FC236}">
                <a16:creationId xmlns:a16="http://schemas.microsoft.com/office/drawing/2014/main" id="{53BAB77F-E061-4834-9068-34BDF78AD071}"/>
              </a:ext>
            </a:extLst>
          </p:cNvPr>
          <p:cNvSpPr txBox="1">
            <a:spLocks noChangeArrowheads="1"/>
          </p:cNvSpPr>
          <p:nvPr/>
        </p:nvSpPr>
        <p:spPr bwMode="auto">
          <a:xfrm>
            <a:off x="8111387" y="3429000"/>
            <a:ext cx="856196"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Flat AC</a:t>
            </a:r>
          </a:p>
        </p:txBody>
      </p:sp>
      <p:sp>
        <p:nvSpPr>
          <p:cNvPr id="100" name="Text Box 23">
            <a:extLst>
              <a:ext uri="{FF2B5EF4-FFF2-40B4-BE49-F238E27FC236}">
                <a16:creationId xmlns:a16="http://schemas.microsoft.com/office/drawing/2014/main" id="{D8F2FCFF-2984-4836-B000-9C5601A8EAAA}"/>
              </a:ext>
            </a:extLst>
          </p:cNvPr>
          <p:cNvSpPr txBox="1">
            <a:spLocks noChangeArrowheads="1"/>
          </p:cNvSpPr>
          <p:nvPr/>
        </p:nvSpPr>
        <p:spPr bwMode="auto">
          <a:xfrm>
            <a:off x="5530369" y="2667000"/>
            <a:ext cx="2143536"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Aqueous misdirection</a:t>
            </a:r>
          </a:p>
        </p:txBody>
      </p:sp>
      <p:cxnSp>
        <p:nvCxnSpPr>
          <p:cNvPr id="104" name="Straight Connector 103">
            <a:extLst>
              <a:ext uri="{FF2B5EF4-FFF2-40B4-BE49-F238E27FC236}">
                <a16:creationId xmlns:a16="http://schemas.microsoft.com/office/drawing/2014/main" id="{49D87D4A-E317-4446-9B95-5184CB3968F3}"/>
              </a:ext>
            </a:extLst>
          </p:cNvPr>
          <p:cNvCxnSpPr>
            <a:cxnSpLocks/>
          </p:cNvCxnSpPr>
          <p:nvPr/>
        </p:nvCxnSpPr>
        <p:spPr>
          <a:xfrm flipH="1">
            <a:off x="5316229" y="2667000"/>
            <a:ext cx="7397" cy="25314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5" name="Straight Connector 104">
            <a:extLst>
              <a:ext uri="{FF2B5EF4-FFF2-40B4-BE49-F238E27FC236}">
                <a16:creationId xmlns:a16="http://schemas.microsoft.com/office/drawing/2014/main" id="{F40B6D71-75A8-4A88-864D-00D14C2F710D}"/>
              </a:ext>
            </a:extLst>
          </p:cNvPr>
          <p:cNvCxnSpPr/>
          <p:nvPr/>
        </p:nvCxnSpPr>
        <p:spPr>
          <a:xfrm flipH="1">
            <a:off x="5323624" y="2832814"/>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6" name="Straight Connector 105">
            <a:extLst>
              <a:ext uri="{FF2B5EF4-FFF2-40B4-BE49-F238E27FC236}">
                <a16:creationId xmlns:a16="http://schemas.microsoft.com/office/drawing/2014/main" id="{010BF7B2-AA07-4DCF-822D-E2DB5CC0BF59}"/>
              </a:ext>
            </a:extLst>
          </p:cNvPr>
          <p:cNvCxnSpPr/>
          <p:nvPr/>
        </p:nvCxnSpPr>
        <p:spPr>
          <a:xfrm flipH="1">
            <a:off x="5323624" y="3360065"/>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a:extLst>
              <a:ext uri="{FF2B5EF4-FFF2-40B4-BE49-F238E27FC236}">
                <a16:creationId xmlns:a16="http://schemas.microsoft.com/office/drawing/2014/main" id="{BAC8035C-3999-4C31-93CD-6C0D2ADEB73B}"/>
              </a:ext>
            </a:extLst>
          </p:cNvPr>
          <p:cNvCxnSpPr/>
          <p:nvPr/>
        </p:nvCxnSpPr>
        <p:spPr>
          <a:xfrm flipH="1">
            <a:off x="5323536" y="3786938"/>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8" name="Straight Connector 107">
            <a:extLst>
              <a:ext uri="{FF2B5EF4-FFF2-40B4-BE49-F238E27FC236}">
                <a16:creationId xmlns:a16="http://schemas.microsoft.com/office/drawing/2014/main" id="{DB64CAEE-69B4-426A-8A5B-D1269DBF0F66}"/>
              </a:ext>
            </a:extLst>
          </p:cNvPr>
          <p:cNvCxnSpPr/>
          <p:nvPr/>
        </p:nvCxnSpPr>
        <p:spPr>
          <a:xfrm flipH="1">
            <a:off x="5327493" y="4249152"/>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12" name="Straight Connector 111">
            <a:extLst>
              <a:ext uri="{FF2B5EF4-FFF2-40B4-BE49-F238E27FC236}">
                <a16:creationId xmlns:a16="http://schemas.microsoft.com/office/drawing/2014/main" id="{99A16C30-4BE4-48E5-8B65-0C5F3039B8DC}"/>
              </a:ext>
            </a:extLst>
          </p:cNvPr>
          <p:cNvCxnSpPr/>
          <p:nvPr/>
        </p:nvCxnSpPr>
        <p:spPr>
          <a:xfrm flipH="1">
            <a:off x="5333455" y="51816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13" name="Text Box 42">
            <a:extLst>
              <a:ext uri="{FF2B5EF4-FFF2-40B4-BE49-F238E27FC236}">
                <a16:creationId xmlns:a16="http://schemas.microsoft.com/office/drawing/2014/main" id="{056DFFD9-3CA2-42E7-90FE-4F14522E3504}"/>
              </a:ext>
            </a:extLst>
          </p:cNvPr>
          <p:cNvSpPr txBox="1">
            <a:spLocks noChangeArrowheads="1"/>
          </p:cNvSpPr>
          <p:nvPr/>
        </p:nvSpPr>
        <p:spPr bwMode="auto">
          <a:xfrm>
            <a:off x="5533954" y="3623846"/>
            <a:ext cx="1563248"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Retinal surgery</a:t>
            </a:r>
          </a:p>
        </p:txBody>
      </p:sp>
      <p:sp>
        <p:nvSpPr>
          <p:cNvPr id="118" name="Text Box 47">
            <a:extLst>
              <a:ext uri="{FF2B5EF4-FFF2-40B4-BE49-F238E27FC236}">
                <a16:creationId xmlns:a16="http://schemas.microsoft.com/office/drawing/2014/main" id="{3F59D898-ECAD-49F0-9425-2A1BC8DDA7B5}"/>
              </a:ext>
            </a:extLst>
          </p:cNvPr>
          <p:cNvSpPr txBox="1">
            <a:spLocks noChangeArrowheads="1"/>
          </p:cNvSpPr>
          <p:nvPr/>
        </p:nvSpPr>
        <p:spPr bwMode="auto">
          <a:xfrm>
            <a:off x="5523688" y="4538246"/>
            <a:ext cx="1414170"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Drug-induced</a:t>
            </a:r>
          </a:p>
        </p:txBody>
      </p:sp>
      <p:sp>
        <p:nvSpPr>
          <p:cNvPr id="16" name="TextBox 15">
            <a:extLst>
              <a:ext uri="{FF2B5EF4-FFF2-40B4-BE49-F238E27FC236}">
                <a16:creationId xmlns:a16="http://schemas.microsoft.com/office/drawing/2014/main" id="{984E008D-FBBA-42B4-940E-EA26772E0161}"/>
              </a:ext>
            </a:extLst>
          </p:cNvPr>
          <p:cNvSpPr txBox="1"/>
          <p:nvPr/>
        </p:nvSpPr>
        <p:spPr>
          <a:xfrm>
            <a:off x="6230528" y="5257800"/>
            <a:ext cx="1326004" cy="369332"/>
          </a:xfrm>
          <a:prstGeom prst="rect">
            <a:avLst/>
          </a:prstGeom>
          <a:noFill/>
        </p:spPr>
        <p:txBody>
          <a:bodyPr wrap="none" rtlCol="0">
            <a:spAutoFit/>
          </a:bodyPr>
          <a:lstStyle/>
          <a:p>
            <a:pPr algn="ctr"/>
            <a:r>
              <a:rPr lang="en-US" dirty="0">
                <a:solidFill>
                  <a:schemeClr val="bg1">
                    <a:lumMod val="75000"/>
                  </a:schemeClr>
                </a:solidFill>
              </a:rPr>
              <a:t>Both/Either</a:t>
            </a:r>
          </a:p>
        </p:txBody>
      </p:sp>
      <p:cxnSp>
        <p:nvCxnSpPr>
          <p:cNvPr id="125" name="Straight Connector 124">
            <a:extLst>
              <a:ext uri="{FF2B5EF4-FFF2-40B4-BE49-F238E27FC236}">
                <a16:creationId xmlns:a16="http://schemas.microsoft.com/office/drawing/2014/main" id="{01138141-D318-4ED7-A7FE-D8F2155CE890}"/>
              </a:ext>
            </a:extLst>
          </p:cNvPr>
          <p:cNvCxnSpPr/>
          <p:nvPr/>
        </p:nvCxnSpPr>
        <p:spPr>
          <a:xfrm flipH="1">
            <a:off x="5334000" y="4724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52" name="Text Box 47">
            <a:extLst>
              <a:ext uri="{FF2B5EF4-FFF2-40B4-BE49-F238E27FC236}">
                <a16:creationId xmlns:a16="http://schemas.microsoft.com/office/drawing/2014/main" id="{E3578916-9804-473C-8F06-D4FA0BCEDFD0}"/>
              </a:ext>
            </a:extLst>
          </p:cNvPr>
          <p:cNvSpPr txBox="1">
            <a:spLocks noChangeArrowheads="1"/>
          </p:cNvSpPr>
          <p:nvPr/>
        </p:nvSpPr>
        <p:spPr bwMode="auto">
          <a:xfrm>
            <a:off x="5543446" y="4055146"/>
            <a:ext cx="1619354"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err="1">
                <a:solidFill>
                  <a:schemeClr val="bg1">
                    <a:lumMod val="75000"/>
                  </a:schemeClr>
                </a:solidFill>
              </a:rPr>
              <a:t>Nanophthalmos</a:t>
            </a:r>
            <a:endParaRPr lang="en-US" altLang="en-US" sz="1600" dirty="0">
              <a:solidFill>
                <a:schemeClr val="bg1">
                  <a:lumMod val="75000"/>
                </a:schemeClr>
              </a:solidFill>
            </a:endParaRPr>
          </a:p>
        </p:txBody>
      </p:sp>
      <p:sp>
        <p:nvSpPr>
          <p:cNvPr id="53" name="Text Box 45">
            <a:extLst>
              <a:ext uri="{FF2B5EF4-FFF2-40B4-BE49-F238E27FC236}">
                <a16:creationId xmlns:a16="http://schemas.microsoft.com/office/drawing/2014/main" id="{57D1A14F-68FE-47D2-983C-1A879D66A9DC}"/>
              </a:ext>
            </a:extLst>
          </p:cNvPr>
          <p:cNvSpPr txBox="1">
            <a:spLocks noChangeArrowheads="1"/>
          </p:cNvSpPr>
          <p:nvPr/>
        </p:nvSpPr>
        <p:spPr bwMode="auto">
          <a:xfrm>
            <a:off x="5523688" y="5013493"/>
            <a:ext cx="582211"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PFV</a:t>
            </a:r>
          </a:p>
        </p:txBody>
      </p:sp>
      <p:sp>
        <p:nvSpPr>
          <p:cNvPr id="54" name="Text Box 42">
            <a:extLst>
              <a:ext uri="{FF2B5EF4-FFF2-40B4-BE49-F238E27FC236}">
                <a16:creationId xmlns:a16="http://schemas.microsoft.com/office/drawing/2014/main" id="{E1E37D2C-2C52-446B-843B-01E64990D3EC}"/>
              </a:ext>
            </a:extLst>
          </p:cNvPr>
          <p:cNvSpPr txBox="1">
            <a:spLocks noChangeArrowheads="1"/>
          </p:cNvSpPr>
          <p:nvPr/>
        </p:nvSpPr>
        <p:spPr bwMode="auto">
          <a:xfrm>
            <a:off x="5551406" y="3192546"/>
            <a:ext cx="2276072"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ERD/choroidal effusion</a:t>
            </a:r>
          </a:p>
        </p:txBody>
      </p:sp>
      <p:sp>
        <p:nvSpPr>
          <p:cNvPr id="45" name="Text Box 16">
            <a:extLst>
              <a:ext uri="{FF2B5EF4-FFF2-40B4-BE49-F238E27FC236}">
                <a16:creationId xmlns:a16="http://schemas.microsoft.com/office/drawing/2014/main" id="{110F5FF7-0BFD-4D31-B590-0FC320326235}"/>
              </a:ext>
            </a:extLst>
          </p:cNvPr>
          <p:cNvSpPr txBox="1">
            <a:spLocks noChangeArrowheads="1"/>
          </p:cNvSpPr>
          <p:nvPr/>
        </p:nvSpPr>
        <p:spPr bwMode="auto">
          <a:xfrm>
            <a:off x="624362" y="1879005"/>
            <a:ext cx="6811893" cy="4524315"/>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i="1" dirty="0">
                <a:solidFill>
                  <a:schemeClr val="bg1">
                    <a:lumMod val="65000"/>
                  </a:schemeClr>
                </a:solidFill>
              </a:rPr>
              <a:t>In this context, what does </a:t>
            </a:r>
            <a:r>
              <a:rPr lang="en-US" altLang="en-US" sz="1600" dirty="0">
                <a:solidFill>
                  <a:schemeClr val="bg1">
                    <a:lumMod val="65000"/>
                  </a:schemeClr>
                </a:solidFill>
              </a:rPr>
              <a:t>ICE</a:t>
            </a:r>
            <a:r>
              <a:rPr lang="en-US" altLang="en-US" sz="1600" i="1" dirty="0">
                <a:solidFill>
                  <a:schemeClr val="bg1">
                    <a:lumMod val="65000"/>
                  </a:schemeClr>
                </a:solidFill>
              </a:rPr>
              <a:t> stand for?</a:t>
            </a:r>
          </a:p>
          <a:p>
            <a:pPr eaLnBrk="1" hangingPunct="1">
              <a:spcBef>
                <a:spcPct val="0"/>
              </a:spcBef>
              <a:buClrTx/>
              <a:buSzTx/>
              <a:buFontTx/>
              <a:buNone/>
            </a:pPr>
            <a:r>
              <a:rPr lang="en-US" altLang="en-US" sz="1600" dirty="0">
                <a:solidFill>
                  <a:schemeClr val="bg1">
                    <a:lumMod val="65000"/>
                  </a:schemeClr>
                </a:solidFill>
              </a:rPr>
              <a:t>Iridocorneal endothelial syndrome</a:t>
            </a:r>
          </a:p>
          <a:p>
            <a:pPr eaLnBrk="1" hangingPunct="1">
              <a:spcBef>
                <a:spcPct val="0"/>
              </a:spcBef>
              <a:buClrTx/>
              <a:buSzTx/>
              <a:buFontTx/>
              <a:buNone/>
            </a:pPr>
            <a:endParaRPr lang="en-US" altLang="en-US" sz="1600" i="1" dirty="0">
              <a:solidFill>
                <a:schemeClr val="bg1">
                  <a:lumMod val="65000"/>
                </a:schemeClr>
              </a:solidFill>
            </a:endParaRPr>
          </a:p>
          <a:p>
            <a:pPr eaLnBrk="1" hangingPunct="1">
              <a:spcBef>
                <a:spcPct val="0"/>
              </a:spcBef>
              <a:buClrTx/>
              <a:buSzTx/>
              <a:buFontTx/>
              <a:buNone/>
            </a:pPr>
            <a:r>
              <a:rPr lang="en-US" altLang="en-US" sz="1600" i="1" dirty="0">
                <a:solidFill>
                  <a:schemeClr val="bg1">
                    <a:lumMod val="65000"/>
                  </a:schemeClr>
                </a:solidFill>
              </a:rPr>
              <a:t>In a nutshell, what is ICE?</a:t>
            </a:r>
          </a:p>
          <a:p>
            <a:pPr eaLnBrk="1" hangingPunct="1">
              <a:spcBef>
                <a:spcPct val="0"/>
              </a:spcBef>
              <a:buClrTx/>
              <a:buSzTx/>
              <a:buFont typeface="Wingdings" panose="05000000000000000000" pitchFamily="2" charset="2"/>
              <a:buNone/>
            </a:pPr>
            <a:r>
              <a:rPr lang="en-US" altLang="en-US" sz="1600" dirty="0">
                <a:solidFill>
                  <a:schemeClr val="bg1">
                    <a:lumMod val="65000"/>
                  </a:schemeClr>
                </a:solidFill>
              </a:rPr>
              <a:t>A sporadic condition in which abnormal corneal endothelial cells lead to a variety of corneal, iris and angle problems</a:t>
            </a:r>
          </a:p>
          <a:p>
            <a:pPr eaLnBrk="1" hangingPunct="1">
              <a:spcBef>
                <a:spcPct val="0"/>
              </a:spcBef>
              <a:buClrTx/>
              <a:buSzTx/>
              <a:buFont typeface="Wingdings" panose="05000000000000000000" pitchFamily="2" charset="2"/>
              <a:buNone/>
            </a:pPr>
            <a:endParaRPr lang="en-US" altLang="en-US" sz="1600" dirty="0">
              <a:solidFill>
                <a:schemeClr val="bg1">
                  <a:lumMod val="65000"/>
                </a:schemeClr>
              </a:solidFill>
            </a:endParaRPr>
          </a:p>
          <a:p>
            <a:pPr eaLnBrk="1" hangingPunct="1">
              <a:spcBef>
                <a:spcPct val="0"/>
              </a:spcBef>
              <a:buClrTx/>
              <a:buSzTx/>
              <a:buFontTx/>
              <a:buNone/>
            </a:pPr>
            <a:r>
              <a:rPr lang="en-US" altLang="en-US" sz="1600" i="1" dirty="0">
                <a:solidFill>
                  <a:schemeClr val="bg1">
                    <a:lumMod val="65000"/>
                  </a:schemeClr>
                </a:solidFill>
              </a:rPr>
              <a:t>Who is the typical patient?</a:t>
            </a:r>
          </a:p>
          <a:p>
            <a:pPr eaLnBrk="1" hangingPunct="1">
              <a:spcBef>
                <a:spcPct val="0"/>
              </a:spcBef>
              <a:buClrTx/>
              <a:buSzTx/>
              <a:buFontTx/>
              <a:buNone/>
            </a:pPr>
            <a:r>
              <a:rPr lang="en-US" altLang="en-US" sz="1600" dirty="0">
                <a:solidFill>
                  <a:schemeClr val="bg1">
                    <a:lumMod val="65000"/>
                  </a:schemeClr>
                </a:solidFill>
              </a:rPr>
              <a:t>A young-to-middle-aged adult female</a:t>
            </a:r>
          </a:p>
          <a:p>
            <a:pPr eaLnBrk="1" hangingPunct="1">
              <a:spcBef>
                <a:spcPct val="0"/>
              </a:spcBef>
              <a:buClrTx/>
              <a:buSzTx/>
              <a:buFontTx/>
              <a:buNone/>
            </a:pPr>
            <a:endParaRPr lang="en-US" altLang="en-US" sz="1600" i="1" dirty="0">
              <a:solidFill>
                <a:schemeClr val="bg1">
                  <a:lumMod val="65000"/>
                </a:schemeClr>
              </a:solidFill>
            </a:endParaRPr>
          </a:p>
          <a:p>
            <a:pPr eaLnBrk="1" hangingPunct="1">
              <a:spcBef>
                <a:spcPct val="0"/>
              </a:spcBef>
              <a:buClrTx/>
              <a:buSzTx/>
              <a:buFontTx/>
              <a:buNone/>
            </a:pPr>
            <a:r>
              <a:rPr lang="en-US" altLang="en-US" sz="1600" i="1" dirty="0">
                <a:solidFill>
                  <a:schemeClr val="bg1">
                    <a:lumMod val="65000"/>
                  </a:schemeClr>
                </a:solidFill>
              </a:rPr>
              <a:t>What three sorts of complaints will she have?</a:t>
            </a:r>
          </a:p>
          <a:p>
            <a:pPr eaLnBrk="1" hangingPunct="1">
              <a:spcBef>
                <a:spcPct val="0"/>
              </a:spcBef>
              <a:buClrTx/>
              <a:buSzTx/>
              <a:buNone/>
            </a:pPr>
            <a:r>
              <a:rPr lang="en-US" altLang="en-US" sz="1600" dirty="0">
                <a:solidFill>
                  <a:schemeClr val="bg1">
                    <a:lumMod val="65000"/>
                  </a:schemeClr>
                </a:solidFill>
              </a:rPr>
              <a:t>--Changes in the eye’s appearance</a:t>
            </a:r>
          </a:p>
          <a:p>
            <a:pPr eaLnBrk="1" hangingPunct="1">
              <a:spcBef>
                <a:spcPct val="0"/>
              </a:spcBef>
              <a:buClrTx/>
              <a:buSzTx/>
              <a:buNone/>
            </a:pPr>
            <a:r>
              <a:rPr lang="en-US" altLang="en-US" sz="1600" dirty="0">
                <a:solidFill>
                  <a:schemeClr val="bg1">
                    <a:lumMod val="65000"/>
                  </a:schemeClr>
                </a:solidFill>
              </a:rPr>
              <a:t>--Ocular pain </a:t>
            </a:r>
          </a:p>
          <a:p>
            <a:pPr eaLnBrk="1" hangingPunct="1">
              <a:spcBef>
                <a:spcPct val="0"/>
              </a:spcBef>
              <a:buClrTx/>
              <a:buSzTx/>
              <a:buNone/>
            </a:pPr>
            <a:r>
              <a:rPr lang="en-US" altLang="en-US" sz="1600" dirty="0">
                <a:solidFill>
                  <a:schemeClr val="bg1">
                    <a:lumMod val="65000"/>
                  </a:schemeClr>
                </a:solidFill>
              </a:rPr>
              <a:t>--Decreased VA</a:t>
            </a:r>
          </a:p>
          <a:p>
            <a:pPr eaLnBrk="1" hangingPunct="1">
              <a:spcBef>
                <a:spcPct val="0"/>
              </a:spcBef>
              <a:buClrTx/>
              <a:buSzTx/>
              <a:buNone/>
            </a:pPr>
            <a:endParaRPr lang="en-US" altLang="en-US" sz="1600" dirty="0">
              <a:solidFill>
                <a:schemeClr val="bg1">
                  <a:lumMod val="65000"/>
                </a:schemeClr>
              </a:solidFill>
            </a:endParaRPr>
          </a:p>
          <a:p>
            <a:pPr eaLnBrk="1" hangingPunct="1">
              <a:spcBef>
                <a:spcPct val="0"/>
              </a:spcBef>
              <a:buClrTx/>
              <a:buSzTx/>
              <a:buFontTx/>
              <a:buNone/>
            </a:pPr>
            <a:r>
              <a:rPr lang="en-US" altLang="en-US" sz="1600" i="1" dirty="0">
                <a:solidFill>
                  <a:schemeClr val="bg1">
                    <a:lumMod val="65000"/>
                  </a:schemeClr>
                </a:solidFill>
              </a:rPr>
              <a:t>What ‘pertinent negative’ will be elicited when taking a history?</a:t>
            </a:r>
          </a:p>
          <a:p>
            <a:pPr eaLnBrk="1" hangingPunct="1">
              <a:spcBef>
                <a:spcPct val="0"/>
              </a:spcBef>
              <a:buClrTx/>
              <a:buSzTx/>
              <a:buFontTx/>
              <a:buNone/>
            </a:pPr>
            <a:r>
              <a:rPr lang="en-US" altLang="en-US" sz="1600" dirty="0">
                <a:solidFill>
                  <a:schemeClr val="bg1">
                    <a:lumMod val="65000"/>
                  </a:schemeClr>
                </a:solidFill>
              </a:rPr>
              <a:t>She will deny any family history of similar eye findings (recall it’s sporadic, not inherited)</a:t>
            </a:r>
          </a:p>
        </p:txBody>
      </p:sp>
      <p:sp>
        <p:nvSpPr>
          <p:cNvPr id="47" name="Oval 46">
            <a:extLst>
              <a:ext uri="{FF2B5EF4-FFF2-40B4-BE49-F238E27FC236}">
                <a16:creationId xmlns:a16="http://schemas.microsoft.com/office/drawing/2014/main" id="{915FF168-8D6E-4F81-8D3E-ED770430134E}"/>
              </a:ext>
            </a:extLst>
          </p:cNvPr>
          <p:cNvSpPr/>
          <p:nvPr/>
        </p:nvSpPr>
        <p:spPr>
          <a:xfrm>
            <a:off x="8001000" y="3048000"/>
            <a:ext cx="671979" cy="338554"/>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Text Box 16">
            <a:extLst>
              <a:ext uri="{FF2B5EF4-FFF2-40B4-BE49-F238E27FC236}">
                <a16:creationId xmlns:a16="http://schemas.microsoft.com/office/drawing/2014/main" id="{090C85B3-0EB0-425A-B813-5DE77E9B89E1}"/>
              </a:ext>
            </a:extLst>
          </p:cNvPr>
          <p:cNvSpPr txBox="1">
            <a:spLocks noChangeArrowheads="1"/>
          </p:cNvSpPr>
          <p:nvPr/>
        </p:nvSpPr>
        <p:spPr bwMode="auto">
          <a:xfrm>
            <a:off x="440617" y="3361823"/>
            <a:ext cx="4516848" cy="1323439"/>
          </a:xfrm>
          <a:prstGeom prst="rect">
            <a:avLst/>
          </a:prstGeom>
          <a:solidFill>
            <a:schemeClr val="accent2"/>
          </a:solidFill>
          <a:ln>
            <a:noFill/>
          </a:ln>
          <a:effec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i="1" dirty="0">
                <a:solidFill>
                  <a:schemeClr val="bg1">
                    <a:lumMod val="75000"/>
                  </a:schemeClr>
                </a:solidFill>
              </a:rPr>
              <a:t>What are the common signs of ICE syndrome?</a:t>
            </a:r>
          </a:p>
          <a:p>
            <a:pPr eaLnBrk="1" hangingPunct="1">
              <a:spcBef>
                <a:spcPct val="0"/>
              </a:spcBef>
              <a:buClrTx/>
              <a:buSzTx/>
              <a:buFontTx/>
              <a:buNone/>
            </a:pPr>
            <a:r>
              <a:rPr lang="en-US" altLang="en-US" sz="1600" dirty="0">
                <a:solidFill>
                  <a:schemeClr val="bg1">
                    <a:lumMod val="75000"/>
                  </a:schemeClr>
                </a:solidFill>
              </a:rPr>
              <a:t>--Iris changes</a:t>
            </a:r>
          </a:p>
          <a:p>
            <a:pPr eaLnBrk="1" hangingPunct="1">
              <a:spcBef>
                <a:spcPct val="0"/>
              </a:spcBef>
              <a:buClrTx/>
              <a:buSzTx/>
              <a:buFontTx/>
              <a:buNone/>
            </a:pPr>
            <a:r>
              <a:rPr lang="en-US" altLang="en-US" sz="1600" dirty="0">
                <a:solidFill>
                  <a:schemeClr val="bg1">
                    <a:lumMod val="75000"/>
                  </a:schemeClr>
                </a:solidFill>
              </a:rPr>
              <a:t>--Corneal changes</a:t>
            </a:r>
          </a:p>
          <a:p>
            <a:pPr eaLnBrk="1" hangingPunct="1">
              <a:spcBef>
                <a:spcPct val="0"/>
              </a:spcBef>
              <a:buClrTx/>
              <a:buSzTx/>
              <a:buFontTx/>
              <a:buNone/>
            </a:pPr>
            <a:r>
              <a:rPr lang="en-US" altLang="en-US" sz="1600" dirty="0">
                <a:solidFill>
                  <a:schemeClr val="bg1">
                    <a:lumMod val="75000"/>
                  </a:schemeClr>
                </a:solidFill>
              </a:rPr>
              <a:t>--Peripheral anterior synechiae (PAS)</a:t>
            </a:r>
          </a:p>
          <a:p>
            <a:pPr eaLnBrk="1" hangingPunct="1">
              <a:spcBef>
                <a:spcPct val="0"/>
              </a:spcBef>
              <a:buClrTx/>
              <a:buSzTx/>
              <a:buFontTx/>
              <a:buNone/>
            </a:pPr>
            <a:r>
              <a:rPr lang="en-US" altLang="en-US" sz="1600" dirty="0">
                <a:solidFill>
                  <a:schemeClr val="bg1">
                    <a:lumMod val="75000"/>
                  </a:schemeClr>
                </a:solidFill>
              </a:rPr>
              <a:t>--</a:t>
            </a:r>
            <a:r>
              <a:rPr lang="en-US" altLang="en-US" sz="1600" b="1" dirty="0">
                <a:solidFill>
                  <a:schemeClr val="bg1"/>
                </a:solidFill>
              </a:rPr>
              <a:t>Elevated IOP/glaucoma</a:t>
            </a:r>
          </a:p>
        </p:txBody>
      </p:sp>
      <p:sp>
        <p:nvSpPr>
          <p:cNvPr id="55" name="Oval 54">
            <a:extLst>
              <a:ext uri="{FF2B5EF4-FFF2-40B4-BE49-F238E27FC236}">
                <a16:creationId xmlns:a16="http://schemas.microsoft.com/office/drawing/2014/main" id="{AA51CD81-56EC-487E-9F90-4DF70BE0BAD9}"/>
              </a:ext>
            </a:extLst>
          </p:cNvPr>
          <p:cNvSpPr/>
          <p:nvPr/>
        </p:nvSpPr>
        <p:spPr>
          <a:xfrm>
            <a:off x="489047" y="4234088"/>
            <a:ext cx="2627756" cy="603892"/>
          </a:xfrm>
          <a:prstGeom prst="ellipse">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 name="Text Box 16">
            <a:extLst>
              <a:ext uri="{FF2B5EF4-FFF2-40B4-BE49-F238E27FC236}">
                <a16:creationId xmlns:a16="http://schemas.microsoft.com/office/drawing/2014/main" id="{3ECDF26A-610A-4BE8-A957-10B935410858}"/>
              </a:ext>
            </a:extLst>
          </p:cNvPr>
          <p:cNvSpPr txBox="1">
            <a:spLocks noChangeArrowheads="1"/>
          </p:cNvSpPr>
          <p:nvPr/>
        </p:nvSpPr>
        <p:spPr bwMode="auto">
          <a:xfrm>
            <a:off x="191042" y="1003916"/>
            <a:ext cx="6228522" cy="3108543"/>
          </a:xfrm>
          <a:prstGeom prst="rect">
            <a:avLst/>
          </a:prstGeom>
          <a:solidFill>
            <a:srgbClr val="99FF99"/>
          </a:solidFill>
          <a:ln>
            <a:noFill/>
          </a:ln>
          <a:effec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 typeface="Wingdings" panose="05000000000000000000" pitchFamily="2" charset="2"/>
              <a:buNone/>
            </a:pPr>
            <a:r>
              <a:rPr lang="en-US" altLang="en-US" sz="1400" i="1" dirty="0">
                <a:solidFill>
                  <a:srgbClr val="0000FF"/>
                </a:solidFill>
              </a:rPr>
              <a:t>How common is glaucoma in ICE?</a:t>
            </a:r>
          </a:p>
          <a:p>
            <a:pPr eaLnBrk="1" hangingPunct="1">
              <a:spcBef>
                <a:spcPct val="0"/>
              </a:spcBef>
              <a:buClrTx/>
              <a:buSzTx/>
              <a:buFont typeface="Wingdings" panose="05000000000000000000" pitchFamily="2" charset="2"/>
              <a:buNone/>
            </a:pPr>
            <a:r>
              <a:rPr lang="en-US" altLang="en-US" sz="1400" dirty="0">
                <a:solidFill>
                  <a:srgbClr val="0000FF"/>
                </a:solidFill>
              </a:rPr>
              <a:t>Quite—it develops in about half of cases</a:t>
            </a:r>
            <a:endParaRPr lang="en-US" altLang="en-US" sz="1400" dirty="0">
              <a:solidFill>
                <a:srgbClr val="99FF99"/>
              </a:solidFill>
            </a:endParaRPr>
          </a:p>
          <a:p>
            <a:pPr eaLnBrk="1" hangingPunct="1">
              <a:spcBef>
                <a:spcPct val="0"/>
              </a:spcBef>
              <a:buClrTx/>
              <a:buSzTx/>
              <a:buFont typeface="Wingdings" panose="05000000000000000000" pitchFamily="2" charset="2"/>
              <a:buNone/>
            </a:pPr>
            <a:endParaRPr lang="en-US" altLang="en-US" sz="1400" i="1" dirty="0">
              <a:solidFill>
                <a:srgbClr val="99FF99"/>
              </a:solidFill>
            </a:endParaRPr>
          </a:p>
          <a:p>
            <a:pPr eaLnBrk="1" hangingPunct="1">
              <a:spcBef>
                <a:spcPct val="0"/>
              </a:spcBef>
              <a:buClrTx/>
              <a:buSzTx/>
              <a:buFont typeface="Wingdings" panose="05000000000000000000" pitchFamily="2" charset="2"/>
              <a:buNone/>
            </a:pPr>
            <a:r>
              <a:rPr lang="en-US" altLang="en-US" sz="1400" i="1" dirty="0">
                <a:solidFill>
                  <a:srgbClr val="99FF99"/>
                </a:solidFill>
              </a:rPr>
              <a:t>How does ICE produce secondary pupillary-block glaucoma?</a:t>
            </a:r>
          </a:p>
          <a:p>
            <a:pPr eaLnBrk="1" hangingPunct="1">
              <a:spcBef>
                <a:spcPct val="0"/>
              </a:spcBef>
              <a:buClrTx/>
              <a:buSzTx/>
              <a:buFont typeface="Wingdings" panose="05000000000000000000" pitchFamily="2" charset="2"/>
              <a:buNone/>
            </a:pPr>
            <a:r>
              <a:rPr lang="en-US" altLang="en-US" sz="1400" dirty="0">
                <a:solidFill>
                  <a:srgbClr val="99FF99"/>
                </a:solidFill>
              </a:rPr>
              <a:t>As mentioned earlier, ICE cells may cross the angle, leaving a membrane in their wake. This membrane can contract, producing the broad and high PAS discussed previously. Or, the membrane can occlude the angle simply by covering it.</a:t>
            </a:r>
          </a:p>
          <a:p>
            <a:pPr eaLnBrk="1" hangingPunct="1">
              <a:spcBef>
                <a:spcPct val="0"/>
              </a:spcBef>
              <a:buClrTx/>
              <a:buSzTx/>
              <a:buFont typeface="Wingdings" panose="05000000000000000000" pitchFamily="2" charset="2"/>
              <a:buNone/>
            </a:pPr>
            <a:endParaRPr lang="en-US" altLang="en-US" sz="1400" i="1" dirty="0">
              <a:solidFill>
                <a:srgbClr val="99FF99"/>
              </a:solidFill>
            </a:endParaRPr>
          </a:p>
          <a:p>
            <a:pPr eaLnBrk="1" hangingPunct="1">
              <a:spcBef>
                <a:spcPct val="0"/>
              </a:spcBef>
              <a:buClrTx/>
              <a:buSzTx/>
              <a:buFont typeface="Wingdings" panose="05000000000000000000" pitchFamily="2" charset="2"/>
              <a:buNone/>
            </a:pPr>
            <a:r>
              <a:rPr lang="en-US" altLang="en-US" sz="1400" i="1" dirty="0">
                <a:solidFill>
                  <a:srgbClr val="99FF99"/>
                </a:solidFill>
              </a:rPr>
              <a:t>Can the glaucoma be managed medically?</a:t>
            </a:r>
          </a:p>
          <a:p>
            <a:pPr eaLnBrk="1" hangingPunct="1">
              <a:spcBef>
                <a:spcPct val="0"/>
              </a:spcBef>
              <a:buClrTx/>
              <a:buSzTx/>
              <a:buFont typeface="Wingdings" panose="05000000000000000000" pitchFamily="2" charset="2"/>
              <a:buNone/>
            </a:pPr>
            <a:r>
              <a:rPr lang="en-US" altLang="en-US" sz="1400" dirty="0">
                <a:solidFill>
                  <a:srgbClr val="99FF99"/>
                </a:solidFill>
              </a:rPr>
              <a:t>In some cases, yes. However, many go on to filtering surgery.</a:t>
            </a:r>
          </a:p>
          <a:p>
            <a:pPr eaLnBrk="1" hangingPunct="1">
              <a:spcBef>
                <a:spcPct val="0"/>
              </a:spcBef>
              <a:buClrTx/>
              <a:buSzTx/>
              <a:buFont typeface="Wingdings" panose="05000000000000000000" pitchFamily="2" charset="2"/>
              <a:buNone/>
            </a:pPr>
            <a:endParaRPr lang="en-US" altLang="en-US" sz="1400" i="1" dirty="0">
              <a:solidFill>
                <a:srgbClr val="99FF99"/>
              </a:solidFill>
            </a:endParaRPr>
          </a:p>
          <a:p>
            <a:pPr eaLnBrk="1" hangingPunct="1">
              <a:spcBef>
                <a:spcPct val="0"/>
              </a:spcBef>
              <a:buClrTx/>
              <a:buSzTx/>
              <a:buFont typeface="Wingdings" panose="05000000000000000000" pitchFamily="2" charset="2"/>
              <a:buNone/>
            </a:pPr>
            <a:r>
              <a:rPr lang="en-US" altLang="en-US" sz="1400" i="1" dirty="0">
                <a:solidFill>
                  <a:srgbClr val="99FF99"/>
                </a:solidFill>
              </a:rPr>
              <a:t>Is SLT a good option?</a:t>
            </a:r>
          </a:p>
          <a:p>
            <a:pPr eaLnBrk="1" hangingPunct="1">
              <a:spcBef>
                <a:spcPct val="0"/>
              </a:spcBef>
              <a:buClrTx/>
              <a:buSzTx/>
              <a:buFont typeface="Wingdings" panose="05000000000000000000" pitchFamily="2" charset="2"/>
              <a:buNone/>
            </a:pPr>
            <a:r>
              <a:rPr lang="en-US" altLang="en-US" sz="1400" dirty="0">
                <a:solidFill>
                  <a:srgbClr val="99FF99"/>
                </a:solidFill>
              </a:rPr>
              <a:t>No—it is ineffective in ICE, and should be avoided</a:t>
            </a:r>
          </a:p>
        </p:txBody>
      </p:sp>
    </p:spTree>
    <p:extLst>
      <p:ext uri="{BB962C8B-B14F-4D97-AF65-F5344CB8AC3E}">
        <p14:creationId xmlns:p14="http://schemas.microsoft.com/office/powerpoint/2010/main" val="254772674"/>
      </p:ext>
    </p:extLst>
  </p:cSld>
  <p:clrMapOvr>
    <a:masterClrMapping/>
  </p:clrMapOvr>
</p:sld>
</file>

<file path=ppt/slides/slide3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Straight Arrow Connector 12">
            <a:extLst>
              <a:ext uri="{FF2B5EF4-FFF2-40B4-BE49-F238E27FC236}">
                <a16:creationId xmlns:a16="http://schemas.microsoft.com/office/drawing/2014/main" id="{A6DE2085-829C-480C-9216-69D6039C0A37}"/>
              </a:ext>
            </a:extLst>
          </p:cNvPr>
          <p:cNvCxnSpPr>
            <a:cxnSpLocks/>
          </p:cNvCxnSpPr>
          <p:nvPr/>
        </p:nvCxnSpPr>
        <p:spPr>
          <a:xfrm>
            <a:off x="6717173" y="1828800"/>
            <a:ext cx="0" cy="3462754"/>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43014" name="Text Box 6"/>
          <p:cNvSpPr txBox="1">
            <a:spLocks noChangeArrowheads="1"/>
          </p:cNvSpPr>
          <p:nvPr/>
        </p:nvSpPr>
        <p:spPr bwMode="auto">
          <a:xfrm>
            <a:off x="533400" y="2356376"/>
            <a:ext cx="1005403"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Lens-</a:t>
            </a:r>
          </a:p>
          <a:p>
            <a:pPr algn="ctr" eaLnBrk="1" hangingPunct="1">
              <a:lnSpc>
                <a:spcPct val="80000"/>
              </a:lnSpc>
              <a:spcBef>
                <a:spcPct val="0"/>
              </a:spcBef>
              <a:buClrTx/>
              <a:buSzTx/>
              <a:buFontTx/>
              <a:buNone/>
            </a:pPr>
            <a:r>
              <a:rPr lang="en-US" altLang="en-US" sz="1800" dirty="0">
                <a:solidFill>
                  <a:schemeClr val="bg1">
                    <a:lumMod val="75000"/>
                  </a:schemeClr>
                </a:solidFill>
              </a:rPr>
              <a:t>Induced</a:t>
            </a:r>
          </a:p>
        </p:txBody>
      </p:sp>
      <p:sp>
        <p:nvSpPr>
          <p:cNvPr id="43017" name="Text Box 14"/>
          <p:cNvSpPr txBox="1">
            <a:spLocks noChangeArrowheads="1"/>
          </p:cNvSpPr>
          <p:nvPr/>
        </p:nvSpPr>
        <p:spPr bwMode="auto">
          <a:xfrm>
            <a:off x="3026498" y="2365901"/>
            <a:ext cx="1633781"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Aphakic/</a:t>
            </a:r>
          </a:p>
          <a:p>
            <a:pPr algn="ctr" eaLnBrk="1" hangingPunct="1">
              <a:lnSpc>
                <a:spcPct val="80000"/>
              </a:lnSpc>
              <a:spcBef>
                <a:spcPct val="0"/>
              </a:spcBef>
              <a:buClrTx/>
              <a:buSzTx/>
              <a:buFontTx/>
              <a:buNone/>
            </a:pPr>
            <a:r>
              <a:rPr lang="en-US" altLang="en-US" sz="1800" dirty="0" err="1">
                <a:solidFill>
                  <a:schemeClr val="bg1">
                    <a:lumMod val="75000"/>
                  </a:schemeClr>
                </a:solidFill>
              </a:rPr>
              <a:t>Pseudophakic</a:t>
            </a:r>
            <a:endParaRPr lang="en-US" altLang="en-US" sz="1800" dirty="0">
              <a:solidFill>
                <a:schemeClr val="bg1">
                  <a:lumMod val="75000"/>
                </a:schemeClr>
              </a:solidFill>
            </a:endParaRPr>
          </a:p>
        </p:txBody>
      </p:sp>
      <p:sp>
        <p:nvSpPr>
          <p:cNvPr id="43031" name="Text Box 35"/>
          <p:cNvSpPr txBox="1">
            <a:spLocks noChangeArrowheads="1"/>
          </p:cNvSpPr>
          <p:nvPr/>
        </p:nvSpPr>
        <p:spPr bwMode="auto">
          <a:xfrm>
            <a:off x="1190847" y="1295400"/>
            <a:ext cx="2473754"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solidFill>
                  <a:schemeClr val="bg1">
                    <a:lumMod val="75000"/>
                  </a:schemeClr>
                </a:solidFill>
              </a:rPr>
              <a:t>w/ Pupillary Block</a:t>
            </a:r>
          </a:p>
        </p:txBody>
      </p:sp>
      <p:sp>
        <p:nvSpPr>
          <p:cNvPr id="43032" name="Text Box 36"/>
          <p:cNvSpPr txBox="1">
            <a:spLocks noChangeArrowheads="1"/>
          </p:cNvSpPr>
          <p:nvPr/>
        </p:nvSpPr>
        <p:spPr bwMode="auto">
          <a:xfrm>
            <a:off x="5181600" y="1295400"/>
            <a:ext cx="2630848"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t>w/o Pupillary Block</a:t>
            </a:r>
          </a:p>
        </p:txBody>
      </p:sp>
      <p:sp>
        <p:nvSpPr>
          <p:cNvPr id="49" name="Rectangle 2">
            <a:extLst>
              <a:ext uri="{FF2B5EF4-FFF2-40B4-BE49-F238E27FC236}">
                <a16:creationId xmlns:a16="http://schemas.microsoft.com/office/drawing/2014/main" id="{240EE5BF-F7D2-4FC8-A5DD-F6B5423153C6}"/>
              </a:ext>
            </a:extLst>
          </p:cNvPr>
          <p:cNvSpPr>
            <a:spLocks noGrp="1" noChangeArrowheads="1"/>
          </p:cNvSpPr>
          <p:nvPr>
            <p:ph type="title"/>
          </p:nvPr>
        </p:nvSpPr>
        <p:spPr>
          <a:xfrm>
            <a:off x="457200" y="304800"/>
            <a:ext cx="7543800" cy="563562"/>
          </a:xfrm>
        </p:spPr>
        <p:txBody>
          <a:bodyPr/>
          <a:lstStyle/>
          <a:p>
            <a:pPr eaLnBrk="1" hangingPunct="1"/>
            <a:r>
              <a:rPr lang="en-US" altLang="en-US" sz="3500" dirty="0"/>
              <a:t>Q</a:t>
            </a:r>
          </a:p>
        </p:txBody>
      </p:sp>
      <p:sp>
        <p:nvSpPr>
          <p:cNvPr id="50" name="TextBox 49">
            <a:extLst>
              <a:ext uri="{FF2B5EF4-FFF2-40B4-BE49-F238E27FC236}">
                <a16:creationId xmlns:a16="http://schemas.microsoft.com/office/drawing/2014/main" id="{CF426230-46C8-405C-9015-99EF57762A2E}"/>
              </a:ext>
            </a:extLst>
          </p:cNvPr>
          <p:cNvSpPr txBox="1"/>
          <p:nvPr/>
        </p:nvSpPr>
        <p:spPr>
          <a:xfrm>
            <a:off x="2259496" y="189094"/>
            <a:ext cx="4607480" cy="400110"/>
          </a:xfrm>
          <a:prstGeom prst="rect">
            <a:avLst/>
          </a:prstGeom>
          <a:solidFill>
            <a:schemeClr val="accent1">
              <a:lumMod val="60000"/>
              <a:lumOff val="40000"/>
            </a:schemeClr>
          </a:solidFill>
        </p:spPr>
        <p:txBody>
          <a:bodyPr wrap="none" rtlCol="0">
            <a:spAutoFit/>
          </a:bodyPr>
          <a:lstStyle/>
          <a:p>
            <a:pPr algn="ctr"/>
            <a:r>
              <a:rPr lang="en-US" sz="2000" b="1" dirty="0"/>
              <a:t>Secondary Angle Closure Glaucoma</a:t>
            </a:r>
          </a:p>
        </p:txBody>
      </p:sp>
      <p:sp>
        <p:nvSpPr>
          <p:cNvPr id="2" name="TextBox 1">
            <a:extLst>
              <a:ext uri="{FF2B5EF4-FFF2-40B4-BE49-F238E27FC236}">
                <a16:creationId xmlns:a16="http://schemas.microsoft.com/office/drawing/2014/main" id="{A7E30BEC-923B-4C9A-A856-BDD0D882F6B8}"/>
              </a:ext>
            </a:extLst>
          </p:cNvPr>
          <p:cNvSpPr txBox="1"/>
          <p:nvPr/>
        </p:nvSpPr>
        <p:spPr>
          <a:xfrm>
            <a:off x="887305" y="2844119"/>
            <a:ext cx="1494320" cy="338554"/>
          </a:xfrm>
          <a:prstGeom prst="rect">
            <a:avLst/>
          </a:prstGeom>
          <a:noFill/>
        </p:spPr>
        <p:txBody>
          <a:bodyPr wrap="none" rtlCol="0">
            <a:spAutoFit/>
          </a:bodyPr>
          <a:lstStyle/>
          <a:p>
            <a:r>
              <a:rPr lang="en-US" sz="1600" dirty="0" err="1">
                <a:solidFill>
                  <a:schemeClr val="bg1">
                    <a:lumMod val="75000"/>
                  </a:schemeClr>
                </a:solidFill>
              </a:rPr>
              <a:t>Phacomorphic</a:t>
            </a:r>
            <a:endParaRPr lang="en-US" sz="1600" dirty="0">
              <a:solidFill>
                <a:schemeClr val="bg1">
                  <a:lumMod val="75000"/>
                </a:schemeClr>
              </a:solidFill>
            </a:endParaRPr>
          </a:p>
        </p:txBody>
      </p:sp>
      <p:sp>
        <p:nvSpPr>
          <p:cNvPr id="51" name="TextBox 50">
            <a:extLst>
              <a:ext uri="{FF2B5EF4-FFF2-40B4-BE49-F238E27FC236}">
                <a16:creationId xmlns:a16="http://schemas.microsoft.com/office/drawing/2014/main" id="{156069D4-340B-4160-A336-EBF73557CEE0}"/>
              </a:ext>
            </a:extLst>
          </p:cNvPr>
          <p:cNvSpPr txBox="1"/>
          <p:nvPr/>
        </p:nvSpPr>
        <p:spPr>
          <a:xfrm>
            <a:off x="884725" y="3175578"/>
            <a:ext cx="1402948" cy="338554"/>
          </a:xfrm>
          <a:prstGeom prst="rect">
            <a:avLst/>
          </a:prstGeom>
          <a:noFill/>
        </p:spPr>
        <p:txBody>
          <a:bodyPr wrap="none" rtlCol="0">
            <a:spAutoFit/>
          </a:bodyPr>
          <a:lstStyle/>
          <a:p>
            <a:r>
              <a:rPr lang="en-US" sz="1600" dirty="0">
                <a:solidFill>
                  <a:schemeClr val="bg1">
                    <a:lumMod val="75000"/>
                  </a:schemeClr>
                </a:solidFill>
              </a:rPr>
              <a:t>Ectopia </a:t>
            </a:r>
            <a:r>
              <a:rPr lang="en-US" sz="1600" dirty="0" err="1">
                <a:solidFill>
                  <a:schemeClr val="bg1">
                    <a:lumMod val="75000"/>
                  </a:schemeClr>
                </a:solidFill>
              </a:rPr>
              <a:t>lentis</a:t>
            </a:r>
            <a:endParaRPr lang="en-US" sz="1600" dirty="0">
              <a:solidFill>
                <a:schemeClr val="bg1">
                  <a:lumMod val="75000"/>
                </a:schemeClr>
              </a:solidFill>
            </a:endParaRPr>
          </a:p>
        </p:txBody>
      </p:sp>
      <p:cxnSp>
        <p:nvCxnSpPr>
          <p:cNvPr id="71" name="Straight Connector 70">
            <a:extLst>
              <a:ext uri="{FF2B5EF4-FFF2-40B4-BE49-F238E27FC236}">
                <a16:creationId xmlns:a16="http://schemas.microsoft.com/office/drawing/2014/main" id="{C104938D-BA8D-4E39-9D5F-9EE2012F2F3C}"/>
              </a:ext>
            </a:extLst>
          </p:cNvPr>
          <p:cNvCxnSpPr>
            <a:cxnSpLocks/>
          </p:cNvCxnSpPr>
          <p:nvPr/>
        </p:nvCxnSpPr>
        <p:spPr>
          <a:xfrm flipH="1">
            <a:off x="762665" y="3023488"/>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2A7E4E40-472F-4E50-8A7A-45C10FDD7171}"/>
              </a:ext>
            </a:extLst>
          </p:cNvPr>
          <p:cNvCxnSpPr>
            <a:cxnSpLocks/>
          </p:cNvCxnSpPr>
          <p:nvPr/>
        </p:nvCxnSpPr>
        <p:spPr>
          <a:xfrm flipH="1">
            <a:off x="762665" y="3347853"/>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C3924889-45B9-4383-9C9E-48F0A9C27AD8}"/>
              </a:ext>
            </a:extLst>
          </p:cNvPr>
          <p:cNvCxnSpPr>
            <a:cxnSpLocks/>
          </p:cNvCxnSpPr>
          <p:nvPr/>
        </p:nvCxnSpPr>
        <p:spPr>
          <a:xfrm flipH="1">
            <a:off x="748719" y="2838976"/>
            <a:ext cx="13947" cy="5088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 name="Straight Arrow Connector 5">
            <a:extLst>
              <a:ext uri="{FF2B5EF4-FFF2-40B4-BE49-F238E27FC236}">
                <a16:creationId xmlns:a16="http://schemas.microsoft.com/office/drawing/2014/main" id="{A3439F0C-5143-461F-8F3C-2E830785DEFC}"/>
              </a:ext>
            </a:extLst>
          </p:cNvPr>
          <p:cNvCxnSpPr>
            <a:stCxn id="50" idx="2"/>
          </p:cNvCxnSpPr>
          <p:nvPr/>
        </p:nvCxnSpPr>
        <p:spPr>
          <a:xfrm flipH="1">
            <a:off x="2971800" y="589204"/>
            <a:ext cx="1591436" cy="706196"/>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0" name="Straight Arrow Connector 9">
            <a:extLst>
              <a:ext uri="{FF2B5EF4-FFF2-40B4-BE49-F238E27FC236}">
                <a16:creationId xmlns:a16="http://schemas.microsoft.com/office/drawing/2014/main" id="{84DC796E-F6ED-4FBB-82D2-A260F480BF8A}"/>
              </a:ext>
            </a:extLst>
          </p:cNvPr>
          <p:cNvCxnSpPr>
            <a:cxnSpLocks/>
          </p:cNvCxnSpPr>
          <p:nvPr/>
        </p:nvCxnSpPr>
        <p:spPr>
          <a:xfrm>
            <a:off x="4572000" y="589204"/>
            <a:ext cx="1600200" cy="706196"/>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6" name="Straight Arrow Connector 25">
            <a:extLst>
              <a:ext uri="{FF2B5EF4-FFF2-40B4-BE49-F238E27FC236}">
                <a16:creationId xmlns:a16="http://schemas.microsoft.com/office/drawing/2014/main" id="{B70E0124-9B84-41A5-8D84-A66B7838A706}"/>
              </a:ext>
            </a:extLst>
          </p:cNvPr>
          <p:cNvCxnSpPr>
            <a:cxnSpLocks/>
          </p:cNvCxnSpPr>
          <p:nvPr/>
        </p:nvCxnSpPr>
        <p:spPr>
          <a:xfrm flipH="1">
            <a:off x="1159539" y="1828800"/>
            <a:ext cx="1290435" cy="478059"/>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28" name="Straight Arrow Connector 27">
            <a:extLst>
              <a:ext uri="{FF2B5EF4-FFF2-40B4-BE49-F238E27FC236}">
                <a16:creationId xmlns:a16="http://schemas.microsoft.com/office/drawing/2014/main" id="{567A4249-5C59-4416-8A8E-1C35913900AB}"/>
              </a:ext>
            </a:extLst>
          </p:cNvPr>
          <p:cNvCxnSpPr>
            <a:cxnSpLocks/>
          </p:cNvCxnSpPr>
          <p:nvPr/>
        </p:nvCxnSpPr>
        <p:spPr>
          <a:xfrm>
            <a:off x="2449973" y="1832208"/>
            <a:ext cx="1268784"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56" name="Text Box 6">
            <a:extLst>
              <a:ext uri="{FF2B5EF4-FFF2-40B4-BE49-F238E27FC236}">
                <a16:creationId xmlns:a16="http://schemas.microsoft.com/office/drawing/2014/main" id="{557983BD-9D64-49B9-A366-A08663B0451F}"/>
              </a:ext>
            </a:extLst>
          </p:cNvPr>
          <p:cNvSpPr txBox="1">
            <a:spLocks noChangeArrowheads="1"/>
          </p:cNvSpPr>
          <p:nvPr/>
        </p:nvSpPr>
        <p:spPr bwMode="auto">
          <a:xfrm>
            <a:off x="5029200" y="2356376"/>
            <a:ext cx="813043"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r" eaLnBrk="1" hangingPunct="1">
              <a:lnSpc>
                <a:spcPct val="80000"/>
              </a:lnSpc>
              <a:spcBef>
                <a:spcPct val="0"/>
              </a:spcBef>
              <a:buClrTx/>
              <a:buSzTx/>
              <a:buFontTx/>
              <a:buNone/>
            </a:pPr>
            <a:r>
              <a:rPr lang="en-US" altLang="en-US" sz="1800" dirty="0">
                <a:solidFill>
                  <a:schemeClr val="bg1">
                    <a:lumMod val="75000"/>
                  </a:schemeClr>
                </a:solidFill>
              </a:rPr>
              <a:t>‘Push’</a:t>
            </a:r>
          </a:p>
        </p:txBody>
      </p:sp>
      <p:sp>
        <p:nvSpPr>
          <p:cNvPr id="57" name="Text Box 14">
            <a:extLst>
              <a:ext uri="{FF2B5EF4-FFF2-40B4-BE49-F238E27FC236}">
                <a16:creationId xmlns:a16="http://schemas.microsoft.com/office/drawing/2014/main" id="{5DAFA1C1-3A29-4C27-A379-663FDD22E326}"/>
              </a:ext>
            </a:extLst>
          </p:cNvPr>
          <p:cNvSpPr txBox="1">
            <a:spLocks noChangeArrowheads="1"/>
          </p:cNvSpPr>
          <p:nvPr/>
        </p:nvSpPr>
        <p:spPr bwMode="auto">
          <a:xfrm>
            <a:off x="7620000" y="2365901"/>
            <a:ext cx="671979"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t>‘Pull’</a:t>
            </a:r>
          </a:p>
        </p:txBody>
      </p:sp>
      <p:cxnSp>
        <p:nvCxnSpPr>
          <p:cNvPr id="58" name="Straight Arrow Connector 57">
            <a:extLst>
              <a:ext uri="{FF2B5EF4-FFF2-40B4-BE49-F238E27FC236}">
                <a16:creationId xmlns:a16="http://schemas.microsoft.com/office/drawing/2014/main" id="{E874FEE9-46BD-46A3-90A3-DE7CC220FBFF}"/>
              </a:ext>
            </a:extLst>
          </p:cNvPr>
          <p:cNvCxnSpPr>
            <a:cxnSpLocks/>
          </p:cNvCxnSpPr>
          <p:nvPr/>
        </p:nvCxnSpPr>
        <p:spPr>
          <a:xfrm flipH="1">
            <a:off x="5867400" y="1828800"/>
            <a:ext cx="849775"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59" name="Straight Arrow Connector 58">
            <a:extLst>
              <a:ext uri="{FF2B5EF4-FFF2-40B4-BE49-F238E27FC236}">
                <a16:creationId xmlns:a16="http://schemas.microsoft.com/office/drawing/2014/main" id="{C370A4A1-FE96-4E70-B89E-839542A5E241}"/>
              </a:ext>
            </a:extLst>
          </p:cNvPr>
          <p:cNvCxnSpPr>
            <a:cxnSpLocks/>
          </p:cNvCxnSpPr>
          <p:nvPr/>
        </p:nvCxnSpPr>
        <p:spPr>
          <a:xfrm>
            <a:off x="6717173" y="1832208"/>
            <a:ext cx="902827" cy="474047"/>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62" name="Text Box 16">
            <a:extLst>
              <a:ext uri="{FF2B5EF4-FFF2-40B4-BE49-F238E27FC236}">
                <a16:creationId xmlns:a16="http://schemas.microsoft.com/office/drawing/2014/main" id="{33538067-0726-41B0-93FF-357EF00CA62D}"/>
              </a:ext>
            </a:extLst>
          </p:cNvPr>
          <p:cNvSpPr txBox="1">
            <a:spLocks noChangeArrowheads="1"/>
          </p:cNvSpPr>
          <p:nvPr/>
        </p:nvSpPr>
        <p:spPr bwMode="auto">
          <a:xfrm>
            <a:off x="8065437" y="2684785"/>
            <a:ext cx="628698"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NVG</a:t>
            </a:r>
          </a:p>
        </p:txBody>
      </p:sp>
      <p:sp>
        <p:nvSpPr>
          <p:cNvPr id="70" name="Text Box 21">
            <a:extLst>
              <a:ext uri="{FF2B5EF4-FFF2-40B4-BE49-F238E27FC236}">
                <a16:creationId xmlns:a16="http://schemas.microsoft.com/office/drawing/2014/main" id="{86C32650-BE1F-4CC3-8DB5-0C136D877E6F}"/>
              </a:ext>
            </a:extLst>
          </p:cNvPr>
          <p:cNvSpPr txBox="1">
            <a:spLocks noChangeArrowheads="1"/>
          </p:cNvSpPr>
          <p:nvPr/>
        </p:nvSpPr>
        <p:spPr bwMode="auto">
          <a:xfrm>
            <a:off x="8070534" y="3048000"/>
            <a:ext cx="526106"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b="1"/>
              <a:t>ICE</a:t>
            </a:r>
          </a:p>
        </p:txBody>
      </p:sp>
      <p:sp>
        <p:nvSpPr>
          <p:cNvPr id="75" name="Text Box 45">
            <a:extLst>
              <a:ext uri="{FF2B5EF4-FFF2-40B4-BE49-F238E27FC236}">
                <a16:creationId xmlns:a16="http://schemas.microsoft.com/office/drawing/2014/main" id="{2B6EDA2D-8F55-4DFD-A225-8C03CE6FC7F3}"/>
              </a:ext>
            </a:extLst>
          </p:cNvPr>
          <p:cNvSpPr txBox="1">
            <a:spLocks noChangeArrowheads="1"/>
          </p:cNvSpPr>
          <p:nvPr/>
        </p:nvSpPr>
        <p:spPr bwMode="auto">
          <a:xfrm>
            <a:off x="8073162" y="3810000"/>
            <a:ext cx="1070837" cy="74635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ts val="1700"/>
              </a:lnSpc>
              <a:spcBef>
                <a:spcPct val="0"/>
              </a:spcBef>
              <a:buClrTx/>
              <a:buSzTx/>
              <a:buFontTx/>
              <a:buNone/>
            </a:pPr>
            <a:r>
              <a:rPr lang="en-US" altLang="en-US" sz="1600" dirty="0">
                <a:solidFill>
                  <a:schemeClr val="bg1">
                    <a:lumMod val="75000"/>
                  </a:schemeClr>
                </a:solidFill>
              </a:rPr>
              <a:t>Epithelial/ fibrous ingrowth</a:t>
            </a:r>
          </a:p>
        </p:txBody>
      </p:sp>
      <p:cxnSp>
        <p:nvCxnSpPr>
          <p:cNvPr id="77" name="Straight Connector 76">
            <a:extLst>
              <a:ext uri="{FF2B5EF4-FFF2-40B4-BE49-F238E27FC236}">
                <a16:creationId xmlns:a16="http://schemas.microsoft.com/office/drawing/2014/main" id="{FC090BD7-F2E1-4464-B57B-9CBE5874C89B}"/>
              </a:ext>
            </a:extLst>
          </p:cNvPr>
          <p:cNvCxnSpPr>
            <a:cxnSpLocks/>
          </p:cNvCxnSpPr>
          <p:nvPr/>
        </p:nvCxnSpPr>
        <p:spPr>
          <a:xfrm>
            <a:off x="7873969" y="2674448"/>
            <a:ext cx="7724" cy="128795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8" name="Straight Connector 77">
            <a:extLst>
              <a:ext uri="{FF2B5EF4-FFF2-40B4-BE49-F238E27FC236}">
                <a16:creationId xmlns:a16="http://schemas.microsoft.com/office/drawing/2014/main" id="{B1922ED5-C3D8-43D8-A00D-1D6BC9201DBA}"/>
              </a:ext>
            </a:extLst>
          </p:cNvPr>
          <p:cNvCxnSpPr/>
          <p:nvPr/>
        </p:nvCxnSpPr>
        <p:spPr>
          <a:xfrm flipH="1">
            <a:off x="7873968" y="2840262"/>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9" name="Straight Connector 78">
            <a:extLst>
              <a:ext uri="{FF2B5EF4-FFF2-40B4-BE49-F238E27FC236}">
                <a16:creationId xmlns:a16="http://schemas.microsoft.com/office/drawing/2014/main" id="{77019ED2-6D69-4A60-9D19-D4DB786EA3A0}"/>
              </a:ext>
            </a:extLst>
          </p:cNvPr>
          <p:cNvCxnSpPr/>
          <p:nvPr/>
        </p:nvCxnSpPr>
        <p:spPr>
          <a:xfrm flipH="1">
            <a:off x="7873968" y="3213518"/>
            <a:ext cx="24447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1" name="Straight Connector 80">
            <a:extLst>
              <a:ext uri="{FF2B5EF4-FFF2-40B4-BE49-F238E27FC236}">
                <a16:creationId xmlns:a16="http://schemas.microsoft.com/office/drawing/2014/main" id="{9796A12F-4125-4C05-8EE8-A388740C580D}"/>
              </a:ext>
            </a:extLst>
          </p:cNvPr>
          <p:cNvCxnSpPr/>
          <p:nvPr/>
        </p:nvCxnSpPr>
        <p:spPr>
          <a:xfrm flipH="1">
            <a:off x="7877837" y="3581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3" name="Straight Connector 82">
            <a:extLst>
              <a:ext uri="{FF2B5EF4-FFF2-40B4-BE49-F238E27FC236}">
                <a16:creationId xmlns:a16="http://schemas.microsoft.com/office/drawing/2014/main" id="{7FDC5F4B-9BF0-42AD-B8BB-2F2399BCF1E2}"/>
              </a:ext>
            </a:extLst>
          </p:cNvPr>
          <p:cNvCxnSpPr/>
          <p:nvPr/>
        </p:nvCxnSpPr>
        <p:spPr>
          <a:xfrm flipH="1">
            <a:off x="7881693" y="3962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93" name="Text Box 42">
            <a:extLst>
              <a:ext uri="{FF2B5EF4-FFF2-40B4-BE49-F238E27FC236}">
                <a16:creationId xmlns:a16="http://schemas.microsoft.com/office/drawing/2014/main" id="{53BAB77F-E061-4834-9068-34BDF78AD071}"/>
              </a:ext>
            </a:extLst>
          </p:cNvPr>
          <p:cNvSpPr txBox="1">
            <a:spLocks noChangeArrowheads="1"/>
          </p:cNvSpPr>
          <p:nvPr/>
        </p:nvSpPr>
        <p:spPr bwMode="auto">
          <a:xfrm>
            <a:off x="8111387" y="3429000"/>
            <a:ext cx="856196"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Flat AC</a:t>
            </a:r>
          </a:p>
        </p:txBody>
      </p:sp>
      <p:sp>
        <p:nvSpPr>
          <p:cNvPr id="100" name="Text Box 23">
            <a:extLst>
              <a:ext uri="{FF2B5EF4-FFF2-40B4-BE49-F238E27FC236}">
                <a16:creationId xmlns:a16="http://schemas.microsoft.com/office/drawing/2014/main" id="{D8F2FCFF-2984-4836-B000-9C5601A8EAAA}"/>
              </a:ext>
            </a:extLst>
          </p:cNvPr>
          <p:cNvSpPr txBox="1">
            <a:spLocks noChangeArrowheads="1"/>
          </p:cNvSpPr>
          <p:nvPr/>
        </p:nvSpPr>
        <p:spPr bwMode="auto">
          <a:xfrm>
            <a:off x="5530369" y="2667000"/>
            <a:ext cx="2143536"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Aqueous misdirection</a:t>
            </a:r>
          </a:p>
        </p:txBody>
      </p:sp>
      <p:cxnSp>
        <p:nvCxnSpPr>
          <p:cNvPr id="104" name="Straight Connector 103">
            <a:extLst>
              <a:ext uri="{FF2B5EF4-FFF2-40B4-BE49-F238E27FC236}">
                <a16:creationId xmlns:a16="http://schemas.microsoft.com/office/drawing/2014/main" id="{49D87D4A-E317-4446-9B95-5184CB3968F3}"/>
              </a:ext>
            </a:extLst>
          </p:cNvPr>
          <p:cNvCxnSpPr>
            <a:cxnSpLocks/>
          </p:cNvCxnSpPr>
          <p:nvPr/>
        </p:nvCxnSpPr>
        <p:spPr>
          <a:xfrm flipH="1">
            <a:off x="5316229" y="2667000"/>
            <a:ext cx="7397" cy="25314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5" name="Straight Connector 104">
            <a:extLst>
              <a:ext uri="{FF2B5EF4-FFF2-40B4-BE49-F238E27FC236}">
                <a16:creationId xmlns:a16="http://schemas.microsoft.com/office/drawing/2014/main" id="{F40B6D71-75A8-4A88-864D-00D14C2F710D}"/>
              </a:ext>
            </a:extLst>
          </p:cNvPr>
          <p:cNvCxnSpPr/>
          <p:nvPr/>
        </p:nvCxnSpPr>
        <p:spPr>
          <a:xfrm flipH="1">
            <a:off x="5323624" y="2832814"/>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6" name="Straight Connector 105">
            <a:extLst>
              <a:ext uri="{FF2B5EF4-FFF2-40B4-BE49-F238E27FC236}">
                <a16:creationId xmlns:a16="http://schemas.microsoft.com/office/drawing/2014/main" id="{010BF7B2-AA07-4DCF-822D-E2DB5CC0BF59}"/>
              </a:ext>
            </a:extLst>
          </p:cNvPr>
          <p:cNvCxnSpPr/>
          <p:nvPr/>
        </p:nvCxnSpPr>
        <p:spPr>
          <a:xfrm flipH="1">
            <a:off x="5323624" y="3360065"/>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a:extLst>
              <a:ext uri="{FF2B5EF4-FFF2-40B4-BE49-F238E27FC236}">
                <a16:creationId xmlns:a16="http://schemas.microsoft.com/office/drawing/2014/main" id="{BAC8035C-3999-4C31-93CD-6C0D2ADEB73B}"/>
              </a:ext>
            </a:extLst>
          </p:cNvPr>
          <p:cNvCxnSpPr/>
          <p:nvPr/>
        </p:nvCxnSpPr>
        <p:spPr>
          <a:xfrm flipH="1">
            <a:off x="5323536" y="3786938"/>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8" name="Straight Connector 107">
            <a:extLst>
              <a:ext uri="{FF2B5EF4-FFF2-40B4-BE49-F238E27FC236}">
                <a16:creationId xmlns:a16="http://schemas.microsoft.com/office/drawing/2014/main" id="{DB64CAEE-69B4-426A-8A5B-D1269DBF0F66}"/>
              </a:ext>
            </a:extLst>
          </p:cNvPr>
          <p:cNvCxnSpPr/>
          <p:nvPr/>
        </p:nvCxnSpPr>
        <p:spPr>
          <a:xfrm flipH="1">
            <a:off x="5327493" y="4249152"/>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12" name="Straight Connector 111">
            <a:extLst>
              <a:ext uri="{FF2B5EF4-FFF2-40B4-BE49-F238E27FC236}">
                <a16:creationId xmlns:a16="http://schemas.microsoft.com/office/drawing/2014/main" id="{99A16C30-4BE4-48E5-8B65-0C5F3039B8DC}"/>
              </a:ext>
            </a:extLst>
          </p:cNvPr>
          <p:cNvCxnSpPr/>
          <p:nvPr/>
        </p:nvCxnSpPr>
        <p:spPr>
          <a:xfrm flipH="1">
            <a:off x="5333455" y="51816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13" name="Text Box 42">
            <a:extLst>
              <a:ext uri="{FF2B5EF4-FFF2-40B4-BE49-F238E27FC236}">
                <a16:creationId xmlns:a16="http://schemas.microsoft.com/office/drawing/2014/main" id="{056DFFD9-3CA2-42E7-90FE-4F14522E3504}"/>
              </a:ext>
            </a:extLst>
          </p:cNvPr>
          <p:cNvSpPr txBox="1">
            <a:spLocks noChangeArrowheads="1"/>
          </p:cNvSpPr>
          <p:nvPr/>
        </p:nvSpPr>
        <p:spPr bwMode="auto">
          <a:xfrm>
            <a:off x="5533954" y="3623846"/>
            <a:ext cx="1563248"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Retinal surgery</a:t>
            </a:r>
          </a:p>
        </p:txBody>
      </p:sp>
      <p:sp>
        <p:nvSpPr>
          <p:cNvPr id="118" name="Text Box 47">
            <a:extLst>
              <a:ext uri="{FF2B5EF4-FFF2-40B4-BE49-F238E27FC236}">
                <a16:creationId xmlns:a16="http://schemas.microsoft.com/office/drawing/2014/main" id="{3F59D898-ECAD-49F0-9425-2A1BC8DDA7B5}"/>
              </a:ext>
            </a:extLst>
          </p:cNvPr>
          <p:cNvSpPr txBox="1">
            <a:spLocks noChangeArrowheads="1"/>
          </p:cNvSpPr>
          <p:nvPr/>
        </p:nvSpPr>
        <p:spPr bwMode="auto">
          <a:xfrm>
            <a:off x="5523688" y="4538246"/>
            <a:ext cx="1414170"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Drug-induced</a:t>
            </a:r>
          </a:p>
        </p:txBody>
      </p:sp>
      <p:sp>
        <p:nvSpPr>
          <p:cNvPr id="16" name="TextBox 15">
            <a:extLst>
              <a:ext uri="{FF2B5EF4-FFF2-40B4-BE49-F238E27FC236}">
                <a16:creationId xmlns:a16="http://schemas.microsoft.com/office/drawing/2014/main" id="{984E008D-FBBA-42B4-940E-EA26772E0161}"/>
              </a:ext>
            </a:extLst>
          </p:cNvPr>
          <p:cNvSpPr txBox="1"/>
          <p:nvPr/>
        </p:nvSpPr>
        <p:spPr>
          <a:xfrm>
            <a:off x="6230528" y="5257800"/>
            <a:ext cx="1326004" cy="369332"/>
          </a:xfrm>
          <a:prstGeom prst="rect">
            <a:avLst/>
          </a:prstGeom>
          <a:noFill/>
        </p:spPr>
        <p:txBody>
          <a:bodyPr wrap="none" rtlCol="0">
            <a:spAutoFit/>
          </a:bodyPr>
          <a:lstStyle/>
          <a:p>
            <a:pPr algn="ctr"/>
            <a:r>
              <a:rPr lang="en-US" dirty="0">
                <a:solidFill>
                  <a:schemeClr val="bg1">
                    <a:lumMod val="75000"/>
                  </a:schemeClr>
                </a:solidFill>
              </a:rPr>
              <a:t>Both/Either</a:t>
            </a:r>
          </a:p>
        </p:txBody>
      </p:sp>
      <p:cxnSp>
        <p:nvCxnSpPr>
          <p:cNvPr id="125" name="Straight Connector 124">
            <a:extLst>
              <a:ext uri="{FF2B5EF4-FFF2-40B4-BE49-F238E27FC236}">
                <a16:creationId xmlns:a16="http://schemas.microsoft.com/office/drawing/2014/main" id="{01138141-D318-4ED7-A7FE-D8F2155CE890}"/>
              </a:ext>
            </a:extLst>
          </p:cNvPr>
          <p:cNvCxnSpPr/>
          <p:nvPr/>
        </p:nvCxnSpPr>
        <p:spPr>
          <a:xfrm flipH="1">
            <a:off x="5334000" y="4724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52" name="Text Box 47">
            <a:extLst>
              <a:ext uri="{FF2B5EF4-FFF2-40B4-BE49-F238E27FC236}">
                <a16:creationId xmlns:a16="http://schemas.microsoft.com/office/drawing/2014/main" id="{E3578916-9804-473C-8F06-D4FA0BCEDFD0}"/>
              </a:ext>
            </a:extLst>
          </p:cNvPr>
          <p:cNvSpPr txBox="1">
            <a:spLocks noChangeArrowheads="1"/>
          </p:cNvSpPr>
          <p:nvPr/>
        </p:nvSpPr>
        <p:spPr bwMode="auto">
          <a:xfrm>
            <a:off x="5543446" y="4055146"/>
            <a:ext cx="1619354"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err="1">
                <a:solidFill>
                  <a:schemeClr val="bg1">
                    <a:lumMod val="75000"/>
                  </a:schemeClr>
                </a:solidFill>
              </a:rPr>
              <a:t>Nanophthalmos</a:t>
            </a:r>
            <a:endParaRPr lang="en-US" altLang="en-US" sz="1600" dirty="0">
              <a:solidFill>
                <a:schemeClr val="bg1">
                  <a:lumMod val="75000"/>
                </a:schemeClr>
              </a:solidFill>
            </a:endParaRPr>
          </a:p>
        </p:txBody>
      </p:sp>
      <p:sp>
        <p:nvSpPr>
          <p:cNvPr id="53" name="Text Box 45">
            <a:extLst>
              <a:ext uri="{FF2B5EF4-FFF2-40B4-BE49-F238E27FC236}">
                <a16:creationId xmlns:a16="http://schemas.microsoft.com/office/drawing/2014/main" id="{57D1A14F-68FE-47D2-983C-1A879D66A9DC}"/>
              </a:ext>
            </a:extLst>
          </p:cNvPr>
          <p:cNvSpPr txBox="1">
            <a:spLocks noChangeArrowheads="1"/>
          </p:cNvSpPr>
          <p:nvPr/>
        </p:nvSpPr>
        <p:spPr bwMode="auto">
          <a:xfrm>
            <a:off x="5523688" y="5013493"/>
            <a:ext cx="582211"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PFV</a:t>
            </a:r>
          </a:p>
        </p:txBody>
      </p:sp>
      <p:sp>
        <p:nvSpPr>
          <p:cNvPr id="54" name="Text Box 42">
            <a:extLst>
              <a:ext uri="{FF2B5EF4-FFF2-40B4-BE49-F238E27FC236}">
                <a16:creationId xmlns:a16="http://schemas.microsoft.com/office/drawing/2014/main" id="{E1E37D2C-2C52-446B-843B-01E64990D3EC}"/>
              </a:ext>
            </a:extLst>
          </p:cNvPr>
          <p:cNvSpPr txBox="1">
            <a:spLocks noChangeArrowheads="1"/>
          </p:cNvSpPr>
          <p:nvPr/>
        </p:nvSpPr>
        <p:spPr bwMode="auto">
          <a:xfrm>
            <a:off x="5551406" y="3192546"/>
            <a:ext cx="2276072"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ERD/choroidal effusion</a:t>
            </a:r>
          </a:p>
        </p:txBody>
      </p:sp>
      <p:sp>
        <p:nvSpPr>
          <p:cNvPr id="45" name="Text Box 16">
            <a:extLst>
              <a:ext uri="{FF2B5EF4-FFF2-40B4-BE49-F238E27FC236}">
                <a16:creationId xmlns:a16="http://schemas.microsoft.com/office/drawing/2014/main" id="{110F5FF7-0BFD-4D31-B590-0FC320326235}"/>
              </a:ext>
            </a:extLst>
          </p:cNvPr>
          <p:cNvSpPr txBox="1">
            <a:spLocks noChangeArrowheads="1"/>
          </p:cNvSpPr>
          <p:nvPr/>
        </p:nvSpPr>
        <p:spPr bwMode="auto">
          <a:xfrm>
            <a:off x="624362" y="1879005"/>
            <a:ext cx="6811893" cy="4524315"/>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i="1" dirty="0">
                <a:solidFill>
                  <a:schemeClr val="bg1">
                    <a:lumMod val="65000"/>
                  </a:schemeClr>
                </a:solidFill>
              </a:rPr>
              <a:t>In this context, what does </a:t>
            </a:r>
            <a:r>
              <a:rPr lang="en-US" altLang="en-US" sz="1600" dirty="0">
                <a:solidFill>
                  <a:schemeClr val="bg1">
                    <a:lumMod val="65000"/>
                  </a:schemeClr>
                </a:solidFill>
              </a:rPr>
              <a:t>ICE</a:t>
            </a:r>
            <a:r>
              <a:rPr lang="en-US" altLang="en-US" sz="1600" i="1" dirty="0">
                <a:solidFill>
                  <a:schemeClr val="bg1">
                    <a:lumMod val="65000"/>
                  </a:schemeClr>
                </a:solidFill>
              </a:rPr>
              <a:t> stand for?</a:t>
            </a:r>
          </a:p>
          <a:p>
            <a:pPr eaLnBrk="1" hangingPunct="1">
              <a:spcBef>
                <a:spcPct val="0"/>
              </a:spcBef>
              <a:buClrTx/>
              <a:buSzTx/>
              <a:buFontTx/>
              <a:buNone/>
            </a:pPr>
            <a:r>
              <a:rPr lang="en-US" altLang="en-US" sz="1600" dirty="0">
                <a:solidFill>
                  <a:schemeClr val="bg1">
                    <a:lumMod val="65000"/>
                  </a:schemeClr>
                </a:solidFill>
              </a:rPr>
              <a:t>Iridocorneal endothelial syndrome</a:t>
            </a:r>
          </a:p>
          <a:p>
            <a:pPr eaLnBrk="1" hangingPunct="1">
              <a:spcBef>
                <a:spcPct val="0"/>
              </a:spcBef>
              <a:buClrTx/>
              <a:buSzTx/>
              <a:buFontTx/>
              <a:buNone/>
            </a:pPr>
            <a:endParaRPr lang="en-US" altLang="en-US" sz="1600" i="1" dirty="0">
              <a:solidFill>
                <a:schemeClr val="bg1">
                  <a:lumMod val="65000"/>
                </a:schemeClr>
              </a:solidFill>
            </a:endParaRPr>
          </a:p>
          <a:p>
            <a:pPr eaLnBrk="1" hangingPunct="1">
              <a:spcBef>
                <a:spcPct val="0"/>
              </a:spcBef>
              <a:buClrTx/>
              <a:buSzTx/>
              <a:buFontTx/>
              <a:buNone/>
            </a:pPr>
            <a:r>
              <a:rPr lang="en-US" altLang="en-US" sz="1600" i="1" dirty="0">
                <a:solidFill>
                  <a:schemeClr val="bg1">
                    <a:lumMod val="65000"/>
                  </a:schemeClr>
                </a:solidFill>
              </a:rPr>
              <a:t>In a nutshell, what is ICE?</a:t>
            </a:r>
          </a:p>
          <a:p>
            <a:pPr eaLnBrk="1" hangingPunct="1">
              <a:spcBef>
                <a:spcPct val="0"/>
              </a:spcBef>
              <a:buClrTx/>
              <a:buSzTx/>
              <a:buFont typeface="Wingdings" panose="05000000000000000000" pitchFamily="2" charset="2"/>
              <a:buNone/>
            </a:pPr>
            <a:r>
              <a:rPr lang="en-US" altLang="en-US" sz="1600" dirty="0">
                <a:solidFill>
                  <a:schemeClr val="bg1">
                    <a:lumMod val="65000"/>
                  </a:schemeClr>
                </a:solidFill>
              </a:rPr>
              <a:t>A sporadic condition in which abnormal corneal endothelial cells lead to a variety of corneal, iris and angle problems</a:t>
            </a:r>
          </a:p>
          <a:p>
            <a:pPr eaLnBrk="1" hangingPunct="1">
              <a:spcBef>
                <a:spcPct val="0"/>
              </a:spcBef>
              <a:buClrTx/>
              <a:buSzTx/>
              <a:buFont typeface="Wingdings" panose="05000000000000000000" pitchFamily="2" charset="2"/>
              <a:buNone/>
            </a:pPr>
            <a:endParaRPr lang="en-US" altLang="en-US" sz="1600" dirty="0">
              <a:solidFill>
                <a:schemeClr val="bg1">
                  <a:lumMod val="65000"/>
                </a:schemeClr>
              </a:solidFill>
            </a:endParaRPr>
          </a:p>
          <a:p>
            <a:pPr eaLnBrk="1" hangingPunct="1">
              <a:spcBef>
                <a:spcPct val="0"/>
              </a:spcBef>
              <a:buClrTx/>
              <a:buSzTx/>
              <a:buFontTx/>
              <a:buNone/>
            </a:pPr>
            <a:r>
              <a:rPr lang="en-US" altLang="en-US" sz="1600" i="1" dirty="0">
                <a:solidFill>
                  <a:schemeClr val="bg1">
                    <a:lumMod val="65000"/>
                  </a:schemeClr>
                </a:solidFill>
              </a:rPr>
              <a:t>Who is the typical patient?</a:t>
            </a:r>
          </a:p>
          <a:p>
            <a:pPr eaLnBrk="1" hangingPunct="1">
              <a:spcBef>
                <a:spcPct val="0"/>
              </a:spcBef>
              <a:buClrTx/>
              <a:buSzTx/>
              <a:buFontTx/>
              <a:buNone/>
            </a:pPr>
            <a:r>
              <a:rPr lang="en-US" altLang="en-US" sz="1600" dirty="0">
                <a:solidFill>
                  <a:schemeClr val="bg1">
                    <a:lumMod val="65000"/>
                  </a:schemeClr>
                </a:solidFill>
              </a:rPr>
              <a:t>A young-to-middle-aged adult female</a:t>
            </a:r>
          </a:p>
          <a:p>
            <a:pPr eaLnBrk="1" hangingPunct="1">
              <a:spcBef>
                <a:spcPct val="0"/>
              </a:spcBef>
              <a:buClrTx/>
              <a:buSzTx/>
              <a:buFontTx/>
              <a:buNone/>
            </a:pPr>
            <a:endParaRPr lang="en-US" altLang="en-US" sz="1600" i="1" dirty="0">
              <a:solidFill>
                <a:schemeClr val="bg1">
                  <a:lumMod val="65000"/>
                </a:schemeClr>
              </a:solidFill>
            </a:endParaRPr>
          </a:p>
          <a:p>
            <a:pPr eaLnBrk="1" hangingPunct="1">
              <a:spcBef>
                <a:spcPct val="0"/>
              </a:spcBef>
              <a:buClrTx/>
              <a:buSzTx/>
              <a:buFontTx/>
              <a:buNone/>
            </a:pPr>
            <a:r>
              <a:rPr lang="en-US" altLang="en-US" sz="1600" i="1" dirty="0">
                <a:solidFill>
                  <a:schemeClr val="bg1">
                    <a:lumMod val="65000"/>
                  </a:schemeClr>
                </a:solidFill>
              </a:rPr>
              <a:t>What three sorts of complaints will she have?</a:t>
            </a:r>
          </a:p>
          <a:p>
            <a:pPr eaLnBrk="1" hangingPunct="1">
              <a:spcBef>
                <a:spcPct val="0"/>
              </a:spcBef>
              <a:buClrTx/>
              <a:buSzTx/>
              <a:buNone/>
            </a:pPr>
            <a:r>
              <a:rPr lang="en-US" altLang="en-US" sz="1600" dirty="0">
                <a:solidFill>
                  <a:schemeClr val="bg1">
                    <a:lumMod val="65000"/>
                  </a:schemeClr>
                </a:solidFill>
              </a:rPr>
              <a:t>--Changes in the eye’s appearance</a:t>
            </a:r>
          </a:p>
          <a:p>
            <a:pPr eaLnBrk="1" hangingPunct="1">
              <a:spcBef>
                <a:spcPct val="0"/>
              </a:spcBef>
              <a:buClrTx/>
              <a:buSzTx/>
              <a:buNone/>
            </a:pPr>
            <a:r>
              <a:rPr lang="en-US" altLang="en-US" sz="1600" dirty="0">
                <a:solidFill>
                  <a:schemeClr val="bg1">
                    <a:lumMod val="65000"/>
                  </a:schemeClr>
                </a:solidFill>
              </a:rPr>
              <a:t>--Ocular pain </a:t>
            </a:r>
          </a:p>
          <a:p>
            <a:pPr eaLnBrk="1" hangingPunct="1">
              <a:spcBef>
                <a:spcPct val="0"/>
              </a:spcBef>
              <a:buClrTx/>
              <a:buSzTx/>
              <a:buNone/>
            </a:pPr>
            <a:r>
              <a:rPr lang="en-US" altLang="en-US" sz="1600" dirty="0">
                <a:solidFill>
                  <a:schemeClr val="bg1">
                    <a:lumMod val="65000"/>
                  </a:schemeClr>
                </a:solidFill>
              </a:rPr>
              <a:t>--Decreased VA</a:t>
            </a:r>
          </a:p>
          <a:p>
            <a:pPr eaLnBrk="1" hangingPunct="1">
              <a:spcBef>
                <a:spcPct val="0"/>
              </a:spcBef>
              <a:buClrTx/>
              <a:buSzTx/>
              <a:buNone/>
            </a:pPr>
            <a:endParaRPr lang="en-US" altLang="en-US" sz="1600" dirty="0">
              <a:solidFill>
                <a:schemeClr val="bg1">
                  <a:lumMod val="65000"/>
                </a:schemeClr>
              </a:solidFill>
            </a:endParaRPr>
          </a:p>
          <a:p>
            <a:pPr eaLnBrk="1" hangingPunct="1">
              <a:spcBef>
                <a:spcPct val="0"/>
              </a:spcBef>
              <a:buClrTx/>
              <a:buSzTx/>
              <a:buFontTx/>
              <a:buNone/>
            </a:pPr>
            <a:r>
              <a:rPr lang="en-US" altLang="en-US" sz="1600" i="1" dirty="0">
                <a:solidFill>
                  <a:schemeClr val="bg1">
                    <a:lumMod val="65000"/>
                  </a:schemeClr>
                </a:solidFill>
              </a:rPr>
              <a:t>What ‘pertinent negative’ will be elicited when taking a history?</a:t>
            </a:r>
          </a:p>
          <a:p>
            <a:pPr eaLnBrk="1" hangingPunct="1">
              <a:spcBef>
                <a:spcPct val="0"/>
              </a:spcBef>
              <a:buClrTx/>
              <a:buSzTx/>
              <a:buFontTx/>
              <a:buNone/>
            </a:pPr>
            <a:r>
              <a:rPr lang="en-US" altLang="en-US" sz="1600" dirty="0">
                <a:solidFill>
                  <a:schemeClr val="bg1">
                    <a:lumMod val="65000"/>
                  </a:schemeClr>
                </a:solidFill>
              </a:rPr>
              <a:t>She will deny any family history of similar eye findings (recall it’s sporadic, not inherited)</a:t>
            </a:r>
          </a:p>
        </p:txBody>
      </p:sp>
      <p:sp>
        <p:nvSpPr>
          <p:cNvPr id="47" name="Oval 46">
            <a:extLst>
              <a:ext uri="{FF2B5EF4-FFF2-40B4-BE49-F238E27FC236}">
                <a16:creationId xmlns:a16="http://schemas.microsoft.com/office/drawing/2014/main" id="{915FF168-8D6E-4F81-8D3E-ED770430134E}"/>
              </a:ext>
            </a:extLst>
          </p:cNvPr>
          <p:cNvSpPr/>
          <p:nvPr/>
        </p:nvSpPr>
        <p:spPr>
          <a:xfrm>
            <a:off x="8001000" y="3048000"/>
            <a:ext cx="671979" cy="338554"/>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Text Box 16">
            <a:extLst>
              <a:ext uri="{FF2B5EF4-FFF2-40B4-BE49-F238E27FC236}">
                <a16:creationId xmlns:a16="http://schemas.microsoft.com/office/drawing/2014/main" id="{090C85B3-0EB0-425A-B813-5DE77E9B89E1}"/>
              </a:ext>
            </a:extLst>
          </p:cNvPr>
          <p:cNvSpPr txBox="1">
            <a:spLocks noChangeArrowheads="1"/>
          </p:cNvSpPr>
          <p:nvPr/>
        </p:nvSpPr>
        <p:spPr bwMode="auto">
          <a:xfrm>
            <a:off x="440617" y="3361823"/>
            <a:ext cx="4516848" cy="1323439"/>
          </a:xfrm>
          <a:prstGeom prst="rect">
            <a:avLst/>
          </a:prstGeom>
          <a:solidFill>
            <a:schemeClr val="accent2"/>
          </a:solidFill>
          <a:ln>
            <a:noFill/>
          </a:ln>
          <a:effec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i="1" dirty="0">
                <a:solidFill>
                  <a:schemeClr val="bg1">
                    <a:lumMod val="75000"/>
                  </a:schemeClr>
                </a:solidFill>
              </a:rPr>
              <a:t>What are the common signs of ICE syndrome?</a:t>
            </a:r>
          </a:p>
          <a:p>
            <a:pPr eaLnBrk="1" hangingPunct="1">
              <a:spcBef>
                <a:spcPct val="0"/>
              </a:spcBef>
              <a:buClrTx/>
              <a:buSzTx/>
              <a:buFontTx/>
              <a:buNone/>
            </a:pPr>
            <a:r>
              <a:rPr lang="en-US" altLang="en-US" sz="1600" dirty="0">
                <a:solidFill>
                  <a:schemeClr val="bg1">
                    <a:lumMod val="75000"/>
                  </a:schemeClr>
                </a:solidFill>
              </a:rPr>
              <a:t>--Iris changes</a:t>
            </a:r>
          </a:p>
          <a:p>
            <a:pPr eaLnBrk="1" hangingPunct="1">
              <a:spcBef>
                <a:spcPct val="0"/>
              </a:spcBef>
              <a:buClrTx/>
              <a:buSzTx/>
              <a:buFontTx/>
              <a:buNone/>
            </a:pPr>
            <a:r>
              <a:rPr lang="en-US" altLang="en-US" sz="1600" dirty="0">
                <a:solidFill>
                  <a:schemeClr val="bg1">
                    <a:lumMod val="75000"/>
                  </a:schemeClr>
                </a:solidFill>
              </a:rPr>
              <a:t>--Corneal changes</a:t>
            </a:r>
          </a:p>
          <a:p>
            <a:pPr eaLnBrk="1" hangingPunct="1">
              <a:spcBef>
                <a:spcPct val="0"/>
              </a:spcBef>
              <a:buClrTx/>
              <a:buSzTx/>
              <a:buFontTx/>
              <a:buNone/>
            </a:pPr>
            <a:r>
              <a:rPr lang="en-US" altLang="en-US" sz="1600" dirty="0">
                <a:solidFill>
                  <a:schemeClr val="bg1">
                    <a:lumMod val="75000"/>
                  </a:schemeClr>
                </a:solidFill>
              </a:rPr>
              <a:t>--Peripheral anterior synechiae (PAS)</a:t>
            </a:r>
          </a:p>
          <a:p>
            <a:pPr eaLnBrk="1" hangingPunct="1">
              <a:spcBef>
                <a:spcPct val="0"/>
              </a:spcBef>
              <a:buClrTx/>
              <a:buSzTx/>
              <a:buFontTx/>
              <a:buNone/>
            </a:pPr>
            <a:r>
              <a:rPr lang="en-US" altLang="en-US" sz="1600" dirty="0">
                <a:solidFill>
                  <a:schemeClr val="bg1">
                    <a:lumMod val="75000"/>
                  </a:schemeClr>
                </a:solidFill>
              </a:rPr>
              <a:t>--</a:t>
            </a:r>
            <a:r>
              <a:rPr lang="en-US" altLang="en-US" sz="1600" b="1" dirty="0">
                <a:solidFill>
                  <a:schemeClr val="bg1"/>
                </a:solidFill>
              </a:rPr>
              <a:t>Elevated IOP/glaucoma</a:t>
            </a:r>
          </a:p>
        </p:txBody>
      </p:sp>
      <p:sp>
        <p:nvSpPr>
          <p:cNvPr id="55" name="Oval 54">
            <a:extLst>
              <a:ext uri="{FF2B5EF4-FFF2-40B4-BE49-F238E27FC236}">
                <a16:creationId xmlns:a16="http://schemas.microsoft.com/office/drawing/2014/main" id="{AA51CD81-56EC-487E-9F90-4DF70BE0BAD9}"/>
              </a:ext>
            </a:extLst>
          </p:cNvPr>
          <p:cNvSpPr/>
          <p:nvPr/>
        </p:nvSpPr>
        <p:spPr>
          <a:xfrm>
            <a:off x="489047" y="4234088"/>
            <a:ext cx="2627756" cy="603892"/>
          </a:xfrm>
          <a:prstGeom prst="ellipse">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 name="Text Box 16">
            <a:extLst>
              <a:ext uri="{FF2B5EF4-FFF2-40B4-BE49-F238E27FC236}">
                <a16:creationId xmlns:a16="http://schemas.microsoft.com/office/drawing/2014/main" id="{3ECDF26A-610A-4BE8-A957-10B935410858}"/>
              </a:ext>
            </a:extLst>
          </p:cNvPr>
          <p:cNvSpPr txBox="1">
            <a:spLocks noChangeArrowheads="1"/>
          </p:cNvSpPr>
          <p:nvPr/>
        </p:nvSpPr>
        <p:spPr bwMode="auto">
          <a:xfrm>
            <a:off x="191042" y="1003916"/>
            <a:ext cx="6228522" cy="3108543"/>
          </a:xfrm>
          <a:prstGeom prst="rect">
            <a:avLst/>
          </a:prstGeom>
          <a:solidFill>
            <a:srgbClr val="99FF99"/>
          </a:solidFill>
          <a:ln>
            <a:noFill/>
          </a:ln>
          <a:effec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 typeface="Wingdings" panose="05000000000000000000" pitchFamily="2" charset="2"/>
              <a:buNone/>
            </a:pPr>
            <a:r>
              <a:rPr lang="en-US" altLang="en-US" sz="1400" i="1" dirty="0">
                <a:solidFill>
                  <a:srgbClr val="0000FF"/>
                </a:solidFill>
              </a:rPr>
              <a:t>How common is glaucoma in ICE?</a:t>
            </a:r>
          </a:p>
          <a:p>
            <a:pPr eaLnBrk="1" hangingPunct="1">
              <a:spcBef>
                <a:spcPct val="0"/>
              </a:spcBef>
              <a:buClrTx/>
              <a:buSzTx/>
              <a:buFont typeface="Wingdings" panose="05000000000000000000" pitchFamily="2" charset="2"/>
              <a:buNone/>
            </a:pPr>
            <a:r>
              <a:rPr lang="en-US" altLang="en-US" sz="1400" dirty="0">
                <a:solidFill>
                  <a:srgbClr val="0000FF"/>
                </a:solidFill>
              </a:rPr>
              <a:t>Quite—it develops in about half of cases</a:t>
            </a:r>
          </a:p>
          <a:p>
            <a:pPr eaLnBrk="1" hangingPunct="1">
              <a:spcBef>
                <a:spcPct val="0"/>
              </a:spcBef>
              <a:buClrTx/>
              <a:buSzTx/>
              <a:buFont typeface="Wingdings" panose="05000000000000000000" pitchFamily="2" charset="2"/>
              <a:buNone/>
            </a:pPr>
            <a:endParaRPr lang="en-US" altLang="en-US" sz="1400" i="1" dirty="0">
              <a:solidFill>
                <a:srgbClr val="0000FF"/>
              </a:solidFill>
            </a:endParaRPr>
          </a:p>
          <a:p>
            <a:pPr eaLnBrk="1" hangingPunct="1">
              <a:spcBef>
                <a:spcPct val="0"/>
              </a:spcBef>
              <a:buClrTx/>
              <a:buSzTx/>
              <a:buFont typeface="Wingdings" panose="05000000000000000000" pitchFamily="2" charset="2"/>
              <a:buNone/>
            </a:pPr>
            <a:r>
              <a:rPr lang="en-US" altLang="en-US" sz="1400" i="1" dirty="0">
                <a:solidFill>
                  <a:srgbClr val="0000FF"/>
                </a:solidFill>
              </a:rPr>
              <a:t>How does ICE produce secondary pupillary-block glaucoma?</a:t>
            </a:r>
            <a:endParaRPr lang="en-US" altLang="en-US" sz="1400" i="1" dirty="0">
              <a:solidFill>
                <a:srgbClr val="99FF99"/>
              </a:solidFill>
            </a:endParaRPr>
          </a:p>
          <a:p>
            <a:pPr eaLnBrk="1" hangingPunct="1">
              <a:spcBef>
                <a:spcPct val="0"/>
              </a:spcBef>
              <a:buClrTx/>
              <a:buSzTx/>
              <a:buFont typeface="Wingdings" panose="05000000000000000000" pitchFamily="2" charset="2"/>
              <a:buNone/>
            </a:pPr>
            <a:r>
              <a:rPr lang="en-US" altLang="en-US" sz="1400" dirty="0">
                <a:solidFill>
                  <a:srgbClr val="99FF99"/>
                </a:solidFill>
              </a:rPr>
              <a:t>As mentioned earlier, ICE cells may cross the angle, leaving a membrane in their wake. This membrane can contract, producing the broad and high PAS discussed previously. Or, the membrane can occlude the angle simply by covering it.</a:t>
            </a:r>
          </a:p>
          <a:p>
            <a:pPr eaLnBrk="1" hangingPunct="1">
              <a:spcBef>
                <a:spcPct val="0"/>
              </a:spcBef>
              <a:buClrTx/>
              <a:buSzTx/>
              <a:buFont typeface="Wingdings" panose="05000000000000000000" pitchFamily="2" charset="2"/>
              <a:buNone/>
            </a:pPr>
            <a:endParaRPr lang="en-US" altLang="en-US" sz="1400" i="1" dirty="0">
              <a:solidFill>
                <a:srgbClr val="99FF99"/>
              </a:solidFill>
            </a:endParaRPr>
          </a:p>
          <a:p>
            <a:pPr eaLnBrk="1" hangingPunct="1">
              <a:spcBef>
                <a:spcPct val="0"/>
              </a:spcBef>
              <a:buClrTx/>
              <a:buSzTx/>
              <a:buFont typeface="Wingdings" panose="05000000000000000000" pitchFamily="2" charset="2"/>
              <a:buNone/>
            </a:pPr>
            <a:r>
              <a:rPr lang="en-US" altLang="en-US" sz="1400" i="1" dirty="0">
                <a:solidFill>
                  <a:srgbClr val="99FF99"/>
                </a:solidFill>
              </a:rPr>
              <a:t>Can the glaucoma be managed medically?</a:t>
            </a:r>
          </a:p>
          <a:p>
            <a:pPr eaLnBrk="1" hangingPunct="1">
              <a:spcBef>
                <a:spcPct val="0"/>
              </a:spcBef>
              <a:buClrTx/>
              <a:buSzTx/>
              <a:buFont typeface="Wingdings" panose="05000000000000000000" pitchFamily="2" charset="2"/>
              <a:buNone/>
            </a:pPr>
            <a:r>
              <a:rPr lang="en-US" altLang="en-US" sz="1400" dirty="0">
                <a:solidFill>
                  <a:srgbClr val="99FF99"/>
                </a:solidFill>
              </a:rPr>
              <a:t>In some cases, yes. However, many go on to filtering surgery.</a:t>
            </a:r>
          </a:p>
          <a:p>
            <a:pPr eaLnBrk="1" hangingPunct="1">
              <a:spcBef>
                <a:spcPct val="0"/>
              </a:spcBef>
              <a:buClrTx/>
              <a:buSzTx/>
              <a:buFont typeface="Wingdings" panose="05000000000000000000" pitchFamily="2" charset="2"/>
              <a:buNone/>
            </a:pPr>
            <a:endParaRPr lang="en-US" altLang="en-US" sz="1400" i="1" dirty="0">
              <a:solidFill>
                <a:srgbClr val="99FF99"/>
              </a:solidFill>
            </a:endParaRPr>
          </a:p>
          <a:p>
            <a:pPr eaLnBrk="1" hangingPunct="1">
              <a:spcBef>
                <a:spcPct val="0"/>
              </a:spcBef>
              <a:buClrTx/>
              <a:buSzTx/>
              <a:buFont typeface="Wingdings" panose="05000000000000000000" pitchFamily="2" charset="2"/>
              <a:buNone/>
            </a:pPr>
            <a:r>
              <a:rPr lang="en-US" altLang="en-US" sz="1400" i="1" dirty="0">
                <a:solidFill>
                  <a:srgbClr val="99FF99"/>
                </a:solidFill>
              </a:rPr>
              <a:t>Is SLT a good option?</a:t>
            </a:r>
          </a:p>
          <a:p>
            <a:pPr eaLnBrk="1" hangingPunct="1">
              <a:spcBef>
                <a:spcPct val="0"/>
              </a:spcBef>
              <a:buClrTx/>
              <a:buSzTx/>
              <a:buFont typeface="Wingdings" panose="05000000000000000000" pitchFamily="2" charset="2"/>
              <a:buNone/>
            </a:pPr>
            <a:r>
              <a:rPr lang="en-US" altLang="en-US" sz="1400" dirty="0">
                <a:solidFill>
                  <a:srgbClr val="99FF99"/>
                </a:solidFill>
              </a:rPr>
              <a:t>No—it is ineffective in ICE, and should be avoided</a:t>
            </a:r>
          </a:p>
        </p:txBody>
      </p:sp>
    </p:spTree>
    <p:extLst>
      <p:ext uri="{BB962C8B-B14F-4D97-AF65-F5344CB8AC3E}">
        <p14:creationId xmlns:p14="http://schemas.microsoft.com/office/powerpoint/2010/main" val="1462129245"/>
      </p:ext>
    </p:extLst>
  </p:cSld>
  <p:clrMapOvr>
    <a:masterClrMapping/>
  </p:clrMapOvr>
</p:sld>
</file>

<file path=ppt/slides/slide3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Straight Arrow Connector 12">
            <a:extLst>
              <a:ext uri="{FF2B5EF4-FFF2-40B4-BE49-F238E27FC236}">
                <a16:creationId xmlns:a16="http://schemas.microsoft.com/office/drawing/2014/main" id="{A6DE2085-829C-480C-9216-69D6039C0A37}"/>
              </a:ext>
            </a:extLst>
          </p:cNvPr>
          <p:cNvCxnSpPr>
            <a:cxnSpLocks/>
          </p:cNvCxnSpPr>
          <p:nvPr/>
        </p:nvCxnSpPr>
        <p:spPr>
          <a:xfrm>
            <a:off x="6717173" y="1828800"/>
            <a:ext cx="0" cy="3462754"/>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43014" name="Text Box 6"/>
          <p:cNvSpPr txBox="1">
            <a:spLocks noChangeArrowheads="1"/>
          </p:cNvSpPr>
          <p:nvPr/>
        </p:nvSpPr>
        <p:spPr bwMode="auto">
          <a:xfrm>
            <a:off x="533400" y="2356376"/>
            <a:ext cx="1005403"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Lens-</a:t>
            </a:r>
          </a:p>
          <a:p>
            <a:pPr algn="ctr" eaLnBrk="1" hangingPunct="1">
              <a:lnSpc>
                <a:spcPct val="80000"/>
              </a:lnSpc>
              <a:spcBef>
                <a:spcPct val="0"/>
              </a:spcBef>
              <a:buClrTx/>
              <a:buSzTx/>
              <a:buFontTx/>
              <a:buNone/>
            </a:pPr>
            <a:r>
              <a:rPr lang="en-US" altLang="en-US" sz="1800" dirty="0">
                <a:solidFill>
                  <a:schemeClr val="bg1">
                    <a:lumMod val="75000"/>
                  </a:schemeClr>
                </a:solidFill>
              </a:rPr>
              <a:t>Induced</a:t>
            </a:r>
          </a:p>
        </p:txBody>
      </p:sp>
      <p:sp>
        <p:nvSpPr>
          <p:cNvPr id="43017" name="Text Box 14"/>
          <p:cNvSpPr txBox="1">
            <a:spLocks noChangeArrowheads="1"/>
          </p:cNvSpPr>
          <p:nvPr/>
        </p:nvSpPr>
        <p:spPr bwMode="auto">
          <a:xfrm>
            <a:off x="3026498" y="2365901"/>
            <a:ext cx="1633781"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Aphakic/</a:t>
            </a:r>
          </a:p>
          <a:p>
            <a:pPr algn="ctr" eaLnBrk="1" hangingPunct="1">
              <a:lnSpc>
                <a:spcPct val="80000"/>
              </a:lnSpc>
              <a:spcBef>
                <a:spcPct val="0"/>
              </a:spcBef>
              <a:buClrTx/>
              <a:buSzTx/>
              <a:buFontTx/>
              <a:buNone/>
            </a:pPr>
            <a:r>
              <a:rPr lang="en-US" altLang="en-US" sz="1800" dirty="0" err="1">
                <a:solidFill>
                  <a:schemeClr val="bg1">
                    <a:lumMod val="75000"/>
                  </a:schemeClr>
                </a:solidFill>
              </a:rPr>
              <a:t>Pseudophakic</a:t>
            </a:r>
            <a:endParaRPr lang="en-US" altLang="en-US" sz="1800" dirty="0">
              <a:solidFill>
                <a:schemeClr val="bg1">
                  <a:lumMod val="75000"/>
                </a:schemeClr>
              </a:solidFill>
            </a:endParaRPr>
          </a:p>
        </p:txBody>
      </p:sp>
      <p:sp>
        <p:nvSpPr>
          <p:cNvPr id="43031" name="Text Box 35"/>
          <p:cNvSpPr txBox="1">
            <a:spLocks noChangeArrowheads="1"/>
          </p:cNvSpPr>
          <p:nvPr/>
        </p:nvSpPr>
        <p:spPr bwMode="auto">
          <a:xfrm>
            <a:off x="1190847" y="1295400"/>
            <a:ext cx="2473754"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solidFill>
                  <a:schemeClr val="bg1">
                    <a:lumMod val="75000"/>
                  </a:schemeClr>
                </a:solidFill>
              </a:rPr>
              <a:t>w/ Pupillary Block</a:t>
            </a:r>
          </a:p>
        </p:txBody>
      </p:sp>
      <p:sp>
        <p:nvSpPr>
          <p:cNvPr id="43032" name="Text Box 36"/>
          <p:cNvSpPr txBox="1">
            <a:spLocks noChangeArrowheads="1"/>
          </p:cNvSpPr>
          <p:nvPr/>
        </p:nvSpPr>
        <p:spPr bwMode="auto">
          <a:xfrm>
            <a:off x="5181600" y="1295400"/>
            <a:ext cx="2630848"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t>w/o Pupillary Block</a:t>
            </a:r>
          </a:p>
        </p:txBody>
      </p:sp>
      <p:sp>
        <p:nvSpPr>
          <p:cNvPr id="49" name="Rectangle 2">
            <a:extLst>
              <a:ext uri="{FF2B5EF4-FFF2-40B4-BE49-F238E27FC236}">
                <a16:creationId xmlns:a16="http://schemas.microsoft.com/office/drawing/2014/main" id="{240EE5BF-F7D2-4FC8-A5DD-F6B5423153C6}"/>
              </a:ext>
            </a:extLst>
          </p:cNvPr>
          <p:cNvSpPr>
            <a:spLocks noGrp="1" noChangeArrowheads="1"/>
          </p:cNvSpPr>
          <p:nvPr>
            <p:ph type="title"/>
          </p:nvPr>
        </p:nvSpPr>
        <p:spPr>
          <a:xfrm>
            <a:off x="457200" y="304800"/>
            <a:ext cx="7543800" cy="563562"/>
          </a:xfrm>
        </p:spPr>
        <p:txBody>
          <a:bodyPr/>
          <a:lstStyle/>
          <a:p>
            <a:pPr eaLnBrk="1" hangingPunct="1"/>
            <a:r>
              <a:rPr lang="en-US" altLang="en-US" sz="3500" dirty="0"/>
              <a:t>A</a:t>
            </a:r>
          </a:p>
        </p:txBody>
      </p:sp>
      <p:sp>
        <p:nvSpPr>
          <p:cNvPr id="50" name="TextBox 49">
            <a:extLst>
              <a:ext uri="{FF2B5EF4-FFF2-40B4-BE49-F238E27FC236}">
                <a16:creationId xmlns:a16="http://schemas.microsoft.com/office/drawing/2014/main" id="{CF426230-46C8-405C-9015-99EF57762A2E}"/>
              </a:ext>
            </a:extLst>
          </p:cNvPr>
          <p:cNvSpPr txBox="1"/>
          <p:nvPr/>
        </p:nvSpPr>
        <p:spPr>
          <a:xfrm>
            <a:off x="2259496" y="189094"/>
            <a:ext cx="4607480" cy="400110"/>
          </a:xfrm>
          <a:prstGeom prst="rect">
            <a:avLst/>
          </a:prstGeom>
          <a:solidFill>
            <a:schemeClr val="accent1">
              <a:lumMod val="60000"/>
              <a:lumOff val="40000"/>
            </a:schemeClr>
          </a:solidFill>
        </p:spPr>
        <p:txBody>
          <a:bodyPr wrap="none" rtlCol="0">
            <a:spAutoFit/>
          </a:bodyPr>
          <a:lstStyle/>
          <a:p>
            <a:pPr algn="ctr"/>
            <a:r>
              <a:rPr lang="en-US" sz="2000" b="1" dirty="0"/>
              <a:t>Secondary Angle Closure Glaucoma</a:t>
            </a:r>
          </a:p>
        </p:txBody>
      </p:sp>
      <p:sp>
        <p:nvSpPr>
          <p:cNvPr id="2" name="TextBox 1">
            <a:extLst>
              <a:ext uri="{FF2B5EF4-FFF2-40B4-BE49-F238E27FC236}">
                <a16:creationId xmlns:a16="http://schemas.microsoft.com/office/drawing/2014/main" id="{A7E30BEC-923B-4C9A-A856-BDD0D882F6B8}"/>
              </a:ext>
            </a:extLst>
          </p:cNvPr>
          <p:cNvSpPr txBox="1"/>
          <p:nvPr/>
        </p:nvSpPr>
        <p:spPr>
          <a:xfrm>
            <a:off x="887305" y="2844119"/>
            <a:ext cx="1494320" cy="338554"/>
          </a:xfrm>
          <a:prstGeom prst="rect">
            <a:avLst/>
          </a:prstGeom>
          <a:noFill/>
        </p:spPr>
        <p:txBody>
          <a:bodyPr wrap="none" rtlCol="0">
            <a:spAutoFit/>
          </a:bodyPr>
          <a:lstStyle/>
          <a:p>
            <a:r>
              <a:rPr lang="en-US" sz="1600" dirty="0" err="1">
                <a:solidFill>
                  <a:schemeClr val="bg1">
                    <a:lumMod val="75000"/>
                  </a:schemeClr>
                </a:solidFill>
              </a:rPr>
              <a:t>Phacomorphic</a:t>
            </a:r>
            <a:endParaRPr lang="en-US" sz="1600" dirty="0">
              <a:solidFill>
                <a:schemeClr val="bg1">
                  <a:lumMod val="75000"/>
                </a:schemeClr>
              </a:solidFill>
            </a:endParaRPr>
          </a:p>
        </p:txBody>
      </p:sp>
      <p:sp>
        <p:nvSpPr>
          <p:cNvPr id="51" name="TextBox 50">
            <a:extLst>
              <a:ext uri="{FF2B5EF4-FFF2-40B4-BE49-F238E27FC236}">
                <a16:creationId xmlns:a16="http://schemas.microsoft.com/office/drawing/2014/main" id="{156069D4-340B-4160-A336-EBF73557CEE0}"/>
              </a:ext>
            </a:extLst>
          </p:cNvPr>
          <p:cNvSpPr txBox="1"/>
          <p:nvPr/>
        </p:nvSpPr>
        <p:spPr>
          <a:xfrm>
            <a:off x="884725" y="3175578"/>
            <a:ext cx="1402948" cy="338554"/>
          </a:xfrm>
          <a:prstGeom prst="rect">
            <a:avLst/>
          </a:prstGeom>
          <a:noFill/>
        </p:spPr>
        <p:txBody>
          <a:bodyPr wrap="none" rtlCol="0">
            <a:spAutoFit/>
          </a:bodyPr>
          <a:lstStyle/>
          <a:p>
            <a:r>
              <a:rPr lang="en-US" sz="1600" dirty="0">
                <a:solidFill>
                  <a:schemeClr val="bg1">
                    <a:lumMod val="75000"/>
                  </a:schemeClr>
                </a:solidFill>
              </a:rPr>
              <a:t>Ectopia </a:t>
            </a:r>
            <a:r>
              <a:rPr lang="en-US" sz="1600" dirty="0" err="1">
                <a:solidFill>
                  <a:schemeClr val="bg1">
                    <a:lumMod val="75000"/>
                  </a:schemeClr>
                </a:solidFill>
              </a:rPr>
              <a:t>lentis</a:t>
            </a:r>
            <a:endParaRPr lang="en-US" sz="1600" dirty="0">
              <a:solidFill>
                <a:schemeClr val="bg1">
                  <a:lumMod val="75000"/>
                </a:schemeClr>
              </a:solidFill>
            </a:endParaRPr>
          </a:p>
        </p:txBody>
      </p:sp>
      <p:cxnSp>
        <p:nvCxnSpPr>
          <p:cNvPr id="71" name="Straight Connector 70">
            <a:extLst>
              <a:ext uri="{FF2B5EF4-FFF2-40B4-BE49-F238E27FC236}">
                <a16:creationId xmlns:a16="http://schemas.microsoft.com/office/drawing/2014/main" id="{C104938D-BA8D-4E39-9D5F-9EE2012F2F3C}"/>
              </a:ext>
            </a:extLst>
          </p:cNvPr>
          <p:cNvCxnSpPr>
            <a:cxnSpLocks/>
          </p:cNvCxnSpPr>
          <p:nvPr/>
        </p:nvCxnSpPr>
        <p:spPr>
          <a:xfrm flipH="1">
            <a:off x="762665" y="3023488"/>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2A7E4E40-472F-4E50-8A7A-45C10FDD7171}"/>
              </a:ext>
            </a:extLst>
          </p:cNvPr>
          <p:cNvCxnSpPr>
            <a:cxnSpLocks/>
          </p:cNvCxnSpPr>
          <p:nvPr/>
        </p:nvCxnSpPr>
        <p:spPr>
          <a:xfrm flipH="1">
            <a:off x="762665" y="3347853"/>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C3924889-45B9-4383-9C9E-48F0A9C27AD8}"/>
              </a:ext>
            </a:extLst>
          </p:cNvPr>
          <p:cNvCxnSpPr>
            <a:cxnSpLocks/>
          </p:cNvCxnSpPr>
          <p:nvPr/>
        </p:nvCxnSpPr>
        <p:spPr>
          <a:xfrm flipH="1">
            <a:off x="748719" y="2838976"/>
            <a:ext cx="13947" cy="5088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 name="Straight Arrow Connector 5">
            <a:extLst>
              <a:ext uri="{FF2B5EF4-FFF2-40B4-BE49-F238E27FC236}">
                <a16:creationId xmlns:a16="http://schemas.microsoft.com/office/drawing/2014/main" id="{A3439F0C-5143-461F-8F3C-2E830785DEFC}"/>
              </a:ext>
            </a:extLst>
          </p:cNvPr>
          <p:cNvCxnSpPr>
            <a:stCxn id="50" idx="2"/>
          </p:cNvCxnSpPr>
          <p:nvPr/>
        </p:nvCxnSpPr>
        <p:spPr>
          <a:xfrm flipH="1">
            <a:off x="2971800" y="589204"/>
            <a:ext cx="1591436" cy="706196"/>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0" name="Straight Arrow Connector 9">
            <a:extLst>
              <a:ext uri="{FF2B5EF4-FFF2-40B4-BE49-F238E27FC236}">
                <a16:creationId xmlns:a16="http://schemas.microsoft.com/office/drawing/2014/main" id="{84DC796E-F6ED-4FBB-82D2-A260F480BF8A}"/>
              </a:ext>
            </a:extLst>
          </p:cNvPr>
          <p:cNvCxnSpPr>
            <a:cxnSpLocks/>
          </p:cNvCxnSpPr>
          <p:nvPr/>
        </p:nvCxnSpPr>
        <p:spPr>
          <a:xfrm>
            <a:off x="4572000" y="589204"/>
            <a:ext cx="1600200" cy="706196"/>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6" name="Straight Arrow Connector 25">
            <a:extLst>
              <a:ext uri="{FF2B5EF4-FFF2-40B4-BE49-F238E27FC236}">
                <a16:creationId xmlns:a16="http://schemas.microsoft.com/office/drawing/2014/main" id="{B70E0124-9B84-41A5-8D84-A66B7838A706}"/>
              </a:ext>
            </a:extLst>
          </p:cNvPr>
          <p:cNvCxnSpPr>
            <a:cxnSpLocks/>
          </p:cNvCxnSpPr>
          <p:nvPr/>
        </p:nvCxnSpPr>
        <p:spPr>
          <a:xfrm flipH="1">
            <a:off x="1159539" y="1828800"/>
            <a:ext cx="1290435" cy="478059"/>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28" name="Straight Arrow Connector 27">
            <a:extLst>
              <a:ext uri="{FF2B5EF4-FFF2-40B4-BE49-F238E27FC236}">
                <a16:creationId xmlns:a16="http://schemas.microsoft.com/office/drawing/2014/main" id="{567A4249-5C59-4416-8A8E-1C35913900AB}"/>
              </a:ext>
            </a:extLst>
          </p:cNvPr>
          <p:cNvCxnSpPr>
            <a:cxnSpLocks/>
          </p:cNvCxnSpPr>
          <p:nvPr/>
        </p:nvCxnSpPr>
        <p:spPr>
          <a:xfrm>
            <a:off x="2449973" y="1832208"/>
            <a:ext cx="1268784"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56" name="Text Box 6">
            <a:extLst>
              <a:ext uri="{FF2B5EF4-FFF2-40B4-BE49-F238E27FC236}">
                <a16:creationId xmlns:a16="http://schemas.microsoft.com/office/drawing/2014/main" id="{557983BD-9D64-49B9-A366-A08663B0451F}"/>
              </a:ext>
            </a:extLst>
          </p:cNvPr>
          <p:cNvSpPr txBox="1">
            <a:spLocks noChangeArrowheads="1"/>
          </p:cNvSpPr>
          <p:nvPr/>
        </p:nvSpPr>
        <p:spPr bwMode="auto">
          <a:xfrm>
            <a:off x="5029200" y="2356376"/>
            <a:ext cx="813043"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r" eaLnBrk="1" hangingPunct="1">
              <a:lnSpc>
                <a:spcPct val="80000"/>
              </a:lnSpc>
              <a:spcBef>
                <a:spcPct val="0"/>
              </a:spcBef>
              <a:buClrTx/>
              <a:buSzTx/>
              <a:buFontTx/>
              <a:buNone/>
            </a:pPr>
            <a:r>
              <a:rPr lang="en-US" altLang="en-US" sz="1800" dirty="0">
                <a:solidFill>
                  <a:schemeClr val="bg1">
                    <a:lumMod val="75000"/>
                  </a:schemeClr>
                </a:solidFill>
              </a:rPr>
              <a:t>‘Push’</a:t>
            </a:r>
          </a:p>
        </p:txBody>
      </p:sp>
      <p:sp>
        <p:nvSpPr>
          <p:cNvPr id="57" name="Text Box 14">
            <a:extLst>
              <a:ext uri="{FF2B5EF4-FFF2-40B4-BE49-F238E27FC236}">
                <a16:creationId xmlns:a16="http://schemas.microsoft.com/office/drawing/2014/main" id="{5DAFA1C1-3A29-4C27-A379-663FDD22E326}"/>
              </a:ext>
            </a:extLst>
          </p:cNvPr>
          <p:cNvSpPr txBox="1">
            <a:spLocks noChangeArrowheads="1"/>
          </p:cNvSpPr>
          <p:nvPr/>
        </p:nvSpPr>
        <p:spPr bwMode="auto">
          <a:xfrm>
            <a:off x="7620000" y="2365901"/>
            <a:ext cx="671979"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t>‘Pull’</a:t>
            </a:r>
          </a:p>
        </p:txBody>
      </p:sp>
      <p:cxnSp>
        <p:nvCxnSpPr>
          <p:cNvPr id="58" name="Straight Arrow Connector 57">
            <a:extLst>
              <a:ext uri="{FF2B5EF4-FFF2-40B4-BE49-F238E27FC236}">
                <a16:creationId xmlns:a16="http://schemas.microsoft.com/office/drawing/2014/main" id="{E874FEE9-46BD-46A3-90A3-DE7CC220FBFF}"/>
              </a:ext>
            </a:extLst>
          </p:cNvPr>
          <p:cNvCxnSpPr>
            <a:cxnSpLocks/>
          </p:cNvCxnSpPr>
          <p:nvPr/>
        </p:nvCxnSpPr>
        <p:spPr>
          <a:xfrm flipH="1">
            <a:off x="5867400" y="1828800"/>
            <a:ext cx="849775"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59" name="Straight Arrow Connector 58">
            <a:extLst>
              <a:ext uri="{FF2B5EF4-FFF2-40B4-BE49-F238E27FC236}">
                <a16:creationId xmlns:a16="http://schemas.microsoft.com/office/drawing/2014/main" id="{C370A4A1-FE96-4E70-B89E-839542A5E241}"/>
              </a:ext>
            </a:extLst>
          </p:cNvPr>
          <p:cNvCxnSpPr>
            <a:cxnSpLocks/>
          </p:cNvCxnSpPr>
          <p:nvPr/>
        </p:nvCxnSpPr>
        <p:spPr>
          <a:xfrm>
            <a:off x="6717173" y="1832208"/>
            <a:ext cx="902827" cy="474047"/>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62" name="Text Box 16">
            <a:extLst>
              <a:ext uri="{FF2B5EF4-FFF2-40B4-BE49-F238E27FC236}">
                <a16:creationId xmlns:a16="http://schemas.microsoft.com/office/drawing/2014/main" id="{33538067-0726-41B0-93FF-357EF00CA62D}"/>
              </a:ext>
            </a:extLst>
          </p:cNvPr>
          <p:cNvSpPr txBox="1">
            <a:spLocks noChangeArrowheads="1"/>
          </p:cNvSpPr>
          <p:nvPr/>
        </p:nvSpPr>
        <p:spPr bwMode="auto">
          <a:xfrm>
            <a:off x="8065437" y="2684785"/>
            <a:ext cx="628698"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NVG</a:t>
            </a:r>
          </a:p>
        </p:txBody>
      </p:sp>
      <p:sp>
        <p:nvSpPr>
          <p:cNvPr id="70" name="Text Box 21">
            <a:extLst>
              <a:ext uri="{FF2B5EF4-FFF2-40B4-BE49-F238E27FC236}">
                <a16:creationId xmlns:a16="http://schemas.microsoft.com/office/drawing/2014/main" id="{86C32650-BE1F-4CC3-8DB5-0C136D877E6F}"/>
              </a:ext>
            </a:extLst>
          </p:cNvPr>
          <p:cNvSpPr txBox="1">
            <a:spLocks noChangeArrowheads="1"/>
          </p:cNvSpPr>
          <p:nvPr/>
        </p:nvSpPr>
        <p:spPr bwMode="auto">
          <a:xfrm>
            <a:off x="8070534" y="3048000"/>
            <a:ext cx="526106"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b="1"/>
              <a:t>ICE</a:t>
            </a:r>
          </a:p>
        </p:txBody>
      </p:sp>
      <p:sp>
        <p:nvSpPr>
          <p:cNvPr id="75" name="Text Box 45">
            <a:extLst>
              <a:ext uri="{FF2B5EF4-FFF2-40B4-BE49-F238E27FC236}">
                <a16:creationId xmlns:a16="http://schemas.microsoft.com/office/drawing/2014/main" id="{2B6EDA2D-8F55-4DFD-A225-8C03CE6FC7F3}"/>
              </a:ext>
            </a:extLst>
          </p:cNvPr>
          <p:cNvSpPr txBox="1">
            <a:spLocks noChangeArrowheads="1"/>
          </p:cNvSpPr>
          <p:nvPr/>
        </p:nvSpPr>
        <p:spPr bwMode="auto">
          <a:xfrm>
            <a:off x="8073162" y="3810000"/>
            <a:ext cx="1070837" cy="74635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ts val="1700"/>
              </a:lnSpc>
              <a:spcBef>
                <a:spcPct val="0"/>
              </a:spcBef>
              <a:buClrTx/>
              <a:buSzTx/>
              <a:buFontTx/>
              <a:buNone/>
            </a:pPr>
            <a:r>
              <a:rPr lang="en-US" altLang="en-US" sz="1600" dirty="0">
                <a:solidFill>
                  <a:schemeClr val="bg1">
                    <a:lumMod val="75000"/>
                  </a:schemeClr>
                </a:solidFill>
              </a:rPr>
              <a:t>Epithelial/ fibrous ingrowth</a:t>
            </a:r>
          </a:p>
        </p:txBody>
      </p:sp>
      <p:cxnSp>
        <p:nvCxnSpPr>
          <p:cNvPr id="77" name="Straight Connector 76">
            <a:extLst>
              <a:ext uri="{FF2B5EF4-FFF2-40B4-BE49-F238E27FC236}">
                <a16:creationId xmlns:a16="http://schemas.microsoft.com/office/drawing/2014/main" id="{FC090BD7-F2E1-4464-B57B-9CBE5874C89B}"/>
              </a:ext>
            </a:extLst>
          </p:cNvPr>
          <p:cNvCxnSpPr>
            <a:cxnSpLocks/>
          </p:cNvCxnSpPr>
          <p:nvPr/>
        </p:nvCxnSpPr>
        <p:spPr>
          <a:xfrm>
            <a:off x="7873969" y="2674448"/>
            <a:ext cx="7724" cy="128795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8" name="Straight Connector 77">
            <a:extLst>
              <a:ext uri="{FF2B5EF4-FFF2-40B4-BE49-F238E27FC236}">
                <a16:creationId xmlns:a16="http://schemas.microsoft.com/office/drawing/2014/main" id="{B1922ED5-C3D8-43D8-A00D-1D6BC9201DBA}"/>
              </a:ext>
            </a:extLst>
          </p:cNvPr>
          <p:cNvCxnSpPr/>
          <p:nvPr/>
        </p:nvCxnSpPr>
        <p:spPr>
          <a:xfrm flipH="1">
            <a:off x="7873968" y="2840262"/>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9" name="Straight Connector 78">
            <a:extLst>
              <a:ext uri="{FF2B5EF4-FFF2-40B4-BE49-F238E27FC236}">
                <a16:creationId xmlns:a16="http://schemas.microsoft.com/office/drawing/2014/main" id="{77019ED2-6D69-4A60-9D19-D4DB786EA3A0}"/>
              </a:ext>
            </a:extLst>
          </p:cNvPr>
          <p:cNvCxnSpPr/>
          <p:nvPr/>
        </p:nvCxnSpPr>
        <p:spPr>
          <a:xfrm flipH="1">
            <a:off x="7873968" y="3213518"/>
            <a:ext cx="24447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1" name="Straight Connector 80">
            <a:extLst>
              <a:ext uri="{FF2B5EF4-FFF2-40B4-BE49-F238E27FC236}">
                <a16:creationId xmlns:a16="http://schemas.microsoft.com/office/drawing/2014/main" id="{9796A12F-4125-4C05-8EE8-A388740C580D}"/>
              </a:ext>
            </a:extLst>
          </p:cNvPr>
          <p:cNvCxnSpPr/>
          <p:nvPr/>
        </p:nvCxnSpPr>
        <p:spPr>
          <a:xfrm flipH="1">
            <a:off x="7877837" y="3581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3" name="Straight Connector 82">
            <a:extLst>
              <a:ext uri="{FF2B5EF4-FFF2-40B4-BE49-F238E27FC236}">
                <a16:creationId xmlns:a16="http://schemas.microsoft.com/office/drawing/2014/main" id="{7FDC5F4B-9BF0-42AD-B8BB-2F2399BCF1E2}"/>
              </a:ext>
            </a:extLst>
          </p:cNvPr>
          <p:cNvCxnSpPr/>
          <p:nvPr/>
        </p:nvCxnSpPr>
        <p:spPr>
          <a:xfrm flipH="1">
            <a:off x="7881693" y="3962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93" name="Text Box 42">
            <a:extLst>
              <a:ext uri="{FF2B5EF4-FFF2-40B4-BE49-F238E27FC236}">
                <a16:creationId xmlns:a16="http://schemas.microsoft.com/office/drawing/2014/main" id="{53BAB77F-E061-4834-9068-34BDF78AD071}"/>
              </a:ext>
            </a:extLst>
          </p:cNvPr>
          <p:cNvSpPr txBox="1">
            <a:spLocks noChangeArrowheads="1"/>
          </p:cNvSpPr>
          <p:nvPr/>
        </p:nvSpPr>
        <p:spPr bwMode="auto">
          <a:xfrm>
            <a:off x="8111387" y="3429000"/>
            <a:ext cx="856196"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Flat AC</a:t>
            </a:r>
          </a:p>
        </p:txBody>
      </p:sp>
      <p:sp>
        <p:nvSpPr>
          <p:cNvPr id="100" name="Text Box 23">
            <a:extLst>
              <a:ext uri="{FF2B5EF4-FFF2-40B4-BE49-F238E27FC236}">
                <a16:creationId xmlns:a16="http://schemas.microsoft.com/office/drawing/2014/main" id="{D8F2FCFF-2984-4836-B000-9C5601A8EAAA}"/>
              </a:ext>
            </a:extLst>
          </p:cNvPr>
          <p:cNvSpPr txBox="1">
            <a:spLocks noChangeArrowheads="1"/>
          </p:cNvSpPr>
          <p:nvPr/>
        </p:nvSpPr>
        <p:spPr bwMode="auto">
          <a:xfrm>
            <a:off x="5530369" y="2667000"/>
            <a:ext cx="2143536"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Aqueous misdirection</a:t>
            </a:r>
          </a:p>
        </p:txBody>
      </p:sp>
      <p:cxnSp>
        <p:nvCxnSpPr>
          <p:cNvPr id="104" name="Straight Connector 103">
            <a:extLst>
              <a:ext uri="{FF2B5EF4-FFF2-40B4-BE49-F238E27FC236}">
                <a16:creationId xmlns:a16="http://schemas.microsoft.com/office/drawing/2014/main" id="{49D87D4A-E317-4446-9B95-5184CB3968F3}"/>
              </a:ext>
            </a:extLst>
          </p:cNvPr>
          <p:cNvCxnSpPr>
            <a:cxnSpLocks/>
          </p:cNvCxnSpPr>
          <p:nvPr/>
        </p:nvCxnSpPr>
        <p:spPr>
          <a:xfrm flipH="1">
            <a:off x="5316229" y="2667000"/>
            <a:ext cx="7397" cy="25314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5" name="Straight Connector 104">
            <a:extLst>
              <a:ext uri="{FF2B5EF4-FFF2-40B4-BE49-F238E27FC236}">
                <a16:creationId xmlns:a16="http://schemas.microsoft.com/office/drawing/2014/main" id="{F40B6D71-75A8-4A88-864D-00D14C2F710D}"/>
              </a:ext>
            </a:extLst>
          </p:cNvPr>
          <p:cNvCxnSpPr/>
          <p:nvPr/>
        </p:nvCxnSpPr>
        <p:spPr>
          <a:xfrm flipH="1">
            <a:off x="5323624" y="2832814"/>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6" name="Straight Connector 105">
            <a:extLst>
              <a:ext uri="{FF2B5EF4-FFF2-40B4-BE49-F238E27FC236}">
                <a16:creationId xmlns:a16="http://schemas.microsoft.com/office/drawing/2014/main" id="{010BF7B2-AA07-4DCF-822D-E2DB5CC0BF59}"/>
              </a:ext>
            </a:extLst>
          </p:cNvPr>
          <p:cNvCxnSpPr/>
          <p:nvPr/>
        </p:nvCxnSpPr>
        <p:spPr>
          <a:xfrm flipH="1">
            <a:off x="5323624" y="3360065"/>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a:extLst>
              <a:ext uri="{FF2B5EF4-FFF2-40B4-BE49-F238E27FC236}">
                <a16:creationId xmlns:a16="http://schemas.microsoft.com/office/drawing/2014/main" id="{BAC8035C-3999-4C31-93CD-6C0D2ADEB73B}"/>
              </a:ext>
            </a:extLst>
          </p:cNvPr>
          <p:cNvCxnSpPr/>
          <p:nvPr/>
        </p:nvCxnSpPr>
        <p:spPr>
          <a:xfrm flipH="1">
            <a:off x="5323536" y="3786938"/>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8" name="Straight Connector 107">
            <a:extLst>
              <a:ext uri="{FF2B5EF4-FFF2-40B4-BE49-F238E27FC236}">
                <a16:creationId xmlns:a16="http://schemas.microsoft.com/office/drawing/2014/main" id="{DB64CAEE-69B4-426A-8A5B-D1269DBF0F66}"/>
              </a:ext>
            </a:extLst>
          </p:cNvPr>
          <p:cNvCxnSpPr/>
          <p:nvPr/>
        </p:nvCxnSpPr>
        <p:spPr>
          <a:xfrm flipH="1">
            <a:off x="5327493" y="4249152"/>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12" name="Straight Connector 111">
            <a:extLst>
              <a:ext uri="{FF2B5EF4-FFF2-40B4-BE49-F238E27FC236}">
                <a16:creationId xmlns:a16="http://schemas.microsoft.com/office/drawing/2014/main" id="{99A16C30-4BE4-48E5-8B65-0C5F3039B8DC}"/>
              </a:ext>
            </a:extLst>
          </p:cNvPr>
          <p:cNvCxnSpPr/>
          <p:nvPr/>
        </p:nvCxnSpPr>
        <p:spPr>
          <a:xfrm flipH="1">
            <a:off x="5333455" y="51816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13" name="Text Box 42">
            <a:extLst>
              <a:ext uri="{FF2B5EF4-FFF2-40B4-BE49-F238E27FC236}">
                <a16:creationId xmlns:a16="http://schemas.microsoft.com/office/drawing/2014/main" id="{056DFFD9-3CA2-42E7-90FE-4F14522E3504}"/>
              </a:ext>
            </a:extLst>
          </p:cNvPr>
          <p:cNvSpPr txBox="1">
            <a:spLocks noChangeArrowheads="1"/>
          </p:cNvSpPr>
          <p:nvPr/>
        </p:nvSpPr>
        <p:spPr bwMode="auto">
          <a:xfrm>
            <a:off x="5533954" y="3623846"/>
            <a:ext cx="1563248"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Retinal surgery</a:t>
            </a:r>
          </a:p>
        </p:txBody>
      </p:sp>
      <p:sp>
        <p:nvSpPr>
          <p:cNvPr id="118" name="Text Box 47">
            <a:extLst>
              <a:ext uri="{FF2B5EF4-FFF2-40B4-BE49-F238E27FC236}">
                <a16:creationId xmlns:a16="http://schemas.microsoft.com/office/drawing/2014/main" id="{3F59D898-ECAD-49F0-9425-2A1BC8DDA7B5}"/>
              </a:ext>
            </a:extLst>
          </p:cNvPr>
          <p:cNvSpPr txBox="1">
            <a:spLocks noChangeArrowheads="1"/>
          </p:cNvSpPr>
          <p:nvPr/>
        </p:nvSpPr>
        <p:spPr bwMode="auto">
          <a:xfrm>
            <a:off x="5523688" y="4538246"/>
            <a:ext cx="1414170"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Drug-induced</a:t>
            </a:r>
          </a:p>
        </p:txBody>
      </p:sp>
      <p:sp>
        <p:nvSpPr>
          <p:cNvPr id="16" name="TextBox 15">
            <a:extLst>
              <a:ext uri="{FF2B5EF4-FFF2-40B4-BE49-F238E27FC236}">
                <a16:creationId xmlns:a16="http://schemas.microsoft.com/office/drawing/2014/main" id="{984E008D-FBBA-42B4-940E-EA26772E0161}"/>
              </a:ext>
            </a:extLst>
          </p:cNvPr>
          <p:cNvSpPr txBox="1"/>
          <p:nvPr/>
        </p:nvSpPr>
        <p:spPr>
          <a:xfrm>
            <a:off x="6230528" y="5257800"/>
            <a:ext cx="1326004" cy="369332"/>
          </a:xfrm>
          <a:prstGeom prst="rect">
            <a:avLst/>
          </a:prstGeom>
          <a:noFill/>
        </p:spPr>
        <p:txBody>
          <a:bodyPr wrap="none" rtlCol="0">
            <a:spAutoFit/>
          </a:bodyPr>
          <a:lstStyle/>
          <a:p>
            <a:pPr algn="ctr"/>
            <a:r>
              <a:rPr lang="en-US" dirty="0">
                <a:solidFill>
                  <a:schemeClr val="bg1">
                    <a:lumMod val="75000"/>
                  </a:schemeClr>
                </a:solidFill>
              </a:rPr>
              <a:t>Both/Either</a:t>
            </a:r>
          </a:p>
        </p:txBody>
      </p:sp>
      <p:cxnSp>
        <p:nvCxnSpPr>
          <p:cNvPr id="125" name="Straight Connector 124">
            <a:extLst>
              <a:ext uri="{FF2B5EF4-FFF2-40B4-BE49-F238E27FC236}">
                <a16:creationId xmlns:a16="http://schemas.microsoft.com/office/drawing/2014/main" id="{01138141-D318-4ED7-A7FE-D8F2155CE890}"/>
              </a:ext>
            </a:extLst>
          </p:cNvPr>
          <p:cNvCxnSpPr/>
          <p:nvPr/>
        </p:nvCxnSpPr>
        <p:spPr>
          <a:xfrm flipH="1">
            <a:off x="5334000" y="4724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52" name="Text Box 47">
            <a:extLst>
              <a:ext uri="{FF2B5EF4-FFF2-40B4-BE49-F238E27FC236}">
                <a16:creationId xmlns:a16="http://schemas.microsoft.com/office/drawing/2014/main" id="{E3578916-9804-473C-8F06-D4FA0BCEDFD0}"/>
              </a:ext>
            </a:extLst>
          </p:cNvPr>
          <p:cNvSpPr txBox="1">
            <a:spLocks noChangeArrowheads="1"/>
          </p:cNvSpPr>
          <p:nvPr/>
        </p:nvSpPr>
        <p:spPr bwMode="auto">
          <a:xfrm>
            <a:off x="5543446" y="4055146"/>
            <a:ext cx="1619354"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err="1">
                <a:solidFill>
                  <a:schemeClr val="bg1">
                    <a:lumMod val="75000"/>
                  </a:schemeClr>
                </a:solidFill>
              </a:rPr>
              <a:t>Nanophthalmos</a:t>
            </a:r>
            <a:endParaRPr lang="en-US" altLang="en-US" sz="1600" dirty="0">
              <a:solidFill>
                <a:schemeClr val="bg1">
                  <a:lumMod val="75000"/>
                </a:schemeClr>
              </a:solidFill>
            </a:endParaRPr>
          </a:p>
        </p:txBody>
      </p:sp>
      <p:sp>
        <p:nvSpPr>
          <p:cNvPr id="53" name="Text Box 45">
            <a:extLst>
              <a:ext uri="{FF2B5EF4-FFF2-40B4-BE49-F238E27FC236}">
                <a16:creationId xmlns:a16="http://schemas.microsoft.com/office/drawing/2014/main" id="{57D1A14F-68FE-47D2-983C-1A879D66A9DC}"/>
              </a:ext>
            </a:extLst>
          </p:cNvPr>
          <p:cNvSpPr txBox="1">
            <a:spLocks noChangeArrowheads="1"/>
          </p:cNvSpPr>
          <p:nvPr/>
        </p:nvSpPr>
        <p:spPr bwMode="auto">
          <a:xfrm>
            <a:off x="5523688" y="5013493"/>
            <a:ext cx="582211"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PFV</a:t>
            </a:r>
          </a:p>
        </p:txBody>
      </p:sp>
      <p:sp>
        <p:nvSpPr>
          <p:cNvPr id="54" name="Text Box 42">
            <a:extLst>
              <a:ext uri="{FF2B5EF4-FFF2-40B4-BE49-F238E27FC236}">
                <a16:creationId xmlns:a16="http://schemas.microsoft.com/office/drawing/2014/main" id="{E1E37D2C-2C52-446B-843B-01E64990D3EC}"/>
              </a:ext>
            </a:extLst>
          </p:cNvPr>
          <p:cNvSpPr txBox="1">
            <a:spLocks noChangeArrowheads="1"/>
          </p:cNvSpPr>
          <p:nvPr/>
        </p:nvSpPr>
        <p:spPr bwMode="auto">
          <a:xfrm>
            <a:off x="5551406" y="3192546"/>
            <a:ext cx="2276072"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ERD/choroidal effusion</a:t>
            </a:r>
          </a:p>
        </p:txBody>
      </p:sp>
      <p:sp>
        <p:nvSpPr>
          <p:cNvPr id="45" name="Text Box 16">
            <a:extLst>
              <a:ext uri="{FF2B5EF4-FFF2-40B4-BE49-F238E27FC236}">
                <a16:creationId xmlns:a16="http://schemas.microsoft.com/office/drawing/2014/main" id="{110F5FF7-0BFD-4D31-B590-0FC320326235}"/>
              </a:ext>
            </a:extLst>
          </p:cNvPr>
          <p:cNvSpPr txBox="1">
            <a:spLocks noChangeArrowheads="1"/>
          </p:cNvSpPr>
          <p:nvPr/>
        </p:nvSpPr>
        <p:spPr bwMode="auto">
          <a:xfrm>
            <a:off x="624362" y="1879005"/>
            <a:ext cx="6811893" cy="4524315"/>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i="1" dirty="0">
                <a:solidFill>
                  <a:schemeClr val="bg1">
                    <a:lumMod val="65000"/>
                  </a:schemeClr>
                </a:solidFill>
              </a:rPr>
              <a:t>In this context, what does </a:t>
            </a:r>
            <a:r>
              <a:rPr lang="en-US" altLang="en-US" sz="1600" dirty="0">
                <a:solidFill>
                  <a:schemeClr val="bg1">
                    <a:lumMod val="65000"/>
                  </a:schemeClr>
                </a:solidFill>
              </a:rPr>
              <a:t>ICE</a:t>
            </a:r>
            <a:r>
              <a:rPr lang="en-US" altLang="en-US" sz="1600" i="1" dirty="0">
                <a:solidFill>
                  <a:schemeClr val="bg1">
                    <a:lumMod val="65000"/>
                  </a:schemeClr>
                </a:solidFill>
              </a:rPr>
              <a:t> stand for?</a:t>
            </a:r>
          </a:p>
          <a:p>
            <a:pPr eaLnBrk="1" hangingPunct="1">
              <a:spcBef>
                <a:spcPct val="0"/>
              </a:spcBef>
              <a:buClrTx/>
              <a:buSzTx/>
              <a:buFontTx/>
              <a:buNone/>
            </a:pPr>
            <a:r>
              <a:rPr lang="en-US" altLang="en-US" sz="1600" dirty="0">
                <a:solidFill>
                  <a:schemeClr val="bg1">
                    <a:lumMod val="65000"/>
                  </a:schemeClr>
                </a:solidFill>
              </a:rPr>
              <a:t>Iridocorneal endothelial syndrome</a:t>
            </a:r>
          </a:p>
          <a:p>
            <a:pPr eaLnBrk="1" hangingPunct="1">
              <a:spcBef>
                <a:spcPct val="0"/>
              </a:spcBef>
              <a:buClrTx/>
              <a:buSzTx/>
              <a:buFontTx/>
              <a:buNone/>
            </a:pPr>
            <a:endParaRPr lang="en-US" altLang="en-US" sz="1600" i="1" dirty="0">
              <a:solidFill>
                <a:schemeClr val="bg1">
                  <a:lumMod val="65000"/>
                </a:schemeClr>
              </a:solidFill>
            </a:endParaRPr>
          </a:p>
          <a:p>
            <a:pPr eaLnBrk="1" hangingPunct="1">
              <a:spcBef>
                <a:spcPct val="0"/>
              </a:spcBef>
              <a:buClrTx/>
              <a:buSzTx/>
              <a:buFontTx/>
              <a:buNone/>
            </a:pPr>
            <a:r>
              <a:rPr lang="en-US" altLang="en-US" sz="1600" i="1" dirty="0">
                <a:solidFill>
                  <a:schemeClr val="bg1">
                    <a:lumMod val="65000"/>
                  </a:schemeClr>
                </a:solidFill>
              </a:rPr>
              <a:t>In a nutshell, what is ICE?</a:t>
            </a:r>
          </a:p>
          <a:p>
            <a:pPr eaLnBrk="1" hangingPunct="1">
              <a:spcBef>
                <a:spcPct val="0"/>
              </a:spcBef>
              <a:buClrTx/>
              <a:buSzTx/>
              <a:buFont typeface="Wingdings" panose="05000000000000000000" pitchFamily="2" charset="2"/>
              <a:buNone/>
            </a:pPr>
            <a:r>
              <a:rPr lang="en-US" altLang="en-US" sz="1600" dirty="0">
                <a:solidFill>
                  <a:schemeClr val="bg1">
                    <a:lumMod val="65000"/>
                  </a:schemeClr>
                </a:solidFill>
              </a:rPr>
              <a:t>A sporadic condition in which abnormal corneal endothelial cells lead to a variety of corneal, iris and angle problems</a:t>
            </a:r>
          </a:p>
          <a:p>
            <a:pPr eaLnBrk="1" hangingPunct="1">
              <a:spcBef>
                <a:spcPct val="0"/>
              </a:spcBef>
              <a:buClrTx/>
              <a:buSzTx/>
              <a:buFont typeface="Wingdings" panose="05000000000000000000" pitchFamily="2" charset="2"/>
              <a:buNone/>
            </a:pPr>
            <a:endParaRPr lang="en-US" altLang="en-US" sz="1600" dirty="0">
              <a:solidFill>
                <a:schemeClr val="bg1">
                  <a:lumMod val="65000"/>
                </a:schemeClr>
              </a:solidFill>
            </a:endParaRPr>
          </a:p>
          <a:p>
            <a:pPr eaLnBrk="1" hangingPunct="1">
              <a:spcBef>
                <a:spcPct val="0"/>
              </a:spcBef>
              <a:buClrTx/>
              <a:buSzTx/>
              <a:buFontTx/>
              <a:buNone/>
            </a:pPr>
            <a:r>
              <a:rPr lang="en-US" altLang="en-US" sz="1600" i="1" dirty="0">
                <a:solidFill>
                  <a:schemeClr val="bg1">
                    <a:lumMod val="65000"/>
                  </a:schemeClr>
                </a:solidFill>
              </a:rPr>
              <a:t>Who is the typical patient?</a:t>
            </a:r>
          </a:p>
          <a:p>
            <a:pPr eaLnBrk="1" hangingPunct="1">
              <a:spcBef>
                <a:spcPct val="0"/>
              </a:spcBef>
              <a:buClrTx/>
              <a:buSzTx/>
              <a:buFontTx/>
              <a:buNone/>
            </a:pPr>
            <a:r>
              <a:rPr lang="en-US" altLang="en-US" sz="1600" dirty="0">
                <a:solidFill>
                  <a:schemeClr val="bg1">
                    <a:lumMod val="65000"/>
                  </a:schemeClr>
                </a:solidFill>
              </a:rPr>
              <a:t>A young-to-middle-aged adult female</a:t>
            </a:r>
          </a:p>
          <a:p>
            <a:pPr eaLnBrk="1" hangingPunct="1">
              <a:spcBef>
                <a:spcPct val="0"/>
              </a:spcBef>
              <a:buClrTx/>
              <a:buSzTx/>
              <a:buFontTx/>
              <a:buNone/>
            </a:pPr>
            <a:endParaRPr lang="en-US" altLang="en-US" sz="1600" i="1" dirty="0">
              <a:solidFill>
                <a:schemeClr val="bg1">
                  <a:lumMod val="65000"/>
                </a:schemeClr>
              </a:solidFill>
            </a:endParaRPr>
          </a:p>
          <a:p>
            <a:pPr eaLnBrk="1" hangingPunct="1">
              <a:spcBef>
                <a:spcPct val="0"/>
              </a:spcBef>
              <a:buClrTx/>
              <a:buSzTx/>
              <a:buFontTx/>
              <a:buNone/>
            </a:pPr>
            <a:r>
              <a:rPr lang="en-US" altLang="en-US" sz="1600" i="1" dirty="0">
                <a:solidFill>
                  <a:schemeClr val="bg1">
                    <a:lumMod val="65000"/>
                  </a:schemeClr>
                </a:solidFill>
              </a:rPr>
              <a:t>What three sorts of complaints will she have?</a:t>
            </a:r>
          </a:p>
          <a:p>
            <a:pPr eaLnBrk="1" hangingPunct="1">
              <a:spcBef>
                <a:spcPct val="0"/>
              </a:spcBef>
              <a:buClrTx/>
              <a:buSzTx/>
              <a:buNone/>
            </a:pPr>
            <a:r>
              <a:rPr lang="en-US" altLang="en-US" sz="1600" dirty="0">
                <a:solidFill>
                  <a:schemeClr val="bg1">
                    <a:lumMod val="65000"/>
                  </a:schemeClr>
                </a:solidFill>
              </a:rPr>
              <a:t>--Changes in the eye’s appearance</a:t>
            </a:r>
          </a:p>
          <a:p>
            <a:pPr eaLnBrk="1" hangingPunct="1">
              <a:spcBef>
                <a:spcPct val="0"/>
              </a:spcBef>
              <a:buClrTx/>
              <a:buSzTx/>
              <a:buNone/>
            </a:pPr>
            <a:r>
              <a:rPr lang="en-US" altLang="en-US" sz="1600" dirty="0">
                <a:solidFill>
                  <a:schemeClr val="bg1">
                    <a:lumMod val="65000"/>
                  </a:schemeClr>
                </a:solidFill>
              </a:rPr>
              <a:t>--Ocular pain </a:t>
            </a:r>
          </a:p>
          <a:p>
            <a:pPr eaLnBrk="1" hangingPunct="1">
              <a:spcBef>
                <a:spcPct val="0"/>
              </a:spcBef>
              <a:buClrTx/>
              <a:buSzTx/>
              <a:buNone/>
            </a:pPr>
            <a:r>
              <a:rPr lang="en-US" altLang="en-US" sz="1600" dirty="0">
                <a:solidFill>
                  <a:schemeClr val="bg1">
                    <a:lumMod val="65000"/>
                  </a:schemeClr>
                </a:solidFill>
              </a:rPr>
              <a:t>--Decreased VA</a:t>
            </a:r>
          </a:p>
          <a:p>
            <a:pPr eaLnBrk="1" hangingPunct="1">
              <a:spcBef>
                <a:spcPct val="0"/>
              </a:spcBef>
              <a:buClrTx/>
              <a:buSzTx/>
              <a:buNone/>
            </a:pPr>
            <a:endParaRPr lang="en-US" altLang="en-US" sz="1600" dirty="0">
              <a:solidFill>
                <a:schemeClr val="bg1">
                  <a:lumMod val="65000"/>
                </a:schemeClr>
              </a:solidFill>
            </a:endParaRPr>
          </a:p>
          <a:p>
            <a:pPr eaLnBrk="1" hangingPunct="1">
              <a:spcBef>
                <a:spcPct val="0"/>
              </a:spcBef>
              <a:buClrTx/>
              <a:buSzTx/>
              <a:buFontTx/>
              <a:buNone/>
            </a:pPr>
            <a:r>
              <a:rPr lang="en-US" altLang="en-US" sz="1600" i="1" dirty="0">
                <a:solidFill>
                  <a:schemeClr val="bg1">
                    <a:lumMod val="65000"/>
                  </a:schemeClr>
                </a:solidFill>
              </a:rPr>
              <a:t>What ‘pertinent negative’ will be elicited when taking a history?</a:t>
            </a:r>
          </a:p>
          <a:p>
            <a:pPr eaLnBrk="1" hangingPunct="1">
              <a:spcBef>
                <a:spcPct val="0"/>
              </a:spcBef>
              <a:buClrTx/>
              <a:buSzTx/>
              <a:buFontTx/>
              <a:buNone/>
            </a:pPr>
            <a:r>
              <a:rPr lang="en-US" altLang="en-US" sz="1600" dirty="0">
                <a:solidFill>
                  <a:schemeClr val="bg1">
                    <a:lumMod val="65000"/>
                  </a:schemeClr>
                </a:solidFill>
              </a:rPr>
              <a:t>She will deny any family history of similar eye findings (recall it’s sporadic, not inherited)</a:t>
            </a:r>
          </a:p>
        </p:txBody>
      </p:sp>
      <p:sp>
        <p:nvSpPr>
          <p:cNvPr id="47" name="Oval 46">
            <a:extLst>
              <a:ext uri="{FF2B5EF4-FFF2-40B4-BE49-F238E27FC236}">
                <a16:creationId xmlns:a16="http://schemas.microsoft.com/office/drawing/2014/main" id="{915FF168-8D6E-4F81-8D3E-ED770430134E}"/>
              </a:ext>
            </a:extLst>
          </p:cNvPr>
          <p:cNvSpPr/>
          <p:nvPr/>
        </p:nvSpPr>
        <p:spPr>
          <a:xfrm>
            <a:off x="8001000" y="3048000"/>
            <a:ext cx="671979" cy="338554"/>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Text Box 16">
            <a:extLst>
              <a:ext uri="{FF2B5EF4-FFF2-40B4-BE49-F238E27FC236}">
                <a16:creationId xmlns:a16="http://schemas.microsoft.com/office/drawing/2014/main" id="{090C85B3-0EB0-425A-B813-5DE77E9B89E1}"/>
              </a:ext>
            </a:extLst>
          </p:cNvPr>
          <p:cNvSpPr txBox="1">
            <a:spLocks noChangeArrowheads="1"/>
          </p:cNvSpPr>
          <p:nvPr/>
        </p:nvSpPr>
        <p:spPr bwMode="auto">
          <a:xfrm>
            <a:off x="440617" y="3361823"/>
            <a:ext cx="4516848" cy="1323439"/>
          </a:xfrm>
          <a:prstGeom prst="rect">
            <a:avLst/>
          </a:prstGeom>
          <a:solidFill>
            <a:schemeClr val="accent2"/>
          </a:solidFill>
          <a:ln>
            <a:noFill/>
          </a:ln>
          <a:effec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i="1" dirty="0">
                <a:solidFill>
                  <a:schemeClr val="bg1">
                    <a:lumMod val="75000"/>
                  </a:schemeClr>
                </a:solidFill>
              </a:rPr>
              <a:t>What are the common signs of ICE syndrome?</a:t>
            </a:r>
          </a:p>
          <a:p>
            <a:pPr eaLnBrk="1" hangingPunct="1">
              <a:spcBef>
                <a:spcPct val="0"/>
              </a:spcBef>
              <a:buClrTx/>
              <a:buSzTx/>
              <a:buFontTx/>
              <a:buNone/>
            </a:pPr>
            <a:r>
              <a:rPr lang="en-US" altLang="en-US" sz="1600" dirty="0">
                <a:solidFill>
                  <a:schemeClr val="bg1">
                    <a:lumMod val="75000"/>
                  </a:schemeClr>
                </a:solidFill>
              </a:rPr>
              <a:t>--Iris changes</a:t>
            </a:r>
          </a:p>
          <a:p>
            <a:pPr eaLnBrk="1" hangingPunct="1">
              <a:spcBef>
                <a:spcPct val="0"/>
              </a:spcBef>
              <a:buClrTx/>
              <a:buSzTx/>
              <a:buFontTx/>
              <a:buNone/>
            </a:pPr>
            <a:r>
              <a:rPr lang="en-US" altLang="en-US" sz="1600" dirty="0">
                <a:solidFill>
                  <a:schemeClr val="bg1">
                    <a:lumMod val="75000"/>
                  </a:schemeClr>
                </a:solidFill>
              </a:rPr>
              <a:t>--Corneal changes</a:t>
            </a:r>
          </a:p>
          <a:p>
            <a:pPr eaLnBrk="1" hangingPunct="1">
              <a:spcBef>
                <a:spcPct val="0"/>
              </a:spcBef>
              <a:buClrTx/>
              <a:buSzTx/>
              <a:buFontTx/>
              <a:buNone/>
            </a:pPr>
            <a:r>
              <a:rPr lang="en-US" altLang="en-US" sz="1600" dirty="0">
                <a:solidFill>
                  <a:schemeClr val="bg1">
                    <a:lumMod val="75000"/>
                  </a:schemeClr>
                </a:solidFill>
              </a:rPr>
              <a:t>--Peripheral anterior synechiae (PAS)</a:t>
            </a:r>
          </a:p>
          <a:p>
            <a:pPr eaLnBrk="1" hangingPunct="1">
              <a:spcBef>
                <a:spcPct val="0"/>
              </a:spcBef>
              <a:buClrTx/>
              <a:buSzTx/>
              <a:buFontTx/>
              <a:buNone/>
            </a:pPr>
            <a:r>
              <a:rPr lang="en-US" altLang="en-US" sz="1600" dirty="0">
                <a:solidFill>
                  <a:schemeClr val="bg1">
                    <a:lumMod val="75000"/>
                  </a:schemeClr>
                </a:solidFill>
              </a:rPr>
              <a:t>--</a:t>
            </a:r>
            <a:r>
              <a:rPr lang="en-US" altLang="en-US" sz="1600" b="1" dirty="0">
                <a:solidFill>
                  <a:schemeClr val="bg1"/>
                </a:solidFill>
              </a:rPr>
              <a:t>Elevated IOP/glaucoma</a:t>
            </a:r>
          </a:p>
        </p:txBody>
      </p:sp>
      <p:sp>
        <p:nvSpPr>
          <p:cNvPr id="55" name="Oval 54">
            <a:extLst>
              <a:ext uri="{FF2B5EF4-FFF2-40B4-BE49-F238E27FC236}">
                <a16:creationId xmlns:a16="http://schemas.microsoft.com/office/drawing/2014/main" id="{AA51CD81-56EC-487E-9F90-4DF70BE0BAD9}"/>
              </a:ext>
            </a:extLst>
          </p:cNvPr>
          <p:cNvSpPr/>
          <p:nvPr/>
        </p:nvSpPr>
        <p:spPr>
          <a:xfrm>
            <a:off x="489047" y="4234088"/>
            <a:ext cx="2627756" cy="603892"/>
          </a:xfrm>
          <a:prstGeom prst="ellipse">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 name="Text Box 16">
            <a:extLst>
              <a:ext uri="{FF2B5EF4-FFF2-40B4-BE49-F238E27FC236}">
                <a16:creationId xmlns:a16="http://schemas.microsoft.com/office/drawing/2014/main" id="{3ECDF26A-610A-4BE8-A957-10B935410858}"/>
              </a:ext>
            </a:extLst>
          </p:cNvPr>
          <p:cNvSpPr txBox="1">
            <a:spLocks noChangeArrowheads="1"/>
          </p:cNvSpPr>
          <p:nvPr/>
        </p:nvSpPr>
        <p:spPr bwMode="auto">
          <a:xfrm>
            <a:off x="191042" y="1003916"/>
            <a:ext cx="6228522" cy="3108543"/>
          </a:xfrm>
          <a:prstGeom prst="rect">
            <a:avLst/>
          </a:prstGeom>
          <a:solidFill>
            <a:srgbClr val="99FF99"/>
          </a:solidFill>
          <a:ln>
            <a:noFill/>
          </a:ln>
          <a:effec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 typeface="Wingdings" panose="05000000000000000000" pitchFamily="2" charset="2"/>
              <a:buNone/>
            </a:pPr>
            <a:r>
              <a:rPr lang="en-US" altLang="en-US" sz="1400" i="1" dirty="0">
                <a:solidFill>
                  <a:srgbClr val="0000FF"/>
                </a:solidFill>
              </a:rPr>
              <a:t>How common is glaucoma in ICE?</a:t>
            </a:r>
          </a:p>
          <a:p>
            <a:pPr eaLnBrk="1" hangingPunct="1">
              <a:spcBef>
                <a:spcPct val="0"/>
              </a:spcBef>
              <a:buClrTx/>
              <a:buSzTx/>
              <a:buFont typeface="Wingdings" panose="05000000000000000000" pitchFamily="2" charset="2"/>
              <a:buNone/>
            </a:pPr>
            <a:r>
              <a:rPr lang="en-US" altLang="en-US" sz="1400" dirty="0">
                <a:solidFill>
                  <a:srgbClr val="0000FF"/>
                </a:solidFill>
              </a:rPr>
              <a:t>Quite—it develops in about half of cases</a:t>
            </a:r>
          </a:p>
          <a:p>
            <a:pPr eaLnBrk="1" hangingPunct="1">
              <a:spcBef>
                <a:spcPct val="0"/>
              </a:spcBef>
              <a:buClrTx/>
              <a:buSzTx/>
              <a:buFont typeface="Wingdings" panose="05000000000000000000" pitchFamily="2" charset="2"/>
              <a:buNone/>
            </a:pPr>
            <a:endParaRPr lang="en-US" altLang="en-US" sz="1400" i="1" dirty="0">
              <a:solidFill>
                <a:srgbClr val="0000FF"/>
              </a:solidFill>
            </a:endParaRPr>
          </a:p>
          <a:p>
            <a:pPr eaLnBrk="1" hangingPunct="1">
              <a:spcBef>
                <a:spcPct val="0"/>
              </a:spcBef>
              <a:buClrTx/>
              <a:buSzTx/>
              <a:buFont typeface="Wingdings" panose="05000000000000000000" pitchFamily="2" charset="2"/>
              <a:buNone/>
            </a:pPr>
            <a:r>
              <a:rPr lang="en-US" altLang="en-US" sz="1400" i="1" dirty="0">
                <a:solidFill>
                  <a:srgbClr val="0000FF"/>
                </a:solidFill>
              </a:rPr>
              <a:t>How does ICE produce secondary pupillary-block glaucoma?</a:t>
            </a:r>
          </a:p>
          <a:p>
            <a:pPr eaLnBrk="1" hangingPunct="1">
              <a:spcBef>
                <a:spcPct val="0"/>
              </a:spcBef>
              <a:buClrTx/>
              <a:buSzTx/>
              <a:buFont typeface="Wingdings" panose="05000000000000000000" pitchFamily="2" charset="2"/>
              <a:buNone/>
            </a:pPr>
            <a:r>
              <a:rPr lang="en-US" altLang="en-US" sz="1400" dirty="0">
                <a:solidFill>
                  <a:srgbClr val="0000FF"/>
                </a:solidFill>
              </a:rPr>
              <a:t>As mentioned earlier, ICE cells may cross the angle, leaving a membrane in their wake. This membrane can contract, producing the broad and high PAS discussed previously. Or, the membrane can occlude the angle simply by covering it.</a:t>
            </a:r>
            <a:endParaRPr lang="en-US" altLang="en-US" sz="1400" dirty="0">
              <a:solidFill>
                <a:srgbClr val="99FF99"/>
              </a:solidFill>
            </a:endParaRPr>
          </a:p>
          <a:p>
            <a:pPr eaLnBrk="1" hangingPunct="1">
              <a:spcBef>
                <a:spcPct val="0"/>
              </a:spcBef>
              <a:buClrTx/>
              <a:buSzTx/>
              <a:buFont typeface="Wingdings" panose="05000000000000000000" pitchFamily="2" charset="2"/>
              <a:buNone/>
            </a:pPr>
            <a:endParaRPr lang="en-US" altLang="en-US" sz="1400" i="1" dirty="0">
              <a:solidFill>
                <a:srgbClr val="99FF99"/>
              </a:solidFill>
            </a:endParaRPr>
          </a:p>
          <a:p>
            <a:pPr eaLnBrk="1" hangingPunct="1">
              <a:spcBef>
                <a:spcPct val="0"/>
              </a:spcBef>
              <a:buClrTx/>
              <a:buSzTx/>
              <a:buFont typeface="Wingdings" panose="05000000000000000000" pitchFamily="2" charset="2"/>
              <a:buNone/>
            </a:pPr>
            <a:r>
              <a:rPr lang="en-US" altLang="en-US" sz="1400" i="1" dirty="0">
                <a:solidFill>
                  <a:srgbClr val="99FF99"/>
                </a:solidFill>
              </a:rPr>
              <a:t>Can the glaucoma be managed medically?</a:t>
            </a:r>
          </a:p>
          <a:p>
            <a:pPr eaLnBrk="1" hangingPunct="1">
              <a:spcBef>
                <a:spcPct val="0"/>
              </a:spcBef>
              <a:buClrTx/>
              <a:buSzTx/>
              <a:buFont typeface="Wingdings" panose="05000000000000000000" pitchFamily="2" charset="2"/>
              <a:buNone/>
            </a:pPr>
            <a:r>
              <a:rPr lang="en-US" altLang="en-US" sz="1400" dirty="0">
                <a:solidFill>
                  <a:srgbClr val="99FF99"/>
                </a:solidFill>
              </a:rPr>
              <a:t>In some cases, yes. However, many go on to filtering surgery.</a:t>
            </a:r>
          </a:p>
          <a:p>
            <a:pPr eaLnBrk="1" hangingPunct="1">
              <a:spcBef>
                <a:spcPct val="0"/>
              </a:spcBef>
              <a:buClrTx/>
              <a:buSzTx/>
              <a:buFont typeface="Wingdings" panose="05000000000000000000" pitchFamily="2" charset="2"/>
              <a:buNone/>
            </a:pPr>
            <a:endParaRPr lang="en-US" altLang="en-US" sz="1400" i="1" dirty="0">
              <a:solidFill>
                <a:srgbClr val="99FF99"/>
              </a:solidFill>
            </a:endParaRPr>
          </a:p>
          <a:p>
            <a:pPr eaLnBrk="1" hangingPunct="1">
              <a:spcBef>
                <a:spcPct val="0"/>
              </a:spcBef>
              <a:buClrTx/>
              <a:buSzTx/>
              <a:buFont typeface="Wingdings" panose="05000000000000000000" pitchFamily="2" charset="2"/>
              <a:buNone/>
            </a:pPr>
            <a:r>
              <a:rPr lang="en-US" altLang="en-US" sz="1400" i="1" dirty="0">
                <a:solidFill>
                  <a:srgbClr val="99FF99"/>
                </a:solidFill>
              </a:rPr>
              <a:t>Is SLT a good option?</a:t>
            </a:r>
          </a:p>
          <a:p>
            <a:pPr eaLnBrk="1" hangingPunct="1">
              <a:spcBef>
                <a:spcPct val="0"/>
              </a:spcBef>
              <a:buClrTx/>
              <a:buSzTx/>
              <a:buFont typeface="Wingdings" panose="05000000000000000000" pitchFamily="2" charset="2"/>
              <a:buNone/>
            </a:pPr>
            <a:r>
              <a:rPr lang="en-US" altLang="en-US" sz="1400" dirty="0">
                <a:solidFill>
                  <a:srgbClr val="99FF99"/>
                </a:solidFill>
              </a:rPr>
              <a:t>No—it is ineffective in ICE, and should be avoided</a:t>
            </a:r>
          </a:p>
        </p:txBody>
      </p:sp>
    </p:spTree>
    <p:extLst>
      <p:ext uri="{BB962C8B-B14F-4D97-AF65-F5344CB8AC3E}">
        <p14:creationId xmlns:p14="http://schemas.microsoft.com/office/powerpoint/2010/main" val="1893440674"/>
      </p:ext>
    </p:extLst>
  </p:cSld>
  <p:clrMapOvr>
    <a:masterClrMapping/>
  </p:clrMapOvr>
</p:sld>
</file>

<file path=ppt/slides/slide3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Straight Arrow Connector 12">
            <a:extLst>
              <a:ext uri="{FF2B5EF4-FFF2-40B4-BE49-F238E27FC236}">
                <a16:creationId xmlns:a16="http://schemas.microsoft.com/office/drawing/2014/main" id="{A6DE2085-829C-480C-9216-69D6039C0A37}"/>
              </a:ext>
            </a:extLst>
          </p:cNvPr>
          <p:cNvCxnSpPr>
            <a:cxnSpLocks/>
          </p:cNvCxnSpPr>
          <p:nvPr/>
        </p:nvCxnSpPr>
        <p:spPr>
          <a:xfrm>
            <a:off x="6717173" y="1828800"/>
            <a:ext cx="0" cy="3462754"/>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43014" name="Text Box 6"/>
          <p:cNvSpPr txBox="1">
            <a:spLocks noChangeArrowheads="1"/>
          </p:cNvSpPr>
          <p:nvPr/>
        </p:nvSpPr>
        <p:spPr bwMode="auto">
          <a:xfrm>
            <a:off x="533400" y="2356376"/>
            <a:ext cx="1005403"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Lens-</a:t>
            </a:r>
          </a:p>
          <a:p>
            <a:pPr algn="ctr" eaLnBrk="1" hangingPunct="1">
              <a:lnSpc>
                <a:spcPct val="80000"/>
              </a:lnSpc>
              <a:spcBef>
                <a:spcPct val="0"/>
              </a:spcBef>
              <a:buClrTx/>
              <a:buSzTx/>
              <a:buFontTx/>
              <a:buNone/>
            </a:pPr>
            <a:r>
              <a:rPr lang="en-US" altLang="en-US" sz="1800" dirty="0">
                <a:solidFill>
                  <a:schemeClr val="bg1">
                    <a:lumMod val="75000"/>
                  </a:schemeClr>
                </a:solidFill>
              </a:rPr>
              <a:t>Induced</a:t>
            </a:r>
          </a:p>
        </p:txBody>
      </p:sp>
      <p:sp>
        <p:nvSpPr>
          <p:cNvPr id="43017" name="Text Box 14"/>
          <p:cNvSpPr txBox="1">
            <a:spLocks noChangeArrowheads="1"/>
          </p:cNvSpPr>
          <p:nvPr/>
        </p:nvSpPr>
        <p:spPr bwMode="auto">
          <a:xfrm>
            <a:off x="3026498" y="2365901"/>
            <a:ext cx="1633781"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Aphakic/</a:t>
            </a:r>
          </a:p>
          <a:p>
            <a:pPr algn="ctr" eaLnBrk="1" hangingPunct="1">
              <a:lnSpc>
                <a:spcPct val="80000"/>
              </a:lnSpc>
              <a:spcBef>
                <a:spcPct val="0"/>
              </a:spcBef>
              <a:buClrTx/>
              <a:buSzTx/>
              <a:buFontTx/>
              <a:buNone/>
            </a:pPr>
            <a:r>
              <a:rPr lang="en-US" altLang="en-US" sz="1800" dirty="0" err="1">
                <a:solidFill>
                  <a:schemeClr val="bg1">
                    <a:lumMod val="75000"/>
                  </a:schemeClr>
                </a:solidFill>
              </a:rPr>
              <a:t>Pseudophakic</a:t>
            </a:r>
            <a:endParaRPr lang="en-US" altLang="en-US" sz="1800" dirty="0">
              <a:solidFill>
                <a:schemeClr val="bg1">
                  <a:lumMod val="75000"/>
                </a:schemeClr>
              </a:solidFill>
            </a:endParaRPr>
          </a:p>
        </p:txBody>
      </p:sp>
      <p:sp>
        <p:nvSpPr>
          <p:cNvPr id="43031" name="Text Box 35"/>
          <p:cNvSpPr txBox="1">
            <a:spLocks noChangeArrowheads="1"/>
          </p:cNvSpPr>
          <p:nvPr/>
        </p:nvSpPr>
        <p:spPr bwMode="auto">
          <a:xfrm>
            <a:off x="1190847" y="1295400"/>
            <a:ext cx="2473754"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solidFill>
                  <a:schemeClr val="bg1">
                    <a:lumMod val="75000"/>
                  </a:schemeClr>
                </a:solidFill>
              </a:rPr>
              <a:t>w/ Pupillary Block</a:t>
            </a:r>
          </a:p>
        </p:txBody>
      </p:sp>
      <p:sp>
        <p:nvSpPr>
          <p:cNvPr id="43032" name="Text Box 36"/>
          <p:cNvSpPr txBox="1">
            <a:spLocks noChangeArrowheads="1"/>
          </p:cNvSpPr>
          <p:nvPr/>
        </p:nvSpPr>
        <p:spPr bwMode="auto">
          <a:xfrm>
            <a:off x="5181600" y="1295400"/>
            <a:ext cx="2630848"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t>w/o Pupillary Block</a:t>
            </a:r>
          </a:p>
        </p:txBody>
      </p:sp>
      <p:sp>
        <p:nvSpPr>
          <p:cNvPr id="49" name="Rectangle 2">
            <a:extLst>
              <a:ext uri="{FF2B5EF4-FFF2-40B4-BE49-F238E27FC236}">
                <a16:creationId xmlns:a16="http://schemas.microsoft.com/office/drawing/2014/main" id="{240EE5BF-F7D2-4FC8-A5DD-F6B5423153C6}"/>
              </a:ext>
            </a:extLst>
          </p:cNvPr>
          <p:cNvSpPr>
            <a:spLocks noGrp="1" noChangeArrowheads="1"/>
          </p:cNvSpPr>
          <p:nvPr>
            <p:ph type="title"/>
          </p:nvPr>
        </p:nvSpPr>
        <p:spPr>
          <a:xfrm>
            <a:off x="457200" y="304800"/>
            <a:ext cx="7543800" cy="563562"/>
          </a:xfrm>
        </p:spPr>
        <p:txBody>
          <a:bodyPr/>
          <a:lstStyle/>
          <a:p>
            <a:pPr eaLnBrk="1" hangingPunct="1"/>
            <a:r>
              <a:rPr lang="en-US" altLang="en-US" sz="3500" dirty="0"/>
              <a:t>Q</a:t>
            </a:r>
          </a:p>
        </p:txBody>
      </p:sp>
      <p:sp>
        <p:nvSpPr>
          <p:cNvPr id="50" name="TextBox 49">
            <a:extLst>
              <a:ext uri="{FF2B5EF4-FFF2-40B4-BE49-F238E27FC236}">
                <a16:creationId xmlns:a16="http://schemas.microsoft.com/office/drawing/2014/main" id="{CF426230-46C8-405C-9015-99EF57762A2E}"/>
              </a:ext>
            </a:extLst>
          </p:cNvPr>
          <p:cNvSpPr txBox="1"/>
          <p:nvPr/>
        </p:nvSpPr>
        <p:spPr>
          <a:xfrm>
            <a:off x="2259496" y="189094"/>
            <a:ext cx="4607480" cy="400110"/>
          </a:xfrm>
          <a:prstGeom prst="rect">
            <a:avLst/>
          </a:prstGeom>
          <a:solidFill>
            <a:schemeClr val="accent1">
              <a:lumMod val="60000"/>
              <a:lumOff val="40000"/>
            </a:schemeClr>
          </a:solidFill>
        </p:spPr>
        <p:txBody>
          <a:bodyPr wrap="none" rtlCol="0">
            <a:spAutoFit/>
          </a:bodyPr>
          <a:lstStyle/>
          <a:p>
            <a:pPr algn="ctr"/>
            <a:r>
              <a:rPr lang="en-US" sz="2000" b="1" dirty="0"/>
              <a:t>Secondary Angle Closure Glaucoma</a:t>
            </a:r>
          </a:p>
        </p:txBody>
      </p:sp>
      <p:sp>
        <p:nvSpPr>
          <p:cNvPr id="2" name="TextBox 1">
            <a:extLst>
              <a:ext uri="{FF2B5EF4-FFF2-40B4-BE49-F238E27FC236}">
                <a16:creationId xmlns:a16="http://schemas.microsoft.com/office/drawing/2014/main" id="{A7E30BEC-923B-4C9A-A856-BDD0D882F6B8}"/>
              </a:ext>
            </a:extLst>
          </p:cNvPr>
          <p:cNvSpPr txBox="1"/>
          <p:nvPr/>
        </p:nvSpPr>
        <p:spPr>
          <a:xfrm>
            <a:off x="887305" y="2844119"/>
            <a:ext cx="1494320" cy="338554"/>
          </a:xfrm>
          <a:prstGeom prst="rect">
            <a:avLst/>
          </a:prstGeom>
          <a:noFill/>
        </p:spPr>
        <p:txBody>
          <a:bodyPr wrap="none" rtlCol="0">
            <a:spAutoFit/>
          </a:bodyPr>
          <a:lstStyle/>
          <a:p>
            <a:r>
              <a:rPr lang="en-US" sz="1600" dirty="0" err="1">
                <a:solidFill>
                  <a:schemeClr val="bg1">
                    <a:lumMod val="75000"/>
                  </a:schemeClr>
                </a:solidFill>
              </a:rPr>
              <a:t>Phacomorphic</a:t>
            </a:r>
            <a:endParaRPr lang="en-US" sz="1600" dirty="0">
              <a:solidFill>
                <a:schemeClr val="bg1">
                  <a:lumMod val="75000"/>
                </a:schemeClr>
              </a:solidFill>
            </a:endParaRPr>
          </a:p>
        </p:txBody>
      </p:sp>
      <p:sp>
        <p:nvSpPr>
          <p:cNvPr id="51" name="TextBox 50">
            <a:extLst>
              <a:ext uri="{FF2B5EF4-FFF2-40B4-BE49-F238E27FC236}">
                <a16:creationId xmlns:a16="http://schemas.microsoft.com/office/drawing/2014/main" id="{156069D4-340B-4160-A336-EBF73557CEE0}"/>
              </a:ext>
            </a:extLst>
          </p:cNvPr>
          <p:cNvSpPr txBox="1"/>
          <p:nvPr/>
        </p:nvSpPr>
        <p:spPr>
          <a:xfrm>
            <a:off x="884725" y="3175578"/>
            <a:ext cx="1402948" cy="338554"/>
          </a:xfrm>
          <a:prstGeom prst="rect">
            <a:avLst/>
          </a:prstGeom>
          <a:noFill/>
        </p:spPr>
        <p:txBody>
          <a:bodyPr wrap="none" rtlCol="0">
            <a:spAutoFit/>
          </a:bodyPr>
          <a:lstStyle/>
          <a:p>
            <a:r>
              <a:rPr lang="en-US" sz="1600" dirty="0">
                <a:solidFill>
                  <a:schemeClr val="bg1">
                    <a:lumMod val="75000"/>
                  </a:schemeClr>
                </a:solidFill>
              </a:rPr>
              <a:t>Ectopia </a:t>
            </a:r>
            <a:r>
              <a:rPr lang="en-US" sz="1600" dirty="0" err="1">
                <a:solidFill>
                  <a:schemeClr val="bg1">
                    <a:lumMod val="75000"/>
                  </a:schemeClr>
                </a:solidFill>
              </a:rPr>
              <a:t>lentis</a:t>
            </a:r>
            <a:endParaRPr lang="en-US" sz="1600" dirty="0">
              <a:solidFill>
                <a:schemeClr val="bg1">
                  <a:lumMod val="75000"/>
                </a:schemeClr>
              </a:solidFill>
            </a:endParaRPr>
          </a:p>
        </p:txBody>
      </p:sp>
      <p:cxnSp>
        <p:nvCxnSpPr>
          <p:cNvPr id="71" name="Straight Connector 70">
            <a:extLst>
              <a:ext uri="{FF2B5EF4-FFF2-40B4-BE49-F238E27FC236}">
                <a16:creationId xmlns:a16="http://schemas.microsoft.com/office/drawing/2014/main" id="{C104938D-BA8D-4E39-9D5F-9EE2012F2F3C}"/>
              </a:ext>
            </a:extLst>
          </p:cNvPr>
          <p:cNvCxnSpPr>
            <a:cxnSpLocks/>
          </p:cNvCxnSpPr>
          <p:nvPr/>
        </p:nvCxnSpPr>
        <p:spPr>
          <a:xfrm flipH="1">
            <a:off x="762665" y="3023488"/>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2A7E4E40-472F-4E50-8A7A-45C10FDD7171}"/>
              </a:ext>
            </a:extLst>
          </p:cNvPr>
          <p:cNvCxnSpPr>
            <a:cxnSpLocks/>
          </p:cNvCxnSpPr>
          <p:nvPr/>
        </p:nvCxnSpPr>
        <p:spPr>
          <a:xfrm flipH="1">
            <a:off x="762665" y="3347853"/>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C3924889-45B9-4383-9C9E-48F0A9C27AD8}"/>
              </a:ext>
            </a:extLst>
          </p:cNvPr>
          <p:cNvCxnSpPr>
            <a:cxnSpLocks/>
          </p:cNvCxnSpPr>
          <p:nvPr/>
        </p:nvCxnSpPr>
        <p:spPr>
          <a:xfrm flipH="1">
            <a:off x="748719" y="2838976"/>
            <a:ext cx="13947" cy="5088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 name="Straight Arrow Connector 5">
            <a:extLst>
              <a:ext uri="{FF2B5EF4-FFF2-40B4-BE49-F238E27FC236}">
                <a16:creationId xmlns:a16="http://schemas.microsoft.com/office/drawing/2014/main" id="{A3439F0C-5143-461F-8F3C-2E830785DEFC}"/>
              </a:ext>
            </a:extLst>
          </p:cNvPr>
          <p:cNvCxnSpPr>
            <a:stCxn id="50" idx="2"/>
          </p:cNvCxnSpPr>
          <p:nvPr/>
        </p:nvCxnSpPr>
        <p:spPr>
          <a:xfrm flipH="1">
            <a:off x="2971800" y="589204"/>
            <a:ext cx="1591436" cy="706196"/>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0" name="Straight Arrow Connector 9">
            <a:extLst>
              <a:ext uri="{FF2B5EF4-FFF2-40B4-BE49-F238E27FC236}">
                <a16:creationId xmlns:a16="http://schemas.microsoft.com/office/drawing/2014/main" id="{84DC796E-F6ED-4FBB-82D2-A260F480BF8A}"/>
              </a:ext>
            </a:extLst>
          </p:cNvPr>
          <p:cNvCxnSpPr>
            <a:cxnSpLocks/>
          </p:cNvCxnSpPr>
          <p:nvPr/>
        </p:nvCxnSpPr>
        <p:spPr>
          <a:xfrm>
            <a:off x="4572000" y="589204"/>
            <a:ext cx="1600200" cy="706196"/>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6" name="Straight Arrow Connector 25">
            <a:extLst>
              <a:ext uri="{FF2B5EF4-FFF2-40B4-BE49-F238E27FC236}">
                <a16:creationId xmlns:a16="http://schemas.microsoft.com/office/drawing/2014/main" id="{B70E0124-9B84-41A5-8D84-A66B7838A706}"/>
              </a:ext>
            </a:extLst>
          </p:cNvPr>
          <p:cNvCxnSpPr>
            <a:cxnSpLocks/>
          </p:cNvCxnSpPr>
          <p:nvPr/>
        </p:nvCxnSpPr>
        <p:spPr>
          <a:xfrm flipH="1">
            <a:off x="1159539" y="1828800"/>
            <a:ext cx="1290435" cy="478059"/>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28" name="Straight Arrow Connector 27">
            <a:extLst>
              <a:ext uri="{FF2B5EF4-FFF2-40B4-BE49-F238E27FC236}">
                <a16:creationId xmlns:a16="http://schemas.microsoft.com/office/drawing/2014/main" id="{567A4249-5C59-4416-8A8E-1C35913900AB}"/>
              </a:ext>
            </a:extLst>
          </p:cNvPr>
          <p:cNvCxnSpPr>
            <a:cxnSpLocks/>
          </p:cNvCxnSpPr>
          <p:nvPr/>
        </p:nvCxnSpPr>
        <p:spPr>
          <a:xfrm>
            <a:off x="2449973" y="1832208"/>
            <a:ext cx="1268784"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56" name="Text Box 6">
            <a:extLst>
              <a:ext uri="{FF2B5EF4-FFF2-40B4-BE49-F238E27FC236}">
                <a16:creationId xmlns:a16="http://schemas.microsoft.com/office/drawing/2014/main" id="{557983BD-9D64-49B9-A366-A08663B0451F}"/>
              </a:ext>
            </a:extLst>
          </p:cNvPr>
          <p:cNvSpPr txBox="1">
            <a:spLocks noChangeArrowheads="1"/>
          </p:cNvSpPr>
          <p:nvPr/>
        </p:nvSpPr>
        <p:spPr bwMode="auto">
          <a:xfrm>
            <a:off x="5029200" y="2356376"/>
            <a:ext cx="813043"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r" eaLnBrk="1" hangingPunct="1">
              <a:lnSpc>
                <a:spcPct val="80000"/>
              </a:lnSpc>
              <a:spcBef>
                <a:spcPct val="0"/>
              </a:spcBef>
              <a:buClrTx/>
              <a:buSzTx/>
              <a:buFontTx/>
              <a:buNone/>
            </a:pPr>
            <a:r>
              <a:rPr lang="en-US" altLang="en-US" sz="1800" dirty="0">
                <a:solidFill>
                  <a:schemeClr val="bg1">
                    <a:lumMod val="75000"/>
                  </a:schemeClr>
                </a:solidFill>
              </a:rPr>
              <a:t>‘Push’</a:t>
            </a:r>
          </a:p>
        </p:txBody>
      </p:sp>
      <p:sp>
        <p:nvSpPr>
          <p:cNvPr id="57" name="Text Box 14">
            <a:extLst>
              <a:ext uri="{FF2B5EF4-FFF2-40B4-BE49-F238E27FC236}">
                <a16:creationId xmlns:a16="http://schemas.microsoft.com/office/drawing/2014/main" id="{5DAFA1C1-3A29-4C27-A379-663FDD22E326}"/>
              </a:ext>
            </a:extLst>
          </p:cNvPr>
          <p:cNvSpPr txBox="1">
            <a:spLocks noChangeArrowheads="1"/>
          </p:cNvSpPr>
          <p:nvPr/>
        </p:nvSpPr>
        <p:spPr bwMode="auto">
          <a:xfrm>
            <a:off x="7620000" y="2365901"/>
            <a:ext cx="671979"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t>‘Pull’</a:t>
            </a:r>
          </a:p>
        </p:txBody>
      </p:sp>
      <p:cxnSp>
        <p:nvCxnSpPr>
          <p:cNvPr id="58" name="Straight Arrow Connector 57">
            <a:extLst>
              <a:ext uri="{FF2B5EF4-FFF2-40B4-BE49-F238E27FC236}">
                <a16:creationId xmlns:a16="http://schemas.microsoft.com/office/drawing/2014/main" id="{E874FEE9-46BD-46A3-90A3-DE7CC220FBFF}"/>
              </a:ext>
            </a:extLst>
          </p:cNvPr>
          <p:cNvCxnSpPr>
            <a:cxnSpLocks/>
          </p:cNvCxnSpPr>
          <p:nvPr/>
        </p:nvCxnSpPr>
        <p:spPr>
          <a:xfrm flipH="1">
            <a:off x="5867400" y="1828800"/>
            <a:ext cx="849775"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59" name="Straight Arrow Connector 58">
            <a:extLst>
              <a:ext uri="{FF2B5EF4-FFF2-40B4-BE49-F238E27FC236}">
                <a16:creationId xmlns:a16="http://schemas.microsoft.com/office/drawing/2014/main" id="{C370A4A1-FE96-4E70-B89E-839542A5E241}"/>
              </a:ext>
            </a:extLst>
          </p:cNvPr>
          <p:cNvCxnSpPr>
            <a:cxnSpLocks/>
          </p:cNvCxnSpPr>
          <p:nvPr/>
        </p:nvCxnSpPr>
        <p:spPr>
          <a:xfrm>
            <a:off x="6717173" y="1832208"/>
            <a:ext cx="902827" cy="474047"/>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62" name="Text Box 16">
            <a:extLst>
              <a:ext uri="{FF2B5EF4-FFF2-40B4-BE49-F238E27FC236}">
                <a16:creationId xmlns:a16="http://schemas.microsoft.com/office/drawing/2014/main" id="{33538067-0726-41B0-93FF-357EF00CA62D}"/>
              </a:ext>
            </a:extLst>
          </p:cNvPr>
          <p:cNvSpPr txBox="1">
            <a:spLocks noChangeArrowheads="1"/>
          </p:cNvSpPr>
          <p:nvPr/>
        </p:nvSpPr>
        <p:spPr bwMode="auto">
          <a:xfrm>
            <a:off x="8065437" y="2684785"/>
            <a:ext cx="628698"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NVG</a:t>
            </a:r>
          </a:p>
        </p:txBody>
      </p:sp>
      <p:sp>
        <p:nvSpPr>
          <p:cNvPr id="70" name="Text Box 21">
            <a:extLst>
              <a:ext uri="{FF2B5EF4-FFF2-40B4-BE49-F238E27FC236}">
                <a16:creationId xmlns:a16="http://schemas.microsoft.com/office/drawing/2014/main" id="{86C32650-BE1F-4CC3-8DB5-0C136D877E6F}"/>
              </a:ext>
            </a:extLst>
          </p:cNvPr>
          <p:cNvSpPr txBox="1">
            <a:spLocks noChangeArrowheads="1"/>
          </p:cNvSpPr>
          <p:nvPr/>
        </p:nvSpPr>
        <p:spPr bwMode="auto">
          <a:xfrm>
            <a:off x="8070534" y="3048000"/>
            <a:ext cx="526106"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b="1"/>
              <a:t>ICE</a:t>
            </a:r>
          </a:p>
        </p:txBody>
      </p:sp>
      <p:sp>
        <p:nvSpPr>
          <p:cNvPr id="75" name="Text Box 45">
            <a:extLst>
              <a:ext uri="{FF2B5EF4-FFF2-40B4-BE49-F238E27FC236}">
                <a16:creationId xmlns:a16="http://schemas.microsoft.com/office/drawing/2014/main" id="{2B6EDA2D-8F55-4DFD-A225-8C03CE6FC7F3}"/>
              </a:ext>
            </a:extLst>
          </p:cNvPr>
          <p:cNvSpPr txBox="1">
            <a:spLocks noChangeArrowheads="1"/>
          </p:cNvSpPr>
          <p:nvPr/>
        </p:nvSpPr>
        <p:spPr bwMode="auto">
          <a:xfrm>
            <a:off x="8073162" y="3810000"/>
            <a:ext cx="1070837" cy="74635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ts val="1700"/>
              </a:lnSpc>
              <a:spcBef>
                <a:spcPct val="0"/>
              </a:spcBef>
              <a:buClrTx/>
              <a:buSzTx/>
              <a:buFontTx/>
              <a:buNone/>
            </a:pPr>
            <a:r>
              <a:rPr lang="en-US" altLang="en-US" sz="1600" dirty="0">
                <a:solidFill>
                  <a:schemeClr val="bg1">
                    <a:lumMod val="75000"/>
                  </a:schemeClr>
                </a:solidFill>
              </a:rPr>
              <a:t>Epithelial/ fibrous ingrowth</a:t>
            </a:r>
          </a:p>
        </p:txBody>
      </p:sp>
      <p:cxnSp>
        <p:nvCxnSpPr>
          <p:cNvPr id="77" name="Straight Connector 76">
            <a:extLst>
              <a:ext uri="{FF2B5EF4-FFF2-40B4-BE49-F238E27FC236}">
                <a16:creationId xmlns:a16="http://schemas.microsoft.com/office/drawing/2014/main" id="{FC090BD7-F2E1-4464-B57B-9CBE5874C89B}"/>
              </a:ext>
            </a:extLst>
          </p:cNvPr>
          <p:cNvCxnSpPr>
            <a:cxnSpLocks/>
          </p:cNvCxnSpPr>
          <p:nvPr/>
        </p:nvCxnSpPr>
        <p:spPr>
          <a:xfrm>
            <a:off x="7873969" y="2674448"/>
            <a:ext cx="7724" cy="128795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8" name="Straight Connector 77">
            <a:extLst>
              <a:ext uri="{FF2B5EF4-FFF2-40B4-BE49-F238E27FC236}">
                <a16:creationId xmlns:a16="http://schemas.microsoft.com/office/drawing/2014/main" id="{B1922ED5-C3D8-43D8-A00D-1D6BC9201DBA}"/>
              </a:ext>
            </a:extLst>
          </p:cNvPr>
          <p:cNvCxnSpPr/>
          <p:nvPr/>
        </p:nvCxnSpPr>
        <p:spPr>
          <a:xfrm flipH="1">
            <a:off x="7873968" y="2840262"/>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9" name="Straight Connector 78">
            <a:extLst>
              <a:ext uri="{FF2B5EF4-FFF2-40B4-BE49-F238E27FC236}">
                <a16:creationId xmlns:a16="http://schemas.microsoft.com/office/drawing/2014/main" id="{77019ED2-6D69-4A60-9D19-D4DB786EA3A0}"/>
              </a:ext>
            </a:extLst>
          </p:cNvPr>
          <p:cNvCxnSpPr/>
          <p:nvPr/>
        </p:nvCxnSpPr>
        <p:spPr>
          <a:xfrm flipH="1">
            <a:off x="7873968" y="3213518"/>
            <a:ext cx="24447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1" name="Straight Connector 80">
            <a:extLst>
              <a:ext uri="{FF2B5EF4-FFF2-40B4-BE49-F238E27FC236}">
                <a16:creationId xmlns:a16="http://schemas.microsoft.com/office/drawing/2014/main" id="{9796A12F-4125-4C05-8EE8-A388740C580D}"/>
              </a:ext>
            </a:extLst>
          </p:cNvPr>
          <p:cNvCxnSpPr/>
          <p:nvPr/>
        </p:nvCxnSpPr>
        <p:spPr>
          <a:xfrm flipH="1">
            <a:off x="7877837" y="3581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3" name="Straight Connector 82">
            <a:extLst>
              <a:ext uri="{FF2B5EF4-FFF2-40B4-BE49-F238E27FC236}">
                <a16:creationId xmlns:a16="http://schemas.microsoft.com/office/drawing/2014/main" id="{7FDC5F4B-9BF0-42AD-B8BB-2F2399BCF1E2}"/>
              </a:ext>
            </a:extLst>
          </p:cNvPr>
          <p:cNvCxnSpPr/>
          <p:nvPr/>
        </p:nvCxnSpPr>
        <p:spPr>
          <a:xfrm flipH="1">
            <a:off x="7881693" y="3962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93" name="Text Box 42">
            <a:extLst>
              <a:ext uri="{FF2B5EF4-FFF2-40B4-BE49-F238E27FC236}">
                <a16:creationId xmlns:a16="http://schemas.microsoft.com/office/drawing/2014/main" id="{53BAB77F-E061-4834-9068-34BDF78AD071}"/>
              </a:ext>
            </a:extLst>
          </p:cNvPr>
          <p:cNvSpPr txBox="1">
            <a:spLocks noChangeArrowheads="1"/>
          </p:cNvSpPr>
          <p:nvPr/>
        </p:nvSpPr>
        <p:spPr bwMode="auto">
          <a:xfrm>
            <a:off x="8111387" y="3429000"/>
            <a:ext cx="856196"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Flat AC</a:t>
            </a:r>
          </a:p>
        </p:txBody>
      </p:sp>
      <p:sp>
        <p:nvSpPr>
          <p:cNvPr id="100" name="Text Box 23">
            <a:extLst>
              <a:ext uri="{FF2B5EF4-FFF2-40B4-BE49-F238E27FC236}">
                <a16:creationId xmlns:a16="http://schemas.microsoft.com/office/drawing/2014/main" id="{D8F2FCFF-2984-4836-B000-9C5601A8EAAA}"/>
              </a:ext>
            </a:extLst>
          </p:cNvPr>
          <p:cNvSpPr txBox="1">
            <a:spLocks noChangeArrowheads="1"/>
          </p:cNvSpPr>
          <p:nvPr/>
        </p:nvSpPr>
        <p:spPr bwMode="auto">
          <a:xfrm>
            <a:off x="5530369" y="2667000"/>
            <a:ext cx="2143536"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Aqueous misdirection</a:t>
            </a:r>
          </a:p>
        </p:txBody>
      </p:sp>
      <p:cxnSp>
        <p:nvCxnSpPr>
          <p:cNvPr id="104" name="Straight Connector 103">
            <a:extLst>
              <a:ext uri="{FF2B5EF4-FFF2-40B4-BE49-F238E27FC236}">
                <a16:creationId xmlns:a16="http://schemas.microsoft.com/office/drawing/2014/main" id="{49D87D4A-E317-4446-9B95-5184CB3968F3}"/>
              </a:ext>
            </a:extLst>
          </p:cNvPr>
          <p:cNvCxnSpPr>
            <a:cxnSpLocks/>
          </p:cNvCxnSpPr>
          <p:nvPr/>
        </p:nvCxnSpPr>
        <p:spPr>
          <a:xfrm flipH="1">
            <a:off x="5316229" y="2667000"/>
            <a:ext cx="7397" cy="25314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5" name="Straight Connector 104">
            <a:extLst>
              <a:ext uri="{FF2B5EF4-FFF2-40B4-BE49-F238E27FC236}">
                <a16:creationId xmlns:a16="http://schemas.microsoft.com/office/drawing/2014/main" id="{F40B6D71-75A8-4A88-864D-00D14C2F710D}"/>
              </a:ext>
            </a:extLst>
          </p:cNvPr>
          <p:cNvCxnSpPr/>
          <p:nvPr/>
        </p:nvCxnSpPr>
        <p:spPr>
          <a:xfrm flipH="1">
            <a:off x="5323624" y="2832814"/>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6" name="Straight Connector 105">
            <a:extLst>
              <a:ext uri="{FF2B5EF4-FFF2-40B4-BE49-F238E27FC236}">
                <a16:creationId xmlns:a16="http://schemas.microsoft.com/office/drawing/2014/main" id="{010BF7B2-AA07-4DCF-822D-E2DB5CC0BF59}"/>
              </a:ext>
            </a:extLst>
          </p:cNvPr>
          <p:cNvCxnSpPr/>
          <p:nvPr/>
        </p:nvCxnSpPr>
        <p:spPr>
          <a:xfrm flipH="1">
            <a:off x="5323624" y="3360065"/>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a:extLst>
              <a:ext uri="{FF2B5EF4-FFF2-40B4-BE49-F238E27FC236}">
                <a16:creationId xmlns:a16="http://schemas.microsoft.com/office/drawing/2014/main" id="{BAC8035C-3999-4C31-93CD-6C0D2ADEB73B}"/>
              </a:ext>
            </a:extLst>
          </p:cNvPr>
          <p:cNvCxnSpPr/>
          <p:nvPr/>
        </p:nvCxnSpPr>
        <p:spPr>
          <a:xfrm flipH="1">
            <a:off x="5323536" y="3786938"/>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8" name="Straight Connector 107">
            <a:extLst>
              <a:ext uri="{FF2B5EF4-FFF2-40B4-BE49-F238E27FC236}">
                <a16:creationId xmlns:a16="http://schemas.microsoft.com/office/drawing/2014/main" id="{DB64CAEE-69B4-426A-8A5B-D1269DBF0F66}"/>
              </a:ext>
            </a:extLst>
          </p:cNvPr>
          <p:cNvCxnSpPr/>
          <p:nvPr/>
        </p:nvCxnSpPr>
        <p:spPr>
          <a:xfrm flipH="1">
            <a:off x="5327493" y="4249152"/>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12" name="Straight Connector 111">
            <a:extLst>
              <a:ext uri="{FF2B5EF4-FFF2-40B4-BE49-F238E27FC236}">
                <a16:creationId xmlns:a16="http://schemas.microsoft.com/office/drawing/2014/main" id="{99A16C30-4BE4-48E5-8B65-0C5F3039B8DC}"/>
              </a:ext>
            </a:extLst>
          </p:cNvPr>
          <p:cNvCxnSpPr/>
          <p:nvPr/>
        </p:nvCxnSpPr>
        <p:spPr>
          <a:xfrm flipH="1">
            <a:off x="5333455" y="51816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13" name="Text Box 42">
            <a:extLst>
              <a:ext uri="{FF2B5EF4-FFF2-40B4-BE49-F238E27FC236}">
                <a16:creationId xmlns:a16="http://schemas.microsoft.com/office/drawing/2014/main" id="{056DFFD9-3CA2-42E7-90FE-4F14522E3504}"/>
              </a:ext>
            </a:extLst>
          </p:cNvPr>
          <p:cNvSpPr txBox="1">
            <a:spLocks noChangeArrowheads="1"/>
          </p:cNvSpPr>
          <p:nvPr/>
        </p:nvSpPr>
        <p:spPr bwMode="auto">
          <a:xfrm>
            <a:off x="5533954" y="3623846"/>
            <a:ext cx="1563248"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Retinal surgery</a:t>
            </a:r>
          </a:p>
        </p:txBody>
      </p:sp>
      <p:sp>
        <p:nvSpPr>
          <p:cNvPr id="118" name="Text Box 47">
            <a:extLst>
              <a:ext uri="{FF2B5EF4-FFF2-40B4-BE49-F238E27FC236}">
                <a16:creationId xmlns:a16="http://schemas.microsoft.com/office/drawing/2014/main" id="{3F59D898-ECAD-49F0-9425-2A1BC8DDA7B5}"/>
              </a:ext>
            </a:extLst>
          </p:cNvPr>
          <p:cNvSpPr txBox="1">
            <a:spLocks noChangeArrowheads="1"/>
          </p:cNvSpPr>
          <p:nvPr/>
        </p:nvSpPr>
        <p:spPr bwMode="auto">
          <a:xfrm>
            <a:off x="5523688" y="4538246"/>
            <a:ext cx="1414170"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Drug-induced</a:t>
            </a:r>
          </a:p>
        </p:txBody>
      </p:sp>
      <p:sp>
        <p:nvSpPr>
          <p:cNvPr id="16" name="TextBox 15">
            <a:extLst>
              <a:ext uri="{FF2B5EF4-FFF2-40B4-BE49-F238E27FC236}">
                <a16:creationId xmlns:a16="http://schemas.microsoft.com/office/drawing/2014/main" id="{984E008D-FBBA-42B4-940E-EA26772E0161}"/>
              </a:ext>
            </a:extLst>
          </p:cNvPr>
          <p:cNvSpPr txBox="1"/>
          <p:nvPr/>
        </p:nvSpPr>
        <p:spPr>
          <a:xfrm>
            <a:off x="6230528" y="5257800"/>
            <a:ext cx="1326004" cy="369332"/>
          </a:xfrm>
          <a:prstGeom prst="rect">
            <a:avLst/>
          </a:prstGeom>
          <a:noFill/>
        </p:spPr>
        <p:txBody>
          <a:bodyPr wrap="none" rtlCol="0">
            <a:spAutoFit/>
          </a:bodyPr>
          <a:lstStyle/>
          <a:p>
            <a:pPr algn="ctr"/>
            <a:r>
              <a:rPr lang="en-US" dirty="0">
                <a:solidFill>
                  <a:schemeClr val="bg1">
                    <a:lumMod val="75000"/>
                  </a:schemeClr>
                </a:solidFill>
              </a:rPr>
              <a:t>Both/Either</a:t>
            </a:r>
          </a:p>
        </p:txBody>
      </p:sp>
      <p:cxnSp>
        <p:nvCxnSpPr>
          <p:cNvPr id="125" name="Straight Connector 124">
            <a:extLst>
              <a:ext uri="{FF2B5EF4-FFF2-40B4-BE49-F238E27FC236}">
                <a16:creationId xmlns:a16="http://schemas.microsoft.com/office/drawing/2014/main" id="{01138141-D318-4ED7-A7FE-D8F2155CE890}"/>
              </a:ext>
            </a:extLst>
          </p:cNvPr>
          <p:cNvCxnSpPr/>
          <p:nvPr/>
        </p:nvCxnSpPr>
        <p:spPr>
          <a:xfrm flipH="1">
            <a:off x="5334000" y="4724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52" name="Text Box 47">
            <a:extLst>
              <a:ext uri="{FF2B5EF4-FFF2-40B4-BE49-F238E27FC236}">
                <a16:creationId xmlns:a16="http://schemas.microsoft.com/office/drawing/2014/main" id="{E3578916-9804-473C-8F06-D4FA0BCEDFD0}"/>
              </a:ext>
            </a:extLst>
          </p:cNvPr>
          <p:cNvSpPr txBox="1">
            <a:spLocks noChangeArrowheads="1"/>
          </p:cNvSpPr>
          <p:nvPr/>
        </p:nvSpPr>
        <p:spPr bwMode="auto">
          <a:xfrm>
            <a:off x="5543446" y="4055146"/>
            <a:ext cx="1619354"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err="1">
                <a:solidFill>
                  <a:schemeClr val="bg1">
                    <a:lumMod val="75000"/>
                  </a:schemeClr>
                </a:solidFill>
              </a:rPr>
              <a:t>Nanophthalmos</a:t>
            </a:r>
            <a:endParaRPr lang="en-US" altLang="en-US" sz="1600" dirty="0">
              <a:solidFill>
                <a:schemeClr val="bg1">
                  <a:lumMod val="75000"/>
                </a:schemeClr>
              </a:solidFill>
            </a:endParaRPr>
          </a:p>
        </p:txBody>
      </p:sp>
      <p:sp>
        <p:nvSpPr>
          <p:cNvPr id="53" name="Text Box 45">
            <a:extLst>
              <a:ext uri="{FF2B5EF4-FFF2-40B4-BE49-F238E27FC236}">
                <a16:creationId xmlns:a16="http://schemas.microsoft.com/office/drawing/2014/main" id="{57D1A14F-68FE-47D2-983C-1A879D66A9DC}"/>
              </a:ext>
            </a:extLst>
          </p:cNvPr>
          <p:cNvSpPr txBox="1">
            <a:spLocks noChangeArrowheads="1"/>
          </p:cNvSpPr>
          <p:nvPr/>
        </p:nvSpPr>
        <p:spPr bwMode="auto">
          <a:xfrm>
            <a:off x="5523688" y="5013493"/>
            <a:ext cx="582211"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PFV</a:t>
            </a:r>
          </a:p>
        </p:txBody>
      </p:sp>
      <p:sp>
        <p:nvSpPr>
          <p:cNvPr id="54" name="Text Box 42">
            <a:extLst>
              <a:ext uri="{FF2B5EF4-FFF2-40B4-BE49-F238E27FC236}">
                <a16:creationId xmlns:a16="http://schemas.microsoft.com/office/drawing/2014/main" id="{E1E37D2C-2C52-446B-843B-01E64990D3EC}"/>
              </a:ext>
            </a:extLst>
          </p:cNvPr>
          <p:cNvSpPr txBox="1">
            <a:spLocks noChangeArrowheads="1"/>
          </p:cNvSpPr>
          <p:nvPr/>
        </p:nvSpPr>
        <p:spPr bwMode="auto">
          <a:xfrm>
            <a:off x="5551406" y="3192546"/>
            <a:ext cx="2276072"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ERD/choroidal effusion</a:t>
            </a:r>
          </a:p>
        </p:txBody>
      </p:sp>
      <p:sp>
        <p:nvSpPr>
          <p:cNvPr id="45" name="Text Box 16">
            <a:extLst>
              <a:ext uri="{FF2B5EF4-FFF2-40B4-BE49-F238E27FC236}">
                <a16:creationId xmlns:a16="http://schemas.microsoft.com/office/drawing/2014/main" id="{110F5FF7-0BFD-4D31-B590-0FC320326235}"/>
              </a:ext>
            </a:extLst>
          </p:cNvPr>
          <p:cNvSpPr txBox="1">
            <a:spLocks noChangeArrowheads="1"/>
          </p:cNvSpPr>
          <p:nvPr/>
        </p:nvSpPr>
        <p:spPr bwMode="auto">
          <a:xfrm>
            <a:off x="624362" y="1879005"/>
            <a:ext cx="6811893" cy="4524315"/>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i="1" dirty="0">
                <a:solidFill>
                  <a:schemeClr val="bg1">
                    <a:lumMod val="65000"/>
                  </a:schemeClr>
                </a:solidFill>
              </a:rPr>
              <a:t>In this context, what does </a:t>
            </a:r>
            <a:r>
              <a:rPr lang="en-US" altLang="en-US" sz="1600" dirty="0">
                <a:solidFill>
                  <a:schemeClr val="bg1">
                    <a:lumMod val="65000"/>
                  </a:schemeClr>
                </a:solidFill>
              </a:rPr>
              <a:t>ICE</a:t>
            </a:r>
            <a:r>
              <a:rPr lang="en-US" altLang="en-US" sz="1600" i="1" dirty="0">
                <a:solidFill>
                  <a:schemeClr val="bg1">
                    <a:lumMod val="65000"/>
                  </a:schemeClr>
                </a:solidFill>
              </a:rPr>
              <a:t> stand for?</a:t>
            </a:r>
          </a:p>
          <a:p>
            <a:pPr eaLnBrk="1" hangingPunct="1">
              <a:spcBef>
                <a:spcPct val="0"/>
              </a:spcBef>
              <a:buClrTx/>
              <a:buSzTx/>
              <a:buFontTx/>
              <a:buNone/>
            </a:pPr>
            <a:r>
              <a:rPr lang="en-US" altLang="en-US" sz="1600" dirty="0">
                <a:solidFill>
                  <a:schemeClr val="bg1">
                    <a:lumMod val="65000"/>
                  </a:schemeClr>
                </a:solidFill>
              </a:rPr>
              <a:t>Iridocorneal endothelial syndrome</a:t>
            </a:r>
          </a:p>
          <a:p>
            <a:pPr eaLnBrk="1" hangingPunct="1">
              <a:spcBef>
                <a:spcPct val="0"/>
              </a:spcBef>
              <a:buClrTx/>
              <a:buSzTx/>
              <a:buFontTx/>
              <a:buNone/>
            </a:pPr>
            <a:endParaRPr lang="en-US" altLang="en-US" sz="1600" i="1" dirty="0">
              <a:solidFill>
                <a:schemeClr val="bg1">
                  <a:lumMod val="65000"/>
                </a:schemeClr>
              </a:solidFill>
            </a:endParaRPr>
          </a:p>
          <a:p>
            <a:pPr eaLnBrk="1" hangingPunct="1">
              <a:spcBef>
                <a:spcPct val="0"/>
              </a:spcBef>
              <a:buClrTx/>
              <a:buSzTx/>
              <a:buFontTx/>
              <a:buNone/>
            </a:pPr>
            <a:r>
              <a:rPr lang="en-US" altLang="en-US" sz="1600" i="1" dirty="0">
                <a:solidFill>
                  <a:schemeClr val="bg1">
                    <a:lumMod val="65000"/>
                  </a:schemeClr>
                </a:solidFill>
              </a:rPr>
              <a:t>In a nutshell, what is ICE?</a:t>
            </a:r>
          </a:p>
          <a:p>
            <a:pPr eaLnBrk="1" hangingPunct="1">
              <a:spcBef>
                <a:spcPct val="0"/>
              </a:spcBef>
              <a:buClrTx/>
              <a:buSzTx/>
              <a:buFont typeface="Wingdings" panose="05000000000000000000" pitchFamily="2" charset="2"/>
              <a:buNone/>
            </a:pPr>
            <a:r>
              <a:rPr lang="en-US" altLang="en-US" sz="1600" dirty="0">
                <a:solidFill>
                  <a:schemeClr val="bg1">
                    <a:lumMod val="65000"/>
                  </a:schemeClr>
                </a:solidFill>
              </a:rPr>
              <a:t>A sporadic condition in which abnormal corneal endothelial cells lead to a variety of corneal, iris and angle problems</a:t>
            </a:r>
          </a:p>
          <a:p>
            <a:pPr eaLnBrk="1" hangingPunct="1">
              <a:spcBef>
                <a:spcPct val="0"/>
              </a:spcBef>
              <a:buClrTx/>
              <a:buSzTx/>
              <a:buFont typeface="Wingdings" panose="05000000000000000000" pitchFamily="2" charset="2"/>
              <a:buNone/>
            </a:pPr>
            <a:endParaRPr lang="en-US" altLang="en-US" sz="1600" dirty="0">
              <a:solidFill>
                <a:schemeClr val="bg1">
                  <a:lumMod val="65000"/>
                </a:schemeClr>
              </a:solidFill>
            </a:endParaRPr>
          </a:p>
          <a:p>
            <a:pPr eaLnBrk="1" hangingPunct="1">
              <a:spcBef>
                <a:spcPct val="0"/>
              </a:spcBef>
              <a:buClrTx/>
              <a:buSzTx/>
              <a:buFontTx/>
              <a:buNone/>
            </a:pPr>
            <a:r>
              <a:rPr lang="en-US" altLang="en-US" sz="1600" i="1" dirty="0">
                <a:solidFill>
                  <a:schemeClr val="bg1">
                    <a:lumMod val="65000"/>
                  </a:schemeClr>
                </a:solidFill>
              </a:rPr>
              <a:t>Who is the typical patient?</a:t>
            </a:r>
          </a:p>
          <a:p>
            <a:pPr eaLnBrk="1" hangingPunct="1">
              <a:spcBef>
                <a:spcPct val="0"/>
              </a:spcBef>
              <a:buClrTx/>
              <a:buSzTx/>
              <a:buFontTx/>
              <a:buNone/>
            </a:pPr>
            <a:r>
              <a:rPr lang="en-US" altLang="en-US" sz="1600" dirty="0">
                <a:solidFill>
                  <a:schemeClr val="bg1">
                    <a:lumMod val="65000"/>
                  </a:schemeClr>
                </a:solidFill>
              </a:rPr>
              <a:t>A young-to-middle-aged adult female</a:t>
            </a:r>
          </a:p>
          <a:p>
            <a:pPr eaLnBrk="1" hangingPunct="1">
              <a:spcBef>
                <a:spcPct val="0"/>
              </a:spcBef>
              <a:buClrTx/>
              <a:buSzTx/>
              <a:buFontTx/>
              <a:buNone/>
            </a:pPr>
            <a:endParaRPr lang="en-US" altLang="en-US" sz="1600" i="1" dirty="0">
              <a:solidFill>
                <a:schemeClr val="bg1">
                  <a:lumMod val="65000"/>
                </a:schemeClr>
              </a:solidFill>
            </a:endParaRPr>
          </a:p>
          <a:p>
            <a:pPr eaLnBrk="1" hangingPunct="1">
              <a:spcBef>
                <a:spcPct val="0"/>
              </a:spcBef>
              <a:buClrTx/>
              <a:buSzTx/>
              <a:buFontTx/>
              <a:buNone/>
            </a:pPr>
            <a:r>
              <a:rPr lang="en-US" altLang="en-US" sz="1600" i="1" dirty="0">
                <a:solidFill>
                  <a:schemeClr val="bg1">
                    <a:lumMod val="65000"/>
                  </a:schemeClr>
                </a:solidFill>
              </a:rPr>
              <a:t>What three sorts of complaints will she have?</a:t>
            </a:r>
          </a:p>
          <a:p>
            <a:pPr eaLnBrk="1" hangingPunct="1">
              <a:spcBef>
                <a:spcPct val="0"/>
              </a:spcBef>
              <a:buClrTx/>
              <a:buSzTx/>
              <a:buNone/>
            </a:pPr>
            <a:r>
              <a:rPr lang="en-US" altLang="en-US" sz="1600" dirty="0">
                <a:solidFill>
                  <a:schemeClr val="bg1">
                    <a:lumMod val="65000"/>
                  </a:schemeClr>
                </a:solidFill>
              </a:rPr>
              <a:t>--Changes in the eye’s appearance</a:t>
            </a:r>
          </a:p>
          <a:p>
            <a:pPr eaLnBrk="1" hangingPunct="1">
              <a:spcBef>
                <a:spcPct val="0"/>
              </a:spcBef>
              <a:buClrTx/>
              <a:buSzTx/>
              <a:buNone/>
            </a:pPr>
            <a:r>
              <a:rPr lang="en-US" altLang="en-US" sz="1600" dirty="0">
                <a:solidFill>
                  <a:schemeClr val="bg1">
                    <a:lumMod val="65000"/>
                  </a:schemeClr>
                </a:solidFill>
              </a:rPr>
              <a:t>--Ocular pain </a:t>
            </a:r>
          </a:p>
          <a:p>
            <a:pPr eaLnBrk="1" hangingPunct="1">
              <a:spcBef>
                <a:spcPct val="0"/>
              </a:spcBef>
              <a:buClrTx/>
              <a:buSzTx/>
              <a:buNone/>
            </a:pPr>
            <a:r>
              <a:rPr lang="en-US" altLang="en-US" sz="1600" dirty="0">
                <a:solidFill>
                  <a:schemeClr val="bg1">
                    <a:lumMod val="65000"/>
                  </a:schemeClr>
                </a:solidFill>
              </a:rPr>
              <a:t>--Decreased VA</a:t>
            </a:r>
          </a:p>
          <a:p>
            <a:pPr eaLnBrk="1" hangingPunct="1">
              <a:spcBef>
                <a:spcPct val="0"/>
              </a:spcBef>
              <a:buClrTx/>
              <a:buSzTx/>
              <a:buNone/>
            </a:pPr>
            <a:endParaRPr lang="en-US" altLang="en-US" sz="1600" dirty="0">
              <a:solidFill>
                <a:schemeClr val="bg1">
                  <a:lumMod val="65000"/>
                </a:schemeClr>
              </a:solidFill>
            </a:endParaRPr>
          </a:p>
          <a:p>
            <a:pPr eaLnBrk="1" hangingPunct="1">
              <a:spcBef>
                <a:spcPct val="0"/>
              </a:spcBef>
              <a:buClrTx/>
              <a:buSzTx/>
              <a:buFontTx/>
              <a:buNone/>
            </a:pPr>
            <a:r>
              <a:rPr lang="en-US" altLang="en-US" sz="1600" i="1" dirty="0">
                <a:solidFill>
                  <a:schemeClr val="bg1">
                    <a:lumMod val="65000"/>
                  </a:schemeClr>
                </a:solidFill>
              </a:rPr>
              <a:t>What ‘pertinent negative’ will be elicited when taking a history?</a:t>
            </a:r>
          </a:p>
          <a:p>
            <a:pPr eaLnBrk="1" hangingPunct="1">
              <a:spcBef>
                <a:spcPct val="0"/>
              </a:spcBef>
              <a:buClrTx/>
              <a:buSzTx/>
              <a:buFontTx/>
              <a:buNone/>
            </a:pPr>
            <a:r>
              <a:rPr lang="en-US" altLang="en-US" sz="1600" dirty="0">
                <a:solidFill>
                  <a:schemeClr val="bg1">
                    <a:lumMod val="65000"/>
                  </a:schemeClr>
                </a:solidFill>
              </a:rPr>
              <a:t>She will deny any family history of similar eye findings (recall it’s sporadic, not inherited)</a:t>
            </a:r>
          </a:p>
        </p:txBody>
      </p:sp>
      <p:sp>
        <p:nvSpPr>
          <p:cNvPr id="47" name="Oval 46">
            <a:extLst>
              <a:ext uri="{FF2B5EF4-FFF2-40B4-BE49-F238E27FC236}">
                <a16:creationId xmlns:a16="http://schemas.microsoft.com/office/drawing/2014/main" id="{915FF168-8D6E-4F81-8D3E-ED770430134E}"/>
              </a:ext>
            </a:extLst>
          </p:cNvPr>
          <p:cNvSpPr/>
          <p:nvPr/>
        </p:nvSpPr>
        <p:spPr>
          <a:xfrm>
            <a:off x="8001000" y="3048000"/>
            <a:ext cx="671979" cy="338554"/>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Text Box 16">
            <a:extLst>
              <a:ext uri="{FF2B5EF4-FFF2-40B4-BE49-F238E27FC236}">
                <a16:creationId xmlns:a16="http://schemas.microsoft.com/office/drawing/2014/main" id="{090C85B3-0EB0-425A-B813-5DE77E9B89E1}"/>
              </a:ext>
            </a:extLst>
          </p:cNvPr>
          <p:cNvSpPr txBox="1">
            <a:spLocks noChangeArrowheads="1"/>
          </p:cNvSpPr>
          <p:nvPr/>
        </p:nvSpPr>
        <p:spPr bwMode="auto">
          <a:xfrm>
            <a:off x="440617" y="3361823"/>
            <a:ext cx="4516848" cy="1323439"/>
          </a:xfrm>
          <a:prstGeom prst="rect">
            <a:avLst/>
          </a:prstGeom>
          <a:solidFill>
            <a:schemeClr val="accent2"/>
          </a:solidFill>
          <a:ln>
            <a:noFill/>
          </a:ln>
          <a:effec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i="1" dirty="0">
                <a:solidFill>
                  <a:schemeClr val="bg1">
                    <a:lumMod val="75000"/>
                  </a:schemeClr>
                </a:solidFill>
              </a:rPr>
              <a:t>What are the common signs of ICE syndrome?</a:t>
            </a:r>
          </a:p>
          <a:p>
            <a:pPr eaLnBrk="1" hangingPunct="1">
              <a:spcBef>
                <a:spcPct val="0"/>
              </a:spcBef>
              <a:buClrTx/>
              <a:buSzTx/>
              <a:buFontTx/>
              <a:buNone/>
            </a:pPr>
            <a:r>
              <a:rPr lang="en-US" altLang="en-US" sz="1600" dirty="0">
                <a:solidFill>
                  <a:schemeClr val="bg1">
                    <a:lumMod val="75000"/>
                  </a:schemeClr>
                </a:solidFill>
              </a:rPr>
              <a:t>--Iris changes</a:t>
            </a:r>
          </a:p>
          <a:p>
            <a:pPr eaLnBrk="1" hangingPunct="1">
              <a:spcBef>
                <a:spcPct val="0"/>
              </a:spcBef>
              <a:buClrTx/>
              <a:buSzTx/>
              <a:buFontTx/>
              <a:buNone/>
            </a:pPr>
            <a:r>
              <a:rPr lang="en-US" altLang="en-US" sz="1600" dirty="0">
                <a:solidFill>
                  <a:schemeClr val="bg1">
                    <a:lumMod val="75000"/>
                  </a:schemeClr>
                </a:solidFill>
              </a:rPr>
              <a:t>--Corneal changes</a:t>
            </a:r>
          </a:p>
          <a:p>
            <a:pPr eaLnBrk="1" hangingPunct="1">
              <a:spcBef>
                <a:spcPct val="0"/>
              </a:spcBef>
              <a:buClrTx/>
              <a:buSzTx/>
              <a:buFontTx/>
              <a:buNone/>
            </a:pPr>
            <a:r>
              <a:rPr lang="en-US" altLang="en-US" sz="1600" dirty="0">
                <a:solidFill>
                  <a:schemeClr val="bg1">
                    <a:lumMod val="75000"/>
                  </a:schemeClr>
                </a:solidFill>
              </a:rPr>
              <a:t>--Peripheral anterior synechiae (PAS)</a:t>
            </a:r>
          </a:p>
          <a:p>
            <a:pPr eaLnBrk="1" hangingPunct="1">
              <a:spcBef>
                <a:spcPct val="0"/>
              </a:spcBef>
              <a:buClrTx/>
              <a:buSzTx/>
              <a:buFontTx/>
              <a:buNone/>
            </a:pPr>
            <a:r>
              <a:rPr lang="en-US" altLang="en-US" sz="1600" dirty="0">
                <a:solidFill>
                  <a:schemeClr val="bg1">
                    <a:lumMod val="75000"/>
                  </a:schemeClr>
                </a:solidFill>
              </a:rPr>
              <a:t>--</a:t>
            </a:r>
            <a:r>
              <a:rPr lang="en-US" altLang="en-US" sz="1600" b="1" dirty="0">
                <a:solidFill>
                  <a:schemeClr val="bg1"/>
                </a:solidFill>
              </a:rPr>
              <a:t>Elevated IOP/glaucoma</a:t>
            </a:r>
          </a:p>
        </p:txBody>
      </p:sp>
      <p:sp>
        <p:nvSpPr>
          <p:cNvPr id="55" name="Oval 54">
            <a:extLst>
              <a:ext uri="{FF2B5EF4-FFF2-40B4-BE49-F238E27FC236}">
                <a16:creationId xmlns:a16="http://schemas.microsoft.com/office/drawing/2014/main" id="{AA51CD81-56EC-487E-9F90-4DF70BE0BAD9}"/>
              </a:ext>
            </a:extLst>
          </p:cNvPr>
          <p:cNvSpPr/>
          <p:nvPr/>
        </p:nvSpPr>
        <p:spPr>
          <a:xfrm>
            <a:off x="489047" y="4234088"/>
            <a:ext cx="2627756" cy="603892"/>
          </a:xfrm>
          <a:prstGeom prst="ellipse">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 name="Text Box 16">
            <a:extLst>
              <a:ext uri="{FF2B5EF4-FFF2-40B4-BE49-F238E27FC236}">
                <a16:creationId xmlns:a16="http://schemas.microsoft.com/office/drawing/2014/main" id="{3ECDF26A-610A-4BE8-A957-10B935410858}"/>
              </a:ext>
            </a:extLst>
          </p:cNvPr>
          <p:cNvSpPr txBox="1">
            <a:spLocks noChangeArrowheads="1"/>
          </p:cNvSpPr>
          <p:nvPr/>
        </p:nvSpPr>
        <p:spPr bwMode="auto">
          <a:xfrm>
            <a:off x="191042" y="1003916"/>
            <a:ext cx="6228522" cy="3108543"/>
          </a:xfrm>
          <a:prstGeom prst="rect">
            <a:avLst/>
          </a:prstGeom>
          <a:solidFill>
            <a:srgbClr val="99FF99"/>
          </a:solidFill>
          <a:ln>
            <a:noFill/>
          </a:ln>
          <a:effec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 typeface="Wingdings" panose="05000000000000000000" pitchFamily="2" charset="2"/>
              <a:buNone/>
            </a:pPr>
            <a:r>
              <a:rPr lang="en-US" altLang="en-US" sz="1400" i="1" dirty="0">
                <a:solidFill>
                  <a:srgbClr val="0000FF"/>
                </a:solidFill>
              </a:rPr>
              <a:t>How common is glaucoma in ICE?</a:t>
            </a:r>
          </a:p>
          <a:p>
            <a:pPr eaLnBrk="1" hangingPunct="1">
              <a:spcBef>
                <a:spcPct val="0"/>
              </a:spcBef>
              <a:buClrTx/>
              <a:buSzTx/>
              <a:buFont typeface="Wingdings" panose="05000000000000000000" pitchFamily="2" charset="2"/>
              <a:buNone/>
            </a:pPr>
            <a:r>
              <a:rPr lang="en-US" altLang="en-US" sz="1400" dirty="0">
                <a:solidFill>
                  <a:srgbClr val="0000FF"/>
                </a:solidFill>
              </a:rPr>
              <a:t>Quite—it develops in about half of cases</a:t>
            </a:r>
          </a:p>
          <a:p>
            <a:pPr eaLnBrk="1" hangingPunct="1">
              <a:spcBef>
                <a:spcPct val="0"/>
              </a:spcBef>
              <a:buClrTx/>
              <a:buSzTx/>
              <a:buFont typeface="Wingdings" panose="05000000000000000000" pitchFamily="2" charset="2"/>
              <a:buNone/>
            </a:pPr>
            <a:endParaRPr lang="en-US" altLang="en-US" sz="1400" i="1" dirty="0">
              <a:solidFill>
                <a:srgbClr val="0000FF"/>
              </a:solidFill>
            </a:endParaRPr>
          </a:p>
          <a:p>
            <a:pPr eaLnBrk="1" hangingPunct="1">
              <a:spcBef>
                <a:spcPct val="0"/>
              </a:spcBef>
              <a:buClrTx/>
              <a:buSzTx/>
              <a:buFont typeface="Wingdings" panose="05000000000000000000" pitchFamily="2" charset="2"/>
              <a:buNone/>
            </a:pPr>
            <a:r>
              <a:rPr lang="en-US" altLang="en-US" sz="1400" i="1" dirty="0">
                <a:solidFill>
                  <a:srgbClr val="0000FF"/>
                </a:solidFill>
              </a:rPr>
              <a:t>How does ICE produce secondary pupillary-block glaucoma?</a:t>
            </a:r>
          </a:p>
          <a:p>
            <a:pPr eaLnBrk="1" hangingPunct="1">
              <a:spcBef>
                <a:spcPct val="0"/>
              </a:spcBef>
              <a:buClrTx/>
              <a:buSzTx/>
              <a:buFont typeface="Wingdings" panose="05000000000000000000" pitchFamily="2" charset="2"/>
              <a:buNone/>
            </a:pPr>
            <a:r>
              <a:rPr lang="en-US" altLang="en-US" sz="1400" dirty="0">
                <a:solidFill>
                  <a:srgbClr val="0000FF"/>
                </a:solidFill>
              </a:rPr>
              <a:t>As mentioned earlier, ICE cells may cross the angle, leaving a membrane in their wake. This membrane can contract, producing the broad and high PAS discussed previously. Or, the membrane can occlude the angle simply by covering it.</a:t>
            </a:r>
          </a:p>
          <a:p>
            <a:pPr eaLnBrk="1" hangingPunct="1">
              <a:spcBef>
                <a:spcPct val="0"/>
              </a:spcBef>
              <a:buClrTx/>
              <a:buSzTx/>
              <a:buFont typeface="Wingdings" panose="05000000000000000000" pitchFamily="2" charset="2"/>
              <a:buNone/>
            </a:pPr>
            <a:endParaRPr lang="en-US" altLang="en-US" sz="1400" i="1" dirty="0">
              <a:solidFill>
                <a:srgbClr val="0000FF"/>
              </a:solidFill>
            </a:endParaRPr>
          </a:p>
          <a:p>
            <a:pPr eaLnBrk="1" hangingPunct="1">
              <a:spcBef>
                <a:spcPct val="0"/>
              </a:spcBef>
              <a:buClrTx/>
              <a:buSzTx/>
              <a:buFont typeface="Wingdings" panose="05000000000000000000" pitchFamily="2" charset="2"/>
              <a:buNone/>
            </a:pPr>
            <a:r>
              <a:rPr lang="en-US" altLang="en-US" sz="1400" i="1" dirty="0">
                <a:solidFill>
                  <a:srgbClr val="0000FF"/>
                </a:solidFill>
              </a:rPr>
              <a:t>Can the glaucoma be managed medically?</a:t>
            </a:r>
            <a:endParaRPr lang="en-US" altLang="en-US" sz="1400" i="1" dirty="0">
              <a:solidFill>
                <a:srgbClr val="99FF99"/>
              </a:solidFill>
            </a:endParaRPr>
          </a:p>
          <a:p>
            <a:pPr eaLnBrk="1" hangingPunct="1">
              <a:spcBef>
                <a:spcPct val="0"/>
              </a:spcBef>
              <a:buClrTx/>
              <a:buSzTx/>
              <a:buFont typeface="Wingdings" panose="05000000000000000000" pitchFamily="2" charset="2"/>
              <a:buNone/>
            </a:pPr>
            <a:r>
              <a:rPr lang="en-US" altLang="en-US" sz="1400" dirty="0">
                <a:solidFill>
                  <a:srgbClr val="99FF99"/>
                </a:solidFill>
              </a:rPr>
              <a:t>In some cases, yes. However, many go on to filtering surgery.</a:t>
            </a:r>
          </a:p>
          <a:p>
            <a:pPr eaLnBrk="1" hangingPunct="1">
              <a:spcBef>
                <a:spcPct val="0"/>
              </a:spcBef>
              <a:buClrTx/>
              <a:buSzTx/>
              <a:buFont typeface="Wingdings" panose="05000000000000000000" pitchFamily="2" charset="2"/>
              <a:buNone/>
            </a:pPr>
            <a:endParaRPr lang="en-US" altLang="en-US" sz="1400" i="1" dirty="0">
              <a:solidFill>
                <a:srgbClr val="99FF99"/>
              </a:solidFill>
            </a:endParaRPr>
          </a:p>
          <a:p>
            <a:pPr eaLnBrk="1" hangingPunct="1">
              <a:spcBef>
                <a:spcPct val="0"/>
              </a:spcBef>
              <a:buClrTx/>
              <a:buSzTx/>
              <a:buFont typeface="Wingdings" panose="05000000000000000000" pitchFamily="2" charset="2"/>
              <a:buNone/>
            </a:pPr>
            <a:r>
              <a:rPr lang="en-US" altLang="en-US" sz="1400" i="1" dirty="0">
                <a:solidFill>
                  <a:srgbClr val="99FF99"/>
                </a:solidFill>
              </a:rPr>
              <a:t>Is SLT a good option?</a:t>
            </a:r>
          </a:p>
          <a:p>
            <a:pPr eaLnBrk="1" hangingPunct="1">
              <a:spcBef>
                <a:spcPct val="0"/>
              </a:spcBef>
              <a:buClrTx/>
              <a:buSzTx/>
              <a:buFont typeface="Wingdings" panose="05000000000000000000" pitchFamily="2" charset="2"/>
              <a:buNone/>
            </a:pPr>
            <a:r>
              <a:rPr lang="en-US" altLang="en-US" sz="1400" dirty="0">
                <a:solidFill>
                  <a:srgbClr val="99FF99"/>
                </a:solidFill>
              </a:rPr>
              <a:t>No—it is ineffective in ICE, and should be avoided</a:t>
            </a:r>
          </a:p>
        </p:txBody>
      </p:sp>
    </p:spTree>
    <p:extLst>
      <p:ext uri="{BB962C8B-B14F-4D97-AF65-F5344CB8AC3E}">
        <p14:creationId xmlns:p14="http://schemas.microsoft.com/office/powerpoint/2010/main" val="38091861"/>
      </p:ext>
    </p:extLst>
  </p:cSld>
  <p:clrMapOvr>
    <a:masterClrMapping/>
  </p:clrMapOvr>
</p:sld>
</file>

<file path=ppt/slides/slide3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Straight Arrow Connector 12">
            <a:extLst>
              <a:ext uri="{FF2B5EF4-FFF2-40B4-BE49-F238E27FC236}">
                <a16:creationId xmlns:a16="http://schemas.microsoft.com/office/drawing/2014/main" id="{A6DE2085-829C-480C-9216-69D6039C0A37}"/>
              </a:ext>
            </a:extLst>
          </p:cNvPr>
          <p:cNvCxnSpPr>
            <a:cxnSpLocks/>
          </p:cNvCxnSpPr>
          <p:nvPr/>
        </p:nvCxnSpPr>
        <p:spPr>
          <a:xfrm>
            <a:off x="6717173" y="1828800"/>
            <a:ext cx="0" cy="3462754"/>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43014" name="Text Box 6"/>
          <p:cNvSpPr txBox="1">
            <a:spLocks noChangeArrowheads="1"/>
          </p:cNvSpPr>
          <p:nvPr/>
        </p:nvSpPr>
        <p:spPr bwMode="auto">
          <a:xfrm>
            <a:off x="533400" y="2356376"/>
            <a:ext cx="1005403"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Lens-</a:t>
            </a:r>
          </a:p>
          <a:p>
            <a:pPr algn="ctr" eaLnBrk="1" hangingPunct="1">
              <a:lnSpc>
                <a:spcPct val="80000"/>
              </a:lnSpc>
              <a:spcBef>
                <a:spcPct val="0"/>
              </a:spcBef>
              <a:buClrTx/>
              <a:buSzTx/>
              <a:buFontTx/>
              <a:buNone/>
            </a:pPr>
            <a:r>
              <a:rPr lang="en-US" altLang="en-US" sz="1800" dirty="0">
                <a:solidFill>
                  <a:schemeClr val="bg1">
                    <a:lumMod val="75000"/>
                  </a:schemeClr>
                </a:solidFill>
              </a:rPr>
              <a:t>Induced</a:t>
            </a:r>
          </a:p>
        </p:txBody>
      </p:sp>
      <p:sp>
        <p:nvSpPr>
          <p:cNvPr id="43017" name="Text Box 14"/>
          <p:cNvSpPr txBox="1">
            <a:spLocks noChangeArrowheads="1"/>
          </p:cNvSpPr>
          <p:nvPr/>
        </p:nvSpPr>
        <p:spPr bwMode="auto">
          <a:xfrm>
            <a:off x="3026498" y="2365901"/>
            <a:ext cx="1633781"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Aphakic/</a:t>
            </a:r>
          </a:p>
          <a:p>
            <a:pPr algn="ctr" eaLnBrk="1" hangingPunct="1">
              <a:lnSpc>
                <a:spcPct val="80000"/>
              </a:lnSpc>
              <a:spcBef>
                <a:spcPct val="0"/>
              </a:spcBef>
              <a:buClrTx/>
              <a:buSzTx/>
              <a:buFontTx/>
              <a:buNone/>
            </a:pPr>
            <a:r>
              <a:rPr lang="en-US" altLang="en-US" sz="1800" dirty="0" err="1">
                <a:solidFill>
                  <a:schemeClr val="bg1">
                    <a:lumMod val="75000"/>
                  </a:schemeClr>
                </a:solidFill>
              </a:rPr>
              <a:t>Pseudophakic</a:t>
            </a:r>
            <a:endParaRPr lang="en-US" altLang="en-US" sz="1800" dirty="0">
              <a:solidFill>
                <a:schemeClr val="bg1">
                  <a:lumMod val="75000"/>
                </a:schemeClr>
              </a:solidFill>
            </a:endParaRPr>
          </a:p>
        </p:txBody>
      </p:sp>
      <p:sp>
        <p:nvSpPr>
          <p:cNvPr id="43031" name="Text Box 35"/>
          <p:cNvSpPr txBox="1">
            <a:spLocks noChangeArrowheads="1"/>
          </p:cNvSpPr>
          <p:nvPr/>
        </p:nvSpPr>
        <p:spPr bwMode="auto">
          <a:xfrm>
            <a:off x="1190847" y="1295400"/>
            <a:ext cx="2473754"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solidFill>
                  <a:schemeClr val="bg1">
                    <a:lumMod val="75000"/>
                  </a:schemeClr>
                </a:solidFill>
              </a:rPr>
              <a:t>w/ Pupillary Block</a:t>
            </a:r>
          </a:p>
        </p:txBody>
      </p:sp>
      <p:sp>
        <p:nvSpPr>
          <p:cNvPr id="43032" name="Text Box 36"/>
          <p:cNvSpPr txBox="1">
            <a:spLocks noChangeArrowheads="1"/>
          </p:cNvSpPr>
          <p:nvPr/>
        </p:nvSpPr>
        <p:spPr bwMode="auto">
          <a:xfrm>
            <a:off x="5181600" y="1295400"/>
            <a:ext cx="2630848"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t>w/o Pupillary Block</a:t>
            </a:r>
          </a:p>
        </p:txBody>
      </p:sp>
      <p:sp>
        <p:nvSpPr>
          <p:cNvPr id="49" name="Rectangle 2">
            <a:extLst>
              <a:ext uri="{FF2B5EF4-FFF2-40B4-BE49-F238E27FC236}">
                <a16:creationId xmlns:a16="http://schemas.microsoft.com/office/drawing/2014/main" id="{240EE5BF-F7D2-4FC8-A5DD-F6B5423153C6}"/>
              </a:ext>
            </a:extLst>
          </p:cNvPr>
          <p:cNvSpPr>
            <a:spLocks noGrp="1" noChangeArrowheads="1"/>
          </p:cNvSpPr>
          <p:nvPr>
            <p:ph type="title"/>
          </p:nvPr>
        </p:nvSpPr>
        <p:spPr>
          <a:xfrm>
            <a:off x="457200" y="304800"/>
            <a:ext cx="7543800" cy="563562"/>
          </a:xfrm>
        </p:spPr>
        <p:txBody>
          <a:bodyPr/>
          <a:lstStyle/>
          <a:p>
            <a:pPr eaLnBrk="1" hangingPunct="1"/>
            <a:r>
              <a:rPr lang="en-US" altLang="en-US" sz="3500" dirty="0"/>
              <a:t>A</a:t>
            </a:r>
          </a:p>
        </p:txBody>
      </p:sp>
      <p:sp>
        <p:nvSpPr>
          <p:cNvPr id="50" name="TextBox 49">
            <a:extLst>
              <a:ext uri="{FF2B5EF4-FFF2-40B4-BE49-F238E27FC236}">
                <a16:creationId xmlns:a16="http://schemas.microsoft.com/office/drawing/2014/main" id="{CF426230-46C8-405C-9015-99EF57762A2E}"/>
              </a:ext>
            </a:extLst>
          </p:cNvPr>
          <p:cNvSpPr txBox="1"/>
          <p:nvPr/>
        </p:nvSpPr>
        <p:spPr>
          <a:xfrm>
            <a:off x="2259496" y="189094"/>
            <a:ext cx="4607480" cy="400110"/>
          </a:xfrm>
          <a:prstGeom prst="rect">
            <a:avLst/>
          </a:prstGeom>
          <a:solidFill>
            <a:schemeClr val="accent1">
              <a:lumMod val="60000"/>
              <a:lumOff val="40000"/>
            </a:schemeClr>
          </a:solidFill>
        </p:spPr>
        <p:txBody>
          <a:bodyPr wrap="none" rtlCol="0">
            <a:spAutoFit/>
          </a:bodyPr>
          <a:lstStyle/>
          <a:p>
            <a:pPr algn="ctr"/>
            <a:r>
              <a:rPr lang="en-US" sz="2000" b="1" dirty="0"/>
              <a:t>Secondary Angle Closure Glaucoma</a:t>
            </a:r>
          </a:p>
        </p:txBody>
      </p:sp>
      <p:sp>
        <p:nvSpPr>
          <p:cNvPr id="2" name="TextBox 1">
            <a:extLst>
              <a:ext uri="{FF2B5EF4-FFF2-40B4-BE49-F238E27FC236}">
                <a16:creationId xmlns:a16="http://schemas.microsoft.com/office/drawing/2014/main" id="{A7E30BEC-923B-4C9A-A856-BDD0D882F6B8}"/>
              </a:ext>
            </a:extLst>
          </p:cNvPr>
          <p:cNvSpPr txBox="1"/>
          <p:nvPr/>
        </p:nvSpPr>
        <p:spPr>
          <a:xfrm>
            <a:off x="887305" y="2844119"/>
            <a:ext cx="1494320" cy="338554"/>
          </a:xfrm>
          <a:prstGeom prst="rect">
            <a:avLst/>
          </a:prstGeom>
          <a:noFill/>
        </p:spPr>
        <p:txBody>
          <a:bodyPr wrap="none" rtlCol="0">
            <a:spAutoFit/>
          </a:bodyPr>
          <a:lstStyle/>
          <a:p>
            <a:r>
              <a:rPr lang="en-US" sz="1600" dirty="0" err="1">
                <a:solidFill>
                  <a:schemeClr val="bg1">
                    <a:lumMod val="75000"/>
                  </a:schemeClr>
                </a:solidFill>
              </a:rPr>
              <a:t>Phacomorphic</a:t>
            </a:r>
            <a:endParaRPr lang="en-US" sz="1600" dirty="0">
              <a:solidFill>
                <a:schemeClr val="bg1">
                  <a:lumMod val="75000"/>
                </a:schemeClr>
              </a:solidFill>
            </a:endParaRPr>
          </a:p>
        </p:txBody>
      </p:sp>
      <p:sp>
        <p:nvSpPr>
          <p:cNvPr id="51" name="TextBox 50">
            <a:extLst>
              <a:ext uri="{FF2B5EF4-FFF2-40B4-BE49-F238E27FC236}">
                <a16:creationId xmlns:a16="http://schemas.microsoft.com/office/drawing/2014/main" id="{156069D4-340B-4160-A336-EBF73557CEE0}"/>
              </a:ext>
            </a:extLst>
          </p:cNvPr>
          <p:cNvSpPr txBox="1"/>
          <p:nvPr/>
        </p:nvSpPr>
        <p:spPr>
          <a:xfrm>
            <a:off x="884725" y="3175578"/>
            <a:ext cx="1402948" cy="338554"/>
          </a:xfrm>
          <a:prstGeom prst="rect">
            <a:avLst/>
          </a:prstGeom>
          <a:noFill/>
        </p:spPr>
        <p:txBody>
          <a:bodyPr wrap="none" rtlCol="0">
            <a:spAutoFit/>
          </a:bodyPr>
          <a:lstStyle/>
          <a:p>
            <a:r>
              <a:rPr lang="en-US" sz="1600" dirty="0">
                <a:solidFill>
                  <a:schemeClr val="bg1">
                    <a:lumMod val="75000"/>
                  </a:schemeClr>
                </a:solidFill>
              </a:rPr>
              <a:t>Ectopia </a:t>
            </a:r>
            <a:r>
              <a:rPr lang="en-US" sz="1600" dirty="0" err="1">
                <a:solidFill>
                  <a:schemeClr val="bg1">
                    <a:lumMod val="75000"/>
                  </a:schemeClr>
                </a:solidFill>
              </a:rPr>
              <a:t>lentis</a:t>
            </a:r>
            <a:endParaRPr lang="en-US" sz="1600" dirty="0">
              <a:solidFill>
                <a:schemeClr val="bg1">
                  <a:lumMod val="75000"/>
                </a:schemeClr>
              </a:solidFill>
            </a:endParaRPr>
          </a:p>
        </p:txBody>
      </p:sp>
      <p:cxnSp>
        <p:nvCxnSpPr>
          <p:cNvPr id="71" name="Straight Connector 70">
            <a:extLst>
              <a:ext uri="{FF2B5EF4-FFF2-40B4-BE49-F238E27FC236}">
                <a16:creationId xmlns:a16="http://schemas.microsoft.com/office/drawing/2014/main" id="{C104938D-BA8D-4E39-9D5F-9EE2012F2F3C}"/>
              </a:ext>
            </a:extLst>
          </p:cNvPr>
          <p:cNvCxnSpPr>
            <a:cxnSpLocks/>
          </p:cNvCxnSpPr>
          <p:nvPr/>
        </p:nvCxnSpPr>
        <p:spPr>
          <a:xfrm flipH="1">
            <a:off x="762665" y="3023488"/>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2A7E4E40-472F-4E50-8A7A-45C10FDD7171}"/>
              </a:ext>
            </a:extLst>
          </p:cNvPr>
          <p:cNvCxnSpPr>
            <a:cxnSpLocks/>
          </p:cNvCxnSpPr>
          <p:nvPr/>
        </p:nvCxnSpPr>
        <p:spPr>
          <a:xfrm flipH="1">
            <a:off x="762665" y="3347853"/>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C3924889-45B9-4383-9C9E-48F0A9C27AD8}"/>
              </a:ext>
            </a:extLst>
          </p:cNvPr>
          <p:cNvCxnSpPr>
            <a:cxnSpLocks/>
          </p:cNvCxnSpPr>
          <p:nvPr/>
        </p:nvCxnSpPr>
        <p:spPr>
          <a:xfrm flipH="1">
            <a:off x="748719" y="2838976"/>
            <a:ext cx="13947" cy="5088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 name="Straight Arrow Connector 5">
            <a:extLst>
              <a:ext uri="{FF2B5EF4-FFF2-40B4-BE49-F238E27FC236}">
                <a16:creationId xmlns:a16="http://schemas.microsoft.com/office/drawing/2014/main" id="{A3439F0C-5143-461F-8F3C-2E830785DEFC}"/>
              </a:ext>
            </a:extLst>
          </p:cNvPr>
          <p:cNvCxnSpPr>
            <a:stCxn id="50" idx="2"/>
          </p:cNvCxnSpPr>
          <p:nvPr/>
        </p:nvCxnSpPr>
        <p:spPr>
          <a:xfrm flipH="1">
            <a:off x="2971800" y="589204"/>
            <a:ext cx="1591436" cy="706196"/>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0" name="Straight Arrow Connector 9">
            <a:extLst>
              <a:ext uri="{FF2B5EF4-FFF2-40B4-BE49-F238E27FC236}">
                <a16:creationId xmlns:a16="http://schemas.microsoft.com/office/drawing/2014/main" id="{84DC796E-F6ED-4FBB-82D2-A260F480BF8A}"/>
              </a:ext>
            </a:extLst>
          </p:cNvPr>
          <p:cNvCxnSpPr>
            <a:cxnSpLocks/>
          </p:cNvCxnSpPr>
          <p:nvPr/>
        </p:nvCxnSpPr>
        <p:spPr>
          <a:xfrm>
            <a:off x="4572000" y="589204"/>
            <a:ext cx="1600200" cy="706196"/>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6" name="Straight Arrow Connector 25">
            <a:extLst>
              <a:ext uri="{FF2B5EF4-FFF2-40B4-BE49-F238E27FC236}">
                <a16:creationId xmlns:a16="http://schemas.microsoft.com/office/drawing/2014/main" id="{B70E0124-9B84-41A5-8D84-A66B7838A706}"/>
              </a:ext>
            </a:extLst>
          </p:cNvPr>
          <p:cNvCxnSpPr>
            <a:cxnSpLocks/>
          </p:cNvCxnSpPr>
          <p:nvPr/>
        </p:nvCxnSpPr>
        <p:spPr>
          <a:xfrm flipH="1">
            <a:off x="1159539" y="1828800"/>
            <a:ext cx="1290435" cy="478059"/>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28" name="Straight Arrow Connector 27">
            <a:extLst>
              <a:ext uri="{FF2B5EF4-FFF2-40B4-BE49-F238E27FC236}">
                <a16:creationId xmlns:a16="http://schemas.microsoft.com/office/drawing/2014/main" id="{567A4249-5C59-4416-8A8E-1C35913900AB}"/>
              </a:ext>
            </a:extLst>
          </p:cNvPr>
          <p:cNvCxnSpPr>
            <a:cxnSpLocks/>
          </p:cNvCxnSpPr>
          <p:nvPr/>
        </p:nvCxnSpPr>
        <p:spPr>
          <a:xfrm>
            <a:off x="2449973" y="1832208"/>
            <a:ext cx="1268784"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56" name="Text Box 6">
            <a:extLst>
              <a:ext uri="{FF2B5EF4-FFF2-40B4-BE49-F238E27FC236}">
                <a16:creationId xmlns:a16="http://schemas.microsoft.com/office/drawing/2014/main" id="{557983BD-9D64-49B9-A366-A08663B0451F}"/>
              </a:ext>
            </a:extLst>
          </p:cNvPr>
          <p:cNvSpPr txBox="1">
            <a:spLocks noChangeArrowheads="1"/>
          </p:cNvSpPr>
          <p:nvPr/>
        </p:nvSpPr>
        <p:spPr bwMode="auto">
          <a:xfrm>
            <a:off x="5029200" y="2356376"/>
            <a:ext cx="813043"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r" eaLnBrk="1" hangingPunct="1">
              <a:lnSpc>
                <a:spcPct val="80000"/>
              </a:lnSpc>
              <a:spcBef>
                <a:spcPct val="0"/>
              </a:spcBef>
              <a:buClrTx/>
              <a:buSzTx/>
              <a:buFontTx/>
              <a:buNone/>
            </a:pPr>
            <a:r>
              <a:rPr lang="en-US" altLang="en-US" sz="1800" dirty="0">
                <a:solidFill>
                  <a:schemeClr val="bg1">
                    <a:lumMod val="75000"/>
                  </a:schemeClr>
                </a:solidFill>
              </a:rPr>
              <a:t>‘Push’</a:t>
            </a:r>
          </a:p>
        </p:txBody>
      </p:sp>
      <p:sp>
        <p:nvSpPr>
          <p:cNvPr id="57" name="Text Box 14">
            <a:extLst>
              <a:ext uri="{FF2B5EF4-FFF2-40B4-BE49-F238E27FC236}">
                <a16:creationId xmlns:a16="http://schemas.microsoft.com/office/drawing/2014/main" id="{5DAFA1C1-3A29-4C27-A379-663FDD22E326}"/>
              </a:ext>
            </a:extLst>
          </p:cNvPr>
          <p:cNvSpPr txBox="1">
            <a:spLocks noChangeArrowheads="1"/>
          </p:cNvSpPr>
          <p:nvPr/>
        </p:nvSpPr>
        <p:spPr bwMode="auto">
          <a:xfrm>
            <a:off x="7620000" y="2365901"/>
            <a:ext cx="671979"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t>‘Pull’</a:t>
            </a:r>
          </a:p>
        </p:txBody>
      </p:sp>
      <p:cxnSp>
        <p:nvCxnSpPr>
          <p:cNvPr id="58" name="Straight Arrow Connector 57">
            <a:extLst>
              <a:ext uri="{FF2B5EF4-FFF2-40B4-BE49-F238E27FC236}">
                <a16:creationId xmlns:a16="http://schemas.microsoft.com/office/drawing/2014/main" id="{E874FEE9-46BD-46A3-90A3-DE7CC220FBFF}"/>
              </a:ext>
            </a:extLst>
          </p:cNvPr>
          <p:cNvCxnSpPr>
            <a:cxnSpLocks/>
          </p:cNvCxnSpPr>
          <p:nvPr/>
        </p:nvCxnSpPr>
        <p:spPr>
          <a:xfrm flipH="1">
            <a:off x="5867400" y="1828800"/>
            <a:ext cx="849775"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59" name="Straight Arrow Connector 58">
            <a:extLst>
              <a:ext uri="{FF2B5EF4-FFF2-40B4-BE49-F238E27FC236}">
                <a16:creationId xmlns:a16="http://schemas.microsoft.com/office/drawing/2014/main" id="{C370A4A1-FE96-4E70-B89E-839542A5E241}"/>
              </a:ext>
            </a:extLst>
          </p:cNvPr>
          <p:cNvCxnSpPr>
            <a:cxnSpLocks/>
          </p:cNvCxnSpPr>
          <p:nvPr/>
        </p:nvCxnSpPr>
        <p:spPr>
          <a:xfrm>
            <a:off x="6717173" y="1832208"/>
            <a:ext cx="902827" cy="474047"/>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62" name="Text Box 16">
            <a:extLst>
              <a:ext uri="{FF2B5EF4-FFF2-40B4-BE49-F238E27FC236}">
                <a16:creationId xmlns:a16="http://schemas.microsoft.com/office/drawing/2014/main" id="{33538067-0726-41B0-93FF-357EF00CA62D}"/>
              </a:ext>
            </a:extLst>
          </p:cNvPr>
          <p:cNvSpPr txBox="1">
            <a:spLocks noChangeArrowheads="1"/>
          </p:cNvSpPr>
          <p:nvPr/>
        </p:nvSpPr>
        <p:spPr bwMode="auto">
          <a:xfrm>
            <a:off x="8065437" y="2684785"/>
            <a:ext cx="628698"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NVG</a:t>
            </a:r>
          </a:p>
        </p:txBody>
      </p:sp>
      <p:sp>
        <p:nvSpPr>
          <p:cNvPr id="70" name="Text Box 21">
            <a:extLst>
              <a:ext uri="{FF2B5EF4-FFF2-40B4-BE49-F238E27FC236}">
                <a16:creationId xmlns:a16="http://schemas.microsoft.com/office/drawing/2014/main" id="{86C32650-BE1F-4CC3-8DB5-0C136D877E6F}"/>
              </a:ext>
            </a:extLst>
          </p:cNvPr>
          <p:cNvSpPr txBox="1">
            <a:spLocks noChangeArrowheads="1"/>
          </p:cNvSpPr>
          <p:nvPr/>
        </p:nvSpPr>
        <p:spPr bwMode="auto">
          <a:xfrm>
            <a:off x="8070534" y="3048000"/>
            <a:ext cx="526106"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b="1"/>
              <a:t>ICE</a:t>
            </a:r>
          </a:p>
        </p:txBody>
      </p:sp>
      <p:sp>
        <p:nvSpPr>
          <p:cNvPr id="75" name="Text Box 45">
            <a:extLst>
              <a:ext uri="{FF2B5EF4-FFF2-40B4-BE49-F238E27FC236}">
                <a16:creationId xmlns:a16="http://schemas.microsoft.com/office/drawing/2014/main" id="{2B6EDA2D-8F55-4DFD-A225-8C03CE6FC7F3}"/>
              </a:ext>
            </a:extLst>
          </p:cNvPr>
          <p:cNvSpPr txBox="1">
            <a:spLocks noChangeArrowheads="1"/>
          </p:cNvSpPr>
          <p:nvPr/>
        </p:nvSpPr>
        <p:spPr bwMode="auto">
          <a:xfrm>
            <a:off x="8073162" y="3810000"/>
            <a:ext cx="1070837" cy="74635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ts val="1700"/>
              </a:lnSpc>
              <a:spcBef>
                <a:spcPct val="0"/>
              </a:spcBef>
              <a:buClrTx/>
              <a:buSzTx/>
              <a:buFontTx/>
              <a:buNone/>
            </a:pPr>
            <a:r>
              <a:rPr lang="en-US" altLang="en-US" sz="1600" dirty="0">
                <a:solidFill>
                  <a:schemeClr val="bg1">
                    <a:lumMod val="75000"/>
                  </a:schemeClr>
                </a:solidFill>
              </a:rPr>
              <a:t>Epithelial/ fibrous ingrowth</a:t>
            </a:r>
          </a:p>
        </p:txBody>
      </p:sp>
      <p:cxnSp>
        <p:nvCxnSpPr>
          <p:cNvPr id="77" name="Straight Connector 76">
            <a:extLst>
              <a:ext uri="{FF2B5EF4-FFF2-40B4-BE49-F238E27FC236}">
                <a16:creationId xmlns:a16="http://schemas.microsoft.com/office/drawing/2014/main" id="{FC090BD7-F2E1-4464-B57B-9CBE5874C89B}"/>
              </a:ext>
            </a:extLst>
          </p:cNvPr>
          <p:cNvCxnSpPr>
            <a:cxnSpLocks/>
          </p:cNvCxnSpPr>
          <p:nvPr/>
        </p:nvCxnSpPr>
        <p:spPr>
          <a:xfrm>
            <a:off x="7873969" y="2674448"/>
            <a:ext cx="7724" cy="128795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8" name="Straight Connector 77">
            <a:extLst>
              <a:ext uri="{FF2B5EF4-FFF2-40B4-BE49-F238E27FC236}">
                <a16:creationId xmlns:a16="http://schemas.microsoft.com/office/drawing/2014/main" id="{B1922ED5-C3D8-43D8-A00D-1D6BC9201DBA}"/>
              </a:ext>
            </a:extLst>
          </p:cNvPr>
          <p:cNvCxnSpPr/>
          <p:nvPr/>
        </p:nvCxnSpPr>
        <p:spPr>
          <a:xfrm flipH="1">
            <a:off x="7873968" y="2840262"/>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9" name="Straight Connector 78">
            <a:extLst>
              <a:ext uri="{FF2B5EF4-FFF2-40B4-BE49-F238E27FC236}">
                <a16:creationId xmlns:a16="http://schemas.microsoft.com/office/drawing/2014/main" id="{77019ED2-6D69-4A60-9D19-D4DB786EA3A0}"/>
              </a:ext>
            </a:extLst>
          </p:cNvPr>
          <p:cNvCxnSpPr/>
          <p:nvPr/>
        </p:nvCxnSpPr>
        <p:spPr>
          <a:xfrm flipH="1">
            <a:off x="7873968" y="3213518"/>
            <a:ext cx="24447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1" name="Straight Connector 80">
            <a:extLst>
              <a:ext uri="{FF2B5EF4-FFF2-40B4-BE49-F238E27FC236}">
                <a16:creationId xmlns:a16="http://schemas.microsoft.com/office/drawing/2014/main" id="{9796A12F-4125-4C05-8EE8-A388740C580D}"/>
              </a:ext>
            </a:extLst>
          </p:cNvPr>
          <p:cNvCxnSpPr/>
          <p:nvPr/>
        </p:nvCxnSpPr>
        <p:spPr>
          <a:xfrm flipH="1">
            <a:off x="7877837" y="3581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3" name="Straight Connector 82">
            <a:extLst>
              <a:ext uri="{FF2B5EF4-FFF2-40B4-BE49-F238E27FC236}">
                <a16:creationId xmlns:a16="http://schemas.microsoft.com/office/drawing/2014/main" id="{7FDC5F4B-9BF0-42AD-B8BB-2F2399BCF1E2}"/>
              </a:ext>
            </a:extLst>
          </p:cNvPr>
          <p:cNvCxnSpPr/>
          <p:nvPr/>
        </p:nvCxnSpPr>
        <p:spPr>
          <a:xfrm flipH="1">
            <a:off x="7881693" y="3962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93" name="Text Box 42">
            <a:extLst>
              <a:ext uri="{FF2B5EF4-FFF2-40B4-BE49-F238E27FC236}">
                <a16:creationId xmlns:a16="http://schemas.microsoft.com/office/drawing/2014/main" id="{53BAB77F-E061-4834-9068-34BDF78AD071}"/>
              </a:ext>
            </a:extLst>
          </p:cNvPr>
          <p:cNvSpPr txBox="1">
            <a:spLocks noChangeArrowheads="1"/>
          </p:cNvSpPr>
          <p:nvPr/>
        </p:nvSpPr>
        <p:spPr bwMode="auto">
          <a:xfrm>
            <a:off x="8111387" y="3429000"/>
            <a:ext cx="856196"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Flat AC</a:t>
            </a:r>
          </a:p>
        </p:txBody>
      </p:sp>
      <p:sp>
        <p:nvSpPr>
          <p:cNvPr id="100" name="Text Box 23">
            <a:extLst>
              <a:ext uri="{FF2B5EF4-FFF2-40B4-BE49-F238E27FC236}">
                <a16:creationId xmlns:a16="http://schemas.microsoft.com/office/drawing/2014/main" id="{D8F2FCFF-2984-4836-B000-9C5601A8EAAA}"/>
              </a:ext>
            </a:extLst>
          </p:cNvPr>
          <p:cNvSpPr txBox="1">
            <a:spLocks noChangeArrowheads="1"/>
          </p:cNvSpPr>
          <p:nvPr/>
        </p:nvSpPr>
        <p:spPr bwMode="auto">
          <a:xfrm>
            <a:off x="5530369" y="2667000"/>
            <a:ext cx="2143536"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Aqueous misdirection</a:t>
            </a:r>
          </a:p>
        </p:txBody>
      </p:sp>
      <p:cxnSp>
        <p:nvCxnSpPr>
          <p:cNvPr id="104" name="Straight Connector 103">
            <a:extLst>
              <a:ext uri="{FF2B5EF4-FFF2-40B4-BE49-F238E27FC236}">
                <a16:creationId xmlns:a16="http://schemas.microsoft.com/office/drawing/2014/main" id="{49D87D4A-E317-4446-9B95-5184CB3968F3}"/>
              </a:ext>
            </a:extLst>
          </p:cNvPr>
          <p:cNvCxnSpPr>
            <a:cxnSpLocks/>
          </p:cNvCxnSpPr>
          <p:nvPr/>
        </p:nvCxnSpPr>
        <p:spPr>
          <a:xfrm flipH="1">
            <a:off x="5316229" y="2667000"/>
            <a:ext cx="7397" cy="25314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5" name="Straight Connector 104">
            <a:extLst>
              <a:ext uri="{FF2B5EF4-FFF2-40B4-BE49-F238E27FC236}">
                <a16:creationId xmlns:a16="http://schemas.microsoft.com/office/drawing/2014/main" id="{F40B6D71-75A8-4A88-864D-00D14C2F710D}"/>
              </a:ext>
            </a:extLst>
          </p:cNvPr>
          <p:cNvCxnSpPr/>
          <p:nvPr/>
        </p:nvCxnSpPr>
        <p:spPr>
          <a:xfrm flipH="1">
            <a:off x="5323624" y="2832814"/>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6" name="Straight Connector 105">
            <a:extLst>
              <a:ext uri="{FF2B5EF4-FFF2-40B4-BE49-F238E27FC236}">
                <a16:creationId xmlns:a16="http://schemas.microsoft.com/office/drawing/2014/main" id="{010BF7B2-AA07-4DCF-822D-E2DB5CC0BF59}"/>
              </a:ext>
            </a:extLst>
          </p:cNvPr>
          <p:cNvCxnSpPr/>
          <p:nvPr/>
        </p:nvCxnSpPr>
        <p:spPr>
          <a:xfrm flipH="1">
            <a:off x="5323624" y="3360065"/>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a:extLst>
              <a:ext uri="{FF2B5EF4-FFF2-40B4-BE49-F238E27FC236}">
                <a16:creationId xmlns:a16="http://schemas.microsoft.com/office/drawing/2014/main" id="{BAC8035C-3999-4C31-93CD-6C0D2ADEB73B}"/>
              </a:ext>
            </a:extLst>
          </p:cNvPr>
          <p:cNvCxnSpPr/>
          <p:nvPr/>
        </p:nvCxnSpPr>
        <p:spPr>
          <a:xfrm flipH="1">
            <a:off x="5323536" y="3786938"/>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8" name="Straight Connector 107">
            <a:extLst>
              <a:ext uri="{FF2B5EF4-FFF2-40B4-BE49-F238E27FC236}">
                <a16:creationId xmlns:a16="http://schemas.microsoft.com/office/drawing/2014/main" id="{DB64CAEE-69B4-426A-8A5B-D1269DBF0F66}"/>
              </a:ext>
            </a:extLst>
          </p:cNvPr>
          <p:cNvCxnSpPr/>
          <p:nvPr/>
        </p:nvCxnSpPr>
        <p:spPr>
          <a:xfrm flipH="1">
            <a:off x="5327493" y="4249152"/>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12" name="Straight Connector 111">
            <a:extLst>
              <a:ext uri="{FF2B5EF4-FFF2-40B4-BE49-F238E27FC236}">
                <a16:creationId xmlns:a16="http://schemas.microsoft.com/office/drawing/2014/main" id="{99A16C30-4BE4-48E5-8B65-0C5F3039B8DC}"/>
              </a:ext>
            </a:extLst>
          </p:cNvPr>
          <p:cNvCxnSpPr/>
          <p:nvPr/>
        </p:nvCxnSpPr>
        <p:spPr>
          <a:xfrm flipH="1">
            <a:off x="5333455" y="51816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13" name="Text Box 42">
            <a:extLst>
              <a:ext uri="{FF2B5EF4-FFF2-40B4-BE49-F238E27FC236}">
                <a16:creationId xmlns:a16="http://schemas.microsoft.com/office/drawing/2014/main" id="{056DFFD9-3CA2-42E7-90FE-4F14522E3504}"/>
              </a:ext>
            </a:extLst>
          </p:cNvPr>
          <p:cNvSpPr txBox="1">
            <a:spLocks noChangeArrowheads="1"/>
          </p:cNvSpPr>
          <p:nvPr/>
        </p:nvSpPr>
        <p:spPr bwMode="auto">
          <a:xfrm>
            <a:off x="5533954" y="3623846"/>
            <a:ext cx="1563248"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Retinal surgery</a:t>
            </a:r>
          </a:p>
        </p:txBody>
      </p:sp>
      <p:sp>
        <p:nvSpPr>
          <p:cNvPr id="118" name="Text Box 47">
            <a:extLst>
              <a:ext uri="{FF2B5EF4-FFF2-40B4-BE49-F238E27FC236}">
                <a16:creationId xmlns:a16="http://schemas.microsoft.com/office/drawing/2014/main" id="{3F59D898-ECAD-49F0-9425-2A1BC8DDA7B5}"/>
              </a:ext>
            </a:extLst>
          </p:cNvPr>
          <p:cNvSpPr txBox="1">
            <a:spLocks noChangeArrowheads="1"/>
          </p:cNvSpPr>
          <p:nvPr/>
        </p:nvSpPr>
        <p:spPr bwMode="auto">
          <a:xfrm>
            <a:off x="5523688" y="4538246"/>
            <a:ext cx="1414170"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Drug-induced</a:t>
            </a:r>
          </a:p>
        </p:txBody>
      </p:sp>
      <p:sp>
        <p:nvSpPr>
          <p:cNvPr id="16" name="TextBox 15">
            <a:extLst>
              <a:ext uri="{FF2B5EF4-FFF2-40B4-BE49-F238E27FC236}">
                <a16:creationId xmlns:a16="http://schemas.microsoft.com/office/drawing/2014/main" id="{984E008D-FBBA-42B4-940E-EA26772E0161}"/>
              </a:ext>
            </a:extLst>
          </p:cNvPr>
          <p:cNvSpPr txBox="1"/>
          <p:nvPr/>
        </p:nvSpPr>
        <p:spPr>
          <a:xfrm>
            <a:off x="6230528" y="5257800"/>
            <a:ext cx="1326004" cy="369332"/>
          </a:xfrm>
          <a:prstGeom prst="rect">
            <a:avLst/>
          </a:prstGeom>
          <a:noFill/>
        </p:spPr>
        <p:txBody>
          <a:bodyPr wrap="none" rtlCol="0">
            <a:spAutoFit/>
          </a:bodyPr>
          <a:lstStyle/>
          <a:p>
            <a:pPr algn="ctr"/>
            <a:r>
              <a:rPr lang="en-US" dirty="0">
                <a:solidFill>
                  <a:schemeClr val="bg1">
                    <a:lumMod val="75000"/>
                  </a:schemeClr>
                </a:solidFill>
              </a:rPr>
              <a:t>Both/Either</a:t>
            </a:r>
          </a:p>
        </p:txBody>
      </p:sp>
      <p:cxnSp>
        <p:nvCxnSpPr>
          <p:cNvPr id="125" name="Straight Connector 124">
            <a:extLst>
              <a:ext uri="{FF2B5EF4-FFF2-40B4-BE49-F238E27FC236}">
                <a16:creationId xmlns:a16="http://schemas.microsoft.com/office/drawing/2014/main" id="{01138141-D318-4ED7-A7FE-D8F2155CE890}"/>
              </a:ext>
            </a:extLst>
          </p:cNvPr>
          <p:cNvCxnSpPr/>
          <p:nvPr/>
        </p:nvCxnSpPr>
        <p:spPr>
          <a:xfrm flipH="1">
            <a:off x="5334000" y="4724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52" name="Text Box 47">
            <a:extLst>
              <a:ext uri="{FF2B5EF4-FFF2-40B4-BE49-F238E27FC236}">
                <a16:creationId xmlns:a16="http://schemas.microsoft.com/office/drawing/2014/main" id="{E3578916-9804-473C-8F06-D4FA0BCEDFD0}"/>
              </a:ext>
            </a:extLst>
          </p:cNvPr>
          <p:cNvSpPr txBox="1">
            <a:spLocks noChangeArrowheads="1"/>
          </p:cNvSpPr>
          <p:nvPr/>
        </p:nvSpPr>
        <p:spPr bwMode="auto">
          <a:xfrm>
            <a:off x="5543446" y="4055146"/>
            <a:ext cx="1619354"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err="1">
                <a:solidFill>
                  <a:schemeClr val="bg1">
                    <a:lumMod val="75000"/>
                  </a:schemeClr>
                </a:solidFill>
              </a:rPr>
              <a:t>Nanophthalmos</a:t>
            </a:r>
            <a:endParaRPr lang="en-US" altLang="en-US" sz="1600" dirty="0">
              <a:solidFill>
                <a:schemeClr val="bg1">
                  <a:lumMod val="75000"/>
                </a:schemeClr>
              </a:solidFill>
            </a:endParaRPr>
          </a:p>
        </p:txBody>
      </p:sp>
      <p:sp>
        <p:nvSpPr>
          <p:cNvPr id="53" name="Text Box 45">
            <a:extLst>
              <a:ext uri="{FF2B5EF4-FFF2-40B4-BE49-F238E27FC236}">
                <a16:creationId xmlns:a16="http://schemas.microsoft.com/office/drawing/2014/main" id="{57D1A14F-68FE-47D2-983C-1A879D66A9DC}"/>
              </a:ext>
            </a:extLst>
          </p:cNvPr>
          <p:cNvSpPr txBox="1">
            <a:spLocks noChangeArrowheads="1"/>
          </p:cNvSpPr>
          <p:nvPr/>
        </p:nvSpPr>
        <p:spPr bwMode="auto">
          <a:xfrm>
            <a:off x="5523688" y="5013493"/>
            <a:ext cx="582211"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PFV</a:t>
            </a:r>
          </a:p>
        </p:txBody>
      </p:sp>
      <p:sp>
        <p:nvSpPr>
          <p:cNvPr id="54" name="Text Box 42">
            <a:extLst>
              <a:ext uri="{FF2B5EF4-FFF2-40B4-BE49-F238E27FC236}">
                <a16:creationId xmlns:a16="http://schemas.microsoft.com/office/drawing/2014/main" id="{E1E37D2C-2C52-446B-843B-01E64990D3EC}"/>
              </a:ext>
            </a:extLst>
          </p:cNvPr>
          <p:cNvSpPr txBox="1">
            <a:spLocks noChangeArrowheads="1"/>
          </p:cNvSpPr>
          <p:nvPr/>
        </p:nvSpPr>
        <p:spPr bwMode="auto">
          <a:xfrm>
            <a:off x="5551406" y="3192546"/>
            <a:ext cx="2276072"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ERD/choroidal effusion</a:t>
            </a:r>
          </a:p>
        </p:txBody>
      </p:sp>
      <p:sp>
        <p:nvSpPr>
          <p:cNvPr id="45" name="Text Box 16">
            <a:extLst>
              <a:ext uri="{FF2B5EF4-FFF2-40B4-BE49-F238E27FC236}">
                <a16:creationId xmlns:a16="http://schemas.microsoft.com/office/drawing/2014/main" id="{110F5FF7-0BFD-4D31-B590-0FC320326235}"/>
              </a:ext>
            </a:extLst>
          </p:cNvPr>
          <p:cNvSpPr txBox="1">
            <a:spLocks noChangeArrowheads="1"/>
          </p:cNvSpPr>
          <p:nvPr/>
        </p:nvSpPr>
        <p:spPr bwMode="auto">
          <a:xfrm>
            <a:off x="624362" y="1879005"/>
            <a:ext cx="6811893" cy="4524315"/>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i="1" dirty="0">
                <a:solidFill>
                  <a:schemeClr val="bg1">
                    <a:lumMod val="65000"/>
                  </a:schemeClr>
                </a:solidFill>
              </a:rPr>
              <a:t>In this context, what does </a:t>
            </a:r>
            <a:r>
              <a:rPr lang="en-US" altLang="en-US" sz="1600" dirty="0">
                <a:solidFill>
                  <a:schemeClr val="bg1">
                    <a:lumMod val="65000"/>
                  </a:schemeClr>
                </a:solidFill>
              </a:rPr>
              <a:t>ICE</a:t>
            </a:r>
            <a:r>
              <a:rPr lang="en-US" altLang="en-US" sz="1600" i="1" dirty="0">
                <a:solidFill>
                  <a:schemeClr val="bg1">
                    <a:lumMod val="65000"/>
                  </a:schemeClr>
                </a:solidFill>
              </a:rPr>
              <a:t> stand for?</a:t>
            </a:r>
          </a:p>
          <a:p>
            <a:pPr eaLnBrk="1" hangingPunct="1">
              <a:spcBef>
                <a:spcPct val="0"/>
              </a:spcBef>
              <a:buClrTx/>
              <a:buSzTx/>
              <a:buFontTx/>
              <a:buNone/>
            </a:pPr>
            <a:r>
              <a:rPr lang="en-US" altLang="en-US" sz="1600" dirty="0">
                <a:solidFill>
                  <a:schemeClr val="bg1">
                    <a:lumMod val="65000"/>
                  </a:schemeClr>
                </a:solidFill>
              </a:rPr>
              <a:t>Iridocorneal endothelial syndrome</a:t>
            </a:r>
          </a:p>
          <a:p>
            <a:pPr eaLnBrk="1" hangingPunct="1">
              <a:spcBef>
                <a:spcPct val="0"/>
              </a:spcBef>
              <a:buClrTx/>
              <a:buSzTx/>
              <a:buFontTx/>
              <a:buNone/>
            </a:pPr>
            <a:endParaRPr lang="en-US" altLang="en-US" sz="1600" i="1" dirty="0">
              <a:solidFill>
                <a:schemeClr val="bg1">
                  <a:lumMod val="65000"/>
                </a:schemeClr>
              </a:solidFill>
            </a:endParaRPr>
          </a:p>
          <a:p>
            <a:pPr eaLnBrk="1" hangingPunct="1">
              <a:spcBef>
                <a:spcPct val="0"/>
              </a:spcBef>
              <a:buClrTx/>
              <a:buSzTx/>
              <a:buFontTx/>
              <a:buNone/>
            </a:pPr>
            <a:r>
              <a:rPr lang="en-US" altLang="en-US" sz="1600" i="1" dirty="0">
                <a:solidFill>
                  <a:schemeClr val="bg1">
                    <a:lumMod val="65000"/>
                  </a:schemeClr>
                </a:solidFill>
              </a:rPr>
              <a:t>In a nutshell, what is ICE?</a:t>
            </a:r>
          </a:p>
          <a:p>
            <a:pPr eaLnBrk="1" hangingPunct="1">
              <a:spcBef>
                <a:spcPct val="0"/>
              </a:spcBef>
              <a:buClrTx/>
              <a:buSzTx/>
              <a:buFont typeface="Wingdings" panose="05000000000000000000" pitchFamily="2" charset="2"/>
              <a:buNone/>
            </a:pPr>
            <a:r>
              <a:rPr lang="en-US" altLang="en-US" sz="1600" dirty="0">
                <a:solidFill>
                  <a:schemeClr val="bg1">
                    <a:lumMod val="65000"/>
                  </a:schemeClr>
                </a:solidFill>
              </a:rPr>
              <a:t>A sporadic condition in which abnormal corneal endothelial cells lead to a variety of corneal, iris and angle problems</a:t>
            </a:r>
          </a:p>
          <a:p>
            <a:pPr eaLnBrk="1" hangingPunct="1">
              <a:spcBef>
                <a:spcPct val="0"/>
              </a:spcBef>
              <a:buClrTx/>
              <a:buSzTx/>
              <a:buFont typeface="Wingdings" panose="05000000000000000000" pitchFamily="2" charset="2"/>
              <a:buNone/>
            </a:pPr>
            <a:endParaRPr lang="en-US" altLang="en-US" sz="1600" dirty="0">
              <a:solidFill>
                <a:schemeClr val="bg1">
                  <a:lumMod val="65000"/>
                </a:schemeClr>
              </a:solidFill>
            </a:endParaRPr>
          </a:p>
          <a:p>
            <a:pPr eaLnBrk="1" hangingPunct="1">
              <a:spcBef>
                <a:spcPct val="0"/>
              </a:spcBef>
              <a:buClrTx/>
              <a:buSzTx/>
              <a:buFontTx/>
              <a:buNone/>
            </a:pPr>
            <a:r>
              <a:rPr lang="en-US" altLang="en-US" sz="1600" i="1" dirty="0">
                <a:solidFill>
                  <a:schemeClr val="bg1">
                    <a:lumMod val="65000"/>
                  </a:schemeClr>
                </a:solidFill>
              </a:rPr>
              <a:t>Who is the typical patient?</a:t>
            </a:r>
          </a:p>
          <a:p>
            <a:pPr eaLnBrk="1" hangingPunct="1">
              <a:spcBef>
                <a:spcPct val="0"/>
              </a:spcBef>
              <a:buClrTx/>
              <a:buSzTx/>
              <a:buFontTx/>
              <a:buNone/>
            </a:pPr>
            <a:r>
              <a:rPr lang="en-US" altLang="en-US" sz="1600" dirty="0">
                <a:solidFill>
                  <a:schemeClr val="bg1">
                    <a:lumMod val="65000"/>
                  </a:schemeClr>
                </a:solidFill>
              </a:rPr>
              <a:t>A young-to-middle-aged adult female</a:t>
            </a:r>
          </a:p>
          <a:p>
            <a:pPr eaLnBrk="1" hangingPunct="1">
              <a:spcBef>
                <a:spcPct val="0"/>
              </a:spcBef>
              <a:buClrTx/>
              <a:buSzTx/>
              <a:buFontTx/>
              <a:buNone/>
            </a:pPr>
            <a:endParaRPr lang="en-US" altLang="en-US" sz="1600" i="1" dirty="0">
              <a:solidFill>
                <a:schemeClr val="bg1">
                  <a:lumMod val="65000"/>
                </a:schemeClr>
              </a:solidFill>
            </a:endParaRPr>
          </a:p>
          <a:p>
            <a:pPr eaLnBrk="1" hangingPunct="1">
              <a:spcBef>
                <a:spcPct val="0"/>
              </a:spcBef>
              <a:buClrTx/>
              <a:buSzTx/>
              <a:buFontTx/>
              <a:buNone/>
            </a:pPr>
            <a:r>
              <a:rPr lang="en-US" altLang="en-US" sz="1600" i="1" dirty="0">
                <a:solidFill>
                  <a:schemeClr val="bg1">
                    <a:lumMod val="65000"/>
                  </a:schemeClr>
                </a:solidFill>
              </a:rPr>
              <a:t>What three sorts of complaints will she have?</a:t>
            </a:r>
          </a:p>
          <a:p>
            <a:pPr eaLnBrk="1" hangingPunct="1">
              <a:spcBef>
                <a:spcPct val="0"/>
              </a:spcBef>
              <a:buClrTx/>
              <a:buSzTx/>
              <a:buNone/>
            </a:pPr>
            <a:r>
              <a:rPr lang="en-US" altLang="en-US" sz="1600" dirty="0">
                <a:solidFill>
                  <a:schemeClr val="bg1">
                    <a:lumMod val="65000"/>
                  </a:schemeClr>
                </a:solidFill>
              </a:rPr>
              <a:t>--Changes in the eye’s appearance</a:t>
            </a:r>
          </a:p>
          <a:p>
            <a:pPr eaLnBrk="1" hangingPunct="1">
              <a:spcBef>
                <a:spcPct val="0"/>
              </a:spcBef>
              <a:buClrTx/>
              <a:buSzTx/>
              <a:buNone/>
            </a:pPr>
            <a:r>
              <a:rPr lang="en-US" altLang="en-US" sz="1600" dirty="0">
                <a:solidFill>
                  <a:schemeClr val="bg1">
                    <a:lumMod val="65000"/>
                  </a:schemeClr>
                </a:solidFill>
              </a:rPr>
              <a:t>--Ocular pain </a:t>
            </a:r>
          </a:p>
          <a:p>
            <a:pPr eaLnBrk="1" hangingPunct="1">
              <a:spcBef>
                <a:spcPct val="0"/>
              </a:spcBef>
              <a:buClrTx/>
              <a:buSzTx/>
              <a:buNone/>
            </a:pPr>
            <a:r>
              <a:rPr lang="en-US" altLang="en-US" sz="1600" dirty="0">
                <a:solidFill>
                  <a:schemeClr val="bg1">
                    <a:lumMod val="65000"/>
                  </a:schemeClr>
                </a:solidFill>
              </a:rPr>
              <a:t>--Decreased VA</a:t>
            </a:r>
          </a:p>
          <a:p>
            <a:pPr eaLnBrk="1" hangingPunct="1">
              <a:spcBef>
                <a:spcPct val="0"/>
              </a:spcBef>
              <a:buClrTx/>
              <a:buSzTx/>
              <a:buNone/>
            </a:pPr>
            <a:endParaRPr lang="en-US" altLang="en-US" sz="1600" dirty="0">
              <a:solidFill>
                <a:schemeClr val="bg1">
                  <a:lumMod val="65000"/>
                </a:schemeClr>
              </a:solidFill>
            </a:endParaRPr>
          </a:p>
          <a:p>
            <a:pPr eaLnBrk="1" hangingPunct="1">
              <a:spcBef>
                <a:spcPct val="0"/>
              </a:spcBef>
              <a:buClrTx/>
              <a:buSzTx/>
              <a:buFontTx/>
              <a:buNone/>
            </a:pPr>
            <a:r>
              <a:rPr lang="en-US" altLang="en-US" sz="1600" i="1" dirty="0">
                <a:solidFill>
                  <a:schemeClr val="bg1">
                    <a:lumMod val="65000"/>
                  </a:schemeClr>
                </a:solidFill>
              </a:rPr>
              <a:t>What ‘pertinent negative’ will be elicited when taking a history?</a:t>
            </a:r>
          </a:p>
          <a:p>
            <a:pPr eaLnBrk="1" hangingPunct="1">
              <a:spcBef>
                <a:spcPct val="0"/>
              </a:spcBef>
              <a:buClrTx/>
              <a:buSzTx/>
              <a:buFontTx/>
              <a:buNone/>
            </a:pPr>
            <a:r>
              <a:rPr lang="en-US" altLang="en-US" sz="1600" dirty="0">
                <a:solidFill>
                  <a:schemeClr val="bg1">
                    <a:lumMod val="65000"/>
                  </a:schemeClr>
                </a:solidFill>
              </a:rPr>
              <a:t>She will deny any family history of similar eye findings (recall it’s sporadic, not inherited)</a:t>
            </a:r>
          </a:p>
        </p:txBody>
      </p:sp>
      <p:sp>
        <p:nvSpPr>
          <p:cNvPr id="47" name="Oval 46">
            <a:extLst>
              <a:ext uri="{FF2B5EF4-FFF2-40B4-BE49-F238E27FC236}">
                <a16:creationId xmlns:a16="http://schemas.microsoft.com/office/drawing/2014/main" id="{915FF168-8D6E-4F81-8D3E-ED770430134E}"/>
              </a:ext>
            </a:extLst>
          </p:cNvPr>
          <p:cNvSpPr/>
          <p:nvPr/>
        </p:nvSpPr>
        <p:spPr>
          <a:xfrm>
            <a:off x="8001000" y="3048000"/>
            <a:ext cx="671979" cy="338554"/>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Text Box 16">
            <a:extLst>
              <a:ext uri="{FF2B5EF4-FFF2-40B4-BE49-F238E27FC236}">
                <a16:creationId xmlns:a16="http://schemas.microsoft.com/office/drawing/2014/main" id="{090C85B3-0EB0-425A-B813-5DE77E9B89E1}"/>
              </a:ext>
            </a:extLst>
          </p:cNvPr>
          <p:cNvSpPr txBox="1">
            <a:spLocks noChangeArrowheads="1"/>
          </p:cNvSpPr>
          <p:nvPr/>
        </p:nvSpPr>
        <p:spPr bwMode="auto">
          <a:xfrm>
            <a:off x="440617" y="3361823"/>
            <a:ext cx="4516848" cy="1323439"/>
          </a:xfrm>
          <a:prstGeom prst="rect">
            <a:avLst/>
          </a:prstGeom>
          <a:solidFill>
            <a:schemeClr val="accent2"/>
          </a:solidFill>
          <a:ln>
            <a:noFill/>
          </a:ln>
          <a:effec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i="1" dirty="0">
                <a:solidFill>
                  <a:schemeClr val="bg1">
                    <a:lumMod val="75000"/>
                  </a:schemeClr>
                </a:solidFill>
              </a:rPr>
              <a:t>What are the common signs of ICE syndrome?</a:t>
            </a:r>
          </a:p>
          <a:p>
            <a:pPr eaLnBrk="1" hangingPunct="1">
              <a:spcBef>
                <a:spcPct val="0"/>
              </a:spcBef>
              <a:buClrTx/>
              <a:buSzTx/>
              <a:buFontTx/>
              <a:buNone/>
            </a:pPr>
            <a:r>
              <a:rPr lang="en-US" altLang="en-US" sz="1600" dirty="0">
                <a:solidFill>
                  <a:schemeClr val="bg1">
                    <a:lumMod val="75000"/>
                  </a:schemeClr>
                </a:solidFill>
              </a:rPr>
              <a:t>--Iris changes</a:t>
            </a:r>
          </a:p>
          <a:p>
            <a:pPr eaLnBrk="1" hangingPunct="1">
              <a:spcBef>
                <a:spcPct val="0"/>
              </a:spcBef>
              <a:buClrTx/>
              <a:buSzTx/>
              <a:buFontTx/>
              <a:buNone/>
            </a:pPr>
            <a:r>
              <a:rPr lang="en-US" altLang="en-US" sz="1600" dirty="0">
                <a:solidFill>
                  <a:schemeClr val="bg1">
                    <a:lumMod val="75000"/>
                  </a:schemeClr>
                </a:solidFill>
              </a:rPr>
              <a:t>--Corneal changes</a:t>
            </a:r>
          </a:p>
          <a:p>
            <a:pPr eaLnBrk="1" hangingPunct="1">
              <a:spcBef>
                <a:spcPct val="0"/>
              </a:spcBef>
              <a:buClrTx/>
              <a:buSzTx/>
              <a:buFontTx/>
              <a:buNone/>
            </a:pPr>
            <a:r>
              <a:rPr lang="en-US" altLang="en-US" sz="1600" dirty="0">
                <a:solidFill>
                  <a:schemeClr val="bg1">
                    <a:lumMod val="75000"/>
                  </a:schemeClr>
                </a:solidFill>
              </a:rPr>
              <a:t>--Peripheral anterior synechiae (PAS)</a:t>
            </a:r>
          </a:p>
          <a:p>
            <a:pPr eaLnBrk="1" hangingPunct="1">
              <a:spcBef>
                <a:spcPct val="0"/>
              </a:spcBef>
              <a:buClrTx/>
              <a:buSzTx/>
              <a:buFontTx/>
              <a:buNone/>
            </a:pPr>
            <a:r>
              <a:rPr lang="en-US" altLang="en-US" sz="1600" dirty="0">
                <a:solidFill>
                  <a:schemeClr val="bg1">
                    <a:lumMod val="75000"/>
                  </a:schemeClr>
                </a:solidFill>
              </a:rPr>
              <a:t>--</a:t>
            </a:r>
            <a:r>
              <a:rPr lang="en-US" altLang="en-US" sz="1600" b="1" dirty="0">
                <a:solidFill>
                  <a:schemeClr val="bg1"/>
                </a:solidFill>
              </a:rPr>
              <a:t>Elevated IOP/glaucoma</a:t>
            </a:r>
          </a:p>
        </p:txBody>
      </p:sp>
      <p:sp>
        <p:nvSpPr>
          <p:cNvPr id="55" name="Oval 54">
            <a:extLst>
              <a:ext uri="{FF2B5EF4-FFF2-40B4-BE49-F238E27FC236}">
                <a16:creationId xmlns:a16="http://schemas.microsoft.com/office/drawing/2014/main" id="{AA51CD81-56EC-487E-9F90-4DF70BE0BAD9}"/>
              </a:ext>
            </a:extLst>
          </p:cNvPr>
          <p:cNvSpPr/>
          <p:nvPr/>
        </p:nvSpPr>
        <p:spPr>
          <a:xfrm>
            <a:off x="489047" y="4234088"/>
            <a:ext cx="2627756" cy="603892"/>
          </a:xfrm>
          <a:prstGeom prst="ellipse">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 name="Text Box 16">
            <a:extLst>
              <a:ext uri="{FF2B5EF4-FFF2-40B4-BE49-F238E27FC236}">
                <a16:creationId xmlns:a16="http://schemas.microsoft.com/office/drawing/2014/main" id="{3ECDF26A-610A-4BE8-A957-10B935410858}"/>
              </a:ext>
            </a:extLst>
          </p:cNvPr>
          <p:cNvSpPr txBox="1">
            <a:spLocks noChangeArrowheads="1"/>
          </p:cNvSpPr>
          <p:nvPr/>
        </p:nvSpPr>
        <p:spPr bwMode="auto">
          <a:xfrm>
            <a:off x="191042" y="1003916"/>
            <a:ext cx="6228522" cy="3108543"/>
          </a:xfrm>
          <a:prstGeom prst="rect">
            <a:avLst/>
          </a:prstGeom>
          <a:solidFill>
            <a:srgbClr val="99FF99"/>
          </a:solidFill>
          <a:ln>
            <a:noFill/>
          </a:ln>
          <a:effec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 typeface="Wingdings" panose="05000000000000000000" pitchFamily="2" charset="2"/>
              <a:buNone/>
            </a:pPr>
            <a:r>
              <a:rPr lang="en-US" altLang="en-US" sz="1400" i="1" dirty="0">
                <a:solidFill>
                  <a:srgbClr val="0000FF"/>
                </a:solidFill>
              </a:rPr>
              <a:t>How common is glaucoma in ICE?</a:t>
            </a:r>
          </a:p>
          <a:p>
            <a:pPr eaLnBrk="1" hangingPunct="1">
              <a:spcBef>
                <a:spcPct val="0"/>
              </a:spcBef>
              <a:buClrTx/>
              <a:buSzTx/>
              <a:buFont typeface="Wingdings" panose="05000000000000000000" pitchFamily="2" charset="2"/>
              <a:buNone/>
            </a:pPr>
            <a:r>
              <a:rPr lang="en-US" altLang="en-US" sz="1400" dirty="0">
                <a:solidFill>
                  <a:srgbClr val="0000FF"/>
                </a:solidFill>
              </a:rPr>
              <a:t>Quite—it develops in about half of cases</a:t>
            </a:r>
          </a:p>
          <a:p>
            <a:pPr eaLnBrk="1" hangingPunct="1">
              <a:spcBef>
                <a:spcPct val="0"/>
              </a:spcBef>
              <a:buClrTx/>
              <a:buSzTx/>
              <a:buFont typeface="Wingdings" panose="05000000000000000000" pitchFamily="2" charset="2"/>
              <a:buNone/>
            </a:pPr>
            <a:endParaRPr lang="en-US" altLang="en-US" sz="1400" i="1" dirty="0">
              <a:solidFill>
                <a:srgbClr val="0000FF"/>
              </a:solidFill>
            </a:endParaRPr>
          </a:p>
          <a:p>
            <a:pPr eaLnBrk="1" hangingPunct="1">
              <a:spcBef>
                <a:spcPct val="0"/>
              </a:spcBef>
              <a:buClrTx/>
              <a:buSzTx/>
              <a:buFont typeface="Wingdings" panose="05000000000000000000" pitchFamily="2" charset="2"/>
              <a:buNone/>
            </a:pPr>
            <a:r>
              <a:rPr lang="en-US" altLang="en-US" sz="1400" i="1" dirty="0">
                <a:solidFill>
                  <a:srgbClr val="0000FF"/>
                </a:solidFill>
              </a:rPr>
              <a:t>How does ICE produce secondary pupillary-block glaucoma?</a:t>
            </a:r>
          </a:p>
          <a:p>
            <a:pPr eaLnBrk="1" hangingPunct="1">
              <a:spcBef>
                <a:spcPct val="0"/>
              </a:spcBef>
              <a:buClrTx/>
              <a:buSzTx/>
              <a:buFont typeface="Wingdings" panose="05000000000000000000" pitchFamily="2" charset="2"/>
              <a:buNone/>
            </a:pPr>
            <a:r>
              <a:rPr lang="en-US" altLang="en-US" sz="1400" dirty="0">
                <a:solidFill>
                  <a:srgbClr val="0000FF"/>
                </a:solidFill>
              </a:rPr>
              <a:t>As mentioned earlier, ICE cells may cross the angle, leaving a membrane in their wake. This membrane can contract, producing the broad and high PAS discussed previously. Or, the membrane can occlude the angle simply by covering it.</a:t>
            </a:r>
          </a:p>
          <a:p>
            <a:pPr eaLnBrk="1" hangingPunct="1">
              <a:spcBef>
                <a:spcPct val="0"/>
              </a:spcBef>
              <a:buClrTx/>
              <a:buSzTx/>
              <a:buFont typeface="Wingdings" panose="05000000000000000000" pitchFamily="2" charset="2"/>
              <a:buNone/>
            </a:pPr>
            <a:endParaRPr lang="en-US" altLang="en-US" sz="1400" i="1" dirty="0">
              <a:solidFill>
                <a:srgbClr val="0000FF"/>
              </a:solidFill>
            </a:endParaRPr>
          </a:p>
          <a:p>
            <a:pPr eaLnBrk="1" hangingPunct="1">
              <a:spcBef>
                <a:spcPct val="0"/>
              </a:spcBef>
              <a:buClrTx/>
              <a:buSzTx/>
              <a:buFont typeface="Wingdings" panose="05000000000000000000" pitchFamily="2" charset="2"/>
              <a:buNone/>
            </a:pPr>
            <a:r>
              <a:rPr lang="en-US" altLang="en-US" sz="1400" i="1" dirty="0">
                <a:solidFill>
                  <a:srgbClr val="0000FF"/>
                </a:solidFill>
              </a:rPr>
              <a:t>Can the glaucoma be managed medically?</a:t>
            </a:r>
          </a:p>
          <a:p>
            <a:pPr eaLnBrk="1" hangingPunct="1">
              <a:spcBef>
                <a:spcPct val="0"/>
              </a:spcBef>
              <a:buClrTx/>
              <a:buSzTx/>
              <a:buFont typeface="Wingdings" panose="05000000000000000000" pitchFamily="2" charset="2"/>
              <a:buNone/>
            </a:pPr>
            <a:r>
              <a:rPr lang="en-US" altLang="en-US" sz="1400" dirty="0">
                <a:solidFill>
                  <a:srgbClr val="0000FF"/>
                </a:solidFill>
              </a:rPr>
              <a:t>In some cases, yes. However, many go on to filtering surgery.</a:t>
            </a:r>
            <a:endParaRPr lang="en-US" altLang="en-US" sz="1400" dirty="0">
              <a:solidFill>
                <a:srgbClr val="99FF99"/>
              </a:solidFill>
            </a:endParaRPr>
          </a:p>
          <a:p>
            <a:pPr eaLnBrk="1" hangingPunct="1">
              <a:spcBef>
                <a:spcPct val="0"/>
              </a:spcBef>
              <a:buClrTx/>
              <a:buSzTx/>
              <a:buFont typeface="Wingdings" panose="05000000000000000000" pitchFamily="2" charset="2"/>
              <a:buNone/>
            </a:pPr>
            <a:endParaRPr lang="en-US" altLang="en-US" sz="1400" i="1" dirty="0">
              <a:solidFill>
                <a:srgbClr val="99FF99"/>
              </a:solidFill>
            </a:endParaRPr>
          </a:p>
          <a:p>
            <a:pPr eaLnBrk="1" hangingPunct="1">
              <a:spcBef>
                <a:spcPct val="0"/>
              </a:spcBef>
              <a:buClrTx/>
              <a:buSzTx/>
              <a:buFont typeface="Wingdings" panose="05000000000000000000" pitchFamily="2" charset="2"/>
              <a:buNone/>
            </a:pPr>
            <a:r>
              <a:rPr lang="en-US" altLang="en-US" sz="1400" i="1" dirty="0">
                <a:solidFill>
                  <a:srgbClr val="99FF99"/>
                </a:solidFill>
              </a:rPr>
              <a:t>Is SLT a good option?</a:t>
            </a:r>
          </a:p>
          <a:p>
            <a:pPr eaLnBrk="1" hangingPunct="1">
              <a:spcBef>
                <a:spcPct val="0"/>
              </a:spcBef>
              <a:buClrTx/>
              <a:buSzTx/>
              <a:buFont typeface="Wingdings" panose="05000000000000000000" pitchFamily="2" charset="2"/>
              <a:buNone/>
            </a:pPr>
            <a:r>
              <a:rPr lang="en-US" altLang="en-US" sz="1400" dirty="0">
                <a:solidFill>
                  <a:srgbClr val="99FF99"/>
                </a:solidFill>
              </a:rPr>
              <a:t>No—it is ineffective in ICE, and should be avoided</a:t>
            </a:r>
          </a:p>
        </p:txBody>
      </p:sp>
    </p:spTree>
    <p:extLst>
      <p:ext uri="{BB962C8B-B14F-4D97-AF65-F5344CB8AC3E}">
        <p14:creationId xmlns:p14="http://schemas.microsoft.com/office/powerpoint/2010/main" val="1098946349"/>
      </p:ext>
    </p:extLst>
  </p:cSld>
  <p:clrMapOvr>
    <a:masterClrMapping/>
  </p:clrMapOvr>
</p:sld>
</file>

<file path=ppt/slides/slide3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Straight Arrow Connector 12">
            <a:extLst>
              <a:ext uri="{FF2B5EF4-FFF2-40B4-BE49-F238E27FC236}">
                <a16:creationId xmlns:a16="http://schemas.microsoft.com/office/drawing/2014/main" id="{A6DE2085-829C-480C-9216-69D6039C0A37}"/>
              </a:ext>
            </a:extLst>
          </p:cNvPr>
          <p:cNvCxnSpPr>
            <a:cxnSpLocks/>
          </p:cNvCxnSpPr>
          <p:nvPr/>
        </p:nvCxnSpPr>
        <p:spPr>
          <a:xfrm>
            <a:off x="6717173" y="1828800"/>
            <a:ext cx="0" cy="3462754"/>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43014" name="Text Box 6"/>
          <p:cNvSpPr txBox="1">
            <a:spLocks noChangeArrowheads="1"/>
          </p:cNvSpPr>
          <p:nvPr/>
        </p:nvSpPr>
        <p:spPr bwMode="auto">
          <a:xfrm>
            <a:off x="533400" y="2356376"/>
            <a:ext cx="1005403"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Lens-</a:t>
            </a:r>
          </a:p>
          <a:p>
            <a:pPr algn="ctr" eaLnBrk="1" hangingPunct="1">
              <a:lnSpc>
                <a:spcPct val="80000"/>
              </a:lnSpc>
              <a:spcBef>
                <a:spcPct val="0"/>
              </a:spcBef>
              <a:buClrTx/>
              <a:buSzTx/>
              <a:buFontTx/>
              <a:buNone/>
            </a:pPr>
            <a:r>
              <a:rPr lang="en-US" altLang="en-US" sz="1800" dirty="0">
                <a:solidFill>
                  <a:schemeClr val="bg1">
                    <a:lumMod val="75000"/>
                  </a:schemeClr>
                </a:solidFill>
              </a:rPr>
              <a:t>Induced</a:t>
            </a:r>
          </a:p>
        </p:txBody>
      </p:sp>
      <p:sp>
        <p:nvSpPr>
          <p:cNvPr id="43017" name="Text Box 14"/>
          <p:cNvSpPr txBox="1">
            <a:spLocks noChangeArrowheads="1"/>
          </p:cNvSpPr>
          <p:nvPr/>
        </p:nvSpPr>
        <p:spPr bwMode="auto">
          <a:xfrm>
            <a:off x="3026498" y="2365901"/>
            <a:ext cx="1633781"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Aphakic/</a:t>
            </a:r>
          </a:p>
          <a:p>
            <a:pPr algn="ctr" eaLnBrk="1" hangingPunct="1">
              <a:lnSpc>
                <a:spcPct val="80000"/>
              </a:lnSpc>
              <a:spcBef>
                <a:spcPct val="0"/>
              </a:spcBef>
              <a:buClrTx/>
              <a:buSzTx/>
              <a:buFontTx/>
              <a:buNone/>
            </a:pPr>
            <a:r>
              <a:rPr lang="en-US" altLang="en-US" sz="1800" dirty="0" err="1">
                <a:solidFill>
                  <a:schemeClr val="bg1">
                    <a:lumMod val="75000"/>
                  </a:schemeClr>
                </a:solidFill>
              </a:rPr>
              <a:t>Pseudophakic</a:t>
            </a:r>
            <a:endParaRPr lang="en-US" altLang="en-US" sz="1800" dirty="0">
              <a:solidFill>
                <a:schemeClr val="bg1">
                  <a:lumMod val="75000"/>
                </a:schemeClr>
              </a:solidFill>
            </a:endParaRPr>
          </a:p>
        </p:txBody>
      </p:sp>
      <p:sp>
        <p:nvSpPr>
          <p:cNvPr id="43031" name="Text Box 35"/>
          <p:cNvSpPr txBox="1">
            <a:spLocks noChangeArrowheads="1"/>
          </p:cNvSpPr>
          <p:nvPr/>
        </p:nvSpPr>
        <p:spPr bwMode="auto">
          <a:xfrm>
            <a:off x="1190847" y="1295400"/>
            <a:ext cx="2473754"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solidFill>
                  <a:schemeClr val="bg1">
                    <a:lumMod val="75000"/>
                  </a:schemeClr>
                </a:solidFill>
              </a:rPr>
              <a:t>w/ Pupillary Block</a:t>
            </a:r>
          </a:p>
        </p:txBody>
      </p:sp>
      <p:sp>
        <p:nvSpPr>
          <p:cNvPr id="43032" name="Text Box 36"/>
          <p:cNvSpPr txBox="1">
            <a:spLocks noChangeArrowheads="1"/>
          </p:cNvSpPr>
          <p:nvPr/>
        </p:nvSpPr>
        <p:spPr bwMode="auto">
          <a:xfrm>
            <a:off x="5181600" y="1295400"/>
            <a:ext cx="2630848"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t>w/o Pupillary Block</a:t>
            </a:r>
          </a:p>
        </p:txBody>
      </p:sp>
      <p:sp>
        <p:nvSpPr>
          <p:cNvPr id="49" name="Rectangle 2">
            <a:extLst>
              <a:ext uri="{FF2B5EF4-FFF2-40B4-BE49-F238E27FC236}">
                <a16:creationId xmlns:a16="http://schemas.microsoft.com/office/drawing/2014/main" id="{240EE5BF-F7D2-4FC8-A5DD-F6B5423153C6}"/>
              </a:ext>
            </a:extLst>
          </p:cNvPr>
          <p:cNvSpPr>
            <a:spLocks noGrp="1" noChangeArrowheads="1"/>
          </p:cNvSpPr>
          <p:nvPr>
            <p:ph type="title"/>
          </p:nvPr>
        </p:nvSpPr>
        <p:spPr>
          <a:xfrm>
            <a:off x="457200" y="304800"/>
            <a:ext cx="7543800" cy="563562"/>
          </a:xfrm>
        </p:spPr>
        <p:txBody>
          <a:bodyPr/>
          <a:lstStyle/>
          <a:p>
            <a:pPr eaLnBrk="1" hangingPunct="1"/>
            <a:r>
              <a:rPr lang="en-US" altLang="en-US" sz="3500" dirty="0"/>
              <a:t>Q</a:t>
            </a:r>
          </a:p>
        </p:txBody>
      </p:sp>
      <p:sp>
        <p:nvSpPr>
          <p:cNvPr id="50" name="TextBox 49">
            <a:extLst>
              <a:ext uri="{FF2B5EF4-FFF2-40B4-BE49-F238E27FC236}">
                <a16:creationId xmlns:a16="http://schemas.microsoft.com/office/drawing/2014/main" id="{CF426230-46C8-405C-9015-99EF57762A2E}"/>
              </a:ext>
            </a:extLst>
          </p:cNvPr>
          <p:cNvSpPr txBox="1"/>
          <p:nvPr/>
        </p:nvSpPr>
        <p:spPr>
          <a:xfrm>
            <a:off x="2259496" y="189094"/>
            <a:ext cx="4607480" cy="400110"/>
          </a:xfrm>
          <a:prstGeom prst="rect">
            <a:avLst/>
          </a:prstGeom>
          <a:solidFill>
            <a:schemeClr val="accent1">
              <a:lumMod val="60000"/>
              <a:lumOff val="40000"/>
            </a:schemeClr>
          </a:solidFill>
        </p:spPr>
        <p:txBody>
          <a:bodyPr wrap="none" rtlCol="0">
            <a:spAutoFit/>
          </a:bodyPr>
          <a:lstStyle/>
          <a:p>
            <a:pPr algn="ctr"/>
            <a:r>
              <a:rPr lang="en-US" sz="2000" b="1" dirty="0"/>
              <a:t>Secondary Angle Closure Glaucoma</a:t>
            </a:r>
          </a:p>
        </p:txBody>
      </p:sp>
      <p:sp>
        <p:nvSpPr>
          <p:cNvPr id="2" name="TextBox 1">
            <a:extLst>
              <a:ext uri="{FF2B5EF4-FFF2-40B4-BE49-F238E27FC236}">
                <a16:creationId xmlns:a16="http://schemas.microsoft.com/office/drawing/2014/main" id="{A7E30BEC-923B-4C9A-A856-BDD0D882F6B8}"/>
              </a:ext>
            </a:extLst>
          </p:cNvPr>
          <p:cNvSpPr txBox="1"/>
          <p:nvPr/>
        </p:nvSpPr>
        <p:spPr>
          <a:xfrm>
            <a:off x="887305" y="2844119"/>
            <a:ext cx="1494320" cy="338554"/>
          </a:xfrm>
          <a:prstGeom prst="rect">
            <a:avLst/>
          </a:prstGeom>
          <a:noFill/>
        </p:spPr>
        <p:txBody>
          <a:bodyPr wrap="none" rtlCol="0">
            <a:spAutoFit/>
          </a:bodyPr>
          <a:lstStyle/>
          <a:p>
            <a:r>
              <a:rPr lang="en-US" sz="1600" dirty="0" err="1">
                <a:solidFill>
                  <a:schemeClr val="bg1">
                    <a:lumMod val="75000"/>
                  </a:schemeClr>
                </a:solidFill>
              </a:rPr>
              <a:t>Phacomorphic</a:t>
            </a:r>
            <a:endParaRPr lang="en-US" sz="1600" dirty="0">
              <a:solidFill>
                <a:schemeClr val="bg1">
                  <a:lumMod val="75000"/>
                </a:schemeClr>
              </a:solidFill>
            </a:endParaRPr>
          </a:p>
        </p:txBody>
      </p:sp>
      <p:sp>
        <p:nvSpPr>
          <p:cNvPr id="51" name="TextBox 50">
            <a:extLst>
              <a:ext uri="{FF2B5EF4-FFF2-40B4-BE49-F238E27FC236}">
                <a16:creationId xmlns:a16="http://schemas.microsoft.com/office/drawing/2014/main" id="{156069D4-340B-4160-A336-EBF73557CEE0}"/>
              </a:ext>
            </a:extLst>
          </p:cNvPr>
          <p:cNvSpPr txBox="1"/>
          <p:nvPr/>
        </p:nvSpPr>
        <p:spPr>
          <a:xfrm>
            <a:off x="884725" y="3175578"/>
            <a:ext cx="1402948" cy="338554"/>
          </a:xfrm>
          <a:prstGeom prst="rect">
            <a:avLst/>
          </a:prstGeom>
          <a:noFill/>
        </p:spPr>
        <p:txBody>
          <a:bodyPr wrap="none" rtlCol="0">
            <a:spAutoFit/>
          </a:bodyPr>
          <a:lstStyle/>
          <a:p>
            <a:r>
              <a:rPr lang="en-US" sz="1600" dirty="0">
                <a:solidFill>
                  <a:schemeClr val="bg1">
                    <a:lumMod val="75000"/>
                  </a:schemeClr>
                </a:solidFill>
              </a:rPr>
              <a:t>Ectopia </a:t>
            </a:r>
            <a:r>
              <a:rPr lang="en-US" sz="1600" dirty="0" err="1">
                <a:solidFill>
                  <a:schemeClr val="bg1">
                    <a:lumMod val="75000"/>
                  </a:schemeClr>
                </a:solidFill>
              </a:rPr>
              <a:t>lentis</a:t>
            </a:r>
            <a:endParaRPr lang="en-US" sz="1600" dirty="0">
              <a:solidFill>
                <a:schemeClr val="bg1">
                  <a:lumMod val="75000"/>
                </a:schemeClr>
              </a:solidFill>
            </a:endParaRPr>
          </a:p>
        </p:txBody>
      </p:sp>
      <p:cxnSp>
        <p:nvCxnSpPr>
          <p:cNvPr id="71" name="Straight Connector 70">
            <a:extLst>
              <a:ext uri="{FF2B5EF4-FFF2-40B4-BE49-F238E27FC236}">
                <a16:creationId xmlns:a16="http://schemas.microsoft.com/office/drawing/2014/main" id="{C104938D-BA8D-4E39-9D5F-9EE2012F2F3C}"/>
              </a:ext>
            </a:extLst>
          </p:cNvPr>
          <p:cNvCxnSpPr>
            <a:cxnSpLocks/>
          </p:cNvCxnSpPr>
          <p:nvPr/>
        </p:nvCxnSpPr>
        <p:spPr>
          <a:xfrm flipH="1">
            <a:off x="762665" y="3023488"/>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2A7E4E40-472F-4E50-8A7A-45C10FDD7171}"/>
              </a:ext>
            </a:extLst>
          </p:cNvPr>
          <p:cNvCxnSpPr>
            <a:cxnSpLocks/>
          </p:cNvCxnSpPr>
          <p:nvPr/>
        </p:nvCxnSpPr>
        <p:spPr>
          <a:xfrm flipH="1">
            <a:off x="762665" y="3347853"/>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C3924889-45B9-4383-9C9E-48F0A9C27AD8}"/>
              </a:ext>
            </a:extLst>
          </p:cNvPr>
          <p:cNvCxnSpPr>
            <a:cxnSpLocks/>
          </p:cNvCxnSpPr>
          <p:nvPr/>
        </p:nvCxnSpPr>
        <p:spPr>
          <a:xfrm flipH="1">
            <a:off x="748719" y="2838976"/>
            <a:ext cx="13947" cy="5088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 name="Straight Arrow Connector 5">
            <a:extLst>
              <a:ext uri="{FF2B5EF4-FFF2-40B4-BE49-F238E27FC236}">
                <a16:creationId xmlns:a16="http://schemas.microsoft.com/office/drawing/2014/main" id="{A3439F0C-5143-461F-8F3C-2E830785DEFC}"/>
              </a:ext>
            </a:extLst>
          </p:cNvPr>
          <p:cNvCxnSpPr>
            <a:stCxn id="50" idx="2"/>
          </p:cNvCxnSpPr>
          <p:nvPr/>
        </p:nvCxnSpPr>
        <p:spPr>
          <a:xfrm flipH="1">
            <a:off x="2971800" y="589204"/>
            <a:ext cx="1591436" cy="706196"/>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0" name="Straight Arrow Connector 9">
            <a:extLst>
              <a:ext uri="{FF2B5EF4-FFF2-40B4-BE49-F238E27FC236}">
                <a16:creationId xmlns:a16="http://schemas.microsoft.com/office/drawing/2014/main" id="{84DC796E-F6ED-4FBB-82D2-A260F480BF8A}"/>
              </a:ext>
            </a:extLst>
          </p:cNvPr>
          <p:cNvCxnSpPr>
            <a:cxnSpLocks/>
          </p:cNvCxnSpPr>
          <p:nvPr/>
        </p:nvCxnSpPr>
        <p:spPr>
          <a:xfrm>
            <a:off x="4572000" y="589204"/>
            <a:ext cx="1600200" cy="706196"/>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6" name="Straight Arrow Connector 25">
            <a:extLst>
              <a:ext uri="{FF2B5EF4-FFF2-40B4-BE49-F238E27FC236}">
                <a16:creationId xmlns:a16="http://schemas.microsoft.com/office/drawing/2014/main" id="{B70E0124-9B84-41A5-8D84-A66B7838A706}"/>
              </a:ext>
            </a:extLst>
          </p:cNvPr>
          <p:cNvCxnSpPr>
            <a:cxnSpLocks/>
          </p:cNvCxnSpPr>
          <p:nvPr/>
        </p:nvCxnSpPr>
        <p:spPr>
          <a:xfrm flipH="1">
            <a:off x="1159539" y="1828800"/>
            <a:ext cx="1290435" cy="478059"/>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28" name="Straight Arrow Connector 27">
            <a:extLst>
              <a:ext uri="{FF2B5EF4-FFF2-40B4-BE49-F238E27FC236}">
                <a16:creationId xmlns:a16="http://schemas.microsoft.com/office/drawing/2014/main" id="{567A4249-5C59-4416-8A8E-1C35913900AB}"/>
              </a:ext>
            </a:extLst>
          </p:cNvPr>
          <p:cNvCxnSpPr>
            <a:cxnSpLocks/>
          </p:cNvCxnSpPr>
          <p:nvPr/>
        </p:nvCxnSpPr>
        <p:spPr>
          <a:xfrm>
            <a:off x="2449973" y="1832208"/>
            <a:ext cx="1268784"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56" name="Text Box 6">
            <a:extLst>
              <a:ext uri="{FF2B5EF4-FFF2-40B4-BE49-F238E27FC236}">
                <a16:creationId xmlns:a16="http://schemas.microsoft.com/office/drawing/2014/main" id="{557983BD-9D64-49B9-A366-A08663B0451F}"/>
              </a:ext>
            </a:extLst>
          </p:cNvPr>
          <p:cNvSpPr txBox="1">
            <a:spLocks noChangeArrowheads="1"/>
          </p:cNvSpPr>
          <p:nvPr/>
        </p:nvSpPr>
        <p:spPr bwMode="auto">
          <a:xfrm>
            <a:off x="5029200" y="2356376"/>
            <a:ext cx="813043"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r" eaLnBrk="1" hangingPunct="1">
              <a:lnSpc>
                <a:spcPct val="80000"/>
              </a:lnSpc>
              <a:spcBef>
                <a:spcPct val="0"/>
              </a:spcBef>
              <a:buClrTx/>
              <a:buSzTx/>
              <a:buFontTx/>
              <a:buNone/>
            </a:pPr>
            <a:r>
              <a:rPr lang="en-US" altLang="en-US" sz="1800" dirty="0">
                <a:solidFill>
                  <a:schemeClr val="bg1">
                    <a:lumMod val="75000"/>
                  </a:schemeClr>
                </a:solidFill>
              </a:rPr>
              <a:t>‘Push’</a:t>
            </a:r>
          </a:p>
        </p:txBody>
      </p:sp>
      <p:sp>
        <p:nvSpPr>
          <p:cNvPr id="57" name="Text Box 14">
            <a:extLst>
              <a:ext uri="{FF2B5EF4-FFF2-40B4-BE49-F238E27FC236}">
                <a16:creationId xmlns:a16="http://schemas.microsoft.com/office/drawing/2014/main" id="{5DAFA1C1-3A29-4C27-A379-663FDD22E326}"/>
              </a:ext>
            </a:extLst>
          </p:cNvPr>
          <p:cNvSpPr txBox="1">
            <a:spLocks noChangeArrowheads="1"/>
          </p:cNvSpPr>
          <p:nvPr/>
        </p:nvSpPr>
        <p:spPr bwMode="auto">
          <a:xfrm>
            <a:off x="7620000" y="2365901"/>
            <a:ext cx="671979"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t>‘Pull’</a:t>
            </a:r>
          </a:p>
        </p:txBody>
      </p:sp>
      <p:cxnSp>
        <p:nvCxnSpPr>
          <p:cNvPr id="58" name="Straight Arrow Connector 57">
            <a:extLst>
              <a:ext uri="{FF2B5EF4-FFF2-40B4-BE49-F238E27FC236}">
                <a16:creationId xmlns:a16="http://schemas.microsoft.com/office/drawing/2014/main" id="{E874FEE9-46BD-46A3-90A3-DE7CC220FBFF}"/>
              </a:ext>
            </a:extLst>
          </p:cNvPr>
          <p:cNvCxnSpPr>
            <a:cxnSpLocks/>
          </p:cNvCxnSpPr>
          <p:nvPr/>
        </p:nvCxnSpPr>
        <p:spPr>
          <a:xfrm flipH="1">
            <a:off x="5867400" y="1828800"/>
            <a:ext cx="849775"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59" name="Straight Arrow Connector 58">
            <a:extLst>
              <a:ext uri="{FF2B5EF4-FFF2-40B4-BE49-F238E27FC236}">
                <a16:creationId xmlns:a16="http://schemas.microsoft.com/office/drawing/2014/main" id="{C370A4A1-FE96-4E70-B89E-839542A5E241}"/>
              </a:ext>
            </a:extLst>
          </p:cNvPr>
          <p:cNvCxnSpPr>
            <a:cxnSpLocks/>
          </p:cNvCxnSpPr>
          <p:nvPr/>
        </p:nvCxnSpPr>
        <p:spPr>
          <a:xfrm>
            <a:off x="6717173" y="1832208"/>
            <a:ext cx="902827" cy="474047"/>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62" name="Text Box 16">
            <a:extLst>
              <a:ext uri="{FF2B5EF4-FFF2-40B4-BE49-F238E27FC236}">
                <a16:creationId xmlns:a16="http://schemas.microsoft.com/office/drawing/2014/main" id="{33538067-0726-41B0-93FF-357EF00CA62D}"/>
              </a:ext>
            </a:extLst>
          </p:cNvPr>
          <p:cNvSpPr txBox="1">
            <a:spLocks noChangeArrowheads="1"/>
          </p:cNvSpPr>
          <p:nvPr/>
        </p:nvSpPr>
        <p:spPr bwMode="auto">
          <a:xfrm>
            <a:off x="8065437" y="2684785"/>
            <a:ext cx="628698"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NVG</a:t>
            </a:r>
          </a:p>
        </p:txBody>
      </p:sp>
      <p:sp>
        <p:nvSpPr>
          <p:cNvPr id="70" name="Text Box 21">
            <a:extLst>
              <a:ext uri="{FF2B5EF4-FFF2-40B4-BE49-F238E27FC236}">
                <a16:creationId xmlns:a16="http://schemas.microsoft.com/office/drawing/2014/main" id="{86C32650-BE1F-4CC3-8DB5-0C136D877E6F}"/>
              </a:ext>
            </a:extLst>
          </p:cNvPr>
          <p:cNvSpPr txBox="1">
            <a:spLocks noChangeArrowheads="1"/>
          </p:cNvSpPr>
          <p:nvPr/>
        </p:nvSpPr>
        <p:spPr bwMode="auto">
          <a:xfrm>
            <a:off x="8070534" y="3048000"/>
            <a:ext cx="526106"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b="1"/>
              <a:t>ICE</a:t>
            </a:r>
          </a:p>
        </p:txBody>
      </p:sp>
      <p:sp>
        <p:nvSpPr>
          <p:cNvPr id="75" name="Text Box 45">
            <a:extLst>
              <a:ext uri="{FF2B5EF4-FFF2-40B4-BE49-F238E27FC236}">
                <a16:creationId xmlns:a16="http://schemas.microsoft.com/office/drawing/2014/main" id="{2B6EDA2D-8F55-4DFD-A225-8C03CE6FC7F3}"/>
              </a:ext>
            </a:extLst>
          </p:cNvPr>
          <p:cNvSpPr txBox="1">
            <a:spLocks noChangeArrowheads="1"/>
          </p:cNvSpPr>
          <p:nvPr/>
        </p:nvSpPr>
        <p:spPr bwMode="auto">
          <a:xfrm>
            <a:off x="8073162" y="3810000"/>
            <a:ext cx="1070837" cy="74635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ts val="1700"/>
              </a:lnSpc>
              <a:spcBef>
                <a:spcPct val="0"/>
              </a:spcBef>
              <a:buClrTx/>
              <a:buSzTx/>
              <a:buFontTx/>
              <a:buNone/>
            </a:pPr>
            <a:r>
              <a:rPr lang="en-US" altLang="en-US" sz="1600" dirty="0">
                <a:solidFill>
                  <a:schemeClr val="bg1">
                    <a:lumMod val="75000"/>
                  </a:schemeClr>
                </a:solidFill>
              </a:rPr>
              <a:t>Epithelial/ fibrous ingrowth</a:t>
            </a:r>
          </a:p>
        </p:txBody>
      </p:sp>
      <p:cxnSp>
        <p:nvCxnSpPr>
          <p:cNvPr id="77" name="Straight Connector 76">
            <a:extLst>
              <a:ext uri="{FF2B5EF4-FFF2-40B4-BE49-F238E27FC236}">
                <a16:creationId xmlns:a16="http://schemas.microsoft.com/office/drawing/2014/main" id="{FC090BD7-F2E1-4464-B57B-9CBE5874C89B}"/>
              </a:ext>
            </a:extLst>
          </p:cNvPr>
          <p:cNvCxnSpPr>
            <a:cxnSpLocks/>
          </p:cNvCxnSpPr>
          <p:nvPr/>
        </p:nvCxnSpPr>
        <p:spPr>
          <a:xfrm>
            <a:off x="7873969" y="2674448"/>
            <a:ext cx="7724" cy="128795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8" name="Straight Connector 77">
            <a:extLst>
              <a:ext uri="{FF2B5EF4-FFF2-40B4-BE49-F238E27FC236}">
                <a16:creationId xmlns:a16="http://schemas.microsoft.com/office/drawing/2014/main" id="{B1922ED5-C3D8-43D8-A00D-1D6BC9201DBA}"/>
              </a:ext>
            </a:extLst>
          </p:cNvPr>
          <p:cNvCxnSpPr/>
          <p:nvPr/>
        </p:nvCxnSpPr>
        <p:spPr>
          <a:xfrm flipH="1">
            <a:off x="7873968" y="2840262"/>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9" name="Straight Connector 78">
            <a:extLst>
              <a:ext uri="{FF2B5EF4-FFF2-40B4-BE49-F238E27FC236}">
                <a16:creationId xmlns:a16="http://schemas.microsoft.com/office/drawing/2014/main" id="{77019ED2-6D69-4A60-9D19-D4DB786EA3A0}"/>
              </a:ext>
            </a:extLst>
          </p:cNvPr>
          <p:cNvCxnSpPr/>
          <p:nvPr/>
        </p:nvCxnSpPr>
        <p:spPr>
          <a:xfrm flipH="1">
            <a:off x="7873968" y="3213518"/>
            <a:ext cx="24447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1" name="Straight Connector 80">
            <a:extLst>
              <a:ext uri="{FF2B5EF4-FFF2-40B4-BE49-F238E27FC236}">
                <a16:creationId xmlns:a16="http://schemas.microsoft.com/office/drawing/2014/main" id="{9796A12F-4125-4C05-8EE8-A388740C580D}"/>
              </a:ext>
            </a:extLst>
          </p:cNvPr>
          <p:cNvCxnSpPr/>
          <p:nvPr/>
        </p:nvCxnSpPr>
        <p:spPr>
          <a:xfrm flipH="1">
            <a:off x="7877837" y="3581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3" name="Straight Connector 82">
            <a:extLst>
              <a:ext uri="{FF2B5EF4-FFF2-40B4-BE49-F238E27FC236}">
                <a16:creationId xmlns:a16="http://schemas.microsoft.com/office/drawing/2014/main" id="{7FDC5F4B-9BF0-42AD-B8BB-2F2399BCF1E2}"/>
              </a:ext>
            </a:extLst>
          </p:cNvPr>
          <p:cNvCxnSpPr/>
          <p:nvPr/>
        </p:nvCxnSpPr>
        <p:spPr>
          <a:xfrm flipH="1">
            <a:off x="7881693" y="3962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93" name="Text Box 42">
            <a:extLst>
              <a:ext uri="{FF2B5EF4-FFF2-40B4-BE49-F238E27FC236}">
                <a16:creationId xmlns:a16="http://schemas.microsoft.com/office/drawing/2014/main" id="{53BAB77F-E061-4834-9068-34BDF78AD071}"/>
              </a:ext>
            </a:extLst>
          </p:cNvPr>
          <p:cNvSpPr txBox="1">
            <a:spLocks noChangeArrowheads="1"/>
          </p:cNvSpPr>
          <p:nvPr/>
        </p:nvSpPr>
        <p:spPr bwMode="auto">
          <a:xfrm>
            <a:off x="8111387" y="3429000"/>
            <a:ext cx="856196"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Flat AC</a:t>
            </a:r>
          </a:p>
        </p:txBody>
      </p:sp>
      <p:sp>
        <p:nvSpPr>
          <p:cNvPr id="100" name="Text Box 23">
            <a:extLst>
              <a:ext uri="{FF2B5EF4-FFF2-40B4-BE49-F238E27FC236}">
                <a16:creationId xmlns:a16="http://schemas.microsoft.com/office/drawing/2014/main" id="{D8F2FCFF-2984-4836-B000-9C5601A8EAAA}"/>
              </a:ext>
            </a:extLst>
          </p:cNvPr>
          <p:cNvSpPr txBox="1">
            <a:spLocks noChangeArrowheads="1"/>
          </p:cNvSpPr>
          <p:nvPr/>
        </p:nvSpPr>
        <p:spPr bwMode="auto">
          <a:xfrm>
            <a:off x="5530369" y="2667000"/>
            <a:ext cx="2143536"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Aqueous misdirection</a:t>
            </a:r>
          </a:p>
        </p:txBody>
      </p:sp>
      <p:cxnSp>
        <p:nvCxnSpPr>
          <p:cNvPr id="104" name="Straight Connector 103">
            <a:extLst>
              <a:ext uri="{FF2B5EF4-FFF2-40B4-BE49-F238E27FC236}">
                <a16:creationId xmlns:a16="http://schemas.microsoft.com/office/drawing/2014/main" id="{49D87D4A-E317-4446-9B95-5184CB3968F3}"/>
              </a:ext>
            </a:extLst>
          </p:cNvPr>
          <p:cNvCxnSpPr>
            <a:cxnSpLocks/>
          </p:cNvCxnSpPr>
          <p:nvPr/>
        </p:nvCxnSpPr>
        <p:spPr>
          <a:xfrm flipH="1">
            <a:off x="5316229" y="2667000"/>
            <a:ext cx="7397" cy="25314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5" name="Straight Connector 104">
            <a:extLst>
              <a:ext uri="{FF2B5EF4-FFF2-40B4-BE49-F238E27FC236}">
                <a16:creationId xmlns:a16="http://schemas.microsoft.com/office/drawing/2014/main" id="{F40B6D71-75A8-4A88-864D-00D14C2F710D}"/>
              </a:ext>
            </a:extLst>
          </p:cNvPr>
          <p:cNvCxnSpPr/>
          <p:nvPr/>
        </p:nvCxnSpPr>
        <p:spPr>
          <a:xfrm flipH="1">
            <a:off x="5323624" y="2832814"/>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6" name="Straight Connector 105">
            <a:extLst>
              <a:ext uri="{FF2B5EF4-FFF2-40B4-BE49-F238E27FC236}">
                <a16:creationId xmlns:a16="http://schemas.microsoft.com/office/drawing/2014/main" id="{010BF7B2-AA07-4DCF-822D-E2DB5CC0BF59}"/>
              </a:ext>
            </a:extLst>
          </p:cNvPr>
          <p:cNvCxnSpPr/>
          <p:nvPr/>
        </p:nvCxnSpPr>
        <p:spPr>
          <a:xfrm flipH="1">
            <a:off x="5323624" y="3360065"/>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a:extLst>
              <a:ext uri="{FF2B5EF4-FFF2-40B4-BE49-F238E27FC236}">
                <a16:creationId xmlns:a16="http://schemas.microsoft.com/office/drawing/2014/main" id="{BAC8035C-3999-4C31-93CD-6C0D2ADEB73B}"/>
              </a:ext>
            </a:extLst>
          </p:cNvPr>
          <p:cNvCxnSpPr/>
          <p:nvPr/>
        </p:nvCxnSpPr>
        <p:spPr>
          <a:xfrm flipH="1">
            <a:off x="5323536" y="3786938"/>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8" name="Straight Connector 107">
            <a:extLst>
              <a:ext uri="{FF2B5EF4-FFF2-40B4-BE49-F238E27FC236}">
                <a16:creationId xmlns:a16="http://schemas.microsoft.com/office/drawing/2014/main" id="{DB64CAEE-69B4-426A-8A5B-D1269DBF0F66}"/>
              </a:ext>
            </a:extLst>
          </p:cNvPr>
          <p:cNvCxnSpPr/>
          <p:nvPr/>
        </p:nvCxnSpPr>
        <p:spPr>
          <a:xfrm flipH="1">
            <a:off x="5327493" y="4249152"/>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12" name="Straight Connector 111">
            <a:extLst>
              <a:ext uri="{FF2B5EF4-FFF2-40B4-BE49-F238E27FC236}">
                <a16:creationId xmlns:a16="http://schemas.microsoft.com/office/drawing/2014/main" id="{99A16C30-4BE4-48E5-8B65-0C5F3039B8DC}"/>
              </a:ext>
            </a:extLst>
          </p:cNvPr>
          <p:cNvCxnSpPr/>
          <p:nvPr/>
        </p:nvCxnSpPr>
        <p:spPr>
          <a:xfrm flipH="1">
            <a:off x="5333455" y="51816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13" name="Text Box 42">
            <a:extLst>
              <a:ext uri="{FF2B5EF4-FFF2-40B4-BE49-F238E27FC236}">
                <a16:creationId xmlns:a16="http://schemas.microsoft.com/office/drawing/2014/main" id="{056DFFD9-3CA2-42E7-90FE-4F14522E3504}"/>
              </a:ext>
            </a:extLst>
          </p:cNvPr>
          <p:cNvSpPr txBox="1">
            <a:spLocks noChangeArrowheads="1"/>
          </p:cNvSpPr>
          <p:nvPr/>
        </p:nvSpPr>
        <p:spPr bwMode="auto">
          <a:xfrm>
            <a:off x="5533954" y="3623846"/>
            <a:ext cx="1563248"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Retinal surgery</a:t>
            </a:r>
          </a:p>
        </p:txBody>
      </p:sp>
      <p:sp>
        <p:nvSpPr>
          <p:cNvPr id="118" name="Text Box 47">
            <a:extLst>
              <a:ext uri="{FF2B5EF4-FFF2-40B4-BE49-F238E27FC236}">
                <a16:creationId xmlns:a16="http://schemas.microsoft.com/office/drawing/2014/main" id="{3F59D898-ECAD-49F0-9425-2A1BC8DDA7B5}"/>
              </a:ext>
            </a:extLst>
          </p:cNvPr>
          <p:cNvSpPr txBox="1">
            <a:spLocks noChangeArrowheads="1"/>
          </p:cNvSpPr>
          <p:nvPr/>
        </p:nvSpPr>
        <p:spPr bwMode="auto">
          <a:xfrm>
            <a:off x="5523688" y="4538246"/>
            <a:ext cx="1414170"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Drug-induced</a:t>
            </a:r>
          </a:p>
        </p:txBody>
      </p:sp>
      <p:sp>
        <p:nvSpPr>
          <p:cNvPr id="16" name="TextBox 15">
            <a:extLst>
              <a:ext uri="{FF2B5EF4-FFF2-40B4-BE49-F238E27FC236}">
                <a16:creationId xmlns:a16="http://schemas.microsoft.com/office/drawing/2014/main" id="{984E008D-FBBA-42B4-940E-EA26772E0161}"/>
              </a:ext>
            </a:extLst>
          </p:cNvPr>
          <p:cNvSpPr txBox="1"/>
          <p:nvPr/>
        </p:nvSpPr>
        <p:spPr>
          <a:xfrm>
            <a:off x="6230528" y="5257800"/>
            <a:ext cx="1326004" cy="369332"/>
          </a:xfrm>
          <a:prstGeom prst="rect">
            <a:avLst/>
          </a:prstGeom>
          <a:noFill/>
        </p:spPr>
        <p:txBody>
          <a:bodyPr wrap="none" rtlCol="0">
            <a:spAutoFit/>
          </a:bodyPr>
          <a:lstStyle/>
          <a:p>
            <a:pPr algn="ctr"/>
            <a:r>
              <a:rPr lang="en-US" dirty="0">
                <a:solidFill>
                  <a:schemeClr val="bg1">
                    <a:lumMod val="75000"/>
                  </a:schemeClr>
                </a:solidFill>
              </a:rPr>
              <a:t>Both/Either</a:t>
            </a:r>
          </a:p>
        </p:txBody>
      </p:sp>
      <p:cxnSp>
        <p:nvCxnSpPr>
          <p:cNvPr id="125" name="Straight Connector 124">
            <a:extLst>
              <a:ext uri="{FF2B5EF4-FFF2-40B4-BE49-F238E27FC236}">
                <a16:creationId xmlns:a16="http://schemas.microsoft.com/office/drawing/2014/main" id="{01138141-D318-4ED7-A7FE-D8F2155CE890}"/>
              </a:ext>
            </a:extLst>
          </p:cNvPr>
          <p:cNvCxnSpPr/>
          <p:nvPr/>
        </p:nvCxnSpPr>
        <p:spPr>
          <a:xfrm flipH="1">
            <a:off x="5334000" y="4724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52" name="Text Box 47">
            <a:extLst>
              <a:ext uri="{FF2B5EF4-FFF2-40B4-BE49-F238E27FC236}">
                <a16:creationId xmlns:a16="http://schemas.microsoft.com/office/drawing/2014/main" id="{E3578916-9804-473C-8F06-D4FA0BCEDFD0}"/>
              </a:ext>
            </a:extLst>
          </p:cNvPr>
          <p:cNvSpPr txBox="1">
            <a:spLocks noChangeArrowheads="1"/>
          </p:cNvSpPr>
          <p:nvPr/>
        </p:nvSpPr>
        <p:spPr bwMode="auto">
          <a:xfrm>
            <a:off x="5543446" y="4055146"/>
            <a:ext cx="1619354"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err="1">
                <a:solidFill>
                  <a:schemeClr val="bg1">
                    <a:lumMod val="75000"/>
                  </a:schemeClr>
                </a:solidFill>
              </a:rPr>
              <a:t>Nanophthalmos</a:t>
            </a:r>
            <a:endParaRPr lang="en-US" altLang="en-US" sz="1600" dirty="0">
              <a:solidFill>
                <a:schemeClr val="bg1">
                  <a:lumMod val="75000"/>
                </a:schemeClr>
              </a:solidFill>
            </a:endParaRPr>
          </a:p>
        </p:txBody>
      </p:sp>
      <p:sp>
        <p:nvSpPr>
          <p:cNvPr id="53" name="Text Box 45">
            <a:extLst>
              <a:ext uri="{FF2B5EF4-FFF2-40B4-BE49-F238E27FC236}">
                <a16:creationId xmlns:a16="http://schemas.microsoft.com/office/drawing/2014/main" id="{57D1A14F-68FE-47D2-983C-1A879D66A9DC}"/>
              </a:ext>
            </a:extLst>
          </p:cNvPr>
          <p:cNvSpPr txBox="1">
            <a:spLocks noChangeArrowheads="1"/>
          </p:cNvSpPr>
          <p:nvPr/>
        </p:nvSpPr>
        <p:spPr bwMode="auto">
          <a:xfrm>
            <a:off x="5523688" y="5013493"/>
            <a:ext cx="582211"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PFV</a:t>
            </a:r>
          </a:p>
        </p:txBody>
      </p:sp>
      <p:sp>
        <p:nvSpPr>
          <p:cNvPr id="54" name="Text Box 42">
            <a:extLst>
              <a:ext uri="{FF2B5EF4-FFF2-40B4-BE49-F238E27FC236}">
                <a16:creationId xmlns:a16="http://schemas.microsoft.com/office/drawing/2014/main" id="{E1E37D2C-2C52-446B-843B-01E64990D3EC}"/>
              </a:ext>
            </a:extLst>
          </p:cNvPr>
          <p:cNvSpPr txBox="1">
            <a:spLocks noChangeArrowheads="1"/>
          </p:cNvSpPr>
          <p:nvPr/>
        </p:nvSpPr>
        <p:spPr bwMode="auto">
          <a:xfrm>
            <a:off x="5551406" y="3192546"/>
            <a:ext cx="2276072"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ERD/choroidal effusion</a:t>
            </a:r>
          </a:p>
        </p:txBody>
      </p:sp>
      <p:sp>
        <p:nvSpPr>
          <p:cNvPr id="45" name="Text Box 16">
            <a:extLst>
              <a:ext uri="{FF2B5EF4-FFF2-40B4-BE49-F238E27FC236}">
                <a16:creationId xmlns:a16="http://schemas.microsoft.com/office/drawing/2014/main" id="{110F5FF7-0BFD-4D31-B590-0FC320326235}"/>
              </a:ext>
            </a:extLst>
          </p:cNvPr>
          <p:cNvSpPr txBox="1">
            <a:spLocks noChangeArrowheads="1"/>
          </p:cNvSpPr>
          <p:nvPr/>
        </p:nvSpPr>
        <p:spPr bwMode="auto">
          <a:xfrm>
            <a:off x="624362" y="1879005"/>
            <a:ext cx="6811893" cy="4524315"/>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i="1" dirty="0">
                <a:solidFill>
                  <a:schemeClr val="bg1">
                    <a:lumMod val="65000"/>
                  </a:schemeClr>
                </a:solidFill>
              </a:rPr>
              <a:t>In this context, what does </a:t>
            </a:r>
            <a:r>
              <a:rPr lang="en-US" altLang="en-US" sz="1600" dirty="0">
                <a:solidFill>
                  <a:schemeClr val="bg1">
                    <a:lumMod val="65000"/>
                  </a:schemeClr>
                </a:solidFill>
              </a:rPr>
              <a:t>ICE</a:t>
            </a:r>
            <a:r>
              <a:rPr lang="en-US" altLang="en-US" sz="1600" i="1" dirty="0">
                <a:solidFill>
                  <a:schemeClr val="bg1">
                    <a:lumMod val="65000"/>
                  </a:schemeClr>
                </a:solidFill>
              </a:rPr>
              <a:t> stand for?</a:t>
            </a:r>
          </a:p>
          <a:p>
            <a:pPr eaLnBrk="1" hangingPunct="1">
              <a:spcBef>
                <a:spcPct val="0"/>
              </a:spcBef>
              <a:buClrTx/>
              <a:buSzTx/>
              <a:buFontTx/>
              <a:buNone/>
            </a:pPr>
            <a:r>
              <a:rPr lang="en-US" altLang="en-US" sz="1600" dirty="0">
                <a:solidFill>
                  <a:schemeClr val="bg1">
                    <a:lumMod val="65000"/>
                  </a:schemeClr>
                </a:solidFill>
              </a:rPr>
              <a:t>Iridocorneal endothelial syndrome</a:t>
            </a:r>
          </a:p>
          <a:p>
            <a:pPr eaLnBrk="1" hangingPunct="1">
              <a:spcBef>
                <a:spcPct val="0"/>
              </a:spcBef>
              <a:buClrTx/>
              <a:buSzTx/>
              <a:buFontTx/>
              <a:buNone/>
            </a:pPr>
            <a:endParaRPr lang="en-US" altLang="en-US" sz="1600" i="1" dirty="0">
              <a:solidFill>
                <a:schemeClr val="bg1">
                  <a:lumMod val="65000"/>
                </a:schemeClr>
              </a:solidFill>
            </a:endParaRPr>
          </a:p>
          <a:p>
            <a:pPr eaLnBrk="1" hangingPunct="1">
              <a:spcBef>
                <a:spcPct val="0"/>
              </a:spcBef>
              <a:buClrTx/>
              <a:buSzTx/>
              <a:buFontTx/>
              <a:buNone/>
            </a:pPr>
            <a:r>
              <a:rPr lang="en-US" altLang="en-US" sz="1600" i="1" dirty="0">
                <a:solidFill>
                  <a:schemeClr val="bg1">
                    <a:lumMod val="65000"/>
                  </a:schemeClr>
                </a:solidFill>
              </a:rPr>
              <a:t>In a nutshell, what is ICE?</a:t>
            </a:r>
          </a:p>
          <a:p>
            <a:pPr eaLnBrk="1" hangingPunct="1">
              <a:spcBef>
                <a:spcPct val="0"/>
              </a:spcBef>
              <a:buClrTx/>
              <a:buSzTx/>
              <a:buFont typeface="Wingdings" panose="05000000000000000000" pitchFamily="2" charset="2"/>
              <a:buNone/>
            </a:pPr>
            <a:r>
              <a:rPr lang="en-US" altLang="en-US" sz="1600" dirty="0">
                <a:solidFill>
                  <a:schemeClr val="bg1">
                    <a:lumMod val="65000"/>
                  </a:schemeClr>
                </a:solidFill>
              </a:rPr>
              <a:t>A sporadic condition in which abnormal corneal endothelial cells lead to a variety of corneal, iris and angle problems</a:t>
            </a:r>
          </a:p>
          <a:p>
            <a:pPr eaLnBrk="1" hangingPunct="1">
              <a:spcBef>
                <a:spcPct val="0"/>
              </a:spcBef>
              <a:buClrTx/>
              <a:buSzTx/>
              <a:buFont typeface="Wingdings" panose="05000000000000000000" pitchFamily="2" charset="2"/>
              <a:buNone/>
            </a:pPr>
            <a:endParaRPr lang="en-US" altLang="en-US" sz="1600" dirty="0">
              <a:solidFill>
                <a:schemeClr val="bg1">
                  <a:lumMod val="65000"/>
                </a:schemeClr>
              </a:solidFill>
            </a:endParaRPr>
          </a:p>
          <a:p>
            <a:pPr eaLnBrk="1" hangingPunct="1">
              <a:spcBef>
                <a:spcPct val="0"/>
              </a:spcBef>
              <a:buClrTx/>
              <a:buSzTx/>
              <a:buFontTx/>
              <a:buNone/>
            </a:pPr>
            <a:r>
              <a:rPr lang="en-US" altLang="en-US" sz="1600" i="1" dirty="0">
                <a:solidFill>
                  <a:schemeClr val="bg1">
                    <a:lumMod val="65000"/>
                  </a:schemeClr>
                </a:solidFill>
              </a:rPr>
              <a:t>Who is the typical patient?</a:t>
            </a:r>
          </a:p>
          <a:p>
            <a:pPr eaLnBrk="1" hangingPunct="1">
              <a:spcBef>
                <a:spcPct val="0"/>
              </a:spcBef>
              <a:buClrTx/>
              <a:buSzTx/>
              <a:buFontTx/>
              <a:buNone/>
            </a:pPr>
            <a:r>
              <a:rPr lang="en-US" altLang="en-US" sz="1600" dirty="0">
                <a:solidFill>
                  <a:schemeClr val="bg1">
                    <a:lumMod val="65000"/>
                  </a:schemeClr>
                </a:solidFill>
              </a:rPr>
              <a:t>A young-to-middle-aged adult female</a:t>
            </a:r>
          </a:p>
          <a:p>
            <a:pPr eaLnBrk="1" hangingPunct="1">
              <a:spcBef>
                <a:spcPct val="0"/>
              </a:spcBef>
              <a:buClrTx/>
              <a:buSzTx/>
              <a:buFontTx/>
              <a:buNone/>
            </a:pPr>
            <a:endParaRPr lang="en-US" altLang="en-US" sz="1600" i="1" dirty="0">
              <a:solidFill>
                <a:schemeClr val="bg1">
                  <a:lumMod val="65000"/>
                </a:schemeClr>
              </a:solidFill>
            </a:endParaRPr>
          </a:p>
          <a:p>
            <a:pPr eaLnBrk="1" hangingPunct="1">
              <a:spcBef>
                <a:spcPct val="0"/>
              </a:spcBef>
              <a:buClrTx/>
              <a:buSzTx/>
              <a:buFontTx/>
              <a:buNone/>
            </a:pPr>
            <a:r>
              <a:rPr lang="en-US" altLang="en-US" sz="1600" i="1" dirty="0">
                <a:solidFill>
                  <a:schemeClr val="bg1">
                    <a:lumMod val="65000"/>
                  </a:schemeClr>
                </a:solidFill>
              </a:rPr>
              <a:t>What three sorts of complaints will she have?</a:t>
            </a:r>
          </a:p>
          <a:p>
            <a:pPr eaLnBrk="1" hangingPunct="1">
              <a:spcBef>
                <a:spcPct val="0"/>
              </a:spcBef>
              <a:buClrTx/>
              <a:buSzTx/>
              <a:buNone/>
            </a:pPr>
            <a:r>
              <a:rPr lang="en-US" altLang="en-US" sz="1600" dirty="0">
                <a:solidFill>
                  <a:schemeClr val="bg1">
                    <a:lumMod val="65000"/>
                  </a:schemeClr>
                </a:solidFill>
              </a:rPr>
              <a:t>--Changes in the eye’s appearance</a:t>
            </a:r>
          </a:p>
          <a:p>
            <a:pPr eaLnBrk="1" hangingPunct="1">
              <a:spcBef>
                <a:spcPct val="0"/>
              </a:spcBef>
              <a:buClrTx/>
              <a:buSzTx/>
              <a:buNone/>
            </a:pPr>
            <a:r>
              <a:rPr lang="en-US" altLang="en-US" sz="1600" dirty="0">
                <a:solidFill>
                  <a:schemeClr val="bg1">
                    <a:lumMod val="65000"/>
                  </a:schemeClr>
                </a:solidFill>
              </a:rPr>
              <a:t>--Ocular pain </a:t>
            </a:r>
          </a:p>
          <a:p>
            <a:pPr eaLnBrk="1" hangingPunct="1">
              <a:spcBef>
                <a:spcPct val="0"/>
              </a:spcBef>
              <a:buClrTx/>
              <a:buSzTx/>
              <a:buNone/>
            </a:pPr>
            <a:r>
              <a:rPr lang="en-US" altLang="en-US" sz="1600" dirty="0">
                <a:solidFill>
                  <a:schemeClr val="bg1">
                    <a:lumMod val="65000"/>
                  </a:schemeClr>
                </a:solidFill>
              </a:rPr>
              <a:t>--Decreased VA</a:t>
            </a:r>
          </a:p>
          <a:p>
            <a:pPr eaLnBrk="1" hangingPunct="1">
              <a:spcBef>
                <a:spcPct val="0"/>
              </a:spcBef>
              <a:buClrTx/>
              <a:buSzTx/>
              <a:buNone/>
            </a:pPr>
            <a:endParaRPr lang="en-US" altLang="en-US" sz="1600" dirty="0">
              <a:solidFill>
                <a:schemeClr val="bg1">
                  <a:lumMod val="65000"/>
                </a:schemeClr>
              </a:solidFill>
            </a:endParaRPr>
          </a:p>
          <a:p>
            <a:pPr eaLnBrk="1" hangingPunct="1">
              <a:spcBef>
                <a:spcPct val="0"/>
              </a:spcBef>
              <a:buClrTx/>
              <a:buSzTx/>
              <a:buFontTx/>
              <a:buNone/>
            </a:pPr>
            <a:r>
              <a:rPr lang="en-US" altLang="en-US" sz="1600" i="1" dirty="0">
                <a:solidFill>
                  <a:schemeClr val="bg1">
                    <a:lumMod val="65000"/>
                  </a:schemeClr>
                </a:solidFill>
              </a:rPr>
              <a:t>What ‘pertinent negative’ will be elicited when taking a history?</a:t>
            </a:r>
          </a:p>
          <a:p>
            <a:pPr eaLnBrk="1" hangingPunct="1">
              <a:spcBef>
                <a:spcPct val="0"/>
              </a:spcBef>
              <a:buClrTx/>
              <a:buSzTx/>
              <a:buFontTx/>
              <a:buNone/>
            </a:pPr>
            <a:r>
              <a:rPr lang="en-US" altLang="en-US" sz="1600" dirty="0">
                <a:solidFill>
                  <a:schemeClr val="bg1">
                    <a:lumMod val="65000"/>
                  </a:schemeClr>
                </a:solidFill>
              </a:rPr>
              <a:t>She will deny any family history of similar eye findings (recall it’s sporadic, not inherited)</a:t>
            </a:r>
          </a:p>
        </p:txBody>
      </p:sp>
      <p:sp>
        <p:nvSpPr>
          <p:cNvPr id="47" name="Oval 46">
            <a:extLst>
              <a:ext uri="{FF2B5EF4-FFF2-40B4-BE49-F238E27FC236}">
                <a16:creationId xmlns:a16="http://schemas.microsoft.com/office/drawing/2014/main" id="{915FF168-8D6E-4F81-8D3E-ED770430134E}"/>
              </a:ext>
            </a:extLst>
          </p:cNvPr>
          <p:cNvSpPr/>
          <p:nvPr/>
        </p:nvSpPr>
        <p:spPr>
          <a:xfrm>
            <a:off x="8001000" y="3048000"/>
            <a:ext cx="671979" cy="338554"/>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Text Box 16">
            <a:extLst>
              <a:ext uri="{FF2B5EF4-FFF2-40B4-BE49-F238E27FC236}">
                <a16:creationId xmlns:a16="http://schemas.microsoft.com/office/drawing/2014/main" id="{090C85B3-0EB0-425A-B813-5DE77E9B89E1}"/>
              </a:ext>
            </a:extLst>
          </p:cNvPr>
          <p:cNvSpPr txBox="1">
            <a:spLocks noChangeArrowheads="1"/>
          </p:cNvSpPr>
          <p:nvPr/>
        </p:nvSpPr>
        <p:spPr bwMode="auto">
          <a:xfrm>
            <a:off x="440617" y="3361823"/>
            <a:ext cx="4516848" cy="1323439"/>
          </a:xfrm>
          <a:prstGeom prst="rect">
            <a:avLst/>
          </a:prstGeom>
          <a:solidFill>
            <a:schemeClr val="accent2"/>
          </a:solidFill>
          <a:ln>
            <a:noFill/>
          </a:ln>
          <a:effec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i="1" dirty="0">
                <a:solidFill>
                  <a:schemeClr val="bg1">
                    <a:lumMod val="75000"/>
                  </a:schemeClr>
                </a:solidFill>
              </a:rPr>
              <a:t>What are the common signs of ICE syndrome?</a:t>
            </a:r>
          </a:p>
          <a:p>
            <a:pPr eaLnBrk="1" hangingPunct="1">
              <a:spcBef>
                <a:spcPct val="0"/>
              </a:spcBef>
              <a:buClrTx/>
              <a:buSzTx/>
              <a:buFontTx/>
              <a:buNone/>
            </a:pPr>
            <a:r>
              <a:rPr lang="en-US" altLang="en-US" sz="1600" dirty="0">
                <a:solidFill>
                  <a:schemeClr val="bg1">
                    <a:lumMod val="75000"/>
                  </a:schemeClr>
                </a:solidFill>
              </a:rPr>
              <a:t>--Iris changes</a:t>
            </a:r>
          </a:p>
          <a:p>
            <a:pPr eaLnBrk="1" hangingPunct="1">
              <a:spcBef>
                <a:spcPct val="0"/>
              </a:spcBef>
              <a:buClrTx/>
              <a:buSzTx/>
              <a:buFontTx/>
              <a:buNone/>
            </a:pPr>
            <a:r>
              <a:rPr lang="en-US" altLang="en-US" sz="1600" dirty="0">
                <a:solidFill>
                  <a:schemeClr val="bg1">
                    <a:lumMod val="75000"/>
                  </a:schemeClr>
                </a:solidFill>
              </a:rPr>
              <a:t>--Corneal changes</a:t>
            </a:r>
          </a:p>
          <a:p>
            <a:pPr eaLnBrk="1" hangingPunct="1">
              <a:spcBef>
                <a:spcPct val="0"/>
              </a:spcBef>
              <a:buClrTx/>
              <a:buSzTx/>
              <a:buFontTx/>
              <a:buNone/>
            </a:pPr>
            <a:r>
              <a:rPr lang="en-US" altLang="en-US" sz="1600" dirty="0">
                <a:solidFill>
                  <a:schemeClr val="bg1">
                    <a:lumMod val="75000"/>
                  </a:schemeClr>
                </a:solidFill>
              </a:rPr>
              <a:t>--Peripheral anterior synechiae (PAS)</a:t>
            </a:r>
          </a:p>
          <a:p>
            <a:pPr eaLnBrk="1" hangingPunct="1">
              <a:spcBef>
                <a:spcPct val="0"/>
              </a:spcBef>
              <a:buClrTx/>
              <a:buSzTx/>
              <a:buFontTx/>
              <a:buNone/>
            </a:pPr>
            <a:r>
              <a:rPr lang="en-US" altLang="en-US" sz="1600" dirty="0">
                <a:solidFill>
                  <a:schemeClr val="bg1">
                    <a:lumMod val="75000"/>
                  </a:schemeClr>
                </a:solidFill>
              </a:rPr>
              <a:t>--</a:t>
            </a:r>
            <a:r>
              <a:rPr lang="en-US" altLang="en-US" sz="1600" b="1" dirty="0">
                <a:solidFill>
                  <a:schemeClr val="bg1"/>
                </a:solidFill>
              </a:rPr>
              <a:t>Elevated IOP/glaucoma</a:t>
            </a:r>
          </a:p>
        </p:txBody>
      </p:sp>
      <p:sp>
        <p:nvSpPr>
          <p:cNvPr id="55" name="Oval 54">
            <a:extLst>
              <a:ext uri="{FF2B5EF4-FFF2-40B4-BE49-F238E27FC236}">
                <a16:creationId xmlns:a16="http://schemas.microsoft.com/office/drawing/2014/main" id="{AA51CD81-56EC-487E-9F90-4DF70BE0BAD9}"/>
              </a:ext>
            </a:extLst>
          </p:cNvPr>
          <p:cNvSpPr/>
          <p:nvPr/>
        </p:nvSpPr>
        <p:spPr>
          <a:xfrm>
            <a:off x="489047" y="4234088"/>
            <a:ext cx="2627756" cy="603892"/>
          </a:xfrm>
          <a:prstGeom prst="ellipse">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 name="Text Box 16">
            <a:extLst>
              <a:ext uri="{FF2B5EF4-FFF2-40B4-BE49-F238E27FC236}">
                <a16:creationId xmlns:a16="http://schemas.microsoft.com/office/drawing/2014/main" id="{3ECDF26A-610A-4BE8-A957-10B935410858}"/>
              </a:ext>
            </a:extLst>
          </p:cNvPr>
          <p:cNvSpPr txBox="1">
            <a:spLocks noChangeArrowheads="1"/>
          </p:cNvSpPr>
          <p:nvPr/>
        </p:nvSpPr>
        <p:spPr bwMode="auto">
          <a:xfrm>
            <a:off x="191042" y="1003916"/>
            <a:ext cx="6228522" cy="3108543"/>
          </a:xfrm>
          <a:prstGeom prst="rect">
            <a:avLst/>
          </a:prstGeom>
          <a:solidFill>
            <a:srgbClr val="99FF99"/>
          </a:solidFill>
          <a:ln>
            <a:noFill/>
          </a:ln>
          <a:effec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 typeface="Wingdings" panose="05000000000000000000" pitchFamily="2" charset="2"/>
              <a:buNone/>
            </a:pPr>
            <a:r>
              <a:rPr lang="en-US" altLang="en-US" sz="1400" i="1" dirty="0">
                <a:solidFill>
                  <a:srgbClr val="0000FF"/>
                </a:solidFill>
              </a:rPr>
              <a:t>How common is glaucoma in ICE?</a:t>
            </a:r>
          </a:p>
          <a:p>
            <a:pPr eaLnBrk="1" hangingPunct="1">
              <a:spcBef>
                <a:spcPct val="0"/>
              </a:spcBef>
              <a:buClrTx/>
              <a:buSzTx/>
              <a:buFont typeface="Wingdings" panose="05000000000000000000" pitchFamily="2" charset="2"/>
              <a:buNone/>
            </a:pPr>
            <a:r>
              <a:rPr lang="en-US" altLang="en-US" sz="1400" dirty="0">
                <a:solidFill>
                  <a:srgbClr val="0000FF"/>
                </a:solidFill>
              </a:rPr>
              <a:t>Quite—it develops in about half of cases</a:t>
            </a:r>
          </a:p>
          <a:p>
            <a:pPr eaLnBrk="1" hangingPunct="1">
              <a:spcBef>
                <a:spcPct val="0"/>
              </a:spcBef>
              <a:buClrTx/>
              <a:buSzTx/>
              <a:buFont typeface="Wingdings" panose="05000000000000000000" pitchFamily="2" charset="2"/>
              <a:buNone/>
            </a:pPr>
            <a:endParaRPr lang="en-US" altLang="en-US" sz="1400" i="1" dirty="0">
              <a:solidFill>
                <a:srgbClr val="0000FF"/>
              </a:solidFill>
            </a:endParaRPr>
          </a:p>
          <a:p>
            <a:pPr eaLnBrk="1" hangingPunct="1">
              <a:spcBef>
                <a:spcPct val="0"/>
              </a:spcBef>
              <a:buClrTx/>
              <a:buSzTx/>
              <a:buFont typeface="Wingdings" panose="05000000000000000000" pitchFamily="2" charset="2"/>
              <a:buNone/>
            </a:pPr>
            <a:r>
              <a:rPr lang="en-US" altLang="en-US" sz="1400" i="1" dirty="0">
                <a:solidFill>
                  <a:srgbClr val="0000FF"/>
                </a:solidFill>
              </a:rPr>
              <a:t>How does ICE produce secondary pupillary-block glaucoma?</a:t>
            </a:r>
          </a:p>
          <a:p>
            <a:pPr eaLnBrk="1" hangingPunct="1">
              <a:spcBef>
                <a:spcPct val="0"/>
              </a:spcBef>
              <a:buClrTx/>
              <a:buSzTx/>
              <a:buFont typeface="Wingdings" panose="05000000000000000000" pitchFamily="2" charset="2"/>
              <a:buNone/>
            </a:pPr>
            <a:r>
              <a:rPr lang="en-US" altLang="en-US" sz="1400" dirty="0">
                <a:solidFill>
                  <a:srgbClr val="0000FF"/>
                </a:solidFill>
              </a:rPr>
              <a:t>As mentioned earlier, ICE cells may cross the angle, leaving a membrane in their wake. This membrane can contract, producing the broad and high PAS discussed previously. Or, the membrane can occlude the angle simply by covering it.</a:t>
            </a:r>
          </a:p>
          <a:p>
            <a:pPr eaLnBrk="1" hangingPunct="1">
              <a:spcBef>
                <a:spcPct val="0"/>
              </a:spcBef>
              <a:buClrTx/>
              <a:buSzTx/>
              <a:buFont typeface="Wingdings" panose="05000000000000000000" pitchFamily="2" charset="2"/>
              <a:buNone/>
            </a:pPr>
            <a:endParaRPr lang="en-US" altLang="en-US" sz="1400" i="1" dirty="0">
              <a:solidFill>
                <a:srgbClr val="0000FF"/>
              </a:solidFill>
            </a:endParaRPr>
          </a:p>
          <a:p>
            <a:pPr eaLnBrk="1" hangingPunct="1">
              <a:spcBef>
                <a:spcPct val="0"/>
              </a:spcBef>
              <a:buClrTx/>
              <a:buSzTx/>
              <a:buFont typeface="Wingdings" panose="05000000000000000000" pitchFamily="2" charset="2"/>
              <a:buNone/>
            </a:pPr>
            <a:r>
              <a:rPr lang="en-US" altLang="en-US" sz="1400" i="1" dirty="0">
                <a:solidFill>
                  <a:srgbClr val="0000FF"/>
                </a:solidFill>
              </a:rPr>
              <a:t>Can the glaucoma be managed medically?</a:t>
            </a:r>
          </a:p>
          <a:p>
            <a:pPr eaLnBrk="1" hangingPunct="1">
              <a:spcBef>
                <a:spcPct val="0"/>
              </a:spcBef>
              <a:buClrTx/>
              <a:buSzTx/>
              <a:buFont typeface="Wingdings" panose="05000000000000000000" pitchFamily="2" charset="2"/>
              <a:buNone/>
            </a:pPr>
            <a:r>
              <a:rPr lang="en-US" altLang="en-US" sz="1400" dirty="0">
                <a:solidFill>
                  <a:srgbClr val="0000FF"/>
                </a:solidFill>
              </a:rPr>
              <a:t>In some cases, yes. However, many go on to filtering surgery.</a:t>
            </a:r>
          </a:p>
          <a:p>
            <a:pPr eaLnBrk="1" hangingPunct="1">
              <a:spcBef>
                <a:spcPct val="0"/>
              </a:spcBef>
              <a:buClrTx/>
              <a:buSzTx/>
              <a:buFont typeface="Wingdings" panose="05000000000000000000" pitchFamily="2" charset="2"/>
              <a:buNone/>
            </a:pPr>
            <a:endParaRPr lang="en-US" altLang="en-US" sz="1400" i="1" dirty="0">
              <a:solidFill>
                <a:srgbClr val="0000FF"/>
              </a:solidFill>
            </a:endParaRPr>
          </a:p>
          <a:p>
            <a:pPr eaLnBrk="1" hangingPunct="1">
              <a:spcBef>
                <a:spcPct val="0"/>
              </a:spcBef>
              <a:buClrTx/>
              <a:buSzTx/>
              <a:buFont typeface="Wingdings" panose="05000000000000000000" pitchFamily="2" charset="2"/>
              <a:buNone/>
            </a:pPr>
            <a:r>
              <a:rPr lang="en-US" altLang="en-US" sz="1400" i="1" dirty="0">
                <a:solidFill>
                  <a:srgbClr val="0000FF"/>
                </a:solidFill>
              </a:rPr>
              <a:t>Is SLT a good option?</a:t>
            </a:r>
            <a:endParaRPr lang="en-US" altLang="en-US" sz="1400" i="1" dirty="0">
              <a:solidFill>
                <a:srgbClr val="99FF99"/>
              </a:solidFill>
            </a:endParaRPr>
          </a:p>
          <a:p>
            <a:pPr eaLnBrk="1" hangingPunct="1">
              <a:spcBef>
                <a:spcPct val="0"/>
              </a:spcBef>
              <a:buClrTx/>
              <a:buSzTx/>
              <a:buFont typeface="Wingdings" panose="05000000000000000000" pitchFamily="2" charset="2"/>
              <a:buNone/>
            </a:pPr>
            <a:r>
              <a:rPr lang="en-US" altLang="en-US" sz="1400" dirty="0">
                <a:solidFill>
                  <a:srgbClr val="99FF99"/>
                </a:solidFill>
              </a:rPr>
              <a:t>No—it is ineffective in ICE, and should be avoided</a:t>
            </a:r>
          </a:p>
        </p:txBody>
      </p:sp>
    </p:spTree>
    <p:extLst>
      <p:ext uri="{BB962C8B-B14F-4D97-AF65-F5344CB8AC3E}">
        <p14:creationId xmlns:p14="http://schemas.microsoft.com/office/powerpoint/2010/main" val="1175818047"/>
      </p:ext>
    </p:extLst>
  </p:cSld>
  <p:clrMapOvr>
    <a:masterClrMapping/>
  </p:clrMapOvr>
</p:sld>
</file>

<file path=ppt/slides/slide3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Straight Arrow Connector 12">
            <a:extLst>
              <a:ext uri="{FF2B5EF4-FFF2-40B4-BE49-F238E27FC236}">
                <a16:creationId xmlns:a16="http://schemas.microsoft.com/office/drawing/2014/main" id="{A6DE2085-829C-480C-9216-69D6039C0A37}"/>
              </a:ext>
            </a:extLst>
          </p:cNvPr>
          <p:cNvCxnSpPr>
            <a:cxnSpLocks/>
          </p:cNvCxnSpPr>
          <p:nvPr/>
        </p:nvCxnSpPr>
        <p:spPr>
          <a:xfrm>
            <a:off x="6717173" y="1828800"/>
            <a:ext cx="0" cy="3462754"/>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43014" name="Text Box 6"/>
          <p:cNvSpPr txBox="1">
            <a:spLocks noChangeArrowheads="1"/>
          </p:cNvSpPr>
          <p:nvPr/>
        </p:nvSpPr>
        <p:spPr bwMode="auto">
          <a:xfrm>
            <a:off x="533400" y="2356376"/>
            <a:ext cx="1005403"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Lens-</a:t>
            </a:r>
          </a:p>
          <a:p>
            <a:pPr algn="ctr" eaLnBrk="1" hangingPunct="1">
              <a:lnSpc>
                <a:spcPct val="80000"/>
              </a:lnSpc>
              <a:spcBef>
                <a:spcPct val="0"/>
              </a:spcBef>
              <a:buClrTx/>
              <a:buSzTx/>
              <a:buFontTx/>
              <a:buNone/>
            </a:pPr>
            <a:r>
              <a:rPr lang="en-US" altLang="en-US" sz="1800" dirty="0">
                <a:solidFill>
                  <a:schemeClr val="bg1">
                    <a:lumMod val="75000"/>
                  </a:schemeClr>
                </a:solidFill>
              </a:rPr>
              <a:t>Induced</a:t>
            </a:r>
          </a:p>
        </p:txBody>
      </p:sp>
      <p:sp>
        <p:nvSpPr>
          <p:cNvPr id="43017" name="Text Box 14"/>
          <p:cNvSpPr txBox="1">
            <a:spLocks noChangeArrowheads="1"/>
          </p:cNvSpPr>
          <p:nvPr/>
        </p:nvSpPr>
        <p:spPr bwMode="auto">
          <a:xfrm>
            <a:off x="3026498" y="2365901"/>
            <a:ext cx="1633781"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Aphakic/</a:t>
            </a:r>
          </a:p>
          <a:p>
            <a:pPr algn="ctr" eaLnBrk="1" hangingPunct="1">
              <a:lnSpc>
                <a:spcPct val="80000"/>
              </a:lnSpc>
              <a:spcBef>
                <a:spcPct val="0"/>
              </a:spcBef>
              <a:buClrTx/>
              <a:buSzTx/>
              <a:buFontTx/>
              <a:buNone/>
            </a:pPr>
            <a:r>
              <a:rPr lang="en-US" altLang="en-US" sz="1800" dirty="0" err="1">
                <a:solidFill>
                  <a:schemeClr val="bg1">
                    <a:lumMod val="75000"/>
                  </a:schemeClr>
                </a:solidFill>
              </a:rPr>
              <a:t>Pseudophakic</a:t>
            </a:r>
            <a:endParaRPr lang="en-US" altLang="en-US" sz="1800" dirty="0">
              <a:solidFill>
                <a:schemeClr val="bg1">
                  <a:lumMod val="75000"/>
                </a:schemeClr>
              </a:solidFill>
            </a:endParaRPr>
          </a:p>
        </p:txBody>
      </p:sp>
      <p:sp>
        <p:nvSpPr>
          <p:cNvPr id="43031" name="Text Box 35"/>
          <p:cNvSpPr txBox="1">
            <a:spLocks noChangeArrowheads="1"/>
          </p:cNvSpPr>
          <p:nvPr/>
        </p:nvSpPr>
        <p:spPr bwMode="auto">
          <a:xfrm>
            <a:off x="1190847" y="1295400"/>
            <a:ext cx="2473754"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solidFill>
                  <a:schemeClr val="bg1">
                    <a:lumMod val="75000"/>
                  </a:schemeClr>
                </a:solidFill>
              </a:rPr>
              <a:t>w/ Pupillary Block</a:t>
            </a:r>
          </a:p>
        </p:txBody>
      </p:sp>
      <p:sp>
        <p:nvSpPr>
          <p:cNvPr id="43032" name="Text Box 36"/>
          <p:cNvSpPr txBox="1">
            <a:spLocks noChangeArrowheads="1"/>
          </p:cNvSpPr>
          <p:nvPr/>
        </p:nvSpPr>
        <p:spPr bwMode="auto">
          <a:xfrm>
            <a:off x="5181600" y="1295400"/>
            <a:ext cx="2630848"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t>w/o Pupillary Block</a:t>
            </a:r>
          </a:p>
        </p:txBody>
      </p:sp>
      <p:sp>
        <p:nvSpPr>
          <p:cNvPr id="49" name="Rectangle 2">
            <a:extLst>
              <a:ext uri="{FF2B5EF4-FFF2-40B4-BE49-F238E27FC236}">
                <a16:creationId xmlns:a16="http://schemas.microsoft.com/office/drawing/2014/main" id="{240EE5BF-F7D2-4FC8-A5DD-F6B5423153C6}"/>
              </a:ext>
            </a:extLst>
          </p:cNvPr>
          <p:cNvSpPr>
            <a:spLocks noGrp="1" noChangeArrowheads="1"/>
          </p:cNvSpPr>
          <p:nvPr>
            <p:ph type="title"/>
          </p:nvPr>
        </p:nvSpPr>
        <p:spPr>
          <a:xfrm>
            <a:off x="457200" y="304800"/>
            <a:ext cx="7543800" cy="563562"/>
          </a:xfrm>
        </p:spPr>
        <p:txBody>
          <a:bodyPr/>
          <a:lstStyle/>
          <a:p>
            <a:pPr eaLnBrk="1" hangingPunct="1"/>
            <a:r>
              <a:rPr lang="en-US" altLang="en-US" sz="3500" dirty="0"/>
              <a:t>A</a:t>
            </a:r>
          </a:p>
        </p:txBody>
      </p:sp>
      <p:sp>
        <p:nvSpPr>
          <p:cNvPr id="50" name="TextBox 49">
            <a:extLst>
              <a:ext uri="{FF2B5EF4-FFF2-40B4-BE49-F238E27FC236}">
                <a16:creationId xmlns:a16="http://schemas.microsoft.com/office/drawing/2014/main" id="{CF426230-46C8-405C-9015-99EF57762A2E}"/>
              </a:ext>
            </a:extLst>
          </p:cNvPr>
          <p:cNvSpPr txBox="1"/>
          <p:nvPr/>
        </p:nvSpPr>
        <p:spPr>
          <a:xfrm>
            <a:off x="2259496" y="189094"/>
            <a:ext cx="4607480" cy="400110"/>
          </a:xfrm>
          <a:prstGeom prst="rect">
            <a:avLst/>
          </a:prstGeom>
          <a:solidFill>
            <a:schemeClr val="accent1">
              <a:lumMod val="60000"/>
              <a:lumOff val="40000"/>
            </a:schemeClr>
          </a:solidFill>
        </p:spPr>
        <p:txBody>
          <a:bodyPr wrap="none" rtlCol="0">
            <a:spAutoFit/>
          </a:bodyPr>
          <a:lstStyle/>
          <a:p>
            <a:pPr algn="ctr"/>
            <a:r>
              <a:rPr lang="en-US" sz="2000" b="1" dirty="0"/>
              <a:t>Secondary Angle Closure Glaucoma</a:t>
            </a:r>
          </a:p>
        </p:txBody>
      </p:sp>
      <p:sp>
        <p:nvSpPr>
          <p:cNvPr id="2" name="TextBox 1">
            <a:extLst>
              <a:ext uri="{FF2B5EF4-FFF2-40B4-BE49-F238E27FC236}">
                <a16:creationId xmlns:a16="http://schemas.microsoft.com/office/drawing/2014/main" id="{A7E30BEC-923B-4C9A-A856-BDD0D882F6B8}"/>
              </a:ext>
            </a:extLst>
          </p:cNvPr>
          <p:cNvSpPr txBox="1"/>
          <p:nvPr/>
        </p:nvSpPr>
        <p:spPr>
          <a:xfrm>
            <a:off x="887305" y="2844119"/>
            <a:ext cx="1494320" cy="338554"/>
          </a:xfrm>
          <a:prstGeom prst="rect">
            <a:avLst/>
          </a:prstGeom>
          <a:noFill/>
        </p:spPr>
        <p:txBody>
          <a:bodyPr wrap="none" rtlCol="0">
            <a:spAutoFit/>
          </a:bodyPr>
          <a:lstStyle/>
          <a:p>
            <a:r>
              <a:rPr lang="en-US" sz="1600" dirty="0" err="1">
                <a:solidFill>
                  <a:schemeClr val="bg1">
                    <a:lumMod val="75000"/>
                  </a:schemeClr>
                </a:solidFill>
              </a:rPr>
              <a:t>Phacomorphic</a:t>
            </a:r>
            <a:endParaRPr lang="en-US" sz="1600" dirty="0">
              <a:solidFill>
                <a:schemeClr val="bg1">
                  <a:lumMod val="75000"/>
                </a:schemeClr>
              </a:solidFill>
            </a:endParaRPr>
          </a:p>
        </p:txBody>
      </p:sp>
      <p:sp>
        <p:nvSpPr>
          <p:cNvPr id="51" name="TextBox 50">
            <a:extLst>
              <a:ext uri="{FF2B5EF4-FFF2-40B4-BE49-F238E27FC236}">
                <a16:creationId xmlns:a16="http://schemas.microsoft.com/office/drawing/2014/main" id="{156069D4-340B-4160-A336-EBF73557CEE0}"/>
              </a:ext>
            </a:extLst>
          </p:cNvPr>
          <p:cNvSpPr txBox="1"/>
          <p:nvPr/>
        </p:nvSpPr>
        <p:spPr>
          <a:xfrm>
            <a:off x="884725" y="3175578"/>
            <a:ext cx="1402948" cy="338554"/>
          </a:xfrm>
          <a:prstGeom prst="rect">
            <a:avLst/>
          </a:prstGeom>
          <a:noFill/>
        </p:spPr>
        <p:txBody>
          <a:bodyPr wrap="none" rtlCol="0">
            <a:spAutoFit/>
          </a:bodyPr>
          <a:lstStyle/>
          <a:p>
            <a:r>
              <a:rPr lang="en-US" sz="1600" dirty="0">
                <a:solidFill>
                  <a:schemeClr val="bg1">
                    <a:lumMod val="75000"/>
                  </a:schemeClr>
                </a:solidFill>
              </a:rPr>
              <a:t>Ectopia </a:t>
            </a:r>
            <a:r>
              <a:rPr lang="en-US" sz="1600" dirty="0" err="1">
                <a:solidFill>
                  <a:schemeClr val="bg1">
                    <a:lumMod val="75000"/>
                  </a:schemeClr>
                </a:solidFill>
              </a:rPr>
              <a:t>lentis</a:t>
            </a:r>
            <a:endParaRPr lang="en-US" sz="1600" dirty="0">
              <a:solidFill>
                <a:schemeClr val="bg1">
                  <a:lumMod val="75000"/>
                </a:schemeClr>
              </a:solidFill>
            </a:endParaRPr>
          </a:p>
        </p:txBody>
      </p:sp>
      <p:cxnSp>
        <p:nvCxnSpPr>
          <p:cNvPr id="71" name="Straight Connector 70">
            <a:extLst>
              <a:ext uri="{FF2B5EF4-FFF2-40B4-BE49-F238E27FC236}">
                <a16:creationId xmlns:a16="http://schemas.microsoft.com/office/drawing/2014/main" id="{C104938D-BA8D-4E39-9D5F-9EE2012F2F3C}"/>
              </a:ext>
            </a:extLst>
          </p:cNvPr>
          <p:cNvCxnSpPr>
            <a:cxnSpLocks/>
          </p:cNvCxnSpPr>
          <p:nvPr/>
        </p:nvCxnSpPr>
        <p:spPr>
          <a:xfrm flipH="1">
            <a:off x="762665" y="3023488"/>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2A7E4E40-472F-4E50-8A7A-45C10FDD7171}"/>
              </a:ext>
            </a:extLst>
          </p:cNvPr>
          <p:cNvCxnSpPr>
            <a:cxnSpLocks/>
          </p:cNvCxnSpPr>
          <p:nvPr/>
        </p:nvCxnSpPr>
        <p:spPr>
          <a:xfrm flipH="1">
            <a:off x="762665" y="3347853"/>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C3924889-45B9-4383-9C9E-48F0A9C27AD8}"/>
              </a:ext>
            </a:extLst>
          </p:cNvPr>
          <p:cNvCxnSpPr>
            <a:cxnSpLocks/>
          </p:cNvCxnSpPr>
          <p:nvPr/>
        </p:nvCxnSpPr>
        <p:spPr>
          <a:xfrm flipH="1">
            <a:off x="748719" y="2838976"/>
            <a:ext cx="13947" cy="5088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 name="Straight Arrow Connector 5">
            <a:extLst>
              <a:ext uri="{FF2B5EF4-FFF2-40B4-BE49-F238E27FC236}">
                <a16:creationId xmlns:a16="http://schemas.microsoft.com/office/drawing/2014/main" id="{A3439F0C-5143-461F-8F3C-2E830785DEFC}"/>
              </a:ext>
            </a:extLst>
          </p:cNvPr>
          <p:cNvCxnSpPr>
            <a:stCxn id="50" idx="2"/>
          </p:cNvCxnSpPr>
          <p:nvPr/>
        </p:nvCxnSpPr>
        <p:spPr>
          <a:xfrm flipH="1">
            <a:off x="2971800" y="589204"/>
            <a:ext cx="1591436" cy="706196"/>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0" name="Straight Arrow Connector 9">
            <a:extLst>
              <a:ext uri="{FF2B5EF4-FFF2-40B4-BE49-F238E27FC236}">
                <a16:creationId xmlns:a16="http://schemas.microsoft.com/office/drawing/2014/main" id="{84DC796E-F6ED-4FBB-82D2-A260F480BF8A}"/>
              </a:ext>
            </a:extLst>
          </p:cNvPr>
          <p:cNvCxnSpPr>
            <a:cxnSpLocks/>
          </p:cNvCxnSpPr>
          <p:nvPr/>
        </p:nvCxnSpPr>
        <p:spPr>
          <a:xfrm>
            <a:off x="4572000" y="589204"/>
            <a:ext cx="1600200" cy="706196"/>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6" name="Straight Arrow Connector 25">
            <a:extLst>
              <a:ext uri="{FF2B5EF4-FFF2-40B4-BE49-F238E27FC236}">
                <a16:creationId xmlns:a16="http://schemas.microsoft.com/office/drawing/2014/main" id="{B70E0124-9B84-41A5-8D84-A66B7838A706}"/>
              </a:ext>
            </a:extLst>
          </p:cNvPr>
          <p:cNvCxnSpPr>
            <a:cxnSpLocks/>
          </p:cNvCxnSpPr>
          <p:nvPr/>
        </p:nvCxnSpPr>
        <p:spPr>
          <a:xfrm flipH="1">
            <a:off x="1159539" y="1828800"/>
            <a:ext cx="1290435" cy="478059"/>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28" name="Straight Arrow Connector 27">
            <a:extLst>
              <a:ext uri="{FF2B5EF4-FFF2-40B4-BE49-F238E27FC236}">
                <a16:creationId xmlns:a16="http://schemas.microsoft.com/office/drawing/2014/main" id="{567A4249-5C59-4416-8A8E-1C35913900AB}"/>
              </a:ext>
            </a:extLst>
          </p:cNvPr>
          <p:cNvCxnSpPr>
            <a:cxnSpLocks/>
          </p:cNvCxnSpPr>
          <p:nvPr/>
        </p:nvCxnSpPr>
        <p:spPr>
          <a:xfrm>
            <a:off x="2449973" y="1832208"/>
            <a:ext cx="1268784"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56" name="Text Box 6">
            <a:extLst>
              <a:ext uri="{FF2B5EF4-FFF2-40B4-BE49-F238E27FC236}">
                <a16:creationId xmlns:a16="http://schemas.microsoft.com/office/drawing/2014/main" id="{557983BD-9D64-49B9-A366-A08663B0451F}"/>
              </a:ext>
            </a:extLst>
          </p:cNvPr>
          <p:cNvSpPr txBox="1">
            <a:spLocks noChangeArrowheads="1"/>
          </p:cNvSpPr>
          <p:nvPr/>
        </p:nvSpPr>
        <p:spPr bwMode="auto">
          <a:xfrm>
            <a:off x="5029200" y="2356376"/>
            <a:ext cx="813043"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r" eaLnBrk="1" hangingPunct="1">
              <a:lnSpc>
                <a:spcPct val="80000"/>
              </a:lnSpc>
              <a:spcBef>
                <a:spcPct val="0"/>
              </a:spcBef>
              <a:buClrTx/>
              <a:buSzTx/>
              <a:buFontTx/>
              <a:buNone/>
            </a:pPr>
            <a:r>
              <a:rPr lang="en-US" altLang="en-US" sz="1800" dirty="0">
                <a:solidFill>
                  <a:schemeClr val="bg1">
                    <a:lumMod val="75000"/>
                  </a:schemeClr>
                </a:solidFill>
              </a:rPr>
              <a:t>‘Push’</a:t>
            </a:r>
          </a:p>
        </p:txBody>
      </p:sp>
      <p:sp>
        <p:nvSpPr>
          <p:cNvPr id="57" name="Text Box 14">
            <a:extLst>
              <a:ext uri="{FF2B5EF4-FFF2-40B4-BE49-F238E27FC236}">
                <a16:creationId xmlns:a16="http://schemas.microsoft.com/office/drawing/2014/main" id="{5DAFA1C1-3A29-4C27-A379-663FDD22E326}"/>
              </a:ext>
            </a:extLst>
          </p:cNvPr>
          <p:cNvSpPr txBox="1">
            <a:spLocks noChangeArrowheads="1"/>
          </p:cNvSpPr>
          <p:nvPr/>
        </p:nvSpPr>
        <p:spPr bwMode="auto">
          <a:xfrm>
            <a:off x="7620000" y="2365901"/>
            <a:ext cx="671979"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t>‘Pull’</a:t>
            </a:r>
          </a:p>
        </p:txBody>
      </p:sp>
      <p:cxnSp>
        <p:nvCxnSpPr>
          <p:cNvPr id="58" name="Straight Arrow Connector 57">
            <a:extLst>
              <a:ext uri="{FF2B5EF4-FFF2-40B4-BE49-F238E27FC236}">
                <a16:creationId xmlns:a16="http://schemas.microsoft.com/office/drawing/2014/main" id="{E874FEE9-46BD-46A3-90A3-DE7CC220FBFF}"/>
              </a:ext>
            </a:extLst>
          </p:cNvPr>
          <p:cNvCxnSpPr>
            <a:cxnSpLocks/>
          </p:cNvCxnSpPr>
          <p:nvPr/>
        </p:nvCxnSpPr>
        <p:spPr>
          <a:xfrm flipH="1">
            <a:off x="5867400" y="1828800"/>
            <a:ext cx="849775"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59" name="Straight Arrow Connector 58">
            <a:extLst>
              <a:ext uri="{FF2B5EF4-FFF2-40B4-BE49-F238E27FC236}">
                <a16:creationId xmlns:a16="http://schemas.microsoft.com/office/drawing/2014/main" id="{C370A4A1-FE96-4E70-B89E-839542A5E241}"/>
              </a:ext>
            </a:extLst>
          </p:cNvPr>
          <p:cNvCxnSpPr>
            <a:cxnSpLocks/>
          </p:cNvCxnSpPr>
          <p:nvPr/>
        </p:nvCxnSpPr>
        <p:spPr>
          <a:xfrm>
            <a:off x="6717173" y="1832208"/>
            <a:ext cx="902827" cy="474047"/>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62" name="Text Box 16">
            <a:extLst>
              <a:ext uri="{FF2B5EF4-FFF2-40B4-BE49-F238E27FC236}">
                <a16:creationId xmlns:a16="http://schemas.microsoft.com/office/drawing/2014/main" id="{33538067-0726-41B0-93FF-357EF00CA62D}"/>
              </a:ext>
            </a:extLst>
          </p:cNvPr>
          <p:cNvSpPr txBox="1">
            <a:spLocks noChangeArrowheads="1"/>
          </p:cNvSpPr>
          <p:nvPr/>
        </p:nvSpPr>
        <p:spPr bwMode="auto">
          <a:xfrm>
            <a:off x="8065437" y="2684785"/>
            <a:ext cx="628698"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NVG</a:t>
            </a:r>
          </a:p>
        </p:txBody>
      </p:sp>
      <p:sp>
        <p:nvSpPr>
          <p:cNvPr id="70" name="Text Box 21">
            <a:extLst>
              <a:ext uri="{FF2B5EF4-FFF2-40B4-BE49-F238E27FC236}">
                <a16:creationId xmlns:a16="http://schemas.microsoft.com/office/drawing/2014/main" id="{86C32650-BE1F-4CC3-8DB5-0C136D877E6F}"/>
              </a:ext>
            </a:extLst>
          </p:cNvPr>
          <p:cNvSpPr txBox="1">
            <a:spLocks noChangeArrowheads="1"/>
          </p:cNvSpPr>
          <p:nvPr/>
        </p:nvSpPr>
        <p:spPr bwMode="auto">
          <a:xfrm>
            <a:off x="8070534" y="3048000"/>
            <a:ext cx="526106"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b="1"/>
              <a:t>ICE</a:t>
            </a:r>
          </a:p>
        </p:txBody>
      </p:sp>
      <p:sp>
        <p:nvSpPr>
          <p:cNvPr id="75" name="Text Box 45">
            <a:extLst>
              <a:ext uri="{FF2B5EF4-FFF2-40B4-BE49-F238E27FC236}">
                <a16:creationId xmlns:a16="http://schemas.microsoft.com/office/drawing/2014/main" id="{2B6EDA2D-8F55-4DFD-A225-8C03CE6FC7F3}"/>
              </a:ext>
            </a:extLst>
          </p:cNvPr>
          <p:cNvSpPr txBox="1">
            <a:spLocks noChangeArrowheads="1"/>
          </p:cNvSpPr>
          <p:nvPr/>
        </p:nvSpPr>
        <p:spPr bwMode="auto">
          <a:xfrm>
            <a:off x="8073162" y="3810000"/>
            <a:ext cx="1070837" cy="74635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ts val="1700"/>
              </a:lnSpc>
              <a:spcBef>
                <a:spcPct val="0"/>
              </a:spcBef>
              <a:buClrTx/>
              <a:buSzTx/>
              <a:buFontTx/>
              <a:buNone/>
            </a:pPr>
            <a:r>
              <a:rPr lang="en-US" altLang="en-US" sz="1600" dirty="0">
                <a:solidFill>
                  <a:schemeClr val="bg1">
                    <a:lumMod val="75000"/>
                  </a:schemeClr>
                </a:solidFill>
              </a:rPr>
              <a:t>Epithelial/ fibrous ingrowth</a:t>
            </a:r>
          </a:p>
        </p:txBody>
      </p:sp>
      <p:cxnSp>
        <p:nvCxnSpPr>
          <p:cNvPr id="77" name="Straight Connector 76">
            <a:extLst>
              <a:ext uri="{FF2B5EF4-FFF2-40B4-BE49-F238E27FC236}">
                <a16:creationId xmlns:a16="http://schemas.microsoft.com/office/drawing/2014/main" id="{FC090BD7-F2E1-4464-B57B-9CBE5874C89B}"/>
              </a:ext>
            </a:extLst>
          </p:cNvPr>
          <p:cNvCxnSpPr>
            <a:cxnSpLocks/>
          </p:cNvCxnSpPr>
          <p:nvPr/>
        </p:nvCxnSpPr>
        <p:spPr>
          <a:xfrm>
            <a:off x="7873969" y="2674448"/>
            <a:ext cx="7724" cy="128795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8" name="Straight Connector 77">
            <a:extLst>
              <a:ext uri="{FF2B5EF4-FFF2-40B4-BE49-F238E27FC236}">
                <a16:creationId xmlns:a16="http://schemas.microsoft.com/office/drawing/2014/main" id="{B1922ED5-C3D8-43D8-A00D-1D6BC9201DBA}"/>
              </a:ext>
            </a:extLst>
          </p:cNvPr>
          <p:cNvCxnSpPr/>
          <p:nvPr/>
        </p:nvCxnSpPr>
        <p:spPr>
          <a:xfrm flipH="1">
            <a:off x="7873968" y="2840262"/>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9" name="Straight Connector 78">
            <a:extLst>
              <a:ext uri="{FF2B5EF4-FFF2-40B4-BE49-F238E27FC236}">
                <a16:creationId xmlns:a16="http://schemas.microsoft.com/office/drawing/2014/main" id="{77019ED2-6D69-4A60-9D19-D4DB786EA3A0}"/>
              </a:ext>
            </a:extLst>
          </p:cNvPr>
          <p:cNvCxnSpPr/>
          <p:nvPr/>
        </p:nvCxnSpPr>
        <p:spPr>
          <a:xfrm flipH="1">
            <a:off x="7873968" y="3213518"/>
            <a:ext cx="24447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1" name="Straight Connector 80">
            <a:extLst>
              <a:ext uri="{FF2B5EF4-FFF2-40B4-BE49-F238E27FC236}">
                <a16:creationId xmlns:a16="http://schemas.microsoft.com/office/drawing/2014/main" id="{9796A12F-4125-4C05-8EE8-A388740C580D}"/>
              </a:ext>
            </a:extLst>
          </p:cNvPr>
          <p:cNvCxnSpPr/>
          <p:nvPr/>
        </p:nvCxnSpPr>
        <p:spPr>
          <a:xfrm flipH="1">
            <a:off x="7877837" y="3581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3" name="Straight Connector 82">
            <a:extLst>
              <a:ext uri="{FF2B5EF4-FFF2-40B4-BE49-F238E27FC236}">
                <a16:creationId xmlns:a16="http://schemas.microsoft.com/office/drawing/2014/main" id="{7FDC5F4B-9BF0-42AD-B8BB-2F2399BCF1E2}"/>
              </a:ext>
            </a:extLst>
          </p:cNvPr>
          <p:cNvCxnSpPr/>
          <p:nvPr/>
        </p:nvCxnSpPr>
        <p:spPr>
          <a:xfrm flipH="1">
            <a:off x="7881693" y="3962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93" name="Text Box 42">
            <a:extLst>
              <a:ext uri="{FF2B5EF4-FFF2-40B4-BE49-F238E27FC236}">
                <a16:creationId xmlns:a16="http://schemas.microsoft.com/office/drawing/2014/main" id="{53BAB77F-E061-4834-9068-34BDF78AD071}"/>
              </a:ext>
            </a:extLst>
          </p:cNvPr>
          <p:cNvSpPr txBox="1">
            <a:spLocks noChangeArrowheads="1"/>
          </p:cNvSpPr>
          <p:nvPr/>
        </p:nvSpPr>
        <p:spPr bwMode="auto">
          <a:xfrm>
            <a:off x="8111387" y="3429000"/>
            <a:ext cx="856196"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Flat AC</a:t>
            </a:r>
          </a:p>
        </p:txBody>
      </p:sp>
      <p:sp>
        <p:nvSpPr>
          <p:cNvPr id="100" name="Text Box 23">
            <a:extLst>
              <a:ext uri="{FF2B5EF4-FFF2-40B4-BE49-F238E27FC236}">
                <a16:creationId xmlns:a16="http://schemas.microsoft.com/office/drawing/2014/main" id="{D8F2FCFF-2984-4836-B000-9C5601A8EAAA}"/>
              </a:ext>
            </a:extLst>
          </p:cNvPr>
          <p:cNvSpPr txBox="1">
            <a:spLocks noChangeArrowheads="1"/>
          </p:cNvSpPr>
          <p:nvPr/>
        </p:nvSpPr>
        <p:spPr bwMode="auto">
          <a:xfrm>
            <a:off x="5530369" y="2667000"/>
            <a:ext cx="2143536"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Aqueous misdirection</a:t>
            </a:r>
          </a:p>
        </p:txBody>
      </p:sp>
      <p:cxnSp>
        <p:nvCxnSpPr>
          <p:cNvPr id="104" name="Straight Connector 103">
            <a:extLst>
              <a:ext uri="{FF2B5EF4-FFF2-40B4-BE49-F238E27FC236}">
                <a16:creationId xmlns:a16="http://schemas.microsoft.com/office/drawing/2014/main" id="{49D87D4A-E317-4446-9B95-5184CB3968F3}"/>
              </a:ext>
            </a:extLst>
          </p:cNvPr>
          <p:cNvCxnSpPr>
            <a:cxnSpLocks/>
          </p:cNvCxnSpPr>
          <p:nvPr/>
        </p:nvCxnSpPr>
        <p:spPr>
          <a:xfrm flipH="1">
            <a:off x="5316229" y="2667000"/>
            <a:ext cx="7397" cy="25314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5" name="Straight Connector 104">
            <a:extLst>
              <a:ext uri="{FF2B5EF4-FFF2-40B4-BE49-F238E27FC236}">
                <a16:creationId xmlns:a16="http://schemas.microsoft.com/office/drawing/2014/main" id="{F40B6D71-75A8-4A88-864D-00D14C2F710D}"/>
              </a:ext>
            </a:extLst>
          </p:cNvPr>
          <p:cNvCxnSpPr/>
          <p:nvPr/>
        </p:nvCxnSpPr>
        <p:spPr>
          <a:xfrm flipH="1">
            <a:off x="5323624" y="2832814"/>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6" name="Straight Connector 105">
            <a:extLst>
              <a:ext uri="{FF2B5EF4-FFF2-40B4-BE49-F238E27FC236}">
                <a16:creationId xmlns:a16="http://schemas.microsoft.com/office/drawing/2014/main" id="{010BF7B2-AA07-4DCF-822D-E2DB5CC0BF59}"/>
              </a:ext>
            </a:extLst>
          </p:cNvPr>
          <p:cNvCxnSpPr/>
          <p:nvPr/>
        </p:nvCxnSpPr>
        <p:spPr>
          <a:xfrm flipH="1">
            <a:off x="5323624" y="3360065"/>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a:extLst>
              <a:ext uri="{FF2B5EF4-FFF2-40B4-BE49-F238E27FC236}">
                <a16:creationId xmlns:a16="http://schemas.microsoft.com/office/drawing/2014/main" id="{BAC8035C-3999-4C31-93CD-6C0D2ADEB73B}"/>
              </a:ext>
            </a:extLst>
          </p:cNvPr>
          <p:cNvCxnSpPr/>
          <p:nvPr/>
        </p:nvCxnSpPr>
        <p:spPr>
          <a:xfrm flipH="1">
            <a:off x="5323536" y="3786938"/>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8" name="Straight Connector 107">
            <a:extLst>
              <a:ext uri="{FF2B5EF4-FFF2-40B4-BE49-F238E27FC236}">
                <a16:creationId xmlns:a16="http://schemas.microsoft.com/office/drawing/2014/main" id="{DB64CAEE-69B4-426A-8A5B-D1269DBF0F66}"/>
              </a:ext>
            </a:extLst>
          </p:cNvPr>
          <p:cNvCxnSpPr/>
          <p:nvPr/>
        </p:nvCxnSpPr>
        <p:spPr>
          <a:xfrm flipH="1">
            <a:off x="5327493" y="4249152"/>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12" name="Straight Connector 111">
            <a:extLst>
              <a:ext uri="{FF2B5EF4-FFF2-40B4-BE49-F238E27FC236}">
                <a16:creationId xmlns:a16="http://schemas.microsoft.com/office/drawing/2014/main" id="{99A16C30-4BE4-48E5-8B65-0C5F3039B8DC}"/>
              </a:ext>
            </a:extLst>
          </p:cNvPr>
          <p:cNvCxnSpPr/>
          <p:nvPr/>
        </p:nvCxnSpPr>
        <p:spPr>
          <a:xfrm flipH="1">
            <a:off x="5333455" y="51816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13" name="Text Box 42">
            <a:extLst>
              <a:ext uri="{FF2B5EF4-FFF2-40B4-BE49-F238E27FC236}">
                <a16:creationId xmlns:a16="http://schemas.microsoft.com/office/drawing/2014/main" id="{056DFFD9-3CA2-42E7-90FE-4F14522E3504}"/>
              </a:ext>
            </a:extLst>
          </p:cNvPr>
          <p:cNvSpPr txBox="1">
            <a:spLocks noChangeArrowheads="1"/>
          </p:cNvSpPr>
          <p:nvPr/>
        </p:nvSpPr>
        <p:spPr bwMode="auto">
          <a:xfrm>
            <a:off x="5533954" y="3623846"/>
            <a:ext cx="1563248"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Retinal surgery</a:t>
            </a:r>
          </a:p>
        </p:txBody>
      </p:sp>
      <p:sp>
        <p:nvSpPr>
          <p:cNvPr id="118" name="Text Box 47">
            <a:extLst>
              <a:ext uri="{FF2B5EF4-FFF2-40B4-BE49-F238E27FC236}">
                <a16:creationId xmlns:a16="http://schemas.microsoft.com/office/drawing/2014/main" id="{3F59D898-ECAD-49F0-9425-2A1BC8DDA7B5}"/>
              </a:ext>
            </a:extLst>
          </p:cNvPr>
          <p:cNvSpPr txBox="1">
            <a:spLocks noChangeArrowheads="1"/>
          </p:cNvSpPr>
          <p:nvPr/>
        </p:nvSpPr>
        <p:spPr bwMode="auto">
          <a:xfrm>
            <a:off x="5523688" y="4538246"/>
            <a:ext cx="1414170"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Drug-induced</a:t>
            </a:r>
          </a:p>
        </p:txBody>
      </p:sp>
      <p:sp>
        <p:nvSpPr>
          <p:cNvPr id="16" name="TextBox 15">
            <a:extLst>
              <a:ext uri="{FF2B5EF4-FFF2-40B4-BE49-F238E27FC236}">
                <a16:creationId xmlns:a16="http://schemas.microsoft.com/office/drawing/2014/main" id="{984E008D-FBBA-42B4-940E-EA26772E0161}"/>
              </a:ext>
            </a:extLst>
          </p:cNvPr>
          <p:cNvSpPr txBox="1"/>
          <p:nvPr/>
        </p:nvSpPr>
        <p:spPr>
          <a:xfrm>
            <a:off x="6230528" y="5257800"/>
            <a:ext cx="1326004" cy="369332"/>
          </a:xfrm>
          <a:prstGeom prst="rect">
            <a:avLst/>
          </a:prstGeom>
          <a:noFill/>
        </p:spPr>
        <p:txBody>
          <a:bodyPr wrap="none" rtlCol="0">
            <a:spAutoFit/>
          </a:bodyPr>
          <a:lstStyle/>
          <a:p>
            <a:pPr algn="ctr"/>
            <a:r>
              <a:rPr lang="en-US" dirty="0">
                <a:solidFill>
                  <a:schemeClr val="bg1">
                    <a:lumMod val="75000"/>
                  </a:schemeClr>
                </a:solidFill>
              </a:rPr>
              <a:t>Both/Either</a:t>
            </a:r>
          </a:p>
        </p:txBody>
      </p:sp>
      <p:cxnSp>
        <p:nvCxnSpPr>
          <p:cNvPr id="125" name="Straight Connector 124">
            <a:extLst>
              <a:ext uri="{FF2B5EF4-FFF2-40B4-BE49-F238E27FC236}">
                <a16:creationId xmlns:a16="http://schemas.microsoft.com/office/drawing/2014/main" id="{01138141-D318-4ED7-A7FE-D8F2155CE890}"/>
              </a:ext>
            </a:extLst>
          </p:cNvPr>
          <p:cNvCxnSpPr/>
          <p:nvPr/>
        </p:nvCxnSpPr>
        <p:spPr>
          <a:xfrm flipH="1">
            <a:off x="5334000" y="4724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52" name="Text Box 47">
            <a:extLst>
              <a:ext uri="{FF2B5EF4-FFF2-40B4-BE49-F238E27FC236}">
                <a16:creationId xmlns:a16="http://schemas.microsoft.com/office/drawing/2014/main" id="{E3578916-9804-473C-8F06-D4FA0BCEDFD0}"/>
              </a:ext>
            </a:extLst>
          </p:cNvPr>
          <p:cNvSpPr txBox="1">
            <a:spLocks noChangeArrowheads="1"/>
          </p:cNvSpPr>
          <p:nvPr/>
        </p:nvSpPr>
        <p:spPr bwMode="auto">
          <a:xfrm>
            <a:off x="5543446" y="4055146"/>
            <a:ext cx="1619354"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err="1">
                <a:solidFill>
                  <a:schemeClr val="bg1">
                    <a:lumMod val="75000"/>
                  </a:schemeClr>
                </a:solidFill>
              </a:rPr>
              <a:t>Nanophthalmos</a:t>
            </a:r>
            <a:endParaRPr lang="en-US" altLang="en-US" sz="1600" dirty="0">
              <a:solidFill>
                <a:schemeClr val="bg1">
                  <a:lumMod val="75000"/>
                </a:schemeClr>
              </a:solidFill>
            </a:endParaRPr>
          </a:p>
        </p:txBody>
      </p:sp>
      <p:sp>
        <p:nvSpPr>
          <p:cNvPr id="53" name="Text Box 45">
            <a:extLst>
              <a:ext uri="{FF2B5EF4-FFF2-40B4-BE49-F238E27FC236}">
                <a16:creationId xmlns:a16="http://schemas.microsoft.com/office/drawing/2014/main" id="{57D1A14F-68FE-47D2-983C-1A879D66A9DC}"/>
              </a:ext>
            </a:extLst>
          </p:cNvPr>
          <p:cNvSpPr txBox="1">
            <a:spLocks noChangeArrowheads="1"/>
          </p:cNvSpPr>
          <p:nvPr/>
        </p:nvSpPr>
        <p:spPr bwMode="auto">
          <a:xfrm>
            <a:off x="5523688" y="5013493"/>
            <a:ext cx="582211"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PFV</a:t>
            </a:r>
          </a:p>
        </p:txBody>
      </p:sp>
      <p:sp>
        <p:nvSpPr>
          <p:cNvPr id="54" name="Text Box 42">
            <a:extLst>
              <a:ext uri="{FF2B5EF4-FFF2-40B4-BE49-F238E27FC236}">
                <a16:creationId xmlns:a16="http://schemas.microsoft.com/office/drawing/2014/main" id="{E1E37D2C-2C52-446B-843B-01E64990D3EC}"/>
              </a:ext>
            </a:extLst>
          </p:cNvPr>
          <p:cNvSpPr txBox="1">
            <a:spLocks noChangeArrowheads="1"/>
          </p:cNvSpPr>
          <p:nvPr/>
        </p:nvSpPr>
        <p:spPr bwMode="auto">
          <a:xfrm>
            <a:off x="5551406" y="3192546"/>
            <a:ext cx="2276072"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ERD/choroidal effusion</a:t>
            </a:r>
          </a:p>
        </p:txBody>
      </p:sp>
      <p:sp>
        <p:nvSpPr>
          <p:cNvPr id="45" name="Text Box 16">
            <a:extLst>
              <a:ext uri="{FF2B5EF4-FFF2-40B4-BE49-F238E27FC236}">
                <a16:creationId xmlns:a16="http://schemas.microsoft.com/office/drawing/2014/main" id="{110F5FF7-0BFD-4D31-B590-0FC320326235}"/>
              </a:ext>
            </a:extLst>
          </p:cNvPr>
          <p:cNvSpPr txBox="1">
            <a:spLocks noChangeArrowheads="1"/>
          </p:cNvSpPr>
          <p:nvPr/>
        </p:nvSpPr>
        <p:spPr bwMode="auto">
          <a:xfrm>
            <a:off x="624362" y="1879005"/>
            <a:ext cx="6811893" cy="4524315"/>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i="1" dirty="0">
                <a:solidFill>
                  <a:schemeClr val="bg1">
                    <a:lumMod val="65000"/>
                  </a:schemeClr>
                </a:solidFill>
              </a:rPr>
              <a:t>In this context, what does </a:t>
            </a:r>
            <a:r>
              <a:rPr lang="en-US" altLang="en-US" sz="1600" dirty="0">
                <a:solidFill>
                  <a:schemeClr val="bg1">
                    <a:lumMod val="65000"/>
                  </a:schemeClr>
                </a:solidFill>
              </a:rPr>
              <a:t>ICE</a:t>
            </a:r>
            <a:r>
              <a:rPr lang="en-US" altLang="en-US" sz="1600" i="1" dirty="0">
                <a:solidFill>
                  <a:schemeClr val="bg1">
                    <a:lumMod val="65000"/>
                  </a:schemeClr>
                </a:solidFill>
              </a:rPr>
              <a:t> stand for?</a:t>
            </a:r>
          </a:p>
          <a:p>
            <a:pPr eaLnBrk="1" hangingPunct="1">
              <a:spcBef>
                <a:spcPct val="0"/>
              </a:spcBef>
              <a:buClrTx/>
              <a:buSzTx/>
              <a:buFontTx/>
              <a:buNone/>
            </a:pPr>
            <a:r>
              <a:rPr lang="en-US" altLang="en-US" sz="1600" dirty="0">
                <a:solidFill>
                  <a:schemeClr val="bg1">
                    <a:lumMod val="65000"/>
                  </a:schemeClr>
                </a:solidFill>
              </a:rPr>
              <a:t>Iridocorneal endothelial syndrome</a:t>
            </a:r>
          </a:p>
          <a:p>
            <a:pPr eaLnBrk="1" hangingPunct="1">
              <a:spcBef>
                <a:spcPct val="0"/>
              </a:spcBef>
              <a:buClrTx/>
              <a:buSzTx/>
              <a:buFontTx/>
              <a:buNone/>
            </a:pPr>
            <a:endParaRPr lang="en-US" altLang="en-US" sz="1600" i="1" dirty="0">
              <a:solidFill>
                <a:schemeClr val="bg1">
                  <a:lumMod val="65000"/>
                </a:schemeClr>
              </a:solidFill>
            </a:endParaRPr>
          </a:p>
          <a:p>
            <a:pPr eaLnBrk="1" hangingPunct="1">
              <a:spcBef>
                <a:spcPct val="0"/>
              </a:spcBef>
              <a:buClrTx/>
              <a:buSzTx/>
              <a:buFontTx/>
              <a:buNone/>
            </a:pPr>
            <a:r>
              <a:rPr lang="en-US" altLang="en-US" sz="1600" i="1" dirty="0">
                <a:solidFill>
                  <a:schemeClr val="bg1">
                    <a:lumMod val="65000"/>
                  </a:schemeClr>
                </a:solidFill>
              </a:rPr>
              <a:t>In a nutshell, what is ICE?</a:t>
            </a:r>
          </a:p>
          <a:p>
            <a:pPr eaLnBrk="1" hangingPunct="1">
              <a:spcBef>
                <a:spcPct val="0"/>
              </a:spcBef>
              <a:buClrTx/>
              <a:buSzTx/>
              <a:buFont typeface="Wingdings" panose="05000000000000000000" pitchFamily="2" charset="2"/>
              <a:buNone/>
            </a:pPr>
            <a:r>
              <a:rPr lang="en-US" altLang="en-US" sz="1600" dirty="0">
                <a:solidFill>
                  <a:schemeClr val="bg1">
                    <a:lumMod val="65000"/>
                  </a:schemeClr>
                </a:solidFill>
              </a:rPr>
              <a:t>A sporadic condition in which abnormal corneal endothelial cells lead to a variety of corneal, iris and angle problems</a:t>
            </a:r>
          </a:p>
          <a:p>
            <a:pPr eaLnBrk="1" hangingPunct="1">
              <a:spcBef>
                <a:spcPct val="0"/>
              </a:spcBef>
              <a:buClrTx/>
              <a:buSzTx/>
              <a:buFont typeface="Wingdings" panose="05000000000000000000" pitchFamily="2" charset="2"/>
              <a:buNone/>
            </a:pPr>
            <a:endParaRPr lang="en-US" altLang="en-US" sz="1600" dirty="0">
              <a:solidFill>
                <a:schemeClr val="bg1">
                  <a:lumMod val="65000"/>
                </a:schemeClr>
              </a:solidFill>
            </a:endParaRPr>
          </a:p>
          <a:p>
            <a:pPr eaLnBrk="1" hangingPunct="1">
              <a:spcBef>
                <a:spcPct val="0"/>
              </a:spcBef>
              <a:buClrTx/>
              <a:buSzTx/>
              <a:buFontTx/>
              <a:buNone/>
            </a:pPr>
            <a:r>
              <a:rPr lang="en-US" altLang="en-US" sz="1600" i="1" dirty="0">
                <a:solidFill>
                  <a:schemeClr val="bg1">
                    <a:lumMod val="65000"/>
                  </a:schemeClr>
                </a:solidFill>
              </a:rPr>
              <a:t>Who is the typical patient?</a:t>
            </a:r>
          </a:p>
          <a:p>
            <a:pPr eaLnBrk="1" hangingPunct="1">
              <a:spcBef>
                <a:spcPct val="0"/>
              </a:spcBef>
              <a:buClrTx/>
              <a:buSzTx/>
              <a:buFontTx/>
              <a:buNone/>
            </a:pPr>
            <a:r>
              <a:rPr lang="en-US" altLang="en-US" sz="1600" dirty="0">
                <a:solidFill>
                  <a:schemeClr val="bg1">
                    <a:lumMod val="65000"/>
                  </a:schemeClr>
                </a:solidFill>
              </a:rPr>
              <a:t>A young-to-middle-aged adult female</a:t>
            </a:r>
          </a:p>
          <a:p>
            <a:pPr eaLnBrk="1" hangingPunct="1">
              <a:spcBef>
                <a:spcPct val="0"/>
              </a:spcBef>
              <a:buClrTx/>
              <a:buSzTx/>
              <a:buFontTx/>
              <a:buNone/>
            </a:pPr>
            <a:endParaRPr lang="en-US" altLang="en-US" sz="1600" i="1" dirty="0">
              <a:solidFill>
                <a:schemeClr val="bg1">
                  <a:lumMod val="65000"/>
                </a:schemeClr>
              </a:solidFill>
            </a:endParaRPr>
          </a:p>
          <a:p>
            <a:pPr eaLnBrk="1" hangingPunct="1">
              <a:spcBef>
                <a:spcPct val="0"/>
              </a:spcBef>
              <a:buClrTx/>
              <a:buSzTx/>
              <a:buFontTx/>
              <a:buNone/>
            </a:pPr>
            <a:r>
              <a:rPr lang="en-US" altLang="en-US" sz="1600" i="1" dirty="0">
                <a:solidFill>
                  <a:schemeClr val="bg1">
                    <a:lumMod val="65000"/>
                  </a:schemeClr>
                </a:solidFill>
              </a:rPr>
              <a:t>What three sorts of complaints will she have?</a:t>
            </a:r>
          </a:p>
          <a:p>
            <a:pPr eaLnBrk="1" hangingPunct="1">
              <a:spcBef>
                <a:spcPct val="0"/>
              </a:spcBef>
              <a:buClrTx/>
              <a:buSzTx/>
              <a:buNone/>
            </a:pPr>
            <a:r>
              <a:rPr lang="en-US" altLang="en-US" sz="1600" dirty="0">
                <a:solidFill>
                  <a:schemeClr val="bg1">
                    <a:lumMod val="65000"/>
                  </a:schemeClr>
                </a:solidFill>
              </a:rPr>
              <a:t>--Changes in the eye’s appearance</a:t>
            </a:r>
          </a:p>
          <a:p>
            <a:pPr eaLnBrk="1" hangingPunct="1">
              <a:spcBef>
                <a:spcPct val="0"/>
              </a:spcBef>
              <a:buClrTx/>
              <a:buSzTx/>
              <a:buNone/>
            </a:pPr>
            <a:r>
              <a:rPr lang="en-US" altLang="en-US" sz="1600" dirty="0">
                <a:solidFill>
                  <a:schemeClr val="bg1">
                    <a:lumMod val="65000"/>
                  </a:schemeClr>
                </a:solidFill>
              </a:rPr>
              <a:t>--Ocular pain </a:t>
            </a:r>
          </a:p>
          <a:p>
            <a:pPr eaLnBrk="1" hangingPunct="1">
              <a:spcBef>
                <a:spcPct val="0"/>
              </a:spcBef>
              <a:buClrTx/>
              <a:buSzTx/>
              <a:buNone/>
            </a:pPr>
            <a:r>
              <a:rPr lang="en-US" altLang="en-US" sz="1600" dirty="0">
                <a:solidFill>
                  <a:schemeClr val="bg1">
                    <a:lumMod val="65000"/>
                  </a:schemeClr>
                </a:solidFill>
              </a:rPr>
              <a:t>--Decreased VA</a:t>
            </a:r>
          </a:p>
          <a:p>
            <a:pPr eaLnBrk="1" hangingPunct="1">
              <a:spcBef>
                <a:spcPct val="0"/>
              </a:spcBef>
              <a:buClrTx/>
              <a:buSzTx/>
              <a:buNone/>
            </a:pPr>
            <a:endParaRPr lang="en-US" altLang="en-US" sz="1600" dirty="0">
              <a:solidFill>
                <a:schemeClr val="bg1">
                  <a:lumMod val="65000"/>
                </a:schemeClr>
              </a:solidFill>
            </a:endParaRPr>
          </a:p>
          <a:p>
            <a:pPr eaLnBrk="1" hangingPunct="1">
              <a:spcBef>
                <a:spcPct val="0"/>
              </a:spcBef>
              <a:buClrTx/>
              <a:buSzTx/>
              <a:buFontTx/>
              <a:buNone/>
            </a:pPr>
            <a:r>
              <a:rPr lang="en-US" altLang="en-US" sz="1600" i="1" dirty="0">
                <a:solidFill>
                  <a:schemeClr val="bg1">
                    <a:lumMod val="65000"/>
                  </a:schemeClr>
                </a:solidFill>
              </a:rPr>
              <a:t>What ‘pertinent negative’ will be elicited when taking a history?</a:t>
            </a:r>
          </a:p>
          <a:p>
            <a:pPr eaLnBrk="1" hangingPunct="1">
              <a:spcBef>
                <a:spcPct val="0"/>
              </a:spcBef>
              <a:buClrTx/>
              <a:buSzTx/>
              <a:buFontTx/>
              <a:buNone/>
            </a:pPr>
            <a:r>
              <a:rPr lang="en-US" altLang="en-US" sz="1600" dirty="0">
                <a:solidFill>
                  <a:schemeClr val="bg1">
                    <a:lumMod val="65000"/>
                  </a:schemeClr>
                </a:solidFill>
              </a:rPr>
              <a:t>She will deny any family history of similar eye findings (recall it’s sporadic, not inherited)</a:t>
            </a:r>
          </a:p>
        </p:txBody>
      </p:sp>
      <p:sp>
        <p:nvSpPr>
          <p:cNvPr id="47" name="Oval 46">
            <a:extLst>
              <a:ext uri="{FF2B5EF4-FFF2-40B4-BE49-F238E27FC236}">
                <a16:creationId xmlns:a16="http://schemas.microsoft.com/office/drawing/2014/main" id="{915FF168-8D6E-4F81-8D3E-ED770430134E}"/>
              </a:ext>
            </a:extLst>
          </p:cNvPr>
          <p:cNvSpPr/>
          <p:nvPr/>
        </p:nvSpPr>
        <p:spPr>
          <a:xfrm>
            <a:off x="8001000" y="3048000"/>
            <a:ext cx="671979" cy="338554"/>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Text Box 16">
            <a:extLst>
              <a:ext uri="{FF2B5EF4-FFF2-40B4-BE49-F238E27FC236}">
                <a16:creationId xmlns:a16="http://schemas.microsoft.com/office/drawing/2014/main" id="{090C85B3-0EB0-425A-B813-5DE77E9B89E1}"/>
              </a:ext>
            </a:extLst>
          </p:cNvPr>
          <p:cNvSpPr txBox="1">
            <a:spLocks noChangeArrowheads="1"/>
          </p:cNvSpPr>
          <p:nvPr/>
        </p:nvSpPr>
        <p:spPr bwMode="auto">
          <a:xfrm>
            <a:off x="440617" y="3361823"/>
            <a:ext cx="4516848" cy="1323439"/>
          </a:xfrm>
          <a:prstGeom prst="rect">
            <a:avLst/>
          </a:prstGeom>
          <a:solidFill>
            <a:schemeClr val="accent2"/>
          </a:solidFill>
          <a:ln>
            <a:noFill/>
          </a:ln>
          <a:effec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i="1" dirty="0">
                <a:solidFill>
                  <a:schemeClr val="bg1">
                    <a:lumMod val="75000"/>
                  </a:schemeClr>
                </a:solidFill>
              </a:rPr>
              <a:t>What are the common signs of ICE syndrome?</a:t>
            </a:r>
          </a:p>
          <a:p>
            <a:pPr eaLnBrk="1" hangingPunct="1">
              <a:spcBef>
                <a:spcPct val="0"/>
              </a:spcBef>
              <a:buClrTx/>
              <a:buSzTx/>
              <a:buFontTx/>
              <a:buNone/>
            </a:pPr>
            <a:r>
              <a:rPr lang="en-US" altLang="en-US" sz="1600" dirty="0">
                <a:solidFill>
                  <a:schemeClr val="bg1">
                    <a:lumMod val="75000"/>
                  </a:schemeClr>
                </a:solidFill>
              </a:rPr>
              <a:t>--Iris changes</a:t>
            </a:r>
          </a:p>
          <a:p>
            <a:pPr eaLnBrk="1" hangingPunct="1">
              <a:spcBef>
                <a:spcPct val="0"/>
              </a:spcBef>
              <a:buClrTx/>
              <a:buSzTx/>
              <a:buFontTx/>
              <a:buNone/>
            </a:pPr>
            <a:r>
              <a:rPr lang="en-US" altLang="en-US" sz="1600" dirty="0">
                <a:solidFill>
                  <a:schemeClr val="bg1">
                    <a:lumMod val="75000"/>
                  </a:schemeClr>
                </a:solidFill>
              </a:rPr>
              <a:t>--Corneal changes</a:t>
            </a:r>
          </a:p>
          <a:p>
            <a:pPr eaLnBrk="1" hangingPunct="1">
              <a:spcBef>
                <a:spcPct val="0"/>
              </a:spcBef>
              <a:buClrTx/>
              <a:buSzTx/>
              <a:buFontTx/>
              <a:buNone/>
            </a:pPr>
            <a:r>
              <a:rPr lang="en-US" altLang="en-US" sz="1600" dirty="0">
                <a:solidFill>
                  <a:schemeClr val="bg1">
                    <a:lumMod val="75000"/>
                  </a:schemeClr>
                </a:solidFill>
              </a:rPr>
              <a:t>--Peripheral anterior synechiae (PAS)</a:t>
            </a:r>
          </a:p>
          <a:p>
            <a:pPr eaLnBrk="1" hangingPunct="1">
              <a:spcBef>
                <a:spcPct val="0"/>
              </a:spcBef>
              <a:buClrTx/>
              <a:buSzTx/>
              <a:buFontTx/>
              <a:buNone/>
            </a:pPr>
            <a:r>
              <a:rPr lang="en-US" altLang="en-US" sz="1600" dirty="0">
                <a:solidFill>
                  <a:schemeClr val="bg1">
                    <a:lumMod val="75000"/>
                  </a:schemeClr>
                </a:solidFill>
              </a:rPr>
              <a:t>--</a:t>
            </a:r>
            <a:r>
              <a:rPr lang="en-US" altLang="en-US" sz="1600" b="1" dirty="0">
                <a:solidFill>
                  <a:schemeClr val="bg1"/>
                </a:solidFill>
              </a:rPr>
              <a:t>Elevated IOP/glaucoma</a:t>
            </a:r>
          </a:p>
        </p:txBody>
      </p:sp>
      <p:sp>
        <p:nvSpPr>
          <p:cNvPr id="55" name="Oval 54">
            <a:extLst>
              <a:ext uri="{FF2B5EF4-FFF2-40B4-BE49-F238E27FC236}">
                <a16:creationId xmlns:a16="http://schemas.microsoft.com/office/drawing/2014/main" id="{AA51CD81-56EC-487E-9F90-4DF70BE0BAD9}"/>
              </a:ext>
            </a:extLst>
          </p:cNvPr>
          <p:cNvSpPr/>
          <p:nvPr/>
        </p:nvSpPr>
        <p:spPr>
          <a:xfrm>
            <a:off x="489047" y="4234088"/>
            <a:ext cx="2627756" cy="603892"/>
          </a:xfrm>
          <a:prstGeom prst="ellipse">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 name="Text Box 16">
            <a:extLst>
              <a:ext uri="{FF2B5EF4-FFF2-40B4-BE49-F238E27FC236}">
                <a16:creationId xmlns:a16="http://schemas.microsoft.com/office/drawing/2014/main" id="{3ECDF26A-610A-4BE8-A957-10B935410858}"/>
              </a:ext>
            </a:extLst>
          </p:cNvPr>
          <p:cNvSpPr txBox="1">
            <a:spLocks noChangeArrowheads="1"/>
          </p:cNvSpPr>
          <p:nvPr/>
        </p:nvSpPr>
        <p:spPr bwMode="auto">
          <a:xfrm>
            <a:off x="191042" y="1003916"/>
            <a:ext cx="6228522" cy="3108543"/>
          </a:xfrm>
          <a:prstGeom prst="rect">
            <a:avLst/>
          </a:prstGeom>
          <a:solidFill>
            <a:srgbClr val="99FF99"/>
          </a:solidFill>
          <a:ln>
            <a:noFill/>
          </a:ln>
          <a:effec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 typeface="Wingdings" panose="05000000000000000000" pitchFamily="2" charset="2"/>
              <a:buNone/>
            </a:pPr>
            <a:r>
              <a:rPr lang="en-US" altLang="en-US" sz="1400" i="1" dirty="0">
                <a:solidFill>
                  <a:srgbClr val="0000FF"/>
                </a:solidFill>
              </a:rPr>
              <a:t>How common is glaucoma in ICE?</a:t>
            </a:r>
          </a:p>
          <a:p>
            <a:pPr eaLnBrk="1" hangingPunct="1">
              <a:spcBef>
                <a:spcPct val="0"/>
              </a:spcBef>
              <a:buClrTx/>
              <a:buSzTx/>
              <a:buFont typeface="Wingdings" panose="05000000000000000000" pitchFamily="2" charset="2"/>
              <a:buNone/>
            </a:pPr>
            <a:r>
              <a:rPr lang="en-US" altLang="en-US" sz="1400" dirty="0">
                <a:solidFill>
                  <a:srgbClr val="0000FF"/>
                </a:solidFill>
              </a:rPr>
              <a:t>Quite—it develops in about half of cases</a:t>
            </a:r>
          </a:p>
          <a:p>
            <a:pPr eaLnBrk="1" hangingPunct="1">
              <a:spcBef>
                <a:spcPct val="0"/>
              </a:spcBef>
              <a:buClrTx/>
              <a:buSzTx/>
              <a:buFont typeface="Wingdings" panose="05000000000000000000" pitchFamily="2" charset="2"/>
              <a:buNone/>
            </a:pPr>
            <a:endParaRPr lang="en-US" altLang="en-US" sz="1400" i="1" dirty="0">
              <a:solidFill>
                <a:srgbClr val="0000FF"/>
              </a:solidFill>
            </a:endParaRPr>
          </a:p>
          <a:p>
            <a:pPr eaLnBrk="1" hangingPunct="1">
              <a:spcBef>
                <a:spcPct val="0"/>
              </a:spcBef>
              <a:buClrTx/>
              <a:buSzTx/>
              <a:buFont typeface="Wingdings" panose="05000000000000000000" pitchFamily="2" charset="2"/>
              <a:buNone/>
            </a:pPr>
            <a:r>
              <a:rPr lang="en-US" altLang="en-US" sz="1400" i="1" dirty="0">
                <a:solidFill>
                  <a:srgbClr val="0000FF"/>
                </a:solidFill>
              </a:rPr>
              <a:t>How does ICE produce secondary pupillary-block glaucoma?</a:t>
            </a:r>
          </a:p>
          <a:p>
            <a:pPr eaLnBrk="1" hangingPunct="1">
              <a:spcBef>
                <a:spcPct val="0"/>
              </a:spcBef>
              <a:buClrTx/>
              <a:buSzTx/>
              <a:buFont typeface="Wingdings" panose="05000000000000000000" pitchFamily="2" charset="2"/>
              <a:buNone/>
            </a:pPr>
            <a:r>
              <a:rPr lang="en-US" altLang="en-US" sz="1400" dirty="0">
                <a:solidFill>
                  <a:srgbClr val="0000FF"/>
                </a:solidFill>
              </a:rPr>
              <a:t>As mentioned earlier, ICE cells may cross the angle, leaving a membrane in their wake. This membrane can contract, producing the broad and high PAS discussed previously. Or, the membrane can occlude the angle simply by covering it.</a:t>
            </a:r>
          </a:p>
          <a:p>
            <a:pPr eaLnBrk="1" hangingPunct="1">
              <a:spcBef>
                <a:spcPct val="0"/>
              </a:spcBef>
              <a:buClrTx/>
              <a:buSzTx/>
              <a:buFont typeface="Wingdings" panose="05000000000000000000" pitchFamily="2" charset="2"/>
              <a:buNone/>
            </a:pPr>
            <a:endParaRPr lang="en-US" altLang="en-US" sz="1400" i="1" dirty="0">
              <a:solidFill>
                <a:srgbClr val="0000FF"/>
              </a:solidFill>
            </a:endParaRPr>
          </a:p>
          <a:p>
            <a:pPr eaLnBrk="1" hangingPunct="1">
              <a:spcBef>
                <a:spcPct val="0"/>
              </a:spcBef>
              <a:buClrTx/>
              <a:buSzTx/>
              <a:buFont typeface="Wingdings" panose="05000000000000000000" pitchFamily="2" charset="2"/>
              <a:buNone/>
            </a:pPr>
            <a:r>
              <a:rPr lang="en-US" altLang="en-US" sz="1400" i="1" dirty="0">
                <a:solidFill>
                  <a:srgbClr val="0000FF"/>
                </a:solidFill>
              </a:rPr>
              <a:t>Can the glaucoma be managed medically?</a:t>
            </a:r>
          </a:p>
          <a:p>
            <a:pPr eaLnBrk="1" hangingPunct="1">
              <a:spcBef>
                <a:spcPct val="0"/>
              </a:spcBef>
              <a:buClrTx/>
              <a:buSzTx/>
              <a:buFont typeface="Wingdings" panose="05000000000000000000" pitchFamily="2" charset="2"/>
              <a:buNone/>
            </a:pPr>
            <a:r>
              <a:rPr lang="en-US" altLang="en-US" sz="1400" dirty="0">
                <a:solidFill>
                  <a:srgbClr val="0000FF"/>
                </a:solidFill>
              </a:rPr>
              <a:t>In some cases, yes. However, many go on to filtering surgery.</a:t>
            </a:r>
          </a:p>
          <a:p>
            <a:pPr eaLnBrk="1" hangingPunct="1">
              <a:spcBef>
                <a:spcPct val="0"/>
              </a:spcBef>
              <a:buClrTx/>
              <a:buSzTx/>
              <a:buFont typeface="Wingdings" panose="05000000000000000000" pitchFamily="2" charset="2"/>
              <a:buNone/>
            </a:pPr>
            <a:endParaRPr lang="en-US" altLang="en-US" sz="1400" i="1" dirty="0">
              <a:solidFill>
                <a:srgbClr val="0000FF"/>
              </a:solidFill>
            </a:endParaRPr>
          </a:p>
          <a:p>
            <a:pPr eaLnBrk="1" hangingPunct="1">
              <a:spcBef>
                <a:spcPct val="0"/>
              </a:spcBef>
              <a:buClrTx/>
              <a:buSzTx/>
              <a:buFont typeface="Wingdings" panose="05000000000000000000" pitchFamily="2" charset="2"/>
              <a:buNone/>
            </a:pPr>
            <a:r>
              <a:rPr lang="en-US" altLang="en-US" sz="1400" i="1" dirty="0">
                <a:solidFill>
                  <a:srgbClr val="0000FF"/>
                </a:solidFill>
              </a:rPr>
              <a:t>Is SLT a good option?</a:t>
            </a:r>
          </a:p>
          <a:p>
            <a:pPr eaLnBrk="1" hangingPunct="1">
              <a:spcBef>
                <a:spcPct val="0"/>
              </a:spcBef>
              <a:buClrTx/>
              <a:buSzTx/>
              <a:buFont typeface="Wingdings" panose="05000000000000000000" pitchFamily="2" charset="2"/>
              <a:buNone/>
            </a:pPr>
            <a:r>
              <a:rPr lang="en-US" altLang="en-US" sz="1400" dirty="0">
                <a:solidFill>
                  <a:srgbClr val="0000FF"/>
                </a:solidFill>
              </a:rPr>
              <a:t>No—it has no role </a:t>
            </a:r>
            <a:r>
              <a:rPr lang="en-US" altLang="en-US" sz="1400">
                <a:solidFill>
                  <a:srgbClr val="0000FF"/>
                </a:solidFill>
              </a:rPr>
              <a:t>in managing </a:t>
            </a:r>
            <a:r>
              <a:rPr lang="en-US" altLang="en-US" sz="1400" dirty="0">
                <a:solidFill>
                  <a:srgbClr val="0000FF"/>
                </a:solidFill>
              </a:rPr>
              <a:t>ICE, and should be avoided</a:t>
            </a:r>
          </a:p>
        </p:txBody>
      </p:sp>
    </p:spTree>
    <p:extLst>
      <p:ext uri="{BB962C8B-B14F-4D97-AF65-F5344CB8AC3E}">
        <p14:creationId xmlns:p14="http://schemas.microsoft.com/office/powerpoint/2010/main" val="4007411988"/>
      </p:ext>
    </p:extLst>
  </p:cSld>
  <p:clrMapOvr>
    <a:masterClrMapping/>
  </p:clrMapOvr>
</p:sld>
</file>

<file path=ppt/slides/slide3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Straight Arrow Connector 12">
            <a:extLst>
              <a:ext uri="{FF2B5EF4-FFF2-40B4-BE49-F238E27FC236}">
                <a16:creationId xmlns:a16="http://schemas.microsoft.com/office/drawing/2014/main" id="{A6DE2085-829C-480C-9216-69D6039C0A37}"/>
              </a:ext>
            </a:extLst>
          </p:cNvPr>
          <p:cNvCxnSpPr>
            <a:cxnSpLocks/>
          </p:cNvCxnSpPr>
          <p:nvPr/>
        </p:nvCxnSpPr>
        <p:spPr>
          <a:xfrm>
            <a:off x="6717173" y="1828800"/>
            <a:ext cx="0" cy="3462754"/>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43014" name="Text Box 6"/>
          <p:cNvSpPr txBox="1">
            <a:spLocks noChangeArrowheads="1"/>
          </p:cNvSpPr>
          <p:nvPr/>
        </p:nvSpPr>
        <p:spPr bwMode="auto">
          <a:xfrm>
            <a:off x="533400" y="2356376"/>
            <a:ext cx="1005403"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Lens-</a:t>
            </a:r>
          </a:p>
          <a:p>
            <a:pPr algn="ctr" eaLnBrk="1" hangingPunct="1">
              <a:lnSpc>
                <a:spcPct val="80000"/>
              </a:lnSpc>
              <a:spcBef>
                <a:spcPct val="0"/>
              </a:spcBef>
              <a:buClrTx/>
              <a:buSzTx/>
              <a:buFontTx/>
              <a:buNone/>
            </a:pPr>
            <a:r>
              <a:rPr lang="en-US" altLang="en-US" sz="1800" dirty="0">
                <a:solidFill>
                  <a:schemeClr val="bg1">
                    <a:lumMod val="75000"/>
                  </a:schemeClr>
                </a:solidFill>
              </a:rPr>
              <a:t>Induced</a:t>
            </a:r>
          </a:p>
        </p:txBody>
      </p:sp>
      <p:sp>
        <p:nvSpPr>
          <p:cNvPr id="43017" name="Text Box 14"/>
          <p:cNvSpPr txBox="1">
            <a:spLocks noChangeArrowheads="1"/>
          </p:cNvSpPr>
          <p:nvPr/>
        </p:nvSpPr>
        <p:spPr bwMode="auto">
          <a:xfrm>
            <a:off x="3026498" y="2365901"/>
            <a:ext cx="1633781"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Aphakic/</a:t>
            </a:r>
          </a:p>
          <a:p>
            <a:pPr algn="ctr" eaLnBrk="1" hangingPunct="1">
              <a:lnSpc>
                <a:spcPct val="80000"/>
              </a:lnSpc>
              <a:spcBef>
                <a:spcPct val="0"/>
              </a:spcBef>
              <a:buClrTx/>
              <a:buSzTx/>
              <a:buFontTx/>
              <a:buNone/>
            </a:pPr>
            <a:r>
              <a:rPr lang="en-US" altLang="en-US" sz="1800" dirty="0" err="1">
                <a:solidFill>
                  <a:schemeClr val="bg1">
                    <a:lumMod val="75000"/>
                  </a:schemeClr>
                </a:solidFill>
              </a:rPr>
              <a:t>Pseudophakic</a:t>
            </a:r>
            <a:endParaRPr lang="en-US" altLang="en-US" sz="1800" dirty="0">
              <a:solidFill>
                <a:schemeClr val="bg1">
                  <a:lumMod val="75000"/>
                </a:schemeClr>
              </a:solidFill>
            </a:endParaRPr>
          </a:p>
        </p:txBody>
      </p:sp>
      <p:sp>
        <p:nvSpPr>
          <p:cNvPr id="43031" name="Text Box 35"/>
          <p:cNvSpPr txBox="1">
            <a:spLocks noChangeArrowheads="1"/>
          </p:cNvSpPr>
          <p:nvPr/>
        </p:nvSpPr>
        <p:spPr bwMode="auto">
          <a:xfrm>
            <a:off x="1190847" y="1295400"/>
            <a:ext cx="2473754"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solidFill>
                  <a:schemeClr val="bg1">
                    <a:lumMod val="75000"/>
                  </a:schemeClr>
                </a:solidFill>
              </a:rPr>
              <a:t>w/ Pupillary Block</a:t>
            </a:r>
          </a:p>
        </p:txBody>
      </p:sp>
      <p:sp>
        <p:nvSpPr>
          <p:cNvPr id="43032" name="Text Box 36"/>
          <p:cNvSpPr txBox="1">
            <a:spLocks noChangeArrowheads="1"/>
          </p:cNvSpPr>
          <p:nvPr/>
        </p:nvSpPr>
        <p:spPr bwMode="auto">
          <a:xfrm>
            <a:off x="5181600" y="1295400"/>
            <a:ext cx="2630848"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t>w/o Pupillary Block</a:t>
            </a:r>
          </a:p>
        </p:txBody>
      </p:sp>
      <p:sp>
        <p:nvSpPr>
          <p:cNvPr id="49" name="Rectangle 2">
            <a:extLst>
              <a:ext uri="{FF2B5EF4-FFF2-40B4-BE49-F238E27FC236}">
                <a16:creationId xmlns:a16="http://schemas.microsoft.com/office/drawing/2014/main" id="{240EE5BF-F7D2-4FC8-A5DD-F6B5423153C6}"/>
              </a:ext>
            </a:extLst>
          </p:cNvPr>
          <p:cNvSpPr>
            <a:spLocks noGrp="1" noChangeArrowheads="1"/>
          </p:cNvSpPr>
          <p:nvPr>
            <p:ph type="title"/>
          </p:nvPr>
        </p:nvSpPr>
        <p:spPr>
          <a:xfrm>
            <a:off x="457200" y="304800"/>
            <a:ext cx="7543800" cy="563562"/>
          </a:xfrm>
        </p:spPr>
        <p:txBody>
          <a:bodyPr/>
          <a:lstStyle/>
          <a:p>
            <a:pPr eaLnBrk="1" hangingPunct="1"/>
            <a:r>
              <a:rPr lang="en-US" altLang="en-US" sz="3500" dirty="0"/>
              <a:t>Q</a:t>
            </a:r>
          </a:p>
        </p:txBody>
      </p:sp>
      <p:sp>
        <p:nvSpPr>
          <p:cNvPr id="50" name="TextBox 49">
            <a:extLst>
              <a:ext uri="{FF2B5EF4-FFF2-40B4-BE49-F238E27FC236}">
                <a16:creationId xmlns:a16="http://schemas.microsoft.com/office/drawing/2014/main" id="{CF426230-46C8-405C-9015-99EF57762A2E}"/>
              </a:ext>
            </a:extLst>
          </p:cNvPr>
          <p:cNvSpPr txBox="1"/>
          <p:nvPr/>
        </p:nvSpPr>
        <p:spPr>
          <a:xfrm>
            <a:off x="2259496" y="189094"/>
            <a:ext cx="4607480" cy="400110"/>
          </a:xfrm>
          <a:prstGeom prst="rect">
            <a:avLst/>
          </a:prstGeom>
          <a:solidFill>
            <a:schemeClr val="accent1">
              <a:lumMod val="60000"/>
              <a:lumOff val="40000"/>
            </a:schemeClr>
          </a:solidFill>
        </p:spPr>
        <p:txBody>
          <a:bodyPr wrap="none" rtlCol="0">
            <a:spAutoFit/>
          </a:bodyPr>
          <a:lstStyle/>
          <a:p>
            <a:pPr algn="ctr"/>
            <a:r>
              <a:rPr lang="en-US" sz="2000" b="1" dirty="0"/>
              <a:t>Secondary Angle Closure Glaucoma</a:t>
            </a:r>
          </a:p>
        </p:txBody>
      </p:sp>
      <p:sp>
        <p:nvSpPr>
          <p:cNvPr id="2" name="TextBox 1">
            <a:extLst>
              <a:ext uri="{FF2B5EF4-FFF2-40B4-BE49-F238E27FC236}">
                <a16:creationId xmlns:a16="http://schemas.microsoft.com/office/drawing/2014/main" id="{A7E30BEC-923B-4C9A-A856-BDD0D882F6B8}"/>
              </a:ext>
            </a:extLst>
          </p:cNvPr>
          <p:cNvSpPr txBox="1"/>
          <p:nvPr/>
        </p:nvSpPr>
        <p:spPr>
          <a:xfrm>
            <a:off x="887305" y="2844119"/>
            <a:ext cx="1494320" cy="338554"/>
          </a:xfrm>
          <a:prstGeom prst="rect">
            <a:avLst/>
          </a:prstGeom>
          <a:noFill/>
        </p:spPr>
        <p:txBody>
          <a:bodyPr wrap="none" rtlCol="0">
            <a:spAutoFit/>
          </a:bodyPr>
          <a:lstStyle/>
          <a:p>
            <a:r>
              <a:rPr lang="en-US" sz="1600" dirty="0" err="1">
                <a:solidFill>
                  <a:schemeClr val="bg1">
                    <a:lumMod val="75000"/>
                  </a:schemeClr>
                </a:solidFill>
              </a:rPr>
              <a:t>Phacomorphic</a:t>
            </a:r>
            <a:endParaRPr lang="en-US" sz="1600" dirty="0">
              <a:solidFill>
                <a:schemeClr val="bg1">
                  <a:lumMod val="75000"/>
                </a:schemeClr>
              </a:solidFill>
            </a:endParaRPr>
          </a:p>
        </p:txBody>
      </p:sp>
      <p:sp>
        <p:nvSpPr>
          <p:cNvPr id="51" name="TextBox 50">
            <a:extLst>
              <a:ext uri="{FF2B5EF4-FFF2-40B4-BE49-F238E27FC236}">
                <a16:creationId xmlns:a16="http://schemas.microsoft.com/office/drawing/2014/main" id="{156069D4-340B-4160-A336-EBF73557CEE0}"/>
              </a:ext>
            </a:extLst>
          </p:cNvPr>
          <p:cNvSpPr txBox="1"/>
          <p:nvPr/>
        </p:nvSpPr>
        <p:spPr>
          <a:xfrm>
            <a:off x="884725" y="3175578"/>
            <a:ext cx="1402948" cy="338554"/>
          </a:xfrm>
          <a:prstGeom prst="rect">
            <a:avLst/>
          </a:prstGeom>
          <a:noFill/>
        </p:spPr>
        <p:txBody>
          <a:bodyPr wrap="none" rtlCol="0">
            <a:spAutoFit/>
          </a:bodyPr>
          <a:lstStyle/>
          <a:p>
            <a:r>
              <a:rPr lang="en-US" sz="1600" dirty="0">
                <a:solidFill>
                  <a:schemeClr val="bg1">
                    <a:lumMod val="75000"/>
                  </a:schemeClr>
                </a:solidFill>
              </a:rPr>
              <a:t>Ectopia </a:t>
            </a:r>
            <a:r>
              <a:rPr lang="en-US" sz="1600" dirty="0" err="1">
                <a:solidFill>
                  <a:schemeClr val="bg1">
                    <a:lumMod val="75000"/>
                  </a:schemeClr>
                </a:solidFill>
              </a:rPr>
              <a:t>lentis</a:t>
            </a:r>
            <a:endParaRPr lang="en-US" sz="1600" dirty="0">
              <a:solidFill>
                <a:schemeClr val="bg1">
                  <a:lumMod val="75000"/>
                </a:schemeClr>
              </a:solidFill>
            </a:endParaRPr>
          </a:p>
        </p:txBody>
      </p:sp>
      <p:cxnSp>
        <p:nvCxnSpPr>
          <p:cNvPr id="71" name="Straight Connector 70">
            <a:extLst>
              <a:ext uri="{FF2B5EF4-FFF2-40B4-BE49-F238E27FC236}">
                <a16:creationId xmlns:a16="http://schemas.microsoft.com/office/drawing/2014/main" id="{C104938D-BA8D-4E39-9D5F-9EE2012F2F3C}"/>
              </a:ext>
            </a:extLst>
          </p:cNvPr>
          <p:cNvCxnSpPr>
            <a:cxnSpLocks/>
          </p:cNvCxnSpPr>
          <p:nvPr/>
        </p:nvCxnSpPr>
        <p:spPr>
          <a:xfrm flipH="1">
            <a:off x="762665" y="3023488"/>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2A7E4E40-472F-4E50-8A7A-45C10FDD7171}"/>
              </a:ext>
            </a:extLst>
          </p:cNvPr>
          <p:cNvCxnSpPr>
            <a:cxnSpLocks/>
          </p:cNvCxnSpPr>
          <p:nvPr/>
        </p:nvCxnSpPr>
        <p:spPr>
          <a:xfrm flipH="1">
            <a:off x="762665" y="3347853"/>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C3924889-45B9-4383-9C9E-48F0A9C27AD8}"/>
              </a:ext>
            </a:extLst>
          </p:cNvPr>
          <p:cNvCxnSpPr>
            <a:cxnSpLocks/>
          </p:cNvCxnSpPr>
          <p:nvPr/>
        </p:nvCxnSpPr>
        <p:spPr>
          <a:xfrm flipH="1">
            <a:off x="748719" y="2838976"/>
            <a:ext cx="13947" cy="5088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 name="Straight Arrow Connector 5">
            <a:extLst>
              <a:ext uri="{FF2B5EF4-FFF2-40B4-BE49-F238E27FC236}">
                <a16:creationId xmlns:a16="http://schemas.microsoft.com/office/drawing/2014/main" id="{A3439F0C-5143-461F-8F3C-2E830785DEFC}"/>
              </a:ext>
            </a:extLst>
          </p:cNvPr>
          <p:cNvCxnSpPr>
            <a:stCxn id="50" idx="2"/>
          </p:cNvCxnSpPr>
          <p:nvPr/>
        </p:nvCxnSpPr>
        <p:spPr>
          <a:xfrm flipH="1">
            <a:off x="2971800" y="589204"/>
            <a:ext cx="1591436" cy="706196"/>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0" name="Straight Arrow Connector 9">
            <a:extLst>
              <a:ext uri="{FF2B5EF4-FFF2-40B4-BE49-F238E27FC236}">
                <a16:creationId xmlns:a16="http://schemas.microsoft.com/office/drawing/2014/main" id="{84DC796E-F6ED-4FBB-82D2-A260F480BF8A}"/>
              </a:ext>
            </a:extLst>
          </p:cNvPr>
          <p:cNvCxnSpPr>
            <a:cxnSpLocks/>
          </p:cNvCxnSpPr>
          <p:nvPr/>
        </p:nvCxnSpPr>
        <p:spPr>
          <a:xfrm>
            <a:off x="4572000" y="589204"/>
            <a:ext cx="1600200" cy="706196"/>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6" name="Straight Arrow Connector 25">
            <a:extLst>
              <a:ext uri="{FF2B5EF4-FFF2-40B4-BE49-F238E27FC236}">
                <a16:creationId xmlns:a16="http://schemas.microsoft.com/office/drawing/2014/main" id="{B70E0124-9B84-41A5-8D84-A66B7838A706}"/>
              </a:ext>
            </a:extLst>
          </p:cNvPr>
          <p:cNvCxnSpPr>
            <a:cxnSpLocks/>
          </p:cNvCxnSpPr>
          <p:nvPr/>
        </p:nvCxnSpPr>
        <p:spPr>
          <a:xfrm flipH="1">
            <a:off x="1159539" y="1828800"/>
            <a:ext cx="1290435" cy="478059"/>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28" name="Straight Arrow Connector 27">
            <a:extLst>
              <a:ext uri="{FF2B5EF4-FFF2-40B4-BE49-F238E27FC236}">
                <a16:creationId xmlns:a16="http://schemas.microsoft.com/office/drawing/2014/main" id="{567A4249-5C59-4416-8A8E-1C35913900AB}"/>
              </a:ext>
            </a:extLst>
          </p:cNvPr>
          <p:cNvCxnSpPr>
            <a:cxnSpLocks/>
          </p:cNvCxnSpPr>
          <p:nvPr/>
        </p:nvCxnSpPr>
        <p:spPr>
          <a:xfrm>
            <a:off x="2449973" y="1832208"/>
            <a:ext cx="1268784"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56" name="Text Box 6">
            <a:extLst>
              <a:ext uri="{FF2B5EF4-FFF2-40B4-BE49-F238E27FC236}">
                <a16:creationId xmlns:a16="http://schemas.microsoft.com/office/drawing/2014/main" id="{557983BD-9D64-49B9-A366-A08663B0451F}"/>
              </a:ext>
            </a:extLst>
          </p:cNvPr>
          <p:cNvSpPr txBox="1">
            <a:spLocks noChangeArrowheads="1"/>
          </p:cNvSpPr>
          <p:nvPr/>
        </p:nvSpPr>
        <p:spPr bwMode="auto">
          <a:xfrm>
            <a:off x="5029200" y="2356376"/>
            <a:ext cx="813043"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r" eaLnBrk="1" hangingPunct="1">
              <a:lnSpc>
                <a:spcPct val="80000"/>
              </a:lnSpc>
              <a:spcBef>
                <a:spcPct val="0"/>
              </a:spcBef>
              <a:buClrTx/>
              <a:buSzTx/>
              <a:buFontTx/>
              <a:buNone/>
            </a:pPr>
            <a:r>
              <a:rPr lang="en-US" altLang="en-US" sz="1800" dirty="0">
                <a:solidFill>
                  <a:schemeClr val="bg1">
                    <a:lumMod val="75000"/>
                  </a:schemeClr>
                </a:solidFill>
              </a:rPr>
              <a:t>‘Push’</a:t>
            </a:r>
          </a:p>
        </p:txBody>
      </p:sp>
      <p:sp>
        <p:nvSpPr>
          <p:cNvPr id="57" name="Text Box 14">
            <a:extLst>
              <a:ext uri="{FF2B5EF4-FFF2-40B4-BE49-F238E27FC236}">
                <a16:creationId xmlns:a16="http://schemas.microsoft.com/office/drawing/2014/main" id="{5DAFA1C1-3A29-4C27-A379-663FDD22E326}"/>
              </a:ext>
            </a:extLst>
          </p:cNvPr>
          <p:cNvSpPr txBox="1">
            <a:spLocks noChangeArrowheads="1"/>
          </p:cNvSpPr>
          <p:nvPr/>
        </p:nvSpPr>
        <p:spPr bwMode="auto">
          <a:xfrm>
            <a:off x="7620000" y="2365901"/>
            <a:ext cx="671979"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t>‘Pull’</a:t>
            </a:r>
          </a:p>
        </p:txBody>
      </p:sp>
      <p:cxnSp>
        <p:nvCxnSpPr>
          <p:cNvPr id="58" name="Straight Arrow Connector 57">
            <a:extLst>
              <a:ext uri="{FF2B5EF4-FFF2-40B4-BE49-F238E27FC236}">
                <a16:creationId xmlns:a16="http://schemas.microsoft.com/office/drawing/2014/main" id="{E874FEE9-46BD-46A3-90A3-DE7CC220FBFF}"/>
              </a:ext>
            </a:extLst>
          </p:cNvPr>
          <p:cNvCxnSpPr>
            <a:cxnSpLocks/>
          </p:cNvCxnSpPr>
          <p:nvPr/>
        </p:nvCxnSpPr>
        <p:spPr>
          <a:xfrm flipH="1">
            <a:off x="5867400" y="1828800"/>
            <a:ext cx="849775"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59" name="Straight Arrow Connector 58">
            <a:extLst>
              <a:ext uri="{FF2B5EF4-FFF2-40B4-BE49-F238E27FC236}">
                <a16:creationId xmlns:a16="http://schemas.microsoft.com/office/drawing/2014/main" id="{C370A4A1-FE96-4E70-B89E-839542A5E241}"/>
              </a:ext>
            </a:extLst>
          </p:cNvPr>
          <p:cNvCxnSpPr>
            <a:cxnSpLocks/>
          </p:cNvCxnSpPr>
          <p:nvPr/>
        </p:nvCxnSpPr>
        <p:spPr>
          <a:xfrm>
            <a:off x="6717173" y="1832208"/>
            <a:ext cx="902827" cy="474047"/>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62" name="Text Box 16">
            <a:extLst>
              <a:ext uri="{FF2B5EF4-FFF2-40B4-BE49-F238E27FC236}">
                <a16:creationId xmlns:a16="http://schemas.microsoft.com/office/drawing/2014/main" id="{33538067-0726-41B0-93FF-357EF00CA62D}"/>
              </a:ext>
            </a:extLst>
          </p:cNvPr>
          <p:cNvSpPr txBox="1">
            <a:spLocks noChangeArrowheads="1"/>
          </p:cNvSpPr>
          <p:nvPr/>
        </p:nvSpPr>
        <p:spPr bwMode="auto">
          <a:xfrm>
            <a:off x="8065437" y="2684785"/>
            <a:ext cx="628698"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NVG</a:t>
            </a:r>
          </a:p>
        </p:txBody>
      </p:sp>
      <p:sp>
        <p:nvSpPr>
          <p:cNvPr id="70" name="Text Box 21">
            <a:extLst>
              <a:ext uri="{FF2B5EF4-FFF2-40B4-BE49-F238E27FC236}">
                <a16:creationId xmlns:a16="http://schemas.microsoft.com/office/drawing/2014/main" id="{86C32650-BE1F-4CC3-8DB5-0C136D877E6F}"/>
              </a:ext>
            </a:extLst>
          </p:cNvPr>
          <p:cNvSpPr txBox="1">
            <a:spLocks noChangeArrowheads="1"/>
          </p:cNvSpPr>
          <p:nvPr/>
        </p:nvSpPr>
        <p:spPr bwMode="auto">
          <a:xfrm>
            <a:off x="8070534" y="3048000"/>
            <a:ext cx="526106"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b="1"/>
              <a:t>ICE</a:t>
            </a:r>
          </a:p>
        </p:txBody>
      </p:sp>
      <p:sp>
        <p:nvSpPr>
          <p:cNvPr id="75" name="Text Box 45">
            <a:extLst>
              <a:ext uri="{FF2B5EF4-FFF2-40B4-BE49-F238E27FC236}">
                <a16:creationId xmlns:a16="http://schemas.microsoft.com/office/drawing/2014/main" id="{2B6EDA2D-8F55-4DFD-A225-8C03CE6FC7F3}"/>
              </a:ext>
            </a:extLst>
          </p:cNvPr>
          <p:cNvSpPr txBox="1">
            <a:spLocks noChangeArrowheads="1"/>
          </p:cNvSpPr>
          <p:nvPr/>
        </p:nvSpPr>
        <p:spPr bwMode="auto">
          <a:xfrm>
            <a:off x="8073162" y="3810000"/>
            <a:ext cx="1070837" cy="74635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ts val="1700"/>
              </a:lnSpc>
              <a:spcBef>
                <a:spcPct val="0"/>
              </a:spcBef>
              <a:buClrTx/>
              <a:buSzTx/>
              <a:buFontTx/>
              <a:buNone/>
            </a:pPr>
            <a:r>
              <a:rPr lang="en-US" altLang="en-US" sz="1600" dirty="0">
                <a:solidFill>
                  <a:schemeClr val="bg1">
                    <a:lumMod val="75000"/>
                  </a:schemeClr>
                </a:solidFill>
              </a:rPr>
              <a:t>Epithelial/ fibrous ingrowth</a:t>
            </a:r>
          </a:p>
        </p:txBody>
      </p:sp>
      <p:cxnSp>
        <p:nvCxnSpPr>
          <p:cNvPr id="77" name="Straight Connector 76">
            <a:extLst>
              <a:ext uri="{FF2B5EF4-FFF2-40B4-BE49-F238E27FC236}">
                <a16:creationId xmlns:a16="http://schemas.microsoft.com/office/drawing/2014/main" id="{FC090BD7-F2E1-4464-B57B-9CBE5874C89B}"/>
              </a:ext>
            </a:extLst>
          </p:cNvPr>
          <p:cNvCxnSpPr>
            <a:cxnSpLocks/>
          </p:cNvCxnSpPr>
          <p:nvPr/>
        </p:nvCxnSpPr>
        <p:spPr>
          <a:xfrm>
            <a:off x="7873969" y="2674448"/>
            <a:ext cx="7724" cy="128795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8" name="Straight Connector 77">
            <a:extLst>
              <a:ext uri="{FF2B5EF4-FFF2-40B4-BE49-F238E27FC236}">
                <a16:creationId xmlns:a16="http://schemas.microsoft.com/office/drawing/2014/main" id="{B1922ED5-C3D8-43D8-A00D-1D6BC9201DBA}"/>
              </a:ext>
            </a:extLst>
          </p:cNvPr>
          <p:cNvCxnSpPr/>
          <p:nvPr/>
        </p:nvCxnSpPr>
        <p:spPr>
          <a:xfrm flipH="1">
            <a:off x="7873968" y="2840262"/>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9" name="Straight Connector 78">
            <a:extLst>
              <a:ext uri="{FF2B5EF4-FFF2-40B4-BE49-F238E27FC236}">
                <a16:creationId xmlns:a16="http://schemas.microsoft.com/office/drawing/2014/main" id="{77019ED2-6D69-4A60-9D19-D4DB786EA3A0}"/>
              </a:ext>
            </a:extLst>
          </p:cNvPr>
          <p:cNvCxnSpPr/>
          <p:nvPr/>
        </p:nvCxnSpPr>
        <p:spPr>
          <a:xfrm flipH="1">
            <a:off x="7873968" y="3213518"/>
            <a:ext cx="24447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1" name="Straight Connector 80">
            <a:extLst>
              <a:ext uri="{FF2B5EF4-FFF2-40B4-BE49-F238E27FC236}">
                <a16:creationId xmlns:a16="http://schemas.microsoft.com/office/drawing/2014/main" id="{9796A12F-4125-4C05-8EE8-A388740C580D}"/>
              </a:ext>
            </a:extLst>
          </p:cNvPr>
          <p:cNvCxnSpPr/>
          <p:nvPr/>
        </p:nvCxnSpPr>
        <p:spPr>
          <a:xfrm flipH="1">
            <a:off x="7877837" y="3581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3" name="Straight Connector 82">
            <a:extLst>
              <a:ext uri="{FF2B5EF4-FFF2-40B4-BE49-F238E27FC236}">
                <a16:creationId xmlns:a16="http://schemas.microsoft.com/office/drawing/2014/main" id="{7FDC5F4B-9BF0-42AD-B8BB-2F2399BCF1E2}"/>
              </a:ext>
            </a:extLst>
          </p:cNvPr>
          <p:cNvCxnSpPr/>
          <p:nvPr/>
        </p:nvCxnSpPr>
        <p:spPr>
          <a:xfrm flipH="1">
            <a:off x="7881693" y="3962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93" name="Text Box 42">
            <a:extLst>
              <a:ext uri="{FF2B5EF4-FFF2-40B4-BE49-F238E27FC236}">
                <a16:creationId xmlns:a16="http://schemas.microsoft.com/office/drawing/2014/main" id="{53BAB77F-E061-4834-9068-34BDF78AD071}"/>
              </a:ext>
            </a:extLst>
          </p:cNvPr>
          <p:cNvSpPr txBox="1">
            <a:spLocks noChangeArrowheads="1"/>
          </p:cNvSpPr>
          <p:nvPr/>
        </p:nvSpPr>
        <p:spPr bwMode="auto">
          <a:xfrm>
            <a:off x="8111387" y="3429000"/>
            <a:ext cx="856196"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Flat AC</a:t>
            </a:r>
          </a:p>
        </p:txBody>
      </p:sp>
      <p:sp>
        <p:nvSpPr>
          <p:cNvPr id="100" name="Text Box 23">
            <a:extLst>
              <a:ext uri="{FF2B5EF4-FFF2-40B4-BE49-F238E27FC236}">
                <a16:creationId xmlns:a16="http://schemas.microsoft.com/office/drawing/2014/main" id="{D8F2FCFF-2984-4836-B000-9C5601A8EAAA}"/>
              </a:ext>
            </a:extLst>
          </p:cNvPr>
          <p:cNvSpPr txBox="1">
            <a:spLocks noChangeArrowheads="1"/>
          </p:cNvSpPr>
          <p:nvPr/>
        </p:nvSpPr>
        <p:spPr bwMode="auto">
          <a:xfrm>
            <a:off x="5530369" y="2667000"/>
            <a:ext cx="2143536"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Aqueous misdirection</a:t>
            </a:r>
          </a:p>
        </p:txBody>
      </p:sp>
      <p:cxnSp>
        <p:nvCxnSpPr>
          <p:cNvPr id="104" name="Straight Connector 103">
            <a:extLst>
              <a:ext uri="{FF2B5EF4-FFF2-40B4-BE49-F238E27FC236}">
                <a16:creationId xmlns:a16="http://schemas.microsoft.com/office/drawing/2014/main" id="{49D87D4A-E317-4446-9B95-5184CB3968F3}"/>
              </a:ext>
            </a:extLst>
          </p:cNvPr>
          <p:cNvCxnSpPr>
            <a:cxnSpLocks/>
          </p:cNvCxnSpPr>
          <p:nvPr/>
        </p:nvCxnSpPr>
        <p:spPr>
          <a:xfrm flipH="1">
            <a:off x="5316229" y="2667000"/>
            <a:ext cx="7397" cy="25314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5" name="Straight Connector 104">
            <a:extLst>
              <a:ext uri="{FF2B5EF4-FFF2-40B4-BE49-F238E27FC236}">
                <a16:creationId xmlns:a16="http://schemas.microsoft.com/office/drawing/2014/main" id="{F40B6D71-75A8-4A88-864D-00D14C2F710D}"/>
              </a:ext>
            </a:extLst>
          </p:cNvPr>
          <p:cNvCxnSpPr/>
          <p:nvPr/>
        </p:nvCxnSpPr>
        <p:spPr>
          <a:xfrm flipH="1">
            <a:off x="5323624" y="2832814"/>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6" name="Straight Connector 105">
            <a:extLst>
              <a:ext uri="{FF2B5EF4-FFF2-40B4-BE49-F238E27FC236}">
                <a16:creationId xmlns:a16="http://schemas.microsoft.com/office/drawing/2014/main" id="{010BF7B2-AA07-4DCF-822D-E2DB5CC0BF59}"/>
              </a:ext>
            </a:extLst>
          </p:cNvPr>
          <p:cNvCxnSpPr/>
          <p:nvPr/>
        </p:nvCxnSpPr>
        <p:spPr>
          <a:xfrm flipH="1">
            <a:off x="5323624" y="3360065"/>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a:extLst>
              <a:ext uri="{FF2B5EF4-FFF2-40B4-BE49-F238E27FC236}">
                <a16:creationId xmlns:a16="http://schemas.microsoft.com/office/drawing/2014/main" id="{BAC8035C-3999-4C31-93CD-6C0D2ADEB73B}"/>
              </a:ext>
            </a:extLst>
          </p:cNvPr>
          <p:cNvCxnSpPr/>
          <p:nvPr/>
        </p:nvCxnSpPr>
        <p:spPr>
          <a:xfrm flipH="1">
            <a:off x="5323536" y="3786938"/>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8" name="Straight Connector 107">
            <a:extLst>
              <a:ext uri="{FF2B5EF4-FFF2-40B4-BE49-F238E27FC236}">
                <a16:creationId xmlns:a16="http://schemas.microsoft.com/office/drawing/2014/main" id="{DB64CAEE-69B4-426A-8A5B-D1269DBF0F66}"/>
              </a:ext>
            </a:extLst>
          </p:cNvPr>
          <p:cNvCxnSpPr/>
          <p:nvPr/>
        </p:nvCxnSpPr>
        <p:spPr>
          <a:xfrm flipH="1">
            <a:off x="5327493" y="4249152"/>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12" name="Straight Connector 111">
            <a:extLst>
              <a:ext uri="{FF2B5EF4-FFF2-40B4-BE49-F238E27FC236}">
                <a16:creationId xmlns:a16="http://schemas.microsoft.com/office/drawing/2014/main" id="{99A16C30-4BE4-48E5-8B65-0C5F3039B8DC}"/>
              </a:ext>
            </a:extLst>
          </p:cNvPr>
          <p:cNvCxnSpPr/>
          <p:nvPr/>
        </p:nvCxnSpPr>
        <p:spPr>
          <a:xfrm flipH="1">
            <a:off x="5333455" y="51816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13" name="Text Box 42">
            <a:extLst>
              <a:ext uri="{FF2B5EF4-FFF2-40B4-BE49-F238E27FC236}">
                <a16:creationId xmlns:a16="http://schemas.microsoft.com/office/drawing/2014/main" id="{056DFFD9-3CA2-42E7-90FE-4F14522E3504}"/>
              </a:ext>
            </a:extLst>
          </p:cNvPr>
          <p:cNvSpPr txBox="1">
            <a:spLocks noChangeArrowheads="1"/>
          </p:cNvSpPr>
          <p:nvPr/>
        </p:nvSpPr>
        <p:spPr bwMode="auto">
          <a:xfrm>
            <a:off x="5533954" y="3623846"/>
            <a:ext cx="1563248"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Retinal surgery</a:t>
            </a:r>
          </a:p>
        </p:txBody>
      </p:sp>
      <p:sp>
        <p:nvSpPr>
          <p:cNvPr id="118" name="Text Box 47">
            <a:extLst>
              <a:ext uri="{FF2B5EF4-FFF2-40B4-BE49-F238E27FC236}">
                <a16:creationId xmlns:a16="http://schemas.microsoft.com/office/drawing/2014/main" id="{3F59D898-ECAD-49F0-9425-2A1BC8DDA7B5}"/>
              </a:ext>
            </a:extLst>
          </p:cNvPr>
          <p:cNvSpPr txBox="1">
            <a:spLocks noChangeArrowheads="1"/>
          </p:cNvSpPr>
          <p:nvPr/>
        </p:nvSpPr>
        <p:spPr bwMode="auto">
          <a:xfrm>
            <a:off x="5523688" y="4538246"/>
            <a:ext cx="1414170"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Drug-induced</a:t>
            </a:r>
          </a:p>
        </p:txBody>
      </p:sp>
      <p:sp>
        <p:nvSpPr>
          <p:cNvPr id="16" name="TextBox 15">
            <a:extLst>
              <a:ext uri="{FF2B5EF4-FFF2-40B4-BE49-F238E27FC236}">
                <a16:creationId xmlns:a16="http://schemas.microsoft.com/office/drawing/2014/main" id="{984E008D-FBBA-42B4-940E-EA26772E0161}"/>
              </a:ext>
            </a:extLst>
          </p:cNvPr>
          <p:cNvSpPr txBox="1"/>
          <p:nvPr/>
        </p:nvSpPr>
        <p:spPr>
          <a:xfrm>
            <a:off x="6230528" y="5257800"/>
            <a:ext cx="1326004" cy="369332"/>
          </a:xfrm>
          <a:prstGeom prst="rect">
            <a:avLst/>
          </a:prstGeom>
          <a:noFill/>
        </p:spPr>
        <p:txBody>
          <a:bodyPr wrap="none" rtlCol="0">
            <a:spAutoFit/>
          </a:bodyPr>
          <a:lstStyle/>
          <a:p>
            <a:pPr algn="ctr"/>
            <a:r>
              <a:rPr lang="en-US" dirty="0">
                <a:solidFill>
                  <a:schemeClr val="bg1">
                    <a:lumMod val="75000"/>
                  </a:schemeClr>
                </a:solidFill>
              </a:rPr>
              <a:t>Both/Either</a:t>
            </a:r>
          </a:p>
        </p:txBody>
      </p:sp>
      <p:cxnSp>
        <p:nvCxnSpPr>
          <p:cNvPr id="125" name="Straight Connector 124">
            <a:extLst>
              <a:ext uri="{FF2B5EF4-FFF2-40B4-BE49-F238E27FC236}">
                <a16:creationId xmlns:a16="http://schemas.microsoft.com/office/drawing/2014/main" id="{01138141-D318-4ED7-A7FE-D8F2155CE890}"/>
              </a:ext>
            </a:extLst>
          </p:cNvPr>
          <p:cNvCxnSpPr/>
          <p:nvPr/>
        </p:nvCxnSpPr>
        <p:spPr>
          <a:xfrm flipH="1">
            <a:off x="5334000" y="4724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52" name="Text Box 47">
            <a:extLst>
              <a:ext uri="{FF2B5EF4-FFF2-40B4-BE49-F238E27FC236}">
                <a16:creationId xmlns:a16="http://schemas.microsoft.com/office/drawing/2014/main" id="{E3578916-9804-473C-8F06-D4FA0BCEDFD0}"/>
              </a:ext>
            </a:extLst>
          </p:cNvPr>
          <p:cNvSpPr txBox="1">
            <a:spLocks noChangeArrowheads="1"/>
          </p:cNvSpPr>
          <p:nvPr/>
        </p:nvSpPr>
        <p:spPr bwMode="auto">
          <a:xfrm>
            <a:off x="5543446" y="4055146"/>
            <a:ext cx="1619354"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err="1">
                <a:solidFill>
                  <a:schemeClr val="bg1">
                    <a:lumMod val="75000"/>
                  </a:schemeClr>
                </a:solidFill>
              </a:rPr>
              <a:t>Nanophthalmos</a:t>
            </a:r>
            <a:endParaRPr lang="en-US" altLang="en-US" sz="1600" dirty="0">
              <a:solidFill>
                <a:schemeClr val="bg1">
                  <a:lumMod val="75000"/>
                </a:schemeClr>
              </a:solidFill>
            </a:endParaRPr>
          </a:p>
        </p:txBody>
      </p:sp>
      <p:sp>
        <p:nvSpPr>
          <p:cNvPr id="53" name="Text Box 45">
            <a:extLst>
              <a:ext uri="{FF2B5EF4-FFF2-40B4-BE49-F238E27FC236}">
                <a16:creationId xmlns:a16="http://schemas.microsoft.com/office/drawing/2014/main" id="{57D1A14F-68FE-47D2-983C-1A879D66A9DC}"/>
              </a:ext>
            </a:extLst>
          </p:cNvPr>
          <p:cNvSpPr txBox="1">
            <a:spLocks noChangeArrowheads="1"/>
          </p:cNvSpPr>
          <p:nvPr/>
        </p:nvSpPr>
        <p:spPr bwMode="auto">
          <a:xfrm>
            <a:off x="5523688" y="5013493"/>
            <a:ext cx="582211"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PFV</a:t>
            </a:r>
          </a:p>
        </p:txBody>
      </p:sp>
      <p:sp>
        <p:nvSpPr>
          <p:cNvPr id="54" name="Text Box 42">
            <a:extLst>
              <a:ext uri="{FF2B5EF4-FFF2-40B4-BE49-F238E27FC236}">
                <a16:creationId xmlns:a16="http://schemas.microsoft.com/office/drawing/2014/main" id="{E1E37D2C-2C52-446B-843B-01E64990D3EC}"/>
              </a:ext>
            </a:extLst>
          </p:cNvPr>
          <p:cNvSpPr txBox="1">
            <a:spLocks noChangeArrowheads="1"/>
          </p:cNvSpPr>
          <p:nvPr/>
        </p:nvSpPr>
        <p:spPr bwMode="auto">
          <a:xfrm>
            <a:off x="5551406" y="3192546"/>
            <a:ext cx="2276072"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ERD/choroidal effusion</a:t>
            </a:r>
          </a:p>
        </p:txBody>
      </p:sp>
      <p:sp>
        <p:nvSpPr>
          <p:cNvPr id="45" name="Text Box 16">
            <a:extLst>
              <a:ext uri="{FF2B5EF4-FFF2-40B4-BE49-F238E27FC236}">
                <a16:creationId xmlns:a16="http://schemas.microsoft.com/office/drawing/2014/main" id="{110F5FF7-0BFD-4D31-B590-0FC320326235}"/>
              </a:ext>
            </a:extLst>
          </p:cNvPr>
          <p:cNvSpPr txBox="1">
            <a:spLocks noChangeArrowheads="1"/>
          </p:cNvSpPr>
          <p:nvPr/>
        </p:nvSpPr>
        <p:spPr bwMode="auto">
          <a:xfrm>
            <a:off x="624362" y="1879005"/>
            <a:ext cx="6811893" cy="4524315"/>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i="1" dirty="0">
                <a:solidFill>
                  <a:schemeClr val="bg1">
                    <a:lumMod val="65000"/>
                  </a:schemeClr>
                </a:solidFill>
              </a:rPr>
              <a:t>In this context, what does </a:t>
            </a:r>
            <a:r>
              <a:rPr lang="en-US" altLang="en-US" sz="1600" dirty="0">
                <a:solidFill>
                  <a:schemeClr val="bg1">
                    <a:lumMod val="65000"/>
                  </a:schemeClr>
                </a:solidFill>
              </a:rPr>
              <a:t>ICE</a:t>
            </a:r>
            <a:r>
              <a:rPr lang="en-US" altLang="en-US" sz="1600" i="1" dirty="0">
                <a:solidFill>
                  <a:schemeClr val="bg1">
                    <a:lumMod val="65000"/>
                  </a:schemeClr>
                </a:solidFill>
              </a:rPr>
              <a:t> stand for?</a:t>
            </a:r>
          </a:p>
          <a:p>
            <a:pPr eaLnBrk="1" hangingPunct="1">
              <a:spcBef>
                <a:spcPct val="0"/>
              </a:spcBef>
              <a:buClrTx/>
              <a:buSzTx/>
              <a:buFontTx/>
              <a:buNone/>
            </a:pPr>
            <a:r>
              <a:rPr lang="en-US" altLang="en-US" sz="1600" dirty="0">
                <a:solidFill>
                  <a:schemeClr val="bg1">
                    <a:lumMod val="65000"/>
                  </a:schemeClr>
                </a:solidFill>
              </a:rPr>
              <a:t>Iridocorneal endothelial syndrome</a:t>
            </a:r>
          </a:p>
          <a:p>
            <a:pPr eaLnBrk="1" hangingPunct="1">
              <a:spcBef>
                <a:spcPct val="0"/>
              </a:spcBef>
              <a:buClrTx/>
              <a:buSzTx/>
              <a:buFontTx/>
              <a:buNone/>
            </a:pPr>
            <a:endParaRPr lang="en-US" altLang="en-US" sz="1600" i="1" dirty="0">
              <a:solidFill>
                <a:schemeClr val="bg1">
                  <a:lumMod val="65000"/>
                </a:schemeClr>
              </a:solidFill>
            </a:endParaRPr>
          </a:p>
          <a:p>
            <a:pPr eaLnBrk="1" hangingPunct="1">
              <a:spcBef>
                <a:spcPct val="0"/>
              </a:spcBef>
              <a:buClrTx/>
              <a:buSzTx/>
              <a:buFontTx/>
              <a:buNone/>
            </a:pPr>
            <a:r>
              <a:rPr lang="en-US" altLang="en-US" sz="1600" i="1" dirty="0">
                <a:solidFill>
                  <a:schemeClr val="bg1">
                    <a:lumMod val="65000"/>
                  </a:schemeClr>
                </a:solidFill>
              </a:rPr>
              <a:t>In a nutshell, what is ICE?</a:t>
            </a:r>
          </a:p>
          <a:p>
            <a:pPr eaLnBrk="1" hangingPunct="1">
              <a:spcBef>
                <a:spcPct val="0"/>
              </a:spcBef>
              <a:buClrTx/>
              <a:buSzTx/>
              <a:buFont typeface="Wingdings" panose="05000000000000000000" pitchFamily="2" charset="2"/>
              <a:buNone/>
            </a:pPr>
            <a:r>
              <a:rPr lang="en-US" altLang="en-US" sz="1600" dirty="0">
                <a:solidFill>
                  <a:schemeClr val="bg1">
                    <a:lumMod val="65000"/>
                  </a:schemeClr>
                </a:solidFill>
              </a:rPr>
              <a:t>A sporadic condition in which abnormal corneal endothelial cells lead to a variety of corneal, iris and angle problems</a:t>
            </a:r>
          </a:p>
          <a:p>
            <a:pPr eaLnBrk="1" hangingPunct="1">
              <a:spcBef>
                <a:spcPct val="0"/>
              </a:spcBef>
              <a:buClrTx/>
              <a:buSzTx/>
              <a:buFont typeface="Wingdings" panose="05000000000000000000" pitchFamily="2" charset="2"/>
              <a:buNone/>
            </a:pPr>
            <a:endParaRPr lang="en-US" altLang="en-US" sz="1600" dirty="0">
              <a:solidFill>
                <a:schemeClr val="bg1">
                  <a:lumMod val="65000"/>
                </a:schemeClr>
              </a:solidFill>
            </a:endParaRPr>
          </a:p>
          <a:p>
            <a:pPr eaLnBrk="1" hangingPunct="1">
              <a:spcBef>
                <a:spcPct val="0"/>
              </a:spcBef>
              <a:buClrTx/>
              <a:buSzTx/>
              <a:buFontTx/>
              <a:buNone/>
            </a:pPr>
            <a:r>
              <a:rPr lang="en-US" altLang="en-US" sz="1600" i="1" dirty="0">
                <a:solidFill>
                  <a:schemeClr val="bg1">
                    <a:lumMod val="65000"/>
                  </a:schemeClr>
                </a:solidFill>
              </a:rPr>
              <a:t>Who is the typical patient?</a:t>
            </a:r>
          </a:p>
          <a:p>
            <a:pPr eaLnBrk="1" hangingPunct="1">
              <a:spcBef>
                <a:spcPct val="0"/>
              </a:spcBef>
              <a:buClrTx/>
              <a:buSzTx/>
              <a:buFontTx/>
              <a:buNone/>
            </a:pPr>
            <a:r>
              <a:rPr lang="en-US" altLang="en-US" sz="1600" dirty="0">
                <a:solidFill>
                  <a:schemeClr val="bg1">
                    <a:lumMod val="65000"/>
                  </a:schemeClr>
                </a:solidFill>
              </a:rPr>
              <a:t>A young-to-middle-aged adult female</a:t>
            </a:r>
          </a:p>
          <a:p>
            <a:pPr eaLnBrk="1" hangingPunct="1">
              <a:spcBef>
                <a:spcPct val="0"/>
              </a:spcBef>
              <a:buClrTx/>
              <a:buSzTx/>
              <a:buFontTx/>
              <a:buNone/>
            </a:pPr>
            <a:endParaRPr lang="en-US" altLang="en-US" sz="1600" i="1" dirty="0">
              <a:solidFill>
                <a:schemeClr val="bg1">
                  <a:lumMod val="65000"/>
                </a:schemeClr>
              </a:solidFill>
            </a:endParaRPr>
          </a:p>
          <a:p>
            <a:pPr eaLnBrk="1" hangingPunct="1">
              <a:spcBef>
                <a:spcPct val="0"/>
              </a:spcBef>
              <a:buClrTx/>
              <a:buSzTx/>
              <a:buFontTx/>
              <a:buNone/>
            </a:pPr>
            <a:r>
              <a:rPr lang="en-US" altLang="en-US" sz="1600" i="1" dirty="0">
                <a:solidFill>
                  <a:schemeClr val="bg1">
                    <a:lumMod val="65000"/>
                  </a:schemeClr>
                </a:solidFill>
              </a:rPr>
              <a:t>What three sorts of complaints will she have?</a:t>
            </a:r>
          </a:p>
          <a:p>
            <a:pPr eaLnBrk="1" hangingPunct="1">
              <a:spcBef>
                <a:spcPct val="0"/>
              </a:spcBef>
              <a:buClrTx/>
              <a:buSzTx/>
              <a:buNone/>
            </a:pPr>
            <a:r>
              <a:rPr lang="en-US" altLang="en-US" sz="1600" dirty="0">
                <a:solidFill>
                  <a:schemeClr val="bg1">
                    <a:lumMod val="65000"/>
                  </a:schemeClr>
                </a:solidFill>
              </a:rPr>
              <a:t>--Changes in the eye’s appearance</a:t>
            </a:r>
          </a:p>
          <a:p>
            <a:pPr eaLnBrk="1" hangingPunct="1">
              <a:spcBef>
                <a:spcPct val="0"/>
              </a:spcBef>
              <a:buClrTx/>
              <a:buSzTx/>
              <a:buNone/>
            </a:pPr>
            <a:r>
              <a:rPr lang="en-US" altLang="en-US" sz="1600" dirty="0">
                <a:solidFill>
                  <a:schemeClr val="bg1">
                    <a:lumMod val="65000"/>
                  </a:schemeClr>
                </a:solidFill>
              </a:rPr>
              <a:t>--Ocular pain </a:t>
            </a:r>
          </a:p>
          <a:p>
            <a:pPr eaLnBrk="1" hangingPunct="1">
              <a:spcBef>
                <a:spcPct val="0"/>
              </a:spcBef>
              <a:buClrTx/>
              <a:buSzTx/>
              <a:buNone/>
            </a:pPr>
            <a:r>
              <a:rPr lang="en-US" altLang="en-US" sz="1600" dirty="0">
                <a:solidFill>
                  <a:schemeClr val="bg1">
                    <a:lumMod val="65000"/>
                  </a:schemeClr>
                </a:solidFill>
              </a:rPr>
              <a:t>--Decreased VA</a:t>
            </a:r>
          </a:p>
          <a:p>
            <a:pPr eaLnBrk="1" hangingPunct="1">
              <a:spcBef>
                <a:spcPct val="0"/>
              </a:spcBef>
              <a:buClrTx/>
              <a:buSzTx/>
              <a:buNone/>
            </a:pPr>
            <a:endParaRPr lang="en-US" altLang="en-US" sz="1600" dirty="0">
              <a:solidFill>
                <a:schemeClr val="bg1">
                  <a:lumMod val="65000"/>
                </a:schemeClr>
              </a:solidFill>
            </a:endParaRPr>
          </a:p>
          <a:p>
            <a:pPr eaLnBrk="1" hangingPunct="1">
              <a:spcBef>
                <a:spcPct val="0"/>
              </a:spcBef>
              <a:buClrTx/>
              <a:buSzTx/>
              <a:buFontTx/>
              <a:buNone/>
            </a:pPr>
            <a:r>
              <a:rPr lang="en-US" altLang="en-US" sz="1600" i="1" dirty="0">
                <a:solidFill>
                  <a:schemeClr val="bg1">
                    <a:lumMod val="65000"/>
                  </a:schemeClr>
                </a:solidFill>
              </a:rPr>
              <a:t>What ‘pertinent negative’ will be elicited when taking a history?</a:t>
            </a:r>
          </a:p>
          <a:p>
            <a:pPr eaLnBrk="1" hangingPunct="1">
              <a:spcBef>
                <a:spcPct val="0"/>
              </a:spcBef>
              <a:buClrTx/>
              <a:buSzTx/>
              <a:buFontTx/>
              <a:buNone/>
            </a:pPr>
            <a:r>
              <a:rPr lang="en-US" altLang="en-US" sz="1600" dirty="0">
                <a:solidFill>
                  <a:schemeClr val="bg1">
                    <a:lumMod val="65000"/>
                  </a:schemeClr>
                </a:solidFill>
              </a:rPr>
              <a:t>She will deny any family history of similar eye findings (recall it’s sporadic, not inherited)</a:t>
            </a:r>
          </a:p>
        </p:txBody>
      </p:sp>
      <p:sp>
        <p:nvSpPr>
          <p:cNvPr id="47" name="Oval 46">
            <a:extLst>
              <a:ext uri="{FF2B5EF4-FFF2-40B4-BE49-F238E27FC236}">
                <a16:creationId xmlns:a16="http://schemas.microsoft.com/office/drawing/2014/main" id="{915FF168-8D6E-4F81-8D3E-ED770430134E}"/>
              </a:ext>
            </a:extLst>
          </p:cNvPr>
          <p:cNvSpPr/>
          <p:nvPr/>
        </p:nvSpPr>
        <p:spPr>
          <a:xfrm>
            <a:off x="8001000" y="3048000"/>
            <a:ext cx="671979" cy="338554"/>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TextBox 59">
            <a:extLst>
              <a:ext uri="{FF2B5EF4-FFF2-40B4-BE49-F238E27FC236}">
                <a16:creationId xmlns:a16="http://schemas.microsoft.com/office/drawing/2014/main" id="{AFAF15C4-16A3-4C85-9800-85AB6BE28886}"/>
              </a:ext>
            </a:extLst>
          </p:cNvPr>
          <p:cNvSpPr txBox="1"/>
          <p:nvPr/>
        </p:nvSpPr>
        <p:spPr>
          <a:xfrm>
            <a:off x="705218" y="2859726"/>
            <a:ext cx="6609982" cy="1323439"/>
          </a:xfrm>
          <a:prstGeom prst="rect">
            <a:avLst/>
          </a:prstGeom>
          <a:solidFill>
            <a:srgbClr val="F8E284"/>
          </a:solidFill>
        </p:spPr>
        <p:txBody>
          <a:bodyPr wrap="square" rtlCol="0">
            <a:spAutoFit/>
          </a:bodyPr>
          <a:lstStyle/>
          <a:p>
            <a:r>
              <a:rPr lang="en-US" sz="1600" i="1" dirty="0">
                <a:solidFill>
                  <a:srgbClr val="0000FF"/>
                </a:solidFill>
              </a:rPr>
              <a:t>The </a:t>
            </a:r>
            <a:r>
              <a:rPr lang="en-US" sz="1600" dirty="0">
                <a:solidFill>
                  <a:srgbClr val="0000FF"/>
                </a:solidFill>
              </a:rPr>
              <a:t>BCSC</a:t>
            </a:r>
            <a:r>
              <a:rPr lang="en-US" sz="1600" i="1" dirty="0">
                <a:solidFill>
                  <a:srgbClr val="0000FF"/>
                </a:solidFill>
              </a:rPr>
              <a:t> books recognize three variants of ICE. What are they? </a:t>
            </a:r>
            <a:r>
              <a:rPr lang="en-US" sz="1600" i="1" dirty="0">
                <a:solidFill>
                  <a:srgbClr val="F8E284"/>
                </a:solidFill>
              </a:rPr>
              <a:t>What is the predominant finding for each?</a:t>
            </a:r>
          </a:p>
          <a:p>
            <a:r>
              <a:rPr lang="en-US" sz="1600" dirty="0">
                <a:solidFill>
                  <a:srgbClr val="F8E284"/>
                </a:solidFill>
              </a:rPr>
              <a:t>--Iris nevus syndrome, </a:t>
            </a:r>
            <a:r>
              <a:rPr lang="en-US" sz="1600" i="1" dirty="0">
                <a:solidFill>
                  <a:srgbClr val="F8E284"/>
                </a:solidFill>
              </a:rPr>
              <a:t>aka</a:t>
            </a:r>
            <a:r>
              <a:rPr lang="en-US" sz="1600" dirty="0">
                <a:solidFill>
                  <a:srgbClr val="F8E284"/>
                </a:solidFill>
              </a:rPr>
              <a:t> Cogan-Reese syndrome: Iris nevi/nodules</a:t>
            </a:r>
          </a:p>
          <a:p>
            <a:r>
              <a:rPr lang="en-US" sz="1600" dirty="0">
                <a:solidFill>
                  <a:srgbClr val="F8E284"/>
                </a:solidFill>
              </a:rPr>
              <a:t>--Chandler syndrome: Corneal edema</a:t>
            </a:r>
          </a:p>
          <a:p>
            <a:r>
              <a:rPr lang="en-US" sz="1600" dirty="0">
                <a:solidFill>
                  <a:srgbClr val="F8E284"/>
                </a:solidFill>
              </a:rPr>
              <a:t>--Essential iris atrophy: Iris atrophy/tears</a:t>
            </a:r>
          </a:p>
        </p:txBody>
      </p:sp>
    </p:spTree>
    <p:extLst>
      <p:ext uri="{BB962C8B-B14F-4D97-AF65-F5344CB8AC3E}">
        <p14:creationId xmlns:p14="http://schemas.microsoft.com/office/powerpoint/2010/main" val="514027221"/>
      </p:ext>
    </p:extLst>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Rectangle 2">
            <a:extLst>
              <a:ext uri="{FF2B5EF4-FFF2-40B4-BE49-F238E27FC236}">
                <a16:creationId xmlns:a16="http://schemas.microsoft.com/office/drawing/2014/main" id="{91537DFF-FE3D-41F1-B41A-099239F8D93A}"/>
              </a:ext>
            </a:extLst>
          </p:cNvPr>
          <p:cNvSpPr>
            <a:spLocks noGrp="1" noChangeArrowheads="1"/>
          </p:cNvSpPr>
          <p:nvPr>
            <p:ph type="title"/>
          </p:nvPr>
        </p:nvSpPr>
        <p:spPr>
          <a:xfrm>
            <a:off x="457200" y="304800"/>
            <a:ext cx="7543800" cy="563562"/>
          </a:xfrm>
        </p:spPr>
        <p:txBody>
          <a:bodyPr/>
          <a:lstStyle/>
          <a:p>
            <a:pPr eaLnBrk="1" hangingPunct="1"/>
            <a:r>
              <a:rPr lang="en-US" altLang="en-US" sz="3500" dirty="0"/>
              <a:t>A</a:t>
            </a:r>
          </a:p>
        </p:txBody>
      </p:sp>
      <p:sp>
        <p:nvSpPr>
          <p:cNvPr id="31" name="Text Box 15">
            <a:extLst>
              <a:ext uri="{FF2B5EF4-FFF2-40B4-BE49-F238E27FC236}">
                <a16:creationId xmlns:a16="http://schemas.microsoft.com/office/drawing/2014/main" id="{22464BD2-DDBB-4E5E-94D1-AAA4A8B4880D}"/>
              </a:ext>
            </a:extLst>
          </p:cNvPr>
          <p:cNvSpPr txBox="1">
            <a:spLocks noChangeArrowheads="1"/>
          </p:cNvSpPr>
          <p:nvPr/>
        </p:nvSpPr>
        <p:spPr bwMode="auto">
          <a:xfrm>
            <a:off x="571499" y="2151727"/>
            <a:ext cx="8001000" cy="3293209"/>
          </a:xfrm>
          <a:prstGeom prst="rect">
            <a:avLst/>
          </a:prstGeom>
          <a:solidFill>
            <a:schemeClr val="accent5">
              <a:lumMod val="75000"/>
            </a:schemeClr>
          </a:solidFill>
          <a:ln>
            <a:noFill/>
          </a:ln>
          <a:effectLst/>
        </p:spPr>
        <p:txBody>
          <a:bodyPr wrap="square">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n-US" altLang="en-US" sz="1600" i="1" dirty="0">
                <a:solidFill>
                  <a:srgbClr val="0000FF"/>
                </a:solidFill>
              </a:rPr>
              <a:t>What does </a:t>
            </a:r>
            <a:r>
              <a:rPr lang="en-US" altLang="en-US" sz="1600" b="1" dirty="0">
                <a:solidFill>
                  <a:srgbClr val="0000FF"/>
                </a:solidFill>
              </a:rPr>
              <a:t>pupillary block</a:t>
            </a:r>
            <a:r>
              <a:rPr lang="en-US" altLang="en-US" sz="1600" dirty="0">
                <a:solidFill>
                  <a:srgbClr val="0000FF"/>
                </a:solidFill>
              </a:rPr>
              <a:t> </a:t>
            </a:r>
            <a:r>
              <a:rPr lang="en-US" altLang="en-US" sz="1600" i="1" dirty="0">
                <a:solidFill>
                  <a:srgbClr val="0000FF"/>
                </a:solidFill>
              </a:rPr>
              <a:t>refer to, exactly?</a:t>
            </a:r>
          </a:p>
          <a:p>
            <a:pPr eaLnBrk="1" hangingPunct="1"/>
            <a:r>
              <a:rPr lang="en-US" altLang="en-US" sz="1600" dirty="0">
                <a:solidFill>
                  <a:srgbClr val="0000FF"/>
                </a:solidFill>
              </a:rPr>
              <a:t>It refers to contact between the  pupil margin  and the  lens  that impedes the normal flow of aqueous from the  posterior chamber (PC)  to the  anterior chamber (AC)  through the pupillary aperture. </a:t>
            </a:r>
          </a:p>
          <a:p>
            <a:pPr eaLnBrk="1" hangingPunct="1"/>
            <a:endParaRPr lang="en-US" altLang="en-US" sz="1600" dirty="0">
              <a:solidFill>
                <a:srgbClr val="0000FF"/>
              </a:solidFill>
            </a:endParaRPr>
          </a:p>
          <a:p>
            <a:pPr eaLnBrk="1" hangingPunct="1"/>
            <a:r>
              <a:rPr lang="en-US" altLang="en-US" sz="1600" dirty="0"/>
              <a:t>Pupillary block leads to the development of a  pressure gradient  across the iris, which causes the iris to  bow forward . </a:t>
            </a:r>
            <a:r>
              <a:rPr lang="en-US" altLang="en-US" sz="1600" b="1" dirty="0">
                <a:solidFill>
                  <a:schemeClr val="accent5">
                    <a:lumMod val="75000"/>
                  </a:schemeClr>
                </a:solidFill>
              </a:rPr>
              <a:t>If the iris bows far enough, the peripheral iris will come into apposition with and occlude the drainage angle, precipitating acute closure of the angle and a prodigious rise in IOP.</a:t>
            </a:r>
          </a:p>
          <a:p>
            <a:pPr eaLnBrk="1" hangingPunct="1"/>
            <a:endParaRPr lang="en-US" altLang="en-US" sz="1600" b="1" dirty="0">
              <a:solidFill>
                <a:schemeClr val="accent5">
                  <a:lumMod val="75000"/>
                </a:schemeClr>
              </a:solidFill>
            </a:endParaRPr>
          </a:p>
          <a:p>
            <a:pPr eaLnBrk="1" hangingPunct="1"/>
            <a:r>
              <a:rPr lang="en-US" altLang="en-US" sz="1600" i="1" dirty="0">
                <a:solidFill>
                  <a:schemeClr val="accent5">
                    <a:lumMod val="75000"/>
                  </a:schemeClr>
                </a:solidFill>
              </a:rPr>
              <a:t>The posterior chamber? I didn’t know the vitreous was involved.</a:t>
            </a:r>
          </a:p>
          <a:p>
            <a:pPr eaLnBrk="1" hangingPunct="1"/>
            <a:r>
              <a:rPr lang="en-US" altLang="en-US" sz="1600" dirty="0">
                <a:solidFill>
                  <a:schemeClr val="accent5">
                    <a:lumMod val="75000"/>
                  </a:schemeClr>
                </a:solidFill>
              </a:rPr>
              <a:t>It isn’t. The posterior chamber is the space immediately behind the  iris  and anterior to the  lens/zonules . Vitreous resides in the  vitreous cavity . </a:t>
            </a:r>
            <a:endParaRPr lang="en-US" altLang="en-US" sz="1600" i="1" dirty="0">
              <a:solidFill>
                <a:schemeClr val="accent5">
                  <a:lumMod val="75000"/>
                </a:schemeClr>
              </a:solidFill>
            </a:endParaRPr>
          </a:p>
        </p:txBody>
      </p:sp>
      <p:sp>
        <p:nvSpPr>
          <p:cNvPr id="6" name="Text Box 35">
            <a:extLst>
              <a:ext uri="{FF2B5EF4-FFF2-40B4-BE49-F238E27FC236}">
                <a16:creationId xmlns:a16="http://schemas.microsoft.com/office/drawing/2014/main" id="{97CF153F-9C61-4C46-A344-2D9226757234}"/>
              </a:ext>
            </a:extLst>
          </p:cNvPr>
          <p:cNvSpPr txBox="1">
            <a:spLocks noChangeArrowheads="1"/>
          </p:cNvSpPr>
          <p:nvPr/>
        </p:nvSpPr>
        <p:spPr bwMode="auto">
          <a:xfrm>
            <a:off x="1190847" y="1295400"/>
            <a:ext cx="2473754"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t>w/ Pupillary Block</a:t>
            </a:r>
          </a:p>
        </p:txBody>
      </p:sp>
      <p:sp>
        <p:nvSpPr>
          <p:cNvPr id="7" name="Text Box 36">
            <a:extLst>
              <a:ext uri="{FF2B5EF4-FFF2-40B4-BE49-F238E27FC236}">
                <a16:creationId xmlns:a16="http://schemas.microsoft.com/office/drawing/2014/main" id="{C61D8B66-1015-4A58-9BE9-B53BB950625B}"/>
              </a:ext>
            </a:extLst>
          </p:cNvPr>
          <p:cNvSpPr txBox="1">
            <a:spLocks noChangeArrowheads="1"/>
          </p:cNvSpPr>
          <p:nvPr/>
        </p:nvSpPr>
        <p:spPr bwMode="auto">
          <a:xfrm>
            <a:off x="5181600" y="1295400"/>
            <a:ext cx="2630848"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solidFill>
                  <a:schemeClr val="bg1">
                    <a:lumMod val="75000"/>
                  </a:schemeClr>
                </a:solidFill>
              </a:rPr>
              <a:t>w/o Pupillary Block</a:t>
            </a:r>
          </a:p>
        </p:txBody>
      </p:sp>
      <p:sp>
        <p:nvSpPr>
          <p:cNvPr id="10" name="TextBox 9">
            <a:extLst>
              <a:ext uri="{FF2B5EF4-FFF2-40B4-BE49-F238E27FC236}">
                <a16:creationId xmlns:a16="http://schemas.microsoft.com/office/drawing/2014/main" id="{572F4D34-83AB-497A-90D7-0CAC7B5497DB}"/>
              </a:ext>
            </a:extLst>
          </p:cNvPr>
          <p:cNvSpPr txBox="1"/>
          <p:nvPr/>
        </p:nvSpPr>
        <p:spPr>
          <a:xfrm>
            <a:off x="2259496" y="189094"/>
            <a:ext cx="4607480" cy="400110"/>
          </a:xfrm>
          <a:prstGeom prst="rect">
            <a:avLst/>
          </a:prstGeom>
          <a:solidFill>
            <a:schemeClr val="accent1">
              <a:lumMod val="60000"/>
              <a:lumOff val="40000"/>
            </a:schemeClr>
          </a:solidFill>
        </p:spPr>
        <p:txBody>
          <a:bodyPr wrap="none" rtlCol="0">
            <a:spAutoFit/>
          </a:bodyPr>
          <a:lstStyle/>
          <a:p>
            <a:pPr algn="ctr"/>
            <a:r>
              <a:rPr lang="en-US" sz="2000" b="1" dirty="0"/>
              <a:t>Secondary Angle Closure Glaucoma</a:t>
            </a:r>
          </a:p>
        </p:txBody>
      </p:sp>
      <p:cxnSp>
        <p:nvCxnSpPr>
          <p:cNvPr id="11" name="Straight Arrow Connector 10">
            <a:extLst>
              <a:ext uri="{FF2B5EF4-FFF2-40B4-BE49-F238E27FC236}">
                <a16:creationId xmlns:a16="http://schemas.microsoft.com/office/drawing/2014/main" id="{C21C95FD-7168-4E5E-94CA-6B0E8964D643}"/>
              </a:ext>
            </a:extLst>
          </p:cNvPr>
          <p:cNvCxnSpPr>
            <a:stCxn id="10" idx="2"/>
          </p:cNvCxnSpPr>
          <p:nvPr/>
        </p:nvCxnSpPr>
        <p:spPr>
          <a:xfrm flipH="1">
            <a:off x="2971800" y="589204"/>
            <a:ext cx="1591436" cy="706196"/>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2" name="Straight Arrow Connector 11">
            <a:extLst>
              <a:ext uri="{FF2B5EF4-FFF2-40B4-BE49-F238E27FC236}">
                <a16:creationId xmlns:a16="http://schemas.microsoft.com/office/drawing/2014/main" id="{C887905A-7FB8-4DAD-9002-BF1A51C08F9E}"/>
              </a:ext>
            </a:extLst>
          </p:cNvPr>
          <p:cNvCxnSpPr>
            <a:cxnSpLocks/>
          </p:cNvCxnSpPr>
          <p:nvPr/>
        </p:nvCxnSpPr>
        <p:spPr>
          <a:xfrm>
            <a:off x="4572000" y="589204"/>
            <a:ext cx="1600200" cy="706196"/>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388435040"/>
      </p:ext>
    </p:extLst>
  </p:cSld>
  <p:clrMapOvr>
    <a:masterClrMapping/>
  </p:clrMapOvr>
</p:sld>
</file>

<file path=ppt/slides/slide3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Straight Arrow Connector 12">
            <a:extLst>
              <a:ext uri="{FF2B5EF4-FFF2-40B4-BE49-F238E27FC236}">
                <a16:creationId xmlns:a16="http://schemas.microsoft.com/office/drawing/2014/main" id="{A6DE2085-829C-480C-9216-69D6039C0A37}"/>
              </a:ext>
            </a:extLst>
          </p:cNvPr>
          <p:cNvCxnSpPr>
            <a:cxnSpLocks/>
          </p:cNvCxnSpPr>
          <p:nvPr/>
        </p:nvCxnSpPr>
        <p:spPr>
          <a:xfrm>
            <a:off x="6717173" y="1828800"/>
            <a:ext cx="0" cy="3462754"/>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43014" name="Text Box 6"/>
          <p:cNvSpPr txBox="1">
            <a:spLocks noChangeArrowheads="1"/>
          </p:cNvSpPr>
          <p:nvPr/>
        </p:nvSpPr>
        <p:spPr bwMode="auto">
          <a:xfrm>
            <a:off x="533400" y="2356376"/>
            <a:ext cx="1005403"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Lens-</a:t>
            </a:r>
          </a:p>
          <a:p>
            <a:pPr algn="ctr" eaLnBrk="1" hangingPunct="1">
              <a:lnSpc>
                <a:spcPct val="80000"/>
              </a:lnSpc>
              <a:spcBef>
                <a:spcPct val="0"/>
              </a:spcBef>
              <a:buClrTx/>
              <a:buSzTx/>
              <a:buFontTx/>
              <a:buNone/>
            </a:pPr>
            <a:r>
              <a:rPr lang="en-US" altLang="en-US" sz="1800" dirty="0">
                <a:solidFill>
                  <a:schemeClr val="bg1">
                    <a:lumMod val="75000"/>
                  </a:schemeClr>
                </a:solidFill>
              </a:rPr>
              <a:t>Induced</a:t>
            </a:r>
          </a:p>
        </p:txBody>
      </p:sp>
      <p:sp>
        <p:nvSpPr>
          <p:cNvPr id="43017" name="Text Box 14"/>
          <p:cNvSpPr txBox="1">
            <a:spLocks noChangeArrowheads="1"/>
          </p:cNvSpPr>
          <p:nvPr/>
        </p:nvSpPr>
        <p:spPr bwMode="auto">
          <a:xfrm>
            <a:off x="3026498" y="2365901"/>
            <a:ext cx="1633781"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Aphakic/</a:t>
            </a:r>
          </a:p>
          <a:p>
            <a:pPr algn="ctr" eaLnBrk="1" hangingPunct="1">
              <a:lnSpc>
                <a:spcPct val="80000"/>
              </a:lnSpc>
              <a:spcBef>
                <a:spcPct val="0"/>
              </a:spcBef>
              <a:buClrTx/>
              <a:buSzTx/>
              <a:buFontTx/>
              <a:buNone/>
            </a:pPr>
            <a:r>
              <a:rPr lang="en-US" altLang="en-US" sz="1800" dirty="0" err="1">
                <a:solidFill>
                  <a:schemeClr val="bg1">
                    <a:lumMod val="75000"/>
                  </a:schemeClr>
                </a:solidFill>
              </a:rPr>
              <a:t>Pseudophakic</a:t>
            </a:r>
            <a:endParaRPr lang="en-US" altLang="en-US" sz="1800" dirty="0">
              <a:solidFill>
                <a:schemeClr val="bg1">
                  <a:lumMod val="75000"/>
                </a:schemeClr>
              </a:solidFill>
            </a:endParaRPr>
          </a:p>
        </p:txBody>
      </p:sp>
      <p:sp>
        <p:nvSpPr>
          <p:cNvPr id="43031" name="Text Box 35"/>
          <p:cNvSpPr txBox="1">
            <a:spLocks noChangeArrowheads="1"/>
          </p:cNvSpPr>
          <p:nvPr/>
        </p:nvSpPr>
        <p:spPr bwMode="auto">
          <a:xfrm>
            <a:off x="1190847" y="1295400"/>
            <a:ext cx="2473754"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solidFill>
                  <a:schemeClr val="bg1">
                    <a:lumMod val="75000"/>
                  </a:schemeClr>
                </a:solidFill>
              </a:rPr>
              <a:t>w/ Pupillary Block</a:t>
            </a:r>
          </a:p>
        </p:txBody>
      </p:sp>
      <p:sp>
        <p:nvSpPr>
          <p:cNvPr id="43032" name="Text Box 36"/>
          <p:cNvSpPr txBox="1">
            <a:spLocks noChangeArrowheads="1"/>
          </p:cNvSpPr>
          <p:nvPr/>
        </p:nvSpPr>
        <p:spPr bwMode="auto">
          <a:xfrm>
            <a:off x="5181600" y="1295400"/>
            <a:ext cx="2630848"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t>w/o Pupillary Block</a:t>
            </a:r>
          </a:p>
        </p:txBody>
      </p:sp>
      <p:sp>
        <p:nvSpPr>
          <p:cNvPr id="49" name="Rectangle 2">
            <a:extLst>
              <a:ext uri="{FF2B5EF4-FFF2-40B4-BE49-F238E27FC236}">
                <a16:creationId xmlns:a16="http://schemas.microsoft.com/office/drawing/2014/main" id="{240EE5BF-F7D2-4FC8-A5DD-F6B5423153C6}"/>
              </a:ext>
            </a:extLst>
          </p:cNvPr>
          <p:cNvSpPr>
            <a:spLocks noGrp="1" noChangeArrowheads="1"/>
          </p:cNvSpPr>
          <p:nvPr>
            <p:ph type="title"/>
          </p:nvPr>
        </p:nvSpPr>
        <p:spPr>
          <a:xfrm>
            <a:off x="457200" y="304800"/>
            <a:ext cx="7543800" cy="563562"/>
          </a:xfrm>
        </p:spPr>
        <p:txBody>
          <a:bodyPr/>
          <a:lstStyle/>
          <a:p>
            <a:pPr eaLnBrk="1" hangingPunct="1"/>
            <a:r>
              <a:rPr lang="en-US" altLang="en-US" sz="3500" dirty="0"/>
              <a:t>A</a:t>
            </a:r>
          </a:p>
        </p:txBody>
      </p:sp>
      <p:sp>
        <p:nvSpPr>
          <p:cNvPr id="50" name="TextBox 49">
            <a:extLst>
              <a:ext uri="{FF2B5EF4-FFF2-40B4-BE49-F238E27FC236}">
                <a16:creationId xmlns:a16="http://schemas.microsoft.com/office/drawing/2014/main" id="{CF426230-46C8-405C-9015-99EF57762A2E}"/>
              </a:ext>
            </a:extLst>
          </p:cNvPr>
          <p:cNvSpPr txBox="1"/>
          <p:nvPr/>
        </p:nvSpPr>
        <p:spPr>
          <a:xfrm>
            <a:off x="2259496" y="189094"/>
            <a:ext cx="4607480" cy="400110"/>
          </a:xfrm>
          <a:prstGeom prst="rect">
            <a:avLst/>
          </a:prstGeom>
          <a:solidFill>
            <a:schemeClr val="accent1">
              <a:lumMod val="60000"/>
              <a:lumOff val="40000"/>
            </a:schemeClr>
          </a:solidFill>
        </p:spPr>
        <p:txBody>
          <a:bodyPr wrap="none" rtlCol="0">
            <a:spAutoFit/>
          </a:bodyPr>
          <a:lstStyle/>
          <a:p>
            <a:pPr algn="ctr"/>
            <a:r>
              <a:rPr lang="en-US" sz="2000" b="1" dirty="0"/>
              <a:t>Secondary Angle Closure Glaucoma</a:t>
            </a:r>
          </a:p>
        </p:txBody>
      </p:sp>
      <p:sp>
        <p:nvSpPr>
          <p:cNvPr id="2" name="TextBox 1">
            <a:extLst>
              <a:ext uri="{FF2B5EF4-FFF2-40B4-BE49-F238E27FC236}">
                <a16:creationId xmlns:a16="http://schemas.microsoft.com/office/drawing/2014/main" id="{A7E30BEC-923B-4C9A-A856-BDD0D882F6B8}"/>
              </a:ext>
            </a:extLst>
          </p:cNvPr>
          <p:cNvSpPr txBox="1"/>
          <p:nvPr/>
        </p:nvSpPr>
        <p:spPr>
          <a:xfrm>
            <a:off x="887305" y="2844119"/>
            <a:ext cx="1494320" cy="338554"/>
          </a:xfrm>
          <a:prstGeom prst="rect">
            <a:avLst/>
          </a:prstGeom>
          <a:noFill/>
        </p:spPr>
        <p:txBody>
          <a:bodyPr wrap="none" rtlCol="0">
            <a:spAutoFit/>
          </a:bodyPr>
          <a:lstStyle/>
          <a:p>
            <a:r>
              <a:rPr lang="en-US" sz="1600" dirty="0" err="1">
                <a:solidFill>
                  <a:schemeClr val="bg1">
                    <a:lumMod val="75000"/>
                  </a:schemeClr>
                </a:solidFill>
              </a:rPr>
              <a:t>Phacomorphic</a:t>
            </a:r>
            <a:endParaRPr lang="en-US" sz="1600" dirty="0">
              <a:solidFill>
                <a:schemeClr val="bg1">
                  <a:lumMod val="75000"/>
                </a:schemeClr>
              </a:solidFill>
            </a:endParaRPr>
          </a:p>
        </p:txBody>
      </p:sp>
      <p:sp>
        <p:nvSpPr>
          <p:cNvPr id="51" name="TextBox 50">
            <a:extLst>
              <a:ext uri="{FF2B5EF4-FFF2-40B4-BE49-F238E27FC236}">
                <a16:creationId xmlns:a16="http://schemas.microsoft.com/office/drawing/2014/main" id="{156069D4-340B-4160-A336-EBF73557CEE0}"/>
              </a:ext>
            </a:extLst>
          </p:cNvPr>
          <p:cNvSpPr txBox="1"/>
          <p:nvPr/>
        </p:nvSpPr>
        <p:spPr>
          <a:xfrm>
            <a:off x="884725" y="3175578"/>
            <a:ext cx="1402948" cy="338554"/>
          </a:xfrm>
          <a:prstGeom prst="rect">
            <a:avLst/>
          </a:prstGeom>
          <a:noFill/>
        </p:spPr>
        <p:txBody>
          <a:bodyPr wrap="none" rtlCol="0">
            <a:spAutoFit/>
          </a:bodyPr>
          <a:lstStyle/>
          <a:p>
            <a:r>
              <a:rPr lang="en-US" sz="1600" dirty="0">
                <a:solidFill>
                  <a:schemeClr val="bg1">
                    <a:lumMod val="75000"/>
                  </a:schemeClr>
                </a:solidFill>
              </a:rPr>
              <a:t>Ectopia </a:t>
            </a:r>
            <a:r>
              <a:rPr lang="en-US" sz="1600" dirty="0" err="1">
                <a:solidFill>
                  <a:schemeClr val="bg1">
                    <a:lumMod val="75000"/>
                  </a:schemeClr>
                </a:solidFill>
              </a:rPr>
              <a:t>lentis</a:t>
            </a:r>
            <a:endParaRPr lang="en-US" sz="1600" dirty="0">
              <a:solidFill>
                <a:schemeClr val="bg1">
                  <a:lumMod val="75000"/>
                </a:schemeClr>
              </a:solidFill>
            </a:endParaRPr>
          </a:p>
        </p:txBody>
      </p:sp>
      <p:cxnSp>
        <p:nvCxnSpPr>
          <p:cNvPr id="71" name="Straight Connector 70">
            <a:extLst>
              <a:ext uri="{FF2B5EF4-FFF2-40B4-BE49-F238E27FC236}">
                <a16:creationId xmlns:a16="http://schemas.microsoft.com/office/drawing/2014/main" id="{C104938D-BA8D-4E39-9D5F-9EE2012F2F3C}"/>
              </a:ext>
            </a:extLst>
          </p:cNvPr>
          <p:cNvCxnSpPr>
            <a:cxnSpLocks/>
          </p:cNvCxnSpPr>
          <p:nvPr/>
        </p:nvCxnSpPr>
        <p:spPr>
          <a:xfrm flipH="1">
            <a:off x="762665" y="3023488"/>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2A7E4E40-472F-4E50-8A7A-45C10FDD7171}"/>
              </a:ext>
            </a:extLst>
          </p:cNvPr>
          <p:cNvCxnSpPr>
            <a:cxnSpLocks/>
          </p:cNvCxnSpPr>
          <p:nvPr/>
        </p:nvCxnSpPr>
        <p:spPr>
          <a:xfrm flipH="1">
            <a:off x="762665" y="3347853"/>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C3924889-45B9-4383-9C9E-48F0A9C27AD8}"/>
              </a:ext>
            </a:extLst>
          </p:cNvPr>
          <p:cNvCxnSpPr>
            <a:cxnSpLocks/>
          </p:cNvCxnSpPr>
          <p:nvPr/>
        </p:nvCxnSpPr>
        <p:spPr>
          <a:xfrm flipH="1">
            <a:off x="748719" y="2838976"/>
            <a:ext cx="13947" cy="5088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 name="Straight Arrow Connector 5">
            <a:extLst>
              <a:ext uri="{FF2B5EF4-FFF2-40B4-BE49-F238E27FC236}">
                <a16:creationId xmlns:a16="http://schemas.microsoft.com/office/drawing/2014/main" id="{A3439F0C-5143-461F-8F3C-2E830785DEFC}"/>
              </a:ext>
            </a:extLst>
          </p:cNvPr>
          <p:cNvCxnSpPr>
            <a:stCxn id="50" idx="2"/>
          </p:cNvCxnSpPr>
          <p:nvPr/>
        </p:nvCxnSpPr>
        <p:spPr>
          <a:xfrm flipH="1">
            <a:off x="2971800" y="589204"/>
            <a:ext cx="1591436" cy="706196"/>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0" name="Straight Arrow Connector 9">
            <a:extLst>
              <a:ext uri="{FF2B5EF4-FFF2-40B4-BE49-F238E27FC236}">
                <a16:creationId xmlns:a16="http://schemas.microsoft.com/office/drawing/2014/main" id="{84DC796E-F6ED-4FBB-82D2-A260F480BF8A}"/>
              </a:ext>
            </a:extLst>
          </p:cNvPr>
          <p:cNvCxnSpPr>
            <a:cxnSpLocks/>
          </p:cNvCxnSpPr>
          <p:nvPr/>
        </p:nvCxnSpPr>
        <p:spPr>
          <a:xfrm>
            <a:off x="4572000" y="589204"/>
            <a:ext cx="1600200" cy="706196"/>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6" name="Straight Arrow Connector 25">
            <a:extLst>
              <a:ext uri="{FF2B5EF4-FFF2-40B4-BE49-F238E27FC236}">
                <a16:creationId xmlns:a16="http://schemas.microsoft.com/office/drawing/2014/main" id="{B70E0124-9B84-41A5-8D84-A66B7838A706}"/>
              </a:ext>
            </a:extLst>
          </p:cNvPr>
          <p:cNvCxnSpPr>
            <a:cxnSpLocks/>
          </p:cNvCxnSpPr>
          <p:nvPr/>
        </p:nvCxnSpPr>
        <p:spPr>
          <a:xfrm flipH="1">
            <a:off x="1159539" y="1828800"/>
            <a:ext cx="1290435" cy="478059"/>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28" name="Straight Arrow Connector 27">
            <a:extLst>
              <a:ext uri="{FF2B5EF4-FFF2-40B4-BE49-F238E27FC236}">
                <a16:creationId xmlns:a16="http://schemas.microsoft.com/office/drawing/2014/main" id="{567A4249-5C59-4416-8A8E-1C35913900AB}"/>
              </a:ext>
            </a:extLst>
          </p:cNvPr>
          <p:cNvCxnSpPr>
            <a:cxnSpLocks/>
          </p:cNvCxnSpPr>
          <p:nvPr/>
        </p:nvCxnSpPr>
        <p:spPr>
          <a:xfrm>
            <a:off x="2449973" y="1832208"/>
            <a:ext cx="1268784"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56" name="Text Box 6">
            <a:extLst>
              <a:ext uri="{FF2B5EF4-FFF2-40B4-BE49-F238E27FC236}">
                <a16:creationId xmlns:a16="http://schemas.microsoft.com/office/drawing/2014/main" id="{557983BD-9D64-49B9-A366-A08663B0451F}"/>
              </a:ext>
            </a:extLst>
          </p:cNvPr>
          <p:cNvSpPr txBox="1">
            <a:spLocks noChangeArrowheads="1"/>
          </p:cNvSpPr>
          <p:nvPr/>
        </p:nvSpPr>
        <p:spPr bwMode="auto">
          <a:xfrm>
            <a:off x="5029200" y="2356376"/>
            <a:ext cx="813043"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r" eaLnBrk="1" hangingPunct="1">
              <a:lnSpc>
                <a:spcPct val="80000"/>
              </a:lnSpc>
              <a:spcBef>
                <a:spcPct val="0"/>
              </a:spcBef>
              <a:buClrTx/>
              <a:buSzTx/>
              <a:buFontTx/>
              <a:buNone/>
            </a:pPr>
            <a:r>
              <a:rPr lang="en-US" altLang="en-US" sz="1800" dirty="0">
                <a:solidFill>
                  <a:schemeClr val="bg1">
                    <a:lumMod val="75000"/>
                  </a:schemeClr>
                </a:solidFill>
              </a:rPr>
              <a:t>‘Push’</a:t>
            </a:r>
          </a:p>
        </p:txBody>
      </p:sp>
      <p:sp>
        <p:nvSpPr>
          <p:cNvPr id="57" name="Text Box 14">
            <a:extLst>
              <a:ext uri="{FF2B5EF4-FFF2-40B4-BE49-F238E27FC236}">
                <a16:creationId xmlns:a16="http://schemas.microsoft.com/office/drawing/2014/main" id="{5DAFA1C1-3A29-4C27-A379-663FDD22E326}"/>
              </a:ext>
            </a:extLst>
          </p:cNvPr>
          <p:cNvSpPr txBox="1">
            <a:spLocks noChangeArrowheads="1"/>
          </p:cNvSpPr>
          <p:nvPr/>
        </p:nvSpPr>
        <p:spPr bwMode="auto">
          <a:xfrm>
            <a:off x="7620000" y="2365901"/>
            <a:ext cx="671979"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t>‘Pull’</a:t>
            </a:r>
          </a:p>
        </p:txBody>
      </p:sp>
      <p:cxnSp>
        <p:nvCxnSpPr>
          <p:cNvPr id="58" name="Straight Arrow Connector 57">
            <a:extLst>
              <a:ext uri="{FF2B5EF4-FFF2-40B4-BE49-F238E27FC236}">
                <a16:creationId xmlns:a16="http://schemas.microsoft.com/office/drawing/2014/main" id="{E874FEE9-46BD-46A3-90A3-DE7CC220FBFF}"/>
              </a:ext>
            </a:extLst>
          </p:cNvPr>
          <p:cNvCxnSpPr>
            <a:cxnSpLocks/>
          </p:cNvCxnSpPr>
          <p:nvPr/>
        </p:nvCxnSpPr>
        <p:spPr>
          <a:xfrm flipH="1">
            <a:off x="5867400" y="1828800"/>
            <a:ext cx="849775"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59" name="Straight Arrow Connector 58">
            <a:extLst>
              <a:ext uri="{FF2B5EF4-FFF2-40B4-BE49-F238E27FC236}">
                <a16:creationId xmlns:a16="http://schemas.microsoft.com/office/drawing/2014/main" id="{C370A4A1-FE96-4E70-B89E-839542A5E241}"/>
              </a:ext>
            </a:extLst>
          </p:cNvPr>
          <p:cNvCxnSpPr>
            <a:cxnSpLocks/>
          </p:cNvCxnSpPr>
          <p:nvPr/>
        </p:nvCxnSpPr>
        <p:spPr>
          <a:xfrm>
            <a:off x="6717173" y="1832208"/>
            <a:ext cx="902827" cy="474047"/>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62" name="Text Box 16">
            <a:extLst>
              <a:ext uri="{FF2B5EF4-FFF2-40B4-BE49-F238E27FC236}">
                <a16:creationId xmlns:a16="http://schemas.microsoft.com/office/drawing/2014/main" id="{33538067-0726-41B0-93FF-357EF00CA62D}"/>
              </a:ext>
            </a:extLst>
          </p:cNvPr>
          <p:cNvSpPr txBox="1">
            <a:spLocks noChangeArrowheads="1"/>
          </p:cNvSpPr>
          <p:nvPr/>
        </p:nvSpPr>
        <p:spPr bwMode="auto">
          <a:xfrm>
            <a:off x="8065437" y="2684785"/>
            <a:ext cx="628698"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NVG</a:t>
            </a:r>
          </a:p>
        </p:txBody>
      </p:sp>
      <p:sp>
        <p:nvSpPr>
          <p:cNvPr id="70" name="Text Box 21">
            <a:extLst>
              <a:ext uri="{FF2B5EF4-FFF2-40B4-BE49-F238E27FC236}">
                <a16:creationId xmlns:a16="http://schemas.microsoft.com/office/drawing/2014/main" id="{86C32650-BE1F-4CC3-8DB5-0C136D877E6F}"/>
              </a:ext>
            </a:extLst>
          </p:cNvPr>
          <p:cNvSpPr txBox="1">
            <a:spLocks noChangeArrowheads="1"/>
          </p:cNvSpPr>
          <p:nvPr/>
        </p:nvSpPr>
        <p:spPr bwMode="auto">
          <a:xfrm>
            <a:off x="8070534" y="3048000"/>
            <a:ext cx="526106"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b="1"/>
              <a:t>ICE</a:t>
            </a:r>
          </a:p>
        </p:txBody>
      </p:sp>
      <p:sp>
        <p:nvSpPr>
          <p:cNvPr id="75" name="Text Box 45">
            <a:extLst>
              <a:ext uri="{FF2B5EF4-FFF2-40B4-BE49-F238E27FC236}">
                <a16:creationId xmlns:a16="http://schemas.microsoft.com/office/drawing/2014/main" id="{2B6EDA2D-8F55-4DFD-A225-8C03CE6FC7F3}"/>
              </a:ext>
            </a:extLst>
          </p:cNvPr>
          <p:cNvSpPr txBox="1">
            <a:spLocks noChangeArrowheads="1"/>
          </p:cNvSpPr>
          <p:nvPr/>
        </p:nvSpPr>
        <p:spPr bwMode="auto">
          <a:xfrm>
            <a:off x="8073162" y="3810000"/>
            <a:ext cx="1070837" cy="74635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ts val="1700"/>
              </a:lnSpc>
              <a:spcBef>
                <a:spcPct val="0"/>
              </a:spcBef>
              <a:buClrTx/>
              <a:buSzTx/>
              <a:buFontTx/>
              <a:buNone/>
            </a:pPr>
            <a:r>
              <a:rPr lang="en-US" altLang="en-US" sz="1600" dirty="0">
                <a:solidFill>
                  <a:schemeClr val="bg1">
                    <a:lumMod val="75000"/>
                  </a:schemeClr>
                </a:solidFill>
              </a:rPr>
              <a:t>Epithelial/ fibrous ingrowth</a:t>
            </a:r>
          </a:p>
        </p:txBody>
      </p:sp>
      <p:cxnSp>
        <p:nvCxnSpPr>
          <p:cNvPr id="77" name="Straight Connector 76">
            <a:extLst>
              <a:ext uri="{FF2B5EF4-FFF2-40B4-BE49-F238E27FC236}">
                <a16:creationId xmlns:a16="http://schemas.microsoft.com/office/drawing/2014/main" id="{FC090BD7-F2E1-4464-B57B-9CBE5874C89B}"/>
              </a:ext>
            </a:extLst>
          </p:cNvPr>
          <p:cNvCxnSpPr>
            <a:cxnSpLocks/>
          </p:cNvCxnSpPr>
          <p:nvPr/>
        </p:nvCxnSpPr>
        <p:spPr>
          <a:xfrm>
            <a:off x="7873969" y="2674448"/>
            <a:ext cx="7724" cy="128795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8" name="Straight Connector 77">
            <a:extLst>
              <a:ext uri="{FF2B5EF4-FFF2-40B4-BE49-F238E27FC236}">
                <a16:creationId xmlns:a16="http://schemas.microsoft.com/office/drawing/2014/main" id="{B1922ED5-C3D8-43D8-A00D-1D6BC9201DBA}"/>
              </a:ext>
            </a:extLst>
          </p:cNvPr>
          <p:cNvCxnSpPr/>
          <p:nvPr/>
        </p:nvCxnSpPr>
        <p:spPr>
          <a:xfrm flipH="1">
            <a:off x="7873968" y="2840262"/>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9" name="Straight Connector 78">
            <a:extLst>
              <a:ext uri="{FF2B5EF4-FFF2-40B4-BE49-F238E27FC236}">
                <a16:creationId xmlns:a16="http://schemas.microsoft.com/office/drawing/2014/main" id="{77019ED2-6D69-4A60-9D19-D4DB786EA3A0}"/>
              </a:ext>
            </a:extLst>
          </p:cNvPr>
          <p:cNvCxnSpPr/>
          <p:nvPr/>
        </p:nvCxnSpPr>
        <p:spPr>
          <a:xfrm flipH="1">
            <a:off x="7873968" y="3213518"/>
            <a:ext cx="24447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1" name="Straight Connector 80">
            <a:extLst>
              <a:ext uri="{FF2B5EF4-FFF2-40B4-BE49-F238E27FC236}">
                <a16:creationId xmlns:a16="http://schemas.microsoft.com/office/drawing/2014/main" id="{9796A12F-4125-4C05-8EE8-A388740C580D}"/>
              </a:ext>
            </a:extLst>
          </p:cNvPr>
          <p:cNvCxnSpPr/>
          <p:nvPr/>
        </p:nvCxnSpPr>
        <p:spPr>
          <a:xfrm flipH="1">
            <a:off x="7877837" y="3581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3" name="Straight Connector 82">
            <a:extLst>
              <a:ext uri="{FF2B5EF4-FFF2-40B4-BE49-F238E27FC236}">
                <a16:creationId xmlns:a16="http://schemas.microsoft.com/office/drawing/2014/main" id="{7FDC5F4B-9BF0-42AD-B8BB-2F2399BCF1E2}"/>
              </a:ext>
            </a:extLst>
          </p:cNvPr>
          <p:cNvCxnSpPr/>
          <p:nvPr/>
        </p:nvCxnSpPr>
        <p:spPr>
          <a:xfrm flipH="1">
            <a:off x="7881693" y="3962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93" name="Text Box 42">
            <a:extLst>
              <a:ext uri="{FF2B5EF4-FFF2-40B4-BE49-F238E27FC236}">
                <a16:creationId xmlns:a16="http://schemas.microsoft.com/office/drawing/2014/main" id="{53BAB77F-E061-4834-9068-34BDF78AD071}"/>
              </a:ext>
            </a:extLst>
          </p:cNvPr>
          <p:cNvSpPr txBox="1">
            <a:spLocks noChangeArrowheads="1"/>
          </p:cNvSpPr>
          <p:nvPr/>
        </p:nvSpPr>
        <p:spPr bwMode="auto">
          <a:xfrm>
            <a:off x="8111387" y="3429000"/>
            <a:ext cx="856196"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Flat AC</a:t>
            </a:r>
          </a:p>
        </p:txBody>
      </p:sp>
      <p:sp>
        <p:nvSpPr>
          <p:cNvPr id="100" name="Text Box 23">
            <a:extLst>
              <a:ext uri="{FF2B5EF4-FFF2-40B4-BE49-F238E27FC236}">
                <a16:creationId xmlns:a16="http://schemas.microsoft.com/office/drawing/2014/main" id="{D8F2FCFF-2984-4836-B000-9C5601A8EAAA}"/>
              </a:ext>
            </a:extLst>
          </p:cNvPr>
          <p:cNvSpPr txBox="1">
            <a:spLocks noChangeArrowheads="1"/>
          </p:cNvSpPr>
          <p:nvPr/>
        </p:nvSpPr>
        <p:spPr bwMode="auto">
          <a:xfrm>
            <a:off x="5530369" y="2667000"/>
            <a:ext cx="2143536"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Aqueous misdirection</a:t>
            </a:r>
          </a:p>
        </p:txBody>
      </p:sp>
      <p:cxnSp>
        <p:nvCxnSpPr>
          <p:cNvPr id="104" name="Straight Connector 103">
            <a:extLst>
              <a:ext uri="{FF2B5EF4-FFF2-40B4-BE49-F238E27FC236}">
                <a16:creationId xmlns:a16="http://schemas.microsoft.com/office/drawing/2014/main" id="{49D87D4A-E317-4446-9B95-5184CB3968F3}"/>
              </a:ext>
            </a:extLst>
          </p:cNvPr>
          <p:cNvCxnSpPr>
            <a:cxnSpLocks/>
          </p:cNvCxnSpPr>
          <p:nvPr/>
        </p:nvCxnSpPr>
        <p:spPr>
          <a:xfrm flipH="1">
            <a:off x="5316229" y="2667000"/>
            <a:ext cx="7397" cy="25314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5" name="Straight Connector 104">
            <a:extLst>
              <a:ext uri="{FF2B5EF4-FFF2-40B4-BE49-F238E27FC236}">
                <a16:creationId xmlns:a16="http://schemas.microsoft.com/office/drawing/2014/main" id="{F40B6D71-75A8-4A88-864D-00D14C2F710D}"/>
              </a:ext>
            </a:extLst>
          </p:cNvPr>
          <p:cNvCxnSpPr/>
          <p:nvPr/>
        </p:nvCxnSpPr>
        <p:spPr>
          <a:xfrm flipH="1">
            <a:off x="5323624" y="2832814"/>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6" name="Straight Connector 105">
            <a:extLst>
              <a:ext uri="{FF2B5EF4-FFF2-40B4-BE49-F238E27FC236}">
                <a16:creationId xmlns:a16="http://schemas.microsoft.com/office/drawing/2014/main" id="{010BF7B2-AA07-4DCF-822D-E2DB5CC0BF59}"/>
              </a:ext>
            </a:extLst>
          </p:cNvPr>
          <p:cNvCxnSpPr/>
          <p:nvPr/>
        </p:nvCxnSpPr>
        <p:spPr>
          <a:xfrm flipH="1">
            <a:off x="5323624" y="3360065"/>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a:extLst>
              <a:ext uri="{FF2B5EF4-FFF2-40B4-BE49-F238E27FC236}">
                <a16:creationId xmlns:a16="http://schemas.microsoft.com/office/drawing/2014/main" id="{BAC8035C-3999-4C31-93CD-6C0D2ADEB73B}"/>
              </a:ext>
            </a:extLst>
          </p:cNvPr>
          <p:cNvCxnSpPr/>
          <p:nvPr/>
        </p:nvCxnSpPr>
        <p:spPr>
          <a:xfrm flipH="1">
            <a:off x="5323536" y="3786938"/>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8" name="Straight Connector 107">
            <a:extLst>
              <a:ext uri="{FF2B5EF4-FFF2-40B4-BE49-F238E27FC236}">
                <a16:creationId xmlns:a16="http://schemas.microsoft.com/office/drawing/2014/main" id="{DB64CAEE-69B4-426A-8A5B-D1269DBF0F66}"/>
              </a:ext>
            </a:extLst>
          </p:cNvPr>
          <p:cNvCxnSpPr/>
          <p:nvPr/>
        </p:nvCxnSpPr>
        <p:spPr>
          <a:xfrm flipH="1">
            <a:off x="5327493" y="4249152"/>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12" name="Straight Connector 111">
            <a:extLst>
              <a:ext uri="{FF2B5EF4-FFF2-40B4-BE49-F238E27FC236}">
                <a16:creationId xmlns:a16="http://schemas.microsoft.com/office/drawing/2014/main" id="{99A16C30-4BE4-48E5-8B65-0C5F3039B8DC}"/>
              </a:ext>
            </a:extLst>
          </p:cNvPr>
          <p:cNvCxnSpPr/>
          <p:nvPr/>
        </p:nvCxnSpPr>
        <p:spPr>
          <a:xfrm flipH="1">
            <a:off x="5333455" y="51816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13" name="Text Box 42">
            <a:extLst>
              <a:ext uri="{FF2B5EF4-FFF2-40B4-BE49-F238E27FC236}">
                <a16:creationId xmlns:a16="http://schemas.microsoft.com/office/drawing/2014/main" id="{056DFFD9-3CA2-42E7-90FE-4F14522E3504}"/>
              </a:ext>
            </a:extLst>
          </p:cNvPr>
          <p:cNvSpPr txBox="1">
            <a:spLocks noChangeArrowheads="1"/>
          </p:cNvSpPr>
          <p:nvPr/>
        </p:nvSpPr>
        <p:spPr bwMode="auto">
          <a:xfrm>
            <a:off x="5533954" y="3623846"/>
            <a:ext cx="1563248"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Retinal surgery</a:t>
            </a:r>
          </a:p>
        </p:txBody>
      </p:sp>
      <p:sp>
        <p:nvSpPr>
          <p:cNvPr id="118" name="Text Box 47">
            <a:extLst>
              <a:ext uri="{FF2B5EF4-FFF2-40B4-BE49-F238E27FC236}">
                <a16:creationId xmlns:a16="http://schemas.microsoft.com/office/drawing/2014/main" id="{3F59D898-ECAD-49F0-9425-2A1BC8DDA7B5}"/>
              </a:ext>
            </a:extLst>
          </p:cNvPr>
          <p:cNvSpPr txBox="1">
            <a:spLocks noChangeArrowheads="1"/>
          </p:cNvSpPr>
          <p:nvPr/>
        </p:nvSpPr>
        <p:spPr bwMode="auto">
          <a:xfrm>
            <a:off x="5523688" y="4538246"/>
            <a:ext cx="1414170"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Drug-induced</a:t>
            </a:r>
          </a:p>
        </p:txBody>
      </p:sp>
      <p:sp>
        <p:nvSpPr>
          <p:cNvPr id="16" name="TextBox 15">
            <a:extLst>
              <a:ext uri="{FF2B5EF4-FFF2-40B4-BE49-F238E27FC236}">
                <a16:creationId xmlns:a16="http://schemas.microsoft.com/office/drawing/2014/main" id="{984E008D-FBBA-42B4-940E-EA26772E0161}"/>
              </a:ext>
            </a:extLst>
          </p:cNvPr>
          <p:cNvSpPr txBox="1"/>
          <p:nvPr/>
        </p:nvSpPr>
        <p:spPr>
          <a:xfrm>
            <a:off x="6230528" y="5257800"/>
            <a:ext cx="1326004" cy="369332"/>
          </a:xfrm>
          <a:prstGeom prst="rect">
            <a:avLst/>
          </a:prstGeom>
          <a:noFill/>
        </p:spPr>
        <p:txBody>
          <a:bodyPr wrap="none" rtlCol="0">
            <a:spAutoFit/>
          </a:bodyPr>
          <a:lstStyle/>
          <a:p>
            <a:pPr algn="ctr"/>
            <a:r>
              <a:rPr lang="en-US" dirty="0">
                <a:solidFill>
                  <a:schemeClr val="bg1">
                    <a:lumMod val="75000"/>
                  </a:schemeClr>
                </a:solidFill>
              </a:rPr>
              <a:t>Both/Either</a:t>
            </a:r>
          </a:p>
        </p:txBody>
      </p:sp>
      <p:cxnSp>
        <p:nvCxnSpPr>
          <p:cNvPr id="125" name="Straight Connector 124">
            <a:extLst>
              <a:ext uri="{FF2B5EF4-FFF2-40B4-BE49-F238E27FC236}">
                <a16:creationId xmlns:a16="http://schemas.microsoft.com/office/drawing/2014/main" id="{01138141-D318-4ED7-A7FE-D8F2155CE890}"/>
              </a:ext>
            </a:extLst>
          </p:cNvPr>
          <p:cNvCxnSpPr/>
          <p:nvPr/>
        </p:nvCxnSpPr>
        <p:spPr>
          <a:xfrm flipH="1">
            <a:off x="5334000" y="4724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52" name="Text Box 47">
            <a:extLst>
              <a:ext uri="{FF2B5EF4-FFF2-40B4-BE49-F238E27FC236}">
                <a16:creationId xmlns:a16="http://schemas.microsoft.com/office/drawing/2014/main" id="{E3578916-9804-473C-8F06-D4FA0BCEDFD0}"/>
              </a:ext>
            </a:extLst>
          </p:cNvPr>
          <p:cNvSpPr txBox="1">
            <a:spLocks noChangeArrowheads="1"/>
          </p:cNvSpPr>
          <p:nvPr/>
        </p:nvSpPr>
        <p:spPr bwMode="auto">
          <a:xfrm>
            <a:off x="5543446" y="4055146"/>
            <a:ext cx="1619354"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err="1">
                <a:solidFill>
                  <a:schemeClr val="bg1">
                    <a:lumMod val="75000"/>
                  </a:schemeClr>
                </a:solidFill>
              </a:rPr>
              <a:t>Nanophthalmos</a:t>
            </a:r>
            <a:endParaRPr lang="en-US" altLang="en-US" sz="1600" dirty="0">
              <a:solidFill>
                <a:schemeClr val="bg1">
                  <a:lumMod val="75000"/>
                </a:schemeClr>
              </a:solidFill>
            </a:endParaRPr>
          </a:p>
        </p:txBody>
      </p:sp>
      <p:sp>
        <p:nvSpPr>
          <p:cNvPr id="53" name="Text Box 45">
            <a:extLst>
              <a:ext uri="{FF2B5EF4-FFF2-40B4-BE49-F238E27FC236}">
                <a16:creationId xmlns:a16="http://schemas.microsoft.com/office/drawing/2014/main" id="{57D1A14F-68FE-47D2-983C-1A879D66A9DC}"/>
              </a:ext>
            </a:extLst>
          </p:cNvPr>
          <p:cNvSpPr txBox="1">
            <a:spLocks noChangeArrowheads="1"/>
          </p:cNvSpPr>
          <p:nvPr/>
        </p:nvSpPr>
        <p:spPr bwMode="auto">
          <a:xfrm>
            <a:off x="5523688" y="5013493"/>
            <a:ext cx="582211"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PFV</a:t>
            </a:r>
          </a:p>
        </p:txBody>
      </p:sp>
      <p:sp>
        <p:nvSpPr>
          <p:cNvPr id="54" name="Text Box 42">
            <a:extLst>
              <a:ext uri="{FF2B5EF4-FFF2-40B4-BE49-F238E27FC236}">
                <a16:creationId xmlns:a16="http://schemas.microsoft.com/office/drawing/2014/main" id="{E1E37D2C-2C52-446B-843B-01E64990D3EC}"/>
              </a:ext>
            </a:extLst>
          </p:cNvPr>
          <p:cNvSpPr txBox="1">
            <a:spLocks noChangeArrowheads="1"/>
          </p:cNvSpPr>
          <p:nvPr/>
        </p:nvSpPr>
        <p:spPr bwMode="auto">
          <a:xfrm>
            <a:off x="5551406" y="3192546"/>
            <a:ext cx="2276072"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ERD/choroidal effusion</a:t>
            </a:r>
          </a:p>
        </p:txBody>
      </p:sp>
      <p:sp>
        <p:nvSpPr>
          <p:cNvPr id="45" name="Text Box 16">
            <a:extLst>
              <a:ext uri="{FF2B5EF4-FFF2-40B4-BE49-F238E27FC236}">
                <a16:creationId xmlns:a16="http://schemas.microsoft.com/office/drawing/2014/main" id="{110F5FF7-0BFD-4D31-B590-0FC320326235}"/>
              </a:ext>
            </a:extLst>
          </p:cNvPr>
          <p:cNvSpPr txBox="1">
            <a:spLocks noChangeArrowheads="1"/>
          </p:cNvSpPr>
          <p:nvPr/>
        </p:nvSpPr>
        <p:spPr bwMode="auto">
          <a:xfrm>
            <a:off x="624362" y="1879005"/>
            <a:ext cx="6811893" cy="4524315"/>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i="1" dirty="0">
                <a:solidFill>
                  <a:schemeClr val="bg1">
                    <a:lumMod val="65000"/>
                  </a:schemeClr>
                </a:solidFill>
              </a:rPr>
              <a:t>In this context, what does </a:t>
            </a:r>
            <a:r>
              <a:rPr lang="en-US" altLang="en-US" sz="1600" dirty="0">
                <a:solidFill>
                  <a:schemeClr val="bg1">
                    <a:lumMod val="65000"/>
                  </a:schemeClr>
                </a:solidFill>
              </a:rPr>
              <a:t>ICE</a:t>
            </a:r>
            <a:r>
              <a:rPr lang="en-US" altLang="en-US" sz="1600" i="1" dirty="0">
                <a:solidFill>
                  <a:schemeClr val="bg1">
                    <a:lumMod val="65000"/>
                  </a:schemeClr>
                </a:solidFill>
              </a:rPr>
              <a:t> stand for?</a:t>
            </a:r>
          </a:p>
          <a:p>
            <a:pPr eaLnBrk="1" hangingPunct="1">
              <a:spcBef>
                <a:spcPct val="0"/>
              </a:spcBef>
              <a:buClrTx/>
              <a:buSzTx/>
              <a:buFontTx/>
              <a:buNone/>
            </a:pPr>
            <a:r>
              <a:rPr lang="en-US" altLang="en-US" sz="1600" dirty="0">
                <a:solidFill>
                  <a:schemeClr val="bg1">
                    <a:lumMod val="65000"/>
                  </a:schemeClr>
                </a:solidFill>
              </a:rPr>
              <a:t>Iridocorneal endothelial syndrome</a:t>
            </a:r>
          </a:p>
          <a:p>
            <a:pPr eaLnBrk="1" hangingPunct="1">
              <a:spcBef>
                <a:spcPct val="0"/>
              </a:spcBef>
              <a:buClrTx/>
              <a:buSzTx/>
              <a:buFontTx/>
              <a:buNone/>
            </a:pPr>
            <a:endParaRPr lang="en-US" altLang="en-US" sz="1600" i="1" dirty="0">
              <a:solidFill>
                <a:schemeClr val="bg1">
                  <a:lumMod val="65000"/>
                </a:schemeClr>
              </a:solidFill>
            </a:endParaRPr>
          </a:p>
          <a:p>
            <a:pPr eaLnBrk="1" hangingPunct="1">
              <a:spcBef>
                <a:spcPct val="0"/>
              </a:spcBef>
              <a:buClrTx/>
              <a:buSzTx/>
              <a:buFontTx/>
              <a:buNone/>
            </a:pPr>
            <a:r>
              <a:rPr lang="en-US" altLang="en-US" sz="1600" i="1" dirty="0">
                <a:solidFill>
                  <a:schemeClr val="bg1">
                    <a:lumMod val="65000"/>
                  </a:schemeClr>
                </a:solidFill>
              </a:rPr>
              <a:t>In a nutshell, what is ICE?</a:t>
            </a:r>
          </a:p>
          <a:p>
            <a:pPr eaLnBrk="1" hangingPunct="1">
              <a:spcBef>
                <a:spcPct val="0"/>
              </a:spcBef>
              <a:buClrTx/>
              <a:buSzTx/>
              <a:buFont typeface="Wingdings" panose="05000000000000000000" pitchFamily="2" charset="2"/>
              <a:buNone/>
            </a:pPr>
            <a:r>
              <a:rPr lang="en-US" altLang="en-US" sz="1600" dirty="0">
                <a:solidFill>
                  <a:schemeClr val="bg1">
                    <a:lumMod val="65000"/>
                  </a:schemeClr>
                </a:solidFill>
              </a:rPr>
              <a:t>A sporadic condition in which abnormal corneal endothelial cells lead to a variety of corneal, iris and angle problems</a:t>
            </a:r>
          </a:p>
          <a:p>
            <a:pPr eaLnBrk="1" hangingPunct="1">
              <a:spcBef>
                <a:spcPct val="0"/>
              </a:spcBef>
              <a:buClrTx/>
              <a:buSzTx/>
              <a:buFont typeface="Wingdings" panose="05000000000000000000" pitchFamily="2" charset="2"/>
              <a:buNone/>
            </a:pPr>
            <a:endParaRPr lang="en-US" altLang="en-US" sz="1600" dirty="0">
              <a:solidFill>
                <a:schemeClr val="bg1">
                  <a:lumMod val="65000"/>
                </a:schemeClr>
              </a:solidFill>
            </a:endParaRPr>
          </a:p>
          <a:p>
            <a:pPr eaLnBrk="1" hangingPunct="1">
              <a:spcBef>
                <a:spcPct val="0"/>
              </a:spcBef>
              <a:buClrTx/>
              <a:buSzTx/>
              <a:buFontTx/>
              <a:buNone/>
            </a:pPr>
            <a:r>
              <a:rPr lang="en-US" altLang="en-US" sz="1600" i="1" dirty="0">
                <a:solidFill>
                  <a:schemeClr val="bg1">
                    <a:lumMod val="65000"/>
                  </a:schemeClr>
                </a:solidFill>
              </a:rPr>
              <a:t>Who is the typical patient?</a:t>
            </a:r>
          </a:p>
          <a:p>
            <a:pPr eaLnBrk="1" hangingPunct="1">
              <a:spcBef>
                <a:spcPct val="0"/>
              </a:spcBef>
              <a:buClrTx/>
              <a:buSzTx/>
              <a:buFontTx/>
              <a:buNone/>
            </a:pPr>
            <a:r>
              <a:rPr lang="en-US" altLang="en-US" sz="1600" dirty="0">
                <a:solidFill>
                  <a:schemeClr val="bg1">
                    <a:lumMod val="65000"/>
                  </a:schemeClr>
                </a:solidFill>
              </a:rPr>
              <a:t>A young-to-middle-aged adult female</a:t>
            </a:r>
          </a:p>
          <a:p>
            <a:pPr eaLnBrk="1" hangingPunct="1">
              <a:spcBef>
                <a:spcPct val="0"/>
              </a:spcBef>
              <a:buClrTx/>
              <a:buSzTx/>
              <a:buFontTx/>
              <a:buNone/>
            </a:pPr>
            <a:endParaRPr lang="en-US" altLang="en-US" sz="1600" i="1" dirty="0">
              <a:solidFill>
                <a:schemeClr val="bg1">
                  <a:lumMod val="65000"/>
                </a:schemeClr>
              </a:solidFill>
            </a:endParaRPr>
          </a:p>
          <a:p>
            <a:pPr eaLnBrk="1" hangingPunct="1">
              <a:spcBef>
                <a:spcPct val="0"/>
              </a:spcBef>
              <a:buClrTx/>
              <a:buSzTx/>
              <a:buFontTx/>
              <a:buNone/>
            </a:pPr>
            <a:r>
              <a:rPr lang="en-US" altLang="en-US" sz="1600" i="1" dirty="0">
                <a:solidFill>
                  <a:schemeClr val="bg1">
                    <a:lumMod val="65000"/>
                  </a:schemeClr>
                </a:solidFill>
              </a:rPr>
              <a:t>What three sorts of complaints will she have?</a:t>
            </a:r>
          </a:p>
          <a:p>
            <a:pPr eaLnBrk="1" hangingPunct="1">
              <a:spcBef>
                <a:spcPct val="0"/>
              </a:spcBef>
              <a:buClrTx/>
              <a:buSzTx/>
              <a:buNone/>
            </a:pPr>
            <a:r>
              <a:rPr lang="en-US" altLang="en-US" sz="1600" dirty="0">
                <a:solidFill>
                  <a:schemeClr val="bg1">
                    <a:lumMod val="65000"/>
                  </a:schemeClr>
                </a:solidFill>
              </a:rPr>
              <a:t>--Changes in the eye’s appearance</a:t>
            </a:r>
          </a:p>
          <a:p>
            <a:pPr eaLnBrk="1" hangingPunct="1">
              <a:spcBef>
                <a:spcPct val="0"/>
              </a:spcBef>
              <a:buClrTx/>
              <a:buSzTx/>
              <a:buNone/>
            </a:pPr>
            <a:r>
              <a:rPr lang="en-US" altLang="en-US" sz="1600" dirty="0">
                <a:solidFill>
                  <a:schemeClr val="bg1">
                    <a:lumMod val="65000"/>
                  </a:schemeClr>
                </a:solidFill>
              </a:rPr>
              <a:t>--Ocular pain </a:t>
            </a:r>
          </a:p>
          <a:p>
            <a:pPr eaLnBrk="1" hangingPunct="1">
              <a:spcBef>
                <a:spcPct val="0"/>
              </a:spcBef>
              <a:buClrTx/>
              <a:buSzTx/>
              <a:buNone/>
            </a:pPr>
            <a:r>
              <a:rPr lang="en-US" altLang="en-US" sz="1600" dirty="0">
                <a:solidFill>
                  <a:schemeClr val="bg1">
                    <a:lumMod val="65000"/>
                  </a:schemeClr>
                </a:solidFill>
              </a:rPr>
              <a:t>--Decreased VA</a:t>
            </a:r>
          </a:p>
          <a:p>
            <a:pPr eaLnBrk="1" hangingPunct="1">
              <a:spcBef>
                <a:spcPct val="0"/>
              </a:spcBef>
              <a:buClrTx/>
              <a:buSzTx/>
              <a:buNone/>
            </a:pPr>
            <a:endParaRPr lang="en-US" altLang="en-US" sz="1600" dirty="0">
              <a:solidFill>
                <a:schemeClr val="bg1">
                  <a:lumMod val="65000"/>
                </a:schemeClr>
              </a:solidFill>
            </a:endParaRPr>
          </a:p>
          <a:p>
            <a:pPr eaLnBrk="1" hangingPunct="1">
              <a:spcBef>
                <a:spcPct val="0"/>
              </a:spcBef>
              <a:buClrTx/>
              <a:buSzTx/>
              <a:buFontTx/>
              <a:buNone/>
            </a:pPr>
            <a:r>
              <a:rPr lang="en-US" altLang="en-US" sz="1600" i="1" dirty="0">
                <a:solidFill>
                  <a:schemeClr val="bg1">
                    <a:lumMod val="65000"/>
                  </a:schemeClr>
                </a:solidFill>
              </a:rPr>
              <a:t>What ‘pertinent negative’ will be elicited when taking a history?</a:t>
            </a:r>
          </a:p>
          <a:p>
            <a:pPr eaLnBrk="1" hangingPunct="1">
              <a:spcBef>
                <a:spcPct val="0"/>
              </a:spcBef>
              <a:buClrTx/>
              <a:buSzTx/>
              <a:buFontTx/>
              <a:buNone/>
            </a:pPr>
            <a:r>
              <a:rPr lang="en-US" altLang="en-US" sz="1600" dirty="0">
                <a:solidFill>
                  <a:schemeClr val="bg1">
                    <a:lumMod val="65000"/>
                  </a:schemeClr>
                </a:solidFill>
              </a:rPr>
              <a:t>She will deny any family history of similar eye findings (recall it’s sporadic, not inherited)</a:t>
            </a:r>
          </a:p>
        </p:txBody>
      </p:sp>
      <p:sp>
        <p:nvSpPr>
          <p:cNvPr id="47" name="Oval 46">
            <a:extLst>
              <a:ext uri="{FF2B5EF4-FFF2-40B4-BE49-F238E27FC236}">
                <a16:creationId xmlns:a16="http://schemas.microsoft.com/office/drawing/2014/main" id="{915FF168-8D6E-4F81-8D3E-ED770430134E}"/>
              </a:ext>
            </a:extLst>
          </p:cNvPr>
          <p:cNvSpPr/>
          <p:nvPr/>
        </p:nvSpPr>
        <p:spPr>
          <a:xfrm>
            <a:off x="8001000" y="3048000"/>
            <a:ext cx="671979" cy="338554"/>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TextBox 59">
            <a:extLst>
              <a:ext uri="{FF2B5EF4-FFF2-40B4-BE49-F238E27FC236}">
                <a16:creationId xmlns:a16="http://schemas.microsoft.com/office/drawing/2014/main" id="{AFAF15C4-16A3-4C85-9800-85AB6BE28886}"/>
              </a:ext>
            </a:extLst>
          </p:cNvPr>
          <p:cNvSpPr txBox="1"/>
          <p:nvPr/>
        </p:nvSpPr>
        <p:spPr>
          <a:xfrm>
            <a:off x="705218" y="2859726"/>
            <a:ext cx="6609982" cy="1323439"/>
          </a:xfrm>
          <a:prstGeom prst="rect">
            <a:avLst/>
          </a:prstGeom>
          <a:solidFill>
            <a:srgbClr val="F8E284"/>
          </a:solidFill>
        </p:spPr>
        <p:txBody>
          <a:bodyPr wrap="square" rtlCol="0">
            <a:spAutoFit/>
          </a:bodyPr>
          <a:lstStyle/>
          <a:p>
            <a:r>
              <a:rPr lang="en-US" sz="1600" i="1" dirty="0">
                <a:solidFill>
                  <a:srgbClr val="0000FF"/>
                </a:solidFill>
              </a:rPr>
              <a:t>The </a:t>
            </a:r>
            <a:r>
              <a:rPr lang="en-US" sz="1600" dirty="0">
                <a:solidFill>
                  <a:srgbClr val="0000FF"/>
                </a:solidFill>
              </a:rPr>
              <a:t>BCSC</a:t>
            </a:r>
            <a:r>
              <a:rPr lang="en-US" sz="1600" i="1" dirty="0">
                <a:solidFill>
                  <a:srgbClr val="0000FF"/>
                </a:solidFill>
              </a:rPr>
              <a:t> books recognize three variants of ICE. What are they? </a:t>
            </a:r>
            <a:r>
              <a:rPr lang="en-US" sz="1600" i="1" dirty="0">
                <a:solidFill>
                  <a:srgbClr val="F8E284"/>
                </a:solidFill>
              </a:rPr>
              <a:t>What is the predominant finding for each?</a:t>
            </a:r>
          </a:p>
          <a:p>
            <a:r>
              <a:rPr lang="en-US" sz="1600" dirty="0">
                <a:solidFill>
                  <a:srgbClr val="0000FF"/>
                </a:solidFill>
              </a:rPr>
              <a:t>--Iris nevus syndrome, </a:t>
            </a:r>
            <a:r>
              <a:rPr lang="en-US" sz="1600" i="1" dirty="0">
                <a:solidFill>
                  <a:srgbClr val="0000FF"/>
                </a:solidFill>
              </a:rPr>
              <a:t>aka</a:t>
            </a:r>
            <a:r>
              <a:rPr lang="en-US" sz="1600" dirty="0">
                <a:solidFill>
                  <a:srgbClr val="0000FF"/>
                </a:solidFill>
              </a:rPr>
              <a:t> Cogan-Reese syndrome</a:t>
            </a:r>
            <a:r>
              <a:rPr lang="en-US" sz="1600" dirty="0">
                <a:solidFill>
                  <a:srgbClr val="F8E284"/>
                </a:solidFill>
              </a:rPr>
              <a:t>: Iris nevi/nodules</a:t>
            </a:r>
          </a:p>
          <a:p>
            <a:r>
              <a:rPr lang="en-US" sz="1600" dirty="0">
                <a:solidFill>
                  <a:srgbClr val="0000FF"/>
                </a:solidFill>
              </a:rPr>
              <a:t>--Chandler syndrome</a:t>
            </a:r>
            <a:r>
              <a:rPr lang="en-US" sz="1600" dirty="0">
                <a:solidFill>
                  <a:srgbClr val="F8E284"/>
                </a:solidFill>
              </a:rPr>
              <a:t>: Corneal edema</a:t>
            </a:r>
          </a:p>
          <a:p>
            <a:r>
              <a:rPr lang="en-US" sz="1600" dirty="0">
                <a:solidFill>
                  <a:srgbClr val="0000FF"/>
                </a:solidFill>
              </a:rPr>
              <a:t>--Essential iris atrophy</a:t>
            </a:r>
            <a:r>
              <a:rPr lang="en-US" sz="1600" dirty="0">
                <a:solidFill>
                  <a:srgbClr val="F8E284"/>
                </a:solidFill>
              </a:rPr>
              <a:t>: Iris atrophy/tears</a:t>
            </a:r>
          </a:p>
        </p:txBody>
      </p:sp>
    </p:spTree>
    <p:extLst>
      <p:ext uri="{BB962C8B-B14F-4D97-AF65-F5344CB8AC3E}">
        <p14:creationId xmlns:p14="http://schemas.microsoft.com/office/powerpoint/2010/main" val="1461182777"/>
      </p:ext>
    </p:extLst>
  </p:cSld>
  <p:clrMapOvr>
    <a:masterClrMapping/>
  </p:clrMapOvr>
</p:sld>
</file>

<file path=ppt/slides/slide3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Straight Arrow Connector 12">
            <a:extLst>
              <a:ext uri="{FF2B5EF4-FFF2-40B4-BE49-F238E27FC236}">
                <a16:creationId xmlns:a16="http://schemas.microsoft.com/office/drawing/2014/main" id="{A6DE2085-829C-480C-9216-69D6039C0A37}"/>
              </a:ext>
            </a:extLst>
          </p:cNvPr>
          <p:cNvCxnSpPr>
            <a:cxnSpLocks/>
          </p:cNvCxnSpPr>
          <p:nvPr/>
        </p:nvCxnSpPr>
        <p:spPr>
          <a:xfrm>
            <a:off x="6717173" y="1828800"/>
            <a:ext cx="0" cy="3462754"/>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43014" name="Text Box 6"/>
          <p:cNvSpPr txBox="1">
            <a:spLocks noChangeArrowheads="1"/>
          </p:cNvSpPr>
          <p:nvPr/>
        </p:nvSpPr>
        <p:spPr bwMode="auto">
          <a:xfrm>
            <a:off x="533400" y="2356376"/>
            <a:ext cx="1005403"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Lens-</a:t>
            </a:r>
          </a:p>
          <a:p>
            <a:pPr algn="ctr" eaLnBrk="1" hangingPunct="1">
              <a:lnSpc>
                <a:spcPct val="80000"/>
              </a:lnSpc>
              <a:spcBef>
                <a:spcPct val="0"/>
              </a:spcBef>
              <a:buClrTx/>
              <a:buSzTx/>
              <a:buFontTx/>
              <a:buNone/>
            </a:pPr>
            <a:r>
              <a:rPr lang="en-US" altLang="en-US" sz="1800" dirty="0">
                <a:solidFill>
                  <a:schemeClr val="bg1">
                    <a:lumMod val="75000"/>
                  </a:schemeClr>
                </a:solidFill>
              </a:rPr>
              <a:t>Induced</a:t>
            </a:r>
          </a:p>
        </p:txBody>
      </p:sp>
      <p:sp>
        <p:nvSpPr>
          <p:cNvPr id="43017" name="Text Box 14"/>
          <p:cNvSpPr txBox="1">
            <a:spLocks noChangeArrowheads="1"/>
          </p:cNvSpPr>
          <p:nvPr/>
        </p:nvSpPr>
        <p:spPr bwMode="auto">
          <a:xfrm>
            <a:off x="3026498" y="2365901"/>
            <a:ext cx="1633781"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Aphakic/</a:t>
            </a:r>
          </a:p>
          <a:p>
            <a:pPr algn="ctr" eaLnBrk="1" hangingPunct="1">
              <a:lnSpc>
                <a:spcPct val="80000"/>
              </a:lnSpc>
              <a:spcBef>
                <a:spcPct val="0"/>
              </a:spcBef>
              <a:buClrTx/>
              <a:buSzTx/>
              <a:buFontTx/>
              <a:buNone/>
            </a:pPr>
            <a:r>
              <a:rPr lang="en-US" altLang="en-US" sz="1800" dirty="0" err="1">
                <a:solidFill>
                  <a:schemeClr val="bg1">
                    <a:lumMod val="75000"/>
                  </a:schemeClr>
                </a:solidFill>
              </a:rPr>
              <a:t>Pseudophakic</a:t>
            </a:r>
            <a:endParaRPr lang="en-US" altLang="en-US" sz="1800" dirty="0">
              <a:solidFill>
                <a:schemeClr val="bg1">
                  <a:lumMod val="75000"/>
                </a:schemeClr>
              </a:solidFill>
            </a:endParaRPr>
          </a:p>
        </p:txBody>
      </p:sp>
      <p:sp>
        <p:nvSpPr>
          <p:cNvPr id="43031" name="Text Box 35"/>
          <p:cNvSpPr txBox="1">
            <a:spLocks noChangeArrowheads="1"/>
          </p:cNvSpPr>
          <p:nvPr/>
        </p:nvSpPr>
        <p:spPr bwMode="auto">
          <a:xfrm>
            <a:off x="1190847" y="1295400"/>
            <a:ext cx="2473754"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solidFill>
                  <a:schemeClr val="bg1">
                    <a:lumMod val="75000"/>
                  </a:schemeClr>
                </a:solidFill>
              </a:rPr>
              <a:t>w/ Pupillary Block</a:t>
            </a:r>
          </a:p>
        </p:txBody>
      </p:sp>
      <p:sp>
        <p:nvSpPr>
          <p:cNvPr id="43032" name="Text Box 36"/>
          <p:cNvSpPr txBox="1">
            <a:spLocks noChangeArrowheads="1"/>
          </p:cNvSpPr>
          <p:nvPr/>
        </p:nvSpPr>
        <p:spPr bwMode="auto">
          <a:xfrm>
            <a:off x="5181600" y="1295400"/>
            <a:ext cx="2630848"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t>w/o Pupillary Block</a:t>
            </a:r>
          </a:p>
        </p:txBody>
      </p:sp>
      <p:sp>
        <p:nvSpPr>
          <p:cNvPr id="50" name="TextBox 49">
            <a:extLst>
              <a:ext uri="{FF2B5EF4-FFF2-40B4-BE49-F238E27FC236}">
                <a16:creationId xmlns:a16="http://schemas.microsoft.com/office/drawing/2014/main" id="{CF426230-46C8-405C-9015-99EF57762A2E}"/>
              </a:ext>
            </a:extLst>
          </p:cNvPr>
          <p:cNvSpPr txBox="1"/>
          <p:nvPr/>
        </p:nvSpPr>
        <p:spPr>
          <a:xfrm>
            <a:off x="2259496" y="189094"/>
            <a:ext cx="4607480" cy="400110"/>
          </a:xfrm>
          <a:prstGeom prst="rect">
            <a:avLst/>
          </a:prstGeom>
          <a:solidFill>
            <a:schemeClr val="accent1">
              <a:lumMod val="60000"/>
              <a:lumOff val="40000"/>
            </a:schemeClr>
          </a:solidFill>
        </p:spPr>
        <p:txBody>
          <a:bodyPr wrap="none" rtlCol="0">
            <a:spAutoFit/>
          </a:bodyPr>
          <a:lstStyle/>
          <a:p>
            <a:pPr algn="ctr"/>
            <a:r>
              <a:rPr lang="en-US" sz="2000" b="1" dirty="0"/>
              <a:t>Secondary Angle Closure Glaucoma</a:t>
            </a:r>
          </a:p>
        </p:txBody>
      </p:sp>
      <p:sp>
        <p:nvSpPr>
          <p:cNvPr id="2" name="TextBox 1">
            <a:extLst>
              <a:ext uri="{FF2B5EF4-FFF2-40B4-BE49-F238E27FC236}">
                <a16:creationId xmlns:a16="http://schemas.microsoft.com/office/drawing/2014/main" id="{A7E30BEC-923B-4C9A-A856-BDD0D882F6B8}"/>
              </a:ext>
            </a:extLst>
          </p:cNvPr>
          <p:cNvSpPr txBox="1"/>
          <p:nvPr/>
        </p:nvSpPr>
        <p:spPr>
          <a:xfrm>
            <a:off x="887305" y="2844119"/>
            <a:ext cx="1494320" cy="338554"/>
          </a:xfrm>
          <a:prstGeom prst="rect">
            <a:avLst/>
          </a:prstGeom>
          <a:noFill/>
        </p:spPr>
        <p:txBody>
          <a:bodyPr wrap="none" rtlCol="0">
            <a:spAutoFit/>
          </a:bodyPr>
          <a:lstStyle/>
          <a:p>
            <a:r>
              <a:rPr lang="en-US" sz="1600" dirty="0" err="1">
                <a:solidFill>
                  <a:schemeClr val="bg1">
                    <a:lumMod val="75000"/>
                  </a:schemeClr>
                </a:solidFill>
              </a:rPr>
              <a:t>Phacomorphic</a:t>
            </a:r>
            <a:endParaRPr lang="en-US" sz="1600" dirty="0">
              <a:solidFill>
                <a:schemeClr val="bg1">
                  <a:lumMod val="75000"/>
                </a:schemeClr>
              </a:solidFill>
            </a:endParaRPr>
          </a:p>
        </p:txBody>
      </p:sp>
      <p:sp>
        <p:nvSpPr>
          <p:cNvPr id="51" name="TextBox 50">
            <a:extLst>
              <a:ext uri="{FF2B5EF4-FFF2-40B4-BE49-F238E27FC236}">
                <a16:creationId xmlns:a16="http://schemas.microsoft.com/office/drawing/2014/main" id="{156069D4-340B-4160-A336-EBF73557CEE0}"/>
              </a:ext>
            </a:extLst>
          </p:cNvPr>
          <p:cNvSpPr txBox="1"/>
          <p:nvPr/>
        </p:nvSpPr>
        <p:spPr>
          <a:xfrm>
            <a:off x="884725" y="3175578"/>
            <a:ext cx="1402948" cy="338554"/>
          </a:xfrm>
          <a:prstGeom prst="rect">
            <a:avLst/>
          </a:prstGeom>
          <a:noFill/>
        </p:spPr>
        <p:txBody>
          <a:bodyPr wrap="none" rtlCol="0">
            <a:spAutoFit/>
          </a:bodyPr>
          <a:lstStyle/>
          <a:p>
            <a:r>
              <a:rPr lang="en-US" sz="1600" dirty="0">
                <a:solidFill>
                  <a:schemeClr val="bg1">
                    <a:lumMod val="75000"/>
                  </a:schemeClr>
                </a:solidFill>
              </a:rPr>
              <a:t>Ectopia </a:t>
            </a:r>
            <a:r>
              <a:rPr lang="en-US" sz="1600" dirty="0" err="1">
                <a:solidFill>
                  <a:schemeClr val="bg1">
                    <a:lumMod val="75000"/>
                  </a:schemeClr>
                </a:solidFill>
              </a:rPr>
              <a:t>lentis</a:t>
            </a:r>
            <a:endParaRPr lang="en-US" sz="1600" dirty="0">
              <a:solidFill>
                <a:schemeClr val="bg1">
                  <a:lumMod val="75000"/>
                </a:schemeClr>
              </a:solidFill>
            </a:endParaRPr>
          </a:p>
        </p:txBody>
      </p:sp>
      <p:cxnSp>
        <p:nvCxnSpPr>
          <p:cNvPr id="71" name="Straight Connector 70">
            <a:extLst>
              <a:ext uri="{FF2B5EF4-FFF2-40B4-BE49-F238E27FC236}">
                <a16:creationId xmlns:a16="http://schemas.microsoft.com/office/drawing/2014/main" id="{C104938D-BA8D-4E39-9D5F-9EE2012F2F3C}"/>
              </a:ext>
            </a:extLst>
          </p:cNvPr>
          <p:cNvCxnSpPr>
            <a:cxnSpLocks/>
          </p:cNvCxnSpPr>
          <p:nvPr/>
        </p:nvCxnSpPr>
        <p:spPr>
          <a:xfrm flipH="1">
            <a:off x="762665" y="3023488"/>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2A7E4E40-472F-4E50-8A7A-45C10FDD7171}"/>
              </a:ext>
            </a:extLst>
          </p:cNvPr>
          <p:cNvCxnSpPr>
            <a:cxnSpLocks/>
          </p:cNvCxnSpPr>
          <p:nvPr/>
        </p:nvCxnSpPr>
        <p:spPr>
          <a:xfrm flipH="1">
            <a:off x="762665" y="3347853"/>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C3924889-45B9-4383-9C9E-48F0A9C27AD8}"/>
              </a:ext>
            </a:extLst>
          </p:cNvPr>
          <p:cNvCxnSpPr>
            <a:cxnSpLocks/>
          </p:cNvCxnSpPr>
          <p:nvPr/>
        </p:nvCxnSpPr>
        <p:spPr>
          <a:xfrm flipH="1">
            <a:off x="748719" y="2838976"/>
            <a:ext cx="13947" cy="5088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 name="Straight Arrow Connector 5">
            <a:extLst>
              <a:ext uri="{FF2B5EF4-FFF2-40B4-BE49-F238E27FC236}">
                <a16:creationId xmlns:a16="http://schemas.microsoft.com/office/drawing/2014/main" id="{A3439F0C-5143-461F-8F3C-2E830785DEFC}"/>
              </a:ext>
            </a:extLst>
          </p:cNvPr>
          <p:cNvCxnSpPr>
            <a:stCxn id="50" idx="2"/>
          </p:cNvCxnSpPr>
          <p:nvPr/>
        </p:nvCxnSpPr>
        <p:spPr>
          <a:xfrm flipH="1">
            <a:off x="2971800" y="589204"/>
            <a:ext cx="1591436" cy="706196"/>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0" name="Straight Arrow Connector 9">
            <a:extLst>
              <a:ext uri="{FF2B5EF4-FFF2-40B4-BE49-F238E27FC236}">
                <a16:creationId xmlns:a16="http://schemas.microsoft.com/office/drawing/2014/main" id="{84DC796E-F6ED-4FBB-82D2-A260F480BF8A}"/>
              </a:ext>
            </a:extLst>
          </p:cNvPr>
          <p:cNvCxnSpPr>
            <a:cxnSpLocks/>
          </p:cNvCxnSpPr>
          <p:nvPr/>
        </p:nvCxnSpPr>
        <p:spPr>
          <a:xfrm>
            <a:off x="4572000" y="589204"/>
            <a:ext cx="1600200" cy="706196"/>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6" name="Straight Arrow Connector 25">
            <a:extLst>
              <a:ext uri="{FF2B5EF4-FFF2-40B4-BE49-F238E27FC236}">
                <a16:creationId xmlns:a16="http://schemas.microsoft.com/office/drawing/2014/main" id="{B70E0124-9B84-41A5-8D84-A66B7838A706}"/>
              </a:ext>
            </a:extLst>
          </p:cNvPr>
          <p:cNvCxnSpPr>
            <a:cxnSpLocks/>
          </p:cNvCxnSpPr>
          <p:nvPr/>
        </p:nvCxnSpPr>
        <p:spPr>
          <a:xfrm flipH="1">
            <a:off x="1159539" y="1828800"/>
            <a:ext cx="1290435" cy="478059"/>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28" name="Straight Arrow Connector 27">
            <a:extLst>
              <a:ext uri="{FF2B5EF4-FFF2-40B4-BE49-F238E27FC236}">
                <a16:creationId xmlns:a16="http://schemas.microsoft.com/office/drawing/2014/main" id="{567A4249-5C59-4416-8A8E-1C35913900AB}"/>
              </a:ext>
            </a:extLst>
          </p:cNvPr>
          <p:cNvCxnSpPr>
            <a:cxnSpLocks/>
          </p:cNvCxnSpPr>
          <p:nvPr/>
        </p:nvCxnSpPr>
        <p:spPr>
          <a:xfrm>
            <a:off x="2449973" y="1832208"/>
            <a:ext cx="1268784"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56" name="Text Box 6">
            <a:extLst>
              <a:ext uri="{FF2B5EF4-FFF2-40B4-BE49-F238E27FC236}">
                <a16:creationId xmlns:a16="http://schemas.microsoft.com/office/drawing/2014/main" id="{557983BD-9D64-49B9-A366-A08663B0451F}"/>
              </a:ext>
            </a:extLst>
          </p:cNvPr>
          <p:cNvSpPr txBox="1">
            <a:spLocks noChangeArrowheads="1"/>
          </p:cNvSpPr>
          <p:nvPr/>
        </p:nvSpPr>
        <p:spPr bwMode="auto">
          <a:xfrm>
            <a:off x="5029200" y="2356376"/>
            <a:ext cx="813043"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r" eaLnBrk="1" hangingPunct="1">
              <a:lnSpc>
                <a:spcPct val="80000"/>
              </a:lnSpc>
              <a:spcBef>
                <a:spcPct val="0"/>
              </a:spcBef>
              <a:buClrTx/>
              <a:buSzTx/>
              <a:buFontTx/>
              <a:buNone/>
            </a:pPr>
            <a:r>
              <a:rPr lang="en-US" altLang="en-US" sz="1800" dirty="0">
                <a:solidFill>
                  <a:schemeClr val="bg1">
                    <a:lumMod val="75000"/>
                  </a:schemeClr>
                </a:solidFill>
              </a:rPr>
              <a:t>‘Push’</a:t>
            </a:r>
          </a:p>
        </p:txBody>
      </p:sp>
      <p:sp>
        <p:nvSpPr>
          <p:cNvPr id="57" name="Text Box 14">
            <a:extLst>
              <a:ext uri="{FF2B5EF4-FFF2-40B4-BE49-F238E27FC236}">
                <a16:creationId xmlns:a16="http://schemas.microsoft.com/office/drawing/2014/main" id="{5DAFA1C1-3A29-4C27-A379-663FDD22E326}"/>
              </a:ext>
            </a:extLst>
          </p:cNvPr>
          <p:cNvSpPr txBox="1">
            <a:spLocks noChangeArrowheads="1"/>
          </p:cNvSpPr>
          <p:nvPr/>
        </p:nvSpPr>
        <p:spPr bwMode="auto">
          <a:xfrm>
            <a:off x="7620000" y="2365901"/>
            <a:ext cx="671979"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t>‘Pull’</a:t>
            </a:r>
          </a:p>
        </p:txBody>
      </p:sp>
      <p:cxnSp>
        <p:nvCxnSpPr>
          <p:cNvPr id="58" name="Straight Arrow Connector 57">
            <a:extLst>
              <a:ext uri="{FF2B5EF4-FFF2-40B4-BE49-F238E27FC236}">
                <a16:creationId xmlns:a16="http://schemas.microsoft.com/office/drawing/2014/main" id="{E874FEE9-46BD-46A3-90A3-DE7CC220FBFF}"/>
              </a:ext>
            </a:extLst>
          </p:cNvPr>
          <p:cNvCxnSpPr>
            <a:cxnSpLocks/>
          </p:cNvCxnSpPr>
          <p:nvPr/>
        </p:nvCxnSpPr>
        <p:spPr>
          <a:xfrm flipH="1">
            <a:off x="5867400" y="1828800"/>
            <a:ext cx="849775"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59" name="Straight Arrow Connector 58">
            <a:extLst>
              <a:ext uri="{FF2B5EF4-FFF2-40B4-BE49-F238E27FC236}">
                <a16:creationId xmlns:a16="http://schemas.microsoft.com/office/drawing/2014/main" id="{C370A4A1-FE96-4E70-B89E-839542A5E241}"/>
              </a:ext>
            </a:extLst>
          </p:cNvPr>
          <p:cNvCxnSpPr>
            <a:cxnSpLocks/>
          </p:cNvCxnSpPr>
          <p:nvPr/>
        </p:nvCxnSpPr>
        <p:spPr>
          <a:xfrm>
            <a:off x="6717173" y="1832208"/>
            <a:ext cx="902827" cy="474047"/>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62" name="Text Box 16">
            <a:extLst>
              <a:ext uri="{FF2B5EF4-FFF2-40B4-BE49-F238E27FC236}">
                <a16:creationId xmlns:a16="http://schemas.microsoft.com/office/drawing/2014/main" id="{33538067-0726-41B0-93FF-357EF00CA62D}"/>
              </a:ext>
            </a:extLst>
          </p:cNvPr>
          <p:cNvSpPr txBox="1">
            <a:spLocks noChangeArrowheads="1"/>
          </p:cNvSpPr>
          <p:nvPr/>
        </p:nvSpPr>
        <p:spPr bwMode="auto">
          <a:xfrm>
            <a:off x="8065437" y="2684785"/>
            <a:ext cx="628698"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NVG</a:t>
            </a:r>
          </a:p>
        </p:txBody>
      </p:sp>
      <p:sp>
        <p:nvSpPr>
          <p:cNvPr id="70" name="Text Box 21">
            <a:extLst>
              <a:ext uri="{FF2B5EF4-FFF2-40B4-BE49-F238E27FC236}">
                <a16:creationId xmlns:a16="http://schemas.microsoft.com/office/drawing/2014/main" id="{86C32650-BE1F-4CC3-8DB5-0C136D877E6F}"/>
              </a:ext>
            </a:extLst>
          </p:cNvPr>
          <p:cNvSpPr txBox="1">
            <a:spLocks noChangeArrowheads="1"/>
          </p:cNvSpPr>
          <p:nvPr/>
        </p:nvSpPr>
        <p:spPr bwMode="auto">
          <a:xfrm>
            <a:off x="8070534" y="3048000"/>
            <a:ext cx="526106"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b="1"/>
              <a:t>ICE</a:t>
            </a:r>
          </a:p>
        </p:txBody>
      </p:sp>
      <p:sp>
        <p:nvSpPr>
          <p:cNvPr id="75" name="Text Box 45">
            <a:extLst>
              <a:ext uri="{FF2B5EF4-FFF2-40B4-BE49-F238E27FC236}">
                <a16:creationId xmlns:a16="http://schemas.microsoft.com/office/drawing/2014/main" id="{2B6EDA2D-8F55-4DFD-A225-8C03CE6FC7F3}"/>
              </a:ext>
            </a:extLst>
          </p:cNvPr>
          <p:cNvSpPr txBox="1">
            <a:spLocks noChangeArrowheads="1"/>
          </p:cNvSpPr>
          <p:nvPr/>
        </p:nvSpPr>
        <p:spPr bwMode="auto">
          <a:xfrm>
            <a:off x="8073162" y="3810000"/>
            <a:ext cx="1070837" cy="74635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ts val="1700"/>
              </a:lnSpc>
              <a:spcBef>
                <a:spcPct val="0"/>
              </a:spcBef>
              <a:buClrTx/>
              <a:buSzTx/>
              <a:buFontTx/>
              <a:buNone/>
            </a:pPr>
            <a:r>
              <a:rPr lang="en-US" altLang="en-US" sz="1600" dirty="0">
                <a:solidFill>
                  <a:schemeClr val="bg1">
                    <a:lumMod val="75000"/>
                  </a:schemeClr>
                </a:solidFill>
              </a:rPr>
              <a:t>Epithelial/ fibrous ingrowth</a:t>
            </a:r>
          </a:p>
        </p:txBody>
      </p:sp>
      <p:cxnSp>
        <p:nvCxnSpPr>
          <p:cNvPr id="77" name="Straight Connector 76">
            <a:extLst>
              <a:ext uri="{FF2B5EF4-FFF2-40B4-BE49-F238E27FC236}">
                <a16:creationId xmlns:a16="http://schemas.microsoft.com/office/drawing/2014/main" id="{FC090BD7-F2E1-4464-B57B-9CBE5874C89B}"/>
              </a:ext>
            </a:extLst>
          </p:cNvPr>
          <p:cNvCxnSpPr>
            <a:cxnSpLocks/>
          </p:cNvCxnSpPr>
          <p:nvPr/>
        </p:nvCxnSpPr>
        <p:spPr>
          <a:xfrm>
            <a:off x="7873969" y="2674448"/>
            <a:ext cx="7724" cy="128795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8" name="Straight Connector 77">
            <a:extLst>
              <a:ext uri="{FF2B5EF4-FFF2-40B4-BE49-F238E27FC236}">
                <a16:creationId xmlns:a16="http://schemas.microsoft.com/office/drawing/2014/main" id="{B1922ED5-C3D8-43D8-A00D-1D6BC9201DBA}"/>
              </a:ext>
            </a:extLst>
          </p:cNvPr>
          <p:cNvCxnSpPr/>
          <p:nvPr/>
        </p:nvCxnSpPr>
        <p:spPr>
          <a:xfrm flipH="1">
            <a:off x="7873968" y="2840262"/>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9" name="Straight Connector 78">
            <a:extLst>
              <a:ext uri="{FF2B5EF4-FFF2-40B4-BE49-F238E27FC236}">
                <a16:creationId xmlns:a16="http://schemas.microsoft.com/office/drawing/2014/main" id="{77019ED2-6D69-4A60-9D19-D4DB786EA3A0}"/>
              </a:ext>
            </a:extLst>
          </p:cNvPr>
          <p:cNvCxnSpPr/>
          <p:nvPr/>
        </p:nvCxnSpPr>
        <p:spPr>
          <a:xfrm flipH="1">
            <a:off x="7873968" y="3213518"/>
            <a:ext cx="24447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1" name="Straight Connector 80">
            <a:extLst>
              <a:ext uri="{FF2B5EF4-FFF2-40B4-BE49-F238E27FC236}">
                <a16:creationId xmlns:a16="http://schemas.microsoft.com/office/drawing/2014/main" id="{9796A12F-4125-4C05-8EE8-A388740C580D}"/>
              </a:ext>
            </a:extLst>
          </p:cNvPr>
          <p:cNvCxnSpPr/>
          <p:nvPr/>
        </p:nvCxnSpPr>
        <p:spPr>
          <a:xfrm flipH="1">
            <a:off x="7877837" y="3581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3" name="Straight Connector 82">
            <a:extLst>
              <a:ext uri="{FF2B5EF4-FFF2-40B4-BE49-F238E27FC236}">
                <a16:creationId xmlns:a16="http://schemas.microsoft.com/office/drawing/2014/main" id="{7FDC5F4B-9BF0-42AD-B8BB-2F2399BCF1E2}"/>
              </a:ext>
            </a:extLst>
          </p:cNvPr>
          <p:cNvCxnSpPr/>
          <p:nvPr/>
        </p:nvCxnSpPr>
        <p:spPr>
          <a:xfrm flipH="1">
            <a:off x="7881693" y="3962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93" name="Text Box 42">
            <a:extLst>
              <a:ext uri="{FF2B5EF4-FFF2-40B4-BE49-F238E27FC236}">
                <a16:creationId xmlns:a16="http://schemas.microsoft.com/office/drawing/2014/main" id="{53BAB77F-E061-4834-9068-34BDF78AD071}"/>
              </a:ext>
            </a:extLst>
          </p:cNvPr>
          <p:cNvSpPr txBox="1">
            <a:spLocks noChangeArrowheads="1"/>
          </p:cNvSpPr>
          <p:nvPr/>
        </p:nvSpPr>
        <p:spPr bwMode="auto">
          <a:xfrm>
            <a:off x="8111387" y="3429000"/>
            <a:ext cx="856196"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Flat AC</a:t>
            </a:r>
          </a:p>
        </p:txBody>
      </p:sp>
      <p:sp>
        <p:nvSpPr>
          <p:cNvPr id="100" name="Text Box 23">
            <a:extLst>
              <a:ext uri="{FF2B5EF4-FFF2-40B4-BE49-F238E27FC236}">
                <a16:creationId xmlns:a16="http://schemas.microsoft.com/office/drawing/2014/main" id="{D8F2FCFF-2984-4836-B000-9C5601A8EAAA}"/>
              </a:ext>
            </a:extLst>
          </p:cNvPr>
          <p:cNvSpPr txBox="1">
            <a:spLocks noChangeArrowheads="1"/>
          </p:cNvSpPr>
          <p:nvPr/>
        </p:nvSpPr>
        <p:spPr bwMode="auto">
          <a:xfrm>
            <a:off x="5530369" y="2667000"/>
            <a:ext cx="2143536"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Aqueous misdirection</a:t>
            </a:r>
          </a:p>
        </p:txBody>
      </p:sp>
      <p:cxnSp>
        <p:nvCxnSpPr>
          <p:cNvPr id="104" name="Straight Connector 103">
            <a:extLst>
              <a:ext uri="{FF2B5EF4-FFF2-40B4-BE49-F238E27FC236}">
                <a16:creationId xmlns:a16="http://schemas.microsoft.com/office/drawing/2014/main" id="{49D87D4A-E317-4446-9B95-5184CB3968F3}"/>
              </a:ext>
            </a:extLst>
          </p:cNvPr>
          <p:cNvCxnSpPr>
            <a:cxnSpLocks/>
          </p:cNvCxnSpPr>
          <p:nvPr/>
        </p:nvCxnSpPr>
        <p:spPr>
          <a:xfrm flipH="1">
            <a:off x="5316229" y="2667000"/>
            <a:ext cx="7397" cy="25314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5" name="Straight Connector 104">
            <a:extLst>
              <a:ext uri="{FF2B5EF4-FFF2-40B4-BE49-F238E27FC236}">
                <a16:creationId xmlns:a16="http://schemas.microsoft.com/office/drawing/2014/main" id="{F40B6D71-75A8-4A88-864D-00D14C2F710D}"/>
              </a:ext>
            </a:extLst>
          </p:cNvPr>
          <p:cNvCxnSpPr/>
          <p:nvPr/>
        </p:nvCxnSpPr>
        <p:spPr>
          <a:xfrm flipH="1">
            <a:off x="5323624" y="2832814"/>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6" name="Straight Connector 105">
            <a:extLst>
              <a:ext uri="{FF2B5EF4-FFF2-40B4-BE49-F238E27FC236}">
                <a16:creationId xmlns:a16="http://schemas.microsoft.com/office/drawing/2014/main" id="{010BF7B2-AA07-4DCF-822D-E2DB5CC0BF59}"/>
              </a:ext>
            </a:extLst>
          </p:cNvPr>
          <p:cNvCxnSpPr/>
          <p:nvPr/>
        </p:nvCxnSpPr>
        <p:spPr>
          <a:xfrm flipH="1">
            <a:off x="5323624" y="3360065"/>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a:extLst>
              <a:ext uri="{FF2B5EF4-FFF2-40B4-BE49-F238E27FC236}">
                <a16:creationId xmlns:a16="http://schemas.microsoft.com/office/drawing/2014/main" id="{BAC8035C-3999-4C31-93CD-6C0D2ADEB73B}"/>
              </a:ext>
            </a:extLst>
          </p:cNvPr>
          <p:cNvCxnSpPr/>
          <p:nvPr/>
        </p:nvCxnSpPr>
        <p:spPr>
          <a:xfrm flipH="1">
            <a:off x="5323536" y="3786938"/>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8" name="Straight Connector 107">
            <a:extLst>
              <a:ext uri="{FF2B5EF4-FFF2-40B4-BE49-F238E27FC236}">
                <a16:creationId xmlns:a16="http://schemas.microsoft.com/office/drawing/2014/main" id="{DB64CAEE-69B4-426A-8A5B-D1269DBF0F66}"/>
              </a:ext>
            </a:extLst>
          </p:cNvPr>
          <p:cNvCxnSpPr/>
          <p:nvPr/>
        </p:nvCxnSpPr>
        <p:spPr>
          <a:xfrm flipH="1">
            <a:off x="5327493" y="4249152"/>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12" name="Straight Connector 111">
            <a:extLst>
              <a:ext uri="{FF2B5EF4-FFF2-40B4-BE49-F238E27FC236}">
                <a16:creationId xmlns:a16="http://schemas.microsoft.com/office/drawing/2014/main" id="{99A16C30-4BE4-48E5-8B65-0C5F3039B8DC}"/>
              </a:ext>
            </a:extLst>
          </p:cNvPr>
          <p:cNvCxnSpPr/>
          <p:nvPr/>
        </p:nvCxnSpPr>
        <p:spPr>
          <a:xfrm flipH="1">
            <a:off x="5333455" y="51816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13" name="Text Box 42">
            <a:extLst>
              <a:ext uri="{FF2B5EF4-FFF2-40B4-BE49-F238E27FC236}">
                <a16:creationId xmlns:a16="http://schemas.microsoft.com/office/drawing/2014/main" id="{056DFFD9-3CA2-42E7-90FE-4F14522E3504}"/>
              </a:ext>
            </a:extLst>
          </p:cNvPr>
          <p:cNvSpPr txBox="1">
            <a:spLocks noChangeArrowheads="1"/>
          </p:cNvSpPr>
          <p:nvPr/>
        </p:nvSpPr>
        <p:spPr bwMode="auto">
          <a:xfrm>
            <a:off x="5533954" y="3623846"/>
            <a:ext cx="1563248"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Retinal surgery</a:t>
            </a:r>
          </a:p>
        </p:txBody>
      </p:sp>
      <p:sp>
        <p:nvSpPr>
          <p:cNvPr id="118" name="Text Box 47">
            <a:extLst>
              <a:ext uri="{FF2B5EF4-FFF2-40B4-BE49-F238E27FC236}">
                <a16:creationId xmlns:a16="http://schemas.microsoft.com/office/drawing/2014/main" id="{3F59D898-ECAD-49F0-9425-2A1BC8DDA7B5}"/>
              </a:ext>
            </a:extLst>
          </p:cNvPr>
          <p:cNvSpPr txBox="1">
            <a:spLocks noChangeArrowheads="1"/>
          </p:cNvSpPr>
          <p:nvPr/>
        </p:nvSpPr>
        <p:spPr bwMode="auto">
          <a:xfrm>
            <a:off x="5523688" y="4538246"/>
            <a:ext cx="1414170"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Drug-induced</a:t>
            </a:r>
          </a:p>
        </p:txBody>
      </p:sp>
      <p:sp>
        <p:nvSpPr>
          <p:cNvPr id="16" name="TextBox 15">
            <a:extLst>
              <a:ext uri="{FF2B5EF4-FFF2-40B4-BE49-F238E27FC236}">
                <a16:creationId xmlns:a16="http://schemas.microsoft.com/office/drawing/2014/main" id="{984E008D-FBBA-42B4-940E-EA26772E0161}"/>
              </a:ext>
            </a:extLst>
          </p:cNvPr>
          <p:cNvSpPr txBox="1"/>
          <p:nvPr/>
        </p:nvSpPr>
        <p:spPr>
          <a:xfrm>
            <a:off x="6230528" y="5257800"/>
            <a:ext cx="1326004" cy="369332"/>
          </a:xfrm>
          <a:prstGeom prst="rect">
            <a:avLst/>
          </a:prstGeom>
          <a:noFill/>
        </p:spPr>
        <p:txBody>
          <a:bodyPr wrap="none" rtlCol="0">
            <a:spAutoFit/>
          </a:bodyPr>
          <a:lstStyle/>
          <a:p>
            <a:pPr algn="ctr"/>
            <a:r>
              <a:rPr lang="en-US" dirty="0">
                <a:solidFill>
                  <a:schemeClr val="bg1">
                    <a:lumMod val="75000"/>
                  </a:schemeClr>
                </a:solidFill>
              </a:rPr>
              <a:t>Both/Either</a:t>
            </a:r>
          </a:p>
        </p:txBody>
      </p:sp>
      <p:cxnSp>
        <p:nvCxnSpPr>
          <p:cNvPr id="125" name="Straight Connector 124">
            <a:extLst>
              <a:ext uri="{FF2B5EF4-FFF2-40B4-BE49-F238E27FC236}">
                <a16:creationId xmlns:a16="http://schemas.microsoft.com/office/drawing/2014/main" id="{01138141-D318-4ED7-A7FE-D8F2155CE890}"/>
              </a:ext>
            </a:extLst>
          </p:cNvPr>
          <p:cNvCxnSpPr/>
          <p:nvPr/>
        </p:nvCxnSpPr>
        <p:spPr>
          <a:xfrm flipH="1">
            <a:off x="5334000" y="4724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52" name="Text Box 47">
            <a:extLst>
              <a:ext uri="{FF2B5EF4-FFF2-40B4-BE49-F238E27FC236}">
                <a16:creationId xmlns:a16="http://schemas.microsoft.com/office/drawing/2014/main" id="{E3578916-9804-473C-8F06-D4FA0BCEDFD0}"/>
              </a:ext>
            </a:extLst>
          </p:cNvPr>
          <p:cNvSpPr txBox="1">
            <a:spLocks noChangeArrowheads="1"/>
          </p:cNvSpPr>
          <p:nvPr/>
        </p:nvSpPr>
        <p:spPr bwMode="auto">
          <a:xfrm>
            <a:off x="5543446" y="4055146"/>
            <a:ext cx="1619354"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err="1">
                <a:solidFill>
                  <a:schemeClr val="bg1">
                    <a:lumMod val="75000"/>
                  </a:schemeClr>
                </a:solidFill>
              </a:rPr>
              <a:t>Nanophthalmos</a:t>
            </a:r>
            <a:endParaRPr lang="en-US" altLang="en-US" sz="1600" dirty="0">
              <a:solidFill>
                <a:schemeClr val="bg1">
                  <a:lumMod val="75000"/>
                </a:schemeClr>
              </a:solidFill>
            </a:endParaRPr>
          </a:p>
        </p:txBody>
      </p:sp>
      <p:sp>
        <p:nvSpPr>
          <p:cNvPr id="53" name="Text Box 45">
            <a:extLst>
              <a:ext uri="{FF2B5EF4-FFF2-40B4-BE49-F238E27FC236}">
                <a16:creationId xmlns:a16="http://schemas.microsoft.com/office/drawing/2014/main" id="{57D1A14F-68FE-47D2-983C-1A879D66A9DC}"/>
              </a:ext>
            </a:extLst>
          </p:cNvPr>
          <p:cNvSpPr txBox="1">
            <a:spLocks noChangeArrowheads="1"/>
          </p:cNvSpPr>
          <p:nvPr/>
        </p:nvSpPr>
        <p:spPr bwMode="auto">
          <a:xfrm>
            <a:off x="5523688" y="5013493"/>
            <a:ext cx="582211"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PFV</a:t>
            </a:r>
          </a:p>
        </p:txBody>
      </p:sp>
      <p:sp>
        <p:nvSpPr>
          <p:cNvPr id="54" name="Text Box 42">
            <a:extLst>
              <a:ext uri="{FF2B5EF4-FFF2-40B4-BE49-F238E27FC236}">
                <a16:creationId xmlns:a16="http://schemas.microsoft.com/office/drawing/2014/main" id="{E1E37D2C-2C52-446B-843B-01E64990D3EC}"/>
              </a:ext>
            </a:extLst>
          </p:cNvPr>
          <p:cNvSpPr txBox="1">
            <a:spLocks noChangeArrowheads="1"/>
          </p:cNvSpPr>
          <p:nvPr/>
        </p:nvSpPr>
        <p:spPr bwMode="auto">
          <a:xfrm>
            <a:off x="5551406" y="3192546"/>
            <a:ext cx="2276072"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ERD/choroidal effusion</a:t>
            </a:r>
          </a:p>
        </p:txBody>
      </p:sp>
      <p:sp>
        <p:nvSpPr>
          <p:cNvPr id="45" name="Text Box 16">
            <a:extLst>
              <a:ext uri="{FF2B5EF4-FFF2-40B4-BE49-F238E27FC236}">
                <a16:creationId xmlns:a16="http://schemas.microsoft.com/office/drawing/2014/main" id="{110F5FF7-0BFD-4D31-B590-0FC320326235}"/>
              </a:ext>
            </a:extLst>
          </p:cNvPr>
          <p:cNvSpPr txBox="1">
            <a:spLocks noChangeArrowheads="1"/>
          </p:cNvSpPr>
          <p:nvPr/>
        </p:nvSpPr>
        <p:spPr bwMode="auto">
          <a:xfrm>
            <a:off x="624362" y="1879005"/>
            <a:ext cx="6811893" cy="4524315"/>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i="1" dirty="0">
                <a:solidFill>
                  <a:schemeClr val="bg1">
                    <a:lumMod val="65000"/>
                  </a:schemeClr>
                </a:solidFill>
              </a:rPr>
              <a:t>In this context, what does </a:t>
            </a:r>
            <a:r>
              <a:rPr lang="en-US" altLang="en-US" sz="1600" dirty="0">
                <a:solidFill>
                  <a:schemeClr val="bg1">
                    <a:lumMod val="65000"/>
                  </a:schemeClr>
                </a:solidFill>
              </a:rPr>
              <a:t>ICE</a:t>
            </a:r>
            <a:r>
              <a:rPr lang="en-US" altLang="en-US" sz="1600" i="1" dirty="0">
                <a:solidFill>
                  <a:schemeClr val="bg1">
                    <a:lumMod val="65000"/>
                  </a:schemeClr>
                </a:solidFill>
              </a:rPr>
              <a:t> stand for?</a:t>
            </a:r>
          </a:p>
          <a:p>
            <a:pPr eaLnBrk="1" hangingPunct="1">
              <a:spcBef>
                <a:spcPct val="0"/>
              </a:spcBef>
              <a:buClrTx/>
              <a:buSzTx/>
              <a:buFontTx/>
              <a:buNone/>
            </a:pPr>
            <a:r>
              <a:rPr lang="en-US" altLang="en-US" sz="1600" dirty="0">
                <a:solidFill>
                  <a:schemeClr val="bg1">
                    <a:lumMod val="65000"/>
                  </a:schemeClr>
                </a:solidFill>
              </a:rPr>
              <a:t>Iridocorneal endothelial syndrome</a:t>
            </a:r>
          </a:p>
          <a:p>
            <a:pPr eaLnBrk="1" hangingPunct="1">
              <a:spcBef>
                <a:spcPct val="0"/>
              </a:spcBef>
              <a:buClrTx/>
              <a:buSzTx/>
              <a:buFontTx/>
              <a:buNone/>
            </a:pPr>
            <a:endParaRPr lang="en-US" altLang="en-US" sz="1600" i="1" dirty="0">
              <a:solidFill>
                <a:schemeClr val="bg1">
                  <a:lumMod val="65000"/>
                </a:schemeClr>
              </a:solidFill>
            </a:endParaRPr>
          </a:p>
          <a:p>
            <a:pPr eaLnBrk="1" hangingPunct="1">
              <a:spcBef>
                <a:spcPct val="0"/>
              </a:spcBef>
              <a:buClrTx/>
              <a:buSzTx/>
              <a:buFontTx/>
              <a:buNone/>
            </a:pPr>
            <a:r>
              <a:rPr lang="en-US" altLang="en-US" sz="1600" i="1" dirty="0">
                <a:solidFill>
                  <a:schemeClr val="bg1">
                    <a:lumMod val="65000"/>
                  </a:schemeClr>
                </a:solidFill>
              </a:rPr>
              <a:t>In a nutshell, what is ICE?</a:t>
            </a:r>
          </a:p>
          <a:p>
            <a:pPr eaLnBrk="1" hangingPunct="1">
              <a:spcBef>
                <a:spcPct val="0"/>
              </a:spcBef>
              <a:buClrTx/>
              <a:buSzTx/>
              <a:buFont typeface="Wingdings" panose="05000000000000000000" pitchFamily="2" charset="2"/>
              <a:buNone/>
            </a:pPr>
            <a:r>
              <a:rPr lang="en-US" altLang="en-US" sz="1600" dirty="0">
                <a:solidFill>
                  <a:schemeClr val="bg1">
                    <a:lumMod val="65000"/>
                  </a:schemeClr>
                </a:solidFill>
              </a:rPr>
              <a:t>A sporadic condition in which abnormal corneal endothelial cells lead to a variety of corneal, iris and angle problems</a:t>
            </a:r>
          </a:p>
          <a:p>
            <a:pPr eaLnBrk="1" hangingPunct="1">
              <a:spcBef>
                <a:spcPct val="0"/>
              </a:spcBef>
              <a:buClrTx/>
              <a:buSzTx/>
              <a:buFont typeface="Wingdings" panose="05000000000000000000" pitchFamily="2" charset="2"/>
              <a:buNone/>
            </a:pPr>
            <a:endParaRPr lang="en-US" altLang="en-US" sz="1600" dirty="0">
              <a:solidFill>
                <a:schemeClr val="bg1">
                  <a:lumMod val="65000"/>
                </a:schemeClr>
              </a:solidFill>
            </a:endParaRPr>
          </a:p>
          <a:p>
            <a:pPr eaLnBrk="1" hangingPunct="1">
              <a:spcBef>
                <a:spcPct val="0"/>
              </a:spcBef>
              <a:buClrTx/>
              <a:buSzTx/>
              <a:buFontTx/>
              <a:buNone/>
            </a:pPr>
            <a:r>
              <a:rPr lang="en-US" altLang="en-US" sz="1600" i="1" dirty="0">
                <a:solidFill>
                  <a:schemeClr val="bg1">
                    <a:lumMod val="65000"/>
                  </a:schemeClr>
                </a:solidFill>
              </a:rPr>
              <a:t>Who is the typical patient?</a:t>
            </a:r>
          </a:p>
          <a:p>
            <a:pPr eaLnBrk="1" hangingPunct="1">
              <a:spcBef>
                <a:spcPct val="0"/>
              </a:spcBef>
              <a:buClrTx/>
              <a:buSzTx/>
              <a:buFontTx/>
              <a:buNone/>
            </a:pPr>
            <a:r>
              <a:rPr lang="en-US" altLang="en-US" sz="1600" dirty="0">
                <a:solidFill>
                  <a:schemeClr val="bg1">
                    <a:lumMod val="65000"/>
                  </a:schemeClr>
                </a:solidFill>
              </a:rPr>
              <a:t>A young-to-middle-aged adult female</a:t>
            </a:r>
          </a:p>
          <a:p>
            <a:pPr eaLnBrk="1" hangingPunct="1">
              <a:spcBef>
                <a:spcPct val="0"/>
              </a:spcBef>
              <a:buClrTx/>
              <a:buSzTx/>
              <a:buFontTx/>
              <a:buNone/>
            </a:pPr>
            <a:endParaRPr lang="en-US" altLang="en-US" sz="1600" i="1" dirty="0">
              <a:solidFill>
                <a:schemeClr val="bg1">
                  <a:lumMod val="65000"/>
                </a:schemeClr>
              </a:solidFill>
            </a:endParaRPr>
          </a:p>
          <a:p>
            <a:pPr eaLnBrk="1" hangingPunct="1">
              <a:spcBef>
                <a:spcPct val="0"/>
              </a:spcBef>
              <a:buClrTx/>
              <a:buSzTx/>
              <a:buFontTx/>
              <a:buNone/>
            </a:pPr>
            <a:r>
              <a:rPr lang="en-US" altLang="en-US" sz="1600" i="1" dirty="0">
                <a:solidFill>
                  <a:schemeClr val="bg1">
                    <a:lumMod val="65000"/>
                  </a:schemeClr>
                </a:solidFill>
              </a:rPr>
              <a:t>What three sorts of complaints will she have?</a:t>
            </a:r>
          </a:p>
          <a:p>
            <a:pPr eaLnBrk="1" hangingPunct="1">
              <a:spcBef>
                <a:spcPct val="0"/>
              </a:spcBef>
              <a:buClrTx/>
              <a:buSzTx/>
              <a:buNone/>
            </a:pPr>
            <a:r>
              <a:rPr lang="en-US" altLang="en-US" sz="1600" dirty="0">
                <a:solidFill>
                  <a:schemeClr val="bg1">
                    <a:lumMod val="65000"/>
                  </a:schemeClr>
                </a:solidFill>
              </a:rPr>
              <a:t>--Changes in the eye’s appearance</a:t>
            </a:r>
          </a:p>
          <a:p>
            <a:pPr eaLnBrk="1" hangingPunct="1">
              <a:spcBef>
                <a:spcPct val="0"/>
              </a:spcBef>
              <a:buClrTx/>
              <a:buSzTx/>
              <a:buNone/>
            </a:pPr>
            <a:r>
              <a:rPr lang="en-US" altLang="en-US" sz="1600" dirty="0">
                <a:solidFill>
                  <a:schemeClr val="bg1">
                    <a:lumMod val="65000"/>
                  </a:schemeClr>
                </a:solidFill>
              </a:rPr>
              <a:t>--Ocular pain </a:t>
            </a:r>
          </a:p>
          <a:p>
            <a:pPr eaLnBrk="1" hangingPunct="1">
              <a:spcBef>
                <a:spcPct val="0"/>
              </a:spcBef>
              <a:buClrTx/>
              <a:buSzTx/>
              <a:buNone/>
            </a:pPr>
            <a:r>
              <a:rPr lang="en-US" altLang="en-US" sz="1600" dirty="0">
                <a:solidFill>
                  <a:schemeClr val="bg1">
                    <a:lumMod val="65000"/>
                  </a:schemeClr>
                </a:solidFill>
              </a:rPr>
              <a:t>--Decreased VA</a:t>
            </a:r>
          </a:p>
          <a:p>
            <a:pPr eaLnBrk="1" hangingPunct="1">
              <a:spcBef>
                <a:spcPct val="0"/>
              </a:spcBef>
              <a:buClrTx/>
              <a:buSzTx/>
              <a:buNone/>
            </a:pPr>
            <a:endParaRPr lang="en-US" altLang="en-US" sz="1600" dirty="0">
              <a:solidFill>
                <a:schemeClr val="bg1">
                  <a:lumMod val="65000"/>
                </a:schemeClr>
              </a:solidFill>
            </a:endParaRPr>
          </a:p>
          <a:p>
            <a:pPr eaLnBrk="1" hangingPunct="1">
              <a:spcBef>
                <a:spcPct val="0"/>
              </a:spcBef>
              <a:buClrTx/>
              <a:buSzTx/>
              <a:buFontTx/>
              <a:buNone/>
            </a:pPr>
            <a:r>
              <a:rPr lang="en-US" altLang="en-US" sz="1600" i="1" dirty="0">
                <a:solidFill>
                  <a:schemeClr val="bg1">
                    <a:lumMod val="65000"/>
                  </a:schemeClr>
                </a:solidFill>
              </a:rPr>
              <a:t>What ‘pertinent negative’ will be elicited when taking a history?</a:t>
            </a:r>
          </a:p>
          <a:p>
            <a:pPr eaLnBrk="1" hangingPunct="1">
              <a:spcBef>
                <a:spcPct val="0"/>
              </a:spcBef>
              <a:buClrTx/>
              <a:buSzTx/>
              <a:buFontTx/>
              <a:buNone/>
            </a:pPr>
            <a:r>
              <a:rPr lang="en-US" altLang="en-US" sz="1600" dirty="0">
                <a:solidFill>
                  <a:schemeClr val="bg1">
                    <a:lumMod val="65000"/>
                  </a:schemeClr>
                </a:solidFill>
              </a:rPr>
              <a:t>She will deny any family history of similar eye findings (recall it’s sporadic, not inherited)</a:t>
            </a:r>
          </a:p>
        </p:txBody>
      </p:sp>
      <p:sp>
        <p:nvSpPr>
          <p:cNvPr id="47" name="Oval 46">
            <a:extLst>
              <a:ext uri="{FF2B5EF4-FFF2-40B4-BE49-F238E27FC236}">
                <a16:creationId xmlns:a16="http://schemas.microsoft.com/office/drawing/2014/main" id="{915FF168-8D6E-4F81-8D3E-ED770430134E}"/>
              </a:ext>
            </a:extLst>
          </p:cNvPr>
          <p:cNvSpPr/>
          <p:nvPr/>
        </p:nvSpPr>
        <p:spPr>
          <a:xfrm>
            <a:off x="8001000" y="3048000"/>
            <a:ext cx="671979" cy="338554"/>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TextBox 59">
            <a:extLst>
              <a:ext uri="{FF2B5EF4-FFF2-40B4-BE49-F238E27FC236}">
                <a16:creationId xmlns:a16="http://schemas.microsoft.com/office/drawing/2014/main" id="{AFAF15C4-16A3-4C85-9800-85AB6BE28886}"/>
              </a:ext>
            </a:extLst>
          </p:cNvPr>
          <p:cNvSpPr txBox="1"/>
          <p:nvPr/>
        </p:nvSpPr>
        <p:spPr>
          <a:xfrm>
            <a:off x="705218" y="2859726"/>
            <a:ext cx="6609982" cy="1508105"/>
          </a:xfrm>
          <a:prstGeom prst="rect">
            <a:avLst/>
          </a:prstGeom>
          <a:solidFill>
            <a:srgbClr val="F8E284"/>
          </a:solidFill>
        </p:spPr>
        <p:txBody>
          <a:bodyPr wrap="square" rtlCol="0">
            <a:spAutoFit/>
          </a:bodyPr>
          <a:lstStyle/>
          <a:p>
            <a:r>
              <a:rPr lang="en-US" sz="1600" i="1" dirty="0">
                <a:solidFill>
                  <a:srgbClr val="0000FF"/>
                </a:solidFill>
              </a:rPr>
              <a:t>The </a:t>
            </a:r>
            <a:r>
              <a:rPr lang="en-US" sz="1600" dirty="0">
                <a:solidFill>
                  <a:srgbClr val="0000FF"/>
                </a:solidFill>
              </a:rPr>
              <a:t>BCSC</a:t>
            </a:r>
            <a:r>
              <a:rPr lang="en-US" sz="1600" i="1" dirty="0">
                <a:solidFill>
                  <a:srgbClr val="0000FF"/>
                </a:solidFill>
              </a:rPr>
              <a:t> books recognize three variants of ICE. What are they? </a:t>
            </a:r>
            <a:r>
              <a:rPr lang="en-US" sz="1600" i="1" dirty="0">
                <a:solidFill>
                  <a:srgbClr val="F8E284"/>
                </a:solidFill>
              </a:rPr>
              <a:t>What is the predominant finding for each?</a:t>
            </a:r>
          </a:p>
          <a:p>
            <a:r>
              <a:rPr lang="en-US" sz="1600" dirty="0">
                <a:solidFill>
                  <a:srgbClr val="0000FF"/>
                </a:solidFill>
              </a:rPr>
              <a:t>--</a:t>
            </a:r>
            <a:r>
              <a:rPr lang="en-US" sz="2000" b="1" dirty="0"/>
              <a:t>I</a:t>
            </a:r>
            <a:r>
              <a:rPr lang="en-US" sz="1600" dirty="0">
                <a:solidFill>
                  <a:srgbClr val="0000FF"/>
                </a:solidFill>
              </a:rPr>
              <a:t>ris nevus syndrome, </a:t>
            </a:r>
            <a:r>
              <a:rPr lang="en-US" sz="1600" i="1" dirty="0">
                <a:solidFill>
                  <a:srgbClr val="0000FF"/>
                </a:solidFill>
              </a:rPr>
              <a:t>aka</a:t>
            </a:r>
            <a:r>
              <a:rPr lang="en-US" sz="1600" dirty="0">
                <a:solidFill>
                  <a:srgbClr val="0000FF"/>
                </a:solidFill>
              </a:rPr>
              <a:t> Cogan-Reese syndrome</a:t>
            </a:r>
            <a:r>
              <a:rPr lang="en-US" sz="1600" dirty="0">
                <a:solidFill>
                  <a:srgbClr val="F8E284"/>
                </a:solidFill>
              </a:rPr>
              <a:t>: Iris nevi/nodules</a:t>
            </a:r>
          </a:p>
          <a:p>
            <a:r>
              <a:rPr lang="en-US" sz="1600" dirty="0">
                <a:solidFill>
                  <a:srgbClr val="0000FF"/>
                </a:solidFill>
              </a:rPr>
              <a:t>--</a:t>
            </a:r>
            <a:r>
              <a:rPr lang="en-US" sz="2000" b="1" dirty="0"/>
              <a:t>C</a:t>
            </a:r>
            <a:r>
              <a:rPr lang="en-US" sz="1600" dirty="0">
                <a:solidFill>
                  <a:srgbClr val="0000FF"/>
                </a:solidFill>
              </a:rPr>
              <a:t>handler syndrome</a:t>
            </a:r>
            <a:r>
              <a:rPr lang="en-US" sz="1600" dirty="0">
                <a:solidFill>
                  <a:srgbClr val="F8E284"/>
                </a:solidFill>
              </a:rPr>
              <a:t>: Corneal edema</a:t>
            </a:r>
          </a:p>
          <a:p>
            <a:r>
              <a:rPr lang="en-US" sz="1600" dirty="0">
                <a:solidFill>
                  <a:srgbClr val="0000FF"/>
                </a:solidFill>
              </a:rPr>
              <a:t>--</a:t>
            </a:r>
            <a:r>
              <a:rPr lang="en-US" sz="2000" b="1" dirty="0"/>
              <a:t>E</a:t>
            </a:r>
            <a:r>
              <a:rPr lang="en-US" sz="1600" dirty="0">
                <a:solidFill>
                  <a:srgbClr val="0000FF"/>
                </a:solidFill>
              </a:rPr>
              <a:t>ssential iris atrophy</a:t>
            </a:r>
            <a:r>
              <a:rPr lang="en-US" sz="1600" dirty="0">
                <a:solidFill>
                  <a:srgbClr val="F8E284"/>
                </a:solidFill>
              </a:rPr>
              <a:t>: Iris atrophy/tears</a:t>
            </a:r>
          </a:p>
        </p:txBody>
      </p:sp>
      <p:sp>
        <p:nvSpPr>
          <p:cNvPr id="61" name="Oval 60">
            <a:extLst>
              <a:ext uri="{FF2B5EF4-FFF2-40B4-BE49-F238E27FC236}">
                <a16:creationId xmlns:a16="http://schemas.microsoft.com/office/drawing/2014/main" id="{130181FF-42A2-4651-80E8-BE85B392EF33}"/>
              </a:ext>
            </a:extLst>
          </p:cNvPr>
          <p:cNvSpPr/>
          <p:nvPr/>
        </p:nvSpPr>
        <p:spPr>
          <a:xfrm>
            <a:off x="795412" y="3257035"/>
            <a:ext cx="448189" cy="1200838"/>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TextBox 62">
            <a:extLst>
              <a:ext uri="{FF2B5EF4-FFF2-40B4-BE49-F238E27FC236}">
                <a16:creationId xmlns:a16="http://schemas.microsoft.com/office/drawing/2014/main" id="{4DF7BB89-AF4E-41EC-A26E-119BC244CFDA}"/>
              </a:ext>
            </a:extLst>
          </p:cNvPr>
          <p:cNvSpPr txBox="1"/>
          <p:nvPr/>
        </p:nvSpPr>
        <p:spPr>
          <a:xfrm>
            <a:off x="374436" y="4539734"/>
            <a:ext cx="3685689" cy="369332"/>
          </a:xfrm>
          <a:prstGeom prst="rect">
            <a:avLst/>
          </a:prstGeom>
          <a:solidFill>
            <a:schemeClr val="bg1"/>
          </a:solidFill>
          <a:ln>
            <a:solidFill>
              <a:schemeClr val="tx1"/>
            </a:solidFill>
          </a:ln>
        </p:spPr>
        <p:txBody>
          <a:bodyPr wrap="none" rtlCol="0">
            <a:spAutoFit/>
          </a:bodyPr>
          <a:lstStyle/>
          <a:p>
            <a:r>
              <a:rPr lang="en-US" i="1" dirty="0">
                <a:effectLst>
                  <a:outerShdw blurRad="38100" dist="38100" dir="2700000" algn="tl">
                    <a:srgbClr val="000000">
                      <a:alpha val="43137"/>
                    </a:srgbClr>
                  </a:outerShdw>
                </a:effectLst>
              </a:rPr>
              <a:t>Take note of the sweet mnemonic!</a:t>
            </a:r>
          </a:p>
        </p:txBody>
      </p:sp>
    </p:spTree>
    <p:extLst>
      <p:ext uri="{BB962C8B-B14F-4D97-AF65-F5344CB8AC3E}">
        <p14:creationId xmlns:p14="http://schemas.microsoft.com/office/powerpoint/2010/main" val="4246093695"/>
      </p:ext>
    </p:extLst>
  </p:cSld>
  <p:clrMapOvr>
    <a:masterClrMapping/>
  </p:clrMapOvr>
</p:sld>
</file>

<file path=ppt/slides/slide3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Straight Arrow Connector 12">
            <a:extLst>
              <a:ext uri="{FF2B5EF4-FFF2-40B4-BE49-F238E27FC236}">
                <a16:creationId xmlns:a16="http://schemas.microsoft.com/office/drawing/2014/main" id="{A6DE2085-829C-480C-9216-69D6039C0A37}"/>
              </a:ext>
            </a:extLst>
          </p:cNvPr>
          <p:cNvCxnSpPr>
            <a:cxnSpLocks/>
          </p:cNvCxnSpPr>
          <p:nvPr/>
        </p:nvCxnSpPr>
        <p:spPr>
          <a:xfrm>
            <a:off x="6717173" y="1828800"/>
            <a:ext cx="0" cy="3462754"/>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43014" name="Text Box 6"/>
          <p:cNvSpPr txBox="1">
            <a:spLocks noChangeArrowheads="1"/>
          </p:cNvSpPr>
          <p:nvPr/>
        </p:nvSpPr>
        <p:spPr bwMode="auto">
          <a:xfrm>
            <a:off x="533400" y="2356376"/>
            <a:ext cx="1005403"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Lens-</a:t>
            </a:r>
          </a:p>
          <a:p>
            <a:pPr algn="ctr" eaLnBrk="1" hangingPunct="1">
              <a:lnSpc>
                <a:spcPct val="80000"/>
              </a:lnSpc>
              <a:spcBef>
                <a:spcPct val="0"/>
              </a:spcBef>
              <a:buClrTx/>
              <a:buSzTx/>
              <a:buFontTx/>
              <a:buNone/>
            </a:pPr>
            <a:r>
              <a:rPr lang="en-US" altLang="en-US" sz="1800" dirty="0">
                <a:solidFill>
                  <a:schemeClr val="bg1">
                    <a:lumMod val="75000"/>
                  </a:schemeClr>
                </a:solidFill>
              </a:rPr>
              <a:t>Induced</a:t>
            </a:r>
          </a:p>
        </p:txBody>
      </p:sp>
      <p:sp>
        <p:nvSpPr>
          <p:cNvPr id="43017" name="Text Box 14"/>
          <p:cNvSpPr txBox="1">
            <a:spLocks noChangeArrowheads="1"/>
          </p:cNvSpPr>
          <p:nvPr/>
        </p:nvSpPr>
        <p:spPr bwMode="auto">
          <a:xfrm>
            <a:off x="3026498" y="2365901"/>
            <a:ext cx="1633781"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Aphakic/</a:t>
            </a:r>
          </a:p>
          <a:p>
            <a:pPr algn="ctr" eaLnBrk="1" hangingPunct="1">
              <a:lnSpc>
                <a:spcPct val="80000"/>
              </a:lnSpc>
              <a:spcBef>
                <a:spcPct val="0"/>
              </a:spcBef>
              <a:buClrTx/>
              <a:buSzTx/>
              <a:buFontTx/>
              <a:buNone/>
            </a:pPr>
            <a:r>
              <a:rPr lang="en-US" altLang="en-US" sz="1800" dirty="0" err="1">
                <a:solidFill>
                  <a:schemeClr val="bg1">
                    <a:lumMod val="75000"/>
                  </a:schemeClr>
                </a:solidFill>
              </a:rPr>
              <a:t>Pseudophakic</a:t>
            </a:r>
            <a:endParaRPr lang="en-US" altLang="en-US" sz="1800" dirty="0">
              <a:solidFill>
                <a:schemeClr val="bg1">
                  <a:lumMod val="75000"/>
                </a:schemeClr>
              </a:solidFill>
            </a:endParaRPr>
          </a:p>
        </p:txBody>
      </p:sp>
      <p:sp>
        <p:nvSpPr>
          <p:cNvPr id="43031" name="Text Box 35"/>
          <p:cNvSpPr txBox="1">
            <a:spLocks noChangeArrowheads="1"/>
          </p:cNvSpPr>
          <p:nvPr/>
        </p:nvSpPr>
        <p:spPr bwMode="auto">
          <a:xfrm>
            <a:off x="1190847" y="1295400"/>
            <a:ext cx="2473754"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solidFill>
                  <a:schemeClr val="bg1">
                    <a:lumMod val="75000"/>
                  </a:schemeClr>
                </a:solidFill>
              </a:rPr>
              <a:t>w/ Pupillary Block</a:t>
            </a:r>
          </a:p>
        </p:txBody>
      </p:sp>
      <p:sp>
        <p:nvSpPr>
          <p:cNvPr id="43032" name="Text Box 36"/>
          <p:cNvSpPr txBox="1">
            <a:spLocks noChangeArrowheads="1"/>
          </p:cNvSpPr>
          <p:nvPr/>
        </p:nvSpPr>
        <p:spPr bwMode="auto">
          <a:xfrm>
            <a:off x="5181600" y="1295400"/>
            <a:ext cx="2630848"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t>w/o Pupillary Block</a:t>
            </a:r>
          </a:p>
        </p:txBody>
      </p:sp>
      <p:sp>
        <p:nvSpPr>
          <p:cNvPr id="49" name="Rectangle 2">
            <a:extLst>
              <a:ext uri="{FF2B5EF4-FFF2-40B4-BE49-F238E27FC236}">
                <a16:creationId xmlns:a16="http://schemas.microsoft.com/office/drawing/2014/main" id="{240EE5BF-F7D2-4FC8-A5DD-F6B5423153C6}"/>
              </a:ext>
            </a:extLst>
          </p:cNvPr>
          <p:cNvSpPr>
            <a:spLocks noGrp="1" noChangeArrowheads="1"/>
          </p:cNvSpPr>
          <p:nvPr>
            <p:ph type="title"/>
          </p:nvPr>
        </p:nvSpPr>
        <p:spPr>
          <a:xfrm>
            <a:off x="457200" y="304800"/>
            <a:ext cx="7543800" cy="563562"/>
          </a:xfrm>
        </p:spPr>
        <p:txBody>
          <a:bodyPr/>
          <a:lstStyle/>
          <a:p>
            <a:pPr eaLnBrk="1" hangingPunct="1"/>
            <a:r>
              <a:rPr lang="en-US" altLang="en-US" sz="3500" dirty="0"/>
              <a:t>Q</a:t>
            </a:r>
          </a:p>
        </p:txBody>
      </p:sp>
      <p:sp>
        <p:nvSpPr>
          <p:cNvPr id="50" name="TextBox 49">
            <a:extLst>
              <a:ext uri="{FF2B5EF4-FFF2-40B4-BE49-F238E27FC236}">
                <a16:creationId xmlns:a16="http://schemas.microsoft.com/office/drawing/2014/main" id="{CF426230-46C8-405C-9015-99EF57762A2E}"/>
              </a:ext>
            </a:extLst>
          </p:cNvPr>
          <p:cNvSpPr txBox="1"/>
          <p:nvPr/>
        </p:nvSpPr>
        <p:spPr>
          <a:xfrm>
            <a:off x="2259496" y="189094"/>
            <a:ext cx="4607480" cy="400110"/>
          </a:xfrm>
          <a:prstGeom prst="rect">
            <a:avLst/>
          </a:prstGeom>
          <a:solidFill>
            <a:schemeClr val="accent1">
              <a:lumMod val="60000"/>
              <a:lumOff val="40000"/>
            </a:schemeClr>
          </a:solidFill>
        </p:spPr>
        <p:txBody>
          <a:bodyPr wrap="none" rtlCol="0">
            <a:spAutoFit/>
          </a:bodyPr>
          <a:lstStyle/>
          <a:p>
            <a:pPr algn="ctr"/>
            <a:r>
              <a:rPr lang="en-US" sz="2000" b="1" dirty="0"/>
              <a:t>Secondary Angle Closure Glaucoma</a:t>
            </a:r>
          </a:p>
        </p:txBody>
      </p:sp>
      <p:sp>
        <p:nvSpPr>
          <p:cNvPr id="2" name="TextBox 1">
            <a:extLst>
              <a:ext uri="{FF2B5EF4-FFF2-40B4-BE49-F238E27FC236}">
                <a16:creationId xmlns:a16="http://schemas.microsoft.com/office/drawing/2014/main" id="{A7E30BEC-923B-4C9A-A856-BDD0D882F6B8}"/>
              </a:ext>
            </a:extLst>
          </p:cNvPr>
          <p:cNvSpPr txBox="1"/>
          <p:nvPr/>
        </p:nvSpPr>
        <p:spPr>
          <a:xfrm>
            <a:off x="887305" y="2844119"/>
            <a:ext cx="1494320" cy="338554"/>
          </a:xfrm>
          <a:prstGeom prst="rect">
            <a:avLst/>
          </a:prstGeom>
          <a:noFill/>
        </p:spPr>
        <p:txBody>
          <a:bodyPr wrap="none" rtlCol="0">
            <a:spAutoFit/>
          </a:bodyPr>
          <a:lstStyle/>
          <a:p>
            <a:r>
              <a:rPr lang="en-US" sz="1600" dirty="0" err="1">
                <a:solidFill>
                  <a:schemeClr val="bg1">
                    <a:lumMod val="75000"/>
                  </a:schemeClr>
                </a:solidFill>
              </a:rPr>
              <a:t>Phacomorphic</a:t>
            </a:r>
            <a:endParaRPr lang="en-US" sz="1600" dirty="0">
              <a:solidFill>
                <a:schemeClr val="bg1">
                  <a:lumMod val="75000"/>
                </a:schemeClr>
              </a:solidFill>
            </a:endParaRPr>
          </a:p>
        </p:txBody>
      </p:sp>
      <p:sp>
        <p:nvSpPr>
          <p:cNvPr id="51" name="TextBox 50">
            <a:extLst>
              <a:ext uri="{FF2B5EF4-FFF2-40B4-BE49-F238E27FC236}">
                <a16:creationId xmlns:a16="http://schemas.microsoft.com/office/drawing/2014/main" id="{156069D4-340B-4160-A336-EBF73557CEE0}"/>
              </a:ext>
            </a:extLst>
          </p:cNvPr>
          <p:cNvSpPr txBox="1"/>
          <p:nvPr/>
        </p:nvSpPr>
        <p:spPr>
          <a:xfrm>
            <a:off x="884725" y="3175578"/>
            <a:ext cx="1402948" cy="338554"/>
          </a:xfrm>
          <a:prstGeom prst="rect">
            <a:avLst/>
          </a:prstGeom>
          <a:noFill/>
        </p:spPr>
        <p:txBody>
          <a:bodyPr wrap="none" rtlCol="0">
            <a:spAutoFit/>
          </a:bodyPr>
          <a:lstStyle/>
          <a:p>
            <a:r>
              <a:rPr lang="en-US" sz="1600" dirty="0">
                <a:solidFill>
                  <a:schemeClr val="bg1">
                    <a:lumMod val="75000"/>
                  </a:schemeClr>
                </a:solidFill>
              </a:rPr>
              <a:t>Ectopia </a:t>
            </a:r>
            <a:r>
              <a:rPr lang="en-US" sz="1600" dirty="0" err="1">
                <a:solidFill>
                  <a:schemeClr val="bg1">
                    <a:lumMod val="75000"/>
                  </a:schemeClr>
                </a:solidFill>
              </a:rPr>
              <a:t>lentis</a:t>
            </a:r>
            <a:endParaRPr lang="en-US" sz="1600" dirty="0">
              <a:solidFill>
                <a:schemeClr val="bg1">
                  <a:lumMod val="75000"/>
                </a:schemeClr>
              </a:solidFill>
            </a:endParaRPr>
          </a:p>
        </p:txBody>
      </p:sp>
      <p:cxnSp>
        <p:nvCxnSpPr>
          <p:cNvPr id="71" name="Straight Connector 70">
            <a:extLst>
              <a:ext uri="{FF2B5EF4-FFF2-40B4-BE49-F238E27FC236}">
                <a16:creationId xmlns:a16="http://schemas.microsoft.com/office/drawing/2014/main" id="{C104938D-BA8D-4E39-9D5F-9EE2012F2F3C}"/>
              </a:ext>
            </a:extLst>
          </p:cNvPr>
          <p:cNvCxnSpPr>
            <a:cxnSpLocks/>
          </p:cNvCxnSpPr>
          <p:nvPr/>
        </p:nvCxnSpPr>
        <p:spPr>
          <a:xfrm flipH="1">
            <a:off x="762665" y="3023488"/>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2A7E4E40-472F-4E50-8A7A-45C10FDD7171}"/>
              </a:ext>
            </a:extLst>
          </p:cNvPr>
          <p:cNvCxnSpPr>
            <a:cxnSpLocks/>
          </p:cNvCxnSpPr>
          <p:nvPr/>
        </p:nvCxnSpPr>
        <p:spPr>
          <a:xfrm flipH="1">
            <a:off x="762665" y="3347853"/>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C3924889-45B9-4383-9C9E-48F0A9C27AD8}"/>
              </a:ext>
            </a:extLst>
          </p:cNvPr>
          <p:cNvCxnSpPr>
            <a:cxnSpLocks/>
          </p:cNvCxnSpPr>
          <p:nvPr/>
        </p:nvCxnSpPr>
        <p:spPr>
          <a:xfrm flipH="1">
            <a:off x="748719" y="2838976"/>
            <a:ext cx="13947" cy="5088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 name="Straight Arrow Connector 5">
            <a:extLst>
              <a:ext uri="{FF2B5EF4-FFF2-40B4-BE49-F238E27FC236}">
                <a16:creationId xmlns:a16="http://schemas.microsoft.com/office/drawing/2014/main" id="{A3439F0C-5143-461F-8F3C-2E830785DEFC}"/>
              </a:ext>
            </a:extLst>
          </p:cNvPr>
          <p:cNvCxnSpPr>
            <a:stCxn id="50" idx="2"/>
          </p:cNvCxnSpPr>
          <p:nvPr/>
        </p:nvCxnSpPr>
        <p:spPr>
          <a:xfrm flipH="1">
            <a:off x="2971800" y="589204"/>
            <a:ext cx="1591436" cy="706196"/>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0" name="Straight Arrow Connector 9">
            <a:extLst>
              <a:ext uri="{FF2B5EF4-FFF2-40B4-BE49-F238E27FC236}">
                <a16:creationId xmlns:a16="http://schemas.microsoft.com/office/drawing/2014/main" id="{84DC796E-F6ED-4FBB-82D2-A260F480BF8A}"/>
              </a:ext>
            </a:extLst>
          </p:cNvPr>
          <p:cNvCxnSpPr>
            <a:cxnSpLocks/>
          </p:cNvCxnSpPr>
          <p:nvPr/>
        </p:nvCxnSpPr>
        <p:spPr>
          <a:xfrm>
            <a:off x="4572000" y="589204"/>
            <a:ext cx="1600200" cy="706196"/>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6" name="Straight Arrow Connector 25">
            <a:extLst>
              <a:ext uri="{FF2B5EF4-FFF2-40B4-BE49-F238E27FC236}">
                <a16:creationId xmlns:a16="http://schemas.microsoft.com/office/drawing/2014/main" id="{B70E0124-9B84-41A5-8D84-A66B7838A706}"/>
              </a:ext>
            </a:extLst>
          </p:cNvPr>
          <p:cNvCxnSpPr>
            <a:cxnSpLocks/>
          </p:cNvCxnSpPr>
          <p:nvPr/>
        </p:nvCxnSpPr>
        <p:spPr>
          <a:xfrm flipH="1">
            <a:off x="1159539" y="1828800"/>
            <a:ext cx="1290435" cy="478059"/>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28" name="Straight Arrow Connector 27">
            <a:extLst>
              <a:ext uri="{FF2B5EF4-FFF2-40B4-BE49-F238E27FC236}">
                <a16:creationId xmlns:a16="http://schemas.microsoft.com/office/drawing/2014/main" id="{567A4249-5C59-4416-8A8E-1C35913900AB}"/>
              </a:ext>
            </a:extLst>
          </p:cNvPr>
          <p:cNvCxnSpPr>
            <a:cxnSpLocks/>
          </p:cNvCxnSpPr>
          <p:nvPr/>
        </p:nvCxnSpPr>
        <p:spPr>
          <a:xfrm>
            <a:off x="2449973" y="1832208"/>
            <a:ext cx="1268784"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56" name="Text Box 6">
            <a:extLst>
              <a:ext uri="{FF2B5EF4-FFF2-40B4-BE49-F238E27FC236}">
                <a16:creationId xmlns:a16="http://schemas.microsoft.com/office/drawing/2014/main" id="{557983BD-9D64-49B9-A366-A08663B0451F}"/>
              </a:ext>
            </a:extLst>
          </p:cNvPr>
          <p:cNvSpPr txBox="1">
            <a:spLocks noChangeArrowheads="1"/>
          </p:cNvSpPr>
          <p:nvPr/>
        </p:nvSpPr>
        <p:spPr bwMode="auto">
          <a:xfrm>
            <a:off x="5029200" y="2356376"/>
            <a:ext cx="813043"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r" eaLnBrk="1" hangingPunct="1">
              <a:lnSpc>
                <a:spcPct val="80000"/>
              </a:lnSpc>
              <a:spcBef>
                <a:spcPct val="0"/>
              </a:spcBef>
              <a:buClrTx/>
              <a:buSzTx/>
              <a:buFontTx/>
              <a:buNone/>
            </a:pPr>
            <a:r>
              <a:rPr lang="en-US" altLang="en-US" sz="1800" dirty="0">
                <a:solidFill>
                  <a:schemeClr val="bg1">
                    <a:lumMod val="75000"/>
                  </a:schemeClr>
                </a:solidFill>
              </a:rPr>
              <a:t>‘Push’</a:t>
            </a:r>
          </a:p>
        </p:txBody>
      </p:sp>
      <p:sp>
        <p:nvSpPr>
          <p:cNvPr id="57" name="Text Box 14">
            <a:extLst>
              <a:ext uri="{FF2B5EF4-FFF2-40B4-BE49-F238E27FC236}">
                <a16:creationId xmlns:a16="http://schemas.microsoft.com/office/drawing/2014/main" id="{5DAFA1C1-3A29-4C27-A379-663FDD22E326}"/>
              </a:ext>
            </a:extLst>
          </p:cNvPr>
          <p:cNvSpPr txBox="1">
            <a:spLocks noChangeArrowheads="1"/>
          </p:cNvSpPr>
          <p:nvPr/>
        </p:nvSpPr>
        <p:spPr bwMode="auto">
          <a:xfrm>
            <a:off x="7620000" y="2365901"/>
            <a:ext cx="671979"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t>‘Pull’</a:t>
            </a:r>
          </a:p>
        </p:txBody>
      </p:sp>
      <p:cxnSp>
        <p:nvCxnSpPr>
          <p:cNvPr id="58" name="Straight Arrow Connector 57">
            <a:extLst>
              <a:ext uri="{FF2B5EF4-FFF2-40B4-BE49-F238E27FC236}">
                <a16:creationId xmlns:a16="http://schemas.microsoft.com/office/drawing/2014/main" id="{E874FEE9-46BD-46A3-90A3-DE7CC220FBFF}"/>
              </a:ext>
            </a:extLst>
          </p:cNvPr>
          <p:cNvCxnSpPr>
            <a:cxnSpLocks/>
          </p:cNvCxnSpPr>
          <p:nvPr/>
        </p:nvCxnSpPr>
        <p:spPr>
          <a:xfrm flipH="1">
            <a:off x="5867400" y="1828800"/>
            <a:ext cx="849775"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59" name="Straight Arrow Connector 58">
            <a:extLst>
              <a:ext uri="{FF2B5EF4-FFF2-40B4-BE49-F238E27FC236}">
                <a16:creationId xmlns:a16="http://schemas.microsoft.com/office/drawing/2014/main" id="{C370A4A1-FE96-4E70-B89E-839542A5E241}"/>
              </a:ext>
            </a:extLst>
          </p:cNvPr>
          <p:cNvCxnSpPr>
            <a:cxnSpLocks/>
          </p:cNvCxnSpPr>
          <p:nvPr/>
        </p:nvCxnSpPr>
        <p:spPr>
          <a:xfrm>
            <a:off x="6717173" y="1832208"/>
            <a:ext cx="902827" cy="474047"/>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62" name="Text Box 16">
            <a:extLst>
              <a:ext uri="{FF2B5EF4-FFF2-40B4-BE49-F238E27FC236}">
                <a16:creationId xmlns:a16="http://schemas.microsoft.com/office/drawing/2014/main" id="{33538067-0726-41B0-93FF-357EF00CA62D}"/>
              </a:ext>
            </a:extLst>
          </p:cNvPr>
          <p:cNvSpPr txBox="1">
            <a:spLocks noChangeArrowheads="1"/>
          </p:cNvSpPr>
          <p:nvPr/>
        </p:nvSpPr>
        <p:spPr bwMode="auto">
          <a:xfrm>
            <a:off x="8065437" y="2684785"/>
            <a:ext cx="628698"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NVG</a:t>
            </a:r>
          </a:p>
        </p:txBody>
      </p:sp>
      <p:sp>
        <p:nvSpPr>
          <p:cNvPr id="70" name="Text Box 21">
            <a:extLst>
              <a:ext uri="{FF2B5EF4-FFF2-40B4-BE49-F238E27FC236}">
                <a16:creationId xmlns:a16="http://schemas.microsoft.com/office/drawing/2014/main" id="{86C32650-BE1F-4CC3-8DB5-0C136D877E6F}"/>
              </a:ext>
            </a:extLst>
          </p:cNvPr>
          <p:cNvSpPr txBox="1">
            <a:spLocks noChangeArrowheads="1"/>
          </p:cNvSpPr>
          <p:nvPr/>
        </p:nvSpPr>
        <p:spPr bwMode="auto">
          <a:xfrm>
            <a:off x="8070534" y="3048000"/>
            <a:ext cx="526106"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b="1"/>
              <a:t>ICE</a:t>
            </a:r>
          </a:p>
        </p:txBody>
      </p:sp>
      <p:sp>
        <p:nvSpPr>
          <p:cNvPr id="75" name="Text Box 45">
            <a:extLst>
              <a:ext uri="{FF2B5EF4-FFF2-40B4-BE49-F238E27FC236}">
                <a16:creationId xmlns:a16="http://schemas.microsoft.com/office/drawing/2014/main" id="{2B6EDA2D-8F55-4DFD-A225-8C03CE6FC7F3}"/>
              </a:ext>
            </a:extLst>
          </p:cNvPr>
          <p:cNvSpPr txBox="1">
            <a:spLocks noChangeArrowheads="1"/>
          </p:cNvSpPr>
          <p:nvPr/>
        </p:nvSpPr>
        <p:spPr bwMode="auto">
          <a:xfrm>
            <a:off x="8073162" y="3810000"/>
            <a:ext cx="1070837" cy="74635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ts val="1700"/>
              </a:lnSpc>
              <a:spcBef>
                <a:spcPct val="0"/>
              </a:spcBef>
              <a:buClrTx/>
              <a:buSzTx/>
              <a:buFontTx/>
              <a:buNone/>
            </a:pPr>
            <a:r>
              <a:rPr lang="en-US" altLang="en-US" sz="1600" dirty="0">
                <a:solidFill>
                  <a:schemeClr val="bg1">
                    <a:lumMod val="75000"/>
                  </a:schemeClr>
                </a:solidFill>
              </a:rPr>
              <a:t>Epithelial/ fibrous ingrowth</a:t>
            </a:r>
          </a:p>
        </p:txBody>
      </p:sp>
      <p:cxnSp>
        <p:nvCxnSpPr>
          <p:cNvPr id="77" name="Straight Connector 76">
            <a:extLst>
              <a:ext uri="{FF2B5EF4-FFF2-40B4-BE49-F238E27FC236}">
                <a16:creationId xmlns:a16="http://schemas.microsoft.com/office/drawing/2014/main" id="{FC090BD7-F2E1-4464-B57B-9CBE5874C89B}"/>
              </a:ext>
            </a:extLst>
          </p:cNvPr>
          <p:cNvCxnSpPr>
            <a:cxnSpLocks/>
          </p:cNvCxnSpPr>
          <p:nvPr/>
        </p:nvCxnSpPr>
        <p:spPr>
          <a:xfrm>
            <a:off x="7873969" y="2674448"/>
            <a:ext cx="7724" cy="128795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8" name="Straight Connector 77">
            <a:extLst>
              <a:ext uri="{FF2B5EF4-FFF2-40B4-BE49-F238E27FC236}">
                <a16:creationId xmlns:a16="http://schemas.microsoft.com/office/drawing/2014/main" id="{B1922ED5-C3D8-43D8-A00D-1D6BC9201DBA}"/>
              </a:ext>
            </a:extLst>
          </p:cNvPr>
          <p:cNvCxnSpPr/>
          <p:nvPr/>
        </p:nvCxnSpPr>
        <p:spPr>
          <a:xfrm flipH="1">
            <a:off x="7873968" y="2840262"/>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9" name="Straight Connector 78">
            <a:extLst>
              <a:ext uri="{FF2B5EF4-FFF2-40B4-BE49-F238E27FC236}">
                <a16:creationId xmlns:a16="http://schemas.microsoft.com/office/drawing/2014/main" id="{77019ED2-6D69-4A60-9D19-D4DB786EA3A0}"/>
              </a:ext>
            </a:extLst>
          </p:cNvPr>
          <p:cNvCxnSpPr/>
          <p:nvPr/>
        </p:nvCxnSpPr>
        <p:spPr>
          <a:xfrm flipH="1">
            <a:off x="7873968" y="3213518"/>
            <a:ext cx="24447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1" name="Straight Connector 80">
            <a:extLst>
              <a:ext uri="{FF2B5EF4-FFF2-40B4-BE49-F238E27FC236}">
                <a16:creationId xmlns:a16="http://schemas.microsoft.com/office/drawing/2014/main" id="{9796A12F-4125-4C05-8EE8-A388740C580D}"/>
              </a:ext>
            </a:extLst>
          </p:cNvPr>
          <p:cNvCxnSpPr/>
          <p:nvPr/>
        </p:nvCxnSpPr>
        <p:spPr>
          <a:xfrm flipH="1">
            <a:off x="7877837" y="3581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3" name="Straight Connector 82">
            <a:extLst>
              <a:ext uri="{FF2B5EF4-FFF2-40B4-BE49-F238E27FC236}">
                <a16:creationId xmlns:a16="http://schemas.microsoft.com/office/drawing/2014/main" id="{7FDC5F4B-9BF0-42AD-B8BB-2F2399BCF1E2}"/>
              </a:ext>
            </a:extLst>
          </p:cNvPr>
          <p:cNvCxnSpPr/>
          <p:nvPr/>
        </p:nvCxnSpPr>
        <p:spPr>
          <a:xfrm flipH="1">
            <a:off x="7881693" y="3962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93" name="Text Box 42">
            <a:extLst>
              <a:ext uri="{FF2B5EF4-FFF2-40B4-BE49-F238E27FC236}">
                <a16:creationId xmlns:a16="http://schemas.microsoft.com/office/drawing/2014/main" id="{53BAB77F-E061-4834-9068-34BDF78AD071}"/>
              </a:ext>
            </a:extLst>
          </p:cNvPr>
          <p:cNvSpPr txBox="1">
            <a:spLocks noChangeArrowheads="1"/>
          </p:cNvSpPr>
          <p:nvPr/>
        </p:nvSpPr>
        <p:spPr bwMode="auto">
          <a:xfrm>
            <a:off x="8111387" y="3429000"/>
            <a:ext cx="856196"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Flat AC</a:t>
            </a:r>
          </a:p>
        </p:txBody>
      </p:sp>
      <p:sp>
        <p:nvSpPr>
          <p:cNvPr id="100" name="Text Box 23">
            <a:extLst>
              <a:ext uri="{FF2B5EF4-FFF2-40B4-BE49-F238E27FC236}">
                <a16:creationId xmlns:a16="http://schemas.microsoft.com/office/drawing/2014/main" id="{D8F2FCFF-2984-4836-B000-9C5601A8EAAA}"/>
              </a:ext>
            </a:extLst>
          </p:cNvPr>
          <p:cNvSpPr txBox="1">
            <a:spLocks noChangeArrowheads="1"/>
          </p:cNvSpPr>
          <p:nvPr/>
        </p:nvSpPr>
        <p:spPr bwMode="auto">
          <a:xfrm>
            <a:off x="5530369" y="2667000"/>
            <a:ext cx="2143536"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Aqueous misdirection</a:t>
            </a:r>
          </a:p>
        </p:txBody>
      </p:sp>
      <p:cxnSp>
        <p:nvCxnSpPr>
          <p:cNvPr id="104" name="Straight Connector 103">
            <a:extLst>
              <a:ext uri="{FF2B5EF4-FFF2-40B4-BE49-F238E27FC236}">
                <a16:creationId xmlns:a16="http://schemas.microsoft.com/office/drawing/2014/main" id="{49D87D4A-E317-4446-9B95-5184CB3968F3}"/>
              </a:ext>
            </a:extLst>
          </p:cNvPr>
          <p:cNvCxnSpPr>
            <a:cxnSpLocks/>
          </p:cNvCxnSpPr>
          <p:nvPr/>
        </p:nvCxnSpPr>
        <p:spPr>
          <a:xfrm flipH="1">
            <a:off x="5316229" y="2667000"/>
            <a:ext cx="7397" cy="25314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5" name="Straight Connector 104">
            <a:extLst>
              <a:ext uri="{FF2B5EF4-FFF2-40B4-BE49-F238E27FC236}">
                <a16:creationId xmlns:a16="http://schemas.microsoft.com/office/drawing/2014/main" id="{F40B6D71-75A8-4A88-864D-00D14C2F710D}"/>
              </a:ext>
            </a:extLst>
          </p:cNvPr>
          <p:cNvCxnSpPr/>
          <p:nvPr/>
        </p:nvCxnSpPr>
        <p:spPr>
          <a:xfrm flipH="1">
            <a:off x="5323624" y="2832814"/>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6" name="Straight Connector 105">
            <a:extLst>
              <a:ext uri="{FF2B5EF4-FFF2-40B4-BE49-F238E27FC236}">
                <a16:creationId xmlns:a16="http://schemas.microsoft.com/office/drawing/2014/main" id="{010BF7B2-AA07-4DCF-822D-E2DB5CC0BF59}"/>
              </a:ext>
            </a:extLst>
          </p:cNvPr>
          <p:cNvCxnSpPr/>
          <p:nvPr/>
        </p:nvCxnSpPr>
        <p:spPr>
          <a:xfrm flipH="1">
            <a:off x="5323624" y="3360065"/>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a:extLst>
              <a:ext uri="{FF2B5EF4-FFF2-40B4-BE49-F238E27FC236}">
                <a16:creationId xmlns:a16="http://schemas.microsoft.com/office/drawing/2014/main" id="{BAC8035C-3999-4C31-93CD-6C0D2ADEB73B}"/>
              </a:ext>
            </a:extLst>
          </p:cNvPr>
          <p:cNvCxnSpPr/>
          <p:nvPr/>
        </p:nvCxnSpPr>
        <p:spPr>
          <a:xfrm flipH="1">
            <a:off x="5323536" y="3786938"/>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8" name="Straight Connector 107">
            <a:extLst>
              <a:ext uri="{FF2B5EF4-FFF2-40B4-BE49-F238E27FC236}">
                <a16:creationId xmlns:a16="http://schemas.microsoft.com/office/drawing/2014/main" id="{DB64CAEE-69B4-426A-8A5B-D1269DBF0F66}"/>
              </a:ext>
            </a:extLst>
          </p:cNvPr>
          <p:cNvCxnSpPr/>
          <p:nvPr/>
        </p:nvCxnSpPr>
        <p:spPr>
          <a:xfrm flipH="1">
            <a:off x="5327493" y="4249152"/>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12" name="Straight Connector 111">
            <a:extLst>
              <a:ext uri="{FF2B5EF4-FFF2-40B4-BE49-F238E27FC236}">
                <a16:creationId xmlns:a16="http://schemas.microsoft.com/office/drawing/2014/main" id="{99A16C30-4BE4-48E5-8B65-0C5F3039B8DC}"/>
              </a:ext>
            </a:extLst>
          </p:cNvPr>
          <p:cNvCxnSpPr/>
          <p:nvPr/>
        </p:nvCxnSpPr>
        <p:spPr>
          <a:xfrm flipH="1">
            <a:off x="5333455" y="51816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13" name="Text Box 42">
            <a:extLst>
              <a:ext uri="{FF2B5EF4-FFF2-40B4-BE49-F238E27FC236}">
                <a16:creationId xmlns:a16="http://schemas.microsoft.com/office/drawing/2014/main" id="{056DFFD9-3CA2-42E7-90FE-4F14522E3504}"/>
              </a:ext>
            </a:extLst>
          </p:cNvPr>
          <p:cNvSpPr txBox="1">
            <a:spLocks noChangeArrowheads="1"/>
          </p:cNvSpPr>
          <p:nvPr/>
        </p:nvSpPr>
        <p:spPr bwMode="auto">
          <a:xfrm>
            <a:off x="5533954" y="3623846"/>
            <a:ext cx="1563248"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Retinal surgery</a:t>
            </a:r>
          </a:p>
        </p:txBody>
      </p:sp>
      <p:sp>
        <p:nvSpPr>
          <p:cNvPr id="118" name="Text Box 47">
            <a:extLst>
              <a:ext uri="{FF2B5EF4-FFF2-40B4-BE49-F238E27FC236}">
                <a16:creationId xmlns:a16="http://schemas.microsoft.com/office/drawing/2014/main" id="{3F59D898-ECAD-49F0-9425-2A1BC8DDA7B5}"/>
              </a:ext>
            </a:extLst>
          </p:cNvPr>
          <p:cNvSpPr txBox="1">
            <a:spLocks noChangeArrowheads="1"/>
          </p:cNvSpPr>
          <p:nvPr/>
        </p:nvSpPr>
        <p:spPr bwMode="auto">
          <a:xfrm>
            <a:off x="5523688" y="4538246"/>
            <a:ext cx="1414170"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Drug-induced</a:t>
            </a:r>
          </a:p>
        </p:txBody>
      </p:sp>
      <p:sp>
        <p:nvSpPr>
          <p:cNvPr id="16" name="TextBox 15">
            <a:extLst>
              <a:ext uri="{FF2B5EF4-FFF2-40B4-BE49-F238E27FC236}">
                <a16:creationId xmlns:a16="http://schemas.microsoft.com/office/drawing/2014/main" id="{984E008D-FBBA-42B4-940E-EA26772E0161}"/>
              </a:ext>
            </a:extLst>
          </p:cNvPr>
          <p:cNvSpPr txBox="1"/>
          <p:nvPr/>
        </p:nvSpPr>
        <p:spPr>
          <a:xfrm>
            <a:off x="6230528" y="5257800"/>
            <a:ext cx="1326004" cy="369332"/>
          </a:xfrm>
          <a:prstGeom prst="rect">
            <a:avLst/>
          </a:prstGeom>
          <a:noFill/>
        </p:spPr>
        <p:txBody>
          <a:bodyPr wrap="none" rtlCol="0">
            <a:spAutoFit/>
          </a:bodyPr>
          <a:lstStyle/>
          <a:p>
            <a:pPr algn="ctr"/>
            <a:r>
              <a:rPr lang="en-US" dirty="0">
                <a:solidFill>
                  <a:schemeClr val="bg1">
                    <a:lumMod val="75000"/>
                  </a:schemeClr>
                </a:solidFill>
              </a:rPr>
              <a:t>Both/Either</a:t>
            </a:r>
          </a:p>
        </p:txBody>
      </p:sp>
      <p:cxnSp>
        <p:nvCxnSpPr>
          <p:cNvPr id="125" name="Straight Connector 124">
            <a:extLst>
              <a:ext uri="{FF2B5EF4-FFF2-40B4-BE49-F238E27FC236}">
                <a16:creationId xmlns:a16="http://schemas.microsoft.com/office/drawing/2014/main" id="{01138141-D318-4ED7-A7FE-D8F2155CE890}"/>
              </a:ext>
            </a:extLst>
          </p:cNvPr>
          <p:cNvCxnSpPr/>
          <p:nvPr/>
        </p:nvCxnSpPr>
        <p:spPr>
          <a:xfrm flipH="1">
            <a:off x="5334000" y="4724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52" name="Text Box 47">
            <a:extLst>
              <a:ext uri="{FF2B5EF4-FFF2-40B4-BE49-F238E27FC236}">
                <a16:creationId xmlns:a16="http://schemas.microsoft.com/office/drawing/2014/main" id="{E3578916-9804-473C-8F06-D4FA0BCEDFD0}"/>
              </a:ext>
            </a:extLst>
          </p:cNvPr>
          <p:cNvSpPr txBox="1">
            <a:spLocks noChangeArrowheads="1"/>
          </p:cNvSpPr>
          <p:nvPr/>
        </p:nvSpPr>
        <p:spPr bwMode="auto">
          <a:xfrm>
            <a:off x="5543446" y="4055146"/>
            <a:ext cx="1619354"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err="1">
                <a:solidFill>
                  <a:schemeClr val="bg1">
                    <a:lumMod val="75000"/>
                  </a:schemeClr>
                </a:solidFill>
              </a:rPr>
              <a:t>Nanophthalmos</a:t>
            </a:r>
            <a:endParaRPr lang="en-US" altLang="en-US" sz="1600" dirty="0">
              <a:solidFill>
                <a:schemeClr val="bg1">
                  <a:lumMod val="75000"/>
                </a:schemeClr>
              </a:solidFill>
            </a:endParaRPr>
          </a:p>
        </p:txBody>
      </p:sp>
      <p:sp>
        <p:nvSpPr>
          <p:cNvPr id="53" name="Text Box 45">
            <a:extLst>
              <a:ext uri="{FF2B5EF4-FFF2-40B4-BE49-F238E27FC236}">
                <a16:creationId xmlns:a16="http://schemas.microsoft.com/office/drawing/2014/main" id="{57D1A14F-68FE-47D2-983C-1A879D66A9DC}"/>
              </a:ext>
            </a:extLst>
          </p:cNvPr>
          <p:cNvSpPr txBox="1">
            <a:spLocks noChangeArrowheads="1"/>
          </p:cNvSpPr>
          <p:nvPr/>
        </p:nvSpPr>
        <p:spPr bwMode="auto">
          <a:xfrm>
            <a:off x="5523688" y="5013493"/>
            <a:ext cx="582211"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PFV</a:t>
            </a:r>
          </a:p>
        </p:txBody>
      </p:sp>
      <p:sp>
        <p:nvSpPr>
          <p:cNvPr id="54" name="Text Box 42">
            <a:extLst>
              <a:ext uri="{FF2B5EF4-FFF2-40B4-BE49-F238E27FC236}">
                <a16:creationId xmlns:a16="http://schemas.microsoft.com/office/drawing/2014/main" id="{E1E37D2C-2C52-446B-843B-01E64990D3EC}"/>
              </a:ext>
            </a:extLst>
          </p:cNvPr>
          <p:cNvSpPr txBox="1">
            <a:spLocks noChangeArrowheads="1"/>
          </p:cNvSpPr>
          <p:nvPr/>
        </p:nvSpPr>
        <p:spPr bwMode="auto">
          <a:xfrm>
            <a:off x="5551406" y="3192546"/>
            <a:ext cx="2276072"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ERD/choroidal effusion</a:t>
            </a:r>
          </a:p>
        </p:txBody>
      </p:sp>
      <p:sp>
        <p:nvSpPr>
          <p:cNvPr id="45" name="Text Box 16">
            <a:extLst>
              <a:ext uri="{FF2B5EF4-FFF2-40B4-BE49-F238E27FC236}">
                <a16:creationId xmlns:a16="http://schemas.microsoft.com/office/drawing/2014/main" id="{110F5FF7-0BFD-4D31-B590-0FC320326235}"/>
              </a:ext>
            </a:extLst>
          </p:cNvPr>
          <p:cNvSpPr txBox="1">
            <a:spLocks noChangeArrowheads="1"/>
          </p:cNvSpPr>
          <p:nvPr/>
        </p:nvSpPr>
        <p:spPr bwMode="auto">
          <a:xfrm>
            <a:off x="624362" y="1879005"/>
            <a:ext cx="6811893" cy="4524315"/>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i="1" dirty="0">
                <a:solidFill>
                  <a:schemeClr val="bg1">
                    <a:lumMod val="65000"/>
                  </a:schemeClr>
                </a:solidFill>
              </a:rPr>
              <a:t>In this context, what does </a:t>
            </a:r>
            <a:r>
              <a:rPr lang="en-US" altLang="en-US" sz="1600" dirty="0">
                <a:solidFill>
                  <a:schemeClr val="bg1">
                    <a:lumMod val="65000"/>
                  </a:schemeClr>
                </a:solidFill>
              </a:rPr>
              <a:t>ICE</a:t>
            </a:r>
            <a:r>
              <a:rPr lang="en-US" altLang="en-US" sz="1600" i="1" dirty="0">
                <a:solidFill>
                  <a:schemeClr val="bg1">
                    <a:lumMod val="65000"/>
                  </a:schemeClr>
                </a:solidFill>
              </a:rPr>
              <a:t> stand for?</a:t>
            </a:r>
          </a:p>
          <a:p>
            <a:pPr eaLnBrk="1" hangingPunct="1">
              <a:spcBef>
                <a:spcPct val="0"/>
              </a:spcBef>
              <a:buClrTx/>
              <a:buSzTx/>
              <a:buFontTx/>
              <a:buNone/>
            </a:pPr>
            <a:r>
              <a:rPr lang="en-US" altLang="en-US" sz="1600" dirty="0">
                <a:solidFill>
                  <a:schemeClr val="bg1">
                    <a:lumMod val="65000"/>
                  </a:schemeClr>
                </a:solidFill>
              </a:rPr>
              <a:t>Iridocorneal endothelial syndrome</a:t>
            </a:r>
          </a:p>
          <a:p>
            <a:pPr eaLnBrk="1" hangingPunct="1">
              <a:spcBef>
                <a:spcPct val="0"/>
              </a:spcBef>
              <a:buClrTx/>
              <a:buSzTx/>
              <a:buFontTx/>
              <a:buNone/>
            </a:pPr>
            <a:endParaRPr lang="en-US" altLang="en-US" sz="1600" i="1" dirty="0">
              <a:solidFill>
                <a:schemeClr val="bg1">
                  <a:lumMod val="65000"/>
                </a:schemeClr>
              </a:solidFill>
            </a:endParaRPr>
          </a:p>
          <a:p>
            <a:pPr eaLnBrk="1" hangingPunct="1">
              <a:spcBef>
                <a:spcPct val="0"/>
              </a:spcBef>
              <a:buClrTx/>
              <a:buSzTx/>
              <a:buFontTx/>
              <a:buNone/>
            </a:pPr>
            <a:r>
              <a:rPr lang="en-US" altLang="en-US" sz="1600" i="1" dirty="0">
                <a:solidFill>
                  <a:schemeClr val="bg1">
                    <a:lumMod val="65000"/>
                  </a:schemeClr>
                </a:solidFill>
              </a:rPr>
              <a:t>In a nutshell, what is ICE?</a:t>
            </a:r>
          </a:p>
          <a:p>
            <a:pPr eaLnBrk="1" hangingPunct="1">
              <a:spcBef>
                <a:spcPct val="0"/>
              </a:spcBef>
              <a:buClrTx/>
              <a:buSzTx/>
              <a:buFont typeface="Wingdings" panose="05000000000000000000" pitchFamily="2" charset="2"/>
              <a:buNone/>
            </a:pPr>
            <a:r>
              <a:rPr lang="en-US" altLang="en-US" sz="1600" dirty="0">
                <a:solidFill>
                  <a:schemeClr val="bg1">
                    <a:lumMod val="65000"/>
                  </a:schemeClr>
                </a:solidFill>
              </a:rPr>
              <a:t>A sporadic condition in which abnormal corneal endothelial cells lead to a variety of corneal, iris and angle problems</a:t>
            </a:r>
          </a:p>
          <a:p>
            <a:pPr eaLnBrk="1" hangingPunct="1">
              <a:spcBef>
                <a:spcPct val="0"/>
              </a:spcBef>
              <a:buClrTx/>
              <a:buSzTx/>
              <a:buFont typeface="Wingdings" panose="05000000000000000000" pitchFamily="2" charset="2"/>
              <a:buNone/>
            </a:pPr>
            <a:endParaRPr lang="en-US" altLang="en-US" sz="1600" dirty="0">
              <a:solidFill>
                <a:schemeClr val="bg1">
                  <a:lumMod val="65000"/>
                </a:schemeClr>
              </a:solidFill>
            </a:endParaRPr>
          </a:p>
          <a:p>
            <a:pPr eaLnBrk="1" hangingPunct="1">
              <a:spcBef>
                <a:spcPct val="0"/>
              </a:spcBef>
              <a:buClrTx/>
              <a:buSzTx/>
              <a:buFontTx/>
              <a:buNone/>
            </a:pPr>
            <a:r>
              <a:rPr lang="en-US" altLang="en-US" sz="1600" i="1" dirty="0">
                <a:solidFill>
                  <a:schemeClr val="bg1">
                    <a:lumMod val="65000"/>
                  </a:schemeClr>
                </a:solidFill>
              </a:rPr>
              <a:t>Who is the typical patient?</a:t>
            </a:r>
          </a:p>
          <a:p>
            <a:pPr eaLnBrk="1" hangingPunct="1">
              <a:spcBef>
                <a:spcPct val="0"/>
              </a:spcBef>
              <a:buClrTx/>
              <a:buSzTx/>
              <a:buFontTx/>
              <a:buNone/>
            </a:pPr>
            <a:r>
              <a:rPr lang="en-US" altLang="en-US" sz="1600" dirty="0">
                <a:solidFill>
                  <a:schemeClr val="bg1">
                    <a:lumMod val="65000"/>
                  </a:schemeClr>
                </a:solidFill>
              </a:rPr>
              <a:t>A young-to-middle-aged adult female</a:t>
            </a:r>
          </a:p>
          <a:p>
            <a:pPr eaLnBrk="1" hangingPunct="1">
              <a:spcBef>
                <a:spcPct val="0"/>
              </a:spcBef>
              <a:buClrTx/>
              <a:buSzTx/>
              <a:buFontTx/>
              <a:buNone/>
            </a:pPr>
            <a:endParaRPr lang="en-US" altLang="en-US" sz="1600" i="1" dirty="0">
              <a:solidFill>
                <a:schemeClr val="bg1">
                  <a:lumMod val="65000"/>
                </a:schemeClr>
              </a:solidFill>
            </a:endParaRPr>
          </a:p>
          <a:p>
            <a:pPr eaLnBrk="1" hangingPunct="1">
              <a:spcBef>
                <a:spcPct val="0"/>
              </a:spcBef>
              <a:buClrTx/>
              <a:buSzTx/>
              <a:buFontTx/>
              <a:buNone/>
            </a:pPr>
            <a:r>
              <a:rPr lang="en-US" altLang="en-US" sz="1600" i="1" dirty="0">
                <a:solidFill>
                  <a:schemeClr val="bg1">
                    <a:lumMod val="65000"/>
                  </a:schemeClr>
                </a:solidFill>
              </a:rPr>
              <a:t>What three sorts of complaints will she have?</a:t>
            </a:r>
          </a:p>
          <a:p>
            <a:pPr eaLnBrk="1" hangingPunct="1">
              <a:spcBef>
                <a:spcPct val="0"/>
              </a:spcBef>
              <a:buClrTx/>
              <a:buSzTx/>
              <a:buNone/>
            </a:pPr>
            <a:r>
              <a:rPr lang="en-US" altLang="en-US" sz="1600" dirty="0">
                <a:solidFill>
                  <a:schemeClr val="bg1">
                    <a:lumMod val="65000"/>
                  </a:schemeClr>
                </a:solidFill>
              </a:rPr>
              <a:t>--Changes in the eye’s appearance</a:t>
            </a:r>
          </a:p>
          <a:p>
            <a:pPr eaLnBrk="1" hangingPunct="1">
              <a:spcBef>
                <a:spcPct val="0"/>
              </a:spcBef>
              <a:buClrTx/>
              <a:buSzTx/>
              <a:buNone/>
            </a:pPr>
            <a:r>
              <a:rPr lang="en-US" altLang="en-US" sz="1600" dirty="0">
                <a:solidFill>
                  <a:schemeClr val="bg1">
                    <a:lumMod val="65000"/>
                  </a:schemeClr>
                </a:solidFill>
              </a:rPr>
              <a:t>--Ocular pain </a:t>
            </a:r>
          </a:p>
          <a:p>
            <a:pPr eaLnBrk="1" hangingPunct="1">
              <a:spcBef>
                <a:spcPct val="0"/>
              </a:spcBef>
              <a:buClrTx/>
              <a:buSzTx/>
              <a:buNone/>
            </a:pPr>
            <a:r>
              <a:rPr lang="en-US" altLang="en-US" sz="1600" dirty="0">
                <a:solidFill>
                  <a:schemeClr val="bg1">
                    <a:lumMod val="65000"/>
                  </a:schemeClr>
                </a:solidFill>
              </a:rPr>
              <a:t>--Decreased VA</a:t>
            </a:r>
          </a:p>
          <a:p>
            <a:pPr eaLnBrk="1" hangingPunct="1">
              <a:spcBef>
                <a:spcPct val="0"/>
              </a:spcBef>
              <a:buClrTx/>
              <a:buSzTx/>
              <a:buNone/>
            </a:pPr>
            <a:endParaRPr lang="en-US" altLang="en-US" sz="1600" dirty="0">
              <a:solidFill>
                <a:schemeClr val="bg1">
                  <a:lumMod val="65000"/>
                </a:schemeClr>
              </a:solidFill>
            </a:endParaRPr>
          </a:p>
          <a:p>
            <a:pPr eaLnBrk="1" hangingPunct="1">
              <a:spcBef>
                <a:spcPct val="0"/>
              </a:spcBef>
              <a:buClrTx/>
              <a:buSzTx/>
              <a:buFontTx/>
              <a:buNone/>
            </a:pPr>
            <a:r>
              <a:rPr lang="en-US" altLang="en-US" sz="1600" i="1" dirty="0">
                <a:solidFill>
                  <a:schemeClr val="bg1">
                    <a:lumMod val="65000"/>
                  </a:schemeClr>
                </a:solidFill>
              </a:rPr>
              <a:t>What ‘pertinent negative’ will be elicited when taking a history?</a:t>
            </a:r>
          </a:p>
          <a:p>
            <a:pPr eaLnBrk="1" hangingPunct="1">
              <a:spcBef>
                <a:spcPct val="0"/>
              </a:spcBef>
              <a:buClrTx/>
              <a:buSzTx/>
              <a:buFontTx/>
              <a:buNone/>
            </a:pPr>
            <a:r>
              <a:rPr lang="en-US" altLang="en-US" sz="1600" dirty="0">
                <a:solidFill>
                  <a:schemeClr val="bg1">
                    <a:lumMod val="65000"/>
                  </a:schemeClr>
                </a:solidFill>
              </a:rPr>
              <a:t>She will deny any family history of similar eye findings (recall it’s sporadic, not inherited)</a:t>
            </a:r>
          </a:p>
        </p:txBody>
      </p:sp>
      <p:sp>
        <p:nvSpPr>
          <p:cNvPr id="47" name="Oval 46">
            <a:extLst>
              <a:ext uri="{FF2B5EF4-FFF2-40B4-BE49-F238E27FC236}">
                <a16:creationId xmlns:a16="http://schemas.microsoft.com/office/drawing/2014/main" id="{915FF168-8D6E-4F81-8D3E-ED770430134E}"/>
              </a:ext>
            </a:extLst>
          </p:cNvPr>
          <p:cNvSpPr/>
          <p:nvPr/>
        </p:nvSpPr>
        <p:spPr>
          <a:xfrm>
            <a:off x="8001000" y="3048000"/>
            <a:ext cx="671979" cy="338554"/>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TextBox 59">
            <a:extLst>
              <a:ext uri="{FF2B5EF4-FFF2-40B4-BE49-F238E27FC236}">
                <a16:creationId xmlns:a16="http://schemas.microsoft.com/office/drawing/2014/main" id="{AFAF15C4-16A3-4C85-9800-85AB6BE28886}"/>
              </a:ext>
            </a:extLst>
          </p:cNvPr>
          <p:cNvSpPr txBox="1"/>
          <p:nvPr/>
        </p:nvSpPr>
        <p:spPr>
          <a:xfrm>
            <a:off x="705218" y="2859726"/>
            <a:ext cx="6609982" cy="1323439"/>
          </a:xfrm>
          <a:prstGeom prst="rect">
            <a:avLst/>
          </a:prstGeom>
          <a:solidFill>
            <a:srgbClr val="F8E284"/>
          </a:solidFill>
        </p:spPr>
        <p:txBody>
          <a:bodyPr wrap="square" rtlCol="0">
            <a:spAutoFit/>
          </a:bodyPr>
          <a:lstStyle/>
          <a:p>
            <a:r>
              <a:rPr lang="en-US" sz="1600" i="1" dirty="0">
                <a:solidFill>
                  <a:srgbClr val="0000FF"/>
                </a:solidFill>
              </a:rPr>
              <a:t>The </a:t>
            </a:r>
            <a:r>
              <a:rPr lang="en-US" sz="1600" dirty="0">
                <a:solidFill>
                  <a:srgbClr val="0000FF"/>
                </a:solidFill>
              </a:rPr>
              <a:t>BCSC</a:t>
            </a:r>
            <a:r>
              <a:rPr lang="en-US" sz="1600" i="1" dirty="0">
                <a:solidFill>
                  <a:srgbClr val="0000FF"/>
                </a:solidFill>
              </a:rPr>
              <a:t> books recognize three variants of ICE. What are they? </a:t>
            </a:r>
            <a:r>
              <a:rPr lang="en-US" sz="1600" i="1" dirty="0"/>
              <a:t>What is the predominant finding for each?</a:t>
            </a:r>
          </a:p>
          <a:p>
            <a:r>
              <a:rPr lang="en-US" sz="1600" dirty="0">
                <a:solidFill>
                  <a:srgbClr val="0000FF"/>
                </a:solidFill>
              </a:rPr>
              <a:t>--Iris nevus syndrome, </a:t>
            </a:r>
            <a:r>
              <a:rPr lang="en-US" sz="1600" i="1" dirty="0">
                <a:solidFill>
                  <a:srgbClr val="0000FF"/>
                </a:solidFill>
              </a:rPr>
              <a:t>aka</a:t>
            </a:r>
            <a:r>
              <a:rPr lang="en-US" sz="1600" dirty="0">
                <a:solidFill>
                  <a:srgbClr val="0000FF"/>
                </a:solidFill>
              </a:rPr>
              <a:t> Cogan-Reese syndrome: </a:t>
            </a:r>
            <a:r>
              <a:rPr lang="en-US" sz="1600" dirty="0">
                <a:solidFill>
                  <a:srgbClr val="F8E284"/>
                </a:solidFill>
              </a:rPr>
              <a:t>Iris nevi/nodules</a:t>
            </a:r>
          </a:p>
          <a:p>
            <a:r>
              <a:rPr lang="en-US" sz="1600" dirty="0">
                <a:solidFill>
                  <a:schemeClr val="bg1">
                    <a:lumMod val="65000"/>
                  </a:schemeClr>
                </a:solidFill>
              </a:rPr>
              <a:t>--Chandler syndrome</a:t>
            </a:r>
            <a:r>
              <a:rPr lang="en-US" sz="1600" dirty="0">
                <a:solidFill>
                  <a:srgbClr val="F8E284"/>
                </a:solidFill>
              </a:rPr>
              <a:t>: Corneal edema</a:t>
            </a:r>
          </a:p>
          <a:p>
            <a:r>
              <a:rPr lang="en-US" sz="1600" dirty="0">
                <a:solidFill>
                  <a:schemeClr val="bg1">
                    <a:lumMod val="65000"/>
                  </a:schemeClr>
                </a:solidFill>
              </a:rPr>
              <a:t>--Essential iris atrophy</a:t>
            </a:r>
            <a:r>
              <a:rPr lang="en-US" sz="1600" dirty="0">
                <a:solidFill>
                  <a:srgbClr val="F8E284"/>
                </a:solidFill>
              </a:rPr>
              <a:t>: Iris atrophy/tears</a:t>
            </a:r>
          </a:p>
        </p:txBody>
      </p:sp>
    </p:spTree>
    <p:extLst>
      <p:ext uri="{BB962C8B-B14F-4D97-AF65-F5344CB8AC3E}">
        <p14:creationId xmlns:p14="http://schemas.microsoft.com/office/powerpoint/2010/main" val="3555421377"/>
      </p:ext>
    </p:extLst>
  </p:cSld>
  <p:clrMapOvr>
    <a:masterClrMapping/>
  </p:clrMapOvr>
</p:sld>
</file>

<file path=ppt/slides/slide3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Straight Arrow Connector 12">
            <a:extLst>
              <a:ext uri="{FF2B5EF4-FFF2-40B4-BE49-F238E27FC236}">
                <a16:creationId xmlns:a16="http://schemas.microsoft.com/office/drawing/2014/main" id="{A6DE2085-829C-480C-9216-69D6039C0A37}"/>
              </a:ext>
            </a:extLst>
          </p:cNvPr>
          <p:cNvCxnSpPr>
            <a:cxnSpLocks/>
          </p:cNvCxnSpPr>
          <p:nvPr/>
        </p:nvCxnSpPr>
        <p:spPr>
          <a:xfrm>
            <a:off x="6717173" y="1828800"/>
            <a:ext cx="0" cy="3462754"/>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43014" name="Text Box 6"/>
          <p:cNvSpPr txBox="1">
            <a:spLocks noChangeArrowheads="1"/>
          </p:cNvSpPr>
          <p:nvPr/>
        </p:nvSpPr>
        <p:spPr bwMode="auto">
          <a:xfrm>
            <a:off x="533400" y="2356376"/>
            <a:ext cx="1005403"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Lens-</a:t>
            </a:r>
          </a:p>
          <a:p>
            <a:pPr algn="ctr" eaLnBrk="1" hangingPunct="1">
              <a:lnSpc>
                <a:spcPct val="80000"/>
              </a:lnSpc>
              <a:spcBef>
                <a:spcPct val="0"/>
              </a:spcBef>
              <a:buClrTx/>
              <a:buSzTx/>
              <a:buFontTx/>
              <a:buNone/>
            </a:pPr>
            <a:r>
              <a:rPr lang="en-US" altLang="en-US" sz="1800" dirty="0">
                <a:solidFill>
                  <a:schemeClr val="bg1">
                    <a:lumMod val="75000"/>
                  </a:schemeClr>
                </a:solidFill>
              </a:rPr>
              <a:t>Induced</a:t>
            </a:r>
          </a:p>
        </p:txBody>
      </p:sp>
      <p:sp>
        <p:nvSpPr>
          <p:cNvPr id="43017" name="Text Box 14"/>
          <p:cNvSpPr txBox="1">
            <a:spLocks noChangeArrowheads="1"/>
          </p:cNvSpPr>
          <p:nvPr/>
        </p:nvSpPr>
        <p:spPr bwMode="auto">
          <a:xfrm>
            <a:off x="3026498" y="2365901"/>
            <a:ext cx="1633781"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Aphakic/</a:t>
            </a:r>
          </a:p>
          <a:p>
            <a:pPr algn="ctr" eaLnBrk="1" hangingPunct="1">
              <a:lnSpc>
                <a:spcPct val="80000"/>
              </a:lnSpc>
              <a:spcBef>
                <a:spcPct val="0"/>
              </a:spcBef>
              <a:buClrTx/>
              <a:buSzTx/>
              <a:buFontTx/>
              <a:buNone/>
            </a:pPr>
            <a:r>
              <a:rPr lang="en-US" altLang="en-US" sz="1800" dirty="0" err="1">
                <a:solidFill>
                  <a:schemeClr val="bg1">
                    <a:lumMod val="75000"/>
                  </a:schemeClr>
                </a:solidFill>
              </a:rPr>
              <a:t>Pseudophakic</a:t>
            </a:r>
            <a:endParaRPr lang="en-US" altLang="en-US" sz="1800" dirty="0">
              <a:solidFill>
                <a:schemeClr val="bg1">
                  <a:lumMod val="75000"/>
                </a:schemeClr>
              </a:solidFill>
            </a:endParaRPr>
          </a:p>
        </p:txBody>
      </p:sp>
      <p:sp>
        <p:nvSpPr>
          <p:cNvPr id="43031" name="Text Box 35"/>
          <p:cNvSpPr txBox="1">
            <a:spLocks noChangeArrowheads="1"/>
          </p:cNvSpPr>
          <p:nvPr/>
        </p:nvSpPr>
        <p:spPr bwMode="auto">
          <a:xfrm>
            <a:off x="1190847" y="1295400"/>
            <a:ext cx="2473754"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solidFill>
                  <a:schemeClr val="bg1">
                    <a:lumMod val="75000"/>
                  </a:schemeClr>
                </a:solidFill>
              </a:rPr>
              <a:t>w/ Pupillary Block</a:t>
            </a:r>
          </a:p>
        </p:txBody>
      </p:sp>
      <p:sp>
        <p:nvSpPr>
          <p:cNvPr id="43032" name="Text Box 36"/>
          <p:cNvSpPr txBox="1">
            <a:spLocks noChangeArrowheads="1"/>
          </p:cNvSpPr>
          <p:nvPr/>
        </p:nvSpPr>
        <p:spPr bwMode="auto">
          <a:xfrm>
            <a:off x="5181600" y="1295400"/>
            <a:ext cx="2630848"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t>w/o Pupillary Block</a:t>
            </a:r>
          </a:p>
        </p:txBody>
      </p:sp>
      <p:sp>
        <p:nvSpPr>
          <p:cNvPr id="49" name="Rectangle 2">
            <a:extLst>
              <a:ext uri="{FF2B5EF4-FFF2-40B4-BE49-F238E27FC236}">
                <a16:creationId xmlns:a16="http://schemas.microsoft.com/office/drawing/2014/main" id="{240EE5BF-F7D2-4FC8-A5DD-F6B5423153C6}"/>
              </a:ext>
            </a:extLst>
          </p:cNvPr>
          <p:cNvSpPr>
            <a:spLocks noGrp="1" noChangeArrowheads="1"/>
          </p:cNvSpPr>
          <p:nvPr>
            <p:ph type="title"/>
          </p:nvPr>
        </p:nvSpPr>
        <p:spPr>
          <a:xfrm>
            <a:off x="457200" y="304800"/>
            <a:ext cx="7543800" cy="563562"/>
          </a:xfrm>
        </p:spPr>
        <p:txBody>
          <a:bodyPr/>
          <a:lstStyle/>
          <a:p>
            <a:pPr eaLnBrk="1" hangingPunct="1"/>
            <a:r>
              <a:rPr lang="en-US" altLang="en-US" sz="3500" dirty="0"/>
              <a:t>Q/A</a:t>
            </a:r>
          </a:p>
        </p:txBody>
      </p:sp>
      <p:sp>
        <p:nvSpPr>
          <p:cNvPr id="50" name="TextBox 49">
            <a:extLst>
              <a:ext uri="{FF2B5EF4-FFF2-40B4-BE49-F238E27FC236}">
                <a16:creationId xmlns:a16="http://schemas.microsoft.com/office/drawing/2014/main" id="{CF426230-46C8-405C-9015-99EF57762A2E}"/>
              </a:ext>
            </a:extLst>
          </p:cNvPr>
          <p:cNvSpPr txBox="1"/>
          <p:nvPr/>
        </p:nvSpPr>
        <p:spPr>
          <a:xfrm>
            <a:off x="2259496" y="189094"/>
            <a:ext cx="4607480" cy="400110"/>
          </a:xfrm>
          <a:prstGeom prst="rect">
            <a:avLst/>
          </a:prstGeom>
          <a:solidFill>
            <a:schemeClr val="accent1">
              <a:lumMod val="60000"/>
              <a:lumOff val="40000"/>
            </a:schemeClr>
          </a:solidFill>
        </p:spPr>
        <p:txBody>
          <a:bodyPr wrap="none" rtlCol="0">
            <a:spAutoFit/>
          </a:bodyPr>
          <a:lstStyle/>
          <a:p>
            <a:pPr algn="ctr"/>
            <a:r>
              <a:rPr lang="en-US" sz="2000" b="1" dirty="0"/>
              <a:t>Secondary Angle Closure Glaucoma</a:t>
            </a:r>
          </a:p>
        </p:txBody>
      </p:sp>
      <p:sp>
        <p:nvSpPr>
          <p:cNvPr id="2" name="TextBox 1">
            <a:extLst>
              <a:ext uri="{FF2B5EF4-FFF2-40B4-BE49-F238E27FC236}">
                <a16:creationId xmlns:a16="http://schemas.microsoft.com/office/drawing/2014/main" id="{A7E30BEC-923B-4C9A-A856-BDD0D882F6B8}"/>
              </a:ext>
            </a:extLst>
          </p:cNvPr>
          <p:cNvSpPr txBox="1"/>
          <p:nvPr/>
        </p:nvSpPr>
        <p:spPr>
          <a:xfrm>
            <a:off x="887305" y="2844119"/>
            <a:ext cx="1494320" cy="338554"/>
          </a:xfrm>
          <a:prstGeom prst="rect">
            <a:avLst/>
          </a:prstGeom>
          <a:noFill/>
        </p:spPr>
        <p:txBody>
          <a:bodyPr wrap="none" rtlCol="0">
            <a:spAutoFit/>
          </a:bodyPr>
          <a:lstStyle/>
          <a:p>
            <a:r>
              <a:rPr lang="en-US" sz="1600" dirty="0" err="1">
                <a:solidFill>
                  <a:schemeClr val="bg1">
                    <a:lumMod val="75000"/>
                  </a:schemeClr>
                </a:solidFill>
              </a:rPr>
              <a:t>Phacomorphic</a:t>
            </a:r>
            <a:endParaRPr lang="en-US" sz="1600" dirty="0">
              <a:solidFill>
                <a:schemeClr val="bg1">
                  <a:lumMod val="75000"/>
                </a:schemeClr>
              </a:solidFill>
            </a:endParaRPr>
          </a:p>
        </p:txBody>
      </p:sp>
      <p:sp>
        <p:nvSpPr>
          <p:cNvPr id="51" name="TextBox 50">
            <a:extLst>
              <a:ext uri="{FF2B5EF4-FFF2-40B4-BE49-F238E27FC236}">
                <a16:creationId xmlns:a16="http://schemas.microsoft.com/office/drawing/2014/main" id="{156069D4-340B-4160-A336-EBF73557CEE0}"/>
              </a:ext>
            </a:extLst>
          </p:cNvPr>
          <p:cNvSpPr txBox="1"/>
          <p:nvPr/>
        </p:nvSpPr>
        <p:spPr>
          <a:xfrm>
            <a:off x="884725" y="3175578"/>
            <a:ext cx="1402948" cy="338554"/>
          </a:xfrm>
          <a:prstGeom prst="rect">
            <a:avLst/>
          </a:prstGeom>
          <a:noFill/>
        </p:spPr>
        <p:txBody>
          <a:bodyPr wrap="none" rtlCol="0">
            <a:spAutoFit/>
          </a:bodyPr>
          <a:lstStyle/>
          <a:p>
            <a:r>
              <a:rPr lang="en-US" sz="1600" dirty="0">
                <a:solidFill>
                  <a:schemeClr val="bg1">
                    <a:lumMod val="75000"/>
                  </a:schemeClr>
                </a:solidFill>
              </a:rPr>
              <a:t>Ectopia </a:t>
            </a:r>
            <a:r>
              <a:rPr lang="en-US" sz="1600" dirty="0" err="1">
                <a:solidFill>
                  <a:schemeClr val="bg1">
                    <a:lumMod val="75000"/>
                  </a:schemeClr>
                </a:solidFill>
              </a:rPr>
              <a:t>lentis</a:t>
            </a:r>
            <a:endParaRPr lang="en-US" sz="1600" dirty="0">
              <a:solidFill>
                <a:schemeClr val="bg1">
                  <a:lumMod val="75000"/>
                </a:schemeClr>
              </a:solidFill>
            </a:endParaRPr>
          </a:p>
        </p:txBody>
      </p:sp>
      <p:cxnSp>
        <p:nvCxnSpPr>
          <p:cNvPr id="71" name="Straight Connector 70">
            <a:extLst>
              <a:ext uri="{FF2B5EF4-FFF2-40B4-BE49-F238E27FC236}">
                <a16:creationId xmlns:a16="http://schemas.microsoft.com/office/drawing/2014/main" id="{C104938D-BA8D-4E39-9D5F-9EE2012F2F3C}"/>
              </a:ext>
            </a:extLst>
          </p:cNvPr>
          <p:cNvCxnSpPr>
            <a:cxnSpLocks/>
          </p:cNvCxnSpPr>
          <p:nvPr/>
        </p:nvCxnSpPr>
        <p:spPr>
          <a:xfrm flipH="1">
            <a:off x="762665" y="3023488"/>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2A7E4E40-472F-4E50-8A7A-45C10FDD7171}"/>
              </a:ext>
            </a:extLst>
          </p:cNvPr>
          <p:cNvCxnSpPr>
            <a:cxnSpLocks/>
          </p:cNvCxnSpPr>
          <p:nvPr/>
        </p:nvCxnSpPr>
        <p:spPr>
          <a:xfrm flipH="1">
            <a:off x="762665" y="3347853"/>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C3924889-45B9-4383-9C9E-48F0A9C27AD8}"/>
              </a:ext>
            </a:extLst>
          </p:cNvPr>
          <p:cNvCxnSpPr>
            <a:cxnSpLocks/>
          </p:cNvCxnSpPr>
          <p:nvPr/>
        </p:nvCxnSpPr>
        <p:spPr>
          <a:xfrm flipH="1">
            <a:off x="748719" y="2838976"/>
            <a:ext cx="13947" cy="5088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 name="Straight Arrow Connector 5">
            <a:extLst>
              <a:ext uri="{FF2B5EF4-FFF2-40B4-BE49-F238E27FC236}">
                <a16:creationId xmlns:a16="http://schemas.microsoft.com/office/drawing/2014/main" id="{A3439F0C-5143-461F-8F3C-2E830785DEFC}"/>
              </a:ext>
            </a:extLst>
          </p:cNvPr>
          <p:cNvCxnSpPr>
            <a:stCxn id="50" idx="2"/>
          </p:cNvCxnSpPr>
          <p:nvPr/>
        </p:nvCxnSpPr>
        <p:spPr>
          <a:xfrm flipH="1">
            <a:off x="2971800" y="589204"/>
            <a:ext cx="1591436" cy="706196"/>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0" name="Straight Arrow Connector 9">
            <a:extLst>
              <a:ext uri="{FF2B5EF4-FFF2-40B4-BE49-F238E27FC236}">
                <a16:creationId xmlns:a16="http://schemas.microsoft.com/office/drawing/2014/main" id="{84DC796E-F6ED-4FBB-82D2-A260F480BF8A}"/>
              </a:ext>
            </a:extLst>
          </p:cNvPr>
          <p:cNvCxnSpPr>
            <a:cxnSpLocks/>
          </p:cNvCxnSpPr>
          <p:nvPr/>
        </p:nvCxnSpPr>
        <p:spPr>
          <a:xfrm>
            <a:off x="4572000" y="589204"/>
            <a:ext cx="1600200" cy="706196"/>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6" name="Straight Arrow Connector 25">
            <a:extLst>
              <a:ext uri="{FF2B5EF4-FFF2-40B4-BE49-F238E27FC236}">
                <a16:creationId xmlns:a16="http://schemas.microsoft.com/office/drawing/2014/main" id="{B70E0124-9B84-41A5-8D84-A66B7838A706}"/>
              </a:ext>
            </a:extLst>
          </p:cNvPr>
          <p:cNvCxnSpPr>
            <a:cxnSpLocks/>
          </p:cNvCxnSpPr>
          <p:nvPr/>
        </p:nvCxnSpPr>
        <p:spPr>
          <a:xfrm flipH="1">
            <a:off x="1159539" y="1828800"/>
            <a:ext cx="1290435" cy="478059"/>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28" name="Straight Arrow Connector 27">
            <a:extLst>
              <a:ext uri="{FF2B5EF4-FFF2-40B4-BE49-F238E27FC236}">
                <a16:creationId xmlns:a16="http://schemas.microsoft.com/office/drawing/2014/main" id="{567A4249-5C59-4416-8A8E-1C35913900AB}"/>
              </a:ext>
            </a:extLst>
          </p:cNvPr>
          <p:cNvCxnSpPr>
            <a:cxnSpLocks/>
          </p:cNvCxnSpPr>
          <p:nvPr/>
        </p:nvCxnSpPr>
        <p:spPr>
          <a:xfrm>
            <a:off x="2449973" y="1832208"/>
            <a:ext cx="1268784"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56" name="Text Box 6">
            <a:extLst>
              <a:ext uri="{FF2B5EF4-FFF2-40B4-BE49-F238E27FC236}">
                <a16:creationId xmlns:a16="http://schemas.microsoft.com/office/drawing/2014/main" id="{557983BD-9D64-49B9-A366-A08663B0451F}"/>
              </a:ext>
            </a:extLst>
          </p:cNvPr>
          <p:cNvSpPr txBox="1">
            <a:spLocks noChangeArrowheads="1"/>
          </p:cNvSpPr>
          <p:nvPr/>
        </p:nvSpPr>
        <p:spPr bwMode="auto">
          <a:xfrm>
            <a:off x="5029200" y="2356376"/>
            <a:ext cx="813043"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r" eaLnBrk="1" hangingPunct="1">
              <a:lnSpc>
                <a:spcPct val="80000"/>
              </a:lnSpc>
              <a:spcBef>
                <a:spcPct val="0"/>
              </a:spcBef>
              <a:buClrTx/>
              <a:buSzTx/>
              <a:buFontTx/>
              <a:buNone/>
            </a:pPr>
            <a:r>
              <a:rPr lang="en-US" altLang="en-US" sz="1800" dirty="0">
                <a:solidFill>
                  <a:schemeClr val="bg1">
                    <a:lumMod val="75000"/>
                  </a:schemeClr>
                </a:solidFill>
              </a:rPr>
              <a:t>‘Push’</a:t>
            </a:r>
          </a:p>
        </p:txBody>
      </p:sp>
      <p:sp>
        <p:nvSpPr>
          <p:cNvPr id="57" name="Text Box 14">
            <a:extLst>
              <a:ext uri="{FF2B5EF4-FFF2-40B4-BE49-F238E27FC236}">
                <a16:creationId xmlns:a16="http://schemas.microsoft.com/office/drawing/2014/main" id="{5DAFA1C1-3A29-4C27-A379-663FDD22E326}"/>
              </a:ext>
            </a:extLst>
          </p:cNvPr>
          <p:cNvSpPr txBox="1">
            <a:spLocks noChangeArrowheads="1"/>
          </p:cNvSpPr>
          <p:nvPr/>
        </p:nvSpPr>
        <p:spPr bwMode="auto">
          <a:xfrm>
            <a:off x="7620000" y="2365901"/>
            <a:ext cx="671979"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t>‘Pull’</a:t>
            </a:r>
          </a:p>
        </p:txBody>
      </p:sp>
      <p:cxnSp>
        <p:nvCxnSpPr>
          <p:cNvPr id="58" name="Straight Arrow Connector 57">
            <a:extLst>
              <a:ext uri="{FF2B5EF4-FFF2-40B4-BE49-F238E27FC236}">
                <a16:creationId xmlns:a16="http://schemas.microsoft.com/office/drawing/2014/main" id="{E874FEE9-46BD-46A3-90A3-DE7CC220FBFF}"/>
              </a:ext>
            </a:extLst>
          </p:cNvPr>
          <p:cNvCxnSpPr>
            <a:cxnSpLocks/>
          </p:cNvCxnSpPr>
          <p:nvPr/>
        </p:nvCxnSpPr>
        <p:spPr>
          <a:xfrm flipH="1">
            <a:off x="5867400" y="1828800"/>
            <a:ext cx="849775"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59" name="Straight Arrow Connector 58">
            <a:extLst>
              <a:ext uri="{FF2B5EF4-FFF2-40B4-BE49-F238E27FC236}">
                <a16:creationId xmlns:a16="http://schemas.microsoft.com/office/drawing/2014/main" id="{C370A4A1-FE96-4E70-B89E-839542A5E241}"/>
              </a:ext>
            </a:extLst>
          </p:cNvPr>
          <p:cNvCxnSpPr>
            <a:cxnSpLocks/>
          </p:cNvCxnSpPr>
          <p:nvPr/>
        </p:nvCxnSpPr>
        <p:spPr>
          <a:xfrm>
            <a:off x="6717173" y="1832208"/>
            <a:ext cx="902827" cy="474047"/>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62" name="Text Box 16">
            <a:extLst>
              <a:ext uri="{FF2B5EF4-FFF2-40B4-BE49-F238E27FC236}">
                <a16:creationId xmlns:a16="http://schemas.microsoft.com/office/drawing/2014/main" id="{33538067-0726-41B0-93FF-357EF00CA62D}"/>
              </a:ext>
            </a:extLst>
          </p:cNvPr>
          <p:cNvSpPr txBox="1">
            <a:spLocks noChangeArrowheads="1"/>
          </p:cNvSpPr>
          <p:nvPr/>
        </p:nvSpPr>
        <p:spPr bwMode="auto">
          <a:xfrm>
            <a:off x="8065437" y="2684785"/>
            <a:ext cx="628698"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NVG</a:t>
            </a:r>
          </a:p>
        </p:txBody>
      </p:sp>
      <p:sp>
        <p:nvSpPr>
          <p:cNvPr id="70" name="Text Box 21">
            <a:extLst>
              <a:ext uri="{FF2B5EF4-FFF2-40B4-BE49-F238E27FC236}">
                <a16:creationId xmlns:a16="http://schemas.microsoft.com/office/drawing/2014/main" id="{86C32650-BE1F-4CC3-8DB5-0C136D877E6F}"/>
              </a:ext>
            </a:extLst>
          </p:cNvPr>
          <p:cNvSpPr txBox="1">
            <a:spLocks noChangeArrowheads="1"/>
          </p:cNvSpPr>
          <p:nvPr/>
        </p:nvSpPr>
        <p:spPr bwMode="auto">
          <a:xfrm>
            <a:off x="8070534" y="3048000"/>
            <a:ext cx="526106"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b="1"/>
              <a:t>ICE</a:t>
            </a:r>
          </a:p>
        </p:txBody>
      </p:sp>
      <p:sp>
        <p:nvSpPr>
          <p:cNvPr id="75" name="Text Box 45">
            <a:extLst>
              <a:ext uri="{FF2B5EF4-FFF2-40B4-BE49-F238E27FC236}">
                <a16:creationId xmlns:a16="http://schemas.microsoft.com/office/drawing/2014/main" id="{2B6EDA2D-8F55-4DFD-A225-8C03CE6FC7F3}"/>
              </a:ext>
            </a:extLst>
          </p:cNvPr>
          <p:cNvSpPr txBox="1">
            <a:spLocks noChangeArrowheads="1"/>
          </p:cNvSpPr>
          <p:nvPr/>
        </p:nvSpPr>
        <p:spPr bwMode="auto">
          <a:xfrm>
            <a:off x="8073162" y="3810000"/>
            <a:ext cx="1070837" cy="74635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ts val="1700"/>
              </a:lnSpc>
              <a:spcBef>
                <a:spcPct val="0"/>
              </a:spcBef>
              <a:buClrTx/>
              <a:buSzTx/>
              <a:buFontTx/>
              <a:buNone/>
            </a:pPr>
            <a:r>
              <a:rPr lang="en-US" altLang="en-US" sz="1600" dirty="0">
                <a:solidFill>
                  <a:schemeClr val="bg1">
                    <a:lumMod val="75000"/>
                  </a:schemeClr>
                </a:solidFill>
              </a:rPr>
              <a:t>Epithelial/ fibrous ingrowth</a:t>
            </a:r>
          </a:p>
        </p:txBody>
      </p:sp>
      <p:cxnSp>
        <p:nvCxnSpPr>
          <p:cNvPr id="77" name="Straight Connector 76">
            <a:extLst>
              <a:ext uri="{FF2B5EF4-FFF2-40B4-BE49-F238E27FC236}">
                <a16:creationId xmlns:a16="http://schemas.microsoft.com/office/drawing/2014/main" id="{FC090BD7-F2E1-4464-B57B-9CBE5874C89B}"/>
              </a:ext>
            </a:extLst>
          </p:cNvPr>
          <p:cNvCxnSpPr>
            <a:cxnSpLocks/>
          </p:cNvCxnSpPr>
          <p:nvPr/>
        </p:nvCxnSpPr>
        <p:spPr>
          <a:xfrm>
            <a:off x="7873969" y="2674448"/>
            <a:ext cx="7724" cy="128795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8" name="Straight Connector 77">
            <a:extLst>
              <a:ext uri="{FF2B5EF4-FFF2-40B4-BE49-F238E27FC236}">
                <a16:creationId xmlns:a16="http://schemas.microsoft.com/office/drawing/2014/main" id="{B1922ED5-C3D8-43D8-A00D-1D6BC9201DBA}"/>
              </a:ext>
            </a:extLst>
          </p:cNvPr>
          <p:cNvCxnSpPr/>
          <p:nvPr/>
        </p:nvCxnSpPr>
        <p:spPr>
          <a:xfrm flipH="1">
            <a:off x="7873968" y="2840262"/>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9" name="Straight Connector 78">
            <a:extLst>
              <a:ext uri="{FF2B5EF4-FFF2-40B4-BE49-F238E27FC236}">
                <a16:creationId xmlns:a16="http://schemas.microsoft.com/office/drawing/2014/main" id="{77019ED2-6D69-4A60-9D19-D4DB786EA3A0}"/>
              </a:ext>
            </a:extLst>
          </p:cNvPr>
          <p:cNvCxnSpPr/>
          <p:nvPr/>
        </p:nvCxnSpPr>
        <p:spPr>
          <a:xfrm flipH="1">
            <a:off x="7873968" y="3213518"/>
            <a:ext cx="24447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1" name="Straight Connector 80">
            <a:extLst>
              <a:ext uri="{FF2B5EF4-FFF2-40B4-BE49-F238E27FC236}">
                <a16:creationId xmlns:a16="http://schemas.microsoft.com/office/drawing/2014/main" id="{9796A12F-4125-4C05-8EE8-A388740C580D}"/>
              </a:ext>
            </a:extLst>
          </p:cNvPr>
          <p:cNvCxnSpPr/>
          <p:nvPr/>
        </p:nvCxnSpPr>
        <p:spPr>
          <a:xfrm flipH="1">
            <a:off x="7877837" y="3581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3" name="Straight Connector 82">
            <a:extLst>
              <a:ext uri="{FF2B5EF4-FFF2-40B4-BE49-F238E27FC236}">
                <a16:creationId xmlns:a16="http://schemas.microsoft.com/office/drawing/2014/main" id="{7FDC5F4B-9BF0-42AD-B8BB-2F2399BCF1E2}"/>
              </a:ext>
            </a:extLst>
          </p:cNvPr>
          <p:cNvCxnSpPr/>
          <p:nvPr/>
        </p:nvCxnSpPr>
        <p:spPr>
          <a:xfrm flipH="1">
            <a:off x="7881693" y="3962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93" name="Text Box 42">
            <a:extLst>
              <a:ext uri="{FF2B5EF4-FFF2-40B4-BE49-F238E27FC236}">
                <a16:creationId xmlns:a16="http://schemas.microsoft.com/office/drawing/2014/main" id="{53BAB77F-E061-4834-9068-34BDF78AD071}"/>
              </a:ext>
            </a:extLst>
          </p:cNvPr>
          <p:cNvSpPr txBox="1">
            <a:spLocks noChangeArrowheads="1"/>
          </p:cNvSpPr>
          <p:nvPr/>
        </p:nvSpPr>
        <p:spPr bwMode="auto">
          <a:xfrm>
            <a:off x="8111387" y="3429000"/>
            <a:ext cx="856196"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Flat AC</a:t>
            </a:r>
          </a:p>
        </p:txBody>
      </p:sp>
      <p:sp>
        <p:nvSpPr>
          <p:cNvPr id="100" name="Text Box 23">
            <a:extLst>
              <a:ext uri="{FF2B5EF4-FFF2-40B4-BE49-F238E27FC236}">
                <a16:creationId xmlns:a16="http://schemas.microsoft.com/office/drawing/2014/main" id="{D8F2FCFF-2984-4836-B000-9C5601A8EAAA}"/>
              </a:ext>
            </a:extLst>
          </p:cNvPr>
          <p:cNvSpPr txBox="1">
            <a:spLocks noChangeArrowheads="1"/>
          </p:cNvSpPr>
          <p:nvPr/>
        </p:nvSpPr>
        <p:spPr bwMode="auto">
          <a:xfrm>
            <a:off x="5530369" y="2667000"/>
            <a:ext cx="2143536"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Aqueous misdirection</a:t>
            </a:r>
          </a:p>
        </p:txBody>
      </p:sp>
      <p:cxnSp>
        <p:nvCxnSpPr>
          <p:cNvPr id="104" name="Straight Connector 103">
            <a:extLst>
              <a:ext uri="{FF2B5EF4-FFF2-40B4-BE49-F238E27FC236}">
                <a16:creationId xmlns:a16="http://schemas.microsoft.com/office/drawing/2014/main" id="{49D87D4A-E317-4446-9B95-5184CB3968F3}"/>
              </a:ext>
            </a:extLst>
          </p:cNvPr>
          <p:cNvCxnSpPr>
            <a:cxnSpLocks/>
          </p:cNvCxnSpPr>
          <p:nvPr/>
        </p:nvCxnSpPr>
        <p:spPr>
          <a:xfrm flipH="1">
            <a:off x="5316229" y="2667000"/>
            <a:ext cx="7397" cy="25314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5" name="Straight Connector 104">
            <a:extLst>
              <a:ext uri="{FF2B5EF4-FFF2-40B4-BE49-F238E27FC236}">
                <a16:creationId xmlns:a16="http://schemas.microsoft.com/office/drawing/2014/main" id="{F40B6D71-75A8-4A88-864D-00D14C2F710D}"/>
              </a:ext>
            </a:extLst>
          </p:cNvPr>
          <p:cNvCxnSpPr/>
          <p:nvPr/>
        </p:nvCxnSpPr>
        <p:spPr>
          <a:xfrm flipH="1">
            <a:off x="5323624" y="2832814"/>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6" name="Straight Connector 105">
            <a:extLst>
              <a:ext uri="{FF2B5EF4-FFF2-40B4-BE49-F238E27FC236}">
                <a16:creationId xmlns:a16="http://schemas.microsoft.com/office/drawing/2014/main" id="{010BF7B2-AA07-4DCF-822D-E2DB5CC0BF59}"/>
              </a:ext>
            </a:extLst>
          </p:cNvPr>
          <p:cNvCxnSpPr/>
          <p:nvPr/>
        </p:nvCxnSpPr>
        <p:spPr>
          <a:xfrm flipH="1">
            <a:off x="5323624" y="3360065"/>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a:extLst>
              <a:ext uri="{FF2B5EF4-FFF2-40B4-BE49-F238E27FC236}">
                <a16:creationId xmlns:a16="http://schemas.microsoft.com/office/drawing/2014/main" id="{BAC8035C-3999-4C31-93CD-6C0D2ADEB73B}"/>
              </a:ext>
            </a:extLst>
          </p:cNvPr>
          <p:cNvCxnSpPr/>
          <p:nvPr/>
        </p:nvCxnSpPr>
        <p:spPr>
          <a:xfrm flipH="1">
            <a:off x="5323536" y="3786938"/>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8" name="Straight Connector 107">
            <a:extLst>
              <a:ext uri="{FF2B5EF4-FFF2-40B4-BE49-F238E27FC236}">
                <a16:creationId xmlns:a16="http://schemas.microsoft.com/office/drawing/2014/main" id="{DB64CAEE-69B4-426A-8A5B-D1269DBF0F66}"/>
              </a:ext>
            </a:extLst>
          </p:cNvPr>
          <p:cNvCxnSpPr/>
          <p:nvPr/>
        </p:nvCxnSpPr>
        <p:spPr>
          <a:xfrm flipH="1">
            <a:off x="5327493" y="4249152"/>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12" name="Straight Connector 111">
            <a:extLst>
              <a:ext uri="{FF2B5EF4-FFF2-40B4-BE49-F238E27FC236}">
                <a16:creationId xmlns:a16="http://schemas.microsoft.com/office/drawing/2014/main" id="{99A16C30-4BE4-48E5-8B65-0C5F3039B8DC}"/>
              </a:ext>
            </a:extLst>
          </p:cNvPr>
          <p:cNvCxnSpPr/>
          <p:nvPr/>
        </p:nvCxnSpPr>
        <p:spPr>
          <a:xfrm flipH="1">
            <a:off x="5333455" y="51816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13" name="Text Box 42">
            <a:extLst>
              <a:ext uri="{FF2B5EF4-FFF2-40B4-BE49-F238E27FC236}">
                <a16:creationId xmlns:a16="http://schemas.microsoft.com/office/drawing/2014/main" id="{056DFFD9-3CA2-42E7-90FE-4F14522E3504}"/>
              </a:ext>
            </a:extLst>
          </p:cNvPr>
          <p:cNvSpPr txBox="1">
            <a:spLocks noChangeArrowheads="1"/>
          </p:cNvSpPr>
          <p:nvPr/>
        </p:nvSpPr>
        <p:spPr bwMode="auto">
          <a:xfrm>
            <a:off x="5533954" y="3623846"/>
            <a:ext cx="1563248"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Retinal surgery</a:t>
            </a:r>
          </a:p>
        </p:txBody>
      </p:sp>
      <p:sp>
        <p:nvSpPr>
          <p:cNvPr id="118" name="Text Box 47">
            <a:extLst>
              <a:ext uri="{FF2B5EF4-FFF2-40B4-BE49-F238E27FC236}">
                <a16:creationId xmlns:a16="http://schemas.microsoft.com/office/drawing/2014/main" id="{3F59D898-ECAD-49F0-9425-2A1BC8DDA7B5}"/>
              </a:ext>
            </a:extLst>
          </p:cNvPr>
          <p:cNvSpPr txBox="1">
            <a:spLocks noChangeArrowheads="1"/>
          </p:cNvSpPr>
          <p:nvPr/>
        </p:nvSpPr>
        <p:spPr bwMode="auto">
          <a:xfrm>
            <a:off x="5523688" y="4538246"/>
            <a:ext cx="1414170"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Drug-induced</a:t>
            </a:r>
          </a:p>
        </p:txBody>
      </p:sp>
      <p:sp>
        <p:nvSpPr>
          <p:cNvPr id="16" name="TextBox 15">
            <a:extLst>
              <a:ext uri="{FF2B5EF4-FFF2-40B4-BE49-F238E27FC236}">
                <a16:creationId xmlns:a16="http://schemas.microsoft.com/office/drawing/2014/main" id="{984E008D-FBBA-42B4-940E-EA26772E0161}"/>
              </a:ext>
            </a:extLst>
          </p:cNvPr>
          <p:cNvSpPr txBox="1"/>
          <p:nvPr/>
        </p:nvSpPr>
        <p:spPr>
          <a:xfrm>
            <a:off x="6230528" y="5257800"/>
            <a:ext cx="1326004" cy="369332"/>
          </a:xfrm>
          <a:prstGeom prst="rect">
            <a:avLst/>
          </a:prstGeom>
          <a:noFill/>
        </p:spPr>
        <p:txBody>
          <a:bodyPr wrap="none" rtlCol="0">
            <a:spAutoFit/>
          </a:bodyPr>
          <a:lstStyle/>
          <a:p>
            <a:pPr algn="ctr"/>
            <a:r>
              <a:rPr lang="en-US" dirty="0">
                <a:solidFill>
                  <a:schemeClr val="bg1">
                    <a:lumMod val="75000"/>
                  </a:schemeClr>
                </a:solidFill>
              </a:rPr>
              <a:t>Both/Either</a:t>
            </a:r>
          </a:p>
        </p:txBody>
      </p:sp>
      <p:cxnSp>
        <p:nvCxnSpPr>
          <p:cNvPr id="125" name="Straight Connector 124">
            <a:extLst>
              <a:ext uri="{FF2B5EF4-FFF2-40B4-BE49-F238E27FC236}">
                <a16:creationId xmlns:a16="http://schemas.microsoft.com/office/drawing/2014/main" id="{01138141-D318-4ED7-A7FE-D8F2155CE890}"/>
              </a:ext>
            </a:extLst>
          </p:cNvPr>
          <p:cNvCxnSpPr/>
          <p:nvPr/>
        </p:nvCxnSpPr>
        <p:spPr>
          <a:xfrm flipH="1">
            <a:off x="5334000" y="4724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52" name="Text Box 47">
            <a:extLst>
              <a:ext uri="{FF2B5EF4-FFF2-40B4-BE49-F238E27FC236}">
                <a16:creationId xmlns:a16="http://schemas.microsoft.com/office/drawing/2014/main" id="{E3578916-9804-473C-8F06-D4FA0BCEDFD0}"/>
              </a:ext>
            </a:extLst>
          </p:cNvPr>
          <p:cNvSpPr txBox="1">
            <a:spLocks noChangeArrowheads="1"/>
          </p:cNvSpPr>
          <p:nvPr/>
        </p:nvSpPr>
        <p:spPr bwMode="auto">
          <a:xfrm>
            <a:off x="5543446" y="4055146"/>
            <a:ext cx="1619354"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err="1">
                <a:solidFill>
                  <a:schemeClr val="bg1">
                    <a:lumMod val="75000"/>
                  </a:schemeClr>
                </a:solidFill>
              </a:rPr>
              <a:t>Nanophthalmos</a:t>
            </a:r>
            <a:endParaRPr lang="en-US" altLang="en-US" sz="1600" dirty="0">
              <a:solidFill>
                <a:schemeClr val="bg1">
                  <a:lumMod val="75000"/>
                </a:schemeClr>
              </a:solidFill>
            </a:endParaRPr>
          </a:p>
        </p:txBody>
      </p:sp>
      <p:sp>
        <p:nvSpPr>
          <p:cNvPr id="53" name="Text Box 45">
            <a:extLst>
              <a:ext uri="{FF2B5EF4-FFF2-40B4-BE49-F238E27FC236}">
                <a16:creationId xmlns:a16="http://schemas.microsoft.com/office/drawing/2014/main" id="{57D1A14F-68FE-47D2-983C-1A879D66A9DC}"/>
              </a:ext>
            </a:extLst>
          </p:cNvPr>
          <p:cNvSpPr txBox="1">
            <a:spLocks noChangeArrowheads="1"/>
          </p:cNvSpPr>
          <p:nvPr/>
        </p:nvSpPr>
        <p:spPr bwMode="auto">
          <a:xfrm>
            <a:off x="5523688" y="5013493"/>
            <a:ext cx="582211"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PFV</a:t>
            </a:r>
          </a:p>
        </p:txBody>
      </p:sp>
      <p:sp>
        <p:nvSpPr>
          <p:cNvPr id="54" name="Text Box 42">
            <a:extLst>
              <a:ext uri="{FF2B5EF4-FFF2-40B4-BE49-F238E27FC236}">
                <a16:creationId xmlns:a16="http://schemas.microsoft.com/office/drawing/2014/main" id="{E1E37D2C-2C52-446B-843B-01E64990D3EC}"/>
              </a:ext>
            </a:extLst>
          </p:cNvPr>
          <p:cNvSpPr txBox="1">
            <a:spLocks noChangeArrowheads="1"/>
          </p:cNvSpPr>
          <p:nvPr/>
        </p:nvSpPr>
        <p:spPr bwMode="auto">
          <a:xfrm>
            <a:off x="5551406" y="3192546"/>
            <a:ext cx="2276072"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ERD/choroidal effusion</a:t>
            </a:r>
          </a:p>
        </p:txBody>
      </p:sp>
      <p:sp>
        <p:nvSpPr>
          <p:cNvPr id="45" name="Text Box 16">
            <a:extLst>
              <a:ext uri="{FF2B5EF4-FFF2-40B4-BE49-F238E27FC236}">
                <a16:creationId xmlns:a16="http://schemas.microsoft.com/office/drawing/2014/main" id="{110F5FF7-0BFD-4D31-B590-0FC320326235}"/>
              </a:ext>
            </a:extLst>
          </p:cNvPr>
          <p:cNvSpPr txBox="1">
            <a:spLocks noChangeArrowheads="1"/>
          </p:cNvSpPr>
          <p:nvPr/>
        </p:nvSpPr>
        <p:spPr bwMode="auto">
          <a:xfrm>
            <a:off x="624362" y="1879005"/>
            <a:ext cx="6811893" cy="4524315"/>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i="1" dirty="0">
                <a:solidFill>
                  <a:schemeClr val="bg1">
                    <a:lumMod val="65000"/>
                  </a:schemeClr>
                </a:solidFill>
              </a:rPr>
              <a:t>In this context, what does </a:t>
            </a:r>
            <a:r>
              <a:rPr lang="en-US" altLang="en-US" sz="1600" dirty="0">
                <a:solidFill>
                  <a:schemeClr val="bg1">
                    <a:lumMod val="65000"/>
                  </a:schemeClr>
                </a:solidFill>
              </a:rPr>
              <a:t>ICE</a:t>
            </a:r>
            <a:r>
              <a:rPr lang="en-US" altLang="en-US" sz="1600" i="1" dirty="0">
                <a:solidFill>
                  <a:schemeClr val="bg1">
                    <a:lumMod val="65000"/>
                  </a:schemeClr>
                </a:solidFill>
              </a:rPr>
              <a:t> stand for?</a:t>
            </a:r>
          </a:p>
          <a:p>
            <a:pPr eaLnBrk="1" hangingPunct="1">
              <a:spcBef>
                <a:spcPct val="0"/>
              </a:spcBef>
              <a:buClrTx/>
              <a:buSzTx/>
              <a:buFontTx/>
              <a:buNone/>
            </a:pPr>
            <a:r>
              <a:rPr lang="en-US" altLang="en-US" sz="1600" dirty="0">
                <a:solidFill>
                  <a:schemeClr val="bg1">
                    <a:lumMod val="65000"/>
                  </a:schemeClr>
                </a:solidFill>
              </a:rPr>
              <a:t>Iridocorneal endothelial syndrome</a:t>
            </a:r>
          </a:p>
          <a:p>
            <a:pPr eaLnBrk="1" hangingPunct="1">
              <a:spcBef>
                <a:spcPct val="0"/>
              </a:spcBef>
              <a:buClrTx/>
              <a:buSzTx/>
              <a:buFontTx/>
              <a:buNone/>
            </a:pPr>
            <a:endParaRPr lang="en-US" altLang="en-US" sz="1600" i="1" dirty="0">
              <a:solidFill>
                <a:schemeClr val="bg1">
                  <a:lumMod val="65000"/>
                </a:schemeClr>
              </a:solidFill>
            </a:endParaRPr>
          </a:p>
          <a:p>
            <a:pPr eaLnBrk="1" hangingPunct="1">
              <a:spcBef>
                <a:spcPct val="0"/>
              </a:spcBef>
              <a:buClrTx/>
              <a:buSzTx/>
              <a:buFontTx/>
              <a:buNone/>
            </a:pPr>
            <a:r>
              <a:rPr lang="en-US" altLang="en-US" sz="1600" i="1" dirty="0">
                <a:solidFill>
                  <a:schemeClr val="bg1">
                    <a:lumMod val="65000"/>
                  </a:schemeClr>
                </a:solidFill>
              </a:rPr>
              <a:t>In a nutshell, what is ICE?</a:t>
            </a:r>
          </a:p>
          <a:p>
            <a:pPr eaLnBrk="1" hangingPunct="1">
              <a:spcBef>
                <a:spcPct val="0"/>
              </a:spcBef>
              <a:buClrTx/>
              <a:buSzTx/>
              <a:buFont typeface="Wingdings" panose="05000000000000000000" pitchFamily="2" charset="2"/>
              <a:buNone/>
            </a:pPr>
            <a:r>
              <a:rPr lang="en-US" altLang="en-US" sz="1600" dirty="0">
                <a:solidFill>
                  <a:schemeClr val="bg1">
                    <a:lumMod val="65000"/>
                  </a:schemeClr>
                </a:solidFill>
              </a:rPr>
              <a:t>A sporadic condition in which abnormal corneal endothelial cells lead to a variety of corneal, iris and angle problems</a:t>
            </a:r>
          </a:p>
          <a:p>
            <a:pPr eaLnBrk="1" hangingPunct="1">
              <a:spcBef>
                <a:spcPct val="0"/>
              </a:spcBef>
              <a:buClrTx/>
              <a:buSzTx/>
              <a:buFont typeface="Wingdings" panose="05000000000000000000" pitchFamily="2" charset="2"/>
              <a:buNone/>
            </a:pPr>
            <a:endParaRPr lang="en-US" altLang="en-US" sz="1600" dirty="0">
              <a:solidFill>
                <a:schemeClr val="bg1">
                  <a:lumMod val="65000"/>
                </a:schemeClr>
              </a:solidFill>
            </a:endParaRPr>
          </a:p>
          <a:p>
            <a:pPr eaLnBrk="1" hangingPunct="1">
              <a:spcBef>
                <a:spcPct val="0"/>
              </a:spcBef>
              <a:buClrTx/>
              <a:buSzTx/>
              <a:buFontTx/>
              <a:buNone/>
            </a:pPr>
            <a:r>
              <a:rPr lang="en-US" altLang="en-US" sz="1600" i="1" dirty="0">
                <a:solidFill>
                  <a:schemeClr val="bg1">
                    <a:lumMod val="65000"/>
                  </a:schemeClr>
                </a:solidFill>
              </a:rPr>
              <a:t>Who is the typical patient?</a:t>
            </a:r>
          </a:p>
          <a:p>
            <a:pPr eaLnBrk="1" hangingPunct="1">
              <a:spcBef>
                <a:spcPct val="0"/>
              </a:spcBef>
              <a:buClrTx/>
              <a:buSzTx/>
              <a:buFontTx/>
              <a:buNone/>
            </a:pPr>
            <a:r>
              <a:rPr lang="en-US" altLang="en-US" sz="1600" dirty="0">
                <a:solidFill>
                  <a:schemeClr val="bg1">
                    <a:lumMod val="65000"/>
                  </a:schemeClr>
                </a:solidFill>
              </a:rPr>
              <a:t>A young-to-middle-aged adult female</a:t>
            </a:r>
          </a:p>
          <a:p>
            <a:pPr eaLnBrk="1" hangingPunct="1">
              <a:spcBef>
                <a:spcPct val="0"/>
              </a:spcBef>
              <a:buClrTx/>
              <a:buSzTx/>
              <a:buFontTx/>
              <a:buNone/>
            </a:pPr>
            <a:endParaRPr lang="en-US" altLang="en-US" sz="1600" i="1" dirty="0">
              <a:solidFill>
                <a:schemeClr val="bg1">
                  <a:lumMod val="65000"/>
                </a:schemeClr>
              </a:solidFill>
            </a:endParaRPr>
          </a:p>
          <a:p>
            <a:pPr eaLnBrk="1" hangingPunct="1">
              <a:spcBef>
                <a:spcPct val="0"/>
              </a:spcBef>
              <a:buClrTx/>
              <a:buSzTx/>
              <a:buFontTx/>
              <a:buNone/>
            </a:pPr>
            <a:r>
              <a:rPr lang="en-US" altLang="en-US" sz="1600" i="1" dirty="0">
                <a:solidFill>
                  <a:schemeClr val="bg1">
                    <a:lumMod val="65000"/>
                  </a:schemeClr>
                </a:solidFill>
              </a:rPr>
              <a:t>What three sorts of complaints will she have?</a:t>
            </a:r>
          </a:p>
          <a:p>
            <a:pPr eaLnBrk="1" hangingPunct="1">
              <a:spcBef>
                <a:spcPct val="0"/>
              </a:spcBef>
              <a:buClrTx/>
              <a:buSzTx/>
              <a:buNone/>
            </a:pPr>
            <a:r>
              <a:rPr lang="en-US" altLang="en-US" sz="1600" dirty="0">
                <a:solidFill>
                  <a:schemeClr val="bg1">
                    <a:lumMod val="65000"/>
                  </a:schemeClr>
                </a:solidFill>
              </a:rPr>
              <a:t>--Changes in the eye’s appearance</a:t>
            </a:r>
          </a:p>
          <a:p>
            <a:pPr eaLnBrk="1" hangingPunct="1">
              <a:spcBef>
                <a:spcPct val="0"/>
              </a:spcBef>
              <a:buClrTx/>
              <a:buSzTx/>
              <a:buNone/>
            </a:pPr>
            <a:r>
              <a:rPr lang="en-US" altLang="en-US" sz="1600" dirty="0">
                <a:solidFill>
                  <a:schemeClr val="bg1">
                    <a:lumMod val="65000"/>
                  </a:schemeClr>
                </a:solidFill>
              </a:rPr>
              <a:t>--Ocular pain </a:t>
            </a:r>
          </a:p>
          <a:p>
            <a:pPr eaLnBrk="1" hangingPunct="1">
              <a:spcBef>
                <a:spcPct val="0"/>
              </a:spcBef>
              <a:buClrTx/>
              <a:buSzTx/>
              <a:buNone/>
            </a:pPr>
            <a:r>
              <a:rPr lang="en-US" altLang="en-US" sz="1600" dirty="0">
                <a:solidFill>
                  <a:schemeClr val="bg1">
                    <a:lumMod val="65000"/>
                  </a:schemeClr>
                </a:solidFill>
              </a:rPr>
              <a:t>--Decreased VA</a:t>
            </a:r>
          </a:p>
          <a:p>
            <a:pPr eaLnBrk="1" hangingPunct="1">
              <a:spcBef>
                <a:spcPct val="0"/>
              </a:spcBef>
              <a:buClrTx/>
              <a:buSzTx/>
              <a:buNone/>
            </a:pPr>
            <a:endParaRPr lang="en-US" altLang="en-US" sz="1600" dirty="0">
              <a:solidFill>
                <a:schemeClr val="bg1">
                  <a:lumMod val="65000"/>
                </a:schemeClr>
              </a:solidFill>
            </a:endParaRPr>
          </a:p>
          <a:p>
            <a:pPr eaLnBrk="1" hangingPunct="1">
              <a:spcBef>
                <a:spcPct val="0"/>
              </a:spcBef>
              <a:buClrTx/>
              <a:buSzTx/>
              <a:buFontTx/>
              <a:buNone/>
            </a:pPr>
            <a:r>
              <a:rPr lang="en-US" altLang="en-US" sz="1600" i="1" dirty="0">
                <a:solidFill>
                  <a:schemeClr val="bg1">
                    <a:lumMod val="65000"/>
                  </a:schemeClr>
                </a:solidFill>
              </a:rPr>
              <a:t>What ‘pertinent negative’ will be elicited when taking a history?</a:t>
            </a:r>
          </a:p>
          <a:p>
            <a:pPr eaLnBrk="1" hangingPunct="1">
              <a:spcBef>
                <a:spcPct val="0"/>
              </a:spcBef>
              <a:buClrTx/>
              <a:buSzTx/>
              <a:buFontTx/>
              <a:buNone/>
            </a:pPr>
            <a:r>
              <a:rPr lang="en-US" altLang="en-US" sz="1600" dirty="0">
                <a:solidFill>
                  <a:schemeClr val="bg1">
                    <a:lumMod val="65000"/>
                  </a:schemeClr>
                </a:solidFill>
              </a:rPr>
              <a:t>She will deny any family history of similar eye findings (recall it’s sporadic, not inherited)</a:t>
            </a:r>
          </a:p>
        </p:txBody>
      </p:sp>
      <p:sp>
        <p:nvSpPr>
          <p:cNvPr id="47" name="Oval 46">
            <a:extLst>
              <a:ext uri="{FF2B5EF4-FFF2-40B4-BE49-F238E27FC236}">
                <a16:creationId xmlns:a16="http://schemas.microsoft.com/office/drawing/2014/main" id="{915FF168-8D6E-4F81-8D3E-ED770430134E}"/>
              </a:ext>
            </a:extLst>
          </p:cNvPr>
          <p:cNvSpPr/>
          <p:nvPr/>
        </p:nvSpPr>
        <p:spPr>
          <a:xfrm>
            <a:off x="8001000" y="3048000"/>
            <a:ext cx="671979" cy="338554"/>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TextBox 59">
            <a:extLst>
              <a:ext uri="{FF2B5EF4-FFF2-40B4-BE49-F238E27FC236}">
                <a16:creationId xmlns:a16="http://schemas.microsoft.com/office/drawing/2014/main" id="{AFAF15C4-16A3-4C85-9800-85AB6BE28886}"/>
              </a:ext>
            </a:extLst>
          </p:cNvPr>
          <p:cNvSpPr txBox="1"/>
          <p:nvPr/>
        </p:nvSpPr>
        <p:spPr>
          <a:xfrm>
            <a:off x="705218" y="2859726"/>
            <a:ext cx="6609982" cy="1323439"/>
          </a:xfrm>
          <a:prstGeom prst="rect">
            <a:avLst/>
          </a:prstGeom>
          <a:solidFill>
            <a:srgbClr val="F8E284"/>
          </a:solidFill>
        </p:spPr>
        <p:txBody>
          <a:bodyPr wrap="square" rtlCol="0">
            <a:spAutoFit/>
          </a:bodyPr>
          <a:lstStyle/>
          <a:p>
            <a:r>
              <a:rPr lang="en-US" sz="1600" i="1" dirty="0">
                <a:solidFill>
                  <a:srgbClr val="0000FF"/>
                </a:solidFill>
              </a:rPr>
              <a:t>The </a:t>
            </a:r>
            <a:r>
              <a:rPr lang="en-US" sz="1600" dirty="0">
                <a:solidFill>
                  <a:srgbClr val="0000FF"/>
                </a:solidFill>
              </a:rPr>
              <a:t>BCSC</a:t>
            </a:r>
            <a:r>
              <a:rPr lang="en-US" sz="1600" i="1" dirty="0">
                <a:solidFill>
                  <a:srgbClr val="0000FF"/>
                </a:solidFill>
              </a:rPr>
              <a:t> books recognize three variants of ICE. What are they? </a:t>
            </a:r>
            <a:r>
              <a:rPr lang="en-US" sz="1600" i="1" dirty="0"/>
              <a:t>What is the predominant finding for each?</a:t>
            </a:r>
          </a:p>
          <a:p>
            <a:r>
              <a:rPr lang="en-US" sz="1600" dirty="0">
                <a:solidFill>
                  <a:srgbClr val="0000FF"/>
                </a:solidFill>
              </a:rPr>
              <a:t>--Iris nevus syndrome, </a:t>
            </a:r>
            <a:r>
              <a:rPr lang="en-US" sz="1600" i="1" dirty="0">
                <a:solidFill>
                  <a:srgbClr val="0000FF"/>
                </a:solidFill>
              </a:rPr>
              <a:t>aka</a:t>
            </a:r>
            <a:r>
              <a:rPr lang="en-US" sz="1600" dirty="0">
                <a:solidFill>
                  <a:srgbClr val="0000FF"/>
                </a:solidFill>
              </a:rPr>
              <a:t> Cogan-Reese syndrome: </a:t>
            </a:r>
            <a:r>
              <a:rPr lang="en-US" sz="1600" dirty="0"/>
              <a:t>Iris nevi/nodules</a:t>
            </a:r>
          </a:p>
          <a:p>
            <a:r>
              <a:rPr lang="en-US" sz="1600" dirty="0">
                <a:solidFill>
                  <a:srgbClr val="0000FF"/>
                </a:solidFill>
              </a:rPr>
              <a:t>--Chandler syndrome: </a:t>
            </a:r>
            <a:r>
              <a:rPr lang="en-US" sz="1600" dirty="0">
                <a:solidFill>
                  <a:srgbClr val="F8E284"/>
                </a:solidFill>
              </a:rPr>
              <a:t>Corneal edema</a:t>
            </a:r>
          </a:p>
          <a:p>
            <a:r>
              <a:rPr lang="en-US" sz="1600" dirty="0">
                <a:solidFill>
                  <a:schemeClr val="bg1">
                    <a:lumMod val="65000"/>
                  </a:schemeClr>
                </a:solidFill>
              </a:rPr>
              <a:t>--Essential iris atrophy</a:t>
            </a:r>
            <a:r>
              <a:rPr lang="en-US" sz="1600" dirty="0">
                <a:solidFill>
                  <a:srgbClr val="F8E284"/>
                </a:solidFill>
              </a:rPr>
              <a:t>: Iris atrophy/tears</a:t>
            </a:r>
          </a:p>
        </p:txBody>
      </p:sp>
    </p:spTree>
    <p:extLst>
      <p:ext uri="{BB962C8B-B14F-4D97-AF65-F5344CB8AC3E}">
        <p14:creationId xmlns:p14="http://schemas.microsoft.com/office/powerpoint/2010/main" val="4136800151"/>
      </p:ext>
    </p:extLst>
  </p:cSld>
  <p:clrMapOvr>
    <a:masterClrMapping/>
  </p:clrMapOvr>
</p:sld>
</file>

<file path=ppt/slides/slide3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Straight Arrow Connector 12">
            <a:extLst>
              <a:ext uri="{FF2B5EF4-FFF2-40B4-BE49-F238E27FC236}">
                <a16:creationId xmlns:a16="http://schemas.microsoft.com/office/drawing/2014/main" id="{A6DE2085-829C-480C-9216-69D6039C0A37}"/>
              </a:ext>
            </a:extLst>
          </p:cNvPr>
          <p:cNvCxnSpPr>
            <a:cxnSpLocks/>
          </p:cNvCxnSpPr>
          <p:nvPr/>
        </p:nvCxnSpPr>
        <p:spPr>
          <a:xfrm>
            <a:off x="6717173" y="1828800"/>
            <a:ext cx="0" cy="3462754"/>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43014" name="Text Box 6"/>
          <p:cNvSpPr txBox="1">
            <a:spLocks noChangeArrowheads="1"/>
          </p:cNvSpPr>
          <p:nvPr/>
        </p:nvSpPr>
        <p:spPr bwMode="auto">
          <a:xfrm>
            <a:off x="533400" y="2356376"/>
            <a:ext cx="1005403"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Lens-</a:t>
            </a:r>
          </a:p>
          <a:p>
            <a:pPr algn="ctr" eaLnBrk="1" hangingPunct="1">
              <a:lnSpc>
                <a:spcPct val="80000"/>
              </a:lnSpc>
              <a:spcBef>
                <a:spcPct val="0"/>
              </a:spcBef>
              <a:buClrTx/>
              <a:buSzTx/>
              <a:buFontTx/>
              <a:buNone/>
            </a:pPr>
            <a:r>
              <a:rPr lang="en-US" altLang="en-US" sz="1800" dirty="0">
                <a:solidFill>
                  <a:schemeClr val="bg1">
                    <a:lumMod val="75000"/>
                  </a:schemeClr>
                </a:solidFill>
              </a:rPr>
              <a:t>Induced</a:t>
            </a:r>
          </a:p>
        </p:txBody>
      </p:sp>
      <p:sp>
        <p:nvSpPr>
          <p:cNvPr id="43017" name="Text Box 14"/>
          <p:cNvSpPr txBox="1">
            <a:spLocks noChangeArrowheads="1"/>
          </p:cNvSpPr>
          <p:nvPr/>
        </p:nvSpPr>
        <p:spPr bwMode="auto">
          <a:xfrm>
            <a:off x="3026498" y="2365901"/>
            <a:ext cx="1633781"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Aphakic/</a:t>
            </a:r>
          </a:p>
          <a:p>
            <a:pPr algn="ctr" eaLnBrk="1" hangingPunct="1">
              <a:lnSpc>
                <a:spcPct val="80000"/>
              </a:lnSpc>
              <a:spcBef>
                <a:spcPct val="0"/>
              </a:spcBef>
              <a:buClrTx/>
              <a:buSzTx/>
              <a:buFontTx/>
              <a:buNone/>
            </a:pPr>
            <a:r>
              <a:rPr lang="en-US" altLang="en-US" sz="1800" dirty="0" err="1">
                <a:solidFill>
                  <a:schemeClr val="bg1">
                    <a:lumMod val="75000"/>
                  </a:schemeClr>
                </a:solidFill>
              </a:rPr>
              <a:t>Pseudophakic</a:t>
            </a:r>
            <a:endParaRPr lang="en-US" altLang="en-US" sz="1800" dirty="0">
              <a:solidFill>
                <a:schemeClr val="bg1">
                  <a:lumMod val="75000"/>
                </a:schemeClr>
              </a:solidFill>
            </a:endParaRPr>
          </a:p>
        </p:txBody>
      </p:sp>
      <p:sp>
        <p:nvSpPr>
          <p:cNvPr id="43031" name="Text Box 35"/>
          <p:cNvSpPr txBox="1">
            <a:spLocks noChangeArrowheads="1"/>
          </p:cNvSpPr>
          <p:nvPr/>
        </p:nvSpPr>
        <p:spPr bwMode="auto">
          <a:xfrm>
            <a:off x="1190847" y="1295400"/>
            <a:ext cx="2473754"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solidFill>
                  <a:schemeClr val="bg1">
                    <a:lumMod val="75000"/>
                  </a:schemeClr>
                </a:solidFill>
              </a:rPr>
              <a:t>w/ Pupillary Block</a:t>
            </a:r>
          </a:p>
        </p:txBody>
      </p:sp>
      <p:sp>
        <p:nvSpPr>
          <p:cNvPr id="43032" name="Text Box 36"/>
          <p:cNvSpPr txBox="1">
            <a:spLocks noChangeArrowheads="1"/>
          </p:cNvSpPr>
          <p:nvPr/>
        </p:nvSpPr>
        <p:spPr bwMode="auto">
          <a:xfrm>
            <a:off x="5181600" y="1295400"/>
            <a:ext cx="2630848"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t>w/o Pupillary Block</a:t>
            </a:r>
          </a:p>
        </p:txBody>
      </p:sp>
      <p:sp>
        <p:nvSpPr>
          <p:cNvPr id="49" name="Rectangle 2">
            <a:extLst>
              <a:ext uri="{FF2B5EF4-FFF2-40B4-BE49-F238E27FC236}">
                <a16:creationId xmlns:a16="http://schemas.microsoft.com/office/drawing/2014/main" id="{240EE5BF-F7D2-4FC8-A5DD-F6B5423153C6}"/>
              </a:ext>
            </a:extLst>
          </p:cNvPr>
          <p:cNvSpPr>
            <a:spLocks noGrp="1" noChangeArrowheads="1"/>
          </p:cNvSpPr>
          <p:nvPr>
            <p:ph type="title"/>
          </p:nvPr>
        </p:nvSpPr>
        <p:spPr>
          <a:xfrm>
            <a:off x="457200" y="304800"/>
            <a:ext cx="7543800" cy="563562"/>
          </a:xfrm>
        </p:spPr>
        <p:txBody>
          <a:bodyPr/>
          <a:lstStyle/>
          <a:p>
            <a:pPr eaLnBrk="1" hangingPunct="1"/>
            <a:r>
              <a:rPr lang="en-US" altLang="en-US" sz="3500" dirty="0"/>
              <a:t>Q/A</a:t>
            </a:r>
          </a:p>
        </p:txBody>
      </p:sp>
      <p:sp>
        <p:nvSpPr>
          <p:cNvPr id="50" name="TextBox 49">
            <a:extLst>
              <a:ext uri="{FF2B5EF4-FFF2-40B4-BE49-F238E27FC236}">
                <a16:creationId xmlns:a16="http://schemas.microsoft.com/office/drawing/2014/main" id="{CF426230-46C8-405C-9015-99EF57762A2E}"/>
              </a:ext>
            </a:extLst>
          </p:cNvPr>
          <p:cNvSpPr txBox="1"/>
          <p:nvPr/>
        </p:nvSpPr>
        <p:spPr>
          <a:xfrm>
            <a:off x="2259496" y="189094"/>
            <a:ext cx="4607480" cy="400110"/>
          </a:xfrm>
          <a:prstGeom prst="rect">
            <a:avLst/>
          </a:prstGeom>
          <a:solidFill>
            <a:schemeClr val="accent1">
              <a:lumMod val="60000"/>
              <a:lumOff val="40000"/>
            </a:schemeClr>
          </a:solidFill>
        </p:spPr>
        <p:txBody>
          <a:bodyPr wrap="none" rtlCol="0">
            <a:spAutoFit/>
          </a:bodyPr>
          <a:lstStyle/>
          <a:p>
            <a:pPr algn="ctr"/>
            <a:r>
              <a:rPr lang="en-US" sz="2000" b="1" dirty="0"/>
              <a:t>Secondary Angle Closure Glaucoma</a:t>
            </a:r>
          </a:p>
        </p:txBody>
      </p:sp>
      <p:sp>
        <p:nvSpPr>
          <p:cNvPr id="2" name="TextBox 1">
            <a:extLst>
              <a:ext uri="{FF2B5EF4-FFF2-40B4-BE49-F238E27FC236}">
                <a16:creationId xmlns:a16="http://schemas.microsoft.com/office/drawing/2014/main" id="{A7E30BEC-923B-4C9A-A856-BDD0D882F6B8}"/>
              </a:ext>
            </a:extLst>
          </p:cNvPr>
          <p:cNvSpPr txBox="1"/>
          <p:nvPr/>
        </p:nvSpPr>
        <p:spPr>
          <a:xfrm>
            <a:off x="887305" y="2844119"/>
            <a:ext cx="1494320" cy="338554"/>
          </a:xfrm>
          <a:prstGeom prst="rect">
            <a:avLst/>
          </a:prstGeom>
          <a:noFill/>
        </p:spPr>
        <p:txBody>
          <a:bodyPr wrap="none" rtlCol="0">
            <a:spAutoFit/>
          </a:bodyPr>
          <a:lstStyle/>
          <a:p>
            <a:r>
              <a:rPr lang="en-US" sz="1600" dirty="0" err="1">
                <a:solidFill>
                  <a:schemeClr val="bg1">
                    <a:lumMod val="75000"/>
                  </a:schemeClr>
                </a:solidFill>
              </a:rPr>
              <a:t>Phacomorphic</a:t>
            </a:r>
            <a:endParaRPr lang="en-US" sz="1600" dirty="0">
              <a:solidFill>
                <a:schemeClr val="bg1">
                  <a:lumMod val="75000"/>
                </a:schemeClr>
              </a:solidFill>
            </a:endParaRPr>
          </a:p>
        </p:txBody>
      </p:sp>
      <p:sp>
        <p:nvSpPr>
          <p:cNvPr id="51" name="TextBox 50">
            <a:extLst>
              <a:ext uri="{FF2B5EF4-FFF2-40B4-BE49-F238E27FC236}">
                <a16:creationId xmlns:a16="http://schemas.microsoft.com/office/drawing/2014/main" id="{156069D4-340B-4160-A336-EBF73557CEE0}"/>
              </a:ext>
            </a:extLst>
          </p:cNvPr>
          <p:cNvSpPr txBox="1"/>
          <p:nvPr/>
        </p:nvSpPr>
        <p:spPr>
          <a:xfrm>
            <a:off x="884725" y="3175578"/>
            <a:ext cx="1402948" cy="338554"/>
          </a:xfrm>
          <a:prstGeom prst="rect">
            <a:avLst/>
          </a:prstGeom>
          <a:noFill/>
        </p:spPr>
        <p:txBody>
          <a:bodyPr wrap="none" rtlCol="0">
            <a:spAutoFit/>
          </a:bodyPr>
          <a:lstStyle/>
          <a:p>
            <a:r>
              <a:rPr lang="en-US" sz="1600" dirty="0">
                <a:solidFill>
                  <a:schemeClr val="bg1">
                    <a:lumMod val="75000"/>
                  </a:schemeClr>
                </a:solidFill>
              </a:rPr>
              <a:t>Ectopia </a:t>
            </a:r>
            <a:r>
              <a:rPr lang="en-US" sz="1600" dirty="0" err="1">
                <a:solidFill>
                  <a:schemeClr val="bg1">
                    <a:lumMod val="75000"/>
                  </a:schemeClr>
                </a:solidFill>
              </a:rPr>
              <a:t>lentis</a:t>
            </a:r>
            <a:endParaRPr lang="en-US" sz="1600" dirty="0">
              <a:solidFill>
                <a:schemeClr val="bg1">
                  <a:lumMod val="75000"/>
                </a:schemeClr>
              </a:solidFill>
            </a:endParaRPr>
          </a:p>
        </p:txBody>
      </p:sp>
      <p:cxnSp>
        <p:nvCxnSpPr>
          <p:cNvPr id="71" name="Straight Connector 70">
            <a:extLst>
              <a:ext uri="{FF2B5EF4-FFF2-40B4-BE49-F238E27FC236}">
                <a16:creationId xmlns:a16="http://schemas.microsoft.com/office/drawing/2014/main" id="{C104938D-BA8D-4E39-9D5F-9EE2012F2F3C}"/>
              </a:ext>
            </a:extLst>
          </p:cNvPr>
          <p:cNvCxnSpPr>
            <a:cxnSpLocks/>
          </p:cNvCxnSpPr>
          <p:nvPr/>
        </p:nvCxnSpPr>
        <p:spPr>
          <a:xfrm flipH="1">
            <a:off x="762665" y="3023488"/>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2A7E4E40-472F-4E50-8A7A-45C10FDD7171}"/>
              </a:ext>
            </a:extLst>
          </p:cNvPr>
          <p:cNvCxnSpPr>
            <a:cxnSpLocks/>
          </p:cNvCxnSpPr>
          <p:nvPr/>
        </p:nvCxnSpPr>
        <p:spPr>
          <a:xfrm flipH="1">
            <a:off x="762665" y="3347853"/>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C3924889-45B9-4383-9C9E-48F0A9C27AD8}"/>
              </a:ext>
            </a:extLst>
          </p:cNvPr>
          <p:cNvCxnSpPr>
            <a:cxnSpLocks/>
          </p:cNvCxnSpPr>
          <p:nvPr/>
        </p:nvCxnSpPr>
        <p:spPr>
          <a:xfrm flipH="1">
            <a:off x="748719" y="2838976"/>
            <a:ext cx="13947" cy="5088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 name="Straight Arrow Connector 5">
            <a:extLst>
              <a:ext uri="{FF2B5EF4-FFF2-40B4-BE49-F238E27FC236}">
                <a16:creationId xmlns:a16="http://schemas.microsoft.com/office/drawing/2014/main" id="{A3439F0C-5143-461F-8F3C-2E830785DEFC}"/>
              </a:ext>
            </a:extLst>
          </p:cNvPr>
          <p:cNvCxnSpPr>
            <a:stCxn id="50" idx="2"/>
          </p:cNvCxnSpPr>
          <p:nvPr/>
        </p:nvCxnSpPr>
        <p:spPr>
          <a:xfrm flipH="1">
            <a:off x="2971800" y="589204"/>
            <a:ext cx="1591436" cy="706196"/>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0" name="Straight Arrow Connector 9">
            <a:extLst>
              <a:ext uri="{FF2B5EF4-FFF2-40B4-BE49-F238E27FC236}">
                <a16:creationId xmlns:a16="http://schemas.microsoft.com/office/drawing/2014/main" id="{84DC796E-F6ED-4FBB-82D2-A260F480BF8A}"/>
              </a:ext>
            </a:extLst>
          </p:cNvPr>
          <p:cNvCxnSpPr>
            <a:cxnSpLocks/>
          </p:cNvCxnSpPr>
          <p:nvPr/>
        </p:nvCxnSpPr>
        <p:spPr>
          <a:xfrm>
            <a:off x="4572000" y="589204"/>
            <a:ext cx="1600200" cy="706196"/>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6" name="Straight Arrow Connector 25">
            <a:extLst>
              <a:ext uri="{FF2B5EF4-FFF2-40B4-BE49-F238E27FC236}">
                <a16:creationId xmlns:a16="http://schemas.microsoft.com/office/drawing/2014/main" id="{B70E0124-9B84-41A5-8D84-A66B7838A706}"/>
              </a:ext>
            </a:extLst>
          </p:cNvPr>
          <p:cNvCxnSpPr>
            <a:cxnSpLocks/>
          </p:cNvCxnSpPr>
          <p:nvPr/>
        </p:nvCxnSpPr>
        <p:spPr>
          <a:xfrm flipH="1">
            <a:off x="1159539" y="1828800"/>
            <a:ext cx="1290435" cy="478059"/>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28" name="Straight Arrow Connector 27">
            <a:extLst>
              <a:ext uri="{FF2B5EF4-FFF2-40B4-BE49-F238E27FC236}">
                <a16:creationId xmlns:a16="http://schemas.microsoft.com/office/drawing/2014/main" id="{567A4249-5C59-4416-8A8E-1C35913900AB}"/>
              </a:ext>
            </a:extLst>
          </p:cNvPr>
          <p:cNvCxnSpPr>
            <a:cxnSpLocks/>
          </p:cNvCxnSpPr>
          <p:nvPr/>
        </p:nvCxnSpPr>
        <p:spPr>
          <a:xfrm>
            <a:off x="2449973" y="1832208"/>
            <a:ext cx="1268784"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56" name="Text Box 6">
            <a:extLst>
              <a:ext uri="{FF2B5EF4-FFF2-40B4-BE49-F238E27FC236}">
                <a16:creationId xmlns:a16="http://schemas.microsoft.com/office/drawing/2014/main" id="{557983BD-9D64-49B9-A366-A08663B0451F}"/>
              </a:ext>
            </a:extLst>
          </p:cNvPr>
          <p:cNvSpPr txBox="1">
            <a:spLocks noChangeArrowheads="1"/>
          </p:cNvSpPr>
          <p:nvPr/>
        </p:nvSpPr>
        <p:spPr bwMode="auto">
          <a:xfrm>
            <a:off x="5029200" y="2356376"/>
            <a:ext cx="813043"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r" eaLnBrk="1" hangingPunct="1">
              <a:lnSpc>
                <a:spcPct val="80000"/>
              </a:lnSpc>
              <a:spcBef>
                <a:spcPct val="0"/>
              </a:spcBef>
              <a:buClrTx/>
              <a:buSzTx/>
              <a:buFontTx/>
              <a:buNone/>
            </a:pPr>
            <a:r>
              <a:rPr lang="en-US" altLang="en-US" sz="1800" dirty="0">
                <a:solidFill>
                  <a:schemeClr val="bg1">
                    <a:lumMod val="75000"/>
                  </a:schemeClr>
                </a:solidFill>
              </a:rPr>
              <a:t>‘Push’</a:t>
            </a:r>
          </a:p>
        </p:txBody>
      </p:sp>
      <p:sp>
        <p:nvSpPr>
          <p:cNvPr id="57" name="Text Box 14">
            <a:extLst>
              <a:ext uri="{FF2B5EF4-FFF2-40B4-BE49-F238E27FC236}">
                <a16:creationId xmlns:a16="http://schemas.microsoft.com/office/drawing/2014/main" id="{5DAFA1C1-3A29-4C27-A379-663FDD22E326}"/>
              </a:ext>
            </a:extLst>
          </p:cNvPr>
          <p:cNvSpPr txBox="1">
            <a:spLocks noChangeArrowheads="1"/>
          </p:cNvSpPr>
          <p:nvPr/>
        </p:nvSpPr>
        <p:spPr bwMode="auto">
          <a:xfrm>
            <a:off x="7620000" y="2365901"/>
            <a:ext cx="671979"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t>‘Pull’</a:t>
            </a:r>
          </a:p>
        </p:txBody>
      </p:sp>
      <p:cxnSp>
        <p:nvCxnSpPr>
          <p:cNvPr id="58" name="Straight Arrow Connector 57">
            <a:extLst>
              <a:ext uri="{FF2B5EF4-FFF2-40B4-BE49-F238E27FC236}">
                <a16:creationId xmlns:a16="http://schemas.microsoft.com/office/drawing/2014/main" id="{E874FEE9-46BD-46A3-90A3-DE7CC220FBFF}"/>
              </a:ext>
            </a:extLst>
          </p:cNvPr>
          <p:cNvCxnSpPr>
            <a:cxnSpLocks/>
          </p:cNvCxnSpPr>
          <p:nvPr/>
        </p:nvCxnSpPr>
        <p:spPr>
          <a:xfrm flipH="1">
            <a:off x="5867400" y="1828800"/>
            <a:ext cx="849775"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59" name="Straight Arrow Connector 58">
            <a:extLst>
              <a:ext uri="{FF2B5EF4-FFF2-40B4-BE49-F238E27FC236}">
                <a16:creationId xmlns:a16="http://schemas.microsoft.com/office/drawing/2014/main" id="{C370A4A1-FE96-4E70-B89E-839542A5E241}"/>
              </a:ext>
            </a:extLst>
          </p:cNvPr>
          <p:cNvCxnSpPr>
            <a:cxnSpLocks/>
          </p:cNvCxnSpPr>
          <p:nvPr/>
        </p:nvCxnSpPr>
        <p:spPr>
          <a:xfrm>
            <a:off x="6717173" y="1832208"/>
            <a:ext cx="902827" cy="474047"/>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62" name="Text Box 16">
            <a:extLst>
              <a:ext uri="{FF2B5EF4-FFF2-40B4-BE49-F238E27FC236}">
                <a16:creationId xmlns:a16="http://schemas.microsoft.com/office/drawing/2014/main" id="{33538067-0726-41B0-93FF-357EF00CA62D}"/>
              </a:ext>
            </a:extLst>
          </p:cNvPr>
          <p:cNvSpPr txBox="1">
            <a:spLocks noChangeArrowheads="1"/>
          </p:cNvSpPr>
          <p:nvPr/>
        </p:nvSpPr>
        <p:spPr bwMode="auto">
          <a:xfrm>
            <a:off x="8065437" y="2684785"/>
            <a:ext cx="628698"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NVG</a:t>
            </a:r>
          </a:p>
        </p:txBody>
      </p:sp>
      <p:sp>
        <p:nvSpPr>
          <p:cNvPr id="70" name="Text Box 21">
            <a:extLst>
              <a:ext uri="{FF2B5EF4-FFF2-40B4-BE49-F238E27FC236}">
                <a16:creationId xmlns:a16="http://schemas.microsoft.com/office/drawing/2014/main" id="{86C32650-BE1F-4CC3-8DB5-0C136D877E6F}"/>
              </a:ext>
            </a:extLst>
          </p:cNvPr>
          <p:cNvSpPr txBox="1">
            <a:spLocks noChangeArrowheads="1"/>
          </p:cNvSpPr>
          <p:nvPr/>
        </p:nvSpPr>
        <p:spPr bwMode="auto">
          <a:xfrm>
            <a:off x="8070534" y="3048000"/>
            <a:ext cx="526106"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b="1"/>
              <a:t>ICE</a:t>
            </a:r>
          </a:p>
        </p:txBody>
      </p:sp>
      <p:sp>
        <p:nvSpPr>
          <p:cNvPr id="75" name="Text Box 45">
            <a:extLst>
              <a:ext uri="{FF2B5EF4-FFF2-40B4-BE49-F238E27FC236}">
                <a16:creationId xmlns:a16="http://schemas.microsoft.com/office/drawing/2014/main" id="{2B6EDA2D-8F55-4DFD-A225-8C03CE6FC7F3}"/>
              </a:ext>
            </a:extLst>
          </p:cNvPr>
          <p:cNvSpPr txBox="1">
            <a:spLocks noChangeArrowheads="1"/>
          </p:cNvSpPr>
          <p:nvPr/>
        </p:nvSpPr>
        <p:spPr bwMode="auto">
          <a:xfrm>
            <a:off x="8073162" y="3810000"/>
            <a:ext cx="1070837" cy="74635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ts val="1700"/>
              </a:lnSpc>
              <a:spcBef>
                <a:spcPct val="0"/>
              </a:spcBef>
              <a:buClrTx/>
              <a:buSzTx/>
              <a:buFontTx/>
              <a:buNone/>
            </a:pPr>
            <a:r>
              <a:rPr lang="en-US" altLang="en-US" sz="1600" dirty="0">
                <a:solidFill>
                  <a:schemeClr val="bg1">
                    <a:lumMod val="75000"/>
                  </a:schemeClr>
                </a:solidFill>
              </a:rPr>
              <a:t>Epithelial/ fibrous ingrowth</a:t>
            </a:r>
          </a:p>
        </p:txBody>
      </p:sp>
      <p:cxnSp>
        <p:nvCxnSpPr>
          <p:cNvPr id="77" name="Straight Connector 76">
            <a:extLst>
              <a:ext uri="{FF2B5EF4-FFF2-40B4-BE49-F238E27FC236}">
                <a16:creationId xmlns:a16="http://schemas.microsoft.com/office/drawing/2014/main" id="{FC090BD7-F2E1-4464-B57B-9CBE5874C89B}"/>
              </a:ext>
            </a:extLst>
          </p:cNvPr>
          <p:cNvCxnSpPr>
            <a:cxnSpLocks/>
          </p:cNvCxnSpPr>
          <p:nvPr/>
        </p:nvCxnSpPr>
        <p:spPr>
          <a:xfrm>
            <a:off x="7873969" y="2674448"/>
            <a:ext cx="7724" cy="128795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8" name="Straight Connector 77">
            <a:extLst>
              <a:ext uri="{FF2B5EF4-FFF2-40B4-BE49-F238E27FC236}">
                <a16:creationId xmlns:a16="http://schemas.microsoft.com/office/drawing/2014/main" id="{B1922ED5-C3D8-43D8-A00D-1D6BC9201DBA}"/>
              </a:ext>
            </a:extLst>
          </p:cNvPr>
          <p:cNvCxnSpPr/>
          <p:nvPr/>
        </p:nvCxnSpPr>
        <p:spPr>
          <a:xfrm flipH="1">
            <a:off x="7873968" y="2840262"/>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9" name="Straight Connector 78">
            <a:extLst>
              <a:ext uri="{FF2B5EF4-FFF2-40B4-BE49-F238E27FC236}">
                <a16:creationId xmlns:a16="http://schemas.microsoft.com/office/drawing/2014/main" id="{77019ED2-6D69-4A60-9D19-D4DB786EA3A0}"/>
              </a:ext>
            </a:extLst>
          </p:cNvPr>
          <p:cNvCxnSpPr/>
          <p:nvPr/>
        </p:nvCxnSpPr>
        <p:spPr>
          <a:xfrm flipH="1">
            <a:off x="7873968" y="3213518"/>
            <a:ext cx="24447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1" name="Straight Connector 80">
            <a:extLst>
              <a:ext uri="{FF2B5EF4-FFF2-40B4-BE49-F238E27FC236}">
                <a16:creationId xmlns:a16="http://schemas.microsoft.com/office/drawing/2014/main" id="{9796A12F-4125-4C05-8EE8-A388740C580D}"/>
              </a:ext>
            </a:extLst>
          </p:cNvPr>
          <p:cNvCxnSpPr/>
          <p:nvPr/>
        </p:nvCxnSpPr>
        <p:spPr>
          <a:xfrm flipH="1">
            <a:off x="7877837" y="3581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3" name="Straight Connector 82">
            <a:extLst>
              <a:ext uri="{FF2B5EF4-FFF2-40B4-BE49-F238E27FC236}">
                <a16:creationId xmlns:a16="http://schemas.microsoft.com/office/drawing/2014/main" id="{7FDC5F4B-9BF0-42AD-B8BB-2F2399BCF1E2}"/>
              </a:ext>
            </a:extLst>
          </p:cNvPr>
          <p:cNvCxnSpPr/>
          <p:nvPr/>
        </p:nvCxnSpPr>
        <p:spPr>
          <a:xfrm flipH="1">
            <a:off x="7881693" y="3962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93" name="Text Box 42">
            <a:extLst>
              <a:ext uri="{FF2B5EF4-FFF2-40B4-BE49-F238E27FC236}">
                <a16:creationId xmlns:a16="http://schemas.microsoft.com/office/drawing/2014/main" id="{53BAB77F-E061-4834-9068-34BDF78AD071}"/>
              </a:ext>
            </a:extLst>
          </p:cNvPr>
          <p:cNvSpPr txBox="1">
            <a:spLocks noChangeArrowheads="1"/>
          </p:cNvSpPr>
          <p:nvPr/>
        </p:nvSpPr>
        <p:spPr bwMode="auto">
          <a:xfrm>
            <a:off x="8111387" y="3429000"/>
            <a:ext cx="856196"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Flat AC</a:t>
            </a:r>
          </a:p>
        </p:txBody>
      </p:sp>
      <p:sp>
        <p:nvSpPr>
          <p:cNvPr id="100" name="Text Box 23">
            <a:extLst>
              <a:ext uri="{FF2B5EF4-FFF2-40B4-BE49-F238E27FC236}">
                <a16:creationId xmlns:a16="http://schemas.microsoft.com/office/drawing/2014/main" id="{D8F2FCFF-2984-4836-B000-9C5601A8EAAA}"/>
              </a:ext>
            </a:extLst>
          </p:cNvPr>
          <p:cNvSpPr txBox="1">
            <a:spLocks noChangeArrowheads="1"/>
          </p:cNvSpPr>
          <p:nvPr/>
        </p:nvSpPr>
        <p:spPr bwMode="auto">
          <a:xfrm>
            <a:off x="5530369" y="2667000"/>
            <a:ext cx="2143536"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Aqueous misdirection</a:t>
            </a:r>
          </a:p>
        </p:txBody>
      </p:sp>
      <p:cxnSp>
        <p:nvCxnSpPr>
          <p:cNvPr id="104" name="Straight Connector 103">
            <a:extLst>
              <a:ext uri="{FF2B5EF4-FFF2-40B4-BE49-F238E27FC236}">
                <a16:creationId xmlns:a16="http://schemas.microsoft.com/office/drawing/2014/main" id="{49D87D4A-E317-4446-9B95-5184CB3968F3}"/>
              </a:ext>
            </a:extLst>
          </p:cNvPr>
          <p:cNvCxnSpPr>
            <a:cxnSpLocks/>
          </p:cNvCxnSpPr>
          <p:nvPr/>
        </p:nvCxnSpPr>
        <p:spPr>
          <a:xfrm flipH="1">
            <a:off x="5316229" y="2667000"/>
            <a:ext cx="7397" cy="25314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5" name="Straight Connector 104">
            <a:extLst>
              <a:ext uri="{FF2B5EF4-FFF2-40B4-BE49-F238E27FC236}">
                <a16:creationId xmlns:a16="http://schemas.microsoft.com/office/drawing/2014/main" id="{F40B6D71-75A8-4A88-864D-00D14C2F710D}"/>
              </a:ext>
            </a:extLst>
          </p:cNvPr>
          <p:cNvCxnSpPr/>
          <p:nvPr/>
        </p:nvCxnSpPr>
        <p:spPr>
          <a:xfrm flipH="1">
            <a:off x="5323624" y="2832814"/>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6" name="Straight Connector 105">
            <a:extLst>
              <a:ext uri="{FF2B5EF4-FFF2-40B4-BE49-F238E27FC236}">
                <a16:creationId xmlns:a16="http://schemas.microsoft.com/office/drawing/2014/main" id="{010BF7B2-AA07-4DCF-822D-E2DB5CC0BF59}"/>
              </a:ext>
            </a:extLst>
          </p:cNvPr>
          <p:cNvCxnSpPr/>
          <p:nvPr/>
        </p:nvCxnSpPr>
        <p:spPr>
          <a:xfrm flipH="1">
            <a:off x="5323624" y="3360065"/>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a:extLst>
              <a:ext uri="{FF2B5EF4-FFF2-40B4-BE49-F238E27FC236}">
                <a16:creationId xmlns:a16="http://schemas.microsoft.com/office/drawing/2014/main" id="{BAC8035C-3999-4C31-93CD-6C0D2ADEB73B}"/>
              </a:ext>
            </a:extLst>
          </p:cNvPr>
          <p:cNvCxnSpPr/>
          <p:nvPr/>
        </p:nvCxnSpPr>
        <p:spPr>
          <a:xfrm flipH="1">
            <a:off x="5323536" y="3786938"/>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8" name="Straight Connector 107">
            <a:extLst>
              <a:ext uri="{FF2B5EF4-FFF2-40B4-BE49-F238E27FC236}">
                <a16:creationId xmlns:a16="http://schemas.microsoft.com/office/drawing/2014/main" id="{DB64CAEE-69B4-426A-8A5B-D1269DBF0F66}"/>
              </a:ext>
            </a:extLst>
          </p:cNvPr>
          <p:cNvCxnSpPr/>
          <p:nvPr/>
        </p:nvCxnSpPr>
        <p:spPr>
          <a:xfrm flipH="1">
            <a:off x="5327493" y="4249152"/>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12" name="Straight Connector 111">
            <a:extLst>
              <a:ext uri="{FF2B5EF4-FFF2-40B4-BE49-F238E27FC236}">
                <a16:creationId xmlns:a16="http://schemas.microsoft.com/office/drawing/2014/main" id="{99A16C30-4BE4-48E5-8B65-0C5F3039B8DC}"/>
              </a:ext>
            </a:extLst>
          </p:cNvPr>
          <p:cNvCxnSpPr/>
          <p:nvPr/>
        </p:nvCxnSpPr>
        <p:spPr>
          <a:xfrm flipH="1">
            <a:off x="5333455" y="51816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13" name="Text Box 42">
            <a:extLst>
              <a:ext uri="{FF2B5EF4-FFF2-40B4-BE49-F238E27FC236}">
                <a16:creationId xmlns:a16="http://schemas.microsoft.com/office/drawing/2014/main" id="{056DFFD9-3CA2-42E7-90FE-4F14522E3504}"/>
              </a:ext>
            </a:extLst>
          </p:cNvPr>
          <p:cNvSpPr txBox="1">
            <a:spLocks noChangeArrowheads="1"/>
          </p:cNvSpPr>
          <p:nvPr/>
        </p:nvSpPr>
        <p:spPr bwMode="auto">
          <a:xfrm>
            <a:off x="5533954" y="3623846"/>
            <a:ext cx="1563248"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Retinal surgery</a:t>
            </a:r>
          </a:p>
        </p:txBody>
      </p:sp>
      <p:sp>
        <p:nvSpPr>
          <p:cNvPr id="118" name="Text Box 47">
            <a:extLst>
              <a:ext uri="{FF2B5EF4-FFF2-40B4-BE49-F238E27FC236}">
                <a16:creationId xmlns:a16="http://schemas.microsoft.com/office/drawing/2014/main" id="{3F59D898-ECAD-49F0-9425-2A1BC8DDA7B5}"/>
              </a:ext>
            </a:extLst>
          </p:cNvPr>
          <p:cNvSpPr txBox="1">
            <a:spLocks noChangeArrowheads="1"/>
          </p:cNvSpPr>
          <p:nvPr/>
        </p:nvSpPr>
        <p:spPr bwMode="auto">
          <a:xfrm>
            <a:off x="5523688" y="4538246"/>
            <a:ext cx="1414170"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Drug-induced</a:t>
            </a:r>
          </a:p>
        </p:txBody>
      </p:sp>
      <p:sp>
        <p:nvSpPr>
          <p:cNvPr id="16" name="TextBox 15">
            <a:extLst>
              <a:ext uri="{FF2B5EF4-FFF2-40B4-BE49-F238E27FC236}">
                <a16:creationId xmlns:a16="http://schemas.microsoft.com/office/drawing/2014/main" id="{984E008D-FBBA-42B4-940E-EA26772E0161}"/>
              </a:ext>
            </a:extLst>
          </p:cNvPr>
          <p:cNvSpPr txBox="1"/>
          <p:nvPr/>
        </p:nvSpPr>
        <p:spPr>
          <a:xfrm>
            <a:off x="6230528" y="5257800"/>
            <a:ext cx="1326004" cy="369332"/>
          </a:xfrm>
          <a:prstGeom prst="rect">
            <a:avLst/>
          </a:prstGeom>
          <a:noFill/>
        </p:spPr>
        <p:txBody>
          <a:bodyPr wrap="none" rtlCol="0">
            <a:spAutoFit/>
          </a:bodyPr>
          <a:lstStyle/>
          <a:p>
            <a:pPr algn="ctr"/>
            <a:r>
              <a:rPr lang="en-US" dirty="0">
                <a:solidFill>
                  <a:schemeClr val="bg1">
                    <a:lumMod val="75000"/>
                  </a:schemeClr>
                </a:solidFill>
              </a:rPr>
              <a:t>Both/Either</a:t>
            </a:r>
          </a:p>
        </p:txBody>
      </p:sp>
      <p:cxnSp>
        <p:nvCxnSpPr>
          <p:cNvPr id="125" name="Straight Connector 124">
            <a:extLst>
              <a:ext uri="{FF2B5EF4-FFF2-40B4-BE49-F238E27FC236}">
                <a16:creationId xmlns:a16="http://schemas.microsoft.com/office/drawing/2014/main" id="{01138141-D318-4ED7-A7FE-D8F2155CE890}"/>
              </a:ext>
            </a:extLst>
          </p:cNvPr>
          <p:cNvCxnSpPr/>
          <p:nvPr/>
        </p:nvCxnSpPr>
        <p:spPr>
          <a:xfrm flipH="1">
            <a:off x="5334000" y="4724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52" name="Text Box 47">
            <a:extLst>
              <a:ext uri="{FF2B5EF4-FFF2-40B4-BE49-F238E27FC236}">
                <a16:creationId xmlns:a16="http://schemas.microsoft.com/office/drawing/2014/main" id="{E3578916-9804-473C-8F06-D4FA0BCEDFD0}"/>
              </a:ext>
            </a:extLst>
          </p:cNvPr>
          <p:cNvSpPr txBox="1">
            <a:spLocks noChangeArrowheads="1"/>
          </p:cNvSpPr>
          <p:nvPr/>
        </p:nvSpPr>
        <p:spPr bwMode="auto">
          <a:xfrm>
            <a:off x="5543446" y="4055146"/>
            <a:ext cx="1619354"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err="1">
                <a:solidFill>
                  <a:schemeClr val="bg1">
                    <a:lumMod val="75000"/>
                  </a:schemeClr>
                </a:solidFill>
              </a:rPr>
              <a:t>Nanophthalmos</a:t>
            </a:r>
            <a:endParaRPr lang="en-US" altLang="en-US" sz="1600" dirty="0">
              <a:solidFill>
                <a:schemeClr val="bg1">
                  <a:lumMod val="75000"/>
                </a:schemeClr>
              </a:solidFill>
            </a:endParaRPr>
          </a:p>
        </p:txBody>
      </p:sp>
      <p:sp>
        <p:nvSpPr>
          <p:cNvPr id="53" name="Text Box 45">
            <a:extLst>
              <a:ext uri="{FF2B5EF4-FFF2-40B4-BE49-F238E27FC236}">
                <a16:creationId xmlns:a16="http://schemas.microsoft.com/office/drawing/2014/main" id="{57D1A14F-68FE-47D2-983C-1A879D66A9DC}"/>
              </a:ext>
            </a:extLst>
          </p:cNvPr>
          <p:cNvSpPr txBox="1">
            <a:spLocks noChangeArrowheads="1"/>
          </p:cNvSpPr>
          <p:nvPr/>
        </p:nvSpPr>
        <p:spPr bwMode="auto">
          <a:xfrm>
            <a:off x="5523688" y="5013493"/>
            <a:ext cx="582211"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PFV</a:t>
            </a:r>
          </a:p>
        </p:txBody>
      </p:sp>
      <p:sp>
        <p:nvSpPr>
          <p:cNvPr id="54" name="Text Box 42">
            <a:extLst>
              <a:ext uri="{FF2B5EF4-FFF2-40B4-BE49-F238E27FC236}">
                <a16:creationId xmlns:a16="http://schemas.microsoft.com/office/drawing/2014/main" id="{E1E37D2C-2C52-446B-843B-01E64990D3EC}"/>
              </a:ext>
            </a:extLst>
          </p:cNvPr>
          <p:cNvSpPr txBox="1">
            <a:spLocks noChangeArrowheads="1"/>
          </p:cNvSpPr>
          <p:nvPr/>
        </p:nvSpPr>
        <p:spPr bwMode="auto">
          <a:xfrm>
            <a:off x="5551406" y="3192546"/>
            <a:ext cx="2276072"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ERD/choroidal effusion</a:t>
            </a:r>
          </a:p>
        </p:txBody>
      </p:sp>
      <p:sp>
        <p:nvSpPr>
          <p:cNvPr id="45" name="Text Box 16">
            <a:extLst>
              <a:ext uri="{FF2B5EF4-FFF2-40B4-BE49-F238E27FC236}">
                <a16:creationId xmlns:a16="http://schemas.microsoft.com/office/drawing/2014/main" id="{110F5FF7-0BFD-4D31-B590-0FC320326235}"/>
              </a:ext>
            </a:extLst>
          </p:cNvPr>
          <p:cNvSpPr txBox="1">
            <a:spLocks noChangeArrowheads="1"/>
          </p:cNvSpPr>
          <p:nvPr/>
        </p:nvSpPr>
        <p:spPr bwMode="auto">
          <a:xfrm>
            <a:off x="624362" y="1879005"/>
            <a:ext cx="6811893" cy="4524315"/>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i="1" dirty="0">
                <a:solidFill>
                  <a:schemeClr val="bg1">
                    <a:lumMod val="65000"/>
                  </a:schemeClr>
                </a:solidFill>
              </a:rPr>
              <a:t>In this context, what does </a:t>
            </a:r>
            <a:r>
              <a:rPr lang="en-US" altLang="en-US" sz="1600" dirty="0">
                <a:solidFill>
                  <a:schemeClr val="bg1">
                    <a:lumMod val="65000"/>
                  </a:schemeClr>
                </a:solidFill>
              </a:rPr>
              <a:t>ICE</a:t>
            </a:r>
            <a:r>
              <a:rPr lang="en-US" altLang="en-US" sz="1600" i="1" dirty="0">
                <a:solidFill>
                  <a:schemeClr val="bg1">
                    <a:lumMod val="65000"/>
                  </a:schemeClr>
                </a:solidFill>
              </a:rPr>
              <a:t> stand for?</a:t>
            </a:r>
          </a:p>
          <a:p>
            <a:pPr eaLnBrk="1" hangingPunct="1">
              <a:spcBef>
                <a:spcPct val="0"/>
              </a:spcBef>
              <a:buClrTx/>
              <a:buSzTx/>
              <a:buFontTx/>
              <a:buNone/>
            </a:pPr>
            <a:r>
              <a:rPr lang="en-US" altLang="en-US" sz="1600" dirty="0">
                <a:solidFill>
                  <a:schemeClr val="bg1">
                    <a:lumMod val="65000"/>
                  </a:schemeClr>
                </a:solidFill>
              </a:rPr>
              <a:t>Iridocorneal endothelial syndrome</a:t>
            </a:r>
          </a:p>
          <a:p>
            <a:pPr eaLnBrk="1" hangingPunct="1">
              <a:spcBef>
                <a:spcPct val="0"/>
              </a:spcBef>
              <a:buClrTx/>
              <a:buSzTx/>
              <a:buFontTx/>
              <a:buNone/>
            </a:pPr>
            <a:endParaRPr lang="en-US" altLang="en-US" sz="1600" i="1" dirty="0">
              <a:solidFill>
                <a:schemeClr val="bg1">
                  <a:lumMod val="65000"/>
                </a:schemeClr>
              </a:solidFill>
            </a:endParaRPr>
          </a:p>
          <a:p>
            <a:pPr eaLnBrk="1" hangingPunct="1">
              <a:spcBef>
                <a:spcPct val="0"/>
              </a:spcBef>
              <a:buClrTx/>
              <a:buSzTx/>
              <a:buFontTx/>
              <a:buNone/>
            </a:pPr>
            <a:r>
              <a:rPr lang="en-US" altLang="en-US" sz="1600" i="1" dirty="0">
                <a:solidFill>
                  <a:schemeClr val="bg1">
                    <a:lumMod val="65000"/>
                  </a:schemeClr>
                </a:solidFill>
              </a:rPr>
              <a:t>In a nutshell, what is ICE?</a:t>
            </a:r>
          </a:p>
          <a:p>
            <a:pPr eaLnBrk="1" hangingPunct="1">
              <a:spcBef>
                <a:spcPct val="0"/>
              </a:spcBef>
              <a:buClrTx/>
              <a:buSzTx/>
              <a:buFont typeface="Wingdings" panose="05000000000000000000" pitchFamily="2" charset="2"/>
              <a:buNone/>
            </a:pPr>
            <a:r>
              <a:rPr lang="en-US" altLang="en-US" sz="1600" dirty="0">
                <a:solidFill>
                  <a:schemeClr val="bg1">
                    <a:lumMod val="65000"/>
                  </a:schemeClr>
                </a:solidFill>
              </a:rPr>
              <a:t>A sporadic condition in which abnormal corneal endothelial cells lead to a variety of corneal, iris and angle problems</a:t>
            </a:r>
          </a:p>
          <a:p>
            <a:pPr eaLnBrk="1" hangingPunct="1">
              <a:spcBef>
                <a:spcPct val="0"/>
              </a:spcBef>
              <a:buClrTx/>
              <a:buSzTx/>
              <a:buFont typeface="Wingdings" panose="05000000000000000000" pitchFamily="2" charset="2"/>
              <a:buNone/>
            </a:pPr>
            <a:endParaRPr lang="en-US" altLang="en-US" sz="1600" dirty="0">
              <a:solidFill>
                <a:schemeClr val="bg1">
                  <a:lumMod val="65000"/>
                </a:schemeClr>
              </a:solidFill>
            </a:endParaRPr>
          </a:p>
          <a:p>
            <a:pPr eaLnBrk="1" hangingPunct="1">
              <a:spcBef>
                <a:spcPct val="0"/>
              </a:spcBef>
              <a:buClrTx/>
              <a:buSzTx/>
              <a:buFontTx/>
              <a:buNone/>
            </a:pPr>
            <a:r>
              <a:rPr lang="en-US" altLang="en-US" sz="1600" i="1" dirty="0">
                <a:solidFill>
                  <a:schemeClr val="bg1">
                    <a:lumMod val="65000"/>
                  </a:schemeClr>
                </a:solidFill>
              </a:rPr>
              <a:t>Who is the typical patient?</a:t>
            </a:r>
          </a:p>
          <a:p>
            <a:pPr eaLnBrk="1" hangingPunct="1">
              <a:spcBef>
                <a:spcPct val="0"/>
              </a:spcBef>
              <a:buClrTx/>
              <a:buSzTx/>
              <a:buFontTx/>
              <a:buNone/>
            </a:pPr>
            <a:r>
              <a:rPr lang="en-US" altLang="en-US" sz="1600" dirty="0">
                <a:solidFill>
                  <a:schemeClr val="bg1">
                    <a:lumMod val="65000"/>
                  </a:schemeClr>
                </a:solidFill>
              </a:rPr>
              <a:t>A young-to-middle-aged adult female</a:t>
            </a:r>
          </a:p>
          <a:p>
            <a:pPr eaLnBrk="1" hangingPunct="1">
              <a:spcBef>
                <a:spcPct val="0"/>
              </a:spcBef>
              <a:buClrTx/>
              <a:buSzTx/>
              <a:buFontTx/>
              <a:buNone/>
            </a:pPr>
            <a:endParaRPr lang="en-US" altLang="en-US" sz="1600" i="1" dirty="0">
              <a:solidFill>
                <a:schemeClr val="bg1">
                  <a:lumMod val="65000"/>
                </a:schemeClr>
              </a:solidFill>
            </a:endParaRPr>
          </a:p>
          <a:p>
            <a:pPr eaLnBrk="1" hangingPunct="1">
              <a:spcBef>
                <a:spcPct val="0"/>
              </a:spcBef>
              <a:buClrTx/>
              <a:buSzTx/>
              <a:buFontTx/>
              <a:buNone/>
            </a:pPr>
            <a:r>
              <a:rPr lang="en-US" altLang="en-US" sz="1600" i="1" dirty="0">
                <a:solidFill>
                  <a:schemeClr val="bg1">
                    <a:lumMod val="65000"/>
                  </a:schemeClr>
                </a:solidFill>
              </a:rPr>
              <a:t>What three sorts of complaints will she have?</a:t>
            </a:r>
          </a:p>
          <a:p>
            <a:pPr eaLnBrk="1" hangingPunct="1">
              <a:spcBef>
                <a:spcPct val="0"/>
              </a:spcBef>
              <a:buClrTx/>
              <a:buSzTx/>
              <a:buNone/>
            </a:pPr>
            <a:r>
              <a:rPr lang="en-US" altLang="en-US" sz="1600" dirty="0">
                <a:solidFill>
                  <a:schemeClr val="bg1">
                    <a:lumMod val="65000"/>
                  </a:schemeClr>
                </a:solidFill>
              </a:rPr>
              <a:t>--Changes in the eye’s appearance</a:t>
            </a:r>
          </a:p>
          <a:p>
            <a:pPr eaLnBrk="1" hangingPunct="1">
              <a:spcBef>
                <a:spcPct val="0"/>
              </a:spcBef>
              <a:buClrTx/>
              <a:buSzTx/>
              <a:buNone/>
            </a:pPr>
            <a:r>
              <a:rPr lang="en-US" altLang="en-US" sz="1600" dirty="0">
                <a:solidFill>
                  <a:schemeClr val="bg1">
                    <a:lumMod val="65000"/>
                  </a:schemeClr>
                </a:solidFill>
              </a:rPr>
              <a:t>--Ocular pain </a:t>
            </a:r>
          </a:p>
          <a:p>
            <a:pPr eaLnBrk="1" hangingPunct="1">
              <a:spcBef>
                <a:spcPct val="0"/>
              </a:spcBef>
              <a:buClrTx/>
              <a:buSzTx/>
              <a:buNone/>
            </a:pPr>
            <a:r>
              <a:rPr lang="en-US" altLang="en-US" sz="1600" dirty="0">
                <a:solidFill>
                  <a:schemeClr val="bg1">
                    <a:lumMod val="65000"/>
                  </a:schemeClr>
                </a:solidFill>
              </a:rPr>
              <a:t>--Decreased VA</a:t>
            </a:r>
          </a:p>
          <a:p>
            <a:pPr eaLnBrk="1" hangingPunct="1">
              <a:spcBef>
                <a:spcPct val="0"/>
              </a:spcBef>
              <a:buClrTx/>
              <a:buSzTx/>
              <a:buNone/>
            </a:pPr>
            <a:endParaRPr lang="en-US" altLang="en-US" sz="1600" dirty="0">
              <a:solidFill>
                <a:schemeClr val="bg1">
                  <a:lumMod val="65000"/>
                </a:schemeClr>
              </a:solidFill>
            </a:endParaRPr>
          </a:p>
          <a:p>
            <a:pPr eaLnBrk="1" hangingPunct="1">
              <a:spcBef>
                <a:spcPct val="0"/>
              </a:spcBef>
              <a:buClrTx/>
              <a:buSzTx/>
              <a:buFontTx/>
              <a:buNone/>
            </a:pPr>
            <a:r>
              <a:rPr lang="en-US" altLang="en-US" sz="1600" i="1" dirty="0">
                <a:solidFill>
                  <a:schemeClr val="bg1">
                    <a:lumMod val="65000"/>
                  </a:schemeClr>
                </a:solidFill>
              </a:rPr>
              <a:t>What ‘pertinent negative’ will be elicited when taking a history?</a:t>
            </a:r>
          </a:p>
          <a:p>
            <a:pPr eaLnBrk="1" hangingPunct="1">
              <a:spcBef>
                <a:spcPct val="0"/>
              </a:spcBef>
              <a:buClrTx/>
              <a:buSzTx/>
              <a:buFontTx/>
              <a:buNone/>
            </a:pPr>
            <a:r>
              <a:rPr lang="en-US" altLang="en-US" sz="1600" dirty="0">
                <a:solidFill>
                  <a:schemeClr val="bg1">
                    <a:lumMod val="65000"/>
                  </a:schemeClr>
                </a:solidFill>
              </a:rPr>
              <a:t>She will deny any family history of similar eye findings (recall it’s sporadic, not inherited)</a:t>
            </a:r>
          </a:p>
        </p:txBody>
      </p:sp>
      <p:sp>
        <p:nvSpPr>
          <p:cNvPr id="47" name="Oval 46">
            <a:extLst>
              <a:ext uri="{FF2B5EF4-FFF2-40B4-BE49-F238E27FC236}">
                <a16:creationId xmlns:a16="http://schemas.microsoft.com/office/drawing/2014/main" id="{915FF168-8D6E-4F81-8D3E-ED770430134E}"/>
              </a:ext>
            </a:extLst>
          </p:cNvPr>
          <p:cNvSpPr/>
          <p:nvPr/>
        </p:nvSpPr>
        <p:spPr>
          <a:xfrm>
            <a:off x="8001000" y="3048000"/>
            <a:ext cx="671979" cy="338554"/>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TextBox 59">
            <a:extLst>
              <a:ext uri="{FF2B5EF4-FFF2-40B4-BE49-F238E27FC236}">
                <a16:creationId xmlns:a16="http://schemas.microsoft.com/office/drawing/2014/main" id="{AFAF15C4-16A3-4C85-9800-85AB6BE28886}"/>
              </a:ext>
            </a:extLst>
          </p:cNvPr>
          <p:cNvSpPr txBox="1"/>
          <p:nvPr/>
        </p:nvSpPr>
        <p:spPr>
          <a:xfrm>
            <a:off x="705218" y="2859726"/>
            <a:ext cx="6609982" cy="1323439"/>
          </a:xfrm>
          <a:prstGeom prst="rect">
            <a:avLst/>
          </a:prstGeom>
          <a:solidFill>
            <a:srgbClr val="F8E284"/>
          </a:solidFill>
        </p:spPr>
        <p:txBody>
          <a:bodyPr wrap="square" rtlCol="0">
            <a:spAutoFit/>
          </a:bodyPr>
          <a:lstStyle/>
          <a:p>
            <a:r>
              <a:rPr lang="en-US" sz="1600" i="1" dirty="0">
                <a:solidFill>
                  <a:srgbClr val="0000FF"/>
                </a:solidFill>
              </a:rPr>
              <a:t>The </a:t>
            </a:r>
            <a:r>
              <a:rPr lang="en-US" sz="1600" dirty="0">
                <a:solidFill>
                  <a:srgbClr val="0000FF"/>
                </a:solidFill>
              </a:rPr>
              <a:t>BCSC</a:t>
            </a:r>
            <a:r>
              <a:rPr lang="en-US" sz="1600" i="1" dirty="0">
                <a:solidFill>
                  <a:srgbClr val="0000FF"/>
                </a:solidFill>
              </a:rPr>
              <a:t> books recognize three variants of ICE. What are they? </a:t>
            </a:r>
            <a:r>
              <a:rPr lang="en-US" sz="1600" i="1" dirty="0"/>
              <a:t>What is the predominant finding for each?</a:t>
            </a:r>
          </a:p>
          <a:p>
            <a:r>
              <a:rPr lang="en-US" sz="1600" dirty="0">
                <a:solidFill>
                  <a:srgbClr val="0000FF"/>
                </a:solidFill>
              </a:rPr>
              <a:t>--Iris nevus syndrome, </a:t>
            </a:r>
            <a:r>
              <a:rPr lang="en-US" sz="1600" i="1" dirty="0">
                <a:solidFill>
                  <a:srgbClr val="0000FF"/>
                </a:solidFill>
              </a:rPr>
              <a:t>aka</a:t>
            </a:r>
            <a:r>
              <a:rPr lang="en-US" sz="1600" dirty="0">
                <a:solidFill>
                  <a:srgbClr val="0000FF"/>
                </a:solidFill>
              </a:rPr>
              <a:t> Cogan-Reese syndrome: </a:t>
            </a:r>
            <a:r>
              <a:rPr lang="en-US" sz="1600" dirty="0"/>
              <a:t>Iris nevi/nodules</a:t>
            </a:r>
          </a:p>
          <a:p>
            <a:r>
              <a:rPr lang="en-US" sz="1600" dirty="0">
                <a:solidFill>
                  <a:srgbClr val="0000FF"/>
                </a:solidFill>
              </a:rPr>
              <a:t>--Chandler syndrome: </a:t>
            </a:r>
            <a:r>
              <a:rPr lang="en-US" sz="1600" dirty="0"/>
              <a:t>Corneal edema</a:t>
            </a:r>
          </a:p>
          <a:p>
            <a:r>
              <a:rPr lang="en-US" sz="1600" dirty="0">
                <a:solidFill>
                  <a:srgbClr val="0000FF"/>
                </a:solidFill>
              </a:rPr>
              <a:t>--Essential iris atrophy: </a:t>
            </a:r>
            <a:r>
              <a:rPr lang="en-US" sz="1600" dirty="0">
                <a:solidFill>
                  <a:srgbClr val="F8E284"/>
                </a:solidFill>
              </a:rPr>
              <a:t>Iris atrophy/tears</a:t>
            </a:r>
          </a:p>
        </p:txBody>
      </p:sp>
    </p:spTree>
    <p:extLst>
      <p:ext uri="{BB962C8B-B14F-4D97-AF65-F5344CB8AC3E}">
        <p14:creationId xmlns:p14="http://schemas.microsoft.com/office/powerpoint/2010/main" val="1811135847"/>
      </p:ext>
    </p:extLst>
  </p:cSld>
  <p:clrMapOvr>
    <a:masterClrMapping/>
  </p:clrMapOvr>
</p:sld>
</file>

<file path=ppt/slides/slide3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Straight Arrow Connector 12">
            <a:extLst>
              <a:ext uri="{FF2B5EF4-FFF2-40B4-BE49-F238E27FC236}">
                <a16:creationId xmlns:a16="http://schemas.microsoft.com/office/drawing/2014/main" id="{A6DE2085-829C-480C-9216-69D6039C0A37}"/>
              </a:ext>
            </a:extLst>
          </p:cNvPr>
          <p:cNvCxnSpPr>
            <a:cxnSpLocks/>
          </p:cNvCxnSpPr>
          <p:nvPr/>
        </p:nvCxnSpPr>
        <p:spPr>
          <a:xfrm>
            <a:off x="6717173" y="1828800"/>
            <a:ext cx="0" cy="3462754"/>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43014" name="Text Box 6"/>
          <p:cNvSpPr txBox="1">
            <a:spLocks noChangeArrowheads="1"/>
          </p:cNvSpPr>
          <p:nvPr/>
        </p:nvSpPr>
        <p:spPr bwMode="auto">
          <a:xfrm>
            <a:off x="533400" y="2356376"/>
            <a:ext cx="1005403"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Lens-</a:t>
            </a:r>
          </a:p>
          <a:p>
            <a:pPr algn="ctr" eaLnBrk="1" hangingPunct="1">
              <a:lnSpc>
                <a:spcPct val="80000"/>
              </a:lnSpc>
              <a:spcBef>
                <a:spcPct val="0"/>
              </a:spcBef>
              <a:buClrTx/>
              <a:buSzTx/>
              <a:buFontTx/>
              <a:buNone/>
            </a:pPr>
            <a:r>
              <a:rPr lang="en-US" altLang="en-US" sz="1800" dirty="0">
                <a:solidFill>
                  <a:schemeClr val="bg1">
                    <a:lumMod val="75000"/>
                  </a:schemeClr>
                </a:solidFill>
              </a:rPr>
              <a:t>Induced</a:t>
            </a:r>
          </a:p>
        </p:txBody>
      </p:sp>
      <p:sp>
        <p:nvSpPr>
          <p:cNvPr id="43017" name="Text Box 14"/>
          <p:cNvSpPr txBox="1">
            <a:spLocks noChangeArrowheads="1"/>
          </p:cNvSpPr>
          <p:nvPr/>
        </p:nvSpPr>
        <p:spPr bwMode="auto">
          <a:xfrm>
            <a:off x="3026498" y="2365901"/>
            <a:ext cx="1633781"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Aphakic/</a:t>
            </a:r>
          </a:p>
          <a:p>
            <a:pPr algn="ctr" eaLnBrk="1" hangingPunct="1">
              <a:lnSpc>
                <a:spcPct val="80000"/>
              </a:lnSpc>
              <a:spcBef>
                <a:spcPct val="0"/>
              </a:spcBef>
              <a:buClrTx/>
              <a:buSzTx/>
              <a:buFontTx/>
              <a:buNone/>
            </a:pPr>
            <a:r>
              <a:rPr lang="en-US" altLang="en-US" sz="1800" dirty="0" err="1">
                <a:solidFill>
                  <a:schemeClr val="bg1">
                    <a:lumMod val="75000"/>
                  </a:schemeClr>
                </a:solidFill>
              </a:rPr>
              <a:t>Pseudophakic</a:t>
            </a:r>
            <a:endParaRPr lang="en-US" altLang="en-US" sz="1800" dirty="0">
              <a:solidFill>
                <a:schemeClr val="bg1">
                  <a:lumMod val="75000"/>
                </a:schemeClr>
              </a:solidFill>
            </a:endParaRPr>
          </a:p>
        </p:txBody>
      </p:sp>
      <p:sp>
        <p:nvSpPr>
          <p:cNvPr id="43031" name="Text Box 35"/>
          <p:cNvSpPr txBox="1">
            <a:spLocks noChangeArrowheads="1"/>
          </p:cNvSpPr>
          <p:nvPr/>
        </p:nvSpPr>
        <p:spPr bwMode="auto">
          <a:xfrm>
            <a:off x="1190847" y="1295400"/>
            <a:ext cx="2473754"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solidFill>
                  <a:schemeClr val="bg1">
                    <a:lumMod val="75000"/>
                  </a:schemeClr>
                </a:solidFill>
              </a:rPr>
              <a:t>w/ Pupillary Block</a:t>
            </a:r>
          </a:p>
        </p:txBody>
      </p:sp>
      <p:sp>
        <p:nvSpPr>
          <p:cNvPr id="43032" name="Text Box 36"/>
          <p:cNvSpPr txBox="1">
            <a:spLocks noChangeArrowheads="1"/>
          </p:cNvSpPr>
          <p:nvPr/>
        </p:nvSpPr>
        <p:spPr bwMode="auto">
          <a:xfrm>
            <a:off x="5181600" y="1295400"/>
            <a:ext cx="2630848"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t>w/o Pupillary Block</a:t>
            </a:r>
          </a:p>
        </p:txBody>
      </p:sp>
      <p:sp>
        <p:nvSpPr>
          <p:cNvPr id="49" name="Rectangle 2">
            <a:extLst>
              <a:ext uri="{FF2B5EF4-FFF2-40B4-BE49-F238E27FC236}">
                <a16:creationId xmlns:a16="http://schemas.microsoft.com/office/drawing/2014/main" id="{240EE5BF-F7D2-4FC8-A5DD-F6B5423153C6}"/>
              </a:ext>
            </a:extLst>
          </p:cNvPr>
          <p:cNvSpPr>
            <a:spLocks noGrp="1" noChangeArrowheads="1"/>
          </p:cNvSpPr>
          <p:nvPr>
            <p:ph type="title"/>
          </p:nvPr>
        </p:nvSpPr>
        <p:spPr>
          <a:xfrm>
            <a:off x="457200" y="304800"/>
            <a:ext cx="7543800" cy="563562"/>
          </a:xfrm>
        </p:spPr>
        <p:txBody>
          <a:bodyPr/>
          <a:lstStyle/>
          <a:p>
            <a:pPr eaLnBrk="1" hangingPunct="1"/>
            <a:r>
              <a:rPr lang="en-US" altLang="en-US" sz="3500" dirty="0"/>
              <a:t>A</a:t>
            </a:r>
          </a:p>
        </p:txBody>
      </p:sp>
      <p:sp>
        <p:nvSpPr>
          <p:cNvPr id="50" name="TextBox 49">
            <a:extLst>
              <a:ext uri="{FF2B5EF4-FFF2-40B4-BE49-F238E27FC236}">
                <a16:creationId xmlns:a16="http://schemas.microsoft.com/office/drawing/2014/main" id="{CF426230-46C8-405C-9015-99EF57762A2E}"/>
              </a:ext>
            </a:extLst>
          </p:cNvPr>
          <p:cNvSpPr txBox="1"/>
          <p:nvPr/>
        </p:nvSpPr>
        <p:spPr>
          <a:xfrm>
            <a:off x="2259496" y="189094"/>
            <a:ext cx="4607480" cy="400110"/>
          </a:xfrm>
          <a:prstGeom prst="rect">
            <a:avLst/>
          </a:prstGeom>
          <a:solidFill>
            <a:schemeClr val="accent1">
              <a:lumMod val="60000"/>
              <a:lumOff val="40000"/>
            </a:schemeClr>
          </a:solidFill>
        </p:spPr>
        <p:txBody>
          <a:bodyPr wrap="none" rtlCol="0">
            <a:spAutoFit/>
          </a:bodyPr>
          <a:lstStyle/>
          <a:p>
            <a:pPr algn="ctr"/>
            <a:r>
              <a:rPr lang="en-US" sz="2000" b="1" dirty="0"/>
              <a:t>Secondary Angle Closure Glaucoma</a:t>
            </a:r>
          </a:p>
        </p:txBody>
      </p:sp>
      <p:sp>
        <p:nvSpPr>
          <p:cNvPr id="2" name="TextBox 1">
            <a:extLst>
              <a:ext uri="{FF2B5EF4-FFF2-40B4-BE49-F238E27FC236}">
                <a16:creationId xmlns:a16="http://schemas.microsoft.com/office/drawing/2014/main" id="{A7E30BEC-923B-4C9A-A856-BDD0D882F6B8}"/>
              </a:ext>
            </a:extLst>
          </p:cNvPr>
          <p:cNvSpPr txBox="1"/>
          <p:nvPr/>
        </p:nvSpPr>
        <p:spPr>
          <a:xfrm>
            <a:off x="887305" y="2844119"/>
            <a:ext cx="1494320" cy="338554"/>
          </a:xfrm>
          <a:prstGeom prst="rect">
            <a:avLst/>
          </a:prstGeom>
          <a:noFill/>
        </p:spPr>
        <p:txBody>
          <a:bodyPr wrap="none" rtlCol="0">
            <a:spAutoFit/>
          </a:bodyPr>
          <a:lstStyle/>
          <a:p>
            <a:r>
              <a:rPr lang="en-US" sz="1600" dirty="0" err="1">
                <a:solidFill>
                  <a:schemeClr val="bg1">
                    <a:lumMod val="75000"/>
                  </a:schemeClr>
                </a:solidFill>
              </a:rPr>
              <a:t>Phacomorphic</a:t>
            </a:r>
            <a:endParaRPr lang="en-US" sz="1600" dirty="0">
              <a:solidFill>
                <a:schemeClr val="bg1">
                  <a:lumMod val="75000"/>
                </a:schemeClr>
              </a:solidFill>
            </a:endParaRPr>
          </a:p>
        </p:txBody>
      </p:sp>
      <p:sp>
        <p:nvSpPr>
          <p:cNvPr id="51" name="TextBox 50">
            <a:extLst>
              <a:ext uri="{FF2B5EF4-FFF2-40B4-BE49-F238E27FC236}">
                <a16:creationId xmlns:a16="http://schemas.microsoft.com/office/drawing/2014/main" id="{156069D4-340B-4160-A336-EBF73557CEE0}"/>
              </a:ext>
            </a:extLst>
          </p:cNvPr>
          <p:cNvSpPr txBox="1"/>
          <p:nvPr/>
        </p:nvSpPr>
        <p:spPr>
          <a:xfrm>
            <a:off x="884725" y="3175578"/>
            <a:ext cx="1402948" cy="338554"/>
          </a:xfrm>
          <a:prstGeom prst="rect">
            <a:avLst/>
          </a:prstGeom>
          <a:noFill/>
        </p:spPr>
        <p:txBody>
          <a:bodyPr wrap="none" rtlCol="0">
            <a:spAutoFit/>
          </a:bodyPr>
          <a:lstStyle/>
          <a:p>
            <a:r>
              <a:rPr lang="en-US" sz="1600" dirty="0">
                <a:solidFill>
                  <a:schemeClr val="bg1">
                    <a:lumMod val="75000"/>
                  </a:schemeClr>
                </a:solidFill>
              </a:rPr>
              <a:t>Ectopia </a:t>
            </a:r>
            <a:r>
              <a:rPr lang="en-US" sz="1600" dirty="0" err="1">
                <a:solidFill>
                  <a:schemeClr val="bg1">
                    <a:lumMod val="75000"/>
                  </a:schemeClr>
                </a:solidFill>
              </a:rPr>
              <a:t>lentis</a:t>
            </a:r>
            <a:endParaRPr lang="en-US" sz="1600" dirty="0">
              <a:solidFill>
                <a:schemeClr val="bg1">
                  <a:lumMod val="75000"/>
                </a:schemeClr>
              </a:solidFill>
            </a:endParaRPr>
          </a:p>
        </p:txBody>
      </p:sp>
      <p:cxnSp>
        <p:nvCxnSpPr>
          <p:cNvPr id="71" name="Straight Connector 70">
            <a:extLst>
              <a:ext uri="{FF2B5EF4-FFF2-40B4-BE49-F238E27FC236}">
                <a16:creationId xmlns:a16="http://schemas.microsoft.com/office/drawing/2014/main" id="{C104938D-BA8D-4E39-9D5F-9EE2012F2F3C}"/>
              </a:ext>
            </a:extLst>
          </p:cNvPr>
          <p:cNvCxnSpPr>
            <a:cxnSpLocks/>
          </p:cNvCxnSpPr>
          <p:nvPr/>
        </p:nvCxnSpPr>
        <p:spPr>
          <a:xfrm flipH="1">
            <a:off x="762665" y="3023488"/>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2A7E4E40-472F-4E50-8A7A-45C10FDD7171}"/>
              </a:ext>
            </a:extLst>
          </p:cNvPr>
          <p:cNvCxnSpPr>
            <a:cxnSpLocks/>
          </p:cNvCxnSpPr>
          <p:nvPr/>
        </p:nvCxnSpPr>
        <p:spPr>
          <a:xfrm flipH="1">
            <a:off x="762665" y="3347853"/>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C3924889-45B9-4383-9C9E-48F0A9C27AD8}"/>
              </a:ext>
            </a:extLst>
          </p:cNvPr>
          <p:cNvCxnSpPr>
            <a:cxnSpLocks/>
          </p:cNvCxnSpPr>
          <p:nvPr/>
        </p:nvCxnSpPr>
        <p:spPr>
          <a:xfrm flipH="1">
            <a:off x="748719" y="2838976"/>
            <a:ext cx="13947" cy="5088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 name="Straight Arrow Connector 5">
            <a:extLst>
              <a:ext uri="{FF2B5EF4-FFF2-40B4-BE49-F238E27FC236}">
                <a16:creationId xmlns:a16="http://schemas.microsoft.com/office/drawing/2014/main" id="{A3439F0C-5143-461F-8F3C-2E830785DEFC}"/>
              </a:ext>
            </a:extLst>
          </p:cNvPr>
          <p:cNvCxnSpPr>
            <a:stCxn id="50" idx="2"/>
          </p:cNvCxnSpPr>
          <p:nvPr/>
        </p:nvCxnSpPr>
        <p:spPr>
          <a:xfrm flipH="1">
            <a:off x="2971800" y="589204"/>
            <a:ext cx="1591436" cy="706196"/>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0" name="Straight Arrow Connector 9">
            <a:extLst>
              <a:ext uri="{FF2B5EF4-FFF2-40B4-BE49-F238E27FC236}">
                <a16:creationId xmlns:a16="http://schemas.microsoft.com/office/drawing/2014/main" id="{84DC796E-F6ED-4FBB-82D2-A260F480BF8A}"/>
              </a:ext>
            </a:extLst>
          </p:cNvPr>
          <p:cNvCxnSpPr>
            <a:cxnSpLocks/>
          </p:cNvCxnSpPr>
          <p:nvPr/>
        </p:nvCxnSpPr>
        <p:spPr>
          <a:xfrm>
            <a:off x="4572000" y="589204"/>
            <a:ext cx="1600200" cy="706196"/>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6" name="Straight Arrow Connector 25">
            <a:extLst>
              <a:ext uri="{FF2B5EF4-FFF2-40B4-BE49-F238E27FC236}">
                <a16:creationId xmlns:a16="http://schemas.microsoft.com/office/drawing/2014/main" id="{B70E0124-9B84-41A5-8D84-A66B7838A706}"/>
              </a:ext>
            </a:extLst>
          </p:cNvPr>
          <p:cNvCxnSpPr>
            <a:cxnSpLocks/>
          </p:cNvCxnSpPr>
          <p:nvPr/>
        </p:nvCxnSpPr>
        <p:spPr>
          <a:xfrm flipH="1">
            <a:off x="1159539" y="1828800"/>
            <a:ext cx="1290435" cy="478059"/>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28" name="Straight Arrow Connector 27">
            <a:extLst>
              <a:ext uri="{FF2B5EF4-FFF2-40B4-BE49-F238E27FC236}">
                <a16:creationId xmlns:a16="http://schemas.microsoft.com/office/drawing/2014/main" id="{567A4249-5C59-4416-8A8E-1C35913900AB}"/>
              </a:ext>
            </a:extLst>
          </p:cNvPr>
          <p:cNvCxnSpPr>
            <a:cxnSpLocks/>
          </p:cNvCxnSpPr>
          <p:nvPr/>
        </p:nvCxnSpPr>
        <p:spPr>
          <a:xfrm>
            <a:off x="2449973" y="1832208"/>
            <a:ext cx="1268784"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56" name="Text Box 6">
            <a:extLst>
              <a:ext uri="{FF2B5EF4-FFF2-40B4-BE49-F238E27FC236}">
                <a16:creationId xmlns:a16="http://schemas.microsoft.com/office/drawing/2014/main" id="{557983BD-9D64-49B9-A366-A08663B0451F}"/>
              </a:ext>
            </a:extLst>
          </p:cNvPr>
          <p:cNvSpPr txBox="1">
            <a:spLocks noChangeArrowheads="1"/>
          </p:cNvSpPr>
          <p:nvPr/>
        </p:nvSpPr>
        <p:spPr bwMode="auto">
          <a:xfrm>
            <a:off x="5029200" y="2356376"/>
            <a:ext cx="813043"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r" eaLnBrk="1" hangingPunct="1">
              <a:lnSpc>
                <a:spcPct val="80000"/>
              </a:lnSpc>
              <a:spcBef>
                <a:spcPct val="0"/>
              </a:spcBef>
              <a:buClrTx/>
              <a:buSzTx/>
              <a:buFontTx/>
              <a:buNone/>
            </a:pPr>
            <a:r>
              <a:rPr lang="en-US" altLang="en-US" sz="1800" dirty="0">
                <a:solidFill>
                  <a:schemeClr val="bg1">
                    <a:lumMod val="75000"/>
                  </a:schemeClr>
                </a:solidFill>
              </a:rPr>
              <a:t>‘Push’</a:t>
            </a:r>
          </a:p>
        </p:txBody>
      </p:sp>
      <p:sp>
        <p:nvSpPr>
          <p:cNvPr id="57" name="Text Box 14">
            <a:extLst>
              <a:ext uri="{FF2B5EF4-FFF2-40B4-BE49-F238E27FC236}">
                <a16:creationId xmlns:a16="http://schemas.microsoft.com/office/drawing/2014/main" id="{5DAFA1C1-3A29-4C27-A379-663FDD22E326}"/>
              </a:ext>
            </a:extLst>
          </p:cNvPr>
          <p:cNvSpPr txBox="1">
            <a:spLocks noChangeArrowheads="1"/>
          </p:cNvSpPr>
          <p:nvPr/>
        </p:nvSpPr>
        <p:spPr bwMode="auto">
          <a:xfrm>
            <a:off x="7620000" y="2365901"/>
            <a:ext cx="671979"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t>‘Pull’</a:t>
            </a:r>
          </a:p>
        </p:txBody>
      </p:sp>
      <p:cxnSp>
        <p:nvCxnSpPr>
          <p:cNvPr id="58" name="Straight Arrow Connector 57">
            <a:extLst>
              <a:ext uri="{FF2B5EF4-FFF2-40B4-BE49-F238E27FC236}">
                <a16:creationId xmlns:a16="http://schemas.microsoft.com/office/drawing/2014/main" id="{E874FEE9-46BD-46A3-90A3-DE7CC220FBFF}"/>
              </a:ext>
            </a:extLst>
          </p:cNvPr>
          <p:cNvCxnSpPr>
            <a:cxnSpLocks/>
          </p:cNvCxnSpPr>
          <p:nvPr/>
        </p:nvCxnSpPr>
        <p:spPr>
          <a:xfrm flipH="1">
            <a:off x="5867400" y="1828800"/>
            <a:ext cx="849775"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59" name="Straight Arrow Connector 58">
            <a:extLst>
              <a:ext uri="{FF2B5EF4-FFF2-40B4-BE49-F238E27FC236}">
                <a16:creationId xmlns:a16="http://schemas.microsoft.com/office/drawing/2014/main" id="{C370A4A1-FE96-4E70-B89E-839542A5E241}"/>
              </a:ext>
            </a:extLst>
          </p:cNvPr>
          <p:cNvCxnSpPr>
            <a:cxnSpLocks/>
          </p:cNvCxnSpPr>
          <p:nvPr/>
        </p:nvCxnSpPr>
        <p:spPr>
          <a:xfrm>
            <a:off x="6717173" y="1832208"/>
            <a:ext cx="902827" cy="474047"/>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62" name="Text Box 16">
            <a:extLst>
              <a:ext uri="{FF2B5EF4-FFF2-40B4-BE49-F238E27FC236}">
                <a16:creationId xmlns:a16="http://schemas.microsoft.com/office/drawing/2014/main" id="{33538067-0726-41B0-93FF-357EF00CA62D}"/>
              </a:ext>
            </a:extLst>
          </p:cNvPr>
          <p:cNvSpPr txBox="1">
            <a:spLocks noChangeArrowheads="1"/>
          </p:cNvSpPr>
          <p:nvPr/>
        </p:nvSpPr>
        <p:spPr bwMode="auto">
          <a:xfrm>
            <a:off x="8065437" y="2684785"/>
            <a:ext cx="628698"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NVG</a:t>
            </a:r>
          </a:p>
        </p:txBody>
      </p:sp>
      <p:sp>
        <p:nvSpPr>
          <p:cNvPr id="70" name="Text Box 21">
            <a:extLst>
              <a:ext uri="{FF2B5EF4-FFF2-40B4-BE49-F238E27FC236}">
                <a16:creationId xmlns:a16="http://schemas.microsoft.com/office/drawing/2014/main" id="{86C32650-BE1F-4CC3-8DB5-0C136D877E6F}"/>
              </a:ext>
            </a:extLst>
          </p:cNvPr>
          <p:cNvSpPr txBox="1">
            <a:spLocks noChangeArrowheads="1"/>
          </p:cNvSpPr>
          <p:nvPr/>
        </p:nvSpPr>
        <p:spPr bwMode="auto">
          <a:xfrm>
            <a:off x="8070534" y="3048000"/>
            <a:ext cx="526106"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b="1"/>
              <a:t>ICE</a:t>
            </a:r>
          </a:p>
        </p:txBody>
      </p:sp>
      <p:sp>
        <p:nvSpPr>
          <p:cNvPr id="75" name="Text Box 45">
            <a:extLst>
              <a:ext uri="{FF2B5EF4-FFF2-40B4-BE49-F238E27FC236}">
                <a16:creationId xmlns:a16="http://schemas.microsoft.com/office/drawing/2014/main" id="{2B6EDA2D-8F55-4DFD-A225-8C03CE6FC7F3}"/>
              </a:ext>
            </a:extLst>
          </p:cNvPr>
          <p:cNvSpPr txBox="1">
            <a:spLocks noChangeArrowheads="1"/>
          </p:cNvSpPr>
          <p:nvPr/>
        </p:nvSpPr>
        <p:spPr bwMode="auto">
          <a:xfrm>
            <a:off x="8073162" y="3810000"/>
            <a:ext cx="1070837" cy="74635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ts val="1700"/>
              </a:lnSpc>
              <a:spcBef>
                <a:spcPct val="0"/>
              </a:spcBef>
              <a:buClrTx/>
              <a:buSzTx/>
              <a:buFontTx/>
              <a:buNone/>
            </a:pPr>
            <a:r>
              <a:rPr lang="en-US" altLang="en-US" sz="1600" dirty="0">
                <a:solidFill>
                  <a:schemeClr val="bg1">
                    <a:lumMod val="75000"/>
                  </a:schemeClr>
                </a:solidFill>
              </a:rPr>
              <a:t>Epithelial/ fibrous ingrowth</a:t>
            </a:r>
          </a:p>
        </p:txBody>
      </p:sp>
      <p:cxnSp>
        <p:nvCxnSpPr>
          <p:cNvPr id="77" name="Straight Connector 76">
            <a:extLst>
              <a:ext uri="{FF2B5EF4-FFF2-40B4-BE49-F238E27FC236}">
                <a16:creationId xmlns:a16="http://schemas.microsoft.com/office/drawing/2014/main" id="{FC090BD7-F2E1-4464-B57B-9CBE5874C89B}"/>
              </a:ext>
            </a:extLst>
          </p:cNvPr>
          <p:cNvCxnSpPr>
            <a:cxnSpLocks/>
          </p:cNvCxnSpPr>
          <p:nvPr/>
        </p:nvCxnSpPr>
        <p:spPr>
          <a:xfrm>
            <a:off x="7873969" y="2674448"/>
            <a:ext cx="7724" cy="128795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8" name="Straight Connector 77">
            <a:extLst>
              <a:ext uri="{FF2B5EF4-FFF2-40B4-BE49-F238E27FC236}">
                <a16:creationId xmlns:a16="http://schemas.microsoft.com/office/drawing/2014/main" id="{B1922ED5-C3D8-43D8-A00D-1D6BC9201DBA}"/>
              </a:ext>
            </a:extLst>
          </p:cNvPr>
          <p:cNvCxnSpPr/>
          <p:nvPr/>
        </p:nvCxnSpPr>
        <p:spPr>
          <a:xfrm flipH="1">
            <a:off x="7873968" y="2840262"/>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9" name="Straight Connector 78">
            <a:extLst>
              <a:ext uri="{FF2B5EF4-FFF2-40B4-BE49-F238E27FC236}">
                <a16:creationId xmlns:a16="http://schemas.microsoft.com/office/drawing/2014/main" id="{77019ED2-6D69-4A60-9D19-D4DB786EA3A0}"/>
              </a:ext>
            </a:extLst>
          </p:cNvPr>
          <p:cNvCxnSpPr/>
          <p:nvPr/>
        </p:nvCxnSpPr>
        <p:spPr>
          <a:xfrm flipH="1">
            <a:off x="7873968" y="3213518"/>
            <a:ext cx="24447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1" name="Straight Connector 80">
            <a:extLst>
              <a:ext uri="{FF2B5EF4-FFF2-40B4-BE49-F238E27FC236}">
                <a16:creationId xmlns:a16="http://schemas.microsoft.com/office/drawing/2014/main" id="{9796A12F-4125-4C05-8EE8-A388740C580D}"/>
              </a:ext>
            </a:extLst>
          </p:cNvPr>
          <p:cNvCxnSpPr/>
          <p:nvPr/>
        </p:nvCxnSpPr>
        <p:spPr>
          <a:xfrm flipH="1">
            <a:off x="7877837" y="3581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3" name="Straight Connector 82">
            <a:extLst>
              <a:ext uri="{FF2B5EF4-FFF2-40B4-BE49-F238E27FC236}">
                <a16:creationId xmlns:a16="http://schemas.microsoft.com/office/drawing/2014/main" id="{7FDC5F4B-9BF0-42AD-B8BB-2F2399BCF1E2}"/>
              </a:ext>
            </a:extLst>
          </p:cNvPr>
          <p:cNvCxnSpPr/>
          <p:nvPr/>
        </p:nvCxnSpPr>
        <p:spPr>
          <a:xfrm flipH="1">
            <a:off x="7881693" y="3962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93" name="Text Box 42">
            <a:extLst>
              <a:ext uri="{FF2B5EF4-FFF2-40B4-BE49-F238E27FC236}">
                <a16:creationId xmlns:a16="http://schemas.microsoft.com/office/drawing/2014/main" id="{53BAB77F-E061-4834-9068-34BDF78AD071}"/>
              </a:ext>
            </a:extLst>
          </p:cNvPr>
          <p:cNvSpPr txBox="1">
            <a:spLocks noChangeArrowheads="1"/>
          </p:cNvSpPr>
          <p:nvPr/>
        </p:nvSpPr>
        <p:spPr bwMode="auto">
          <a:xfrm>
            <a:off x="8111387" y="3429000"/>
            <a:ext cx="856196"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Flat AC</a:t>
            </a:r>
          </a:p>
        </p:txBody>
      </p:sp>
      <p:sp>
        <p:nvSpPr>
          <p:cNvPr id="100" name="Text Box 23">
            <a:extLst>
              <a:ext uri="{FF2B5EF4-FFF2-40B4-BE49-F238E27FC236}">
                <a16:creationId xmlns:a16="http://schemas.microsoft.com/office/drawing/2014/main" id="{D8F2FCFF-2984-4836-B000-9C5601A8EAAA}"/>
              </a:ext>
            </a:extLst>
          </p:cNvPr>
          <p:cNvSpPr txBox="1">
            <a:spLocks noChangeArrowheads="1"/>
          </p:cNvSpPr>
          <p:nvPr/>
        </p:nvSpPr>
        <p:spPr bwMode="auto">
          <a:xfrm>
            <a:off x="5530369" y="2667000"/>
            <a:ext cx="2143536"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Aqueous misdirection</a:t>
            </a:r>
          </a:p>
        </p:txBody>
      </p:sp>
      <p:cxnSp>
        <p:nvCxnSpPr>
          <p:cNvPr id="104" name="Straight Connector 103">
            <a:extLst>
              <a:ext uri="{FF2B5EF4-FFF2-40B4-BE49-F238E27FC236}">
                <a16:creationId xmlns:a16="http://schemas.microsoft.com/office/drawing/2014/main" id="{49D87D4A-E317-4446-9B95-5184CB3968F3}"/>
              </a:ext>
            </a:extLst>
          </p:cNvPr>
          <p:cNvCxnSpPr>
            <a:cxnSpLocks/>
          </p:cNvCxnSpPr>
          <p:nvPr/>
        </p:nvCxnSpPr>
        <p:spPr>
          <a:xfrm flipH="1">
            <a:off x="5316229" y="2667000"/>
            <a:ext cx="7397" cy="25314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5" name="Straight Connector 104">
            <a:extLst>
              <a:ext uri="{FF2B5EF4-FFF2-40B4-BE49-F238E27FC236}">
                <a16:creationId xmlns:a16="http://schemas.microsoft.com/office/drawing/2014/main" id="{F40B6D71-75A8-4A88-864D-00D14C2F710D}"/>
              </a:ext>
            </a:extLst>
          </p:cNvPr>
          <p:cNvCxnSpPr/>
          <p:nvPr/>
        </p:nvCxnSpPr>
        <p:spPr>
          <a:xfrm flipH="1">
            <a:off x="5323624" y="2832814"/>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6" name="Straight Connector 105">
            <a:extLst>
              <a:ext uri="{FF2B5EF4-FFF2-40B4-BE49-F238E27FC236}">
                <a16:creationId xmlns:a16="http://schemas.microsoft.com/office/drawing/2014/main" id="{010BF7B2-AA07-4DCF-822D-E2DB5CC0BF59}"/>
              </a:ext>
            </a:extLst>
          </p:cNvPr>
          <p:cNvCxnSpPr/>
          <p:nvPr/>
        </p:nvCxnSpPr>
        <p:spPr>
          <a:xfrm flipH="1">
            <a:off x="5323624" y="3360065"/>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a:extLst>
              <a:ext uri="{FF2B5EF4-FFF2-40B4-BE49-F238E27FC236}">
                <a16:creationId xmlns:a16="http://schemas.microsoft.com/office/drawing/2014/main" id="{BAC8035C-3999-4C31-93CD-6C0D2ADEB73B}"/>
              </a:ext>
            </a:extLst>
          </p:cNvPr>
          <p:cNvCxnSpPr/>
          <p:nvPr/>
        </p:nvCxnSpPr>
        <p:spPr>
          <a:xfrm flipH="1">
            <a:off x="5323536" y="3786938"/>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8" name="Straight Connector 107">
            <a:extLst>
              <a:ext uri="{FF2B5EF4-FFF2-40B4-BE49-F238E27FC236}">
                <a16:creationId xmlns:a16="http://schemas.microsoft.com/office/drawing/2014/main" id="{DB64CAEE-69B4-426A-8A5B-D1269DBF0F66}"/>
              </a:ext>
            </a:extLst>
          </p:cNvPr>
          <p:cNvCxnSpPr/>
          <p:nvPr/>
        </p:nvCxnSpPr>
        <p:spPr>
          <a:xfrm flipH="1">
            <a:off x="5327493" y="4249152"/>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12" name="Straight Connector 111">
            <a:extLst>
              <a:ext uri="{FF2B5EF4-FFF2-40B4-BE49-F238E27FC236}">
                <a16:creationId xmlns:a16="http://schemas.microsoft.com/office/drawing/2014/main" id="{99A16C30-4BE4-48E5-8B65-0C5F3039B8DC}"/>
              </a:ext>
            </a:extLst>
          </p:cNvPr>
          <p:cNvCxnSpPr/>
          <p:nvPr/>
        </p:nvCxnSpPr>
        <p:spPr>
          <a:xfrm flipH="1">
            <a:off x="5333455" y="51816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13" name="Text Box 42">
            <a:extLst>
              <a:ext uri="{FF2B5EF4-FFF2-40B4-BE49-F238E27FC236}">
                <a16:creationId xmlns:a16="http://schemas.microsoft.com/office/drawing/2014/main" id="{056DFFD9-3CA2-42E7-90FE-4F14522E3504}"/>
              </a:ext>
            </a:extLst>
          </p:cNvPr>
          <p:cNvSpPr txBox="1">
            <a:spLocks noChangeArrowheads="1"/>
          </p:cNvSpPr>
          <p:nvPr/>
        </p:nvSpPr>
        <p:spPr bwMode="auto">
          <a:xfrm>
            <a:off x="5533954" y="3623846"/>
            <a:ext cx="1563248"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Retinal surgery</a:t>
            </a:r>
          </a:p>
        </p:txBody>
      </p:sp>
      <p:sp>
        <p:nvSpPr>
          <p:cNvPr id="118" name="Text Box 47">
            <a:extLst>
              <a:ext uri="{FF2B5EF4-FFF2-40B4-BE49-F238E27FC236}">
                <a16:creationId xmlns:a16="http://schemas.microsoft.com/office/drawing/2014/main" id="{3F59D898-ECAD-49F0-9425-2A1BC8DDA7B5}"/>
              </a:ext>
            </a:extLst>
          </p:cNvPr>
          <p:cNvSpPr txBox="1">
            <a:spLocks noChangeArrowheads="1"/>
          </p:cNvSpPr>
          <p:nvPr/>
        </p:nvSpPr>
        <p:spPr bwMode="auto">
          <a:xfrm>
            <a:off x="5523688" y="4538246"/>
            <a:ext cx="1414170"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Drug-induced</a:t>
            </a:r>
          </a:p>
        </p:txBody>
      </p:sp>
      <p:sp>
        <p:nvSpPr>
          <p:cNvPr id="16" name="TextBox 15">
            <a:extLst>
              <a:ext uri="{FF2B5EF4-FFF2-40B4-BE49-F238E27FC236}">
                <a16:creationId xmlns:a16="http://schemas.microsoft.com/office/drawing/2014/main" id="{984E008D-FBBA-42B4-940E-EA26772E0161}"/>
              </a:ext>
            </a:extLst>
          </p:cNvPr>
          <p:cNvSpPr txBox="1"/>
          <p:nvPr/>
        </p:nvSpPr>
        <p:spPr>
          <a:xfrm>
            <a:off x="6230528" y="5257800"/>
            <a:ext cx="1326004" cy="369332"/>
          </a:xfrm>
          <a:prstGeom prst="rect">
            <a:avLst/>
          </a:prstGeom>
          <a:noFill/>
        </p:spPr>
        <p:txBody>
          <a:bodyPr wrap="none" rtlCol="0">
            <a:spAutoFit/>
          </a:bodyPr>
          <a:lstStyle/>
          <a:p>
            <a:pPr algn="ctr"/>
            <a:r>
              <a:rPr lang="en-US" dirty="0">
                <a:solidFill>
                  <a:schemeClr val="bg1">
                    <a:lumMod val="75000"/>
                  </a:schemeClr>
                </a:solidFill>
              </a:rPr>
              <a:t>Both/Either</a:t>
            </a:r>
          </a:p>
        </p:txBody>
      </p:sp>
      <p:cxnSp>
        <p:nvCxnSpPr>
          <p:cNvPr id="125" name="Straight Connector 124">
            <a:extLst>
              <a:ext uri="{FF2B5EF4-FFF2-40B4-BE49-F238E27FC236}">
                <a16:creationId xmlns:a16="http://schemas.microsoft.com/office/drawing/2014/main" id="{01138141-D318-4ED7-A7FE-D8F2155CE890}"/>
              </a:ext>
            </a:extLst>
          </p:cNvPr>
          <p:cNvCxnSpPr/>
          <p:nvPr/>
        </p:nvCxnSpPr>
        <p:spPr>
          <a:xfrm flipH="1">
            <a:off x="5334000" y="4724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52" name="Text Box 47">
            <a:extLst>
              <a:ext uri="{FF2B5EF4-FFF2-40B4-BE49-F238E27FC236}">
                <a16:creationId xmlns:a16="http://schemas.microsoft.com/office/drawing/2014/main" id="{E3578916-9804-473C-8F06-D4FA0BCEDFD0}"/>
              </a:ext>
            </a:extLst>
          </p:cNvPr>
          <p:cNvSpPr txBox="1">
            <a:spLocks noChangeArrowheads="1"/>
          </p:cNvSpPr>
          <p:nvPr/>
        </p:nvSpPr>
        <p:spPr bwMode="auto">
          <a:xfrm>
            <a:off x="5543446" y="4055146"/>
            <a:ext cx="1619354"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err="1">
                <a:solidFill>
                  <a:schemeClr val="bg1">
                    <a:lumMod val="75000"/>
                  </a:schemeClr>
                </a:solidFill>
              </a:rPr>
              <a:t>Nanophthalmos</a:t>
            </a:r>
            <a:endParaRPr lang="en-US" altLang="en-US" sz="1600" dirty="0">
              <a:solidFill>
                <a:schemeClr val="bg1">
                  <a:lumMod val="75000"/>
                </a:schemeClr>
              </a:solidFill>
            </a:endParaRPr>
          </a:p>
        </p:txBody>
      </p:sp>
      <p:sp>
        <p:nvSpPr>
          <p:cNvPr id="53" name="Text Box 45">
            <a:extLst>
              <a:ext uri="{FF2B5EF4-FFF2-40B4-BE49-F238E27FC236}">
                <a16:creationId xmlns:a16="http://schemas.microsoft.com/office/drawing/2014/main" id="{57D1A14F-68FE-47D2-983C-1A879D66A9DC}"/>
              </a:ext>
            </a:extLst>
          </p:cNvPr>
          <p:cNvSpPr txBox="1">
            <a:spLocks noChangeArrowheads="1"/>
          </p:cNvSpPr>
          <p:nvPr/>
        </p:nvSpPr>
        <p:spPr bwMode="auto">
          <a:xfrm>
            <a:off x="5523688" y="5013493"/>
            <a:ext cx="582211"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PFV</a:t>
            </a:r>
          </a:p>
        </p:txBody>
      </p:sp>
      <p:sp>
        <p:nvSpPr>
          <p:cNvPr id="54" name="Text Box 42">
            <a:extLst>
              <a:ext uri="{FF2B5EF4-FFF2-40B4-BE49-F238E27FC236}">
                <a16:creationId xmlns:a16="http://schemas.microsoft.com/office/drawing/2014/main" id="{E1E37D2C-2C52-446B-843B-01E64990D3EC}"/>
              </a:ext>
            </a:extLst>
          </p:cNvPr>
          <p:cNvSpPr txBox="1">
            <a:spLocks noChangeArrowheads="1"/>
          </p:cNvSpPr>
          <p:nvPr/>
        </p:nvSpPr>
        <p:spPr bwMode="auto">
          <a:xfrm>
            <a:off x="5551406" y="3192546"/>
            <a:ext cx="2276072"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ERD/choroidal effusion</a:t>
            </a:r>
          </a:p>
        </p:txBody>
      </p:sp>
      <p:sp>
        <p:nvSpPr>
          <p:cNvPr id="45" name="Text Box 16">
            <a:extLst>
              <a:ext uri="{FF2B5EF4-FFF2-40B4-BE49-F238E27FC236}">
                <a16:creationId xmlns:a16="http://schemas.microsoft.com/office/drawing/2014/main" id="{110F5FF7-0BFD-4D31-B590-0FC320326235}"/>
              </a:ext>
            </a:extLst>
          </p:cNvPr>
          <p:cNvSpPr txBox="1">
            <a:spLocks noChangeArrowheads="1"/>
          </p:cNvSpPr>
          <p:nvPr/>
        </p:nvSpPr>
        <p:spPr bwMode="auto">
          <a:xfrm>
            <a:off x="624362" y="1879005"/>
            <a:ext cx="6811893" cy="4524315"/>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i="1" dirty="0">
                <a:solidFill>
                  <a:schemeClr val="bg1">
                    <a:lumMod val="65000"/>
                  </a:schemeClr>
                </a:solidFill>
              </a:rPr>
              <a:t>In this context, what does </a:t>
            </a:r>
            <a:r>
              <a:rPr lang="en-US" altLang="en-US" sz="1600" dirty="0">
                <a:solidFill>
                  <a:schemeClr val="bg1">
                    <a:lumMod val="65000"/>
                  </a:schemeClr>
                </a:solidFill>
              </a:rPr>
              <a:t>ICE</a:t>
            </a:r>
            <a:r>
              <a:rPr lang="en-US" altLang="en-US" sz="1600" i="1" dirty="0">
                <a:solidFill>
                  <a:schemeClr val="bg1">
                    <a:lumMod val="65000"/>
                  </a:schemeClr>
                </a:solidFill>
              </a:rPr>
              <a:t> stand for?</a:t>
            </a:r>
          </a:p>
          <a:p>
            <a:pPr eaLnBrk="1" hangingPunct="1">
              <a:spcBef>
                <a:spcPct val="0"/>
              </a:spcBef>
              <a:buClrTx/>
              <a:buSzTx/>
              <a:buFontTx/>
              <a:buNone/>
            </a:pPr>
            <a:r>
              <a:rPr lang="en-US" altLang="en-US" sz="1600" dirty="0">
                <a:solidFill>
                  <a:schemeClr val="bg1">
                    <a:lumMod val="65000"/>
                  </a:schemeClr>
                </a:solidFill>
              </a:rPr>
              <a:t>Iridocorneal endothelial syndrome</a:t>
            </a:r>
          </a:p>
          <a:p>
            <a:pPr eaLnBrk="1" hangingPunct="1">
              <a:spcBef>
                <a:spcPct val="0"/>
              </a:spcBef>
              <a:buClrTx/>
              <a:buSzTx/>
              <a:buFontTx/>
              <a:buNone/>
            </a:pPr>
            <a:endParaRPr lang="en-US" altLang="en-US" sz="1600" i="1" dirty="0">
              <a:solidFill>
                <a:schemeClr val="bg1">
                  <a:lumMod val="65000"/>
                </a:schemeClr>
              </a:solidFill>
            </a:endParaRPr>
          </a:p>
          <a:p>
            <a:pPr eaLnBrk="1" hangingPunct="1">
              <a:spcBef>
                <a:spcPct val="0"/>
              </a:spcBef>
              <a:buClrTx/>
              <a:buSzTx/>
              <a:buFontTx/>
              <a:buNone/>
            </a:pPr>
            <a:r>
              <a:rPr lang="en-US" altLang="en-US" sz="1600" i="1" dirty="0">
                <a:solidFill>
                  <a:schemeClr val="bg1">
                    <a:lumMod val="65000"/>
                  </a:schemeClr>
                </a:solidFill>
              </a:rPr>
              <a:t>In a nutshell, what is ICE?</a:t>
            </a:r>
          </a:p>
          <a:p>
            <a:pPr eaLnBrk="1" hangingPunct="1">
              <a:spcBef>
                <a:spcPct val="0"/>
              </a:spcBef>
              <a:buClrTx/>
              <a:buSzTx/>
              <a:buFont typeface="Wingdings" panose="05000000000000000000" pitchFamily="2" charset="2"/>
              <a:buNone/>
            </a:pPr>
            <a:r>
              <a:rPr lang="en-US" altLang="en-US" sz="1600" dirty="0">
                <a:solidFill>
                  <a:schemeClr val="bg1">
                    <a:lumMod val="65000"/>
                  </a:schemeClr>
                </a:solidFill>
              </a:rPr>
              <a:t>A sporadic condition in which abnormal corneal endothelial cells lead to a variety of corneal, iris and angle problems</a:t>
            </a:r>
          </a:p>
          <a:p>
            <a:pPr eaLnBrk="1" hangingPunct="1">
              <a:spcBef>
                <a:spcPct val="0"/>
              </a:spcBef>
              <a:buClrTx/>
              <a:buSzTx/>
              <a:buFont typeface="Wingdings" panose="05000000000000000000" pitchFamily="2" charset="2"/>
              <a:buNone/>
            </a:pPr>
            <a:endParaRPr lang="en-US" altLang="en-US" sz="1600" dirty="0">
              <a:solidFill>
                <a:schemeClr val="bg1">
                  <a:lumMod val="65000"/>
                </a:schemeClr>
              </a:solidFill>
            </a:endParaRPr>
          </a:p>
          <a:p>
            <a:pPr eaLnBrk="1" hangingPunct="1">
              <a:spcBef>
                <a:spcPct val="0"/>
              </a:spcBef>
              <a:buClrTx/>
              <a:buSzTx/>
              <a:buFontTx/>
              <a:buNone/>
            </a:pPr>
            <a:r>
              <a:rPr lang="en-US" altLang="en-US" sz="1600" i="1" dirty="0">
                <a:solidFill>
                  <a:schemeClr val="bg1">
                    <a:lumMod val="65000"/>
                  </a:schemeClr>
                </a:solidFill>
              </a:rPr>
              <a:t>Who is the typical patient?</a:t>
            </a:r>
          </a:p>
          <a:p>
            <a:pPr eaLnBrk="1" hangingPunct="1">
              <a:spcBef>
                <a:spcPct val="0"/>
              </a:spcBef>
              <a:buClrTx/>
              <a:buSzTx/>
              <a:buFontTx/>
              <a:buNone/>
            </a:pPr>
            <a:r>
              <a:rPr lang="en-US" altLang="en-US" sz="1600" dirty="0">
                <a:solidFill>
                  <a:schemeClr val="bg1">
                    <a:lumMod val="65000"/>
                  </a:schemeClr>
                </a:solidFill>
              </a:rPr>
              <a:t>A young-to-middle-aged adult female</a:t>
            </a:r>
          </a:p>
          <a:p>
            <a:pPr eaLnBrk="1" hangingPunct="1">
              <a:spcBef>
                <a:spcPct val="0"/>
              </a:spcBef>
              <a:buClrTx/>
              <a:buSzTx/>
              <a:buFontTx/>
              <a:buNone/>
            </a:pPr>
            <a:endParaRPr lang="en-US" altLang="en-US" sz="1600" i="1" dirty="0">
              <a:solidFill>
                <a:schemeClr val="bg1">
                  <a:lumMod val="65000"/>
                </a:schemeClr>
              </a:solidFill>
            </a:endParaRPr>
          </a:p>
          <a:p>
            <a:pPr eaLnBrk="1" hangingPunct="1">
              <a:spcBef>
                <a:spcPct val="0"/>
              </a:spcBef>
              <a:buClrTx/>
              <a:buSzTx/>
              <a:buFontTx/>
              <a:buNone/>
            </a:pPr>
            <a:r>
              <a:rPr lang="en-US" altLang="en-US" sz="1600" i="1" dirty="0">
                <a:solidFill>
                  <a:schemeClr val="bg1">
                    <a:lumMod val="65000"/>
                  </a:schemeClr>
                </a:solidFill>
              </a:rPr>
              <a:t>What three sorts of complaints will she have?</a:t>
            </a:r>
          </a:p>
          <a:p>
            <a:pPr eaLnBrk="1" hangingPunct="1">
              <a:spcBef>
                <a:spcPct val="0"/>
              </a:spcBef>
              <a:buClrTx/>
              <a:buSzTx/>
              <a:buNone/>
            </a:pPr>
            <a:r>
              <a:rPr lang="en-US" altLang="en-US" sz="1600" dirty="0">
                <a:solidFill>
                  <a:schemeClr val="bg1">
                    <a:lumMod val="65000"/>
                  </a:schemeClr>
                </a:solidFill>
              </a:rPr>
              <a:t>--Changes in the eye’s appearance</a:t>
            </a:r>
          </a:p>
          <a:p>
            <a:pPr eaLnBrk="1" hangingPunct="1">
              <a:spcBef>
                <a:spcPct val="0"/>
              </a:spcBef>
              <a:buClrTx/>
              <a:buSzTx/>
              <a:buNone/>
            </a:pPr>
            <a:r>
              <a:rPr lang="en-US" altLang="en-US" sz="1600" dirty="0">
                <a:solidFill>
                  <a:schemeClr val="bg1">
                    <a:lumMod val="65000"/>
                  </a:schemeClr>
                </a:solidFill>
              </a:rPr>
              <a:t>--Ocular pain </a:t>
            </a:r>
          </a:p>
          <a:p>
            <a:pPr eaLnBrk="1" hangingPunct="1">
              <a:spcBef>
                <a:spcPct val="0"/>
              </a:spcBef>
              <a:buClrTx/>
              <a:buSzTx/>
              <a:buNone/>
            </a:pPr>
            <a:r>
              <a:rPr lang="en-US" altLang="en-US" sz="1600" dirty="0">
                <a:solidFill>
                  <a:schemeClr val="bg1">
                    <a:lumMod val="65000"/>
                  </a:schemeClr>
                </a:solidFill>
              </a:rPr>
              <a:t>--Decreased VA</a:t>
            </a:r>
          </a:p>
          <a:p>
            <a:pPr eaLnBrk="1" hangingPunct="1">
              <a:spcBef>
                <a:spcPct val="0"/>
              </a:spcBef>
              <a:buClrTx/>
              <a:buSzTx/>
              <a:buNone/>
            </a:pPr>
            <a:endParaRPr lang="en-US" altLang="en-US" sz="1600" dirty="0">
              <a:solidFill>
                <a:schemeClr val="bg1">
                  <a:lumMod val="65000"/>
                </a:schemeClr>
              </a:solidFill>
            </a:endParaRPr>
          </a:p>
          <a:p>
            <a:pPr eaLnBrk="1" hangingPunct="1">
              <a:spcBef>
                <a:spcPct val="0"/>
              </a:spcBef>
              <a:buClrTx/>
              <a:buSzTx/>
              <a:buFontTx/>
              <a:buNone/>
            </a:pPr>
            <a:r>
              <a:rPr lang="en-US" altLang="en-US" sz="1600" i="1" dirty="0">
                <a:solidFill>
                  <a:schemeClr val="bg1">
                    <a:lumMod val="65000"/>
                  </a:schemeClr>
                </a:solidFill>
              </a:rPr>
              <a:t>What ‘pertinent negative’ will be elicited when taking a history?</a:t>
            </a:r>
          </a:p>
          <a:p>
            <a:pPr eaLnBrk="1" hangingPunct="1">
              <a:spcBef>
                <a:spcPct val="0"/>
              </a:spcBef>
              <a:buClrTx/>
              <a:buSzTx/>
              <a:buFontTx/>
              <a:buNone/>
            </a:pPr>
            <a:r>
              <a:rPr lang="en-US" altLang="en-US" sz="1600" dirty="0">
                <a:solidFill>
                  <a:schemeClr val="bg1">
                    <a:lumMod val="65000"/>
                  </a:schemeClr>
                </a:solidFill>
              </a:rPr>
              <a:t>She will deny any family history of similar eye findings (recall it’s sporadic, not inherited)</a:t>
            </a:r>
          </a:p>
        </p:txBody>
      </p:sp>
      <p:sp>
        <p:nvSpPr>
          <p:cNvPr id="47" name="Oval 46">
            <a:extLst>
              <a:ext uri="{FF2B5EF4-FFF2-40B4-BE49-F238E27FC236}">
                <a16:creationId xmlns:a16="http://schemas.microsoft.com/office/drawing/2014/main" id="{915FF168-8D6E-4F81-8D3E-ED770430134E}"/>
              </a:ext>
            </a:extLst>
          </p:cNvPr>
          <p:cNvSpPr/>
          <p:nvPr/>
        </p:nvSpPr>
        <p:spPr>
          <a:xfrm>
            <a:off x="8001000" y="3048000"/>
            <a:ext cx="671979" cy="338554"/>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TextBox 59">
            <a:extLst>
              <a:ext uri="{FF2B5EF4-FFF2-40B4-BE49-F238E27FC236}">
                <a16:creationId xmlns:a16="http://schemas.microsoft.com/office/drawing/2014/main" id="{AFAF15C4-16A3-4C85-9800-85AB6BE28886}"/>
              </a:ext>
            </a:extLst>
          </p:cNvPr>
          <p:cNvSpPr txBox="1"/>
          <p:nvPr/>
        </p:nvSpPr>
        <p:spPr>
          <a:xfrm>
            <a:off x="705218" y="2859726"/>
            <a:ext cx="6609982" cy="1323439"/>
          </a:xfrm>
          <a:prstGeom prst="rect">
            <a:avLst/>
          </a:prstGeom>
          <a:solidFill>
            <a:srgbClr val="F8E284"/>
          </a:solidFill>
        </p:spPr>
        <p:txBody>
          <a:bodyPr wrap="square" rtlCol="0">
            <a:spAutoFit/>
          </a:bodyPr>
          <a:lstStyle/>
          <a:p>
            <a:r>
              <a:rPr lang="en-US" sz="1600" i="1" dirty="0">
                <a:solidFill>
                  <a:srgbClr val="0000FF"/>
                </a:solidFill>
              </a:rPr>
              <a:t>The </a:t>
            </a:r>
            <a:r>
              <a:rPr lang="en-US" sz="1600" dirty="0">
                <a:solidFill>
                  <a:srgbClr val="0000FF"/>
                </a:solidFill>
              </a:rPr>
              <a:t>BCSC</a:t>
            </a:r>
            <a:r>
              <a:rPr lang="en-US" sz="1600" i="1" dirty="0">
                <a:solidFill>
                  <a:srgbClr val="0000FF"/>
                </a:solidFill>
              </a:rPr>
              <a:t> books recognize three variants of ICE. What are they? </a:t>
            </a:r>
            <a:r>
              <a:rPr lang="en-US" sz="1600" i="1" dirty="0"/>
              <a:t>What is the predominant finding for each?</a:t>
            </a:r>
          </a:p>
          <a:p>
            <a:r>
              <a:rPr lang="en-US" sz="1600" dirty="0">
                <a:solidFill>
                  <a:srgbClr val="0000FF"/>
                </a:solidFill>
              </a:rPr>
              <a:t>--Iris nevus syndrome, </a:t>
            </a:r>
            <a:r>
              <a:rPr lang="en-US" sz="1600" i="1" dirty="0">
                <a:solidFill>
                  <a:srgbClr val="0000FF"/>
                </a:solidFill>
              </a:rPr>
              <a:t>aka</a:t>
            </a:r>
            <a:r>
              <a:rPr lang="en-US" sz="1600" dirty="0">
                <a:solidFill>
                  <a:srgbClr val="0000FF"/>
                </a:solidFill>
              </a:rPr>
              <a:t> Cogan-Reese syndrome: </a:t>
            </a:r>
            <a:r>
              <a:rPr lang="en-US" sz="1600" dirty="0"/>
              <a:t>Iris nevi/nodules</a:t>
            </a:r>
          </a:p>
          <a:p>
            <a:r>
              <a:rPr lang="en-US" sz="1600" dirty="0">
                <a:solidFill>
                  <a:srgbClr val="0000FF"/>
                </a:solidFill>
              </a:rPr>
              <a:t>--Chandler syndrome: </a:t>
            </a:r>
            <a:r>
              <a:rPr lang="en-US" sz="1600" dirty="0"/>
              <a:t>Corneal edema</a:t>
            </a:r>
          </a:p>
          <a:p>
            <a:r>
              <a:rPr lang="en-US" sz="1600" dirty="0">
                <a:solidFill>
                  <a:srgbClr val="0000FF"/>
                </a:solidFill>
              </a:rPr>
              <a:t>--Essential iris atrophy: </a:t>
            </a:r>
            <a:r>
              <a:rPr lang="en-US" sz="1600" dirty="0"/>
              <a:t>Iris atrophy/tears</a:t>
            </a:r>
          </a:p>
        </p:txBody>
      </p:sp>
    </p:spTree>
    <p:extLst>
      <p:ext uri="{BB962C8B-B14F-4D97-AF65-F5344CB8AC3E}">
        <p14:creationId xmlns:p14="http://schemas.microsoft.com/office/powerpoint/2010/main" val="2819575828"/>
      </p:ext>
    </p:extLst>
  </p:cSld>
  <p:clrMapOvr>
    <a:masterClrMapping/>
  </p:clrMapOvr>
</p:sld>
</file>

<file path=ppt/slides/slide3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Straight Arrow Connector 12">
            <a:extLst>
              <a:ext uri="{FF2B5EF4-FFF2-40B4-BE49-F238E27FC236}">
                <a16:creationId xmlns:a16="http://schemas.microsoft.com/office/drawing/2014/main" id="{A6DE2085-829C-480C-9216-69D6039C0A37}"/>
              </a:ext>
            </a:extLst>
          </p:cNvPr>
          <p:cNvCxnSpPr>
            <a:cxnSpLocks/>
          </p:cNvCxnSpPr>
          <p:nvPr/>
        </p:nvCxnSpPr>
        <p:spPr>
          <a:xfrm>
            <a:off x="6717173" y="1828800"/>
            <a:ext cx="0" cy="3462754"/>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43014" name="Text Box 6"/>
          <p:cNvSpPr txBox="1">
            <a:spLocks noChangeArrowheads="1"/>
          </p:cNvSpPr>
          <p:nvPr/>
        </p:nvSpPr>
        <p:spPr bwMode="auto">
          <a:xfrm>
            <a:off x="533400" y="2356376"/>
            <a:ext cx="1005403"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Lens-</a:t>
            </a:r>
          </a:p>
          <a:p>
            <a:pPr algn="ctr" eaLnBrk="1" hangingPunct="1">
              <a:lnSpc>
                <a:spcPct val="80000"/>
              </a:lnSpc>
              <a:spcBef>
                <a:spcPct val="0"/>
              </a:spcBef>
              <a:buClrTx/>
              <a:buSzTx/>
              <a:buFontTx/>
              <a:buNone/>
            </a:pPr>
            <a:r>
              <a:rPr lang="en-US" altLang="en-US" sz="1800" dirty="0">
                <a:solidFill>
                  <a:schemeClr val="bg1">
                    <a:lumMod val="75000"/>
                  </a:schemeClr>
                </a:solidFill>
              </a:rPr>
              <a:t>Induced</a:t>
            </a:r>
          </a:p>
        </p:txBody>
      </p:sp>
      <p:sp>
        <p:nvSpPr>
          <p:cNvPr id="43017" name="Text Box 14"/>
          <p:cNvSpPr txBox="1">
            <a:spLocks noChangeArrowheads="1"/>
          </p:cNvSpPr>
          <p:nvPr/>
        </p:nvSpPr>
        <p:spPr bwMode="auto">
          <a:xfrm>
            <a:off x="3026498" y="2365901"/>
            <a:ext cx="1633781"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Aphakic/</a:t>
            </a:r>
          </a:p>
          <a:p>
            <a:pPr algn="ctr" eaLnBrk="1" hangingPunct="1">
              <a:lnSpc>
                <a:spcPct val="80000"/>
              </a:lnSpc>
              <a:spcBef>
                <a:spcPct val="0"/>
              </a:spcBef>
              <a:buClrTx/>
              <a:buSzTx/>
              <a:buFontTx/>
              <a:buNone/>
            </a:pPr>
            <a:r>
              <a:rPr lang="en-US" altLang="en-US" sz="1800" dirty="0" err="1">
                <a:solidFill>
                  <a:schemeClr val="bg1">
                    <a:lumMod val="75000"/>
                  </a:schemeClr>
                </a:solidFill>
              </a:rPr>
              <a:t>Pseudophakic</a:t>
            </a:r>
            <a:endParaRPr lang="en-US" altLang="en-US" sz="1800" dirty="0">
              <a:solidFill>
                <a:schemeClr val="bg1">
                  <a:lumMod val="75000"/>
                </a:schemeClr>
              </a:solidFill>
            </a:endParaRPr>
          </a:p>
        </p:txBody>
      </p:sp>
      <p:sp>
        <p:nvSpPr>
          <p:cNvPr id="43031" name="Text Box 35"/>
          <p:cNvSpPr txBox="1">
            <a:spLocks noChangeArrowheads="1"/>
          </p:cNvSpPr>
          <p:nvPr/>
        </p:nvSpPr>
        <p:spPr bwMode="auto">
          <a:xfrm>
            <a:off x="1190847" y="1295400"/>
            <a:ext cx="2473754"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solidFill>
                  <a:schemeClr val="bg1">
                    <a:lumMod val="75000"/>
                  </a:schemeClr>
                </a:solidFill>
              </a:rPr>
              <a:t>w/ Pupillary Block</a:t>
            </a:r>
          </a:p>
        </p:txBody>
      </p:sp>
      <p:sp>
        <p:nvSpPr>
          <p:cNvPr id="43032" name="Text Box 36"/>
          <p:cNvSpPr txBox="1">
            <a:spLocks noChangeArrowheads="1"/>
          </p:cNvSpPr>
          <p:nvPr/>
        </p:nvSpPr>
        <p:spPr bwMode="auto">
          <a:xfrm>
            <a:off x="5181600" y="1295400"/>
            <a:ext cx="2630848"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t>w/o Pupillary Block</a:t>
            </a:r>
          </a:p>
        </p:txBody>
      </p:sp>
      <p:sp>
        <p:nvSpPr>
          <p:cNvPr id="49" name="Rectangle 2">
            <a:extLst>
              <a:ext uri="{FF2B5EF4-FFF2-40B4-BE49-F238E27FC236}">
                <a16:creationId xmlns:a16="http://schemas.microsoft.com/office/drawing/2014/main" id="{240EE5BF-F7D2-4FC8-A5DD-F6B5423153C6}"/>
              </a:ext>
            </a:extLst>
          </p:cNvPr>
          <p:cNvSpPr>
            <a:spLocks noGrp="1" noChangeArrowheads="1"/>
          </p:cNvSpPr>
          <p:nvPr>
            <p:ph type="title"/>
          </p:nvPr>
        </p:nvSpPr>
        <p:spPr>
          <a:xfrm>
            <a:off x="457200" y="304800"/>
            <a:ext cx="7543800" cy="563562"/>
          </a:xfrm>
        </p:spPr>
        <p:txBody>
          <a:bodyPr/>
          <a:lstStyle/>
          <a:p>
            <a:pPr eaLnBrk="1" hangingPunct="1"/>
            <a:r>
              <a:rPr lang="en-US" altLang="en-US" sz="3500" dirty="0"/>
              <a:t>Q</a:t>
            </a:r>
          </a:p>
        </p:txBody>
      </p:sp>
      <p:sp>
        <p:nvSpPr>
          <p:cNvPr id="50" name="TextBox 49">
            <a:extLst>
              <a:ext uri="{FF2B5EF4-FFF2-40B4-BE49-F238E27FC236}">
                <a16:creationId xmlns:a16="http://schemas.microsoft.com/office/drawing/2014/main" id="{CF426230-46C8-405C-9015-99EF57762A2E}"/>
              </a:ext>
            </a:extLst>
          </p:cNvPr>
          <p:cNvSpPr txBox="1"/>
          <p:nvPr/>
        </p:nvSpPr>
        <p:spPr>
          <a:xfrm>
            <a:off x="2259496" y="189094"/>
            <a:ext cx="4607480" cy="400110"/>
          </a:xfrm>
          <a:prstGeom prst="rect">
            <a:avLst/>
          </a:prstGeom>
          <a:solidFill>
            <a:schemeClr val="accent1">
              <a:lumMod val="60000"/>
              <a:lumOff val="40000"/>
            </a:schemeClr>
          </a:solidFill>
        </p:spPr>
        <p:txBody>
          <a:bodyPr wrap="none" rtlCol="0">
            <a:spAutoFit/>
          </a:bodyPr>
          <a:lstStyle/>
          <a:p>
            <a:pPr algn="ctr"/>
            <a:r>
              <a:rPr lang="en-US" sz="2000" b="1" dirty="0"/>
              <a:t>Secondary Angle Closure Glaucoma</a:t>
            </a:r>
          </a:p>
        </p:txBody>
      </p:sp>
      <p:sp>
        <p:nvSpPr>
          <p:cNvPr id="2" name="TextBox 1">
            <a:extLst>
              <a:ext uri="{FF2B5EF4-FFF2-40B4-BE49-F238E27FC236}">
                <a16:creationId xmlns:a16="http://schemas.microsoft.com/office/drawing/2014/main" id="{A7E30BEC-923B-4C9A-A856-BDD0D882F6B8}"/>
              </a:ext>
            </a:extLst>
          </p:cNvPr>
          <p:cNvSpPr txBox="1"/>
          <p:nvPr/>
        </p:nvSpPr>
        <p:spPr>
          <a:xfrm>
            <a:off x="887305" y="2844119"/>
            <a:ext cx="1494320" cy="338554"/>
          </a:xfrm>
          <a:prstGeom prst="rect">
            <a:avLst/>
          </a:prstGeom>
          <a:noFill/>
        </p:spPr>
        <p:txBody>
          <a:bodyPr wrap="none" rtlCol="0">
            <a:spAutoFit/>
          </a:bodyPr>
          <a:lstStyle/>
          <a:p>
            <a:r>
              <a:rPr lang="en-US" sz="1600" dirty="0" err="1">
                <a:solidFill>
                  <a:schemeClr val="bg1">
                    <a:lumMod val="75000"/>
                  </a:schemeClr>
                </a:solidFill>
              </a:rPr>
              <a:t>Phacomorphic</a:t>
            </a:r>
            <a:endParaRPr lang="en-US" sz="1600" dirty="0">
              <a:solidFill>
                <a:schemeClr val="bg1">
                  <a:lumMod val="75000"/>
                </a:schemeClr>
              </a:solidFill>
            </a:endParaRPr>
          </a:p>
        </p:txBody>
      </p:sp>
      <p:sp>
        <p:nvSpPr>
          <p:cNvPr id="51" name="TextBox 50">
            <a:extLst>
              <a:ext uri="{FF2B5EF4-FFF2-40B4-BE49-F238E27FC236}">
                <a16:creationId xmlns:a16="http://schemas.microsoft.com/office/drawing/2014/main" id="{156069D4-340B-4160-A336-EBF73557CEE0}"/>
              </a:ext>
            </a:extLst>
          </p:cNvPr>
          <p:cNvSpPr txBox="1"/>
          <p:nvPr/>
        </p:nvSpPr>
        <p:spPr>
          <a:xfrm>
            <a:off x="884725" y="3175578"/>
            <a:ext cx="1402948" cy="338554"/>
          </a:xfrm>
          <a:prstGeom prst="rect">
            <a:avLst/>
          </a:prstGeom>
          <a:noFill/>
        </p:spPr>
        <p:txBody>
          <a:bodyPr wrap="none" rtlCol="0">
            <a:spAutoFit/>
          </a:bodyPr>
          <a:lstStyle/>
          <a:p>
            <a:r>
              <a:rPr lang="en-US" sz="1600" dirty="0">
                <a:solidFill>
                  <a:schemeClr val="bg1">
                    <a:lumMod val="75000"/>
                  </a:schemeClr>
                </a:solidFill>
              </a:rPr>
              <a:t>Ectopia </a:t>
            </a:r>
            <a:r>
              <a:rPr lang="en-US" sz="1600" dirty="0" err="1">
                <a:solidFill>
                  <a:schemeClr val="bg1">
                    <a:lumMod val="75000"/>
                  </a:schemeClr>
                </a:solidFill>
              </a:rPr>
              <a:t>lentis</a:t>
            </a:r>
            <a:endParaRPr lang="en-US" sz="1600" dirty="0">
              <a:solidFill>
                <a:schemeClr val="bg1">
                  <a:lumMod val="75000"/>
                </a:schemeClr>
              </a:solidFill>
            </a:endParaRPr>
          </a:p>
        </p:txBody>
      </p:sp>
      <p:cxnSp>
        <p:nvCxnSpPr>
          <p:cNvPr id="71" name="Straight Connector 70">
            <a:extLst>
              <a:ext uri="{FF2B5EF4-FFF2-40B4-BE49-F238E27FC236}">
                <a16:creationId xmlns:a16="http://schemas.microsoft.com/office/drawing/2014/main" id="{C104938D-BA8D-4E39-9D5F-9EE2012F2F3C}"/>
              </a:ext>
            </a:extLst>
          </p:cNvPr>
          <p:cNvCxnSpPr>
            <a:cxnSpLocks/>
          </p:cNvCxnSpPr>
          <p:nvPr/>
        </p:nvCxnSpPr>
        <p:spPr>
          <a:xfrm flipH="1">
            <a:off x="762665" y="3023488"/>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2A7E4E40-472F-4E50-8A7A-45C10FDD7171}"/>
              </a:ext>
            </a:extLst>
          </p:cNvPr>
          <p:cNvCxnSpPr>
            <a:cxnSpLocks/>
          </p:cNvCxnSpPr>
          <p:nvPr/>
        </p:nvCxnSpPr>
        <p:spPr>
          <a:xfrm flipH="1">
            <a:off x="762665" y="3347853"/>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C3924889-45B9-4383-9C9E-48F0A9C27AD8}"/>
              </a:ext>
            </a:extLst>
          </p:cNvPr>
          <p:cNvCxnSpPr>
            <a:cxnSpLocks/>
          </p:cNvCxnSpPr>
          <p:nvPr/>
        </p:nvCxnSpPr>
        <p:spPr>
          <a:xfrm flipH="1">
            <a:off x="748719" y="2838976"/>
            <a:ext cx="13947" cy="5088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 name="Straight Arrow Connector 5">
            <a:extLst>
              <a:ext uri="{FF2B5EF4-FFF2-40B4-BE49-F238E27FC236}">
                <a16:creationId xmlns:a16="http://schemas.microsoft.com/office/drawing/2014/main" id="{A3439F0C-5143-461F-8F3C-2E830785DEFC}"/>
              </a:ext>
            </a:extLst>
          </p:cNvPr>
          <p:cNvCxnSpPr>
            <a:stCxn id="50" idx="2"/>
          </p:cNvCxnSpPr>
          <p:nvPr/>
        </p:nvCxnSpPr>
        <p:spPr>
          <a:xfrm flipH="1">
            <a:off x="2971800" y="589204"/>
            <a:ext cx="1591436" cy="706196"/>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0" name="Straight Arrow Connector 9">
            <a:extLst>
              <a:ext uri="{FF2B5EF4-FFF2-40B4-BE49-F238E27FC236}">
                <a16:creationId xmlns:a16="http://schemas.microsoft.com/office/drawing/2014/main" id="{84DC796E-F6ED-4FBB-82D2-A260F480BF8A}"/>
              </a:ext>
            </a:extLst>
          </p:cNvPr>
          <p:cNvCxnSpPr>
            <a:cxnSpLocks/>
          </p:cNvCxnSpPr>
          <p:nvPr/>
        </p:nvCxnSpPr>
        <p:spPr>
          <a:xfrm>
            <a:off x="4572000" y="589204"/>
            <a:ext cx="1600200" cy="706196"/>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6" name="Straight Arrow Connector 25">
            <a:extLst>
              <a:ext uri="{FF2B5EF4-FFF2-40B4-BE49-F238E27FC236}">
                <a16:creationId xmlns:a16="http://schemas.microsoft.com/office/drawing/2014/main" id="{B70E0124-9B84-41A5-8D84-A66B7838A706}"/>
              </a:ext>
            </a:extLst>
          </p:cNvPr>
          <p:cNvCxnSpPr>
            <a:cxnSpLocks/>
          </p:cNvCxnSpPr>
          <p:nvPr/>
        </p:nvCxnSpPr>
        <p:spPr>
          <a:xfrm flipH="1">
            <a:off x="1159539" y="1828800"/>
            <a:ext cx="1290435" cy="478059"/>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28" name="Straight Arrow Connector 27">
            <a:extLst>
              <a:ext uri="{FF2B5EF4-FFF2-40B4-BE49-F238E27FC236}">
                <a16:creationId xmlns:a16="http://schemas.microsoft.com/office/drawing/2014/main" id="{567A4249-5C59-4416-8A8E-1C35913900AB}"/>
              </a:ext>
            </a:extLst>
          </p:cNvPr>
          <p:cNvCxnSpPr>
            <a:cxnSpLocks/>
          </p:cNvCxnSpPr>
          <p:nvPr/>
        </p:nvCxnSpPr>
        <p:spPr>
          <a:xfrm>
            <a:off x="2449973" y="1832208"/>
            <a:ext cx="1268784"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56" name="Text Box 6">
            <a:extLst>
              <a:ext uri="{FF2B5EF4-FFF2-40B4-BE49-F238E27FC236}">
                <a16:creationId xmlns:a16="http://schemas.microsoft.com/office/drawing/2014/main" id="{557983BD-9D64-49B9-A366-A08663B0451F}"/>
              </a:ext>
            </a:extLst>
          </p:cNvPr>
          <p:cNvSpPr txBox="1">
            <a:spLocks noChangeArrowheads="1"/>
          </p:cNvSpPr>
          <p:nvPr/>
        </p:nvSpPr>
        <p:spPr bwMode="auto">
          <a:xfrm>
            <a:off x="5029200" y="2356376"/>
            <a:ext cx="813043"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r" eaLnBrk="1" hangingPunct="1">
              <a:lnSpc>
                <a:spcPct val="80000"/>
              </a:lnSpc>
              <a:spcBef>
                <a:spcPct val="0"/>
              </a:spcBef>
              <a:buClrTx/>
              <a:buSzTx/>
              <a:buFontTx/>
              <a:buNone/>
            </a:pPr>
            <a:r>
              <a:rPr lang="en-US" altLang="en-US" sz="1800" dirty="0">
                <a:solidFill>
                  <a:schemeClr val="bg1">
                    <a:lumMod val="75000"/>
                  </a:schemeClr>
                </a:solidFill>
              </a:rPr>
              <a:t>‘Push’</a:t>
            </a:r>
          </a:p>
        </p:txBody>
      </p:sp>
      <p:sp>
        <p:nvSpPr>
          <p:cNvPr id="57" name="Text Box 14">
            <a:extLst>
              <a:ext uri="{FF2B5EF4-FFF2-40B4-BE49-F238E27FC236}">
                <a16:creationId xmlns:a16="http://schemas.microsoft.com/office/drawing/2014/main" id="{5DAFA1C1-3A29-4C27-A379-663FDD22E326}"/>
              </a:ext>
            </a:extLst>
          </p:cNvPr>
          <p:cNvSpPr txBox="1">
            <a:spLocks noChangeArrowheads="1"/>
          </p:cNvSpPr>
          <p:nvPr/>
        </p:nvSpPr>
        <p:spPr bwMode="auto">
          <a:xfrm>
            <a:off x="7620000" y="2365901"/>
            <a:ext cx="671979"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t>‘Pull’</a:t>
            </a:r>
          </a:p>
        </p:txBody>
      </p:sp>
      <p:cxnSp>
        <p:nvCxnSpPr>
          <p:cNvPr id="58" name="Straight Arrow Connector 57">
            <a:extLst>
              <a:ext uri="{FF2B5EF4-FFF2-40B4-BE49-F238E27FC236}">
                <a16:creationId xmlns:a16="http://schemas.microsoft.com/office/drawing/2014/main" id="{E874FEE9-46BD-46A3-90A3-DE7CC220FBFF}"/>
              </a:ext>
            </a:extLst>
          </p:cNvPr>
          <p:cNvCxnSpPr>
            <a:cxnSpLocks/>
          </p:cNvCxnSpPr>
          <p:nvPr/>
        </p:nvCxnSpPr>
        <p:spPr>
          <a:xfrm flipH="1">
            <a:off x="5867400" y="1828800"/>
            <a:ext cx="849775"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59" name="Straight Arrow Connector 58">
            <a:extLst>
              <a:ext uri="{FF2B5EF4-FFF2-40B4-BE49-F238E27FC236}">
                <a16:creationId xmlns:a16="http://schemas.microsoft.com/office/drawing/2014/main" id="{C370A4A1-FE96-4E70-B89E-839542A5E241}"/>
              </a:ext>
            </a:extLst>
          </p:cNvPr>
          <p:cNvCxnSpPr>
            <a:cxnSpLocks/>
          </p:cNvCxnSpPr>
          <p:nvPr/>
        </p:nvCxnSpPr>
        <p:spPr>
          <a:xfrm>
            <a:off x="6717173" y="1832208"/>
            <a:ext cx="902827" cy="474047"/>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62" name="Text Box 16">
            <a:extLst>
              <a:ext uri="{FF2B5EF4-FFF2-40B4-BE49-F238E27FC236}">
                <a16:creationId xmlns:a16="http://schemas.microsoft.com/office/drawing/2014/main" id="{33538067-0726-41B0-93FF-357EF00CA62D}"/>
              </a:ext>
            </a:extLst>
          </p:cNvPr>
          <p:cNvSpPr txBox="1">
            <a:spLocks noChangeArrowheads="1"/>
          </p:cNvSpPr>
          <p:nvPr/>
        </p:nvSpPr>
        <p:spPr bwMode="auto">
          <a:xfrm>
            <a:off x="8065437" y="2684785"/>
            <a:ext cx="628698"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NVG</a:t>
            </a:r>
          </a:p>
        </p:txBody>
      </p:sp>
      <p:sp>
        <p:nvSpPr>
          <p:cNvPr id="70" name="Text Box 21">
            <a:extLst>
              <a:ext uri="{FF2B5EF4-FFF2-40B4-BE49-F238E27FC236}">
                <a16:creationId xmlns:a16="http://schemas.microsoft.com/office/drawing/2014/main" id="{86C32650-BE1F-4CC3-8DB5-0C136D877E6F}"/>
              </a:ext>
            </a:extLst>
          </p:cNvPr>
          <p:cNvSpPr txBox="1">
            <a:spLocks noChangeArrowheads="1"/>
          </p:cNvSpPr>
          <p:nvPr/>
        </p:nvSpPr>
        <p:spPr bwMode="auto">
          <a:xfrm>
            <a:off x="8070534" y="3048000"/>
            <a:ext cx="526106"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a:solidFill>
                  <a:schemeClr val="bg1">
                    <a:lumMod val="75000"/>
                  </a:schemeClr>
                </a:solidFill>
              </a:rPr>
              <a:t>ICE</a:t>
            </a:r>
          </a:p>
        </p:txBody>
      </p:sp>
      <p:sp>
        <p:nvSpPr>
          <p:cNvPr id="75" name="Text Box 45">
            <a:extLst>
              <a:ext uri="{FF2B5EF4-FFF2-40B4-BE49-F238E27FC236}">
                <a16:creationId xmlns:a16="http://schemas.microsoft.com/office/drawing/2014/main" id="{2B6EDA2D-8F55-4DFD-A225-8C03CE6FC7F3}"/>
              </a:ext>
            </a:extLst>
          </p:cNvPr>
          <p:cNvSpPr txBox="1">
            <a:spLocks noChangeArrowheads="1"/>
          </p:cNvSpPr>
          <p:nvPr/>
        </p:nvSpPr>
        <p:spPr bwMode="auto">
          <a:xfrm>
            <a:off x="8073162" y="3810000"/>
            <a:ext cx="1070837" cy="74635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ts val="1700"/>
              </a:lnSpc>
              <a:spcBef>
                <a:spcPct val="0"/>
              </a:spcBef>
              <a:buClrTx/>
              <a:buSzTx/>
              <a:buFontTx/>
              <a:buNone/>
            </a:pPr>
            <a:r>
              <a:rPr lang="en-US" altLang="en-US" sz="1600" dirty="0">
                <a:solidFill>
                  <a:schemeClr val="bg1">
                    <a:lumMod val="75000"/>
                  </a:schemeClr>
                </a:solidFill>
              </a:rPr>
              <a:t>Epithelial/ fibrous ingrowth</a:t>
            </a:r>
          </a:p>
        </p:txBody>
      </p:sp>
      <p:cxnSp>
        <p:nvCxnSpPr>
          <p:cNvPr id="77" name="Straight Connector 76">
            <a:extLst>
              <a:ext uri="{FF2B5EF4-FFF2-40B4-BE49-F238E27FC236}">
                <a16:creationId xmlns:a16="http://schemas.microsoft.com/office/drawing/2014/main" id="{FC090BD7-F2E1-4464-B57B-9CBE5874C89B}"/>
              </a:ext>
            </a:extLst>
          </p:cNvPr>
          <p:cNvCxnSpPr>
            <a:cxnSpLocks/>
          </p:cNvCxnSpPr>
          <p:nvPr/>
        </p:nvCxnSpPr>
        <p:spPr>
          <a:xfrm>
            <a:off x="7873969" y="2674448"/>
            <a:ext cx="7724" cy="128795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8" name="Straight Connector 77">
            <a:extLst>
              <a:ext uri="{FF2B5EF4-FFF2-40B4-BE49-F238E27FC236}">
                <a16:creationId xmlns:a16="http://schemas.microsoft.com/office/drawing/2014/main" id="{B1922ED5-C3D8-43D8-A00D-1D6BC9201DBA}"/>
              </a:ext>
            </a:extLst>
          </p:cNvPr>
          <p:cNvCxnSpPr/>
          <p:nvPr/>
        </p:nvCxnSpPr>
        <p:spPr>
          <a:xfrm flipH="1">
            <a:off x="7873968" y="2840262"/>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9" name="Straight Connector 78">
            <a:extLst>
              <a:ext uri="{FF2B5EF4-FFF2-40B4-BE49-F238E27FC236}">
                <a16:creationId xmlns:a16="http://schemas.microsoft.com/office/drawing/2014/main" id="{77019ED2-6D69-4A60-9D19-D4DB786EA3A0}"/>
              </a:ext>
            </a:extLst>
          </p:cNvPr>
          <p:cNvCxnSpPr/>
          <p:nvPr/>
        </p:nvCxnSpPr>
        <p:spPr>
          <a:xfrm flipH="1">
            <a:off x="7873968" y="3213518"/>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1" name="Straight Connector 80">
            <a:extLst>
              <a:ext uri="{FF2B5EF4-FFF2-40B4-BE49-F238E27FC236}">
                <a16:creationId xmlns:a16="http://schemas.microsoft.com/office/drawing/2014/main" id="{9796A12F-4125-4C05-8EE8-A388740C580D}"/>
              </a:ext>
            </a:extLst>
          </p:cNvPr>
          <p:cNvCxnSpPr/>
          <p:nvPr/>
        </p:nvCxnSpPr>
        <p:spPr>
          <a:xfrm flipH="1">
            <a:off x="7877837" y="3581400"/>
            <a:ext cx="24447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3" name="Straight Connector 82">
            <a:extLst>
              <a:ext uri="{FF2B5EF4-FFF2-40B4-BE49-F238E27FC236}">
                <a16:creationId xmlns:a16="http://schemas.microsoft.com/office/drawing/2014/main" id="{7FDC5F4B-9BF0-42AD-B8BB-2F2399BCF1E2}"/>
              </a:ext>
            </a:extLst>
          </p:cNvPr>
          <p:cNvCxnSpPr/>
          <p:nvPr/>
        </p:nvCxnSpPr>
        <p:spPr>
          <a:xfrm flipH="1">
            <a:off x="7881693" y="3962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93" name="Text Box 42">
            <a:extLst>
              <a:ext uri="{FF2B5EF4-FFF2-40B4-BE49-F238E27FC236}">
                <a16:creationId xmlns:a16="http://schemas.microsoft.com/office/drawing/2014/main" id="{53BAB77F-E061-4834-9068-34BDF78AD071}"/>
              </a:ext>
            </a:extLst>
          </p:cNvPr>
          <p:cNvSpPr txBox="1">
            <a:spLocks noChangeArrowheads="1"/>
          </p:cNvSpPr>
          <p:nvPr/>
        </p:nvSpPr>
        <p:spPr bwMode="auto">
          <a:xfrm>
            <a:off x="8111387" y="3429000"/>
            <a:ext cx="895181"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b="1" dirty="0"/>
              <a:t>Flat AC</a:t>
            </a:r>
          </a:p>
        </p:txBody>
      </p:sp>
      <p:sp>
        <p:nvSpPr>
          <p:cNvPr id="100" name="Text Box 23">
            <a:extLst>
              <a:ext uri="{FF2B5EF4-FFF2-40B4-BE49-F238E27FC236}">
                <a16:creationId xmlns:a16="http://schemas.microsoft.com/office/drawing/2014/main" id="{D8F2FCFF-2984-4836-B000-9C5601A8EAAA}"/>
              </a:ext>
            </a:extLst>
          </p:cNvPr>
          <p:cNvSpPr txBox="1">
            <a:spLocks noChangeArrowheads="1"/>
          </p:cNvSpPr>
          <p:nvPr/>
        </p:nvSpPr>
        <p:spPr bwMode="auto">
          <a:xfrm>
            <a:off x="5530369" y="2667000"/>
            <a:ext cx="2143536"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Aqueous misdirection</a:t>
            </a:r>
          </a:p>
        </p:txBody>
      </p:sp>
      <p:cxnSp>
        <p:nvCxnSpPr>
          <p:cNvPr id="104" name="Straight Connector 103">
            <a:extLst>
              <a:ext uri="{FF2B5EF4-FFF2-40B4-BE49-F238E27FC236}">
                <a16:creationId xmlns:a16="http://schemas.microsoft.com/office/drawing/2014/main" id="{49D87D4A-E317-4446-9B95-5184CB3968F3}"/>
              </a:ext>
            </a:extLst>
          </p:cNvPr>
          <p:cNvCxnSpPr>
            <a:cxnSpLocks/>
          </p:cNvCxnSpPr>
          <p:nvPr/>
        </p:nvCxnSpPr>
        <p:spPr>
          <a:xfrm flipH="1">
            <a:off x="5316229" y="2667000"/>
            <a:ext cx="7397" cy="25314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5" name="Straight Connector 104">
            <a:extLst>
              <a:ext uri="{FF2B5EF4-FFF2-40B4-BE49-F238E27FC236}">
                <a16:creationId xmlns:a16="http://schemas.microsoft.com/office/drawing/2014/main" id="{F40B6D71-75A8-4A88-864D-00D14C2F710D}"/>
              </a:ext>
            </a:extLst>
          </p:cNvPr>
          <p:cNvCxnSpPr/>
          <p:nvPr/>
        </p:nvCxnSpPr>
        <p:spPr>
          <a:xfrm flipH="1">
            <a:off x="5323624" y="2832814"/>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6" name="Straight Connector 105">
            <a:extLst>
              <a:ext uri="{FF2B5EF4-FFF2-40B4-BE49-F238E27FC236}">
                <a16:creationId xmlns:a16="http://schemas.microsoft.com/office/drawing/2014/main" id="{010BF7B2-AA07-4DCF-822D-E2DB5CC0BF59}"/>
              </a:ext>
            </a:extLst>
          </p:cNvPr>
          <p:cNvCxnSpPr/>
          <p:nvPr/>
        </p:nvCxnSpPr>
        <p:spPr>
          <a:xfrm flipH="1">
            <a:off x="5323624" y="3360065"/>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a:extLst>
              <a:ext uri="{FF2B5EF4-FFF2-40B4-BE49-F238E27FC236}">
                <a16:creationId xmlns:a16="http://schemas.microsoft.com/office/drawing/2014/main" id="{BAC8035C-3999-4C31-93CD-6C0D2ADEB73B}"/>
              </a:ext>
            </a:extLst>
          </p:cNvPr>
          <p:cNvCxnSpPr/>
          <p:nvPr/>
        </p:nvCxnSpPr>
        <p:spPr>
          <a:xfrm flipH="1">
            <a:off x="5323536" y="3786938"/>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8" name="Straight Connector 107">
            <a:extLst>
              <a:ext uri="{FF2B5EF4-FFF2-40B4-BE49-F238E27FC236}">
                <a16:creationId xmlns:a16="http://schemas.microsoft.com/office/drawing/2014/main" id="{DB64CAEE-69B4-426A-8A5B-D1269DBF0F66}"/>
              </a:ext>
            </a:extLst>
          </p:cNvPr>
          <p:cNvCxnSpPr/>
          <p:nvPr/>
        </p:nvCxnSpPr>
        <p:spPr>
          <a:xfrm flipH="1">
            <a:off x="5327493" y="4249152"/>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12" name="Straight Connector 111">
            <a:extLst>
              <a:ext uri="{FF2B5EF4-FFF2-40B4-BE49-F238E27FC236}">
                <a16:creationId xmlns:a16="http://schemas.microsoft.com/office/drawing/2014/main" id="{99A16C30-4BE4-48E5-8B65-0C5F3039B8DC}"/>
              </a:ext>
            </a:extLst>
          </p:cNvPr>
          <p:cNvCxnSpPr/>
          <p:nvPr/>
        </p:nvCxnSpPr>
        <p:spPr>
          <a:xfrm flipH="1">
            <a:off x="5333455" y="51816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13" name="Text Box 42">
            <a:extLst>
              <a:ext uri="{FF2B5EF4-FFF2-40B4-BE49-F238E27FC236}">
                <a16:creationId xmlns:a16="http://schemas.microsoft.com/office/drawing/2014/main" id="{056DFFD9-3CA2-42E7-90FE-4F14522E3504}"/>
              </a:ext>
            </a:extLst>
          </p:cNvPr>
          <p:cNvSpPr txBox="1">
            <a:spLocks noChangeArrowheads="1"/>
          </p:cNvSpPr>
          <p:nvPr/>
        </p:nvSpPr>
        <p:spPr bwMode="auto">
          <a:xfrm>
            <a:off x="5533954" y="3623846"/>
            <a:ext cx="1563248"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Retinal surgery</a:t>
            </a:r>
          </a:p>
        </p:txBody>
      </p:sp>
      <p:sp>
        <p:nvSpPr>
          <p:cNvPr id="118" name="Text Box 47">
            <a:extLst>
              <a:ext uri="{FF2B5EF4-FFF2-40B4-BE49-F238E27FC236}">
                <a16:creationId xmlns:a16="http://schemas.microsoft.com/office/drawing/2014/main" id="{3F59D898-ECAD-49F0-9425-2A1BC8DDA7B5}"/>
              </a:ext>
            </a:extLst>
          </p:cNvPr>
          <p:cNvSpPr txBox="1">
            <a:spLocks noChangeArrowheads="1"/>
          </p:cNvSpPr>
          <p:nvPr/>
        </p:nvSpPr>
        <p:spPr bwMode="auto">
          <a:xfrm>
            <a:off x="5523688" y="4538246"/>
            <a:ext cx="1414170"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Drug-induced</a:t>
            </a:r>
          </a:p>
        </p:txBody>
      </p:sp>
      <p:sp>
        <p:nvSpPr>
          <p:cNvPr id="16" name="TextBox 15">
            <a:extLst>
              <a:ext uri="{FF2B5EF4-FFF2-40B4-BE49-F238E27FC236}">
                <a16:creationId xmlns:a16="http://schemas.microsoft.com/office/drawing/2014/main" id="{984E008D-FBBA-42B4-940E-EA26772E0161}"/>
              </a:ext>
            </a:extLst>
          </p:cNvPr>
          <p:cNvSpPr txBox="1"/>
          <p:nvPr/>
        </p:nvSpPr>
        <p:spPr>
          <a:xfrm>
            <a:off x="6230528" y="5257800"/>
            <a:ext cx="1326004" cy="369332"/>
          </a:xfrm>
          <a:prstGeom prst="rect">
            <a:avLst/>
          </a:prstGeom>
          <a:noFill/>
        </p:spPr>
        <p:txBody>
          <a:bodyPr wrap="none" rtlCol="0">
            <a:spAutoFit/>
          </a:bodyPr>
          <a:lstStyle/>
          <a:p>
            <a:pPr algn="ctr"/>
            <a:r>
              <a:rPr lang="en-US" dirty="0">
                <a:solidFill>
                  <a:schemeClr val="bg1">
                    <a:lumMod val="75000"/>
                  </a:schemeClr>
                </a:solidFill>
              </a:rPr>
              <a:t>Both/Either</a:t>
            </a:r>
          </a:p>
        </p:txBody>
      </p:sp>
      <p:cxnSp>
        <p:nvCxnSpPr>
          <p:cNvPr id="125" name="Straight Connector 124">
            <a:extLst>
              <a:ext uri="{FF2B5EF4-FFF2-40B4-BE49-F238E27FC236}">
                <a16:creationId xmlns:a16="http://schemas.microsoft.com/office/drawing/2014/main" id="{01138141-D318-4ED7-A7FE-D8F2155CE890}"/>
              </a:ext>
            </a:extLst>
          </p:cNvPr>
          <p:cNvCxnSpPr/>
          <p:nvPr/>
        </p:nvCxnSpPr>
        <p:spPr>
          <a:xfrm flipH="1">
            <a:off x="5334000" y="4724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52" name="Text Box 47">
            <a:extLst>
              <a:ext uri="{FF2B5EF4-FFF2-40B4-BE49-F238E27FC236}">
                <a16:creationId xmlns:a16="http://schemas.microsoft.com/office/drawing/2014/main" id="{E3578916-9804-473C-8F06-D4FA0BCEDFD0}"/>
              </a:ext>
            </a:extLst>
          </p:cNvPr>
          <p:cNvSpPr txBox="1">
            <a:spLocks noChangeArrowheads="1"/>
          </p:cNvSpPr>
          <p:nvPr/>
        </p:nvSpPr>
        <p:spPr bwMode="auto">
          <a:xfrm>
            <a:off x="5543446" y="4055146"/>
            <a:ext cx="1619354"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err="1">
                <a:solidFill>
                  <a:schemeClr val="bg1">
                    <a:lumMod val="75000"/>
                  </a:schemeClr>
                </a:solidFill>
              </a:rPr>
              <a:t>Nanophthalmos</a:t>
            </a:r>
            <a:endParaRPr lang="en-US" altLang="en-US" sz="1600" dirty="0">
              <a:solidFill>
                <a:schemeClr val="bg1">
                  <a:lumMod val="75000"/>
                </a:schemeClr>
              </a:solidFill>
            </a:endParaRPr>
          </a:p>
        </p:txBody>
      </p:sp>
      <p:sp>
        <p:nvSpPr>
          <p:cNvPr id="53" name="Text Box 45">
            <a:extLst>
              <a:ext uri="{FF2B5EF4-FFF2-40B4-BE49-F238E27FC236}">
                <a16:creationId xmlns:a16="http://schemas.microsoft.com/office/drawing/2014/main" id="{57D1A14F-68FE-47D2-983C-1A879D66A9DC}"/>
              </a:ext>
            </a:extLst>
          </p:cNvPr>
          <p:cNvSpPr txBox="1">
            <a:spLocks noChangeArrowheads="1"/>
          </p:cNvSpPr>
          <p:nvPr/>
        </p:nvSpPr>
        <p:spPr bwMode="auto">
          <a:xfrm>
            <a:off x="5523688" y="5013493"/>
            <a:ext cx="582211"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PFV</a:t>
            </a:r>
          </a:p>
        </p:txBody>
      </p:sp>
      <p:sp>
        <p:nvSpPr>
          <p:cNvPr id="54" name="Text Box 42">
            <a:extLst>
              <a:ext uri="{FF2B5EF4-FFF2-40B4-BE49-F238E27FC236}">
                <a16:creationId xmlns:a16="http://schemas.microsoft.com/office/drawing/2014/main" id="{E1E37D2C-2C52-446B-843B-01E64990D3EC}"/>
              </a:ext>
            </a:extLst>
          </p:cNvPr>
          <p:cNvSpPr txBox="1">
            <a:spLocks noChangeArrowheads="1"/>
          </p:cNvSpPr>
          <p:nvPr/>
        </p:nvSpPr>
        <p:spPr bwMode="auto">
          <a:xfrm>
            <a:off x="5551406" y="3192546"/>
            <a:ext cx="2276072"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ERD/choroidal effusion</a:t>
            </a:r>
          </a:p>
        </p:txBody>
      </p:sp>
      <p:sp>
        <p:nvSpPr>
          <p:cNvPr id="45" name="Oval 44">
            <a:extLst>
              <a:ext uri="{FF2B5EF4-FFF2-40B4-BE49-F238E27FC236}">
                <a16:creationId xmlns:a16="http://schemas.microsoft.com/office/drawing/2014/main" id="{76FA557D-2183-42C8-839A-45F6B0D15E23}"/>
              </a:ext>
            </a:extLst>
          </p:cNvPr>
          <p:cNvSpPr/>
          <p:nvPr/>
        </p:nvSpPr>
        <p:spPr>
          <a:xfrm>
            <a:off x="8001000" y="3429000"/>
            <a:ext cx="1070837" cy="338554"/>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TextBox 45">
            <a:extLst>
              <a:ext uri="{FF2B5EF4-FFF2-40B4-BE49-F238E27FC236}">
                <a16:creationId xmlns:a16="http://schemas.microsoft.com/office/drawing/2014/main" id="{862AF75F-3F29-4B64-9DB6-78F1A030200C}"/>
              </a:ext>
            </a:extLst>
          </p:cNvPr>
          <p:cNvSpPr txBox="1"/>
          <p:nvPr/>
        </p:nvSpPr>
        <p:spPr>
          <a:xfrm>
            <a:off x="2314614" y="3346074"/>
            <a:ext cx="5174833" cy="2308324"/>
          </a:xfrm>
          <a:prstGeom prst="rect">
            <a:avLst/>
          </a:prstGeom>
          <a:solidFill>
            <a:srgbClr val="002060"/>
          </a:solidFill>
        </p:spPr>
        <p:txBody>
          <a:bodyPr wrap="square" rtlCol="0">
            <a:spAutoFit/>
          </a:bodyPr>
          <a:lstStyle/>
          <a:p>
            <a:r>
              <a:rPr lang="en-US" sz="1600" i="1" dirty="0">
                <a:solidFill>
                  <a:schemeClr val="bg1"/>
                </a:solidFill>
              </a:rPr>
              <a:t>What clinical scenario typically produces the flat AC that leads to secondary ACG?</a:t>
            </a:r>
            <a:endParaRPr lang="en-US" sz="1600" i="1" dirty="0">
              <a:solidFill>
                <a:srgbClr val="002060"/>
              </a:solidFill>
            </a:endParaRPr>
          </a:p>
          <a:p>
            <a:r>
              <a:rPr lang="en-US" sz="1600" dirty="0">
                <a:solidFill>
                  <a:srgbClr val="002060"/>
                </a:solidFill>
              </a:rPr>
              <a:t>Wound leak after cataract or filtering surgery</a:t>
            </a:r>
          </a:p>
          <a:p>
            <a:endParaRPr lang="en-US" sz="1600" i="1" dirty="0">
              <a:solidFill>
                <a:srgbClr val="002060"/>
              </a:solidFill>
            </a:endParaRPr>
          </a:p>
          <a:p>
            <a:r>
              <a:rPr lang="en-US" sz="1600" i="1" dirty="0">
                <a:solidFill>
                  <a:srgbClr val="002060"/>
                </a:solidFill>
              </a:rPr>
              <a:t>Will the IOP be high, or low?</a:t>
            </a:r>
          </a:p>
          <a:p>
            <a:r>
              <a:rPr lang="en-US" sz="1600" dirty="0">
                <a:solidFill>
                  <a:srgbClr val="002060"/>
                </a:solidFill>
              </a:rPr>
              <a:t>Low</a:t>
            </a:r>
          </a:p>
          <a:p>
            <a:endParaRPr lang="en-US" sz="1600" dirty="0">
              <a:solidFill>
                <a:srgbClr val="002060"/>
              </a:solidFill>
            </a:endParaRPr>
          </a:p>
          <a:p>
            <a:r>
              <a:rPr lang="en-US" sz="1600" i="1" dirty="0">
                <a:solidFill>
                  <a:srgbClr val="002060"/>
                </a:solidFill>
              </a:rPr>
              <a:t>How does a flat AC lead to ACG?</a:t>
            </a:r>
          </a:p>
          <a:p>
            <a:r>
              <a:rPr lang="en-US" sz="1600" dirty="0">
                <a:solidFill>
                  <a:srgbClr val="002060"/>
                </a:solidFill>
              </a:rPr>
              <a:t>By allowing PAS to form</a:t>
            </a:r>
          </a:p>
        </p:txBody>
      </p:sp>
    </p:spTree>
    <p:extLst>
      <p:ext uri="{BB962C8B-B14F-4D97-AF65-F5344CB8AC3E}">
        <p14:creationId xmlns:p14="http://schemas.microsoft.com/office/powerpoint/2010/main" val="2472970310"/>
      </p:ext>
    </p:extLst>
  </p:cSld>
  <p:clrMapOvr>
    <a:masterClrMapping/>
  </p:clrMapOvr>
</p:sld>
</file>

<file path=ppt/slides/slide3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Straight Arrow Connector 12">
            <a:extLst>
              <a:ext uri="{FF2B5EF4-FFF2-40B4-BE49-F238E27FC236}">
                <a16:creationId xmlns:a16="http://schemas.microsoft.com/office/drawing/2014/main" id="{A6DE2085-829C-480C-9216-69D6039C0A37}"/>
              </a:ext>
            </a:extLst>
          </p:cNvPr>
          <p:cNvCxnSpPr>
            <a:cxnSpLocks/>
          </p:cNvCxnSpPr>
          <p:nvPr/>
        </p:nvCxnSpPr>
        <p:spPr>
          <a:xfrm>
            <a:off x="6717173" y="1828800"/>
            <a:ext cx="0" cy="3462754"/>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43014" name="Text Box 6"/>
          <p:cNvSpPr txBox="1">
            <a:spLocks noChangeArrowheads="1"/>
          </p:cNvSpPr>
          <p:nvPr/>
        </p:nvSpPr>
        <p:spPr bwMode="auto">
          <a:xfrm>
            <a:off x="533400" y="2356376"/>
            <a:ext cx="1005403"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Lens-</a:t>
            </a:r>
          </a:p>
          <a:p>
            <a:pPr algn="ctr" eaLnBrk="1" hangingPunct="1">
              <a:lnSpc>
                <a:spcPct val="80000"/>
              </a:lnSpc>
              <a:spcBef>
                <a:spcPct val="0"/>
              </a:spcBef>
              <a:buClrTx/>
              <a:buSzTx/>
              <a:buFontTx/>
              <a:buNone/>
            </a:pPr>
            <a:r>
              <a:rPr lang="en-US" altLang="en-US" sz="1800" dirty="0">
                <a:solidFill>
                  <a:schemeClr val="bg1">
                    <a:lumMod val="75000"/>
                  </a:schemeClr>
                </a:solidFill>
              </a:rPr>
              <a:t>Induced</a:t>
            </a:r>
          </a:p>
        </p:txBody>
      </p:sp>
      <p:sp>
        <p:nvSpPr>
          <p:cNvPr id="43017" name="Text Box 14"/>
          <p:cNvSpPr txBox="1">
            <a:spLocks noChangeArrowheads="1"/>
          </p:cNvSpPr>
          <p:nvPr/>
        </p:nvSpPr>
        <p:spPr bwMode="auto">
          <a:xfrm>
            <a:off x="3026498" y="2365901"/>
            <a:ext cx="1633781"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Aphakic/</a:t>
            </a:r>
          </a:p>
          <a:p>
            <a:pPr algn="ctr" eaLnBrk="1" hangingPunct="1">
              <a:lnSpc>
                <a:spcPct val="80000"/>
              </a:lnSpc>
              <a:spcBef>
                <a:spcPct val="0"/>
              </a:spcBef>
              <a:buClrTx/>
              <a:buSzTx/>
              <a:buFontTx/>
              <a:buNone/>
            </a:pPr>
            <a:r>
              <a:rPr lang="en-US" altLang="en-US" sz="1800" dirty="0" err="1">
                <a:solidFill>
                  <a:schemeClr val="bg1">
                    <a:lumMod val="75000"/>
                  </a:schemeClr>
                </a:solidFill>
              </a:rPr>
              <a:t>Pseudophakic</a:t>
            </a:r>
            <a:endParaRPr lang="en-US" altLang="en-US" sz="1800" dirty="0">
              <a:solidFill>
                <a:schemeClr val="bg1">
                  <a:lumMod val="75000"/>
                </a:schemeClr>
              </a:solidFill>
            </a:endParaRPr>
          </a:p>
        </p:txBody>
      </p:sp>
      <p:sp>
        <p:nvSpPr>
          <p:cNvPr id="43031" name="Text Box 35"/>
          <p:cNvSpPr txBox="1">
            <a:spLocks noChangeArrowheads="1"/>
          </p:cNvSpPr>
          <p:nvPr/>
        </p:nvSpPr>
        <p:spPr bwMode="auto">
          <a:xfrm>
            <a:off x="1190847" y="1295400"/>
            <a:ext cx="2473754"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solidFill>
                  <a:schemeClr val="bg1">
                    <a:lumMod val="75000"/>
                  </a:schemeClr>
                </a:solidFill>
              </a:rPr>
              <a:t>w/ Pupillary Block</a:t>
            </a:r>
          </a:p>
        </p:txBody>
      </p:sp>
      <p:sp>
        <p:nvSpPr>
          <p:cNvPr id="43032" name="Text Box 36"/>
          <p:cNvSpPr txBox="1">
            <a:spLocks noChangeArrowheads="1"/>
          </p:cNvSpPr>
          <p:nvPr/>
        </p:nvSpPr>
        <p:spPr bwMode="auto">
          <a:xfrm>
            <a:off x="5181600" y="1295400"/>
            <a:ext cx="2630848"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t>w/o Pupillary Block</a:t>
            </a:r>
          </a:p>
        </p:txBody>
      </p:sp>
      <p:sp>
        <p:nvSpPr>
          <p:cNvPr id="49" name="Rectangle 2">
            <a:extLst>
              <a:ext uri="{FF2B5EF4-FFF2-40B4-BE49-F238E27FC236}">
                <a16:creationId xmlns:a16="http://schemas.microsoft.com/office/drawing/2014/main" id="{240EE5BF-F7D2-4FC8-A5DD-F6B5423153C6}"/>
              </a:ext>
            </a:extLst>
          </p:cNvPr>
          <p:cNvSpPr>
            <a:spLocks noGrp="1" noChangeArrowheads="1"/>
          </p:cNvSpPr>
          <p:nvPr>
            <p:ph type="title"/>
          </p:nvPr>
        </p:nvSpPr>
        <p:spPr>
          <a:xfrm>
            <a:off x="457200" y="304800"/>
            <a:ext cx="7543800" cy="563562"/>
          </a:xfrm>
        </p:spPr>
        <p:txBody>
          <a:bodyPr/>
          <a:lstStyle/>
          <a:p>
            <a:pPr eaLnBrk="1" hangingPunct="1"/>
            <a:r>
              <a:rPr lang="en-US" altLang="en-US" sz="3500" dirty="0"/>
              <a:t>A</a:t>
            </a:r>
          </a:p>
        </p:txBody>
      </p:sp>
      <p:sp>
        <p:nvSpPr>
          <p:cNvPr id="50" name="TextBox 49">
            <a:extLst>
              <a:ext uri="{FF2B5EF4-FFF2-40B4-BE49-F238E27FC236}">
                <a16:creationId xmlns:a16="http://schemas.microsoft.com/office/drawing/2014/main" id="{CF426230-46C8-405C-9015-99EF57762A2E}"/>
              </a:ext>
            </a:extLst>
          </p:cNvPr>
          <p:cNvSpPr txBox="1"/>
          <p:nvPr/>
        </p:nvSpPr>
        <p:spPr>
          <a:xfrm>
            <a:off x="2259496" y="189094"/>
            <a:ext cx="4607480" cy="400110"/>
          </a:xfrm>
          <a:prstGeom prst="rect">
            <a:avLst/>
          </a:prstGeom>
          <a:solidFill>
            <a:schemeClr val="accent1">
              <a:lumMod val="60000"/>
              <a:lumOff val="40000"/>
            </a:schemeClr>
          </a:solidFill>
        </p:spPr>
        <p:txBody>
          <a:bodyPr wrap="none" rtlCol="0">
            <a:spAutoFit/>
          </a:bodyPr>
          <a:lstStyle/>
          <a:p>
            <a:pPr algn="ctr"/>
            <a:r>
              <a:rPr lang="en-US" sz="2000" b="1" dirty="0"/>
              <a:t>Secondary Angle Closure Glaucoma</a:t>
            </a:r>
          </a:p>
        </p:txBody>
      </p:sp>
      <p:sp>
        <p:nvSpPr>
          <p:cNvPr id="2" name="TextBox 1">
            <a:extLst>
              <a:ext uri="{FF2B5EF4-FFF2-40B4-BE49-F238E27FC236}">
                <a16:creationId xmlns:a16="http://schemas.microsoft.com/office/drawing/2014/main" id="{A7E30BEC-923B-4C9A-A856-BDD0D882F6B8}"/>
              </a:ext>
            </a:extLst>
          </p:cNvPr>
          <p:cNvSpPr txBox="1"/>
          <p:nvPr/>
        </p:nvSpPr>
        <p:spPr>
          <a:xfrm>
            <a:off x="887305" y="2844119"/>
            <a:ext cx="1494320" cy="338554"/>
          </a:xfrm>
          <a:prstGeom prst="rect">
            <a:avLst/>
          </a:prstGeom>
          <a:noFill/>
        </p:spPr>
        <p:txBody>
          <a:bodyPr wrap="none" rtlCol="0">
            <a:spAutoFit/>
          </a:bodyPr>
          <a:lstStyle/>
          <a:p>
            <a:r>
              <a:rPr lang="en-US" sz="1600" dirty="0" err="1">
                <a:solidFill>
                  <a:schemeClr val="bg1">
                    <a:lumMod val="75000"/>
                  </a:schemeClr>
                </a:solidFill>
              </a:rPr>
              <a:t>Phacomorphic</a:t>
            </a:r>
            <a:endParaRPr lang="en-US" sz="1600" dirty="0">
              <a:solidFill>
                <a:schemeClr val="bg1">
                  <a:lumMod val="75000"/>
                </a:schemeClr>
              </a:solidFill>
            </a:endParaRPr>
          </a:p>
        </p:txBody>
      </p:sp>
      <p:sp>
        <p:nvSpPr>
          <p:cNvPr id="51" name="TextBox 50">
            <a:extLst>
              <a:ext uri="{FF2B5EF4-FFF2-40B4-BE49-F238E27FC236}">
                <a16:creationId xmlns:a16="http://schemas.microsoft.com/office/drawing/2014/main" id="{156069D4-340B-4160-A336-EBF73557CEE0}"/>
              </a:ext>
            </a:extLst>
          </p:cNvPr>
          <p:cNvSpPr txBox="1"/>
          <p:nvPr/>
        </p:nvSpPr>
        <p:spPr>
          <a:xfrm>
            <a:off x="884725" y="3175578"/>
            <a:ext cx="1402948" cy="338554"/>
          </a:xfrm>
          <a:prstGeom prst="rect">
            <a:avLst/>
          </a:prstGeom>
          <a:noFill/>
        </p:spPr>
        <p:txBody>
          <a:bodyPr wrap="none" rtlCol="0">
            <a:spAutoFit/>
          </a:bodyPr>
          <a:lstStyle/>
          <a:p>
            <a:r>
              <a:rPr lang="en-US" sz="1600" dirty="0">
                <a:solidFill>
                  <a:schemeClr val="bg1">
                    <a:lumMod val="75000"/>
                  </a:schemeClr>
                </a:solidFill>
              </a:rPr>
              <a:t>Ectopia </a:t>
            </a:r>
            <a:r>
              <a:rPr lang="en-US" sz="1600" dirty="0" err="1">
                <a:solidFill>
                  <a:schemeClr val="bg1">
                    <a:lumMod val="75000"/>
                  </a:schemeClr>
                </a:solidFill>
              </a:rPr>
              <a:t>lentis</a:t>
            </a:r>
            <a:endParaRPr lang="en-US" sz="1600" dirty="0">
              <a:solidFill>
                <a:schemeClr val="bg1">
                  <a:lumMod val="75000"/>
                </a:schemeClr>
              </a:solidFill>
            </a:endParaRPr>
          </a:p>
        </p:txBody>
      </p:sp>
      <p:cxnSp>
        <p:nvCxnSpPr>
          <p:cNvPr id="71" name="Straight Connector 70">
            <a:extLst>
              <a:ext uri="{FF2B5EF4-FFF2-40B4-BE49-F238E27FC236}">
                <a16:creationId xmlns:a16="http://schemas.microsoft.com/office/drawing/2014/main" id="{C104938D-BA8D-4E39-9D5F-9EE2012F2F3C}"/>
              </a:ext>
            </a:extLst>
          </p:cNvPr>
          <p:cNvCxnSpPr>
            <a:cxnSpLocks/>
          </p:cNvCxnSpPr>
          <p:nvPr/>
        </p:nvCxnSpPr>
        <p:spPr>
          <a:xfrm flipH="1">
            <a:off x="762665" y="3023488"/>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2A7E4E40-472F-4E50-8A7A-45C10FDD7171}"/>
              </a:ext>
            </a:extLst>
          </p:cNvPr>
          <p:cNvCxnSpPr>
            <a:cxnSpLocks/>
          </p:cNvCxnSpPr>
          <p:nvPr/>
        </p:nvCxnSpPr>
        <p:spPr>
          <a:xfrm flipH="1">
            <a:off x="762665" y="3347853"/>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C3924889-45B9-4383-9C9E-48F0A9C27AD8}"/>
              </a:ext>
            </a:extLst>
          </p:cNvPr>
          <p:cNvCxnSpPr>
            <a:cxnSpLocks/>
          </p:cNvCxnSpPr>
          <p:nvPr/>
        </p:nvCxnSpPr>
        <p:spPr>
          <a:xfrm flipH="1">
            <a:off x="748719" y="2838976"/>
            <a:ext cx="13947" cy="5088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 name="Straight Arrow Connector 5">
            <a:extLst>
              <a:ext uri="{FF2B5EF4-FFF2-40B4-BE49-F238E27FC236}">
                <a16:creationId xmlns:a16="http://schemas.microsoft.com/office/drawing/2014/main" id="{A3439F0C-5143-461F-8F3C-2E830785DEFC}"/>
              </a:ext>
            </a:extLst>
          </p:cNvPr>
          <p:cNvCxnSpPr>
            <a:stCxn id="50" idx="2"/>
          </p:cNvCxnSpPr>
          <p:nvPr/>
        </p:nvCxnSpPr>
        <p:spPr>
          <a:xfrm flipH="1">
            <a:off x="2971800" y="589204"/>
            <a:ext cx="1591436" cy="706196"/>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0" name="Straight Arrow Connector 9">
            <a:extLst>
              <a:ext uri="{FF2B5EF4-FFF2-40B4-BE49-F238E27FC236}">
                <a16:creationId xmlns:a16="http://schemas.microsoft.com/office/drawing/2014/main" id="{84DC796E-F6ED-4FBB-82D2-A260F480BF8A}"/>
              </a:ext>
            </a:extLst>
          </p:cNvPr>
          <p:cNvCxnSpPr>
            <a:cxnSpLocks/>
          </p:cNvCxnSpPr>
          <p:nvPr/>
        </p:nvCxnSpPr>
        <p:spPr>
          <a:xfrm>
            <a:off x="4572000" y="589204"/>
            <a:ext cx="1600200" cy="706196"/>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6" name="Straight Arrow Connector 25">
            <a:extLst>
              <a:ext uri="{FF2B5EF4-FFF2-40B4-BE49-F238E27FC236}">
                <a16:creationId xmlns:a16="http://schemas.microsoft.com/office/drawing/2014/main" id="{B70E0124-9B84-41A5-8D84-A66B7838A706}"/>
              </a:ext>
            </a:extLst>
          </p:cNvPr>
          <p:cNvCxnSpPr>
            <a:cxnSpLocks/>
          </p:cNvCxnSpPr>
          <p:nvPr/>
        </p:nvCxnSpPr>
        <p:spPr>
          <a:xfrm flipH="1">
            <a:off x="1159539" y="1828800"/>
            <a:ext cx="1290435" cy="478059"/>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28" name="Straight Arrow Connector 27">
            <a:extLst>
              <a:ext uri="{FF2B5EF4-FFF2-40B4-BE49-F238E27FC236}">
                <a16:creationId xmlns:a16="http://schemas.microsoft.com/office/drawing/2014/main" id="{567A4249-5C59-4416-8A8E-1C35913900AB}"/>
              </a:ext>
            </a:extLst>
          </p:cNvPr>
          <p:cNvCxnSpPr>
            <a:cxnSpLocks/>
          </p:cNvCxnSpPr>
          <p:nvPr/>
        </p:nvCxnSpPr>
        <p:spPr>
          <a:xfrm>
            <a:off x="2449973" y="1832208"/>
            <a:ext cx="1268784"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56" name="Text Box 6">
            <a:extLst>
              <a:ext uri="{FF2B5EF4-FFF2-40B4-BE49-F238E27FC236}">
                <a16:creationId xmlns:a16="http://schemas.microsoft.com/office/drawing/2014/main" id="{557983BD-9D64-49B9-A366-A08663B0451F}"/>
              </a:ext>
            </a:extLst>
          </p:cNvPr>
          <p:cNvSpPr txBox="1">
            <a:spLocks noChangeArrowheads="1"/>
          </p:cNvSpPr>
          <p:nvPr/>
        </p:nvSpPr>
        <p:spPr bwMode="auto">
          <a:xfrm>
            <a:off x="5029200" y="2356376"/>
            <a:ext cx="813043"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r" eaLnBrk="1" hangingPunct="1">
              <a:lnSpc>
                <a:spcPct val="80000"/>
              </a:lnSpc>
              <a:spcBef>
                <a:spcPct val="0"/>
              </a:spcBef>
              <a:buClrTx/>
              <a:buSzTx/>
              <a:buFontTx/>
              <a:buNone/>
            </a:pPr>
            <a:r>
              <a:rPr lang="en-US" altLang="en-US" sz="1800" dirty="0">
                <a:solidFill>
                  <a:schemeClr val="bg1">
                    <a:lumMod val="75000"/>
                  </a:schemeClr>
                </a:solidFill>
              </a:rPr>
              <a:t>‘Push’</a:t>
            </a:r>
          </a:p>
        </p:txBody>
      </p:sp>
      <p:sp>
        <p:nvSpPr>
          <p:cNvPr id="57" name="Text Box 14">
            <a:extLst>
              <a:ext uri="{FF2B5EF4-FFF2-40B4-BE49-F238E27FC236}">
                <a16:creationId xmlns:a16="http://schemas.microsoft.com/office/drawing/2014/main" id="{5DAFA1C1-3A29-4C27-A379-663FDD22E326}"/>
              </a:ext>
            </a:extLst>
          </p:cNvPr>
          <p:cNvSpPr txBox="1">
            <a:spLocks noChangeArrowheads="1"/>
          </p:cNvSpPr>
          <p:nvPr/>
        </p:nvSpPr>
        <p:spPr bwMode="auto">
          <a:xfrm>
            <a:off x="7620000" y="2365901"/>
            <a:ext cx="671979"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t>‘Pull’</a:t>
            </a:r>
          </a:p>
        </p:txBody>
      </p:sp>
      <p:cxnSp>
        <p:nvCxnSpPr>
          <p:cNvPr id="58" name="Straight Arrow Connector 57">
            <a:extLst>
              <a:ext uri="{FF2B5EF4-FFF2-40B4-BE49-F238E27FC236}">
                <a16:creationId xmlns:a16="http://schemas.microsoft.com/office/drawing/2014/main" id="{E874FEE9-46BD-46A3-90A3-DE7CC220FBFF}"/>
              </a:ext>
            </a:extLst>
          </p:cNvPr>
          <p:cNvCxnSpPr>
            <a:cxnSpLocks/>
          </p:cNvCxnSpPr>
          <p:nvPr/>
        </p:nvCxnSpPr>
        <p:spPr>
          <a:xfrm flipH="1">
            <a:off x="5867400" y="1828800"/>
            <a:ext cx="849775"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59" name="Straight Arrow Connector 58">
            <a:extLst>
              <a:ext uri="{FF2B5EF4-FFF2-40B4-BE49-F238E27FC236}">
                <a16:creationId xmlns:a16="http://schemas.microsoft.com/office/drawing/2014/main" id="{C370A4A1-FE96-4E70-B89E-839542A5E241}"/>
              </a:ext>
            </a:extLst>
          </p:cNvPr>
          <p:cNvCxnSpPr>
            <a:cxnSpLocks/>
          </p:cNvCxnSpPr>
          <p:nvPr/>
        </p:nvCxnSpPr>
        <p:spPr>
          <a:xfrm>
            <a:off x="6717173" y="1832208"/>
            <a:ext cx="902827" cy="474047"/>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62" name="Text Box 16">
            <a:extLst>
              <a:ext uri="{FF2B5EF4-FFF2-40B4-BE49-F238E27FC236}">
                <a16:creationId xmlns:a16="http://schemas.microsoft.com/office/drawing/2014/main" id="{33538067-0726-41B0-93FF-357EF00CA62D}"/>
              </a:ext>
            </a:extLst>
          </p:cNvPr>
          <p:cNvSpPr txBox="1">
            <a:spLocks noChangeArrowheads="1"/>
          </p:cNvSpPr>
          <p:nvPr/>
        </p:nvSpPr>
        <p:spPr bwMode="auto">
          <a:xfrm>
            <a:off x="8065437" y="2684785"/>
            <a:ext cx="628698"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NVG</a:t>
            </a:r>
          </a:p>
        </p:txBody>
      </p:sp>
      <p:sp>
        <p:nvSpPr>
          <p:cNvPr id="70" name="Text Box 21">
            <a:extLst>
              <a:ext uri="{FF2B5EF4-FFF2-40B4-BE49-F238E27FC236}">
                <a16:creationId xmlns:a16="http://schemas.microsoft.com/office/drawing/2014/main" id="{86C32650-BE1F-4CC3-8DB5-0C136D877E6F}"/>
              </a:ext>
            </a:extLst>
          </p:cNvPr>
          <p:cNvSpPr txBox="1">
            <a:spLocks noChangeArrowheads="1"/>
          </p:cNvSpPr>
          <p:nvPr/>
        </p:nvSpPr>
        <p:spPr bwMode="auto">
          <a:xfrm>
            <a:off x="8070534" y="3048000"/>
            <a:ext cx="526106"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a:solidFill>
                  <a:schemeClr val="bg1">
                    <a:lumMod val="75000"/>
                  </a:schemeClr>
                </a:solidFill>
              </a:rPr>
              <a:t>ICE</a:t>
            </a:r>
          </a:p>
        </p:txBody>
      </p:sp>
      <p:sp>
        <p:nvSpPr>
          <p:cNvPr id="75" name="Text Box 45">
            <a:extLst>
              <a:ext uri="{FF2B5EF4-FFF2-40B4-BE49-F238E27FC236}">
                <a16:creationId xmlns:a16="http://schemas.microsoft.com/office/drawing/2014/main" id="{2B6EDA2D-8F55-4DFD-A225-8C03CE6FC7F3}"/>
              </a:ext>
            </a:extLst>
          </p:cNvPr>
          <p:cNvSpPr txBox="1">
            <a:spLocks noChangeArrowheads="1"/>
          </p:cNvSpPr>
          <p:nvPr/>
        </p:nvSpPr>
        <p:spPr bwMode="auto">
          <a:xfrm>
            <a:off x="8073162" y="3810000"/>
            <a:ext cx="1070837" cy="74635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ts val="1700"/>
              </a:lnSpc>
              <a:spcBef>
                <a:spcPct val="0"/>
              </a:spcBef>
              <a:buClrTx/>
              <a:buSzTx/>
              <a:buFontTx/>
              <a:buNone/>
            </a:pPr>
            <a:r>
              <a:rPr lang="en-US" altLang="en-US" sz="1600" dirty="0">
                <a:solidFill>
                  <a:schemeClr val="bg1">
                    <a:lumMod val="75000"/>
                  </a:schemeClr>
                </a:solidFill>
              </a:rPr>
              <a:t>Epithelial/ fibrous ingrowth</a:t>
            </a:r>
          </a:p>
        </p:txBody>
      </p:sp>
      <p:cxnSp>
        <p:nvCxnSpPr>
          <p:cNvPr id="77" name="Straight Connector 76">
            <a:extLst>
              <a:ext uri="{FF2B5EF4-FFF2-40B4-BE49-F238E27FC236}">
                <a16:creationId xmlns:a16="http://schemas.microsoft.com/office/drawing/2014/main" id="{FC090BD7-F2E1-4464-B57B-9CBE5874C89B}"/>
              </a:ext>
            </a:extLst>
          </p:cNvPr>
          <p:cNvCxnSpPr>
            <a:cxnSpLocks/>
          </p:cNvCxnSpPr>
          <p:nvPr/>
        </p:nvCxnSpPr>
        <p:spPr>
          <a:xfrm>
            <a:off x="7873969" y="2674448"/>
            <a:ext cx="7724" cy="128795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8" name="Straight Connector 77">
            <a:extLst>
              <a:ext uri="{FF2B5EF4-FFF2-40B4-BE49-F238E27FC236}">
                <a16:creationId xmlns:a16="http://schemas.microsoft.com/office/drawing/2014/main" id="{B1922ED5-C3D8-43D8-A00D-1D6BC9201DBA}"/>
              </a:ext>
            </a:extLst>
          </p:cNvPr>
          <p:cNvCxnSpPr/>
          <p:nvPr/>
        </p:nvCxnSpPr>
        <p:spPr>
          <a:xfrm flipH="1">
            <a:off x="7873968" y="2840262"/>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9" name="Straight Connector 78">
            <a:extLst>
              <a:ext uri="{FF2B5EF4-FFF2-40B4-BE49-F238E27FC236}">
                <a16:creationId xmlns:a16="http://schemas.microsoft.com/office/drawing/2014/main" id="{77019ED2-6D69-4A60-9D19-D4DB786EA3A0}"/>
              </a:ext>
            </a:extLst>
          </p:cNvPr>
          <p:cNvCxnSpPr/>
          <p:nvPr/>
        </p:nvCxnSpPr>
        <p:spPr>
          <a:xfrm flipH="1">
            <a:off x="7873968" y="3213518"/>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1" name="Straight Connector 80">
            <a:extLst>
              <a:ext uri="{FF2B5EF4-FFF2-40B4-BE49-F238E27FC236}">
                <a16:creationId xmlns:a16="http://schemas.microsoft.com/office/drawing/2014/main" id="{9796A12F-4125-4C05-8EE8-A388740C580D}"/>
              </a:ext>
            </a:extLst>
          </p:cNvPr>
          <p:cNvCxnSpPr/>
          <p:nvPr/>
        </p:nvCxnSpPr>
        <p:spPr>
          <a:xfrm flipH="1">
            <a:off x="7877837" y="3581400"/>
            <a:ext cx="24447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3" name="Straight Connector 82">
            <a:extLst>
              <a:ext uri="{FF2B5EF4-FFF2-40B4-BE49-F238E27FC236}">
                <a16:creationId xmlns:a16="http://schemas.microsoft.com/office/drawing/2014/main" id="{7FDC5F4B-9BF0-42AD-B8BB-2F2399BCF1E2}"/>
              </a:ext>
            </a:extLst>
          </p:cNvPr>
          <p:cNvCxnSpPr/>
          <p:nvPr/>
        </p:nvCxnSpPr>
        <p:spPr>
          <a:xfrm flipH="1">
            <a:off x="7881693" y="3962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93" name="Text Box 42">
            <a:extLst>
              <a:ext uri="{FF2B5EF4-FFF2-40B4-BE49-F238E27FC236}">
                <a16:creationId xmlns:a16="http://schemas.microsoft.com/office/drawing/2014/main" id="{53BAB77F-E061-4834-9068-34BDF78AD071}"/>
              </a:ext>
            </a:extLst>
          </p:cNvPr>
          <p:cNvSpPr txBox="1">
            <a:spLocks noChangeArrowheads="1"/>
          </p:cNvSpPr>
          <p:nvPr/>
        </p:nvSpPr>
        <p:spPr bwMode="auto">
          <a:xfrm>
            <a:off x="8111387" y="3429000"/>
            <a:ext cx="895181"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b="1" dirty="0"/>
              <a:t>Flat AC</a:t>
            </a:r>
          </a:p>
        </p:txBody>
      </p:sp>
      <p:sp>
        <p:nvSpPr>
          <p:cNvPr id="100" name="Text Box 23">
            <a:extLst>
              <a:ext uri="{FF2B5EF4-FFF2-40B4-BE49-F238E27FC236}">
                <a16:creationId xmlns:a16="http://schemas.microsoft.com/office/drawing/2014/main" id="{D8F2FCFF-2984-4836-B000-9C5601A8EAAA}"/>
              </a:ext>
            </a:extLst>
          </p:cNvPr>
          <p:cNvSpPr txBox="1">
            <a:spLocks noChangeArrowheads="1"/>
          </p:cNvSpPr>
          <p:nvPr/>
        </p:nvSpPr>
        <p:spPr bwMode="auto">
          <a:xfrm>
            <a:off x="5530369" y="2667000"/>
            <a:ext cx="2143536"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Aqueous misdirection</a:t>
            </a:r>
          </a:p>
        </p:txBody>
      </p:sp>
      <p:cxnSp>
        <p:nvCxnSpPr>
          <p:cNvPr id="104" name="Straight Connector 103">
            <a:extLst>
              <a:ext uri="{FF2B5EF4-FFF2-40B4-BE49-F238E27FC236}">
                <a16:creationId xmlns:a16="http://schemas.microsoft.com/office/drawing/2014/main" id="{49D87D4A-E317-4446-9B95-5184CB3968F3}"/>
              </a:ext>
            </a:extLst>
          </p:cNvPr>
          <p:cNvCxnSpPr>
            <a:cxnSpLocks/>
          </p:cNvCxnSpPr>
          <p:nvPr/>
        </p:nvCxnSpPr>
        <p:spPr>
          <a:xfrm flipH="1">
            <a:off x="5316229" y="2667000"/>
            <a:ext cx="7397" cy="25314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5" name="Straight Connector 104">
            <a:extLst>
              <a:ext uri="{FF2B5EF4-FFF2-40B4-BE49-F238E27FC236}">
                <a16:creationId xmlns:a16="http://schemas.microsoft.com/office/drawing/2014/main" id="{F40B6D71-75A8-4A88-864D-00D14C2F710D}"/>
              </a:ext>
            </a:extLst>
          </p:cNvPr>
          <p:cNvCxnSpPr/>
          <p:nvPr/>
        </p:nvCxnSpPr>
        <p:spPr>
          <a:xfrm flipH="1">
            <a:off x="5323624" y="2832814"/>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6" name="Straight Connector 105">
            <a:extLst>
              <a:ext uri="{FF2B5EF4-FFF2-40B4-BE49-F238E27FC236}">
                <a16:creationId xmlns:a16="http://schemas.microsoft.com/office/drawing/2014/main" id="{010BF7B2-AA07-4DCF-822D-E2DB5CC0BF59}"/>
              </a:ext>
            </a:extLst>
          </p:cNvPr>
          <p:cNvCxnSpPr/>
          <p:nvPr/>
        </p:nvCxnSpPr>
        <p:spPr>
          <a:xfrm flipH="1">
            <a:off x="5323624" y="3360065"/>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a:extLst>
              <a:ext uri="{FF2B5EF4-FFF2-40B4-BE49-F238E27FC236}">
                <a16:creationId xmlns:a16="http://schemas.microsoft.com/office/drawing/2014/main" id="{BAC8035C-3999-4C31-93CD-6C0D2ADEB73B}"/>
              </a:ext>
            </a:extLst>
          </p:cNvPr>
          <p:cNvCxnSpPr/>
          <p:nvPr/>
        </p:nvCxnSpPr>
        <p:spPr>
          <a:xfrm flipH="1">
            <a:off x="5323536" y="3786938"/>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8" name="Straight Connector 107">
            <a:extLst>
              <a:ext uri="{FF2B5EF4-FFF2-40B4-BE49-F238E27FC236}">
                <a16:creationId xmlns:a16="http://schemas.microsoft.com/office/drawing/2014/main" id="{DB64CAEE-69B4-426A-8A5B-D1269DBF0F66}"/>
              </a:ext>
            </a:extLst>
          </p:cNvPr>
          <p:cNvCxnSpPr/>
          <p:nvPr/>
        </p:nvCxnSpPr>
        <p:spPr>
          <a:xfrm flipH="1">
            <a:off x="5327493" y="4249152"/>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12" name="Straight Connector 111">
            <a:extLst>
              <a:ext uri="{FF2B5EF4-FFF2-40B4-BE49-F238E27FC236}">
                <a16:creationId xmlns:a16="http://schemas.microsoft.com/office/drawing/2014/main" id="{99A16C30-4BE4-48E5-8B65-0C5F3039B8DC}"/>
              </a:ext>
            </a:extLst>
          </p:cNvPr>
          <p:cNvCxnSpPr/>
          <p:nvPr/>
        </p:nvCxnSpPr>
        <p:spPr>
          <a:xfrm flipH="1">
            <a:off x="5333455" y="51816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13" name="Text Box 42">
            <a:extLst>
              <a:ext uri="{FF2B5EF4-FFF2-40B4-BE49-F238E27FC236}">
                <a16:creationId xmlns:a16="http://schemas.microsoft.com/office/drawing/2014/main" id="{056DFFD9-3CA2-42E7-90FE-4F14522E3504}"/>
              </a:ext>
            </a:extLst>
          </p:cNvPr>
          <p:cNvSpPr txBox="1">
            <a:spLocks noChangeArrowheads="1"/>
          </p:cNvSpPr>
          <p:nvPr/>
        </p:nvSpPr>
        <p:spPr bwMode="auto">
          <a:xfrm>
            <a:off x="5533954" y="3623846"/>
            <a:ext cx="1563248"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Retinal surgery</a:t>
            </a:r>
          </a:p>
        </p:txBody>
      </p:sp>
      <p:sp>
        <p:nvSpPr>
          <p:cNvPr id="118" name="Text Box 47">
            <a:extLst>
              <a:ext uri="{FF2B5EF4-FFF2-40B4-BE49-F238E27FC236}">
                <a16:creationId xmlns:a16="http://schemas.microsoft.com/office/drawing/2014/main" id="{3F59D898-ECAD-49F0-9425-2A1BC8DDA7B5}"/>
              </a:ext>
            </a:extLst>
          </p:cNvPr>
          <p:cNvSpPr txBox="1">
            <a:spLocks noChangeArrowheads="1"/>
          </p:cNvSpPr>
          <p:nvPr/>
        </p:nvSpPr>
        <p:spPr bwMode="auto">
          <a:xfrm>
            <a:off x="5523688" y="4538246"/>
            <a:ext cx="1414170"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Drug-induced</a:t>
            </a:r>
          </a:p>
        </p:txBody>
      </p:sp>
      <p:sp>
        <p:nvSpPr>
          <p:cNvPr id="16" name="TextBox 15">
            <a:extLst>
              <a:ext uri="{FF2B5EF4-FFF2-40B4-BE49-F238E27FC236}">
                <a16:creationId xmlns:a16="http://schemas.microsoft.com/office/drawing/2014/main" id="{984E008D-FBBA-42B4-940E-EA26772E0161}"/>
              </a:ext>
            </a:extLst>
          </p:cNvPr>
          <p:cNvSpPr txBox="1"/>
          <p:nvPr/>
        </p:nvSpPr>
        <p:spPr>
          <a:xfrm>
            <a:off x="6230528" y="5257800"/>
            <a:ext cx="1326004" cy="369332"/>
          </a:xfrm>
          <a:prstGeom prst="rect">
            <a:avLst/>
          </a:prstGeom>
          <a:noFill/>
        </p:spPr>
        <p:txBody>
          <a:bodyPr wrap="none" rtlCol="0">
            <a:spAutoFit/>
          </a:bodyPr>
          <a:lstStyle/>
          <a:p>
            <a:pPr algn="ctr"/>
            <a:r>
              <a:rPr lang="en-US" dirty="0">
                <a:solidFill>
                  <a:schemeClr val="bg1">
                    <a:lumMod val="75000"/>
                  </a:schemeClr>
                </a:solidFill>
              </a:rPr>
              <a:t>Both/Either</a:t>
            </a:r>
          </a:p>
        </p:txBody>
      </p:sp>
      <p:cxnSp>
        <p:nvCxnSpPr>
          <p:cNvPr id="125" name="Straight Connector 124">
            <a:extLst>
              <a:ext uri="{FF2B5EF4-FFF2-40B4-BE49-F238E27FC236}">
                <a16:creationId xmlns:a16="http://schemas.microsoft.com/office/drawing/2014/main" id="{01138141-D318-4ED7-A7FE-D8F2155CE890}"/>
              </a:ext>
            </a:extLst>
          </p:cNvPr>
          <p:cNvCxnSpPr/>
          <p:nvPr/>
        </p:nvCxnSpPr>
        <p:spPr>
          <a:xfrm flipH="1">
            <a:off x="5334000" y="4724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52" name="Text Box 47">
            <a:extLst>
              <a:ext uri="{FF2B5EF4-FFF2-40B4-BE49-F238E27FC236}">
                <a16:creationId xmlns:a16="http://schemas.microsoft.com/office/drawing/2014/main" id="{E3578916-9804-473C-8F06-D4FA0BCEDFD0}"/>
              </a:ext>
            </a:extLst>
          </p:cNvPr>
          <p:cNvSpPr txBox="1">
            <a:spLocks noChangeArrowheads="1"/>
          </p:cNvSpPr>
          <p:nvPr/>
        </p:nvSpPr>
        <p:spPr bwMode="auto">
          <a:xfrm>
            <a:off x="5543446" y="4055146"/>
            <a:ext cx="1619354"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err="1">
                <a:solidFill>
                  <a:schemeClr val="bg1">
                    <a:lumMod val="75000"/>
                  </a:schemeClr>
                </a:solidFill>
              </a:rPr>
              <a:t>Nanophthalmos</a:t>
            </a:r>
            <a:endParaRPr lang="en-US" altLang="en-US" sz="1600" dirty="0">
              <a:solidFill>
                <a:schemeClr val="bg1">
                  <a:lumMod val="75000"/>
                </a:schemeClr>
              </a:solidFill>
            </a:endParaRPr>
          </a:p>
        </p:txBody>
      </p:sp>
      <p:sp>
        <p:nvSpPr>
          <p:cNvPr id="53" name="Text Box 45">
            <a:extLst>
              <a:ext uri="{FF2B5EF4-FFF2-40B4-BE49-F238E27FC236}">
                <a16:creationId xmlns:a16="http://schemas.microsoft.com/office/drawing/2014/main" id="{57D1A14F-68FE-47D2-983C-1A879D66A9DC}"/>
              </a:ext>
            </a:extLst>
          </p:cNvPr>
          <p:cNvSpPr txBox="1">
            <a:spLocks noChangeArrowheads="1"/>
          </p:cNvSpPr>
          <p:nvPr/>
        </p:nvSpPr>
        <p:spPr bwMode="auto">
          <a:xfrm>
            <a:off x="5523688" y="5013493"/>
            <a:ext cx="582211"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PFV</a:t>
            </a:r>
          </a:p>
        </p:txBody>
      </p:sp>
      <p:sp>
        <p:nvSpPr>
          <p:cNvPr id="54" name="Text Box 42">
            <a:extLst>
              <a:ext uri="{FF2B5EF4-FFF2-40B4-BE49-F238E27FC236}">
                <a16:creationId xmlns:a16="http://schemas.microsoft.com/office/drawing/2014/main" id="{E1E37D2C-2C52-446B-843B-01E64990D3EC}"/>
              </a:ext>
            </a:extLst>
          </p:cNvPr>
          <p:cNvSpPr txBox="1">
            <a:spLocks noChangeArrowheads="1"/>
          </p:cNvSpPr>
          <p:nvPr/>
        </p:nvSpPr>
        <p:spPr bwMode="auto">
          <a:xfrm>
            <a:off x="5551406" y="3192546"/>
            <a:ext cx="2276072"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ERD/choroidal effusion</a:t>
            </a:r>
          </a:p>
        </p:txBody>
      </p:sp>
      <p:sp>
        <p:nvSpPr>
          <p:cNvPr id="45" name="Oval 44">
            <a:extLst>
              <a:ext uri="{FF2B5EF4-FFF2-40B4-BE49-F238E27FC236}">
                <a16:creationId xmlns:a16="http://schemas.microsoft.com/office/drawing/2014/main" id="{76FA557D-2183-42C8-839A-45F6B0D15E23}"/>
              </a:ext>
            </a:extLst>
          </p:cNvPr>
          <p:cNvSpPr/>
          <p:nvPr/>
        </p:nvSpPr>
        <p:spPr>
          <a:xfrm>
            <a:off x="8001000" y="3429000"/>
            <a:ext cx="1070837" cy="338554"/>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TextBox 45">
            <a:extLst>
              <a:ext uri="{FF2B5EF4-FFF2-40B4-BE49-F238E27FC236}">
                <a16:creationId xmlns:a16="http://schemas.microsoft.com/office/drawing/2014/main" id="{862AF75F-3F29-4B64-9DB6-78F1A030200C}"/>
              </a:ext>
            </a:extLst>
          </p:cNvPr>
          <p:cNvSpPr txBox="1"/>
          <p:nvPr/>
        </p:nvSpPr>
        <p:spPr>
          <a:xfrm>
            <a:off x="2314614" y="3346074"/>
            <a:ext cx="5174833" cy="2308324"/>
          </a:xfrm>
          <a:prstGeom prst="rect">
            <a:avLst/>
          </a:prstGeom>
          <a:solidFill>
            <a:srgbClr val="002060"/>
          </a:solidFill>
        </p:spPr>
        <p:txBody>
          <a:bodyPr wrap="square" rtlCol="0">
            <a:spAutoFit/>
          </a:bodyPr>
          <a:lstStyle/>
          <a:p>
            <a:r>
              <a:rPr lang="en-US" sz="1600" i="1" dirty="0">
                <a:solidFill>
                  <a:schemeClr val="bg1"/>
                </a:solidFill>
              </a:rPr>
              <a:t>What clinical scenario typically produces the flat AC that leads to secondary ACG?</a:t>
            </a:r>
          </a:p>
          <a:p>
            <a:r>
              <a:rPr lang="en-US" sz="1600" dirty="0">
                <a:solidFill>
                  <a:schemeClr val="bg1"/>
                </a:solidFill>
              </a:rPr>
              <a:t>Wound leak after cataract or filtering surgery</a:t>
            </a:r>
            <a:endParaRPr lang="en-US" sz="1600" dirty="0">
              <a:solidFill>
                <a:srgbClr val="002060"/>
              </a:solidFill>
            </a:endParaRPr>
          </a:p>
          <a:p>
            <a:endParaRPr lang="en-US" sz="1600" i="1" dirty="0">
              <a:solidFill>
                <a:srgbClr val="002060"/>
              </a:solidFill>
            </a:endParaRPr>
          </a:p>
          <a:p>
            <a:r>
              <a:rPr lang="en-US" sz="1600" i="1" dirty="0">
                <a:solidFill>
                  <a:srgbClr val="002060"/>
                </a:solidFill>
              </a:rPr>
              <a:t>Will the IOP be high, or low?</a:t>
            </a:r>
          </a:p>
          <a:p>
            <a:r>
              <a:rPr lang="en-US" sz="1600" dirty="0">
                <a:solidFill>
                  <a:srgbClr val="002060"/>
                </a:solidFill>
              </a:rPr>
              <a:t>Low</a:t>
            </a:r>
          </a:p>
          <a:p>
            <a:endParaRPr lang="en-US" sz="1600" dirty="0">
              <a:solidFill>
                <a:srgbClr val="002060"/>
              </a:solidFill>
            </a:endParaRPr>
          </a:p>
          <a:p>
            <a:r>
              <a:rPr lang="en-US" sz="1600" i="1" dirty="0">
                <a:solidFill>
                  <a:srgbClr val="002060"/>
                </a:solidFill>
              </a:rPr>
              <a:t>How does a flat AC lead to ACG?</a:t>
            </a:r>
          </a:p>
          <a:p>
            <a:r>
              <a:rPr lang="en-US" sz="1600" dirty="0">
                <a:solidFill>
                  <a:srgbClr val="002060"/>
                </a:solidFill>
              </a:rPr>
              <a:t>By allowing PAS to form</a:t>
            </a:r>
          </a:p>
        </p:txBody>
      </p:sp>
    </p:spTree>
    <p:extLst>
      <p:ext uri="{BB962C8B-B14F-4D97-AF65-F5344CB8AC3E}">
        <p14:creationId xmlns:p14="http://schemas.microsoft.com/office/powerpoint/2010/main" val="2597889177"/>
      </p:ext>
    </p:extLst>
  </p:cSld>
  <p:clrMapOvr>
    <a:masterClrMapping/>
  </p:clrMapOvr>
</p:sld>
</file>

<file path=ppt/slides/slide3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Straight Arrow Connector 12">
            <a:extLst>
              <a:ext uri="{FF2B5EF4-FFF2-40B4-BE49-F238E27FC236}">
                <a16:creationId xmlns:a16="http://schemas.microsoft.com/office/drawing/2014/main" id="{A6DE2085-829C-480C-9216-69D6039C0A37}"/>
              </a:ext>
            </a:extLst>
          </p:cNvPr>
          <p:cNvCxnSpPr>
            <a:cxnSpLocks/>
          </p:cNvCxnSpPr>
          <p:nvPr/>
        </p:nvCxnSpPr>
        <p:spPr>
          <a:xfrm>
            <a:off x="6717173" y="1828800"/>
            <a:ext cx="0" cy="3462754"/>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43014" name="Text Box 6"/>
          <p:cNvSpPr txBox="1">
            <a:spLocks noChangeArrowheads="1"/>
          </p:cNvSpPr>
          <p:nvPr/>
        </p:nvSpPr>
        <p:spPr bwMode="auto">
          <a:xfrm>
            <a:off x="533400" y="2356376"/>
            <a:ext cx="1005403"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Lens-</a:t>
            </a:r>
          </a:p>
          <a:p>
            <a:pPr algn="ctr" eaLnBrk="1" hangingPunct="1">
              <a:lnSpc>
                <a:spcPct val="80000"/>
              </a:lnSpc>
              <a:spcBef>
                <a:spcPct val="0"/>
              </a:spcBef>
              <a:buClrTx/>
              <a:buSzTx/>
              <a:buFontTx/>
              <a:buNone/>
            </a:pPr>
            <a:r>
              <a:rPr lang="en-US" altLang="en-US" sz="1800" dirty="0">
                <a:solidFill>
                  <a:schemeClr val="bg1">
                    <a:lumMod val="75000"/>
                  </a:schemeClr>
                </a:solidFill>
              </a:rPr>
              <a:t>Induced</a:t>
            </a:r>
          </a:p>
        </p:txBody>
      </p:sp>
      <p:sp>
        <p:nvSpPr>
          <p:cNvPr id="43017" name="Text Box 14"/>
          <p:cNvSpPr txBox="1">
            <a:spLocks noChangeArrowheads="1"/>
          </p:cNvSpPr>
          <p:nvPr/>
        </p:nvSpPr>
        <p:spPr bwMode="auto">
          <a:xfrm>
            <a:off x="3026498" y="2365901"/>
            <a:ext cx="1633781"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Aphakic/</a:t>
            </a:r>
          </a:p>
          <a:p>
            <a:pPr algn="ctr" eaLnBrk="1" hangingPunct="1">
              <a:lnSpc>
                <a:spcPct val="80000"/>
              </a:lnSpc>
              <a:spcBef>
                <a:spcPct val="0"/>
              </a:spcBef>
              <a:buClrTx/>
              <a:buSzTx/>
              <a:buFontTx/>
              <a:buNone/>
            </a:pPr>
            <a:r>
              <a:rPr lang="en-US" altLang="en-US" sz="1800" dirty="0" err="1">
                <a:solidFill>
                  <a:schemeClr val="bg1">
                    <a:lumMod val="75000"/>
                  </a:schemeClr>
                </a:solidFill>
              </a:rPr>
              <a:t>Pseudophakic</a:t>
            </a:r>
            <a:endParaRPr lang="en-US" altLang="en-US" sz="1800" dirty="0">
              <a:solidFill>
                <a:schemeClr val="bg1">
                  <a:lumMod val="75000"/>
                </a:schemeClr>
              </a:solidFill>
            </a:endParaRPr>
          </a:p>
        </p:txBody>
      </p:sp>
      <p:sp>
        <p:nvSpPr>
          <p:cNvPr id="43031" name="Text Box 35"/>
          <p:cNvSpPr txBox="1">
            <a:spLocks noChangeArrowheads="1"/>
          </p:cNvSpPr>
          <p:nvPr/>
        </p:nvSpPr>
        <p:spPr bwMode="auto">
          <a:xfrm>
            <a:off x="1190847" y="1295400"/>
            <a:ext cx="2473754"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solidFill>
                  <a:schemeClr val="bg1">
                    <a:lumMod val="75000"/>
                  </a:schemeClr>
                </a:solidFill>
              </a:rPr>
              <a:t>w/ Pupillary Block</a:t>
            </a:r>
          </a:p>
        </p:txBody>
      </p:sp>
      <p:sp>
        <p:nvSpPr>
          <p:cNvPr id="43032" name="Text Box 36"/>
          <p:cNvSpPr txBox="1">
            <a:spLocks noChangeArrowheads="1"/>
          </p:cNvSpPr>
          <p:nvPr/>
        </p:nvSpPr>
        <p:spPr bwMode="auto">
          <a:xfrm>
            <a:off x="5181600" y="1295400"/>
            <a:ext cx="2630848"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t>w/o Pupillary Block</a:t>
            </a:r>
          </a:p>
        </p:txBody>
      </p:sp>
      <p:sp>
        <p:nvSpPr>
          <p:cNvPr id="49" name="Rectangle 2">
            <a:extLst>
              <a:ext uri="{FF2B5EF4-FFF2-40B4-BE49-F238E27FC236}">
                <a16:creationId xmlns:a16="http://schemas.microsoft.com/office/drawing/2014/main" id="{240EE5BF-F7D2-4FC8-A5DD-F6B5423153C6}"/>
              </a:ext>
            </a:extLst>
          </p:cNvPr>
          <p:cNvSpPr>
            <a:spLocks noGrp="1" noChangeArrowheads="1"/>
          </p:cNvSpPr>
          <p:nvPr>
            <p:ph type="title"/>
          </p:nvPr>
        </p:nvSpPr>
        <p:spPr>
          <a:xfrm>
            <a:off x="457200" y="304800"/>
            <a:ext cx="7543800" cy="563562"/>
          </a:xfrm>
        </p:spPr>
        <p:txBody>
          <a:bodyPr/>
          <a:lstStyle/>
          <a:p>
            <a:pPr eaLnBrk="1" hangingPunct="1"/>
            <a:r>
              <a:rPr lang="en-US" altLang="en-US" sz="3500" dirty="0"/>
              <a:t>Q</a:t>
            </a:r>
          </a:p>
        </p:txBody>
      </p:sp>
      <p:sp>
        <p:nvSpPr>
          <p:cNvPr id="50" name="TextBox 49">
            <a:extLst>
              <a:ext uri="{FF2B5EF4-FFF2-40B4-BE49-F238E27FC236}">
                <a16:creationId xmlns:a16="http://schemas.microsoft.com/office/drawing/2014/main" id="{CF426230-46C8-405C-9015-99EF57762A2E}"/>
              </a:ext>
            </a:extLst>
          </p:cNvPr>
          <p:cNvSpPr txBox="1"/>
          <p:nvPr/>
        </p:nvSpPr>
        <p:spPr>
          <a:xfrm>
            <a:off x="2259496" y="189094"/>
            <a:ext cx="4607480" cy="400110"/>
          </a:xfrm>
          <a:prstGeom prst="rect">
            <a:avLst/>
          </a:prstGeom>
          <a:solidFill>
            <a:schemeClr val="accent1">
              <a:lumMod val="60000"/>
              <a:lumOff val="40000"/>
            </a:schemeClr>
          </a:solidFill>
        </p:spPr>
        <p:txBody>
          <a:bodyPr wrap="none" rtlCol="0">
            <a:spAutoFit/>
          </a:bodyPr>
          <a:lstStyle/>
          <a:p>
            <a:pPr algn="ctr"/>
            <a:r>
              <a:rPr lang="en-US" sz="2000" b="1" dirty="0"/>
              <a:t>Secondary Angle Closure Glaucoma</a:t>
            </a:r>
          </a:p>
        </p:txBody>
      </p:sp>
      <p:sp>
        <p:nvSpPr>
          <p:cNvPr id="2" name="TextBox 1">
            <a:extLst>
              <a:ext uri="{FF2B5EF4-FFF2-40B4-BE49-F238E27FC236}">
                <a16:creationId xmlns:a16="http://schemas.microsoft.com/office/drawing/2014/main" id="{A7E30BEC-923B-4C9A-A856-BDD0D882F6B8}"/>
              </a:ext>
            </a:extLst>
          </p:cNvPr>
          <p:cNvSpPr txBox="1"/>
          <p:nvPr/>
        </p:nvSpPr>
        <p:spPr>
          <a:xfrm>
            <a:off x="887305" y="2844119"/>
            <a:ext cx="1494320" cy="338554"/>
          </a:xfrm>
          <a:prstGeom prst="rect">
            <a:avLst/>
          </a:prstGeom>
          <a:noFill/>
        </p:spPr>
        <p:txBody>
          <a:bodyPr wrap="none" rtlCol="0">
            <a:spAutoFit/>
          </a:bodyPr>
          <a:lstStyle/>
          <a:p>
            <a:r>
              <a:rPr lang="en-US" sz="1600" dirty="0" err="1">
                <a:solidFill>
                  <a:schemeClr val="bg1">
                    <a:lumMod val="75000"/>
                  </a:schemeClr>
                </a:solidFill>
              </a:rPr>
              <a:t>Phacomorphic</a:t>
            </a:r>
            <a:endParaRPr lang="en-US" sz="1600" dirty="0">
              <a:solidFill>
                <a:schemeClr val="bg1">
                  <a:lumMod val="75000"/>
                </a:schemeClr>
              </a:solidFill>
            </a:endParaRPr>
          </a:p>
        </p:txBody>
      </p:sp>
      <p:sp>
        <p:nvSpPr>
          <p:cNvPr id="51" name="TextBox 50">
            <a:extLst>
              <a:ext uri="{FF2B5EF4-FFF2-40B4-BE49-F238E27FC236}">
                <a16:creationId xmlns:a16="http://schemas.microsoft.com/office/drawing/2014/main" id="{156069D4-340B-4160-A336-EBF73557CEE0}"/>
              </a:ext>
            </a:extLst>
          </p:cNvPr>
          <p:cNvSpPr txBox="1"/>
          <p:nvPr/>
        </p:nvSpPr>
        <p:spPr>
          <a:xfrm>
            <a:off x="884725" y="3175578"/>
            <a:ext cx="1402948" cy="338554"/>
          </a:xfrm>
          <a:prstGeom prst="rect">
            <a:avLst/>
          </a:prstGeom>
          <a:noFill/>
        </p:spPr>
        <p:txBody>
          <a:bodyPr wrap="none" rtlCol="0">
            <a:spAutoFit/>
          </a:bodyPr>
          <a:lstStyle/>
          <a:p>
            <a:r>
              <a:rPr lang="en-US" sz="1600" dirty="0">
                <a:solidFill>
                  <a:schemeClr val="bg1">
                    <a:lumMod val="75000"/>
                  </a:schemeClr>
                </a:solidFill>
              </a:rPr>
              <a:t>Ectopia </a:t>
            </a:r>
            <a:r>
              <a:rPr lang="en-US" sz="1600" dirty="0" err="1">
                <a:solidFill>
                  <a:schemeClr val="bg1">
                    <a:lumMod val="75000"/>
                  </a:schemeClr>
                </a:solidFill>
              </a:rPr>
              <a:t>lentis</a:t>
            </a:r>
            <a:endParaRPr lang="en-US" sz="1600" dirty="0">
              <a:solidFill>
                <a:schemeClr val="bg1">
                  <a:lumMod val="75000"/>
                </a:schemeClr>
              </a:solidFill>
            </a:endParaRPr>
          </a:p>
        </p:txBody>
      </p:sp>
      <p:cxnSp>
        <p:nvCxnSpPr>
          <p:cNvPr id="71" name="Straight Connector 70">
            <a:extLst>
              <a:ext uri="{FF2B5EF4-FFF2-40B4-BE49-F238E27FC236}">
                <a16:creationId xmlns:a16="http://schemas.microsoft.com/office/drawing/2014/main" id="{C104938D-BA8D-4E39-9D5F-9EE2012F2F3C}"/>
              </a:ext>
            </a:extLst>
          </p:cNvPr>
          <p:cNvCxnSpPr>
            <a:cxnSpLocks/>
          </p:cNvCxnSpPr>
          <p:nvPr/>
        </p:nvCxnSpPr>
        <p:spPr>
          <a:xfrm flipH="1">
            <a:off x="762665" y="3023488"/>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2A7E4E40-472F-4E50-8A7A-45C10FDD7171}"/>
              </a:ext>
            </a:extLst>
          </p:cNvPr>
          <p:cNvCxnSpPr>
            <a:cxnSpLocks/>
          </p:cNvCxnSpPr>
          <p:nvPr/>
        </p:nvCxnSpPr>
        <p:spPr>
          <a:xfrm flipH="1">
            <a:off x="762665" y="3347853"/>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C3924889-45B9-4383-9C9E-48F0A9C27AD8}"/>
              </a:ext>
            </a:extLst>
          </p:cNvPr>
          <p:cNvCxnSpPr>
            <a:cxnSpLocks/>
          </p:cNvCxnSpPr>
          <p:nvPr/>
        </p:nvCxnSpPr>
        <p:spPr>
          <a:xfrm flipH="1">
            <a:off x="748719" y="2838976"/>
            <a:ext cx="13947" cy="5088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 name="Straight Arrow Connector 5">
            <a:extLst>
              <a:ext uri="{FF2B5EF4-FFF2-40B4-BE49-F238E27FC236}">
                <a16:creationId xmlns:a16="http://schemas.microsoft.com/office/drawing/2014/main" id="{A3439F0C-5143-461F-8F3C-2E830785DEFC}"/>
              </a:ext>
            </a:extLst>
          </p:cNvPr>
          <p:cNvCxnSpPr>
            <a:stCxn id="50" idx="2"/>
          </p:cNvCxnSpPr>
          <p:nvPr/>
        </p:nvCxnSpPr>
        <p:spPr>
          <a:xfrm flipH="1">
            <a:off x="2971800" y="589204"/>
            <a:ext cx="1591436" cy="706196"/>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0" name="Straight Arrow Connector 9">
            <a:extLst>
              <a:ext uri="{FF2B5EF4-FFF2-40B4-BE49-F238E27FC236}">
                <a16:creationId xmlns:a16="http://schemas.microsoft.com/office/drawing/2014/main" id="{84DC796E-F6ED-4FBB-82D2-A260F480BF8A}"/>
              </a:ext>
            </a:extLst>
          </p:cNvPr>
          <p:cNvCxnSpPr>
            <a:cxnSpLocks/>
          </p:cNvCxnSpPr>
          <p:nvPr/>
        </p:nvCxnSpPr>
        <p:spPr>
          <a:xfrm>
            <a:off x="4572000" y="589204"/>
            <a:ext cx="1600200" cy="706196"/>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6" name="Straight Arrow Connector 25">
            <a:extLst>
              <a:ext uri="{FF2B5EF4-FFF2-40B4-BE49-F238E27FC236}">
                <a16:creationId xmlns:a16="http://schemas.microsoft.com/office/drawing/2014/main" id="{B70E0124-9B84-41A5-8D84-A66B7838A706}"/>
              </a:ext>
            </a:extLst>
          </p:cNvPr>
          <p:cNvCxnSpPr>
            <a:cxnSpLocks/>
          </p:cNvCxnSpPr>
          <p:nvPr/>
        </p:nvCxnSpPr>
        <p:spPr>
          <a:xfrm flipH="1">
            <a:off x="1159539" y="1828800"/>
            <a:ext cx="1290435" cy="478059"/>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28" name="Straight Arrow Connector 27">
            <a:extLst>
              <a:ext uri="{FF2B5EF4-FFF2-40B4-BE49-F238E27FC236}">
                <a16:creationId xmlns:a16="http://schemas.microsoft.com/office/drawing/2014/main" id="{567A4249-5C59-4416-8A8E-1C35913900AB}"/>
              </a:ext>
            </a:extLst>
          </p:cNvPr>
          <p:cNvCxnSpPr>
            <a:cxnSpLocks/>
          </p:cNvCxnSpPr>
          <p:nvPr/>
        </p:nvCxnSpPr>
        <p:spPr>
          <a:xfrm>
            <a:off x="2449973" y="1832208"/>
            <a:ext cx="1268784"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56" name="Text Box 6">
            <a:extLst>
              <a:ext uri="{FF2B5EF4-FFF2-40B4-BE49-F238E27FC236}">
                <a16:creationId xmlns:a16="http://schemas.microsoft.com/office/drawing/2014/main" id="{557983BD-9D64-49B9-A366-A08663B0451F}"/>
              </a:ext>
            </a:extLst>
          </p:cNvPr>
          <p:cNvSpPr txBox="1">
            <a:spLocks noChangeArrowheads="1"/>
          </p:cNvSpPr>
          <p:nvPr/>
        </p:nvSpPr>
        <p:spPr bwMode="auto">
          <a:xfrm>
            <a:off x="5029200" y="2356376"/>
            <a:ext cx="813043"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r" eaLnBrk="1" hangingPunct="1">
              <a:lnSpc>
                <a:spcPct val="80000"/>
              </a:lnSpc>
              <a:spcBef>
                <a:spcPct val="0"/>
              </a:spcBef>
              <a:buClrTx/>
              <a:buSzTx/>
              <a:buFontTx/>
              <a:buNone/>
            </a:pPr>
            <a:r>
              <a:rPr lang="en-US" altLang="en-US" sz="1800" dirty="0">
                <a:solidFill>
                  <a:schemeClr val="bg1">
                    <a:lumMod val="75000"/>
                  </a:schemeClr>
                </a:solidFill>
              </a:rPr>
              <a:t>‘Push’</a:t>
            </a:r>
          </a:p>
        </p:txBody>
      </p:sp>
      <p:sp>
        <p:nvSpPr>
          <p:cNvPr id="57" name="Text Box 14">
            <a:extLst>
              <a:ext uri="{FF2B5EF4-FFF2-40B4-BE49-F238E27FC236}">
                <a16:creationId xmlns:a16="http://schemas.microsoft.com/office/drawing/2014/main" id="{5DAFA1C1-3A29-4C27-A379-663FDD22E326}"/>
              </a:ext>
            </a:extLst>
          </p:cNvPr>
          <p:cNvSpPr txBox="1">
            <a:spLocks noChangeArrowheads="1"/>
          </p:cNvSpPr>
          <p:nvPr/>
        </p:nvSpPr>
        <p:spPr bwMode="auto">
          <a:xfrm>
            <a:off x="7620000" y="2365901"/>
            <a:ext cx="671979"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t>‘Pull’</a:t>
            </a:r>
          </a:p>
        </p:txBody>
      </p:sp>
      <p:cxnSp>
        <p:nvCxnSpPr>
          <p:cNvPr id="58" name="Straight Arrow Connector 57">
            <a:extLst>
              <a:ext uri="{FF2B5EF4-FFF2-40B4-BE49-F238E27FC236}">
                <a16:creationId xmlns:a16="http://schemas.microsoft.com/office/drawing/2014/main" id="{E874FEE9-46BD-46A3-90A3-DE7CC220FBFF}"/>
              </a:ext>
            </a:extLst>
          </p:cNvPr>
          <p:cNvCxnSpPr>
            <a:cxnSpLocks/>
          </p:cNvCxnSpPr>
          <p:nvPr/>
        </p:nvCxnSpPr>
        <p:spPr>
          <a:xfrm flipH="1">
            <a:off x="5867400" y="1828800"/>
            <a:ext cx="849775"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59" name="Straight Arrow Connector 58">
            <a:extLst>
              <a:ext uri="{FF2B5EF4-FFF2-40B4-BE49-F238E27FC236}">
                <a16:creationId xmlns:a16="http://schemas.microsoft.com/office/drawing/2014/main" id="{C370A4A1-FE96-4E70-B89E-839542A5E241}"/>
              </a:ext>
            </a:extLst>
          </p:cNvPr>
          <p:cNvCxnSpPr>
            <a:cxnSpLocks/>
          </p:cNvCxnSpPr>
          <p:nvPr/>
        </p:nvCxnSpPr>
        <p:spPr>
          <a:xfrm>
            <a:off x="6717173" y="1832208"/>
            <a:ext cx="902827" cy="474047"/>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62" name="Text Box 16">
            <a:extLst>
              <a:ext uri="{FF2B5EF4-FFF2-40B4-BE49-F238E27FC236}">
                <a16:creationId xmlns:a16="http://schemas.microsoft.com/office/drawing/2014/main" id="{33538067-0726-41B0-93FF-357EF00CA62D}"/>
              </a:ext>
            </a:extLst>
          </p:cNvPr>
          <p:cNvSpPr txBox="1">
            <a:spLocks noChangeArrowheads="1"/>
          </p:cNvSpPr>
          <p:nvPr/>
        </p:nvSpPr>
        <p:spPr bwMode="auto">
          <a:xfrm>
            <a:off x="8065437" y="2684785"/>
            <a:ext cx="628698"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NVG</a:t>
            </a:r>
          </a:p>
        </p:txBody>
      </p:sp>
      <p:sp>
        <p:nvSpPr>
          <p:cNvPr id="70" name="Text Box 21">
            <a:extLst>
              <a:ext uri="{FF2B5EF4-FFF2-40B4-BE49-F238E27FC236}">
                <a16:creationId xmlns:a16="http://schemas.microsoft.com/office/drawing/2014/main" id="{86C32650-BE1F-4CC3-8DB5-0C136D877E6F}"/>
              </a:ext>
            </a:extLst>
          </p:cNvPr>
          <p:cNvSpPr txBox="1">
            <a:spLocks noChangeArrowheads="1"/>
          </p:cNvSpPr>
          <p:nvPr/>
        </p:nvSpPr>
        <p:spPr bwMode="auto">
          <a:xfrm>
            <a:off x="8070534" y="3048000"/>
            <a:ext cx="526106"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a:solidFill>
                  <a:schemeClr val="bg1">
                    <a:lumMod val="75000"/>
                  </a:schemeClr>
                </a:solidFill>
              </a:rPr>
              <a:t>ICE</a:t>
            </a:r>
          </a:p>
        </p:txBody>
      </p:sp>
      <p:sp>
        <p:nvSpPr>
          <p:cNvPr id="75" name="Text Box 45">
            <a:extLst>
              <a:ext uri="{FF2B5EF4-FFF2-40B4-BE49-F238E27FC236}">
                <a16:creationId xmlns:a16="http://schemas.microsoft.com/office/drawing/2014/main" id="{2B6EDA2D-8F55-4DFD-A225-8C03CE6FC7F3}"/>
              </a:ext>
            </a:extLst>
          </p:cNvPr>
          <p:cNvSpPr txBox="1">
            <a:spLocks noChangeArrowheads="1"/>
          </p:cNvSpPr>
          <p:nvPr/>
        </p:nvSpPr>
        <p:spPr bwMode="auto">
          <a:xfrm>
            <a:off x="8073162" y="3810000"/>
            <a:ext cx="1070837" cy="74635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ts val="1700"/>
              </a:lnSpc>
              <a:spcBef>
                <a:spcPct val="0"/>
              </a:spcBef>
              <a:buClrTx/>
              <a:buSzTx/>
              <a:buFontTx/>
              <a:buNone/>
            </a:pPr>
            <a:r>
              <a:rPr lang="en-US" altLang="en-US" sz="1600" dirty="0">
                <a:solidFill>
                  <a:schemeClr val="bg1">
                    <a:lumMod val="75000"/>
                  </a:schemeClr>
                </a:solidFill>
              </a:rPr>
              <a:t>Epithelial/ fibrous ingrowth</a:t>
            </a:r>
          </a:p>
        </p:txBody>
      </p:sp>
      <p:cxnSp>
        <p:nvCxnSpPr>
          <p:cNvPr id="77" name="Straight Connector 76">
            <a:extLst>
              <a:ext uri="{FF2B5EF4-FFF2-40B4-BE49-F238E27FC236}">
                <a16:creationId xmlns:a16="http://schemas.microsoft.com/office/drawing/2014/main" id="{FC090BD7-F2E1-4464-B57B-9CBE5874C89B}"/>
              </a:ext>
            </a:extLst>
          </p:cNvPr>
          <p:cNvCxnSpPr>
            <a:cxnSpLocks/>
          </p:cNvCxnSpPr>
          <p:nvPr/>
        </p:nvCxnSpPr>
        <p:spPr>
          <a:xfrm>
            <a:off x="7873969" y="2674448"/>
            <a:ext cx="7724" cy="128795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8" name="Straight Connector 77">
            <a:extLst>
              <a:ext uri="{FF2B5EF4-FFF2-40B4-BE49-F238E27FC236}">
                <a16:creationId xmlns:a16="http://schemas.microsoft.com/office/drawing/2014/main" id="{B1922ED5-C3D8-43D8-A00D-1D6BC9201DBA}"/>
              </a:ext>
            </a:extLst>
          </p:cNvPr>
          <p:cNvCxnSpPr/>
          <p:nvPr/>
        </p:nvCxnSpPr>
        <p:spPr>
          <a:xfrm flipH="1">
            <a:off x="7873968" y="2840262"/>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9" name="Straight Connector 78">
            <a:extLst>
              <a:ext uri="{FF2B5EF4-FFF2-40B4-BE49-F238E27FC236}">
                <a16:creationId xmlns:a16="http://schemas.microsoft.com/office/drawing/2014/main" id="{77019ED2-6D69-4A60-9D19-D4DB786EA3A0}"/>
              </a:ext>
            </a:extLst>
          </p:cNvPr>
          <p:cNvCxnSpPr/>
          <p:nvPr/>
        </p:nvCxnSpPr>
        <p:spPr>
          <a:xfrm flipH="1">
            <a:off x="7873968" y="3213518"/>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1" name="Straight Connector 80">
            <a:extLst>
              <a:ext uri="{FF2B5EF4-FFF2-40B4-BE49-F238E27FC236}">
                <a16:creationId xmlns:a16="http://schemas.microsoft.com/office/drawing/2014/main" id="{9796A12F-4125-4C05-8EE8-A388740C580D}"/>
              </a:ext>
            </a:extLst>
          </p:cNvPr>
          <p:cNvCxnSpPr/>
          <p:nvPr/>
        </p:nvCxnSpPr>
        <p:spPr>
          <a:xfrm flipH="1">
            <a:off x="7877837" y="3581400"/>
            <a:ext cx="24447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3" name="Straight Connector 82">
            <a:extLst>
              <a:ext uri="{FF2B5EF4-FFF2-40B4-BE49-F238E27FC236}">
                <a16:creationId xmlns:a16="http://schemas.microsoft.com/office/drawing/2014/main" id="{7FDC5F4B-9BF0-42AD-B8BB-2F2399BCF1E2}"/>
              </a:ext>
            </a:extLst>
          </p:cNvPr>
          <p:cNvCxnSpPr/>
          <p:nvPr/>
        </p:nvCxnSpPr>
        <p:spPr>
          <a:xfrm flipH="1">
            <a:off x="7881693" y="3962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93" name="Text Box 42">
            <a:extLst>
              <a:ext uri="{FF2B5EF4-FFF2-40B4-BE49-F238E27FC236}">
                <a16:creationId xmlns:a16="http://schemas.microsoft.com/office/drawing/2014/main" id="{53BAB77F-E061-4834-9068-34BDF78AD071}"/>
              </a:ext>
            </a:extLst>
          </p:cNvPr>
          <p:cNvSpPr txBox="1">
            <a:spLocks noChangeArrowheads="1"/>
          </p:cNvSpPr>
          <p:nvPr/>
        </p:nvSpPr>
        <p:spPr bwMode="auto">
          <a:xfrm>
            <a:off x="8111387" y="3429000"/>
            <a:ext cx="895181"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b="1" dirty="0"/>
              <a:t>Flat AC</a:t>
            </a:r>
          </a:p>
        </p:txBody>
      </p:sp>
      <p:sp>
        <p:nvSpPr>
          <p:cNvPr id="100" name="Text Box 23">
            <a:extLst>
              <a:ext uri="{FF2B5EF4-FFF2-40B4-BE49-F238E27FC236}">
                <a16:creationId xmlns:a16="http://schemas.microsoft.com/office/drawing/2014/main" id="{D8F2FCFF-2984-4836-B000-9C5601A8EAAA}"/>
              </a:ext>
            </a:extLst>
          </p:cNvPr>
          <p:cNvSpPr txBox="1">
            <a:spLocks noChangeArrowheads="1"/>
          </p:cNvSpPr>
          <p:nvPr/>
        </p:nvSpPr>
        <p:spPr bwMode="auto">
          <a:xfrm>
            <a:off x="5530369" y="2667000"/>
            <a:ext cx="2143536"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Aqueous misdirection</a:t>
            </a:r>
          </a:p>
        </p:txBody>
      </p:sp>
      <p:cxnSp>
        <p:nvCxnSpPr>
          <p:cNvPr id="104" name="Straight Connector 103">
            <a:extLst>
              <a:ext uri="{FF2B5EF4-FFF2-40B4-BE49-F238E27FC236}">
                <a16:creationId xmlns:a16="http://schemas.microsoft.com/office/drawing/2014/main" id="{49D87D4A-E317-4446-9B95-5184CB3968F3}"/>
              </a:ext>
            </a:extLst>
          </p:cNvPr>
          <p:cNvCxnSpPr>
            <a:cxnSpLocks/>
          </p:cNvCxnSpPr>
          <p:nvPr/>
        </p:nvCxnSpPr>
        <p:spPr>
          <a:xfrm flipH="1">
            <a:off x="5316229" y="2667000"/>
            <a:ext cx="7397" cy="25314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5" name="Straight Connector 104">
            <a:extLst>
              <a:ext uri="{FF2B5EF4-FFF2-40B4-BE49-F238E27FC236}">
                <a16:creationId xmlns:a16="http://schemas.microsoft.com/office/drawing/2014/main" id="{F40B6D71-75A8-4A88-864D-00D14C2F710D}"/>
              </a:ext>
            </a:extLst>
          </p:cNvPr>
          <p:cNvCxnSpPr/>
          <p:nvPr/>
        </p:nvCxnSpPr>
        <p:spPr>
          <a:xfrm flipH="1">
            <a:off x="5323624" y="2832814"/>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6" name="Straight Connector 105">
            <a:extLst>
              <a:ext uri="{FF2B5EF4-FFF2-40B4-BE49-F238E27FC236}">
                <a16:creationId xmlns:a16="http://schemas.microsoft.com/office/drawing/2014/main" id="{010BF7B2-AA07-4DCF-822D-E2DB5CC0BF59}"/>
              </a:ext>
            </a:extLst>
          </p:cNvPr>
          <p:cNvCxnSpPr/>
          <p:nvPr/>
        </p:nvCxnSpPr>
        <p:spPr>
          <a:xfrm flipH="1">
            <a:off x="5323624" y="3360065"/>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a:extLst>
              <a:ext uri="{FF2B5EF4-FFF2-40B4-BE49-F238E27FC236}">
                <a16:creationId xmlns:a16="http://schemas.microsoft.com/office/drawing/2014/main" id="{BAC8035C-3999-4C31-93CD-6C0D2ADEB73B}"/>
              </a:ext>
            </a:extLst>
          </p:cNvPr>
          <p:cNvCxnSpPr/>
          <p:nvPr/>
        </p:nvCxnSpPr>
        <p:spPr>
          <a:xfrm flipH="1">
            <a:off x="5323536" y="3786938"/>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8" name="Straight Connector 107">
            <a:extLst>
              <a:ext uri="{FF2B5EF4-FFF2-40B4-BE49-F238E27FC236}">
                <a16:creationId xmlns:a16="http://schemas.microsoft.com/office/drawing/2014/main" id="{DB64CAEE-69B4-426A-8A5B-D1269DBF0F66}"/>
              </a:ext>
            </a:extLst>
          </p:cNvPr>
          <p:cNvCxnSpPr/>
          <p:nvPr/>
        </p:nvCxnSpPr>
        <p:spPr>
          <a:xfrm flipH="1">
            <a:off x="5327493" y="4249152"/>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12" name="Straight Connector 111">
            <a:extLst>
              <a:ext uri="{FF2B5EF4-FFF2-40B4-BE49-F238E27FC236}">
                <a16:creationId xmlns:a16="http://schemas.microsoft.com/office/drawing/2014/main" id="{99A16C30-4BE4-48E5-8B65-0C5F3039B8DC}"/>
              </a:ext>
            </a:extLst>
          </p:cNvPr>
          <p:cNvCxnSpPr/>
          <p:nvPr/>
        </p:nvCxnSpPr>
        <p:spPr>
          <a:xfrm flipH="1">
            <a:off x="5333455" y="51816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13" name="Text Box 42">
            <a:extLst>
              <a:ext uri="{FF2B5EF4-FFF2-40B4-BE49-F238E27FC236}">
                <a16:creationId xmlns:a16="http://schemas.microsoft.com/office/drawing/2014/main" id="{056DFFD9-3CA2-42E7-90FE-4F14522E3504}"/>
              </a:ext>
            </a:extLst>
          </p:cNvPr>
          <p:cNvSpPr txBox="1">
            <a:spLocks noChangeArrowheads="1"/>
          </p:cNvSpPr>
          <p:nvPr/>
        </p:nvSpPr>
        <p:spPr bwMode="auto">
          <a:xfrm>
            <a:off x="5533954" y="3623846"/>
            <a:ext cx="1563248"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Retinal surgery</a:t>
            </a:r>
          </a:p>
        </p:txBody>
      </p:sp>
      <p:sp>
        <p:nvSpPr>
          <p:cNvPr id="118" name="Text Box 47">
            <a:extLst>
              <a:ext uri="{FF2B5EF4-FFF2-40B4-BE49-F238E27FC236}">
                <a16:creationId xmlns:a16="http://schemas.microsoft.com/office/drawing/2014/main" id="{3F59D898-ECAD-49F0-9425-2A1BC8DDA7B5}"/>
              </a:ext>
            </a:extLst>
          </p:cNvPr>
          <p:cNvSpPr txBox="1">
            <a:spLocks noChangeArrowheads="1"/>
          </p:cNvSpPr>
          <p:nvPr/>
        </p:nvSpPr>
        <p:spPr bwMode="auto">
          <a:xfrm>
            <a:off x="5523688" y="4538246"/>
            <a:ext cx="1414170"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Drug-induced</a:t>
            </a:r>
          </a:p>
        </p:txBody>
      </p:sp>
      <p:sp>
        <p:nvSpPr>
          <p:cNvPr id="16" name="TextBox 15">
            <a:extLst>
              <a:ext uri="{FF2B5EF4-FFF2-40B4-BE49-F238E27FC236}">
                <a16:creationId xmlns:a16="http://schemas.microsoft.com/office/drawing/2014/main" id="{984E008D-FBBA-42B4-940E-EA26772E0161}"/>
              </a:ext>
            </a:extLst>
          </p:cNvPr>
          <p:cNvSpPr txBox="1"/>
          <p:nvPr/>
        </p:nvSpPr>
        <p:spPr>
          <a:xfrm>
            <a:off x="6230528" y="5257800"/>
            <a:ext cx="1326004" cy="369332"/>
          </a:xfrm>
          <a:prstGeom prst="rect">
            <a:avLst/>
          </a:prstGeom>
          <a:noFill/>
        </p:spPr>
        <p:txBody>
          <a:bodyPr wrap="none" rtlCol="0">
            <a:spAutoFit/>
          </a:bodyPr>
          <a:lstStyle/>
          <a:p>
            <a:pPr algn="ctr"/>
            <a:r>
              <a:rPr lang="en-US" dirty="0">
                <a:solidFill>
                  <a:schemeClr val="bg1">
                    <a:lumMod val="75000"/>
                  </a:schemeClr>
                </a:solidFill>
              </a:rPr>
              <a:t>Both/Either</a:t>
            </a:r>
          </a:p>
        </p:txBody>
      </p:sp>
      <p:cxnSp>
        <p:nvCxnSpPr>
          <p:cNvPr id="125" name="Straight Connector 124">
            <a:extLst>
              <a:ext uri="{FF2B5EF4-FFF2-40B4-BE49-F238E27FC236}">
                <a16:creationId xmlns:a16="http://schemas.microsoft.com/office/drawing/2014/main" id="{01138141-D318-4ED7-A7FE-D8F2155CE890}"/>
              </a:ext>
            </a:extLst>
          </p:cNvPr>
          <p:cNvCxnSpPr/>
          <p:nvPr/>
        </p:nvCxnSpPr>
        <p:spPr>
          <a:xfrm flipH="1">
            <a:off x="5334000" y="4724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52" name="Text Box 47">
            <a:extLst>
              <a:ext uri="{FF2B5EF4-FFF2-40B4-BE49-F238E27FC236}">
                <a16:creationId xmlns:a16="http://schemas.microsoft.com/office/drawing/2014/main" id="{E3578916-9804-473C-8F06-D4FA0BCEDFD0}"/>
              </a:ext>
            </a:extLst>
          </p:cNvPr>
          <p:cNvSpPr txBox="1">
            <a:spLocks noChangeArrowheads="1"/>
          </p:cNvSpPr>
          <p:nvPr/>
        </p:nvSpPr>
        <p:spPr bwMode="auto">
          <a:xfrm>
            <a:off x="5543446" y="4055146"/>
            <a:ext cx="1619354"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err="1">
                <a:solidFill>
                  <a:schemeClr val="bg1">
                    <a:lumMod val="75000"/>
                  </a:schemeClr>
                </a:solidFill>
              </a:rPr>
              <a:t>Nanophthalmos</a:t>
            </a:r>
            <a:endParaRPr lang="en-US" altLang="en-US" sz="1600" dirty="0">
              <a:solidFill>
                <a:schemeClr val="bg1">
                  <a:lumMod val="75000"/>
                </a:schemeClr>
              </a:solidFill>
            </a:endParaRPr>
          </a:p>
        </p:txBody>
      </p:sp>
      <p:sp>
        <p:nvSpPr>
          <p:cNvPr id="53" name="Text Box 45">
            <a:extLst>
              <a:ext uri="{FF2B5EF4-FFF2-40B4-BE49-F238E27FC236}">
                <a16:creationId xmlns:a16="http://schemas.microsoft.com/office/drawing/2014/main" id="{57D1A14F-68FE-47D2-983C-1A879D66A9DC}"/>
              </a:ext>
            </a:extLst>
          </p:cNvPr>
          <p:cNvSpPr txBox="1">
            <a:spLocks noChangeArrowheads="1"/>
          </p:cNvSpPr>
          <p:nvPr/>
        </p:nvSpPr>
        <p:spPr bwMode="auto">
          <a:xfrm>
            <a:off x="5523688" y="5013493"/>
            <a:ext cx="582211"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PFV</a:t>
            </a:r>
          </a:p>
        </p:txBody>
      </p:sp>
      <p:sp>
        <p:nvSpPr>
          <p:cNvPr id="54" name="Text Box 42">
            <a:extLst>
              <a:ext uri="{FF2B5EF4-FFF2-40B4-BE49-F238E27FC236}">
                <a16:creationId xmlns:a16="http://schemas.microsoft.com/office/drawing/2014/main" id="{E1E37D2C-2C52-446B-843B-01E64990D3EC}"/>
              </a:ext>
            </a:extLst>
          </p:cNvPr>
          <p:cNvSpPr txBox="1">
            <a:spLocks noChangeArrowheads="1"/>
          </p:cNvSpPr>
          <p:nvPr/>
        </p:nvSpPr>
        <p:spPr bwMode="auto">
          <a:xfrm>
            <a:off x="5551406" y="3192546"/>
            <a:ext cx="2276072"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ERD/choroidal effusion</a:t>
            </a:r>
          </a:p>
        </p:txBody>
      </p:sp>
      <p:sp>
        <p:nvSpPr>
          <p:cNvPr id="45" name="Oval 44">
            <a:extLst>
              <a:ext uri="{FF2B5EF4-FFF2-40B4-BE49-F238E27FC236}">
                <a16:creationId xmlns:a16="http://schemas.microsoft.com/office/drawing/2014/main" id="{76FA557D-2183-42C8-839A-45F6B0D15E23}"/>
              </a:ext>
            </a:extLst>
          </p:cNvPr>
          <p:cNvSpPr/>
          <p:nvPr/>
        </p:nvSpPr>
        <p:spPr>
          <a:xfrm>
            <a:off x="8001000" y="3429000"/>
            <a:ext cx="1070837" cy="338554"/>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TextBox 45">
            <a:extLst>
              <a:ext uri="{FF2B5EF4-FFF2-40B4-BE49-F238E27FC236}">
                <a16:creationId xmlns:a16="http://schemas.microsoft.com/office/drawing/2014/main" id="{862AF75F-3F29-4B64-9DB6-78F1A030200C}"/>
              </a:ext>
            </a:extLst>
          </p:cNvPr>
          <p:cNvSpPr txBox="1"/>
          <p:nvPr/>
        </p:nvSpPr>
        <p:spPr>
          <a:xfrm>
            <a:off x="2314614" y="3346074"/>
            <a:ext cx="5174833" cy="2308324"/>
          </a:xfrm>
          <a:prstGeom prst="rect">
            <a:avLst/>
          </a:prstGeom>
          <a:solidFill>
            <a:srgbClr val="002060"/>
          </a:solidFill>
        </p:spPr>
        <p:txBody>
          <a:bodyPr wrap="square" rtlCol="0">
            <a:spAutoFit/>
          </a:bodyPr>
          <a:lstStyle/>
          <a:p>
            <a:r>
              <a:rPr lang="en-US" sz="1600" i="1" dirty="0">
                <a:solidFill>
                  <a:schemeClr val="bg1"/>
                </a:solidFill>
              </a:rPr>
              <a:t>What clinical scenario typically produces the flat AC that leads to secondary ACG?</a:t>
            </a:r>
          </a:p>
          <a:p>
            <a:r>
              <a:rPr lang="en-US" sz="1600" dirty="0">
                <a:solidFill>
                  <a:schemeClr val="bg1"/>
                </a:solidFill>
              </a:rPr>
              <a:t>Wound leak after cataract or filtering surgery</a:t>
            </a:r>
          </a:p>
          <a:p>
            <a:endParaRPr lang="en-US" sz="1600" i="1" dirty="0">
              <a:solidFill>
                <a:schemeClr val="bg1"/>
              </a:solidFill>
            </a:endParaRPr>
          </a:p>
          <a:p>
            <a:r>
              <a:rPr lang="en-US" sz="1600" i="1" dirty="0">
                <a:solidFill>
                  <a:schemeClr val="bg1"/>
                </a:solidFill>
              </a:rPr>
              <a:t>Will the IOP be high, or low?</a:t>
            </a:r>
            <a:endParaRPr lang="en-US" sz="1600" i="1" dirty="0">
              <a:solidFill>
                <a:srgbClr val="002060"/>
              </a:solidFill>
            </a:endParaRPr>
          </a:p>
          <a:p>
            <a:r>
              <a:rPr lang="en-US" sz="1600" dirty="0">
                <a:solidFill>
                  <a:srgbClr val="002060"/>
                </a:solidFill>
              </a:rPr>
              <a:t>Low</a:t>
            </a:r>
          </a:p>
          <a:p>
            <a:endParaRPr lang="en-US" sz="1600" dirty="0">
              <a:solidFill>
                <a:srgbClr val="002060"/>
              </a:solidFill>
            </a:endParaRPr>
          </a:p>
          <a:p>
            <a:r>
              <a:rPr lang="en-US" sz="1600" i="1" dirty="0">
                <a:solidFill>
                  <a:srgbClr val="002060"/>
                </a:solidFill>
              </a:rPr>
              <a:t>How does a flat AC lead to ACG?</a:t>
            </a:r>
          </a:p>
          <a:p>
            <a:r>
              <a:rPr lang="en-US" sz="1600" dirty="0">
                <a:solidFill>
                  <a:srgbClr val="002060"/>
                </a:solidFill>
              </a:rPr>
              <a:t>By allowing PAS to form</a:t>
            </a:r>
          </a:p>
        </p:txBody>
      </p:sp>
    </p:spTree>
    <p:extLst>
      <p:ext uri="{BB962C8B-B14F-4D97-AF65-F5344CB8AC3E}">
        <p14:creationId xmlns:p14="http://schemas.microsoft.com/office/powerpoint/2010/main" val="4151239257"/>
      </p:ext>
    </p:extLst>
  </p:cSld>
  <p:clrMapOvr>
    <a:masterClrMapping/>
  </p:clrMapOvr>
</p:sld>
</file>

<file path=ppt/slides/slide3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Straight Arrow Connector 12">
            <a:extLst>
              <a:ext uri="{FF2B5EF4-FFF2-40B4-BE49-F238E27FC236}">
                <a16:creationId xmlns:a16="http://schemas.microsoft.com/office/drawing/2014/main" id="{A6DE2085-829C-480C-9216-69D6039C0A37}"/>
              </a:ext>
            </a:extLst>
          </p:cNvPr>
          <p:cNvCxnSpPr>
            <a:cxnSpLocks/>
          </p:cNvCxnSpPr>
          <p:nvPr/>
        </p:nvCxnSpPr>
        <p:spPr>
          <a:xfrm>
            <a:off x="6717173" y="1828800"/>
            <a:ext cx="0" cy="3462754"/>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43014" name="Text Box 6"/>
          <p:cNvSpPr txBox="1">
            <a:spLocks noChangeArrowheads="1"/>
          </p:cNvSpPr>
          <p:nvPr/>
        </p:nvSpPr>
        <p:spPr bwMode="auto">
          <a:xfrm>
            <a:off x="533400" y="2356376"/>
            <a:ext cx="1005403"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Lens-</a:t>
            </a:r>
          </a:p>
          <a:p>
            <a:pPr algn="ctr" eaLnBrk="1" hangingPunct="1">
              <a:lnSpc>
                <a:spcPct val="80000"/>
              </a:lnSpc>
              <a:spcBef>
                <a:spcPct val="0"/>
              </a:spcBef>
              <a:buClrTx/>
              <a:buSzTx/>
              <a:buFontTx/>
              <a:buNone/>
            </a:pPr>
            <a:r>
              <a:rPr lang="en-US" altLang="en-US" sz="1800" dirty="0">
                <a:solidFill>
                  <a:schemeClr val="bg1">
                    <a:lumMod val="75000"/>
                  </a:schemeClr>
                </a:solidFill>
              </a:rPr>
              <a:t>Induced</a:t>
            </a:r>
          </a:p>
        </p:txBody>
      </p:sp>
      <p:sp>
        <p:nvSpPr>
          <p:cNvPr id="43017" name="Text Box 14"/>
          <p:cNvSpPr txBox="1">
            <a:spLocks noChangeArrowheads="1"/>
          </p:cNvSpPr>
          <p:nvPr/>
        </p:nvSpPr>
        <p:spPr bwMode="auto">
          <a:xfrm>
            <a:off x="3026498" y="2365901"/>
            <a:ext cx="1633781"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Aphakic/</a:t>
            </a:r>
          </a:p>
          <a:p>
            <a:pPr algn="ctr" eaLnBrk="1" hangingPunct="1">
              <a:lnSpc>
                <a:spcPct val="80000"/>
              </a:lnSpc>
              <a:spcBef>
                <a:spcPct val="0"/>
              </a:spcBef>
              <a:buClrTx/>
              <a:buSzTx/>
              <a:buFontTx/>
              <a:buNone/>
            </a:pPr>
            <a:r>
              <a:rPr lang="en-US" altLang="en-US" sz="1800" dirty="0" err="1">
                <a:solidFill>
                  <a:schemeClr val="bg1">
                    <a:lumMod val="75000"/>
                  </a:schemeClr>
                </a:solidFill>
              </a:rPr>
              <a:t>Pseudophakic</a:t>
            </a:r>
            <a:endParaRPr lang="en-US" altLang="en-US" sz="1800" dirty="0">
              <a:solidFill>
                <a:schemeClr val="bg1">
                  <a:lumMod val="75000"/>
                </a:schemeClr>
              </a:solidFill>
            </a:endParaRPr>
          </a:p>
        </p:txBody>
      </p:sp>
      <p:sp>
        <p:nvSpPr>
          <p:cNvPr id="43031" name="Text Box 35"/>
          <p:cNvSpPr txBox="1">
            <a:spLocks noChangeArrowheads="1"/>
          </p:cNvSpPr>
          <p:nvPr/>
        </p:nvSpPr>
        <p:spPr bwMode="auto">
          <a:xfrm>
            <a:off x="1190847" y="1295400"/>
            <a:ext cx="2473754"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solidFill>
                  <a:schemeClr val="bg1">
                    <a:lumMod val="75000"/>
                  </a:schemeClr>
                </a:solidFill>
              </a:rPr>
              <a:t>w/ Pupillary Block</a:t>
            </a:r>
          </a:p>
        </p:txBody>
      </p:sp>
      <p:sp>
        <p:nvSpPr>
          <p:cNvPr id="43032" name="Text Box 36"/>
          <p:cNvSpPr txBox="1">
            <a:spLocks noChangeArrowheads="1"/>
          </p:cNvSpPr>
          <p:nvPr/>
        </p:nvSpPr>
        <p:spPr bwMode="auto">
          <a:xfrm>
            <a:off x="5181600" y="1295400"/>
            <a:ext cx="2630848"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t>w/o Pupillary Block</a:t>
            </a:r>
          </a:p>
        </p:txBody>
      </p:sp>
      <p:sp>
        <p:nvSpPr>
          <p:cNvPr id="49" name="Rectangle 2">
            <a:extLst>
              <a:ext uri="{FF2B5EF4-FFF2-40B4-BE49-F238E27FC236}">
                <a16:creationId xmlns:a16="http://schemas.microsoft.com/office/drawing/2014/main" id="{240EE5BF-F7D2-4FC8-A5DD-F6B5423153C6}"/>
              </a:ext>
            </a:extLst>
          </p:cNvPr>
          <p:cNvSpPr>
            <a:spLocks noGrp="1" noChangeArrowheads="1"/>
          </p:cNvSpPr>
          <p:nvPr>
            <p:ph type="title"/>
          </p:nvPr>
        </p:nvSpPr>
        <p:spPr>
          <a:xfrm>
            <a:off x="457200" y="304800"/>
            <a:ext cx="7543800" cy="563562"/>
          </a:xfrm>
        </p:spPr>
        <p:txBody>
          <a:bodyPr/>
          <a:lstStyle/>
          <a:p>
            <a:pPr eaLnBrk="1" hangingPunct="1"/>
            <a:r>
              <a:rPr lang="en-US" altLang="en-US" sz="3500" dirty="0"/>
              <a:t>A</a:t>
            </a:r>
          </a:p>
        </p:txBody>
      </p:sp>
      <p:sp>
        <p:nvSpPr>
          <p:cNvPr id="50" name="TextBox 49">
            <a:extLst>
              <a:ext uri="{FF2B5EF4-FFF2-40B4-BE49-F238E27FC236}">
                <a16:creationId xmlns:a16="http://schemas.microsoft.com/office/drawing/2014/main" id="{CF426230-46C8-405C-9015-99EF57762A2E}"/>
              </a:ext>
            </a:extLst>
          </p:cNvPr>
          <p:cNvSpPr txBox="1"/>
          <p:nvPr/>
        </p:nvSpPr>
        <p:spPr>
          <a:xfrm>
            <a:off x="2259496" y="189094"/>
            <a:ext cx="4607480" cy="400110"/>
          </a:xfrm>
          <a:prstGeom prst="rect">
            <a:avLst/>
          </a:prstGeom>
          <a:solidFill>
            <a:schemeClr val="accent1">
              <a:lumMod val="60000"/>
              <a:lumOff val="40000"/>
            </a:schemeClr>
          </a:solidFill>
        </p:spPr>
        <p:txBody>
          <a:bodyPr wrap="none" rtlCol="0">
            <a:spAutoFit/>
          </a:bodyPr>
          <a:lstStyle/>
          <a:p>
            <a:pPr algn="ctr"/>
            <a:r>
              <a:rPr lang="en-US" sz="2000" b="1" dirty="0"/>
              <a:t>Secondary Angle Closure Glaucoma</a:t>
            </a:r>
          </a:p>
        </p:txBody>
      </p:sp>
      <p:sp>
        <p:nvSpPr>
          <p:cNvPr id="2" name="TextBox 1">
            <a:extLst>
              <a:ext uri="{FF2B5EF4-FFF2-40B4-BE49-F238E27FC236}">
                <a16:creationId xmlns:a16="http://schemas.microsoft.com/office/drawing/2014/main" id="{A7E30BEC-923B-4C9A-A856-BDD0D882F6B8}"/>
              </a:ext>
            </a:extLst>
          </p:cNvPr>
          <p:cNvSpPr txBox="1"/>
          <p:nvPr/>
        </p:nvSpPr>
        <p:spPr>
          <a:xfrm>
            <a:off x="887305" y="2844119"/>
            <a:ext cx="1494320" cy="338554"/>
          </a:xfrm>
          <a:prstGeom prst="rect">
            <a:avLst/>
          </a:prstGeom>
          <a:noFill/>
        </p:spPr>
        <p:txBody>
          <a:bodyPr wrap="none" rtlCol="0">
            <a:spAutoFit/>
          </a:bodyPr>
          <a:lstStyle/>
          <a:p>
            <a:r>
              <a:rPr lang="en-US" sz="1600" dirty="0" err="1">
                <a:solidFill>
                  <a:schemeClr val="bg1">
                    <a:lumMod val="75000"/>
                  </a:schemeClr>
                </a:solidFill>
              </a:rPr>
              <a:t>Phacomorphic</a:t>
            </a:r>
            <a:endParaRPr lang="en-US" sz="1600" dirty="0">
              <a:solidFill>
                <a:schemeClr val="bg1">
                  <a:lumMod val="75000"/>
                </a:schemeClr>
              </a:solidFill>
            </a:endParaRPr>
          </a:p>
        </p:txBody>
      </p:sp>
      <p:sp>
        <p:nvSpPr>
          <p:cNvPr id="51" name="TextBox 50">
            <a:extLst>
              <a:ext uri="{FF2B5EF4-FFF2-40B4-BE49-F238E27FC236}">
                <a16:creationId xmlns:a16="http://schemas.microsoft.com/office/drawing/2014/main" id="{156069D4-340B-4160-A336-EBF73557CEE0}"/>
              </a:ext>
            </a:extLst>
          </p:cNvPr>
          <p:cNvSpPr txBox="1"/>
          <p:nvPr/>
        </p:nvSpPr>
        <p:spPr>
          <a:xfrm>
            <a:off x="884725" y="3175578"/>
            <a:ext cx="1402948" cy="338554"/>
          </a:xfrm>
          <a:prstGeom prst="rect">
            <a:avLst/>
          </a:prstGeom>
          <a:noFill/>
        </p:spPr>
        <p:txBody>
          <a:bodyPr wrap="none" rtlCol="0">
            <a:spAutoFit/>
          </a:bodyPr>
          <a:lstStyle/>
          <a:p>
            <a:r>
              <a:rPr lang="en-US" sz="1600" dirty="0">
                <a:solidFill>
                  <a:schemeClr val="bg1">
                    <a:lumMod val="75000"/>
                  </a:schemeClr>
                </a:solidFill>
              </a:rPr>
              <a:t>Ectopia </a:t>
            </a:r>
            <a:r>
              <a:rPr lang="en-US" sz="1600" dirty="0" err="1">
                <a:solidFill>
                  <a:schemeClr val="bg1">
                    <a:lumMod val="75000"/>
                  </a:schemeClr>
                </a:solidFill>
              </a:rPr>
              <a:t>lentis</a:t>
            </a:r>
            <a:endParaRPr lang="en-US" sz="1600" dirty="0">
              <a:solidFill>
                <a:schemeClr val="bg1">
                  <a:lumMod val="75000"/>
                </a:schemeClr>
              </a:solidFill>
            </a:endParaRPr>
          </a:p>
        </p:txBody>
      </p:sp>
      <p:cxnSp>
        <p:nvCxnSpPr>
          <p:cNvPr id="71" name="Straight Connector 70">
            <a:extLst>
              <a:ext uri="{FF2B5EF4-FFF2-40B4-BE49-F238E27FC236}">
                <a16:creationId xmlns:a16="http://schemas.microsoft.com/office/drawing/2014/main" id="{C104938D-BA8D-4E39-9D5F-9EE2012F2F3C}"/>
              </a:ext>
            </a:extLst>
          </p:cNvPr>
          <p:cNvCxnSpPr>
            <a:cxnSpLocks/>
          </p:cNvCxnSpPr>
          <p:nvPr/>
        </p:nvCxnSpPr>
        <p:spPr>
          <a:xfrm flipH="1">
            <a:off x="762665" y="3023488"/>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2A7E4E40-472F-4E50-8A7A-45C10FDD7171}"/>
              </a:ext>
            </a:extLst>
          </p:cNvPr>
          <p:cNvCxnSpPr>
            <a:cxnSpLocks/>
          </p:cNvCxnSpPr>
          <p:nvPr/>
        </p:nvCxnSpPr>
        <p:spPr>
          <a:xfrm flipH="1">
            <a:off x="762665" y="3347853"/>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C3924889-45B9-4383-9C9E-48F0A9C27AD8}"/>
              </a:ext>
            </a:extLst>
          </p:cNvPr>
          <p:cNvCxnSpPr>
            <a:cxnSpLocks/>
          </p:cNvCxnSpPr>
          <p:nvPr/>
        </p:nvCxnSpPr>
        <p:spPr>
          <a:xfrm flipH="1">
            <a:off x="748719" y="2838976"/>
            <a:ext cx="13947" cy="5088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 name="Straight Arrow Connector 5">
            <a:extLst>
              <a:ext uri="{FF2B5EF4-FFF2-40B4-BE49-F238E27FC236}">
                <a16:creationId xmlns:a16="http://schemas.microsoft.com/office/drawing/2014/main" id="{A3439F0C-5143-461F-8F3C-2E830785DEFC}"/>
              </a:ext>
            </a:extLst>
          </p:cNvPr>
          <p:cNvCxnSpPr>
            <a:stCxn id="50" idx="2"/>
          </p:cNvCxnSpPr>
          <p:nvPr/>
        </p:nvCxnSpPr>
        <p:spPr>
          <a:xfrm flipH="1">
            <a:off x="2971800" y="589204"/>
            <a:ext cx="1591436" cy="706196"/>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0" name="Straight Arrow Connector 9">
            <a:extLst>
              <a:ext uri="{FF2B5EF4-FFF2-40B4-BE49-F238E27FC236}">
                <a16:creationId xmlns:a16="http://schemas.microsoft.com/office/drawing/2014/main" id="{84DC796E-F6ED-4FBB-82D2-A260F480BF8A}"/>
              </a:ext>
            </a:extLst>
          </p:cNvPr>
          <p:cNvCxnSpPr>
            <a:cxnSpLocks/>
          </p:cNvCxnSpPr>
          <p:nvPr/>
        </p:nvCxnSpPr>
        <p:spPr>
          <a:xfrm>
            <a:off x="4572000" y="589204"/>
            <a:ext cx="1600200" cy="706196"/>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6" name="Straight Arrow Connector 25">
            <a:extLst>
              <a:ext uri="{FF2B5EF4-FFF2-40B4-BE49-F238E27FC236}">
                <a16:creationId xmlns:a16="http://schemas.microsoft.com/office/drawing/2014/main" id="{B70E0124-9B84-41A5-8D84-A66B7838A706}"/>
              </a:ext>
            </a:extLst>
          </p:cNvPr>
          <p:cNvCxnSpPr>
            <a:cxnSpLocks/>
          </p:cNvCxnSpPr>
          <p:nvPr/>
        </p:nvCxnSpPr>
        <p:spPr>
          <a:xfrm flipH="1">
            <a:off x="1159539" y="1828800"/>
            <a:ext cx="1290435" cy="478059"/>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28" name="Straight Arrow Connector 27">
            <a:extLst>
              <a:ext uri="{FF2B5EF4-FFF2-40B4-BE49-F238E27FC236}">
                <a16:creationId xmlns:a16="http://schemas.microsoft.com/office/drawing/2014/main" id="{567A4249-5C59-4416-8A8E-1C35913900AB}"/>
              </a:ext>
            </a:extLst>
          </p:cNvPr>
          <p:cNvCxnSpPr>
            <a:cxnSpLocks/>
          </p:cNvCxnSpPr>
          <p:nvPr/>
        </p:nvCxnSpPr>
        <p:spPr>
          <a:xfrm>
            <a:off x="2449973" y="1832208"/>
            <a:ext cx="1268784"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56" name="Text Box 6">
            <a:extLst>
              <a:ext uri="{FF2B5EF4-FFF2-40B4-BE49-F238E27FC236}">
                <a16:creationId xmlns:a16="http://schemas.microsoft.com/office/drawing/2014/main" id="{557983BD-9D64-49B9-A366-A08663B0451F}"/>
              </a:ext>
            </a:extLst>
          </p:cNvPr>
          <p:cNvSpPr txBox="1">
            <a:spLocks noChangeArrowheads="1"/>
          </p:cNvSpPr>
          <p:nvPr/>
        </p:nvSpPr>
        <p:spPr bwMode="auto">
          <a:xfrm>
            <a:off x="5029200" y="2356376"/>
            <a:ext cx="813043"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r" eaLnBrk="1" hangingPunct="1">
              <a:lnSpc>
                <a:spcPct val="80000"/>
              </a:lnSpc>
              <a:spcBef>
                <a:spcPct val="0"/>
              </a:spcBef>
              <a:buClrTx/>
              <a:buSzTx/>
              <a:buFontTx/>
              <a:buNone/>
            </a:pPr>
            <a:r>
              <a:rPr lang="en-US" altLang="en-US" sz="1800" dirty="0">
                <a:solidFill>
                  <a:schemeClr val="bg1">
                    <a:lumMod val="75000"/>
                  </a:schemeClr>
                </a:solidFill>
              </a:rPr>
              <a:t>‘Push’</a:t>
            </a:r>
          </a:p>
        </p:txBody>
      </p:sp>
      <p:sp>
        <p:nvSpPr>
          <p:cNvPr id="57" name="Text Box 14">
            <a:extLst>
              <a:ext uri="{FF2B5EF4-FFF2-40B4-BE49-F238E27FC236}">
                <a16:creationId xmlns:a16="http://schemas.microsoft.com/office/drawing/2014/main" id="{5DAFA1C1-3A29-4C27-A379-663FDD22E326}"/>
              </a:ext>
            </a:extLst>
          </p:cNvPr>
          <p:cNvSpPr txBox="1">
            <a:spLocks noChangeArrowheads="1"/>
          </p:cNvSpPr>
          <p:nvPr/>
        </p:nvSpPr>
        <p:spPr bwMode="auto">
          <a:xfrm>
            <a:off x="7620000" y="2365901"/>
            <a:ext cx="671979"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t>‘Pull’</a:t>
            </a:r>
          </a:p>
        </p:txBody>
      </p:sp>
      <p:cxnSp>
        <p:nvCxnSpPr>
          <p:cNvPr id="58" name="Straight Arrow Connector 57">
            <a:extLst>
              <a:ext uri="{FF2B5EF4-FFF2-40B4-BE49-F238E27FC236}">
                <a16:creationId xmlns:a16="http://schemas.microsoft.com/office/drawing/2014/main" id="{E874FEE9-46BD-46A3-90A3-DE7CC220FBFF}"/>
              </a:ext>
            </a:extLst>
          </p:cNvPr>
          <p:cNvCxnSpPr>
            <a:cxnSpLocks/>
          </p:cNvCxnSpPr>
          <p:nvPr/>
        </p:nvCxnSpPr>
        <p:spPr>
          <a:xfrm flipH="1">
            <a:off x="5867400" y="1828800"/>
            <a:ext cx="849775"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59" name="Straight Arrow Connector 58">
            <a:extLst>
              <a:ext uri="{FF2B5EF4-FFF2-40B4-BE49-F238E27FC236}">
                <a16:creationId xmlns:a16="http://schemas.microsoft.com/office/drawing/2014/main" id="{C370A4A1-FE96-4E70-B89E-839542A5E241}"/>
              </a:ext>
            </a:extLst>
          </p:cNvPr>
          <p:cNvCxnSpPr>
            <a:cxnSpLocks/>
          </p:cNvCxnSpPr>
          <p:nvPr/>
        </p:nvCxnSpPr>
        <p:spPr>
          <a:xfrm>
            <a:off x="6717173" y="1832208"/>
            <a:ext cx="902827" cy="474047"/>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62" name="Text Box 16">
            <a:extLst>
              <a:ext uri="{FF2B5EF4-FFF2-40B4-BE49-F238E27FC236}">
                <a16:creationId xmlns:a16="http://schemas.microsoft.com/office/drawing/2014/main" id="{33538067-0726-41B0-93FF-357EF00CA62D}"/>
              </a:ext>
            </a:extLst>
          </p:cNvPr>
          <p:cNvSpPr txBox="1">
            <a:spLocks noChangeArrowheads="1"/>
          </p:cNvSpPr>
          <p:nvPr/>
        </p:nvSpPr>
        <p:spPr bwMode="auto">
          <a:xfrm>
            <a:off x="8065437" y="2684785"/>
            <a:ext cx="628698"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NVG</a:t>
            </a:r>
          </a:p>
        </p:txBody>
      </p:sp>
      <p:sp>
        <p:nvSpPr>
          <p:cNvPr id="70" name="Text Box 21">
            <a:extLst>
              <a:ext uri="{FF2B5EF4-FFF2-40B4-BE49-F238E27FC236}">
                <a16:creationId xmlns:a16="http://schemas.microsoft.com/office/drawing/2014/main" id="{86C32650-BE1F-4CC3-8DB5-0C136D877E6F}"/>
              </a:ext>
            </a:extLst>
          </p:cNvPr>
          <p:cNvSpPr txBox="1">
            <a:spLocks noChangeArrowheads="1"/>
          </p:cNvSpPr>
          <p:nvPr/>
        </p:nvSpPr>
        <p:spPr bwMode="auto">
          <a:xfrm>
            <a:off x="8070534" y="3048000"/>
            <a:ext cx="526106"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a:solidFill>
                  <a:schemeClr val="bg1">
                    <a:lumMod val="75000"/>
                  </a:schemeClr>
                </a:solidFill>
              </a:rPr>
              <a:t>ICE</a:t>
            </a:r>
          </a:p>
        </p:txBody>
      </p:sp>
      <p:sp>
        <p:nvSpPr>
          <p:cNvPr id="75" name="Text Box 45">
            <a:extLst>
              <a:ext uri="{FF2B5EF4-FFF2-40B4-BE49-F238E27FC236}">
                <a16:creationId xmlns:a16="http://schemas.microsoft.com/office/drawing/2014/main" id="{2B6EDA2D-8F55-4DFD-A225-8C03CE6FC7F3}"/>
              </a:ext>
            </a:extLst>
          </p:cNvPr>
          <p:cNvSpPr txBox="1">
            <a:spLocks noChangeArrowheads="1"/>
          </p:cNvSpPr>
          <p:nvPr/>
        </p:nvSpPr>
        <p:spPr bwMode="auto">
          <a:xfrm>
            <a:off x="8073162" y="3810000"/>
            <a:ext cx="1070837" cy="74635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ts val="1700"/>
              </a:lnSpc>
              <a:spcBef>
                <a:spcPct val="0"/>
              </a:spcBef>
              <a:buClrTx/>
              <a:buSzTx/>
              <a:buFontTx/>
              <a:buNone/>
            </a:pPr>
            <a:r>
              <a:rPr lang="en-US" altLang="en-US" sz="1600" dirty="0">
                <a:solidFill>
                  <a:schemeClr val="bg1">
                    <a:lumMod val="75000"/>
                  </a:schemeClr>
                </a:solidFill>
              </a:rPr>
              <a:t>Epithelial/ fibrous ingrowth</a:t>
            </a:r>
          </a:p>
        </p:txBody>
      </p:sp>
      <p:cxnSp>
        <p:nvCxnSpPr>
          <p:cNvPr id="77" name="Straight Connector 76">
            <a:extLst>
              <a:ext uri="{FF2B5EF4-FFF2-40B4-BE49-F238E27FC236}">
                <a16:creationId xmlns:a16="http://schemas.microsoft.com/office/drawing/2014/main" id="{FC090BD7-F2E1-4464-B57B-9CBE5874C89B}"/>
              </a:ext>
            </a:extLst>
          </p:cNvPr>
          <p:cNvCxnSpPr>
            <a:cxnSpLocks/>
          </p:cNvCxnSpPr>
          <p:nvPr/>
        </p:nvCxnSpPr>
        <p:spPr>
          <a:xfrm>
            <a:off x="7873969" y="2674448"/>
            <a:ext cx="7724" cy="128795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8" name="Straight Connector 77">
            <a:extLst>
              <a:ext uri="{FF2B5EF4-FFF2-40B4-BE49-F238E27FC236}">
                <a16:creationId xmlns:a16="http://schemas.microsoft.com/office/drawing/2014/main" id="{B1922ED5-C3D8-43D8-A00D-1D6BC9201DBA}"/>
              </a:ext>
            </a:extLst>
          </p:cNvPr>
          <p:cNvCxnSpPr/>
          <p:nvPr/>
        </p:nvCxnSpPr>
        <p:spPr>
          <a:xfrm flipH="1">
            <a:off x="7873968" y="2840262"/>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9" name="Straight Connector 78">
            <a:extLst>
              <a:ext uri="{FF2B5EF4-FFF2-40B4-BE49-F238E27FC236}">
                <a16:creationId xmlns:a16="http://schemas.microsoft.com/office/drawing/2014/main" id="{77019ED2-6D69-4A60-9D19-D4DB786EA3A0}"/>
              </a:ext>
            </a:extLst>
          </p:cNvPr>
          <p:cNvCxnSpPr/>
          <p:nvPr/>
        </p:nvCxnSpPr>
        <p:spPr>
          <a:xfrm flipH="1">
            <a:off x="7873968" y="3213518"/>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1" name="Straight Connector 80">
            <a:extLst>
              <a:ext uri="{FF2B5EF4-FFF2-40B4-BE49-F238E27FC236}">
                <a16:creationId xmlns:a16="http://schemas.microsoft.com/office/drawing/2014/main" id="{9796A12F-4125-4C05-8EE8-A388740C580D}"/>
              </a:ext>
            </a:extLst>
          </p:cNvPr>
          <p:cNvCxnSpPr/>
          <p:nvPr/>
        </p:nvCxnSpPr>
        <p:spPr>
          <a:xfrm flipH="1">
            <a:off x="7877837" y="3581400"/>
            <a:ext cx="24447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3" name="Straight Connector 82">
            <a:extLst>
              <a:ext uri="{FF2B5EF4-FFF2-40B4-BE49-F238E27FC236}">
                <a16:creationId xmlns:a16="http://schemas.microsoft.com/office/drawing/2014/main" id="{7FDC5F4B-9BF0-42AD-B8BB-2F2399BCF1E2}"/>
              </a:ext>
            </a:extLst>
          </p:cNvPr>
          <p:cNvCxnSpPr/>
          <p:nvPr/>
        </p:nvCxnSpPr>
        <p:spPr>
          <a:xfrm flipH="1">
            <a:off x="7881693" y="3962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93" name="Text Box 42">
            <a:extLst>
              <a:ext uri="{FF2B5EF4-FFF2-40B4-BE49-F238E27FC236}">
                <a16:creationId xmlns:a16="http://schemas.microsoft.com/office/drawing/2014/main" id="{53BAB77F-E061-4834-9068-34BDF78AD071}"/>
              </a:ext>
            </a:extLst>
          </p:cNvPr>
          <p:cNvSpPr txBox="1">
            <a:spLocks noChangeArrowheads="1"/>
          </p:cNvSpPr>
          <p:nvPr/>
        </p:nvSpPr>
        <p:spPr bwMode="auto">
          <a:xfrm>
            <a:off x="8111387" y="3429000"/>
            <a:ext cx="895181"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b="1" dirty="0"/>
              <a:t>Flat AC</a:t>
            </a:r>
          </a:p>
        </p:txBody>
      </p:sp>
      <p:sp>
        <p:nvSpPr>
          <p:cNvPr id="100" name="Text Box 23">
            <a:extLst>
              <a:ext uri="{FF2B5EF4-FFF2-40B4-BE49-F238E27FC236}">
                <a16:creationId xmlns:a16="http://schemas.microsoft.com/office/drawing/2014/main" id="{D8F2FCFF-2984-4836-B000-9C5601A8EAAA}"/>
              </a:ext>
            </a:extLst>
          </p:cNvPr>
          <p:cNvSpPr txBox="1">
            <a:spLocks noChangeArrowheads="1"/>
          </p:cNvSpPr>
          <p:nvPr/>
        </p:nvSpPr>
        <p:spPr bwMode="auto">
          <a:xfrm>
            <a:off x="5530369" y="2667000"/>
            <a:ext cx="2143536"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Aqueous misdirection</a:t>
            </a:r>
          </a:p>
        </p:txBody>
      </p:sp>
      <p:cxnSp>
        <p:nvCxnSpPr>
          <p:cNvPr id="104" name="Straight Connector 103">
            <a:extLst>
              <a:ext uri="{FF2B5EF4-FFF2-40B4-BE49-F238E27FC236}">
                <a16:creationId xmlns:a16="http://schemas.microsoft.com/office/drawing/2014/main" id="{49D87D4A-E317-4446-9B95-5184CB3968F3}"/>
              </a:ext>
            </a:extLst>
          </p:cNvPr>
          <p:cNvCxnSpPr>
            <a:cxnSpLocks/>
          </p:cNvCxnSpPr>
          <p:nvPr/>
        </p:nvCxnSpPr>
        <p:spPr>
          <a:xfrm flipH="1">
            <a:off x="5316229" y="2667000"/>
            <a:ext cx="7397" cy="25314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5" name="Straight Connector 104">
            <a:extLst>
              <a:ext uri="{FF2B5EF4-FFF2-40B4-BE49-F238E27FC236}">
                <a16:creationId xmlns:a16="http://schemas.microsoft.com/office/drawing/2014/main" id="{F40B6D71-75A8-4A88-864D-00D14C2F710D}"/>
              </a:ext>
            </a:extLst>
          </p:cNvPr>
          <p:cNvCxnSpPr/>
          <p:nvPr/>
        </p:nvCxnSpPr>
        <p:spPr>
          <a:xfrm flipH="1">
            <a:off x="5323624" y="2832814"/>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6" name="Straight Connector 105">
            <a:extLst>
              <a:ext uri="{FF2B5EF4-FFF2-40B4-BE49-F238E27FC236}">
                <a16:creationId xmlns:a16="http://schemas.microsoft.com/office/drawing/2014/main" id="{010BF7B2-AA07-4DCF-822D-E2DB5CC0BF59}"/>
              </a:ext>
            </a:extLst>
          </p:cNvPr>
          <p:cNvCxnSpPr/>
          <p:nvPr/>
        </p:nvCxnSpPr>
        <p:spPr>
          <a:xfrm flipH="1">
            <a:off x="5323624" y="3360065"/>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a:extLst>
              <a:ext uri="{FF2B5EF4-FFF2-40B4-BE49-F238E27FC236}">
                <a16:creationId xmlns:a16="http://schemas.microsoft.com/office/drawing/2014/main" id="{BAC8035C-3999-4C31-93CD-6C0D2ADEB73B}"/>
              </a:ext>
            </a:extLst>
          </p:cNvPr>
          <p:cNvCxnSpPr/>
          <p:nvPr/>
        </p:nvCxnSpPr>
        <p:spPr>
          <a:xfrm flipH="1">
            <a:off x="5323536" y="3786938"/>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8" name="Straight Connector 107">
            <a:extLst>
              <a:ext uri="{FF2B5EF4-FFF2-40B4-BE49-F238E27FC236}">
                <a16:creationId xmlns:a16="http://schemas.microsoft.com/office/drawing/2014/main" id="{DB64CAEE-69B4-426A-8A5B-D1269DBF0F66}"/>
              </a:ext>
            </a:extLst>
          </p:cNvPr>
          <p:cNvCxnSpPr/>
          <p:nvPr/>
        </p:nvCxnSpPr>
        <p:spPr>
          <a:xfrm flipH="1">
            <a:off x="5327493" y="4249152"/>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12" name="Straight Connector 111">
            <a:extLst>
              <a:ext uri="{FF2B5EF4-FFF2-40B4-BE49-F238E27FC236}">
                <a16:creationId xmlns:a16="http://schemas.microsoft.com/office/drawing/2014/main" id="{99A16C30-4BE4-48E5-8B65-0C5F3039B8DC}"/>
              </a:ext>
            </a:extLst>
          </p:cNvPr>
          <p:cNvCxnSpPr/>
          <p:nvPr/>
        </p:nvCxnSpPr>
        <p:spPr>
          <a:xfrm flipH="1">
            <a:off x="5333455" y="51816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13" name="Text Box 42">
            <a:extLst>
              <a:ext uri="{FF2B5EF4-FFF2-40B4-BE49-F238E27FC236}">
                <a16:creationId xmlns:a16="http://schemas.microsoft.com/office/drawing/2014/main" id="{056DFFD9-3CA2-42E7-90FE-4F14522E3504}"/>
              </a:ext>
            </a:extLst>
          </p:cNvPr>
          <p:cNvSpPr txBox="1">
            <a:spLocks noChangeArrowheads="1"/>
          </p:cNvSpPr>
          <p:nvPr/>
        </p:nvSpPr>
        <p:spPr bwMode="auto">
          <a:xfrm>
            <a:off x="5533954" y="3623846"/>
            <a:ext cx="1563248"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Retinal surgery</a:t>
            </a:r>
          </a:p>
        </p:txBody>
      </p:sp>
      <p:sp>
        <p:nvSpPr>
          <p:cNvPr id="118" name="Text Box 47">
            <a:extLst>
              <a:ext uri="{FF2B5EF4-FFF2-40B4-BE49-F238E27FC236}">
                <a16:creationId xmlns:a16="http://schemas.microsoft.com/office/drawing/2014/main" id="{3F59D898-ECAD-49F0-9425-2A1BC8DDA7B5}"/>
              </a:ext>
            </a:extLst>
          </p:cNvPr>
          <p:cNvSpPr txBox="1">
            <a:spLocks noChangeArrowheads="1"/>
          </p:cNvSpPr>
          <p:nvPr/>
        </p:nvSpPr>
        <p:spPr bwMode="auto">
          <a:xfrm>
            <a:off x="5523688" y="4538246"/>
            <a:ext cx="1414170"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Drug-induced</a:t>
            </a:r>
          </a:p>
        </p:txBody>
      </p:sp>
      <p:sp>
        <p:nvSpPr>
          <p:cNvPr id="16" name="TextBox 15">
            <a:extLst>
              <a:ext uri="{FF2B5EF4-FFF2-40B4-BE49-F238E27FC236}">
                <a16:creationId xmlns:a16="http://schemas.microsoft.com/office/drawing/2014/main" id="{984E008D-FBBA-42B4-940E-EA26772E0161}"/>
              </a:ext>
            </a:extLst>
          </p:cNvPr>
          <p:cNvSpPr txBox="1"/>
          <p:nvPr/>
        </p:nvSpPr>
        <p:spPr>
          <a:xfrm>
            <a:off x="6230528" y="5257800"/>
            <a:ext cx="1326004" cy="369332"/>
          </a:xfrm>
          <a:prstGeom prst="rect">
            <a:avLst/>
          </a:prstGeom>
          <a:noFill/>
        </p:spPr>
        <p:txBody>
          <a:bodyPr wrap="none" rtlCol="0">
            <a:spAutoFit/>
          </a:bodyPr>
          <a:lstStyle/>
          <a:p>
            <a:pPr algn="ctr"/>
            <a:r>
              <a:rPr lang="en-US" dirty="0">
                <a:solidFill>
                  <a:schemeClr val="bg1">
                    <a:lumMod val="75000"/>
                  </a:schemeClr>
                </a:solidFill>
              </a:rPr>
              <a:t>Both/Either</a:t>
            </a:r>
          </a:p>
        </p:txBody>
      </p:sp>
      <p:cxnSp>
        <p:nvCxnSpPr>
          <p:cNvPr id="125" name="Straight Connector 124">
            <a:extLst>
              <a:ext uri="{FF2B5EF4-FFF2-40B4-BE49-F238E27FC236}">
                <a16:creationId xmlns:a16="http://schemas.microsoft.com/office/drawing/2014/main" id="{01138141-D318-4ED7-A7FE-D8F2155CE890}"/>
              </a:ext>
            </a:extLst>
          </p:cNvPr>
          <p:cNvCxnSpPr/>
          <p:nvPr/>
        </p:nvCxnSpPr>
        <p:spPr>
          <a:xfrm flipH="1">
            <a:off x="5334000" y="4724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52" name="Text Box 47">
            <a:extLst>
              <a:ext uri="{FF2B5EF4-FFF2-40B4-BE49-F238E27FC236}">
                <a16:creationId xmlns:a16="http://schemas.microsoft.com/office/drawing/2014/main" id="{E3578916-9804-473C-8F06-D4FA0BCEDFD0}"/>
              </a:ext>
            </a:extLst>
          </p:cNvPr>
          <p:cNvSpPr txBox="1">
            <a:spLocks noChangeArrowheads="1"/>
          </p:cNvSpPr>
          <p:nvPr/>
        </p:nvSpPr>
        <p:spPr bwMode="auto">
          <a:xfrm>
            <a:off x="5543446" y="4055146"/>
            <a:ext cx="1619354"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err="1">
                <a:solidFill>
                  <a:schemeClr val="bg1">
                    <a:lumMod val="75000"/>
                  </a:schemeClr>
                </a:solidFill>
              </a:rPr>
              <a:t>Nanophthalmos</a:t>
            </a:r>
            <a:endParaRPr lang="en-US" altLang="en-US" sz="1600" dirty="0">
              <a:solidFill>
                <a:schemeClr val="bg1">
                  <a:lumMod val="75000"/>
                </a:schemeClr>
              </a:solidFill>
            </a:endParaRPr>
          </a:p>
        </p:txBody>
      </p:sp>
      <p:sp>
        <p:nvSpPr>
          <p:cNvPr id="53" name="Text Box 45">
            <a:extLst>
              <a:ext uri="{FF2B5EF4-FFF2-40B4-BE49-F238E27FC236}">
                <a16:creationId xmlns:a16="http://schemas.microsoft.com/office/drawing/2014/main" id="{57D1A14F-68FE-47D2-983C-1A879D66A9DC}"/>
              </a:ext>
            </a:extLst>
          </p:cNvPr>
          <p:cNvSpPr txBox="1">
            <a:spLocks noChangeArrowheads="1"/>
          </p:cNvSpPr>
          <p:nvPr/>
        </p:nvSpPr>
        <p:spPr bwMode="auto">
          <a:xfrm>
            <a:off x="5523688" y="5013493"/>
            <a:ext cx="582211"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PFV</a:t>
            </a:r>
          </a:p>
        </p:txBody>
      </p:sp>
      <p:sp>
        <p:nvSpPr>
          <p:cNvPr id="54" name="Text Box 42">
            <a:extLst>
              <a:ext uri="{FF2B5EF4-FFF2-40B4-BE49-F238E27FC236}">
                <a16:creationId xmlns:a16="http://schemas.microsoft.com/office/drawing/2014/main" id="{E1E37D2C-2C52-446B-843B-01E64990D3EC}"/>
              </a:ext>
            </a:extLst>
          </p:cNvPr>
          <p:cNvSpPr txBox="1">
            <a:spLocks noChangeArrowheads="1"/>
          </p:cNvSpPr>
          <p:nvPr/>
        </p:nvSpPr>
        <p:spPr bwMode="auto">
          <a:xfrm>
            <a:off x="5551406" y="3192546"/>
            <a:ext cx="2276072"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ERD/choroidal effusion</a:t>
            </a:r>
          </a:p>
        </p:txBody>
      </p:sp>
      <p:sp>
        <p:nvSpPr>
          <p:cNvPr id="45" name="Oval 44">
            <a:extLst>
              <a:ext uri="{FF2B5EF4-FFF2-40B4-BE49-F238E27FC236}">
                <a16:creationId xmlns:a16="http://schemas.microsoft.com/office/drawing/2014/main" id="{76FA557D-2183-42C8-839A-45F6B0D15E23}"/>
              </a:ext>
            </a:extLst>
          </p:cNvPr>
          <p:cNvSpPr/>
          <p:nvPr/>
        </p:nvSpPr>
        <p:spPr>
          <a:xfrm>
            <a:off x="8001000" y="3429000"/>
            <a:ext cx="1070837" cy="338554"/>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TextBox 45">
            <a:extLst>
              <a:ext uri="{FF2B5EF4-FFF2-40B4-BE49-F238E27FC236}">
                <a16:creationId xmlns:a16="http://schemas.microsoft.com/office/drawing/2014/main" id="{862AF75F-3F29-4B64-9DB6-78F1A030200C}"/>
              </a:ext>
            </a:extLst>
          </p:cNvPr>
          <p:cNvSpPr txBox="1"/>
          <p:nvPr/>
        </p:nvSpPr>
        <p:spPr>
          <a:xfrm>
            <a:off x="2314614" y="3346074"/>
            <a:ext cx="5174833" cy="2308324"/>
          </a:xfrm>
          <a:prstGeom prst="rect">
            <a:avLst/>
          </a:prstGeom>
          <a:solidFill>
            <a:srgbClr val="002060"/>
          </a:solidFill>
        </p:spPr>
        <p:txBody>
          <a:bodyPr wrap="square" rtlCol="0">
            <a:spAutoFit/>
          </a:bodyPr>
          <a:lstStyle/>
          <a:p>
            <a:r>
              <a:rPr lang="en-US" sz="1600" i="1" dirty="0">
                <a:solidFill>
                  <a:schemeClr val="bg1"/>
                </a:solidFill>
              </a:rPr>
              <a:t>What clinical scenario typically produces the flat AC that leads to secondary ACG?</a:t>
            </a:r>
          </a:p>
          <a:p>
            <a:r>
              <a:rPr lang="en-US" sz="1600" dirty="0">
                <a:solidFill>
                  <a:schemeClr val="bg1"/>
                </a:solidFill>
              </a:rPr>
              <a:t>Wound leak after cataract or filtering surgery</a:t>
            </a:r>
          </a:p>
          <a:p>
            <a:endParaRPr lang="en-US" sz="1600" i="1" dirty="0">
              <a:solidFill>
                <a:schemeClr val="bg1"/>
              </a:solidFill>
            </a:endParaRPr>
          </a:p>
          <a:p>
            <a:r>
              <a:rPr lang="en-US" sz="1600" i="1" dirty="0">
                <a:solidFill>
                  <a:schemeClr val="bg1"/>
                </a:solidFill>
              </a:rPr>
              <a:t>Will the IOP be high, or low?</a:t>
            </a:r>
          </a:p>
          <a:p>
            <a:r>
              <a:rPr lang="en-US" sz="1600" dirty="0">
                <a:solidFill>
                  <a:schemeClr val="bg1"/>
                </a:solidFill>
              </a:rPr>
              <a:t>Low</a:t>
            </a:r>
            <a:endParaRPr lang="en-US" sz="1600" dirty="0">
              <a:solidFill>
                <a:srgbClr val="002060"/>
              </a:solidFill>
            </a:endParaRPr>
          </a:p>
          <a:p>
            <a:endParaRPr lang="en-US" sz="1600" dirty="0">
              <a:solidFill>
                <a:srgbClr val="002060"/>
              </a:solidFill>
            </a:endParaRPr>
          </a:p>
          <a:p>
            <a:r>
              <a:rPr lang="en-US" sz="1600" i="1" dirty="0">
                <a:solidFill>
                  <a:srgbClr val="002060"/>
                </a:solidFill>
              </a:rPr>
              <a:t>How does a flat AC lead to ACG?</a:t>
            </a:r>
          </a:p>
          <a:p>
            <a:r>
              <a:rPr lang="en-US" sz="1600" dirty="0">
                <a:solidFill>
                  <a:srgbClr val="002060"/>
                </a:solidFill>
              </a:rPr>
              <a:t>By allowing PAS to form</a:t>
            </a:r>
          </a:p>
        </p:txBody>
      </p:sp>
    </p:spTree>
    <p:extLst>
      <p:ext uri="{BB962C8B-B14F-4D97-AF65-F5344CB8AC3E}">
        <p14:creationId xmlns:p14="http://schemas.microsoft.com/office/powerpoint/2010/main" val="254596762"/>
      </p:ext>
    </p:extLst>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84D2F201-5515-4467-A3A6-A43EC9D47D36}"/>
              </a:ext>
            </a:extLst>
          </p:cNvPr>
          <p:cNvSpPr>
            <a:spLocks noGrp="1"/>
          </p:cNvSpPr>
          <p:nvPr>
            <p:ph type="sldNum" sz="quarter" idx="12"/>
          </p:nvPr>
        </p:nvSpPr>
        <p:spPr/>
        <p:txBody>
          <a:bodyPr/>
          <a:lstStyle/>
          <a:p>
            <a:pPr>
              <a:defRPr/>
            </a:pPr>
            <a:fld id="{3E94788E-B940-421F-AF31-4A04D10C579D}" type="slidenum">
              <a:rPr lang="en-US" altLang="en-US" smtClean="0"/>
              <a:pPr>
                <a:defRPr/>
              </a:pPr>
              <a:t>37</a:t>
            </a:fld>
            <a:endParaRPr lang="en-US" altLang="en-US"/>
          </a:p>
        </p:txBody>
      </p:sp>
      <p:pic>
        <p:nvPicPr>
          <p:cNvPr id="8" name="Picture 7">
            <a:extLst>
              <a:ext uri="{FF2B5EF4-FFF2-40B4-BE49-F238E27FC236}">
                <a16:creationId xmlns:a16="http://schemas.microsoft.com/office/drawing/2014/main" id="{F1099AA3-F51A-4177-9DD7-70A8BB4972B5}"/>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304800" y="4351926"/>
            <a:ext cx="4020111" cy="1905266"/>
          </a:xfrm>
          <a:prstGeom prst="rect">
            <a:avLst/>
          </a:prstGeom>
        </p:spPr>
      </p:pic>
      <p:pic>
        <p:nvPicPr>
          <p:cNvPr id="10" name="Picture 9">
            <a:extLst>
              <a:ext uri="{FF2B5EF4-FFF2-40B4-BE49-F238E27FC236}">
                <a16:creationId xmlns:a16="http://schemas.microsoft.com/office/drawing/2014/main" id="{F346AFF5-6E52-4A8A-8EF2-D3934F23769D}"/>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2637949" y="2506074"/>
            <a:ext cx="3868099" cy="1845852"/>
          </a:xfrm>
          <a:prstGeom prst="rect">
            <a:avLst/>
          </a:prstGeom>
        </p:spPr>
      </p:pic>
      <p:sp>
        <p:nvSpPr>
          <p:cNvPr id="13" name="TextBox 12">
            <a:extLst>
              <a:ext uri="{FF2B5EF4-FFF2-40B4-BE49-F238E27FC236}">
                <a16:creationId xmlns:a16="http://schemas.microsoft.com/office/drawing/2014/main" id="{FEE33047-1F8F-4E18-BB97-ACBF4DD0C0E6}"/>
              </a:ext>
            </a:extLst>
          </p:cNvPr>
          <p:cNvSpPr txBox="1"/>
          <p:nvPr/>
        </p:nvSpPr>
        <p:spPr>
          <a:xfrm>
            <a:off x="1352098" y="4648200"/>
            <a:ext cx="1925527" cy="307777"/>
          </a:xfrm>
          <a:prstGeom prst="rect">
            <a:avLst/>
          </a:prstGeom>
          <a:solidFill>
            <a:schemeClr val="bg1"/>
          </a:solidFill>
          <a:ln>
            <a:solidFill>
              <a:schemeClr val="tx1"/>
            </a:solidFill>
          </a:ln>
        </p:spPr>
        <p:txBody>
          <a:bodyPr wrap="none" rtlCol="0">
            <a:spAutoFit/>
          </a:bodyPr>
          <a:lstStyle/>
          <a:p>
            <a:pPr algn="ctr"/>
            <a:r>
              <a:rPr lang="en-US" sz="1400" dirty="0"/>
              <a:t>Location of resistance</a:t>
            </a:r>
          </a:p>
        </p:txBody>
      </p:sp>
      <p:cxnSp>
        <p:nvCxnSpPr>
          <p:cNvPr id="15" name="Straight Arrow Connector 14">
            <a:extLst>
              <a:ext uri="{FF2B5EF4-FFF2-40B4-BE49-F238E27FC236}">
                <a16:creationId xmlns:a16="http://schemas.microsoft.com/office/drawing/2014/main" id="{DB55B5B1-609B-4230-A66B-32C5E7749FF5}"/>
              </a:ext>
            </a:extLst>
          </p:cNvPr>
          <p:cNvCxnSpPr>
            <a:cxnSpLocks/>
            <a:stCxn id="13" idx="2"/>
          </p:cNvCxnSpPr>
          <p:nvPr/>
        </p:nvCxnSpPr>
        <p:spPr>
          <a:xfrm flipH="1">
            <a:off x="1981208" y="4955977"/>
            <a:ext cx="333654" cy="149423"/>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7" name="Straight Arrow Connector 16">
            <a:extLst>
              <a:ext uri="{FF2B5EF4-FFF2-40B4-BE49-F238E27FC236}">
                <a16:creationId xmlns:a16="http://schemas.microsoft.com/office/drawing/2014/main" id="{5BB5DA19-7C51-4E86-B40D-7C9414D50E9C}"/>
              </a:ext>
            </a:extLst>
          </p:cNvPr>
          <p:cNvCxnSpPr>
            <a:cxnSpLocks/>
            <a:stCxn id="13" idx="2"/>
          </p:cNvCxnSpPr>
          <p:nvPr/>
        </p:nvCxnSpPr>
        <p:spPr>
          <a:xfrm>
            <a:off x="2314862" y="4955977"/>
            <a:ext cx="323087" cy="149423"/>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20" name="TextBox 19">
            <a:extLst>
              <a:ext uri="{FF2B5EF4-FFF2-40B4-BE49-F238E27FC236}">
                <a16:creationId xmlns:a16="http://schemas.microsoft.com/office/drawing/2014/main" id="{2417C0E3-AB1F-42AB-88DD-09254AB74AAE}"/>
              </a:ext>
            </a:extLst>
          </p:cNvPr>
          <p:cNvSpPr txBox="1"/>
          <p:nvPr/>
        </p:nvSpPr>
        <p:spPr>
          <a:xfrm>
            <a:off x="279202" y="2375716"/>
            <a:ext cx="3302198" cy="830997"/>
          </a:xfrm>
          <a:prstGeom prst="rect">
            <a:avLst/>
          </a:prstGeom>
          <a:noFill/>
        </p:spPr>
        <p:txBody>
          <a:bodyPr wrap="square" rtlCol="0">
            <a:spAutoFit/>
          </a:bodyPr>
          <a:lstStyle/>
          <a:p>
            <a:r>
              <a:rPr lang="en-US" sz="1600" i="1" dirty="0"/>
              <a:t>2. The PC&gt;AC pressure gradient causes the iris to bow forward,  like a sail in the wind</a:t>
            </a:r>
          </a:p>
        </p:txBody>
      </p:sp>
      <p:sp>
        <p:nvSpPr>
          <p:cNvPr id="21" name="TextBox 20">
            <a:extLst>
              <a:ext uri="{FF2B5EF4-FFF2-40B4-BE49-F238E27FC236}">
                <a16:creationId xmlns:a16="http://schemas.microsoft.com/office/drawing/2014/main" id="{7F6B6BE0-5009-44E3-89BD-7188678E7CF9}"/>
              </a:ext>
            </a:extLst>
          </p:cNvPr>
          <p:cNvSpPr txBox="1"/>
          <p:nvPr/>
        </p:nvSpPr>
        <p:spPr>
          <a:xfrm>
            <a:off x="2230429" y="3361592"/>
            <a:ext cx="434734" cy="307777"/>
          </a:xfrm>
          <a:prstGeom prst="rect">
            <a:avLst/>
          </a:prstGeom>
          <a:noFill/>
        </p:spPr>
        <p:txBody>
          <a:bodyPr wrap="none" rtlCol="0">
            <a:spAutoFit/>
          </a:bodyPr>
          <a:lstStyle/>
          <a:p>
            <a:r>
              <a:rPr lang="en-US" sz="1400" dirty="0"/>
              <a:t>PC</a:t>
            </a:r>
          </a:p>
        </p:txBody>
      </p:sp>
      <p:cxnSp>
        <p:nvCxnSpPr>
          <p:cNvPr id="23" name="Straight Arrow Connector 22">
            <a:extLst>
              <a:ext uri="{FF2B5EF4-FFF2-40B4-BE49-F238E27FC236}">
                <a16:creationId xmlns:a16="http://schemas.microsoft.com/office/drawing/2014/main" id="{87B1A054-B0DE-4BD0-A432-A50F52C62F18}"/>
              </a:ext>
            </a:extLst>
          </p:cNvPr>
          <p:cNvCxnSpPr>
            <a:cxnSpLocks/>
          </p:cNvCxnSpPr>
          <p:nvPr/>
        </p:nvCxnSpPr>
        <p:spPr>
          <a:xfrm flipV="1">
            <a:off x="2637949" y="3496408"/>
            <a:ext cx="943451" cy="17327"/>
          </a:xfrm>
          <a:prstGeom prst="straightConnector1">
            <a:avLst/>
          </a:prstGeom>
          <a:ln w="22225">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25" name="TextBox 24">
            <a:extLst>
              <a:ext uri="{FF2B5EF4-FFF2-40B4-BE49-F238E27FC236}">
                <a16:creationId xmlns:a16="http://schemas.microsoft.com/office/drawing/2014/main" id="{8A352813-EBAE-4F4A-AAFF-59ED604DEDD3}"/>
              </a:ext>
            </a:extLst>
          </p:cNvPr>
          <p:cNvSpPr txBox="1"/>
          <p:nvPr/>
        </p:nvSpPr>
        <p:spPr>
          <a:xfrm>
            <a:off x="2622797" y="2946849"/>
            <a:ext cx="434734" cy="307777"/>
          </a:xfrm>
          <a:prstGeom prst="rect">
            <a:avLst/>
          </a:prstGeom>
          <a:noFill/>
        </p:spPr>
        <p:txBody>
          <a:bodyPr wrap="none" rtlCol="0">
            <a:spAutoFit/>
          </a:bodyPr>
          <a:lstStyle/>
          <a:p>
            <a:r>
              <a:rPr lang="en-US" sz="1400" dirty="0"/>
              <a:t>AC</a:t>
            </a:r>
          </a:p>
        </p:txBody>
      </p:sp>
      <p:cxnSp>
        <p:nvCxnSpPr>
          <p:cNvPr id="26" name="Straight Arrow Connector 25">
            <a:extLst>
              <a:ext uri="{FF2B5EF4-FFF2-40B4-BE49-F238E27FC236}">
                <a16:creationId xmlns:a16="http://schemas.microsoft.com/office/drawing/2014/main" id="{AE4BBDBC-EC8D-4046-BD48-787561CD1B09}"/>
              </a:ext>
            </a:extLst>
          </p:cNvPr>
          <p:cNvCxnSpPr>
            <a:cxnSpLocks/>
          </p:cNvCxnSpPr>
          <p:nvPr/>
        </p:nvCxnSpPr>
        <p:spPr>
          <a:xfrm flipV="1">
            <a:off x="3030317" y="3081665"/>
            <a:ext cx="943451" cy="17327"/>
          </a:xfrm>
          <a:prstGeom prst="straightConnector1">
            <a:avLst/>
          </a:prstGeom>
          <a:ln w="22225">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16" name="TextBox 15">
            <a:extLst>
              <a:ext uri="{FF2B5EF4-FFF2-40B4-BE49-F238E27FC236}">
                <a16:creationId xmlns:a16="http://schemas.microsoft.com/office/drawing/2014/main" id="{59EA40A8-A637-4706-90BB-52E47313A27F}"/>
              </a:ext>
            </a:extLst>
          </p:cNvPr>
          <p:cNvSpPr txBox="1"/>
          <p:nvPr/>
        </p:nvSpPr>
        <p:spPr>
          <a:xfrm>
            <a:off x="3688584" y="6072526"/>
            <a:ext cx="1766830" cy="369332"/>
          </a:xfrm>
          <a:prstGeom prst="rect">
            <a:avLst/>
          </a:prstGeom>
          <a:noFill/>
        </p:spPr>
        <p:txBody>
          <a:bodyPr wrap="none" rtlCol="0">
            <a:spAutoFit/>
          </a:bodyPr>
          <a:lstStyle/>
          <a:p>
            <a:r>
              <a:rPr lang="en-US" dirty="0"/>
              <a:t>‘Pupillary block’</a:t>
            </a:r>
          </a:p>
        </p:txBody>
      </p:sp>
      <p:sp>
        <p:nvSpPr>
          <p:cNvPr id="18" name="TextBox 17">
            <a:extLst>
              <a:ext uri="{FF2B5EF4-FFF2-40B4-BE49-F238E27FC236}">
                <a16:creationId xmlns:a16="http://schemas.microsoft.com/office/drawing/2014/main" id="{3236BEC2-45C7-455F-B231-3CE07D60C288}"/>
              </a:ext>
            </a:extLst>
          </p:cNvPr>
          <p:cNvSpPr txBox="1"/>
          <p:nvPr/>
        </p:nvSpPr>
        <p:spPr>
          <a:xfrm>
            <a:off x="4355479" y="4797936"/>
            <a:ext cx="2905646" cy="584775"/>
          </a:xfrm>
          <a:prstGeom prst="rect">
            <a:avLst/>
          </a:prstGeom>
          <a:noFill/>
        </p:spPr>
        <p:txBody>
          <a:bodyPr wrap="square" rtlCol="0">
            <a:spAutoFit/>
          </a:bodyPr>
          <a:lstStyle/>
          <a:p>
            <a:r>
              <a:rPr lang="en-US" sz="1600" i="1" dirty="0"/>
              <a:t>1. Resistance to aqueous flow from the PC to the AC</a:t>
            </a:r>
          </a:p>
        </p:txBody>
      </p:sp>
      <p:sp>
        <p:nvSpPr>
          <p:cNvPr id="19" name="TextBox 18">
            <a:extLst>
              <a:ext uri="{FF2B5EF4-FFF2-40B4-BE49-F238E27FC236}">
                <a16:creationId xmlns:a16="http://schemas.microsoft.com/office/drawing/2014/main" id="{795FD7C5-B89E-43B8-BE47-3316663D0B7E}"/>
              </a:ext>
            </a:extLst>
          </p:cNvPr>
          <p:cNvSpPr txBox="1"/>
          <p:nvPr/>
        </p:nvSpPr>
        <p:spPr>
          <a:xfrm>
            <a:off x="2259496" y="189094"/>
            <a:ext cx="4607480" cy="400110"/>
          </a:xfrm>
          <a:prstGeom prst="rect">
            <a:avLst/>
          </a:prstGeom>
          <a:solidFill>
            <a:schemeClr val="accent1">
              <a:lumMod val="60000"/>
              <a:lumOff val="40000"/>
            </a:schemeClr>
          </a:solidFill>
        </p:spPr>
        <p:txBody>
          <a:bodyPr wrap="none" rtlCol="0">
            <a:spAutoFit/>
          </a:bodyPr>
          <a:lstStyle/>
          <a:p>
            <a:pPr algn="ctr"/>
            <a:r>
              <a:rPr lang="en-US" sz="2000" b="1" dirty="0"/>
              <a:t>Secondary Angle Closure Glaucoma</a:t>
            </a:r>
          </a:p>
        </p:txBody>
      </p:sp>
    </p:spTree>
    <p:extLst>
      <p:ext uri="{BB962C8B-B14F-4D97-AF65-F5344CB8AC3E}">
        <p14:creationId xmlns:p14="http://schemas.microsoft.com/office/powerpoint/2010/main" val="460752254"/>
      </p:ext>
    </p:extLst>
  </p:cSld>
  <p:clrMapOvr>
    <a:masterClrMapping/>
  </p:clrMapOvr>
</p:sld>
</file>

<file path=ppt/slides/slide3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Straight Arrow Connector 12">
            <a:extLst>
              <a:ext uri="{FF2B5EF4-FFF2-40B4-BE49-F238E27FC236}">
                <a16:creationId xmlns:a16="http://schemas.microsoft.com/office/drawing/2014/main" id="{A6DE2085-829C-480C-9216-69D6039C0A37}"/>
              </a:ext>
            </a:extLst>
          </p:cNvPr>
          <p:cNvCxnSpPr>
            <a:cxnSpLocks/>
          </p:cNvCxnSpPr>
          <p:nvPr/>
        </p:nvCxnSpPr>
        <p:spPr>
          <a:xfrm>
            <a:off x="6717173" y="1828800"/>
            <a:ext cx="0" cy="3462754"/>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43014" name="Text Box 6"/>
          <p:cNvSpPr txBox="1">
            <a:spLocks noChangeArrowheads="1"/>
          </p:cNvSpPr>
          <p:nvPr/>
        </p:nvSpPr>
        <p:spPr bwMode="auto">
          <a:xfrm>
            <a:off x="533400" y="2356376"/>
            <a:ext cx="1005403"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Lens-</a:t>
            </a:r>
          </a:p>
          <a:p>
            <a:pPr algn="ctr" eaLnBrk="1" hangingPunct="1">
              <a:lnSpc>
                <a:spcPct val="80000"/>
              </a:lnSpc>
              <a:spcBef>
                <a:spcPct val="0"/>
              </a:spcBef>
              <a:buClrTx/>
              <a:buSzTx/>
              <a:buFontTx/>
              <a:buNone/>
            </a:pPr>
            <a:r>
              <a:rPr lang="en-US" altLang="en-US" sz="1800" dirty="0">
                <a:solidFill>
                  <a:schemeClr val="bg1">
                    <a:lumMod val="75000"/>
                  </a:schemeClr>
                </a:solidFill>
              </a:rPr>
              <a:t>Induced</a:t>
            </a:r>
          </a:p>
        </p:txBody>
      </p:sp>
      <p:sp>
        <p:nvSpPr>
          <p:cNvPr id="43017" name="Text Box 14"/>
          <p:cNvSpPr txBox="1">
            <a:spLocks noChangeArrowheads="1"/>
          </p:cNvSpPr>
          <p:nvPr/>
        </p:nvSpPr>
        <p:spPr bwMode="auto">
          <a:xfrm>
            <a:off x="3026498" y="2365901"/>
            <a:ext cx="1633781"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Aphakic/</a:t>
            </a:r>
          </a:p>
          <a:p>
            <a:pPr algn="ctr" eaLnBrk="1" hangingPunct="1">
              <a:lnSpc>
                <a:spcPct val="80000"/>
              </a:lnSpc>
              <a:spcBef>
                <a:spcPct val="0"/>
              </a:spcBef>
              <a:buClrTx/>
              <a:buSzTx/>
              <a:buFontTx/>
              <a:buNone/>
            </a:pPr>
            <a:r>
              <a:rPr lang="en-US" altLang="en-US" sz="1800" dirty="0" err="1">
                <a:solidFill>
                  <a:schemeClr val="bg1">
                    <a:lumMod val="75000"/>
                  </a:schemeClr>
                </a:solidFill>
              </a:rPr>
              <a:t>Pseudophakic</a:t>
            </a:r>
            <a:endParaRPr lang="en-US" altLang="en-US" sz="1800" dirty="0">
              <a:solidFill>
                <a:schemeClr val="bg1">
                  <a:lumMod val="75000"/>
                </a:schemeClr>
              </a:solidFill>
            </a:endParaRPr>
          </a:p>
        </p:txBody>
      </p:sp>
      <p:sp>
        <p:nvSpPr>
          <p:cNvPr id="43031" name="Text Box 35"/>
          <p:cNvSpPr txBox="1">
            <a:spLocks noChangeArrowheads="1"/>
          </p:cNvSpPr>
          <p:nvPr/>
        </p:nvSpPr>
        <p:spPr bwMode="auto">
          <a:xfrm>
            <a:off x="1190847" y="1295400"/>
            <a:ext cx="2473754"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solidFill>
                  <a:schemeClr val="bg1">
                    <a:lumMod val="75000"/>
                  </a:schemeClr>
                </a:solidFill>
              </a:rPr>
              <a:t>w/ Pupillary Block</a:t>
            </a:r>
          </a:p>
        </p:txBody>
      </p:sp>
      <p:sp>
        <p:nvSpPr>
          <p:cNvPr id="43032" name="Text Box 36"/>
          <p:cNvSpPr txBox="1">
            <a:spLocks noChangeArrowheads="1"/>
          </p:cNvSpPr>
          <p:nvPr/>
        </p:nvSpPr>
        <p:spPr bwMode="auto">
          <a:xfrm>
            <a:off x="5181600" y="1295400"/>
            <a:ext cx="2630848"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t>w/o Pupillary Block</a:t>
            </a:r>
          </a:p>
        </p:txBody>
      </p:sp>
      <p:sp>
        <p:nvSpPr>
          <p:cNvPr id="50" name="TextBox 49">
            <a:extLst>
              <a:ext uri="{FF2B5EF4-FFF2-40B4-BE49-F238E27FC236}">
                <a16:creationId xmlns:a16="http://schemas.microsoft.com/office/drawing/2014/main" id="{CF426230-46C8-405C-9015-99EF57762A2E}"/>
              </a:ext>
            </a:extLst>
          </p:cNvPr>
          <p:cNvSpPr txBox="1"/>
          <p:nvPr/>
        </p:nvSpPr>
        <p:spPr>
          <a:xfrm>
            <a:off x="2259496" y="189094"/>
            <a:ext cx="4607480" cy="400110"/>
          </a:xfrm>
          <a:prstGeom prst="rect">
            <a:avLst/>
          </a:prstGeom>
          <a:solidFill>
            <a:schemeClr val="accent1">
              <a:lumMod val="60000"/>
              <a:lumOff val="40000"/>
            </a:schemeClr>
          </a:solidFill>
        </p:spPr>
        <p:txBody>
          <a:bodyPr wrap="none" rtlCol="0">
            <a:spAutoFit/>
          </a:bodyPr>
          <a:lstStyle/>
          <a:p>
            <a:pPr algn="ctr"/>
            <a:r>
              <a:rPr lang="en-US" sz="2000" b="1" dirty="0"/>
              <a:t>Secondary Angle Closure Glaucoma</a:t>
            </a:r>
          </a:p>
        </p:txBody>
      </p:sp>
      <p:sp>
        <p:nvSpPr>
          <p:cNvPr id="2" name="TextBox 1">
            <a:extLst>
              <a:ext uri="{FF2B5EF4-FFF2-40B4-BE49-F238E27FC236}">
                <a16:creationId xmlns:a16="http://schemas.microsoft.com/office/drawing/2014/main" id="{A7E30BEC-923B-4C9A-A856-BDD0D882F6B8}"/>
              </a:ext>
            </a:extLst>
          </p:cNvPr>
          <p:cNvSpPr txBox="1"/>
          <p:nvPr/>
        </p:nvSpPr>
        <p:spPr>
          <a:xfrm>
            <a:off x="887305" y="2844119"/>
            <a:ext cx="1494320" cy="338554"/>
          </a:xfrm>
          <a:prstGeom prst="rect">
            <a:avLst/>
          </a:prstGeom>
          <a:noFill/>
        </p:spPr>
        <p:txBody>
          <a:bodyPr wrap="none" rtlCol="0">
            <a:spAutoFit/>
          </a:bodyPr>
          <a:lstStyle/>
          <a:p>
            <a:r>
              <a:rPr lang="en-US" sz="1600" dirty="0" err="1">
                <a:solidFill>
                  <a:schemeClr val="bg1">
                    <a:lumMod val="75000"/>
                  </a:schemeClr>
                </a:solidFill>
              </a:rPr>
              <a:t>Phacomorphic</a:t>
            </a:r>
            <a:endParaRPr lang="en-US" sz="1600" dirty="0">
              <a:solidFill>
                <a:schemeClr val="bg1">
                  <a:lumMod val="75000"/>
                </a:schemeClr>
              </a:solidFill>
            </a:endParaRPr>
          </a:p>
        </p:txBody>
      </p:sp>
      <p:sp>
        <p:nvSpPr>
          <p:cNvPr id="51" name="TextBox 50">
            <a:extLst>
              <a:ext uri="{FF2B5EF4-FFF2-40B4-BE49-F238E27FC236}">
                <a16:creationId xmlns:a16="http://schemas.microsoft.com/office/drawing/2014/main" id="{156069D4-340B-4160-A336-EBF73557CEE0}"/>
              </a:ext>
            </a:extLst>
          </p:cNvPr>
          <p:cNvSpPr txBox="1"/>
          <p:nvPr/>
        </p:nvSpPr>
        <p:spPr>
          <a:xfrm>
            <a:off x="884725" y="3175578"/>
            <a:ext cx="1402948" cy="338554"/>
          </a:xfrm>
          <a:prstGeom prst="rect">
            <a:avLst/>
          </a:prstGeom>
          <a:noFill/>
        </p:spPr>
        <p:txBody>
          <a:bodyPr wrap="none" rtlCol="0">
            <a:spAutoFit/>
          </a:bodyPr>
          <a:lstStyle/>
          <a:p>
            <a:r>
              <a:rPr lang="en-US" sz="1600" dirty="0">
                <a:solidFill>
                  <a:schemeClr val="bg1">
                    <a:lumMod val="75000"/>
                  </a:schemeClr>
                </a:solidFill>
              </a:rPr>
              <a:t>Ectopia </a:t>
            </a:r>
            <a:r>
              <a:rPr lang="en-US" sz="1600" dirty="0" err="1">
                <a:solidFill>
                  <a:schemeClr val="bg1">
                    <a:lumMod val="75000"/>
                  </a:schemeClr>
                </a:solidFill>
              </a:rPr>
              <a:t>lentis</a:t>
            </a:r>
            <a:endParaRPr lang="en-US" sz="1600" dirty="0">
              <a:solidFill>
                <a:schemeClr val="bg1">
                  <a:lumMod val="75000"/>
                </a:schemeClr>
              </a:solidFill>
            </a:endParaRPr>
          </a:p>
        </p:txBody>
      </p:sp>
      <p:cxnSp>
        <p:nvCxnSpPr>
          <p:cNvPr id="71" name="Straight Connector 70">
            <a:extLst>
              <a:ext uri="{FF2B5EF4-FFF2-40B4-BE49-F238E27FC236}">
                <a16:creationId xmlns:a16="http://schemas.microsoft.com/office/drawing/2014/main" id="{C104938D-BA8D-4E39-9D5F-9EE2012F2F3C}"/>
              </a:ext>
            </a:extLst>
          </p:cNvPr>
          <p:cNvCxnSpPr>
            <a:cxnSpLocks/>
          </p:cNvCxnSpPr>
          <p:nvPr/>
        </p:nvCxnSpPr>
        <p:spPr>
          <a:xfrm flipH="1">
            <a:off x="762665" y="3023488"/>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2A7E4E40-472F-4E50-8A7A-45C10FDD7171}"/>
              </a:ext>
            </a:extLst>
          </p:cNvPr>
          <p:cNvCxnSpPr>
            <a:cxnSpLocks/>
          </p:cNvCxnSpPr>
          <p:nvPr/>
        </p:nvCxnSpPr>
        <p:spPr>
          <a:xfrm flipH="1">
            <a:off x="762665" y="3347853"/>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C3924889-45B9-4383-9C9E-48F0A9C27AD8}"/>
              </a:ext>
            </a:extLst>
          </p:cNvPr>
          <p:cNvCxnSpPr>
            <a:cxnSpLocks/>
          </p:cNvCxnSpPr>
          <p:nvPr/>
        </p:nvCxnSpPr>
        <p:spPr>
          <a:xfrm flipH="1">
            <a:off x="748719" y="2838976"/>
            <a:ext cx="13947" cy="5088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 name="Straight Arrow Connector 5">
            <a:extLst>
              <a:ext uri="{FF2B5EF4-FFF2-40B4-BE49-F238E27FC236}">
                <a16:creationId xmlns:a16="http://schemas.microsoft.com/office/drawing/2014/main" id="{A3439F0C-5143-461F-8F3C-2E830785DEFC}"/>
              </a:ext>
            </a:extLst>
          </p:cNvPr>
          <p:cNvCxnSpPr>
            <a:stCxn id="50" idx="2"/>
          </p:cNvCxnSpPr>
          <p:nvPr/>
        </p:nvCxnSpPr>
        <p:spPr>
          <a:xfrm flipH="1">
            <a:off x="2971800" y="589204"/>
            <a:ext cx="1591436" cy="706196"/>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0" name="Straight Arrow Connector 9">
            <a:extLst>
              <a:ext uri="{FF2B5EF4-FFF2-40B4-BE49-F238E27FC236}">
                <a16:creationId xmlns:a16="http://schemas.microsoft.com/office/drawing/2014/main" id="{84DC796E-F6ED-4FBB-82D2-A260F480BF8A}"/>
              </a:ext>
            </a:extLst>
          </p:cNvPr>
          <p:cNvCxnSpPr>
            <a:cxnSpLocks/>
          </p:cNvCxnSpPr>
          <p:nvPr/>
        </p:nvCxnSpPr>
        <p:spPr>
          <a:xfrm>
            <a:off x="4572000" y="589204"/>
            <a:ext cx="1600200" cy="706196"/>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6" name="Straight Arrow Connector 25">
            <a:extLst>
              <a:ext uri="{FF2B5EF4-FFF2-40B4-BE49-F238E27FC236}">
                <a16:creationId xmlns:a16="http://schemas.microsoft.com/office/drawing/2014/main" id="{B70E0124-9B84-41A5-8D84-A66B7838A706}"/>
              </a:ext>
            </a:extLst>
          </p:cNvPr>
          <p:cNvCxnSpPr>
            <a:cxnSpLocks/>
          </p:cNvCxnSpPr>
          <p:nvPr/>
        </p:nvCxnSpPr>
        <p:spPr>
          <a:xfrm flipH="1">
            <a:off x="1159539" y="1828800"/>
            <a:ext cx="1290435" cy="478059"/>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28" name="Straight Arrow Connector 27">
            <a:extLst>
              <a:ext uri="{FF2B5EF4-FFF2-40B4-BE49-F238E27FC236}">
                <a16:creationId xmlns:a16="http://schemas.microsoft.com/office/drawing/2014/main" id="{567A4249-5C59-4416-8A8E-1C35913900AB}"/>
              </a:ext>
            </a:extLst>
          </p:cNvPr>
          <p:cNvCxnSpPr>
            <a:cxnSpLocks/>
          </p:cNvCxnSpPr>
          <p:nvPr/>
        </p:nvCxnSpPr>
        <p:spPr>
          <a:xfrm>
            <a:off x="2449973" y="1832208"/>
            <a:ext cx="1268784"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56" name="Text Box 6">
            <a:extLst>
              <a:ext uri="{FF2B5EF4-FFF2-40B4-BE49-F238E27FC236}">
                <a16:creationId xmlns:a16="http://schemas.microsoft.com/office/drawing/2014/main" id="{557983BD-9D64-49B9-A366-A08663B0451F}"/>
              </a:ext>
            </a:extLst>
          </p:cNvPr>
          <p:cNvSpPr txBox="1">
            <a:spLocks noChangeArrowheads="1"/>
          </p:cNvSpPr>
          <p:nvPr/>
        </p:nvSpPr>
        <p:spPr bwMode="auto">
          <a:xfrm>
            <a:off x="5029200" y="2356376"/>
            <a:ext cx="813043"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r" eaLnBrk="1" hangingPunct="1">
              <a:lnSpc>
                <a:spcPct val="80000"/>
              </a:lnSpc>
              <a:spcBef>
                <a:spcPct val="0"/>
              </a:spcBef>
              <a:buClrTx/>
              <a:buSzTx/>
              <a:buFontTx/>
              <a:buNone/>
            </a:pPr>
            <a:r>
              <a:rPr lang="en-US" altLang="en-US" sz="1800" dirty="0">
                <a:solidFill>
                  <a:schemeClr val="bg1">
                    <a:lumMod val="75000"/>
                  </a:schemeClr>
                </a:solidFill>
              </a:rPr>
              <a:t>‘Push’</a:t>
            </a:r>
          </a:p>
        </p:txBody>
      </p:sp>
      <p:sp>
        <p:nvSpPr>
          <p:cNvPr id="57" name="Text Box 14">
            <a:extLst>
              <a:ext uri="{FF2B5EF4-FFF2-40B4-BE49-F238E27FC236}">
                <a16:creationId xmlns:a16="http://schemas.microsoft.com/office/drawing/2014/main" id="{5DAFA1C1-3A29-4C27-A379-663FDD22E326}"/>
              </a:ext>
            </a:extLst>
          </p:cNvPr>
          <p:cNvSpPr txBox="1">
            <a:spLocks noChangeArrowheads="1"/>
          </p:cNvSpPr>
          <p:nvPr/>
        </p:nvSpPr>
        <p:spPr bwMode="auto">
          <a:xfrm>
            <a:off x="7620000" y="2365901"/>
            <a:ext cx="671979"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t>‘Pull’</a:t>
            </a:r>
          </a:p>
        </p:txBody>
      </p:sp>
      <p:cxnSp>
        <p:nvCxnSpPr>
          <p:cNvPr id="58" name="Straight Arrow Connector 57">
            <a:extLst>
              <a:ext uri="{FF2B5EF4-FFF2-40B4-BE49-F238E27FC236}">
                <a16:creationId xmlns:a16="http://schemas.microsoft.com/office/drawing/2014/main" id="{E874FEE9-46BD-46A3-90A3-DE7CC220FBFF}"/>
              </a:ext>
            </a:extLst>
          </p:cNvPr>
          <p:cNvCxnSpPr>
            <a:cxnSpLocks/>
          </p:cNvCxnSpPr>
          <p:nvPr/>
        </p:nvCxnSpPr>
        <p:spPr>
          <a:xfrm flipH="1">
            <a:off x="5867400" y="1828800"/>
            <a:ext cx="849775"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59" name="Straight Arrow Connector 58">
            <a:extLst>
              <a:ext uri="{FF2B5EF4-FFF2-40B4-BE49-F238E27FC236}">
                <a16:creationId xmlns:a16="http://schemas.microsoft.com/office/drawing/2014/main" id="{C370A4A1-FE96-4E70-B89E-839542A5E241}"/>
              </a:ext>
            </a:extLst>
          </p:cNvPr>
          <p:cNvCxnSpPr>
            <a:cxnSpLocks/>
          </p:cNvCxnSpPr>
          <p:nvPr/>
        </p:nvCxnSpPr>
        <p:spPr>
          <a:xfrm>
            <a:off x="6717173" y="1832208"/>
            <a:ext cx="902827" cy="474047"/>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62" name="Text Box 16">
            <a:extLst>
              <a:ext uri="{FF2B5EF4-FFF2-40B4-BE49-F238E27FC236}">
                <a16:creationId xmlns:a16="http://schemas.microsoft.com/office/drawing/2014/main" id="{33538067-0726-41B0-93FF-357EF00CA62D}"/>
              </a:ext>
            </a:extLst>
          </p:cNvPr>
          <p:cNvSpPr txBox="1">
            <a:spLocks noChangeArrowheads="1"/>
          </p:cNvSpPr>
          <p:nvPr/>
        </p:nvSpPr>
        <p:spPr bwMode="auto">
          <a:xfrm>
            <a:off x="8065437" y="2684785"/>
            <a:ext cx="628698"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NVG</a:t>
            </a:r>
          </a:p>
        </p:txBody>
      </p:sp>
      <p:sp>
        <p:nvSpPr>
          <p:cNvPr id="70" name="Text Box 21">
            <a:extLst>
              <a:ext uri="{FF2B5EF4-FFF2-40B4-BE49-F238E27FC236}">
                <a16:creationId xmlns:a16="http://schemas.microsoft.com/office/drawing/2014/main" id="{86C32650-BE1F-4CC3-8DB5-0C136D877E6F}"/>
              </a:ext>
            </a:extLst>
          </p:cNvPr>
          <p:cNvSpPr txBox="1">
            <a:spLocks noChangeArrowheads="1"/>
          </p:cNvSpPr>
          <p:nvPr/>
        </p:nvSpPr>
        <p:spPr bwMode="auto">
          <a:xfrm>
            <a:off x="8070534" y="3048000"/>
            <a:ext cx="526106"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a:solidFill>
                  <a:schemeClr val="bg1">
                    <a:lumMod val="75000"/>
                  </a:schemeClr>
                </a:solidFill>
              </a:rPr>
              <a:t>ICE</a:t>
            </a:r>
          </a:p>
        </p:txBody>
      </p:sp>
      <p:sp>
        <p:nvSpPr>
          <p:cNvPr id="75" name="Text Box 45">
            <a:extLst>
              <a:ext uri="{FF2B5EF4-FFF2-40B4-BE49-F238E27FC236}">
                <a16:creationId xmlns:a16="http://schemas.microsoft.com/office/drawing/2014/main" id="{2B6EDA2D-8F55-4DFD-A225-8C03CE6FC7F3}"/>
              </a:ext>
            </a:extLst>
          </p:cNvPr>
          <p:cNvSpPr txBox="1">
            <a:spLocks noChangeArrowheads="1"/>
          </p:cNvSpPr>
          <p:nvPr/>
        </p:nvSpPr>
        <p:spPr bwMode="auto">
          <a:xfrm>
            <a:off x="8073162" y="3810000"/>
            <a:ext cx="1070837" cy="74635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ts val="1700"/>
              </a:lnSpc>
              <a:spcBef>
                <a:spcPct val="0"/>
              </a:spcBef>
              <a:buClrTx/>
              <a:buSzTx/>
              <a:buFontTx/>
              <a:buNone/>
            </a:pPr>
            <a:r>
              <a:rPr lang="en-US" altLang="en-US" sz="1600" dirty="0">
                <a:solidFill>
                  <a:schemeClr val="bg1">
                    <a:lumMod val="75000"/>
                  </a:schemeClr>
                </a:solidFill>
              </a:rPr>
              <a:t>Epithelial/ fibrous ingrowth</a:t>
            </a:r>
          </a:p>
        </p:txBody>
      </p:sp>
      <p:cxnSp>
        <p:nvCxnSpPr>
          <p:cNvPr id="77" name="Straight Connector 76">
            <a:extLst>
              <a:ext uri="{FF2B5EF4-FFF2-40B4-BE49-F238E27FC236}">
                <a16:creationId xmlns:a16="http://schemas.microsoft.com/office/drawing/2014/main" id="{FC090BD7-F2E1-4464-B57B-9CBE5874C89B}"/>
              </a:ext>
            </a:extLst>
          </p:cNvPr>
          <p:cNvCxnSpPr>
            <a:cxnSpLocks/>
          </p:cNvCxnSpPr>
          <p:nvPr/>
        </p:nvCxnSpPr>
        <p:spPr>
          <a:xfrm>
            <a:off x="7873969" y="2674448"/>
            <a:ext cx="7724" cy="128795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8" name="Straight Connector 77">
            <a:extLst>
              <a:ext uri="{FF2B5EF4-FFF2-40B4-BE49-F238E27FC236}">
                <a16:creationId xmlns:a16="http://schemas.microsoft.com/office/drawing/2014/main" id="{B1922ED5-C3D8-43D8-A00D-1D6BC9201DBA}"/>
              </a:ext>
            </a:extLst>
          </p:cNvPr>
          <p:cNvCxnSpPr/>
          <p:nvPr/>
        </p:nvCxnSpPr>
        <p:spPr>
          <a:xfrm flipH="1">
            <a:off x="7873968" y="2840262"/>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9" name="Straight Connector 78">
            <a:extLst>
              <a:ext uri="{FF2B5EF4-FFF2-40B4-BE49-F238E27FC236}">
                <a16:creationId xmlns:a16="http://schemas.microsoft.com/office/drawing/2014/main" id="{77019ED2-6D69-4A60-9D19-D4DB786EA3A0}"/>
              </a:ext>
            </a:extLst>
          </p:cNvPr>
          <p:cNvCxnSpPr/>
          <p:nvPr/>
        </p:nvCxnSpPr>
        <p:spPr>
          <a:xfrm flipH="1">
            <a:off x="7873968" y="3213518"/>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1" name="Straight Connector 80">
            <a:extLst>
              <a:ext uri="{FF2B5EF4-FFF2-40B4-BE49-F238E27FC236}">
                <a16:creationId xmlns:a16="http://schemas.microsoft.com/office/drawing/2014/main" id="{9796A12F-4125-4C05-8EE8-A388740C580D}"/>
              </a:ext>
            </a:extLst>
          </p:cNvPr>
          <p:cNvCxnSpPr/>
          <p:nvPr/>
        </p:nvCxnSpPr>
        <p:spPr>
          <a:xfrm flipH="1">
            <a:off x="7877837" y="3581400"/>
            <a:ext cx="24447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3" name="Straight Connector 82">
            <a:extLst>
              <a:ext uri="{FF2B5EF4-FFF2-40B4-BE49-F238E27FC236}">
                <a16:creationId xmlns:a16="http://schemas.microsoft.com/office/drawing/2014/main" id="{7FDC5F4B-9BF0-42AD-B8BB-2F2399BCF1E2}"/>
              </a:ext>
            </a:extLst>
          </p:cNvPr>
          <p:cNvCxnSpPr/>
          <p:nvPr/>
        </p:nvCxnSpPr>
        <p:spPr>
          <a:xfrm flipH="1">
            <a:off x="7881693" y="3962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93" name="Text Box 42">
            <a:extLst>
              <a:ext uri="{FF2B5EF4-FFF2-40B4-BE49-F238E27FC236}">
                <a16:creationId xmlns:a16="http://schemas.microsoft.com/office/drawing/2014/main" id="{53BAB77F-E061-4834-9068-34BDF78AD071}"/>
              </a:ext>
            </a:extLst>
          </p:cNvPr>
          <p:cNvSpPr txBox="1">
            <a:spLocks noChangeArrowheads="1"/>
          </p:cNvSpPr>
          <p:nvPr/>
        </p:nvSpPr>
        <p:spPr bwMode="auto">
          <a:xfrm>
            <a:off x="8111387" y="3429000"/>
            <a:ext cx="895181"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b="1" dirty="0"/>
              <a:t>Flat AC</a:t>
            </a:r>
          </a:p>
        </p:txBody>
      </p:sp>
      <p:sp>
        <p:nvSpPr>
          <p:cNvPr id="100" name="Text Box 23">
            <a:extLst>
              <a:ext uri="{FF2B5EF4-FFF2-40B4-BE49-F238E27FC236}">
                <a16:creationId xmlns:a16="http://schemas.microsoft.com/office/drawing/2014/main" id="{D8F2FCFF-2984-4836-B000-9C5601A8EAAA}"/>
              </a:ext>
            </a:extLst>
          </p:cNvPr>
          <p:cNvSpPr txBox="1">
            <a:spLocks noChangeArrowheads="1"/>
          </p:cNvSpPr>
          <p:nvPr/>
        </p:nvSpPr>
        <p:spPr bwMode="auto">
          <a:xfrm>
            <a:off x="5530369" y="2667000"/>
            <a:ext cx="2339102"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b="1" dirty="0"/>
              <a:t>Aqueous misdirection</a:t>
            </a:r>
          </a:p>
        </p:txBody>
      </p:sp>
      <p:cxnSp>
        <p:nvCxnSpPr>
          <p:cNvPr id="104" name="Straight Connector 103">
            <a:extLst>
              <a:ext uri="{FF2B5EF4-FFF2-40B4-BE49-F238E27FC236}">
                <a16:creationId xmlns:a16="http://schemas.microsoft.com/office/drawing/2014/main" id="{49D87D4A-E317-4446-9B95-5184CB3968F3}"/>
              </a:ext>
            </a:extLst>
          </p:cNvPr>
          <p:cNvCxnSpPr>
            <a:cxnSpLocks/>
          </p:cNvCxnSpPr>
          <p:nvPr/>
        </p:nvCxnSpPr>
        <p:spPr>
          <a:xfrm flipH="1">
            <a:off x="5316229" y="2667000"/>
            <a:ext cx="7397" cy="25314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5" name="Straight Connector 104">
            <a:extLst>
              <a:ext uri="{FF2B5EF4-FFF2-40B4-BE49-F238E27FC236}">
                <a16:creationId xmlns:a16="http://schemas.microsoft.com/office/drawing/2014/main" id="{F40B6D71-75A8-4A88-864D-00D14C2F710D}"/>
              </a:ext>
            </a:extLst>
          </p:cNvPr>
          <p:cNvCxnSpPr/>
          <p:nvPr/>
        </p:nvCxnSpPr>
        <p:spPr>
          <a:xfrm flipH="1">
            <a:off x="5323624" y="2832814"/>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6" name="Straight Connector 105">
            <a:extLst>
              <a:ext uri="{FF2B5EF4-FFF2-40B4-BE49-F238E27FC236}">
                <a16:creationId xmlns:a16="http://schemas.microsoft.com/office/drawing/2014/main" id="{010BF7B2-AA07-4DCF-822D-E2DB5CC0BF59}"/>
              </a:ext>
            </a:extLst>
          </p:cNvPr>
          <p:cNvCxnSpPr/>
          <p:nvPr/>
        </p:nvCxnSpPr>
        <p:spPr>
          <a:xfrm flipH="1">
            <a:off x="5323624" y="3360065"/>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a:extLst>
              <a:ext uri="{FF2B5EF4-FFF2-40B4-BE49-F238E27FC236}">
                <a16:creationId xmlns:a16="http://schemas.microsoft.com/office/drawing/2014/main" id="{BAC8035C-3999-4C31-93CD-6C0D2ADEB73B}"/>
              </a:ext>
            </a:extLst>
          </p:cNvPr>
          <p:cNvCxnSpPr/>
          <p:nvPr/>
        </p:nvCxnSpPr>
        <p:spPr>
          <a:xfrm flipH="1">
            <a:off x="5323536" y="3786938"/>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8" name="Straight Connector 107">
            <a:extLst>
              <a:ext uri="{FF2B5EF4-FFF2-40B4-BE49-F238E27FC236}">
                <a16:creationId xmlns:a16="http://schemas.microsoft.com/office/drawing/2014/main" id="{DB64CAEE-69B4-426A-8A5B-D1269DBF0F66}"/>
              </a:ext>
            </a:extLst>
          </p:cNvPr>
          <p:cNvCxnSpPr/>
          <p:nvPr/>
        </p:nvCxnSpPr>
        <p:spPr>
          <a:xfrm flipH="1">
            <a:off x="5327493" y="4249152"/>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12" name="Straight Connector 111">
            <a:extLst>
              <a:ext uri="{FF2B5EF4-FFF2-40B4-BE49-F238E27FC236}">
                <a16:creationId xmlns:a16="http://schemas.microsoft.com/office/drawing/2014/main" id="{99A16C30-4BE4-48E5-8B65-0C5F3039B8DC}"/>
              </a:ext>
            </a:extLst>
          </p:cNvPr>
          <p:cNvCxnSpPr/>
          <p:nvPr/>
        </p:nvCxnSpPr>
        <p:spPr>
          <a:xfrm flipH="1">
            <a:off x="5333455" y="51816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13" name="Text Box 42">
            <a:extLst>
              <a:ext uri="{FF2B5EF4-FFF2-40B4-BE49-F238E27FC236}">
                <a16:creationId xmlns:a16="http://schemas.microsoft.com/office/drawing/2014/main" id="{056DFFD9-3CA2-42E7-90FE-4F14522E3504}"/>
              </a:ext>
            </a:extLst>
          </p:cNvPr>
          <p:cNvSpPr txBox="1">
            <a:spLocks noChangeArrowheads="1"/>
          </p:cNvSpPr>
          <p:nvPr/>
        </p:nvSpPr>
        <p:spPr bwMode="auto">
          <a:xfrm>
            <a:off x="5533954" y="3623846"/>
            <a:ext cx="1563248"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Retinal surgery</a:t>
            </a:r>
          </a:p>
        </p:txBody>
      </p:sp>
      <p:sp>
        <p:nvSpPr>
          <p:cNvPr id="118" name="Text Box 47">
            <a:extLst>
              <a:ext uri="{FF2B5EF4-FFF2-40B4-BE49-F238E27FC236}">
                <a16:creationId xmlns:a16="http://schemas.microsoft.com/office/drawing/2014/main" id="{3F59D898-ECAD-49F0-9425-2A1BC8DDA7B5}"/>
              </a:ext>
            </a:extLst>
          </p:cNvPr>
          <p:cNvSpPr txBox="1">
            <a:spLocks noChangeArrowheads="1"/>
          </p:cNvSpPr>
          <p:nvPr/>
        </p:nvSpPr>
        <p:spPr bwMode="auto">
          <a:xfrm>
            <a:off x="5523688" y="4538246"/>
            <a:ext cx="1414170"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Drug-induced</a:t>
            </a:r>
          </a:p>
        </p:txBody>
      </p:sp>
      <p:sp>
        <p:nvSpPr>
          <p:cNvPr id="16" name="TextBox 15">
            <a:extLst>
              <a:ext uri="{FF2B5EF4-FFF2-40B4-BE49-F238E27FC236}">
                <a16:creationId xmlns:a16="http://schemas.microsoft.com/office/drawing/2014/main" id="{984E008D-FBBA-42B4-940E-EA26772E0161}"/>
              </a:ext>
            </a:extLst>
          </p:cNvPr>
          <p:cNvSpPr txBox="1"/>
          <p:nvPr/>
        </p:nvSpPr>
        <p:spPr>
          <a:xfrm>
            <a:off x="6230528" y="5257800"/>
            <a:ext cx="1326004" cy="369332"/>
          </a:xfrm>
          <a:prstGeom prst="rect">
            <a:avLst/>
          </a:prstGeom>
          <a:noFill/>
        </p:spPr>
        <p:txBody>
          <a:bodyPr wrap="none" rtlCol="0">
            <a:spAutoFit/>
          </a:bodyPr>
          <a:lstStyle/>
          <a:p>
            <a:pPr algn="ctr"/>
            <a:r>
              <a:rPr lang="en-US" dirty="0">
                <a:solidFill>
                  <a:schemeClr val="bg1">
                    <a:lumMod val="75000"/>
                  </a:schemeClr>
                </a:solidFill>
              </a:rPr>
              <a:t>Both/Either</a:t>
            </a:r>
          </a:p>
        </p:txBody>
      </p:sp>
      <p:cxnSp>
        <p:nvCxnSpPr>
          <p:cNvPr id="125" name="Straight Connector 124">
            <a:extLst>
              <a:ext uri="{FF2B5EF4-FFF2-40B4-BE49-F238E27FC236}">
                <a16:creationId xmlns:a16="http://schemas.microsoft.com/office/drawing/2014/main" id="{01138141-D318-4ED7-A7FE-D8F2155CE890}"/>
              </a:ext>
            </a:extLst>
          </p:cNvPr>
          <p:cNvCxnSpPr/>
          <p:nvPr/>
        </p:nvCxnSpPr>
        <p:spPr>
          <a:xfrm flipH="1">
            <a:off x="5334000" y="4724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52" name="Text Box 47">
            <a:extLst>
              <a:ext uri="{FF2B5EF4-FFF2-40B4-BE49-F238E27FC236}">
                <a16:creationId xmlns:a16="http://schemas.microsoft.com/office/drawing/2014/main" id="{E3578916-9804-473C-8F06-D4FA0BCEDFD0}"/>
              </a:ext>
            </a:extLst>
          </p:cNvPr>
          <p:cNvSpPr txBox="1">
            <a:spLocks noChangeArrowheads="1"/>
          </p:cNvSpPr>
          <p:nvPr/>
        </p:nvSpPr>
        <p:spPr bwMode="auto">
          <a:xfrm>
            <a:off x="5543446" y="4055146"/>
            <a:ext cx="1619354"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err="1">
                <a:solidFill>
                  <a:schemeClr val="bg1">
                    <a:lumMod val="75000"/>
                  </a:schemeClr>
                </a:solidFill>
              </a:rPr>
              <a:t>Nanophthalmos</a:t>
            </a:r>
            <a:endParaRPr lang="en-US" altLang="en-US" sz="1600" dirty="0">
              <a:solidFill>
                <a:schemeClr val="bg1">
                  <a:lumMod val="75000"/>
                </a:schemeClr>
              </a:solidFill>
            </a:endParaRPr>
          </a:p>
        </p:txBody>
      </p:sp>
      <p:sp>
        <p:nvSpPr>
          <p:cNvPr id="53" name="Text Box 45">
            <a:extLst>
              <a:ext uri="{FF2B5EF4-FFF2-40B4-BE49-F238E27FC236}">
                <a16:creationId xmlns:a16="http://schemas.microsoft.com/office/drawing/2014/main" id="{57D1A14F-68FE-47D2-983C-1A879D66A9DC}"/>
              </a:ext>
            </a:extLst>
          </p:cNvPr>
          <p:cNvSpPr txBox="1">
            <a:spLocks noChangeArrowheads="1"/>
          </p:cNvSpPr>
          <p:nvPr/>
        </p:nvSpPr>
        <p:spPr bwMode="auto">
          <a:xfrm>
            <a:off x="5523688" y="5013493"/>
            <a:ext cx="582211"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PFV</a:t>
            </a:r>
          </a:p>
        </p:txBody>
      </p:sp>
      <p:sp>
        <p:nvSpPr>
          <p:cNvPr id="54" name="Text Box 42">
            <a:extLst>
              <a:ext uri="{FF2B5EF4-FFF2-40B4-BE49-F238E27FC236}">
                <a16:creationId xmlns:a16="http://schemas.microsoft.com/office/drawing/2014/main" id="{E1E37D2C-2C52-446B-843B-01E64990D3EC}"/>
              </a:ext>
            </a:extLst>
          </p:cNvPr>
          <p:cNvSpPr txBox="1">
            <a:spLocks noChangeArrowheads="1"/>
          </p:cNvSpPr>
          <p:nvPr/>
        </p:nvSpPr>
        <p:spPr bwMode="auto">
          <a:xfrm>
            <a:off x="5551406" y="3192546"/>
            <a:ext cx="2276072"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ERD/choroidal effusion</a:t>
            </a:r>
          </a:p>
        </p:txBody>
      </p:sp>
      <p:sp>
        <p:nvSpPr>
          <p:cNvPr id="45" name="Oval 44">
            <a:extLst>
              <a:ext uri="{FF2B5EF4-FFF2-40B4-BE49-F238E27FC236}">
                <a16:creationId xmlns:a16="http://schemas.microsoft.com/office/drawing/2014/main" id="{76FA557D-2183-42C8-839A-45F6B0D15E23}"/>
              </a:ext>
            </a:extLst>
          </p:cNvPr>
          <p:cNvSpPr/>
          <p:nvPr/>
        </p:nvSpPr>
        <p:spPr>
          <a:xfrm>
            <a:off x="8001000" y="3429000"/>
            <a:ext cx="1070837" cy="338554"/>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TextBox 45">
            <a:extLst>
              <a:ext uri="{FF2B5EF4-FFF2-40B4-BE49-F238E27FC236}">
                <a16:creationId xmlns:a16="http://schemas.microsoft.com/office/drawing/2014/main" id="{862AF75F-3F29-4B64-9DB6-78F1A030200C}"/>
              </a:ext>
            </a:extLst>
          </p:cNvPr>
          <p:cNvSpPr txBox="1"/>
          <p:nvPr/>
        </p:nvSpPr>
        <p:spPr>
          <a:xfrm>
            <a:off x="2314614" y="3346074"/>
            <a:ext cx="5174833" cy="2308324"/>
          </a:xfrm>
          <a:prstGeom prst="rect">
            <a:avLst/>
          </a:prstGeom>
          <a:solidFill>
            <a:srgbClr val="002060"/>
          </a:solidFill>
        </p:spPr>
        <p:txBody>
          <a:bodyPr wrap="square" rtlCol="0">
            <a:spAutoFit/>
          </a:bodyPr>
          <a:lstStyle/>
          <a:p>
            <a:r>
              <a:rPr lang="en-US" sz="1600" i="1" dirty="0">
                <a:solidFill>
                  <a:schemeClr val="tx1">
                    <a:lumMod val="50000"/>
                    <a:lumOff val="50000"/>
                  </a:schemeClr>
                </a:solidFill>
              </a:rPr>
              <a:t>What clinical scenario typically produces the flat AC that leads to secondary ACG?</a:t>
            </a:r>
          </a:p>
          <a:p>
            <a:r>
              <a:rPr lang="en-US" sz="1600" dirty="0">
                <a:solidFill>
                  <a:schemeClr val="tx1">
                    <a:lumMod val="50000"/>
                    <a:lumOff val="50000"/>
                  </a:schemeClr>
                </a:solidFill>
              </a:rPr>
              <a:t>Wound leak after cataract or filtering surgery</a:t>
            </a:r>
          </a:p>
          <a:p>
            <a:endParaRPr lang="en-US" sz="1600" i="1" dirty="0">
              <a:solidFill>
                <a:schemeClr val="tx1">
                  <a:lumMod val="50000"/>
                  <a:lumOff val="50000"/>
                </a:schemeClr>
              </a:solidFill>
            </a:endParaRPr>
          </a:p>
          <a:p>
            <a:r>
              <a:rPr lang="en-US" sz="1600" i="1" dirty="0">
                <a:solidFill>
                  <a:schemeClr val="tx1">
                    <a:lumMod val="50000"/>
                    <a:lumOff val="50000"/>
                  </a:schemeClr>
                </a:solidFill>
              </a:rPr>
              <a:t>Will the </a:t>
            </a:r>
            <a:r>
              <a:rPr lang="en-US" sz="1600" b="1" i="1" dirty="0">
                <a:solidFill>
                  <a:schemeClr val="bg1"/>
                </a:solidFill>
              </a:rPr>
              <a:t>IOP </a:t>
            </a:r>
            <a:r>
              <a:rPr lang="en-US" sz="1600" b="1" i="1" dirty="0">
                <a:solidFill>
                  <a:srgbClr val="002060"/>
                </a:solidFill>
              </a:rPr>
              <a:t>be</a:t>
            </a:r>
            <a:r>
              <a:rPr lang="en-US" sz="1600" b="1" i="1" dirty="0">
                <a:solidFill>
                  <a:schemeClr val="bg1"/>
                </a:solidFill>
              </a:rPr>
              <a:t> high</a:t>
            </a:r>
            <a:r>
              <a:rPr lang="en-US" sz="1600" i="1" dirty="0">
                <a:solidFill>
                  <a:schemeClr val="tx1">
                    <a:lumMod val="50000"/>
                    <a:lumOff val="50000"/>
                  </a:schemeClr>
                </a:solidFill>
              </a:rPr>
              <a:t>, or low?</a:t>
            </a:r>
          </a:p>
          <a:p>
            <a:r>
              <a:rPr lang="en-US" sz="1600" dirty="0">
                <a:solidFill>
                  <a:schemeClr val="tx1">
                    <a:lumMod val="50000"/>
                    <a:lumOff val="50000"/>
                  </a:schemeClr>
                </a:solidFill>
              </a:rPr>
              <a:t>Low</a:t>
            </a:r>
          </a:p>
          <a:p>
            <a:endParaRPr lang="en-US" sz="1600" dirty="0">
              <a:solidFill>
                <a:srgbClr val="002060"/>
              </a:solidFill>
            </a:endParaRPr>
          </a:p>
          <a:p>
            <a:r>
              <a:rPr lang="en-US" sz="1600" i="1" dirty="0">
                <a:solidFill>
                  <a:srgbClr val="002060"/>
                </a:solidFill>
              </a:rPr>
              <a:t>How does a flat AC lead to ACG?</a:t>
            </a:r>
          </a:p>
          <a:p>
            <a:r>
              <a:rPr lang="en-US" sz="1600" dirty="0">
                <a:solidFill>
                  <a:srgbClr val="002060"/>
                </a:solidFill>
              </a:rPr>
              <a:t>By allowing PAS to form</a:t>
            </a:r>
          </a:p>
        </p:txBody>
      </p:sp>
      <p:sp>
        <p:nvSpPr>
          <p:cNvPr id="47" name="Oval 46">
            <a:extLst>
              <a:ext uri="{FF2B5EF4-FFF2-40B4-BE49-F238E27FC236}">
                <a16:creationId xmlns:a16="http://schemas.microsoft.com/office/drawing/2014/main" id="{A561B092-8A90-40F0-9B97-1C448C6CAEA9}"/>
              </a:ext>
            </a:extLst>
          </p:cNvPr>
          <p:cNvSpPr/>
          <p:nvPr/>
        </p:nvSpPr>
        <p:spPr>
          <a:xfrm>
            <a:off x="5438127" y="2597528"/>
            <a:ext cx="2486673" cy="490331"/>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Arrow: Left-Right 47">
            <a:extLst>
              <a:ext uri="{FF2B5EF4-FFF2-40B4-BE49-F238E27FC236}">
                <a16:creationId xmlns:a16="http://schemas.microsoft.com/office/drawing/2014/main" id="{BA7F6D97-81AD-4203-9C5D-F626B1DA967E}"/>
              </a:ext>
            </a:extLst>
          </p:cNvPr>
          <p:cNvSpPr/>
          <p:nvPr/>
        </p:nvSpPr>
        <p:spPr>
          <a:xfrm rot="18817770">
            <a:off x="4005480" y="3495713"/>
            <a:ext cx="1888235" cy="322678"/>
          </a:xfrm>
          <a:prstGeom prst="leftRightArrow">
            <a:avLst/>
          </a:prstGeom>
          <a:solidFill>
            <a:srgbClr val="FFFF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 name="TextBox 54">
            <a:extLst>
              <a:ext uri="{FF2B5EF4-FFF2-40B4-BE49-F238E27FC236}">
                <a16:creationId xmlns:a16="http://schemas.microsoft.com/office/drawing/2014/main" id="{E5FFEABA-109C-44D5-B7E4-B098774835F7}"/>
              </a:ext>
            </a:extLst>
          </p:cNvPr>
          <p:cNvSpPr txBox="1"/>
          <p:nvPr/>
        </p:nvSpPr>
        <p:spPr>
          <a:xfrm>
            <a:off x="1763025" y="3391950"/>
            <a:ext cx="5174833" cy="584775"/>
          </a:xfrm>
          <a:prstGeom prst="rect">
            <a:avLst/>
          </a:prstGeom>
          <a:solidFill>
            <a:schemeClr val="accent6">
              <a:lumMod val="20000"/>
              <a:lumOff val="80000"/>
            </a:schemeClr>
          </a:solidFill>
          <a:ln>
            <a:solidFill>
              <a:schemeClr val="tx1"/>
            </a:solidFill>
          </a:ln>
        </p:spPr>
        <p:txBody>
          <a:bodyPr wrap="square" rtlCol="0">
            <a:spAutoFit/>
          </a:bodyPr>
          <a:lstStyle/>
          <a:p>
            <a:r>
              <a:rPr lang="en-US" sz="1600" dirty="0">
                <a:effectLst>
                  <a:outerShdw blurRad="38100" dist="38100" dir="2700000" algn="tl">
                    <a:srgbClr val="000000">
                      <a:alpha val="43137"/>
                    </a:srgbClr>
                  </a:outerShdw>
                </a:effectLst>
              </a:rPr>
              <a:t>Recall that a flat AC + </a:t>
            </a:r>
            <a:r>
              <a:rPr lang="en-US" sz="1600" i="1" dirty="0">
                <a:effectLst>
                  <a:outerShdw blurRad="38100" dist="38100" dir="2700000" algn="tl">
                    <a:srgbClr val="000000">
                      <a:alpha val="43137"/>
                    </a:srgbClr>
                  </a:outerShdw>
                </a:effectLst>
              </a:rPr>
              <a:t>high</a:t>
            </a:r>
            <a:r>
              <a:rPr lang="en-US" sz="1600" dirty="0">
                <a:effectLst>
                  <a:outerShdw blurRad="38100" dist="38100" dir="2700000" algn="tl">
                    <a:srgbClr val="000000">
                      <a:alpha val="43137"/>
                    </a:srgbClr>
                  </a:outerShdw>
                </a:effectLst>
              </a:rPr>
              <a:t> (or even normal) IOP after CE is suggestive of </a:t>
            </a:r>
            <a:r>
              <a:rPr lang="en-US" sz="1600" b="1" dirty="0">
                <a:effectLst>
                  <a:outerShdw blurRad="38100" dist="38100" dir="2700000" algn="tl">
                    <a:srgbClr val="000000">
                      <a:alpha val="43137"/>
                    </a:srgbClr>
                  </a:outerShdw>
                </a:effectLst>
              </a:rPr>
              <a:t>aqueous misdirection syndrome</a:t>
            </a:r>
          </a:p>
        </p:txBody>
      </p:sp>
      <p:sp>
        <p:nvSpPr>
          <p:cNvPr id="60" name="Oval 59">
            <a:extLst>
              <a:ext uri="{FF2B5EF4-FFF2-40B4-BE49-F238E27FC236}">
                <a16:creationId xmlns:a16="http://schemas.microsoft.com/office/drawing/2014/main" id="{1B843624-94DF-46D4-BB16-B0028A6F21AC}"/>
              </a:ext>
            </a:extLst>
          </p:cNvPr>
          <p:cNvSpPr/>
          <p:nvPr/>
        </p:nvSpPr>
        <p:spPr>
          <a:xfrm>
            <a:off x="2971800" y="4296798"/>
            <a:ext cx="1441174" cy="406876"/>
          </a:xfrm>
          <a:prstGeom prst="ellipse">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819784698"/>
      </p:ext>
    </p:extLst>
  </p:cSld>
  <p:clrMapOvr>
    <a:masterClrMapping/>
  </p:clrMapOvr>
</p:sld>
</file>

<file path=ppt/slides/slide3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Straight Arrow Connector 12">
            <a:extLst>
              <a:ext uri="{FF2B5EF4-FFF2-40B4-BE49-F238E27FC236}">
                <a16:creationId xmlns:a16="http://schemas.microsoft.com/office/drawing/2014/main" id="{A6DE2085-829C-480C-9216-69D6039C0A37}"/>
              </a:ext>
            </a:extLst>
          </p:cNvPr>
          <p:cNvCxnSpPr>
            <a:cxnSpLocks/>
          </p:cNvCxnSpPr>
          <p:nvPr/>
        </p:nvCxnSpPr>
        <p:spPr>
          <a:xfrm>
            <a:off x="6717173" y="1828800"/>
            <a:ext cx="0" cy="3462754"/>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43014" name="Text Box 6"/>
          <p:cNvSpPr txBox="1">
            <a:spLocks noChangeArrowheads="1"/>
          </p:cNvSpPr>
          <p:nvPr/>
        </p:nvSpPr>
        <p:spPr bwMode="auto">
          <a:xfrm>
            <a:off x="533400" y="2356376"/>
            <a:ext cx="1005403"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Lens-</a:t>
            </a:r>
          </a:p>
          <a:p>
            <a:pPr algn="ctr" eaLnBrk="1" hangingPunct="1">
              <a:lnSpc>
                <a:spcPct val="80000"/>
              </a:lnSpc>
              <a:spcBef>
                <a:spcPct val="0"/>
              </a:spcBef>
              <a:buClrTx/>
              <a:buSzTx/>
              <a:buFontTx/>
              <a:buNone/>
            </a:pPr>
            <a:r>
              <a:rPr lang="en-US" altLang="en-US" sz="1800" dirty="0">
                <a:solidFill>
                  <a:schemeClr val="bg1">
                    <a:lumMod val="75000"/>
                  </a:schemeClr>
                </a:solidFill>
              </a:rPr>
              <a:t>Induced</a:t>
            </a:r>
          </a:p>
        </p:txBody>
      </p:sp>
      <p:sp>
        <p:nvSpPr>
          <p:cNvPr id="43017" name="Text Box 14"/>
          <p:cNvSpPr txBox="1">
            <a:spLocks noChangeArrowheads="1"/>
          </p:cNvSpPr>
          <p:nvPr/>
        </p:nvSpPr>
        <p:spPr bwMode="auto">
          <a:xfrm>
            <a:off x="3026498" y="2365901"/>
            <a:ext cx="1633781"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Aphakic/</a:t>
            </a:r>
          </a:p>
          <a:p>
            <a:pPr algn="ctr" eaLnBrk="1" hangingPunct="1">
              <a:lnSpc>
                <a:spcPct val="80000"/>
              </a:lnSpc>
              <a:spcBef>
                <a:spcPct val="0"/>
              </a:spcBef>
              <a:buClrTx/>
              <a:buSzTx/>
              <a:buFontTx/>
              <a:buNone/>
            </a:pPr>
            <a:r>
              <a:rPr lang="en-US" altLang="en-US" sz="1800" dirty="0" err="1">
                <a:solidFill>
                  <a:schemeClr val="bg1">
                    <a:lumMod val="75000"/>
                  </a:schemeClr>
                </a:solidFill>
              </a:rPr>
              <a:t>Pseudophakic</a:t>
            </a:r>
            <a:endParaRPr lang="en-US" altLang="en-US" sz="1800" dirty="0">
              <a:solidFill>
                <a:schemeClr val="bg1">
                  <a:lumMod val="75000"/>
                </a:schemeClr>
              </a:solidFill>
            </a:endParaRPr>
          </a:p>
        </p:txBody>
      </p:sp>
      <p:sp>
        <p:nvSpPr>
          <p:cNvPr id="43031" name="Text Box 35"/>
          <p:cNvSpPr txBox="1">
            <a:spLocks noChangeArrowheads="1"/>
          </p:cNvSpPr>
          <p:nvPr/>
        </p:nvSpPr>
        <p:spPr bwMode="auto">
          <a:xfrm>
            <a:off x="1190847" y="1295400"/>
            <a:ext cx="2473754"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solidFill>
                  <a:schemeClr val="bg1">
                    <a:lumMod val="75000"/>
                  </a:schemeClr>
                </a:solidFill>
              </a:rPr>
              <a:t>w/ Pupillary Block</a:t>
            </a:r>
          </a:p>
        </p:txBody>
      </p:sp>
      <p:sp>
        <p:nvSpPr>
          <p:cNvPr id="43032" name="Text Box 36"/>
          <p:cNvSpPr txBox="1">
            <a:spLocks noChangeArrowheads="1"/>
          </p:cNvSpPr>
          <p:nvPr/>
        </p:nvSpPr>
        <p:spPr bwMode="auto">
          <a:xfrm>
            <a:off x="5181600" y="1295400"/>
            <a:ext cx="2630848"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t>w/o Pupillary Block</a:t>
            </a:r>
          </a:p>
        </p:txBody>
      </p:sp>
      <p:sp>
        <p:nvSpPr>
          <p:cNvPr id="49" name="Rectangle 2">
            <a:extLst>
              <a:ext uri="{FF2B5EF4-FFF2-40B4-BE49-F238E27FC236}">
                <a16:creationId xmlns:a16="http://schemas.microsoft.com/office/drawing/2014/main" id="{240EE5BF-F7D2-4FC8-A5DD-F6B5423153C6}"/>
              </a:ext>
            </a:extLst>
          </p:cNvPr>
          <p:cNvSpPr>
            <a:spLocks noGrp="1" noChangeArrowheads="1"/>
          </p:cNvSpPr>
          <p:nvPr>
            <p:ph type="title"/>
          </p:nvPr>
        </p:nvSpPr>
        <p:spPr>
          <a:xfrm>
            <a:off x="457200" y="304800"/>
            <a:ext cx="7543800" cy="563562"/>
          </a:xfrm>
        </p:spPr>
        <p:txBody>
          <a:bodyPr/>
          <a:lstStyle/>
          <a:p>
            <a:pPr eaLnBrk="1" hangingPunct="1"/>
            <a:r>
              <a:rPr lang="en-US" altLang="en-US" sz="3500" dirty="0"/>
              <a:t>Q</a:t>
            </a:r>
          </a:p>
        </p:txBody>
      </p:sp>
      <p:sp>
        <p:nvSpPr>
          <p:cNvPr id="50" name="TextBox 49">
            <a:extLst>
              <a:ext uri="{FF2B5EF4-FFF2-40B4-BE49-F238E27FC236}">
                <a16:creationId xmlns:a16="http://schemas.microsoft.com/office/drawing/2014/main" id="{CF426230-46C8-405C-9015-99EF57762A2E}"/>
              </a:ext>
            </a:extLst>
          </p:cNvPr>
          <p:cNvSpPr txBox="1"/>
          <p:nvPr/>
        </p:nvSpPr>
        <p:spPr>
          <a:xfrm>
            <a:off x="2259496" y="189094"/>
            <a:ext cx="4607480" cy="400110"/>
          </a:xfrm>
          <a:prstGeom prst="rect">
            <a:avLst/>
          </a:prstGeom>
          <a:solidFill>
            <a:schemeClr val="accent1">
              <a:lumMod val="60000"/>
              <a:lumOff val="40000"/>
            </a:schemeClr>
          </a:solidFill>
        </p:spPr>
        <p:txBody>
          <a:bodyPr wrap="none" rtlCol="0">
            <a:spAutoFit/>
          </a:bodyPr>
          <a:lstStyle/>
          <a:p>
            <a:pPr algn="ctr"/>
            <a:r>
              <a:rPr lang="en-US" sz="2000" b="1" dirty="0"/>
              <a:t>Secondary Angle Closure Glaucoma</a:t>
            </a:r>
          </a:p>
        </p:txBody>
      </p:sp>
      <p:sp>
        <p:nvSpPr>
          <p:cNvPr id="2" name="TextBox 1">
            <a:extLst>
              <a:ext uri="{FF2B5EF4-FFF2-40B4-BE49-F238E27FC236}">
                <a16:creationId xmlns:a16="http://schemas.microsoft.com/office/drawing/2014/main" id="{A7E30BEC-923B-4C9A-A856-BDD0D882F6B8}"/>
              </a:ext>
            </a:extLst>
          </p:cNvPr>
          <p:cNvSpPr txBox="1"/>
          <p:nvPr/>
        </p:nvSpPr>
        <p:spPr>
          <a:xfrm>
            <a:off x="887305" y="2844119"/>
            <a:ext cx="1494320" cy="338554"/>
          </a:xfrm>
          <a:prstGeom prst="rect">
            <a:avLst/>
          </a:prstGeom>
          <a:noFill/>
        </p:spPr>
        <p:txBody>
          <a:bodyPr wrap="none" rtlCol="0">
            <a:spAutoFit/>
          </a:bodyPr>
          <a:lstStyle/>
          <a:p>
            <a:r>
              <a:rPr lang="en-US" sz="1600" dirty="0" err="1">
                <a:solidFill>
                  <a:schemeClr val="bg1">
                    <a:lumMod val="75000"/>
                  </a:schemeClr>
                </a:solidFill>
              </a:rPr>
              <a:t>Phacomorphic</a:t>
            </a:r>
            <a:endParaRPr lang="en-US" sz="1600" dirty="0">
              <a:solidFill>
                <a:schemeClr val="bg1">
                  <a:lumMod val="75000"/>
                </a:schemeClr>
              </a:solidFill>
            </a:endParaRPr>
          </a:p>
        </p:txBody>
      </p:sp>
      <p:sp>
        <p:nvSpPr>
          <p:cNvPr id="51" name="TextBox 50">
            <a:extLst>
              <a:ext uri="{FF2B5EF4-FFF2-40B4-BE49-F238E27FC236}">
                <a16:creationId xmlns:a16="http://schemas.microsoft.com/office/drawing/2014/main" id="{156069D4-340B-4160-A336-EBF73557CEE0}"/>
              </a:ext>
            </a:extLst>
          </p:cNvPr>
          <p:cNvSpPr txBox="1"/>
          <p:nvPr/>
        </p:nvSpPr>
        <p:spPr>
          <a:xfrm>
            <a:off x="884725" y="3175578"/>
            <a:ext cx="1402948" cy="338554"/>
          </a:xfrm>
          <a:prstGeom prst="rect">
            <a:avLst/>
          </a:prstGeom>
          <a:noFill/>
        </p:spPr>
        <p:txBody>
          <a:bodyPr wrap="none" rtlCol="0">
            <a:spAutoFit/>
          </a:bodyPr>
          <a:lstStyle/>
          <a:p>
            <a:r>
              <a:rPr lang="en-US" sz="1600" dirty="0">
                <a:solidFill>
                  <a:schemeClr val="bg1">
                    <a:lumMod val="75000"/>
                  </a:schemeClr>
                </a:solidFill>
              </a:rPr>
              <a:t>Ectopia </a:t>
            </a:r>
            <a:r>
              <a:rPr lang="en-US" sz="1600" dirty="0" err="1">
                <a:solidFill>
                  <a:schemeClr val="bg1">
                    <a:lumMod val="75000"/>
                  </a:schemeClr>
                </a:solidFill>
              </a:rPr>
              <a:t>lentis</a:t>
            </a:r>
            <a:endParaRPr lang="en-US" sz="1600" dirty="0">
              <a:solidFill>
                <a:schemeClr val="bg1">
                  <a:lumMod val="75000"/>
                </a:schemeClr>
              </a:solidFill>
            </a:endParaRPr>
          </a:p>
        </p:txBody>
      </p:sp>
      <p:cxnSp>
        <p:nvCxnSpPr>
          <p:cNvPr id="71" name="Straight Connector 70">
            <a:extLst>
              <a:ext uri="{FF2B5EF4-FFF2-40B4-BE49-F238E27FC236}">
                <a16:creationId xmlns:a16="http://schemas.microsoft.com/office/drawing/2014/main" id="{C104938D-BA8D-4E39-9D5F-9EE2012F2F3C}"/>
              </a:ext>
            </a:extLst>
          </p:cNvPr>
          <p:cNvCxnSpPr>
            <a:cxnSpLocks/>
          </p:cNvCxnSpPr>
          <p:nvPr/>
        </p:nvCxnSpPr>
        <p:spPr>
          <a:xfrm flipH="1">
            <a:off x="762665" y="3023488"/>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2A7E4E40-472F-4E50-8A7A-45C10FDD7171}"/>
              </a:ext>
            </a:extLst>
          </p:cNvPr>
          <p:cNvCxnSpPr>
            <a:cxnSpLocks/>
          </p:cNvCxnSpPr>
          <p:nvPr/>
        </p:nvCxnSpPr>
        <p:spPr>
          <a:xfrm flipH="1">
            <a:off x="762665" y="3347853"/>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C3924889-45B9-4383-9C9E-48F0A9C27AD8}"/>
              </a:ext>
            </a:extLst>
          </p:cNvPr>
          <p:cNvCxnSpPr>
            <a:cxnSpLocks/>
          </p:cNvCxnSpPr>
          <p:nvPr/>
        </p:nvCxnSpPr>
        <p:spPr>
          <a:xfrm flipH="1">
            <a:off x="748719" y="2838976"/>
            <a:ext cx="13947" cy="5088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 name="Straight Arrow Connector 5">
            <a:extLst>
              <a:ext uri="{FF2B5EF4-FFF2-40B4-BE49-F238E27FC236}">
                <a16:creationId xmlns:a16="http://schemas.microsoft.com/office/drawing/2014/main" id="{A3439F0C-5143-461F-8F3C-2E830785DEFC}"/>
              </a:ext>
            </a:extLst>
          </p:cNvPr>
          <p:cNvCxnSpPr>
            <a:stCxn id="50" idx="2"/>
          </p:cNvCxnSpPr>
          <p:nvPr/>
        </p:nvCxnSpPr>
        <p:spPr>
          <a:xfrm flipH="1">
            <a:off x="2971800" y="589204"/>
            <a:ext cx="1591436" cy="706196"/>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0" name="Straight Arrow Connector 9">
            <a:extLst>
              <a:ext uri="{FF2B5EF4-FFF2-40B4-BE49-F238E27FC236}">
                <a16:creationId xmlns:a16="http://schemas.microsoft.com/office/drawing/2014/main" id="{84DC796E-F6ED-4FBB-82D2-A260F480BF8A}"/>
              </a:ext>
            </a:extLst>
          </p:cNvPr>
          <p:cNvCxnSpPr>
            <a:cxnSpLocks/>
          </p:cNvCxnSpPr>
          <p:nvPr/>
        </p:nvCxnSpPr>
        <p:spPr>
          <a:xfrm>
            <a:off x="4572000" y="589204"/>
            <a:ext cx="1600200" cy="706196"/>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6" name="Straight Arrow Connector 25">
            <a:extLst>
              <a:ext uri="{FF2B5EF4-FFF2-40B4-BE49-F238E27FC236}">
                <a16:creationId xmlns:a16="http://schemas.microsoft.com/office/drawing/2014/main" id="{B70E0124-9B84-41A5-8D84-A66B7838A706}"/>
              </a:ext>
            </a:extLst>
          </p:cNvPr>
          <p:cNvCxnSpPr>
            <a:cxnSpLocks/>
          </p:cNvCxnSpPr>
          <p:nvPr/>
        </p:nvCxnSpPr>
        <p:spPr>
          <a:xfrm flipH="1">
            <a:off x="1159539" y="1828800"/>
            <a:ext cx="1290435" cy="478059"/>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28" name="Straight Arrow Connector 27">
            <a:extLst>
              <a:ext uri="{FF2B5EF4-FFF2-40B4-BE49-F238E27FC236}">
                <a16:creationId xmlns:a16="http://schemas.microsoft.com/office/drawing/2014/main" id="{567A4249-5C59-4416-8A8E-1C35913900AB}"/>
              </a:ext>
            </a:extLst>
          </p:cNvPr>
          <p:cNvCxnSpPr>
            <a:cxnSpLocks/>
          </p:cNvCxnSpPr>
          <p:nvPr/>
        </p:nvCxnSpPr>
        <p:spPr>
          <a:xfrm>
            <a:off x="2449973" y="1832208"/>
            <a:ext cx="1268784"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56" name="Text Box 6">
            <a:extLst>
              <a:ext uri="{FF2B5EF4-FFF2-40B4-BE49-F238E27FC236}">
                <a16:creationId xmlns:a16="http://schemas.microsoft.com/office/drawing/2014/main" id="{557983BD-9D64-49B9-A366-A08663B0451F}"/>
              </a:ext>
            </a:extLst>
          </p:cNvPr>
          <p:cNvSpPr txBox="1">
            <a:spLocks noChangeArrowheads="1"/>
          </p:cNvSpPr>
          <p:nvPr/>
        </p:nvSpPr>
        <p:spPr bwMode="auto">
          <a:xfrm>
            <a:off x="5029200" y="2356376"/>
            <a:ext cx="813043"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r" eaLnBrk="1" hangingPunct="1">
              <a:lnSpc>
                <a:spcPct val="80000"/>
              </a:lnSpc>
              <a:spcBef>
                <a:spcPct val="0"/>
              </a:spcBef>
              <a:buClrTx/>
              <a:buSzTx/>
              <a:buFontTx/>
              <a:buNone/>
            </a:pPr>
            <a:r>
              <a:rPr lang="en-US" altLang="en-US" sz="1800" dirty="0">
                <a:solidFill>
                  <a:schemeClr val="bg1">
                    <a:lumMod val="75000"/>
                  </a:schemeClr>
                </a:solidFill>
              </a:rPr>
              <a:t>‘Push’</a:t>
            </a:r>
          </a:p>
        </p:txBody>
      </p:sp>
      <p:sp>
        <p:nvSpPr>
          <p:cNvPr id="57" name="Text Box 14">
            <a:extLst>
              <a:ext uri="{FF2B5EF4-FFF2-40B4-BE49-F238E27FC236}">
                <a16:creationId xmlns:a16="http://schemas.microsoft.com/office/drawing/2014/main" id="{5DAFA1C1-3A29-4C27-A379-663FDD22E326}"/>
              </a:ext>
            </a:extLst>
          </p:cNvPr>
          <p:cNvSpPr txBox="1">
            <a:spLocks noChangeArrowheads="1"/>
          </p:cNvSpPr>
          <p:nvPr/>
        </p:nvSpPr>
        <p:spPr bwMode="auto">
          <a:xfrm>
            <a:off x="7620000" y="2365901"/>
            <a:ext cx="671979"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t>‘Pull’</a:t>
            </a:r>
          </a:p>
        </p:txBody>
      </p:sp>
      <p:cxnSp>
        <p:nvCxnSpPr>
          <p:cNvPr id="58" name="Straight Arrow Connector 57">
            <a:extLst>
              <a:ext uri="{FF2B5EF4-FFF2-40B4-BE49-F238E27FC236}">
                <a16:creationId xmlns:a16="http://schemas.microsoft.com/office/drawing/2014/main" id="{E874FEE9-46BD-46A3-90A3-DE7CC220FBFF}"/>
              </a:ext>
            </a:extLst>
          </p:cNvPr>
          <p:cNvCxnSpPr>
            <a:cxnSpLocks/>
          </p:cNvCxnSpPr>
          <p:nvPr/>
        </p:nvCxnSpPr>
        <p:spPr>
          <a:xfrm flipH="1">
            <a:off x="5867400" y="1828800"/>
            <a:ext cx="849775"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59" name="Straight Arrow Connector 58">
            <a:extLst>
              <a:ext uri="{FF2B5EF4-FFF2-40B4-BE49-F238E27FC236}">
                <a16:creationId xmlns:a16="http://schemas.microsoft.com/office/drawing/2014/main" id="{C370A4A1-FE96-4E70-B89E-839542A5E241}"/>
              </a:ext>
            </a:extLst>
          </p:cNvPr>
          <p:cNvCxnSpPr>
            <a:cxnSpLocks/>
          </p:cNvCxnSpPr>
          <p:nvPr/>
        </p:nvCxnSpPr>
        <p:spPr>
          <a:xfrm>
            <a:off x="6717173" y="1832208"/>
            <a:ext cx="902827" cy="474047"/>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62" name="Text Box 16">
            <a:extLst>
              <a:ext uri="{FF2B5EF4-FFF2-40B4-BE49-F238E27FC236}">
                <a16:creationId xmlns:a16="http://schemas.microsoft.com/office/drawing/2014/main" id="{33538067-0726-41B0-93FF-357EF00CA62D}"/>
              </a:ext>
            </a:extLst>
          </p:cNvPr>
          <p:cNvSpPr txBox="1">
            <a:spLocks noChangeArrowheads="1"/>
          </p:cNvSpPr>
          <p:nvPr/>
        </p:nvSpPr>
        <p:spPr bwMode="auto">
          <a:xfrm>
            <a:off x="8065437" y="2684785"/>
            <a:ext cx="628698"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NVG</a:t>
            </a:r>
          </a:p>
        </p:txBody>
      </p:sp>
      <p:sp>
        <p:nvSpPr>
          <p:cNvPr id="70" name="Text Box 21">
            <a:extLst>
              <a:ext uri="{FF2B5EF4-FFF2-40B4-BE49-F238E27FC236}">
                <a16:creationId xmlns:a16="http://schemas.microsoft.com/office/drawing/2014/main" id="{86C32650-BE1F-4CC3-8DB5-0C136D877E6F}"/>
              </a:ext>
            </a:extLst>
          </p:cNvPr>
          <p:cNvSpPr txBox="1">
            <a:spLocks noChangeArrowheads="1"/>
          </p:cNvSpPr>
          <p:nvPr/>
        </p:nvSpPr>
        <p:spPr bwMode="auto">
          <a:xfrm>
            <a:off x="8070534" y="3048000"/>
            <a:ext cx="526106"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a:solidFill>
                  <a:schemeClr val="bg1">
                    <a:lumMod val="75000"/>
                  </a:schemeClr>
                </a:solidFill>
              </a:rPr>
              <a:t>ICE</a:t>
            </a:r>
          </a:p>
        </p:txBody>
      </p:sp>
      <p:sp>
        <p:nvSpPr>
          <p:cNvPr id="75" name="Text Box 45">
            <a:extLst>
              <a:ext uri="{FF2B5EF4-FFF2-40B4-BE49-F238E27FC236}">
                <a16:creationId xmlns:a16="http://schemas.microsoft.com/office/drawing/2014/main" id="{2B6EDA2D-8F55-4DFD-A225-8C03CE6FC7F3}"/>
              </a:ext>
            </a:extLst>
          </p:cNvPr>
          <p:cNvSpPr txBox="1">
            <a:spLocks noChangeArrowheads="1"/>
          </p:cNvSpPr>
          <p:nvPr/>
        </p:nvSpPr>
        <p:spPr bwMode="auto">
          <a:xfrm>
            <a:off x="8073162" y="3810000"/>
            <a:ext cx="1070837" cy="74635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ts val="1700"/>
              </a:lnSpc>
              <a:spcBef>
                <a:spcPct val="0"/>
              </a:spcBef>
              <a:buClrTx/>
              <a:buSzTx/>
              <a:buFontTx/>
              <a:buNone/>
            </a:pPr>
            <a:r>
              <a:rPr lang="en-US" altLang="en-US" sz="1600" dirty="0">
                <a:solidFill>
                  <a:schemeClr val="bg1">
                    <a:lumMod val="75000"/>
                  </a:schemeClr>
                </a:solidFill>
              </a:rPr>
              <a:t>Epithelial/ fibrous ingrowth</a:t>
            </a:r>
          </a:p>
        </p:txBody>
      </p:sp>
      <p:cxnSp>
        <p:nvCxnSpPr>
          <p:cNvPr id="77" name="Straight Connector 76">
            <a:extLst>
              <a:ext uri="{FF2B5EF4-FFF2-40B4-BE49-F238E27FC236}">
                <a16:creationId xmlns:a16="http://schemas.microsoft.com/office/drawing/2014/main" id="{FC090BD7-F2E1-4464-B57B-9CBE5874C89B}"/>
              </a:ext>
            </a:extLst>
          </p:cNvPr>
          <p:cNvCxnSpPr>
            <a:cxnSpLocks/>
          </p:cNvCxnSpPr>
          <p:nvPr/>
        </p:nvCxnSpPr>
        <p:spPr>
          <a:xfrm>
            <a:off x="7873969" y="2674448"/>
            <a:ext cx="7724" cy="128795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8" name="Straight Connector 77">
            <a:extLst>
              <a:ext uri="{FF2B5EF4-FFF2-40B4-BE49-F238E27FC236}">
                <a16:creationId xmlns:a16="http://schemas.microsoft.com/office/drawing/2014/main" id="{B1922ED5-C3D8-43D8-A00D-1D6BC9201DBA}"/>
              </a:ext>
            </a:extLst>
          </p:cNvPr>
          <p:cNvCxnSpPr/>
          <p:nvPr/>
        </p:nvCxnSpPr>
        <p:spPr>
          <a:xfrm flipH="1">
            <a:off x="7873968" y="2840262"/>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9" name="Straight Connector 78">
            <a:extLst>
              <a:ext uri="{FF2B5EF4-FFF2-40B4-BE49-F238E27FC236}">
                <a16:creationId xmlns:a16="http://schemas.microsoft.com/office/drawing/2014/main" id="{77019ED2-6D69-4A60-9D19-D4DB786EA3A0}"/>
              </a:ext>
            </a:extLst>
          </p:cNvPr>
          <p:cNvCxnSpPr/>
          <p:nvPr/>
        </p:nvCxnSpPr>
        <p:spPr>
          <a:xfrm flipH="1">
            <a:off x="7873968" y="3213518"/>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1" name="Straight Connector 80">
            <a:extLst>
              <a:ext uri="{FF2B5EF4-FFF2-40B4-BE49-F238E27FC236}">
                <a16:creationId xmlns:a16="http://schemas.microsoft.com/office/drawing/2014/main" id="{9796A12F-4125-4C05-8EE8-A388740C580D}"/>
              </a:ext>
            </a:extLst>
          </p:cNvPr>
          <p:cNvCxnSpPr/>
          <p:nvPr/>
        </p:nvCxnSpPr>
        <p:spPr>
          <a:xfrm flipH="1">
            <a:off x="7877837" y="3581400"/>
            <a:ext cx="24447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3" name="Straight Connector 82">
            <a:extLst>
              <a:ext uri="{FF2B5EF4-FFF2-40B4-BE49-F238E27FC236}">
                <a16:creationId xmlns:a16="http://schemas.microsoft.com/office/drawing/2014/main" id="{7FDC5F4B-9BF0-42AD-B8BB-2F2399BCF1E2}"/>
              </a:ext>
            </a:extLst>
          </p:cNvPr>
          <p:cNvCxnSpPr/>
          <p:nvPr/>
        </p:nvCxnSpPr>
        <p:spPr>
          <a:xfrm flipH="1">
            <a:off x="7881693" y="3962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93" name="Text Box 42">
            <a:extLst>
              <a:ext uri="{FF2B5EF4-FFF2-40B4-BE49-F238E27FC236}">
                <a16:creationId xmlns:a16="http://schemas.microsoft.com/office/drawing/2014/main" id="{53BAB77F-E061-4834-9068-34BDF78AD071}"/>
              </a:ext>
            </a:extLst>
          </p:cNvPr>
          <p:cNvSpPr txBox="1">
            <a:spLocks noChangeArrowheads="1"/>
          </p:cNvSpPr>
          <p:nvPr/>
        </p:nvSpPr>
        <p:spPr bwMode="auto">
          <a:xfrm>
            <a:off x="8111387" y="3429000"/>
            <a:ext cx="895181"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b="1" dirty="0"/>
              <a:t>Flat AC</a:t>
            </a:r>
          </a:p>
        </p:txBody>
      </p:sp>
      <p:sp>
        <p:nvSpPr>
          <p:cNvPr id="100" name="Text Box 23">
            <a:extLst>
              <a:ext uri="{FF2B5EF4-FFF2-40B4-BE49-F238E27FC236}">
                <a16:creationId xmlns:a16="http://schemas.microsoft.com/office/drawing/2014/main" id="{D8F2FCFF-2984-4836-B000-9C5601A8EAAA}"/>
              </a:ext>
            </a:extLst>
          </p:cNvPr>
          <p:cNvSpPr txBox="1">
            <a:spLocks noChangeArrowheads="1"/>
          </p:cNvSpPr>
          <p:nvPr/>
        </p:nvSpPr>
        <p:spPr bwMode="auto">
          <a:xfrm>
            <a:off x="5530369" y="2667000"/>
            <a:ext cx="2143536"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Aqueous misdirection</a:t>
            </a:r>
          </a:p>
        </p:txBody>
      </p:sp>
      <p:cxnSp>
        <p:nvCxnSpPr>
          <p:cNvPr id="104" name="Straight Connector 103">
            <a:extLst>
              <a:ext uri="{FF2B5EF4-FFF2-40B4-BE49-F238E27FC236}">
                <a16:creationId xmlns:a16="http://schemas.microsoft.com/office/drawing/2014/main" id="{49D87D4A-E317-4446-9B95-5184CB3968F3}"/>
              </a:ext>
            </a:extLst>
          </p:cNvPr>
          <p:cNvCxnSpPr>
            <a:cxnSpLocks/>
          </p:cNvCxnSpPr>
          <p:nvPr/>
        </p:nvCxnSpPr>
        <p:spPr>
          <a:xfrm flipH="1">
            <a:off x="5316229" y="2667000"/>
            <a:ext cx="7397" cy="25314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5" name="Straight Connector 104">
            <a:extLst>
              <a:ext uri="{FF2B5EF4-FFF2-40B4-BE49-F238E27FC236}">
                <a16:creationId xmlns:a16="http://schemas.microsoft.com/office/drawing/2014/main" id="{F40B6D71-75A8-4A88-864D-00D14C2F710D}"/>
              </a:ext>
            </a:extLst>
          </p:cNvPr>
          <p:cNvCxnSpPr/>
          <p:nvPr/>
        </p:nvCxnSpPr>
        <p:spPr>
          <a:xfrm flipH="1">
            <a:off x="5323624" y="2832814"/>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6" name="Straight Connector 105">
            <a:extLst>
              <a:ext uri="{FF2B5EF4-FFF2-40B4-BE49-F238E27FC236}">
                <a16:creationId xmlns:a16="http://schemas.microsoft.com/office/drawing/2014/main" id="{010BF7B2-AA07-4DCF-822D-E2DB5CC0BF59}"/>
              </a:ext>
            </a:extLst>
          </p:cNvPr>
          <p:cNvCxnSpPr/>
          <p:nvPr/>
        </p:nvCxnSpPr>
        <p:spPr>
          <a:xfrm flipH="1">
            <a:off x="5323624" y="3360065"/>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a:extLst>
              <a:ext uri="{FF2B5EF4-FFF2-40B4-BE49-F238E27FC236}">
                <a16:creationId xmlns:a16="http://schemas.microsoft.com/office/drawing/2014/main" id="{BAC8035C-3999-4C31-93CD-6C0D2ADEB73B}"/>
              </a:ext>
            </a:extLst>
          </p:cNvPr>
          <p:cNvCxnSpPr/>
          <p:nvPr/>
        </p:nvCxnSpPr>
        <p:spPr>
          <a:xfrm flipH="1">
            <a:off x="5323536" y="3786938"/>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8" name="Straight Connector 107">
            <a:extLst>
              <a:ext uri="{FF2B5EF4-FFF2-40B4-BE49-F238E27FC236}">
                <a16:creationId xmlns:a16="http://schemas.microsoft.com/office/drawing/2014/main" id="{DB64CAEE-69B4-426A-8A5B-D1269DBF0F66}"/>
              </a:ext>
            </a:extLst>
          </p:cNvPr>
          <p:cNvCxnSpPr/>
          <p:nvPr/>
        </p:nvCxnSpPr>
        <p:spPr>
          <a:xfrm flipH="1">
            <a:off x="5327493" y="4249152"/>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12" name="Straight Connector 111">
            <a:extLst>
              <a:ext uri="{FF2B5EF4-FFF2-40B4-BE49-F238E27FC236}">
                <a16:creationId xmlns:a16="http://schemas.microsoft.com/office/drawing/2014/main" id="{99A16C30-4BE4-48E5-8B65-0C5F3039B8DC}"/>
              </a:ext>
            </a:extLst>
          </p:cNvPr>
          <p:cNvCxnSpPr/>
          <p:nvPr/>
        </p:nvCxnSpPr>
        <p:spPr>
          <a:xfrm flipH="1">
            <a:off x="5333455" y="51816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13" name="Text Box 42">
            <a:extLst>
              <a:ext uri="{FF2B5EF4-FFF2-40B4-BE49-F238E27FC236}">
                <a16:creationId xmlns:a16="http://schemas.microsoft.com/office/drawing/2014/main" id="{056DFFD9-3CA2-42E7-90FE-4F14522E3504}"/>
              </a:ext>
            </a:extLst>
          </p:cNvPr>
          <p:cNvSpPr txBox="1">
            <a:spLocks noChangeArrowheads="1"/>
          </p:cNvSpPr>
          <p:nvPr/>
        </p:nvSpPr>
        <p:spPr bwMode="auto">
          <a:xfrm>
            <a:off x="5533954" y="3623846"/>
            <a:ext cx="1563248"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Retinal surgery</a:t>
            </a:r>
          </a:p>
        </p:txBody>
      </p:sp>
      <p:sp>
        <p:nvSpPr>
          <p:cNvPr id="118" name="Text Box 47">
            <a:extLst>
              <a:ext uri="{FF2B5EF4-FFF2-40B4-BE49-F238E27FC236}">
                <a16:creationId xmlns:a16="http://schemas.microsoft.com/office/drawing/2014/main" id="{3F59D898-ECAD-49F0-9425-2A1BC8DDA7B5}"/>
              </a:ext>
            </a:extLst>
          </p:cNvPr>
          <p:cNvSpPr txBox="1">
            <a:spLocks noChangeArrowheads="1"/>
          </p:cNvSpPr>
          <p:nvPr/>
        </p:nvSpPr>
        <p:spPr bwMode="auto">
          <a:xfrm>
            <a:off x="5523688" y="4538246"/>
            <a:ext cx="1414170"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Drug-induced</a:t>
            </a:r>
          </a:p>
        </p:txBody>
      </p:sp>
      <p:sp>
        <p:nvSpPr>
          <p:cNvPr id="16" name="TextBox 15">
            <a:extLst>
              <a:ext uri="{FF2B5EF4-FFF2-40B4-BE49-F238E27FC236}">
                <a16:creationId xmlns:a16="http://schemas.microsoft.com/office/drawing/2014/main" id="{984E008D-FBBA-42B4-940E-EA26772E0161}"/>
              </a:ext>
            </a:extLst>
          </p:cNvPr>
          <p:cNvSpPr txBox="1"/>
          <p:nvPr/>
        </p:nvSpPr>
        <p:spPr>
          <a:xfrm>
            <a:off x="6230528" y="5257800"/>
            <a:ext cx="1326004" cy="369332"/>
          </a:xfrm>
          <a:prstGeom prst="rect">
            <a:avLst/>
          </a:prstGeom>
          <a:noFill/>
        </p:spPr>
        <p:txBody>
          <a:bodyPr wrap="none" rtlCol="0">
            <a:spAutoFit/>
          </a:bodyPr>
          <a:lstStyle/>
          <a:p>
            <a:pPr algn="ctr"/>
            <a:r>
              <a:rPr lang="en-US" dirty="0">
                <a:solidFill>
                  <a:schemeClr val="bg1">
                    <a:lumMod val="75000"/>
                  </a:schemeClr>
                </a:solidFill>
              </a:rPr>
              <a:t>Both/Either</a:t>
            </a:r>
          </a:p>
        </p:txBody>
      </p:sp>
      <p:cxnSp>
        <p:nvCxnSpPr>
          <p:cNvPr id="125" name="Straight Connector 124">
            <a:extLst>
              <a:ext uri="{FF2B5EF4-FFF2-40B4-BE49-F238E27FC236}">
                <a16:creationId xmlns:a16="http://schemas.microsoft.com/office/drawing/2014/main" id="{01138141-D318-4ED7-A7FE-D8F2155CE890}"/>
              </a:ext>
            </a:extLst>
          </p:cNvPr>
          <p:cNvCxnSpPr/>
          <p:nvPr/>
        </p:nvCxnSpPr>
        <p:spPr>
          <a:xfrm flipH="1">
            <a:off x="5334000" y="4724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52" name="Text Box 47">
            <a:extLst>
              <a:ext uri="{FF2B5EF4-FFF2-40B4-BE49-F238E27FC236}">
                <a16:creationId xmlns:a16="http://schemas.microsoft.com/office/drawing/2014/main" id="{E3578916-9804-473C-8F06-D4FA0BCEDFD0}"/>
              </a:ext>
            </a:extLst>
          </p:cNvPr>
          <p:cNvSpPr txBox="1">
            <a:spLocks noChangeArrowheads="1"/>
          </p:cNvSpPr>
          <p:nvPr/>
        </p:nvSpPr>
        <p:spPr bwMode="auto">
          <a:xfrm>
            <a:off x="5543446" y="4055146"/>
            <a:ext cx="1619354"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err="1">
                <a:solidFill>
                  <a:schemeClr val="bg1">
                    <a:lumMod val="75000"/>
                  </a:schemeClr>
                </a:solidFill>
              </a:rPr>
              <a:t>Nanophthalmos</a:t>
            </a:r>
            <a:endParaRPr lang="en-US" altLang="en-US" sz="1600" dirty="0">
              <a:solidFill>
                <a:schemeClr val="bg1">
                  <a:lumMod val="75000"/>
                </a:schemeClr>
              </a:solidFill>
            </a:endParaRPr>
          </a:p>
        </p:txBody>
      </p:sp>
      <p:sp>
        <p:nvSpPr>
          <p:cNvPr id="53" name="Text Box 45">
            <a:extLst>
              <a:ext uri="{FF2B5EF4-FFF2-40B4-BE49-F238E27FC236}">
                <a16:creationId xmlns:a16="http://schemas.microsoft.com/office/drawing/2014/main" id="{57D1A14F-68FE-47D2-983C-1A879D66A9DC}"/>
              </a:ext>
            </a:extLst>
          </p:cNvPr>
          <p:cNvSpPr txBox="1">
            <a:spLocks noChangeArrowheads="1"/>
          </p:cNvSpPr>
          <p:nvPr/>
        </p:nvSpPr>
        <p:spPr bwMode="auto">
          <a:xfrm>
            <a:off x="5523688" y="5013493"/>
            <a:ext cx="582211"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PFV</a:t>
            </a:r>
          </a:p>
        </p:txBody>
      </p:sp>
      <p:sp>
        <p:nvSpPr>
          <p:cNvPr id="54" name="Text Box 42">
            <a:extLst>
              <a:ext uri="{FF2B5EF4-FFF2-40B4-BE49-F238E27FC236}">
                <a16:creationId xmlns:a16="http://schemas.microsoft.com/office/drawing/2014/main" id="{E1E37D2C-2C52-446B-843B-01E64990D3EC}"/>
              </a:ext>
            </a:extLst>
          </p:cNvPr>
          <p:cNvSpPr txBox="1">
            <a:spLocks noChangeArrowheads="1"/>
          </p:cNvSpPr>
          <p:nvPr/>
        </p:nvSpPr>
        <p:spPr bwMode="auto">
          <a:xfrm>
            <a:off x="5551406" y="3192546"/>
            <a:ext cx="2276072"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ERD/choroidal effusion</a:t>
            </a:r>
          </a:p>
        </p:txBody>
      </p:sp>
      <p:sp>
        <p:nvSpPr>
          <p:cNvPr id="45" name="Oval 44">
            <a:extLst>
              <a:ext uri="{FF2B5EF4-FFF2-40B4-BE49-F238E27FC236}">
                <a16:creationId xmlns:a16="http://schemas.microsoft.com/office/drawing/2014/main" id="{76FA557D-2183-42C8-839A-45F6B0D15E23}"/>
              </a:ext>
            </a:extLst>
          </p:cNvPr>
          <p:cNvSpPr/>
          <p:nvPr/>
        </p:nvSpPr>
        <p:spPr>
          <a:xfrm>
            <a:off x="8001000" y="3429000"/>
            <a:ext cx="1070837" cy="338554"/>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TextBox 45">
            <a:extLst>
              <a:ext uri="{FF2B5EF4-FFF2-40B4-BE49-F238E27FC236}">
                <a16:creationId xmlns:a16="http://schemas.microsoft.com/office/drawing/2014/main" id="{862AF75F-3F29-4B64-9DB6-78F1A030200C}"/>
              </a:ext>
            </a:extLst>
          </p:cNvPr>
          <p:cNvSpPr txBox="1"/>
          <p:nvPr/>
        </p:nvSpPr>
        <p:spPr>
          <a:xfrm>
            <a:off x="2314614" y="3346074"/>
            <a:ext cx="5174833" cy="2308324"/>
          </a:xfrm>
          <a:prstGeom prst="rect">
            <a:avLst/>
          </a:prstGeom>
          <a:solidFill>
            <a:srgbClr val="002060"/>
          </a:solidFill>
        </p:spPr>
        <p:txBody>
          <a:bodyPr wrap="square" rtlCol="0">
            <a:spAutoFit/>
          </a:bodyPr>
          <a:lstStyle/>
          <a:p>
            <a:r>
              <a:rPr lang="en-US" sz="1600" i="1" dirty="0">
                <a:solidFill>
                  <a:schemeClr val="bg1"/>
                </a:solidFill>
              </a:rPr>
              <a:t>What clinical scenario typically produces the flat AC that leads to secondary ACG?</a:t>
            </a:r>
          </a:p>
          <a:p>
            <a:r>
              <a:rPr lang="en-US" sz="1600" dirty="0">
                <a:solidFill>
                  <a:schemeClr val="bg1"/>
                </a:solidFill>
              </a:rPr>
              <a:t>Wound leak after cataract or filtering surgery</a:t>
            </a:r>
          </a:p>
          <a:p>
            <a:endParaRPr lang="en-US" sz="1600" i="1" dirty="0">
              <a:solidFill>
                <a:schemeClr val="bg1"/>
              </a:solidFill>
            </a:endParaRPr>
          </a:p>
          <a:p>
            <a:r>
              <a:rPr lang="en-US" sz="1600" i="1" dirty="0">
                <a:solidFill>
                  <a:schemeClr val="bg1"/>
                </a:solidFill>
              </a:rPr>
              <a:t>Will the IOP be high, or low?</a:t>
            </a:r>
          </a:p>
          <a:p>
            <a:r>
              <a:rPr lang="en-US" sz="1600" dirty="0">
                <a:solidFill>
                  <a:schemeClr val="bg1"/>
                </a:solidFill>
              </a:rPr>
              <a:t>Low</a:t>
            </a:r>
          </a:p>
          <a:p>
            <a:endParaRPr lang="en-US" sz="1600" dirty="0">
              <a:solidFill>
                <a:schemeClr val="bg1"/>
              </a:solidFill>
            </a:endParaRPr>
          </a:p>
          <a:p>
            <a:r>
              <a:rPr lang="en-US" sz="1600" i="1" dirty="0">
                <a:solidFill>
                  <a:schemeClr val="bg1"/>
                </a:solidFill>
              </a:rPr>
              <a:t>How does a flat AC lead to ACG?</a:t>
            </a:r>
            <a:endParaRPr lang="en-US" sz="1600" i="1" dirty="0">
              <a:solidFill>
                <a:srgbClr val="002060"/>
              </a:solidFill>
            </a:endParaRPr>
          </a:p>
          <a:p>
            <a:r>
              <a:rPr lang="en-US" sz="1600" dirty="0">
                <a:solidFill>
                  <a:srgbClr val="002060"/>
                </a:solidFill>
              </a:rPr>
              <a:t>By allowing PAS to form</a:t>
            </a:r>
          </a:p>
        </p:txBody>
      </p:sp>
    </p:spTree>
    <p:extLst>
      <p:ext uri="{BB962C8B-B14F-4D97-AF65-F5344CB8AC3E}">
        <p14:creationId xmlns:p14="http://schemas.microsoft.com/office/powerpoint/2010/main" val="1601178029"/>
      </p:ext>
    </p:extLst>
  </p:cSld>
  <p:clrMapOvr>
    <a:masterClrMapping/>
  </p:clrMapOvr>
</p:sld>
</file>

<file path=ppt/slides/slide3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Straight Arrow Connector 12">
            <a:extLst>
              <a:ext uri="{FF2B5EF4-FFF2-40B4-BE49-F238E27FC236}">
                <a16:creationId xmlns:a16="http://schemas.microsoft.com/office/drawing/2014/main" id="{A6DE2085-829C-480C-9216-69D6039C0A37}"/>
              </a:ext>
            </a:extLst>
          </p:cNvPr>
          <p:cNvCxnSpPr>
            <a:cxnSpLocks/>
          </p:cNvCxnSpPr>
          <p:nvPr/>
        </p:nvCxnSpPr>
        <p:spPr>
          <a:xfrm>
            <a:off x="6717173" y="1828800"/>
            <a:ext cx="0" cy="3462754"/>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43014" name="Text Box 6"/>
          <p:cNvSpPr txBox="1">
            <a:spLocks noChangeArrowheads="1"/>
          </p:cNvSpPr>
          <p:nvPr/>
        </p:nvSpPr>
        <p:spPr bwMode="auto">
          <a:xfrm>
            <a:off x="533400" y="2356376"/>
            <a:ext cx="1005403"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Lens-</a:t>
            </a:r>
          </a:p>
          <a:p>
            <a:pPr algn="ctr" eaLnBrk="1" hangingPunct="1">
              <a:lnSpc>
                <a:spcPct val="80000"/>
              </a:lnSpc>
              <a:spcBef>
                <a:spcPct val="0"/>
              </a:spcBef>
              <a:buClrTx/>
              <a:buSzTx/>
              <a:buFontTx/>
              <a:buNone/>
            </a:pPr>
            <a:r>
              <a:rPr lang="en-US" altLang="en-US" sz="1800" dirty="0">
                <a:solidFill>
                  <a:schemeClr val="bg1">
                    <a:lumMod val="75000"/>
                  </a:schemeClr>
                </a:solidFill>
              </a:rPr>
              <a:t>Induced</a:t>
            </a:r>
          </a:p>
        </p:txBody>
      </p:sp>
      <p:sp>
        <p:nvSpPr>
          <p:cNvPr id="43017" name="Text Box 14"/>
          <p:cNvSpPr txBox="1">
            <a:spLocks noChangeArrowheads="1"/>
          </p:cNvSpPr>
          <p:nvPr/>
        </p:nvSpPr>
        <p:spPr bwMode="auto">
          <a:xfrm>
            <a:off x="3026498" y="2365901"/>
            <a:ext cx="1633781"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Aphakic/</a:t>
            </a:r>
          </a:p>
          <a:p>
            <a:pPr algn="ctr" eaLnBrk="1" hangingPunct="1">
              <a:lnSpc>
                <a:spcPct val="80000"/>
              </a:lnSpc>
              <a:spcBef>
                <a:spcPct val="0"/>
              </a:spcBef>
              <a:buClrTx/>
              <a:buSzTx/>
              <a:buFontTx/>
              <a:buNone/>
            </a:pPr>
            <a:r>
              <a:rPr lang="en-US" altLang="en-US" sz="1800" dirty="0" err="1">
                <a:solidFill>
                  <a:schemeClr val="bg1">
                    <a:lumMod val="75000"/>
                  </a:schemeClr>
                </a:solidFill>
              </a:rPr>
              <a:t>Pseudophakic</a:t>
            </a:r>
            <a:endParaRPr lang="en-US" altLang="en-US" sz="1800" dirty="0">
              <a:solidFill>
                <a:schemeClr val="bg1">
                  <a:lumMod val="75000"/>
                </a:schemeClr>
              </a:solidFill>
            </a:endParaRPr>
          </a:p>
        </p:txBody>
      </p:sp>
      <p:sp>
        <p:nvSpPr>
          <p:cNvPr id="43031" name="Text Box 35"/>
          <p:cNvSpPr txBox="1">
            <a:spLocks noChangeArrowheads="1"/>
          </p:cNvSpPr>
          <p:nvPr/>
        </p:nvSpPr>
        <p:spPr bwMode="auto">
          <a:xfrm>
            <a:off x="1190847" y="1295400"/>
            <a:ext cx="2473754"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solidFill>
                  <a:schemeClr val="bg1">
                    <a:lumMod val="75000"/>
                  </a:schemeClr>
                </a:solidFill>
              </a:rPr>
              <a:t>w/ Pupillary Block</a:t>
            </a:r>
          </a:p>
        </p:txBody>
      </p:sp>
      <p:sp>
        <p:nvSpPr>
          <p:cNvPr id="43032" name="Text Box 36"/>
          <p:cNvSpPr txBox="1">
            <a:spLocks noChangeArrowheads="1"/>
          </p:cNvSpPr>
          <p:nvPr/>
        </p:nvSpPr>
        <p:spPr bwMode="auto">
          <a:xfrm>
            <a:off x="5181600" y="1295400"/>
            <a:ext cx="2630848"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t>w/o Pupillary Block</a:t>
            </a:r>
          </a:p>
        </p:txBody>
      </p:sp>
      <p:sp>
        <p:nvSpPr>
          <p:cNvPr id="49" name="Rectangle 2">
            <a:extLst>
              <a:ext uri="{FF2B5EF4-FFF2-40B4-BE49-F238E27FC236}">
                <a16:creationId xmlns:a16="http://schemas.microsoft.com/office/drawing/2014/main" id="{240EE5BF-F7D2-4FC8-A5DD-F6B5423153C6}"/>
              </a:ext>
            </a:extLst>
          </p:cNvPr>
          <p:cNvSpPr>
            <a:spLocks noGrp="1" noChangeArrowheads="1"/>
          </p:cNvSpPr>
          <p:nvPr>
            <p:ph type="title"/>
          </p:nvPr>
        </p:nvSpPr>
        <p:spPr>
          <a:xfrm>
            <a:off x="457200" y="304800"/>
            <a:ext cx="7543800" cy="563562"/>
          </a:xfrm>
        </p:spPr>
        <p:txBody>
          <a:bodyPr/>
          <a:lstStyle/>
          <a:p>
            <a:pPr eaLnBrk="1" hangingPunct="1"/>
            <a:r>
              <a:rPr lang="en-US" altLang="en-US" sz="3500" dirty="0"/>
              <a:t>A</a:t>
            </a:r>
          </a:p>
        </p:txBody>
      </p:sp>
      <p:sp>
        <p:nvSpPr>
          <p:cNvPr id="50" name="TextBox 49">
            <a:extLst>
              <a:ext uri="{FF2B5EF4-FFF2-40B4-BE49-F238E27FC236}">
                <a16:creationId xmlns:a16="http://schemas.microsoft.com/office/drawing/2014/main" id="{CF426230-46C8-405C-9015-99EF57762A2E}"/>
              </a:ext>
            </a:extLst>
          </p:cNvPr>
          <p:cNvSpPr txBox="1"/>
          <p:nvPr/>
        </p:nvSpPr>
        <p:spPr>
          <a:xfrm>
            <a:off x="2259496" y="189094"/>
            <a:ext cx="4607480" cy="400110"/>
          </a:xfrm>
          <a:prstGeom prst="rect">
            <a:avLst/>
          </a:prstGeom>
          <a:solidFill>
            <a:schemeClr val="accent1">
              <a:lumMod val="60000"/>
              <a:lumOff val="40000"/>
            </a:schemeClr>
          </a:solidFill>
        </p:spPr>
        <p:txBody>
          <a:bodyPr wrap="none" rtlCol="0">
            <a:spAutoFit/>
          </a:bodyPr>
          <a:lstStyle/>
          <a:p>
            <a:pPr algn="ctr"/>
            <a:r>
              <a:rPr lang="en-US" sz="2000" b="1" dirty="0"/>
              <a:t>Secondary Angle Closure Glaucoma</a:t>
            </a:r>
          </a:p>
        </p:txBody>
      </p:sp>
      <p:sp>
        <p:nvSpPr>
          <p:cNvPr id="2" name="TextBox 1">
            <a:extLst>
              <a:ext uri="{FF2B5EF4-FFF2-40B4-BE49-F238E27FC236}">
                <a16:creationId xmlns:a16="http://schemas.microsoft.com/office/drawing/2014/main" id="{A7E30BEC-923B-4C9A-A856-BDD0D882F6B8}"/>
              </a:ext>
            </a:extLst>
          </p:cNvPr>
          <p:cNvSpPr txBox="1"/>
          <p:nvPr/>
        </p:nvSpPr>
        <p:spPr>
          <a:xfrm>
            <a:off x="887305" y="2844119"/>
            <a:ext cx="1494320" cy="338554"/>
          </a:xfrm>
          <a:prstGeom prst="rect">
            <a:avLst/>
          </a:prstGeom>
          <a:noFill/>
        </p:spPr>
        <p:txBody>
          <a:bodyPr wrap="none" rtlCol="0">
            <a:spAutoFit/>
          </a:bodyPr>
          <a:lstStyle/>
          <a:p>
            <a:r>
              <a:rPr lang="en-US" sz="1600" dirty="0" err="1">
                <a:solidFill>
                  <a:schemeClr val="bg1">
                    <a:lumMod val="75000"/>
                  </a:schemeClr>
                </a:solidFill>
              </a:rPr>
              <a:t>Phacomorphic</a:t>
            </a:r>
            <a:endParaRPr lang="en-US" sz="1600" dirty="0">
              <a:solidFill>
                <a:schemeClr val="bg1">
                  <a:lumMod val="75000"/>
                </a:schemeClr>
              </a:solidFill>
            </a:endParaRPr>
          </a:p>
        </p:txBody>
      </p:sp>
      <p:sp>
        <p:nvSpPr>
          <p:cNvPr id="51" name="TextBox 50">
            <a:extLst>
              <a:ext uri="{FF2B5EF4-FFF2-40B4-BE49-F238E27FC236}">
                <a16:creationId xmlns:a16="http://schemas.microsoft.com/office/drawing/2014/main" id="{156069D4-340B-4160-A336-EBF73557CEE0}"/>
              </a:ext>
            </a:extLst>
          </p:cNvPr>
          <p:cNvSpPr txBox="1"/>
          <p:nvPr/>
        </p:nvSpPr>
        <p:spPr>
          <a:xfrm>
            <a:off x="884725" y="3175578"/>
            <a:ext cx="1402948" cy="338554"/>
          </a:xfrm>
          <a:prstGeom prst="rect">
            <a:avLst/>
          </a:prstGeom>
          <a:noFill/>
        </p:spPr>
        <p:txBody>
          <a:bodyPr wrap="none" rtlCol="0">
            <a:spAutoFit/>
          </a:bodyPr>
          <a:lstStyle/>
          <a:p>
            <a:r>
              <a:rPr lang="en-US" sz="1600" dirty="0">
                <a:solidFill>
                  <a:schemeClr val="bg1">
                    <a:lumMod val="75000"/>
                  </a:schemeClr>
                </a:solidFill>
              </a:rPr>
              <a:t>Ectopia </a:t>
            </a:r>
            <a:r>
              <a:rPr lang="en-US" sz="1600" dirty="0" err="1">
                <a:solidFill>
                  <a:schemeClr val="bg1">
                    <a:lumMod val="75000"/>
                  </a:schemeClr>
                </a:solidFill>
              </a:rPr>
              <a:t>lentis</a:t>
            </a:r>
            <a:endParaRPr lang="en-US" sz="1600" dirty="0">
              <a:solidFill>
                <a:schemeClr val="bg1">
                  <a:lumMod val="75000"/>
                </a:schemeClr>
              </a:solidFill>
            </a:endParaRPr>
          </a:p>
        </p:txBody>
      </p:sp>
      <p:cxnSp>
        <p:nvCxnSpPr>
          <p:cNvPr id="71" name="Straight Connector 70">
            <a:extLst>
              <a:ext uri="{FF2B5EF4-FFF2-40B4-BE49-F238E27FC236}">
                <a16:creationId xmlns:a16="http://schemas.microsoft.com/office/drawing/2014/main" id="{C104938D-BA8D-4E39-9D5F-9EE2012F2F3C}"/>
              </a:ext>
            </a:extLst>
          </p:cNvPr>
          <p:cNvCxnSpPr>
            <a:cxnSpLocks/>
          </p:cNvCxnSpPr>
          <p:nvPr/>
        </p:nvCxnSpPr>
        <p:spPr>
          <a:xfrm flipH="1">
            <a:off x="762665" y="3023488"/>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2A7E4E40-472F-4E50-8A7A-45C10FDD7171}"/>
              </a:ext>
            </a:extLst>
          </p:cNvPr>
          <p:cNvCxnSpPr>
            <a:cxnSpLocks/>
          </p:cNvCxnSpPr>
          <p:nvPr/>
        </p:nvCxnSpPr>
        <p:spPr>
          <a:xfrm flipH="1">
            <a:off x="762665" y="3347853"/>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C3924889-45B9-4383-9C9E-48F0A9C27AD8}"/>
              </a:ext>
            </a:extLst>
          </p:cNvPr>
          <p:cNvCxnSpPr>
            <a:cxnSpLocks/>
          </p:cNvCxnSpPr>
          <p:nvPr/>
        </p:nvCxnSpPr>
        <p:spPr>
          <a:xfrm flipH="1">
            <a:off x="748719" y="2838976"/>
            <a:ext cx="13947" cy="5088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 name="Straight Arrow Connector 5">
            <a:extLst>
              <a:ext uri="{FF2B5EF4-FFF2-40B4-BE49-F238E27FC236}">
                <a16:creationId xmlns:a16="http://schemas.microsoft.com/office/drawing/2014/main" id="{A3439F0C-5143-461F-8F3C-2E830785DEFC}"/>
              </a:ext>
            </a:extLst>
          </p:cNvPr>
          <p:cNvCxnSpPr>
            <a:stCxn id="50" idx="2"/>
          </p:cNvCxnSpPr>
          <p:nvPr/>
        </p:nvCxnSpPr>
        <p:spPr>
          <a:xfrm flipH="1">
            <a:off x="2971800" y="589204"/>
            <a:ext cx="1591436" cy="706196"/>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0" name="Straight Arrow Connector 9">
            <a:extLst>
              <a:ext uri="{FF2B5EF4-FFF2-40B4-BE49-F238E27FC236}">
                <a16:creationId xmlns:a16="http://schemas.microsoft.com/office/drawing/2014/main" id="{84DC796E-F6ED-4FBB-82D2-A260F480BF8A}"/>
              </a:ext>
            </a:extLst>
          </p:cNvPr>
          <p:cNvCxnSpPr>
            <a:cxnSpLocks/>
          </p:cNvCxnSpPr>
          <p:nvPr/>
        </p:nvCxnSpPr>
        <p:spPr>
          <a:xfrm>
            <a:off x="4572000" y="589204"/>
            <a:ext cx="1600200" cy="706196"/>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6" name="Straight Arrow Connector 25">
            <a:extLst>
              <a:ext uri="{FF2B5EF4-FFF2-40B4-BE49-F238E27FC236}">
                <a16:creationId xmlns:a16="http://schemas.microsoft.com/office/drawing/2014/main" id="{B70E0124-9B84-41A5-8D84-A66B7838A706}"/>
              </a:ext>
            </a:extLst>
          </p:cNvPr>
          <p:cNvCxnSpPr>
            <a:cxnSpLocks/>
          </p:cNvCxnSpPr>
          <p:nvPr/>
        </p:nvCxnSpPr>
        <p:spPr>
          <a:xfrm flipH="1">
            <a:off x="1159539" y="1828800"/>
            <a:ext cx="1290435" cy="478059"/>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28" name="Straight Arrow Connector 27">
            <a:extLst>
              <a:ext uri="{FF2B5EF4-FFF2-40B4-BE49-F238E27FC236}">
                <a16:creationId xmlns:a16="http://schemas.microsoft.com/office/drawing/2014/main" id="{567A4249-5C59-4416-8A8E-1C35913900AB}"/>
              </a:ext>
            </a:extLst>
          </p:cNvPr>
          <p:cNvCxnSpPr>
            <a:cxnSpLocks/>
          </p:cNvCxnSpPr>
          <p:nvPr/>
        </p:nvCxnSpPr>
        <p:spPr>
          <a:xfrm>
            <a:off x="2449973" y="1832208"/>
            <a:ext cx="1268784"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56" name="Text Box 6">
            <a:extLst>
              <a:ext uri="{FF2B5EF4-FFF2-40B4-BE49-F238E27FC236}">
                <a16:creationId xmlns:a16="http://schemas.microsoft.com/office/drawing/2014/main" id="{557983BD-9D64-49B9-A366-A08663B0451F}"/>
              </a:ext>
            </a:extLst>
          </p:cNvPr>
          <p:cNvSpPr txBox="1">
            <a:spLocks noChangeArrowheads="1"/>
          </p:cNvSpPr>
          <p:nvPr/>
        </p:nvSpPr>
        <p:spPr bwMode="auto">
          <a:xfrm>
            <a:off x="5029200" y="2356376"/>
            <a:ext cx="813043"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r" eaLnBrk="1" hangingPunct="1">
              <a:lnSpc>
                <a:spcPct val="80000"/>
              </a:lnSpc>
              <a:spcBef>
                <a:spcPct val="0"/>
              </a:spcBef>
              <a:buClrTx/>
              <a:buSzTx/>
              <a:buFontTx/>
              <a:buNone/>
            </a:pPr>
            <a:r>
              <a:rPr lang="en-US" altLang="en-US" sz="1800" dirty="0">
                <a:solidFill>
                  <a:schemeClr val="bg1">
                    <a:lumMod val="75000"/>
                  </a:schemeClr>
                </a:solidFill>
              </a:rPr>
              <a:t>‘Push’</a:t>
            </a:r>
          </a:p>
        </p:txBody>
      </p:sp>
      <p:sp>
        <p:nvSpPr>
          <p:cNvPr id="57" name="Text Box 14">
            <a:extLst>
              <a:ext uri="{FF2B5EF4-FFF2-40B4-BE49-F238E27FC236}">
                <a16:creationId xmlns:a16="http://schemas.microsoft.com/office/drawing/2014/main" id="{5DAFA1C1-3A29-4C27-A379-663FDD22E326}"/>
              </a:ext>
            </a:extLst>
          </p:cNvPr>
          <p:cNvSpPr txBox="1">
            <a:spLocks noChangeArrowheads="1"/>
          </p:cNvSpPr>
          <p:nvPr/>
        </p:nvSpPr>
        <p:spPr bwMode="auto">
          <a:xfrm>
            <a:off x="7620000" y="2365901"/>
            <a:ext cx="671979"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t>‘Pull’</a:t>
            </a:r>
          </a:p>
        </p:txBody>
      </p:sp>
      <p:cxnSp>
        <p:nvCxnSpPr>
          <p:cNvPr id="58" name="Straight Arrow Connector 57">
            <a:extLst>
              <a:ext uri="{FF2B5EF4-FFF2-40B4-BE49-F238E27FC236}">
                <a16:creationId xmlns:a16="http://schemas.microsoft.com/office/drawing/2014/main" id="{E874FEE9-46BD-46A3-90A3-DE7CC220FBFF}"/>
              </a:ext>
            </a:extLst>
          </p:cNvPr>
          <p:cNvCxnSpPr>
            <a:cxnSpLocks/>
          </p:cNvCxnSpPr>
          <p:nvPr/>
        </p:nvCxnSpPr>
        <p:spPr>
          <a:xfrm flipH="1">
            <a:off x="5867400" y="1828800"/>
            <a:ext cx="849775"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59" name="Straight Arrow Connector 58">
            <a:extLst>
              <a:ext uri="{FF2B5EF4-FFF2-40B4-BE49-F238E27FC236}">
                <a16:creationId xmlns:a16="http://schemas.microsoft.com/office/drawing/2014/main" id="{C370A4A1-FE96-4E70-B89E-839542A5E241}"/>
              </a:ext>
            </a:extLst>
          </p:cNvPr>
          <p:cNvCxnSpPr>
            <a:cxnSpLocks/>
          </p:cNvCxnSpPr>
          <p:nvPr/>
        </p:nvCxnSpPr>
        <p:spPr>
          <a:xfrm>
            <a:off x="6717173" y="1832208"/>
            <a:ext cx="902827" cy="474047"/>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62" name="Text Box 16">
            <a:extLst>
              <a:ext uri="{FF2B5EF4-FFF2-40B4-BE49-F238E27FC236}">
                <a16:creationId xmlns:a16="http://schemas.microsoft.com/office/drawing/2014/main" id="{33538067-0726-41B0-93FF-357EF00CA62D}"/>
              </a:ext>
            </a:extLst>
          </p:cNvPr>
          <p:cNvSpPr txBox="1">
            <a:spLocks noChangeArrowheads="1"/>
          </p:cNvSpPr>
          <p:nvPr/>
        </p:nvSpPr>
        <p:spPr bwMode="auto">
          <a:xfrm>
            <a:off x="8065437" y="2684785"/>
            <a:ext cx="628698"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NVG</a:t>
            </a:r>
          </a:p>
        </p:txBody>
      </p:sp>
      <p:sp>
        <p:nvSpPr>
          <p:cNvPr id="70" name="Text Box 21">
            <a:extLst>
              <a:ext uri="{FF2B5EF4-FFF2-40B4-BE49-F238E27FC236}">
                <a16:creationId xmlns:a16="http://schemas.microsoft.com/office/drawing/2014/main" id="{86C32650-BE1F-4CC3-8DB5-0C136D877E6F}"/>
              </a:ext>
            </a:extLst>
          </p:cNvPr>
          <p:cNvSpPr txBox="1">
            <a:spLocks noChangeArrowheads="1"/>
          </p:cNvSpPr>
          <p:nvPr/>
        </p:nvSpPr>
        <p:spPr bwMode="auto">
          <a:xfrm>
            <a:off x="8070534" y="3048000"/>
            <a:ext cx="526106"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a:solidFill>
                  <a:schemeClr val="bg1">
                    <a:lumMod val="75000"/>
                  </a:schemeClr>
                </a:solidFill>
              </a:rPr>
              <a:t>ICE</a:t>
            </a:r>
          </a:p>
        </p:txBody>
      </p:sp>
      <p:sp>
        <p:nvSpPr>
          <p:cNvPr id="75" name="Text Box 45">
            <a:extLst>
              <a:ext uri="{FF2B5EF4-FFF2-40B4-BE49-F238E27FC236}">
                <a16:creationId xmlns:a16="http://schemas.microsoft.com/office/drawing/2014/main" id="{2B6EDA2D-8F55-4DFD-A225-8C03CE6FC7F3}"/>
              </a:ext>
            </a:extLst>
          </p:cNvPr>
          <p:cNvSpPr txBox="1">
            <a:spLocks noChangeArrowheads="1"/>
          </p:cNvSpPr>
          <p:nvPr/>
        </p:nvSpPr>
        <p:spPr bwMode="auto">
          <a:xfrm>
            <a:off x="8073162" y="3810000"/>
            <a:ext cx="1070837" cy="74635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ts val="1700"/>
              </a:lnSpc>
              <a:spcBef>
                <a:spcPct val="0"/>
              </a:spcBef>
              <a:buClrTx/>
              <a:buSzTx/>
              <a:buFontTx/>
              <a:buNone/>
            </a:pPr>
            <a:r>
              <a:rPr lang="en-US" altLang="en-US" sz="1600" dirty="0">
                <a:solidFill>
                  <a:schemeClr val="bg1">
                    <a:lumMod val="75000"/>
                  </a:schemeClr>
                </a:solidFill>
              </a:rPr>
              <a:t>Epithelial/ fibrous ingrowth</a:t>
            </a:r>
          </a:p>
        </p:txBody>
      </p:sp>
      <p:cxnSp>
        <p:nvCxnSpPr>
          <p:cNvPr id="77" name="Straight Connector 76">
            <a:extLst>
              <a:ext uri="{FF2B5EF4-FFF2-40B4-BE49-F238E27FC236}">
                <a16:creationId xmlns:a16="http://schemas.microsoft.com/office/drawing/2014/main" id="{FC090BD7-F2E1-4464-B57B-9CBE5874C89B}"/>
              </a:ext>
            </a:extLst>
          </p:cNvPr>
          <p:cNvCxnSpPr>
            <a:cxnSpLocks/>
          </p:cNvCxnSpPr>
          <p:nvPr/>
        </p:nvCxnSpPr>
        <p:spPr>
          <a:xfrm>
            <a:off x="7873969" y="2674448"/>
            <a:ext cx="7724" cy="128795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8" name="Straight Connector 77">
            <a:extLst>
              <a:ext uri="{FF2B5EF4-FFF2-40B4-BE49-F238E27FC236}">
                <a16:creationId xmlns:a16="http://schemas.microsoft.com/office/drawing/2014/main" id="{B1922ED5-C3D8-43D8-A00D-1D6BC9201DBA}"/>
              </a:ext>
            </a:extLst>
          </p:cNvPr>
          <p:cNvCxnSpPr/>
          <p:nvPr/>
        </p:nvCxnSpPr>
        <p:spPr>
          <a:xfrm flipH="1">
            <a:off x="7873968" y="2840262"/>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9" name="Straight Connector 78">
            <a:extLst>
              <a:ext uri="{FF2B5EF4-FFF2-40B4-BE49-F238E27FC236}">
                <a16:creationId xmlns:a16="http://schemas.microsoft.com/office/drawing/2014/main" id="{77019ED2-6D69-4A60-9D19-D4DB786EA3A0}"/>
              </a:ext>
            </a:extLst>
          </p:cNvPr>
          <p:cNvCxnSpPr/>
          <p:nvPr/>
        </p:nvCxnSpPr>
        <p:spPr>
          <a:xfrm flipH="1">
            <a:off x="7873968" y="3213518"/>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1" name="Straight Connector 80">
            <a:extLst>
              <a:ext uri="{FF2B5EF4-FFF2-40B4-BE49-F238E27FC236}">
                <a16:creationId xmlns:a16="http://schemas.microsoft.com/office/drawing/2014/main" id="{9796A12F-4125-4C05-8EE8-A388740C580D}"/>
              </a:ext>
            </a:extLst>
          </p:cNvPr>
          <p:cNvCxnSpPr/>
          <p:nvPr/>
        </p:nvCxnSpPr>
        <p:spPr>
          <a:xfrm flipH="1">
            <a:off x="7877837" y="3581400"/>
            <a:ext cx="24447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3" name="Straight Connector 82">
            <a:extLst>
              <a:ext uri="{FF2B5EF4-FFF2-40B4-BE49-F238E27FC236}">
                <a16:creationId xmlns:a16="http://schemas.microsoft.com/office/drawing/2014/main" id="{7FDC5F4B-9BF0-42AD-B8BB-2F2399BCF1E2}"/>
              </a:ext>
            </a:extLst>
          </p:cNvPr>
          <p:cNvCxnSpPr/>
          <p:nvPr/>
        </p:nvCxnSpPr>
        <p:spPr>
          <a:xfrm flipH="1">
            <a:off x="7881693" y="3962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93" name="Text Box 42">
            <a:extLst>
              <a:ext uri="{FF2B5EF4-FFF2-40B4-BE49-F238E27FC236}">
                <a16:creationId xmlns:a16="http://schemas.microsoft.com/office/drawing/2014/main" id="{53BAB77F-E061-4834-9068-34BDF78AD071}"/>
              </a:ext>
            </a:extLst>
          </p:cNvPr>
          <p:cNvSpPr txBox="1">
            <a:spLocks noChangeArrowheads="1"/>
          </p:cNvSpPr>
          <p:nvPr/>
        </p:nvSpPr>
        <p:spPr bwMode="auto">
          <a:xfrm>
            <a:off x="8111387" y="3429000"/>
            <a:ext cx="895181"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b="1" dirty="0"/>
              <a:t>Flat AC</a:t>
            </a:r>
          </a:p>
        </p:txBody>
      </p:sp>
      <p:sp>
        <p:nvSpPr>
          <p:cNvPr id="100" name="Text Box 23">
            <a:extLst>
              <a:ext uri="{FF2B5EF4-FFF2-40B4-BE49-F238E27FC236}">
                <a16:creationId xmlns:a16="http://schemas.microsoft.com/office/drawing/2014/main" id="{D8F2FCFF-2984-4836-B000-9C5601A8EAAA}"/>
              </a:ext>
            </a:extLst>
          </p:cNvPr>
          <p:cNvSpPr txBox="1">
            <a:spLocks noChangeArrowheads="1"/>
          </p:cNvSpPr>
          <p:nvPr/>
        </p:nvSpPr>
        <p:spPr bwMode="auto">
          <a:xfrm>
            <a:off x="5530369" y="2667000"/>
            <a:ext cx="2143536"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Aqueous misdirection</a:t>
            </a:r>
          </a:p>
        </p:txBody>
      </p:sp>
      <p:cxnSp>
        <p:nvCxnSpPr>
          <p:cNvPr id="104" name="Straight Connector 103">
            <a:extLst>
              <a:ext uri="{FF2B5EF4-FFF2-40B4-BE49-F238E27FC236}">
                <a16:creationId xmlns:a16="http://schemas.microsoft.com/office/drawing/2014/main" id="{49D87D4A-E317-4446-9B95-5184CB3968F3}"/>
              </a:ext>
            </a:extLst>
          </p:cNvPr>
          <p:cNvCxnSpPr>
            <a:cxnSpLocks/>
          </p:cNvCxnSpPr>
          <p:nvPr/>
        </p:nvCxnSpPr>
        <p:spPr>
          <a:xfrm flipH="1">
            <a:off x="5316229" y="2667000"/>
            <a:ext cx="7397" cy="25314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5" name="Straight Connector 104">
            <a:extLst>
              <a:ext uri="{FF2B5EF4-FFF2-40B4-BE49-F238E27FC236}">
                <a16:creationId xmlns:a16="http://schemas.microsoft.com/office/drawing/2014/main" id="{F40B6D71-75A8-4A88-864D-00D14C2F710D}"/>
              </a:ext>
            </a:extLst>
          </p:cNvPr>
          <p:cNvCxnSpPr/>
          <p:nvPr/>
        </p:nvCxnSpPr>
        <p:spPr>
          <a:xfrm flipH="1">
            <a:off x="5323624" y="2832814"/>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6" name="Straight Connector 105">
            <a:extLst>
              <a:ext uri="{FF2B5EF4-FFF2-40B4-BE49-F238E27FC236}">
                <a16:creationId xmlns:a16="http://schemas.microsoft.com/office/drawing/2014/main" id="{010BF7B2-AA07-4DCF-822D-E2DB5CC0BF59}"/>
              </a:ext>
            </a:extLst>
          </p:cNvPr>
          <p:cNvCxnSpPr/>
          <p:nvPr/>
        </p:nvCxnSpPr>
        <p:spPr>
          <a:xfrm flipH="1">
            <a:off x="5323624" y="3360065"/>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a:extLst>
              <a:ext uri="{FF2B5EF4-FFF2-40B4-BE49-F238E27FC236}">
                <a16:creationId xmlns:a16="http://schemas.microsoft.com/office/drawing/2014/main" id="{BAC8035C-3999-4C31-93CD-6C0D2ADEB73B}"/>
              </a:ext>
            </a:extLst>
          </p:cNvPr>
          <p:cNvCxnSpPr/>
          <p:nvPr/>
        </p:nvCxnSpPr>
        <p:spPr>
          <a:xfrm flipH="1">
            <a:off x="5323536" y="3786938"/>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8" name="Straight Connector 107">
            <a:extLst>
              <a:ext uri="{FF2B5EF4-FFF2-40B4-BE49-F238E27FC236}">
                <a16:creationId xmlns:a16="http://schemas.microsoft.com/office/drawing/2014/main" id="{DB64CAEE-69B4-426A-8A5B-D1269DBF0F66}"/>
              </a:ext>
            </a:extLst>
          </p:cNvPr>
          <p:cNvCxnSpPr/>
          <p:nvPr/>
        </p:nvCxnSpPr>
        <p:spPr>
          <a:xfrm flipH="1">
            <a:off x="5327493" y="4249152"/>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12" name="Straight Connector 111">
            <a:extLst>
              <a:ext uri="{FF2B5EF4-FFF2-40B4-BE49-F238E27FC236}">
                <a16:creationId xmlns:a16="http://schemas.microsoft.com/office/drawing/2014/main" id="{99A16C30-4BE4-48E5-8B65-0C5F3039B8DC}"/>
              </a:ext>
            </a:extLst>
          </p:cNvPr>
          <p:cNvCxnSpPr/>
          <p:nvPr/>
        </p:nvCxnSpPr>
        <p:spPr>
          <a:xfrm flipH="1">
            <a:off x="5333455" y="51816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13" name="Text Box 42">
            <a:extLst>
              <a:ext uri="{FF2B5EF4-FFF2-40B4-BE49-F238E27FC236}">
                <a16:creationId xmlns:a16="http://schemas.microsoft.com/office/drawing/2014/main" id="{056DFFD9-3CA2-42E7-90FE-4F14522E3504}"/>
              </a:ext>
            </a:extLst>
          </p:cNvPr>
          <p:cNvSpPr txBox="1">
            <a:spLocks noChangeArrowheads="1"/>
          </p:cNvSpPr>
          <p:nvPr/>
        </p:nvSpPr>
        <p:spPr bwMode="auto">
          <a:xfrm>
            <a:off x="5533954" y="3623846"/>
            <a:ext cx="1563248"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Retinal surgery</a:t>
            </a:r>
          </a:p>
        </p:txBody>
      </p:sp>
      <p:sp>
        <p:nvSpPr>
          <p:cNvPr id="118" name="Text Box 47">
            <a:extLst>
              <a:ext uri="{FF2B5EF4-FFF2-40B4-BE49-F238E27FC236}">
                <a16:creationId xmlns:a16="http://schemas.microsoft.com/office/drawing/2014/main" id="{3F59D898-ECAD-49F0-9425-2A1BC8DDA7B5}"/>
              </a:ext>
            </a:extLst>
          </p:cNvPr>
          <p:cNvSpPr txBox="1">
            <a:spLocks noChangeArrowheads="1"/>
          </p:cNvSpPr>
          <p:nvPr/>
        </p:nvSpPr>
        <p:spPr bwMode="auto">
          <a:xfrm>
            <a:off x="5523688" y="4538246"/>
            <a:ext cx="1414170"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Drug-induced</a:t>
            </a:r>
          </a:p>
        </p:txBody>
      </p:sp>
      <p:sp>
        <p:nvSpPr>
          <p:cNvPr id="16" name="TextBox 15">
            <a:extLst>
              <a:ext uri="{FF2B5EF4-FFF2-40B4-BE49-F238E27FC236}">
                <a16:creationId xmlns:a16="http://schemas.microsoft.com/office/drawing/2014/main" id="{984E008D-FBBA-42B4-940E-EA26772E0161}"/>
              </a:ext>
            </a:extLst>
          </p:cNvPr>
          <p:cNvSpPr txBox="1"/>
          <p:nvPr/>
        </p:nvSpPr>
        <p:spPr>
          <a:xfrm>
            <a:off x="6230528" y="5257800"/>
            <a:ext cx="1326004" cy="369332"/>
          </a:xfrm>
          <a:prstGeom prst="rect">
            <a:avLst/>
          </a:prstGeom>
          <a:noFill/>
        </p:spPr>
        <p:txBody>
          <a:bodyPr wrap="none" rtlCol="0">
            <a:spAutoFit/>
          </a:bodyPr>
          <a:lstStyle/>
          <a:p>
            <a:pPr algn="ctr"/>
            <a:r>
              <a:rPr lang="en-US" dirty="0">
                <a:solidFill>
                  <a:schemeClr val="bg1">
                    <a:lumMod val="75000"/>
                  </a:schemeClr>
                </a:solidFill>
              </a:rPr>
              <a:t>Both/Either</a:t>
            </a:r>
          </a:p>
        </p:txBody>
      </p:sp>
      <p:cxnSp>
        <p:nvCxnSpPr>
          <p:cNvPr id="125" name="Straight Connector 124">
            <a:extLst>
              <a:ext uri="{FF2B5EF4-FFF2-40B4-BE49-F238E27FC236}">
                <a16:creationId xmlns:a16="http://schemas.microsoft.com/office/drawing/2014/main" id="{01138141-D318-4ED7-A7FE-D8F2155CE890}"/>
              </a:ext>
            </a:extLst>
          </p:cNvPr>
          <p:cNvCxnSpPr/>
          <p:nvPr/>
        </p:nvCxnSpPr>
        <p:spPr>
          <a:xfrm flipH="1">
            <a:off x="5334000" y="4724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52" name="Text Box 47">
            <a:extLst>
              <a:ext uri="{FF2B5EF4-FFF2-40B4-BE49-F238E27FC236}">
                <a16:creationId xmlns:a16="http://schemas.microsoft.com/office/drawing/2014/main" id="{E3578916-9804-473C-8F06-D4FA0BCEDFD0}"/>
              </a:ext>
            </a:extLst>
          </p:cNvPr>
          <p:cNvSpPr txBox="1">
            <a:spLocks noChangeArrowheads="1"/>
          </p:cNvSpPr>
          <p:nvPr/>
        </p:nvSpPr>
        <p:spPr bwMode="auto">
          <a:xfrm>
            <a:off x="5543446" y="4055146"/>
            <a:ext cx="1619354"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err="1">
                <a:solidFill>
                  <a:schemeClr val="bg1">
                    <a:lumMod val="75000"/>
                  </a:schemeClr>
                </a:solidFill>
              </a:rPr>
              <a:t>Nanophthalmos</a:t>
            </a:r>
            <a:endParaRPr lang="en-US" altLang="en-US" sz="1600" dirty="0">
              <a:solidFill>
                <a:schemeClr val="bg1">
                  <a:lumMod val="75000"/>
                </a:schemeClr>
              </a:solidFill>
            </a:endParaRPr>
          </a:p>
        </p:txBody>
      </p:sp>
      <p:sp>
        <p:nvSpPr>
          <p:cNvPr id="53" name="Text Box 45">
            <a:extLst>
              <a:ext uri="{FF2B5EF4-FFF2-40B4-BE49-F238E27FC236}">
                <a16:creationId xmlns:a16="http://schemas.microsoft.com/office/drawing/2014/main" id="{57D1A14F-68FE-47D2-983C-1A879D66A9DC}"/>
              </a:ext>
            </a:extLst>
          </p:cNvPr>
          <p:cNvSpPr txBox="1">
            <a:spLocks noChangeArrowheads="1"/>
          </p:cNvSpPr>
          <p:nvPr/>
        </p:nvSpPr>
        <p:spPr bwMode="auto">
          <a:xfrm>
            <a:off x="5523688" y="5013493"/>
            <a:ext cx="582211"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PFV</a:t>
            </a:r>
          </a:p>
        </p:txBody>
      </p:sp>
      <p:sp>
        <p:nvSpPr>
          <p:cNvPr id="54" name="Text Box 42">
            <a:extLst>
              <a:ext uri="{FF2B5EF4-FFF2-40B4-BE49-F238E27FC236}">
                <a16:creationId xmlns:a16="http://schemas.microsoft.com/office/drawing/2014/main" id="{E1E37D2C-2C52-446B-843B-01E64990D3EC}"/>
              </a:ext>
            </a:extLst>
          </p:cNvPr>
          <p:cNvSpPr txBox="1">
            <a:spLocks noChangeArrowheads="1"/>
          </p:cNvSpPr>
          <p:nvPr/>
        </p:nvSpPr>
        <p:spPr bwMode="auto">
          <a:xfrm>
            <a:off x="5551406" y="3192546"/>
            <a:ext cx="2276072"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ERD/choroidal effusion</a:t>
            </a:r>
          </a:p>
        </p:txBody>
      </p:sp>
      <p:sp>
        <p:nvSpPr>
          <p:cNvPr id="45" name="Oval 44">
            <a:extLst>
              <a:ext uri="{FF2B5EF4-FFF2-40B4-BE49-F238E27FC236}">
                <a16:creationId xmlns:a16="http://schemas.microsoft.com/office/drawing/2014/main" id="{76FA557D-2183-42C8-839A-45F6B0D15E23}"/>
              </a:ext>
            </a:extLst>
          </p:cNvPr>
          <p:cNvSpPr/>
          <p:nvPr/>
        </p:nvSpPr>
        <p:spPr>
          <a:xfrm>
            <a:off x="8001000" y="3429000"/>
            <a:ext cx="1070837" cy="338554"/>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TextBox 45">
            <a:extLst>
              <a:ext uri="{FF2B5EF4-FFF2-40B4-BE49-F238E27FC236}">
                <a16:creationId xmlns:a16="http://schemas.microsoft.com/office/drawing/2014/main" id="{862AF75F-3F29-4B64-9DB6-78F1A030200C}"/>
              </a:ext>
            </a:extLst>
          </p:cNvPr>
          <p:cNvSpPr txBox="1"/>
          <p:nvPr/>
        </p:nvSpPr>
        <p:spPr>
          <a:xfrm>
            <a:off x="2314614" y="3346074"/>
            <a:ext cx="5174833" cy="2308324"/>
          </a:xfrm>
          <a:prstGeom prst="rect">
            <a:avLst/>
          </a:prstGeom>
          <a:solidFill>
            <a:srgbClr val="002060"/>
          </a:solidFill>
        </p:spPr>
        <p:txBody>
          <a:bodyPr wrap="square" rtlCol="0">
            <a:spAutoFit/>
          </a:bodyPr>
          <a:lstStyle/>
          <a:p>
            <a:r>
              <a:rPr lang="en-US" sz="1600" i="1" dirty="0">
                <a:solidFill>
                  <a:schemeClr val="bg1"/>
                </a:solidFill>
              </a:rPr>
              <a:t>What clinical scenario typically produces the flat AC that leads to secondary ACG?</a:t>
            </a:r>
          </a:p>
          <a:p>
            <a:r>
              <a:rPr lang="en-US" sz="1600" dirty="0">
                <a:solidFill>
                  <a:schemeClr val="bg1"/>
                </a:solidFill>
              </a:rPr>
              <a:t>Wound leak after cataract or filtering surgery</a:t>
            </a:r>
          </a:p>
          <a:p>
            <a:endParaRPr lang="en-US" sz="1600" i="1" dirty="0">
              <a:solidFill>
                <a:schemeClr val="bg1"/>
              </a:solidFill>
            </a:endParaRPr>
          </a:p>
          <a:p>
            <a:r>
              <a:rPr lang="en-US" sz="1600" i="1" dirty="0">
                <a:solidFill>
                  <a:schemeClr val="bg1"/>
                </a:solidFill>
              </a:rPr>
              <a:t>Will the IOP be high, or low?</a:t>
            </a:r>
          </a:p>
          <a:p>
            <a:r>
              <a:rPr lang="en-US" sz="1600" dirty="0">
                <a:solidFill>
                  <a:schemeClr val="bg1"/>
                </a:solidFill>
              </a:rPr>
              <a:t>Low</a:t>
            </a:r>
          </a:p>
          <a:p>
            <a:endParaRPr lang="en-US" sz="1600" dirty="0">
              <a:solidFill>
                <a:schemeClr val="bg1"/>
              </a:solidFill>
            </a:endParaRPr>
          </a:p>
          <a:p>
            <a:r>
              <a:rPr lang="en-US" sz="1600" i="1" dirty="0">
                <a:solidFill>
                  <a:schemeClr val="bg1"/>
                </a:solidFill>
              </a:rPr>
              <a:t>How does a flat AC lead to ACG?</a:t>
            </a:r>
          </a:p>
          <a:p>
            <a:r>
              <a:rPr lang="en-US" sz="1600" dirty="0">
                <a:solidFill>
                  <a:schemeClr val="bg1"/>
                </a:solidFill>
              </a:rPr>
              <a:t>By allowing PAS to form</a:t>
            </a:r>
          </a:p>
        </p:txBody>
      </p:sp>
    </p:spTree>
    <p:extLst>
      <p:ext uri="{BB962C8B-B14F-4D97-AF65-F5344CB8AC3E}">
        <p14:creationId xmlns:p14="http://schemas.microsoft.com/office/powerpoint/2010/main" val="1499943994"/>
      </p:ext>
    </p:extLst>
  </p:cSld>
  <p:clrMapOvr>
    <a:masterClrMapping/>
  </p:clrMapOvr>
</p:sld>
</file>

<file path=ppt/slides/slide3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Straight Arrow Connector 12">
            <a:extLst>
              <a:ext uri="{FF2B5EF4-FFF2-40B4-BE49-F238E27FC236}">
                <a16:creationId xmlns:a16="http://schemas.microsoft.com/office/drawing/2014/main" id="{A6DE2085-829C-480C-9216-69D6039C0A37}"/>
              </a:ext>
            </a:extLst>
          </p:cNvPr>
          <p:cNvCxnSpPr>
            <a:cxnSpLocks/>
          </p:cNvCxnSpPr>
          <p:nvPr/>
        </p:nvCxnSpPr>
        <p:spPr>
          <a:xfrm>
            <a:off x="6717173" y="1828800"/>
            <a:ext cx="0" cy="3462754"/>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43014" name="Text Box 6"/>
          <p:cNvSpPr txBox="1">
            <a:spLocks noChangeArrowheads="1"/>
          </p:cNvSpPr>
          <p:nvPr/>
        </p:nvSpPr>
        <p:spPr bwMode="auto">
          <a:xfrm>
            <a:off x="533400" y="2356376"/>
            <a:ext cx="1005403"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Lens-</a:t>
            </a:r>
          </a:p>
          <a:p>
            <a:pPr algn="ctr" eaLnBrk="1" hangingPunct="1">
              <a:lnSpc>
                <a:spcPct val="80000"/>
              </a:lnSpc>
              <a:spcBef>
                <a:spcPct val="0"/>
              </a:spcBef>
              <a:buClrTx/>
              <a:buSzTx/>
              <a:buFontTx/>
              <a:buNone/>
            </a:pPr>
            <a:r>
              <a:rPr lang="en-US" altLang="en-US" sz="1800" dirty="0">
                <a:solidFill>
                  <a:schemeClr val="bg1">
                    <a:lumMod val="75000"/>
                  </a:schemeClr>
                </a:solidFill>
              </a:rPr>
              <a:t>Induced</a:t>
            </a:r>
          </a:p>
        </p:txBody>
      </p:sp>
      <p:sp>
        <p:nvSpPr>
          <p:cNvPr id="43017" name="Text Box 14"/>
          <p:cNvSpPr txBox="1">
            <a:spLocks noChangeArrowheads="1"/>
          </p:cNvSpPr>
          <p:nvPr/>
        </p:nvSpPr>
        <p:spPr bwMode="auto">
          <a:xfrm>
            <a:off x="3026498" y="2365901"/>
            <a:ext cx="1633781"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Aphakic/</a:t>
            </a:r>
          </a:p>
          <a:p>
            <a:pPr algn="ctr" eaLnBrk="1" hangingPunct="1">
              <a:lnSpc>
                <a:spcPct val="80000"/>
              </a:lnSpc>
              <a:spcBef>
                <a:spcPct val="0"/>
              </a:spcBef>
              <a:buClrTx/>
              <a:buSzTx/>
              <a:buFontTx/>
              <a:buNone/>
            </a:pPr>
            <a:r>
              <a:rPr lang="en-US" altLang="en-US" sz="1800" dirty="0" err="1">
                <a:solidFill>
                  <a:schemeClr val="bg1">
                    <a:lumMod val="75000"/>
                  </a:schemeClr>
                </a:solidFill>
              </a:rPr>
              <a:t>Pseudophakic</a:t>
            </a:r>
            <a:endParaRPr lang="en-US" altLang="en-US" sz="1800" dirty="0">
              <a:solidFill>
                <a:schemeClr val="bg1">
                  <a:lumMod val="75000"/>
                </a:schemeClr>
              </a:solidFill>
            </a:endParaRPr>
          </a:p>
        </p:txBody>
      </p:sp>
      <p:sp>
        <p:nvSpPr>
          <p:cNvPr id="43031" name="Text Box 35"/>
          <p:cNvSpPr txBox="1">
            <a:spLocks noChangeArrowheads="1"/>
          </p:cNvSpPr>
          <p:nvPr/>
        </p:nvSpPr>
        <p:spPr bwMode="auto">
          <a:xfrm>
            <a:off x="1190847" y="1295400"/>
            <a:ext cx="2473754"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solidFill>
                  <a:schemeClr val="bg1">
                    <a:lumMod val="75000"/>
                  </a:schemeClr>
                </a:solidFill>
              </a:rPr>
              <a:t>w/ Pupillary Block</a:t>
            </a:r>
          </a:p>
        </p:txBody>
      </p:sp>
      <p:sp>
        <p:nvSpPr>
          <p:cNvPr id="43032" name="Text Box 36"/>
          <p:cNvSpPr txBox="1">
            <a:spLocks noChangeArrowheads="1"/>
          </p:cNvSpPr>
          <p:nvPr/>
        </p:nvSpPr>
        <p:spPr bwMode="auto">
          <a:xfrm>
            <a:off x="5181600" y="1295400"/>
            <a:ext cx="2630848"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t>w/o Pupillary Block</a:t>
            </a:r>
          </a:p>
        </p:txBody>
      </p:sp>
      <p:sp>
        <p:nvSpPr>
          <p:cNvPr id="49" name="Rectangle 2">
            <a:extLst>
              <a:ext uri="{FF2B5EF4-FFF2-40B4-BE49-F238E27FC236}">
                <a16:creationId xmlns:a16="http://schemas.microsoft.com/office/drawing/2014/main" id="{240EE5BF-F7D2-4FC8-A5DD-F6B5423153C6}"/>
              </a:ext>
            </a:extLst>
          </p:cNvPr>
          <p:cNvSpPr>
            <a:spLocks noGrp="1" noChangeArrowheads="1"/>
          </p:cNvSpPr>
          <p:nvPr>
            <p:ph type="title"/>
          </p:nvPr>
        </p:nvSpPr>
        <p:spPr>
          <a:xfrm>
            <a:off x="457200" y="304800"/>
            <a:ext cx="7543800" cy="563562"/>
          </a:xfrm>
        </p:spPr>
        <p:txBody>
          <a:bodyPr/>
          <a:lstStyle/>
          <a:p>
            <a:pPr eaLnBrk="1" hangingPunct="1"/>
            <a:r>
              <a:rPr lang="en-US" altLang="en-US" sz="3500" dirty="0"/>
              <a:t>Q</a:t>
            </a:r>
          </a:p>
        </p:txBody>
      </p:sp>
      <p:sp>
        <p:nvSpPr>
          <p:cNvPr id="50" name="TextBox 49">
            <a:extLst>
              <a:ext uri="{FF2B5EF4-FFF2-40B4-BE49-F238E27FC236}">
                <a16:creationId xmlns:a16="http://schemas.microsoft.com/office/drawing/2014/main" id="{CF426230-46C8-405C-9015-99EF57762A2E}"/>
              </a:ext>
            </a:extLst>
          </p:cNvPr>
          <p:cNvSpPr txBox="1"/>
          <p:nvPr/>
        </p:nvSpPr>
        <p:spPr>
          <a:xfrm>
            <a:off x="2259496" y="189094"/>
            <a:ext cx="4607480" cy="400110"/>
          </a:xfrm>
          <a:prstGeom prst="rect">
            <a:avLst/>
          </a:prstGeom>
          <a:solidFill>
            <a:schemeClr val="accent1">
              <a:lumMod val="60000"/>
              <a:lumOff val="40000"/>
            </a:schemeClr>
          </a:solidFill>
        </p:spPr>
        <p:txBody>
          <a:bodyPr wrap="none" rtlCol="0">
            <a:spAutoFit/>
          </a:bodyPr>
          <a:lstStyle/>
          <a:p>
            <a:pPr algn="ctr"/>
            <a:r>
              <a:rPr lang="en-US" sz="2000" b="1" dirty="0"/>
              <a:t>Secondary Angle Closure Glaucoma</a:t>
            </a:r>
          </a:p>
        </p:txBody>
      </p:sp>
      <p:sp>
        <p:nvSpPr>
          <p:cNvPr id="2" name="TextBox 1">
            <a:extLst>
              <a:ext uri="{FF2B5EF4-FFF2-40B4-BE49-F238E27FC236}">
                <a16:creationId xmlns:a16="http://schemas.microsoft.com/office/drawing/2014/main" id="{A7E30BEC-923B-4C9A-A856-BDD0D882F6B8}"/>
              </a:ext>
            </a:extLst>
          </p:cNvPr>
          <p:cNvSpPr txBox="1"/>
          <p:nvPr/>
        </p:nvSpPr>
        <p:spPr>
          <a:xfrm>
            <a:off x="887305" y="2844119"/>
            <a:ext cx="1494320" cy="338554"/>
          </a:xfrm>
          <a:prstGeom prst="rect">
            <a:avLst/>
          </a:prstGeom>
          <a:noFill/>
        </p:spPr>
        <p:txBody>
          <a:bodyPr wrap="none" rtlCol="0">
            <a:spAutoFit/>
          </a:bodyPr>
          <a:lstStyle/>
          <a:p>
            <a:r>
              <a:rPr lang="en-US" sz="1600" dirty="0" err="1">
                <a:solidFill>
                  <a:schemeClr val="bg1">
                    <a:lumMod val="75000"/>
                  </a:schemeClr>
                </a:solidFill>
              </a:rPr>
              <a:t>Phacomorphic</a:t>
            </a:r>
            <a:endParaRPr lang="en-US" sz="1600" dirty="0">
              <a:solidFill>
                <a:schemeClr val="bg1">
                  <a:lumMod val="75000"/>
                </a:schemeClr>
              </a:solidFill>
            </a:endParaRPr>
          </a:p>
        </p:txBody>
      </p:sp>
      <p:sp>
        <p:nvSpPr>
          <p:cNvPr id="51" name="TextBox 50">
            <a:extLst>
              <a:ext uri="{FF2B5EF4-FFF2-40B4-BE49-F238E27FC236}">
                <a16:creationId xmlns:a16="http://schemas.microsoft.com/office/drawing/2014/main" id="{156069D4-340B-4160-A336-EBF73557CEE0}"/>
              </a:ext>
            </a:extLst>
          </p:cNvPr>
          <p:cNvSpPr txBox="1"/>
          <p:nvPr/>
        </p:nvSpPr>
        <p:spPr>
          <a:xfrm>
            <a:off x="884725" y="3175578"/>
            <a:ext cx="1402948" cy="338554"/>
          </a:xfrm>
          <a:prstGeom prst="rect">
            <a:avLst/>
          </a:prstGeom>
          <a:noFill/>
        </p:spPr>
        <p:txBody>
          <a:bodyPr wrap="none" rtlCol="0">
            <a:spAutoFit/>
          </a:bodyPr>
          <a:lstStyle/>
          <a:p>
            <a:r>
              <a:rPr lang="en-US" sz="1600" dirty="0">
                <a:solidFill>
                  <a:schemeClr val="bg1">
                    <a:lumMod val="75000"/>
                  </a:schemeClr>
                </a:solidFill>
              </a:rPr>
              <a:t>Ectopia </a:t>
            </a:r>
            <a:r>
              <a:rPr lang="en-US" sz="1600" dirty="0" err="1">
                <a:solidFill>
                  <a:schemeClr val="bg1">
                    <a:lumMod val="75000"/>
                  </a:schemeClr>
                </a:solidFill>
              </a:rPr>
              <a:t>lentis</a:t>
            </a:r>
            <a:endParaRPr lang="en-US" sz="1600" dirty="0">
              <a:solidFill>
                <a:schemeClr val="bg1">
                  <a:lumMod val="75000"/>
                </a:schemeClr>
              </a:solidFill>
            </a:endParaRPr>
          </a:p>
        </p:txBody>
      </p:sp>
      <p:cxnSp>
        <p:nvCxnSpPr>
          <p:cNvPr id="71" name="Straight Connector 70">
            <a:extLst>
              <a:ext uri="{FF2B5EF4-FFF2-40B4-BE49-F238E27FC236}">
                <a16:creationId xmlns:a16="http://schemas.microsoft.com/office/drawing/2014/main" id="{C104938D-BA8D-4E39-9D5F-9EE2012F2F3C}"/>
              </a:ext>
            </a:extLst>
          </p:cNvPr>
          <p:cNvCxnSpPr>
            <a:cxnSpLocks/>
          </p:cNvCxnSpPr>
          <p:nvPr/>
        </p:nvCxnSpPr>
        <p:spPr>
          <a:xfrm flipH="1">
            <a:off x="762665" y="3023488"/>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2A7E4E40-472F-4E50-8A7A-45C10FDD7171}"/>
              </a:ext>
            </a:extLst>
          </p:cNvPr>
          <p:cNvCxnSpPr>
            <a:cxnSpLocks/>
          </p:cNvCxnSpPr>
          <p:nvPr/>
        </p:nvCxnSpPr>
        <p:spPr>
          <a:xfrm flipH="1">
            <a:off x="762665" y="3347853"/>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C3924889-45B9-4383-9C9E-48F0A9C27AD8}"/>
              </a:ext>
            </a:extLst>
          </p:cNvPr>
          <p:cNvCxnSpPr>
            <a:cxnSpLocks/>
          </p:cNvCxnSpPr>
          <p:nvPr/>
        </p:nvCxnSpPr>
        <p:spPr>
          <a:xfrm flipH="1">
            <a:off x="748719" y="2838976"/>
            <a:ext cx="13947" cy="5088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 name="Straight Arrow Connector 5">
            <a:extLst>
              <a:ext uri="{FF2B5EF4-FFF2-40B4-BE49-F238E27FC236}">
                <a16:creationId xmlns:a16="http://schemas.microsoft.com/office/drawing/2014/main" id="{A3439F0C-5143-461F-8F3C-2E830785DEFC}"/>
              </a:ext>
            </a:extLst>
          </p:cNvPr>
          <p:cNvCxnSpPr>
            <a:stCxn id="50" idx="2"/>
          </p:cNvCxnSpPr>
          <p:nvPr/>
        </p:nvCxnSpPr>
        <p:spPr>
          <a:xfrm flipH="1">
            <a:off x="2971800" y="589204"/>
            <a:ext cx="1591436" cy="706196"/>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0" name="Straight Arrow Connector 9">
            <a:extLst>
              <a:ext uri="{FF2B5EF4-FFF2-40B4-BE49-F238E27FC236}">
                <a16:creationId xmlns:a16="http://schemas.microsoft.com/office/drawing/2014/main" id="{84DC796E-F6ED-4FBB-82D2-A260F480BF8A}"/>
              </a:ext>
            </a:extLst>
          </p:cNvPr>
          <p:cNvCxnSpPr>
            <a:cxnSpLocks/>
          </p:cNvCxnSpPr>
          <p:nvPr/>
        </p:nvCxnSpPr>
        <p:spPr>
          <a:xfrm>
            <a:off x="4572000" y="589204"/>
            <a:ext cx="1600200" cy="706196"/>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6" name="Straight Arrow Connector 25">
            <a:extLst>
              <a:ext uri="{FF2B5EF4-FFF2-40B4-BE49-F238E27FC236}">
                <a16:creationId xmlns:a16="http://schemas.microsoft.com/office/drawing/2014/main" id="{B70E0124-9B84-41A5-8D84-A66B7838A706}"/>
              </a:ext>
            </a:extLst>
          </p:cNvPr>
          <p:cNvCxnSpPr>
            <a:cxnSpLocks/>
          </p:cNvCxnSpPr>
          <p:nvPr/>
        </p:nvCxnSpPr>
        <p:spPr>
          <a:xfrm flipH="1">
            <a:off x="1159539" y="1828800"/>
            <a:ext cx="1290435" cy="478059"/>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28" name="Straight Arrow Connector 27">
            <a:extLst>
              <a:ext uri="{FF2B5EF4-FFF2-40B4-BE49-F238E27FC236}">
                <a16:creationId xmlns:a16="http://schemas.microsoft.com/office/drawing/2014/main" id="{567A4249-5C59-4416-8A8E-1C35913900AB}"/>
              </a:ext>
            </a:extLst>
          </p:cNvPr>
          <p:cNvCxnSpPr>
            <a:cxnSpLocks/>
          </p:cNvCxnSpPr>
          <p:nvPr/>
        </p:nvCxnSpPr>
        <p:spPr>
          <a:xfrm>
            <a:off x="2449973" y="1832208"/>
            <a:ext cx="1268784"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56" name="Text Box 6">
            <a:extLst>
              <a:ext uri="{FF2B5EF4-FFF2-40B4-BE49-F238E27FC236}">
                <a16:creationId xmlns:a16="http://schemas.microsoft.com/office/drawing/2014/main" id="{557983BD-9D64-49B9-A366-A08663B0451F}"/>
              </a:ext>
            </a:extLst>
          </p:cNvPr>
          <p:cNvSpPr txBox="1">
            <a:spLocks noChangeArrowheads="1"/>
          </p:cNvSpPr>
          <p:nvPr/>
        </p:nvSpPr>
        <p:spPr bwMode="auto">
          <a:xfrm>
            <a:off x="5029200" y="2356376"/>
            <a:ext cx="813043"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r" eaLnBrk="1" hangingPunct="1">
              <a:lnSpc>
                <a:spcPct val="80000"/>
              </a:lnSpc>
              <a:spcBef>
                <a:spcPct val="0"/>
              </a:spcBef>
              <a:buClrTx/>
              <a:buSzTx/>
              <a:buFontTx/>
              <a:buNone/>
            </a:pPr>
            <a:r>
              <a:rPr lang="en-US" altLang="en-US" sz="1800" dirty="0">
                <a:solidFill>
                  <a:schemeClr val="bg1">
                    <a:lumMod val="75000"/>
                  </a:schemeClr>
                </a:solidFill>
              </a:rPr>
              <a:t>‘Push’</a:t>
            </a:r>
          </a:p>
        </p:txBody>
      </p:sp>
      <p:sp>
        <p:nvSpPr>
          <p:cNvPr id="57" name="Text Box 14">
            <a:extLst>
              <a:ext uri="{FF2B5EF4-FFF2-40B4-BE49-F238E27FC236}">
                <a16:creationId xmlns:a16="http://schemas.microsoft.com/office/drawing/2014/main" id="{5DAFA1C1-3A29-4C27-A379-663FDD22E326}"/>
              </a:ext>
            </a:extLst>
          </p:cNvPr>
          <p:cNvSpPr txBox="1">
            <a:spLocks noChangeArrowheads="1"/>
          </p:cNvSpPr>
          <p:nvPr/>
        </p:nvSpPr>
        <p:spPr bwMode="auto">
          <a:xfrm>
            <a:off x="7620000" y="2365901"/>
            <a:ext cx="671979"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t>‘Pull’</a:t>
            </a:r>
          </a:p>
        </p:txBody>
      </p:sp>
      <p:cxnSp>
        <p:nvCxnSpPr>
          <p:cNvPr id="58" name="Straight Arrow Connector 57">
            <a:extLst>
              <a:ext uri="{FF2B5EF4-FFF2-40B4-BE49-F238E27FC236}">
                <a16:creationId xmlns:a16="http://schemas.microsoft.com/office/drawing/2014/main" id="{E874FEE9-46BD-46A3-90A3-DE7CC220FBFF}"/>
              </a:ext>
            </a:extLst>
          </p:cNvPr>
          <p:cNvCxnSpPr>
            <a:cxnSpLocks/>
          </p:cNvCxnSpPr>
          <p:nvPr/>
        </p:nvCxnSpPr>
        <p:spPr>
          <a:xfrm flipH="1">
            <a:off x="5867400" y="1828800"/>
            <a:ext cx="849775"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59" name="Straight Arrow Connector 58">
            <a:extLst>
              <a:ext uri="{FF2B5EF4-FFF2-40B4-BE49-F238E27FC236}">
                <a16:creationId xmlns:a16="http://schemas.microsoft.com/office/drawing/2014/main" id="{C370A4A1-FE96-4E70-B89E-839542A5E241}"/>
              </a:ext>
            </a:extLst>
          </p:cNvPr>
          <p:cNvCxnSpPr>
            <a:cxnSpLocks/>
          </p:cNvCxnSpPr>
          <p:nvPr/>
        </p:nvCxnSpPr>
        <p:spPr>
          <a:xfrm>
            <a:off x="6717173" y="1832208"/>
            <a:ext cx="902827" cy="474047"/>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62" name="Text Box 16">
            <a:extLst>
              <a:ext uri="{FF2B5EF4-FFF2-40B4-BE49-F238E27FC236}">
                <a16:creationId xmlns:a16="http://schemas.microsoft.com/office/drawing/2014/main" id="{33538067-0726-41B0-93FF-357EF00CA62D}"/>
              </a:ext>
            </a:extLst>
          </p:cNvPr>
          <p:cNvSpPr txBox="1">
            <a:spLocks noChangeArrowheads="1"/>
          </p:cNvSpPr>
          <p:nvPr/>
        </p:nvSpPr>
        <p:spPr bwMode="auto">
          <a:xfrm>
            <a:off x="8065437" y="2684785"/>
            <a:ext cx="628698"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NVG</a:t>
            </a:r>
          </a:p>
        </p:txBody>
      </p:sp>
      <p:sp>
        <p:nvSpPr>
          <p:cNvPr id="70" name="Text Box 21">
            <a:extLst>
              <a:ext uri="{FF2B5EF4-FFF2-40B4-BE49-F238E27FC236}">
                <a16:creationId xmlns:a16="http://schemas.microsoft.com/office/drawing/2014/main" id="{86C32650-BE1F-4CC3-8DB5-0C136D877E6F}"/>
              </a:ext>
            </a:extLst>
          </p:cNvPr>
          <p:cNvSpPr txBox="1">
            <a:spLocks noChangeArrowheads="1"/>
          </p:cNvSpPr>
          <p:nvPr/>
        </p:nvSpPr>
        <p:spPr bwMode="auto">
          <a:xfrm>
            <a:off x="8070534" y="3048000"/>
            <a:ext cx="526106"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a:solidFill>
                  <a:schemeClr val="bg1">
                    <a:lumMod val="75000"/>
                  </a:schemeClr>
                </a:solidFill>
              </a:rPr>
              <a:t>ICE</a:t>
            </a:r>
          </a:p>
        </p:txBody>
      </p:sp>
      <p:sp>
        <p:nvSpPr>
          <p:cNvPr id="75" name="Text Box 45">
            <a:extLst>
              <a:ext uri="{FF2B5EF4-FFF2-40B4-BE49-F238E27FC236}">
                <a16:creationId xmlns:a16="http://schemas.microsoft.com/office/drawing/2014/main" id="{2B6EDA2D-8F55-4DFD-A225-8C03CE6FC7F3}"/>
              </a:ext>
            </a:extLst>
          </p:cNvPr>
          <p:cNvSpPr txBox="1">
            <a:spLocks noChangeArrowheads="1"/>
          </p:cNvSpPr>
          <p:nvPr/>
        </p:nvSpPr>
        <p:spPr bwMode="auto">
          <a:xfrm>
            <a:off x="8073162" y="3810000"/>
            <a:ext cx="1070837" cy="74635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ts val="1700"/>
              </a:lnSpc>
              <a:spcBef>
                <a:spcPct val="0"/>
              </a:spcBef>
              <a:buClrTx/>
              <a:buSzTx/>
              <a:buFontTx/>
              <a:buNone/>
            </a:pPr>
            <a:r>
              <a:rPr lang="en-US" altLang="en-US" sz="1600" dirty="0">
                <a:solidFill>
                  <a:schemeClr val="bg1">
                    <a:lumMod val="75000"/>
                  </a:schemeClr>
                </a:solidFill>
              </a:rPr>
              <a:t>Epithelial/ fibrous ingrowth</a:t>
            </a:r>
          </a:p>
        </p:txBody>
      </p:sp>
      <p:cxnSp>
        <p:nvCxnSpPr>
          <p:cNvPr id="77" name="Straight Connector 76">
            <a:extLst>
              <a:ext uri="{FF2B5EF4-FFF2-40B4-BE49-F238E27FC236}">
                <a16:creationId xmlns:a16="http://schemas.microsoft.com/office/drawing/2014/main" id="{FC090BD7-F2E1-4464-B57B-9CBE5874C89B}"/>
              </a:ext>
            </a:extLst>
          </p:cNvPr>
          <p:cNvCxnSpPr>
            <a:cxnSpLocks/>
          </p:cNvCxnSpPr>
          <p:nvPr/>
        </p:nvCxnSpPr>
        <p:spPr>
          <a:xfrm>
            <a:off x="7873969" y="2674448"/>
            <a:ext cx="7724" cy="128795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8" name="Straight Connector 77">
            <a:extLst>
              <a:ext uri="{FF2B5EF4-FFF2-40B4-BE49-F238E27FC236}">
                <a16:creationId xmlns:a16="http://schemas.microsoft.com/office/drawing/2014/main" id="{B1922ED5-C3D8-43D8-A00D-1D6BC9201DBA}"/>
              </a:ext>
            </a:extLst>
          </p:cNvPr>
          <p:cNvCxnSpPr/>
          <p:nvPr/>
        </p:nvCxnSpPr>
        <p:spPr>
          <a:xfrm flipH="1">
            <a:off x="7873968" y="2840262"/>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9" name="Straight Connector 78">
            <a:extLst>
              <a:ext uri="{FF2B5EF4-FFF2-40B4-BE49-F238E27FC236}">
                <a16:creationId xmlns:a16="http://schemas.microsoft.com/office/drawing/2014/main" id="{77019ED2-6D69-4A60-9D19-D4DB786EA3A0}"/>
              </a:ext>
            </a:extLst>
          </p:cNvPr>
          <p:cNvCxnSpPr/>
          <p:nvPr/>
        </p:nvCxnSpPr>
        <p:spPr>
          <a:xfrm flipH="1">
            <a:off x="7873968" y="3213518"/>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1" name="Straight Connector 80">
            <a:extLst>
              <a:ext uri="{FF2B5EF4-FFF2-40B4-BE49-F238E27FC236}">
                <a16:creationId xmlns:a16="http://schemas.microsoft.com/office/drawing/2014/main" id="{9796A12F-4125-4C05-8EE8-A388740C580D}"/>
              </a:ext>
            </a:extLst>
          </p:cNvPr>
          <p:cNvCxnSpPr/>
          <p:nvPr/>
        </p:nvCxnSpPr>
        <p:spPr>
          <a:xfrm flipH="1">
            <a:off x="7877837" y="3581400"/>
            <a:ext cx="24447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3" name="Straight Connector 82">
            <a:extLst>
              <a:ext uri="{FF2B5EF4-FFF2-40B4-BE49-F238E27FC236}">
                <a16:creationId xmlns:a16="http://schemas.microsoft.com/office/drawing/2014/main" id="{7FDC5F4B-9BF0-42AD-B8BB-2F2399BCF1E2}"/>
              </a:ext>
            </a:extLst>
          </p:cNvPr>
          <p:cNvCxnSpPr/>
          <p:nvPr/>
        </p:nvCxnSpPr>
        <p:spPr>
          <a:xfrm flipH="1">
            <a:off x="7881693" y="3962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93" name="Text Box 42">
            <a:extLst>
              <a:ext uri="{FF2B5EF4-FFF2-40B4-BE49-F238E27FC236}">
                <a16:creationId xmlns:a16="http://schemas.microsoft.com/office/drawing/2014/main" id="{53BAB77F-E061-4834-9068-34BDF78AD071}"/>
              </a:ext>
            </a:extLst>
          </p:cNvPr>
          <p:cNvSpPr txBox="1">
            <a:spLocks noChangeArrowheads="1"/>
          </p:cNvSpPr>
          <p:nvPr/>
        </p:nvSpPr>
        <p:spPr bwMode="auto">
          <a:xfrm>
            <a:off x="8111387" y="3429000"/>
            <a:ext cx="895181"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b="1" dirty="0"/>
              <a:t>Flat AC</a:t>
            </a:r>
          </a:p>
        </p:txBody>
      </p:sp>
      <p:sp>
        <p:nvSpPr>
          <p:cNvPr id="100" name="Text Box 23">
            <a:extLst>
              <a:ext uri="{FF2B5EF4-FFF2-40B4-BE49-F238E27FC236}">
                <a16:creationId xmlns:a16="http://schemas.microsoft.com/office/drawing/2014/main" id="{D8F2FCFF-2984-4836-B000-9C5601A8EAAA}"/>
              </a:ext>
            </a:extLst>
          </p:cNvPr>
          <p:cNvSpPr txBox="1">
            <a:spLocks noChangeArrowheads="1"/>
          </p:cNvSpPr>
          <p:nvPr/>
        </p:nvSpPr>
        <p:spPr bwMode="auto">
          <a:xfrm>
            <a:off x="5530369" y="2667000"/>
            <a:ext cx="2143536"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Aqueous misdirection</a:t>
            </a:r>
          </a:p>
        </p:txBody>
      </p:sp>
      <p:cxnSp>
        <p:nvCxnSpPr>
          <p:cNvPr id="104" name="Straight Connector 103">
            <a:extLst>
              <a:ext uri="{FF2B5EF4-FFF2-40B4-BE49-F238E27FC236}">
                <a16:creationId xmlns:a16="http://schemas.microsoft.com/office/drawing/2014/main" id="{49D87D4A-E317-4446-9B95-5184CB3968F3}"/>
              </a:ext>
            </a:extLst>
          </p:cNvPr>
          <p:cNvCxnSpPr>
            <a:cxnSpLocks/>
          </p:cNvCxnSpPr>
          <p:nvPr/>
        </p:nvCxnSpPr>
        <p:spPr>
          <a:xfrm flipH="1">
            <a:off x="5316229" y="2667000"/>
            <a:ext cx="7397" cy="25314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5" name="Straight Connector 104">
            <a:extLst>
              <a:ext uri="{FF2B5EF4-FFF2-40B4-BE49-F238E27FC236}">
                <a16:creationId xmlns:a16="http://schemas.microsoft.com/office/drawing/2014/main" id="{F40B6D71-75A8-4A88-864D-00D14C2F710D}"/>
              </a:ext>
            </a:extLst>
          </p:cNvPr>
          <p:cNvCxnSpPr/>
          <p:nvPr/>
        </p:nvCxnSpPr>
        <p:spPr>
          <a:xfrm flipH="1">
            <a:off x="5323624" y="2832814"/>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6" name="Straight Connector 105">
            <a:extLst>
              <a:ext uri="{FF2B5EF4-FFF2-40B4-BE49-F238E27FC236}">
                <a16:creationId xmlns:a16="http://schemas.microsoft.com/office/drawing/2014/main" id="{010BF7B2-AA07-4DCF-822D-E2DB5CC0BF59}"/>
              </a:ext>
            </a:extLst>
          </p:cNvPr>
          <p:cNvCxnSpPr/>
          <p:nvPr/>
        </p:nvCxnSpPr>
        <p:spPr>
          <a:xfrm flipH="1">
            <a:off x="5323624" y="3360065"/>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a:extLst>
              <a:ext uri="{FF2B5EF4-FFF2-40B4-BE49-F238E27FC236}">
                <a16:creationId xmlns:a16="http://schemas.microsoft.com/office/drawing/2014/main" id="{BAC8035C-3999-4C31-93CD-6C0D2ADEB73B}"/>
              </a:ext>
            </a:extLst>
          </p:cNvPr>
          <p:cNvCxnSpPr/>
          <p:nvPr/>
        </p:nvCxnSpPr>
        <p:spPr>
          <a:xfrm flipH="1">
            <a:off x="5323536" y="3786938"/>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8" name="Straight Connector 107">
            <a:extLst>
              <a:ext uri="{FF2B5EF4-FFF2-40B4-BE49-F238E27FC236}">
                <a16:creationId xmlns:a16="http://schemas.microsoft.com/office/drawing/2014/main" id="{DB64CAEE-69B4-426A-8A5B-D1269DBF0F66}"/>
              </a:ext>
            </a:extLst>
          </p:cNvPr>
          <p:cNvCxnSpPr/>
          <p:nvPr/>
        </p:nvCxnSpPr>
        <p:spPr>
          <a:xfrm flipH="1">
            <a:off x="5327493" y="4249152"/>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12" name="Straight Connector 111">
            <a:extLst>
              <a:ext uri="{FF2B5EF4-FFF2-40B4-BE49-F238E27FC236}">
                <a16:creationId xmlns:a16="http://schemas.microsoft.com/office/drawing/2014/main" id="{99A16C30-4BE4-48E5-8B65-0C5F3039B8DC}"/>
              </a:ext>
            </a:extLst>
          </p:cNvPr>
          <p:cNvCxnSpPr/>
          <p:nvPr/>
        </p:nvCxnSpPr>
        <p:spPr>
          <a:xfrm flipH="1">
            <a:off x="5333455" y="51816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13" name="Text Box 42">
            <a:extLst>
              <a:ext uri="{FF2B5EF4-FFF2-40B4-BE49-F238E27FC236}">
                <a16:creationId xmlns:a16="http://schemas.microsoft.com/office/drawing/2014/main" id="{056DFFD9-3CA2-42E7-90FE-4F14522E3504}"/>
              </a:ext>
            </a:extLst>
          </p:cNvPr>
          <p:cNvSpPr txBox="1">
            <a:spLocks noChangeArrowheads="1"/>
          </p:cNvSpPr>
          <p:nvPr/>
        </p:nvSpPr>
        <p:spPr bwMode="auto">
          <a:xfrm>
            <a:off x="5533954" y="3623846"/>
            <a:ext cx="1563248"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Retinal surgery</a:t>
            </a:r>
          </a:p>
        </p:txBody>
      </p:sp>
      <p:sp>
        <p:nvSpPr>
          <p:cNvPr id="118" name="Text Box 47">
            <a:extLst>
              <a:ext uri="{FF2B5EF4-FFF2-40B4-BE49-F238E27FC236}">
                <a16:creationId xmlns:a16="http://schemas.microsoft.com/office/drawing/2014/main" id="{3F59D898-ECAD-49F0-9425-2A1BC8DDA7B5}"/>
              </a:ext>
            </a:extLst>
          </p:cNvPr>
          <p:cNvSpPr txBox="1">
            <a:spLocks noChangeArrowheads="1"/>
          </p:cNvSpPr>
          <p:nvPr/>
        </p:nvSpPr>
        <p:spPr bwMode="auto">
          <a:xfrm>
            <a:off x="5523688" y="4538246"/>
            <a:ext cx="1414170"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Drug-induced</a:t>
            </a:r>
          </a:p>
        </p:txBody>
      </p:sp>
      <p:sp>
        <p:nvSpPr>
          <p:cNvPr id="16" name="TextBox 15">
            <a:extLst>
              <a:ext uri="{FF2B5EF4-FFF2-40B4-BE49-F238E27FC236}">
                <a16:creationId xmlns:a16="http://schemas.microsoft.com/office/drawing/2014/main" id="{984E008D-FBBA-42B4-940E-EA26772E0161}"/>
              </a:ext>
            </a:extLst>
          </p:cNvPr>
          <p:cNvSpPr txBox="1"/>
          <p:nvPr/>
        </p:nvSpPr>
        <p:spPr>
          <a:xfrm>
            <a:off x="6230528" y="5257800"/>
            <a:ext cx="1326004" cy="369332"/>
          </a:xfrm>
          <a:prstGeom prst="rect">
            <a:avLst/>
          </a:prstGeom>
          <a:noFill/>
        </p:spPr>
        <p:txBody>
          <a:bodyPr wrap="none" rtlCol="0">
            <a:spAutoFit/>
          </a:bodyPr>
          <a:lstStyle/>
          <a:p>
            <a:pPr algn="ctr"/>
            <a:r>
              <a:rPr lang="en-US" dirty="0">
                <a:solidFill>
                  <a:schemeClr val="bg1">
                    <a:lumMod val="75000"/>
                  </a:schemeClr>
                </a:solidFill>
              </a:rPr>
              <a:t>Both/Either</a:t>
            </a:r>
          </a:p>
        </p:txBody>
      </p:sp>
      <p:cxnSp>
        <p:nvCxnSpPr>
          <p:cNvPr id="125" name="Straight Connector 124">
            <a:extLst>
              <a:ext uri="{FF2B5EF4-FFF2-40B4-BE49-F238E27FC236}">
                <a16:creationId xmlns:a16="http://schemas.microsoft.com/office/drawing/2014/main" id="{01138141-D318-4ED7-A7FE-D8F2155CE890}"/>
              </a:ext>
            </a:extLst>
          </p:cNvPr>
          <p:cNvCxnSpPr/>
          <p:nvPr/>
        </p:nvCxnSpPr>
        <p:spPr>
          <a:xfrm flipH="1">
            <a:off x="5334000" y="4724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52" name="Text Box 47">
            <a:extLst>
              <a:ext uri="{FF2B5EF4-FFF2-40B4-BE49-F238E27FC236}">
                <a16:creationId xmlns:a16="http://schemas.microsoft.com/office/drawing/2014/main" id="{E3578916-9804-473C-8F06-D4FA0BCEDFD0}"/>
              </a:ext>
            </a:extLst>
          </p:cNvPr>
          <p:cNvSpPr txBox="1">
            <a:spLocks noChangeArrowheads="1"/>
          </p:cNvSpPr>
          <p:nvPr/>
        </p:nvSpPr>
        <p:spPr bwMode="auto">
          <a:xfrm>
            <a:off x="5543446" y="4055146"/>
            <a:ext cx="1619354"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err="1">
                <a:solidFill>
                  <a:schemeClr val="bg1">
                    <a:lumMod val="75000"/>
                  </a:schemeClr>
                </a:solidFill>
              </a:rPr>
              <a:t>Nanophthalmos</a:t>
            </a:r>
            <a:endParaRPr lang="en-US" altLang="en-US" sz="1600" dirty="0">
              <a:solidFill>
                <a:schemeClr val="bg1">
                  <a:lumMod val="75000"/>
                </a:schemeClr>
              </a:solidFill>
            </a:endParaRPr>
          </a:p>
        </p:txBody>
      </p:sp>
      <p:sp>
        <p:nvSpPr>
          <p:cNvPr id="53" name="Text Box 45">
            <a:extLst>
              <a:ext uri="{FF2B5EF4-FFF2-40B4-BE49-F238E27FC236}">
                <a16:creationId xmlns:a16="http://schemas.microsoft.com/office/drawing/2014/main" id="{57D1A14F-68FE-47D2-983C-1A879D66A9DC}"/>
              </a:ext>
            </a:extLst>
          </p:cNvPr>
          <p:cNvSpPr txBox="1">
            <a:spLocks noChangeArrowheads="1"/>
          </p:cNvSpPr>
          <p:nvPr/>
        </p:nvSpPr>
        <p:spPr bwMode="auto">
          <a:xfrm>
            <a:off x="5523688" y="5013493"/>
            <a:ext cx="582211"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PFV</a:t>
            </a:r>
          </a:p>
        </p:txBody>
      </p:sp>
      <p:sp>
        <p:nvSpPr>
          <p:cNvPr id="54" name="Text Box 42">
            <a:extLst>
              <a:ext uri="{FF2B5EF4-FFF2-40B4-BE49-F238E27FC236}">
                <a16:creationId xmlns:a16="http://schemas.microsoft.com/office/drawing/2014/main" id="{E1E37D2C-2C52-446B-843B-01E64990D3EC}"/>
              </a:ext>
            </a:extLst>
          </p:cNvPr>
          <p:cNvSpPr txBox="1">
            <a:spLocks noChangeArrowheads="1"/>
          </p:cNvSpPr>
          <p:nvPr/>
        </p:nvSpPr>
        <p:spPr bwMode="auto">
          <a:xfrm>
            <a:off x="5551406" y="3192546"/>
            <a:ext cx="2276072"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ERD/choroidal effusion</a:t>
            </a:r>
          </a:p>
        </p:txBody>
      </p:sp>
      <p:sp>
        <p:nvSpPr>
          <p:cNvPr id="45" name="Oval 44">
            <a:extLst>
              <a:ext uri="{FF2B5EF4-FFF2-40B4-BE49-F238E27FC236}">
                <a16:creationId xmlns:a16="http://schemas.microsoft.com/office/drawing/2014/main" id="{76FA557D-2183-42C8-839A-45F6B0D15E23}"/>
              </a:ext>
            </a:extLst>
          </p:cNvPr>
          <p:cNvSpPr/>
          <p:nvPr/>
        </p:nvSpPr>
        <p:spPr>
          <a:xfrm>
            <a:off x="8001000" y="3429000"/>
            <a:ext cx="1070837" cy="338554"/>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TextBox 45">
            <a:extLst>
              <a:ext uri="{FF2B5EF4-FFF2-40B4-BE49-F238E27FC236}">
                <a16:creationId xmlns:a16="http://schemas.microsoft.com/office/drawing/2014/main" id="{862AF75F-3F29-4B64-9DB6-78F1A030200C}"/>
              </a:ext>
            </a:extLst>
          </p:cNvPr>
          <p:cNvSpPr txBox="1"/>
          <p:nvPr/>
        </p:nvSpPr>
        <p:spPr>
          <a:xfrm>
            <a:off x="2314614" y="3346074"/>
            <a:ext cx="5174833" cy="2308324"/>
          </a:xfrm>
          <a:prstGeom prst="rect">
            <a:avLst/>
          </a:prstGeom>
          <a:solidFill>
            <a:srgbClr val="002060"/>
          </a:solidFill>
        </p:spPr>
        <p:txBody>
          <a:bodyPr wrap="square" rtlCol="0">
            <a:spAutoFit/>
          </a:bodyPr>
          <a:lstStyle/>
          <a:p>
            <a:r>
              <a:rPr lang="en-US" sz="1600" i="1" dirty="0">
                <a:solidFill>
                  <a:schemeClr val="tx1">
                    <a:lumMod val="50000"/>
                    <a:lumOff val="50000"/>
                  </a:schemeClr>
                </a:solidFill>
              </a:rPr>
              <a:t>What clinical scenario typically produces the flat AC that leads to secondary ACG?</a:t>
            </a:r>
          </a:p>
          <a:p>
            <a:r>
              <a:rPr lang="en-US" sz="1600" b="1" u="sng" dirty="0">
                <a:solidFill>
                  <a:schemeClr val="bg1"/>
                </a:solidFill>
              </a:rPr>
              <a:t>Wound leak</a:t>
            </a:r>
            <a:r>
              <a:rPr lang="en-US" sz="1600" dirty="0">
                <a:solidFill>
                  <a:schemeClr val="bg1"/>
                </a:solidFill>
              </a:rPr>
              <a:t> </a:t>
            </a:r>
            <a:r>
              <a:rPr lang="en-US" sz="1600" dirty="0">
                <a:solidFill>
                  <a:schemeClr val="tx1">
                    <a:lumMod val="50000"/>
                    <a:lumOff val="50000"/>
                  </a:schemeClr>
                </a:solidFill>
              </a:rPr>
              <a:t>after cataract or filtering surgery</a:t>
            </a:r>
          </a:p>
          <a:p>
            <a:endParaRPr lang="en-US" sz="1600" i="1" dirty="0">
              <a:solidFill>
                <a:schemeClr val="tx1">
                  <a:lumMod val="50000"/>
                  <a:lumOff val="50000"/>
                </a:schemeClr>
              </a:solidFill>
            </a:endParaRPr>
          </a:p>
          <a:p>
            <a:r>
              <a:rPr lang="en-US" sz="1600" i="1" dirty="0">
                <a:solidFill>
                  <a:schemeClr val="tx1">
                    <a:lumMod val="50000"/>
                    <a:lumOff val="50000"/>
                  </a:schemeClr>
                </a:solidFill>
              </a:rPr>
              <a:t>Will the IOP be high, or low?</a:t>
            </a:r>
          </a:p>
          <a:p>
            <a:r>
              <a:rPr lang="en-US" sz="1600" dirty="0">
                <a:solidFill>
                  <a:schemeClr val="tx1">
                    <a:lumMod val="50000"/>
                    <a:lumOff val="50000"/>
                  </a:schemeClr>
                </a:solidFill>
              </a:rPr>
              <a:t>Low</a:t>
            </a:r>
          </a:p>
          <a:p>
            <a:endParaRPr lang="en-US" sz="1600" dirty="0">
              <a:solidFill>
                <a:schemeClr val="tx1">
                  <a:lumMod val="50000"/>
                  <a:lumOff val="50000"/>
                </a:schemeClr>
              </a:solidFill>
            </a:endParaRPr>
          </a:p>
          <a:p>
            <a:r>
              <a:rPr lang="en-US" sz="1600" i="1" dirty="0">
                <a:solidFill>
                  <a:schemeClr val="tx1">
                    <a:lumMod val="50000"/>
                    <a:lumOff val="50000"/>
                  </a:schemeClr>
                </a:solidFill>
              </a:rPr>
              <a:t>How does a flat AC lead to ACG?</a:t>
            </a:r>
          </a:p>
          <a:p>
            <a:r>
              <a:rPr lang="en-US" sz="1600" dirty="0">
                <a:solidFill>
                  <a:schemeClr val="tx1">
                    <a:lumMod val="50000"/>
                    <a:lumOff val="50000"/>
                  </a:schemeClr>
                </a:solidFill>
              </a:rPr>
              <a:t>By allowing PAS to form</a:t>
            </a:r>
          </a:p>
        </p:txBody>
      </p:sp>
      <p:sp>
        <p:nvSpPr>
          <p:cNvPr id="47" name="Text Box 18">
            <a:extLst>
              <a:ext uri="{FF2B5EF4-FFF2-40B4-BE49-F238E27FC236}">
                <a16:creationId xmlns:a16="http://schemas.microsoft.com/office/drawing/2014/main" id="{12666FD3-F2FF-43B6-B752-FB046AF87900}"/>
              </a:ext>
            </a:extLst>
          </p:cNvPr>
          <p:cNvSpPr txBox="1">
            <a:spLocks noChangeArrowheads="1"/>
          </p:cNvSpPr>
          <p:nvPr/>
        </p:nvSpPr>
        <p:spPr bwMode="auto">
          <a:xfrm>
            <a:off x="278611" y="4280861"/>
            <a:ext cx="6323526" cy="1323439"/>
          </a:xfrm>
          <a:prstGeom prst="rect">
            <a:avLst/>
          </a:prstGeom>
          <a:solidFill>
            <a:srgbClr val="B2B2B2"/>
          </a:solidFill>
          <a:ln>
            <a:noFill/>
          </a:ln>
          <a:effectLst/>
        </p:spPr>
        <p:txBody>
          <a:bodyPr wrap="non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r>
              <a:rPr lang="en-US" sz="1600" i="1" dirty="0">
                <a:solidFill>
                  <a:srgbClr val="0000FF"/>
                </a:solidFill>
              </a:rPr>
              <a:t>How is a wound leak managed medically? </a:t>
            </a:r>
            <a:r>
              <a:rPr lang="en-US" sz="1600" dirty="0">
                <a:solidFill>
                  <a:srgbClr val="B2B2B2"/>
                </a:solidFill>
              </a:rPr>
              <a:t>It’s as simple as ABC(D):</a:t>
            </a:r>
          </a:p>
          <a:p>
            <a:pPr eaLnBrk="1" hangingPunct="1"/>
            <a:r>
              <a:rPr lang="en-US" sz="1600" dirty="0">
                <a:solidFill>
                  <a:srgbClr val="0000FF"/>
                </a:solidFill>
              </a:rPr>
              <a:t>--</a:t>
            </a:r>
            <a:r>
              <a:rPr lang="en-US" sz="1600" b="1" dirty="0">
                <a:solidFill>
                  <a:srgbClr val="B2B2B2"/>
                </a:solidFill>
              </a:rPr>
              <a:t>A</a:t>
            </a:r>
            <a:r>
              <a:rPr lang="en-US" sz="1600" dirty="0">
                <a:solidFill>
                  <a:srgbClr val="B2B2B2"/>
                </a:solidFill>
              </a:rPr>
              <a:t>queous suppressants</a:t>
            </a:r>
          </a:p>
          <a:p>
            <a:pPr eaLnBrk="1" hangingPunct="1"/>
            <a:r>
              <a:rPr lang="en-US" sz="1600" dirty="0">
                <a:solidFill>
                  <a:srgbClr val="0000FF"/>
                </a:solidFill>
              </a:rPr>
              <a:t>--</a:t>
            </a:r>
            <a:r>
              <a:rPr lang="en-US" sz="1600" b="1" dirty="0">
                <a:solidFill>
                  <a:srgbClr val="B2B2B2"/>
                </a:solidFill>
              </a:rPr>
              <a:t>B</a:t>
            </a:r>
            <a:r>
              <a:rPr lang="en-US" sz="1600" dirty="0">
                <a:solidFill>
                  <a:srgbClr val="B2B2B2"/>
                </a:solidFill>
              </a:rPr>
              <a:t>andage contact lens (BCL), if we’re talking post-CE </a:t>
            </a:r>
          </a:p>
          <a:p>
            <a:pPr eaLnBrk="1" hangingPunct="1"/>
            <a:r>
              <a:rPr lang="en-US" sz="1600" dirty="0">
                <a:solidFill>
                  <a:srgbClr val="0000FF"/>
                </a:solidFill>
              </a:rPr>
              <a:t>--</a:t>
            </a:r>
            <a:r>
              <a:rPr lang="en-US" sz="1600" b="1" dirty="0">
                <a:solidFill>
                  <a:srgbClr val="B2B2B2"/>
                </a:solidFill>
              </a:rPr>
              <a:t>C</a:t>
            </a:r>
            <a:r>
              <a:rPr lang="en-US" sz="1600" dirty="0">
                <a:solidFill>
                  <a:srgbClr val="B2B2B2"/>
                </a:solidFill>
              </a:rPr>
              <a:t>ycloplegia</a:t>
            </a:r>
          </a:p>
          <a:p>
            <a:pPr eaLnBrk="1" hangingPunct="1"/>
            <a:r>
              <a:rPr lang="en-US" sz="1600" dirty="0">
                <a:solidFill>
                  <a:srgbClr val="0000FF"/>
                </a:solidFill>
              </a:rPr>
              <a:t>--</a:t>
            </a:r>
            <a:r>
              <a:rPr lang="en-US" sz="1600" b="1" dirty="0">
                <a:solidFill>
                  <a:srgbClr val="B2B2B2"/>
                </a:solidFill>
              </a:rPr>
              <a:t>D</a:t>
            </a:r>
            <a:r>
              <a:rPr lang="en-US" sz="1600" dirty="0">
                <a:solidFill>
                  <a:srgbClr val="B2B2B2"/>
                </a:solidFill>
              </a:rPr>
              <a:t>iscontinue (or at least </a:t>
            </a:r>
            <a:r>
              <a:rPr lang="en-US" sz="1600" b="1" dirty="0">
                <a:solidFill>
                  <a:srgbClr val="B2B2B2"/>
                </a:solidFill>
              </a:rPr>
              <a:t>D</a:t>
            </a:r>
            <a:r>
              <a:rPr lang="en-US" sz="1600" dirty="0">
                <a:solidFill>
                  <a:srgbClr val="B2B2B2"/>
                </a:solidFill>
              </a:rPr>
              <a:t>iminish) topical steroids</a:t>
            </a:r>
          </a:p>
        </p:txBody>
      </p:sp>
    </p:spTree>
    <p:extLst>
      <p:ext uri="{BB962C8B-B14F-4D97-AF65-F5344CB8AC3E}">
        <p14:creationId xmlns:p14="http://schemas.microsoft.com/office/powerpoint/2010/main" val="1059119023"/>
      </p:ext>
    </p:extLst>
  </p:cSld>
  <p:clrMapOvr>
    <a:masterClrMapping/>
  </p:clrMapOvr>
</p:sld>
</file>

<file path=ppt/slides/slide3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Straight Arrow Connector 12">
            <a:extLst>
              <a:ext uri="{FF2B5EF4-FFF2-40B4-BE49-F238E27FC236}">
                <a16:creationId xmlns:a16="http://schemas.microsoft.com/office/drawing/2014/main" id="{A6DE2085-829C-480C-9216-69D6039C0A37}"/>
              </a:ext>
            </a:extLst>
          </p:cNvPr>
          <p:cNvCxnSpPr>
            <a:cxnSpLocks/>
          </p:cNvCxnSpPr>
          <p:nvPr/>
        </p:nvCxnSpPr>
        <p:spPr>
          <a:xfrm>
            <a:off x="6717173" y="1828800"/>
            <a:ext cx="0" cy="3462754"/>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43014" name="Text Box 6"/>
          <p:cNvSpPr txBox="1">
            <a:spLocks noChangeArrowheads="1"/>
          </p:cNvSpPr>
          <p:nvPr/>
        </p:nvSpPr>
        <p:spPr bwMode="auto">
          <a:xfrm>
            <a:off x="533400" y="2356376"/>
            <a:ext cx="1005403"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Lens-</a:t>
            </a:r>
          </a:p>
          <a:p>
            <a:pPr algn="ctr" eaLnBrk="1" hangingPunct="1">
              <a:lnSpc>
                <a:spcPct val="80000"/>
              </a:lnSpc>
              <a:spcBef>
                <a:spcPct val="0"/>
              </a:spcBef>
              <a:buClrTx/>
              <a:buSzTx/>
              <a:buFontTx/>
              <a:buNone/>
            </a:pPr>
            <a:r>
              <a:rPr lang="en-US" altLang="en-US" sz="1800" dirty="0">
                <a:solidFill>
                  <a:schemeClr val="bg1">
                    <a:lumMod val="75000"/>
                  </a:schemeClr>
                </a:solidFill>
              </a:rPr>
              <a:t>Induced</a:t>
            </a:r>
          </a:p>
        </p:txBody>
      </p:sp>
      <p:sp>
        <p:nvSpPr>
          <p:cNvPr id="43017" name="Text Box 14"/>
          <p:cNvSpPr txBox="1">
            <a:spLocks noChangeArrowheads="1"/>
          </p:cNvSpPr>
          <p:nvPr/>
        </p:nvSpPr>
        <p:spPr bwMode="auto">
          <a:xfrm>
            <a:off x="3026498" y="2365901"/>
            <a:ext cx="1633781"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Aphakic/</a:t>
            </a:r>
          </a:p>
          <a:p>
            <a:pPr algn="ctr" eaLnBrk="1" hangingPunct="1">
              <a:lnSpc>
                <a:spcPct val="80000"/>
              </a:lnSpc>
              <a:spcBef>
                <a:spcPct val="0"/>
              </a:spcBef>
              <a:buClrTx/>
              <a:buSzTx/>
              <a:buFontTx/>
              <a:buNone/>
            </a:pPr>
            <a:r>
              <a:rPr lang="en-US" altLang="en-US" sz="1800" dirty="0" err="1">
                <a:solidFill>
                  <a:schemeClr val="bg1">
                    <a:lumMod val="75000"/>
                  </a:schemeClr>
                </a:solidFill>
              </a:rPr>
              <a:t>Pseudophakic</a:t>
            </a:r>
            <a:endParaRPr lang="en-US" altLang="en-US" sz="1800" dirty="0">
              <a:solidFill>
                <a:schemeClr val="bg1">
                  <a:lumMod val="75000"/>
                </a:schemeClr>
              </a:solidFill>
            </a:endParaRPr>
          </a:p>
        </p:txBody>
      </p:sp>
      <p:sp>
        <p:nvSpPr>
          <p:cNvPr id="43031" name="Text Box 35"/>
          <p:cNvSpPr txBox="1">
            <a:spLocks noChangeArrowheads="1"/>
          </p:cNvSpPr>
          <p:nvPr/>
        </p:nvSpPr>
        <p:spPr bwMode="auto">
          <a:xfrm>
            <a:off x="1190847" y="1295400"/>
            <a:ext cx="2473754"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solidFill>
                  <a:schemeClr val="bg1">
                    <a:lumMod val="75000"/>
                  </a:schemeClr>
                </a:solidFill>
              </a:rPr>
              <a:t>w/ Pupillary Block</a:t>
            </a:r>
          </a:p>
        </p:txBody>
      </p:sp>
      <p:sp>
        <p:nvSpPr>
          <p:cNvPr id="43032" name="Text Box 36"/>
          <p:cNvSpPr txBox="1">
            <a:spLocks noChangeArrowheads="1"/>
          </p:cNvSpPr>
          <p:nvPr/>
        </p:nvSpPr>
        <p:spPr bwMode="auto">
          <a:xfrm>
            <a:off x="5181600" y="1295400"/>
            <a:ext cx="2630848"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t>w/o Pupillary Block</a:t>
            </a:r>
          </a:p>
        </p:txBody>
      </p:sp>
      <p:sp>
        <p:nvSpPr>
          <p:cNvPr id="49" name="Rectangle 2">
            <a:extLst>
              <a:ext uri="{FF2B5EF4-FFF2-40B4-BE49-F238E27FC236}">
                <a16:creationId xmlns:a16="http://schemas.microsoft.com/office/drawing/2014/main" id="{240EE5BF-F7D2-4FC8-A5DD-F6B5423153C6}"/>
              </a:ext>
            </a:extLst>
          </p:cNvPr>
          <p:cNvSpPr>
            <a:spLocks noGrp="1" noChangeArrowheads="1"/>
          </p:cNvSpPr>
          <p:nvPr>
            <p:ph type="title"/>
          </p:nvPr>
        </p:nvSpPr>
        <p:spPr>
          <a:xfrm>
            <a:off x="457200" y="304800"/>
            <a:ext cx="7543800" cy="563562"/>
          </a:xfrm>
        </p:spPr>
        <p:txBody>
          <a:bodyPr/>
          <a:lstStyle/>
          <a:p>
            <a:pPr eaLnBrk="1" hangingPunct="1"/>
            <a:r>
              <a:rPr lang="en-US" altLang="en-US" sz="3500" dirty="0"/>
              <a:t>Q/A</a:t>
            </a:r>
          </a:p>
        </p:txBody>
      </p:sp>
      <p:sp>
        <p:nvSpPr>
          <p:cNvPr id="50" name="TextBox 49">
            <a:extLst>
              <a:ext uri="{FF2B5EF4-FFF2-40B4-BE49-F238E27FC236}">
                <a16:creationId xmlns:a16="http://schemas.microsoft.com/office/drawing/2014/main" id="{CF426230-46C8-405C-9015-99EF57762A2E}"/>
              </a:ext>
            </a:extLst>
          </p:cNvPr>
          <p:cNvSpPr txBox="1"/>
          <p:nvPr/>
        </p:nvSpPr>
        <p:spPr>
          <a:xfrm>
            <a:off x="2259496" y="189094"/>
            <a:ext cx="4607480" cy="400110"/>
          </a:xfrm>
          <a:prstGeom prst="rect">
            <a:avLst/>
          </a:prstGeom>
          <a:solidFill>
            <a:schemeClr val="accent1">
              <a:lumMod val="60000"/>
              <a:lumOff val="40000"/>
            </a:schemeClr>
          </a:solidFill>
        </p:spPr>
        <p:txBody>
          <a:bodyPr wrap="none" rtlCol="0">
            <a:spAutoFit/>
          </a:bodyPr>
          <a:lstStyle/>
          <a:p>
            <a:pPr algn="ctr"/>
            <a:r>
              <a:rPr lang="en-US" sz="2000" b="1" dirty="0"/>
              <a:t>Secondary Angle Closure Glaucoma</a:t>
            </a:r>
          </a:p>
        </p:txBody>
      </p:sp>
      <p:sp>
        <p:nvSpPr>
          <p:cNvPr id="2" name="TextBox 1">
            <a:extLst>
              <a:ext uri="{FF2B5EF4-FFF2-40B4-BE49-F238E27FC236}">
                <a16:creationId xmlns:a16="http://schemas.microsoft.com/office/drawing/2014/main" id="{A7E30BEC-923B-4C9A-A856-BDD0D882F6B8}"/>
              </a:ext>
            </a:extLst>
          </p:cNvPr>
          <p:cNvSpPr txBox="1"/>
          <p:nvPr/>
        </p:nvSpPr>
        <p:spPr>
          <a:xfrm>
            <a:off x="887305" y="2844119"/>
            <a:ext cx="1494320" cy="338554"/>
          </a:xfrm>
          <a:prstGeom prst="rect">
            <a:avLst/>
          </a:prstGeom>
          <a:noFill/>
        </p:spPr>
        <p:txBody>
          <a:bodyPr wrap="none" rtlCol="0">
            <a:spAutoFit/>
          </a:bodyPr>
          <a:lstStyle/>
          <a:p>
            <a:r>
              <a:rPr lang="en-US" sz="1600" dirty="0" err="1">
                <a:solidFill>
                  <a:schemeClr val="bg1">
                    <a:lumMod val="75000"/>
                  </a:schemeClr>
                </a:solidFill>
              </a:rPr>
              <a:t>Phacomorphic</a:t>
            </a:r>
            <a:endParaRPr lang="en-US" sz="1600" dirty="0">
              <a:solidFill>
                <a:schemeClr val="bg1">
                  <a:lumMod val="75000"/>
                </a:schemeClr>
              </a:solidFill>
            </a:endParaRPr>
          </a:p>
        </p:txBody>
      </p:sp>
      <p:sp>
        <p:nvSpPr>
          <p:cNvPr id="51" name="TextBox 50">
            <a:extLst>
              <a:ext uri="{FF2B5EF4-FFF2-40B4-BE49-F238E27FC236}">
                <a16:creationId xmlns:a16="http://schemas.microsoft.com/office/drawing/2014/main" id="{156069D4-340B-4160-A336-EBF73557CEE0}"/>
              </a:ext>
            </a:extLst>
          </p:cNvPr>
          <p:cNvSpPr txBox="1"/>
          <p:nvPr/>
        </p:nvSpPr>
        <p:spPr>
          <a:xfrm>
            <a:off x="884725" y="3175578"/>
            <a:ext cx="1402948" cy="338554"/>
          </a:xfrm>
          <a:prstGeom prst="rect">
            <a:avLst/>
          </a:prstGeom>
          <a:noFill/>
        </p:spPr>
        <p:txBody>
          <a:bodyPr wrap="none" rtlCol="0">
            <a:spAutoFit/>
          </a:bodyPr>
          <a:lstStyle/>
          <a:p>
            <a:r>
              <a:rPr lang="en-US" sz="1600" dirty="0">
                <a:solidFill>
                  <a:schemeClr val="bg1">
                    <a:lumMod val="75000"/>
                  </a:schemeClr>
                </a:solidFill>
              </a:rPr>
              <a:t>Ectopia </a:t>
            </a:r>
            <a:r>
              <a:rPr lang="en-US" sz="1600" dirty="0" err="1">
                <a:solidFill>
                  <a:schemeClr val="bg1">
                    <a:lumMod val="75000"/>
                  </a:schemeClr>
                </a:solidFill>
              </a:rPr>
              <a:t>lentis</a:t>
            </a:r>
            <a:endParaRPr lang="en-US" sz="1600" dirty="0">
              <a:solidFill>
                <a:schemeClr val="bg1">
                  <a:lumMod val="75000"/>
                </a:schemeClr>
              </a:solidFill>
            </a:endParaRPr>
          </a:p>
        </p:txBody>
      </p:sp>
      <p:cxnSp>
        <p:nvCxnSpPr>
          <p:cNvPr id="71" name="Straight Connector 70">
            <a:extLst>
              <a:ext uri="{FF2B5EF4-FFF2-40B4-BE49-F238E27FC236}">
                <a16:creationId xmlns:a16="http://schemas.microsoft.com/office/drawing/2014/main" id="{C104938D-BA8D-4E39-9D5F-9EE2012F2F3C}"/>
              </a:ext>
            </a:extLst>
          </p:cNvPr>
          <p:cNvCxnSpPr>
            <a:cxnSpLocks/>
          </p:cNvCxnSpPr>
          <p:nvPr/>
        </p:nvCxnSpPr>
        <p:spPr>
          <a:xfrm flipH="1">
            <a:off x="762665" y="3023488"/>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2A7E4E40-472F-4E50-8A7A-45C10FDD7171}"/>
              </a:ext>
            </a:extLst>
          </p:cNvPr>
          <p:cNvCxnSpPr>
            <a:cxnSpLocks/>
          </p:cNvCxnSpPr>
          <p:nvPr/>
        </p:nvCxnSpPr>
        <p:spPr>
          <a:xfrm flipH="1">
            <a:off x="762665" y="3347853"/>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C3924889-45B9-4383-9C9E-48F0A9C27AD8}"/>
              </a:ext>
            </a:extLst>
          </p:cNvPr>
          <p:cNvCxnSpPr>
            <a:cxnSpLocks/>
          </p:cNvCxnSpPr>
          <p:nvPr/>
        </p:nvCxnSpPr>
        <p:spPr>
          <a:xfrm flipH="1">
            <a:off x="748719" y="2838976"/>
            <a:ext cx="13947" cy="5088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 name="Straight Arrow Connector 5">
            <a:extLst>
              <a:ext uri="{FF2B5EF4-FFF2-40B4-BE49-F238E27FC236}">
                <a16:creationId xmlns:a16="http://schemas.microsoft.com/office/drawing/2014/main" id="{A3439F0C-5143-461F-8F3C-2E830785DEFC}"/>
              </a:ext>
            </a:extLst>
          </p:cNvPr>
          <p:cNvCxnSpPr>
            <a:stCxn id="50" idx="2"/>
          </p:cNvCxnSpPr>
          <p:nvPr/>
        </p:nvCxnSpPr>
        <p:spPr>
          <a:xfrm flipH="1">
            <a:off x="2971800" y="589204"/>
            <a:ext cx="1591436" cy="706196"/>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0" name="Straight Arrow Connector 9">
            <a:extLst>
              <a:ext uri="{FF2B5EF4-FFF2-40B4-BE49-F238E27FC236}">
                <a16:creationId xmlns:a16="http://schemas.microsoft.com/office/drawing/2014/main" id="{84DC796E-F6ED-4FBB-82D2-A260F480BF8A}"/>
              </a:ext>
            </a:extLst>
          </p:cNvPr>
          <p:cNvCxnSpPr>
            <a:cxnSpLocks/>
          </p:cNvCxnSpPr>
          <p:nvPr/>
        </p:nvCxnSpPr>
        <p:spPr>
          <a:xfrm>
            <a:off x="4572000" y="589204"/>
            <a:ext cx="1600200" cy="706196"/>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6" name="Straight Arrow Connector 25">
            <a:extLst>
              <a:ext uri="{FF2B5EF4-FFF2-40B4-BE49-F238E27FC236}">
                <a16:creationId xmlns:a16="http://schemas.microsoft.com/office/drawing/2014/main" id="{B70E0124-9B84-41A5-8D84-A66B7838A706}"/>
              </a:ext>
            </a:extLst>
          </p:cNvPr>
          <p:cNvCxnSpPr>
            <a:cxnSpLocks/>
          </p:cNvCxnSpPr>
          <p:nvPr/>
        </p:nvCxnSpPr>
        <p:spPr>
          <a:xfrm flipH="1">
            <a:off x="1159539" y="1828800"/>
            <a:ext cx="1290435" cy="478059"/>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28" name="Straight Arrow Connector 27">
            <a:extLst>
              <a:ext uri="{FF2B5EF4-FFF2-40B4-BE49-F238E27FC236}">
                <a16:creationId xmlns:a16="http://schemas.microsoft.com/office/drawing/2014/main" id="{567A4249-5C59-4416-8A8E-1C35913900AB}"/>
              </a:ext>
            </a:extLst>
          </p:cNvPr>
          <p:cNvCxnSpPr>
            <a:cxnSpLocks/>
          </p:cNvCxnSpPr>
          <p:nvPr/>
        </p:nvCxnSpPr>
        <p:spPr>
          <a:xfrm>
            <a:off x="2449973" y="1832208"/>
            <a:ext cx="1268784"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56" name="Text Box 6">
            <a:extLst>
              <a:ext uri="{FF2B5EF4-FFF2-40B4-BE49-F238E27FC236}">
                <a16:creationId xmlns:a16="http://schemas.microsoft.com/office/drawing/2014/main" id="{557983BD-9D64-49B9-A366-A08663B0451F}"/>
              </a:ext>
            </a:extLst>
          </p:cNvPr>
          <p:cNvSpPr txBox="1">
            <a:spLocks noChangeArrowheads="1"/>
          </p:cNvSpPr>
          <p:nvPr/>
        </p:nvSpPr>
        <p:spPr bwMode="auto">
          <a:xfrm>
            <a:off x="5029200" y="2356376"/>
            <a:ext cx="813043"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r" eaLnBrk="1" hangingPunct="1">
              <a:lnSpc>
                <a:spcPct val="80000"/>
              </a:lnSpc>
              <a:spcBef>
                <a:spcPct val="0"/>
              </a:spcBef>
              <a:buClrTx/>
              <a:buSzTx/>
              <a:buFontTx/>
              <a:buNone/>
            </a:pPr>
            <a:r>
              <a:rPr lang="en-US" altLang="en-US" sz="1800" dirty="0">
                <a:solidFill>
                  <a:schemeClr val="bg1">
                    <a:lumMod val="75000"/>
                  </a:schemeClr>
                </a:solidFill>
              </a:rPr>
              <a:t>‘Push’</a:t>
            </a:r>
          </a:p>
        </p:txBody>
      </p:sp>
      <p:sp>
        <p:nvSpPr>
          <p:cNvPr id="57" name="Text Box 14">
            <a:extLst>
              <a:ext uri="{FF2B5EF4-FFF2-40B4-BE49-F238E27FC236}">
                <a16:creationId xmlns:a16="http://schemas.microsoft.com/office/drawing/2014/main" id="{5DAFA1C1-3A29-4C27-A379-663FDD22E326}"/>
              </a:ext>
            </a:extLst>
          </p:cNvPr>
          <p:cNvSpPr txBox="1">
            <a:spLocks noChangeArrowheads="1"/>
          </p:cNvSpPr>
          <p:nvPr/>
        </p:nvSpPr>
        <p:spPr bwMode="auto">
          <a:xfrm>
            <a:off x="7620000" y="2365901"/>
            <a:ext cx="671979"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t>‘Pull’</a:t>
            </a:r>
          </a:p>
        </p:txBody>
      </p:sp>
      <p:cxnSp>
        <p:nvCxnSpPr>
          <p:cNvPr id="58" name="Straight Arrow Connector 57">
            <a:extLst>
              <a:ext uri="{FF2B5EF4-FFF2-40B4-BE49-F238E27FC236}">
                <a16:creationId xmlns:a16="http://schemas.microsoft.com/office/drawing/2014/main" id="{E874FEE9-46BD-46A3-90A3-DE7CC220FBFF}"/>
              </a:ext>
            </a:extLst>
          </p:cNvPr>
          <p:cNvCxnSpPr>
            <a:cxnSpLocks/>
          </p:cNvCxnSpPr>
          <p:nvPr/>
        </p:nvCxnSpPr>
        <p:spPr>
          <a:xfrm flipH="1">
            <a:off x="5867400" y="1828800"/>
            <a:ext cx="849775"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59" name="Straight Arrow Connector 58">
            <a:extLst>
              <a:ext uri="{FF2B5EF4-FFF2-40B4-BE49-F238E27FC236}">
                <a16:creationId xmlns:a16="http://schemas.microsoft.com/office/drawing/2014/main" id="{C370A4A1-FE96-4E70-B89E-839542A5E241}"/>
              </a:ext>
            </a:extLst>
          </p:cNvPr>
          <p:cNvCxnSpPr>
            <a:cxnSpLocks/>
          </p:cNvCxnSpPr>
          <p:nvPr/>
        </p:nvCxnSpPr>
        <p:spPr>
          <a:xfrm>
            <a:off x="6717173" y="1832208"/>
            <a:ext cx="902827" cy="474047"/>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62" name="Text Box 16">
            <a:extLst>
              <a:ext uri="{FF2B5EF4-FFF2-40B4-BE49-F238E27FC236}">
                <a16:creationId xmlns:a16="http://schemas.microsoft.com/office/drawing/2014/main" id="{33538067-0726-41B0-93FF-357EF00CA62D}"/>
              </a:ext>
            </a:extLst>
          </p:cNvPr>
          <p:cNvSpPr txBox="1">
            <a:spLocks noChangeArrowheads="1"/>
          </p:cNvSpPr>
          <p:nvPr/>
        </p:nvSpPr>
        <p:spPr bwMode="auto">
          <a:xfrm>
            <a:off x="8065437" y="2684785"/>
            <a:ext cx="628698"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NVG</a:t>
            </a:r>
          </a:p>
        </p:txBody>
      </p:sp>
      <p:sp>
        <p:nvSpPr>
          <p:cNvPr id="70" name="Text Box 21">
            <a:extLst>
              <a:ext uri="{FF2B5EF4-FFF2-40B4-BE49-F238E27FC236}">
                <a16:creationId xmlns:a16="http://schemas.microsoft.com/office/drawing/2014/main" id="{86C32650-BE1F-4CC3-8DB5-0C136D877E6F}"/>
              </a:ext>
            </a:extLst>
          </p:cNvPr>
          <p:cNvSpPr txBox="1">
            <a:spLocks noChangeArrowheads="1"/>
          </p:cNvSpPr>
          <p:nvPr/>
        </p:nvSpPr>
        <p:spPr bwMode="auto">
          <a:xfrm>
            <a:off x="8070534" y="3048000"/>
            <a:ext cx="526106"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a:solidFill>
                  <a:schemeClr val="bg1">
                    <a:lumMod val="75000"/>
                  </a:schemeClr>
                </a:solidFill>
              </a:rPr>
              <a:t>ICE</a:t>
            </a:r>
          </a:p>
        </p:txBody>
      </p:sp>
      <p:sp>
        <p:nvSpPr>
          <p:cNvPr id="75" name="Text Box 45">
            <a:extLst>
              <a:ext uri="{FF2B5EF4-FFF2-40B4-BE49-F238E27FC236}">
                <a16:creationId xmlns:a16="http://schemas.microsoft.com/office/drawing/2014/main" id="{2B6EDA2D-8F55-4DFD-A225-8C03CE6FC7F3}"/>
              </a:ext>
            </a:extLst>
          </p:cNvPr>
          <p:cNvSpPr txBox="1">
            <a:spLocks noChangeArrowheads="1"/>
          </p:cNvSpPr>
          <p:nvPr/>
        </p:nvSpPr>
        <p:spPr bwMode="auto">
          <a:xfrm>
            <a:off x="8073162" y="3810000"/>
            <a:ext cx="1070837" cy="74635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ts val="1700"/>
              </a:lnSpc>
              <a:spcBef>
                <a:spcPct val="0"/>
              </a:spcBef>
              <a:buClrTx/>
              <a:buSzTx/>
              <a:buFontTx/>
              <a:buNone/>
            </a:pPr>
            <a:r>
              <a:rPr lang="en-US" altLang="en-US" sz="1600" dirty="0">
                <a:solidFill>
                  <a:schemeClr val="bg1">
                    <a:lumMod val="75000"/>
                  </a:schemeClr>
                </a:solidFill>
              </a:rPr>
              <a:t>Epithelial/ fibrous ingrowth</a:t>
            </a:r>
          </a:p>
        </p:txBody>
      </p:sp>
      <p:cxnSp>
        <p:nvCxnSpPr>
          <p:cNvPr id="77" name="Straight Connector 76">
            <a:extLst>
              <a:ext uri="{FF2B5EF4-FFF2-40B4-BE49-F238E27FC236}">
                <a16:creationId xmlns:a16="http://schemas.microsoft.com/office/drawing/2014/main" id="{FC090BD7-F2E1-4464-B57B-9CBE5874C89B}"/>
              </a:ext>
            </a:extLst>
          </p:cNvPr>
          <p:cNvCxnSpPr>
            <a:cxnSpLocks/>
          </p:cNvCxnSpPr>
          <p:nvPr/>
        </p:nvCxnSpPr>
        <p:spPr>
          <a:xfrm>
            <a:off x="7873969" y="2674448"/>
            <a:ext cx="7724" cy="128795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8" name="Straight Connector 77">
            <a:extLst>
              <a:ext uri="{FF2B5EF4-FFF2-40B4-BE49-F238E27FC236}">
                <a16:creationId xmlns:a16="http://schemas.microsoft.com/office/drawing/2014/main" id="{B1922ED5-C3D8-43D8-A00D-1D6BC9201DBA}"/>
              </a:ext>
            </a:extLst>
          </p:cNvPr>
          <p:cNvCxnSpPr/>
          <p:nvPr/>
        </p:nvCxnSpPr>
        <p:spPr>
          <a:xfrm flipH="1">
            <a:off x="7873968" y="2840262"/>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9" name="Straight Connector 78">
            <a:extLst>
              <a:ext uri="{FF2B5EF4-FFF2-40B4-BE49-F238E27FC236}">
                <a16:creationId xmlns:a16="http://schemas.microsoft.com/office/drawing/2014/main" id="{77019ED2-6D69-4A60-9D19-D4DB786EA3A0}"/>
              </a:ext>
            </a:extLst>
          </p:cNvPr>
          <p:cNvCxnSpPr/>
          <p:nvPr/>
        </p:nvCxnSpPr>
        <p:spPr>
          <a:xfrm flipH="1">
            <a:off x="7873968" y="3213518"/>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1" name="Straight Connector 80">
            <a:extLst>
              <a:ext uri="{FF2B5EF4-FFF2-40B4-BE49-F238E27FC236}">
                <a16:creationId xmlns:a16="http://schemas.microsoft.com/office/drawing/2014/main" id="{9796A12F-4125-4C05-8EE8-A388740C580D}"/>
              </a:ext>
            </a:extLst>
          </p:cNvPr>
          <p:cNvCxnSpPr/>
          <p:nvPr/>
        </p:nvCxnSpPr>
        <p:spPr>
          <a:xfrm flipH="1">
            <a:off x="7877837" y="3581400"/>
            <a:ext cx="24447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3" name="Straight Connector 82">
            <a:extLst>
              <a:ext uri="{FF2B5EF4-FFF2-40B4-BE49-F238E27FC236}">
                <a16:creationId xmlns:a16="http://schemas.microsoft.com/office/drawing/2014/main" id="{7FDC5F4B-9BF0-42AD-B8BB-2F2399BCF1E2}"/>
              </a:ext>
            </a:extLst>
          </p:cNvPr>
          <p:cNvCxnSpPr/>
          <p:nvPr/>
        </p:nvCxnSpPr>
        <p:spPr>
          <a:xfrm flipH="1">
            <a:off x="7881693" y="3962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93" name="Text Box 42">
            <a:extLst>
              <a:ext uri="{FF2B5EF4-FFF2-40B4-BE49-F238E27FC236}">
                <a16:creationId xmlns:a16="http://schemas.microsoft.com/office/drawing/2014/main" id="{53BAB77F-E061-4834-9068-34BDF78AD071}"/>
              </a:ext>
            </a:extLst>
          </p:cNvPr>
          <p:cNvSpPr txBox="1">
            <a:spLocks noChangeArrowheads="1"/>
          </p:cNvSpPr>
          <p:nvPr/>
        </p:nvSpPr>
        <p:spPr bwMode="auto">
          <a:xfrm>
            <a:off x="8111387" y="3429000"/>
            <a:ext cx="895181"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b="1" dirty="0"/>
              <a:t>Flat AC</a:t>
            </a:r>
          </a:p>
        </p:txBody>
      </p:sp>
      <p:sp>
        <p:nvSpPr>
          <p:cNvPr id="100" name="Text Box 23">
            <a:extLst>
              <a:ext uri="{FF2B5EF4-FFF2-40B4-BE49-F238E27FC236}">
                <a16:creationId xmlns:a16="http://schemas.microsoft.com/office/drawing/2014/main" id="{D8F2FCFF-2984-4836-B000-9C5601A8EAAA}"/>
              </a:ext>
            </a:extLst>
          </p:cNvPr>
          <p:cNvSpPr txBox="1">
            <a:spLocks noChangeArrowheads="1"/>
          </p:cNvSpPr>
          <p:nvPr/>
        </p:nvSpPr>
        <p:spPr bwMode="auto">
          <a:xfrm>
            <a:off x="5530369" y="2667000"/>
            <a:ext cx="2143536"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Aqueous misdirection</a:t>
            </a:r>
          </a:p>
        </p:txBody>
      </p:sp>
      <p:cxnSp>
        <p:nvCxnSpPr>
          <p:cNvPr id="104" name="Straight Connector 103">
            <a:extLst>
              <a:ext uri="{FF2B5EF4-FFF2-40B4-BE49-F238E27FC236}">
                <a16:creationId xmlns:a16="http://schemas.microsoft.com/office/drawing/2014/main" id="{49D87D4A-E317-4446-9B95-5184CB3968F3}"/>
              </a:ext>
            </a:extLst>
          </p:cNvPr>
          <p:cNvCxnSpPr>
            <a:cxnSpLocks/>
          </p:cNvCxnSpPr>
          <p:nvPr/>
        </p:nvCxnSpPr>
        <p:spPr>
          <a:xfrm flipH="1">
            <a:off x="5316229" y="2667000"/>
            <a:ext cx="7397" cy="25314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5" name="Straight Connector 104">
            <a:extLst>
              <a:ext uri="{FF2B5EF4-FFF2-40B4-BE49-F238E27FC236}">
                <a16:creationId xmlns:a16="http://schemas.microsoft.com/office/drawing/2014/main" id="{F40B6D71-75A8-4A88-864D-00D14C2F710D}"/>
              </a:ext>
            </a:extLst>
          </p:cNvPr>
          <p:cNvCxnSpPr/>
          <p:nvPr/>
        </p:nvCxnSpPr>
        <p:spPr>
          <a:xfrm flipH="1">
            <a:off x="5323624" y="2832814"/>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6" name="Straight Connector 105">
            <a:extLst>
              <a:ext uri="{FF2B5EF4-FFF2-40B4-BE49-F238E27FC236}">
                <a16:creationId xmlns:a16="http://schemas.microsoft.com/office/drawing/2014/main" id="{010BF7B2-AA07-4DCF-822D-E2DB5CC0BF59}"/>
              </a:ext>
            </a:extLst>
          </p:cNvPr>
          <p:cNvCxnSpPr/>
          <p:nvPr/>
        </p:nvCxnSpPr>
        <p:spPr>
          <a:xfrm flipH="1">
            <a:off x="5323624" y="3360065"/>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a:extLst>
              <a:ext uri="{FF2B5EF4-FFF2-40B4-BE49-F238E27FC236}">
                <a16:creationId xmlns:a16="http://schemas.microsoft.com/office/drawing/2014/main" id="{BAC8035C-3999-4C31-93CD-6C0D2ADEB73B}"/>
              </a:ext>
            </a:extLst>
          </p:cNvPr>
          <p:cNvCxnSpPr/>
          <p:nvPr/>
        </p:nvCxnSpPr>
        <p:spPr>
          <a:xfrm flipH="1">
            <a:off x="5323536" y="3786938"/>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8" name="Straight Connector 107">
            <a:extLst>
              <a:ext uri="{FF2B5EF4-FFF2-40B4-BE49-F238E27FC236}">
                <a16:creationId xmlns:a16="http://schemas.microsoft.com/office/drawing/2014/main" id="{DB64CAEE-69B4-426A-8A5B-D1269DBF0F66}"/>
              </a:ext>
            </a:extLst>
          </p:cNvPr>
          <p:cNvCxnSpPr/>
          <p:nvPr/>
        </p:nvCxnSpPr>
        <p:spPr>
          <a:xfrm flipH="1">
            <a:off x="5327493" y="4249152"/>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12" name="Straight Connector 111">
            <a:extLst>
              <a:ext uri="{FF2B5EF4-FFF2-40B4-BE49-F238E27FC236}">
                <a16:creationId xmlns:a16="http://schemas.microsoft.com/office/drawing/2014/main" id="{99A16C30-4BE4-48E5-8B65-0C5F3039B8DC}"/>
              </a:ext>
            </a:extLst>
          </p:cNvPr>
          <p:cNvCxnSpPr/>
          <p:nvPr/>
        </p:nvCxnSpPr>
        <p:spPr>
          <a:xfrm flipH="1">
            <a:off x="5333455" y="51816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13" name="Text Box 42">
            <a:extLst>
              <a:ext uri="{FF2B5EF4-FFF2-40B4-BE49-F238E27FC236}">
                <a16:creationId xmlns:a16="http://schemas.microsoft.com/office/drawing/2014/main" id="{056DFFD9-3CA2-42E7-90FE-4F14522E3504}"/>
              </a:ext>
            </a:extLst>
          </p:cNvPr>
          <p:cNvSpPr txBox="1">
            <a:spLocks noChangeArrowheads="1"/>
          </p:cNvSpPr>
          <p:nvPr/>
        </p:nvSpPr>
        <p:spPr bwMode="auto">
          <a:xfrm>
            <a:off x="5533954" y="3623846"/>
            <a:ext cx="1563248"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Retinal surgery</a:t>
            </a:r>
          </a:p>
        </p:txBody>
      </p:sp>
      <p:sp>
        <p:nvSpPr>
          <p:cNvPr id="118" name="Text Box 47">
            <a:extLst>
              <a:ext uri="{FF2B5EF4-FFF2-40B4-BE49-F238E27FC236}">
                <a16:creationId xmlns:a16="http://schemas.microsoft.com/office/drawing/2014/main" id="{3F59D898-ECAD-49F0-9425-2A1BC8DDA7B5}"/>
              </a:ext>
            </a:extLst>
          </p:cNvPr>
          <p:cNvSpPr txBox="1">
            <a:spLocks noChangeArrowheads="1"/>
          </p:cNvSpPr>
          <p:nvPr/>
        </p:nvSpPr>
        <p:spPr bwMode="auto">
          <a:xfrm>
            <a:off x="5523688" y="4538246"/>
            <a:ext cx="1414170"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Drug-induced</a:t>
            </a:r>
          </a:p>
        </p:txBody>
      </p:sp>
      <p:sp>
        <p:nvSpPr>
          <p:cNvPr id="16" name="TextBox 15">
            <a:extLst>
              <a:ext uri="{FF2B5EF4-FFF2-40B4-BE49-F238E27FC236}">
                <a16:creationId xmlns:a16="http://schemas.microsoft.com/office/drawing/2014/main" id="{984E008D-FBBA-42B4-940E-EA26772E0161}"/>
              </a:ext>
            </a:extLst>
          </p:cNvPr>
          <p:cNvSpPr txBox="1"/>
          <p:nvPr/>
        </p:nvSpPr>
        <p:spPr>
          <a:xfrm>
            <a:off x="6230528" y="5257800"/>
            <a:ext cx="1326004" cy="369332"/>
          </a:xfrm>
          <a:prstGeom prst="rect">
            <a:avLst/>
          </a:prstGeom>
          <a:noFill/>
        </p:spPr>
        <p:txBody>
          <a:bodyPr wrap="none" rtlCol="0">
            <a:spAutoFit/>
          </a:bodyPr>
          <a:lstStyle/>
          <a:p>
            <a:pPr algn="ctr"/>
            <a:r>
              <a:rPr lang="en-US" dirty="0">
                <a:solidFill>
                  <a:schemeClr val="bg1">
                    <a:lumMod val="75000"/>
                  </a:schemeClr>
                </a:solidFill>
              </a:rPr>
              <a:t>Both/Either</a:t>
            </a:r>
          </a:p>
        </p:txBody>
      </p:sp>
      <p:cxnSp>
        <p:nvCxnSpPr>
          <p:cNvPr id="125" name="Straight Connector 124">
            <a:extLst>
              <a:ext uri="{FF2B5EF4-FFF2-40B4-BE49-F238E27FC236}">
                <a16:creationId xmlns:a16="http://schemas.microsoft.com/office/drawing/2014/main" id="{01138141-D318-4ED7-A7FE-D8F2155CE890}"/>
              </a:ext>
            </a:extLst>
          </p:cNvPr>
          <p:cNvCxnSpPr/>
          <p:nvPr/>
        </p:nvCxnSpPr>
        <p:spPr>
          <a:xfrm flipH="1">
            <a:off x="5334000" y="4724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52" name="Text Box 47">
            <a:extLst>
              <a:ext uri="{FF2B5EF4-FFF2-40B4-BE49-F238E27FC236}">
                <a16:creationId xmlns:a16="http://schemas.microsoft.com/office/drawing/2014/main" id="{E3578916-9804-473C-8F06-D4FA0BCEDFD0}"/>
              </a:ext>
            </a:extLst>
          </p:cNvPr>
          <p:cNvSpPr txBox="1">
            <a:spLocks noChangeArrowheads="1"/>
          </p:cNvSpPr>
          <p:nvPr/>
        </p:nvSpPr>
        <p:spPr bwMode="auto">
          <a:xfrm>
            <a:off x="5543446" y="4055146"/>
            <a:ext cx="1619354"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err="1">
                <a:solidFill>
                  <a:schemeClr val="bg1">
                    <a:lumMod val="75000"/>
                  </a:schemeClr>
                </a:solidFill>
              </a:rPr>
              <a:t>Nanophthalmos</a:t>
            </a:r>
            <a:endParaRPr lang="en-US" altLang="en-US" sz="1600" dirty="0">
              <a:solidFill>
                <a:schemeClr val="bg1">
                  <a:lumMod val="75000"/>
                </a:schemeClr>
              </a:solidFill>
            </a:endParaRPr>
          </a:p>
        </p:txBody>
      </p:sp>
      <p:sp>
        <p:nvSpPr>
          <p:cNvPr id="53" name="Text Box 45">
            <a:extLst>
              <a:ext uri="{FF2B5EF4-FFF2-40B4-BE49-F238E27FC236}">
                <a16:creationId xmlns:a16="http://schemas.microsoft.com/office/drawing/2014/main" id="{57D1A14F-68FE-47D2-983C-1A879D66A9DC}"/>
              </a:ext>
            </a:extLst>
          </p:cNvPr>
          <p:cNvSpPr txBox="1">
            <a:spLocks noChangeArrowheads="1"/>
          </p:cNvSpPr>
          <p:nvPr/>
        </p:nvSpPr>
        <p:spPr bwMode="auto">
          <a:xfrm>
            <a:off x="5523688" y="5013493"/>
            <a:ext cx="582211"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PFV</a:t>
            </a:r>
          </a:p>
        </p:txBody>
      </p:sp>
      <p:sp>
        <p:nvSpPr>
          <p:cNvPr id="54" name="Text Box 42">
            <a:extLst>
              <a:ext uri="{FF2B5EF4-FFF2-40B4-BE49-F238E27FC236}">
                <a16:creationId xmlns:a16="http://schemas.microsoft.com/office/drawing/2014/main" id="{E1E37D2C-2C52-446B-843B-01E64990D3EC}"/>
              </a:ext>
            </a:extLst>
          </p:cNvPr>
          <p:cNvSpPr txBox="1">
            <a:spLocks noChangeArrowheads="1"/>
          </p:cNvSpPr>
          <p:nvPr/>
        </p:nvSpPr>
        <p:spPr bwMode="auto">
          <a:xfrm>
            <a:off x="5551406" y="3192546"/>
            <a:ext cx="2276072"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ERD/choroidal effusion</a:t>
            </a:r>
          </a:p>
        </p:txBody>
      </p:sp>
      <p:sp>
        <p:nvSpPr>
          <p:cNvPr id="45" name="Oval 44">
            <a:extLst>
              <a:ext uri="{FF2B5EF4-FFF2-40B4-BE49-F238E27FC236}">
                <a16:creationId xmlns:a16="http://schemas.microsoft.com/office/drawing/2014/main" id="{76FA557D-2183-42C8-839A-45F6B0D15E23}"/>
              </a:ext>
            </a:extLst>
          </p:cNvPr>
          <p:cNvSpPr/>
          <p:nvPr/>
        </p:nvSpPr>
        <p:spPr>
          <a:xfrm>
            <a:off x="8001000" y="3429000"/>
            <a:ext cx="1070837" cy="338554"/>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TextBox 45">
            <a:extLst>
              <a:ext uri="{FF2B5EF4-FFF2-40B4-BE49-F238E27FC236}">
                <a16:creationId xmlns:a16="http://schemas.microsoft.com/office/drawing/2014/main" id="{862AF75F-3F29-4B64-9DB6-78F1A030200C}"/>
              </a:ext>
            </a:extLst>
          </p:cNvPr>
          <p:cNvSpPr txBox="1"/>
          <p:nvPr/>
        </p:nvSpPr>
        <p:spPr>
          <a:xfrm>
            <a:off x="2314614" y="3346074"/>
            <a:ext cx="5174833" cy="2308324"/>
          </a:xfrm>
          <a:prstGeom prst="rect">
            <a:avLst/>
          </a:prstGeom>
          <a:solidFill>
            <a:srgbClr val="002060"/>
          </a:solidFill>
        </p:spPr>
        <p:txBody>
          <a:bodyPr wrap="square" rtlCol="0">
            <a:spAutoFit/>
          </a:bodyPr>
          <a:lstStyle/>
          <a:p>
            <a:r>
              <a:rPr lang="en-US" sz="1600" i="1" dirty="0">
                <a:solidFill>
                  <a:schemeClr val="tx1">
                    <a:lumMod val="50000"/>
                    <a:lumOff val="50000"/>
                  </a:schemeClr>
                </a:solidFill>
              </a:rPr>
              <a:t>What clinical scenario typically produces the flat AC that leads to secondary ACG?</a:t>
            </a:r>
          </a:p>
          <a:p>
            <a:r>
              <a:rPr lang="en-US" sz="1600" b="1" u="sng" dirty="0">
                <a:solidFill>
                  <a:schemeClr val="bg1"/>
                </a:solidFill>
              </a:rPr>
              <a:t>Wound leak</a:t>
            </a:r>
            <a:r>
              <a:rPr lang="en-US" sz="1600" dirty="0">
                <a:solidFill>
                  <a:schemeClr val="bg1"/>
                </a:solidFill>
              </a:rPr>
              <a:t> </a:t>
            </a:r>
            <a:r>
              <a:rPr lang="en-US" sz="1600" dirty="0">
                <a:solidFill>
                  <a:schemeClr val="tx1">
                    <a:lumMod val="50000"/>
                    <a:lumOff val="50000"/>
                  </a:schemeClr>
                </a:solidFill>
              </a:rPr>
              <a:t>after cataract or filtering surgery</a:t>
            </a:r>
          </a:p>
          <a:p>
            <a:endParaRPr lang="en-US" sz="1600" i="1" dirty="0">
              <a:solidFill>
                <a:schemeClr val="tx1">
                  <a:lumMod val="50000"/>
                  <a:lumOff val="50000"/>
                </a:schemeClr>
              </a:solidFill>
            </a:endParaRPr>
          </a:p>
          <a:p>
            <a:r>
              <a:rPr lang="en-US" sz="1600" i="1" dirty="0">
                <a:solidFill>
                  <a:schemeClr val="tx1">
                    <a:lumMod val="50000"/>
                    <a:lumOff val="50000"/>
                  </a:schemeClr>
                </a:solidFill>
              </a:rPr>
              <a:t>Will the IOP be high, or low?</a:t>
            </a:r>
          </a:p>
          <a:p>
            <a:r>
              <a:rPr lang="en-US" sz="1600" dirty="0">
                <a:solidFill>
                  <a:schemeClr val="tx1">
                    <a:lumMod val="50000"/>
                    <a:lumOff val="50000"/>
                  </a:schemeClr>
                </a:solidFill>
              </a:rPr>
              <a:t>Low</a:t>
            </a:r>
          </a:p>
          <a:p>
            <a:endParaRPr lang="en-US" sz="1600" dirty="0">
              <a:solidFill>
                <a:schemeClr val="tx1">
                  <a:lumMod val="50000"/>
                  <a:lumOff val="50000"/>
                </a:schemeClr>
              </a:solidFill>
            </a:endParaRPr>
          </a:p>
          <a:p>
            <a:r>
              <a:rPr lang="en-US" sz="1600" i="1" dirty="0">
                <a:solidFill>
                  <a:schemeClr val="tx1">
                    <a:lumMod val="50000"/>
                    <a:lumOff val="50000"/>
                  </a:schemeClr>
                </a:solidFill>
              </a:rPr>
              <a:t>How does a flat AC lead to ACG?</a:t>
            </a:r>
          </a:p>
          <a:p>
            <a:r>
              <a:rPr lang="en-US" sz="1600" dirty="0">
                <a:solidFill>
                  <a:schemeClr val="tx1">
                    <a:lumMod val="50000"/>
                    <a:lumOff val="50000"/>
                  </a:schemeClr>
                </a:solidFill>
              </a:rPr>
              <a:t>By allowing PAS to form</a:t>
            </a:r>
          </a:p>
        </p:txBody>
      </p:sp>
      <p:sp>
        <p:nvSpPr>
          <p:cNvPr id="47" name="Text Box 18">
            <a:extLst>
              <a:ext uri="{FF2B5EF4-FFF2-40B4-BE49-F238E27FC236}">
                <a16:creationId xmlns:a16="http://schemas.microsoft.com/office/drawing/2014/main" id="{12666FD3-F2FF-43B6-B752-FB046AF87900}"/>
              </a:ext>
            </a:extLst>
          </p:cNvPr>
          <p:cNvSpPr txBox="1">
            <a:spLocks noChangeArrowheads="1"/>
          </p:cNvSpPr>
          <p:nvPr/>
        </p:nvSpPr>
        <p:spPr bwMode="auto">
          <a:xfrm>
            <a:off x="278611" y="4280861"/>
            <a:ext cx="6323526" cy="1323439"/>
          </a:xfrm>
          <a:prstGeom prst="rect">
            <a:avLst/>
          </a:prstGeom>
          <a:solidFill>
            <a:srgbClr val="B2B2B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r>
              <a:rPr lang="en-US" sz="1600" i="1" dirty="0">
                <a:solidFill>
                  <a:srgbClr val="0000FF"/>
                </a:solidFill>
              </a:rPr>
              <a:t>How is a wound leak managed medically? </a:t>
            </a:r>
            <a:r>
              <a:rPr lang="en-US" sz="1600" dirty="0"/>
              <a:t>It’s as simple as ABC(D):</a:t>
            </a:r>
          </a:p>
          <a:p>
            <a:pPr eaLnBrk="1" hangingPunct="1"/>
            <a:r>
              <a:rPr lang="en-US" sz="1600" dirty="0">
                <a:solidFill>
                  <a:srgbClr val="0000FF"/>
                </a:solidFill>
              </a:rPr>
              <a:t>--</a:t>
            </a:r>
            <a:r>
              <a:rPr lang="en-US" sz="1600" b="1" dirty="0"/>
              <a:t>A</a:t>
            </a:r>
            <a:endParaRPr lang="en-US" sz="1600" dirty="0">
              <a:solidFill>
                <a:srgbClr val="0000FF"/>
              </a:solidFill>
            </a:endParaRPr>
          </a:p>
          <a:p>
            <a:pPr eaLnBrk="1" hangingPunct="1"/>
            <a:r>
              <a:rPr lang="en-US" sz="1600" dirty="0">
                <a:solidFill>
                  <a:srgbClr val="0000FF"/>
                </a:solidFill>
              </a:rPr>
              <a:t>--</a:t>
            </a:r>
            <a:r>
              <a:rPr lang="en-US" sz="1600" b="1" dirty="0"/>
              <a:t>B</a:t>
            </a:r>
            <a:endParaRPr lang="en-US" sz="1600" dirty="0">
              <a:solidFill>
                <a:srgbClr val="0000FF"/>
              </a:solidFill>
            </a:endParaRPr>
          </a:p>
          <a:p>
            <a:pPr eaLnBrk="1" hangingPunct="1"/>
            <a:r>
              <a:rPr lang="en-US" sz="1600" dirty="0">
                <a:solidFill>
                  <a:srgbClr val="0000FF"/>
                </a:solidFill>
              </a:rPr>
              <a:t>--</a:t>
            </a:r>
            <a:r>
              <a:rPr lang="en-US" sz="1600" b="1" dirty="0"/>
              <a:t>C</a:t>
            </a:r>
            <a:endParaRPr lang="en-US" sz="1600" dirty="0">
              <a:solidFill>
                <a:srgbClr val="0000FF"/>
              </a:solidFill>
            </a:endParaRPr>
          </a:p>
          <a:p>
            <a:pPr eaLnBrk="1" hangingPunct="1"/>
            <a:r>
              <a:rPr lang="en-US" sz="1600" dirty="0">
                <a:solidFill>
                  <a:srgbClr val="0000FF"/>
                </a:solidFill>
              </a:rPr>
              <a:t>--</a:t>
            </a:r>
            <a:r>
              <a:rPr lang="en-US" sz="1600" b="1" dirty="0"/>
              <a:t>D</a:t>
            </a:r>
            <a:endParaRPr lang="en-US" sz="1600" dirty="0">
              <a:solidFill>
                <a:srgbClr val="0000FF"/>
              </a:solidFill>
            </a:endParaRPr>
          </a:p>
        </p:txBody>
      </p:sp>
    </p:spTree>
    <p:extLst>
      <p:ext uri="{BB962C8B-B14F-4D97-AF65-F5344CB8AC3E}">
        <p14:creationId xmlns:p14="http://schemas.microsoft.com/office/powerpoint/2010/main" val="2669780516"/>
      </p:ext>
    </p:extLst>
  </p:cSld>
  <p:clrMapOvr>
    <a:masterClrMapping/>
  </p:clrMapOvr>
</p:sld>
</file>

<file path=ppt/slides/slide3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Straight Arrow Connector 12">
            <a:extLst>
              <a:ext uri="{FF2B5EF4-FFF2-40B4-BE49-F238E27FC236}">
                <a16:creationId xmlns:a16="http://schemas.microsoft.com/office/drawing/2014/main" id="{A6DE2085-829C-480C-9216-69D6039C0A37}"/>
              </a:ext>
            </a:extLst>
          </p:cNvPr>
          <p:cNvCxnSpPr>
            <a:cxnSpLocks/>
          </p:cNvCxnSpPr>
          <p:nvPr/>
        </p:nvCxnSpPr>
        <p:spPr>
          <a:xfrm>
            <a:off x="6717173" y="1828800"/>
            <a:ext cx="0" cy="3462754"/>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43014" name="Text Box 6"/>
          <p:cNvSpPr txBox="1">
            <a:spLocks noChangeArrowheads="1"/>
          </p:cNvSpPr>
          <p:nvPr/>
        </p:nvSpPr>
        <p:spPr bwMode="auto">
          <a:xfrm>
            <a:off x="533400" y="2356376"/>
            <a:ext cx="1005403"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Lens-</a:t>
            </a:r>
          </a:p>
          <a:p>
            <a:pPr algn="ctr" eaLnBrk="1" hangingPunct="1">
              <a:lnSpc>
                <a:spcPct val="80000"/>
              </a:lnSpc>
              <a:spcBef>
                <a:spcPct val="0"/>
              </a:spcBef>
              <a:buClrTx/>
              <a:buSzTx/>
              <a:buFontTx/>
              <a:buNone/>
            </a:pPr>
            <a:r>
              <a:rPr lang="en-US" altLang="en-US" sz="1800" dirty="0">
                <a:solidFill>
                  <a:schemeClr val="bg1">
                    <a:lumMod val="75000"/>
                  </a:schemeClr>
                </a:solidFill>
              </a:rPr>
              <a:t>Induced</a:t>
            </a:r>
          </a:p>
        </p:txBody>
      </p:sp>
      <p:sp>
        <p:nvSpPr>
          <p:cNvPr id="43017" name="Text Box 14"/>
          <p:cNvSpPr txBox="1">
            <a:spLocks noChangeArrowheads="1"/>
          </p:cNvSpPr>
          <p:nvPr/>
        </p:nvSpPr>
        <p:spPr bwMode="auto">
          <a:xfrm>
            <a:off x="3026498" y="2365901"/>
            <a:ext cx="1633781"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Aphakic/</a:t>
            </a:r>
          </a:p>
          <a:p>
            <a:pPr algn="ctr" eaLnBrk="1" hangingPunct="1">
              <a:lnSpc>
                <a:spcPct val="80000"/>
              </a:lnSpc>
              <a:spcBef>
                <a:spcPct val="0"/>
              </a:spcBef>
              <a:buClrTx/>
              <a:buSzTx/>
              <a:buFontTx/>
              <a:buNone/>
            </a:pPr>
            <a:r>
              <a:rPr lang="en-US" altLang="en-US" sz="1800" dirty="0" err="1">
                <a:solidFill>
                  <a:schemeClr val="bg1">
                    <a:lumMod val="75000"/>
                  </a:schemeClr>
                </a:solidFill>
              </a:rPr>
              <a:t>Pseudophakic</a:t>
            </a:r>
            <a:endParaRPr lang="en-US" altLang="en-US" sz="1800" dirty="0">
              <a:solidFill>
                <a:schemeClr val="bg1">
                  <a:lumMod val="75000"/>
                </a:schemeClr>
              </a:solidFill>
            </a:endParaRPr>
          </a:p>
        </p:txBody>
      </p:sp>
      <p:sp>
        <p:nvSpPr>
          <p:cNvPr id="43031" name="Text Box 35"/>
          <p:cNvSpPr txBox="1">
            <a:spLocks noChangeArrowheads="1"/>
          </p:cNvSpPr>
          <p:nvPr/>
        </p:nvSpPr>
        <p:spPr bwMode="auto">
          <a:xfrm>
            <a:off x="1190847" y="1295400"/>
            <a:ext cx="2473754"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solidFill>
                  <a:schemeClr val="bg1">
                    <a:lumMod val="75000"/>
                  </a:schemeClr>
                </a:solidFill>
              </a:rPr>
              <a:t>w/ Pupillary Block</a:t>
            </a:r>
          </a:p>
        </p:txBody>
      </p:sp>
      <p:sp>
        <p:nvSpPr>
          <p:cNvPr id="43032" name="Text Box 36"/>
          <p:cNvSpPr txBox="1">
            <a:spLocks noChangeArrowheads="1"/>
          </p:cNvSpPr>
          <p:nvPr/>
        </p:nvSpPr>
        <p:spPr bwMode="auto">
          <a:xfrm>
            <a:off x="5181600" y="1295400"/>
            <a:ext cx="2630848"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t>w/o Pupillary Block</a:t>
            </a:r>
          </a:p>
        </p:txBody>
      </p:sp>
      <p:sp>
        <p:nvSpPr>
          <p:cNvPr id="49" name="Rectangle 2">
            <a:extLst>
              <a:ext uri="{FF2B5EF4-FFF2-40B4-BE49-F238E27FC236}">
                <a16:creationId xmlns:a16="http://schemas.microsoft.com/office/drawing/2014/main" id="{240EE5BF-F7D2-4FC8-A5DD-F6B5423153C6}"/>
              </a:ext>
            </a:extLst>
          </p:cNvPr>
          <p:cNvSpPr>
            <a:spLocks noGrp="1" noChangeArrowheads="1"/>
          </p:cNvSpPr>
          <p:nvPr>
            <p:ph type="title"/>
          </p:nvPr>
        </p:nvSpPr>
        <p:spPr>
          <a:xfrm>
            <a:off x="457200" y="304800"/>
            <a:ext cx="7543800" cy="563562"/>
          </a:xfrm>
        </p:spPr>
        <p:txBody>
          <a:bodyPr/>
          <a:lstStyle/>
          <a:p>
            <a:pPr eaLnBrk="1" hangingPunct="1"/>
            <a:r>
              <a:rPr lang="en-US" altLang="en-US" sz="3500" dirty="0"/>
              <a:t>A</a:t>
            </a:r>
          </a:p>
        </p:txBody>
      </p:sp>
      <p:sp>
        <p:nvSpPr>
          <p:cNvPr id="50" name="TextBox 49">
            <a:extLst>
              <a:ext uri="{FF2B5EF4-FFF2-40B4-BE49-F238E27FC236}">
                <a16:creationId xmlns:a16="http://schemas.microsoft.com/office/drawing/2014/main" id="{CF426230-46C8-405C-9015-99EF57762A2E}"/>
              </a:ext>
            </a:extLst>
          </p:cNvPr>
          <p:cNvSpPr txBox="1"/>
          <p:nvPr/>
        </p:nvSpPr>
        <p:spPr>
          <a:xfrm>
            <a:off x="2259496" y="189094"/>
            <a:ext cx="4607480" cy="400110"/>
          </a:xfrm>
          <a:prstGeom prst="rect">
            <a:avLst/>
          </a:prstGeom>
          <a:solidFill>
            <a:schemeClr val="accent1">
              <a:lumMod val="60000"/>
              <a:lumOff val="40000"/>
            </a:schemeClr>
          </a:solidFill>
        </p:spPr>
        <p:txBody>
          <a:bodyPr wrap="none" rtlCol="0">
            <a:spAutoFit/>
          </a:bodyPr>
          <a:lstStyle/>
          <a:p>
            <a:pPr algn="ctr"/>
            <a:r>
              <a:rPr lang="en-US" sz="2000" b="1" dirty="0"/>
              <a:t>Secondary Angle Closure Glaucoma</a:t>
            </a:r>
          </a:p>
        </p:txBody>
      </p:sp>
      <p:sp>
        <p:nvSpPr>
          <p:cNvPr id="2" name="TextBox 1">
            <a:extLst>
              <a:ext uri="{FF2B5EF4-FFF2-40B4-BE49-F238E27FC236}">
                <a16:creationId xmlns:a16="http://schemas.microsoft.com/office/drawing/2014/main" id="{A7E30BEC-923B-4C9A-A856-BDD0D882F6B8}"/>
              </a:ext>
            </a:extLst>
          </p:cNvPr>
          <p:cNvSpPr txBox="1"/>
          <p:nvPr/>
        </p:nvSpPr>
        <p:spPr>
          <a:xfrm>
            <a:off x="887305" y="2844119"/>
            <a:ext cx="1494320" cy="338554"/>
          </a:xfrm>
          <a:prstGeom prst="rect">
            <a:avLst/>
          </a:prstGeom>
          <a:noFill/>
        </p:spPr>
        <p:txBody>
          <a:bodyPr wrap="none" rtlCol="0">
            <a:spAutoFit/>
          </a:bodyPr>
          <a:lstStyle/>
          <a:p>
            <a:r>
              <a:rPr lang="en-US" sz="1600" dirty="0" err="1">
                <a:solidFill>
                  <a:schemeClr val="bg1">
                    <a:lumMod val="75000"/>
                  </a:schemeClr>
                </a:solidFill>
              </a:rPr>
              <a:t>Phacomorphic</a:t>
            </a:r>
            <a:endParaRPr lang="en-US" sz="1600" dirty="0">
              <a:solidFill>
                <a:schemeClr val="bg1">
                  <a:lumMod val="75000"/>
                </a:schemeClr>
              </a:solidFill>
            </a:endParaRPr>
          </a:p>
        </p:txBody>
      </p:sp>
      <p:sp>
        <p:nvSpPr>
          <p:cNvPr id="51" name="TextBox 50">
            <a:extLst>
              <a:ext uri="{FF2B5EF4-FFF2-40B4-BE49-F238E27FC236}">
                <a16:creationId xmlns:a16="http://schemas.microsoft.com/office/drawing/2014/main" id="{156069D4-340B-4160-A336-EBF73557CEE0}"/>
              </a:ext>
            </a:extLst>
          </p:cNvPr>
          <p:cNvSpPr txBox="1"/>
          <p:nvPr/>
        </p:nvSpPr>
        <p:spPr>
          <a:xfrm>
            <a:off x="884725" y="3175578"/>
            <a:ext cx="1402948" cy="338554"/>
          </a:xfrm>
          <a:prstGeom prst="rect">
            <a:avLst/>
          </a:prstGeom>
          <a:noFill/>
        </p:spPr>
        <p:txBody>
          <a:bodyPr wrap="none" rtlCol="0">
            <a:spAutoFit/>
          </a:bodyPr>
          <a:lstStyle/>
          <a:p>
            <a:r>
              <a:rPr lang="en-US" sz="1600" dirty="0">
                <a:solidFill>
                  <a:schemeClr val="bg1">
                    <a:lumMod val="75000"/>
                  </a:schemeClr>
                </a:solidFill>
              </a:rPr>
              <a:t>Ectopia </a:t>
            </a:r>
            <a:r>
              <a:rPr lang="en-US" sz="1600" dirty="0" err="1">
                <a:solidFill>
                  <a:schemeClr val="bg1">
                    <a:lumMod val="75000"/>
                  </a:schemeClr>
                </a:solidFill>
              </a:rPr>
              <a:t>lentis</a:t>
            </a:r>
            <a:endParaRPr lang="en-US" sz="1600" dirty="0">
              <a:solidFill>
                <a:schemeClr val="bg1">
                  <a:lumMod val="75000"/>
                </a:schemeClr>
              </a:solidFill>
            </a:endParaRPr>
          </a:p>
        </p:txBody>
      </p:sp>
      <p:cxnSp>
        <p:nvCxnSpPr>
          <p:cNvPr id="71" name="Straight Connector 70">
            <a:extLst>
              <a:ext uri="{FF2B5EF4-FFF2-40B4-BE49-F238E27FC236}">
                <a16:creationId xmlns:a16="http://schemas.microsoft.com/office/drawing/2014/main" id="{C104938D-BA8D-4E39-9D5F-9EE2012F2F3C}"/>
              </a:ext>
            </a:extLst>
          </p:cNvPr>
          <p:cNvCxnSpPr>
            <a:cxnSpLocks/>
          </p:cNvCxnSpPr>
          <p:nvPr/>
        </p:nvCxnSpPr>
        <p:spPr>
          <a:xfrm flipH="1">
            <a:off x="762665" y="3023488"/>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2A7E4E40-472F-4E50-8A7A-45C10FDD7171}"/>
              </a:ext>
            </a:extLst>
          </p:cNvPr>
          <p:cNvCxnSpPr>
            <a:cxnSpLocks/>
          </p:cNvCxnSpPr>
          <p:nvPr/>
        </p:nvCxnSpPr>
        <p:spPr>
          <a:xfrm flipH="1">
            <a:off x="762665" y="3347853"/>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C3924889-45B9-4383-9C9E-48F0A9C27AD8}"/>
              </a:ext>
            </a:extLst>
          </p:cNvPr>
          <p:cNvCxnSpPr>
            <a:cxnSpLocks/>
          </p:cNvCxnSpPr>
          <p:nvPr/>
        </p:nvCxnSpPr>
        <p:spPr>
          <a:xfrm flipH="1">
            <a:off x="748719" y="2838976"/>
            <a:ext cx="13947" cy="5088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 name="Straight Arrow Connector 5">
            <a:extLst>
              <a:ext uri="{FF2B5EF4-FFF2-40B4-BE49-F238E27FC236}">
                <a16:creationId xmlns:a16="http://schemas.microsoft.com/office/drawing/2014/main" id="{A3439F0C-5143-461F-8F3C-2E830785DEFC}"/>
              </a:ext>
            </a:extLst>
          </p:cNvPr>
          <p:cNvCxnSpPr>
            <a:stCxn id="50" idx="2"/>
          </p:cNvCxnSpPr>
          <p:nvPr/>
        </p:nvCxnSpPr>
        <p:spPr>
          <a:xfrm flipH="1">
            <a:off x="2971800" y="589204"/>
            <a:ext cx="1591436" cy="706196"/>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0" name="Straight Arrow Connector 9">
            <a:extLst>
              <a:ext uri="{FF2B5EF4-FFF2-40B4-BE49-F238E27FC236}">
                <a16:creationId xmlns:a16="http://schemas.microsoft.com/office/drawing/2014/main" id="{84DC796E-F6ED-4FBB-82D2-A260F480BF8A}"/>
              </a:ext>
            </a:extLst>
          </p:cNvPr>
          <p:cNvCxnSpPr>
            <a:cxnSpLocks/>
          </p:cNvCxnSpPr>
          <p:nvPr/>
        </p:nvCxnSpPr>
        <p:spPr>
          <a:xfrm>
            <a:off x="4572000" y="589204"/>
            <a:ext cx="1600200" cy="706196"/>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6" name="Straight Arrow Connector 25">
            <a:extLst>
              <a:ext uri="{FF2B5EF4-FFF2-40B4-BE49-F238E27FC236}">
                <a16:creationId xmlns:a16="http://schemas.microsoft.com/office/drawing/2014/main" id="{B70E0124-9B84-41A5-8D84-A66B7838A706}"/>
              </a:ext>
            </a:extLst>
          </p:cNvPr>
          <p:cNvCxnSpPr>
            <a:cxnSpLocks/>
          </p:cNvCxnSpPr>
          <p:nvPr/>
        </p:nvCxnSpPr>
        <p:spPr>
          <a:xfrm flipH="1">
            <a:off x="1159539" y="1828800"/>
            <a:ext cx="1290435" cy="478059"/>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28" name="Straight Arrow Connector 27">
            <a:extLst>
              <a:ext uri="{FF2B5EF4-FFF2-40B4-BE49-F238E27FC236}">
                <a16:creationId xmlns:a16="http://schemas.microsoft.com/office/drawing/2014/main" id="{567A4249-5C59-4416-8A8E-1C35913900AB}"/>
              </a:ext>
            </a:extLst>
          </p:cNvPr>
          <p:cNvCxnSpPr>
            <a:cxnSpLocks/>
          </p:cNvCxnSpPr>
          <p:nvPr/>
        </p:nvCxnSpPr>
        <p:spPr>
          <a:xfrm>
            <a:off x="2449973" y="1832208"/>
            <a:ext cx="1268784"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56" name="Text Box 6">
            <a:extLst>
              <a:ext uri="{FF2B5EF4-FFF2-40B4-BE49-F238E27FC236}">
                <a16:creationId xmlns:a16="http://schemas.microsoft.com/office/drawing/2014/main" id="{557983BD-9D64-49B9-A366-A08663B0451F}"/>
              </a:ext>
            </a:extLst>
          </p:cNvPr>
          <p:cNvSpPr txBox="1">
            <a:spLocks noChangeArrowheads="1"/>
          </p:cNvSpPr>
          <p:nvPr/>
        </p:nvSpPr>
        <p:spPr bwMode="auto">
          <a:xfrm>
            <a:off x="5029200" y="2356376"/>
            <a:ext cx="813043"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r" eaLnBrk="1" hangingPunct="1">
              <a:lnSpc>
                <a:spcPct val="80000"/>
              </a:lnSpc>
              <a:spcBef>
                <a:spcPct val="0"/>
              </a:spcBef>
              <a:buClrTx/>
              <a:buSzTx/>
              <a:buFontTx/>
              <a:buNone/>
            </a:pPr>
            <a:r>
              <a:rPr lang="en-US" altLang="en-US" sz="1800" dirty="0">
                <a:solidFill>
                  <a:schemeClr val="bg1">
                    <a:lumMod val="75000"/>
                  </a:schemeClr>
                </a:solidFill>
              </a:rPr>
              <a:t>‘Push’</a:t>
            </a:r>
          </a:p>
        </p:txBody>
      </p:sp>
      <p:sp>
        <p:nvSpPr>
          <p:cNvPr id="57" name="Text Box 14">
            <a:extLst>
              <a:ext uri="{FF2B5EF4-FFF2-40B4-BE49-F238E27FC236}">
                <a16:creationId xmlns:a16="http://schemas.microsoft.com/office/drawing/2014/main" id="{5DAFA1C1-3A29-4C27-A379-663FDD22E326}"/>
              </a:ext>
            </a:extLst>
          </p:cNvPr>
          <p:cNvSpPr txBox="1">
            <a:spLocks noChangeArrowheads="1"/>
          </p:cNvSpPr>
          <p:nvPr/>
        </p:nvSpPr>
        <p:spPr bwMode="auto">
          <a:xfrm>
            <a:off x="7620000" y="2365901"/>
            <a:ext cx="671979"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t>‘Pull’</a:t>
            </a:r>
          </a:p>
        </p:txBody>
      </p:sp>
      <p:cxnSp>
        <p:nvCxnSpPr>
          <p:cNvPr id="58" name="Straight Arrow Connector 57">
            <a:extLst>
              <a:ext uri="{FF2B5EF4-FFF2-40B4-BE49-F238E27FC236}">
                <a16:creationId xmlns:a16="http://schemas.microsoft.com/office/drawing/2014/main" id="{E874FEE9-46BD-46A3-90A3-DE7CC220FBFF}"/>
              </a:ext>
            </a:extLst>
          </p:cNvPr>
          <p:cNvCxnSpPr>
            <a:cxnSpLocks/>
          </p:cNvCxnSpPr>
          <p:nvPr/>
        </p:nvCxnSpPr>
        <p:spPr>
          <a:xfrm flipH="1">
            <a:off x="5867400" y="1828800"/>
            <a:ext cx="849775"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59" name="Straight Arrow Connector 58">
            <a:extLst>
              <a:ext uri="{FF2B5EF4-FFF2-40B4-BE49-F238E27FC236}">
                <a16:creationId xmlns:a16="http://schemas.microsoft.com/office/drawing/2014/main" id="{C370A4A1-FE96-4E70-B89E-839542A5E241}"/>
              </a:ext>
            </a:extLst>
          </p:cNvPr>
          <p:cNvCxnSpPr>
            <a:cxnSpLocks/>
          </p:cNvCxnSpPr>
          <p:nvPr/>
        </p:nvCxnSpPr>
        <p:spPr>
          <a:xfrm>
            <a:off x="6717173" y="1832208"/>
            <a:ext cx="902827" cy="474047"/>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62" name="Text Box 16">
            <a:extLst>
              <a:ext uri="{FF2B5EF4-FFF2-40B4-BE49-F238E27FC236}">
                <a16:creationId xmlns:a16="http://schemas.microsoft.com/office/drawing/2014/main" id="{33538067-0726-41B0-93FF-357EF00CA62D}"/>
              </a:ext>
            </a:extLst>
          </p:cNvPr>
          <p:cNvSpPr txBox="1">
            <a:spLocks noChangeArrowheads="1"/>
          </p:cNvSpPr>
          <p:nvPr/>
        </p:nvSpPr>
        <p:spPr bwMode="auto">
          <a:xfrm>
            <a:off x="8065437" y="2684785"/>
            <a:ext cx="628698"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NVG</a:t>
            </a:r>
          </a:p>
        </p:txBody>
      </p:sp>
      <p:sp>
        <p:nvSpPr>
          <p:cNvPr id="70" name="Text Box 21">
            <a:extLst>
              <a:ext uri="{FF2B5EF4-FFF2-40B4-BE49-F238E27FC236}">
                <a16:creationId xmlns:a16="http://schemas.microsoft.com/office/drawing/2014/main" id="{86C32650-BE1F-4CC3-8DB5-0C136D877E6F}"/>
              </a:ext>
            </a:extLst>
          </p:cNvPr>
          <p:cNvSpPr txBox="1">
            <a:spLocks noChangeArrowheads="1"/>
          </p:cNvSpPr>
          <p:nvPr/>
        </p:nvSpPr>
        <p:spPr bwMode="auto">
          <a:xfrm>
            <a:off x="8070534" y="3048000"/>
            <a:ext cx="526106"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a:solidFill>
                  <a:schemeClr val="bg1">
                    <a:lumMod val="75000"/>
                  </a:schemeClr>
                </a:solidFill>
              </a:rPr>
              <a:t>ICE</a:t>
            </a:r>
          </a:p>
        </p:txBody>
      </p:sp>
      <p:sp>
        <p:nvSpPr>
          <p:cNvPr id="75" name="Text Box 45">
            <a:extLst>
              <a:ext uri="{FF2B5EF4-FFF2-40B4-BE49-F238E27FC236}">
                <a16:creationId xmlns:a16="http://schemas.microsoft.com/office/drawing/2014/main" id="{2B6EDA2D-8F55-4DFD-A225-8C03CE6FC7F3}"/>
              </a:ext>
            </a:extLst>
          </p:cNvPr>
          <p:cNvSpPr txBox="1">
            <a:spLocks noChangeArrowheads="1"/>
          </p:cNvSpPr>
          <p:nvPr/>
        </p:nvSpPr>
        <p:spPr bwMode="auto">
          <a:xfrm>
            <a:off x="8073162" y="3810000"/>
            <a:ext cx="1070837" cy="74635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ts val="1700"/>
              </a:lnSpc>
              <a:spcBef>
                <a:spcPct val="0"/>
              </a:spcBef>
              <a:buClrTx/>
              <a:buSzTx/>
              <a:buFontTx/>
              <a:buNone/>
            </a:pPr>
            <a:r>
              <a:rPr lang="en-US" altLang="en-US" sz="1600" dirty="0">
                <a:solidFill>
                  <a:schemeClr val="bg1">
                    <a:lumMod val="75000"/>
                  </a:schemeClr>
                </a:solidFill>
              </a:rPr>
              <a:t>Epithelial/ fibrous ingrowth</a:t>
            </a:r>
          </a:p>
        </p:txBody>
      </p:sp>
      <p:cxnSp>
        <p:nvCxnSpPr>
          <p:cNvPr id="77" name="Straight Connector 76">
            <a:extLst>
              <a:ext uri="{FF2B5EF4-FFF2-40B4-BE49-F238E27FC236}">
                <a16:creationId xmlns:a16="http://schemas.microsoft.com/office/drawing/2014/main" id="{FC090BD7-F2E1-4464-B57B-9CBE5874C89B}"/>
              </a:ext>
            </a:extLst>
          </p:cNvPr>
          <p:cNvCxnSpPr>
            <a:cxnSpLocks/>
          </p:cNvCxnSpPr>
          <p:nvPr/>
        </p:nvCxnSpPr>
        <p:spPr>
          <a:xfrm>
            <a:off x="7873969" y="2674448"/>
            <a:ext cx="7724" cy="128795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8" name="Straight Connector 77">
            <a:extLst>
              <a:ext uri="{FF2B5EF4-FFF2-40B4-BE49-F238E27FC236}">
                <a16:creationId xmlns:a16="http://schemas.microsoft.com/office/drawing/2014/main" id="{B1922ED5-C3D8-43D8-A00D-1D6BC9201DBA}"/>
              </a:ext>
            </a:extLst>
          </p:cNvPr>
          <p:cNvCxnSpPr/>
          <p:nvPr/>
        </p:nvCxnSpPr>
        <p:spPr>
          <a:xfrm flipH="1">
            <a:off x="7873968" y="2840262"/>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9" name="Straight Connector 78">
            <a:extLst>
              <a:ext uri="{FF2B5EF4-FFF2-40B4-BE49-F238E27FC236}">
                <a16:creationId xmlns:a16="http://schemas.microsoft.com/office/drawing/2014/main" id="{77019ED2-6D69-4A60-9D19-D4DB786EA3A0}"/>
              </a:ext>
            </a:extLst>
          </p:cNvPr>
          <p:cNvCxnSpPr/>
          <p:nvPr/>
        </p:nvCxnSpPr>
        <p:spPr>
          <a:xfrm flipH="1">
            <a:off x="7873968" y="3213518"/>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1" name="Straight Connector 80">
            <a:extLst>
              <a:ext uri="{FF2B5EF4-FFF2-40B4-BE49-F238E27FC236}">
                <a16:creationId xmlns:a16="http://schemas.microsoft.com/office/drawing/2014/main" id="{9796A12F-4125-4C05-8EE8-A388740C580D}"/>
              </a:ext>
            </a:extLst>
          </p:cNvPr>
          <p:cNvCxnSpPr/>
          <p:nvPr/>
        </p:nvCxnSpPr>
        <p:spPr>
          <a:xfrm flipH="1">
            <a:off x="7877837" y="3581400"/>
            <a:ext cx="24447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3" name="Straight Connector 82">
            <a:extLst>
              <a:ext uri="{FF2B5EF4-FFF2-40B4-BE49-F238E27FC236}">
                <a16:creationId xmlns:a16="http://schemas.microsoft.com/office/drawing/2014/main" id="{7FDC5F4B-9BF0-42AD-B8BB-2F2399BCF1E2}"/>
              </a:ext>
            </a:extLst>
          </p:cNvPr>
          <p:cNvCxnSpPr/>
          <p:nvPr/>
        </p:nvCxnSpPr>
        <p:spPr>
          <a:xfrm flipH="1">
            <a:off x="7881693" y="3962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93" name="Text Box 42">
            <a:extLst>
              <a:ext uri="{FF2B5EF4-FFF2-40B4-BE49-F238E27FC236}">
                <a16:creationId xmlns:a16="http://schemas.microsoft.com/office/drawing/2014/main" id="{53BAB77F-E061-4834-9068-34BDF78AD071}"/>
              </a:ext>
            </a:extLst>
          </p:cNvPr>
          <p:cNvSpPr txBox="1">
            <a:spLocks noChangeArrowheads="1"/>
          </p:cNvSpPr>
          <p:nvPr/>
        </p:nvSpPr>
        <p:spPr bwMode="auto">
          <a:xfrm>
            <a:off x="8111387" y="3429000"/>
            <a:ext cx="895181"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b="1" dirty="0"/>
              <a:t>Flat AC</a:t>
            </a:r>
          </a:p>
        </p:txBody>
      </p:sp>
      <p:sp>
        <p:nvSpPr>
          <p:cNvPr id="100" name="Text Box 23">
            <a:extLst>
              <a:ext uri="{FF2B5EF4-FFF2-40B4-BE49-F238E27FC236}">
                <a16:creationId xmlns:a16="http://schemas.microsoft.com/office/drawing/2014/main" id="{D8F2FCFF-2984-4836-B000-9C5601A8EAAA}"/>
              </a:ext>
            </a:extLst>
          </p:cNvPr>
          <p:cNvSpPr txBox="1">
            <a:spLocks noChangeArrowheads="1"/>
          </p:cNvSpPr>
          <p:nvPr/>
        </p:nvSpPr>
        <p:spPr bwMode="auto">
          <a:xfrm>
            <a:off x="5530369" y="2667000"/>
            <a:ext cx="2143536"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Aqueous misdirection</a:t>
            </a:r>
          </a:p>
        </p:txBody>
      </p:sp>
      <p:cxnSp>
        <p:nvCxnSpPr>
          <p:cNvPr id="104" name="Straight Connector 103">
            <a:extLst>
              <a:ext uri="{FF2B5EF4-FFF2-40B4-BE49-F238E27FC236}">
                <a16:creationId xmlns:a16="http://schemas.microsoft.com/office/drawing/2014/main" id="{49D87D4A-E317-4446-9B95-5184CB3968F3}"/>
              </a:ext>
            </a:extLst>
          </p:cNvPr>
          <p:cNvCxnSpPr>
            <a:cxnSpLocks/>
          </p:cNvCxnSpPr>
          <p:nvPr/>
        </p:nvCxnSpPr>
        <p:spPr>
          <a:xfrm flipH="1">
            <a:off x="5316229" y="2667000"/>
            <a:ext cx="7397" cy="25314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5" name="Straight Connector 104">
            <a:extLst>
              <a:ext uri="{FF2B5EF4-FFF2-40B4-BE49-F238E27FC236}">
                <a16:creationId xmlns:a16="http://schemas.microsoft.com/office/drawing/2014/main" id="{F40B6D71-75A8-4A88-864D-00D14C2F710D}"/>
              </a:ext>
            </a:extLst>
          </p:cNvPr>
          <p:cNvCxnSpPr/>
          <p:nvPr/>
        </p:nvCxnSpPr>
        <p:spPr>
          <a:xfrm flipH="1">
            <a:off x="5323624" y="2832814"/>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6" name="Straight Connector 105">
            <a:extLst>
              <a:ext uri="{FF2B5EF4-FFF2-40B4-BE49-F238E27FC236}">
                <a16:creationId xmlns:a16="http://schemas.microsoft.com/office/drawing/2014/main" id="{010BF7B2-AA07-4DCF-822D-E2DB5CC0BF59}"/>
              </a:ext>
            </a:extLst>
          </p:cNvPr>
          <p:cNvCxnSpPr/>
          <p:nvPr/>
        </p:nvCxnSpPr>
        <p:spPr>
          <a:xfrm flipH="1">
            <a:off x="5323624" y="3360065"/>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a:extLst>
              <a:ext uri="{FF2B5EF4-FFF2-40B4-BE49-F238E27FC236}">
                <a16:creationId xmlns:a16="http://schemas.microsoft.com/office/drawing/2014/main" id="{BAC8035C-3999-4C31-93CD-6C0D2ADEB73B}"/>
              </a:ext>
            </a:extLst>
          </p:cNvPr>
          <p:cNvCxnSpPr/>
          <p:nvPr/>
        </p:nvCxnSpPr>
        <p:spPr>
          <a:xfrm flipH="1">
            <a:off x="5323536" y="3786938"/>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8" name="Straight Connector 107">
            <a:extLst>
              <a:ext uri="{FF2B5EF4-FFF2-40B4-BE49-F238E27FC236}">
                <a16:creationId xmlns:a16="http://schemas.microsoft.com/office/drawing/2014/main" id="{DB64CAEE-69B4-426A-8A5B-D1269DBF0F66}"/>
              </a:ext>
            </a:extLst>
          </p:cNvPr>
          <p:cNvCxnSpPr/>
          <p:nvPr/>
        </p:nvCxnSpPr>
        <p:spPr>
          <a:xfrm flipH="1">
            <a:off x="5327493" y="4249152"/>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12" name="Straight Connector 111">
            <a:extLst>
              <a:ext uri="{FF2B5EF4-FFF2-40B4-BE49-F238E27FC236}">
                <a16:creationId xmlns:a16="http://schemas.microsoft.com/office/drawing/2014/main" id="{99A16C30-4BE4-48E5-8B65-0C5F3039B8DC}"/>
              </a:ext>
            </a:extLst>
          </p:cNvPr>
          <p:cNvCxnSpPr/>
          <p:nvPr/>
        </p:nvCxnSpPr>
        <p:spPr>
          <a:xfrm flipH="1">
            <a:off x="5333455" y="51816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13" name="Text Box 42">
            <a:extLst>
              <a:ext uri="{FF2B5EF4-FFF2-40B4-BE49-F238E27FC236}">
                <a16:creationId xmlns:a16="http://schemas.microsoft.com/office/drawing/2014/main" id="{056DFFD9-3CA2-42E7-90FE-4F14522E3504}"/>
              </a:ext>
            </a:extLst>
          </p:cNvPr>
          <p:cNvSpPr txBox="1">
            <a:spLocks noChangeArrowheads="1"/>
          </p:cNvSpPr>
          <p:nvPr/>
        </p:nvSpPr>
        <p:spPr bwMode="auto">
          <a:xfrm>
            <a:off x="5533954" y="3623846"/>
            <a:ext cx="1563248"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Retinal surgery</a:t>
            </a:r>
          </a:p>
        </p:txBody>
      </p:sp>
      <p:sp>
        <p:nvSpPr>
          <p:cNvPr id="118" name="Text Box 47">
            <a:extLst>
              <a:ext uri="{FF2B5EF4-FFF2-40B4-BE49-F238E27FC236}">
                <a16:creationId xmlns:a16="http://schemas.microsoft.com/office/drawing/2014/main" id="{3F59D898-ECAD-49F0-9425-2A1BC8DDA7B5}"/>
              </a:ext>
            </a:extLst>
          </p:cNvPr>
          <p:cNvSpPr txBox="1">
            <a:spLocks noChangeArrowheads="1"/>
          </p:cNvSpPr>
          <p:nvPr/>
        </p:nvSpPr>
        <p:spPr bwMode="auto">
          <a:xfrm>
            <a:off x="5523688" y="4538246"/>
            <a:ext cx="1414170"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Drug-induced</a:t>
            </a:r>
          </a:p>
        </p:txBody>
      </p:sp>
      <p:sp>
        <p:nvSpPr>
          <p:cNvPr id="16" name="TextBox 15">
            <a:extLst>
              <a:ext uri="{FF2B5EF4-FFF2-40B4-BE49-F238E27FC236}">
                <a16:creationId xmlns:a16="http://schemas.microsoft.com/office/drawing/2014/main" id="{984E008D-FBBA-42B4-940E-EA26772E0161}"/>
              </a:ext>
            </a:extLst>
          </p:cNvPr>
          <p:cNvSpPr txBox="1"/>
          <p:nvPr/>
        </p:nvSpPr>
        <p:spPr>
          <a:xfrm>
            <a:off x="6230528" y="5257800"/>
            <a:ext cx="1326004" cy="369332"/>
          </a:xfrm>
          <a:prstGeom prst="rect">
            <a:avLst/>
          </a:prstGeom>
          <a:noFill/>
        </p:spPr>
        <p:txBody>
          <a:bodyPr wrap="none" rtlCol="0">
            <a:spAutoFit/>
          </a:bodyPr>
          <a:lstStyle/>
          <a:p>
            <a:pPr algn="ctr"/>
            <a:r>
              <a:rPr lang="en-US" dirty="0">
                <a:solidFill>
                  <a:schemeClr val="bg1">
                    <a:lumMod val="75000"/>
                  </a:schemeClr>
                </a:solidFill>
              </a:rPr>
              <a:t>Both/Either</a:t>
            </a:r>
          </a:p>
        </p:txBody>
      </p:sp>
      <p:cxnSp>
        <p:nvCxnSpPr>
          <p:cNvPr id="125" name="Straight Connector 124">
            <a:extLst>
              <a:ext uri="{FF2B5EF4-FFF2-40B4-BE49-F238E27FC236}">
                <a16:creationId xmlns:a16="http://schemas.microsoft.com/office/drawing/2014/main" id="{01138141-D318-4ED7-A7FE-D8F2155CE890}"/>
              </a:ext>
            </a:extLst>
          </p:cNvPr>
          <p:cNvCxnSpPr/>
          <p:nvPr/>
        </p:nvCxnSpPr>
        <p:spPr>
          <a:xfrm flipH="1">
            <a:off x="5334000" y="4724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52" name="Text Box 47">
            <a:extLst>
              <a:ext uri="{FF2B5EF4-FFF2-40B4-BE49-F238E27FC236}">
                <a16:creationId xmlns:a16="http://schemas.microsoft.com/office/drawing/2014/main" id="{E3578916-9804-473C-8F06-D4FA0BCEDFD0}"/>
              </a:ext>
            </a:extLst>
          </p:cNvPr>
          <p:cNvSpPr txBox="1">
            <a:spLocks noChangeArrowheads="1"/>
          </p:cNvSpPr>
          <p:nvPr/>
        </p:nvSpPr>
        <p:spPr bwMode="auto">
          <a:xfrm>
            <a:off x="5543446" y="4055146"/>
            <a:ext cx="1619354"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err="1">
                <a:solidFill>
                  <a:schemeClr val="bg1">
                    <a:lumMod val="75000"/>
                  </a:schemeClr>
                </a:solidFill>
              </a:rPr>
              <a:t>Nanophthalmos</a:t>
            </a:r>
            <a:endParaRPr lang="en-US" altLang="en-US" sz="1600" dirty="0">
              <a:solidFill>
                <a:schemeClr val="bg1">
                  <a:lumMod val="75000"/>
                </a:schemeClr>
              </a:solidFill>
            </a:endParaRPr>
          </a:p>
        </p:txBody>
      </p:sp>
      <p:sp>
        <p:nvSpPr>
          <p:cNvPr id="53" name="Text Box 45">
            <a:extLst>
              <a:ext uri="{FF2B5EF4-FFF2-40B4-BE49-F238E27FC236}">
                <a16:creationId xmlns:a16="http://schemas.microsoft.com/office/drawing/2014/main" id="{57D1A14F-68FE-47D2-983C-1A879D66A9DC}"/>
              </a:ext>
            </a:extLst>
          </p:cNvPr>
          <p:cNvSpPr txBox="1">
            <a:spLocks noChangeArrowheads="1"/>
          </p:cNvSpPr>
          <p:nvPr/>
        </p:nvSpPr>
        <p:spPr bwMode="auto">
          <a:xfrm>
            <a:off x="5523688" y="5013493"/>
            <a:ext cx="582211"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PFV</a:t>
            </a:r>
          </a:p>
        </p:txBody>
      </p:sp>
      <p:sp>
        <p:nvSpPr>
          <p:cNvPr id="54" name="Text Box 42">
            <a:extLst>
              <a:ext uri="{FF2B5EF4-FFF2-40B4-BE49-F238E27FC236}">
                <a16:creationId xmlns:a16="http://schemas.microsoft.com/office/drawing/2014/main" id="{E1E37D2C-2C52-446B-843B-01E64990D3EC}"/>
              </a:ext>
            </a:extLst>
          </p:cNvPr>
          <p:cNvSpPr txBox="1">
            <a:spLocks noChangeArrowheads="1"/>
          </p:cNvSpPr>
          <p:nvPr/>
        </p:nvSpPr>
        <p:spPr bwMode="auto">
          <a:xfrm>
            <a:off x="5551406" y="3192546"/>
            <a:ext cx="2276072"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ERD/choroidal effusion</a:t>
            </a:r>
          </a:p>
        </p:txBody>
      </p:sp>
      <p:sp>
        <p:nvSpPr>
          <p:cNvPr id="45" name="Oval 44">
            <a:extLst>
              <a:ext uri="{FF2B5EF4-FFF2-40B4-BE49-F238E27FC236}">
                <a16:creationId xmlns:a16="http://schemas.microsoft.com/office/drawing/2014/main" id="{76FA557D-2183-42C8-839A-45F6B0D15E23}"/>
              </a:ext>
            </a:extLst>
          </p:cNvPr>
          <p:cNvSpPr/>
          <p:nvPr/>
        </p:nvSpPr>
        <p:spPr>
          <a:xfrm>
            <a:off x="8001000" y="3429000"/>
            <a:ext cx="1070837" cy="338554"/>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TextBox 45">
            <a:extLst>
              <a:ext uri="{FF2B5EF4-FFF2-40B4-BE49-F238E27FC236}">
                <a16:creationId xmlns:a16="http://schemas.microsoft.com/office/drawing/2014/main" id="{862AF75F-3F29-4B64-9DB6-78F1A030200C}"/>
              </a:ext>
            </a:extLst>
          </p:cNvPr>
          <p:cNvSpPr txBox="1"/>
          <p:nvPr/>
        </p:nvSpPr>
        <p:spPr>
          <a:xfrm>
            <a:off x="2314614" y="3346074"/>
            <a:ext cx="5174833" cy="2308324"/>
          </a:xfrm>
          <a:prstGeom prst="rect">
            <a:avLst/>
          </a:prstGeom>
          <a:solidFill>
            <a:srgbClr val="002060"/>
          </a:solidFill>
        </p:spPr>
        <p:txBody>
          <a:bodyPr wrap="square" rtlCol="0">
            <a:spAutoFit/>
          </a:bodyPr>
          <a:lstStyle/>
          <a:p>
            <a:r>
              <a:rPr lang="en-US" sz="1600" i="1" dirty="0">
                <a:solidFill>
                  <a:schemeClr val="tx1">
                    <a:lumMod val="50000"/>
                    <a:lumOff val="50000"/>
                  </a:schemeClr>
                </a:solidFill>
              </a:rPr>
              <a:t>What clinical scenario typically produces the flat AC that leads to secondary ACG?</a:t>
            </a:r>
          </a:p>
          <a:p>
            <a:r>
              <a:rPr lang="en-US" sz="1600" b="1" u="sng" dirty="0">
                <a:solidFill>
                  <a:schemeClr val="bg1"/>
                </a:solidFill>
              </a:rPr>
              <a:t>Wound leak</a:t>
            </a:r>
            <a:r>
              <a:rPr lang="en-US" sz="1600" dirty="0">
                <a:solidFill>
                  <a:schemeClr val="bg1"/>
                </a:solidFill>
              </a:rPr>
              <a:t> </a:t>
            </a:r>
            <a:r>
              <a:rPr lang="en-US" sz="1600" dirty="0">
                <a:solidFill>
                  <a:schemeClr val="tx1">
                    <a:lumMod val="50000"/>
                    <a:lumOff val="50000"/>
                  </a:schemeClr>
                </a:solidFill>
              </a:rPr>
              <a:t>after cataract or filtering surgery</a:t>
            </a:r>
          </a:p>
          <a:p>
            <a:endParaRPr lang="en-US" sz="1600" i="1" dirty="0">
              <a:solidFill>
                <a:schemeClr val="tx1">
                  <a:lumMod val="50000"/>
                  <a:lumOff val="50000"/>
                </a:schemeClr>
              </a:solidFill>
            </a:endParaRPr>
          </a:p>
          <a:p>
            <a:r>
              <a:rPr lang="en-US" sz="1600" i="1" dirty="0">
                <a:solidFill>
                  <a:schemeClr val="tx1">
                    <a:lumMod val="50000"/>
                    <a:lumOff val="50000"/>
                  </a:schemeClr>
                </a:solidFill>
              </a:rPr>
              <a:t>Will the IOP be high, or low?</a:t>
            </a:r>
          </a:p>
          <a:p>
            <a:r>
              <a:rPr lang="en-US" sz="1600" dirty="0">
                <a:solidFill>
                  <a:schemeClr val="tx1">
                    <a:lumMod val="50000"/>
                    <a:lumOff val="50000"/>
                  </a:schemeClr>
                </a:solidFill>
              </a:rPr>
              <a:t>Low</a:t>
            </a:r>
          </a:p>
          <a:p>
            <a:endParaRPr lang="en-US" sz="1600" dirty="0">
              <a:solidFill>
                <a:schemeClr val="tx1">
                  <a:lumMod val="50000"/>
                  <a:lumOff val="50000"/>
                </a:schemeClr>
              </a:solidFill>
            </a:endParaRPr>
          </a:p>
          <a:p>
            <a:r>
              <a:rPr lang="en-US" sz="1600" i="1" dirty="0">
                <a:solidFill>
                  <a:schemeClr val="tx1">
                    <a:lumMod val="50000"/>
                    <a:lumOff val="50000"/>
                  </a:schemeClr>
                </a:solidFill>
              </a:rPr>
              <a:t>How does a flat AC lead to ACG?</a:t>
            </a:r>
          </a:p>
          <a:p>
            <a:r>
              <a:rPr lang="en-US" sz="1600" dirty="0">
                <a:solidFill>
                  <a:schemeClr val="tx1">
                    <a:lumMod val="50000"/>
                    <a:lumOff val="50000"/>
                  </a:schemeClr>
                </a:solidFill>
              </a:rPr>
              <a:t>By allowing PAS to form</a:t>
            </a:r>
          </a:p>
        </p:txBody>
      </p:sp>
      <p:sp>
        <p:nvSpPr>
          <p:cNvPr id="47" name="Text Box 18">
            <a:extLst>
              <a:ext uri="{FF2B5EF4-FFF2-40B4-BE49-F238E27FC236}">
                <a16:creationId xmlns:a16="http://schemas.microsoft.com/office/drawing/2014/main" id="{12666FD3-F2FF-43B6-B752-FB046AF87900}"/>
              </a:ext>
            </a:extLst>
          </p:cNvPr>
          <p:cNvSpPr txBox="1">
            <a:spLocks noChangeArrowheads="1"/>
          </p:cNvSpPr>
          <p:nvPr/>
        </p:nvSpPr>
        <p:spPr bwMode="auto">
          <a:xfrm>
            <a:off x="278611" y="4280861"/>
            <a:ext cx="6323526" cy="1323439"/>
          </a:xfrm>
          <a:prstGeom prst="rect">
            <a:avLst/>
          </a:prstGeom>
          <a:solidFill>
            <a:srgbClr val="B2B2B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r>
              <a:rPr lang="en-US" sz="1600" i="1" dirty="0">
                <a:solidFill>
                  <a:srgbClr val="0000FF"/>
                </a:solidFill>
              </a:rPr>
              <a:t>How is a wound leak managed medically? </a:t>
            </a:r>
            <a:r>
              <a:rPr lang="en-US" sz="1600" dirty="0"/>
              <a:t>It’s as simple as ABC(D):</a:t>
            </a:r>
          </a:p>
          <a:p>
            <a:pPr eaLnBrk="1" hangingPunct="1"/>
            <a:r>
              <a:rPr lang="en-US" sz="1600" dirty="0">
                <a:solidFill>
                  <a:srgbClr val="0000FF"/>
                </a:solidFill>
              </a:rPr>
              <a:t>--</a:t>
            </a:r>
            <a:r>
              <a:rPr lang="en-US" sz="1600" b="1" dirty="0"/>
              <a:t>A</a:t>
            </a:r>
            <a:r>
              <a:rPr lang="en-US" sz="1600" dirty="0">
                <a:solidFill>
                  <a:srgbClr val="0000FF"/>
                </a:solidFill>
              </a:rPr>
              <a:t>queous suppressants</a:t>
            </a:r>
          </a:p>
          <a:p>
            <a:pPr eaLnBrk="1" hangingPunct="1"/>
            <a:r>
              <a:rPr lang="en-US" sz="1600" dirty="0">
                <a:solidFill>
                  <a:srgbClr val="0000FF"/>
                </a:solidFill>
              </a:rPr>
              <a:t>--</a:t>
            </a:r>
            <a:r>
              <a:rPr lang="en-US" sz="1600" b="1" dirty="0"/>
              <a:t>B</a:t>
            </a:r>
            <a:r>
              <a:rPr lang="en-US" sz="1600" dirty="0">
                <a:solidFill>
                  <a:srgbClr val="0000FF"/>
                </a:solidFill>
              </a:rPr>
              <a:t>andage contact lens (BCL), if we’re talking post-CE </a:t>
            </a:r>
          </a:p>
          <a:p>
            <a:pPr eaLnBrk="1" hangingPunct="1"/>
            <a:r>
              <a:rPr lang="en-US" sz="1600" dirty="0">
                <a:solidFill>
                  <a:srgbClr val="0000FF"/>
                </a:solidFill>
              </a:rPr>
              <a:t>--</a:t>
            </a:r>
            <a:r>
              <a:rPr lang="en-US" sz="1600" b="1" dirty="0"/>
              <a:t>C</a:t>
            </a:r>
            <a:r>
              <a:rPr lang="en-US" sz="1600" dirty="0">
                <a:solidFill>
                  <a:srgbClr val="0000FF"/>
                </a:solidFill>
              </a:rPr>
              <a:t>ycloplegia</a:t>
            </a:r>
          </a:p>
          <a:p>
            <a:pPr eaLnBrk="1" hangingPunct="1"/>
            <a:r>
              <a:rPr lang="en-US" sz="1600" dirty="0">
                <a:solidFill>
                  <a:srgbClr val="0000FF"/>
                </a:solidFill>
              </a:rPr>
              <a:t>--</a:t>
            </a:r>
            <a:r>
              <a:rPr lang="en-US" sz="1600" b="1" dirty="0"/>
              <a:t>D</a:t>
            </a:r>
            <a:r>
              <a:rPr lang="en-US" sz="1600" dirty="0">
                <a:solidFill>
                  <a:srgbClr val="0000FF"/>
                </a:solidFill>
              </a:rPr>
              <a:t>iscontinue (or at least </a:t>
            </a:r>
            <a:r>
              <a:rPr lang="en-US" sz="1600" b="1" dirty="0"/>
              <a:t>D</a:t>
            </a:r>
            <a:r>
              <a:rPr lang="en-US" sz="1600" dirty="0">
                <a:solidFill>
                  <a:srgbClr val="0000FF"/>
                </a:solidFill>
              </a:rPr>
              <a:t>iminish) topical steroids</a:t>
            </a:r>
          </a:p>
        </p:txBody>
      </p:sp>
    </p:spTree>
    <p:extLst>
      <p:ext uri="{BB962C8B-B14F-4D97-AF65-F5344CB8AC3E}">
        <p14:creationId xmlns:p14="http://schemas.microsoft.com/office/powerpoint/2010/main" val="390874578"/>
      </p:ext>
    </p:extLst>
  </p:cSld>
  <p:clrMapOvr>
    <a:masterClrMapping/>
  </p:clrMapOvr>
</p:sld>
</file>

<file path=ppt/slides/slide3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Straight Arrow Connector 12">
            <a:extLst>
              <a:ext uri="{FF2B5EF4-FFF2-40B4-BE49-F238E27FC236}">
                <a16:creationId xmlns:a16="http://schemas.microsoft.com/office/drawing/2014/main" id="{A6DE2085-829C-480C-9216-69D6039C0A37}"/>
              </a:ext>
            </a:extLst>
          </p:cNvPr>
          <p:cNvCxnSpPr>
            <a:cxnSpLocks/>
          </p:cNvCxnSpPr>
          <p:nvPr/>
        </p:nvCxnSpPr>
        <p:spPr>
          <a:xfrm>
            <a:off x="6717173" y="1828800"/>
            <a:ext cx="0" cy="3462754"/>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43014" name="Text Box 6"/>
          <p:cNvSpPr txBox="1">
            <a:spLocks noChangeArrowheads="1"/>
          </p:cNvSpPr>
          <p:nvPr/>
        </p:nvSpPr>
        <p:spPr bwMode="auto">
          <a:xfrm>
            <a:off x="533400" y="2356376"/>
            <a:ext cx="1005403"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Lens-</a:t>
            </a:r>
          </a:p>
          <a:p>
            <a:pPr algn="ctr" eaLnBrk="1" hangingPunct="1">
              <a:lnSpc>
                <a:spcPct val="80000"/>
              </a:lnSpc>
              <a:spcBef>
                <a:spcPct val="0"/>
              </a:spcBef>
              <a:buClrTx/>
              <a:buSzTx/>
              <a:buFontTx/>
              <a:buNone/>
            </a:pPr>
            <a:r>
              <a:rPr lang="en-US" altLang="en-US" sz="1800" dirty="0">
                <a:solidFill>
                  <a:schemeClr val="bg1">
                    <a:lumMod val="75000"/>
                  </a:schemeClr>
                </a:solidFill>
              </a:rPr>
              <a:t>Induced</a:t>
            </a:r>
          </a:p>
        </p:txBody>
      </p:sp>
      <p:sp>
        <p:nvSpPr>
          <p:cNvPr id="43017" name="Text Box 14"/>
          <p:cNvSpPr txBox="1">
            <a:spLocks noChangeArrowheads="1"/>
          </p:cNvSpPr>
          <p:nvPr/>
        </p:nvSpPr>
        <p:spPr bwMode="auto">
          <a:xfrm>
            <a:off x="3026498" y="2365901"/>
            <a:ext cx="1633781"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Aphakic/</a:t>
            </a:r>
          </a:p>
          <a:p>
            <a:pPr algn="ctr" eaLnBrk="1" hangingPunct="1">
              <a:lnSpc>
                <a:spcPct val="80000"/>
              </a:lnSpc>
              <a:spcBef>
                <a:spcPct val="0"/>
              </a:spcBef>
              <a:buClrTx/>
              <a:buSzTx/>
              <a:buFontTx/>
              <a:buNone/>
            </a:pPr>
            <a:r>
              <a:rPr lang="en-US" altLang="en-US" sz="1800" dirty="0" err="1">
                <a:solidFill>
                  <a:schemeClr val="bg1">
                    <a:lumMod val="75000"/>
                  </a:schemeClr>
                </a:solidFill>
              </a:rPr>
              <a:t>Pseudophakic</a:t>
            </a:r>
            <a:endParaRPr lang="en-US" altLang="en-US" sz="1800" dirty="0">
              <a:solidFill>
                <a:schemeClr val="bg1">
                  <a:lumMod val="75000"/>
                </a:schemeClr>
              </a:solidFill>
            </a:endParaRPr>
          </a:p>
        </p:txBody>
      </p:sp>
      <p:sp>
        <p:nvSpPr>
          <p:cNvPr id="43031" name="Text Box 35"/>
          <p:cNvSpPr txBox="1">
            <a:spLocks noChangeArrowheads="1"/>
          </p:cNvSpPr>
          <p:nvPr/>
        </p:nvSpPr>
        <p:spPr bwMode="auto">
          <a:xfrm>
            <a:off x="1190847" y="1295400"/>
            <a:ext cx="2473754"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solidFill>
                  <a:schemeClr val="bg1">
                    <a:lumMod val="75000"/>
                  </a:schemeClr>
                </a:solidFill>
              </a:rPr>
              <a:t>w/ Pupillary Block</a:t>
            </a:r>
          </a:p>
        </p:txBody>
      </p:sp>
      <p:sp>
        <p:nvSpPr>
          <p:cNvPr id="43032" name="Text Box 36"/>
          <p:cNvSpPr txBox="1">
            <a:spLocks noChangeArrowheads="1"/>
          </p:cNvSpPr>
          <p:nvPr/>
        </p:nvSpPr>
        <p:spPr bwMode="auto">
          <a:xfrm>
            <a:off x="5181600" y="1295400"/>
            <a:ext cx="2630848"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t>w/o Pupillary Block</a:t>
            </a:r>
          </a:p>
        </p:txBody>
      </p:sp>
      <p:sp>
        <p:nvSpPr>
          <p:cNvPr id="49" name="Rectangle 2">
            <a:extLst>
              <a:ext uri="{FF2B5EF4-FFF2-40B4-BE49-F238E27FC236}">
                <a16:creationId xmlns:a16="http://schemas.microsoft.com/office/drawing/2014/main" id="{240EE5BF-F7D2-4FC8-A5DD-F6B5423153C6}"/>
              </a:ext>
            </a:extLst>
          </p:cNvPr>
          <p:cNvSpPr>
            <a:spLocks noGrp="1" noChangeArrowheads="1"/>
          </p:cNvSpPr>
          <p:nvPr>
            <p:ph type="title"/>
          </p:nvPr>
        </p:nvSpPr>
        <p:spPr>
          <a:xfrm>
            <a:off x="457200" y="304800"/>
            <a:ext cx="7543800" cy="563562"/>
          </a:xfrm>
        </p:spPr>
        <p:txBody>
          <a:bodyPr/>
          <a:lstStyle/>
          <a:p>
            <a:pPr eaLnBrk="1" hangingPunct="1"/>
            <a:r>
              <a:rPr lang="en-US" altLang="en-US" sz="3500" dirty="0"/>
              <a:t>Q</a:t>
            </a:r>
          </a:p>
        </p:txBody>
      </p:sp>
      <p:sp>
        <p:nvSpPr>
          <p:cNvPr id="50" name="TextBox 49">
            <a:extLst>
              <a:ext uri="{FF2B5EF4-FFF2-40B4-BE49-F238E27FC236}">
                <a16:creationId xmlns:a16="http://schemas.microsoft.com/office/drawing/2014/main" id="{CF426230-46C8-405C-9015-99EF57762A2E}"/>
              </a:ext>
            </a:extLst>
          </p:cNvPr>
          <p:cNvSpPr txBox="1"/>
          <p:nvPr/>
        </p:nvSpPr>
        <p:spPr>
          <a:xfrm>
            <a:off x="2259496" y="189094"/>
            <a:ext cx="4607480" cy="400110"/>
          </a:xfrm>
          <a:prstGeom prst="rect">
            <a:avLst/>
          </a:prstGeom>
          <a:solidFill>
            <a:schemeClr val="accent1">
              <a:lumMod val="60000"/>
              <a:lumOff val="40000"/>
            </a:schemeClr>
          </a:solidFill>
        </p:spPr>
        <p:txBody>
          <a:bodyPr wrap="none" rtlCol="0">
            <a:spAutoFit/>
          </a:bodyPr>
          <a:lstStyle/>
          <a:p>
            <a:pPr algn="ctr"/>
            <a:r>
              <a:rPr lang="en-US" sz="2000" b="1" dirty="0"/>
              <a:t>Secondary Angle Closure Glaucoma</a:t>
            </a:r>
          </a:p>
        </p:txBody>
      </p:sp>
      <p:sp>
        <p:nvSpPr>
          <p:cNvPr id="2" name="TextBox 1">
            <a:extLst>
              <a:ext uri="{FF2B5EF4-FFF2-40B4-BE49-F238E27FC236}">
                <a16:creationId xmlns:a16="http://schemas.microsoft.com/office/drawing/2014/main" id="{A7E30BEC-923B-4C9A-A856-BDD0D882F6B8}"/>
              </a:ext>
            </a:extLst>
          </p:cNvPr>
          <p:cNvSpPr txBox="1"/>
          <p:nvPr/>
        </p:nvSpPr>
        <p:spPr>
          <a:xfrm>
            <a:off x="887305" y="2844119"/>
            <a:ext cx="1494320" cy="338554"/>
          </a:xfrm>
          <a:prstGeom prst="rect">
            <a:avLst/>
          </a:prstGeom>
          <a:noFill/>
        </p:spPr>
        <p:txBody>
          <a:bodyPr wrap="none" rtlCol="0">
            <a:spAutoFit/>
          </a:bodyPr>
          <a:lstStyle/>
          <a:p>
            <a:r>
              <a:rPr lang="en-US" sz="1600" dirty="0" err="1">
                <a:solidFill>
                  <a:schemeClr val="bg1">
                    <a:lumMod val="75000"/>
                  </a:schemeClr>
                </a:solidFill>
              </a:rPr>
              <a:t>Phacomorphic</a:t>
            </a:r>
            <a:endParaRPr lang="en-US" sz="1600" dirty="0">
              <a:solidFill>
                <a:schemeClr val="bg1">
                  <a:lumMod val="75000"/>
                </a:schemeClr>
              </a:solidFill>
            </a:endParaRPr>
          </a:p>
        </p:txBody>
      </p:sp>
      <p:sp>
        <p:nvSpPr>
          <p:cNvPr id="51" name="TextBox 50">
            <a:extLst>
              <a:ext uri="{FF2B5EF4-FFF2-40B4-BE49-F238E27FC236}">
                <a16:creationId xmlns:a16="http://schemas.microsoft.com/office/drawing/2014/main" id="{156069D4-340B-4160-A336-EBF73557CEE0}"/>
              </a:ext>
            </a:extLst>
          </p:cNvPr>
          <p:cNvSpPr txBox="1"/>
          <p:nvPr/>
        </p:nvSpPr>
        <p:spPr>
          <a:xfrm>
            <a:off x="884725" y="3175578"/>
            <a:ext cx="1402948" cy="338554"/>
          </a:xfrm>
          <a:prstGeom prst="rect">
            <a:avLst/>
          </a:prstGeom>
          <a:noFill/>
        </p:spPr>
        <p:txBody>
          <a:bodyPr wrap="none" rtlCol="0">
            <a:spAutoFit/>
          </a:bodyPr>
          <a:lstStyle/>
          <a:p>
            <a:r>
              <a:rPr lang="en-US" sz="1600" dirty="0">
                <a:solidFill>
                  <a:schemeClr val="bg1">
                    <a:lumMod val="75000"/>
                  </a:schemeClr>
                </a:solidFill>
              </a:rPr>
              <a:t>Ectopia </a:t>
            </a:r>
            <a:r>
              <a:rPr lang="en-US" sz="1600" dirty="0" err="1">
                <a:solidFill>
                  <a:schemeClr val="bg1">
                    <a:lumMod val="75000"/>
                  </a:schemeClr>
                </a:solidFill>
              </a:rPr>
              <a:t>lentis</a:t>
            </a:r>
            <a:endParaRPr lang="en-US" sz="1600" dirty="0">
              <a:solidFill>
                <a:schemeClr val="bg1">
                  <a:lumMod val="75000"/>
                </a:schemeClr>
              </a:solidFill>
            </a:endParaRPr>
          </a:p>
        </p:txBody>
      </p:sp>
      <p:cxnSp>
        <p:nvCxnSpPr>
          <p:cNvPr id="71" name="Straight Connector 70">
            <a:extLst>
              <a:ext uri="{FF2B5EF4-FFF2-40B4-BE49-F238E27FC236}">
                <a16:creationId xmlns:a16="http://schemas.microsoft.com/office/drawing/2014/main" id="{C104938D-BA8D-4E39-9D5F-9EE2012F2F3C}"/>
              </a:ext>
            </a:extLst>
          </p:cNvPr>
          <p:cNvCxnSpPr>
            <a:cxnSpLocks/>
          </p:cNvCxnSpPr>
          <p:nvPr/>
        </p:nvCxnSpPr>
        <p:spPr>
          <a:xfrm flipH="1">
            <a:off x="762665" y="3023488"/>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2A7E4E40-472F-4E50-8A7A-45C10FDD7171}"/>
              </a:ext>
            </a:extLst>
          </p:cNvPr>
          <p:cNvCxnSpPr>
            <a:cxnSpLocks/>
          </p:cNvCxnSpPr>
          <p:nvPr/>
        </p:nvCxnSpPr>
        <p:spPr>
          <a:xfrm flipH="1">
            <a:off x="762665" y="3347853"/>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C3924889-45B9-4383-9C9E-48F0A9C27AD8}"/>
              </a:ext>
            </a:extLst>
          </p:cNvPr>
          <p:cNvCxnSpPr>
            <a:cxnSpLocks/>
          </p:cNvCxnSpPr>
          <p:nvPr/>
        </p:nvCxnSpPr>
        <p:spPr>
          <a:xfrm flipH="1">
            <a:off x="748719" y="2838976"/>
            <a:ext cx="13947" cy="5088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 name="Straight Arrow Connector 5">
            <a:extLst>
              <a:ext uri="{FF2B5EF4-FFF2-40B4-BE49-F238E27FC236}">
                <a16:creationId xmlns:a16="http://schemas.microsoft.com/office/drawing/2014/main" id="{A3439F0C-5143-461F-8F3C-2E830785DEFC}"/>
              </a:ext>
            </a:extLst>
          </p:cNvPr>
          <p:cNvCxnSpPr>
            <a:stCxn id="50" idx="2"/>
          </p:cNvCxnSpPr>
          <p:nvPr/>
        </p:nvCxnSpPr>
        <p:spPr>
          <a:xfrm flipH="1">
            <a:off x="2971800" y="589204"/>
            <a:ext cx="1591436" cy="706196"/>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0" name="Straight Arrow Connector 9">
            <a:extLst>
              <a:ext uri="{FF2B5EF4-FFF2-40B4-BE49-F238E27FC236}">
                <a16:creationId xmlns:a16="http://schemas.microsoft.com/office/drawing/2014/main" id="{84DC796E-F6ED-4FBB-82D2-A260F480BF8A}"/>
              </a:ext>
            </a:extLst>
          </p:cNvPr>
          <p:cNvCxnSpPr>
            <a:cxnSpLocks/>
          </p:cNvCxnSpPr>
          <p:nvPr/>
        </p:nvCxnSpPr>
        <p:spPr>
          <a:xfrm>
            <a:off x="4572000" y="589204"/>
            <a:ext cx="1600200" cy="706196"/>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6" name="Straight Arrow Connector 25">
            <a:extLst>
              <a:ext uri="{FF2B5EF4-FFF2-40B4-BE49-F238E27FC236}">
                <a16:creationId xmlns:a16="http://schemas.microsoft.com/office/drawing/2014/main" id="{B70E0124-9B84-41A5-8D84-A66B7838A706}"/>
              </a:ext>
            </a:extLst>
          </p:cNvPr>
          <p:cNvCxnSpPr>
            <a:cxnSpLocks/>
          </p:cNvCxnSpPr>
          <p:nvPr/>
        </p:nvCxnSpPr>
        <p:spPr>
          <a:xfrm flipH="1">
            <a:off x="1159539" y="1828800"/>
            <a:ext cx="1290435" cy="478059"/>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28" name="Straight Arrow Connector 27">
            <a:extLst>
              <a:ext uri="{FF2B5EF4-FFF2-40B4-BE49-F238E27FC236}">
                <a16:creationId xmlns:a16="http://schemas.microsoft.com/office/drawing/2014/main" id="{567A4249-5C59-4416-8A8E-1C35913900AB}"/>
              </a:ext>
            </a:extLst>
          </p:cNvPr>
          <p:cNvCxnSpPr>
            <a:cxnSpLocks/>
          </p:cNvCxnSpPr>
          <p:nvPr/>
        </p:nvCxnSpPr>
        <p:spPr>
          <a:xfrm>
            <a:off x="2449973" y="1832208"/>
            <a:ext cx="1268784"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56" name="Text Box 6">
            <a:extLst>
              <a:ext uri="{FF2B5EF4-FFF2-40B4-BE49-F238E27FC236}">
                <a16:creationId xmlns:a16="http://schemas.microsoft.com/office/drawing/2014/main" id="{557983BD-9D64-49B9-A366-A08663B0451F}"/>
              </a:ext>
            </a:extLst>
          </p:cNvPr>
          <p:cNvSpPr txBox="1">
            <a:spLocks noChangeArrowheads="1"/>
          </p:cNvSpPr>
          <p:nvPr/>
        </p:nvSpPr>
        <p:spPr bwMode="auto">
          <a:xfrm>
            <a:off x="5029200" y="2356376"/>
            <a:ext cx="813043"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r" eaLnBrk="1" hangingPunct="1">
              <a:lnSpc>
                <a:spcPct val="80000"/>
              </a:lnSpc>
              <a:spcBef>
                <a:spcPct val="0"/>
              </a:spcBef>
              <a:buClrTx/>
              <a:buSzTx/>
              <a:buFontTx/>
              <a:buNone/>
            </a:pPr>
            <a:r>
              <a:rPr lang="en-US" altLang="en-US" sz="1800" dirty="0">
                <a:solidFill>
                  <a:schemeClr val="bg1">
                    <a:lumMod val="75000"/>
                  </a:schemeClr>
                </a:solidFill>
              </a:rPr>
              <a:t>‘Push’</a:t>
            </a:r>
          </a:p>
        </p:txBody>
      </p:sp>
      <p:sp>
        <p:nvSpPr>
          <p:cNvPr id="57" name="Text Box 14">
            <a:extLst>
              <a:ext uri="{FF2B5EF4-FFF2-40B4-BE49-F238E27FC236}">
                <a16:creationId xmlns:a16="http://schemas.microsoft.com/office/drawing/2014/main" id="{5DAFA1C1-3A29-4C27-A379-663FDD22E326}"/>
              </a:ext>
            </a:extLst>
          </p:cNvPr>
          <p:cNvSpPr txBox="1">
            <a:spLocks noChangeArrowheads="1"/>
          </p:cNvSpPr>
          <p:nvPr/>
        </p:nvSpPr>
        <p:spPr bwMode="auto">
          <a:xfrm>
            <a:off x="7620000" y="2365901"/>
            <a:ext cx="671979"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t>‘Pull’</a:t>
            </a:r>
          </a:p>
        </p:txBody>
      </p:sp>
      <p:cxnSp>
        <p:nvCxnSpPr>
          <p:cNvPr id="58" name="Straight Arrow Connector 57">
            <a:extLst>
              <a:ext uri="{FF2B5EF4-FFF2-40B4-BE49-F238E27FC236}">
                <a16:creationId xmlns:a16="http://schemas.microsoft.com/office/drawing/2014/main" id="{E874FEE9-46BD-46A3-90A3-DE7CC220FBFF}"/>
              </a:ext>
            </a:extLst>
          </p:cNvPr>
          <p:cNvCxnSpPr>
            <a:cxnSpLocks/>
          </p:cNvCxnSpPr>
          <p:nvPr/>
        </p:nvCxnSpPr>
        <p:spPr>
          <a:xfrm flipH="1">
            <a:off x="5867400" y="1828800"/>
            <a:ext cx="849775"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59" name="Straight Arrow Connector 58">
            <a:extLst>
              <a:ext uri="{FF2B5EF4-FFF2-40B4-BE49-F238E27FC236}">
                <a16:creationId xmlns:a16="http://schemas.microsoft.com/office/drawing/2014/main" id="{C370A4A1-FE96-4E70-B89E-839542A5E241}"/>
              </a:ext>
            </a:extLst>
          </p:cNvPr>
          <p:cNvCxnSpPr>
            <a:cxnSpLocks/>
          </p:cNvCxnSpPr>
          <p:nvPr/>
        </p:nvCxnSpPr>
        <p:spPr>
          <a:xfrm>
            <a:off x="6717173" y="1832208"/>
            <a:ext cx="902827" cy="474047"/>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62" name="Text Box 16">
            <a:extLst>
              <a:ext uri="{FF2B5EF4-FFF2-40B4-BE49-F238E27FC236}">
                <a16:creationId xmlns:a16="http://schemas.microsoft.com/office/drawing/2014/main" id="{33538067-0726-41B0-93FF-357EF00CA62D}"/>
              </a:ext>
            </a:extLst>
          </p:cNvPr>
          <p:cNvSpPr txBox="1">
            <a:spLocks noChangeArrowheads="1"/>
          </p:cNvSpPr>
          <p:nvPr/>
        </p:nvSpPr>
        <p:spPr bwMode="auto">
          <a:xfrm>
            <a:off x="8065437" y="2684785"/>
            <a:ext cx="628698"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NVG</a:t>
            </a:r>
          </a:p>
        </p:txBody>
      </p:sp>
      <p:sp>
        <p:nvSpPr>
          <p:cNvPr id="70" name="Text Box 21">
            <a:extLst>
              <a:ext uri="{FF2B5EF4-FFF2-40B4-BE49-F238E27FC236}">
                <a16:creationId xmlns:a16="http://schemas.microsoft.com/office/drawing/2014/main" id="{86C32650-BE1F-4CC3-8DB5-0C136D877E6F}"/>
              </a:ext>
            </a:extLst>
          </p:cNvPr>
          <p:cNvSpPr txBox="1">
            <a:spLocks noChangeArrowheads="1"/>
          </p:cNvSpPr>
          <p:nvPr/>
        </p:nvSpPr>
        <p:spPr bwMode="auto">
          <a:xfrm>
            <a:off x="8070534" y="3048000"/>
            <a:ext cx="526106"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a:solidFill>
                  <a:schemeClr val="bg1">
                    <a:lumMod val="75000"/>
                  </a:schemeClr>
                </a:solidFill>
              </a:rPr>
              <a:t>ICE</a:t>
            </a:r>
          </a:p>
        </p:txBody>
      </p:sp>
      <p:sp>
        <p:nvSpPr>
          <p:cNvPr id="75" name="Text Box 45">
            <a:extLst>
              <a:ext uri="{FF2B5EF4-FFF2-40B4-BE49-F238E27FC236}">
                <a16:creationId xmlns:a16="http://schemas.microsoft.com/office/drawing/2014/main" id="{2B6EDA2D-8F55-4DFD-A225-8C03CE6FC7F3}"/>
              </a:ext>
            </a:extLst>
          </p:cNvPr>
          <p:cNvSpPr txBox="1">
            <a:spLocks noChangeArrowheads="1"/>
          </p:cNvSpPr>
          <p:nvPr/>
        </p:nvSpPr>
        <p:spPr bwMode="auto">
          <a:xfrm>
            <a:off x="8073162" y="3810000"/>
            <a:ext cx="1070837" cy="74635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ts val="1700"/>
              </a:lnSpc>
              <a:spcBef>
                <a:spcPct val="0"/>
              </a:spcBef>
              <a:buClrTx/>
              <a:buSzTx/>
              <a:buFontTx/>
              <a:buNone/>
            </a:pPr>
            <a:r>
              <a:rPr lang="en-US" altLang="en-US" sz="1600" dirty="0">
                <a:solidFill>
                  <a:schemeClr val="bg1">
                    <a:lumMod val="75000"/>
                  </a:schemeClr>
                </a:solidFill>
              </a:rPr>
              <a:t>Epithelial/ fibrous ingrowth</a:t>
            </a:r>
          </a:p>
        </p:txBody>
      </p:sp>
      <p:cxnSp>
        <p:nvCxnSpPr>
          <p:cNvPr id="77" name="Straight Connector 76">
            <a:extLst>
              <a:ext uri="{FF2B5EF4-FFF2-40B4-BE49-F238E27FC236}">
                <a16:creationId xmlns:a16="http://schemas.microsoft.com/office/drawing/2014/main" id="{FC090BD7-F2E1-4464-B57B-9CBE5874C89B}"/>
              </a:ext>
            </a:extLst>
          </p:cNvPr>
          <p:cNvCxnSpPr>
            <a:cxnSpLocks/>
          </p:cNvCxnSpPr>
          <p:nvPr/>
        </p:nvCxnSpPr>
        <p:spPr>
          <a:xfrm>
            <a:off x="7873969" y="2674448"/>
            <a:ext cx="7724" cy="128795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8" name="Straight Connector 77">
            <a:extLst>
              <a:ext uri="{FF2B5EF4-FFF2-40B4-BE49-F238E27FC236}">
                <a16:creationId xmlns:a16="http://schemas.microsoft.com/office/drawing/2014/main" id="{B1922ED5-C3D8-43D8-A00D-1D6BC9201DBA}"/>
              </a:ext>
            </a:extLst>
          </p:cNvPr>
          <p:cNvCxnSpPr/>
          <p:nvPr/>
        </p:nvCxnSpPr>
        <p:spPr>
          <a:xfrm flipH="1">
            <a:off x="7873968" y="2840262"/>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9" name="Straight Connector 78">
            <a:extLst>
              <a:ext uri="{FF2B5EF4-FFF2-40B4-BE49-F238E27FC236}">
                <a16:creationId xmlns:a16="http://schemas.microsoft.com/office/drawing/2014/main" id="{77019ED2-6D69-4A60-9D19-D4DB786EA3A0}"/>
              </a:ext>
            </a:extLst>
          </p:cNvPr>
          <p:cNvCxnSpPr/>
          <p:nvPr/>
        </p:nvCxnSpPr>
        <p:spPr>
          <a:xfrm flipH="1">
            <a:off x="7873968" y="3213518"/>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1" name="Straight Connector 80">
            <a:extLst>
              <a:ext uri="{FF2B5EF4-FFF2-40B4-BE49-F238E27FC236}">
                <a16:creationId xmlns:a16="http://schemas.microsoft.com/office/drawing/2014/main" id="{9796A12F-4125-4C05-8EE8-A388740C580D}"/>
              </a:ext>
            </a:extLst>
          </p:cNvPr>
          <p:cNvCxnSpPr/>
          <p:nvPr/>
        </p:nvCxnSpPr>
        <p:spPr>
          <a:xfrm flipH="1">
            <a:off x="7877837" y="3581400"/>
            <a:ext cx="24447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3" name="Straight Connector 82">
            <a:extLst>
              <a:ext uri="{FF2B5EF4-FFF2-40B4-BE49-F238E27FC236}">
                <a16:creationId xmlns:a16="http://schemas.microsoft.com/office/drawing/2014/main" id="{7FDC5F4B-9BF0-42AD-B8BB-2F2399BCF1E2}"/>
              </a:ext>
            </a:extLst>
          </p:cNvPr>
          <p:cNvCxnSpPr/>
          <p:nvPr/>
        </p:nvCxnSpPr>
        <p:spPr>
          <a:xfrm flipH="1">
            <a:off x="7881693" y="3962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93" name="Text Box 42">
            <a:extLst>
              <a:ext uri="{FF2B5EF4-FFF2-40B4-BE49-F238E27FC236}">
                <a16:creationId xmlns:a16="http://schemas.microsoft.com/office/drawing/2014/main" id="{53BAB77F-E061-4834-9068-34BDF78AD071}"/>
              </a:ext>
            </a:extLst>
          </p:cNvPr>
          <p:cNvSpPr txBox="1">
            <a:spLocks noChangeArrowheads="1"/>
          </p:cNvSpPr>
          <p:nvPr/>
        </p:nvSpPr>
        <p:spPr bwMode="auto">
          <a:xfrm>
            <a:off x="8111387" y="3429000"/>
            <a:ext cx="895181"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b="1" dirty="0"/>
              <a:t>Flat AC</a:t>
            </a:r>
          </a:p>
        </p:txBody>
      </p:sp>
      <p:sp>
        <p:nvSpPr>
          <p:cNvPr id="100" name="Text Box 23">
            <a:extLst>
              <a:ext uri="{FF2B5EF4-FFF2-40B4-BE49-F238E27FC236}">
                <a16:creationId xmlns:a16="http://schemas.microsoft.com/office/drawing/2014/main" id="{D8F2FCFF-2984-4836-B000-9C5601A8EAAA}"/>
              </a:ext>
            </a:extLst>
          </p:cNvPr>
          <p:cNvSpPr txBox="1">
            <a:spLocks noChangeArrowheads="1"/>
          </p:cNvSpPr>
          <p:nvPr/>
        </p:nvSpPr>
        <p:spPr bwMode="auto">
          <a:xfrm>
            <a:off x="5530369" y="2667000"/>
            <a:ext cx="2143536"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Aqueous misdirection</a:t>
            </a:r>
          </a:p>
        </p:txBody>
      </p:sp>
      <p:cxnSp>
        <p:nvCxnSpPr>
          <p:cNvPr id="104" name="Straight Connector 103">
            <a:extLst>
              <a:ext uri="{FF2B5EF4-FFF2-40B4-BE49-F238E27FC236}">
                <a16:creationId xmlns:a16="http://schemas.microsoft.com/office/drawing/2014/main" id="{49D87D4A-E317-4446-9B95-5184CB3968F3}"/>
              </a:ext>
            </a:extLst>
          </p:cNvPr>
          <p:cNvCxnSpPr>
            <a:cxnSpLocks/>
          </p:cNvCxnSpPr>
          <p:nvPr/>
        </p:nvCxnSpPr>
        <p:spPr>
          <a:xfrm flipH="1">
            <a:off x="5316229" y="2667000"/>
            <a:ext cx="7397" cy="25314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5" name="Straight Connector 104">
            <a:extLst>
              <a:ext uri="{FF2B5EF4-FFF2-40B4-BE49-F238E27FC236}">
                <a16:creationId xmlns:a16="http://schemas.microsoft.com/office/drawing/2014/main" id="{F40B6D71-75A8-4A88-864D-00D14C2F710D}"/>
              </a:ext>
            </a:extLst>
          </p:cNvPr>
          <p:cNvCxnSpPr/>
          <p:nvPr/>
        </p:nvCxnSpPr>
        <p:spPr>
          <a:xfrm flipH="1">
            <a:off x="5323624" y="2832814"/>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6" name="Straight Connector 105">
            <a:extLst>
              <a:ext uri="{FF2B5EF4-FFF2-40B4-BE49-F238E27FC236}">
                <a16:creationId xmlns:a16="http://schemas.microsoft.com/office/drawing/2014/main" id="{010BF7B2-AA07-4DCF-822D-E2DB5CC0BF59}"/>
              </a:ext>
            </a:extLst>
          </p:cNvPr>
          <p:cNvCxnSpPr/>
          <p:nvPr/>
        </p:nvCxnSpPr>
        <p:spPr>
          <a:xfrm flipH="1">
            <a:off x="5323624" y="3360065"/>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a:extLst>
              <a:ext uri="{FF2B5EF4-FFF2-40B4-BE49-F238E27FC236}">
                <a16:creationId xmlns:a16="http://schemas.microsoft.com/office/drawing/2014/main" id="{BAC8035C-3999-4C31-93CD-6C0D2ADEB73B}"/>
              </a:ext>
            </a:extLst>
          </p:cNvPr>
          <p:cNvCxnSpPr/>
          <p:nvPr/>
        </p:nvCxnSpPr>
        <p:spPr>
          <a:xfrm flipH="1">
            <a:off x="5323536" y="3786938"/>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8" name="Straight Connector 107">
            <a:extLst>
              <a:ext uri="{FF2B5EF4-FFF2-40B4-BE49-F238E27FC236}">
                <a16:creationId xmlns:a16="http://schemas.microsoft.com/office/drawing/2014/main" id="{DB64CAEE-69B4-426A-8A5B-D1269DBF0F66}"/>
              </a:ext>
            </a:extLst>
          </p:cNvPr>
          <p:cNvCxnSpPr/>
          <p:nvPr/>
        </p:nvCxnSpPr>
        <p:spPr>
          <a:xfrm flipH="1">
            <a:off x="5327493" y="4249152"/>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12" name="Straight Connector 111">
            <a:extLst>
              <a:ext uri="{FF2B5EF4-FFF2-40B4-BE49-F238E27FC236}">
                <a16:creationId xmlns:a16="http://schemas.microsoft.com/office/drawing/2014/main" id="{99A16C30-4BE4-48E5-8B65-0C5F3039B8DC}"/>
              </a:ext>
            </a:extLst>
          </p:cNvPr>
          <p:cNvCxnSpPr/>
          <p:nvPr/>
        </p:nvCxnSpPr>
        <p:spPr>
          <a:xfrm flipH="1">
            <a:off x="5333455" y="51816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13" name="Text Box 42">
            <a:extLst>
              <a:ext uri="{FF2B5EF4-FFF2-40B4-BE49-F238E27FC236}">
                <a16:creationId xmlns:a16="http://schemas.microsoft.com/office/drawing/2014/main" id="{056DFFD9-3CA2-42E7-90FE-4F14522E3504}"/>
              </a:ext>
            </a:extLst>
          </p:cNvPr>
          <p:cNvSpPr txBox="1">
            <a:spLocks noChangeArrowheads="1"/>
          </p:cNvSpPr>
          <p:nvPr/>
        </p:nvSpPr>
        <p:spPr bwMode="auto">
          <a:xfrm>
            <a:off x="5533954" y="3623846"/>
            <a:ext cx="1563248"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Retinal surgery</a:t>
            </a:r>
          </a:p>
        </p:txBody>
      </p:sp>
      <p:sp>
        <p:nvSpPr>
          <p:cNvPr id="118" name="Text Box 47">
            <a:extLst>
              <a:ext uri="{FF2B5EF4-FFF2-40B4-BE49-F238E27FC236}">
                <a16:creationId xmlns:a16="http://schemas.microsoft.com/office/drawing/2014/main" id="{3F59D898-ECAD-49F0-9425-2A1BC8DDA7B5}"/>
              </a:ext>
            </a:extLst>
          </p:cNvPr>
          <p:cNvSpPr txBox="1">
            <a:spLocks noChangeArrowheads="1"/>
          </p:cNvSpPr>
          <p:nvPr/>
        </p:nvSpPr>
        <p:spPr bwMode="auto">
          <a:xfrm>
            <a:off x="5523688" y="4538246"/>
            <a:ext cx="1414170"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Drug-induced</a:t>
            </a:r>
          </a:p>
        </p:txBody>
      </p:sp>
      <p:sp>
        <p:nvSpPr>
          <p:cNvPr id="16" name="TextBox 15">
            <a:extLst>
              <a:ext uri="{FF2B5EF4-FFF2-40B4-BE49-F238E27FC236}">
                <a16:creationId xmlns:a16="http://schemas.microsoft.com/office/drawing/2014/main" id="{984E008D-FBBA-42B4-940E-EA26772E0161}"/>
              </a:ext>
            </a:extLst>
          </p:cNvPr>
          <p:cNvSpPr txBox="1"/>
          <p:nvPr/>
        </p:nvSpPr>
        <p:spPr>
          <a:xfrm>
            <a:off x="6230528" y="5257800"/>
            <a:ext cx="1326004" cy="369332"/>
          </a:xfrm>
          <a:prstGeom prst="rect">
            <a:avLst/>
          </a:prstGeom>
          <a:noFill/>
        </p:spPr>
        <p:txBody>
          <a:bodyPr wrap="none" rtlCol="0">
            <a:spAutoFit/>
          </a:bodyPr>
          <a:lstStyle/>
          <a:p>
            <a:pPr algn="ctr"/>
            <a:r>
              <a:rPr lang="en-US" dirty="0">
                <a:solidFill>
                  <a:schemeClr val="bg1">
                    <a:lumMod val="75000"/>
                  </a:schemeClr>
                </a:solidFill>
              </a:rPr>
              <a:t>Both/Either</a:t>
            </a:r>
          </a:p>
        </p:txBody>
      </p:sp>
      <p:cxnSp>
        <p:nvCxnSpPr>
          <p:cNvPr id="125" name="Straight Connector 124">
            <a:extLst>
              <a:ext uri="{FF2B5EF4-FFF2-40B4-BE49-F238E27FC236}">
                <a16:creationId xmlns:a16="http://schemas.microsoft.com/office/drawing/2014/main" id="{01138141-D318-4ED7-A7FE-D8F2155CE890}"/>
              </a:ext>
            </a:extLst>
          </p:cNvPr>
          <p:cNvCxnSpPr/>
          <p:nvPr/>
        </p:nvCxnSpPr>
        <p:spPr>
          <a:xfrm flipH="1">
            <a:off x="5334000" y="4724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52" name="Text Box 47">
            <a:extLst>
              <a:ext uri="{FF2B5EF4-FFF2-40B4-BE49-F238E27FC236}">
                <a16:creationId xmlns:a16="http://schemas.microsoft.com/office/drawing/2014/main" id="{E3578916-9804-473C-8F06-D4FA0BCEDFD0}"/>
              </a:ext>
            </a:extLst>
          </p:cNvPr>
          <p:cNvSpPr txBox="1">
            <a:spLocks noChangeArrowheads="1"/>
          </p:cNvSpPr>
          <p:nvPr/>
        </p:nvSpPr>
        <p:spPr bwMode="auto">
          <a:xfrm>
            <a:off x="5543446" y="4055146"/>
            <a:ext cx="1619354"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err="1">
                <a:solidFill>
                  <a:schemeClr val="bg1">
                    <a:lumMod val="75000"/>
                  </a:schemeClr>
                </a:solidFill>
              </a:rPr>
              <a:t>Nanophthalmos</a:t>
            </a:r>
            <a:endParaRPr lang="en-US" altLang="en-US" sz="1600" dirty="0">
              <a:solidFill>
                <a:schemeClr val="bg1">
                  <a:lumMod val="75000"/>
                </a:schemeClr>
              </a:solidFill>
            </a:endParaRPr>
          </a:p>
        </p:txBody>
      </p:sp>
      <p:sp>
        <p:nvSpPr>
          <p:cNvPr id="53" name="Text Box 45">
            <a:extLst>
              <a:ext uri="{FF2B5EF4-FFF2-40B4-BE49-F238E27FC236}">
                <a16:creationId xmlns:a16="http://schemas.microsoft.com/office/drawing/2014/main" id="{57D1A14F-68FE-47D2-983C-1A879D66A9DC}"/>
              </a:ext>
            </a:extLst>
          </p:cNvPr>
          <p:cNvSpPr txBox="1">
            <a:spLocks noChangeArrowheads="1"/>
          </p:cNvSpPr>
          <p:nvPr/>
        </p:nvSpPr>
        <p:spPr bwMode="auto">
          <a:xfrm>
            <a:off x="5523688" y="5013493"/>
            <a:ext cx="582211"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PFV</a:t>
            </a:r>
          </a:p>
        </p:txBody>
      </p:sp>
      <p:sp>
        <p:nvSpPr>
          <p:cNvPr id="54" name="Text Box 42">
            <a:extLst>
              <a:ext uri="{FF2B5EF4-FFF2-40B4-BE49-F238E27FC236}">
                <a16:creationId xmlns:a16="http://schemas.microsoft.com/office/drawing/2014/main" id="{E1E37D2C-2C52-446B-843B-01E64990D3EC}"/>
              </a:ext>
            </a:extLst>
          </p:cNvPr>
          <p:cNvSpPr txBox="1">
            <a:spLocks noChangeArrowheads="1"/>
          </p:cNvSpPr>
          <p:nvPr/>
        </p:nvSpPr>
        <p:spPr bwMode="auto">
          <a:xfrm>
            <a:off x="5551406" y="3192546"/>
            <a:ext cx="2276072"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ERD/choroidal effusion</a:t>
            </a:r>
          </a:p>
        </p:txBody>
      </p:sp>
      <p:sp>
        <p:nvSpPr>
          <p:cNvPr id="45" name="Oval 44">
            <a:extLst>
              <a:ext uri="{FF2B5EF4-FFF2-40B4-BE49-F238E27FC236}">
                <a16:creationId xmlns:a16="http://schemas.microsoft.com/office/drawing/2014/main" id="{76FA557D-2183-42C8-839A-45F6B0D15E23}"/>
              </a:ext>
            </a:extLst>
          </p:cNvPr>
          <p:cNvSpPr/>
          <p:nvPr/>
        </p:nvSpPr>
        <p:spPr>
          <a:xfrm>
            <a:off x="8001000" y="3429000"/>
            <a:ext cx="1070837" cy="338554"/>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TextBox 45">
            <a:extLst>
              <a:ext uri="{FF2B5EF4-FFF2-40B4-BE49-F238E27FC236}">
                <a16:creationId xmlns:a16="http://schemas.microsoft.com/office/drawing/2014/main" id="{862AF75F-3F29-4B64-9DB6-78F1A030200C}"/>
              </a:ext>
            </a:extLst>
          </p:cNvPr>
          <p:cNvSpPr txBox="1"/>
          <p:nvPr/>
        </p:nvSpPr>
        <p:spPr>
          <a:xfrm>
            <a:off x="2314614" y="3346074"/>
            <a:ext cx="5174833" cy="2308324"/>
          </a:xfrm>
          <a:prstGeom prst="rect">
            <a:avLst/>
          </a:prstGeom>
          <a:solidFill>
            <a:srgbClr val="002060"/>
          </a:solidFill>
        </p:spPr>
        <p:txBody>
          <a:bodyPr wrap="square" rtlCol="0">
            <a:spAutoFit/>
          </a:bodyPr>
          <a:lstStyle/>
          <a:p>
            <a:r>
              <a:rPr lang="en-US" sz="1600" i="1" dirty="0">
                <a:solidFill>
                  <a:schemeClr val="tx1">
                    <a:lumMod val="50000"/>
                    <a:lumOff val="50000"/>
                  </a:schemeClr>
                </a:solidFill>
              </a:rPr>
              <a:t>What clinical scenario typically produces the flat AC that leads to secondary ACG?</a:t>
            </a:r>
          </a:p>
          <a:p>
            <a:r>
              <a:rPr lang="en-US" sz="1600" b="1" u="sng" dirty="0">
                <a:solidFill>
                  <a:schemeClr val="bg1"/>
                </a:solidFill>
              </a:rPr>
              <a:t>Wound leak</a:t>
            </a:r>
            <a:r>
              <a:rPr lang="en-US" sz="1600" dirty="0">
                <a:solidFill>
                  <a:schemeClr val="bg1"/>
                </a:solidFill>
              </a:rPr>
              <a:t> </a:t>
            </a:r>
            <a:r>
              <a:rPr lang="en-US" sz="1600" dirty="0">
                <a:solidFill>
                  <a:schemeClr val="tx1">
                    <a:lumMod val="50000"/>
                    <a:lumOff val="50000"/>
                  </a:schemeClr>
                </a:solidFill>
              </a:rPr>
              <a:t>after cataract or filtering surgery</a:t>
            </a:r>
          </a:p>
          <a:p>
            <a:endParaRPr lang="en-US" sz="1600" i="1" dirty="0">
              <a:solidFill>
                <a:schemeClr val="tx1">
                  <a:lumMod val="50000"/>
                  <a:lumOff val="50000"/>
                </a:schemeClr>
              </a:solidFill>
            </a:endParaRPr>
          </a:p>
          <a:p>
            <a:r>
              <a:rPr lang="en-US" sz="1600" i="1" dirty="0">
                <a:solidFill>
                  <a:schemeClr val="tx1">
                    <a:lumMod val="50000"/>
                    <a:lumOff val="50000"/>
                  </a:schemeClr>
                </a:solidFill>
              </a:rPr>
              <a:t>Will the IOP be high, or low?</a:t>
            </a:r>
          </a:p>
          <a:p>
            <a:r>
              <a:rPr lang="en-US" sz="1600" dirty="0">
                <a:solidFill>
                  <a:schemeClr val="tx1">
                    <a:lumMod val="50000"/>
                    <a:lumOff val="50000"/>
                  </a:schemeClr>
                </a:solidFill>
              </a:rPr>
              <a:t>Low</a:t>
            </a:r>
          </a:p>
          <a:p>
            <a:endParaRPr lang="en-US" sz="1600" dirty="0">
              <a:solidFill>
                <a:schemeClr val="tx1">
                  <a:lumMod val="50000"/>
                  <a:lumOff val="50000"/>
                </a:schemeClr>
              </a:solidFill>
            </a:endParaRPr>
          </a:p>
          <a:p>
            <a:r>
              <a:rPr lang="en-US" sz="1600" i="1" dirty="0">
                <a:solidFill>
                  <a:schemeClr val="tx1">
                    <a:lumMod val="50000"/>
                    <a:lumOff val="50000"/>
                  </a:schemeClr>
                </a:solidFill>
              </a:rPr>
              <a:t>How does a flat AC lead to ACG?</a:t>
            </a:r>
          </a:p>
          <a:p>
            <a:r>
              <a:rPr lang="en-US" sz="1600" dirty="0">
                <a:solidFill>
                  <a:schemeClr val="tx1">
                    <a:lumMod val="50000"/>
                    <a:lumOff val="50000"/>
                  </a:schemeClr>
                </a:solidFill>
              </a:rPr>
              <a:t>By allowing PAS to form</a:t>
            </a:r>
          </a:p>
        </p:txBody>
      </p:sp>
      <p:sp>
        <p:nvSpPr>
          <p:cNvPr id="47" name="Text Box 18">
            <a:extLst>
              <a:ext uri="{FF2B5EF4-FFF2-40B4-BE49-F238E27FC236}">
                <a16:creationId xmlns:a16="http://schemas.microsoft.com/office/drawing/2014/main" id="{12666FD3-F2FF-43B6-B752-FB046AF87900}"/>
              </a:ext>
            </a:extLst>
          </p:cNvPr>
          <p:cNvSpPr txBox="1">
            <a:spLocks noChangeArrowheads="1"/>
          </p:cNvSpPr>
          <p:nvPr/>
        </p:nvSpPr>
        <p:spPr bwMode="auto">
          <a:xfrm>
            <a:off x="278611" y="4280861"/>
            <a:ext cx="6323526" cy="1323439"/>
          </a:xfrm>
          <a:prstGeom prst="rect">
            <a:avLst/>
          </a:prstGeom>
          <a:solidFill>
            <a:srgbClr val="B2B2B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r>
              <a:rPr lang="en-US" sz="1600" i="1" dirty="0">
                <a:solidFill>
                  <a:schemeClr val="bg1">
                    <a:lumMod val="50000"/>
                  </a:schemeClr>
                </a:solidFill>
              </a:rPr>
              <a:t>How is a wound leak managed medically? </a:t>
            </a:r>
            <a:r>
              <a:rPr lang="en-US" sz="1600" dirty="0">
                <a:solidFill>
                  <a:schemeClr val="bg1">
                    <a:lumMod val="50000"/>
                  </a:schemeClr>
                </a:solidFill>
              </a:rPr>
              <a:t>It’s as simple as ABC(D):</a:t>
            </a:r>
          </a:p>
          <a:p>
            <a:pPr eaLnBrk="1" hangingPunct="1"/>
            <a:r>
              <a:rPr lang="en-US" sz="1600" dirty="0">
                <a:solidFill>
                  <a:schemeClr val="bg1">
                    <a:lumMod val="50000"/>
                  </a:schemeClr>
                </a:solidFill>
              </a:rPr>
              <a:t>--</a:t>
            </a:r>
            <a:r>
              <a:rPr lang="en-US" sz="1600" b="1" dirty="0"/>
              <a:t>A</a:t>
            </a:r>
            <a:r>
              <a:rPr lang="en-US" sz="1600" b="1" dirty="0">
                <a:solidFill>
                  <a:srgbClr val="0000FF"/>
                </a:solidFill>
              </a:rPr>
              <a:t>queous suppressants</a:t>
            </a:r>
            <a:endParaRPr lang="en-US" sz="1600" b="1" dirty="0">
              <a:solidFill>
                <a:schemeClr val="bg1">
                  <a:lumMod val="50000"/>
                </a:schemeClr>
              </a:solidFill>
            </a:endParaRPr>
          </a:p>
          <a:p>
            <a:pPr eaLnBrk="1" hangingPunct="1"/>
            <a:r>
              <a:rPr lang="en-US" sz="1600" dirty="0">
                <a:solidFill>
                  <a:schemeClr val="bg1">
                    <a:lumMod val="50000"/>
                  </a:schemeClr>
                </a:solidFill>
              </a:rPr>
              <a:t>--</a:t>
            </a:r>
            <a:r>
              <a:rPr lang="en-US" sz="1600" b="1" dirty="0">
                <a:solidFill>
                  <a:schemeClr val="bg1">
                    <a:lumMod val="50000"/>
                  </a:schemeClr>
                </a:solidFill>
              </a:rPr>
              <a:t>B</a:t>
            </a:r>
            <a:r>
              <a:rPr lang="en-US" sz="1600" dirty="0">
                <a:solidFill>
                  <a:schemeClr val="bg1">
                    <a:lumMod val="50000"/>
                  </a:schemeClr>
                </a:solidFill>
              </a:rPr>
              <a:t>andage contact lens (BCL), if we’re talking post-CE </a:t>
            </a:r>
          </a:p>
          <a:p>
            <a:pPr eaLnBrk="1" hangingPunct="1"/>
            <a:r>
              <a:rPr lang="en-US" sz="1600" dirty="0">
                <a:solidFill>
                  <a:schemeClr val="bg1">
                    <a:lumMod val="50000"/>
                  </a:schemeClr>
                </a:solidFill>
              </a:rPr>
              <a:t>--</a:t>
            </a:r>
            <a:r>
              <a:rPr lang="en-US" sz="1600" b="1" dirty="0">
                <a:solidFill>
                  <a:schemeClr val="bg1">
                    <a:lumMod val="50000"/>
                  </a:schemeClr>
                </a:solidFill>
              </a:rPr>
              <a:t>C</a:t>
            </a:r>
            <a:r>
              <a:rPr lang="en-US" sz="1600" dirty="0">
                <a:solidFill>
                  <a:schemeClr val="bg1">
                    <a:lumMod val="50000"/>
                  </a:schemeClr>
                </a:solidFill>
              </a:rPr>
              <a:t>ycloplegia</a:t>
            </a:r>
          </a:p>
          <a:p>
            <a:pPr eaLnBrk="1" hangingPunct="1"/>
            <a:r>
              <a:rPr lang="en-US" sz="1600" dirty="0">
                <a:solidFill>
                  <a:schemeClr val="bg1">
                    <a:lumMod val="50000"/>
                  </a:schemeClr>
                </a:solidFill>
              </a:rPr>
              <a:t>--</a:t>
            </a:r>
            <a:r>
              <a:rPr lang="en-US" sz="1600" b="1" dirty="0">
                <a:solidFill>
                  <a:schemeClr val="bg1">
                    <a:lumMod val="50000"/>
                  </a:schemeClr>
                </a:solidFill>
              </a:rPr>
              <a:t>D</a:t>
            </a:r>
            <a:r>
              <a:rPr lang="en-US" sz="1600" dirty="0">
                <a:solidFill>
                  <a:schemeClr val="bg1">
                    <a:lumMod val="50000"/>
                  </a:schemeClr>
                </a:solidFill>
              </a:rPr>
              <a:t>iscontinue (or at least </a:t>
            </a:r>
            <a:r>
              <a:rPr lang="en-US" sz="1600" b="1" dirty="0">
                <a:solidFill>
                  <a:schemeClr val="bg1">
                    <a:lumMod val="50000"/>
                  </a:schemeClr>
                </a:solidFill>
              </a:rPr>
              <a:t>D</a:t>
            </a:r>
            <a:r>
              <a:rPr lang="en-US" sz="1600" dirty="0">
                <a:solidFill>
                  <a:schemeClr val="bg1">
                    <a:lumMod val="50000"/>
                  </a:schemeClr>
                </a:solidFill>
              </a:rPr>
              <a:t>iminish) topical steroids</a:t>
            </a:r>
          </a:p>
        </p:txBody>
      </p:sp>
      <p:sp>
        <p:nvSpPr>
          <p:cNvPr id="48" name="Oval 47">
            <a:extLst>
              <a:ext uri="{FF2B5EF4-FFF2-40B4-BE49-F238E27FC236}">
                <a16:creationId xmlns:a16="http://schemas.microsoft.com/office/drawing/2014/main" id="{FD1F42C6-3AB6-4E1E-8E45-6BC970F4283E}"/>
              </a:ext>
            </a:extLst>
          </p:cNvPr>
          <p:cNvSpPr/>
          <p:nvPr/>
        </p:nvSpPr>
        <p:spPr>
          <a:xfrm>
            <a:off x="351318" y="4457926"/>
            <a:ext cx="2525304" cy="458682"/>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 name="Text Box 19">
            <a:extLst>
              <a:ext uri="{FF2B5EF4-FFF2-40B4-BE49-F238E27FC236}">
                <a16:creationId xmlns:a16="http://schemas.microsoft.com/office/drawing/2014/main" id="{A077C46C-7757-4F09-A23B-57EA1BB180EB}"/>
              </a:ext>
            </a:extLst>
          </p:cNvPr>
          <p:cNvSpPr txBox="1">
            <a:spLocks noChangeArrowheads="1"/>
          </p:cNvSpPr>
          <p:nvPr/>
        </p:nvSpPr>
        <p:spPr bwMode="auto">
          <a:xfrm>
            <a:off x="3018322" y="4173985"/>
            <a:ext cx="4853680" cy="954107"/>
          </a:xfrm>
          <a:prstGeom prst="rect">
            <a:avLst/>
          </a:prstGeom>
          <a:solidFill>
            <a:srgbClr val="FFCC99"/>
          </a:solidFill>
          <a:ln>
            <a:noFill/>
          </a:ln>
          <a:effectLst/>
        </p:spPr>
        <p:txBody>
          <a:bodyPr wrap="squar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r>
              <a:rPr lang="en-US" sz="1400" i="1" dirty="0" err="1">
                <a:solidFill>
                  <a:srgbClr val="0000FF"/>
                </a:solidFill>
              </a:rPr>
              <a:t>Hol</a:t>
            </a:r>
            <a:r>
              <a:rPr lang="en-US" sz="1400" i="1" dirty="0">
                <a:solidFill>
                  <a:srgbClr val="0000FF"/>
                </a:solidFill>
              </a:rPr>
              <a:t> up—the IOP is already super low. What is the rationale for using aqueous suppressants?</a:t>
            </a:r>
            <a:endParaRPr lang="en-US" sz="1400" i="1" dirty="0">
              <a:solidFill>
                <a:srgbClr val="FFCC99"/>
              </a:solidFill>
            </a:endParaRPr>
          </a:p>
          <a:p>
            <a:pPr eaLnBrk="1" hangingPunct="1"/>
            <a:r>
              <a:rPr lang="en-US" sz="1400" dirty="0">
                <a:solidFill>
                  <a:srgbClr val="FFCC99"/>
                </a:solidFill>
              </a:rPr>
              <a:t>The idea is to promote closure of the leak by decreasing the flow of aqueous across it</a:t>
            </a:r>
          </a:p>
        </p:txBody>
      </p:sp>
    </p:spTree>
    <p:extLst>
      <p:ext uri="{BB962C8B-B14F-4D97-AF65-F5344CB8AC3E}">
        <p14:creationId xmlns:p14="http://schemas.microsoft.com/office/powerpoint/2010/main" val="4002500786"/>
      </p:ext>
    </p:extLst>
  </p:cSld>
  <p:clrMapOvr>
    <a:masterClrMapping/>
  </p:clrMapOvr>
</p:sld>
</file>

<file path=ppt/slides/slide3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Straight Arrow Connector 12">
            <a:extLst>
              <a:ext uri="{FF2B5EF4-FFF2-40B4-BE49-F238E27FC236}">
                <a16:creationId xmlns:a16="http://schemas.microsoft.com/office/drawing/2014/main" id="{A6DE2085-829C-480C-9216-69D6039C0A37}"/>
              </a:ext>
            </a:extLst>
          </p:cNvPr>
          <p:cNvCxnSpPr>
            <a:cxnSpLocks/>
          </p:cNvCxnSpPr>
          <p:nvPr/>
        </p:nvCxnSpPr>
        <p:spPr>
          <a:xfrm>
            <a:off x="6717173" y="1828800"/>
            <a:ext cx="0" cy="3462754"/>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43014" name="Text Box 6"/>
          <p:cNvSpPr txBox="1">
            <a:spLocks noChangeArrowheads="1"/>
          </p:cNvSpPr>
          <p:nvPr/>
        </p:nvSpPr>
        <p:spPr bwMode="auto">
          <a:xfrm>
            <a:off x="533400" y="2356376"/>
            <a:ext cx="1005403"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Lens-</a:t>
            </a:r>
          </a:p>
          <a:p>
            <a:pPr algn="ctr" eaLnBrk="1" hangingPunct="1">
              <a:lnSpc>
                <a:spcPct val="80000"/>
              </a:lnSpc>
              <a:spcBef>
                <a:spcPct val="0"/>
              </a:spcBef>
              <a:buClrTx/>
              <a:buSzTx/>
              <a:buFontTx/>
              <a:buNone/>
            </a:pPr>
            <a:r>
              <a:rPr lang="en-US" altLang="en-US" sz="1800" dirty="0">
                <a:solidFill>
                  <a:schemeClr val="bg1">
                    <a:lumMod val="75000"/>
                  </a:schemeClr>
                </a:solidFill>
              </a:rPr>
              <a:t>Induced</a:t>
            </a:r>
          </a:p>
        </p:txBody>
      </p:sp>
      <p:sp>
        <p:nvSpPr>
          <p:cNvPr id="43017" name="Text Box 14"/>
          <p:cNvSpPr txBox="1">
            <a:spLocks noChangeArrowheads="1"/>
          </p:cNvSpPr>
          <p:nvPr/>
        </p:nvSpPr>
        <p:spPr bwMode="auto">
          <a:xfrm>
            <a:off x="3026498" y="2365901"/>
            <a:ext cx="1633781"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Aphakic/</a:t>
            </a:r>
          </a:p>
          <a:p>
            <a:pPr algn="ctr" eaLnBrk="1" hangingPunct="1">
              <a:lnSpc>
                <a:spcPct val="80000"/>
              </a:lnSpc>
              <a:spcBef>
                <a:spcPct val="0"/>
              </a:spcBef>
              <a:buClrTx/>
              <a:buSzTx/>
              <a:buFontTx/>
              <a:buNone/>
            </a:pPr>
            <a:r>
              <a:rPr lang="en-US" altLang="en-US" sz="1800" dirty="0" err="1">
                <a:solidFill>
                  <a:schemeClr val="bg1">
                    <a:lumMod val="75000"/>
                  </a:schemeClr>
                </a:solidFill>
              </a:rPr>
              <a:t>Pseudophakic</a:t>
            </a:r>
            <a:endParaRPr lang="en-US" altLang="en-US" sz="1800" dirty="0">
              <a:solidFill>
                <a:schemeClr val="bg1">
                  <a:lumMod val="75000"/>
                </a:schemeClr>
              </a:solidFill>
            </a:endParaRPr>
          </a:p>
        </p:txBody>
      </p:sp>
      <p:sp>
        <p:nvSpPr>
          <p:cNvPr id="43031" name="Text Box 35"/>
          <p:cNvSpPr txBox="1">
            <a:spLocks noChangeArrowheads="1"/>
          </p:cNvSpPr>
          <p:nvPr/>
        </p:nvSpPr>
        <p:spPr bwMode="auto">
          <a:xfrm>
            <a:off x="1190847" y="1295400"/>
            <a:ext cx="2473754"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solidFill>
                  <a:schemeClr val="bg1">
                    <a:lumMod val="75000"/>
                  </a:schemeClr>
                </a:solidFill>
              </a:rPr>
              <a:t>w/ Pupillary Block</a:t>
            </a:r>
          </a:p>
        </p:txBody>
      </p:sp>
      <p:sp>
        <p:nvSpPr>
          <p:cNvPr id="43032" name="Text Box 36"/>
          <p:cNvSpPr txBox="1">
            <a:spLocks noChangeArrowheads="1"/>
          </p:cNvSpPr>
          <p:nvPr/>
        </p:nvSpPr>
        <p:spPr bwMode="auto">
          <a:xfrm>
            <a:off x="5181600" y="1295400"/>
            <a:ext cx="2630848"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t>w/o Pupillary Block</a:t>
            </a:r>
          </a:p>
        </p:txBody>
      </p:sp>
      <p:sp>
        <p:nvSpPr>
          <p:cNvPr id="49" name="Rectangle 2">
            <a:extLst>
              <a:ext uri="{FF2B5EF4-FFF2-40B4-BE49-F238E27FC236}">
                <a16:creationId xmlns:a16="http://schemas.microsoft.com/office/drawing/2014/main" id="{240EE5BF-F7D2-4FC8-A5DD-F6B5423153C6}"/>
              </a:ext>
            </a:extLst>
          </p:cNvPr>
          <p:cNvSpPr>
            <a:spLocks noGrp="1" noChangeArrowheads="1"/>
          </p:cNvSpPr>
          <p:nvPr>
            <p:ph type="title"/>
          </p:nvPr>
        </p:nvSpPr>
        <p:spPr>
          <a:xfrm>
            <a:off x="457200" y="304800"/>
            <a:ext cx="7543800" cy="563562"/>
          </a:xfrm>
        </p:spPr>
        <p:txBody>
          <a:bodyPr/>
          <a:lstStyle/>
          <a:p>
            <a:pPr eaLnBrk="1" hangingPunct="1"/>
            <a:r>
              <a:rPr lang="en-US" altLang="en-US" sz="3500" dirty="0"/>
              <a:t>A</a:t>
            </a:r>
          </a:p>
        </p:txBody>
      </p:sp>
      <p:sp>
        <p:nvSpPr>
          <p:cNvPr id="50" name="TextBox 49">
            <a:extLst>
              <a:ext uri="{FF2B5EF4-FFF2-40B4-BE49-F238E27FC236}">
                <a16:creationId xmlns:a16="http://schemas.microsoft.com/office/drawing/2014/main" id="{CF426230-46C8-405C-9015-99EF57762A2E}"/>
              </a:ext>
            </a:extLst>
          </p:cNvPr>
          <p:cNvSpPr txBox="1"/>
          <p:nvPr/>
        </p:nvSpPr>
        <p:spPr>
          <a:xfrm>
            <a:off x="2259496" y="189094"/>
            <a:ext cx="4607480" cy="400110"/>
          </a:xfrm>
          <a:prstGeom prst="rect">
            <a:avLst/>
          </a:prstGeom>
          <a:solidFill>
            <a:schemeClr val="accent1">
              <a:lumMod val="60000"/>
              <a:lumOff val="40000"/>
            </a:schemeClr>
          </a:solidFill>
        </p:spPr>
        <p:txBody>
          <a:bodyPr wrap="none" rtlCol="0">
            <a:spAutoFit/>
          </a:bodyPr>
          <a:lstStyle/>
          <a:p>
            <a:pPr algn="ctr"/>
            <a:r>
              <a:rPr lang="en-US" sz="2000" b="1" dirty="0"/>
              <a:t>Secondary Angle Closure Glaucoma</a:t>
            </a:r>
          </a:p>
        </p:txBody>
      </p:sp>
      <p:sp>
        <p:nvSpPr>
          <p:cNvPr id="2" name="TextBox 1">
            <a:extLst>
              <a:ext uri="{FF2B5EF4-FFF2-40B4-BE49-F238E27FC236}">
                <a16:creationId xmlns:a16="http://schemas.microsoft.com/office/drawing/2014/main" id="{A7E30BEC-923B-4C9A-A856-BDD0D882F6B8}"/>
              </a:ext>
            </a:extLst>
          </p:cNvPr>
          <p:cNvSpPr txBox="1"/>
          <p:nvPr/>
        </p:nvSpPr>
        <p:spPr>
          <a:xfrm>
            <a:off x="887305" y="2844119"/>
            <a:ext cx="1494320" cy="338554"/>
          </a:xfrm>
          <a:prstGeom prst="rect">
            <a:avLst/>
          </a:prstGeom>
          <a:noFill/>
        </p:spPr>
        <p:txBody>
          <a:bodyPr wrap="none" rtlCol="0">
            <a:spAutoFit/>
          </a:bodyPr>
          <a:lstStyle/>
          <a:p>
            <a:r>
              <a:rPr lang="en-US" sz="1600" dirty="0" err="1">
                <a:solidFill>
                  <a:schemeClr val="bg1">
                    <a:lumMod val="75000"/>
                  </a:schemeClr>
                </a:solidFill>
              </a:rPr>
              <a:t>Phacomorphic</a:t>
            </a:r>
            <a:endParaRPr lang="en-US" sz="1600" dirty="0">
              <a:solidFill>
                <a:schemeClr val="bg1">
                  <a:lumMod val="75000"/>
                </a:schemeClr>
              </a:solidFill>
            </a:endParaRPr>
          </a:p>
        </p:txBody>
      </p:sp>
      <p:sp>
        <p:nvSpPr>
          <p:cNvPr id="51" name="TextBox 50">
            <a:extLst>
              <a:ext uri="{FF2B5EF4-FFF2-40B4-BE49-F238E27FC236}">
                <a16:creationId xmlns:a16="http://schemas.microsoft.com/office/drawing/2014/main" id="{156069D4-340B-4160-A336-EBF73557CEE0}"/>
              </a:ext>
            </a:extLst>
          </p:cNvPr>
          <p:cNvSpPr txBox="1"/>
          <p:nvPr/>
        </p:nvSpPr>
        <p:spPr>
          <a:xfrm>
            <a:off x="884725" y="3175578"/>
            <a:ext cx="1402948" cy="338554"/>
          </a:xfrm>
          <a:prstGeom prst="rect">
            <a:avLst/>
          </a:prstGeom>
          <a:noFill/>
        </p:spPr>
        <p:txBody>
          <a:bodyPr wrap="none" rtlCol="0">
            <a:spAutoFit/>
          </a:bodyPr>
          <a:lstStyle/>
          <a:p>
            <a:r>
              <a:rPr lang="en-US" sz="1600" dirty="0">
                <a:solidFill>
                  <a:schemeClr val="bg1">
                    <a:lumMod val="75000"/>
                  </a:schemeClr>
                </a:solidFill>
              </a:rPr>
              <a:t>Ectopia </a:t>
            </a:r>
            <a:r>
              <a:rPr lang="en-US" sz="1600" dirty="0" err="1">
                <a:solidFill>
                  <a:schemeClr val="bg1">
                    <a:lumMod val="75000"/>
                  </a:schemeClr>
                </a:solidFill>
              </a:rPr>
              <a:t>lentis</a:t>
            </a:r>
            <a:endParaRPr lang="en-US" sz="1600" dirty="0">
              <a:solidFill>
                <a:schemeClr val="bg1">
                  <a:lumMod val="75000"/>
                </a:schemeClr>
              </a:solidFill>
            </a:endParaRPr>
          </a:p>
        </p:txBody>
      </p:sp>
      <p:cxnSp>
        <p:nvCxnSpPr>
          <p:cNvPr id="71" name="Straight Connector 70">
            <a:extLst>
              <a:ext uri="{FF2B5EF4-FFF2-40B4-BE49-F238E27FC236}">
                <a16:creationId xmlns:a16="http://schemas.microsoft.com/office/drawing/2014/main" id="{C104938D-BA8D-4E39-9D5F-9EE2012F2F3C}"/>
              </a:ext>
            </a:extLst>
          </p:cNvPr>
          <p:cNvCxnSpPr>
            <a:cxnSpLocks/>
          </p:cNvCxnSpPr>
          <p:nvPr/>
        </p:nvCxnSpPr>
        <p:spPr>
          <a:xfrm flipH="1">
            <a:off x="762665" y="3023488"/>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2A7E4E40-472F-4E50-8A7A-45C10FDD7171}"/>
              </a:ext>
            </a:extLst>
          </p:cNvPr>
          <p:cNvCxnSpPr>
            <a:cxnSpLocks/>
          </p:cNvCxnSpPr>
          <p:nvPr/>
        </p:nvCxnSpPr>
        <p:spPr>
          <a:xfrm flipH="1">
            <a:off x="762665" y="3347853"/>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C3924889-45B9-4383-9C9E-48F0A9C27AD8}"/>
              </a:ext>
            </a:extLst>
          </p:cNvPr>
          <p:cNvCxnSpPr>
            <a:cxnSpLocks/>
          </p:cNvCxnSpPr>
          <p:nvPr/>
        </p:nvCxnSpPr>
        <p:spPr>
          <a:xfrm flipH="1">
            <a:off x="748719" y="2838976"/>
            <a:ext cx="13947" cy="5088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 name="Straight Arrow Connector 5">
            <a:extLst>
              <a:ext uri="{FF2B5EF4-FFF2-40B4-BE49-F238E27FC236}">
                <a16:creationId xmlns:a16="http://schemas.microsoft.com/office/drawing/2014/main" id="{A3439F0C-5143-461F-8F3C-2E830785DEFC}"/>
              </a:ext>
            </a:extLst>
          </p:cNvPr>
          <p:cNvCxnSpPr>
            <a:stCxn id="50" idx="2"/>
          </p:cNvCxnSpPr>
          <p:nvPr/>
        </p:nvCxnSpPr>
        <p:spPr>
          <a:xfrm flipH="1">
            <a:off x="2971800" y="589204"/>
            <a:ext cx="1591436" cy="706196"/>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0" name="Straight Arrow Connector 9">
            <a:extLst>
              <a:ext uri="{FF2B5EF4-FFF2-40B4-BE49-F238E27FC236}">
                <a16:creationId xmlns:a16="http://schemas.microsoft.com/office/drawing/2014/main" id="{84DC796E-F6ED-4FBB-82D2-A260F480BF8A}"/>
              </a:ext>
            </a:extLst>
          </p:cNvPr>
          <p:cNvCxnSpPr>
            <a:cxnSpLocks/>
          </p:cNvCxnSpPr>
          <p:nvPr/>
        </p:nvCxnSpPr>
        <p:spPr>
          <a:xfrm>
            <a:off x="4572000" y="589204"/>
            <a:ext cx="1600200" cy="706196"/>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6" name="Straight Arrow Connector 25">
            <a:extLst>
              <a:ext uri="{FF2B5EF4-FFF2-40B4-BE49-F238E27FC236}">
                <a16:creationId xmlns:a16="http://schemas.microsoft.com/office/drawing/2014/main" id="{B70E0124-9B84-41A5-8D84-A66B7838A706}"/>
              </a:ext>
            </a:extLst>
          </p:cNvPr>
          <p:cNvCxnSpPr>
            <a:cxnSpLocks/>
          </p:cNvCxnSpPr>
          <p:nvPr/>
        </p:nvCxnSpPr>
        <p:spPr>
          <a:xfrm flipH="1">
            <a:off x="1159539" y="1828800"/>
            <a:ext cx="1290435" cy="478059"/>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28" name="Straight Arrow Connector 27">
            <a:extLst>
              <a:ext uri="{FF2B5EF4-FFF2-40B4-BE49-F238E27FC236}">
                <a16:creationId xmlns:a16="http://schemas.microsoft.com/office/drawing/2014/main" id="{567A4249-5C59-4416-8A8E-1C35913900AB}"/>
              </a:ext>
            </a:extLst>
          </p:cNvPr>
          <p:cNvCxnSpPr>
            <a:cxnSpLocks/>
          </p:cNvCxnSpPr>
          <p:nvPr/>
        </p:nvCxnSpPr>
        <p:spPr>
          <a:xfrm>
            <a:off x="2449973" y="1832208"/>
            <a:ext cx="1268784"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56" name="Text Box 6">
            <a:extLst>
              <a:ext uri="{FF2B5EF4-FFF2-40B4-BE49-F238E27FC236}">
                <a16:creationId xmlns:a16="http://schemas.microsoft.com/office/drawing/2014/main" id="{557983BD-9D64-49B9-A366-A08663B0451F}"/>
              </a:ext>
            </a:extLst>
          </p:cNvPr>
          <p:cNvSpPr txBox="1">
            <a:spLocks noChangeArrowheads="1"/>
          </p:cNvSpPr>
          <p:nvPr/>
        </p:nvSpPr>
        <p:spPr bwMode="auto">
          <a:xfrm>
            <a:off x="5029200" y="2356376"/>
            <a:ext cx="813043"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r" eaLnBrk="1" hangingPunct="1">
              <a:lnSpc>
                <a:spcPct val="80000"/>
              </a:lnSpc>
              <a:spcBef>
                <a:spcPct val="0"/>
              </a:spcBef>
              <a:buClrTx/>
              <a:buSzTx/>
              <a:buFontTx/>
              <a:buNone/>
            </a:pPr>
            <a:r>
              <a:rPr lang="en-US" altLang="en-US" sz="1800" dirty="0">
                <a:solidFill>
                  <a:schemeClr val="bg1">
                    <a:lumMod val="75000"/>
                  </a:schemeClr>
                </a:solidFill>
              </a:rPr>
              <a:t>‘Push’</a:t>
            </a:r>
          </a:p>
        </p:txBody>
      </p:sp>
      <p:sp>
        <p:nvSpPr>
          <p:cNvPr id="57" name="Text Box 14">
            <a:extLst>
              <a:ext uri="{FF2B5EF4-FFF2-40B4-BE49-F238E27FC236}">
                <a16:creationId xmlns:a16="http://schemas.microsoft.com/office/drawing/2014/main" id="{5DAFA1C1-3A29-4C27-A379-663FDD22E326}"/>
              </a:ext>
            </a:extLst>
          </p:cNvPr>
          <p:cNvSpPr txBox="1">
            <a:spLocks noChangeArrowheads="1"/>
          </p:cNvSpPr>
          <p:nvPr/>
        </p:nvSpPr>
        <p:spPr bwMode="auto">
          <a:xfrm>
            <a:off x="7620000" y="2365901"/>
            <a:ext cx="671979"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t>‘Pull’</a:t>
            </a:r>
          </a:p>
        </p:txBody>
      </p:sp>
      <p:cxnSp>
        <p:nvCxnSpPr>
          <p:cNvPr id="58" name="Straight Arrow Connector 57">
            <a:extLst>
              <a:ext uri="{FF2B5EF4-FFF2-40B4-BE49-F238E27FC236}">
                <a16:creationId xmlns:a16="http://schemas.microsoft.com/office/drawing/2014/main" id="{E874FEE9-46BD-46A3-90A3-DE7CC220FBFF}"/>
              </a:ext>
            </a:extLst>
          </p:cNvPr>
          <p:cNvCxnSpPr>
            <a:cxnSpLocks/>
          </p:cNvCxnSpPr>
          <p:nvPr/>
        </p:nvCxnSpPr>
        <p:spPr>
          <a:xfrm flipH="1">
            <a:off x="5867400" y="1828800"/>
            <a:ext cx="849775"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59" name="Straight Arrow Connector 58">
            <a:extLst>
              <a:ext uri="{FF2B5EF4-FFF2-40B4-BE49-F238E27FC236}">
                <a16:creationId xmlns:a16="http://schemas.microsoft.com/office/drawing/2014/main" id="{C370A4A1-FE96-4E70-B89E-839542A5E241}"/>
              </a:ext>
            </a:extLst>
          </p:cNvPr>
          <p:cNvCxnSpPr>
            <a:cxnSpLocks/>
          </p:cNvCxnSpPr>
          <p:nvPr/>
        </p:nvCxnSpPr>
        <p:spPr>
          <a:xfrm>
            <a:off x="6717173" y="1832208"/>
            <a:ext cx="902827" cy="474047"/>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62" name="Text Box 16">
            <a:extLst>
              <a:ext uri="{FF2B5EF4-FFF2-40B4-BE49-F238E27FC236}">
                <a16:creationId xmlns:a16="http://schemas.microsoft.com/office/drawing/2014/main" id="{33538067-0726-41B0-93FF-357EF00CA62D}"/>
              </a:ext>
            </a:extLst>
          </p:cNvPr>
          <p:cNvSpPr txBox="1">
            <a:spLocks noChangeArrowheads="1"/>
          </p:cNvSpPr>
          <p:nvPr/>
        </p:nvSpPr>
        <p:spPr bwMode="auto">
          <a:xfrm>
            <a:off x="8065437" y="2684785"/>
            <a:ext cx="628698"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NVG</a:t>
            </a:r>
          </a:p>
        </p:txBody>
      </p:sp>
      <p:sp>
        <p:nvSpPr>
          <p:cNvPr id="70" name="Text Box 21">
            <a:extLst>
              <a:ext uri="{FF2B5EF4-FFF2-40B4-BE49-F238E27FC236}">
                <a16:creationId xmlns:a16="http://schemas.microsoft.com/office/drawing/2014/main" id="{86C32650-BE1F-4CC3-8DB5-0C136D877E6F}"/>
              </a:ext>
            </a:extLst>
          </p:cNvPr>
          <p:cNvSpPr txBox="1">
            <a:spLocks noChangeArrowheads="1"/>
          </p:cNvSpPr>
          <p:nvPr/>
        </p:nvSpPr>
        <p:spPr bwMode="auto">
          <a:xfrm>
            <a:off x="8070534" y="3048000"/>
            <a:ext cx="526106"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a:solidFill>
                  <a:schemeClr val="bg1">
                    <a:lumMod val="75000"/>
                  </a:schemeClr>
                </a:solidFill>
              </a:rPr>
              <a:t>ICE</a:t>
            </a:r>
          </a:p>
        </p:txBody>
      </p:sp>
      <p:sp>
        <p:nvSpPr>
          <p:cNvPr id="75" name="Text Box 45">
            <a:extLst>
              <a:ext uri="{FF2B5EF4-FFF2-40B4-BE49-F238E27FC236}">
                <a16:creationId xmlns:a16="http://schemas.microsoft.com/office/drawing/2014/main" id="{2B6EDA2D-8F55-4DFD-A225-8C03CE6FC7F3}"/>
              </a:ext>
            </a:extLst>
          </p:cNvPr>
          <p:cNvSpPr txBox="1">
            <a:spLocks noChangeArrowheads="1"/>
          </p:cNvSpPr>
          <p:nvPr/>
        </p:nvSpPr>
        <p:spPr bwMode="auto">
          <a:xfrm>
            <a:off x="8073162" y="3810000"/>
            <a:ext cx="1070837" cy="74635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ts val="1700"/>
              </a:lnSpc>
              <a:spcBef>
                <a:spcPct val="0"/>
              </a:spcBef>
              <a:buClrTx/>
              <a:buSzTx/>
              <a:buFontTx/>
              <a:buNone/>
            </a:pPr>
            <a:r>
              <a:rPr lang="en-US" altLang="en-US" sz="1600" dirty="0">
                <a:solidFill>
                  <a:schemeClr val="bg1">
                    <a:lumMod val="75000"/>
                  </a:schemeClr>
                </a:solidFill>
              </a:rPr>
              <a:t>Epithelial/ fibrous ingrowth</a:t>
            </a:r>
          </a:p>
        </p:txBody>
      </p:sp>
      <p:cxnSp>
        <p:nvCxnSpPr>
          <p:cNvPr id="77" name="Straight Connector 76">
            <a:extLst>
              <a:ext uri="{FF2B5EF4-FFF2-40B4-BE49-F238E27FC236}">
                <a16:creationId xmlns:a16="http://schemas.microsoft.com/office/drawing/2014/main" id="{FC090BD7-F2E1-4464-B57B-9CBE5874C89B}"/>
              </a:ext>
            </a:extLst>
          </p:cNvPr>
          <p:cNvCxnSpPr>
            <a:cxnSpLocks/>
          </p:cNvCxnSpPr>
          <p:nvPr/>
        </p:nvCxnSpPr>
        <p:spPr>
          <a:xfrm>
            <a:off x="7873969" y="2674448"/>
            <a:ext cx="7724" cy="128795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8" name="Straight Connector 77">
            <a:extLst>
              <a:ext uri="{FF2B5EF4-FFF2-40B4-BE49-F238E27FC236}">
                <a16:creationId xmlns:a16="http://schemas.microsoft.com/office/drawing/2014/main" id="{B1922ED5-C3D8-43D8-A00D-1D6BC9201DBA}"/>
              </a:ext>
            </a:extLst>
          </p:cNvPr>
          <p:cNvCxnSpPr/>
          <p:nvPr/>
        </p:nvCxnSpPr>
        <p:spPr>
          <a:xfrm flipH="1">
            <a:off x="7873968" y="2840262"/>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9" name="Straight Connector 78">
            <a:extLst>
              <a:ext uri="{FF2B5EF4-FFF2-40B4-BE49-F238E27FC236}">
                <a16:creationId xmlns:a16="http://schemas.microsoft.com/office/drawing/2014/main" id="{77019ED2-6D69-4A60-9D19-D4DB786EA3A0}"/>
              </a:ext>
            </a:extLst>
          </p:cNvPr>
          <p:cNvCxnSpPr/>
          <p:nvPr/>
        </p:nvCxnSpPr>
        <p:spPr>
          <a:xfrm flipH="1">
            <a:off x="7873968" y="3213518"/>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1" name="Straight Connector 80">
            <a:extLst>
              <a:ext uri="{FF2B5EF4-FFF2-40B4-BE49-F238E27FC236}">
                <a16:creationId xmlns:a16="http://schemas.microsoft.com/office/drawing/2014/main" id="{9796A12F-4125-4C05-8EE8-A388740C580D}"/>
              </a:ext>
            </a:extLst>
          </p:cNvPr>
          <p:cNvCxnSpPr/>
          <p:nvPr/>
        </p:nvCxnSpPr>
        <p:spPr>
          <a:xfrm flipH="1">
            <a:off x="7877837" y="3581400"/>
            <a:ext cx="24447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3" name="Straight Connector 82">
            <a:extLst>
              <a:ext uri="{FF2B5EF4-FFF2-40B4-BE49-F238E27FC236}">
                <a16:creationId xmlns:a16="http://schemas.microsoft.com/office/drawing/2014/main" id="{7FDC5F4B-9BF0-42AD-B8BB-2F2399BCF1E2}"/>
              </a:ext>
            </a:extLst>
          </p:cNvPr>
          <p:cNvCxnSpPr/>
          <p:nvPr/>
        </p:nvCxnSpPr>
        <p:spPr>
          <a:xfrm flipH="1">
            <a:off x="7881693" y="3962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93" name="Text Box 42">
            <a:extLst>
              <a:ext uri="{FF2B5EF4-FFF2-40B4-BE49-F238E27FC236}">
                <a16:creationId xmlns:a16="http://schemas.microsoft.com/office/drawing/2014/main" id="{53BAB77F-E061-4834-9068-34BDF78AD071}"/>
              </a:ext>
            </a:extLst>
          </p:cNvPr>
          <p:cNvSpPr txBox="1">
            <a:spLocks noChangeArrowheads="1"/>
          </p:cNvSpPr>
          <p:nvPr/>
        </p:nvSpPr>
        <p:spPr bwMode="auto">
          <a:xfrm>
            <a:off x="8111387" y="3429000"/>
            <a:ext cx="895181"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b="1" dirty="0"/>
              <a:t>Flat AC</a:t>
            </a:r>
          </a:p>
        </p:txBody>
      </p:sp>
      <p:sp>
        <p:nvSpPr>
          <p:cNvPr id="100" name="Text Box 23">
            <a:extLst>
              <a:ext uri="{FF2B5EF4-FFF2-40B4-BE49-F238E27FC236}">
                <a16:creationId xmlns:a16="http://schemas.microsoft.com/office/drawing/2014/main" id="{D8F2FCFF-2984-4836-B000-9C5601A8EAAA}"/>
              </a:ext>
            </a:extLst>
          </p:cNvPr>
          <p:cNvSpPr txBox="1">
            <a:spLocks noChangeArrowheads="1"/>
          </p:cNvSpPr>
          <p:nvPr/>
        </p:nvSpPr>
        <p:spPr bwMode="auto">
          <a:xfrm>
            <a:off x="5530369" y="2667000"/>
            <a:ext cx="2143536"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Aqueous misdirection</a:t>
            </a:r>
          </a:p>
        </p:txBody>
      </p:sp>
      <p:cxnSp>
        <p:nvCxnSpPr>
          <p:cNvPr id="104" name="Straight Connector 103">
            <a:extLst>
              <a:ext uri="{FF2B5EF4-FFF2-40B4-BE49-F238E27FC236}">
                <a16:creationId xmlns:a16="http://schemas.microsoft.com/office/drawing/2014/main" id="{49D87D4A-E317-4446-9B95-5184CB3968F3}"/>
              </a:ext>
            </a:extLst>
          </p:cNvPr>
          <p:cNvCxnSpPr>
            <a:cxnSpLocks/>
          </p:cNvCxnSpPr>
          <p:nvPr/>
        </p:nvCxnSpPr>
        <p:spPr>
          <a:xfrm flipH="1">
            <a:off x="5316229" y="2667000"/>
            <a:ext cx="7397" cy="25314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5" name="Straight Connector 104">
            <a:extLst>
              <a:ext uri="{FF2B5EF4-FFF2-40B4-BE49-F238E27FC236}">
                <a16:creationId xmlns:a16="http://schemas.microsoft.com/office/drawing/2014/main" id="{F40B6D71-75A8-4A88-864D-00D14C2F710D}"/>
              </a:ext>
            </a:extLst>
          </p:cNvPr>
          <p:cNvCxnSpPr/>
          <p:nvPr/>
        </p:nvCxnSpPr>
        <p:spPr>
          <a:xfrm flipH="1">
            <a:off x="5323624" y="2832814"/>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6" name="Straight Connector 105">
            <a:extLst>
              <a:ext uri="{FF2B5EF4-FFF2-40B4-BE49-F238E27FC236}">
                <a16:creationId xmlns:a16="http://schemas.microsoft.com/office/drawing/2014/main" id="{010BF7B2-AA07-4DCF-822D-E2DB5CC0BF59}"/>
              </a:ext>
            </a:extLst>
          </p:cNvPr>
          <p:cNvCxnSpPr/>
          <p:nvPr/>
        </p:nvCxnSpPr>
        <p:spPr>
          <a:xfrm flipH="1">
            <a:off x="5323624" y="3360065"/>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a:extLst>
              <a:ext uri="{FF2B5EF4-FFF2-40B4-BE49-F238E27FC236}">
                <a16:creationId xmlns:a16="http://schemas.microsoft.com/office/drawing/2014/main" id="{BAC8035C-3999-4C31-93CD-6C0D2ADEB73B}"/>
              </a:ext>
            </a:extLst>
          </p:cNvPr>
          <p:cNvCxnSpPr/>
          <p:nvPr/>
        </p:nvCxnSpPr>
        <p:spPr>
          <a:xfrm flipH="1">
            <a:off x="5323536" y="3786938"/>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8" name="Straight Connector 107">
            <a:extLst>
              <a:ext uri="{FF2B5EF4-FFF2-40B4-BE49-F238E27FC236}">
                <a16:creationId xmlns:a16="http://schemas.microsoft.com/office/drawing/2014/main" id="{DB64CAEE-69B4-426A-8A5B-D1269DBF0F66}"/>
              </a:ext>
            </a:extLst>
          </p:cNvPr>
          <p:cNvCxnSpPr/>
          <p:nvPr/>
        </p:nvCxnSpPr>
        <p:spPr>
          <a:xfrm flipH="1">
            <a:off x="5327493" y="4249152"/>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12" name="Straight Connector 111">
            <a:extLst>
              <a:ext uri="{FF2B5EF4-FFF2-40B4-BE49-F238E27FC236}">
                <a16:creationId xmlns:a16="http://schemas.microsoft.com/office/drawing/2014/main" id="{99A16C30-4BE4-48E5-8B65-0C5F3039B8DC}"/>
              </a:ext>
            </a:extLst>
          </p:cNvPr>
          <p:cNvCxnSpPr/>
          <p:nvPr/>
        </p:nvCxnSpPr>
        <p:spPr>
          <a:xfrm flipH="1">
            <a:off x="5333455" y="51816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13" name="Text Box 42">
            <a:extLst>
              <a:ext uri="{FF2B5EF4-FFF2-40B4-BE49-F238E27FC236}">
                <a16:creationId xmlns:a16="http://schemas.microsoft.com/office/drawing/2014/main" id="{056DFFD9-3CA2-42E7-90FE-4F14522E3504}"/>
              </a:ext>
            </a:extLst>
          </p:cNvPr>
          <p:cNvSpPr txBox="1">
            <a:spLocks noChangeArrowheads="1"/>
          </p:cNvSpPr>
          <p:nvPr/>
        </p:nvSpPr>
        <p:spPr bwMode="auto">
          <a:xfrm>
            <a:off x="5533954" y="3623846"/>
            <a:ext cx="1563248"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Retinal surgery</a:t>
            </a:r>
          </a:p>
        </p:txBody>
      </p:sp>
      <p:sp>
        <p:nvSpPr>
          <p:cNvPr id="118" name="Text Box 47">
            <a:extLst>
              <a:ext uri="{FF2B5EF4-FFF2-40B4-BE49-F238E27FC236}">
                <a16:creationId xmlns:a16="http://schemas.microsoft.com/office/drawing/2014/main" id="{3F59D898-ECAD-49F0-9425-2A1BC8DDA7B5}"/>
              </a:ext>
            </a:extLst>
          </p:cNvPr>
          <p:cNvSpPr txBox="1">
            <a:spLocks noChangeArrowheads="1"/>
          </p:cNvSpPr>
          <p:nvPr/>
        </p:nvSpPr>
        <p:spPr bwMode="auto">
          <a:xfrm>
            <a:off x="5523688" y="4538246"/>
            <a:ext cx="1414170"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Drug-induced</a:t>
            </a:r>
          </a:p>
        </p:txBody>
      </p:sp>
      <p:sp>
        <p:nvSpPr>
          <p:cNvPr id="16" name="TextBox 15">
            <a:extLst>
              <a:ext uri="{FF2B5EF4-FFF2-40B4-BE49-F238E27FC236}">
                <a16:creationId xmlns:a16="http://schemas.microsoft.com/office/drawing/2014/main" id="{984E008D-FBBA-42B4-940E-EA26772E0161}"/>
              </a:ext>
            </a:extLst>
          </p:cNvPr>
          <p:cNvSpPr txBox="1"/>
          <p:nvPr/>
        </p:nvSpPr>
        <p:spPr>
          <a:xfrm>
            <a:off x="6230528" y="5257800"/>
            <a:ext cx="1326004" cy="369332"/>
          </a:xfrm>
          <a:prstGeom prst="rect">
            <a:avLst/>
          </a:prstGeom>
          <a:noFill/>
        </p:spPr>
        <p:txBody>
          <a:bodyPr wrap="none" rtlCol="0">
            <a:spAutoFit/>
          </a:bodyPr>
          <a:lstStyle/>
          <a:p>
            <a:pPr algn="ctr"/>
            <a:r>
              <a:rPr lang="en-US" dirty="0">
                <a:solidFill>
                  <a:schemeClr val="bg1">
                    <a:lumMod val="75000"/>
                  </a:schemeClr>
                </a:solidFill>
              </a:rPr>
              <a:t>Both/Either</a:t>
            </a:r>
          </a:p>
        </p:txBody>
      </p:sp>
      <p:cxnSp>
        <p:nvCxnSpPr>
          <p:cNvPr id="125" name="Straight Connector 124">
            <a:extLst>
              <a:ext uri="{FF2B5EF4-FFF2-40B4-BE49-F238E27FC236}">
                <a16:creationId xmlns:a16="http://schemas.microsoft.com/office/drawing/2014/main" id="{01138141-D318-4ED7-A7FE-D8F2155CE890}"/>
              </a:ext>
            </a:extLst>
          </p:cNvPr>
          <p:cNvCxnSpPr/>
          <p:nvPr/>
        </p:nvCxnSpPr>
        <p:spPr>
          <a:xfrm flipH="1">
            <a:off x="5334000" y="4724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52" name="Text Box 47">
            <a:extLst>
              <a:ext uri="{FF2B5EF4-FFF2-40B4-BE49-F238E27FC236}">
                <a16:creationId xmlns:a16="http://schemas.microsoft.com/office/drawing/2014/main" id="{E3578916-9804-473C-8F06-D4FA0BCEDFD0}"/>
              </a:ext>
            </a:extLst>
          </p:cNvPr>
          <p:cNvSpPr txBox="1">
            <a:spLocks noChangeArrowheads="1"/>
          </p:cNvSpPr>
          <p:nvPr/>
        </p:nvSpPr>
        <p:spPr bwMode="auto">
          <a:xfrm>
            <a:off x="5543446" y="4055146"/>
            <a:ext cx="1619354"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err="1">
                <a:solidFill>
                  <a:schemeClr val="bg1">
                    <a:lumMod val="75000"/>
                  </a:schemeClr>
                </a:solidFill>
              </a:rPr>
              <a:t>Nanophthalmos</a:t>
            </a:r>
            <a:endParaRPr lang="en-US" altLang="en-US" sz="1600" dirty="0">
              <a:solidFill>
                <a:schemeClr val="bg1">
                  <a:lumMod val="75000"/>
                </a:schemeClr>
              </a:solidFill>
            </a:endParaRPr>
          </a:p>
        </p:txBody>
      </p:sp>
      <p:sp>
        <p:nvSpPr>
          <p:cNvPr id="53" name="Text Box 45">
            <a:extLst>
              <a:ext uri="{FF2B5EF4-FFF2-40B4-BE49-F238E27FC236}">
                <a16:creationId xmlns:a16="http://schemas.microsoft.com/office/drawing/2014/main" id="{57D1A14F-68FE-47D2-983C-1A879D66A9DC}"/>
              </a:ext>
            </a:extLst>
          </p:cNvPr>
          <p:cNvSpPr txBox="1">
            <a:spLocks noChangeArrowheads="1"/>
          </p:cNvSpPr>
          <p:nvPr/>
        </p:nvSpPr>
        <p:spPr bwMode="auto">
          <a:xfrm>
            <a:off x="5523688" y="5013493"/>
            <a:ext cx="582211"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PFV</a:t>
            </a:r>
          </a:p>
        </p:txBody>
      </p:sp>
      <p:sp>
        <p:nvSpPr>
          <p:cNvPr id="54" name="Text Box 42">
            <a:extLst>
              <a:ext uri="{FF2B5EF4-FFF2-40B4-BE49-F238E27FC236}">
                <a16:creationId xmlns:a16="http://schemas.microsoft.com/office/drawing/2014/main" id="{E1E37D2C-2C52-446B-843B-01E64990D3EC}"/>
              </a:ext>
            </a:extLst>
          </p:cNvPr>
          <p:cNvSpPr txBox="1">
            <a:spLocks noChangeArrowheads="1"/>
          </p:cNvSpPr>
          <p:nvPr/>
        </p:nvSpPr>
        <p:spPr bwMode="auto">
          <a:xfrm>
            <a:off x="5551406" y="3192546"/>
            <a:ext cx="2276072"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ERD/choroidal effusion</a:t>
            </a:r>
          </a:p>
        </p:txBody>
      </p:sp>
      <p:sp>
        <p:nvSpPr>
          <p:cNvPr id="45" name="Oval 44">
            <a:extLst>
              <a:ext uri="{FF2B5EF4-FFF2-40B4-BE49-F238E27FC236}">
                <a16:creationId xmlns:a16="http://schemas.microsoft.com/office/drawing/2014/main" id="{76FA557D-2183-42C8-839A-45F6B0D15E23}"/>
              </a:ext>
            </a:extLst>
          </p:cNvPr>
          <p:cNvSpPr/>
          <p:nvPr/>
        </p:nvSpPr>
        <p:spPr>
          <a:xfrm>
            <a:off x="8001000" y="3429000"/>
            <a:ext cx="1070837" cy="338554"/>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TextBox 45">
            <a:extLst>
              <a:ext uri="{FF2B5EF4-FFF2-40B4-BE49-F238E27FC236}">
                <a16:creationId xmlns:a16="http://schemas.microsoft.com/office/drawing/2014/main" id="{862AF75F-3F29-4B64-9DB6-78F1A030200C}"/>
              </a:ext>
            </a:extLst>
          </p:cNvPr>
          <p:cNvSpPr txBox="1"/>
          <p:nvPr/>
        </p:nvSpPr>
        <p:spPr>
          <a:xfrm>
            <a:off x="2314614" y="3346074"/>
            <a:ext cx="5174833" cy="2308324"/>
          </a:xfrm>
          <a:prstGeom prst="rect">
            <a:avLst/>
          </a:prstGeom>
          <a:solidFill>
            <a:srgbClr val="002060"/>
          </a:solidFill>
        </p:spPr>
        <p:txBody>
          <a:bodyPr wrap="square" rtlCol="0">
            <a:spAutoFit/>
          </a:bodyPr>
          <a:lstStyle/>
          <a:p>
            <a:r>
              <a:rPr lang="en-US" sz="1600" i="1" dirty="0">
                <a:solidFill>
                  <a:schemeClr val="tx1">
                    <a:lumMod val="50000"/>
                    <a:lumOff val="50000"/>
                  </a:schemeClr>
                </a:solidFill>
              </a:rPr>
              <a:t>What clinical scenario typically produces the flat AC that leads to secondary ACG?</a:t>
            </a:r>
          </a:p>
          <a:p>
            <a:r>
              <a:rPr lang="en-US" sz="1600" b="1" u="sng" dirty="0">
                <a:solidFill>
                  <a:schemeClr val="bg1"/>
                </a:solidFill>
              </a:rPr>
              <a:t>Wound leak</a:t>
            </a:r>
            <a:r>
              <a:rPr lang="en-US" sz="1600" dirty="0">
                <a:solidFill>
                  <a:schemeClr val="bg1"/>
                </a:solidFill>
              </a:rPr>
              <a:t> </a:t>
            </a:r>
            <a:r>
              <a:rPr lang="en-US" sz="1600" dirty="0">
                <a:solidFill>
                  <a:schemeClr val="tx1">
                    <a:lumMod val="50000"/>
                    <a:lumOff val="50000"/>
                  </a:schemeClr>
                </a:solidFill>
              </a:rPr>
              <a:t>after cataract or filtering surgery</a:t>
            </a:r>
          </a:p>
          <a:p>
            <a:endParaRPr lang="en-US" sz="1600" i="1" dirty="0">
              <a:solidFill>
                <a:schemeClr val="tx1">
                  <a:lumMod val="50000"/>
                  <a:lumOff val="50000"/>
                </a:schemeClr>
              </a:solidFill>
            </a:endParaRPr>
          </a:p>
          <a:p>
            <a:r>
              <a:rPr lang="en-US" sz="1600" i="1" dirty="0">
                <a:solidFill>
                  <a:schemeClr val="tx1">
                    <a:lumMod val="50000"/>
                    <a:lumOff val="50000"/>
                  </a:schemeClr>
                </a:solidFill>
              </a:rPr>
              <a:t>Will the IOP be high, or low?</a:t>
            </a:r>
          </a:p>
          <a:p>
            <a:r>
              <a:rPr lang="en-US" sz="1600" dirty="0">
                <a:solidFill>
                  <a:schemeClr val="tx1">
                    <a:lumMod val="50000"/>
                    <a:lumOff val="50000"/>
                  </a:schemeClr>
                </a:solidFill>
              </a:rPr>
              <a:t>Low</a:t>
            </a:r>
          </a:p>
          <a:p>
            <a:endParaRPr lang="en-US" sz="1600" dirty="0">
              <a:solidFill>
                <a:schemeClr val="tx1">
                  <a:lumMod val="50000"/>
                  <a:lumOff val="50000"/>
                </a:schemeClr>
              </a:solidFill>
            </a:endParaRPr>
          </a:p>
          <a:p>
            <a:r>
              <a:rPr lang="en-US" sz="1600" i="1" dirty="0">
                <a:solidFill>
                  <a:schemeClr val="tx1">
                    <a:lumMod val="50000"/>
                    <a:lumOff val="50000"/>
                  </a:schemeClr>
                </a:solidFill>
              </a:rPr>
              <a:t>How does a flat AC lead to ACG?</a:t>
            </a:r>
          </a:p>
          <a:p>
            <a:r>
              <a:rPr lang="en-US" sz="1600" dirty="0">
                <a:solidFill>
                  <a:schemeClr val="tx1">
                    <a:lumMod val="50000"/>
                    <a:lumOff val="50000"/>
                  </a:schemeClr>
                </a:solidFill>
              </a:rPr>
              <a:t>By allowing PAS to form</a:t>
            </a:r>
          </a:p>
        </p:txBody>
      </p:sp>
      <p:sp>
        <p:nvSpPr>
          <p:cNvPr id="47" name="Text Box 18">
            <a:extLst>
              <a:ext uri="{FF2B5EF4-FFF2-40B4-BE49-F238E27FC236}">
                <a16:creationId xmlns:a16="http://schemas.microsoft.com/office/drawing/2014/main" id="{12666FD3-F2FF-43B6-B752-FB046AF87900}"/>
              </a:ext>
            </a:extLst>
          </p:cNvPr>
          <p:cNvSpPr txBox="1">
            <a:spLocks noChangeArrowheads="1"/>
          </p:cNvSpPr>
          <p:nvPr/>
        </p:nvSpPr>
        <p:spPr bwMode="auto">
          <a:xfrm>
            <a:off x="278611" y="4280861"/>
            <a:ext cx="6323526" cy="1323439"/>
          </a:xfrm>
          <a:prstGeom prst="rect">
            <a:avLst/>
          </a:prstGeom>
          <a:solidFill>
            <a:srgbClr val="B2B2B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r>
              <a:rPr lang="en-US" sz="1600" i="1" dirty="0">
                <a:solidFill>
                  <a:schemeClr val="bg1">
                    <a:lumMod val="50000"/>
                  </a:schemeClr>
                </a:solidFill>
              </a:rPr>
              <a:t>How is a wound leak managed medically? </a:t>
            </a:r>
            <a:r>
              <a:rPr lang="en-US" sz="1600" dirty="0">
                <a:solidFill>
                  <a:schemeClr val="bg1">
                    <a:lumMod val="50000"/>
                  </a:schemeClr>
                </a:solidFill>
              </a:rPr>
              <a:t>It’s as simple as ABC(D):</a:t>
            </a:r>
          </a:p>
          <a:p>
            <a:pPr eaLnBrk="1" hangingPunct="1"/>
            <a:r>
              <a:rPr lang="en-US" sz="1600" dirty="0">
                <a:solidFill>
                  <a:schemeClr val="bg1">
                    <a:lumMod val="50000"/>
                  </a:schemeClr>
                </a:solidFill>
              </a:rPr>
              <a:t>--</a:t>
            </a:r>
            <a:r>
              <a:rPr lang="en-US" sz="1600" b="1" dirty="0"/>
              <a:t>A</a:t>
            </a:r>
            <a:r>
              <a:rPr lang="en-US" sz="1600" b="1" dirty="0">
                <a:solidFill>
                  <a:srgbClr val="0000FF"/>
                </a:solidFill>
              </a:rPr>
              <a:t>queous suppressants</a:t>
            </a:r>
            <a:endParaRPr lang="en-US" sz="1600" b="1" dirty="0">
              <a:solidFill>
                <a:schemeClr val="bg1">
                  <a:lumMod val="50000"/>
                </a:schemeClr>
              </a:solidFill>
            </a:endParaRPr>
          </a:p>
          <a:p>
            <a:pPr eaLnBrk="1" hangingPunct="1"/>
            <a:r>
              <a:rPr lang="en-US" sz="1600" dirty="0">
                <a:solidFill>
                  <a:schemeClr val="bg1">
                    <a:lumMod val="50000"/>
                  </a:schemeClr>
                </a:solidFill>
              </a:rPr>
              <a:t>--</a:t>
            </a:r>
            <a:r>
              <a:rPr lang="en-US" sz="1600" b="1" dirty="0">
                <a:solidFill>
                  <a:schemeClr val="bg1">
                    <a:lumMod val="50000"/>
                  </a:schemeClr>
                </a:solidFill>
              </a:rPr>
              <a:t>B</a:t>
            </a:r>
            <a:r>
              <a:rPr lang="en-US" sz="1600" dirty="0">
                <a:solidFill>
                  <a:schemeClr val="bg1">
                    <a:lumMod val="50000"/>
                  </a:schemeClr>
                </a:solidFill>
              </a:rPr>
              <a:t>andage contact lens (BCL), if we’re talking post-CE </a:t>
            </a:r>
          </a:p>
          <a:p>
            <a:pPr eaLnBrk="1" hangingPunct="1"/>
            <a:r>
              <a:rPr lang="en-US" sz="1600" dirty="0">
                <a:solidFill>
                  <a:schemeClr val="bg1">
                    <a:lumMod val="50000"/>
                  </a:schemeClr>
                </a:solidFill>
              </a:rPr>
              <a:t>--</a:t>
            </a:r>
            <a:r>
              <a:rPr lang="en-US" sz="1600" b="1" dirty="0">
                <a:solidFill>
                  <a:schemeClr val="bg1">
                    <a:lumMod val="50000"/>
                  </a:schemeClr>
                </a:solidFill>
              </a:rPr>
              <a:t>C</a:t>
            </a:r>
            <a:r>
              <a:rPr lang="en-US" sz="1600" dirty="0">
                <a:solidFill>
                  <a:schemeClr val="bg1">
                    <a:lumMod val="50000"/>
                  </a:schemeClr>
                </a:solidFill>
              </a:rPr>
              <a:t>ycloplegia</a:t>
            </a:r>
          </a:p>
          <a:p>
            <a:pPr eaLnBrk="1" hangingPunct="1"/>
            <a:r>
              <a:rPr lang="en-US" sz="1600" dirty="0">
                <a:solidFill>
                  <a:schemeClr val="bg1">
                    <a:lumMod val="50000"/>
                  </a:schemeClr>
                </a:solidFill>
              </a:rPr>
              <a:t>--</a:t>
            </a:r>
            <a:r>
              <a:rPr lang="en-US" sz="1600" b="1" dirty="0">
                <a:solidFill>
                  <a:schemeClr val="bg1">
                    <a:lumMod val="50000"/>
                  </a:schemeClr>
                </a:solidFill>
              </a:rPr>
              <a:t>D</a:t>
            </a:r>
            <a:r>
              <a:rPr lang="en-US" sz="1600" dirty="0">
                <a:solidFill>
                  <a:schemeClr val="bg1">
                    <a:lumMod val="50000"/>
                  </a:schemeClr>
                </a:solidFill>
              </a:rPr>
              <a:t>iscontinue (or at least </a:t>
            </a:r>
            <a:r>
              <a:rPr lang="en-US" sz="1600" b="1" dirty="0">
                <a:solidFill>
                  <a:schemeClr val="bg1">
                    <a:lumMod val="50000"/>
                  </a:schemeClr>
                </a:solidFill>
              </a:rPr>
              <a:t>D</a:t>
            </a:r>
            <a:r>
              <a:rPr lang="en-US" sz="1600" dirty="0">
                <a:solidFill>
                  <a:schemeClr val="bg1">
                    <a:lumMod val="50000"/>
                  </a:schemeClr>
                </a:solidFill>
              </a:rPr>
              <a:t>iminish) topical steroids</a:t>
            </a:r>
          </a:p>
        </p:txBody>
      </p:sp>
      <p:sp>
        <p:nvSpPr>
          <p:cNvPr id="48" name="Oval 47">
            <a:extLst>
              <a:ext uri="{FF2B5EF4-FFF2-40B4-BE49-F238E27FC236}">
                <a16:creationId xmlns:a16="http://schemas.microsoft.com/office/drawing/2014/main" id="{FD1F42C6-3AB6-4E1E-8E45-6BC970F4283E}"/>
              </a:ext>
            </a:extLst>
          </p:cNvPr>
          <p:cNvSpPr/>
          <p:nvPr/>
        </p:nvSpPr>
        <p:spPr>
          <a:xfrm>
            <a:off x="351318" y="4457926"/>
            <a:ext cx="2525304" cy="458682"/>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 name="Text Box 19">
            <a:extLst>
              <a:ext uri="{FF2B5EF4-FFF2-40B4-BE49-F238E27FC236}">
                <a16:creationId xmlns:a16="http://schemas.microsoft.com/office/drawing/2014/main" id="{A077C46C-7757-4F09-A23B-57EA1BB180EB}"/>
              </a:ext>
            </a:extLst>
          </p:cNvPr>
          <p:cNvSpPr txBox="1">
            <a:spLocks noChangeArrowheads="1"/>
          </p:cNvSpPr>
          <p:nvPr/>
        </p:nvSpPr>
        <p:spPr bwMode="auto">
          <a:xfrm>
            <a:off x="3018322" y="4173985"/>
            <a:ext cx="4853680" cy="954107"/>
          </a:xfrm>
          <a:prstGeom prst="rect">
            <a:avLst/>
          </a:prstGeom>
          <a:solidFill>
            <a:srgbClr val="FFCC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r>
              <a:rPr lang="en-US" sz="1400" i="1" dirty="0" err="1">
                <a:solidFill>
                  <a:srgbClr val="0000FF"/>
                </a:solidFill>
              </a:rPr>
              <a:t>Hol</a:t>
            </a:r>
            <a:r>
              <a:rPr lang="en-US" sz="1400" i="1" dirty="0">
                <a:solidFill>
                  <a:srgbClr val="0000FF"/>
                </a:solidFill>
              </a:rPr>
              <a:t> up—the IOP is already super low. What is the rationale for using aqueous suppressants?</a:t>
            </a:r>
          </a:p>
          <a:p>
            <a:pPr eaLnBrk="1" hangingPunct="1"/>
            <a:r>
              <a:rPr lang="en-US" sz="1400" dirty="0">
                <a:solidFill>
                  <a:srgbClr val="0000FF"/>
                </a:solidFill>
              </a:rPr>
              <a:t>The idea is to promote closure of the leak by decreasing the flow of aqueous across it</a:t>
            </a:r>
          </a:p>
        </p:txBody>
      </p:sp>
    </p:spTree>
    <p:extLst>
      <p:ext uri="{BB962C8B-B14F-4D97-AF65-F5344CB8AC3E}">
        <p14:creationId xmlns:p14="http://schemas.microsoft.com/office/powerpoint/2010/main" val="2329213267"/>
      </p:ext>
    </p:extLst>
  </p:cSld>
  <p:clrMapOvr>
    <a:masterClrMapping/>
  </p:clrMapOvr>
</p:sld>
</file>

<file path=ppt/slides/slide3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Straight Arrow Connector 12">
            <a:extLst>
              <a:ext uri="{FF2B5EF4-FFF2-40B4-BE49-F238E27FC236}">
                <a16:creationId xmlns:a16="http://schemas.microsoft.com/office/drawing/2014/main" id="{A6DE2085-829C-480C-9216-69D6039C0A37}"/>
              </a:ext>
            </a:extLst>
          </p:cNvPr>
          <p:cNvCxnSpPr>
            <a:cxnSpLocks/>
          </p:cNvCxnSpPr>
          <p:nvPr/>
        </p:nvCxnSpPr>
        <p:spPr>
          <a:xfrm>
            <a:off x="6717173" y="1828800"/>
            <a:ext cx="0" cy="3462754"/>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43014" name="Text Box 6"/>
          <p:cNvSpPr txBox="1">
            <a:spLocks noChangeArrowheads="1"/>
          </p:cNvSpPr>
          <p:nvPr/>
        </p:nvSpPr>
        <p:spPr bwMode="auto">
          <a:xfrm>
            <a:off x="533400" y="2356376"/>
            <a:ext cx="1005403"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Lens-</a:t>
            </a:r>
          </a:p>
          <a:p>
            <a:pPr algn="ctr" eaLnBrk="1" hangingPunct="1">
              <a:lnSpc>
                <a:spcPct val="80000"/>
              </a:lnSpc>
              <a:spcBef>
                <a:spcPct val="0"/>
              </a:spcBef>
              <a:buClrTx/>
              <a:buSzTx/>
              <a:buFontTx/>
              <a:buNone/>
            </a:pPr>
            <a:r>
              <a:rPr lang="en-US" altLang="en-US" sz="1800" dirty="0">
                <a:solidFill>
                  <a:schemeClr val="bg1">
                    <a:lumMod val="75000"/>
                  </a:schemeClr>
                </a:solidFill>
              </a:rPr>
              <a:t>Induced</a:t>
            </a:r>
          </a:p>
        </p:txBody>
      </p:sp>
      <p:sp>
        <p:nvSpPr>
          <p:cNvPr id="43017" name="Text Box 14"/>
          <p:cNvSpPr txBox="1">
            <a:spLocks noChangeArrowheads="1"/>
          </p:cNvSpPr>
          <p:nvPr/>
        </p:nvSpPr>
        <p:spPr bwMode="auto">
          <a:xfrm>
            <a:off x="3026498" y="2365901"/>
            <a:ext cx="1633781"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Aphakic/</a:t>
            </a:r>
          </a:p>
          <a:p>
            <a:pPr algn="ctr" eaLnBrk="1" hangingPunct="1">
              <a:lnSpc>
                <a:spcPct val="80000"/>
              </a:lnSpc>
              <a:spcBef>
                <a:spcPct val="0"/>
              </a:spcBef>
              <a:buClrTx/>
              <a:buSzTx/>
              <a:buFontTx/>
              <a:buNone/>
            </a:pPr>
            <a:r>
              <a:rPr lang="en-US" altLang="en-US" sz="1800" dirty="0" err="1">
                <a:solidFill>
                  <a:schemeClr val="bg1">
                    <a:lumMod val="75000"/>
                  </a:schemeClr>
                </a:solidFill>
              </a:rPr>
              <a:t>Pseudophakic</a:t>
            </a:r>
            <a:endParaRPr lang="en-US" altLang="en-US" sz="1800" dirty="0">
              <a:solidFill>
                <a:schemeClr val="bg1">
                  <a:lumMod val="75000"/>
                </a:schemeClr>
              </a:solidFill>
            </a:endParaRPr>
          </a:p>
        </p:txBody>
      </p:sp>
      <p:sp>
        <p:nvSpPr>
          <p:cNvPr id="43031" name="Text Box 35"/>
          <p:cNvSpPr txBox="1">
            <a:spLocks noChangeArrowheads="1"/>
          </p:cNvSpPr>
          <p:nvPr/>
        </p:nvSpPr>
        <p:spPr bwMode="auto">
          <a:xfrm>
            <a:off x="1190847" y="1295400"/>
            <a:ext cx="2473754"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solidFill>
                  <a:schemeClr val="bg1">
                    <a:lumMod val="75000"/>
                  </a:schemeClr>
                </a:solidFill>
              </a:rPr>
              <a:t>w/ Pupillary Block</a:t>
            </a:r>
          </a:p>
        </p:txBody>
      </p:sp>
      <p:sp>
        <p:nvSpPr>
          <p:cNvPr id="43032" name="Text Box 36"/>
          <p:cNvSpPr txBox="1">
            <a:spLocks noChangeArrowheads="1"/>
          </p:cNvSpPr>
          <p:nvPr/>
        </p:nvSpPr>
        <p:spPr bwMode="auto">
          <a:xfrm>
            <a:off x="5181600" y="1295400"/>
            <a:ext cx="2630848"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t>w/o Pupillary Block</a:t>
            </a:r>
          </a:p>
        </p:txBody>
      </p:sp>
      <p:sp>
        <p:nvSpPr>
          <p:cNvPr id="49" name="Rectangle 2">
            <a:extLst>
              <a:ext uri="{FF2B5EF4-FFF2-40B4-BE49-F238E27FC236}">
                <a16:creationId xmlns:a16="http://schemas.microsoft.com/office/drawing/2014/main" id="{240EE5BF-F7D2-4FC8-A5DD-F6B5423153C6}"/>
              </a:ext>
            </a:extLst>
          </p:cNvPr>
          <p:cNvSpPr>
            <a:spLocks noGrp="1" noChangeArrowheads="1"/>
          </p:cNvSpPr>
          <p:nvPr>
            <p:ph type="title"/>
          </p:nvPr>
        </p:nvSpPr>
        <p:spPr>
          <a:xfrm>
            <a:off x="457200" y="304800"/>
            <a:ext cx="7543800" cy="563562"/>
          </a:xfrm>
        </p:spPr>
        <p:txBody>
          <a:bodyPr/>
          <a:lstStyle/>
          <a:p>
            <a:pPr eaLnBrk="1" hangingPunct="1"/>
            <a:r>
              <a:rPr lang="en-US" altLang="en-US" sz="3500" dirty="0"/>
              <a:t>Q</a:t>
            </a:r>
          </a:p>
        </p:txBody>
      </p:sp>
      <p:sp>
        <p:nvSpPr>
          <p:cNvPr id="50" name="TextBox 49">
            <a:extLst>
              <a:ext uri="{FF2B5EF4-FFF2-40B4-BE49-F238E27FC236}">
                <a16:creationId xmlns:a16="http://schemas.microsoft.com/office/drawing/2014/main" id="{CF426230-46C8-405C-9015-99EF57762A2E}"/>
              </a:ext>
            </a:extLst>
          </p:cNvPr>
          <p:cNvSpPr txBox="1"/>
          <p:nvPr/>
        </p:nvSpPr>
        <p:spPr>
          <a:xfrm>
            <a:off x="2259496" y="189094"/>
            <a:ext cx="4607480" cy="400110"/>
          </a:xfrm>
          <a:prstGeom prst="rect">
            <a:avLst/>
          </a:prstGeom>
          <a:solidFill>
            <a:schemeClr val="accent1">
              <a:lumMod val="60000"/>
              <a:lumOff val="40000"/>
            </a:schemeClr>
          </a:solidFill>
        </p:spPr>
        <p:txBody>
          <a:bodyPr wrap="none" rtlCol="0">
            <a:spAutoFit/>
          </a:bodyPr>
          <a:lstStyle/>
          <a:p>
            <a:pPr algn="ctr"/>
            <a:r>
              <a:rPr lang="en-US" sz="2000" b="1" dirty="0"/>
              <a:t>Secondary Angle Closure Glaucoma</a:t>
            </a:r>
          </a:p>
        </p:txBody>
      </p:sp>
      <p:sp>
        <p:nvSpPr>
          <p:cNvPr id="2" name="TextBox 1">
            <a:extLst>
              <a:ext uri="{FF2B5EF4-FFF2-40B4-BE49-F238E27FC236}">
                <a16:creationId xmlns:a16="http://schemas.microsoft.com/office/drawing/2014/main" id="{A7E30BEC-923B-4C9A-A856-BDD0D882F6B8}"/>
              </a:ext>
            </a:extLst>
          </p:cNvPr>
          <p:cNvSpPr txBox="1"/>
          <p:nvPr/>
        </p:nvSpPr>
        <p:spPr>
          <a:xfrm>
            <a:off x="887305" y="2844119"/>
            <a:ext cx="1494320" cy="338554"/>
          </a:xfrm>
          <a:prstGeom prst="rect">
            <a:avLst/>
          </a:prstGeom>
          <a:noFill/>
        </p:spPr>
        <p:txBody>
          <a:bodyPr wrap="none" rtlCol="0">
            <a:spAutoFit/>
          </a:bodyPr>
          <a:lstStyle/>
          <a:p>
            <a:r>
              <a:rPr lang="en-US" sz="1600" dirty="0" err="1">
                <a:solidFill>
                  <a:schemeClr val="bg1">
                    <a:lumMod val="75000"/>
                  </a:schemeClr>
                </a:solidFill>
              </a:rPr>
              <a:t>Phacomorphic</a:t>
            </a:r>
            <a:endParaRPr lang="en-US" sz="1600" dirty="0">
              <a:solidFill>
                <a:schemeClr val="bg1">
                  <a:lumMod val="75000"/>
                </a:schemeClr>
              </a:solidFill>
            </a:endParaRPr>
          </a:p>
        </p:txBody>
      </p:sp>
      <p:sp>
        <p:nvSpPr>
          <p:cNvPr id="51" name="TextBox 50">
            <a:extLst>
              <a:ext uri="{FF2B5EF4-FFF2-40B4-BE49-F238E27FC236}">
                <a16:creationId xmlns:a16="http://schemas.microsoft.com/office/drawing/2014/main" id="{156069D4-340B-4160-A336-EBF73557CEE0}"/>
              </a:ext>
            </a:extLst>
          </p:cNvPr>
          <p:cNvSpPr txBox="1"/>
          <p:nvPr/>
        </p:nvSpPr>
        <p:spPr>
          <a:xfrm>
            <a:off x="884725" y="3175578"/>
            <a:ext cx="1402948" cy="338554"/>
          </a:xfrm>
          <a:prstGeom prst="rect">
            <a:avLst/>
          </a:prstGeom>
          <a:noFill/>
        </p:spPr>
        <p:txBody>
          <a:bodyPr wrap="none" rtlCol="0">
            <a:spAutoFit/>
          </a:bodyPr>
          <a:lstStyle/>
          <a:p>
            <a:r>
              <a:rPr lang="en-US" sz="1600" dirty="0">
                <a:solidFill>
                  <a:schemeClr val="bg1">
                    <a:lumMod val="75000"/>
                  </a:schemeClr>
                </a:solidFill>
              </a:rPr>
              <a:t>Ectopia </a:t>
            </a:r>
            <a:r>
              <a:rPr lang="en-US" sz="1600" dirty="0" err="1">
                <a:solidFill>
                  <a:schemeClr val="bg1">
                    <a:lumMod val="75000"/>
                  </a:schemeClr>
                </a:solidFill>
              </a:rPr>
              <a:t>lentis</a:t>
            </a:r>
            <a:endParaRPr lang="en-US" sz="1600" dirty="0">
              <a:solidFill>
                <a:schemeClr val="bg1">
                  <a:lumMod val="75000"/>
                </a:schemeClr>
              </a:solidFill>
            </a:endParaRPr>
          </a:p>
        </p:txBody>
      </p:sp>
      <p:cxnSp>
        <p:nvCxnSpPr>
          <p:cNvPr id="71" name="Straight Connector 70">
            <a:extLst>
              <a:ext uri="{FF2B5EF4-FFF2-40B4-BE49-F238E27FC236}">
                <a16:creationId xmlns:a16="http://schemas.microsoft.com/office/drawing/2014/main" id="{C104938D-BA8D-4E39-9D5F-9EE2012F2F3C}"/>
              </a:ext>
            </a:extLst>
          </p:cNvPr>
          <p:cNvCxnSpPr>
            <a:cxnSpLocks/>
          </p:cNvCxnSpPr>
          <p:nvPr/>
        </p:nvCxnSpPr>
        <p:spPr>
          <a:xfrm flipH="1">
            <a:off x="762665" y="3023488"/>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2A7E4E40-472F-4E50-8A7A-45C10FDD7171}"/>
              </a:ext>
            </a:extLst>
          </p:cNvPr>
          <p:cNvCxnSpPr>
            <a:cxnSpLocks/>
          </p:cNvCxnSpPr>
          <p:nvPr/>
        </p:nvCxnSpPr>
        <p:spPr>
          <a:xfrm flipH="1">
            <a:off x="762665" y="3347853"/>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C3924889-45B9-4383-9C9E-48F0A9C27AD8}"/>
              </a:ext>
            </a:extLst>
          </p:cNvPr>
          <p:cNvCxnSpPr>
            <a:cxnSpLocks/>
          </p:cNvCxnSpPr>
          <p:nvPr/>
        </p:nvCxnSpPr>
        <p:spPr>
          <a:xfrm flipH="1">
            <a:off x="748719" y="2838976"/>
            <a:ext cx="13947" cy="5088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 name="Straight Arrow Connector 5">
            <a:extLst>
              <a:ext uri="{FF2B5EF4-FFF2-40B4-BE49-F238E27FC236}">
                <a16:creationId xmlns:a16="http://schemas.microsoft.com/office/drawing/2014/main" id="{A3439F0C-5143-461F-8F3C-2E830785DEFC}"/>
              </a:ext>
            </a:extLst>
          </p:cNvPr>
          <p:cNvCxnSpPr>
            <a:stCxn id="50" idx="2"/>
          </p:cNvCxnSpPr>
          <p:nvPr/>
        </p:nvCxnSpPr>
        <p:spPr>
          <a:xfrm flipH="1">
            <a:off x="2971800" y="589204"/>
            <a:ext cx="1591436" cy="706196"/>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0" name="Straight Arrow Connector 9">
            <a:extLst>
              <a:ext uri="{FF2B5EF4-FFF2-40B4-BE49-F238E27FC236}">
                <a16:creationId xmlns:a16="http://schemas.microsoft.com/office/drawing/2014/main" id="{84DC796E-F6ED-4FBB-82D2-A260F480BF8A}"/>
              </a:ext>
            </a:extLst>
          </p:cNvPr>
          <p:cNvCxnSpPr>
            <a:cxnSpLocks/>
          </p:cNvCxnSpPr>
          <p:nvPr/>
        </p:nvCxnSpPr>
        <p:spPr>
          <a:xfrm>
            <a:off x="4572000" y="589204"/>
            <a:ext cx="1600200" cy="706196"/>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6" name="Straight Arrow Connector 25">
            <a:extLst>
              <a:ext uri="{FF2B5EF4-FFF2-40B4-BE49-F238E27FC236}">
                <a16:creationId xmlns:a16="http://schemas.microsoft.com/office/drawing/2014/main" id="{B70E0124-9B84-41A5-8D84-A66B7838A706}"/>
              </a:ext>
            </a:extLst>
          </p:cNvPr>
          <p:cNvCxnSpPr>
            <a:cxnSpLocks/>
          </p:cNvCxnSpPr>
          <p:nvPr/>
        </p:nvCxnSpPr>
        <p:spPr>
          <a:xfrm flipH="1">
            <a:off x="1159539" y="1828800"/>
            <a:ext cx="1290435" cy="478059"/>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28" name="Straight Arrow Connector 27">
            <a:extLst>
              <a:ext uri="{FF2B5EF4-FFF2-40B4-BE49-F238E27FC236}">
                <a16:creationId xmlns:a16="http://schemas.microsoft.com/office/drawing/2014/main" id="{567A4249-5C59-4416-8A8E-1C35913900AB}"/>
              </a:ext>
            </a:extLst>
          </p:cNvPr>
          <p:cNvCxnSpPr>
            <a:cxnSpLocks/>
          </p:cNvCxnSpPr>
          <p:nvPr/>
        </p:nvCxnSpPr>
        <p:spPr>
          <a:xfrm>
            <a:off x="2449973" y="1832208"/>
            <a:ext cx="1268784"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56" name="Text Box 6">
            <a:extLst>
              <a:ext uri="{FF2B5EF4-FFF2-40B4-BE49-F238E27FC236}">
                <a16:creationId xmlns:a16="http://schemas.microsoft.com/office/drawing/2014/main" id="{557983BD-9D64-49B9-A366-A08663B0451F}"/>
              </a:ext>
            </a:extLst>
          </p:cNvPr>
          <p:cNvSpPr txBox="1">
            <a:spLocks noChangeArrowheads="1"/>
          </p:cNvSpPr>
          <p:nvPr/>
        </p:nvSpPr>
        <p:spPr bwMode="auto">
          <a:xfrm>
            <a:off x="5029200" y="2356376"/>
            <a:ext cx="813043"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r" eaLnBrk="1" hangingPunct="1">
              <a:lnSpc>
                <a:spcPct val="80000"/>
              </a:lnSpc>
              <a:spcBef>
                <a:spcPct val="0"/>
              </a:spcBef>
              <a:buClrTx/>
              <a:buSzTx/>
              <a:buFontTx/>
              <a:buNone/>
            </a:pPr>
            <a:r>
              <a:rPr lang="en-US" altLang="en-US" sz="1800" dirty="0">
                <a:solidFill>
                  <a:schemeClr val="bg1">
                    <a:lumMod val="75000"/>
                  </a:schemeClr>
                </a:solidFill>
              </a:rPr>
              <a:t>‘Push’</a:t>
            </a:r>
          </a:p>
        </p:txBody>
      </p:sp>
      <p:sp>
        <p:nvSpPr>
          <p:cNvPr id="57" name="Text Box 14">
            <a:extLst>
              <a:ext uri="{FF2B5EF4-FFF2-40B4-BE49-F238E27FC236}">
                <a16:creationId xmlns:a16="http://schemas.microsoft.com/office/drawing/2014/main" id="{5DAFA1C1-3A29-4C27-A379-663FDD22E326}"/>
              </a:ext>
            </a:extLst>
          </p:cNvPr>
          <p:cNvSpPr txBox="1">
            <a:spLocks noChangeArrowheads="1"/>
          </p:cNvSpPr>
          <p:nvPr/>
        </p:nvSpPr>
        <p:spPr bwMode="auto">
          <a:xfrm>
            <a:off x="7620000" y="2365901"/>
            <a:ext cx="671979"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t>‘Pull’</a:t>
            </a:r>
          </a:p>
        </p:txBody>
      </p:sp>
      <p:cxnSp>
        <p:nvCxnSpPr>
          <p:cNvPr id="58" name="Straight Arrow Connector 57">
            <a:extLst>
              <a:ext uri="{FF2B5EF4-FFF2-40B4-BE49-F238E27FC236}">
                <a16:creationId xmlns:a16="http://schemas.microsoft.com/office/drawing/2014/main" id="{E874FEE9-46BD-46A3-90A3-DE7CC220FBFF}"/>
              </a:ext>
            </a:extLst>
          </p:cNvPr>
          <p:cNvCxnSpPr>
            <a:cxnSpLocks/>
          </p:cNvCxnSpPr>
          <p:nvPr/>
        </p:nvCxnSpPr>
        <p:spPr>
          <a:xfrm flipH="1">
            <a:off x="5867400" y="1828800"/>
            <a:ext cx="849775"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59" name="Straight Arrow Connector 58">
            <a:extLst>
              <a:ext uri="{FF2B5EF4-FFF2-40B4-BE49-F238E27FC236}">
                <a16:creationId xmlns:a16="http://schemas.microsoft.com/office/drawing/2014/main" id="{C370A4A1-FE96-4E70-B89E-839542A5E241}"/>
              </a:ext>
            </a:extLst>
          </p:cNvPr>
          <p:cNvCxnSpPr>
            <a:cxnSpLocks/>
          </p:cNvCxnSpPr>
          <p:nvPr/>
        </p:nvCxnSpPr>
        <p:spPr>
          <a:xfrm>
            <a:off x="6717173" y="1832208"/>
            <a:ext cx="902827" cy="474047"/>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62" name="Text Box 16">
            <a:extLst>
              <a:ext uri="{FF2B5EF4-FFF2-40B4-BE49-F238E27FC236}">
                <a16:creationId xmlns:a16="http://schemas.microsoft.com/office/drawing/2014/main" id="{33538067-0726-41B0-93FF-357EF00CA62D}"/>
              </a:ext>
            </a:extLst>
          </p:cNvPr>
          <p:cNvSpPr txBox="1">
            <a:spLocks noChangeArrowheads="1"/>
          </p:cNvSpPr>
          <p:nvPr/>
        </p:nvSpPr>
        <p:spPr bwMode="auto">
          <a:xfrm>
            <a:off x="8065437" y="2684785"/>
            <a:ext cx="628698"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NVG</a:t>
            </a:r>
          </a:p>
        </p:txBody>
      </p:sp>
      <p:sp>
        <p:nvSpPr>
          <p:cNvPr id="70" name="Text Box 21">
            <a:extLst>
              <a:ext uri="{FF2B5EF4-FFF2-40B4-BE49-F238E27FC236}">
                <a16:creationId xmlns:a16="http://schemas.microsoft.com/office/drawing/2014/main" id="{86C32650-BE1F-4CC3-8DB5-0C136D877E6F}"/>
              </a:ext>
            </a:extLst>
          </p:cNvPr>
          <p:cNvSpPr txBox="1">
            <a:spLocks noChangeArrowheads="1"/>
          </p:cNvSpPr>
          <p:nvPr/>
        </p:nvSpPr>
        <p:spPr bwMode="auto">
          <a:xfrm>
            <a:off x="8070534" y="3048000"/>
            <a:ext cx="526106"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a:solidFill>
                  <a:schemeClr val="bg1">
                    <a:lumMod val="75000"/>
                  </a:schemeClr>
                </a:solidFill>
              </a:rPr>
              <a:t>ICE</a:t>
            </a:r>
          </a:p>
        </p:txBody>
      </p:sp>
      <p:sp>
        <p:nvSpPr>
          <p:cNvPr id="75" name="Text Box 45">
            <a:extLst>
              <a:ext uri="{FF2B5EF4-FFF2-40B4-BE49-F238E27FC236}">
                <a16:creationId xmlns:a16="http://schemas.microsoft.com/office/drawing/2014/main" id="{2B6EDA2D-8F55-4DFD-A225-8C03CE6FC7F3}"/>
              </a:ext>
            </a:extLst>
          </p:cNvPr>
          <p:cNvSpPr txBox="1">
            <a:spLocks noChangeArrowheads="1"/>
          </p:cNvSpPr>
          <p:nvPr/>
        </p:nvSpPr>
        <p:spPr bwMode="auto">
          <a:xfrm>
            <a:off x="8073162" y="3810000"/>
            <a:ext cx="1070837" cy="74635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ts val="1700"/>
              </a:lnSpc>
              <a:spcBef>
                <a:spcPct val="0"/>
              </a:spcBef>
              <a:buClrTx/>
              <a:buSzTx/>
              <a:buFontTx/>
              <a:buNone/>
            </a:pPr>
            <a:r>
              <a:rPr lang="en-US" altLang="en-US" sz="1600" dirty="0">
                <a:solidFill>
                  <a:schemeClr val="bg1">
                    <a:lumMod val="75000"/>
                  </a:schemeClr>
                </a:solidFill>
              </a:rPr>
              <a:t>Epithelial/ fibrous ingrowth</a:t>
            </a:r>
          </a:p>
        </p:txBody>
      </p:sp>
      <p:cxnSp>
        <p:nvCxnSpPr>
          <p:cNvPr id="77" name="Straight Connector 76">
            <a:extLst>
              <a:ext uri="{FF2B5EF4-FFF2-40B4-BE49-F238E27FC236}">
                <a16:creationId xmlns:a16="http://schemas.microsoft.com/office/drawing/2014/main" id="{FC090BD7-F2E1-4464-B57B-9CBE5874C89B}"/>
              </a:ext>
            </a:extLst>
          </p:cNvPr>
          <p:cNvCxnSpPr>
            <a:cxnSpLocks/>
          </p:cNvCxnSpPr>
          <p:nvPr/>
        </p:nvCxnSpPr>
        <p:spPr>
          <a:xfrm>
            <a:off x="7873969" y="2674448"/>
            <a:ext cx="7724" cy="128795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8" name="Straight Connector 77">
            <a:extLst>
              <a:ext uri="{FF2B5EF4-FFF2-40B4-BE49-F238E27FC236}">
                <a16:creationId xmlns:a16="http://schemas.microsoft.com/office/drawing/2014/main" id="{B1922ED5-C3D8-43D8-A00D-1D6BC9201DBA}"/>
              </a:ext>
            </a:extLst>
          </p:cNvPr>
          <p:cNvCxnSpPr/>
          <p:nvPr/>
        </p:nvCxnSpPr>
        <p:spPr>
          <a:xfrm flipH="1">
            <a:off x="7873968" y="2840262"/>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9" name="Straight Connector 78">
            <a:extLst>
              <a:ext uri="{FF2B5EF4-FFF2-40B4-BE49-F238E27FC236}">
                <a16:creationId xmlns:a16="http://schemas.microsoft.com/office/drawing/2014/main" id="{77019ED2-6D69-4A60-9D19-D4DB786EA3A0}"/>
              </a:ext>
            </a:extLst>
          </p:cNvPr>
          <p:cNvCxnSpPr/>
          <p:nvPr/>
        </p:nvCxnSpPr>
        <p:spPr>
          <a:xfrm flipH="1">
            <a:off x="7873968" y="3213518"/>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1" name="Straight Connector 80">
            <a:extLst>
              <a:ext uri="{FF2B5EF4-FFF2-40B4-BE49-F238E27FC236}">
                <a16:creationId xmlns:a16="http://schemas.microsoft.com/office/drawing/2014/main" id="{9796A12F-4125-4C05-8EE8-A388740C580D}"/>
              </a:ext>
            </a:extLst>
          </p:cNvPr>
          <p:cNvCxnSpPr/>
          <p:nvPr/>
        </p:nvCxnSpPr>
        <p:spPr>
          <a:xfrm flipH="1">
            <a:off x="7877837" y="3581400"/>
            <a:ext cx="24447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3" name="Straight Connector 82">
            <a:extLst>
              <a:ext uri="{FF2B5EF4-FFF2-40B4-BE49-F238E27FC236}">
                <a16:creationId xmlns:a16="http://schemas.microsoft.com/office/drawing/2014/main" id="{7FDC5F4B-9BF0-42AD-B8BB-2F2399BCF1E2}"/>
              </a:ext>
            </a:extLst>
          </p:cNvPr>
          <p:cNvCxnSpPr/>
          <p:nvPr/>
        </p:nvCxnSpPr>
        <p:spPr>
          <a:xfrm flipH="1">
            <a:off x="7881693" y="3962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93" name="Text Box 42">
            <a:extLst>
              <a:ext uri="{FF2B5EF4-FFF2-40B4-BE49-F238E27FC236}">
                <a16:creationId xmlns:a16="http://schemas.microsoft.com/office/drawing/2014/main" id="{53BAB77F-E061-4834-9068-34BDF78AD071}"/>
              </a:ext>
            </a:extLst>
          </p:cNvPr>
          <p:cNvSpPr txBox="1">
            <a:spLocks noChangeArrowheads="1"/>
          </p:cNvSpPr>
          <p:nvPr/>
        </p:nvSpPr>
        <p:spPr bwMode="auto">
          <a:xfrm>
            <a:off x="8111387" y="3429000"/>
            <a:ext cx="895181"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b="1" dirty="0"/>
              <a:t>Flat AC</a:t>
            </a:r>
          </a:p>
        </p:txBody>
      </p:sp>
      <p:sp>
        <p:nvSpPr>
          <p:cNvPr id="100" name="Text Box 23">
            <a:extLst>
              <a:ext uri="{FF2B5EF4-FFF2-40B4-BE49-F238E27FC236}">
                <a16:creationId xmlns:a16="http://schemas.microsoft.com/office/drawing/2014/main" id="{D8F2FCFF-2984-4836-B000-9C5601A8EAAA}"/>
              </a:ext>
            </a:extLst>
          </p:cNvPr>
          <p:cNvSpPr txBox="1">
            <a:spLocks noChangeArrowheads="1"/>
          </p:cNvSpPr>
          <p:nvPr/>
        </p:nvSpPr>
        <p:spPr bwMode="auto">
          <a:xfrm>
            <a:off x="5530369" y="2667000"/>
            <a:ext cx="2143536"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Aqueous misdirection</a:t>
            </a:r>
          </a:p>
        </p:txBody>
      </p:sp>
      <p:cxnSp>
        <p:nvCxnSpPr>
          <p:cNvPr id="104" name="Straight Connector 103">
            <a:extLst>
              <a:ext uri="{FF2B5EF4-FFF2-40B4-BE49-F238E27FC236}">
                <a16:creationId xmlns:a16="http://schemas.microsoft.com/office/drawing/2014/main" id="{49D87D4A-E317-4446-9B95-5184CB3968F3}"/>
              </a:ext>
            </a:extLst>
          </p:cNvPr>
          <p:cNvCxnSpPr>
            <a:cxnSpLocks/>
          </p:cNvCxnSpPr>
          <p:nvPr/>
        </p:nvCxnSpPr>
        <p:spPr>
          <a:xfrm flipH="1">
            <a:off x="5316229" y="2667000"/>
            <a:ext cx="7397" cy="25314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5" name="Straight Connector 104">
            <a:extLst>
              <a:ext uri="{FF2B5EF4-FFF2-40B4-BE49-F238E27FC236}">
                <a16:creationId xmlns:a16="http://schemas.microsoft.com/office/drawing/2014/main" id="{F40B6D71-75A8-4A88-864D-00D14C2F710D}"/>
              </a:ext>
            </a:extLst>
          </p:cNvPr>
          <p:cNvCxnSpPr/>
          <p:nvPr/>
        </p:nvCxnSpPr>
        <p:spPr>
          <a:xfrm flipH="1">
            <a:off x="5323624" y="2832814"/>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6" name="Straight Connector 105">
            <a:extLst>
              <a:ext uri="{FF2B5EF4-FFF2-40B4-BE49-F238E27FC236}">
                <a16:creationId xmlns:a16="http://schemas.microsoft.com/office/drawing/2014/main" id="{010BF7B2-AA07-4DCF-822D-E2DB5CC0BF59}"/>
              </a:ext>
            </a:extLst>
          </p:cNvPr>
          <p:cNvCxnSpPr/>
          <p:nvPr/>
        </p:nvCxnSpPr>
        <p:spPr>
          <a:xfrm flipH="1">
            <a:off x="5323624" y="3360065"/>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a:extLst>
              <a:ext uri="{FF2B5EF4-FFF2-40B4-BE49-F238E27FC236}">
                <a16:creationId xmlns:a16="http://schemas.microsoft.com/office/drawing/2014/main" id="{BAC8035C-3999-4C31-93CD-6C0D2ADEB73B}"/>
              </a:ext>
            </a:extLst>
          </p:cNvPr>
          <p:cNvCxnSpPr/>
          <p:nvPr/>
        </p:nvCxnSpPr>
        <p:spPr>
          <a:xfrm flipH="1">
            <a:off x="5323536" y="3786938"/>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8" name="Straight Connector 107">
            <a:extLst>
              <a:ext uri="{FF2B5EF4-FFF2-40B4-BE49-F238E27FC236}">
                <a16:creationId xmlns:a16="http://schemas.microsoft.com/office/drawing/2014/main" id="{DB64CAEE-69B4-426A-8A5B-D1269DBF0F66}"/>
              </a:ext>
            </a:extLst>
          </p:cNvPr>
          <p:cNvCxnSpPr/>
          <p:nvPr/>
        </p:nvCxnSpPr>
        <p:spPr>
          <a:xfrm flipH="1">
            <a:off x="5327493" y="4249152"/>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12" name="Straight Connector 111">
            <a:extLst>
              <a:ext uri="{FF2B5EF4-FFF2-40B4-BE49-F238E27FC236}">
                <a16:creationId xmlns:a16="http://schemas.microsoft.com/office/drawing/2014/main" id="{99A16C30-4BE4-48E5-8B65-0C5F3039B8DC}"/>
              </a:ext>
            </a:extLst>
          </p:cNvPr>
          <p:cNvCxnSpPr/>
          <p:nvPr/>
        </p:nvCxnSpPr>
        <p:spPr>
          <a:xfrm flipH="1">
            <a:off x="5333455" y="51816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13" name="Text Box 42">
            <a:extLst>
              <a:ext uri="{FF2B5EF4-FFF2-40B4-BE49-F238E27FC236}">
                <a16:creationId xmlns:a16="http://schemas.microsoft.com/office/drawing/2014/main" id="{056DFFD9-3CA2-42E7-90FE-4F14522E3504}"/>
              </a:ext>
            </a:extLst>
          </p:cNvPr>
          <p:cNvSpPr txBox="1">
            <a:spLocks noChangeArrowheads="1"/>
          </p:cNvSpPr>
          <p:nvPr/>
        </p:nvSpPr>
        <p:spPr bwMode="auto">
          <a:xfrm>
            <a:off x="5533954" y="3623846"/>
            <a:ext cx="1563248"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Retinal surgery</a:t>
            </a:r>
          </a:p>
        </p:txBody>
      </p:sp>
      <p:sp>
        <p:nvSpPr>
          <p:cNvPr id="118" name="Text Box 47">
            <a:extLst>
              <a:ext uri="{FF2B5EF4-FFF2-40B4-BE49-F238E27FC236}">
                <a16:creationId xmlns:a16="http://schemas.microsoft.com/office/drawing/2014/main" id="{3F59D898-ECAD-49F0-9425-2A1BC8DDA7B5}"/>
              </a:ext>
            </a:extLst>
          </p:cNvPr>
          <p:cNvSpPr txBox="1">
            <a:spLocks noChangeArrowheads="1"/>
          </p:cNvSpPr>
          <p:nvPr/>
        </p:nvSpPr>
        <p:spPr bwMode="auto">
          <a:xfrm>
            <a:off x="5523688" y="4538246"/>
            <a:ext cx="1414170"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Drug-induced</a:t>
            </a:r>
          </a:p>
        </p:txBody>
      </p:sp>
      <p:sp>
        <p:nvSpPr>
          <p:cNvPr id="16" name="TextBox 15">
            <a:extLst>
              <a:ext uri="{FF2B5EF4-FFF2-40B4-BE49-F238E27FC236}">
                <a16:creationId xmlns:a16="http://schemas.microsoft.com/office/drawing/2014/main" id="{984E008D-FBBA-42B4-940E-EA26772E0161}"/>
              </a:ext>
            </a:extLst>
          </p:cNvPr>
          <p:cNvSpPr txBox="1"/>
          <p:nvPr/>
        </p:nvSpPr>
        <p:spPr>
          <a:xfrm>
            <a:off x="6230528" y="5257800"/>
            <a:ext cx="1326004" cy="369332"/>
          </a:xfrm>
          <a:prstGeom prst="rect">
            <a:avLst/>
          </a:prstGeom>
          <a:noFill/>
        </p:spPr>
        <p:txBody>
          <a:bodyPr wrap="none" rtlCol="0">
            <a:spAutoFit/>
          </a:bodyPr>
          <a:lstStyle/>
          <a:p>
            <a:pPr algn="ctr"/>
            <a:r>
              <a:rPr lang="en-US" dirty="0">
                <a:solidFill>
                  <a:schemeClr val="bg1">
                    <a:lumMod val="75000"/>
                  </a:schemeClr>
                </a:solidFill>
              </a:rPr>
              <a:t>Both/Either</a:t>
            </a:r>
          </a:p>
        </p:txBody>
      </p:sp>
      <p:cxnSp>
        <p:nvCxnSpPr>
          <p:cNvPr id="125" name="Straight Connector 124">
            <a:extLst>
              <a:ext uri="{FF2B5EF4-FFF2-40B4-BE49-F238E27FC236}">
                <a16:creationId xmlns:a16="http://schemas.microsoft.com/office/drawing/2014/main" id="{01138141-D318-4ED7-A7FE-D8F2155CE890}"/>
              </a:ext>
            </a:extLst>
          </p:cNvPr>
          <p:cNvCxnSpPr/>
          <p:nvPr/>
        </p:nvCxnSpPr>
        <p:spPr>
          <a:xfrm flipH="1">
            <a:off x="5334000" y="4724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52" name="Text Box 47">
            <a:extLst>
              <a:ext uri="{FF2B5EF4-FFF2-40B4-BE49-F238E27FC236}">
                <a16:creationId xmlns:a16="http://schemas.microsoft.com/office/drawing/2014/main" id="{E3578916-9804-473C-8F06-D4FA0BCEDFD0}"/>
              </a:ext>
            </a:extLst>
          </p:cNvPr>
          <p:cNvSpPr txBox="1">
            <a:spLocks noChangeArrowheads="1"/>
          </p:cNvSpPr>
          <p:nvPr/>
        </p:nvSpPr>
        <p:spPr bwMode="auto">
          <a:xfrm>
            <a:off x="5543446" y="4055146"/>
            <a:ext cx="1619354"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err="1">
                <a:solidFill>
                  <a:schemeClr val="bg1">
                    <a:lumMod val="75000"/>
                  </a:schemeClr>
                </a:solidFill>
              </a:rPr>
              <a:t>Nanophthalmos</a:t>
            </a:r>
            <a:endParaRPr lang="en-US" altLang="en-US" sz="1600" dirty="0">
              <a:solidFill>
                <a:schemeClr val="bg1">
                  <a:lumMod val="75000"/>
                </a:schemeClr>
              </a:solidFill>
            </a:endParaRPr>
          </a:p>
        </p:txBody>
      </p:sp>
      <p:sp>
        <p:nvSpPr>
          <p:cNvPr id="53" name="Text Box 45">
            <a:extLst>
              <a:ext uri="{FF2B5EF4-FFF2-40B4-BE49-F238E27FC236}">
                <a16:creationId xmlns:a16="http://schemas.microsoft.com/office/drawing/2014/main" id="{57D1A14F-68FE-47D2-983C-1A879D66A9DC}"/>
              </a:ext>
            </a:extLst>
          </p:cNvPr>
          <p:cNvSpPr txBox="1">
            <a:spLocks noChangeArrowheads="1"/>
          </p:cNvSpPr>
          <p:nvPr/>
        </p:nvSpPr>
        <p:spPr bwMode="auto">
          <a:xfrm>
            <a:off x="5523688" y="5013493"/>
            <a:ext cx="582211"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PFV</a:t>
            </a:r>
          </a:p>
        </p:txBody>
      </p:sp>
      <p:sp>
        <p:nvSpPr>
          <p:cNvPr id="54" name="Text Box 42">
            <a:extLst>
              <a:ext uri="{FF2B5EF4-FFF2-40B4-BE49-F238E27FC236}">
                <a16:creationId xmlns:a16="http://schemas.microsoft.com/office/drawing/2014/main" id="{E1E37D2C-2C52-446B-843B-01E64990D3EC}"/>
              </a:ext>
            </a:extLst>
          </p:cNvPr>
          <p:cNvSpPr txBox="1">
            <a:spLocks noChangeArrowheads="1"/>
          </p:cNvSpPr>
          <p:nvPr/>
        </p:nvSpPr>
        <p:spPr bwMode="auto">
          <a:xfrm>
            <a:off x="5551406" y="3192546"/>
            <a:ext cx="2276072"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ERD/choroidal effusion</a:t>
            </a:r>
          </a:p>
        </p:txBody>
      </p:sp>
      <p:sp>
        <p:nvSpPr>
          <p:cNvPr id="45" name="Oval 44">
            <a:extLst>
              <a:ext uri="{FF2B5EF4-FFF2-40B4-BE49-F238E27FC236}">
                <a16:creationId xmlns:a16="http://schemas.microsoft.com/office/drawing/2014/main" id="{76FA557D-2183-42C8-839A-45F6B0D15E23}"/>
              </a:ext>
            </a:extLst>
          </p:cNvPr>
          <p:cNvSpPr/>
          <p:nvPr/>
        </p:nvSpPr>
        <p:spPr>
          <a:xfrm>
            <a:off x="8001000" y="3429000"/>
            <a:ext cx="1070837" cy="338554"/>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TextBox 45">
            <a:extLst>
              <a:ext uri="{FF2B5EF4-FFF2-40B4-BE49-F238E27FC236}">
                <a16:creationId xmlns:a16="http://schemas.microsoft.com/office/drawing/2014/main" id="{862AF75F-3F29-4B64-9DB6-78F1A030200C}"/>
              </a:ext>
            </a:extLst>
          </p:cNvPr>
          <p:cNvSpPr txBox="1"/>
          <p:nvPr/>
        </p:nvSpPr>
        <p:spPr>
          <a:xfrm>
            <a:off x="2314614" y="3346074"/>
            <a:ext cx="5174833" cy="2308324"/>
          </a:xfrm>
          <a:prstGeom prst="rect">
            <a:avLst/>
          </a:prstGeom>
          <a:solidFill>
            <a:srgbClr val="002060"/>
          </a:solidFill>
        </p:spPr>
        <p:txBody>
          <a:bodyPr wrap="square" rtlCol="0">
            <a:spAutoFit/>
          </a:bodyPr>
          <a:lstStyle/>
          <a:p>
            <a:r>
              <a:rPr lang="en-US" sz="1600" i="1" dirty="0">
                <a:solidFill>
                  <a:schemeClr val="tx1">
                    <a:lumMod val="50000"/>
                    <a:lumOff val="50000"/>
                  </a:schemeClr>
                </a:solidFill>
              </a:rPr>
              <a:t>What clinical scenario typically produces the flat AC that leads to secondary ACG?</a:t>
            </a:r>
          </a:p>
          <a:p>
            <a:r>
              <a:rPr lang="en-US" sz="1600" b="1" u="sng" dirty="0">
                <a:solidFill>
                  <a:schemeClr val="bg1"/>
                </a:solidFill>
              </a:rPr>
              <a:t>Wound leak</a:t>
            </a:r>
            <a:r>
              <a:rPr lang="en-US" sz="1600" dirty="0">
                <a:solidFill>
                  <a:schemeClr val="bg1"/>
                </a:solidFill>
              </a:rPr>
              <a:t> </a:t>
            </a:r>
            <a:r>
              <a:rPr lang="en-US" sz="1600" dirty="0">
                <a:solidFill>
                  <a:schemeClr val="tx1">
                    <a:lumMod val="50000"/>
                    <a:lumOff val="50000"/>
                  </a:schemeClr>
                </a:solidFill>
              </a:rPr>
              <a:t>after cataract or filtering surgery</a:t>
            </a:r>
          </a:p>
          <a:p>
            <a:endParaRPr lang="en-US" sz="1600" i="1" dirty="0">
              <a:solidFill>
                <a:schemeClr val="tx1">
                  <a:lumMod val="50000"/>
                  <a:lumOff val="50000"/>
                </a:schemeClr>
              </a:solidFill>
            </a:endParaRPr>
          </a:p>
          <a:p>
            <a:r>
              <a:rPr lang="en-US" sz="1600" i="1" dirty="0">
                <a:solidFill>
                  <a:schemeClr val="tx1">
                    <a:lumMod val="50000"/>
                    <a:lumOff val="50000"/>
                  </a:schemeClr>
                </a:solidFill>
              </a:rPr>
              <a:t>Will the IOP be high, or low?</a:t>
            </a:r>
          </a:p>
          <a:p>
            <a:r>
              <a:rPr lang="en-US" sz="1600" dirty="0">
                <a:solidFill>
                  <a:schemeClr val="tx1">
                    <a:lumMod val="50000"/>
                    <a:lumOff val="50000"/>
                  </a:schemeClr>
                </a:solidFill>
              </a:rPr>
              <a:t>Low</a:t>
            </a:r>
          </a:p>
          <a:p>
            <a:endParaRPr lang="en-US" sz="1600" dirty="0">
              <a:solidFill>
                <a:schemeClr val="tx1">
                  <a:lumMod val="50000"/>
                  <a:lumOff val="50000"/>
                </a:schemeClr>
              </a:solidFill>
            </a:endParaRPr>
          </a:p>
          <a:p>
            <a:r>
              <a:rPr lang="en-US" sz="1600" i="1" dirty="0">
                <a:solidFill>
                  <a:schemeClr val="tx1">
                    <a:lumMod val="50000"/>
                    <a:lumOff val="50000"/>
                  </a:schemeClr>
                </a:solidFill>
              </a:rPr>
              <a:t>How does a flat AC lead to ACG?</a:t>
            </a:r>
          </a:p>
          <a:p>
            <a:r>
              <a:rPr lang="en-US" sz="1600" dirty="0">
                <a:solidFill>
                  <a:schemeClr val="tx1">
                    <a:lumMod val="50000"/>
                    <a:lumOff val="50000"/>
                  </a:schemeClr>
                </a:solidFill>
              </a:rPr>
              <a:t>By allowing PAS to form</a:t>
            </a:r>
          </a:p>
        </p:txBody>
      </p:sp>
      <p:sp>
        <p:nvSpPr>
          <p:cNvPr id="47" name="Text Box 18">
            <a:extLst>
              <a:ext uri="{FF2B5EF4-FFF2-40B4-BE49-F238E27FC236}">
                <a16:creationId xmlns:a16="http://schemas.microsoft.com/office/drawing/2014/main" id="{12666FD3-F2FF-43B6-B752-FB046AF87900}"/>
              </a:ext>
            </a:extLst>
          </p:cNvPr>
          <p:cNvSpPr txBox="1">
            <a:spLocks noChangeArrowheads="1"/>
          </p:cNvSpPr>
          <p:nvPr/>
        </p:nvSpPr>
        <p:spPr bwMode="auto">
          <a:xfrm>
            <a:off x="278611" y="4280861"/>
            <a:ext cx="6323526" cy="1323439"/>
          </a:xfrm>
          <a:prstGeom prst="rect">
            <a:avLst/>
          </a:prstGeom>
          <a:solidFill>
            <a:srgbClr val="B2B2B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r>
              <a:rPr lang="en-US" sz="1600" i="1" dirty="0">
                <a:solidFill>
                  <a:schemeClr val="bg1">
                    <a:lumMod val="50000"/>
                  </a:schemeClr>
                </a:solidFill>
              </a:rPr>
              <a:t>How is a wound leak managed medically? </a:t>
            </a:r>
            <a:r>
              <a:rPr lang="en-US" sz="1600" dirty="0">
                <a:solidFill>
                  <a:schemeClr val="bg1">
                    <a:lumMod val="50000"/>
                  </a:schemeClr>
                </a:solidFill>
              </a:rPr>
              <a:t>It’s as simple as ABC(D):</a:t>
            </a:r>
          </a:p>
          <a:p>
            <a:pPr eaLnBrk="1" hangingPunct="1"/>
            <a:r>
              <a:rPr lang="en-US" sz="1600" dirty="0">
                <a:solidFill>
                  <a:schemeClr val="bg1">
                    <a:lumMod val="50000"/>
                  </a:schemeClr>
                </a:solidFill>
              </a:rPr>
              <a:t>--</a:t>
            </a:r>
            <a:r>
              <a:rPr lang="en-US" sz="1600" b="1" dirty="0"/>
              <a:t>A</a:t>
            </a:r>
            <a:r>
              <a:rPr lang="en-US" sz="1600" b="1" dirty="0">
                <a:solidFill>
                  <a:srgbClr val="0000FF"/>
                </a:solidFill>
              </a:rPr>
              <a:t>queous suppressants</a:t>
            </a:r>
            <a:endParaRPr lang="en-US" sz="1600" b="1" dirty="0">
              <a:solidFill>
                <a:schemeClr val="bg1">
                  <a:lumMod val="50000"/>
                </a:schemeClr>
              </a:solidFill>
            </a:endParaRPr>
          </a:p>
          <a:p>
            <a:pPr eaLnBrk="1" hangingPunct="1"/>
            <a:r>
              <a:rPr lang="en-US" sz="1600" dirty="0">
                <a:solidFill>
                  <a:schemeClr val="bg1">
                    <a:lumMod val="50000"/>
                  </a:schemeClr>
                </a:solidFill>
              </a:rPr>
              <a:t>--</a:t>
            </a:r>
            <a:r>
              <a:rPr lang="en-US" sz="1600" b="1" dirty="0">
                <a:solidFill>
                  <a:schemeClr val="bg1">
                    <a:lumMod val="50000"/>
                  </a:schemeClr>
                </a:solidFill>
              </a:rPr>
              <a:t>B</a:t>
            </a:r>
            <a:r>
              <a:rPr lang="en-US" sz="1600" dirty="0">
                <a:solidFill>
                  <a:schemeClr val="bg1">
                    <a:lumMod val="50000"/>
                  </a:schemeClr>
                </a:solidFill>
              </a:rPr>
              <a:t>andage contact lens (BCL), if we’re talking post-CE </a:t>
            </a:r>
          </a:p>
          <a:p>
            <a:pPr eaLnBrk="1" hangingPunct="1"/>
            <a:r>
              <a:rPr lang="en-US" sz="1600" dirty="0">
                <a:solidFill>
                  <a:schemeClr val="bg1">
                    <a:lumMod val="50000"/>
                  </a:schemeClr>
                </a:solidFill>
              </a:rPr>
              <a:t>--</a:t>
            </a:r>
            <a:r>
              <a:rPr lang="en-US" sz="1600" b="1" dirty="0">
                <a:solidFill>
                  <a:schemeClr val="bg1">
                    <a:lumMod val="50000"/>
                  </a:schemeClr>
                </a:solidFill>
              </a:rPr>
              <a:t>C</a:t>
            </a:r>
            <a:r>
              <a:rPr lang="en-US" sz="1600" dirty="0">
                <a:solidFill>
                  <a:schemeClr val="bg1">
                    <a:lumMod val="50000"/>
                  </a:schemeClr>
                </a:solidFill>
              </a:rPr>
              <a:t>ycloplegia</a:t>
            </a:r>
          </a:p>
          <a:p>
            <a:pPr eaLnBrk="1" hangingPunct="1"/>
            <a:r>
              <a:rPr lang="en-US" sz="1600" dirty="0">
                <a:solidFill>
                  <a:schemeClr val="bg1">
                    <a:lumMod val="50000"/>
                  </a:schemeClr>
                </a:solidFill>
              </a:rPr>
              <a:t>--</a:t>
            </a:r>
            <a:r>
              <a:rPr lang="en-US" sz="1600" b="1" dirty="0">
                <a:solidFill>
                  <a:schemeClr val="bg1">
                    <a:lumMod val="50000"/>
                  </a:schemeClr>
                </a:solidFill>
              </a:rPr>
              <a:t>D</a:t>
            </a:r>
            <a:r>
              <a:rPr lang="en-US" sz="1600" dirty="0">
                <a:solidFill>
                  <a:schemeClr val="bg1">
                    <a:lumMod val="50000"/>
                  </a:schemeClr>
                </a:solidFill>
              </a:rPr>
              <a:t>iscontinue (or at least </a:t>
            </a:r>
            <a:r>
              <a:rPr lang="en-US" sz="1600" b="1" dirty="0">
                <a:solidFill>
                  <a:schemeClr val="bg1">
                    <a:lumMod val="50000"/>
                  </a:schemeClr>
                </a:solidFill>
              </a:rPr>
              <a:t>D</a:t>
            </a:r>
            <a:r>
              <a:rPr lang="en-US" sz="1600" dirty="0">
                <a:solidFill>
                  <a:schemeClr val="bg1">
                    <a:lumMod val="50000"/>
                  </a:schemeClr>
                </a:solidFill>
              </a:rPr>
              <a:t>iminish) topical steroids</a:t>
            </a:r>
          </a:p>
        </p:txBody>
      </p:sp>
      <p:sp>
        <p:nvSpPr>
          <p:cNvPr id="48" name="Oval 47">
            <a:extLst>
              <a:ext uri="{FF2B5EF4-FFF2-40B4-BE49-F238E27FC236}">
                <a16:creationId xmlns:a16="http://schemas.microsoft.com/office/drawing/2014/main" id="{FD1F42C6-3AB6-4E1E-8E45-6BC970F4283E}"/>
              </a:ext>
            </a:extLst>
          </p:cNvPr>
          <p:cNvSpPr/>
          <p:nvPr/>
        </p:nvSpPr>
        <p:spPr>
          <a:xfrm>
            <a:off x="351318" y="4457926"/>
            <a:ext cx="2525304" cy="458682"/>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 name="Text Box 19">
            <a:extLst>
              <a:ext uri="{FF2B5EF4-FFF2-40B4-BE49-F238E27FC236}">
                <a16:creationId xmlns:a16="http://schemas.microsoft.com/office/drawing/2014/main" id="{A077C46C-7757-4F09-A23B-57EA1BB180EB}"/>
              </a:ext>
            </a:extLst>
          </p:cNvPr>
          <p:cNvSpPr txBox="1">
            <a:spLocks noChangeArrowheads="1"/>
          </p:cNvSpPr>
          <p:nvPr/>
        </p:nvSpPr>
        <p:spPr bwMode="auto">
          <a:xfrm>
            <a:off x="3018322" y="4173985"/>
            <a:ext cx="4853680" cy="954107"/>
          </a:xfrm>
          <a:prstGeom prst="rect">
            <a:avLst/>
          </a:prstGeom>
          <a:solidFill>
            <a:srgbClr val="FFCC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r>
              <a:rPr lang="en-US" sz="1400" i="1" dirty="0" err="1">
                <a:solidFill>
                  <a:schemeClr val="bg1">
                    <a:lumMod val="65000"/>
                  </a:schemeClr>
                </a:solidFill>
              </a:rPr>
              <a:t>Hol</a:t>
            </a:r>
            <a:r>
              <a:rPr lang="en-US" sz="1400" i="1" dirty="0">
                <a:solidFill>
                  <a:schemeClr val="bg1">
                    <a:lumMod val="65000"/>
                  </a:schemeClr>
                </a:solidFill>
              </a:rPr>
              <a:t> up—the IOP is already super low. What is the rationale for using aqueous suppressants?</a:t>
            </a:r>
          </a:p>
          <a:p>
            <a:pPr eaLnBrk="1" hangingPunct="1"/>
            <a:r>
              <a:rPr lang="en-US" sz="1400" dirty="0">
                <a:solidFill>
                  <a:schemeClr val="bg1">
                    <a:lumMod val="65000"/>
                  </a:schemeClr>
                </a:solidFill>
              </a:rPr>
              <a:t>The idea is to promote closure of the leak by decreasing the flow of aqueous across it</a:t>
            </a:r>
          </a:p>
        </p:txBody>
      </p:sp>
      <p:sp>
        <p:nvSpPr>
          <p:cNvPr id="60" name="Text Box 19">
            <a:extLst>
              <a:ext uri="{FF2B5EF4-FFF2-40B4-BE49-F238E27FC236}">
                <a16:creationId xmlns:a16="http://schemas.microsoft.com/office/drawing/2014/main" id="{CDF33925-B33C-4DF1-9BA7-D2FCD122573A}"/>
              </a:ext>
            </a:extLst>
          </p:cNvPr>
          <p:cNvSpPr txBox="1">
            <a:spLocks noChangeArrowheads="1"/>
          </p:cNvSpPr>
          <p:nvPr/>
        </p:nvSpPr>
        <p:spPr bwMode="auto">
          <a:xfrm>
            <a:off x="2913473" y="4407445"/>
            <a:ext cx="4144083" cy="954107"/>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r>
              <a:rPr lang="en-US" sz="1400" i="1" dirty="0">
                <a:solidFill>
                  <a:srgbClr val="0000FF"/>
                </a:solidFill>
              </a:rPr>
              <a:t>Which 3 drug classes are aqueous suppressants?</a:t>
            </a:r>
          </a:p>
          <a:p>
            <a:pPr eaLnBrk="1" hangingPunct="1"/>
            <a:r>
              <a:rPr lang="en-US" sz="1400" dirty="0">
                <a:solidFill>
                  <a:srgbClr val="0000FF"/>
                </a:solidFill>
              </a:rPr>
              <a:t>--</a:t>
            </a:r>
          </a:p>
          <a:p>
            <a:pPr eaLnBrk="1" hangingPunct="1"/>
            <a:r>
              <a:rPr lang="en-US" sz="1400" dirty="0">
                <a:solidFill>
                  <a:srgbClr val="0000FF"/>
                </a:solidFill>
              </a:rPr>
              <a:t>--</a:t>
            </a:r>
          </a:p>
          <a:p>
            <a:pPr eaLnBrk="1" hangingPunct="1"/>
            <a:r>
              <a:rPr lang="en-US" sz="1400" dirty="0">
                <a:solidFill>
                  <a:srgbClr val="0000FF"/>
                </a:solidFill>
              </a:rPr>
              <a:t>--</a:t>
            </a:r>
          </a:p>
        </p:txBody>
      </p:sp>
    </p:spTree>
    <p:extLst>
      <p:ext uri="{BB962C8B-B14F-4D97-AF65-F5344CB8AC3E}">
        <p14:creationId xmlns:p14="http://schemas.microsoft.com/office/powerpoint/2010/main" val="3792365249"/>
      </p:ext>
    </p:extLst>
  </p:cSld>
  <p:clrMapOvr>
    <a:masterClrMapping/>
  </p:clrMapOvr>
</p:sld>
</file>

<file path=ppt/slides/slide3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Straight Arrow Connector 12">
            <a:extLst>
              <a:ext uri="{FF2B5EF4-FFF2-40B4-BE49-F238E27FC236}">
                <a16:creationId xmlns:a16="http://schemas.microsoft.com/office/drawing/2014/main" id="{A6DE2085-829C-480C-9216-69D6039C0A37}"/>
              </a:ext>
            </a:extLst>
          </p:cNvPr>
          <p:cNvCxnSpPr>
            <a:cxnSpLocks/>
          </p:cNvCxnSpPr>
          <p:nvPr/>
        </p:nvCxnSpPr>
        <p:spPr>
          <a:xfrm>
            <a:off x="6717173" y="1828800"/>
            <a:ext cx="0" cy="3462754"/>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43014" name="Text Box 6"/>
          <p:cNvSpPr txBox="1">
            <a:spLocks noChangeArrowheads="1"/>
          </p:cNvSpPr>
          <p:nvPr/>
        </p:nvSpPr>
        <p:spPr bwMode="auto">
          <a:xfrm>
            <a:off x="533400" y="2356376"/>
            <a:ext cx="1005403"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Lens-</a:t>
            </a:r>
          </a:p>
          <a:p>
            <a:pPr algn="ctr" eaLnBrk="1" hangingPunct="1">
              <a:lnSpc>
                <a:spcPct val="80000"/>
              </a:lnSpc>
              <a:spcBef>
                <a:spcPct val="0"/>
              </a:spcBef>
              <a:buClrTx/>
              <a:buSzTx/>
              <a:buFontTx/>
              <a:buNone/>
            </a:pPr>
            <a:r>
              <a:rPr lang="en-US" altLang="en-US" sz="1800" dirty="0">
                <a:solidFill>
                  <a:schemeClr val="bg1">
                    <a:lumMod val="75000"/>
                  </a:schemeClr>
                </a:solidFill>
              </a:rPr>
              <a:t>Induced</a:t>
            </a:r>
          </a:p>
        </p:txBody>
      </p:sp>
      <p:sp>
        <p:nvSpPr>
          <p:cNvPr id="43017" name="Text Box 14"/>
          <p:cNvSpPr txBox="1">
            <a:spLocks noChangeArrowheads="1"/>
          </p:cNvSpPr>
          <p:nvPr/>
        </p:nvSpPr>
        <p:spPr bwMode="auto">
          <a:xfrm>
            <a:off x="3026498" y="2365901"/>
            <a:ext cx="1633781"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Aphakic/</a:t>
            </a:r>
          </a:p>
          <a:p>
            <a:pPr algn="ctr" eaLnBrk="1" hangingPunct="1">
              <a:lnSpc>
                <a:spcPct val="80000"/>
              </a:lnSpc>
              <a:spcBef>
                <a:spcPct val="0"/>
              </a:spcBef>
              <a:buClrTx/>
              <a:buSzTx/>
              <a:buFontTx/>
              <a:buNone/>
            </a:pPr>
            <a:r>
              <a:rPr lang="en-US" altLang="en-US" sz="1800" dirty="0" err="1">
                <a:solidFill>
                  <a:schemeClr val="bg1">
                    <a:lumMod val="75000"/>
                  </a:schemeClr>
                </a:solidFill>
              </a:rPr>
              <a:t>Pseudophakic</a:t>
            </a:r>
            <a:endParaRPr lang="en-US" altLang="en-US" sz="1800" dirty="0">
              <a:solidFill>
                <a:schemeClr val="bg1">
                  <a:lumMod val="75000"/>
                </a:schemeClr>
              </a:solidFill>
            </a:endParaRPr>
          </a:p>
        </p:txBody>
      </p:sp>
      <p:sp>
        <p:nvSpPr>
          <p:cNvPr id="43031" name="Text Box 35"/>
          <p:cNvSpPr txBox="1">
            <a:spLocks noChangeArrowheads="1"/>
          </p:cNvSpPr>
          <p:nvPr/>
        </p:nvSpPr>
        <p:spPr bwMode="auto">
          <a:xfrm>
            <a:off x="1190847" y="1295400"/>
            <a:ext cx="2473754"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solidFill>
                  <a:schemeClr val="bg1">
                    <a:lumMod val="75000"/>
                  </a:schemeClr>
                </a:solidFill>
              </a:rPr>
              <a:t>w/ Pupillary Block</a:t>
            </a:r>
          </a:p>
        </p:txBody>
      </p:sp>
      <p:sp>
        <p:nvSpPr>
          <p:cNvPr id="43032" name="Text Box 36"/>
          <p:cNvSpPr txBox="1">
            <a:spLocks noChangeArrowheads="1"/>
          </p:cNvSpPr>
          <p:nvPr/>
        </p:nvSpPr>
        <p:spPr bwMode="auto">
          <a:xfrm>
            <a:off x="5181600" y="1295400"/>
            <a:ext cx="2630848"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t>w/o Pupillary Block</a:t>
            </a:r>
          </a:p>
        </p:txBody>
      </p:sp>
      <p:sp>
        <p:nvSpPr>
          <p:cNvPr id="49" name="Rectangle 2">
            <a:extLst>
              <a:ext uri="{FF2B5EF4-FFF2-40B4-BE49-F238E27FC236}">
                <a16:creationId xmlns:a16="http://schemas.microsoft.com/office/drawing/2014/main" id="{240EE5BF-F7D2-4FC8-A5DD-F6B5423153C6}"/>
              </a:ext>
            </a:extLst>
          </p:cNvPr>
          <p:cNvSpPr>
            <a:spLocks noGrp="1" noChangeArrowheads="1"/>
          </p:cNvSpPr>
          <p:nvPr>
            <p:ph type="title"/>
          </p:nvPr>
        </p:nvSpPr>
        <p:spPr>
          <a:xfrm>
            <a:off x="457200" y="304800"/>
            <a:ext cx="7543800" cy="563562"/>
          </a:xfrm>
        </p:spPr>
        <p:txBody>
          <a:bodyPr/>
          <a:lstStyle/>
          <a:p>
            <a:pPr eaLnBrk="1" hangingPunct="1"/>
            <a:r>
              <a:rPr lang="en-US" altLang="en-US" sz="3500" dirty="0"/>
              <a:t>A</a:t>
            </a:r>
          </a:p>
        </p:txBody>
      </p:sp>
      <p:sp>
        <p:nvSpPr>
          <p:cNvPr id="50" name="TextBox 49">
            <a:extLst>
              <a:ext uri="{FF2B5EF4-FFF2-40B4-BE49-F238E27FC236}">
                <a16:creationId xmlns:a16="http://schemas.microsoft.com/office/drawing/2014/main" id="{CF426230-46C8-405C-9015-99EF57762A2E}"/>
              </a:ext>
            </a:extLst>
          </p:cNvPr>
          <p:cNvSpPr txBox="1"/>
          <p:nvPr/>
        </p:nvSpPr>
        <p:spPr>
          <a:xfrm>
            <a:off x="2259496" y="189094"/>
            <a:ext cx="4607480" cy="400110"/>
          </a:xfrm>
          <a:prstGeom prst="rect">
            <a:avLst/>
          </a:prstGeom>
          <a:solidFill>
            <a:schemeClr val="accent1">
              <a:lumMod val="60000"/>
              <a:lumOff val="40000"/>
            </a:schemeClr>
          </a:solidFill>
        </p:spPr>
        <p:txBody>
          <a:bodyPr wrap="none" rtlCol="0">
            <a:spAutoFit/>
          </a:bodyPr>
          <a:lstStyle/>
          <a:p>
            <a:pPr algn="ctr"/>
            <a:r>
              <a:rPr lang="en-US" sz="2000" b="1" dirty="0"/>
              <a:t>Secondary Angle Closure Glaucoma</a:t>
            </a:r>
          </a:p>
        </p:txBody>
      </p:sp>
      <p:sp>
        <p:nvSpPr>
          <p:cNvPr id="2" name="TextBox 1">
            <a:extLst>
              <a:ext uri="{FF2B5EF4-FFF2-40B4-BE49-F238E27FC236}">
                <a16:creationId xmlns:a16="http://schemas.microsoft.com/office/drawing/2014/main" id="{A7E30BEC-923B-4C9A-A856-BDD0D882F6B8}"/>
              </a:ext>
            </a:extLst>
          </p:cNvPr>
          <p:cNvSpPr txBox="1"/>
          <p:nvPr/>
        </p:nvSpPr>
        <p:spPr>
          <a:xfrm>
            <a:off x="887305" y="2844119"/>
            <a:ext cx="1494320" cy="338554"/>
          </a:xfrm>
          <a:prstGeom prst="rect">
            <a:avLst/>
          </a:prstGeom>
          <a:noFill/>
        </p:spPr>
        <p:txBody>
          <a:bodyPr wrap="none" rtlCol="0">
            <a:spAutoFit/>
          </a:bodyPr>
          <a:lstStyle/>
          <a:p>
            <a:r>
              <a:rPr lang="en-US" sz="1600" dirty="0" err="1">
                <a:solidFill>
                  <a:schemeClr val="bg1">
                    <a:lumMod val="75000"/>
                  </a:schemeClr>
                </a:solidFill>
              </a:rPr>
              <a:t>Phacomorphic</a:t>
            </a:r>
            <a:endParaRPr lang="en-US" sz="1600" dirty="0">
              <a:solidFill>
                <a:schemeClr val="bg1">
                  <a:lumMod val="75000"/>
                </a:schemeClr>
              </a:solidFill>
            </a:endParaRPr>
          </a:p>
        </p:txBody>
      </p:sp>
      <p:sp>
        <p:nvSpPr>
          <p:cNvPr id="51" name="TextBox 50">
            <a:extLst>
              <a:ext uri="{FF2B5EF4-FFF2-40B4-BE49-F238E27FC236}">
                <a16:creationId xmlns:a16="http://schemas.microsoft.com/office/drawing/2014/main" id="{156069D4-340B-4160-A336-EBF73557CEE0}"/>
              </a:ext>
            </a:extLst>
          </p:cNvPr>
          <p:cNvSpPr txBox="1"/>
          <p:nvPr/>
        </p:nvSpPr>
        <p:spPr>
          <a:xfrm>
            <a:off x="884725" y="3175578"/>
            <a:ext cx="1402948" cy="338554"/>
          </a:xfrm>
          <a:prstGeom prst="rect">
            <a:avLst/>
          </a:prstGeom>
          <a:noFill/>
        </p:spPr>
        <p:txBody>
          <a:bodyPr wrap="none" rtlCol="0">
            <a:spAutoFit/>
          </a:bodyPr>
          <a:lstStyle/>
          <a:p>
            <a:r>
              <a:rPr lang="en-US" sz="1600" dirty="0">
                <a:solidFill>
                  <a:schemeClr val="bg1">
                    <a:lumMod val="75000"/>
                  </a:schemeClr>
                </a:solidFill>
              </a:rPr>
              <a:t>Ectopia </a:t>
            </a:r>
            <a:r>
              <a:rPr lang="en-US" sz="1600" dirty="0" err="1">
                <a:solidFill>
                  <a:schemeClr val="bg1">
                    <a:lumMod val="75000"/>
                  </a:schemeClr>
                </a:solidFill>
              </a:rPr>
              <a:t>lentis</a:t>
            </a:r>
            <a:endParaRPr lang="en-US" sz="1600" dirty="0">
              <a:solidFill>
                <a:schemeClr val="bg1">
                  <a:lumMod val="75000"/>
                </a:schemeClr>
              </a:solidFill>
            </a:endParaRPr>
          </a:p>
        </p:txBody>
      </p:sp>
      <p:cxnSp>
        <p:nvCxnSpPr>
          <p:cNvPr id="71" name="Straight Connector 70">
            <a:extLst>
              <a:ext uri="{FF2B5EF4-FFF2-40B4-BE49-F238E27FC236}">
                <a16:creationId xmlns:a16="http://schemas.microsoft.com/office/drawing/2014/main" id="{C104938D-BA8D-4E39-9D5F-9EE2012F2F3C}"/>
              </a:ext>
            </a:extLst>
          </p:cNvPr>
          <p:cNvCxnSpPr>
            <a:cxnSpLocks/>
          </p:cNvCxnSpPr>
          <p:nvPr/>
        </p:nvCxnSpPr>
        <p:spPr>
          <a:xfrm flipH="1">
            <a:off x="762665" y="3023488"/>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2A7E4E40-472F-4E50-8A7A-45C10FDD7171}"/>
              </a:ext>
            </a:extLst>
          </p:cNvPr>
          <p:cNvCxnSpPr>
            <a:cxnSpLocks/>
          </p:cNvCxnSpPr>
          <p:nvPr/>
        </p:nvCxnSpPr>
        <p:spPr>
          <a:xfrm flipH="1">
            <a:off x="762665" y="3347853"/>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C3924889-45B9-4383-9C9E-48F0A9C27AD8}"/>
              </a:ext>
            </a:extLst>
          </p:cNvPr>
          <p:cNvCxnSpPr>
            <a:cxnSpLocks/>
          </p:cNvCxnSpPr>
          <p:nvPr/>
        </p:nvCxnSpPr>
        <p:spPr>
          <a:xfrm flipH="1">
            <a:off x="748719" y="2838976"/>
            <a:ext cx="13947" cy="5088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 name="Straight Arrow Connector 5">
            <a:extLst>
              <a:ext uri="{FF2B5EF4-FFF2-40B4-BE49-F238E27FC236}">
                <a16:creationId xmlns:a16="http://schemas.microsoft.com/office/drawing/2014/main" id="{A3439F0C-5143-461F-8F3C-2E830785DEFC}"/>
              </a:ext>
            </a:extLst>
          </p:cNvPr>
          <p:cNvCxnSpPr>
            <a:stCxn id="50" idx="2"/>
          </p:cNvCxnSpPr>
          <p:nvPr/>
        </p:nvCxnSpPr>
        <p:spPr>
          <a:xfrm flipH="1">
            <a:off x="2971800" y="589204"/>
            <a:ext cx="1591436" cy="706196"/>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0" name="Straight Arrow Connector 9">
            <a:extLst>
              <a:ext uri="{FF2B5EF4-FFF2-40B4-BE49-F238E27FC236}">
                <a16:creationId xmlns:a16="http://schemas.microsoft.com/office/drawing/2014/main" id="{84DC796E-F6ED-4FBB-82D2-A260F480BF8A}"/>
              </a:ext>
            </a:extLst>
          </p:cNvPr>
          <p:cNvCxnSpPr>
            <a:cxnSpLocks/>
          </p:cNvCxnSpPr>
          <p:nvPr/>
        </p:nvCxnSpPr>
        <p:spPr>
          <a:xfrm>
            <a:off x="4572000" y="589204"/>
            <a:ext cx="1600200" cy="706196"/>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6" name="Straight Arrow Connector 25">
            <a:extLst>
              <a:ext uri="{FF2B5EF4-FFF2-40B4-BE49-F238E27FC236}">
                <a16:creationId xmlns:a16="http://schemas.microsoft.com/office/drawing/2014/main" id="{B70E0124-9B84-41A5-8D84-A66B7838A706}"/>
              </a:ext>
            </a:extLst>
          </p:cNvPr>
          <p:cNvCxnSpPr>
            <a:cxnSpLocks/>
          </p:cNvCxnSpPr>
          <p:nvPr/>
        </p:nvCxnSpPr>
        <p:spPr>
          <a:xfrm flipH="1">
            <a:off x="1159539" y="1828800"/>
            <a:ext cx="1290435" cy="478059"/>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28" name="Straight Arrow Connector 27">
            <a:extLst>
              <a:ext uri="{FF2B5EF4-FFF2-40B4-BE49-F238E27FC236}">
                <a16:creationId xmlns:a16="http://schemas.microsoft.com/office/drawing/2014/main" id="{567A4249-5C59-4416-8A8E-1C35913900AB}"/>
              </a:ext>
            </a:extLst>
          </p:cNvPr>
          <p:cNvCxnSpPr>
            <a:cxnSpLocks/>
          </p:cNvCxnSpPr>
          <p:nvPr/>
        </p:nvCxnSpPr>
        <p:spPr>
          <a:xfrm>
            <a:off x="2449973" y="1832208"/>
            <a:ext cx="1268784"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56" name="Text Box 6">
            <a:extLst>
              <a:ext uri="{FF2B5EF4-FFF2-40B4-BE49-F238E27FC236}">
                <a16:creationId xmlns:a16="http://schemas.microsoft.com/office/drawing/2014/main" id="{557983BD-9D64-49B9-A366-A08663B0451F}"/>
              </a:ext>
            </a:extLst>
          </p:cNvPr>
          <p:cNvSpPr txBox="1">
            <a:spLocks noChangeArrowheads="1"/>
          </p:cNvSpPr>
          <p:nvPr/>
        </p:nvSpPr>
        <p:spPr bwMode="auto">
          <a:xfrm>
            <a:off x="5029200" y="2356376"/>
            <a:ext cx="813043"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r" eaLnBrk="1" hangingPunct="1">
              <a:lnSpc>
                <a:spcPct val="80000"/>
              </a:lnSpc>
              <a:spcBef>
                <a:spcPct val="0"/>
              </a:spcBef>
              <a:buClrTx/>
              <a:buSzTx/>
              <a:buFontTx/>
              <a:buNone/>
            </a:pPr>
            <a:r>
              <a:rPr lang="en-US" altLang="en-US" sz="1800" dirty="0">
                <a:solidFill>
                  <a:schemeClr val="bg1">
                    <a:lumMod val="75000"/>
                  </a:schemeClr>
                </a:solidFill>
              </a:rPr>
              <a:t>‘Push’</a:t>
            </a:r>
          </a:p>
        </p:txBody>
      </p:sp>
      <p:sp>
        <p:nvSpPr>
          <p:cNvPr id="57" name="Text Box 14">
            <a:extLst>
              <a:ext uri="{FF2B5EF4-FFF2-40B4-BE49-F238E27FC236}">
                <a16:creationId xmlns:a16="http://schemas.microsoft.com/office/drawing/2014/main" id="{5DAFA1C1-3A29-4C27-A379-663FDD22E326}"/>
              </a:ext>
            </a:extLst>
          </p:cNvPr>
          <p:cNvSpPr txBox="1">
            <a:spLocks noChangeArrowheads="1"/>
          </p:cNvSpPr>
          <p:nvPr/>
        </p:nvSpPr>
        <p:spPr bwMode="auto">
          <a:xfrm>
            <a:off x="7620000" y="2365901"/>
            <a:ext cx="671979"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t>‘Pull’</a:t>
            </a:r>
          </a:p>
        </p:txBody>
      </p:sp>
      <p:cxnSp>
        <p:nvCxnSpPr>
          <p:cNvPr id="58" name="Straight Arrow Connector 57">
            <a:extLst>
              <a:ext uri="{FF2B5EF4-FFF2-40B4-BE49-F238E27FC236}">
                <a16:creationId xmlns:a16="http://schemas.microsoft.com/office/drawing/2014/main" id="{E874FEE9-46BD-46A3-90A3-DE7CC220FBFF}"/>
              </a:ext>
            </a:extLst>
          </p:cNvPr>
          <p:cNvCxnSpPr>
            <a:cxnSpLocks/>
          </p:cNvCxnSpPr>
          <p:nvPr/>
        </p:nvCxnSpPr>
        <p:spPr>
          <a:xfrm flipH="1">
            <a:off x="5867400" y="1828800"/>
            <a:ext cx="849775"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59" name="Straight Arrow Connector 58">
            <a:extLst>
              <a:ext uri="{FF2B5EF4-FFF2-40B4-BE49-F238E27FC236}">
                <a16:creationId xmlns:a16="http://schemas.microsoft.com/office/drawing/2014/main" id="{C370A4A1-FE96-4E70-B89E-839542A5E241}"/>
              </a:ext>
            </a:extLst>
          </p:cNvPr>
          <p:cNvCxnSpPr>
            <a:cxnSpLocks/>
          </p:cNvCxnSpPr>
          <p:nvPr/>
        </p:nvCxnSpPr>
        <p:spPr>
          <a:xfrm>
            <a:off x="6717173" y="1832208"/>
            <a:ext cx="902827" cy="474047"/>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62" name="Text Box 16">
            <a:extLst>
              <a:ext uri="{FF2B5EF4-FFF2-40B4-BE49-F238E27FC236}">
                <a16:creationId xmlns:a16="http://schemas.microsoft.com/office/drawing/2014/main" id="{33538067-0726-41B0-93FF-357EF00CA62D}"/>
              </a:ext>
            </a:extLst>
          </p:cNvPr>
          <p:cNvSpPr txBox="1">
            <a:spLocks noChangeArrowheads="1"/>
          </p:cNvSpPr>
          <p:nvPr/>
        </p:nvSpPr>
        <p:spPr bwMode="auto">
          <a:xfrm>
            <a:off x="8065437" y="2684785"/>
            <a:ext cx="628698"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NVG</a:t>
            </a:r>
          </a:p>
        </p:txBody>
      </p:sp>
      <p:sp>
        <p:nvSpPr>
          <p:cNvPr id="70" name="Text Box 21">
            <a:extLst>
              <a:ext uri="{FF2B5EF4-FFF2-40B4-BE49-F238E27FC236}">
                <a16:creationId xmlns:a16="http://schemas.microsoft.com/office/drawing/2014/main" id="{86C32650-BE1F-4CC3-8DB5-0C136D877E6F}"/>
              </a:ext>
            </a:extLst>
          </p:cNvPr>
          <p:cNvSpPr txBox="1">
            <a:spLocks noChangeArrowheads="1"/>
          </p:cNvSpPr>
          <p:nvPr/>
        </p:nvSpPr>
        <p:spPr bwMode="auto">
          <a:xfrm>
            <a:off x="8070534" y="3048000"/>
            <a:ext cx="526106"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a:solidFill>
                  <a:schemeClr val="bg1">
                    <a:lumMod val="75000"/>
                  </a:schemeClr>
                </a:solidFill>
              </a:rPr>
              <a:t>ICE</a:t>
            </a:r>
          </a:p>
        </p:txBody>
      </p:sp>
      <p:sp>
        <p:nvSpPr>
          <p:cNvPr id="75" name="Text Box 45">
            <a:extLst>
              <a:ext uri="{FF2B5EF4-FFF2-40B4-BE49-F238E27FC236}">
                <a16:creationId xmlns:a16="http://schemas.microsoft.com/office/drawing/2014/main" id="{2B6EDA2D-8F55-4DFD-A225-8C03CE6FC7F3}"/>
              </a:ext>
            </a:extLst>
          </p:cNvPr>
          <p:cNvSpPr txBox="1">
            <a:spLocks noChangeArrowheads="1"/>
          </p:cNvSpPr>
          <p:nvPr/>
        </p:nvSpPr>
        <p:spPr bwMode="auto">
          <a:xfrm>
            <a:off x="8073162" y="3810000"/>
            <a:ext cx="1070837" cy="74635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ts val="1700"/>
              </a:lnSpc>
              <a:spcBef>
                <a:spcPct val="0"/>
              </a:spcBef>
              <a:buClrTx/>
              <a:buSzTx/>
              <a:buFontTx/>
              <a:buNone/>
            </a:pPr>
            <a:r>
              <a:rPr lang="en-US" altLang="en-US" sz="1600" dirty="0">
                <a:solidFill>
                  <a:schemeClr val="bg1">
                    <a:lumMod val="75000"/>
                  </a:schemeClr>
                </a:solidFill>
              </a:rPr>
              <a:t>Epithelial/ fibrous ingrowth</a:t>
            </a:r>
          </a:p>
        </p:txBody>
      </p:sp>
      <p:cxnSp>
        <p:nvCxnSpPr>
          <p:cNvPr id="77" name="Straight Connector 76">
            <a:extLst>
              <a:ext uri="{FF2B5EF4-FFF2-40B4-BE49-F238E27FC236}">
                <a16:creationId xmlns:a16="http://schemas.microsoft.com/office/drawing/2014/main" id="{FC090BD7-F2E1-4464-B57B-9CBE5874C89B}"/>
              </a:ext>
            </a:extLst>
          </p:cNvPr>
          <p:cNvCxnSpPr>
            <a:cxnSpLocks/>
          </p:cNvCxnSpPr>
          <p:nvPr/>
        </p:nvCxnSpPr>
        <p:spPr>
          <a:xfrm>
            <a:off x="7873969" y="2674448"/>
            <a:ext cx="7724" cy="128795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8" name="Straight Connector 77">
            <a:extLst>
              <a:ext uri="{FF2B5EF4-FFF2-40B4-BE49-F238E27FC236}">
                <a16:creationId xmlns:a16="http://schemas.microsoft.com/office/drawing/2014/main" id="{B1922ED5-C3D8-43D8-A00D-1D6BC9201DBA}"/>
              </a:ext>
            </a:extLst>
          </p:cNvPr>
          <p:cNvCxnSpPr/>
          <p:nvPr/>
        </p:nvCxnSpPr>
        <p:spPr>
          <a:xfrm flipH="1">
            <a:off x="7873968" y="2840262"/>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9" name="Straight Connector 78">
            <a:extLst>
              <a:ext uri="{FF2B5EF4-FFF2-40B4-BE49-F238E27FC236}">
                <a16:creationId xmlns:a16="http://schemas.microsoft.com/office/drawing/2014/main" id="{77019ED2-6D69-4A60-9D19-D4DB786EA3A0}"/>
              </a:ext>
            </a:extLst>
          </p:cNvPr>
          <p:cNvCxnSpPr/>
          <p:nvPr/>
        </p:nvCxnSpPr>
        <p:spPr>
          <a:xfrm flipH="1">
            <a:off x="7873968" y="3213518"/>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1" name="Straight Connector 80">
            <a:extLst>
              <a:ext uri="{FF2B5EF4-FFF2-40B4-BE49-F238E27FC236}">
                <a16:creationId xmlns:a16="http://schemas.microsoft.com/office/drawing/2014/main" id="{9796A12F-4125-4C05-8EE8-A388740C580D}"/>
              </a:ext>
            </a:extLst>
          </p:cNvPr>
          <p:cNvCxnSpPr/>
          <p:nvPr/>
        </p:nvCxnSpPr>
        <p:spPr>
          <a:xfrm flipH="1">
            <a:off x="7877837" y="3581400"/>
            <a:ext cx="24447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3" name="Straight Connector 82">
            <a:extLst>
              <a:ext uri="{FF2B5EF4-FFF2-40B4-BE49-F238E27FC236}">
                <a16:creationId xmlns:a16="http://schemas.microsoft.com/office/drawing/2014/main" id="{7FDC5F4B-9BF0-42AD-B8BB-2F2399BCF1E2}"/>
              </a:ext>
            </a:extLst>
          </p:cNvPr>
          <p:cNvCxnSpPr/>
          <p:nvPr/>
        </p:nvCxnSpPr>
        <p:spPr>
          <a:xfrm flipH="1">
            <a:off x="7881693" y="3962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93" name="Text Box 42">
            <a:extLst>
              <a:ext uri="{FF2B5EF4-FFF2-40B4-BE49-F238E27FC236}">
                <a16:creationId xmlns:a16="http://schemas.microsoft.com/office/drawing/2014/main" id="{53BAB77F-E061-4834-9068-34BDF78AD071}"/>
              </a:ext>
            </a:extLst>
          </p:cNvPr>
          <p:cNvSpPr txBox="1">
            <a:spLocks noChangeArrowheads="1"/>
          </p:cNvSpPr>
          <p:nvPr/>
        </p:nvSpPr>
        <p:spPr bwMode="auto">
          <a:xfrm>
            <a:off x="8111387" y="3429000"/>
            <a:ext cx="895181"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b="1" dirty="0"/>
              <a:t>Flat AC</a:t>
            </a:r>
          </a:p>
        </p:txBody>
      </p:sp>
      <p:sp>
        <p:nvSpPr>
          <p:cNvPr id="100" name="Text Box 23">
            <a:extLst>
              <a:ext uri="{FF2B5EF4-FFF2-40B4-BE49-F238E27FC236}">
                <a16:creationId xmlns:a16="http://schemas.microsoft.com/office/drawing/2014/main" id="{D8F2FCFF-2984-4836-B000-9C5601A8EAAA}"/>
              </a:ext>
            </a:extLst>
          </p:cNvPr>
          <p:cNvSpPr txBox="1">
            <a:spLocks noChangeArrowheads="1"/>
          </p:cNvSpPr>
          <p:nvPr/>
        </p:nvSpPr>
        <p:spPr bwMode="auto">
          <a:xfrm>
            <a:off x="5530369" y="2667000"/>
            <a:ext cx="2143536"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Aqueous misdirection</a:t>
            </a:r>
          </a:p>
        </p:txBody>
      </p:sp>
      <p:cxnSp>
        <p:nvCxnSpPr>
          <p:cNvPr id="104" name="Straight Connector 103">
            <a:extLst>
              <a:ext uri="{FF2B5EF4-FFF2-40B4-BE49-F238E27FC236}">
                <a16:creationId xmlns:a16="http://schemas.microsoft.com/office/drawing/2014/main" id="{49D87D4A-E317-4446-9B95-5184CB3968F3}"/>
              </a:ext>
            </a:extLst>
          </p:cNvPr>
          <p:cNvCxnSpPr>
            <a:cxnSpLocks/>
          </p:cNvCxnSpPr>
          <p:nvPr/>
        </p:nvCxnSpPr>
        <p:spPr>
          <a:xfrm flipH="1">
            <a:off x="5316229" y="2667000"/>
            <a:ext cx="7397" cy="25314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5" name="Straight Connector 104">
            <a:extLst>
              <a:ext uri="{FF2B5EF4-FFF2-40B4-BE49-F238E27FC236}">
                <a16:creationId xmlns:a16="http://schemas.microsoft.com/office/drawing/2014/main" id="{F40B6D71-75A8-4A88-864D-00D14C2F710D}"/>
              </a:ext>
            </a:extLst>
          </p:cNvPr>
          <p:cNvCxnSpPr/>
          <p:nvPr/>
        </p:nvCxnSpPr>
        <p:spPr>
          <a:xfrm flipH="1">
            <a:off x="5323624" y="2832814"/>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6" name="Straight Connector 105">
            <a:extLst>
              <a:ext uri="{FF2B5EF4-FFF2-40B4-BE49-F238E27FC236}">
                <a16:creationId xmlns:a16="http://schemas.microsoft.com/office/drawing/2014/main" id="{010BF7B2-AA07-4DCF-822D-E2DB5CC0BF59}"/>
              </a:ext>
            </a:extLst>
          </p:cNvPr>
          <p:cNvCxnSpPr/>
          <p:nvPr/>
        </p:nvCxnSpPr>
        <p:spPr>
          <a:xfrm flipH="1">
            <a:off x="5323624" y="3360065"/>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a:extLst>
              <a:ext uri="{FF2B5EF4-FFF2-40B4-BE49-F238E27FC236}">
                <a16:creationId xmlns:a16="http://schemas.microsoft.com/office/drawing/2014/main" id="{BAC8035C-3999-4C31-93CD-6C0D2ADEB73B}"/>
              </a:ext>
            </a:extLst>
          </p:cNvPr>
          <p:cNvCxnSpPr/>
          <p:nvPr/>
        </p:nvCxnSpPr>
        <p:spPr>
          <a:xfrm flipH="1">
            <a:off x="5323536" y="3786938"/>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8" name="Straight Connector 107">
            <a:extLst>
              <a:ext uri="{FF2B5EF4-FFF2-40B4-BE49-F238E27FC236}">
                <a16:creationId xmlns:a16="http://schemas.microsoft.com/office/drawing/2014/main" id="{DB64CAEE-69B4-426A-8A5B-D1269DBF0F66}"/>
              </a:ext>
            </a:extLst>
          </p:cNvPr>
          <p:cNvCxnSpPr/>
          <p:nvPr/>
        </p:nvCxnSpPr>
        <p:spPr>
          <a:xfrm flipH="1">
            <a:off x="5327493" y="4249152"/>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12" name="Straight Connector 111">
            <a:extLst>
              <a:ext uri="{FF2B5EF4-FFF2-40B4-BE49-F238E27FC236}">
                <a16:creationId xmlns:a16="http://schemas.microsoft.com/office/drawing/2014/main" id="{99A16C30-4BE4-48E5-8B65-0C5F3039B8DC}"/>
              </a:ext>
            </a:extLst>
          </p:cNvPr>
          <p:cNvCxnSpPr/>
          <p:nvPr/>
        </p:nvCxnSpPr>
        <p:spPr>
          <a:xfrm flipH="1">
            <a:off x="5333455" y="51816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13" name="Text Box 42">
            <a:extLst>
              <a:ext uri="{FF2B5EF4-FFF2-40B4-BE49-F238E27FC236}">
                <a16:creationId xmlns:a16="http://schemas.microsoft.com/office/drawing/2014/main" id="{056DFFD9-3CA2-42E7-90FE-4F14522E3504}"/>
              </a:ext>
            </a:extLst>
          </p:cNvPr>
          <p:cNvSpPr txBox="1">
            <a:spLocks noChangeArrowheads="1"/>
          </p:cNvSpPr>
          <p:nvPr/>
        </p:nvSpPr>
        <p:spPr bwMode="auto">
          <a:xfrm>
            <a:off x="5533954" y="3623846"/>
            <a:ext cx="1563248"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Retinal surgery</a:t>
            </a:r>
          </a:p>
        </p:txBody>
      </p:sp>
      <p:sp>
        <p:nvSpPr>
          <p:cNvPr id="118" name="Text Box 47">
            <a:extLst>
              <a:ext uri="{FF2B5EF4-FFF2-40B4-BE49-F238E27FC236}">
                <a16:creationId xmlns:a16="http://schemas.microsoft.com/office/drawing/2014/main" id="{3F59D898-ECAD-49F0-9425-2A1BC8DDA7B5}"/>
              </a:ext>
            </a:extLst>
          </p:cNvPr>
          <p:cNvSpPr txBox="1">
            <a:spLocks noChangeArrowheads="1"/>
          </p:cNvSpPr>
          <p:nvPr/>
        </p:nvSpPr>
        <p:spPr bwMode="auto">
          <a:xfrm>
            <a:off x="5523688" y="4538246"/>
            <a:ext cx="1414170"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Drug-induced</a:t>
            </a:r>
          </a:p>
        </p:txBody>
      </p:sp>
      <p:sp>
        <p:nvSpPr>
          <p:cNvPr id="16" name="TextBox 15">
            <a:extLst>
              <a:ext uri="{FF2B5EF4-FFF2-40B4-BE49-F238E27FC236}">
                <a16:creationId xmlns:a16="http://schemas.microsoft.com/office/drawing/2014/main" id="{984E008D-FBBA-42B4-940E-EA26772E0161}"/>
              </a:ext>
            </a:extLst>
          </p:cNvPr>
          <p:cNvSpPr txBox="1"/>
          <p:nvPr/>
        </p:nvSpPr>
        <p:spPr>
          <a:xfrm>
            <a:off x="6230528" y="5257800"/>
            <a:ext cx="1326004" cy="369332"/>
          </a:xfrm>
          <a:prstGeom prst="rect">
            <a:avLst/>
          </a:prstGeom>
          <a:noFill/>
        </p:spPr>
        <p:txBody>
          <a:bodyPr wrap="none" rtlCol="0">
            <a:spAutoFit/>
          </a:bodyPr>
          <a:lstStyle/>
          <a:p>
            <a:pPr algn="ctr"/>
            <a:r>
              <a:rPr lang="en-US" dirty="0">
                <a:solidFill>
                  <a:schemeClr val="bg1">
                    <a:lumMod val="75000"/>
                  </a:schemeClr>
                </a:solidFill>
              </a:rPr>
              <a:t>Both/Either</a:t>
            </a:r>
          </a:p>
        </p:txBody>
      </p:sp>
      <p:cxnSp>
        <p:nvCxnSpPr>
          <p:cNvPr id="125" name="Straight Connector 124">
            <a:extLst>
              <a:ext uri="{FF2B5EF4-FFF2-40B4-BE49-F238E27FC236}">
                <a16:creationId xmlns:a16="http://schemas.microsoft.com/office/drawing/2014/main" id="{01138141-D318-4ED7-A7FE-D8F2155CE890}"/>
              </a:ext>
            </a:extLst>
          </p:cNvPr>
          <p:cNvCxnSpPr/>
          <p:nvPr/>
        </p:nvCxnSpPr>
        <p:spPr>
          <a:xfrm flipH="1">
            <a:off x="5334000" y="4724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52" name="Text Box 47">
            <a:extLst>
              <a:ext uri="{FF2B5EF4-FFF2-40B4-BE49-F238E27FC236}">
                <a16:creationId xmlns:a16="http://schemas.microsoft.com/office/drawing/2014/main" id="{E3578916-9804-473C-8F06-D4FA0BCEDFD0}"/>
              </a:ext>
            </a:extLst>
          </p:cNvPr>
          <p:cNvSpPr txBox="1">
            <a:spLocks noChangeArrowheads="1"/>
          </p:cNvSpPr>
          <p:nvPr/>
        </p:nvSpPr>
        <p:spPr bwMode="auto">
          <a:xfrm>
            <a:off x="5543446" y="4055146"/>
            <a:ext cx="1619354"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err="1">
                <a:solidFill>
                  <a:schemeClr val="bg1">
                    <a:lumMod val="75000"/>
                  </a:schemeClr>
                </a:solidFill>
              </a:rPr>
              <a:t>Nanophthalmos</a:t>
            </a:r>
            <a:endParaRPr lang="en-US" altLang="en-US" sz="1600" dirty="0">
              <a:solidFill>
                <a:schemeClr val="bg1">
                  <a:lumMod val="75000"/>
                </a:schemeClr>
              </a:solidFill>
            </a:endParaRPr>
          </a:p>
        </p:txBody>
      </p:sp>
      <p:sp>
        <p:nvSpPr>
          <p:cNvPr id="53" name="Text Box 45">
            <a:extLst>
              <a:ext uri="{FF2B5EF4-FFF2-40B4-BE49-F238E27FC236}">
                <a16:creationId xmlns:a16="http://schemas.microsoft.com/office/drawing/2014/main" id="{57D1A14F-68FE-47D2-983C-1A879D66A9DC}"/>
              </a:ext>
            </a:extLst>
          </p:cNvPr>
          <p:cNvSpPr txBox="1">
            <a:spLocks noChangeArrowheads="1"/>
          </p:cNvSpPr>
          <p:nvPr/>
        </p:nvSpPr>
        <p:spPr bwMode="auto">
          <a:xfrm>
            <a:off x="5523688" y="5013493"/>
            <a:ext cx="582211"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PFV</a:t>
            </a:r>
          </a:p>
        </p:txBody>
      </p:sp>
      <p:sp>
        <p:nvSpPr>
          <p:cNvPr id="54" name="Text Box 42">
            <a:extLst>
              <a:ext uri="{FF2B5EF4-FFF2-40B4-BE49-F238E27FC236}">
                <a16:creationId xmlns:a16="http://schemas.microsoft.com/office/drawing/2014/main" id="{E1E37D2C-2C52-446B-843B-01E64990D3EC}"/>
              </a:ext>
            </a:extLst>
          </p:cNvPr>
          <p:cNvSpPr txBox="1">
            <a:spLocks noChangeArrowheads="1"/>
          </p:cNvSpPr>
          <p:nvPr/>
        </p:nvSpPr>
        <p:spPr bwMode="auto">
          <a:xfrm>
            <a:off x="5551406" y="3192546"/>
            <a:ext cx="2276072"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ERD/choroidal effusion</a:t>
            </a:r>
          </a:p>
        </p:txBody>
      </p:sp>
      <p:sp>
        <p:nvSpPr>
          <p:cNvPr id="45" name="Oval 44">
            <a:extLst>
              <a:ext uri="{FF2B5EF4-FFF2-40B4-BE49-F238E27FC236}">
                <a16:creationId xmlns:a16="http://schemas.microsoft.com/office/drawing/2014/main" id="{76FA557D-2183-42C8-839A-45F6B0D15E23}"/>
              </a:ext>
            </a:extLst>
          </p:cNvPr>
          <p:cNvSpPr/>
          <p:nvPr/>
        </p:nvSpPr>
        <p:spPr>
          <a:xfrm>
            <a:off x="8001000" y="3429000"/>
            <a:ext cx="1070837" cy="338554"/>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TextBox 45">
            <a:extLst>
              <a:ext uri="{FF2B5EF4-FFF2-40B4-BE49-F238E27FC236}">
                <a16:creationId xmlns:a16="http://schemas.microsoft.com/office/drawing/2014/main" id="{862AF75F-3F29-4B64-9DB6-78F1A030200C}"/>
              </a:ext>
            </a:extLst>
          </p:cNvPr>
          <p:cNvSpPr txBox="1"/>
          <p:nvPr/>
        </p:nvSpPr>
        <p:spPr>
          <a:xfrm>
            <a:off x="2314614" y="3346074"/>
            <a:ext cx="5174833" cy="2308324"/>
          </a:xfrm>
          <a:prstGeom prst="rect">
            <a:avLst/>
          </a:prstGeom>
          <a:solidFill>
            <a:srgbClr val="002060"/>
          </a:solidFill>
        </p:spPr>
        <p:txBody>
          <a:bodyPr wrap="square" rtlCol="0">
            <a:spAutoFit/>
          </a:bodyPr>
          <a:lstStyle/>
          <a:p>
            <a:r>
              <a:rPr lang="en-US" sz="1600" i="1" dirty="0">
                <a:solidFill>
                  <a:schemeClr val="tx1">
                    <a:lumMod val="50000"/>
                    <a:lumOff val="50000"/>
                  </a:schemeClr>
                </a:solidFill>
              </a:rPr>
              <a:t>What clinical scenario typically produces the flat AC that leads to secondary ACG?</a:t>
            </a:r>
          </a:p>
          <a:p>
            <a:r>
              <a:rPr lang="en-US" sz="1600" b="1" u="sng" dirty="0">
                <a:solidFill>
                  <a:schemeClr val="bg1"/>
                </a:solidFill>
              </a:rPr>
              <a:t>Wound leak</a:t>
            </a:r>
            <a:r>
              <a:rPr lang="en-US" sz="1600" dirty="0">
                <a:solidFill>
                  <a:schemeClr val="bg1"/>
                </a:solidFill>
              </a:rPr>
              <a:t> </a:t>
            </a:r>
            <a:r>
              <a:rPr lang="en-US" sz="1600" dirty="0">
                <a:solidFill>
                  <a:schemeClr val="tx1">
                    <a:lumMod val="50000"/>
                    <a:lumOff val="50000"/>
                  </a:schemeClr>
                </a:solidFill>
              </a:rPr>
              <a:t>after cataract or filtering surgery</a:t>
            </a:r>
          </a:p>
          <a:p>
            <a:endParaRPr lang="en-US" sz="1600" i="1" dirty="0">
              <a:solidFill>
                <a:schemeClr val="tx1">
                  <a:lumMod val="50000"/>
                  <a:lumOff val="50000"/>
                </a:schemeClr>
              </a:solidFill>
            </a:endParaRPr>
          </a:p>
          <a:p>
            <a:r>
              <a:rPr lang="en-US" sz="1600" i="1" dirty="0">
                <a:solidFill>
                  <a:schemeClr val="tx1">
                    <a:lumMod val="50000"/>
                    <a:lumOff val="50000"/>
                  </a:schemeClr>
                </a:solidFill>
              </a:rPr>
              <a:t>Will the IOP be high, or low?</a:t>
            </a:r>
          </a:p>
          <a:p>
            <a:r>
              <a:rPr lang="en-US" sz="1600" dirty="0">
                <a:solidFill>
                  <a:schemeClr val="tx1">
                    <a:lumMod val="50000"/>
                    <a:lumOff val="50000"/>
                  </a:schemeClr>
                </a:solidFill>
              </a:rPr>
              <a:t>Low</a:t>
            </a:r>
          </a:p>
          <a:p>
            <a:endParaRPr lang="en-US" sz="1600" dirty="0">
              <a:solidFill>
                <a:schemeClr val="tx1">
                  <a:lumMod val="50000"/>
                  <a:lumOff val="50000"/>
                </a:schemeClr>
              </a:solidFill>
            </a:endParaRPr>
          </a:p>
          <a:p>
            <a:r>
              <a:rPr lang="en-US" sz="1600" i="1" dirty="0">
                <a:solidFill>
                  <a:schemeClr val="tx1">
                    <a:lumMod val="50000"/>
                    <a:lumOff val="50000"/>
                  </a:schemeClr>
                </a:solidFill>
              </a:rPr>
              <a:t>How does a flat AC lead to ACG?</a:t>
            </a:r>
          </a:p>
          <a:p>
            <a:r>
              <a:rPr lang="en-US" sz="1600" dirty="0">
                <a:solidFill>
                  <a:schemeClr val="tx1">
                    <a:lumMod val="50000"/>
                    <a:lumOff val="50000"/>
                  </a:schemeClr>
                </a:solidFill>
              </a:rPr>
              <a:t>By allowing PAS to form</a:t>
            </a:r>
          </a:p>
        </p:txBody>
      </p:sp>
      <p:sp>
        <p:nvSpPr>
          <p:cNvPr id="47" name="Text Box 18">
            <a:extLst>
              <a:ext uri="{FF2B5EF4-FFF2-40B4-BE49-F238E27FC236}">
                <a16:creationId xmlns:a16="http://schemas.microsoft.com/office/drawing/2014/main" id="{12666FD3-F2FF-43B6-B752-FB046AF87900}"/>
              </a:ext>
            </a:extLst>
          </p:cNvPr>
          <p:cNvSpPr txBox="1">
            <a:spLocks noChangeArrowheads="1"/>
          </p:cNvSpPr>
          <p:nvPr/>
        </p:nvSpPr>
        <p:spPr bwMode="auto">
          <a:xfrm>
            <a:off x="278611" y="4280861"/>
            <a:ext cx="6323526" cy="1323439"/>
          </a:xfrm>
          <a:prstGeom prst="rect">
            <a:avLst/>
          </a:prstGeom>
          <a:solidFill>
            <a:srgbClr val="B2B2B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r>
              <a:rPr lang="en-US" sz="1600" i="1" dirty="0">
                <a:solidFill>
                  <a:schemeClr val="bg1">
                    <a:lumMod val="50000"/>
                  </a:schemeClr>
                </a:solidFill>
              </a:rPr>
              <a:t>How is a wound leak managed medically? </a:t>
            </a:r>
            <a:r>
              <a:rPr lang="en-US" sz="1600" dirty="0">
                <a:solidFill>
                  <a:schemeClr val="bg1">
                    <a:lumMod val="50000"/>
                  </a:schemeClr>
                </a:solidFill>
              </a:rPr>
              <a:t>It’s as simple as ABC(D):</a:t>
            </a:r>
          </a:p>
          <a:p>
            <a:pPr eaLnBrk="1" hangingPunct="1"/>
            <a:r>
              <a:rPr lang="en-US" sz="1600" dirty="0">
                <a:solidFill>
                  <a:schemeClr val="bg1">
                    <a:lumMod val="50000"/>
                  </a:schemeClr>
                </a:solidFill>
              </a:rPr>
              <a:t>--</a:t>
            </a:r>
            <a:r>
              <a:rPr lang="en-US" sz="1600" b="1" dirty="0"/>
              <a:t>A</a:t>
            </a:r>
            <a:r>
              <a:rPr lang="en-US" sz="1600" b="1" dirty="0">
                <a:solidFill>
                  <a:srgbClr val="0000FF"/>
                </a:solidFill>
              </a:rPr>
              <a:t>queous suppressants</a:t>
            </a:r>
            <a:endParaRPr lang="en-US" sz="1600" b="1" dirty="0">
              <a:solidFill>
                <a:schemeClr val="bg1">
                  <a:lumMod val="50000"/>
                </a:schemeClr>
              </a:solidFill>
            </a:endParaRPr>
          </a:p>
          <a:p>
            <a:pPr eaLnBrk="1" hangingPunct="1"/>
            <a:r>
              <a:rPr lang="en-US" sz="1600" dirty="0">
                <a:solidFill>
                  <a:schemeClr val="bg1">
                    <a:lumMod val="50000"/>
                  </a:schemeClr>
                </a:solidFill>
              </a:rPr>
              <a:t>--</a:t>
            </a:r>
            <a:r>
              <a:rPr lang="en-US" sz="1600" b="1" dirty="0">
                <a:solidFill>
                  <a:schemeClr val="bg1">
                    <a:lumMod val="50000"/>
                  </a:schemeClr>
                </a:solidFill>
              </a:rPr>
              <a:t>B</a:t>
            </a:r>
            <a:r>
              <a:rPr lang="en-US" sz="1600" dirty="0">
                <a:solidFill>
                  <a:schemeClr val="bg1">
                    <a:lumMod val="50000"/>
                  </a:schemeClr>
                </a:solidFill>
              </a:rPr>
              <a:t>andage contact lens (BCL), if we’re talking post-CE </a:t>
            </a:r>
          </a:p>
          <a:p>
            <a:pPr eaLnBrk="1" hangingPunct="1"/>
            <a:r>
              <a:rPr lang="en-US" sz="1600" dirty="0">
                <a:solidFill>
                  <a:schemeClr val="bg1">
                    <a:lumMod val="50000"/>
                  </a:schemeClr>
                </a:solidFill>
              </a:rPr>
              <a:t>--</a:t>
            </a:r>
            <a:r>
              <a:rPr lang="en-US" sz="1600" b="1" dirty="0">
                <a:solidFill>
                  <a:schemeClr val="bg1">
                    <a:lumMod val="50000"/>
                  </a:schemeClr>
                </a:solidFill>
              </a:rPr>
              <a:t>C</a:t>
            </a:r>
            <a:r>
              <a:rPr lang="en-US" sz="1600" dirty="0">
                <a:solidFill>
                  <a:schemeClr val="bg1">
                    <a:lumMod val="50000"/>
                  </a:schemeClr>
                </a:solidFill>
              </a:rPr>
              <a:t>ycloplegia</a:t>
            </a:r>
          </a:p>
          <a:p>
            <a:pPr eaLnBrk="1" hangingPunct="1"/>
            <a:r>
              <a:rPr lang="en-US" sz="1600" dirty="0">
                <a:solidFill>
                  <a:schemeClr val="bg1">
                    <a:lumMod val="50000"/>
                  </a:schemeClr>
                </a:solidFill>
              </a:rPr>
              <a:t>--</a:t>
            </a:r>
            <a:r>
              <a:rPr lang="en-US" sz="1600" b="1" dirty="0">
                <a:solidFill>
                  <a:schemeClr val="bg1">
                    <a:lumMod val="50000"/>
                  </a:schemeClr>
                </a:solidFill>
              </a:rPr>
              <a:t>D</a:t>
            </a:r>
            <a:r>
              <a:rPr lang="en-US" sz="1600" dirty="0">
                <a:solidFill>
                  <a:schemeClr val="bg1">
                    <a:lumMod val="50000"/>
                  </a:schemeClr>
                </a:solidFill>
              </a:rPr>
              <a:t>iscontinue (or at least </a:t>
            </a:r>
            <a:r>
              <a:rPr lang="en-US" sz="1600" b="1" dirty="0">
                <a:solidFill>
                  <a:schemeClr val="bg1">
                    <a:lumMod val="50000"/>
                  </a:schemeClr>
                </a:solidFill>
              </a:rPr>
              <a:t>D</a:t>
            </a:r>
            <a:r>
              <a:rPr lang="en-US" sz="1600" dirty="0">
                <a:solidFill>
                  <a:schemeClr val="bg1">
                    <a:lumMod val="50000"/>
                  </a:schemeClr>
                </a:solidFill>
              </a:rPr>
              <a:t>iminish) topical steroids</a:t>
            </a:r>
          </a:p>
        </p:txBody>
      </p:sp>
      <p:sp>
        <p:nvSpPr>
          <p:cNvPr id="48" name="Oval 47">
            <a:extLst>
              <a:ext uri="{FF2B5EF4-FFF2-40B4-BE49-F238E27FC236}">
                <a16:creationId xmlns:a16="http://schemas.microsoft.com/office/drawing/2014/main" id="{FD1F42C6-3AB6-4E1E-8E45-6BC970F4283E}"/>
              </a:ext>
            </a:extLst>
          </p:cNvPr>
          <p:cNvSpPr/>
          <p:nvPr/>
        </p:nvSpPr>
        <p:spPr>
          <a:xfrm>
            <a:off x="351318" y="4457926"/>
            <a:ext cx="2525304" cy="458682"/>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 name="Text Box 19">
            <a:extLst>
              <a:ext uri="{FF2B5EF4-FFF2-40B4-BE49-F238E27FC236}">
                <a16:creationId xmlns:a16="http://schemas.microsoft.com/office/drawing/2014/main" id="{A077C46C-7757-4F09-A23B-57EA1BB180EB}"/>
              </a:ext>
            </a:extLst>
          </p:cNvPr>
          <p:cNvSpPr txBox="1">
            <a:spLocks noChangeArrowheads="1"/>
          </p:cNvSpPr>
          <p:nvPr/>
        </p:nvSpPr>
        <p:spPr bwMode="auto">
          <a:xfrm>
            <a:off x="3018322" y="4173985"/>
            <a:ext cx="4853680" cy="954107"/>
          </a:xfrm>
          <a:prstGeom prst="rect">
            <a:avLst/>
          </a:prstGeom>
          <a:solidFill>
            <a:srgbClr val="FFCC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r>
              <a:rPr lang="en-US" sz="1400" i="1" dirty="0" err="1">
                <a:solidFill>
                  <a:schemeClr val="bg1">
                    <a:lumMod val="65000"/>
                  </a:schemeClr>
                </a:solidFill>
              </a:rPr>
              <a:t>Hol</a:t>
            </a:r>
            <a:r>
              <a:rPr lang="en-US" sz="1400" i="1" dirty="0">
                <a:solidFill>
                  <a:schemeClr val="bg1">
                    <a:lumMod val="65000"/>
                  </a:schemeClr>
                </a:solidFill>
              </a:rPr>
              <a:t> up—the IOP is already super low. What is the rationale for using aqueous suppressants?</a:t>
            </a:r>
          </a:p>
          <a:p>
            <a:pPr eaLnBrk="1" hangingPunct="1"/>
            <a:r>
              <a:rPr lang="en-US" sz="1400" dirty="0">
                <a:solidFill>
                  <a:schemeClr val="bg1">
                    <a:lumMod val="65000"/>
                  </a:schemeClr>
                </a:solidFill>
              </a:rPr>
              <a:t>The idea is to promote closure of the leak by decreasing the flow of aqueous across it</a:t>
            </a:r>
          </a:p>
        </p:txBody>
      </p:sp>
      <p:sp>
        <p:nvSpPr>
          <p:cNvPr id="60" name="Text Box 19">
            <a:extLst>
              <a:ext uri="{FF2B5EF4-FFF2-40B4-BE49-F238E27FC236}">
                <a16:creationId xmlns:a16="http://schemas.microsoft.com/office/drawing/2014/main" id="{CDF33925-B33C-4DF1-9BA7-D2FCD122573A}"/>
              </a:ext>
            </a:extLst>
          </p:cNvPr>
          <p:cNvSpPr txBox="1">
            <a:spLocks noChangeArrowheads="1"/>
          </p:cNvSpPr>
          <p:nvPr/>
        </p:nvSpPr>
        <p:spPr bwMode="auto">
          <a:xfrm>
            <a:off x="2913473" y="4407445"/>
            <a:ext cx="4144083" cy="954107"/>
          </a:xfrm>
          <a:prstGeom prst="rect">
            <a:avLst/>
          </a:prstGeom>
          <a:solidFill>
            <a:srgbClr val="CCE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r>
              <a:rPr lang="en-US" sz="1400" i="1" dirty="0">
                <a:solidFill>
                  <a:srgbClr val="0000FF"/>
                </a:solidFill>
              </a:rPr>
              <a:t>Which 3 drug classes are aqueous suppressants?</a:t>
            </a:r>
          </a:p>
          <a:p>
            <a:pPr eaLnBrk="1" hangingPunct="1"/>
            <a:r>
              <a:rPr lang="en-US" sz="1400" dirty="0">
                <a:solidFill>
                  <a:srgbClr val="0000FF"/>
                </a:solidFill>
              </a:rPr>
              <a:t>--</a:t>
            </a:r>
            <a:r>
              <a:rPr lang="en-US" sz="1400" dirty="0">
                <a:solidFill>
                  <a:srgbClr val="0000FF"/>
                </a:solidFill>
                <a:latin typeface="Symbol" pitchFamily="18" charset="2"/>
              </a:rPr>
              <a:t>a</a:t>
            </a:r>
            <a:r>
              <a:rPr lang="en-US" sz="1400" dirty="0">
                <a:solidFill>
                  <a:srgbClr val="0000FF"/>
                </a:solidFill>
              </a:rPr>
              <a:t> agonists </a:t>
            </a:r>
          </a:p>
          <a:p>
            <a:pPr eaLnBrk="1" hangingPunct="1"/>
            <a:r>
              <a:rPr lang="en-US" sz="1400" dirty="0">
                <a:solidFill>
                  <a:srgbClr val="0000FF"/>
                </a:solidFill>
              </a:rPr>
              <a:t>--</a:t>
            </a:r>
            <a:r>
              <a:rPr lang="en-US" sz="1400" dirty="0">
                <a:solidFill>
                  <a:srgbClr val="0000FF"/>
                </a:solidFill>
                <a:latin typeface="Symbol" pitchFamily="18" charset="2"/>
              </a:rPr>
              <a:t>b</a:t>
            </a:r>
            <a:r>
              <a:rPr lang="en-US" sz="1400" dirty="0">
                <a:solidFill>
                  <a:srgbClr val="0000FF"/>
                </a:solidFill>
              </a:rPr>
              <a:t> blockers</a:t>
            </a:r>
          </a:p>
          <a:p>
            <a:pPr eaLnBrk="1" hangingPunct="1"/>
            <a:r>
              <a:rPr lang="en-US" sz="1400" dirty="0">
                <a:solidFill>
                  <a:srgbClr val="0000FF"/>
                </a:solidFill>
              </a:rPr>
              <a:t>--Carbonic anhydrase inhibitors</a:t>
            </a:r>
          </a:p>
        </p:txBody>
      </p:sp>
    </p:spTree>
    <p:extLst>
      <p:ext uri="{BB962C8B-B14F-4D97-AF65-F5344CB8AC3E}">
        <p14:creationId xmlns:p14="http://schemas.microsoft.com/office/powerpoint/2010/main" val="3983357906"/>
      </p:ext>
    </p:extLst>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Rectangle 2">
            <a:extLst>
              <a:ext uri="{FF2B5EF4-FFF2-40B4-BE49-F238E27FC236}">
                <a16:creationId xmlns:a16="http://schemas.microsoft.com/office/drawing/2014/main" id="{91537DFF-FE3D-41F1-B41A-099239F8D93A}"/>
              </a:ext>
            </a:extLst>
          </p:cNvPr>
          <p:cNvSpPr>
            <a:spLocks noGrp="1" noChangeArrowheads="1"/>
          </p:cNvSpPr>
          <p:nvPr>
            <p:ph type="title"/>
          </p:nvPr>
        </p:nvSpPr>
        <p:spPr>
          <a:xfrm>
            <a:off x="457200" y="304800"/>
            <a:ext cx="7543800" cy="563562"/>
          </a:xfrm>
        </p:spPr>
        <p:txBody>
          <a:bodyPr/>
          <a:lstStyle/>
          <a:p>
            <a:pPr eaLnBrk="1" hangingPunct="1"/>
            <a:r>
              <a:rPr lang="en-US" altLang="en-US" sz="3500" dirty="0"/>
              <a:t>A</a:t>
            </a:r>
          </a:p>
        </p:txBody>
      </p:sp>
      <p:sp>
        <p:nvSpPr>
          <p:cNvPr id="31" name="Text Box 15">
            <a:extLst>
              <a:ext uri="{FF2B5EF4-FFF2-40B4-BE49-F238E27FC236}">
                <a16:creationId xmlns:a16="http://schemas.microsoft.com/office/drawing/2014/main" id="{22464BD2-DDBB-4E5E-94D1-AAA4A8B4880D}"/>
              </a:ext>
            </a:extLst>
          </p:cNvPr>
          <p:cNvSpPr txBox="1">
            <a:spLocks noChangeArrowheads="1"/>
          </p:cNvSpPr>
          <p:nvPr/>
        </p:nvSpPr>
        <p:spPr bwMode="auto">
          <a:xfrm>
            <a:off x="571499" y="2151727"/>
            <a:ext cx="8001000" cy="3293209"/>
          </a:xfrm>
          <a:prstGeom prst="rect">
            <a:avLst/>
          </a:prstGeom>
          <a:solidFill>
            <a:schemeClr val="accent5">
              <a:lumMod val="75000"/>
            </a:schemeClr>
          </a:solidFill>
          <a:ln>
            <a:noFill/>
          </a:ln>
          <a:effectLst/>
        </p:spPr>
        <p:txBody>
          <a:bodyPr wrap="square">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n-US" altLang="en-US" sz="1600" i="1" dirty="0">
                <a:solidFill>
                  <a:srgbClr val="0000FF"/>
                </a:solidFill>
              </a:rPr>
              <a:t>What does </a:t>
            </a:r>
            <a:r>
              <a:rPr lang="en-US" altLang="en-US" sz="1600" b="1" dirty="0">
                <a:solidFill>
                  <a:srgbClr val="0000FF"/>
                </a:solidFill>
              </a:rPr>
              <a:t>pupillary block</a:t>
            </a:r>
            <a:r>
              <a:rPr lang="en-US" altLang="en-US" sz="1600" dirty="0">
                <a:solidFill>
                  <a:srgbClr val="0000FF"/>
                </a:solidFill>
              </a:rPr>
              <a:t> </a:t>
            </a:r>
            <a:r>
              <a:rPr lang="en-US" altLang="en-US" sz="1600" i="1" dirty="0">
                <a:solidFill>
                  <a:srgbClr val="0000FF"/>
                </a:solidFill>
              </a:rPr>
              <a:t>refer to, exactly?</a:t>
            </a:r>
          </a:p>
          <a:p>
            <a:pPr eaLnBrk="1" hangingPunct="1"/>
            <a:r>
              <a:rPr lang="en-US" altLang="en-US" sz="1600" dirty="0">
                <a:solidFill>
                  <a:srgbClr val="0000FF"/>
                </a:solidFill>
              </a:rPr>
              <a:t>It refers to contact between the  pupil margin  and the  lens  that impedes the normal flow of aqueous from the  posterior chamber (PC)  to the  anterior chamber (AC)  through the pupillary aperture. </a:t>
            </a:r>
          </a:p>
          <a:p>
            <a:pPr eaLnBrk="1" hangingPunct="1"/>
            <a:endParaRPr lang="en-US" altLang="en-US" sz="1600" dirty="0">
              <a:solidFill>
                <a:srgbClr val="0000FF"/>
              </a:solidFill>
            </a:endParaRPr>
          </a:p>
          <a:p>
            <a:pPr eaLnBrk="1" hangingPunct="1"/>
            <a:r>
              <a:rPr lang="en-US" altLang="en-US" sz="1600" dirty="0"/>
              <a:t>Pupillary block leads to the development of a  pressure gradient  across the iris, which causes the iris to  bow forward . </a:t>
            </a:r>
            <a:r>
              <a:rPr lang="en-US" altLang="en-US" sz="1600" b="1" dirty="0">
                <a:solidFill>
                  <a:schemeClr val="bg1"/>
                </a:solidFill>
              </a:rPr>
              <a:t>If the iris bows far enough, the peripheral iris will come into apposition with and occlude the drainage angle, precipitating acute closure of the angle and a prodigious rise in IOP.</a:t>
            </a:r>
            <a:endParaRPr lang="en-US" altLang="en-US" sz="1600" b="1" dirty="0">
              <a:solidFill>
                <a:schemeClr val="accent5">
                  <a:lumMod val="75000"/>
                </a:schemeClr>
              </a:solidFill>
            </a:endParaRPr>
          </a:p>
          <a:p>
            <a:pPr eaLnBrk="1" hangingPunct="1"/>
            <a:endParaRPr lang="en-US" altLang="en-US" sz="1600" b="1" dirty="0">
              <a:solidFill>
                <a:schemeClr val="accent5">
                  <a:lumMod val="75000"/>
                </a:schemeClr>
              </a:solidFill>
            </a:endParaRPr>
          </a:p>
          <a:p>
            <a:pPr eaLnBrk="1" hangingPunct="1"/>
            <a:r>
              <a:rPr lang="en-US" altLang="en-US" sz="1600" i="1" dirty="0">
                <a:solidFill>
                  <a:schemeClr val="accent5">
                    <a:lumMod val="75000"/>
                  </a:schemeClr>
                </a:solidFill>
              </a:rPr>
              <a:t>The posterior chamber? I didn’t know the vitreous was involved.</a:t>
            </a:r>
          </a:p>
          <a:p>
            <a:pPr eaLnBrk="1" hangingPunct="1"/>
            <a:r>
              <a:rPr lang="en-US" altLang="en-US" sz="1600" dirty="0">
                <a:solidFill>
                  <a:schemeClr val="accent5">
                    <a:lumMod val="75000"/>
                  </a:schemeClr>
                </a:solidFill>
              </a:rPr>
              <a:t>It isn’t. The posterior chamber is the space immediately behind the  iris  and anterior to the  lens/zonules . Vitreous resides in the  vitreous cavity . </a:t>
            </a:r>
            <a:endParaRPr lang="en-US" altLang="en-US" sz="1600" i="1" dirty="0">
              <a:solidFill>
                <a:schemeClr val="accent5">
                  <a:lumMod val="75000"/>
                </a:schemeClr>
              </a:solidFill>
            </a:endParaRPr>
          </a:p>
        </p:txBody>
      </p:sp>
      <p:sp>
        <p:nvSpPr>
          <p:cNvPr id="6" name="Text Box 35">
            <a:extLst>
              <a:ext uri="{FF2B5EF4-FFF2-40B4-BE49-F238E27FC236}">
                <a16:creationId xmlns:a16="http://schemas.microsoft.com/office/drawing/2014/main" id="{B9763999-90BB-440A-8C29-CC1997BDA63E}"/>
              </a:ext>
            </a:extLst>
          </p:cNvPr>
          <p:cNvSpPr txBox="1">
            <a:spLocks noChangeArrowheads="1"/>
          </p:cNvSpPr>
          <p:nvPr/>
        </p:nvSpPr>
        <p:spPr bwMode="auto">
          <a:xfrm>
            <a:off x="1190847" y="1295400"/>
            <a:ext cx="2473754"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t>w/ Pupillary Block</a:t>
            </a:r>
          </a:p>
        </p:txBody>
      </p:sp>
      <p:sp>
        <p:nvSpPr>
          <p:cNvPr id="7" name="Text Box 36">
            <a:extLst>
              <a:ext uri="{FF2B5EF4-FFF2-40B4-BE49-F238E27FC236}">
                <a16:creationId xmlns:a16="http://schemas.microsoft.com/office/drawing/2014/main" id="{6E826D1E-68A1-4FAA-A749-80996F7A16D3}"/>
              </a:ext>
            </a:extLst>
          </p:cNvPr>
          <p:cNvSpPr txBox="1">
            <a:spLocks noChangeArrowheads="1"/>
          </p:cNvSpPr>
          <p:nvPr/>
        </p:nvSpPr>
        <p:spPr bwMode="auto">
          <a:xfrm>
            <a:off x="5181600" y="1295400"/>
            <a:ext cx="2630848"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solidFill>
                  <a:schemeClr val="bg1">
                    <a:lumMod val="75000"/>
                  </a:schemeClr>
                </a:solidFill>
              </a:rPr>
              <a:t>w/o Pupillary Block</a:t>
            </a:r>
          </a:p>
        </p:txBody>
      </p:sp>
      <p:sp>
        <p:nvSpPr>
          <p:cNvPr id="10" name="TextBox 9">
            <a:extLst>
              <a:ext uri="{FF2B5EF4-FFF2-40B4-BE49-F238E27FC236}">
                <a16:creationId xmlns:a16="http://schemas.microsoft.com/office/drawing/2014/main" id="{BDD4FC98-C504-452A-B49C-D5082F943321}"/>
              </a:ext>
            </a:extLst>
          </p:cNvPr>
          <p:cNvSpPr txBox="1"/>
          <p:nvPr/>
        </p:nvSpPr>
        <p:spPr>
          <a:xfrm>
            <a:off x="2259496" y="189094"/>
            <a:ext cx="4607480" cy="400110"/>
          </a:xfrm>
          <a:prstGeom prst="rect">
            <a:avLst/>
          </a:prstGeom>
          <a:solidFill>
            <a:schemeClr val="accent1">
              <a:lumMod val="60000"/>
              <a:lumOff val="40000"/>
            </a:schemeClr>
          </a:solidFill>
        </p:spPr>
        <p:txBody>
          <a:bodyPr wrap="none" rtlCol="0">
            <a:spAutoFit/>
          </a:bodyPr>
          <a:lstStyle/>
          <a:p>
            <a:pPr algn="ctr"/>
            <a:r>
              <a:rPr lang="en-US" sz="2000" b="1" dirty="0"/>
              <a:t>Secondary Angle Closure Glaucoma</a:t>
            </a:r>
          </a:p>
        </p:txBody>
      </p:sp>
      <p:cxnSp>
        <p:nvCxnSpPr>
          <p:cNvPr id="11" name="Straight Arrow Connector 10">
            <a:extLst>
              <a:ext uri="{FF2B5EF4-FFF2-40B4-BE49-F238E27FC236}">
                <a16:creationId xmlns:a16="http://schemas.microsoft.com/office/drawing/2014/main" id="{D855DD66-482C-45C1-B860-95E8390C2CB8}"/>
              </a:ext>
            </a:extLst>
          </p:cNvPr>
          <p:cNvCxnSpPr>
            <a:stCxn id="10" idx="2"/>
          </p:cNvCxnSpPr>
          <p:nvPr/>
        </p:nvCxnSpPr>
        <p:spPr>
          <a:xfrm flipH="1">
            <a:off x="2971800" y="589204"/>
            <a:ext cx="1591436" cy="706196"/>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2" name="Straight Arrow Connector 11">
            <a:extLst>
              <a:ext uri="{FF2B5EF4-FFF2-40B4-BE49-F238E27FC236}">
                <a16:creationId xmlns:a16="http://schemas.microsoft.com/office/drawing/2014/main" id="{654DC62E-4CA1-40FF-AD07-44E52B70980E}"/>
              </a:ext>
            </a:extLst>
          </p:cNvPr>
          <p:cNvCxnSpPr>
            <a:cxnSpLocks/>
          </p:cNvCxnSpPr>
          <p:nvPr/>
        </p:nvCxnSpPr>
        <p:spPr>
          <a:xfrm>
            <a:off x="4572000" y="589204"/>
            <a:ext cx="1600200" cy="706196"/>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641708857"/>
      </p:ext>
    </p:extLst>
  </p:cSld>
  <p:clrMapOvr>
    <a:masterClrMapping/>
  </p:clrMapOvr>
</p:sld>
</file>

<file path=ppt/slides/slide3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Straight Arrow Connector 12">
            <a:extLst>
              <a:ext uri="{FF2B5EF4-FFF2-40B4-BE49-F238E27FC236}">
                <a16:creationId xmlns:a16="http://schemas.microsoft.com/office/drawing/2014/main" id="{A6DE2085-829C-480C-9216-69D6039C0A37}"/>
              </a:ext>
            </a:extLst>
          </p:cNvPr>
          <p:cNvCxnSpPr>
            <a:cxnSpLocks/>
          </p:cNvCxnSpPr>
          <p:nvPr/>
        </p:nvCxnSpPr>
        <p:spPr>
          <a:xfrm>
            <a:off x="6717173" y="1828800"/>
            <a:ext cx="0" cy="3462754"/>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43014" name="Text Box 6"/>
          <p:cNvSpPr txBox="1">
            <a:spLocks noChangeArrowheads="1"/>
          </p:cNvSpPr>
          <p:nvPr/>
        </p:nvSpPr>
        <p:spPr bwMode="auto">
          <a:xfrm>
            <a:off x="533400" y="2356376"/>
            <a:ext cx="1005403"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Lens-</a:t>
            </a:r>
          </a:p>
          <a:p>
            <a:pPr algn="ctr" eaLnBrk="1" hangingPunct="1">
              <a:lnSpc>
                <a:spcPct val="80000"/>
              </a:lnSpc>
              <a:spcBef>
                <a:spcPct val="0"/>
              </a:spcBef>
              <a:buClrTx/>
              <a:buSzTx/>
              <a:buFontTx/>
              <a:buNone/>
            </a:pPr>
            <a:r>
              <a:rPr lang="en-US" altLang="en-US" sz="1800" dirty="0">
                <a:solidFill>
                  <a:schemeClr val="bg1">
                    <a:lumMod val="75000"/>
                  </a:schemeClr>
                </a:solidFill>
              </a:rPr>
              <a:t>Induced</a:t>
            </a:r>
          </a:p>
        </p:txBody>
      </p:sp>
      <p:sp>
        <p:nvSpPr>
          <p:cNvPr id="43017" name="Text Box 14"/>
          <p:cNvSpPr txBox="1">
            <a:spLocks noChangeArrowheads="1"/>
          </p:cNvSpPr>
          <p:nvPr/>
        </p:nvSpPr>
        <p:spPr bwMode="auto">
          <a:xfrm>
            <a:off x="3026498" y="2365901"/>
            <a:ext cx="1633781"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Aphakic/</a:t>
            </a:r>
          </a:p>
          <a:p>
            <a:pPr algn="ctr" eaLnBrk="1" hangingPunct="1">
              <a:lnSpc>
                <a:spcPct val="80000"/>
              </a:lnSpc>
              <a:spcBef>
                <a:spcPct val="0"/>
              </a:spcBef>
              <a:buClrTx/>
              <a:buSzTx/>
              <a:buFontTx/>
              <a:buNone/>
            </a:pPr>
            <a:r>
              <a:rPr lang="en-US" altLang="en-US" sz="1800" dirty="0" err="1">
                <a:solidFill>
                  <a:schemeClr val="bg1">
                    <a:lumMod val="75000"/>
                  </a:schemeClr>
                </a:solidFill>
              </a:rPr>
              <a:t>Pseudophakic</a:t>
            </a:r>
            <a:endParaRPr lang="en-US" altLang="en-US" sz="1800" dirty="0">
              <a:solidFill>
                <a:schemeClr val="bg1">
                  <a:lumMod val="75000"/>
                </a:schemeClr>
              </a:solidFill>
            </a:endParaRPr>
          </a:p>
        </p:txBody>
      </p:sp>
      <p:sp>
        <p:nvSpPr>
          <p:cNvPr id="43031" name="Text Box 35"/>
          <p:cNvSpPr txBox="1">
            <a:spLocks noChangeArrowheads="1"/>
          </p:cNvSpPr>
          <p:nvPr/>
        </p:nvSpPr>
        <p:spPr bwMode="auto">
          <a:xfrm>
            <a:off x="1190847" y="1295400"/>
            <a:ext cx="2473754"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solidFill>
                  <a:schemeClr val="bg1">
                    <a:lumMod val="75000"/>
                  </a:schemeClr>
                </a:solidFill>
              </a:rPr>
              <a:t>w/ Pupillary Block</a:t>
            </a:r>
          </a:p>
        </p:txBody>
      </p:sp>
      <p:sp>
        <p:nvSpPr>
          <p:cNvPr id="43032" name="Text Box 36"/>
          <p:cNvSpPr txBox="1">
            <a:spLocks noChangeArrowheads="1"/>
          </p:cNvSpPr>
          <p:nvPr/>
        </p:nvSpPr>
        <p:spPr bwMode="auto">
          <a:xfrm>
            <a:off x="5181600" y="1295400"/>
            <a:ext cx="2630848"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t>w/o Pupillary Block</a:t>
            </a:r>
          </a:p>
        </p:txBody>
      </p:sp>
      <p:sp>
        <p:nvSpPr>
          <p:cNvPr id="49" name="Rectangle 2">
            <a:extLst>
              <a:ext uri="{FF2B5EF4-FFF2-40B4-BE49-F238E27FC236}">
                <a16:creationId xmlns:a16="http://schemas.microsoft.com/office/drawing/2014/main" id="{240EE5BF-F7D2-4FC8-A5DD-F6B5423153C6}"/>
              </a:ext>
            </a:extLst>
          </p:cNvPr>
          <p:cNvSpPr>
            <a:spLocks noGrp="1" noChangeArrowheads="1"/>
          </p:cNvSpPr>
          <p:nvPr>
            <p:ph type="title"/>
          </p:nvPr>
        </p:nvSpPr>
        <p:spPr>
          <a:xfrm>
            <a:off x="457200" y="304800"/>
            <a:ext cx="7543800" cy="563562"/>
          </a:xfrm>
        </p:spPr>
        <p:txBody>
          <a:bodyPr/>
          <a:lstStyle/>
          <a:p>
            <a:pPr eaLnBrk="1" hangingPunct="1"/>
            <a:r>
              <a:rPr lang="en-US" altLang="en-US" sz="3500" dirty="0"/>
              <a:t>Q</a:t>
            </a:r>
          </a:p>
        </p:txBody>
      </p:sp>
      <p:sp>
        <p:nvSpPr>
          <p:cNvPr id="50" name="TextBox 49">
            <a:extLst>
              <a:ext uri="{FF2B5EF4-FFF2-40B4-BE49-F238E27FC236}">
                <a16:creationId xmlns:a16="http://schemas.microsoft.com/office/drawing/2014/main" id="{CF426230-46C8-405C-9015-99EF57762A2E}"/>
              </a:ext>
            </a:extLst>
          </p:cNvPr>
          <p:cNvSpPr txBox="1"/>
          <p:nvPr/>
        </p:nvSpPr>
        <p:spPr>
          <a:xfrm>
            <a:off x="2259496" y="189094"/>
            <a:ext cx="4607480" cy="400110"/>
          </a:xfrm>
          <a:prstGeom prst="rect">
            <a:avLst/>
          </a:prstGeom>
          <a:solidFill>
            <a:schemeClr val="accent1">
              <a:lumMod val="60000"/>
              <a:lumOff val="40000"/>
            </a:schemeClr>
          </a:solidFill>
        </p:spPr>
        <p:txBody>
          <a:bodyPr wrap="none" rtlCol="0">
            <a:spAutoFit/>
          </a:bodyPr>
          <a:lstStyle/>
          <a:p>
            <a:pPr algn="ctr"/>
            <a:r>
              <a:rPr lang="en-US" sz="2000" b="1" dirty="0"/>
              <a:t>Secondary Angle Closure Glaucoma</a:t>
            </a:r>
          </a:p>
        </p:txBody>
      </p:sp>
      <p:sp>
        <p:nvSpPr>
          <p:cNvPr id="2" name="TextBox 1">
            <a:extLst>
              <a:ext uri="{FF2B5EF4-FFF2-40B4-BE49-F238E27FC236}">
                <a16:creationId xmlns:a16="http://schemas.microsoft.com/office/drawing/2014/main" id="{A7E30BEC-923B-4C9A-A856-BDD0D882F6B8}"/>
              </a:ext>
            </a:extLst>
          </p:cNvPr>
          <p:cNvSpPr txBox="1"/>
          <p:nvPr/>
        </p:nvSpPr>
        <p:spPr>
          <a:xfrm>
            <a:off x="887305" y="2844119"/>
            <a:ext cx="1494320" cy="338554"/>
          </a:xfrm>
          <a:prstGeom prst="rect">
            <a:avLst/>
          </a:prstGeom>
          <a:noFill/>
        </p:spPr>
        <p:txBody>
          <a:bodyPr wrap="none" rtlCol="0">
            <a:spAutoFit/>
          </a:bodyPr>
          <a:lstStyle/>
          <a:p>
            <a:r>
              <a:rPr lang="en-US" sz="1600" dirty="0" err="1">
                <a:solidFill>
                  <a:schemeClr val="bg1">
                    <a:lumMod val="75000"/>
                  </a:schemeClr>
                </a:solidFill>
              </a:rPr>
              <a:t>Phacomorphic</a:t>
            </a:r>
            <a:endParaRPr lang="en-US" sz="1600" dirty="0">
              <a:solidFill>
                <a:schemeClr val="bg1">
                  <a:lumMod val="75000"/>
                </a:schemeClr>
              </a:solidFill>
            </a:endParaRPr>
          </a:p>
        </p:txBody>
      </p:sp>
      <p:sp>
        <p:nvSpPr>
          <p:cNvPr id="51" name="TextBox 50">
            <a:extLst>
              <a:ext uri="{FF2B5EF4-FFF2-40B4-BE49-F238E27FC236}">
                <a16:creationId xmlns:a16="http://schemas.microsoft.com/office/drawing/2014/main" id="{156069D4-340B-4160-A336-EBF73557CEE0}"/>
              </a:ext>
            </a:extLst>
          </p:cNvPr>
          <p:cNvSpPr txBox="1"/>
          <p:nvPr/>
        </p:nvSpPr>
        <p:spPr>
          <a:xfrm>
            <a:off x="884725" y="3175578"/>
            <a:ext cx="1402948" cy="338554"/>
          </a:xfrm>
          <a:prstGeom prst="rect">
            <a:avLst/>
          </a:prstGeom>
          <a:noFill/>
        </p:spPr>
        <p:txBody>
          <a:bodyPr wrap="none" rtlCol="0">
            <a:spAutoFit/>
          </a:bodyPr>
          <a:lstStyle/>
          <a:p>
            <a:r>
              <a:rPr lang="en-US" sz="1600" dirty="0">
                <a:solidFill>
                  <a:schemeClr val="bg1">
                    <a:lumMod val="75000"/>
                  </a:schemeClr>
                </a:solidFill>
              </a:rPr>
              <a:t>Ectopia </a:t>
            </a:r>
            <a:r>
              <a:rPr lang="en-US" sz="1600" dirty="0" err="1">
                <a:solidFill>
                  <a:schemeClr val="bg1">
                    <a:lumMod val="75000"/>
                  </a:schemeClr>
                </a:solidFill>
              </a:rPr>
              <a:t>lentis</a:t>
            </a:r>
            <a:endParaRPr lang="en-US" sz="1600" dirty="0">
              <a:solidFill>
                <a:schemeClr val="bg1">
                  <a:lumMod val="75000"/>
                </a:schemeClr>
              </a:solidFill>
            </a:endParaRPr>
          </a:p>
        </p:txBody>
      </p:sp>
      <p:cxnSp>
        <p:nvCxnSpPr>
          <p:cNvPr id="71" name="Straight Connector 70">
            <a:extLst>
              <a:ext uri="{FF2B5EF4-FFF2-40B4-BE49-F238E27FC236}">
                <a16:creationId xmlns:a16="http://schemas.microsoft.com/office/drawing/2014/main" id="{C104938D-BA8D-4E39-9D5F-9EE2012F2F3C}"/>
              </a:ext>
            </a:extLst>
          </p:cNvPr>
          <p:cNvCxnSpPr>
            <a:cxnSpLocks/>
          </p:cNvCxnSpPr>
          <p:nvPr/>
        </p:nvCxnSpPr>
        <p:spPr>
          <a:xfrm flipH="1">
            <a:off x="762665" y="3023488"/>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2A7E4E40-472F-4E50-8A7A-45C10FDD7171}"/>
              </a:ext>
            </a:extLst>
          </p:cNvPr>
          <p:cNvCxnSpPr>
            <a:cxnSpLocks/>
          </p:cNvCxnSpPr>
          <p:nvPr/>
        </p:nvCxnSpPr>
        <p:spPr>
          <a:xfrm flipH="1">
            <a:off x="762665" y="3347853"/>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C3924889-45B9-4383-9C9E-48F0A9C27AD8}"/>
              </a:ext>
            </a:extLst>
          </p:cNvPr>
          <p:cNvCxnSpPr>
            <a:cxnSpLocks/>
          </p:cNvCxnSpPr>
          <p:nvPr/>
        </p:nvCxnSpPr>
        <p:spPr>
          <a:xfrm flipH="1">
            <a:off x="748719" y="2838976"/>
            <a:ext cx="13947" cy="5088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 name="Straight Arrow Connector 5">
            <a:extLst>
              <a:ext uri="{FF2B5EF4-FFF2-40B4-BE49-F238E27FC236}">
                <a16:creationId xmlns:a16="http://schemas.microsoft.com/office/drawing/2014/main" id="{A3439F0C-5143-461F-8F3C-2E830785DEFC}"/>
              </a:ext>
            </a:extLst>
          </p:cNvPr>
          <p:cNvCxnSpPr>
            <a:stCxn id="50" idx="2"/>
          </p:cNvCxnSpPr>
          <p:nvPr/>
        </p:nvCxnSpPr>
        <p:spPr>
          <a:xfrm flipH="1">
            <a:off x="2971800" y="589204"/>
            <a:ext cx="1591436" cy="706196"/>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0" name="Straight Arrow Connector 9">
            <a:extLst>
              <a:ext uri="{FF2B5EF4-FFF2-40B4-BE49-F238E27FC236}">
                <a16:creationId xmlns:a16="http://schemas.microsoft.com/office/drawing/2014/main" id="{84DC796E-F6ED-4FBB-82D2-A260F480BF8A}"/>
              </a:ext>
            </a:extLst>
          </p:cNvPr>
          <p:cNvCxnSpPr>
            <a:cxnSpLocks/>
          </p:cNvCxnSpPr>
          <p:nvPr/>
        </p:nvCxnSpPr>
        <p:spPr>
          <a:xfrm>
            <a:off x="4572000" y="589204"/>
            <a:ext cx="1600200" cy="706196"/>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6" name="Straight Arrow Connector 25">
            <a:extLst>
              <a:ext uri="{FF2B5EF4-FFF2-40B4-BE49-F238E27FC236}">
                <a16:creationId xmlns:a16="http://schemas.microsoft.com/office/drawing/2014/main" id="{B70E0124-9B84-41A5-8D84-A66B7838A706}"/>
              </a:ext>
            </a:extLst>
          </p:cNvPr>
          <p:cNvCxnSpPr>
            <a:cxnSpLocks/>
          </p:cNvCxnSpPr>
          <p:nvPr/>
        </p:nvCxnSpPr>
        <p:spPr>
          <a:xfrm flipH="1">
            <a:off x="1159539" y="1828800"/>
            <a:ext cx="1290435" cy="478059"/>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28" name="Straight Arrow Connector 27">
            <a:extLst>
              <a:ext uri="{FF2B5EF4-FFF2-40B4-BE49-F238E27FC236}">
                <a16:creationId xmlns:a16="http://schemas.microsoft.com/office/drawing/2014/main" id="{567A4249-5C59-4416-8A8E-1C35913900AB}"/>
              </a:ext>
            </a:extLst>
          </p:cNvPr>
          <p:cNvCxnSpPr>
            <a:cxnSpLocks/>
          </p:cNvCxnSpPr>
          <p:nvPr/>
        </p:nvCxnSpPr>
        <p:spPr>
          <a:xfrm>
            <a:off x="2449973" y="1832208"/>
            <a:ext cx="1268784"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56" name="Text Box 6">
            <a:extLst>
              <a:ext uri="{FF2B5EF4-FFF2-40B4-BE49-F238E27FC236}">
                <a16:creationId xmlns:a16="http://schemas.microsoft.com/office/drawing/2014/main" id="{557983BD-9D64-49B9-A366-A08663B0451F}"/>
              </a:ext>
            </a:extLst>
          </p:cNvPr>
          <p:cNvSpPr txBox="1">
            <a:spLocks noChangeArrowheads="1"/>
          </p:cNvSpPr>
          <p:nvPr/>
        </p:nvSpPr>
        <p:spPr bwMode="auto">
          <a:xfrm>
            <a:off x="5029200" y="2356376"/>
            <a:ext cx="813043"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r" eaLnBrk="1" hangingPunct="1">
              <a:lnSpc>
                <a:spcPct val="80000"/>
              </a:lnSpc>
              <a:spcBef>
                <a:spcPct val="0"/>
              </a:spcBef>
              <a:buClrTx/>
              <a:buSzTx/>
              <a:buFontTx/>
              <a:buNone/>
            </a:pPr>
            <a:r>
              <a:rPr lang="en-US" altLang="en-US" sz="1800" dirty="0">
                <a:solidFill>
                  <a:schemeClr val="bg1">
                    <a:lumMod val="75000"/>
                  </a:schemeClr>
                </a:solidFill>
              </a:rPr>
              <a:t>‘Push’</a:t>
            </a:r>
          </a:p>
        </p:txBody>
      </p:sp>
      <p:sp>
        <p:nvSpPr>
          <p:cNvPr id="57" name="Text Box 14">
            <a:extLst>
              <a:ext uri="{FF2B5EF4-FFF2-40B4-BE49-F238E27FC236}">
                <a16:creationId xmlns:a16="http://schemas.microsoft.com/office/drawing/2014/main" id="{5DAFA1C1-3A29-4C27-A379-663FDD22E326}"/>
              </a:ext>
            </a:extLst>
          </p:cNvPr>
          <p:cNvSpPr txBox="1">
            <a:spLocks noChangeArrowheads="1"/>
          </p:cNvSpPr>
          <p:nvPr/>
        </p:nvSpPr>
        <p:spPr bwMode="auto">
          <a:xfrm>
            <a:off x="7620000" y="2365901"/>
            <a:ext cx="671979"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t>‘Pull’</a:t>
            </a:r>
          </a:p>
        </p:txBody>
      </p:sp>
      <p:cxnSp>
        <p:nvCxnSpPr>
          <p:cNvPr id="58" name="Straight Arrow Connector 57">
            <a:extLst>
              <a:ext uri="{FF2B5EF4-FFF2-40B4-BE49-F238E27FC236}">
                <a16:creationId xmlns:a16="http://schemas.microsoft.com/office/drawing/2014/main" id="{E874FEE9-46BD-46A3-90A3-DE7CC220FBFF}"/>
              </a:ext>
            </a:extLst>
          </p:cNvPr>
          <p:cNvCxnSpPr>
            <a:cxnSpLocks/>
          </p:cNvCxnSpPr>
          <p:nvPr/>
        </p:nvCxnSpPr>
        <p:spPr>
          <a:xfrm flipH="1">
            <a:off x="5867400" y="1828800"/>
            <a:ext cx="849775"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59" name="Straight Arrow Connector 58">
            <a:extLst>
              <a:ext uri="{FF2B5EF4-FFF2-40B4-BE49-F238E27FC236}">
                <a16:creationId xmlns:a16="http://schemas.microsoft.com/office/drawing/2014/main" id="{C370A4A1-FE96-4E70-B89E-839542A5E241}"/>
              </a:ext>
            </a:extLst>
          </p:cNvPr>
          <p:cNvCxnSpPr>
            <a:cxnSpLocks/>
          </p:cNvCxnSpPr>
          <p:nvPr/>
        </p:nvCxnSpPr>
        <p:spPr>
          <a:xfrm>
            <a:off x="6717173" y="1832208"/>
            <a:ext cx="902827" cy="474047"/>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62" name="Text Box 16">
            <a:extLst>
              <a:ext uri="{FF2B5EF4-FFF2-40B4-BE49-F238E27FC236}">
                <a16:creationId xmlns:a16="http://schemas.microsoft.com/office/drawing/2014/main" id="{33538067-0726-41B0-93FF-357EF00CA62D}"/>
              </a:ext>
            </a:extLst>
          </p:cNvPr>
          <p:cNvSpPr txBox="1">
            <a:spLocks noChangeArrowheads="1"/>
          </p:cNvSpPr>
          <p:nvPr/>
        </p:nvSpPr>
        <p:spPr bwMode="auto">
          <a:xfrm>
            <a:off x="8065437" y="2684785"/>
            <a:ext cx="628698"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NVG</a:t>
            </a:r>
          </a:p>
        </p:txBody>
      </p:sp>
      <p:sp>
        <p:nvSpPr>
          <p:cNvPr id="70" name="Text Box 21">
            <a:extLst>
              <a:ext uri="{FF2B5EF4-FFF2-40B4-BE49-F238E27FC236}">
                <a16:creationId xmlns:a16="http://schemas.microsoft.com/office/drawing/2014/main" id="{86C32650-BE1F-4CC3-8DB5-0C136D877E6F}"/>
              </a:ext>
            </a:extLst>
          </p:cNvPr>
          <p:cNvSpPr txBox="1">
            <a:spLocks noChangeArrowheads="1"/>
          </p:cNvSpPr>
          <p:nvPr/>
        </p:nvSpPr>
        <p:spPr bwMode="auto">
          <a:xfrm>
            <a:off x="8070534" y="3048000"/>
            <a:ext cx="526106"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a:solidFill>
                  <a:schemeClr val="bg1">
                    <a:lumMod val="75000"/>
                  </a:schemeClr>
                </a:solidFill>
              </a:rPr>
              <a:t>ICE</a:t>
            </a:r>
          </a:p>
        </p:txBody>
      </p:sp>
      <p:sp>
        <p:nvSpPr>
          <p:cNvPr id="75" name="Text Box 45">
            <a:extLst>
              <a:ext uri="{FF2B5EF4-FFF2-40B4-BE49-F238E27FC236}">
                <a16:creationId xmlns:a16="http://schemas.microsoft.com/office/drawing/2014/main" id="{2B6EDA2D-8F55-4DFD-A225-8C03CE6FC7F3}"/>
              </a:ext>
            </a:extLst>
          </p:cNvPr>
          <p:cNvSpPr txBox="1">
            <a:spLocks noChangeArrowheads="1"/>
          </p:cNvSpPr>
          <p:nvPr/>
        </p:nvSpPr>
        <p:spPr bwMode="auto">
          <a:xfrm>
            <a:off x="8073162" y="3810000"/>
            <a:ext cx="1070837" cy="74635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ts val="1700"/>
              </a:lnSpc>
              <a:spcBef>
                <a:spcPct val="0"/>
              </a:spcBef>
              <a:buClrTx/>
              <a:buSzTx/>
              <a:buFontTx/>
              <a:buNone/>
            </a:pPr>
            <a:r>
              <a:rPr lang="en-US" altLang="en-US" sz="1600" dirty="0">
                <a:solidFill>
                  <a:schemeClr val="bg1">
                    <a:lumMod val="75000"/>
                  </a:schemeClr>
                </a:solidFill>
              </a:rPr>
              <a:t>Epithelial/ fibrous ingrowth</a:t>
            </a:r>
          </a:p>
        </p:txBody>
      </p:sp>
      <p:cxnSp>
        <p:nvCxnSpPr>
          <p:cNvPr id="77" name="Straight Connector 76">
            <a:extLst>
              <a:ext uri="{FF2B5EF4-FFF2-40B4-BE49-F238E27FC236}">
                <a16:creationId xmlns:a16="http://schemas.microsoft.com/office/drawing/2014/main" id="{FC090BD7-F2E1-4464-B57B-9CBE5874C89B}"/>
              </a:ext>
            </a:extLst>
          </p:cNvPr>
          <p:cNvCxnSpPr>
            <a:cxnSpLocks/>
          </p:cNvCxnSpPr>
          <p:nvPr/>
        </p:nvCxnSpPr>
        <p:spPr>
          <a:xfrm>
            <a:off x="7873969" y="2674448"/>
            <a:ext cx="7724" cy="128795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8" name="Straight Connector 77">
            <a:extLst>
              <a:ext uri="{FF2B5EF4-FFF2-40B4-BE49-F238E27FC236}">
                <a16:creationId xmlns:a16="http://schemas.microsoft.com/office/drawing/2014/main" id="{B1922ED5-C3D8-43D8-A00D-1D6BC9201DBA}"/>
              </a:ext>
            </a:extLst>
          </p:cNvPr>
          <p:cNvCxnSpPr/>
          <p:nvPr/>
        </p:nvCxnSpPr>
        <p:spPr>
          <a:xfrm flipH="1">
            <a:off x="7873968" y="2840262"/>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9" name="Straight Connector 78">
            <a:extLst>
              <a:ext uri="{FF2B5EF4-FFF2-40B4-BE49-F238E27FC236}">
                <a16:creationId xmlns:a16="http://schemas.microsoft.com/office/drawing/2014/main" id="{77019ED2-6D69-4A60-9D19-D4DB786EA3A0}"/>
              </a:ext>
            </a:extLst>
          </p:cNvPr>
          <p:cNvCxnSpPr/>
          <p:nvPr/>
        </p:nvCxnSpPr>
        <p:spPr>
          <a:xfrm flipH="1">
            <a:off x="7873968" y="3213518"/>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1" name="Straight Connector 80">
            <a:extLst>
              <a:ext uri="{FF2B5EF4-FFF2-40B4-BE49-F238E27FC236}">
                <a16:creationId xmlns:a16="http://schemas.microsoft.com/office/drawing/2014/main" id="{9796A12F-4125-4C05-8EE8-A388740C580D}"/>
              </a:ext>
            </a:extLst>
          </p:cNvPr>
          <p:cNvCxnSpPr/>
          <p:nvPr/>
        </p:nvCxnSpPr>
        <p:spPr>
          <a:xfrm flipH="1">
            <a:off x="7877837" y="3581400"/>
            <a:ext cx="24447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3" name="Straight Connector 82">
            <a:extLst>
              <a:ext uri="{FF2B5EF4-FFF2-40B4-BE49-F238E27FC236}">
                <a16:creationId xmlns:a16="http://schemas.microsoft.com/office/drawing/2014/main" id="{7FDC5F4B-9BF0-42AD-B8BB-2F2399BCF1E2}"/>
              </a:ext>
            </a:extLst>
          </p:cNvPr>
          <p:cNvCxnSpPr/>
          <p:nvPr/>
        </p:nvCxnSpPr>
        <p:spPr>
          <a:xfrm flipH="1">
            <a:off x="7881693" y="3962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93" name="Text Box 42">
            <a:extLst>
              <a:ext uri="{FF2B5EF4-FFF2-40B4-BE49-F238E27FC236}">
                <a16:creationId xmlns:a16="http://schemas.microsoft.com/office/drawing/2014/main" id="{53BAB77F-E061-4834-9068-34BDF78AD071}"/>
              </a:ext>
            </a:extLst>
          </p:cNvPr>
          <p:cNvSpPr txBox="1">
            <a:spLocks noChangeArrowheads="1"/>
          </p:cNvSpPr>
          <p:nvPr/>
        </p:nvSpPr>
        <p:spPr bwMode="auto">
          <a:xfrm>
            <a:off x="8111387" y="3429000"/>
            <a:ext cx="895181"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b="1" dirty="0"/>
              <a:t>Flat AC</a:t>
            </a:r>
          </a:p>
        </p:txBody>
      </p:sp>
      <p:sp>
        <p:nvSpPr>
          <p:cNvPr id="100" name="Text Box 23">
            <a:extLst>
              <a:ext uri="{FF2B5EF4-FFF2-40B4-BE49-F238E27FC236}">
                <a16:creationId xmlns:a16="http://schemas.microsoft.com/office/drawing/2014/main" id="{D8F2FCFF-2984-4836-B000-9C5601A8EAAA}"/>
              </a:ext>
            </a:extLst>
          </p:cNvPr>
          <p:cNvSpPr txBox="1">
            <a:spLocks noChangeArrowheads="1"/>
          </p:cNvSpPr>
          <p:nvPr/>
        </p:nvSpPr>
        <p:spPr bwMode="auto">
          <a:xfrm>
            <a:off x="5530369" y="2667000"/>
            <a:ext cx="2143536"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Aqueous misdirection</a:t>
            </a:r>
          </a:p>
        </p:txBody>
      </p:sp>
      <p:cxnSp>
        <p:nvCxnSpPr>
          <p:cNvPr id="104" name="Straight Connector 103">
            <a:extLst>
              <a:ext uri="{FF2B5EF4-FFF2-40B4-BE49-F238E27FC236}">
                <a16:creationId xmlns:a16="http://schemas.microsoft.com/office/drawing/2014/main" id="{49D87D4A-E317-4446-9B95-5184CB3968F3}"/>
              </a:ext>
            </a:extLst>
          </p:cNvPr>
          <p:cNvCxnSpPr>
            <a:cxnSpLocks/>
          </p:cNvCxnSpPr>
          <p:nvPr/>
        </p:nvCxnSpPr>
        <p:spPr>
          <a:xfrm flipH="1">
            <a:off x="5316229" y="2667000"/>
            <a:ext cx="7397" cy="25314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5" name="Straight Connector 104">
            <a:extLst>
              <a:ext uri="{FF2B5EF4-FFF2-40B4-BE49-F238E27FC236}">
                <a16:creationId xmlns:a16="http://schemas.microsoft.com/office/drawing/2014/main" id="{F40B6D71-75A8-4A88-864D-00D14C2F710D}"/>
              </a:ext>
            </a:extLst>
          </p:cNvPr>
          <p:cNvCxnSpPr/>
          <p:nvPr/>
        </p:nvCxnSpPr>
        <p:spPr>
          <a:xfrm flipH="1">
            <a:off x="5323624" y="2832814"/>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6" name="Straight Connector 105">
            <a:extLst>
              <a:ext uri="{FF2B5EF4-FFF2-40B4-BE49-F238E27FC236}">
                <a16:creationId xmlns:a16="http://schemas.microsoft.com/office/drawing/2014/main" id="{010BF7B2-AA07-4DCF-822D-E2DB5CC0BF59}"/>
              </a:ext>
            </a:extLst>
          </p:cNvPr>
          <p:cNvCxnSpPr/>
          <p:nvPr/>
        </p:nvCxnSpPr>
        <p:spPr>
          <a:xfrm flipH="1">
            <a:off x="5323624" y="3360065"/>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a:extLst>
              <a:ext uri="{FF2B5EF4-FFF2-40B4-BE49-F238E27FC236}">
                <a16:creationId xmlns:a16="http://schemas.microsoft.com/office/drawing/2014/main" id="{BAC8035C-3999-4C31-93CD-6C0D2ADEB73B}"/>
              </a:ext>
            </a:extLst>
          </p:cNvPr>
          <p:cNvCxnSpPr/>
          <p:nvPr/>
        </p:nvCxnSpPr>
        <p:spPr>
          <a:xfrm flipH="1">
            <a:off x="5323536" y="3786938"/>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8" name="Straight Connector 107">
            <a:extLst>
              <a:ext uri="{FF2B5EF4-FFF2-40B4-BE49-F238E27FC236}">
                <a16:creationId xmlns:a16="http://schemas.microsoft.com/office/drawing/2014/main" id="{DB64CAEE-69B4-426A-8A5B-D1269DBF0F66}"/>
              </a:ext>
            </a:extLst>
          </p:cNvPr>
          <p:cNvCxnSpPr/>
          <p:nvPr/>
        </p:nvCxnSpPr>
        <p:spPr>
          <a:xfrm flipH="1">
            <a:off x="5327493" y="4249152"/>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12" name="Straight Connector 111">
            <a:extLst>
              <a:ext uri="{FF2B5EF4-FFF2-40B4-BE49-F238E27FC236}">
                <a16:creationId xmlns:a16="http://schemas.microsoft.com/office/drawing/2014/main" id="{99A16C30-4BE4-48E5-8B65-0C5F3039B8DC}"/>
              </a:ext>
            </a:extLst>
          </p:cNvPr>
          <p:cNvCxnSpPr/>
          <p:nvPr/>
        </p:nvCxnSpPr>
        <p:spPr>
          <a:xfrm flipH="1">
            <a:off x="5333455" y="51816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13" name="Text Box 42">
            <a:extLst>
              <a:ext uri="{FF2B5EF4-FFF2-40B4-BE49-F238E27FC236}">
                <a16:creationId xmlns:a16="http://schemas.microsoft.com/office/drawing/2014/main" id="{056DFFD9-3CA2-42E7-90FE-4F14522E3504}"/>
              </a:ext>
            </a:extLst>
          </p:cNvPr>
          <p:cNvSpPr txBox="1">
            <a:spLocks noChangeArrowheads="1"/>
          </p:cNvSpPr>
          <p:nvPr/>
        </p:nvSpPr>
        <p:spPr bwMode="auto">
          <a:xfrm>
            <a:off x="5533954" y="3623846"/>
            <a:ext cx="1563248"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Retinal surgery</a:t>
            </a:r>
          </a:p>
        </p:txBody>
      </p:sp>
      <p:sp>
        <p:nvSpPr>
          <p:cNvPr id="118" name="Text Box 47">
            <a:extLst>
              <a:ext uri="{FF2B5EF4-FFF2-40B4-BE49-F238E27FC236}">
                <a16:creationId xmlns:a16="http://schemas.microsoft.com/office/drawing/2014/main" id="{3F59D898-ECAD-49F0-9425-2A1BC8DDA7B5}"/>
              </a:ext>
            </a:extLst>
          </p:cNvPr>
          <p:cNvSpPr txBox="1">
            <a:spLocks noChangeArrowheads="1"/>
          </p:cNvSpPr>
          <p:nvPr/>
        </p:nvSpPr>
        <p:spPr bwMode="auto">
          <a:xfrm>
            <a:off x="5523688" y="4538246"/>
            <a:ext cx="1414170"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Drug-induced</a:t>
            </a:r>
          </a:p>
        </p:txBody>
      </p:sp>
      <p:sp>
        <p:nvSpPr>
          <p:cNvPr id="16" name="TextBox 15">
            <a:extLst>
              <a:ext uri="{FF2B5EF4-FFF2-40B4-BE49-F238E27FC236}">
                <a16:creationId xmlns:a16="http://schemas.microsoft.com/office/drawing/2014/main" id="{984E008D-FBBA-42B4-940E-EA26772E0161}"/>
              </a:ext>
            </a:extLst>
          </p:cNvPr>
          <p:cNvSpPr txBox="1"/>
          <p:nvPr/>
        </p:nvSpPr>
        <p:spPr>
          <a:xfrm>
            <a:off x="6230528" y="5257800"/>
            <a:ext cx="1326004" cy="369332"/>
          </a:xfrm>
          <a:prstGeom prst="rect">
            <a:avLst/>
          </a:prstGeom>
          <a:noFill/>
        </p:spPr>
        <p:txBody>
          <a:bodyPr wrap="none" rtlCol="0">
            <a:spAutoFit/>
          </a:bodyPr>
          <a:lstStyle/>
          <a:p>
            <a:pPr algn="ctr"/>
            <a:r>
              <a:rPr lang="en-US" dirty="0">
                <a:solidFill>
                  <a:schemeClr val="bg1">
                    <a:lumMod val="75000"/>
                  </a:schemeClr>
                </a:solidFill>
              </a:rPr>
              <a:t>Both/Either</a:t>
            </a:r>
          </a:p>
        </p:txBody>
      </p:sp>
      <p:cxnSp>
        <p:nvCxnSpPr>
          <p:cNvPr id="125" name="Straight Connector 124">
            <a:extLst>
              <a:ext uri="{FF2B5EF4-FFF2-40B4-BE49-F238E27FC236}">
                <a16:creationId xmlns:a16="http://schemas.microsoft.com/office/drawing/2014/main" id="{01138141-D318-4ED7-A7FE-D8F2155CE890}"/>
              </a:ext>
            </a:extLst>
          </p:cNvPr>
          <p:cNvCxnSpPr/>
          <p:nvPr/>
        </p:nvCxnSpPr>
        <p:spPr>
          <a:xfrm flipH="1">
            <a:off x="5334000" y="4724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52" name="Text Box 47">
            <a:extLst>
              <a:ext uri="{FF2B5EF4-FFF2-40B4-BE49-F238E27FC236}">
                <a16:creationId xmlns:a16="http://schemas.microsoft.com/office/drawing/2014/main" id="{E3578916-9804-473C-8F06-D4FA0BCEDFD0}"/>
              </a:ext>
            </a:extLst>
          </p:cNvPr>
          <p:cNvSpPr txBox="1">
            <a:spLocks noChangeArrowheads="1"/>
          </p:cNvSpPr>
          <p:nvPr/>
        </p:nvSpPr>
        <p:spPr bwMode="auto">
          <a:xfrm>
            <a:off x="5543446" y="4055146"/>
            <a:ext cx="1619354"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err="1">
                <a:solidFill>
                  <a:schemeClr val="bg1">
                    <a:lumMod val="75000"/>
                  </a:schemeClr>
                </a:solidFill>
              </a:rPr>
              <a:t>Nanophthalmos</a:t>
            </a:r>
            <a:endParaRPr lang="en-US" altLang="en-US" sz="1600" dirty="0">
              <a:solidFill>
                <a:schemeClr val="bg1">
                  <a:lumMod val="75000"/>
                </a:schemeClr>
              </a:solidFill>
            </a:endParaRPr>
          </a:p>
        </p:txBody>
      </p:sp>
      <p:sp>
        <p:nvSpPr>
          <p:cNvPr id="53" name="Text Box 45">
            <a:extLst>
              <a:ext uri="{FF2B5EF4-FFF2-40B4-BE49-F238E27FC236}">
                <a16:creationId xmlns:a16="http://schemas.microsoft.com/office/drawing/2014/main" id="{57D1A14F-68FE-47D2-983C-1A879D66A9DC}"/>
              </a:ext>
            </a:extLst>
          </p:cNvPr>
          <p:cNvSpPr txBox="1">
            <a:spLocks noChangeArrowheads="1"/>
          </p:cNvSpPr>
          <p:nvPr/>
        </p:nvSpPr>
        <p:spPr bwMode="auto">
          <a:xfrm>
            <a:off x="5523688" y="5013493"/>
            <a:ext cx="582211"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PFV</a:t>
            </a:r>
          </a:p>
        </p:txBody>
      </p:sp>
      <p:sp>
        <p:nvSpPr>
          <p:cNvPr id="54" name="Text Box 42">
            <a:extLst>
              <a:ext uri="{FF2B5EF4-FFF2-40B4-BE49-F238E27FC236}">
                <a16:creationId xmlns:a16="http://schemas.microsoft.com/office/drawing/2014/main" id="{E1E37D2C-2C52-446B-843B-01E64990D3EC}"/>
              </a:ext>
            </a:extLst>
          </p:cNvPr>
          <p:cNvSpPr txBox="1">
            <a:spLocks noChangeArrowheads="1"/>
          </p:cNvSpPr>
          <p:nvPr/>
        </p:nvSpPr>
        <p:spPr bwMode="auto">
          <a:xfrm>
            <a:off x="5551406" y="3192546"/>
            <a:ext cx="2276072"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ERD/choroidal effusion</a:t>
            </a:r>
          </a:p>
        </p:txBody>
      </p:sp>
      <p:sp>
        <p:nvSpPr>
          <p:cNvPr id="45" name="Oval 44">
            <a:extLst>
              <a:ext uri="{FF2B5EF4-FFF2-40B4-BE49-F238E27FC236}">
                <a16:creationId xmlns:a16="http://schemas.microsoft.com/office/drawing/2014/main" id="{76FA557D-2183-42C8-839A-45F6B0D15E23}"/>
              </a:ext>
            </a:extLst>
          </p:cNvPr>
          <p:cNvSpPr/>
          <p:nvPr/>
        </p:nvSpPr>
        <p:spPr>
          <a:xfrm>
            <a:off x="8001000" y="3429000"/>
            <a:ext cx="1070837" cy="338554"/>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TextBox 45">
            <a:extLst>
              <a:ext uri="{FF2B5EF4-FFF2-40B4-BE49-F238E27FC236}">
                <a16:creationId xmlns:a16="http://schemas.microsoft.com/office/drawing/2014/main" id="{862AF75F-3F29-4B64-9DB6-78F1A030200C}"/>
              </a:ext>
            </a:extLst>
          </p:cNvPr>
          <p:cNvSpPr txBox="1"/>
          <p:nvPr/>
        </p:nvSpPr>
        <p:spPr>
          <a:xfrm>
            <a:off x="2314614" y="3346074"/>
            <a:ext cx="5174833" cy="2308324"/>
          </a:xfrm>
          <a:prstGeom prst="rect">
            <a:avLst/>
          </a:prstGeom>
          <a:solidFill>
            <a:srgbClr val="002060"/>
          </a:solidFill>
        </p:spPr>
        <p:txBody>
          <a:bodyPr wrap="square" rtlCol="0">
            <a:spAutoFit/>
          </a:bodyPr>
          <a:lstStyle/>
          <a:p>
            <a:r>
              <a:rPr lang="en-US" sz="1600" i="1" dirty="0">
                <a:solidFill>
                  <a:schemeClr val="tx1">
                    <a:lumMod val="50000"/>
                    <a:lumOff val="50000"/>
                  </a:schemeClr>
                </a:solidFill>
              </a:rPr>
              <a:t>What clinical scenario typically produces the flat AC that leads to secondary ACG?</a:t>
            </a:r>
          </a:p>
          <a:p>
            <a:r>
              <a:rPr lang="en-US" sz="1600" b="1" u="sng" dirty="0">
                <a:solidFill>
                  <a:schemeClr val="bg1"/>
                </a:solidFill>
              </a:rPr>
              <a:t>Wound leak</a:t>
            </a:r>
            <a:r>
              <a:rPr lang="en-US" sz="1600" dirty="0">
                <a:solidFill>
                  <a:schemeClr val="bg1"/>
                </a:solidFill>
              </a:rPr>
              <a:t> </a:t>
            </a:r>
            <a:r>
              <a:rPr lang="en-US" sz="1600" dirty="0">
                <a:solidFill>
                  <a:schemeClr val="tx1">
                    <a:lumMod val="50000"/>
                    <a:lumOff val="50000"/>
                  </a:schemeClr>
                </a:solidFill>
              </a:rPr>
              <a:t>after cataract or filtering surgery</a:t>
            </a:r>
          </a:p>
          <a:p>
            <a:endParaRPr lang="en-US" sz="1600" i="1" dirty="0">
              <a:solidFill>
                <a:schemeClr val="tx1">
                  <a:lumMod val="50000"/>
                  <a:lumOff val="50000"/>
                </a:schemeClr>
              </a:solidFill>
            </a:endParaRPr>
          </a:p>
          <a:p>
            <a:r>
              <a:rPr lang="en-US" sz="1600" i="1" dirty="0">
                <a:solidFill>
                  <a:schemeClr val="tx1">
                    <a:lumMod val="50000"/>
                    <a:lumOff val="50000"/>
                  </a:schemeClr>
                </a:solidFill>
              </a:rPr>
              <a:t>Will the IOP be high, or low?</a:t>
            </a:r>
          </a:p>
          <a:p>
            <a:r>
              <a:rPr lang="en-US" sz="1600" dirty="0">
                <a:solidFill>
                  <a:schemeClr val="tx1">
                    <a:lumMod val="50000"/>
                    <a:lumOff val="50000"/>
                  </a:schemeClr>
                </a:solidFill>
              </a:rPr>
              <a:t>Low</a:t>
            </a:r>
          </a:p>
          <a:p>
            <a:endParaRPr lang="en-US" sz="1600" dirty="0">
              <a:solidFill>
                <a:schemeClr val="tx1">
                  <a:lumMod val="50000"/>
                  <a:lumOff val="50000"/>
                </a:schemeClr>
              </a:solidFill>
            </a:endParaRPr>
          </a:p>
          <a:p>
            <a:r>
              <a:rPr lang="en-US" sz="1600" i="1" dirty="0">
                <a:solidFill>
                  <a:schemeClr val="tx1">
                    <a:lumMod val="50000"/>
                    <a:lumOff val="50000"/>
                  </a:schemeClr>
                </a:solidFill>
              </a:rPr>
              <a:t>How does a flat AC lead to ACG?</a:t>
            </a:r>
          </a:p>
          <a:p>
            <a:r>
              <a:rPr lang="en-US" sz="1600" dirty="0">
                <a:solidFill>
                  <a:schemeClr val="tx1">
                    <a:lumMod val="50000"/>
                    <a:lumOff val="50000"/>
                  </a:schemeClr>
                </a:solidFill>
              </a:rPr>
              <a:t>By allowing PAS to form</a:t>
            </a:r>
          </a:p>
        </p:txBody>
      </p:sp>
      <p:sp>
        <p:nvSpPr>
          <p:cNvPr id="47" name="Text Box 18">
            <a:extLst>
              <a:ext uri="{FF2B5EF4-FFF2-40B4-BE49-F238E27FC236}">
                <a16:creationId xmlns:a16="http://schemas.microsoft.com/office/drawing/2014/main" id="{12666FD3-F2FF-43B6-B752-FB046AF87900}"/>
              </a:ext>
            </a:extLst>
          </p:cNvPr>
          <p:cNvSpPr txBox="1">
            <a:spLocks noChangeArrowheads="1"/>
          </p:cNvSpPr>
          <p:nvPr/>
        </p:nvSpPr>
        <p:spPr bwMode="auto">
          <a:xfrm>
            <a:off x="278611" y="4280861"/>
            <a:ext cx="6568593" cy="1323439"/>
          </a:xfrm>
          <a:prstGeom prst="rect">
            <a:avLst/>
          </a:prstGeom>
          <a:solidFill>
            <a:srgbClr val="B2B2B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r>
              <a:rPr lang="en-US" sz="1600" i="1" dirty="0">
                <a:solidFill>
                  <a:schemeClr val="bg1">
                    <a:lumMod val="50000"/>
                  </a:schemeClr>
                </a:solidFill>
              </a:rPr>
              <a:t>How is a wound leak managed medically? </a:t>
            </a:r>
            <a:r>
              <a:rPr lang="en-US" sz="1600" dirty="0">
                <a:solidFill>
                  <a:schemeClr val="bg1">
                    <a:lumMod val="50000"/>
                  </a:schemeClr>
                </a:solidFill>
              </a:rPr>
              <a:t>It’s as simple as ABC(D):</a:t>
            </a:r>
          </a:p>
          <a:p>
            <a:pPr eaLnBrk="1" hangingPunct="1"/>
            <a:r>
              <a:rPr lang="en-US" sz="1600" dirty="0">
                <a:solidFill>
                  <a:schemeClr val="bg1">
                    <a:lumMod val="50000"/>
                  </a:schemeClr>
                </a:solidFill>
              </a:rPr>
              <a:t>--Aqueous suppressants</a:t>
            </a:r>
          </a:p>
          <a:p>
            <a:pPr eaLnBrk="1" hangingPunct="1"/>
            <a:r>
              <a:rPr lang="en-US" sz="1600" dirty="0">
                <a:solidFill>
                  <a:schemeClr val="bg1">
                    <a:lumMod val="50000"/>
                  </a:schemeClr>
                </a:solidFill>
              </a:rPr>
              <a:t>--</a:t>
            </a:r>
            <a:r>
              <a:rPr lang="en-US" sz="1600" b="1" dirty="0">
                <a:solidFill>
                  <a:schemeClr val="bg1">
                    <a:lumMod val="50000"/>
                  </a:schemeClr>
                </a:solidFill>
              </a:rPr>
              <a:t>B</a:t>
            </a:r>
            <a:r>
              <a:rPr lang="en-US" sz="1600" dirty="0">
                <a:solidFill>
                  <a:schemeClr val="bg1">
                    <a:lumMod val="50000"/>
                  </a:schemeClr>
                </a:solidFill>
              </a:rPr>
              <a:t>andage contact lens (BCL), if we’re talking post-CE </a:t>
            </a:r>
          </a:p>
          <a:p>
            <a:pPr eaLnBrk="1" hangingPunct="1"/>
            <a:r>
              <a:rPr lang="en-US" sz="1600" dirty="0">
                <a:solidFill>
                  <a:schemeClr val="bg1">
                    <a:lumMod val="50000"/>
                  </a:schemeClr>
                </a:solidFill>
              </a:rPr>
              <a:t>--</a:t>
            </a:r>
            <a:r>
              <a:rPr lang="en-US" sz="1600" b="1" dirty="0"/>
              <a:t>C</a:t>
            </a:r>
            <a:r>
              <a:rPr lang="en-US" sz="1600" b="1" dirty="0">
                <a:solidFill>
                  <a:srgbClr val="0000FF"/>
                </a:solidFill>
              </a:rPr>
              <a:t>ycloplegia</a:t>
            </a:r>
          </a:p>
          <a:p>
            <a:pPr eaLnBrk="1" hangingPunct="1"/>
            <a:r>
              <a:rPr lang="en-US" sz="1600" dirty="0">
                <a:solidFill>
                  <a:schemeClr val="bg1">
                    <a:lumMod val="50000"/>
                  </a:schemeClr>
                </a:solidFill>
              </a:rPr>
              <a:t>--</a:t>
            </a:r>
            <a:r>
              <a:rPr lang="en-US" sz="1600" b="1" dirty="0">
                <a:solidFill>
                  <a:schemeClr val="bg1">
                    <a:lumMod val="50000"/>
                  </a:schemeClr>
                </a:solidFill>
              </a:rPr>
              <a:t>D</a:t>
            </a:r>
            <a:r>
              <a:rPr lang="en-US" sz="1600" dirty="0">
                <a:solidFill>
                  <a:schemeClr val="bg1">
                    <a:lumMod val="50000"/>
                  </a:schemeClr>
                </a:solidFill>
              </a:rPr>
              <a:t>iscontinue (or at least </a:t>
            </a:r>
            <a:r>
              <a:rPr lang="en-US" sz="1600" b="1" dirty="0">
                <a:solidFill>
                  <a:schemeClr val="bg1">
                    <a:lumMod val="50000"/>
                  </a:schemeClr>
                </a:solidFill>
              </a:rPr>
              <a:t>D</a:t>
            </a:r>
            <a:r>
              <a:rPr lang="en-US" sz="1600" dirty="0">
                <a:solidFill>
                  <a:schemeClr val="bg1">
                    <a:lumMod val="50000"/>
                  </a:schemeClr>
                </a:solidFill>
              </a:rPr>
              <a:t>iminish) topical steroids</a:t>
            </a:r>
          </a:p>
        </p:txBody>
      </p:sp>
      <p:sp>
        <p:nvSpPr>
          <p:cNvPr id="48" name="Oval 47">
            <a:extLst>
              <a:ext uri="{FF2B5EF4-FFF2-40B4-BE49-F238E27FC236}">
                <a16:creationId xmlns:a16="http://schemas.microsoft.com/office/drawing/2014/main" id="{FD1F42C6-3AB6-4E1E-8E45-6BC970F4283E}"/>
              </a:ext>
            </a:extLst>
          </p:cNvPr>
          <p:cNvSpPr/>
          <p:nvPr/>
        </p:nvSpPr>
        <p:spPr>
          <a:xfrm>
            <a:off x="236524" y="4952259"/>
            <a:ext cx="1632464" cy="458682"/>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Text Box 19">
            <a:extLst>
              <a:ext uri="{FF2B5EF4-FFF2-40B4-BE49-F238E27FC236}">
                <a16:creationId xmlns:a16="http://schemas.microsoft.com/office/drawing/2014/main" id="{3AB36196-2B1A-4283-91F1-F5D700AA9EB5}"/>
              </a:ext>
            </a:extLst>
          </p:cNvPr>
          <p:cNvSpPr txBox="1">
            <a:spLocks noChangeArrowheads="1"/>
          </p:cNvSpPr>
          <p:nvPr/>
        </p:nvSpPr>
        <p:spPr bwMode="auto">
          <a:xfrm>
            <a:off x="1936473" y="4895407"/>
            <a:ext cx="4164025" cy="523220"/>
          </a:xfrm>
          <a:prstGeom prst="rect">
            <a:avLst/>
          </a:prstGeom>
          <a:solidFill>
            <a:srgbClr val="FFFF00"/>
          </a:solidFill>
          <a:ln>
            <a:noFill/>
          </a:ln>
          <a:effectLst/>
        </p:spPr>
        <p:txBody>
          <a:bodyPr wrap="non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r>
              <a:rPr lang="en-US" sz="1400" i="1" dirty="0">
                <a:solidFill>
                  <a:srgbClr val="0000FF"/>
                </a:solidFill>
              </a:rPr>
              <a:t>What is the purpose of cycloplegia?</a:t>
            </a:r>
            <a:endParaRPr lang="en-US" sz="1400" i="1" dirty="0">
              <a:solidFill>
                <a:srgbClr val="FFFF00"/>
              </a:solidFill>
            </a:endParaRPr>
          </a:p>
          <a:p>
            <a:pPr eaLnBrk="1" hangingPunct="1"/>
            <a:r>
              <a:rPr lang="en-US" sz="1400" dirty="0">
                <a:solidFill>
                  <a:srgbClr val="FFFF00"/>
                </a:solidFill>
              </a:rPr>
              <a:t>To deepen the AC by rotating the ciliary body back</a:t>
            </a:r>
          </a:p>
        </p:txBody>
      </p:sp>
    </p:spTree>
    <p:extLst>
      <p:ext uri="{BB962C8B-B14F-4D97-AF65-F5344CB8AC3E}">
        <p14:creationId xmlns:p14="http://schemas.microsoft.com/office/powerpoint/2010/main" val="3843150732"/>
      </p:ext>
    </p:extLst>
  </p:cSld>
  <p:clrMapOvr>
    <a:masterClrMapping/>
  </p:clrMapOvr>
</p:sld>
</file>

<file path=ppt/slides/slide3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Straight Arrow Connector 12">
            <a:extLst>
              <a:ext uri="{FF2B5EF4-FFF2-40B4-BE49-F238E27FC236}">
                <a16:creationId xmlns:a16="http://schemas.microsoft.com/office/drawing/2014/main" id="{A6DE2085-829C-480C-9216-69D6039C0A37}"/>
              </a:ext>
            </a:extLst>
          </p:cNvPr>
          <p:cNvCxnSpPr>
            <a:cxnSpLocks/>
          </p:cNvCxnSpPr>
          <p:nvPr/>
        </p:nvCxnSpPr>
        <p:spPr>
          <a:xfrm>
            <a:off x="6717173" y="1828800"/>
            <a:ext cx="0" cy="3462754"/>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43014" name="Text Box 6"/>
          <p:cNvSpPr txBox="1">
            <a:spLocks noChangeArrowheads="1"/>
          </p:cNvSpPr>
          <p:nvPr/>
        </p:nvSpPr>
        <p:spPr bwMode="auto">
          <a:xfrm>
            <a:off x="533400" y="2356376"/>
            <a:ext cx="1005403"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Lens-</a:t>
            </a:r>
          </a:p>
          <a:p>
            <a:pPr algn="ctr" eaLnBrk="1" hangingPunct="1">
              <a:lnSpc>
                <a:spcPct val="80000"/>
              </a:lnSpc>
              <a:spcBef>
                <a:spcPct val="0"/>
              </a:spcBef>
              <a:buClrTx/>
              <a:buSzTx/>
              <a:buFontTx/>
              <a:buNone/>
            </a:pPr>
            <a:r>
              <a:rPr lang="en-US" altLang="en-US" sz="1800" dirty="0">
                <a:solidFill>
                  <a:schemeClr val="bg1">
                    <a:lumMod val="75000"/>
                  </a:schemeClr>
                </a:solidFill>
              </a:rPr>
              <a:t>Induced</a:t>
            </a:r>
          </a:p>
        </p:txBody>
      </p:sp>
      <p:sp>
        <p:nvSpPr>
          <p:cNvPr id="43017" name="Text Box 14"/>
          <p:cNvSpPr txBox="1">
            <a:spLocks noChangeArrowheads="1"/>
          </p:cNvSpPr>
          <p:nvPr/>
        </p:nvSpPr>
        <p:spPr bwMode="auto">
          <a:xfrm>
            <a:off x="3026498" y="2365901"/>
            <a:ext cx="1633781"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Aphakic/</a:t>
            </a:r>
          </a:p>
          <a:p>
            <a:pPr algn="ctr" eaLnBrk="1" hangingPunct="1">
              <a:lnSpc>
                <a:spcPct val="80000"/>
              </a:lnSpc>
              <a:spcBef>
                <a:spcPct val="0"/>
              </a:spcBef>
              <a:buClrTx/>
              <a:buSzTx/>
              <a:buFontTx/>
              <a:buNone/>
            </a:pPr>
            <a:r>
              <a:rPr lang="en-US" altLang="en-US" sz="1800" dirty="0" err="1">
                <a:solidFill>
                  <a:schemeClr val="bg1">
                    <a:lumMod val="75000"/>
                  </a:schemeClr>
                </a:solidFill>
              </a:rPr>
              <a:t>Pseudophakic</a:t>
            </a:r>
            <a:endParaRPr lang="en-US" altLang="en-US" sz="1800" dirty="0">
              <a:solidFill>
                <a:schemeClr val="bg1">
                  <a:lumMod val="75000"/>
                </a:schemeClr>
              </a:solidFill>
            </a:endParaRPr>
          </a:p>
        </p:txBody>
      </p:sp>
      <p:sp>
        <p:nvSpPr>
          <p:cNvPr id="43031" name="Text Box 35"/>
          <p:cNvSpPr txBox="1">
            <a:spLocks noChangeArrowheads="1"/>
          </p:cNvSpPr>
          <p:nvPr/>
        </p:nvSpPr>
        <p:spPr bwMode="auto">
          <a:xfrm>
            <a:off x="1190847" y="1295400"/>
            <a:ext cx="2473754"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solidFill>
                  <a:schemeClr val="bg1">
                    <a:lumMod val="75000"/>
                  </a:schemeClr>
                </a:solidFill>
              </a:rPr>
              <a:t>w/ Pupillary Block</a:t>
            </a:r>
          </a:p>
        </p:txBody>
      </p:sp>
      <p:sp>
        <p:nvSpPr>
          <p:cNvPr id="43032" name="Text Box 36"/>
          <p:cNvSpPr txBox="1">
            <a:spLocks noChangeArrowheads="1"/>
          </p:cNvSpPr>
          <p:nvPr/>
        </p:nvSpPr>
        <p:spPr bwMode="auto">
          <a:xfrm>
            <a:off x="5181600" y="1295400"/>
            <a:ext cx="2630848"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t>w/o Pupillary Block</a:t>
            </a:r>
          </a:p>
        </p:txBody>
      </p:sp>
      <p:sp>
        <p:nvSpPr>
          <p:cNvPr id="49" name="Rectangle 2">
            <a:extLst>
              <a:ext uri="{FF2B5EF4-FFF2-40B4-BE49-F238E27FC236}">
                <a16:creationId xmlns:a16="http://schemas.microsoft.com/office/drawing/2014/main" id="{240EE5BF-F7D2-4FC8-A5DD-F6B5423153C6}"/>
              </a:ext>
            </a:extLst>
          </p:cNvPr>
          <p:cNvSpPr>
            <a:spLocks noGrp="1" noChangeArrowheads="1"/>
          </p:cNvSpPr>
          <p:nvPr>
            <p:ph type="title"/>
          </p:nvPr>
        </p:nvSpPr>
        <p:spPr>
          <a:xfrm>
            <a:off x="457200" y="304800"/>
            <a:ext cx="7543800" cy="563562"/>
          </a:xfrm>
        </p:spPr>
        <p:txBody>
          <a:bodyPr/>
          <a:lstStyle/>
          <a:p>
            <a:pPr eaLnBrk="1" hangingPunct="1"/>
            <a:r>
              <a:rPr lang="en-US" altLang="en-US" sz="3500" dirty="0"/>
              <a:t>A</a:t>
            </a:r>
          </a:p>
        </p:txBody>
      </p:sp>
      <p:sp>
        <p:nvSpPr>
          <p:cNvPr id="50" name="TextBox 49">
            <a:extLst>
              <a:ext uri="{FF2B5EF4-FFF2-40B4-BE49-F238E27FC236}">
                <a16:creationId xmlns:a16="http://schemas.microsoft.com/office/drawing/2014/main" id="{CF426230-46C8-405C-9015-99EF57762A2E}"/>
              </a:ext>
            </a:extLst>
          </p:cNvPr>
          <p:cNvSpPr txBox="1"/>
          <p:nvPr/>
        </p:nvSpPr>
        <p:spPr>
          <a:xfrm>
            <a:off x="2259496" y="189094"/>
            <a:ext cx="4607480" cy="400110"/>
          </a:xfrm>
          <a:prstGeom prst="rect">
            <a:avLst/>
          </a:prstGeom>
          <a:solidFill>
            <a:schemeClr val="accent1">
              <a:lumMod val="60000"/>
              <a:lumOff val="40000"/>
            </a:schemeClr>
          </a:solidFill>
        </p:spPr>
        <p:txBody>
          <a:bodyPr wrap="none" rtlCol="0">
            <a:spAutoFit/>
          </a:bodyPr>
          <a:lstStyle/>
          <a:p>
            <a:pPr algn="ctr"/>
            <a:r>
              <a:rPr lang="en-US" sz="2000" b="1" dirty="0"/>
              <a:t>Secondary Angle Closure Glaucoma</a:t>
            </a:r>
          </a:p>
        </p:txBody>
      </p:sp>
      <p:sp>
        <p:nvSpPr>
          <p:cNvPr id="2" name="TextBox 1">
            <a:extLst>
              <a:ext uri="{FF2B5EF4-FFF2-40B4-BE49-F238E27FC236}">
                <a16:creationId xmlns:a16="http://schemas.microsoft.com/office/drawing/2014/main" id="{A7E30BEC-923B-4C9A-A856-BDD0D882F6B8}"/>
              </a:ext>
            </a:extLst>
          </p:cNvPr>
          <p:cNvSpPr txBox="1"/>
          <p:nvPr/>
        </p:nvSpPr>
        <p:spPr>
          <a:xfrm>
            <a:off x="887305" y="2844119"/>
            <a:ext cx="1494320" cy="338554"/>
          </a:xfrm>
          <a:prstGeom prst="rect">
            <a:avLst/>
          </a:prstGeom>
          <a:noFill/>
        </p:spPr>
        <p:txBody>
          <a:bodyPr wrap="none" rtlCol="0">
            <a:spAutoFit/>
          </a:bodyPr>
          <a:lstStyle/>
          <a:p>
            <a:r>
              <a:rPr lang="en-US" sz="1600" dirty="0" err="1">
                <a:solidFill>
                  <a:schemeClr val="bg1">
                    <a:lumMod val="75000"/>
                  </a:schemeClr>
                </a:solidFill>
              </a:rPr>
              <a:t>Phacomorphic</a:t>
            </a:r>
            <a:endParaRPr lang="en-US" sz="1600" dirty="0">
              <a:solidFill>
                <a:schemeClr val="bg1">
                  <a:lumMod val="75000"/>
                </a:schemeClr>
              </a:solidFill>
            </a:endParaRPr>
          </a:p>
        </p:txBody>
      </p:sp>
      <p:sp>
        <p:nvSpPr>
          <p:cNvPr id="51" name="TextBox 50">
            <a:extLst>
              <a:ext uri="{FF2B5EF4-FFF2-40B4-BE49-F238E27FC236}">
                <a16:creationId xmlns:a16="http://schemas.microsoft.com/office/drawing/2014/main" id="{156069D4-340B-4160-A336-EBF73557CEE0}"/>
              </a:ext>
            </a:extLst>
          </p:cNvPr>
          <p:cNvSpPr txBox="1"/>
          <p:nvPr/>
        </p:nvSpPr>
        <p:spPr>
          <a:xfrm>
            <a:off x="884725" y="3175578"/>
            <a:ext cx="1402948" cy="338554"/>
          </a:xfrm>
          <a:prstGeom prst="rect">
            <a:avLst/>
          </a:prstGeom>
          <a:noFill/>
        </p:spPr>
        <p:txBody>
          <a:bodyPr wrap="none" rtlCol="0">
            <a:spAutoFit/>
          </a:bodyPr>
          <a:lstStyle/>
          <a:p>
            <a:r>
              <a:rPr lang="en-US" sz="1600" dirty="0">
                <a:solidFill>
                  <a:schemeClr val="bg1">
                    <a:lumMod val="75000"/>
                  </a:schemeClr>
                </a:solidFill>
              </a:rPr>
              <a:t>Ectopia </a:t>
            </a:r>
            <a:r>
              <a:rPr lang="en-US" sz="1600" dirty="0" err="1">
                <a:solidFill>
                  <a:schemeClr val="bg1">
                    <a:lumMod val="75000"/>
                  </a:schemeClr>
                </a:solidFill>
              </a:rPr>
              <a:t>lentis</a:t>
            </a:r>
            <a:endParaRPr lang="en-US" sz="1600" dirty="0">
              <a:solidFill>
                <a:schemeClr val="bg1">
                  <a:lumMod val="75000"/>
                </a:schemeClr>
              </a:solidFill>
            </a:endParaRPr>
          </a:p>
        </p:txBody>
      </p:sp>
      <p:cxnSp>
        <p:nvCxnSpPr>
          <p:cNvPr id="71" name="Straight Connector 70">
            <a:extLst>
              <a:ext uri="{FF2B5EF4-FFF2-40B4-BE49-F238E27FC236}">
                <a16:creationId xmlns:a16="http://schemas.microsoft.com/office/drawing/2014/main" id="{C104938D-BA8D-4E39-9D5F-9EE2012F2F3C}"/>
              </a:ext>
            </a:extLst>
          </p:cNvPr>
          <p:cNvCxnSpPr>
            <a:cxnSpLocks/>
          </p:cNvCxnSpPr>
          <p:nvPr/>
        </p:nvCxnSpPr>
        <p:spPr>
          <a:xfrm flipH="1">
            <a:off x="762665" y="3023488"/>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2A7E4E40-472F-4E50-8A7A-45C10FDD7171}"/>
              </a:ext>
            </a:extLst>
          </p:cNvPr>
          <p:cNvCxnSpPr>
            <a:cxnSpLocks/>
          </p:cNvCxnSpPr>
          <p:nvPr/>
        </p:nvCxnSpPr>
        <p:spPr>
          <a:xfrm flipH="1">
            <a:off x="762665" y="3347853"/>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C3924889-45B9-4383-9C9E-48F0A9C27AD8}"/>
              </a:ext>
            </a:extLst>
          </p:cNvPr>
          <p:cNvCxnSpPr>
            <a:cxnSpLocks/>
          </p:cNvCxnSpPr>
          <p:nvPr/>
        </p:nvCxnSpPr>
        <p:spPr>
          <a:xfrm flipH="1">
            <a:off x="748719" y="2838976"/>
            <a:ext cx="13947" cy="5088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 name="Straight Arrow Connector 5">
            <a:extLst>
              <a:ext uri="{FF2B5EF4-FFF2-40B4-BE49-F238E27FC236}">
                <a16:creationId xmlns:a16="http://schemas.microsoft.com/office/drawing/2014/main" id="{A3439F0C-5143-461F-8F3C-2E830785DEFC}"/>
              </a:ext>
            </a:extLst>
          </p:cNvPr>
          <p:cNvCxnSpPr>
            <a:stCxn id="50" idx="2"/>
          </p:cNvCxnSpPr>
          <p:nvPr/>
        </p:nvCxnSpPr>
        <p:spPr>
          <a:xfrm flipH="1">
            <a:off x="2971800" y="589204"/>
            <a:ext cx="1591436" cy="706196"/>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0" name="Straight Arrow Connector 9">
            <a:extLst>
              <a:ext uri="{FF2B5EF4-FFF2-40B4-BE49-F238E27FC236}">
                <a16:creationId xmlns:a16="http://schemas.microsoft.com/office/drawing/2014/main" id="{84DC796E-F6ED-4FBB-82D2-A260F480BF8A}"/>
              </a:ext>
            </a:extLst>
          </p:cNvPr>
          <p:cNvCxnSpPr>
            <a:cxnSpLocks/>
          </p:cNvCxnSpPr>
          <p:nvPr/>
        </p:nvCxnSpPr>
        <p:spPr>
          <a:xfrm>
            <a:off x="4572000" y="589204"/>
            <a:ext cx="1600200" cy="706196"/>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6" name="Straight Arrow Connector 25">
            <a:extLst>
              <a:ext uri="{FF2B5EF4-FFF2-40B4-BE49-F238E27FC236}">
                <a16:creationId xmlns:a16="http://schemas.microsoft.com/office/drawing/2014/main" id="{B70E0124-9B84-41A5-8D84-A66B7838A706}"/>
              </a:ext>
            </a:extLst>
          </p:cNvPr>
          <p:cNvCxnSpPr>
            <a:cxnSpLocks/>
          </p:cNvCxnSpPr>
          <p:nvPr/>
        </p:nvCxnSpPr>
        <p:spPr>
          <a:xfrm flipH="1">
            <a:off x="1159539" y="1828800"/>
            <a:ext cx="1290435" cy="478059"/>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28" name="Straight Arrow Connector 27">
            <a:extLst>
              <a:ext uri="{FF2B5EF4-FFF2-40B4-BE49-F238E27FC236}">
                <a16:creationId xmlns:a16="http://schemas.microsoft.com/office/drawing/2014/main" id="{567A4249-5C59-4416-8A8E-1C35913900AB}"/>
              </a:ext>
            </a:extLst>
          </p:cNvPr>
          <p:cNvCxnSpPr>
            <a:cxnSpLocks/>
          </p:cNvCxnSpPr>
          <p:nvPr/>
        </p:nvCxnSpPr>
        <p:spPr>
          <a:xfrm>
            <a:off x="2449973" y="1832208"/>
            <a:ext cx="1268784"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56" name="Text Box 6">
            <a:extLst>
              <a:ext uri="{FF2B5EF4-FFF2-40B4-BE49-F238E27FC236}">
                <a16:creationId xmlns:a16="http://schemas.microsoft.com/office/drawing/2014/main" id="{557983BD-9D64-49B9-A366-A08663B0451F}"/>
              </a:ext>
            </a:extLst>
          </p:cNvPr>
          <p:cNvSpPr txBox="1">
            <a:spLocks noChangeArrowheads="1"/>
          </p:cNvSpPr>
          <p:nvPr/>
        </p:nvSpPr>
        <p:spPr bwMode="auto">
          <a:xfrm>
            <a:off x="5029200" y="2356376"/>
            <a:ext cx="813043"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r" eaLnBrk="1" hangingPunct="1">
              <a:lnSpc>
                <a:spcPct val="80000"/>
              </a:lnSpc>
              <a:spcBef>
                <a:spcPct val="0"/>
              </a:spcBef>
              <a:buClrTx/>
              <a:buSzTx/>
              <a:buFontTx/>
              <a:buNone/>
            </a:pPr>
            <a:r>
              <a:rPr lang="en-US" altLang="en-US" sz="1800" dirty="0">
                <a:solidFill>
                  <a:schemeClr val="bg1">
                    <a:lumMod val="75000"/>
                  </a:schemeClr>
                </a:solidFill>
              </a:rPr>
              <a:t>‘Push’</a:t>
            </a:r>
          </a:p>
        </p:txBody>
      </p:sp>
      <p:sp>
        <p:nvSpPr>
          <p:cNvPr id="57" name="Text Box 14">
            <a:extLst>
              <a:ext uri="{FF2B5EF4-FFF2-40B4-BE49-F238E27FC236}">
                <a16:creationId xmlns:a16="http://schemas.microsoft.com/office/drawing/2014/main" id="{5DAFA1C1-3A29-4C27-A379-663FDD22E326}"/>
              </a:ext>
            </a:extLst>
          </p:cNvPr>
          <p:cNvSpPr txBox="1">
            <a:spLocks noChangeArrowheads="1"/>
          </p:cNvSpPr>
          <p:nvPr/>
        </p:nvSpPr>
        <p:spPr bwMode="auto">
          <a:xfrm>
            <a:off x="7620000" y="2365901"/>
            <a:ext cx="671979"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t>‘Pull’</a:t>
            </a:r>
          </a:p>
        </p:txBody>
      </p:sp>
      <p:cxnSp>
        <p:nvCxnSpPr>
          <p:cNvPr id="58" name="Straight Arrow Connector 57">
            <a:extLst>
              <a:ext uri="{FF2B5EF4-FFF2-40B4-BE49-F238E27FC236}">
                <a16:creationId xmlns:a16="http://schemas.microsoft.com/office/drawing/2014/main" id="{E874FEE9-46BD-46A3-90A3-DE7CC220FBFF}"/>
              </a:ext>
            </a:extLst>
          </p:cNvPr>
          <p:cNvCxnSpPr>
            <a:cxnSpLocks/>
          </p:cNvCxnSpPr>
          <p:nvPr/>
        </p:nvCxnSpPr>
        <p:spPr>
          <a:xfrm flipH="1">
            <a:off x="5867400" y="1828800"/>
            <a:ext cx="849775"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59" name="Straight Arrow Connector 58">
            <a:extLst>
              <a:ext uri="{FF2B5EF4-FFF2-40B4-BE49-F238E27FC236}">
                <a16:creationId xmlns:a16="http://schemas.microsoft.com/office/drawing/2014/main" id="{C370A4A1-FE96-4E70-B89E-839542A5E241}"/>
              </a:ext>
            </a:extLst>
          </p:cNvPr>
          <p:cNvCxnSpPr>
            <a:cxnSpLocks/>
          </p:cNvCxnSpPr>
          <p:nvPr/>
        </p:nvCxnSpPr>
        <p:spPr>
          <a:xfrm>
            <a:off x="6717173" y="1832208"/>
            <a:ext cx="902827" cy="474047"/>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62" name="Text Box 16">
            <a:extLst>
              <a:ext uri="{FF2B5EF4-FFF2-40B4-BE49-F238E27FC236}">
                <a16:creationId xmlns:a16="http://schemas.microsoft.com/office/drawing/2014/main" id="{33538067-0726-41B0-93FF-357EF00CA62D}"/>
              </a:ext>
            </a:extLst>
          </p:cNvPr>
          <p:cNvSpPr txBox="1">
            <a:spLocks noChangeArrowheads="1"/>
          </p:cNvSpPr>
          <p:nvPr/>
        </p:nvSpPr>
        <p:spPr bwMode="auto">
          <a:xfrm>
            <a:off x="8065437" y="2684785"/>
            <a:ext cx="628698"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NVG</a:t>
            </a:r>
          </a:p>
        </p:txBody>
      </p:sp>
      <p:sp>
        <p:nvSpPr>
          <p:cNvPr id="70" name="Text Box 21">
            <a:extLst>
              <a:ext uri="{FF2B5EF4-FFF2-40B4-BE49-F238E27FC236}">
                <a16:creationId xmlns:a16="http://schemas.microsoft.com/office/drawing/2014/main" id="{86C32650-BE1F-4CC3-8DB5-0C136D877E6F}"/>
              </a:ext>
            </a:extLst>
          </p:cNvPr>
          <p:cNvSpPr txBox="1">
            <a:spLocks noChangeArrowheads="1"/>
          </p:cNvSpPr>
          <p:nvPr/>
        </p:nvSpPr>
        <p:spPr bwMode="auto">
          <a:xfrm>
            <a:off x="8070534" y="3048000"/>
            <a:ext cx="526106"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a:solidFill>
                  <a:schemeClr val="bg1">
                    <a:lumMod val="75000"/>
                  </a:schemeClr>
                </a:solidFill>
              </a:rPr>
              <a:t>ICE</a:t>
            </a:r>
          </a:p>
        </p:txBody>
      </p:sp>
      <p:sp>
        <p:nvSpPr>
          <p:cNvPr id="75" name="Text Box 45">
            <a:extLst>
              <a:ext uri="{FF2B5EF4-FFF2-40B4-BE49-F238E27FC236}">
                <a16:creationId xmlns:a16="http://schemas.microsoft.com/office/drawing/2014/main" id="{2B6EDA2D-8F55-4DFD-A225-8C03CE6FC7F3}"/>
              </a:ext>
            </a:extLst>
          </p:cNvPr>
          <p:cNvSpPr txBox="1">
            <a:spLocks noChangeArrowheads="1"/>
          </p:cNvSpPr>
          <p:nvPr/>
        </p:nvSpPr>
        <p:spPr bwMode="auto">
          <a:xfrm>
            <a:off x="8073162" y="3810000"/>
            <a:ext cx="1070837" cy="74635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ts val="1700"/>
              </a:lnSpc>
              <a:spcBef>
                <a:spcPct val="0"/>
              </a:spcBef>
              <a:buClrTx/>
              <a:buSzTx/>
              <a:buFontTx/>
              <a:buNone/>
            </a:pPr>
            <a:r>
              <a:rPr lang="en-US" altLang="en-US" sz="1600" dirty="0">
                <a:solidFill>
                  <a:schemeClr val="bg1">
                    <a:lumMod val="75000"/>
                  </a:schemeClr>
                </a:solidFill>
              </a:rPr>
              <a:t>Epithelial/ fibrous ingrowth</a:t>
            </a:r>
          </a:p>
        </p:txBody>
      </p:sp>
      <p:cxnSp>
        <p:nvCxnSpPr>
          <p:cNvPr id="77" name="Straight Connector 76">
            <a:extLst>
              <a:ext uri="{FF2B5EF4-FFF2-40B4-BE49-F238E27FC236}">
                <a16:creationId xmlns:a16="http://schemas.microsoft.com/office/drawing/2014/main" id="{FC090BD7-F2E1-4464-B57B-9CBE5874C89B}"/>
              </a:ext>
            </a:extLst>
          </p:cNvPr>
          <p:cNvCxnSpPr>
            <a:cxnSpLocks/>
          </p:cNvCxnSpPr>
          <p:nvPr/>
        </p:nvCxnSpPr>
        <p:spPr>
          <a:xfrm>
            <a:off x="7873969" y="2674448"/>
            <a:ext cx="7724" cy="128795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8" name="Straight Connector 77">
            <a:extLst>
              <a:ext uri="{FF2B5EF4-FFF2-40B4-BE49-F238E27FC236}">
                <a16:creationId xmlns:a16="http://schemas.microsoft.com/office/drawing/2014/main" id="{B1922ED5-C3D8-43D8-A00D-1D6BC9201DBA}"/>
              </a:ext>
            </a:extLst>
          </p:cNvPr>
          <p:cNvCxnSpPr/>
          <p:nvPr/>
        </p:nvCxnSpPr>
        <p:spPr>
          <a:xfrm flipH="1">
            <a:off x="7873968" y="2840262"/>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9" name="Straight Connector 78">
            <a:extLst>
              <a:ext uri="{FF2B5EF4-FFF2-40B4-BE49-F238E27FC236}">
                <a16:creationId xmlns:a16="http://schemas.microsoft.com/office/drawing/2014/main" id="{77019ED2-6D69-4A60-9D19-D4DB786EA3A0}"/>
              </a:ext>
            </a:extLst>
          </p:cNvPr>
          <p:cNvCxnSpPr/>
          <p:nvPr/>
        </p:nvCxnSpPr>
        <p:spPr>
          <a:xfrm flipH="1">
            <a:off x="7873968" y="3213518"/>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1" name="Straight Connector 80">
            <a:extLst>
              <a:ext uri="{FF2B5EF4-FFF2-40B4-BE49-F238E27FC236}">
                <a16:creationId xmlns:a16="http://schemas.microsoft.com/office/drawing/2014/main" id="{9796A12F-4125-4C05-8EE8-A388740C580D}"/>
              </a:ext>
            </a:extLst>
          </p:cNvPr>
          <p:cNvCxnSpPr/>
          <p:nvPr/>
        </p:nvCxnSpPr>
        <p:spPr>
          <a:xfrm flipH="1">
            <a:off x="7877837" y="3581400"/>
            <a:ext cx="24447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3" name="Straight Connector 82">
            <a:extLst>
              <a:ext uri="{FF2B5EF4-FFF2-40B4-BE49-F238E27FC236}">
                <a16:creationId xmlns:a16="http://schemas.microsoft.com/office/drawing/2014/main" id="{7FDC5F4B-9BF0-42AD-B8BB-2F2399BCF1E2}"/>
              </a:ext>
            </a:extLst>
          </p:cNvPr>
          <p:cNvCxnSpPr/>
          <p:nvPr/>
        </p:nvCxnSpPr>
        <p:spPr>
          <a:xfrm flipH="1">
            <a:off x="7881693" y="3962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93" name="Text Box 42">
            <a:extLst>
              <a:ext uri="{FF2B5EF4-FFF2-40B4-BE49-F238E27FC236}">
                <a16:creationId xmlns:a16="http://schemas.microsoft.com/office/drawing/2014/main" id="{53BAB77F-E061-4834-9068-34BDF78AD071}"/>
              </a:ext>
            </a:extLst>
          </p:cNvPr>
          <p:cNvSpPr txBox="1">
            <a:spLocks noChangeArrowheads="1"/>
          </p:cNvSpPr>
          <p:nvPr/>
        </p:nvSpPr>
        <p:spPr bwMode="auto">
          <a:xfrm>
            <a:off x="8111387" y="3429000"/>
            <a:ext cx="895181"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b="1" dirty="0"/>
              <a:t>Flat AC</a:t>
            </a:r>
          </a:p>
        </p:txBody>
      </p:sp>
      <p:sp>
        <p:nvSpPr>
          <p:cNvPr id="100" name="Text Box 23">
            <a:extLst>
              <a:ext uri="{FF2B5EF4-FFF2-40B4-BE49-F238E27FC236}">
                <a16:creationId xmlns:a16="http://schemas.microsoft.com/office/drawing/2014/main" id="{D8F2FCFF-2984-4836-B000-9C5601A8EAAA}"/>
              </a:ext>
            </a:extLst>
          </p:cNvPr>
          <p:cNvSpPr txBox="1">
            <a:spLocks noChangeArrowheads="1"/>
          </p:cNvSpPr>
          <p:nvPr/>
        </p:nvSpPr>
        <p:spPr bwMode="auto">
          <a:xfrm>
            <a:off x="5530369" y="2667000"/>
            <a:ext cx="2143536"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Aqueous misdirection</a:t>
            </a:r>
          </a:p>
        </p:txBody>
      </p:sp>
      <p:cxnSp>
        <p:nvCxnSpPr>
          <p:cNvPr id="104" name="Straight Connector 103">
            <a:extLst>
              <a:ext uri="{FF2B5EF4-FFF2-40B4-BE49-F238E27FC236}">
                <a16:creationId xmlns:a16="http://schemas.microsoft.com/office/drawing/2014/main" id="{49D87D4A-E317-4446-9B95-5184CB3968F3}"/>
              </a:ext>
            </a:extLst>
          </p:cNvPr>
          <p:cNvCxnSpPr>
            <a:cxnSpLocks/>
          </p:cNvCxnSpPr>
          <p:nvPr/>
        </p:nvCxnSpPr>
        <p:spPr>
          <a:xfrm flipH="1">
            <a:off x="5316229" y="2667000"/>
            <a:ext cx="7397" cy="25314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5" name="Straight Connector 104">
            <a:extLst>
              <a:ext uri="{FF2B5EF4-FFF2-40B4-BE49-F238E27FC236}">
                <a16:creationId xmlns:a16="http://schemas.microsoft.com/office/drawing/2014/main" id="{F40B6D71-75A8-4A88-864D-00D14C2F710D}"/>
              </a:ext>
            </a:extLst>
          </p:cNvPr>
          <p:cNvCxnSpPr/>
          <p:nvPr/>
        </p:nvCxnSpPr>
        <p:spPr>
          <a:xfrm flipH="1">
            <a:off x="5323624" y="2832814"/>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6" name="Straight Connector 105">
            <a:extLst>
              <a:ext uri="{FF2B5EF4-FFF2-40B4-BE49-F238E27FC236}">
                <a16:creationId xmlns:a16="http://schemas.microsoft.com/office/drawing/2014/main" id="{010BF7B2-AA07-4DCF-822D-E2DB5CC0BF59}"/>
              </a:ext>
            </a:extLst>
          </p:cNvPr>
          <p:cNvCxnSpPr/>
          <p:nvPr/>
        </p:nvCxnSpPr>
        <p:spPr>
          <a:xfrm flipH="1">
            <a:off x="5323624" y="3360065"/>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a:extLst>
              <a:ext uri="{FF2B5EF4-FFF2-40B4-BE49-F238E27FC236}">
                <a16:creationId xmlns:a16="http://schemas.microsoft.com/office/drawing/2014/main" id="{BAC8035C-3999-4C31-93CD-6C0D2ADEB73B}"/>
              </a:ext>
            </a:extLst>
          </p:cNvPr>
          <p:cNvCxnSpPr/>
          <p:nvPr/>
        </p:nvCxnSpPr>
        <p:spPr>
          <a:xfrm flipH="1">
            <a:off x="5323536" y="3786938"/>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8" name="Straight Connector 107">
            <a:extLst>
              <a:ext uri="{FF2B5EF4-FFF2-40B4-BE49-F238E27FC236}">
                <a16:creationId xmlns:a16="http://schemas.microsoft.com/office/drawing/2014/main" id="{DB64CAEE-69B4-426A-8A5B-D1269DBF0F66}"/>
              </a:ext>
            </a:extLst>
          </p:cNvPr>
          <p:cNvCxnSpPr/>
          <p:nvPr/>
        </p:nvCxnSpPr>
        <p:spPr>
          <a:xfrm flipH="1">
            <a:off x="5327493" y="4249152"/>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12" name="Straight Connector 111">
            <a:extLst>
              <a:ext uri="{FF2B5EF4-FFF2-40B4-BE49-F238E27FC236}">
                <a16:creationId xmlns:a16="http://schemas.microsoft.com/office/drawing/2014/main" id="{99A16C30-4BE4-48E5-8B65-0C5F3039B8DC}"/>
              </a:ext>
            </a:extLst>
          </p:cNvPr>
          <p:cNvCxnSpPr/>
          <p:nvPr/>
        </p:nvCxnSpPr>
        <p:spPr>
          <a:xfrm flipH="1">
            <a:off x="5333455" y="51816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13" name="Text Box 42">
            <a:extLst>
              <a:ext uri="{FF2B5EF4-FFF2-40B4-BE49-F238E27FC236}">
                <a16:creationId xmlns:a16="http://schemas.microsoft.com/office/drawing/2014/main" id="{056DFFD9-3CA2-42E7-90FE-4F14522E3504}"/>
              </a:ext>
            </a:extLst>
          </p:cNvPr>
          <p:cNvSpPr txBox="1">
            <a:spLocks noChangeArrowheads="1"/>
          </p:cNvSpPr>
          <p:nvPr/>
        </p:nvSpPr>
        <p:spPr bwMode="auto">
          <a:xfrm>
            <a:off x="5533954" y="3623846"/>
            <a:ext cx="1563248"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Retinal surgery</a:t>
            </a:r>
          </a:p>
        </p:txBody>
      </p:sp>
      <p:sp>
        <p:nvSpPr>
          <p:cNvPr id="118" name="Text Box 47">
            <a:extLst>
              <a:ext uri="{FF2B5EF4-FFF2-40B4-BE49-F238E27FC236}">
                <a16:creationId xmlns:a16="http://schemas.microsoft.com/office/drawing/2014/main" id="{3F59D898-ECAD-49F0-9425-2A1BC8DDA7B5}"/>
              </a:ext>
            </a:extLst>
          </p:cNvPr>
          <p:cNvSpPr txBox="1">
            <a:spLocks noChangeArrowheads="1"/>
          </p:cNvSpPr>
          <p:nvPr/>
        </p:nvSpPr>
        <p:spPr bwMode="auto">
          <a:xfrm>
            <a:off x="5523688" y="4538246"/>
            <a:ext cx="1414170"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Drug-induced</a:t>
            </a:r>
          </a:p>
        </p:txBody>
      </p:sp>
      <p:sp>
        <p:nvSpPr>
          <p:cNvPr id="16" name="TextBox 15">
            <a:extLst>
              <a:ext uri="{FF2B5EF4-FFF2-40B4-BE49-F238E27FC236}">
                <a16:creationId xmlns:a16="http://schemas.microsoft.com/office/drawing/2014/main" id="{984E008D-FBBA-42B4-940E-EA26772E0161}"/>
              </a:ext>
            </a:extLst>
          </p:cNvPr>
          <p:cNvSpPr txBox="1"/>
          <p:nvPr/>
        </p:nvSpPr>
        <p:spPr>
          <a:xfrm>
            <a:off x="6230528" y="5257800"/>
            <a:ext cx="1326004" cy="369332"/>
          </a:xfrm>
          <a:prstGeom prst="rect">
            <a:avLst/>
          </a:prstGeom>
          <a:noFill/>
        </p:spPr>
        <p:txBody>
          <a:bodyPr wrap="none" rtlCol="0">
            <a:spAutoFit/>
          </a:bodyPr>
          <a:lstStyle/>
          <a:p>
            <a:pPr algn="ctr"/>
            <a:r>
              <a:rPr lang="en-US" dirty="0">
                <a:solidFill>
                  <a:schemeClr val="bg1">
                    <a:lumMod val="75000"/>
                  </a:schemeClr>
                </a:solidFill>
              </a:rPr>
              <a:t>Both/Either</a:t>
            </a:r>
          </a:p>
        </p:txBody>
      </p:sp>
      <p:cxnSp>
        <p:nvCxnSpPr>
          <p:cNvPr id="125" name="Straight Connector 124">
            <a:extLst>
              <a:ext uri="{FF2B5EF4-FFF2-40B4-BE49-F238E27FC236}">
                <a16:creationId xmlns:a16="http://schemas.microsoft.com/office/drawing/2014/main" id="{01138141-D318-4ED7-A7FE-D8F2155CE890}"/>
              </a:ext>
            </a:extLst>
          </p:cNvPr>
          <p:cNvCxnSpPr/>
          <p:nvPr/>
        </p:nvCxnSpPr>
        <p:spPr>
          <a:xfrm flipH="1">
            <a:off x="5334000" y="4724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52" name="Text Box 47">
            <a:extLst>
              <a:ext uri="{FF2B5EF4-FFF2-40B4-BE49-F238E27FC236}">
                <a16:creationId xmlns:a16="http://schemas.microsoft.com/office/drawing/2014/main" id="{E3578916-9804-473C-8F06-D4FA0BCEDFD0}"/>
              </a:ext>
            </a:extLst>
          </p:cNvPr>
          <p:cNvSpPr txBox="1">
            <a:spLocks noChangeArrowheads="1"/>
          </p:cNvSpPr>
          <p:nvPr/>
        </p:nvSpPr>
        <p:spPr bwMode="auto">
          <a:xfrm>
            <a:off x="5543446" y="4055146"/>
            <a:ext cx="1619354"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err="1">
                <a:solidFill>
                  <a:schemeClr val="bg1">
                    <a:lumMod val="75000"/>
                  </a:schemeClr>
                </a:solidFill>
              </a:rPr>
              <a:t>Nanophthalmos</a:t>
            </a:r>
            <a:endParaRPr lang="en-US" altLang="en-US" sz="1600" dirty="0">
              <a:solidFill>
                <a:schemeClr val="bg1">
                  <a:lumMod val="75000"/>
                </a:schemeClr>
              </a:solidFill>
            </a:endParaRPr>
          </a:p>
        </p:txBody>
      </p:sp>
      <p:sp>
        <p:nvSpPr>
          <p:cNvPr id="53" name="Text Box 45">
            <a:extLst>
              <a:ext uri="{FF2B5EF4-FFF2-40B4-BE49-F238E27FC236}">
                <a16:creationId xmlns:a16="http://schemas.microsoft.com/office/drawing/2014/main" id="{57D1A14F-68FE-47D2-983C-1A879D66A9DC}"/>
              </a:ext>
            </a:extLst>
          </p:cNvPr>
          <p:cNvSpPr txBox="1">
            <a:spLocks noChangeArrowheads="1"/>
          </p:cNvSpPr>
          <p:nvPr/>
        </p:nvSpPr>
        <p:spPr bwMode="auto">
          <a:xfrm>
            <a:off x="5523688" y="5013493"/>
            <a:ext cx="582211"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PFV</a:t>
            </a:r>
          </a:p>
        </p:txBody>
      </p:sp>
      <p:sp>
        <p:nvSpPr>
          <p:cNvPr id="54" name="Text Box 42">
            <a:extLst>
              <a:ext uri="{FF2B5EF4-FFF2-40B4-BE49-F238E27FC236}">
                <a16:creationId xmlns:a16="http://schemas.microsoft.com/office/drawing/2014/main" id="{E1E37D2C-2C52-446B-843B-01E64990D3EC}"/>
              </a:ext>
            </a:extLst>
          </p:cNvPr>
          <p:cNvSpPr txBox="1">
            <a:spLocks noChangeArrowheads="1"/>
          </p:cNvSpPr>
          <p:nvPr/>
        </p:nvSpPr>
        <p:spPr bwMode="auto">
          <a:xfrm>
            <a:off x="5551406" y="3192546"/>
            <a:ext cx="2276072"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ERD/choroidal effusion</a:t>
            </a:r>
          </a:p>
        </p:txBody>
      </p:sp>
      <p:sp>
        <p:nvSpPr>
          <p:cNvPr id="45" name="Oval 44">
            <a:extLst>
              <a:ext uri="{FF2B5EF4-FFF2-40B4-BE49-F238E27FC236}">
                <a16:creationId xmlns:a16="http://schemas.microsoft.com/office/drawing/2014/main" id="{76FA557D-2183-42C8-839A-45F6B0D15E23}"/>
              </a:ext>
            </a:extLst>
          </p:cNvPr>
          <p:cNvSpPr/>
          <p:nvPr/>
        </p:nvSpPr>
        <p:spPr>
          <a:xfrm>
            <a:off x="8001000" y="3429000"/>
            <a:ext cx="1070837" cy="338554"/>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TextBox 45">
            <a:extLst>
              <a:ext uri="{FF2B5EF4-FFF2-40B4-BE49-F238E27FC236}">
                <a16:creationId xmlns:a16="http://schemas.microsoft.com/office/drawing/2014/main" id="{862AF75F-3F29-4B64-9DB6-78F1A030200C}"/>
              </a:ext>
            </a:extLst>
          </p:cNvPr>
          <p:cNvSpPr txBox="1"/>
          <p:nvPr/>
        </p:nvSpPr>
        <p:spPr>
          <a:xfrm>
            <a:off x="2314614" y="3346074"/>
            <a:ext cx="5174833" cy="2308324"/>
          </a:xfrm>
          <a:prstGeom prst="rect">
            <a:avLst/>
          </a:prstGeom>
          <a:solidFill>
            <a:srgbClr val="002060"/>
          </a:solidFill>
        </p:spPr>
        <p:txBody>
          <a:bodyPr wrap="square" rtlCol="0">
            <a:spAutoFit/>
          </a:bodyPr>
          <a:lstStyle/>
          <a:p>
            <a:r>
              <a:rPr lang="en-US" sz="1600" i="1" dirty="0">
                <a:solidFill>
                  <a:schemeClr val="tx1">
                    <a:lumMod val="50000"/>
                    <a:lumOff val="50000"/>
                  </a:schemeClr>
                </a:solidFill>
              </a:rPr>
              <a:t>What clinical scenario typically produces the flat AC that leads to secondary ACG?</a:t>
            </a:r>
          </a:p>
          <a:p>
            <a:r>
              <a:rPr lang="en-US" sz="1600" b="1" u="sng" dirty="0">
                <a:solidFill>
                  <a:schemeClr val="bg1"/>
                </a:solidFill>
              </a:rPr>
              <a:t>Wound leak</a:t>
            </a:r>
            <a:r>
              <a:rPr lang="en-US" sz="1600" dirty="0">
                <a:solidFill>
                  <a:schemeClr val="bg1"/>
                </a:solidFill>
              </a:rPr>
              <a:t> </a:t>
            </a:r>
            <a:r>
              <a:rPr lang="en-US" sz="1600" dirty="0">
                <a:solidFill>
                  <a:schemeClr val="tx1">
                    <a:lumMod val="50000"/>
                    <a:lumOff val="50000"/>
                  </a:schemeClr>
                </a:solidFill>
              </a:rPr>
              <a:t>after cataract or filtering surgery</a:t>
            </a:r>
          </a:p>
          <a:p>
            <a:endParaRPr lang="en-US" sz="1600" i="1" dirty="0">
              <a:solidFill>
                <a:schemeClr val="tx1">
                  <a:lumMod val="50000"/>
                  <a:lumOff val="50000"/>
                </a:schemeClr>
              </a:solidFill>
            </a:endParaRPr>
          </a:p>
          <a:p>
            <a:r>
              <a:rPr lang="en-US" sz="1600" i="1" dirty="0">
                <a:solidFill>
                  <a:schemeClr val="tx1">
                    <a:lumMod val="50000"/>
                    <a:lumOff val="50000"/>
                  </a:schemeClr>
                </a:solidFill>
              </a:rPr>
              <a:t>Will the IOP be high, or low?</a:t>
            </a:r>
          </a:p>
          <a:p>
            <a:r>
              <a:rPr lang="en-US" sz="1600" dirty="0">
                <a:solidFill>
                  <a:schemeClr val="tx1">
                    <a:lumMod val="50000"/>
                    <a:lumOff val="50000"/>
                  </a:schemeClr>
                </a:solidFill>
              </a:rPr>
              <a:t>Low</a:t>
            </a:r>
          </a:p>
          <a:p>
            <a:endParaRPr lang="en-US" sz="1600" dirty="0">
              <a:solidFill>
                <a:schemeClr val="tx1">
                  <a:lumMod val="50000"/>
                  <a:lumOff val="50000"/>
                </a:schemeClr>
              </a:solidFill>
            </a:endParaRPr>
          </a:p>
          <a:p>
            <a:r>
              <a:rPr lang="en-US" sz="1600" i="1" dirty="0">
                <a:solidFill>
                  <a:schemeClr val="tx1">
                    <a:lumMod val="50000"/>
                    <a:lumOff val="50000"/>
                  </a:schemeClr>
                </a:solidFill>
              </a:rPr>
              <a:t>How does a flat AC lead to ACG?</a:t>
            </a:r>
          </a:p>
          <a:p>
            <a:r>
              <a:rPr lang="en-US" sz="1600" dirty="0">
                <a:solidFill>
                  <a:schemeClr val="tx1">
                    <a:lumMod val="50000"/>
                    <a:lumOff val="50000"/>
                  </a:schemeClr>
                </a:solidFill>
              </a:rPr>
              <a:t>By allowing PAS to form</a:t>
            </a:r>
          </a:p>
        </p:txBody>
      </p:sp>
      <p:sp>
        <p:nvSpPr>
          <p:cNvPr id="47" name="Text Box 18">
            <a:extLst>
              <a:ext uri="{FF2B5EF4-FFF2-40B4-BE49-F238E27FC236}">
                <a16:creationId xmlns:a16="http://schemas.microsoft.com/office/drawing/2014/main" id="{12666FD3-F2FF-43B6-B752-FB046AF87900}"/>
              </a:ext>
            </a:extLst>
          </p:cNvPr>
          <p:cNvSpPr txBox="1">
            <a:spLocks noChangeArrowheads="1"/>
          </p:cNvSpPr>
          <p:nvPr/>
        </p:nvSpPr>
        <p:spPr bwMode="auto">
          <a:xfrm>
            <a:off x="278611" y="4280861"/>
            <a:ext cx="6568593" cy="1323439"/>
          </a:xfrm>
          <a:prstGeom prst="rect">
            <a:avLst/>
          </a:prstGeom>
          <a:solidFill>
            <a:srgbClr val="B2B2B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r>
              <a:rPr lang="en-US" sz="1600" i="1" dirty="0">
                <a:solidFill>
                  <a:schemeClr val="bg1">
                    <a:lumMod val="50000"/>
                  </a:schemeClr>
                </a:solidFill>
              </a:rPr>
              <a:t>How is a wound leak managed medically? </a:t>
            </a:r>
            <a:r>
              <a:rPr lang="en-US" sz="1600" dirty="0">
                <a:solidFill>
                  <a:schemeClr val="bg1">
                    <a:lumMod val="50000"/>
                  </a:schemeClr>
                </a:solidFill>
              </a:rPr>
              <a:t>It’s as simple as ABC(D):</a:t>
            </a:r>
          </a:p>
          <a:p>
            <a:pPr eaLnBrk="1" hangingPunct="1"/>
            <a:r>
              <a:rPr lang="en-US" sz="1600" dirty="0">
                <a:solidFill>
                  <a:schemeClr val="bg1">
                    <a:lumMod val="50000"/>
                  </a:schemeClr>
                </a:solidFill>
              </a:rPr>
              <a:t>--Aqueous suppressants</a:t>
            </a:r>
          </a:p>
          <a:p>
            <a:pPr eaLnBrk="1" hangingPunct="1"/>
            <a:r>
              <a:rPr lang="en-US" sz="1600" dirty="0">
                <a:solidFill>
                  <a:schemeClr val="bg1">
                    <a:lumMod val="50000"/>
                  </a:schemeClr>
                </a:solidFill>
              </a:rPr>
              <a:t>--</a:t>
            </a:r>
            <a:r>
              <a:rPr lang="en-US" sz="1600" b="1" dirty="0">
                <a:solidFill>
                  <a:schemeClr val="bg1">
                    <a:lumMod val="50000"/>
                  </a:schemeClr>
                </a:solidFill>
              </a:rPr>
              <a:t>B</a:t>
            </a:r>
            <a:r>
              <a:rPr lang="en-US" sz="1600" dirty="0">
                <a:solidFill>
                  <a:schemeClr val="bg1">
                    <a:lumMod val="50000"/>
                  </a:schemeClr>
                </a:solidFill>
              </a:rPr>
              <a:t>andage contact lens (BCL), if we’re talking post-CE </a:t>
            </a:r>
          </a:p>
          <a:p>
            <a:pPr eaLnBrk="1" hangingPunct="1"/>
            <a:r>
              <a:rPr lang="en-US" sz="1600" dirty="0">
                <a:solidFill>
                  <a:schemeClr val="bg1">
                    <a:lumMod val="50000"/>
                  </a:schemeClr>
                </a:solidFill>
              </a:rPr>
              <a:t>--</a:t>
            </a:r>
            <a:r>
              <a:rPr lang="en-US" sz="1600" b="1" dirty="0"/>
              <a:t>C</a:t>
            </a:r>
            <a:r>
              <a:rPr lang="en-US" sz="1600" b="1" dirty="0">
                <a:solidFill>
                  <a:srgbClr val="0000FF"/>
                </a:solidFill>
              </a:rPr>
              <a:t>ycloplegia</a:t>
            </a:r>
          </a:p>
          <a:p>
            <a:pPr eaLnBrk="1" hangingPunct="1"/>
            <a:r>
              <a:rPr lang="en-US" sz="1600" dirty="0">
                <a:solidFill>
                  <a:schemeClr val="bg1">
                    <a:lumMod val="50000"/>
                  </a:schemeClr>
                </a:solidFill>
              </a:rPr>
              <a:t>--</a:t>
            </a:r>
            <a:r>
              <a:rPr lang="en-US" sz="1600" b="1" dirty="0">
                <a:solidFill>
                  <a:schemeClr val="bg1">
                    <a:lumMod val="50000"/>
                  </a:schemeClr>
                </a:solidFill>
              </a:rPr>
              <a:t>D</a:t>
            </a:r>
            <a:r>
              <a:rPr lang="en-US" sz="1600" dirty="0">
                <a:solidFill>
                  <a:schemeClr val="bg1">
                    <a:lumMod val="50000"/>
                  </a:schemeClr>
                </a:solidFill>
              </a:rPr>
              <a:t>iscontinue (or at least </a:t>
            </a:r>
            <a:r>
              <a:rPr lang="en-US" sz="1600" b="1" dirty="0">
                <a:solidFill>
                  <a:schemeClr val="bg1">
                    <a:lumMod val="50000"/>
                  </a:schemeClr>
                </a:solidFill>
              </a:rPr>
              <a:t>D</a:t>
            </a:r>
            <a:r>
              <a:rPr lang="en-US" sz="1600" dirty="0">
                <a:solidFill>
                  <a:schemeClr val="bg1">
                    <a:lumMod val="50000"/>
                  </a:schemeClr>
                </a:solidFill>
              </a:rPr>
              <a:t>iminish) topical steroids</a:t>
            </a:r>
          </a:p>
        </p:txBody>
      </p:sp>
      <p:sp>
        <p:nvSpPr>
          <p:cNvPr id="48" name="Oval 47">
            <a:extLst>
              <a:ext uri="{FF2B5EF4-FFF2-40B4-BE49-F238E27FC236}">
                <a16:creationId xmlns:a16="http://schemas.microsoft.com/office/drawing/2014/main" id="{FD1F42C6-3AB6-4E1E-8E45-6BC970F4283E}"/>
              </a:ext>
            </a:extLst>
          </p:cNvPr>
          <p:cNvSpPr/>
          <p:nvPr/>
        </p:nvSpPr>
        <p:spPr>
          <a:xfrm>
            <a:off x="236524" y="4952259"/>
            <a:ext cx="1632464" cy="458682"/>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Text Box 19">
            <a:extLst>
              <a:ext uri="{FF2B5EF4-FFF2-40B4-BE49-F238E27FC236}">
                <a16:creationId xmlns:a16="http://schemas.microsoft.com/office/drawing/2014/main" id="{3AB36196-2B1A-4283-91F1-F5D700AA9EB5}"/>
              </a:ext>
            </a:extLst>
          </p:cNvPr>
          <p:cNvSpPr txBox="1">
            <a:spLocks noChangeArrowheads="1"/>
          </p:cNvSpPr>
          <p:nvPr/>
        </p:nvSpPr>
        <p:spPr bwMode="auto">
          <a:xfrm>
            <a:off x="1936473" y="4895407"/>
            <a:ext cx="4164025" cy="523220"/>
          </a:xfrm>
          <a:prstGeom prst="rect">
            <a:avLst/>
          </a:prstGeom>
          <a:solidFill>
            <a:srgbClr val="FFFF00"/>
          </a:solidFill>
          <a:ln>
            <a:noFill/>
          </a:ln>
          <a:effectLst/>
        </p:spPr>
        <p:txBody>
          <a:bodyPr wrap="non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r>
              <a:rPr lang="en-US" sz="1400" i="1" dirty="0">
                <a:solidFill>
                  <a:srgbClr val="0000FF"/>
                </a:solidFill>
              </a:rPr>
              <a:t>What is the purpose of cycloplegia?</a:t>
            </a:r>
          </a:p>
          <a:p>
            <a:pPr eaLnBrk="1" hangingPunct="1"/>
            <a:r>
              <a:rPr lang="en-US" sz="1400" dirty="0">
                <a:solidFill>
                  <a:srgbClr val="0000FF"/>
                </a:solidFill>
              </a:rPr>
              <a:t>To deepen the AC by rotating the ciliary body back</a:t>
            </a:r>
          </a:p>
        </p:txBody>
      </p:sp>
    </p:spTree>
    <p:extLst>
      <p:ext uri="{BB962C8B-B14F-4D97-AF65-F5344CB8AC3E}">
        <p14:creationId xmlns:p14="http://schemas.microsoft.com/office/powerpoint/2010/main" val="3995979907"/>
      </p:ext>
    </p:extLst>
  </p:cSld>
  <p:clrMapOvr>
    <a:masterClrMapping/>
  </p:clrMapOvr>
</p:sld>
</file>

<file path=ppt/slides/slide3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Straight Arrow Connector 12">
            <a:extLst>
              <a:ext uri="{FF2B5EF4-FFF2-40B4-BE49-F238E27FC236}">
                <a16:creationId xmlns:a16="http://schemas.microsoft.com/office/drawing/2014/main" id="{A6DE2085-829C-480C-9216-69D6039C0A37}"/>
              </a:ext>
            </a:extLst>
          </p:cNvPr>
          <p:cNvCxnSpPr>
            <a:cxnSpLocks/>
          </p:cNvCxnSpPr>
          <p:nvPr/>
        </p:nvCxnSpPr>
        <p:spPr>
          <a:xfrm>
            <a:off x="6717173" y="1828800"/>
            <a:ext cx="0" cy="3462754"/>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43014" name="Text Box 6"/>
          <p:cNvSpPr txBox="1">
            <a:spLocks noChangeArrowheads="1"/>
          </p:cNvSpPr>
          <p:nvPr/>
        </p:nvSpPr>
        <p:spPr bwMode="auto">
          <a:xfrm>
            <a:off x="533400" y="2356376"/>
            <a:ext cx="1005403"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Lens-</a:t>
            </a:r>
          </a:p>
          <a:p>
            <a:pPr algn="ctr" eaLnBrk="1" hangingPunct="1">
              <a:lnSpc>
                <a:spcPct val="80000"/>
              </a:lnSpc>
              <a:spcBef>
                <a:spcPct val="0"/>
              </a:spcBef>
              <a:buClrTx/>
              <a:buSzTx/>
              <a:buFontTx/>
              <a:buNone/>
            </a:pPr>
            <a:r>
              <a:rPr lang="en-US" altLang="en-US" sz="1800" dirty="0">
                <a:solidFill>
                  <a:schemeClr val="bg1">
                    <a:lumMod val="75000"/>
                  </a:schemeClr>
                </a:solidFill>
              </a:rPr>
              <a:t>Induced</a:t>
            </a:r>
          </a:p>
        </p:txBody>
      </p:sp>
      <p:sp>
        <p:nvSpPr>
          <p:cNvPr id="43017" name="Text Box 14"/>
          <p:cNvSpPr txBox="1">
            <a:spLocks noChangeArrowheads="1"/>
          </p:cNvSpPr>
          <p:nvPr/>
        </p:nvSpPr>
        <p:spPr bwMode="auto">
          <a:xfrm>
            <a:off x="3026498" y="2365901"/>
            <a:ext cx="1633781"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Aphakic/</a:t>
            </a:r>
          </a:p>
          <a:p>
            <a:pPr algn="ctr" eaLnBrk="1" hangingPunct="1">
              <a:lnSpc>
                <a:spcPct val="80000"/>
              </a:lnSpc>
              <a:spcBef>
                <a:spcPct val="0"/>
              </a:spcBef>
              <a:buClrTx/>
              <a:buSzTx/>
              <a:buFontTx/>
              <a:buNone/>
            </a:pPr>
            <a:r>
              <a:rPr lang="en-US" altLang="en-US" sz="1800" dirty="0" err="1">
                <a:solidFill>
                  <a:schemeClr val="bg1">
                    <a:lumMod val="75000"/>
                  </a:schemeClr>
                </a:solidFill>
              </a:rPr>
              <a:t>Pseudophakic</a:t>
            </a:r>
            <a:endParaRPr lang="en-US" altLang="en-US" sz="1800" dirty="0">
              <a:solidFill>
                <a:schemeClr val="bg1">
                  <a:lumMod val="75000"/>
                </a:schemeClr>
              </a:solidFill>
            </a:endParaRPr>
          </a:p>
        </p:txBody>
      </p:sp>
      <p:sp>
        <p:nvSpPr>
          <p:cNvPr id="43031" name="Text Box 35"/>
          <p:cNvSpPr txBox="1">
            <a:spLocks noChangeArrowheads="1"/>
          </p:cNvSpPr>
          <p:nvPr/>
        </p:nvSpPr>
        <p:spPr bwMode="auto">
          <a:xfrm>
            <a:off x="1190847" y="1295400"/>
            <a:ext cx="2473754"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solidFill>
                  <a:schemeClr val="bg1">
                    <a:lumMod val="75000"/>
                  </a:schemeClr>
                </a:solidFill>
              </a:rPr>
              <a:t>w/ Pupillary Block</a:t>
            </a:r>
          </a:p>
        </p:txBody>
      </p:sp>
      <p:sp>
        <p:nvSpPr>
          <p:cNvPr id="43032" name="Text Box 36"/>
          <p:cNvSpPr txBox="1">
            <a:spLocks noChangeArrowheads="1"/>
          </p:cNvSpPr>
          <p:nvPr/>
        </p:nvSpPr>
        <p:spPr bwMode="auto">
          <a:xfrm>
            <a:off x="5181600" y="1295400"/>
            <a:ext cx="2630848"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t>w/o Pupillary Block</a:t>
            </a:r>
          </a:p>
        </p:txBody>
      </p:sp>
      <p:sp>
        <p:nvSpPr>
          <p:cNvPr id="49" name="Rectangle 2">
            <a:extLst>
              <a:ext uri="{FF2B5EF4-FFF2-40B4-BE49-F238E27FC236}">
                <a16:creationId xmlns:a16="http://schemas.microsoft.com/office/drawing/2014/main" id="{240EE5BF-F7D2-4FC8-A5DD-F6B5423153C6}"/>
              </a:ext>
            </a:extLst>
          </p:cNvPr>
          <p:cNvSpPr>
            <a:spLocks noGrp="1" noChangeArrowheads="1"/>
          </p:cNvSpPr>
          <p:nvPr>
            <p:ph type="title"/>
          </p:nvPr>
        </p:nvSpPr>
        <p:spPr>
          <a:xfrm>
            <a:off x="457200" y="304800"/>
            <a:ext cx="7543800" cy="563562"/>
          </a:xfrm>
        </p:spPr>
        <p:txBody>
          <a:bodyPr/>
          <a:lstStyle/>
          <a:p>
            <a:pPr eaLnBrk="1" hangingPunct="1"/>
            <a:r>
              <a:rPr lang="en-US" altLang="en-US" sz="3500" dirty="0"/>
              <a:t>Q</a:t>
            </a:r>
          </a:p>
        </p:txBody>
      </p:sp>
      <p:sp>
        <p:nvSpPr>
          <p:cNvPr id="50" name="TextBox 49">
            <a:extLst>
              <a:ext uri="{FF2B5EF4-FFF2-40B4-BE49-F238E27FC236}">
                <a16:creationId xmlns:a16="http://schemas.microsoft.com/office/drawing/2014/main" id="{CF426230-46C8-405C-9015-99EF57762A2E}"/>
              </a:ext>
            </a:extLst>
          </p:cNvPr>
          <p:cNvSpPr txBox="1"/>
          <p:nvPr/>
        </p:nvSpPr>
        <p:spPr>
          <a:xfrm>
            <a:off x="2259496" y="189094"/>
            <a:ext cx="4607480" cy="400110"/>
          </a:xfrm>
          <a:prstGeom prst="rect">
            <a:avLst/>
          </a:prstGeom>
          <a:solidFill>
            <a:schemeClr val="accent1">
              <a:lumMod val="60000"/>
              <a:lumOff val="40000"/>
            </a:schemeClr>
          </a:solidFill>
        </p:spPr>
        <p:txBody>
          <a:bodyPr wrap="none" rtlCol="0">
            <a:spAutoFit/>
          </a:bodyPr>
          <a:lstStyle/>
          <a:p>
            <a:pPr algn="ctr"/>
            <a:r>
              <a:rPr lang="en-US" sz="2000" b="1" dirty="0"/>
              <a:t>Secondary Angle Closure Glaucoma</a:t>
            </a:r>
          </a:p>
        </p:txBody>
      </p:sp>
      <p:sp>
        <p:nvSpPr>
          <p:cNvPr id="2" name="TextBox 1">
            <a:extLst>
              <a:ext uri="{FF2B5EF4-FFF2-40B4-BE49-F238E27FC236}">
                <a16:creationId xmlns:a16="http://schemas.microsoft.com/office/drawing/2014/main" id="{A7E30BEC-923B-4C9A-A856-BDD0D882F6B8}"/>
              </a:ext>
            </a:extLst>
          </p:cNvPr>
          <p:cNvSpPr txBox="1"/>
          <p:nvPr/>
        </p:nvSpPr>
        <p:spPr>
          <a:xfrm>
            <a:off x="887305" y="2844119"/>
            <a:ext cx="1494320" cy="338554"/>
          </a:xfrm>
          <a:prstGeom prst="rect">
            <a:avLst/>
          </a:prstGeom>
          <a:noFill/>
        </p:spPr>
        <p:txBody>
          <a:bodyPr wrap="none" rtlCol="0">
            <a:spAutoFit/>
          </a:bodyPr>
          <a:lstStyle/>
          <a:p>
            <a:r>
              <a:rPr lang="en-US" sz="1600" dirty="0" err="1">
                <a:solidFill>
                  <a:schemeClr val="bg1">
                    <a:lumMod val="75000"/>
                  </a:schemeClr>
                </a:solidFill>
              </a:rPr>
              <a:t>Phacomorphic</a:t>
            </a:r>
            <a:endParaRPr lang="en-US" sz="1600" dirty="0">
              <a:solidFill>
                <a:schemeClr val="bg1">
                  <a:lumMod val="75000"/>
                </a:schemeClr>
              </a:solidFill>
            </a:endParaRPr>
          </a:p>
        </p:txBody>
      </p:sp>
      <p:sp>
        <p:nvSpPr>
          <p:cNvPr id="51" name="TextBox 50">
            <a:extLst>
              <a:ext uri="{FF2B5EF4-FFF2-40B4-BE49-F238E27FC236}">
                <a16:creationId xmlns:a16="http://schemas.microsoft.com/office/drawing/2014/main" id="{156069D4-340B-4160-A336-EBF73557CEE0}"/>
              </a:ext>
            </a:extLst>
          </p:cNvPr>
          <p:cNvSpPr txBox="1"/>
          <p:nvPr/>
        </p:nvSpPr>
        <p:spPr>
          <a:xfrm>
            <a:off x="884725" y="3175578"/>
            <a:ext cx="1402948" cy="338554"/>
          </a:xfrm>
          <a:prstGeom prst="rect">
            <a:avLst/>
          </a:prstGeom>
          <a:noFill/>
        </p:spPr>
        <p:txBody>
          <a:bodyPr wrap="none" rtlCol="0">
            <a:spAutoFit/>
          </a:bodyPr>
          <a:lstStyle/>
          <a:p>
            <a:r>
              <a:rPr lang="en-US" sz="1600" dirty="0">
                <a:solidFill>
                  <a:schemeClr val="bg1">
                    <a:lumMod val="75000"/>
                  </a:schemeClr>
                </a:solidFill>
              </a:rPr>
              <a:t>Ectopia </a:t>
            </a:r>
            <a:r>
              <a:rPr lang="en-US" sz="1600" dirty="0" err="1">
                <a:solidFill>
                  <a:schemeClr val="bg1">
                    <a:lumMod val="75000"/>
                  </a:schemeClr>
                </a:solidFill>
              </a:rPr>
              <a:t>lentis</a:t>
            </a:r>
            <a:endParaRPr lang="en-US" sz="1600" dirty="0">
              <a:solidFill>
                <a:schemeClr val="bg1">
                  <a:lumMod val="75000"/>
                </a:schemeClr>
              </a:solidFill>
            </a:endParaRPr>
          </a:p>
        </p:txBody>
      </p:sp>
      <p:cxnSp>
        <p:nvCxnSpPr>
          <p:cNvPr id="71" name="Straight Connector 70">
            <a:extLst>
              <a:ext uri="{FF2B5EF4-FFF2-40B4-BE49-F238E27FC236}">
                <a16:creationId xmlns:a16="http://schemas.microsoft.com/office/drawing/2014/main" id="{C104938D-BA8D-4E39-9D5F-9EE2012F2F3C}"/>
              </a:ext>
            </a:extLst>
          </p:cNvPr>
          <p:cNvCxnSpPr>
            <a:cxnSpLocks/>
          </p:cNvCxnSpPr>
          <p:nvPr/>
        </p:nvCxnSpPr>
        <p:spPr>
          <a:xfrm flipH="1">
            <a:off x="762665" y="3023488"/>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2A7E4E40-472F-4E50-8A7A-45C10FDD7171}"/>
              </a:ext>
            </a:extLst>
          </p:cNvPr>
          <p:cNvCxnSpPr>
            <a:cxnSpLocks/>
          </p:cNvCxnSpPr>
          <p:nvPr/>
        </p:nvCxnSpPr>
        <p:spPr>
          <a:xfrm flipH="1">
            <a:off x="762665" y="3347853"/>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C3924889-45B9-4383-9C9E-48F0A9C27AD8}"/>
              </a:ext>
            </a:extLst>
          </p:cNvPr>
          <p:cNvCxnSpPr>
            <a:cxnSpLocks/>
          </p:cNvCxnSpPr>
          <p:nvPr/>
        </p:nvCxnSpPr>
        <p:spPr>
          <a:xfrm flipH="1">
            <a:off x="748719" y="2838976"/>
            <a:ext cx="13947" cy="5088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 name="Straight Arrow Connector 5">
            <a:extLst>
              <a:ext uri="{FF2B5EF4-FFF2-40B4-BE49-F238E27FC236}">
                <a16:creationId xmlns:a16="http://schemas.microsoft.com/office/drawing/2014/main" id="{A3439F0C-5143-461F-8F3C-2E830785DEFC}"/>
              </a:ext>
            </a:extLst>
          </p:cNvPr>
          <p:cNvCxnSpPr>
            <a:stCxn id="50" idx="2"/>
          </p:cNvCxnSpPr>
          <p:nvPr/>
        </p:nvCxnSpPr>
        <p:spPr>
          <a:xfrm flipH="1">
            <a:off x="2971800" y="589204"/>
            <a:ext cx="1591436" cy="706196"/>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0" name="Straight Arrow Connector 9">
            <a:extLst>
              <a:ext uri="{FF2B5EF4-FFF2-40B4-BE49-F238E27FC236}">
                <a16:creationId xmlns:a16="http://schemas.microsoft.com/office/drawing/2014/main" id="{84DC796E-F6ED-4FBB-82D2-A260F480BF8A}"/>
              </a:ext>
            </a:extLst>
          </p:cNvPr>
          <p:cNvCxnSpPr>
            <a:cxnSpLocks/>
          </p:cNvCxnSpPr>
          <p:nvPr/>
        </p:nvCxnSpPr>
        <p:spPr>
          <a:xfrm>
            <a:off x="4572000" y="589204"/>
            <a:ext cx="1600200" cy="706196"/>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6" name="Straight Arrow Connector 25">
            <a:extLst>
              <a:ext uri="{FF2B5EF4-FFF2-40B4-BE49-F238E27FC236}">
                <a16:creationId xmlns:a16="http://schemas.microsoft.com/office/drawing/2014/main" id="{B70E0124-9B84-41A5-8D84-A66B7838A706}"/>
              </a:ext>
            </a:extLst>
          </p:cNvPr>
          <p:cNvCxnSpPr>
            <a:cxnSpLocks/>
          </p:cNvCxnSpPr>
          <p:nvPr/>
        </p:nvCxnSpPr>
        <p:spPr>
          <a:xfrm flipH="1">
            <a:off x="1159539" y="1828800"/>
            <a:ext cx="1290435" cy="478059"/>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28" name="Straight Arrow Connector 27">
            <a:extLst>
              <a:ext uri="{FF2B5EF4-FFF2-40B4-BE49-F238E27FC236}">
                <a16:creationId xmlns:a16="http://schemas.microsoft.com/office/drawing/2014/main" id="{567A4249-5C59-4416-8A8E-1C35913900AB}"/>
              </a:ext>
            </a:extLst>
          </p:cNvPr>
          <p:cNvCxnSpPr>
            <a:cxnSpLocks/>
          </p:cNvCxnSpPr>
          <p:nvPr/>
        </p:nvCxnSpPr>
        <p:spPr>
          <a:xfrm>
            <a:off x="2449973" y="1832208"/>
            <a:ext cx="1268784"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56" name="Text Box 6">
            <a:extLst>
              <a:ext uri="{FF2B5EF4-FFF2-40B4-BE49-F238E27FC236}">
                <a16:creationId xmlns:a16="http://schemas.microsoft.com/office/drawing/2014/main" id="{557983BD-9D64-49B9-A366-A08663B0451F}"/>
              </a:ext>
            </a:extLst>
          </p:cNvPr>
          <p:cNvSpPr txBox="1">
            <a:spLocks noChangeArrowheads="1"/>
          </p:cNvSpPr>
          <p:nvPr/>
        </p:nvSpPr>
        <p:spPr bwMode="auto">
          <a:xfrm>
            <a:off x="5029200" y="2356376"/>
            <a:ext cx="813043"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r" eaLnBrk="1" hangingPunct="1">
              <a:lnSpc>
                <a:spcPct val="80000"/>
              </a:lnSpc>
              <a:spcBef>
                <a:spcPct val="0"/>
              </a:spcBef>
              <a:buClrTx/>
              <a:buSzTx/>
              <a:buFontTx/>
              <a:buNone/>
            </a:pPr>
            <a:r>
              <a:rPr lang="en-US" altLang="en-US" sz="1800" dirty="0">
                <a:solidFill>
                  <a:schemeClr val="bg1">
                    <a:lumMod val="75000"/>
                  </a:schemeClr>
                </a:solidFill>
              </a:rPr>
              <a:t>‘Push’</a:t>
            </a:r>
          </a:p>
        </p:txBody>
      </p:sp>
      <p:sp>
        <p:nvSpPr>
          <p:cNvPr id="57" name="Text Box 14">
            <a:extLst>
              <a:ext uri="{FF2B5EF4-FFF2-40B4-BE49-F238E27FC236}">
                <a16:creationId xmlns:a16="http://schemas.microsoft.com/office/drawing/2014/main" id="{5DAFA1C1-3A29-4C27-A379-663FDD22E326}"/>
              </a:ext>
            </a:extLst>
          </p:cNvPr>
          <p:cNvSpPr txBox="1">
            <a:spLocks noChangeArrowheads="1"/>
          </p:cNvSpPr>
          <p:nvPr/>
        </p:nvSpPr>
        <p:spPr bwMode="auto">
          <a:xfrm>
            <a:off x="7620000" y="2365901"/>
            <a:ext cx="671979"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t>‘Pull’</a:t>
            </a:r>
          </a:p>
        </p:txBody>
      </p:sp>
      <p:cxnSp>
        <p:nvCxnSpPr>
          <p:cNvPr id="58" name="Straight Arrow Connector 57">
            <a:extLst>
              <a:ext uri="{FF2B5EF4-FFF2-40B4-BE49-F238E27FC236}">
                <a16:creationId xmlns:a16="http://schemas.microsoft.com/office/drawing/2014/main" id="{E874FEE9-46BD-46A3-90A3-DE7CC220FBFF}"/>
              </a:ext>
            </a:extLst>
          </p:cNvPr>
          <p:cNvCxnSpPr>
            <a:cxnSpLocks/>
          </p:cNvCxnSpPr>
          <p:nvPr/>
        </p:nvCxnSpPr>
        <p:spPr>
          <a:xfrm flipH="1">
            <a:off x="5867400" y="1828800"/>
            <a:ext cx="849775"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59" name="Straight Arrow Connector 58">
            <a:extLst>
              <a:ext uri="{FF2B5EF4-FFF2-40B4-BE49-F238E27FC236}">
                <a16:creationId xmlns:a16="http://schemas.microsoft.com/office/drawing/2014/main" id="{C370A4A1-FE96-4E70-B89E-839542A5E241}"/>
              </a:ext>
            </a:extLst>
          </p:cNvPr>
          <p:cNvCxnSpPr>
            <a:cxnSpLocks/>
          </p:cNvCxnSpPr>
          <p:nvPr/>
        </p:nvCxnSpPr>
        <p:spPr>
          <a:xfrm>
            <a:off x="6717173" y="1832208"/>
            <a:ext cx="902827" cy="474047"/>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62" name="Text Box 16">
            <a:extLst>
              <a:ext uri="{FF2B5EF4-FFF2-40B4-BE49-F238E27FC236}">
                <a16:creationId xmlns:a16="http://schemas.microsoft.com/office/drawing/2014/main" id="{33538067-0726-41B0-93FF-357EF00CA62D}"/>
              </a:ext>
            </a:extLst>
          </p:cNvPr>
          <p:cNvSpPr txBox="1">
            <a:spLocks noChangeArrowheads="1"/>
          </p:cNvSpPr>
          <p:nvPr/>
        </p:nvSpPr>
        <p:spPr bwMode="auto">
          <a:xfrm>
            <a:off x="8065437" y="2684785"/>
            <a:ext cx="628698"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NVG</a:t>
            </a:r>
          </a:p>
        </p:txBody>
      </p:sp>
      <p:sp>
        <p:nvSpPr>
          <p:cNvPr id="70" name="Text Box 21">
            <a:extLst>
              <a:ext uri="{FF2B5EF4-FFF2-40B4-BE49-F238E27FC236}">
                <a16:creationId xmlns:a16="http://schemas.microsoft.com/office/drawing/2014/main" id="{86C32650-BE1F-4CC3-8DB5-0C136D877E6F}"/>
              </a:ext>
            </a:extLst>
          </p:cNvPr>
          <p:cNvSpPr txBox="1">
            <a:spLocks noChangeArrowheads="1"/>
          </p:cNvSpPr>
          <p:nvPr/>
        </p:nvSpPr>
        <p:spPr bwMode="auto">
          <a:xfrm>
            <a:off x="8070534" y="3048000"/>
            <a:ext cx="526106"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a:solidFill>
                  <a:schemeClr val="bg1">
                    <a:lumMod val="75000"/>
                  </a:schemeClr>
                </a:solidFill>
              </a:rPr>
              <a:t>ICE</a:t>
            </a:r>
          </a:p>
        </p:txBody>
      </p:sp>
      <p:sp>
        <p:nvSpPr>
          <p:cNvPr id="75" name="Text Box 45">
            <a:extLst>
              <a:ext uri="{FF2B5EF4-FFF2-40B4-BE49-F238E27FC236}">
                <a16:creationId xmlns:a16="http://schemas.microsoft.com/office/drawing/2014/main" id="{2B6EDA2D-8F55-4DFD-A225-8C03CE6FC7F3}"/>
              </a:ext>
            </a:extLst>
          </p:cNvPr>
          <p:cNvSpPr txBox="1">
            <a:spLocks noChangeArrowheads="1"/>
          </p:cNvSpPr>
          <p:nvPr/>
        </p:nvSpPr>
        <p:spPr bwMode="auto">
          <a:xfrm>
            <a:off x="8073162" y="3810000"/>
            <a:ext cx="1070837" cy="74635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ts val="1700"/>
              </a:lnSpc>
              <a:spcBef>
                <a:spcPct val="0"/>
              </a:spcBef>
              <a:buClrTx/>
              <a:buSzTx/>
              <a:buFontTx/>
              <a:buNone/>
            </a:pPr>
            <a:r>
              <a:rPr lang="en-US" altLang="en-US" sz="1600" dirty="0">
                <a:solidFill>
                  <a:schemeClr val="bg1">
                    <a:lumMod val="75000"/>
                  </a:schemeClr>
                </a:solidFill>
              </a:rPr>
              <a:t>Epithelial/ fibrous ingrowth</a:t>
            </a:r>
          </a:p>
        </p:txBody>
      </p:sp>
      <p:cxnSp>
        <p:nvCxnSpPr>
          <p:cNvPr id="77" name="Straight Connector 76">
            <a:extLst>
              <a:ext uri="{FF2B5EF4-FFF2-40B4-BE49-F238E27FC236}">
                <a16:creationId xmlns:a16="http://schemas.microsoft.com/office/drawing/2014/main" id="{FC090BD7-F2E1-4464-B57B-9CBE5874C89B}"/>
              </a:ext>
            </a:extLst>
          </p:cNvPr>
          <p:cNvCxnSpPr>
            <a:cxnSpLocks/>
          </p:cNvCxnSpPr>
          <p:nvPr/>
        </p:nvCxnSpPr>
        <p:spPr>
          <a:xfrm>
            <a:off x="7873969" y="2674448"/>
            <a:ext cx="7724" cy="128795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8" name="Straight Connector 77">
            <a:extLst>
              <a:ext uri="{FF2B5EF4-FFF2-40B4-BE49-F238E27FC236}">
                <a16:creationId xmlns:a16="http://schemas.microsoft.com/office/drawing/2014/main" id="{B1922ED5-C3D8-43D8-A00D-1D6BC9201DBA}"/>
              </a:ext>
            </a:extLst>
          </p:cNvPr>
          <p:cNvCxnSpPr/>
          <p:nvPr/>
        </p:nvCxnSpPr>
        <p:spPr>
          <a:xfrm flipH="1">
            <a:off x="7873968" y="2840262"/>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9" name="Straight Connector 78">
            <a:extLst>
              <a:ext uri="{FF2B5EF4-FFF2-40B4-BE49-F238E27FC236}">
                <a16:creationId xmlns:a16="http://schemas.microsoft.com/office/drawing/2014/main" id="{77019ED2-6D69-4A60-9D19-D4DB786EA3A0}"/>
              </a:ext>
            </a:extLst>
          </p:cNvPr>
          <p:cNvCxnSpPr/>
          <p:nvPr/>
        </p:nvCxnSpPr>
        <p:spPr>
          <a:xfrm flipH="1">
            <a:off x="7873968" y="3213518"/>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1" name="Straight Connector 80">
            <a:extLst>
              <a:ext uri="{FF2B5EF4-FFF2-40B4-BE49-F238E27FC236}">
                <a16:creationId xmlns:a16="http://schemas.microsoft.com/office/drawing/2014/main" id="{9796A12F-4125-4C05-8EE8-A388740C580D}"/>
              </a:ext>
            </a:extLst>
          </p:cNvPr>
          <p:cNvCxnSpPr/>
          <p:nvPr/>
        </p:nvCxnSpPr>
        <p:spPr>
          <a:xfrm flipH="1">
            <a:off x="7877837" y="3581400"/>
            <a:ext cx="24447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3" name="Straight Connector 82">
            <a:extLst>
              <a:ext uri="{FF2B5EF4-FFF2-40B4-BE49-F238E27FC236}">
                <a16:creationId xmlns:a16="http://schemas.microsoft.com/office/drawing/2014/main" id="{7FDC5F4B-9BF0-42AD-B8BB-2F2399BCF1E2}"/>
              </a:ext>
            </a:extLst>
          </p:cNvPr>
          <p:cNvCxnSpPr/>
          <p:nvPr/>
        </p:nvCxnSpPr>
        <p:spPr>
          <a:xfrm flipH="1">
            <a:off x="7881693" y="3962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93" name="Text Box 42">
            <a:extLst>
              <a:ext uri="{FF2B5EF4-FFF2-40B4-BE49-F238E27FC236}">
                <a16:creationId xmlns:a16="http://schemas.microsoft.com/office/drawing/2014/main" id="{53BAB77F-E061-4834-9068-34BDF78AD071}"/>
              </a:ext>
            </a:extLst>
          </p:cNvPr>
          <p:cNvSpPr txBox="1">
            <a:spLocks noChangeArrowheads="1"/>
          </p:cNvSpPr>
          <p:nvPr/>
        </p:nvSpPr>
        <p:spPr bwMode="auto">
          <a:xfrm>
            <a:off x="8111387" y="3429000"/>
            <a:ext cx="895181"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b="1" dirty="0"/>
              <a:t>Flat AC</a:t>
            </a:r>
          </a:p>
        </p:txBody>
      </p:sp>
      <p:sp>
        <p:nvSpPr>
          <p:cNvPr id="100" name="Text Box 23">
            <a:extLst>
              <a:ext uri="{FF2B5EF4-FFF2-40B4-BE49-F238E27FC236}">
                <a16:creationId xmlns:a16="http://schemas.microsoft.com/office/drawing/2014/main" id="{D8F2FCFF-2984-4836-B000-9C5601A8EAAA}"/>
              </a:ext>
            </a:extLst>
          </p:cNvPr>
          <p:cNvSpPr txBox="1">
            <a:spLocks noChangeArrowheads="1"/>
          </p:cNvSpPr>
          <p:nvPr/>
        </p:nvSpPr>
        <p:spPr bwMode="auto">
          <a:xfrm>
            <a:off x="5530369" y="2667000"/>
            <a:ext cx="2143536"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Aqueous misdirection</a:t>
            </a:r>
          </a:p>
        </p:txBody>
      </p:sp>
      <p:cxnSp>
        <p:nvCxnSpPr>
          <p:cNvPr id="104" name="Straight Connector 103">
            <a:extLst>
              <a:ext uri="{FF2B5EF4-FFF2-40B4-BE49-F238E27FC236}">
                <a16:creationId xmlns:a16="http://schemas.microsoft.com/office/drawing/2014/main" id="{49D87D4A-E317-4446-9B95-5184CB3968F3}"/>
              </a:ext>
            </a:extLst>
          </p:cNvPr>
          <p:cNvCxnSpPr>
            <a:cxnSpLocks/>
          </p:cNvCxnSpPr>
          <p:nvPr/>
        </p:nvCxnSpPr>
        <p:spPr>
          <a:xfrm flipH="1">
            <a:off x="5316229" y="2667000"/>
            <a:ext cx="7397" cy="25314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5" name="Straight Connector 104">
            <a:extLst>
              <a:ext uri="{FF2B5EF4-FFF2-40B4-BE49-F238E27FC236}">
                <a16:creationId xmlns:a16="http://schemas.microsoft.com/office/drawing/2014/main" id="{F40B6D71-75A8-4A88-864D-00D14C2F710D}"/>
              </a:ext>
            </a:extLst>
          </p:cNvPr>
          <p:cNvCxnSpPr/>
          <p:nvPr/>
        </p:nvCxnSpPr>
        <p:spPr>
          <a:xfrm flipH="1">
            <a:off x="5323624" y="2832814"/>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6" name="Straight Connector 105">
            <a:extLst>
              <a:ext uri="{FF2B5EF4-FFF2-40B4-BE49-F238E27FC236}">
                <a16:creationId xmlns:a16="http://schemas.microsoft.com/office/drawing/2014/main" id="{010BF7B2-AA07-4DCF-822D-E2DB5CC0BF59}"/>
              </a:ext>
            </a:extLst>
          </p:cNvPr>
          <p:cNvCxnSpPr/>
          <p:nvPr/>
        </p:nvCxnSpPr>
        <p:spPr>
          <a:xfrm flipH="1">
            <a:off x="5323624" y="3360065"/>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a:extLst>
              <a:ext uri="{FF2B5EF4-FFF2-40B4-BE49-F238E27FC236}">
                <a16:creationId xmlns:a16="http://schemas.microsoft.com/office/drawing/2014/main" id="{BAC8035C-3999-4C31-93CD-6C0D2ADEB73B}"/>
              </a:ext>
            </a:extLst>
          </p:cNvPr>
          <p:cNvCxnSpPr/>
          <p:nvPr/>
        </p:nvCxnSpPr>
        <p:spPr>
          <a:xfrm flipH="1">
            <a:off x="5323536" y="3786938"/>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8" name="Straight Connector 107">
            <a:extLst>
              <a:ext uri="{FF2B5EF4-FFF2-40B4-BE49-F238E27FC236}">
                <a16:creationId xmlns:a16="http://schemas.microsoft.com/office/drawing/2014/main" id="{DB64CAEE-69B4-426A-8A5B-D1269DBF0F66}"/>
              </a:ext>
            </a:extLst>
          </p:cNvPr>
          <p:cNvCxnSpPr/>
          <p:nvPr/>
        </p:nvCxnSpPr>
        <p:spPr>
          <a:xfrm flipH="1">
            <a:off x="5327493" y="4249152"/>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12" name="Straight Connector 111">
            <a:extLst>
              <a:ext uri="{FF2B5EF4-FFF2-40B4-BE49-F238E27FC236}">
                <a16:creationId xmlns:a16="http://schemas.microsoft.com/office/drawing/2014/main" id="{99A16C30-4BE4-48E5-8B65-0C5F3039B8DC}"/>
              </a:ext>
            </a:extLst>
          </p:cNvPr>
          <p:cNvCxnSpPr/>
          <p:nvPr/>
        </p:nvCxnSpPr>
        <p:spPr>
          <a:xfrm flipH="1">
            <a:off x="5333455" y="51816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13" name="Text Box 42">
            <a:extLst>
              <a:ext uri="{FF2B5EF4-FFF2-40B4-BE49-F238E27FC236}">
                <a16:creationId xmlns:a16="http://schemas.microsoft.com/office/drawing/2014/main" id="{056DFFD9-3CA2-42E7-90FE-4F14522E3504}"/>
              </a:ext>
            </a:extLst>
          </p:cNvPr>
          <p:cNvSpPr txBox="1">
            <a:spLocks noChangeArrowheads="1"/>
          </p:cNvSpPr>
          <p:nvPr/>
        </p:nvSpPr>
        <p:spPr bwMode="auto">
          <a:xfrm>
            <a:off x="5533954" y="3623846"/>
            <a:ext cx="1563248"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Retinal surgery</a:t>
            </a:r>
          </a:p>
        </p:txBody>
      </p:sp>
      <p:sp>
        <p:nvSpPr>
          <p:cNvPr id="118" name="Text Box 47">
            <a:extLst>
              <a:ext uri="{FF2B5EF4-FFF2-40B4-BE49-F238E27FC236}">
                <a16:creationId xmlns:a16="http://schemas.microsoft.com/office/drawing/2014/main" id="{3F59D898-ECAD-49F0-9425-2A1BC8DDA7B5}"/>
              </a:ext>
            </a:extLst>
          </p:cNvPr>
          <p:cNvSpPr txBox="1">
            <a:spLocks noChangeArrowheads="1"/>
          </p:cNvSpPr>
          <p:nvPr/>
        </p:nvSpPr>
        <p:spPr bwMode="auto">
          <a:xfrm>
            <a:off x="5523688" y="4538246"/>
            <a:ext cx="1414170"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Drug-induced</a:t>
            </a:r>
          </a:p>
        </p:txBody>
      </p:sp>
      <p:sp>
        <p:nvSpPr>
          <p:cNvPr id="16" name="TextBox 15">
            <a:extLst>
              <a:ext uri="{FF2B5EF4-FFF2-40B4-BE49-F238E27FC236}">
                <a16:creationId xmlns:a16="http://schemas.microsoft.com/office/drawing/2014/main" id="{984E008D-FBBA-42B4-940E-EA26772E0161}"/>
              </a:ext>
            </a:extLst>
          </p:cNvPr>
          <p:cNvSpPr txBox="1"/>
          <p:nvPr/>
        </p:nvSpPr>
        <p:spPr>
          <a:xfrm>
            <a:off x="6230528" y="5257800"/>
            <a:ext cx="1326004" cy="369332"/>
          </a:xfrm>
          <a:prstGeom prst="rect">
            <a:avLst/>
          </a:prstGeom>
          <a:noFill/>
        </p:spPr>
        <p:txBody>
          <a:bodyPr wrap="none" rtlCol="0">
            <a:spAutoFit/>
          </a:bodyPr>
          <a:lstStyle/>
          <a:p>
            <a:pPr algn="ctr"/>
            <a:r>
              <a:rPr lang="en-US" dirty="0">
                <a:solidFill>
                  <a:schemeClr val="bg1">
                    <a:lumMod val="75000"/>
                  </a:schemeClr>
                </a:solidFill>
              </a:rPr>
              <a:t>Both/Either</a:t>
            </a:r>
          </a:p>
        </p:txBody>
      </p:sp>
      <p:cxnSp>
        <p:nvCxnSpPr>
          <p:cNvPr id="125" name="Straight Connector 124">
            <a:extLst>
              <a:ext uri="{FF2B5EF4-FFF2-40B4-BE49-F238E27FC236}">
                <a16:creationId xmlns:a16="http://schemas.microsoft.com/office/drawing/2014/main" id="{01138141-D318-4ED7-A7FE-D8F2155CE890}"/>
              </a:ext>
            </a:extLst>
          </p:cNvPr>
          <p:cNvCxnSpPr/>
          <p:nvPr/>
        </p:nvCxnSpPr>
        <p:spPr>
          <a:xfrm flipH="1">
            <a:off x="5334000" y="4724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52" name="Text Box 47">
            <a:extLst>
              <a:ext uri="{FF2B5EF4-FFF2-40B4-BE49-F238E27FC236}">
                <a16:creationId xmlns:a16="http://schemas.microsoft.com/office/drawing/2014/main" id="{E3578916-9804-473C-8F06-D4FA0BCEDFD0}"/>
              </a:ext>
            </a:extLst>
          </p:cNvPr>
          <p:cNvSpPr txBox="1">
            <a:spLocks noChangeArrowheads="1"/>
          </p:cNvSpPr>
          <p:nvPr/>
        </p:nvSpPr>
        <p:spPr bwMode="auto">
          <a:xfrm>
            <a:off x="5543446" y="4055146"/>
            <a:ext cx="1619354"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err="1">
                <a:solidFill>
                  <a:schemeClr val="bg1">
                    <a:lumMod val="75000"/>
                  </a:schemeClr>
                </a:solidFill>
              </a:rPr>
              <a:t>Nanophthalmos</a:t>
            </a:r>
            <a:endParaRPr lang="en-US" altLang="en-US" sz="1600" dirty="0">
              <a:solidFill>
                <a:schemeClr val="bg1">
                  <a:lumMod val="75000"/>
                </a:schemeClr>
              </a:solidFill>
            </a:endParaRPr>
          </a:p>
        </p:txBody>
      </p:sp>
      <p:sp>
        <p:nvSpPr>
          <p:cNvPr id="53" name="Text Box 45">
            <a:extLst>
              <a:ext uri="{FF2B5EF4-FFF2-40B4-BE49-F238E27FC236}">
                <a16:creationId xmlns:a16="http://schemas.microsoft.com/office/drawing/2014/main" id="{57D1A14F-68FE-47D2-983C-1A879D66A9DC}"/>
              </a:ext>
            </a:extLst>
          </p:cNvPr>
          <p:cNvSpPr txBox="1">
            <a:spLocks noChangeArrowheads="1"/>
          </p:cNvSpPr>
          <p:nvPr/>
        </p:nvSpPr>
        <p:spPr bwMode="auto">
          <a:xfrm>
            <a:off x="5523688" y="5013493"/>
            <a:ext cx="582211"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PFV</a:t>
            </a:r>
          </a:p>
        </p:txBody>
      </p:sp>
      <p:sp>
        <p:nvSpPr>
          <p:cNvPr id="54" name="Text Box 42">
            <a:extLst>
              <a:ext uri="{FF2B5EF4-FFF2-40B4-BE49-F238E27FC236}">
                <a16:creationId xmlns:a16="http://schemas.microsoft.com/office/drawing/2014/main" id="{E1E37D2C-2C52-446B-843B-01E64990D3EC}"/>
              </a:ext>
            </a:extLst>
          </p:cNvPr>
          <p:cNvSpPr txBox="1">
            <a:spLocks noChangeArrowheads="1"/>
          </p:cNvSpPr>
          <p:nvPr/>
        </p:nvSpPr>
        <p:spPr bwMode="auto">
          <a:xfrm>
            <a:off x="5551406" y="3192546"/>
            <a:ext cx="2276072"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ERD/choroidal effusion</a:t>
            </a:r>
          </a:p>
        </p:txBody>
      </p:sp>
      <p:sp>
        <p:nvSpPr>
          <p:cNvPr id="45" name="Oval 44">
            <a:extLst>
              <a:ext uri="{FF2B5EF4-FFF2-40B4-BE49-F238E27FC236}">
                <a16:creationId xmlns:a16="http://schemas.microsoft.com/office/drawing/2014/main" id="{76FA557D-2183-42C8-839A-45F6B0D15E23}"/>
              </a:ext>
            </a:extLst>
          </p:cNvPr>
          <p:cNvSpPr/>
          <p:nvPr/>
        </p:nvSpPr>
        <p:spPr>
          <a:xfrm>
            <a:off x="8001000" y="3429000"/>
            <a:ext cx="1070837" cy="338554"/>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TextBox 45">
            <a:extLst>
              <a:ext uri="{FF2B5EF4-FFF2-40B4-BE49-F238E27FC236}">
                <a16:creationId xmlns:a16="http://schemas.microsoft.com/office/drawing/2014/main" id="{862AF75F-3F29-4B64-9DB6-78F1A030200C}"/>
              </a:ext>
            </a:extLst>
          </p:cNvPr>
          <p:cNvSpPr txBox="1"/>
          <p:nvPr/>
        </p:nvSpPr>
        <p:spPr>
          <a:xfrm>
            <a:off x="2314614" y="3346074"/>
            <a:ext cx="5174833" cy="2308324"/>
          </a:xfrm>
          <a:prstGeom prst="rect">
            <a:avLst/>
          </a:prstGeom>
          <a:solidFill>
            <a:srgbClr val="002060"/>
          </a:solidFill>
        </p:spPr>
        <p:txBody>
          <a:bodyPr wrap="square" rtlCol="0">
            <a:spAutoFit/>
          </a:bodyPr>
          <a:lstStyle/>
          <a:p>
            <a:r>
              <a:rPr lang="en-US" sz="1600" i="1" dirty="0">
                <a:solidFill>
                  <a:schemeClr val="tx1">
                    <a:lumMod val="50000"/>
                    <a:lumOff val="50000"/>
                  </a:schemeClr>
                </a:solidFill>
              </a:rPr>
              <a:t>What clinical scenario typically produces the flat AC that leads to secondary ACG?</a:t>
            </a:r>
          </a:p>
          <a:p>
            <a:r>
              <a:rPr lang="en-US" sz="1600" b="1" u="sng" dirty="0">
                <a:solidFill>
                  <a:schemeClr val="bg1"/>
                </a:solidFill>
              </a:rPr>
              <a:t>Wound leak</a:t>
            </a:r>
            <a:r>
              <a:rPr lang="en-US" sz="1600" dirty="0">
                <a:solidFill>
                  <a:schemeClr val="bg1"/>
                </a:solidFill>
              </a:rPr>
              <a:t> </a:t>
            </a:r>
            <a:r>
              <a:rPr lang="en-US" sz="1600" dirty="0">
                <a:solidFill>
                  <a:schemeClr val="tx1">
                    <a:lumMod val="50000"/>
                    <a:lumOff val="50000"/>
                  </a:schemeClr>
                </a:solidFill>
              </a:rPr>
              <a:t>after cataract or filtering surgery</a:t>
            </a:r>
          </a:p>
          <a:p>
            <a:endParaRPr lang="en-US" sz="1600" i="1" dirty="0">
              <a:solidFill>
                <a:schemeClr val="tx1">
                  <a:lumMod val="50000"/>
                  <a:lumOff val="50000"/>
                </a:schemeClr>
              </a:solidFill>
            </a:endParaRPr>
          </a:p>
          <a:p>
            <a:r>
              <a:rPr lang="en-US" sz="1600" i="1" dirty="0">
                <a:solidFill>
                  <a:schemeClr val="tx1">
                    <a:lumMod val="50000"/>
                    <a:lumOff val="50000"/>
                  </a:schemeClr>
                </a:solidFill>
              </a:rPr>
              <a:t>Will the IOP be high, or low?</a:t>
            </a:r>
          </a:p>
          <a:p>
            <a:r>
              <a:rPr lang="en-US" sz="1600" dirty="0">
                <a:solidFill>
                  <a:schemeClr val="tx1">
                    <a:lumMod val="50000"/>
                    <a:lumOff val="50000"/>
                  </a:schemeClr>
                </a:solidFill>
              </a:rPr>
              <a:t>Low</a:t>
            </a:r>
          </a:p>
          <a:p>
            <a:endParaRPr lang="en-US" sz="1600" dirty="0">
              <a:solidFill>
                <a:schemeClr val="tx1">
                  <a:lumMod val="50000"/>
                  <a:lumOff val="50000"/>
                </a:schemeClr>
              </a:solidFill>
            </a:endParaRPr>
          </a:p>
          <a:p>
            <a:r>
              <a:rPr lang="en-US" sz="1600" i="1" dirty="0">
                <a:solidFill>
                  <a:schemeClr val="tx1">
                    <a:lumMod val="50000"/>
                    <a:lumOff val="50000"/>
                  </a:schemeClr>
                </a:solidFill>
              </a:rPr>
              <a:t>How does a flat AC lead to ACG?</a:t>
            </a:r>
          </a:p>
          <a:p>
            <a:r>
              <a:rPr lang="en-US" sz="1600" dirty="0">
                <a:solidFill>
                  <a:schemeClr val="tx1">
                    <a:lumMod val="50000"/>
                    <a:lumOff val="50000"/>
                  </a:schemeClr>
                </a:solidFill>
              </a:rPr>
              <a:t>By allowing PAS to form</a:t>
            </a:r>
          </a:p>
        </p:txBody>
      </p:sp>
      <p:sp>
        <p:nvSpPr>
          <p:cNvPr id="47" name="Text Box 18">
            <a:extLst>
              <a:ext uri="{FF2B5EF4-FFF2-40B4-BE49-F238E27FC236}">
                <a16:creationId xmlns:a16="http://schemas.microsoft.com/office/drawing/2014/main" id="{12666FD3-F2FF-43B6-B752-FB046AF87900}"/>
              </a:ext>
            </a:extLst>
          </p:cNvPr>
          <p:cNvSpPr txBox="1">
            <a:spLocks noChangeArrowheads="1"/>
          </p:cNvSpPr>
          <p:nvPr/>
        </p:nvSpPr>
        <p:spPr bwMode="auto">
          <a:xfrm>
            <a:off x="278611" y="4280861"/>
            <a:ext cx="6568593" cy="1323439"/>
          </a:xfrm>
          <a:prstGeom prst="rect">
            <a:avLst/>
          </a:prstGeom>
          <a:solidFill>
            <a:srgbClr val="B2B2B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r>
              <a:rPr lang="en-US" sz="1600" i="1" dirty="0">
                <a:solidFill>
                  <a:schemeClr val="bg1">
                    <a:lumMod val="50000"/>
                  </a:schemeClr>
                </a:solidFill>
              </a:rPr>
              <a:t>How is a wound leak managed medically? </a:t>
            </a:r>
            <a:r>
              <a:rPr lang="en-US" sz="1600" dirty="0">
                <a:solidFill>
                  <a:schemeClr val="bg1">
                    <a:lumMod val="50000"/>
                  </a:schemeClr>
                </a:solidFill>
              </a:rPr>
              <a:t>It’s as simple as ABC(D):</a:t>
            </a:r>
          </a:p>
          <a:p>
            <a:pPr eaLnBrk="1" hangingPunct="1"/>
            <a:r>
              <a:rPr lang="en-US" sz="1600" dirty="0">
                <a:solidFill>
                  <a:schemeClr val="bg1">
                    <a:lumMod val="50000"/>
                  </a:schemeClr>
                </a:solidFill>
              </a:rPr>
              <a:t>--Aqueous suppressants</a:t>
            </a:r>
          </a:p>
          <a:p>
            <a:pPr eaLnBrk="1" hangingPunct="1"/>
            <a:r>
              <a:rPr lang="en-US" sz="1600" dirty="0">
                <a:solidFill>
                  <a:schemeClr val="bg1">
                    <a:lumMod val="50000"/>
                  </a:schemeClr>
                </a:solidFill>
              </a:rPr>
              <a:t>--</a:t>
            </a:r>
            <a:r>
              <a:rPr lang="en-US" sz="1600" b="1" dirty="0">
                <a:solidFill>
                  <a:schemeClr val="bg1">
                    <a:lumMod val="50000"/>
                  </a:schemeClr>
                </a:solidFill>
              </a:rPr>
              <a:t>B</a:t>
            </a:r>
            <a:r>
              <a:rPr lang="en-US" sz="1600" dirty="0">
                <a:solidFill>
                  <a:schemeClr val="bg1">
                    <a:lumMod val="50000"/>
                  </a:schemeClr>
                </a:solidFill>
              </a:rPr>
              <a:t>andage contact lens (BCL), if we’re talking post-CE </a:t>
            </a:r>
          </a:p>
          <a:p>
            <a:pPr eaLnBrk="1" hangingPunct="1"/>
            <a:r>
              <a:rPr lang="en-US" sz="1600" dirty="0">
                <a:solidFill>
                  <a:schemeClr val="bg1">
                    <a:lumMod val="50000"/>
                  </a:schemeClr>
                </a:solidFill>
              </a:rPr>
              <a:t>--</a:t>
            </a:r>
            <a:r>
              <a:rPr lang="en-US" sz="1600" b="1" dirty="0">
                <a:solidFill>
                  <a:schemeClr val="bg1">
                    <a:lumMod val="50000"/>
                  </a:schemeClr>
                </a:solidFill>
              </a:rPr>
              <a:t>C</a:t>
            </a:r>
            <a:r>
              <a:rPr lang="en-US" sz="1600" dirty="0">
                <a:solidFill>
                  <a:schemeClr val="bg1">
                    <a:lumMod val="50000"/>
                  </a:schemeClr>
                </a:solidFill>
              </a:rPr>
              <a:t>ycloplegia</a:t>
            </a:r>
          </a:p>
          <a:p>
            <a:pPr eaLnBrk="1" hangingPunct="1"/>
            <a:r>
              <a:rPr lang="en-US" sz="1600" dirty="0">
                <a:solidFill>
                  <a:schemeClr val="bg1">
                    <a:lumMod val="50000"/>
                  </a:schemeClr>
                </a:solidFill>
              </a:rPr>
              <a:t>--</a:t>
            </a:r>
            <a:r>
              <a:rPr lang="en-US" sz="1600" b="1" dirty="0"/>
              <a:t>D</a:t>
            </a:r>
            <a:r>
              <a:rPr lang="en-US" sz="1600" b="1" dirty="0">
                <a:solidFill>
                  <a:srgbClr val="0000FF"/>
                </a:solidFill>
              </a:rPr>
              <a:t>iscontinue (or at least </a:t>
            </a:r>
            <a:r>
              <a:rPr lang="en-US" sz="1600" b="1" dirty="0"/>
              <a:t>D</a:t>
            </a:r>
            <a:r>
              <a:rPr lang="en-US" sz="1600" b="1" dirty="0">
                <a:solidFill>
                  <a:srgbClr val="0000FF"/>
                </a:solidFill>
              </a:rPr>
              <a:t>iminish) topical steroids</a:t>
            </a:r>
            <a:endParaRPr lang="en-US" sz="1600" b="1" dirty="0">
              <a:solidFill>
                <a:schemeClr val="bg1">
                  <a:lumMod val="50000"/>
                </a:schemeClr>
              </a:solidFill>
            </a:endParaRPr>
          </a:p>
        </p:txBody>
      </p:sp>
      <p:sp>
        <p:nvSpPr>
          <p:cNvPr id="48" name="Oval 47">
            <a:extLst>
              <a:ext uri="{FF2B5EF4-FFF2-40B4-BE49-F238E27FC236}">
                <a16:creationId xmlns:a16="http://schemas.microsoft.com/office/drawing/2014/main" id="{FD1F42C6-3AB6-4E1E-8E45-6BC970F4283E}"/>
              </a:ext>
            </a:extLst>
          </p:cNvPr>
          <p:cNvSpPr/>
          <p:nvPr/>
        </p:nvSpPr>
        <p:spPr>
          <a:xfrm>
            <a:off x="297628" y="5134185"/>
            <a:ext cx="5280302" cy="601552"/>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 name="Text Box 20">
            <a:extLst>
              <a:ext uri="{FF2B5EF4-FFF2-40B4-BE49-F238E27FC236}">
                <a16:creationId xmlns:a16="http://schemas.microsoft.com/office/drawing/2014/main" id="{168A339A-AC12-419D-9653-1222FAA16226}"/>
              </a:ext>
            </a:extLst>
          </p:cNvPr>
          <p:cNvSpPr txBox="1">
            <a:spLocks noChangeArrowheads="1"/>
          </p:cNvSpPr>
          <p:nvPr/>
        </p:nvSpPr>
        <p:spPr bwMode="auto">
          <a:xfrm>
            <a:off x="940500" y="4342034"/>
            <a:ext cx="4439525" cy="738664"/>
          </a:xfrm>
          <a:prstGeom prst="rect">
            <a:avLst/>
          </a:prstGeom>
          <a:solidFill>
            <a:srgbClr val="AFFFAF"/>
          </a:solidFill>
          <a:ln>
            <a:noFill/>
          </a:ln>
          <a:effectLst/>
        </p:spPr>
        <p:txBody>
          <a:bodyPr wrap="squar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r>
              <a:rPr lang="en-US" sz="1400" i="1" dirty="0">
                <a:solidFill>
                  <a:srgbClr val="0000FF"/>
                </a:solidFill>
              </a:rPr>
              <a:t>Why stop steroids? Won’t that increase inflammation?</a:t>
            </a:r>
          </a:p>
          <a:p>
            <a:pPr eaLnBrk="1" hangingPunct="1"/>
            <a:r>
              <a:rPr lang="en-US" sz="1400" dirty="0">
                <a:solidFill>
                  <a:srgbClr val="AFFFAF"/>
                </a:solidFill>
              </a:rPr>
              <a:t>Yes, but it will also promote leak closure by removing steroid-induced inhibition of wound healing</a:t>
            </a:r>
          </a:p>
        </p:txBody>
      </p:sp>
    </p:spTree>
    <p:extLst>
      <p:ext uri="{BB962C8B-B14F-4D97-AF65-F5344CB8AC3E}">
        <p14:creationId xmlns:p14="http://schemas.microsoft.com/office/powerpoint/2010/main" val="3736538620"/>
      </p:ext>
    </p:extLst>
  </p:cSld>
  <p:clrMapOvr>
    <a:masterClrMapping/>
  </p:clrMapOvr>
</p:sld>
</file>

<file path=ppt/slides/slide3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Straight Arrow Connector 12">
            <a:extLst>
              <a:ext uri="{FF2B5EF4-FFF2-40B4-BE49-F238E27FC236}">
                <a16:creationId xmlns:a16="http://schemas.microsoft.com/office/drawing/2014/main" id="{A6DE2085-829C-480C-9216-69D6039C0A37}"/>
              </a:ext>
            </a:extLst>
          </p:cNvPr>
          <p:cNvCxnSpPr>
            <a:cxnSpLocks/>
          </p:cNvCxnSpPr>
          <p:nvPr/>
        </p:nvCxnSpPr>
        <p:spPr>
          <a:xfrm>
            <a:off x="6717173" y="1828800"/>
            <a:ext cx="0" cy="3462754"/>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43014" name="Text Box 6"/>
          <p:cNvSpPr txBox="1">
            <a:spLocks noChangeArrowheads="1"/>
          </p:cNvSpPr>
          <p:nvPr/>
        </p:nvSpPr>
        <p:spPr bwMode="auto">
          <a:xfrm>
            <a:off x="533400" y="2356376"/>
            <a:ext cx="1005403"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Lens-</a:t>
            </a:r>
          </a:p>
          <a:p>
            <a:pPr algn="ctr" eaLnBrk="1" hangingPunct="1">
              <a:lnSpc>
                <a:spcPct val="80000"/>
              </a:lnSpc>
              <a:spcBef>
                <a:spcPct val="0"/>
              </a:spcBef>
              <a:buClrTx/>
              <a:buSzTx/>
              <a:buFontTx/>
              <a:buNone/>
            </a:pPr>
            <a:r>
              <a:rPr lang="en-US" altLang="en-US" sz="1800" dirty="0">
                <a:solidFill>
                  <a:schemeClr val="bg1">
                    <a:lumMod val="75000"/>
                  </a:schemeClr>
                </a:solidFill>
              </a:rPr>
              <a:t>Induced</a:t>
            </a:r>
          </a:p>
        </p:txBody>
      </p:sp>
      <p:sp>
        <p:nvSpPr>
          <p:cNvPr id="43017" name="Text Box 14"/>
          <p:cNvSpPr txBox="1">
            <a:spLocks noChangeArrowheads="1"/>
          </p:cNvSpPr>
          <p:nvPr/>
        </p:nvSpPr>
        <p:spPr bwMode="auto">
          <a:xfrm>
            <a:off x="3026498" y="2365901"/>
            <a:ext cx="1633781"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Aphakic/</a:t>
            </a:r>
          </a:p>
          <a:p>
            <a:pPr algn="ctr" eaLnBrk="1" hangingPunct="1">
              <a:lnSpc>
                <a:spcPct val="80000"/>
              </a:lnSpc>
              <a:spcBef>
                <a:spcPct val="0"/>
              </a:spcBef>
              <a:buClrTx/>
              <a:buSzTx/>
              <a:buFontTx/>
              <a:buNone/>
            </a:pPr>
            <a:r>
              <a:rPr lang="en-US" altLang="en-US" sz="1800" dirty="0" err="1">
                <a:solidFill>
                  <a:schemeClr val="bg1">
                    <a:lumMod val="75000"/>
                  </a:schemeClr>
                </a:solidFill>
              </a:rPr>
              <a:t>Pseudophakic</a:t>
            </a:r>
            <a:endParaRPr lang="en-US" altLang="en-US" sz="1800" dirty="0">
              <a:solidFill>
                <a:schemeClr val="bg1">
                  <a:lumMod val="75000"/>
                </a:schemeClr>
              </a:solidFill>
            </a:endParaRPr>
          </a:p>
        </p:txBody>
      </p:sp>
      <p:sp>
        <p:nvSpPr>
          <p:cNvPr id="43031" name="Text Box 35"/>
          <p:cNvSpPr txBox="1">
            <a:spLocks noChangeArrowheads="1"/>
          </p:cNvSpPr>
          <p:nvPr/>
        </p:nvSpPr>
        <p:spPr bwMode="auto">
          <a:xfrm>
            <a:off x="1190847" y="1295400"/>
            <a:ext cx="2473754"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solidFill>
                  <a:schemeClr val="bg1">
                    <a:lumMod val="75000"/>
                  </a:schemeClr>
                </a:solidFill>
              </a:rPr>
              <a:t>w/ Pupillary Block</a:t>
            </a:r>
          </a:p>
        </p:txBody>
      </p:sp>
      <p:sp>
        <p:nvSpPr>
          <p:cNvPr id="43032" name="Text Box 36"/>
          <p:cNvSpPr txBox="1">
            <a:spLocks noChangeArrowheads="1"/>
          </p:cNvSpPr>
          <p:nvPr/>
        </p:nvSpPr>
        <p:spPr bwMode="auto">
          <a:xfrm>
            <a:off x="5181600" y="1295400"/>
            <a:ext cx="2630848"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t>w/o Pupillary Block</a:t>
            </a:r>
          </a:p>
        </p:txBody>
      </p:sp>
      <p:sp>
        <p:nvSpPr>
          <p:cNvPr id="49" name="Rectangle 2">
            <a:extLst>
              <a:ext uri="{FF2B5EF4-FFF2-40B4-BE49-F238E27FC236}">
                <a16:creationId xmlns:a16="http://schemas.microsoft.com/office/drawing/2014/main" id="{240EE5BF-F7D2-4FC8-A5DD-F6B5423153C6}"/>
              </a:ext>
            </a:extLst>
          </p:cNvPr>
          <p:cNvSpPr>
            <a:spLocks noGrp="1" noChangeArrowheads="1"/>
          </p:cNvSpPr>
          <p:nvPr>
            <p:ph type="title"/>
          </p:nvPr>
        </p:nvSpPr>
        <p:spPr>
          <a:xfrm>
            <a:off x="457200" y="304800"/>
            <a:ext cx="7543800" cy="563562"/>
          </a:xfrm>
        </p:spPr>
        <p:txBody>
          <a:bodyPr/>
          <a:lstStyle/>
          <a:p>
            <a:pPr eaLnBrk="1" hangingPunct="1"/>
            <a:r>
              <a:rPr lang="en-US" altLang="en-US" sz="3500" dirty="0"/>
              <a:t>A</a:t>
            </a:r>
          </a:p>
        </p:txBody>
      </p:sp>
      <p:sp>
        <p:nvSpPr>
          <p:cNvPr id="50" name="TextBox 49">
            <a:extLst>
              <a:ext uri="{FF2B5EF4-FFF2-40B4-BE49-F238E27FC236}">
                <a16:creationId xmlns:a16="http://schemas.microsoft.com/office/drawing/2014/main" id="{CF426230-46C8-405C-9015-99EF57762A2E}"/>
              </a:ext>
            </a:extLst>
          </p:cNvPr>
          <p:cNvSpPr txBox="1"/>
          <p:nvPr/>
        </p:nvSpPr>
        <p:spPr>
          <a:xfrm>
            <a:off x="2259496" y="189094"/>
            <a:ext cx="4607480" cy="400110"/>
          </a:xfrm>
          <a:prstGeom prst="rect">
            <a:avLst/>
          </a:prstGeom>
          <a:solidFill>
            <a:schemeClr val="accent1">
              <a:lumMod val="60000"/>
              <a:lumOff val="40000"/>
            </a:schemeClr>
          </a:solidFill>
        </p:spPr>
        <p:txBody>
          <a:bodyPr wrap="none" rtlCol="0">
            <a:spAutoFit/>
          </a:bodyPr>
          <a:lstStyle/>
          <a:p>
            <a:pPr algn="ctr"/>
            <a:r>
              <a:rPr lang="en-US" sz="2000" b="1" dirty="0"/>
              <a:t>Secondary Angle Closure Glaucoma</a:t>
            </a:r>
          </a:p>
        </p:txBody>
      </p:sp>
      <p:sp>
        <p:nvSpPr>
          <p:cNvPr id="2" name="TextBox 1">
            <a:extLst>
              <a:ext uri="{FF2B5EF4-FFF2-40B4-BE49-F238E27FC236}">
                <a16:creationId xmlns:a16="http://schemas.microsoft.com/office/drawing/2014/main" id="{A7E30BEC-923B-4C9A-A856-BDD0D882F6B8}"/>
              </a:ext>
            </a:extLst>
          </p:cNvPr>
          <p:cNvSpPr txBox="1"/>
          <p:nvPr/>
        </p:nvSpPr>
        <p:spPr>
          <a:xfrm>
            <a:off x="887305" y="2844119"/>
            <a:ext cx="1494320" cy="338554"/>
          </a:xfrm>
          <a:prstGeom prst="rect">
            <a:avLst/>
          </a:prstGeom>
          <a:noFill/>
        </p:spPr>
        <p:txBody>
          <a:bodyPr wrap="none" rtlCol="0">
            <a:spAutoFit/>
          </a:bodyPr>
          <a:lstStyle/>
          <a:p>
            <a:r>
              <a:rPr lang="en-US" sz="1600" dirty="0" err="1">
                <a:solidFill>
                  <a:schemeClr val="bg1">
                    <a:lumMod val="75000"/>
                  </a:schemeClr>
                </a:solidFill>
              </a:rPr>
              <a:t>Phacomorphic</a:t>
            </a:r>
            <a:endParaRPr lang="en-US" sz="1600" dirty="0">
              <a:solidFill>
                <a:schemeClr val="bg1">
                  <a:lumMod val="75000"/>
                </a:schemeClr>
              </a:solidFill>
            </a:endParaRPr>
          </a:p>
        </p:txBody>
      </p:sp>
      <p:sp>
        <p:nvSpPr>
          <p:cNvPr id="51" name="TextBox 50">
            <a:extLst>
              <a:ext uri="{FF2B5EF4-FFF2-40B4-BE49-F238E27FC236}">
                <a16:creationId xmlns:a16="http://schemas.microsoft.com/office/drawing/2014/main" id="{156069D4-340B-4160-A336-EBF73557CEE0}"/>
              </a:ext>
            </a:extLst>
          </p:cNvPr>
          <p:cNvSpPr txBox="1"/>
          <p:nvPr/>
        </p:nvSpPr>
        <p:spPr>
          <a:xfrm>
            <a:off x="884725" y="3175578"/>
            <a:ext cx="1402948" cy="338554"/>
          </a:xfrm>
          <a:prstGeom prst="rect">
            <a:avLst/>
          </a:prstGeom>
          <a:noFill/>
        </p:spPr>
        <p:txBody>
          <a:bodyPr wrap="none" rtlCol="0">
            <a:spAutoFit/>
          </a:bodyPr>
          <a:lstStyle/>
          <a:p>
            <a:r>
              <a:rPr lang="en-US" sz="1600" dirty="0">
                <a:solidFill>
                  <a:schemeClr val="bg1">
                    <a:lumMod val="75000"/>
                  </a:schemeClr>
                </a:solidFill>
              </a:rPr>
              <a:t>Ectopia </a:t>
            </a:r>
            <a:r>
              <a:rPr lang="en-US" sz="1600" dirty="0" err="1">
                <a:solidFill>
                  <a:schemeClr val="bg1">
                    <a:lumMod val="75000"/>
                  </a:schemeClr>
                </a:solidFill>
              </a:rPr>
              <a:t>lentis</a:t>
            </a:r>
            <a:endParaRPr lang="en-US" sz="1600" dirty="0">
              <a:solidFill>
                <a:schemeClr val="bg1">
                  <a:lumMod val="75000"/>
                </a:schemeClr>
              </a:solidFill>
            </a:endParaRPr>
          </a:p>
        </p:txBody>
      </p:sp>
      <p:cxnSp>
        <p:nvCxnSpPr>
          <p:cNvPr id="71" name="Straight Connector 70">
            <a:extLst>
              <a:ext uri="{FF2B5EF4-FFF2-40B4-BE49-F238E27FC236}">
                <a16:creationId xmlns:a16="http://schemas.microsoft.com/office/drawing/2014/main" id="{C104938D-BA8D-4E39-9D5F-9EE2012F2F3C}"/>
              </a:ext>
            </a:extLst>
          </p:cNvPr>
          <p:cNvCxnSpPr>
            <a:cxnSpLocks/>
          </p:cNvCxnSpPr>
          <p:nvPr/>
        </p:nvCxnSpPr>
        <p:spPr>
          <a:xfrm flipH="1">
            <a:off x="762665" y="3023488"/>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2A7E4E40-472F-4E50-8A7A-45C10FDD7171}"/>
              </a:ext>
            </a:extLst>
          </p:cNvPr>
          <p:cNvCxnSpPr>
            <a:cxnSpLocks/>
          </p:cNvCxnSpPr>
          <p:nvPr/>
        </p:nvCxnSpPr>
        <p:spPr>
          <a:xfrm flipH="1">
            <a:off x="762665" y="3347853"/>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C3924889-45B9-4383-9C9E-48F0A9C27AD8}"/>
              </a:ext>
            </a:extLst>
          </p:cNvPr>
          <p:cNvCxnSpPr>
            <a:cxnSpLocks/>
          </p:cNvCxnSpPr>
          <p:nvPr/>
        </p:nvCxnSpPr>
        <p:spPr>
          <a:xfrm flipH="1">
            <a:off x="748719" y="2838976"/>
            <a:ext cx="13947" cy="5088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 name="Straight Arrow Connector 5">
            <a:extLst>
              <a:ext uri="{FF2B5EF4-FFF2-40B4-BE49-F238E27FC236}">
                <a16:creationId xmlns:a16="http://schemas.microsoft.com/office/drawing/2014/main" id="{A3439F0C-5143-461F-8F3C-2E830785DEFC}"/>
              </a:ext>
            </a:extLst>
          </p:cNvPr>
          <p:cNvCxnSpPr>
            <a:stCxn id="50" idx="2"/>
          </p:cNvCxnSpPr>
          <p:nvPr/>
        </p:nvCxnSpPr>
        <p:spPr>
          <a:xfrm flipH="1">
            <a:off x="2971800" y="589204"/>
            <a:ext cx="1591436" cy="706196"/>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0" name="Straight Arrow Connector 9">
            <a:extLst>
              <a:ext uri="{FF2B5EF4-FFF2-40B4-BE49-F238E27FC236}">
                <a16:creationId xmlns:a16="http://schemas.microsoft.com/office/drawing/2014/main" id="{84DC796E-F6ED-4FBB-82D2-A260F480BF8A}"/>
              </a:ext>
            </a:extLst>
          </p:cNvPr>
          <p:cNvCxnSpPr>
            <a:cxnSpLocks/>
          </p:cNvCxnSpPr>
          <p:nvPr/>
        </p:nvCxnSpPr>
        <p:spPr>
          <a:xfrm>
            <a:off x="4572000" y="589204"/>
            <a:ext cx="1600200" cy="706196"/>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6" name="Straight Arrow Connector 25">
            <a:extLst>
              <a:ext uri="{FF2B5EF4-FFF2-40B4-BE49-F238E27FC236}">
                <a16:creationId xmlns:a16="http://schemas.microsoft.com/office/drawing/2014/main" id="{B70E0124-9B84-41A5-8D84-A66B7838A706}"/>
              </a:ext>
            </a:extLst>
          </p:cNvPr>
          <p:cNvCxnSpPr>
            <a:cxnSpLocks/>
          </p:cNvCxnSpPr>
          <p:nvPr/>
        </p:nvCxnSpPr>
        <p:spPr>
          <a:xfrm flipH="1">
            <a:off x="1159539" y="1828800"/>
            <a:ext cx="1290435" cy="478059"/>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28" name="Straight Arrow Connector 27">
            <a:extLst>
              <a:ext uri="{FF2B5EF4-FFF2-40B4-BE49-F238E27FC236}">
                <a16:creationId xmlns:a16="http://schemas.microsoft.com/office/drawing/2014/main" id="{567A4249-5C59-4416-8A8E-1C35913900AB}"/>
              </a:ext>
            </a:extLst>
          </p:cNvPr>
          <p:cNvCxnSpPr>
            <a:cxnSpLocks/>
          </p:cNvCxnSpPr>
          <p:nvPr/>
        </p:nvCxnSpPr>
        <p:spPr>
          <a:xfrm>
            <a:off x="2449973" y="1832208"/>
            <a:ext cx="1268784"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56" name="Text Box 6">
            <a:extLst>
              <a:ext uri="{FF2B5EF4-FFF2-40B4-BE49-F238E27FC236}">
                <a16:creationId xmlns:a16="http://schemas.microsoft.com/office/drawing/2014/main" id="{557983BD-9D64-49B9-A366-A08663B0451F}"/>
              </a:ext>
            </a:extLst>
          </p:cNvPr>
          <p:cNvSpPr txBox="1">
            <a:spLocks noChangeArrowheads="1"/>
          </p:cNvSpPr>
          <p:nvPr/>
        </p:nvSpPr>
        <p:spPr bwMode="auto">
          <a:xfrm>
            <a:off x="5029200" y="2356376"/>
            <a:ext cx="813043"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r" eaLnBrk="1" hangingPunct="1">
              <a:lnSpc>
                <a:spcPct val="80000"/>
              </a:lnSpc>
              <a:spcBef>
                <a:spcPct val="0"/>
              </a:spcBef>
              <a:buClrTx/>
              <a:buSzTx/>
              <a:buFontTx/>
              <a:buNone/>
            </a:pPr>
            <a:r>
              <a:rPr lang="en-US" altLang="en-US" sz="1800" dirty="0">
                <a:solidFill>
                  <a:schemeClr val="bg1">
                    <a:lumMod val="75000"/>
                  </a:schemeClr>
                </a:solidFill>
              </a:rPr>
              <a:t>‘Push’</a:t>
            </a:r>
          </a:p>
        </p:txBody>
      </p:sp>
      <p:sp>
        <p:nvSpPr>
          <p:cNvPr id="57" name="Text Box 14">
            <a:extLst>
              <a:ext uri="{FF2B5EF4-FFF2-40B4-BE49-F238E27FC236}">
                <a16:creationId xmlns:a16="http://schemas.microsoft.com/office/drawing/2014/main" id="{5DAFA1C1-3A29-4C27-A379-663FDD22E326}"/>
              </a:ext>
            </a:extLst>
          </p:cNvPr>
          <p:cNvSpPr txBox="1">
            <a:spLocks noChangeArrowheads="1"/>
          </p:cNvSpPr>
          <p:nvPr/>
        </p:nvSpPr>
        <p:spPr bwMode="auto">
          <a:xfrm>
            <a:off x="7620000" y="2365901"/>
            <a:ext cx="671979"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t>‘Pull’</a:t>
            </a:r>
          </a:p>
        </p:txBody>
      </p:sp>
      <p:cxnSp>
        <p:nvCxnSpPr>
          <p:cNvPr id="58" name="Straight Arrow Connector 57">
            <a:extLst>
              <a:ext uri="{FF2B5EF4-FFF2-40B4-BE49-F238E27FC236}">
                <a16:creationId xmlns:a16="http://schemas.microsoft.com/office/drawing/2014/main" id="{E874FEE9-46BD-46A3-90A3-DE7CC220FBFF}"/>
              </a:ext>
            </a:extLst>
          </p:cNvPr>
          <p:cNvCxnSpPr>
            <a:cxnSpLocks/>
          </p:cNvCxnSpPr>
          <p:nvPr/>
        </p:nvCxnSpPr>
        <p:spPr>
          <a:xfrm flipH="1">
            <a:off x="5867400" y="1828800"/>
            <a:ext cx="849775"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59" name="Straight Arrow Connector 58">
            <a:extLst>
              <a:ext uri="{FF2B5EF4-FFF2-40B4-BE49-F238E27FC236}">
                <a16:creationId xmlns:a16="http://schemas.microsoft.com/office/drawing/2014/main" id="{C370A4A1-FE96-4E70-B89E-839542A5E241}"/>
              </a:ext>
            </a:extLst>
          </p:cNvPr>
          <p:cNvCxnSpPr>
            <a:cxnSpLocks/>
          </p:cNvCxnSpPr>
          <p:nvPr/>
        </p:nvCxnSpPr>
        <p:spPr>
          <a:xfrm>
            <a:off x="6717173" y="1832208"/>
            <a:ext cx="902827" cy="474047"/>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62" name="Text Box 16">
            <a:extLst>
              <a:ext uri="{FF2B5EF4-FFF2-40B4-BE49-F238E27FC236}">
                <a16:creationId xmlns:a16="http://schemas.microsoft.com/office/drawing/2014/main" id="{33538067-0726-41B0-93FF-357EF00CA62D}"/>
              </a:ext>
            </a:extLst>
          </p:cNvPr>
          <p:cNvSpPr txBox="1">
            <a:spLocks noChangeArrowheads="1"/>
          </p:cNvSpPr>
          <p:nvPr/>
        </p:nvSpPr>
        <p:spPr bwMode="auto">
          <a:xfrm>
            <a:off x="8065437" y="2684785"/>
            <a:ext cx="628698"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NVG</a:t>
            </a:r>
          </a:p>
        </p:txBody>
      </p:sp>
      <p:sp>
        <p:nvSpPr>
          <p:cNvPr id="70" name="Text Box 21">
            <a:extLst>
              <a:ext uri="{FF2B5EF4-FFF2-40B4-BE49-F238E27FC236}">
                <a16:creationId xmlns:a16="http://schemas.microsoft.com/office/drawing/2014/main" id="{86C32650-BE1F-4CC3-8DB5-0C136D877E6F}"/>
              </a:ext>
            </a:extLst>
          </p:cNvPr>
          <p:cNvSpPr txBox="1">
            <a:spLocks noChangeArrowheads="1"/>
          </p:cNvSpPr>
          <p:nvPr/>
        </p:nvSpPr>
        <p:spPr bwMode="auto">
          <a:xfrm>
            <a:off x="8070534" y="3048000"/>
            <a:ext cx="526106"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a:solidFill>
                  <a:schemeClr val="bg1">
                    <a:lumMod val="75000"/>
                  </a:schemeClr>
                </a:solidFill>
              </a:rPr>
              <a:t>ICE</a:t>
            </a:r>
          </a:p>
        </p:txBody>
      </p:sp>
      <p:sp>
        <p:nvSpPr>
          <p:cNvPr id="75" name="Text Box 45">
            <a:extLst>
              <a:ext uri="{FF2B5EF4-FFF2-40B4-BE49-F238E27FC236}">
                <a16:creationId xmlns:a16="http://schemas.microsoft.com/office/drawing/2014/main" id="{2B6EDA2D-8F55-4DFD-A225-8C03CE6FC7F3}"/>
              </a:ext>
            </a:extLst>
          </p:cNvPr>
          <p:cNvSpPr txBox="1">
            <a:spLocks noChangeArrowheads="1"/>
          </p:cNvSpPr>
          <p:nvPr/>
        </p:nvSpPr>
        <p:spPr bwMode="auto">
          <a:xfrm>
            <a:off x="8073162" y="3810000"/>
            <a:ext cx="1070837" cy="74635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ts val="1700"/>
              </a:lnSpc>
              <a:spcBef>
                <a:spcPct val="0"/>
              </a:spcBef>
              <a:buClrTx/>
              <a:buSzTx/>
              <a:buFontTx/>
              <a:buNone/>
            </a:pPr>
            <a:r>
              <a:rPr lang="en-US" altLang="en-US" sz="1600" dirty="0">
                <a:solidFill>
                  <a:schemeClr val="bg1">
                    <a:lumMod val="75000"/>
                  </a:schemeClr>
                </a:solidFill>
              </a:rPr>
              <a:t>Epithelial/ fibrous ingrowth</a:t>
            </a:r>
          </a:p>
        </p:txBody>
      </p:sp>
      <p:cxnSp>
        <p:nvCxnSpPr>
          <p:cNvPr id="77" name="Straight Connector 76">
            <a:extLst>
              <a:ext uri="{FF2B5EF4-FFF2-40B4-BE49-F238E27FC236}">
                <a16:creationId xmlns:a16="http://schemas.microsoft.com/office/drawing/2014/main" id="{FC090BD7-F2E1-4464-B57B-9CBE5874C89B}"/>
              </a:ext>
            </a:extLst>
          </p:cNvPr>
          <p:cNvCxnSpPr>
            <a:cxnSpLocks/>
          </p:cNvCxnSpPr>
          <p:nvPr/>
        </p:nvCxnSpPr>
        <p:spPr>
          <a:xfrm>
            <a:off x="7873969" y="2674448"/>
            <a:ext cx="7724" cy="128795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8" name="Straight Connector 77">
            <a:extLst>
              <a:ext uri="{FF2B5EF4-FFF2-40B4-BE49-F238E27FC236}">
                <a16:creationId xmlns:a16="http://schemas.microsoft.com/office/drawing/2014/main" id="{B1922ED5-C3D8-43D8-A00D-1D6BC9201DBA}"/>
              </a:ext>
            </a:extLst>
          </p:cNvPr>
          <p:cNvCxnSpPr/>
          <p:nvPr/>
        </p:nvCxnSpPr>
        <p:spPr>
          <a:xfrm flipH="1">
            <a:off x="7873968" y="2840262"/>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9" name="Straight Connector 78">
            <a:extLst>
              <a:ext uri="{FF2B5EF4-FFF2-40B4-BE49-F238E27FC236}">
                <a16:creationId xmlns:a16="http://schemas.microsoft.com/office/drawing/2014/main" id="{77019ED2-6D69-4A60-9D19-D4DB786EA3A0}"/>
              </a:ext>
            </a:extLst>
          </p:cNvPr>
          <p:cNvCxnSpPr/>
          <p:nvPr/>
        </p:nvCxnSpPr>
        <p:spPr>
          <a:xfrm flipH="1">
            <a:off x="7873968" y="3213518"/>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1" name="Straight Connector 80">
            <a:extLst>
              <a:ext uri="{FF2B5EF4-FFF2-40B4-BE49-F238E27FC236}">
                <a16:creationId xmlns:a16="http://schemas.microsoft.com/office/drawing/2014/main" id="{9796A12F-4125-4C05-8EE8-A388740C580D}"/>
              </a:ext>
            </a:extLst>
          </p:cNvPr>
          <p:cNvCxnSpPr/>
          <p:nvPr/>
        </p:nvCxnSpPr>
        <p:spPr>
          <a:xfrm flipH="1">
            <a:off x="7877837" y="3581400"/>
            <a:ext cx="24447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3" name="Straight Connector 82">
            <a:extLst>
              <a:ext uri="{FF2B5EF4-FFF2-40B4-BE49-F238E27FC236}">
                <a16:creationId xmlns:a16="http://schemas.microsoft.com/office/drawing/2014/main" id="{7FDC5F4B-9BF0-42AD-B8BB-2F2399BCF1E2}"/>
              </a:ext>
            </a:extLst>
          </p:cNvPr>
          <p:cNvCxnSpPr/>
          <p:nvPr/>
        </p:nvCxnSpPr>
        <p:spPr>
          <a:xfrm flipH="1">
            <a:off x="7881693" y="3962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93" name="Text Box 42">
            <a:extLst>
              <a:ext uri="{FF2B5EF4-FFF2-40B4-BE49-F238E27FC236}">
                <a16:creationId xmlns:a16="http://schemas.microsoft.com/office/drawing/2014/main" id="{53BAB77F-E061-4834-9068-34BDF78AD071}"/>
              </a:ext>
            </a:extLst>
          </p:cNvPr>
          <p:cNvSpPr txBox="1">
            <a:spLocks noChangeArrowheads="1"/>
          </p:cNvSpPr>
          <p:nvPr/>
        </p:nvSpPr>
        <p:spPr bwMode="auto">
          <a:xfrm>
            <a:off x="8111387" y="3429000"/>
            <a:ext cx="895181"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b="1" dirty="0"/>
              <a:t>Flat AC</a:t>
            </a:r>
          </a:p>
        </p:txBody>
      </p:sp>
      <p:sp>
        <p:nvSpPr>
          <p:cNvPr id="100" name="Text Box 23">
            <a:extLst>
              <a:ext uri="{FF2B5EF4-FFF2-40B4-BE49-F238E27FC236}">
                <a16:creationId xmlns:a16="http://schemas.microsoft.com/office/drawing/2014/main" id="{D8F2FCFF-2984-4836-B000-9C5601A8EAAA}"/>
              </a:ext>
            </a:extLst>
          </p:cNvPr>
          <p:cNvSpPr txBox="1">
            <a:spLocks noChangeArrowheads="1"/>
          </p:cNvSpPr>
          <p:nvPr/>
        </p:nvSpPr>
        <p:spPr bwMode="auto">
          <a:xfrm>
            <a:off x="5530369" y="2667000"/>
            <a:ext cx="2143536"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Aqueous misdirection</a:t>
            </a:r>
          </a:p>
        </p:txBody>
      </p:sp>
      <p:cxnSp>
        <p:nvCxnSpPr>
          <p:cNvPr id="104" name="Straight Connector 103">
            <a:extLst>
              <a:ext uri="{FF2B5EF4-FFF2-40B4-BE49-F238E27FC236}">
                <a16:creationId xmlns:a16="http://schemas.microsoft.com/office/drawing/2014/main" id="{49D87D4A-E317-4446-9B95-5184CB3968F3}"/>
              </a:ext>
            </a:extLst>
          </p:cNvPr>
          <p:cNvCxnSpPr>
            <a:cxnSpLocks/>
          </p:cNvCxnSpPr>
          <p:nvPr/>
        </p:nvCxnSpPr>
        <p:spPr>
          <a:xfrm flipH="1">
            <a:off x="5316229" y="2667000"/>
            <a:ext cx="7397" cy="25314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5" name="Straight Connector 104">
            <a:extLst>
              <a:ext uri="{FF2B5EF4-FFF2-40B4-BE49-F238E27FC236}">
                <a16:creationId xmlns:a16="http://schemas.microsoft.com/office/drawing/2014/main" id="{F40B6D71-75A8-4A88-864D-00D14C2F710D}"/>
              </a:ext>
            </a:extLst>
          </p:cNvPr>
          <p:cNvCxnSpPr/>
          <p:nvPr/>
        </p:nvCxnSpPr>
        <p:spPr>
          <a:xfrm flipH="1">
            <a:off x="5323624" y="2832814"/>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6" name="Straight Connector 105">
            <a:extLst>
              <a:ext uri="{FF2B5EF4-FFF2-40B4-BE49-F238E27FC236}">
                <a16:creationId xmlns:a16="http://schemas.microsoft.com/office/drawing/2014/main" id="{010BF7B2-AA07-4DCF-822D-E2DB5CC0BF59}"/>
              </a:ext>
            </a:extLst>
          </p:cNvPr>
          <p:cNvCxnSpPr/>
          <p:nvPr/>
        </p:nvCxnSpPr>
        <p:spPr>
          <a:xfrm flipH="1">
            <a:off x="5323624" y="3360065"/>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a:extLst>
              <a:ext uri="{FF2B5EF4-FFF2-40B4-BE49-F238E27FC236}">
                <a16:creationId xmlns:a16="http://schemas.microsoft.com/office/drawing/2014/main" id="{BAC8035C-3999-4C31-93CD-6C0D2ADEB73B}"/>
              </a:ext>
            </a:extLst>
          </p:cNvPr>
          <p:cNvCxnSpPr/>
          <p:nvPr/>
        </p:nvCxnSpPr>
        <p:spPr>
          <a:xfrm flipH="1">
            <a:off x="5323536" y="3786938"/>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8" name="Straight Connector 107">
            <a:extLst>
              <a:ext uri="{FF2B5EF4-FFF2-40B4-BE49-F238E27FC236}">
                <a16:creationId xmlns:a16="http://schemas.microsoft.com/office/drawing/2014/main" id="{DB64CAEE-69B4-426A-8A5B-D1269DBF0F66}"/>
              </a:ext>
            </a:extLst>
          </p:cNvPr>
          <p:cNvCxnSpPr/>
          <p:nvPr/>
        </p:nvCxnSpPr>
        <p:spPr>
          <a:xfrm flipH="1">
            <a:off x="5327493" y="4249152"/>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12" name="Straight Connector 111">
            <a:extLst>
              <a:ext uri="{FF2B5EF4-FFF2-40B4-BE49-F238E27FC236}">
                <a16:creationId xmlns:a16="http://schemas.microsoft.com/office/drawing/2014/main" id="{99A16C30-4BE4-48E5-8B65-0C5F3039B8DC}"/>
              </a:ext>
            </a:extLst>
          </p:cNvPr>
          <p:cNvCxnSpPr/>
          <p:nvPr/>
        </p:nvCxnSpPr>
        <p:spPr>
          <a:xfrm flipH="1">
            <a:off x="5333455" y="51816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13" name="Text Box 42">
            <a:extLst>
              <a:ext uri="{FF2B5EF4-FFF2-40B4-BE49-F238E27FC236}">
                <a16:creationId xmlns:a16="http://schemas.microsoft.com/office/drawing/2014/main" id="{056DFFD9-3CA2-42E7-90FE-4F14522E3504}"/>
              </a:ext>
            </a:extLst>
          </p:cNvPr>
          <p:cNvSpPr txBox="1">
            <a:spLocks noChangeArrowheads="1"/>
          </p:cNvSpPr>
          <p:nvPr/>
        </p:nvSpPr>
        <p:spPr bwMode="auto">
          <a:xfrm>
            <a:off x="5533954" y="3623846"/>
            <a:ext cx="1563248"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Retinal surgery</a:t>
            </a:r>
          </a:p>
        </p:txBody>
      </p:sp>
      <p:sp>
        <p:nvSpPr>
          <p:cNvPr id="118" name="Text Box 47">
            <a:extLst>
              <a:ext uri="{FF2B5EF4-FFF2-40B4-BE49-F238E27FC236}">
                <a16:creationId xmlns:a16="http://schemas.microsoft.com/office/drawing/2014/main" id="{3F59D898-ECAD-49F0-9425-2A1BC8DDA7B5}"/>
              </a:ext>
            </a:extLst>
          </p:cNvPr>
          <p:cNvSpPr txBox="1">
            <a:spLocks noChangeArrowheads="1"/>
          </p:cNvSpPr>
          <p:nvPr/>
        </p:nvSpPr>
        <p:spPr bwMode="auto">
          <a:xfrm>
            <a:off x="5523688" y="4538246"/>
            <a:ext cx="1414170"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Drug-induced</a:t>
            </a:r>
          </a:p>
        </p:txBody>
      </p:sp>
      <p:sp>
        <p:nvSpPr>
          <p:cNvPr id="16" name="TextBox 15">
            <a:extLst>
              <a:ext uri="{FF2B5EF4-FFF2-40B4-BE49-F238E27FC236}">
                <a16:creationId xmlns:a16="http://schemas.microsoft.com/office/drawing/2014/main" id="{984E008D-FBBA-42B4-940E-EA26772E0161}"/>
              </a:ext>
            </a:extLst>
          </p:cNvPr>
          <p:cNvSpPr txBox="1"/>
          <p:nvPr/>
        </p:nvSpPr>
        <p:spPr>
          <a:xfrm>
            <a:off x="6230528" y="5257800"/>
            <a:ext cx="1326004" cy="369332"/>
          </a:xfrm>
          <a:prstGeom prst="rect">
            <a:avLst/>
          </a:prstGeom>
          <a:noFill/>
        </p:spPr>
        <p:txBody>
          <a:bodyPr wrap="none" rtlCol="0">
            <a:spAutoFit/>
          </a:bodyPr>
          <a:lstStyle/>
          <a:p>
            <a:pPr algn="ctr"/>
            <a:r>
              <a:rPr lang="en-US" dirty="0">
                <a:solidFill>
                  <a:schemeClr val="bg1">
                    <a:lumMod val="75000"/>
                  </a:schemeClr>
                </a:solidFill>
              </a:rPr>
              <a:t>Both/Either</a:t>
            </a:r>
          </a:p>
        </p:txBody>
      </p:sp>
      <p:cxnSp>
        <p:nvCxnSpPr>
          <p:cNvPr id="125" name="Straight Connector 124">
            <a:extLst>
              <a:ext uri="{FF2B5EF4-FFF2-40B4-BE49-F238E27FC236}">
                <a16:creationId xmlns:a16="http://schemas.microsoft.com/office/drawing/2014/main" id="{01138141-D318-4ED7-A7FE-D8F2155CE890}"/>
              </a:ext>
            </a:extLst>
          </p:cNvPr>
          <p:cNvCxnSpPr/>
          <p:nvPr/>
        </p:nvCxnSpPr>
        <p:spPr>
          <a:xfrm flipH="1">
            <a:off x="5334000" y="4724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52" name="Text Box 47">
            <a:extLst>
              <a:ext uri="{FF2B5EF4-FFF2-40B4-BE49-F238E27FC236}">
                <a16:creationId xmlns:a16="http://schemas.microsoft.com/office/drawing/2014/main" id="{E3578916-9804-473C-8F06-D4FA0BCEDFD0}"/>
              </a:ext>
            </a:extLst>
          </p:cNvPr>
          <p:cNvSpPr txBox="1">
            <a:spLocks noChangeArrowheads="1"/>
          </p:cNvSpPr>
          <p:nvPr/>
        </p:nvSpPr>
        <p:spPr bwMode="auto">
          <a:xfrm>
            <a:off x="5543446" y="4055146"/>
            <a:ext cx="1619354"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err="1">
                <a:solidFill>
                  <a:schemeClr val="bg1">
                    <a:lumMod val="75000"/>
                  </a:schemeClr>
                </a:solidFill>
              </a:rPr>
              <a:t>Nanophthalmos</a:t>
            </a:r>
            <a:endParaRPr lang="en-US" altLang="en-US" sz="1600" dirty="0">
              <a:solidFill>
                <a:schemeClr val="bg1">
                  <a:lumMod val="75000"/>
                </a:schemeClr>
              </a:solidFill>
            </a:endParaRPr>
          </a:p>
        </p:txBody>
      </p:sp>
      <p:sp>
        <p:nvSpPr>
          <p:cNvPr id="53" name="Text Box 45">
            <a:extLst>
              <a:ext uri="{FF2B5EF4-FFF2-40B4-BE49-F238E27FC236}">
                <a16:creationId xmlns:a16="http://schemas.microsoft.com/office/drawing/2014/main" id="{57D1A14F-68FE-47D2-983C-1A879D66A9DC}"/>
              </a:ext>
            </a:extLst>
          </p:cNvPr>
          <p:cNvSpPr txBox="1">
            <a:spLocks noChangeArrowheads="1"/>
          </p:cNvSpPr>
          <p:nvPr/>
        </p:nvSpPr>
        <p:spPr bwMode="auto">
          <a:xfrm>
            <a:off x="5523688" y="5013493"/>
            <a:ext cx="582211"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PFV</a:t>
            </a:r>
          </a:p>
        </p:txBody>
      </p:sp>
      <p:sp>
        <p:nvSpPr>
          <p:cNvPr id="54" name="Text Box 42">
            <a:extLst>
              <a:ext uri="{FF2B5EF4-FFF2-40B4-BE49-F238E27FC236}">
                <a16:creationId xmlns:a16="http://schemas.microsoft.com/office/drawing/2014/main" id="{E1E37D2C-2C52-446B-843B-01E64990D3EC}"/>
              </a:ext>
            </a:extLst>
          </p:cNvPr>
          <p:cNvSpPr txBox="1">
            <a:spLocks noChangeArrowheads="1"/>
          </p:cNvSpPr>
          <p:nvPr/>
        </p:nvSpPr>
        <p:spPr bwMode="auto">
          <a:xfrm>
            <a:off x="5551406" y="3192546"/>
            <a:ext cx="2276072"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ERD/choroidal effusion</a:t>
            </a:r>
          </a:p>
        </p:txBody>
      </p:sp>
      <p:sp>
        <p:nvSpPr>
          <p:cNvPr id="45" name="Oval 44">
            <a:extLst>
              <a:ext uri="{FF2B5EF4-FFF2-40B4-BE49-F238E27FC236}">
                <a16:creationId xmlns:a16="http://schemas.microsoft.com/office/drawing/2014/main" id="{76FA557D-2183-42C8-839A-45F6B0D15E23}"/>
              </a:ext>
            </a:extLst>
          </p:cNvPr>
          <p:cNvSpPr/>
          <p:nvPr/>
        </p:nvSpPr>
        <p:spPr>
          <a:xfrm>
            <a:off x="8001000" y="3429000"/>
            <a:ext cx="1070837" cy="338554"/>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TextBox 45">
            <a:extLst>
              <a:ext uri="{FF2B5EF4-FFF2-40B4-BE49-F238E27FC236}">
                <a16:creationId xmlns:a16="http://schemas.microsoft.com/office/drawing/2014/main" id="{862AF75F-3F29-4B64-9DB6-78F1A030200C}"/>
              </a:ext>
            </a:extLst>
          </p:cNvPr>
          <p:cNvSpPr txBox="1"/>
          <p:nvPr/>
        </p:nvSpPr>
        <p:spPr>
          <a:xfrm>
            <a:off x="2314614" y="3346074"/>
            <a:ext cx="5174833" cy="2308324"/>
          </a:xfrm>
          <a:prstGeom prst="rect">
            <a:avLst/>
          </a:prstGeom>
          <a:solidFill>
            <a:srgbClr val="002060"/>
          </a:solidFill>
        </p:spPr>
        <p:txBody>
          <a:bodyPr wrap="square" rtlCol="0">
            <a:spAutoFit/>
          </a:bodyPr>
          <a:lstStyle/>
          <a:p>
            <a:r>
              <a:rPr lang="en-US" sz="1600" i="1" dirty="0">
                <a:solidFill>
                  <a:schemeClr val="tx1">
                    <a:lumMod val="50000"/>
                    <a:lumOff val="50000"/>
                  </a:schemeClr>
                </a:solidFill>
              </a:rPr>
              <a:t>What clinical scenario typically produces the flat AC that leads to secondary ACG?</a:t>
            </a:r>
          </a:p>
          <a:p>
            <a:r>
              <a:rPr lang="en-US" sz="1600" b="1" u="sng" dirty="0">
                <a:solidFill>
                  <a:schemeClr val="bg1"/>
                </a:solidFill>
              </a:rPr>
              <a:t>Wound leak</a:t>
            </a:r>
            <a:r>
              <a:rPr lang="en-US" sz="1600" dirty="0">
                <a:solidFill>
                  <a:schemeClr val="bg1"/>
                </a:solidFill>
              </a:rPr>
              <a:t> </a:t>
            </a:r>
            <a:r>
              <a:rPr lang="en-US" sz="1600" dirty="0">
                <a:solidFill>
                  <a:schemeClr val="tx1">
                    <a:lumMod val="50000"/>
                    <a:lumOff val="50000"/>
                  </a:schemeClr>
                </a:solidFill>
              </a:rPr>
              <a:t>after cataract or filtering surgery</a:t>
            </a:r>
          </a:p>
          <a:p>
            <a:endParaRPr lang="en-US" sz="1600" i="1" dirty="0">
              <a:solidFill>
                <a:schemeClr val="tx1">
                  <a:lumMod val="50000"/>
                  <a:lumOff val="50000"/>
                </a:schemeClr>
              </a:solidFill>
            </a:endParaRPr>
          </a:p>
          <a:p>
            <a:r>
              <a:rPr lang="en-US" sz="1600" i="1" dirty="0">
                <a:solidFill>
                  <a:schemeClr val="tx1">
                    <a:lumMod val="50000"/>
                    <a:lumOff val="50000"/>
                  </a:schemeClr>
                </a:solidFill>
              </a:rPr>
              <a:t>Will the IOP be high, or low?</a:t>
            </a:r>
          </a:p>
          <a:p>
            <a:r>
              <a:rPr lang="en-US" sz="1600" dirty="0">
                <a:solidFill>
                  <a:schemeClr val="tx1">
                    <a:lumMod val="50000"/>
                    <a:lumOff val="50000"/>
                  </a:schemeClr>
                </a:solidFill>
              </a:rPr>
              <a:t>Low</a:t>
            </a:r>
          </a:p>
          <a:p>
            <a:endParaRPr lang="en-US" sz="1600" dirty="0">
              <a:solidFill>
                <a:schemeClr val="tx1">
                  <a:lumMod val="50000"/>
                  <a:lumOff val="50000"/>
                </a:schemeClr>
              </a:solidFill>
            </a:endParaRPr>
          </a:p>
          <a:p>
            <a:r>
              <a:rPr lang="en-US" sz="1600" i="1" dirty="0">
                <a:solidFill>
                  <a:schemeClr val="tx1">
                    <a:lumMod val="50000"/>
                    <a:lumOff val="50000"/>
                  </a:schemeClr>
                </a:solidFill>
              </a:rPr>
              <a:t>How does a flat AC lead to ACG?</a:t>
            </a:r>
          </a:p>
          <a:p>
            <a:r>
              <a:rPr lang="en-US" sz="1600" dirty="0">
                <a:solidFill>
                  <a:schemeClr val="tx1">
                    <a:lumMod val="50000"/>
                    <a:lumOff val="50000"/>
                  </a:schemeClr>
                </a:solidFill>
              </a:rPr>
              <a:t>By allowing PAS to form</a:t>
            </a:r>
          </a:p>
        </p:txBody>
      </p:sp>
      <p:sp>
        <p:nvSpPr>
          <p:cNvPr id="47" name="Text Box 18">
            <a:extLst>
              <a:ext uri="{FF2B5EF4-FFF2-40B4-BE49-F238E27FC236}">
                <a16:creationId xmlns:a16="http://schemas.microsoft.com/office/drawing/2014/main" id="{12666FD3-F2FF-43B6-B752-FB046AF87900}"/>
              </a:ext>
            </a:extLst>
          </p:cNvPr>
          <p:cNvSpPr txBox="1">
            <a:spLocks noChangeArrowheads="1"/>
          </p:cNvSpPr>
          <p:nvPr/>
        </p:nvSpPr>
        <p:spPr bwMode="auto">
          <a:xfrm>
            <a:off x="278611" y="4280861"/>
            <a:ext cx="6568593" cy="1323439"/>
          </a:xfrm>
          <a:prstGeom prst="rect">
            <a:avLst/>
          </a:prstGeom>
          <a:solidFill>
            <a:srgbClr val="B2B2B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r>
              <a:rPr lang="en-US" sz="1600" i="1" dirty="0">
                <a:solidFill>
                  <a:schemeClr val="bg1">
                    <a:lumMod val="50000"/>
                  </a:schemeClr>
                </a:solidFill>
              </a:rPr>
              <a:t>How is a wound leak managed medically? </a:t>
            </a:r>
            <a:r>
              <a:rPr lang="en-US" sz="1600" dirty="0">
                <a:solidFill>
                  <a:schemeClr val="bg1">
                    <a:lumMod val="50000"/>
                  </a:schemeClr>
                </a:solidFill>
              </a:rPr>
              <a:t>It’s as simple as ABC(D):</a:t>
            </a:r>
          </a:p>
          <a:p>
            <a:pPr eaLnBrk="1" hangingPunct="1"/>
            <a:r>
              <a:rPr lang="en-US" sz="1600" dirty="0">
                <a:solidFill>
                  <a:schemeClr val="bg1">
                    <a:lumMod val="50000"/>
                  </a:schemeClr>
                </a:solidFill>
              </a:rPr>
              <a:t>--Aqueous suppressants</a:t>
            </a:r>
          </a:p>
          <a:p>
            <a:pPr eaLnBrk="1" hangingPunct="1"/>
            <a:r>
              <a:rPr lang="en-US" sz="1600" dirty="0">
                <a:solidFill>
                  <a:schemeClr val="bg1">
                    <a:lumMod val="50000"/>
                  </a:schemeClr>
                </a:solidFill>
              </a:rPr>
              <a:t>--</a:t>
            </a:r>
            <a:r>
              <a:rPr lang="en-US" sz="1600" b="1" dirty="0">
                <a:solidFill>
                  <a:schemeClr val="bg1">
                    <a:lumMod val="50000"/>
                  </a:schemeClr>
                </a:solidFill>
              </a:rPr>
              <a:t>B</a:t>
            </a:r>
            <a:r>
              <a:rPr lang="en-US" sz="1600" dirty="0">
                <a:solidFill>
                  <a:schemeClr val="bg1">
                    <a:lumMod val="50000"/>
                  </a:schemeClr>
                </a:solidFill>
              </a:rPr>
              <a:t>andage contact lens (BCL), if we’re talking post-CE </a:t>
            </a:r>
          </a:p>
          <a:p>
            <a:pPr eaLnBrk="1" hangingPunct="1"/>
            <a:r>
              <a:rPr lang="en-US" sz="1600" dirty="0">
                <a:solidFill>
                  <a:schemeClr val="bg1">
                    <a:lumMod val="50000"/>
                  </a:schemeClr>
                </a:solidFill>
              </a:rPr>
              <a:t>--</a:t>
            </a:r>
            <a:r>
              <a:rPr lang="en-US" sz="1600" b="1" dirty="0">
                <a:solidFill>
                  <a:schemeClr val="bg1">
                    <a:lumMod val="50000"/>
                  </a:schemeClr>
                </a:solidFill>
              </a:rPr>
              <a:t>C</a:t>
            </a:r>
            <a:r>
              <a:rPr lang="en-US" sz="1600" dirty="0">
                <a:solidFill>
                  <a:schemeClr val="bg1">
                    <a:lumMod val="50000"/>
                  </a:schemeClr>
                </a:solidFill>
              </a:rPr>
              <a:t>ycloplegia</a:t>
            </a:r>
          </a:p>
          <a:p>
            <a:pPr eaLnBrk="1" hangingPunct="1"/>
            <a:r>
              <a:rPr lang="en-US" sz="1600" dirty="0">
                <a:solidFill>
                  <a:schemeClr val="bg1">
                    <a:lumMod val="50000"/>
                  </a:schemeClr>
                </a:solidFill>
              </a:rPr>
              <a:t>--</a:t>
            </a:r>
            <a:r>
              <a:rPr lang="en-US" sz="1600" b="1" dirty="0"/>
              <a:t>D</a:t>
            </a:r>
            <a:r>
              <a:rPr lang="en-US" sz="1600" b="1" dirty="0">
                <a:solidFill>
                  <a:srgbClr val="0000FF"/>
                </a:solidFill>
              </a:rPr>
              <a:t>iscontinue (or at least </a:t>
            </a:r>
            <a:r>
              <a:rPr lang="en-US" sz="1600" b="1" dirty="0"/>
              <a:t>D</a:t>
            </a:r>
            <a:r>
              <a:rPr lang="en-US" sz="1600" b="1" dirty="0">
                <a:solidFill>
                  <a:srgbClr val="0000FF"/>
                </a:solidFill>
              </a:rPr>
              <a:t>iminish) topical steroids</a:t>
            </a:r>
            <a:endParaRPr lang="en-US" sz="1600" b="1" dirty="0">
              <a:solidFill>
                <a:schemeClr val="bg1">
                  <a:lumMod val="50000"/>
                </a:schemeClr>
              </a:solidFill>
            </a:endParaRPr>
          </a:p>
        </p:txBody>
      </p:sp>
      <p:sp>
        <p:nvSpPr>
          <p:cNvPr id="48" name="Oval 47">
            <a:extLst>
              <a:ext uri="{FF2B5EF4-FFF2-40B4-BE49-F238E27FC236}">
                <a16:creationId xmlns:a16="http://schemas.microsoft.com/office/drawing/2014/main" id="{FD1F42C6-3AB6-4E1E-8E45-6BC970F4283E}"/>
              </a:ext>
            </a:extLst>
          </p:cNvPr>
          <p:cNvSpPr/>
          <p:nvPr/>
        </p:nvSpPr>
        <p:spPr>
          <a:xfrm>
            <a:off x="297628" y="5134185"/>
            <a:ext cx="5280302" cy="601552"/>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 name="Text Box 20">
            <a:extLst>
              <a:ext uri="{FF2B5EF4-FFF2-40B4-BE49-F238E27FC236}">
                <a16:creationId xmlns:a16="http://schemas.microsoft.com/office/drawing/2014/main" id="{168A339A-AC12-419D-9653-1222FAA16226}"/>
              </a:ext>
            </a:extLst>
          </p:cNvPr>
          <p:cNvSpPr txBox="1">
            <a:spLocks noChangeArrowheads="1"/>
          </p:cNvSpPr>
          <p:nvPr/>
        </p:nvSpPr>
        <p:spPr bwMode="auto">
          <a:xfrm>
            <a:off x="940500" y="4342034"/>
            <a:ext cx="4439525" cy="738664"/>
          </a:xfrm>
          <a:prstGeom prst="rect">
            <a:avLst/>
          </a:prstGeom>
          <a:solidFill>
            <a:srgbClr val="AFFFAF"/>
          </a:solidFill>
          <a:ln>
            <a:noFill/>
          </a:ln>
          <a:effectLst/>
        </p:spPr>
        <p:txBody>
          <a:bodyPr wrap="squar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r>
              <a:rPr lang="en-US" sz="1400" i="1" dirty="0">
                <a:solidFill>
                  <a:srgbClr val="0000FF"/>
                </a:solidFill>
              </a:rPr>
              <a:t>Why stop steroids? Won’t that increase inflammation?</a:t>
            </a:r>
          </a:p>
          <a:p>
            <a:pPr eaLnBrk="1" hangingPunct="1"/>
            <a:r>
              <a:rPr lang="en-US" sz="1400" dirty="0">
                <a:solidFill>
                  <a:srgbClr val="0000FF"/>
                </a:solidFill>
              </a:rPr>
              <a:t>Yes, but it will also promote leak closure by removing steroid-induced inhibition of wound healing</a:t>
            </a:r>
          </a:p>
        </p:txBody>
      </p:sp>
    </p:spTree>
    <p:extLst>
      <p:ext uri="{BB962C8B-B14F-4D97-AF65-F5344CB8AC3E}">
        <p14:creationId xmlns:p14="http://schemas.microsoft.com/office/powerpoint/2010/main" val="2330976059"/>
      </p:ext>
    </p:extLst>
  </p:cSld>
  <p:clrMapOvr>
    <a:masterClrMapping/>
  </p:clrMapOvr>
</p:sld>
</file>

<file path=ppt/slides/slide3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Straight Arrow Connector 12">
            <a:extLst>
              <a:ext uri="{FF2B5EF4-FFF2-40B4-BE49-F238E27FC236}">
                <a16:creationId xmlns:a16="http://schemas.microsoft.com/office/drawing/2014/main" id="{A6DE2085-829C-480C-9216-69D6039C0A37}"/>
              </a:ext>
            </a:extLst>
          </p:cNvPr>
          <p:cNvCxnSpPr>
            <a:cxnSpLocks/>
          </p:cNvCxnSpPr>
          <p:nvPr/>
        </p:nvCxnSpPr>
        <p:spPr>
          <a:xfrm>
            <a:off x="6717173" y="1828800"/>
            <a:ext cx="0" cy="3462754"/>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43014" name="Text Box 6"/>
          <p:cNvSpPr txBox="1">
            <a:spLocks noChangeArrowheads="1"/>
          </p:cNvSpPr>
          <p:nvPr/>
        </p:nvSpPr>
        <p:spPr bwMode="auto">
          <a:xfrm>
            <a:off x="533400" y="2356376"/>
            <a:ext cx="1005403"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Lens-</a:t>
            </a:r>
          </a:p>
          <a:p>
            <a:pPr algn="ctr" eaLnBrk="1" hangingPunct="1">
              <a:lnSpc>
                <a:spcPct val="80000"/>
              </a:lnSpc>
              <a:spcBef>
                <a:spcPct val="0"/>
              </a:spcBef>
              <a:buClrTx/>
              <a:buSzTx/>
              <a:buFontTx/>
              <a:buNone/>
            </a:pPr>
            <a:r>
              <a:rPr lang="en-US" altLang="en-US" sz="1800" dirty="0">
                <a:solidFill>
                  <a:schemeClr val="bg1">
                    <a:lumMod val="75000"/>
                  </a:schemeClr>
                </a:solidFill>
              </a:rPr>
              <a:t>Induced</a:t>
            </a:r>
          </a:p>
        </p:txBody>
      </p:sp>
      <p:sp>
        <p:nvSpPr>
          <p:cNvPr id="43017" name="Text Box 14"/>
          <p:cNvSpPr txBox="1">
            <a:spLocks noChangeArrowheads="1"/>
          </p:cNvSpPr>
          <p:nvPr/>
        </p:nvSpPr>
        <p:spPr bwMode="auto">
          <a:xfrm>
            <a:off x="3026498" y="2365901"/>
            <a:ext cx="1633781"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Aphakic/</a:t>
            </a:r>
          </a:p>
          <a:p>
            <a:pPr algn="ctr" eaLnBrk="1" hangingPunct="1">
              <a:lnSpc>
                <a:spcPct val="80000"/>
              </a:lnSpc>
              <a:spcBef>
                <a:spcPct val="0"/>
              </a:spcBef>
              <a:buClrTx/>
              <a:buSzTx/>
              <a:buFontTx/>
              <a:buNone/>
            </a:pPr>
            <a:r>
              <a:rPr lang="en-US" altLang="en-US" sz="1800" dirty="0" err="1">
                <a:solidFill>
                  <a:schemeClr val="bg1">
                    <a:lumMod val="75000"/>
                  </a:schemeClr>
                </a:solidFill>
              </a:rPr>
              <a:t>Pseudophakic</a:t>
            </a:r>
            <a:endParaRPr lang="en-US" altLang="en-US" sz="1800" dirty="0">
              <a:solidFill>
                <a:schemeClr val="bg1">
                  <a:lumMod val="75000"/>
                </a:schemeClr>
              </a:solidFill>
            </a:endParaRPr>
          </a:p>
        </p:txBody>
      </p:sp>
      <p:sp>
        <p:nvSpPr>
          <p:cNvPr id="43031" name="Text Box 35"/>
          <p:cNvSpPr txBox="1">
            <a:spLocks noChangeArrowheads="1"/>
          </p:cNvSpPr>
          <p:nvPr/>
        </p:nvSpPr>
        <p:spPr bwMode="auto">
          <a:xfrm>
            <a:off x="1190847" y="1295400"/>
            <a:ext cx="2473754"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solidFill>
                  <a:schemeClr val="bg1">
                    <a:lumMod val="75000"/>
                  </a:schemeClr>
                </a:solidFill>
              </a:rPr>
              <a:t>w/ Pupillary Block</a:t>
            </a:r>
          </a:p>
        </p:txBody>
      </p:sp>
      <p:sp>
        <p:nvSpPr>
          <p:cNvPr id="43032" name="Text Box 36"/>
          <p:cNvSpPr txBox="1">
            <a:spLocks noChangeArrowheads="1"/>
          </p:cNvSpPr>
          <p:nvPr/>
        </p:nvSpPr>
        <p:spPr bwMode="auto">
          <a:xfrm>
            <a:off x="5181600" y="1295400"/>
            <a:ext cx="2630848"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t>w/o Pupillary Block</a:t>
            </a:r>
          </a:p>
        </p:txBody>
      </p:sp>
      <p:sp>
        <p:nvSpPr>
          <p:cNvPr id="49" name="Rectangle 2">
            <a:extLst>
              <a:ext uri="{FF2B5EF4-FFF2-40B4-BE49-F238E27FC236}">
                <a16:creationId xmlns:a16="http://schemas.microsoft.com/office/drawing/2014/main" id="{240EE5BF-F7D2-4FC8-A5DD-F6B5423153C6}"/>
              </a:ext>
            </a:extLst>
          </p:cNvPr>
          <p:cNvSpPr>
            <a:spLocks noGrp="1" noChangeArrowheads="1"/>
          </p:cNvSpPr>
          <p:nvPr>
            <p:ph type="title"/>
          </p:nvPr>
        </p:nvSpPr>
        <p:spPr>
          <a:xfrm>
            <a:off x="457200" y="304800"/>
            <a:ext cx="7543800" cy="563562"/>
          </a:xfrm>
        </p:spPr>
        <p:txBody>
          <a:bodyPr/>
          <a:lstStyle/>
          <a:p>
            <a:pPr eaLnBrk="1" hangingPunct="1"/>
            <a:r>
              <a:rPr lang="en-US" altLang="en-US" sz="3500" dirty="0"/>
              <a:t>Q</a:t>
            </a:r>
          </a:p>
        </p:txBody>
      </p:sp>
      <p:sp>
        <p:nvSpPr>
          <p:cNvPr id="50" name="TextBox 49">
            <a:extLst>
              <a:ext uri="{FF2B5EF4-FFF2-40B4-BE49-F238E27FC236}">
                <a16:creationId xmlns:a16="http://schemas.microsoft.com/office/drawing/2014/main" id="{CF426230-46C8-405C-9015-99EF57762A2E}"/>
              </a:ext>
            </a:extLst>
          </p:cNvPr>
          <p:cNvSpPr txBox="1"/>
          <p:nvPr/>
        </p:nvSpPr>
        <p:spPr>
          <a:xfrm>
            <a:off x="2259496" y="189094"/>
            <a:ext cx="4607480" cy="400110"/>
          </a:xfrm>
          <a:prstGeom prst="rect">
            <a:avLst/>
          </a:prstGeom>
          <a:solidFill>
            <a:schemeClr val="accent1">
              <a:lumMod val="60000"/>
              <a:lumOff val="40000"/>
            </a:schemeClr>
          </a:solidFill>
        </p:spPr>
        <p:txBody>
          <a:bodyPr wrap="none" rtlCol="0">
            <a:spAutoFit/>
          </a:bodyPr>
          <a:lstStyle/>
          <a:p>
            <a:pPr algn="ctr"/>
            <a:r>
              <a:rPr lang="en-US" sz="2000" b="1" dirty="0"/>
              <a:t>Secondary Angle Closure Glaucoma</a:t>
            </a:r>
          </a:p>
        </p:txBody>
      </p:sp>
      <p:sp>
        <p:nvSpPr>
          <p:cNvPr id="2" name="TextBox 1">
            <a:extLst>
              <a:ext uri="{FF2B5EF4-FFF2-40B4-BE49-F238E27FC236}">
                <a16:creationId xmlns:a16="http://schemas.microsoft.com/office/drawing/2014/main" id="{A7E30BEC-923B-4C9A-A856-BDD0D882F6B8}"/>
              </a:ext>
            </a:extLst>
          </p:cNvPr>
          <p:cNvSpPr txBox="1"/>
          <p:nvPr/>
        </p:nvSpPr>
        <p:spPr>
          <a:xfrm>
            <a:off x="887305" y="2844119"/>
            <a:ext cx="1494320" cy="338554"/>
          </a:xfrm>
          <a:prstGeom prst="rect">
            <a:avLst/>
          </a:prstGeom>
          <a:noFill/>
        </p:spPr>
        <p:txBody>
          <a:bodyPr wrap="none" rtlCol="0">
            <a:spAutoFit/>
          </a:bodyPr>
          <a:lstStyle/>
          <a:p>
            <a:r>
              <a:rPr lang="en-US" sz="1600" dirty="0" err="1">
                <a:solidFill>
                  <a:schemeClr val="bg1">
                    <a:lumMod val="75000"/>
                  </a:schemeClr>
                </a:solidFill>
              </a:rPr>
              <a:t>Phacomorphic</a:t>
            </a:r>
            <a:endParaRPr lang="en-US" sz="1600" dirty="0">
              <a:solidFill>
                <a:schemeClr val="bg1">
                  <a:lumMod val="75000"/>
                </a:schemeClr>
              </a:solidFill>
            </a:endParaRPr>
          </a:p>
        </p:txBody>
      </p:sp>
      <p:sp>
        <p:nvSpPr>
          <p:cNvPr id="51" name="TextBox 50">
            <a:extLst>
              <a:ext uri="{FF2B5EF4-FFF2-40B4-BE49-F238E27FC236}">
                <a16:creationId xmlns:a16="http://schemas.microsoft.com/office/drawing/2014/main" id="{156069D4-340B-4160-A336-EBF73557CEE0}"/>
              </a:ext>
            </a:extLst>
          </p:cNvPr>
          <p:cNvSpPr txBox="1"/>
          <p:nvPr/>
        </p:nvSpPr>
        <p:spPr>
          <a:xfrm>
            <a:off x="884725" y="3175578"/>
            <a:ext cx="1402948" cy="338554"/>
          </a:xfrm>
          <a:prstGeom prst="rect">
            <a:avLst/>
          </a:prstGeom>
          <a:noFill/>
        </p:spPr>
        <p:txBody>
          <a:bodyPr wrap="none" rtlCol="0">
            <a:spAutoFit/>
          </a:bodyPr>
          <a:lstStyle/>
          <a:p>
            <a:r>
              <a:rPr lang="en-US" sz="1600" dirty="0">
                <a:solidFill>
                  <a:schemeClr val="bg1">
                    <a:lumMod val="75000"/>
                  </a:schemeClr>
                </a:solidFill>
              </a:rPr>
              <a:t>Ectopia </a:t>
            </a:r>
            <a:r>
              <a:rPr lang="en-US" sz="1600" dirty="0" err="1">
                <a:solidFill>
                  <a:schemeClr val="bg1">
                    <a:lumMod val="75000"/>
                  </a:schemeClr>
                </a:solidFill>
              </a:rPr>
              <a:t>lentis</a:t>
            </a:r>
            <a:endParaRPr lang="en-US" sz="1600" dirty="0">
              <a:solidFill>
                <a:schemeClr val="bg1">
                  <a:lumMod val="75000"/>
                </a:schemeClr>
              </a:solidFill>
            </a:endParaRPr>
          </a:p>
        </p:txBody>
      </p:sp>
      <p:cxnSp>
        <p:nvCxnSpPr>
          <p:cNvPr id="71" name="Straight Connector 70">
            <a:extLst>
              <a:ext uri="{FF2B5EF4-FFF2-40B4-BE49-F238E27FC236}">
                <a16:creationId xmlns:a16="http://schemas.microsoft.com/office/drawing/2014/main" id="{C104938D-BA8D-4E39-9D5F-9EE2012F2F3C}"/>
              </a:ext>
            </a:extLst>
          </p:cNvPr>
          <p:cNvCxnSpPr>
            <a:cxnSpLocks/>
          </p:cNvCxnSpPr>
          <p:nvPr/>
        </p:nvCxnSpPr>
        <p:spPr>
          <a:xfrm flipH="1">
            <a:off x="762665" y="3023488"/>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2A7E4E40-472F-4E50-8A7A-45C10FDD7171}"/>
              </a:ext>
            </a:extLst>
          </p:cNvPr>
          <p:cNvCxnSpPr>
            <a:cxnSpLocks/>
          </p:cNvCxnSpPr>
          <p:nvPr/>
        </p:nvCxnSpPr>
        <p:spPr>
          <a:xfrm flipH="1">
            <a:off x="762665" y="3347853"/>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C3924889-45B9-4383-9C9E-48F0A9C27AD8}"/>
              </a:ext>
            </a:extLst>
          </p:cNvPr>
          <p:cNvCxnSpPr>
            <a:cxnSpLocks/>
          </p:cNvCxnSpPr>
          <p:nvPr/>
        </p:nvCxnSpPr>
        <p:spPr>
          <a:xfrm flipH="1">
            <a:off x="748719" y="2838976"/>
            <a:ext cx="13947" cy="5088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 name="Straight Arrow Connector 5">
            <a:extLst>
              <a:ext uri="{FF2B5EF4-FFF2-40B4-BE49-F238E27FC236}">
                <a16:creationId xmlns:a16="http://schemas.microsoft.com/office/drawing/2014/main" id="{A3439F0C-5143-461F-8F3C-2E830785DEFC}"/>
              </a:ext>
            </a:extLst>
          </p:cNvPr>
          <p:cNvCxnSpPr>
            <a:stCxn id="50" idx="2"/>
          </p:cNvCxnSpPr>
          <p:nvPr/>
        </p:nvCxnSpPr>
        <p:spPr>
          <a:xfrm flipH="1">
            <a:off x="2971800" y="589204"/>
            <a:ext cx="1591436" cy="706196"/>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0" name="Straight Arrow Connector 9">
            <a:extLst>
              <a:ext uri="{FF2B5EF4-FFF2-40B4-BE49-F238E27FC236}">
                <a16:creationId xmlns:a16="http://schemas.microsoft.com/office/drawing/2014/main" id="{84DC796E-F6ED-4FBB-82D2-A260F480BF8A}"/>
              </a:ext>
            </a:extLst>
          </p:cNvPr>
          <p:cNvCxnSpPr>
            <a:cxnSpLocks/>
          </p:cNvCxnSpPr>
          <p:nvPr/>
        </p:nvCxnSpPr>
        <p:spPr>
          <a:xfrm>
            <a:off x="4572000" y="589204"/>
            <a:ext cx="1600200" cy="706196"/>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6" name="Straight Arrow Connector 25">
            <a:extLst>
              <a:ext uri="{FF2B5EF4-FFF2-40B4-BE49-F238E27FC236}">
                <a16:creationId xmlns:a16="http://schemas.microsoft.com/office/drawing/2014/main" id="{B70E0124-9B84-41A5-8D84-A66B7838A706}"/>
              </a:ext>
            </a:extLst>
          </p:cNvPr>
          <p:cNvCxnSpPr>
            <a:cxnSpLocks/>
          </p:cNvCxnSpPr>
          <p:nvPr/>
        </p:nvCxnSpPr>
        <p:spPr>
          <a:xfrm flipH="1">
            <a:off x="1159539" y="1828800"/>
            <a:ext cx="1290435" cy="478059"/>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28" name="Straight Arrow Connector 27">
            <a:extLst>
              <a:ext uri="{FF2B5EF4-FFF2-40B4-BE49-F238E27FC236}">
                <a16:creationId xmlns:a16="http://schemas.microsoft.com/office/drawing/2014/main" id="{567A4249-5C59-4416-8A8E-1C35913900AB}"/>
              </a:ext>
            </a:extLst>
          </p:cNvPr>
          <p:cNvCxnSpPr>
            <a:cxnSpLocks/>
          </p:cNvCxnSpPr>
          <p:nvPr/>
        </p:nvCxnSpPr>
        <p:spPr>
          <a:xfrm>
            <a:off x="2449973" y="1832208"/>
            <a:ext cx="1268784"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56" name="Text Box 6">
            <a:extLst>
              <a:ext uri="{FF2B5EF4-FFF2-40B4-BE49-F238E27FC236}">
                <a16:creationId xmlns:a16="http://schemas.microsoft.com/office/drawing/2014/main" id="{557983BD-9D64-49B9-A366-A08663B0451F}"/>
              </a:ext>
            </a:extLst>
          </p:cNvPr>
          <p:cNvSpPr txBox="1">
            <a:spLocks noChangeArrowheads="1"/>
          </p:cNvSpPr>
          <p:nvPr/>
        </p:nvSpPr>
        <p:spPr bwMode="auto">
          <a:xfrm>
            <a:off x="5029200" y="2356376"/>
            <a:ext cx="813043"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r" eaLnBrk="1" hangingPunct="1">
              <a:lnSpc>
                <a:spcPct val="80000"/>
              </a:lnSpc>
              <a:spcBef>
                <a:spcPct val="0"/>
              </a:spcBef>
              <a:buClrTx/>
              <a:buSzTx/>
              <a:buFontTx/>
              <a:buNone/>
            </a:pPr>
            <a:r>
              <a:rPr lang="en-US" altLang="en-US" sz="1800" dirty="0">
                <a:solidFill>
                  <a:schemeClr val="bg1">
                    <a:lumMod val="75000"/>
                  </a:schemeClr>
                </a:solidFill>
              </a:rPr>
              <a:t>‘Push’</a:t>
            </a:r>
          </a:p>
        </p:txBody>
      </p:sp>
      <p:sp>
        <p:nvSpPr>
          <p:cNvPr id="57" name="Text Box 14">
            <a:extLst>
              <a:ext uri="{FF2B5EF4-FFF2-40B4-BE49-F238E27FC236}">
                <a16:creationId xmlns:a16="http://schemas.microsoft.com/office/drawing/2014/main" id="{5DAFA1C1-3A29-4C27-A379-663FDD22E326}"/>
              </a:ext>
            </a:extLst>
          </p:cNvPr>
          <p:cNvSpPr txBox="1">
            <a:spLocks noChangeArrowheads="1"/>
          </p:cNvSpPr>
          <p:nvPr/>
        </p:nvSpPr>
        <p:spPr bwMode="auto">
          <a:xfrm>
            <a:off x="7620000" y="2365901"/>
            <a:ext cx="671979"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t>‘Pull’</a:t>
            </a:r>
          </a:p>
        </p:txBody>
      </p:sp>
      <p:cxnSp>
        <p:nvCxnSpPr>
          <p:cNvPr id="58" name="Straight Arrow Connector 57">
            <a:extLst>
              <a:ext uri="{FF2B5EF4-FFF2-40B4-BE49-F238E27FC236}">
                <a16:creationId xmlns:a16="http://schemas.microsoft.com/office/drawing/2014/main" id="{E874FEE9-46BD-46A3-90A3-DE7CC220FBFF}"/>
              </a:ext>
            </a:extLst>
          </p:cNvPr>
          <p:cNvCxnSpPr>
            <a:cxnSpLocks/>
          </p:cNvCxnSpPr>
          <p:nvPr/>
        </p:nvCxnSpPr>
        <p:spPr>
          <a:xfrm flipH="1">
            <a:off x="5867400" y="1828800"/>
            <a:ext cx="849775"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59" name="Straight Arrow Connector 58">
            <a:extLst>
              <a:ext uri="{FF2B5EF4-FFF2-40B4-BE49-F238E27FC236}">
                <a16:creationId xmlns:a16="http://schemas.microsoft.com/office/drawing/2014/main" id="{C370A4A1-FE96-4E70-B89E-839542A5E241}"/>
              </a:ext>
            </a:extLst>
          </p:cNvPr>
          <p:cNvCxnSpPr>
            <a:cxnSpLocks/>
          </p:cNvCxnSpPr>
          <p:nvPr/>
        </p:nvCxnSpPr>
        <p:spPr>
          <a:xfrm>
            <a:off x="6717173" y="1832208"/>
            <a:ext cx="902827" cy="474047"/>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62" name="Text Box 16">
            <a:extLst>
              <a:ext uri="{FF2B5EF4-FFF2-40B4-BE49-F238E27FC236}">
                <a16:creationId xmlns:a16="http://schemas.microsoft.com/office/drawing/2014/main" id="{33538067-0726-41B0-93FF-357EF00CA62D}"/>
              </a:ext>
            </a:extLst>
          </p:cNvPr>
          <p:cNvSpPr txBox="1">
            <a:spLocks noChangeArrowheads="1"/>
          </p:cNvSpPr>
          <p:nvPr/>
        </p:nvSpPr>
        <p:spPr bwMode="auto">
          <a:xfrm>
            <a:off x="8065437" y="2684785"/>
            <a:ext cx="628698"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NVG</a:t>
            </a:r>
          </a:p>
        </p:txBody>
      </p:sp>
      <p:sp>
        <p:nvSpPr>
          <p:cNvPr id="70" name="Text Box 21">
            <a:extLst>
              <a:ext uri="{FF2B5EF4-FFF2-40B4-BE49-F238E27FC236}">
                <a16:creationId xmlns:a16="http://schemas.microsoft.com/office/drawing/2014/main" id="{86C32650-BE1F-4CC3-8DB5-0C136D877E6F}"/>
              </a:ext>
            </a:extLst>
          </p:cNvPr>
          <p:cNvSpPr txBox="1">
            <a:spLocks noChangeArrowheads="1"/>
          </p:cNvSpPr>
          <p:nvPr/>
        </p:nvSpPr>
        <p:spPr bwMode="auto">
          <a:xfrm>
            <a:off x="8070534" y="3048000"/>
            <a:ext cx="526106"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a:solidFill>
                  <a:schemeClr val="bg1">
                    <a:lumMod val="75000"/>
                  </a:schemeClr>
                </a:solidFill>
              </a:rPr>
              <a:t>ICE</a:t>
            </a:r>
          </a:p>
        </p:txBody>
      </p:sp>
      <p:sp>
        <p:nvSpPr>
          <p:cNvPr id="75" name="Text Box 45">
            <a:extLst>
              <a:ext uri="{FF2B5EF4-FFF2-40B4-BE49-F238E27FC236}">
                <a16:creationId xmlns:a16="http://schemas.microsoft.com/office/drawing/2014/main" id="{2B6EDA2D-8F55-4DFD-A225-8C03CE6FC7F3}"/>
              </a:ext>
            </a:extLst>
          </p:cNvPr>
          <p:cNvSpPr txBox="1">
            <a:spLocks noChangeArrowheads="1"/>
          </p:cNvSpPr>
          <p:nvPr/>
        </p:nvSpPr>
        <p:spPr bwMode="auto">
          <a:xfrm>
            <a:off x="8073162" y="3810000"/>
            <a:ext cx="1070837" cy="74635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ts val="1700"/>
              </a:lnSpc>
              <a:spcBef>
                <a:spcPct val="0"/>
              </a:spcBef>
              <a:buClrTx/>
              <a:buSzTx/>
              <a:buFontTx/>
              <a:buNone/>
            </a:pPr>
            <a:r>
              <a:rPr lang="en-US" altLang="en-US" sz="1600" dirty="0">
                <a:solidFill>
                  <a:schemeClr val="bg1">
                    <a:lumMod val="75000"/>
                  </a:schemeClr>
                </a:solidFill>
              </a:rPr>
              <a:t>Epithelial/ fibrous ingrowth</a:t>
            </a:r>
          </a:p>
        </p:txBody>
      </p:sp>
      <p:cxnSp>
        <p:nvCxnSpPr>
          <p:cNvPr id="77" name="Straight Connector 76">
            <a:extLst>
              <a:ext uri="{FF2B5EF4-FFF2-40B4-BE49-F238E27FC236}">
                <a16:creationId xmlns:a16="http://schemas.microsoft.com/office/drawing/2014/main" id="{FC090BD7-F2E1-4464-B57B-9CBE5874C89B}"/>
              </a:ext>
            </a:extLst>
          </p:cNvPr>
          <p:cNvCxnSpPr>
            <a:cxnSpLocks/>
          </p:cNvCxnSpPr>
          <p:nvPr/>
        </p:nvCxnSpPr>
        <p:spPr>
          <a:xfrm>
            <a:off x="7873969" y="2674448"/>
            <a:ext cx="7724" cy="128795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8" name="Straight Connector 77">
            <a:extLst>
              <a:ext uri="{FF2B5EF4-FFF2-40B4-BE49-F238E27FC236}">
                <a16:creationId xmlns:a16="http://schemas.microsoft.com/office/drawing/2014/main" id="{B1922ED5-C3D8-43D8-A00D-1D6BC9201DBA}"/>
              </a:ext>
            </a:extLst>
          </p:cNvPr>
          <p:cNvCxnSpPr/>
          <p:nvPr/>
        </p:nvCxnSpPr>
        <p:spPr>
          <a:xfrm flipH="1">
            <a:off x="7873968" y="2840262"/>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9" name="Straight Connector 78">
            <a:extLst>
              <a:ext uri="{FF2B5EF4-FFF2-40B4-BE49-F238E27FC236}">
                <a16:creationId xmlns:a16="http://schemas.microsoft.com/office/drawing/2014/main" id="{77019ED2-6D69-4A60-9D19-D4DB786EA3A0}"/>
              </a:ext>
            </a:extLst>
          </p:cNvPr>
          <p:cNvCxnSpPr/>
          <p:nvPr/>
        </p:nvCxnSpPr>
        <p:spPr>
          <a:xfrm flipH="1">
            <a:off x="7873968" y="3213518"/>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1" name="Straight Connector 80">
            <a:extLst>
              <a:ext uri="{FF2B5EF4-FFF2-40B4-BE49-F238E27FC236}">
                <a16:creationId xmlns:a16="http://schemas.microsoft.com/office/drawing/2014/main" id="{9796A12F-4125-4C05-8EE8-A388740C580D}"/>
              </a:ext>
            </a:extLst>
          </p:cNvPr>
          <p:cNvCxnSpPr/>
          <p:nvPr/>
        </p:nvCxnSpPr>
        <p:spPr>
          <a:xfrm flipH="1">
            <a:off x="7877837" y="3581400"/>
            <a:ext cx="24447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3" name="Straight Connector 82">
            <a:extLst>
              <a:ext uri="{FF2B5EF4-FFF2-40B4-BE49-F238E27FC236}">
                <a16:creationId xmlns:a16="http://schemas.microsoft.com/office/drawing/2014/main" id="{7FDC5F4B-9BF0-42AD-B8BB-2F2399BCF1E2}"/>
              </a:ext>
            </a:extLst>
          </p:cNvPr>
          <p:cNvCxnSpPr/>
          <p:nvPr/>
        </p:nvCxnSpPr>
        <p:spPr>
          <a:xfrm flipH="1">
            <a:off x="7881693" y="3962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93" name="Text Box 42">
            <a:extLst>
              <a:ext uri="{FF2B5EF4-FFF2-40B4-BE49-F238E27FC236}">
                <a16:creationId xmlns:a16="http://schemas.microsoft.com/office/drawing/2014/main" id="{53BAB77F-E061-4834-9068-34BDF78AD071}"/>
              </a:ext>
            </a:extLst>
          </p:cNvPr>
          <p:cNvSpPr txBox="1">
            <a:spLocks noChangeArrowheads="1"/>
          </p:cNvSpPr>
          <p:nvPr/>
        </p:nvSpPr>
        <p:spPr bwMode="auto">
          <a:xfrm>
            <a:off x="8111387" y="3429000"/>
            <a:ext cx="895181"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b="1" dirty="0"/>
              <a:t>Flat AC</a:t>
            </a:r>
          </a:p>
        </p:txBody>
      </p:sp>
      <p:sp>
        <p:nvSpPr>
          <p:cNvPr id="100" name="Text Box 23">
            <a:extLst>
              <a:ext uri="{FF2B5EF4-FFF2-40B4-BE49-F238E27FC236}">
                <a16:creationId xmlns:a16="http://schemas.microsoft.com/office/drawing/2014/main" id="{D8F2FCFF-2984-4836-B000-9C5601A8EAAA}"/>
              </a:ext>
            </a:extLst>
          </p:cNvPr>
          <p:cNvSpPr txBox="1">
            <a:spLocks noChangeArrowheads="1"/>
          </p:cNvSpPr>
          <p:nvPr/>
        </p:nvSpPr>
        <p:spPr bwMode="auto">
          <a:xfrm>
            <a:off x="5530369" y="2667000"/>
            <a:ext cx="2143536"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Aqueous misdirection</a:t>
            </a:r>
          </a:p>
        </p:txBody>
      </p:sp>
      <p:cxnSp>
        <p:nvCxnSpPr>
          <p:cNvPr id="104" name="Straight Connector 103">
            <a:extLst>
              <a:ext uri="{FF2B5EF4-FFF2-40B4-BE49-F238E27FC236}">
                <a16:creationId xmlns:a16="http://schemas.microsoft.com/office/drawing/2014/main" id="{49D87D4A-E317-4446-9B95-5184CB3968F3}"/>
              </a:ext>
            </a:extLst>
          </p:cNvPr>
          <p:cNvCxnSpPr>
            <a:cxnSpLocks/>
          </p:cNvCxnSpPr>
          <p:nvPr/>
        </p:nvCxnSpPr>
        <p:spPr>
          <a:xfrm flipH="1">
            <a:off x="5316229" y="2667000"/>
            <a:ext cx="7397" cy="25314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5" name="Straight Connector 104">
            <a:extLst>
              <a:ext uri="{FF2B5EF4-FFF2-40B4-BE49-F238E27FC236}">
                <a16:creationId xmlns:a16="http://schemas.microsoft.com/office/drawing/2014/main" id="{F40B6D71-75A8-4A88-864D-00D14C2F710D}"/>
              </a:ext>
            </a:extLst>
          </p:cNvPr>
          <p:cNvCxnSpPr/>
          <p:nvPr/>
        </p:nvCxnSpPr>
        <p:spPr>
          <a:xfrm flipH="1">
            <a:off x="5323624" y="2832814"/>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6" name="Straight Connector 105">
            <a:extLst>
              <a:ext uri="{FF2B5EF4-FFF2-40B4-BE49-F238E27FC236}">
                <a16:creationId xmlns:a16="http://schemas.microsoft.com/office/drawing/2014/main" id="{010BF7B2-AA07-4DCF-822D-E2DB5CC0BF59}"/>
              </a:ext>
            </a:extLst>
          </p:cNvPr>
          <p:cNvCxnSpPr/>
          <p:nvPr/>
        </p:nvCxnSpPr>
        <p:spPr>
          <a:xfrm flipH="1">
            <a:off x="5323624" y="3360065"/>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a:extLst>
              <a:ext uri="{FF2B5EF4-FFF2-40B4-BE49-F238E27FC236}">
                <a16:creationId xmlns:a16="http://schemas.microsoft.com/office/drawing/2014/main" id="{BAC8035C-3999-4C31-93CD-6C0D2ADEB73B}"/>
              </a:ext>
            </a:extLst>
          </p:cNvPr>
          <p:cNvCxnSpPr/>
          <p:nvPr/>
        </p:nvCxnSpPr>
        <p:spPr>
          <a:xfrm flipH="1">
            <a:off x="5323536" y="3786938"/>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8" name="Straight Connector 107">
            <a:extLst>
              <a:ext uri="{FF2B5EF4-FFF2-40B4-BE49-F238E27FC236}">
                <a16:creationId xmlns:a16="http://schemas.microsoft.com/office/drawing/2014/main" id="{DB64CAEE-69B4-426A-8A5B-D1269DBF0F66}"/>
              </a:ext>
            </a:extLst>
          </p:cNvPr>
          <p:cNvCxnSpPr/>
          <p:nvPr/>
        </p:nvCxnSpPr>
        <p:spPr>
          <a:xfrm flipH="1">
            <a:off x="5327493" y="4249152"/>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12" name="Straight Connector 111">
            <a:extLst>
              <a:ext uri="{FF2B5EF4-FFF2-40B4-BE49-F238E27FC236}">
                <a16:creationId xmlns:a16="http://schemas.microsoft.com/office/drawing/2014/main" id="{99A16C30-4BE4-48E5-8B65-0C5F3039B8DC}"/>
              </a:ext>
            </a:extLst>
          </p:cNvPr>
          <p:cNvCxnSpPr/>
          <p:nvPr/>
        </p:nvCxnSpPr>
        <p:spPr>
          <a:xfrm flipH="1">
            <a:off x="5333455" y="51816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13" name="Text Box 42">
            <a:extLst>
              <a:ext uri="{FF2B5EF4-FFF2-40B4-BE49-F238E27FC236}">
                <a16:creationId xmlns:a16="http://schemas.microsoft.com/office/drawing/2014/main" id="{056DFFD9-3CA2-42E7-90FE-4F14522E3504}"/>
              </a:ext>
            </a:extLst>
          </p:cNvPr>
          <p:cNvSpPr txBox="1">
            <a:spLocks noChangeArrowheads="1"/>
          </p:cNvSpPr>
          <p:nvPr/>
        </p:nvSpPr>
        <p:spPr bwMode="auto">
          <a:xfrm>
            <a:off x="5533954" y="3623846"/>
            <a:ext cx="1563248"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Retinal surgery</a:t>
            </a:r>
          </a:p>
        </p:txBody>
      </p:sp>
      <p:sp>
        <p:nvSpPr>
          <p:cNvPr id="118" name="Text Box 47">
            <a:extLst>
              <a:ext uri="{FF2B5EF4-FFF2-40B4-BE49-F238E27FC236}">
                <a16:creationId xmlns:a16="http://schemas.microsoft.com/office/drawing/2014/main" id="{3F59D898-ECAD-49F0-9425-2A1BC8DDA7B5}"/>
              </a:ext>
            </a:extLst>
          </p:cNvPr>
          <p:cNvSpPr txBox="1">
            <a:spLocks noChangeArrowheads="1"/>
          </p:cNvSpPr>
          <p:nvPr/>
        </p:nvSpPr>
        <p:spPr bwMode="auto">
          <a:xfrm>
            <a:off x="5523688" y="4538246"/>
            <a:ext cx="1414170"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Drug-induced</a:t>
            </a:r>
          </a:p>
        </p:txBody>
      </p:sp>
      <p:sp>
        <p:nvSpPr>
          <p:cNvPr id="16" name="TextBox 15">
            <a:extLst>
              <a:ext uri="{FF2B5EF4-FFF2-40B4-BE49-F238E27FC236}">
                <a16:creationId xmlns:a16="http://schemas.microsoft.com/office/drawing/2014/main" id="{984E008D-FBBA-42B4-940E-EA26772E0161}"/>
              </a:ext>
            </a:extLst>
          </p:cNvPr>
          <p:cNvSpPr txBox="1"/>
          <p:nvPr/>
        </p:nvSpPr>
        <p:spPr>
          <a:xfrm>
            <a:off x="6230528" y="5257800"/>
            <a:ext cx="1326004" cy="369332"/>
          </a:xfrm>
          <a:prstGeom prst="rect">
            <a:avLst/>
          </a:prstGeom>
          <a:noFill/>
        </p:spPr>
        <p:txBody>
          <a:bodyPr wrap="none" rtlCol="0">
            <a:spAutoFit/>
          </a:bodyPr>
          <a:lstStyle/>
          <a:p>
            <a:pPr algn="ctr"/>
            <a:r>
              <a:rPr lang="en-US" dirty="0">
                <a:solidFill>
                  <a:schemeClr val="bg1">
                    <a:lumMod val="75000"/>
                  </a:schemeClr>
                </a:solidFill>
              </a:rPr>
              <a:t>Both/Either</a:t>
            </a:r>
          </a:p>
        </p:txBody>
      </p:sp>
      <p:cxnSp>
        <p:nvCxnSpPr>
          <p:cNvPr id="125" name="Straight Connector 124">
            <a:extLst>
              <a:ext uri="{FF2B5EF4-FFF2-40B4-BE49-F238E27FC236}">
                <a16:creationId xmlns:a16="http://schemas.microsoft.com/office/drawing/2014/main" id="{01138141-D318-4ED7-A7FE-D8F2155CE890}"/>
              </a:ext>
            </a:extLst>
          </p:cNvPr>
          <p:cNvCxnSpPr/>
          <p:nvPr/>
        </p:nvCxnSpPr>
        <p:spPr>
          <a:xfrm flipH="1">
            <a:off x="5334000" y="4724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52" name="Text Box 47">
            <a:extLst>
              <a:ext uri="{FF2B5EF4-FFF2-40B4-BE49-F238E27FC236}">
                <a16:creationId xmlns:a16="http://schemas.microsoft.com/office/drawing/2014/main" id="{E3578916-9804-473C-8F06-D4FA0BCEDFD0}"/>
              </a:ext>
            </a:extLst>
          </p:cNvPr>
          <p:cNvSpPr txBox="1">
            <a:spLocks noChangeArrowheads="1"/>
          </p:cNvSpPr>
          <p:nvPr/>
        </p:nvSpPr>
        <p:spPr bwMode="auto">
          <a:xfrm>
            <a:off x="5543446" y="4055146"/>
            <a:ext cx="1619354"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err="1">
                <a:solidFill>
                  <a:schemeClr val="bg1">
                    <a:lumMod val="75000"/>
                  </a:schemeClr>
                </a:solidFill>
              </a:rPr>
              <a:t>Nanophthalmos</a:t>
            </a:r>
            <a:endParaRPr lang="en-US" altLang="en-US" sz="1600" dirty="0">
              <a:solidFill>
                <a:schemeClr val="bg1">
                  <a:lumMod val="75000"/>
                </a:schemeClr>
              </a:solidFill>
            </a:endParaRPr>
          </a:p>
        </p:txBody>
      </p:sp>
      <p:sp>
        <p:nvSpPr>
          <p:cNvPr id="53" name="Text Box 45">
            <a:extLst>
              <a:ext uri="{FF2B5EF4-FFF2-40B4-BE49-F238E27FC236}">
                <a16:creationId xmlns:a16="http://schemas.microsoft.com/office/drawing/2014/main" id="{57D1A14F-68FE-47D2-983C-1A879D66A9DC}"/>
              </a:ext>
            </a:extLst>
          </p:cNvPr>
          <p:cNvSpPr txBox="1">
            <a:spLocks noChangeArrowheads="1"/>
          </p:cNvSpPr>
          <p:nvPr/>
        </p:nvSpPr>
        <p:spPr bwMode="auto">
          <a:xfrm>
            <a:off x="5523688" y="5013493"/>
            <a:ext cx="582211"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PFV</a:t>
            </a:r>
          </a:p>
        </p:txBody>
      </p:sp>
      <p:sp>
        <p:nvSpPr>
          <p:cNvPr id="54" name="Text Box 42">
            <a:extLst>
              <a:ext uri="{FF2B5EF4-FFF2-40B4-BE49-F238E27FC236}">
                <a16:creationId xmlns:a16="http://schemas.microsoft.com/office/drawing/2014/main" id="{E1E37D2C-2C52-446B-843B-01E64990D3EC}"/>
              </a:ext>
            </a:extLst>
          </p:cNvPr>
          <p:cNvSpPr txBox="1">
            <a:spLocks noChangeArrowheads="1"/>
          </p:cNvSpPr>
          <p:nvPr/>
        </p:nvSpPr>
        <p:spPr bwMode="auto">
          <a:xfrm>
            <a:off x="5551406" y="3192546"/>
            <a:ext cx="2276072"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ERD/choroidal effusion</a:t>
            </a:r>
          </a:p>
        </p:txBody>
      </p:sp>
      <p:sp>
        <p:nvSpPr>
          <p:cNvPr id="45" name="Oval 44">
            <a:extLst>
              <a:ext uri="{FF2B5EF4-FFF2-40B4-BE49-F238E27FC236}">
                <a16:creationId xmlns:a16="http://schemas.microsoft.com/office/drawing/2014/main" id="{76FA557D-2183-42C8-839A-45F6B0D15E23}"/>
              </a:ext>
            </a:extLst>
          </p:cNvPr>
          <p:cNvSpPr/>
          <p:nvPr/>
        </p:nvSpPr>
        <p:spPr>
          <a:xfrm>
            <a:off x="8001000" y="3429000"/>
            <a:ext cx="1070837" cy="338554"/>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TextBox 45">
            <a:extLst>
              <a:ext uri="{FF2B5EF4-FFF2-40B4-BE49-F238E27FC236}">
                <a16:creationId xmlns:a16="http://schemas.microsoft.com/office/drawing/2014/main" id="{862AF75F-3F29-4B64-9DB6-78F1A030200C}"/>
              </a:ext>
            </a:extLst>
          </p:cNvPr>
          <p:cNvSpPr txBox="1"/>
          <p:nvPr/>
        </p:nvSpPr>
        <p:spPr>
          <a:xfrm>
            <a:off x="2314614" y="3346074"/>
            <a:ext cx="5174833" cy="2308324"/>
          </a:xfrm>
          <a:prstGeom prst="rect">
            <a:avLst/>
          </a:prstGeom>
          <a:solidFill>
            <a:srgbClr val="002060"/>
          </a:solidFill>
        </p:spPr>
        <p:txBody>
          <a:bodyPr wrap="square" rtlCol="0">
            <a:spAutoFit/>
          </a:bodyPr>
          <a:lstStyle/>
          <a:p>
            <a:r>
              <a:rPr lang="en-US" sz="1600" i="1" dirty="0">
                <a:solidFill>
                  <a:schemeClr val="tx1">
                    <a:lumMod val="50000"/>
                    <a:lumOff val="50000"/>
                  </a:schemeClr>
                </a:solidFill>
              </a:rPr>
              <a:t>What clinical scenario typically produces the flat AC that leads to secondary ACG?</a:t>
            </a:r>
          </a:p>
          <a:p>
            <a:r>
              <a:rPr lang="en-US" sz="1600" b="1" u="sng" dirty="0">
                <a:solidFill>
                  <a:schemeClr val="bg1"/>
                </a:solidFill>
              </a:rPr>
              <a:t>Wound leak</a:t>
            </a:r>
            <a:r>
              <a:rPr lang="en-US" sz="1600" dirty="0">
                <a:solidFill>
                  <a:schemeClr val="bg1"/>
                </a:solidFill>
              </a:rPr>
              <a:t> </a:t>
            </a:r>
            <a:r>
              <a:rPr lang="en-US" sz="1600" dirty="0">
                <a:solidFill>
                  <a:schemeClr val="tx1">
                    <a:lumMod val="50000"/>
                    <a:lumOff val="50000"/>
                  </a:schemeClr>
                </a:solidFill>
              </a:rPr>
              <a:t>after cataract or filtering surgery</a:t>
            </a:r>
          </a:p>
          <a:p>
            <a:endParaRPr lang="en-US" sz="1600" i="1" dirty="0">
              <a:solidFill>
                <a:schemeClr val="tx1">
                  <a:lumMod val="50000"/>
                  <a:lumOff val="50000"/>
                </a:schemeClr>
              </a:solidFill>
            </a:endParaRPr>
          </a:p>
          <a:p>
            <a:r>
              <a:rPr lang="en-US" sz="1600" i="1" dirty="0">
                <a:solidFill>
                  <a:schemeClr val="tx1">
                    <a:lumMod val="50000"/>
                    <a:lumOff val="50000"/>
                  </a:schemeClr>
                </a:solidFill>
              </a:rPr>
              <a:t>Will the IOP be high, or low?</a:t>
            </a:r>
          </a:p>
          <a:p>
            <a:r>
              <a:rPr lang="en-US" sz="1600" dirty="0">
                <a:solidFill>
                  <a:schemeClr val="tx1">
                    <a:lumMod val="50000"/>
                    <a:lumOff val="50000"/>
                  </a:schemeClr>
                </a:solidFill>
              </a:rPr>
              <a:t>Low</a:t>
            </a:r>
          </a:p>
          <a:p>
            <a:endParaRPr lang="en-US" sz="1600" dirty="0">
              <a:solidFill>
                <a:schemeClr val="tx1">
                  <a:lumMod val="50000"/>
                  <a:lumOff val="50000"/>
                </a:schemeClr>
              </a:solidFill>
            </a:endParaRPr>
          </a:p>
          <a:p>
            <a:r>
              <a:rPr lang="en-US" sz="1600" i="1" dirty="0">
                <a:solidFill>
                  <a:schemeClr val="tx1">
                    <a:lumMod val="50000"/>
                    <a:lumOff val="50000"/>
                  </a:schemeClr>
                </a:solidFill>
              </a:rPr>
              <a:t>How does a flat AC lead to ACG?</a:t>
            </a:r>
          </a:p>
          <a:p>
            <a:r>
              <a:rPr lang="en-US" sz="1600" dirty="0">
                <a:solidFill>
                  <a:schemeClr val="tx1">
                    <a:lumMod val="50000"/>
                    <a:lumOff val="50000"/>
                  </a:schemeClr>
                </a:solidFill>
              </a:rPr>
              <a:t>By allowing PAS to form</a:t>
            </a:r>
          </a:p>
        </p:txBody>
      </p:sp>
      <p:sp>
        <p:nvSpPr>
          <p:cNvPr id="47" name="Text Box 18">
            <a:extLst>
              <a:ext uri="{FF2B5EF4-FFF2-40B4-BE49-F238E27FC236}">
                <a16:creationId xmlns:a16="http://schemas.microsoft.com/office/drawing/2014/main" id="{12666FD3-F2FF-43B6-B752-FB046AF87900}"/>
              </a:ext>
            </a:extLst>
          </p:cNvPr>
          <p:cNvSpPr txBox="1">
            <a:spLocks noChangeArrowheads="1"/>
          </p:cNvSpPr>
          <p:nvPr/>
        </p:nvSpPr>
        <p:spPr bwMode="auto">
          <a:xfrm>
            <a:off x="278611" y="4280861"/>
            <a:ext cx="6568593" cy="1323439"/>
          </a:xfrm>
          <a:prstGeom prst="rect">
            <a:avLst/>
          </a:prstGeom>
          <a:solidFill>
            <a:srgbClr val="B2B2B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r>
              <a:rPr lang="en-US" sz="1600" i="1" dirty="0">
                <a:solidFill>
                  <a:schemeClr val="bg1">
                    <a:lumMod val="50000"/>
                  </a:schemeClr>
                </a:solidFill>
              </a:rPr>
              <a:t>How is a </a:t>
            </a:r>
            <a:r>
              <a:rPr lang="en-US" sz="1600" i="1" dirty="0">
                <a:solidFill>
                  <a:srgbClr val="0000FF"/>
                </a:solidFill>
              </a:rPr>
              <a:t>wound leak managed </a:t>
            </a:r>
            <a:r>
              <a:rPr lang="en-US" sz="1600" i="1" dirty="0">
                <a:solidFill>
                  <a:schemeClr val="bg1">
                    <a:lumMod val="50000"/>
                  </a:schemeClr>
                </a:solidFill>
              </a:rPr>
              <a:t>medically</a:t>
            </a:r>
            <a:r>
              <a:rPr lang="en-US" sz="1600" i="1" dirty="0">
                <a:solidFill>
                  <a:srgbClr val="0000FF"/>
                </a:solidFill>
              </a:rPr>
              <a:t>?</a:t>
            </a:r>
            <a:r>
              <a:rPr lang="en-US" sz="1600" i="1" dirty="0">
                <a:solidFill>
                  <a:schemeClr val="bg1">
                    <a:lumMod val="50000"/>
                  </a:schemeClr>
                </a:solidFill>
              </a:rPr>
              <a:t> </a:t>
            </a:r>
            <a:r>
              <a:rPr lang="en-US" sz="1600" dirty="0">
                <a:solidFill>
                  <a:schemeClr val="bg1">
                    <a:lumMod val="50000"/>
                  </a:schemeClr>
                </a:solidFill>
              </a:rPr>
              <a:t>It’s as simple as ABC(D):</a:t>
            </a:r>
          </a:p>
          <a:p>
            <a:pPr eaLnBrk="1" hangingPunct="1"/>
            <a:r>
              <a:rPr lang="en-US" sz="1600" dirty="0">
                <a:solidFill>
                  <a:schemeClr val="bg1">
                    <a:lumMod val="50000"/>
                  </a:schemeClr>
                </a:solidFill>
              </a:rPr>
              <a:t>--Aqueous suppressants</a:t>
            </a:r>
          </a:p>
          <a:p>
            <a:pPr eaLnBrk="1" hangingPunct="1"/>
            <a:r>
              <a:rPr lang="en-US" sz="1600" dirty="0">
                <a:solidFill>
                  <a:schemeClr val="bg1">
                    <a:lumMod val="50000"/>
                  </a:schemeClr>
                </a:solidFill>
              </a:rPr>
              <a:t>--</a:t>
            </a:r>
            <a:r>
              <a:rPr lang="en-US" sz="1600" b="1" dirty="0">
                <a:solidFill>
                  <a:schemeClr val="bg1">
                    <a:lumMod val="50000"/>
                  </a:schemeClr>
                </a:solidFill>
              </a:rPr>
              <a:t>B</a:t>
            </a:r>
            <a:r>
              <a:rPr lang="en-US" sz="1600" dirty="0">
                <a:solidFill>
                  <a:schemeClr val="bg1">
                    <a:lumMod val="50000"/>
                  </a:schemeClr>
                </a:solidFill>
              </a:rPr>
              <a:t>andage contact lens (BCL), if we’re talking post-CE </a:t>
            </a:r>
          </a:p>
          <a:p>
            <a:pPr eaLnBrk="1" hangingPunct="1"/>
            <a:r>
              <a:rPr lang="en-US" sz="1600" dirty="0">
                <a:solidFill>
                  <a:schemeClr val="bg1">
                    <a:lumMod val="50000"/>
                  </a:schemeClr>
                </a:solidFill>
              </a:rPr>
              <a:t>--</a:t>
            </a:r>
            <a:r>
              <a:rPr lang="en-US" sz="1600" b="1" dirty="0">
                <a:solidFill>
                  <a:schemeClr val="bg1">
                    <a:lumMod val="50000"/>
                  </a:schemeClr>
                </a:solidFill>
              </a:rPr>
              <a:t>C</a:t>
            </a:r>
            <a:r>
              <a:rPr lang="en-US" sz="1600" dirty="0">
                <a:solidFill>
                  <a:schemeClr val="bg1">
                    <a:lumMod val="50000"/>
                  </a:schemeClr>
                </a:solidFill>
              </a:rPr>
              <a:t>ycloplegia</a:t>
            </a:r>
          </a:p>
          <a:p>
            <a:pPr eaLnBrk="1" hangingPunct="1"/>
            <a:r>
              <a:rPr lang="en-US" sz="1600" dirty="0">
                <a:solidFill>
                  <a:schemeClr val="bg1">
                    <a:lumMod val="50000"/>
                  </a:schemeClr>
                </a:solidFill>
              </a:rPr>
              <a:t>--</a:t>
            </a:r>
            <a:r>
              <a:rPr lang="en-US" sz="1600" b="1" dirty="0">
                <a:solidFill>
                  <a:schemeClr val="bg1">
                    <a:lumMod val="50000"/>
                  </a:schemeClr>
                </a:solidFill>
              </a:rPr>
              <a:t> D</a:t>
            </a:r>
            <a:r>
              <a:rPr lang="en-US" sz="1600" dirty="0">
                <a:solidFill>
                  <a:schemeClr val="bg1">
                    <a:lumMod val="50000"/>
                  </a:schemeClr>
                </a:solidFill>
              </a:rPr>
              <a:t>iscontinue (or at least </a:t>
            </a:r>
            <a:r>
              <a:rPr lang="en-US" sz="1600" b="1" dirty="0">
                <a:solidFill>
                  <a:schemeClr val="bg1">
                    <a:lumMod val="50000"/>
                  </a:schemeClr>
                </a:solidFill>
              </a:rPr>
              <a:t>D</a:t>
            </a:r>
            <a:r>
              <a:rPr lang="en-US" sz="1600" dirty="0">
                <a:solidFill>
                  <a:schemeClr val="bg1">
                    <a:lumMod val="50000"/>
                  </a:schemeClr>
                </a:solidFill>
              </a:rPr>
              <a:t>iminish) topical steroids</a:t>
            </a:r>
            <a:endParaRPr lang="en-US" sz="1600" b="1" dirty="0">
              <a:solidFill>
                <a:schemeClr val="bg1">
                  <a:lumMod val="50000"/>
                </a:schemeClr>
              </a:solidFill>
            </a:endParaRPr>
          </a:p>
        </p:txBody>
      </p:sp>
      <p:cxnSp>
        <p:nvCxnSpPr>
          <p:cNvPr id="60" name="Straight Connector 59">
            <a:extLst>
              <a:ext uri="{FF2B5EF4-FFF2-40B4-BE49-F238E27FC236}">
                <a16:creationId xmlns:a16="http://schemas.microsoft.com/office/drawing/2014/main" id="{19F63015-E9D2-4963-A4C8-314DE302C62E}"/>
              </a:ext>
            </a:extLst>
          </p:cNvPr>
          <p:cNvCxnSpPr>
            <a:cxnSpLocks/>
          </p:cNvCxnSpPr>
          <p:nvPr/>
        </p:nvCxnSpPr>
        <p:spPr>
          <a:xfrm>
            <a:off x="3134361" y="4483161"/>
            <a:ext cx="83820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61" name="TextBox 60">
            <a:extLst>
              <a:ext uri="{FF2B5EF4-FFF2-40B4-BE49-F238E27FC236}">
                <a16:creationId xmlns:a16="http://schemas.microsoft.com/office/drawing/2014/main" id="{1E092026-CDA5-45EE-8B65-3B1FED405E46}"/>
              </a:ext>
            </a:extLst>
          </p:cNvPr>
          <p:cNvSpPr txBox="1"/>
          <p:nvPr/>
        </p:nvSpPr>
        <p:spPr>
          <a:xfrm>
            <a:off x="2945640" y="4198754"/>
            <a:ext cx="1213794" cy="323165"/>
          </a:xfrm>
          <a:prstGeom prst="rect">
            <a:avLst/>
          </a:prstGeom>
          <a:noFill/>
        </p:spPr>
        <p:txBody>
          <a:bodyPr wrap="none" rtlCol="0">
            <a:spAutoFit/>
          </a:bodyPr>
          <a:lstStyle/>
          <a:p>
            <a:r>
              <a:rPr lang="en-US" sz="1500" dirty="0">
                <a:solidFill>
                  <a:srgbClr val="0000FF"/>
                </a:solidFill>
                <a:latin typeface="Segoe Script" panose="030B0504020000000003" pitchFamily="66" charset="0"/>
              </a:rPr>
              <a:t>surgically</a:t>
            </a:r>
          </a:p>
        </p:txBody>
      </p:sp>
      <p:sp>
        <p:nvSpPr>
          <p:cNvPr id="63" name="Text Box 18">
            <a:extLst>
              <a:ext uri="{FF2B5EF4-FFF2-40B4-BE49-F238E27FC236}">
                <a16:creationId xmlns:a16="http://schemas.microsoft.com/office/drawing/2014/main" id="{CF9F6AFA-5304-4EF0-83D0-147F24294B64}"/>
              </a:ext>
            </a:extLst>
          </p:cNvPr>
          <p:cNvSpPr txBox="1">
            <a:spLocks noChangeArrowheads="1"/>
          </p:cNvSpPr>
          <p:nvPr/>
        </p:nvSpPr>
        <p:spPr bwMode="auto">
          <a:xfrm>
            <a:off x="846802" y="4640208"/>
            <a:ext cx="5915402" cy="1169551"/>
          </a:xfrm>
          <a:prstGeom prst="rect">
            <a:avLst/>
          </a:prstGeom>
          <a:solidFill>
            <a:schemeClr val="accent1">
              <a:lumMod val="40000"/>
              <a:lumOff val="60000"/>
            </a:schemeClr>
          </a:solidFill>
          <a:ln>
            <a:noFill/>
          </a:ln>
          <a:effectLst/>
        </p:spPr>
        <p:txBody>
          <a:bodyPr wrap="non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r>
              <a:rPr lang="en-US" sz="1400" i="1" dirty="0">
                <a:solidFill>
                  <a:srgbClr val="0000FF"/>
                </a:solidFill>
              </a:rPr>
              <a:t>Under what circumstances should a wound leak be managed </a:t>
            </a:r>
            <a:r>
              <a:rPr lang="en-US" sz="1400" dirty="0">
                <a:solidFill>
                  <a:srgbClr val="0000FF"/>
                </a:solidFill>
              </a:rPr>
              <a:t>surgically</a:t>
            </a:r>
            <a:r>
              <a:rPr lang="en-US" sz="1400" i="1" dirty="0">
                <a:solidFill>
                  <a:srgbClr val="0000FF"/>
                </a:solidFill>
              </a:rPr>
              <a:t>?</a:t>
            </a:r>
            <a:endParaRPr lang="en-US" sz="1400" dirty="0">
              <a:solidFill>
                <a:srgbClr val="0000FF"/>
              </a:solidFill>
            </a:endParaRPr>
          </a:p>
          <a:p>
            <a:pPr eaLnBrk="1" hangingPunct="1"/>
            <a:r>
              <a:rPr lang="en-US" sz="1400" dirty="0">
                <a:solidFill>
                  <a:srgbClr val="0000FF"/>
                </a:solidFill>
              </a:rPr>
              <a:t>1) </a:t>
            </a:r>
          </a:p>
          <a:p>
            <a:pPr eaLnBrk="1" hangingPunct="1"/>
            <a:r>
              <a:rPr lang="en-US" sz="1400" dirty="0">
                <a:solidFill>
                  <a:srgbClr val="0000FF"/>
                </a:solidFill>
              </a:rPr>
              <a:t>2) </a:t>
            </a:r>
          </a:p>
          <a:p>
            <a:pPr eaLnBrk="1" hangingPunct="1"/>
            <a:r>
              <a:rPr lang="en-US" sz="1400" dirty="0">
                <a:solidFill>
                  <a:srgbClr val="0000FF"/>
                </a:solidFill>
              </a:rPr>
              <a:t>3) </a:t>
            </a:r>
          </a:p>
          <a:p>
            <a:pPr eaLnBrk="1" hangingPunct="1"/>
            <a:r>
              <a:rPr lang="en-US" sz="1400" dirty="0">
                <a:solidFill>
                  <a:srgbClr val="0000FF"/>
                </a:solidFill>
              </a:rPr>
              <a:t>4)</a:t>
            </a:r>
            <a:endParaRPr lang="en-US" sz="1400" b="1" dirty="0">
              <a:solidFill>
                <a:srgbClr val="0000FF"/>
              </a:solidFill>
            </a:endParaRPr>
          </a:p>
        </p:txBody>
      </p:sp>
    </p:spTree>
    <p:extLst>
      <p:ext uri="{BB962C8B-B14F-4D97-AF65-F5344CB8AC3E}">
        <p14:creationId xmlns:p14="http://schemas.microsoft.com/office/powerpoint/2010/main" val="1162461047"/>
      </p:ext>
    </p:extLst>
  </p:cSld>
  <p:clrMapOvr>
    <a:masterClrMapping/>
  </p:clrMapOvr>
</p:sld>
</file>

<file path=ppt/slides/slide3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Straight Arrow Connector 12">
            <a:extLst>
              <a:ext uri="{FF2B5EF4-FFF2-40B4-BE49-F238E27FC236}">
                <a16:creationId xmlns:a16="http://schemas.microsoft.com/office/drawing/2014/main" id="{A6DE2085-829C-480C-9216-69D6039C0A37}"/>
              </a:ext>
            </a:extLst>
          </p:cNvPr>
          <p:cNvCxnSpPr>
            <a:cxnSpLocks/>
          </p:cNvCxnSpPr>
          <p:nvPr/>
        </p:nvCxnSpPr>
        <p:spPr>
          <a:xfrm>
            <a:off x="6717173" y="1828800"/>
            <a:ext cx="0" cy="3462754"/>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43014" name="Text Box 6"/>
          <p:cNvSpPr txBox="1">
            <a:spLocks noChangeArrowheads="1"/>
          </p:cNvSpPr>
          <p:nvPr/>
        </p:nvSpPr>
        <p:spPr bwMode="auto">
          <a:xfrm>
            <a:off x="533400" y="2356376"/>
            <a:ext cx="1005403"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Lens-</a:t>
            </a:r>
          </a:p>
          <a:p>
            <a:pPr algn="ctr" eaLnBrk="1" hangingPunct="1">
              <a:lnSpc>
                <a:spcPct val="80000"/>
              </a:lnSpc>
              <a:spcBef>
                <a:spcPct val="0"/>
              </a:spcBef>
              <a:buClrTx/>
              <a:buSzTx/>
              <a:buFontTx/>
              <a:buNone/>
            </a:pPr>
            <a:r>
              <a:rPr lang="en-US" altLang="en-US" sz="1800" dirty="0">
                <a:solidFill>
                  <a:schemeClr val="bg1">
                    <a:lumMod val="75000"/>
                  </a:schemeClr>
                </a:solidFill>
              </a:rPr>
              <a:t>Induced</a:t>
            </a:r>
          </a:p>
        </p:txBody>
      </p:sp>
      <p:sp>
        <p:nvSpPr>
          <p:cNvPr id="43017" name="Text Box 14"/>
          <p:cNvSpPr txBox="1">
            <a:spLocks noChangeArrowheads="1"/>
          </p:cNvSpPr>
          <p:nvPr/>
        </p:nvSpPr>
        <p:spPr bwMode="auto">
          <a:xfrm>
            <a:off x="3026498" y="2365901"/>
            <a:ext cx="1633781"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Aphakic/</a:t>
            </a:r>
          </a:p>
          <a:p>
            <a:pPr algn="ctr" eaLnBrk="1" hangingPunct="1">
              <a:lnSpc>
                <a:spcPct val="80000"/>
              </a:lnSpc>
              <a:spcBef>
                <a:spcPct val="0"/>
              </a:spcBef>
              <a:buClrTx/>
              <a:buSzTx/>
              <a:buFontTx/>
              <a:buNone/>
            </a:pPr>
            <a:r>
              <a:rPr lang="en-US" altLang="en-US" sz="1800" dirty="0" err="1">
                <a:solidFill>
                  <a:schemeClr val="bg1">
                    <a:lumMod val="75000"/>
                  </a:schemeClr>
                </a:solidFill>
              </a:rPr>
              <a:t>Pseudophakic</a:t>
            </a:r>
            <a:endParaRPr lang="en-US" altLang="en-US" sz="1800" dirty="0">
              <a:solidFill>
                <a:schemeClr val="bg1">
                  <a:lumMod val="75000"/>
                </a:schemeClr>
              </a:solidFill>
            </a:endParaRPr>
          </a:p>
        </p:txBody>
      </p:sp>
      <p:sp>
        <p:nvSpPr>
          <p:cNvPr id="43031" name="Text Box 35"/>
          <p:cNvSpPr txBox="1">
            <a:spLocks noChangeArrowheads="1"/>
          </p:cNvSpPr>
          <p:nvPr/>
        </p:nvSpPr>
        <p:spPr bwMode="auto">
          <a:xfrm>
            <a:off x="1190847" y="1295400"/>
            <a:ext cx="2473754"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solidFill>
                  <a:schemeClr val="bg1">
                    <a:lumMod val="75000"/>
                  </a:schemeClr>
                </a:solidFill>
              </a:rPr>
              <a:t>w/ Pupillary Block</a:t>
            </a:r>
          </a:p>
        </p:txBody>
      </p:sp>
      <p:sp>
        <p:nvSpPr>
          <p:cNvPr id="43032" name="Text Box 36"/>
          <p:cNvSpPr txBox="1">
            <a:spLocks noChangeArrowheads="1"/>
          </p:cNvSpPr>
          <p:nvPr/>
        </p:nvSpPr>
        <p:spPr bwMode="auto">
          <a:xfrm>
            <a:off x="5181600" y="1295400"/>
            <a:ext cx="2630848"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t>w/o Pupillary Block</a:t>
            </a:r>
          </a:p>
        </p:txBody>
      </p:sp>
      <p:sp>
        <p:nvSpPr>
          <p:cNvPr id="49" name="Rectangle 2">
            <a:extLst>
              <a:ext uri="{FF2B5EF4-FFF2-40B4-BE49-F238E27FC236}">
                <a16:creationId xmlns:a16="http://schemas.microsoft.com/office/drawing/2014/main" id="{240EE5BF-F7D2-4FC8-A5DD-F6B5423153C6}"/>
              </a:ext>
            </a:extLst>
          </p:cNvPr>
          <p:cNvSpPr>
            <a:spLocks noGrp="1" noChangeArrowheads="1"/>
          </p:cNvSpPr>
          <p:nvPr>
            <p:ph type="title"/>
          </p:nvPr>
        </p:nvSpPr>
        <p:spPr>
          <a:xfrm>
            <a:off x="457200" y="304800"/>
            <a:ext cx="7543800" cy="563562"/>
          </a:xfrm>
        </p:spPr>
        <p:txBody>
          <a:bodyPr/>
          <a:lstStyle/>
          <a:p>
            <a:pPr eaLnBrk="1" hangingPunct="1"/>
            <a:r>
              <a:rPr lang="en-US" altLang="en-US" sz="3500" dirty="0"/>
              <a:t>A</a:t>
            </a:r>
          </a:p>
        </p:txBody>
      </p:sp>
      <p:sp>
        <p:nvSpPr>
          <p:cNvPr id="50" name="TextBox 49">
            <a:extLst>
              <a:ext uri="{FF2B5EF4-FFF2-40B4-BE49-F238E27FC236}">
                <a16:creationId xmlns:a16="http://schemas.microsoft.com/office/drawing/2014/main" id="{CF426230-46C8-405C-9015-99EF57762A2E}"/>
              </a:ext>
            </a:extLst>
          </p:cNvPr>
          <p:cNvSpPr txBox="1"/>
          <p:nvPr/>
        </p:nvSpPr>
        <p:spPr>
          <a:xfrm>
            <a:off x="2259496" y="189094"/>
            <a:ext cx="4607480" cy="400110"/>
          </a:xfrm>
          <a:prstGeom prst="rect">
            <a:avLst/>
          </a:prstGeom>
          <a:solidFill>
            <a:schemeClr val="accent1">
              <a:lumMod val="60000"/>
              <a:lumOff val="40000"/>
            </a:schemeClr>
          </a:solidFill>
        </p:spPr>
        <p:txBody>
          <a:bodyPr wrap="none" rtlCol="0">
            <a:spAutoFit/>
          </a:bodyPr>
          <a:lstStyle/>
          <a:p>
            <a:pPr algn="ctr"/>
            <a:r>
              <a:rPr lang="en-US" sz="2000" b="1" dirty="0"/>
              <a:t>Secondary Angle Closure Glaucoma</a:t>
            </a:r>
          </a:p>
        </p:txBody>
      </p:sp>
      <p:sp>
        <p:nvSpPr>
          <p:cNvPr id="2" name="TextBox 1">
            <a:extLst>
              <a:ext uri="{FF2B5EF4-FFF2-40B4-BE49-F238E27FC236}">
                <a16:creationId xmlns:a16="http://schemas.microsoft.com/office/drawing/2014/main" id="{A7E30BEC-923B-4C9A-A856-BDD0D882F6B8}"/>
              </a:ext>
            </a:extLst>
          </p:cNvPr>
          <p:cNvSpPr txBox="1"/>
          <p:nvPr/>
        </p:nvSpPr>
        <p:spPr>
          <a:xfrm>
            <a:off x="887305" y="2844119"/>
            <a:ext cx="1494320" cy="338554"/>
          </a:xfrm>
          <a:prstGeom prst="rect">
            <a:avLst/>
          </a:prstGeom>
          <a:noFill/>
        </p:spPr>
        <p:txBody>
          <a:bodyPr wrap="none" rtlCol="0">
            <a:spAutoFit/>
          </a:bodyPr>
          <a:lstStyle/>
          <a:p>
            <a:r>
              <a:rPr lang="en-US" sz="1600" dirty="0" err="1">
                <a:solidFill>
                  <a:schemeClr val="bg1">
                    <a:lumMod val="75000"/>
                  </a:schemeClr>
                </a:solidFill>
              </a:rPr>
              <a:t>Phacomorphic</a:t>
            </a:r>
            <a:endParaRPr lang="en-US" sz="1600" dirty="0">
              <a:solidFill>
                <a:schemeClr val="bg1">
                  <a:lumMod val="75000"/>
                </a:schemeClr>
              </a:solidFill>
            </a:endParaRPr>
          </a:p>
        </p:txBody>
      </p:sp>
      <p:sp>
        <p:nvSpPr>
          <p:cNvPr id="51" name="TextBox 50">
            <a:extLst>
              <a:ext uri="{FF2B5EF4-FFF2-40B4-BE49-F238E27FC236}">
                <a16:creationId xmlns:a16="http://schemas.microsoft.com/office/drawing/2014/main" id="{156069D4-340B-4160-A336-EBF73557CEE0}"/>
              </a:ext>
            </a:extLst>
          </p:cNvPr>
          <p:cNvSpPr txBox="1"/>
          <p:nvPr/>
        </p:nvSpPr>
        <p:spPr>
          <a:xfrm>
            <a:off x="884725" y="3175578"/>
            <a:ext cx="1402948" cy="338554"/>
          </a:xfrm>
          <a:prstGeom prst="rect">
            <a:avLst/>
          </a:prstGeom>
          <a:noFill/>
        </p:spPr>
        <p:txBody>
          <a:bodyPr wrap="none" rtlCol="0">
            <a:spAutoFit/>
          </a:bodyPr>
          <a:lstStyle/>
          <a:p>
            <a:r>
              <a:rPr lang="en-US" sz="1600" dirty="0">
                <a:solidFill>
                  <a:schemeClr val="bg1">
                    <a:lumMod val="75000"/>
                  </a:schemeClr>
                </a:solidFill>
              </a:rPr>
              <a:t>Ectopia </a:t>
            </a:r>
            <a:r>
              <a:rPr lang="en-US" sz="1600" dirty="0" err="1">
                <a:solidFill>
                  <a:schemeClr val="bg1">
                    <a:lumMod val="75000"/>
                  </a:schemeClr>
                </a:solidFill>
              </a:rPr>
              <a:t>lentis</a:t>
            </a:r>
            <a:endParaRPr lang="en-US" sz="1600" dirty="0">
              <a:solidFill>
                <a:schemeClr val="bg1">
                  <a:lumMod val="75000"/>
                </a:schemeClr>
              </a:solidFill>
            </a:endParaRPr>
          </a:p>
        </p:txBody>
      </p:sp>
      <p:cxnSp>
        <p:nvCxnSpPr>
          <p:cNvPr id="71" name="Straight Connector 70">
            <a:extLst>
              <a:ext uri="{FF2B5EF4-FFF2-40B4-BE49-F238E27FC236}">
                <a16:creationId xmlns:a16="http://schemas.microsoft.com/office/drawing/2014/main" id="{C104938D-BA8D-4E39-9D5F-9EE2012F2F3C}"/>
              </a:ext>
            </a:extLst>
          </p:cNvPr>
          <p:cNvCxnSpPr>
            <a:cxnSpLocks/>
          </p:cNvCxnSpPr>
          <p:nvPr/>
        </p:nvCxnSpPr>
        <p:spPr>
          <a:xfrm flipH="1">
            <a:off x="762665" y="3023488"/>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2A7E4E40-472F-4E50-8A7A-45C10FDD7171}"/>
              </a:ext>
            </a:extLst>
          </p:cNvPr>
          <p:cNvCxnSpPr>
            <a:cxnSpLocks/>
          </p:cNvCxnSpPr>
          <p:nvPr/>
        </p:nvCxnSpPr>
        <p:spPr>
          <a:xfrm flipH="1">
            <a:off x="762665" y="3347853"/>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C3924889-45B9-4383-9C9E-48F0A9C27AD8}"/>
              </a:ext>
            </a:extLst>
          </p:cNvPr>
          <p:cNvCxnSpPr>
            <a:cxnSpLocks/>
          </p:cNvCxnSpPr>
          <p:nvPr/>
        </p:nvCxnSpPr>
        <p:spPr>
          <a:xfrm flipH="1">
            <a:off x="748719" y="2838976"/>
            <a:ext cx="13947" cy="5088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 name="Straight Arrow Connector 5">
            <a:extLst>
              <a:ext uri="{FF2B5EF4-FFF2-40B4-BE49-F238E27FC236}">
                <a16:creationId xmlns:a16="http://schemas.microsoft.com/office/drawing/2014/main" id="{A3439F0C-5143-461F-8F3C-2E830785DEFC}"/>
              </a:ext>
            </a:extLst>
          </p:cNvPr>
          <p:cNvCxnSpPr>
            <a:stCxn id="50" idx="2"/>
          </p:cNvCxnSpPr>
          <p:nvPr/>
        </p:nvCxnSpPr>
        <p:spPr>
          <a:xfrm flipH="1">
            <a:off x="2971800" y="589204"/>
            <a:ext cx="1591436" cy="706196"/>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0" name="Straight Arrow Connector 9">
            <a:extLst>
              <a:ext uri="{FF2B5EF4-FFF2-40B4-BE49-F238E27FC236}">
                <a16:creationId xmlns:a16="http://schemas.microsoft.com/office/drawing/2014/main" id="{84DC796E-F6ED-4FBB-82D2-A260F480BF8A}"/>
              </a:ext>
            </a:extLst>
          </p:cNvPr>
          <p:cNvCxnSpPr>
            <a:cxnSpLocks/>
          </p:cNvCxnSpPr>
          <p:nvPr/>
        </p:nvCxnSpPr>
        <p:spPr>
          <a:xfrm>
            <a:off x="4572000" y="589204"/>
            <a:ext cx="1600200" cy="706196"/>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6" name="Straight Arrow Connector 25">
            <a:extLst>
              <a:ext uri="{FF2B5EF4-FFF2-40B4-BE49-F238E27FC236}">
                <a16:creationId xmlns:a16="http://schemas.microsoft.com/office/drawing/2014/main" id="{B70E0124-9B84-41A5-8D84-A66B7838A706}"/>
              </a:ext>
            </a:extLst>
          </p:cNvPr>
          <p:cNvCxnSpPr>
            <a:cxnSpLocks/>
          </p:cNvCxnSpPr>
          <p:nvPr/>
        </p:nvCxnSpPr>
        <p:spPr>
          <a:xfrm flipH="1">
            <a:off x="1159539" y="1828800"/>
            <a:ext cx="1290435" cy="478059"/>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28" name="Straight Arrow Connector 27">
            <a:extLst>
              <a:ext uri="{FF2B5EF4-FFF2-40B4-BE49-F238E27FC236}">
                <a16:creationId xmlns:a16="http://schemas.microsoft.com/office/drawing/2014/main" id="{567A4249-5C59-4416-8A8E-1C35913900AB}"/>
              </a:ext>
            </a:extLst>
          </p:cNvPr>
          <p:cNvCxnSpPr>
            <a:cxnSpLocks/>
          </p:cNvCxnSpPr>
          <p:nvPr/>
        </p:nvCxnSpPr>
        <p:spPr>
          <a:xfrm>
            <a:off x="2449973" y="1832208"/>
            <a:ext cx="1268784"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56" name="Text Box 6">
            <a:extLst>
              <a:ext uri="{FF2B5EF4-FFF2-40B4-BE49-F238E27FC236}">
                <a16:creationId xmlns:a16="http://schemas.microsoft.com/office/drawing/2014/main" id="{557983BD-9D64-49B9-A366-A08663B0451F}"/>
              </a:ext>
            </a:extLst>
          </p:cNvPr>
          <p:cNvSpPr txBox="1">
            <a:spLocks noChangeArrowheads="1"/>
          </p:cNvSpPr>
          <p:nvPr/>
        </p:nvSpPr>
        <p:spPr bwMode="auto">
          <a:xfrm>
            <a:off x="5029200" y="2356376"/>
            <a:ext cx="813043"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r" eaLnBrk="1" hangingPunct="1">
              <a:lnSpc>
                <a:spcPct val="80000"/>
              </a:lnSpc>
              <a:spcBef>
                <a:spcPct val="0"/>
              </a:spcBef>
              <a:buClrTx/>
              <a:buSzTx/>
              <a:buFontTx/>
              <a:buNone/>
            </a:pPr>
            <a:r>
              <a:rPr lang="en-US" altLang="en-US" sz="1800" dirty="0">
                <a:solidFill>
                  <a:schemeClr val="bg1">
                    <a:lumMod val="75000"/>
                  </a:schemeClr>
                </a:solidFill>
              </a:rPr>
              <a:t>‘Push’</a:t>
            </a:r>
          </a:p>
        </p:txBody>
      </p:sp>
      <p:sp>
        <p:nvSpPr>
          <p:cNvPr id="57" name="Text Box 14">
            <a:extLst>
              <a:ext uri="{FF2B5EF4-FFF2-40B4-BE49-F238E27FC236}">
                <a16:creationId xmlns:a16="http://schemas.microsoft.com/office/drawing/2014/main" id="{5DAFA1C1-3A29-4C27-A379-663FDD22E326}"/>
              </a:ext>
            </a:extLst>
          </p:cNvPr>
          <p:cNvSpPr txBox="1">
            <a:spLocks noChangeArrowheads="1"/>
          </p:cNvSpPr>
          <p:nvPr/>
        </p:nvSpPr>
        <p:spPr bwMode="auto">
          <a:xfrm>
            <a:off x="7620000" y="2365901"/>
            <a:ext cx="671979"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t>‘Pull’</a:t>
            </a:r>
          </a:p>
        </p:txBody>
      </p:sp>
      <p:cxnSp>
        <p:nvCxnSpPr>
          <p:cNvPr id="58" name="Straight Arrow Connector 57">
            <a:extLst>
              <a:ext uri="{FF2B5EF4-FFF2-40B4-BE49-F238E27FC236}">
                <a16:creationId xmlns:a16="http://schemas.microsoft.com/office/drawing/2014/main" id="{E874FEE9-46BD-46A3-90A3-DE7CC220FBFF}"/>
              </a:ext>
            </a:extLst>
          </p:cNvPr>
          <p:cNvCxnSpPr>
            <a:cxnSpLocks/>
          </p:cNvCxnSpPr>
          <p:nvPr/>
        </p:nvCxnSpPr>
        <p:spPr>
          <a:xfrm flipH="1">
            <a:off x="5867400" y="1828800"/>
            <a:ext cx="849775"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59" name="Straight Arrow Connector 58">
            <a:extLst>
              <a:ext uri="{FF2B5EF4-FFF2-40B4-BE49-F238E27FC236}">
                <a16:creationId xmlns:a16="http://schemas.microsoft.com/office/drawing/2014/main" id="{C370A4A1-FE96-4E70-B89E-839542A5E241}"/>
              </a:ext>
            </a:extLst>
          </p:cNvPr>
          <p:cNvCxnSpPr>
            <a:cxnSpLocks/>
          </p:cNvCxnSpPr>
          <p:nvPr/>
        </p:nvCxnSpPr>
        <p:spPr>
          <a:xfrm>
            <a:off x="6717173" y="1832208"/>
            <a:ext cx="902827" cy="474047"/>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62" name="Text Box 16">
            <a:extLst>
              <a:ext uri="{FF2B5EF4-FFF2-40B4-BE49-F238E27FC236}">
                <a16:creationId xmlns:a16="http://schemas.microsoft.com/office/drawing/2014/main" id="{33538067-0726-41B0-93FF-357EF00CA62D}"/>
              </a:ext>
            </a:extLst>
          </p:cNvPr>
          <p:cNvSpPr txBox="1">
            <a:spLocks noChangeArrowheads="1"/>
          </p:cNvSpPr>
          <p:nvPr/>
        </p:nvSpPr>
        <p:spPr bwMode="auto">
          <a:xfrm>
            <a:off x="8065437" y="2684785"/>
            <a:ext cx="628698"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NVG</a:t>
            </a:r>
          </a:p>
        </p:txBody>
      </p:sp>
      <p:sp>
        <p:nvSpPr>
          <p:cNvPr id="70" name="Text Box 21">
            <a:extLst>
              <a:ext uri="{FF2B5EF4-FFF2-40B4-BE49-F238E27FC236}">
                <a16:creationId xmlns:a16="http://schemas.microsoft.com/office/drawing/2014/main" id="{86C32650-BE1F-4CC3-8DB5-0C136D877E6F}"/>
              </a:ext>
            </a:extLst>
          </p:cNvPr>
          <p:cNvSpPr txBox="1">
            <a:spLocks noChangeArrowheads="1"/>
          </p:cNvSpPr>
          <p:nvPr/>
        </p:nvSpPr>
        <p:spPr bwMode="auto">
          <a:xfrm>
            <a:off x="8070534" y="3048000"/>
            <a:ext cx="526106"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a:solidFill>
                  <a:schemeClr val="bg1">
                    <a:lumMod val="75000"/>
                  </a:schemeClr>
                </a:solidFill>
              </a:rPr>
              <a:t>ICE</a:t>
            </a:r>
          </a:p>
        </p:txBody>
      </p:sp>
      <p:sp>
        <p:nvSpPr>
          <p:cNvPr id="75" name="Text Box 45">
            <a:extLst>
              <a:ext uri="{FF2B5EF4-FFF2-40B4-BE49-F238E27FC236}">
                <a16:creationId xmlns:a16="http://schemas.microsoft.com/office/drawing/2014/main" id="{2B6EDA2D-8F55-4DFD-A225-8C03CE6FC7F3}"/>
              </a:ext>
            </a:extLst>
          </p:cNvPr>
          <p:cNvSpPr txBox="1">
            <a:spLocks noChangeArrowheads="1"/>
          </p:cNvSpPr>
          <p:nvPr/>
        </p:nvSpPr>
        <p:spPr bwMode="auto">
          <a:xfrm>
            <a:off x="8073162" y="3810000"/>
            <a:ext cx="1070837" cy="74635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ts val="1700"/>
              </a:lnSpc>
              <a:spcBef>
                <a:spcPct val="0"/>
              </a:spcBef>
              <a:buClrTx/>
              <a:buSzTx/>
              <a:buFontTx/>
              <a:buNone/>
            </a:pPr>
            <a:r>
              <a:rPr lang="en-US" altLang="en-US" sz="1600" dirty="0">
                <a:solidFill>
                  <a:schemeClr val="bg1">
                    <a:lumMod val="75000"/>
                  </a:schemeClr>
                </a:solidFill>
              </a:rPr>
              <a:t>Epithelial/ fibrous ingrowth</a:t>
            </a:r>
          </a:p>
        </p:txBody>
      </p:sp>
      <p:cxnSp>
        <p:nvCxnSpPr>
          <p:cNvPr id="77" name="Straight Connector 76">
            <a:extLst>
              <a:ext uri="{FF2B5EF4-FFF2-40B4-BE49-F238E27FC236}">
                <a16:creationId xmlns:a16="http://schemas.microsoft.com/office/drawing/2014/main" id="{FC090BD7-F2E1-4464-B57B-9CBE5874C89B}"/>
              </a:ext>
            </a:extLst>
          </p:cNvPr>
          <p:cNvCxnSpPr>
            <a:cxnSpLocks/>
          </p:cNvCxnSpPr>
          <p:nvPr/>
        </p:nvCxnSpPr>
        <p:spPr>
          <a:xfrm>
            <a:off x="7873969" y="2674448"/>
            <a:ext cx="7724" cy="128795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8" name="Straight Connector 77">
            <a:extLst>
              <a:ext uri="{FF2B5EF4-FFF2-40B4-BE49-F238E27FC236}">
                <a16:creationId xmlns:a16="http://schemas.microsoft.com/office/drawing/2014/main" id="{B1922ED5-C3D8-43D8-A00D-1D6BC9201DBA}"/>
              </a:ext>
            </a:extLst>
          </p:cNvPr>
          <p:cNvCxnSpPr/>
          <p:nvPr/>
        </p:nvCxnSpPr>
        <p:spPr>
          <a:xfrm flipH="1">
            <a:off x="7873968" y="2840262"/>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9" name="Straight Connector 78">
            <a:extLst>
              <a:ext uri="{FF2B5EF4-FFF2-40B4-BE49-F238E27FC236}">
                <a16:creationId xmlns:a16="http://schemas.microsoft.com/office/drawing/2014/main" id="{77019ED2-6D69-4A60-9D19-D4DB786EA3A0}"/>
              </a:ext>
            </a:extLst>
          </p:cNvPr>
          <p:cNvCxnSpPr/>
          <p:nvPr/>
        </p:nvCxnSpPr>
        <p:spPr>
          <a:xfrm flipH="1">
            <a:off x="7873968" y="3213518"/>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1" name="Straight Connector 80">
            <a:extLst>
              <a:ext uri="{FF2B5EF4-FFF2-40B4-BE49-F238E27FC236}">
                <a16:creationId xmlns:a16="http://schemas.microsoft.com/office/drawing/2014/main" id="{9796A12F-4125-4C05-8EE8-A388740C580D}"/>
              </a:ext>
            </a:extLst>
          </p:cNvPr>
          <p:cNvCxnSpPr/>
          <p:nvPr/>
        </p:nvCxnSpPr>
        <p:spPr>
          <a:xfrm flipH="1">
            <a:off x="7877837" y="3581400"/>
            <a:ext cx="24447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3" name="Straight Connector 82">
            <a:extLst>
              <a:ext uri="{FF2B5EF4-FFF2-40B4-BE49-F238E27FC236}">
                <a16:creationId xmlns:a16="http://schemas.microsoft.com/office/drawing/2014/main" id="{7FDC5F4B-9BF0-42AD-B8BB-2F2399BCF1E2}"/>
              </a:ext>
            </a:extLst>
          </p:cNvPr>
          <p:cNvCxnSpPr/>
          <p:nvPr/>
        </p:nvCxnSpPr>
        <p:spPr>
          <a:xfrm flipH="1">
            <a:off x="7881693" y="3962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93" name="Text Box 42">
            <a:extLst>
              <a:ext uri="{FF2B5EF4-FFF2-40B4-BE49-F238E27FC236}">
                <a16:creationId xmlns:a16="http://schemas.microsoft.com/office/drawing/2014/main" id="{53BAB77F-E061-4834-9068-34BDF78AD071}"/>
              </a:ext>
            </a:extLst>
          </p:cNvPr>
          <p:cNvSpPr txBox="1">
            <a:spLocks noChangeArrowheads="1"/>
          </p:cNvSpPr>
          <p:nvPr/>
        </p:nvSpPr>
        <p:spPr bwMode="auto">
          <a:xfrm>
            <a:off x="8111387" y="3429000"/>
            <a:ext cx="895181"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b="1" dirty="0"/>
              <a:t>Flat AC</a:t>
            </a:r>
          </a:p>
        </p:txBody>
      </p:sp>
      <p:sp>
        <p:nvSpPr>
          <p:cNvPr id="100" name="Text Box 23">
            <a:extLst>
              <a:ext uri="{FF2B5EF4-FFF2-40B4-BE49-F238E27FC236}">
                <a16:creationId xmlns:a16="http://schemas.microsoft.com/office/drawing/2014/main" id="{D8F2FCFF-2984-4836-B000-9C5601A8EAAA}"/>
              </a:ext>
            </a:extLst>
          </p:cNvPr>
          <p:cNvSpPr txBox="1">
            <a:spLocks noChangeArrowheads="1"/>
          </p:cNvSpPr>
          <p:nvPr/>
        </p:nvSpPr>
        <p:spPr bwMode="auto">
          <a:xfrm>
            <a:off x="5530369" y="2667000"/>
            <a:ext cx="2143536"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Aqueous misdirection</a:t>
            </a:r>
          </a:p>
        </p:txBody>
      </p:sp>
      <p:cxnSp>
        <p:nvCxnSpPr>
          <p:cNvPr id="104" name="Straight Connector 103">
            <a:extLst>
              <a:ext uri="{FF2B5EF4-FFF2-40B4-BE49-F238E27FC236}">
                <a16:creationId xmlns:a16="http://schemas.microsoft.com/office/drawing/2014/main" id="{49D87D4A-E317-4446-9B95-5184CB3968F3}"/>
              </a:ext>
            </a:extLst>
          </p:cNvPr>
          <p:cNvCxnSpPr>
            <a:cxnSpLocks/>
          </p:cNvCxnSpPr>
          <p:nvPr/>
        </p:nvCxnSpPr>
        <p:spPr>
          <a:xfrm flipH="1">
            <a:off x="5316229" y="2667000"/>
            <a:ext cx="7397" cy="25314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5" name="Straight Connector 104">
            <a:extLst>
              <a:ext uri="{FF2B5EF4-FFF2-40B4-BE49-F238E27FC236}">
                <a16:creationId xmlns:a16="http://schemas.microsoft.com/office/drawing/2014/main" id="{F40B6D71-75A8-4A88-864D-00D14C2F710D}"/>
              </a:ext>
            </a:extLst>
          </p:cNvPr>
          <p:cNvCxnSpPr/>
          <p:nvPr/>
        </p:nvCxnSpPr>
        <p:spPr>
          <a:xfrm flipH="1">
            <a:off x="5323624" y="2832814"/>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6" name="Straight Connector 105">
            <a:extLst>
              <a:ext uri="{FF2B5EF4-FFF2-40B4-BE49-F238E27FC236}">
                <a16:creationId xmlns:a16="http://schemas.microsoft.com/office/drawing/2014/main" id="{010BF7B2-AA07-4DCF-822D-E2DB5CC0BF59}"/>
              </a:ext>
            </a:extLst>
          </p:cNvPr>
          <p:cNvCxnSpPr/>
          <p:nvPr/>
        </p:nvCxnSpPr>
        <p:spPr>
          <a:xfrm flipH="1">
            <a:off x="5323624" y="3360065"/>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a:extLst>
              <a:ext uri="{FF2B5EF4-FFF2-40B4-BE49-F238E27FC236}">
                <a16:creationId xmlns:a16="http://schemas.microsoft.com/office/drawing/2014/main" id="{BAC8035C-3999-4C31-93CD-6C0D2ADEB73B}"/>
              </a:ext>
            </a:extLst>
          </p:cNvPr>
          <p:cNvCxnSpPr/>
          <p:nvPr/>
        </p:nvCxnSpPr>
        <p:spPr>
          <a:xfrm flipH="1">
            <a:off x="5323536" y="3786938"/>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8" name="Straight Connector 107">
            <a:extLst>
              <a:ext uri="{FF2B5EF4-FFF2-40B4-BE49-F238E27FC236}">
                <a16:creationId xmlns:a16="http://schemas.microsoft.com/office/drawing/2014/main" id="{DB64CAEE-69B4-426A-8A5B-D1269DBF0F66}"/>
              </a:ext>
            </a:extLst>
          </p:cNvPr>
          <p:cNvCxnSpPr/>
          <p:nvPr/>
        </p:nvCxnSpPr>
        <p:spPr>
          <a:xfrm flipH="1">
            <a:off x="5327493" y="4249152"/>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12" name="Straight Connector 111">
            <a:extLst>
              <a:ext uri="{FF2B5EF4-FFF2-40B4-BE49-F238E27FC236}">
                <a16:creationId xmlns:a16="http://schemas.microsoft.com/office/drawing/2014/main" id="{99A16C30-4BE4-48E5-8B65-0C5F3039B8DC}"/>
              </a:ext>
            </a:extLst>
          </p:cNvPr>
          <p:cNvCxnSpPr/>
          <p:nvPr/>
        </p:nvCxnSpPr>
        <p:spPr>
          <a:xfrm flipH="1">
            <a:off x="5333455" y="51816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13" name="Text Box 42">
            <a:extLst>
              <a:ext uri="{FF2B5EF4-FFF2-40B4-BE49-F238E27FC236}">
                <a16:creationId xmlns:a16="http://schemas.microsoft.com/office/drawing/2014/main" id="{056DFFD9-3CA2-42E7-90FE-4F14522E3504}"/>
              </a:ext>
            </a:extLst>
          </p:cNvPr>
          <p:cNvSpPr txBox="1">
            <a:spLocks noChangeArrowheads="1"/>
          </p:cNvSpPr>
          <p:nvPr/>
        </p:nvSpPr>
        <p:spPr bwMode="auto">
          <a:xfrm>
            <a:off x="5533954" y="3623846"/>
            <a:ext cx="1563248"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Retinal surgery</a:t>
            </a:r>
          </a:p>
        </p:txBody>
      </p:sp>
      <p:sp>
        <p:nvSpPr>
          <p:cNvPr id="118" name="Text Box 47">
            <a:extLst>
              <a:ext uri="{FF2B5EF4-FFF2-40B4-BE49-F238E27FC236}">
                <a16:creationId xmlns:a16="http://schemas.microsoft.com/office/drawing/2014/main" id="{3F59D898-ECAD-49F0-9425-2A1BC8DDA7B5}"/>
              </a:ext>
            </a:extLst>
          </p:cNvPr>
          <p:cNvSpPr txBox="1">
            <a:spLocks noChangeArrowheads="1"/>
          </p:cNvSpPr>
          <p:nvPr/>
        </p:nvSpPr>
        <p:spPr bwMode="auto">
          <a:xfrm>
            <a:off x="5523688" y="4538246"/>
            <a:ext cx="1414170"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Drug-induced</a:t>
            </a:r>
          </a:p>
        </p:txBody>
      </p:sp>
      <p:sp>
        <p:nvSpPr>
          <p:cNvPr id="16" name="TextBox 15">
            <a:extLst>
              <a:ext uri="{FF2B5EF4-FFF2-40B4-BE49-F238E27FC236}">
                <a16:creationId xmlns:a16="http://schemas.microsoft.com/office/drawing/2014/main" id="{984E008D-FBBA-42B4-940E-EA26772E0161}"/>
              </a:ext>
            </a:extLst>
          </p:cNvPr>
          <p:cNvSpPr txBox="1"/>
          <p:nvPr/>
        </p:nvSpPr>
        <p:spPr>
          <a:xfrm>
            <a:off x="6230528" y="5257800"/>
            <a:ext cx="1326004" cy="369332"/>
          </a:xfrm>
          <a:prstGeom prst="rect">
            <a:avLst/>
          </a:prstGeom>
          <a:noFill/>
        </p:spPr>
        <p:txBody>
          <a:bodyPr wrap="none" rtlCol="0">
            <a:spAutoFit/>
          </a:bodyPr>
          <a:lstStyle/>
          <a:p>
            <a:pPr algn="ctr"/>
            <a:r>
              <a:rPr lang="en-US" dirty="0">
                <a:solidFill>
                  <a:schemeClr val="bg1">
                    <a:lumMod val="75000"/>
                  </a:schemeClr>
                </a:solidFill>
              </a:rPr>
              <a:t>Both/Either</a:t>
            </a:r>
          </a:p>
        </p:txBody>
      </p:sp>
      <p:cxnSp>
        <p:nvCxnSpPr>
          <p:cNvPr id="125" name="Straight Connector 124">
            <a:extLst>
              <a:ext uri="{FF2B5EF4-FFF2-40B4-BE49-F238E27FC236}">
                <a16:creationId xmlns:a16="http://schemas.microsoft.com/office/drawing/2014/main" id="{01138141-D318-4ED7-A7FE-D8F2155CE890}"/>
              </a:ext>
            </a:extLst>
          </p:cNvPr>
          <p:cNvCxnSpPr/>
          <p:nvPr/>
        </p:nvCxnSpPr>
        <p:spPr>
          <a:xfrm flipH="1">
            <a:off x="5334000" y="4724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52" name="Text Box 47">
            <a:extLst>
              <a:ext uri="{FF2B5EF4-FFF2-40B4-BE49-F238E27FC236}">
                <a16:creationId xmlns:a16="http://schemas.microsoft.com/office/drawing/2014/main" id="{E3578916-9804-473C-8F06-D4FA0BCEDFD0}"/>
              </a:ext>
            </a:extLst>
          </p:cNvPr>
          <p:cNvSpPr txBox="1">
            <a:spLocks noChangeArrowheads="1"/>
          </p:cNvSpPr>
          <p:nvPr/>
        </p:nvSpPr>
        <p:spPr bwMode="auto">
          <a:xfrm>
            <a:off x="5543446" y="4055146"/>
            <a:ext cx="1619354"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err="1">
                <a:solidFill>
                  <a:schemeClr val="bg1">
                    <a:lumMod val="75000"/>
                  </a:schemeClr>
                </a:solidFill>
              </a:rPr>
              <a:t>Nanophthalmos</a:t>
            </a:r>
            <a:endParaRPr lang="en-US" altLang="en-US" sz="1600" dirty="0">
              <a:solidFill>
                <a:schemeClr val="bg1">
                  <a:lumMod val="75000"/>
                </a:schemeClr>
              </a:solidFill>
            </a:endParaRPr>
          </a:p>
        </p:txBody>
      </p:sp>
      <p:sp>
        <p:nvSpPr>
          <p:cNvPr id="53" name="Text Box 45">
            <a:extLst>
              <a:ext uri="{FF2B5EF4-FFF2-40B4-BE49-F238E27FC236}">
                <a16:creationId xmlns:a16="http://schemas.microsoft.com/office/drawing/2014/main" id="{57D1A14F-68FE-47D2-983C-1A879D66A9DC}"/>
              </a:ext>
            </a:extLst>
          </p:cNvPr>
          <p:cNvSpPr txBox="1">
            <a:spLocks noChangeArrowheads="1"/>
          </p:cNvSpPr>
          <p:nvPr/>
        </p:nvSpPr>
        <p:spPr bwMode="auto">
          <a:xfrm>
            <a:off x="5523688" y="5013493"/>
            <a:ext cx="582211"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PFV</a:t>
            </a:r>
          </a:p>
        </p:txBody>
      </p:sp>
      <p:sp>
        <p:nvSpPr>
          <p:cNvPr id="54" name="Text Box 42">
            <a:extLst>
              <a:ext uri="{FF2B5EF4-FFF2-40B4-BE49-F238E27FC236}">
                <a16:creationId xmlns:a16="http://schemas.microsoft.com/office/drawing/2014/main" id="{E1E37D2C-2C52-446B-843B-01E64990D3EC}"/>
              </a:ext>
            </a:extLst>
          </p:cNvPr>
          <p:cNvSpPr txBox="1">
            <a:spLocks noChangeArrowheads="1"/>
          </p:cNvSpPr>
          <p:nvPr/>
        </p:nvSpPr>
        <p:spPr bwMode="auto">
          <a:xfrm>
            <a:off x="5551406" y="3192546"/>
            <a:ext cx="2276072"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ERD/choroidal effusion</a:t>
            </a:r>
          </a:p>
        </p:txBody>
      </p:sp>
      <p:sp>
        <p:nvSpPr>
          <p:cNvPr id="45" name="Oval 44">
            <a:extLst>
              <a:ext uri="{FF2B5EF4-FFF2-40B4-BE49-F238E27FC236}">
                <a16:creationId xmlns:a16="http://schemas.microsoft.com/office/drawing/2014/main" id="{76FA557D-2183-42C8-839A-45F6B0D15E23}"/>
              </a:ext>
            </a:extLst>
          </p:cNvPr>
          <p:cNvSpPr/>
          <p:nvPr/>
        </p:nvSpPr>
        <p:spPr>
          <a:xfrm>
            <a:off x="8001000" y="3429000"/>
            <a:ext cx="1070837" cy="338554"/>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TextBox 45">
            <a:extLst>
              <a:ext uri="{FF2B5EF4-FFF2-40B4-BE49-F238E27FC236}">
                <a16:creationId xmlns:a16="http://schemas.microsoft.com/office/drawing/2014/main" id="{862AF75F-3F29-4B64-9DB6-78F1A030200C}"/>
              </a:ext>
            </a:extLst>
          </p:cNvPr>
          <p:cNvSpPr txBox="1"/>
          <p:nvPr/>
        </p:nvSpPr>
        <p:spPr>
          <a:xfrm>
            <a:off x="2314614" y="3346074"/>
            <a:ext cx="5174833" cy="2308324"/>
          </a:xfrm>
          <a:prstGeom prst="rect">
            <a:avLst/>
          </a:prstGeom>
          <a:solidFill>
            <a:srgbClr val="002060"/>
          </a:solidFill>
        </p:spPr>
        <p:txBody>
          <a:bodyPr wrap="square" rtlCol="0">
            <a:spAutoFit/>
          </a:bodyPr>
          <a:lstStyle/>
          <a:p>
            <a:r>
              <a:rPr lang="en-US" sz="1600" i="1" dirty="0">
                <a:solidFill>
                  <a:schemeClr val="tx1">
                    <a:lumMod val="50000"/>
                    <a:lumOff val="50000"/>
                  </a:schemeClr>
                </a:solidFill>
              </a:rPr>
              <a:t>What clinical scenario typically produces the flat AC that leads to secondary ACG?</a:t>
            </a:r>
          </a:p>
          <a:p>
            <a:r>
              <a:rPr lang="en-US" sz="1600" b="1" u="sng" dirty="0">
                <a:solidFill>
                  <a:schemeClr val="bg1"/>
                </a:solidFill>
              </a:rPr>
              <a:t>Wound leak</a:t>
            </a:r>
            <a:r>
              <a:rPr lang="en-US" sz="1600" dirty="0">
                <a:solidFill>
                  <a:schemeClr val="bg1"/>
                </a:solidFill>
              </a:rPr>
              <a:t> </a:t>
            </a:r>
            <a:r>
              <a:rPr lang="en-US" sz="1600" dirty="0">
                <a:solidFill>
                  <a:schemeClr val="tx1">
                    <a:lumMod val="50000"/>
                    <a:lumOff val="50000"/>
                  </a:schemeClr>
                </a:solidFill>
              </a:rPr>
              <a:t>after cataract or filtering surgery</a:t>
            </a:r>
          </a:p>
          <a:p>
            <a:endParaRPr lang="en-US" sz="1600" i="1" dirty="0">
              <a:solidFill>
                <a:schemeClr val="tx1">
                  <a:lumMod val="50000"/>
                  <a:lumOff val="50000"/>
                </a:schemeClr>
              </a:solidFill>
            </a:endParaRPr>
          </a:p>
          <a:p>
            <a:r>
              <a:rPr lang="en-US" sz="1600" i="1" dirty="0">
                <a:solidFill>
                  <a:schemeClr val="tx1">
                    <a:lumMod val="50000"/>
                    <a:lumOff val="50000"/>
                  </a:schemeClr>
                </a:solidFill>
              </a:rPr>
              <a:t>Will the IOP be high, or low?</a:t>
            </a:r>
          </a:p>
          <a:p>
            <a:r>
              <a:rPr lang="en-US" sz="1600" dirty="0">
                <a:solidFill>
                  <a:schemeClr val="tx1">
                    <a:lumMod val="50000"/>
                    <a:lumOff val="50000"/>
                  </a:schemeClr>
                </a:solidFill>
              </a:rPr>
              <a:t>Low</a:t>
            </a:r>
          </a:p>
          <a:p>
            <a:endParaRPr lang="en-US" sz="1600" dirty="0">
              <a:solidFill>
                <a:schemeClr val="tx1">
                  <a:lumMod val="50000"/>
                  <a:lumOff val="50000"/>
                </a:schemeClr>
              </a:solidFill>
            </a:endParaRPr>
          </a:p>
          <a:p>
            <a:r>
              <a:rPr lang="en-US" sz="1600" i="1" dirty="0">
                <a:solidFill>
                  <a:schemeClr val="tx1">
                    <a:lumMod val="50000"/>
                    <a:lumOff val="50000"/>
                  </a:schemeClr>
                </a:solidFill>
              </a:rPr>
              <a:t>How does a flat AC lead to ACG?</a:t>
            </a:r>
          </a:p>
          <a:p>
            <a:r>
              <a:rPr lang="en-US" sz="1600" dirty="0">
                <a:solidFill>
                  <a:schemeClr val="tx1">
                    <a:lumMod val="50000"/>
                    <a:lumOff val="50000"/>
                  </a:schemeClr>
                </a:solidFill>
              </a:rPr>
              <a:t>By allowing PAS to form</a:t>
            </a:r>
          </a:p>
        </p:txBody>
      </p:sp>
      <p:sp>
        <p:nvSpPr>
          <p:cNvPr id="47" name="Text Box 18">
            <a:extLst>
              <a:ext uri="{FF2B5EF4-FFF2-40B4-BE49-F238E27FC236}">
                <a16:creationId xmlns:a16="http://schemas.microsoft.com/office/drawing/2014/main" id="{12666FD3-F2FF-43B6-B752-FB046AF87900}"/>
              </a:ext>
            </a:extLst>
          </p:cNvPr>
          <p:cNvSpPr txBox="1">
            <a:spLocks noChangeArrowheads="1"/>
          </p:cNvSpPr>
          <p:nvPr/>
        </p:nvSpPr>
        <p:spPr bwMode="auto">
          <a:xfrm>
            <a:off x="278611" y="4280861"/>
            <a:ext cx="6568593" cy="1323439"/>
          </a:xfrm>
          <a:prstGeom prst="rect">
            <a:avLst/>
          </a:prstGeom>
          <a:solidFill>
            <a:srgbClr val="B2B2B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r>
              <a:rPr lang="en-US" sz="1600" i="1" dirty="0">
                <a:solidFill>
                  <a:schemeClr val="bg1">
                    <a:lumMod val="50000"/>
                  </a:schemeClr>
                </a:solidFill>
              </a:rPr>
              <a:t>How is a </a:t>
            </a:r>
            <a:r>
              <a:rPr lang="en-US" sz="1600" i="1" dirty="0">
                <a:solidFill>
                  <a:srgbClr val="0000FF"/>
                </a:solidFill>
              </a:rPr>
              <a:t>wound leak managed </a:t>
            </a:r>
            <a:r>
              <a:rPr lang="en-US" sz="1600" i="1" dirty="0">
                <a:solidFill>
                  <a:schemeClr val="bg1">
                    <a:lumMod val="50000"/>
                  </a:schemeClr>
                </a:solidFill>
              </a:rPr>
              <a:t>medically</a:t>
            </a:r>
            <a:r>
              <a:rPr lang="en-US" sz="1600" i="1" dirty="0">
                <a:solidFill>
                  <a:srgbClr val="0000FF"/>
                </a:solidFill>
              </a:rPr>
              <a:t>?</a:t>
            </a:r>
            <a:r>
              <a:rPr lang="en-US" sz="1600" i="1" dirty="0">
                <a:solidFill>
                  <a:schemeClr val="bg1">
                    <a:lumMod val="50000"/>
                  </a:schemeClr>
                </a:solidFill>
              </a:rPr>
              <a:t> </a:t>
            </a:r>
            <a:r>
              <a:rPr lang="en-US" sz="1600" dirty="0">
                <a:solidFill>
                  <a:schemeClr val="bg1">
                    <a:lumMod val="50000"/>
                  </a:schemeClr>
                </a:solidFill>
              </a:rPr>
              <a:t>It’s as simple as ABC(D):</a:t>
            </a:r>
          </a:p>
          <a:p>
            <a:pPr eaLnBrk="1" hangingPunct="1"/>
            <a:r>
              <a:rPr lang="en-US" sz="1600" dirty="0">
                <a:solidFill>
                  <a:schemeClr val="bg1">
                    <a:lumMod val="50000"/>
                  </a:schemeClr>
                </a:solidFill>
              </a:rPr>
              <a:t>--Aqueous suppressants</a:t>
            </a:r>
          </a:p>
          <a:p>
            <a:pPr eaLnBrk="1" hangingPunct="1"/>
            <a:r>
              <a:rPr lang="en-US" sz="1600" dirty="0">
                <a:solidFill>
                  <a:schemeClr val="bg1">
                    <a:lumMod val="50000"/>
                  </a:schemeClr>
                </a:solidFill>
              </a:rPr>
              <a:t>--</a:t>
            </a:r>
            <a:r>
              <a:rPr lang="en-US" sz="1600" b="1" dirty="0">
                <a:solidFill>
                  <a:schemeClr val="bg1">
                    <a:lumMod val="50000"/>
                  </a:schemeClr>
                </a:solidFill>
              </a:rPr>
              <a:t>B</a:t>
            </a:r>
            <a:r>
              <a:rPr lang="en-US" sz="1600" dirty="0">
                <a:solidFill>
                  <a:schemeClr val="bg1">
                    <a:lumMod val="50000"/>
                  </a:schemeClr>
                </a:solidFill>
              </a:rPr>
              <a:t>andage contact lens (BCL), if we’re talking post-CE </a:t>
            </a:r>
          </a:p>
          <a:p>
            <a:pPr eaLnBrk="1" hangingPunct="1"/>
            <a:r>
              <a:rPr lang="en-US" sz="1600" dirty="0">
                <a:solidFill>
                  <a:schemeClr val="bg1">
                    <a:lumMod val="50000"/>
                  </a:schemeClr>
                </a:solidFill>
              </a:rPr>
              <a:t>--</a:t>
            </a:r>
            <a:r>
              <a:rPr lang="en-US" sz="1600" b="1" dirty="0">
                <a:solidFill>
                  <a:schemeClr val="bg1">
                    <a:lumMod val="50000"/>
                  </a:schemeClr>
                </a:solidFill>
              </a:rPr>
              <a:t>C</a:t>
            </a:r>
            <a:r>
              <a:rPr lang="en-US" sz="1600" dirty="0">
                <a:solidFill>
                  <a:schemeClr val="bg1">
                    <a:lumMod val="50000"/>
                  </a:schemeClr>
                </a:solidFill>
              </a:rPr>
              <a:t>ycloplegia</a:t>
            </a:r>
          </a:p>
          <a:p>
            <a:pPr eaLnBrk="1" hangingPunct="1"/>
            <a:r>
              <a:rPr lang="en-US" sz="1600" dirty="0">
                <a:solidFill>
                  <a:schemeClr val="bg1">
                    <a:lumMod val="50000"/>
                  </a:schemeClr>
                </a:solidFill>
              </a:rPr>
              <a:t>--</a:t>
            </a:r>
            <a:r>
              <a:rPr lang="en-US" sz="1600" b="1" dirty="0">
                <a:solidFill>
                  <a:schemeClr val="bg1">
                    <a:lumMod val="50000"/>
                  </a:schemeClr>
                </a:solidFill>
              </a:rPr>
              <a:t> D</a:t>
            </a:r>
            <a:r>
              <a:rPr lang="en-US" sz="1600" dirty="0">
                <a:solidFill>
                  <a:schemeClr val="bg1">
                    <a:lumMod val="50000"/>
                  </a:schemeClr>
                </a:solidFill>
              </a:rPr>
              <a:t>iscontinue (or at least </a:t>
            </a:r>
            <a:r>
              <a:rPr lang="en-US" sz="1600" b="1" dirty="0">
                <a:solidFill>
                  <a:schemeClr val="bg1">
                    <a:lumMod val="50000"/>
                  </a:schemeClr>
                </a:solidFill>
              </a:rPr>
              <a:t>D</a:t>
            </a:r>
            <a:r>
              <a:rPr lang="en-US" sz="1600" dirty="0">
                <a:solidFill>
                  <a:schemeClr val="bg1">
                    <a:lumMod val="50000"/>
                  </a:schemeClr>
                </a:solidFill>
              </a:rPr>
              <a:t>iminish) topical steroids</a:t>
            </a:r>
            <a:endParaRPr lang="en-US" sz="1600" b="1" dirty="0">
              <a:solidFill>
                <a:schemeClr val="bg1">
                  <a:lumMod val="50000"/>
                </a:schemeClr>
              </a:solidFill>
            </a:endParaRPr>
          </a:p>
        </p:txBody>
      </p:sp>
      <p:cxnSp>
        <p:nvCxnSpPr>
          <p:cNvPr id="60" name="Straight Connector 59">
            <a:extLst>
              <a:ext uri="{FF2B5EF4-FFF2-40B4-BE49-F238E27FC236}">
                <a16:creationId xmlns:a16="http://schemas.microsoft.com/office/drawing/2014/main" id="{19F63015-E9D2-4963-A4C8-314DE302C62E}"/>
              </a:ext>
            </a:extLst>
          </p:cNvPr>
          <p:cNvCxnSpPr>
            <a:cxnSpLocks/>
          </p:cNvCxnSpPr>
          <p:nvPr/>
        </p:nvCxnSpPr>
        <p:spPr>
          <a:xfrm>
            <a:off x="3134361" y="4483161"/>
            <a:ext cx="83820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61" name="TextBox 60">
            <a:extLst>
              <a:ext uri="{FF2B5EF4-FFF2-40B4-BE49-F238E27FC236}">
                <a16:creationId xmlns:a16="http://schemas.microsoft.com/office/drawing/2014/main" id="{1E092026-CDA5-45EE-8B65-3B1FED405E46}"/>
              </a:ext>
            </a:extLst>
          </p:cNvPr>
          <p:cNvSpPr txBox="1"/>
          <p:nvPr/>
        </p:nvSpPr>
        <p:spPr>
          <a:xfrm>
            <a:off x="2945640" y="4198754"/>
            <a:ext cx="1213794" cy="323165"/>
          </a:xfrm>
          <a:prstGeom prst="rect">
            <a:avLst/>
          </a:prstGeom>
          <a:noFill/>
        </p:spPr>
        <p:txBody>
          <a:bodyPr wrap="none" rtlCol="0">
            <a:spAutoFit/>
          </a:bodyPr>
          <a:lstStyle/>
          <a:p>
            <a:r>
              <a:rPr lang="en-US" sz="1500" dirty="0">
                <a:solidFill>
                  <a:srgbClr val="0000FF"/>
                </a:solidFill>
                <a:latin typeface="Segoe Script" panose="030B0504020000000003" pitchFamily="66" charset="0"/>
              </a:rPr>
              <a:t>surgically</a:t>
            </a:r>
          </a:p>
        </p:txBody>
      </p:sp>
      <p:sp>
        <p:nvSpPr>
          <p:cNvPr id="63" name="Text Box 18">
            <a:extLst>
              <a:ext uri="{FF2B5EF4-FFF2-40B4-BE49-F238E27FC236}">
                <a16:creationId xmlns:a16="http://schemas.microsoft.com/office/drawing/2014/main" id="{CF9F6AFA-5304-4EF0-83D0-147F24294B64}"/>
              </a:ext>
            </a:extLst>
          </p:cNvPr>
          <p:cNvSpPr txBox="1">
            <a:spLocks noChangeArrowheads="1"/>
          </p:cNvSpPr>
          <p:nvPr/>
        </p:nvSpPr>
        <p:spPr bwMode="auto">
          <a:xfrm>
            <a:off x="846802" y="4640208"/>
            <a:ext cx="5915402" cy="1169551"/>
          </a:xfrm>
          <a:prstGeom prst="rect">
            <a:avLst/>
          </a:prstGeom>
          <a:solidFill>
            <a:schemeClr val="accent1">
              <a:lumMod val="40000"/>
              <a:lumOff val="60000"/>
            </a:schemeClr>
          </a:solidFill>
          <a:ln>
            <a:noFill/>
          </a:ln>
          <a:effectLst/>
        </p:spPr>
        <p:txBody>
          <a:bodyPr wrap="non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r>
              <a:rPr lang="en-US" sz="1400" i="1" dirty="0">
                <a:solidFill>
                  <a:srgbClr val="0000FF"/>
                </a:solidFill>
              </a:rPr>
              <a:t>Under what circumstances should a wound leak be managed </a:t>
            </a:r>
            <a:r>
              <a:rPr lang="en-US" sz="1400" dirty="0">
                <a:solidFill>
                  <a:srgbClr val="0000FF"/>
                </a:solidFill>
              </a:rPr>
              <a:t>surgically</a:t>
            </a:r>
            <a:r>
              <a:rPr lang="en-US" sz="1400" i="1" dirty="0">
                <a:solidFill>
                  <a:srgbClr val="0000FF"/>
                </a:solidFill>
              </a:rPr>
              <a:t>?</a:t>
            </a:r>
            <a:endParaRPr lang="en-US" sz="1400" dirty="0">
              <a:solidFill>
                <a:srgbClr val="0000FF"/>
              </a:solidFill>
            </a:endParaRPr>
          </a:p>
          <a:p>
            <a:pPr eaLnBrk="1" hangingPunct="1"/>
            <a:r>
              <a:rPr lang="en-US" sz="1400" dirty="0">
                <a:solidFill>
                  <a:srgbClr val="0000FF"/>
                </a:solidFill>
              </a:rPr>
              <a:t>1) No improvement by about 48 hours or so</a:t>
            </a:r>
          </a:p>
          <a:p>
            <a:pPr eaLnBrk="1" hangingPunct="1"/>
            <a:r>
              <a:rPr lang="en-US" sz="1400" dirty="0">
                <a:solidFill>
                  <a:srgbClr val="0000FF"/>
                </a:solidFill>
              </a:rPr>
              <a:t>2) Obvious wound gape</a:t>
            </a:r>
          </a:p>
          <a:p>
            <a:pPr eaLnBrk="1" hangingPunct="1"/>
            <a:r>
              <a:rPr lang="en-US" sz="1400" dirty="0">
                <a:solidFill>
                  <a:srgbClr val="0000FF"/>
                </a:solidFill>
              </a:rPr>
              <a:t>3) IOL-cornea touch</a:t>
            </a:r>
          </a:p>
          <a:p>
            <a:pPr eaLnBrk="1" hangingPunct="1"/>
            <a:r>
              <a:rPr lang="en-US" sz="1400" dirty="0">
                <a:solidFill>
                  <a:srgbClr val="0000FF"/>
                </a:solidFill>
              </a:rPr>
              <a:t>4) Iris prolapse</a:t>
            </a:r>
            <a:endParaRPr lang="en-US" sz="1400" b="1" dirty="0">
              <a:solidFill>
                <a:srgbClr val="0000FF"/>
              </a:solidFill>
            </a:endParaRPr>
          </a:p>
        </p:txBody>
      </p:sp>
    </p:spTree>
    <p:extLst>
      <p:ext uri="{BB962C8B-B14F-4D97-AF65-F5344CB8AC3E}">
        <p14:creationId xmlns:p14="http://schemas.microsoft.com/office/powerpoint/2010/main" val="56608840"/>
      </p:ext>
    </p:extLst>
  </p:cSld>
  <p:clrMapOvr>
    <a:masterClrMapping/>
  </p:clrMapOvr>
</p:sld>
</file>

<file path=ppt/slides/slide3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Straight Arrow Connector 12">
            <a:extLst>
              <a:ext uri="{FF2B5EF4-FFF2-40B4-BE49-F238E27FC236}">
                <a16:creationId xmlns:a16="http://schemas.microsoft.com/office/drawing/2014/main" id="{A6DE2085-829C-480C-9216-69D6039C0A37}"/>
              </a:ext>
            </a:extLst>
          </p:cNvPr>
          <p:cNvCxnSpPr>
            <a:cxnSpLocks/>
          </p:cNvCxnSpPr>
          <p:nvPr/>
        </p:nvCxnSpPr>
        <p:spPr>
          <a:xfrm>
            <a:off x="6717173" y="1828800"/>
            <a:ext cx="0" cy="3462754"/>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43014" name="Text Box 6"/>
          <p:cNvSpPr txBox="1">
            <a:spLocks noChangeArrowheads="1"/>
          </p:cNvSpPr>
          <p:nvPr/>
        </p:nvSpPr>
        <p:spPr bwMode="auto">
          <a:xfrm>
            <a:off x="533400" y="2356376"/>
            <a:ext cx="1005403"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Lens-</a:t>
            </a:r>
          </a:p>
          <a:p>
            <a:pPr algn="ctr" eaLnBrk="1" hangingPunct="1">
              <a:lnSpc>
                <a:spcPct val="80000"/>
              </a:lnSpc>
              <a:spcBef>
                <a:spcPct val="0"/>
              </a:spcBef>
              <a:buClrTx/>
              <a:buSzTx/>
              <a:buFontTx/>
              <a:buNone/>
            </a:pPr>
            <a:r>
              <a:rPr lang="en-US" altLang="en-US" sz="1800" dirty="0">
                <a:solidFill>
                  <a:schemeClr val="bg1">
                    <a:lumMod val="75000"/>
                  </a:schemeClr>
                </a:solidFill>
              </a:rPr>
              <a:t>Induced</a:t>
            </a:r>
          </a:p>
        </p:txBody>
      </p:sp>
      <p:sp>
        <p:nvSpPr>
          <p:cNvPr id="43017" name="Text Box 14"/>
          <p:cNvSpPr txBox="1">
            <a:spLocks noChangeArrowheads="1"/>
          </p:cNvSpPr>
          <p:nvPr/>
        </p:nvSpPr>
        <p:spPr bwMode="auto">
          <a:xfrm>
            <a:off x="3026498" y="2365901"/>
            <a:ext cx="1633781"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Aphakic/</a:t>
            </a:r>
          </a:p>
          <a:p>
            <a:pPr algn="ctr" eaLnBrk="1" hangingPunct="1">
              <a:lnSpc>
                <a:spcPct val="80000"/>
              </a:lnSpc>
              <a:spcBef>
                <a:spcPct val="0"/>
              </a:spcBef>
              <a:buClrTx/>
              <a:buSzTx/>
              <a:buFontTx/>
              <a:buNone/>
            </a:pPr>
            <a:r>
              <a:rPr lang="en-US" altLang="en-US" sz="1800" dirty="0" err="1">
                <a:solidFill>
                  <a:schemeClr val="bg1">
                    <a:lumMod val="75000"/>
                  </a:schemeClr>
                </a:solidFill>
              </a:rPr>
              <a:t>Pseudophakic</a:t>
            </a:r>
            <a:endParaRPr lang="en-US" altLang="en-US" sz="1800" dirty="0">
              <a:solidFill>
                <a:schemeClr val="bg1">
                  <a:lumMod val="75000"/>
                </a:schemeClr>
              </a:solidFill>
            </a:endParaRPr>
          </a:p>
        </p:txBody>
      </p:sp>
      <p:sp>
        <p:nvSpPr>
          <p:cNvPr id="43031" name="Text Box 35"/>
          <p:cNvSpPr txBox="1">
            <a:spLocks noChangeArrowheads="1"/>
          </p:cNvSpPr>
          <p:nvPr/>
        </p:nvSpPr>
        <p:spPr bwMode="auto">
          <a:xfrm>
            <a:off x="1190847" y="1295400"/>
            <a:ext cx="2473754"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solidFill>
                  <a:schemeClr val="bg1">
                    <a:lumMod val="75000"/>
                  </a:schemeClr>
                </a:solidFill>
              </a:rPr>
              <a:t>w/ Pupillary Block</a:t>
            </a:r>
          </a:p>
        </p:txBody>
      </p:sp>
      <p:sp>
        <p:nvSpPr>
          <p:cNvPr id="43032" name="Text Box 36"/>
          <p:cNvSpPr txBox="1">
            <a:spLocks noChangeArrowheads="1"/>
          </p:cNvSpPr>
          <p:nvPr/>
        </p:nvSpPr>
        <p:spPr bwMode="auto">
          <a:xfrm>
            <a:off x="5181600" y="1295400"/>
            <a:ext cx="2630848"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t>w/o Pupillary Block</a:t>
            </a:r>
          </a:p>
        </p:txBody>
      </p:sp>
      <p:sp>
        <p:nvSpPr>
          <p:cNvPr id="49" name="Rectangle 2">
            <a:extLst>
              <a:ext uri="{FF2B5EF4-FFF2-40B4-BE49-F238E27FC236}">
                <a16:creationId xmlns:a16="http://schemas.microsoft.com/office/drawing/2014/main" id="{240EE5BF-F7D2-4FC8-A5DD-F6B5423153C6}"/>
              </a:ext>
            </a:extLst>
          </p:cNvPr>
          <p:cNvSpPr>
            <a:spLocks noGrp="1" noChangeArrowheads="1"/>
          </p:cNvSpPr>
          <p:nvPr>
            <p:ph type="title"/>
          </p:nvPr>
        </p:nvSpPr>
        <p:spPr>
          <a:xfrm>
            <a:off x="457200" y="304800"/>
            <a:ext cx="7543800" cy="563562"/>
          </a:xfrm>
        </p:spPr>
        <p:txBody>
          <a:bodyPr/>
          <a:lstStyle/>
          <a:p>
            <a:pPr eaLnBrk="1" hangingPunct="1"/>
            <a:r>
              <a:rPr lang="en-US" altLang="en-US" sz="3500" dirty="0"/>
              <a:t>Q</a:t>
            </a:r>
          </a:p>
        </p:txBody>
      </p:sp>
      <p:sp>
        <p:nvSpPr>
          <p:cNvPr id="50" name="TextBox 49">
            <a:extLst>
              <a:ext uri="{FF2B5EF4-FFF2-40B4-BE49-F238E27FC236}">
                <a16:creationId xmlns:a16="http://schemas.microsoft.com/office/drawing/2014/main" id="{CF426230-46C8-405C-9015-99EF57762A2E}"/>
              </a:ext>
            </a:extLst>
          </p:cNvPr>
          <p:cNvSpPr txBox="1"/>
          <p:nvPr/>
        </p:nvSpPr>
        <p:spPr>
          <a:xfrm>
            <a:off x="2259496" y="189094"/>
            <a:ext cx="4607480" cy="400110"/>
          </a:xfrm>
          <a:prstGeom prst="rect">
            <a:avLst/>
          </a:prstGeom>
          <a:solidFill>
            <a:schemeClr val="accent1">
              <a:lumMod val="60000"/>
              <a:lumOff val="40000"/>
            </a:schemeClr>
          </a:solidFill>
        </p:spPr>
        <p:txBody>
          <a:bodyPr wrap="none" rtlCol="0">
            <a:spAutoFit/>
          </a:bodyPr>
          <a:lstStyle/>
          <a:p>
            <a:pPr algn="ctr"/>
            <a:r>
              <a:rPr lang="en-US" sz="2000" b="1" dirty="0"/>
              <a:t>Secondary Angle Closure Glaucoma</a:t>
            </a:r>
          </a:p>
        </p:txBody>
      </p:sp>
      <p:sp>
        <p:nvSpPr>
          <p:cNvPr id="2" name="TextBox 1">
            <a:extLst>
              <a:ext uri="{FF2B5EF4-FFF2-40B4-BE49-F238E27FC236}">
                <a16:creationId xmlns:a16="http://schemas.microsoft.com/office/drawing/2014/main" id="{A7E30BEC-923B-4C9A-A856-BDD0D882F6B8}"/>
              </a:ext>
            </a:extLst>
          </p:cNvPr>
          <p:cNvSpPr txBox="1"/>
          <p:nvPr/>
        </p:nvSpPr>
        <p:spPr>
          <a:xfrm>
            <a:off x="887305" y="2844119"/>
            <a:ext cx="1494320" cy="338554"/>
          </a:xfrm>
          <a:prstGeom prst="rect">
            <a:avLst/>
          </a:prstGeom>
          <a:noFill/>
        </p:spPr>
        <p:txBody>
          <a:bodyPr wrap="none" rtlCol="0">
            <a:spAutoFit/>
          </a:bodyPr>
          <a:lstStyle/>
          <a:p>
            <a:r>
              <a:rPr lang="en-US" sz="1600" dirty="0" err="1">
                <a:solidFill>
                  <a:schemeClr val="bg1">
                    <a:lumMod val="75000"/>
                  </a:schemeClr>
                </a:solidFill>
              </a:rPr>
              <a:t>Phacomorphic</a:t>
            </a:r>
            <a:endParaRPr lang="en-US" sz="1600" dirty="0">
              <a:solidFill>
                <a:schemeClr val="bg1">
                  <a:lumMod val="75000"/>
                </a:schemeClr>
              </a:solidFill>
            </a:endParaRPr>
          </a:p>
        </p:txBody>
      </p:sp>
      <p:sp>
        <p:nvSpPr>
          <p:cNvPr id="51" name="TextBox 50">
            <a:extLst>
              <a:ext uri="{FF2B5EF4-FFF2-40B4-BE49-F238E27FC236}">
                <a16:creationId xmlns:a16="http://schemas.microsoft.com/office/drawing/2014/main" id="{156069D4-340B-4160-A336-EBF73557CEE0}"/>
              </a:ext>
            </a:extLst>
          </p:cNvPr>
          <p:cNvSpPr txBox="1"/>
          <p:nvPr/>
        </p:nvSpPr>
        <p:spPr>
          <a:xfrm>
            <a:off x="884725" y="3175578"/>
            <a:ext cx="1402948" cy="338554"/>
          </a:xfrm>
          <a:prstGeom prst="rect">
            <a:avLst/>
          </a:prstGeom>
          <a:noFill/>
        </p:spPr>
        <p:txBody>
          <a:bodyPr wrap="none" rtlCol="0">
            <a:spAutoFit/>
          </a:bodyPr>
          <a:lstStyle/>
          <a:p>
            <a:r>
              <a:rPr lang="en-US" sz="1600" dirty="0">
                <a:solidFill>
                  <a:schemeClr val="bg1">
                    <a:lumMod val="75000"/>
                  </a:schemeClr>
                </a:solidFill>
              </a:rPr>
              <a:t>Ectopia </a:t>
            </a:r>
            <a:r>
              <a:rPr lang="en-US" sz="1600" dirty="0" err="1">
                <a:solidFill>
                  <a:schemeClr val="bg1">
                    <a:lumMod val="75000"/>
                  </a:schemeClr>
                </a:solidFill>
              </a:rPr>
              <a:t>lentis</a:t>
            </a:r>
            <a:endParaRPr lang="en-US" sz="1600" dirty="0">
              <a:solidFill>
                <a:schemeClr val="bg1">
                  <a:lumMod val="75000"/>
                </a:schemeClr>
              </a:solidFill>
            </a:endParaRPr>
          </a:p>
        </p:txBody>
      </p:sp>
      <p:cxnSp>
        <p:nvCxnSpPr>
          <p:cNvPr id="71" name="Straight Connector 70">
            <a:extLst>
              <a:ext uri="{FF2B5EF4-FFF2-40B4-BE49-F238E27FC236}">
                <a16:creationId xmlns:a16="http://schemas.microsoft.com/office/drawing/2014/main" id="{C104938D-BA8D-4E39-9D5F-9EE2012F2F3C}"/>
              </a:ext>
            </a:extLst>
          </p:cNvPr>
          <p:cNvCxnSpPr>
            <a:cxnSpLocks/>
          </p:cNvCxnSpPr>
          <p:nvPr/>
        </p:nvCxnSpPr>
        <p:spPr>
          <a:xfrm flipH="1">
            <a:off x="762665" y="3023488"/>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2A7E4E40-472F-4E50-8A7A-45C10FDD7171}"/>
              </a:ext>
            </a:extLst>
          </p:cNvPr>
          <p:cNvCxnSpPr>
            <a:cxnSpLocks/>
          </p:cNvCxnSpPr>
          <p:nvPr/>
        </p:nvCxnSpPr>
        <p:spPr>
          <a:xfrm flipH="1">
            <a:off x="762665" y="3347853"/>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C3924889-45B9-4383-9C9E-48F0A9C27AD8}"/>
              </a:ext>
            </a:extLst>
          </p:cNvPr>
          <p:cNvCxnSpPr>
            <a:cxnSpLocks/>
          </p:cNvCxnSpPr>
          <p:nvPr/>
        </p:nvCxnSpPr>
        <p:spPr>
          <a:xfrm flipH="1">
            <a:off x="748719" y="2838976"/>
            <a:ext cx="13947" cy="5088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 name="Straight Arrow Connector 5">
            <a:extLst>
              <a:ext uri="{FF2B5EF4-FFF2-40B4-BE49-F238E27FC236}">
                <a16:creationId xmlns:a16="http://schemas.microsoft.com/office/drawing/2014/main" id="{A3439F0C-5143-461F-8F3C-2E830785DEFC}"/>
              </a:ext>
            </a:extLst>
          </p:cNvPr>
          <p:cNvCxnSpPr>
            <a:stCxn id="50" idx="2"/>
          </p:cNvCxnSpPr>
          <p:nvPr/>
        </p:nvCxnSpPr>
        <p:spPr>
          <a:xfrm flipH="1">
            <a:off x="2971800" y="589204"/>
            <a:ext cx="1591436" cy="706196"/>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0" name="Straight Arrow Connector 9">
            <a:extLst>
              <a:ext uri="{FF2B5EF4-FFF2-40B4-BE49-F238E27FC236}">
                <a16:creationId xmlns:a16="http://schemas.microsoft.com/office/drawing/2014/main" id="{84DC796E-F6ED-4FBB-82D2-A260F480BF8A}"/>
              </a:ext>
            </a:extLst>
          </p:cNvPr>
          <p:cNvCxnSpPr>
            <a:cxnSpLocks/>
          </p:cNvCxnSpPr>
          <p:nvPr/>
        </p:nvCxnSpPr>
        <p:spPr>
          <a:xfrm>
            <a:off x="4572000" y="589204"/>
            <a:ext cx="1600200" cy="706196"/>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6" name="Straight Arrow Connector 25">
            <a:extLst>
              <a:ext uri="{FF2B5EF4-FFF2-40B4-BE49-F238E27FC236}">
                <a16:creationId xmlns:a16="http://schemas.microsoft.com/office/drawing/2014/main" id="{B70E0124-9B84-41A5-8D84-A66B7838A706}"/>
              </a:ext>
            </a:extLst>
          </p:cNvPr>
          <p:cNvCxnSpPr>
            <a:cxnSpLocks/>
          </p:cNvCxnSpPr>
          <p:nvPr/>
        </p:nvCxnSpPr>
        <p:spPr>
          <a:xfrm flipH="1">
            <a:off x="1159539" y="1828800"/>
            <a:ext cx="1290435" cy="478059"/>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28" name="Straight Arrow Connector 27">
            <a:extLst>
              <a:ext uri="{FF2B5EF4-FFF2-40B4-BE49-F238E27FC236}">
                <a16:creationId xmlns:a16="http://schemas.microsoft.com/office/drawing/2014/main" id="{567A4249-5C59-4416-8A8E-1C35913900AB}"/>
              </a:ext>
            </a:extLst>
          </p:cNvPr>
          <p:cNvCxnSpPr>
            <a:cxnSpLocks/>
          </p:cNvCxnSpPr>
          <p:nvPr/>
        </p:nvCxnSpPr>
        <p:spPr>
          <a:xfrm>
            <a:off x="2449973" y="1832208"/>
            <a:ext cx="1268784"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56" name="Text Box 6">
            <a:extLst>
              <a:ext uri="{FF2B5EF4-FFF2-40B4-BE49-F238E27FC236}">
                <a16:creationId xmlns:a16="http://schemas.microsoft.com/office/drawing/2014/main" id="{557983BD-9D64-49B9-A366-A08663B0451F}"/>
              </a:ext>
            </a:extLst>
          </p:cNvPr>
          <p:cNvSpPr txBox="1">
            <a:spLocks noChangeArrowheads="1"/>
          </p:cNvSpPr>
          <p:nvPr/>
        </p:nvSpPr>
        <p:spPr bwMode="auto">
          <a:xfrm>
            <a:off x="5029200" y="2356376"/>
            <a:ext cx="813043"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r" eaLnBrk="1" hangingPunct="1">
              <a:lnSpc>
                <a:spcPct val="80000"/>
              </a:lnSpc>
              <a:spcBef>
                <a:spcPct val="0"/>
              </a:spcBef>
              <a:buClrTx/>
              <a:buSzTx/>
              <a:buFontTx/>
              <a:buNone/>
            </a:pPr>
            <a:r>
              <a:rPr lang="en-US" altLang="en-US" sz="1800" dirty="0">
                <a:solidFill>
                  <a:schemeClr val="bg1">
                    <a:lumMod val="75000"/>
                  </a:schemeClr>
                </a:solidFill>
              </a:rPr>
              <a:t>‘Push’</a:t>
            </a:r>
          </a:p>
        </p:txBody>
      </p:sp>
      <p:sp>
        <p:nvSpPr>
          <p:cNvPr id="57" name="Text Box 14">
            <a:extLst>
              <a:ext uri="{FF2B5EF4-FFF2-40B4-BE49-F238E27FC236}">
                <a16:creationId xmlns:a16="http://schemas.microsoft.com/office/drawing/2014/main" id="{5DAFA1C1-3A29-4C27-A379-663FDD22E326}"/>
              </a:ext>
            </a:extLst>
          </p:cNvPr>
          <p:cNvSpPr txBox="1">
            <a:spLocks noChangeArrowheads="1"/>
          </p:cNvSpPr>
          <p:nvPr/>
        </p:nvSpPr>
        <p:spPr bwMode="auto">
          <a:xfrm>
            <a:off x="7620000" y="2365901"/>
            <a:ext cx="671979"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t>‘Pull’</a:t>
            </a:r>
          </a:p>
        </p:txBody>
      </p:sp>
      <p:cxnSp>
        <p:nvCxnSpPr>
          <p:cNvPr id="58" name="Straight Arrow Connector 57">
            <a:extLst>
              <a:ext uri="{FF2B5EF4-FFF2-40B4-BE49-F238E27FC236}">
                <a16:creationId xmlns:a16="http://schemas.microsoft.com/office/drawing/2014/main" id="{E874FEE9-46BD-46A3-90A3-DE7CC220FBFF}"/>
              </a:ext>
            </a:extLst>
          </p:cNvPr>
          <p:cNvCxnSpPr>
            <a:cxnSpLocks/>
          </p:cNvCxnSpPr>
          <p:nvPr/>
        </p:nvCxnSpPr>
        <p:spPr>
          <a:xfrm flipH="1">
            <a:off x="5867400" y="1828800"/>
            <a:ext cx="849775"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59" name="Straight Arrow Connector 58">
            <a:extLst>
              <a:ext uri="{FF2B5EF4-FFF2-40B4-BE49-F238E27FC236}">
                <a16:creationId xmlns:a16="http://schemas.microsoft.com/office/drawing/2014/main" id="{C370A4A1-FE96-4E70-B89E-839542A5E241}"/>
              </a:ext>
            </a:extLst>
          </p:cNvPr>
          <p:cNvCxnSpPr>
            <a:cxnSpLocks/>
          </p:cNvCxnSpPr>
          <p:nvPr/>
        </p:nvCxnSpPr>
        <p:spPr>
          <a:xfrm>
            <a:off x="6717173" y="1832208"/>
            <a:ext cx="902827" cy="474047"/>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62" name="Text Box 16">
            <a:extLst>
              <a:ext uri="{FF2B5EF4-FFF2-40B4-BE49-F238E27FC236}">
                <a16:creationId xmlns:a16="http://schemas.microsoft.com/office/drawing/2014/main" id="{33538067-0726-41B0-93FF-357EF00CA62D}"/>
              </a:ext>
            </a:extLst>
          </p:cNvPr>
          <p:cNvSpPr txBox="1">
            <a:spLocks noChangeArrowheads="1"/>
          </p:cNvSpPr>
          <p:nvPr/>
        </p:nvSpPr>
        <p:spPr bwMode="auto">
          <a:xfrm>
            <a:off x="8065437" y="2684785"/>
            <a:ext cx="628698"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NVG</a:t>
            </a:r>
          </a:p>
        </p:txBody>
      </p:sp>
      <p:sp>
        <p:nvSpPr>
          <p:cNvPr id="70" name="Text Box 21">
            <a:extLst>
              <a:ext uri="{FF2B5EF4-FFF2-40B4-BE49-F238E27FC236}">
                <a16:creationId xmlns:a16="http://schemas.microsoft.com/office/drawing/2014/main" id="{86C32650-BE1F-4CC3-8DB5-0C136D877E6F}"/>
              </a:ext>
            </a:extLst>
          </p:cNvPr>
          <p:cNvSpPr txBox="1">
            <a:spLocks noChangeArrowheads="1"/>
          </p:cNvSpPr>
          <p:nvPr/>
        </p:nvSpPr>
        <p:spPr bwMode="auto">
          <a:xfrm>
            <a:off x="8070534" y="3048000"/>
            <a:ext cx="526106"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a:solidFill>
                  <a:schemeClr val="bg1">
                    <a:lumMod val="75000"/>
                  </a:schemeClr>
                </a:solidFill>
              </a:rPr>
              <a:t>ICE</a:t>
            </a:r>
          </a:p>
        </p:txBody>
      </p:sp>
      <p:sp>
        <p:nvSpPr>
          <p:cNvPr id="75" name="Text Box 45">
            <a:extLst>
              <a:ext uri="{FF2B5EF4-FFF2-40B4-BE49-F238E27FC236}">
                <a16:creationId xmlns:a16="http://schemas.microsoft.com/office/drawing/2014/main" id="{2B6EDA2D-8F55-4DFD-A225-8C03CE6FC7F3}"/>
              </a:ext>
            </a:extLst>
          </p:cNvPr>
          <p:cNvSpPr txBox="1">
            <a:spLocks noChangeArrowheads="1"/>
          </p:cNvSpPr>
          <p:nvPr/>
        </p:nvSpPr>
        <p:spPr bwMode="auto">
          <a:xfrm>
            <a:off x="8073162" y="3810000"/>
            <a:ext cx="1070837" cy="74635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ts val="1700"/>
              </a:lnSpc>
              <a:spcBef>
                <a:spcPct val="0"/>
              </a:spcBef>
              <a:buClrTx/>
              <a:buSzTx/>
              <a:buFontTx/>
              <a:buNone/>
            </a:pPr>
            <a:r>
              <a:rPr lang="en-US" altLang="en-US" sz="1600" dirty="0"/>
              <a:t>Epithelial/ fibrous ingrowth</a:t>
            </a:r>
          </a:p>
        </p:txBody>
      </p:sp>
      <p:cxnSp>
        <p:nvCxnSpPr>
          <p:cNvPr id="77" name="Straight Connector 76">
            <a:extLst>
              <a:ext uri="{FF2B5EF4-FFF2-40B4-BE49-F238E27FC236}">
                <a16:creationId xmlns:a16="http://schemas.microsoft.com/office/drawing/2014/main" id="{FC090BD7-F2E1-4464-B57B-9CBE5874C89B}"/>
              </a:ext>
            </a:extLst>
          </p:cNvPr>
          <p:cNvCxnSpPr>
            <a:cxnSpLocks/>
          </p:cNvCxnSpPr>
          <p:nvPr/>
        </p:nvCxnSpPr>
        <p:spPr>
          <a:xfrm>
            <a:off x="7873969" y="2674448"/>
            <a:ext cx="7724" cy="128795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8" name="Straight Connector 77">
            <a:extLst>
              <a:ext uri="{FF2B5EF4-FFF2-40B4-BE49-F238E27FC236}">
                <a16:creationId xmlns:a16="http://schemas.microsoft.com/office/drawing/2014/main" id="{B1922ED5-C3D8-43D8-A00D-1D6BC9201DBA}"/>
              </a:ext>
            </a:extLst>
          </p:cNvPr>
          <p:cNvCxnSpPr/>
          <p:nvPr/>
        </p:nvCxnSpPr>
        <p:spPr>
          <a:xfrm flipH="1">
            <a:off x="7873968" y="2840262"/>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9" name="Straight Connector 78">
            <a:extLst>
              <a:ext uri="{FF2B5EF4-FFF2-40B4-BE49-F238E27FC236}">
                <a16:creationId xmlns:a16="http://schemas.microsoft.com/office/drawing/2014/main" id="{77019ED2-6D69-4A60-9D19-D4DB786EA3A0}"/>
              </a:ext>
            </a:extLst>
          </p:cNvPr>
          <p:cNvCxnSpPr/>
          <p:nvPr/>
        </p:nvCxnSpPr>
        <p:spPr>
          <a:xfrm flipH="1">
            <a:off x="7873968" y="3213518"/>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1" name="Straight Connector 80">
            <a:extLst>
              <a:ext uri="{FF2B5EF4-FFF2-40B4-BE49-F238E27FC236}">
                <a16:creationId xmlns:a16="http://schemas.microsoft.com/office/drawing/2014/main" id="{9796A12F-4125-4C05-8EE8-A388740C580D}"/>
              </a:ext>
            </a:extLst>
          </p:cNvPr>
          <p:cNvCxnSpPr/>
          <p:nvPr/>
        </p:nvCxnSpPr>
        <p:spPr>
          <a:xfrm flipH="1">
            <a:off x="7877837" y="3581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3" name="Straight Connector 82">
            <a:extLst>
              <a:ext uri="{FF2B5EF4-FFF2-40B4-BE49-F238E27FC236}">
                <a16:creationId xmlns:a16="http://schemas.microsoft.com/office/drawing/2014/main" id="{7FDC5F4B-9BF0-42AD-B8BB-2F2399BCF1E2}"/>
              </a:ext>
            </a:extLst>
          </p:cNvPr>
          <p:cNvCxnSpPr/>
          <p:nvPr/>
        </p:nvCxnSpPr>
        <p:spPr>
          <a:xfrm flipH="1">
            <a:off x="7881693" y="3962400"/>
            <a:ext cx="24447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93" name="Text Box 42">
            <a:extLst>
              <a:ext uri="{FF2B5EF4-FFF2-40B4-BE49-F238E27FC236}">
                <a16:creationId xmlns:a16="http://schemas.microsoft.com/office/drawing/2014/main" id="{53BAB77F-E061-4834-9068-34BDF78AD071}"/>
              </a:ext>
            </a:extLst>
          </p:cNvPr>
          <p:cNvSpPr txBox="1">
            <a:spLocks noChangeArrowheads="1"/>
          </p:cNvSpPr>
          <p:nvPr/>
        </p:nvSpPr>
        <p:spPr bwMode="auto">
          <a:xfrm>
            <a:off x="8111387" y="3429000"/>
            <a:ext cx="856196"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Flat AC</a:t>
            </a:r>
          </a:p>
        </p:txBody>
      </p:sp>
      <p:sp>
        <p:nvSpPr>
          <p:cNvPr id="100" name="Text Box 23">
            <a:extLst>
              <a:ext uri="{FF2B5EF4-FFF2-40B4-BE49-F238E27FC236}">
                <a16:creationId xmlns:a16="http://schemas.microsoft.com/office/drawing/2014/main" id="{D8F2FCFF-2984-4836-B000-9C5601A8EAAA}"/>
              </a:ext>
            </a:extLst>
          </p:cNvPr>
          <p:cNvSpPr txBox="1">
            <a:spLocks noChangeArrowheads="1"/>
          </p:cNvSpPr>
          <p:nvPr/>
        </p:nvSpPr>
        <p:spPr bwMode="auto">
          <a:xfrm>
            <a:off x="5530369" y="2667000"/>
            <a:ext cx="2143536"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Aqueous misdirection</a:t>
            </a:r>
          </a:p>
        </p:txBody>
      </p:sp>
      <p:cxnSp>
        <p:nvCxnSpPr>
          <p:cNvPr id="104" name="Straight Connector 103">
            <a:extLst>
              <a:ext uri="{FF2B5EF4-FFF2-40B4-BE49-F238E27FC236}">
                <a16:creationId xmlns:a16="http://schemas.microsoft.com/office/drawing/2014/main" id="{49D87D4A-E317-4446-9B95-5184CB3968F3}"/>
              </a:ext>
            </a:extLst>
          </p:cNvPr>
          <p:cNvCxnSpPr>
            <a:cxnSpLocks/>
          </p:cNvCxnSpPr>
          <p:nvPr/>
        </p:nvCxnSpPr>
        <p:spPr>
          <a:xfrm flipH="1">
            <a:off x="5316229" y="2667000"/>
            <a:ext cx="7397" cy="25314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5" name="Straight Connector 104">
            <a:extLst>
              <a:ext uri="{FF2B5EF4-FFF2-40B4-BE49-F238E27FC236}">
                <a16:creationId xmlns:a16="http://schemas.microsoft.com/office/drawing/2014/main" id="{F40B6D71-75A8-4A88-864D-00D14C2F710D}"/>
              </a:ext>
            </a:extLst>
          </p:cNvPr>
          <p:cNvCxnSpPr/>
          <p:nvPr/>
        </p:nvCxnSpPr>
        <p:spPr>
          <a:xfrm flipH="1">
            <a:off x="5323624" y="2832814"/>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6" name="Straight Connector 105">
            <a:extLst>
              <a:ext uri="{FF2B5EF4-FFF2-40B4-BE49-F238E27FC236}">
                <a16:creationId xmlns:a16="http://schemas.microsoft.com/office/drawing/2014/main" id="{010BF7B2-AA07-4DCF-822D-E2DB5CC0BF59}"/>
              </a:ext>
            </a:extLst>
          </p:cNvPr>
          <p:cNvCxnSpPr/>
          <p:nvPr/>
        </p:nvCxnSpPr>
        <p:spPr>
          <a:xfrm flipH="1">
            <a:off x="5323624" y="3360065"/>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a:extLst>
              <a:ext uri="{FF2B5EF4-FFF2-40B4-BE49-F238E27FC236}">
                <a16:creationId xmlns:a16="http://schemas.microsoft.com/office/drawing/2014/main" id="{BAC8035C-3999-4C31-93CD-6C0D2ADEB73B}"/>
              </a:ext>
            </a:extLst>
          </p:cNvPr>
          <p:cNvCxnSpPr/>
          <p:nvPr/>
        </p:nvCxnSpPr>
        <p:spPr>
          <a:xfrm flipH="1">
            <a:off x="5323536" y="3786938"/>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8" name="Straight Connector 107">
            <a:extLst>
              <a:ext uri="{FF2B5EF4-FFF2-40B4-BE49-F238E27FC236}">
                <a16:creationId xmlns:a16="http://schemas.microsoft.com/office/drawing/2014/main" id="{DB64CAEE-69B4-426A-8A5B-D1269DBF0F66}"/>
              </a:ext>
            </a:extLst>
          </p:cNvPr>
          <p:cNvCxnSpPr/>
          <p:nvPr/>
        </p:nvCxnSpPr>
        <p:spPr>
          <a:xfrm flipH="1">
            <a:off x="5327493" y="4249152"/>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12" name="Straight Connector 111">
            <a:extLst>
              <a:ext uri="{FF2B5EF4-FFF2-40B4-BE49-F238E27FC236}">
                <a16:creationId xmlns:a16="http://schemas.microsoft.com/office/drawing/2014/main" id="{99A16C30-4BE4-48E5-8B65-0C5F3039B8DC}"/>
              </a:ext>
            </a:extLst>
          </p:cNvPr>
          <p:cNvCxnSpPr/>
          <p:nvPr/>
        </p:nvCxnSpPr>
        <p:spPr>
          <a:xfrm flipH="1">
            <a:off x="5333455" y="51816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13" name="Text Box 42">
            <a:extLst>
              <a:ext uri="{FF2B5EF4-FFF2-40B4-BE49-F238E27FC236}">
                <a16:creationId xmlns:a16="http://schemas.microsoft.com/office/drawing/2014/main" id="{056DFFD9-3CA2-42E7-90FE-4F14522E3504}"/>
              </a:ext>
            </a:extLst>
          </p:cNvPr>
          <p:cNvSpPr txBox="1">
            <a:spLocks noChangeArrowheads="1"/>
          </p:cNvSpPr>
          <p:nvPr/>
        </p:nvSpPr>
        <p:spPr bwMode="auto">
          <a:xfrm>
            <a:off x="5533954" y="3623846"/>
            <a:ext cx="1563248"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Retinal surgery</a:t>
            </a:r>
          </a:p>
        </p:txBody>
      </p:sp>
      <p:sp>
        <p:nvSpPr>
          <p:cNvPr id="118" name="Text Box 47">
            <a:extLst>
              <a:ext uri="{FF2B5EF4-FFF2-40B4-BE49-F238E27FC236}">
                <a16:creationId xmlns:a16="http://schemas.microsoft.com/office/drawing/2014/main" id="{3F59D898-ECAD-49F0-9425-2A1BC8DDA7B5}"/>
              </a:ext>
            </a:extLst>
          </p:cNvPr>
          <p:cNvSpPr txBox="1">
            <a:spLocks noChangeArrowheads="1"/>
          </p:cNvSpPr>
          <p:nvPr/>
        </p:nvSpPr>
        <p:spPr bwMode="auto">
          <a:xfrm>
            <a:off x="5523688" y="4538246"/>
            <a:ext cx="1414170"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Drug-induced</a:t>
            </a:r>
          </a:p>
        </p:txBody>
      </p:sp>
      <p:sp>
        <p:nvSpPr>
          <p:cNvPr id="16" name="TextBox 15">
            <a:extLst>
              <a:ext uri="{FF2B5EF4-FFF2-40B4-BE49-F238E27FC236}">
                <a16:creationId xmlns:a16="http://schemas.microsoft.com/office/drawing/2014/main" id="{984E008D-FBBA-42B4-940E-EA26772E0161}"/>
              </a:ext>
            </a:extLst>
          </p:cNvPr>
          <p:cNvSpPr txBox="1"/>
          <p:nvPr/>
        </p:nvSpPr>
        <p:spPr>
          <a:xfrm>
            <a:off x="6230528" y="5257800"/>
            <a:ext cx="1326004" cy="369332"/>
          </a:xfrm>
          <a:prstGeom prst="rect">
            <a:avLst/>
          </a:prstGeom>
          <a:noFill/>
        </p:spPr>
        <p:txBody>
          <a:bodyPr wrap="none" rtlCol="0">
            <a:spAutoFit/>
          </a:bodyPr>
          <a:lstStyle/>
          <a:p>
            <a:pPr algn="ctr"/>
            <a:r>
              <a:rPr lang="en-US" dirty="0">
                <a:solidFill>
                  <a:schemeClr val="bg1">
                    <a:lumMod val="75000"/>
                  </a:schemeClr>
                </a:solidFill>
              </a:rPr>
              <a:t>Both/Either</a:t>
            </a:r>
          </a:p>
        </p:txBody>
      </p:sp>
      <p:cxnSp>
        <p:nvCxnSpPr>
          <p:cNvPr id="125" name="Straight Connector 124">
            <a:extLst>
              <a:ext uri="{FF2B5EF4-FFF2-40B4-BE49-F238E27FC236}">
                <a16:creationId xmlns:a16="http://schemas.microsoft.com/office/drawing/2014/main" id="{01138141-D318-4ED7-A7FE-D8F2155CE890}"/>
              </a:ext>
            </a:extLst>
          </p:cNvPr>
          <p:cNvCxnSpPr/>
          <p:nvPr/>
        </p:nvCxnSpPr>
        <p:spPr>
          <a:xfrm flipH="1">
            <a:off x="5334000" y="4724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52" name="Text Box 47">
            <a:extLst>
              <a:ext uri="{FF2B5EF4-FFF2-40B4-BE49-F238E27FC236}">
                <a16:creationId xmlns:a16="http://schemas.microsoft.com/office/drawing/2014/main" id="{E3578916-9804-473C-8F06-D4FA0BCEDFD0}"/>
              </a:ext>
            </a:extLst>
          </p:cNvPr>
          <p:cNvSpPr txBox="1">
            <a:spLocks noChangeArrowheads="1"/>
          </p:cNvSpPr>
          <p:nvPr/>
        </p:nvSpPr>
        <p:spPr bwMode="auto">
          <a:xfrm>
            <a:off x="5543446" y="4055146"/>
            <a:ext cx="1619354"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err="1">
                <a:solidFill>
                  <a:schemeClr val="bg1">
                    <a:lumMod val="75000"/>
                  </a:schemeClr>
                </a:solidFill>
              </a:rPr>
              <a:t>Nanophthalmos</a:t>
            </a:r>
            <a:endParaRPr lang="en-US" altLang="en-US" sz="1600" dirty="0">
              <a:solidFill>
                <a:schemeClr val="bg1">
                  <a:lumMod val="75000"/>
                </a:schemeClr>
              </a:solidFill>
            </a:endParaRPr>
          </a:p>
        </p:txBody>
      </p:sp>
      <p:sp>
        <p:nvSpPr>
          <p:cNvPr id="53" name="Text Box 45">
            <a:extLst>
              <a:ext uri="{FF2B5EF4-FFF2-40B4-BE49-F238E27FC236}">
                <a16:creationId xmlns:a16="http://schemas.microsoft.com/office/drawing/2014/main" id="{57D1A14F-68FE-47D2-983C-1A879D66A9DC}"/>
              </a:ext>
            </a:extLst>
          </p:cNvPr>
          <p:cNvSpPr txBox="1">
            <a:spLocks noChangeArrowheads="1"/>
          </p:cNvSpPr>
          <p:nvPr/>
        </p:nvSpPr>
        <p:spPr bwMode="auto">
          <a:xfrm>
            <a:off x="5523688" y="5013493"/>
            <a:ext cx="582211"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PFV</a:t>
            </a:r>
          </a:p>
        </p:txBody>
      </p:sp>
      <p:sp>
        <p:nvSpPr>
          <p:cNvPr id="54" name="Text Box 42">
            <a:extLst>
              <a:ext uri="{FF2B5EF4-FFF2-40B4-BE49-F238E27FC236}">
                <a16:creationId xmlns:a16="http://schemas.microsoft.com/office/drawing/2014/main" id="{E1E37D2C-2C52-446B-843B-01E64990D3EC}"/>
              </a:ext>
            </a:extLst>
          </p:cNvPr>
          <p:cNvSpPr txBox="1">
            <a:spLocks noChangeArrowheads="1"/>
          </p:cNvSpPr>
          <p:nvPr/>
        </p:nvSpPr>
        <p:spPr bwMode="auto">
          <a:xfrm>
            <a:off x="5551406" y="3192546"/>
            <a:ext cx="2276072"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ERD/choroidal effusion</a:t>
            </a:r>
          </a:p>
        </p:txBody>
      </p:sp>
      <p:sp>
        <p:nvSpPr>
          <p:cNvPr id="3" name="Oval 2">
            <a:extLst>
              <a:ext uri="{FF2B5EF4-FFF2-40B4-BE49-F238E27FC236}">
                <a16:creationId xmlns:a16="http://schemas.microsoft.com/office/drawing/2014/main" id="{CA43B5D7-5B37-41B8-AA23-BE1D77209FD4}"/>
              </a:ext>
            </a:extLst>
          </p:cNvPr>
          <p:cNvSpPr/>
          <p:nvPr/>
        </p:nvSpPr>
        <p:spPr>
          <a:xfrm>
            <a:off x="7987580" y="3557880"/>
            <a:ext cx="1120988" cy="1100546"/>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TextBox 45">
            <a:extLst>
              <a:ext uri="{FF2B5EF4-FFF2-40B4-BE49-F238E27FC236}">
                <a16:creationId xmlns:a16="http://schemas.microsoft.com/office/drawing/2014/main" id="{6DB69676-7F48-4D07-B491-35A6A82DED6B}"/>
              </a:ext>
            </a:extLst>
          </p:cNvPr>
          <p:cNvSpPr txBox="1"/>
          <p:nvPr/>
        </p:nvSpPr>
        <p:spPr>
          <a:xfrm>
            <a:off x="1491849" y="2421881"/>
            <a:ext cx="5903574" cy="4278094"/>
          </a:xfrm>
          <a:prstGeom prst="rect">
            <a:avLst/>
          </a:prstGeom>
          <a:solidFill>
            <a:schemeClr val="accent5">
              <a:lumMod val="75000"/>
            </a:schemeClr>
          </a:solidFill>
        </p:spPr>
        <p:txBody>
          <a:bodyPr wrap="square" rtlCol="0">
            <a:spAutoFit/>
          </a:bodyPr>
          <a:lstStyle/>
          <a:p>
            <a:r>
              <a:rPr lang="en-US" sz="1600" i="1" dirty="0">
                <a:solidFill>
                  <a:srgbClr val="0000FF"/>
                </a:solidFill>
              </a:rPr>
              <a:t>In a nutshell, what is </a:t>
            </a:r>
            <a:r>
              <a:rPr lang="en-US" sz="1600" dirty="0">
                <a:solidFill>
                  <a:srgbClr val="0000FF"/>
                </a:solidFill>
              </a:rPr>
              <a:t>epithelial/fibrous ingrowth</a:t>
            </a:r>
            <a:r>
              <a:rPr lang="en-US" sz="1600" i="1" dirty="0">
                <a:solidFill>
                  <a:srgbClr val="0000FF"/>
                </a:solidFill>
              </a:rPr>
              <a:t>?</a:t>
            </a:r>
            <a:endParaRPr lang="en-US" sz="1600" i="1" dirty="0">
              <a:solidFill>
                <a:schemeClr val="accent5">
                  <a:lumMod val="75000"/>
                </a:schemeClr>
              </a:solidFill>
            </a:endParaRPr>
          </a:p>
          <a:p>
            <a:r>
              <a:rPr lang="en-US" sz="1600" dirty="0">
                <a:solidFill>
                  <a:schemeClr val="accent5">
                    <a:lumMod val="75000"/>
                  </a:schemeClr>
                </a:solidFill>
              </a:rPr>
              <a:t>Intraocular invasion by epithelial or fibrous tissue via a surgical or traumatic wound</a:t>
            </a:r>
          </a:p>
          <a:p>
            <a:endParaRPr lang="en-US" sz="1600" i="1" dirty="0">
              <a:solidFill>
                <a:schemeClr val="accent5">
                  <a:lumMod val="75000"/>
                </a:schemeClr>
              </a:solidFill>
            </a:endParaRPr>
          </a:p>
          <a:p>
            <a:r>
              <a:rPr lang="en-US" sz="1600" i="1" dirty="0">
                <a:solidFill>
                  <a:schemeClr val="accent5">
                    <a:lumMod val="75000"/>
                  </a:schemeClr>
                </a:solidFill>
              </a:rPr>
              <a:t>How do these entities produce secondary ACG?</a:t>
            </a:r>
          </a:p>
          <a:p>
            <a:r>
              <a:rPr lang="en-US" sz="1600" dirty="0">
                <a:solidFill>
                  <a:schemeClr val="accent5">
                    <a:lumMod val="75000"/>
                  </a:schemeClr>
                </a:solidFill>
              </a:rPr>
              <a:t>If the invading tissue grows over the angle, it can produce PAS, or even destroy the TM</a:t>
            </a:r>
          </a:p>
          <a:p>
            <a:endParaRPr lang="en-US" sz="1600" i="1" dirty="0">
              <a:solidFill>
                <a:schemeClr val="accent5">
                  <a:lumMod val="75000"/>
                </a:schemeClr>
              </a:solidFill>
            </a:endParaRPr>
          </a:p>
          <a:p>
            <a:r>
              <a:rPr lang="en-US" sz="1600" i="1" dirty="0">
                <a:solidFill>
                  <a:schemeClr val="accent5">
                    <a:lumMod val="75000"/>
                  </a:schemeClr>
                </a:solidFill>
              </a:rPr>
              <a:t>What do they look like at the slit lamp?</a:t>
            </a:r>
          </a:p>
          <a:p>
            <a:r>
              <a:rPr lang="en-US" sz="1600" dirty="0">
                <a:solidFill>
                  <a:schemeClr val="accent5">
                    <a:lumMod val="75000"/>
                  </a:schemeClr>
                </a:solidFill>
              </a:rPr>
              <a:t>--Epithelial ingrowth: A thin gray sheet</a:t>
            </a:r>
          </a:p>
          <a:p>
            <a:r>
              <a:rPr lang="en-US" sz="1600" dirty="0">
                <a:solidFill>
                  <a:schemeClr val="accent5">
                    <a:lumMod val="75000"/>
                  </a:schemeClr>
                </a:solidFill>
              </a:rPr>
              <a:t>--Fibrous ingrowth: A thick, gray-white, vascular layer</a:t>
            </a:r>
          </a:p>
          <a:p>
            <a:endParaRPr lang="en-US" sz="1600" dirty="0">
              <a:solidFill>
                <a:schemeClr val="accent5">
                  <a:lumMod val="75000"/>
                </a:schemeClr>
              </a:solidFill>
            </a:endParaRPr>
          </a:p>
          <a:p>
            <a:r>
              <a:rPr lang="en-US" sz="1600" i="1" dirty="0">
                <a:solidFill>
                  <a:schemeClr val="accent5">
                    <a:lumMod val="75000"/>
                  </a:schemeClr>
                </a:solidFill>
              </a:rPr>
              <a:t>What is the treatment?</a:t>
            </a:r>
          </a:p>
          <a:p>
            <a:r>
              <a:rPr lang="en-US" sz="1600" dirty="0">
                <a:solidFill>
                  <a:schemeClr val="accent5">
                    <a:lumMod val="75000"/>
                  </a:schemeClr>
                </a:solidFill>
              </a:rPr>
              <a:t>Extensive intraocular debridement can be attempted</a:t>
            </a:r>
          </a:p>
          <a:p>
            <a:endParaRPr lang="en-US" sz="1600" dirty="0">
              <a:solidFill>
                <a:schemeClr val="accent5">
                  <a:lumMod val="75000"/>
                </a:schemeClr>
              </a:solidFill>
            </a:endParaRPr>
          </a:p>
          <a:p>
            <a:r>
              <a:rPr lang="en-US" sz="1600" i="1" dirty="0">
                <a:solidFill>
                  <a:schemeClr val="accent5">
                    <a:lumMod val="75000"/>
                  </a:schemeClr>
                </a:solidFill>
              </a:rPr>
              <a:t>What is the prognosis?</a:t>
            </a:r>
          </a:p>
          <a:p>
            <a:r>
              <a:rPr lang="en-US" sz="1600" dirty="0">
                <a:solidFill>
                  <a:schemeClr val="accent5">
                    <a:lumMod val="75000"/>
                  </a:schemeClr>
                </a:solidFill>
              </a:rPr>
              <a:t>Poor</a:t>
            </a:r>
          </a:p>
        </p:txBody>
      </p:sp>
    </p:spTree>
    <p:extLst>
      <p:ext uri="{BB962C8B-B14F-4D97-AF65-F5344CB8AC3E}">
        <p14:creationId xmlns:p14="http://schemas.microsoft.com/office/powerpoint/2010/main" val="4076989981"/>
      </p:ext>
    </p:extLst>
  </p:cSld>
  <p:clrMapOvr>
    <a:masterClrMapping/>
  </p:clrMapOvr>
</p:sld>
</file>

<file path=ppt/slides/slide3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Straight Arrow Connector 12">
            <a:extLst>
              <a:ext uri="{FF2B5EF4-FFF2-40B4-BE49-F238E27FC236}">
                <a16:creationId xmlns:a16="http://schemas.microsoft.com/office/drawing/2014/main" id="{A6DE2085-829C-480C-9216-69D6039C0A37}"/>
              </a:ext>
            </a:extLst>
          </p:cNvPr>
          <p:cNvCxnSpPr>
            <a:cxnSpLocks/>
          </p:cNvCxnSpPr>
          <p:nvPr/>
        </p:nvCxnSpPr>
        <p:spPr>
          <a:xfrm>
            <a:off x="6717173" y="1828800"/>
            <a:ext cx="0" cy="3462754"/>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43014" name="Text Box 6"/>
          <p:cNvSpPr txBox="1">
            <a:spLocks noChangeArrowheads="1"/>
          </p:cNvSpPr>
          <p:nvPr/>
        </p:nvSpPr>
        <p:spPr bwMode="auto">
          <a:xfrm>
            <a:off x="533400" y="2356376"/>
            <a:ext cx="1005403"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Lens-</a:t>
            </a:r>
          </a:p>
          <a:p>
            <a:pPr algn="ctr" eaLnBrk="1" hangingPunct="1">
              <a:lnSpc>
                <a:spcPct val="80000"/>
              </a:lnSpc>
              <a:spcBef>
                <a:spcPct val="0"/>
              </a:spcBef>
              <a:buClrTx/>
              <a:buSzTx/>
              <a:buFontTx/>
              <a:buNone/>
            </a:pPr>
            <a:r>
              <a:rPr lang="en-US" altLang="en-US" sz="1800" dirty="0">
                <a:solidFill>
                  <a:schemeClr val="bg1">
                    <a:lumMod val="75000"/>
                  </a:schemeClr>
                </a:solidFill>
              </a:rPr>
              <a:t>Induced</a:t>
            </a:r>
          </a:p>
        </p:txBody>
      </p:sp>
      <p:sp>
        <p:nvSpPr>
          <p:cNvPr id="43017" name="Text Box 14"/>
          <p:cNvSpPr txBox="1">
            <a:spLocks noChangeArrowheads="1"/>
          </p:cNvSpPr>
          <p:nvPr/>
        </p:nvSpPr>
        <p:spPr bwMode="auto">
          <a:xfrm>
            <a:off x="3026498" y="2365901"/>
            <a:ext cx="1633781"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Aphakic/</a:t>
            </a:r>
          </a:p>
          <a:p>
            <a:pPr algn="ctr" eaLnBrk="1" hangingPunct="1">
              <a:lnSpc>
                <a:spcPct val="80000"/>
              </a:lnSpc>
              <a:spcBef>
                <a:spcPct val="0"/>
              </a:spcBef>
              <a:buClrTx/>
              <a:buSzTx/>
              <a:buFontTx/>
              <a:buNone/>
            </a:pPr>
            <a:r>
              <a:rPr lang="en-US" altLang="en-US" sz="1800" dirty="0" err="1">
                <a:solidFill>
                  <a:schemeClr val="bg1">
                    <a:lumMod val="75000"/>
                  </a:schemeClr>
                </a:solidFill>
              </a:rPr>
              <a:t>Pseudophakic</a:t>
            </a:r>
            <a:endParaRPr lang="en-US" altLang="en-US" sz="1800" dirty="0">
              <a:solidFill>
                <a:schemeClr val="bg1">
                  <a:lumMod val="75000"/>
                </a:schemeClr>
              </a:solidFill>
            </a:endParaRPr>
          </a:p>
        </p:txBody>
      </p:sp>
      <p:sp>
        <p:nvSpPr>
          <p:cNvPr id="43031" name="Text Box 35"/>
          <p:cNvSpPr txBox="1">
            <a:spLocks noChangeArrowheads="1"/>
          </p:cNvSpPr>
          <p:nvPr/>
        </p:nvSpPr>
        <p:spPr bwMode="auto">
          <a:xfrm>
            <a:off x="1190847" y="1295400"/>
            <a:ext cx="2473754"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solidFill>
                  <a:schemeClr val="bg1">
                    <a:lumMod val="75000"/>
                  </a:schemeClr>
                </a:solidFill>
              </a:rPr>
              <a:t>w/ Pupillary Block</a:t>
            </a:r>
          </a:p>
        </p:txBody>
      </p:sp>
      <p:sp>
        <p:nvSpPr>
          <p:cNvPr id="43032" name="Text Box 36"/>
          <p:cNvSpPr txBox="1">
            <a:spLocks noChangeArrowheads="1"/>
          </p:cNvSpPr>
          <p:nvPr/>
        </p:nvSpPr>
        <p:spPr bwMode="auto">
          <a:xfrm>
            <a:off x="5181600" y="1295400"/>
            <a:ext cx="2630848"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t>w/o Pupillary Block</a:t>
            </a:r>
          </a:p>
        </p:txBody>
      </p:sp>
      <p:sp>
        <p:nvSpPr>
          <p:cNvPr id="49" name="Rectangle 2">
            <a:extLst>
              <a:ext uri="{FF2B5EF4-FFF2-40B4-BE49-F238E27FC236}">
                <a16:creationId xmlns:a16="http://schemas.microsoft.com/office/drawing/2014/main" id="{240EE5BF-F7D2-4FC8-A5DD-F6B5423153C6}"/>
              </a:ext>
            </a:extLst>
          </p:cNvPr>
          <p:cNvSpPr>
            <a:spLocks noGrp="1" noChangeArrowheads="1"/>
          </p:cNvSpPr>
          <p:nvPr>
            <p:ph type="title"/>
          </p:nvPr>
        </p:nvSpPr>
        <p:spPr>
          <a:xfrm>
            <a:off x="457200" y="304800"/>
            <a:ext cx="7543800" cy="563562"/>
          </a:xfrm>
        </p:spPr>
        <p:txBody>
          <a:bodyPr/>
          <a:lstStyle/>
          <a:p>
            <a:pPr eaLnBrk="1" hangingPunct="1"/>
            <a:r>
              <a:rPr lang="en-US" altLang="en-US" sz="3500" dirty="0"/>
              <a:t>A</a:t>
            </a:r>
          </a:p>
        </p:txBody>
      </p:sp>
      <p:sp>
        <p:nvSpPr>
          <p:cNvPr id="50" name="TextBox 49">
            <a:extLst>
              <a:ext uri="{FF2B5EF4-FFF2-40B4-BE49-F238E27FC236}">
                <a16:creationId xmlns:a16="http://schemas.microsoft.com/office/drawing/2014/main" id="{CF426230-46C8-405C-9015-99EF57762A2E}"/>
              </a:ext>
            </a:extLst>
          </p:cNvPr>
          <p:cNvSpPr txBox="1"/>
          <p:nvPr/>
        </p:nvSpPr>
        <p:spPr>
          <a:xfrm>
            <a:off x="2259496" y="189094"/>
            <a:ext cx="4607480" cy="400110"/>
          </a:xfrm>
          <a:prstGeom prst="rect">
            <a:avLst/>
          </a:prstGeom>
          <a:solidFill>
            <a:schemeClr val="accent1">
              <a:lumMod val="60000"/>
              <a:lumOff val="40000"/>
            </a:schemeClr>
          </a:solidFill>
        </p:spPr>
        <p:txBody>
          <a:bodyPr wrap="none" rtlCol="0">
            <a:spAutoFit/>
          </a:bodyPr>
          <a:lstStyle/>
          <a:p>
            <a:pPr algn="ctr"/>
            <a:r>
              <a:rPr lang="en-US" sz="2000" b="1" dirty="0"/>
              <a:t>Secondary Angle Closure Glaucoma</a:t>
            </a:r>
          </a:p>
        </p:txBody>
      </p:sp>
      <p:sp>
        <p:nvSpPr>
          <p:cNvPr id="2" name="TextBox 1">
            <a:extLst>
              <a:ext uri="{FF2B5EF4-FFF2-40B4-BE49-F238E27FC236}">
                <a16:creationId xmlns:a16="http://schemas.microsoft.com/office/drawing/2014/main" id="{A7E30BEC-923B-4C9A-A856-BDD0D882F6B8}"/>
              </a:ext>
            </a:extLst>
          </p:cNvPr>
          <p:cNvSpPr txBox="1"/>
          <p:nvPr/>
        </p:nvSpPr>
        <p:spPr>
          <a:xfrm>
            <a:off x="887305" y="2844119"/>
            <a:ext cx="1494320" cy="338554"/>
          </a:xfrm>
          <a:prstGeom prst="rect">
            <a:avLst/>
          </a:prstGeom>
          <a:noFill/>
        </p:spPr>
        <p:txBody>
          <a:bodyPr wrap="none" rtlCol="0">
            <a:spAutoFit/>
          </a:bodyPr>
          <a:lstStyle/>
          <a:p>
            <a:r>
              <a:rPr lang="en-US" sz="1600" dirty="0" err="1">
                <a:solidFill>
                  <a:schemeClr val="bg1">
                    <a:lumMod val="75000"/>
                  </a:schemeClr>
                </a:solidFill>
              </a:rPr>
              <a:t>Phacomorphic</a:t>
            </a:r>
            <a:endParaRPr lang="en-US" sz="1600" dirty="0">
              <a:solidFill>
                <a:schemeClr val="bg1">
                  <a:lumMod val="75000"/>
                </a:schemeClr>
              </a:solidFill>
            </a:endParaRPr>
          </a:p>
        </p:txBody>
      </p:sp>
      <p:sp>
        <p:nvSpPr>
          <p:cNvPr id="51" name="TextBox 50">
            <a:extLst>
              <a:ext uri="{FF2B5EF4-FFF2-40B4-BE49-F238E27FC236}">
                <a16:creationId xmlns:a16="http://schemas.microsoft.com/office/drawing/2014/main" id="{156069D4-340B-4160-A336-EBF73557CEE0}"/>
              </a:ext>
            </a:extLst>
          </p:cNvPr>
          <p:cNvSpPr txBox="1"/>
          <p:nvPr/>
        </p:nvSpPr>
        <p:spPr>
          <a:xfrm>
            <a:off x="884725" y="3175578"/>
            <a:ext cx="1402948" cy="338554"/>
          </a:xfrm>
          <a:prstGeom prst="rect">
            <a:avLst/>
          </a:prstGeom>
          <a:noFill/>
        </p:spPr>
        <p:txBody>
          <a:bodyPr wrap="none" rtlCol="0">
            <a:spAutoFit/>
          </a:bodyPr>
          <a:lstStyle/>
          <a:p>
            <a:r>
              <a:rPr lang="en-US" sz="1600" dirty="0">
                <a:solidFill>
                  <a:schemeClr val="bg1">
                    <a:lumMod val="75000"/>
                  </a:schemeClr>
                </a:solidFill>
              </a:rPr>
              <a:t>Ectopia </a:t>
            </a:r>
            <a:r>
              <a:rPr lang="en-US" sz="1600" dirty="0" err="1">
                <a:solidFill>
                  <a:schemeClr val="bg1">
                    <a:lumMod val="75000"/>
                  </a:schemeClr>
                </a:solidFill>
              </a:rPr>
              <a:t>lentis</a:t>
            </a:r>
            <a:endParaRPr lang="en-US" sz="1600" dirty="0">
              <a:solidFill>
                <a:schemeClr val="bg1">
                  <a:lumMod val="75000"/>
                </a:schemeClr>
              </a:solidFill>
            </a:endParaRPr>
          </a:p>
        </p:txBody>
      </p:sp>
      <p:cxnSp>
        <p:nvCxnSpPr>
          <p:cNvPr id="71" name="Straight Connector 70">
            <a:extLst>
              <a:ext uri="{FF2B5EF4-FFF2-40B4-BE49-F238E27FC236}">
                <a16:creationId xmlns:a16="http://schemas.microsoft.com/office/drawing/2014/main" id="{C104938D-BA8D-4E39-9D5F-9EE2012F2F3C}"/>
              </a:ext>
            </a:extLst>
          </p:cNvPr>
          <p:cNvCxnSpPr>
            <a:cxnSpLocks/>
          </p:cNvCxnSpPr>
          <p:nvPr/>
        </p:nvCxnSpPr>
        <p:spPr>
          <a:xfrm flipH="1">
            <a:off x="762665" y="3023488"/>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2A7E4E40-472F-4E50-8A7A-45C10FDD7171}"/>
              </a:ext>
            </a:extLst>
          </p:cNvPr>
          <p:cNvCxnSpPr>
            <a:cxnSpLocks/>
          </p:cNvCxnSpPr>
          <p:nvPr/>
        </p:nvCxnSpPr>
        <p:spPr>
          <a:xfrm flipH="1">
            <a:off x="762665" y="3347853"/>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C3924889-45B9-4383-9C9E-48F0A9C27AD8}"/>
              </a:ext>
            </a:extLst>
          </p:cNvPr>
          <p:cNvCxnSpPr>
            <a:cxnSpLocks/>
          </p:cNvCxnSpPr>
          <p:nvPr/>
        </p:nvCxnSpPr>
        <p:spPr>
          <a:xfrm flipH="1">
            <a:off x="748719" y="2838976"/>
            <a:ext cx="13947" cy="5088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 name="Straight Arrow Connector 5">
            <a:extLst>
              <a:ext uri="{FF2B5EF4-FFF2-40B4-BE49-F238E27FC236}">
                <a16:creationId xmlns:a16="http://schemas.microsoft.com/office/drawing/2014/main" id="{A3439F0C-5143-461F-8F3C-2E830785DEFC}"/>
              </a:ext>
            </a:extLst>
          </p:cNvPr>
          <p:cNvCxnSpPr>
            <a:stCxn id="50" idx="2"/>
          </p:cNvCxnSpPr>
          <p:nvPr/>
        </p:nvCxnSpPr>
        <p:spPr>
          <a:xfrm flipH="1">
            <a:off x="2971800" y="589204"/>
            <a:ext cx="1591436" cy="706196"/>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0" name="Straight Arrow Connector 9">
            <a:extLst>
              <a:ext uri="{FF2B5EF4-FFF2-40B4-BE49-F238E27FC236}">
                <a16:creationId xmlns:a16="http://schemas.microsoft.com/office/drawing/2014/main" id="{84DC796E-F6ED-4FBB-82D2-A260F480BF8A}"/>
              </a:ext>
            </a:extLst>
          </p:cNvPr>
          <p:cNvCxnSpPr>
            <a:cxnSpLocks/>
          </p:cNvCxnSpPr>
          <p:nvPr/>
        </p:nvCxnSpPr>
        <p:spPr>
          <a:xfrm>
            <a:off x="4572000" y="589204"/>
            <a:ext cx="1600200" cy="706196"/>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6" name="Straight Arrow Connector 25">
            <a:extLst>
              <a:ext uri="{FF2B5EF4-FFF2-40B4-BE49-F238E27FC236}">
                <a16:creationId xmlns:a16="http://schemas.microsoft.com/office/drawing/2014/main" id="{B70E0124-9B84-41A5-8D84-A66B7838A706}"/>
              </a:ext>
            </a:extLst>
          </p:cNvPr>
          <p:cNvCxnSpPr>
            <a:cxnSpLocks/>
          </p:cNvCxnSpPr>
          <p:nvPr/>
        </p:nvCxnSpPr>
        <p:spPr>
          <a:xfrm flipH="1">
            <a:off x="1159539" y="1828800"/>
            <a:ext cx="1290435" cy="478059"/>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28" name="Straight Arrow Connector 27">
            <a:extLst>
              <a:ext uri="{FF2B5EF4-FFF2-40B4-BE49-F238E27FC236}">
                <a16:creationId xmlns:a16="http://schemas.microsoft.com/office/drawing/2014/main" id="{567A4249-5C59-4416-8A8E-1C35913900AB}"/>
              </a:ext>
            </a:extLst>
          </p:cNvPr>
          <p:cNvCxnSpPr>
            <a:cxnSpLocks/>
          </p:cNvCxnSpPr>
          <p:nvPr/>
        </p:nvCxnSpPr>
        <p:spPr>
          <a:xfrm>
            <a:off x="2449973" y="1832208"/>
            <a:ext cx="1268784"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56" name="Text Box 6">
            <a:extLst>
              <a:ext uri="{FF2B5EF4-FFF2-40B4-BE49-F238E27FC236}">
                <a16:creationId xmlns:a16="http://schemas.microsoft.com/office/drawing/2014/main" id="{557983BD-9D64-49B9-A366-A08663B0451F}"/>
              </a:ext>
            </a:extLst>
          </p:cNvPr>
          <p:cNvSpPr txBox="1">
            <a:spLocks noChangeArrowheads="1"/>
          </p:cNvSpPr>
          <p:nvPr/>
        </p:nvSpPr>
        <p:spPr bwMode="auto">
          <a:xfrm>
            <a:off x="5029200" y="2356376"/>
            <a:ext cx="813043"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r" eaLnBrk="1" hangingPunct="1">
              <a:lnSpc>
                <a:spcPct val="80000"/>
              </a:lnSpc>
              <a:spcBef>
                <a:spcPct val="0"/>
              </a:spcBef>
              <a:buClrTx/>
              <a:buSzTx/>
              <a:buFontTx/>
              <a:buNone/>
            </a:pPr>
            <a:r>
              <a:rPr lang="en-US" altLang="en-US" sz="1800" dirty="0">
                <a:solidFill>
                  <a:schemeClr val="bg1">
                    <a:lumMod val="75000"/>
                  </a:schemeClr>
                </a:solidFill>
              </a:rPr>
              <a:t>‘Push’</a:t>
            </a:r>
          </a:p>
        </p:txBody>
      </p:sp>
      <p:sp>
        <p:nvSpPr>
          <p:cNvPr id="57" name="Text Box 14">
            <a:extLst>
              <a:ext uri="{FF2B5EF4-FFF2-40B4-BE49-F238E27FC236}">
                <a16:creationId xmlns:a16="http://schemas.microsoft.com/office/drawing/2014/main" id="{5DAFA1C1-3A29-4C27-A379-663FDD22E326}"/>
              </a:ext>
            </a:extLst>
          </p:cNvPr>
          <p:cNvSpPr txBox="1">
            <a:spLocks noChangeArrowheads="1"/>
          </p:cNvSpPr>
          <p:nvPr/>
        </p:nvSpPr>
        <p:spPr bwMode="auto">
          <a:xfrm>
            <a:off x="7620000" y="2365901"/>
            <a:ext cx="671979"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t>‘Pull’</a:t>
            </a:r>
          </a:p>
        </p:txBody>
      </p:sp>
      <p:cxnSp>
        <p:nvCxnSpPr>
          <p:cNvPr id="58" name="Straight Arrow Connector 57">
            <a:extLst>
              <a:ext uri="{FF2B5EF4-FFF2-40B4-BE49-F238E27FC236}">
                <a16:creationId xmlns:a16="http://schemas.microsoft.com/office/drawing/2014/main" id="{E874FEE9-46BD-46A3-90A3-DE7CC220FBFF}"/>
              </a:ext>
            </a:extLst>
          </p:cNvPr>
          <p:cNvCxnSpPr>
            <a:cxnSpLocks/>
          </p:cNvCxnSpPr>
          <p:nvPr/>
        </p:nvCxnSpPr>
        <p:spPr>
          <a:xfrm flipH="1">
            <a:off x="5867400" y="1828800"/>
            <a:ext cx="849775"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59" name="Straight Arrow Connector 58">
            <a:extLst>
              <a:ext uri="{FF2B5EF4-FFF2-40B4-BE49-F238E27FC236}">
                <a16:creationId xmlns:a16="http://schemas.microsoft.com/office/drawing/2014/main" id="{C370A4A1-FE96-4E70-B89E-839542A5E241}"/>
              </a:ext>
            </a:extLst>
          </p:cNvPr>
          <p:cNvCxnSpPr>
            <a:cxnSpLocks/>
          </p:cNvCxnSpPr>
          <p:nvPr/>
        </p:nvCxnSpPr>
        <p:spPr>
          <a:xfrm>
            <a:off x="6717173" y="1832208"/>
            <a:ext cx="902827" cy="474047"/>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62" name="Text Box 16">
            <a:extLst>
              <a:ext uri="{FF2B5EF4-FFF2-40B4-BE49-F238E27FC236}">
                <a16:creationId xmlns:a16="http://schemas.microsoft.com/office/drawing/2014/main" id="{33538067-0726-41B0-93FF-357EF00CA62D}"/>
              </a:ext>
            </a:extLst>
          </p:cNvPr>
          <p:cNvSpPr txBox="1">
            <a:spLocks noChangeArrowheads="1"/>
          </p:cNvSpPr>
          <p:nvPr/>
        </p:nvSpPr>
        <p:spPr bwMode="auto">
          <a:xfrm>
            <a:off x="8065437" y="2684785"/>
            <a:ext cx="628698"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NVG</a:t>
            </a:r>
          </a:p>
        </p:txBody>
      </p:sp>
      <p:sp>
        <p:nvSpPr>
          <p:cNvPr id="70" name="Text Box 21">
            <a:extLst>
              <a:ext uri="{FF2B5EF4-FFF2-40B4-BE49-F238E27FC236}">
                <a16:creationId xmlns:a16="http://schemas.microsoft.com/office/drawing/2014/main" id="{86C32650-BE1F-4CC3-8DB5-0C136D877E6F}"/>
              </a:ext>
            </a:extLst>
          </p:cNvPr>
          <p:cNvSpPr txBox="1">
            <a:spLocks noChangeArrowheads="1"/>
          </p:cNvSpPr>
          <p:nvPr/>
        </p:nvSpPr>
        <p:spPr bwMode="auto">
          <a:xfrm>
            <a:off x="8070534" y="3048000"/>
            <a:ext cx="526106"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a:solidFill>
                  <a:schemeClr val="bg1">
                    <a:lumMod val="75000"/>
                  </a:schemeClr>
                </a:solidFill>
              </a:rPr>
              <a:t>ICE</a:t>
            </a:r>
          </a:p>
        </p:txBody>
      </p:sp>
      <p:sp>
        <p:nvSpPr>
          <p:cNvPr id="75" name="Text Box 45">
            <a:extLst>
              <a:ext uri="{FF2B5EF4-FFF2-40B4-BE49-F238E27FC236}">
                <a16:creationId xmlns:a16="http://schemas.microsoft.com/office/drawing/2014/main" id="{2B6EDA2D-8F55-4DFD-A225-8C03CE6FC7F3}"/>
              </a:ext>
            </a:extLst>
          </p:cNvPr>
          <p:cNvSpPr txBox="1">
            <a:spLocks noChangeArrowheads="1"/>
          </p:cNvSpPr>
          <p:nvPr/>
        </p:nvSpPr>
        <p:spPr bwMode="auto">
          <a:xfrm>
            <a:off x="8073162" y="3810000"/>
            <a:ext cx="1070837" cy="74635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ts val="1700"/>
              </a:lnSpc>
              <a:spcBef>
                <a:spcPct val="0"/>
              </a:spcBef>
              <a:buClrTx/>
              <a:buSzTx/>
              <a:buFontTx/>
              <a:buNone/>
            </a:pPr>
            <a:r>
              <a:rPr lang="en-US" altLang="en-US" sz="1600" dirty="0"/>
              <a:t>Epithelial/ fibrous ingrowth</a:t>
            </a:r>
          </a:p>
        </p:txBody>
      </p:sp>
      <p:cxnSp>
        <p:nvCxnSpPr>
          <p:cNvPr id="77" name="Straight Connector 76">
            <a:extLst>
              <a:ext uri="{FF2B5EF4-FFF2-40B4-BE49-F238E27FC236}">
                <a16:creationId xmlns:a16="http://schemas.microsoft.com/office/drawing/2014/main" id="{FC090BD7-F2E1-4464-B57B-9CBE5874C89B}"/>
              </a:ext>
            </a:extLst>
          </p:cNvPr>
          <p:cNvCxnSpPr>
            <a:cxnSpLocks/>
          </p:cNvCxnSpPr>
          <p:nvPr/>
        </p:nvCxnSpPr>
        <p:spPr>
          <a:xfrm>
            <a:off x="7873969" y="2674448"/>
            <a:ext cx="7724" cy="128795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8" name="Straight Connector 77">
            <a:extLst>
              <a:ext uri="{FF2B5EF4-FFF2-40B4-BE49-F238E27FC236}">
                <a16:creationId xmlns:a16="http://schemas.microsoft.com/office/drawing/2014/main" id="{B1922ED5-C3D8-43D8-A00D-1D6BC9201DBA}"/>
              </a:ext>
            </a:extLst>
          </p:cNvPr>
          <p:cNvCxnSpPr/>
          <p:nvPr/>
        </p:nvCxnSpPr>
        <p:spPr>
          <a:xfrm flipH="1">
            <a:off x="7873968" y="2840262"/>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9" name="Straight Connector 78">
            <a:extLst>
              <a:ext uri="{FF2B5EF4-FFF2-40B4-BE49-F238E27FC236}">
                <a16:creationId xmlns:a16="http://schemas.microsoft.com/office/drawing/2014/main" id="{77019ED2-6D69-4A60-9D19-D4DB786EA3A0}"/>
              </a:ext>
            </a:extLst>
          </p:cNvPr>
          <p:cNvCxnSpPr/>
          <p:nvPr/>
        </p:nvCxnSpPr>
        <p:spPr>
          <a:xfrm flipH="1">
            <a:off x="7873968" y="3213518"/>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1" name="Straight Connector 80">
            <a:extLst>
              <a:ext uri="{FF2B5EF4-FFF2-40B4-BE49-F238E27FC236}">
                <a16:creationId xmlns:a16="http://schemas.microsoft.com/office/drawing/2014/main" id="{9796A12F-4125-4C05-8EE8-A388740C580D}"/>
              </a:ext>
            </a:extLst>
          </p:cNvPr>
          <p:cNvCxnSpPr/>
          <p:nvPr/>
        </p:nvCxnSpPr>
        <p:spPr>
          <a:xfrm flipH="1">
            <a:off x="7877837" y="3581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3" name="Straight Connector 82">
            <a:extLst>
              <a:ext uri="{FF2B5EF4-FFF2-40B4-BE49-F238E27FC236}">
                <a16:creationId xmlns:a16="http://schemas.microsoft.com/office/drawing/2014/main" id="{7FDC5F4B-9BF0-42AD-B8BB-2F2399BCF1E2}"/>
              </a:ext>
            </a:extLst>
          </p:cNvPr>
          <p:cNvCxnSpPr/>
          <p:nvPr/>
        </p:nvCxnSpPr>
        <p:spPr>
          <a:xfrm flipH="1">
            <a:off x="7881693" y="3962400"/>
            <a:ext cx="24447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93" name="Text Box 42">
            <a:extLst>
              <a:ext uri="{FF2B5EF4-FFF2-40B4-BE49-F238E27FC236}">
                <a16:creationId xmlns:a16="http://schemas.microsoft.com/office/drawing/2014/main" id="{53BAB77F-E061-4834-9068-34BDF78AD071}"/>
              </a:ext>
            </a:extLst>
          </p:cNvPr>
          <p:cNvSpPr txBox="1">
            <a:spLocks noChangeArrowheads="1"/>
          </p:cNvSpPr>
          <p:nvPr/>
        </p:nvSpPr>
        <p:spPr bwMode="auto">
          <a:xfrm>
            <a:off x="8111387" y="3429000"/>
            <a:ext cx="856196"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Flat AC</a:t>
            </a:r>
          </a:p>
        </p:txBody>
      </p:sp>
      <p:sp>
        <p:nvSpPr>
          <p:cNvPr id="100" name="Text Box 23">
            <a:extLst>
              <a:ext uri="{FF2B5EF4-FFF2-40B4-BE49-F238E27FC236}">
                <a16:creationId xmlns:a16="http://schemas.microsoft.com/office/drawing/2014/main" id="{D8F2FCFF-2984-4836-B000-9C5601A8EAAA}"/>
              </a:ext>
            </a:extLst>
          </p:cNvPr>
          <p:cNvSpPr txBox="1">
            <a:spLocks noChangeArrowheads="1"/>
          </p:cNvSpPr>
          <p:nvPr/>
        </p:nvSpPr>
        <p:spPr bwMode="auto">
          <a:xfrm>
            <a:off x="5530369" y="2667000"/>
            <a:ext cx="2143536"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Aqueous misdirection</a:t>
            </a:r>
          </a:p>
        </p:txBody>
      </p:sp>
      <p:cxnSp>
        <p:nvCxnSpPr>
          <p:cNvPr id="104" name="Straight Connector 103">
            <a:extLst>
              <a:ext uri="{FF2B5EF4-FFF2-40B4-BE49-F238E27FC236}">
                <a16:creationId xmlns:a16="http://schemas.microsoft.com/office/drawing/2014/main" id="{49D87D4A-E317-4446-9B95-5184CB3968F3}"/>
              </a:ext>
            </a:extLst>
          </p:cNvPr>
          <p:cNvCxnSpPr>
            <a:cxnSpLocks/>
          </p:cNvCxnSpPr>
          <p:nvPr/>
        </p:nvCxnSpPr>
        <p:spPr>
          <a:xfrm flipH="1">
            <a:off x="5316229" y="2667000"/>
            <a:ext cx="7397" cy="25314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5" name="Straight Connector 104">
            <a:extLst>
              <a:ext uri="{FF2B5EF4-FFF2-40B4-BE49-F238E27FC236}">
                <a16:creationId xmlns:a16="http://schemas.microsoft.com/office/drawing/2014/main" id="{F40B6D71-75A8-4A88-864D-00D14C2F710D}"/>
              </a:ext>
            </a:extLst>
          </p:cNvPr>
          <p:cNvCxnSpPr/>
          <p:nvPr/>
        </p:nvCxnSpPr>
        <p:spPr>
          <a:xfrm flipH="1">
            <a:off x="5323624" y="2832814"/>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6" name="Straight Connector 105">
            <a:extLst>
              <a:ext uri="{FF2B5EF4-FFF2-40B4-BE49-F238E27FC236}">
                <a16:creationId xmlns:a16="http://schemas.microsoft.com/office/drawing/2014/main" id="{010BF7B2-AA07-4DCF-822D-E2DB5CC0BF59}"/>
              </a:ext>
            </a:extLst>
          </p:cNvPr>
          <p:cNvCxnSpPr/>
          <p:nvPr/>
        </p:nvCxnSpPr>
        <p:spPr>
          <a:xfrm flipH="1">
            <a:off x="5323624" y="3360065"/>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a:extLst>
              <a:ext uri="{FF2B5EF4-FFF2-40B4-BE49-F238E27FC236}">
                <a16:creationId xmlns:a16="http://schemas.microsoft.com/office/drawing/2014/main" id="{BAC8035C-3999-4C31-93CD-6C0D2ADEB73B}"/>
              </a:ext>
            </a:extLst>
          </p:cNvPr>
          <p:cNvCxnSpPr/>
          <p:nvPr/>
        </p:nvCxnSpPr>
        <p:spPr>
          <a:xfrm flipH="1">
            <a:off x="5323536" y="3786938"/>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8" name="Straight Connector 107">
            <a:extLst>
              <a:ext uri="{FF2B5EF4-FFF2-40B4-BE49-F238E27FC236}">
                <a16:creationId xmlns:a16="http://schemas.microsoft.com/office/drawing/2014/main" id="{DB64CAEE-69B4-426A-8A5B-D1269DBF0F66}"/>
              </a:ext>
            </a:extLst>
          </p:cNvPr>
          <p:cNvCxnSpPr/>
          <p:nvPr/>
        </p:nvCxnSpPr>
        <p:spPr>
          <a:xfrm flipH="1">
            <a:off x="5327493" y="4249152"/>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12" name="Straight Connector 111">
            <a:extLst>
              <a:ext uri="{FF2B5EF4-FFF2-40B4-BE49-F238E27FC236}">
                <a16:creationId xmlns:a16="http://schemas.microsoft.com/office/drawing/2014/main" id="{99A16C30-4BE4-48E5-8B65-0C5F3039B8DC}"/>
              </a:ext>
            </a:extLst>
          </p:cNvPr>
          <p:cNvCxnSpPr/>
          <p:nvPr/>
        </p:nvCxnSpPr>
        <p:spPr>
          <a:xfrm flipH="1">
            <a:off x="5333455" y="51816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13" name="Text Box 42">
            <a:extLst>
              <a:ext uri="{FF2B5EF4-FFF2-40B4-BE49-F238E27FC236}">
                <a16:creationId xmlns:a16="http://schemas.microsoft.com/office/drawing/2014/main" id="{056DFFD9-3CA2-42E7-90FE-4F14522E3504}"/>
              </a:ext>
            </a:extLst>
          </p:cNvPr>
          <p:cNvSpPr txBox="1">
            <a:spLocks noChangeArrowheads="1"/>
          </p:cNvSpPr>
          <p:nvPr/>
        </p:nvSpPr>
        <p:spPr bwMode="auto">
          <a:xfrm>
            <a:off x="5533954" y="3623846"/>
            <a:ext cx="1563248"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Retinal surgery</a:t>
            </a:r>
          </a:p>
        </p:txBody>
      </p:sp>
      <p:sp>
        <p:nvSpPr>
          <p:cNvPr id="118" name="Text Box 47">
            <a:extLst>
              <a:ext uri="{FF2B5EF4-FFF2-40B4-BE49-F238E27FC236}">
                <a16:creationId xmlns:a16="http://schemas.microsoft.com/office/drawing/2014/main" id="{3F59D898-ECAD-49F0-9425-2A1BC8DDA7B5}"/>
              </a:ext>
            </a:extLst>
          </p:cNvPr>
          <p:cNvSpPr txBox="1">
            <a:spLocks noChangeArrowheads="1"/>
          </p:cNvSpPr>
          <p:nvPr/>
        </p:nvSpPr>
        <p:spPr bwMode="auto">
          <a:xfrm>
            <a:off x="5523688" y="4538246"/>
            <a:ext cx="1414170"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Drug-induced</a:t>
            </a:r>
          </a:p>
        </p:txBody>
      </p:sp>
      <p:sp>
        <p:nvSpPr>
          <p:cNvPr id="16" name="TextBox 15">
            <a:extLst>
              <a:ext uri="{FF2B5EF4-FFF2-40B4-BE49-F238E27FC236}">
                <a16:creationId xmlns:a16="http://schemas.microsoft.com/office/drawing/2014/main" id="{984E008D-FBBA-42B4-940E-EA26772E0161}"/>
              </a:ext>
            </a:extLst>
          </p:cNvPr>
          <p:cNvSpPr txBox="1"/>
          <p:nvPr/>
        </p:nvSpPr>
        <p:spPr>
          <a:xfrm>
            <a:off x="6230528" y="5257800"/>
            <a:ext cx="1326004" cy="369332"/>
          </a:xfrm>
          <a:prstGeom prst="rect">
            <a:avLst/>
          </a:prstGeom>
          <a:noFill/>
        </p:spPr>
        <p:txBody>
          <a:bodyPr wrap="none" rtlCol="0">
            <a:spAutoFit/>
          </a:bodyPr>
          <a:lstStyle/>
          <a:p>
            <a:pPr algn="ctr"/>
            <a:r>
              <a:rPr lang="en-US" dirty="0">
                <a:solidFill>
                  <a:schemeClr val="bg1">
                    <a:lumMod val="75000"/>
                  </a:schemeClr>
                </a:solidFill>
              </a:rPr>
              <a:t>Both/Either</a:t>
            </a:r>
          </a:p>
        </p:txBody>
      </p:sp>
      <p:cxnSp>
        <p:nvCxnSpPr>
          <p:cNvPr id="125" name="Straight Connector 124">
            <a:extLst>
              <a:ext uri="{FF2B5EF4-FFF2-40B4-BE49-F238E27FC236}">
                <a16:creationId xmlns:a16="http://schemas.microsoft.com/office/drawing/2014/main" id="{01138141-D318-4ED7-A7FE-D8F2155CE890}"/>
              </a:ext>
            </a:extLst>
          </p:cNvPr>
          <p:cNvCxnSpPr/>
          <p:nvPr/>
        </p:nvCxnSpPr>
        <p:spPr>
          <a:xfrm flipH="1">
            <a:off x="5334000" y="4724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52" name="Text Box 47">
            <a:extLst>
              <a:ext uri="{FF2B5EF4-FFF2-40B4-BE49-F238E27FC236}">
                <a16:creationId xmlns:a16="http://schemas.microsoft.com/office/drawing/2014/main" id="{E3578916-9804-473C-8F06-D4FA0BCEDFD0}"/>
              </a:ext>
            </a:extLst>
          </p:cNvPr>
          <p:cNvSpPr txBox="1">
            <a:spLocks noChangeArrowheads="1"/>
          </p:cNvSpPr>
          <p:nvPr/>
        </p:nvSpPr>
        <p:spPr bwMode="auto">
          <a:xfrm>
            <a:off x="5543446" y="4055146"/>
            <a:ext cx="1619354"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err="1">
                <a:solidFill>
                  <a:schemeClr val="bg1">
                    <a:lumMod val="75000"/>
                  </a:schemeClr>
                </a:solidFill>
              </a:rPr>
              <a:t>Nanophthalmos</a:t>
            </a:r>
            <a:endParaRPr lang="en-US" altLang="en-US" sz="1600" dirty="0">
              <a:solidFill>
                <a:schemeClr val="bg1">
                  <a:lumMod val="75000"/>
                </a:schemeClr>
              </a:solidFill>
            </a:endParaRPr>
          </a:p>
        </p:txBody>
      </p:sp>
      <p:sp>
        <p:nvSpPr>
          <p:cNvPr id="53" name="Text Box 45">
            <a:extLst>
              <a:ext uri="{FF2B5EF4-FFF2-40B4-BE49-F238E27FC236}">
                <a16:creationId xmlns:a16="http://schemas.microsoft.com/office/drawing/2014/main" id="{57D1A14F-68FE-47D2-983C-1A879D66A9DC}"/>
              </a:ext>
            </a:extLst>
          </p:cNvPr>
          <p:cNvSpPr txBox="1">
            <a:spLocks noChangeArrowheads="1"/>
          </p:cNvSpPr>
          <p:nvPr/>
        </p:nvSpPr>
        <p:spPr bwMode="auto">
          <a:xfrm>
            <a:off x="5523688" y="5013493"/>
            <a:ext cx="582211"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PFV</a:t>
            </a:r>
          </a:p>
        </p:txBody>
      </p:sp>
      <p:sp>
        <p:nvSpPr>
          <p:cNvPr id="54" name="Text Box 42">
            <a:extLst>
              <a:ext uri="{FF2B5EF4-FFF2-40B4-BE49-F238E27FC236}">
                <a16:creationId xmlns:a16="http://schemas.microsoft.com/office/drawing/2014/main" id="{E1E37D2C-2C52-446B-843B-01E64990D3EC}"/>
              </a:ext>
            </a:extLst>
          </p:cNvPr>
          <p:cNvSpPr txBox="1">
            <a:spLocks noChangeArrowheads="1"/>
          </p:cNvSpPr>
          <p:nvPr/>
        </p:nvSpPr>
        <p:spPr bwMode="auto">
          <a:xfrm>
            <a:off x="5551406" y="3192546"/>
            <a:ext cx="2276072"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ERD/choroidal effusion</a:t>
            </a:r>
          </a:p>
        </p:txBody>
      </p:sp>
      <p:sp>
        <p:nvSpPr>
          <p:cNvPr id="3" name="Oval 2">
            <a:extLst>
              <a:ext uri="{FF2B5EF4-FFF2-40B4-BE49-F238E27FC236}">
                <a16:creationId xmlns:a16="http://schemas.microsoft.com/office/drawing/2014/main" id="{CA43B5D7-5B37-41B8-AA23-BE1D77209FD4}"/>
              </a:ext>
            </a:extLst>
          </p:cNvPr>
          <p:cNvSpPr/>
          <p:nvPr/>
        </p:nvSpPr>
        <p:spPr>
          <a:xfrm>
            <a:off x="7987580" y="3557880"/>
            <a:ext cx="1120988" cy="1100546"/>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TextBox 45">
            <a:extLst>
              <a:ext uri="{FF2B5EF4-FFF2-40B4-BE49-F238E27FC236}">
                <a16:creationId xmlns:a16="http://schemas.microsoft.com/office/drawing/2014/main" id="{6DB69676-7F48-4D07-B491-35A6A82DED6B}"/>
              </a:ext>
            </a:extLst>
          </p:cNvPr>
          <p:cNvSpPr txBox="1"/>
          <p:nvPr/>
        </p:nvSpPr>
        <p:spPr>
          <a:xfrm>
            <a:off x="1491849" y="2421881"/>
            <a:ext cx="5903574" cy="4278094"/>
          </a:xfrm>
          <a:prstGeom prst="rect">
            <a:avLst/>
          </a:prstGeom>
          <a:solidFill>
            <a:schemeClr val="accent5">
              <a:lumMod val="75000"/>
            </a:schemeClr>
          </a:solidFill>
        </p:spPr>
        <p:txBody>
          <a:bodyPr wrap="square" rtlCol="0">
            <a:spAutoFit/>
          </a:bodyPr>
          <a:lstStyle/>
          <a:p>
            <a:r>
              <a:rPr lang="en-US" sz="1600" i="1" dirty="0">
                <a:solidFill>
                  <a:srgbClr val="0000FF"/>
                </a:solidFill>
              </a:rPr>
              <a:t>In a nutshell, what is </a:t>
            </a:r>
            <a:r>
              <a:rPr lang="en-US" sz="1600" dirty="0">
                <a:solidFill>
                  <a:srgbClr val="0000FF"/>
                </a:solidFill>
              </a:rPr>
              <a:t>epithelial/fibrous ingrowth</a:t>
            </a:r>
            <a:r>
              <a:rPr lang="en-US" sz="1600" i="1" dirty="0">
                <a:solidFill>
                  <a:srgbClr val="0000FF"/>
                </a:solidFill>
              </a:rPr>
              <a:t>?</a:t>
            </a:r>
          </a:p>
          <a:p>
            <a:r>
              <a:rPr lang="en-US" sz="1600" dirty="0">
                <a:solidFill>
                  <a:srgbClr val="0000FF"/>
                </a:solidFill>
              </a:rPr>
              <a:t>Intraocular invasion by epithelial or fibrous tissue via a surgical or traumatic wound</a:t>
            </a:r>
            <a:endParaRPr lang="en-US" sz="1600" dirty="0">
              <a:solidFill>
                <a:schemeClr val="accent5">
                  <a:lumMod val="75000"/>
                </a:schemeClr>
              </a:solidFill>
            </a:endParaRPr>
          </a:p>
          <a:p>
            <a:endParaRPr lang="en-US" sz="1600" i="1" dirty="0">
              <a:solidFill>
                <a:schemeClr val="accent5">
                  <a:lumMod val="75000"/>
                </a:schemeClr>
              </a:solidFill>
            </a:endParaRPr>
          </a:p>
          <a:p>
            <a:r>
              <a:rPr lang="en-US" sz="1600" i="1" dirty="0">
                <a:solidFill>
                  <a:schemeClr val="accent5">
                    <a:lumMod val="75000"/>
                  </a:schemeClr>
                </a:solidFill>
              </a:rPr>
              <a:t>How do these entities produce secondary ACG?</a:t>
            </a:r>
          </a:p>
          <a:p>
            <a:r>
              <a:rPr lang="en-US" sz="1600" dirty="0">
                <a:solidFill>
                  <a:schemeClr val="accent5">
                    <a:lumMod val="75000"/>
                  </a:schemeClr>
                </a:solidFill>
              </a:rPr>
              <a:t>If the invading tissue grows over the angle, it can produce PAS, or even destroy the TM</a:t>
            </a:r>
          </a:p>
          <a:p>
            <a:endParaRPr lang="en-US" sz="1600" i="1" dirty="0">
              <a:solidFill>
                <a:schemeClr val="accent5">
                  <a:lumMod val="75000"/>
                </a:schemeClr>
              </a:solidFill>
            </a:endParaRPr>
          </a:p>
          <a:p>
            <a:r>
              <a:rPr lang="en-US" sz="1600" i="1" dirty="0">
                <a:solidFill>
                  <a:schemeClr val="accent5">
                    <a:lumMod val="75000"/>
                  </a:schemeClr>
                </a:solidFill>
              </a:rPr>
              <a:t>What do they look like at the slit lamp?</a:t>
            </a:r>
          </a:p>
          <a:p>
            <a:r>
              <a:rPr lang="en-US" sz="1600" dirty="0">
                <a:solidFill>
                  <a:schemeClr val="accent5">
                    <a:lumMod val="75000"/>
                  </a:schemeClr>
                </a:solidFill>
              </a:rPr>
              <a:t>--Epithelial ingrowth: A thin gray sheet</a:t>
            </a:r>
          </a:p>
          <a:p>
            <a:r>
              <a:rPr lang="en-US" sz="1600" dirty="0">
                <a:solidFill>
                  <a:schemeClr val="accent5">
                    <a:lumMod val="75000"/>
                  </a:schemeClr>
                </a:solidFill>
              </a:rPr>
              <a:t>--Fibrous ingrowth: A thick, gray-white, vascular layer</a:t>
            </a:r>
          </a:p>
          <a:p>
            <a:endParaRPr lang="en-US" sz="1600" dirty="0">
              <a:solidFill>
                <a:schemeClr val="accent5">
                  <a:lumMod val="75000"/>
                </a:schemeClr>
              </a:solidFill>
            </a:endParaRPr>
          </a:p>
          <a:p>
            <a:r>
              <a:rPr lang="en-US" sz="1600" i="1" dirty="0">
                <a:solidFill>
                  <a:schemeClr val="accent5">
                    <a:lumMod val="75000"/>
                  </a:schemeClr>
                </a:solidFill>
              </a:rPr>
              <a:t>What is the treatment?</a:t>
            </a:r>
          </a:p>
          <a:p>
            <a:r>
              <a:rPr lang="en-US" sz="1600" dirty="0">
                <a:solidFill>
                  <a:schemeClr val="accent5">
                    <a:lumMod val="75000"/>
                  </a:schemeClr>
                </a:solidFill>
              </a:rPr>
              <a:t>Extensive intraocular debridement can be attempted</a:t>
            </a:r>
          </a:p>
          <a:p>
            <a:endParaRPr lang="en-US" sz="1600" dirty="0">
              <a:solidFill>
                <a:schemeClr val="accent5">
                  <a:lumMod val="75000"/>
                </a:schemeClr>
              </a:solidFill>
            </a:endParaRPr>
          </a:p>
          <a:p>
            <a:r>
              <a:rPr lang="en-US" sz="1600" i="1" dirty="0">
                <a:solidFill>
                  <a:schemeClr val="accent5">
                    <a:lumMod val="75000"/>
                  </a:schemeClr>
                </a:solidFill>
              </a:rPr>
              <a:t>What is the prognosis?</a:t>
            </a:r>
          </a:p>
          <a:p>
            <a:r>
              <a:rPr lang="en-US" sz="1600" dirty="0">
                <a:solidFill>
                  <a:schemeClr val="accent5">
                    <a:lumMod val="75000"/>
                  </a:schemeClr>
                </a:solidFill>
              </a:rPr>
              <a:t>Poor</a:t>
            </a:r>
          </a:p>
        </p:txBody>
      </p:sp>
    </p:spTree>
    <p:extLst>
      <p:ext uri="{BB962C8B-B14F-4D97-AF65-F5344CB8AC3E}">
        <p14:creationId xmlns:p14="http://schemas.microsoft.com/office/powerpoint/2010/main" val="3310146990"/>
      </p:ext>
    </p:extLst>
  </p:cSld>
  <p:clrMapOvr>
    <a:masterClrMapping/>
  </p:clrMapOvr>
</p:sld>
</file>

<file path=ppt/slides/slide3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Straight Arrow Connector 12">
            <a:extLst>
              <a:ext uri="{FF2B5EF4-FFF2-40B4-BE49-F238E27FC236}">
                <a16:creationId xmlns:a16="http://schemas.microsoft.com/office/drawing/2014/main" id="{A6DE2085-829C-480C-9216-69D6039C0A37}"/>
              </a:ext>
            </a:extLst>
          </p:cNvPr>
          <p:cNvCxnSpPr>
            <a:cxnSpLocks/>
          </p:cNvCxnSpPr>
          <p:nvPr/>
        </p:nvCxnSpPr>
        <p:spPr>
          <a:xfrm>
            <a:off x="6717173" y="1828800"/>
            <a:ext cx="0" cy="3462754"/>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43014" name="Text Box 6"/>
          <p:cNvSpPr txBox="1">
            <a:spLocks noChangeArrowheads="1"/>
          </p:cNvSpPr>
          <p:nvPr/>
        </p:nvSpPr>
        <p:spPr bwMode="auto">
          <a:xfrm>
            <a:off x="533400" y="2356376"/>
            <a:ext cx="1005403"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Lens-</a:t>
            </a:r>
          </a:p>
          <a:p>
            <a:pPr algn="ctr" eaLnBrk="1" hangingPunct="1">
              <a:lnSpc>
                <a:spcPct val="80000"/>
              </a:lnSpc>
              <a:spcBef>
                <a:spcPct val="0"/>
              </a:spcBef>
              <a:buClrTx/>
              <a:buSzTx/>
              <a:buFontTx/>
              <a:buNone/>
            </a:pPr>
            <a:r>
              <a:rPr lang="en-US" altLang="en-US" sz="1800" dirty="0">
                <a:solidFill>
                  <a:schemeClr val="bg1">
                    <a:lumMod val="75000"/>
                  </a:schemeClr>
                </a:solidFill>
              </a:rPr>
              <a:t>Induced</a:t>
            </a:r>
          </a:p>
        </p:txBody>
      </p:sp>
      <p:sp>
        <p:nvSpPr>
          <p:cNvPr id="43017" name="Text Box 14"/>
          <p:cNvSpPr txBox="1">
            <a:spLocks noChangeArrowheads="1"/>
          </p:cNvSpPr>
          <p:nvPr/>
        </p:nvSpPr>
        <p:spPr bwMode="auto">
          <a:xfrm>
            <a:off x="3026498" y="2365901"/>
            <a:ext cx="1633781"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Aphakic/</a:t>
            </a:r>
          </a:p>
          <a:p>
            <a:pPr algn="ctr" eaLnBrk="1" hangingPunct="1">
              <a:lnSpc>
                <a:spcPct val="80000"/>
              </a:lnSpc>
              <a:spcBef>
                <a:spcPct val="0"/>
              </a:spcBef>
              <a:buClrTx/>
              <a:buSzTx/>
              <a:buFontTx/>
              <a:buNone/>
            </a:pPr>
            <a:r>
              <a:rPr lang="en-US" altLang="en-US" sz="1800" dirty="0" err="1">
                <a:solidFill>
                  <a:schemeClr val="bg1">
                    <a:lumMod val="75000"/>
                  </a:schemeClr>
                </a:solidFill>
              </a:rPr>
              <a:t>Pseudophakic</a:t>
            </a:r>
            <a:endParaRPr lang="en-US" altLang="en-US" sz="1800" dirty="0">
              <a:solidFill>
                <a:schemeClr val="bg1">
                  <a:lumMod val="75000"/>
                </a:schemeClr>
              </a:solidFill>
            </a:endParaRPr>
          </a:p>
        </p:txBody>
      </p:sp>
      <p:sp>
        <p:nvSpPr>
          <p:cNvPr id="43031" name="Text Box 35"/>
          <p:cNvSpPr txBox="1">
            <a:spLocks noChangeArrowheads="1"/>
          </p:cNvSpPr>
          <p:nvPr/>
        </p:nvSpPr>
        <p:spPr bwMode="auto">
          <a:xfrm>
            <a:off x="1190847" y="1295400"/>
            <a:ext cx="2473754"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solidFill>
                  <a:schemeClr val="bg1">
                    <a:lumMod val="75000"/>
                  </a:schemeClr>
                </a:solidFill>
              </a:rPr>
              <a:t>w/ Pupillary Block</a:t>
            </a:r>
          </a:p>
        </p:txBody>
      </p:sp>
      <p:sp>
        <p:nvSpPr>
          <p:cNvPr id="43032" name="Text Box 36"/>
          <p:cNvSpPr txBox="1">
            <a:spLocks noChangeArrowheads="1"/>
          </p:cNvSpPr>
          <p:nvPr/>
        </p:nvSpPr>
        <p:spPr bwMode="auto">
          <a:xfrm>
            <a:off x="5181600" y="1295400"/>
            <a:ext cx="2630848"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t>w/o Pupillary Block</a:t>
            </a:r>
          </a:p>
        </p:txBody>
      </p:sp>
      <p:sp>
        <p:nvSpPr>
          <p:cNvPr id="49" name="Rectangle 2">
            <a:extLst>
              <a:ext uri="{FF2B5EF4-FFF2-40B4-BE49-F238E27FC236}">
                <a16:creationId xmlns:a16="http://schemas.microsoft.com/office/drawing/2014/main" id="{240EE5BF-F7D2-4FC8-A5DD-F6B5423153C6}"/>
              </a:ext>
            </a:extLst>
          </p:cNvPr>
          <p:cNvSpPr>
            <a:spLocks noGrp="1" noChangeArrowheads="1"/>
          </p:cNvSpPr>
          <p:nvPr>
            <p:ph type="title"/>
          </p:nvPr>
        </p:nvSpPr>
        <p:spPr>
          <a:xfrm>
            <a:off x="457200" y="304800"/>
            <a:ext cx="7543800" cy="563562"/>
          </a:xfrm>
        </p:spPr>
        <p:txBody>
          <a:bodyPr/>
          <a:lstStyle/>
          <a:p>
            <a:pPr eaLnBrk="1" hangingPunct="1"/>
            <a:r>
              <a:rPr lang="en-US" altLang="en-US" sz="3500" dirty="0"/>
              <a:t>Q</a:t>
            </a:r>
          </a:p>
        </p:txBody>
      </p:sp>
      <p:sp>
        <p:nvSpPr>
          <p:cNvPr id="50" name="TextBox 49">
            <a:extLst>
              <a:ext uri="{FF2B5EF4-FFF2-40B4-BE49-F238E27FC236}">
                <a16:creationId xmlns:a16="http://schemas.microsoft.com/office/drawing/2014/main" id="{CF426230-46C8-405C-9015-99EF57762A2E}"/>
              </a:ext>
            </a:extLst>
          </p:cNvPr>
          <p:cNvSpPr txBox="1"/>
          <p:nvPr/>
        </p:nvSpPr>
        <p:spPr>
          <a:xfrm>
            <a:off x="2259496" y="189094"/>
            <a:ext cx="4607480" cy="400110"/>
          </a:xfrm>
          <a:prstGeom prst="rect">
            <a:avLst/>
          </a:prstGeom>
          <a:solidFill>
            <a:schemeClr val="accent1">
              <a:lumMod val="60000"/>
              <a:lumOff val="40000"/>
            </a:schemeClr>
          </a:solidFill>
        </p:spPr>
        <p:txBody>
          <a:bodyPr wrap="none" rtlCol="0">
            <a:spAutoFit/>
          </a:bodyPr>
          <a:lstStyle/>
          <a:p>
            <a:pPr algn="ctr"/>
            <a:r>
              <a:rPr lang="en-US" sz="2000" b="1" dirty="0"/>
              <a:t>Secondary Angle Closure Glaucoma</a:t>
            </a:r>
          </a:p>
        </p:txBody>
      </p:sp>
      <p:sp>
        <p:nvSpPr>
          <p:cNvPr id="2" name="TextBox 1">
            <a:extLst>
              <a:ext uri="{FF2B5EF4-FFF2-40B4-BE49-F238E27FC236}">
                <a16:creationId xmlns:a16="http://schemas.microsoft.com/office/drawing/2014/main" id="{A7E30BEC-923B-4C9A-A856-BDD0D882F6B8}"/>
              </a:ext>
            </a:extLst>
          </p:cNvPr>
          <p:cNvSpPr txBox="1"/>
          <p:nvPr/>
        </p:nvSpPr>
        <p:spPr>
          <a:xfrm>
            <a:off x="887305" y="2844119"/>
            <a:ext cx="1494320" cy="338554"/>
          </a:xfrm>
          <a:prstGeom prst="rect">
            <a:avLst/>
          </a:prstGeom>
          <a:noFill/>
        </p:spPr>
        <p:txBody>
          <a:bodyPr wrap="none" rtlCol="0">
            <a:spAutoFit/>
          </a:bodyPr>
          <a:lstStyle/>
          <a:p>
            <a:r>
              <a:rPr lang="en-US" sz="1600" dirty="0" err="1">
                <a:solidFill>
                  <a:schemeClr val="bg1">
                    <a:lumMod val="75000"/>
                  </a:schemeClr>
                </a:solidFill>
              </a:rPr>
              <a:t>Phacomorphic</a:t>
            </a:r>
            <a:endParaRPr lang="en-US" sz="1600" dirty="0">
              <a:solidFill>
                <a:schemeClr val="bg1">
                  <a:lumMod val="75000"/>
                </a:schemeClr>
              </a:solidFill>
            </a:endParaRPr>
          </a:p>
        </p:txBody>
      </p:sp>
      <p:sp>
        <p:nvSpPr>
          <p:cNvPr id="51" name="TextBox 50">
            <a:extLst>
              <a:ext uri="{FF2B5EF4-FFF2-40B4-BE49-F238E27FC236}">
                <a16:creationId xmlns:a16="http://schemas.microsoft.com/office/drawing/2014/main" id="{156069D4-340B-4160-A336-EBF73557CEE0}"/>
              </a:ext>
            </a:extLst>
          </p:cNvPr>
          <p:cNvSpPr txBox="1"/>
          <p:nvPr/>
        </p:nvSpPr>
        <p:spPr>
          <a:xfrm>
            <a:off x="884725" y="3175578"/>
            <a:ext cx="1402948" cy="338554"/>
          </a:xfrm>
          <a:prstGeom prst="rect">
            <a:avLst/>
          </a:prstGeom>
          <a:noFill/>
        </p:spPr>
        <p:txBody>
          <a:bodyPr wrap="none" rtlCol="0">
            <a:spAutoFit/>
          </a:bodyPr>
          <a:lstStyle/>
          <a:p>
            <a:r>
              <a:rPr lang="en-US" sz="1600" dirty="0">
                <a:solidFill>
                  <a:schemeClr val="bg1">
                    <a:lumMod val="75000"/>
                  </a:schemeClr>
                </a:solidFill>
              </a:rPr>
              <a:t>Ectopia </a:t>
            </a:r>
            <a:r>
              <a:rPr lang="en-US" sz="1600" dirty="0" err="1">
                <a:solidFill>
                  <a:schemeClr val="bg1">
                    <a:lumMod val="75000"/>
                  </a:schemeClr>
                </a:solidFill>
              </a:rPr>
              <a:t>lentis</a:t>
            </a:r>
            <a:endParaRPr lang="en-US" sz="1600" dirty="0">
              <a:solidFill>
                <a:schemeClr val="bg1">
                  <a:lumMod val="75000"/>
                </a:schemeClr>
              </a:solidFill>
            </a:endParaRPr>
          </a:p>
        </p:txBody>
      </p:sp>
      <p:cxnSp>
        <p:nvCxnSpPr>
          <p:cNvPr id="71" name="Straight Connector 70">
            <a:extLst>
              <a:ext uri="{FF2B5EF4-FFF2-40B4-BE49-F238E27FC236}">
                <a16:creationId xmlns:a16="http://schemas.microsoft.com/office/drawing/2014/main" id="{C104938D-BA8D-4E39-9D5F-9EE2012F2F3C}"/>
              </a:ext>
            </a:extLst>
          </p:cNvPr>
          <p:cNvCxnSpPr>
            <a:cxnSpLocks/>
          </p:cNvCxnSpPr>
          <p:nvPr/>
        </p:nvCxnSpPr>
        <p:spPr>
          <a:xfrm flipH="1">
            <a:off x="762665" y="3023488"/>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2A7E4E40-472F-4E50-8A7A-45C10FDD7171}"/>
              </a:ext>
            </a:extLst>
          </p:cNvPr>
          <p:cNvCxnSpPr>
            <a:cxnSpLocks/>
          </p:cNvCxnSpPr>
          <p:nvPr/>
        </p:nvCxnSpPr>
        <p:spPr>
          <a:xfrm flipH="1">
            <a:off x="762665" y="3347853"/>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C3924889-45B9-4383-9C9E-48F0A9C27AD8}"/>
              </a:ext>
            </a:extLst>
          </p:cNvPr>
          <p:cNvCxnSpPr>
            <a:cxnSpLocks/>
          </p:cNvCxnSpPr>
          <p:nvPr/>
        </p:nvCxnSpPr>
        <p:spPr>
          <a:xfrm flipH="1">
            <a:off x="748719" y="2838976"/>
            <a:ext cx="13947" cy="5088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 name="Straight Arrow Connector 5">
            <a:extLst>
              <a:ext uri="{FF2B5EF4-FFF2-40B4-BE49-F238E27FC236}">
                <a16:creationId xmlns:a16="http://schemas.microsoft.com/office/drawing/2014/main" id="{A3439F0C-5143-461F-8F3C-2E830785DEFC}"/>
              </a:ext>
            </a:extLst>
          </p:cNvPr>
          <p:cNvCxnSpPr>
            <a:stCxn id="50" idx="2"/>
          </p:cNvCxnSpPr>
          <p:nvPr/>
        </p:nvCxnSpPr>
        <p:spPr>
          <a:xfrm flipH="1">
            <a:off x="2971800" y="589204"/>
            <a:ext cx="1591436" cy="706196"/>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0" name="Straight Arrow Connector 9">
            <a:extLst>
              <a:ext uri="{FF2B5EF4-FFF2-40B4-BE49-F238E27FC236}">
                <a16:creationId xmlns:a16="http://schemas.microsoft.com/office/drawing/2014/main" id="{84DC796E-F6ED-4FBB-82D2-A260F480BF8A}"/>
              </a:ext>
            </a:extLst>
          </p:cNvPr>
          <p:cNvCxnSpPr>
            <a:cxnSpLocks/>
          </p:cNvCxnSpPr>
          <p:nvPr/>
        </p:nvCxnSpPr>
        <p:spPr>
          <a:xfrm>
            <a:off x="4572000" y="589204"/>
            <a:ext cx="1600200" cy="706196"/>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6" name="Straight Arrow Connector 25">
            <a:extLst>
              <a:ext uri="{FF2B5EF4-FFF2-40B4-BE49-F238E27FC236}">
                <a16:creationId xmlns:a16="http://schemas.microsoft.com/office/drawing/2014/main" id="{B70E0124-9B84-41A5-8D84-A66B7838A706}"/>
              </a:ext>
            </a:extLst>
          </p:cNvPr>
          <p:cNvCxnSpPr>
            <a:cxnSpLocks/>
          </p:cNvCxnSpPr>
          <p:nvPr/>
        </p:nvCxnSpPr>
        <p:spPr>
          <a:xfrm flipH="1">
            <a:off x="1159539" y="1828800"/>
            <a:ext cx="1290435" cy="478059"/>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28" name="Straight Arrow Connector 27">
            <a:extLst>
              <a:ext uri="{FF2B5EF4-FFF2-40B4-BE49-F238E27FC236}">
                <a16:creationId xmlns:a16="http://schemas.microsoft.com/office/drawing/2014/main" id="{567A4249-5C59-4416-8A8E-1C35913900AB}"/>
              </a:ext>
            </a:extLst>
          </p:cNvPr>
          <p:cNvCxnSpPr>
            <a:cxnSpLocks/>
          </p:cNvCxnSpPr>
          <p:nvPr/>
        </p:nvCxnSpPr>
        <p:spPr>
          <a:xfrm>
            <a:off x="2449973" y="1832208"/>
            <a:ext cx="1268784"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56" name="Text Box 6">
            <a:extLst>
              <a:ext uri="{FF2B5EF4-FFF2-40B4-BE49-F238E27FC236}">
                <a16:creationId xmlns:a16="http://schemas.microsoft.com/office/drawing/2014/main" id="{557983BD-9D64-49B9-A366-A08663B0451F}"/>
              </a:ext>
            </a:extLst>
          </p:cNvPr>
          <p:cNvSpPr txBox="1">
            <a:spLocks noChangeArrowheads="1"/>
          </p:cNvSpPr>
          <p:nvPr/>
        </p:nvSpPr>
        <p:spPr bwMode="auto">
          <a:xfrm>
            <a:off x="5029200" y="2356376"/>
            <a:ext cx="813043"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r" eaLnBrk="1" hangingPunct="1">
              <a:lnSpc>
                <a:spcPct val="80000"/>
              </a:lnSpc>
              <a:spcBef>
                <a:spcPct val="0"/>
              </a:spcBef>
              <a:buClrTx/>
              <a:buSzTx/>
              <a:buFontTx/>
              <a:buNone/>
            </a:pPr>
            <a:r>
              <a:rPr lang="en-US" altLang="en-US" sz="1800" dirty="0">
                <a:solidFill>
                  <a:schemeClr val="bg1">
                    <a:lumMod val="75000"/>
                  </a:schemeClr>
                </a:solidFill>
              </a:rPr>
              <a:t>‘Push’</a:t>
            </a:r>
          </a:p>
        </p:txBody>
      </p:sp>
      <p:sp>
        <p:nvSpPr>
          <p:cNvPr id="57" name="Text Box 14">
            <a:extLst>
              <a:ext uri="{FF2B5EF4-FFF2-40B4-BE49-F238E27FC236}">
                <a16:creationId xmlns:a16="http://schemas.microsoft.com/office/drawing/2014/main" id="{5DAFA1C1-3A29-4C27-A379-663FDD22E326}"/>
              </a:ext>
            </a:extLst>
          </p:cNvPr>
          <p:cNvSpPr txBox="1">
            <a:spLocks noChangeArrowheads="1"/>
          </p:cNvSpPr>
          <p:nvPr/>
        </p:nvSpPr>
        <p:spPr bwMode="auto">
          <a:xfrm>
            <a:off x="7620000" y="2365901"/>
            <a:ext cx="671979"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t>‘Pull’</a:t>
            </a:r>
          </a:p>
        </p:txBody>
      </p:sp>
      <p:cxnSp>
        <p:nvCxnSpPr>
          <p:cNvPr id="58" name="Straight Arrow Connector 57">
            <a:extLst>
              <a:ext uri="{FF2B5EF4-FFF2-40B4-BE49-F238E27FC236}">
                <a16:creationId xmlns:a16="http://schemas.microsoft.com/office/drawing/2014/main" id="{E874FEE9-46BD-46A3-90A3-DE7CC220FBFF}"/>
              </a:ext>
            </a:extLst>
          </p:cNvPr>
          <p:cNvCxnSpPr>
            <a:cxnSpLocks/>
          </p:cNvCxnSpPr>
          <p:nvPr/>
        </p:nvCxnSpPr>
        <p:spPr>
          <a:xfrm flipH="1">
            <a:off x="5867400" y="1828800"/>
            <a:ext cx="849775"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59" name="Straight Arrow Connector 58">
            <a:extLst>
              <a:ext uri="{FF2B5EF4-FFF2-40B4-BE49-F238E27FC236}">
                <a16:creationId xmlns:a16="http://schemas.microsoft.com/office/drawing/2014/main" id="{C370A4A1-FE96-4E70-B89E-839542A5E241}"/>
              </a:ext>
            </a:extLst>
          </p:cNvPr>
          <p:cNvCxnSpPr>
            <a:cxnSpLocks/>
          </p:cNvCxnSpPr>
          <p:nvPr/>
        </p:nvCxnSpPr>
        <p:spPr>
          <a:xfrm>
            <a:off x="6717173" y="1832208"/>
            <a:ext cx="902827" cy="474047"/>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62" name="Text Box 16">
            <a:extLst>
              <a:ext uri="{FF2B5EF4-FFF2-40B4-BE49-F238E27FC236}">
                <a16:creationId xmlns:a16="http://schemas.microsoft.com/office/drawing/2014/main" id="{33538067-0726-41B0-93FF-357EF00CA62D}"/>
              </a:ext>
            </a:extLst>
          </p:cNvPr>
          <p:cNvSpPr txBox="1">
            <a:spLocks noChangeArrowheads="1"/>
          </p:cNvSpPr>
          <p:nvPr/>
        </p:nvSpPr>
        <p:spPr bwMode="auto">
          <a:xfrm>
            <a:off x="8065437" y="2684785"/>
            <a:ext cx="628698"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NVG</a:t>
            </a:r>
          </a:p>
        </p:txBody>
      </p:sp>
      <p:sp>
        <p:nvSpPr>
          <p:cNvPr id="70" name="Text Box 21">
            <a:extLst>
              <a:ext uri="{FF2B5EF4-FFF2-40B4-BE49-F238E27FC236}">
                <a16:creationId xmlns:a16="http://schemas.microsoft.com/office/drawing/2014/main" id="{86C32650-BE1F-4CC3-8DB5-0C136D877E6F}"/>
              </a:ext>
            </a:extLst>
          </p:cNvPr>
          <p:cNvSpPr txBox="1">
            <a:spLocks noChangeArrowheads="1"/>
          </p:cNvSpPr>
          <p:nvPr/>
        </p:nvSpPr>
        <p:spPr bwMode="auto">
          <a:xfrm>
            <a:off x="8070534" y="3048000"/>
            <a:ext cx="526106"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a:solidFill>
                  <a:schemeClr val="bg1">
                    <a:lumMod val="75000"/>
                  </a:schemeClr>
                </a:solidFill>
              </a:rPr>
              <a:t>ICE</a:t>
            </a:r>
          </a:p>
        </p:txBody>
      </p:sp>
      <p:sp>
        <p:nvSpPr>
          <p:cNvPr id="75" name="Text Box 45">
            <a:extLst>
              <a:ext uri="{FF2B5EF4-FFF2-40B4-BE49-F238E27FC236}">
                <a16:creationId xmlns:a16="http://schemas.microsoft.com/office/drawing/2014/main" id="{2B6EDA2D-8F55-4DFD-A225-8C03CE6FC7F3}"/>
              </a:ext>
            </a:extLst>
          </p:cNvPr>
          <p:cNvSpPr txBox="1">
            <a:spLocks noChangeArrowheads="1"/>
          </p:cNvSpPr>
          <p:nvPr/>
        </p:nvSpPr>
        <p:spPr bwMode="auto">
          <a:xfrm>
            <a:off x="8073162" y="3810000"/>
            <a:ext cx="1070837" cy="74635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ts val="1700"/>
              </a:lnSpc>
              <a:spcBef>
                <a:spcPct val="0"/>
              </a:spcBef>
              <a:buClrTx/>
              <a:buSzTx/>
              <a:buFontTx/>
              <a:buNone/>
            </a:pPr>
            <a:r>
              <a:rPr lang="en-US" altLang="en-US" sz="1600" dirty="0"/>
              <a:t>Epithelial/ fibrous ingrowth</a:t>
            </a:r>
          </a:p>
        </p:txBody>
      </p:sp>
      <p:cxnSp>
        <p:nvCxnSpPr>
          <p:cNvPr id="77" name="Straight Connector 76">
            <a:extLst>
              <a:ext uri="{FF2B5EF4-FFF2-40B4-BE49-F238E27FC236}">
                <a16:creationId xmlns:a16="http://schemas.microsoft.com/office/drawing/2014/main" id="{FC090BD7-F2E1-4464-B57B-9CBE5874C89B}"/>
              </a:ext>
            </a:extLst>
          </p:cNvPr>
          <p:cNvCxnSpPr>
            <a:cxnSpLocks/>
          </p:cNvCxnSpPr>
          <p:nvPr/>
        </p:nvCxnSpPr>
        <p:spPr>
          <a:xfrm>
            <a:off x="7873969" y="2674448"/>
            <a:ext cx="7724" cy="128795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8" name="Straight Connector 77">
            <a:extLst>
              <a:ext uri="{FF2B5EF4-FFF2-40B4-BE49-F238E27FC236}">
                <a16:creationId xmlns:a16="http://schemas.microsoft.com/office/drawing/2014/main" id="{B1922ED5-C3D8-43D8-A00D-1D6BC9201DBA}"/>
              </a:ext>
            </a:extLst>
          </p:cNvPr>
          <p:cNvCxnSpPr/>
          <p:nvPr/>
        </p:nvCxnSpPr>
        <p:spPr>
          <a:xfrm flipH="1">
            <a:off x="7873968" y="2840262"/>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9" name="Straight Connector 78">
            <a:extLst>
              <a:ext uri="{FF2B5EF4-FFF2-40B4-BE49-F238E27FC236}">
                <a16:creationId xmlns:a16="http://schemas.microsoft.com/office/drawing/2014/main" id="{77019ED2-6D69-4A60-9D19-D4DB786EA3A0}"/>
              </a:ext>
            </a:extLst>
          </p:cNvPr>
          <p:cNvCxnSpPr/>
          <p:nvPr/>
        </p:nvCxnSpPr>
        <p:spPr>
          <a:xfrm flipH="1">
            <a:off x="7873968" y="3213518"/>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1" name="Straight Connector 80">
            <a:extLst>
              <a:ext uri="{FF2B5EF4-FFF2-40B4-BE49-F238E27FC236}">
                <a16:creationId xmlns:a16="http://schemas.microsoft.com/office/drawing/2014/main" id="{9796A12F-4125-4C05-8EE8-A388740C580D}"/>
              </a:ext>
            </a:extLst>
          </p:cNvPr>
          <p:cNvCxnSpPr/>
          <p:nvPr/>
        </p:nvCxnSpPr>
        <p:spPr>
          <a:xfrm flipH="1">
            <a:off x="7877837" y="3581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3" name="Straight Connector 82">
            <a:extLst>
              <a:ext uri="{FF2B5EF4-FFF2-40B4-BE49-F238E27FC236}">
                <a16:creationId xmlns:a16="http://schemas.microsoft.com/office/drawing/2014/main" id="{7FDC5F4B-9BF0-42AD-B8BB-2F2399BCF1E2}"/>
              </a:ext>
            </a:extLst>
          </p:cNvPr>
          <p:cNvCxnSpPr/>
          <p:nvPr/>
        </p:nvCxnSpPr>
        <p:spPr>
          <a:xfrm flipH="1">
            <a:off x="7881693" y="3962400"/>
            <a:ext cx="24447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93" name="Text Box 42">
            <a:extLst>
              <a:ext uri="{FF2B5EF4-FFF2-40B4-BE49-F238E27FC236}">
                <a16:creationId xmlns:a16="http://schemas.microsoft.com/office/drawing/2014/main" id="{53BAB77F-E061-4834-9068-34BDF78AD071}"/>
              </a:ext>
            </a:extLst>
          </p:cNvPr>
          <p:cNvSpPr txBox="1">
            <a:spLocks noChangeArrowheads="1"/>
          </p:cNvSpPr>
          <p:nvPr/>
        </p:nvSpPr>
        <p:spPr bwMode="auto">
          <a:xfrm>
            <a:off x="8111387" y="3429000"/>
            <a:ext cx="856196"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Flat AC</a:t>
            </a:r>
          </a:p>
        </p:txBody>
      </p:sp>
      <p:sp>
        <p:nvSpPr>
          <p:cNvPr id="100" name="Text Box 23">
            <a:extLst>
              <a:ext uri="{FF2B5EF4-FFF2-40B4-BE49-F238E27FC236}">
                <a16:creationId xmlns:a16="http://schemas.microsoft.com/office/drawing/2014/main" id="{D8F2FCFF-2984-4836-B000-9C5601A8EAAA}"/>
              </a:ext>
            </a:extLst>
          </p:cNvPr>
          <p:cNvSpPr txBox="1">
            <a:spLocks noChangeArrowheads="1"/>
          </p:cNvSpPr>
          <p:nvPr/>
        </p:nvSpPr>
        <p:spPr bwMode="auto">
          <a:xfrm>
            <a:off x="5530369" y="2667000"/>
            <a:ext cx="2143536"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Aqueous misdirection</a:t>
            </a:r>
          </a:p>
        </p:txBody>
      </p:sp>
      <p:cxnSp>
        <p:nvCxnSpPr>
          <p:cNvPr id="104" name="Straight Connector 103">
            <a:extLst>
              <a:ext uri="{FF2B5EF4-FFF2-40B4-BE49-F238E27FC236}">
                <a16:creationId xmlns:a16="http://schemas.microsoft.com/office/drawing/2014/main" id="{49D87D4A-E317-4446-9B95-5184CB3968F3}"/>
              </a:ext>
            </a:extLst>
          </p:cNvPr>
          <p:cNvCxnSpPr>
            <a:cxnSpLocks/>
          </p:cNvCxnSpPr>
          <p:nvPr/>
        </p:nvCxnSpPr>
        <p:spPr>
          <a:xfrm flipH="1">
            <a:off x="5316229" y="2667000"/>
            <a:ext cx="7397" cy="25314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5" name="Straight Connector 104">
            <a:extLst>
              <a:ext uri="{FF2B5EF4-FFF2-40B4-BE49-F238E27FC236}">
                <a16:creationId xmlns:a16="http://schemas.microsoft.com/office/drawing/2014/main" id="{F40B6D71-75A8-4A88-864D-00D14C2F710D}"/>
              </a:ext>
            </a:extLst>
          </p:cNvPr>
          <p:cNvCxnSpPr/>
          <p:nvPr/>
        </p:nvCxnSpPr>
        <p:spPr>
          <a:xfrm flipH="1">
            <a:off x="5323624" y="2832814"/>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6" name="Straight Connector 105">
            <a:extLst>
              <a:ext uri="{FF2B5EF4-FFF2-40B4-BE49-F238E27FC236}">
                <a16:creationId xmlns:a16="http://schemas.microsoft.com/office/drawing/2014/main" id="{010BF7B2-AA07-4DCF-822D-E2DB5CC0BF59}"/>
              </a:ext>
            </a:extLst>
          </p:cNvPr>
          <p:cNvCxnSpPr/>
          <p:nvPr/>
        </p:nvCxnSpPr>
        <p:spPr>
          <a:xfrm flipH="1">
            <a:off x="5323624" y="3360065"/>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a:extLst>
              <a:ext uri="{FF2B5EF4-FFF2-40B4-BE49-F238E27FC236}">
                <a16:creationId xmlns:a16="http://schemas.microsoft.com/office/drawing/2014/main" id="{BAC8035C-3999-4C31-93CD-6C0D2ADEB73B}"/>
              </a:ext>
            </a:extLst>
          </p:cNvPr>
          <p:cNvCxnSpPr/>
          <p:nvPr/>
        </p:nvCxnSpPr>
        <p:spPr>
          <a:xfrm flipH="1">
            <a:off x="5323536" y="3786938"/>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8" name="Straight Connector 107">
            <a:extLst>
              <a:ext uri="{FF2B5EF4-FFF2-40B4-BE49-F238E27FC236}">
                <a16:creationId xmlns:a16="http://schemas.microsoft.com/office/drawing/2014/main" id="{DB64CAEE-69B4-426A-8A5B-D1269DBF0F66}"/>
              </a:ext>
            </a:extLst>
          </p:cNvPr>
          <p:cNvCxnSpPr/>
          <p:nvPr/>
        </p:nvCxnSpPr>
        <p:spPr>
          <a:xfrm flipH="1">
            <a:off x="5327493" y="4249152"/>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12" name="Straight Connector 111">
            <a:extLst>
              <a:ext uri="{FF2B5EF4-FFF2-40B4-BE49-F238E27FC236}">
                <a16:creationId xmlns:a16="http://schemas.microsoft.com/office/drawing/2014/main" id="{99A16C30-4BE4-48E5-8B65-0C5F3039B8DC}"/>
              </a:ext>
            </a:extLst>
          </p:cNvPr>
          <p:cNvCxnSpPr/>
          <p:nvPr/>
        </p:nvCxnSpPr>
        <p:spPr>
          <a:xfrm flipH="1">
            <a:off x="5333455" y="51816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13" name="Text Box 42">
            <a:extLst>
              <a:ext uri="{FF2B5EF4-FFF2-40B4-BE49-F238E27FC236}">
                <a16:creationId xmlns:a16="http://schemas.microsoft.com/office/drawing/2014/main" id="{056DFFD9-3CA2-42E7-90FE-4F14522E3504}"/>
              </a:ext>
            </a:extLst>
          </p:cNvPr>
          <p:cNvSpPr txBox="1">
            <a:spLocks noChangeArrowheads="1"/>
          </p:cNvSpPr>
          <p:nvPr/>
        </p:nvSpPr>
        <p:spPr bwMode="auto">
          <a:xfrm>
            <a:off x="5533954" y="3623846"/>
            <a:ext cx="1563248"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Retinal surgery</a:t>
            </a:r>
          </a:p>
        </p:txBody>
      </p:sp>
      <p:sp>
        <p:nvSpPr>
          <p:cNvPr id="118" name="Text Box 47">
            <a:extLst>
              <a:ext uri="{FF2B5EF4-FFF2-40B4-BE49-F238E27FC236}">
                <a16:creationId xmlns:a16="http://schemas.microsoft.com/office/drawing/2014/main" id="{3F59D898-ECAD-49F0-9425-2A1BC8DDA7B5}"/>
              </a:ext>
            </a:extLst>
          </p:cNvPr>
          <p:cNvSpPr txBox="1">
            <a:spLocks noChangeArrowheads="1"/>
          </p:cNvSpPr>
          <p:nvPr/>
        </p:nvSpPr>
        <p:spPr bwMode="auto">
          <a:xfrm>
            <a:off x="5523688" y="4538246"/>
            <a:ext cx="1414170"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Drug-induced</a:t>
            </a:r>
          </a:p>
        </p:txBody>
      </p:sp>
      <p:sp>
        <p:nvSpPr>
          <p:cNvPr id="16" name="TextBox 15">
            <a:extLst>
              <a:ext uri="{FF2B5EF4-FFF2-40B4-BE49-F238E27FC236}">
                <a16:creationId xmlns:a16="http://schemas.microsoft.com/office/drawing/2014/main" id="{984E008D-FBBA-42B4-940E-EA26772E0161}"/>
              </a:ext>
            </a:extLst>
          </p:cNvPr>
          <p:cNvSpPr txBox="1"/>
          <p:nvPr/>
        </p:nvSpPr>
        <p:spPr>
          <a:xfrm>
            <a:off x="6230528" y="5257800"/>
            <a:ext cx="1326004" cy="369332"/>
          </a:xfrm>
          <a:prstGeom prst="rect">
            <a:avLst/>
          </a:prstGeom>
          <a:noFill/>
        </p:spPr>
        <p:txBody>
          <a:bodyPr wrap="none" rtlCol="0">
            <a:spAutoFit/>
          </a:bodyPr>
          <a:lstStyle/>
          <a:p>
            <a:pPr algn="ctr"/>
            <a:r>
              <a:rPr lang="en-US" dirty="0">
                <a:solidFill>
                  <a:schemeClr val="bg1">
                    <a:lumMod val="75000"/>
                  </a:schemeClr>
                </a:solidFill>
              </a:rPr>
              <a:t>Both/Either</a:t>
            </a:r>
          </a:p>
        </p:txBody>
      </p:sp>
      <p:cxnSp>
        <p:nvCxnSpPr>
          <p:cNvPr id="125" name="Straight Connector 124">
            <a:extLst>
              <a:ext uri="{FF2B5EF4-FFF2-40B4-BE49-F238E27FC236}">
                <a16:creationId xmlns:a16="http://schemas.microsoft.com/office/drawing/2014/main" id="{01138141-D318-4ED7-A7FE-D8F2155CE890}"/>
              </a:ext>
            </a:extLst>
          </p:cNvPr>
          <p:cNvCxnSpPr/>
          <p:nvPr/>
        </p:nvCxnSpPr>
        <p:spPr>
          <a:xfrm flipH="1">
            <a:off x="5334000" y="4724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52" name="Text Box 47">
            <a:extLst>
              <a:ext uri="{FF2B5EF4-FFF2-40B4-BE49-F238E27FC236}">
                <a16:creationId xmlns:a16="http://schemas.microsoft.com/office/drawing/2014/main" id="{E3578916-9804-473C-8F06-D4FA0BCEDFD0}"/>
              </a:ext>
            </a:extLst>
          </p:cNvPr>
          <p:cNvSpPr txBox="1">
            <a:spLocks noChangeArrowheads="1"/>
          </p:cNvSpPr>
          <p:nvPr/>
        </p:nvSpPr>
        <p:spPr bwMode="auto">
          <a:xfrm>
            <a:off x="5543446" y="4055146"/>
            <a:ext cx="1619354"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err="1">
                <a:solidFill>
                  <a:schemeClr val="bg1">
                    <a:lumMod val="75000"/>
                  </a:schemeClr>
                </a:solidFill>
              </a:rPr>
              <a:t>Nanophthalmos</a:t>
            </a:r>
            <a:endParaRPr lang="en-US" altLang="en-US" sz="1600" dirty="0">
              <a:solidFill>
                <a:schemeClr val="bg1">
                  <a:lumMod val="75000"/>
                </a:schemeClr>
              </a:solidFill>
            </a:endParaRPr>
          </a:p>
        </p:txBody>
      </p:sp>
      <p:sp>
        <p:nvSpPr>
          <p:cNvPr id="53" name="Text Box 45">
            <a:extLst>
              <a:ext uri="{FF2B5EF4-FFF2-40B4-BE49-F238E27FC236}">
                <a16:creationId xmlns:a16="http://schemas.microsoft.com/office/drawing/2014/main" id="{57D1A14F-68FE-47D2-983C-1A879D66A9DC}"/>
              </a:ext>
            </a:extLst>
          </p:cNvPr>
          <p:cNvSpPr txBox="1">
            <a:spLocks noChangeArrowheads="1"/>
          </p:cNvSpPr>
          <p:nvPr/>
        </p:nvSpPr>
        <p:spPr bwMode="auto">
          <a:xfrm>
            <a:off x="5523688" y="5013493"/>
            <a:ext cx="582211"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PFV</a:t>
            </a:r>
          </a:p>
        </p:txBody>
      </p:sp>
      <p:sp>
        <p:nvSpPr>
          <p:cNvPr id="54" name="Text Box 42">
            <a:extLst>
              <a:ext uri="{FF2B5EF4-FFF2-40B4-BE49-F238E27FC236}">
                <a16:creationId xmlns:a16="http://schemas.microsoft.com/office/drawing/2014/main" id="{E1E37D2C-2C52-446B-843B-01E64990D3EC}"/>
              </a:ext>
            </a:extLst>
          </p:cNvPr>
          <p:cNvSpPr txBox="1">
            <a:spLocks noChangeArrowheads="1"/>
          </p:cNvSpPr>
          <p:nvPr/>
        </p:nvSpPr>
        <p:spPr bwMode="auto">
          <a:xfrm>
            <a:off x="5551406" y="3192546"/>
            <a:ext cx="2276072"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ERD/choroidal effusion</a:t>
            </a:r>
          </a:p>
        </p:txBody>
      </p:sp>
      <p:sp>
        <p:nvSpPr>
          <p:cNvPr id="3" name="Oval 2">
            <a:extLst>
              <a:ext uri="{FF2B5EF4-FFF2-40B4-BE49-F238E27FC236}">
                <a16:creationId xmlns:a16="http://schemas.microsoft.com/office/drawing/2014/main" id="{CA43B5D7-5B37-41B8-AA23-BE1D77209FD4}"/>
              </a:ext>
            </a:extLst>
          </p:cNvPr>
          <p:cNvSpPr/>
          <p:nvPr/>
        </p:nvSpPr>
        <p:spPr>
          <a:xfrm>
            <a:off x="7987580" y="3557880"/>
            <a:ext cx="1120988" cy="1100546"/>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TextBox 45">
            <a:extLst>
              <a:ext uri="{FF2B5EF4-FFF2-40B4-BE49-F238E27FC236}">
                <a16:creationId xmlns:a16="http://schemas.microsoft.com/office/drawing/2014/main" id="{6DB69676-7F48-4D07-B491-35A6A82DED6B}"/>
              </a:ext>
            </a:extLst>
          </p:cNvPr>
          <p:cNvSpPr txBox="1"/>
          <p:nvPr/>
        </p:nvSpPr>
        <p:spPr>
          <a:xfrm>
            <a:off x="1491849" y="2421881"/>
            <a:ext cx="5903574" cy="4278094"/>
          </a:xfrm>
          <a:prstGeom prst="rect">
            <a:avLst/>
          </a:prstGeom>
          <a:solidFill>
            <a:schemeClr val="accent5">
              <a:lumMod val="75000"/>
            </a:schemeClr>
          </a:solidFill>
        </p:spPr>
        <p:txBody>
          <a:bodyPr wrap="square" rtlCol="0">
            <a:spAutoFit/>
          </a:bodyPr>
          <a:lstStyle/>
          <a:p>
            <a:r>
              <a:rPr lang="en-US" sz="1600" i="1" dirty="0">
                <a:solidFill>
                  <a:srgbClr val="0000FF"/>
                </a:solidFill>
              </a:rPr>
              <a:t>In a nutshell, what is </a:t>
            </a:r>
            <a:r>
              <a:rPr lang="en-US" sz="1600" dirty="0">
                <a:solidFill>
                  <a:srgbClr val="0000FF"/>
                </a:solidFill>
              </a:rPr>
              <a:t>epithelial/fibrous ingrowth</a:t>
            </a:r>
            <a:r>
              <a:rPr lang="en-US" sz="1600" i="1" dirty="0">
                <a:solidFill>
                  <a:srgbClr val="0000FF"/>
                </a:solidFill>
              </a:rPr>
              <a:t>?</a:t>
            </a:r>
          </a:p>
          <a:p>
            <a:r>
              <a:rPr lang="en-US" sz="1600" dirty="0">
                <a:solidFill>
                  <a:srgbClr val="0000FF"/>
                </a:solidFill>
              </a:rPr>
              <a:t>Intraocular invasion by epithelial or fibrous tissue via a surgical or traumatic wound</a:t>
            </a:r>
          </a:p>
          <a:p>
            <a:endParaRPr lang="en-US" sz="1600" i="1" dirty="0">
              <a:solidFill>
                <a:srgbClr val="0000FF"/>
              </a:solidFill>
            </a:endParaRPr>
          </a:p>
          <a:p>
            <a:r>
              <a:rPr lang="en-US" sz="1600" i="1" dirty="0">
                <a:solidFill>
                  <a:srgbClr val="0000FF"/>
                </a:solidFill>
              </a:rPr>
              <a:t>How do these entities produce secondary ACG?</a:t>
            </a:r>
            <a:endParaRPr lang="en-US" sz="1600" i="1" dirty="0">
              <a:solidFill>
                <a:schemeClr val="accent5">
                  <a:lumMod val="75000"/>
                </a:schemeClr>
              </a:solidFill>
            </a:endParaRPr>
          </a:p>
          <a:p>
            <a:r>
              <a:rPr lang="en-US" sz="1600" dirty="0">
                <a:solidFill>
                  <a:schemeClr val="accent5">
                    <a:lumMod val="75000"/>
                  </a:schemeClr>
                </a:solidFill>
              </a:rPr>
              <a:t>If the invading tissue grows over the angle, it can produce PAS, or even destroy the TM</a:t>
            </a:r>
          </a:p>
          <a:p>
            <a:endParaRPr lang="en-US" sz="1600" i="1" dirty="0">
              <a:solidFill>
                <a:schemeClr val="accent5">
                  <a:lumMod val="75000"/>
                </a:schemeClr>
              </a:solidFill>
            </a:endParaRPr>
          </a:p>
          <a:p>
            <a:r>
              <a:rPr lang="en-US" sz="1600" i="1" dirty="0">
                <a:solidFill>
                  <a:schemeClr val="accent5">
                    <a:lumMod val="75000"/>
                  </a:schemeClr>
                </a:solidFill>
              </a:rPr>
              <a:t>What do they look like at the slit lamp?</a:t>
            </a:r>
          </a:p>
          <a:p>
            <a:r>
              <a:rPr lang="en-US" sz="1600" dirty="0">
                <a:solidFill>
                  <a:schemeClr val="accent5">
                    <a:lumMod val="75000"/>
                  </a:schemeClr>
                </a:solidFill>
              </a:rPr>
              <a:t>--Epithelial ingrowth: A thin gray sheet</a:t>
            </a:r>
          </a:p>
          <a:p>
            <a:r>
              <a:rPr lang="en-US" sz="1600" dirty="0">
                <a:solidFill>
                  <a:schemeClr val="accent5">
                    <a:lumMod val="75000"/>
                  </a:schemeClr>
                </a:solidFill>
              </a:rPr>
              <a:t>--Fibrous ingrowth: A thick, gray-white, vascular layer</a:t>
            </a:r>
          </a:p>
          <a:p>
            <a:endParaRPr lang="en-US" sz="1600" dirty="0">
              <a:solidFill>
                <a:schemeClr val="accent5">
                  <a:lumMod val="75000"/>
                </a:schemeClr>
              </a:solidFill>
            </a:endParaRPr>
          </a:p>
          <a:p>
            <a:r>
              <a:rPr lang="en-US" sz="1600" i="1" dirty="0">
                <a:solidFill>
                  <a:schemeClr val="accent5">
                    <a:lumMod val="75000"/>
                  </a:schemeClr>
                </a:solidFill>
              </a:rPr>
              <a:t>What is the treatment?</a:t>
            </a:r>
          </a:p>
          <a:p>
            <a:r>
              <a:rPr lang="en-US" sz="1600" dirty="0">
                <a:solidFill>
                  <a:schemeClr val="accent5">
                    <a:lumMod val="75000"/>
                  </a:schemeClr>
                </a:solidFill>
              </a:rPr>
              <a:t>Extensive intraocular debridement can be attempted</a:t>
            </a:r>
          </a:p>
          <a:p>
            <a:endParaRPr lang="en-US" sz="1600" dirty="0">
              <a:solidFill>
                <a:schemeClr val="accent5">
                  <a:lumMod val="75000"/>
                </a:schemeClr>
              </a:solidFill>
            </a:endParaRPr>
          </a:p>
          <a:p>
            <a:r>
              <a:rPr lang="en-US" sz="1600" i="1" dirty="0">
                <a:solidFill>
                  <a:schemeClr val="accent5">
                    <a:lumMod val="75000"/>
                  </a:schemeClr>
                </a:solidFill>
              </a:rPr>
              <a:t>What is the prognosis?</a:t>
            </a:r>
          </a:p>
          <a:p>
            <a:r>
              <a:rPr lang="en-US" sz="1600" dirty="0">
                <a:solidFill>
                  <a:schemeClr val="accent5">
                    <a:lumMod val="75000"/>
                  </a:schemeClr>
                </a:solidFill>
              </a:rPr>
              <a:t>Poor</a:t>
            </a:r>
          </a:p>
        </p:txBody>
      </p:sp>
    </p:spTree>
    <p:extLst>
      <p:ext uri="{BB962C8B-B14F-4D97-AF65-F5344CB8AC3E}">
        <p14:creationId xmlns:p14="http://schemas.microsoft.com/office/powerpoint/2010/main" val="4244807233"/>
      </p:ext>
    </p:extLst>
  </p:cSld>
  <p:clrMapOvr>
    <a:masterClrMapping/>
  </p:clrMapOvr>
</p:sld>
</file>

<file path=ppt/slides/slide3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Straight Arrow Connector 12">
            <a:extLst>
              <a:ext uri="{FF2B5EF4-FFF2-40B4-BE49-F238E27FC236}">
                <a16:creationId xmlns:a16="http://schemas.microsoft.com/office/drawing/2014/main" id="{A6DE2085-829C-480C-9216-69D6039C0A37}"/>
              </a:ext>
            </a:extLst>
          </p:cNvPr>
          <p:cNvCxnSpPr>
            <a:cxnSpLocks/>
          </p:cNvCxnSpPr>
          <p:nvPr/>
        </p:nvCxnSpPr>
        <p:spPr>
          <a:xfrm>
            <a:off x="6717173" y="1828800"/>
            <a:ext cx="0" cy="3462754"/>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43014" name="Text Box 6"/>
          <p:cNvSpPr txBox="1">
            <a:spLocks noChangeArrowheads="1"/>
          </p:cNvSpPr>
          <p:nvPr/>
        </p:nvSpPr>
        <p:spPr bwMode="auto">
          <a:xfrm>
            <a:off x="533400" y="2356376"/>
            <a:ext cx="1005403"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Lens-</a:t>
            </a:r>
          </a:p>
          <a:p>
            <a:pPr algn="ctr" eaLnBrk="1" hangingPunct="1">
              <a:lnSpc>
                <a:spcPct val="80000"/>
              </a:lnSpc>
              <a:spcBef>
                <a:spcPct val="0"/>
              </a:spcBef>
              <a:buClrTx/>
              <a:buSzTx/>
              <a:buFontTx/>
              <a:buNone/>
            </a:pPr>
            <a:r>
              <a:rPr lang="en-US" altLang="en-US" sz="1800" dirty="0">
                <a:solidFill>
                  <a:schemeClr val="bg1">
                    <a:lumMod val="75000"/>
                  </a:schemeClr>
                </a:solidFill>
              </a:rPr>
              <a:t>Induced</a:t>
            </a:r>
          </a:p>
        </p:txBody>
      </p:sp>
      <p:sp>
        <p:nvSpPr>
          <p:cNvPr id="43017" name="Text Box 14"/>
          <p:cNvSpPr txBox="1">
            <a:spLocks noChangeArrowheads="1"/>
          </p:cNvSpPr>
          <p:nvPr/>
        </p:nvSpPr>
        <p:spPr bwMode="auto">
          <a:xfrm>
            <a:off x="3026498" y="2365901"/>
            <a:ext cx="1633781"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Aphakic/</a:t>
            </a:r>
          </a:p>
          <a:p>
            <a:pPr algn="ctr" eaLnBrk="1" hangingPunct="1">
              <a:lnSpc>
                <a:spcPct val="80000"/>
              </a:lnSpc>
              <a:spcBef>
                <a:spcPct val="0"/>
              </a:spcBef>
              <a:buClrTx/>
              <a:buSzTx/>
              <a:buFontTx/>
              <a:buNone/>
            </a:pPr>
            <a:r>
              <a:rPr lang="en-US" altLang="en-US" sz="1800" dirty="0" err="1">
                <a:solidFill>
                  <a:schemeClr val="bg1">
                    <a:lumMod val="75000"/>
                  </a:schemeClr>
                </a:solidFill>
              </a:rPr>
              <a:t>Pseudophakic</a:t>
            </a:r>
            <a:endParaRPr lang="en-US" altLang="en-US" sz="1800" dirty="0">
              <a:solidFill>
                <a:schemeClr val="bg1">
                  <a:lumMod val="75000"/>
                </a:schemeClr>
              </a:solidFill>
            </a:endParaRPr>
          </a:p>
        </p:txBody>
      </p:sp>
      <p:sp>
        <p:nvSpPr>
          <p:cNvPr id="43031" name="Text Box 35"/>
          <p:cNvSpPr txBox="1">
            <a:spLocks noChangeArrowheads="1"/>
          </p:cNvSpPr>
          <p:nvPr/>
        </p:nvSpPr>
        <p:spPr bwMode="auto">
          <a:xfrm>
            <a:off x="1190847" y="1295400"/>
            <a:ext cx="2473754"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solidFill>
                  <a:schemeClr val="bg1">
                    <a:lumMod val="75000"/>
                  </a:schemeClr>
                </a:solidFill>
              </a:rPr>
              <a:t>w/ Pupillary Block</a:t>
            </a:r>
          </a:p>
        </p:txBody>
      </p:sp>
      <p:sp>
        <p:nvSpPr>
          <p:cNvPr id="43032" name="Text Box 36"/>
          <p:cNvSpPr txBox="1">
            <a:spLocks noChangeArrowheads="1"/>
          </p:cNvSpPr>
          <p:nvPr/>
        </p:nvSpPr>
        <p:spPr bwMode="auto">
          <a:xfrm>
            <a:off x="5181600" y="1295400"/>
            <a:ext cx="2630848"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t>w/o Pupillary Block</a:t>
            </a:r>
          </a:p>
        </p:txBody>
      </p:sp>
      <p:sp>
        <p:nvSpPr>
          <p:cNvPr id="49" name="Rectangle 2">
            <a:extLst>
              <a:ext uri="{FF2B5EF4-FFF2-40B4-BE49-F238E27FC236}">
                <a16:creationId xmlns:a16="http://schemas.microsoft.com/office/drawing/2014/main" id="{240EE5BF-F7D2-4FC8-A5DD-F6B5423153C6}"/>
              </a:ext>
            </a:extLst>
          </p:cNvPr>
          <p:cNvSpPr>
            <a:spLocks noGrp="1" noChangeArrowheads="1"/>
          </p:cNvSpPr>
          <p:nvPr>
            <p:ph type="title"/>
          </p:nvPr>
        </p:nvSpPr>
        <p:spPr>
          <a:xfrm>
            <a:off x="457200" y="304800"/>
            <a:ext cx="7543800" cy="563562"/>
          </a:xfrm>
        </p:spPr>
        <p:txBody>
          <a:bodyPr/>
          <a:lstStyle/>
          <a:p>
            <a:pPr eaLnBrk="1" hangingPunct="1"/>
            <a:r>
              <a:rPr lang="en-US" altLang="en-US" sz="3500" dirty="0"/>
              <a:t>A</a:t>
            </a:r>
          </a:p>
        </p:txBody>
      </p:sp>
      <p:sp>
        <p:nvSpPr>
          <p:cNvPr id="50" name="TextBox 49">
            <a:extLst>
              <a:ext uri="{FF2B5EF4-FFF2-40B4-BE49-F238E27FC236}">
                <a16:creationId xmlns:a16="http://schemas.microsoft.com/office/drawing/2014/main" id="{CF426230-46C8-405C-9015-99EF57762A2E}"/>
              </a:ext>
            </a:extLst>
          </p:cNvPr>
          <p:cNvSpPr txBox="1"/>
          <p:nvPr/>
        </p:nvSpPr>
        <p:spPr>
          <a:xfrm>
            <a:off x="2259496" y="189094"/>
            <a:ext cx="4607480" cy="400110"/>
          </a:xfrm>
          <a:prstGeom prst="rect">
            <a:avLst/>
          </a:prstGeom>
          <a:solidFill>
            <a:schemeClr val="accent1">
              <a:lumMod val="60000"/>
              <a:lumOff val="40000"/>
            </a:schemeClr>
          </a:solidFill>
        </p:spPr>
        <p:txBody>
          <a:bodyPr wrap="none" rtlCol="0">
            <a:spAutoFit/>
          </a:bodyPr>
          <a:lstStyle/>
          <a:p>
            <a:pPr algn="ctr"/>
            <a:r>
              <a:rPr lang="en-US" sz="2000" b="1" dirty="0"/>
              <a:t>Secondary Angle Closure Glaucoma</a:t>
            </a:r>
          </a:p>
        </p:txBody>
      </p:sp>
      <p:sp>
        <p:nvSpPr>
          <p:cNvPr id="2" name="TextBox 1">
            <a:extLst>
              <a:ext uri="{FF2B5EF4-FFF2-40B4-BE49-F238E27FC236}">
                <a16:creationId xmlns:a16="http://schemas.microsoft.com/office/drawing/2014/main" id="{A7E30BEC-923B-4C9A-A856-BDD0D882F6B8}"/>
              </a:ext>
            </a:extLst>
          </p:cNvPr>
          <p:cNvSpPr txBox="1"/>
          <p:nvPr/>
        </p:nvSpPr>
        <p:spPr>
          <a:xfrm>
            <a:off x="887305" y="2844119"/>
            <a:ext cx="1494320" cy="338554"/>
          </a:xfrm>
          <a:prstGeom prst="rect">
            <a:avLst/>
          </a:prstGeom>
          <a:noFill/>
        </p:spPr>
        <p:txBody>
          <a:bodyPr wrap="none" rtlCol="0">
            <a:spAutoFit/>
          </a:bodyPr>
          <a:lstStyle/>
          <a:p>
            <a:r>
              <a:rPr lang="en-US" sz="1600" dirty="0" err="1">
                <a:solidFill>
                  <a:schemeClr val="bg1">
                    <a:lumMod val="75000"/>
                  </a:schemeClr>
                </a:solidFill>
              </a:rPr>
              <a:t>Phacomorphic</a:t>
            </a:r>
            <a:endParaRPr lang="en-US" sz="1600" dirty="0">
              <a:solidFill>
                <a:schemeClr val="bg1">
                  <a:lumMod val="75000"/>
                </a:schemeClr>
              </a:solidFill>
            </a:endParaRPr>
          </a:p>
        </p:txBody>
      </p:sp>
      <p:sp>
        <p:nvSpPr>
          <p:cNvPr id="51" name="TextBox 50">
            <a:extLst>
              <a:ext uri="{FF2B5EF4-FFF2-40B4-BE49-F238E27FC236}">
                <a16:creationId xmlns:a16="http://schemas.microsoft.com/office/drawing/2014/main" id="{156069D4-340B-4160-A336-EBF73557CEE0}"/>
              </a:ext>
            </a:extLst>
          </p:cNvPr>
          <p:cNvSpPr txBox="1"/>
          <p:nvPr/>
        </p:nvSpPr>
        <p:spPr>
          <a:xfrm>
            <a:off x="884725" y="3175578"/>
            <a:ext cx="1402948" cy="338554"/>
          </a:xfrm>
          <a:prstGeom prst="rect">
            <a:avLst/>
          </a:prstGeom>
          <a:noFill/>
        </p:spPr>
        <p:txBody>
          <a:bodyPr wrap="none" rtlCol="0">
            <a:spAutoFit/>
          </a:bodyPr>
          <a:lstStyle/>
          <a:p>
            <a:r>
              <a:rPr lang="en-US" sz="1600" dirty="0">
                <a:solidFill>
                  <a:schemeClr val="bg1">
                    <a:lumMod val="75000"/>
                  </a:schemeClr>
                </a:solidFill>
              </a:rPr>
              <a:t>Ectopia </a:t>
            </a:r>
            <a:r>
              <a:rPr lang="en-US" sz="1600" dirty="0" err="1">
                <a:solidFill>
                  <a:schemeClr val="bg1">
                    <a:lumMod val="75000"/>
                  </a:schemeClr>
                </a:solidFill>
              </a:rPr>
              <a:t>lentis</a:t>
            </a:r>
            <a:endParaRPr lang="en-US" sz="1600" dirty="0">
              <a:solidFill>
                <a:schemeClr val="bg1">
                  <a:lumMod val="75000"/>
                </a:schemeClr>
              </a:solidFill>
            </a:endParaRPr>
          </a:p>
        </p:txBody>
      </p:sp>
      <p:cxnSp>
        <p:nvCxnSpPr>
          <p:cNvPr id="71" name="Straight Connector 70">
            <a:extLst>
              <a:ext uri="{FF2B5EF4-FFF2-40B4-BE49-F238E27FC236}">
                <a16:creationId xmlns:a16="http://schemas.microsoft.com/office/drawing/2014/main" id="{C104938D-BA8D-4E39-9D5F-9EE2012F2F3C}"/>
              </a:ext>
            </a:extLst>
          </p:cNvPr>
          <p:cNvCxnSpPr>
            <a:cxnSpLocks/>
          </p:cNvCxnSpPr>
          <p:nvPr/>
        </p:nvCxnSpPr>
        <p:spPr>
          <a:xfrm flipH="1">
            <a:off x="762665" y="3023488"/>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2A7E4E40-472F-4E50-8A7A-45C10FDD7171}"/>
              </a:ext>
            </a:extLst>
          </p:cNvPr>
          <p:cNvCxnSpPr>
            <a:cxnSpLocks/>
          </p:cNvCxnSpPr>
          <p:nvPr/>
        </p:nvCxnSpPr>
        <p:spPr>
          <a:xfrm flipH="1">
            <a:off x="762665" y="3347853"/>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C3924889-45B9-4383-9C9E-48F0A9C27AD8}"/>
              </a:ext>
            </a:extLst>
          </p:cNvPr>
          <p:cNvCxnSpPr>
            <a:cxnSpLocks/>
          </p:cNvCxnSpPr>
          <p:nvPr/>
        </p:nvCxnSpPr>
        <p:spPr>
          <a:xfrm flipH="1">
            <a:off x="748719" y="2838976"/>
            <a:ext cx="13947" cy="5088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 name="Straight Arrow Connector 5">
            <a:extLst>
              <a:ext uri="{FF2B5EF4-FFF2-40B4-BE49-F238E27FC236}">
                <a16:creationId xmlns:a16="http://schemas.microsoft.com/office/drawing/2014/main" id="{A3439F0C-5143-461F-8F3C-2E830785DEFC}"/>
              </a:ext>
            </a:extLst>
          </p:cNvPr>
          <p:cNvCxnSpPr>
            <a:stCxn id="50" idx="2"/>
          </p:cNvCxnSpPr>
          <p:nvPr/>
        </p:nvCxnSpPr>
        <p:spPr>
          <a:xfrm flipH="1">
            <a:off x="2971800" y="589204"/>
            <a:ext cx="1591436" cy="706196"/>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0" name="Straight Arrow Connector 9">
            <a:extLst>
              <a:ext uri="{FF2B5EF4-FFF2-40B4-BE49-F238E27FC236}">
                <a16:creationId xmlns:a16="http://schemas.microsoft.com/office/drawing/2014/main" id="{84DC796E-F6ED-4FBB-82D2-A260F480BF8A}"/>
              </a:ext>
            </a:extLst>
          </p:cNvPr>
          <p:cNvCxnSpPr>
            <a:cxnSpLocks/>
          </p:cNvCxnSpPr>
          <p:nvPr/>
        </p:nvCxnSpPr>
        <p:spPr>
          <a:xfrm>
            <a:off x="4572000" y="589204"/>
            <a:ext cx="1600200" cy="706196"/>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6" name="Straight Arrow Connector 25">
            <a:extLst>
              <a:ext uri="{FF2B5EF4-FFF2-40B4-BE49-F238E27FC236}">
                <a16:creationId xmlns:a16="http://schemas.microsoft.com/office/drawing/2014/main" id="{B70E0124-9B84-41A5-8D84-A66B7838A706}"/>
              </a:ext>
            </a:extLst>
          </p:cNvPr>
          <p:cNvCxnSpPr>
            <a:cxnSpLocks/>
          </p:cNvCxnSpPr>
          <p:nvPr/>
        </p:nvCxnSpPr>
        <p:spPr>
          <a:xfrm flipH="1">
            <a:off x="1159539" y="1828800"/>
            <a:ext cx="1290435" cy="478059"/>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28" name="Straight Arrow Connector 27">
            <a:extLst>
              <a:ext uri="{FF2B5EF4-FFF2-40B4-BE49-F238E27FC236}">
                <a16:creationId xmlns:a16="http://schemas.microsoft.com/office/drawing/2014/main" id="{567A4249-5C59-4416-8A8E-1C35913900AB}"/>
              </a:ext>
            </a:extLst>
          </p:cNvPr>
          <p:cNvCxnSpPr>
            <a:cxnSpLocks/>
          </p:cNvCxnSpPr>
          <p:nvPr/>
        </p:nvCxnSpPr>
        <p:spPr>
          <a:xfrm>
            <a:off x="2449973" y="1832208"/>
            <a:ext cx="1268784"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56" name="Text Box 6">
            <a:extLst>
              <a:ext uri="{FF2B5EF4-FFF2-40B4-BE49-F238E27FC236}">
                <a16:creationId xmlns:a16="http://schemas.microsoft.com/office/drawing/2014/main" id="{557983BD-9D64-49B9-A366-A08663B0451F}"/>
              </a:ext>
            </a:extLst>
          </p:cNvPr>
          <p:cNvSpPr txBox="1">
            <a:spLocks noChangeArrowheads="1"/>
          </p:cNvSpPr>
          <p:nvPr/>
        </p:nvSpPr>
        <p:spPr bwMode="auto">
          <a:xfrm>
            <a:off x="5029200" y="2356376"/>
            <a:ext cx="813043"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r" eaLnBrk="1" hangingPunct="1">
              <a:lnSpc>
                <a:spcPct val="80000"/>
              </a:lnSpc>
              <a:spcBef>
                <a:spcPct val="0"/>
              </a:spcBef>
              <a:buClrTx/>
              <a:buSzTx/>
              <a:buFontTx/>
              <a:buNone/>
            </a:pPr>
            <a:r>
              <a:rPr lang="en-US" altLang="en-US" sz="1800" dirty="0">
                <a:solidFill>
                  <a:schemeClr val="bg1">
                    <a:lumMod val="75000"/>
                  </a:schemeClr>
                </a:solidFill>
              </a:rPr>
              <a:t>‘Push’</a:t>
            </a:r>
          </a:p>
        </p:txBody>
      </p:sp>
      <p:sp>
        <p:nvSpPr>
          <p:cNvPr id="57" name="Text Box 14">
            <a:extLst>
              <a:ext uri="{FF2B5EF4-FFF2-40B4-BE49-F238E27FC236}">
                <a16:creationId xmlns:a16="http://schemas.microsoft.com/office/drawing/2014/main" id="{5DAFA1C1-3A29-4C27-A379-663FDD22E326}"/>
              </a:ext>
            </a:extLst>
          </p:cNvPr>
          <p:cNvSpPr txBox="1">
            <a:spLocks noChangeArrowheads="1"/>
          </p:cNvSpPr>
          <p:nvPr/>
        </p:nvSpPr>
        <p:spPr bwMode="auto">
          <a:xfrm>
            <a:off x="7620000" y="2365901"/>
            <a:ext cx="671979"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t>‘Pull’</a:t>
            </a:r>
          </a:p>
        </p:txBody>
      </p:sp>
      <p:cxnSp>
        <p:nvCxnSpPr>
          <p:cNvPr id="58" name="Straight Arrow Connector 57">
            <a:extLst>
              <a:ext uri="{FF2B5EF4-FFF2-40B4-BE49-F238E27FC236}">
                <a16:creationId xmlns:a16="http://schemas.microsoft.com/office/drawing/2014/main" id="{E874FEE9-46BD-46A3-90A3-DE7CC220FBFF}"/>
              </a:ext>
            </a:extLst>
          </p:cNvPr>
          <p:cNvCxnSpPr>
            <a:cxnSpLocks/>
          </p:cNvCxnSpPr>
          <p:nvPr/>
        </p:nvCxnSpPr>
        <p:spPr>
          <a:xfrm flipH="1">
            <a:off x="5867400" y="1828800"/>
            <a:ext cx="849775"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59" name="Straight Arrow Connector 58">
            <a:extLst>
              <a:ext uri="{FF2B5EF4-FFF2-40B4-BE49-F238E27FC236}">
                <a16:creationId xmlns:a16="http://schemas.microsoft.com/office/drawing/2014/main" id="{C370A4A1-FE96-4E70-B89E-839542A5E241}"/>
              </a:ext>
            </a:extLst>
          </p:cNvPr>
          <p:cNvCxnSpPr>
            <a:cxnSpLocks/>
          </p:cNvCxnSpPr>
          <p:nvPr/>
        </p:nvCxnSpPr>
        <p:spPr>
          <a:xfrm>
            <a:off x="6717173" y="1832208"/>
            <a:ext cx="902827" cy="474047"/>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62" name="Text Box 16">
            <a:extLst>
              <a:ext uri="{FF2B5EF4-FFF2-40B4-BE49-F238E27FC236}">
                <a16:creationId xmlns:a16="http://schemas.microsoft.com/office/drawing/2014/main" id="{33538067-0726-41B0-93FF-357EF00CA62D}"/>
              </a:ext>
            </a:extLst>
          </p:cNvPr>
          <p:cNvSpPr txBox="1">
            <a:spLocks noChangeArrowheads="1"/>
          </p:cNvSpPr>
          <p:nvPr/>
        </p:nvSpPr>
        <p:spPr bwMode="auto">
          <a:xfrm>
            <a:off x="8065437" y="2684785"/>
            <a:ext cx="628698"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NVG</a:t>
            </a:r>
          </a:p>
        </p:txBody>
      </p:sp>
      <p:sp>
        <p:nvSpPr>
          <p:cNvPr id="70" name="Text Box 21">
            <a:extLst>
              <a:ext uri="{FF2B5EF4-FFF2-40B4-BE49-F238E27FC236}">
                <a16:creationId xmlns:a16="http://schemas.microsoft.com/office/drawing/2014/main" id="{86C32650-BE1F-4CC3-8DB5-0C136D877E6F}"/>
              </a:ext>
            </a:extLst>
          </p:cNvPr>
          <p:cNvSpPr txBox="1">
            <a:spLocks noChangeArrowheads="1"/>
          </p:cNvSpPr>
          <p:nvPr/>
        </p:nvSpPr>
        <p:spPr bwMode="auto">
          <a:xfrm>
            <a:off x="8070534" y="3048000"/>
            <a:ext cx="526106"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a:solidFill>
                  <a:schemeClr val="bg1">
                    <a:lumMod val="75000"/>
                  </a:schemeClr>
                </a:solidFill>
              </a:rPr>
              <a:t>ICE</a:t>
            </a:r>
          </a:p>
        </p:txBody>
      </p:sp>
      <p:sp>
        <p:nvSpPr>
          <p:cNvPr id="75" name="Text Box 45">
            <a:extLst>
              <a:ext uri="{FF2B5EF4-FFF2-40B4-BE49-F238E27FC236}">
                <a16:creationId xmlns:a16="http://schemas.microsoft.com/office/drawing/2014/main" id="{2B6EDA2D-8F55-4DFD-A225-8C03CE6FC7F3}"/>
              </a:ext>
            </a:extLst>
          </p:cNvPr>
          <p:cNvSpPr txBox="1">
            <a:spLocks noChangeArrowheads="1"/>
          </p:cNvSpPr>
          <p:nvPr/>
        </p:nvSpPr>
        <p:spPr bwMode="auto">
          <a:xfrm>
            <a:off x="8073162" y="3810000"/>
            <a:ext cx="1070837" cy="74635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ts val="1700"/>
              </a:lnSpc>
              <a:spcBef>
                <a:spcPct val="0"/>
              </a:spcBef>
              <a:buClrTx/>
              <a:buSzTx/>
              <a:buFontTx/>
              <a:buNone/>
            </a:pPr>
            <a:r>
              <a:rPr lang="en-US" altLang="en-US" sz="1600" dirty="0"/>
              <a:t>Epithelial/ fibrous ingrowth</a:t>
            </a:r>
          </a:p>
        </p:txBody>
      </p:sp>
      <p:cxnSp>
        <p:nvCxnSpPr>
          <p:cNvPr id="77" name="Straight Connector 76">
            <a:extLst>
              <a:ext uri="{FF2B5EF4-FFF2-40B4-BE49-F238E27FC236}">
                <a16:creationId xmlns:a16="http://schemas.microsoft.com/office/drawing/2014/main" id="{FC090BD7-F2E1-4464-B57B-9CBE5874C89B}"/>
              </a:ext>
            </a:extLst>
          </p:cNvPr>
          <p:cNvCxnSpPr>
            <a:cxnSpLocks/>
          </p:cNvCxnSpPr>
          <p:nvPr/>
        </p:nvCxnSpPr>
        <p:spPr>
          <a:xfrm>
            <a:off x="7873969" y="2674448"/>
            <a:ext cx="7724" cy="128795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8" name="Straight Connector 77">
            <a:extLst>
              <a:ext uri="{FF2B5EF4-FFF2-40B4-BE49-F238E27FC236}">
                <a16:creationId xmlns:a16="http://schemas.microsoft.com/office/drawing/2014/main" id="{B1922ED5-C3D8-43D8-A00D-1D6BC9201DBA}"/>
              </a:ext>
            </a:extLst>
          </p:cNvPr>
          <p:cNvCxnSpPr/>
          <p:nvPr/>
        </p:nvCxnSpPr>
        <p:spPr>
          <a:xfrm flipH="1">
            <a:off x="7873968" y="2840262"/>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9" name="Straight Connector 78">
            <a:extLst>
              <a:ext uri="{FF2B5EF4-FFF2-40B4-BE49-F238E27FC236}">
                <a16:creationId xmlns:a16="http://schemas.microsoft.com/office/drawing/2014/main" id="{77019ED2-6D69-4A60-9D19-D4DB786EA3A0}"/>
              </a:ext>
            </a:extLst>
          </p:cNvPr>
          <p:cNvCxnSpPr/>
          <p:nvPr/>
        </p:nvCxnSpPr>
        <p:spPr>
          <a:xfrm flipH="1">
            <a:off x="7873968" y="3213518"/>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1" name="Straight Connector 80">
            <a:extLst>
              <a:ext uri="{FF2B5EF4-FFF2-40B4-BE49-F238E27FC236}">
                <a16:creationId xmlns:a16="http://schemas.microsoft.com/office/drawing/2014/main" id="{9796A12F-4125-4C05-8EE8-A388740C580D}"/>
              </a:ext>
            </a:extLst>
          </p:cNvPr>
          <p:cNvCxnSpPr/>
          <p:nvPr/>
        </p:nvCxnSpPr>
        <p:spPr>
          <a:xfrm flipH="1">
            <a:off x="7877837" y="3581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3" name="Straight Connector 82">
            <a:extLst>
              <a:ext uri="{FF2B5EF4-FFF2-40B4-BE49-F238E27FC236}">
                <a16:creationId xmlns:a16="http://schemas.microsoft.com/office/drawing/2014/main" id="{7FDC5F4B-9BF0-42AD-B8BB-2F2399BCF1E2}"/>
              </a:ext>
            </a:extLst>
          </p:cNvPr>
          <p:cNvCxnSpPr/>
          <p:nvPr/>
        </p:nvCxnSpPr>
        <p:spPr>
          <a:xfrm flipH="1">
            <a:off x="7881693" y="3962400"/>
            <a:ext cx="24447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93" name="Text Box 42">
            <a:extLst>
              <a:ext uri="{FF2B5EF4-FFF2-40B4-BE49-F238E27FC236}">
                <a16:creationId xmlns:a16="http://schemas.microsoft.com/office/drawing/2014/main" id="{53BAB77F-E061-4834-9068-34BDF78AD071}"/>
              </a:ext>
            </a:extLst>
          </p:cNvPr>
          <p:cNvSpPr txBox="1">
            <a:spLocks noChangeArrowheads="1"/>
          </p:cNvSpPr>
          <p:nvPr/>
        </p:nvSpPr>
        <p:spPr bwMode="auto">
          <a:xfrm>
            <a:off x="8111387" y="3429000"/>
            <a:ext cx="856196"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Flat AC</a:t>
            </a:r>
          </a:p>
        </p:txBody>
      </p:sp>
      <p:sp>
        <p:nvSpPr>
          <p:cNvPr id="100" name="Text Box 23">
            <a:extLst>
              <a:ext uri="{FF2B5EF4-FFF2-40B4-BE49-F238E27FC236}">
                <a16:creationId xmlns:a16="http://schemas.microsoft.com/office/drawing/2014/main" id="{D8F2FCFF-2984-4836-B000-9C5601A8EAAA}"/>
              </a:ext>
            </a:extLst>
          </p:cNvPr>
          <p:cNvSpPr txBox="1">
            <a:spLocks noChangeArrowheads="1"/>
          </p:cNvSpPr>
          <p:nvPr/>
        </p:nvSpPr>
        <p:spPr bwMode="auto">
          <a:xfrm>
            <a:off x="5530369" y="2667000"/>
            <a:ext cx="2143536"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Aqueous misdirection</a:t>
            </a:r>
          </a:p>
        </p:txBody>
      </p:sp>
      <p:cxnSp>
        <p:nvCxnSpPr>
          <p:cNvPr id="104" name="Straight Connector 103">
            <a:extLst>
              <a:ext uri="{FF2B5EF4-FFF2-40B4-BE49-F238E27FC236}">
                <a16:creationId xmlns:a16="http://schemas.microsoft.com/office/drawing/2014/main" id="{49D87D4A-E317-4446-9B95-5184CB3968F3}"/>
              </a:ext>
            </a:extLst>
          </p:cNvPr>
          <p:cNvCxnSpPr>
            <a:cxnSpLocks/>
          </p:cNvCxnSpPr>
          <p:nvPr/>
        </p:nvCxnSpPr>
        <p:spPr>
          <a:xfrm flipH="1">
            <a:off x="5316229" y="2667000"/>
            <a:ext cx="7397" cy="25314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5" name="Straight Connector 104">
            <a:extLst>
              <a:ext uri="{FF2B5EF4-FFF2-40B4-BE49-F238E27FC236}">
                <a16:creationId xmlns:a16="http://schemas.microsoft.com/office/drawing/2014/main" id="{F40B6D71-75A8-4A88-864D-00D14C2F710D}"/>
              </a:ext>
            </a:extLst>
          </p:cNvPr>
          <p:cNvCxnSpPr/>
          <p:nvPr/>
        </p:nvCxnSpPr>
        <p:spPr>
          <a:xfrm flipH="1">
            <a:off x="5323624" y="2832814"/>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6" name="Straight Connector 105">
            <a:extLst>
              <a:ext uri="{FF2B5EF4-FFF2-40B4-BE49-F238E27FC236}">
                <a16:creationId xmlns:a16="http://schemas.microsoft.com/office/drawing/2014/main" id="{010BF7B2-AA07-4DCF-822D-E2DB5CC0BF59}"/>
              </a:ext>
            </a:extLst>
          </p:cNvPr>
          <p:cNvCxnSpPr/>
          <p:nvPr/>
        </p:nvCxnSpPr>
        <p:spPr>
          <a:xfrm flipH="1">
            <a:off x="5323624" y="3360065"/>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a:extLst>
              <a:ext uri="{FF2B5EF4-FFF2-40B4-BE49-F238E27FC236}">
                <a16:creationId xmlns:a16="http://schemas.microsoft.com/office/drawing/2014/main" id="{BAC8035C-3999-4C31-93CD-6C0D2ADEB73B}"/>
              </a:ext>
            </a:extLst>
          </p:cNvPr>
          <p:cNvCxnSpPr/>
          <p:nvPr/>
        </p:nvCxnSpPr>
        <p:spPr>
          <a:xfrm flipH="1">
            <a:off x="5323536" y="3786938"/>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8" name="Straight Connector 107">
            <a:extLst>
              <a:ext uri="{FF2B5EF4-FFF2-40B4-BE49-F238E27FC236}">
                <a16:creationId xmlns:a16="http://schemas.microsoft.com/office/drawing/2014/main" id="{DB64CAEE-69B4-426A-8A5B-D1269DBF0F66}"/>
              </a:ext>
            </a:extLst>
          </p:cNvPr>
          <p:cNvCxnSpPr/>
          <p:nvPr/>
        </p:nvCxnSpPr>
        <p:spPr>
          <a:xfrm flipH="1">
            <a:off x="5327493" y="4249152"/>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12" name="Straight Connector 111">
            <a:extLst>
              <a:ext uri="{FF2B5EF4-FFF2-40B4-BE49-F238E27FC236}">
                <a16:creationId xmlns:a16="http://schemas.microsoft.com/office/drawing/2014/main" id="{99A16C30-4BE4-48E5-8B65-0C5F3039B8DC}"/>
              </a:ext>
            </a:extLst>
          </p:cNvPr>
          <p:cNvCxnSpPr/>
          <p:nvPr/>
        </p:nvCxnSpPr>
        <p:spPr>
          <a:xfrm flipH="1">
            <a:off x="5333455" y="51816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13" name="Text Box 42">
            <a:extLst>
              <a:ext uri="{FF2B5EF4-FFF2-40B4-BE49-F238E27FC236}">
                <a16:creationId xmlns:a16="http://schemas.microsoft.com/office/drawing/2014/main" id="{056DFFD9-3CA2-42E7-90FE-4F14522E3504}"/>
              </a:ext>
            </a:extLst>
          </p:cNvPr>
          <p:cNvSpPr txBox="1">
            <a:spLocks noChangeArrowheads="1"/>
          </p:cNvSpPr>
          <p:nvPr/>
        </p:nvSpPr>
        <p:spPr bwMode="auto">
          <a:xfrm>
            <a:off x="5533954" y="3623846"/>
            <a:ext cx="1563248"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Retinal surgery</a:t>
            </a:r>
          </a:p>
        </p:txBody>
      </p:sp>
      <p:sp>
        <p:nvSpPr>
          <p:cNvPr id="118" name="Text Box 47">
            <a:extLst>
              <a:ext uri="{FF2B5EF4-FFF2-40B4-BE49-F238E27FC236}">
                <a16:creationId xmlns:a16="http://schemas.microsoft.com/office/drawing/2014/main" id="{3F59D898-ECAD-49F0-9425-2A1BC8DDA7B5}"/>
              </a:ext>
            </a:extLst>
          </p:cNvPr>
          <p:cNvSpPr txBox="1">
            <a:spLocks noChangeArrowheads="1"/>
          </p:cNvSpPr>
          <p:nvPr/>
        </p:nvSpPr>
        <p:spPr bwMode="auto">
          <a:xfrm>
            <a:off x="5523688" y="4538246"/>
            <a:ext cx="1414170"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Drug-induced</a:t>
            </a:r>
          </a:p>
        </p:txBody>
      </p:sp>
      <p:sp>
        <p:nvSpPr>
          <p:cNvPr id="16" name="TextBox 15">
            <a:extLst>
              <a:ext uri="{FF2B5EF4-FFF2-40B4-BE49-F238E27FC236}">
                <a16:creationId xmlns:a16="http://schemas.microsoft.com/office/drawing/2014/main" id="{984E008D-FBBA-42B4-940E-EA26772E0161}"/>
              </a:ext>
            </a:extLst>
          </p:cNvPr>
          <p:cNvSpPr txBox="1"/>
          <p:nvPr/>
        </p:nvSpPr>
        <p:spPr>
          <a:xfrm>
            <a:off x="6230528" y="5257800"/>
            <a:ext cx="1326004" cy="369332"/>
          </a:xfrm>
          <a:prstGeom prst="rect">
            <a:avLst/>
          </a:prstGeom>
          <a:noFill/>
        </p:spPr>
        <p:txBody>
          <a:bodyPr wrap="none" rtlCol="0">
            <a:spAutoFit/>
          </a:bodyPr>
          <a:lstStyle/>
          <a:p>
            <a:pPr algn="ctr"/>
            <a:r>
              <a:rPr lang="en-US" dirty="0">
                <a:solidFill>
                  <a:schemeClr val="bg1">
                    <a:lumMod val="75000"/>
                  </a:schemeClr>
                </a:solidFill>
              </a:rPr>
              <a:t>Both/Either</a:t>
            </a:r>
          </a:p>
        </p:txBody>
      </p:sp>
      <p:cxnSp>
        <p:nvCxnSpPr>
          <p:cNvPr id="125" name="Straight Connector 124">
            <a:extLst>
              <a:ext uri="{FF2B5EF4-FFF2-40B4-BE49-F238E27FC236}">
                <a16:creationId xmlns:a16="http://schemas.microsoft.com/office/drawing/2014/main" id="{01138141-D318-4ED7-A7FE-D8F2155CE890}"/>
              </a:ext>
            </a:extLst>
          </p:cNvPr>
          <p:cNvCxnSpPr/>
          <p:nvPr/>
        </p:nvCxnSpPr>
        <p:spPr>
          <a:xfrm flipH="1">
            <a:off x="5334000" y="4724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52" name="Text Box 47">
            <a:extLst>
              <a:ext uri="{FF2B5EF4-FFF2-40B4-BE49-F238E27FC236}">
                <a16:creationId xmlns:a16="http://schemas.microsoft.com/office/drawing/2014/main" id="{E3578916-9804-473C-8F06-D4FA0BCEDFD0}"/>
              </a:ext>
            </a:extLst>
          </p:cNvPr>
          <p:cNvSpPr txBox="1">
            <a:spLocks noChangeArrowheads="1"/>
          </p:cNvSpPr>
          <p:nvPr/>
        </p:nvSpPr>
        <p:spPr bwMode="auto">
          <a:xfrm>
            <a:off x="5543446" y="4055146"/>
            <a:ext cx="1619354"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err="1">
                <a:solidFill>
                  <a:schemeClr val="bg1">
                    <a:lumMod val="75000"/>
                  </a:schemeClr>
                </a:solidFill>
              </a:rPr>
              <a:t>Nanophthalmos</a:t>
            </a:r>
            <a:endParaRPr lang="en-US" altLang="en-US" sz="1600" dirty="0">
              <a:solidFill>
                <a:schemeClr val="bg1">
                  <a:lumMod val="75000"/>
                </a:schemeClr>
              </a:solidFill>
            </a:endParaRPr>
          </a:p>
        </p:txBody>
      </p:sp>
      <p:sp>
        <p:nvSpPr>
          <p:cNvPr id="53" name="Text Box 45">
            <a:extLst>
              <a:ext uri="{FF2B5EF4-FFF2-40B4-BE49-F238E27FC236}">
                <a16:creationId xmlns:a16="http://schemas.microsoft.com/office/drawing/2014/main" id="{57D1A14F-68FE-47D2-983C-1A879D66A9DC}"/>
              </a:ext>
            </a:extLst>
          </p:cNvPr>
          <p:cNvSpPr txBox="1">
            <a:spLocks noChangeArrowheads="1"/>
          </p:cNvSpPr>
          <p:nvPr/>
        </p:nvSpPr>
        <p:spPr bwMode="auto">
          <a:xfrm>
            <a:off x="5523688" y="5013493"/>
            <a:ext cx="582211"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PFV</a:t>
            </a:r>
          </a:p>
        </p:txBody>
      </p:sp>
      <p:sp>
        <p:nvSpPr>
          <p:cNvPr id="54" name="Text Box 42">
            <a:extLst>
              <a:ext uri="{FF2B5EF4-FFF2-40B4-BE49-F238E27FC236}">
                <a16:creationId xmlns:a16="http://schemas.microsoft.com/office/drawing/2014/main" id="{E1E37D2C-2C52-446B-843B-01E64990D3EC}"/>
              </a:ext>
            </a:extLst>
          </p:cNvPr>
          <p:cNvSpPr txBox="1">
            <a:spLocks noChangeArrowheads="1"/>
          </p:cNvSpPr>
          <p:nvPr/>
        </p:nvSpPr>
        <p:spPr bwMode="auto">
          <a:xfrm>
            <a:off x="5551406" y="3192546"/>
            <a:ext cx="2276072"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ERD/choroidal effusion</a:t>
            </a:r>
          </a:p>
        </p:txBody>
      </p:sp>
      <p:sp>
        <p:nvSpPr>
          <p:cNvPr id="3" name="Oval 2">
            <a:extLst>
              <a:ext uri="{FF2B5EF4-FFF2-40B4-BE49-F238E27FC236}">
                <a16:creationId xmlns:a16="http://schemas.microsoft.com/office/drawing/2014/main" id="{CA43B5D7-5B37-41B8-AA23-BE1D77209FD4}"/>
              </a:ext>
            </a:extLst>
          </p:cNvPr>
          <p:cNvSpPr/>
          <p:nvPr/>
        </p:nvSpPr>
        <p:spPr>
          <a:xfrm>
            <a:off x="7987580" y="3557880"/>
            <a:ext cx="1120988" cy="1100546"/>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TextBox 45">
            <a:extLst>
              <a:ext uri="{FF2B5EF4-FFF2-40B4-BE49-F238E27FC236}">
                <a16:creationId xmlns:a16="http://schemas.microsoft.com/office/drawing/2014/main" id="{6DB69676-7F48-4D07-B491-35A6A82DED6B}"/>
              </a:ext>
            </a:extLst>
          </p:cNvPr>
          <p:cNvSpPr txBox="1"/>
          <p:nvPr/>
        </p:nvSpPr>
        <p:spPr>
          <a:xfrm>
            <a:off x="1491849" y="2421881"/>
            <a:ext cx="5903574" cy="4278094"/>
          </a:xfrm>
          <a:prstGeom prst="rect">
            <a:avLst/>
          </a:prstGeom>
          <a:solidFill>
            <a:schemeClr val="accent5">
              <a:lumMod val="75000"/>
            </a:schemeClr>
          </a:solidFill>
        </p:spPr>
        <p:txBody>
          <a:bodyPr wrap="square" rtlCol="0">
            <a:spAutoFit/>
          </a:bodyPr>
          <a:lstStyle/>
          <a:p>
            <a:r>
              <a:rPr lang="en-US" sz="1600" i="1" dirty="0">
                <a:solidFill>
                  <a:srgbClr val="0000FF"/>
                </a:solidFill>
              </a:rPr>
              <a:t>In a nutshell, what is </a:t>
            </a:r>
            <a:r>
              <a:rPr lang="en-US" sz="1600" dirty="0">
                <a:solidFill>
                  <a:srgbClr val="0000FF"/>
                </a:solidFill>
              </a:rPr>
              <a:t>epithelial/fibrous ingrowth</a:t>
            </a:r>
            <a:r>
              <a:rPr lang="en-US" sz="1600" i="1" dirty="0">
                <a:solidFill>
                  <a:srgbClr val="0000FF"/>
                </a:solidFill>
              </a:rPr>
              <a:t>?</a:t>
            </a:r>
          </a:p>
          <a:p>
            <a:r>
              <a:rPr lang="en-US" sz="1600" dirty="0">
                <a:solidFill>
                  <a:srgbClr val="0000FF"/>
                </a:solidFill>
              </a:rPr>
              <a:t>Intraocular invasion by epithelial or fibrous tissue via a surgical or traumatic wound</a:t>
            </a:r>
          </a:p>
          <a:p>
            <a:endParaRPr lang="en-US" sz="1600" i="1" dirty="0">
              <a:solidFill>
                <a:srgbClr val="0000FF"/>
              </a:solidFill>
            </a:endParaRPr>
          </a:p>
          <a:p>
            <a:r>
              <a:rPr lang="en-US" sz="1600" i="1" dirty="0">
                <a:solidFill>
                  <a:srgbClr val="0000FF"/>
                </a:solidFill>
              </a:rPr>
              <a:t>How do these entities produce secondary ACG?</a:t>
            </a:r>
          </a:p>
          <a:p>
            <a:r>
              <a:rPr lang="en-US" sz="1600" dirty="0">
                <a:solidFill>
                  <a:srgbClr val="0000FF"/>
                </a:solidFill>
              </a:rPr>
              <a:t>If the invading tissue grows over the angle, it can produce PAS, or even destroy the TM</a:t>
            </a:r>
            <a:endParaRPr lang="en-US" sz="1600" dirty="0">
              <a:solidFill>
                <a:schemeClr val="accent5">
                  <a:lumMod val="75000"/>
                </a:schemeClr>
              </a:solidFill>
            </a:endParaRPr>
          </a:p>
          <a:p>
            <a:endParaRPr lang="en-US" sz="1600" i="1" dirty="0">
              <a:solidFill>
                <a:schemeClr val="accent5">
                  <a:lumMod val="75000"/>
                </a:schemeClr>
              </a:solidFill>
            </a:endParaRPr>
          </a:p>
          <a:p>
            <a:r>
              <a:rPr lang="en-US" sz="1600" i="1" dirty="0">
                <a:solidFill>
                  <a:schemeClr val="accent5">
                    <a:lumMod val="75000"/>
                  </a:schemeClr>
                </a:solidFill>
              </a:rPr>
              <a:t>What do they look like at the slit lamp?</a:t>
            </a:r>
          </a:p>
          <a:p>
            <a:r>
              <a:rPr lang="en-US" sz="1600" dirty="0">
                <a:solidFill>
                  <a:schemeClr val="accent5">
                    <a:lumMod val="75000"/>
                  </a:schemeClr>
                </a:solidFill>
              </a:rPr>
              <a:t>--Epithelial ingrowth: A thin gray sheet</a:t>
            </a:r>
          </a:p>
          <a:p>
            <a:r>
              <a:rPr lang="en-US" sz="1600" dirty="0">
                <a:solidFill>
                  <a:schemeClr val="accent5">
                    <a:lumMod val="75000"/>
                  </a:schemeClr>
                </a:solidFill>
              </a:rPr>
              <a:t>--Fibrous ingrowth: A thick, gray-white, vascular layer</a:t>
            </a:r>
          </a:p>
          <a:p>
            <a:endParaRPr lang="en-US" sz="1600" dirty="0">
              <a:solidFill>
                <a:schemeClr val="accent5">
                  <a:lumMod val="75000"/>
                </a:schemeClr>
              </a:solidFill>
            </a:endParaRPr>
          </a:p>
          <a:p>
            <a:r>
              <a:rPr lang="en-US" sz="1600" i="1" dirty="0">
                <a:solidFill>
                  <a:schemeClr val="accent5">
                    <a:lumMod val="75000"/>
                  </a:schemeClr>
                </a:solidFill>
              </a:rPr>
              <a:t>What is the treatment?</a:t>
            </a:r>
          </a:p>
          <a:p>
            <a:r>
              <a:rPr lang="en-US" sz="1600" dirty="0">
                <a:solidFill>
                  <a:schemeClr val="accent5">
                    <a:lumMod val="75000"/>
                  </a:schemeClr>
                </a:solidFill>
              </a:rPr>
              <a:t>Extensive intraocular debridement can be attempted</a:t>
            </a:r>
          </a:p>
          <a:p>
            <a:endParaRPr lang="en-US" sz="1600" dirty="0">
              <a:solidFill>
                <a:schemeClr val="accent5">
                  <a:lumMod val="75000"/>
                </a:schemeClr>
              </a:solidFill>
            </a:endParaRPr>
          </a:p>
          <a:p>
            <a:r>
              <a:rPr lang="en-US" sz="1600" i="1" dirty="0">
                <a:solidFill>
                  <a:schemeClr val="accent5">
                    <a:lumMod val="75000"/>
                  </a:schemeClr>
                </a:solidFill>
              </a:rPr>
              <a:t>What is the prognosis?</a:t>
            </a:r>
          </a:p>
          <a:p>
            <a:r>
              <a:rPr lang="en-US" sz="1600" dirty="0">
                <a:solidFill>
                  <a:schemeClr val="accent5">
                    <a:lumMod val="75000"/>
                  </a:schemeClr>
                </a:solidFill>
              </a:rPr>
              <a:t>Poor</a:t>
            </a:r>
          </a:p>
        </p:txBody>
      </p:sp>
    </p:spTree>
    <p:extLst>
      <p:ext uri="{BB962C8B-B14F-4D97-AF65-F5344CB8AC3E}">
        <p14:creationId xmlns:p14="http://schemas.microsoft.com/office/powerpoint/2010/main" val="712057422"/>
      </p:ext>
    </p:extLst>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84D2F201-5515-4467-A3A6-A43EC9D47D36}"/>
              </a:ext>
            </a:extLst>
          </p:cNvPr>
          <p:cNvSpPr>
            <a:spLocks noGrp="1"/>
          </p:cNvSpPr>
          <p:nvPr>
            <p:ph type="sldNum" sz="quarter" idx="12"/>
          </p:nvPr>
        </p:nvSpPr>
        <p:spPr/>
        <p:txBody>
          <a:bodyPr/>
          <a:lstStyle/>
          <a:p>
            <a:pPr>
              <a:defRPr/>
            </a:pPr>
            <a:fld id="{3E94788E-B940-421F-AF31-4A04D10C579D}" type="slidenum">
              <a:rPr lang="en-US" altLang="en-US" smtClean="0"/>
              <a:pPr>
                <a:defRPr/>
              </a:pPr>
              <a:t>39</a:t>
            </a:fld>
            <a:endParaRPr lang="en-US" altLang="en-US"/>
          </a:p>
        </p:txBody>
      </p:sp>
      <p:pic>
        <p:nvPicPr>
          <p:cNvPr id="8" name="Picture 7">
            <a:extLst>
              <a:ext uri="{FF2B5EF4-FFF2-40B4-BE49-F238E27FC236}">
                <a16:creationId xmlns:a16="http://schemas.microsoft.com/office/drawing/2014/main" id="{F1099AA3-F51A-4177-9DD7-70A8BB4972B5}"/>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304800" y="4351926"/>
            <a:ext cx="4020111" cy="1905266"/>
          </a:xfrm>
          <a:prstGeom prst="rect">
            <a:avLst/>
          </a:prstGeom>
        </p:spPr>
      </p:pic>
      <p:pic>
        <p:nvPicPr>
          <p:cNvPr id="10" name="Picture 9">
            <a:extLst>
              <a:ext uri="{FF2B5EF4-FFF2-40B4-BE49-F238E27FC236}">
                <a16:creationId xmlns:a16="http://schemas.microsoft.com/office/drawing/2014/main" id="{F346AFF5-6E52-4A8A-8EF2-D3934F23769D}"/>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2637949" y="2506074"/>
            <a:ext cx="3868099" cy="1845852"/>
          </a:xfrm>
          <a:prstGeom prst="rect">
            <a:avLst/>
          </a:prstGeom>
        </p:spPr>
      </p:pic>
      <p:pic>
        <p:nvPicPr>
          <p:cNvPr id="12" name="Picture 11">
            <a:extLst>
              <a:ext uri="{FF2B5EF4-FFF2-40B4-BE49-F238E27FC236}">
                <a16:creationId xmlns:a16="http://schemas.microsoft.com/office/drawing/2014/main" id="{ADC82E99-1138-4B9F-A6B5-EC1ACC481C79}"/>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5076350" y="775312"/>
            <a:ext cx="3868099" cy="1653399"/>
          </a:xfrm>
          <a:prstGeom prst="rect">
            <a:avLst/>
          </a:prstGeom>
        </p:spPr>
      </p:pic>
      <p:sp>
        <p:nvSpPr>
          <p:cNvPr id="13" name="TextBox 12">
            <a:extLst>
              <a:ext uri="{FF2B5EF4-FFF2-40B4-BE49-F238E27FC236}">
                <a16:creationId xmlns:a16="http://schemas.microsoft.com/office/drawing/2014/main" id="{FEE33047-1F8F-4E18-BB97-ACBF4DD0C0E6}"/>
              </a:ext>
            </a:extLst>
          </p:cNvPr>
          <p:cNvSpPr txBox="1"/>
          <p:nvPr/>
        </p:nvSpPr>
        <p:spPr>
          <a:xfrm>
            <a:off x="1352098" y="4648200"/>
            <a:ext cx="1925527" cy="307777"/>
          </a:xfrm>
          <a:prstGeom prst="rect">
            <a:avLst/>
          </a:prstGeom>
          <a:solidFill>
            <a:schemeClr val="bg1"/>
          </a:solidFill>
          <a:ln>
            <a:solidFill>
              <a:schemeClr val="tx1"/>
            </a:solidFill>
          </a:ln>
        </p:spPr>
        <p:txBody>
          <a:bodyPr wrap="none" rtlCol="0">
            <a:spAutoFit/>
          </a:bodyPr>
          <a:lstStyle/>
          <a:p>
            <a:pPr algn="ctr"/>
            <a:r>
              <a:rPr lang="en-US" sz="1400" dirty="0"/>
              <a:t>Location of resistance</a:t>
            </a:r>
          </a:p>
        </p:txBody>
      </p:sp>
      <p:cxnSp>
        <p:nvCxnSpPr>
          <p:cNvPr id="15" name="Straight Arrow Connector 14">
            <a:extLst>
              <a:ext uri="{FF2B5EF4-FFF2-40B4-BE49-F238E27FC236}">
                <a16:creationId xmlns:a16="http://schemas.microsoft.com/office/drawing/2014/main" id="{DB55B5B1-609B-4230-A66B-32C5E7749FF5}"/>
              </a:ext>
            </a:extLst>
          </p:cNvPr>
          <p:cNvCxnSpPr>
            <a:cxnSpLocks/>
            <a:stCxn id="13" idx="2"/>
          </p:cNvCxnSpPr>
          <p:nvPr/>
        </p:nvCxnSpPr>
        <p:spPr>
          <a:xfrm flipH="1">
            <a:off x="1981208" y="4955977"/>
            <a:ext cx="333654" cy="149423"/>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7" name="Straight Arrow Connector 16">
            <a:extLst>
              <a:ext uri="{FF2B5EF4-FFF2-40B4-BE49-F238E27FC236}">
                <a16:creationId xmlns:a16="http://schemas.microsoft.com/office/drawing/2014/main" id="{5BB5DA19-7C51-4E86-B40D-7C9414D50E9C}"/>
              </a:ext>
            </a:extLst>
          </p:cNvPr>
          <p:cNvCxnSpPr>
            <a:cxnSpLocks/>
            <a:stCxn id="13" idx="2"/>
          </p:cNvCxnSpPr>
          <p:nvPr/>
        </p:nvCxnSpPr>
        <p:spPr>
          <a:xfrm>
            <a:off x="2314862" y="4955977"/>
            <a:ext cx="323087" cy="149423"/>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21" name="TextBox 20">
            <a:extLst>
              <a:ext uri="{FF2B5EF4-FFF2-40B4-BE49-F238E27FC236}">
                <a16:creationId xmlns:a16="http://schemas.microsoft.com/office/drawing/2014/main" id="{7F6B6BE0-5009-44E3-89BD-7188678E7CF9}"/>
              </a:ext>
            </a:extLst>
          </p:cNvPr>
          <p:cNvSpPr txBox="1"/>
          <p:nvPr/>
        </p:nvSpPr>
        <p:spPr>
          <a:xfrm>
            <a:off x="2230429" y="3361592"/>
            <a:ext cx="434734" cy="307777"/>
          </a:xfrm>
          <a:prstGeom prst="rect">
            <a:avLst/>
          </a:prstGeom>
          <a:noFill/>
        </p:spPr>
        <p:txBody>
          <a:bodyPr wrap="none" rtlCol="0">
            <a:spAutoFit/>
          </a:bodyPr>
          <a:lstStyle/>
          <a:p>
            <a:r>
              <a:rPr lang="en-US" sz="1400" dirty="0"/>
              <a:t>PC</a:t>
            </a:r>
          </a:p>
        </p:txBody>
      </p:sp>
      <p:cxnSp>
        <p:nvCxnSpPr>
          <p:cNvPr id="23" name="Straight Arrow Connector 22">
            <a:extLst>
              <a:ext uri="{FF2B5EF4-FFF2-40B4-BE49-F238E27FC236}">
                <a16:creationId xmlns:a16="http://schemas.microsoft.com/office/drawing/2014/main" id="{87B1A054-B0DE-4BD0-A432-A50F52C62F18}"/>
              </a:ext>
            </a:extLst>
          </p:cNvPr>
          <p:cNvCxnSpPr>
            <a:cxnSpLocks/>
          </p:cNvCxnSpPr>
          <p:nvPr/>
        </p:nvCxnSpPr>
        <p:spPr>
          <a:xfrm flipV="1">
            <a:off x="2637949" y="3496408"/>
            <a:ext cx="943451" cy="17327"/>
          </a:xfrm>
          <a:prstGeom prst="straightConnector1">
            <a:avLst/>
          </a:prstGeom>
          <a:ln w="22225">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25" name="TextBox 24">
            <a:extLst>
              <a:ext uri="{FF2B5EF4-FFF2-40B4-BE49-F238E27FC236}">
                <a16:creationId xmlns:a16="http://schemas.microsoft.com/office/drawing/2014/main" id="{8A352813-EBAE-4F4A-AAFF-59ED604DEDD3}"/>
              </a:ext>
            </a:extLst>
          </p:cNvPr>
          <p:cNvSpPr txBox="1"/>
          <p:nvPr/>
        </p:nvSpPr>
        <p:spPr>
          <a:xfrm>
            <a:off x="2622797" y="2946849"/>
            <a:ext cx="434734" cy="307777"/>
          </a:xfrm>
          <a:prstGeom prst="rect">
            <a:avLst/>
          </a:prstGeom>
          <a:noFill/>
        </p:spPr>
        <p:txBody>
          <a:bodyPr wrap="none" rtlCol="0">
            <a:spAutoFit/>
          </a:bodyPr>
          <a:lstStyle/>
          <a:p>
            <a:r>
              <a:rPr lang="en-US" sz="1400" dirty="0"/>
              <a:t>AC</a:t>
            </a:r>
          </a:p>
        </p:txBody>
      </p:sp>
      <p:cxnSp>
        <p:nvCxnSpPr>
          <p:cNvPr id="26" name="Straight Arrow Connector 25">
            <a:extLst>
              <a:ext uri="{FF2B5EF4-FFF2-40B4-BE49-F238E27FC236}">
                <a16:creationId xmlns:a16="http://schemas.microsoft.com/office/drawing/2014/main" id="{AE4BBDBC-EC8D-4046-BD48-787561CD1B09}"/>
              </a:ext>
            </a:extLst>
          </p:cNvPr>
          <p:cNvCxnSpPr>
            <a:cxnSpLocks/>
          </p:cNvCxnSpPr>
          <p:nvPr/>
        </p:nvCxnSpPr>
        <p:spPr>
          <a:xfrm flipV="1">
            <a:off x="3030317" y="3081665"/>
            <a:ext cx="943451" cy="17327"/>
          </a:xfrm>
          <a:prstGeom prst="straightConnector1">
            <a:avLst/>
          </a:prstGeom>
          <a:ln w="22225">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28" name="TextBox 27">
            <a:extLst>
              <a:ext uri="{FF2B5EF4-FFF2-40B4-BE49-F238E27FC236}">
                <a16:creationId xmlns:a16="http://schemas.microsoft.com/office/drawing/2014/main" id="{A5851156-EDF7-4373-91C7-8493ACACF9DF}"/>
              </a:ext>
            </a:extLst>
          </p:cNvPr>
          <p:cNvSpPr txBox="1"/>
          <p:nvPr/>
        </p:nvSpPr>
        <p:spPr>
          <a:xfrm>
            <a:off x="1068852" y="930484"/>
            <a:ext cx="3922929" cy="830997"/>
          </a:xfrm>
          <a:prstGeom prst="rect">
            <a:avLst/>
          </a:prstGeom>
          <a:noFill/>
        </p:spPr>
        <p:txBody>
          <a:bodyPr wrap="square" rtlCol="0">
            <a:spAutoFit/>
          </a:bodyPr>
          <a:lstStyle/>
          <a:p>
            <a:r>
              <a:rPr lang="en-US" sz="1600" i="1" dirty="0"/>
              <a:t>3. Forward movement of the iris leads to apposition of the peripheral iris against the drainage angle, occluding it</a:t>
            </a:r>
          </a:p>
        </p:txBody>
      </p:sp>
      <p:cxnSp>
        <p:nvCxnSpPr>
          <p:cNvPr id="29" name="Straight Arrow Connector 28">
            <a:extLst>
              <a:ext uri="{FF2B5EF4-FFF2-40B4-BE49-F238E27FC236}">
                <a16:creationId xmlns:a16="http://schemas.microsoft.com/office/drawing/2014/main" id="{AC68E8D7-2F25-48CF-AB3A-672452A979C4}"/>
              </a:ext>
            </a:extLst>
          </p:cNvPr>
          <p:cNvCxnSpPr>
            <a:cxnSpLocks/>
          </p:cNvCxnSpPr>
          <p:nvPr/>
        </p:nvCxnSpPr>
        <p:spPr>
          <a:xfrm flipV="1">
            <a:off x="4789366" y="1604304"/>
            <a:ext cx="943451" cy="17327"/>
          </a:xfrm>
          <a:prstGeom prst="straightConnector1">
            <a:avLst/>
          </a:prstGeom>
          <a:ln w="22225">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18" name="TextBox 17">
            <a:extLst>
              <a:ext uri="{FF2B5EF4-FFF2-40B4-BE49-F238E27FC236}">
                <a16:creationId xmlns:a16="http://schemas.microsoft.com/office/drawing/2014/main" id="{1E3E1B7F-C453-4FAF-B376-6A82033ED600}"/>
              </a:ext>
            </a:extLst>
          </p:cNvPr>
          <p:cNvSpPr txBox="1"/>
          <p:nvPr/>
        </p:nvSpPr>
        <p:spPr>
          <a:xfrm>
            <a:off x="3688584" y="6072526"/>
            <a:ext cx="1766830" cy="369332"/>
          </a:xfrm>
          <a:prstGeom prst="rect">
            <a:avLst/>
          </a:prstGeom>
          <a:noFill/>
        </p:spPr>
        <p:txBody>
          <a:bodyPr wrap="none" rtlCol="0">
            <a:spAutoFit/>
          </a:bodyPr>
          <a:lstStyle/>
          <a:p>
            <a:pPr algn="ctr"/>
            <a:r>
              <a:rPr lang="en-US" dirty="0"/>
              <a:t>‘Pupillary block’</a:t>
            </a:r>
          </a:p>
        </p:txBody>
      </p:sp>
      <p:sp>
        <p:nvSpPr>
          <p:cNvPr id="19" name="TextBox 18">
            <a:extLst>
              <a:ext uri="{FF2B5EF4-FFF2-40B4-BE49-F238E27FC236}">
                <a16:creationId xmlns:a16="http://schemas.microsoft.com/office/drawing/2014/main" id="{017AB7C9-A524-458C-AF3F-57CD03776E1F}"/>
              </a:ext>
            </a:extLst>
          </p:cNvPr>
          <p:cNvSpPr txBox="1"/>
          <p:nvPr/>
        </p:nvSpPr>
        <p:spPr>
          <a:xfrm>
            <a:off x="4355479" y="4797936"/>
            <a:ext cx="2905646" cy="584775"/>
          </a:xfrm>
          <a:prstGeom prst="rect">
            <a:avLst/>
          </a:prstGeom>
          <a:noFill/>
        </p:spPr>
        <p:txBody>
          <a:bodyPr wrap="square" rtlCol="0">
            <a:spAutoFit/>
          </a:bodyPr>
          <a:lstStyle/>
          <a:p>
            <a:r>
              <a:rPr lang="en-US" sz="1600" i="1" dirty="0"/>
              <a:t>1. Resistance to aqueous flow from the PC to the AC</a:t>
            </a:r>
          </a:p>
        </p:txBody>
      </p:sp>
      <p:sp>
        <p:nvSpPr>
          <p:cNvPr id="22" name="TextBox 21">
            <a:extLst>
              <a:ext uri="{FF2B5EF4-FFF2-40B4-BE49-F238E27FC236}">
                <a16:creationId xmlns:a16="http://schemas.microsoft.com/office/drawing/2014/main" id="{F1B29F2F-529F-4062-A8C8-5A6AE841A4BE}"/>
              </a:ext>
            </a:extLst>
          </p:cNvPr>
          <p:cNvSpPr txBox="1"/>
          <p:nvPr/>
        </p:nvSpPr>
        <p:spPr>
          <a:xfrm>
            <a:off x="279202" y="2375716"/>
            <a:ext cx="3302198" cy="830997"/>
          </a:xfrm>
          <a:prstGeom prst="rect">
            <a:avLst/>
          </a:prstGeom>
          <a:noFill/>
        </p:spPr>
        <p:txBody>
          <a:bodyPr wrap="square" rtlCol="0">
            <a:spAutoFit/>
          </a:bodyPr>
          <a:lstStyle/>
          <a:p>
            <a:r>
              <a:rPr lang="en-US" sz="1600" i="1" dirty="0"/>
              <a:t>2. The PC&gt;AC pressure gradient causes the iris to bow forward,  like a sail in the wind</a:t>
            </a:r>
          </a:p>
        </p:txBody>
      </p:sp>
      <p:sp>
        <p:nvSpPr>
          <p:cNvPr id="20" name="TextBox 19">
            <a:extLst>
              <a:ext uri="{FF2B5EF4-FFF2-40B4-BE49-F238E27FC236}">
                <a16:creationId xmlns:a16="http://schemas.microsoft.com/office/drawing/2014/main" id="{33BE29D8-8537-4D2A-AF06-3960DA50F5AF}"/>
              </a:ext>
            </a:extLst>
          </p:cNvPr>
          <p:cNvSpPr txBox="1"/>
          <p:nvPr/>
        </p:nvSpPr>
        <p:spPr>
          <a:xfrm>
            <a:off x="2259496" y="189094"/>
            <a:ext cx="4607480" cy="400110"/>
          </a:xfrm>
          <a:prstGeom prst="rect">
            <a:avLst/>
          </a:prstGeom>
          <a:solidFill>
            <a:schemeClr val="accent1">
              <a:lumMod val="60000"/>
              <a:lumOff val="40000"/>
            </a:schemeClr>
          </a:solidFill>
        </p:spPr>
        <p:txBody>
          <a:bodyPr wrap="none" rtlCol="0">
            <a:spAutoFit/>
          </a:bodyPr>
          <a:lstStyle/>
          <a:p>
            <a:pPr algn="ctr"/>
            <a:r>
              <a:rPr lang="en-US" sz="2000" b="1" dirty="0"/>
              <a:t>Secondary Angle Closure Glaucoma</a:t>
            </a:r>
          </a:p>
        </p:txBody>
      </p:sp>
    </p:spTree>
    <p:extLst>
      <p:ext uri="{BB962C8B-B14F-4D97-AF65-F5344CB8AC3E}">
        <p14:creationId xmlns:p14="http://schemas.microsoft.com/office/powerpoint/2010/main" val="1457925998"/>
      </p:ext>
    </p:extLst>
  </p:cSld>
  <p:clrMapOvr>
    <a:masterClrMapping/>
  </p:clrMapOvr>
</p:sld>
</file>

<file path=ppt/slides/slide3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Straight Arrow Connector 12">
            <a:extLst>
              <a:ext uri="{FF2B5EF4-FFF2-40B4-BE49-F238E27FC236}">
                <a16:creationId xmlns:a16="http://schemas.microsoft.com/office/drawing/2014/main" id="{A6DE2085-829C-480C-9216-69D6039C0A37}"/>
              </a:ext>
            </a:extLst>
          </p:cNvPr>
          <p:cNvCxnSpPr>
            <a:cxnSpLocks/>
          </p:cNvCxnSpPr>
          <p:nvPr/>
        </p:nvCxnSpPr>
        <p:spPr>
          <a:xfrm>
            <a:off x="6717173" y="1828800"/>
            <a:ext cx="0" cy="3462754"/>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43014" name="Text Box 6"/>
          <p:cNvSpPr txBox="1">
            <a:spLocks noChangeArrowheads="1"/>
          </p:cNvSpPr>
          <p:nvPr/>
        </p:nvSpPr>
        <p:spPr bwMode="auto">
          <a:xfrm>
            <a:off x="533400" y="2356376"/>
            <a:ext cx="1005403"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Lens-</a:t>
            </a:r>
          </a:p>
          <a:p>
            <a:pPr algn="ctr" eaLnBrk="1" hangingPunct="1">
              <a:lnSpc>
                <a:spcPct val="80000"/>
              </a:lnSpc>
              <a:spcBef>
                <a:spcPct val="0"/>
              </a:spcBef>
              <a:buClrTx/>
              <a:buSzTx/>
              <a:buFontTx/>
              <a:buNone/>
            </a:pPr>
            <a:r>
              <a:rPr lang="en-US" altLang="en-US" sz="1800" dirty="0">
                <a:solidFill>
                  <a:schemeClr val="bg1">
                    <a:lumMod val="75000"/>
                  </a:schemeClr>
                </a:solidFill>
              </a:rPr>
              <a:t>Induced</a:t>
            </a:r>
          </a:p>
        </p:txBody>
      </p:sp>
      <p:sp>
        <p:nvSpPr>
          <p:cNvPr id="43017" name="Text Box 14"/>
          <p:cNvSpPr txBox="1">
            <a:spLocks noChangeArrowheads="1"/>
          </p:cNvSpPr>
          <p:nvPr/>
        </p:nvSpPr>
        <p:spPr bwMode="auto">
          <a:xfrm>
            <a:off x="3026498" y="2365901"/>
            <a:ext cx="1633781"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Aphakic/</a:t>
            </a:r>
          </a:p>
          <a:p>
            <a:pPr algn="ctr" eaLnBrk="1" hangingPunct="1">
              <a:lnSpc>
                <a:spcPct val="80000"/>
              </a:lnSpc>
              <a:spcBef>
                <a:spcPct val="0"/>
              </a:spcBef>
              <a:buClrTx/>
              <a:buSzTx/>
              <a:buFontTx/>
              <a:buNone/>
            </a:pPr>
            <a:r>
              <a:rPr lang="en-US" altLang="en-US" sz="1800" dirty="0" err="1">
                <a:solidFill>
                  <a:schemeClr val="bg1">
                    <a:lumMod val="75000"/>
                  </a:schemeClr>
                </a:solidFill>
              </a:rPr>
              <a:t>Pseudophakic</a:t>
            </a:r>
            <a:endParaRPr lang="en-US" altLang="en-US" sz="1800" dirty="0">
              <a:solidFill>
                <a:schemeClr val="bg1">
                  <a:lumMod val="75000"/>
                </a:schemeClr>
              </a:solidFill>
            </a:endParaRPr>
          </a:p>
        </p:txBody>
      </p:sp>
      <p:sp>
        <p:nvSpPr>
          <p:cNvPr id="43031" name="Text Box 35"/>
          <p:cNvSpPr txBox="1">
            <a:spLocks noChangeArrowheads="1"/>
          </p:cNvSpPr>
          <p:nvPr/>
        </p:nvSpPr>
        <p:spPr bwMode="auto">
          <a:xfrm>
            <a:off x="1190847" y="1295400"/>
            <a:ext cx="2473754"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solidFill>
                  <a:schemeClr val="bg1">
                    <a:lumMod val="75000"/>
                  </a:schemeClr>
                </a:solidFill>
              </a:rPr>
              <a:t>w/ Pupillary Block</a:t>
            </a:r>
          </a:p>
        </p:txBody>
      </p:sp>
      <p:sp>
        <p:nvSpPr>
          <p:cNvPr id="43032" name="Text Box 36"/>
          <p:cNvSpPr txBox="1">
            <a:spLocks noChangeArrowheads="1"/>
          </p:cNvSpPr>
          <p:nvPr/>
        </p:nvSpPr>
        <p:spPr bwMode="auto">
          <a:xfrm>
            <a:off x="5181600" y="1295400"/>
            <a:ext cx="2630848"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t>w/o Pupillary Block</a:t>
            </a:r>
          </a:p>
        </p:txBody>
      </p:sp>
      <p:sp>
        <p:nvSpPr>
          <p:cNvPr id="49" name="Rectangle 2">
            <a:extLst>
              <a:ext uri="{FF2B5EF4-FFF2-40B4-BE49-F238E27FC236}">
                <a16:creationId xmlns:a16="http://schemas.microsoft.com/office/drawing/2014/main" id="{240EE5BF-F7D2-4FC8-A5DD-F6B5423153C6}"/>
              </a:ext>
            </a:extLst>
          </p:cNvPr>
          <p:cNvSpPr>
            <a:spLocks noGrp="1" noChangeArrowheads="1"/>
          </p:cNvSpPr>
          <p:nvPr>
            <p:ph type="title"/>
          </p:nvPr>
        </p:nvSpPr>
        <p:spPr>
          <a:xfrm>
            <a:off x="457200" y="304800"/>
            <a:ext cx="7543800" cy="563562"/>
          </a:xfrm>
        </p:spPr>
        <p:txBody>
          <a:bodyPr/>
          <a:lstStyle/>
          <a:p>
            <a:pPr eaLnBrk="1" hangingPunct="1"/>
            <a:r>
              <a:rPr lang="en-US" altLang="en-US" sz="3500" dirty="0"/>
              <a:t>Q</a:t>
            </a:r>
          </a:p>
        </p:txBody>
      </p:sp>
      <p:sp>
        <p:nvSpPr>
          <p:cNvPr id="50" name="TextBox 49">
            <a:extLst>
              <a:ext uri="{FF2B5EF4-FFF2-40B4-BE49-F238E27FC236}">
                <a16:creationId xmlns:a16="http://schemas.microsoft.com/office/drawing/2014/main" id="{CF426230-46C8-405C-9015-99EF57762A2E}"/>
              </a:ext>
            </a:extLst>
          </p:cNvPr>
          <p:cNvSpPr txBox="1"/>
          <p:nvPr/>
        </p:nvSpPr>
        <p:spPr>
          <a:xfrm>
            <a:off x="2259496" y="189094"/>
            <a:ext cx="4607480" cy="400110"/>
          </a:xfrm>
          <a:prstGeom prst="rect">
            <a:avLst/>
          </a:prstGeom>
          <a:solidFill>
            <a:schemeClr val="accent1">
              <a:lumMod val="60000"/>
              <a:lumOff val="40000"/>
            </a:schemeClr>
          </a:solidFill>
        </p:spPr>
        <p:txBody>
          <a:bodyPr wrap="none" rtlCol="0">
            <a:spAutoFit/>
          </a:bodyPr>
          <a:lstStyle/>
          <a:p>
            <a:pPr algn="ctr"/>
            <a:r>
              <a:rPr lang="en-US" sz="2000" b="1" dirty="0"/>
              <a:t>Secondary Angle Closure Glaucoma</a:t>
            </a:r>
          </a:p>
        </p:txBody>
      </p:sp>
      <p:sp>
        <p:nvSpPr>
          <p:cNvPr id="2" name="TextBox 1">
            <a:extLst>
              <a:ext uri="{FF2B5EF4-FFF2-40B4-BE49-F238E27FC236}">
                <a16:creationId xmlns:a16="http://schemas.microsoft.com/office/drawing/2014/main" id="{A7E30BEC-923B-4C9A-A856-BDD0D882F6B8}"/>
              </a:ext>
            </a:extLst>
          </p:cNvPr>
          <p:cNvSpPr txBox="1"/>
          <p:nvPr/>
        </p:nvSpPr>
        <p:spPr>
          <a:xfrm>
            <a:off x="887305" y="2844119"/>
            <a:ext cx="1494320" cy="338554"/>
          </a:xfrm>
          <a:prstGeom prst="rect">
            <a:avLst/>
          </a:prstGeom>
          <a:noFill/>
        </p:spPr>
        <p:txBody>
          <a:bodyPr wrap="none" rtlCol="0">
            <a:spAutoFit/>
          </a:bodyPr>
          <a:lstStyle/>
          <a:p>
            <a:r>
              <a:rPr lang="en-US" sz="1600" dirty="0" err="1">
                <a:solidFill>
                  <a:schemeClr val="bg1">
                    <a:lumMod val="75000"/>
                  </a:schemeClr>
                </a:solidFill>
              </a:rPr>
              <a:t>Phacomorphic</a:t>
            </a:r>
            <a:endParaRPr lang="en-US" sz="1600" dirty="0">
              <a:solidFill>
                <a:schemeClr val="bg1">
                  <a:lumMod val="75000"/>
                </a:schemeClr>
              </a:solidFill>
            </a:endParaRPr>
          </a:p>
        </p:txBody>
      </p:sp>
      <p:sp>
        <p:nvSpPr>
          <p:cNvPr id="51" name="TextBox 50">
            <a:extLst>
              <a:ext uri="{FF2B5EF4-FFF2-40B4-BE49-F238E27FC236}">
                <a16:creationId xmlns:a16="http://schemas.microsoft.com/office/drawing/2014/main" id="{156069D4-340B-4160-A336-EBF73557CEE0}"/>
              </a:ext>
            </a:extLst>
          </p:cNvPr>
          <p:cNvSpPr txBox="1"/>
          <p:nvPr/>
        </p:nvSpPr>
        <p:spPr>
          <a:xfrm>
            <a:off x="884725" y="3175578"/>
            <a:ext cx="1402948" cy="338554"/>
          </a:xfrm>
          <a:prstGeom prst="rect">
            <a:avLst/>
          </a:prstGeom>
          <a:noFill/>
        </p:spPr>
        <p:txBody>
          <a:bodyPr wrap="none" rtlCol="0">
            <a:spAutoFit/>
          </a:bodyPr>
          <a:lstStyle/>
          <a:p>
            <a:r>
              <a:rPr lang="en-US" sz="1600" dirty="0">
                <a:solidFill>
                  <a:schemeClr val="bg1">
                    <a:lumMod val="75000"/>
                  </a:schemeClr>
                </a:solidFill>
              </a:rPr>
              <a:t>Ectopia </a:t>
            </a:r>
            <a:r>
              <a:rPr lang="en-US" sz="1600" dirty="0" err="1">
                <a:solidFill>
                  <a:schemeClr val="bg1">
                    <a:lumMod val="75000"/>
                  </a:schemeClr>
                </a:solidFill>
              </a:rPr>
              <a:t>lentis</a:t>
            </a:r>
            <a:endParaRPr lang="en-US" sz="1600" dirty="0">
              <a:solidFill>
                <a:schemeClr val="bg1">
                  <a:lumMod val="75000"/>
                </a:schemeClr>
              </a:solidFill>
            </a:endParaRPr>
          </a:p>
        </p:txBody>
      </p:sp>
      <p:cxnSp>
        <p:nvCxnSpPr>
          <p:cNvPr id="71" name="Straight Connector 70">
            <a:extLst>
              <a:ext uri="{FF2B5EF4-FFF2-40B4-BE49-F238E27FC236}">
                <a16:creationId xmlns:a16="http://schemas.microsoft.com/office/drawing/2014/main" id="{C104938D-BA8D-4E39-9D5F-9EE2012F2F3C}"/>
              </a:ext>
            </a:extLst>
          </p:cNvPr>
          <p:cNvCxnSpPr>
            <a:cxnSpLocks/>
          </p:cNvCxnSpPr>
          <p:nvPr/>
        </p:nvCxnSpPr>
        <p:spPr>
          <a:xfrm flipH="1">
            <a:off x="762665" y="3023488"/>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2A7E4E40-472F-4E50-8A7A-45C10FDD7171}"/>
              </a:ext>
            </a:extLst>
          </p:cNvPr>
          <p:cNvCxnSpPr>
            <a:cxnSpLocks/>
          </p:cNvCxnSpPr>
          <p:nvPr/>
        </p:nvCxnSpPr>
        <p:spPr>
          <a:xfrm flipH="1">
            <a:off x="762665" y="3347853"/>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C3924889-45B9-4383-9C9E-48F0A9C27AD8}"/>
              </a:ext>
            </a:extLst>
          </p:cNvPr>
          <p:cNvCxnSpPr>
            <a:cxnSpLocks/>
          </p:cNvCxnSpPr>
          <p:nvPr/>
        </p:nvCxnSpPr>
        <p:spPr>
          <a:xfrm flipH="1">
            <a:off x="748719" y="2838976"/>
            <a:ext cx="13947" cy="5088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 name="Straight Arrow Connector 5">
            <a:extLst>
              <a:ext uri="{FF2B5EF4-FFF2-40B4-BE49-F238E27FC236}">
                <a16:creationId xmlns:a16="http://schemas.microsoft.com/office/drawing/2014/main" id="{A3439F0C-5143-461F-8F3C-2E830785DEFC}"/>
              </a:ext>
            </a:extLst>
          </p:cNvPr>
          <p:cNvCxnSpPr>
            <a:stCxn id="50" idx="2"/>
          </p:cNvCxnSpPr>
          <p:nvPr/>
        </p:nvCxnSpPr>
        <p:spPr>
          <a:xfrm flipH="1">
            <a:off x="2971800" y="589204"/>
            <a:ext cx="1591436" cy="706196"/>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0" name="Straight Arrow Connector 9">
            <a:extLst>
              <a:ext uri="{FF2B5EF4-FFF2-40B4-BE49-F238E27FC236}">
                <a16:creationId xmlns:a16="http://schemas.microsoft.com/office/drawing/2014/main" id="{84DC796E-F6ED-4FBB-82D2-A260F480BF8A}"/>
              </a:ext>
            </a:extLst>
          </p:cNvPr>
          <p:cNvCxnSpPr>
            <a:cxnSpLocks/>
          </p:cNvCxnSpPr>
          <p:nvPr/>
        </p:nvCxnSpPr>
        <p:spPr>
          <a:xfrm>
            <a:off x="4572000" y="589204"/>
            <a:ext cx="1600200" cy="706196"/>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6" name="Straight Arrow Connector 25">
            <a:extLst>
              <a:ext uri="{FF2B5EF4-FFF2-40B4-BE49-F238E27FC236}">
                <a16:creationId xmlns:a16="http://schemas.microsoft.com/office/drawing/2014/main" id="{B70E0124-9B84-41A5-8D84-A66B7838A706}"/>
              </a:ext>
            </a:extLst>
          </p:cNvPr>
          <p:cNvCxnSpPr>
            <a:cxnSpLocks/>
          </p:cNvCxnSpPr>
          <p:nvPr/>
        </p:nvCxnSpPr>
        <p:spPr>
          <a:xfrm flipH="1">
            <a:off x="1159539" y="1828800"/>
            <a:ext cx="1290435" cy="478059"/>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28" name="Straight Arrow Connector 27">
            <a:extLst>
              <a:ext uri="{FF2B5EF4-FFF2-40B4-BE49-F238E27FC236}">
                <a16:creationId xmlns:a16="http://schemas.microsoft.com/office/drawing/2014/main" id="{567A4249-5C59-4416-8A8E-1C35913900AB}"/>
              </a:ext>
            </a:extLst>
          </p:cNvPr>
          <p:cNvCxnSpPr>
            <a:cxnSpLocks/>
          </p:cNvCxnSpPr>
          <p:nvPr/>
        </p:nvCxnSpPr>
        <p:spPr>
          <a:xfrm>
            <a:off x="2449973" y="1832208"/>
            <a:ext cx="1268784"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56" name="Text Box 6">
            <a:extLst>
              <a:ext uri="{FF2B5EF4-FFF2-40B4-BE49-F238E27FC236}">
                <a16:creationId xmlns:a16="http://schemas.microsoft.com/office/drawing/2014/main" id="{557983BD-9D64-49B9-A366-A08663B0451F}"/>
              </a:ext>
            </a:extLst>
          </p:cNvPr>
          <p:cNvSpPr txBox="1">
            <a:spLocks noChangeArrowheads="1"/>
          </p:cNvSpPr>
          <p:nvPr/>
        </p:nvSpPr>
        <p:spPr bwMode="auto">
          <a:xfrm>
            <a:off x="5029200" y="2356376"/>
            <a:ext cx="813043"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r" eaLnBrk="1" hangingPunct="1">
              <a:lnSpc>
                <a:spcPct val="80000"/>
              </a:lnSpc>
              <a:spcBef>
                <a:spcPct val="0"/>
              </a:spcBef>
              <a:buClrTx/>
              <a:buSzTx/>
              <a:buFontTx/>
              <a:buNone/>
            </a:pPr>
            <a:r>
              <a:rPr lang="en-US" altLang="en-US" sz="1800" dirty="0">
                <a:solidFill>
                  <a:schemeClr val="bg1">
                    <a:lumMod val="75000"/>
                  </a:schemeClr>
                </a:solidFill>
              </a:rPr>
              <a:t>‘Push’</a:t>
            </a:r>
          </a:p>
        </p:txBody>
      </p:sp>
      <p:sp>
        <p:nvSpPr>
          <p:cNvPr id="57" name="Text Box 14">
            <a:extLst>
              <a:ext uri="{FF2B5EF4-FFF2-40B4-BE49-F238E27FC236}">
                <a16:creationId xmlns:a16="http://schemas.microsoft.com/office/drawing/2014/main" id="{5DAFA1C1-3A29-4C27-A379-663FDD22E326}"/>
              </a:ext>
            </a:extLst>
          </p:cNvPr>
          <p:cNvSpPr txBox="1">
            <a:spLocks noChangeArrowheads="1"/>
          </p:cNvSpPr>
          <p:nvPr/>
        </p:nvSpPr>
        <p:spPr bwMode="auto">
          <a:xfrm>
            <a:off x="7620000" y="2365901"/>
            <a:ext cx="671979"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t>‘Pull’</a:t>
            </a:r>
          </a:p>
        </p:txBody>
      </p:sp>
      <p:cxnSp>
        <p:nvCxnSpPr>
          <p:cNvPr id="58" name="Straight Arrow Connector 57">
            <a:extLst>
              <a:ext uri="{FF2B5EF4-FFF2-40B4-BE49-F238E27FC236}">
                <a16:creationId xmlns:a16="http://schemas.microsoft.com/office/drawing/2014/main" id="{E874FEE9-46BD-46A3-90A3-DE7CC220FBFF}"/>
              </a:ext>
            </a:extLst>
          </p:cNvPr>
          <p:cNvCxnSpPr>
            <a:cxnSpLocks/>
          </p:cNvCxnSpPr>
          <p:nvPr/>
        </p:nvCxnSpPr>
        <p:spPr>
          <a:xfrm flipH="1">
            <a:off x="5867400" y="1828800"/>
            <a:ext cx="849775"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59" name="Straight Arrow Connector 58">
            <a:extLst>
              <a:ext uri="{FF2B5EF4-FFF2-40B4-BE49-F238E27FC236}">
                <a16:creationId xmlns:a16="http://schemas.microsoft.com/office/drawing/2014/main" id="{C370A4A1-FE96-4E70-B89E-839542A5E241}"/>
              </a:ext>
            </a:extLst>
          </p:cNvPr>
          <p:cNvCxnSpPr>
            <a:cxnSpLocks/>
          </p:cNvCxnSpPr>
          <p:nvPr/>
        </p:nvCxnSpPr>
        <p:spPr>
          <a:xfrm>
            <a:off x="6717173" y="1832208"/>
            <a:ext cx="902827" cy="474047"/>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62" name="Text Box 16">
            <a:extLst>
              <a:ext uri="{FF2B5EF4-FFF2-40B4-BE49-F238E27FC236}">
                <a16:creationId xmlns:a16="http://schemas.microsoft.com/office/drawing/2014/main" id="{33538067-0726-41B0-93FF-357EF00CA62D}"/>
              </a:ext>
            </a:extLst>
          </p:cNvPr>
          <p:cNvSpPr txBox="1">
            <a:spLocks noChangeArrowheads="1"/>
          </p:cNvSpPr>
          <p:nvPr/>
        </p:nvSpPr>
        <p:spPr bwMode="auto">
          <a:xfrm>
            <a:off x="8065437" y="2684785"/>
            <a:ext cx="628698"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NVG</a:t>
            </a:r>
          </a:p>
        </p:txBody>
      </p:sp>
      <p:sp>
        <p:nvSpPr>
          <p:cNvPr id="70" name="Text Box 21">
            <a:extLst>
              <a:ext uri="{FF2B5EF4-FFF2-40B4-BE49-F238E27FC236}">
                <a16:creationId xmlns:a16="http://schemas.microsoft.com/office/drawing/2014/main" id="{86C32650-BE1F-4CC3-8DB5-0C136D877E6F}"/>
              </a:ext>
            </a:extLst>
          </p:cNvPr>
          <p:cNvSpPr txBox="1">
            <a:spLocks noChangeArrowheads="1"/>
          </p:cNvSpPr>
          <p:nvPr/>
        </p:nvSpPr>
        <p:spPr bwMode="auto">
          <a:xfrm>
            <a:off x="8070534" y="3048000"/>
            <a:ext cx="526106"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a:solidFill>
                  <a:schemeClr val="bg1">
                    <a:lumMod val="75000"/>
                  </a:schemeClr>
                </a:solidFill>
              </a:rPr>
              <a:t>ICE</a:t>
            </a:r>
          </a:p>
        </p:txBody>
      </p:sp>
      <p:sp>
        <p:nvSpPr>
          <p:cNvPr id="75" name="Text Box 45">
            <a:extLst>
              <a:ext uri="{FF2B5EF4-FFF2-40B4-BE49-F238E27FC236}">
                <a16:creationId xmlns:a16="http://schemas.microsoft.com/office/drawing/2014/main" id="{2B6EDA2D-8F55-4DFD-A225-8C03CE6FC7F3}"/>
              </a:ext>
            </a:extLst>
          </p:cNvPr>
          <p:cNvSpPr txBox="1">
            <a:spLocks noChangeArrowheads="1"/>
          </p:cNvSpPr>
          <p:nvPr/>
        </p:nvSpPr>
        <p:spPr bwMode="auto">
          <a:xfrm>
            <a:off x="8073162" y="3810000"/>
            <a:ext cx="1070837" cy="74635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ts val="1700"/>
              </a:lnSpc>
              <a:spcBef>
                <a:spcPct val="0"/>
              </a:spcBef>
              <a:buClrTx/>
              <a:buSzTx/>
              <a:buFontTx/>
              <a:buNone/>
            </a:pPr>
            <a:r>
              <a:rPr lang="en-US" altLang="en-US" sz="1600" dirty="0"/>
              <a:t>Epithelial/ fibrous ingrowth</a:t>
            </a:r>
          </a:p>
        </p:txBody>
      </p:sp>
      <p:cxnSp>
        <p:nvCxnSpPr>
          <p:cNvPr id="77" name="Straight Connector 76">
            <a:extLst>
              <a:ext uri="{FF2B5EF4-FFF2-40B4-BE49-F238E27FC236}">
                <a16:creationId xmlns:a16="http://schemas.microsoft.com/office/drawing/2014/main" id="{FC090BD7-F2E1-4464-B57B-9CBE5874C89B}"/>
              </a:ext>
            </a:extLst>
          </p:cNvPr>
          <p:cNvCxnSpPr>
            <a:cxnSpLocks/>
          </p:cNvCxnSpPr>
          <p:nvPr/>
        </p:nvCxnSpPr>
        <p:spPr>
          <a:xfrm>
            <a:off x="7873969" y="2674448"/>
            <a:ext cx="7724" cy="128795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8" name="Straight Connector 77">
            <a:extLst>
              <a:ext uri="{FF2B5EF4-FFF2-40B4-BE49-F238E27FC236}">
                <a16:creationId xmlns:a16="http://schemas.microsoft.com/office/drawing/2014/main" id="{B1922ED5-C3D8-43D8-A00D-1D6BC9201DBA}"/>
              </a:ext>
            </a:extLst>
          </p:cNvPr>
          <p:cNvCxnSpPr/>
          <p:nvPr/>
        </p:nvCxnSpPr>
        <p:spPr>
          <a:xfrm flipH="1">
            <a:off x="7873968" y="2840262"/>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9" name="Straight Connector 78">
            <a:extLst>
              <a:ext uri="{FF2B5EF4-FFF2-40B4-BE49-F238E27FC236}">
                <a16:creationId xmlns:a16="http://schemas.microsoft.com/office/drawing/2014/main" id="{77019ED2-6D69-4A60-9D19-D4DB786EA3A0}"/>
              </a:ext>
            </a:extLst>
          </p:cNvPr>
          <p:cNvCxnSpPr/>
          <p:nvPr/>
        </p:nvCxnSpPr>
        <p:spPr>
          <a:xfrm flipH="1">
            <a:off x="7873968" y="3213518"/>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1" name="Straight Connector 80">
            <a:extLst>
              <a:ext uri="{FF2B5EF4-FFF2-40B4-BE49-F238E27FC236}">
                <a16:creationId xmlns:a16="http://schemas.microsoft.com/office/drawing/2014/main" id="{9796A12F-4125-4C05-8EE8-A388740C580D}"/>
              </a:ext>
            </a:extLst>
          </p:cNvPr>
          <p:cNvCxnSpPr/>
          <p:nvPr/>
        </p:nvCxnSpPr>
        <p:spPr>
          <a:xfrm flipH="1">
            <a:off x="7877837" y="3581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3" name="Straight Connector 82">
            <a:extLst>
              <a:ext uri="{FF2B5EF4-FFF2-40B4-BE49-F238E27FC236}">
                <a16:creationId xmlns:a16="http://schemas.microsoft.com/office/drawing/2014/main" id="{7FDC5F4B-9BF0-42AD-B8BB-2F2399BCF1E2}"/>
              </a:ext>
            </a:extLst>
          </p:cNvPr>
          <p:cNvCxnSpPr/>
          <p:nvPr/>
        </p:nvCxnSpPr>
        <p:spPr>
          <a:xfrm flipH="1">
            <a:off x="7881693" y="3962400"/>
            <a:ext cx="24447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93" name="Text Box 42">
            <a:extLst>
              <a:ext uri="{FF2B5EF4-FFF2-40B4-BE49-F238E27FC236}">
                <a16:creationId xmlns:a16="http://schemas.microsoft.com/office/drawing/2014/main" id="{53BAB77F-E061-4834-9068-34BDF78AD071}"/>
              </a:ext>
            </a:extLst>
          </p:cNvPr>
          <p:cNvSpPr txBox="1">
            <a:spLocks noChangeArrowheads="1"/>
          </p:cNvSpPr>
          <p:nvPr/>
        </p:nvSpPr>
        <p:spPr bwMode="auto">
          <a:xfrm>
            <a:off x="8111387" y="3429000"/>
            <a:ext cx="856196"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Flat AC</a:t>
            </a:r>
          </a:p>
        </p:txBody>
      </p:sp>
      <p:sp>
        <p:nvSpPr>
          <p:cNvPr id="100" name="Text Box 23">
            <a:extLst>
              <a:ext uri="{FF2B5EF4-FFF2-40B4-BE49-F238E27FC236}">
                <a16:creationId xmlns:a16="http://schemas.microsoft.com/office/drawing/2014/main" id="{D8F2FCFF-2984-4836-B000-9C5601A8EAAA}"/>
              </a:ext>
            </a:extLst>
          </p:cNvPr>
          <p:cNvSpPr txBox="1">
            <a:spLocks noChangeArrowheads="1"/>
          </p:cNvSpPr>
          <p:nvPr/>
        </p:nvSpPr>
        <p:spPr bwMode="auto">
          <a:xfrm>
            <a:off x="5530369" y="2667000"/>
            <a:ext cx="2143536"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Aqueous misdirection</a:t>
            </a:r>
          </a:p>
        </p:txBody>
      </p:sp>
      <p:cxnSp>
        <p:nvCxnSpPr>
          <p:cNvPr id="104" name="Straight Connector 103">
            <a:extLst>
              <a:ext uri="{FF2B5EF4-FFF2-40B4-BE49-F238E27FC236}">
                <a16:creationId xmlns:a16="http://schemas.microsoft.com/office/drawing/2014/main" id="{49D87D4A-E317-4446-9B95-5184CB3968F3}"/>
              </a:ext>
            </a:extLst>
          </p:cNvPr>
          <p:cNvCxnSpPr>
            <a:cxnSpLocks/>
          </p:cNvCxnSpPr>
          <p:nvPr/>
        </p:nvCxnSpPr>
        <p:spPr>
          <a:xfrm flipH="1">
            <a:off x="5316229" y="2667000"/>
            <a:ext cx="7397" cy="25314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5" name="Straight Connector 104">
            <a:extLst>
              <a:ext uri="{FF2B5EF4-FFF2-40B4-BE49-F238E27FC236}">
                <a16:creationId xmlns:a16="http://schemas.microsoft.com/office/drawing/2014/main" id="{F40B6D71-75A8-4A88-864D-00D14C2F710D}"/>
              </a:ext>
            </a:extLst>
          </p:cNvPr>
          <p:cNvCxnSpPr/>
          <p:nvPr/>
        </p:nvCxnSpPr>
        <p:spPr>
          <a:xfrm flipH="1">
            <a:off x="5323624" y="2832814"/>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6" name="Straight Connector 105">
            <a:extLst>
              <a:ext uri="{FF2B5EF4-FFF2-40B4-BE49-F238E27FC236}">
                <a16:creationId xmlns:a16="http://schemas.microsoft.com/office/drawing/2014/main" id="{010BF7B2-AA07-4DCF-822D-E2DB5CC0BF59}"/>
              </a:ext>
            </a:extLst>
          </p:cNvPr>
          <p:cNvCxnSpPr/>
          <p:nvPr/>
        </p:nvCxnSpPr>
        <p:spPr>
          <a:xfrm flipH="1">
            <a:off x="5323624" y="3360065"/>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a:extLst>
              <a:ext uri="{FF2B5EF4-FFF2-40B4-BE49-F238E27FC236}">
                <a16:creationId xmlns:a16="http://schemas.microsoft.com/office/drawing/2014/main" id="{BAC8035C-3999-4C31-93CD-6C0D2ADEB73B}"/>
              </a:ext>
            </a:extLst>
          </p:cNvPr>
          <p:cNvCxnSpPr/>
          <p:nvPr/>
        </p:nvCxnSpPr>
        <p:spPr>
          <a:xfrm flipH="1">
            <a:off x="5323536" y="3786938"/>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8" name="Straight Connector 107">
            <a:extLst>
              <a:ext uri="{FF2B5EF4-FFF2-40B4-BE49-F238E27FC236}">
                <a16:creationId xmlns:a16="http://schemas.microsoft.com/office/drawing/2014/main" id="{DB64CAEE-69B4-426A-8A5B-D1269DBF0F66}"/>
              </a:ext>
            </a:extLst>
          </p:cNvPr>
          <p:cNvCxnSpPr/>
          <p:nvPr/>
        </p:nvCxnSpPr>
        <p:spPr>
          <a:xfrm flipH="1">
            <a:off x="5327493" y="4249152"/>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12" name="Straight Connector 111">
            <a:extLst>
              <a:ext uri="{FF2B5EF4-FFF2-40B4-BE49-F238E27FC236}">
                <a16:creationId xmlns:a16="http://schemas.microsoft.com/office/drawing/2014/main" id="{99A16C30-4BE4-48E5-8B65-0C5F3039B8DC}"/>
              </a:ext>
            </a:extLst>
          </p:cNvPr>
          <p:cNvCxnSpPr/>
          <p:nvPr/>
        </p:nvCxnSpPr>
        <p:spPr>
          <a:xfrm flipH="1">
            <a:off x="5333455" y="51816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13" name="Text Box 42">
            <a:extLst>
              <a:ext uri="{FF2B5EF4-FFF2-40B4-BE49-F238E27FC236}">
                <a16:creationId xmlns:a16="http://schemas.microsoft.com/office/drawing/2014/main" id="{056DFFD9-3CA2-42E7-90FE-4F14522E3504}"/>
              </a:ext>
            </a:extLst>
          </p:cNvPr>
          <p:cNvSpPr txBox="1">
            <a:spLocks noChangeArrowheads="1"/>
          </p:cNvSpPr>
          <p:nvPr/>
        </p:nvSpPr>
        <p:spPr bwMode="auto">
          <a:xfrm>
            <a:off x="5533954" y="3623846"/>
            <a:ext cx="1563248"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Retinal surgery</a:t>
            </a:r>
          </a:p>
        </p:txBody>
      </p:sp>
      <p:sp>
        <p:nvSpPr>
          <p:cNvPr id="118" name="Text Box 47">
            <a:extLst>
              <a:ext uri="{FF2B5EF4-FFF2-40B4-BE49-F238E27FC236}">
                <a16:creationId xmlns:a16="http://schemas.microsoft.com/office/drawing/2014/main" id="{3F59D898-ECAD-49F0-9425-2A1BC8DDA7B5}"/>
              </a:ext>
            </a:extLst>
          </p:cNvPr>
          <p:cNvSpPr txBox="1">
            <a:spLocks noChangeArrowheads="1"/>
          </p:cNvSpPr>
          <p:nvPr/>
        </p:nvSpPr>
        <p:spPr bwMode="auto">
          <a:xfrm>
            <a:off x="5523688" y="4538246"/>
            <a:ext cx="1414170"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Drug-induced</a:t>
            </a:r>
          </a:p>
        </p:txBody>
      </p:sp>
      <p:sp>
        <p:nvSpPr>
          <p:cNvPr id="16" name="TextBox 15">
            <a:extLst>
              <a:ext uri="{FF2B5EF4-FFF2-40B4-BE49-F238E27FC236}">
                <a16:creationId xmlns:a16="http://schemas.microsoft.com/office/drawing/2014/main" id="{984E008D-FBBA-42B4-940E-EA26772E0161}"/>
              </a:ext>
            </a:extLst>
          </p:cNvPr>
          <p:cNvSpPr txBox="1"/>
          <p:nvPr/>
        </p:nvSpPr>
        <p:spPr>
          <a:xfrm>
            <a:off x="6230528" y="5257800"/>
            <a:ext cx="1326004" cy="369332"/>
          </a:xfrm>
          <a:prstGeom prst="rect">
            <a:avLst/>
          </a:prstGeom>
          <a:noFill/>
        </p:spPr>
        <p:txBody>
          <a:bodyPr wrap="none" rtlCol="0">
            <a:spAutoFit/>
          </a:bodyPr>
          <a:lstStyle/>
          <a:p>
            <a:pPr algn="ctr"/>
            <a:r>
              <a:rPr lang="en-US" dirty="0">
                <a:solidFill>
                  <a:schemeClr val="bg1">
                    <a:lumMod val="75000"/>
                  </a:schemeClr>
                </a:solidFill>
              </a:rPr>
              <a:t>Both/Either</a:t>
            </a:r>
          </a:p>
        </p:txBody>
      </p:sp>
      <p:cxnSp>
        <p:nvCxnSpPr>
          <p:cNvPr id="125" name="Straight Connector 124">
            <a:extLst>
              <a:ext uri="{FF2B5EF4-FFF2-40B4-BE49-F238E27FC236}">
                <a16:creationId xmlns:a16="http://schemas.microsoft.com/office/drawing/2014/main" id="{01138141-D318-4ED7-A7FE-D8F2155CE890}"/>
              </a:ext>
            </a:extLst>
          </p:cNvPr>
          <p:cNvCxnSpPr/>
          <p:nvPr/>
        </p:nvCxnSpPr>
        <p:spPr>
          <a:xfrm flipH="1">
            <a:off x="5334000" y="4724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52" name="Text Box 47">
            <a:extLst>
              <a:ext uri="{FF2B5EF4-FFF2-40B4-BE49-F238E27FC236}">
                <a16:creationId xmlns:a16="http://schemas.microsoft.com/office/drawing/2014/main" id="{E3578916-9804-473C-8F06-D4FA0BCEDFD0}"/>
              </a:ext>
            </a:extLst>
          </p:cNvPr>
          <p:cNvSpPr txBox="1">
            <a:spLocks noChangeArrowheads="1"/>
          </p:cNvSpPr>
          <p:nvPr/>
        </p:nvSpPr>
        <p:spPr bwMode="auto">
          <a:xfrm>
            <a:off x="5543446" y="4055146"/>
            <a:ext cx="1619354"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err="1">
                <a:solidFill>
                  <a:schemeClr val="bg1">
                    <a:lumMod val="75000"/>
                  </a:schemeClr>
                </a:solidFill>
              </a:rPr>
              <a:t>Nanophthalmos</a:t>
            </a:r>
            <a:endParaRPr lang="en-US" altLang="en-US" sz="1600" dirty="0">
              <a:solidFill>
                <a:schemeClr val="bg1">
                  <a:lumMod val="75000"/>
                </a:schemeClr>
              </a:solidFill>
            </a:endParaRPr>
          </a:p>
        </p:txBody>
      </p:sp>
      <p:sp>
        <p:nvSpPr>
          <p:cNvPr id="53" name="Text Box 45">
            <a:extLst>
              <a:ext uri="{FF2B5EF4-FFF2-40B4-BE49-F238E27FC236}">
                <a16:creationId xmlns:a16="http://schemas.microsoft.com/office/drawing/2014/main" id="{57D1A14F-68FE-47D2-983C-1A879D66A9DC}"/>
              </a:ext>
            </a:extLst>
          </p:cNvPr>
          <p:cNvSpPr txBox="1">
            <a:spLocks noChangeArrowheads="1"/>
          </p:cNvSpPr>
          <p:nvPr/>
        </p:nvSpPr>
        <p:spPr bwMode="auto">
          <a:xfrm>
            <a:off x="5523688" y="5013493"/>
            <a:ext cx="582211"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PFV</a:t>
            </a:r>
          </a:p>
        </p:txBody>
      </p:sp>
      <p:sp>
        <p:nvSpPr>
          <p:cNvPr id="54" name="Text Box 42">
            <a:extLst>
              <a:ext uri="{FF2B5EF4-FFF2-40B4-BE49-F238E27FC236}">
                <a16:creationId xmlns:a16="http://schemas.microsoft.com/office/drawing/2014/main" id="{E1E37D2C-2C52-446B-843B-01E64990D3EC}"/>
              </a:ext>
            </a:extLst>
          </p:cNvPr>
          <p:cNvSpPr txBox="1">
            <a:spLocks noChangeArrowheads="1"/>
          </p:cNvSpPr>
          <p:nvPr/>
        </p:nvSpPr>
        <p:spPr bwMode="auto">
          <a:xfrm>
            <a:off x="5551406" y="3192546"/>
            <a:ext cx="2276072"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ERD/choroidal effusion</a:t>
            </a:r>
          </a:p>
        </p:txBody>
      </p:sp>
      <p:sp>
        <p:nvSpPr>
          <p:cNvPr id="3" name="Oval 2">
            <a:extLst>
              <a:ext uri="{FF2B5EF4-FFF2-40B4-BE49-F238E27FC236}">
                <a16:creationId xmlns:a16="http://schemas.microsoft.com/office/drawing/2014/main" id="{CA43B5D7-5B37-41B8-AA23-BE1D77209FD4}"/>
              </a:ext>
            </a:extLst>
          </p:cNvPr>
          <p:cNvSpPr/>
          <p:nvPr/>
        </p:nvSpPr>
        <p:spPr>
          <a:xfrm>
            <a:off x="7987580" y="3557880"/>
            <a:ext cx="1120988" cy="1100546"/>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TextBox 45">
            <a:extLst>
              <a:ext uri="{FF2B5EF4-FFF2-40B4-BE49-F238E27FC236}">
                <a16:creationId xmlns:a16="http://schemas.microsoft.com/office/drawing/2014/main" id="{6DB69676-7F48-4D07-B491-35A6A82DED6B}"/>
              </a:ext>
            </a:extLst>
          </p:cNvPr>
          <p:cNvSpPr txBox="1"/>
          <p:nvPr/>
        </p:nvSpPr>
        <p:spPr>
          <a:xfrm>
            <a:off x="1491849" y="2421881"/>
            <a:ext cx="5903574" cy="4278094"/>
          </a:xfrm>
          <a:prstGeom prst="rect">
            <a:avLst/>
          </a:prstGeom>
          <a:solidFill>
            <a:schemeClr val="accent5">
              <a:lumMod val="75000"/>
            </a:schemeClr>
          </a:solidFill>
        </p:spPr>
        <p:txBody>
          <a:bodyPr wrap="square" rtlCol="0">
            <a:spAutoFit/>
          </a:bodyPr>
          <a:lstStyle/>
          <a:p>
            <a:r>
              <a:rPr lang="en-US" sz="1600" i="1" dirty="0">
                <a:solidFill>
                  <a:srgbClr val="0000FF"/>
                </a:solidFill>
              </a:rPr>
              <a:t>In a nutshell, what is </a:t>
            </a:r>
            <a:r>
              <a:rPr lang="en-US" sz="1600" dirty="0">
                <a:solidFill>
                  <a:srgbClr val="0000FF"/>
                </a:solidFill>
              </a:rPr>
              <a:t>epithelial/fibrous ingrowth</a:t>
            </a:r>
            <a:r>
              <a:rPr lang="en-US" sz="1600" i="1" dirty="0">
                <a:solidFill>
                  <a:srgbClr val="0000FF"/>
                </a:solidFill>
              </a:rPr>
              <a:t>?</a:t>
            </a:r>
          </a:p>
          <a:p>
            <a:r>
              <a:rPr lang="en-US" sz="1600" dirty="0">
                <a:solidFill>
                  <a:srgbClr val="0000FF"/>
                </a:solidFill>
              </a:rPr>
              <a:t>Intraocular invasion by epithelial or fibrous tissue via a surgical or traumatic wound</a:t>
            </a:r>
          </a:p>
          <a:p>
            <a:endParaRPr lang="en-US" sz="1600" i="1" dirty="0">
              <a:solidFill>
                <a:srgbClr val="0000FF"/>
              </a:solidFill>
            </a:endParaRPr>
          </a:p>
          <a:p>
            <a:r>
              <a:rPr lang="en-US" sz="1600" i="1" dirty="0">
                <a:solidFill>
                  <a:srgbClr val="0000FF"/>
                </a:solidFill>
              </a:rPr>
              <a:t>How do these entities produce secondary ACG?</a:t>
            </a:r>
          </a:p>
          <a:p>
            <a:r>
              <a:rPr lang="en-US" sz="1600" dirty="0">
                <a:solidFill>
                  <a:srgbClr val="0000FF"/>
                </a:solidFill>
              </a:rPr>
              <a:t>If the invading tissue grows over the angle, it can produce PAS, or even destroy the TM</a:t>
            </a:r>
          </a:p>
          <a:p>
            <a:endParaRPr lang="en-US" sz="1600" i="1" dirty="0">
              <a:solidFill>
                <a:srgbClr val="0000FF"/>
              </a:solidFill>
            </a:endParaRPr>
          </a:p>
          <a:p>
            <a:r>
              <a:rPr lang="en-US" sz="1600" i="1" dirty="0">
                <a:solidFill>
                  <a:srgbClr val="0000FF"/>
                </a:solidFill>
              </a:rPr>
              <a:t>What do they look like at the slit lamp?</a:t>
            </a:r>
          </a:p>
          <a:p>
            <a:r>
              <a:rPr lang="en-US" sz="1600" dirty="0">
                <a:solidFill>
                  <a:srgbClr val="0000FF"/>
                </a:solidFill>
              </a:rPr>
              <a:t>--Epithelial ingrowth: </a:t>
            </a:r>
            <a:r>
              <a:rPr lang="en-US" sz="1600" dirty="0">
                <a:solidFill>
                  <a:schemeClr val="accent5">
                    <a:lumMod val="75000"/>
                  </a:schemeClr>
                </a:solidFill>
              </a:rPr>
              <a:t>A thin gray sheet</a:t>
            </a:r>
          </a:p>
          <a:p>
            <a:r>
              <a:rPr lang="en-US" sz="1600" dirty="0">
                <a:solidFill>
                  <a:schemeClr val="bg1">
                    <a:lumMod val="50000"/>
                  </a:schemeClr>
                </a:solidFill>
              </a:rPr>
              <a:t>--Fibrous ingrowth</a:t>
            </a:r>
            <a:r>
              <a:rPr lang="en-US" sz="1600" dirty="0">
                <a:solidFill>
                  <a:schemeClr val="accent5">
                    <a:lumMod val="75000"/>
                  </a:schemeClr>
                </a:solidFill>
              </a:rPr>
              <a:t>: A thick, gray-white, vascular layer</a:t>
            </a:r>
          </a:p>
          <a:p>
            <a:endParaRPr lang="en-US" sz="1600" dirty="0">
              <a:solidFill>
                <a:schemeClr val="accent5">
                  <a:lumMod val="75000"/>
                </a:schemeClr>
              </a:solidFill>
            </a:endParaRPr>
          </a:p>
          <a:p>
            <a:r>
              <a:rPr lang="en-US" sz="1600" i="1" dirty="0">
                <a:solidFill>
                  <a:schemeClr val="accent5">
                    <a:lumMod val="75000"/>
                  </a:schemeClr>
                </a:solidFill>
              </a:rPr>
              <a:t>What is the treatment?</a:t>
            </a:r>
          </a:p>
          <a:p>
            <a:r>
              <a:rPr lang="en-US" sz="1600" dirty="0">
                <a:solidFill>
                  <a:schemeClr val="accent5">
                    <a:lumMod val="75000"/>
                  </a:schemeClr>
                </a:solidFill>
              </a:rPr>
              <a:t>Extensive intraocular debridement can be attempted</a:t>
            </a:r>
          </a:p>
          <a:p>
            <a:endParaRPr lang="en-US" sz="1600" dirty="0">
              <a:solidFill>
                <a:schemeClr val="accent5">
                  <a:lumMod val="75000"/>
                </a:schemeClr>
              </a:solidFill>
            </a:endParaRPr>
          </a:p>
          <a:p>
            <a:r>
              <a:rPr lang="en-US" sz="1600" i="1" dirty="0">
                <a:solidFill>
                  <a:schemeClr val="accent5">
                    <a:lumMod val="75000"/>
                  </a:schemeClr>
                </a:solidFill>
              </a:rPr>
              <a:t>What is the prognosis?</a:t>
            </a:r>
          </a:p>
          <a:p>
            <a:r>
              <a:rPr lang="en-US" sz="1600" dirty="0">
                <a:solidFill>
                  <a:schemeClr val="accent5">
                    <a:lumMod val="75000"/>
                  </a:schemeClr>
                </a:solidFill>
              </a:rPr>
              <a:t>Poor</a:t>
            </a:r>
          </a:p>
        </p:txBody>
      </p:sp>
    </p:spTree>
    <p:extLst>
      <p:ext uri="{BB962C8B-B14F-4D97-AF65-F5344CB8AC3E}">
        <p14:creationId xmlns:p14="http://schemas.microsoft.com/office/powerpoint/2010/main" val="2561302618"/>
      </p:ext>
    </p:extLst>
  </p:cSld>
  <p:clrMapOvr>
    <a:masterClrMapping/>
  </p:clrMapOvr>
</p:sld>
</file>

<file path=ppt/slides/slide3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Straight Arrow Connector 12">
            <a:extLst>
              <a:ext uri="{FF2B5EF4-FFF2-40B4-BE49-F238E27FC236}">
                <a16:creationId xmlns:a16="http://schemas.microsoft.com/office/drawing/2014/main" id="{A6DE2085-829C-480C-9216-69D6039C0A37}"/>
              </a:ext>
            </a:extLst>
          </p:cNvPr>
          <p:cNvCxnSpPr>
            <a:cxnSpLocks/>
          </p:cNvCxnSpPr>
          <p:nvPr/>
        </p:nvCxnSpPr>
        <p:spPr>
          <a:xfrm>
            <a:off x="6717173" y="1828800"/>
            <a:ext cx="0" cy="3462754"/>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43014" name="Text Box 6"/>
          <p:cNvSpPr txBox="1">
            <a:spLocks noChangeArrowheads="1"/>
          </p:cNvSpPr>
          <p:nvPr/>
        </p:nvSpPr>
        <p:spPr bwMode="auto">
          <a:xfrm>
            <a:off x="533400" y="2356376"/>
            <a:ext cx="1005403"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Lens-</a:t>
            </a:r>
          </a:p>
          <a:p>
            <a:pPr algn="ctr" eaLnBrk="1" hangingPunct="1">
              <a:lnSpc>
                <a:spcPct val="80000"/>
              </a:lnSpc>
              <a:spcBef>
                <a:spcPct val="0"/>
              </a:spcBef>
              <a:buClrTx/>
              <a:buSzTx/>
              <a:buFontTx/>
              <a:buNone/>
            </a:pPr>
            <a:r>
              <a:rPr lang="en-US" altLang="en-US" sz="1800" dirty="0">
                <a:solidFill>
                  <a:schemeClr val="bg1">
                    <a:lumMod val="75000"/>
                  </a:schemeClr>
                </a:solidFill>
              </a:rPr>
              <a:t>Induced</a:t>
            </a:r>
          </a:p>
        </p:txBody>
      </p:sp>
      <p:sp>
        <p:nvSpPr>
          <p:cNvPr id="43017" name="Text Box 14"/>
          <p:cNvSpPr txBox="1">
            <a:spLocks noChangeArrowheads="1"/>
          </p:cNvSpPr>
          <p:nvPr/>
        </p:nvSpPr>
        <p:spPr bwMode="auto">
          <a:xfrm>
            <a:off x="3026498" y="2365901"/>
            <a:ext cx="1633781"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Aphakic/</a:t>
            </a:r>
          </a:p>
          <a:p>
            <a:pPr algn="ctr" eaLnBrk="1" hangingPunct="1">
              <a:lnSpc>
                <a:spcPct val="80000"/>
              </a:lnSpc>
              <a:spcBef>
                <a:spcPct val="0"/>
              </a:spcBef>
              <a:buClrTx/>
              <a:buSzTx/>
              <a:buFontTx/>
              <a:buNone/>
            </a:pPr>
            <a:r>
              <a:rPr lang="en-US" altLang="en-US" sz="1800" dirty="0" err="1">
                <a:solidFill>
                  <a:schemeClr val="bg1">
                    <a:lumMod val="75000"/>
                  </a:schemeClr>
                </a:solidFill>
              </a:rPr>
              <a:t>Pseudophakic</a:t>
            </a:r>
            <a:endParaRPr lang="en-US" altLang="en-US" sz="1800" dirty="0">
              <a:solidFill>
                <a:schemeClr val="bg1">
                  <a:lumMod val="75000"/>
                </a:schemeClr>
              </a:solidFill>
            </a:endParaRPr>
          </a:p>
        </p:txBody>
      </p:sp>
      <p:sp>
        <p:nvSpPr>
          <p:cNvPr id="43031" name="Text Box 35"/>
          <p:cNvSpPr txBox="1">
            <a:spLocks noChangeArrowheads="1"/>
          </p:cNvSpPr>
          <p:nvPr/>
        </p:nvSpPr>
        <p:spPr bwMode="auto">
          <a:xfrm>
            <a:off x="1190847" y="1295400"/>
            <a:ext cx="2473754"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solidFill>
                  <a:schemeClr val="bg1">
                    <a:lumMod val="75000"/>
                  </a:schemeClr>
                </a:solidFill>
              </a:rPr>
              <a:t>w/ Pupillary Block</a:t>
            </a:r>
          </a:p>
        </p:txBody>
      </p:sp>
      <p:sp>
        <p:nvSpPr>
          <p:cNvPr id="43032" name="Text Box 36"/>
          <p:cNvSpPr txBox="1">
            <a:spLocks noChangeArrowheads="1"/>
          </p:cNvSpPr>
          <p:nvPr/>
        </p:nvSpPr>
        <p:spPr bwMode="auto">
          <a:xfrm>
            <a:off x="5181600" y="1295400"/>
            <a:ext cx="2630848"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t>w/o Pupillary Block</a:t>
            </a:r>
          </a:p>
        </p:txBody>
      </p:sp>
      <p:sp>
        <p:nvSpPr>
          <p:cNvPr id="49" name="Rectangle 2">
            <a:extLst>
              <a:ext uri="{FF2B5EF4-FFF2-40B4-BE49-F238E27FC236}">
                <a16:creationId xmlns:a16="http://schemas.microsoft.com/office/drawing/2014/main" id="{240EE5BF-F7D2-4FC8-A5DD-F6B5423153C6}"/>
              </a:ext>
            </a:extLst>
          </p:cNvPr>
          <p:cNvSpPr>
            <a:spLocks noGrp="1" noChangeArrowheads="1"/>
          </p:cNvSpPr>
          <p:nvPr>
            <p:ph type="title"/>
          </p:nvPr>
        </p:nvSpPr>
        <p:spPr>
          <a:xfrm>
            <a:off x="457200" y="304800"/>
            <a:ext cx="7543800" cy="563562"/>
          </a:xfrm>
        </p:spPr>
        <p:txBody>
          <a:bodyPr/>
          <a:lstStyle/>
          <a:p>
            <a:pPr eaLnBrk="1" hangingPunct="1"/>
            <a:r>
              <a:rPr lang="en-US" altLang="en-US" sz="3500" dirty="0"/>
              <a:t>A</a:t>
            </a:r>
          </a:p>
        </p:txBody>
      </p:sp>
      <p:sp>
        <p:nvSpPr>
          <p:cNvPr id="50" name="TextBox 49">
            <a:extLst>
              <a:ext uri="{FF2B5EF4-FFF2-40B4-BE49-F238E27FC236}">
                <a16:creationId xmlns:a16="http://schemas.microsoft.com/office/drawing/2014/main" id="{CF426230-46C8-405C-9015-99EF57762A2E}"/>
              </a:ext>
            </a:extLst>
          </p:cNvPr>
          <p:cNvSpPr txBox="1"/>
          <p:nvPr/>
        </p:nvSpPr>
        <p:spPr>
          <a:xfrm>
            <a:off x="2259496" y="189094"/>
            <a:ext cx="4607480" cy="400110"/>
          </a:xfrm>
          <a:prstGeom prst="rect">
            <a:avLst/>
          </a:prstGeom>
          <a:solidFill>
            <a:schemeClr val="accent1">
              <a:lumMod val="60000"/>
              <a:lumOff val="40000"/>
            </a:schemeClr>
          </a:solidFill>
        </p:spPr>
        <p:txBody>
          <a:bodyPr wrap="none" rtlCol="0">
            <a:spAutoFit/>
          </a:bodyPr>
          <a:lstStyle/>
          <a:p>
            <a:pPr algn="ctr"/>
            <a:r>
              <a:rPr lang="en-US" sz="2000" b="1" dirty="0"/>
              <a:t>Secondary Angle Closure Glaucoma</a:t>
            </a:r>
          </a:p>
        </p:txBody>
      </p:sp>
      <p:sp>
        <p:nvSpPr>
          <p:cNvPr id="2" name="TextBox 1">
            <a:extLst>
              <a:ext uri="{FF2B5EF4-FFF2-40B4-BE49-F238E27FC236}">
                <a16:creationId xmlns:a16="http://schemas.microsoft.com/office/drawing/2014/main" id="{A7E30BEC-923B-4C9A-A856-BDD0D882F6B8}"/>
              </a:ext>
            </a:extLst>
          </p:cNvPr>
          <p:cNvSpPr txBox="1"/>
          <p:nvPr/>
        </p:nvSpPr>
        <p:spPr>
          <a:xfrm>
            <a:off x="887305" y="2844119"/>
            <a:ext cx="1494320" cy="338554"/>
          </a:xfrm>
          <a:prstGeom prst="rect">
            <a:avLst/>
          </a:prstGeom>
          <a:noFill/>
        </p:spPr>
        <p:txBody>
          <a:bodyPr wrap="none" rtlCol="0">
            <a:spAutoFit/>
          </a:bodyPr>
          <a:lstStyle/>
          <a:p>
            <a:r>
              <a:rPr lang="en-US" sz="1600" dirty="0" err="1">
                <a:solidFill>
                  <a:schemeClr val="bg1">
                    <a:lumMod val="75000"/>
                  </a:schemeClr>
                </a:solidFill>
              </a:rPr>
              <a:t>Phacomorphic</a:t>
            </a:r>
            <a:endParaRPr lang="en-US" sz="1600" dirty="0">
              <a:solidFill>
                <a:schemeClr val="bg1">
                  <a:lumMod val="75000"/>
                </a:schemeClr>
              </a:solidFill>
            </a:endParaRPr>
          </a:p>
        </p:txBody>
      </p:sp>
      <p:sp>
        <p:nvSpPr>
          <p:cNvPr id="51" name="TextBox 50">
            <a:extLst>
              <a:ext uri="{FF2B5EF4-FFF2-40B4-BE49-F238E27FC236}">
                <a16:creationId xmlns:a16="http://schemas.microsoft.com/office/drawing/2014/main" id="{156069D4-340B-4160-A336-EBF73557CEE0}"/>
              </a:ext>
            </a:extLst>
          </p:cNvPr>
          <p:cNvSpPr txBox="1"/>
          <p:nvPr/>
        </p:nvSpPr>
        <p:spPr>
          <a:xfrm>
            <a:off x="884725" y="3175578"/>
            <a:ext cx="1402948" cy="338554"/>
          </a:xfrm>
          <a:prstGeom prst="rect">
            <a:avLst/>
          </a:prstGeom>
          <a:noFill/>
        </p:spPr>
        <p:txBody>
          <a:bodyPr wrap="none" rtlCol="0">
            <a:spAutoFit/>
          </a:bodyPr>
          <a:lstStyle/>
          <a:p>
            <a:r>
              <a:rPr lang="en-US" sz="1600" dirty="0">
                <a:solidFill>
                  <a:schemeClr val="bg1">
                    <a:lumMod val="75000"/>
                  </a:schemeClr>
                </a:solidFill>
              </a:rPr>
              <a:t>Ectopia </a:t>
            </a:r>
            <a:r>
              <a:rPr lang="en-US" sz="1600" dirty="0" err="1">
                <a:solidFill>
                  <a:schemeClr val="bg1">
                    <a:lumMod val="75000"/>
                  </a:schemeClr>
                </a:solidFill>
              </a:rPr>
              <a:t>lentis</a:t>
            </a:r>
            <a:endParaRPr lang="en-US" sz="1600" dirty="0">
              <a:solidFill>
                <a:schemeClr val="bg1">
                  <a:lumMod val="75000"/>
                </a:schemeClr>
              </a:solidFill>
            </a:endParaRPr>
          </a:p>
        </p:txBody>
      </p:sp>
      <p:cxnSp>
        <p:nvCxnSpPr>
          <p:cNvPr id="71" name="Straight Connector 70">
            <a:extLst>
              <a:ext uri="{FF2B5EF4-FFF2-40B4-BE49-F238E27FC236}">
                <a16:creationId xmlns:a16="http://schemas.microsoft.com/office/drawing/2014/main" id="{C104938D-BA8D-4E39-9D5F-9EE2012F2F3C}"/>
              </a:ext>
            </a:extLst>
          </p:cNvPr>
          <p:cNvCxnSpPr>
            <a:cxnSpLocks/>
          </p:cNvCxnSpPr>
          <p:nvPr/>
        </p:nvCxnSpPr>
        <p:spPr>
          <a:xfrm flipH="1">
            <a:off x="762665" y="3023488"/>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2A7E4E40-472F-4E50-8A7A-45C10FDD7171}"/>
              </a:ext>
            </a:extLst>
          </p:cNvPr>
          <p:cNvCxnSpPr>
            <a:cxnSpLocks/>
          </p:cNvCxnSpPr>
          <p:nvPr/>
        </p:nvCxnSpPr>
        <p:spPr>
          <a:xfrm flipH="1">
            <a:off x="762665" y="3347853"/>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C3924889-45B9-4383-9C9E-48F0A9C27AD8}"/>
              </a:ext>
            </a:extLst>
          </p:cNvPr>
          <p:cNvCxnSpPr>
            <a:cxnSpLocks/>
          </p:cNvCxnSpPr>
          <p:nvPr/>
        </p:nvCxnSpPr>
        <p:spPr>
          <a:xfrm flipH="1">
            <a:off x="748719" y="2838976"/>
            <a:ext cx="13947" cy="5088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 name="Straight Arrow Connector 5">
            <a:extLst>
              <a:ext uri="{FF2B5EF4-FFF2-40B4-BE49-F238E27FC236}">
                <a16:creationId xmlns:a16="http://schemas.microsoft.com/office/drawing/2014/main" id="{A3439F0C-5143-461F-8F3C-2E830785DEFC}"/>
              </a:ext>
            </a:extLst>
          </p:cNvPr>
          <p:cNvCxnSpPr>
            <a:stCxn id="50" idx="2"/>
          </p:cNvCxnSpPr>
          <p:nvPr/>
        </p:nvCxnSpPr>
        <p:spPr>
          <a:xfrm flipH="1">
            <a:off x="2971800" y="589204"/>
            <a:ext cx="1591436" cy="706196"/>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0" name="Straight Arrow Connector 9">
            <a:extLst>
              <a:ext uri="{FF2B5EF4-FFF2-40B4-BE49-F238E27FC236}">
                <a16:creationId xmlns:a16="http://schemas.microsoft.com/office/drawing/2014/main" id="{84DC796E-F6ED-4FBB-82D2-A260F480BF8A}"/>
              </a:ext>
            </a:extLst>
          </p:cNvPr>
          <p:cNvCxnSpPr>
            <a:cxnSpLocks/>
          </p:cNvCxnSpPr>
          <p:nvPr/>
        </p:nvCxnSpPr>
        <p:spPr>
          <a:xfrm>
            <a:off x="4572000" y="589204"/>
            <a:ext cx="1600200" cy="706196"/>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6" name="Straight Arrow Connector 25">
            <a:extLst>
              <a:ext uri="{FF2B5EF4-FFF2-40B4-BE49-F238E27FC236}">
                <a16:creationId xmlns:a16="http://schemas.microsoft.com/office/drawing/2014/main" id="{B70E0124-9B84-41A5-8D84-A66B7838A706}"/>
              </a:ext>
            </a:extLst>
          </p:cNvPr>
          <p:cNvCxnSpPr>
            <a:cxnSpLocks/>
          </p:cNvCxnSpPr>
          <p:nvPr/>
        </p:nvCxnSpPr>
        <p:spPr>
          <a:xfrm flipH="1">
            <a:off x="1159539" y="1828800"/>
            <a:ext cx="1290435" cy="478059"/>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28" name="Straight Arrow Connector 27">
            <a:extLst>
              <a:ext uri="{FF2B5EF4-FFF2-40B4-BE49-F238E27FC236}">
                <a16:creationId xmlns:a16="http://schemas.microsoft.com/office/drawing/2014/main" id="{567A4249-5C59-4416-8A8E-1C35913900AB}"/>
              </a:ext>
            </a:extLst>
          </p:cNvPr>
          <p:cNvCxnSpPr>
            <a:cxnSpLocks/>
          </p:cNvCxnSpPr>
          <p:nvPr/>
        </p:nvCxnSpPr>
        <p:spPr>
          <a:xfrm>
            <a:off x="2449973" y="1832208"/>
            <a:ext cx="1268784"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56" name="Text Box 6">
            <a:extLst>
              <a:ext uri="{FF2B5EF4-FFF2-40B4-BE49-F238E27FC236}">
                <a16:creationId xmlns:a16="http://schemas.microsoft.com/office/drawing/2014/main" id="{557983BD-9D64-49B9-A366-A08663B0451F}"/>
              </a:ext>
            </a:extLst>
          </p:cNvPr>
          <p:cNvSpPr txBox="1">
            <a:spLocks noChangeArrowheads="1"/>
          </p:cNvSpPr>
          <p:nvPr/>
        </p:nvSpPr>
        <p:spPr bwMode="auto">
          <a:xfrm>
            <a:off x="5029200" y="2356376"/>
            <a:ext cx="813043"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r" eaLnBrk="1" hangingPunct="1">
              <a:lnSpc>
                <a:spcPct val="80000"/>
              </a:lnSpc>
              <a:spcBef>
                <a:spcPct val="0"/>
              </a:spcBef>
              <a:buClrTx/>
              <a:buSzTx/>
              <a:buFontTx/>
              <a:buNone/>
            </a:pPr>
            <a:r>
              <a:rPr lang="en-US" altLang="en-US" sz="1800" dirty="0">
                <a:solidFill>
                  <a:schemeClr val="bg1">
                    <a:lumMod val="75000"/>
                  </a:schemeClr>
                </a:solidFill>
              </a:rPr>
              <a:t>‘Push’</a:t>
            </a:r>
          </a:p>
        </p:txBody>
      </p:sp>
      <p:sp>
        <p:nvSpPr>
          <p:cNvPr id="57" name="Text Box 14">
            <a:extLst>
              <a:ext uri="{FF2B5EF4-FFF2-40B4-BE49-F238E27FC236}">
                <a16:creationId xmlns:a16="http://schemas.microsoft.com/office/drawing/2014/main" id="{5DAFA1C1-3A29-4C27-A379-663FDD22E326}"/>
              </a:ext>
            </a:extLst>
          </p:cNvPr>
          <p:cNvSpPr txBox="1">
            <a:spLocks noChangeArrowheads="1"/>
          </p:cNvSpPr>
          <p:nvPr/>
        </p:nvSpPr>
        <p:spPr bwMode="auto">
          <a:xfrm>
            <a:off x="7620000" y="2365901"/>
            <a:ext cx="671979"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t>‘Pull’</a:t>
            </a:r>
          </a:p>
        </p:txBody>
      </p:sp>
      <p:cxnSp>
        <p:nvCxnSpPr>
          <p:cNvPr id="58" name="Straight Arrow Connector 57">
            <a:extLst>
              <a:ext uri="{FF2B5EF4-FFF2-40B4-BE49-F238E27FC236}">
                <a16:creationId xmlns:a16="http://schemas.microsoft.com/office/drawing/2014/main" id="{E874FEE9-46BD-46A3-90A3-DE7CC220FBFF}"/>
              </a:ext>
            </a:extLst>
          </p:cNvPr>
          <p:cNvCxnSpPr>
            <a:cxnSpLocks/>
          </p:cNvCxnSpPr>
          <p:nvPr/>
        </p:nvCxnSpPr>
        <p:spPr>
          <a:xfrm flipH="1">
            <a:off x="5867400" y="1828800"/>
            <a:ext cx="849775"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59" name="Straight Arrow Connector 58">
            <a:extLst>
              <a:ext uri="{FF2B5EF4-FFF2-40B4-BE49-F238E27FC236}">
                <a16:creationId xmlns:a16="http://schemas.microsoft.com/office/drawing/2014/main" id="{C370A4A1-FE96-4E70-B89E-839542A5E241}"/>
              </a:ext>
            </a:extLst>
          </p:cNvPr>
          <p:cNvCxnSpPr>
            <a:cxnSpLocks/>
          </p:cNvCxnSpPr>
          <p:nvPr/>
        </p:nvCxnSpPr>
        <p:spPr>
          <a:xfrm>
            <a:off x="6717173" y="1832208"/>
            <a:ext cx="902827" cy="474047"/>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62" name="Text Box 16">
            <a:extLst>
              <a:ext uri="{FF2B5EF4-FFF2-40B4-BE49-F238E27FC236}">
                <a16:creationId xmlns:a16="http://schemas.microsoft.com/office/drawing/2014/main" id="{33538067-0726-41B0-93FF-357EF00CA62D}"/>
              </a:ext>
            </a:extLst>
          </p:cNvPr>
          <p:cNvSpPr txBox="1">
            <a:spLocks noChangeArrowheads="1"/>
          </p:cNvSpPr>
          <p:nvPr/>
        </p:nvSpPr>
        <p:spPr bwMode="auto">
          <a:xfrm>
            <a:off x="8065437" y="2684785"/>
            <a:ext cx="628698"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NVG</a:t>
            </a:r>
          </a:p>
        </p:txBody>
      </p:sp>
      <p:sp>
        <p:nvSpPr>
          <p:cNvPr id="70" name="Text Box 21">
            <a:extLst>
              <a:ext uri="{FF2B5EF4-FFF2-40B4-BE49-F238E27FC236}">
                <a16:creationId xmlns:a16="http://schemas.microsoft.com/office/drawing/2014/main" id="{86C32650-BE1F-4CC3-8DB5-0C136D877E6F}"/>
              </a:ext>
            </a:extLst>
          </p:cNvPr>
          <p:cNvSpPr txBox="1">
            <a:spLocks noChangeArrowheads="1"/>
          </p:cNvSpPr>
          <p:nvPr/>
        </p:nvSpPr>
        <p:spPr bwMode="auto">
          <a:xfrm>
            <a:off x="8070534" y="3048000"/>
            <a:ext cx="526106"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a:solidFill>
                  <a:schemeClr val="bg1">
                    <a:lumMod val="75000"/>
                  </a:schemeClr>
                </a:solidFill>
              </a:rPr>
              <a:t>ICE</a:t>
            </a:r>
          </a:p>
        </p:txBody>
      </p:sp>
      <p:sp>
        <p:nvSpPr>
          <p:cNvPr id="75" name="Text Box 45">
            <a:extLst>
              <a:ext uri="{FF2B5EF4-FFF2-40B4-BE49-F238E27FC236}">
                <a16:creationId xmlns:a16="http://schemas.microsoft.com/office/drawing/2014/main" id="{2B6EDA2D-8F55-4DFD-A225-8C03CE6FC7F3}"/>
              </a:ext>
            </a:extLst>
          </p:cNvPr>
          <p:cNvSpPr txBox="1">
            <a:spLocks noChangeArrowheads="1"/>
          </p:cNvSpPr>
          <p:nvPr/>
        </p:nvSpPr>
        <p:spPr bwMode="auto">
          <a:xfrm>
            <a:off x="8073162" y="3810000"/>
            <a:ext cx="1070837" cy="74635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ts val="1700"/>
              </a:lnSpc>
              <a:spcBef>
                <a:spcPct val="0"/>
              </a:spcBef>
              <a:buClrTx/>
              <a:buSzTx/>
              <a:buFontTx/>
              <a:buNone/>
            </a:pPr>
            <a:r>
              <a:rPr lang="en-US" altLang="en-US" sz="1600" dirty="0"/>
              <a:t>Epithelial/ fibrous ingrowth</a:t>
            </a:r>
          </a:p>
        </p:txBody>
      </p:sp>
      <p:cxnSp>
        <p:nvCxnSpPr>
          <p:cNvPr id="77" name="Straight Connector 76">
            <a:extLst>
              <a:ext uri="{FF2B5EF4-FFF2-40B4-BE49-F238E27FC236}">
                <a16:creationId xmlns:a16="http://schemas.microsoft.com/office/drawing/2014/main" id="{FC090BD7-F2E1-4464-B57B-9CBE5874C89B}"/>
              </a:ext>
            </a:extLst>
          </p:cNvPr>
          <p:cNvCxnSpPr>
            <a:cxnSpLocks/>
          </p:cNvCxnSpPr>
          <p:nvPr/>
        </p:nvCxnSpPr>
        <p:spPr>
          <a:xfrm>
            <a:off x="7873969" y="2674448"/>
            <a:ext cx="7724" cy="128795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8" name="Straight Connector 77">
            <a:extLst>
              <a:ext uri="{FF2B5EF4-FFF2-40B4-BE49-F238E27FC236}">
                <a16:creationId xmlns:a16="http://schemas.microsoft.com/office/drawing/2014/main" id="{B1922ED5-C3D8-43D8-A00D-1D6BC9201DBA}"/>
              </a:ext>
            </a:extLst>
          </p:cNvPr>
          <p:cNvCxnSpPr/>
          <p:nvPr/>
        </p:nvCxnSpPr>
        <p:spPr>
          <a:xfrm flipH="1">
            <a:off x="7873968" y="2840262"/>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9" name="Straight Connector 78">
            <a:extLst>
              <a:ext uri="{FF2B5EF4-FFF2-40B4-BE49-F238E27FC236}">
                <a16:creationId xmlns:a16="http://schemas.microsoft.com/office/drawing/2014/main" id="{77019ED2-6D69-4A60-9D19-D4DB786EA3A0}"/>
              </a:ext>
            </a:extLst>
          </p:cNvPr>
          <p:cNvCxnSpPr/>
          <p:nvPr/>
        </p:nvCxnSpPr>
        <p:spPr>
          <a:xfrm flipH="1">
            <a:off x="7873968" y="3213518"/>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1" name="Straight Connector 80">
            <a:extLst>
              <a:ext uri="{FF2B5EF4-FFF2-40B4-BE49-F238E27FC236}">
                <a16:creationId xmlns:a16="http://schemas.microsoft.com/office/drawing/2014/main" id="{9796A12F-4125-4C05-8EE8-A388740C580D}"/>
              </a:ext>
            </a:extLst>
          </p:cNvPr>
          <p:cNvCxnSpPr/>
          <p:nvPr/>
        </p:nvCxnSpPr>
        <p:spPr>
          <a:xfrm flipH="1">
            <a:off x="7877837" y="3581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3" name="Straight Connector 82">
            <a:extLst>
              <a:ext uri="{FF2B5EF4-FFF2-40B4-BE49-F238E27FC236}">
                <a16:creationId xmlns:a16="http://schemas.microsoft.com/office/drawing/2014/main" id="{7FDC5F4B-9BF0-42AD-B8BB-2F2399BCF1E2}"/>
              </a:ext>
            </a:extLst>
          </p:cNvPr>
          <p:cNvCxnSpPr/>
          <p:nvPr/>
        </p:nvCxnSpPr>
        <p:spPr>
          <a:xfrm flipH="1">
            <a:off x="7881693" y="3962400"/>
            <a:ext cx="24447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93" name="Text Box 42">
            <a:extLst>
              <a:ext uri="{FF2B5EF4-FFF2-40B4-BE49-F238E27FC236}">
                <a16:creationId xmlns:a16="http://schemas.microsoft.com/office/drawing/2014/main" id="{53BAB77F-E061-4834-9068-34BDF78AD071}"/>
              </a:ext>
            </a:extLst>
          </p:cNvPr>
          <p:cNvSpPr txBox="1">
            <a:spLocks noChangeArrowheads="1"/>
          </p:cNvSpPr>
          <p:nvPr/>
        </p:nvSpPr>
        <p:spPr bwMode="auto">
          <a:xfrm>
            <a:off x="8111387" y="3429000"/>
            <a:ext cx="856196"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Flat AC</a:t>
            </a:r>
          </a:p>
        </p:txBody>
      </p:sp>
      <p:sp>
        <p:nvSpPr>
          <p:cNvPr id="100" name="Text Box 23">
            <a:extLst>
              <a:ext uri="{FF2B5EF4-FFF2-40B4-BE49-F238E27FC236}">
                <a16:creationId xmlns:a16="http://schemas.microsoft.com/office/drawing/2014/main" id="{D8F2FCFF-2984-4836-B000-9C5601A8EAAA}"/>
              </a:ext>
            </a:extLst>
          </p:cNvPr>
          <p:cNvSpPr txBox="1">
            <a:spLocks noChangeArrowheads="1"/>
          </p:cNvSpPr>
          <p:nvPr/>
        </p:nvSpPr>
        <p:spPr bwMode="auto">
          <a:xfrm>
            <a:off x="5530369" y="2667000"/>
            <a:ext cx="2143536"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Aqueous misdirection</a:t>
            </a:r>
          </a:p>
        </p:txBody>
      </p:sp>
      <p:cxnSp>
        <p:nvCxnSpPr>
          <p:cNvPr id="104" name="Straight Connector 103">
            <a:extLst>
              <a:ext uri="{FF2B5EF4-FFF2-40B4-BE49-F238E27FC236}">
                <a16:creationId xmlns:a16="http://schemas.microsoft.com/office/drawing/2014/main" id="{49D87D4A-E317-4446-9B95-5184CB3968F3}"/>
              </a:ext>
            </a:extLst>
          </p:cNvPr>
          <p:cNvCxnSpPr>
            <a:cxnSpLocks/>
          </p:cNvCxnSpPr>
          <p:nvPr/>
        </p:nvCxnSpPr>
        <p:spPr>
          <a:xfrm flipH="1">
            <a:off x="5316229" y="2667000"/>
            <a:ext cx="7397" cy="25314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5" name="Straight Connector 104">
            <a:extLst>
              <a:ext uri="{FF2B5EF4-FFF2-40B4-BE49-F238E27FC236}">
                <a16:creationId xmlns:a16="http://schemas.microsoft.com/office/drawing/2014/main" id="{F40B6D71-75A8-4A88-864D-00D14C2F710D}"/>
              </a:ext>
            </a:extLst>
          </p:cNvPr>
          <p:cNvCxnSpPr/>
          <p:nvPr/>
        </p:nvCxnSpPr>
        <p:spPr>
          <a:xfrm flipH="1">
            <a:off x="5323624" y="2832814"/>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6" name="Straight Connector 105">
            <a:extLst>
              <a:ext uri="{FF2B5EF4-FFF2-40B4-BE49-F238E27FC236}">
                <a16:creationId xmlns:a16="http://schemas.microsoft.com/office/drawing/2014/main" id="{010BF7B2-AA07-4DCF-822D-E2DB5CC0BF59}"/>
              </a:ext>
            </a:extLst>
          </p:cNvPr>
          <p:cNvCxnSpPr/>
          <p:nvPr/>
        </p:nvCxnSpPr>
        <p:spPr>
          <a:xfrm flipH="1">
            <a:off x="5323624" y="3360065"/>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a:extLst>
              <a:ext uri="{FF2B5EF4-FFF2-40B4-BE49-F238E27FC236}">
                <a16:creationId xmlns:a16="http://schemas.microsoft.com/office/drawing/2014/main" id="{BAC8035C-3999-4C31-93CD-6C0D2ADEB73B}"/>
              </a:ext>
            </a:extLst>
          </p:cNvPr>
          <p:cNvCxnSpPr/>
          <p:nvPr/>
        </p:nvCxnSpPr>
        <p:spPr>
          <a:xfrm flipH="1">
            <a:off x="5323536" y="3786938"/>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8" name="Straight Connector 107">
            <a:extLst>
              <a:ext uri="{FF2B5EF4-FFF2-40B4-BE49-F238E27FC236}">
                <a16:creationId xmlns:a16="http://schemas.microsoft.com/office/drawing/2014/main" id="{DB64CAEE-69B4-426A-8A5B-D1269DBF0F66}"/>
              </a:ext>
            </a:extLst>
          </p:cNvPr>
          <p:cNvCxnSpPr/>
          <p:nvPr/>
        </p:nvCxnSpPr>
        <p:spPr>
          <a:xfrm flipH="1">
            <a:off x="5327493" y="4249152"/>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12" name="Straight Connector 111">
            <a:extLst>
              <a:ext uri="{FF2B5EF4-FFF2-40B4-BE49-F238E27FC236}">
                <a16:creationId xmlns:a16="http://schemas.microsoft.com/office/drawing/2014/main" id="{99A16C30-4BE4-48E5-8B65-0C5F3039B8DC}"/>
              </a:ext>
            </a:extLst>
          </p:cNvPr>
          <p:cNvCxnSpPr/>
          <p:nvPr/>
        </p:nvCxnSpPr>
        <p:spPr>
          <a:xfrm flipH="1">
            <a:off x="5333455" y="51816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13" name="Text Box 42">
            <a:extLst>
              <a:ext uri="{FF2B5EF4-FFF2-40B4-BE49-F238E27FC236}">
                <a16:creationId xmlns:a16="http://schemas.microsoft.com/office/drawing/2014/main" id="{056DFFD9-3CA2-42E7-90FE-4F14522E3504}"/>
              </a:ext>
            </a:extLst>
          </p:cNvPr>
          <p:cNvSpPr txBox="1">
            <a:spLocks noChangeArrowheads="1"/>
          </p:cNvSpPr>
          <p:nvPr/>
        </p:nvSpPr>
        <p:spPr bwMode="auto">
          <a:xfrm>
            <a:off x="5533954" y="3623846"/>
            <a:ext cx="1563248"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Retinal surgery</a:t>
            </a:r>
          </a:p>
        </p:txBody>
      </p:sp>
      <p:sp>
        <p:nvSpPr>
          <p:cNvPr id="118" name="Text Box 47">
            <a:extLst>
              <a:ext uri="{FF2B5EF4-FFF2-40B4-BE49-F238E27FC236}">
                <a16:creationId xmlns:a16="http://schemas.microsoft.com/office/drawing/2014/main" id="{3F59D898-ECAD-49F0-9425-2A1BC8DDA7B5}"/>
              </a:ext>
            </a:extLst>
          </p:cNvPr>
          <p:cNvSpPr txBox="1">
            <a:spLocks noChangeArrowheads="1"/>
          </p:cNvSpPr>
          <p:nvPr/>
        </p:nvSpPr>
        <p:spPr bwMode="auto">
          <a:xfrm>
            <a:off x="5523688" y="4538246"/>
            <a:ext cx="1414170"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Drug-induced</a:t>
            </a:r>
          </a:p>
        </p:txBody>
      </p:sp>
      <p:sp>
        <p:nvSpPr>
          <p:cNvPr id="16" name="TextBox 15">
            <a:extLst>
              <a:ext uri="{FF2B5EF4-FFF2-40B4-BE49-F238E27FC236}">
                <a16:creationId xmlns:a16="http://schemas.microsoft.com/office/drawing/2014/main" id="{984E008D-FBBA-42B4-940E-EA26772E0161}"/>
              </a:ext>
            </a:extLst>
          </p:cNvPr>
          <p:cNvSpPr txBox="1"/>
          <p:nvPr/>
        </p:nvSpPr>
        <p:spPr>
          <a:xfrm>
            <a:off x="6230528" y="5257800"/>
            <a:ext cx="1326004" cy="369332"/>
          </a:xfrm>
          <a:prstGeom prst="rect">
            <a:avLst/>
          </a:prstGeom>
          <a:noFill/>
        </p:spPr>
        <p:txBody>
          <a:bodyPr wrap="none" rtlCol="0">
            <a:spAutoFit/>
          </a:bodyPr>
          <a:lstStyle/>
          <a:p>
            <a:pPr algn="ctr"/>
            <a:r>
              <a:rPr lang="en-US" dirty="0">
                <a:solidFill>
                  <a:schemeClr val="bg1">
                    <a:lumMod val="75000"/>
                  </a:schemeClr>
                </a:solidFill>
              </a:rPr>
              <a:t>Both/Either</a:t>
            </a:r>
          </a:p>
        </p:txBody>
      </p:sp>
      <p:cxnSp>
        <p:nvCxnSpPr>
          <p:cNvPr id="125" name="Straight Connector 124">
            <a:extLst>
              <a:ext uri="{FF2B5EF4-FFF2-40B4-BE49-F238E27FC236}">
                <a16:creationId xmlns:a16="http://schemas.microsoft.com/office/drawing/2014/main" id="{01138141-D318-4ED7-A7FE-D8F2155CE890}"/>
              </a:ext>
            </a:extLst>
          </p:cNvPr>
          <p:cNvCxnSpPr/>
          <p:nvPr/>
        </p:nvCxnSpPr>
        <p:spPr>
          <a:xfrm flipH="1">
            <a:off x="5334000" y="4724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52" name="Text Box 47">
            <a:extLst>
              <a:ext uri="{FF2B5EF4-FFF2-40B4-BE49-F238E27FC236}">
                <a16:creationId xmlns:a16="http://schemas.microsoft.com/office/drawing/2014/main" id="{E3578916-9804-473C-8F06-D4FA0BCEDFD0}"/>
              </a:ext>
            </a:extLst>
          </p:cNvPr>
          <p:cNvSpPr txBox="1">
            <a:spLocks noChangeArrowheads="1"/>
          </p:cNvSpPr>
          <p:nvPr/>
        </p:nvSpPr>
        <p:spPr bwMode="auto">
          <a:xfrm>
            <a:off x="5543446" y="4055146"/>
            <a:ext cx="1619354"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err="1">
                <a:solidFill>
                  <a:schemeClr val="bg1">
                    <a:lumMod val="75000"/>
                  </a:schemeClr>
                </a:solidFill>
              </a:rPr>
              <a:t>Nanophthalmos</a:t>
            </a:r>
            <a:endParaRPr lang="en-US" altLang="en-US" sz="1600" dirty="0">
              <a:solidFill>
                <a:schemeClr val="bg1">
                  <a:lumMod val="75000"/>
                </a:schemeClr>
              </a:solidFill>
            </a:endParaRPr>
          </a:p>
        </p:txBody>
      </p:sp>
      <p:sp>
        <p:nvSpPr>
          <p:cNvPr id="53" name="Text Box 45">
            <a:extLst>
              <a:ext uri="{FF2B5EF4-FFF2-40B4-BE49-F238E27FC236}">
                <a16:creationId xmlns:a16="http://schemas.microsoft.com/office/drawing/2014/main" id="{57D1A14F-68FE-47D2-983C-1A879D66A9DC}"/>
              </a:ext>
            </a:extLst>
          </p:cNvPr>
          <p:cNvSpPr txBox="1">
            <a:spLocks noChangeArrowheads="1"/>
          </p:cNvSpPr>
          <p:nvPr/>
        </p:nvSpPr>
        <p:spPr bwMode="auto">
          <a:xfrm>
            <a:off x="5523688" y="5013493"/>
            <a:ext cx="582211"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PFV</a:t>
            </a:r>
          </a:p>
        </p:txBody>
      </p:sp>
      <p:sp>
        <p:nvSpPr>
          <p:cNvPr id="54" name="Text Box 42">
            <a:extLst>
              <a:ext uri="{FF2B5EF4-FFF2-40B4-BE49-F238E27FC236}">
                <a16:creationId xmlns:a16="http://schemas.microsoft.com/office/drawing/2014/main" id="{E1E37D2C-2C52-446B-843B-01E64990D3EC}"/>
              </a:ext>
            </a:extLst>
          </p:cNvPr>
          <p:cNvSpPr txBox="1">
            <a:spLocks noChangeArrowheads="1"/>
          </p:cNvSpPr>
          <p:nvPr/>
        </p:nvSpPr>
        <p:spPr bwMode="auto">
          <a:xfrm>
            <a:off x="5551406" y="3192546"/>
            <a:ext cx="2276072"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ERD/choroidal effusion</a:t>
            </a:r>
          </a:p>
        </p:txBody>
      </p:sp>
      <p:sp>
        <p:nvSpPr>
          <p:cNvPr id="3" name="Oval 2">
            <a:extLst>
              <a:ext uri="{FF2B5EF4-FFF2-40B4-BE49-F238E27FC236}">
                <a16:creationId xmlns:a16="http://schemas.microsoft.com/office/drawing/2014/main" id="{CA43B5D7-5B37-41B8-AA23-BE1D77209FD4}"/>
              </a:ext>
            </a:extLst>
          </p:cNvPr>
          <p:cNvSpPr/>
          <p:nvPr/>
        </p:nvSpPr>
        <p:spPr>
          <a:xfrm>
            <a:off x="7987580" y="3557880"/>
            <a:ext cx="1120988" cy="1100546"/>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TextBox 45">
            <a:extLst>
              <a:ext uri="{FF2B5EF4-FFF2-40B4-BE49-F238E27FC236}">
                <a16:creationId xmlns:a16="http://schemas.microsoft.com/office/drawing/2014/main" id="{6DB69676-7F48-4D07-B491-35A6A82DED6B}"/>
              </a:ext>
            </a:extLst>
          </p:cNvPr>
          <p:cNvSpPr txBox="1"/>
          <p:nvPr/>
        </p:nvSpPr>
        <p:spPr>
          <a:xfrm>
            <a:off x="1491849" y="2421881"/>
            <a:ext cx="5903574" cy="4278094"/>
          </a:xfrm>
          <a:prstGeom prst="rect">
            <a:avLst/>
          </a:prstGeom>
          <a:solidFill>
            <a:schemeClr val="accent5">
              <a:lumMod val="75000"/>
            </a:schemeClr>
          </a:solidFill>
        </p:spPr>
        <p:txBody>
          <a:bodyPr wrap="square" rtlCol="0">
            <a:spAutoFit/>
          </a:bodyPr>
          <a:lstStyle/>
          <a:p>
            <a:r>
              <a:rPr lang="en-US" sz="1600" i="1" dirty="0">
                <a:solidFill>
                  <a:srgbClr val="0000FF"/>
                </a:solidFill>
              </a:rPr>
              <a:t>In a nutshell, what is </a:t>
            </a:r>
            <a:r>
              <a:rPr lang="en-US" sz="1600" dirty="0">
                <a:solidFill>
                  <a:srgbClr val="0000FF"/>
                </a:solidFill>
              </a:rPr>
              <a:t>epithelial/fibrous ingrowth</a:t>
            </a:r>
            <a:r>
              <a:rPr lang="en-US" sz="1600" i="1" dirty="0">
                <a:solidFill>
                  <a:srgbClr val="0000FF"/>
                </a:solidFill>
              </a:rPr>
              <a:t>?</a:t>
            </a:r>
          </a:p>
          <a:p>
            <a:r>
              <a:rPr lang="en-US" sz="1600" dirty="0">
                <a:solidFill>
                  <a:srgbClr val="0000FF"/>
                </a:solidFill>
              </a:rPr>
              <a:t>Intraocular invasion by epithelial or fibrous tissue via a surgical or traumatic wound</a:t>
            </a:r>
          </a:p>
          <a:p>
            <a:endParaRPr lang="en-US" sz="1600" i="1" dirty="0">
              <a:solidFill>
                <a:srgbClr val="0000FF"/>
              </a:solidFill>
            </a:endParaRPr>
          </a:p>
          <a:p>
            <a:r>
              <a:rPr lang="en-US" sz="1600" i="1" dirty="0">
                <a:solidFill>
                  <a:srgbClr val="0000FF"/>
                </a:solidFill>
              </a:rPr>
              <a:t>How do these entities produce secondary ACG?</a:t>
            </a:r>
          </a:p>
          <a:p>
            <a:r>
              <a:rPr lang="en-US" sz="1600" dirty="0">
                <a:solidFill>
                  <a:srgbClr val="0000FF"/>
                </a:solidFill>
              </a:rPr>
              <a:t>If the invading tissue grows over the angle, it can produce PAS, or even destroy the TM</a:t>
            </a:r>
          </a:p>
          <a:p>
            <a:endParaRPr lang="en-US" sz="1600" i="1" dirty="0">
              <a:solidFill>
                <a:srgbClr val="0000FF"/>
              </a:solidFill>
            </a:endParaRPr>
          </a:p>
          <a:p>
            <a:r>
              <a:rPr lang="en-US" sz="1600" i="1" dirty="0">
                <a:solidFill>
                  <a:srgbClr val="0000FF"/>
                </a:solidFill>
              </a:rPr>
              <a:t>What do they look like at the slit lamp?</a:t>
            </a:r>
          </a:p>
          <a:p>
            <a:r>
              <a:rPr lang="en-US" sz="1600" dirty="0">
                <a:solidFill>
                  <a:srgbClr val="0000FF"/>
                </a:solidFill>
              </a:rPr>
              <a:t>--Epithelial ingrowth: A thin gray sheet</a:t>
            </a:r>
          </a:p>
          <a:p>
            <a:r>
              <a:rPr lang="en-US" sz="1600" dirty="0">
                <a:solidFill>
                  <a:schemeClr val="bg1">
                    <a:lumMod val="50000"/>
                  </a:schemeClr>
                </a:solidFill>
              </a:rPr>
              <a:t>--Fibrous ingrowth </a:t>
            </a:r>
            <a:r>
              <a:rPr lang="en-US" sz="1600" dirty="0">
                <a:solidFill>
                  <a:schemeClr val="accent5">
                    <a:lumMod val="75000"/>
                  </a:schemeClr>
                </a:solidFill>
              </a:rPr>
              <a:t>A thick, gray-white, vascular layer</a:t>
            </a:r>
          </a:p>
          <a:p>
            <a:endParaRPr lang="en-US" sz="1600" dirty="0">
              <a:solidFill>
                <a:schemeClr val="accent5">
                  <a:lumMod val="75000"/>
                </a:schemeClr>
              </a:solidFill>
            </a:endParaRPr>
          </a:p>
          <a:p>
            <a:r>
              <a:rPr lang="en-US" sz="1600" i="1" dirty="0">
                <a:solidFill>
                  <a:schemeClr val="accent5">
                    <a:lumMod val="75000"/>
                  </a:schemeClr>
                </a:solidFill>
              </a:rPr>
              <a:t>What is the treatment?</a:t>
            </a:r>
          </a:p>
          <a:p>
            <a:r>
              <a:rPr lang="en-US" sz="1600" dirty="0">
                <a:solidFill>
                  <a:schemeClr val="accent5">
                    <a:lumMod val="75000"/>
                  </a:schemeClr>
                </a:solidFill>
              </a:rPr>
              <a:t>Extensive intraocular debridement can be attempted</a:t>
            </a:r>
          </a:p>
          <a:p>
            <a:endParaRPr lang="en-US" sz="1600" dirty="0">
              <a:solidFill>
                <a:schemeClr val="accent5">
                  <a:lumMod val="75000"/>
                </a:schemeClr>
              </a:solidFill>
            </a:endParaRPr>
          </a:p>
          <a:p>
            <a:r>
              <a:rPr lang="en-US" sz="1600" i="1" dirty="0">
                <a:solidFill>
                  <a:schemeClr val="accent5">
                    <a:lumMod val="75000"/>
                  </a:schemeClr>
                </a:solidFill>
              </a:rPr>
              <a:t>What is the prognosis?</a:t>
            </a:r>
          </a:p>
          <a:p>
            <a:r>
              <a:rPr lang="en-US" sz="1600" dirty="0">
                <a:solidFill>
                  <a:schemeClr val="accent5">
                    <a:lumMod val="75000"/>
                  </a:schemeClr>
                </a:solidFill>
              </a:rPr>
              <a:t>Poor</a:t>
            </a:r>
          </a:p>
        </p:txBody>
      </p:sp>
    </p:spTree>
    <p:extLst>
      <p:ext uri="{BB962C8B-B14F-4D97-AF65-F5344CB8AC3E}">
        <p14:creationId xmlns:p14="http://schemas.microsoft.com/office/powerpoint/2010/main" val="1667184855"/>
      </p:ext>
    </p:extLst>
  </p:cSld>
  <p:clrMapOvr>
    <a:masterClrMapping/>
  </p:clrMapOvr>
</p:sld>
</file>

<file path=ppt/slides/slide3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2321C597-25C7-4EC3-A48B-BF192D256226}"/>
              </a:ext>
            </a:extLst>
          </p:cNvPr>
          <p:cNvSpPr>
            <a:spLocks noGrp="1"/>
          </p:cNvSpPr>
          <p:nvPr>
            <p:ph type="sldNum" sz="quarter" idx="12"/>
          </p:nvPr>
        </p:nvSpPr>
        <p:spPr/>
        <p:txBody>
          <a:bodyPr/>
          <a:lstStyle/>
          <a:p>
            <a:pPr>
              <a:defRPr/>
            </a:pPr>
            <a:fld id="{88253C76-64F2-4E0E-BE17-EF9425115A77}" type="slidenum">
              <a:rPr lang="en-US" altLang="en-US" smtClean="0"/>
              <a:pPr>
                <a:defRPr/>
              </a:pPr>
              <a:t>392</a:t>
            </a:fld>
            <a:endParaRPr lang="en-US" altLang="en-US"/>
          </a:p>
        </p:txBody>
      </p:sp>
      <p:sp>
        <p:nvSpPr>
          <p:cNvPr id="4" name="TextBox 3">
            <a:extLst>
              <a:ext uri="{FF2B5EF4-FFF2-40B4-BE49-F238E27FC236}">
                <a16:creationId xmlns:a16="http://schemas.microsoft.com/office/drawing/2014/main" id="{8A06B2AF-FA02-4507-A4A5-4B931DD02A8F}"/>
              </a:ext>
            </a:extLst>
          </p:cNvPr>
          <p:cNvSpPr txBox="1"/>
          <p:nvPr/>
        </p:nvSpPr>
        <p:spPr>
          <a:xfrm>
            <a:off x="2259496" y="189094"/>
            <a:ext cx="4607480" cy="400110"/>
          </a:xfrm>
          <a:prstGeom prst="rect">
            <a:avLst/>
          </a:prstGeom>
          <a:solidFill>
            <a:schemeClr val="accent1">
              <a:lumMod val="60000"/>
              <a:lumOff val="40000"/>
            </a:schemeClr>
          </a:solidFill>
        </p:spPr>
        <p:txBody>
          <a:bodyPr wrap="none" rtlCol="0">
            <a:spAutoFit/>
          </a:bodyPr>
          <a:lstStyle/>
          <a:p>
            <a:pPr algn="ctr"/>
            <a:r>
              <a:rPr lang="en-US" sz="2000" b="1" dirty="0"/>
              <a:t>Secondary Angle Closure Glaucoma</a:t>
            </a:r>
          </a:p>
        </p:txBody>
      </p:sp>
      <p:pic>
        <p:nvPicPr>
          <p:cNvPr id="6" name="Graphic 5">
            <a:extLst>
              <a:ext uri="{FF2B5EF4-FFF2-40B4-BE49-F238E27FC236}">
                <a16:creationId xmlns:a16="http://schemas.microsoft.com/office/drawing/2014/main" id="{33E0F0DE-F2E4-422C-962F-9205BEF04ED8}"/>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2175690" y="1640681"/>
            <a:ext cx="4775091" cy="3576637"/>
          </a:xfrm>
          <a:prstGeom prst="rect">
            <a:avLst/>
          </a:prstGeom>
        </p:spPr>
      </p:pic>
      <p:sp>
        <p:nvSpPr>
          <p:cNvPr id="7" name="TextBox 6">
            <a:extLst>
              <a:ext uri="{FF2B5EF4-FFF2-40B4-BE49-F238E27FC236}">
                <a16:creationId xmlns:a16="http://schemas.microsoft.com/office/drawing/2014/main" id="{D9C1CC0D-ECF0-4B23-AB3E-D5742A4BB1A1}"/>
              </a:ext>
            </a:extLst>
          </p:cNvPr>
          <p:cNvSpPr txBox="1"/>
          <p:nvPr/>
        </p:nvSpPr>
        <p:spPr>
          <a:xfrm>
            <a:off x="2848663" y="6084129"/>
            <a:ext cx="3429144" cy="369332"/>
          </a:xfrm>
          <a:prstGeom prst="rect">
            <a:avLst/>
          </a:prstGeom>
          <a:noFill/>
        </p:spPr>
        <p:txBody>
          <a:bodyPr wrap="none" rtlCol="0">
            <a:spAutoFit/>
          </a:bodyPr>
          <a:lstStyle/>
          <a:p>
            <a:pPr algn="ctr"/>
            <a:r>
              <a:rPr lang="en-US" dirty="0"/>
              <a:t>Epithelial ingrowth after DSAEK</a:t>
            </a:r>
          </a:p>
        </p:txBody>
      </p:sp>
    </p:spTree>
    <p:extLst>
      <p:ext uri="{BB962C8B-B14F-4D97-AF65-F5344CB8AC3E}">
        <p14:creationId xmlns:p14="http://schemas.microsoft.com/office/powerpoint/2010/main" val="1747821109"/>
      </p:ext>
    </p:extLst>
  </p:cSld>
  <p:clrMapOvr>
    <a:masterClrMapping/>
  </p:clrMapOvr>
</p:sld>
</file>

<file path=ppt/slides/slide3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2321C597-25C7-4EC3-A48B-BF192D256226}"/>
              </a:ext>
            </a:extLst>
          </p:cNvPr>
          <p:cNvSpPr>
            <a:spLocks noGrp="1"/>
          </p:cNvSpPr>
          <p:nvPr>
            <p:ph type="sldNum" sz="quarter" idx="12"/>
          </p:nvPr>
        </p:nvSpPr>
        <p:spPr/>
        <p:txBody>
          <a:bodyPr/>
          <a:lstStyle/>
          <a:p>
            <a:pPr>
              <a:defRPr/>
            </a:pPr>
            <a:fld id="{88253C76-64F2-4E0E-BE17-EF9425115A77}" type="slidenum">
              <a:rPr lang="en-US" altLang="en-US" smtClean="0"/>
              <a:pPr>
                <a:defRPr/>
              </a:pPr>
              <a:t>393</a:t>
            </a:fld>
            <a:endParaRPr lang="en-US" altLang="en-US"/>
          </a:p>
        </p:txBody>
      </p:sp>
      <p:sp>
        <p:nvSpPr>
          <p:cNvPr id="4" name="TextBox 3">
            <a:extLst>
              <a:ext uri="{FF2B5EF4-FFF2-40B4-BE49-F238E27FC236}">
                <a16:creationId xmlns:a16="http://schemas.microsoft.com/office/drawing/2014/main" id="{8A06B2AF-FA02-4507-A4A5-4B931DD02A8F}"/>
              </a:ext>
            </a:extLst>
          </p:cNvPr>
          <p:cNvSpPr txBox="1"/>
          <p:nvPr/>
        </p:nvSpPr>
        <p:spPr>
          <a:xfrm>
            <a:off x="2259496" y="189094"/>
            <a:ext cx="4607480" cy="400110"/>
          </a:xfrm>
          <a:prstGeom prst="rect">
            <a:avLst/>
          </a:prstGeom>
          <a:solidFill>
            <a:schemeClr val="accent1">
              <a:lumMod val="60000"/>
              <a:lumOff val="40000"/>
            </a:schemeClr>
          </a:solidFill>
        </p:spPr>
        <p:txBody>
          <a:bodyPr wrap="none" rtlCol="0">
            <a:spAutoFit/>
          </a:bodyPr>
          <a:lstStyle/>
          <a:p>
            <a:pPr algn="ctr"/>
            <a:r>
              <a:rPr lang="en-US" sz="2000" b="1" dirty="0"/>
              <a:t>Secondary Angle Closure Glaucoma</a:t>
            </a:r>
          </a:p>
        </p:txBody>
      </p:sp>
      <p:sp>
        <p:nvSpPr>
          <p:cNvPr id="7" name="TextBox 6">
            <a:extLst>
              <a:ext uri="{FF2B5EF4-FFF2-40B4-BE49-F238E27FC236}">
                <a16:creationId xmlns:a16="http://schemas.microsoft.com/office/drawing/2014/main" id="{D9C1CC0D-ECF0-4B23-AB3E-D5742A4BB1A1}"/>
              </a:ext>
            </a:extLst>
          </p:cNvPr>
          <p:cNvSpPr txBox="1"/>
          <p:nvPr/>
        </p:nvSpPr>
        <p:spPr>
          <a:xfrm>
            <a:off x="2412648" y="6084129"/>
            <a:ext cx="4301178" cy="369332"/>
          </a:xfrm>
          <a:prstGeom prst="rect">
            <a:avLst/>
          </a:prstGeom>
          <a:noFill/>
        </p:spPr>
        <p:txBody>
          <a:bodyPr wrap="none" rtlCol="0">
            <a:spAutoFit/>
          </a:bodyPr>
          <a:lstStyle/>
          <a:p>
            <a:pPr algn="ctr"/>
            <a:r>
              <a:rPr lang="en-US" dirty="0"/>
              <a:t>Epithelial ingrowth after cataract surgery</a:t>
            </a:r>
          </a:p>
        </p:txBody>
      </p:sp>
      <p:pic>
        <p:nvPicPr>
          <p:cNvPr id="5" name="Picture 4">
            <a:extLst>
              <a:ext uri="{FF2B5EF4-FFF2-40B4-BE49-F238E27FC236}">
                <a16:creationId xmlns:a16="http://schemas.microsoft.com/office/drawing/2014/main" id="{895801D2-DBB3-4C30-9080-35FDD729B7C9}"/>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365463" y="2359040"/>
            <a:ext cx="3444537" cy="2139919"/>
          </a:xfrm>
          <a:prstGeom prst="rect">
            <a:avLst/>
          </a:prstGeom>
        </p:spPr>
      </p:pic>
      <p:pic>
        <p:nvPicPr>
          <p:cNvPr id="11" name="Picture 10">
            <a:extLst>
              <a:ext uri="{FF2B5EF4-FFF2-40B4-BE49-F238E27FC236}">
                <a16:creationId xmlns:a16="http://schemas.microsoft.com/office/drawing/2014/main" id="{7DF3800E-8FC4-4146-BDF5-C5E378E54A42}"/>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4283766" y="2359040"/>
            <a:ext cx="4607480" cy="2139919"/>
          </a:xfrm>
          <a:prstGeom prst="rect">
            <a:avLst/>
          </a:prstGeom>
        </p:spPr>
      </p:pic>
      <p:sp>
        <p:nvSpPr>
          <p:cNvPr id="12" name="TextBox 11">
            <a:extLst>
              <a:ext uri="{FF2B5EF4-FFF2-40B4-BE49-F238E27FC236}">
                <a16:creationId xmlns:a16="http://schemas.microsoft.com/office/drawing/2014/main" id="{A3A5056D-D536-417A-B26D-A2889DCB9235}"/>
              </a:ext>
            </a:extLst>
          </p:cNvPr>
          <p:cNvSpPr txBox="1"/>
          <p:nvPr/>
        </p:nvSpPr>
        <p:spPr>
          <a:xfrm>
            <a:off x="4187206" y="4498959"/>
            <a:ext cx="4800600" cy="738664"/>
          </a:xfrm>
          <a:prstGeom prst="rect">
            <a:avLst/>
          </a:prstGeom>
          <a:noFill/>
        </p:spPr>
        <p:txBody>
          <a:bodyPr wrap="square" rtlCol="0">
            <a:spAutoFit/>
          </a:bodyPr>
          <a:lstStyle/>
          <a:p>
            <a:r>
              <a:rPr lang="en-US" sz="1400" dirty="0"/>
              <a:t>Anterior segment optical coherence tomography of the eye demonstrating a hyperreflective sheet extending through the surgical incision and spreading across the endothelium</a:t>
            </a:r>
          </a:p>
        </p:txBody>
      </p:sp>
      <p:sp>
        <p:nvSpPr>
          <p:cNvPr id="13" name="TextBox 12">
            <a:extLst>
              <a:ext uri="{FF2B5EF4-FFF2-40B4-BE49-F238E27FC236}">
                <a16:creationId xmlns:a16="http://schemas.microsoft.com/office/drawing/2014/main" id="{53B2CF28-8767-498C-95D5-E360F6C4B8A0}"/>
              </a:ext>
            </a:extLst>
          </p:cNvPr>
          <p:cNvSpPr txBox="1"/>
          <p:nvPr/>
        </p:nvSpPr>
        <p:spPr>
          <a:xfrm>
            <a:off x="457200" y="4498959"/>
            <a:ext cx="3368337" cy="738664"/>
          </a:xfrm>
          <a:prstGeom prst="rect">
            <a:avLst/>
          </a:prstGeom>
          <a:noFill/>
        </p:spPr>
        <p:txBody>
          <a:bodyPr wrap="square" rtlCol="0">
            <a:spAutoFit/>
          </a:bodyPr>
          <a:lstStyle/>
          <a:p>
            <a:r>
              <a:rPr lang="en-US" sz="1400" dirty="0"/>
              <a:t>Eye with a grey sheet with scalloped edges extending along the endothelium with overlying mild corneal edema</a:t>
            </a:r>
          </a:p>
        </p:txBody>
      </p:sp>
    </p:spTree>
    <p:extLst>
      <p:ext uri="{BB962C8B-B14F-4D97-AF65-F5344CB8AC3E}">
        <p14:creationId xmlns:p14="http://schemas.microsoft.com/office/powerpoint/2010/main" val="2341949438"/>
      </p:ext>
    </p:extLst>
  </p:cSld>
  <p:clrMapOvr>
    <a:masterClrMapping/>
  </p:clrMapOvr>
</p:sld>
</file>

<file path=ppt/slides/slide3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Straight Arrow Connector 12">
            <a:extLst>
              <a:ext uri="{FF2B5EF4-FFF2-40B4-BE49-F238E27FC236}">
                <a16:creationId xmlns:a16="http://schemas.microsoft.com/office/drawing/2014/main" id="{A6DE2085-829C-480C-9216-69D6039C0A37}"/>
              </a:ext>
            </a:extLst>
          </p:cNvPr>
          <p:cNvCxnSpPr>
            <a:cxnSpLocks/>
          </p:cNvCxnSpPr>
          <p:nvPr/>
        </p:nvCxnSpPr>
        <p:spPr>
          <a:xfrm>
            <a:off x="6717173" y="1828800"/>
            <a:ext cx="0" cy="3462754"/>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43014" name="Text Box 6"/>
          <p:cNvSpPr txBox="1">
            <a:spLocks noChangeArrowheads="1"/>
          </p:cNvSpPr>
          <p:nvPr/>
        </p:nvSpPr>
        <p:spPr bwMode="auto">
          <a:xfrm>
            <a:off x="533400" y="2356376"/>
            <a:ext cx="1005403"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Lens-</a:t>
            </a:r>
          </a:p>
          <a:p>
            <a:pPr algn="ctr" eaLnBrk="1" hangingPunct="1">
              <a:lnSpc>
                <a:spcPct val="80000"/>
              </a:lnSpc>
              <a:spcBef>
                <a:spcPct val="0"/>
              </a:spcBef>
              <a:buClrTx/>
              <a:buSzTx/>
              <a:buFontTx/>
              <a:buNone/>
            </a:pPr>
            <a:r>
              <a:rPr lang="en-US" altLang="en-US" sz="1800" dirty="0">
                <a:solidFill>
                  <a:schemeClr val="bg1">
                    <a:lumMod val="75000"/>
                  </a:schemeClr>
                </a:solidFill>
              </a:rPr>
              <a:t>Induced</a:t>
            </a:r>
          </a:p>
        </p:txBody>
      </p:sp>
      <p:sp>
        <p:nvSpPr>
          <p:cNvPr id="43017" name="Text Box 14"/>
          <p:cNvSpPr txBox="1">
            <a:spLocks noChangeArrowheads="1"/>
          </p:cNvSpPr>
          <p:nvPr/>
        </p:nvSpPr>
        <p:spPr bwMode="auto">
          <a:xfrm>
            <a:off x="3026498" y="2365901"/>
            <a:ext cx="1633781"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Aphakic/</a:t>
            </a:r>
          </a:p>
          <a:p>
            <a:pPr algn="ctr" eaLnBrk="1" hangingPunct="1">
              <a:lnSpc>
                <a:spcPct val="80000"/>
              </a:lnSpc>
              <a:spcBef>
                <a:spcPct val="0"/>
              </a:spcBef>
              <a:buClrTx/>
              <a:buSzTx/>
              <a:buFontTx/>
              <a:buNone/>
            </a:pPr>
            <a:r>
              <a:rPr lang="en-US" altLang="en-US" sz="1800" dirty="0" err="1">
                <a:solidFill>
                  <a:schemeClr val="bg1">
                    <a:lumMod val="75000"/>
                  </a:schemeClr>
                </a:solidFill>
              </a:rPr>
              <a:t>Pseudophakic</a:t>
            </a:r>
            <a:endParaRPr lang="en-US" altLang="en-US" sz="1800" dirty="0">
              <a:solidFill>
                <a:schemeClr val="bg1">
                  <a:lumMod val="75000"/>
                </a:schemeClr>
              </a:solidFill>
            </a:endParaRPr>
          </a:p>
        </p:txBody>
      </p:sp>
      <p:sp>
        <p:nvSpPr>
          <p:cNvPr id="43031" name="Text Box 35"/>
          <p:cNvSpPr txBox="1">
            <a:spLocks noChangeArrowheads="1"/>
          </p:cNvSpPr>
          <p:nvPr/>
        </p:nvSpPr>
        <p:spPr bwMode="auto">
          <a:xfrm>
            <a:off x="1190847" y="1295400"/>
            <a:ext cx="2473754"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solidFill>
                  <a:schemeClr val="bg1">
                    <a:lumMod val="75000"/>
                  </a:schemeClr>
                </a:solidFill>
              </a:rPr>
              <a:t>w/ Pupillary Block</a:t>
            </a:r>
          </a:p>
        </p:txBody>
      </p:sp>
      <p:sp>
        <p:nvSpPr>
          <p:cNvPr id="43032" name="Text Box 36"/>
          <p:cNvSpPr txBox="1">
            <a:spLocks noChangeArrowheads="1"/>
          </p:cNvSpPr>
          <p:nvPr/>
        </p:nvSpPr>
        <p:spPr bwMode="auto">
          <a:xfrm>
            <a:off x="5181600" y="1295400"/>
            <a:ext cx="2630848"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t>w/o Pupillary Block</a:t>
            </a:r>
          </a:p>
        </p:txBody>
      </p:sp>
      <p:sp>
        <p:nvSpPr>
          <p:cNvPr id="49" name="Rectangle 2">
            <a:extLst>
              <a:ext uri="{FF2B5EF4-FFF2-40B4-BE49-F238E27FC236}">
                <a16:creationId xmlns:a16="http://schemas.microsoft.com/office/drawing/2014/main" id="{240EE5BF-F7D2-4FC8-A5DD-F6B5423153C6}"/>
              </a:ext>
            </a:extLst>
          </p:cNvPr>
          <p:cNvSpPr>
            <a:spLocks noGrp="1" noChangeArrowheads="1"/>
          </p:cNvSpPr>
          <p:nvPr>
            <p:ph type="title"/>
          </p:nvPr>
        </p:nvSpPr>
        <p:spPr>
          <a:xfrm>
            <a:off x="457200" y="304800"/>
            <a:ext cx="7543800" cy="563562"/>
          </a:xfrm>
        </p:spPr>
        <p:txBody>
          <a:bodyPr/>
          <a:lstStyle/>
          <a:p>
            <a:pPr eaLnBrk="1" hangingPunct="1"/>
            <a:r>
              <a:rPr lang="en-US" altLang="en-US" sz="3500" dirty="0"/>
              <a:t>Q</a:t>
            </a:r>
          </a:p>
        </p:txBody>
      </p:sp>
      <p:sp>
        <p:nvSpPr>
          <p:cNvPr id="50" name="TextBox 49">
            <a:extLst>
              <a:ext uri="{FF2B5EF4-FFF2-40B4-BE49-F238E27FC236}">
                <a16:creationId xmlns:a16="http://schemas.microsoft.com/office/drawing/2014/main" id="{CF426230-46C8-405C-9015-99EF57762A2E}"/>
              </a:ext>
            </a:extLst>
          </p:cNvPr>
          <p:cNvSpPr txBox="1"/>
          <p:nvPr/>
        </p:nvSpPr>
        <p:spPr>
          <a:xfrm>
            <a:off x="2259496" y="189094"/>
            <a:ext cx="4607480" cy="400110"/>
          </a:xfrm>
          <a:prstGeom prst="rect">
            <a:avLst/>
          </a:prstGeom>
          <a:solidFill>
            <a:schemeClr val="accent1">
              <a:lumMod val="60000"/>
              <a:lumOff val="40000"/>
            </a:schemeClr>
          </a:solidFill>
        </p:spPr>
        <p:txBody>
          <a:bodyPr wrap="none" rtlCol="0">
            <a:spAutoFit/>
          </a:bodyPr>
          <a:lstStyle/>
          <a:p>
            <a:pPr algn="ctr"/>
            <a:r>
              <a:rPr lang="en-US" sz="2000" b="1" dirty="0"/>
              <a:t>Secondary Angle Closure Glaucoma</a:t>
            </a:r>
          </a:p>
        </p:txBody>
      </p:sp>
      <p:sp>
        <p:nvSpPr>
          <p:cNvPr id="2" name="TextBox 1">
            <a:extLst>
              <a:ext uri="{FF2B5EF4-FFF2-40B4-BE49-F238E27FC236}">
                <a16:creationId xmlns:a16="http://schemas.microsoft.com/office/drawing/2014/main" id="{A7E30BEC-923B-4C9A-A856-BDD0D882F6B8}"/>
              </a:ext>
            </a:extLst>
          </p:cNvPr>
          <p:cNvSpPr txBox="1"/>
          <p:nvPr/>
        </p:nvSpPr>
        <p:spPr>
          <a:xfrm>
            <a:off x="887305" y="2844119"/>
            <a:ext cx="1494320" cy="338554"/>
          </a:xfrm>
          <a:prstGeom prst="rect">
            <a:avLst/>
          </a:prstGeom>
          <a:noFill/>
        </p:spPr>
        <p:txBody>
          <a:bodyPr wrap="none" rtlCol="0">
            <a:spAutoFit/>
          </a:bodyPr>
          <a:lstStyle/>
          <a:p>
            <a:r>
              <a:rPr lang="en-US" sz="1600" dirty="0" err="1">
                <a:solidFill>
                  <a:schemeClr val="bg1">
                    <a:lumMod val="75000"/>
                  </a:schemeClr>
                </a:solidFill>
              </a:rPr>
              <a:t>Phacomorphic</a:t>
            </a:r>
            <a:endParaRPr lang="en-US" sz="1600" dirty="0">
              <a:solidFill>
                <a:schemeClr val="bg1">
                  <a:lumMod val="75000"/>
                </a:schemeClr>
              </a:solidFill>
            </a:endParaRPr>
          </a:p>
        </p:txBody>
      </p:sp>
      <p:sp>
        <p:nvSpPr>
          <p:cNvPr id="51" name="TextBox 50">
            <a:extLst>
              <a:ext uri="{FF2B5EF4-FFF2-40B4-BE49-F238E27FC236}">
                <a16:creationId xmlns:a16="http://schemas.microsoft.com/office/drawing/2014/main" id="{156069D4-340B-4160-A336-EBF73557CEE0}"/>
              </a:ext>
            </a:extLst>
          </p:cNvPr>
          <p:cNvSpPr txBox="1"/>
          <p:nvPr/>
        </p:nvSpPr>
        <p:spPr>
          <a:xfrm>
            <a:off x="884725" y="3175578"/>
            <a:ext cx="1402948" cy="338554"/>
          </a:xfrm>
          <a:prstGeom prst="rect">
            <a:avLst/>
          </a:prstGeom>
          <a:noFill/>
        </p:spPr>
        <p:txBody>
          <a:bodyPr wrap="none" rtlCol="0">
            <a:spAutoFit/>
          </a:bodyPr>
          <a:lstStyle/>
          <a:p>
            <a:r>
              <a:rPr lang="en-US" sz="1600" dirty="0">
                <a:solidFill>
                  <a:schemeClr val="bg1">
                    <a:lumMod val="75000"/>
                  </a:schemeClr>
                </a:solidFill>
              </a:rPr>
              <a:t>Ectopia </a:t>
            </a:r>
            <a:r>
              <a:rPr lang="en-US" sz="1600" dirty="0" err="1">
                <a:solidFill>
                  <a:schemeClr val="bg1">
                    <a:lumMod val="75000"/>
                  </a:schemeClr>
                </a:solidFill>
              </a:rPr>
              <a:t>lentis</a:t>
            </a:r>
            <a:endParaRPr lang="en-US" sz="1600" dirty="0">
              <a:solidFill>
                <a:schemeClr val="bg1">
                  <a:lumMod val="75000"/>
                </a:schemeClr>
              </a:solidFill>
            </a:endParaRPr>
          </a:p>
        </p:txBody>
      </p:sp>
      <p:cxnSp>
        <p:nvCxnSpPr>
          <p:cNvPr id="71" name="Straight Connector 70">
            <a:extLst>
              <a:ext uri="{FF2B5EF4-FFF2-40B4-BE49-F238E27FC236}">
                <a16:creationId xmlns:a16="http://schemas.microsoft.com/office/drawing/2014/main" id="{C104938D-BA8D-4E39-9D5F-9EE2012F2F3C}"/>
              </a:ext>
            </a:extLst>
          </p:cNvPr>
          <p:cNvCxnSpPr>
            <a:cxnSpLocks/>
          </p:cNvCxnSpPr>
          <p:nvPr/>
        </p:nvCxnSpPr>
        <p:spPr>
          <a:xfrm flipH="1">
            <a:off x="762665" y="3023488"/>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2A7E4E40-472F-4E50-8A7A-45C10FDD7171}"/>
              </a:ext>
            </a:extLst>
          </p:cNvPr>
          <p:cNvCxnSpPr>
            <a:cxnSpLocks/>
          </p:cNvCxnSpPr>
          <p:nvPr/>
        </p:nvCxnSpPr>
        <p:spPr>
          <a:xfrm flipH="1">
            <a:off x="762665" y="3347853"/>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C3924889-45B9-4383-9C9E-48F0A9C27AD8}"/>
              </a:ext>
            </a:extLst>
          </p:cNvPr>
          <p:cNvCxnSpPr>
            <a:cxnSpLocks/>
          </p:cNvCxnSpPr>
          <p:nvPr/>
        </p:nvCxnSpPr>
        <p:spPr>
          <a:xfrm flipH="1">
            <a:off x="748719" y="2838976"/>
            <a:ext cx="13947" cy="5088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 name="Straight Arrow Connector 5">
            <a:extLst>
              <a:ext uri="{FF2B5EF4-FFF2-40B4-BE49-F238E27FC236}">
                <a16:creationId xmlns:a16="http://schemas.microsoft.com/office/drawing/2014/main" id="{A3439F0C-5143-461F-8F3C-2E830785DEFC}"/>
              </a:ext>
            </a:extLst>
          </p:cNvPr>
          <p:cNvCxnSpPr>
            <a:stCxn id="50" idx="2"/>
          </p:cNvCxnSpPr>
          <p:nvPr/>
        </p:nvCxnSpPr>
        <p:spPr>
          <a:xfrm flipH="1">
            <a:off x="2971800" y="589204"/>
            <a:ext cx="1591436" cy="706196"/>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0" name="Straight Arrow Connector 9">
            <a:extLst>
              <a:ext uri="{FF2B5EF4-FFF2-40B4-BE49-F238E27FC236}">
                <a16:creationId xmlns:a16="http://schemas.microsoft.com/office/drawing/2014/main" id="{84DC796E-F6ED-4FBB-82D2-A260F480BF8A}"/>
              </a:ext>
            </a:extLst>
          </p:cNvPr>
          <p:cNvCxnSpPr>
            <a:cxnSpLocks/>
          </p:cNvCxnSpPr>
          <p:nvPr/>
        </p:nvCxnSpPr>
        <p:spPr>
          <a:xfrm>
            <a:off x="4572000" y="589204"/>
            <a:ext cx="1600200" cy="706196"/>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6" name="Straight Arrow Connector 25">
            <a:extLst>
              <a:ext uri="{FF2B5EF4-FFF2-40B4-BE49-F238E27FC236}">
                <a16:creationId xmlns:a16="http://schemas.microsoft.com/office/drawing/2014/main" id="{B70E0124-9B84-41A5-8D84-A66B7838A706}"/>
              </a:ext>
            </a:extLst>
          </p:cNvPr>
          <p:cNvCxnSpPr>
            <a:cxnSpLocks/>
          </p:cNvCxnSpPr>
          <p:nvPr/>
        </p:nvCxnSpPr>
        <p:spPr>
          <a:xfrm flipH="1">
            <a:off x="1159539" y="1828800"/>
            <a:ext cx="1290435" cy="478059"/>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28" name="Straight Arrow Connector 27">
            <a:extLst>
              <a:ext uri="{FF2B5EF4-FFF2-40B4-BE49-F238E27FC236}">
                <a16:creationId xmlns:a16="http://schemas.microsoft.com/office/drawing/2014/main" id="{567A4249-5C59-4416-8A8E-1C35913900AB}"/>
              </a:ext>
            </a:extLst>
          </p:cNvPr>
          <p:cNvCxnSpPr>
            <a:cxnSpLocks/>
          </p:cNvCxnSpPr>
          <p:nvPr/>
        </p:nvCxnSpPr>
        <p:spPr>
          <a:xfrm>
            <a:off x="2449973" y="1832208"/>
            <a:ext cx="1268784"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56" name="Text Box 6">
            <a:extLst>
              <a:ext uri="{FF2B5EF4-FFF2-40B4-BE49-F238E27FC236}">
                <a16:creationId xmlns:a16="http://schemas.microsoft.com/office/drawing/2014/main" id="{557983BD-9D64-49B9-A366-A08663B0451F}"/>
              </a:ext>
            </a:extLst>
          </p:cNvPr>
          <p:cNvSpPr txBox="1">
            <a:spLocks noChangeArrowheads="1"/>
          </p:cNvSpPr>
          <p:nvPr/>
        </p:nvSpPr>
        <p:spPr bwMode="auto">
          <a:xfrm>
            <a:off x="5029200" y="2356376"/>
            <a:ext cx="813043"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r" eaLnBrk="1" hangingPunct="1">
              <a:lnSpc>
                <a:spcPct val="80000"/>
              </a:lnSpc>
              <a:spcBef>
                <a:spcPct val="0"/>
              </a:spcBef>
              <a:buClrTx/>
              <a:buSzTx/>
              <a:buFontTx/>
              <a:buNone/>
            </a:pPr>
            <a:r>
              <a:rPr lang="en-US" altLang="en-US" sz="1800" dirty="0">
                <a:solidFill>
                  <a:schemeClr val="bg1">
                    <a:lumMod val="75000"/>
                  </a:schemeClr>
                </a:solidFill>
              </a:rPr>
              <a:t>‘Push’</a:t>
            </a:r>
          </a:p>
        </p:txBody>
      </p:sp>
      <p:sp>
        <p:nvSpPr>
          <p:cNvPr id="57" name="Text Box 14">
            <a:extLst>
              <a:ext uri="{FF2B5EF4-FFF2-40B4-BE49-F238E27FC236}">
                <a16:creationId xmlns:a16="http://schemas.microsoft.com/office/drawing/2014/main" id="{5DAFA1C1-3A29-4C27-A379-663FDD22E326}"/>
              </a:ext>
            </a:extLst>
          </p:cNvPr>
          <p:cNvSpPr txBox="1">
            <a:spLocks noChangeArrowheads="1"/>
          </p:cNvSpPr>
          <p:nvPr/>
        </p:nvSpPr>
        <p:spPr bwMode="auto">
          <a:xfrm>
            <a:off x="7620000" y="2365901"/>
            <a:ext cx="671979"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t>‘Pull’</a:t>
            </a:r>
          </a:p>
        </p:txBody>
      </p:sp>
      <p:cxnSp>
        <p:nvCxnSpPr>
          <p:cNvPr id="58" name="Straight Arrow Connector 57">
            <a:extLst>
              <a:ext uri="{FF2B5EF4-FFF2-40B4-BE49-F238E27FC236}">
                <a16:creationId xmlns:a16="http://schemas.microsoft.com/office/drawing/2014/main" id="{E874FEE9-46BD-46A3-90A3-DE7CC220FBFF}"/>
              </a:ext>
            </a:extLst>
          </p:cNvPr>
          <p:cNvCxnSpPr>
            <a:cxnSpLocks/>
          </p:cNvCxnSpPr>
          <p:nvPr/>
        </p:nvCxnSpPr>
        <p:spPr>
          <a:xfrm flipH="1">
            <a:off x="5867400" y="1828800"/>
            <a:ext cx="849775"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59" name="Straight Arrow Connector 58">
            <a:extLst>
              <a:ext uri="{FF2B5EF4-FFF2-40B4-BE49-F238E27FC236}">
                <a16:creationId xmlns:a16="http://schemas.microsoft.com/office/drawing/2014/main" id="{C370A4A1-FE96-4E70-B89E-839542A5E241}"/>
              </a:ext>
            </a:extLst>
          </p:cNvPr>
          <p:cNvCxnSpPr>
            <a:cxnSpLocks/>
          </p:cNvCxnSpPr>
          <p:nvPr/>
        </p:nvCxnSpPr>
        <p:spPr>
          <a:xfrm>
            <a:off x="6717173" y="1832208"/>
            <a:ext cx="902827" cy="474047"/>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62" name="Text Box 16">
            <a:extLst>
              <a:ext uri="{FF2B5EF4-FFF2-40B4-BE49-F238E27FC236}">
                <a16:creationId xmlns:a16="http://schemas.microsoft.com/office/drawing/2014/main" id="{33538067-0726-41B0-93FF-357EF00CA62D}"/>
              </a:ext>
            </a:extLst>
          </p:cNvPr>
          <p:cNvSpPr txBox="1">
            <a:spLocks noChangeArrowheads="1"/>
          </p:cNvSpPr>
          <p:nvPr/>
        </p:nvSpPr>
        <p:spPr bwMode="auto">
          <a:xfrm>
            <a:off x="8065437" y="2684785"/>
            <a:ext cx="628698"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NVG</a:t>
            </a:r>
          </a:p>
        </p:txBody>
      </p:sp>
      <p:sp>
        <p:nvSpPr>
          <p:cNvPr id="70" name="Text Box 21">
            <a:extLst>
              <a:ext uri="{FF2B5EF4-FFF2-40B4-BE49-F238E27FC236}">
                <a16:creationId xmlns:a16="http://schemas.microsoft.com/office/drawing/2014/main" id="{86C32650-BE1F-4CC3-8DB5-0C136D877E6F}"/>
              </a:ext>
            </a:extLst>
          </p:cNvPr>
          <p:cNvSpPr txBox="1">
            <a:spLocks noChangeArrowheads="1"/>
          </p:cNvSpPr>
          <p:nvPr/>
        </p:nvSpPr>
        <p:spPr bwMode="auto">
          <a:xfrm>
            <a:off x="8070534" y="3048000"/>
            <a:ext cx="526106"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a:solidFill>
                  <a:schemeClr val="bg1">
                    <a:lumMod val="75000"/>
                  </a:schemeClr>
                </a:solidFill>
              </a:rPr>
              <a:t>ICE</a:t>
            </a:r>
          </a:p>
        </p:txBody>
      </p:sp>
      <p:sp>
        <p:nvSpPr>
          <p:cNvPr id="75" name="Text Box 45">
            <a:extLst>
              <a:ext uri="{FF2B5EF4-FFF2-40B4-BE49-F238E27FC236}">
                <a16:creationId xmlns:a16="http://schemas.microsoft.com/office/drawing/2014/main" id="{2B6EDA2D-8F55-4DFD-A225-8C03CE6FC7F3}"/>
              </a:ext>
            </a:extLst>
          </p:cNvPr>
          <p:cNvSpPr txBox="1">
            <a:spLocks noChangeArrowheads="1"/>
          </p:cNvSpPr>
          <p:nvPr/>
        </p:nvSpPr>
        <p:spPr bwMode="auto">
          <a:xfrm>
            <a:off x="8073162" y="3810000"/>
            <a:ext cx="1070837" cy="74635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ts val="1700"/>
              </a:lnSpc>
              <a:spcBef>
                <a:spcPct val="0"/>
              </a:spcBef>
              <a:buClrTx/>
              <a:buSzTx/>
              <a:buFontTx/>
              <a:buNone/>
            </a:pPr>
            <a:r>
              <a:rPr lang="en-US" altLang="en-US" sz="1600" dirty="0"/>
              <a:t>Epithelial/ fibrous ingrowth</a:t>
            </a:r>
          </a:p>
        </p:txBody>
      </p:sp>
      <p:cxnSp>
        <p:nvCxnSpPr>
          <p:cNvPr id="77" name="Straight Connector 76">
            <a:extLst>
              <a:ext uri="{FF2B5EF4-FFF2-40B4-BE49-F238E27FC236}">
                <a16:creationId xmlns:a16="http://schemas.microsoft.com/office/drawing/2014/main" id="{FC090BD7-F2E1-4464-B57B-9CBE5874C89B}"/>
              </a:ext>
            </a:extLst>
          </p:cNvPr>
          <p:cNvCxnSpPr>
            <a:cxnSpLocks/>
          </p:cNvCxnSpPr>
          <p:nvPr/>
        </p:nvCxnSpPr>
        <p:spPr>
          <a:xfrm>
            <a:off x="7873969" y="2674448"/>
            <a:ext cx="7724" cy="128795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8" name="Straight Connector 77">
            <a:extLst>
              <a:ext uri="{FF2B5EF4-FFF2-40B4-BE49-F238E27FC236}">
                <a16:creationId xmlns:a16="http://schemas.microsoft.com/office/drawing/2014/main" id="{B1922ED5-C3D8-43D8-A00D-1D6BC9201DBA}"/>
              </a:ext>
            </a:extLst>
          </p:cNvPr>
          <p:cNvCxnSpPr/>
          <p:nvPr/>
        </p:nvCxnSpPr>
        <p:spPr>
          <a:xfrm flipH="1">
            <a:off x="7873968" y="2840262"/>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9" name="Straight Connector 78">
            <a:extLst>
              <a:ext uri="{FF2B5EF4-FFF2-40B4-BE49-F238E27FC236}">
                <a16:creationId xmlns:a16="http://schemas.microsoft.com/office/drawing/2014/main" id="{77019ED2-6D69-4A60-9D19-D4DB786EA3A0}"/>
              </a:ext>
            </a:extLst>
          </p:cNvPr>
          <p:cNvCxnSpPr/>
          <p:nvPr/>
        </p:nvCxnSpPr>
        <p:spPr>
          <a:xfrm flipH="1">
            <a:off x="7873968" y="3213518"/>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1" name="Straight Connector 80">
            <a:extLst>
              <a:ext uri="{FF2B5EF4-FFF2-40B4-BE49-F238E27FC236}">
                <a16:creationId xmlns:a16="http://schemas.microsoft.com/office/drawing/2014/main" id="{9796A12F-4125-4C05-8EE8-A388740C580D}"/>
              </a:ext>
            </a:extLst>
          </p:cNvPr>
          <p:cNvCxnSpPr/>
          <p:nvPr/>
        </p:nvCxnSpPr>
        <p:spPr>
          <a:xfrm flipH="1">
            <a:off x="7877837" y="3581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3" name="Straight Connector 82">
            <a:extLst>
              <a:ext uri="{FF2B5EF4-FFF2-40B4-BE49-F238E27FC236}">
                <a16:creationId xmlns:a16="http://schemas.microsoft.com/office/drawing/2014/main" id="{7FDC5F4B-9BF0-42AD-B8BB-2F2399BCF1E2}"/>
              </a:ext>
            </a:extLst>
          </p:cNvPr>
          <p:cNvCxnSpPr/>
          <p:nvPr/>
        </p:nvCxnSpPr>
        <p:spPr>
          <a:xfrm flipH="1">
            <a:off x="7881693" y="3962400"/>
            <a:ext cx="24447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93" name="Text Box 42">
            <a:extLst>
              <a:ext uri="{FF2B5EF4-FFF2-40B4-BE49-F238E27FC236}">
                <a16:creationId xmlns:a16="http://schemas.microsoft.com/office/drawing/2014/main" id="{53BAB77F-E061-4834-9068-34BDF78AD071}"/>
              </a:ext>
            </a:extLst>
          </p:cNvPr>
          <p:cNvSpPr txBox="1">
            <a:spLocks noChangeArrowheads="1"/>
          </p:cNvSpPr>
          <p:nvPr/>
        </p:nvSpPr>
        <p:spPr bwMode="auto">
          <a:xfrm>
            <a:off x="8111387" y="3429000"/>
            <a:ext cx="856196"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Flat AC</a:t>
            </a:r>
          </a:p>
        </p:txBody>
      </p:sp>
      <p:sp>
        <p:nvSpPr>
          <p:cNvPr id="100" name="Text Box 23">
            <a:extLst>
              <a:ext uri="{FF2B5EF4-FFF2-40B4-BE49-F238E27FC236}">
                <a16:creationId xmlns:a16="http://schemas.microsoft.com/office/drawing/2014/main" id="{D8F2FCFF-2984-4836-B000-9C5601A8EAAA}"/>
              </a:ext>
            </a:extLst>
          </p:cNvPr>
          <p:cNvSpPr txBox="1">
            <a:spLocks noChangeArrowheads="1"/>
          </p:cNvSpPr>
          <p:nvPr/>
        </p:nvSpPr>
        <p:spPr bwMode="auto">
          <a:xfrm>
            <a:off x="5530369" y="2667000"/>
            <a:ext cx="2143536"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Aqueous misdirection</a:t>
            </a:r>
          </a:p>
        </p:txBody>
      </p:sp>
      <p:cxnSp>
        <p:nvCxnSpPr>
          <p:cNvPr id="104" name="Straight Connector 103">
            <a:extLst>
              <a:ext uri="{FF2B5EF4-FFF2-40B4-BE49-F238E27FC236}">
                <a16:creationId xmlns:a16="http://schemas.microsoft.com/office/drawing/2014/main" id="{49D87D4A-E317-4446-9B95-5184CB3968F3}"/>
              </a:ext>
            </a:extLst>
          </p:cNvPr>
          <p:cNvCxnSpPr>
            <a:cxnSpLocks/>
          </p:cNvCxnSpPr>
          <p:nvPr/>
        </p:nvCxnSpPr>
        <p:spPr>
          <a:xfrm flipH="1">
            <a:off x="5316229" y="2667000"/>
            <a:ext cx="7397" cy="25314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5" name="Straight Connector 104">
            <a:extLst>
              <a:ext uri="{FF2B5EF4-FFF2-40B4-BE49-F238E27FC236}">
                <a16:creationId xmlns:a16="http://schemas.microsoft.com/office/drawing/2014/main" id="{F40B6D71-75A8-4A88-864D-00D14C2F710D}"/>
              </a:ext>
            </a:extLst>
          </p:cNvPr>
          <p:cNvCxnSpPr/>
          <p:nvPr/>
        </p:nvCxnSpPr>
        <p:spPr>
          <a:xfrm flipH="1">
            <a:off x="5323624" y="2832814"/>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6" name="Straight Connector 105">
            <a:extLst>
              <a:ext uri="{FF2B5EF4-FFF2-40B4-BE49-F238E27FC236}">
                <a16:creationId xmlns:a16="http://schemas.microsoft.com/office/drawing/2014/main" id="{010BF7B2-AA07-4DCF-822D-E2DB5CC0BF59}"/>
              </a:ext>
            </a:extLst>
          </p:cNvPr>
          <p:cNvCxnSpPr/>
          <p:nvPr/>
        </p:nvCxnSpPr>
        <p:spPr>
          <a:xfrm flipH="1">
            <a:off x="5323624" y="3360065"/>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a:extLst>
              <a:ext uri="{FF2B5EF4-FFF2-40B4-BE49-F238E27FC236}">
                <a16:creationId xmlns:a16="http://schemas.microsoft.com/office/drawing/2014/main" id="{BAC8035C-3999-4C31-93CD-6C0D2ADEB73B}"/>
              </a:ext>
            </a:extLst>
          </p:cNvPr>
          <p:cNvCxnSpPr/>
          <p:nvPr/>
        </p:nvCxnSpPr>
        <p:spPr>
          <a:xfrm flipH="1">
            <a:off x="5323536" y="3786938"/>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8" name="Straight Connector 107">
            <a:extLst>
              <a:ext uri="{FF2B5EF4-FFF2-40B4-BE49-F238E27FC236}">
                <a16:creationId xmlns:a16="http://schemas.microsoft.com/office/drawing/2014/main" id="{DB64CAEE-69B4-426A-8A5B-D1269DBF0F66}"/>
              </a:ext>
            </a:extLst>
          </p:cNvPr>
          <p:cNvCxnSpPr/>
          <p:nvPr/>
        </p:nvCxnSpPr>
        <p:spPr>
          <a:xfrm flipH="1">
            <a:off x="5327493" y="4249152"/>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12" name="Straight Connector 111">
            <a:extLst>
              <a:ext uri="{FF2B5EF4-FFF2-40B4-BE49-F238E27FC236}">
                <a16:creationId xmlns:a16="http://schemas.microsoft.com/office/drawing/2014/main" id="{99A16C30-4BE4-48E5-8B65-0C5F3039B8DC}"/>
              </a:ext>
            </a:extLst>
          </p:cNvPr>
          <p:cNvCxnSpPr/>
          <p:nvPr/>
        </p:nvCxnSpPr>
        <p:spPr>
          <a:xfrm flipH="1">
            <a:off x="5333455" y="51816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13" name="Text Box 42">
            <a:extLst>
              <a:ext uri="{FF2B5EF4-FFF2-40B4-BE49-F238E27FC236}">
                <a16:creationId xmlns:a16="http://schemas.microsoft.com/office/drawing/2014/main" id="{056DFFD9-3CA2-42E7-90FE-4F14522E3504}"/>
              </a:ext>
            </a:extLst>
          </p:cNvPr>
          <p:cNvSpPr txBox="1">
            <a:spLocks noChangeArrowheads="1"/>
          </p:cNvSpPr>
          <p:nvPr/>
        </p:nvSpPr>
        <p:spPr bwMode="auto">
          <a:xfrm>
            <a:off x="5533954" y="3623846"/>
            <a:ext cx="1563248"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Retinal surgery</a:t>
            </a:r>
          </a:p>
        </p:txBody>
      </p:sp>
      <p:sp>
        <p:nvSpPr>
          <p:cNvPr id="118" name="Text Box 47">
            <a:extLst>
              <a:ext uri="{FF2B5EF4-FFF2-40B4-BE49-F238E27FC236}">
                <a16:creationId xmlns:a16="http://schemas.microsoft.com/office/drawing/2014/main" id="{3F59D898-ECAD-49F0-9425-2A1BC8DDA7B5}"/>
              </a:ext>
            </a:extLst>
          </p:cNvPr>
          <p:cNvSpPr txBox="1">
            <a:spLocks noChangeArrowheads="1"/>
          </p:cNvSpPr>
          <p:nvPr/>
        </p:nvSpPr>
        <p:spPr bwMode="auto">
          <a:xfrm>
            <a:off x="5523688" y="4538246"/>
            <a:ext cx="1414170"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Drug-induced</a:t>
            </a:r>
          </a:p>
        </p:txBody>
      </p:sp>
      <p:sp>
        <p:nvSpPr>
          <p:cNvPr id="16" name="TextBox 15">
            <a:extLst>
              <a:ext uri="{FF2B5EF4-FFF2-40B4-BE49-F238E27FC236}">
                <a16:creationId xmlns:a16="http://schemas.microsoft.com/office/drawing/2014/main" id="{984E008D-FBBA-42B4-940E-EA26772E0161}"/>
              </a:ext>
            </a:extLst>
          </p:cNvPr>
          <p:cNvSpPr txBox="1"/>
          <p:nvPr/>
        </p:nvSpPr>
        <p:spPr>
          <a:xfrm>
            <a:off x="6230528" y="5257800"/>
            <a:ext cx="1326004" cy="369332"/>
          </a:xfrm>
          <a:prstGeom prst="rect">
            <a:avLst/>
          </a:prstGeom>
          <a:noFill/>
        </p:spPr>
        <p:txBody>
          <a:bodyPr wrap="none" rtlCol="0">
            <a:spAutoFit/>
          </a:bodyPr>
          <a:lstStyle/>
          <a:p>
            <a:pPr algn="ctr"/>
            <a:r>
              <a:rPr lang="en-US" dirty="0">
                <a:solidFill>
                  <a:schemeClr val="bg1">
                    <a:lumMod val="75000"/>
                  </a:schemeClr>
                </a:solidFill>
              </a:rPr>
              <a:t>Both/Either</a:t>
            </a:r>
          </a:p>
        </p:txBody>
      </p:sp>
      <p:cxnSp>
        <p:nvCxnSpPr>
          <p:cNvPr id="125" name="Straight Connector 124">
            <a:extLst>
              <a:ext uri="{FF2B5EF4-FFF2-40B4-BE49-F238E27FC236}">
                <a16:creationId xmlns:a16="http://schemas.microsoft.com/office/drawing/2014/main" id="{01138141-D318-4ED7-A7FE-D8F2155CE890}"/>
              </a:ext>
            </a:extLst>
          </p:cNvPr>
          <p:cNvCxnSpPr/>
          <p:nvPr/>
        </p:nvCxnSpPr>
        <p:spPr>
          <a:xfrm flipH="1">
            <a:off x="5334000" y="4724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52" name="Text Box 47">
            <a:extLst>
              <a:ext uri="{FF2B5EF4-FFF2-40B4-BE49-F238E27FC236}">
                <a16:creationId xmlns:a16="http://schemas.microsoft.com/office/drawing/2014/main" id="{E3578916-9804-473C-8F06-D4FA0BCEDFD0}"/>
              </a:ext>
            </a:extLst>
          </p:cNvPr>
          <p:cNvSpPr txBox="1">
            <a:spLocks noChangeArrowheads="1"/>
          </p:cNvSpPr>
          <p:nvPr/>
        </p:nvSpPr>
        <p:spPr bwMode="auto">
          <a:xfrm>
            <a:off x="5543446" y="4055146"/>
            <a:ext cx="1619354"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err="1">
                <a:solidFill>
                  <a:schemeClr val="bg1">
                    <a:lumMod val="75000"/>
                  </a:schemeClr>
                </a:solidFill>
              </a:rPr>
              <a:t>Nanophthalmos</a:t>
            </a:r>
            <a:endParaRPr lang="en-US" altLang="en-US" sz="1600" dirty="0">
              <a:solidFill>
                <a:schemeClr val="bg1">
                  <a:lumMod val="75000"/>
                </a:schemeClr>
              </a:solidFill>
            </a:endParaRPr>
          </a:p>
        </p:txBody>
      </p:sp>
      <p:sp>
        <p:nvSpPr>
          <p:cNvPr id="53" name="Text Box 45">
            <a:extLst>
              <a:ext uri="{FF2B5EF4-FFF2-40B4-BE49-F238E27FC236}">
                <a16:creationId xmlns:a16="http://schemas.microsoft.com/office/drawing/2014/main" id="{57D1A14F-68FE-47D2-983C-1A879D66A9DC}"/>
              </a:ext>
            </a:extLst>
          </p:cNvPr>
          <p:cNvSpPr txBox="1">
            <a:spLocks noChangeArrowheads="1"/>
          </p:cNvSpPr>
          <p:nvPr/>
        </p:nvSpPr>
        <p:spPr bwMode="auto">
          <a:xfrm>
            <a:off x="5523688" y="5013493"/>
            <a:ext cx="582211"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PFV</a:t>
            </a:r>
          </a:p>
        </p:txBody>
      </p:sp>
      <p:sp>
        <p:nvSpPr>
          <p:cNvPr id="54" name="Text Box 42">
            <a:extLst>
              <a:ext uri="{FF2B5EF4-FFF2-40B4-BE49-F238E27FC236}">
                <a16:creationId xmlns:a16="http://schemas.microsoft.com/office/drawing/2014/main" id="{E1E37D2C-2C52-446B-843B-01E64990D3EC}"/>
              </a:ext>
            </a:extLst>
          </p:cNvPr>
          <p:cNvSpPr txBox="1">
            <a:spLocks noChangeArrowheads="1"/>
          </p:cNvSpPr>
          <p:nvPr/>
        </p:nvSpPr>
        <p:spPr bwMode="auto">
          <a:xfrm>
            <a:off x="5551406" y="3192546"/>
            <a:ext cx="2276072"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ERD/choroidal effusion</a:t>
            </a:r>
          </a:p>
        </p:txBody>
      </p:sp>
      <p:sp>
        <p:nvSpPr>
          <p:cNvPr id="3" name="Oval 2">
            <a:extLst>
              <a:ext uri="{FF2B5EF4-FFF2-40B4-BE49-F238E27FC236}">
                <a16:creationId xmlns:a16="http://schemas.microsoft.com/office/drawing/2014/main" id="{CA43B5D7-5B37-41B8-AA23-BE1D77209FD4}"/>
              </a:ext>
            </a:extLst>
          </p:cNvPr>
          <p:cNvSpPr/>
          <p:nvPr/>
        </p:nvSpPr>
        <p:spPr>
          <a:xfrm>
            <a:off x="7987580" y="3557880"/>
            <a:ext cx="1120988" cy="1100546"/>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TextBox 45">
            <a:extLst>
              <a:ext uri="{FF2B5EF4-FFF2-40B4-BE49-F238E27FC236}">
                <a16:creationId xmlns:a16="http://schemas.microsoft.com/office/drawing/2014/main" id="{6DB69676-7F48-4D07-B491-35A6A82DED6B}"/>
              </a:ext>
            </a:extLst>
          </p:cNvPr>
          <p:cNvSpPr txBox="1"/>
          <p:nvPr/>
        </p:nvSpPr>
        <p:spPr>
          <a:xfrm>
            <a:off x="1491849" y="2421881"/>
            <a:ext cx="5903574" cy="4278094"/>
          </a:xfrm>
          <a:prstGeom prst="rect">
            <a:avLst/>
          </a:prstGeom>
          <a:solidFill>
            <a:schemeClr val="accent5">
              <a:lumMod val="75000"/>
            </a:schemeClr>
          </a:solidFill>
        </p:spPr>
        <p:txBody>
          <a:bodyPr wrap="square" rtlCol="0">
            <a:spAutoFit/>
          </a:bodyPr>
          <a:lstStyle/>
          <a:p>
            <a:r>
              <a:rPr lang="en-US" sz="1600" i="1" dirty="0">
                <a:solidFill>
                  <a:schemeClr val="bg1">
                    <a:lumMod val="50000"/>
                  </a:schemeClr>
                </a:solidFill>
              </a:rPr>
              <a:t>In a nutshell, what is </a:t>
            </a:r>
            <a:r>
              <a:rPr lang="en-US" sz="1600" dirty="0">
                <a:solidFill>
                  <a:schemeClr val="bg1">
                    <a:lumMod val="50000"/>
                  </a:schemeClr>
                </a:solidFill>
              </a:rPr>
              <a:t>epithelial/fibrous ingrowth</a:t>
            </a:r>
            <a:r>
              <a:rPr lang="en-US" sz="1600" i="1" dirty="0">
                <a:solidFill>
                  <a:schemeClr val="bg1">
                    <a:lumMod val="50000"/>
                  </a:schemeClr>
                </a:solidFill>
              </a:rPr>
              <a:t>?</a:t>
            </a:r>
          </a:p>
          <a:p>
            <a:r>
              <a:rPr lang="en-US" sz="1600" dirty="0">
                <a:solidFill>
                  <a:schemeClr val="bg1">
                    <a:lumMod val="50000"/>
                  </a:schemeClr>
                </a:solidFill>
              </a:rPr>
              <a:t>Intraocular invasion by epithelial or fibrous tissue via a surgical or traumatic wound</a:t>
            </a:r>
          </a:p>
          <a:p>
            <a:endParaRPr lang="en-US" sz="1600" i="1" dirty="0">
              <a:solidFill>
                <a:schemeClr val="bg1">
                  <a:lumMod val="50000"/>
                </a:schemeClr>
              </a:solidFill>
            </a:endParaRPr>
          </a:p>
          <a:p>
            <a:r>
              <a:rPr lang="en-US" sz="1600" i="1" dirty="0">
                <a:solidFill>
                  <a:schemeClr val="bg1">
                    <a:lumMod val="50000"/>
                  </a:schemeClr>
                </a:solidFill>
              </a:rPr>
              <a:t>How do these entities produce secondary ACG?</a:t>
            </a:r>
          </a:p>
          <a:p>
            <a:r>
              <a:rPr lang="en-US" sz="1600" dirty="0">
                <a:solidFill>
                  <a:schemeClr val="bg1">
                    <a:lumMod val="50000"/>
                  </a:schemeClr>
                </a:solidFill>
              </a:rPr>
              <a:t>If the invading tissue grows over the angle, it can produce PAS, or even destroy the TM</a:t>
            </a:r>
          </a:p>
          <a:p>
            <a:endParaRPr lang="en-US" sz="1600" i="1" dirty="0">
              <a:solidFill>
                <a:schemeClr val="bg1">
                  <a:lumMod val="50000"/>
                </a:schemeClr>
              </a:solidFill>
            </a:endParaRPr>
          </a:p>
          <a:p>
            <a:r>
              <a:rPr lang="en-US" sz="1600" i="1" dirty="0">
                <a:solidFill>
                  <a:schemeClr val="bg1">
                    <a:lumMod val="50000"/>
                  </a:schemeClr>
                </a:solidFill>
              </a:rPr>
              <a:t>What do they look like at the slit lamp?</a:t>
            </a:r>
          </a:p>
          <a:p>
            <a:r>
              <a:rPr lang="en-US" sz="1600" dirty="0">
                <a:solidFill>
                  <a:srgbClr val="0000FF"/>
                </a:solidFill>
              </a:rPr>
              <a:t>--</a:t>
            </a:r>
            <a:r>
              <a:rPr lang="en-US" sz="1600" b="1" dirty="0">
                <a:solidFill>
                  <a:srgbClr val="0000FF"/>
                </a:solidFill>
              </a:rPr>
              <a:t>Epithelial ingrowth: A thin gray sheet</a:t>
            </a:r>
          </a:p>
          <a:p>
            <a:r>
              <a:rPr lang="en-US" sz="1600" dirty="0">
                <a:solidFill>
                  <a:schemeClr val="bg1">
                    <a:lumMod val="50000"/>
                  </a:schemeClr>
                </a:solidFill>
              </a:rPr>
              <a:t>--Fibrous ingrowth </a:t>
            </a:r>
            <a:r>
              <a:rPr lang="en-US" sz="1600" dirty="0">
                <a:solidFill>
                  <a:schemeClr val="accent5">
                    <a:lumMod val="75000"/>
                  </a:schemeClr>
                </a:solidFill>
              </a:rPr>
              <a:t>A thick, gray-white, vascular layer</a:t>
            </a:r>
          </a:p>
          <a:p>
            <a:endParaRPr lang="en-US" sz="1600" dirty="0">
              <a:solidFill>
                <a:schemeClr val="accent5">
                  <a:lumMod val="75000"/>
                </a:schemeClr>
              </a:solidFill>
            </a:endParaRPr>
          </a:p>
          <a:p>
            <a:r>
              <a:rPr lang="en-US" sz="1600" i="1" dirty="0">
                <a:solidFill>
                  <a:schemeClr val="accent5">
                    <a:lumMod val="75000"/>
                  </a:schemeClr>
                </a:solidFill>
              </a:rPr>
              <a:t>What is the treatment?</a:t>
            </a:r>
          </a:p>
          <a:p>
            <a:r>
              <a:rPr lang="en-US" sz="1600" dirty="0">
                <a:solidFill>
                  <a:schemeClr val="accent5">
                    <a:lumMod val="75000"/>
                  </a:schemeClr>
                </a:solidFill>
              </a:rPr>
              <a:t>Extensive intraocular debridement can be attempted</a:t>
            </a:r>
          </a:p>
          <a:p>
            <a:endParaRPr lang="en-US" sz="1600" dirty="0">
              <a:solidFill>
                <a:schemeClr val="accent5">
                  <a:lumMod val="75000"/>
                </a:schemeClr>
              </a:solidFill>
            </a:endParaRPr>
          </a:p>
          <a:p>
            <a:r>
              <a:rPr lang="en-US" sz="1600" i="1" dirty="0">
                <a:solidFill>
                  <a:schemeClr val="accent5">
                    <a:lumMod val="75000"/>
                  </a:schemeClr>
                </a:solidFill>
              </a:rPr>
              <a:t>What is the prognosis?</a:t>
            </a:r>
          </a:p>
          <a:p>
            <a:r>
              <a:rPr lang="en-US" sz="1600" dirty="0">
                <a:solidFill>
                  <a:schemeClr val="accent5">
                    <a:lumMod val="75000"/>
                  </a:schemeClr>
                </a:solidFill>
              </a:rPr>
              <a:t>Poor</a:t>
            </a:r>
          </a:p>
        </p:txBody>
      </p:sp>
      <p:sp>
        <p:nvSpPr>
          <p:cNvPr id="47" name="TextBox 46">
            <a:extLst>
              <a:ext uri="{FF2B5EF4-FFF2-40B4-BE49-F238E27FC236}">
                <a16:creationId xmlns:a16="http://schemas.microsoft.com/office/drawing/2014/main" id="{31F2F00A-1635-49A1-AFC5-9B237C50BFC3}"/>
              </a:ext>
            </a:extLst>
          </p:cNvPr>
          <p:cNvSpPr txBox="1"/>
          <p:nvPr/>
        </p:nvSpPr>
        <p:spPr>
          <a:xfrm>
            <a:off x="520167" y="3253143"/>
            <a:ext cx="6336162" cy="1384995"/>
          </a:xfrm>
          <a:prstGeom prst="rect">
            <a:avLst/>
          </a:prstGeom>
          <a:solidFill>
            <a:schemeClr val="accent1">
              <a:lumMod val="60000"/>
              <a:lumOff val="40000"/>
            </a:schemeClr>
          </a:solidFill>
        </p:spPr>
        <p:txBody>
          <a:bodyPr wrap="square" rtlCol="0">
            <a:spAutoFit/>
          </a:bodyPr>
          <a:lstStyle/>
          <a:p>
            <a:r>
              <a:rPr lang="en-US" sz="1400" i="1" dirty="0"/>
              <a:t>What simple procedure can be performed in the clinic to confirm the presence of epithelial ingrowth?</a:t>
            </a:r>
            <a:endParaRPr lang="en-US" sz="1400" i="1" dirty="0">
              <a:solidFill>
                <a:schemeClr val="accent1">
                  <a:lumMod val="60000"/>
                  <a:lumOff val="40000"/>
                </a:schemeClr>
              </a:solidFill>
            </a:endParaRPr>
          </a:p>
          <a:p>
            <a:r>
              <a:rPr lang="en-US" sz="1400" dirty="0">
                <a:solidFill>
                  <a:schemeClr val="accent1">
                    <a:lumMod val="60000"/>
                    <a:lumOff val="40000"/>
                  </a:schemeClr>
                </a:solidFill>
              </a:rPr>
              <a:t>Shoot the suspected sheet of epithelial ingrowth with an  argon  laser</a:t>
            </a:r>
          </a:p>
          <a:p>
            <a:endParaRPr lang="en-US" sz="1400" i="1" dirty="0">
              <a:solidFill>
                <a:schemeClr val="accent1">
                  <a:lumMod val="60000"/>
                  <a:lumOff val="40000"/>
                </a:schemeClr>
              </a:solidFill>
            </a:endParaRPr>
          </a:p>
          <a:p>
            <a:r>
              <a:rPr lang="en-US" sz="1400" i="1" dirty="0">
                <a:solidFill>
                  <a:schemeClr val="accent1">
                    <a:lumMod val="60000"/>
                    <a:lumOff val="40000"/>
                  </a:schemeClr>
                </a:solidFill>
              </a:rPr>
              <a:t>What reaction to a laser burn would indicate the tissue is in fact epithelial?</a:t>
            </a:r>
          </a:p>
          <a:p>
            <a:r>
              <a:rPr lang="en-US" sz="1400" dirty="0">
                <a:solidFill>
                  <a:schemeClr val="accent1">
                    <a:lumMod val="60000"/>
                    <a:lumOff val="40000"/>
                  </a:schemeClr>
                </a:solidFill>
              </a:rPr>
              <a:t>The production of a  white  burn</a:t>
            </a:r>
          </a:p>
        </p:txBody>
      </p:sp>
    </p:spTree>
    <p:extLst>
      <p:ext uri="{BB962C8B-B14F-4D97-AF65-F5344CB8AC3E}">
        <p14:creationId xmlns:p14="http://schemas.microsoft.com/office/powerpoint/2010/main" val="596286332"/>
      </p:ext>
    </p:extLst>
  </p:cSld>
  <p:clrMapOvr>
    <a:masterClrMapping/>
  </p:clrMapOvr>
</p:sld>
</file>

<file path=ppt/slides/slide3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Straight Arrow Connector 12">
            <a:extLst>
              <a:ext uri="{FF2B5EF4-FFF2-40B4-BE49-F238E27FC236}">
                <a16:creationId xmlns:a16="http://schemas.microsoft.com/office/drawing/2014/main" id="{A6DE2085-829C-480C-9216-69D6039C0A37}"/>
              </a:ext>
            </a:extLst>
          </p:cNvPr>
          <p:cNvCxnSpPr>
            <a:cxnSpLocks/>
          </p:cNvCxnSpPr>
          <p:nvPr/>
        </p:nvCxnSpPr>
        <p:spPr>
          <a:xfrm>
            <a:off x="6717173" y="1828800"/>
            <a:ext cx="0" cy="3462754"/>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43014" name="Text Box 6"/>
          <p:cNvSpPr txBox="1">
            <a:spLocks noChangeArrowheads="1"/>
          </p:cNvSpPr>
          <p:nvPr/>
        </p:nvSpPr>
        <p:spPr bwMode="auto">
          <a:xfrm>
            <a:off x="533400" y="2356376"/>
            <a:ext cx="1005403"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Lens-</a:t>
            </a:r>
          </a:p>
          <a:p>
            <a:pPr algn="ctr" eaLnBrk="1" hangingPunct="1">
              <a:lnSpc>
                <a:spcPct val="80000"/>
              </a:lnSpc>
              <a:spcBef>
                <a:spcPct val="0"/>
              </a:spcBef>
              <a:buClrTx/>
              <a:buSzTx/>
              <a:buFontTx/>
              <a:buNone/>
            </a:pPr>
            <a:r>
              <a:rPr lang="en-US" altLang="en-US" sz="1800" dirty="0">
                <a:solidFill>
                  <a:schemeClr val="bg1">
                    <a:lumMod val="75000"/>
                  </a:schemeClr>
                </a:solidFill>
              </a:rPr>
              <a:t>Induced</a:t>
            </a:r>
          </a:p>
        </p:txBody>
      </p:sp>
      <p:sp>
        <p:nvSpPr>
          <p:cNvPr id="43017" name="Text Box 14"/>
          <p:cNvSpPr txBox="1">
            <a:spLocks noChangeArrowheads="1"/>
          </p:cNvSpPr>
          <p:nvPr/>
        </p:nvSpPr>
        <p:spPr bwMode="auto">
          <a:xfrm>
            <a:off x="3026498" y="2365901"/>
            <a:ext cx="1633781"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Aphakic/</a:t>
            </a:r>
          </a:p>
          <a:p>
            <a:pPr algn="ctr" eaLnBrk="1" hangingPunct="1">
              <a:lnSpc>
                <a:spcPct val="80000"/>
              </a:lnSpc>
              <a:spcBef>
                <a:spcPct val="0"/>
              </a:spcBef>
              <a:buClrTx/>
              <a:buSzTx/>
              <a:buFontTx/>
              <a:buNone/>
            </a:pPr>
            <a:r>
              <a:rPr lang="en-US" altLang="en-US" sz="1800" dirty="0" err="1">
                <a:solidFill>
                  <a:schemeClr val="bg1">
                    <a:lumMod val="75000"/>
                  </a:schemeClr>
                </a:solidFill>
              </a:rPr>
              <a:t>Pseudophakic</a:t>
            </a:r>
            <a:endParaRPr lang="en-US" altLang="en-US" sz="1800" dirty="0">
              <a:solidFill>
                <a:schemeClr val="bg1">
                  <a:lumMod val="75000"/>
                </a:schemeClr>
              </a:solidFill>
            </a:endParaRPr>
          </a:p>
        </p:txBody>
      </p:sp>
      <p:sp>
        <p:nvSpPr>
          <p:cNvPr id="43031" name="Text Box 35"/>
          <p:cNvSpPr txBox="1">
            <a:spLocks noChangeArrowheads="1"/>
          </p:cNvSpPr>
          <p:nvPr/>
        </p:nvSpPr>
        <p:spPr bwMode="auto">
          <a:xfrm>
            <a:off x="1190847" y="1295400"/>
            <a:ext cx="2473754"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solidFill>
                  <a:schemeClr val="bg1">
                    <a:lumMod val="75000"/>
                  </a:schemeClr>
                </a:solidFill>
              </a:rPr>
              <a:t>w/ Pupillary Block</a:t>
            </a:r>
          </a:p>
        </p:txBody>
      </p:sp>
      <p:sp>
        <p:nvSpPr>
          <p:cNvPr id="43032" name="Text Box 36"/>
          <p:cNvSpPr txBox="1">
            <a:spLocks noChangeArrowheads="1"/>
          </p:cNvSpPr>
          <p:nvPr/>
        </p:nvSpPr>
        <p:spPr bwMode="auto">
          <a:xfrm>
            <a:off x="5181600" y="1295400"/>
            <a:ext cx="2630848"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t>w/o Pupillary Block</a:t>
            </a:r>
          </a:p>
        </p:txBody>
      </p:sp>
      <p:sp>
        <p:nvSpPr>
          <p:cNvPr id="49" name="Rectangle 2">
            <a:extLst>
              <a:ext uri="{FF2B5EF4-FFF2-40B4-BE49-F238E27FC236}">
                <a16:creationId xmlns:a16="http://schemas.microsoft.com/office/drawing/2014/main" id="{240EE5BF-F7D2-4FC8-A5DD-F6B5423153C6}"/>
              </a:ext>
            </a:extLst>
          </p:cNvPr>
          <p:cNvSpPr>
            <a:spLocks noGrp="1" noChangeArrowheads="1"/>
          </p:cNvSpPr>
          <p:nvPr>
            <p:ph type="title"/>
          </p:nvPr>
        </p:nvSpPr>
        <p:spPr>
          <a:xfrm>
            <a:off x="457200" y="304800"/>
            <a:ext cx="7543800" cy="563562"/>
          </a:xfrm>
        </p:spPr>
        <p:txBody>
          <a:bodyPr/>
          <a:lstStyle/>
          <a:p>
            <a:pPr eaLnBrk="1" hangingPunct="1"/>
            <a:r>
              <a:rPr lang="en-US" altLang="en-US" sz="3500" dirty="0"/>
              <a:t>Q/A</a:t>
            </a:r>
          </a:p>
        </p:txBody>
      </p:sp>
      <p:sp>
        <p:nvSpPr>
          <p:cNvPr id="50" name="TextBox 49">
            <a:extLst>
              <a:ext uri="{FF2B5EF4-FFF2-40B4-BE49-F238E27FC236}">
                <a16:creationId xmlns:a16="http://schemas.microsoft.com/office/drawing/2014/main" id="{CF426230-46C8-405C-9015-99EF57762A2E}"/>
              </a:ext>
            </a:extLst>
          </p:cNvPr>
          <p:cNvSpPr txBox="1"/>
          <p:nvPr/>
        </p:nvSpPr>
        <p:spPr>
          <a:xfrm>
            <a:off x="2259496" y="189094"/>
            <a:ext cx="4607480" cy="400110"/>
          </a:xfrm>
          <a:prstGeom prst="rect">
            <a:avLst/>
          </a:prstGeom>
          <a:solidFill>
            <a:schemeClr val="accent1">
              <a:lumMod val="60000"/>
              <a:lumOff val="40000"/>
            </a:schemeClr>
          </a:solidFill>
        </p:spPr>
        <p:txBody>
          <a:bodyPr wrap="none" rtlCol="0">
            <a:spAutoFit/>
          </a:bodyPr>
          <a:lstStyle/>
          <a:p>
            <a:pPr algn="ctr"/>
            <a:r>
              <a:rPr lang="en-US" sz="2000" b="1" dirty="0"/>
              <a:t>Secondary Angle Closure Glaucoma</a:t>
            </a:r>
          </a:p>
        </p:txBody>
      </p:sp>
      <p:sp>
        <p:nvSpPr>
          <p:cNvPr id="2" name="TextBox 1">
            <a:extLst>
              <a:ext uri="{FF2B5EF4-FFF2-40B4-BE49-F238E27FC236}">
                <a16:creationId xmlns:a16="http://schemas.microsoft.com/office/drawing/2014/main" id="{A7E30BEC-923B-4C9A-A856-BDD0D882F6B8}"/>
              </a:ext>
            </a:extLst>
          </p:cNvPr>
          <p:cNvSpPr txBox="1"/>
          <p:nvPr/>
        </p:nvSpPr>
        <p:spPr>
          <a:xfrm>
            <a:off x="887305" y="2844119"/>
            <a:ext cx="1494320" cy="338554"/>
          </a:xfrm>
          <a:prstGeom prst="rect">
            <a:avLst/>
          </a:prstGeom>
          <a:noFill/>
        </p:spPr>
        <p:txBody>
          <a:bodyPr wrap="none" rtlCol="0">
            <a:spAutoFit/>
          </a:bodyPr>
          <a:lstStyle/>
          <a:p>
            <a:r>
              <a:rPr lang="en-US" sz="1600" dirty="0" err="1">
                <a:solidFill>
                  <a:schemeClr val="bg1">
                    <a:lumMod val="75000"/>
                  </a:schemeClr>
                </a:solidFill>
              </a:rPr>
              <a:t>Phacomorphic</a:t>
            </a:r>
            <a:endParaRPr lang="en-US" sz="1600" dirty="0">
              <a:solidFill>
                <a:schemeClr val="bg1">
                  <a:lumMod val="75000"/>
                </a:schemeClr>
              </a:solidFill>
            </a:endParaRPr>
          </a:p>
        </p:txBody>
      </p:sp>
      <p:sp>
        <p:nvSpPr>
          <p:cNvPr id="51" name="TextBox 50">
            <a:extLst>
              <a:ext uri="{FF2B5EF4-FFF2-40B4-BE49-F238E27FC236}">
                <a16:creationId xmlns:a16="http://schemas.microsoft.com/office/drawing/2014/main" id="{156069D4-340B-4160-A336-EBF73557CEE0}"/>
              </a:ext>
            </a:extLst>
          </p:cNvPr>
          <p:cNvSpPr txBox="1"/>
          <p:nvPr/>
        </p:nvSpPr>
        <p:spPr>
          <a:xfrm>
            <a:off x="884725" y="3175578"/>
            <a:ext cx="1402948" cy="338554"/>
          </a:xfrm>
          <a:prstGeom prst="rect">
            <a:avLst/>
          </a:prstGeom>
          <a:noFill/>
        </p:spPr>
        <p:txBody>
          <a:bodyPr wrap="none" rtlCol="0">
            <a:spAutoFit/>
          </a:bodyPr>
          <a:lstStyle/>
          <a:p>
            <a:r>
              <a:rPr lang="en-US" sz="1600" dirty="0">
                <a:solidFill>
                  <a:schemeClr val="bg1">
                    <a:lumMod val="75000"/>
                  </a:schemeClr>
                </a:solidFill>
              </a:rPr>
              <a:t>Ectopia </a:t>
            </a:r>
            <a:r>
              <a:rPr lang="en-US" sz="1600" dirty="0" err="1">
                <a:solidFill>
                  <a:schemeClr val="bg1">
                    <a:lumMod val="75000"/>
                  </a:schemeClr>
                </a:solidFill>
              </a:rPr>
              <a:t>lentis</a:t>
            </a:r>
            <a:endParaRPr lang="en-US" sz="1600" dirty="0">
              <a:solidFill>
                <a:schemeClr val="bg1">
                  <a:lumMod val="75000"/>
                </a:schemeClr>
              </a:solidFill>
            </a:endParaRPr>
          </a:p>
        </p:txBody>
      </p:sp>
      <p:cxnSp>
        <p:nvCxnSpPr>
          <p:cNvPr id="71" name="Straight Connector 70">
            <a:extLst>
              <a:ext uri="{FF2B5EF4-FFF2-40B4-BE49-F238E27FC236}">
                <a16:creationId xmlns:a16="http://schemas.microsoft.com/office/drawing/2014/main" id="{C104938D-BA8D-4E39-9D5F-9EE2012F2F3C}"/>
              </a:ext>
            </a:extLst>
          </p:cNvPr>
          <p:cNvCxnSpPr>
            <a:cxnSpLocks/>
          </p:cNvCxnSpPr>
          <p:nvPr/>
        </p:nvCxnSpPr>
        <p:spPr>
          <a:xfrm flipH="1">
            <a:off x="762665" y="3023488"/>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2A7E4E40-472F-4E50-8A7A-45C10FDD7171}"/>
              </a:ext>
            </a:extLst>
          </p:cNvPr>
          <p:cNvCxnSpPr>
            <a:cxnSpLocks/>
          </p:cNvCxnSpPr>
          <p:nvPr/>
        </p:nvCxnSpPr>
        <p:spPr>
          <a:xfrm flipH="1">
            <a:off x="762665" y="3347853"/>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C3924889-45B9-4383-9C9E-48F0A9C27AD8}"/>
              </a:ext>
            </a:extLst>
          </p:cNvPr>
          <p:cNvCxnSpPr>
            <a:cxnSpLocks/>
          </p:cNvCxnSpPr>
          <p:nvPr/>
        </p:nvCxnSpPr>
        <p:spPr>
          <a:xfrm flipH="1">
            <a:off x="748719" y="2838976"/>
            <a:ext cx="13947" cy="5088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 name="Straight Arrow Connector 5">
            <a:extLst>
              <a:ext uri="{FF2B5EF4-FFF2-40B4-BE49-F238E27FC236}">
                <a16:creationId xmlns:a16="http://schemas.microsoft.com/office/drawing/2014/main" id="{A3439F0C-5143-461F-8F3C-2E830785DEFC}"/>
              </a:ext>
            </a:extLst>
          </p:cNvPr>
          <p:cNvCxnSpPr>
            <a:stCxn id="50" idx="2"/>
          </p:cNvCxnSpPr>
          <p:nvPr/>
        </p:nvCxnSpPr>
        <p:spPr>
          <a:xfrm flipH="1">
            <a:off x="2971800" y="589204"/>
            <a:ext cx="1591436" cy="706196"/>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0" name="Straight Arrow Connector 9">
            <a:extLst>
              <a:ext uri="{FF2B5EF4-FFF2-40B4-BE49-F238E27FC236}">
                <a16:creationId xmlns:a16="http://schemas.microsoft.com/office/drawing/2014/main" id="{84DC796E-F6ED-4FBB-82D2-A260F480BF8A}"/>
              </a:ext>
            </a:extLst>
          </p:cNvPr>
          <p:cNvCxnSpPr>
            <a:cxnSpLocks/>
          </p:cNvCxnSpPr>
          <p:nvPr/>
        </p:nvCxnSpPr>
        <p:spPr>
          <a:xfrm>
            <a:off x="4572000" y="589204"/>
            <a:ext cx="1600200" cy="706196"/>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6" name="Straight Arrow Connector 25">
            <a:extLst>
              <a:ext uri="{FF2B5EF4-FFF2-40B4-BE49-F238E27FC236}">
                <a16:creationId xmlns:a16="http://schemas.microsoft.com/office/drawing/2014/main" id="{B70E0124-9B84-41A5-8D84-A66B7838A706}"/>
              </a:ext>
            </a:extLst>
          </p:cNvPr>
          <p:cNvCxnSpPr>
            <a:cxnSpLocks/>
          </p:cNvCxnSpPr>
          <p:nvPr/>
        </p:nvCxnSpPr>
        <p:spPr>
          <a:xfrm flipH="1">
            <a:off x="1159539" y="1828800"/>
            <a:ext cx="1290435" cy="478059"/>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28" name="Straight Arrow Connector 27">
            <a:extLst>
              <a:ext uri="{FF2B5EF4-FFF2-40B4-BE49-F238E27FC236}">
                <a16:creationId xmlns:a16="http://schemas.microsoft.com/office/drawing/2014/main" id="{567A4249-5C59-4416-8A8E-1C35913900AB}"/>
              </a:ext>
            </a:extLst>
          </p:cNvPr>
          <p:cNvCxnSpPr>
            <a:cxnSpLocks/>
          </p:cNvCxnSpPr>
          <p:nvPr/>
        </p:nvCxnSpPr>
        <p:spPr>
          <a:xfrm>
            <a:off x="2449973" y="1832208"/>
            <a:ext cx="1268784"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56" name="Text Box 6">
            <a:extLst>
              <a:ext uri="{FF2B5EF4-FFF2-40B4-BE49-F238E27FC236}">
                <a16:creationId xmlns:a16="http://schemas.microsoft.com/office/drawing/2014/main" id="{557983BD-9D64-49B9-A366-A08663B0451F}"/>
              </a:ext>
            </a:extLst>
          </p:cNvPr>
          <p:cNvSpPr txBox="1">
            <a:spLocks noChangeArrowheads="1"/>
          </p:cNvSpPr>
          <p:nvPr/>
        </p:nvSpPr>
        <p:spPr bwMode="auto">
          <a:xfrm>
            <a:off x="5029200" y="2356376"/>
            <a:ext cx="813043"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r" eaLnBrk="1" hangingPunct="1">
              <a:lnSpc>
                <a:spcPct val="80000"/>
              </a:lnSpc>
              <a:spcBef>
                <a:spcPct val="0"/>
              </a:spcBef>
              <a:buClrTx/>
              <a:buSzTx/>
              <a:buFontTx/>
              <a:buNone/>
            </a:pPr>
            <a:r>
              <a:rPr lang="en-US" altLang="en-US" sz="1800" dirty="0">
                <a:solidFill>
                  <a:schemeClr val="bg1">
                    <a:lumMod val="75000"/>
                  </a:schemeClr>
                </a:solidFill>
              </a:rPr>
              <a:t>‘Push’</a:t>
            </a:r>
          </a:p>
        </p:txBody>
      </p:sp>
      <p:sp>
        <p:nvSpPr>
          <p:cNvPr id="57" name="Text Box 14">
            <a:extLst>
              <a:ext uri="{FF2B5EF4-FFF2-40B4-BE49-F238E27FC236}">
                <a16:creationId xmlns:a16="http://schemas.microsoft.com/office/drawing/2014/main" id="{5DAFA1C1-3A29-4C27-A379-663FDD22E326}"/>
              </a:ext>
            </a:extLst>
          </p:cNvPr>
          <p:cNvSpPr txBox="1">
            <a:spLocks noChangeArrowheads="1"/>
          </p:cNvSpPr>
          <p:nvPr/>
        </p:nvSpPr>
        <p:spPr bwMode="auto">
          <a:xfrm>
            <a:off x="7620000" y="2365901"/>
            <a:ext cx="671979"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t>‘Pull’</a:t>
            </a:r>
          </a:p>
        </p:txBody>
      </p:sp>
      <p:cxnSp>
        <p:nvCxnSpPr>
          <p:cNvPr id="58" name="Straight Arrow Connector 57">
            <a:extLst>
              <a:ext uri="{FF2B5EF4-FFF2-40B4-BE49-F238E27FC236}">
                <a16:creationId xmlns:a16="http://schemas.microsoft.com/office/drawing/2014/main" id="{E874FEE9-46BD-46A3-90A3-DE7CC220FBFF}"/>
              </a:ext>
            </a:extLst>
          </p:cNvPr>
          <p:cNvCxnSpPr>
            <a:cxnSpLocks/>
          </p:cNvCxnSpPr>
          <p:nvPr/>
        </p:nvCxnSpPr>
        <p:spPr>
          <a:xfrm flipH="1">
            <a:off x="5867400" y="1828800"/>
            <a:ext cx="849775"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59" name="Straight Arrow Connector 58">
            <a:extLst>
              <a:ext uri="{FF2B5EF4-FFF2-40B4-BE49-F238E27FC236}">
                <a16:creationId xmlns:a16="http://schemas.microsoft.com/office/drawing/2014/main" id="{C370A4A1-FE96-4E70-B89E-839542A5E241}"/>
              </a:ext>
            </a:extLst>
          </p:cNvPr>
          <p:cNvCxnSpPr>
            <a:cxnSpLocks/>
          </p:cNvCxnSpPr>
          <p:nvPr/>
        </p:nvCxnSpPr>
        <p:spPr>
          <a:xfrm>
            <a:off x="6717173" y="1832208"/>
            <a:ext cx="902827" cy="474047"/>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62" name="Text Box 16">
            <a:extLst>
              <a:ext uri="{FF2B5EF4-FFF2-40B4-BE49-F238E27FC236}">
                <a16:creationId xmlns:a16="http://schemas.microsoft.com/office/drawing/2014/main" id="{33538067-0726-41B0-93FF-357EF00CA62D}"/>
              </a:ext>
            </a:extLst>
          </p:cNvPr>
          <p:cNvSpPr txBox="1">
            <a:spLocks noChangeArrowheads="1"/>
          </p:cNvSpPr>
          <p:nvPr/>
        </p:nvSpPr>
        <p:spPr bwMode="auto">
          <a:xfrm>
            <a:off x="8065437" y="2684785"/>
            <a:ext cx="628698"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NVG</a:t>
            </a:r>
          </a:p>
        </p:txBody>
      </p:sp>
      <p:sp>
        <p:nvSpPr>
          <p:cNvPr id="70" name="Text Box 21">
            <a:extLst>
              <a:ext uri="{FF2B5EF4-FFF2-40B4-BE49-F238E27FC236}">
                <a16:creationId xmlns:a16="http://schemas.microsoft.com/office/drawing/2014/main" id="{86C32650-BE1F-4CC3-8DB5-0C136D877E6F}"/>
              </a:ext>
            </a:extLst>
          </p:cNvPr>
          <p:cNvSpPr txBox="1">
            <a:spLocks noChangeArrowheads="1"/>
          </p:cNvSpPr>
          <p:nvPr/>
        </p:nvSpPr>
        <p:spPr bwMode="auto">
          <a:xfrm>
            <a:off x="8070534" y="3048000"/>
            <a:ext cx="526106"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a:solidFill>
                  <a:schemeClr val="bg1">
                    <a:lumMod val="75000"/>
                  </a:schemeClr>
                </a:solidFill>
              </a:rPr>
              <a:t>ICE</a:t>
            </a:r>
          </a:p>
        </p:txBody>
      </p:sp>
      <p:sp>
        <p:nvSpPr>
          <p:cNvPr id="75" name="Text Box 45">
            <a:extLst>
              <a:ext uri="{FF2B5EF4-FFF2-40B4-BE49-F238E27FC236}">
                <a16:creationId xmlns:a16="http://schemas.microsoft.com/office/drawing/2014/main" id="{2B6EDA2D-8F55-4DFD-A225-8C03CE6FC7F3}"/>
              </a:ext>
            </a:extLst>
          </p:cNvPr>
          <p:cNvSpPr txBox="1">
            <a:spLocks noChangeArrowheads="1"/>
          </p:cNvSpPr>
          <p:nvPr/>
        </p:nvSpPr>
        <p:spPr bwMode="auto">
          <a:xfrm>
            <a:off x="8073162" y="3810000"/>
            <a:ext cx="1070837" cy="74635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ts val="1700"/>
              </a:lnSpc>
              <a:spcBef>
                <a:spcPct val="0"/>
              </a:spcBef>
              <a:buClrTx/>
              <a:buSzTx/>
              <a:buFontTx/>
              <a:buNone/>
            </a:pPr>
            <a:r>
              <a:rPr lang="en-US" altLang="en-US" sz="1600" dirty="0"/>
              <a:t>Epithelial/ fibrous ingrowth</a:t>
            </a:r>
          </a:p>
        </p:txBody>
      </p:sp>
      <p:cxnSp>
        <p:nvCxnSpPr>
          <p:cNvPr id="77" name="Straight Connector 76">
            <a:extLst>
              <a:ext uri="{FF2B5EF4-FFF2-40B4-BE49-F238E27FC236}">
                <a16:creationId xmlns:a16="http://schemas.microsoft.com/office/drawing/2014/main" id="{FC090BD7-F2E1-4464-B57B-9CBE5874C89B}"/>
              </a:ext>
            </a:extLst>
          </p:cNvPr>
          <p:cNvCxnSpPr>
            <a:cxnSpLocks/>
          </p:cNvCxnSpPr>
          <p:nvPr/>
        </p:nvCxnSpPr>
        <p:spPr>
          <a:xfrm>
            <a:off x="7873969" y="2674448"/>
            <a:ext cx="7724" cy="128795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8" name="Straight Connector 77">
            <a:extLst>
              <a:ext uri="{FF2B5EF4-FFF2-40B4-BE49-F238E27FC236}">
                <a16:creationId xmlns:a16="http://schemas.microsoft.com/office/drawing/2014/main" id="{B1922ED5-C3D8-43D8-A00D-1D6BC9201DBA}"/>
              </a:ext>
            </a:extLst>
          </p:cNvPr>
          <p:cNvCxnSpPr/>
          <p:nvPr/>
        </p:nvCxnSpPr>
        <p:spPr>
          <a:xfrm flipH="1">
            <a:off x="7873968" y="2840262"/>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9" name="Straight Connector 78">
            <a:extLst>
              <a:ext uri="{FF2B5EF4-FFF2-40B4-BE49-F238E27FC236}">
                <a16:creationId xmlns:a16="http://schemas.microsoft.com/office/drawing/2014/main" id="{77019ED2-6D69-4A60-9D19-D4DB786EA3A0}"/>
              </a:ext>
            </a:extLst>
          </p:cNvPr>
          <p:cNvCxnSpPr/>
          <p:nvPr/>
        </p:nvCxnSpPr>
        <p:spPr>
          <a:xfrm flipH="1">
            <a:off x="7873968" y="3213518"/>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1" name="Straight Connector 80">
            <a:extLst>
              <a:ext uri="{FF2B5EF4-FFF2-40B4-BE49-F238E27FC236}">
                <a16:creationId xmlns:a16="http://schemas.microsoft.com/office/drawing/2014/main" id="{9796A12F-4125-4C05-8EE8-A388740C580D}"/>
              </a:ext>
            </a:extLst>
          </p:cNvPr>
          <p:cNvCxnSpPr/>
          <p:nvPr/>
        </p:nvCxnSpPr>
        <p:spPr>
          <a:xfrm flipH="1">
            <a:off x="7877837" y="3581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3" name="Straight Connector 82">
            <a:extLst>
              <a:ext uri="{FF2B5EF4-FFF2-40B4-BE49-F238E27FC236}">
                <a16:creationId xmlns:a16="http://schemas.microsoft.com/office/drawing/2014/main" id="{7FDC5F4B-9BF0-42AD-B8BB-2F2399BCF1E2}"/>
              </a:ext>
            </a:extLst>
          </p:cNvPr>
          <p:cNvCxnSpPr/>
          <p:nvPr/>
        </p:nvCxnSpPr>
        <p:spPr>
          <a:xfrm flipH="1">
            <a:off x="7881693" y="3962400"/>
            <a:ext cx="24447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93" name="Text Box 42">
            <a:extLst>
              <a:ext uri="{FF2B5EF4-FFF2-40B4-BE49-F238E27FC236}">
                <a16:creationId xmlns:a16="http://schemas.microsoft.com/office/drawing/2014/main" id="{53BAB77F-E061-4834-9068-34BDF78AD071}"/>
              </a:ext>
            </a:extLst>
          </p:cNvPr>
          <p:cNvSpPr txBox="1">
            <a:spLocks noChangeArrowheads="1"/>
          </p:cNvSpPr>
          <p:nvPr/>
        </p:nvSpPr>
        <p:spPr bwMode="auto">
          <a:xfrm>
            <a:off x="8111387" y="3429000"/>
            <a:ext cx="856196"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Flat AC</a:t>
            </a:r>
          </a:p>
        </p:txBody>
      </p:sp>
      <p:sp>
        <p:nvSpPr>
          <p:cNvPr id="100" name="Text Box 23">
            <a:extLst>
              <a:ext uri="{FF2B5EF4-FFF2-40B4-BE49-F238E27FC236}">
                <a16:creationId xmlns:a16="http://schemas.microsoft.com/office/drawing/2014/main" id="{D8F2FCFF-2984-4836-B000-9C5601A8EAAA}"/>
              </a:ext>
            </a:extLst>
          </p:cNvPr>
          <p:cNvSpPr txBox="1">
            <a:spLocks noChangeArrowheads="1"/>
          </p:cNvSpPr>
          <p:nvPr/>
        </p:nvSpPr>
        <p:spPr bwMode="auto">
          <a:xfrm>
            <a:off x="5530369" y="2667000"/>
            <a:ext cx="2143536"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Aqueous misdirection</a:t>
            </a:r>
          </a:p>
        </p:txBody>
      </p:sp>
      <p:cxnSp>
        <p:nvCxnSpPr>
          <p:cNvPr id="104" name="Straight Connector 103">
            <a:extLst>
              <a:ext uri="{FF2B5EF4-FFF2-40B4-BE49-F238E27FC236}">
                <a16:creationId xmlns:a16="http://schemas.microsoft.com/office/drawing/2014/main" id="{49D87D4A-E317-4446-9B95-5184CB3968F3}"/>
              </a:ext>
            </a:extLst>
          </p:cNvPr>
          <p:cNvCxnSpPr>
            <a:cxnSpLocks/>
          </p:cNvCxnSpPr>
          <p:nvPr/>
        </p:nvCxnSpPr>
        <p:spPr>
          <a:xfrm flipH="1">
            <a:off x="5316229" y="2667000"/>
            <a:ext cx="7397" cy="25314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5" name="Straight Connector 104">
            <a:extLst>
              <a:ext uri="{FF2B5EF4-FFF2-40B4-BE49-F238E27FC236}">
                <a16:creationId xmlns:a16="http://schemas.microsoft.com/office/drawing/2014/main" id="{F40B6D71-75A8-4A88-864D-00D14C2F710D}"/>
              </a:ext>
            </a:extLst>
          </p:cNvPr>
          <p:cNvCxnSpPr/>
          <p:nvPr/>
        </p:nvCxnSpPr>
        <p:spPr>
          <a:xfrm flipH="1">
            <a:off x="5323624" y="2832814"/>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6" name="Straight Connector 105">
            <a:extLst>
              <a:ext uri="{FF2B5EF4-FFF2-40B4-BE49-F238E27FC236}">
                <a16:creationId xmlns:a16="http://schemas.microsoft.com/office/drawing/2014/main" id="{010BF7B2-AA07-4DCF-822D-E2DB5CC0BF59}"/>
              </a:ext>
            </a:extLst>
          </p:cNvPr>
          <p:cNvCxnSpPr/>
          <p:nvPr/>
        </p:nvCxnSpPr>
        <p:spPr>
          <a:xfrm flipH="1">
            <a:off x="5323624" y="3360065"/>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a:extLst>
              <a:ext uri="{FF2B5EF4-FFF2-40B4-BE49-F238E27FC236}">
                <a16:creationId xmlns:a16="http://schemas.microsoft.com/office/drawing/2014/main" id="{BAC8035C-3999-4C31-93CD-6C0D2ADEB73B}"/>
              </a:ext>
            </a:extLst>
          </p:cNvPr>
          <p:cNvCxnSpPr/>
          <p:nvPr/>
        </p:nvCxnSpPr>
        <p:spPr>
          <a:xfrm flipH="1">
            <a:off x="5323536" y="3786938"/>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8" name="Straight Connector 107">
            <a:extLst>
              <a:ext uri="{FF2B5EF4-FFF2-40B4-BE49-F238E27FC236}">
                <a16:creationId xmlns:a16="http://schemas.microsoft.com/office/drawing/2014/main" id="{DB64CAEE-69B4-426A-8A5B-D1269DBF0F66}"/>
              </a:ext>
            </a:extLst>
          </p:cNvPr>
          <p:cNvCxnSpPr/>
          <p:nvPr/>
        </p:nvCxnSpPr>
        <p:spPr>
          <a:xfrm flipH="1">
            <a:off x="5327493" y="4249152"/>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12" name="Straight Connector 111">
            <a:extLst>
              <a:ext uri="{FF2B5EF4-FFF2-40B4-BE49-F238E27FC236}">
                <a16:creationId xmlns:a16="http://schemas.microsoft.com/office/drawing/2014/main" id="{99A16C30-4BE4-48E5-8B65-0C5F3039B8DC}"/>
              </a:ext>
            </a:extLst>
          </p:cNvPr>
          <p:cNvCxnSpPr/>
          <p:nvPr/>
        </p:nvCxnSpPr>
        <p:spPr>
          <a:xfrm flipH="1">
            <a:off x="5333455" y="51816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13" name="Text Box 42">
            <a:extLst>
              <a:ext uri="{FF2B5EF4-FFF2-40B4-BE49-F238E27FC236}">
                <a16:creationId xmlns:a16="http://schemas.microsoft.com/office/drawing/2014/main" id="{056DFFD9-3CA2-42E7-90FE-4F14522E3504}"/>
              </a:ext>
            </a:extLst>
          </p:cNvPr>
          <p:cNvSpPr txBox="1">
            <a:spLocks noChangeArrowheads="1"/>
          </p:cNvSpPr>
          <p:nvPr/>
        </p:nvSpPr>
        <p:spPr bwMode="auto">
          <a:xfrm>
            <a:off x="5533954" y="3623846"/>
            <a:ext cx="1563248"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Retinal surgery</a:t>
            </a:r>
          </a:p>
        </p:txBody>
      </p:sp>
      <p:sp>
        <p:nvSpPr>
          <p:cNvPr id="118" name="Text Box 47">
            <a:extLst>
              <a:ext uri="{FF2B5EF4-FFF2-40B4-BE49-F238E27FC236}">
                <a16:creationId xmlns:a16="http://schemas.microsoft.com/office/drawing/2014/main" id="{3F59D898-ECAD-49F0-9425-2A1BC8DDA7B5}"/>
              </a:ext>
            </a:extLst>
          </p:cNvPr>
          <p:cNvSpPr txBox="1">
            <a:spLocks noChangeArrowheads="1"/>
          </p:cNvSpPr>
          <p:nvPr/>
        </p:nvSpPr>
        <p:spPr bwMode="auto">
          <a:xfrm>
            <a:off x="5523688" y="4538246"/>
            <a:ext cx="1414170"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Drug-induced</a:t>
            </a:r>
          </a:p>
        </p:txBody>
      </p:sp>
      <p:sp>
        <p:nvSpPr>
          <p:cNvPr id="16" name="TextBox 15">
            <a:extLst>
              <a:ext uri="{FF2B5EF4-FFF2-40B4-BE49-F238E27FC236}">
                <a16:creationId xmlns:a16="http://schemas.microsoft.com/office/drawing/2014/main" id="{984E008D-FBBA-42B4-940E-EA26772E0161}"/>
              </a:ext>
            </a:extLst>
          </p:cNvPr>
          <p:cNvSpPr txBox="1"/>
          <p:nvPr/>
        </p:nvSpPr>
        <p:spPr>
          <a:xfrm>
            <a:off x="6230528" y="5257800"/>
            <a:ext cx="1326004" cy="369332"/>
          </a:xfrm>
          <a:prstGeom prst="rect">
            <a:avLst/>
          </a:prstGeom>
          <a:noFill/>
        </p:spPr>
        <p:txBody>
          <a:bodyPr wrap="none" rtlCol="0">
            <a:spAutoFit/>
          </a:bodyPr>
          <a:lstStyle/>
          <a:p>
            <a:pPr algn="ctr"/>
            <a:r>
              <a:rPr lang="en-US" dirty="0">
                <a:solidFill>
                  <a:schemeClr val="bg1">
                    <a:lumMod val="75000"/>
                  </a:schemeClr>
                </a:solidFill>
              </a:rPr>
              <a:t>Both/Either</a:t>
            </a:r>
          </a:p>
        </p:txBody>
      </p:sp>
      <p:cxnSp>
        <p:nvCxnSpPr>
          <p:cNvPr id="125" name="Straight Connector 124">
            <a:extLst>
              <a:ext uri="{FF2B5EF4-FFF2-40B4-BE49-F238E27FC236}">
                <a16:creationId xmlns:a16="http://schemas.microsoft.com/office/drawing/2014/main" id="{01138141-D318-4ED7-A7FE-D8F2155CE890}"/>
              </a:ext>
            </a:extLst>
          </p:cNvPr>
          <p:cNvCxnSpPr/>
          <p:nvPr/>
        </p:nvCxnSpPr>
        <p:spPr>
          <a:xfrm flipH="1">
            <a:off x="5334000" y="4724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52" name="Text Box 47">
            <a:extLst>
              <a:ext uri="{FF2B5EF4-FFF2-40B4-BE49-F238E27FC236}">
                <a16:creationId xmlns:a16="http://schemas.microsoft.com/office/drawing/2014/main" id="{E3578916-9804-473C-8F06-D4FA0BCEDFD0}"/>
              </a:ext>
            </a:extLst>
          </p:cNvPr>
          <p:cNvSpPr txBox="1">
            <a:spLocks noChangeArrowheads="1"/>
          </p:cNvSpPr>
          <p:nvPr/>
        </p:nvSpPr>
        <p:spPr bwMode="auto">
          <a:xfrm>
            <a:off x="5543446" y="4055146"/>
            <a:ext cx="1619354"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err="1">
                <a:solidFill>
                  <a:schemeClr val="bg1">
                    <a:lumMod val="75000"/>
                  </a:schemeClr>
                </a:solidFill>
              </a:rPr>
              <a:t>Nanophthalmos</a:t>
            </a:r>
            <a:endParaRPr lang="en-US" altLang="en-US" sz="1600" dirty="0">
              <a:solidFill>
                <a:schemeClr val="bg1">
                  <a:lumMod val="75000"/>
                </a:schemeClr>
              </a:solidFill>
            </a:endParaRPr>
          </a:p>
        </p:txBody>
      </p:sp>
      <p:sp>
        <p:nvSpPr>
          <p:cNvPr id="53" name="Text Box 45">
            <a:extLst>
              <a:ext uri="{FF2B5EF4-FFF2-40B4-BE49-F238E27FC236}">
                <a16:creationId xmlns:a16="http://schemas.microsoft.com/office/drawing/2014/main" id="{57D1A14F-68FE-47D2-983C-1A879D66A9DC}"/>
              </a:ext>
            </a:extLst>
          </p:cNvPr>
          <p:cNvSpPr txBox="1">
            <a:spLocks noChangeArrowheads="1"/>
          </p:cNvSpPr>
          <p:nvPr/>
        </p:nvSpPr>
        <p:spPr bwMode="auto">
          <a:xfrm>
            <a:off x="5523688" y="5013493"/>
            <a:ext cx="582211"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PFV</a:t>
            </a:r>
          </a:p>
        </p:txBody>
      </p:sp>
      <p:sp>
        <p:nvSpPr>
          <p:cNvPr id="54" name="Text Box 42">
            <a:extLst>
              <a:ext uri="{FF2B5EF4-FFF2-40B4-BE49-F238E27FC236}">
                <a16:creationId xmlns:a16="http://schemas.microsoft.com/office/drawing/2014/main" id="{E1E37D2C-2C52-446B-843B-01E64990D3EC}"/>
              </a:ext>
            </a:extLst>
          </p:cNvPr>
          <p:cNvSpPr txBox="1">
            <a:spLocks noChangeArrowheads="1"/>
          </p:cNvSpPr>
          <p:nvPr/>
        </p:nvSpPr>
        <p:spPr bwMode="auto">
          <a:xfrm>
            <a:off x="5551406" y="3192546"/>
            <a:ext cx="2276072"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ERD/choroidal effusion</a:t>
            </a:r>
          </a:p>
        </p:txBody>
      </p:sp>
      <p:sp>
        <p:nvSpPr>
          <p:cNvPr id="3" name="Oval 2">
            <a:extLst>
              <a:ext uri="{FF2B5EF4-FFF2-40B4-BE49-F238E27FC236}">
                <a16:creationId xmlns:a16="http://schemas.microsoft.com/office/drawing/2014/main" id="{CA43B5D7-5B37-41B8-AA23-BE1D77209FD4}"/>
              </a:ext>
            </a:extLst>
          </p:cNvPr>
          <p:cNvSpPr/>
          <p:nvPr/>
        </p:nvSpPr>
        <p:spPr>
          <a:xfrm>
            <a:off x="7987580" y="3557880"/>
            <a:ext cx="1120988" cy="1100546"/>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TextBox 45">
            <a:extLst>
              <a:ext uri="{FF2B5EF4-FFF2-40B4-BE49-F238E27FC236}">
                <a16:creationId xmlns:a16="http://schemas.microsoft.com/office/drawing/2014/main" id="{6DB69676-7F48-4D07-B491-35A6A82DED6B}"/>
              </a:ext>
            </a:extLst>
          </p:cNvPr>
          <p:cNvSpPr txBox="1"/>
          <p:nvPr/>
        </p:nvSpPr>
        <p:spPr>
          <a:xfrm>
            <a:off x="1491849" y="2421881"/>
            <a:ext cx="5903574" cy="4278094"/>
          </a:xfrm>
          <a:prstGeom prst="rect">
            <a:avLst/>
          </a:prstGeom>
          <a:solidFill>
            <a:schemeClr val="accent5">
              <a:lumMod val="75000"/>
            </a:schemeClr>
          </a:solidFill>
        </p:spPr>
        <p:txBody>
          <a:bodyPr wrap="square" rtlCol="0">
            <a:spAutoFit/>
          </a:bodyPr>
          <a:lstStyle/>
          <a:p>
            <a:r>
              <a:rPr lang="en-US" sz="1600" i="1" dirty="0">
                <a:solidFill>
                  <a:schemeClr val="bg1">
                    <a:lumMod val="50000"/>
                  </a:schemeClr>
                </a:solidFill>
              </a:rPr>
              <a:t>In a nutshell, what is </a:t>
            </a:r>
            <a:r>
              <a:rPr lang="en-US" sz="1600" dirty="0">
                <a:solidFill>
                  <a:schemeClr val="bg1">
                    <a:lumMod val="50000"/>
                  </a:schemeClr>
                </a:solidFill>
              </a:rPr>
              <a:t>epithelial/fibrous ingrowth</a:t>
            </a:r>
            <a:r>
              <a:rPr lang="en-US" sz="1600" i="1" dirty="0">
                <a:solidFill>
                  <a:schemeClr val="bg1">
                    <a:lumMod val="50000"/>
                  </a:schemeClr>
                </a:solidFill>
              </a:rPr>
              <a:t>?</a:t>
            </a:r>
          </a:p>
          <a:p>
            <a:r>
              <a:rPr lang="en-US" sz="1600" dirty="0">
                <a:solidFill>
                  <a:schemeClr val="bg1">
                    <a:lumMod val="50000"/>
                  </a:schemeClr>
                </a:solidFill>
              </a:rPr>
              <a:t>Intraocular invasion by epithelial or fibrous tissue via a surgical or traumatic wound</a:t>
            </a:r>
          </a:p>
          <a:p>
            <a:endParaRPr lang="en-US" sz="1600" i="1" dirty="0">
              <a:solidFill>
                <a:schemeClr val="bg1">
                  <a:lumMod val="50000"/>
                </a:schemeClr>
              </a:solidFill>
            </a:endParaRPr>
          </a:p>
          <a:p>
            <a:r>
              <a:rPr lang="en-US" sz="1600" i="1" dirty="0">
                <a:solidFill>
                  <a:schemeClr val="bg1">
                    <a:lumMod val="50000"/>
                  </a:schemeClr>
                </a:solidFill>
              </a:rPr>
              <a:t>How do these entities produce secondary ACG?</a:t>
            </a:r>
          </a:p>
          <a:p>
            <a:r>
              <a:rPr lang="en-US" sz="1600" dirty="0">
                <a:solidFill>
                  <a:schemeClr val="bg1">
                    <a:lumMod val="50000"/>
                  </a:schemeClr>
                </a:solidFill>
              </a:rPr>
              <a:t>If the invading tissue grows over the angle, it can produce PAS, or even destroy the TM</a:t>
            </a:r>
          </a:p>
          <a:p>
            <a:endParaRPr lang="en-US" sz="1600" i="1" dirty="0">
              <a:solidFill>
                <a:schemeClr val="bg1">
                  <a:lumMod val="50000"/>
                </a:schemeClr>
              </a:solidFill>
            </a:endParaRPr>
          </a:p>
          <a:p>
            <a:r>
              <a:rPr lang="en-US" sz="1600" i="1" dirty="0">
                <a:solidFill>
                  <a:schemeClr val="bg1">
                    <a:lumMod val="50000"/>
                  </a:schemeClr>
                </a:solidFill>
              </a:rPr>
              <a:t>What do they look like at the slit lamp?</a:t>
            </a:r>
          </a:p>
          <a:p>
            <a:r>
              <a:rPr lang="en-US" sz="1600" dirty="0">
                <a:solidFill>
                  <a:srgbClr val="0000FF"/>
                </a:solidFill>
              </a:rPr>
              <a:t>--</a:t>
            </a:r>
            <a:r>
              <a:rPr lang="en-US" sz="1600" b="1" dirty="0">
                <a:solidFill>
                  <a:srgbClr val="0000FF"/>
                </a:solidFill>
              </a:rPr>
              <a:t>Epithelial ingrowth: A thin gray sheet</a:t>
            </a:r>
          </a:p>
          <a:p>
            <a:r>
              <a:rPr lang="en-US" sz="1600" dirty="0">
                <a:solidFill>
                  <a:schemeClr val="bg1">
                    <a:lumMod val="50000"/>
                  </a:schemeClr>
                </a:solidFill>
              </a:rPr>
              <a:t>--Fibrous ingrowth </a:t>
            </a:r>
            <a:r>
              <a:rPr lang="en-US" sz="1600" dirty="0">
                <a:solidFill>
                  <a:schemeClr val="accent5">
                    <a:lumMod val="75000"/>
                  </a:schemeClr>
                </a:solidFill>
              </a:rPr>
              <a:t>A thick, gray-white, vascular layer</a:t>
            </a:r>
          </a:p>
          <a:p>
            <a:endParaRPr lang="en-US" sz="1600" dirty="0">
              <a:solidFill>
                <a:schemeClr val="accent5">
                  <a:lumMod val="75000"/>
                </a:schemeClr>
              </a:solidFill>
            </a:endParaRPr>
          </a:p>
          <a:p>
            <a:r>
              <a:rPr lang="en-US" sz="1600" i="1" dirty="0">
                <a:solidFill>
                  <a:schemeClr val="accent5">
                    <a:lumMod val="75000"/>
                  </a:schemeClr>
                </a:solidFill>
              </a:rPr>
              <a:t>What is the treatment?</a:t>
            </a:r>
          </a:p>
          <a:p>
            <a:r>
              <a:rPr lang="en-US" sz="1600" dirty="0">
                <a:solidFill>
                  <a:schemeClr val="accent5">
                    <a:lumMod val="75000"/>
                  </a:schemeClr>
                </a:solidFill>
              </a:rPr>
              <a:t>Extensive intraocular debridement can be attempted</a:t>
            </a:r>
          </a:p>
          <a:p>
            <a:endParaRPr lang="en-US" sz="1600" dirty="0">
              <a:solidFill>
                <a:schemeClr val="accent5">
                  <a:lumMod val="75000"/>
                </a:schemeClr>
              </a:solidFill>
            </a:endParaRPr>
          </a:p>
          <a:p>
            <a:r>
              <a:rPr lang="en-US" sz="1600" i="1" dirty="0">
                <a:solidFill>
                  <a:schemeClr val="accent5">
                    <a:lumMod val="75000"/>
                  </a:schemeClr>
                </a:solidFill>
              </a:rPr>
              <a:t>What is the prognosis?</a:t>
            </a:r>
          </a:p>
          <a:p>
            <a:r>
              <a:rPr lang="en-US" sz="1600" dirty="0">
                <a:solidFill>
                  <a:schemeClr val="accent5">
                    <a:lumMod val="75000"/>
                  </a:schemeClr>
                </a:solidFill>
              </a:rPr>
              <a:t>Poor</a:t>
            </a:r>
          </a:p>
        </p:txBody>
      </p:sp>
      <p:sp>
        <p:nvSpPr>
          <p:cNvPr id="47" name="TextBox 46">
            <a:extLst>
              <a:ext uri="{FF2B5EF4-FFF2-40B4-BE49-F238E27FC236}">
                <a16:creationId xmlns:a16="http://schemas.microsoft.com/office/drawing/2014/main" id="{31F2F00A-1635-49A1-AFC5-9B237C50BFC3}"/>
              </a:ext>
            </a:extLst>
          </p:cNvPr>
          <p:cNvSpPr txBox="1"/>
          <p:nvPr/>
        </p:nvSpPr>
        <p:spPr>
          <a:xfrm>
            <a:off x="520167" y="3253143"/>
            <a:ext cx="6336162" cy="1384995"/>
          </a:xfrm>
          <a:prstGeom prst="rect">
            <a:avLst/>
          </a:prstGeom>
          <a:solidFill>
            <a:schemeClr val="accent1">
              <a:lumMod val="60000"/>
              <a:lumOff val="40000"/>
            </a:schemeClr>
          </a:solidFill>
        </p:spPr>
        <p:txBody>
          <a:bodyPr wrap="square" rtlCol="0">
            <a:spAutoFit/>
          </a:bodyPr>
          <a:lstStyle/>
          <a:p>
            <a:r>
              <a:rPr lang="en-US" sz="1400" i="1" dirty="0"/>
              <a:t>What simple procedure can be performed in the clinic to confirm the presence of epithelial ingrowth?</a:t>
            </a:r>
          </a:p>
          <a:p>
            <a:r>
              <a:rPr lang="en-US" sz="1400" dirty="0"/>
              <a:t>Shoot the suspected sheet of epithelial ingrowth with an  argon  laser</a:t>
            </a:r>
            <a:endParaRPr lang="en-US" sz="1400" dirty="0">
              <a:solidFill>
                <a:schemeClr val="accent1">
                  <a:lumMod val="60000"/>
                  <a:lumOff val="40000"/>
                </a:schemeClr>
              </a:solidFill>
            </a:endParaRPr>
          </a:p>
          <a:p>
            <a:endParaRPr lang="en-US" sz="1400" i="1" dirty="0">
              <a:solidFill>
                <a:schemeClr val="accent1">
                  <a:lumMod val="60000"/>
                  <a:lumOff val="40000"/>
                </a:schemeClr>
              </a:solidFill>
            </a:endParaRPr>
          </a:p>
          <a:p>
            <a:r>
              <a:rPr lang="en-US" sz="1400" i="1" dirty="0">
                <a:solidFill>
                  <a:schemeClr val="accent1">
                    <a:lumMod val="60000"/>
                    <a:lumOff val="40000"/>
                  </a:schemeClr>
                </a:solidFill>
              </a:rPr>
              <a:t>What reaction to a laser burn would indicate the tissue is in fact epithelial?</a:t>
            </a:r>
          </a:p>
          <a:p>
            <a:r>
              <a:rPr lang="en-US" sz="1400" dirty="0">
                <a:solidFill>
                  <a:schemeClr val="accent1">
                    <a:lumMod val="60000"/>
                    <a:lumOff val="40000"/>
                  </a:schemeClr>
                </a:solidFill>
              </a:rPr>
              <a:t>The production of a  white  burn</a:t>
            </a:r>
          </a:p>
        </p:txBody>
      </p:sp>
      <p:sp>
        <p:nvSpPr>
          <p:cNvPr id="55" name="Rectangle 54">
            <a:extLst>
              <a:ext uri="{FF2B5EF4-FFF2-40B4-BE49-F238E27FC236}">
                <a16:creationId xmlns:a16="http://schemas.microsoft.com/office/drawing/2014/main" id="{2B2CE7B8-21D9-4C82-B472-AB5AE23C8701}"/>
              </a:ext>
            </a:extLst>
          </p:cNvPr>
          <p:cNvSpPr/>
          <p:nvPr/>
        </p:nvSpPr>
        <p:spPr>
          <a:xfrm>
            <a:off x="5064660" y="3747177"/>
            <a:ext cx="457200" cy="207717"/>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700" dirty="0">
                <a:solidFill>
                  <a:schemeClr val="tx1"/>
                </a:solidFill>
              </a:rPr>
              <a:t>type of</a:t>
            </a:r>
          </a:p>
        </p:txBody>
      </p:sp>
    </p:spTree>
    <p:extLst>
      <p:ext uri="{BB962C8B-B14F-4D97-AF65-F5344CB8AC3E}">
        <p14:creationId xmlns:p14="http://schemas.microsoft.com/office/powerpoint/2010/main" val="1346239978"/>
      </p:ext>
    </p:extLst>
  </p:cSld>
  <p:clrMapOvr>
    <a:masterClrMapping/>
  </p:clrMapOvr>
</p:sld>
</file>

<file path=ppt/slides/slide3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Straight Arrow Connector 12">
            <a:extLst>
              <a:ext uri="{FF2B5EF4-FFF2-40B4-BE49-F238E27FC236}">
                <a16:creationId xmlns:a16="http://schemas.microsoft.com/office/drawing/2014/main" id="{A6DE2085-829C-480C-9216-69D6039C0A37}"/>
              </a:ext>
            </a:extLst>
          </p:cNvPr>
          <p:cNvCxnSpPr>
            <a:cxnSpLocks/>
          </p:cNvCxnSpPr>
          <p:nvPr/>
        </p:nvCxnSpPr>
        <p:spPr>
          <a:xfrm>
            <a:off x="6717173" y="1828800"/>
            <a:ext cx="0" cy="3462754"/>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43014" name="Text Box 6"/>
          <p:cNvSpPr txBox="1">
            <a:spLocks noChangeArrowheads="1"/>
          </p:cNvSpPr>
          <p:nvPr/>
        </p:nvSpPr>
        <p:spPr bwMode="auto">
          <a:xfrm>
            <a:off x="533400" y="2356376"/>
            <a:ext cx="1005403"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Lens-</a:t>
            </a:r>
          </a:p>
          <a:p>
            <a:pPr algn="ctr" eaLnBrk="1" hangingPunct="1">
              <a:lnSpc>
                <a:spcPct val="80000"/>
              </a:lnSpc>
              <a:spcBef>
                <a:spcPct val="0"/>
              </a:spcBef>
              <a:buClrTx/>
              <a:buSzTx/>
              <a:buFontTx/>
              <a:buNone/>
            </a:pPr>
            <a:r>
              <a:rPr lang="en-US" altLang="en-US" sz="1800" dirty="0">
                <a:solidFill>
                  <a:schemeClr val="bg1">
                    <a:lumMod val="75000"/>
                  </a:schemeClr>
                </a:solidFill>
              </a:rPr>
              <a:t>Induced</a:t>
            </a:r>
          </a:p>
        </p:txBody>
      </p:sp>
      <p:sp>
        <p:nvSpPr>
          <p:cNvPr id="43017" name="Text Box 14"/>
          <p:cNvSpPr txBox="1">
            <a:spLocks noChangeArrowheads="1"/>
          </p:cNvSpPr>
          <p:nvPr/>
        </p:nvSpPr>
        <p:spPr bwMode="auto">
          <a:xfrm>
            <a:off x="3026498" y="2365901"/>
            <a:ext cx="1633781"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Aphakic/</a:t>
            </a:r>
          </a:p>
          <a:p>
            <a:pPr algn="ctr" eaLnBrk="1" hangingPunct="1">
              <a:lnSpc>
                <a:spcPct val="80000"/>
              </a:lnSpc>
              <a:spcBef>
                <a:spcPct val="0"/>
              </a:spcBef>
              <a:buClrTx/>
              <a:buSzTx/>
              <a:buFontTx/>
              <a:buNone/>
            </a:pPr>
            <a:r>
              <a:rPr lang="en-US" altLang="en-US" sz="1800" dirty="0" err="1">
                <a:solidFill>
                  <a:schemeClr val="bg1">
                    <a:lumMod val="75000"/>
                  </a:schemeClr>
                </a:solidFill>
              </a:rPr>
              <a:t>Pseudophakic</a:t>
            </a:r>
            <a:endParaRPr lang="en-US" altLang="en-US" sz="1800" dirty="0">
              <a:solidFill>
                <a:schemeClr val="bg1">
                  <a:lumMod val="75000"/>
                </a:schemeClr>
              </a:solidFill>
            </a:endParaRPr>
          </a:p>
        </p:txBody>
      </p:sp>
      <p:sp>
        <p:nvSpPr>
          <p:cNvPr id="43031" name="Text Box 35"/>
          <p:cNvSpPr txBox="1">
            <a:spLocks noChangeArrowheads="1"/>
          </p:cNvSpPr>
          <p:nvPr/>
        </p:nvSpPr>
        <p:spPr bwMode="auto">
          <a:xfrm>
            <a:off x="1190847" y="1295400"/>
            <a:ext cx="2473754"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solidFill>
                  <a:schemeClr val="bg1">
                    <a:lumMod val="75000"/>
                  </a:schemeClr>
                </a:solidFill>
              </a:rPr>
              <a:t>w/ Pupillary Block</a:t>
            </a:r>
          </a:p>
        </p:txBody>
      </p:sp>
      <p:sp>
        <p:nvSpPr>
          <p:cNvPr id="43032" name="Text Box 36"/>
          <p:cNvSpPr txBox="1">
            <a:spLocks noChangeArrowheads="1"/>
          </p:cNvSpPr>
          <p:nvPr/>
        </p:nvSpPr>
        <p:spPr bwMode="auto">
          <a:xfrm>
            <a:off x="5181600" y="1295400"/>
            <a:ext cx="2630848"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t>w/o Pupillary Block</a:t>
            </a:r>
          </a:p>
        </p:txBody>
      </p:sp>
      <p:sp>
        <p:nvSpPr>
          <p:cNvPr id="49" name="Rectangle 2">
            <a:extLst>
              <a:ext uri="{FF2B5EF4-FFF2-40B4-BE49-F238E27FC236}">
                <a16:creationId xmlns:a16="http://schemas.microsoft.com/office/drawing/2014/main" id="{240EE5BF-F7D2-4FC8-A5DD-F6B5423153C6}"/>
              </a:ext>
            </a:extLst>
          </p:cNvPr>
          <p:cNvSpPr>
            <a:spLocks noGrp="1" noChangeArrowheads="1"/>
          </p:cNvSpPr>
          <p:nvPr>
            <p:ph type="title"/>
          </p:nvPr>
        </p:nvSpPr>
        <p:spPr>
          <a:xfrm>
            <a:off x="457200" y="304800"/>
            <a:ext cx="7543800" cy="563562"/>
          </a:xfrm>
        </p:spPr>
        <p:txBody>
          <a:bodyPr/>
          <a:lstStyle/>
          <a:p>
            <a:pPr eaLnBrk="1" hangingPunct="1"/>
            <a:r>
              <a:rPr lang="en-US" altLang="en-US" sz="3500" dirty="0"/>
              <a:t>A</a:t>
            </a:r>
          </a:p>
        </p:txBody>
      </p:sp>
      <p:sp>
        <p:nvSpPr>
          <p:cNvPr id="50" name="TextBox 49">
            <a:extLst>
              <a:ext uri="{FF2B5EF4-FFF2-40B4-BE49-F238E27FC236}">
                <a16:creationId xmlns:a16="http://schemas.microsoft.com/office/drawing/2014/main" id="{CF426230-46C8-405C-9015-99EF57762A2E}"/>
              </a:ext>
            </a:extLst>
          </p:cNvPr>
          <p:cNvSpPr txBox="1"/>
          <p:nvPr/>
        </p:nvSpPr>
        <p:spPr>
          <a:xfrm>
            <a:off x="2259496" y="189094"/>
            <a:ext cx="4607480" cy="400110"/>
          </a:xfrm>
          <a:prstGeom prst="rect">
            <a:avLst/>
          </a:prstGeom>
          <a:solidFill>
            <a:schemeClr val="accent1">
              <a:lumMod val="60000"/>
              <a:lumOff val="40000"/>
            </a:schemeClr>
          </a:solidFill>
        </p:spPr>
        <p:txBody>
          <a:bodyPr wrap="none" rtlCol="0">
            <a:spAutoFit/>
          </a:bodyPr>
          <a:lstStyle/>
          <a:p>
            <a:pPr algn="ctr"/>
            <a:r>
              <a:rPr lang="en-US" sz="2000" b="1" dirty="0"/>
              <a:t>Secondary Angle Closure Glaucoma</a:t>
            </a:r>
          </a:p>
        </p:txBody>
      </p:sp>
      <p:sp>
        <p:nvSpPr>
          <p:cNvPr id="2" name="TextBox 1">
            <a:extLst>
              <a:ext uri="{FF2B5EF4-FFF2-40B4-BE49-F238E27FC236}">
                <a16:creationId xmlns:a16="http://schemas.microsoft.com/office/drawing/2014/main" id="{A7E30BEC-923B-4C9A-A856-BDD0D882F6B8}"/>
              </a:ext>
            </a:extLst>
          </p:cNvPr>
          <p:cNvSpPr txBox="1"/>
          <p:nvPr/>
        </p:nvSpPr>
        <p:spPr>
          <a:xfrm>
            <a:off x="887305" y="2844119"/>
            <a:ext cx="1494320" cy="338554"/>
          </a:xfrm>
          <a:prstGeom prst="rect">
            <a:avLst/>
          </a:prstGeom>
          <a:noFill/>
        </p:spPr>
        <p:txBody>
          <a:bodyPr wrap="none" rtlCol="0">
            <a:spAutoFit/>
          </a:bodyPr>
          <a:lstStyle/>
          <a:p>
            <a:r>
              <a:rPr lang="en-US" sz="1600" dirty="0" err="1">
                <a:solidFill>
                  <a:schemeClr val="bg1">
                    <a:lumMod val="75000"/>
                  </a:schemeClr>
                </a:solidFill>
              </a:rPr>
              <a:t>Phacomorphic</a:t>
            </a:r>
            <a:endParaRPr lang="en-US" sz="1600" dirty="0">
              <a:solidFill>
                <a:schemeClr val="bg1">
                  <a:lumMod val="75000"/>
                </a:schemeClr>
              </a:solidFill>
            </a:endParaRPr>
          </a:p>
        </p:txBody>
      </p:sp>
      <p:sp>
        <p:nvSpPr>
          <p:cNvPr id="51" name="TextBox 50">
            <a:extLst>
              <a:ext uri="{FF2B5EF4-FFF2-40B4-BE49-F238E27FC236}">
                <a16:creationId xmlns:a16="http://schemas.microsoft.com/office/drawing/2014/main" id="{156069D4-340B-4160-A336-EBF73557CEE0}"/>
              </a:ext>
            </a:extLst>
          </p:cNvPr>
          <p:cNvSpPr txBox="1"/>
          <p:nvPr/>
        </p:nvSpPr>
        <p:spPr>
          <a:xfrm>
            <a:off x="884725" y="3175578"/>
            <a:ext cx="1402948" cy="338554"/>
          </a:xfrm>
          <a:prstGeom prst="rect">
            <a:avLst/>
          </a:prstGeom>
          <a:noFill/>
        </p:spPr>
        <p:txBody>
          <a:bodyPr wrap="none" rtlCol="0">
            <a:spAutoFit/>
          </a:bodyPr>
          <a:lstStyle/>
          <a:p>
            <a:r>
              <a:rPr lang="en-US" sz="1600" dirty="0">
                <a:solidFill>
                  <a:schemeClr val="bg1">
                    <a:lumMod val="75000"/>
                  </a:schemeClr>
                </a:solidFill>
              </a:rPr>
              <a:t>Ectopia </a:t>
            </a:r>
            <a:r>
              <a:rPr lang="en-US" sz="1600" dirty="0" err="1">
                <a:solidFill>
                  <a:schemeClr val="bg1">
                    <a:lumMod val="75000"/>
                  </a:schemeClr>
                </a:solidFill>
              </a:rPr>
              <a:t>lentis</a:t>
            </a:r>
            <a:endParaRPr lang="en-US" sz="1600" dirty="0">
              <a:solidFill>
                <a:schemeClr val="bg1">
                  <a:lumMod val="75000"/>
                </a:schemeClr>
              </a:solidFill>
            </a:endParaRPr>
          </a:p>
        </p:txBody>
      </p:sp>
      <p:cxnSp>
        <p:nvCxnSpPr>
          <p:cNvPr id="71" name="Straight Connector 70">
            <a:extLst>
              <a:ext uri="{FF2B5EF4-FFF2-40B4-BE49-F238E27FC236}">
                <a16:creationId xmlns:a16="http://schemas.microsoft.com/office/drawing/2014/main" id="{C104938D-BA8D-4E39-9D5F-9EE2012F2F3C}"/>
              </a:ext>
            </a:extLst>
          </p:cNvPr>
          <p:cNvCxnSpPr>
            <a:cxnSpLocks/>
          </p:cNvCxnSpPr>
          <p:nvPr/>
        </p:nvCxnSpPr>
        <p:spPr>
          <a:xfrm flipH="1">
            <a:off x="762665" y="3023488"/>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2A7E4E40-472F-4E50-8A7A-45C10FDD7171}"/>
              </a:ext>
            </a:extLst>
          </p:cNvPr>
          <p:cNvCxnSpPr>
            <a:cxnSpLocks/>
          </p:cNvCxnSpPr>
          <p:nvPr/>
        </p:nvCxnSpPr>
        <p:spPr>
          <a:xfrm flipH="1">
            <a:off x="762665" y="3347853"/>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C3924889-45B9-4383-9C9E-48F0A9C27AD8}"/>
              </a:ext>
            </a:extLst>
          </p:cNvPr>
          <p:cNvCxnSpPr>
            <a:cxnSpLocks/>
          </p:cNvCxnSpPr>
          <p:nvPr/>
        </p:nvCxnSpPr>
        <p:spPr>
          <a:xfrm flipH="1">
            <a:off x="748719" y="2838976"/>
            <a:ext cx="13947" cy="5088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 name="Straight Arrow Connector 5">
            <a:extLst>
              <a:ext uri="{FF2B5EF4-FFF2-40B4-BE49-F238E27FC236}">
                <a16:creationId xmlns:a16="http://schemas.microsoft.com/office/drawing/2014/main" id="{A3439F0C-5143-461F-8F3C-2E830785DEFC}"/>
              </a:ext>
            </a:extLst>
          </p:cNvPr>
          <p:cNvCxnSpPr>
            <a:stCxn id="50" idx="2"/>
          </p:cNvCxnSpPr>
          <p:nvPr/>
        </p:nvCxnSpPr>
        <p:spPr>
          <a:xfrm flipH="1">
            <a:off x="2971800" y="589204"/>
            <a:ext cx="1591436" cy="706196"/>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0" name="Straight Arrow Connector 9">
            <a:extLst>
              <a:ext uri="{FF2B5EF4-FFF2-40B4-BE49-F238E27FC236}">
                <a16:creationId xmlns:a16="http://schemas.microsoft.com/office/drawing/2014/main" id="{84DC796E-F6ED-4FBB-82D2-A260F480BF8A}"/>
              </a:ext>
            </a:extLst>
          </p:cNvPr>
          <p:cNvCxnSpPr>
            <a:cxnSpLocks/>
          </p:cNvCxnSpPr>
          <p:nvPr/>
        </p:nvCxnSpPr>
        <p:spPr>
          <a:xfrm>
            <a:off x="4572000" y="589204"/>
            <a:ext cx="1600200" cy="706196"/>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6" name="Straight Arrow Connector 25">
            <a:extLst>
              <a:ext uri="{FF2B5EF4-FFF2-40B4-BE49-F238E27FC236}">
                <a16:creationId xmlns:a16="http://schemas.microsoft.com/office/drawing/2014/main" id="{B70E0124-9B84-41A5-8D84-A66B7838A706}"/>
              </a:ext>
            </a:extLst>
          </p:cNvPr>
          <p:cNvCxnSpPr>
            <a:cxnSpLocks/>
          </p:cNvCxnSpPr>
          <p:nvPr/>
        </p:nvCxnSpPr>
        <p:spPr>
          <a:xfrm flipH="1">
            <a:off x="1159539" y="1828800"/>
            <a:ext cx="1290435" cy="478059"/>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28" name="Straight Arrow Connector 27">
            <a:extLst>
              <a:ext uri="{FF2B5EF4-FFF2-40B4-BE49-F238E27FC236}">
                <a16:creationId xmlns:a16="http://schemas.microsoft.com/office/drawing/2014/main" id="{567A4249-5C59-4416-8A8E-1C35913900AB}"/>
              </a:ext>
            </a:extLst>
          </p:cNvPr>
          <p:cNvCxnSpPr>
            <a:cxnSpLocks/>
          </p:cNvCxnSpPr>
          <p:nvPr/>
        </p:nvCxnSpPr>
        <p:spPr>
          <a:xfrm>
            <a:off x="2449973" y="1832208"/>
            <a:ext cx="1268784"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56" name="Text Box 6">
            <a:extLst>
              <a:ext uri="{FF2B5EF4-FFF2-40B4-BE49-F238E27FC236}">
                <a16:creationId xmlns:a16="http://schemas.microsoft.com/office/drawing/2014/main" id="{557983BD-9D64-49B9-A366-A08663B0451F}"/>
              </a:ext>
            </a:extLst>
          </p:cNvPr>
          <p:cNvSpPr txBox="1">
            <a:spLocks noChangeArrowheads="1"/>
          </p:cNvSpPr>
          <p:nvPr/>
        </p:nvSpPr>
        <p:spPr bwMode="auto">
          <a:xfrm>
            <a:off x="5029200" y="2356376"/>
            <a:ext cx="813043"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r" eaLnBrk="1" hangingPunct="1">
              <a:lnSpc>
                <a:spcPct val="80000"/>
              </a:lnSpc>
              <a:spcBef>
                <a:spcPct val="0"/>
              </a:spcBef>
              <a:buClrTx/>
              <a:buSzTx/>
              <a:buFontTx/>
              <a:buNone/>
            </a:pPr>
            <a:r>
              <a:rPr lang="en-US" altLang="en-US" sz="1800" dirty="0">
                <a:solidFill>
                  <a:schemeClr val="bg1">
                    <a:lumMod val="75000"/>
                  </a:schemeClr>
                </a:solidFill>
              </a:rPr>
              <a:t>‘Push’</a:t>
            </a:r>
          </a:p>
        </p:txBody>
      </p:sp>
      <p:sp>
        <p:nvSpPr>
          <p:cNvPr id="57" name="Text Box 14">
            <a:extLst>
              <a:ext uri="{FF2B5EF4-FFF2-40B4-BE49-F238E27FC236}">
                <a16:creationId xmlns:a16="http://schemas.microsoft.com/office/drawing/2014/main" id="{5DAFA1C1-3A29-4C27-A379-663FDD22E326}"/>
              </a:ext>
            </a:extLst>
          </p:cNvPr>
          <p:cNvSpPr txBox="1">
            <a:spLocks noChangeArrowheads="1"/>
          </p:cNvSpPr>
          <p:nvPr/>
        </p:nvSpPr>
        <p:spPr bwMode="auto">
          <a:xfrm>
            <a:off x="7620000" y="2365901"/>
            <a:ext cx="671979"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t>‘Pull’</a:t>
            </a:r>
          </a:p>
        </p:txBody>
      </p:sp>
      <p:cxnSp>
        <p:nvCxnSpPr>
          <p:cNvPr id="58" name="Straight Arrow Connector 57">
            <a:extLst>
              <a:ext uri="{FF2B5EF4-FFF2-40B4-BE49-F238E27FC236}">
                <a16:creationId xmlns:a16="http://schemas.microsoft.com/office/drawing/2014/main" id="{E874FEE9-46BD-46A3-90A3-DE7CC220FBFF}"/>
              </a:ext>
            </a:extLst>
          </p:cNvPr>
          <p:cNvCxnSpPr>
            <a:cxnSpLocks/>
          </p:cNvCxnSpPr>
          <p:nvPr/>
        </p:nvCxnSpPr>
        <p:spPr>
          <a:xfrm flipH="1">
            <a:off x="5867400" y="1828800"/>
            <a:ext cx="849775"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59" name="Straight Arrow Connector 58">
            <a:extLst>
              <a:ext uri="{FF2B5EF4-FFF2-40B4-BE49-F238E27FC236}">
                <a16:creationId xmlns:a16="http://schemas.microsoft.com/office/drawing/2014/main" id="{C370A4A1-FE96-4E70-B89E-839542A5E241}"/>
              </a:ext>
            </a:extLst>
          </p:cNvPr>
          <p:cNvCxnSpPr>
            <a:cxnSpLocks/>
          </p:cNvCxnSpPr>
          <p:nvPr/>
        </p:nvCxnSpPr>
        <p:spPr>
          <a:xfrm>
            <a:off x="6717173" y="1832208"/>
            <a:ext cx="902827" cy="474047"/>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62" name="Text Box 16">
            <a:extLst>
              <a:ext uri="{FF2B5EF4-FFF2-40B4-BE49-F238E27FC236}">
                <a16:creationId xmlns:a16="http://schemas.microsoft.com/office/drawing/2014/main" id="{33538067-0726-41B0-93FF-357EF00CA62D}"/>
              </a:ext>
            </a:extLst>
          </p:cNvPr>
          <p:cNvSpPr txBox="1">
            <a:spLocks noChangeArrowheads="1"/>
          </p:cNvSpPr>
          <p:nvPr/>
        </p:nvSpPr>
        <p:spPr bwMode="auto">
          <a:xfrm>
            <a:off x="8065437" y="2684785"/>
            <a:ext cx="628698"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NVG</a:t>
            </a:r>
          </a:p>
        </p:txBody>
      </p:sp>
      <p:sp>
        <p:nvSpPr>
          <p:cNvPr id="70" name="Text Box 21">
            <a:extLst>
              <a:ext uri="{FF2B5EF4-FFF2-40B4-BE49-F238E27FC236}">
                <a16:creationId xmlns:a16="http://schemas.microsoft.com/office/drawing/2014/main" id="{86C32650-BE1F-4CC3-8DB5-0C136D877E6F}"/>
              </a:ext>
            </a:extLst>
          </p:cNvPr>
          <p:cNvSpPr txBox="1">
            <a:spLocks noChangeArrowheads="1"/>
          </p:cNvSpPr>
          <p:nvPr/>
        </p:nvSpPr>
        <p:spPr bwMode="auto">
          <a:xfrm>
            <a:off x="8070534" y="3048000"/>
            <a:ext cx="526106"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a:solidFill>
                  <a:schemeClr val="bg1">
                    <a:lumMod val="75000"/>
                  </a:schemeClr>
                </a:solidFill>
              </a:rPr>
              <a:t>ICE</a:t>
            </a:r>
          </a:p>
        </p:txBody>
      </p:sp>
      <p:sp>
        <p:nvSpPr>
          <p:cNvPr id="75" name="Text Box 45">
            <a:extLst>
              <a:ext uri="{FF2B5EF4-FFF2-40B4-BE49-F238E27FC236}">
                <a16:creationId xmlns:a16="http://schemas.microsoft.com/office/drawing/2014/main" id="{2B6EDA2D-8F55-4DFD-A225-8C03CE6FC7F3}"/>
              </a:ext>
            </a:extLst>
          </p:cNvPr>
          <p:cNvSpPr txBox="1">
            <a:spLocks noChangeArrowheads="1"/>
          </p:cNvSpPr>
          <p:nvPr/>
        </p:nvSpPr>
        <p:spPr bwMode="auto">
          <a:xfrm>
            <a:off x="8073162" y="3810000"/>
            <a:ext cx="1070837" cy="74635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ts val="1700"/>
              </a:lnSpc>
              <a:spcBef>
                <a:spcPct val="0"/>
              </a:spcBef>
              <a:buClrTx/>
              <a:buSzTx/>
              <a:buFontTx/>
              <a:buNone/>
            </a:pPr>
            <a:r>
              <a:rPr lang="en-US" altLang="en-US" sz="1600" dirty="0"/>
              <a:t>Epithelial/ fibrous ingrowth</a:t>
            </a:r>
          </a:p>
        </p:txBody>
      </p:sp>
      <p:cxnSp>
        <p:nvCxnSpPr>
          <p:cNvPr id="77" name="Straight Connector 76">
            <a:extLst>
              <a:ext uri="{FF2B5EF4-FFF2-40B4-BE49-F238E27FC236}">
                <a16:creationId xmlns:a16="http://schemas.microsoft.com/office/drawing/2014/main" id="{FC090BD7-F2E1-4464-B57B-9CBE5874C89B}"/>
              </a:ext>
            </a:extLst>
          </p:cNvPr>
          <p:cNvCxnSpPr>
            <a:cxnSpLocks/>
          </p:cNvCxnSpPr>
          <p:nvPr/>
        </p:nvCxnSpPr>
        <p:spPr>
          <a:xfrm>
            <a:off x="7873969" y="2674448"/>
            <a:ext cx="7724" cy="128795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8" name="Straight Connector 77">
            <a:extLst>
              <a:ext uri="{FF2B5EF4-FFF2-40B4-BE49-F238E27FC236}">
                <a16:creationId xmlns:a16="http://schemas.microsoft.com/office/drawing/2014/main" id="{B1922ED5-C3D8-43D8-A00D-1D6BC9201DBA}"/>
              </a:ext>
            </a:extLst>
          </p:cNvPr>
          <p:cNvCxnSpPr/>
          <p:nvPr/>
        </p:nvCxnSpPr>
        <p:spPr>
          <a:xfrm flipH="1">
            <a:off x="7873968" y="2840262"/>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9" name="Straight Connector 78">
            <a:extLst>
              <a:ext uri="{FF2B5EF4-FFF2-40B4-BE49-F238E27FC236}">
                <a16:creationId xmlns:a16="http://schemas.microsoft.com/office/drawing/2014/main" id="{77019ED2-6D69-4A60-9D19-D4DB786EA3A0}"/>
              </a:ext>
            </a:extLst>
          </p:cNvPr>
          <p:cNvCxnSpPr/>
          <p:nvPr/>
        </p:nvCxnSpPr>
        <p:spPr>
          <a:xfrm flipH="1">
            <a:off x="7873968" y="3213518"/>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1" name="Straight Connector 80">
            <a:extLst>
              <a:ext uri="{FF2B5EF4-FFF2-40B4-BE49-F238E27FC236}">
                <a16:creationId xmlns:a16="http://schemas.microsoft.com/office/drawing/2014/main" id="{9796A12F-4125-4C05-8EE8-A388740C580D}"/>
              </a:ext>
            </a:extLst>
          </p:cNvPr>
          <p:cNvCxnSpPr/>
          <p:nvPr/>
        </p:nvCxnSpPr>
        <p:spPr>
          <a:xfrm flipH="1">
            <a:off x="7877837" y="3581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3" name="Straight Connector 82">
            <a:extLst>
              <a:ext uri="{FF2B5EF4-FFF2-40B4-BE49-F238E27FC236}">
                <a16:creationId xmlns:a16="http://schemas.microsoft.com/office/drawing/2014/main" id="{7FDC5F4B-9BF0-42AD-B8BB-2F2399BCF1E2}"/>
              </a:ext>
            </a:extLst>
          </p:cNvPr>
          <p:cNvCxnSpPr/>
          <p:nvPr/>
        </p:nvCxnSpPr>
        <p:spPr>
          <a:xfrm flipH="1">
            <a:off x="7881693" y="3962400"/>
            <a:ext cx="24447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93" name="Text Box 42">
            <a:extLst>
              <a:ext uri="{FF2B5EF4-FFF2-40B4-BE49-F238E27FC236}">
                <a16:creationId xmlns:a16="http://schemas.microsoft.com/office/drawing/2014/main" id="{53BAB77F-E061-4834-9068-34BDF78AD071}"/>
              </a:ext>
            </a:extLst>
          </p:cNvPr>
          <p:cNvSpPr txBox="1">
            <a:spLocks noChangeArrowheads="1"/>
          </p:cNvSpPr>
          <p:nvPr/>
        </p:nvSpPr>
        <p:spPr bwMode="auto">
          <a:xfrm>
            <a:off x="8111387" y="3429000"/>
            <a:ext cx="856196"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Flat AC</a:t>
            </a:r>
          </a:p>
        </p:txBody>
      </p:sp>
      <p:sp>
        <p:nvSpPr>
          <p:cNvPr id="100" name="Text Box 23">
            <a:extLst>
              <a:ext uri="{FF2B5EF4-FFF2-40B4-BE49-F238E27FC236}">
                <a16:creationId xmlns:a16="http://schemas.microsoft.com/office/drawing/2014/main" id="{D8F2FCFF-2984-4836-B000-9C5601A8EAAA}"/>
              </a:ext>
            </a:extLst>
          </p:cNvPr>
          <p:cNvSpPr txBox="1">
            <a:spLocks noChangeArrowheads="1"/>
          </p:cNvSpPr>
          <p:nvPr/>
        </p:nvSpPr>
        <p:spPr bwMode="auto">
          <a:xfrm>
            <a:off x="5530369" y="2667000"/>
            <a:ext cx="2143536"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Aqueous misdirection</a:t>
            </a:r>
          </a:p>
        </p:txBody>
      </p:sp>
      <p:cxnSp>
        <p:nvCxnSpPr>
          <p:cNvPr id="104" name="Straight Connector 103">
            <a:extLst>
              <a:ext uri="{FF2B5EF4-FFF2-40B4-BE49-F238E27FC236}">
                <a16:creationId xmlns:a16="http://schemas.microsoft.com/office/drawing/2014/main" id="{49D87D4A-E317-4446-9B95-5184CB3968F3}"/>
              </a:ext>
            </a:extLst>
          </p:cNvPr>
          <p:cNvCxnSpPr>
            <a:cxnSpLocks/>
          </p:cNvCxnSpPr>
          <p:nvPr/>
        </p:nvCxnSpPr>
        <p:spPr>
          <a:xfrm flipH="1">
            <a:off x="5316229" y="2667000"/>
            <a:ext cx="7397" cy="25314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5" name="Straight Connector 104">
            <a:extLst>
              <a:ext uri="{FF2B5EF4-FFF2-40B4-BE49-F238E27FC236}">
                <a16:creationId xmlns:a16="http://schemas.microsoft.com/office/drawing/2014/main" id="{F40B6D71-75A8-4A88-864D-00D14C2F710D}"/>
              </a:ext>
            </a:extLst>
          </p:cNvPr>
          <p:cNvCxnSpPr/>
          <p:nvPr/>
        </p:nvCxnSpPr>
        <p:spPr>
          <a:xfrm flipH="1">
            <a:off x="5323624" y="2832814"/>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6" name="Straight Connector 105">
            <a:extLst>
              <a:ext uri="{FF2B5EF4-FFF2-40B4-BE49-F238E27FC236}">
                <a16:creationId xmlns:a16="http://schemas.microsoft.com/office/drawing/2014/main" id="{010BF7B2-AA07-4DCF-822D-E2DB5CC0BF59}"/>
              </a:ext>
            </a:extLst>
          </p:cNvPr>
          <p:cNvCxnSpPr/>
          <p:nvPr/>
        </p:nvCxnSpPr>
        <p:spPr>
          <a:xfrm flipH="1">
            <a:off x="5323624" y="3360065"/>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a:extLst>
              <a:ext uri="{FF2B5EF4-FFF2-40B4-BE49-F238E27FC236}">
                <a16:creationId xmlns:a16="http://schemas.microsoft.com/office/drawing/2014/main" id="{BAC8035C-3999-4C31-93CD-6C0D2ADEB73B}"/>
              </a:ext>
            </a:extLst>
          </p:cNvPr>
          <p:cNvCxnSpPr/>
          <p:nvPr/>
        </p:nvCxnSpPr>
        <p:spPr>
          <a:xfrm flipH="1">
            <a:off x="5323536" y="3786938"/>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8" name="Straight Connector 107">
            <a:extLst>
              <a:ext uri="{FF2B5EF4-FFF2-40B4-BE49-F238E27FC236}">
                <a16:creationId xmlns:a16="http://schemas.microsoft.com/office/drawing/2014/main" id="{DB64CAEE-69B4-426A-8A5B-D1269DBF0F66}"/>
              </a:ext>
            </a:extLst>
          </p:cNvPr>
          <p:cNvCxnSpPr/>
          <p:nvPr/>
        </p:nvCxnSpPr>
        <p:spPr>
          <a:xfrm flipH="1">
            <a:off x="5327493" y="4249152"/>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12" name="Straight Connector 111">
            <a:extLst>
              <a:ext uri="{FF2B5EF4-FFF2-40B4-BE49-F238E27FC236}">
                <a16:creationId xmlns:a16="http://schemas.microsoft.com/office/drawing/2014/main" id="{99A16C30-4BE4-48E5-8B65-0C5F3039B8DC}"/>
              </a:ext>
            </a:extLst>
          </p:cNvPr>
          <p:cNvCxnSpPr/>
          <p:nvPr/>
        </p:nvCxnSpPr>
        <p:spPr>
          <a:xfrm flipH="1">
            <a:off x="5333455" y="51816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13" name="Text Box 42">
            <a:extLst>
              <a:ext uri="{FF2B5EF4-FFF2-40B4-BE49-F238E27FC236}">
                <a16:creationId xmlns:a16="http://schemas.microsoft.com/office/drawing/2014/main" id="{056DFFD9-3CA2-42E7-90FE-4F14522E3504}"/>
              </a:ext>
            </a:extLst>
          </p:cNvPr>
          <p:cNvSpPr txBox="1">
            <a:spLocks noChangeArrowheads="1"/>
          </p:cNvSpPr>
          <p:nvPr/>
        </p:nvSpPr>
        <p:spPr bwMode="auto">
          <a:xfrm>
            <a:off x="5533954" y="3623846"/>
            <a:ext cx="1563248"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Retinal surgery</a:t>
            </a:r>
          </a:p>
        </p:txBody>
      </p:sp>
      <p:sp>
        <p:nvSpPr>
          <p:cNvPr id="118" name="Text Box 47">
            <a:extLst>
              <a:ext uri="{FF2B5EF4-FFF2-40B4-BE49-F238E27FC236}">
                <a16:creationId xmlns:a16="http://schemas.microsoft.com/office/drawing/2014/main" id="{3F59D898-ECAD-49F0-9425-2A1BC8DDA7B5}"/>
              </a:ext>
            </a:extLst>
          </p:cNvPr>
          <p:cNvSpPr txBox="1">
            <a:spLocks noChangeArrowheads="1"/>
          </p:cNvSpPr>
          <p:nvPr/>
        </p:nvSpPr>
        <p:spPr bwMode="auto">
          <a:xfrm>
            <a:off x="5523688" y="4538246"/>
            <a:ext cx="1414170"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Drug-induced</a:t>
            </a:r>
          </a:p>
        </p:txBody>
      </p:sp>
      <p:sp>
        <p:nvSpPr>
          <p:cNvPr id="16" name="TextBox 15">
            <a:extLst>
              <a:ext uri="{FF2B5EF4-FFF2-40B4-BE49-F238E27FC236}">
                <a16:creationId xmlns:a16="http://schemas.microsoft.com/office/drawing/2014/main" id="{984E008D-FBBA-42B4-940E-EA26772E0161}"/>
              </a:ext>
            </a:extLst>
          </p:cNvPr>
          <p:cNvSpPr txBox="1"/>
          <p:nvPr/>
        </p:nvSpPr>
        <p:spPr>
          <a:xfrm>
            <a:off x="6230528" y="5257800"/>
            <a:ext cx="1326004" cy="369332"/>
          </a:xfrm>
          <a:prstGeom prst="rect">
            <a:avLst/>
          </a:prstGeom>
          <a:noFill/>
        </p:spPr>
        <p:txBody>
          <a:bodyPr wrap="none" rtlCol="0">
            <a:spAutoFit/>
          </a:bodyPr>
          <a:lstStyle/>
          <a:p>
            <a:pPr algn="ctr"/>
            <a:r>
              <a:rPr lang="en-US" dirty="0">
                <a:solidFill>
                  <a:schemeClr val="bg1">
                    <a:lumMod val="75000"/>
                  </a:schemeClr>
                </a:solidFill>
              </a:rPr>
              <a:t>Both/Either</a:t>
            </a:r>
          </a:p>
        </p:txBody>
      </p:sp>
      <p:cxnSp>
        <p:nvCxnSpPr>
          <p:cNvPr id="125" name="Straight Connector 124">
            <a:extLst>
              <a:ext uri="{FF2B5EF4-FFF2-40B4-BE49-F238E27FC236}">
                <a16:creationId xmlns:a16="http://schemas.microsoft.com/office/drawing/2014/main" id="{01138141-D318-4ED7-A7FE-D8F2155CE890}"/>
              </a:ext>
            </a:extLst>
          </p:cNvPr>
          <p:cNvCxnSpPr/>
          <p:nvPr/>
        </p:nvCxnSpPr>
        <p:spPr>
          <a:xfrm flipH="1">
            <a:off x="5334000" y="4724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52" name="Text Box 47">
            <a:extLst>
              <a:ext uri="{FF2B5EF4-FFF2-40B4-BE49-F238E27FC236}">
                <a16:creationId xmlns:a16="http://schemas.microsoft.com/office/drawing/2014/main" id="{E3578916-9804-473C-8F06-D4FA0BCEDFD0}"/>
              </a:ext>
            </a:extLst>
          </p:cNvPr>
          <p:cNvSpPr txBox="1">
            <a:spLocks noChangeArrowheads="1"/>
          </p:cNvSpPr>
          <p:nvPr/>
        </p:nvSpPr>
        <p:spPr bwMode="auto">
          <a:xfrm>
            <a:off x="5543446" y="4055146"/>
            <a:ext cx="1619354"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err="1">
                <a:solidFill>
                  <a:schemeClr val="bg1">
                    <a:lumMod val="75000"/>
                  </a:schemeClr>
                </a:solidFill>
              </a:rPr>
              <a:t>Nanophthalmos</a:t>
            </a:r>
            <a:endParaRPr lang="en-US" altLang="en-US" sz="1600" dirty="0">
              <a:solidFill>
                <a:schemeClr val="bg1">
                  <a:lumMod val="75000"/>
                </a:schemeClr>
              </a:solidFill>
            </a:endParaRPr>
          </a:p>
        </p:txBody>
      </p:sp>
      <p:sp>
        <p:nvSpPr>
          <p:cNvPr id="53" name="Text Box 45">
            <a:extLst>
              <a:ext uri="{FF2B5EF4-FFF2-40B4-BE49-F238E27FC236}">
                <a16:creationId xmlns:a16="http://schemas.microsoft.com/office/drawing/2014/main" id="{57D1A14F-68FE-47D2-983C-1A879D66A9DC}"/>
              </a:ext>
            </a:extLst>
          </p:cNvPr>
          <p:cNvSpPr txBox="1">
            <a:spLocks noChangeArrowheads="1"/>
          </p:cNvSpPr>
          <p:nvPr/>
        </p:nvSpPr>
        <p:spPr bwMode="auto">
          <a:xfrm>
            <a:off x="5523688" y="5013493"/>
            <a:ext cx="582211"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PFV</a:t>
            </a:r>
          </a:p>
        </p:txBody>
      </p:sp>
      <p:sp>
        <p:nvSpPr>
          <p:cNvPr id="54" name="Text Box 42">
            <a:extLst>
              <a:ext uri="{FF2B5EF4-FFF2-40B4-BE49-F238E27FC236}">
                <a16:creationId xmlns:a16="http://schemas.microsoft.com/office/drawing/2014/main" id="{E1E37D2C-2C52-446B-843B-01E64990D3EC}"/>
              </a:ext>
            </a:extLst>
          </p:cNvPr>
          <p:cNvSpPr txBox="1">
            <a:spLocks noChangeArrowheads="1"/>
          </p:cNvSpPr>
          <p:nvPr/>
        </p:nvSpPr>
        <p:spPr bwMode="auto">
          <a:xfrm>
            <a:off x="5551406" y="3192546"/>
            <a:ext cx="2276072"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ERD/choroidal effusion</a:t>
            </a:r>
          </a:p>
        </p:txBody>
      </p:sp>
      <p:sp>
        <p:nvSpPr>
          <p:cNvPr id="3" name="Oval 2">
            <a:extLst>
              <a:ext uri="{FF2B5EF4-FFF2-40B4-BE49-F238E27FC236}">
                <a16:creationId xmlns:a16="http://schemas.microsoft.com/office/drawing/2014/main" id="{CA43B5D7-5B37-41B8-AA23-BE1D77209FD4}"/>
              </a:ext>
            </a:extLst>
          </p:cNvPr>
          <p:cNvSpPr/>
          <p:nvPr/>
        </p:nvSpPr>
        <p:spPr>
          <a:xfrm>
            <a:off x="7987580" y="3557880"/>
            <a:ext cx="1120988" cy="1100546"/>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TextBox 45">
            <a:extLst>
              <a:ext uri="{FF2B5EF4-FFF2-40B4-BE49-F238E27FC236}">
                <a16:creationId xmlns:a16="http://schemas.microsoft.com/office/drawing/2014/main" id="{6DB69676-7F48-4D07-B491-35A6A82DED6B}"/>
              </a:ext>
            </a:extLst>
          </p:cNvPr>
          <p:cNvSpPr txBox="1"/>
          <p:nvPr/>
        </p:nvSpPr>
        <p:spPr>
          <a:xfrm>
            <a:off x="1491849" y="2421881"/>
            <a:ext cx="5903574" cy="4278094"/>
          </a:xfrm>
          <a:prstGeom prst="rect">
            <a:avLst/>
          </a:prstGeom>
          <a:solidFill>
            <a:schemeClr val="accent5">
              <a:lumMod val="75000"/>
            </a:schemeClr>
          </a:solidFill>
        </p:spPr>
        <p:txBody>
          <a:bodyPr wrap="square" rtlCol="0">
            <a:spAutoFit/>
          </a:bodyPr>
          <a:lstStyle/>
          <a:p>
            <a:r>
              <a:rPr lang="en-US" sz="1600" i="1" dirty="0">
                <a:solidFill>
                  <a:schemeClr val="bg1">
                    <a:lumMod val="50000"/>
                  </a:schemeClr>
                </a:solidFill>
              </a:rPr>
              <a:t>In a nutshell, what is </a:t>
            </a:r>
            <a:r>
              <a:rPr lang="en-US" sz="1600" dirty="0">
                <a:solidFill>
                  <a:schemeClr val="bg1">
                    <a:lumMod val="50000"/>
                  </a:schemeClr>
                </a:solidFill>
              </a:rPr>
              <a:t>epithelial/fibrous ingrowth</a:t>
            </a:r>
            <a:r>
              <a:rPr lang="en-US" sz="1600" i="1" dirty="0">
                <a:solidFill>
                  <a:schemeClr val="bg1">
                    <a:lumMod val="50000"/>
                  </a:schemeClr>
                </a:solidFill>
              </a:rPr>
              <a:t>?</a:t>
            </a:r>
          </a:p>
          <a:p>
            <a:r>
              <a:rPr lang="en-US" sz="1600" dirty="0">
                <a:solidFill>
                  <a:schemeClr val="bg1">
                    <a:lumMod val="50000"/>
                  </a:schemeClr>
                </a:solidFill>
              </a:rPr>
              <a:t>Intraocular invasion by epithelial or fibrous tissue via a surgical or traumatic wound</a:t>
            </a:r>
          </a:p>
          <a:p>
            <a:endParaRPr lang="en-US" sz="1600" i="1" dirty="0">
              <a:solidFill>
                <a:schemeClr val="bg1">
                  <a:lumMod val="50000"/>
                </a:schemeClr>
              </a:solidFill>
            </a:endParaRPr>
          </a:p>
          <a:p>
            <a:r>
              <a:rPr lang="en-US" sz="1600" i="1" dirty="0">
                <a:solidFill>
                  <a:schemeClr val="bg1">
                    <a:lumMod val="50000"/>
                  </a:schemeClr>
                </a:solidFill>
              </a:rPr>
              <a:t>How do these entities produce secondary ACG?</a:t>
            </a:r>
          </a:p>
          <a:p>
            <a:r>
              <a:rPr lang="en-US" sz="1600" dirty="0">
                <a:solidFill>
                  <a:schemeClr val="bg1">
                    <a:lumMod val="50000"/>
                  </a:schemeClr>
                </a:solidFill>
              </a:rPr>
              <a:t>If the invading tissue grows over the angle, it can produce PAS, or even destroy the TM</a:t>
            </a:r>
          </a:p>
          <a:p>
            <a:endParaRPr lang="en-US" sz="1600" i="1" dirty="0">
              <a:solidFill>
                <a:schemeClr val="bg1">
                  <a:lumMod val="50000"/>
                </a:schemeClr>
              </a:solidFill>
            </a:endParaRPr>
          </a:p>
          <a:p>
            <a:r>
              <a:rPr lang="en-US" sz="1600" i="1" dirty="0">
                <a:solidFill>
                  <a:schemeClr val="bg1">
                    <a:lumMod val="50000"/>
                  </a:schemeClr>
                </a:solidFill>
              </a:rPr>
              <a:t>What do they look like at the slit lamp?</a:t>
            </a:r>
          </a:p>
          <a:p>
            <a:r>
              <a:rPr lang="en-US" sz="1600" dirty="0">
                <a:solidFill>
                  <a:srgbClr val="0000FF"/>
                </a:solidFill>
              </a:rPr>
              <a:t>--</a:t>
            </a:r>
            <a:r>
              <a:rPr lang="en-US" sz="1600" b="1" dirty="0">
                <a:solidFill>
                  <a:srgbClr val="0000FF"/>
                </a:solidFill>
              </a:rPr>
              <a:t>Epithelial ingrowth: A thin gray sheet</a:t>
            </a:r>
          </a:p>
          <a:p>
            <a:r>
              <a:rPr lang="en-US" sz="1600" dirty="0">
                <a:solidFill>
                  <a:schemeClr val="bg1">
                    <a:lumMod val="50000"/>
                  </a:schemeClr>
                </a:solidFill>
              </a:rPr>
              <a:t>--Fibrous ingrowth </a:t>
            </a:r>
            <a:r>
              <a:rPr lang="en-US" sz="1600" dirty="0">
                <a:solidFill>
                  <a:schemeClr val="accent5">
                    <a:lumMod val="75000"/>
                  </a:schemeClr>
                </a:solidFill>
              </a:rPr>
              <a:t>A thick, gray-white, vascular layer</a:t>
            </a:r>
          </a:p>
          <a:p>
            <a:endParaRPr lang="en-US" sz="1600" dirty="0">
              <a:solidFill>
                <a:schemeClr val="accent5">
                  <a:lumMod val="75000"/>
                </a:schemeClr>
              </a:solidFill>
            </a:endParaRPr>
          </a:p>
          <a:p>
            <a:r>
              <a:rPr lang="en-US" sz="1600" i="1" dirty="0">
                <a:solidFill>
                  <a:schemeClr val="accent5">
                    <a:lumMod val="75000"/>
                  </a:schemeClr>
                </a:solidFill>
              </a:rPr>
              <a:t>What is the treatment?</a:t>
            </a:r>
          </a:p>
          <a:p>
            <a:r>
              <a:rPr lang="en-US" sz="1600" dirty="0">
                <a:solidFill>
                  <a:schemeClr val="accent5">
                    <a:lumMod val="75000"/>
                  </a:schemeClr>
                </a:solidFill>
              </a:rPr>
              <a:t>Extensive intraocular debridement can be attempted</a:t>
            </a:r>
          </a:p>
          <a:p>
            <a:endParaRPr lang="en-US" sz="1600" dirty="0">
              <a:solidFill>
                <a:schemeClr val="accent5">
                  <a:lumMod val="75000"/>
                </a:schemeClr>
              </a:solidFill>
            </a:endParaRPr>
          </a:p>
          <a:p>
            <a:r>
              <a:rPr lang="en-US" sz="1600" i="1" dirty="0">
                <a:solidFill>
                  <a:schemeClr val="accent5">
                    <a:lumMod val="75000"/>
                  </a:schemeClr>
                </a:solidFill>
              </a:rPr>
              <a:t>What is the prognosis?</a:t>
            </a:r>
          </a:p>
          <a:p>
            <a:r>
              <a:rPr lang="en-US" sz="1600" dirty="0">
                <a:solidFill>
                  <a:schemeClr val="accent5">
                    <a:lumMod val="75000"/>
                  </a:schemeClr>
                </a:solidFill>
              </a:rPr>
              <a:t>Poor</a:t>
            </a:r>
          </a:p>
        </p:txBody>
      </p:sp>
      <p:sp>
        <p:nvSpPr>
          <p:cNvPr id="47" name="TextBox 46">
            <a:extLst>
              <a:ext uri="{FF2B5EF4-FFF2-40B4-BE49-F238E27FC236}">
                <a16:creationId xmlns:a16="http://schemas.microsoft.com/office/drawing/2014/main" id="{31F2F00A-1635-49A1-AFC5-9B237C50BFC3}"/>
              </a:ext>
            </a:extLst>
          </p:cNvPr>
          <p:cNvSpPr txBox="1"/>
          <p:nvPr/>
        </p:nvSpPr>
        <p:spPr>
          <a:xfrm>
            <a:off x="520167" y="3253143"/>
            <a:ext cx="6336162" cy="1384995"/>
          </a:xfrm>
          <a:prstGeom prst="rect">
            <a:avLst/>
          </a:prstGeom>
          <a:solidFill>
            <a:schemeClr val="accent1">
              <a:lumMod val="60000"/>
              <a:lumOff val="40000"/>
            </a:schemeClr>
          </a:solidFill>
        </p:spPr>
        <p:txBody>
          <a:bodyPr wrap="square" rtlCol="0">
            <a:spAutoFit/>
          </a:bodyPr>
          <a:lstStyle/>
          <a:p>
            <a:r>
              <a:rPr lang="en-US" sz="1400" i="1" dirty="0"/>
              <a:t>What simple procedure can be performed in the clinic to confirm the presence of epithelial ingrowth?</a:t>
            </a:r>
          </a:p>
          <a:p>
            <a:r>
              <a:rPr lang="en-US" sz="1400" dirty="0"/>
              <a:t>Shoot the suspected sheet of epithelial ingrowth with an  argon  laser</a:t>
            </a:r>
          </a:p>
          <a:p>
            <a:endParaRPr lang="en-US" sz="1400" i="1" dirty="0">
              <a:solidFill>
                <a:schemeClr val="accent1">
                  <a:lumMod val="60000"/>
                  <a:lumOff val="40000"/>
                </a:schemeClr>
              </a:solidFill>
            </a:endParaRPr>
          </a:p>
          <a:p>
            <a:r>
              <a:rPr lang="en-US" sz="1400" i="1" dirty="0">
                <a:solidFill>
                  <a:schemeClr val="accent1">
                    <a:lumMod val="60000"/>
                    <a:lumOff val="40000"/>
                  </a:schemeClr>
                </a:solidFill>
              </a:rPr>
              <a:t>What reaction to a laser burn would indicate the tissue is in fact epithelial?</a:t>
            </a:r>
          </a:p>
          <a:p>
            <a:r>
              <a:rPr lang="en-US" sz="1400" dirty="0">
                <a:solidFill>
                  <a:schemeClr val="accent1">
                    <a:lumMod val="60000"/>
                    <a:lumOff val="40000"/>
                  </a:schemeClr>
                </a:solidFill>
              </a:rPr>
              <a:t>The production of a  white  burn</a:t>
            </a:r>
          </a:p>
        </p:txBody>
      </p:sp>
    </p:spTree>
    <p:extLst>
      <p:ext uri="{BB962C8B-B14F-4D97-AF65-F5344CB8AC3E}">
        <p14:creationId xmlns:p14="http://schemas.microsoft.com/office/powerpoint/2010/main" val="700292620"/>
      </p:ext>
    </p:extLst>
  </p:cSld>
  <p:clrMapOvr>
    <a:masterClrMapping/>
  </p:clrMapOvr>
</p:sld>
</file>

<file path=ppt/slides/slide3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Straight Arrow Connector 12">
            <a:extLst>
              <a:ext uri="{FF2B5EF4-FFF2-40B4-BE49-F238E27FC236}">
                <a16:creationId xmlns:a16="http://schemas.microsoft.com/office/drawing/2014/main" id="{A6DE2085-829C-480C-9216-69D6039C0A37}"/>
              </a:ext>
            </a:extLst>
          </p:cNvPr>
          <p:cNvCxnSpPr>
            <a:cxnSpLocks/>
          </p:cNvCxnSpPr>
          <p:nvPr/>
        </p:nvCxnSpPr>
        <p:spPr>
          <a:xfrm>
            <a:off x="6717173" y="1828800"/>
            <a:ext cx="0" cy="3462754"/>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43014" name="Text Box 6"/>
          <p:cNvSpPr txBox="1">
            <a:spLocks noChangeArrowheads="1"/>
          </p:cNvSpPr>
          <p:nvPr/>
        </p:nvSpPr>
        <p:spPr bwMode="auto">
          <a:xfrm>
            <a:off x="533400" y="2356376"/>
            <a:ext cx="1005403"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Lens-</a:t>
            </a:r>
          </a:p>
          <a:p>
            <a:pPr algn="ctr" eaLnBrk="1" hangingPunct="1">
              <a:lnSpc>
                <a:spcPct val="80000"/>
              </a:lnSpc>
              <a:spcBef>
                <a:spcPct val="0"/>
              </a:spcBef>
              <a:buClrTx/>
              <a:buSzTx/>
              <a:buFontTx/>
              <a:buNone/>
            </a:pPr>
            <a:r>
              <a:rPr lang="en-US" altLang="en-US" sz="1800" dirty="0">
                <a:solidFill>
                  <a:schemeClr val="bg1">
                    <a:lumMod val="75000"/>
                  </a:schemeClr>
                </a:solidFill>
              </a:rPr>
              <a:t>Induced</a:t>
            </a:r>
          </a:p>
        </p:txBody>
      </p:sp>
      <p:sp>
        <p:nvSpPr>
          <p:cNvPr id="43017" name="Text Box 14"/>
          <p:cNvSpPr txBox="1">
            <a:spLocks noChangeArrowheads="1"/>
          </p:cNvSpPr>
          <p:nvPr/>
        </p:nvSpPr>
        <p:spPr bwMode="auto">
          <a:xfrm>
            <a:off x="3026498" y="2365901"/>
            <a:ext cx="1633781"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Aphakic/</a:t>
            </a:r>
          </a:p>
          <a:p>
            <a:pPr algn="ctr" eaLnBrk="1" hangingPunct="1">
              <a:lnSpc>
                <a:spcPct val="80000"/>
              </a:lnSpc>
              <a:spcBef>
                <a:spcPct val="0"/>
              </a:spcBef>
              <a:buClrTx/>
              <a:buSzTx/>
              <a:buFontTx/>
              <a:buNone/>
            </a:pPr>
            <a:r>
              <a:rPr lang="en-US" altLang="en-US" sz="1800" dirty="0" err="1">
                <a:solidFill>
                  <a:schemeClr val="bg1">
                    <a:lumMod val="75000"/>
                  </a:schemeClr>
                </a:solidFill>
              </a:rPr>
              <a:t>Pseudophakic</a:t>
            </a:r>
            <a:endParaRPr lang="en-US" altLang="en-US" sz="1800" dirty="0">
              <a:solidFill>
                <a:schemeClr val="bg1">
                  <a:lumMod val="75000"/>
                </a:schemeClr>
              </a:solidFill>
            </a:endParaRPr>
          </a:p>
        </p:txBody>
      </p:sp>
      <p:sp>
        <p:nvSpPr>
          <p:cNvPr id="43031" name="Text Box 35"/>
          <p:cNvSpPr txBox="1">
            <a:spLocks noChangeArrowheads="1"/>
          </p:cNvSpPr>
          <p:nvPr/>
        </p:nvSpPr>
        <p:spPr bwMode="auto">
          <a:xfrm>
            <a:off x="1190847" y="1295400"/>
            <a:ext cx="2473754"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solidFill>
                  <a:schemeClr val="bg1">
                    <a:lumMod val="75000"/>
                  </a:schemeClr>
                </a:solidFill>
              </a:rPr>
              <a:t>w/ Pupillary Block</a:t>
            </a:r>
          </a:p>
        </p:txBody>
      </p:sp>
      <p:sp>
        <p:nvSpPr>
          <p:cNvPr id="43032" name="Text Box 36"/>
          <p:cNvSpPr txBox="1">
            <a:spLocks noChangeArrowheads="1"/>
          </p:cNvSpPr>
          <p:nvPr/>
        </p:nvSpPr>
        <p:spPr bwMode="auto">
          <a:xfrm>
            <a:off x="5181600" y="1295400"/>
            <a:ext cx="2630848"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t>w/o Pupillary Block</a:t>
            </a:r>
          </a:p>
        </p:txBody>
      </p:sp>
      <p:sp>
        <p:nvSpPr>
          <p:cNvPr id="49" name="Rectangle 2">
            <a:extLst>
              <a:ext uri="{FF2B5EF4-FFF2-40B4-BE49-F238E27FC236}">
                <a16:creationId xmlns:a16="http://schemas.microsoft.com/office/drawing/2014/main" id="{240EE5BF-F7D2-4FC8-A5DD-F6B5423153C6}"/>
              </a:ext>
            </a:extLst>
          </p:cNvPr>
          <p:cNvSpPr>
            <a:spLocks noGrp="1" noChangeArrowheads="1"/>
          </p:cNvSpPr>
          <p:nvPr>
            <p:ph type="title"/>
          </p:nvPr>
        </p:nvSpPr>
        <p:spPr>
          <a:xfrm>
            <a:off x="457200" y="304800"/>
            <a:ext cx="7543800" cy="563562"/>
          </a:xfrm>
        </p:spPr>
        <p:txBody>
          <a:bodyPr/>
          <a:lstStyle/>
          <a:p>
            <a:pPr eaLnBrk="1" hangingPunct="1"/>
            <a:r>
              <a:rPr lang="en-US" altLang="en-US" sz="3500" dirty="0"/>
              <a:t>Q</a:t>
            </a:r>
          </a:p>
        </p:txBody>
      </p:sp>
      <p:sp>
        <p:nvSpPr>
          <p:cNvPr id="50" name="TextBox 49">
            <a:extLst>
              <a:ext uri="{FF2B5EF4-FFF2-40B4-BE49-F238E27FC236}">
                <a16:creationId xmlns:a16="http://schemas.microsoft.com/office/drawing/2014/main" id="{CF426230-46C8-405C-9015-99EF57762A2E}"/>
              </a:ext>
            </a:extLst>
          </p:cNvPr>
          <p:cNvSpPr txBox="1"/>
          <p:nvPr/>
        </p:nvSpPr>
        <p:spPr>
          <a:xfrm>
            <a:off x="2259496" y="189094"/>
            <a:ext cx="4607480" cy="400110"/>
          </a:xfrm>
          <a:prstGeom prst="rect">
            <a:avLst/>
          </a:prstGeom>
          <a:solidFill>
            <a:schemeClr val="accent1">
              <a:lumMod val="60000"/>
              <a:lumOff val="40000"/>
            </a:schemeClr>
          </a:solidFill>
        </p:spPr>
        <p:txBody>
          <a:bodyPr wrap="none" rtlCol="0">
            <a:spAutoFit/>
          </a:bodyPr>
          <a:lstStyle/>
          <a:p>
            <a:pPr algn="ctr"/>
            <a:r>
              <a:rPr lang="en-US" sz="2000" b="1" dirty="0"/>
              <a:t>Secondary Angle Closure Glaucoma</a:t>
            </a:r>
          </a:p>
        </p:txBody>
      </p:sp>
      <p:sp>
        <p:nvSpPr>
          <p:cNvPr id="2" name="TextBox 1">
            <a:extLst>
              <a:ext uri="{FF2B5EF4-FFF2-40B4-BE49-F238E27FC236}">
                <a16:creationId xmlns:a16="http://schemas.microsoft.com/office/drawing/2014/main" id="{A7E30BEC-923B-4C9A-A856-BDD0D882F6B8}"/>
              </a:ext>
            </a:extLst>
          </p:cNvPr>
          <p:cNvSpPr txBox="1"/>
          <p:nvPr/>
        </p:nvSpPr>
        <p:spPr>
          <a:xfrm>
            <a:off x="887305" y="2844119"/>
            <a:ext cx="1494320" cy="338554"/>
          </a:xfrm>
          <a:prstGeom prst="rect">
            <a:avLst/>
          </a:prstGeom>
          <a:noFill/>
        </p:spPr>
        <p:txBody>
          <a:bodyPr wrap="none" rtlCol="0">
            <a:spAutoFit/>
          </a:bodyPr>
          <a:lstStyle/>
          <a:p>
            <a:r>
              <a:rPr lang="en-US" sz="1600" dirty="0" err="1">
                <a:solidFill>
                  <a:schemeClr val="bg1">
                    <a:lumMod val="75000"/>
                  </a:schemeClr>
                </a:solidFill>
              </a:rPr>
              <a:t>Phacomorphic</a:t>
            </a:r>
            <a:endParaRPr lang="en-US" sz="1600" dirty="0">
              <a:solidFill>
                <a:schemeClr val="bg1">
                  <a:lumMod val="75000"/>
                </a:schemeClr>
              </a:solidFill>
            </a:endParaRPr>
          </a:p>
        </p:txBody>
      </p:sp>
      <p:sp>
        <p:nvSpPr>
          <p:cNvPr id="51" name="TextBox 50">
            <a:extLst>
              <a:ext uri="{FF2B5EF4-FFF2-40B4-BE49-F238E27FC236}">
                <a16:creationId xmlns:a16="http://schemas.microsoft.com/office/drawing/2014/main" id="{156069D4-340B-4160-A336-EBF73557CEE0}"/>
              </a:ext>
            </a:extLst>
          </p:cNvPr>
          <p:cNvSpPr txBox="1"/>
          <p:nvPr/>
        </p:nvSpPr>
        <p:spPr>
          <a:xfrm>
            <a:off x="884725" y="3175578"/>
            <a:ext cx="1402948" cy="338554"/>
          </a:xfrm>
          <a:prstGeom prst="rect">
            <a:avLst/>
          </a:prstGeom>
          <a:noFill/>
        </p:spPr>
        <p:txBody>
          <a:bodyPr wrap="none" rtlCol="0">
            <a:spAutoFit/>
          </a:bodyPr>
          <a:lstStyle/>
          <a:p>
            <a:r>
              <a:rPr lang="en-US" sz="1600" dirty="0">
                <a:solidFill>
                  <a:schemeClr val="bg1">
                    <a:lumMod val="75000"/>
                  </a:schemeClr>
                </a:solidFill>
              </a:rPr>
              <a:t>Ectopia </a:t>
            </a:r>
            <a:r>
              <a:rPr lang="en-US" sz="1600" dirty="0" err="1">
                <a:solidFill>
                  <a:schemeClr val="bg1">
                    <a:lumMod val="75000"/>
                  </a:schemeClr>
                </a:solidFill>
              </a:rPr>
              <a:t>lentis</a:t>
            </a:r>
            <a:endParaRPr lang="en-US" sz="1600" dirty="0">
              <a:solidFill>
                <a:schemeClr val="bg1">
                  <a:lumMod val="75000"/>
                </a:schemeClr>
              </a:solidFill>
            </a:endParaRPr>
          </a:p>
        </p:txBody>
      </p:sp>
      <p:cxnSp>
        <p:nvCxnSpPr>
          <p:cNvPr id="71" name="Straight Connector 70">
            <a:extLst>
              <a:ext uri="{FF2B5EF4-FFF2-40B4-BE49-F238E27FC236}">
                <a16:creationId xmlns:a16="http://schemas.microsoft.com/office/drawing/2014/main" id="{C104938D-BA8D-4E39-9D5F-9EE2012F2F3C}"/>
              </a:ext>
            </a:extLst>
          </p:cNvPr>
          <p:cNvCxnSpPr>
            <a:cxnSpLocks/>
          </p:cNvCxnSpPr>
          <p:nvPr/>
        </p:nvCxnSpPr>
        <p:spPr>
          <a:xfrm flipH="1">
            <a:off x="762665" y="3023488"/>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2A7E4E40-472F-4E50-8A7A-45C10FDD7171}"/>
              </a:ext>
            </a:extLst>
          </p:cNvPr>
          <p:cNvCxnSpPr>
            <a:cxnSpLocks/>
          </p:cNvCxnSpPr>
          <p:nvPr/>
        </p:nvCxnSpPr>
        <p:spPr>
          <a:xfrm flipH="1">
            <a:off x="762665" y="3347853"/>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C3924889-45B9-4383-9C9E-48F0A9C27AD8}"/>
              </a:ext>
            </a:extLst>
          </p:cNvPr>
          <p:cNvCxnSpPr>
            <a:cxnSpLocks/>
          </p:cNvCxnSpPr>
          <p:nvPr/>
        </p:nvCxnSpPr>
        <p:spPr>
          <a:xfrm flipH="1">
            <a:off x="748719" y="2838976"/>
            <a:ext cx="13947" cy="5088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 name="Straight Arrow Connector 5">
            <a:extLst>
              <a:ext uri="{FF2B5EF4-FFF2-40B4-BE49-F238E27FC236}">
                <a16:creationId xmlns:a16="http://schemas.microsoft.com/office/drawing/2014/main" id="{A3439F0C-5143-461F-8F3C-2E830785DEFC}"/>
              </a:ext>
            </a:extLst>
          </p:cNvPr>
          <p:cNvCxnSpPr>
            <a:stCxn id="50" idx="2"/>
          </p:cNvCxnSpPr>
          <p:nvPr/>
        </p:nvCxnSpPr>
        <p:spPr>
          <a:xfrm flipH="1">
            <a:off x="2971800" y="589204"/>
            <a:ext cx="1591436" cy="706196"/>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0" name="Straight Arrow Connector 9">
            <a:extLst>
              <a:ext uri="{FF2B5EF4-FFF2-40B4-BE49-F238E27FC236}">
                <a16:creationId xmlns:a16="http://schemas.microsoft.com/office/drawing/2014/main" id="{84DC796E-F6ED-4FBB-82D2-A260F480BF8A}"/>
              </a:ext>
            </a:extLst>
          </p:cNvPr>
          <p:cNvCxnSpPr>
            <a:cxnSpLocks/>
          </p:cNvCxnSpPr>
          <p:nvPr/>
        </p:nvCxnSpPr>
        <p:spPr>
          <a:xfrm>
            <a:off x="4572000" y="589204"/>
            <a:ext cx="1600200" cy="706196"/>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6" name="Straight Arrow Connector 25">
            <a:extLst>
              <a:ext uri="{FF2B5EF4-FFF2-40B4-BE49-F238E27FC236}">
                <a16:creationId xmlns:a16="http://schemas.microsoft.com/office/drawing/2014/main" id="{B70E0124-9B84-41A5-8D84-A66B7838A706}"/>
              </a:ext>
            </a:extLst>
          </p:cNvPr>
          <p:cNvCxnSpPr>
            <a:cxnSpLocks/>
          </p:cNvCxnSpPr>
          <p:nvPr/>
        </p:nvCxnSpPr>
        <p:spPr>
          <a:xfrm flipH="1">
            <a:off x="1159539" y="1828800"/>
            <a:ext cx="1290435" cy="478059"/>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28" name="Straight Arrow Connector 27">
            <a:extLst>
              <a:ext uri="{FF2B5EF4-FFF2-40B4-BE49-F238E27FC236}">
                <a16:creationId xmlns:a16="http://schemas.microsoft.com/office/drawing/2014/main" id="{567A4249-5C59-4416-8A8E-1C35913900AB}"/>
              </a:ext>
            </a:extLst>
          </p:cNvPr>
          <p:cNvCxnSpPr>
            <a:cxnSpLocks/>
          </p:cNvCxnSpPr>
          <p:nvPr/>
        </p:nvCxnSpPr>
        <p:spPr>
          <a:xfrm>
            <a:off x="2449973" y="1832208"/>
            <a:ext cx="1268784"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56" name="Text Box 6">
            <a:extLst>
              <a:ext uri="{FF2B5EF4-FFF2-40B4-BE49-F238E27FC236}">
                <a16:creationId xmlns:a16="http://schemas.microsoft.com/office/drawing/2014/main" id="{557983BD-9D64-49B9-A366-A08663B0451F}"/>
              </a:ext>
            </a:extLst>
          </p:cNvPr>
          <p:cNvSpPr txBox="1">
            <a:spLocks noChangeArrowheads="1"/>
          </p:cNvSpPr>
          <p:nvPr/>
        </p:nvSpPr>
        <p:spPr bwMode="auto">
          <a:xfrm>
            <a:off x="5029200" y="2356376"/>
            <a:ext cx="813043"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r" eaLnBrk="1" hangingPunct="1">
              <a:lnSpc>
                <a:spcPct val="80000"/>
              </a:lnSpc>
              <a:spcBef>
                <a:spcPct val="0"/>
              </a:spcBef>
              <a:buClrTx/>
              <a:buSzTx/>
              <a:buFontTx/>
              <a:buNone/>
            </a:pPr>
            <a:r>
              <a:rPr lang="en-US" altLang="en-US" sz="1800" dirty="0">
                <a:solidFill>
                  <a:schemeClr val="bg1">
                    <a:lumMod val="75000"/>
                  </a:schemeClr>
                </a:solidFill>
              </a:rPr>
              <a:t>‘Push’</a:t>
            </a:r>
          </a:p>
        </p:txBody>
      </p:sp>
      <p:sp>
        <p:nvSpPr>
          <p:cNvPr id="57" name="Text Box 14">
            <a:extLst>
              <a:ext uri="{FF2B5EF4-FFF2-40B4-BE49-F238E27FC236}">
                <a16:creationId xmlns:a16="http://schemas.microsoft.com/office/drawing/2014/main" id="{5DAFA1C1-3A29-4C27-A379-663FDD22E326}"/>
              </a:ext>
            </a:extLst>
          </p:cNvPr>
          <p:cNvSpPr txBox="1">
            <a:spLocks noChangeArrowheads="1"/>
          </p:cNvSpPr>
          <p:nvPr/>
        </p:nvSpPr>
        <p:spPr bwMode="auto">
          <a:xfrm>
            <a:off x="7620000" y="2365901"/>
            <a:ext cx="671979"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t>‘Pull’</a:t>
            </a:r>
          </a:p>
        </p:txBody>
      </p:sp>
      <p:cxnSp>
        <p:nvCxnSpPr>
          <p:cNvPr id="58" name="Straight Arrow Connector 57">
            <a:extLst>
              <a:ext uri="{FF2B5EF4-FFF2-40B4-BE49-F238E27FC236}">
                <a16:creationId xmlns:a16="http://schemas.microsoft.com/office/drawing/2014/main" id="{E874FEE9-46BD-46A3-90A3-DE7CC220FBFF}"/>
              </a:ext>
            </a:extLst>
          </p:cNvPr>
          <p:cNvCxnSpPr>
            <a:cxnSpLocks/>
          </p:cNvCxnSpPr>
          <p:nvPr/>
        </p:nvCxnSpPr>
        <p:spPr>
          <a:xfrm flipH="1">
            <a:off x="5867400" y="1828800"/>
            <a:ext cx="849775"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59" name="Straight Arrow Connector 58">
            <a:extLst>
              <a:ext uri="{FF2B5EF4-FFF2-40B4-BE49-F238E27FC236}">
                <a16:creationId xmlns:a16="http://schemas.microsoft.com/office/drawing/2014/main" id="{C370A4A1-FE96-4E70-B89E-839542A5E241}"/>
              </a:ext>
            </a:extLst>
          </p:cNvPr>
          <p:cNvCxnSpPr>
            <a:cxnSpLocks/>
          </p:cNvCxnSpPr>
          <p:nvPr/>
        </p:nvCxnSpPr>
        <p:spPr>
          <a:xfrm>
            <a:off x="6717173" y="1832208"/>
            <a:ext cx="902827" cy="474047"/>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62" name="Text Box 16">
            <a:extLst>
              <a:ext uri="{FF2B5EF4-FFF2-40B4-BE49-F238E27FC236}">
                <a16:creationId xmlns:a16="http://schemas.microsoft.com/office/drawing/2014/main" id="{33538067-0726-41B0-93FF-357EF00CA62D}"/>
              </a:ext>
            </a:extLst>
          </p:cNvPr>
          <p:cNvSpPr txBox="1">
            <a:spLocks noChangeArrowheads="1"/>
          </p:cNvSpPr>
          <p:nvPr/>
        </p:nvSpPr>
        <p:spPr bwMode="auto">
          <a:xfrm>
            <a:off x="8065437" y="2684785"/>
            <a:ext cx="628698"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NVG</a:t>
            </a:r>
          </a:p>
        </p:txBody>
      </p:sp>
      <p:sp>
        <p:nvSpPr>
          <p:cNvPr id="70" name="Text Box 21">
            <a:extLst>
              <a:ext uri="{FF2B5EF4-FFF2-40B4-BE49-F238E27FC236}">
                <a16:creationId xmlns:a16="http://schemas.microsoft.com/office/drawing/2014/main" id="{86C32650-BE1F-4CC3-8DB5-0C136D877E6F}"/>
              </a:ext>
            </a:extLst>
          </p:cNvPr>
          <p:cNvSpPr txBox="1">
            <a:spLocks noChangeArrowheads="1"/>
          </p:cNvSpPr>
          <p:nvPr/>
        </p:nvSpPr>
        <p:spPr bwMode="auto">
          <a:xfrm>
            <a:off x="8070534" y="3048000"/>
            <a:ext cx="526106"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a:solidFill>
                  <a:schemeClr val="bg1">
                    <a:lumMod val="75000"/>
                  </a:schemeClr>
                </a:solidFill>
              </a:rPr>
              <a:t>ICE</a:t>
            </a:r>
          </a:p>
        </p:txBody>
      </p:sp>
      <p:sp>
        <p:nvSpPr>
          <p:cNvPr id="75" name="Text Box 45">
            <a:extLst>
              <a:ext uri="{FF2B5EF4-FFF2-40B4-BE49-F238E27FC236}">
                <a16:creationId xmlns:a16="http://schemas.microsoft.com/office/drawing/2014/main" id="{2B6EDA2D-8F55-4DFD-A225-8C03CE6FC7F3}"/>
              </a:ext>
            </a:extLst>
          </p:cNvPr>
          <p:cNvSpPr txBox="1">
            <a:spLocks noChangeArrowheads="1"/>
          </p:cNvSpPr>
          <p:nvPr/>
        </p:nvSpPr>
        <p:spPr bwMode="auto">
          <a:xfrm>
            <a:off x="8073162" y="3810000"/>
            <a:ext cx="1070837" cy="74635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ts val="1700"/>
              </a:lnSpc>
              <a:spcBef>
                <a:spcPct val="0"/>
              </a:spcBef>
              <a:buClrTx/>
              <a:buSzTx/>
              <a:buFontTx/>
              <a:buNone/>
            </a:pPr>
            <a:r>
              <a:rPr lang="en-US" altLang="en-US" sz="1600" dirty="0"/>
              <a:t>Epithelial/ fibrous ingrowth</a:t>
            </a:r>
          </a:p>
        </p:txBody>
      </p:sp>
      <p:cxnSp>
        <p:nvCxnSpPr>
          <p:cNvPr id="77" name="Straight Connector 76">
            <a:extLst>
              <a:ext uri="{FF2B5EF4-FFF2-40B4-BE49-F238E27FC236}">
                <a16:creationId xmlns:a16="http://schemas.microsoft.com/office/drawing/2014/main" id="{FC090BD7-F2E1-4464-B57B-9CBE5874C89B}"/>
              </a:ext>
            </a:extLst>
          </p:cNvPr>
          <p:cNvCxnSpPr>
            <a:cxnSpLocks/>
          </p:cNvCxnSpPr>
          <p:nvPr/>
        </p:nvCxnSpPr>
        <p:spPr>
          <a:xfrm>
            <a:off x="7873969" y="2674448"/>
            <a:ext cx="7724" cy="128795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8" name="Straight Connector 77">
            <a:extLst>
              <a:ext uri="{FF2B5EF4-FFF2-40B4-BE49-F238E27FC236}">
                <a16:creationId xmlns:a16="http://schemas.microsoft.com/office/drawing/2014/main" id="{B1922ED5-C3D8-43D8-A00D-1D6BC9201DBA}"/>
              </a:ext>
            </a:extLst>
          </p:cNvPr>
          <p:cNvCxnSpPr/>
          <p:nvPr/>
        </p:nvCxnSpPr>
        <p:spPr>
          <a:xfrm flipH="1">
            <a:off x="7873968" y="2840262"/>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9" name="Straight Connector 78">
            <a:extLst>
              <a:ext uri="{FF2B5EF4-FFF2-40B4-BE49-F238E27FC236}">
                <a16:creationId xmlns:a16="http://schemas.microsoft.com/office/drawing/2014/main" id="{77019ED2-6D69-4A60-9D19-D4DB786EA3A0}"/>
              </a:ext>
            </a:extLst>
          </p:cNvPr>
          <p:cNvCxnSpPr/>
          <p:nvPr/>
        </p:nvCxnSpPr>
        <p:spPr>
          <a:xfrm flipH="1">
            <a:off x="7873968" y="3213518"/>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1" name="Straight Connector 80">
            <a:extLst>
              <a:ext uri="{FF2B5EF4-FFF2-40B4-BE49-F238E27FC236}">
                <a16:creationId xmlns:a16="http://schemas.microsoft.com/office/drawing/2014/main" id="{9796A12F-4125-4C05-8EE8-A388740C580D}"/>
              </a:ext>
            </a:extLst>
          </p:cNvPr>
          <p:cNvCxnSpPr/>
          <p:nvPr/>
        </p:nvCxnSpPr>
        <p:spPr>
          <a:xfrm flipH="1">
            <a:off x="7877837" y="3581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3" name="Straight Connector 82">
            <a:extLst>
              <a:ext uri="{FF2B5EF4-FFF2-40B4-BE49-F238E27FC236}">
                <a16:creationId xmlns:a16="http://schemas.microsoft.com/office/drawing/2014/main" id="{7FDC5F4B-9BF0-42AD-B8BB-2F2399BCF1E2}"/>
              </a:ext>
            </a:extLst>
          </p:cNvPr>
          <p:cNvCxnSpPr/>
          <p:nvPr/>
        </p:nvCxnSpPr>
        <p:spPr>
          <a:xfrm flipH="1">
            <a:off x="7881693" y="3962400"/>
            <a:ext cx="24447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93" name="Text Box 42">
            <a:extLst>
              <a:ext uri="{FF2B5EF4-FFF2-40B4-BE49-F238E27FC236}">
                <a16:creationId xmlns:a16="http://schemas.microsoft.com/office/drawing/2014/main" id="{53BAB77F-E061-4834-9068-34BDF78AD071}"/>
              </a:ext>
            </a:extLst>
          </p:cNvPr>
          <p:cNvSpPr txBox="1">
            <a:spLocks noChangeArrowheads="1"/>
          </p:cNvSpPr>
          <p:nvPr/>
        </p:nvSpPr>
        <p:spPr bwMode="auto">
          <a:xfrm>
            <a:off x="8111387" y="3429000"/>
            <a:ext cx="856196"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Flat AC</a:t>
            </a:r>
          </a:p>
        </p:txBody>
      </p:sp>
      <p:sp>
        <p:nvSpPr>
          <p:cNvPr id="100" name="Text Box 23">
            <a:extLst>
              <a:ext uri="{FF2B5EF4-FFF2-40B4-BE49-F238E27FC236}">
                <a16:creationId xmlns:a16="http://schemas.microsoft.com/office/drawing/2014/main" id="{D8F2FCFF-2984-4836-B000-9C5601A8EAAA}"/>
              </a:ext>
            </a:extLst>
          </p:cNvPr>
          <p:cNvSpPr txBox="1">
            <a:spLocks noChangeArrowheads="1"/>
          </p:cNvSpPr>
          <p:nvPr/>
        </p:nvSpPr>
        <p:spPr bwMode="auto">
          <a:xfrm>
            <a:off x="5530369" y="2667000"/>
            <a:ext cx="2143536"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Aqueous misdirection</a:t>
            </a:r>
          </a:p>
        </p:txBody>
      </p:sp>
      <p:cxnSp>
        <p:nvCxnSpPr>
          <p:cNvPr id="104" name="Straight Connector 103">
            <a:extLst>
              <a:ext uri="{FF2B5EF4-FFF2-40B4-BE49-F238E27FC236}">
                <a16:creationId xmlns:a16="http://schemas.microsoft.com/office/drawing/2014/main" id="{49D87D4A-E317-4446-9B95-5184CB3968F3}"/>
              </a:ext>
            </a:extLst>
          </p:cNvPr>
          <p:cNvCxnSpPr>
            <a:cxnSpLocks/>
          </p:cNvCxnSpPr>
          <p:nvPr/>
        </p:nvCxnSpPr>
        <p:spPr>
          <a:xfrm flipH="1">
            <a:off x="5316229" y="2667000"/>
            <a:ext cx="7397" cy="25314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5" name="Straight Connector 104">
            <a:extLst>
              <a:ext uri="{FF2B5EF4-FFF2-40B4-BE49-F238E27FC236}">
                <a16:creationId xmlns:a16="http://schemas.microsoft.com/office/drawing/2014/main" id="{F40B6D71-75A8-4A88-864D-00D14C2F710D}"/>
              </a:ext>
            </a:extLst>
          </p:cNvPr>
          <p:cNvCxnSpPr/>
          <p:nvPr/>
        </p:nvCxnSpPr>
        <p:spPr>
          <a:xfrm flipH="1">
            <a:off x="5323624" y="2832814"/>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6" name="Straight Connector 105">
            <a:extLst>
              <a:ext uri="{FF2B5EF4-FFF2-40B4-BE49-F238E27FC236}">
                <a16:creationId xmlns:a16="http://schemas.microsoft.com/office/drawing/2014/main" id="{010BF7B2-AA07-4DCF-822D-E2DB5CC0BF59}"/>
              </a:ext>
            </a:extLst>
          </p:cNvPr>
          <p:cNvCxnSpPr/>
          <p:nvPr/>
        </p:nvCxnSpPr>
        <p:spPr>
          <a:xfrm flipH="1">
            <a:off x="5323624" y="3360065"/>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a:extLst>
              <a:ext uri="{FF2B5EF4-FFF2-40B4-BE49-F238E27FC236}">
                <a16:creationId xmlns:a16="http://schemas.microsoft.com/office/drawing/2014/main" id="{BAC8035C-3999-4C31-93CD-6C0D2ADEB73B}"/>
              </a:ext>
            </a:extLst>
          </p:cNvPr>
          <p:cNvCxnSpPr/>
          <p:nvPr/>
        </p:nvCxnSpPr>
        <p:spPr>
          <a:xfrm flipH="1">
            <a:off x="5323536" y="3786938"/>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8" name="Straight Connector 107">
            <a:extLst>
              <a:ext uri="{FF2B5EF4-FFF2-40B4-BE49-F238E27FC236}">
                <a16:creationId xmlns:a16="http://schemas.microsoft.com/office/drawing/2014/main" id="{DB64CAEE-69B4-426A-8A5B-D1269DBF0F66}"/>
              </a:ext>
            </a:extLst>
          </p:cNvPr>
          <p:cNvCxnSpPr/>
          <p:nvPr/>
        </p:nvCxnSpPr>
        <p:spPr>
          <a:xfrm flipH="1">
            <a:off x="5327493" y="4249152"/>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12" name="Straight Connector 111">
            <a:extLst>
              <a:ext uri="{FF2B5EF4-FFF2-40B4-BE49-F238E27FC236}">
                <a16:creationId xmlns:a16="http://schemas.microsoft.com/office/drawing/2014/main" id="{99A16C30-4BE4-48E5-8B65-0C5F3039B8DC}"/>
              </a:ext>
            </a:extLst>
          </p:cNvPr>
          <p:cNvCxnSpPr/>
          <p:nvPr/>
        </p:nvCxnSpPr>
        <p:spPr>
          <a:xfrm flipH="1">
            <a:off x="5333455" y="51816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13" name="Text Box 42">
            <a:extLst>
              <a:ext uri="{FF2B5EF4-FFF2-40B4-BE49-F238E27FC236}">
                <a16:creationId xmlns:a16="http://schemas.microsoft.com/office/drawing/2014/main" id="{056DFFD9-3CA2-42E7-90FE-4F14522E3504}"/>
              </a:ext>
            </a:extLst>
          </p:cNvPr>
          <p:cNvSpPr txBox="1">
            <a:spLocks noChangeArrowheads="1"/>
          </p:cNvSpPr>
          <p:nvPr/>
        </p:nvSpPr>
        <p:spPr bwMode="auto">
          <a:xfrm>
            <a:off x="5533954" y="3623846"/>
            <a:ext cx="1563248"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Retinal surgery</a:t>
            </a:r>
          </a:p>
        </p:txBody>
      </p:sp>
      <p:sp>
        <p:nvSpPr>
          <p:cNvPr id="118" name="Text Box 47">
            <a:extLst>
              <a:ext uri="{FF2B5EF4-FFF2-40B4-BE49-F238E27FC236}">
                <a16:creationId xmlns:a16="http://schemas.microsoft.com/office/drawing/2014/main" id="{3F59D898-ECAD-49F0-9425-2A1BC8DDA7B5}"/>
              </a:ext>
            </a:extLst>
          </p:cNvPr>
          <p:cNvSpPr txBox="1">
            <a:spLocks noChangeArrowheads="1"/>
          </p:cNvSpPr>
          <p:nvPr/>
        </p:nvSpPr>
        <p:spPr bwMode="auto">
          <a:xfrm>
            <a:off x="5523688" y="4538246"/>
            <a:ext cx="1414170"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Drug-induced</a:t>
            </a:r>
          </a:p>
        </p:txBody>
      </p:sp>
      <p:sp>
        <p:nvSpPr>
          <p:cNvPr id="16" name="TextBox 15">
            <a:extLst>
              <a:ext uri="{FF2B5EF4-FFF2-40B4-BE49-F238E27FC236}">
                <a16:creationId xmlns:a16="http://schemas.microsoft.com/office/drawing/2014/main" id="{984E008D-FBBA-42B4-940E-EA26772E0161}"/>
              </a:ext>
            </a:extLst>
          </p:cNvPr>
          <p:cNvSpPr txBox="1"/>
          <p:nvPr/>
        </p:nvSpPr>
        <p:spPr>
          <a:xfrm>
            <a:off x="6230528" y="5257800"/>
            <a:ext cx="1326004" cy="369332"/>
          </a:xfrm>
          <a:prstGeom prst="rect">
            <a:avLst/>
          </a:prstGeom>
          <a:noFill/>
        </p:spPr>
        <p:txBody>
          <a:bodyPr wrap="none" rtlCol="0">
            <a:spAutoFit/>
          </a:bodyPr>
          <a:lstStyle/>
          <a:p>
            <a:pPr algn="ctr"/>
            <a:r>
              <a:rPr lang="en-US" dirty="0">
                <a:solidFill>
                  <a:schemeClr val="bg1">
                    <a:lumMod val="75000"/>
                  </a:schemeClr>
                </a:solidFill>
              </a:rPr>
              <a:t>Both/Either</a:t>
            </a:r>
          </a:p>
        </p:txBody>
      </p:sp>
      <p:cxnSp>
        <p:nvCxnSpPr>
          <p:cNvPr id="125" name="Straight Connector 124">
            <a:extLst>
              <a:ext uri="{FF2B5EF4-FFF2-40B4-BE49-F238E27FC236}">
                <a16:creationId xmlns:a16="http://schemas.microsoft.com/office/drawing/2014/main" id="{01138141-D318-4ED7-A7FE-D8F2155CE890}"/>
              </a:ext>
            </a:extLst>
          </p:cNvPr>
          <p:cNvCxnSpPr/>
          <p:nvPr/>
        </p:nvCxnSpPr>
        <p:spPr>
          <a:xfrm flipH="1">
            <a:off x="5334000" y="4724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52" name="Text Box 47">
            <a:extLst>
              <a:ext uri="{FF2B5EF4-FFF2-40B4-BE49-F238E27FC236}">
                <a16:creationId xmlns:a16="http://schemas.microsoft.com/office/drawing/2014/main" id="{E3578916-9804-473C-8F06-D4FA0BCEDFD0}"/>
              </a:ext>
            </a:extLst>
          </p:cNvPr>
          <p:cNvSpPr txBox="1">
            <a:spLocks noChangeArrowheads="1"/>
          </p:cNvSpPr>
          <p:nvPr/>
        </p:nvSpPr>
        <p:spPr bwMode="auto">
          <a:xfrm>
            <a:off x="5543446" y="4055146"/>
            <a:ext cx="1619354"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err="1">
                <a:solidFill>
                  <a:schemeClr val="bg1">
                    <a:lumMod val="75000"/>
                  </a:schemeClr>
                </a:solidFill>
              </a:rPr>
              <a:t>Nanophthalmos</a:t>
            </a:r>
            <a:endParaRPr lang="en-US" altLang="en-US" sz="1600" dirty="0">
              <a:solidFill>
                <a:schemeClr val="bg1">
                  <a:lumMod val="75000"/>
                </a:schemeClr>
              </a:solidFill>
            </a:endParaRPr>
          </a:p>
        </p:txBody>
      </p:sp>
      <p:sp>
        <p:nvSpPr>
          <p:cNvPr id="53" name="Text Box 45">
            <a:extLst>
              <a:ext uri="{FF2B5EF4-FFF2-40B4-BE49-F238E27FC236}">
                <a16:creationId xmlns:a16="http://schemas.microsoft.com/office/drawing/2014/main" id="{57D1A14F-68FE-47D2-983C-1A879D66A9DC}"/>
              </a:ext>
            </a:extLst>
          </p:cNvPr>
          <p:cNvSpPr txBox="1">
            <a:spLocks noChangeArrowheads="1"/>
          </p:cNvSpPr>
          <p:nvPr/>
        </p:nvSpPr>
        <p:spPr bwMode="auto">
          <a:xfrm>
            <a:off x="5523688" y="5013493"/>
            <a:ext cx="582211"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PFV</a:t>
            </a:r>
          </a:p>
        </p:txBody>
      </p:sp>
      <p:sp>
        <p:nvSpPr>
          <p:cNvPr id="54" name="Text Box 42">
            <a:extLst>
              <a:ext uri="{FF2B5EF4-FFF2-40B4-BE49-F238E27FC236}">
                <a16:creationId xmlns:a16="http://schemas.microsoft.com/office/drawing/2014/main" id="{E1E37D2C-2C52-446B-843B-01E64990D3EC}"/>
              </a:ext>
            </a:extLst>
          </p:cNvPr>
          <p:cNvSpPr txBox="1">
            <a:spLocks noChangeArrowheads="1"/>
          </p:cNvSpPr>
          <p:nvPr/>
        </p:nvSpPr>
        <p:spPr bwMode="auto">
          <a:xfrm>
            <a:off x="5551406" y="3192546"/>
            <a:ext cx="2276072"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ERD/choroidal effusion</a:t>
            </a:r>
          </a:p>
        </p:txBody>
      </p:sp>
      <p:sp>
        <p:nvSpPr>
          <p:cNvPr id="3" name="Oval 2">
            <a:extLst>
              <a:ext uri="{FF2B5EF4-FFF2-40B4-BE49-F238E27FC236}">
                <a16:creationId xmlns:a16="http://schemas.microsoft.com/office/drawing/2014/main" id="{CA43B5D7-5B37-41B8-AA23-BE1D77209FD4}"/>
              </a:ext>
            </a:extLst>
          </p:cNvPr>
          <p:cNvSpPr/>
          <p:nvPr/>
        </p:nvSpPr>
        <p:spPr>
          <a:xfrm>
            <a:off x="7987580" y="3557880"/>
            <a:ext cx="1120988" cy="1100546"/>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TextBox 45">
            <a:extLst>
              <a:ext uri="{FF2B5EF4-FFF2-40B4-BE49-F238E27FC236}">
                <a16:creationId xmlns:a16="http://schemas.microsoft.com/office/drawing/2014/main" id="{6DB69676-7F48-4D07-B491-35A6A82DED6B}"/>
              </a:ext>
            </a:extLst>
          </p:cNvPr>
          <p:cNvSpPr txBox="1"/>
          <p:nvPr/>
        </p:nvSpPr>
        <p:spPr>
          <a:xfrm>
            <a:off x="1491849" y="2421881"/>
            <a:ext cx="5903574" cy="4278094"/>
          </a:xfrm>
          <a:prstGeom prst="rect">
            <a:avLst/>
          </a:prstGeom>
          <a:solidFill>
            <a:schemeClr val="accent5">
              <a:lumMod val="75000"/>
            </a:schemeClr>
          </a:solidFill>
        </p:spPr>
        <p:txBody>
          <a:bodyPr wrap="square" rtlCol="0">
            <a:spAutoFit/>
          </a:bodyPr>
          <a:lstStyle/>
          <a:p>
            <a:r>
              <a:rPr lang="en-US" sz="1600" i="1" dirty="0">
                <a:solidFill>
                  <a:schemeClr val="bg1">
                    <a:lumMod val="50000"/>
                  </a:schemeClr>
                </a:solidFill>
              </a:rPr>
              <a:t>In a nutshell, what is </a:t>
            </a:r>
            <a:r>
              <a:rPr lang="en-US" sz="1600" dirty="0">
                <a:solidFill>
                  <a:schemeClr val="bg1">
                    <a:lumMod val="50000"/>
                  </a:schemeClr>
                </a:solidFill>
              </a:rPr>
              <a:t>epithelial/fibrous ingrowth</a:t>
            </a:r>
            <a:r>
              <a:rPr lang="en-US" sz="1600" i="1" dirty="0">
                <a:solidFill>
                  <a:schemeClr val="bg1">
                    <a:lumMod val="50000"/>
                  </a:schemeClr>
                </a:solidFill>
              </a:rPr>
              <a:t>?</a:t>
            </a:r>
          </a:p>
          <a:p>
            <a:r>
              <a:rPr lang="en-US" sz="1600" dirty="0">
                <a:solidFill>
                  <a:schemeClr val="bg1">
                    <a:lumMod val="50000"/>
                  </a:schemeClr>
                </a:solidFill>
              </a:rPr>
              <a:t>Intraocular invasion by epithelial or fibrous tissue via a surgical or traumatic wound</a:t>
            </a:r>
          </a:p>
          <a:p>
            <a:endParaRPr lang="en-US" sz="1600" i="1" dirty="0">
              <a:solidFill>
                <a:schemeClr val="bg1">
                  <a:lumMod val="50000"/>
                </a:schemeClr>
              </a:solidFill>
            </a:endParaRPr>
          </a:p>
          <a:p>
            <a:r>
              <a:rPr lang="en-US" sz="1600" i="1" dirty="0">
                <a:solidFill>
                  <a:schemeClr val="bg1">
                    <a:lumMod val="50000"/>
                  </a:schemeClr>
                </a:solidFill>
              </a:rPr>
              <a:t>How do these entities produce secondary ACG?</a:t>
            </a:r>
          </a:p>
          <a:p>
            <a:r>
              <a:rPr lang="en-US" sz="1600" dirty="0">
                <a:solidFill>
                  <a:schemeClr val="bg1">
                    <a:lumMod val="50000"/>
                  </a:schemeClr>
                </a:solidFill>
              </a:rPr>
              <a:t>If the invading tissue grows over the angle, it can produce PAS, or even destroy the TM</a:t>
            </a:r>
          </a:p>
          <a:p>
            <a:endParaRPr lang="en-US" sz="1600" i="1" dirty="0">
              <a:solidFill>
                <a:schemeClr val="bg1">
                  <a:lumMod val="50000"/>
                </a:schemeClr>
              </a:solidFill>
            </a:endParaRPr>
          </a:p>
          <a:p>
            <a:r>
              <a:rPr lang="en-US" sz="1600" i="1" dirty="0">
                <a:solidFill>
                  <a:schemeClr val="bg1">
                    <a:lumMod val="50000"/>
                  </a:schemeClr>
                </a:solidFill>
              </a:rPr>
              <a:t>What do they look like at the slit lamp?</a:t>
            </a:r>
          </a:p>
          <a:p>
            <a:r>
              <a:rPr lang="en-US" sz="1600" dirty="0">
                <a:solidFill>
                  <a:srgbClr val="0000FF"/>
                </a:solidFill>
              </a:rPr>
              <a:t>--</a:t>
            </a:r>
            <a:r>
              <a:rPr lang="en-US" sz="1600" b="1" dirty="0">
                <a:solidFill>
                  <a:srgbClr val="0000FF"/>
                </a:solidFill>
              </a:rPr>
              <a:t>Epithelial ingrowth: A thin gray sheet</a:t>
            </a:r>
          </a:p>
          <a:p>
            <a:r>
              <a:rPr lang="en-US" sz="1600" dirty="0">
                <a:solidFill>
                  <a:schemeClr val="bg1">
                    <a:lumMod val="50000"/>
                  </a:schemeClr>
                </a:solidFill>
              </a:rPr>
              <a:t>--Fibrous ingrowth </a:t>
            </a:r>
            <a:r>
              <a:rPr lang="en-US" sz="1600" dirty="0">
                <a:solidFill>
                  <a:schemeClr val="accent5">
                    <a:lumMod val="75000"/>
                  </a:schemeClr>
                </a:solidFill>
              </a:rPr>
              <a:t>A thick, gray-white, vascular layer</a:t>
            </a:r>
          </a:p>
          <a:p>
            <a:endParaRPr lang="en-US" sz="1600" dirty="0">
              <a:solidFill>
                <a:schemeClr val="accent5">
                  <a:lumMod val="75000"/>
                </a:schemeClr>
              </a:solidFill>
            </a:endParaRPr>
          </a:p>
          <a:p>
            <a:r>
              <a:rPr lang="en-US" sz="1600" i="1" dirty="0">
                <a:solidFill>
                  <a:schemeClr val="accent5">
                    <a:lumMod val="75000"/>
                  </a:schemeClr>
                </a:solidFill>
              </a:rPr>
              <a:t>What is the treatment?</a:t>
            </a:r>
          </a:p>
          <a:p>
            <a:r>
              <a:rPr lang="en-US" sz="1600" dirty="0">
                <a:solidFill>
                  <a:schemeClr val="accent5">
                    <a:lumMod val="75000"/>
                  </a:schemeClr>
                </a:solidFill>
              </a:rPr>
              <a:t>Extensive intraocular debridement can be attempted</a:t>
            </a:r>
          </a:p>
          <a:p>
            <a:endParaRPr lang="en-US" sz="1600" dirty="0">
              <a:solidFill>
                <a:schemeClr val="accent5">
                  <a:lumMod val="75000"/>
                </a:schemeClr>
              </a:solidFill>
            </a:endParaRPr>
          </a:p>
          <a:p>
            <a:r>
              <a:rPr lang="en-US" sz="1600" i="1" dirty="0">
                <a:solidFill>
                  <a:schemeClr val="accent5">
                    <a:lumMod val="75000"/>
                  </a:schemeClr>
                </a:solidFill>
              </a:rPr>
              <a:t>What is the prognosis?</a:t>
            </a:r>
          </a:p>
          <a:p>
            <a:r>
              <a:rPr lang="en-US" sz="1600" dirty="0">
                <a:solidFill>
                  <a:schemeClr val="accent5">
                    <a:lumMod val="75000"/>
                  </a:schemeClr>
                </a:solidFill>
              </a:rPr>
              <a:t>Poor</a:t>
            </a:r>
          </a:p>
        </p:txBody>
      </p:sp>
      <p:sp>
        <p:nvSpPr>
          <p:cNvPr id="47" name="TextBox 46">
            <a:extLst>
              <a:ext uri="{FF2B5EF4-FFF2-40B4-BE49-F238E27FC236}">
                <a16:creationId xmlns:a16="http://schemas.microsoft.com/office/drawing/2014/main" id="{31F2F00A-1635-49A1-AFC5-9B237C50BFC3}"/>
              </a:ext>
            </a:extLst>
          </p:cNvPr>
          <p:cNvSpPr txBox="1"/>
          <p:nvPr/>
        </p:nvSpPr>
        <p:spPr>
          <a:xfrm>
            <a:off x="520167" y="3253143"/>
            <a:ext cx="6336162" cy="1384995"/>
          </a:xfrm>
          <a:prstGeom prst="rect">
            <a:avLst/>
          </a:prstGeom>
          <a:solidFill>
            <a:schemeClr val="accent1">
              <a:lumMod val="60000"/>
              <a:lumOff val="40000"/>
            </a:schemeClr>
          </a:solidFill>
        </p:spPr>
        <p:txBody>
          <a:bodyPr wrap="square" rtlCol="0">
            <a:spAutoFit/>
          </a:bodyPr>
          <a:lstStyle/>
          <a:p>
            <a:r>
              <a:rPr lang="en-US" sz="1400" i="1" dirty="0"/>
              <a:t>What simple procedure can be performed in the clinic to confirm the presence of epithelial ingrowth?</a:t>
            </a:r>
          </a:p>
          <a:p>
            <a:r>
              <a:rPr lang="en-US" sz="1400" dirty="0"/>
              <a:t>Shoot the suspected sheet of epithelial ingrowth with an  argon  laser</a:t>
            </a:r>
          </a:p>
          <a:p>
            <a:endParaRPr lang="en-US" sz="1400" i="1" dirty="0"/>
          </a:p>
          <a:p>
            <a:r>
              <a:rPr lang="en-US" sz="1400" i="1" dirty="0"/>
              <a:t>What reaction to a laser burn would indicate the tissue is in fact epithelial?</a:t>
            </a:r>
            <a:endParaRPr lang="en-US" sz="1400" i="1" dirty="0">
              <a:solidFill>
                <a:schemeClr val="accent1">
                  <a:lumMod val="60000"/>
                  <a:lumOff val="40000"/>
                </a:schemeClr>
              </a:solidFill>
            </a:endParaRPr>
          </a:p>
          <a:p>
            <a:r>
              <a:rPr lang="en-US" sz="1400" dirty="0">
                <a:solidFill>
                  <a:schemeClr val="accent1">
                    <a:lumMod val="60000"/>
                    <a:lumOff val="40000"/>
                  </a:schemeClr>
                </a:solidFill>
              </a:rPr>
              <a:t>The production of a  white  burn</a:t>
            </a:r>
          </a:p>
        </p:txBody>
      </p:sp>
    </p:spTree>
    <p:extLst>
      <p:ext uri="{BB962C8B-B14F-4D97-AF65-F5344CB8AC3E}">
        <p14:creationId xmlns:p14="http://schemas.microsoft.com/office/powerpoint/2010/main" val="4279494920"/>
      </p:ext>
    </p:extLst>
  </p:cSld>
  <p:clrMapOvr>
    <a:masterClrMapping/>
  </p:clrMapOvr>
</p:sld>
</file>

<file path=ppt/slides/slide3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Straight Arrow Connector 12">
            <a:extLst>
              <a:ext uri="{FF2B5EF4-FFF2-40B4-BE49-F238E27FC236}">
                <a16:creationId xmlns:a16="http://schemas.microsoft.com/office/drawing/2014/main" id="{A6DE2085-829C-480C-9216-69D6039C0A37}"/>
              </a:ext>
            </a:extLst>
          </p:cNvPr>
          <p:cNvCxnSpPr>
            <a:cxnSpLocks/>
          </p:cNvCxnSpPr>
          <p:nvPr/>
        </p:nvCxnSpPr>
        <p:spPr>
          <a:xfrm>
            <a:off x="6717173" y="1828800"/>
            <a:ext cx="0" cy="3462754"/>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43014" name="Text Box 6"/>
          <p:cNvSpPr txBox="1">
            <a:spLocks noChangeArrowheads="1"/>
          </p:cNvSpPr>
          <p:nvPr/>
        </p:nvSpPr>
        <p:spPr bwMode="auto">
          <a:xfrm>
            <a:off x="533400" y="2356376"/>
            <a:ext cx="1005403"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Lens-</a:t>
            </a:r>
          </a:p>
          <a:p>
            <a:pPr algn="ctr" eaLnBrk="1" hangingPunct="1">
              <a:lnSpc>
                <a:spcPct val="80000"/>
              </a:lnSpc>
              <a:spcBef>
                <a:spcPct val="0"/>
              </a:spcBef>
              <a:buClrTx/>
              <a:buSzTx/>
              <a:buFontTx/>
              <a:buNone/>
            </a:pPr>
            <a:r>
              <a:rPr lang="en-US" altLang="en-US" sz="1800" dirty="0">
                <a:solidFill>
                  <a:schemeClr val="bg1">
                    <a:lumMod val="75000"/>
                  </a:schemeClr>
                </a:solidFill>
              </a:rPr>
              <a:t>Induced</a:t>
            </a:r>
          </a:p>
        </p:txBody>
      </p:sp>
      <p:sp>
        <p:nvSpPr>
          <p:cNvPr id="43017" name="Text Box 14"/>
          <p:cNvSpPr txBox="1">
            <a:spLocks noChangeArrowheads="1"/>
          </p:cNvSpPr>
          <p:nvPr/>
        </p:nvSpPr>
        <p:spPr bwMode="auto">
          <a:xfrm>
            <a:off x="3026498" y="2365901"/>
            <a:ext cx="1633781"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Aphakic/</a:t>
            </a:r>
          </a:p>
          <a:p>
            <a:pPr algn="ctr" eaLnBrk="1" hangingPunct="1">
              <a:lnSpc>
                <a:spcPct val="80000"/>
              </a:lnSpc>
              <a:spcBef>
                <a:spcPct val="0"/>
              </a:spcBef>
              <a:buClrTx/>
              <a:buSzTx/>
              <a:buFontTx/>
              <a:buNone/>
            </a:pPr>
            <a:r>
              <a:rPr lang="en-US" altLang="en-US" sz="1800" dirty="0" err="1">
                <a:solidFill>
                  <a:schemeClr val="bg1">
                    <a:lumMod val="75000"/>
                  </a:schemeClr>
                </a:solidFill>
              </a:rPr>
              <a:t>Pseudophakic</a:t>
            </a:r>
            <a:endParaRPr lang="en-US" altLang="en-US" sz="1800" dirty="0">
              <a:solidFill>
                <a:schemeClr val="bg1">
                  <a:lumMod val="75000"/>
                </a:schemeClr>
              </a:solidFill>
            </a:endParaRPr>
          </a:p>
        </p:txBody>
      </p:sp>
      <p:sp>
        <p:nvSpPr>
          <p:cNvPr id="43031" name="Text Box 35"/>
          <p:cNvSpPr txBox="1">
            <a:spLocks noChangeArrowheads="1"/>
          </p:cNvSpPr>
          <p:nvPr/>
        </p:nvSpPr>
        <p:spPr bwMode="auto">
          <a:xfrm>
            <a:off x="1190847" y="1295400"/>
            <a:ext cx="2473754"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solidFill>
                  <a:schemeClr val="bg1">
                    <a:lumMod val="75000"/>
                  </a:schemeClr>
                </a:solidFill>
              </a:rPr>
              <a:t>w/ Pupillary Block</a:t>
            </a:r>
          </a:p>
        </p:txBody>
      </p:sp>
      <p:sp>
        <p:nvSpPr>
          <p:cNvPr id="43032" name="Text Box 36"/>
          <p:cNvSpPr txBox="1">
            <a:spLocks noChangeArrowheads="1"/>
          </p:cNvSpPr>
          <p:nvPr/>
        </p:nvSpPr>
        <p:spPr bwMode="auto">
          <a:xfrm>
            <a:off x="5181600" y="1295400"/>
            <a:ext cx="2630848"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t>w/o Pupillary Block</a:t>
            </a:r>
          </a:p>
        </p:txBody>
      </p:sp>
      <p:sp>
        <p:nvSpPr>
          <p:cNvPr id="49" name="Rectangle 2">
            <a:extLst>
              <a:ext uri="{FF2B5EF4-FFF2-40B4-BE49-F238E27FC236}">
                <a16:creationId xmlns:a16="http://schemas.microsoft.com/office/drawing/2014/main" id="{240EE5BF-F7D2-4FC8-A5DD-F6B5423153C6}"/>
              </a:ext>
            </a:extLst>
          </p:cNvPr>
          <p:cNvSpPr>
            <a:spLocks noGrp="1" noChangeArrowheads="1"/>
          </p:cNvSpPr>
          <p:nvPr>
            <p:ph type="title"/>
          </p:nvPr>
        </p:nvSpPr>
        <p:spPr>
          <a:xfrm>
            <a:off x="457200" y="304800"/>
            <a:ext cx="7543800" cy="563562"/>
          </a:xfrm>
        </p:spPr>
        <p:txBody>
          <a:bodyPr/>
          <a:lstStyle/>
          <a:p>
            <a:pPr eaLnBrk="1" hangingPunct="1"/>
            <a:r>
              <a:rPr lang="en-US" altLang="en-US" sz="3500" dirty="0"/>
              <a:t>Q/A</a:t>
            </a:r>
          </a:p>
        </p:txBody>
      </p:sp>
      <p:sp>
        <p:nvSpPr>
          <p:cNvPr id="50" name="TextBox 49">
            <a:extLst>
              <a:ext uri="{FF2B5EF4-FFF2-40B4-BE49-F238E27FC236}">
                <a16:creationId xmlns:a16="http://schemas.microsoft.com/office/drawing/2014/main" id="{CF426230-46C8-405C-9015-99EF57762A2E}"/>
              </a:ext>
            </a:extLst>
          </p:cNvPr>
          <p:cNvSpPr txBox="1"/>
          <p:nvPr/>
        </p:nvSpPr>
        <p:spPr>
          <a:xfrm>
            <a:off x="2259496" y="189094"/>
            <a:ext cx="4607480" cy="400110"/>
          </a:xfrm>
          <a:prstGeom prst="rect">
            <a:avLst/>
          </a:prstGeom>
          <a:solidFill>
            <a:schemeClr val="accent1">
              <a:lumMod val="60000"/>
              <a:lumOff val="40000"/>
            </a:schemeClr>
          </a:solidFill>
        </p:spPr>
        <p:txBody>
          <a:bodyPr wrap="none" rtlCol="0">
            <a:spAutoFit/>
          </a:bodyPr>
          <a:lstStyle/>
          <a:p>
            <a:pPr algn="ctr"/>
            <a:r>
              <a:rPr lang="en-US" sz="2000" b="1" dirty="0"/>
              <a:t>Secondary Angle Closure Glaucoma</a:t>
            </a:r>
          </a:p>
        </p:txBody>
      </p:sp>
      <p:sp>
        <p:nvSpPr>
          <p:cNvPr id="2" name="TextBox 1">
            <a:extLst>
              <a:ext uri="{FF2B5EF4-FFF2-40B4-BE49-F238E27FC236}">
                <a16:creationId xmlns:a16="http://schemas.microsoft.com/office/drawing/2014/main" id="{A7E30BEC-923B-4C9A-A856-BDD0D882F6B8}"/>
              </a:ext>
            </a:extLst>
          </p:cNvPr>
          <p:cNvSpPr txBox="1"/>
          <p:nvPr/>
        </p:nvSpPr>
        <p:spPr>
          <a:xfrm>
            <a:off x="887305" y="2844119"/>
            <a:ext cx="1494320" cy="338554"/>
          </a:xfrm>
          <a:prstGeom prst="rect">
            <a:avLst/>
          </a:prstGeom>
          <a:noFill/>
        </p:spPr>
        <p:txBody>
          <a:bodyPr wrap="none" rtlCol="0">
            <a:spAutoFit/>
          </a:bodyPr>
          <a:lstStyle/>
          <a:p>
            <a:r>
              <a:rPr lang="en-US" sz="1600" dirty="0" err="1">
                <a:solidFill>
                  <a:schemeClr val="bg1">
                    <a:lumMod val="75000"/>
                  </a:schemeClr>
                </a:solidFill>
              </a:rPr>
              <a:t>Phacomorphic</a:t>
            </a:r>
            <a:endParaRPr lang="en-US" sz="1600" dirty="0">
              <a:solidFill>
                <a:schemeClr val="bg1">
                  <a:lumMod val="75000"/>
                </a:schemeClr>
              </a:solidFill>
            </a:endParaRPr>
          </a:p>
        </p:txBody>
      </p:sp>
      <p:sp>
        <p:nvSpPr>
          <p:cNvPr id="51" name="TextBox 50">
            <a:extLst>
              <a:ext uri="{FF2B5EF4-FFF2-40B4-BE49-F238E27FC236}">
                <a16:creationId xmlns:a16="http://schemas.microsoft.com/office/drawing/2014/main" id="{156069D4-340B-4160-A336-EBF73557CEE0}"/>
              </a:ext>
            </a:extLst>
          </p:cNvPr>
          <p:cNvSpPr txBox="1"/>
          <p:nvPr/>
        </p:nvSpPr>
        <p:spPr>
          <a:xfrm>
            <a:off x="884725" y="3175578"/>
            <a:ext cx="1402948" cy="338554"/>
          </a:xfrm>
          <a:prstGeom prst="rect">
            <a:avLst/>
          </a:prstGeom>
          <a:noFill/>
        </p:spPr>
        <p:txBody>
          <a:bodyPr wrap="none" rtlCol="0">
            <a:spAutoFit/>
          </a:bodyPr>
          <a:lstStyle/>
          <a:p>
            <a:r>
              <a:rPr lang="en-US" sz="1600" dirty="0">
                <a:solidFill>
                  <a:schemeClr val="bg1">
                    <a:lumMod val="75000"/>
                  </a:schemeClr>
                </a:solidFill>
              </a:rPr>
              <a:t>Ectopia </a:t>
            </a:r>
            <a:r>
              <a:rPr lang="en-US" sz="1600" dirty="0" err="1">
                <a:solidFill>
                  <a:schemeClr val="bg1">
                    <a:lumMod val="75000"/>
                  </a:schemeClr>
                </a:solidFill>
              </a:rPr>
              <a:t>lentis</a:t>
            </a:r>
            <a:endParaRPr lang="en-US" sz="1600" dirty="0">
              <a:solidFill>
                <a:schemeClr val="bg1">
                  <a:lumMod val="75000"/>
                </a:schemeClr>
              </a:solidFill>
            </a:endParaRPr>
          </a:p>
        </p:txBody>
      </p:sp>
      <p:cxnSp>
        <p:nvCxnSpPr>
          <p:cNvPr id="71" name="Straight Connector 70">
            <a:extLst>
              <a:ext uri="{FF2B5EF4-FFF2-40B4-BE49-F238E27FC236}">
                <a16:creationId xmlns:a16="http://schemas.microsoft.com/office/drawing/2014/main" id="{C104938D-BA8D-4E39-9D5F-9EE2012F2F3C}"/>
              </a:ext>
            </a:extLst>
          </p:cNvPr>
          <p:cNvCxnSpPr>
            <a:cxnSpLocks/>
          </p:cNvCxnSpPr>
          <p:nvPr/>
        </p:nvCxnSpPr>
        <p:spPr>
          <a:xfrm flipH="1">
            <a:off x="762665" y="3023488"/>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2A7E4E40-472F-4E50-8A7A-45C10FDD7171}"/>
              </a:ext>
            </a:extLst>
          </p:cNvPr>
          <p:cNvCxnSpPr>
            <a:cxnSpLocks/>
          </p:cNvCxnSpPr>
          <p:nvPr/>
        </p:nvCxnSpPr>
        <p:spPr>
          <a:xfrm flipH="1">
            <a:off x="762665" y="3347853"/>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C3924889-45B9-4383-9C9E-48F0A9C27AD8}"/>
              </a:ext>
            </a:extLst>
          </p:cNvPr>
          <p:cNvCxnSpPr>
            <a:cxnSpLocks/>
          </p:cNvCxnSpPr>
          <p:nvPr/>
        </p:nvCxnSpPr>
        <p:spPr>
          <a:xfrm flipH="1">
            <a:off x="748719" y="2838976"/>
            <a:ext cx="13947" cy="5088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 name="Straight Arrow Connector 5">
            <a:extLst>
              <a:ext uri="{FF2B5EF4-FFF2-40B4-BE49-F238E27FC236}">
                <a16:creationId xmlns:a16="http://schemas.microsoft.com/office/drawing/2014/main" id="{A3439F0C-5143-461F-8F3C-2E830785DEFC}"/>
              </a:ext>
            </a:extLst>
          </p:cNvPr>
          <p:cNvCxnSpPr>
            <a:stCxn id="50" idx="2"/>
          </p:cNvCxnSpPr>
          <p:nvPr/>
        </p:nvCxnSpPr>
        <p:spPr>
          <a:xfrm flipH="1">
            <a:off x="2971800" y="589204"/>
            <a:ext cx="1591436" cy="706196"/>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0" name="Straight Arrow Connector 9">
            <a:extLst>
              <a:ext uri="{FF2B5EF4-FFF2-40B4-BE49-F238E27FC236}">
                <a16:creationId xmlns:a16="http://schemas.microsoft.com/office/drawing/2014/main" id="{84DC796E-F6ED-4FBB-82D2-A260F480BF8A}"/>
              </a:ext>
            </a:extLst>
          </p:cNvPr>
          <p:cNvCxnSpPr>
            <a:cxnSpLocks/>
          </p:cNvCxnSpPr>
          <p:nvPr/>
        </p:nvCxnSpPr>
        <p:spPr>
          <a:xfrm>
            <a:off x="4572000" y="589204"/>
            <a:ext cx="1600200" cy="706196"/>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6" name="Straight Arrow Connector 25">
            <a:extLst>
              <a:ext uri="{FF2B5EF4-FFF2-40B4-BE49-F238E27FC236}">
                <a16:creationId xmlns:a16="http://schemas.microsoft.com/office/drawing/2014/main" id="{B70E0124-9B84-41A5-8D84-A66B7838A706}"/>
              </a:ext>
            </a:extLst>
          </p:cNvPr>
          <p:cNvCxnSpPr>
            <a:cxnSpLocks/>
          </p:cNvCxnSpPr>
          <p:nvPr/>
        </p:nvCxnSpPr>
        <p:spPr>
          <a:xfrm flipH="1">
            <a:off x="1159539" y="1828800"/>
            <a:ext cx="1290435" cy="478059"/>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28" name="Straight Arrow Connector 27">
            <a:extLst>
              <a:ext uri="{FF2B5EF4-FFF2-40B4-BE49-F238E27FC236}">
                <a16:creationId xmlns:a16="http://schemas.microsoft.com/office/drawing/2014/main" id="{567A4249-5C59-4416-8A8E-1C35913900AB}"/>
              </a:ext>
            </a:extLst>
          </p:cNvPr>
          <p:cNvCxnSpPr>
            <a:cxnSpLocks/>
          </p:cNvCxnSpPr>
          <p:nvPr/>
        </p:nvCxnSpPr>
        <p:spPr>
          <a:xfrm>
            <a:off x="2449973" y="1832208"/>
            <a:ext cx="1268784"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56" name="Text Box 6">
            <a:extLst>
              <a:ext uri="{FF2B5EF4-FFF2-40B4-BE49-F238E27FC236}">
                <a16:creationId xmlns:a16="http://schemas.microsoft.com/office/drawing/2014/main" id="{557983BD-9D64-49B9-A366-A08663B0451F}"/>
              </a:ext>
            </a:extLst>
          </p:cNvPr>
          <p:cNvSpPr txBox="1">
            <a:spLocks noChangeArrowheads="1"/>
          </p:cNvSpPr>
          <p:nvPr/>
        </p:nvSpPr>
        <p:spPr bwMode="auto">
          <a:xfrm>
            <a:off x="5029200" y="2356376"/>
            <a:ext cx="813043"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r" eaLnBrk="1" hangingPunct="1">
              <a:lnSpc>
                <a:spcPct val="80000"/>
              </a:lnSpc>
              <a:spcBef>
                <a:spcPct val="0"/>
              </a:spcBef>
              <a:buClrTx/>
              <a:buSzTx/>
              <a:buFontTx/>
              <a:buNone/>
            </a:pPr>
            <a:r>
              <a:rPr lang="en-US" altLang="en-US" sz="1800" dirty="0">
                <a:solidFill>
                  <a:schemeClr val="bg1">
                    <a:lumMod val="75000"/>
                  </a:schemeClr>
                </a:solidFill>
              </a:rPr>
              <a:t>‘Push’</a:t>
            </a:r>
          </a:p>
        </p:txBody>
      </p:sp>
      <p:sp>
        <p:nvSpPr>
          <p:cNvPr id="57" name="Text Box 14">
            <a:extLst>
              <a:ext uri="{FF2B5EF4-FFF2-40B4-BE49-F238E27FC236}">
                <a16:creationId xmlns:a16="http://schemas.microsoft.com/office/drawing/2014/main" id="{5DAFA1C1-3A29-4C27-A379-663FDD22E326}"/>
              </a:ext>
            </a:extLst>
          </p:cNvPr>
          <p:cNvSpPr txBox="1">
            <a:spLocks noChangeArrowheads="1"/>
          </p:cNvSpPr>
          <p:nvPr/>
        </p:nvSpPr>
        <p:spPr bwMode="auto">
          <a:xfrm>
            <a:off x="7620000" y="2365901"/>
            <a:ext cx="671979"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t>‘Pull’</a:t>
            </a:r>
          </a:p>
        </p:txBody>
      </p:sp>
      <p:cxnSp>
        <p:nvCxnSpPr>
          <p:cNvPr id="58" name="Straight Arrow Connector 57">
            <a:extLst>
              <a:ext uri="{FF2B5EF4-FFF2-40B4-BE49-F238E27FC236}">
                <a16:creationId xmlns:a16="http://schemas.microsoft.com/office/drawing/2014/main" id="{E874FEE9-46BD-46A3-90A3-DE7CC220FBFF}"/>
              </a:ext>
            </a:extLst>
          </p:cNvPr>
          <p:cNvCxnSpPr>
            <a:cxnSpLocks/>
          </p:cNvCxnSpPr>
          <p:nvPr/>
        </p:nvCxnSpPr>
        <p:spPr>
          <a:xfrm flipH="1">
            <a:off x="5867400" y="1828800"/>
            <a:ext cx="849775"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59" name="Straight Arrow Connector 58">
            <a:extLst>
              <a:ext uri="{FF2B5EF4-FFF2-40B4-BE49-F238E27FC236}">
                <a16:creationId xmlns:a16="http://schemas.microsoft.com/office/drawing/2014/main" id="{C370A4A1-FE96-4E70-B89E-839542A5E241}"/>
              </a:ext>
            </a:extLst>
          </p:cNvPr>
          <p:cNvCxnSpPr>
            <a:cxnSpLocks/>
          </p:cNvCxnSpPr>
          <p:nvPr/>
        </p:nvCxnSpPr>
        <p:spPr>
          <a:xfrm>
            <a:off x="6717173" y="1832208"/>
            <a:ext cx="902827" cy="474047"/>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62" name="Text Box 16">
            <a:extLst>
              <a:ext uri="{FF2B5EF4-FFF2-40B4-BE49-F238E27FC236}">
                <a16:creationId xmlns:a16="http://schemas.microsoft.com/office/drawing/2014/main" id="{33538067-0726-41B0-93FF-357EF00CA62D}"/>
              </a:ext>
            </a:extLst>
          </p:cNvPr>
          <p:cNvSpPr txBox="1">
            <a:spLocks noChangeArrowheads="1"/>
          </p:cNvSpPr>
          <p:nvPr/>
        </p:nvSpPr>
        <p:spPr bwMode="auto">
          <a:xfrm>
            <a:off x="8065437" y="2684785"/>
            <a:ext cx="628698"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NVG</a:t>
            </a:r>
          </a:p>
        </p:txBody>
      </p:sp>
      <p:sp>
        <p:nvSpPr>
          <p:cNvPr id="70" name="Text Box 21">
            <a:extLst>
              <a:ext uri="{FF2B5EF4-FFF2-40B4-BE49-F238E27FC236}">
                <a16:creationId xmlns:a16="http://schemas.microsoft.com/office/drawing/2014/main" id="{86C32650-BE1F-4CC3-8DB5-0C136D877E6F}"/>
              </a:ext>
            </a:extLst>
          </p:cNvPr>
          <p:cNvSpPr txBox="1">
            <a:spLocks noChangeArrowheads="1"/>
          </p:cNvSpPr>
          <p:nvPr/>
        </p:nvSpPr>
        <p:spPr bwMode="auto">
          <a:xfrm>
            <a:off x="8070534" y="3048000"/>
            <a:ext cx="526106"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a:solidFill>
                  <a:schemeClr val="bg1">
                    <a:lumMod val="75000"/>
                  </a:schemeClr>
                </a:solidFill>
              </a:rPr>
              <a:t>ICE</a:t>
            </a:r>
          </a:p>
        </p:txBody>
      </p:sp>
      <p:sp>
        <p:nvSpPr>
          <p:cNvPr id="75" name="Text Box 45">
            <a:extLst>
              <a:ext uri="{FF2B5EF4-FFF2-40B4-BE49-F238E27FC236}">
                <a16:creationId xmlns:a16="http://schemas.microsoft.com/office/drawing/2014/main" id="{2B6EDA2D-8F55-4DFD-A225-8C03CE6FC7F3}"/>
              </a:ext>
            </a:extLst>
          </p:cNvPr>
          <p:cNvSpPr txBox="1">
            <a:spLocks noChangeArrowheads="1"/>
          </p:cNvSpPr>
          <p:nvPr/>
        </p:nvSpPr>
        <p:spPr bwMode="auto">
          <a:xfrm>
            <a:off x="8073162" y="3810000"/>
            <a:ext cx="1070837" cy="74635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ts val="1700"/>
              </a:lnSpc>
              <a:spcBef>
                <a:spcPct val="0"/>
              </a:spcBef>
              <a:buClrTx/>
              <a:buSzTx/>
              <a:buFontTx/>
              <a:buNone/>
            </a:pPr>
            <a:r>
              <a:rPr lang="en-US" altLang="en-US" sz="1600" dirty="0"/>
              <a:t>Epithelial/ fibrous ingrowth</a:t>
            </a:r>
          </a:p>
        </p:txBody>
      </p:sp>
      <p:cxnSp>
        <p:nvCxnSpPr>
          <p:cNvPr id="77" name="Straight Connector 76">
            <a:extLst>
              <a:ext uri="{FF2B5EF4-FFF2-40B4-BE49-F238E27FC236}">
                <a16:creationId xmlns:a16="http://schemas.microsoft.com/office/drawing/2014/main" id="{FC090BD7-F2E1-4464-B57B-9CBE5874C89B}"/>
              </a:ext>
            </a:extLst>
          </p:cNvPr>
          <p:cNvCxnSpPr>
            <a:cxnSpLocks/>
          </p:cNvCxnSpPr>
          <p:nvPr/>
        </p:nvCxnSpPr>
        <p:spPr>
          <a:xfrm>
            <a:off x="7873969" y="2674448"/>
            <a:ext cx="7724" cy="128795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8" name="Straight Connector 77">
            <a:extLst>
              <a:ext uri="{FF2B5EF4-FFF2-40B4-BE49-F238E27FC236}">
                <a16:creationId xmlns:a16="http://schemas.microsoft.com/office/drawing/2014/main" id="{B1922ED5-C3D8-43D8-A00D-1D6BC9201DBA}"/>
              </a:ext>
            </a:extLst>
          </p:cNvPr>
          <p:cNvCxnSpPr/>
          <p:nvPr/>
        </p:nvCxnSpPr>
        <p:spPr>
          <a:xfrm flipH="1">
            <a:off x="7873968" y="2840262"/>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9" name="Straight Connector 78">
            <a:extLst>
              <a:ext uri="{FF2B5EF4-FFF2-40B4-BE49-F238E27FC236}">
                <a16:creationId xmlns:a16="http://schemas.microsoft.com/office/drawing/2014/main" id="{77019ED2-6D69-4A60-9D19-D4DB786EA3A0}"/>
              </a:ext>
            </a:extLst>
          </p:cNvPr>
          <p:cNvCxnSpPr/>
          <p:nvPr/>
        </p:nvCxnSpPr>
        <p:spPr>
          <a:xfrm flipH="1">
            <a:off x="7873968" y="3213518"/>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1" name="Straight Connector 80">
            <a:extLst>
              <a:ext uri="{FF2B5EF4-FFF2-40B4-BE49-F238E27FC236}">
                <a16:creationId xmlns:a16="http://schemas.microsoft.com/office/drawing/2014/main" id="{9796A12F-4125-4C05-8EE8-A388740C580D}"/>
              </a:ext>
            </a:extLst>
          </p:cNvPr>
          <p:cNvCxnSpPr/>
          <p:nvPr/>
        </p:nvCxnSpPr>
        <p:spPr>
          <a:xfrm flipH="1">
            <a:off x="7877837" y="3581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3" name="Straight Connector 82">
            <a:extLst>
              <a:ext uri="{FF2B5EF4-FFF2-40B4-BE49-F238E27FC236}">
                <a16:creationId xmlns:a16="http://schemas.microsoft.com/office/drawing/2014/main" id="{7FDC5F4B-9BF0-42AD-B8BB-2F2399BCF1E2}"/>
              </a:ext>
            </a:extLst>
          </p:cNvPr>
          <p:cNvCxnSpPr/>
          <p:nvPr/>
        </p:nvCxnSpPr>
        <p:spPr>
          <a:xfrm flipH="1">
            <a:off x="7881693" y="3962400"/>
            <a:ext cx="24447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93" name="Text Box 42">
            <a:extLst>
              <a:ext uri="{FF2B5EF4-FFF2-40B4-BE49-F238E27FC236}">
                <a16:creationId xmlns:a16="http://schemas.microsoft.com/office/drawing/2014/main" id="{53BAB77F-E061-4834-9068-34BDF78AD071}"/>
              </a:ext>
            </a:extLst>
          </p:cNvPr>
          <p:cNvSpPr txBox="1">
            <a:spLocks noChangeArrowheads="1"/>
          </p:cNvSpPr>
          <p:nvPr/>
        </p:nvSpPr>
        <p:spPr bwMode="auto">
          <a:xfrm>
            <a:off x="8111387" y="3429000"/>
            <a:ext cx="856196"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Flat AC</a:t>
            </a:r>
          </a:p>
        </p:txBody>
      </p:sp>
      <p:sp>
        <p:nvSpPr>
          <p:cNvPr id="100" name="Text Box 23">
            <a:extLst>
              <a:ext uri="{FF2B5EF4-FFF2-40B4-BE49-F238E27FC236}">
                <a16:creationId xmlns:a16="http://schemas.microsoft.com/office/drawing/2014/main" id="{D8F2FCFF-2984-4836-B000-9C5601A8EAAA}"/>
              </a:ext>
            </a:extLst>
          </p:cNvPr>
          <p:cNvSpPr txBox="1">
            <a:spLocks noChangeArrowheads="1"/>
          </p:cNvSpPr>
          <p:nvPr/>
        </p:nvSpPr>
        <p:spPr bwMode="auto">
          <a:xfrm>
            <a:off x="5530369" y="2667000"/>
            <a:ext cx="2143536"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Aqueous misdirection</a:t>
            </a:r>
          </a:p>
        </p:txBody>
      </p:sp>
      <p:cxnSp>
        <p:nvCxnSpPr>
          <p:cNvPr id="104" name="Straight Connector 103">
            <a:extLst>
              <a:ext uri="{FF2B5EF4-FFF2-40B4-BE49-F238E27FC236}">
                <a16:creationId xmlns:a16="http://schemas.microsoft.com/office/drawing/2014/main" id="{49D87D4A-E317-4446-9B95-5184CB3968F3}"/>
              </a:ext>
            </a:extLst>
          </p:cNvPr>
          <p:cNvCxnSpPr>
            <a:cxnSpLocks/>
          </p:cNvCxnSpPr>
          <p:nvPr/>
        </p:nvCxnSpPr>
        <p:spPr>
          <a:xfrm flipH="1">
            <a:off x="5316229" y="2667000"/>
            <a:ext cx="7397" cy="25314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5" name="Straight Connector 104">
            <a:extLst>
              <a:ext uri="{FF2B5EF4-FFF2-40B4-BE49-F238E27FC236}">
                <a16:creationId xmlns:a16="http://schemas.microsoft.com/office/drawing/2014/main" id="{F40B6D71-75A8-4A88-864D-00D14C2F710D}"/>
              </a:ext>
            </a:extLst>
          </p:cNvPr>
          <p:cNvCxnSpPr/>
          <p:nvPr/>
        </p:nvCxnSpPr>
        <p:spPr>
          <a:xfrm flipH="1">
            <a:off x="5323624" y="2832814"/>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6" name="Straight Connector 105">
            <a:extLst>
              <a:ext uri="{FF2B5EF4-FFF2-40B4-BE49-F238E27FC236}">
                <a16:creationId xmlns:a16="http://schemas.microsoft.com/office/drawing/2014/main" id="{010BF7B2-AA07-4DCF-822D-E2DB5CC0BF59}"/>
              </a:ext>
            </a:extLst>
          </p:cNvPr>
          <p:cNvCxnSpPr/>
          <p:nvPr/>
        </p:nvCxnSpPr>
        <p:spPr>
          <a:xfrm flipH="1">
            <a:off x="5323624" y="3360065"/>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a:extLst>
              <a:ext uri="{FF2B5EF4-FFF2-40B4-BE49-F238E27FC236}">
                <a16:creationId xmlns:a16="http://schemas.microsoft.com/office/drawing/2014/main" id="{BAC8035C-3999-4C31-93CD-6C0D2ADEB73B}"/>
              </a:ext>
            </a:extLst>
          </p:cNvPr>
          <p:cNvCxnSpPr/>
          <p:nvPr/>
        </p:nvCxnSpPr>
        <p:spPr>
          <a:xfrm flipH="1">
            <a:off x="5323536" y="3786938"/>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8" name="Straight Connector 107">
            <a:extLst>
              <a:ext uri="{FF2B5EF4-FFF2-40B4-BE49-F238E27FC236}">
                <a16:creationId xmlns:a16="http://schemas.microsoft.com/office/drawing/2014/main" id="{DB64CAEE-69B4-426A-8A5B-D1269DBF0F66}"/>
              </a:ext>
            </a:extLst>
          </p:cNvPr>
          <p:cNvCxnSpPr/>
          <p:nvPr/>
        </p:nvCxnSpPr>
        <p:spPr>
          <a:xfrm flipH="1">
            <a:off x="5327493" y="4249152"/>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12" name="Straight Connector 111">
            <a:extLst>
              <a:ext uri="{FF2B5EF4-FFF2-40B4-BE49-F238E27FC236}">
                <a16:creationId xmlns:a16="http://schemas.microsoft.com/office/drawing/2014/main" id="{99A16C30-4BE4-48E5-8B65-0C5F3039B8DC}"/>
              </a:ext>
            </a:extLst>
          </p:cNvPr>
          <p:cNvCxnSpPr/>
          <p:nvPr/>
        </p:nvCxnSpPr>
        <p:spPr>
          <a:xfrm flipH="1">
            <a:off x="5333455" y="51816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13" name="Text Box 42">
            <a:extLst>
              <a:ext uri="{FF2B5EF4-FFF2-40B4-BE49-F238E27FC236}">
                <a16:creationId xmlns:a16="http://schemas.microsoft.com/office/drawing/2014/main" id="{056DFFD9-3CA2-42E7-90FE-4F14522E3504}"/>
              </a:ext>
            </a:extLst>
          </p:cNvPr>
          <p:cNvSpPr txBox="1">
            <a:spLocks noChangeArrowheads="1"/>
          </p:cNvSpPr>
          <p:nvPr/>
        </p:nvSpPr>
        <p:spPr bwMode="auto">
          <a:xfrm>
            <a:off x="5533954" y="3623846"/>
            <a:ext cx="1563248"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Retinal surgery</a:t>
            </a:r>
          </a:p>
        </p:txBody>
      </p:sp>
      <p:sp>
        <p:nvSpPr>
          <p:cNvPr id="118" name="Text Box 47">
            <a:extLst>
              <a:ext uri="{FF2B5EF4-FFF2-40B4-BE49-F238E27FC236}">
                <a16:creationId xmlns:a16="http://schemas.microsoft.com/office/drawing/2014/main" id="{3F59D898-ECAD-49F0-9425-2A1BC8DDA7B5}"/>
              </a:ext>
            </a:extLst>
          </p:cNvPr>
          <p:cNvSpPr txBox="1">
            <a:spLocks noChangeArrowheads="1"/>
          </p:cNvSpPr>
          <p:nvPr/>
        </p:nvSpPr>
        <p:spPr bwMode="auto">
          <a:xfrm>
            <a:off x="5523688" y="4538246"/>
            <a:ext cx="1414170"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Drug-induced</a:t>
            </a:r>
          </a:p>
        </p:txBody>
      </p:sp>
      <p:sp>
        <p:nvSpPr>
          <p:cNvPr id="16" name="TextBox 15">
            <a:extLst>
              <a:ext uri="{FF2B5EF4-FFF2-40B4-BE49-F238E27FC236}">
                <a16:creationId xmlns:a16="http://schemas.microsoft.com/office/drawing/2014/main" id="{984E008D-FBBA-42B4-940E-EA26772E0161}"/>
              </a:ext>
            </a:extLst>
          </p:cNvPr>
          <p:cNvSpPr txBox="1"/>
          <p:nvPr/>
        </p:nvSpPr>
        <p:spPr>
          <a:xfrm>
            <a:off x="6230528" y="5257800"/>
            <a:ext cx="1326004" cy="369332"/>
          </a:xfrm>
          <a:prstGeom prst="rect">
            <a:avLst/>
          </a:prstGeom>
          <a:noFill/>
        </p:spPr>
        <p:txBody>
          <a:bodyPr wrap="none" rtlCol="0">
            <a:spAutoFit/>
          </a:bodyPr>
          <a:lstStyle/>
          <a:p>
            <a:pPr algn="ctr"/>
            <a:r>
              <a:rPr lang="en-US" dirty="0">
                <a:solidFill>
                  <a:schemeClr val="bg1">
                    <a:lumMod val="75000"/>
                  </a:schemeClr>
                </a:solidFill>
              </a:rPr>
              <a:t>Both/Either</a:t>
            </a:r>
          </a:p>
        </p:txBody>
      </p:sp>
      <p:cxnSp>
        <p:nvCxnSpPr>
          <p:cNvPr id="125" name="Straight Connector 124">
            <a:extLst>
              <a:ext uri="{FF2B5EF4-FFF2-40B4-BE49-F238E27FC236}">
                <a16:creationId xmlns:a16="http://schemas.microsoft.com/office/drawing/2014/main" id="{01138141-D318-4ED7-A7FE-D8F2155CE890}"/>
              </a:ext>
            </a:extLst>
          </p:cNvPr>
          <p:cNvCxnSpPr/>
          <p:nvPr/>
        </p:nvCxnSpPr>
        <p:spPr>
          <a:xfrm flipH="1">
            <a:off x="5334000" y="4724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52" name="Text Box 47">
            <a:extLst>
              <a:ext uri="{FF2B5EF4-FFF2-40B4-BE49-F238E27FC236}">
                <a16:creationId xmlns:a16="http://schemas.microsoft.com/office/drawing/2014/main" id="{E3578916-9804-473C-8F06-D4FA0BCEDFD0}"/>
              </a:ext>
            </a:extLst>
          </p:cNvPr>
          <p:cNvSpPr txBox="1">
            <a:spLocks noChangeArrowheads="1"/>
          </p:cNvSpPr>
          <p:nvPr/>
        </p:nvSpPr>
        <p:spPr bwMode="auto">
          <a:xfrm>
            <a:off x="5543446" y="4055146"/>
            <a:ext cx="1619354"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err="1">
                <a:solidFill>
                  <a:schemeClr val="bg1">
                    <a:lumMod val="75000"/>
                  </a:schemeClr>
                </a:solidFill>
              </a:rPr>
              <a:t>Nanophthalmos</a:t>
            </a:r>
            <a:endParaRPr lang="en-US" altLang="en-US" sz="1600" dirty="0">
              <a:solidFill>
                <a:schemeClr val="bg1">
                  <a:lumMod val="75000"/>
                </a:schemeClr>
              </a:solidFill>
            </a:endParaRPr>
          </a:p>
        </p:txBody>
      </p:sp>
      <p:sp>
        <p:nvSpPr>
          <p:cNvPr id="53" name="Text Box 45">
            <a:extLst>
              <a:ext uri="{FF2B5EF4-FFF2-40B4-BE49-F238E27FC236}">
                <a16:creationId xmlns:a16="http://schemas.microsoft.com/office/drawing/2014/main" id="{57D1A14F-68FE-47D2-983C-1A879D66A9DC}"/>
              </a:ext>
            </a:extLst>
          </p:cNvPr>
          <p:cNvSpPr txBox="1">
            <a:spLocks noChangeArrowheads="1"/>
          </p:cNvSpPr>
          <p:nvPr/>
        </p:nvSpPr>
        <p:spPr bwMode="auto">
          <a:xfrm>
            <a:off x="5523688" y="5013493"/>
            <a:ext cx="582211"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PFV</a:t>
            </a:r>
          </a:p>
        </p:txBody>
      </p:sp>
      <p:sp>
        <p:nvSpPr>
          <p:cNvPr id="54" name="Text Box 42">
            <a:extLst>
              <a:ext uri="{FF2B5EF4-FFF2-40B4-BE49-F238E27FC236}">
                <a16:creationId xmlns:a16="http://schemas.microsoft.com/office/drawing/2014/main" id="{E1E37D2C-2C52-446B-843B-01E64990D3EC}"/>
              </a:ext>
            </a:extLst>
          </p:cNvPr>
          <p:cNvSpPr txBox="1">
            <a:spLocks noChangeArrowheads="1"/>
          </p:cNvSpPr>
          <p:nvPr/>
        </p:nvSpPr>
        <p:spPr bwMode="auto">
          <a:xfrm>
            <a:off x="5551406" y="3192546"/>
            <a:ext cx="2276072"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ERD/choroidal effusion</a:t>
            </a:r>
          </a:p>
        </p:txBody>
      </p:sp>
      <p:sp>
        <p:nvSpPr>
          <p:cNvPr id="3" name="Oval 2">
            <a:extLst>
              <a:ext uri="{FF2B5EF4-FFF2-40B4-BE49-F238E27FC236}">
                <a16:creationId xmlns:a16="http://schemas.microsoft.com/office/drawing/2014/main" id="{CA43B5D7-5B37-41B8-AA23-BE1D77209FD4}"/>
              </a:ext>
            </a:extLst>
          </p:cNvPr>
          <p:cNvSpPr/>
          <p:nvPr/>
        </p:nvSpPr>
        <p:spPr>
          <a:xfrm>
            <a:off x="7987580" y="3557880"/>
            <a:ext cx="1120988" cy="1100546"/>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TextBox 45">
            <a:extLst>
              <a:ext uri="{FF2B5EF4-FFF2-40B4-BE49-F238E27FC236}">
                <a16:creationId xmlns:a16="http://schemas.microsoft.com/office/drawing/2014/main" id="{6DB69676-7F48-4D07-B491-35A6A82DED6B}"/>
              </a:ext>
            </a:extLst>
          </p:cNvPr>
          <p:cNvSpPr txBox="1"/>
          <p:nvPr/>
        </p:nvSpPr>
        <p:spPr>
          <a:xfrm>
            <a:off x="1491849" y="2421881"/>
            <a:ext cx="5903574" cy="4278094"/>
          </a:xfrm>
          <a:prstGeom prst="rect">
            <a:avLst/>
          </a:prstGeom>
          <a:solidFill>
            <a:schemeClr val="accent5">
              <a:lumMod val="75000"/>
            </a:schemeClr>
          </a:solidFill>
        </p:spPr>
        <p:txBody>
          <a:bodyPr wrap="square" rtlCol="0">
            <a:spAutoFit/>
          </a:bodyPr>
          <a:lstStyle/>
          <a:p>
            <a:r>
              <a:rPr lang="en-US" sz="1600" i="1" dirty="0">
                <a:solidFill>
                  <a:schemeClr val="bg1">
                    <a:lumMod val="50000"/>
                  </a:schemeClr>
                </a:solidFill>
              </a:rPr>
              <a:t>In a nutshell, what is </a:t>
            </a:r>
            <a:r>
              <a:rPr lang="en-US" sz="1600" dirty="0">
                <a:solidFill>
                  <a:schemeClr val="bg1">
                    <a:lumMod val="50000"/>
                  </a:schemeClr>
                </a:solidFill>
              </a:rPr>
              <a:t>epithelial/fibrous ingrowth</a:t>
            </a:r>
            <a:r>
              <a:rPr lang="en-US" sz="1600" i="1" dirty="0">
                <a:solidFill>
                  <a:schemeClr val="bg1">
                    <a:lumMod val="50000"/>
                  </a:schemeClr>
                </a:solidFill>
              </a:rPr>
              <a:t>?</a:t>
            </a:r>
          </a:p>
          <a:p>
            <a:r>
              <a:rPr lang="en-US" sz="1600" dirty="0">
                <a:solidFill>
                  <a:schemeClr val="bg1">
                    <a:lumMod val="50000"/>
                  </a:schemeClr>
                </a:solidFill>
              </a:rPr>
              <a:t>Intraocular invasion by epithelial or fibrous tissue via a surgical or traumatic wound</a:t>
            </a:r>
          </a:p>
          <a:p>
            <a:endParaRPr lang="en-US" sz="1600" i="1" dirty="0">
              <a:solidFill>
                <a:schemeClr val="bg1">
                  <a:lumMod val="50000"/>
                </a:schemeClr>
              </a:solidFill>
            </a:endParaRPr>
          </a:p>
          <a:p>
            <a:r>
              <a:rPr lang="en-US" sz="1600" i="1" dirty="0">
                <a:solidFill>
                  <a:schemeClr val="bg1">
                    <a:lumMod val="50000"/>
                  </a:schemeClr>
                </a:solidFill>
              </a:rPr>
              <a:t>How do these entities produce secondary ACG?</a:t>
            </a:r>
          </a:p>
          <a:p>
            <a:r>
              <a:rPr lang="en-US" sz="1600" dirty="0">
                <a:solidFill>
                  <a:schemeClr val="bg1">
                    <a:lumMod val="50000"/>
                  </a:schemeClr>
                </a:solidFill>
              </a:rPr>
              <a:t>If the invading tissue grows over the angle, it can produce PAS, or even destroy the TM</a:t>
            </a:r>
          </a:p>
          <a:p>
            <a:endParaRPr lang="en-US" sz="1600" i="1" dirty="0">
              <a:solidFill>
                <a:schemeClr val="bg1">
                  <a:lumMod val="50000"/>
                </a:schemeClr>
              </a:solidFill>
            </a:endParaRPr>
          </a:p>
          <a:p>
            <a:r>
              <a:rPr lang="en-US" sz="1600" i="1" dirty="0">
                <a:solidFill>
                  <a:schemeClr val="bg1">
                    <a:lumMod val="50000"/>
                  </a:schemeClr>
                </a:solidFill>
              </a:rPr>
              <a:t>What do they look like at the slit lamp?</a:t>
            </a:r>
          </a:p>
          <a:p>
            <a:r>
              <a:rPr lang="en-US" sz="1600" dirty="0">
                <a:solidFill>
                  <a:srgbClr val="0000FF"/>
                </a:solidFill>
              </a:rPr>
              <a:t>--</a:t>
            </a:r>
            <a:r>
              <a:rPr lang="en-US" sz="1600" b="1" dirty="0">
                <a:solidFill>
                  <a:srgbClr val="0000FF"/>
                </a:solidFill>
              </a:rPr>
              <a:t>Epithelial ingrowth: A thin gray sheet</a:t>
            </a:r>
          </a:p>
          <a:p>
            <a:r>
              <a:rPr lang="en-US" sz="1600" dirty="0">
                <a:solidFill>
                  <a:schemeClr val="bg1">
                    <a:lumMod val="50000"/>
                  </a:schemeClr>
                </a:solidFill>
              </a:rPr>
              <a:t>--Fibrous ingrowth </a:t>
            </a:r>
            <a:r>
              <a:rPr lang="en-US" sz="1600" dirty="0">
                <a:solidFill>
                  <a:schemeClr val="accent5">
                    <a:lumMod val="75000"/>
                  </a:schemeClr>
                </a:solidFill>
              </a:rPr>
              <a:t>A thick, gray-white, vascular layer</a:t>
            </a:r>
          </a:p>
          <a:p>
            <a:endParaRPr lang="en-US" sz="1600" dirty="0">
              <a:solidFill>
                <a:schemeClr val="accent5">
                  <a:lumMod val="75000"/>
                </a:schemeClr>
              </a:solidFill>
            </a:endParaRPr>
          </a:p>
          <a:p>
            <a:r>
              <a:rPr lang="en-US" sz="1600" i="1" dirty="0">
                <a:solidFill>
                  <a:schemeClr val="accent5">
                    <a:lumMod val="75000"/>
                  </a:schemeClr>
                </a:solidFill>
              </a:rPr>
              <a:t>What is the treatment?</a:t>
            </a:r>
          </a:p>
          <a:p>
            <a:r>
              <a:rPr lang="en-US" sz="1600" dirty="0">
                <a:solidFill>
                  <a:schemeClr val="accent5">
                    <a:lumMod val="75000"/>
                  </a:schemeClr>
                </a:solidFill>
              </a:rPr>
              <a:t>Extensive intraocular debridement can be attempted</a:t>
            </a:r>
          </a:p>
          <a:p>
            <a:endParaRPr lang="en-US" sz="1600" dirty="0">
              <a:solidFill>
                <a:schemeClr val="accent5">
                  <a:lumMod val="75000"/>
                </a:schemeClr>
              </a:solidFill>
            </a:endParaRPr>
          </a:p>
          <a:p>
            <a:r>
              <a:rPr lang="en-US" sz="1600" i="1" dirty="0">
                <a:solidFill>
                  <a:schemeClr val="accent5">
                    <a:lumMod val="75000"/>
                  </a:schemeClr>
                </a:solidFill>
              </a:rPr>
              <a:t>What is the prognosis?</a:t>
            </a:r>
          </a:p>
          <a:p>
            <a:r>
              <a:rPr lang="en-US" sz="1600" dirty="0">
                <a:solidFill>
                  <a:schemeClr val="accent5">
                    <a:lumMod val="75000"/>
                  </a:schemeClr>
                </a:solidFill>
              </a:rPr>
              <a:t>Poor</a:t>
            </a:r>
          </a:p>
        </p:txBody>
      </p:sp>
      <p:sp>
        <p:nvSpPr>
          <p:cNvPr id="47" name="TextBox 46">
            <a:extLst>
              <a:ext uri="{FF2B5EF4-FFF2-40B4-BE49-F238E27FC236}">
                <a16:creationId xmlns:a16="http://schemas.microsoft.com/office/drawing/2014/main" id="{31F2F00A-1635-49A1-AFC5-9B237C50BFC3}"/>
              </a:ext>
            </a:extLst>
          </p:cNvPr>
          <p:cNvSpPr txBox="1"/>
          <p:nvPr/>
        </p:nvSpPr>
        <p:spPr>
          <a:xfrm>
            <a:off x="520167" y="3253143"/>
            <a:ext cx="6336162" cy="1384995"/>
          </a:xfrm>
          <a:prstGeom prst="rect">
            <a:avLst/>
          </a:prstGeom>
          <a:solidFill>
            <a:schemeClr val="accent1">
              <a:lumMod val="60000"/>
              <a:lumOff val="40000"/>
            </a:schemeClr>
          </a:solidFill>
        </p:spPr>
        <p:txBody>
          <a:bodyPr wrap="square" rtlCol="0">
            <a:spAutoFit/>
          </a:bodyPr>
          <a:lstStyle/>
          <a:p>
            <a:r>
              <a:rPr lang="en-US" sz="1400" i="1" dirty="0"/>
              <a:t>What simple procedure can be performed in the clinic to confirm the presence of epithelial ingrowth?</a:t>
            </a:r>
          </a:p>
          <a:p>
            <a:r>
              <a:rPr lang="en-US" sz="1400" dirty="0"/>
              <a:t>Shoot the suspected sheet of epithelial ingrowth with an  argon  laser</a:t>
            </a:r>
          </a:p>
          <a:p>
            <a:endParaRPr lang="en-US" sz="1400" i="1" dirty="0"/>
          </a:p>
          <a:p>
            <a:r>
              <a:rPr lang="en-US" sz="1400" i="1" dirty="0"/>
              <a:t>What reaction to a laser burn would indicate the tissue is in fact epithelial?</a:t>
            </a:r>
          </a:p>
          <a:p>
            <a:r>
              <a:rPr lang="en-US" sz="1400" dirty="0"/>
              <a:t>The production of a  white  burn</a:t>
            </a:r>
          </a:p>
        </p:txBody>
      </p:sp>
      <p:sp>
        <p:nvSpPr>
          <p:cNvPr id="48" name="Rectangle 47">
            <a:extLst>
              <a:ext uri="{FF2B5EF4-FFF2-40B4-BE49-F238E27FC236}">
                <a16:creationId xmlns:a16="http://schemas.microsoft.com/office/drawing/2014/main" id="{1D5BE9B5-E71E-4330-9254-1BC17C3369E4}"/>
              </a:ext>
            </a:extLst>
          </p:cNvPr>
          <p:cNvSpPr/>
          <p:nvPr/>
        </p:nvSpPr>
        <p:spPr>
          <a:xfrm>
            <a:off x="2224963" y="4389006"/>
            <a:ext cx="417501" cy="227455"/>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800" dirty="0">
                <a:solidFill>
                  <a:schemeClr val="tx1"/>
                </a:solidFill>
              </a:rPr>
              <a:t>color</a:t>
            </a:r>
          </a:p>
        </p:txBody>
      </p:sp>
    </p:spTree>
    <p:extLst>
      <p:ext uri="{BB962C8B-B14F-4D97-AF65-F5344CB8AC3E}">
        <p14:creationId xmlns:p14="http://schemas.microsoft.com/office/powerpoint/2010/main" val="71598020"/>
      </p:ext>
    </p:extLst>
  </p:cSld>
  <p:clrMapOvr>
    <a:masterClrMapping/>
  </p:clrMapOvr>
</p:sld>
</file>

<file path=ppt/slides/slide3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Straight Arrow Connector 12">
            <a:extLst>
              <a:ext uri="{FF2B5EF4-FFF2-40B4-BE49-F238E27FC236}">
                <a16:creationId xmlns:a16="http://schemas.microsoft.com/office/drawing/2014/main" id="{A6DE2085-829C-480C-9216-69D6039C0A37}"/>
              </a:ext>
            </a:extLst>
          </p:cNvPr>
          <p:cNvCxnSpPr>
            <a:cxnSpLocks/>
          </p:cNvCxnSpPr>
          <p:nvPr/>
        </p:nvCxnSpPr>
        <p:spPr>
          <a:xfrm>
            <a:off x="6717173" y="1828800"/>
            <a:ext cx="0" cy="3462754"/>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43014" name="Text Box 6"/>
          <p:cNvSpPr txBox="1">
            <a:spLocks noChangeArrowheads="1"/>
          </p:cNvSpPr>
          <p:nvPr/>
        </p:nvSpPr>
        <p:spPr bwMode="auto">
          <a:xfrm>
            <a:off x="533400" y="2356376"/>
            <a:ext cx="1005403"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Lens-</a:t>
            </a:r>
          </a:p>
          <a:p>
            <a:pPr algn="ctr" eaLnBrk="1" hangingPunct="1">
              <a:lnSpc>
                <a:spcPct val="80000"/>
              </a:lnSpc>
              <a:spcBef>
                <a:spcPct val="0"/>
              </a:spcBef>
              <a:buClrTx/>
              <a:buSzTx/>
              <a:buFontTx/>
              <a:buNone/>
            </a:pPr>
            <a:r>
              <a:rPr lang="en-US" altLang="en-US" sz="1800" dirty="0">
                <a:solidFill>
                  <a:schemeClr val="bg1">
                    <a:lumMod val="75000"/>
                  </a:schemeClr>
                </a:solidFill>
              </a:rPr>
              <a:t>Induced</a:t>
            </a:r>
          </a:p>
        </p:txBody>
      </p:sp>
      <p:sp>
        <p:nvSpPr>
          <p:cNvPr id="43017" name="Text Box 14"/>
          <p:cNvSpPr txBox="1">
            <a:spLocks noChangeArrowheads="1"/>
          </p:cNvSpPr>
          <p:nvPr/>
        </p:nvSpPr>
        <p:spPr bwMode="auto">
          <a:xfrm>
            <a:off x="3026498" y="2365901"/>
            <a:ext cx="1633781"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Aphakic/</a:t>
            </a:r>
          </a:p>
          <a:p>
            <a:pPr algn="ctr" eaLnBrk="1" hangingPunct="1">
              <a:lnSpc>
                <a:spcPct val="80000"/>
              </a:lnSpc>
              <a:spcBef>
                <a:spcPct val="0"/>
              </a:spcBef>
              <a:buClrTx/>
              <a:buSzTx/>
              <a:buFontTx/>
              <a:buNone/>
            </a:pPr>
            <a:r>
              <a:rPr lang="en-US" altLang="en-US" sz="1800" dirty="0" err="1">
                <a:solidFill>
                  <a:schemeClr val="bg1">
                    <a:lumMod val="75000"/>
                  </a:schemeClr>
                </a:solidFill>
              </a:rPr>
              <a:t>Pseudophakic</a:t>
            </a:r>
            <a:endParaRPr lang="en-US" altLang="en-US" sz="1800" dirty="0">
              <a:solidFill>
                <a:schemeClr val="bg1">
                  <a:lumMod val="75000"/>
                </a:schemeClr>
              </a:solidFill>
            </a:endParaRPr>
          </a:p>
        </p:txBody>
      </p:sp>
      <p:sp>
        <p:nvSpPr>
          <p:cNvPr id="43031" name="Text Box 35"/>
          <p:cNvSpPr txBox="1">
            <a:spLocks noChangeArrowheads="1"/>
          </p:cNvSpPr>
          <p:nvPr/>
        </p:nvSpPr>
        <p:spPr bwMode="auto">
          <a:xfrm>
            <a:off x="1190847" y="1295400"/>
            <a:ext cx="2473754"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solidFill>
                  <a:schemeClr val="bg1">
                    <a:lumMod val="75000"/>
                  </a:schemeClr>
                </a:solidFill>
              </a:rPr>
              <a:t>w/ Pupillary Block</a:t>
            </a:r>
          </a:p>
        </p:txBody>
      </p:sp>
      <p:sp>
        <p:nvSpPr>
          <p:cNvPr id="43032" name="Text Box 36"/>
          <p:cNvSpPr txBox="1">
            <a:spLocks noChangeArrowheads="1"/>
          </p:cNvSpPr>
          <p:nvPr/>
        </p:nvSpPr>
        <p:spPr bwMode="auto">
          <a:xfrm>
            <a:off x="5181600" y="1295400"/>
            <a:ext cx="2630848"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t>w/o Pupillary Block</a:t>
            </a:r>
          </a:p>
        </p:txBody>
      </p:sp>
      <p:sp>
        <p:nvSpPr>
          <p:cNvPr id="49" name="Rectangle 2">
            <a:extLst>
              <a:ext uri="{FF2B5EF4-FFF2-40B4-BE49-F238E27FC236}">
                <a16:creationId xmlns:a16="http://schemas.microsoft.com/office/drawing/2014/main" id="{240EE5BF-F7D2-4FC8-A5DD-F6B5423153C6}"/>
              </a:ext>
            </a:extLst>
          </p:cNvPr>
          <p:cNvSpPr>
            <a:spLocks noGrp="1" noChangeArrowheads="1"/>
          </p:cNvSpPr>
          <p:nvPr>
            <p:ph type="title"/>
          </p:nvPr>
        </p:nvSpPr>
        <p:spPr>
          <a:xfrm>
            <a:off x="457200" y="304800"/>
            <a:ext cx="7543800" cy="563562"/>
          </a:xfrm>
        </p:spPr>
        <p:txBody>
          <a:bodyPr/>
          <a:lstStyle/>
          <a:p>
            <a:pPr eaLnBrk="1" hangingPunct="1"/>
            <a:r>
              <a:rPr lang="en-US" altLang="en-US" sz="3500" dirty="0"/>
              <a:t>A</a:t>
            </a:r>
          </a:p>
        </p:txBody>
      </p:sp>
      <p:sp>
        <p:nvSpPr>
          <p:cNvPr id="50" name="TextBox 49">
            <a:extLst>
              <a:ext uri="{FF2B5EF4-FFF2-40B4-BE49-F238E27FC236}">
                <a16:creationId xmlns:a16="http://schemas.microsoft.com/office/drawing/2014/main" id="{CF426230-46C8-405C-9015-99EF57762A2E}"/>
              </a:ext>
            </a:extLst>
          </p:cNvPr>
          <p:cNvSpPr txBox="1"/>
          <p:nvPr/>
        </p:nvSpPr>
        <p:spPr>
          <a:xfrm>
            <a:off x="2259496" y="189094"/>
            <a:ext cx="4607480" cy="400110"/>
          </a:xfrm>
          <a:prstGeom prst="rect">
            <a:avLst/>
          </a:prstGeom>
          <a:solidFill>
            <a:schemeClr val="accent1">
              <a:lumMod val="60000"/>
              <a:lumOff val="40000"/>
            </a:schemeClr>
          </a:solidFill>
        </p:spPr>
        <p:txBody>
          <a:bodyPr wrap="none" rtlCol="0">
            <a:spAutoFit/>
          </a:bodyPr>
          <a:lstStyle/>
          <a:p>
            <a:pPr algn="ctr"/>
            <a:r>
              <a:rPr lang="en-US" sz="2000" b="1" dirty="0"/>
              <a:t>Secondary Angle Closure Glaucoma</a:t>
            </a:r>
          </a:p>
        </p:txBody>
      </p:sp>
      <p:sp>
        <p:nvSpPr>
          <p:cNvPr id="2" name="TextBox 1">
            <a:extLst>
              <a:ext uri="{FF2B5EF4-FFF2-40B4-BE49-F238E27FC236}">
                <a16:creationId xmlns:a16="http://schemas.microsoft.com/office/drawing/2014/main" id="{A7E30BEC-923B-4C9A-A856-BDD0D882F6B8}"/>
              </a:ext>
            </a:extLst>
          </p:cNvPr>
          <p:cNvSpPr txBox="1"/>
          <p:nvPr/>
        </p:nvSpPr>
        <p:spPr>
          <a:xfrm>
            <a:off x="887305" y="2844119"/>
            <a:ext cx="1494320" cy="338554"/>
          </a:xfrm>
          <a:prstGeom prst="rect">
            <a:avLst/>
          </a:prstGeom>
          <a:noFill/>
        </p:spPr>
        <p:txBody>
          <a:bodyPr wrap="none" rtlCol="0">
            <a:spAutoFit/>
          </a:bodyPr>
          <a:lstStyle/>
          <a:p>
            <a:r>
              <a:rPr lang="en-US" sz="1600" dirty="0" err="1">
                <a:solidFill>
                  <a:schemeClr val="bg1">
                    <a:lumMod val="75000"/>
                  </a:schemeClr>
                </a:solidFill>
              </a:rPr>
              <a:t>Phacomorphic</a:t>
            </a:r>
            <a:endParaRPr lang="en-US" sz="1600" dirty="0">
              <a:solidFill>
                <a:schemeClr val="bg1">
                  <a:lumMod val="75000"/>
                </a:schemeClr>
              </a:solidFill>
            </a:endParaRPr>
          </a:p>
        </p:txBody>
      </p:sp>
      <p:sp>
        <p:nvSpPr>
          <p:cNvPr id="51" name="TextBox 50">
            <a:extLst>
              <a:ext uri="{FF2B5EF4-FFF2-40B4-BE49-F238E27FC236}">
                <a16:creationId xmlns:a16="http://schemas.microsoft.com/office/drawing/2014/main" id="{156069D4-340B-4160-A336-EBF73557CEE0}"/>
              </a:ext>
            </a:extLst>
          </p:cNvPr>
          <p:cNvSpPr txBox="1"/>
          <p:nvPr/>
        </p:nvSpPr>
        <p:spPr>
          <a:xfrm>
            <a:off x="884725" y="3175578"/>
            <a:ext cx="1402948" cy="338554"/>
          </a:xfrm>
          <a:prstGeom prst="rect">
            <a:avLst/>
          </a:prstGeom>
          <a:noFill/>
        </p:spPr>
        <p:txBody>
          <a:bodyPr wrap="none" rtlCol="0">
            <a:spAutoFit/>
          </a:bodyPr>
          <a:lstStyle/>
          <a:p>
            <a:r>
              <a:rPr lang="en-US" sz="1600" dirty="0">
                <a:solidFill>
                  <a:schemeClr val="bg1">
                    <a:lumMod val="75000"/>
                  </a:schemeClr>
                </a:solidFill>
              </a:rPr>
              <a:t>Ectopia </a:t>
            </a:r>
            <a:r>
              <a:rPr lang="en-US" sz="1600" dirty="0" err="1">
                <a:solidFill>
                  <a:schemeClr val="bg1">
                    <a:lumMod val="75000"/>
                  </a:schemeClr>
                </a:solidFill>
              </a:rPr>
              <a:t>lentis</a:t>
            </a:r>
            <a:endParaRPr lang="en-US" sz="1600" dirty="0">
              <a:solidFill>
                <a:schemeClr val="bg1">
                  <a:lumMod val="75000"/>
                </a:schemeClr>
              </a:solidFill>
            </a:endParaRPr>
          </a:p>
        </p:txBody>
      </p:sp>
      <p:cxnSp>
        <p:nvCxnSpPr>
          <p:cNvPr id="71" name="Straight Connector 70">
            <a:extLst>
              <a:ext uri="{FF2B5EF4-FFF2-40B4-BE49-F238E27FC236}">
                <a16:creationId xmlns:a16="http://schemas.microsoft.com/office/drawing/2014/main" id="{C104938D-BA8D-4E39-9D5F-9EE2012F2F3C}"/>
              </a:ext>
            </a:extLst>
          </p:cNvPr>
          <p:cNvCxnSpPr>
            <a:cxnSpLocks/>
          </p:cNvCxnSpPr>
          <p:nvPr/>
        </p:nvCxnSpPr>
        <p:spPr>
          <a:xfrm flipH="1">
            <a:off x="762665" y="3023488"/>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2A7E4E40-472F-4E50-8A7A-45C10FDD7171}"/>
              </a:ext>
            </a:extLst>
          </p:cNvPr>
          <p:cNvCxnSpPr>
            <a:cxnSpLocks/>
          </p:cNvCxnSpPr>
          <p:nvPr/>
        </p:nvCxnSpPr>
        <p:spPr>
          <a:xfrm flipH="1">
            <a:off x="762665" y="3347853"/>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C3924889-45B9-4383-9C9E-48F0A9C27AD8}"/>
              </a:ext>
            </a:extLst>
          </p:cNvPr>
          <p:cNvCxnSpPr>
            <a:cxnSpLocks/>
          </p:cNvCxnSpPr>
          <p:nvPr/>
        </p:nvCxnSpPr>
        <p:spPr>
          <a:xfrm flipH="1">
            <a:off x="748719" y="2838976"/>
            <a:ext cx="13947" cy="5088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 name="Straight Arrow Connector 5">
            <a:extLst>
              <a:ext uri="{FF2B5EF4-FFF2-40B4-BE49-F238E27FC236}">
                <a16:creationId xmlns:a16="http://schemas.microsoft.com/office/drawing/2014/main" id="{A3439F0C-5143-461F-8F3C-2E830785DEFC}"/>
              </a:ext>
            </a:extLst>
          </p:cNvPr>
          <p:cNvCxnSpPr>
            <a:stCxn id="50" idx="2"/>
          </p:cNvCxnSpPr>
          <p:nvPr/>
        </p:nvCxnSpPr>
        <p:spPr>
          <a:xfrm flipH="1">
            <a:off x="2971800" y="589204"/>
            <a:ext cx="1591436" cy="706196"/>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0" name="Straight Arrow Connector 9">
            <a:extLst>
              <a:ext uri="{FF2B5EF4-FFF2-40B4-BE49-F238E27FC236}">
                <a16:creationId xmlns:a16="http://schemas.microsoft.com/office/drawing/2014/main" id="{84DC796E-F6ED-4FBB-82D2-A260F480BF8A}"/>
              </a:ext>
            </a:extLst>
          </p:cNvPr>
          <p:cNvCxnSpPr>
            <a:cxnSpLocks/>
          </p:cNvCxnSpPr>
          <p:nvPr/>
        </p:nvCxnSpPr>
        <p:spPr>
          <a:xfrm>
            <a:off x="4572000" y="589204"/>
            <a:ext cx="1600200" cy="706196"/>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6" name="Straight Arrow Connector 25">
            <a:extLst>
              <a:ext uri="{FF2B5EF4-FFF2-40B4-BE49-F238E27FC236}">
                <a16:creationId xmlns:a16="http://schemas.microsoft.com/office/drawing/2014/main" id="{B70E0124-9B84-41A5-8D84-A66B7838A706}"/>
              </a:ext>
            </a:extLst>
          </p:cNvPr>
          <p:cNvCxnSpPr>
            <a:cxnSpLocks/>
          </p:cNvCxnSpPr>
          <p:nvPr/>
        </p:nvCxnSpPr>
        <p:spPr>
          <a:xfrm flipH="1">
            <a:off x="1159539" y="1828800"/>
            <a:ext cx="1290435" cy="478059"/>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28" name="Straight Arrow Connector 27">
            <a:extLst>
              <a:ext uri="{FF2B5EF4-FFF2-40B4-BE49-F238E27FC236}">
                <a16:creationId xmlns:a16="http://schemas.microsoft.com/office/drawing/2014/main" id="{567A4249-5C59-4416-8A8E-1C35913900AB}"/>
              </a:ext>
            </a:extLst>
          </p:cNvPr>
          <p:cNvCxnSpPr>
            <a:cxnSpLocks/>
          </p:cNvCxnSpPr>
          <p:nvPr/>
        </p:nvCxnSpPr>
        <p:spPr>
          <a:xfrm>
            <a:off x="2449973" y="1832208"/>
            <a:ext cx="1268784"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56" name="Text Box 6">
            <a:extLst>
              <a:ext uri="{FF2B5EF4-FFF2-40B4-BE49-F238E27FC236}">
                <a16:creationId xmlns:a16="http://schemas.microsoft.com/office/drawing/2014/main" id="{557983BD-9D64-49B9-A366-A08663B0451F}"/>
              </a:ext>
            </a:extLst>
          </p:cNvPr>
          <p:cNvSpPr txBox="1">
            <a:spLocks noChangeArrowheads="1"/>
          </p:cNvSpPr>
          <p:nvPr/>
        </p:nvSpPr>
        <p:spPr bwMode="auto">
          <a:xfrm>
            <a:off x="5029200" y="2356376"/>
            <a:ext cx="813043"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r" eaLnBrk="1" hangingPunct="1">
              <a:lnSpc>
                <a:spcPct val="80000"/>
              </a:lnSpc>
              <a:spcBef>
                <a:spcPct val="0"/>
              </a:spcBef>
              <a:buClrTx/>
              <a:buSzTx/>
              <a:buFontTx/>
              <a:buNone/>
            </a:pPr>
            <a:r>
              <a:rPr lang="en-US" altLang="en-US" sz="1800" dirty="0">
                <a:solidFill>
                  <a:schemeClr val="bg1">
                    <a:lumMod val="75000"/>
                  </a:schemeClr>
                </a:solidFill>
              </a:rPr>
              <a:t>‘Push’</a:t>
            </a:r>
          </a:p>
        </p:txBody>
      </p:sp>
      <p:sp>
        <p:nvSpPr>
          <p:cNvPr id="57" name="Text Box 14">
            <a:extLst>
              <a:ext uri="{FF2B5EF4-FFF2-40B4-BE49-F238E27FC236}">
                <a16:creationId xmlns:a16="http://schemas.microsoft.com/office/drawing/2014/main" id="{5DAFA1C1-3A29-4C27-A379-663FDD22E326}"/>
              </a:ext>
            </a:extLst>
          </p:cNvPr>
          <p:cNvSpPr txBox="1">
            <a:spLocks noChangeArrowheads="1"/>
          </p:cNvSpPr>
          <p:nvPr/>
        </p:nvSpPr>
        <p:spPr bwMode="auto">
          <a:xfrm>
            <a:off x="7620000" y="2365901"/>
            <a:ext cx="671979"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t>‘Pull’</a:t>
            </a:r>
          </a:p>
        </p:txBody>
      </p:sp>
      <p:cxnSp>
        <p:nvCxnSpPr>
          <p:cNvPr id="58" name="Straight Arrow Connector 57">
            <a:extLst>
              <a:ext uri="{FF2B5EF4-FFF2-40B4-BE49-F238E27FC236}">
                <a16:creationId xmlns:a16="http://schemas.microsoft.com/office/drawing/2014/main" id="{E874FEE9-46BD-46A3-90A3-DE7CC220FBFF}"/>
              </a:ext>
            </a:extLst>
          </p:cNvPr>
          <p:cNvCxnSpPr>
            <a:cxnSpLocks/>
          </p:cNvCxnSpPr>
          <p:nvPr/>
        </p:nvCxnSpPr>
        <p:spPr>
          <a:xfrm flipH="1">
            <a:off x="5867400" y="1828800"/>
            <a:ext cx="849775"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59" name="Straight Arrow Connector 58">
            <a:extLst>
              <a:ext uri="{FF2B5EF4-FFF2-40B4-BE49-F238E27FC236}">
                <a16:creationId xmlns:a16="http://schemas.microsoft.com/office/drawing/2014/main" id="{C370A4A1-FE96-4E70-B89E-839542A5E241}"/>
              </a:ext>
            </a:extLst>
          </p:cNvPr>
          <p:cNvCxnSpPr>
            <a:cxnSpLocks/>
          </p:cNvCxnSpPr>
          <p:nvPr/>
        </p:nvCxnSpPr>
        <p:spPr>
          <a:xfrm>
            <a:off x="6717173" y="1832208"/>
            <a:ext cx="902827" cy="474047"/>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62" name="Text Box 16">
            <a:extLst>
              <a:ext uri="{FF2B5EF4-FFF2-40B4-BE49-F238E27FC236}">
                <a16:creationId xmlns:a16="http://schemas.microsoft.com/office/drawing/2014/main" id="{33538067-0726-41B0-93FF-357EF00CA62D}"/>
              </a:ext>
            </a:extLst>
          </p:cNvPr>
          <p:cNvSpPr txBox="1">
            <a:spLocks noChangeArrowheads="1"/>
          </p:cNvSpPr>
          <p:nvPr/>
        </p:nvSpPr>
        <p:spPr bwMode="auto">
          <a:xfrm>
            <a:off x="8065437" y="2684785"/>
            <a:ext cx="628698"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NVG</a:t>
            </a:r>
          </a:p>
        </p:txBody>
      </p:sp>
      <p:sp>
        <p:nvSpPr>
          <p:cNvPr id="70" name="Text Box 21">
            <a:extLst>
              <a:ext uri="{FF2B5EF4-FFF2-40B4-BE49-F238E27FC236}">
                <a16:creationId xmlns:a16="http://schemas.microsoft.com/office/drawing/2014/main" id="{86C32650-BE1F-4CC3-8DB5-0C136D877E6F}"/>
              </a:ext>
            </a:extLst>
          </p:cNvPr>
          <p:cNvSpPr txBox="1">
            <a:spLocks noChangeArrowheads="1"/>
          </p:cNvSpPr>
          <p:nvPr/>
        </p:nvSpPr>
        <p:spPr bwMode="auto">
          <a:xfrm>
            <a:off x="8070534" y="3048000"/>
            <a:ext cx="526106"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a:solidFill>
                  <a:schemeClr val="bg1">
                    <a:lumMod val="75000"/>
                  </a:schemeClr>
                </a:solidFill>
              </a:rPr>
              <a:t>ICE</a:t>
            </a:r>
          </a:p>
        </p:txBody>
      </p:sp>
      <p:sp>
        <p:nvSpPr>
          <p:cNvPr id="75" name="Text Box 45">
            <a:extLst>
              <a:ext uri="{FF2B5EF4-FFF2-40B4-BE49-F238E27FC236}">
                <a16:creationId xmlns:a16="http://schemas.microsoft.com/office/drawing/2014/main" id="{2B6EDA2D-8F55-4DFD-A225-8C03CE6FC7F3}"/>
              </a:ext>
            </a:extLst>
          </p:cNvPr>
          <p:cNvSpPr txBox="1">
            <a:spLocks noChangeArrowheads="1"/>
          </p:cNvSpPr>
          <p:nvPr/>
        </p:nvSpPr>
        <p:spPr bwMode="auto">
          <a:xfrm>
            <a:off x="8073162" y="3810000"/>
            <a:ext cx="1070837" cy="74635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ts val="1700"/>
              </a:lnSpc>
              <a:spcBef>
                <a:spcPct val="0"/>
              </a:spcBef>
              <a:buClrTx/>
              <a:buSzTx/>
              <a:buFontTx/>
              <a:buNone/>
            </a:pPr>
            <a:r>
              <a:rPr lang="en-US" altLang="en-US" sz="1600" dirty="0"/>
              <a:t>Epithelial/ fibrous ingrowth</a:t>
            </a:r>
          </a:p>
        </p:txBody>
      </p:sp>
      <p:cxnSp>
        <p:nvCxnSpPr>
          <p:cNvPr id="77" name="Straight Connector 76">
            <a:extLst>
              <a:ext uri="{FF2B5EF4-FFF2-40B4-BE49-F238E27FC236}">
                <a16:creationId xmlns:a16="http://schemas.microsoft.com/office/drawing/2014/main" id="{FC090BD7-F2E1-4464-B57B-9CBE5874C89B}"/>
              </a:ext>
            </a:extLst>
          </p:cNvPr>
          <p:cNvCxnSpPr>
            <a:cxnSpLocks/>
          </p:cNvCxnSpPr>
          <p:nvPr/>
        </p:nvCxnSpPr>
        <p:spPr>
          <a:xfrm>
            <a:off x="7873969" y="2674448"/>
            <a:ext cx="7724" cy="128795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8" name="Straight Connector 77">
            <a:extLst>
              <a:ext uri="{FF2B5EF4-FFF2-40B4-BE49-F238E27FC236}">
                <a16:creationId xmlns:a16="http://schemas.microsoft.com/office/drawing/2014/main" id="{B1922ED5-C3D8-43D8-A00D-1D6BC9201DBA}"/>
              </a:ext>
            </a:extLst>
          </p:cNvPr>
          <p:cNvCxnSpPr/>
          <p:nvPr/>
        </p:nvCxnSpPr>
        <p:spPr>
          <a:xfrm flipH="1">
            <a:off x="7873968" y="2840262"/>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9" name="Straight Connector 78">
            <a:extLst>
              <a:ext uri="{FF2B5EF4-FFF2-40B4-BE49-F238E27FC236}">
                <a16:creationId xmlns:a16="http://schemas.microsoft.com/office/drawing/2014/main" id="{77019ED2-6D69-4A60-9D19-D4DB786EA3A0}"/>
              </a:ext>
            </a:extLst>
          </p:cNvPr>
          <p:cNvCxnSpPr/>
          <p:nvPr/>
        </p:nvCxnSpPr>
        <p:spPr>
          <a:xfrm flipH="1">
            <a:off x="7873968" y="3213518"/>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1" name="Straight Connector 80">
            <a:extLst>
              <a:ext uri="{FF2B5EF4-FFF2-40B4-BE49-F238E27FC236}">
                <a16:creationId xmlns:a16="http://schemas.microsoft.com/office/drawing/2014/main" id="{9796A12F-4125-4C05-8EE8-A388740C580D}"/>
              </a:ext>
            </a:extLst>
          </p:cNvPr>
          <p:cNvCxnSpPr/>
          <p:nvPr/>
        </p:nvCxnSpPr>
        <p:spPr>
          <a:xfrm flipH="1">
            <a:off x="7877837" y="3581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3" name="Straight Connector 82">
            <a:extLst>
              <a:ext uri="{FF2B5EF4-FFF2-40B4-BE49-F238E27FC236}">
                <a16:creationId xmlns:a16="http://schemas.microsoft.com/office/drawing/2014/main" id="{7FDC5F4B-9BF0-42AD-B8BB-2F2399BCF1E2}"/>
              </a:ext>
            </a:extLst>
          </p:cNvPr>
          <p:cNvCxnSpPr/>
          <p:nvPr/>
        </p:nvCxnSpPr>
        <p:spPr>
          <a:xfrm flipH="1">
            <a:off x="7881693" y="3962400"/>
            <a:ext cx="24447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93" name="Text Box 42">
            <a:extLst>
              <a:ext uri="{FF2B5EF4-FFF2-40B4-BE49-F238E27FC236}">
                <a16:creationId xmlns:a16="http://schemas.microsoft.com/office/drawing/2014/main" id="{53BAB77F-E061-4834-9068-34BDF78AD071}"/>
              </a:ext>
            </a:extLst>
          </p:cNvPr>
          <p:cNvSpPr txBox="1">
            <a:spLocks noChangeArrowheads="1"/>
          </p:cNvSpPr>
          <p:nvPr/>
        </p:nvSpPr>
        <p:spPr bwMode="auto">
          <a:xfrm>
            <a:off x="8111387" y="3429000"/>
            <a:ext cx="856196"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Flat AC</a:t>
            </a:r>
          </a:p>
        </p:txBody>
      </p:sp>
      <p:sp>
        <p:nvSpPr>
          <p:cNvPr id="100" name="Text Box 23">
            <a:extLst>
              <a:ext uri="{FF2B5EF4-FFF2-40B4-BE49-F238E27FC236}">
                <a16:creationId xmlns:a16="http://schemas.microsoft.com/office/drawing/2014/main" id="{D8F2FCFF-2984-4836-B000-9C5601A8EAAA}"/>
              </a:ext>
            </a:extLst>
          </p:cNvPr>
          <p:cNvSpPr txBox="1">
            <a:spLocks noChangeArrowheads="1"/>
          </p:cNvSpPr>
          <p:nvPr/>
        </p:nvSpPr>
        <p:spPr bwMode="auto">
          <a:xfrm>
            <a:off x="5530369" y="2667000"/>
            <a:ext cx="2143536"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Aqueous misdirection</a:t>
            </a:r>
          </a:p>
        </p:txBody>
      </p:sp>
      <p:cxnSp>
        <p:nvCxnSpPr>
          <p:cNvPr id="104" name="Straight Connector 103">
            <a:extLst>
              <a:ext uri="{FF2B5EF4-FFF2-40B4-BE49-F238E27FC236}">
                <a16:creationId xmlns:a16="http://schemas.microsoft.com/office/drawing/2014/main" id="{49D87D4A-E317-4446-9B95-5184CB3968F3}"/>
              </a:ext>
            </a:extLst>
          </p:cNvPr>
          <p:cNvCxnSpPr>
            <a:cxnSpLocks/>
          </p:cNvCxnSpPr>
          <p:nvPr/>
        </p:nvCxnSpPr>
        <p:spPr>
          <a:xfrm flipH="1">
            <a:off x="5316229" y="2667000"/>
            <a:ext cx="7397" cy="25314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5" name="Straight Connector 104">
            <a:extLst>
              <a:ext uri="{FF2B5EF4-FFF2-40B4-BE49-F238E27FC236}">
                <a16:creationId xmlns:a16="http://schemas.microsoft.com/office/drawing/2014/main" id="{F40B6D71-75A8-4A88-864D-00D14C2F710D}"/>
              </a:ext>
            </a:extLst>
          </p:cNvPr>
          <p:cNvCxnSpPr/>
          <p:nvPr/>
        </p:nvCxnSpPr>
        <p:spPr>
          <a:xfrm flipH="1">
            <a:off x="5323624" y="2832814"/>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6" name="Straight Connector 105">
            <a:extLst>
              <a:ext uri="{FF2B5EF4-FFF2-40B4-BE49-F238E27FC236}">
                <a16:creationId xmlns:a16="http://schemas.microsoft.com/office/drawing/2014/main" id="{010BF7B2-AA07-4DCF-822D-E2DB5CC0BF59}"/>
              </a:ext>
            </a:extLst>
          </p:cNvPr>
          <p:cNvCxnSpPr/>
          <p:nvPr/>
        </p:nvCxnSpPr>
        <p:spPr>
          <a:xfrm flipH="1">
            <a:off x="5323624" y="3360065"/>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a:extLst>
              <a:ext uri="{FF2B5EF4-FFF2-40B4-BE49-F238E27FC236}">
                <a16:creationId xmlns:a16="http://schemas.microsoft.com/office/drawing/2014/main" id="{BAC8035C-3999-4C31-93CD-6C0D2ADEB73B}"/>
              </a:ext>
            </a:extLst>
          </p:cNvPr>
          <p:cNvCxnSpPr/>
          <p:nvPr/>
        </p:nvCxnSpPr>
        <p:spPr>
          <a:xfrm flipH="1">
            <a:off x="5323536" y="3786938"/>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8" name="Straight Connector 107">
            <a:extLst>
              <a:ext uri="{FF2B5EF4-FFF2-40B4-BE49-F238E27FC236}">
                <a16:creationId xmlns:a16="http://schemas.microsoft.com/office/drawing/2014/main" id="{DB64CAEE-69B4-426A-8A5B-D1269DBF0F66}"/>
              </a:ext>
            </a:extLst>
          </p:cNvPr>
          <p:cNvCxnSpPr/>
          <p:nvPr/>
        </p:nvCxnSpPr>
        <p:spPr>
          <a:xfrm flipH="1">
            <a:off x="5327493" y="4249152"/>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12" name="Straight Connector 111">
            <a:extLst>
              <a:ext uri="{FF2B5EF4-FFF2-40B4-BE49-F238E27FC236}">
                <a16:creationId xmlns:a16="http://schemas.microsoft.com/office/drawing/2014/main" id="{99A16C30-4BE4-48E5-8B65-0C5F3039B8DC}"/>
              </a:ext>
            </a:extLst>
          </p:cNvPr>
          <p:cNvCxnSpPr/>
          <p:nvPr/>
        </p:nvCxnSpPr>
        <p:spPr>
          <a:xfrm flipH="1">
            <a:off x="5333455" y="51816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13" name="Text Box 42">
            <a:extLst>
              <a:ext uri="{FF2B5EF4-FFF2-40B4-BE49-F238E27FC236}">
                <a16:creationId xmlns:a16="http://schemas.microsoft.com/office/drawing/2014/main" id="{056DFFD9-3CA2-42E7-90FE-4F14522E3504}"/>
              </a:ext>
            </a:extLst>
          </p:cNvPr>
          <p:cNvSpPr txBox="1">
            <a:spLocks noChangeArrowheads="1"/>
          </p:cNvSpPr>
          <p:nvPr/>
        </p:nvSpPr>
        <p:spPr bwMode="auto">
          <a:xfrm>
            <a:off x="5533954" y="3623846"/>
            <a:ext cx="1563248"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Retinal surgery</a:t>
            </a:r>
          </a:p>
        </p:txBody>
      </p:sp>
      <p:sp>
        <p:nvSpPr>
          <p:cNvPr id="118" name="Text Box 47">
            <a:extLst>
              <a:ext uri="{FF2B5EF4-FFF2-40B4-BE49-F238E27FC236}">
                <a16:creationId xmlns:a16="http://schemas.microsoft.com/office/drawing/2014/main" id="{3F59D898-ECAD-49F0-9425-2A1BC8DDA7B5}"/>
              </a:ext>
            </a:extLst>
          </p:cNvPr>
          <p:cNvSpPr txBox="1">
            <a:spLocks noChangeArrowheads="1"/>
          </p:cNvSpPr>
          <p:nvPr/>
        </p:nvSpPr>
        <p:spPr bwMode="auto">
          <a:xfrm>
            <a:off x="5523688" y="4538246"/>
            <a:ext cx="1414170"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Drug-induced</a:t>
            </a:r>
          </a:p>
        </p:txBody>
      </p:sp>
      <p:sp>
        <p:nvSpPr>
          <p:cNvPr id="16" name="TextBox 15">
            <a:extLst>
              <a:ext uri="{FF2B5EF4-FFF2-40B4-BE49-F238E27FC236}">
                <a16:creationId xmlns:a16="http://schemas.microsoft.com/office/drawing/2014/main" id="{984E008D-FBBA-42B4-940E-EA26772E0161}"/>
              </a:ext>
            </a:extLst>
          </p:cNvPr>
          <p:cNvSpPr txBox="1"/>
          <p:nvPr/>
        </p:nvSpPr>
        <p:spPr>
          <a:xfrm>
            <a:off x="6230528" y="5257800"/>
            <a:ext cx="1326004" cy="369332"/>
          </a:xfrm>
          <a:prstGeom prst="rect">
            <a:avLst/>
          </a:prstGeom>
          <a:noFill/>
        </p:spPr>
        <p:txBody>
          <a:bodyPr wrap="none" rtlCol="0">
            <a:spAutoFit/>
          </a:bodyPr>
          <a:lstStyle/>
          <a:p>
            <a:pPr algn="ctr"/>
            <a:r>
              <a:rPr lang="en-US" dirty="0">
                <a:solidFill>
                  <a:schemeClr val="bg1">
                    <a:lumMod val="75000"/>
                  </a:schemeClr>
                </a:solidFill>
              </a:rPr>
              <a:t>Both/Either</a:t>
            </a:r>
          </a:p>
        </p:txBody>
      </p:sp>
      <p:cxnSp>
        <p:nvCxnSpPr>
          <p:cNvPr id="125" name="Straight Connector 124">
            <a:extLst>
              <a:ext uri="{FF2B5EF4-FFF2-40B4-BE49-F238E27FC236}">
                <a16:creationId xmlns:a16="http://schemas.microsoft.com/office/drawing/2014/main" id="{01138141-D318-4ED7-A7FE-D8F2155CE890}"/>
              </a:ext>
            </a:extLst>
          </p:cNvPr>
          <p:cNvCxnSpPr/>
          <p:nvPr/>
        </p:nvCxnSpPr>
        <p:spPr>
          <a:xfrm flipH="1">
            <a:off x="5334000" y="4724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52" name="Text Box 47">
            <a:extLst>
              <a:ext uri="{FF2B5EF4-FFF2-40B4-BE49-F238E27FC236}">
                <a16:creationId xmlns:a16="http://schemas.microsoft.com/office/drawing/2014/main" id="{E3578916-9804-473C-8F06-D4FA0BCEDFD0}"/>
              </a:ext>
            </a:extLst>
          </p:cNvPr>
          <p:cNvSpPr txBox="1">
            <a:spLocks noChangeArrowheads="1"/>
          </p:cNvSpPr>
          <p:nvPr/>
        </p:nvSpPr>
        <p:spPr bwMode="auto">
          <a:xfrm>
            <a:off x="5543446" y="4055146"/>
            <a:ext cx="1619354"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err="1">
                <a:solidFill>
                  <a:schemeClr val="bg1">
                    <a:lumMod val="75000"/>
                  </a:schemeClr>
                </a:solidFill>
              </a:rPr>
              <a:t>Nanophthalmos</a:t>
            </a:r>
            <a:endParaRPr lang="en-US" altLang="en-US" sz="1600" dirty="0">
              <a:solidFill>
                <a:schemeClr val="bg1">
                  <a:lumMod val="75000"/>
                </a:schemeClr>
              </a:solidFill>
            </a:endParaRPr>
          </a:p>
        </p:txBody>
      </p:sp>
      <p:sp>
        <p:nvSpPr>
          <p:cNvPr id="53" name="Text Box 45">
            <a:extLst>
              <a:ext uri="{FF2B5EF4-FFF2-40B4-BE49-F238E27FC236}">
                <a16:creationId xmlns:a16="http://schemas.microsoft.com/office/drawing/2014/main" id="{57D1A14F-68FE-47D2-983C-1A879D66A9DC}"/>
              </a:ext>
            </a:extLst>
          </p:cNvPr>
          <p:cNvSpPr txBox="1">
            <a:spLocks noChangeArrowheads="1"/>
          </p:cNvSpPr>
          <p:nvPr/>
        </p:nvSpPr>
        <p:spPr bwMode="auto">
          <a:xfrm>
            <a:off x="5523688" y="5013493"/>
            <a:ext cx="582211"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PFV</a:t>
            </a:r>
          </a:p>
        </p:txBody>
      </p:sp>
      <p:sp>
        <p:nvSpPr>
          <p:cNvPr id="54" name="Text Box 42">
            <a:extLst>
              <a:ext uri="{FF2B5EF4-FFF2-40B4-BE49-F238E27FC236}">
                <a16:creationId xmlns:a16="http://schemas.microsoft.com/office/drawing/2014/main" id="{E1E37D2C-2C52-446B-843B-01E64990D3EC}"/>
              </a:ext>
            </a:extLst>
          </p:cNvPr>
          <p:cNvSpPr txBox="1">
            <a:spLocks noChangeArrowheads="1"/>
          </p:cNvSpPr>
          <p:nvPr/>
        </p:nvSpPr>
        <p:spPr bwMode="auto">
          <a:xfrm>
            <a:off x="5551406" y="3192546"/>
            <a:ext cx="2276072"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ERD/choroidal effusion</a:t>
            </a:r>
          </a:p>
        </p:txBody>
      </p:sp>
      <p:sp>
        <p:nvSpPr>
          <p:cNvPr id="3" name="Oval 2">
            <a:extLst>
              <a:ext uri="{FF2B5EF4-FFF2-40B4-BE49-F238E27FC236}">
                <a16:creationId xmlns:a16="http://schemas.microsoft.com/office/drawing/2014/main" id="{CA43B5D7-5B37-41B8-AA23-BE1D77209FD4}"/>
              </a:ext>
            </a:extLst>
          </p:cNvPr>
          <p:cNvSpPr/>
          <p:nvPr/>
        </p:nvSpPr>
        <p:spPr>
          <a:xfrm>
            <a:off x="7987580" y="3557880"/>
            <a:ext cx="1120988" cy="1100546"/>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TextBox 45">
            <a:extLst>
              <a:ext uri="{FF2B5EF4-FFF2-40B4-BE49-F238E27FC236}">
                <a16:creationId xmlns:a16="http://schemas.microsoft.com/office/drawing/2014/main" id="{6DB69676-7F48-4D07-B491-35A6A82DED6B}"/>
              </a:ext>
            </a:extLst>
          </p:cNvPr>
          <p:cNvSpPr txBox="1"/>
          <p:nvPr/>
        </p:nvSpPr>
        <p:spPr>
          <a:xfrm>
            <a:off x="1491849" y="2421881"/>
            <a:ext cx="5903574" cy="4278094"/>
          </a:xfrm>
          <a:prstGeom prst="rect">
            <a:avLst/>
          </a:prstGeom>
          <a:solidFill>
            <a:schemeClr val="accent5">
              <a:lumMod val="75000"/>
            </a:schemeClr>
          </a:solidFill>
        </p:spPr>
        <p:txBody>
          <a:bodyPr wrap="square" rtlCol="0">
            <a:spAutoFit/>
          </a:bodyPr>
          <a:lstStyle/>
          <a:p>
            <a:r>
              <a:rPr lang="en-US" sz="1600" i="1" dirty="0">
                <a:solidFill>
                  <a:schemeClr val="bg1">
                    <a:lumMod val="50000"/>
                  </a:schemeClr>
                </a:solidFill>
              </a:rPr>
              <a:t>In a nutshell, what is </a:t>
            </a:r>
            <a:r>
              <a:rPr lang="en-US" sz="1600" dirty="0">
                <a:solidFill>
                  <a:schemeClr val="bg1">
                    <a:lumMod val="50000"/>
                  </a:schemeClr>
                </a:solidFill>
              </a:rPr>
              <a:t>epithelial/fibrous ingrowth</a:t>
            </a:r>
            <a:r>
              <a:rPr lang="en-US" sz="1600" i="1" dirty="0">
                <a:solidFill>
                  <a:schemeClr val="bg1">
                    <a:lumMod val="50000"/>
                  </a:schemeClr>
                </a:solidFill>
              </a:rPr>
              <a:t>?</a:t>
            </a:r>
          </a:p>
          <a:p>
            <a:r>
              <a:rPr lang="en-US" sz="1600" dirty="0">
                <a:solidFill>
                  <a:schemeClr val="bg1">
                    <a:lumMod val="50000"/>
                  </a:schemeClr>
                </a:solidFill>
              </a:rPr>
              <a:t>Intraocular invasion by epithelial or fibrous tissue via a surgical or traumatic wound</a:t>
            </a:r>
          </a:p>
          <a:p>
            <a:endParaRPr lang="en-US" sz="1600" i="1" dirty="0">
              <a:solidFill>
                <a:schemeClr val="bg1">
                  <a:lumMod val="50000"/>
                </a:schemeClr>
              </a:solidFill>
            </a:endParaRPr>
          </a:p>
          <a:p>
            <a:r>
              <a:rPr lang="en-US" sz="1600" i="1" dirty="0">
                <a:solidFill>
                  <a:schemeClr val="bg1">
                    <a:lumMod val="50000"/>
                  </a:schemeClr>
                </a:solidFill>
              </a:rPr>
              <a:t>How do these entities produce secondary ACG?</a:t>
            </a:r>
          </a:p>
          <a:p>
            <a:r>
              <a:rPr lang="en-US" sz="1600" dirty="0">
                <a:solidFill>
                  <a:schemeClr val="bg1">
                    <a:lumMod val="50000"/>
                  </a:schemeClr>
                </a:solidFill>
              </a:rPr>
              <a:t>If the invading tissue grows over the angle, it can produce PAS, or even destroy the TM</a:t>
            </a:r>
          </a:p>
          <a:p>
            <a:endParaRPr lang="en-US" sz="1600" i="1" dirty="0">
              <a:solidFill>
                <a:schemeClr val="bg1">
                  <a:lumMod val="50000"/>
                </a:schemeClr>
              </a:solidFill>
            </a:endParaRPr>
          </a:p>
          <a:p>
            <a:r>
              <a:rPr lang="en-US" sz="1600" i="1" dirty="0">
                <a:solidFill>
                  <a:schemeClr val="bg1">
                    <a:lumMod val="50000"/>
                  </a:schemeClr>
                </a:solidFill>
              </a:rPr>
              <a:t>What do they look like at the slit lamp?</a:t>
            </a:r>
          </a:p>
          <a:p>
            <a:r>
              <a:rPr lang="en-US" sz="1600" dirty="0">
                <a:solidFill>
                  <a:srgbClr val="0000FF"/>
                </a:solidFill>
              </a:rPr>
              <a:t>--</a:t>
            </a:r>
            <a:r>
              <a:rPr lang="en-US" sz="1600" b="1" dirty="0">
                <a:solidFill>
                  <a:srgbClr val="0000FF"/>
                </a:solidFill>
              </a:rPr>
              <a:t>Epithelial ingrowth: A thin gray sheet</a:t>
            </a:r>
          </a:p>
          <a:p>
            <a:r>
              <a:rPr lang="en-US" sz="1600" dirty="0">
                <a:solidFill>
                  <a:schemeClr val="bg1">
                    <a:lumMod val="50000"/>
                  </a:schemeClr>
                </a:solidFill>
              </a:rPr>
              <a:t>--Fibrous ingrowth </a:t>
            </a:r>
            <a:r>
              <a:rPr lang="en-US" sz="1600" dirty="0">
                <a:solidFill>
                  <a:schemeClr val="accent5">
                    <a:lumMod val="75000"/>
                  </a:schemeClr>
                </a:solidFill>
              </a:rPr>
              <a:t>A thick, gray-white, vascular layer</a:t>
            </a:r>
          </a:p>
          <a:p>
            <a:endParaRPr lang="en-US" sz="1600" dirty="0">
              <a:solidFill>
                <a:schemeClr val="accent5">
                  <a:lumMod val="75000"/>
                </a:schemeClr>
              </a:solidFill>
            </a:endParaRPr>
          </a:p>
          <a:p>
            <a:r>
              <a:rPr lang="en-US" sz="1600" i="1" dirty="0">
                <a:solidFill>
                  <a:schemeClr val="accent5">
                    <a:lumMod val="75000"/>
                  </a:schemeClr>
                </a:solidFill>
              </a:rPr>
              <a:t>What is the treatment?</a:t>
            </a:r>
          </a:p>
          <a:p>
            <a:r>
              <a:rPr lang="en-US" sz="1600" dirty="0">
                <a:solidFill>
                  <a:schemeClr val="accent5">
                    <a:lumMod val="75000"/>
                  </a:schemeClr>
                </a:solidFill>
              </a:rPr>
              <a:t>Extensive intraocular debridement can be attempted</a:t>
            </a:r>
          </a:p>
          <a:p>
            <a:endParaRPr lang="en-US" sz="1600" dirty="0">
              <a:solidFill>
                <a:schemeClr val="accent5">
                  <a:lumMod val="75000"/>
                </a:schemeClr>
              </a:solidFill>
            </a:endParaRPr>
          </a:p>
          <a:p>
            <a:r>
              <a:rPr lang="en-US" sz="1600" i="1" dirty="0">
                <a:solidFill>
                  <a:schemeClr val="accent5">
                    <a:lumMod val="75000"/>
                  </a:schemeClr>
                </a:solidFill>
              </a:rPr>
              <a:t>What is the prognosis?</a:t>
            </a:r>
          </a:p>
          <a:p>
            <a:r>
              <a:rPr lang="en-US" sz="1600" dirty="0">
                <a:solidFill>
                  <a:schemeClr val="accent5">
                    <a:lumMod val="75000"/>
                  </a:schemeClr>
                </a:solidFill>
              </a:rPr>
              <a:t>Poor</a:t>
            </a:r>
          </a:p>
        </p:txBody>
      </p:sp>
      <p:sp>
        <p:nvSpPr>
          <p:cNvPr id="47" name="TextBox 46">
            <a:extLst>
              <a:ext uri="{FF2B5EF4-FFF2-40B4-BE49-F238E27FC236}">
                <a16:creationId xmlns:a16="http://schemas.microsoft.com/office/drawing/2014/main" id="{31F2F00A-1635-49A1-AFC5-9B237C50BFC3}"/>
              </a:ext>
            </a:extLst>
          </p:cNvPr>
          <p:cNvSpPr txBox="1"/>
          <p:nvPr/>
        </p:nvSpPr>
        <p:spPr>
          <a:xfrm>
            <a:off x="520167" y="3253143"/>
            <a:ext cx="6336162" cy="1384995"/>
          </a:xfrm>
          <a:prstGeom prst="rect">
            <a:avLst/>
          </a:prstGeom>
          <a:solidFill>
            <a:schemeClr val="accent1">
              <a:lumMod val="60000"/>
              <a:lumOff val="40000"/>
            </a:schemeClr>
          </a:solidFill>
        </p:spPr>
        <p:txBody>
          <a:bodyPr wrap="square" rtlCol="0">
            <a:spAutoFit/>
          </a:bodyPr>
          <a:lstStyle/>
          <a:p>
            <a:r>
              <a:rPr lang="en-US" sz="1400" i="1" dirty="0"/>
              <a:t>What simple procedure can be performed in the clinic to confirm the presence of epithelial ingrowth?</a:t>
            </a:r>
          </a:p>
          <a:p>
            <a:r>
              <a:rPr lang="en-US" sz="1400" dirty="0"/>
              <a:t>Shoot the suspected sheet of epithelial ingrowth with an  argon  laser</a:t>
            </a:r>
          </a:p>
          <a:p>
            <a:endParaRPr lang="en-US" sz="1400" i="1" dirty="0"/>
          </a:p>
          <a:p>
            <a:r>
              <a:rPr lang="en-US" sz="1400" i="1" dirty="0"/>
              <a:t>What reaction to a laser burn would indicate the tissue is in fact epithelial?</a:t>
            </a:r>
          </a:p>
          <a:p>
            <a:r>
              <a:rPr lang="en-US" sz="1400" dirty="0"/>
              <a:t>The production of a  white  burn</a:t>
            </a:r>
          </a:p>
        </p:txBody>
      </p:sp>
    </p:spTree>
    <p:extLst>
      <p:ext uri="{BB962C8B-B14F-4D97-AF65-F5344CB8AC3E}">
        <p14:creationId xmlns:p14="http://schemas.microsoft.com/office/powerpoint/2010/main" val="3602810893"/>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6" name="TextBox 7"/>
          <p:cNvSpPr txBox="1">
            <a:spLocks noChangeArrowheads="1"/>
          </p:cNvSpPr>
          <p:nvPr/>
        </p:nvSpPr>
        <p:spPr bwMode="auto">
          <a:xfrm>
            <a:off x="1904999" y="3080768"/>
            <a:ext cx="5226050" cy="923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1800" dirty="0">
                <a:solidFill>
                  <a:schemeClr val="bg1">
                    <a:lumMod val="75000"/>
                  </a:schemeClr>
                </a:solidFill>
              </a:rPr>
              <a:t>The first thought you should have when</a:t>
            </a:r>
          </a:p>
          <a:p>
            <a:pPr algn="ctr" eaLnBrk="1" hangingPunct="1">
              <a:spcBef>
                <a:spcPct val="0"/>
              </a:spcBef>
              <a:buClrTx/>
              <a:buSzTx/>
              <a:buFontTx/>
              <a:buNone/>
            </a:pPr>
            <a:r>
              <a:rPr lang="en-US" altLang="en-US" sz="1800" dirty="0">
                <a:solidFill>
                  <a:schemeClr val="bg1">
                    <a:lumMod val="75000"/>
                  </a:schemeClr>
                </a:solidFill>
              </a:rPr>
              <a:t>encountering a </a:t>
            </a:r>
            <a:r>
              <a:rPr lang="en-US" altLang="en-US" sz="1800" dirty="0" err="1">
                <a:solidFill>
                  <a:schemeClr val="bg1">
                    <a:lumMod val="75000"/>
                  </a:schemeClr>
                </a:solidFill>
              </a:rPr>
              <a:t>pt</a:t>
            </a:r>
            <a:r>
              <a:rPr lang="en-US" altLang="en-US" sz="1800" dirty="0">
                <a:solidFill>
                  <a:schemeClr val="bg1">
                    <a:lumMod val="75000"/>
                  </a:schemeClr>
                </a:solidFill>
              </a:rPr>
              <a:t> you suspect has glaucoma is…</a:t>
            </a:r>
          </a:p>
          <a:p>
            <a:pPr algn="ctr" eaLnBrk="1" hangingPunct="1">
              <a:spcBef>
                <a:spcPct val="0"/>
              </a:spcBef>
              <a:buClrTx/>
              <a:buSzTx/>
              <a:buFontTx/>
              <a:buNone/>
            </a:pPr>
            <a:r>
              <a:rPr lang="en-US" altLang="en-US" sz="1800" b="1" i="1" dirty="0">
                <a:solidFill>
                  <a:srgbClr val="0000FF"/>
                </a:solidFill>
              </a:rPr>
              <a:t>What is the status of the angle?</a:t>
            </a:r>
          </a:p>
        </p:txBody>
      </p:sp>
      <p:sp>
        <p:nvSpPr>
          <p:cNvPr id="13" name="Rectangle 2">
            <a:extLst>
              <a:ext uri="{FF2B5EF4-FFF2-40B4-BE49-F238E27FC236}">
                <a16:creationId xmlns:a16="http://schemas.microsoft.com/office/drawing/2014/main" id="{91537DFF-FE3D-41F1-B41A-099239F8D93A}"/>
              </a:ext>
            </a:extLst>
          </p:cNvPr>
          <p:cNvSpPr>
            <a:spLocks noGrp="1" noChangeArrowheads="1"/>
          </p:cNvSpPr>
          <p:nvPr>
            <p:ph type="title"/>
          </p:nvPr>
        </p:nvSpPr>
        <p:spPr>
          <a:xfrm>
            <a:off x="457200" y="304800"/>
            <a:ext cx="7543800" cy="563562"/>
          </a:xfrm>
        </p:spPr>
        <p:txBody>
          <a:bodyPr/>
          <a:lstStyle/>
          <a:p>
            <a:pPr eaLnBrk="1" hangingPunct="1"/>
            <a:r>
              <a:rPr lang="en-US" altLang="en-US" sz="3500" dirty="0"/>
              <a:t>Q/A</a:t>
            </a:r>
          </a:p>
        </p:txBody>
      </p:sp>
      <p:sp>
        <p:nvSpPr>
          <p:cNvPr id="15" name="Text Box 3">
            <a:extLst>
              <a:ext uri="{FF2B5EF4-FFF2-40B4-BE49-F238E27FC236}">
                <a16:creationId xmlns:a16="http://schemas.microsoft.com/office/drawing/2014/main" id="{FDBF16DD-0082-4B3C-8728-416E17088984}"/>
              </a:ext>
            </a:extLst>
          </p:cNvPr>
          <p:cNvSpPr txBox="1">
            <a:spLocks noChangeArrowheads="1"/>
          </p:cNvSpPr>
          <p:nvPr/>
        </p:nvSpPr>
        <p:spPr bwMode="auto">
          <a:xfrm>
            <a:off x="3351212" y="801757"/>
            <a:ext cx="2266950" cy="6413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3600"/>
              <a:t>Glaucoma</a:t>
            </a:r>
          </a:p>
        </p:txBody>
      </p:sp>
      <p:sp>
        <p:nvSpPr>
          <p:cNvPr id="16" name="Text Box 4">
            <a:extLst>
              <a:ext uri="{FF2B5EF4-FFF2-40B4-BE49-F238E27FC236}">
                <a16:creationId xmlns:a16="http://schemas.microsoft.com/office/drawing/2014/main" id="{F573FD74-C913-4A13-A6D1-A54660E076F4}"/>
              </a:ext>
            </a:extLst>
          </p:cNvPr>
          <p:cNvSpPr txBox="1">
            <a:spLocks noChangeArrowheads="1"/>
          </p:cNvSpPr>
          <p:nvPr/>
        </p:nvSpPr>
        <p:spPr bwMode="auto">
          <a:xfrm>
            <a:off x="5249173" y="2211387"/>
            <a:ext cx="2266950" cy="8191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800" i="1" dirty="0"/>
              <a:t>Closed- </a:t>
            </a:r>
            <a:r>
              <a:rPr lang="en-US" altLang="en-US" sz="2800" dirty="0"/>
              <a:t>or</a:t>
            </a:r>
          </a:p>
          <a:p>
            <a:pPr algn="ctr" eaLnBrk="1" hangingPunct="1">
              <a:lnSpc>
                <a:spcPct val="85000"/>
              </a:lnSpc>
              <a:spcBef>
                <a:spcPct val="0"/>
              </a:spcBef>
              <a:buClrTx/>
              <a:buSzTx/>
              <a:buFontTx/>
              <a:buNone/>
            </a:pPr>
            <a:r>
              <a:rPr lang="en-US" altLang="en-US" sz="2800" i="1" dirty="0"/>
              <a:t>narrow-angle</a:t>
            </a:r>
          </a:p>
        </p:txBody>
      </p:sp>
      <p:sp>
        <p:nvSpPr>
          <p:cNvPr id="17" name="Text Box 5">
            <a:extLst>
              <a:ext uri="{FF2B5EF4-FFF2-40B4-BE49-F238E27FC236}">
                <a16:creationId xmlns:a16="http://schemas.microsoft.com/office/drawing/2014/main" id="{079D805A-90A5-417A-8D73-E44114CE3FCE}"/>
              </a:ext>
            </a:extLst>
          </p:cNvPr>
          <p:cNvSpPr txBox="1">
            <a:spLocks noChangeArrowheads="1"/>
          </p:cNvSpPr>
          <p:nvPr/>
        </p:nvSpPr>
        <p:spPr bwMode="auto">
          <a:xfrm>
            <a:off x="1617938" y="2261619"/>
            <a:ext cx="2047875"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800" i="1" dirty="0"/>
              <a:t>Open-angle</a:t>
            </a:r>
          </a:p>
        </p:txBody>
      </p:sp>
      <p:sp>
        <p:nvSpPr>
          <p:cNvPr id="18" name="Line 6">
            <a:extLst>
              <a:ext uri="{FF2B5EF4-FFF2-40B4-BE49-F238E27FC236}">
                <a16:creationId xmlns:a16="http://schemas.microsoft.com/office/drawing/2014/main" id="{785C5BC4-3B7B-470B-8F42-FFE4E418ED14}"/>
              </a:ext>
            </a:extLst>
          </p:cNvPr>
          <p:cNvSpPr>
            <a:spLocks noChangeShapeType="1"/>
          </p:cNvSpPr>
          <p:nvPr/>
        </p:nvSpPr>
        <p:spPr bwMode="auto">
          <a:xfrm flipH="1">
            <a:off x="3505199" y="1460570"/>
            <a:ext cx="1012825" cy="81915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9" name="Line 7">
            <a:extLst>
              <a:ext uri="{FF2B5EF4-FFF2-40B4-BE49-F238E27FC236}">
                <a16:creationId xmlns:a16="http://schemas.microsoft.com/office/drawing/2014/main" id="{493726A5-0AC3-4784-B1FD-1B83180639DD}"/>
              </a:ext>
            </a:extLst>
          </p:cNvPr>
          <p:cNvSpPr>
            <a:spLocks noChangeShapeType="1"/>
          </p:cNvSpPr>
          <p:nvPr/>
        </p:nvSpPr>
        <p:spPr bwMode="auto">
          <a:xfrm>
            <a:off x="4518025" y="1460569"/>
            <a:ext cx="1012825" cy="81915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 name="TextBox 10">
            <a:extLst>
              <a:ext uri="{FF2B5EF4-FFF2-40B4-BE49-F238E27FC236}">
                <a16:creationId xmlns:a16="http://schemas.microsoft.com/office/drawing/2014/main" id="{9B6427B8-C79B-40ED-A80F-5391B045D017}"/>
              </a:ext>
            </a:extLst>
          </p:cNvPr>
          <p:cNvSpPr txBox="1"/>
          <p:nvPr/>
        </p:nvSpPr>
        <p:spPr>
          <a:xfrm>
            <a:off x="2259496" y="189094"/>
            <a:ext cx="4607480" cy="400110"/>
          </a:xfrm>
          <a:prstGeom prst="rect">
            <a:avLst/>
          </a:prstGeom>
          <a:solidFill>
            <a:schemeClr val="accent1">
              <a:lumMod val="60000"/>
              <a:lumOff val="40000"/>
            </a:schemeClr>
          </a:solidFill>
        </p:spPr>
        <p:txBody>
          <a:bodyPr wrap="none" rtlCol="0">
            <a:spAutoFit/>
          </a:bodyPr>
          <a:lstStyle/>
          <a:p>
            <a:pPr algn="ctr"/>
            <a:r>
              <a:rPr lang="en-US" sz="2000" b="1" dirty="0"/>
              <a:t>Secondary Angle Closure Glaucoma</a:t>
            </a:r>
          </a:p>
        </p:txBody>
      </p:sp>
      <p:sp>
        <p:nvSpPr>
          <p:cNvPr id="2" name="Oval 1">
            <a:extLst>
              <a:ext uri="{FF2B5EF4-FFF2-40B4-BE49-F238E27FC236}">
                <a16:creationId xmlns:a16="http://schemas.microsoft.com/office/drawing/2014/main" id="{9FE03322-8627-4030-A0F0-B9E9988A3A6A}"/>
              </a:ext>
            </a:extLst>
          </p:cNvPr>
          <p:cNvSpPr/>
          <p:nvPr/>
        </p:nvSpPr>
        <p:spPr>
          <a:xfrm>
            <a:off x="2574924" y="3468310"/>
            <a:ext cx="3886200" cy="668788"/>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TextBox 2">
            <a:extLst>
              <a:ext uri="{FF2B5EF4-FFF2-40B4-BE49-F238E27FC236}">
                <a16:creationId xmlns:a16="http://schemas.microsoft.com/office/drawing/2014/main" id="{30942763-AEF0-42CA-BFE5-AE2F29518897}"/>
              </a:ext>
            </a:extLst>
          </p:cNvPr>
          <p:cNvSpPr txBox="1"/>
          <p:nvPr/>
        </p:nvSpPr>
        <p:spPr>
          <a:xfrm>
            <a:off x="1875576" y="4304730"/>
            <a:ext cx="5671745" cy="584775"/>
          </a:xfrm>
          <a:prstGeom prst="rect">
            <a:avLst/>
          </a:prstGeom>
          <a:noFill/>
        </p:spPr>
        <p:txBody>
          <a:bodyPr wrap="none" rtlCol="0">
            <a:spAutoFit/>
          </a:bodyPr>
          <a:lstStyle/>
          <a:p>
            <a:r>
              <a:rPr lang="en-US" sz="1600" i="1" dirty="0">
                <a:solidFill>
                  <a:srgbClr val="0000FF"/>
                </a:solidFill>
              </a:rPr>
              <a:t>How does one go about determining the status of the angle?</a:t>
            </a:r>
          </a:p>
          <a:p>
            <a:r>
              <a:rPr lang="en-US" sz="1600" dirty="0">
                <a:solidFill>
                  <a:srgbClr val="0000FF"/>
                </a:solidFill>
              </a:rPr>
              <a:t>By performing  gonioscopy  on the </a:t>
            </a:r>
            <a:r>
              <a:rPr lang="en-US" sz="1600" dirty="0" err="1">
                <a:solidFill>
                  <a:srgbClr val="0000FF"/>
                </a:solidFill>
              </a:rPr>
              <a:t>pt</a:t>
            </a:r>
            <a:endParaRPr lang="en-US" sz="1600" dirty="0">
              <a:solidFill>
                <a:srgbClr val="0000FF"/>
              </a:solidFill>
            </a:endParaRPr>
          </a:p>
        </p:txBody>
      </p:sp>
    </p:spTree>
    <p:extLst>
      <p:ext uri="{BB962C8B-B14F-4D97-AF65-F5344CB8AC3E}">
        <p14:creationId xmlns:p14="http://schemas.microsoft.com/office/powerpoint/2010/main" val="2962912786"/>
      </p:ext>
    </p:extLst>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304800" y="838200"/>
            <a:ext cx="8249545" cy="5344270"/>
          </a:xfrm>
          <a:prstGeom prst="rect">
            <a:avLst/>
          </a:prstGeom>
        </p:spPr>
      </p:pic>
      <p:sp>
        <p:nvSpPr>
          <p:cNvPr id="2" name="Rectangle 1">
            <a:extLst>
              <a:ext uri="{FF2B5EF4-FFF2-40B4-BE49-F238E27FC236}">
                <a16:creationId xmlns:a16="http://schemas.microsoft.com/office/drawing/2014/main" id="{6345467F-5C54-4079-A28F-0CCCAD31C238}"/>
              </a:ext>
            </a:extLst>
          </p:cNvPr>
          <p:cNvSpPr/>
          <p:nvPr/>
        </p:nvSpPr>
        <p:spPr>
          <a:xfrm>
            <a:off x="5334000" y="1447800"/>
            <a:ext cx="3352800" cy="4734670"/>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Oval 3">
            <a:extLst>
              <a:ext uri="{FF2B5EF4-FFF2-40B4-BE49-F238E27FC236}">
                <a16:creationId xmlns:a16="http://schemas.microsoft.com/office/drawing/2014/main" id="{1EB90E7A-0B08-443E-8E2A-C71F24FE900E}"/>
              </a:ext>
            </a:extLst>
          </p:cNvPr>
          <p:cNvSpPr/>
          <p:nvPr/>
        </p:nvSpPr>
        <p:spPr>
          <a:xfrm>
            <a:off x="2514600" y="1447800"/>
            <a:ext cx="2057400" cy="609600"/>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TextBox 6">
            <a:extLst>
              <a:ext uri="{FF2B5EF4-FFF2-40B4-BE49-F238E27FC236}">
                <a16:creationId xmlns:a16="http://schemas.microsoft.com/office/drawing/2014/main" id="{D6B6E64B-4E3E-45D4-959F-D784EF2A93F2}"/>
              </a:ext>
            </a:extLst>
          </p:cNvPr>
          <p:cNvSpPr txBox="1"/>
          <p:nvPr/>
        </p:nvSpPr>
        <p:spPr>
          <a:xfrm>
            <a:off x="2259496" y="189094"/>
            <a:ext cx="4607480" cy="400110"/>
          </a:xfrm>
          <a:prstGeom prst="rect">
            <a:avLst/>
          </a:prstGeom>
          <a:solidFill>
            <a:schemeClr val="accent1">
              <a:lumMod val="60000"/>
              <a:lumOff val="40000"/>
            </a:schemeClr>
          </a:solidFill>
        </p:spPr>
        <p:txBody>
          <a:bodyPr wrap="none" rtlCol="0">
            <a:spAutoFit/>
          </a:bodyPr>
          <a:lstStyle/>
          <a:p>
            <a:pPr algn="ctr"/>
            <a:r>
              <a:rPr lang="en-US" sz="2000" b="1" dirty="0"/>
              <a:t>Secondary Angle Closure Glaucoma</a:t>
            </a:r>
          </a:p>
        </p:txBody>
      </p:sp>
    </p:spTree>
    <p:extLst>
      <p:ext uri="{BB962C8B-B14F-4D97-AF65-F5344CB8AC3E}">
        <p14:creationId xmlns:p14="http://schemas.microsoft.com/office/powerpoint/2010/main" val="1081984439"/>
      </p:ext>
    </p:extLst>
  </p:cSld>
  <p:clrMapOvr>
    <a:masterClrMapping/>
  </p:clrMapOvr>
</p:sld>
</file>

<file path=ppt/slides/slide4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Straight Arrow Connector 12">
            <a:extLst>
              <a:ext uri="{FF2B5EF4-FFF2-40B4-BE49-F238E27FC236}">
                <a16:creationId xmlns:a16="http://schemas.microsoft.com/office/drawing/2014/main" id="{A6DE2085-829C-480C-9216-69D6039C0A37}"/>
              </a:ext>
            </a:extLst>
          </p:cNvPr>
          <p:cNvCxnSpPr>
            <a:cxnSpLocks/>
          </p:cNvCxnSpPr>
          <p:nvPr/>
        </p:nvCxnSpPr>
        <p:spPr>
          <a:xfrm>
            <a:off x="6717173" y="1828800"/>
            <a:ext cx="0" cy="3462754"/>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43014" name="Text Box 6"/>
          <p:cNvSpPr txBox="1">
            <a:spLocks noChangeArrowheads="1"/>
          </p:cNvSpPr>
          <p:nvPr/>
        </p:nvSpPr>
        <p:spPr bwMode="auto">
          <a:xfrm>
            <a:off x="533400" y="2356376"/>
            <a:ext cx="1005403"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Lens-</a:t>
            </a:r>
          </a:p>
          <a:p>
            <a:pPr algn="ctr" eaLnBrk="1" hangingPunct="1">
              <a:lnSpc>
                <a:spcPct val="80000"/>
              </a:lnSpc>
              <a:spcBef>
                <a:spcPct val="0"/>
              </a:spcBef>
              <a:buClrTx/>
              <a:buSzTx/>
              <a:buFontTx/>
              <a:buNone/>
            </a:pPr>
            <a:r>
              <a:rPr lang="en-US" altLang="en-US" sz="1800" dirty="0">
                <a:solidFill>
                  <a:schemeClr val="bg1">
                    <a:lumMod val="75000"/>
                  </a:schemeClr>
                </a:solidFill>
              </a:rPr>
              <a:t>Induced</a:t>
            </a:r>
          </a:p>
        </p:txBody>
      </p:sp>
      <p:sp>
        <p:nvSpPr>
          <p:cNvPr id="43017" name="Text Box 14"/>
          <p:cNvSpPr txBox="1">
            <a:spLocks noChangeArrowheads="1"/>
          </p:cNvSpPr>
          <p:nvPr/>
        </p:nvSpPr>
        <p:spPr bwMode="auto">
          <a:xfrm>
            <a:off x="3026498" y="2365901"/>
            <a:ext cx="1633781"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Aphakic/</a:t>
            </a:r>
          </a:p>
          <a:p>
            <a:pPr algn="ctr" eaLnBrk="1" hangingPunct="1">
              <a:lnSpc>
                <a:spcPct val="80000"/>
              </a:lnSpc>
              <a:spcBef>
                <a:spcPct val="0"/>
              </a:spcBef>
              <a:buClrTx/>
              <a:buSzTx/>
              <a:buFontTx/>
              <a:buNone/>
            </a:pPr>
            <a:r>
              <a:rPr lang="en-US" altLang="en-US" sz="1800" dirty="0" err="1">
                <a:solidFill>
                  <a:schemeClr val="bg1">
                    <a:lumMod val="75000"/>
                  </a:schemeClr>
                </a:solidFill>
              </a:rPr>
              <a:t>Pseudophakic</a:t>
            </a:r>
            <a:endParaRPr lang="en-US" altLang="en-US" sz="1800" dirty="0">
              <a:solidFill>
                <a:schemeClr val="bg1">
                  <a:lumMod val="75000"/>
                </a:schemeClr>
              </a:solidFill>
            </a:endParaRPr>
          </a:p>
        </p:txBody>
      </p:sp>
      <p:sp>
        <p:nvSpPr>
          <p:cNvPr id="43031" name="Text Box 35"/>
          <p:cNvSpPr txBox="1">
            <a:spLocks noChangeArrowheads="1"/>
          </p:cNvSpPr>
          <p:nvPr/>
        </p:nvSpPr>
        <p:spPr bwMode="auto">
          <a:xfrm>
            <a:off x="1190847" y="1295400"/>
            <a:ext cx="2473754"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solidFill>
                  <a:schemeClr val="bg1">
                    <a:lumMod val="75000"/>
                  </a:schemeClr>
                </a:solidFill>
              </a:rPr>
              <a:t>w/ Pupillary Block</a:t>
            </a:r>
          </a:p>
        </p:txBody>
      </p:sp>
      <p:sp>
        <p:nvSpPr>
          <p:cNvPr id="43032" name="Text Box 36"/>
          <p:cNvSpPr txBox="1">
            <a:spLocks noChangeArrowheads="1"/>
          </p:cNvSpPr>
          <p:nvPr/>
        </p:nvSpPr>
        <p:spPr bwMode="auto">
          <a:xfrm>
            <a:off x="5181600" y="1295400"/>
            <a:ext cx="2630848"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t>w/o Pupillary Block</a:t>
            </a:r>
          </a:p>
        </p:txBody>
      </p:sp>
      <p:sp>
        <p:nvSpPr>
          <p:cNvPr id="49" name="Rectangle 2">
            <a:extLst>
              <a:ext uri="{FF2B5EF4-FFF2-40B4-BE49-F238E27FC236}">
                <a16:creationId xmlns:a16="http://schemas.microsoft.com/office/drawing/2014/main" id="{240EE5BF-F7D2-4FC8-A5DD-F6B5423153C6}"/>
              </a:ext>
            </a:extLst>
          </p:cNvPr>
          <p:cNvSpPr>
            <a:spLocks noGrp="1" noChangeArrowheads="1"/>
          </p:cNvSpPr>
          <p:nvPr>
            <p:ph type="title"/>
          </p:nvPr>
        </p:nvSpPr>
        <p:spPr>
          <a:xfrm>
            <a:off x="457200" y="304800"/>
            <a:ext cx="7543800" cy="563562"/>
          </a:xfrm>
        </p:spPr>
        <p:txBody>
          <a:bodyPr/>
          <a:lstStyle/>
          <a:p>
            <a:pPr eaLnBrk="1" hangingPunct="1"/>
            <a:r>
              <a:rPr lang="en-US" altLang="en-US" sz="3500" dirty="0"/>
              <a:t>Q</a:t>
            </a:r>
          </a:p>
        </p:txBody>
      </p:sp>
      <p:sp>
        <p:nvSpPr>
          <p:cNvPr id="50" name="TextBox 49">
            <a:extLst>
              <a:ext uri="{FF2B5EF4-FFF2-40B4-BE49-F238E27FC236}">
                <a16:creationId xmlns:a16="http://schemas.microsoft.com/office/drawing/2014/main" id="{CF426230-46C8-405C-9015-99EF57762A2E}"/>
              </a:ext>
            </a:extLst>
          </p:cNvPr>
          <p:cNvSpPr txBox="1"/>
          <p:nvPr/>
        </p:nvSpPr>
        <p:spPr>
          <a:xfrm>
            <a:off x="2259496" y="189094"/>
            <a:ext cx="4607480" cy="400110"/>
          </a:xfrm>
          <a:prstGeom prst="rect">
            <a:avLst/>
          </a:prstGeom>
          <a:solidFill>
            <a:schemeClr val="accent1">
              <a:lumMod val="60000"/>
              <a:lumOff val="40000"/>
            </a:schemeClr>
          </a:solidFill>
        </p:spPr>
        <p:txBody>
          <a:bodyPr wrap="none" rtlCol="0">
            <a:spAutoFit/>
          </a:bodyPr>
          <a:lstStyle/>
          <a:p>
            <a:pPr algn="ctr"/>
            <a:r>
              <a:rPr lang="en-US" sz="2000" b="1" dirty="0"/>
              <a:t>Secondary Angle Closure Glaucoma</a:t>
            </a:r>
          </a:p>
        </p:txBody>
      </p:sp>
      <p:sp>
        <p:nvSpPr>
          <p:cNvPr id="2" name="TextBox 1">
            <a:extLst>
              <a:ext uri="{FF2B5EF4-FFF2-40B4-BE49-F238E27FC236}">
                <a16:creationId xmlns:a16="http://schemas.microsoft.com/office/drawing/2014/main" id="{A7E30BEC-923B-4C9A-A856-BDD0D882F6B8}"/>
              </a:ext>
            </a:extLst>
          </p:cNvPr>
          <p:cNvSpPr txBox="1"/>
          <p:nvPr/>
        </p:nvSpPr>
        <p:spPr>
          <a:xfrm>
            <a:off x="887305" y="2844119"/>
            <a:ext cx="1494320" cy="338554"/>
          </a:xfrm>
          <a:prstGeom prst="rect">
            <a:avLst/>
          </a:prstGeom>
          <a:noFill/>
        </p:spPr>
        <p:txBody>
          <a:bodyPr wrap="none" rtlCol="0">
            <a:spAutoFit/>
          </a:bodyPr>
          <a:lstStyle/>
          <a:p>
            <a:r>
              <a:rPr lang="en-US" sz="1600" dirty="0" err="1">
                <a:solidFill>
                  <a:schemeClr val="bg1">
                    <a:lumMod val="75000"/>
                  </a:schemeClr>
                </a:solidFill>
              </a:rPr>
              <a:t>Phacomorphic</a:t>
            </a:r>
            <a:endParaRPr lang="en-US" sz="1600" dirty="0">
              <a:solidFill>
                <a:schemeClr val="bg1">
                  <a:lumMod val="75000"/>
                </a:schemeClr>
              </a:solidFill>
            </a:endParaRPr>
          </a:p>
        </p:txBody>
      </p:sp>
      <p:sp>
        <p:nvSpPr>
          <p:cNvPr id="51" name="TextBox 50">
            <a:extLst>
              <a:ext uri="{FF2B5EF4-FFF2-40B4-BE49-F238E27FC236}">
                <a16:creationId xmlns:a16="http://schemas.microsoft.com/office/drawing/2014/main" id="{156069D4-340B-4160-A336-EBF73557CEE0}"/>
              </a:ext>
            </a:extLst>
          </p:cNvPr>
          <p:cNvSpPr txBox="1"/>
          <p:nvPr/>
        </p:nvSpPr>
        <p:spPr>
          <a:xfrm>
            <a:off x="884725" y="3175578"/>
            <a:ext cx="1402948" cy="338554"/>
          </a:xfrm>
          <a:prstGeom prst="rect">
            <a:avLst/>
          </a:prstGeom>
          <a:noFill/>
        </p:spPr>
        <p:txBody>
          <a:bodyPr wrap="none" rtlCol="0">
            <a:spAutoFit/>
          </a:bodyPr>
          <a:lstStyle/>
          <a:p>
            <a:r>
              <a:rPr lang="en-US" sz="1600" dirty="0">
                <a:solidFill>
                  <a:schemeClr val="bg1">
                    <a:lumMod val="75000"/>
                  </a:schemeClr>
                </a:solidFill>
              </a:rPr>
              <a:t>Ectopia </a:t>
            </a:r>
            <a:r>
              <a:rPr lang="en-US" sz="1600" dirty="0" err="1">
                <a:solidFill>
                  <a:schemeClr val="bg1">
                    <a:lumMod val="75000"/>
                  </a:schemeClr>
                </a:solidFill>
              </a:rPr>
              <a:t>lentis</a:t>
            </a:r>
            <a:endParaRPr lang="en-US" sz="1600" dirty="0">
              <a:solidFill>
                <a:schemeClr val="bg1">
                  <a:lumMod val="75000"/>
                </a:schemeClr>
              </a:solidFill>
            </a:endParaRPr>
          </a:p>
        </p:txBody>
      </p:sp>
      <p:cxnSp>
        <p:nvCxnSpPr>
          <p:cNvPr id="71" name="Straight Connector 70">
            <a:extLst>
              <a:ext uri="{FF2B5EF4-FFF2-40B4-BE49-F238E27FC236}">
                <a16:creationId xmlns:a16="http://schemas.microsoft.com/office/drawing/2014/main" id="{C104938D-BA8D-4E39-9D5F-9EE2012F2F3C}"/>
              </a:ext>
            </a:extLst>
          </p:cNvPr>
          <p:cNvCxnSpPr>
            <a:cxnSpLocks/>
          </p:cNvCxnSpPr>
          <p:nvPr/>
        </p:nvCxnSpPr>
        <p:spPr>
          <a:xfrm flipH="1">
            <a:off x="762665" y="3023488"/>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2A7E4E40-472F-4E50-8A7A-45C10FDD7171}"/>
              </a:ext>
            </a:extLst>
          </p:cNvPr>
          <p:cNvCxnSpPr>
            <a:cxnSpLocks/>
          </p:cNvCxnSpPr>
          <p:nvPr/>
        </p:nvCxnSpPr>
        <p:spPr>
          <a:xfrm flipH="1">
            <a:off x="762665" y="3347853"/>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C3924889-45B9-4383-9C9E-48F0A9C27AD8}"/>
              </a:ext>
            </a:extLst>
          </p:cNvPr>
          <p:cNvCxnSpPr>
            <a:cxnSpLocks/>
          </p:cNvCxnSpPr>
          <p:nvPr/>
        </p:nvCxnSpPr>
        <p:spPr>
          <a:xfrm flipH="1">
            <a:off x="748719" y="2838976"/>
            <a:ext cx="13947" cy="5088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 name="Straight Arrow Connector 5">
            <a:extLst>
              <a:ext uri="{FF2B5EF4-FFF2-40B4-BE49-F238E27FC236}">
                <a16:creationId xmlns:a16="http://schemas.microsoft.com/office/drawing/2014/main" id="{A3439F0C-5143-461F-8F3C-2E830785DEFC}"/>
              </a:ext>
            </a:extLst>
          </p:cNvPr>
          <p:cNvCxnSpPr>
            <a:stCxn id="50" idx="2"/>
          </p:cNvCxnSpPr>
          <p:nvPr/>
        </p:nvCxnSpPr>
        <p:spPr>
          <a:xfrm flipH="1">
            <a:off x="2971800" y="589204"/>
            <a:ext cx="1591436" cy="706196"/>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0" name="Straight Arrow Connector 9">
            <a:extLst>
              <a:ext uri="{FF2B5EF4-FFF2-40B4-BE49-F238E27FC236}">
                <a16:creationId xmlns:a16="http://schemas.microsoft.com/office/drawing/2014/main" id="{84DC796E-F6ED-4FBB-82D2-A260F480BF8A}"/>
              </a:ext>
            </a:extLst>
          </p:cNvPr>
          <p:cNvCxnSpPr>
            <a:cxnSpLocks/>
          </p:cNvCxnSpPr>
          <p:nvPr/>
        </p:nvCxnSpPr>
        <p:spPr>
          <a:xfrm>
            <a:off x="4572000" y="589204"/>
            <a:ext cx="1600200" cy="706196"/>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6" name="Straight Arrow Connector 25">
            <a:extLst>
              <a:ext uri="{FF2B5EF4-FFF2-40B4-BE49-F238E27FC236}">
                <a16:creationId xmlns:a16="http://schemas.microsoft.com/office/drawing/2014/main" id="{B70E0124-9B84-41A5-8D84-A66B7838A706}"/>
              </a:ext>
            </a:extLst>
          </p:cNvPr>
          <p:cNvCxnSpPr>
            <a:cxnSpLocks/>
          </p:cNvCxnSpPr>
          <p:nvPr/>
        </p:nvCxnSpPr>
        <p:spPr>
          <a:xfrm flipH="1">
            <a:off x="1159539" y="1828800"/>
            <a:ext cx="1290435" cy="478059"/>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28" name="Straight Arrow Connector 27">
            <a:extLst>
              <a:ext uri="{FF2B5EF4-FFF2-40B4-BE49-F238E27FC236}">
                <a16:creationId xmlns:a16="http://schemas.microsoft.com/office/drawing/2014/main" id="{567A4249-5C59-4416-8A8E-1C35913900AB}"/>
              </a:ext>
            </a:extLst>
          </p:cNvPr>
          <p:cNvCxnSpPr>
            <a:cxnSpLocks/>
          </p:cNvCxnSpPr>
          <p:nvPr/>
        </p:nvCxnSpPr>
        <p:spPr>
          <a:xfrm>
            <a:off x="2449973" y="1832208"/>
            <a:ext cx="1268784"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56" name="Text Box 6">
            <a:extLst>
              <a:ext uri="{FF2B5EF4-FFF2-40B4-BE49-F238E27FC236}">
                <a16:creationId xmlns:a16="http://schemas.microsoft.com/office/drawing/2014/main" id="{557983BD-9D64-49B9-A366-A08663B0451F}"/>
              </a:ext>
            </a:extLst>
          </p:cNvPr>
          <p:cNvSpPr txBox="1">
            <a:spLocks noChangeArrowheads="1"/>
          </p:cNvSpPr>
          <p:nvPr/>
        </p:nvSpPr>
        <p:spPr bwMode="auto">
          <a:xfrm>
            <a:off x="5029200" y="2356376"/>
            <a:ext cx="813043"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r" eaLnBrk="1" hangingPunct="1">
              <a:lnSpc>
                <a:spcPct val="80000"/>
              </a:lnSpc>
              <a:spcBef>
                <a:spcPct val="0"/>
              </a:spcBef>
              <a:buClrTx/>
              <a:buSzTx/>
              <a:buFontTx/>
              <a:buNone/>
            </a:pPr>
            <a:r>
              <a:rPr lang="en-US" altLang="en-US" sz="1800" dirty="0">
                <a:solidFill>
                  <a:schemeClr val="bg1">
                    <a:lumMod val="75000"/>
                  </a:schemeClr>
                </a:solidFill>
              </a:rPr>
              <a:t>‘Push’</a:t>
            </a:r>
          </a:p>
        </p:txBody>
      </p:sp>
      <p:sp>
        <p:nvSpPr>
          <p:cNvPr id="57" name="Text Box 14">
            <a:extLst>
              <a:ext uri="{FF2B5EF4-FFF2-40B4-BE49-F238E27FC236}">
                <a16:creationId xmlns:a16="http://schemas.microsoft.com/office/drawing/2014/main" id="{5DAFA1C1-3A29-4C27-A379-663FDD22E326}"/>
              </a:ext>
            </a:extLst>
          </p:cNvPr>
          <p:cNvSpPr txBox="1">
            <a:spLocks noChangeArrowheads="1"/>
          </p:cNvSpPr>
          <p:nvPr/>
        </p:nvSpPr>
        <p:spPr bwMode="auto">
          <a:xfrm>
            <a:off x="7620000" y="2365901"/>
            <a:ext cx="671979"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t>‘Pull’</a:t>
            </a:r>
          </a:p>
        </p:txBody>
      </p:sp>
      <p:cxnSp>
        <p:nvCxnSpPr>
          <p:cNvPr id="58" name="Straight Arrow Connector 57">
            <a:extLst>
              <a:ext uri="{FF2B5EF4-FFF2-40B4-BE49-F238E27FC236}">
                <a16:creationId xmlns:a16="http://schemas.microsoft.com/office/drawing/2014/main" id="{E874FEE9-46BD-46A3-90A3-DE7CC220FBFF}"/>
              </a:ext>
            </a:extLst>
          </p:cNvPr>
          <p:cNvCxnSpPr>
            <a:cxnSpLocks/>
          </p:cNvCxnSpPr>
          <p:nvPr/>
        </p:nvCxnSpPr>
        <p:spPr>
          <a:xfrm flipH="1">
            <a:off x="5867400" y="1828800"/>
            <a:ext cx="849775"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59" name="Straight Arrow Connector 58">
            <a:extLst>
              <a:ext uri="{FF2B5EF4-FFF2-40B4-BE49-F238E27FC236}">
                <a16:creationId xmlns:a16="http://schemas.microsoft.com/office/drawing/2014/main" id="{C370A4A1-FE96-4E70-B89E-839542A5E241}"/>
              </a:ext>
            </a:extLst>
          </p:cNvPr>
          <p:cNvCxnSpPr>
            <a:cxnSpLocks/>
          </p:cNvCxnSpPr>
          <p:nvPr/>
        </p:nvCxnSpPr>
        <p:spPr>
          <a:xfrm>
            <a:off x="6717173" y="1832208"/>
            <a:ext cx="902827" cy="474047"/>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62" name="Text Box 16">
            <a:extLst>
              <a:ext uri="{FF2B5EF4-FFF2-40B4-BE49-F238E27FC236}">
                <a16:creationId xmlns:a16="http://schemas.microsoft.com/office/drawing/2014/main" id="{33538067-0726-41B0-93FF-357EF00CA62D}"/>
              </a:ext>
            </a:extLst>
          </p:cNvPr>
          <p:cNvSpPr txBox="1">
            <a:spLocks noChangeArrowheads="1"/>
          </p:cNvSpPr>
          <p:nvPr/>
        </p:nvSpPr>
        <p:spPr bwMode="auto">
          <a:xfrm>
            <a:off x="8065437" y="2684785"/>
            <a:ext cx="628698"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NVG</a:t>
            </a:r>
          </a:p>
        </p:txBody>
      </p:sp>
      <p:sp>
        <p:nvSpPr>
          <p:cNvPr id="70" name="Text Box 21">
            <a:extLst>
              <a:ext uri="{FF2B5EF4-FFF2-40B4-BE49-F238E27FC236}">
                <a16:creationId xmlns:a16="http://schemas.microsoft.com/office/drawing/2014/main" id="{86C32650-BE1F-4CC3-8DB5-0C136D877E6F}"/>
              </a:ext>
            </a:extLst>
          </p:cNvPr>
          <p:cNvSpPr txBox="1">
            <a:spLocks noChangeArrowheads="1"/>
          </p:cNvSpPr>
          <p:nvPr/>
        </p:nvSpPr>
        <p:spPr bwMode="auto">
          <a:xfrm>
            <a:off x="8070534" y="3048000"/>
            <a:ext cx="526106"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a:solidFill>
                  <a:schemeClr val="bg1">
                    <a:lumMod val="75000"/>
                  </a:schemeClr>
                </a:solidFill>
              </a:rPr>
              <a:t>ICE</a:t>
            </a:r>
          </a:p>
        </p:txBody>
      </p:sp>
      <p:sp>
        <p:nvSpPr>
          <p:cNvPr id="75" name="Text Box 45">
            <a:extLst>
              <a:ext uri="{FF2B5EF4-FFF2-40B4-BE49-F238E27FC236}">
                <a16:creationId xmlns:a16="http://schemas.microsoft.com/office/drawing/2014/main" id="{2B6EDA2D-8F55-4DFD-A225-8C03CE6FC7F3}"/>
              </a:ext>
            </a:extLst>
          </p:cNvPr>
          <p:cNvSpPr txBox="1">
            <a:spLocks noChangeArrowheads="1"/>
          </p:cNvSpPr>
          <p:nvPr/>
        </p:nvSpPr>
        <p:spPr bwMode="auto">
          <a:xfrm>
            <a:off x="8073162" y="3810000"/>
            <a:ext cx="1070837" cy="74635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ts val="1700"/>
              </a:lnSpc>
              <a:spcBef>
                <a:spcPct val="0"/>
              </a:spcBef>
              <a:buClrTx/>
              <a:buSzTx/>
              <a:buFontTx/>
              <a:buNone/>
            </a:pPr>
            <a:r>
              <a:rPr lang="en-US" altLang="en-US" sz="1600" dirty="0"/>
              <a:t>Epithelial/ fibrous ingrowth</a:t>
            </a:r>
          </a:p>
        </p:txBody>
      </p:sp>
      <p:cxnSp>
        <p:nvCxnSpPr>
          <p:cNvPr id="77" name="Straight Connector 76">
            <a:extLst>
              <a:ext uri="{FF2B5EF4-FFF2-40B4-BE49-F238E27FC236}">
                <a16:creationId xmlns:a16="http://schemas.microsoft.com/office/drawing/2014/main" id="{FC090BD7-F2E1-4464-B57B-9CBE5874C89B}"/>
              </a:ext>
            </a:extLst>
          </p:cNvPr>
          <p:cNvCxnSpPr>
            <a:cxnSpLocks/>
          </p:cNvCxnSpPr>
          <p:nvPr/>
        </p:nvCxnSpPr>
        <p:spPr>
          <a:xfrm>
            <a:off x="7873969" y="2674448"/>
            <a:ext cx="7724" cy="128795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8" name="Straight Connector 77">
            <a:extLst>
              <a:ext uri="{FF2B5EF4-FFF2-40B4-BE49-F238E27FC236}">
                <a16:creationId xmlns:a16="http://schemas.microsoft.com/office/drawing/2014/main" id="{B1922ED5-C3D8-43D8-A00D-1D6BC9201DBA}"/>
              </a:ext>
            </a:extLst>
          </p:cNvPr>
          <p:cNvCxnSpPr/>
          <p:nvPr/>
        </p:nvCxnSpPr>
        <p:spPr>
          <a:xfrm flipH="1">
            <a:off x="7873968" y="2840262"/>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9" name="Straight Connector 78">
            <a:extLst>
              <a:ext uri="{FF2B5EF4-FFF2-40B4-BE49-F238E27FC236}">
                <a16:creationId xmlns:a16="http://schemas.microsoft.com/office/drawing/2014/main" id="{77019ED2-6D69-4A60-9D19-D4DB786EA3A0}"/>
              </a:ext>
            </a:extLst>
          </p:cNvPr>
          <p:cNvCxnSpPr/>
          <p:nvPr/>
        </p:nvCxnSpPr>
        <p:spPr>
          <a:xfrm flipH="1">
            <a:off x="7873968" y="3213518"/>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1" name="Straight Connector 80">
            <a:extLst>
              <a:ext uri="{FF2B5EF4-FFF2-40B4-BE49-F238E27FC236}">
                <a16:creationId xmlns:a16="http://schemas.microsoft.com/office/drawing/2014/main" id="{9796A12F-4125-4C05-8EE8-A388740C580D}"/>
              </a:ext>
            </a:extLst>
          </p:cNvPr>
          <p:cNvCxnSpPr/>
          <p:nvPr/>
        </p:nvCxnSpPr>
        <p:spPr>
          <a:xfrm flipH="1">
            <a:off x="7877837" y="3581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3" name="Straight Connector 82">
            <a:extLst>
              <a:ext uri="{FF2B5EF4-FFF2-40B4-BE49-F238E27FC236}">
                <a16:creationId xmlns:a16="http://schemas.microsoft.com/office/drawing/2014/main" id="{7FDC5F4B-9BF0-42AD-B8BB-2F2399BCF1E2}"/>
              </a:ext>
            </a:extLst>
          </p:cNvPr>
          <p:cNvCxnSpPr/>
          <p:nvPr/>
        </p:nvCxnSpPr>
        <p:spPr>
          <a:xfrm flipH="1">
            <a:off x="7881693" y="3962400"/>
            <a:ext cx="24447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93" name="Text Box 42">
            <a:extLst>
              <a:ext uri="{FF2B5EF4-FFF2-40B4-BE49-F238E27FC236}">
                <a16:creationId xmlns:a16="http://schemas.microsoft.com/office/drawing/2014/main" id="{53BAB77F-E061-4834-9068-34BDF78AD071}"/>
              </a:ext>
            </a:extLst>
          </p:cNvPr>
          <p:cNvSpPr txBox="1">
            <a:spLocks noChangeArrowheads="1"/>
          </p:cNvSpPr>
          <p:nvPr/>
        </p:nvSpPr>
        <p:spPr bwMode="auto">
          <a:xfrm>
            <a:off x="8111387" y="3429000"/>
            <a:ext cx="856196"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Flat AC</a:t>
            </a:r>
          </a:p>
        </p:txBody>
      </p:sp>
      <p:sp>
        <p:nvSpPr>
          <p:cNvPr id="100" name="Text Box 23">
            <a:extLst>
              <a:ext uri="{FF2B5EF4-FFF2-40B4-BE49-F238E27FC236}">
                <a16:creationId xmlns:a16="http://schemas.microsoft.com/office/drawing/2014/main" id="{D8F2FCFF-2984-4836-B000-9C5601A8EAAA}"/>
              </a:ext>
            </a:extLst>
          </p:cNvPr>
          <p:cNvSpPr txBox="1">
            <a:spLocks noChangeArrowheads="1"/>
          </p:cNvSpPr>
          <p:nvPr/>
        </p:nvSpPr>
        <p:spPr bwMode="auto">
          <a:xfrm>
            <a:off x="5530369" y="2667000"/>
            <a:ext cx="2143536"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Aqueous misdirection</a:t>
            </a:r>
          </a:p>
        </p:txBody>
      </p:sp>
      <p:cxnSp>
        <p:nvCxnSpPr>
          <p:cNvPr id="104" name="Straight Connector 103">
            <a:extLst>
              <a:ext uri="{FF2B5EF4-FFF2-40B4-BE49-F238E27FC236}">
                <a16:creationId xmlns:a16="http://schemas.microsoft.com/office/drawing/2014/main" id="{49D87D4A-E317-4446-9B95-5184CB3968F3}"/>
              </a:ext>
            </a:extLst>
          </p:cNvPr>
          <p:cNvCxnSpPr>
            <a:cxnSpLocks/>
          </p:cNvCxnSpPr>
          <p:nvPr/>
        </p:nvCxnSpPr>
        <p:spPr>
          <a:xfrm flipH="1">
            <a:off x="5316229" y="2667000"/>
            <a:ext cx="7397" cy="25314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5" name="Straight Connector 104">
            <a:extLst>
              <a:ext uri="{FF2B5EF4-FFF2-40B4-BE49-F238E27FC236}">
                <a16:creationId xmlns:a16="http://schemas.microsoft.com/office/drawing/2014/main" id="{F40B6D71-75A8-4A88-864D-00D14C2F710D}"/>
              </a:ext>
            </a:extLst>
          </p:cNvPr>
          <p:cNvCxnSpPr/>
          <p:nvPr/>
        </p:nvCxnSpPr>
        <p:spPr>
          <a:xfrm flipH="1">
            <a:off x="5323624" y="2832814"/>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6" name="Straight Connector 105">
            <a:extLst>
              <a:ext uri="{FF2B5EF4-FFF2-40B4-BE49-F238E27FC236}">
                <a16:creationId xmlns:a16="http://schemas.microsoft.com/office/drawing/2014/main" id="{010BF7B2-AA07-4DCF-822D-E2DB5CC0BF59}"/>
              </a:ext>
            </a:extLst>
          </p:cNvPr>
          <p:cNvCxnSpPr/>
          <p:nvPr/>
        </p:nvCxnSpPr>
        <p:spPr>
          <a:xfrm flipH="1">
            <a:off x="5323624" y="3360065"/>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a:extLst>
              <a:ext uri="{FF2B5EF4-FFF2-40B4-BE49-F238E27FC236}">
                <a16:creationId xmlns:a16="http://schemas.microsoft.com/office/drawing/2014/main" id="{BAC8035C-3999-4C31-93CD-6C0D2ADEB73B}"/>
              </a:ext>
            </a:extLst>
          </p:cNvPr>
          <p:cNvCxnSpPr/>
          <p:nvPr/>
        </p:nvCxnSpPr>
        <p:spPr>
          <a:xfrm flipH="1">
            <a:off x="5323536" y="3786938"/>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8" name="Straight Connector 107">
            <a:extLst>
              <a:ext uri="{FF2B5EF4-FFF2-40B4-BE49-F238E27FC236}">
                <a16:creationId xmlns:a16="http://schemas.microsoft.com/office/drawing/2014/main" id="{DB64CAEE-69B4-426A-8A5B-D1269DBF0F66}"/>
              </a:ext>
            </a:extLst>
          </p:cNvPr>
          <p:cNvCxnSpPr/>
          <p:nvPr/>
        </p:nvCxnSpPr>
        <p:spPr>
          <a:xfrm flipH="1">
            <a:off x="5327493" y="4249152"/>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12" name="Straight Connector 111">
            <a:extLst>
              <a:ext uri="{FF2B5EF4-FFF2-40B4-BE49-F238E27FC236}">
                <a16:creationId xmlns:a16="http://schemas.microsoft.com/office/drawing/2014/main" id="{99A16C30-4BE4-48E5-8B65-0C5F3039B8DC}"/>
              </a:ext>
            </a:extLst>
          </p:cNvPr>
          <p:cNvCxnSpPr/>
          <p:nvPr/>
        </p:nvCxnSpPr>
        <p:spPr>
          <a:xfrm flipH="1">
            <a:off x="5333455" y="51816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13" name="Text Box 42">
            <a:extLst>
              <a:ext uri="{FF2B5EF4-FFF2-40B4-BE49-F238E27FC236}">
                <a16:creationId xmlns:a16="http://schemas.microsoft.com/office/drawing/2014/main" id="{056DFFD9-3CA2-42E7-90FE-4F14522E3504}"/>
              </a:ext>
            </a:extLst>
          </p:cNvPr>
          <p:cNvSpPr txBox="1">
            <a:spLocks noChangeArrowheads="1"/>
          </p:cNvSpPr>
          <p:nvPr/>
        </p:nvSpPr>
        <p:spPr bwMode="auto">
          <a:xfrm>
            <a:off x="5533954" y="3623846"/>
            <a:ext cx="1563248"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Retinal surgery</a:t>
            </a:r>
          </a:p>
        </p:txBody>
      </p:sp>
      <p:sp>
        <p:nvSpPr>
          <p:cNvPr id="118" name="Text Box 47">
            <a:extLst>
              <a:ext uri="{FF2B5EF4-FFF2-40B4-BE49-F238E27FC236}">
                <a16:creationId xmlns:a16="http://schemas.microsoft.com/office/drawing/2014/main" id="{3F59D898-ECAD-49F0-9425-2A1BC8DDA7B5}"/>
              </a:ext>
            </a:extLst>
          </p:cNvPr>
          <p:cNvSpPr txBox="1">
            <a:spLocks noChangeArrowheads="1"/>
          </p:cNvSpPr>
          <p:nvPr/>
        </p:nvSpPr>
        <p:spPr bwMode="auto">
          <a:xfrm>
            <a:off x="5523688" y="4538246"/>
            <a:ext cx="1414170"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Drug-induced</a:t>
            </a:r>
          </a:p>
        </p:txBody>
      </p:sp>
      <p:sp>
        <p:nvSpPr>
          <p:cNvPr id="16" name="TextBox 15">
            <a:extLst>
              <a:ext uri="{FF2B5EF4-FFF2-40B4-BE49-F238E27FC236}">
                <a16:creationId xmlns:a16="http://schemas.microsoft.com/office/drawing/2014/main" id="{984E008D-FBBA-42B4-940E-EA26772E0161}"/>
              </a:ext>
            </a:extLst>
          </p:cNvPr>
          <p:cNvSpPr txBox="1"/>
          <p:nvPr/>
        </p:nvSpPr>
        <p:spPr>
          <a:xfrm>
            <a:off x="6230528" y="5257800"/>
            <a:ext cx="1326004" cy="369332"/>
          </a:xfrm>
          <a:prstGeom prst="rect">
            <a:avLst/>
          </a:prstGeom>
          <a:noFill/>
        </p:spPr>
        <p:txBody>
          <a:bodyPr wrap="none" rtlCol="0">
            <a:spAutoFit/>
          </a:bodyPr>
          <a:lstStyle/>
          <a:p>
            <a:pPr algn="ctr"/>
            <a:r>
              <a:rPr lang="en-US" dirty="0">
                <a:solidFill>
                  <a:schemeClr val="bg1">
                    <a:lumMod val="75000"/>
                  </a:schemeClr>
                </a:solidFill>
              </a:rPr>
              <a:t>Both/Either</a:t>
            </a:r>
          </a:p>
        </p:txBody>
      </p:sp>
      <p:cxnSp>
        <p:nvCxnSpPr>
          <p:cNvPr id="125" name="Straight Connector 124">
            <a:extLst>
              <a:ext uri="{FF2B5EF4-FFF2-40B4-BE49-F238E27FC236}">
                <a16:creationId xmlns:a16="http://schemas.microsoft.com/office/drawing/2014/main" id="{01138141-D318-4ED7-A7FE-D8F2155CE890}"/>
              </a:ext>
            </a:extLst>
          </p:cNvPr>
          <p:cNvCxnSpPr/>
          <p:nvPr/>
        </p:nvCxnSpPr>
        <p:spPr>
          <a:xfrm flipH="1">
            <a:off x="5334000" y="4724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52" name="Text Box 47">
            <a:extLst>
              <a:ext uri="{FF2B5EF4-FFF2-40B4-BE49-F238E27FC236}">
                <a16:creationId xmlns:a16="http://schemas.microsoft.com/office/drawing/2014/main" id="{E3578916-9804-473C-8F06-D4FA0BCEDFD0}"/>
              </a:ext>
            </a:extLst>
          </p:cNvPr>
          <p:cNvSpPr txBox="1">
            <a:spLocks noChangeArrowheads="1"/>
          </p:cNvSpPr>
          <p:nvPr/>
        </p:nvSpPr>
        <p:spPr bwMode="auto">
          <a:xfrm>
            <a:off x="5543446" y="4055146"/>
            <a:ext cx="1619354"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err="1">
                <a:solidFill>
                  <a:schemeClr val="bg1">
                    <a:lumMod val="75000"/>
                  </a:schemeClr>
                </a:solidFill>
              </a:rPr>
              <a:t>Nanophthalmos</a:t>
            </a:r>
            <a:endParaRPr lang="en-US" altLang="en-US" sz="1600" dirty="0">
              <a:solidFill>
                <a:schemeClr val="bg1">
                  <a:lumMod val="75000"/>
                </a:schemeClr>
              </a:solidFill>
            </a:endParaRPr>
          </a:p>
        </p:txBody>
      </p:sp>
      <p:sp>
        <p:nvSpPr>
          <p:cNvPr id="53" name="Text Box 45">
            <a:extLst>
              <a:ext uri="{FF2B5EF4-FFF2-40B4-BE49-F238E27FC236}">
                <a16:creationId xmlns:a16="http://schemas.microsoft.com/office/drawing/2014/main" id="{57D1A14F-68FE-47D2-983C-1A879D66A9DC}"/>
              </a:ext>
            </a:extLst>
          </p:cNvPr>
          <p:cNvSpPr txBox="1">
            <a:spLocks noChangeArrowheads="1"/>
          </p:cNvSpPr>
          <p:nvPr/>
        </p:nvSpPr>
        <p:spPr bwMode="auto">
          <a:xfrm>
            <a:off x="5523688" y="5013493"/>
            <a:ext cx="582211"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PFV</a:t>
            </a:r>
          </a:p>
        </p:txBody>
      </p:sp>
      <p:sp>
        <p:nvSpPr>
          <p:cNvPr id="54" name="Text Box 42">
            <a:extLst>
              <a:ext uri="{FF2B5EF4-FFF2-40B4-BE49-F238E27FC236}">
                <a16:creationId xmlns:a16="http://schemas.microsoft.com/office/drawing/2014/main" id="{E1E37D2C-2C52-446B-843B-01E64990D3EC}"/>
              </a:ext>
            </a:extLst>
          </p:cNvPr>
          <p:cNvSpPr txBox="1">
            <a:spLocks noChangeArrowheads="1"/>
          </p:cNvSpPr>
          <p:nvPr/>
        </p:nvSpPr>
        <p:spPr bwMode="auto">
          <a:xfrm>
            <a:off x="5551406" y="3192546"/>
            <a:ext cx="2276072"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ERD/choroidal effusion</a:t>
            </a:r>
          </a:p>
        </p:txBody>
      </p:sp>
      <p:sp>
        <p:nvSpPr>
          <p:cNvPr id="3" name="Oval 2">
            <a:extLst>
              <a:ext uri="{FF2B5EF4-FFF2-40B4-BE49-F238E27FC236}">
                <a16:creationId xmlns:a16="http://schemas.microsoft.com/office/drawing/2014/main" id="{CA43B5D7-5B37-41B8-AA23-BE1D77209FD4}"/>
              </a:ext>
            </a:extLst>
          </p:cNvPr>
          <p:cNvSpPr/>
          <p:nvPr/>
        </p:nvSpPr>
        <p:spPr>
          <a:xfrm>
            <a:off x="7987580" y="3557880"/>
            <a:ext cx="1120988" cy="1100546"/>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TextBox 45">
            <a:extLst>
              <a:ext uri="{FF2B5EF4-FFF2-40B4-BE49-F238E27FC236}">
                <a16:creationId xmlns:a16="http://schemas.microsoft.com/office/drawing/2014/main" id="{6DB69676-7F48-4D07-B491-35A6A82DED6B}"/>
              </a:ext>
            </a:extLst>
          </p:cNvPr>
          <p:cNvSpPr txBox="1"/>
          <p:nvPr/>
        </p:nvSpPr>
        <p:spPr>
          <a:xfrm>
            <a:off x="1491849" y="2421881"/>
            <a:ext cx="5903574" cy="4278094"/>
          </a:xfrm>
          <a:prstGeom prst="rect">
            <a:avLst/>
          </a:prstGeom>
          <a:solidFill>
            <a:schemeClr val="accent5">
              <a:lumMod val="75000"/>
            </a:schemeClr>
          </a:solidFill>
        </p:spPr>
        <p:txBody>
          <a:bodyPr wrap="square" rtlCol="0">
            <a:spAutoFit/>
          </a:bodyPr>
          <a:lstStyle/>
          <a:p>
            <a:r>
              <a:rPr lang="en-US" sz="1600" i="1" dirty="0">
                <a:solidFill>
                  <a:srgbClr val="0000FF"/>
                </a:solidFill>
              </a:rPr>
              <a:t>In a nutshell, what is </a:t>
            </a:r>
            <a:r>
              <a:rPr lang="en-US" sz="1600" dirty="0">
                <a:solidFill>
                  <a:srgbClr val="0000FF"/>
                </a:solidFill>
              </a:rPr>
              <a:t>epithelial/fibrous ingrowth</a:t>
            </a:r>
            <a:r>
              <a:rPr lang="en-US" sz="1600" i="1" dirty="0">
                <a:solidFill>
                  <a:srgbClr val="0000FF"/>
                </a:solidFill>
              </a:rPr>
              <a:t>?</a:t>
            </a:r>
          </a:p>
          <a:p>
            <a:r>
              <a:rPr lang="en-US" sz="1600" dirty="0">
                <a:solidFill>
                  <a:srgbClr val="0000FF"/>
                </a:solidFill>
              </a:rPr>
              <a:t>Intraocular invasion by epithelial or fibrous tissue via a surgical or traumatic wound</a:t>
            </a:r>
          </a:p>
          <a:p>
            <a:endParaRPr lang="en-US" sz="1600" i="1" dirty="0">
              <a:solidFill>
                <a:srgbClr val="0000FF"/>
              </a:solidFill>
            </a:endParaRPr>
          </a:p>
          <a:p>
            <a:r>
              <a:rPr lang="en-US" sz="1600" i="1" dirty="0">
                <a:solidFill>
                  <a:srgbClr val="0000FF"/>
                </a:solidFill>
              </a:rPr>
              <a:t>How do these entities produce secondary ACG?</a:t>
            </a:r>
          </a:p>
          <a:p>
            <a:r>
              <a:rPr lang="en-US" sz="1600" dirty="0">
                <a:solidFill>
                  <a:srgbClr val="0000FF"/>
                </a:solidFill>
              </a:rPr>
              <a:t>If the invading tissue grows over the angle, it can produce PAS, or even destroy the TM</a:t>
            </a:r>
          </a:p>
          <a:p>
            <a:endParaRPr lang="en-US" sz="1600" i="1" dirty="0">
              <a:solidFill>
                <a:srgbClr val="0000FF"/>
              </a:solidFill>
            </a:endParaRPr>
          </a:p>
          <a:p>
            <a:r>
              <a:rPr lang="en-US" sz="1600" i="1" dirty="0">
                <a:solidFill>
                  <a:srgbClr val="0000FF"/>
                </a:solidFill>
              </a:rPr>
              <a:t>What do they look like at the slit lamp?</a:t>
            </a:r>
          </a:p>
          <a:p>
            <a:r>
              <a:rPr lang="en-US" sz="1600" dirty="0">
                <a:solidFill>
                  <a:srgbClr val="0000FF"/>
                </a:solidFill>
              </a:rPr>
              <a:t>--Epithelial ingrowth: A thin gray sheet</a:t>
            </a:r>
          </a:p>
          <a:p>
            <a:r>
              <a:rPr lang="en-US" sz="1600" dirty="0">
                <a:solidFill>
                  <a:srgbClr val="0000FF"/>
                </a:solidFill>
              </a:rPr>
              <a:t>--Fibrous ingrowth: </a:t>
            </a:r>
            <a:r>
              <a:rPr lang="en-US" sz="1600" dirty="0">
                <a:solidFill>
                  <a:schemeClr val="accent5">
                    <a:lumMod val="75000"/>
                  </a:schemeClr>
                </a:solidFill>
              </a:rPr>
              <a:t>A thick, gray-white, vascular layer</a:t>
            </a:r>
          </a:p>
          <a:p>
            <a:endParaRPr lang="en-US" sz="1600" dirty="0">
              <a:solidFill>
                <a:schemeClr val="accent5">
                  <a:lumMod val="75000"/>
                </a:schemeClr>
              </a:solidFill>
            </a:endParaRPr>
          </a:p>
          <a:p>
            <a:r>
              <a:rPr lang="en-US" sz="1600" i="1" dirty="0">
                <a:solidFill>
                  <a:schemeClr val="accent5">
                    <a:lumMod val="75000"/>
                  </a:schemeClr>
                </a:solidFill>
              </a:rPr>
              <a:t>What is the treatment?</a:t>
            </a:r>
          </a:p>
          <a:p>
            <a:r>
              <a:rPr lang="en-US" sz="1600" dirty="0">
                <a:solidFill>
                  <a:schemeClr val="accent5">
                    <a:lumMod val="75000"/>
                  </a:schemeClr>
                </a:solidFill>
              </a:rPr>
              <a:t>Extensive intraocular debridement can be attempted</a:t>
            </a:r>
          </a:p>
          <a:p>
            <a:endParaRPr lang="en-US" sz="1600" dirty="0">
              <a:solidFill>
                <a:schemeClr val="accent5">
                  <a:lumMod val="75000"/>
                </a:schemeClr>
              </a:solidFill>
            </a:endParaRPr>
          </a:p>
          <a:p>
            <a:r>
              <a:rPr lang="en-US" sz="1600" i="1" dirty="0">
                <a:solidFill>
                  <a:schemeClr val="accent5">
                    <a:lumMod val="75000"/>
                  </a:schemeClr>
                </a:solidFill>
              </a:rPr>
              <a:t>What is the prognosis?</a:t>
            </a:r>
          </a:p>
          <a:p>
            <a:r>
              <a:rPr lang="en-US" sz="1600" dirty="0">
                <a:solidFill>
                  <a:schemeClr val="accent5">
                    <a:lumMod val="75000"/>
                  </a:schemeClr>
                </a:solidFill>
              </a:rPr>
              <a:t>Poor</a:t>
            </a:r>
          </a:p>
        </p:txBody>
      </p:sp>
    </p:spTree>
    <p:extLst>
      <p:ext uri="{BB962C8B-B14F-4D97-AF65-F5344CB8AC3E}">
        <p14:creationId xmlns:p14="http://schemas.microsoft.com/office/powerpoint/2010/main" val="305578240"/>
      </p:ext>
    </p:extLst>
  </p:cSld>
  <p:clrMapOvr>
    <a:masterClrMapping/>
  </p:clrMapOvr>
</p:sld>
</file>

<file path=ppt/slides/slide4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Straight Arrow Connector 12">
            <a:extLst>
              <a:ext uri="{FF2B5EF4-FFF2-40B4-BE49-F238E27FC236}">
                <a16:creationId xmlns:a16="http://schemas.microsoft.com/office/drawing/2014/main" id="{A6DE2085-829C-480C-9216-69D6039C0A37}"/>
              </a:ext>
            </a:extLst>
          </p:cNvPr>
          <p:cNvCxnSpPr>
            <a:cxnSpLocks/>
          </p:cNvCxnSpPr>
          <p:nvPr/>
        </p:nvCxnSpPr>
        <p:spPr>
          <a:xfrm>
            <a:off x="6717173" y="1828800"/>
            <a:ext cx="0" cy="3462754"/>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43014" name="Text Box 6"/>
          <p:cNvSpPr txBox="1">
            <a:spLocks noChangeArrowheads="1"/>
          </p:cNvSpPr>
          <p:nvPr/>
        </p:nvSpPr>
        <p:spPr bwMode="auto">
          <a:xfrm>
            <a:off x="533400" y="2356376"/>
            <a:ext cx="1005403"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Lens-</a:t>
            </a:r>
          </a:p>
          <a:p>
            <a:pPr algn="ctr" eaLnBrk="1" hangingPunct="1">
              <a:lnSpc>
                <a:spcPct val="80000"/>
              </a:lnSpc>
              <a:spcBef>
                <a:spcPct val="0"/>
              </a:spcBef>
              <a:buClrTx/>
              <a:buSzTx/>
              <a:buFontTx/>
              <a:buNone/>
            </a:pPr>
            <a:r>
              <a:rPr lang="en-US" altLang="en-US" sz="1800" dirty="0">
                <a:solidFill>
                  <a:schemeClr val="bg1">
                    <a:lumMod val="75000"/>
                  </a:schemeClr>
                </a:solidFill>
              </a:rPr>
              <a:t>Induced</a:t>
            </a:r>
          </a:p>
        </p:txBody>
      </p:sp>
      <p:sp>
        <p:nvSpPr>
          <p:cNvPr id="43017" name="Text Box 14"/>
          <p:cNvSpPr txBox="1">
            <a:spLocks noChangeArrowheads="1"/>
          </p:cNvSpPr>
          <p:nvPr/>
        </p:nvSpPr>
        <p:spPr bwMode="auto">
          <a:xfrm>
            <a:off x="3026498" y="2365901"/>
            <a:ext cx="1633781"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Aphakic/</a:t>
            </a:r>
          </a:p>
          <a:p>
            <a:pPr algn="ctr" eaLnBrk="1" hangingPunct="1">
              <a:lnSpc>
                <a:spcPct val="80000"/>
              </a:lnSpc>
              <a:spcBef>
                <a:spcPct val="0"/>
              </a:spcBef>
              <a:buClrTx/>
              <a:buSzTx/>
              <a:buFontTx/>
              <a:buNone/>
            </a:pPr>
            <a:r>
              <a:rPr lang="en-US" altLang="en-US" sz="1800" dirty="0" err="1">
                <a:solidFill>
                  <a:schemeClr val="bg1">
                    <a:lumMod val="75000"/>
                  </a:schemeClr>
                </a:solidFill>
              </a:rPr>
              <a:t>Pseudophakic</a:t>
            </a:r>
            <a:endParaRPr lang="en-US" altLang="en-US" sz="1800" dirty="0">
              <a:solidFill>
                <a:schemeClr val="bg1">
                  <a:lumMod val="75000"/>
                </a:schemeClr>
              </a:solidFill>
            </a:endParaRPr>
          </a:p>
        </p:txBody>
      </p:sp>
      <p:sp>
        <p:nvSpPr>
          <p:cNvPr id="43031" name="Text Box 35"/>
          <p:cNvSpPr txBox="1">
            <a:spLocks noChangeArrowheads="1"/>
          </p:cNvSpPr>
          <p:nvPr/>
        </p:nvSpPr>
        <p:spPr bwMode="auto">
          <a:xfrm>
            <a:off x="1190847" y="1295400"/>
            <a:ext cx="2473754"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solidFill>
                  <a:schemeClr val="bg1">
                    <a:lumMod val="75000"/>
                  </a:schemeClr>
                </a:solidFill>
              </a:rPr>
              <a:t>w/ Pupillary Block</a:t>
            </a:r>
          </a:p>
        </p:txBody>
      </p:sp>
      <p:sp>
        <p:nvSpPr>
          <p:cNvPr id="43032" name="Text Box 36"/>
          <p:cNvSpPr txBox="1">
            <a:spLocks noChangeArrowheads="1"/>
          </p:cNvSpPr>
          <p:nvPr/>
        </p:nvSpPr>
        <p:spPr bwMode="auto">
          <a:xfrm>
            <a:off x="5181600" y="1295400"/>
            <a:ext cx="2630848"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t>w/o Pupillary Block</a:t>
            </a:r>
          </a:p>
        </p:txBody>
      </p:sp>
      <p:sp>
        <p:nvSpPr>
          <p:cNvPr id="49" name="Rectangle 2">
            <a:extLst>
              <a:ext uri="{FF2B5EF4-FFF2-40B4-BE49-F238E27FC236}">
                <a16:creationId xmlns:a16="http://schemas.microsoft.com/office/drawing/2014/main" id="{240EE5BF-F7D2-4FC8-A5DD-F6B5423153C6}"/>
              </a:ext>
            </a:extLst>
          </p:cNvPr>
          <p:cNvSpPr>
            <a:spLocks noGrp="1" noChangeArrowheads="1"/>
          </p:cNvSpPr>
          <p:nvPr>
            <p:ph type="title"/>
          </p:nvPr>
        </p:nvSpPr>
        <p:spPr>
          <a:xfrm>
            <a:off x="457200" y="304800"/>
            <a:ext cx="7543800" cy="563562"/>
          </a:xfrm>
        </p:spPr>
        <p:txBody>
          <a:bodyPr/>
          <a:lstStyle/>
          <a:p>
            <a:pPr eaLnBrk="1" hangingPunct="1"/>
            <a:r>
              <a:rPr lang="en-US" altLang="en-US" sz="3500" dirty="0"/>
              <a:t>A</a:t>
            </a:r>
          </a:p>
        </p:txBody>
      </p:sp>
      <p:sp>
        <p:nvSpPr>
          <p:cNvPr id="50" name="TextBox 49">
            <a:extLst>
              <a:ext uri="{FF2B5EF4-FFF2-40B4-BE49-F238E27FC236}">
                <a16:creationId xmlns:a16="http://schemas.microsoft.com/office/drawing/2014/main" id="{CF426230-46C8-405C-9015-99EF57762A2E}"/>
              </a:ext>
            </a:extLst>
          </p:cNvPr>
          <p:cNvSpPr txBox="1"/>
          <p:nvPr/>
        </p:nvSpPr>
        <p:spPr>
          <a:xfrm>
            <a:off x="2259496" y="189094"/>
            <a:ext cx="4607480" cy="400110"/>
          </a:xfrm>
          <a:prstGeom prst="rect">
            <a:avLst/>
          </a:prstGeom>
          <a:solidFill>
            <a:schemeClr val="accent1">
              <a:lumMod val="60000"/>
              <a:lumOff val="40000"/>
            </a:schemeClr>
          </a:solidFill>
        </p:spPr>
        <p:txBody>
          <a:bodyPr wrap="none" rtlCol="0">
            <a:spAutoFit/>
          </a:bodyPr>
          <a:lstStyle/>
          <a:p>
            <a:pPr algn="ctr"/>
            <a:r>
              <a:rPr lang="en-US" sz="2000" b="1" dirty="0"/>
              <a:t>Secondary Angle Closure Glaucoma</a:t>
            </a:r>
          </a:p>
        </p:txBody>
      </p:sp>
      <p:sp>
        <p:nvSpPr>
          <p:cNvPr id="2" name="TextBox 1">
            <a:extLst>
              <a:ext uri="{FF2B5EF4-FFF2-40B4-BE49-F238E27FC236}">
                <a16:creationId xmlns:a16="http://schemas.microsoft.com/office/drawing/2014/main" id="{A7E30BEC-923B-4C9A-A856-BDD0D882F6B8}"/>
              </a:ext>
            </a:extLst>
          </p:cNvPr>
          <p:cNvSpPr txBox="1"/>
          <p:nvPr/>
        </p:nvSpPr>
        <p:spPr>
          <a:xfrm>
            <a:off x="887305" y="2844119"/>
            <a:ext cx="1494320" cy="338554"/>
          </a:xfrm>
          <a:prstGeom prst="rect">
            <a:avLst/>
          </a:prstGeom>
          <a:noFill/>
        </p:spPr>
        <p:txBody>
          <a:bodyPr wrap="none" rtlCol="0">
            <a:spAutoFit/>
          </a:bodyPr>
          <a:lstStyle/>
          <a:p>
            <a:r>
              <a:rPr lang="en-US" sz="1600" dirty="0" err="1">
                <a:solidFill>
                  <a:schemeClr val="bg1">
                    <a:lumMod val="75000"/>
                  </a:schemeClr>
                </a:solidFill>
              </a:rPr>
              <a:t>Phacomorphic</a:t>
            </a:r>
            <a:endParaRPr lang="en-US" sz="1600" dirty="0">
              <a:solidFill>
                <a:schemeClr val="bg1">
                  <a:lumMod val="75000"/>
                </a:schemeClr>
              </a:solidFill>
            </a:endParaRPr>
          </a:p>
        </p:txBody>
      </p:sp>
      <p:sp>
        <p:nvSpPr>
          <p:cNvPr id="51" name="TextBox 50">
            <a:extLst>
              <a:ext uri="{FF2B5EF4-FFF2-40B4-BE49-F238E27FC236}">
                <a16:creationId xmlns:a16="http://schemas.microsoft.com/office/drawing/2014/main" id="{156069D4-340B-4160-A336-EBF73557CEE0}"/>
              </a:ext>
            </a:extLst>
          </p:cNvPr>
          <p:cNvSpPr txBox="1"/>
          <p:nvPr/>
        </p:nvSpPr>
        <p:spPr>
          <a:xfrm>
            <a:off x="884725" y="3175578"/>
            <a:ext cx="1402948" cy="338554"/>
          </a:xfrm>
          <a:prstGeom prst="rect">
            <a:avLst/>
          </a:prstGeom>
          <a:noFill/>
        </p:spPr>
        <p:txBody>
          <a:bodyPr wrap="none" rtlCol="0">
            <a:spAutoFit/>
          </a:bodyPr>
          <a:lstStyle/>
          <a:p>
            <a:r>
              <a:rPr lang="en-US" sz="1600" dirty="0">
                <a:solidFill>
                  <a:schemeClr val="bg1">
                    <a:lumMod val="75000"/>
                  </a:schemeClr>
                </a:solidFill>
              </a:rPr>
              <a:t>Ectopia </a:t>
            </a:r>
            <a:r>
              <a:rPr lang="en-US" sz="1600" dirty="0" err="1">
                <a:solidFill>
                  <a:schemeClr val="bg1">
                    <a:lumMod val="75000"/>
                  </a:schemeClr>
                </a:solidFill>
              </a:rPr>
              <a:t>lentis</a:t>
            </a:r>
            <a:endParaRPr lang="en-US" sz="1600" dirty="0">
              <a:solidFill>
                <a:schemeClr val="bg1">
                  <a:lumMod val="75000"/>
                </a:schemeClr>
              </a:solidFill>
            </a:endParaRPr>
          </a:p>
        </p:txBody>
      </p:sp>
      <p:cxnSp>
        <p:nvCxnSpPr>
          <p:cNvPr id="71" name="Straight Connector 70">
            <a:extLst>
              <a:ext uri="{FF2B5EF4-FFF2-40B4-BE49-F238E27FC236}">
                <a16:creationId xmlns:a16="http://schemas.microsoft.com/office/drawing/2014/main" id="{C104938D-BA8D-4E39-9D5F-9EE2012F2F3C}"/>
              </a:ext>
            </a:extLst>
          </p:cNvPr>
          <p:cNvCxnSpPr>
            <a:cxnSpLocks/>
          </p:cNvCxnSpPr>
          <p:nvPr/>
        </p:nvCxnSpPr>
        <p:spPr>
          <a:xfrm flipH="1">
            <a:off x="762665" y="3023488"/>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2A7E4E40-472F-4E50-8A7A-45C10FDD7171}"/>
              </a:ext>
            </a:extLst>
          </p:cNvPr>
          <p:cNvCxnSpPr>
            <a:cxnSpLocks/>
          </p:cNvCxnSpPr>
          <p:nvPr/>
        </p:nvCxnSpPr>
        <p:spPr>
          <a:xfrm flipH="1">
            <a:off x="762665" y="3347853"/>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C3924889-45B9-4383-9C9E-48F0A9C27AD8}"/>
              </a:ext>
            </a:extLst>
          </p:cNvPr>
          <p:cNvCxnSpPr>
            <a:cxnSpLocks/>
          </p:cNvCxnSpPr>
          <p:nvPr/>
        </p:nvCxnSpPr>
        <p:spPr>
          <a:xfrm flipH="1">
            <a:off x="748719" y="2838976"/>
            <a:ext cx="13947" cy="5088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 name="Straight Arrow Connector 5">
            <a:extLst>
              <a:ext uri="{FF2B5EF4-FFF2-40B4-BE49-F238E27FC236}">
                <a16:creationId xmlns:a16="http://schemas.microsoft.com/office/drawing/2014/main" id="{A3439F0C-5143-461F-8F3C-2E830785DEFC}"/>
              </a:ext>
            </a:extLst>
          </p:cNvPr>
          <p:cNvCxnSpPr>
            <a:stCxn id="50" idx="2"/>
          </p:cNvCxnSpPr>
          <p:nvPr/>
        </p:nvCxnSpPr>
        <p:spPr>
          <a:xfrm flipH="1">
            <a:off x="2971800" y="589204"/>
            <a:ext cx="1591436" cy="706196"/>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0" name="Straight Arrow Connector 9">
            <a:extLst>
              <a:ext uri="{FF2B5EF4-FFF2-40B4-BE49-F238E27FC236}">
                <a16:creationId xmlns:a16="http://schemas.microsoft.com/office/drawing/2014/main" id="{84DC796E-F6ED-4FBB-82D2-A260F480BF8A}"/>
              </a:ext>
            </a:extLst>
          </p:cNvPr>
          <p:cNvCxnSpPr>
            <a:cxnSpLocks/>
          </p:cNvCxnSpPr>
          <p:nvPr/>
        </p:nvCxnSpPr>
        <p:spPr>
          <a:xfrm>
            <a:off x="4572000" y="589204"/>
            <a:ext cx="1600200" cy="706196"/>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6" name="Straight Arrow Connector 25">
            <a:extLst>
              <a:ext uri="{FF2B5EF4-FFF2-40B4-BE49-F238E27FC236}">
                <a16:creationId xmlns:a16="http://schemas.microsoft.com/office/drawing/2014/main" id="{B70E0124-9B84-41A5-8D84-A66B7838A706}"/>
              </a:ext>
            </a:extLst>
          </p:cNvPr>
          <p:cNvCxnSpPr>
            <a:cxnSpLocks/>
          </p:cNvCxnSpPr>
          <p:nvPr/>
        </p:nvCxnSpPr>
        <p:spPr>
          <a:xfrm flipH="1">
            <a:off x="1159539" y="1828800"/>
            <a:ext cx="1290435" cy="478059"/>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28" name="Straight Arrow Connector 27">
            <a:extLst>
              <a:ext uri="{FF2B5EF4-FFF2-40B4-BE49-F238E27FC236}">
                <a16:creationId xmlns:a16="http://schemas.microsoft.com/office/drawing/2014/main" id="{567A4249-5C59-4416-8A8E-1C35913900AB}"/>
              </a:ext>
            </a:extLst>
          </p:cNvPr>
          <p:cNvCxnSpPr>
            <a:cxnSpLocks/>
          </p:cNvCxnSpPr>
          <p:nvPr/>
        </p:nvCxnSpPr>
        <p:spPr>
          <a:xfrm>
            <a:off x="2449973" y="1832208"/>
            <a:ext cx="1268784"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56" name="Text Box 6">
            <a:extLst>
              <a:ext uri="{FF2B5EF4-FFF2-40B4-BE49-F238E27FC236}">
                <a16:creationId xmlns:a16="http://schemas.microsoft.com/office/drawing/2014/main" id="{557983BD-9D64-49B9-A366-A08663B0451F}"/>
              </a:ext>
            </a:extLst>
          </p:cNvPr>
          <p:cNvSpPr txBox="1">
            <a:spLocks noChangeArrowheads="1"/>
          </p:cNvSpPr>
          <p:nvPr/>
        </p:nvSpPr>
        <p:spPr bwMode="auto">
          <a:xfrm>
            <a:off x="5029200" y="2356376"/>
            <a:ext cx="813043"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r" eaLnBrk="1" hangingPunct="1">
              <a:lnSpc>
                <a:spcPct val="80000"/>
              </a:lnSpc>
              <a:spcBef>
                <a:spcPct val="0"/>
              </a:spcBef>
              <a:buClrTx/>
              <a:buSzTx/>
              <a:buFontTx/>
              <a:buNone/>
            </a:pPr>
            <a:r>
              <a:rPr lang="en-US" altLang="en-US" sz="1800" dirty="0">
                <a:solidFill>
                  <a:schemeClr val="bg1">
                    <a:lumMod val="75000"/>
                  </a:schemeClr>
                </a:solidFill>
              </a:rPr>
              <a:t>‘Push’</a:t>
            </a:r>
          </a:p>
        </p:txBody>
      </p:sp>
      <p:sp>
        <p:nvSpPr>
          <p:cNvPr id="57" name="Text Box 14">
            <a:extLst>
              <a:ext uri="{FF2B5EF4-FFF2-40B4-BE49-F238E27FC236}">
                <a16:creationId xmlns:a16="http://schemas.microsoft.com/office/drawing/2014/main" id="{5DAFA1C1-3A29-4C27-A379-663FDD22E326}"/>
              </a:ext>
            </a:extLst>
          </p:cNvPr>
          <p:cNvSpPr txBox="1">
            <a:spLocks noChangeArrowheads="1"/>
          </p:cNvSpPr>
          <p:nvPr/>
        </p:nvSpPr>
        <p:spPr bwMode="auto">
          <a:xfrm>
            <a:off x="7620000" y="2365901"/>
            <a:ext cx="671979"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t>‘Pull’</a:t>
            </a:r>
          </a:p>
        </p:txBody>
      </p:sp>
      <p:cxnSp>
        <p:nvCxnSpPr>
          <p:cNvPr id="58" name="Straight Arrow Connector 57">
            <a:extLst>
              <a:ext uri="{FF2B5EF4-FFF2-40B4-BE49-F238E27FC236}">
                <a16:creationId xmlns:a16="http://schemas.microsoft.com/office/drawing/2014/main" id="{E874FEE9-46BD-46A3-90A3-DE7CC220FBFF}"/>
              </a:ext>
            </a:extLst>
          </p:cNvPr>
          <p:cNvCxnSpPr>
            <a:cxnSpLocks/>
          </p:cNvCxnSpPr>
          <p:nvPr/>
        </p:nvCxnSpPr>
        <p:spPr>
          <a:xfrm flipH="1">
            <a:off x="5867400" y="1828800"/>
            <a:ext cx="849775"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59" name="Straight Arrow Connector 58">
            <a:extLst>
              <a:ext uri="{FF2B5EF4-FFF2-40B4-BE49-F238E27FC236}">
                <a16:creationId xmlns:a16="http://schemas.microsoft.com/office/drawing/2014/main" id="{C370A4A1-FE96-4E70-B89E-839542A5E241}"/>
              </a:ext>
            </a:extLst>
          </p:cNvPr>
          <p:cNvCxnSpPr>
            <a:cxnSpLocks/>
          </p:cNvCxnSpPr>
          <p:nvPr/>
        </p:nvCxnSpPr>
        <p:spPr>
          <a:xfrm>
            <a:off x="6717173" y="1832208"/>
            <a:ext cx="902827" cy="474047"/>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62" name="Text Box 16">
            <a:extLst>
              <a:ext uri="{FF2B5EF4-FFF2-40B4-BE49-F238E27FC236}">
                <a16:creationId xmlns:a16="http://schemas.microsoft.com/office/drawing/2014/main" id="{33538067-0726-41B0-93FF-357EF00CA62D}"/>
              </a:ext>
            </a:extLst>
          </p:cNvPr>
          <p:cNvSpPr txBox="1">
            <a:spLocks noChangeArrowheads="1"/>
          </p:cNvSpPr>
          <p:nvPr/>
        </p:nvSpPr>
        <p:spPr bwMode="auto">
          <a:xfrm>
            <a:off x="8065437" y="2684785"/>
            <a:ext cx="628698"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NVG</a:t>
            </a:r>
          </a:p>
        </p:txBody>
      </p:sp>
      <p:sp>
        <p:nvSpPr>
          <p:cNvPr id="70" name="Text Box 21">
            <a:extLst>
              <a:ext uri="{FF2B5EF4-FFF2-40B4-BE49-F238E27FC236}">
                <a16:creationId xmlns:a16="http://schemas.microsoft.com/office/drawing/2014/main" id="{86C32650-BE1F-4CC3-8DB5-0C136D877E6F}"/>
              </a:ext>
            </a:extLst>
          </p:cNvPr>
          <p:cNvSpPr txBox="1">
            <a:spLocks noChangeArrowheads="1"/>
          </p:cNvSpPr>
          <p:nvPr/>
        </p:nvSpPr>
        <p:spPr bwMode="auto">
          <a:xfrm>
            <a:off x="8070534" y="3048000"/>
            <a:ext cx="526106"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a:solidFill>
                  <a:schemeClr val="bg1">
                    <a:lumMod val="75000"/>
                  </a:schemeClr>
                </a:solidFill>
              </a:rPr>
              <a:t>ICE</a:t>
            </a:r>
          </a:p>
        </p:txBody>
      </p:sp>
      <p:sp>
        <p:nvSpPr>
          <p:cNvPr id="75" name="Text Box 45">
            <a:extLst>
              <a:ext uri="{FF2B5EF4-FFF2-40B4-BE49-F238E27FC236}">
                <a16:creationId xmlns:a16="http://schemas.microsoft.com/office/drawing/2014/main" id="{2B6EDA2D-8F55-4DFD-A225-8C03CE6FC7F3}"/>
              </a:ext>
            </a:extLst>
          </p:cNvPr>
          <p:cNvSpPr txBox="1">
            <a:spLocks noChangeArrowheads="1"/>
          </p:cNvSpPr>
          <p:nvPr/>
        </p:nvSpPr>
        <p:spPr bwMode="auto">
          <a:xfrm>
            <a:off x="8073162" y="3810000"/>
            <a:ext cx="1070837" cy="74635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ts val="1700"/>
              </a:lnSpc>
              <a:spcBef>
                <a:spcPct val="0"/>
              </a:spcBef>
              <a:buClrTx/>
              <a:buSzTx/>
              <a:buFontTx/>
              <a:buNone/>
            </a:pPr>
            <a:r>
              <a:rPr lang="en-US" altLang="en-US" sz="1600" dirty="0"/>
              <a:t>Epithelial/ fibrous ingrowth</a:t>
            </a:r>
          </a:p>
        </p:txBody>
      </p:sp>
      <p:cxnSp>
        <p:nvCxnSpPr>
          <p:cNvPr id="77" name="Straight Connector 76">
            <a:extLst>
              <a:ext uri="{FF2B5EF4-FFF2-40B4-BE49-F238E27FC236}">
                <a16:creationId xmlns:a16="http://schemas.microsoft.com/office/drawing/2014/main" id="{FC090BD7-F2E1-4464-B57B-9CBE5874C89B}"/>
              </a:ext>
            </a:extLst>
          </p:cNvPr>
          <p:cNvCxnSpPr>
            <a:cxnSpLocks/>
          </p:cNvCxnSpPr>
          <p:nvPr/>
        </p:nvCxnSpPr>
        <p:spPr>
          <a:xfrm>
            <a:off x="7873969" y="2674448"/>
            <a:ext cx="7724" cy="128795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8" name="Straight Connector 77">
            <a:extLst>
              <a:ext uri="{FF2B5EF4-FFF2-40B4-BE49-F238E27FC236}">
                <a16:creationId xmlns:a16="http://schemas.microsoft.com/office/drawing/2014/main" id="{B1922ED5-C3D8-43D8-A00D-1D6BC9201DBA}"/>
              </a:ext>
            </a:extLst>
          </p:cNvPr>
          <p:cNvCxnSpPr/>
          <p:nvPr/>
        </p:nvCxnSpPr>
        <p:spPr>
          <a:xfrm flipH="1">
            <a:off x="7873968" y="2840262"/>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9" name="Straight Connector 78">
            <a:extLst>
              <a:ext uri="{FF2B5EF4-FFF2-40B4-BE49-F238E27FC236}">
                <a16:creationId xmlns:a16="http://schemas.microsoft.com/office/drawing/2014/main" id="{77019ED2-6D69-4A60-9D19-D4DB786EA3A0}"/>
              </a:ext>
            </a:extLst>
          </p:cNvPr>
          <p:cNvCxnSpPr/>
          <p:nvPr/>
        </p:nvCxnSpPr>
        <p:spPr>
          <a:xfrm flipH="1">
            <a:off x="7873968" y="3213518"/>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1" name="Straight Connector 80">
            <a:extLst>
              <a:ext uri="{FF2B5EF4-FFF2-40B4-BE49-F238E27FC236}">
                <a16:creationId xmlns:a16="http://schemas.microsoft.com/office/drawing/2014/main" id="{9796A12F-4125-4C05-8EE8-A388740C580D}"/>
              </a:ext>
            </a:extLst>
          </p:cNvPr>
          <p:cNvCxnSpPr/>
          <p:nvPr/>
        </p:nvCxnSpPr>
        <p:spPr>
          <a:xfrm flipH="1">
            <a:off x="7877837" y="3581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3" name="Straight Connector 82">
            <a:extLst>
              <a:ext uri="{FF2B5EF4-FFF2-40B4-BE49-F238E27FC236}">
                <a16:creationId xmlns:a16="http://schemas.microsoft.com/office/drawing/2014/main" id="{7FDC5F4B-9BF0-42AD-B8BB-2F2399BCF1E2}"/>
              </a:ext>
            </a:extLst>
          </p:cNvPr>
          <p:cNvCxnSpPr/>
          <p:nvPr/>
        </p:nvCxnSpPr>
        <p:spPr>
          <a:xfrm flipH="1">
            <a:off x="7881693" y="3962400"/>
            <a:ext cx="24447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93" name="Text Box 42">
            <a:extLst>
              <a:ext uri="{FF2B5EF4-FFF2-40B4-BE49-F238E27FC236}">
                <a16:creationId xmlns:a16="http://schemas.microsoft.com/office/drawing/2014/main" id="{53BAB77F-E061-4834-9068-34BDF78AD071}"/>
              </a:ext>
            </a:extLst>
          </p:cNvPr>
          <p:cNvSpPr txBox="1">
            <a:spLocks noChangeArrowheads="1"/>
          </p:cNvSpPr>
          <p:nvPr/>
        </p:nvSpPr>
        <p:spPr bwMode="auto">
          <a:xfrm>
            <a:off x="8111387" y="3429000"/>
            <a:ext cx="856196"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Flat AC</a:t>
            </a:r>
          </a:p>
        </p:txBody>
      </p:sp>
      <p:sp>
        <p:nvSpPr>
          <p:cNvPr id="100" name="Text Box 23">
            <a:extLst>
              <a:ext uri="{FF2B5EF4-FFF2-40B4-BE49-F238E27FC236}">
                <a16:creationId xmlns:a16="http://schemas.microsoft.com/office/drawing/2014/main" id="{D8F2FCFF-2984-4836-B000-9C5601A8EAAA}"/>
              </a:ext>
            </a:extLst>
          </p:cNvPr>
          <p:cNvSpPr txBox="1">
            <a:spLocks noChangeArrowheads="1"/>
          </p:cNvSpPr>
          <p:nvPr/>
        </p:nvSpPr>
        <p:spPr bwMode="auto">
          <a:xfrm>
            <a:off x="5530369" y="2667000"/>
            <a:ext cx="2143536"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Aqueous misdirection</a:t>
            </a:r>
          </a:p>
        </p:txBody>
      </p:sp>
      <p:cxnSp>
        <p:nvCxnSpPr>
          <p:cNvPr id="104" name="Straight Connector 103">
            <a:extLst>
              <a:ext uri="{FF2B5EF4-FFF2-40B4-BE49-F238E27FC236}">
                <a16:creationId xmlns:a16="http://schemas.microsoft.com/office/drawing/2014/main" id="{49D87D4A-E317-4446-9B95-5184CB3968F3}"/>
              </a:ext>
            </a:extLst>
          </p:cNvPr>
          <p:cNvCxnSpPr>
            <a:cxnSpLocks/>
          </p:cNvCxnSpPr>
          <p:nvPr/>
        </p:nvCxnSpPr>
        <p:spPr>
          <a:xfrm flipH="1">
            <a:off x="5316229" y="2667000"/>
            <a:ext cx="7397" cy="25314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5" name="Straight Connector 104">
            <a:extLst>
              <a:ext uri="{FF2B5EF4-FFF2-40B4-BE49-F238E27FC236}">
                <a16:creationId xmlns:a16="http://schemas.microsoft.com/office/drawing/2014/main" id="{F40B6D71-75A8-4A88-864D-00D14C2F710D}"/>
              </a:ext>
            </a:extLst>
          </p:cNvPr>
          <p:cNvCxnSpPr/>
          <p:nvPr/>
        </p:nvCxnSpPr>
        <p:spPr>
          <a:xfrm flipH="1">
            <a:off x="5323624" y="2832814"/>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6" name="Straight Connector 105">
            <a:extLst>
              <a:ext uri="{FF2B5EF4-FFF2-40B4-BE49-F238E27FC236}">
                <a16:creationId xmlns:a16="http://schemas.microsoft.com/office/drawing/2014/main" id="{010BF7B2-AA07-4DCF-822D-E2DB5CC0BF59}"/>
              </a:ext>
            </a:extLst>
          </p:cNvPr>
          <p:cNvCxnSpPr/>
          <p:nvPr/>
        </p:nvCxnSpPr>
        <p:spPr>
          <a:xfrm flipH="1">
            <a:off x="5323624" y="3360065"/>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a:extLst>
              <a:ext uri="{FF2B5EF4-FFF2-40B4-BE49-F238E27FC236}">
                <a16:creationId xmlns:a16="http://schemas.microsoft.com/office/drawing/2014/main" id="{BAC8035C-3999-4C31-93CD-6C0D2ADEB73B}"/>
              </a:ext>
            </a:extLst>
          </p:cNvPr>
          <p:cNvCxnSpPr/>
          <p:nvPr/>
        </p:nvCxnSpPr>
        <p:spPr>
          <a:xfrm flipH="1">
            <a:off x="5323536" y="3786938"/>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8" name="Straight Connector 107">
            <a:extLst>
              <a:ext uri="{FF2B5EF4-FFF2-40B4-BE49-F238E27FC236}">
                <a16:creationId xmlns:a16="http://schemas.microsoft.com/office/drawing/2014/main" id="{DB64CAEE-69B4-426A-8A5B-D1269DBF0F66}"/>
              </a:ext>
            </a:extLst>
          </p:cNvPr>
          <p:cNvCxnSpPr/>
          <p:nvPr/>
        </p:nvCxnSpPr>
        <p:spPr>
          <a:xfrm flipH="1">
            <a:off x="5327493" y="4249152"/>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12" name="Straight Connector 111">
            <a:extLst>
              <a:ext uri="{FF2B5EF4-FFF2-40B4-BE49-F238E27FC236}">
                <a16:creationId xmlns:a16="http://schemas.microsoft.com/office/drawing/2014/main" id="{99A16C30-4BE4-48E5-8B65-0C5F3039B8DC}"/>
              </a:ext>
            </a:extLst>
          </p:cNvPr>
          <p:cNvCxnSpPr/>
          <p:nvPr/>
        </p:nvCxnSpPr>
        <p:spPr>
          <a:xfrm flipH="1">
            <a:off x="5333455" y="51816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13" name="Text Box 42">
            <a:extLst>
              <a:ext uri="{FF2B5EF4-FFF2-40B4-BE49-F238E27FC236}">
                <a16:creationId xmlns:a16="http://schemas.microsoft.com/office/drawing/2014/main" id="{056DFFD9-3CA2-42E7-90FE-4F14522E3504}"/>
              </a:ext>
            </a:extLst>
          </p:cNvPr>
          <p:cNvSpPr txBox="1">
            <a:spLocks noChangeArrowheads="1"/>
          </p:cNvSpPr>
          <p:nvPr/>
        </p:nvSpPr>
        <p:spPr bwMode="auto">
          <a:xfrm>
            <a:off x="5533954" y="3623846"/>
            <a:ext cx="1563248"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Retinal surgery</a:t>
            </a:r>
          </a:p>
        </p:txBody>
      </p:sp>
      <p:sp>
        <p:nvSpPr>
          <p:cNvPr id="118" name="Text Box 47">
            <a:extLst>
              <a:ext uri="{FF2B5EF4-FFF2-40B4-BE49-F238E27FC236}">
                <a16:creationId xmlns:a16="http://schemas.microsoft.com/office/drawing/2014/main" id="{3F59D898-ECAD-49F0-9425-2A1BC8DDA7B5}"/>
              </a:ext>
            </a:extLst>
          </p:cNvPr>
          <p:cNvSpPr txBox="1">
            <a:spLocks noChangeArrowheads="1"/>
          </p:cNvSpPr>
          <p:nvPr/>
        </p:nvSpPr>
        <p:spPr bwMode="auto">
          <a:xfrm>
            <a:off x="5523688" y="4538246"/>
            <a:ext cx="1414170"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Drug-induced</a:t>
            </a:r>
          </a:p>
        </p:txBody>
      </p:sp>
      <p:sp>
        <p:nvSpPr>
          <p:cNvPr id="16" name="TextBox 15">
            <a:extLst>
              <a:ext uri="{FF2B5EF4-FFF2-40B4-BE49-F238E27FC236}">
                <a16:creationId xmlns:a16="http://schemas.microsoft.com/office/drawing/2014/main" id="{984E008D-FBBA-42B4-940E-EA26772E0161}"/>
              </a:ext>
            </a:extLst>
          </p:cNvPr>
          <p:cNvSpPr txBox="1"/>
          <p:nvPr/>
        </p:nvSpPr>
        <p:spPr>
          <a:xfrm>
            <a:off x="6230528" y="5257800"/>
            <a:ext cx="1326004" cy="369332"/>
          </a:xfrm>
          <a:prstGeom prst="rect">
            <a:avLst/>
          </a:prstGeom>
          <a:noFill/>
        </p:spPr>
        <p:txBody>
          <a:bodyPr wrap="none" rtlCol="0">
            <a:spAutoFit/>
          </a:bodyPr>
          <a:lstStyle/>
          <a:p>
            <a:pPr algn="ctr"/>
            <a:r>
              <a:rPr lang="en-US" dirty="0">
                <a:solidFill>
                  <a:schemeClr val="bg1">
                    <a:lumMod val="75000"/>
                  </a:schemeClr>
                </a:solidFill>
              </a:rPr>
              <a:t>Both/Either</a:t>
            </a:r>
          </a:p>
        </p:txBody>
      </p:sp>
      <p:cxnSp>
        <p:nvCxnSpPr>
          <p:cNvPr id="125" name="Straight Connector 124">
            <a:extLst>
              <a:ext uri="{FF2B5EF4-FFF2-40B4-BE49-F238E27FC236}">
                <a16:creationId xmlns:a16="http://schemas.microsoft.com/office/drawing/2014/main" id="{01138141-D318-4ED7-A7FE-D8F2155CE890}"/>
              </a:ext>
            </a:extLst>
          </p:cNvPr>
          <p:cNvCxnSpPr/>
          <p:nvPr/>
        </p:nvCxnSpPr>
        <p:spPr>
          <a:xfrm flipH="1">
            <a:off x="5334000" y="4724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52" name="Text Box 47">
            <a:extLst>
              <a:ext uri="{FF2B5EF4-FFF2-40B4-BE49-F238E27FC236}">
                <a16:creationId xmlns:a16="http://schemas.microsoft.com/office/drawing/2014/main" id="{E3578916-9804-473C-8F06-D4FA0BCEDFD0}"/>
              </a:ext>
            </a:extLst>
          </p:cNvPr>
          <p:cNvSpPr txBox="1">
            <a:spLocks noChangeArrowheads="1"/>
          </p:cNvSpPr>
          <p:nvPr/>
        </p:nvSpPr>
        <p:spPr bwMode="auto">
          <a:xfrm>
            <a:off x="5543446" y="4055146"/>
            <a:ext cx="1619354"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err="1">
                <a:solidFill>
                  <a:schemeClr val="bg1">
                    <a:lumMod val="75000"/>
                  </a:schemeClr>
                </a:solidFill>
              </a:rPr>
              <a:t>Nanophthalmos</a:t>
            </a:r>
            <a:endParaRPr lang="en-US" altLang="en-US" sz="1600" dirty="0">
              <a:solidFill>
                <a:schemeClr val="bg1">
                  <a:lumMod val="75000"/>
                </a:schemeClr>
              </a:solidFill>
            </a:endParaRPr>
          </a:p>
        </p:txBody>
      </p:sp>
      <p:sp>
        <p:nvSpPr>
          <p:cNvPr id="53" name="Text Box 45">
            <a:extLst>
              <a:ext uri="{FF2B5EF4-FFF2-40B4-BE49-F238E27FC236}">
                <a16:creationId xmlns:a16="http://schemas.microsoft.com/office/drawing/2014/main" id="{57D1A14F-68FE-47D2-983C-1A879D66A9DC}"/>
              </a:ext>
            </a:extLst>
          </p:cNvPr>
          <p:cNvSpPr txBox="1">
            <a:spLocks noChangeArrowheads="1"/>
          </p:cNvSpPr>
          <p:nvPr/>
        </p:nvSpPr>
        <p:spPr bwMode="auto">
          <a:xfrm>
            <a:off x="5523688" y="5013493"/>
            <a:ext cx="582211"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PFV</a:t>
            </a:r>
          </a:p>
        </p:txBody>
      </p:sp>
      <p:sp>
        <p:nvSpPr>
          <p:cNvPr id="54" name="Text Box 42">
            <a:extLst>
              <a:ext uri="{FF2B5EF4-FFF2-40B4-BE49-F238E27FC236}">
                <a16:creationId xmlns:a16="http://schemas.microsoft.com/office/drawing/2014/main" id="{E1E37D2C-2C52-446B-843B-01E64990D3EC}"/>
              </a:ext>
            </a:extLst>
          </p:cNvPr>
          <p:cNvSpPr txBox="1">
            <a:spLocks noChangeArrowheads="1"/>
          </p:cNvSpPr>
          <p:nvPr/>
        </p:nvSpPr>
        <p:spPr bwMode="auto">
          <a:xfrm>
            <a:off x="5551406" y="3192546"/>
            <a:ext cx="2276072"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ERD/choroidal effusion</a:t>
            </a:r>
          </a:p>
        </p:txBody>
      </p:sp>
      <p:sp>
        <p:nvSpPr>
          <p:cNvPr id="3" name="Oval 2">
            <a:extLst>
              <a:ext uri="{FF2B5EF4-FFF2-40B4-BE49-F238E27FC236}">
                <a16:creationId xmlns:a16="http://schemas.microsoft.com/office/drawing/2014/main" id="{CA43B5D7-5B37-41B8-AA23-BE1D77209FD4}"/>
              </a:ext>
            </a:extLst>
          </p:cNvPr>
          <p:cNvSpPr/>
          <p:nvPr/>
        </p:nvSpPr>
        <p:spPr>
          <a:xfrm>
            <a:off x="7987580" y="3557880"/>
            <a:ext cx="1120988" cy="1100546"/>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TextBox 45">
            <a:extLst>
              <a:ext uri="{FF2B5EF4-FFF2-40B4-BE49-F238E27FC236}">
                <a16:creationId xmlns:a16="http://schemas.microsoft.com/office/drawing/2014/main" id="{6DB69676-7F48-4D07-B491-35A6A82DED6B}"/>
              </a:ext>
            </a:extLst>
          </p:cNvPr>
          <p:cNvSpPr txBox="1"/>
          <p:nvPr/>
        </p:nvSpPr>
        <p:spPr>
          <a:xfrm>
            <a:off x="1491849" y="2421881"/>
            <a:ext cx="5903574" cy="4278094"/>
          </a:xfrm>
          <a:prstGeom prst="rect">
            <a:avLst/>
          </a:prstGeom>
          <a:solidFill>
            <a:schemeClr val="accent5">
              <a:lumMod val="75000"/>
            </a:schemeClr>
          </a:solidFill>
        </p:spPr>
        <p:txBody>
          <a:bodyPr wrap="square" rtlCol="0">
            <a:spAutoFit/>
          </a:bodyPr>
          <a:lstStyle/>
          <a:p>
            <a:r>
              <a:rPr lang="en-US" sz="1600" i="1" dirty="0">
                <a:solidFill>
                  <a:srgbClr val="0000FF"/>
                </a:solidFill>
              </a:rPr>
              <a:t>In a nutshell, what is </a:t>
            </a:r>
            <a:r>
              <a:rPr lang="en-US" sz="1600" dirty="0">
                <a:solidFill>
                  <a:srgbClr val="0000FF"/>
                </a:solidFill>
              </a:rPr>
              <a:t>epithelial/fibrous ingrowth</a:t>
            </a:r>
            <a:r>
              <a:rPr lang="en-US" sz="1600" i="1" dirty="0">
                <a:solidFill>
                  <a:srgbClr val="0000FF"/>
                </a:solidFill>
              </a:rPr>
              <a:t>?</a:t>
            </a:r>
          </a:p>
          <a:p>
            <a:r>
              <a:rPr lang="en-US" sz="1600" dirty="0">
                <a:solidFill>
                  <a:srgbClr val="0000FF"/>
                </a:solidFill>
              </a:rPr>
              <a:t>Intraocular invasion by epithelial or fibrous tissue via a surgical or traumatic wound</a:t>
            </a:r>
          </a:p>
          <a:p>
            <a:endParaRPr lang="en-US" sz="1600" i="1" dirty="0">
              <a:solidFill>
                <a:srgbClr val="0000FF"/>
              </a:solidFill>
            </a:endParaRPr>
          </a:p>
          <a:p>
            <a:r>
              <a:rPr lang="en-US" sz="1600" i="1" dirty="0">
                <a:solidFill>
                  <a:srgbClr val="0000FF"/>
                </a:solidFill>
              </a:rPr>
              <a:t>How do these entities produce secondary ACG?</a:t>
            </a:r>
          </a:p>
          <a:p>
            <a:r>
              <a:rPr lang="en-US" sz="1600" dirty="0">
                <a:solidFill>
                  <a:srgbClr val="0000FF"/>
                </a:solidFill>
              </a:rPr>
              <a:t>If the invading tissue grows over the angle, it can produce PAS, or even destroy the TM</a:t>
            </a:r>
          </a:p>
          <a:p>
            <a:endParaRPr lang="en-US" sz="1600" i="1" dirty="0">
              <a:solidFill>
                <a:srgbClr val="0000FF"/>
              </a:solidFill>
            </a:endParaRPr>
          </a:p>
          <a:p>
            <a:r>
              <a:rPr lang="en-US" sz="1600" i="1" dirty="0">
                <a:solidFill>
                  <a:srgbClr val="0000FF"/>
                </a:solidFill>
              </a:rPr>
              <a:t>What do they look like at the slit lamp?</a:t>
            </a:r>
          </a:p>
          <a:p>
            <a:r>
              <a:rPr lang="en-US" sz="1600" dirty="0">
                <a:solidFill>
                  <a:srgbClr val="0000FF"/>
                </a:solidFill>
              </a:rPr>
              <a:t>--Epithelial ingrowth: A thin gray sheet</a:t>
            </a:r>
          </a:p>
          <a:p>
            <a:r>
              <a:rPr lang="en-US" sz="1600" dirty="0">
                <a:solidFill>
                  <a:srgbClr val="0000FF"/>
                </a:solidFill>
              </a:rPr>
              <a:t>--Fibrous ingrowth: A thick, gray-white, vascular layer</a:t>
            </a:r>
            <a:endParaRPr lang="en-US" sz="1600" dirty="0">
              <a:solidFill>
                <a:schemeClr val="accent5">
                  <a:lumMod val="75000"/>
                </a:schemeClr>
              </a:solidFill>
            </a:endParaRPr>
          </a:p>
          <a:p>
            <a:endParaRPr lang="en-US" sz="1600" dirty="0">
              <a:solidFill>
                <a:schemeClr val="accent5">
                  <a:lumMod val="75000"/>
                </a:schemeClr>
              </a:solidFill>
            </a:endParaRPr>
          </a:p>
          <a:p>
            <a:r>
              <a:rPr lang="en-US" sz="1600" i="1" dirty="0">
                <a:solidFill>
                  <a:schemeClr val="accent5">
                    <a:lumMod val="75000"/>
                  </a:schemeClr>
                </a:solidFill>
              </a:rPr>
              <a:t>What is the treatment?</a:t>
            </a:r>
          </a:p>
          <a:p>
            <a:r>
              <a:rPr lang="en-US" sz="1600" dirty="0">
                <a:solidFill>
                  <a:schemeClr val="accent5">
                    <a:lumMod val="75000"/>
                  </a:schemeClr>
                </a:solidFill>
              </a:rPr>
              <a:t>Extensive intraocular debridement can be attempted</a:t>
            </a:r>
          </a:p>
          <a:p>
            <a:endParaRPr lang="en-US" sz="1600" dirty="0">
              <a:solidFill>
                <a:schemeClr val="accent5">
                  <a:lumMod val="75000"/>
                </a:schemeClr>
              </a:solidFill>
            </a:endParaRPr>
          </a:p>
          <a:p>
            <a:r>
              <a:rPr lang="en-US" sz="1600" i="1" dirty="0">
                <a:solidFill>
                  <a:schemeClr val="accent5">
                    <a:lumMod val="75000"/>
                  </a:schemeClr>
                </a:solidFill>
              </a:rPr>
              <a:t>What is the prognosis?</a:t>
            </a:r>
          </a:p>
          <a:p>
            <a:r>
              <a:rPr lang="en-US" sz="1600" dirty="0">
                <a:solidFill>
                  <a:schemeClr val="accent5">
                    <a:lumMod val="75000"/>
                  </a:schemeClr>
                </a:solidFill>
              </a:rPr>
              <a:t>Poor</a:t>
            </a:r>
          </a:p>
        </p:txBody>
      </p:sp>
    </p:spTree>
    <p:extLst>
      <p:ext uri="{BB962C8B-B14F-4D97-AF65-F5344CB8AC3E}">
        <p14:creationId xmlns:p14="http://schemas.microsoft.com/office/powerpoint/2010/main" val="2994824914"/>
      </p:ext>
    </p:extLst>
  </p:cSld>
  <p:clrMapOvr>
    <a:masterClrMapping/>
  </p:clrMapOvr>
</p:sld>
</file>

<file path=ppt/slides/slide4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2321C597-25C7-4EC3-A48B-BF192D256226}"/>
              </a:ext>
            </a:extLst>
          </p:cNvPr>
          <p:cNvSpPr>
            <a:spLocks noGrp="1"/>
          </p:cNvSpPr>
          <p:nvPr>
            <p:ph type="sldNum" sz="quarter" idx="12"/>
          </p:nvPr>
        </p:nvSpPr>
        <p:spPr/>
        <p:txBody>
          <a:bodyPr/>
          <a:lstStyle/>
          <a:p>
            <a:pPr>
              <a:defRPr/>
            </a:pPr>
            <a:fld id="{88253C76-64F2-4E0E-BE17-EF9425115A77}" type="slidenum">
              <a:rPr lang="en-US" altLang="en-US" smtClean="0"/>
              <a:pPr>
                <a:defRPr/>
              </a:pPr>
              <a:t>402</a:t>
            </a:fld>
            <a:endParaRPr lang="en-US" altLang="en-US"/>
          </a:p>
        </p:txBody>
      </p:sp>
      <p:sp>
        <p:nvSpPr>
          <p:cNvPr id="4" name="TextBox 3">
            <a:extLst>
              <a:ext uri="{FF2B5EF4-FFF2-40B4-BE49-F238E27FC236}">
                <a16:creationId xmlns:a16="http://schemas.microsoft.com/office/drawing/2014/main" id="{8A06B2AF-FA02-4507-A4A5-4B931DD02A8F}"/>
              </a:ext>
            </a:extLst>
          </p:cNvPr>
          <p:cNvSpPr txBox="1"/>
          <p:nvPr/>
        </p:nvSpPr>
        <p:spPr>
          <a:xfrm>
            <a:off x="2259496" y="189094"/>
            <a:ext cx="4607480" cy="400110"/>
          </a:xfrm>
          <a:prstGeom prst="rect">
            <a:avLst/>
          </a:prstGeom>
          <a:solidFill>
            <a:schemeClr val="accent1">
              <a:lumMod val="60000"/>
              <a:lumOff val="40000"/>
            </a:schemeClr>
          </a:solidFill>
        </p:spPr>
        <p:txBody>
          <a:bodyPr wrap="none" rtlCol="0">
            <a:spAutoFit/>
          </a:bodyPr>
          <a:lstStyle/>
          <a:p>
            <a:pPr algn="ctr"/>
            <a:r>
              <a:rPr lang="en-US" sz="2000" b="1" dirty="0"/>
              <a:t>Secondary Angle Closure Glaucoma</a:t>
            </a:r>
          </a:p>
        </p:txBody>
      </p:sp>
      <p:sp>
        <p:nvSpPr>
          <p:cNvPr id="7" name="TextBox 6">
            <a:extLst>
              <a:ext uri="{FF2B5EF4-FFF2-40B4-BE49-F238E27FC236}">
                <a16:creationId xmlns:a16="http://schemas.microsoft.com/office/drawing/2014/main" id="{D9C1CC0D-ECF0-4B23-AB3E-D5742A4BB1A1}"/>
              </a:ext>
            </a:extLst>
          </p:cNvPr>
          <p:cNvSpPr txBox="1"/>
          <p:nvPr/>
        </p:nvSpPr>
        <p:spPr>
          <a:xfrm>
            <a:off x="2496008" y="6084129"/>
            <a:ext cx="4134465" cy="369332"/>
          </a:xfrm>
          <a:prstGeom prst="rect">
            <a:avLst/>
          </a:prstGeom>
          <a:noFill/>
        </p:spPr>
        <p:txBody>
          <a:bodyPr wrap="none" rtlCol="0">
            <a:spAutoFit/>
          </a:bodyPr>
          <a:lstStyle/>
          <a:p>
            <a:pPr algn="ctr"/>
            <a:r>
              <a:rPr lang="en-US" dirty="0"/>
              <a:t>Fibrous ingrowth after cataract surgery</a:t>
            </a:r>
          </a:p>
        </p:txBody>
      </p:sp>
      <p:pic>
        <p:nvPicPr>
          <p:cNvPr id="1026" name="Picture 2" descr="Fibrous Ingrowth with Retrocorneal Membrane">
            <a:extLst>
              <a:ext uri="{FF2B5EF4-FFF2-40B4-BE49-F238E27FC236}">
                <a16:creationId xmlns:a16="http://schemas.microsoft.com/office/drawing/2014/main" id="{D0354D58-B60A-4708-807C-FB293AB59B98}"/>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909715" y="1561427"/>
            <a:ext cx="5324570" cy="3735146"/>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650616075"/>
      </p:ext>
    </p:extLst>
  </p:cSld>
  <p:clrMapOvr>
    <a:masterClrMapping/>
  </p:clrMapOvr>
</p:sld>
</file>

<file path=ppt/slides/slide4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Straight Arrow Connector 12">
            <a:extLst>
              <a:ext uri="{FF2B5EF4-FFF2-40B4-BE49-F238E27FC236}">
                <a16:creationId xmlns:a16="http://schemas.microsoft.com/office/drawing/2014/main" id="{A6DE2085-829C-480C-9216-69D6039C0A37}"/>
              </a:ext>
            </a:extLst>
          </p:cNvPr>
          <p:cNvCxnSpPr>
            <a:cxnSpLocks/>
          </p:cNvCxnSpPr>
          <p:nvPr/>
        </p:nvCxnSpPr>
        <p:spPr>
          <a:xfrm>
            <a:off x="6717173" y="1828800"/>
            <a:ext cx="0" cy="3462754"/>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43014" name="Text Box 6"/>
          <p:cNvSpPr txBox="1">
            <a:spLocks noChangeArrowheads="1"/>
          </p:cNvSpPr>
          <p:nvPr/>
        </p:nvSpPr>
        <p:spPr bwMode="auto">
          <a:xfrm>
            <a:off x="533400" y="2356376"/>
            <a:ext cx="1005403"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Lens-</a:t>
            </a:r>
          </a:p>
          <a:p>
            <a:pPr algn="ctr" eaLnBrk="1" hangingPunct="1">
              <a:lnSpc>
                <a:spcPct val="80000"/>
              </a:lnSpc>
              <a:spcBef>
                <a:spcPct val="0"/>
              </a:spcBef>
              <a:buClrTx/>
              <a:buSzTx/>
              <a:buFontTx/>
              <a:buNone/>
            </a:pPr>
            <a:r>
              <a:rPr lang="en-US" altLang="en-US" sz="1800" dirty="0">
                <a:solidFill>
                  <a:schemeClr val="bg1">
                    <a:lumMod val="75000"/>
                  </a:schemeClr>
                </a:solidFill>
              </a:rPr>
              <a:t>Induced</a:t>
            </a:r>
          </a:p>
        </p:txBody>
      </p:sp>
      <p:sp>
        <p:nvSpPr>
          <p:cNvPr id="43017" name="Text Box 14"/>
          <p:cNvSpPr txBox="1">
            <a:spLocks noChangeArrowheads="1"/>
          </p:cNvSpPr>
          <p:nvPr/>
        </p:nvSpPr>
        <p:spPr bwMode="auto">
          <a:xfrm>
            <a:off x="3026498" y="2365901"/>
            <a:ext cx="1633781"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Aphakic/</a:t>
            </a:r>
          </a:p>
          <a:p>
            <a:pPr algn="ctr" eaLnBrk="1" hangingPunct="1">
              <a:lnSpc>
                <a:spcPct val="80000"/>
              </a:lnSpc>
              <a:spcBef>
                <a:spcPct val="0"/>
              </a:spcBef>
              <a:buClrTx/>
              <a:buSzTx/>
              <a:buFontTx/>
              <a:buNone/>
            </a:pPr>
            <a:r>
              <a:rPr lang="en-US" altLang="en-US" sz="1800" dirty="0" err="1">
                <a:solidFill>
                  <a:schemeClr val="bg1">
                    <a:lumMod val="75000"/>
                  </a:schemeClr>
                </a:solidFill>
              </a:rPr>
              <a:t>Pseudophakic</a:t>
            </a:r>
            <a:endParaRPr lang="en-US" altLang="en-US" sz="1800" dirty="0">
              <a:solidFill>
                <a:schemeClr val="bg1">
                  <a:lumMod val="75000"/>
                </a:schemeClr>
              </a:solidFill>
            </a:endParaRPr>
          </a:p>
        </p:txBody>
      </p:sp>
      <p:sp>
        <p:nvSpPr>
          <p:cNvPr id="43031" name="Text Box 35"/>
          <p:cNvSpPr txBox="1">
            <a:spLocks noChangeArrowheads="1"/>
          </p:cNvSpPr>
          <p:nvPr/>
        </p:nvSpPr>
        <p:spPr bwMode="auto">
          <a:xfrm>
            <a:off x="1190847" y="1295400"/>
            <a:ext cx="2473754"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solidFill>
                  <a:schemeClr val="bg1">
                    <a:lumMod val="75000"/>
                  </a:schemeClr>
                </a:solidFill>
              </a:rPr>
              <a:t>w/ Pupillary Block</a:t>
            </a:r>
          </a:p>
        </p:txBody>
      </p:sp>
      <p:sp>
        <p:nvSpPr>
          <p:cNvPr id="43032" name="Text Box 36"/>
          <p:cNvSpPr txBox="1">
            <a:spLocks noChangeArrowheads="1"/>
          </p:cNvSpPr>
          <p:nvPr/>
        </p:nvSpPr>
        <p:spPr bwMode="auto">
          <a:xfrm>
            <a:off x="5181600" y="1295400"/>
            <a:ext cx="2630848"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t>w/o Pupillary Block</a:t>
            </a:r>
          </a:p>
        </p:txBody>
      </p:sp>
      <p:sp>
        <p:nvSpPr>
          <p:cNvPr id="49" name="Rectangle 2">
            <a:extLst>
              <a:ext uri="{FF2B5EF4-FFF2-40B4-BE49-F238E27FC236}">
                <a16:creationId xmlns:a16="http://schemas.microsoft.com/office/drawing/2014/main" id="{240EE5BF-F7D2-4FC8-A5DD-F6B5423153C6}"/>
              </a:ext>
            </a:extLst>
          </p:cNvPr>
          <p:cNvSpPr>
            <a:spLocks noGrp="1" noChangeArrowheads="1"/>
          </p:cNvSpPr>
          <p:nvPr>
            <p:ph type="title"/>
          </p:nvPr>
        </p:nvSpPr>
        <p:spPr>
          <a:xfrm>
            <a:off x="457200" y="304800"/>
            <a:ext cx="7543800" cy="563562"/>
          </a:xfrm>
        </p:spPr>
        <p:txBody>
          <a:bodyPr/>
          <a:lstStyle/>
          <a:p>
            <a:pPr eaLnBrk="1" hangingPunct="1"/>
            <a:r>
              <a:rPr lang="en-US" altLang="en-US" sz="3500" dirty="0"/>
              <a:t>Q</a:t>
            </a:r>
          </a:p>
        </p:txBody>
      </p:sp>
      <p:sp>
        <p:nvSpPr>
          <p:cNvPr id="50" name="TextBox 49">
            <a:extLst>
              <a:ext uri="{FF2B5EF4-FFF2-40B4-BE49-F238E27FC236}">
                <a16:creationId xmlns:a16="http://schemas.microsoft.com/office/drawing/2014/main" id="{CF426230-46C8-405C-9015-99EF57762A2E}"/>
              </a:ext>
            </a:extLst>
          </p:cNvPr>
          <p:cNvSpPr txBox="1"/>
          <p:nvPr/>
        </p:nvSpPr>
        <p:spPr>
          <a:xfrm>
            <a:off x="2259496" y="189094"/>
            <a:ext cx="4607480" cy="400110"/>
          </a:xfrm>
          <a:prstGeom prst="rect">
            <a:avLst/>
          </a:prstGeom>
          <a:solidFill>
            <a:schemeClr val="accent1">
              <a:lumMod val="60000"/>
              <a:lumOff val="40000"/>
            </a:schemeClr>
          </a:solidFill>
        </p:spPr>
        <p:txBody>
          <a:bodyPr wrap="none" rtlCol="0">
            <a:spAutoFit/>
          </a:bodyPr>
          <a:lstStyle/>
          <a:p>
            <a:pPr algn="ctr"/>
            <a:r>
              <a:rPr lang="en-US" sz="2000" b="1" dirty="0"/>
              <a:t>Secondary Angle Closure Glaucoma</a:t>
            </a:r>
          </a:p>
        </p:txBody>
      </p:sp>
      <p:sp>
        <p:nvSpPr>
          <p:cNvPr id="2" name="TextBox 1">
            <a:extLst>
              <a:ext uri="{FF2B5EF4-FFF2-40B4-BE49-F238E27FC236}">
                <a16:creationId xmlns:a16="http://schemas.microsoft.com/office/drawing/2014/main" id="{A7E30BEC-923B-4C9A-A856-BDD0D882F6B8}"/>
              </a:ext>
            </a:extLst>
          </p:cNvPr>
          <p:cNvSpPr txBox="1"/>
          <p:nvPr/>
        </p:nvSpPr>
        <p:spPr>
          <a:xfrm>
            <a:off x="887305" y="2844119"/>
            <a:ext cx="1494320" cy="338554"/>
          </a:xfrm>
          <a:prstGeom prst="rect">
            <a:avLst/>
          </a:prstGeom>
          <a:noFill/>
        </p:spPr>
        <p:txBody>
          <a:bodyPr wrap="none" rtlCol="0">
            <a:spAutoFit/>
          </a:bodyPr>
          <a:lstStyle/>
          <a:p>
            <a:r>
              <a:rPr lang="en-US" sz="1600" dirty="0" err="1">
                <a:solidFill>
                  <a:schemeClr val="bg1">
                    <a:lumMod val="75000"/>
                  </a:schemeClr>
                </a:solidFill>
              </a:rPr>
              <a:t>Phacomorphic</a:t>
            </a:r>
            <a:endParaRPr lang="en-US" sz="1600" dirty="0">
              <a:solidFill>
                <a:schemeClr val="bg1">
                  <a:lumMod val="75000"/>
                </a:schemeClr>
              </a:solidFill>
            </a:endParaRPr>
          </a:p>
        </p:txBody>
      </p:sp>
      <p:sp>
        <p:nvSpPr>
          <p:cNvPr id="51" name="TextBox 50">
            <a:extLst>
              <a:ext uri="{FF2B5EF4-FFF2-40B4-BE49-F238E27FC236}">
                <a16:creationId xmlns:a16="http://schemas.microsoft.com/office/drawing/2014/main" id="{156069D4-340B-4160-A336-EBF73557CEE0}"/>
              </a:ext>
            </a:extLst>
          </p:cNvPr>
          <p:cNvSpPr txBox="1"/>
          <p:nvPr/>
        </p:nvSpPr>
        <p:spPr>
          <a:xfrm>
            <a:off x="884725" y="3175578"/>
            <a:ext cx="1402948" cy="338554"/>
          </a:xfrm>
          <a:prstGeom prst="rect">
            <a:avLst/>
          </a:prstGeom>
          <a:noFill/>
        </p:spPr>
        <p:txBody>
          <a:bodyPr wrap="none" rtlCol="0">
            <a:spAutoFit/>
          </a:bodyPr>
          <a:lstStyle/>
          <a:p>
            <a:r>
              <a:rPr lang="en-US" sz="1600" dirty="0">
                <a:solidFill>
                  <a:schemeClr val="bg1">
                    <a:lumMod val="75000"/>
                  </a:schemeClr>
                </a:solidFill>
              </a:rPr>
              <a:t>Ectopia </a:t>
            </a:r>
            <a:r>
              <a:rPr lang="en-US" sz="1600" dirty="0" err="1">
                <a:solidFill>
                  <a:schemeClr val="bg1">
                    <a:lumMod val="75000"/>
                  </a:schemeClr>
                </a:solidFill>
              </a:rPr>
              <a:t>lentis</a:t>
            </a:r>
            <a:endParaRPr lang="en-US" sz="1600" dirty="0">
              <a:solidFill>
                <a:schemeClr val="bg1">
                  <a:lumMod val="75000"/>
                </a:schemeClr>
              </a:solidFill>
            </a:endParaRPr>
          </a:p>
        </p:txBody>
      </p:sp>
      <p:cxnSp>
        <p:nvCxnSpPr>
          <p:cNvPr id="71" name="Straight Connector 70">
            <a:extLst>
              <a:ext uri="{FF2B5EF4-FFF2-40B4-BE49-F238E27FC236}">
                <a16:creationId xmlns:a16="http://schemas.microsoft.com/office/drawing/2014/main" id="{C104938D-BA8D-4E39-9D5F-9EE2012F2F3C}"/>
              </a:ext>
            </a:extLst>
          </p:cNvPr>
          <p:cNvCxnSpPr>
            <a:cxnSpLocks/>
          </p:cNvCxnSpPr>
          <p:nvPr/>
        </p:nvCxnSpPr>
        <p:spPr>
          <a:xfrm flipH="1">
            <a:off x="762665" y="3023488"/>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2A7E4E40-472F-4E50-8A7A-45C10FDD7171}"/>
              </a:ext>
            </a:extLst>
          </p:cNvPr>
          <p:cNvCxnSpPr>
            <a:cxnSpLocks/>
          </p:cNvCxnSpPr>
          <p:nvPr/>
        </p:nvCxnSpPr>
        <p:spPr>
          <a:xfrm flipH="1">
            <a:off x="762665" y="3347853"/>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C3924889-45B9-4383-9C9E-48F0A9C27AD8}"/>
              </a:ext>
            </a:extLst>
          </p:cNvPr>
          <p:cNvCxnSpPr>
            <a:cxnSpLocks/>
          </p:cNvCxnSpPr>
          <p:nvPr/>
        </p:nvCxnSpPr>
        <p:spPr>
          <a:xfrm flipH="1">
            <a:off x="748719" y="2838976"/>
            <a:ext cx="13947" cy="5088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 name="Straight Arrow Connector 5">
            <a:extLst>
              <a:ext uri="{FF2B5EF4-FFF2-40B4-BE49-F238E27FC236}">
                <a16:creationId xmlns:a16="http://schemas.microsoft.com/office/drawing/2014/main" id="{A3439F0C-5143-461F-8F3C-2E830785DEFC}"/>
              </a:ext>
            </a:extLst>
          </p:cNvPr>
          <p:cNvCxnSpPr>
            <a:stCxn id="50" idx="2"/>
          </p:cNvCxnSpPr>
          <p:nvPr/>
        </p:nvCxnSpPr>
        <p:spPr>
          <a:xfrm flipH="1">
            <a:off x="2971800" y="589204"/>
            <a:ext cx="1591436" cy="706196"/>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0" name="Straight Arrow Connector 9">
            <a:extLst>
              <a:ext uri="{FF2B5EF4-FFF2-40B4-BE49-F238E27FC236}">
                <a16:creationId xmlns:a16="http://schemas.microsoft.com/office/drawing/2014/main" id="{84DC796E-F6ED-4FBB-82D2-A260F480BF8A}"/>
              </a:ext>
            </a:extLst>
          </p:cNvPr>
          <p:cNvCxnSpPr>
            <a:cxnSpLocks/>
          </p:cNvCxnSpPr>
          <p:nvPr/>
        </p:nvCxnSpPr>
        <p:spPr>
          <a:xfrm>
            <a:off x="4572000" y="589204"/>
            <a:ext cx="1600200" cy="706196"/>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6" name="Straight Arrow Connector 25">
            <a:extLst>
              <a:ext uri="{FF2B5EF4-FFF2-40B4-BE49-F238E27FC236}">
                <a16:creationId xmlns:a16="http://schemas.microsoft.com/office/drawing/2014/main" id="{B70E0124-9B84-41A5-8D84-A66B7838A706}"/>
              </a:ext>
            </a:extLst>
          </p:cNvPr>
          <p:cNvCxnSpPr>
            <a:cxnSpLocks/>
          </p:cNvCxnSpPr>
          <p:nvPr/>
        </p:nvCxnSpPr>
        <p:spPr>
          <a:xfrm flipH="1">
            <a:off x="1159539" y="1828800"/>
            <a:ext cx="1290435" cy="478059"/>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28" name="Straight Arrow Connector 27">
            <a:extLst>
              <a:ext uri="{FF2B5EF4-FFF2-40B4-BE49-F238E27FC236}">
                <a16:creationId xmlns:a16="http://schemas.microsoft.com/office/drawing/2014/main" id="{567A4249-5C59-4416-8A8E-1C35913900AB}"/>
              </a:ext>
            </a:extLst>
          </p:cNvPr>
          <p:cNvCxnSpPr>
            <a:cxnSpLocks/>
          </p:cNvCxnSpPr>
          <p:nvPr/>
        </p:nvCxnSpPr>
        <p:spPr>
          <a:xfrm>
            <a:off x="2449973" y="1832208"/>
            <a:ext cx="1268784"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56" name="Text Box 6">
            <a:extLst>
              <a:ext uri="{FF2B5EF4-FFF2-40B4-BE49-F238E27FC236}">
                <a16:creationId xmlns:a16="http://schemas.microsoft.com/office/drawing/2014/main" id="{557983BD-9D64-49B9-A366-A08663B0451F}"/>
              </a:ext>
            </a:extLst>
          </p:cNvPr>
          <p:cNvSpPr txBox="1">
            <a:spLocks noChangeArrowheads="1"/>
          </p:cNvSpPr>
          <p:nvPr/>
        </p:nvSpPr>
        <p:spPr bwMode="auto">
          <a:xfrm>
            <a:off x="5029200" y="2356376"/>
            <a:ext cx="813043"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r" eaLnBrk="1" hangingPunct="1">
              <a:lnSpc>
                <a:spcPct val="80000"/>
              </a:lnSpc>
              <a:spcBef>
                <a:spcPct val="0"/>
              </a:spcBef>
              <a:buClrTx/>
              <a:buSzTx/>
              <a:buFontTx/>
              <a:buNone/>
            </a:pPr>
            <a:r>
              <a:rPr lang="en-US" altLang="en-US" sz="1800" dirty="0">
                <a:solidFill>
                  <a:schemeClr val="bg1">
                    <a:lumMod val="75000"/>
                  </a:schemeClr>
                </a:solidFill>
              </a:rPr>
              <a:t>‘Push’</a:t>
            </a:r>
          </a:p>
        </p:txBody>
      </p:sp>
      <p:sp>
        <p:nvSpPr>
          <p:cNvPr id="57" name="Text Box 14">
            <a:extLst>
              <a:ext uri="{FF2B5EF4-FFF2-40B4-BE49-F238E27FC236}">
                <a16:creationId xmlns:a16="http://schemas.microsoft.com/office/drawing/2014/main" id="{5DAFA1C1-3A29-4C27-A379-663FDD22E326}"/>
              </a:ext>
            </a:extLst>
          </p:cNvPr>
          <p:cNvSpPr txBox="1">
            <a:spLocks noChangeArrowheads="1"/>
          </p:cNvSpPr>
          <p:nvPr/>
        </p:nvSpPr>
        <p:spPr bwMode="auto">
          <a:xfrm>
            <a:off x="7620000" y="2365901"/>
            <a:ext cx="671979"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t>‘Pull’</a:t>
            </a:r>
          </a:p>
        </p:txBody>
      </p:sp>
      <p:cxnSp>
        <p:nvCxnSpPr>
          <p:cNvPr id="58" name="Straight Arrow Connector 57">
            <a:extLst>
              <a:ext uri="{FF2B5EF4-FFF2-40B4-BE49-F238E27FC236}">
                <a16:creationId xmlns:a16="http://schemas.microsoft.com/office/drawing/2014/main" id="{E874FEE9-46BD-46A3-90A3-DE7CC220FBFF}"/>
              </a:ext>
            </a:extLst>
          </p:cNvPr>
          <p:cNvCxnSpPr>
            <a:cxnSpLocks/>
          </p:cNvCxnSpPr>
          <p:nvPr/>
        </p:nvCxnSpPr>
        <p:spPr>
          <a:xfrm flipH="1">
            <a:off x="5867400" y="1828800"/>
            <a:ext cx="849775"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59" name="Straight Arrow Connector 58">
            <a:extLst>
              <a:ext uri="{FF2B5EF4-FFF2-40B4-BE49-F238E27FC236}">
                <a16:creationId xmlns:a16="http://schemas.microsoft.com/office/drawing/2014/main" id="{C370A4A1-FE96-4E70-B89E-839542A5E241}"/>
              </a:ext>
            </a:extLst>
          </p:cNvPr>
          <p:cNvCxnSpPr>
            <a:cxnSpLocks/>
          </p:cNvCxnSpPr>
          <p:nvPr/>
        </p:nvCxnSpPr>
        <p:spPr>
          <a:xfrm>
            <a:off x="6717173" y="1832208"/>
            <a:ext cx="902827" cy="474047"/>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62" name="Text Box 16">
            <a:extLst>
              <a:ext uri="{FF2B5EF4-FFF2-40B4-BE49-F238E27FC236}">
                <a16:creationId xmlns:a16="http://schemas.microsoft.com/office/drawing/2014/main" id="{33538067-0726-41B0-93FF-357EF00CA62D}"/>
              </a:ext>
            </a:extLst>
          </p:cNvPr>
          <p:cNvSpPr txBox="1">
            <a:spLocks noChangeArrowheads="1"/>
          </p:cNvSpPr>
          <p:nvPr/>
        </p:nvSpPr>
        <p:spPr bwMode="auto">
          <a:xfrm>
            <a:off x="8065437" y="2684785"/>
            <a:ext cx="628698"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NVG</a:t>
            </a:r>
          </a:p>
        </p:txBody>
      </p:sp>
      <p:sp>
        <p:nvSpPr>
          <p:cNvPr id="70" name="Text Box 21">
            <a:extLst>
              <a:ext uri="{FF2B5EF4-FFF2-40B4-BE49-F238E27FC236}">
                <a16:creationId xmlns:a16="http://schemas.microsoft.com/office/drawing/2014/main" id="{86C32650-BE1F-4CC3-8DB5-0C136D877E6F}"/>
              </a:ext>
            </a:extLst>
          </p:cNvPr>
          <p:cNvSpPr txBox="1">
            <a:spLocks noChangeArrowheads="1"/>
          </p:cNvSpPr>
          <p:nvPr/>
        </p:nvSpPr>
        <p:spPr bwMode="auto">
          <a:xfrm>
            <a:off x="8070534" y="3048000"/>
            <a:ext cx="526106"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a:solidFill>
                  <a:schemeClr val="bg1">
                    <a:lumMod val="75000"/>
                  </a:schemeClr>
                </a:solidFill>
              </a:rPr>
              <a:t>ICE</a:t>
            </a:r>
          </a:p>
        </p:txBody>
      </p:sp>
      <p:sp>
        <p:nvSpPr>
          <p:cNvPr id="75" name="Text Box 45">
            <a:extLst>
              <a:ext uri="{FF2B5EF4-FFF2-40B4-BE49-F238E27FC236}">
                <a16:creationId xmlns:a16="http://schemas.microsoft.com/office/drawing/2014/main" id="{2B6EDA2D-8F55-4DFD-A225-8C03CE6FC7F3}"/>
              </a:ext>
            </a:extLst>
          </p:cNvPr>
          <p:cNvSpPr txBox="1">
            <a:spLocks noChangeArrowheads="1"/>
          </p:cNvSpPr>
          <p:nvPr/>
        </p:nvSpPr>
        <p:spPr bwMode="auto">
          <a:xfrm>
            <a:off x="8073162" y="3810000"/>
            <a:ext cx="1070837" cy="74635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ts val="1700"/>
              </a:lnSpc>
              <a:spcBef>
                <a:spcPct val="0"/>
              </a:spcBef>
              <a:buClrTx/>
              <a:buSzTx/>
              <a:buFontTx/>
              <a:buNone/>
            </a:pPr>
            <a:r>
              <a:rPr lang="en-US" altLang="en-US" sz="1600" dirty="0"/>
              <a:t>Epithelial/ fibrous ingrowth</a:t>
            </a:r>
          </a:p>
        </p:txBody>
      </p:sp>
      <p:cxnSp>
        <p:nvCxnSpPr>
          <p:cNvPr id="77" name="Straight Connector 76">
            <a:extLst>
              <a:ext uri="{FF2B5EF4-FFF2-40B4-BE49-F238E27FC236}">
                <a16:creationId xmlns:a16="http://schemas.microsoft.com/office/drawing/2014/main" id="{FC090BD7-F2E1-4464-B57B-9CBE5874C89B}"/>
              </a:ext>
            </a:extLst>
          </p:cNvPr>
          <p:cNvCxnSpPr>
            <a:cxnSpLocks/>
          </p:cNvCxnSpPr>
          <p:nvPr/>
        </p:nvCxnSpPr>
        <p:spPr>
          <a:xfrm>
            <a:off x="7873969" y="2674448"/>
            <a:ext cx="7724" cy="128795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8" name="Straight Connector 77">
            <a:extLst>
              <a:ext uri="{FF2B5EF4-FFF2-40B4-BE49-F238E27FC236}">
                <a16:creationId xmlns:a16="http://schemas.microsoft.com/office/drawing/2014/main" id="{B1922ED5-C3D8-43D8-A00D-1D6BC9201DBA}"/>
              </a:ext>
            </a:extLst>
          </p:cNvPr>
          <p:cNvCxnSpPr/>
          <p:nvPr/>
        </p:nvCxnSpPr>
        <p:spPr>
          <a:xfrm flipH="1">
            <a:off x="7873968" y="2840262"/>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9" name="Straight Connector 78">
            <a:extLst>
              <a:ext uri="{FF2B5EF4-FFF2-40B4-BE49-F238E27FC236}">
                <a16:creationId xmlns:a16="http://schemas.microsoft.com/office/drawing/2014/main" id="{77019ED2-6D69-4A60-9D19-D4DB786EA3A0}"/>
              </a:ext>
            </a:extLst>
          </p:cNvPr>
          <p:cNvCxnSpPr/>
          <p:nvPr/>
        </p:nvCxnSpPr>
        <p:spPr>
          <a:xfrm flipH="1">
            <a:off x="7873968" y="3213518"/>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1" name="Straight Connector 80">
            <a:extLst>
              <a:ext uri="{FF2B5EF4-FFF2-40B4-BE49-F238E27FC236}">
                <a16:creationId xmlns:a16="http://schemas.microsoft.com/office/drawing/2014/main" id="{9796A12F-4125-4C05-8EE8-A388740C580D}"/>
              </a:ext>
            </a:extLst>
          </p:cNvPr>
          <p:cNvCxnSpPr/>
          <p:nvPr/>
        </p:nvCxnSpPr>
        <p:spPr>
          <a:xfrm flipH="1">
            <a:off x="7877837" y="3581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3" name="Straight Connector 82">
            <a:extLst>
              <a:ext uri="{FF2B5EF4-FFF2-40B4-BE49-F238E27FC236}">
                <a16:creationId xmlns:a16="http://schemas.microsoft.com/office/drawing/2014/main" id="{7FDC5F4B-9BF0-42AD-B8BB-2F2399BCF1E2}"/>
              </a:ext>
            </a:extLst>
          </p:cNvPr>
          <p:cNvCxnSpPr/>
          <p:nvPr/>
        </p:nvCxnSpPr>
        <p:spPr>
          <a:xfrm flipH="1">
            <a:off x="7881693" y="3962400"/>
            <a:ext cx="24447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93" name="Text Box 42">
            <a:extLst>
              <a:ext uri="{FF2B5EF4-FFF2-40B4-BE49-F238E27FC236}">
                <a16:creationId xmlns:a16="http://schemas.microsoft.com/office/drawing/2014/main" id="{53BAB77F-E061-4834-9068-34BDF78AD071}"/>
              </a:ext>
            </a:extLst>
          </p:cNvPr>
          <p:cNvSpPr txBox="1">
            <a:spLocks noChangeArrowheads="1"/>
          </p:cNvSpPr>
          <p:nvPr/>
        </p:nvSpPr>
        <p:spPr bwMode="auto">
          <a:xfrm>
            <a:off x="8111387" y="3429000"/>
            <a:ext cx="856196"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Flat AC</a:t>
            </a:r>
          </a:p>
        </p:txBody>
      </p:sp>
      <p:sp>
        <p:nvSpPr>
          <p:cNvPr id="100" name="Text Box 23">
            <a:extLst>
              <a:ext uri="{FF2B5EF4-FFF2-40B4-BE49-F238E27FC236}">
                <a16:creationId xmlns:a16="http://schemas.microsoft.com/office/drawing/2014/main" id="{D8F2FCFF-2984-4836-B000-9C5601A8EAAA}"/>
              </a:ext>
            </a:extLst>
          </p:cNvPr>
          <p:cNvSpPr txBox="1">
            <a:spLocks noChangeArrowheads="1"/>
          </p:cNvSpPr>
          <p:nvPr/>
        </p:nvSpPr>
        <p:spPr bwMode="auto">
          <a:xfrm>
            <a:off x="5530369" y="2667000"/>
            <a:ext cx="2143536"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Aqueous misdirection</a:t>
            </a:r>
          </a:p>
        </p:txBody>
      </p:sp>
      <p:cxnSp>
        <p:nvCxnSpPr>
          <p:cNvPr id="104" name="Straight Connector 103">
            <a:extLst>
              <a:ext uri="{FF2B5EF4-FFF2-40B4-BE49-F238E27FC236}">
                <a16:creationId xmlns:a16="http://schemas.microsoft.com/office/drawing/2014/main" id="{49D87D4A-E317-4446-9B95-5184CB3968F3}"/>
              </a:ext>
            </a:extLst>
          </p:cNvPr>
          <p:cNvCxnSpPr>
            <a:cxnSpLocks/>
          </p:cNvCxnSpPr>
          <p:nvPr/>
        </p:nvCxnSpPr>
        <p:spPr>
          <a:xfrm flipH="1">
            <a:off x="5316229" y="2667000"/>
            <a:ext cx="7397" cy="25314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5" name="Straight Connector 104">
            <a:extLst>
              <a:ext uri="{FF2B5EF4-FFF2-40B4-BE49-F238E27FC236}">
                <a16:creationId xmlns:a16="http://schemas.microsoft.com/office/drawing/2014/main" id="{F40B6D71-75A8-4A88-864D-00D14C2F710D}"/>
              </a:ext>
            </a:extLst>
          </p:cNvPr>
          <p:cNvCxnSpPr/>
          <p:nvPr/>
        </p:nvCxnSpPr>
        <p:spPr>
          <a:xfrm flipH="1">
            <a:off x="5323624" y="2832814"/>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6" name="Straight Connector 105">
            <a:extLst>
              <a:ext uri="{FF2B5EF4-FFF2-40B4-BE49-F238E27FC236}">
                <a16:creationId xmlns:a16="http://schemas.microsoft.com/office/drawing/2014/main" id="{010BF7B2-AA07-4DCF-822D-E2DB5CC0BF59}"/>
              </a:ext>
            </a:extLst>
          </p:cNvPr>
          <p:cNvCxnSpPr/>
          <p:nvPr/>
        </p:nvCxnSpPr>
        <p:spPr>
          <a:xfrm flipH="1">
            <a:off x="5323624" y="3360065"/>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a:extLst>
              <a:ext uri="{FF2B5EF4-FFF2-40B4-BE49-F238E27FC236}">
                <a16:creationId xmlns:a16="http://schemas.microsoft.com/office/drawing/2014/main" id="{BAC8035C-3999-4C31-93CD-6C0D2ADEB73B}"/>
              </a:ext>
            </a:extLst>
          </p:cNvPr>
          <p:cNvCxnSpPr/>
          <p:nvPr/>
        </p:nvCxnSpPr>
        <p:spPr>
          <a:xfrm flipH="1">
            <a:off x="5323536" y="3786938"/>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8" name="Straight Connector 107">
            <a:extLst>
              <a:ext uri="{FF2B5EF4-FFF2-40B4-BE49-F238E27FC236}">
                <a16:creationId xmlns:a16="http://schemas.microsoft.com/office/drawing/2014/main" id="{DB64CAEE-69B4-426A-8A5B-D1269DBF0F66}"/>
              </a:ext>
            </a:extLst>
          </p:cNvPr>
          <p:cNvCxnSpPr/>
          <p:nvPr/>
        </p:nvCxnSpPr>
        <p:spPr>
          <a:xfrm flipH="1">
            <a:off x="5327493" y="4249152"/>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12" name="Straight Connector 111">
            <a:extLst>
              <a:ext uri="{FF2B5EF4-FFF2-40B4-BE49-F238E27FC236}">
                <a16:creationId xmlns:a16="http://schemas.microsoft.com/office/drawing/2014/main" id="{99A16C30-4BE4-48E5-8B65-0C5F3039B8DC}"/>
              </a:ext>
            </a:extLst>
          </p:cNvPr>
          <p:cNvCxnSpPr/>
          <p:nvPr/>
        </p:nvCxnSpPr>
        <p:spPr>
          <a:xfrm flipH="1">
            <a:off x="5333455" y="51816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13" name="Text Box 42">
            <a:extLst>
              <a:ext uri="{FF2B5EF4-FFF2-40B4-BE49-F238E27FC236}">
                <a16:creationId xmlns:a16="http://schemas.microsoft.com/office/drawing/2014/main" id="{056DFFD9-3CA2-42E7-90FE-4F14522E3504}"/>
              </a:ext>
            </a:extLst>
          </p:cNvPr>
          <p:cNvSpPr txBox="1">
            <a:spLocks noChangeArrowheads="1"/>
          </p:cNvSpPr>
          <p:nvPr/>
        </p:nvSpPr>
        <p:spPr bwMode="auto">
          <a:xfrm>
            <a:off x="5533954" y="3623846"/>
            <a:ext cx="1563248"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Retinal surgery</a:t>
            </a:r>
          </a:p>
        </p:txBody>
      </p:sp>
      <p:sp>
        <p:nvSpPr>
          <p:cNvPr id="118" name="Text Box 47">
            <a:extLst>
              <a:ext uri="{FF2B5EF4-FFF2-40B4-BE49-F238E27FC236}">
                <a16:creationId xmlns:a16="http://schemas.microsoft.com/office/drawing/2014/main" id="{3F59D898-ECAD-49F0-9425-2A1BC8DDA7B5}"/>
              </a:ext>
            </a:extLst>
          </p:cNvPr>
          <p:cNvSpPr txBox="1">
            <a:spLocks noChangeArrowheads="1"/>
          </p:cNvSpPr>
          <p:nvPr/>
        </p:nvSpPr>
        <p:spPr bwMode="auto">
          <a:xfrm>
            <a:off x="5523688" y="4538246"/>
            <a:ext cx="1414170"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Drug-induced</a:t>
            </a:r>
          </a:p>
        </p:txBody>
      </p:sp>
      <p:sp>
        <p:nvSpPr>
          <p:cNvPr id="16" name="TextBox 15">
            <a:extLst>
              <a:ext uri="{FF2B5EF4-FFF2-40B4-BE49-F238E27FC236}">
                <a16:creationId xmlns:a16="http://schemas.microsoft.com/office/drawing/2014/main" id="{984E008D-FBBA-42B4-940E-EA26772E0161}"/>
              </a:ext>
            </a:extLst>
          </p:cNvPr>
          <p:cNvSpPr txBox="1"/>
          <p:nvPr/>
        </p:nvSpPr>
        <p:spPr>
          <a:xfrm>
            <a:off x="6230528" y="5257800"/>
            <a:ext cx="1326004" cy="369332"/>
          </a:xfrm>
          <a:prstGeom prst="rect">
            <a:avLst/>
          </a:prstGeom>
          <a:noFill/>
        </p:spPr>
        <p:txBody>
          <a:bodyPr wrap="none" rtlCol="0">
            <a:spAutoFit/>
          </a:bodyPr>
          <a:lstStyle/>
          <a:p>
            <a:pPr algn="ctr"/>
            <a:r>
              <a:rPr lang="en-US" dirty="0">
                <a:solidFill>
                  <a:schemeClr val="bg1">
                    <a:lumMod val="75000"/>
                  </a:schemeClr>
                </a:solidFill>
              </a:rPr>
              <a:t>Both/Either</a:t>
            </a:r>
          </a:p>
        </p:txBody>
      </p:sp>
      <p:cxnSp>
        <p:nvCxnSpPr>
          <p:cNvPr id="125" name="Straight Connector 124">
            <a:extLst>
              <a:ext uri="{FF2B5EF4-FFF2-40B4-BE49-F238E27FC236}">
                <a16:creationId xmlns:a16="http://schemas.microsoft.com/office/drawing/2014/main" id="{01138141-D318-4ED7-A7FE-D8F2155CE890}"/>
              </a:ext>
            </a:extLst>
          </p:cNvPr>
          <p:cNvCxnSpPr/>
          <p:nvPr/>
        </p:nvCxnSpPr>
        <p:spPr>
          <a:xfrm flipH="1">
            <a:off x="5334000" y="4724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52" name="Text Box 47">
            <a:extLst>
              <a:ext uri="{FF2B5EF4-FFF2-40B4-BE49-F238E27FC236}">
                <a16:creationId xmlns:a16="http://schemas.microsoft.com/office/drawing/2014/main" id="{E3578916-9804-473C-8F06-D4FA0BCEDFD0}"/>
              </a:ext>
            </a:extLst>
          </p:cNvPr>
          <p:cNvSpPr txBox="1">
            <a:spLocks noChangeArrowheads="1"/>
          </p:cNvSpPr>
          <p:nvPr/>
        </p:nvSpPr>
        <p:spPr bwMode="auto">
          <a:xfrm>
            <a:off x="5543446" y="4055146"/>
            <a:ext cx="1619354"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err="1">
                <a:solidFill>
                  <a:schemeClr val="bg1">
                    <a:lumMod val="75000"/>
                  </a:schemeClr>
                </a:solidFill>
              </a:rPr>
              <a:t>Nanophthalmos</a:t>
            </a:r>
            <a:endParaRPr lang="en-US" altLang="en-US" sz="1600" dirty="0">
              <a:solidFill>
                <a:schemeClr val="bg1">
                  <a:lumMod val="75000"/>
                </a:schemeClr>
              </a:solidFill>
            </a:endParaRPr>
          </a:p>
        </p:txBody>
      </p:sp>
      <p:sp>
        <p:nvSpPr>
          <p:cNvPr id="53" name="Text Box 45">
            <a:extLst>
              <a:ext uri="{FF2B5EF4-FFF2-40B4-BE49-F238E27FC236}">
                <a16:creationId xmlns:a16="http://schemas.microsoft.com/office/drawing/2014/main" id="{57D1A14F-68FE-47D2-983C-1A879D66A9DC}"/>
              </a:ext>
            </a:extLst>
          </p:cNvPr>
          <p:cNvSpPr txBox="1">
            <a:spLocks noChangeArrowheads="1"/>
          </p:cNvSpPr>
          <p:nvPr/>
        </p:nvSpPr>
        <p:spPr bwMode="auto">
          <a:xfrm>
            <a:off x="5523688" y="5013493"/>
            <a:ext cx="582211"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PFV</a:t>
            </a:r>
          </a:p>
        </p:txBody>
      </p:sp>
      <p:sp>
        <p:nvSpPr>
          <p:cNvPr id="54" name="Text Box 42">
            <a:extLst>
              <a:ext uri="{FF2B5EF4-FFF2-40B4-BE49-F238E27FC236}">
                <a16:creationId xmlns:a16="http://schemas.microsoft.com/office/drawing/2014/main" id="{E1E37D2C-2C52-446B-843B-01E64990D3EC}"/>
              </a:ext>
            </a:extLst>
          </p:cNvPr>
          <p:cNvSpPr txBox="1">
            <a:spLocks noChangeArrowheads="1"/>
          </p:cNvSpPr>
          <p:nvPr/>
        </p:nvSpPr>
        <p:spPr bwMode="auto">
          <a:xfrm>
            <a:off x="5551406" y="3192546"/>
            <a:ext cx="2276072"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ERD/choroidal effusion</a:t>
            </a:r>
          </a:p>
        </p:txBody>
      </p:sp>
      <p:sp>
        <p:nvSpPr>
          <p:cNvPr id="3" name="Oval 2">
            <a:extLst>
              <a:ext uri="{FF2B5EF4-FFF2-40B4-BE49-F238E27FC236}">
                <a16:creationId xmlns:a16="http://schemas.microsoft.com/office/drawing/2014/main" id="{CA43B5D7-5B37-41B8-AA23-BE1D77209FD4}"/>
              </a:ext>
            </a:extLst>
          </p:cNvPr>
          <p:cNvSpPr/>
          <p:nvPr/>
        </p:nvSpPr>
        <p:spPr>
          <a:xfrm>
            <a:off x="7987580" y="3557880"/>
            <a:ext cx="1120988" cy="1100546"/>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TextBox 45">
            <a:extLst>
              <a:ext uri="{FF2B5EF4-FFF2-40B4-BE49-F238E27FC236}">
                <a16:creationId xmlns:a16="http://schemas.microsoft.com/office/drawing/2014/main" id="{6DB69676-7F48-4D07-B491-35A6A82DED6B}"/>
              </a:ext>
            </a:extLst>
          </p:cNvPr>
          <p:cNvSpPr txBox="1"/>
          <p:nvPr/>
        </p:nvSpPr>
        <p:spPr>
          <a:xfrm>
            <a:off x="1491849" y="2421881"/>
            <a:ext cx="5903574" cy="4278094"/>
          </a:xfrm>
          <a:prstGeom prst="rect">
            <a:avLst/>
          </a:prstGeom>
          <a:solidFill>
            <a:schemeClr val="accent5">
              <a:lumMod val="75000"/>
            </a:schemeClr>
          </a:solidFill>
        </p:spPr>
        <p:txBody>
          <a:bodyPr wrap="square" rtlCol="0">
            <a:spAutoFit/>
          </a:bodyPr>
          <a:lstStyle/>
          <a:p>
            <a:r>
              <a:rPr lang="en-US" sz="1600" i="1" dirty="0">
                <a:solidFill>
                  <a:srgbClr val="0000FF"/>
                </a:solidFill>
              </a:rPr>
              <a:t>In a nutshell, what is </a:t>
            </a:r>
            <a:r>
              <a:rPr lang="en-US" sz="1600" dirty="0">
                <a:solidFill>
                  <a:srgbClr val="0000FF"/>
                </a:solidFill>
              </a:rPr>
              <a:t>epithelial/fibrous ingrowth</a:t>
            </a:r>
            <a:r>
              <a:rPr lang="en-US" sz="1600" i="1" dirty="0">
                <a:solidFill>
                  <a:srgbClr val="0000FF"/>
                </a:solidFill>
              </a:rPr>
              <a:t>?</a:t>
            </a:r>
          </a:p>
          <a:p>
            <a:r>
              <a:rPr lang="en-US" sz="1600" dirty="0">
                <a:solidFill>
                  <a:srgbClr val="0000FF"/>
                </a:solidFill>
              </a:rPr>
              <a:t>Intraocular invasion by epithelial or fibrous tissue via a surgical or traumatic wound</a:t>
            </a:r>
          </a:p>
          <a:p>
            <a:endParaRPr lang="en-US" sz="1600" i="1" dirty="0">
              <a:solidFill>
                <a:srgbClr val="0000FF"/>
              </a:solidFill>
            </a:endParaRPr>
          </a:p>
          <a:p>
            <a:r>
              <a:rPr lang="en-US" sz="1600" i="1" dirty="0">
                <a:solidFill>
                  <a:srgbClr val="0000FF"/>
                </a:solidFill>
              </a:rPr>
              <a:t>How do these entities produce secondary ACG?</a:t>
            </a:r>
          </a:p>
          <a:p>
            <a:r>
              <a:rPr lang="en-US" sz="1600" dirty="0">
                <a:solidFill>
                  <a:srgbClr val="0000FF"/>
                </a:solidFill>
              </a:rPr>
              <a:t>If the invading tissue grows over the angle, it can produce PAS, or even destroy the TM</a:t>
            </a:r>
          </a:p>
          <a:p>
            <a:endParaRPr lang="en-US" sz="1600" i="1" dirty="0">
              <a:solidFill>
                <a:srgbClr val="0000FF"/>
              </a:solidFill>
            </a:endParaRPr>
          </a:p>
          <a:p>
            <a:r>
              <a:rPr lang="en-US" sz="1600" i="1" dirty="0">
                <a:solidFill>
                  <a:srgbClr val="0000FF"/>
                </a:solidFill>
              </a:rPr>
              <a:t>What do they look like at the slit lamp?</a:t>
            </a:r>
          </a:p>
          <a:p>
            <a:r>
              <a:rPr lang="en-US" sz="1600" dirty="0">
                <a:solidFill>
                  <a:srgbClr val="0000FF"/>
                </a:solidFill>
              </a:rPr>
              <a:t>--Epithelial ingrowth: A thin gray sheet</a:t>
            </a:r>
          </a:p>
          <a:p>
            <a:r>
              <a:rPr lang="en-US" sz="1600" dirty="0">
                <a:solidFill>
                  <a:srgbClr val="0000FF"/>
                </a:solidFill>
              </a:rPr>
              <a:t>--Fibrous ingrowth: A thick, gray-white, vascular layer</a:t>
            </a:r>
          </a:p>
          <a:p>
            <a:endParaRPr lang="en-US" sz="1600" dirty="0">
              <a:solidFill>
                <a:srgbClr val="0000FF"/>
              </a:solidFill>
            </a:endParaRPr>
          </a:p>
          <a:p>
            <a:r>
              <a:rPr lang="en-US" sz="1600" i="1" dirty="0">
                <a:solidFill>
                  <a:srgbClr val="0000FF"/>
                </a:solidFill>
              </a:rPr>
              <a:t>What is the treatment?</a:t>
            </a:r>
            <a:endParaRPr lang="en-US" sz="1600" i="1" dirty="0">
              <a:solidFill>
                <a:schemeClr val="accent5">
                  <a:lumMod val="75000"/>
                </a:schemeClr>
              </a:solidFill>
            </a:endParaRPr>
          </a:p>
          <a:p>
            <a:r>
              <a:rPr lang="en-US" sz="1600" dirty="0">
                <a:solidFill>
                  <a:schemeClr val="accent5">
                    <a:lumMod val="75000"/>
                  </a:schemeClr>
                </a:solidFill>
              </a:rPr>
              <a:t>Extensive intraocular debridement can be attempted</a:t>
            </a:r>
          </a:p>
          <a:p>
            <a:endParaRPr lang="en-US" sz="1600" dirty="0">
              <a:solidFill>
                <a:schemeClr val="accent5">
                  <a:lumMod val="75000"/>
                </a:schemeClr>
              </a:solidFill>
            </a:endParaRPr>
          </a:p>
          <a:p>
            <a:r>
              <a:rPr lang="en-US" sz="1600" i="1" dirty="0">
                <a:solidFill>
                  <a:schemeClr val="accent5">
                    <a:lumMod val="75000"/>
                  </a:schemeClr>
                </a:solidFill>
              </a:rPr>
              <a:t>What is the prognosis?</a:t>
            </a:r>
          </a:p>
          <a:p>
            <a:r>
              <a:rPr lang="en-US" sz="1600" dirty="0">
                <a:solidFill>
                  <a:schemeClr val="accent5">
                    <a:lumMod val="75000"/>
                  </a:schemeClr>
                </a:solidFill>
              </a:rPr>
              <a:t>Poor</a:t>
            </a:r>
          </a:p>
        </p:txBody>
      </p:sp>
    </p:spTree>
    <p:extLst>
      <p:ext uri="{BB962C8B-B14F-4D97-AF65-F5344CB8AC3E}">
        <p14:creationId xmlns:p14="http://schemas.microsoft.com/office/powerpoint/2010/main" val="204763442"/>
      </p:ext>
    </p:extLst>
  </p:cSld>
  <p:clrMapOvr>
    <a:masterClrMapping/>
  </p:clrMapOvr>
</p:sld>
</file>

<file path=ppt/slides/slide4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Straight Arrow Connector 12">
            <a:extLst>
              <a:ext uri="{FF2B5EF4-FFF2-40B4-BE49-F238E27FC236}">
                <a16:creationId xmlns:a16="http://schemas.microsoft.com/office/drawing/2014/main" id="{A6DE2085-829C-480C-9216-69D6039C0A37}"/>
              </a:ext>
            </a:extLst>
          </p:cNvPr>
          <p:cNvCxnSpPr>
            <a:cxnSpLocks/>
          </p:cNvCxnSpPr>
          <p:nvPr/>
        </p:nvCxnSpPr>
        <p:spPr>
          <a:xfrm>
            <a:off x="6717173" y="1828800"/>
            <a:ext cx="0" cy="3462754"/>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43014" name="Text Box 6"/>
          <p:cNvSpPr txBox="1">
            <a:spLocks noChangeArrowheads="1"/>
          </p:cNvSpPr>
          <p:nvPr/>
        </p:nvSpPr>
        <p:spPr bwMode="auto">
          <a:xfrm>
            <a:off x="533400" y="2356376"/>
            <a:ext cx="1005403"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Lens-</a:t>
            </a:r>
          </a:p>
          <a:p>
            <a:pPr algn="ctr" eaLnBrk="1" hangingPunct="1">
              <a:lnSpc>
                <a:spcPct val="80000"/>
              </a:lnSpc>
              <a:spcBef>
                <a:spcPct val="0"/>
              </a:spcBef>
              <a:buClrTx/>
              <a:buSzTx/>
              <a:buFontTx/>
              <a:buNone/>
            </a:pPr>
            <a:r>
              <a:rPr lang="en-US" altLang="en-US" sz="1800" dirty="0">
                <a:solidFill>
                  <a:schemeClr val="bg1">
                    <a:lumMod val="75000"/>
                  </a:schemeClr>
                </a:solidFill>
              </a:rPr>
              <a:t>Induced</a:t>
            </a:r>
          </a:p>
        </p:txBody>
      </p:sp>
      <p:sp>
        <p:nvSpPr>
          <p:cNvPr id="43017" name="Text Box 14"/>
          <p:cNvSpPr txBox="1">
            <a:spLocks noChangeArrowheads="1"/>
          </p:cNvSpPr>
          <p:nvPr/>
        </p:nvSpPr>
        <p:spPr bwMode="auto">
          <a:xfrm>
            <a:off x="3026498" y="2365901"/>
            <a:ext cx="1633781"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Aphakic/</a:t>
            </a:r>
          </a:p>
          <a:p>
            <a:pPr algn="ctr" eaLnBrk="1" hangingPunct="1">
              <a:lnSpc>
                <a:spcPct val="80000"/>
              </a:lnSpc>
              <a:spcBef>
                <a:spcPct val="0"/>
              </a:spcBef>
              <a:buClrTx/>
              <a:buSzTx/>
              <a:buFontTx/>
              <a:buNone/>
            </a:pPr>
            <a:r>
              <a:rPr lang="en-US" altLang="en-US" sz="1800" dirty="0" err="1">
                <a:solidFill>
                  <a:schemeClr val="bg1">
                    <a:lumMod val="75000"/>
                  </a:schemeClr>
                </a:solidFill>
              </a:rPr>
              <a:t>Pseudophakic</a:t>
            </a:r>
            <a:endParaRPr lang="en-US" altLang="en-US" sz="1800" dirty="0">
              <a:solidFill>
                <a:schemeClr val="bg1">
                  <a:lumMod val="75000"/>
                </a:schemeClr>
              </a:solidFill>
            </a:endParaRPr>
          </a:p>
        </p:txBody>
      </p:sp>
      <p:sp>
        <p:nvSpPr>
          <p:cNvPr id="43031" name="Text Box 35"/>
          <p:cNvSpPr txBox="1">
            <a:spLocks noChangeArrowheads="1"/>
          </p:cNvSpPr>
          <p:nvPr/>
        </p:nvSpPr>
        <p:spPr bwMode="auto">
          <a:xfrm>
            <a:off x="1190847" y="1295400"/>
            <a:ext cx="2473754"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solidFill>
                  <a:schemeClr val="bg1">
                    <a:lumMod val="75000"/>
                  </a:schemeClr>
                </a:solidFill>
              </a:rPr>
              <a:t>w/ Pupillary Block</a:t>
            </a:r>
          </a:p>
        </p:txBody>
      </p:sp>
      <p:sp>
        <p:nvSpPr>
          <p:cNvPr id="43032" name="Text Box 36"/>
          <p:cNvSpPr txBox="1">
            <a:spLocks noChangeArrowheads="1"/>
          </p:cNvSpPr>
          <p:nvPr/>
        </p:nvSpPr>
        <p:spPr bwMode="auto">
          <a:xfrm>
            <a:off x="5181600" y="1295400"/>
            <a:ext cx="2630848"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t>w/o Pupillary Block</a:t>
            </a:r>
          </a:p>
        </p:txBody>
      </p:sp>
      <p:sp>
        <p:nvSpPr>
          <p:cNvPr id="49" name="Rectangle 2">
            <a:extLst>
              <a:ext uri="{FF2B5EF4-FFF2-40B4-BE49-F238E27FC236}">
                <a16:creationId xmlns:a16="http://schemas.microsoft.com/office/drawing/2014/main" id="{240EE5BF-F7D2-4FC8-A5DD-F6B5423153C6}"/>
              </a:ext>
            </a:extLst>
          </p:cNvPr>
          <p:cNvSpPr>
            <a:spLocks noGrp="1" noChangeArrowheads="1"/>
          </p:cNvSpPr>
          <p:nvPr>
            <p:ph type="title"/>
          </p:nvPr>
        </p:nvSpPr>
        <p:spPr>
          <a:xfrm>
            <a:off x="457200" y="304800"/>
            <a:ext cx="7543800" cy="563562"/>
          </a:xfrm>
        </p:spPr>
        <p:txBody>
          <a:bodyPr/>
          <a:lstStyle/>
          <a:p>
            <a:pPr eaLnBrk="1" hangingPunct="1"/>
            <a:r>
              <a:rPr lang="en-US" altLang="en-US" sz="3500" dirty="0"/>
              <a:t>A</a:t>
            </a:r>
          </a:p>
        </p:txBody>
      </p:sp>
      <p:sp>
        <p:nvSpPr>
          <p:cNvPr id="50" name="TextBox 49">
            <a:extLst>
              <a:ext uri="{FF2B5EF4-FFF2-40B4-BE49-F238E27FC236}">
                <a16:creationId xmlns:a16="http://schemas.microsoft.com/office/drawing/2014/main" id="{CF426230-46C8-405C-9015-99EF57762A2E}"/>
              </a:ext>
            </a:extLst>
          </p:cNvPr>
          <p:cNvSpPr txBox="1"/>
          <p:nvPr/>
        </p:nvSpPr>
        <p:spPr>
          <a:xfrm>
            <a:off x="2259496" y="189094"/>
            <a:ext cx="4607480" cy="400110"/>
          </a:xfrm>
          <a:prstGeom prst="rect">
            <a:avLst/>
          </a:prstGeom>
          <a:solidFill>
            <a:schemeClr val="accent1">
              <a:lumMod val="60000"/>
              <a:lumOff val="40000"/>
            </a:schemeClr>
          </a:solidFill>
        </p:spPr>
        <p:txBody>
          <a:bodyPr wrap="none" rtlCol="0">
            <a:spAutoFit/>
          </a:bodyPr>
          <a:lstStyle/>
          <a:p>
            <a:pPr algn="ctr"/>
            <a:r>
              <a:rPr lang="en-US" sz="2000" b="1" dirty="0"/>
              <a:t>Secondary Angle Closure Glaucoma</a:t>
            </a:r>
          </a:p>
        </p:txBody>
      </p:sp>
      <p:sp>
        <p:nvSpPr>
          <p:cNvPr id="2" name="TextBox 1">
            <a:extLst>
              <a:ext uri="{FF2B5EF4-FFF2-40B4-BE49-F238E27FC236}">
                <a16:creationId xmlns:a16="http://schemas.microsoft.com/office/drawing/2014/main" id="{A7E30BEC-923B-4C9A-A856-BDD0D882F6B8}"/>
              </a:ext>
            </a:extLst>
          </p:cNvPr>
          <p:cNvSpPr txBox="1"/>
          <p:nvPr/>
        </p:nvSpPr>
        <p:spPr>
          <a:xfrm>
            <a:off x="887305" y="2844119"/>
            <a:ext cx="1494320" cy="338554"/>
          </a:xfrm>
          <a:prstGeom prst="rect">
            <a:avLst/>
          </a:prstGeom>
          <a:noFill/>
        </p:spPr>
        <p:txBody>
          <a:bodyPr wrap="none" rtlCol="0">
            <a:spAutoFit/>
          </a:bodyPr>
          <a:lstStyle/>
          <a:p>
            <a:r>
              <a:rPr lang="en-US" sz="1600" dirty="0" err="1">
                <a:solidFill>
                  <a:schemeClr val="bg1">
                    <a:lumMod val="75000"/>
                  </a:schemeClr>
                </a:solidFill>
              </a:rPr>
              <a:t>Phacomorphic</a:t>
            </a:r>
            <a:endParaRPr lang="en-US" sz="1600" dirty="0">
              <a:solidFill>
                <a:schemeClr val="bg1">
                  <a:lumMod val="75000"/>
                </a:schemeClr>
              </a:solidFill>
            </a:endParaRPr>
          </a:p>
        </p:txBody>
      </p:sp>
      <p:sp>
        <p:nvSpPr>
          <p:cNvPr id="51" name="TextBox 50">
            <a:extLst>
              <a:ext uri="{FF2B5EF4-FFF2-40B4-BE49-F238E27FC236}">
                <a16:creationId xmlns:a16="http://schemas.microsoft.com/office/drawing/2014/main" id="{156069D4-340B-4160-A336-EBF73557CEE0}"/>
              </a:ext>
            </a:extLst>
          </p:cNvPr>
          <p:cNvSpPr txBox="1"/>
          <p:nvPr/>
        </p:nvSpPr>
        <p:spPr>
          <a:xfrm>
            <a:off x="884725" y="3175578"/>
            <a:ext cx="1402948" cy="338554"/>
          </a:xfrm>
          <a:prstGeom prst="rect">
            <a:avLst/>
          </a:prstGeom>
          <a:noFill/>
        </p:spPr>
        <p:txBody>
          <a:bodyPr wrap="none" rtlCol="0">
            <a:spAutoFit/>
          </a:bodyPr>
          <a:lstStyle/>
          <a:p>
            <a:r>
              <a:rPr lang="en-US" sz="1600" dirty="0">
                <a:solidFill>
                  <a:schemeClr val="bg1">
                    <a:lumMod val="75000"/>
                  </a:schemeClr>
                </a:solidFill>
              </a:rPr>
              <a:t>Ectopia </a:t>
            </a:r>
            <a:r>
              <a:rPr lang="en-US" sz="1600" dirty="0" err="1">
                <a:solidFill>
                  <a:schemeClr val="bg1">
                    <a:lumMod val="75000"/>
                  </a:schemeClr>
                </a:solidFill>
              </a:rPr>
              <a:t>lentis</a:t>
            </a:r>
            <a:endParaRPr lang="en-US" sz="1600" dirty="0">
              <a:solidFill>
                <a:schemeClr val="bg1">
                  <a:lumMod val="75000"/>
                </a:schemeClr>
              </a:solidFill>
            </a:endParaRPr>
          </a:p>
        </p:txBody>
      </p:sp>
      <p:cxnSp>
        <p:nvCxnSpPr>
          <p:cNvPr id="71" name="Straight Connector 70">
            <a:extLst>
              <a:ext uri="{FF2B5EF4-FFF2-40B4-BE49-F238E27FC236}">
                <a16:creationId xmlns:a16="http://schemas.microsoft.com/office/drawing/2014/main" id="{C104938D-BA8D-4E39-9D5F-9EE2012F2F3C}"/>
              </a:ext>
            </a:extLst>
          </p:cNvPr>
          <p:cNvCxnSpPr>
            <a:cxnSpLocks/>
          </p:cNvCxnSpPr>
          <p:nvPr/>
        </p:nvCxnSpPr>
        <p:spPr>
          <a:xfrm flipH="1">
            <a:off x="762665" y="3023488"/>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2A7E4E40-472F-4E50-8A7A-45C10FDD7171}"/>
              </a:ext>
            </a:extLst>
          </p:cNvPr>
          <p:cNvCxnSpPr>
            <a:cxnSpLocks/>
          </p:cNvCxnSpPr>
          <p:nvPr/>
        </p:nvCxnSpPr>
        <p:spPr>
          <a:xfrm flipH="1">
            <a:off x="762665" y="3347853"/>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C3924889-45B9-4383-9C9E-48F0A9C27AD8}"/>
              </a:ext>
            </a:extLst>
          </p:cNvPr>
          <p:cNvCxnSpPr>
            <a:cxnSpLocks/>
          </p:cNvCxnSpPr>
          <p:nvPr/>
        </p:nvCxnSpPr>
        <p:spPr>
          <a:xfrm flipH="1">
            <a:off x="748719" y="2838976"/>
            <a:ext cx="13947" cy="5088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 name="Straight Arrow Connector 5">
            <a:extLst>
              <a:ext uri="{FF2B5EF4-FFF2-40B4-BE49-F238E27FC236}">
                <a16:creationId xmlns:a16="http://schemas.microsoft.com/office/drawing/2014/main" id="{A3439F0C-5143-461F-8F3C-2E830785DEFC}"/>
              </a:ext>
            </a:extLst>
          </p:cNvPr>
          <p:cNvCxnSpPr>
            <a:stCxn id="50" idx="2"/>
          </p:cNvCxnSpPr>
          <p:nvPr/>
        </p:nvCxnSpPr>
        <p:spPr>
          <a:xfrm flipH="1">
            <a:off x="2971800" y="589204"/>
            <a:ext cx="1591436" cy="706196"/>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0" name="Straight Arrow Connector 9">
            <a:extLst>
              <a:ext uri="{FF2B5EF4-FFF2-40B4-BE49-F238E27FC236}">
                <a16:creationId xmlns:a16="http://schemas.microsoft.com/office/drawing/2014/main" id="{84DC796E-F6ED-4FBB-82D2-A260F480BF8A}"/>
              </a:ext>
            </a:extLst>
          </p:cNvPr>
          <p:cNvCxnSpPr>
            <a:cxnSpLocks/>
          </p:cNvCxnSpPr>
          <p:nvPr/>
        </p:nvCxnSpPr>
        <p:spPr>
          <a:xfrm>
            <a:off x="4572000" y="589204"/>
            <a:ext cx="1600200" cy="706196"/>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6" name="Straight Arrow Connector 25">
            <a:extLst>
              <a:ext uri="{FF2B5EF4-FFF2-40B4-BE49-F238E27FC236}">
                <a16:creationId xmlns:a16="http://schemas.microsoft.com/office/drawing/2014/main" id="{B70E0124-9B84-41A5-8D84-A66B7838A706}"/>
              </a:ext>
            </a:extLst>
          </p:cNvPr>
          <p:cNvCxnSpPr>
            <a:cxnSpLocks/>
          </p:cNvCxnSpPr>
          <p:nvPr/>
        </p:nvCxnSpPr>
        <p:spPr>
          <a:xfrm flipH="1">
            <a:off x="1159539" y="1828800"/>
            <a:ext cx="1290435" cy="478059"/>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28" name="Straight Arrow Connector 27">
            <a:extLst>
              <a:ext uri="{FF2B5EF4-FFF2-40B4-BE49-F238E27FC236}">
                <a16:creationId xmlns:a16="http://schemas.microsoft.com/office/drawing/2014/main" id="{567A4249-5C59-4416-8A8E-1C35913900AB}"/>
              </a:ext>
            </a:extLst>
          </p:cNvPr>
          <p:cNvCxnSpPr>
            <a:cxnSpLocks/>
          </p:cNvCxnSpPr>
          <p:nvPr/>
        </p:nvCxnSpPr>
        <p:spPr>
          <a:xfrm>
            <a:off x="2449973" y="1832208"/>
            <a:ext cx="1268784"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56" name="Text Box 6">
            <a:extLst>
              <a:ext uri="{FF2B5EF4-FFF2-40B4-BE49-F238E27FC236}">
                <a16:creationId xmlns:a16="http://schemas.microsoft.com/office/drawing/2014/main" id="{557983BD-9D64-49B9-A366-A08663B0451F}"/>
              </a:ext>
            </a:extLst>
          </p:cNvPr>
          <p:cNvSpPr txBox="1">
            <a:spLocks noChangeArrowheads="1"/>
          </p:cNvSpPr>
          <p:nvPr/>
        </p:nvSpPr>
        <p:spPr bwMode="auto">
          <a:xfrm>
            <a:off x="5029200" y="2356376"/>
            <a:ext cx="813043"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r" eaLnBrk="1" hangingPunct="1">
              <a:lnSpc>
                <a:spcPct val="80000"/>
              </a:lnSpc>
              <a:spcBef>
                <a:spcPct val="0"/>
              </a:spcBef>
              <a:buClrTx/>
              <a:buSzTx/>
              <a:buFontTx/>
              <a:buNone/>
            </a:pPr>
            <a:r>
              <a:rPr lang="en-US" altLang="en-US" sz="1800" dirty="0">
                <a:solidFill>
                  <a:schemeClr val="bg1">
                    <a:lumMod val="75000"/>
                  </a:schemeClr>
                </a:solidFill>
              </a:rPr>
              <a:t>‘Push’</a:t>
            </a:r>
          </a:p>
        </p:txBody>
      </p:sp>
      <p:sp>
        <p:nvSpPr>
          <p:cNvPr id="57" name="Text Box 14">
            <a:extLst>
              <a:ext uri="{FF2B5EF4-FFF2-40B4-BE49-F238E27FC236}">
                <a16:creationId xmlns:a16="http://schemas.microsoft.com/office/drawing/2014/main" id="{5DAFA1C1-3A29-4C27-A379-663FDD22E326}"/>
              </a:ext>
            </a:extLst>
          </p:cNvPr>
          <p:cNvSpPr txBox="1">
            <a:spLocks noChangeArrowheads="1"/>
          </p:cNvSpPr>
          <p:nvPr/>
        </p:nvSpPr>
        <p:spPr bwMode="auto">
          <a:xfrm>
            <a:off x="7620000" y="2365901"/>
            <a:ext cx="671979"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t>‘Pull’</a:t>
            </a:r>
          </a:p>
        </p:txBody>
      </p:sp>
      <p:cxnSp>
        <p:nvCxnSpPr>
          <p:cNvPr id="58" name="Straight Arrow Connector 57">
            <a:extLst>
              <a:ext uri="{FF2B5EF4-FFF2-40B4-BE49-F238E27FC236}">
                <a16:creationId xmlns:a16="http://schemas.microsoft.com/office/drawing/2014/main" id="{E874FEE9-46BD-46A3-90A3-DE7CC220FBFF}"/>
              </a:ext>
            </a:extLst>
          </p:cNvPr>
          <p:cNvCxnSpPr>
            <a:cxnSpLocks/>
          </p:cNvCxnSpPr>
          <p:nvPr/>
        </p:nvCxnSpPr>
        <p:spPr>
          <a:xfrm flipH="1">
            <a:off x="5867400" y="1828800"/>
            <a:ext cx="849775"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59" name="Straight Arrow Connector 58">
            <a:extLst>
              <a:ext uri="{FF2B5EF4-FFF2-40B4-BE49-F238E27FC236}">
                <a16:creationId xmlns:a16="http://schemas.microsoft.com/office/drawing/2014/main" id="{C370A4A1-FE96-4E70-B89E-839542A5E241}"/>
              </a:ext>
            </a:extLst>
          </p:cNvPr>
          <p:cNvCxnSpPr>
            <a:cxnSpLocks/>
          </p:cNvCxnSpPr>
          <p:nvPr/>
        </p:nvCxnSpPr>
        <p:spPr>
          <a:xfrm>
            <a:off x="6717173" y="1832208"/>
            <a:ext cx="902827" cy="474047"/>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62" name="Text Box 16">
            <a:extLst>
              <a:ext uri="{FF2B5EF4-FFF2-40B4-BE49-F238E27FC236}">
                <a16:creationId xmlns:a16="http://schemas.microsoft.com/office/drawing/2014/main" id="{33538067-0726-41B0-93FF-357EF00CA62D}"/>
              </a:ext>
            </a:extLst>
          </p:cNvPr>
          <p:cNvSpPr txBox="1">
            <a:spLocks noChangeArrowheads="1"/>
          </p:cNvSpPr>
          <p:nvPr/>
        </p:nvSpPr>
        <p:spPr bwMode="auto">
          <a:xfrm>
            <a:off x="8065437" y="2684785"/>
            <a:ext cx="628698"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NVG</a:t>
            </a:r>
          </a:p>
        </p:txBody>
      </p:sp>
      <p:sp>
        <p:nvSpPr>
          <p:cNvPr id="70" name="Text Box 21">
            <a:extLst>
              <a:ext uri="{FF2B5EF4-FFF2-40B4-BE49-F238E27FC236}">
                <a16:creationId xmlns:a16="http://schemas.microsoft.com/office/drawing/2014/main" id="{86C32650-BE1F-4CC3-8DB5-0C136D877E6F}"/>
              </a:ext>
            </a:extLst>
          </p:cNvPr>
          <p:cNvSpPr txBox="1">
            <a:spLocks noChangeArrowheads="1"/>
          </p:cNvSpPr>
          <p:nvPr/>
        </p:nvSpPr>
        <p:spPr bwMode="auto">
          <a:xfrm>
            <a:off x="8070534" y="3048000"/>
            <a:ext cx="526106"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a:solidFill>
                  <a:schemeClr val="bg1">
                    <a:lumMod val="75000"/>
                  </a:schemeClr>
                </a:solidFill>
              </a:rPr>
              <a:t>ICE</a:t>
            </a:r>
          </a:p>
        </p:txBody>
      </p:sp>
      <p:sp>
        <p:nvSpPr>
          <p:cNvPr id="75" name="Text Box 45">
            <a:extLst>
              <a:ext uri="{FF2B5EF4-FFF2-40B4-BE49-F238E27FC236}">
                <a16:creationId xmlns:a16="http://schemas.microsoft.com/office/drawing/2014/main" id="{2B6EDA2D-8F55-4DFD-A225-8C03CE6FC7F3}"/>
              </a:ext>
            </a:extLst>
          </p:cNvPr>
          <p:cNvSpPr txBox="1">
            <a:spLocks noChangeArrowheads="1"/>
          </p:cNvSpPr>
          <p:nvPr/>
        </p:nvSpPr>
        <p:spPr bwMode="auto">
          <a:xfrm>
            <a:off x="8073162" y="3810000"/>
            <a:ext cx="1070837" cy="74635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ts val="1700"/>
              </a:lnSpc>
              <a:spcBef>
                <a:spcPct val="0"/>
              </a:spcBef>
              <a:buClrTx/>
              <a:buSzTx/>
              <a:buFontTx/>
              <a:buNone/>
            </a:pPr>
            <a:r>
              <a:rPr lang="en-US" altLang="en-US" sz="1600" dirty="0"/>
              <a:t>Epithelial/ fibrous ingrowth</a:t>
            </a:r>
          </a:p>
        </p:txBody>
      </p:sp>
      <p:cxnSp>
        <p:nvCxnSpPr>
          <p:cNvPr id="77" name="Straight Connector 76">
            <a:extLst>
              <a:ext uri="{FF2B5EF4-FFF2-40B4-BE49-F238E27FC236}">
                <a16:creationId xmlns:a16="http://schemas.microsoft.com/office/drawing/2014/main" id="{FC090BD7-F2E1-4464-B57B-9CBE5874C89B}"/>
              </a:ext>
            </a:extLst>
          </p:cNvPr>
          <p:cNvCxnSpPr>
            <a:cxnSpLocks/>
          </p:cNvCxnSpPr>
          <p:nvPr/>
        </p:nvCxnSpPr>
        <p:spPr>
          <a:xfrm>
            <a:off x="7873969" y="2674448"/>
            <a:ext cx="7724" cy="128795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8" name="Straight Connector 77">
            <a:extLst>
              <a:ext uri="{FF2B5EF4-FFF2-40B4-BE49-F238E27FC236}">
                <a16:creationId xmlns:a16="http://schemas.microsoft.com/office/drawing/2014/main" id="{B1922ED5-C3D8-43D8-A00D-1D6BC9201DBA}"/>
              </a:ext>
            </a:extLst>
          </p:cNvPr>
          <p:cNvCxnSpPr/>
          <p:nvPr/>
        </p:nvCxnSpPr>
        <p:spPr>
          <a:xfrm flipH="1">
            <a:off x="7873968" y="2840262"/>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9" name="Straight Connector 78">
            <a:extLst>
              <a:ext uri="{FF2B5EF4-FFF2-40B4-BE49-F238E27FC236}">
                <a16:creationId xmlns:a16="http://schemas.microsoft.com/office/drawing/2014/main" id="{77019ED2-6D69-4A60-9D19-D4DB786EA3A0}"/>
              </a:ext>
            </a:extLst>
          </p:cNvPr>
          <p:cNvCxnSpPr/>
          <p:nvPr/>
        </p:nvCxnSpPr>
        <p:spPr>
          <a:xfrm flipH="1">
            <a:off x="7873968" y="3213518"/>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1" name="Straight Connector 80">
            <a:extLst>
              <a:ext uri="{FF2B5EF4-FFF2-40B4-BE49-F238E27FC236}">
                <a16:creationId xmlns:a16="http://schemas.microsoft.com/office/drawing/2014/main" id="{9796A12F-4125-4C05-8EE8-A388740C580D}"/>
              </a:ext>
            </a:extLst>
          </p:cNvPr>
          <p:cNvCxnSpPr/>
          <p:nvPr/>
        </p:nvCxnSpPr>
        <p:spPr>
          <a:xfrm flipH="1">
            <a:off x="7877837" y="3581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3" name="Straight Connector 82">
            <a:extLst>
              <a:ext uri="{FF2B5EF4-FFF2-40B4-BE49-F238E27FC236}">
                <a16:creationId xmlns:a16="http://schemas.microsoft.com/office/drawing/2014/main" id="{7FDC5F4B-9BF0-42AD-B8BB-2F2399BCF1E2}"/>
              </a:ext>
            </a:extLst>
          </p:cNvPr>
          <p:cNvCxnSpPr/>
          <p:nvPr/>
        </p:nvCxnSpPr>
        <p:spPr>
          <a:xfrm flipH="1">
            <a:off x="7881693" y="3962400"/>
            <a:ext cx="24447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93" name="Text Box 42">
            <a:extLst>
              <a:ext uri="{FF2B5EF4-FFF2-40B4-BE49-F238E27FC236}">
                <a16:creationId xmlns:a16="http://schemas.microsoft.com/office/drawing/2014/main" id="{53BAB77F-E061-4834-9068-34BDF78AD071}"/>
              </a:ext>
            </a:extLst>
          </p:cNvPr>
          <p:cNvSpPr txBox="1">
            <a:spLocks noChangeArrowheads="1"/>
          </p:cNvSpPr>
          <p:nvPr/>
        </p:nvSpPr>
        <p:spPr bwMode="auto">
          <a:xfrm>
            <a:off x="8111387" y="3429000"/>
            <a:ext cx="856196"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Flat AC</a:t>
            </a:r>
          </a:p>
        </p:txBody>
      </p:sp>
      <p:sp>
        <p:nvSpPr>
          <p:cNvPr id="100" name="Text Box 23">
            <a:extLst>
              <a:ext uri="{FF2B5EF4-FFF2-40B4-BE49-F238E27FC236}">
                <a16:creationId xmlns:a16="http://schemas.microsoft.com/office/drawing/2014/main" id="{D8F2FCFF-2984-4836-B000-9C5601A8EAAA}"/>
              </a:ext>
            </a:extLst>
          </p:cNvPr>
          <p:cNvSpPr txBox="1">
            <a:spLocks noChangeArrowheads="1"/>
          </p:cNvSpPr>
          <p:nvPr/>
        </p:nvSpPr>
        <p:spPr bwMode="auto">
          <a:xfrm>
            <a:off x="5530369" y="2667000"/>
            <a:ext cx="2143536"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Aqueous misdirection</a:t>
            </a:r>
          </a:p>
        </p:txBody>
      </p:sp>
      <p:cxnSp>
        <p:nvCxnSpPr>
          <p:cNvPr id="104" name="Straight Connector 103">
            <a:extLst>
              <a:ext uri="{FF2B5EF4-FFF2-40B4-BE49-F238E27FC236}">
                <a16:creationId xmlns:a16="http://schemas.microsoft.com/office/drawing/2014/main" id="{49D87D4A-E317-4446-9B95-5184CB3968F3}"/>
              </a:ext>
            </a:extLst>
          </p:cNvPr>
          <p:cNvCxnSpPr>
            <a:cxnSpLocks/>
          </p:cNvCxnSpPr>
          <p:nvPr/>
        </p:nvCxnSpPr>
        <p:spPr>
          <a:xfrm flipH="1">
            <a:off x="5316229" y="2667000"/>
            <a:ext cx="7397" cy="25314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5" name="Straight Connector 104">
            <a:extLst>
              <a:ext uri="{FF2B5EF4-FFF2-40B4-BE49-F238E27FC236}">
                <a16:creationId xmlns:a16="http://schemas.microsoft.com/office/drawing/2014/main" id="{F40B6D71-75A8-4A88-864D-00D14C2F710D}"/>
              </a:ext>
            </a:extLst>
          </p:cNvPr>
          <p:cNvCxnSpPr/>
          <p:nvPr/>
        </p:nvCxnSpPr>
        <p:spPr>
          <a:xfrm flipH="1">
            <a:off x="5323624" y="2832814"/>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6" name="Straight Connector 105">
            <a:extLst>
              <a:ext uri="{FF2B5EF4-FFF2-40B4-BE49-F238E27FC236}">
                <a16:creationId xmlns:a16="http://schemas.microsoft.com/office/drawing/2014/main" id="{010BF7B2-AA07-4DCF-822D-E2DB5CC0BF59}"/>
              </a:ext>
            </a:extLst>
          </p:cNvPr>
          <p:cNvCxnSpPr/>
          <p:nvPr/>
        </p:nvCxnSpPr>
        <p:spPr>
          <a:xfrm flipH="1">
            <a:off x="5323624" y="3360065"/>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a:extLst>
              <a:ext uri="{FF2B5EF4-FFF2-40B4-BE49-F238E27FC236}">
                <a16:creationId xmlns:a16="http://schemas.microsoft.com/office/drawing/2014/main" id="{BAC8035C-3999-4C31-93CD-6C0D2ADEB73B}"/>
              </a:ext>
            </a:extLst>
          </p:cNvPr>
          <p:cNvCxnSpPr/>
          <p:nvPr/>
        </p:nvCxnSpPr>
        <p:spPr>
          <a:xfrm flipH="1">
            <a:off x="5323536" y="3786938"/>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8" name="Straight Connector 107">
            <a:extLst>
              <a:ext uri="{FF2B5EF4-FFF2-40B4-BE49-F238E27FC236}">
                <a16:creationId xmlns:a16="http://schemas.microsoft.com/office/drawing/2014/main" id="{DB64CAEE-69B4-426A-8A5B-D1269DBF0F66}"/>
              </a:ext>
            </a:extLst>
          </p:cNvPr>
          <p:cNvCxnSpPr/>
          <p:nvPr/>
        </p:nvCxnSpPr>
        <p:spPr>
          <a:xfrm flipH="1">
            <a:off x="5327493" y="4249152"/>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12" name="Straight Connector 111">
            <a:extLst>
              <a:ext uri="{FF2B5EF4-FFF2-40B4-BE49-F238E27FC236}">
                <a16:creationId xmlns:a16="http://schemas.microsoft.com/office/drawing/2014/main" id="{99A16C30-4BE4-48E5-8B65-0C5F3039B8DC}"/>
              </a:ext>
            </a:extLst>
          </p:cNvPr>
          <p:cNvCxnSpPr/>
          <p:nvPr/>
        </p:nvCxnSpPr>
        <p:spPr>
          <a:xfrm flipH="1">
            <a:off x="5333455" y="51816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13" name="Text Box 42">
            <a:extLst>
              <a:ext uri="{FF2B5EF4-FFF2-40B4-BE49-F238E27FC236}">
                <a16:creationId xmlns:a16="http://schemas.microsoft.com/office/drawing/2014/main" id="{056DFFD9-3CA2-42E7-90FE-4F14522E3504}"/>
              </a:ext>
            </a:extLst>
          </p:cNvPr>
          <p:cNvSpPr txBox="1">
            <a:spLocks noChangeArrowheads="1"/>
          </p:cNvSpPr>
          <p:nvPr/>
        </p:nvSpPr>
        <p:spPr bwMode="auto">
          <a:xfrm>
            <a:off x="5533954" y="3623846"/>
            <a:ext cx="1563248"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Retinal surgery</a:t>
            </a:r>
          </a:p>
        </p:txBody>
      </p:sp>
      <p:sp>
        <p:nvSpPr>
          <p:cNvPr id="118" name="Text Box 47">
            <a:extLst>
              <a:ext uri="{FF2B5EF4-FFF2-40B4-BE49-F238E27FC236}">
                <a16:creationId xmlns:a16="http://schemas.microsoft.com/office/drawing/2014/main" id="{3F59D898-ECAD-49F0-9425-2A1BC8DDA7B5}"/>
              </a:ext>
            </a:extLst>
          </p:cNvPr>
          <p:cNvSpPr txBox="1">
            <a:spLocks noChangeArrowheads="1"/>
          </p:cNvSpPr>
          <p:nvPr/>
        </p:nvSpPr>
        <p:spPr bwMode="auto">
          <a:xfrm>
            <a:off x="5523688" y="4538246"/>
            <a:ext cx="1414170"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Drug-induced</a:t>
            </a:r>
          </a:p>
        </p:txBody>
      </p:sp>
      <p:sp>
        <p:nvSpPr>
          <p:cNvPr id="16" name="TextBox 15">
            <a:extLst>
              <a:ext uri="{FF2B5EF4-FFF2-40B4-BE49-F238E27FC236}">
                <a16:creationId xmlns:a16="http://schemas.microsoft.com/office/drawing/2014/main" id="{984E008D-FBBA-42B4-940E-EA26772E0161}"/>
              </a:ext>
            </a:extLst>
          </p:cNvPr>
          <p:cNvSpPr txBox="1"/>
          <p:nvPr/>
        </p:nvSpPr>
        <p:spPr>
          <a:xfrm>
            <a:off x="6230528" y="5257800"/>
            <a:ext cx="1326004" cy="369332"/>
          </a:xfrm>
          <a:prstGeom prst="rect">
            <a:avLst/>
          </a:prstGeom>
          <a:noFill/>
        </p:spPr>
        <p:txBody>
          <a:bodyPr wrap="none" rtlCol="0">
            <a:spAutoFit/>
          </a:bodyPr>
          <a:lstStyle/>
          <a:p>
            <a:pPr algn="ctr"/>
            <a:r>
              <a:rPr lang="en-US" dirty="0">
                <a:solidFill>
                  <a:schemeClr val="bg1">
                    <a:lumMod val="75000"/>
                  </a:schemeClr>
                </a:solidFill>
              </a:rPr>
              <a:t>Both/Either</a:t>
            </a:r>
          </a:p>
        </p:txBody>
      </p:sp>
      <p:cxnSp>
        <p:nvCxnSpPr>
          <p:cNvPr id="125" name="Straight Connector 124">
            <a:extLst>
              <a:ext uri="{FF2B5EF4-FFF2-40B4-BE49-F238E27FC236}">
                <a16:creationId xmlns:a16="http://schemas.microsoft.com/office/drawing/2014/main" id="{01138141-D318-4ED7-A7FE-D8F2155CE890}"/>
              </a:ext>
            </a:extLst>
          </p:cNvPr>
          <p:cNvCxnSpPr/>
          <p:nvPr/>
        </p:nvCxnSpPr>
        <p:spPr>
          <a:xfrm flipH="1">
            <a:off x="5334000" y="4724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52" name="Text Box 47">
            <a:extLst>
              <a:ext uri="{FF2B5EF4-FFF2-40B4-BE49-F238E27FC236}">
                <a16:creationId xmlns:a16="http://schemas.microsoft.com/office/drawing/2014/main" id="{E3578916-9804-473C-8F06-D4FA0BCEDFD0}"/>
              </a:ext>
            </a:extLst>
          </p:cNvPr>
          <p:cNvSpPr txBox="1">
            <a:spLocks noChangeArrowheads="1"/>
          </p:cNvSpPr>
          <p:nvPr/>
        </p:nvSpPr>
        <p:spPr bwMode="auto">
          <a:xfrm>
            <a:off x="5543446" y="4055146"/>
            <a:ext cx="1619354"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err="1">
                <a:solidFill>
                  <a:schemeClr val="bg1">
                    <a:lumMod val="75000"/>
                  </a:schemeClr>
                </a:solidFill>
              </a:rPr>
              <a:t>Nanophthalmos</a:t>
            </a:r>
            <a:endParaRPr lang="en-US" altLang="en-US" sz="1600" dirty="0">
              <a:solidFill>
                <a:schemeClr val="bg1">
                  <a:lumMod val="75000"/>
                </a:schemeClr>
              </a:solidFill>
            </a:endParaRPr>
          </a:p>
        </p:txBody>
      </p:sp>
      <p:sp>
        <p:nvSpPr>
          <p:cNvPr id="53" name="Text Box 45">
            <a:extLst>
              <a:ext uri="{FF2B5EF4-FFF2-40B4-BE49-F238E27FC236}">
                <a16:creationId xmlns:a16="http://schemas.microsoft.com/office/drawing/2014/main" id="{57D1A14F-68FE-47D2-983C-1A879D66A9DC}"/>
              </a:ext>
            </a:extLst>
          </p:cNvPr>
          <p:cNvSpPr txBox="1">
            <a:spLocks noChangeArrowheads="1"/>
          </p:cNvSpPr>
          <p:nvPr/>
        </p:nvSpPr>
        <p:spPr bwMode="auto">
          <a:xfrm>
            <a:off x="5523688" y="5013493"/>
            <a:ext cx="582211"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PFV</a:t>
            </a:r>
          </a:p>
        </p:txBody>
      </p:sp>
      <p:sp>
        <p:nvSpPr>
          <p:cNvPr id="54" name="Text Box 42">
            <a:extLst>
              <a:ext uri="{FF2B5EF4-FFF2-40B4-BE49-F238E27FC236}">
                <a16:creationId xmlns:a16="http://schemas.microsoft.com/office/drawing/2014/main" id="{E1E37D2C-2C52-446B-843B-01E64990D3EC}"/>
              </a:ext>
            </a:extLst>
          </p:cNvPr>
          <p:cNvSpPr txBox="1">
            <a:spLocks noChangeArrowheads="1"/>
          </p:cNvSpPr>
          <p:nvPr/>
        </p:nvSpPr>
        <p:spPr bwMode="auto">
          <a:xfrm>
            <a:off x="5551406" y="3192546"/>
            <a:ext cx="2276072"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ERD/choroidal effusion</a:t>
            </a:r>
          </a:p>
        </p:txBody>
      </p:sp>
      <p:sp>
        <p:nvSpPr>
          <p:cNvPr id="3" name="Oval 2">
            <a:extLst>
              <a:ext uri="{FF2B5EF4-FFF2-40B4-BE49-F238E27FC236}">
                <a16:creationId xmlns:a16="http://schemas.microsoft.com/office/drawing/2014/main" id="{CA43B5D7-5B37-41B8-AA23-BE1D77209FD4}"/>
              </a:ext>
            </a:extLst>
          </p:cNvPr>
          <p:cNvSpPr/>
          <p:nvPr/>
        </p:nvSpPr>
        <p:spPr>
          <a:xfrm>
            <a:off x="7987580" y="3557880"/>
            <a:ext cx="1120988" cy="1100546"/>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TextBox 45">
            <a:extLst>
              <a:ext uri="{FF2B5EF4-FFF2-40B4-BE49-F238E27FC236}">
                <a16:creationId xmlns:a16="http://schemas.microsoft.com/office/drawing/2014/main" id="{6DB69676-7F48-4D07-B491-35A6A82DED6B}"/>
              </a:ext>
            </a:extLst>
          </p:cNvPr>
          <p:cNvSpPr txBox="1"/>
          <p:nvPr/>
        </p:nvSpPr>
        <p:spPr>
          <a:xfrm>
            <a:off x="1491849" y="2421881"/>
            <a:ext cx="5903574" cy="4278094"/>
          </a:xfrm>
          <a:prstGeom prst="rect">
            <a:avLst/>
          </a:prstGeom>
          <a:solidFill>
            <a:schemeClr val="accent5">
              <a:lumMod val="75000"/>
            </a:schemeClr>
          </a:solidFill>
        </p:spPr>
        <p:txBody>
          <a:bodyPr wrap="square" rtlCol="0">
            <a:spAutoFit/>
          </a:bodyPr>
          <a:lstStyle/>
          <a:p>
            <a:r>
              <a:rPr lang="en-US" sz="1600" i="1" dirty="0">
                <a:solidFill>
                  <a:srgbClr val="0000FF"/>
                </a:solidFill>
              </a:rPr>
              <a:t>In a nutshell, what is </a:t>
            </a:r>
            <a:r>
              <a:rPr lang="en-US" sz="1600" dirty="0">
                <a:solidFill>
                  <a:srgbClr val="0000FF"/>
                </a:solidFill>
              </a:rPr>
              <a:t>epithelial/fibrous ingrowth</a:t>
            </a:r>
            <a:r>
              <a:rPr lang="en-US" sz="1600" i="1" dirty="0">
                <a:solidFill>
                  <a:srgbClr val="0000FF"/>
                </a:solidFill>
              </a:rPr>
              <a:t>?</a:t>
            </a:r>
          </a:p>
          <a:p>
            <a:r>
              <a:rPr lang="en-US" sz="1600" dirty="0">
                <a:solidFill>
                  <a:srgbClr val="0000FF"/>
                </a:solidFill>
              </a:rPr>
              <a:t>Intraocular invasion by epithelial or fibrous tissue via a surgical or traumatic wound</a:t>
            </a:r>
          </a:p>
          <a:p>
            <a:endParaRPr lang="en-US" sz="1600" i="1" dirty="0">
              <a:solidFill>
                <a:srgbClr val="0000FF"/>
              </a:solidFill>
            </a:endParaRPr>
          </a:p>
          <a:p>
            <a:r>
              <a:rPr lang="en-US" sz="1600" i="1" dirty="0">
                <a:solidFill>
                  <a:srgbClr val="0000FF"/>
                </a:solidFill>
              </a:rPr>
              <a:t>How do these entities produce secondary ACG?</a:t>
            </a:r>
          </a:p>
          <a:p>
            <a:r>
              <a:rPr lang="en-US" sz="1600" dirty="0">
                <a:solidFill>
                  <a:srgbClr val="0000FF"/>
                </a:solidFill>
              </a:rPr>
              <a:t>If the invading tissue grows over the angle, it can produce PAS, or even destroy the TM</a:t>
            </a:r>
          </a:p>
          <a:p>
            <a:endParaRPr lang="en-US" sz="1600" i="1" dirty="0">
              <a:solidFill>
                <a:srgbClr val="0000FF"/>
              </a:solidFill>
            </a:endParaRPr>
          </a:p>
          <a:p>
            <a:r>
              <a:rPr lang="en-US" sz="1600" i="1" dirty="0">
                <a:solidFill>
                  <a:srgbClr val="0000FF"/>
                </a:solidFill>
              </a:rPr>
              <a:t>What do they look like at the slit lamp?</a:t>
            </a:r>
          </a:p>
          <a:p>
            <a:r>
              <a:rPr lang="en-US" sz="1600" dirty="0">
                <a:solidFill>
                  <a:srgbClr val="0000FF"/>
                </a:solidFill>
              </a:rPr>
              <a:t>--Epithelial ingrowth: A thin gray sheet</a:t>
            </a:r>
          </a:p>
          <a:p>
            <a:r>
              <a:rPr lang="en-US" sz="1600" dirty="0">
                <a:solidFill>
                  <a:srgbClr val="0000FF"/>
                </a:solidFill>
              </a:rPr>
              <a:t>--Fibrous ingrowth: A thick, gray-white, vascular layer</a:t>
            </a:r>
          </a:p>
          <a:p>
            <a:endParaRPr lang="en-US" sz="1600" dirty="0">
              <a:solidFill>
                <a:srgbClr val="0000FF"/>
              </a:solidFill>
            </a:endParaRPr>
          </a:p>
          <a:p>
            <a:r>
              <a:rPr lang="en-US" sz="1600" i="1" dirty="0">
                <a:solidFill>
                  <a:srgbClr val="0000FF"/>
                </a:solidFill>
              </a:rPr>
              <a:t>What is the treatment?</a:t>
            </a:r>
          </a:p>
          <a:p>
            <a:r>
              <a:rPr lang="en-US" sz="1600" dirty="0">
                <a:solidFill>
                  <a:srgbClr val="0000FF"/>
                </a:solidFill>
              </a:rPr>
              <a:t>Extensive intraocular debridement can be attempted</a:t>
            </a:r>
            <a:endParaRPr lang="en-US" sz="1600" dirty="0">
              <a:solidFill>
                <a:schemeClr val="accent5">
                  <a:lumMod val="75000"/>
                </a:schemeClr>
              </a:solidFill>
            </a:endParaRPr>
          </a:p>
          <a:p>
            <a:endParaRPr lang="en-US" sz="1600" dirty="0">
              <a:solidFill>
                <a:schemeClr val="accent5">
                  <a:lumMod val="75000"/>
                </a:schemeClr>
              </a:solidFill>
            </a:endParaRPr>
          </a:p>
          <a:p>
            <a:r>
              <a:rPr lang="en-US" sz="1600" i="1" dirty="0">
                <a:solidFill>
                  <a:schemeClr val="accent5">
                    <a:lumMod val="75000"/>
                  </a:schemeClr>
                </a:solidFill>
              </a:rPr>
              <a:t>What is the prognosis?</a:t>
            </a:r>
          </a:p>
          <a:p>
            <a:r>
              <a:rPr lang="en-US" sz="1600" dirty="0">
                <a:solidFill>
                  <a:schemeClr val="accent5">
                    <a:lumMod val="75000"/>
                  </a:schemeClr>
                </a:solidFill>
              </a:rPr>
              <a:t>Poor</a:t>
            </a:r>
          </a:p>
        </p:txBody>
      </p:sp>
    </p:spTree>
    <p:extLst>
      <p:ext uri="{BB962C8B-B14F-4D97-AF65-F5344CB8AC3E}">
        <p14:creationId xmlns:p14="http://schemas.microsoft.com/office/powerpoint/2010/main" val="1212729795"/>
      </p:ext>
    </p:extLst>
  </p:cSld>
  <p:clrMapOvr>
    <a:masterClrMapping/>
  </p:clrMapOvr>
</p:sld>
</file>

<file path=ppt/slides/slide4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Straight Arrow Connector 12">
            <a:extLst>
              <a:ext uri="{FF2B5EF4-FFF2-40B4-BE49-F238E27FC236}">
                <a16:creationId xmlns:a16="http://schemas.microsoft.com/office/drawing/2014/main" id="{A6DE2085-829C-480C-9216-69D6039C0A37}"/>
              </a:ext>
            </a:extLst>
          </p:cNvPr>
          <p:cNvCxnSpPr>
            <a:cxnSpLocks/>
          </p:cNvCxnSpPr>
          <p:nvPr/>
        </p:nvCxnSpPr>
        <p:spPr>
          <a:xfrm>
            <a:off x="6717173" y="1828800"/>
            <a:ext cx="0" cy="3462754"/>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43014" name="Text Box 6"/>
          <p:cNvSpPr txBox="1">
            <a:spLocks noChangeArrowheads="1"/>
          </p:cNvSpPr>
          <p:nvPr/>
        </p:nvSpPr>
        <p:spPr bwMode="auto">
          <a:xfrm>
            <a:off x="533400" y="2356376"/>
            <a:ext cx="1005403"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Lens-</a:t>
            </a:r>
          </a:p>
          <a:p>
            <a:pPr algn="ctr" eaLnBrk="1" hangingPunct="1">
              <a:lnSpc>
                <a:spcPct val="80000"/>
              </a:lnSpc>
              <a:spcBef>
                <a:spcPct val="0"/>
              </a:spcBef>
              <a:buClrTx/>
              <a:buSzTx/>
              <a:buFontTx/>
              <a:buNone/>
            </a:pPr>
            <a:r>
              <a:rPr lang="en-US" altLang="en-US" sz="1800" dirty="0">
                <a:solidFill>
                  <a:schemeClr val="bg1">
                    <a:lumMod val="75000"/>
                  </a:schemeClr>
                </a:solidFill>
              </a:rPr>
              <a:t>Induced</a:t>
            </a:r>
          </a:p>
        </p:txBody>
      </p:sp>
      <p:sp>
        <p:nvSpPr>
          <p:cNvPr id="43017" name="Text Box 14"/>
          <p:cNvSpPr txBox="1">
            <a:spLocks noChangeArrowheads="1"/>
          </p:cNvSpPr>
          <p:nvPr/>
        </p:nvSpPr>
        <p:spPr bwMode="auto">
          <a:xfrm>
            <a:off x="3026498" y="2365901"/>
            <a:ext cx="1633781"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Aphakic/</a:t>
            </a:r>
          </a:p>
          <a:p>
            <a:pPr algn="ctr" eaLnBrk="1" hangingPunct="1">
              <a:lnSpc>
                <a:spcPct val="80000"/>
              </a:lnSpc>
              <a:spcBef>
                <a:spcPct val="0"/>
              </a:spcBef>
              <a:buClrTx/>
              <a:buSzTx/>
              <a:buFontTx/>
              <a:buNone/>
            </a:pPr>
            <a:r>
              <a:rPr lang="en-US" altLang="en-US" sz="1800" dirty="0" err="1">
                <a:solidFill>
                  <a:schemeClr val="bg1">
                    <a:lumMod val="75000"/>
                  </a:schemeClr>
                </a:solidFill>
              </a:rPr>
              <a:t>Pseudophakic</a:t>
            </a:r>
            <a:endParaRPr lang="en-US" altLang="en-US" sz="1800" dirty="0">
              <a:solidFill>
                <a:schemeClr val="bg1">
                  <a:lumMod val="75000"/>
                </a:schemeClr>
              </a:solidFill>
            </a:endParaRPr>
          </a:p>
        </p:txBody>
      </p:sp>
      <p:sp>
        <p:nvSpPr>
          <p:cNvPr id="43031" name="Text Box 35"/>
          <p:cNvSpPr txBox="1">
            <a:spLocks noChangeArrowheads="1"/>
          </p:cNvSpPr>
          <p:nvPr/>
        </p:nvSpPr>
        <p:spPr bwMode="auto">
          <a:xfrm>
            <a:off x="1190847" y="1295400"/>
            <a:ext cx="2473754"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solidFill>
                  <a:schemeClr val="bg1">
                    <a:lumMod val="75000"/>
                  </a:schemeClr>
                </a:solidFill>
              </a:rPr>
              <a:t>w/ Pupillary Block</a:t>
            </a:r>
          </a:p>
        </p:txBody>
      </p:sp>
      <p:sp>
        <p:nvSpPr>
          <p:cNvPr id="43032" name="Text Box 36"/>
          <p:cNvSpPr txBox="1">
            <a:spLocks noChangeArrowheads="1"/>
          </p:cNvSpPr>
          <p:nvPr/>
        </p:nvSpPr>
        <p:spPr bwMode="auto">
          <a:xfrm>
            <a:off x="5181600" y="1295400"/>
            <a:ext cx="2630848"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t>w/o Pupillary Block</a:t>
            </a:r>
          </a:p>
        </p:txBody>
      </p:sp>
      <p:sp>
        <p:nvSpPr>
          <p:cNvPr id="49" name="Rectangle 2">
            <a:extLst>
              <a:ext uri="{FF2B5EF4-FFF2-40B4-BE49-F238E27FC236}">
                <a16:creationId xmlns:a16="http://schemas.microsoft.com/office/drawing/2014/main" id="{240EE5BF-F7D2-4FC8-A5DD-F6B5423153C6}"/>
              </a:ext>
            </a:extLst>
          </p:cNvPr>
          <p:cNvSpPr>
            <a:spLocks noGrp="1" noChangeArrowheads="1"/>
          </p:cNvSpPr>
          <p:nvPr>
            <p:ph type="title"/>
          </p:nvPr>
        </p:nvSpPr>
        <p:spPr>
          <a:xfrm>
            <a:off x="457200" y="304800"/>
            <a:ext cx="7543800" cy="563562"/>
          </a:xfrm>
        </p:spPr>
        <p:txBody>
          <a:bodyPr/>
          <a:lstStyle/>
          <a:p>
            <a:pPr eaLnBrk="1" hangingPunct="1"/>
            <a:r>
              <a:rPr lang="en-US" altLang="en-US" sz="3500" dirty="0"/>
              <a:t>Q</a:t>
            </a:r>
          </a:p>
        </p:txBody>
      </p:sp>
      <p:sp>
        <p:nvSpPr>
          <p:cNvPr id="50" name="TextBox 49">
            <a:extLst>
              <a:ext uri="{FF2B5EF4-FFF2-40B4-BE49-F238E27FC236}">
                <a16:creationId xmlns:a16="http://schemas.microsoft.com/office/drawing/2014/main" id="{CF426230-46C8-405C-9015-99EF57762A2E}"/>
              </a:ext>
            </a:extLst>
          </p:cNvPr>
          <p:cNvSpPr txBox="1"/>
          <p:nvPr/>
        </p:nvSpPr>
        <p:spPr>
          <a:xfrm>
            <a:off x="2259496" y="189094"/>
            <a:ext cx="4607480" cy="400110"/>
          </a:xfrm>
          <a:prstGeom prst="rect">
            <a:avLst/>
          </a:prstGeom>
          <a:solidFill>
            <a:schemeClr val="accent1">
              <a:lumMod val="60000"/>
              <a:lumOff val="40000"/>
            </a:schemeClr>
          </a:solidFill>
        </p:spPr>
        <p:txBody>
          <a:bodyPr wrap="none" rtlCol="0">
            <a:spAutoFit/>
          </a:bodyPr>
          <a:lstStyle/>
          <a:p>
            <a:pPr algn="ctr"/>
            <a:r>
              <a:rPr lang="en-US" sz="2000" b="1" dirty="0"/>
              <a:t>Secondary Angle Closure Glaucoma</a:t>
            </a:r>
          </a:p>
        </p:txBody>
      </p:sp>
      <p:sp>
        <p:nvSpPr>
          <p:cNvPr id="2" name="TextBox 1">
            <a:extLst>
              <a:ext uri="{FF2B5EF4-FFF2-40B4-BE49-F238E27FC236}">
                <a16:creationId xmlns:a16="http://schemas.microsoft.com/office/drawing/2014/main" id="{A7E30BEC-923B-4C9A-A856-BDD0D882F6B8}"/>
              </a:ext>
            </a:extLst>
          </p:cNvPr>
          <p:cNvSpPr txBox="1"/>
          <p:nvPr/>
        </p:nvSpPr>
        <p:spPr>
          <a:xfrm>
            <a:off x="887305" y="2844119"/>
            <a:ext cx="1494320" cy="338554"/>
          </a:xfrm>
          <a:prstGeom prst="rect">
            <a:avLst/>
          </a:prstGeom>
          <a:noFill/>
        </p:spPr>
        <p:txBody>
          <a:bodyPr wrap="none" rtlCol="0">
            <a:spAutoFit/>
          </a:bodyPr>
          <a:lstStyle/>
          <a:p>
            <a:r>
              <a:rPr lang="en-US" sz="1600" dirty="0" err="1">
                <a:solidFill>
                  <a:schemeClr val="bg1">
                    <a:lumMod val="75000"/>
                  </a:schemeClr>
                </a:solidFill>
              </a:rPr>
              <a:t>Phacomorphic</a:t>
            </a:r>
            <a:endParaRPr lang="en-US" sz="1600" dirty="0">
              <a:solidFill>
                <a:schemeClr val="bg1">
                  <a:lumMod val="75000"/>
                </a:schemeClr>
              </a:solidFill>
            </a:endParaRPr>
          </a:p>
        </p:txBody>
      </p:sp>
      <p:sp>
        <p:nvSpPr>
          <p:cNvPr id="51" name="TextBox 50">
            <a:extLst>
              <a:ext uri="{FF2B5EF4-FFF2-40B4-BE49-F238E27FC236}">
                <a16:creationId xmlns:a16="http://schemas.microsoft.com/office/drawing/2014/main" id="{156069D4-340B-4160-A336-EBF73557CEE0}"/>
              </a:ext>
            </a:extLst>
          </p:cNvPr>
          <p:cNvSpPr txBox="1"/>
          <p:nvPr/>
        </p:nvSpPr>
        <p:spPr>
          <a:xfrm>
            <a:off x="884725" y="3175578"/>
            <a:ext cx="1402948" cy="338554"/>
          </a:xfrm>
          <a:prstGeom prst="rect">
            <a:avLst/>
          </a:prstGeom>
          <a:noFill/>
        </p:spPr>
        <p:txBody>
          <a:bodyPr wrap="none" rtlCol="0">
            <a:spAutoFit/>
          </a:bodyPr>
          <a:lstStyle/>
          <a:p>
            <a:r>
              <a:rPr lang="en-US" sz="1600" dirty="0">
                <a:solidFill>
                  <a:schemeClr val="bg1">
                    <a:lumMod val="75000"/>
                  </a:schemeClr>
                </a:solidFill>
              </a:rPr>
              <a:t>Ectopia </a:t>
            </a:r>
            <a:r>
              <a:rPr lang="en-US" sz="1600" dirty="0" err="1">
                <a:solidFill>
                  <a:schemeClr val="bg1">
                    <a:lumMod val="75000"/>
                  </a:schemeClr>
                </a:solidFill>
              </a:rPr>
              <a:t>lentis</a:t>
            </a:r>
            <a:endParaRPr lang="en-US" sz="1600" dirty="0">
              <a:solidFill>
                <a:schemeClr val="bg1">
                  <a:lumMod val="75000"/>
                </a:schemeClr>
              </a:solidFill>
            </a:endParaRPr>
          </a:p>
        </p:txBody>
      </p:sp>
      <p:cxnSp>
        <p:nvCxnSpPr>
          <p:cNvPr id="71" name="Straight Connector 70">
            <a:extLst>
              <a:ext uri="{FF2B5EF4-FFF2-40B4-BE49-F238E27FC236}">
                <a16:creationId xmlns:a16="http://schemas.microsoft.com/office/drawing/2014/main" id="{C104938D-BA8D-4E39-9D5F-9EE2012F2F3C}"/>
              </a:ext>
            </a:extLst>
          </p:cNvPr>
          <p:cNvCxnSpPr>
            <a:cxnSpLocks/>
          </p:cNvCxnSpPr>
          <p:nvPr/>
        </p:nvCxnSpPr>
        <p:spPr>
          <a:xfrm flipH="1">
            <a:off x="762665" y="3023488"/>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2A7E4E40-472F-4E50-8A7A-45C10FDD7171}"/>
              </a:ext>
            </a:extLst>
          </p:cNvPr>
          <p:cNvCxnSpPr>
            <a:cxnSpLocks/>
          </p:cNvCxnSpPr>
          <p:nvPr/>
        </p:nvCxnSpPr>
        <p:spPr>
          <a:xfrm flipH="1">
            <a:off x="762665" y="3347853"/>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C3924889-45B9-4383-9C9E-48F0A9C27AD8}"/>
              </a:ext>
            </a:extLst>
          </p:cNvPr>
          <p:cNvCxnSpPr>
            <a:cxnSpLocks/>
          </p:cNvCxnSpPr>
          <p:nvPr/>
        </p:nvCxnSpPr>
        <p:spPr>
          <a:xfrm flipH="1">
            <a:off x="748719" y="2838976"/>
            <a:ext cx="13947" cy="5088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 name="Straight Arrow Connector 5">
            <a:extLst>
              <a:ext uri="{FF2B5EF4-FFF2-40B4-BE49-F238E27FC236}">
                <a16:creationId xmlns:a16="http://schemas.microsoft.com/office/drawing/2014/main" id="{A3439F0C-5143-461F-8F3C-2E830785DEFC}"/>
              </a:ext>
            </a:extLst>
          </p:cNvPr>
          <p:cNvCxnSpPr>
            <a:stCxn id="50" idx="2"/>
          </p:cNvCxnSpPr>
          <p:nvPr/>
        </p:nvCxnSpPr>
        <p:spPr>
          <a:xfrm flipH="1">
            <a:off x="2971800" y="589204"/>
            <a:ext cx="1591436" cy="706196"/>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0" name="Straight Arrow Connector 9">
            <a:extLst>
              <a:ext uri="{FF2B5EF4-FFF2-40B4-BE49-F238E27FC236}">
                <a16:creationId xmlns:a16="http://schemas.microsoft.com/office/drawing/2014/main" id="{84DC796E-F6ED-4FBB-82D2-A260F480BF8A}"/>
              </a:ext>
            </a:extLst>
          </p:cNvPr>
          <p:cNvCxnSpPr>
            <a:cxnSpLocks/>
          </p:cNvCxnSpPr>
          <p:nvPr/>
        </p:nvCxnSpPr>
        <p:spPr>
          <a:xfrm>
            <a:off x="4572000" y="589204"/>
            <a:ext cx="1600200" cy="706196"/>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6" name="Straight Arrow Connector 25">
            <a:extLst>
              <a:ext uri="{FF2B5EF4-FFF2-40B4-BE49-F238E27FC236}">
                <a16:creationId xmlns:a16="http://schemas.microsoft.com/office/drawing/2014/main" id="{B70E0124-9B84-41A5-8D84-A66B7838A706}"/>
              </a:ext>
            </a:extLst>
          </p:cNvPr>
          <p:cNvCxnSpPr>
            <a:cxnSpLocks/>
          </p:cNvCxnSpPr>
          <p:nvPr/>
        </p:nvCxnSpPr>
        <p:spPr>
          <a:xfrm flipH="1">
            <a:off x="1159539" y="1828800"/>
            <a:ext cx="1290435" cy="478059"/>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28" name="Straight Arrow Connector 27">
            <a:extLst>
              <a:ext uri="{FF2B5EF4-FFF2-40B4-BE49-F238E27FC236}">
                <a16:creationId xmlns:a16="http://schemas.microsoft.com/office/drawing/2014/main" id="{567A4249-5C59-4416-8A8E-1C35913900AB}"/>
              </a:ext>
            </a:extLst>
          </p:cNvPr>
          <p:cNvCxnSpPr>
            <a:cxnSpLocks/>
          </p:cNvCxnSpPr>
          <p:nvPr/>
        </p:nvCxnSpPr>
        <p:spPr>
          <a:xfrm>
            <a:off x="2449973" y="1832208"/>
            <a:ext cx="1268784"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56" name="Text Box 6">
            <a:extLst>
              <a:ext uri="{FF2B5EF4-FFF2-40B4-BE49-F238E27FC236}">
                <a16:creationId xmlns:a16="http://schemas.microsoft.com/office/drawing/2014/main" id="{557983BD-9D64-49B9-A366-A08663B0451F}"/>
              </a:ext>
            </a:extLst>
          </p:cNvPr>
          <p:cNvSpPr txBox="1">
            <a:spLocks noChangeArrowheads="1"/>
          </p:cNvSpPr>
          <p:nvPr/>
        </p:nvSpPr>
        <p:spPr bwMode="auto">
          <a:xfrm>
            <a:off x="5029200" y="2356376"/>
            <a:ext cx="813043"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r" eaLnBrk="1" hangingPunct="1">
              <a:lnSpc>
                <a:spcPct val="80000"/>
              </a:lnSpc>
              <a:spcBef>
                <a:spcPct val="0"/>
              </a:spcBef>
              <a:buClrTx/>
              <a:buSzTx/>
              <a:buFontTx/>
              <a:buNone/>
            </a:pPr>
            <a:r>
              <a:rPr lang="en-US" altLang="en-US" sz="1800" dirty="0">
                <a:solidFill>
                  <a:schemeClr val="bg1">
                    <a:lumMod val="75000"/>
                  </a:schemeClr>
                </a:solidFill>
              </a:rPr>
              <a:t>‘Push’</a:t>
            </a:r>
          </a:p>
        </p:txBody>
      </p:sp>
      <p:sp>
        <p:nvSpPr>
          <p:cNvPr id="57" name="Text Box 14">
            <a:extLst>
              <a:ext uri="{FF2B5EF4-FFF2-40B4-BE49-F238E27FC236}">
                <a16:creationId xmlns:a16="http://schemas.microsoft.com/office/drawing/2014/main" id="{5DAFA1C1-3A29-4C27-A379-663FDD22E326}"/>
              </a:ext>
            </a:extLst>
          </p:cNvPr>
          <p:cNvSpPr txBox="1">
            <a:spLocks noChangeArrowheads="1"/>
          </p:cNvSpPr>
          <p:nvPr/>
        </p:nvSpPr>
        <p:spPr bwMode="auto">
          <a:xfrm>
            <a:off x="7620000" y="2365901"/>
            <a:ext cx="671979"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t>‘Pull’</a:t>
            </a:r>
          </a:p>
        </p:txBody>
      </p:sp>
      <p:cxnSp>
        <p:nvCxnSpPr>
          <p:cNvPr id="58" name="Straight Arrow Connector 57">
            <a:extLst>
              <a:ext uri="{FF2B5EF4-FFF2-40B4-BE49-F238E27FC236}">
                <a16:creationId xmlns:a16="http://schemas.microsoft.com/office/drawing/2014/main" id="{E874FEE9-46BD-46A3-90A3-DE7CC220FBFF}"/>
              </a:ext>
            </a:extLst>
          </p:cNvPr>
          <p:cNvCxnSpPr>
            <a:cxnSpLocks/>
          </p:cNvCxnSpPr>
          <p:nvPr/>
        </p:nvCxnSpPr>
        <p:spPr>
          <a:xfrm flipH="1">
            <a:off x="5867400" y="1828800"/>
            <a:ext cx="849775"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59" name="Straight Arrow Connector 58">
            <a:extLst>
              <a:ext uri="{FF2B5EF4-FFF2-40B4-BE49-F238E27FC236}">
                <a16:creationId xmlns:a16="http://schemas.microsoft.com/office/drawing/2014/main" id="{C370A4A1-FE96-4E70-B89E-839542A5E241}"/>
              </a:ext>
            </a:extLst>
          </p:cNvPr>
          <p:cNvCxnSpPr>
            <a:cxnSpLocks/>
          </p:cNvCxnSpPr>
          <p:nvPr/>
        </p:nvCxnSpPr>
        <p:spPr>
          <a:xfrm>
            <a:off x="6717173" y="1832208"/>
            <a:ext cx="902827" cy="474047"/>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62" name="Text Box 16">
            <a:extLst>
              <a:ext uri="{FF2B5EF4-FFF2-40B4-BE49-F238E27FC236}">
                <a16:creationId xmlns:a16="http://schemas.microsoft.com/office/drawing/2014/main" id="{33538067-0726-41B0-93FF-357EF00CA62D}"/>
              </a:ext>
            </a:extLst>
          </p:cNvPr>
          <p:cNvSpPr txBox="1">
            <a:spLocks noChangeArrowheads="1"/>
          </p:cNvSpPr>
          <p:nvPr/>
        </p:nvSpPr>
        <p:spPr bwMode="auto">
          <a:xfrm>
            <a:off x="8065437" y="2684785"/>
            <a:ext cx="628698"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NVG</a:t>
            </a:r>
          </a:p>
        </p:txBody>
      </p:sp>
      <p:sp>
        <p:nvSpPr>
          <p:cNvPr id="70" name="Text Box 21">
            <a:extLst>
              <a:ext uri="{FF2B5EF4-FFF2-40B4-BE49-F238E27FC236}">
                <a16:creationId xmlns:a16="http://schemas.microsoft.com/office/drawing/2014/main" id="{86C32650-BE1F-4CC3-8DB5-0C136D877E6F}"/>
              </a:ext>
            </a:extLst>
          </p:cNvPr>
          <p:cNvSpPr txBox="1">
            <a:spLocks noChangeArrowheads="1"/>
          </p:cNvSpPr>
          <p:nvPr/>
        </p:nvSpPr>
        <p:spPr bwMode="auto">
          <a:xfrm>
            <a:off x="8070534" y="3048000"/>
            <a:ext cx="526106"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a:solidFill>
                  <a:schemeClr val="bg1">
                    <a:lumMod val="75000"/>
                  </a:schemeClr>
                </a:solidFill>
              </a:rPr>
              <a:t>ICE</a:t>
            </a:r>
          </a:p>
        </p:txBody>
      </p:sp>
      <p:sp>
        <p:nvSpPr>
          <p:cNvPr id="75" name="Text Box 45">
            <a:extLst>
              <a:ext uri="{FF2B5EF4-FFF2-40B4-BE49-F238E27FC236}">
                <a16:creationId xmlns:a16="http://schemas.microsoft.com/office/drawing/2014/main" id="{2B6EDA2D-8F55-4DFD-A225-8C03CE6FC7F3}"/>
              </a:ext>
            </a:extLst>
          </p:cNvPr>
          <p:cNvSpPr txBox="1">
            <a:spLocks noChangeArrowheads="1"/>
          </p:cNvSpPr>
          <p:nvPr/>
        </p:nvSpPr>
        <p:spPr bwMode="auto">
          <a:xfrm>
            <a:off x="8073162" y="3810000"/>
            <a:ext cx="1070837" cy="74635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ts val="1700"/>
              </a:lnSpc>
              <a:spcBef>
                <a:spcPct val="0"/>
              </a:spcBef>
              <a:buClrTx/>
              <a:buSzTx/>
              <a:buFontTx/>
              <a:buNone/>
            </a:pPr>
            <a:r>
              <a:rPr lang="en-US" altLang="en-US" sz="1600" dirty="0"/>
              <a:t>Epithelial/ fibrous ingrowth</a:t>
            </a:r>
          </a:p>
        </p:txBody>
      </p:sp>
      <p:cxnSp>
        <p:nvCxnSpPr>
          <p:cNvPr id="77" name="Straight Connector 76">
            <a:extLst>
              <a:ext uri="{FF2B5EF4-FFF2-40B4-BE49-F238E27FC236}">
                <a16:creationId xmlns:a16="http://schemas.microsoft.com/office/drawing/2014/main" id="{FC090BD7-F2E1-4464-B57B-9CBE5874C89B}"/>
              </a:ext>
            </a:extLst>
          </p:cNvPr>
          <p:cNvCxnSpPr>
            <a:cxnSpLocks/>
          </p:cNvCxnSpPr>
          <p:nvPr/>
        </p:nvCxnSpPr>
        <p:spPr>
          <a:xfrm>
            <a:off x="7873969" y="2674448"/>
            <a:ext cx="7724" cy="128795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8" name="Straight Connector 77">
            <a:extLst>
              <a:ext uri="{FF2B5EF4-FFF2-40B4-BE49-F238E27FC236}">
                <a16:creationId xmlns:a16="http://schemas.microsoft.com/office/drawing/2014/main" id="{B1922ED5-C3D8-43D8-A00D-1D6BC9201DBA}"/>
              </a:ext>
            </a:extLst>
          </p:cNvPr>
          <p:cNvCxnSpPr/>
          <p:nvPr/>
        </p:nvCxnSpPr>
        <p:spPr>
          <a:xfrm flipH="1">
            <a:off x="7873968" y="2840262"/>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9" name="Straight Connector 78">
            <a:extLst>
              <a:ext uri="{FF2B5EF4-FFF2-40B4-BE49-F238E27FC236}">
                <a16:creationId xmlns:a16="http://schemas.microsoft.com/office/drawing/2014/main" id="{77019ED2-6D69-4A60-9D19-D4DB786EA3A0}"/>
              </a:ext>
            </a:extLst>
          </p:cNvPr>
          <p:cNvCxnSpPr/>
          <p:nvPr/>
        </p:nvCxnSpPr>
        <p:spPr>
          <a:xfrm flipH="1">
            <a:off x="7873968" y="3213518"/>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1" name="Straight Connector 80">
            <a:extLst>
              <a:ext uri="{FF2B5EF4-FFF2-40B4-BE49-F238E27FC236}">
                <a16:creationId xmlns:a16="http://schemas.microsoft.com/office/drawing/2014/main" id="{9796A12F-4125-4C05-8EE8-A388740C580D}"/>
              </a:ext>
            </a:extLst>
          </p:cNvPr>
          <p:cNvCxnSpPr/>
          <p:nvPr/>
        </p:nvCxnSpPr>
        <p:spPr>
          <a:xfrm flipH="1">
            <a:off x="7877837" y="3581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3" name="Straight Connector 82">
            <a:extLst>
              <a:ext uri="{FF2B5EF4-FFF2-40B4-BE49-F238E27FC236}">
                <a16:creationId xmlns:a16="http://schemas.microsoft.com/office/drawing/2014/main" id="{7FDC5F4B-9BF0-42AD-B8BB-2F2399BCF1E2}"/>
              </a:ext>
            </a:extLst>
          </p:cNvPr>
          <p:cNvCxnSpPr/>
          <p:nvPr/>
        </p:nvCxnSpPr>
        <p:spPr>
          <a:xfrm flipH="1">
            <a:off x="7881693" y="3962400"/>
            <a:ext cx="24447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93" name="Text Box 42">
            <a:extLst>
              <a:ext uri="{FF2B5EF4-FFF2-40B4-BE49-F238E27FC236}">
                <a16:creationId xmlns:a16="http://schemas.microsoft.com/office/drawing/2014/main" id="{53BAB77F-E061-4834-9068-34BDF78AD071}"/>
              </a:ext>
            </a:extLst>
          </p:cNvPr>
          <p:cNvSpPr txBox="1">
            <a:spLocks noChangeArrowheads="1"/>
          </p:cNvSpPr>
          <p:nvPr/>
        </p:nvSpPr>
        <p:spPr bwMode="auto">
          <a:xfrm>
            <a:off x="8111387" y="3429000"/>
            <a:ext cx="856196"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Flat AC</a:t>
            </a:r>
          </a:p>
        </p:txBody>
      </p:sp>
      <p:sp>
        <p:nvSpPr>
          <p:cNvPr id="100" name="Text Box 23">
            <a:extLst>
              <a:ext uri="{FF2B5EF4-FFF2-40B4-BE49-F238E27FC236}">
                <a16:creationId xmlns:a16="http://schemas.microsoft.com/office/drawing/2014/main" id="{D8F2FCFF-2984-4836-B000-9C5601A8EAAA}"/>
              </a:ext>
            </a:extLst>
          </p:cNvPr>
          <p:cNvSpPr txBox="1">
            <a:spLocks noChangeArrowheads="1"/>
          </p:cNvSpPr>
          <p:nvPr/>
        </p:nvSpPr>
        <p:spPr bwMode="auto">
          <a:xfrm>
            <a:off x="5530369" y="2667000"/>
            <a:ext cx="2143536"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Aqueous misdirection</a:t>
            </a:r>
          </a:p>
        </p:txBody>
      </p:sp>
      <p:cxnSp>
        <p:nvCxnSpPr>
          <p:cNvPr id="104" name="Straight Connector 103">
            <a:extLst>
              <a:ext uri="{FF2B5EF4-FFF2-40B4-BE49-F238E27FC236}">
                <a16:creationId xmlns:a16="http://schemas.microsoft.com/office/drawing/2014/main" id="{49D87D4A-E317-4446-9B95-5184CB3968F3}"/>
              </a:ext>
            </a:extLst>
          </p:cNvPr>
          <p:cNvCxnSpPr>
            <a:cxnSpLocks/>
          </p:cNvCxnSpPr>
          <p:nvPr/>
        </p:nvCxnSpPr>
        <p:spPr>
          <a:xfrm flipH="1">
            <a:off x="5316229" y="2667000"/>
            <a:ext cx="7397" cy="25314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5" name="Straight Connector 104">
            <a:extLst>
              <a:ext uri="{FF2B5EF4-FFF2-40B4-BE49-F238E27FC236}">
                <a16:creationId xmlns:a16="http://schemas.microsoft.com/office/drawing/2014/main" id="{F40B6D71-75A8-4A88-864D-00D14C2F710D}"/>
              </a:ext>
            </a:extLst>
          </p:cNvPr>
          <p:cNvCxnSpPr/>
          <p:nvPr/>
        </p:nvCxnSpPr>
        <p:spPr>
          <a:xfrm flipH="1">
            <a:off x="5323624" y="2832814"/>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6" name="Straight Connector 105">
            <a:extLst>
              <a:ext uri="{FF2B5EF4-FFF2-40B4-BE49-F238E27FC236}">
                <a16:creationId xmlns:a16="http://schemas.microsoft.com/office/drawing/2014/main" id="{010BF7B2-AA07-4DCF-822D-E2DB5CC0BF59}"/>
              </a:ext>
            </a:extLst>
          </p:cNvPr>
          <p:cNvCxnSpPr/>
          <p:nvPr/>
        </p:nvCxnSpPr>
        <p:spPr>
          <a:xfrm flipH="1">
            <a:off x="5323624" y="3360065"/>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a:extLst>
              <a:ext uri="{FF2B5EF4-FFF2-40B4-BE49-F238E27FC236}">
                <a16:creationId xmlns:a16="http://schemas.microsoft.com/office/drawing/2014/main" id="{BAC8035C-3999-4C31-93CD-6C0D2ADEB73B}"/>
              </a:ext>
            </a:extLst>
          </p:cNvPr>
          <p:cNvCxnSpPr/>
          <p:nvPr/>
        </p:nvCxnSpPr>
        <p:spPr>
          <a:xfrm flipH="1">
            <a:off x="5323536" y="3786938"/>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8" name="Straight Connector 107">
            <a:extLst>
              <a:ext uri="{FF2B5EF4-FFF2-40B4-BE49-F238E27FC236}">
                <a16:creationId xmlns:a16="http://schemas.microsoft.com/office/drawing/2014/main" id="{DB64CAEE-69B4-426A-8A5B-D1269DBF0F66}"/>
              </a:ext>
            </a:extLst>
          </p:cNvPr>
          <p:cNvCxnSpPr/>
          <p:nvPr/>
        </p:nvCxnSpPr>
        <p:spPr>
          <a:xfrm flipH="1">
            <a:off x="5327493" y="4249152"/>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12" name="Straight Connector 111">
            <a:extLst>
              <a:ext uri="{FF2B5EF4-FFF2-40B4-BE49-F238E27FC236}">
                <a16:creationId xmlns:a16="http://schemas.microsoft.com/office/drawing/2014/main" id="{99A16C30-4BE4-48E5-8B65-0C5F3039B8DC}"/>
              </a:ext>
            </a:extLst>
          </p:cNvPr>
          <p:cNvCxnSpPr/>
          <p:nvPr/>
        </p:nvCxnSpPr>
        <p:spPr>
          <a:xfrm flipH="1">
            <a:off x="5333455" y="51816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13" name="Text Box 42">
            <a:extLst>
              <a:ext uri="{FF2B5EF4-FFF2-40B4-BE49-F238E27FC236}">
                <a16:creationId xmlns:a16="http://schemas.microsoft.com/office/drawing/2014/main" id="{056DFFD9-3CA2-42E7-90FE-4F14522E3504}"/>
              </a:ext>
            </a:extLst>
          </p:cNvPr>
          <p:cNvSpPr txBox="1">
            <a:spLocks noChangeArrowheads="1"/>
          </p:cNvSpPr>
          <p:nvPr/>
        </p:nvSpPr>
        <p:spPr bwMode="auto">
          <a:xfrm>
            <a:off x="5533954" y="3623846"/>
            <a:ext cx="1563248"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Retinal surgery</a:t>
            </a:r>
          </a:p>
        </p:txBody>
      </p:sp>
      <p:sp>
        <p:nvSpPr>
          <p:cNvPr id="118" name="Text Box 47">
            <a:extLst>
              <a:ext uri="{FF2B5EF4-FFF2-40B4-BE49-F238E27FC236}">
                <a16:creationId xmlns:a16="http://schemas.microsoft.com/office/drawing/2014/main" id="{3F59D898-ECAD-49F0-9425-2A1BC8DDA7B5}"/>
              </a:ext>
            </a:extLst>
          </p:cNvPr>
          <p:cNvSpPr txBox="1">
            <a:spLocks noChangeArrowheads="1"/>
          </p:cNvSpPr>
          <p:nvPr/>
        </p:nvSpPr>
        <p:spPr bwMode="auto">
          <a:xfrm>
            <a:off x="5523688" y="4538246"/>
            <a:ext cx="1414170"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Drug-induced</a:t>
            </a:r>
          </a:p>
        </p:txBody>
      </p:sp>
      <p:sp>
        <p:nvSpPr>
          <p:cNvPr id="16" name="TextBox 15">
            <a:extLst>
              <a:ext uri="{FF2B5EF4-FFF2-40B4-BE49-F238E27FC236}">
                <a16:creationId xmlns:a16="http://schemas.microsoft.com/office/drawing/2014/main" id="{984E008D-FBBA-42B4-940E-EA26772E0161}"/>
              </a:ext>
            </a:extLst>
          </p:cNvPr>
          <p:cNvSpPr txBox="1"/>
          <p:nvPr/>
        </p:nvSpPr>
        <p:spPr>
          <a:xfrm>
            <a:off x="6230528" y="5257800"/>
            <a:ext cx="1326004" cy="369332"/>
          </a:xfrm>
          <a:prstGeom prst="rect">
            <a:avLst/>
          </a:prstGeom>
          <a:noFill/>
        </p:spPr>
        <p:txBody>
          <a:bodyPr wrap="none" rtlCol="0">
            <a:spAutoFit/>
          </a:bodyPr>
          <a:lstStyle/>
          <a:p>
            <a:pPr algn="ctr"/>
            <a:r>
              <a:rPr lang="en-US" dirty="0">
                <a:solidFill>
                  <a:schemeClr val="bg1">
                    <a:lumMod val="75000"/>
                  </a:schemeClr>
                </a:solidFill>
              </a:rPr>
              <a:t>Both/Either</a:t>
            </a:r>
          </a:p>
        </p:txBody>
      </p:sp>
      <p:cxnSp>
        <p:nvCxnSpPr>
          <p:cNvPr id="125" name="Straight Connector 124">
            <a:extLst>
              <a:ext uri="{FF2B5EF4-FFF2-40B4-BE49-F238E27FC236}">
                <a16:creationId xmlns:a16="http://schemas.microsoft.com/office/drawing/2014/main" id="{01138141-D318-4ED7-A7FE-D8F2155CE890}"/>
              </a:ext>
            </a:extLst>
          </p:cNvPr>
          <p:cNvCxnSpPr/>
          <p:nvPr/>
        </p:nvCxnSpPr>
        <p:spPr>
          <a:xfrm flipH="1">
            <a:off x="5334000" y="4724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52" name="Text Box 47">
            <a:extLst>
              <a:ext uri="{FF2B5EF4-FFF2-40B4-BE49-F238E27FC236}">
                <a16:creationId xmlns:a16="http://schemas.microsoft.com/office/drawing/2014/main" id="{E3578916-9804-473C-8F06-D4FA0BCEDFD0}"/>
              </a:ext>
            </a:extLst>
          </p:cNvPr>
          <p:cNvSpPr txBox="1">
            <a:spLocks noChangeArrowheads="1"/>
          </p:cNvSpPr>
          <p:nvPr/>
        </p:nvSpPr>
        <p:spPr bwMode="auto">
          <a:xfrm>
            <a:off x="5543446" y="4055146"/>
            <a:ext cx="1619354"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err="1">
                <a:solidFill>
                  <a:schemeClr val="bg1">
                    <a:lumMod val="75000"/>
                  </a:schemeClr>
                </a:solidFill>
              </a:rPr>
              <a:t>Nanophthalmos</a:t>
            </a:r>
            <a:endParaRPr lang="en-US" altLang="en-US" sz="1600" dirty="0">
              <a:solidFill>
                <a:schemeClr val="bg1">
                  <a:lumMod val="75000"/>
                </a:schemeClr>
              </a:solidFill>
            </a:endParaRPr>
          </a:p>
        </p:txBody>
      </p:sp>
      <p:sp>
        <p:nvSpPr>
          <p:cNvPr id="53" name="Text Box 45">
            <a:extLst>
              <a:ext uri="{FF2B5EF4-FFF2-40B4-BE49-F238E27FC236}">
                <a16:creationId xmlns:a16="http://schemas.microsoft.com/office/drawing/2014/main" id="{57D1A14F-68FE-47D2-983C-1A879D66A9DC}"/>
              </a:ext>
            </a:extLst>
          </p:cNvPr>
          <p:cNvSpPr txBox="1">
            <a:spLocks noChangeArrowheads="1"/>
          </p:cNvSpPr>
          <p:nvPr/>
        </p:nvSpPr>
        <p:spPr bwMode="auto">
          <a:xfrm>
            <a:off x="5523688" y="5013493"/>
            <a:ext cx="582211"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PFV</a:t>
            </a:r>
          </a:p>
        </p:txBody>
      </p:sp>
      <p:sp>
        <p:nvSpPr>
          <p:cNvPr id="54" name="Text Box 42">
            <a:extLst>
              <a:ext uri="{FF2B5EF4-FFF2-40B4-BE49-F238E27FC236}">
                <a16:creationId xmlns:a16="http://schemas.microsoft.com/office/drawing/2014/main" id="{E1E37D2C-2C52-446B-843B-01E64990D3EC}"/>
              </a:ext>
            </a:extLst>
          </p:cNvPr>
          <p:cNvSpPr txBox="1">
            <a:spLocks noChangeArrowheads="1"/>
          </p:cNvSpPr>
          <p:nvPr/>
        </p:nvSpPr>
        <p:spPr bwMode="auto">
          <a:xfrm>
            <a:off x="5551406" y="3192546"/>
            <a:ext cx="2276072"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ERD/choroidal effusion</a:t>
            </a:r>
          </a:p>
        </p:txBody>
      </p:sp>
      <p:sp>
        <p:nvSpPr>
          <p:cNvPr id="3" name="Oval 2">
            <a:extLst>
              <a:ext uri="{FF2B5EF4-FFF2-40B4-BE49-F238E27FC236}">
                <a16:creationId xmlns:a16="http://schemas.microsoft.com/office/drawing/2014/main" id="{CA43B5D7-5B37-41B8-AA23-BE1D77209FD4}"/>
              </a:ext>
            </a:extLst>
          </p:cNvPr>
          <p:cNvSpPr/>
          <p:nvPr/>
        </p:nvSpPr>
        <p:spPr>
          <a:xfrm>
            <a:off x="7987580" y="3557880"/>
            <a:ext cx="1120988" cy="1100546"/>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TextBox 45">
            <a:extLst>
              <a:ext uri="{FF2B5EF4-FFF2-40B4-BE49-F238E27FC236}">
                <a16:creationId xmlns:a16="http://schemas.microsoft.com/office/drawing/2014/main" id="{6DB69676-7F48-4D07-B491-35A6A82DED6B}"/>
              </a:ext>
            </a:extLst>
          </p:cNvPr>
          <p:cNvSpPr txBox="1"/>
          <p:nvPr/>
        </p:nvSpPr>
        <p:spPr>
          <a:xfrm>
            <a:off x="1491849" y="2421881"/>
            <a:ext cx="5903574" cy="4278094"/>
          </a:xfrm>
          <a:prstGeom prst="rect">
            <a:avLst/>
          </a:prstGeom>
          <a:solidFill>
            <a:schemeClr val="accent5">
              <a:lumMod val="75000"/>
            </a:schemeClr>
          </a:solidFill>
        </p:spPr>
        <p:txBody>
          <a:bodyPr wrap="square" rtlCol="0">
            <a:spAutoFit/>
          </a:bodyPr>
          <a:lstStyle/>
          <a:p>
            <a:r>
              <a:rPr lang="en-US" sz="1600" i="1" dirty="0">
                <a:solidFill>
                  <a:srgbClr val="0000FF"/>
                </a:solidFill>
              </a:rPr>
              <a:t>In a nutshell, what is </a:t>
            </a:r>
            <a:r>
              <a:rPr lang="en-US" sz="1600" dirty="0">
                <a:solidFill>
                  <a:srgbClr val="0000FF"/>
                </a:solidFill>
              </a:rPr>
              <a:t>epithelial/fibrous ingrowth</a:t>
            </a:r>
            <a:r>
              <a:rPr lang="en-US" sz="1600" i="1" dirty="0">
                <a:solidFill>
                  <a:srgbClr val="0000FF"/>
                </a:solidFill>
              </a:rPr>
              <a:t>?</a:t>
            </a:r>
          </a:p>
          <a:p>
            <a:r>
              <a:rPr lang="en-US" sz="1600" dirty="0">
                <a:solidFill>
                  <a:srgbClr val="0000FF"/>
                </a:solidFill>
              </a:rPr>
              <a:t>Intraocular invasion by epithelial or fibrous tissue via a surgical or traumatic wound</a:t>
            </a:r>
          </a:p>
          <a:p>
            <a:endParaRPr lang="en-US" sz="1600" i="1" dirty="0">
              <a:solidFill>
                <a:srgbClr val="0000FF"/>
              </a:solidFill>
            </a:endParaRPr>
          </a:p>
          <a:p>
            <a:r>
              <a:rPr lang="en-US" sz="1600" i="1" dirty="0">
                <a:solidFill>
                  <a:srgbClr val="0000FF"/>
                </a:solidFill>
              </a:rPr>
              <a:t>How do these entities produce secondary ACG?</a:t>
            </a:r>
          </a:p>
          <a:p>
            <a:r>
              <a:rPr lang="en-US" sz="1600" dirty="0">
                <a:solidFill>
                  <a:srgbClr val="0000FF"/>
                </a:solidFill>
              </a:rPr>
              <a:t>If the invading tissue grows over the angle, it can produce PAS, or even destroy the TM</a:t>
            </a:r>
          </a:p>
          <a:p>
            <a:endParaRPr lang="en-US" sz="1600" i="1" dirty="0">
              <a:solidFill>
                <a:srgbClr val="0000FF"/>
              </a:solidFill>
            </a:endParaRPr>
          </a:p>
          <a:p>
            <a:r>
              <a:rPr lang="en-US" sz="1600" i="1" dirty="0">
                <a:solidFill>
                  <a:srgbClr val="0000FF"/>
                </a:solidFill>
              </a:rPr>
              <a:t>What do they look like at the slit lamp?</a:t>
            </a:r>
          </a:p>
          <a:p>
            <a:r>
              <a:rPr lang="en-US" sz="1600" dirty="0">
                <a:solidFill>
                  <a:srgbClr val="0000FF"/>
                </a:solidFill>
              </a:rPr>
              <a:t>--Epithelial ingrowth: A thin gray sheet</a:t>
            </a:r>
          </a:p>
          <a:p>
            <a:r>
              <a:rPr lang="en-US" sz="1600" dirty="0">
                <a:solidFill>
                  <a:srgbClr val="0000FF"/>
                </a:solidFill>
              </a:rPr>
              <a:t>--Fibrous ingrowth: A thick, gray-white, vascular layer</a:t>
            </a:r>
          </a:p>
          <a:p>
            <a:endParaRPr lang="en-US" sz="1600" dirty="0">
              <a:solidFill>
                <a:srgbClr val="0000FF"/>
              </a:solidFill>
            </a:endParaRPr>
          </a:p>
          <a:p>
            <a:r>
              <a:rPr lang="en-US" sz="1600" i="1" dirty="0">
                <a:solidFill>
                  <a:srgbClr val="0000FF"/>
                </a:solidFill>
              </a:rPr>
              <a:t>What is the treatment?</a:t>
            </a:r>
          </a:p>
          <a:p>
            <a:r>
              <a:rPr lang="en-US" sz="1600" dirty="0">
                <a:solidFill>
                  <a:srgbClr val="0000FF"/>
                </a:solidFill>
              </a:rPr>
              <a:t>Extensive intraocular debridement can be attempted</a:t>
            </a:r>
          </a:p>
          <a:p>
            <a:endParaRPr lang="en-US" sz="1600" dirty="0">
              <a:solidFill>
                <a:srgbClr val="0000FF"/>
              </a:solidFill>
            </a:endParaRPr>
          </a:p>
          <a:p>
            <a:r>
              <a:rPr lang="en-US" sz="1600" i="1" dirty="0">
                <a:solidFill>
                  <a:srgbClr val="0000FF"/>
                </a:solidFill>
              </a:rPr>
              <a:t>What is the prognosis?</a:t>
            </a:r>
            <a:endParaRPr lang="en-US" sz="1600" i="1" dirty="0">
              <a:solidFill>
                <a:schemeClr val="accent5">
                  <a:lumMod val="75000"/>
                </a:schemeClr>
              </a:solidFill>
            </a:endParaRPr>
          </a:p>
          <a:p>
            <a:r>
              <a:rPr lang="en-US" sz="1600" dirty="0">
                <a:solidFill>
                  <a:schemeClr val="accent5">
                    <a:lumMod val="75000"/>
                  </a:schemeClr>
                </a:solidFill>
              </a:rPr>
              <a:t>Poor</a:t>
            </a:r>
          </a:p>
        </p:txBody>
      </p:sp>
    </p:spTree>
    <p:extLst>
      <p:ext uri="{BB962C8B-B14F-4D97-AF65-F5344CB8AC3E}">
        <p14:creationId xmlns:p14="http://schemas.microsoft.com/office/powerpoint/2010/main" val="3338737177"/>
      </p:ext>
    </p:extLst>
  </p:cSld>
  <p:clrMapOvr>
    <a:masterClrMapping/>
  </p:clrMapOvr>
</p:sld>
</file>

<file path=ppt/slides/slide4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Straight Arrow Connector 12">
            <a:extLst>
              <a:ext uri="{FF2B5EF4-FFF2-40B4-BE49-F238E27FC236}">
                <a16:creationId xmlns:a16="http://schemas.microsoft.com/office/drawing/2014/main" id="{A6DE2085-829C-480C-9216-69D6039C0A37}"/>
              </a:ext>
            </a:extLst>
          </p:cNvPr>
          <p:cNvCxnSpPr>
            <a:cxnSpLocks/>
          </p:cNvCxnSpPr>
          <p:nvPr/>
        </p:nvCxnSpPr>
        <p:spPr>
          <a:xfrm>
            <a:off x="6717173" y="1828800"/>
            <a:ext cx="0" cy="3462754"/>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43014" name="Text Box 6"/>
          <p:cNvSpPr txBox="1">
            <a:spLocks noChangeArrowheads="1"/>
          </p:cNvSpPr>
          <p:nvPr/>
        </p:nvSpPr>
        <p:spPr bwMode="auto">
          <a:xfrm>
            <a:off x="533400" y="2356376"/>
            <a:ext cx="1005403"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Lens-</a:t>
            </a:r>
          </a:p>
          <a:p>
            <a:pPr algn="ctr" eaLnBrk="1" hangingPunct="1">
              <a:lnSpc>
                <a:spcPct val="80000"/>
              </a:lnSpc>
              <a:spcBef>
                <a:spcPct val="0"/>
              </a:spcBef>
              <a:buClrTx/>
              <a:buSzTx/>
              <a:buFontTx/>
              <a:buNone/>
            </a:pPr>
            <a:r>
              <a:rPr lang="en-US" altLang="en-US" sz="1800" dirty="0">
                <a:solidFill>
                  <a:schemeClr val="bg1">
                    <a:lumMod val="75000"/>
                  </a:schemeClr>
                </a:solidFill>
              </a:rPr>
              <a:t>Induced</a:t>
            </a:r>
          </a:p>
        </p:txBody>
      </p:sp>
      <p:sp>
        <p:nvSpPr>
          <p:cNvPr id="43017" name="Text Box 14"/>
          <p:cNvSpPr txBox="1">
            <a:spLocks noChangeArrowheads="1"/>
          </p:cNvSpPr>
          <p:nvPr/>
        </p:nvSpPr>
        <p:spPr bwMode="auto">
          <a:xfrm>
            <a:off x="3026498" y="2365901"/>
            <a:ext cx="1633781"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Aphakic/</a:t>
            </a:r>
          </a:p>
          <a:p>
            <a:pPr algn="ctr" eaLnBrk="1" hangingPunct="1">
              <a:lnSpc>
                <a:spcPct val="80000"/>
              </a:lnSpc>
              <a:spcBef>
                <a:spcPct val="0"/>
              </a:spcBef>
              <a:buClrTx/>
              <a:buSzTx/>
              <a:buFontTx/>
              <a:buNone/>
            </a:pPr>
            <a:r>
              <a:rPr lang="en-US" altLang="en-US" sz="1800" dirty="0" err="1">
                <a:solidFill>
                  <a:schemeClr val="bg1">
                    <a:lumMod val="75000"/>
                  </a:schemeClr>
                </a:solidFill>
              </a:rPr>
              <a:t>Pseudophakic</a:t>
            </a:r>
            <a:endParaRPr lang="en-US" altLang="en-US" sz="1800" dirty="0">
              <a:solidFill>
                <a:schemeClr val="bg1">
                  <a:lumMod val="75000"/>
                </a:schemeClr>
              </a:solidFill>
            </a:endParaRPr>
          </a:p>
        </p:txBody>
      </p:sp>
      <p:sp>
        <p:nvSpPr>
          <p:cNvPr id="43031" name="Text Box 35"/>
          <p:cNvSpPr txBox="1">
            <a:spLocks noChangeArrowheads="1"/>
          </p:cNvSpPr>
          <p:nvPr/>
        </p:nvSpPr>
        <p:spPr bwMode="auto">
          <a:xfrm>
            <a:off x="1190847" y="1295400"/>
            <a:ext cx="2473754"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solidFill>
                  <a:schemeClr val="bg1">
                    <a:lumMod val="75000"/>
                  </a:schemeClr>
                </a:solidFill>
              </a:rPr>
              <a:t>w/ Pupillary Block</a:t>
            </a:r>
          </a:p>
        </p:txBody>
      </p:sp>
      <p:sp>
        <p:nvSpPr>
          <p:cNvPr id="43032" name="Text Box 36"/>
          <p:cNvSpPr txBox="1">
            <a:spLocks noChangeArrowheads="1"/>
          </p:cNvSpPr>
          <p:nvPr/>
        </p:nvSpPr>
        <p:spPr bwMode="auto">
          <a:xfrm>
            <a:off x="5181600" y="1295400"/>
            <a:ext cx="2630848"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t>w/o Pupillary Block</a:t>
            </a:r>
          </a:p>
        </p:txBody>
      </p:sp>
      <p:sp>
        <p:nvSpPr>
          <p:cNvPr id="49" name="Rectangle 2">
            <a:extLst>
              <a:ext uri="{FF2B5EF4-FFF2-40B4-BE49-F238E27FC236}">
                <a16:creationId xmlns:a16="http://schemas.microsoft.com/office/drawing/2014/main" id="{240EE5BF-F7D2-4FC8-A5DD-F6B5423153C6}"/>
              </a:ext>
            </a:extLst>
          </p:cNvPr>
          <p:cNvSpPr>
            <a:spLocks noGrp="1" noChangeArrowheads="1"/>
          </p:cNvSpPr>
          <p:nvPr>
            <p:ph type="title"/>
          </p:nvPr>
        </p:nvSpPr>
        <p:spPr>
          <a:xfrm>
            <a:off x="457200" y="304800"/>
            <a:ext cx="7543800" cy="563562"/>
          </a:xfrm>
        </p:spPr>
        <p:txBody>
          <a:bodyPr/>
          <a:lstStyle/>
          <a:p>
            <a:pPr eaLnBrk="1" hangingPunct="1"/>
            <a:r>
              <a:rPr lang="en-US" altLang="en-US" sz="3500" dirty="0"/>
              <a:t>A</a:t>
            </a:r>
          </a:p>
        </p:txBody>
      </p:sp>
      <p:sp>
        <p:nvSpPr>
          <p:cNvPr id="50" name="TextBox 49">
            <a:extLst>
              <a:ext uri="{FF2B5EF4-FFF2-40B4-BE49-F238E27FC236}">
                <a16:creationId xmlns:a16="http://schemas.microsoft.com/office/drawing/2014/main" id="{CF426230-46C8-405C-9015-99EF57762A2E}"/>
              </a:ext>
            </a:extLst>
          </p:cNvPr>
          <p:cNvSpPr txBox="1"/>
          <p:nvPr/>
        </p:nvSpPr>
        <p:spPr>
          <a:xfrm>
            <a:off x="2259496" y="189094"/>
            <a:ext cx="4607480" cy="400110"/>
          </a:xfrm>
          <a:prstGeom prst="rect">
            <a:avLst/>
          </a:prstGeom>
          <a:solidFill>
            <a:schemeClr val="accent1">
              <a:lumMod val="60000"/>
              <a:lumOff val="40000"/>
            </a:schemeClr>
          </a:solidFill>
        </p:spPr>
        <p:txBody>
          <a:bodyPr wrap="none" rtlCol="0">
            <a:spAutoFit/>
          </a:bodyPr>
          <a:lstStyle/>
          <a:p>
            <a:pPr algn="ctr"/>
            <a:r>
              <a:rPr lang="en-US" sz="2000" b="1" dirty="0"/>
              <a:t>Secondary Angle Closure Glaucoma</a:t>
            </a:r>
          </a:p>
        </p:txBody>
      </p:sp>
      <p:sp>
        <p:nvSpPr>
          <p:cNvPr id="2" name="TextBox 1">
            <a:extLst>
              <a:ext uri="{FF2B5EF4-FFF2-40B4-BE49-F238E27FC236}">
                <a16:creationId xmlns:a16="http://schemas.microsoft.com/office/drawing/2014/main" id="{A7E30BEC-923B-4C9A-A856-BDD0D882F6B8}"/>
              </a:ext>
            </a:extLst>
          </p:cNvPr>
          <p:cNvSpPr txBox="1"/>
          <p:nvPr/>
        </p:nvSpPr>
        <p:spPr>
          <a:xfrm>
            <a:off x="887305" y="2844119"/>
            <a:ext cx="1494320" cy="338554"/>
          </a:xfrm>
          <a:prstGeom prst="rect">
            <a:avLst/>
          </a:prstGeom>
          <a:noFill/>
        </p:spPr>
        <p:txBody>
          <a:bodyPr wrap="none" rtlCol="0">
            <a:spAutoFit/>
          </a:bodyPr>
          <a:lstStyle/>
          <a:p>
            <a:r>
              <a:rPr lang="en-US" sz="1600" dirty="0" err="1">
                <a:solidFill>
                  <a:schemeClr val="bg1">
                    <a:lumMod val="75000"/>
                  </a:schemeClr>
                </a:solidFill>
              </a:rPr>
              <a:t>Phacomorphic</a:t>
            </a:r>
            <a:endParaRPr lang="en-US" sz="1600" dirty="0">
              <a:solidFill>
                <a:schemeClr val="bg1">
                  <a:lumMod val="75000"/>
                </a:schemeClr>
              </a:solidFill>
            </a:endParaRPr>
          </a:p>
        </p:txBody>
      </p:sp>
      <p:sp>
        <p:nvSpPr>
          <p:cNvPr id="51" name="TextBox 50">
            <a:extLst>
              <a:ext uri="{FF2B5EF4-FFF2-40B4-BE49-F238E27FC236}">
                <a16:creationId xmlns:a16="http://schemas.microsoft.com/office/drawing/2014/main" id="{156069D4-340B-4160-A336-EBF73557CEE0}"/>
              </a:ext>
            </a:extLst>
          </p:cNvPr>
          <p:cNvSpPr txBox="1"/>
          <p:nvPr/>
        </p:nvSpPr>
        <p:spPr>
          <a:xfrm>
            <a:off x="884725" y="3175578"/>
            <a:ext cx="1402948" cy="338554"/>
          </a:xfrm>
          <a:prstGeom prst="rect">
            <a:avLst/>
          </a:prstGeom>
          <a:noFill/>
        </p:spPr>
        <p:txBody>
          <a:bodyPr wrap="none" rtlCol="0">
            <a:spAutoFit/>
          </a:bodyPr>
          <a:lstStyle/>
          <a:p>
            <a:r>
              <a:rPr lang="en-US" sz="1600" dirty="0">
                <a:solidFill>
                  <a:schemeClr val="bg1">
                    <a:lumMod val="75000"/>
                  </a:schemeClr>
                </a:solidFill>
              </a:rPr>
              <a:t>Ectopia </a:t>
            </a:r>
            <a:r>
              <a:rPr lang="en-US" sz="1600" dirty="0" err="1">
                <a:solidFill>
                  <a:schemeClr val="bg1">
                    <a:lumMod val="75000"/>
                  </a:schemeClr>
                </a:solidFill>
              </a:rPr>
              <a:t>lentis</a:t>
            </a:r>
            <a:endParaRPr lang="en-US" sz="1600" dirty="0">
              <a:solidFill>
                <a:schemeClr val="bg1">
                  <a:lumMod val="75000"/>
                </a:schemeClr>
              </a:solidFill>
            </a:endParaRPr>
          </a:p>
        </p:txBody>
      </p:sp>
      <p:cxnSp>
        <p:nvCxnSpPr>
          <p:cNvPr id="71" name="Straight Connector 70">
            <a:extLst>
              <a:ext uri="{FF2B5EF4-FFF2-40B4-BE49-F238E27FC236}">
                <a16:creationId xmlns:a16="http://schemas.microsoft.com/office/drawing/2014/main" id="{C104938D-BA8D-4E39-9D5F-9EE2012F2F3C}"/>
              </a:ext>
            </a:extLst>
          </p:cNvPr>
          <p:cNvCxnSpPr>
            <a:cxnSpLocks/>
          </p:cNvCxnSpPr>
          <p:nvPr/>
        </p:nvCxnSpPr>
        <p:spPr>
          <a:xfrm flipH="1">
            <a:off x="762665" y="3023488"/>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2A7E4E40-472F-4E50-8A7A-45C10FDD7171}"/>
              </a:ext>
            </a:extLst>
          </p:cNvPr>
          <p:cNvCxnSpPr>
            <a:cxnSpLocks/>
          </p:cNvCxnSpPr>
          <p:nvPr/>
        </p:nvCxnSpPr>
        <p:spPr>
          <a:xfrm flipH="1">
            <a:off x="762665" y="3347853"/>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C3924889-45B9-4383-9C9E-48F0A9C27AD8}"/>
              </a:ext>
            </a:extLst>
          </p:cNvPr>
          <p:cNvCxnSpPr>
            <a:cxnSpLocks/>
          </p:cNvCxnSpPr>
          <p:nvPr/>
        </p:nvCxnSpPr>
        <p:spPr>
          <a:xfrm flipH="1">
            <a:off x="748719" y="2838976"/>
            <a:ext cx="13947" cy="5088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 name="Straight Arrow Connector 5">
            <a:extLst>
              <a:ext uri="{FF2B5EF4-FFF2-40B4-BE49-F238E27FC236}">
                <a16:creationId xmlns:a16="http://schemas.microsoft.com/office/drawing/2014/main" id="{A3439F0C-5143-461F-8F3C-2E830785DEFC}"/>
              </a:ext>
            </a:extLst>
          </p:cNvPr>
          <p:cNvCxnSpPr>
            <a:stCxn id="50" idx="2"/>
          </p:cNvCxnSpPr>
          <p:nvPr/>
        </p:nvCxnSpPr>
        <p:spPr>
          <a:xfrm flipH="1">
            <a:off x="2971800" y="589204"/>
            <a:ext cx="1591436" cy="706196"/>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0" name="Straight Arrow Connector 9">
            <a:extLst>
              <a:ext uri="{FF2B5EF4-FFF2-40B4-BE49-F238E27FC236}">
                <a16:creationId xmlns:a16="http://schemas.microsoft.com/office/drawing/2014/main" id="{84DC796E-F6ED-4FBB-82D2-A260F480BF8A}"/>
              </a:ext>
            </a:extLst>
          </p:cNvPr>
          <p:cNvCxnSpPr>
            <a:cxnSpLocks/>
          </p:cNvCxnSpPr>
          <p:nvPr/>
        </p:nvCxnSpPr>
        <p:spPr>
          <a:xfrm>
            <a:off x="4572000" y="589204"/>
            <a:ext cx="1600200" cy="706196"/>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6" name="Straight Arrow Connector 25">
            <a:extLst>
              <a:ext uri="{FF2B5EF4-FFF2-40B4-BE49-F238E27FC236}">
                <a16:creationId xmlns:a16="http://schemas.microsoft.com/office/drawing/2014/main" id="{B70E0124-9B84-41A5-8D84-A66B7838A706}"/>
              </a:ext>
            </a:extLst>
          </p:cNvPr>
          <p:cNvCxnSpPr>
            <a:cxnSpLocks/>
          </p:cNvCxnSpPr>
          <p:nvPr/>
        </p:nvCxnSpPr>
        <p:spPr>
          <a:xfrm flipH="1">
            <a:off x="1159539" y="1828800"/>
            <a:ext cx="1290435" cy="478059"/>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28" name="Straight Arrow Connector 27">
            <a:extLst>
              <a:ext uri="{FF2B5EF4-FFF2-40B4-BE49-F238E27FC236}">
                <a16:creationId xmlns:a16="http://schemas.microsoft.com/office/drawing/2014/main" id="{567A4249-5C59-4416-8A8E-1C35913900AB}"/>
              </a:ext>
            </a:extLst>
          </p:cNvPr>
          <p:cNvCxnSpPr>
            <a:cxnSpLocks/>
          </p:cNvCxnSpPr>
          <p:nvPr/>
        </p:nvCxnSpPr>
        <p:spPr>
          <a:xfrm>
            <a:off x="2449973" y="1832208"/>
            <a:ext cx="1268784"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56" name="Text Box 6">
            <a:extLst>
              <a:ext uri="{FF2B5EF4-FFF2-40B4-BE49-F238E27FC236}">
                <a16:creationId xmlns:a16="http://schemas.microsoft.com/office/drawing/2014/main" id="{557983BD-9D64-49B9-A366-A08663B0451F}"/>
              </a:ext>
            </a:extLst>
          </p:cNvPr>
          <p:cNvSpPr txBox="1">
            <a:spLocks noChangeArrowheads="1"/>
          </p:cNvSpPr>
          <p:nvPr/>
        </p:nvSpPr>
        <p:spPr bwMode="auto">
          <a:xfrm>
            <a:off x="5029200" y="2356376"/>
            <a:ext cx="813043"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r" eaLnBrk="1" hangingPunct="1">
              <a:lnSpc>
                <a:spcPct val="80000"/>
              </a:lnSpc>
              <a:spcBef>
                <a:spcPct val="0"/>
              </a:spcBef>
              <a:buClrTx/>
              <a:buSzTx/>
              <a:buFontTx/>
              <a:buNone/>
            </a:pPr>
            <a:r>
              <a:rPr lang="en-US" altLang="en-US" sz="1800" dirty="0">
                <a:solidFill>
                  <a:schemeClr val="bg1">
                    <a:lumMod val="75000"/>
                  </a:schemeClr>
                </a:solidFill>
              </a:rPr>
              <a:t>‘Push’</a:t>
            </a:r>
          </a:p>
        </p:txBody>
      </p:sp>
      <p:sp>
        <p:nvSpPr>
          <p:cNvPr id="57" name="Text Box 14">
            <a:extLst>
              <a:ext uri="{FF2B5EF4-FFF2-40B4-BE49-F238E27FC236}">
                <a16:creationId xmlns:a16="http://schemas.microsoft.com/office/drawing/2014/main" id="{5DAFA1C1-3A29-4C27-A379-663FDD22E326}"/>
              </a:ext>
            </a:extLst>
          </p:cNvPr>
          <p:cNvSpPr txBox="1">
            <a:spLocks noChangeArrowheads="1"/>
          </p:cNvSpPr>
          <p:nvPr/>
        </p:nvSpPr>
        <p:spPr bwMode="auto">
          <a:xfrm>
            <a:off x="7620000" y="2365901"/>
            <a:ext cx="671979"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t>‘Pull’</a:t>
            </a:r>
          </a:p>
        </p:txBody>
      </p:sp>
      <p:cxnSp>
        <p:nvCxnSpPr>
          <p:cNvPr id="58" name="Straight Arrow Connector 57">
            <a:extLst>
              <a:ext uri="{FF2B5EF4-FFF2-40B4-BE49-F238E27FC236}">
                <a16:creationId xmlns:a16="http://schemas.microsoft.com/office/drawing/2014/main" id="{E874FEE9-46BD-46A3-90A3-DE7CC220FBFF}"/>
              </a:ext>
            </a:extLst>
          </p:cNvPr>
          <p:cNvCxnSpPr>
            <a:cxnSpLocks/>
          </p:cNvCxnSpPr>
          <p:nvPr/>
        </p:nvCxnSpPr>
        <p:spPr>
          <a:xfrm flipH="1">
            <a:off x="5867400" y="1828800"/>
            <a:ext cx="849775"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59" name="Straight Arrow Connector 58">
            <a:extLst>
              <a:ext uri="{FF2B5EF4-FFF2-40B4-BE49-F238E27FC236}">
                <a16:creationId xmlns:a16="http://schemas.microsoft.com/office/drawing/2014/main" id="{C370A4A1-FE96-4E70-B89E-839542A5E241}"/>
              </a:ext>
            </a:extLst>
          </p:cNvPr>
          <p:cNvCxnSpPr>
            <a:cxnSpLocks/>
          </p:cNvCxnSpPr>
          <p:nvPr/>
        </p:nvCxnSpPr>
        <p:spPr>
          <a:xfrm>
            <a:off x="6717173" y="1832208"/>
            <a:ext cx="902827" cy="474047"/>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62" name="Text Box 16">
            <a:extLst>
              <a:ext uri="{FF2B5EF4-FFF2-40B4-BE49-F238E27FC236}">
                <a16:creationId xmlns:a16="http://schemas.microsoft.com/office/drawing/2014/main" id="{33538067-0726-41B0-93FF-357EF00CA62D}"/>
              </a:ext>
            </a:extLst>
          </p:cNvPr>
          <p:cNvSpPr txBox="1">
            <a:spLocks noChangeArrowheads="1"/>
          </p:cNvSpPr>
          <p:nvPr/>
        </p:nvSpPr>
        <p:spPr bwMode="auto">
          <a:xfrm>
            <a:off x="8065437" y="2684785"/>
            <a:ext cx="628698"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NVG</a:t>
            </a:r>
          </a:p>
        </p:txBody>
      </p:sp>
      <p:sp>
        <p:nvSpPr>
          <p:cNvPr id="70" name="Text Box 21">
            <a:extLst>
              <a:ext uri="{FF2B5EF4-FFF2-40B4-BE49-F238E27FC236}">
                <a16:creationId xmlns:a16="http://schemas.microsoft.com/office/drawing/2014/main" id="{86C32650-BE1F-4CC3-8DB5-0C136D877E6F}"/>
              </a:ext>
            </a:extLst>
          </p:cNvPr>
          <p:cNvSpPr txBox="1">
            <a:spLocks noChangeArrowheads="1"/>
          </p:cNvSpPr>
          <p:nvPr/>
        </p:nvSpPr>
        <p:spPr bwMode="auto">
          <a:xfrm>
            <a:off x="8070534" y="3048000"/>
            <a:ext cx="526106"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a:solidFill>
                  <a:schemeClr val="bg1">
                    <a:lumMod val="75000"/>
                  </a:schemeClr>
                </a:solidFill>
              </a:rPr>
              <a:t>ICE</a:t>
            </a:r>
          </a:p>
        </p:txBody>
      </p:sp>
      <p:sp>
        <p:nvSpPr>
          <p:cNvPr id="75" name="Text Box 45">
            <a:extLst>
              <a:ext uri="{FF2B5EF4-FFF2-40B4-BE49-F238E27FC236}">
                <a16:creationId xmlns:a16="http://schemas.microsoft.com/office/drawing/2014/main" id="{2B6EDA2D-8F55-4DFD-A225-8C03CE6FC7F3}"/>
              </a:ext>
            </a:extLst>
          </p:cNvPr>
          <p:cNvSpPr txBox="1">
            <a:spLocks noChangeArrowheads="1"/>
          </p:cNvSpPr>
          <p:nvPr/>
        </p:nvSpPr>
        <p:spPr bwMode="auto">
          <a:xfrm>
            <a:off x="8073162" y="3810000"/>
            <a:ext cx="1070837" cy="74635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ts val="1700"/>
              </a:lnSpc>
              <a:spcBef>
                <a:spcPct val="0"/>
              </a:spcBef>
              <a:buClrTx/>
              <a:buSzTx/>
              <a:buFontTx/>
              <a:buNone/>
            </a:pPr>
            <a:r>
              <a:rPr lang="en-US" altLang="en-US" sz="1600" dirty="0"/>
              <a:t>Epithelial/ fibrous ingrowth</a:t>
            </a:r>
          </a:p>
        </p:txBody>
      </p:sp>
      <p:cxnSp>
        <p:nvCxnSpPr>
          <p:cNvPr id="77" name="Straight Connector 76">
            <a:extLst>
              <a:ext uri="{FF2B5EF4-FFF2-40B4-BE49-F238E27FC236}">
                <a16:creationId xmlns:a16="http://schemas.microsoft.com/office/drawing/2014/main" id="{FC090BD7-F2E1-4464-B57B-9CBE5874C89B}"/>
              </a:ext>
            </a:extLst>
          </p:cNvPr>
          <p:cNvCxnSpPr>
            <a:cxnSpLocks/>
          </p:cNvCxnSpPr>
          <p:nvPr/>
        </p:nvCxnSpPr>
        <p:spPr>
          <a:xfrm>
            <a:off x="7873969" y="2674448"/>
            <a:ext cx="7724" cy="128795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8" name="Straight Connector 77">
            <a:extLst>
              <a:ext uri="{FF2B5EF4-FFF2-40B4-BE49-F238E27FC236}">
                <a16:creationId xmlns:a16="http://schemas.microsoft.com/office/drawing/2014/main" id="{B1922ED5-C3D8-43D8-A00D-1D6BC9201DBA}"/>
              </a:ext>
            </a:extLst>
          </p:cNvPr>
          <p:cNvCxnSpPr/>
          <p:nvPr/>
        </p:nvCxnSpPr>
        <p:spPr>
          <a:xfrm flipH="1">
            <a:off x="7873968" y="2840262"/>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9" name="Straight Connector 78">
            <a:extLst>
              <a:ext uri="{FF2B5EF4-FFF2-40B4-BE49-F238E27FC236}">
                <a16:creationId xmlns:a16="http://schemas.microsoft.com/office/drawing/2014/main" id="{77019ED2-6D69-4A60-9D19-D4DB786EA3A0}"/>
              </a:ext>
            </a:extLst>
          </p:cNvPr>
          <p:cNvCxnSpPr/>
          <p:nvPr/>
        </p:nvCxnSpPr>
        <p:spPr>
          <a:xfrm flipH="1">
            <a:off x="7873968" y="3213518"/>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1" name="Straight Connector 80">
            <a:extLst>
              <a:ext uri="{FF2B5EF4-FFF2-40B4-BE49-F238E27FC236}">
                <a16:creationId xmlns:a16="http://schemas.microsoft.com/office/drawing/2014/main" id="{9796A12F-4125-4C05-8EE8-A388740C580D}"/>
              </a:ext>
            </a:extLst>
          </p:cNvPr>
          <p:cNvCxnSpPr/>
          <p:nvPr/>
        </p:nvCxnSpPr>
        <p:spPr>
          <a:xfrm flipH="1">
            <a:off x="7877837" y="3581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3" name="Straight Connector 82">
            <a:extLst>
              <a:ext uri="{FF2B5EF4-FFF2-40B4-BE49-F238E27FC236}">
                <a16:creationId xmlns:a16="http://schemas.microsoft.com/office/drawing/2014/main" id="{7FDC5F4B-9BF0-42AD-B8BB-2F2399BCF1E2}"/>
              </a:ext>
            </a:extLst>
          </p:cNvPr>
          <p:cNvCxnSpPr/>
          <p:nvPr/>
        </p:nvCxnSpPr>
        <p:spPr>
          <a:xfrm flipH="1">
            <a:off x="7881693" y="3962400"/>
            <a:ext cx="24447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93" name="Text Box 42">
            <a:extLst>
              <a:ext uri="{FF2B5EF4-FFF2-40B4-BE49-F238E27FC236}">
                <a16:creationId xmlns:a16="http://schemas.microsoft.com/office/drawing/2014/main" id="{53BAB77F-E061-4834-9068-34BDF78AD071}"/>
              </a:ext>
            </a:extLst>
          </p:cNvPr>
          <p:cNvSpPr txBox="1">
            <a:spLocks noChangeArrowheads="1"/>
          </p:cNvSpPr>
          <p:nvPr/>
        </p:nvSpPr>
        <p:spPr bwMode="auto">
          <a:xfrm>
            <a:off x="8111387" y="3429000"/>
            <a:ext cx="856196"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Flat AC</a:t>
            </a:r>
          </a:p>
        </p:txBody>
      </p:sp>
      <p:sp>
        <p:nvSpPr>
          <p:cNvPr id="100" name="Text Box 23">
            <a:extLst>
              <a:ext uri="{FF2B5EF4-FFF2-40B4-BE49-F238E27FC236}">
                <a16:creationId xmlns:a16="http://schemas.microsoft.com/office/drawing/2014/main" id="{D8F2FCFF-2984-4836-B000-9C5601A8EAAA}"/>
              </a:ext>
            </a:extLst>
          </p:cNvPr>
          <p:cNvSpPr txBox="1">
            <a:spLocks noChangeArrowheads="1"/>
          </p:cNvSpPr>
          <p:nvPr/>
        </p:nvSpPr>
        <p:spPr bwMode="auto">
          <a:xfrm>
            <a:off x="5530369" y="2667000"/>
            <a:ext cx="2143536"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Aqueous misdirection</a:t>
            </a:r>
          </a:p>
        </p:txBody>
      </p:sp>
      <p:cxnSp>
        <p:nvCxnSpPr>
          <p:cNvPr id="104" name="Straight Connector 103">
            <a:extLst>
              <a:ext uri="{FF2B5EF4-FFF2-40B4-BE49-F238E27FC236}">
                <a16:creationId xmlns:a16="http://schemas.microsoft.com/office/drawing/2014/main" id="{49D87D4A-E317-4446-9B95-5184CB3968F3}"/>
              </a:ext>
            </a:extLst>
          </p:cNvPr>
          <p:cNvCxnSpPr>
            <a:cxnSpLocks/>
          </p:cNvCxnSpPr>
          <p:nvPr/>
        </p:nvCxnSpPr>
        <p:spPr>
          <a:xfrm flipH="1">
            <a:off x="5316229" y="2667000"/>
            <a:ext cx="7397" cy="25314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5" name="Straight Connector 104">
            <a:extLst>
              <a:ext uri="{FF2B5EF4-FFF2-40B4-BE49-F238E27FC236}">
                <a16:creationId xmlns:a16="http://schemas.microsoft.com/office/drawing/2014/main" id="{F40B6D71-75A8-4A88-864D-00D14C2F710D}"/>
              </a:ext>
            </a:extLst>
          </p:cNvPr>
          <p:cNvCxnSpPr/>
          <p:nvPr/>
        </p:nvCxnSpPr>
        <p:spPr>
          <a:xfrm flipH="1">
            <a:off x="5323624" y="2832814"/>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6" name="Straight Connector 105">
            <a:extLst>
              <a:ext uri="{FF2B5EF4-FFF2-40B4-BE49-F238E27FC236}">
                <a16:creationId xmlns:a16="http://schemas.microsoft.com/office/drawing/2014/main" id="{010BF7B2-AA07-4DCF-822D-E2DB5CC0BF59}"/>
              </a:ext>
            </a:extLst>
          </p:cNvPr>
          <p:cNvCxnSpPr/>
          <p:nvPr/>
        </p:nvCxnSpPr>
        <p:spPr>
          <a:xfrm flipH="1">
            <a:off x="5323624" y="3360065"/>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a:extLst>
              <a:ext uri="{FF2B5EF4-FFF2-40B4-BE49-F238E27FC236}">
                <a16:creationId xmlns:a16="http://schemas.microsoft.com/office/drawing/2014/main" id="{BAC8035C-3999-4C31-93CD-6C0D2ADEB73B}"/>
              </a:ext>
            </a:extLst>
          </p:cNvPr>
          <p:cNvCxnSpPr/>
          <p:nvPr/>
        </p:nvCxnSpPr>
        <p:spPr>
          <a:xfrm flipH="1">
            <a:off x="5323536" y="3786938"/>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8" name="Straight Connector 107">
            <a:extLst>
              <a:ext uri="{FF2B5EF4-FFF2-40B4-BE49-F238E27FC236}">
                <a16:creationId xmlns:a16="http://schemas.microsoft.com/office/drawing/2014/main" id="{DB64CAEE-69B4-426A-8A5B-D1269DBF0F66}"/>
              </a:ext>
            </a:extLst>
          </p:cNvPr>
          <p:cNvCxnSpPr/>
          <p:nvPr/>
        </p:nvCxnSpPr>
        <p:spPr>
          <a:xfrm flipH="1">
            <a:off x="5327493" y="4249152"/>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12" name="Straight Connector 111">
            <a:extLst>
              <a:ext uri="{FF2B5EF4-FFF2-40B4-BE49-F238E27FC236}">
                <a16:creationId xmlns:a16="http://schemas.microsoft.com/office/drawing/2014/main" id="{99A16C30-4BE4-48E5-8B65-0C5F3039B8DC}"/>
              </a:ext>
            </a:extLst>
          </p:cNvPr>
          <p:cNvCxnSpPr/>
          <p:nvPr/>
        </p:nvCxnSpPr>
        <p:spPr>
          <a:xfrm flipH="1">
            <a:off x="5333455" y="51816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13" name="Text Box 42">
            <a:extLst>
              <a:ext uri="{FF2B5EF4-FFF2-40B4-BE49-F238E27FC236}">
                <a16:creationId xmlns:a16="http://schemas.microsoft.com/office/drawing/2014/main" id="{056DFFD9-3CA2-42E7-90FE-4F14522E3504}"/>
              </a:ext>
            </a:extLst>
          </p:cNvPr>
          <p:cNvSpPr txBox="1">
            <a:spLocks noChangeArrowheads="1"/>
          </p:cNvSpPr>
          <p:nvPr/>
        </p:nvSpPr>
        <p:spPr bwMode="auto">
          <a:xfrm>
            <a:off x="5533954" y="3623846"/>
            <a:ext cx="1563248"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Retinal surgery</a:t>
            </a:r>
          </a:p>
        </p:txBody>
      </p:sp>
      <p:sp>
        <p:nvSpPr>
          <p:cNvPr id="118" name="Text Box 47">
            <a:extLst>
              <a:ext uri="{FF2B5EF4-FFF2-40B4-BE49-F238E27FC236}">
                <a16:creationId xmlns:a16="http://schemas.microsoft.com/office/drawing/2014/main" id="{3F59D898-ECAD-49F0-9425-2A1BC8DDA7B5}"/>
              </a:ext>
            </a:extLst>
          </p:cNvPr>
          <p:cNvSpPr txBox="1">
            <a:spLocks noChangeArrowheads="1"/>
          </p:cNvSpPr>
          <p:nvPr/>
        </p:nvSpPr>
        <p:spPr bwMode="auto">
          <a:xfrm>
            <a:off x="5523688" y="4538246"/>
            <a:ext cx="1414170"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Drug-induced</a:t>
            </a:r>
          </a:p>
        </p:txBody>
      </p:sp>
      <p:sp>
        <p:nvSpPr>
          <p:cNvPr id="16" name="TextBox 15">
            <a:extLst>
              <a:ext uri="{FF2B5EF4-FFF2-40B4-BE49-F238E27FC236}">
                <a16:creationId xmlns:a16="http://schemas.microsoft.com/office/drawing/2014/main" id="{984E008D-FBBA-42B4-940E-EA26772E0161}"/>
              </a:ext>
            </a:extLst>
          </p:cNvPr>
          <p:cNvSpPr txBox="1"/>
          <p:nvPr/>
        </p:nvSpPr>
        <p:spPr>
          <a:xfrm>
            <a:off x="6230528" y="5257800"/>
            <a:ext cx="1326004" cy="369332"/>
          </a:xfrm>
          <a:prstGeom prst="rect">
            <a:avLst/>
          </a:prstGeom>
          <a:noFill/>
        </p:spPr>
        <p:txBody>
          <a:bodyPr wrap="none" rtlCol="0">
            <a:spAutoFit/>
          </a:bodyPr>
          <a:lstStyle/>
          <a:p>
            <a:pPr algn="ctr"/>
            <a:r>
              <a:rPr lang="en-US" dirty="0">
                <a:solidFill>
                  <a:schemeClr val="bg1">
                    <a:lumMod val="75000"/>
                  </a:schemeClr>
                </a:solidFill>
              </a:rPr>
              <a:t>Both/Either</a:t>
            </a:r>
          </a:p>
        </p:txBody>
      </p:sp>
      <p:cxnSp>
        <p:nvCxnSpPr>
          <p:cNvPr id="125" name="Straight Connector 124">
            <a:extLst>
              <a:ext uri="{FF2B5EF4-FFF2-40B4-BE49-F238E27FC236}">
                <a16:creationId xmlns:a16="http://schemas.microsoft.com/office/drawing/2014/main" id="{01138141-D318-4ED7-A7FE-D8F2155CE890}"/>
              </a:ext>
            </a:extLst>
          </p:cNvPr>
          <p:cNvCxnSpPr/>
          <p:nvPr/>
        </p:nvCxnSpPr>
        <p:spPr>
          <a:xfrm flipH="1">
            <a:off x="5334000" y="4724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52" name="Text Box 47">
            <a:extLst>
              <a:ext uri="{FF2B5EF4-FFF2-40B4-BE49-F238E27FC236}">
                <a16:creationId xmlns:a16="http://schemas.microsoft.com/office/drawing/2014/main" id="{E3578916-9804-473C-8F06-D4FA0BCEDFD0}"/>
              </a:ext>
            </a:extLst>
          </p:cNvPr>
          <p:cNvSpPr txBox="1">
            <a:spLocks noChangeArrowheads="1"/>
          </p:cNvSpPr>
          <p:nvPr/>
        </p:nvSpPr>
        <p:spPr bwMode="auto">
          <a:xfrm>
            <a:off x="5543446" y="4055146"/>
            <a:ext cx="1619354"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err="1">
                <a:solidFill>
                  <a:schemeClr val="bg1">
                    <a:lumMod val="75000"/>
                  </a:schemeClr>
                </a:solidFill>
              </a:rPr>
              <a:t>Nanophthalmos</a:t>
            </a:r>
            <a:endParaRPr lang="en-US" altLang="en-US" sz="1600" dirty="0">
              <a:solidFill>
                <a:schemeClr val="bg1">
                  <a:lumMod val="75000"/>
                </a:schemeClr>
              </a:solidFill>
            </a:endParaRPr>
          </a:p>
        </p:txBody>
      </p:sp>
      <p:sp>
        <p:nvSpPr>
          <p:cNvPr id="53" name="Text Box 45">
            <a:extLst>
              <a:ext uri="{FF2B5EF4-FFF2-40B4-BE49-F238E27FC236}">
                <a16:creationId xmlns:a16="http://schemas.microsoft.com/office/drawing/2014/main" id="{57D1A14F-68FE-47D2-983C-1A879D66A9DC}"/>
              </a:ext>
            </a:extLst>
          </p:cNvPr>
          <p:cNvSpPr txBox="1">
            <a:spLocks noChangeArrowheads="1"/>
          </p:cNvSpPr>
          <p:nvPr/>
        </p:nvSpPr>
        <p:spPr bwMode="auto">
          <a:xfrm>
            <a:off x="5523688" y="5013493"/>
            <a:ext cx="582211"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PFV</a:t>
            </a:r>
          </a:p>
        </p:txBody>
      </p:sp>
      <p:sp>
        <p:nvSpPr>
          <p:cNvPr id="54" name="Text Box 42">
            <a:extLst>
              <a:ext uri="{FF2B5EF4-FFF2-40B4-BE49-F238E27FC236}">
                <a16:creationId xmlns:a16="http://schemas.microsoft.com/office/drawing/2014/main" id="{E1E37D2C-2C52-446B-843B-01E64990D3EC}"/>
              </a:ext>
            </a:extLst>
          </p:cNvPr>
          <p:cNvSpPr txBox="1">
            <a:spLocks noChangeArrowheads="1"/>
          </p:cNvSpPr>
          <p:nvPr/>
        </p:nvSpPr>
        <p:spPr bwMode="auto">
          <a:xfrm>
            <a:off x="5551406" y="3192546"/>
            <a:ext cx="2276072"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ERD/choroidal effusion</a:t>
            </a:r>
          </a:p>
        </p:txBody>
      </p:sp>
      <p:sp>
        <p:nvSpPr>
          <p:cNvPr id="3" name="Oval 2">
            <a:extLst>
              <a:ext uri="{FF2B5EF4-FFF2-40B4-BE49-F238E27FC236}">
                <a16:creationId xmlns:a16="http://schemas.microsoft.com/office/drawing/2014/main" id="{CA43B5D7-5B37-41B8-AA23-BE1D77209FD4}"/>
              </a:ext>
            </a:extLst>
          </p:cNvPr>
          <p:cNvSpPr/>
          <p:nvPr/>
        </p:nvSpPr>
        <p:spPr>
          <a:xfrm>
            <a:off x="7987580" y="3557880"/>
            <a:ext cx="1120988" cy="1100546"/>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TextBox 45">
            <a:extLst>
              <a:ext uri="{FF2B5EF4-FFF2-40B4-BE49-F238E27FC236}">
                <a16:creationId xmlns:a16="http://schemas.microsoft.com/office/drawing/2014/main" id="{6DB69676-7F48-4D07-B491-35A6A82DED6B}"/>
              </a:ext>
            </a:extLst>
          </p:cNvPr>
          <p:cNvSpPr txBox="1"/>
          <p:nvPr/>
        </p:nvSpPr>
        <p:spPr>
          <a:xfrm>
            <a:off x="1491849" y="2421881"/>
            <a:ext cx="5903574" cy="4278094"/>
          </a:xfrm>
          <a:prstGeom prst="rect">
            <a:avLst/>
          </a:prstGeom>
          <a:solidFill>
            <a:schemeClr val="accent5">
              <a:lumMod val="75000"/>
            </a:schemeClr>
          </a:solidFill>
        </p:spPr>
        <p:txBody>
          <a:bodyPr wrap="square" rtlCol="0">
            <a:spAutoFit/>
          </a:bodyPr>
          <a:lstStyle/>
          <a:p>
            <a:r>
              <a:rPr lang="en-US" sz="1600" i="1" dirty="0">
                <a:solidFill>
                  <a:srgbClr val="0000FF"/>
                </a:solidFill>
              </a:rPr>
              <a:t>In a nutshell, what is </a:t>
            </a:r>
            <a:r>
              <a:rPr lang="en-US" sz="1600" dirty="0">
                <a:solidFill>
                  <a:srgbClr val="0000FF"/>
                </a:solidFill>
              </a:rPr>
              <a:t>epithelial/fibrous ingrowth</a:t>
            </a:r>
            <a:r>
              <a:rPr lang="en-US" sz="1600" i="1" dirty="0">
                <a:solidFill>
                  <a:srgbClr val="0000FF"/>
                </a:solidFill>
              </a:rPr>
              <a:t>?</a:t>
            </a:r>
          </a:p>
          <a:p>
            <a:r>
              <a:rPr lang="en-US" sz="1600" dirty="0">
                <a:solidFill>
                  <a:srgbClr val="0000FF"/>
                </a:solidFill>
              </a:rPr>
              <a:t>Intraocular invasion by epithelial or fibrous tissue via a surgical or traumatic wound</a:t>
            </a:r>
          </a:p>
          <a:p>
            <a:endParaRPr lang="en-US" sz="1600" i="1" dirty="0">
              <a:solidFill>
                <a:srgbClr val="0000FF"/>
              </a:solidFill>
            </a:endParaRPr>
          </a:p>
          <a:p>
            <a:r>
              <a:rPr lang="en-US" sz="1600" i="1" dirty="0">
                <a:solidFill>
                  <a:srgbClr val="0000FF"/>
                </a:solidFill>
              </a:rPr>
              <a:t>How do these entities produce secondary ACG?</a:t>
            </a:r>
          </a:p>
          <a:p>
            <a:r>
              <a:rPr lang="en-US" sz="1600" dirty="0">
                <a:solidFill>
                  <a:srgbClr val="0000FF"/>
                </a:solidFill>
              </a:rPr>
              <a:t>If the invading tissue grows over the angle, it can produce PAS, or even destroy the TM</a:t>
            </a:r>
          </a:p>
          <a:p>
            <a:endParaRPr lang="en-US" sz="1600" i="1" dirty="0">
              <a:solidFill>
                <a:srgbClr val="0000FF"/>
              </a:solidFill>
            </a:endParaRPr>
          </a:p>
          <a:p>
            <a:r>
              <a:rPr lang="en-US" sz="1600" i="1" dirty="0">
                <a:solidFill>
                  <a:srgbClr val="0000FF"/>
                </a:solidFill>
              </a:rPr>
              <a:t>What do they look like at the slit lamp?</a:t>
            </a:r>
          </a:p>
          <a:p>
            <a:r>
              <a:rPr lang="en-US" sz="1600" dirty="0">
                <a:solidFill>
                  <a:srgbClr val="0000FF"/>
                </a:solidFill>
              </a:rPr>
              <a:t>--Epithelial ingrowth: A thin gray sheet</a:t>
            </a:r>
          </a:p>
          <a:p>
            <a:r>
              <a:rPr lang="en-US" sz="1600" dirty="0">
                <a:solidFill>
                  <a:srgbClr val="0000FF"/>
                </a:solidFill>
              </a:rPr>
              <a:t>--Fibrous ingrowth: A thick, gray-white, vascular layer</a:t>
            </a:r>
          </a:p>
          <a:p>
            <a:endParaRPr lang="en-US" sz="1600" dirty="0">
              <a:solidFill>
                <a:srgbClr val="0000FF"/>
              </a:solidFill>
            </a:endParaRPr>
          </a:p>
          <a:p>
            <a:r>
              <a:rPr lang="en-US" sz="1600" i="1" dirty="0">
                <a:solidFill>
                  <a:srgbClr val="0000FF"/>
                </a:solidFill>
              </a:rPr>
              <a:t>What is the treatment?</a:t>
            </a:r>
          </a:p>
          <a:p>
            <a:r>
              <a:rPr lang="en-US" sz="1600" dirty="0">
                <a:solidFill>
                  <a:srgbClr val="0000FF"/>
                </a:solidFill>
              </a:rPr>
              <a:t>Extensive intraocular debridement can be attempted</a:t>
            </a:r>
          </a:p>
          <a:p>
            <a:endParaRPr lang="en-US" sz="1600" dirty="0">
              <a:solidFill>
                <a:srgbClr val="0000FF"/>
              </a:solidFill>
            </a:endParaRPr>
          </a:p>
          <a:p>
            <a:r>
              <a:rPr lang="en-US" sz="1600" i="1" dirty="0">
                <a:solidFill>
                  <a:srgbClr val="0000FF"/>
                </a:solidFill>
              </a:rPr>
              <a:t>What is the prognosis?</a:t>
            </a:r>
          </a:p>
          <a:p>
            <a:r>
              <a:rPr lang="en-US" sz="1600" dirty="0">
                <a:solidFill>
                  <a:srgbClr val="0000FF"/>
                </a:solidFill>
              </a:rPr>
              <a:t>Poor</a:t>
            </a:r>
          </a:p>
        </p:txBody>
      </p:sp>
    </p:spTree>
    <p:extLst>
      <p:ext uri="{BB962C8B-B14F-4D97-AF65-F5344CB8AC3E}">
        <p14:creationId xmlns:p14="http://schemas.microsoft.com/office/powerpoint/2010/main" val="2839329469"/>
      </p:ext>
    </p:extLst>
  </p:cSld>
  <p:clrMapOvr>
    <a:masterClrMapping/>
  </p:clrMapOvr>
</p:sld>
</file>

<file path=ppt/slides/slide4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Straight Arrow Connector 12">
            <a:extLst>
              <a:ext uri="{FF2B5EF4-FFF2-40B4-BE49-F238E27FC236}">
                <a16:creationId xmlns:a16="http://schemas.microsoft.com/office/drawing/2014/main" id="{A6DE2085-829C-480C-9216-69D6039C0A37}"/>
              </a:ext>
            </a:extLst>
          </p:cNvPr>
          <p:cNvCxnSpPr>
            <a:cxnSpLocks/>
          </p:cNvCxnSpPr>
          <p:nvPr/>
        </p:nvCxnSpPr>
        <p:spPr>
          <a:xfrm>
            <a:off x="6717173" y="1828800"/>
            <a:ext cx="0" cy="3462754"/>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43014" name="Text Box 6"/>
          <p:cNvSpPr txBox="1">
            <a:spLocks noChangeArrowheads="1"/>
          </p:cNvSpPr>
          <p:nvPr/>
        </p:nvSpPr>
        <p:spPr bwMode="auto">
          <a:xfrm>
            <a:off x="533400" y="2356376"/>
            <a:ext cx="1005403"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Lens-</a:t>
            </a:r>
          </a:p>
          <a:p>
            <a:pPr algn="ctr" eaLnBrk="1" hangingPunct="1">
              <a:lnSpc>
                <a:spcPct val="80000"/>
              </a:lnSpc>
              <a:spcBef>
                <a:spcPct val="0"/>
              </a:spcBef>
              <a:buClrTx/>
              <a:buSzTx/>
              <a:buFontTx/>
              <a:buNone/>
            </a:pPr>
            <a:r>
              <a:rPr lang="en-US" altLang="en-US" sz="1800" dirty="0">
                <a:solidFill>
                  <a:schemeClr val="bg1">
                    <a:lumMod val="75000"/>
                  </a:schemeClr>
                </a:solidFill>
              </a:rPr>
              <a:t>Induced</a:t>
            </a:r>
          </a:p>
        </p:txBody>
      </p:sp>
      <p:sp>
        <p:nvSpPr>
          <p:cNvPr id="43017" name="Text Box 14"/>
          <p:cNvSpPr txBox="1">
            <a:spLocks noChangeArrowheads="1"/>
          </p:cNvSpPr>
          <p:nvPr/>
        </p:nvSpPr>
        <p:spPr bwMode="auto">
          <a:xfrm>
            <a:off x="3026498" y="2365901"/>
            <a:ext cx="1633781"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Aphakic/</a:t>
            </a:r>
          </a:p>
          <a:p>
            <a:pPr algn="ctr" eaLnBrk="1" hangingPunct="1">
              <a:lnSpc>
                <a:spcPct val="80000"/>
              </a:lnSpc>
              <a:spcBef>
                <a:spcPct val="0"/>
              </a:spcBef>
              <a:buClrTx/>
              <a:buSzTx/>
              <a:buFontTx/>
              <a:buNone/>
            </a:pPr>
            <a:r>
              <a:rPr lang="en-US" altLang="en-US" sz="1800" dirty="0" err="1">
                <a:solidFill>
                  <a:schemeClr val="bg1">
                    <a:lumMod val="75000"/>
                  </a:schemeClr>
                </a:solidFill>
              </a:rPr>
              <a:t>Pseudophakic</a:t>
            </a:r>
            <a:endParaRPr lang="en-US" altLang="en-US" sz="1800" dirty="0">
              <a:solidFill>
                <a:schemeClr val="bg1">
                  <a:lumMod val="75000"/>
                </a:schemeClr>
              </a:solidFill>
            </a:endParaRPr>
          </a:p>
        </p:txBody>
      </p:sp>
      <p:sp>
        <p:nvSpPr>
          <p:cNvPr id="43031" name="Text Box 35"/>
          <p:cNvSpPr txBox="1">
            <a:spLocks noChangeArrowheads="1"/>
          </p:cNvSpPr>
          <p:nvPr/>
        </p:nvSpPr>
        <p:spPr bwMode="auto">
          <a:xfrm>
            <a:off x="1190847" y="1295400"/>
            <a:ext cx="2473754"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solidFill>
                  <a:schemeClr val="bg1">
                    <a:lumMod val="75000"/>
                  </a:schemeClr>
                </a:solidFill>
              </a:rPr>
              <a:t>w/ Pupillary Block</a:t>
            </a:r>
          </a:p>
        </p:txBody>
      </p:sp>
      <p:sp>
        <p:nvSpPr>
          <p:cNvPr id="43032" name="Text Box 36"/>
          <p:cNvSpPr txBox="1">
            <a:spLocks noChangeArrowheads="1"/>
          </p:cNvSpPr>
          <p:nvPr/>
        </p:nvSpPr>
        <p:spPr bwMode="auto">
          <a:xfrm>
            <a:off x="5181600" y="1295400"/>
            <a:ext cx="2630848"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t>w/o Pupillary Block</a:t>
            </a:r>
          </a:p>
        </p:txBody>
      </p:sp>
      <p:sp>
        <p:nvSpPr>
          <p:cNvPr id="49" name="Rectangle 2">
            <a:extLst>
              <a:ext uri="{FF2B5EF4-FFF2-40B4-BE49-F238E27FC236}">
                <a16:creationId xmlns:a16="http://schemas.microsoft.com/office/drawing/2014/main" id="{240EE5BF-F7D2-4FC8-A5DD-F6B5423153C6}"/>
              </a:ext>
            </a:extLst>
          </p:cNvPr>
          <p:cNvSpPr>
            <a:spLocks noGrp="1" noChangeArrowheads="1"/>
          </p:cNvSpPr>
          <p:nvPr>
            <p:ph type="title"/>
          </p:nvPr>
        </p:nvSpPr>
        <p:spPr>
          <a:xfrm>
            <a:off x="457200" y="304800"/>
            <a:ext cx="7543800" cy="563562"/>
          </a:xfrm>
        </p:spPr>
        <p:txBody>
          <a:bodyPr/>
          <a:lstStyle/>
          <a:p>
            <a:pPr eaLnBrk="1" hangingPunct="1"/>
            <a:r>
              <a:rPr lang="en-US" altLang="en-US" sz="3500" dirty="0"/>
              <a:t>Q</a:t>
            </a:r>
          </a:p>
        </p:txBody>
      </p:sp>
      <p:sp>
        <p:nvSpPr>
          <p:cNvPr id="50" name="TextBox 49">
            <a:extLst>
              <a:ext uri="{FF2B5EF4-FFF2-40B4-BE49-F238E27FC236}">
                <a16:creationId xmlns:a16="http://schemas.microsoft.com/office/drawing/2014/main" id="{CF426230-46C8-405C-9015-99EF57762A2E}"/>
              </a:ext>
            </a:extLst>
          </p:cNvPr>
          <p:cNvSpPr txBox="1"/>
          <p:nvPr/>
        </p:nvSpPr>
        <p:spPr>
          <a:xfrm>
            <a:off x="2259496" y="189094"/>
            <a:ext cx="4607480" cy="400110"/>
          </a:xfrm>
          <a:prstGeom prst="rect">
            <a:avLst/>
          </a:prstGeom>
          <a:solidFill>
            <a:schemeClr val="accent1">
              <a:lumMod val="60000"/>
              <a:lumOff val="40000"/>
            </a:schemeClr>
          </a:solidFill>
        </p:spPr>
        <p:txBody>
          <a:bodyPr wrap="none" rtlCol="0">
            <a:spAutoFit/>
          </a:bodyPr>
          <a:lstStyle/>
          <a:p>
            <a:pPr algn="ctr"/>
            <a:r>
              <a:rPr lang="en-US" sz="2000" b="1" dirty="0"/>
              <a:t>Secondary Angle Closure Glaucoma</a:t>
            </a:r>
          </a:p>
        </p:txBody>
      </p:sp>
      <p:sp>
        <p:nvSpPr>
          <p:cNvPr id="2" name="TextBox 1">
            <a:extLst>
              <a:ext uri="{FF2B5EF4-FFF2-40B4-BE49-F238E27FC236}">
                <a16:creationId xmlns:a16="http://schemas.microsoft.com/office/drawing/2014/main" id="{A7E30BEC-923B-4C9A-A856-BDD0D882F6B8}"/>
              </a:ext>
            </a:extLst>
          </p:cNvPr>
          <p:cNvSpPr txBox="1"/>
          <p:nvPr/>
        </p:nvSpPr>
        <p:spPr>
          <a:xfrm>
            <a:off x="887305" y="2844119"/>
            <a:ext cx="1494320" cy="338554"/>
          </a:xfrm>
          <a:prstGeom prst="rect">
            <a:avLst/>
          </a:prstGeom>
          <a:noFill/>
        </p:spPr>
        <p:txBody>
          <a:bodyPr wrap="none" rtlCol="0">
            <a:spAutoFit/>
          </a:bodyPr>
          <a:lstStyle/>
          <a:p>
            <a:r>
              <a:rPr lang="en-US" sz="1600" dirty="0" err="1">
                <a:solidFill>
                  <a:schemeClr val="bg1">
                    <a:lumMod val="75000"/>
                  </a:schemeClr>
                </a:solidFill>
              </a:rPr>
              <a:t>Phacomorphic</a:t>
            </a:r>
            <a:endParaRPr lang="en-US" sz="1600" dirty="0">
              <a:solidFill>
                <a:schemeClr val="bg1">
                  <a:lumMod val="75000"/>
                </a:schemeClr>
              </a:solidFill>
            </a:endParaRPr>
          </a:p>
        </p:txBody>
      </p:sp>
      <p:sp>
        <p:nvSpPr>
          <p:cNvPr id="51" name="TextBox 50">
            <a:extLst>
              <a:ext uri="{FF2B5EF4-FFF2-40B4-BE49-F238E27FC236}">
                <a16:creationId xmlns:a16="http://schemas.microsoft.com/office/drawing/2014/main" id="{156069D4-340B-4160-A336-EBF73557CEE0}"/>
              </a:ext>
            </a:extLst>
          </p:cNvPr>
          <p:cNvSpPr txBox="1"/>
          <p:nvPr/>
        </p:nvSpPr>
        <p:spPr>
          <a:xfrm>
            <a:off x="884725" y="3175578"/>
            <a:ext cx="1402948" cy="338554"/>
          </a:xfrm>
          <a:prstGeom prst="rect">
            <a:avLst/>
          </a:prstGeom>
          <a:noFill/>
        </p:spPr>
        <p:txBody>
          <a:bodyPr wrap="none" rtlCol="0">
            <a:spAutoFit/>
          </a:bodyPr>
          <a:lstStyle/>
          <a:p>
            <a:r>
              <a:rPr lang="en-US" sz="1600" dirty="0">
                <a:solidFill>
                  <a:schemeClr val="bg1">
                    <a:lumMod val="75000"/>
                  </a:schemeClr>
                </a:solidFill>
              </a:rPr>
              <a:t>Ectopia </a:t>
            </a:r>
            <a:r>
              <a:rPr lang="en-US" sz="1600" dirty="0" err="1">
                <a:solidFill>
                  <a:schemeClr val="bg1">
                    <a:lumMod val="75000"/>
                  </a:schemeClr>
                </a:solidFill>
              </a:rPr>
              <a:t>lentis</a:t>
            </a:r>
            <a:endParaRPr lang="en-US" sz="1600" dirty="0">
              <a:solidFill>
                <a:schemeClr val="bg1">
                  <a:lumMod val="75000"/>
                </a:schemeClr>
              </a:solidFill>
            </a:endParaRPr>
          </a:p>
        </p:txBody>
      </p:sp>
      <p:cxnSp>
        <p:nvCxnSpPr>
          <p:cNvPr id="71" name="Straight Connector 70">
            <a:extLst>
              <a:ext uri="{FF2B5EF4-FFF2-40B4-BE49-F238E27FC236}">
                <a16:creationId xmlns:a16="http://schemas.microsoft.com/office/drawing/2014/main" id="{C104938D-BA8D-4E39-9D5F-9EE2012F2F3C}"/>
              </a:ext>
            </a:extLst>
          </p:cNvPr>
          <p:cNvCxnSpPr>
            <a:cxnSpLocks/>
          </p:cNvCxnSpPr>
          <p:nvPr/>
        </p:nvCxnSpPr>
        <p:spPr>
          <a:xfrm flipH="1">
            <a:off x="762665" y="3023488"/>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2A7E4E40-472F-4E50-8A7A-45C10FDD7171}"/>
              </a:ext>
            </a:extLst>
          </p:cNvPr>
          <p:cNvCxnSpPr>
            <a:cxnSpLocks/>
          </p:cNvCxnSpPr>
          <p:nvPr/>
        </p:nvCxnSpPr>
        <p:spPr>
          <a:xfrm flipH="1">
            <a:off x="762665" y="3347853"/>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C3924889-45B9-4383-9C9E-48F0A9C27AD8}"/>
              </a:ext>
            </a:extLst>
          </p:cNvPr>
          <p:cNvCxnSpPr>
            <a:cxnSpLocks/>
          </p:cNvCxnSpPr>
          <p:nvPr/>
        </p:nvCxnSpPr>
        <p:spPr>
          <a:xfrm flipH="1">
            <a:off x="748719" y="2838976"/>
            <a:ext cx="13947" cy="5088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 name="Straight Arrow Connector 5">
            <a:extLst>
              <a:ext uri="{FF2B5EF4-FFF2-40B4-BE49-F238E27FC236}">
                <a16:creationId xmlns:a16="http://schemas.microsoft.com/office/drawing/2014/main" id="{A3439F0C-5143-461F-8F3C-2E830785DEFC}"/>
              </a:ext>
            </a:extLst>
          </p:cNvPr>
          <p:cNvCxnSpPr>
            <a:stCxn id="50" idx="2"/>
          </p:cNvCxnSpPr>
          <p:nvPr/>
        </p:nvCxnSpPr>
        <p:spPr>
          <a:xfrm flipH="1">
            <a:off x="2971800" y="589204"/>
            <a:ext cx="1591436" cy="706196"/>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0" name="Straight Arrow Connector 9">
            <a:extLst>
              <a:ext uri="{FF2B5EF4-FFF2-40B4-BE49-F238E27FC236}">
                <a16:creationId xmlns:a16="http://schemas.microsoft.com/office/drawing/2014/main" id="{84DC796E-F6ED-4FBB-82D2-A260F480BF8A}"/>
              </a:ext>
            </a:extLst>
          </p:cNvPr>
          <p:cNvCxnSpPr>
            <a:cxnSpLocks/>
          </p:cNvCxnSpPr>
          <p:nvPr/>
        </p:nvCxnSpPr>
        <p:spPr>
          <a:xfrm>
            <a:off x="4572000" y="589204"/>
            <a:ext cx="1600200" cy="706196"/>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6" name="Straight Arrow Connector 25">
            <a:extLst>
              <a:ext uri="{FF2B5EF4-FFF2-40B4-BE49-F238E27FC236}">
                <a16:creationId xmlns:a16="http://schemas.microsoft.com/office/drawing/2014/main" id="{B70E0124-9B84-41A5-8D84-A66B7838A706}"/>
              </a:ext>
            </a:extLst>
          </p:cNvPr>
          <p:cNvCxnSpPr>
            <a:cxnSpLocks/>
          </p:cNvCxnSpPr>
          <p:nvPr/>
        </p:nvCxnSpPr>
        <p:spPr>
          <a:xfrm flipH="1">
            <a:off x="1159539" y="1828800"/>
            <a:ext cx="1290435" cy="478059"/>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28" name="Straight Arrow Connector 27">
            <a:extLst>
              <a:ext uri="{FF2B5EF4-FFF2-40B4-BE49-F238E27FC236}">
                <a16:creationId xmlns:a16="http://schemas.microsoft.com/office/drawing/2014/main" id="{567A4249-5C59-4416-8A8E-1C35913900AB}"/>
              </a:ext>
            </a:extLst>
          </p:cNvPr>
          <p:cNvCxnSpPr>
            <a:cxnSpLocks/>
          </p:cNvCxnSpPr>
          <p:nvPr/>
        </p:nvCxnSpPr>
        <p:spPr>
          <a:xfrm>
            <a:off x="2449973" y="1832208"/>
            <a:ext cx="1268784"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56" name="Text Box 6">
            <a:extLst>
              <a:ext uri="{FF2B5EF4-FFF2-40B4-BE49-F238E27FC236}">
                <a16:creationId xmlns:a16="http://schemas.microsoft.com/office/drawing/2014/main" id="{557983BD-9D64-49B9-A366-A08663B0451F}"/>
              </a:ext>
            </a:extLst>
          </p:cNvPr>
          <p:cNvSpPr txBox="1">
            <a:spLocks noChangeArrowheads="1"/>
          </p:cNvSpPr>
          <p:nvPr/>
        </p:nvSpPr>
        <p:spPr bwMode="auto">
          <a:xfrm>
            <a:off x="5029200" y="2356376"/>
            <a:ext cx="813043"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r" eaLnBrk="1" hangingPunct="1">
              <a:lnSpc>
                <a:spcPct val="80000"/>
              </a:lnSpc>
              <a:spcBef>
                <a:spcPct val="0"/>
              </a:spcBef>
              <a:buClrTx/>
              <a:buSzTx/>
              <a:buFontTx/>
              <a:buNone/>
            </a:pPr>
            <a:r>
              <a:rPr lang="en-US" altLang="en-US" sz="1800" dirty="0"/>
              <a:t>‘Push’</a:t>
            </a:r>
          </a:p>
        </p:txBody>
      </p:sp>
      <p:sp>
        <p:nvSpPr>
          <p:cNvPr id="57" name="Text Box 14">
            <a:extLst>
              <a:ext uri="{FF2B5EF4-FFF2-40B4-BE49-F238E27FC236}">
                <a16:creationId xmlns:a16="http://schemas.microsoft.com/office/drawing/2014/main" id="{5DAFA1C1-3A29-4C27-A379-663FDD22E326}"/>
              </a:ext>
            </a:extLst>
          </p:cNvPr>
          <p:cNvSpPr txBox="1">
            <a:spLocks noChangeArrowheads="1"/>
          </p:cNvSpPr>
          <p:nvPr/>
        </p:nvSpPr>
        <p:spPr bwMode="auto">
          <a:xfrm>
            <a:off x="7620000" y="2365901"/>
            <a:ext cx="671979"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t>‘Pull’</a:t>
            </a:r>
          </a:p>
        </p:txBody>
      </p:sp>
      <p:cxnSp>
        <p:nvCxnSpPr>
          <p:cNvPr id="58" name="Straight Arrow Connector 57">
            <a:extLst>
              <a:ext uri="{FF2B5EF4-FFF2-40B4-BE49-F238E27FC236}">
                <a16:creationId xmlns:a16="http://schemas.microsoft.com/office/drawing/2014/main" id="{E874FEE9-46BD-46A3-90A3-DE7CC220FBFF}"/>
              </a:ext>
            </a:extLst>
          </p:cNvPr>
          <p:cNvCxnSpPr>
            <a:cxnSpLocks/>
          </p:cNvCxnSpPr>
          <p:nvPr/>
        </p:nvCxnSpPr>
        <p:spPr>
          <a:xfrm flipH="1">
            <a:off x="5867400" y="1828800"/>
            <a:ext cx="849775" cy="477455"/>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59" name="Straight Arrow Connector 58">
            <a:extLst>
              <a:ext uri="{FF2B5EF4-FFF2-40B4-BE49-F238E27FC236}">
                <a16:creationId xmlns:a16="http://schemas.microsoft.com/office/drawing/2014/main" id="{C370A4A1-FE96-4E70-B89E-839542A5E241}"/>
              </a:ext>
            </a:extLst>
          </p:cNvPr>
          <p:cNvCxnSpPr>
            <a:cxnSpLocks/>
          </p:cNvCxnSpPr>
          <p:nvPr/>
        </p:nvCxnSpPr>
        <p:spPr>
          <a:xfrm>
            <a:off x="6717173" y="1832208"/>
            <a:ext cx="902827" cy="474047"/>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62" name="Text Box 16">
            <a:extLst>
              <a:ext uri="{FF2B5EF4-FFF2-40B4-BE49-F238E27FC236}">
                <a16:creationId xmlns:a16="http://schemas.microsoft.com/office/drawing/2014/main" id="{33538067-0726-41B0-93FF-357EF00CA62D}"/>
              </a:ext>
            </a:extLst>
          </p:cNvPr>
          <p:cNvSpPr txBox="1">
            <a:spLocks noChangeArrowheads="1"/>
          </p:cNvSpPr>
          <p:nvPr/>
        </p:nvSpPr>
        <p:spPr bwMode="auto">
          <a:xfrm>
            <a:off x="8065437" y="2684785"/>
            <a:ext cx="628698"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t>NVG</a:t>
            </a:r>
          </a:p>
        </p:txBody>
      </p:sp>
      <p:sp>
        <p:nvSpPr>
          <p:cNvPr id="70" name="Text Box 21">
            <a:extLst>
              <a:ext uri="{FF2B5EF4-FFF2-40B4-BE49-F238E27FC236}">
                <a16:creationId xmlns:a16="http://schemas.microsoft.com/office/drawing/2014/main" id="{86C32650-BE1F-4CC3-8DB5-0C136D877E6F}"/>
              </a:ext>
            </a:extLst>
          </p:cNvPr>
          <p:cNvSpPr txBox="1">
            <a:spLocks noChangeArrowheads="1"/>
          </p:cNvSpPr>
          <p:nvPr/>
        </p:nvSpPr>
        <p:spPr bwMode="auto">
          <a:xfrm>
            <a:off x="8070534" y="3048000"/>
            <a:ext cx="526106"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a:t>ICE</a:t>
            </a:r>
          </a:p>
        </p:txBody>
      </p:sp>
      <p:sp>
        <p:nvSpPr>
          <p:cNvPr id="75" name="Text Box 45">
            <a:extLst>
              <a:ext uri="{FF2B5EF4-FFF2-40B4-BE49-F238E27FC236}">
                <a16:creationId xmlns:a16="http://schemas.microsoft.com/office/drawing/2014/main" id="{2B6EDA2D-8F55-4DFD-A225-8C03CE6FC7F3}"/>
              </a:ext>
            </a:extLst>
          </p:cNvPr>
          <p:cNvSpPr txBox="1">
            <a:spLocks noChangeArrowheads="1"/>
          </p:cNvSpPr>
          <p:nvPr/>
        </p:nvSpPr>
        <p:spPr bwMode="auto">
          <a:xfrm>
            <a:off x="8073162" y="3810000"/>
            <a:ext cx="1070837" cy="74635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ts val="1700"/>
              </a:lnSpc>
              <a:spcBef>
                <a:spcPct val="0"/>
              </a:spcBef>
              <a:buClrTx/>
              <a:buSzTx/>
              <a:buFontTx/>
              <a:buNone/>
            </a:pPr>
            <a:r>
              <a:rPr lang="en-US" altLang="en-US" sz="1600" dirty="0"/>
              <a:t>Epithelial/ fibrous ingrowth</a:t>
            </a:r>
          </a:p>
        </p:txBody>
      </p:sp>
      <p:cxnSp>
        <p:nvCxnSpPr>
          <p:cNvPr id="77" name="Straight Connector 76">
            <a:extLst>
              <a:ext uri="{FF2B5EF4-FFF2-40B4-BE49-F238E27FC236}">
                <a16:creationId xmlns:a16="http://schemas.microsoft.com/office/drawing/2014/main" id="{FC090BD7-F2E1-4464-B57B-9CBE5874C89B}"/>
              </a:ext>
            </a:extLst>
          </p:cNvPr>
          <p:cNvCxnSpPr>
            <a:cxnSpLocks/>
          </p:cNvCxnSpPr>
          <p:nvPr/>
        </p:nvCxnSpPr>
        <p:spPr>
          <a:xfrm>
            <a:off x="7873969" y="2674448"/>
            <a:ext cx="7724" cy="128795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8" name="Straight Connector 77">
            <a:extLst>
              <a:ext uri="{FF2B5EF4-FFF2-40B4-BE49-F238E27FC236}">
                <a16:creationId xmlns:a16="http://schemas.microsoft.com/office/drawing/2014/main" id="{B1922ED5-C3D8-43D8-A00D-1D6BC9201DBA}"/>
              </a:ext>
            </a:extLst>
          </p:cNvPr>
          <p:cNvCxnSpPr/>
          <p:nvPr/>
        </p:nvCxnSpPr>
        <p:spPr>
          <a:xfrm flipH="1">
            <a:off x="7873968" y="2840262"/>
            <a:ext cx="24447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9" name="Straight Connector 78">
            <a:extLst>
              <a:ext uri="{FF2B5EF4-FFF2-40B4-BE49-F238E27FC236}">
                <a16:creationId xmlns:a16="http://schemas.microsoft.com/office/drawing/2014/main" id="{77019ED2-6D69-4A60-9D19-D4DB786EA3A0}"/>
              </a:ext>
            </a:extLst>
          </p:cNvPr>
          <p:cNvCxnSpPr/>
          <p:nvPr/>
        </p:nvCxnSpPr>
        <p:spPr>
          <a:xfrm flipH="1">
            <a:off x="7873968" y="3213518"/>
            <a:ext cx="24447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1" name="Straight Connector 80">
            <a:extLst>
              <a:ext uri="{FF2B5EF4-FFF2-40B4-BE49-F238E27FC236}">
                <a16:creationId xmlns:a16="http://schemas.microsoft.com/office/drawing/2014/main" id="{9796A12F-4125-4C05-8EE8-A388740C580D}"/>
              </a:ext>
            </a:extLst>
          </p:cNvPr>
          <p:cNvCxnSpPr/>
          <p:nvPr/>
        </p:nvCxnSpPr>
        <p:spPr>
          <a:xfrm flipH="1">
            <a:off x="7877837" y="3581400"/>
            <a:ext cx="24447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3" name="Straight Connector 82">
            <a:extLst>
              <a:ext uri="{FF2B5EF4-FFF2-40B4-BE49-F238E27FC236}">
                <a16:creationId xmlns:a16="http://schemas.microsoft.com/office/drawing/2014/main" id="{7FDC5F4B-9BF0-42AD-B8BB-2F2399BCF1E2}"/>
              </a:ext>
            </a:extLst>
          </p:cNvPr>
          <p:cNvCxnSpPr/>
          <p:nvPr/>
        </p:nvCxnSpPr>
        <p:spPr>
          <a:xfrm flipH="1">
            <a:off x="7881693" y="3962400"/>
            <a:ext cx="24447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93" name="Text Box 42">
            <a:extLst>
              <a:ext uri="{FF2B5EF4-FFF2-40B4-BE49-F238E27FC236}">
                <a16:creationId xmlns:a16="http://schemas.microsoft.com/office/drawing/2014/main" id="{53BAB77F-E061-4834-9068-34BDF78AD071}"/>
              </a:ext>
            </a:extLst>
          </p:cNvPr>
          <p:cNvSpPr txBox="1">
            <a:spLocks noChangeArrowheads="1"/>
          </p:cNvSpPr>
          <p:nvPr/>
        </p:nvSpPr>
        <p:spPr bwMode="auto">
          <a:xfrm>
            <a:off x="8111387" y="3429000"/>
            <a:ext cx="856196"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t>Flat AC</a:t>
            </a:r>
          </a:p>
        </p:txBody>
      </p:sp>
      <p:sp>
        <p:nvSpPr>
          <p:cNvPr id="100" name="Text Box 23">
            <a:extLst>
              <a:ext uri="{FF2B5EF4-FFF2-40B4-BE49-F238E27FC236}">
                <a16:creationId xmlns:a16="http://schemas.microsoft.com/office/drawing/2014/main" id="{D8F2FCFF-2984-4836-B000-9C5601A8EAAA}"/>
              </a:ext>
            </a:extLst>
          </p:cNvPr>
          <p:cNvSpPr txBox="1">
            <a:spLocks noChangeArrowheads="1"/>
          </p:cNvSpPr>
          <p:nvPr/>
        </p:nvSpPr>
        <p:spPr bwMode="auto">
          <a:xfrm>
            <a:off x="5530369" y="2667000"/>
            <a:ext cx="2143536"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t>Aqueous misdirection</a:t>
            </a:r>
          </a:p>
        </p:txBody>
      </p:sp>
      <p:cxnSp>
        <p:nvCxnSpPr>
          <p:cNvPr id="104" name="Straight Connector 103">
            <a:extLst>
              <a:ext uri="{FF2B5EF4-FFF2-40B4-BE49-F238E27FC236}">
                <a16:creationId xmlns:a16="http://schemas.microsoft.com/office/drawing/2014/main" id="{49D87D4A-E317-4446-9B95-5184CB3968F3}"/>
              </a:ext>
            </a:extLst>
          </p:cNvPr>
          <p:cNvCxnSpPr>
            <a:cxnSpLocks/>
          </p:cNvCxnSpPr>
          <p:nvPr/>
        </p:nvCxnSpPr>
        <p:spPr>
          <a:xfrm flipH="1">
            <a:off x="5316229" y="2667000"/>
            <a:ext cx="7397" cy="2531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5" name="Straight Connector 104">
            <a:extLst>
              <a:ext uri="{FF2B5EF4-FFF2-40B4-BE49-F238E27FC236}">
                <a16:creationId xmlns:a16="http://schemas.microsoft.com/office/drawing/2014/main" id="{F40B6D71-75A8-4A88-864D-00D14C2F710D}"/>
              </a:ext>
            </a:extLst>
          </p:cNvPr>
          <p:cNvCxnSpPr/>
          <p:nvPr/>
        </p:nvCxnSpPr>
        <p:spPr>
          <a:xfrm flipH="1">
            <a:off x="5323624" y="2832814"/>
            <a:ext cx="24447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6" name="Straight Connector 105">
            <a:extLst>
              <a:ext uri="{FF2B5EF4-FFF2-40B4-BE49-F238E27FC236}">
                <a16:creationId xmlns:a16="http://schemas.microsoft.com/office/drawing/2014/main" id="{010BF7B2-AA07-4DCF-822D-E2DB5CC0BF59}"/>
              </a:ext>
            </a:extLst>
          </p:cNvPr>
          <p:cNvCxnSpPr/>
          <p:nvPr/>
        </p:nvCxnSpPr>
        <p:spPr>
          <a:xfrm flipH="1">
            <a:off x="5323624" y="3360065"/>
            <a:ext cx="24447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a:extLst>
              <a:ext uri="{FF2B5EF4-FFF2-40B4-BE49-F238E27FC236}">
                <a16:creationId xmlns:a16="http://schemas.microsoft.com/office/drawing/2014/main" id="{BAC8035C-3999-4C31-93CD-6C0D2ADEB73B}"/>
              </a:ext>
            </a:extLst>
          </p:cNvPr>
          <p:cNvCxnSpPr/>
          <p:nvPr/>
        </p:nvCxnSpPr>
        <p:spPr>
          <a:xfrm flipH="1">
            <a:off x="5323536" y="3786938"/>
            <a:ext cx="24447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8" name="Straight Connector 107">
            <a:extLst>
              <a:ext uri="{FF2B5EF4-FFF2-40B4-BE49-F238E27FC236}">
                <a16:creationId xmlns:a16="http://schemas.microsoft.com/office/drawing/2014/main" id="{DB64CAEE-69B4-426A-8A5B-D1269DBF0F66}"/>
              </a:ext>
            </a:extLst>
          </p:cNvPr>
          <p:cNvCxnSpPr/>
          <p:nvPr/>
        </p:nvCxnSpPr>
        <p:spPr>
          <a:xfrm flipH="1">
            <a:off x="5327493" y="4249152"/>
            <a:ext cx="24447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2" name="Straight Connector 111">
            <a:extLst>
              <a:ext uri="{FF2B5EF4-FFF2-40B4-BE49-F238E27FC236}">
                <a16:creationId xmlns:a16="http://schemas.microsoft.com/office/drawing/2014/main" id="{99A16C30-4BE4-48E5-8B65-0C5F3039B8DC}"/>
              </a:ext>
            </a:extLst>
          </p:cNvPr>
          <p:cNvCxnSpPr/>
          <p:nvPr/>
        </p:nvCxnSpPr>
        <p:spPr>
          <a:xfrm flipH="1">
            <a:off x="5333455" y="5181600"/>
            <a:ext cx="24447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13" name="Text Box 42">
            <a:extLst>
              <a:ext uri="{FF2B5EF4-FFF2-40B4-BE49-F238E27FC236}">
                <a16:creationId xmlns:a16="http://schemas.microsoft.com/office/drawing/2014/main" id="{056DFFD9-3CA2-42E7-90FE-4F14522E3504}"/>
              </a:ext>
            </a:extLst>
          </p:cNvPr>
          <p:cNvSpPr txBox="1">
            <a:spLocks noChangeArrowheads="1"/>
          </p:cNvSpPr>
          <p:nvPr/>
        </p:nvSpPr>
        <p:spPr bwMode="auto">
          <a:xfrm>
            <a:off x="5533954" y="3623846"/>
            <a:ext cx="1563248"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t>Retinal surgery</a:t>
            </a:r>
          </a:p>
        </p:txBody>
      </p:sp>
      <p:sp>
        <p:nvSpPr>
          <p:cNvPr id="118" name="Text Box 47">
            <a:extLst>
              <a:ext uri="{FF2B5EF4-FFF2-40B4-BE49-F238E27FC236}">
                <a16:creationId xmlns:a16="http://schemas.microsoft.com/office/drawing/2014/main" id="{3F59D898-ECAD-49F0-9425-2A1BC8DDA7B5}"/>
              </a:ext>
            </a:extLst>
          </p:cNvPr>
          <p:cNvSpPr txBox="1">
            <a:spLocks noChangeArrowheads="1"/>
          </p:cNvSpPr>
          <p:nvPr/>
        </p:nvSpPr>
        <p:spPr bwMode="auto">
          <a:xfrm>
            <a:off x="5523688" y="4538246"/>
            <a:ext cx="1414170"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t>Drug-induced</a:t>
            </a:r>
          </a:p>
        </p:txBody>
      </p:sp>
      <p:sp>
        <p:nvSpPr>
          <p:cNvPr id="16" name="TextBox 15">
            <a:extLst>
              <a:ext uri="{FF2B5EF4-FFF2-40B4-BE49-F238E27FC236}">
                <a16:creationId xmlns:a16="http://schemas.microsoft.com/office/drawing/2014/main" id="{984E008D-FBBA-42B4-940E-EA26772E0161}"/>
              </a:ext>
            </a:extLst>
          </p:cNvPr>
          <p:cNvSpPr txBox="1"/>
          <p:nvPr/>
        </p:nvSpPr>
        <p:spPr>
          <a:xfrm>
            <a:off x="6230528" y="5257800"/>
            <a:ext cx="1326004" cy="369332"/>
          </a:xfrm>
          <a:prstGeom prst="rect">
            <a:avLst/>
          </a:prstGeom>
          <a:noFill/>
        </p:spPr>
        <p:txBody>
          <a:bodyPr wrap="none" rtlCol="0">
            <a:spAutoFit/>
          </a:bodyPr>
          <a:lstStyle/>
          <a:p>
            <a:pPr algn="ctr"/>
            <a:r>
              <a:rPr lang="en-US" dirty="0"/>
              <a:t>Both/Either</a:t>
            </a:r>
          </a:p>
        </p:txBody>
      </p:sp>
      <p:cxnSp>
        <p:nvCxnSpPr>
          <p:cNvPr id="125" name="Straight Connector 124">
            <a:extLst>
              <a:ext uri="{FF2B5EF4-FFF2-40B4-BE49-F238E27FC236}">
                <a16:creationId xmlns:a16="http://schemas.microsoft.com/office/drawing/2014/main" id="{01138141-D318-4ED7-A7FE-D8F2155CE890}"/>
              </a:ext>
            </a:extLst>
          </p:cNvPr>
          <p:cNvCxnSpPr/>
          <p:nvPr/>
        </p:nvCxnSpPr>
        <p:spPr>
          <a:xfrm flipH="1">
            <a:off x="5334000" y="4724400"/>
            <a:ext cx="24447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6" name="Straight Connector 125">
            <a:extLst>
              <a:ext uri="{FF2B5EF4-FFF2-40B4-BE49-F238E27FC236}">
                <a16:creationId xmlns:a16="http://schemas.microsoft.com/office/drawing/2014/main" id="{6A68A6E1-B33D-4DCB-B058-B68464DE4B44}"/>
              </a:ext>
            </a:extLst>
          </p:cNvPr>
          <p:cNvCxnSpPr/>
          <p:nvPr/>
        </p:nvCxnSpPr>
        <p:spPr>
          <a:xfrm flipH="1">
            <a:off x="6659428" y="6172200"/>
            <a:ext cx="24447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27" name="Text Box 47">
            <a:extLst>
              <a:ext uri="{FF2B5EF4-FFF2-40B4-BE49-F238E27FC236}">
                <a16:creationId xmlns:a16="http://schemas.microsoft.com/office/drawing/2014/main" id="{CB562EB8-FC3E-4FF1-9CAC-25A982EDFAD7}"/>
              </a:ext>
            </a:extLst>
          </p:cNvPr>
          <p:cNvSpPr txBox="1">
            <a:spLocks noChangeArrowheads="1"/>
          </p:cNvSpPr>
          <p:nvPr/>
        </p:nvSpPr>
        <p:spPr bwMode="auto">
          <a:xfrm>
            <a:off x="6926053" y="5596201"/>
            <a:ext cx="309700"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b="1" i="1" dirty="0"/>
              <a:t>?</a:t>
            </a:r>
          </a:p>
        </p:txBody>
      </p:sp>
      <p:sp>
        <p:nvSpPr>
          <p:cNvPr id="128" name="Text Box 45">
            <a:extLst>
              <a:ext uri="{FF2B5EF4-FFF2-40B4-BE49-F238E27FC236}">
                <a16:creationId xmlns:a16="http://schemas.microsoft.com/office/drawing/2014/main" id="{2B14E4F1-0A9B-43CA-851A-DE098D068E26}"/>
              </a:ext>
            </a:extLst>
          </p:cNvPr>
          <p:cNvSpPr txBox="1">
            <a:spLocks noChangeArrowheads="1"/>
          </p:cNvSpPr>
          <p:nvPr/>
        </p:nvSpPr>
        <p:spPr bwMode="auto">
          <a:xfrm>
            <a:off x="6901248" y="5986046"/>
            <a:ext cx="309700"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b="1" i="1" dirty="0"/>
              <a:t>?</a:t>
            </a:r>
          </a:p>
        </p:txBody>
      </p:sp>
      <p:cxnSp>
        <p:nvCxnSpPr>
          <p:cNvPr id="129" name="Straight Connector 128">
            <a:extLst>
              <a:ext uri="{FF2B5EF4-FFF2-40B4-BE49-F238E27FC236}">
                <a16:creationId xmlns:a16="http://schemas.microsoft.com/office/drawing/2014/main" id="{1C03588A-559C-4FF7-A730-3C814B3E6C4C}"/>
              </a:ext>
            </a:extLst>
          </p:cNvPr>
          <p:cNvCxnSpPr/>
          <p:nvPr/>
        </p:nvCxnSpPr>
        <p:spPr>
          <a:xfrm flipH="1">
            <a:off x="6659973" y="5782355"/>
            <a:ext cx="24447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 name="Straight Connector 22">
            <a:extLst>
              <a:ext uri="{FF2B5EF4-FFF2-40B4-BE49-F238E27FC236}">
                <a16:creationId xmlns:a16="http://schemas.microsoft.com/office/drawing/2014/main" id="{5227FDFD-469A-47AE-BC94-11CE6418AA83}"/>
              </a:ext>
            </a:extLst>
          </p:cNvPr>
          <p:cNvCxnSpPr/>
          <p:nvPr/>
        </p:nvCxnSpPr>
        <p:spPr>
          <a:xfrm>
            <a:off x="6659428" y="5596201"/>
            <a:ext cx="0" cy="5759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52" name="Text Box 47">
            <a:extLst>
              <a:ext uri="{FF2B5EF4-FFF2-40B4-BE49-F238E27FC236}">
                <a16:creationId xmlns:a16="http://schemas.microsoft.com/office/drawing/2014/main" id="{E3578916-9804-473C-8F06-D4FA0BCEDFD0}"/>
              </a:ext>
            </a:extLst>
          </p:cNvPr>
          <p:cNvSpPr txBox="1">
            <a:spLocks noChangeArrowheads="1"/>
          </p:cNvSpPr>
          <p:nvPr/>
        </p:nvSpPr>
        <p:spPr bwMode="auto">
          <a:xfrm>
            <a:off x="5543446" y="4055146"/>
            <a:ext cx="1619354"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err="1"/>
              <a:t>Nanophthalmos</a:t>
            </a:r>
            <a:endParaRPr lang="en-US" altLang="en-US" sz="1600" dirty="0"/>
          </a:p>
        </p:txBody>
      </p:sp>
      <p:sp>
        <p:nvSpPr>
          <p:cNvPr id="53" name="Text Box 45">
            <a:extLst>
              <a:ext uri="{FF2B5EF4-FFF2-40B4-BE49-F238E27FC236}">
                <a16:creationId xmlns:a16="http://schemas.microsoft.com/office/drawing/2014/main" id="{57D1A14F-68FE-47D2-983C-1A879D66A9DC}"/>
              </a:ext>
            </a:extLst>
          </p:cNvPr>
          <p:cNvSpPr txBox="1">
            <a:spLocks noChangeArrowheads="1"/>
          </p:cNvSpPr>
          <p:nvPr/>
        </p:nvSpPr>
        <p:spPr bwMode="auto">
          <a:xfrm>
            <a:off x="5523688" y="5013493"/>
            <a:ext cx="582211"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t>PFV</a:t>
            </a:r>
          </a:p>
        </p:txBody>
      </p:sp>
      <p:sp>
        <p:nvSpPr>
          <p:cNvPr id="54" name="Text Box 42">
            <a:extLst>
              <a:ext uri="{FF2B5EF4-FFF2-40B4-BE49-F238E27FC236}">
                <a16:creationId xmlns:a16="http://schemas.microsoft.com/office/drawing/2014/main" id="{E1E37D2C-2C52-446B-843B-01E64990D3EC}"/>
              </a:ext>
            </a:extLst>
          </p:cNvPr>
          <p:cNvSpPr txBox="1">
            <a:spLocks noChangeArrowheads="1"/>
          </p:cNvSpPr>
          <p:nvPr/>
        </p:nvSpPr>
        <p:spPr bwMode="auto">
          <a:xfrm>
            <a:off x="5551406" y="3192546"/>
            <a:ext cx="2276072"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t>ERD/choroidal effusion</a:t>
            </a:r>
          </a:p>
        </p:txBody>
      </p:sp>
      <p:sp>
        <p:nvSpPr>
          <p:cNvPr id="3" name="Arrow: Right 2">
            <a:extLst>
              <a:ext uri="{FF2B5EF4-FFF2-40B4-BE49-F238E27FC236}">
                <a16:creationId xmlns:a16="http://schemas.microsoft.com/office/drawing/2014/main" id="{72DE65FC-7EC4-480F-AB14-DCEAA0AFF055}"/>
              </a:ext>
            </a:extLst>
          </p:cNvPr>
          <p:cNvSpPr/>
          <p:nvPr/>
        </p:nvSpPr>
        <p:spPr>
          <a:xfrm>
            <a:off x="2667000" y="5638800"/>
            <a:ext cx="3373104" cy="560218"/>
          </a:xfrm>
          <a:prstGeom prst="rightArrow">
            <a:avLst/>
          </a:prstGeom>
          <a:solidFill>
            <a:srgbClr val="0000FF"/>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i="1" dirty="0">
                <a:solidFill>
                  <a:schemeClr val="bg1"/>
                </a:solidFill>
              </a:rPr>
              <a:t>Next</a:t>
            </a:r>
          </a:p>
        </p:txBody>
      </p:sp>
    </p:spTree>
    <p:extLst>
      <p:ext uri="{BB962C8B-B14F-4D97-AF65-F5344CB8AC3E}">
        <p14:creationId xmlns:p14="http://schemas.microsoft.com/office/powerpoint/2010/main" val="3861071631"/>
      </p:ext>
    </p:extLst>
  </p:cSld>
  <p:clrMapOvr>
    <a:masterClrMapping/>
  </p:clrMapOvr>
</p:sld>
</file>

<file path=ppt/slides/slide4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Straight Arrow Connector 12">
            <a:extLst>
              <a:ext uri="{FF2B5EF4-FFF2-40B4-BE49-F238E27FC236}">
                <a16:creationId xmlns:a16="http://schemas.microsoft.com/office/drawing/2014/main" id="{A6DE2085-829C-480C-9216-69D6039C0A37}"/>
              </a:ext>
            </a:extLst>
          </p:cNvPr>
          <p:cNvCxnSpPr>
            <a:cxnSpLocks/>
          </p:cNvCxnSpPr>
          <p:nvPr/>
        </p:nvCxnSpPr>
        <p:spPr>
          <a:xfrm>
            <a:off x="6717173" y="1828800"/>
            <a:ext cx="0" cy="3462754"/>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43014" name="Text Box 6"/>
          <p:cNvSpPr txBox="1">
            <a:spLocks noChangeArrowheads="1"/>
          </p:cNvSpPr>
          <p:nvPr/>
        </p:nvSpPr>
        <p:spPr bwMode="auto">
          <a:xfrm>
            <a:off x="533400" y="2356376"/>
            <a:ext cx="1005403"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Lens-</a:t>
            </a:r>
          </a:p>
          <a:p>
            <a:pPr algn="ctr" eaLnBrk="1" hangingPunct="1">
              <a:lnSpc>
                <a:spcPct val="80000"/>
              </a:lnSpc>
              <a:spcBef>
                <a:spcPct val="0"/>
              </a:spcBef>
              <a:buClrTx/>
              <a:buSzTx/>
              <a:buFontTx/>
              <a:buNone/>
            </a:pPr>
            <a:r>
              <a:rPr lang="en-US" altLang="en-US" sz="1800" dirty="0">
                <a:solidFill>
                  <a:schemeClr val="bg1">
                    <a:lumMod val="75000"/>
                  </a:schemeClr>
                </a:solidFill>
              </a:rPr>
              <a:t>Induced</a:t>
            </a:r>
          </a:p>
        </p:txBody>
      </p:sp>
      <p:sp>
        <p:nvSpPr>
          <p:cNvPr id="43017" name="Text Box 14"/>
          <p:cNvSpPr txBox="1">
            <a:spLocks noChangeArrowheads="1"/>
          </p:cNvSpPr>
          <p:nvPr/>
        </p:nvSpPr>
        <p:spPr bwMode="auto">
          <a:xfrm>
            <a:off x="3026498" y="2365901"/>
            <a:ext cx="1633781"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Aphakic/</a:t>
            </a:r>
          </a:p>
          <a:p>
            <a:pPr algn="ctr" eaLnBrk="1" hangingPunct="1">
              <a:lnSpc>
                <a:spcPct val="80000"/>
              </a:lnSpc>
              <a:spcBef>
                <a:spcPct val="0"/>
              </a:spcBef>
              <a:buClrTx/>
              <a:buSzTx/>
              <a:buFontTx/>
              <a:buNone/>
            </a:pPr>
            <a:r>
              <a:rPr lang="en-US" altLang="en-US" sz="1800" dirty="0" err="1">
                <a:solidFill>
                  <a:schemeClr val="bg1">
                    <a:lumMod val="75000"/>
                  </a:schemeClr>
                </a:solidFill>
              </a:rPr>
              <a:t>Pseudophakic</a:t>
            </a:r>
            <a:endParaRPr lang="en-US" altLang="en-US" sz="1800" dirty="0">
              <a:solidFill>
                <a:schemeClr val="bg1">
                  <a:lumMod val="75000"/>
                </a:schemeClr>
              </a:solidFill>
            </a:endParaRPr>
          </a:p>
        </p:txBody>
      </p:sp>
      <p:sp>
        <p:nvSpPr>
          <p:cNvPr id="43031" name="Text Box 35"/>
          <p:cNvSpPr txBox="1">
            <a:spLocks noChangeArrowheads="1"/>
          </p:cNvSpPr>
          <p:nvPr/>
        </p:nvSpPr>
        <p:spPr bwMode="auto">
          <a:xfrm>
            <a:off x="1190847" y="1295400"/>
            <a:ext cx="2473754"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solidFill>
                  <a:schemeClr val="bg1">
                    <a:lumMod val="75000"/>
                  </a:schemeClr>
                </a:solidFill>
              </a:rPr>
              <a:t>w/ Pupillary Block</a:t>
            </a:r>
          </a:p>
        </p:txBody>
      </p:sp>
      <p:sp>
        <p:nvSpPr>
          <p:cNvPr id="43032" name="Text Box 36"/>
          <p:cNvSpPr txBox="1">
            <a:spLocks noChangeArrowheads="1"/>
          </p:cNvSpPr>
          <p:nvPr/>
        </p:nvSpPr>
        <p:spPr bwMode="auto">
          <a:xfrm>
            <a:off x="5181600" y="1295400"/>
            <a:ext cx="2630848"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t>w/o Pupillary Block</a:t>
            </a:r>
          </a:p>
        </p:txBody>
      </p:sp>
      <p:sp>
        <p:nvSpPr>
          <p:cNvPr id="49" name="Rectangle 2">
            <a:extLst>
              <a:ext uri="{FF2B5EF4-FFF2-40B4-BE49-F238E27FC236}">
                <a16:creationId xmlns:a16="http://schemas.microsoft.com/office/drawing/2014/main" id="{240EE5BF-F7D2-4FC8-A5DD-F6B5423153C6}"/>
              </a:ext>
            </a:extLst>
          </p:cNvPr>
          <p:cNvSpPr>
            <a:spLocks noGrp="1" noChangeArrowheads="1"/>
          </p:cNvSpPr>
          <p:nvPr>
            <p:ph type="title"/>
          </p:nvPr>
        </p:nvSpPr>
        <p:spPr>
          <a:xfrm>
            <a:off x="457200" y="304800"/>
            <a:ext cx="7543800" cy="563562"/>
          </a:xfrm>
        </p:spPr>
        <p:txBody>
          <a:bodyPr/>
          <a:lstStyle/>
          <a:p>
            <a:pPr eaLnBrk="1" hangingPunct="1"/>
            <a:r>
              <a:rPr lang="en-US" altLang="en-US" sz="3500" dirty="0"/>
              <a:t>A</a:t>
            </a:r>
          </a:p>
        </p:txBody>
      </p:sp>
      <p:sp>
        <p:nvSpPr>
          <p:cNvPr id="50" name="TextBox 49">
            <a:extLst>
              <a:ext uri="{FF2B5EF4-FFF2-40B4-BE49-F238E27FC236}">
                <a16:creationId xmlns:a16="http://schemas.microsoft.com/office/drawing/2014/main" id="{CF426230-46C8-405C-9015-99EF57762A2E}"/>
              </a:ext>
            </a:extLst>
          </p:cNvPr>
          <p:cNvSpPr txBox="1"/>
          <p:nvPr/>
        </p:nvSpPr>
        <p:spPr>
          <a:xfrm>
            <a:off x="2259496" y="189094"/>
            <a:ext cx="4607480" cy="400110"/>
          </a:xfrm>
          <a:prstGeom prst="rect">
            <a:avLst/>
          </a:prstGeom>
          <a:solidFill>
            <a:schemeClr val="accent1">
              <a:lumMod val="60000"/>
              <a:lumOff val="40000"/>
            </a:schemeClr>
          </a:solidFill>
        </p:spPr>
        <p:txBody>
          <a:bodyPr wrap="none" rtlCol="0">
            <a:spAutoFit/>
          </a:bodyPr>
          <a:lstStyle/>
          <a:p>
            <a:pPr algn="ctr"/>
            <a:r>
              <a:rPr lang="en-US" sz="2000" b="1" dirty="0"/>
              <a:t>Secondary Angle Closure Glaucoma</a:t>
            </a:r>
          </a:p>
        </p:txBody>
      </p:sp>
      <p:sp>
        <p:nvSpPr>
          <p:cNvPr id="2" name="TextBox 1">
            <a:extLst>
              <a:ext uri="{FF2B5EF4-FFF2-40B4-BE49-F238E27FC236}">
                <a16:creationId xmlns:a16="http://schemas.microsoft.com/office/drawing/2014/main" id="{A7E30BEC-923B-4C9A-A856-BDD0D882F6B8}"/>
              </a:ext>
            </a:extLst>
          </p:cNvPr>
          <p:cNvSpPr txBox="1"/>
          <p:nvPr/>
        </p:nvSpPr>
        <p:spPr>
          <a:xfrm>
            <a:off x="887305" y="2844119"/>
            <a:ext cx="1494320" cy="338554"/>
          </a:xfrm>
          <a:prstGeom prst="rect">
            <a:avLst/>
          </a:prstGeom>
          <a:noFill/>
        </p:spPr>
        <p:txBody>
          <a:bodyPr wrap="none" rtlCol="0">
            <a:spAutoFit/>
          </a:bodyPr>
          <a:lstStyle/>
          <a:p>
            <a:r>
              <a:rPr lang="en-US" sz="1600" dirty="0" err="1">
                <a:solidFill>
                  <a:schemeClr val="bg1">
                    <a:lumMod val="75000"/>
                  </a:schemeClr>
                </a:solidFill>
              </a:rPr>
              <a:t>Phacomorphic</a:t>
            </a:r>
            <a:endParaRPr lang="en-US" sz="1600" dirty="0">
              <a:solidFill>
                <a:schemeClr val="bg1">
                  <a:lumMod val="75000"/>
                </a:schemeClr>
              </a:solidFill>
            </a:endParaRPr>
          </a:p>
        </p:txBody>
      </p:sp>
      <p:sp>
        <p:nvSpPr>
          <p:cNvPr id="51" name="TextBox 50">
            <a:extLst>
              <a:ext uri="{FF2B5EF4-FFF2-40B4-BE49-F238E27FC236}">
                <a16:creationId xmlns:a16="http://schemas.microsoft.com/office/drawing/2014/main" id="{156069D4-340B-4160-A336-EBF73557CEE0}"/>
              </a:ext>
            </a:extLst>
          </p:cNvPr>
          <p:cNvSpPr txBox="1"/>
          <p:nvPr/>
        </p:nvSpPr>
        <p:spPr>
          <a:xfrm>
            <a:off x="884725" y="3175578"/>
            <a:ext cx="1402948" cy="338554"/>
          </a:xfrm>
          <a:prstGeom prst="rect">
            <a:avLst/>
          </a:prstGeom>
          <a:noFill/>
        </p:spPr>
        <p:txBody>
          <a:bodyPr wrap="none" rtlCol="0">
            <a:spAutoFit/>
          </a:bodyPr>
          <a:lstStyle/>
          <a:p>
            <a:r>
              <a:rPr lang="en-US" sz="1600" dirty="0">
                <a:solidFill>
                  <a:schemeClr val="bg1">
                    <a:lumMod val="75000"/>
                  </a:schemeClr>
                </a:solidFill>
              </a:rPr>
              <a:t>Ectopia </a:t>
            </a:r>
            <a:r>
              <a:rPr lang="en-US" sz="1600" dirty="0" err="1">
                <a:solidFill>
                  <a:schemeClr val="bg1">
                    <a:lumMod val="75000"/>
                  </a:schemeClr>
                </a:solidFill>
              </a:rPr>
              <a:t>lentis</a:t>
            </a:r>
            <a:endParaRPr lang="en-US" sz="1600" dirty="0">
              <a:solidFill>
                <a:schemeClr val="bg1">
                  <a:lumMod val="75000"/>
                </a:schemeClr>
              </a:solidFill>
            </a:endParaRPr>
          </a:p>
        </p:txBody>
      </p:sp>
      <p:cxnSp>
        <p:nvCxnSpPr>
          <p:cNvPr id="71" name="Straight Connector 70">
            <a:extLst>
              <a:ext uri="{FF2B5EF4-FFF2-40B4-BE49-F238E27FC236}">
                <a16:creationId xmlns:a16="http://schemas.microsoft.com/office/drawing/2014/main" id="{C104938D-BA8D-4E39-9D5F-9EE2012F2F3C}"/>
              </a:ext>
            </a:extLst>
          </p:cNvPr>
          <p:cNvCxnSpPr>
            <a:cxnSpLocks/>
          </p:cNvCxnSpPr>
          <p:nvPr/>
        </p:nvCxnSpPr>
        <p:spPr>
          <a:xfrm flipH="1">
            <a:off x="762665" y="3023488"/>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2A7E4E40-472F-4E50-8A7A-45C10FDD7171}"/>
              </a:ext>
            </a:extLst>
          </p:cNvPr>
          <p:cNvCxnSpPr>
            <a:cxnSpLocks/>
          </p:cNvCxnSpPr>
          <p:nvPr/>
        </p:nvCxnSpPr>
        <p:spPr>
          <a:xfrm flipH="1">
            <a:off x="762665" y="3347853"/>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C3924889-45B9-4383-9C9E-48F0A9C27AD8}"/>
              </a:ext>
            </a:extLst>
          </p:cNvPr>
          <p:cNvCxnSpPr>
            <a:cxnSpLocks/>
          </p:cNvCxnSpPr>
          <p:nvPr/>
        </p:nvCxnSpPr>
        <p:spPr>
          <a:xfrm flipH="1">
            <a:off x="748719" y="2838976"/>
            <a:ext cx="13947" cy="5088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 name="Straight Arrow Connector 5">
            <a:extLst>
              <a:ext uri="{FF2B5EF4-FFF2-40B4-BE49-F238E27FC236}">
                <a16:creationId xmlns:a16="http://schemas.microsoft.com/office/drawing/2014/main" id="{A3439F0C-5143-461F-8F3C-2E830785DEFC}"/>
              </a:ext>
            </a:extLst>
          </p:cNvPr>
          <p:cNvCxnSpPr>
            <a:stCxn id="50" idx="2"/>
          </p:cNvCxnSpPr>
          <p:nvPr/>
        </p:nvCxnSpPr>
        <p:spPr>
          <a:xfrm flipH="1">
            <a:off x="2971800" y="589204"/>
            <a:ext cx="1591436" cy="706196"/>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0" name="Straight Arrow Connector 9">
            <a:extLst>
              <a:ext uri="{FF2B5EF4-FFF2-40B4-BE49-F238E27FC236}">
                <a16:creationId xmlns:a16="http://schemas.microsoft.com/office/drawing/2014/main" id="{84DC796E-F6ED-4FBB-82D2-A260F480BF8A}"/>
              </a:ext>
            </a:extLst>
          </p:cNvPr>
          <p:cNvCxnSpPr>
            <a:cxnSpLocks/>
          </p:cNvCxnSpPr>
          <p:nvPr/>
        </p:nvCxnSpPr>
        <p:spPr>
          <a:xfrm>
            <a:off x="4572000" y="589204"/>
            <a:ext cx="1600200" cy="706196"/>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6" name="Straight Arrow Connector 25">
            <a:extLst>
              <a:ext uri="{FF2B5EF4-FFF2-40B4-BE49-F238E27FC236}">
                <a16:creationId xmlns:a16="http://schemas.microsoft.com/office/drawing/2014/main" id="{B70E0124-9B84-41A5-8D84-A66B7838A706}"/>
              </a:ext>
            </a:extLst>
          </p:cNvPr>
          <p:cNvCxnSpPr>
            <a:cxnSpLocks/>
          </p:cNvCxnSpPr>
          <p:nvPr/>
        </p:nvCxnSpPr>
        <p:spPr>
          <a:xfrm flipH="1">
            <a:off x="1159539" y="1828800"/>
            <a:ext cx="1290435" cy="478059"/>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28" name="Straight Arrow Connector 27">
            <a:extLst>
              <a:ext uri="{FF2B5EF4-FFF2-40B4-BE49-F238E27FC236}">
                <a16:creationId xmlns:a16="http://schemas.microsoft.com/office/drawing/2014/main" id="{567A4249-5C59-4416-8A8E-1C35913900AB}"/>
              </a:ext>
            </a:extLst>
          </p:cNvPr>
          <p:cNvCxnSpPr>
            <a:cxnSpLocks/>
          </p:cNvCxnSpPr>
          <p:nvPr/>
        </p:nvCxnSpPr>
        <p:spPr>
          <a:xfrm>
            <a:off x="2449973" y="1832208"/>
            <a:ext cx="1268784"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56" name="Text Box 6">
            <a:extLst>
              <a:ext uri="{FF2B5EF4-FFF2-40B4-BE49-F238E27FC236}">
                <a16:creationId xmlns:a16="http://schemas.microsoft.com/office/drawing/2014/main" id="{557983BD-9D64-49B9-A366-A08663B0451F}"/>
              </a:ext>
            </a:extLst>
          </p:cNvPr>
          <p:cNvSpPr txBox="1">
            <a:spLocks noChangeArrowheads="1"/>
          </p:cNvSpPr>
          <p:nvPr/>
        </p:nvSpPr>
        <p:spPr bwMode="auto">
          <a:xfrm>
            <a:off x="5029200" y="2356376"/>
            <a:ext cx="813043"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r" eaLnBrk="1" hangingPunct="1">
              <a:lnSpc>
                <a:spcPct val="80000"/>
              </a:lnSpc>
              <a:spcBef>
                <a:spcPct val="0"/>
              </a:spcBef>
              <a:buClrTx/>
              <a:buSzTx/>
              <a:buFontTx/>
              <a:buNone/>
            </a:pPr>
            <a:r>
              <a:rPr lang="en-US" altLang="en-US" sz="1800" dirty="0"/>
              <a:t>‘Push’</a:t>
            </a:r>
          </a:p>
        </p:txBody>
      </p:sp>
      <p:sp>
        <p:nvSpPr>
          <p:cNvPr id="57" name="Text Box 14">
            <a:extLst>
              <a:ext uri="{FF2B5EF4-FFF2-40B4-BE49-F238E27FC236}">
                <a16:creationId xmlns:a16="http://schemas.microsoft.com/office/drawing/2014/main" id="{5DAFA1C1-3A29-4C27-A379-663FDD22E326}"/>
              </a:ext>
            </a:extLst>
          </p:cNvPr>
          <p:cNvSpPr txBox="1">
            <a:spLocks noChangeArrowheads="1"/>
          </p:cNvSpPr>
          <p:nvPr/>
        </p:nvSpPr>
        <p:spPr bwMode="auto">
          <a:xfrm>
            <a:off x="7620000" y="2365901"/>
            <a:ext cx="671979"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t>‘Pull’</a:t>
            </a:r>
          </a:p>
        </p:txBody>
      </p:sp>
      <p:cxnSp>
        <p:nvCxnSpPr>
          <p:cNvPr id="58" name="Straight Arrow Connector 57">
            <a:extLst>
              <a:ext uri="{FF2B5EF4-FFF2-40B4-BE49-F238E27FC236}">
                <a16:creationId xmlns:a16="http://schemas.microsoft.com/office/drawing/2014/main" id="{E874FEE9-46BD-46A3-90A3-DE7CC220FBFF}"/>
              </a:ext>
            </a:extLst>
          </p:cNvPr>
          <p:cNvCxnSpPr>
            <a:cxnSpLocks/>
          </p:cNvCxnSpPr>
          <p:nvPr/>
        </p:nvCxnSpPr>
        <p:spPr>
          <a:xfrm flipH="1">
            <a:off x="5867400" y="1828800"/>
            <a:ext cx="849775" cy="477455"/>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59" name="Straight Arrow Connector 58">
            <a:extLst>
              <a:ext uri="{FF2B5EF4-FFF2-40B4-BE49-F238E27FC236}">
                <a16:creationId xmlns:a16="http://schemas.microsoft.com/office/drawing/2014/main" id="{C370A4A1-FE96-4E70-B89E-839542A5E241}"/>
              </a:ext>
            </a:extLst>
          </p:cNvPr>
          <p:cNvCxnSpPr>
            <a:cxnSpLocks/>
          </p:cNvCxnSpPr>
          <p:nvPr/>
        </p:nvCxnSpPr>
        <p:spPr>
          <a:xfrm>
            <a:off x="6717173" y="1832208"/>
            <a:ext cx="902827" cy="474047"/>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62" name="Text Box 16">
            <a:extLst>
              <a:ext uri="{FF2B5EF4-FFF2-40B4-BE49-F238E27FC236}">
                <a16:creationId xmlns:a16="http://schemas.microsoft.com/office/drawing/2014/main" id="{33538067-0726-41B0-93FF-357EF00CA62D}"/>
              </a:ext>
            </a:extLst>
          </p:cNvPr>
          <p:cNvSpPr txBox="1">
            <a:spLocks noChangeArrowheads="1"/>
          </p:cNvSpPr>
          <p:nvPr/>
        </p:nvSpPr>
        <p:spPr bwMode="auto">
          <a:xfrm>
            <a:off x="8065437" y="2684785"/>
            <a:ext cx="628698"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t>NVG</a:t>
            </a:r>
          </a:p>
        </p:txBody>
      </p:sp>
      <p:sp>
        <p:nvSpPr>
          <p:cNvPr id="70" name="Text Box 21">
            <a:extLst>
              <a:ext uri="{FF2B5EF4-FFF2-40B4-BE49-F238E27FC236}">
                <a16:creationId xmlns:a16="http://schemas.microsoft.com/office/drawing/2014/main" id="{86C32650-BE1F-4CC3-8DB5-0C136D877E6F}"/>
              </a:ext>
            </a:extLst>
          </p:cNvPr>
          <p:cNvSpPr txBox="1">
            <a:spLocks noChangeArrowheads="1"/>
          </p:cNvSpPr>
          <p:nvPr/>
        </p:nvSpPr>
        <p:spPr bwMode="auto">
          <a:xfrm>
            <a:off x="8070534" y="3048000"/>
            <a:ext cx="526106"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a:t>ICE</a:t>
            </a:r>
          </a:p>
        </p:txBody>
      </p:sp>
      <p:sp>
        <p:nvSpPr>
          <p:cNvPr id="75" name="Text Box 45">
            <a:extLst>
              <a:ext uri="{FF2B5EF4-FFF2-40B4-BE49-F238E27FC236}">
                <a16:creationId xmlns:a16="http://schemas.microsoft.com/office/drawing/2014/main" id="{2B6EDA2D-8F55-4DFD-A225-8C03CE6FC7F3}"/>
              </a:ext>
            </a:extLst>
          </p:cNvPr>
          <p:cNvSpPr txBox="1">
            <a:spLocks noChangeArrowheads="1"/>
          </p:cNvSpPr>
          <p:nvPr/>
        </p:nvSpPr>
        <p:spPr bwMode="auto">
          <a:xfrm>
            <a:off x="8073162" y="3810000"/>
            <a:ext cx="1070837" cy="74635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ts val="1700"/>
              </a:lnSpc>
              <a:spcBef>
                <a:spcPct val="0"/>
              </a:spcBef>
              <a:buClrTx/>
              <a:buSzTx/>
              <a:buFontTx/>
              <a:buNone/>
            </a:pPr>
            <a:r>
              <a:rPr lang="en-US" altLang="en-US" sz="1600" dirty="0"/>
              <a:t>Epithelial/ fibrous ingrowth</a:t>
            </a:r>
          </a:p>
        </p:txBody>
      </p:sp>
      <p:cxnSp>
        <p:nvCxnSpPr>
          <p:cNvPr id="77" name="Straight Connector 76">
            <a:extLst>
              <a:ext uri="{FF2B5EF4-FFF2-40B4-BE49-F238E27FC236}">
                <a16:creationId xmlns:a16="http://schemas.microsoft.com/office/drawing/2014/main" id="{FC090BD7-F2E1-4464-B57B-9CBE5874C89B}"/>
              </a:ext>
            </a:extLst>
          </p:cNvPr>
          <p:cNvCxnSpPr>
            <a:cxnSpLocks/>
          </p:cNvCxnSpPr>
          <p:nvPr/>
        </p:nvCxnSpPr>
        <p:spPr>
          <a:xfrm>
            <a:off x="7873969" y="2674448"/>
            <a:ext cx="7724" cy="128795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8" name="Straight Connector 77">
            <a:extLst>
              <a:ext uri="{FF2B5EF4-FFF2-40B4-BE49-F238E27FC236}">
                <a16:creationId xmlns:a16="http://schemas.microsoft.com/office/drawing/2014/main" id="{B1922ED5-C3D8-43D8-A00D-1D6BC9201DBA}"/>
              </a:ext>
            </a:extLst>
          </p:cNvPr>
          <p:cNvCxnSpPr/>
          <p:nvPr/>
        </p:nvCxnSpPr>
        <p:spPr>
          <a:xfrm flipH="1">
            <a:off x="7873968" y="2840262"/>
            <a:ext cx="24447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9" name="Straight Connector 78">
            <a:extLst>
              <a:ext uri="{FF2B5EF4-FFF2-40B4-BE49-F238E27FC236}">
                <a16:creationId xmlns:a16="http://schemas.microsoft.com/office/drawing/2014/main" id="{77019ED2-6D69-4A60-9D19-D4DB786EA3A0}"/>
              </a:ext>
            </a:extLst>
          </p:cNvPr>
          <p:cNvCxnSpPr/>
          <p:nvPr/>
        </p:nvCxnSpPr>
        <p:spPr>
          <a:xfrm flipH="1">
            <a:off x="7873968" y="3213518"/>
            <a:ext cx="24447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1" name="Straight Connector 80">
            <a:extLst>
              <a:ext uri="{FF2B5EF4-FFF2-40B4-BE49-F238E27FC236}">
                <a16:creationId xmlns:a16="http://schemas.microsoft.com/office/drawing/2014/main" id="{9796A12F-4125-4C05-8EE8-A388740C580D}"/>
              </a:ext>
            </a:extLst>
          </p:cNvPr>
          <p:cNvCxnSpPr/>
          <p:nvPr/>
        </p:nvCxnSpPr>
        <p:spPr>
          <a:xfrm flipH="1">
            <a:off x="7877837" y="3581400"/>
            <a:ext cx="24447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3" name="Straight Connector 82">
            <a:extLst>
              <a:ext uri="{FF2B5EF4-FFF2-40B4-BE49-F238E27FC236}">
                <a16:creationId xmlns:a16="http://schemas.microsoft.com/office/drawing/2014/main" id="{7FDC5F4B-9BF0-42AD-B8BB-2F2399BCF1E2}"/>
              </a:ext>
            </a:extLst>
          </p:cNvPr>
          <p:cNvCxnSpPr/>
          <p:nvPr/>
        </p:nvCxnSpPr>
        <p:spPr>
          <a:xfrm flipH="1">
            <a:off x="7881693" y="3962400"/>
            <a:ext cx="24447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93" name="Text Box 42">
            <a:extLst>
              <a:ext uri="{FF2B5EF4-FFF2-40B4-BE49-F238E27FC236}">
                <a16:creationId xmlns:a16="http://schemas.microsoft.com/office/drawing/2014/main" id="{53BAB77F-E061-4834-9068-34BDF78AD071}"/>
              </a:ext>
            </a:extLst>
          </p:cNvPr>
          <p:cNvSpPr txBox="1">
            <a:spLocks noChangeArrowheads="1"/>
          </p:cNvSpPr>
          <p:nvPr/>
        </p:nvSpPr>
        <p:spPr bwMode="auto">
          <a:xfrm>
            <a:off x="8111387" y="3429000"/>
            <a:ext cx="856196"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t>Flat AC</a:t>
            </a:r>
          </a:p>
        </p:txBody>
      </p:sp>
      <p:sp>
        <p:nvSpPr>
          <p:cNvPr id="100" name="Text Box 23">
            <a:extLst>
              <a:ext uri="{FF2B5EF4-FFF2-40B4-BE49-F238E27FC236}">
                <a16:creationId xmlns:a16="http://schemas.microsoft.com/office/drawing/2014/main" id="{D8F2FCFF-2984-4836-B000-9C5601A8EAAA}"/>
              </a:ext>
            </a:extLst>
          </p:cNvPr>
          <p:cNvSpPr txBox="1">
            <a:spLocks noChangeArrowheads="1"/>
          </p:cNvSpPr>
          <p:nvPr/>
        </p:nvSpPr>
        <p:spPr bwMode="auto">
          <a:xfrm>
            <a:off x="5530369" y="2667000"/>
            <a:ext cx="2143536"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t>Aqueous misdirection</a:t>
            </a:r>
          </a:p>
        </p:txBody>
      </p:sp>
      <p:cxnSp>
        <p:nvCxnSpPr>
          <p:cNvPr id="104" name="Straight Connector 103">
            <a:extLst>
              <a:ext uri="{FF2B5EF4-FFF2-40B4-BE49-F238E27FC236}">
                <a16:creationId xmlns:a16="http://schemas.microsoft.com/office/drawing/2014/main" id="{49D87D4A-E317-4446-9B95-5184CB3968F3}"/>
              </a:ext>
            </a:extLst>
          </p:cNvPr>
          <p:cNvCxnSpPr>
            <a:cxnSpLocks/>
          </p:cNvCxnSpPr>
          <p:nvPr/>
        </p:nvCxnSpPr>
        <p:spPr>
          <a:xfrm flipH="1">
            <a:off x="5316229" y="2667000"/>
            <a:ext cx="7397" cy="2531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5" name="Straight Connector 104">
            <a:extLst>
              <a:ext uri="{FF2B5EF4-FFF2-40B4-BE49-F238E27FC236}">
                <a16:creationId xmlns:a16="http://schemas.microsoft.com/office/drawing/2014/main" id="{F40B6D71-75A8-4A88-864D-00D14C2F710D}"/>
              </a:ext>
            </a:extLst>
          </p:cNvPr>
          <p:cNvCxnSpPr/>
          <p:nvPr/>
        </p:nvCxnSpPr>
        <p:spPr>
          <a:xfrm flipH="1">
            <a:off x="5323624" y="2832814"/>
            <a:ext cx="24447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6" name="Straight Connector 105">
            <a:extLst>
              <a:ext uri="{FF2B5EF4-FFF2-40B4-BE49-F238E27FC236}">
                <a16:creationId xmlns:a16="http://schemas.microsoft.com/office/drawing/2014/main" id="{010BF7B2-AA07-4DCF-822D-E2DB5CC0BF59}"/>
              </a:ext>
            </a:extLst>
          </p:cNvPr>
          <p:cNvCxnSpPr/>
          <p:nvPr/>
        </p:nvCxnSpPr>
        <p:spPr>
          <a:xfrm flipH="1">
            <a:off x="5323624" y="3360065"/>
            <a:ext cx="24447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a:extLst>
              <a:ext uri="{FF2B5EF4-FFF2-40B4-BE49-F238E27FC236}">
                <a16:creationId xmlns:a16="http://schemas.microsoft.com/office/drawing/2014/main" id="{BAC8035C-3999-4C31-93CD-6C0D2ADEB73B}"/>
              </a:ext>
            </a:extLst>
          </p:cNvPr>
          <p:cNvCxnSpPr/>
          <p:nvPr/>
        </p:nvCxnSpPr>
        <p:spPr>
          <a:xfrm flipH="1">
            <a:off x="5323536" y="3786938"/>
            <a:ext cx="24447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8" name="Straight Connector 107">
            <a:extLst>
              <a:ext uri="{FF2B5EF4-FFF2-40B4-BE49-F238E27FC236}">
                <a16:creationId xmlns:a16="http://schemas.microsoft.com/office/drawing/2014/main" id="{DB64CAEE-69B4-426A-8A5B-D1269DBF0F66}"/>
              </a:ext>
            </a:extLst>
          </p:cNvPr>
          <p:cNvCxnSpPr/>
          <p:nvPr/>
        </p:nvCxnSpPr>
        <p:spPr>
          <a:xfrm flipH="1">
            <a:off x="5327493" y="4249152"/>
            <a:ext cx="24447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2" name="Straight Connector 111">
            <a:extLst>
              <a:ext uri="{FF2B5EF4-FFF2-40B4-BE49-F238E27FC236}">
                <a16:creationId xmlns:a16="http://schemas.microsoft.com/office/drawing/2014/main" id="{99A16C30-4BE4-48E5-8B65-0C5F3039B8DC}"/>
              </a:ext>
            </a:extLst>
          </p:cNvPr>
          <p:cNvCxnSpPr/>
          <p:nvPr/>
        </p:nvCxnSpPr>
        <p:spPr>
          <a:xfrm flipH="1">
            <a:off x="5333455" y="5181600"/>
            <a:ext cx="24447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13" name="Text Box 42">
            <a:extLst>
              <a:ext uri="{FF2B5EF4-FFF2-40B4-BE49-F238E27FC236}">
                <a16:creationId xmlns:a16="http://schemas.microsoft.com/office/drawing/2014/main" id="{056DFFD9-3CA2-42E7-90FE-4F14522E3504}"/>
              </a:ext>
            </a:extLst>
          </p:cNvPr>
          <p:cNvSpPr txBox="1">
            <a:spLocks noChangeArrowheads="1"/>
          </p:cNvSpPr>
          <p:nvPr/>
        </p:nvSpPr>
        <p:spPr bwMode="auto">
          <a:xfrm>
            <a:off x="5533954" y="3623846"/>
            <a:ext cx="1563248"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t>Retinal surgery</a:t>
            </a:r>
          </a:p>
        </p:txBody>
      </p:sp>
      <p:sp>
        <p:nvSpPr>
          <p:cNvPr id="118" name="Text Box 47">
            <a:extLst>
              <a:ext uri="{FF2B5EF4-FFF2-40B4-BE49-F238E27FC236}">
                <a16:creationId xmlns:a16="http://schemas.microsoft.com/office/drawing/2014/main" id="{3F59D898-ECAD-49F0-9425-2A1BC8DDA7B5}"/>
              </a:ext>
            </a:extLst>
          </p:cNvPr>
          <p:cNvSpPr txBox="1">
            <a:spLocks noChangeArrowheads="1"/>
          </p:cNvSpPr>
          <p:nvPr/>
        </p:nvSpPr>
        <p:spPr bwMode="auto">
          <a:xfrm>
            <a:off x="5523688" y="4538246"/>
            <a:ext cx="1414170"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t>Drug-induced</a:t>
            </a:r>
          </a:p>
        </p:txBody>
      </p:sp>
      <p:sp>
        <p:nvSpPr>
          <p:cNvPr id="16" name="TextBox 15">
            <a:extLst>
              <a:ext uri="{FF2B5EF4-FFF2-40B4-BE49-F238E27FC236}">
                <a16:creationId xmlns:a16="http://schemas.microsoft.com/office/drawing/2014/main" id="{984E008D-FBBA-42B4-940E-EA26772E0161}"/>
              </a:ext>
            </a:extLst>
          </p:cNvPr>
          <p:cNvSpPr txBox="1"/>
          <p:nvPr/>
        </p:nvSpPr>
        <p:spPr>
          <a:xfrm>
            <a:off x="6230528" y="5257800"/>
            <a:ext cx="1326004" cy="369332"/>
          </a:xfrm>
          <a:prstGeom prst="rect">
            <a:avLst/>
          </a:prstGeom>
          <a:noFill/>
        </p:spPr>
        <p:txBody>
          <a:bodyPr wrap="none" rtlCol="0">
            <a:spAutoFit/>
          </a:bodyPr>
          <a:lstStyle/>
          <a:p>
            <a:pPr algn="ctr"/>
            <a:r>
              <a:rPr lang="en-US" dirty="0"/>
              <a:t>Both/Either</a:t>
            </a:r>
          </a:p>
        </p:txBody>
      </p:sp>
      <p:cxnSp>
        <p:nvCxnSpPr>
          <p:cNvPr id="125" name="Straight Connector 124">
            <a:extLst>
              <a:ext uri="{FF2B5EF4-FFF2-40B4-BE49-F238E27FC236}">
                <a16:creationId xmlns:a16="http://schemas.microsoft.com/office/drawing/2014/main" id="{01138141-D318-4ED7-A7FE-D8F2155CE890}"/>
              </a:ext>
            </a:extLst>
          </p:cNvPr>
          <p:cNvCxnSpPr/>
          <p:nvPr/>
        </p:nvCxnSpPr>
        <p:spPr>
          <a:xfrm flipH="1">
            <a:off x="5334000" y="4724400"/>
            <a:ext cx="24447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52" name="Text Box 47">
            <a:extLst>
              <a:ext uri="{FF2B5EF4-FFF2-40B4-BE49-F238E27FC236}">
                <a16:creationId xmlns:a16="http://schemas.microsoft.com/office/drawing/2014/main" id="{E3578916-9804-473C-8F06-D4FA0BCEDFD0}"/>
              </a:ext>
            </a:extLst>
          </p:cNvPr>
          <p:cNvSpPr txBox="1">
            <a:spLocks noChangeArrowheads="1"/>
          </p:cNvSpPr>
          <p:nvPr/>
        </p:nvSpPr>
        <p:spPr bwMode="auto">
          <a:xfrm>
            <a:off x="5543446" y="4055146"/>
            <a:ext cx="1619354"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err="1"/>
              <a:t>Nanophthalmos</a:t>
            </a:r>
            <a:endParaRPr lang="en-US" altLang="en-US" sz="1600" dirty="0"/>
          </a:p>
        </p:txBody>
      </p:sp>
      <p:sp>
        <p:nvSpPr>
          <p:cNvPr id="53" name="Text Box 45">
            <a:extLst>
              <a:ext uri="{FF2B5EF4-FFF2-40B4-BE49-F238E27FC236}">
                <a16:creationId xmlns:a16="http://schemas.microsoft.com/office/drawing/2014/main" id="{57D1A14F-68FE-47D2-983C-1A879D66A9DC}"/>
              </a:ext>
            </a:extLst>
          </p:cNvPr>
          <p:cNvSpPr txBox="1">
            <a:spLocks noChangeArrowheads="1"/>
          </p:cNvSpPr>
          <p:nvPr/>
        </p:nvSpPr>
        <p:spPr bwMode="auto">
          <a:xfrm>
            <a:off x="5523688" y="5013493"/>
            <a:ext cx="582211"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t>PFV</a:t>
            </a:r>
          </a:p>
        </p:txBody>
      </p:sp>
      <p:sp>
        <p:nvSpPr>
          <p:cNvPr id="54" name="Text Box 42">
            <a:extLst>
              <a:ext uri="{FF2B5EF4-FFF2-40B4-BE49-F238E27FC236}">
                <a16:creationId xmlns:a16="http://schemas.microsoft.com/office/drawing/2014/main" id="{E1E37D2C-2C52-446B-843B-01E64990D3EC}"/>
              </a:ext>
            </a:extLst>
          </p:cNvPr>
          <p:cNvSpPr txBox="1">
            <a:spLocks noChangeArrowheads="1"/>
          </p:cNvSpPr>
          <p:nvPr/>
        </p:nvSpPr>
        <p:spPr bwMode="auto">
          <a:xfrm>
            <a:off x="5551406" y="3192546"/>
            <a:ext cx="2276072"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t>ERD/choroidal effusion</a:t>
            </a:r>
          </a:p>
        </p:txBody>
      </p:sp>
      <p:cxnSp>
        <p:nvCxnSpPr>
          <p:cNvPr id="55" name="Straight Connector 54">
            <a:extLst>
              <a:ext uri="{FF2B5EF4-FFF2-40B4-BE49-F238E27FC236}">
                <a16:creationId xmlns:a16="http://schemas.microsoft.com/office/drawing/2014/main" id="{EA5D492F-3549-4978-9B71-B8235B4570BE}"/>
              </a:ext>
            </a:extLst>
          </p:cNvPr>
          <p:cNvCxnSpPr/>
          <p:nvPr/>
        </p:nvCxnSpPr>
        <p:spPr>
          <a:xfrm flipH="1">
            <a:off x="6659428" y="6172200"/>
            <a:ext cx="24447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60" name="Text Box 47">
            <a:extLst>
              <a:ext uri="{FF2B5EF4-FFF2-40B4-BE49-F238E27FC236}">
                <a16:creationId xmlns:a16="http://schemas.microsoft.com/office/drawing/2014/main" id="{0FA43C94-5A3B-444C-B87C-916E60B1425A}"/>
              </a:ext>
            </a:extLst>
          </p:cNvPr>
          <p:cNvSpPr txBox="1">
            <a:spLocks noChangeArrowheads="1"/>
          </p:cNvSpPr>
          <p:nvPr/>
        </p:nvSpPr>
        <p:spPr bwMode="auto">
          <a:xfrm>
            <a:off x="6929102" y="6002923"/>
            <a:ext cx="770147"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t>Tumor</a:t>
            </a:r>
          </a:p>
        </p:txBody>
      </p:sp>
      <p:sp>
        <p:nvSpPr>
          <p:cNvPr id="61" name="Text Box 45">
            <a:extLst>
              <a:ext uri="{FF2B5EF4-FFF2-40B4-BE49-F238E27FC236}">
                <a16:creationId xmlns:a16="http://schemas.microsoft.com/office/drawing/2014/main" id="{E9AA07CB-ABF6-4B7C-BB05-511C436B9B33}"/>
              </a:ext>
            </a:extLst>
          </p:cNvPr>
          <p:cNvSpPr txBox="1">
            <a:spLocks noChangeArrowheads="1"/>
          </p:cNvSpPr>
          <p:nvPr/>
        </p:nvSpPr>
        <p:spPr bwMode="auto">
          <a:xfrm>
            <a:off x="6901248" y="5605046"/>
            <a:ext cx="1359668"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t>Inflammation</a:t>
            </a:r>
          </a:p>
        </p:txBody>
      </p:sp>
      <p:cxnSp>
        <p:nvCxnSpPr>
          <p:cNvPr id="63" name="Straight Connector 62">
            <a:extLst>
              <a:ext uri="{FF2B5EF4-FFF2-40B4-BE49-F238E27FC236}">
                <a16:creationId xmlns:a16="http://schemas.microsoft.com/office/drawing/2014/main" id="{4B63BB88-6337-4825-AAE1-4CB844680570}"/>
              </a:ext>
            </a:extLst>
          </p:cNvPr>
          <p:cNvCxnSpPr/>
          <p:nvPr/>
        </p:nvCxnSpPr>
        <p:spPr>
          <a:xfrm flipH="1">
            <a:off x="6659973" y="5782355"/>
            <a:ext cx="24447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4" name="Straight Connector 63">
            <a:extLst>
              <a:ext uri="{FF2B5EF4-FFF2-40B4-BE49-F238E27FC236}">
                <a16:creationId xmlns:a16="http://schemas.microsoft.com/office/drawing/2014/main" id="{A83EE774-90A7-4CE2-85E4-D68E2B46B862}"/>
              </a:ext>
            </a:extLst>
          </p:cNvPr>
          <p:cNvCxnSpPr/>
          <p:nvPr/>
        </p:nvCxnSpPr>
        <p:spPr>
          <a:xfrm>
            <a:off x="6659428" y="5596201"/>
            <a:ext cx="0" cy="5759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65" name="Arrow: Right 64">
            <a:extLst>
              <a:ext uri="{FF2B5EF4-FFF2-40B4-BE49-F238E27FC236}">
                <a16:creationId xmlns:a16="http://schemas.microsoft.com/office/drawing/2014/main" id="{FE32DACC-90E8-4A9E-BF9F-5A30FD4E9E3A}"/>
              </a:ext>
            </a:extLst>
          </p:cNvPr>
          <p:cNvSpPr/>
          <p:nvPr/>
        </p:nvSpPr>
        <p:spPr>
          <a:xfrm>
            <a:off x="2667000" y="5638800"/>
            <a:ext cx="3373104" cy="560218"/>
          </a:xfrm>
          <a:prstGeom prst="rightArrow">
            <a:avLst/>
          </a:prstGeom>
          <a:solidFill>
            <a:srgbClr val="0000FF"/>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i="1" dirty="0">
                <a:solidFill>
                  <a:schemeClr val="bg1"/>
                </a:solidFill>
              </a:rPr>
              <a:t>Next</a:t>
            </a:r>
          </a:p>
        </p:txBody>
      </p:sp>
    </p:spTree>
    <p:extLst>
      <p:ext uri="{BB962C8B-B14F-4D97-AF65-F5344CB8AC3E}">
        <p14:creationId xmlns:p14="http://schemas.microsoft.com/office/powerpoint/2010/main" val="8447138"/>
      </p:ext>
    </p:extLst>
  </p:cSld>
  <p:clrMapOvr>
    <a:masterClrMapping/>
  </p:clrMapOvr>
</p:sld>
</file>

<file path=ppt/slides/slide4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Straight Arrow Connector 12">
            <a:extLst>
              <a:ext uri="{FF2B5EF4-FFF2-40B4-BE49-F238E27FC236}">
                <a16:creationId xmlns:a16="http://schemas.microsoft.com/office/drawing/2014/main" id="{A6DE2085-829C-480C-9216-69D6039C0A37}"/>
              </a:ext>
            </a:extLst>
          </p:cNvPr>
          <p:cNvCxnSpPr>
            <a:cxnSpLocks/>
          </p:cNvCxnSpPr>
          <p:nvPr/>
        </p:nvCxnSpPr>
        <p:spPr>
          <a:xfrm>
            <a:off x="6717173" y="1828800"/>
            <a:ext cx="0" cy="3462754"/>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43014" name="Text Box 6"/>
          <p:cNvSpPr txBox="1">
            <a:spLocks noChangeArrowheads="1"/>
          </p:cNvSpPr>
          <p:nvPr/>
        </p:nvSpPr>
        <p:spPr bwMode="auto">
          <a:xfrm>
            <a:off x="533400" y="2356376"/>
            <a:ext cx="1005403"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Lens-</a:t>
            </a:r>
          </a:p>
          <a:p>
            <a:pPr algn="ctr" eaLnBrk="1" hangingPunct="1">
              <a:lnSpc>
                <a:spcPct val="80000"/>
              </a:lnSpc>
              <a:spcBef>
                <a:spcPct val="0"/>
              </a:spcBef>
              <a:buClrTx/>
              <a:buSzTx/>
              <a:buFontTx/>
              <a:buNone/>
            </a:pPr>
            <a:r>
              <a:rPr lang="en-US" altLang="en-US" sz="1800" dirty="0">
                <a:solidFill>
                  <a:schemeClr val="bg1">
                    <a:lumMod val="75000"/>
                  </a:schemeClr>
                </a:solidFill>
              </a:rPr>
              <a:t>Induced</a:t>
            </a:r>
          </a:p>
        </p:txBody>
      </p:sp>
      <p:sp>
        <p:nvSpPr>
          <p:cNvPr id="43017" name="Text Box 14"/>
          <p:cNvSpPr txBox="1">
            <a:spLocks noChangeArrowheads="1"/>
          </p:cNvSpPr>
          <p:nvPr/>
        </p:nvSpPr>
        <p:spPr bwMode="auto">
          <a:xfrm>
            <a:off x="3026498" y="2365901"/>
            <a:ext cx="1633781"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Aphakic/</a:t>
            </a:r>
          </a:p>
          <a:p>
            <a:pPr algn="ctr" eaLnBrk="1" hangingPunct="1">
              <a:lnSpc>
                <a:spcPct val="80000"/>
              </a:lnSpc>
              <a:spcBef>
                <a:spcPct val="0"/>
              </a:spcBef>
              <a:buClrTx/>
              <a:buSzTx/>
              <a:buFontTx/>
              <a:buNone/>
            </a:pPr>
            <a:r>
              <a:rPr lang="en-US" altLang="en-US" sz="1800" dirty="0" err="1">
                <a:solidFill>
                  <a:schemeClr val="bg1">
                    <a:lumMod val="75000"/>
                  </a:schemeClr>
                </a:solidFill>
              </a:rPr>
              <a:t>Pseudophakic</a:t>
            </a:r>
            <a:endParaRPr lang="en-US" altLang="en-US" sz="1800" dirty="0">
              <a:solidFill>
                <a:schemeClr val="bg1">
                  <a:lumMod val="75000"/>
                </a:schemeClr>
              </a:solidFill>
            </a:endParaRPr>
          </a:p>
        </p:txBody>
      </p:sp>
      <p:sp>
        <p:nvSpPr>
          <p:cNvPr id="43031" name="Text Box 35"/>
          <p:cNvSpPr txBox="1">
            <a:spLocks noChangeArrowheads="1"/>
          </p:cNvSpPr>
          <p:nvPr/>
        </p:nvSpPr>
        <p:spPr bwMode="auto">
          <a:xfrm>
            <a:off x="1190847" y="1295400"/>
            <a:ext cx="2473754"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solidFill>
                  <a:schemeClr val="bg1">
                    <a:lumMod val="75000"/>
                  </a:schemeClr>
                </a:solidFill>
              </a:rPr>
              <a:t>w/ Pupillary Block</a:t>
            </a:r>
          </a:p>
        </p:txBody>
      </p:sp>
      <p:sp>
        <p:nvSpPr>
          <p:cNvPr id="43032" name="Text Box 36"/>
          <p:cNvSpPr txBox="1">
            <a:spLocks noChangeArrowheads="1"/>
          </p:cNvSpPr>
          <p:nvPr/>
        </p:nvSpPr>
        <p:spPr bwMode="auto">
          <a:xfrm>
            <a:off x="5181600" y="1295400"/>
            <a:ext cx="2630848"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t>w/o Pupillary Block</a:t>
            </a:r>
          </a:p>
        </p:txBody>
      </p:sp>
      <p:sp>
        <p:nvSpPr>
          <p:cNvPr id="49" name="Rectangle 2">
            <a:extLst>
              <a:ext uri="{FF2B5EF4-FFF2-40B4-BE49-F238E27FC236}">
                <a16:creationId xmlns:a16="http://schemas.microsoft.com/office/drawing/2014/main" id="{240EE5BF-F7D2-4FC8-A5DD-F6B5423153C6}"/>
              </a:ext>
            </a:extLst>
          </p:cNvPr>
          <p:cNvSpPr>
            <a:spLocks noGrp="1" noChangeArrowheads="1"/>
          </p:cNvSpPr>
          <p:nvPr>
            <p:ph type="title"/>
          </p:nvPr>
        </p:nvSpPr>
        <p:spPr>
          <a:xfrm>
            <a:off x="457200" y="304800"/>
            <a:ext cx="7543800" cy="563562"/>
          </a:xfrm>
        </p:spPr>
        <p:txBody>
          <a:bodyPr/>
          <a:lstStyle/>
          <a:p>
            <a:pPr eaLnBrk="1" hangingPunct="1"/>
            <a:r>
              <a:rPr lang="en-US" altLang="en-US" sz="3500" dirty="0"/>
              <a:t>Q</a:t>
            </a:r>
          </a:p>
        </p:txBody>
      </p:sp>
      <p:sp>
        <p:nvSpPr>
          <p:cNvPr id="50" name="TextBox 49">
            <a:extLst>
              <a:ext uri="{FF2B5EF4-FFF2-40B4-BE49-F238E27FC236}">
                <a16:creationId xmlns:a16="http://schemas.microsoft.com/office/drawing/2014/main" id="{CF426230-46C8-405C-9015-99EF57762A2E}"/>
              </a:ext>
            </a:extLst>
          </p:cNvPr>
          <p:cNvSpPr txBox="1"/>
          <p:nvPr/>
        </p:nvSpPr>
        <p:spPr>
          <a:xfrm>
            <a:off x="2259496" y="189094"/>
            <a:ext cx="4607480" cy="400110"/>
          </a:xfrm>
          <a:prstGeom prst="rect">
            <a:avLst/>
          </a:prstGeom>
          <a:solidFill>
            <a:schemeClr val="accent1">
              <a:lumMod val="60000"/>
              <a:lumOff val="40000"/>
            </a:schemeClr>
          </a:solidFill>
        </p:spPr>
        <p:txBody>
          <a:bodyPr wrap="none" rtlCol="0">
            <a:spAutoFit/>
          </a:bodyPr>
          <a:lstStyle/>
          <a:p>
            <a:pPr algn="ctr"/>
            <a:r>
              <a:rPr lang="en-US" sz="2000" b="1" dirty="0"/>
              <a:t>Secondary Angle Closure Glaucoma</a:t>
            </a:r>
          </a:p>
        </p:txBody>
      </p:sp>
      <p:sp>
        <p:nvSpPr>
          <p:cNvPr id="2" name="TextBox 1">
            <a:extLst>
              <a:ext uri="{FF2B5EF4-FFF2-40B4-BE49-F238E27FC236}">
                <a16:creationId xmlns:a16="http://schemas.microsoft.com/office/drawing/2014/main" id="{A7E30BEC-923B-4C9A-A856-BDD0D882F6B8}"/>
              </a:ext>
            </a:extLst>
          </p:cNvPr>
          <p:cNvSpPr txBox="1"/>
          <p:nvPr/>
        </p:nvSpPr>
        <p:spPr>
          <a:xfrm>
            <a:off x="887305" y="2844119"/>
            <a:ext cx="1494320" cy="338554"/>
          </a:xfrm>
          <a:prstGeom prst="rect">
            <a:avLst/>
          </a:prstGeom>
          <a:noFill/>
        </p:spPr>
        <p:txBody>
          <a:bodyPr wrap="none" rtlCol="0">
            <a:spAutoFit/>
          </a:bodyPr>
          <a:lstStyle/>
          <a:p>
            <a:r>
              <a:rPr lang="en-US" sz="1600" dirty="0" err="1">
                <a:solidFill>
                  <a:schemeClr val="bg1">
                    <a:lumMod val="75000"/>
                  </a:schemeClr>
                </a:solidFill>
              </a:rPr>
              <a:t>Phacomorphic</a:t>
            </a:r>
            <a:endParaRPr lang="en-US" sz="1600" dirty="0">
              <a:solidFill>
                <a:schemeClr val="bg1">
                  <a:lumMod val="75000"/>
                </a:schemeClr>
              </a:solidFill>
            </a:endParaRPr>
          </a:p>
        </p:txBody>
      </p:sp>
      <p:sp>
        <p:nvSpPr>
          <p:cNvPr id="51" name="TextBox 50">
            <a:extLst>
              <a:ext uri="{FF2B5EF4-FFF2-40B4-BE49-F238E27FC236}">
                <a16:creationId xmlns:a16="http://schemas.microsoft.com/office/drawing/2014/main" id="{156069D4-340B-4160-A336-EBF73557CEE0}"/>
              </a:ext>
            </a:extLst>
          </p:cNvPr>
          <p:cNvSpPr txBox="1"/>
          <p:nvPr/>
        </p:nvSpPr>
        <p:spPr>
          <a:xfrm>
            <a:off x="884725" y="3175578"/>
            <a:ext cx="1402948" cy="338554"/>
          </a:xfrm>
          <a:prstGeom prst="rect">
            <a:avLst/>
          </a:prstGeom>
          <a:noFill/>
        </p:spPr>
        <p:txBody>
          <a:bodyPr wrap="none" rtlCol="0">
            <a:spAutoFit/>
          </a:bodyPr>
          <a:lstStyle/>
          <a:p>
            <a:r>
              <a:rPr lang="en-US" sz="1600" dirty="0">
                <a:solidFill>
                  <a:schemeClr val="bg1">
                    <a:lumMod val="75000"/>
                  </a:schemeClr>
                </a:solidFill>
              </a:rPr>
              <a:t>Ectopia </a:t>
            </a:r>
            <a:r>
              <a:rPr lang="en-US" sz="1600" dirty="0" err="1">
                <a:solidFill>
                  <a:schemeClr val="bg1">
                    <a:lumMod val="75000"/>
                  </a:schemeClr>
                </a:solidFill>
              </a:rPr>
              <a:t>lentis</a:t>
            </a:r>
            <a:endParaRPr lang="en-US" sz="1600" dirty="0">
              <a:solidFill>
                <a:schemeClr val="bg1">
                  <a:lumMod val="75000"/>
                </a:schemeClr>
              </a:solidFill>
            </a:endParaRPr>
          </a:p>
        </p:txBody>
      </p:sp>
      <p:cxnSp>
        <p:nvCxnSpPr>
          <p:cNvPr id="71" name="Straight Connector 70">
            <a:extLst>
              <a:ext uri="{FF2B5EF4-FFF2-40B4-BE49-F238E27FC236}">
                <a16:creationId xmlns:a16="http://schemas.microsoft.com/office/drawing/2014/main" id="{C104938D-BA8D-4E39-9D5F-9EE2012F2F3C}"/>
              </a:ext>
            </a:extLst>
          </p:cNvPr>
          <p:cNvCxnSpPr>
            <a:cxnSpLocks/>
          </p:cNvCxnSpPr>
          <p:nvPr/>
        </p:nvCxnSpPr>
        <p:spPr>
          <a:xfrm flipH="1">
            <a:off x="762665" y="3023488"/>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2A7E4E40-472F-4E50-8A7A-45C10FDD7171}"/>
              </a:ext>
            </a:extLst>
          </p:cNvPr>
          <p:cNvCxnSpPr>
            <a:cxnSpLocks/>
          </p:cNvCxnSpPr>
          <p:nvPr/>
        </p:nvCxnSpPr>
        <p:spPr>
          <a:xfrm flipH="1">
            <a:off x="762665" y="3347853"/>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C3924889-45B9-4383-9C9E-48F0A9C27AD8}"/>
              </a:ext>
            </a:extLst>
          </p:cNvPr>
          <p:cNvCxnSpPr>
            <a:cxnSpLocks/>
          </p:cNvCxnSpPr>
          <p:nvPr/>
        </p:nvCxnSpPr>
        <p:spPr>
          <a:xfrm flipH="1">
            <a:off x="748719" y="2838976"/>
            <a:ext cx="13947" cy="5088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 name="Straight Arrow Connector 5">
            <a:extLst>
              <a:ext uri="{FF2B5EF4-FFF2-40B4-BE49-F238E27FC236}">
                <a16:creationId xmlns:a16="http://schemas.microsoft.com/office/drawing/2014/main" id="{A3439F0C-5143-461F-8F3C-2E830785DEFC}"/>
              </a:ext>
            </a:extLst>
          </p:cNvPr>
          <p:cNvCxnSpPr>
            <a:stCxn id="50" idx="2"/>
          </p:cNvCxnSpPr>
          <p:nvPr/>
        </p:nvCxnSpPr>
        <p:spPr>
          <a:xfrm flipH="1">
            <a:off x="2971800" y="589204"/>
            <a:ext cx="1591436" cy="706196"/>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0" name="Straight Arrow Connector 9">
            <a:extLst>
              <a:ext uri="{FF2B5EF4-FFF2-40B4-BE49-F238E27FC236}">
                <a16:creationId xmlns:a16="http://schemas.microsoft.com/office/drawing/2014/main" id="{84DC796E-F6ED-4FBB-82D2-A260F480BF8A}"/>
              </a:ext>
            </a:extLst>
          </p:cNvPr>
          <p:cNvCxnSpPr>
            <a:cxnSpLocks/>
          </p:cNvCxnSpPr>
          <p:nvPr/>
        </p:nvCxnSpPr>
        <p:spPr>
          <a:xfrm>
            <a:off x="4572000" y="589204"/>
            <a:ext cx="1600200" cy="706196"/>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6" name="Straight Arrow Connector 25">
            <a:extLst>
              <a:ext uri="{FF2B5EF4-FFF2-40B4-BE49-F238E27FC236}">
                <a16:creationId xmlns:a16="http://schemas.microsoft.com/office/drawing/2014/main" id="{B70E0124-9B84-41A5-8D84-A66B7838A706}"/>
              </a:ext>
            </a:extLst>
          </p:cNvPr>
          <p:cNvCxnSpPr>
            <a:cxnSpLocks/>
          </p:cNvCxnSpPr>
          <p:nvPr/>
        </p:nvCxnSpPr>
        <p:spPr>
          <a:xfrm flipH="1">
            <a:off x="1159539" y="1828800"/>
            <a:ext cx="1290435" cy="478059"/>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28" name="Straight Arrow Connector 27">
            <a:extLst>
              <a:ext uri="{FF2B5EF4-FFF2-40B4-BE49-F238E27FC236}">
                <a16:creationId xmlns:a16="http://schemas.microsoft.com/office/drawing/2014/main" id="{567A4249-5C59-4416-8A8E-1C35913900AB}"/>
              </a:ext>
            </a:extLst>
          </p:cNvPr>
          <p:cNvCxnSpPr>
            <a:cxnSpLocks/>
          </p:cNvCxnSpPr>
          <p:nvPr/>
        </p:nvCxnSpPr>
        <p:spPr>
          <a:xfrm>
            <a:off x="2449973" y="1832208"/>
            <a:ext cx="1268784"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56" name="Text Box 6">
            <a:extLst>
              <a:ext uri="{FF2B5EF4-FFF2-40B4-BE49-F238E27FC236}">
                <a16:creationId xmlns:a16="http://schemas.microsoft.com/office/drawing/2014/main" id="{557983BD-9D64-49B9-A366-A08663B0451F}"/>
              </a:ext>
            </a:extLst>
          </p:cNvPr>
          <p:cNvSpPr txBox="1">
            <a:spLocks noChangeArrowheads="1"/>
          </p:cNvSpPr>
          <p:nvPr/>
        </p:nvSpPr>
        <p:spPr bwMode="auto">
          <a:xfrm>
            <a:off x="5029200" y="2356376"/>
            <a:ext cx="813043"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r" eaLnBrk="1" hangingPunct="1">
              <a:lnSpc>
                <a:spcPct val="80000"/>
              </a:lnSpc>
              <a:spcBef>
                <a:spcPct val="0"/>
              </a:spcBef>
              <a:buClrTx/>
              <a:buSzTx/>
              <a:buFontTx/>
              <a:buNone/>
            </a:pPr>
            <a:r>
              <a:rPr lang="en-US" altLang="en-US" sz="1800" dirty="0"/>
              <a:t>‘Push’</a:t>
            </a:r>
          </a:p>
        </p:txBody>
      </p:sp>
      <p:sp>
        <p:nvSpPr>
          <p:cNvPr id="57" name="Text Box 14">
            <a:extLst>
              <a:ext uri="{FF2B5EF4-FFF2-40B4-BE49-F238E27FC236}">
                <a16:creationId xmlns:a16="http://schemas.microsoft.com/office/drawing/2014/main" id="{5DAFA1C1-3A29-4C27-A379-663FDD22E326}"/>
              </a:ext>
            </a:extLst>
          </p:cNvPr>
          <p:cNvSpPr txBox="1">
            <a:spLocks noChangeArrowheads="1"/>
          </p:cNvSpPr>
          <p:nvPr/>
        </p:nvSpPr>
        <p:spPr bwMode="auto">
          <a:xfrm>
            <a:off x="7620000" y="2365901"/>
            <a:ext cx="671979"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‘Pull’</a:t>
            </a:r>
          </a:p>
        </p:txBody>
      </p:sp>
      <p:cxnSp>
        <p:nvCxnSpPr>
          <p:cNvPr id="58" name="Straight Arrow Connector 57">
            <a:extLst>
              <a:ext uri="{FF2B5EF4-FFF2-40B4-BE49-F238E27FC236}">
                <a16:creationId xmlns:a16="http://schemas.microsoft.com/office/drawing/2014/main" id="{E874FEE9-46BD-46A3-90A3-DE7CC220FBFF}"/>
              </a:ext>
            </a:extLst>
          </p:cNvPr>
          <p:cNvCxnSpPr>
            <a:cxnSpLocks/>
          </p:cNvCxnSpPr>
          <p:nvPr/>
        </p:nvCxnSpPr>
        <p:spPr>
          <a:xfrm flipH="1">
            <a:off x="5867400" y="1828800"/>
            <a:ext cx="849775"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59" name="Straight Arrow Connector 58">
            <a:extLst>
              <a:ext uri="{FF2B5EF4-FFF2-40B4-BE49-F238E27FC236}">
                <a16:creationId xmlns:a16="http://schemas.microsoft.com/office/drawing/2014/main" id="{C370A4A1-FE96-4E70-B89E-839542A5E241}"/>
              </a:ext>
            </a:extLst>
          </p:cNvPr>
          <p:cNvCxnSpPr>
            <a:cxnSpLocks/>
          </p:cNvCxnSpPr>
          <p:nvPr/>
        </p:nvCxnSpPr>
        <p:spPr>
          <a:xfrm>
            <a:off x="6717173" y="1832208"/>
            <a:ext cx="902827" cy="474047"/>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62" name="Text Box 16">
            <a:extLst>
              <a:ext uri="{FF2B5EF4-FFF2-40B4-BE49-F238E27FC236}">
                <a16:creationId xmlns:a16="http://schemas.microsoft.com/office/drawing/2014/main" id="{33538067-0726-41B0-93FF-357EF00CA62D}"/>
              </a:ext>
            </a:extLst>
          </p:cNvPr>
          <p:cNvSpPr txBox="1">
            <a:spLocks noChangeArrowheads="1"/>
          </p:cNvSpPr>
          <p:nvPr/>
        </p:nvSpPr>
        <p:spPr bwMode="auto">
          <a:xfrm>
            <a:off x="8065437" y="2684785"/>
            <a:ext cx="628698"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NVG</a:t>
            </a:r>
          </a:p>
        </p:txBody>
      </p:sp>
      <p:sp>
        <p:nvSpPr>
          <p:cNvPr id="70" name="Text Box 21">
            <a:extLst>
              <a:ext uri="{FF2B5EF4-FFF2-40B4-BE49-F238E27FC236}">
                <a16:creationId xmlns:a16="http://schemas.microsoft.com/office/drawing/2014/main" id="{86C32650-BE1F-4CC3-8DB5-0C136D877E6F}"/>
              </a:ext>
            </a:extLst>
          </p:cNvPr>
          <p:cNvSpPr txBox="1">
            <a:spLocks noChangeArrowheads="1"/>
          </p:cNvSpPr>
          <p:nvPr/>
        </p:nvSpPr>
        <p:spPr bwMode="auto">
          <a:xfrm>
            <a:off x="8070534" y="3048000"/>
            <a:ext cx="526106"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a:solidFill>
                  <a:schemeClr val="bg1">
                    <a:lumMod val="75000"/>
                  </a:schemeClr>
                </a:solidFill>
              </a:rPr>
              <a:t>ICE</a:t>
            </a:r>
          </a:p>
        </p:txBody>
      </p:sp>
      <p:sp>
        <p:nvSpPr>
          <p:cNvPr id="75" name="Text Box 45">
            <a:extLst>
              <a:ext uri="{FF2B5EF4-FFF2-40B4-BE49-F238E27FC236}">
                <a16:creationId xmlns:a16="http://schemas.microsoft.com/office/drawing/2014/main" id="{2B6EDA2D-8F55-4DFD-A225-8C03CE6FC7F3}"/>
              </a:ext>
            </a:extLst>
          </p:cNvPr>
          <p:cNvSpPr txBox="1">
            <a:spLocks noChangeArrowheads="1"/>
          </p:cNvSpPr>
          <p:nvPr/>
        </p:nvSpPr>
        <p:spPr bwMode="auto">
          <a:xfrm>
            <a:off x="8073162" y="3810000"/>
            <a:ext cx="1070837" cy="74635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ts val="1700"/>
              </a:lnSpc>
              <a:spcBef>
                <a:spcPct val="0"/>
              </a:spcBef>
              <a:buClrTx/>
              <a:buSzTx/>
              <a:buFontTx/>
              <a:buNone/>
            </a:pPr>
            <a:r>
              <a:rPr lang="en-US" altLang="en-US" sz="1600" dirty="0">
                <a:solidFill>
                  <a:schemeClr val="bg1">
                    <a:lumMod val="75000"/>
                  </a:schemeClr>
                </a:solidFill>
              </a:rPr>
              <a:t>Epithelial/ fibrous ingrowth</a:t>
            </a:r>
          </a:p>
        </p:txBody>
      </p:sp>
      <p:cxnSp>
        <p:nvCxnSpPr>
          <p:cNvPr id="77" name="Straight Connector 76">
            <a:extLst>
              <a:ext uri="{FF2B5EF4-FFF2-40B4-BE49-F238E27FC236}">
                <a16:creationId xmlns:a16="http://schemas.microsoft.com/office/drawing/2014/main" id="{FC090BD7-F2E1-4464-B57B-9CBE5874C89B}"/>
              </a:ext>
            </a:extLst>
          </p:cNvPr>
          <p:cNvCxnSpPr>
            <a:cxnSpLocks/>
          </p:cNvCxnSpPr>
          <p:nvPr/>
        </p:nvCxnSpPr>
        <p:spPr>
          <a:xfrm>
            <a:off x="7873969" y="2674448"/>
            <a:ext cx="7724" cy="1287952"/>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8" name="Straight Connector 77">
            <a:extLst>
              <a:ext uri="{FF2B5EF4-FFF2-40B4-BE49-F238E27FC236}">
                <a16:creationId xmlns:a16="http://schemas.microsoft.com/office/drawing/2014/main" id="{B1922ED5-C3D8-43D8-A00D-1D6BC9201DBA}"/>
              </a:ext>
            </a:extLst>
          </p:cNvPr>
          <p:cNvCxnSpPr/>
          <p:nvPr/>
        </p:nvCxnSpPr>
        <p:spPr>
          <a:xfrm flipH="1">
            <a:off x="7873968" y="2840262"/>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9" name="Straight Connector 78">
            <a:extLst>
              <a:ext uri="{FF2B5EF4-FFF2-40B4-BE49-F238E27FC236}">
                <a16:creationId xmlns:a16="http://schemas.microsoft.com/office/drawing/2014/main" id="{77019ED2-6D69-4A60-9D19-D4DB786EA3A0}"/>
              </a:ext>
            </a:extLst>
          </p:cNvPr>
          <p:cNvCxnSpPr/>
          <p:nvPr/>
        </p:nvCxnSpPr>
        <p:spPr>
          <a:xfrm flipH="1">
            <a:off x="7873968" y="3213518"/>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1" name="Straight Connector 80">
            <a:extLst>
              <a:ext uri="{FF2B5EF4-FFF2-40B4-BE49-F238E27FC236}">
                <a16:creationId xmlns:a16="http://schemas.microsoft.com/office/drawing/2014/main" id="{9796A12F-4125-4C05-8EE8-A388740C580D}"/>
              </a:ext>
            </a:extLst>
          </p:cNvPr>
          <p:cNvCxnSpPr/>
          <p:nvPr/>
        </p:nvCxnSpPr>
        <p:spPr>
          <a:xfrm flipH="1">
            <a:off x="7877837" y="3581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3" name="Straight Connector 82">
            <a:extLst>
              <a:ext uri="{FF2B5EF4-FFF2-40B4-BE49-F238E27FC236}">
                <a16:creationId xmlns:a16="http://schemas.microsoft.com/office/drawing/2014/main" id="{7FDC5F4B-9BF0-42AD-B8BB-2F2399BCF1E2}"/>
              </a:ext>
            </a:extLst>
          </p:cNvPr>
          <p:cNvCxnSpPr/>
          <p:nvPr/>
        </p:nvCxnSpPr>
        <p:spPr>
          <a:xfrm flipH="1">
            <a:off x="7881693" y="3962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93" name="Text Box 42">
            <a:extLst>
              <a:ext uri="{FF2B5EF4-FFF2-40B4-BE49-F238E27FC236}">
                <a16:creationId xmlns:a16="http://schemas.microsoft.com/office/drawing/2014/main" id="{53BAB77F-E061-4834-9068-34BDF78AD071}"/>
              </a:ext>
            </a:extLst>
          </p:cNvPr>
          <p:cNvSpPr txBox="1">
            <a:spLocks noChangeArrowheads="1"/>
          </p:cNvSpPr>
          <p:nvPr/>
        </p:nvSpPr>
        <p:spPr bwMode="auto">
          <a:xfrm>
            <a:off x="8111387" y="3429000"/>
            <a:ext cx="856196"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Flat AC</a:t>
            </a:r>
          </a:p>
        </p:txBody>
      </p:sp>
      <p:sp>
        <p:nvSpPr>
          <p:cNvPr id="100" name="Text Box 23">
            <a:extLst>
              <a:ext uri="{FF2B5EF4-FFF2-40B4-BE49-F238E27FC236}">
                <a16:creationId xmlns:a16="http://schemas.microsoft.com/office/drawing/2014/main" id="{D8F2FCFF-2984-4836-B000-9C5601A8EAAA}"/>
              </a:ext>
            </a:extLst>
          </p:cNvPr>
          <p:cNvSpPr txBox="1">
            <a:spLocks noChangeArrowheads="1"/>
          </p:cNvSpPr>
          <p:nvPr/>
        </p:nvSpPr>
        <p:spPr bwMode="auto">
          <a:xfrm>
            <a:off x="5530369" y="2667000"/>
            <a:ext cx="2143536"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Aqueous misdirection</a:t>
            </a:r>
          </a:p>
        </p:txBody>
      </p:sp>
      <p:cxnSp>
        <p:nvCxnSpPr>
          <p:cNvPr id="104" name="Straight Connector 103">
            <a:extLst>
              <a:ext uri="{FF2B5EF4-FFF2-40B4-BE49-F238E27FC236}">
                <a16:creationId xmlns:a16="http://schemas.microsoft.com/office/drawing/2014/main" id="{49D87D4A-E317-4446-9B95-5184CB3968F3}"/>
              </a:ext>
            </a:extLst>
          </p:cNvPr>
          <p:cNvCxnSpPr>
            <a:cxnSpLocks/>
          </p:cNvCxnSpPr>
          <p:nvPr/>
        </p:nvCxnSpPr>
        <p:spPr>
          <a:xfrm flipH="1">
            <a:off x="5316229" y="2667000"/>
            <a:ext cx="7397" cy="2531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5" name="Straight Connector 104">
            <a:extLst>
              <a:ext uri="{FF2B5EF4-FFF2-40B4-BE49-F238E27FC236}">
                <a16:creationId xmlns:a16="http://schemas.microsoft.com/office/drawing/2014/main" id="{F40B6D71-75A8-4A88-864D-00D14C2F710D}"/>
              </a:ext>
            </a:extLst>
          </p:cNvPr>
          <p:cNvCxnSpPr/>
          <p:nvPr/>
        </p:nvCxnSpPr>
        <p:spPr>
          <a:xfrm flipH="1">
            <a:off x="5323624" y="2832814"/>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6" name="Straight Connector 105">
            <a:extLst>
              <a:ext uri="{FF2B5EF4-FFF2-40B4-BE49-F238E27FC236}">
                <a16:creationId xmlns:a16="http://schemas.microsoft.com/office/drawing/2014/main" id="{010BF7B2-AA07-4DCF-822D-E2DB5CC0BF59}"/>
              </a:ext>
            </a:extLst>
          </p:cNvPr>
          <p:cNvCxnSpPr/>
          <p:nvPr/>
        </p:nvCxnSpPr>
        <p:spPr>
          <a:xfrm flipH="1">
            <a:off x="5323624" y="3360065"/>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a:extLst>
              <a:ext uri="{FF2B5EF4-FFF2-40B4-BE49-F238E27FC236}">
                <a16:creationId xmlns:a16="http://schemas.microsoft.com/office/drawing/2014/main" id="{BAC8035C-3999-4C31-93CD-6C0D2ADEB73B}"/>
              </a:ext>
            </a:extLst>
          </p:cNvPr>
          <p:cNvCxnSpPr/>
          <p:nvPr/>
        </p:nvCxnSpPr>
        <p:spPr>
          <a:xfrm flipH="1">
            <a:off x="5323536" y="3786938"/>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8" name="Straight Connector 107">
            <a:extLst>
              <a:ext uri="{FF2B5EF4-FFF2-40B4-BE49-F238E27FC236}">
                <a16:creationId xmlns:a16="http://schemas.microsoft.com/office/drawing/2014/main" id="{DB64CAEE-69B4-426A-8A5B-D1269DBF0F66}"/>
              </a:ext>
            </a:extLst>
          </p:cNvPr>
          <p:cNvCxnSpPr/>
          <p:nvPr/>
        </p:nvCxnSpPr>
        <p:spPr>
          <a:xfrm flipH="1">
            <a:off x="5327493" y="4249152"/>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12" name="Straight Connector 111">
            <a:extLst>
              <a:ext uri="{FF2B5EF4-FFF2-40B4-BE49-F238E27FC236}">
                <a16:creationId xmlns:a16="http://schemas.microsoft.com/office/drawing/2014/main" id="{99A16C30-4BE4-48E5-8B65-0C5F3039B8DC}"/>
              </a:ext>
            </a:extLst>
          </p:cNvPr>
          <p:cNvCxnSpPr/>
          <p:nvPr/>
        </p:nvCxnSpPr>
        <p:spPr>
          <a:xfrm flipH="1">
            <a:off x="5333455" y="51816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13" name="Text Box 42">
            <a:extLst>
              <a:ext uri="{FF2B5EF4-FFF2-40B4-BE49-F238E27FC236}">
                <a16:creationId xmlns:a16="http://schemas.microsoft.com/office/drawing/2014/main" id="{056DFFD9-3CA2-42E7-90FE-4F14522E3504}"/>
              </a:ext>
            </a:extLst>
          </p:cNvPr>
          <p:cNvSpPr txBox="1">
            <a:spLocks noChangeArrowheads="1"/>
          </p:cNvSpPr>
          <p:nvPr/>
        </p:nvSpPr>
        <p:spPr bwMode="auto">
          <a:xfrm>
            <a:off x="5533954" y="3623846"/>
            <a:ext cx="1563248"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Retinal surgery</a:t>
            </a:r>
          </a:p>
        </p:txBody>
      </p:sp>
      <p:sp>
        <p:nvSpPr>
          <p:cNvPr id="118" name="Text Box 47">
            <a:extLst>
              <a:ext uri="{FF2B5EF4-FFF2-40B4-BE49-F238E27FC236}">
                <a16:creationId xmlns:a16="http://schemas.microsoft.com/office/drawing/2014/main" id="{3F59D898-ECAD-49F0-9425-2A1BC8DDA7B5}"/>
              </a:ext>
            </a:extLst>
          </p:cNvPr>
          <p:cNvSpPr txBox="1">
            <a:spLocks noChangeArrowheads="1"/>
          </p:cNvSpPr>
          <p:nvPr/>
        </p:nvSpPr>
        <p:spPr bwMode="auto">
          <a:xfrm>
            <a:off x="5523688" y="4538246"/>
            <a:ext cx="1414170"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Drug-induced</a:t>
            </a:r>
          </a:p>
        </p:txBody>
      </p:sp>
      <p:sp>
        <p:nvSpPr>
          <p:cNvPr id="16" name="TextBox 15">
            <a:extLst>
              <a:ext uri="{FF2B5EF4-FFF2-40B4-BE49-F238E27FC236}">
                <a16:creationId xmlns:a16="http://schemas.microsoft.com/office/drawing/2014/main" id="{984E008D-FBBA-42B4-940E-EA26772E0161}"/>
              </a:ext>
            </a:extLst>
          </p:cNvPr>
          <p:cNvSpPr txBox="1"/>
          <p:nvPr/>
        </p:nvSpPr>
        <p:spPr>
          <a:xfrm>
            <a:off x="6230528" y="5257800"/>
            <a:ext cx="1326004" cy="369332"/>
          </a:xfrm>
          <a:prstGeom prst="rect">
            <a:avLst/>
          </a:prstGeom>
          <a:noFill/>
        </p:spPr>
        <p:txBody>
          <a:bodyPr wrap="none" rtlCol="0">
            <a:spAutoFit/>
          </a:bodyPr>
          <a:lstStyle/>
          <a:p>
            <a:pPr algn="ctr"/>
            <a:r>
              <a:rPr lang="en-US" dirty="0"/>
              <a:t>Both/Either</a:t>
            </a:r>
          </a:p>
        </p:txBody>
      </p:sp>
      <p:cxnSp>
        <p:nvCxnSpPr>
          <p:cNvPr id="125" name="Straight Connector 124">
            <a:extLst>
              <a:ext uri="{FF2B5EF4-FFF2-40B4-BE49-F238E27FC236}">
                <a16:creationId xmlns:a16="http://schemas.microsoft.com/office/drawing/2014/main" id="{01138141-D318-4ED7-A7FE-D8F2155CE890}"/>
              </a:ext>
            </a:extLst>
          </p:cNvPr>
          <p:cNvCxnSpPr/>
          <p:nvPr/>
        </p:nvCxnSpPr>
        <p:spPr>
          <a:xfrm flipH="1">
            <a:off x="5334000" y="4724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52" name="Text Box 47">
            <a:extLst>
              <a:ext uri="{FF2B5EF4-FFF2-40B4-BE49-F238E27FC236}">
                <a16:creationId xmlns:a16="http://schemas.microsoft.com/office/drawing/2014/main" id="{E3578916-9804-473C-8F06-D4FA0BCEDFD0}"/>
              </a:ext>
            </a:extLst>
          </p:cNvPr>
          <p:cNvSpPr txBox="1">
            <a:spLocks noChangeArrowheads="1"/>
          </p:cNvSpPr>
          <p:nvPr/>
        </p:nvSpPr>
        <p:spPr bwMode="auto">
          <a:xfrm>
            <a:off x="5543446" y="4055146"/>
            <a:ext cx="1619354"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err="1">
                <a:solidFill>
                  <a:schemeClr val="bg1">
                    <a:lumMod val="75000"/>
                  </a:schemeClr>
                </a:solidFill>
              </a:rPr>
              <a:t>Nanophthalmos</a:t>
            </a:r>
            <a:endParaRPr lang="en-US" altLang="en-US" sz="1600" dirty="0">
              <a:solidFill>
                <a:schemeClr val="bg1">
                  <a:lumMod val="75000"/>
                </a:schemeClr>
              </a:solidFill>
            </a:endParaRPr>
          </a:p>
        </p:txBody>
      </p:sp>
      <p:sp>
        <p:nvSpPr>
          <p:cNvPr id="53" name="Text Box 45">
            <a:extLst>
              <a:ext uri="{FF2B5EF4-FFF2-40B4-BE49-F238E27FC236}">
                <a16:creationId xmlns:a16="http://schemas.microsoft.com/office/drawing/2014/main" id="{57D1A14F-68FE-47D2-983C-1A879D66A9DC}"/>
              </a:ext>
            </a:extLst>
          </p:cNvPr>
          <p:cNvSpPr txBox="1">
            <a:spLocks noChangeArrowheads="1"/>
          </p:cNvSpPr>
          <p:nvPr/>
        </p:nvSpPr>
        <p:spPr bwMode="auto">
          <a:xfrm>
            <a:off x="5523688" y="5013493"/>
            <a:ext cx="582211"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PFV</a:t>
            </a:r>
          </a:p>
        </p:txBody>
      </p:sp>
      <p:sp>
        <p:nvSpPr>
          <p:cNvPr id="54" name="Text Box 42">
            <a:extLst>
              <a:ext uri="{FF2B5EF4-FFF2-40B4-BE49-F238E27FC236}">
                <a16:creationId xmlns:a16="http://schemas.microsoft.com/office/drawing/2014/main" id="{E1E37D2C-2C52-446B-843B-01E64990D3EC}"/>
              </a:ext>
            </a:extLst>
          </p:cNvPr>
          <p:cNvSpPr txBox="1">
            <a:spLocks noChangeArrowheads="1"/>
          </p:cNvSpPr>
          <p:nvPr/>
        </p:nvSpPr>
        <p:spPr bwMode="auto">
          <a:xfrm>
            <a:off x="5551406" y="3192546"/>
            <a:ext cx="2276072"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ERD/choroidal effusion</a:t>
            </a:r>
          </a:p>
        </p:txBody>
      </p:sp>
      <p:cxnSp>
        <p:nvCxnSpPr>
          <p:cNvPr id="21" name="Connector: Elbow 20">
            <a:extLst>
              <a:ext uri="{FF2B5EF4-FFF2-40B4-BE49-F238E27FC236}">
                <a16:creationId xmlns:a16="http://schemas.microsoft.com/office/drawing/2014/main" id="{9CBA8279-FC12-404D-8BDA-D555530A6D0D}"/>
              </a:ext>
            </a:extLst>
          </p:cNvPr>
          <p:cNvCxnSpPr>
            <a:cxnSpLocks/>
          </p:cNvCxnSpPr>
          <p:nvPr/>
        </p:nvCxnSpPr>
        <p:spPr>
          <a:xfrm rot="16200000" flipH="1">
            <a:off x="5110975" y="5403730"/>
            <a:ext cx="637725" cy="227217"/>
          </a:xfrm>
          <a:prstGeom prst="bentConnector3">
            <a:avLst>
              <a:gd name="adj1" fmla="val 101951"/>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69" name="Text Box 47">
            <a:extLst>
              <a:ext uri="{FF2B5EF4-FFF2-40B4-BE49-F238E27FC236}">
                <a16:creationId xmlns:a16="http://schemas.microsoft.com/office/drawing/2014/main" id="{4D97FD5C-B901-40BA-9E78-C8EB2D510429}"/>
              </a:ext>
            </a:extLst>
          </p:cNvPr>
          <p:cNvSpPr txBox="1">
            <a:spLocks noChangeArrowheads="1"/>
          </p:cNvSpPr>
          <p:nvPr/>
        </p:nvSpPr>
        <p:spPr bwMode="auto">
          <a:xfrm>
            <a:off x="5566089" y="5681246"/>
            <a:ext cx="910911" cy="584775"/>
          </a:xfrm>
          <a:prstGeom prst="rect">
            <a:avLst/>
          </a:prstGeom>
          <a:noFill/>
          <a:ln>
            <a:noFill/>
          </a:ln>
          <a:effec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b="1" dirty="0" err="1"/>
              <a:t>Inflam-mation</a:t>
            </a:r>
            <a:endParaRPr lang="en-US" altLang="en-US" sz="1600" b="1" dirty="0"/>
          </a:p>
        </p:txBody>
      </p:sp>
      <p:cxnSp>
        <p:nvCxnSpPr>
          <p:cNvPr id="55" name="Straight Connector 54">
            <a:extLst>
              <a:ext uri="{FF2B5EF4-FFF2-40B4-BE49-F238E27FC236}">
                <a16:creationId xmlns:a16="http://schemas.microsoft.com/office/drawing/2014/main" id="{C939E281-AC28-40AC-932E-94E758CFA29C}"/>
              </a:ext>
            </a:extLst>
          </p:cNvPr>
          <p:cNvCxnSpPr/>
          <p:nvPr/>
        </p:nvCxnSpPr>
        <p:spPr>
          <a:xfrm flipH="1">
            <a:off x="6659428" y="61722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60" name="Text Box 47">
            <a:extLst>
              <a:ext uri="{FF2B5EF4-FFF2-40B4-BE49-F238E27FC236}">
                <a16:creationId xmlns:a16="http://schemas.microsoft.com/office/drawing/2014/main" id="{84378D6E-6AB4-4D21-8723-40A01CFC9921}"/>
              </a:ext>
            </a:extLst>
          </p:cNvPr>
          <p:cNvSpPr txBox="1">
            <a:spLocks noChangeArrowheads="1"/>
          </p:cNvSpPr>
          <p:nvPr/>
        </p:nvSpPr>
        <p:spPr bwMode="auto">
          <a:xfrm>
            <a:off x="6929102" y="6002923"/>
            <a:ext cx="770147"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Tumor</a:t>
            </a:r>
          </a:p>
        </p:txBody>
      </p:sp>
      <p:sp>
        <p:nvSpPr>
          <p:cNvPr id="61" name="Text Box 45">
            <a:extLst>
              <a:ext uri="{FF2B5EF4-FFF2-40B4-BE49-F238E27FC236}">
                <a16:creationId xmlns:a16="http://schemas.microsoft.com/office/drawing/2014/main" id="{474B0086-1BEF-44C7-A764-AEEE8C4156A0}"/>
              </a:ext>
            </a:extLst>
          </p:cNvPr>
          <p:cNvSpPr txBox="1">
            <a:spLocks noChangeArrowheads="1"/>
          </p:cNvSpPr>
          <p:nvPr/>
        </p:nvSpPr>
        <p:spPr bwMode="auto">
          <a:xfrm>
            <a:off x="6901248" y="5605046"/>
            <a:ext cx="1463862"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b="1" dirty="0"/>
              <a:t>Inflammation</a:t>
            </a:r>
          </a:p>
        </p:txBody>
      </p:sp>
      <p:cxnSp>
        <p:nvCxnSpPr>
          <p:cNvPr id="63" name="Straight Connector 62">
            <a:extLst>
              <a:ext uri="{FF2B5EF4-FFF2-40B4-BE49-F238E27FC236}">
                <a16:creationId xmlns:a16="http://schemas.microsoft.com/office/drawing/2014/main" id="{0102ABDC-5343-4098-87EE-7D5D20D4DCBC}"/>
              </a:ext>
            </a:extLst>
          </p:cNvPr>
          <p:cNvCxnSpPr/>
          <p:nvPr/>
        </p:nvCxnSpPr>
        <p:spPr>
          <a:xfrm flipH="1">
            <a:off x="6659973" y="5782355"/>
            <a:ext cx="24447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4" name="Straight Connector 63">
            <a:extLst>
              <a:ext uri="{FF2B5EF4-FFF2-40B4-BE49-F238E27FC236}">
                <a16:creationId xmlns:a16="http://schemas.microsoft.com/office/drawing/2014/main" id="{A51F19B4-6AB2-4B2B-B3F5-C32758D75906}"/>
              </a:ext>
            </a:extLst>
          </p:cNvPr>
          <p:cNvCxnSpPr/>
          <p:nvPr/>
        </p:nvCxnSpPr>
        <p:spPr>
          <a:xfrm>
            <a:off x="6659428" y="5596201"/>
            <a:ext cx="0" cy="5759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67" name="Text Box 16">
            <a:extLst>
              <a:ext uri="{FF2B5EF4-FFF2-40B4-BE49-F238E27FC236}">
                <a16:creationId xmlns:a16="http://schemas.microsoft.com/office/drawing/2014/main" id="{475EE21F-A40E-4F20-A377-5C81B0131C80}"/>
              </a:ext>
            </a:extLst>
          </p:cNvPr>
          <p:cNvSpPr txBox="1">
            <a:spLocks noChangeArrowheads="1"/>
          </p:cNvSpPr>
          <p:nvPr/>
        </p:nvSpPr>
        <p:spPr bwMode="auto">
          <a:xfrm>
            <a:off x="802758" y="2709715"/>
            <a:ext cx="6883064" cy="2308324"/>
          </a:xfrm>
          <a:prstGeom prst="rect">
            <a:avLst/>
          </a:prstGeom>
          <a:solidFill>
            <a:schemeClr val="bg2">
              <a:lumMod val="40000"/>
              <a:lumOff val="60000"/>
            </a:schemeClr>
          </a:solidFill>
          <a:ln>
            <a:noFill/>
          </a:ln>
          <a:effec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i="1" dirty="0">
                <a:solidFill>
                  <a:srgbClr val="0000FF"/>
                </a:solidFill>
              </a:rPr>
              <a:t>By what mechanism could inflammation </a:t>
            </a:r>
            <a:r>
              <a:rPr lang="en-US" altLang="en-US" sz="1600" b="1" dirty="0">
                <a:solidFill>
                  <a:srgbClr val="0000FF"/>
                </a:solidFill>
              </a:rPr>
              <a:t>push</a:t>
            </a:r>
            <a:r>
              <a:rPr lang="en-US" altLang="en-US" sz="1600" i="1" dirty="0">
                <a:solidFill>
                  <a:srgbClr val="0000FF"/>
                </a:solidFill>
              </a:rPr>
              <a:t> the angle closed?</a:t>
            </a:r>
            <a:endParaRPr lang="en-US" altLang="en-US" sz="1600" i="1" dirty="0">
              <a:solidFill>
                <a:schemeClr val="bg2">
                  <a:lumMod val="40000"/>
                  <a:lumOff val="60000"/>
                </a:schemeClr>
              </a:solidFill>
            </a:endParaRPr>
          </a:p>
          <a:p>
            <a:pPr eaLnBrk="1" hangingPunct="1">
              <a:spcBef>
                <a:spcPct val="0"/>
              </a:spcBef>
              <a:buClrTx/>
              <a:buSzTx/>
              <a:buFontTx/>
              <a:buNone/>
            </a:pPr>
            <a:r>
              <a:rPr lang="en-US" altLang="en-US" sz="1600" dirty="0">
                <a:solidFill>
                  <a:schemeClr val="bg2">
                    <a:lumMod val="40000"/>
                    <a:lumOff val="60000"/>
                  </a:schemeClr>
                </a:solidFill>
              </a:rPr>
              <a:t>A massive  exudative RD  could push the lens into the pupil</a:t>
            </a:r>
          </a:p>
          <a:p>
            <a:pPr eaLnBrk="1" hangingPunct="1">
              <a:spcBef>
                <a:spcPct val="0"/>
              </a:spcBef>
              <a:buClrTx/>
              <a:buSzTx/>
              <a:buFontTx/>
              <a:buNone/>
            </a:pPr>
            <a:endParaRPr lang="en-US" altLang="en-US" sz="1600" i="1" dirty="0">
              <a:solidFill>
                <a:schemeClr val="bg2">
                  <a:lumMod val="40000"/>
                  <a:lumOff val="60000"/>
                </a:schemeClr>
              </a:solidFill>
            </a:endParaRPr>
          </a:p>
          <a:p>
            <a:pPr eaLnBrk="1" hangingPunct="1">
              <a:spcBef>
                <a:spcPct val="0"/>
              </a:spcBef>
              <a:buClrTx/>
              <a:buSzTx/>
              <a:buFontTx/>
              <a:buNone/>
            </a:pPr>
            <a:r>
              <a:rPr lang="en-US" altLang="en-US" sz="1600" i="1" dirty="0">
                <a:solidFill>
                  <a:schemeClr val="bg2">
                    <a:lumMod val="40000"/>
                    <a:lumOff val="60000"/>
                  </a:schemeClr>
                </a:solidFill>
              </a:rPr>
              <a:t>How does inflammation </a:t>
            </a:r>
            <a:r>
              <a:rPr lang="en-US" altLang="en-US" sz="1600" b="1" dirty="0">
                <a:solidFill>
                  <a:schemeClr val="bg2">
                    <a:lumMod val="40000"/>
                    <a:lumOff val="60000"/>
                  </a:schemeClr>
                </a:solidFill>
              </a:rPr>
              <a:t>pull</a:t>
            </a:r>
            <a:r>
              <a:rPr lang="en-US" altLang="en-US" sz="1600" i="1" dirty="0">
                <a:solidFill>
                  <a:schemeClr val="bg2">
                    <a:lumMod val="40000"/>
                    <a:lumOff val="60000"/>
                  </a:schemeClr>
                </a:solidFill>
              </a:rPr>
              <a:t> the angle closed?</a:t>
            </a:r>
          </a:p>
          <a:p>
            <a:pPr eaLnBrk="1" hangingPunct="1">
              <a:spcBef>
                <a:spcPct val="0"/>
              </a:spcBef>
              <a:buClrTx/>
              <a:buSzTx/>
              <a:buFontTx/>
              <a:buNone/>
            </a:pPr>
            <a:r>
              <a:rPr lang="en-US" altLang="en-US" sz="1600" dirty="0">
                <a:solidFill>
                  <a:schemeClr val="bg2">
                    <a:lumMod val="40000"/>
                    <a:lumOff val="60000"/>
                  </a:schemeClr>
                </a:solidFill>
              </a:rPr>
              <a:t>Inflammation compromises the blood-aqueous barrier, allowing copious amounts of inflammatory proteins and fibrin to accumulate in the AC. These substances can produce posterior synechiae leading to iris </a:t>
            </a:r>
            <a:r>
              <a:rPr lang="en-US" altLang="en-US" sz="1600" dirty="0" err="1">
                <a:solidFill>
                  <a:schemeClr val="bg2">
                    <a:lumMod val="40000"/>
                    <a:lumOff val="60000"/>
                  </a:schemeClr>
                </a:solidFill>
              </a:rPr>
              <a:t>bombé</a:t>
            </a:r>
            <a:r>
              <a:rPr lang="en-US" altLang="en-US" sz="1600" dirty="0">
                <a:solidFill>
                  <a:schemeClr val="bg2">
                    <a:lumMod val="40000"/>
                    <a:lumOff val="60000"/>
                  </a:schemeClr>
                </a:solidFill>
              </a:rPr>
              <a:t> and eventually angle closure. Additionally, PAS can form, especially if peripheral iris edema is present.</a:t>
            </a:r>
          </a:p>
        </p:txBody>
      </p:sp>
      <p:sp>
        <p:nvSpPr>
          <p:cNvPr id="3" name="Oval 2">
            <a:extLst>
              <a:ext uri="{FF2B5EF4-FFF2-40B4-BE49-F238E27FC236}">
                <a16:creationId xmlns:a16="http://schemas.microsoft.com/office/drawing/2014/main" id="{EDB82C78-AD38-4FC4-8A00-7B20B90AC33F}"/>
              </a:ext>
            </a:extLst>
          </p:cNvPr>
          <p:cNvSpPr/>
          <p:nvPr/>
        </p:nvSpPr>
        <p:spPr>
          <a:xfrm>
            <a:off x="6866976" y="5530751"/>
            <a:ext cx="1498124" cy="498987"/>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3" name="Oval 72">
            <a:extLst>
              <a:ext uri="{FF2B5EF4-FFF2-40B4-BE49-F238E27FC236}">
                <a16:creationId xmlns:a16="http://schemas.microsoft.com/office/drawing/2014/main" id="{EE4CCD25-D985-4231-8B04-AE6FB137611C}"/>
              </a:ext>
            </a:extLst>
          </p:cNvPr>
          <p:cNvSpPr/>
          <p:nvPr/>
        </p:nvSpPr>
        <p:spPr>
          <a:xfrm>
            <a:off x="5497675" y="5638800"/>
            <a:ext cx="1011830" cy="734038"/>
          </a:xfrm>
          <a:prstGeom prst="ellipse">
            <a:avLst/>
          </a:prstGeom>
          <a:noFill/>
          <a:ln>
            <a:solidFill>
              <a:schemeClr val="tx1"/>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7728804"/>
      </p:ext>
    </p:extLst>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304800" y="838200"/>
            <a:ext cx="8249545" cy="5344270"/>
          </a:xfrm>
          <a:prstGeom prst="rect">
            <a:avLst/>
          </a:prstGeom>
        </p:spPr>
      </p:pic>
      <p:sp>
        <p:nvSpPr>
          <p:cNvPr id="4" name="Oval 3">
            <a:extLst>
              <a:ext uri="{FF2B5EF4-FFF2-40B4-BE49-F238E27FC236}">
                <a16:creationId xmlns:a16="http://schemas.microsoft.com/office/drawing/2014/main" id="{645E0EF2-211B-47B4-A41B-DB55296E626F}"/>
              </a:ext>
            </a:extLst>
          </p:cNvPr>
          <p:cNvSpPr/>
          <p:nvPr/>
        </p:nvSpPr>
        <p:spPr>
          <a:xfrm>
            <a:off x="5943600" y="1447800"/>
            <a:ext cx="2057400" cy="609600"/>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Rectangle 1">
            <a:extLst>
              <a:ext uri="{FF2B5EF4-FFF2-40B4-BE49-F238E27FC236}">
                <a16:creationId xmlns:a16="http://schemas.microsoft.com/office/drawing/2014/main" id="{2991083D-AF95-470C-9D72-EAB1285A7417}"/>
              </a:ext>
            </a:extLst>
          </p:cNvPr>
          <p:cNvSpPr/>
          <p:nvPr/>
        </p:nvSpPr>
        <p:spPr>
          <a:xfrm>
            <a:off x="6477000" y="5943600"/>
            <a:ext cx="2077345" cy="391270"/>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TextBox 6">
            <a:extLst>
              <a:ext uri="{FF2B5EF4-FFF2-40B4-BE49-F238E27FC236}">
                <a16:creationId xmlns:a16="http://schemas.microsoft.com/office/drawing/2014/main" id="{52A49276-8FD4-4D95-A277-02C24C2B4347}"/>
              </a:ext>
            </a:extLst>
          </p:cNvPr>
          <p:cNvSpPr txBox="1"/>
          <p:nvPr/>
        </p:nvSpPr>
        <p:spPr>
          <a:xfrm>
            <a:off x="2259496" y="189094"/>
            <a:ext cx="4607480" cy="400110"/>
          </a:xfrm>
          <a:prstGeom prst="rect">
            <a:avLst/>
          </a:prstGeom>
          <a:solidFill>
            <a:schemeClr val="accent1">
              <a:lumMod val="60000"/>
              <a:lumOff val="40000"/>
            </a:schemeClr>
          </a:solidFill>
        </p:spPr>
        <p:txBody>
          <a:bodyPr wrap="none" rtlCol="0">
            <a:spAutoFit/>
          </a:bodyPr>
          <a:lstStyle/>
          <a:p>
            <a:pPr algn="ctr"/>
            <a:r>
              <a:rPr lang="en-US" sz="2000" b="1" dirty="0"/>
              <a:t>Secondary Angle Closure Glaucoma</a:t>
            </a:r>
          </a:p>
        </p:txBody>
      </p:sp>
    </p:spTree>
    <p:extLst>
      <p:ext uri="{BB962C8B-B14F-4D97-AF65-F5344CB8AC3E}">
        <p14:creationId xmlns:p14="http://schemas.microsoft.com/office/powerpoint/2010/main" val="1570729442"/>
      </p:ext>
    </p:extLst>
  </p:cSld>
  <p:clrMapOvr>
    <a:masterClrMapping/>
  </p:clrMapOvr>
</p:sld>
</file>

<file path=ppt/slides/slide4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Straight Arrow Connector 12">
            <a:extLst>
              <a:ext uri="{FF2B5EF4-FFF2-40B4-BE49-F238E27FC236}">
                <a16:creationId xmlns:a16="http://schemas.microsoft.com/office/drawing/2014/main" id="{A6DE2085-829C-480C-9216-69D6039C0A37}"/>
              </a:ext>
            </a:extLst>
          </p:cNvPr>
          <p:cNvCxnSpPr>
            <a:cxnSpLocks/>
          </p:cNvCxnSpPr>
          <p:nvPr/>
        </p:nvCxnSpPr>
        <p:spPr>
          <a:xfrm>
            <a:off x="6717173" y="1828800"/>
            <a:ext cx="0" cy="3462754"/>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43014" name="Text Box 6"/>
          <p:cNvSpPr txBox="1">
            <a:spLocks noChangeArrowheads="1"/>
          </p:cNvSpPr>
          <p:nvPr/>
        </p:nvSpPr>
        <p:spPr bwMode="auto">
          <a:xfrm>
            <a:off x="533400" y="2356376"/>
            <a:ext cx="1005403"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Lens-</a:t>
            </a:r>
          </a:p>
          <a:p>
            <a:pPr algn="ctr" eaLnBrk="1" hangingPunct="1">
              <a:lnSpc>
                <a:spcPct val="80000"/>
              </a:lnSpc>
              <a:spcBef>
                <a:spcPct val="0"/>
              </a:spcBef>
              <a:buClrTx/>
              <a:buSzTx/>
              <a:buFontTx/>
              <a:buNone/>
            </a:pPr>
            <a:r>
              <a:rPr lang="en-US" altLang="en-US" sz="1800" dirty="0">
                <a:solidFill>
                  <a:schemeClr val="bg1">
                    <a:lumMod val="75000"/>
                  </a:schemeClr>
                </a:solidFill>
              </a:rPr>
              <a:t>Induced</a:t>
            </a:r>
          </a:p>
        </p:txBody>
      </p:sp>
      <p:sp>
        <p:nvSpPr>
          <p:cNvPr id="43017" name="Text Box 14"/>
          <p:cNvSpPr txBox="1">
            <a:spLocks noChangeArrowheads="1"/>
          </p:cNvSpPr>
          <p:nvPr/>
        </p:nvSpPr>
        <p:spPr bwMode="auto">
          <a:xfrm>
            <a:off x="3026498" y="2365901"/>
            <a:ext cx="1633781"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Aphakic/</a:t>
            </a:r>
          </a:p>
          <a:p>
            <a:pPr algn="ctr" eaLnBrk="1" hangingPunct="1">
              <a:lnSpc>
                <a:spcPct val="80000"/>
              </a:lnSpc>
              <a:spcBef>
                <a:spcPct val="0"/>
              </a:spcBef>
              <a:buClrTx/>
              <a:buSzTx/>
              <a:buFontTx/>
              <a:buNone/>
            </a:pPr>
            <a:r>
              <a:rPr lang="en-US" altLang="en-US" sz="1800" dirty="0" err="1">
                <a:solidFill>
                  <a:schemeClr val="bg1">
                    <a:lumMod val="75000"/>
                  </a:schemeClr>
                </a:solidFill>
              </a:rPr>
              <a:t>Pseudophakic</a:t>
            </a:r>
            <a:endParaRPr lang="en-US" altLang="en-US" sz="1800" dirty="0">
              <a:solidFill>
                <a:schemeClr val="bg1">
                  <a:lumMod val="75000"/>
                </a:schemeClr>
              </a:solidFill>
            </a:endParaRPr>
          </a:p>
        </p:txBody>
      </p:sp>
      <p:sp>
        <p:nvSpPr>
          <p:cNvPr id="43031" name="Text Box 35"/>
          <p:cNvSpPr txBox="1">
            <a:spLocks noChangeArrowheads="1"/>
          </p:cNvSpPr>
          <p:nvPr/>
        </p:nvSpPr>
        <p:spPr bwMode="auto">
          <a:xfrm>
            <a:off x="1190847" y="1295400"/>
            <a:ext cx="2473754"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solidFill>
                  <a:schemeClr val="bg1">
                    <a:lumMod val="75000"/>
                  </a:schemeClr>
                </a:solidFill>
              </a:rPr>
              <a:t>w/ Pupillary Block</a:t>
            </a:r>
          </a:p>
        </p:txBody>
      </p:sp>
      <p:sp>
        <p:nvSpPr>
          <p:cNvPr id="43032" name="Text Box 36"/>
          <p:cNvSpPr txBox="1">
            <a:spLocks noChangeArrowheads="1"/>
          </p:cNvSpPr>
          <p:nvPr/>
        </p:nvSpPr>
        <p:spPr bwMode="auto">
          <a:xfrm>
            <a:off x="5181600" y="1295400"/>
            <a:ext cx="2630848"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t>w/o Pupillary Block</a:t>
            </a:r>
          </a:p>
        </p:txBody>
      </p:sp>
      <p:sp>
        <p:nvSpPr>
          <p:cNvPr id="49" name="Rectangle 2">
            <a:extLst>
              <a:ext uri="{FF2B5EF4-FFF2-40B4-BE49-F238E27FC236}">
                <a16:creationId xmlns:a16="http://schemas.microsoft.com/office/drawing/2014/main" id="{240EE5BF-F7D2-4FC8-A5DD-F6B5423153C6}"/>
              </a:ext>
            </a:extLst>
          </p:cNvPr>
          <p:cNvSpPr>
            <a:spLocks noGrp="1" noChangeArrowheads="1"/>
          </p:cNvSpPr>
          <p:nvPr>
            <p:ph type="title"/>
          </p:nvPr>
        </p:nvSpPr>
        <p:spPr>
          <a:xfrm>
            <a:off x="457200" y="304800"/>
            <a:ext cx="7543800" cy="563562"/>
          </a:xfrm>
        </p:spPr>
        <p:txBody>
          <a:bodyPr/>
          <a:lstStyle/>
          <a:p>
            <a:pPr eaLnBrk="1" hangingPunct="1"/>
            <a:r>
              <a:rPr lang="en-US" altLang="en-US" sz="3500" dirty="0"/>
              <a:t>Q/A</a:t>
            </a:r>
          </a:p>
        </p:txBody>
      </p:sp>
      <p:sp>
        <p:nvSpPr>
          <p:cNvPr id="50" name="TextBox 49">
            <a:extLst>
              <a:ext uri="{FF2B5EF4-FFF2-40B4-BE49-F238E27FC236}">
                <a16:creationId xmlns:a16="http://schemas.microsoft.com/office/drawing/2014/main" id="{CF426230-46C8-405C-9015-99EF57762A2E}"/>
              </a:ext>
            </a:extLst>
          </p:cNvPr>
          <p:cNvSpPr txBox="1"/>
          <p:nvPr/>
        </p:nvSpPr>
        <p:spPr>
          <a:xfrm>
            <a:off x="2259496" y="189094"/>
            <a:ext cx="4607480" cy="400110"/>
          </a:xfrm>
          <a:prstGeom prst="rect">
            <a:avLst/>
          </a:prstGeom>
          <a:solidFill>
            <a:schemeClr val="accent1">
              <a:lumMod val="60000"/>
              <a:lumOff val="40000"/>
            </a:schemeClr>
          </a:solidFill>
        </p:spPr>
        <p:txBody>
          <a:bodyPr wrap="none" rtlCol="0">
            <a:spAutoFit/>
          </a:bodyPr>
          <a:lstStyle/>
          <a:p>
            <a:pPr algn="ctr"/>
            <a:r>
              <a:rPr lang="en-US" sz="2000" b="1" dirty="0"/>
              <a:t>Secondary Angle Closure Glaucoma</a:t>
            </a:r>
          </a:p>
        </p:txBody>
      </p:sp>
      <p:sp>
        <p:nvSpPr>
          <p:cNvPr id="2" name="TextBox 1">
            <a:extLst>
              <a:ext uri="{FF2B5EF4-FFF2-40B4-BE49-F238E27FC236}">
                <a16:creationId xmlns:a16="http://schemas.microsoft.com/office/drawing/2014/main" id="{A7E30BEC-923B-4C9A-A856-BDD0D882F6B8}"/>
              </a:ext>
            </a:extLst>
          </p:cNvPr>
          <p:cNvSpPr txBox="1"/>
          <p:nvPr/>
        </p:nvSpPr>
        <p:spPr>
          <a:xfrm>
            <a:off x="887305" y="2844119"/>
            <a:ext cx="1494320" cy="338554"/>
          </a:xfrm>
          <a:prstGeom prst="rect">
            <a:avLst/>
          </a:prstGeom>
          <a:noFill/>
        </p:spPr>
        <p:txBody>
          <a:bodyPr wrap="none" rtlCol="0">
            <a:spAutoFit/>
          </a:bodyPr>
          <a:lstStyle/>
          <a:p>
            <a:r>
              <a:rPr lang="en-US" sz="1600" dirty="0" err="1">
                <a:solidFill>
                  <a:schemeClr val="bg1">
                    <a:lumMod val="75000"/>
                  </a:schemeClr>
                </a:solidFill>
              </a:rPr>
              <a:t>Phacomorphic</a:t>
            </a:r>
            <a:endParaRPr lang="en-US" sz="1600" dirty="0">
              <a:solidFill>
                <a:schemeClr val="bg1">
                  <a:lumMod val="75000"/>
                </a:schemeClr>
              </a:solidFill>
            </a:endParaRPr>
          </a:p>
        </p:txBody>
      </p:sp>
      <p:sp>
        <p:nvSpPr>
          <p:cNvPr id="51" name="TextBox 50">
            <a:extLst>
              <a:ext uri="{FF2B5EF4-FFF2-40B4-BE49-F238E27FC236}">
                <a16:creationId xmlns:a16="http://schemas.microsoft.com/office/drawing/2014/main" id="{156069D4-340B-4160-A336-EBF73557CEE0}"/>
              </a:ext>
            </a:extLst>
          </p:cNvPr>
          <p:cNvSpPr txBox="1"/>
          <p:nvPr/>
        </p:nvSpPr>
        <p:spPr>
          <a:xfrm>
            <a:off x="884725" y="3175578"/>
            <a:ext cx="1402948" cy="338554"/>
          </a:xfrm>
          <a:prstGeom prst="rect">
            <a:avLst/>
          </a:prstGeom>
          <a:noFill/>
        </p:spPr>
        <p:txBody>
          <a:bodyPr wrap="none" rtlCol="0">
            <a:spAutoFit/>
          </a:bodyPr>
          <a:lstStyle/>
          <a:p>
            <a:r>
              <a:rPr lang="en-US" sz="1600" dirty="0">
                <a:solidFill>
                  <a:schemeClr val="bg1">
                    <a:lumMod val="75000"/>
                  </a:schemeClr>
                </a:solidFill>
              </a:rPr>
              <a:t>Ectopia </a:t>
            </a:r>
            <a:r>
              <a:rPr lang="en-US" sz="1600" dirty="0" err="1">
                <a:solidFill>
                  <a:schemeClr val="bg1">
                    <a:lumMod val="75000"/>
                  </a:schemeClr>
                </a:solidFill>
              </a:rPr>
              <a:t>lentis</a:t>
            </a:r>
            <a:endParaRPr lang="en-US" sz="1600" dirty="0">
              <a:solidFill>
                <a:schemeClr val="bg1">
                  <a:lumMod val="75000"/>
                </a:schemeClr>
              </a:solidFill>
            </a:endParaRPr>
          </a:p>
        </p:txBody>
      </p:sp>
      <p:cxnSp>
        <p:nvCxnSpPr>
          <p:cNvPr id="71" name="Straight Connector 70">
            <a:extLst>
              <a:ext uri="{FF2B5EF4-FFF2-40B4-BE49-F238E27FC236}">
                <a16:creationId xmlns:a16="http://schemas.microsoft.com/office/drawing/2014/main" id="{C104938D-BA8D-4E39-9D5F-9EE2012F2F3C}"/>
              </a:ext>
            </a:extLst>
          </p:cNvPr>
          <p:cNvCxnSpPr>
            <a:cxnSpLocks/>
          </p:cNvCxnSpPr>
          <p:nvPr/>
        </p:nvCxnSpPr>
        <p:spPr>
          <a:xfrm flipH="1">
            <a:off x="762665" y="3023488"/>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2A7E4E40-472F-4E50-8A7A-45C10FDD7171}"/>
              </a:ext>
            </a:extLst>
          </p:cNvPr>
          <p:cNvCxnSpPr>
            <a:cxnSpLocks/>
          </p:cNvCxnSpPr>
          <p:nvPr/>
        </p:nvCxnSpPr>
        <p:spPr>
          <a:xfrm flipH="1">
            <a:off x="762665" y="3347853"/>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C3924889-45B9-4383-9C9E-48F0A9C27AD8}"/>
              </a:ext>
            </a:extLst>
          </p:cNvPr>
          <p:cNvCxnSpPr>
            <a:cxnSpLocks/>
          </p:cNvCxnSpPr>
          <p:nvPr/>
        </p:nvCxnSpPr>
        <p:spPr>
          <a:xfrm flipH="1">
            <a:off x="748719" y="2838976"/>
            <a:ext cx="13947" cy="5088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 name="Straight Arrow Connector 5">
            <a:extLst>
              <a:ext uri="{FF2B5EF4-FFF2-40B4-BE49-F238E27FC236}">
                <a16:creationId xmlns:a16="http://schemas.microsoft.com/office/drawing/2014/main" id="{A3439F0C-5143-461F-8F3C-2E830785DEFC}"/>
              </a:ext>
            </a:extLst>
          </p:cNvPr>
          <p:cNvCxnSpPr>
            <a:stCxn id="50" idx="2"/>
          </p:cNvCxnSpPr>
          <p:nvPr/>
        </p:nvCxnSpPr>
        <p:spPr>
          <a:xfrm flipH="1">
            <a:off x="2971800" y="589204"/>
            <a:ext cx="1591436" cy="706196"/>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0" name="Straight Arrow Connector 9">
            <a:extLst>
              <a:ext uri="{FF2B5EF4-FFF2-40B4-BE49-F238E27FC236}">
                <a16:creationId xmlns:a16="http://schemas.microsoft.com/office/drawing/2014/main" id="{84DC796E-F6ED-4FBB-82D2-A260F480BF8A}"/>
              </a:ext>
            </a:extLst>
          </p:cNvPr>
          <p:cNvCxnSpPr>
            <a:cxnSpLocks/>
          </p:cNvCxnSpPr>
          <p:nvPr/>
        </p:nvCxnSpPr>
        <p:spPr>
          <a:xfrm>
            <a:off x="4572000" y="589204"/>
            <a:ext cx="1600200" cy="706196"/>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6" name="Straight Arrow Connector 25">
            <a:extLst>
              <a:ext uri="{FF2B5EF4-FFF2-40B4-BE49-F238E27FC236}">
                <a16:creationId xmlns:a16="http://schemas.microsoft.com/office/drawing/2014/main" id="{B70E0124-9B84-41A5-8D84-A66B7838A706}"/>
              </a:ext>
            </a:extLst>
          </p:cNvPr>
          <p:cNvCxnSpPr>
            <a:cxnSpLocks/>
          </p:cNvCxnSpPr>
          <p:nvPr/>
        </p:nvCxnSpPr>
        <p:spPr>
          <a:xfrm flipH="1">
            <a:off x="1159539" y="1828800"/>
            <a:ext cx="1290435" cy="478059"/>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28" name="Straight Arrow Connector 27">
            <a:extLst>
              <a:ext uri="{FF2B5EF4-FFF2-40B4-BE49-F238E27FC236}">
                <a16:creationId xmlns:a16="http://schemas.microsoft.com/office/drawing/2014/main" id="{567A4249-5C59-4416-8A8E-1C35913900AB}"/>
              </a:ext>
            </a:extLst>
          </p:cNvPr>
          <p:cNvCxnSpPr>
            <a:cxnSpLocks/>
          </p:cNvCxnSpPr>
          <p:nvPr/>
        </p:nvCxnSpPr>
        <p:spPr>
          <a:xfrm>
            <a:off x="2449973" y="1832208"/>
            <a:ext cx="1268784"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56" name="Text Box 6">
            <a:extLst>
              <a:ext uri="{FF2B5EF4-FFF2-40B4-BE49-F238E27FC236}">
                <a16:creationId xmlns:a16="http://schemas.microsoft.com/office/drawing/2014/main" id="{557983BD-9D64-49B9-A366-A08663B0451F}"/>
              </a:ext>
            </a:extLst>
          </p:cNvPr>
          <p:cNvSpPr txBox="1">
            <a:spLocks noChangeArrowheads="1"/>
          </p:cNvSpPr>
          <p:nvPr/>
        </p:nvSpPr>
        <p:spPr bwMode="auto">
          <a:xfrm>
            <a:off x="5029200" y="2356376"/>
            <a:ext cx="813043"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r" eaLnBrk="1" hangingPunct="1">
              <a:lnSpc>
                <a:spcPct val="80000"/>
              </a:lnSpc>
              <a:spcBef>
                <a:spcPct val="0"/>
              </a:spcBef>
              <a:buClrTx/>
              <a:buSzTx/>
              <a:buFontTx/>
              <a:buNone/>
            </a:pPr>
            <a:r>
              <a:rPr lang="en-US" altLang="en-US" sz="1800" dirty="0"/>
              <a:t>‘Push’</a:t>
            </a:r>
          </a:p>
        </p:txBody>
      </p:sp>
      <p:sp>
        <p:nvSpPr>
          <p:cNvPr id="57" name="Text Box 14">
            <a:extLst>
              <a:ext uri="{FF2B5EF4-FFF2-40B4-BE49-F238E27FC236}">
                <a16:creationId xmlns:a16="http://schemas.microsoft.com/office/drawing/2014/main" id="{5DAFA1C1-3A29-4C27-A379-663FDD22E326}"/>
              </a:ext>
            </a:extLst>
          </p:cNvPr>
          <p:cNvSpPr txBox="1">
            <a:spLocks noChangeArrowheads="1"/>
          </p:cNvSpPr>
          <p:nvPr/>
        </p:nvSpPr>
        <p:spPr bwMode="auto">
          <a:xfrm>
            <a:off x="7620000" y="2365901"/>
            <a:ext cx="671979"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‘Pull’</a:t>
            </a:r>
          </a:p>
        </p:txBody>
      </p:sp>
      <p:cxnSp>
        <p:nvCxnSpPr>
          <p:cNvPr id="58" name="Straight Arrow Connector 57">
            <a:extLst>
              <a:ext uri="{FF2B5EF4-FFF2-40B4-BE49-F238E27FC236}">
                <a16:creationId xmlns:a16="http://schemas.microsoft.com/office/drawing/2014/main" id="{E874FEE9-46BD-46A3-90A3-DE7CC220FBFF}"/>
              </a:ext>
            </a:extLst>
          </p:cNvPr>
          <p:cNvCxnSpPr>
            <a:cxnSpLocks/>
          </p:cNvCxnSpPr>
          <p:nvPr/>
        </p:nvCxnSpPr>
        <p:spPr>
          <a:xfrm flipH="1">
            <a:off x="5867400" y="1828800"/>
            <a:ext cx="849775"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59" name="Straight Arrow Connector 58">
            <a:extLst>
              <a:ext uri="{FF2B5EF4-FFF2-40B4-BE49-F238E27FC236}">
                <a16:creationId xmlns:a16="http://schemas.microsoft.com/office/drawing/2014/main" id="{C370A4A1-FE96-4E70-B89E-839542A5E241}"/>
              </a:ext>
            </a:extLst>
          </p:cNvPr>
          <p:cNvCxnSpPr>
            <a:cxnSpLocks/>
          </p:cNvCxnSpPr>
          <p:nvPr/>
        </p:nvCxnSpPr>
        <p:spPr>
          <a:xfrm>
            <a:off x="6717173" y="1832208"/>
            <a:ext cx="902827" cy="474047"/>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62" name="Text Box 16">
            <a:extLst>
              <a:ext uri="{FF2B5EF4-FFF2-40B4-BE49-F238E27FC236}">
                <a16:creationId xmlns:a16="http://schemas.microsoft.com/office/drawing/2014/main" id="{33538067-0726-41B0-93FF-357EF00CA62D}"/>
              </a:ext>
            </a:extLst>
          </p:cNvPr>
          <p:cNvSpPr txBox="1">
            <a:spLocks noChangeArrowheads="1"/>
          </p:cNvSpPr>
          <p:nvPr/>
        </p:nvSpPr>
        <p:spPr bwMode="auto">
          <a:xfrm>
            <a:off x="8065437" y="2684785"/>
            <a:ext cx="628698"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NVG</a:t>
            </a:r>
          </a:p>
        </p:txBody>
      </p:sp>
      <p:sp>
        <p:nvSpPr>
          <p:cNvPr id="70" name="Text Box 21">
            <a:extLst>
              <a:ext uri="{FF2B5EF4-FFF2-40B4-BE49-F238E27FC236}">
                <a16:creationId xmlns:a16="http://schemas.microsoft.com/office/drawing/2014/main" id="{86C32650-BE1F-4CC3-8DB5-0C136D877E6F}"/>
              </a:ext>
            </a:extLst>
          </p:cNvPr>
          <p:cNvSpPr txBox="1">
            <a:spLocks noChangeArrowheads="1"/>
          </p:cNvSpPr>
          <p:nvPr/>
        </p:nvSpPr>
        <p:spPr bwMode="auto">
          <a:xfrm>
            <a:off x="8070534" y="3048000"/>
            <a:ext cx="526106"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a:solidFill>
                  <a:schemeClr val="bg1">
                    <a:lumMod val="75000"/>
                  </a:schemeClr>
                </a:solidFill>
              </a:rPr>
              <a:t>ICE</a:t>
            </a:r>
          </a:p>
        </p:txBody>
      </p:sp>
      <p:sp>
        <p:nvSpPr>
          <p:cNvPr id="75" name="Text Box 45">
            <a:extLst>
              <a:ext uri="{FF2B5EF4-FFF2-40B4-BE49-F238E27FC236}">
                <a16:creationId xmlns:a16="http://schemas.microsoft.com/office/drawing/2014/main" id="{2B6EDA2D-8F55-4DFD-A225-8C03CE6FC7F3}"/>
              </a:ext>
            </a:extLst>
          </p:cNvPr>
          <p:cNvSpPr txBox="1">
            <a:spLocks noChangeArrowheads="1"/>
          </p:cNvSpPr>
          <p:nvPr/>
        </p:nvSpPr>
        <p:spPr bwMode="auto">
          <a:xfrm>
            <a:off x="8073162" y="3810000"/>
            <a:ext cx="1070837" cy="74635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ts val="1700"/>
              </a:lnSpc>
              <a:spcBef>
                <a:spcPct val="0"/>
              </a:spcBef>
              <a:buClrTx/>
              <a:buSzTx/>
              <a:buFontTx/>
              <a:buNone/>
            </a:pPr>
            <a:r>
              <a:rPr lang="en-US" altLang="en-US" sz="1600" dirty="0">
                <a:solidFill>
                  <a:schemeClr val="bg1">
                    <a:lumMod val="75000"/>
                  </a:schemeClr>
                </a:solidFill>
              </a:rPr>
              <a:t>Epithelial/ fibrous ingrowth</a:t>
            </a:r>
          </a:p>
        </p:txBody>
      </p:sp>
      <p:cxnSp>
        <p:nvCxnSpPr>
          <p:cNvPr id="77" name="Straight Connector 76">
            <a:extLst>
              <a:ext uri="{FF2B5EF4-FFF2-40B4-BE49-F238E27FC236}">
                <a16:creationId xmlns:a16="http://schemas.microsoft.com/office/drawing/2014/main" id="{FC090BD7-F2E1-4464-B57B-9CBE5874C89B}"/>
              </a:ext>
            </a:extLst>
          </p:cNvPr>
          <p:cNvCxnSpPr>
            <a:cxnSpLocks/>
          </p:cNvCxnSpPr>
          <p:nvPr/>
        </p:nvCxnSpPr>
        <p:spPr>
          <a:xfrm>
            <a:off x="7873969" y="2674448"/>
            <a:ext cx="7724" cy="1287952"/>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8" name="Straight Connector 77">
            <a:extLst>
              <a:ext uri="{FF2B5EF4-FFF2-40B4-BE49-F238E27FC236}">
                <a16:creationId xmlns:a16="http://schemas.microsoft.com/office/drawing/2014/main" id="{B1922ED5-C3D8-43D8-A00D-1D6BC9201DBA}"/>
              </a:ext>
            </a:extLst>
          </p:cNvPr>
          <p:cNvCxnSpPr/>
          <p:nvPr/>
        </p:nvCxnSpPr>
        <p:spPr>
          <a:xfrm flipH="1">
            <a:off x="7873968" y="2840262"/>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9" name="Straight Connector 78">
            <a:extLst>
              <a:ext uri="{FF2B5EF4-FFF2-40B4-BE49-F238E27FC236}">
                <a16:creationId xmlns:a16="http://schemas.microsoft.com/office/drawing/2014/main" id="{77019ED2-6D69-4A60-9D19-D4DB786EA3A0}"/>
              </a:ext>
            </a:extLst>
          </p:cNvPr>
          <p:cNvCxnSpPr/>
          <p:nvPr/>
        </p:nvCxnSpPr>
        <p:spPr>
          <a:xfrm flipH="1">
            <a:off x="7873968" y="3213518"/>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1" name="Straight Connector 80">
            <a:extLst>
              <a:ext uri="{FF2B5EF4-FFF2-40B4-BE49-F238E27FC236}">
                <a16:creationId xmlns:a16="http://schemas.microsoft.com/office/drawing/2014/main" id="{9796A12F-4125-4C05-8EE8-A388740C580D}"/>
              </a:ext>
            </a:extLst>
          </p:cNvPr>
          <p:cNvCxnSpPr/>
          <p:nvPr/>
        </p:nvCxnSpPr>
        <p:spPr>
          <a:xfrm flipH="1">
            <a:off x="7877837" y="3581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3" name="Straight Connector 82">
            <a:extLst>
              <a:ext uri="{FF2B5EF4-FFF2-40B4-BE49-F238E27FC236}">
                <a16:creationId xmlns:a16="http://schemas.microsoft.com/office/drawing/2014/main" id="{7FDC5F4B-9BF0-42AD-B8BB-2F2399BCF1E2}"/>
              </a:ext>
            </a:extLst>
          </p:cNvPr>
          <p:cNvCxnSpPr/>
          <p:nvPr/>
        </p:nvCxnSpPr>
        <p:spPr>
          <a:xfrm flipH="1">
            <a:off x="7881693" y="3962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93" name="Text Box 42">
            <a:extLst>
              <a:ext uri="{FF2B5EF4-FFF2-40B4-BE49-F238E27FC236}">
                <a16:creationId xmlns:a16="http://schemas.microsoft.com/office/drawing/2014/main" id="{53BAB77F-E061-4834-9068-34BDF78AD071}"/>
              </a:ext>
            </a:extLst>
          </p:cNvPr>
          <p:cNvSpPr txBox="1">
            <a:spLocks noChangeArrowheads="1"/>
          </p:cNvSpPr>
          <p:nvPr/>
        </p:nvSpPr>
        <p:spPr bwMode="auto">
          <a:xfrm>
            <a:off x="8111387" y="3429000"/>
            <a:ext cx="856196"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Flat AC</a:t>
            </a:r>
          </a:p>
        </p:txBody>
      </p:sp>
      <p:sp>
        <p:nvSpPr>
          <p:cNvPr id="100" name="Text Box 23">
            <a:extLst>
              <a:ext uri="{FF2B5EF4-FFF2-40B4-BE49-F238E27FC236}">
                <a16:creationId xmlns:a16="http://schemas.microsoft.com/office/drawing/2014/main" id="{D8F2FCFF-2984-4836-B000-9C5601A8EAAA}"/>
              </a:ext>
            </a:extLst>
          </p:cNvPr>
          <p:cNvSpPr txBox="1">
            <a:spLocks noChangeArrowheads="1"/>
          </p:cNvSpPr>
          <p:nvPr/>
        </p:nvSpPr>
        <p:spPr bwMode="auto">
          <a:xfrm>
            <a:off x="5530369" y="2667000"/>
            <a:ext cx="2143536"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Aqueous misdirection</a:t>
            </a:r>
          </a:p>
        </p:txBody>
      </p:sp>
      <p:cxnSp>
        <p:nvCxnSpPr>
          <p:cNvPr id="104" name="Straight Connector 103">
            <a:extLst>
              <a:ext uri="{FF2B5EF4-FFF2-40B4-BE49-F238E27FC236}">
                <a16:creationId xmlns:a16="http://schemas.microsoft.com/office/drawing/2014/main" id="{49D87D4A-E317-4446-9B95-5184CB3968F3}"/>
              </a:ext>
            </a:extLst>
          </p:cNvPr>
          <p:cNvCxnSpPr>
            <a:cxnSpLocks/>
          </p:cNvCxnSpPr>
          <p:nvPr/>
        </p:nvCxnSpPr>
        <p:spPr>
          <a:xfrm flipH="1">
            <a:off x="5316229" y="2667000"/>
            <a:ext cx="7397" cy="2531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5" name="Straight Connector 104">
            <a:extLst>
              <a:ext uri="{FF2B5EF4-FFF2-40B4-BE49-F238E27FC236}">
                <a16:creationId xmlns:a16="http://schemas.microsoft.com/office/drawing/2014/main" id="{F40B6D71-75A8-4A88-864D-00D14C2F710D}"/>
              </a:ext>
            </a:extLst>
          </p:cNvPr>
          <p:cNvCxnSpPr/>
          <p:nvPr/>
        </p:nvCxnSpPr>
        <p:spPr>
          <a:xfrm flipH="1">
            <a:off x="5323624" y="2832814"/>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6" name="Straight Connector 105">
            <a:extLst>
              <a:ext uri="{FF2B5EF4-FFF2-40B4-BE49-F238E27FC236}">
                <a16:creationId xmlns:a16="http://schemas.microsoft.com/office/drawing/2014/main" id="{010BF7B2-AA07-4DCF-822D-E2DB5CC0BF59}"/>
              </a:ext>
            </a:extLst>
          </p:cNvPr>
          <p:cNvCxnSpPr/>
          <p:nvPr/>
        </p:nvCxnSpPr>
        <p:spPr>
          <a:xfrm flipH="1">
            <a:off x="5323624" y="3360065"/>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a:extLst>
              <a:ext uri="{FF2B5EF4-FFF2-40B4-BE49-F238E27FC236}">
                <a16:creationId xmlns:a16="http://schemas.microsoft.com/office/drawing/2014/main" id="{BAC8035C-3999-4C31-93CD-6C0D2ADEB73B}"/>
              </a:ext>
            </a:extLst>
          </p:cNvPr>
          <p:cNvCxnSpPr/>
          <p:nvPr/>
        </p:nvCxnSpPr>
        <p:spPr>
          <a:xfrm flipH="1">
            <a:off x="5323536" y="3786938"/>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8" name="Straight Connector 107">
            <a:extLst>
              <a:ext uri="{FF2B5EF4-FFF2-40B4-BE49-F238E27FC236}">
                <a16:creationId xmlns:a16="http://schemas.microsoft.com/office/drawing/2014/main" id="{DB64CAEE-69B4-426A-8A5B-D1269DBF0F66}"/>
              </a:ext>
            </a:extLst>
          </p:cNvPr>
          <p:cNvCxnSpPr/>
          <p:nvPr/>
        </p:nvCxnSpPr>
        <p:spPr>
          <a:xfrm flipH="1">
            <a:off x="5327493" y="4249152"/>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12" name="Straight Connector 111">
            <a:extLst>
              <a:ext uri="{FF2B5EF4-FFF2-40B4-BE49-F238E27FC236}">
                <a16:creationId xmlns:a16="http://schemas.microsoft.com/office/drawing/2014/main" id="{99A16C30-4BE4-48E5-8B65-0C5F3039B8DC}"/>
              </a:ext>
            </a:extLst>
          </p:cNvPr>
          <p:cNvCxnSpPr/>
          <p:nvPr/>
        </p:nvCxnSpPr>
        <p:spPr>
          <a:xfrm flipH="1">
            <a:off x="5333455" y="51816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13" name="Text Box 42">
            <a:extLst>
              <a:ext uri="{FF2B5EF4-FFF2-40B4-BE49-F238E27FC236}">
                <a16:creationId xmlns:a16="http://schemas.microsoft.com/office/drawing/2014/main" id="{056DFFD9-3CA2-42E7-90FE-4F14522E3504}"/>
              </a:ext>
            </a:extLst>
          </p:cNvPr>
          <p:cNvSpPr txBox="1">
            <a:spLocks noChangeArrowheads="1"/>
          </p:cNvSpPr>
          <p:nvPr/>
        </p:nvSpPr>
        <p:spPr bwMode="auto">
          <a:xfrm>
            <a:off x="5533954" y="3623846"/>
            <a:ext cx="1563248"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Retinal surgery</a:t>
            </a:r>
          </a:p>
        </p:txBody>
      </p:sp>
      <p:sp>
        <p:nvSpPr>
          <p:cNvPr id="118" name="Text Box 47">
            <a:extLst>
              <a:ext uri="{FF2B5EF4-FFF2-40B4-BE49-F238E27FC236}">
                <a16:creationId xmlns:a16="http://schemas.microsoft.com/office/drawing/2014/main" id="{3F59D898-ECAD-49F0-9425-2A1BC8DDA7B5}"/>
              </a:ext>
            </a:extLst>
          </p:cNvPr>
          <p:cNvSpPr txBox="1">
            <a:spLocks noChangeArrowheads="1"/>
          </p:cNvSpPr>
          <p:nvPr/>
        </p:nvSpPr>
        <p:spPr bwMode="auto">
          <a:xfrm>
            <a:off x="5523688" y="4538246"/>
            <a:ext cx="1414170"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Drug-induced</a:t>
            </a:r>
          </a:p>
        </p:txBody>
      </p:sp>
      <p:sp>
        <p:nvSpPr>
          <p:cNvPr id="16" name="TextBox 15">
            <a:extLst>
              <a:ext uri="{FF2B5EF4-FFF2-40B4-BE49-F238E27FC236}">
                <a16:creationId xmlns:a16="http://schemas.microsoft.com/office/drawing/2014/main" id="{984E008D-FBBA-42B4-940E-EA26772E0161}"/>
              </a:ext>
            </a:extLst>
          </p:cNvPr>
          <p:cNvSpPr txBox="1"/>
          <p:nvPr/>
        </p:nvSpPr>
        <p:spPr>
          <a:xfrm>
            <a:off x="6230528" y="5257800"/>
            <a:ext cx="1326004" cy="369332"/>
          </a:xfrm>
          <a:prstGeom prst="rect">
            <a:avLst/>
          </a:prstGeom>
          <a:noFill/>
        </p:spPr>
        <p:txBody>
          <a:bodyPr wrap="none" rtlCol="0">
            <a:spAutoFit/>
          </a:bodyPr>
          <a:lstStyle/>
          <a:p>
            <a:pPr algn="ctr"/>
            <a:r>
              <a:rPr lang="en-US" dirty="0"/>
              <a:t>Both/Either</a:t>
            </a:r>
          </a:p>
        </p:txBody>
      </p:sp>
      <p:cxnSp>
        <p:nvCxnSpPr>
          <p:cNvPr id="125" name="Straight Connector 124">
            <a:extLst>
              <a:ext uri="{FF2B5EF4-FFF2-40B4-BE49-F238E27FC236}">
                <a16:creationId xmlns:a16="http://schemas.microsoft.com/office/drawing/2014/main" id="{01138141-D318-4ED7-A7FE-D8F2155CE890}"/>
              </a:ext>
            </a:extLst>
          </p:cNvPr>
          <p:cNvCxnSpPr/>
          <p:nvPr/>
        </p:nvCxnSpPr>
        <p:spPr>
          <a:xfrm flipH="1">
            <a:off x="5334000" y="4724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52" name="Text Box 47">
            <a:extLst>
              <a:ext uri="{FF2B5EF4-FFF2-40B4-BE49-F238E27FC236}">
                <a16:creationId xmlns:a16="http://schemas.microsoft.com/office/drawing/2014/main" id="{E3578916-9804-473C-8F06-D4FA0BCEDFD0}"/>
              </a:ext>
            </a:extLst>
          </p:cNvPr>
          <p:cNvSpPr txBox="1">
            <a:spLocks noChangeArrowheads="1"/>
          </p:cNvSpPr>
          <p:nvPr/>
        </p:nvSpPr>
        <p:spPr bwMode="auto">
          <a:xfrm>
            <a:off x="5543446" y="4055146"/>
            <a:ext cx="1619354"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err="1">
                <a:solidFill>
                  <a:schemeClr val="bg1">
                    <a:lumMod val="75000"/>
                  </a:schemeClr>
                </a:solidFill>
              </a:rPr>
              <a:t>Nanophthalmos</a:t>
            </a:r>
            <a:endParaRPr lang="en-US" altLang="en-US" sz="1600" dirty="0">
              <a:solidFill>
                <a:schemeClr val="bg1">
                  <a:lumMod val="75000"/>
                </a:schemeClr>
              </a:solidFill>
            </a:endParaRPr>
          </a:p>
        </p:txBody>
      </p:sp>
      <p:sp>
        <p:nvSpPr>
          <p:cNvPr id="53" name="Text Box 45">
            <a:extLst>
              <a:ext uri="{FF2B5EF4-FFF2-40B4-BE49-F238E27FC236}">
                <a16:creationId xmlns:a16="http://schemas.microsoft.com/office/drawing/2014/main" id="{57D1A14F-68FE-47D2-983C-1A879D66A9DC}"/>
              </a:ext>
            </a:extLst>
          </p:cNvPr>
          <p:cNvSpPr txBox="1">
            <a:spLocks noChangeArrowheads="1"/>
          </p:cNvSpPr>
          <p:nvPr/>
        </p:nvSpPr>
        <p:spPr bwMode="auto">
          <a:xfrm>
            <a:off x="5523688" y="5013493"/>
            <a:ext cx="582211"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PFV</a:t>
            </a:r>
          </a:p>
        </p:txBody>
      </p:sp>
      <p:sp>
        <p:nvSpPr>
          <p:cNvPr id="54" name="Text Box 42">
            <a:extLst>
              <a:ext uri="{FF2B5EF4-FFF2-40B4-BE49-F238E27FC236}">
                <a16:creationId xmlns:a16="http://schemas.microsoft.com/office/drawing/2014/main" id="{E1E37D2C-2C52-446B-843B-01E64990D3EC}"/>
              </a:ext>
            </a:extLst>
          </p:cNvPr>
          <p:cNvSpPr txBox="1">
            <a:spLocks noChangeArrowheads="1"/>
          </p:cNvSpPr>
          <p:nvPr/>
        </p:nvSpPr>
        <p:spPr bwMode="auto">
          <a:xfrm>
            <a:off x="5551406" y="3192546"/>
            <a:ext cx="2276072"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ERD/choroidal effusion</a:t>
            </a:r>
          </a:p>
        </p:txBody>
      </p:sp>
      <p:cxnSp>
        <p:nvCxnSpPr>
          <p:cNvPr id="21" name="Connector: Elbow 20">
            <a:extLst>
              <a:ext uri="{FF2B5EF4-FFF2-40B4-BE49-F238E27FC236}">
                <a16:creationId xmlns:a16="http://schemas.microsoft.com/office/drawing/2014/main" id="{9CBA8279-FC12-404D-8BDA-D555530A6D0D}"/>
              </a:ext>
            </a:extLst>
          </p:cNvPr>
          <p:cNvCxnSpPr>
            <a:cxnSpLocks/>
          </p:cNvCxnSpPr>
          <p:nvPr/>
        </p:nvCxnSpPr>
        <p:spPr>
          <a:xfrm rot="16200000" flipH="1">
            <a:off x="5110975" y="5403730"/>
            <a:ext cx="637725" cy="227217"/>
          </a:xfrm>
          <a:prstGeom prst="bentConnector3">
            <a:avLst>
              <a:gd name="adj1" fmla="val 101951"/>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69" name="Text Box 47">
            <a:extLst>
              <a:ext uri="{FF2B5EF4-FFF2-40B4-BE49-F238E27FC236}">
                <a16:creationId xmlns:a16="http://schemas.microsoft.com/office/drawing/2014/main" id="{4D97FD5C-B901-40BA-9E78-C8EB2D510429}"/>
              </a:ext>
            </a:extLst>
          </p:cNvPr>
          <p:cNvSpPr txBox="1">
            <a:spLocks noChangeArrowheads="1"/>
          </p:cNvSpPr>
          <p:nvPr/>
        </p:nvSpPr>
        <p:spPr bwMode="auto">
          <a:xfrm>
            <a:off x="5566089" y="5681246"/>
            <a:ext cx="910911" cy="584775"/>
          </a:xfrm>
          <a:prstGeom prst="rect">
            <a:avLst/>
          </a:prstGeom>
          <a:noFill/>
          <a:ln>
            <a:noFill/>
          </a:ln>
          <a:effec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b="1" dirty="0" err="1"/>
              <a:t>Inflam-mation</a:t>
            </a:r>
            <a:endParaRPr lang="en-US" altLang="en-US" sz="1600" b="1" dirty="0"/>
          </a:p>
        </p:txBody>
      </p:sp>
      <p:cxnSp>
        <p:nvCxnSpPr>
          <p:cNvPr id="55" name="Straight Connector 54">
            <a:extLst>
              <a:ext uri="{FF2B5EF4-FFF2-40B4-BE49-F238E27FC236}">
                <a16:creationId xmlns:a16="http://schemas.microsoft.com/office/drawing/2014/main" id="{C939E281-AC28-40AC-932E-94E758CFA29C}"/>
              </a:ext>
            </a:extLst>
          </p:cNvPr>
          <p:cNvCxnSpPr/>
          <p:nvPr/>
        </p:nvCxnSpPr>
        <p:spPr>
          <a:xfrm flipH="1">
            <a:off x="6659428" y="61722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60" name="Text Box 47">
            <a:extLst>
              <a:ext uri="{FF2B5EF4-FFF2-40B4-BE49-F238E27FC236}">
                <a16:creationId xmlns:a16="http://schemas.microsoft.com/office/drawing/2014/main" id="{84378D6E-6AB4-4D21-8723-40A01CFC9921}"/>
              </a:ext>
            </a:extLst>
          </p:cNvPr>
          <p:cNvSpPr txBox="1">
            <a:spLocks noChangeArrowheads="1"/>
          </p:cNvSpPr>
          <p:nvPr/>
        </p:nvSpPr>
        <p:spPr bwMode="auto">
          <a:xfrm>
            <a:off x="6929102" y="6002923"/>
            <a:ext cx="770147"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Tumor</a:t>
            </a:r>
          </a:p>
        </p:txBody>
      </p:sp>
      <p:sp>
        <p:nvSpPr>
          <p:cNvPr id="61" name="Text Box 45">
            <a:extLst>
              <a:ext uri="{FF2B5EF4-FFF2-40B4-BE49-F238E27FC236}">
                <a16:creationId xmlns:a16="http://schemas.microsoft.com/office/drawing/2014/main" id="{474B0086-1BEF-44C7-A764-AEEE8C4156A0}"/>
              </a:ext>
            </a:extLst>
          </p:cNvPr>
          <p:cNvSpPr txBox="1">
            <a:spLocks noChangeArrowheads="1"/>
          </p:cNvSpPr>
          <p:nvPr/>
        </p:nvSpPr>
        <p:spPr bwMode="auto">
          <a:xfrm>
            <a:off x="6901248" y="5605046"/>
            <a:ext cx="1463862"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b="1" dirty="0"/>
              <a:t>Inflammation</a:t>
            </a:r>
          </a:p>
        </p:txBody>
      </p:sp>
      <p:cxnSp>
        <p:nvCxnSpPr>
          <p:cNvPr id="63" name="Straight Connector 62">
            <a:extLst>
              <a:ext uri="{FF2B5EF4-FFF2-40B4-BE49-F238E27FC236}">
                <a16:creationId xmlns:a16="http://schemas.microsoft.com/office/drawing/2014/main" id="{0102ABDC-5343-4098-87EE-7D5D20D4DCBC}"/>
              </a:ext>
            </a:extLst>
          </p:cNvPr>
          <p:cNvCxnSpPr/>
          <p:nvPr/>
        </p:nvCxnSpPr>
        <p:spPr>
          <a:xfrm flipH="1">
            <a:off x="6659973" y="5782355"/>
            <a:ext cx="24447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4" name="Straight Connector 63">
            <a:extLst>
              <a:ext uri="{FF2B5EF4-FFF2-40B4-BE49-F238E27FC236}">
                <a16:creationId xmlns:a16="http://schemas.microsoft.com/office/drawing/2014/main" id="{A51F19B4-6AB2-4B2B-B3F5-C32758D75906}"/>
              </a:ext>
            </a:extLst>
          </p:cNvPr>
          <p:cNvCxnSpPr/>
          <p:nvPr/>
        </p:nvCxnSpPr>
        <p:spPr>
          <a:xfrm>
            <a:off x="6659428" y="5596201"/>
            <a:ext cx="0" cy="5759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67" name="Text Box 16">
            <a:extLst>
              <a:ext uri="{FF2B5EF4-FFF2-40B4-BE49-F238E27FC236}">
                <a16:creationId xmlns:a16="http://schemas.microsoft.com/office/drawing/2014/main" id="{475EE21F-A40E-4F20-A377-5C81B0131C80}"/>
              </a:ext>
            </a:extLst>
          </p:cNvPr>
          <p:cNvSpPr txBox="1">
            <a:spLocks noChangeArrowheads="1"/>
          </p:cNvSpPr>
          <p:nvPr/>
        </p:nvSpPr>
        <p:spPr bwMode="auto">
          <a:xfrm>
            <a:off x="802758" y="2709715"/>
            <a:ext cx="6883064" cy="2308324"/>
          </a:xfrm>
          <a:prstGeom prst="rect">
            <a:avLst/>
          </a:prstGeom>
          <a:solidFill>
            <a:schemeClr val="bg2">
              <a:lumMod val="40000"/>
              <a:lumOff val="60000"/>
            </a:schemeClr>
          </a:solidFill>
          <a:ln>
            <a:noFill/>
          </a:ln>
          <a:effec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i="1" dirty="0">
                <a:solidFill>
                  <a:srgbClr val="0000FF"/>
                </a:solidFill>
              </a:rPr>
              <a:t>By what mechanism could inflammation </a:t>
            </a:r>
            <a:r>
              <a:rPr lang="en-US" altLang="en-US" sz="1600" b="1" dirty="0">
                <a:solidFill>
                  <a:srgbClr val="0000FF"/>
                </a:solidFill>
              </a:rPr>
              <a:t>push</a:t>
            </a:r>
            <a:r>
              <a:rPr lang="en-US" altLang="en-US" sz="1600" i="1" dirty="0">
                <a:solidFill>
                  <a:srgbClr val="0000FF"/>
                </a:solidFill>
              </a:rPr>
              <a:t> the angle closed?</a:t>
            </a:r>
          </a:p>
          <a:p>
            <a:pPr eaLnBrk="1" hangingPunct="1">
              <a:spcBef>
                <a:spcPct val="0"/>
              </a:spcBef>
              <a:buClrTx/>
              <a:buSzTx/>
              <a:buFontTx/>
              <a:buNone/>
            </a:pPr>
            <a:r>
              <a:rPr lang="en-US" altLang="en-US" sz="1600" dirty="0">
                <a:solidFill>
                  <a:srgbClr val="0000FF"/>
                </a:solidFill>
              </a:rPr>
              <a:t>A massive  exudative RD  could push the lens into the pupil</a:t>
            </a:r>
            <a:endParaRPr lang="en-US" altLang="en-US" sz="1600" dirty="0">
              <a:solidFill>
                <a:schemeClr val="bg2">
                  <a:lumMod val="40000"/>
                  <a:lumOff val="60000"/>
                </a:schemeClr>
              </a:solidFill>
            </a:endParaRPr>
          </a:p>
          <a:p>
            <a:pPr eaLnBrk="1" hangingPunct="1">
              <a:spcBef>
                <a:spcPct val="0"/>
              </a:spcBef>
              <a:buClrTx/>
              <a:buSzTx/>
              <a:buFontTx/>
              <a:buNone/>
            </a:pPr>
            <a:endParaRPr lang="en-US" altLang="en-US" sz="1600" i="1" dirty="0">
              <a:solidFill>
                <a:schemeClr val="bg2">
                  <a:lumMod val="40000"/>
                  <a:lumOff val="60000"/>
                </a:schemeClr>
              </a:solidFill>
            </a:endParaRPr>
          </a:p>
          <a:p>
            <a:pPr eaLnBrk="1" hangingPunct="1">
              <a:spcBef>
                <a:spcPct val="0"/>
              </a:spcBef>
              <a:buClrTx/>
              <a:buSzTx/>
              <a:buFontTx/>
              <a:buNone/>
            </a:pPr>
            <a:r>
              <a:rPr lang="en-US" altLang="en-US" sz="1600" i="1" dirty="0">
                <a:solidFill>
                  <a:schemeClr val="bg2">
                    <a:lumMod val="40000"/>
                    <a:lumOff val="60000"/>
                  </a:schemeClr>
                </a:solidFill>
              </a:rPr>
              <a:t>How does inflammation </a:t>
            </a:r>
            <a:r>
              <a:rPr lang="en-US" altLang="en-US" sz="1600" b="1" dirty="0">
                <a:solidFill>
                  <a:schemeClr val="bg2">
                    <a:lumMod val="40000"/>
                    <a:lumOff val="60000"/>
                  </a:schemeClr>
                </a:solidFill>
              </a:rPr>
              <a:t>pull</a:t>
            </a:r>
            <a:r>
              <a:rPr lang="en-US" altLang="en-US" sz="1600" i="1" dirty="0">
                <a:solidFill>
                  <a:schemeClr val="bg2">
                    <a:lumMod val="40000"/>
                    <a:lumOff val="60000"/>
                  </a:schemeClr>
                </a:solidFill>
              </a:rPr>
              <a:t> the angle closed?</a:t>
            </a:r>
          </a:p>
          <a:p>
            <a:pPr eaLnBrk="1" hangingPunct="1">
              <a:spcBef>
                <a:spcPct val="0"/>
              </a:spcBef>
              <a:buClrTx/>
              <a:buSzTx/>
              <a:buFontTx/>
              <a:buNone/>
            </a:pPr>
            <a:r>
              <a:rPr lang="en-US" altLang="en-US" sz="1600" dirty="0">
                <a:solidFill>
                  <a:schemeClr val="bg2">
                    <a:lumMod val="40000"/>
                    <a:lumOff val="60000"/>
                  </a:schemeClr>
                </a:solidFill>
              </a:rPr>
              <a:t>Inflammation compromises the blood-aqueous barrier, allowing copious amounts of inflammatory proteins and fibrin to accumulate in the AC. These substances can produce posterior synechiae leading to iris </a:t>
            </a:r>
            <a:r>
              <a:rPr lang="en-US" altLang="en-US" sz="1600" dirty="0" err="1">
                <a:solidFill>
                  <a:schemeClr val="bg2">
                    <a:lumMod val="40000"/>
                    <a:lumOff val="60000"/>
                  </a:schemeClr>
                </a:solidFill>
              </a:rPr>
              <a:t>bombé</a:t>
            </a:r>
            <a:r>
              <a:rPr lang="en-US" altLang="en-US" sz="1600" dirty="0">
                <a:solidFill>
                  <a:schemeClr val="bg2">
                    <a:lumMod val="40000"/>
                    <a:lumOff val="60000"/>
                  </a:schemeClr>
                </a:solidFill>
              </a:rPr>
              <a:t> and eventually angle closure. Additionally, PAS can form, especially if peripheral iris edema is present.</a:t>
            </a:r>
          </a:p>
        </p:txBody>
      </p:sp>
      <p:sp>
        <p:nvSpPr>
          <p:cNvPr id="68" name="Rectangle 67">
            <a:extLst>
              <a:ext uri="{FF2B5EF4-FFF2-40B4-BE49-F238E27FC236}">
                <a16:creationId xmlns:a16="http://schemas.microsoft.com/office/drawing/2014/main" id="{7ACB17B1-E045-4733-96BA-2FBC4A9E5CF9}"/>
              </a:ext>
            </a:extLst>
          </p:cNvPr>
          <p:cNvSpPr/>
          <p:nvPr/>
        </p:nvSpPr>
        <p:spPr>
          <a:xfrm>
            <a:off x="1890250" y="3011942"/>
            <a:ext cx="1329326" cy="259875"/>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800" dirty="0">
                <a:solidFill>
                  <a:schemeClr val="tx1"/>
                </a:solidFill>
              </a:rPr>
              <a:t>three words</a:t>
            </a:r>
          </a:p>
        </p:txBody>
      </p:sp>
      <p:sp>
        <p:nvSpPr>
          <p:cNvPr id="65" name="Oval 64">
            <a:extLst>
              <a:ext uri="{FF2B5EF4-FFF2-40B4-BE49-F238E27FC236}">
                <a16:creationId xmlns:a16="http://schemas.microsoft.com/office/drawing/2014/main" id="{D3617266-4492-46BD-9A55-5EE64D385CCE}"/>
              </a:ext>
            </a:extLst>
          </p:cNvPr>
          <p:cNvSpPr/>
          <p:nvPr/>
        </p:nvSpPr>
        <p:spPr>
          <a:xfrm>
            <a:off x="6866976" y="5530751"/>
            <a:ext cx="1498124" cy="498987"/>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 name="Oval 65">
            <a:extLst>
              <a:ext uri="{FF2B5EF4-FFF2-40B4-BE49-F238E27FC236}">
                <a16:creationId xmlns:a16="http://schemas.microsoft.com/office/drawing/2014/main" id="{89E14842-3F4A-4798-9066-F8D2E0E7A8E8}"/>
              </a:ext>
            </a:extLst>
          </p:cNvPr>
          <p:cNvSpPr/>
          <p:nvPr/>
        </p:nvSpPr>
        <p:spPr>
          <a:xfrm>
            <a:off x="5497675" y="5638800"/>
            <a:ext cx="1011830" cy="734038"/>
          </a:xfrm>
          <a:prstGeom prst="ellipse">
            <a:avLst/>
          </a:prstGeom>
          <a:noFill/>
          <a:ln>
            <a:solidFill>
              <a:schemeClr val="tx1"/>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862734817"/>
      </p:ext>
    </p:extLst>
  </p:cSld>
  <p:clrMapOvr>
    <a:masterClrMapping/>
  </p:clrMapOvr>
</p:sld>
</file>

<file path=ppt/slides/slide4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Straight Arrow Connector 12">
            <a:extLst>
              <a:ext uri="{FF2B5EF4-FFF2-40B4-BE49-F238E27FC236}">
                <a16:creationId xmlns:a16="http://schemas.microsoft.com/office/drawing/2014/main" id="{A6DE2085-829C-480C-9216-69D6039C0A37}"/>
              </a:ext>
            </a:extLst>
          </p:cNvPr>
          <p:cNvCxnSpPr>
            <a:cxnSpLocks/>
          </p:cNvCxnSpPr>
          <p:nvPr/>
        </p:nvCxnSpPr>
        <p:spPr>
          <a:xfrm>
            <a:off x="6717173" y="1828800"/>
            <a:ext cx="0" cy="3462754"/>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43014" name="Text Box 6"/>
          <p:cNvSpPr txBox="1">
            <a:spLocks noChangeArrowheads="1"/>
          </p:cNvSpPr>
          <p:nvPr/>
        </p:nvSpPr>
        <p:spPr bwMode="auto">
          <a:xfrm>
            <a:off x="533400" y="2356376"/>
            <a:ext cx="1005403"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Lens-</a:t>
            </a:r>
          </a:p>
          <a:p>
            <a:pPr algn="ctr" eaLnBrk="1" hangingPunct="1">
              <a:lnSpc>
                <a:spcPct val="80000"/>
              </a:lnSpc>
              <a:spcBef>
                <a:spcPct val="0"/>
              </a:spcBef>
              <a:buClrTx/>
              <a:buSzTx/>
              <a:buFontTx/>
              <a:buNone/>
            </a:pPr>
            <a:r>
              <a:rPr lang="en-US" altLang="en-US" sz="1800" dirty="0">
                <a:solidFill>
                  <a:schemeClr val="bg1">
                    <a:lumMod val="75000"/>
                  </a:schemeClr>
                </a:solidFill>
              </a:rPr>
              <a:t>Induced</a:t>
            </a:r>
          </a:p>
        </p:txBody>
      </p:sp>
      <p:sp>
        <p:nvSpPr>
          <p:cNvPr id="43017" name="Text Box 14"/>
          <p:cNvSpPr txBox="1">
            <a:spLocks noChangeArrowheads="1"/>
          </p:cNvSpPr>
          <p:nvPr/>
        </p:nvSpPr>
        <p:spPr bwMode="auto">
          <a:xfrm>
            <a:off x="3026498" y="2365901"/>
            <a:ext cx="1633781"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Aphakic/</a:t>
            </a:r>
          </a:p>
          <a:p>
            <a:pPr algn="ctr" eaLnBrk="1" hangingPunct="1">
              <a:lnSpc>
                <a:spcPct val="80000"/>
              </a:lnSpc>
              <a:spcBef>
                <a:spcPct val="0"/>
              </a:spcBef>
              <a:buClrTx/>
              <a:buSzTx/>
              <a:buFontTx/>
              <a:buNone/>
            </a:pPr>
            <a:r>
              <a:rPr lang="en-US" altLang="en-US" sz="1800" dirty="0" err="1">
                <a:solidFill>
                  <a:schemeClr val="bg1">
                    <a:lumMod val="75000"/>
                  </a:schemeClr>
                </a:solidFill>
              </a:rPr>
              <a:t>Pseudophakic</a:t>
            </a:r>
            <a:endParaRPr lang="en-US" altLang="en-US" sz="1800" dirty="0">
              <a:solidFill>
                <a:schemeClr val="bg1">
                  <a:lumMod val="75000"/>
                </a:schemeClr>
              </a:solidFill>
            </a:endParaRPr>
          </a:p>
        </p:txBody>
      </p:sp>
      <p:sp>
        <p:nvSpPr>
          <p:cNvPr id="43031" name="Text Box 35"/>
          <p:cNvSpPr txBox="1">
            <a:spLocks noChangeArrowheads="1"/>
          </p:cNvSpPr>
          <p:nvPr/>
        </p:nvSpPr>
        <p:spPr bwMode="auto">
          <a:xfrm>
            <a:off x="1190847" y="1295400"/>
            <a:ext cx="2473754"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solidFill>
                  <a:schemeClr val="bg1">
                    <a:lumMod val="75000"/>
                  </a:schemeClr>
                </a:solidFill>
              </a:rPr>
              <a:t>w/ Pupillary Block</a:t>
            </a:r>
          </a:p>
        </p:txBody>
      </p:sp>
      <p:sp>
        <p:nvSpPr>
          <p:cNvPr id="43032" name="Text Box 36"/>
          <p:cNvSpPr txBox="1">
            <a:spLocks noChangeArrowheads="1"/>
          </p:cNvSpPr>
          <p:nvPr/>
        </p:nvSpPr>
        <p:spPr bwMode="auto">
          <a:xfrm>
            <a:off x="5181600" y="1295400"/>
            <a:ext cx="2630848"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t>w/o Pupillary Block</a:t>
            </a:r>
          </a:p>
        </p:txBody>
      </p:sp>
      <p:sp>
        <p:nvSpPr>
          <p:cNvPr id="49" name="Rectangle 2">
            <a:extLst>
              <a:ext uri="{FF2B5EF4-FFF2-40B4-BE49-F238E27FC236}">
                <a16:creationId xmlns:a16="http://schemas.microsoft.com/office/drawing/2014/main" id="{240EE5BF-F7D2-4FC8-A5DD-F6B5423153C6}"/>
              </a:ext>
            </a:extLst>
          </p:cNvPr>
          <p:cNvSpPr>
            <a:spLocks noGrp="1" noChangeArrowheads="1"/>
          </p:cNvSpPr>
          <p:nvPr>
            <p:ph type="title"/>
          </p:nvPr>
        </p:nvSpPr>
        <p:spPr>
          <a:xfrm>
            <a:off x="457200" y="304800"/>
            <a:ext cx="7543800" cy="563562"/>
          </a:xfrm>
        </p:spPr>
        <p:txBody>
          <a:bodyPr/>
          <a:lstStyle/>
          <a:p>
            <a:pPr eaLnBrk="1" hangingPunct="1"/>
            <a:r>
              <a:rPr lang="en-US" altLang="en-US" sz="3500" dirty="0"/>
              <a:t>A</a:t>
            </a:r>
          </a:p>
        </p:txBody>
      </p:sp>
      <p:sp>
        <p:nvSpPr>
          <p:cNvPr id="50" name="TextBox 49">
            <a:extLst>
              <a:ext uri="{FF2B5EF4-FFF2-40B4-BE49-F238E27FC236}">
                <a16:creationId xmlns:a16="http://schemas.microsoft.com/office/drawing/2014/main" id="{CF426230-46C8-405C-9015-99EF57762A2E}"/>
              </a:ext>
            </a:extLst>
          </p:cNvPr>
          <p:cNvSpPr txBox="1"/>
          <p:nvPr/>
        </p:nvSpPr>
        <p:spPr>
          <a:xfrm>
            <a:off x="2259496" y="189094"/>
            <a:ext cx="4607480" cy="400110"/>
          </a:xfrm>
          <a:prstGeom prst="rect">
            <a:avLst/>
          </a:prstGeom>
          <a:solidFill>
            <a:schemeClr val="accent1">
              <a:lumMod val="60000"/>
              <a:lumOff val="40000"/>
            </a:schemeClr>
          </a:solidFill>
        </p:spPr>
        <p:txBody>
          <a:bodyPr wrap="none" rtlCol="0">
            <a:spAutoFit/>
          </a:bodyPr>
          <a:lstStyle/>
          <a:p>
            <a:pPr algn="ctr"/>
            <a:r>
              <a:rPr lang="en-US" sz="2000" b="1" dirty="0"/>
              <a:t>Secondary Angle Closure Glaucoma</a:t>
            </a:r>
          </a:p>
        </p:txBody>
      </p:sp>
      <p:sp>
        <p:nvSpPr>
          <p:cNvPr id="2" name="TextBox 1">
            <a:extLst>
              <a:ext uri="{FF2B5EF4-FFF2-40B4-BE49-F238E27FC236}">
                <a16:creationId xmlns:a16="http://schemas.microsoft.com/office/drawing/2014/main" id="{A7E30BEC-923B-4C9A-A856-BDD0D882F6B8}"/>
              </a:ext>
            </a:extLst>
          </p:cNvPr>
          <p:cNvSpPr txBox="1"/>
          <p:nvPr/>
        </p:nvSpPr>
        <p:spPr>
          <a:xfrm>
            <a:off x="887305" y="2844119"/>
            <a:ext cx="1494320" cy="338554"/>
          </a:xfrm>
          <a:prstGeom prst="rect">
            <a:avLst/>
          </a:prstGeom>
          <a:noFill/>
        </p:spPr>
        <p:txBody>
          <a:bodyPr wrap="none" rtlCol="0">
            <a:spAutoFit/>
          </a:bodyPr>
          <a:lstStyle/>
          <a:p>
            <a:r>
              <a:rPr lang="en-US" sz="1600" dirty="0" err="1">
                <a:solidFill>
                  <a:schemeClr val="bg1">
                    <a:lumMod val="75000"/>
                  </a:schemeClr>
                </a:solidFill>
              </a:rPr>
              <a:t>Phacomorphic</a:t>
            </a:r>
            <a:endParaRPr lang="en-US" sz="1600" dirty="0">
              <a:solidFill>
                <a:schemeClr val="bg1">
                  <a:lumMod val="75000"/>
                </a:schemeClr>
              </a:solidFill>
            </a:endParaRPr>
          </a:p>
        </p:txBody>
      </p:sp>
      <p:sp>
        <p:nvSpPr>
          <p:cNvPr id="51" name="TextBox 50">
            <a:extLst>
              <a:ext uri="{FF2B5EF4-FFF2-40B4-BE49-F238E27FC236}">
                <a16:creationId xmlns:a16="http://schemas.microsoft.com/office/drawing/2014/main" id="{156069D4-340B-4160-A336-EBF73557CEE0}"/>
              </a:ext>
            </a:extLst>
          </p:cNvPr>
          <p:cNvSpPr txBox="1"/>
          <p:nvPr/>
        </p:nvSpPr>
        <p:spPr>
          <a:xfrm>
            <a:off x="884725" y="3175578"/>
            <a:ext cx="1402948" cy="338554"/>
          </a:xfrm>
          <a:prstGeom prst="rect">
            <a:avLst/>
          </a:prstGeom>
          <a:noFill/>
        </p:spPr>
        <p:txBody>
          <a:bodyPr wrap="none" rtlCol="0">
            <a:spAutoFit/>
          </a:bodyPr>
          <a:lstStyle/>
          <a:p>
            <a:r>
              <a:rPr lang="en-US" sz="1600" dirty="0">
                <a:solidFill>
                  <a:schemeClr val="bg1">
                    <a:lumMod val="75000"/>
                  </a:schemeClr>
                </a:solidFill>
              </a:rPr>
              <a:t>Ectopia </a:t>
            </a:r>
            <a:r>
              <a:rPr lang="en-US" sz="1600" dirty="0" err="1">
                <a:solidFill>
                  <a:schemeClr val="bg1">
                    <a:lumMod val="75000"/>
                  </a:schemeClr>
                </a:solidFill>
              </a:rPr>
              <a:t>lentis</a:t>
            </a:r>
            <a:endParaRPr lang="en-US" sz="1600" dirty="0">
              <a:solidFill>
                <a:schemeClr val="bg1">
                  <a:lumMod val="75000"/>
                </a:schemeClr>
              </a:solidFill>
            </a:endParaRPr>
          </a:p>
        </p:txBody>
      </p:sp>
      <p:cxnSp>
        <p:nvCxnSpPr>
          <p:cNvPr id="71" name="Straight Connector 70">
            <a:extLst>
              <a:ext uri="{FF2B5EF4-FFF2-40B4-BE49-F238E27FC236}">
                <a16:creationId xmlns:a16="http://schemas.microsoft.com/office/drawing/2014/main" id="{C104938D-BA8D-4E39-9D5F-9EE2012F2F3C}"/>
              </a:ext>
            </a:extLst>
          </p:cNvPr>
          <p:cNvCxnSpPr>
            <a:cxnSpLocks/>
          </p:cNvCxnSpPr>
          <p:nvPr/>
        </p:nvCxnSpPr>
        <p:spPr>
          <a:xfrm flipH="1">
            <a:off x="762665" y="3023488"/>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2A7E4E40-472F-4E50-8A7A-45C10FDD7171}"/>
              </a:ext>
            </a:extLst>
          </p:cNvPr>
          <p:cNvCxnSpPr>
            <a:cxnSpLocks/>
          </p:cNvCxnSpPr>
          <p:nvPr/>
        </p:nvCxnSpPr>
        <p:spPr>
          <a:xfrm flipH="1">
            <a:off x="762665" y="3347853"/>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C3924889-45B9-4383-9C9E-48F0A9C27AD8}"/>
              </a:ext>
            </a:extLst>
          </p:cNvPr>
          <p:cNvCxnSpPr>
            <a:cxnSpLocks/>
          </p:cNvCxnSpPr>
          <p:nvPr/>
        </p:nvCxnSpPr>
        <p:spPr>
          <a:xfrm flipH="1">
            <a:off x="748719" y="2838976"/>
            <a:ext cx="13947" cy="5088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 name="Straight Arrow Connector 5">
            <a:extLst>
              <a:ext uri="{FF2B5EF4-FFF2-40B4-BE49-F238E27FC236}">
                <a16:creationId xmlns:a16="http://schemas.microsoft.com/office/drawing/2014/main" id="{A3439F0C-5143-461F-8F3C-2E830785DEFC}"/>
              </a:ext>
            </a:extLst>
          </p:cNvPr>
          <p:cNvCxnSpPr>
            <a:stCxn id="50" idx="2"/>
          </p:cNvCxnSpPr>
          <p:nvPr/>
        </p:nvCxnSpPr>
        <p:spPr>
          <a:xfrm flipH="1">
            <a:off x="2971800" y="589204"/>
            <a:ext cx="1591436" cy="706196"/>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0" name="Straight Arrow Connector 9">
            <a:extLst>
              <a:ext uri="{FF2B5EF4-FFF2-40B4-BE49-F238E27FC236}">
                <a16:creationId xmlns:a16="http://schemas.microsoft.com/office/drawing/2014/main" id="{84DC796E-F6ED-4FBB-82D2-A260F480BF8A}"/>
              </a:ext>
            </a:extLst>
          </p:cNvPr>
          <p:cNvCxnSpPr>
            <a:cxnSpLocks/>
          </p:cNvCxnSpPr>
          <p:nvPr/>
        </p:nvCxnSpPr>
        <p:spPr>
          <a:xfrm>
            <a:off x="4572000" y="589204"/>
            <a:ext cx="1600200" cy="706196"/>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6" name="Straight Arrow Connector 25">
            <a:extLst>
              <a:ext uri="{FF2B5EF4-FFF2-40B4-BE49-F238E27FC236}">
                <a16:creationId xmlns:a16="http://schemas.microsoft.com/office/drawing/2014/main" id="{B70E0124-9B84-41A5-8D84-A66B7838A706}"/>
              </a:ext>
            </a:extLst>
          </p:cNvPr>
          <p:cNvCxnSpPr>
            <a:cxnSpLocks/>
          </p:cNvCxnSpPr>
          <p:nvPr/>
        </p:nvCxnSpPr>
        <p:spPr>
          <a:xfrm flipH="1">
            <a:off x="1159539" y="1828800"/>
            <a:ext cx="1290435" cy="478059"/>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28" name="Straight Arrow Connector 27">
            <a:extLst>
              <a:ext uri="{FF2B5EF4-FFF2-40B4-BE49-F238E27FC236}">
                <a16:creationId xmlns:a16="http://schemas.microsoft.com/office/drawing/2014/main" id="{567A4249-5C59-4416-8A8E-1C35913900AB}"/>
              </a:ext>
            </a:extLst>
          </p:cNvPr>
          <p:cNvCxnSpPr>
            <a:cxnSpLocks/>
          </p:cNvCxnSpPr>
          <p:nvPr/>
        </p:nvCxnSpPr>
        <p:spPr>
          <a:xfrm>
            <a:off x="2449973" y="1832208"/>
            <a:ext cx="1268784"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56" name="Text Box 6">
            <a:extLst>
              <a:ext uri="{FF2B5EF4-FFF2-40B4-BE49-F238E27FC236}">
                <a16:creationId xmlns:a16="http://schemas.microsoft.com/office/drawing/2014/main" id="{557983BD-9D64-49B9-A366-A08663B0451F}"/>
              </a:ext>
            </a:extLst>
          </p:cNvPr>
          <p:cNvSpPr txBox="1">
            <a:spLocks noChangeArrowheads="1"/>
          </p:cNvSpPr>
          <p:nvPr/>
        </p:nvSpPr>
        <p:spPr bwMode="auto">
          <a:xfrm>
            <a:off x="5029200" y="2356376"/>
            <a:ext cx="813043"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r" eaLnBrk="1" hangingPunct="1">
              <a:lnSpc>
                <a:spcPct val="80000"/>
              </a:lnSpc>
              <a:spcBef>
                <a:spcPct val="0"/>
              </a:spcBef>
              <a:buClrTx/>
              <a:buSzTx/>
              <a:buFontTx/>
              <a:buNone/>
            </a:pPr>
            <a:r>
              <a:rPr lang="en-US" altLang="en-US" sz="1800" dirty="0"/>
              <a:t>‘Push’</a:t>
            </a:r>
          </a:p>
        </p:txBody>
      </p:sp>
      <p:sp>
        <p:nvSpPr>
          <p:cNvPr id="57" name="Text Box 14">
            <a:extLst>
              <a:ext uri="{FF2B5EF4-FFF2-40B4-BE49-F238E27FC236}">
                <a16:creationId xmlns:a16="http://schemas.microsoft.com/office/drawing/2014/main" id="{5DAFA1C1-3A29-4C27-A379-663FDD22E326}"/>
              </a:ext>
            </a:extLst>
          </p:cNvPr>
          <p:cNvSpPr txBox="1">
            <a:spLocks noChangeArrowheads="1"/>
          </p:cNvSpPr>
          <p:nvPr/>
        </p:nvSpPr>
        <p:spPr bwMode="auto">
          <a:xfrm>
            <a:off x="7620000" y="2365901"/>
            <a:ext cx="671979"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‘Pull’</a:t>
            </a:r>
          </a:p>
        </p:txBody>
      </p:sp>
      <p:cxnSp>
        <p:nvCxnSpPr>
          <p:cNvPr id="58" name="Straight Arrow Connector 57">
            <a:extLst>
              <a:ext uri="{FF2B5EF4-FFF2-40B4-BE49-F238E27FC236}">
                <a16:creationId xmlns:a16="http://schemas.microsoft.com/office/drawing/2014/main" id="{E874FEE9-46BD-46A3-90A3-DE7CC220FBFF}"/>
              </a:ext>
            </a:extLst>
          </p:cNvPr>
          <p:cNvCxnSpPr>
            <a:cxnSpLocks/>
          </p:cNvCxnSpPr>
          <p:nvPr/>
        </p:nvCxnSpPr>
        <p:spPr>
          <a:xfrm flipH="1">
            <a:off x="5867400" y="1828800"/>
            <a:ext cx="849775"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59" name="Straight Arrow Connector 58">
            <a:extLst>
              <a:ext uri="{FF2B5EF4-FFF2-40B4-BE49-F238E27FC236}">
                <a16:creationId xmlns:a16="http://schemas.microsoft.com/office/drawing/2014/main" id="{C370A4A1-FE96-4E70-B89E-839542A5E241}"/>
              </a:ext>
            </a:extLst>
          </p:cNvPr>
          <p:cNvCxnSpPr>
            <a:cxnSpLocks/>
          </p:cNvCxnSpPr>
          <p:nvPr/>
        </p:nvCxnSpPr>
        <p:spPr>
          <a:xfrm>
            <a:off x="6717173" y="1832208"/>
            <a:ext cx="902827" cy="474047"/>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62" name="Text Box 16">
            <a:extLst>
              <a:ext uri="{FF2B5EF4-FFF2-40B4-BE49-F238E27FC236}">
                <a16:creationId xmlns:a16="http://schemas.microsoft.com/office/drawing/2014/main" id="{33538067-0726-41B0-93FF-357EF00CA62D}"/>
              </a:ext>
            </a:extLst>
          </p:cNvPr>
          <p:cNvSpPr txBox="1">
            <a:spLocks noChangeArrowheads="1"/>
          </p:cNvSpPr>
          <p:nvPr/>
        </p:nvSpPr>
        <p:spPr bwMode="auto">
          <a:xfrm>
            <a:off x="8065437" y="2684785"/>
            <a:ext cx="628698"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NVG</a:t>
            </a:r>
          </a:p>
        </p:txBody>
      </p:sp>
      <p:sp>
        <p:nvSpPr>
          <p:cNvPr id="70" name="Text Box 21">
            <a:extLst>
              <a:ext uri="{FF2B5EF4-FFF2-40B4-BE49-F238E27FC236}">
                <a16:creationId xmlns:a16="http://schemas.microsoft.com/office/drawing/2014/main" id="{86C32650-BE1F-4CC3-8DB5-0C136D877E6F}"/>
              </a:ext>
            </a:extLst>
          </p:cNvPr>
          <p:cNvSpPr txBox="1">
            <a:spLocks noChangeArrowheads="1"/>
          </p:cNvSpPr>
          <p:nvPr/>
        </p:nvSpPr>
        <p:spPr bwMode="auto">
          <a:xfrm>
            <a:off x="8070534" y="3048000"/>
            <a:ext cx="526106"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a:solidFill>
                  <a:schemeClr val="bg1">
                    <a:lumMod val="75000"/>
                  </a:schemeClr>
                </a:solidFill>
              </a:rPr>
              <a:t>ICE</a:t>
            </a:r>
          </a:p>
        </p:txBody>
      </p:sp>
      <p:sp>
        <p:nvSpPr>
          <p:cNvPr id="75" name="Text Box 45">
            <a:extLst>
              <a:ext uri="{FF2B5EF4-FFF2-40B4-BE49-F238E27FC236}">
                <a16:creationId xmlns:a16="http://schemas.microsoft.com/office/drawing/2014/main" id="{2B6EDA2D-8F55-4DFD-A225-8C03CE6FC7F3}"/>
              </a:ext>
            </a:extLst>
          </p:cNvPr>
          <p:cNvSpPr txBox="1">
            <a:spLocks noChangeArrowheads="1"/>
          </p:cNvSpPr>
          <p:nvPr/>
        </p:nvSpPr>
        <p:spPr bwMode="auto">
          <a:xfrm>
            <a:off x="8073162" y="3810000"/>
            <a:ext cx="1070837" cy="74635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ts val="1700"/>
              </a:lnSpc>
              <a:spcBef>
                <a:spcPct val="0"/>
              </a:spcBef>
              <a:buClrTx/>
              <a:buSzTx/>
              <a:buFontTx/>
              <a:buNone/>
            </a:pPr>
            <a:r>
              <a:rPr lang="en-US" altLang="en-US" sz="1600" dirty="0">
                <a:solidFill>
                  <a:schemeClr val="bg1">
                    <a:lumMod val="75000"/>
                  </a:schemeClr>
                </a:solidFill>
              </a:rPr>
              <a:t>Epithelial/ fibrous ingrowth</a:t>
            </a:r>
          </a:p>
        </p:txBody>
      </p:sp>
      <p:cxnSp>
        <p:nvCxnSpPr>
          <p:cNvPr id="77" name="Straight Connector 76">
            <a:extLst>
              <a:ext uri="{FF2B5EF4-FFF2-40B4-BE49-F238E27FC236}">
                <a16:creationId xmlns:a16="http://schemas.microsoft.com/office/drawing/2014/main" id="{FC090BD7-F2E1-4464-B57B-9CBE5874C89B}"/>
              </a:ext>
            </a:extLst>
          </p:cNvPr>
          <p:cNvCxnSpPr>
            <a:cxnSpLocks/>
          </p:cNvCxnSpPr>
          <p:nvPr/>
        </p:nvCxnSpPr>
        <p:spPr>
          <a:xfrm>
            <a:off x="7873969" y="2674448"/>
            <a:ext cx="7724" cy="1287952"/>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8" name="Straight Connector 77">
            <a:extLst>
              <a:ext uri="{FF2B5EF4-FFF2-40B4-BE49-F238E27FC236}">
                <a16:creationId xmlns:a16="http://schemas.microsoft.com/office/drawing/2014/main" id="{B1922ED5-C3D8-43D8-A00D-1D6BC9201DBA}"/>
              </a:ext>
            </a:extLst>
          </p:cNvPr>
          <p:cNvCxnSpPr/>
          <p:nvPr/>
        </p:nvCxnSpPr>
        <p:spPr>
          <a:xfrm flipH="1">
            <a:off x="7873968" y="2840262"/>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9" name="Straight Connector 78">
            <a:extLst>
              <a:ext uri="{FF2B5EF4-FFF2-40B4-BE49-F238E27FC236}">
                <a16:creationId xmlns:a16="http://schemas.microsoft.com/office/drawing/2014/main" id="{77019ED2-6D69-4A60-9D19-D4DB786EA3A0}"/>
              </a:ext>
            </a:extLst>
          </p:cNvPr>
          <p:cNvCxnSpPr/>
          <p:nvPr/>
        </p:nvCxnSpPr>
        <p:spPr>
          <a:xfrm flipH="1">
            <a:off x="7873968" y="3213518"/>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1" name="Straight Connector 80">
            <a:extLst>
              <a:ext uri="{FF2B5EF4-FFF2-40B4-BE49-F238E27FC236}">
                <a16:creationId xmlns:a16="http://schemas.microsoft.com/office/drawing/2014/main" id="{9796A12F-4125-4C05-8EE8-A388740C580D}"/>
              </a:ext>
            </a:extLst>
          </p:cNvPr>
          <p:cNvCxnSpPr/>
          <p:nvPr/>
        </p:nvCxnSpPr>
        <p:spPr>
          <a:xfrm flipH="1">
            <a:off x="7877837" y="3581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3" name="Straight Connector 82">
            <a:extLst>
              <a:ext uri="{FF2B5EF4-FFF2-40B4-BE49-F238E27FC236}">
                <a16:creationId xmlns:a16="http://schemas.microsoft.com/office/drawing/2014/main" id="{7FDC5F4B-9BF0-42AD-B8BB-2F2399BCF1E2}"/>
              </a:ext>
            </a:extLst>
          </p:cNvPr>
          <p:cNvCxnSpPr/>
          <p:nvPr/>
        </p:nvCxnSpPr>
        <p:spPr>
          <a:xfrm flipH="1">
            <a:off x="7881693" y="3962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93" name="Text Box 42">
            <a:extLst>
              <a:ext uri="{FF2B5EF4-FFF2-40B4-BE49-F238E27FC236}">
                <a16:creationId xmlns:a16="http://schemas.microsoft.com/office/drawing/2014/main" id="{53BAB77F-E061-4834-9068-34BDF78AD071}"/>
              </a:ext>
            </a:extLst>
          </p:cNvPr>
          <p:cNvSpPr txBox="1">
            <a:spLocks noChangeArrowheads="1"/>
          </p:cNvSpPr>
          <p:nvPr/>
        </p:nvSpPr>
        <p:spPr bwMode="auto">
          <a:xfrm>
            <a:off x="8111387" y="3429000"/>
            <a:ext cx="856196"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Flat AC</a:t>
            </a:r>
          </a:p>
        </p:txBody>
      </p:sp>
      <p:sp>
        <p:nvSpPr>
          <p:cNvPr id="100" name="Text Box 23">
            <a:extLst>
              <a:ext uri="{FF2B5EF4-FFF2-40B4-BE49-F238E27FC236}">
                <a16:creationId xmlns:a16="http://schemas.microsoft.com/office/drawing/2014/main" id="{D8F2FCFF-2984-4836-B000-9C5601A8EAAA}"/>
              </a:ext>
            </a:extLst>
          </p:cNvPr>
          <p:cNvSpPr txBox="1">
            <a:spLocks noChangeArrowheads="1"/>
          </p:cNvSpPr>
          <p:nvPr/>
        </p:nvSpPr>
        <p:spPr bwMode="auto">
          <a:xfrm>
            <a:off x="5530369" y="2667000"/>
            <a:ext cx="2143536"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Aqueous misdirection</a:t>
            </a:r>
          </a:p>
        </p:txBody>
      </p:sp>
      <p:cxnSp>
        <p:nvCxnSpPr>
          <p:cNvPr id="104" name="Straight Connector 103">
            <a:extLst>
              <a:ext uri="{FF2B5EF4-FFF2-40B4-BE49-F238E27FC236}">
                <a16:creationId xmlns:a16="http://schemas.microsoft.com/office/drawing/2014/main" id="{49D87D4A-E317-4446-9B95-5184CB3968F3}"/>
              </a:ext>
            </a:extLst>
          </p:cNvPr>
          <p:cNvCxnSpPr>
            <a:cxnSpLocks/>
          </p:cNvCxnSpPr>
          <p:nvPr/>
        </p:nvCxnSpPr>
        <p:spPr>
          <a:xfrm flipH="1">
            <a:off x="5316229" y="2667000"/>
            <a:ext cx="7397" cy="2531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5" name="Straight Connector 104">
            <a:extLst>
              <a:ext uri="{FF2B5EF4-FFF2-40B4-BE49-F238E27FC236}">
                <a16:creationId xmlns:a16="http://schemas.microsoft.com/office/drawing/2014/main" id="{F40B6D71-75A8-4A88-864D-00D14C2F710D}"/>
              </a:ext>
            </a:extLst>
          </p:cNvPr>
          <p:cNvCxnSpPr/>
          <p:nvPr/>
        </p:nvCxnSpPr>
        <p:spPr>
          <a:xfrm flipH="1">
            <a:off x="5323624" y="2832814"/>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6" name="Straight Connector 105">
            <a:extLst>
              <a:ext uri="{FF2B5EF4-FFF2-40B4-BE49-F238E27FC236}">
                <a16:creationId xmlns:a16="http://schemas.microsoft.com/office/drawing/2014/main" id="{010BF7B2-AA07-4DCF-822D-E2DB5CC0BF59}"/>
              </a:ext>
            </a:extLst>
          </p:cNvPr>
          <p:cNvCxnSpPr/>
          <p:nvPr/>
        </p:nvCxnSpPr>
        <p:spPr>
          <a:xfrm flipH="1">
            <a:off x="5323624" y="3360065"/>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a:extLst>
              <a:ext uri="{FF2B5EF4-FFF2-40B4-BE49-F238E27FC236}">
                <a16:creationId xmlns:a16="http://schemas.microsoft.com/office/drawing/2014/main" id="{BAC8035C-3999-4C31-93CD-6C0D2ADEB73B}"/>
              </a:ext>
            </a:extLst>
          </p:cNvPr>
          <p:cNvCxnSpPr/>
          <p:nvPr/>
        </p:nvCxnSpPr>
        <p:spPr>
          <a:xfrm flipH="1">
            <a:off x="5323536" y="3786938"/>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8" name="Straight Connector 107">
            <a:extLst>
              <a:ext uri="{FF2B5EF4-FFF2-40B4-BE49-F238E27FC236}">
                <a16:creationId xmlns:a16="http://schemas.microsoft.com/office/drawing/2014/main" id="{DB64CAEE-69B4-426A-8A5B-D1269DBF0F66}"/>
              </a:ext>
            </a:extLst>
          </p:cNvPr>
          <p:cNvCxnSpPr/>
          <p:nvPr/>
        </p:nvCxnSpPr>
        <p:spPr>
          <a:xfrm flipH="1">
            <a:off x="5327493" y="4249152"/>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12" name="Straight Connector 111">
            <a:extLst>
              <a:ext uri="{FF2B5EF4-FFF2-40B4-BE49-F238E27FC236}">
                <a16:creationId xmlns:a16="http://schemas.microsoft.com/office/drawing/2014/main" id="{99A16C30-4BE4-48E5-8B65-0C5F3039B8DC}"/>
              </a:ext>
            </a:extLst>
          </p:cNvPr>
          <p:cNvCxnSpPr/>
          <p:nvPr/>
        </p:nvCxnSpPr>
        <p:spPr>
          <a:xfrm flipH="1">
            <a:off x="5333455" y="51816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13" name="Text Box 42">
            <a:extLst>
              <a:ext uri="{FF2B5EF4-FFF2-40B4-BE49-F238E27FC236}">
                <a16:creationId xmlns:a16="http://schemas.microsoft.com/office/drawing/2014/main" id="{056DFFD9-3CA2-42E7-90FE-4F14522E3504}"/>
              </a:ext>
            </a:extLst>
          </p:cNvPr>
          <p:cNvSpPr txBox="1">
            <a:spLocks noChangeArrowheads="1"/>
          </p:cNvSpPr>
          <p:nvPr/>
        </p:nvSpPr>
        <p:spPr bwMode="auto">
          <a:xfrm>
            <a:off x="5533954" y="3623846"/>
            <a:ext cx="1563248"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Retinal surgery</a:t>
            </a:r>
          </a:p>
        </p:txBody>
      </p:sp>
      <p:sp>
        <p:nvSpPr>
          <p:cNvPr id="118" name="Text Box 47">
            <a:extLst>
              <a:ext uri="{FF2B5EF4-FFF2-40B4-BE49-F238E27FC236}">
                <a16:creationId xmlns:a16="http://schemas.microsoft.com/office/drawing/2014/main" id="{3F59D898-ECAD-49F0-9425-2A1BC8DDA7B5}"/>
              </a:ext>
            </a:extLst>
          </p:cNvPr>
          <p:cNvSpPr txBox="1">
            <a:spLocks noChangeArrowheads="1"/>
          </p:cNvSpPr>
          <p:nvPr/>
        </p:nvSpPr>
        <p:spPr bwMode="auto">
          <a:xfrm>
            <a:off x="5523688" y="4538246"/>
            <a:ext cx="1414170"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Drug-induced</a:t>
            </a:r>
          </a:p>
        </p:txBody>
      </p:sp>
      <p:sp>
        <p:nvSpPr>
          <p:cNvPr id="16" name="TextBox 15">
            <a:extLst>
              <a:ext uri="{FF2B5EF4-FFF2-40B4-BE49-F238E27FC236}">
                <a16:creationId xmlns:a16="http://schemas.microsoft.com/office/drawing/2014/main" id="{984E008D-FBBA-42B4-940E-EA26772E0161}"/>
              </a:ext>
            </a:extLst>
          </p:cNvPr>
          <p:cNvSpPr txBox="1"/>
          <p:nvPr/>
        </p:nvSpPr>
        <p:spPr>
          <a:xfrm>
            <a:off x="6230528" y="5257800"/>
            <a:ext cx="1326004" cy="369332"/>
          </a:xfrm>
          <a:prstGeom prst="rect">
            <a:avLst/>
          </a:prstGeom>
          <a:noFill/>
        </p:spPr>
        <p:txBody>
          <a:bodyPr wrap="none" rtlCol="0">
            <a:spAutoFit/>
          </a:bodyPr>
          <a:lstStyle/>
          <a:p>
            <a:pPr algn="ctr"/>
            <a:r>
              <a:rPr lang="en-US" dirty="0"/>
              <a:t>Both/Either</a:t>
            </a:r>
          </a:p>
        </p:txBody>
      </p:sp>
      <p:cxnSp>
        <p:nvCxnSpPr>
          <p:cNvPr id="125" name="Straight Connector 124">
            <a:extLst>
              <a:ext uri="{FF2B5EF4-FFF2-40B4-BE49-F238E27FC236}">
                <a16:creationId xmlns:a16="http://schemas.microsoft.com/office/drawing/2014/main" id="{01138141-D318-4ED7-A7FE-D8F2155CE890}"/>
              </a:ext>
            </a:extLst>
          </p:cNvPr>
          <p:cNvCxnSpPr/>
          <p:nvPr/>
        </p:nvCxnSpPr>
        <p:spPr>
          <a:xfrm flipH="1">
            <a:off x="5334000" y="4724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52" name="Text Box 47">
            <a:extLst>
              <a:ext uri="{FF2B5EF4-FFF2-40B4-BE49-F238E27FC236}">
                <a16:creationId xmlns:a16="http://schemas.microsoft.com/office/drawing/2014/main" id="{E3578916-9804-473C-8F06-D4FA0BCEDFD0}"/>
              </a:ext>
            </a:extLst>
          </p:cNvPr>
          <p:cNvSpPr txBox="1">
            <a:spLocks noChangeArrowheads="1"/>
          </p:cNvSpPr>
          <p:nvPr/>
        </p:nvSpPr>
        <p:spPr bwMode="auto">
          <a:xfrm>
            <a:off x="5543446" y="4055146"/>
            <a:ext cx="1619354"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err="1">
                <a:solidFill>
                  <a:schemeClr val="bg1">
                    <a:lumMod val="75000"/>
                  </a:schemeClr>
                </a:solidFill>
              </a:rPr>
              <a:t>Nanophthalmos</a:t>
            </a:r>
            <a:endParaRPr lang="en-US" altLang="en-US" sz="1600" dirty="0">
              <a:solidFill>
                <a:schemeClr val="bg1">
                  <a:lumMod val="75000"/>
                </a:schemeClr>
              </a:solidFill>
            </a:endParaRPr>
          </a:p>
        </p:txBody>
      </p:sp>
      <p:sp>
        <p:nvSpPr>
          <p:cNvPr id="53" name="Text Box 45">
            <a:extLst>
              <a:ext uri="{FF2B5EF4-FFF2-40B4-BE49-F238E27FC236}">
                <a16:creationId xmlns:a16="http://schemas.microsoft.com/office/drawing/2014/main" id="{57D1A14F-68FE-47D2-983C-1A879D66A9DC}"/>
              </a:ext>
            </a:extLst>
          </p:cNvPr>
          <p:cNvSpPr txBox="1">
            <a:spLocks noChangeArrowheads="1"/>
          </p:cNvSpPr>
          <p:nvPr/>
        </p:nvSpPr>
        <p:spPr bwMode="auto">
          <a:xfrm>
            <a:off x="5523688" y="5013493"/>
            <a:ext cx="582211"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PFV</a:t>
            </a:r>
          </a:p>
        </p:txBody>
      </p:sp>
      <p:sp>
        <p:nvSpPr>
          <p:cNvPr id="54" name="Text Box 42">
            <a:extLst>
              <a:ext uri="{FF2B5EF4-FFF2-40B4-BE49-F238E27FC236}">
                <a16:creationId xmlns:a16="http://schemas.microsoft.com/office/drawing/2014/main" id="{E1E37D2C-2C52-446B-843B-01E64990D3EC}"/>
              </a:ext>
            </a:extLst>
          </p:cNvPr>
          <p:cNvSpPr txBox="1">
            <a:spLocks noChangeArrowheads="1"/>
          </p:cNvSpPr>
          <p:nvPr/>
        </p:nvSpPr>
        <p:spPr bwMode="auto">
          <a:xfrm>
            <a:off x="5551406" y="3192546"/>
            <a:ext cx="2276072"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ERD/choroidal effusion</a:t>
            </a:r>
          </a:p>
        </p:txBody>
      </p:sp>
      <p:cxnSp>
        <p:nvCxnSpPr>
          <p:cNvPr id="21" name="Connector: Elbow 20">
            <a:extLst>
              <a:ext uri="{FF2B5EF4-FFF2-40B4-BE49-F238E27FC236}">
                <a16:creationId xmlns:a16="http://schemas.microsoft.com/office/drawing/2014/main" id="{9CBA8279-FC12-404D-8BDA-D555530A6D0D}"/>
              </a:ext>
            </a:extLst>
          </p:cNvPr>
          <p:cNvCxnSpPr>
            <a:cxnSpLocks/>
          </p:cNvCxnSpPr>
          <p:nvPr/>
        </p:nvCxnSpPr>
        <p:spPr>
          <a:xfrm rot="16200000" flipH="1">
            <a:off x="5110975" y="5403730"/>
            <a:ext cx="637725" cy="227217"/>
          </a:xfrm>
          <a:prstGeom prst="bentConnector3">
            <a:avLst>
              <a:gd name="adj1" fmla="val 101951"/>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69" name="Text Box 47">
            <a:extLst>
              <a:ext uri="{FF2B5EF4-FFF2-40B4-BE49-F238E27FC236}">
                <a16:creationId xmlns:a16="http://schemas.microsoft.com/office/drawing/2014/main" id="{4D97FD5C-B901-40BA-9E78-C8EB2D510429}"/>
              </a:ext>
            </a:extLst>
          </p:cNvPr>
          <p:cNvSpPr txBox="1">
            <a:spLocks noChangeArrowheads="1"/>
          </p:cNvSpPr>
          <p:nvPr/>
        </p:nvSpPr>
        <p:spPr bwMode="auto">
          <a:xfrm>
            <a:off x="5566089" y="5681246"/>
            <a:ext cx="910911" cy="584775"/>
          </a:xfrm>
          <a:prstGeom prst="rect">
            <a:avLst/>
          </a:prstGeom>
          <a:noFill/>
          <a:ln>
            <a:noFill/>
          </a:ln>
          <a:effec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b="1" dirty="0" err="1"/>
              <a:t>Inflam-mation</a:t>
            </a:r>
            <a:endParaRPr lang="en-US" altLang="en-US" sz="1600" b="1" dirty="0"/>
          </a:p>
        </p:txBody>
      </p:sp>
      <p:cxnSp>
        <p:nvCxnSpPr>
          <p:cNvPr id="55" name="Straight Connector 54">
            <a:extLst>
              <a:ext uri="{FF2B5EF4-FFF2-40B4-BE49-F238E27FC236}">
                <a16:creationId xmlns:a16="http://schemas.microsoft.com/office/drawing/2014/main" id="{C939E281-AC28-40AC-932E-94E758CFA29C}"/>
              </a:ext>
            </a:extLst>
          </p:cNvPr>
          <p:cNvCxnSpPr/>
          <p:nvPr/>
        </p:nvCxnSpPr>
        <p:spPr>
          <a:xfrm flipH="1">
            <a:off x="6659428" y="61722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60" name="Text Box 47">
            <a:extLst>
              <a:ext uri="{FF2B5EF4-FFF2-40B4-BE49-F238E27FC236}">
                <a16:creationId xmlns:a16="http://schemas.microsoft.com/office/drawing/2014/main" id="{84378D6E-6AB4-4D21-8723-40A01CFC9921}"/>
              </a:ext>
            </a:extLst>
          </p:cNvPr>
          <p:cNvSpPr txBox="1">
            <a:spLocks noChangeArrowheads="1"/>
          </p:cNvSpPr>
          <p:nvPr/>
        </p:nvSpPr>
        <p:spPr bwMode="auto">
          <a:xfrm>
            <a:off x="6929102" y="6002923"/>
            <a:ext cx="770147"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Tumor</a:t>
            </a:r>
          </a:p>
        </p:txBody>
      </p:sp>
      <p:sp>
        <p:nvSpPr>
          <p:cNvPr id="61" name="Text Box 45">
            <a:extLst>
              <a:ext uri="{FF2B5EF4-FFF2-40B4-BE49-F238E27FC236}">
                <a16:creationId xmlns:a16="http://schemas.microsoft.com/office/drawing/2014/main" id="{474B0086-1BEF-44C7-A764-AEEE8C4156A0}"/>
              </a:ext>
            </a:extLst>
          </p:cNvPr>
          <p:cNvSpPr txBox="1">
            <a:spLocks noChangeArrowheads="1"/>
          </p:cNvSpPr>
          <p:nvPr/>
        </p:nvSpPr>
        <p:spPr bwMode="auto">
          <a:xfrm>
            <a:off x="6901248" y="5605046"/>
            <a:ext cx="1463862"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b="1" dirty="0"/>
              <a:t>Inflammation</a:t>
            </a:r>
          </a:p>
        </p:txBody>
      </p:sp>
      <p:cxnSp>
        <p:nvCxnSpPr>
          <p:cNvPr id="63" name="Straight Connector 62">
            <a:extLst>
              <a:ext uri="{FF2B5EF4-FFF2-40B4-BE49-F238E27FC236}">
                <a16:creationId xmlns:a16="http://schemas.microsoft.com/office/drawing/2014/main" id="{0102ABDC-5343-4098-87EE-7D5D20D4DCBC}"/>
              </a:ext>
            </a:extLst>
          </p:cNvPr>
          <p:cNvCxnSpPr/>
          <p:nvPr/>
        </p:nvCxnSpPr>
        <p:spPr>
          <a:xfrm flipH="1">
            <a:off x="6659973" y="5782355"/>
            <a:ext cx="24447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4" name="Straight Connector 63">
            <a:extLst>
              <a:ext uri="{FF2B5EF4-FFF2-40B4-BE49-F238E27FC236}">
                <a16:creationId xmlns:a16="http://schemas.microsoft.com/office/drawing/2014/main" id="{A51F19B4-6AB2-4B2B-B3F5-C32758D75906}"/>
              </a:ext>
            </a:extLst>
          </p:cNvPr>
          <p:cNvCxnSpPr/>
          <p:nvPr/>
        </p:nvCxnSpPr>
        <p:spPr>
          <a:xfrm>
            <a:off x="6659428" y="5596201"/>
            <a:ext cx="0" cy="5759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67" name="Text Box 16">
            <a:extLst>
              <a:ext uri="{FF2B5EF4-FFF2-40B4-BE49-F238E27FC236}">
                <a16:creationId xmlns:a16="http://schemas.microsoft.com/office/drawing/2014/main" id="{475EE21F-A40E-4F20-A377-5C81B0131C80}"/>
              </a:ext>
            </a:extLst>
          </p:cNvPr>
          <p:cNvSpPr txBox="1">
            <a:spLocks noChangeArrowheads="1"/>
          </p:cNvSpPr>
          <p:nvPr/>
        </p:nvSpPr>
        <p:spPr bwMode="auto">
          <a:xfrm>
            <a:off x="802758" y="2709715"/>
            <a:ext cx="6883064" cy="2308324"/>
          </a:xfrm>
          <a:prstGeom prst="rect">
            <a:avLst/>
          </a:prstGeom>
          <a:solidFill>
            <a:schemeClr val="bg2">
              <a:lumMod val="40000"/>
              <a:lumOff val="60000"/>
            </a:schemeClr>
          </a:solidFill>
          <a:ln>
            <a:noFill/>
          </a:ln>
          <a:effec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i="1" dirty="0">
                <a:solidFill>
                  <a:srgbClr val="0000FF"/>
                </a:solidFill>
              </a:rPr>
              <a:t>By what mechanism could inflammation </a:t>
            </a:r>
            <a:r>
              <a:rPr lang="en-US" altLang="en-US" sz="1600" b="1" dirty="0">
                <a:solidFill>
                  <a:srgbClr val="0000FF"/>
                </a:solidFill>
              </a:rPr>
              <a:t>push</a:t>
            </a:r>
            <a:r>
              <a:rPr lang="en-US" altLang="en-US" sz="1600" i="1" dirty="0">
                <a:solidFill>
                  <a:srgbClr val="0000FF"/>
                </a:solidFill>
              </a:rPr>
              <a:t> the angle closed?</a:t>
            </a:r>
          </a:p>
          <a:p>
            <a:pPr eaLnBrk="1" hangingPunct="1">
              <a:spcBef>
                <a:spcPct val="0"/>
              </a:spcBef>
              <a:buClrTx/>
              <a:buSzTx/>
              <a:buFontTx/>
              <a:buNone/>
            </a:pPr>
            <a:r>
              <a:rPr lang="en-US" altLang="en-US" sz="1600" dirty="0">
                <a:solidFill>
                  <a:srgbClr val="0000FF"/>
                </a:solidFill>
              </a:rPr>
              <a:t>A massive  exudative RD  could push the lens into the pupil</a:t>
            </a:r>
            <a:endParaRPr lang="en-US" altLang="en-US" sz="1600" dirty="0">
              <a:solidFill>
                <a:schemeClr val="bg2">
                  <a:lumMod val="40000"/>
                  <a:lumOff val="60000"/>
                </a:schemeClr>
              </a:solidFill>
            </a:endParaRPr>
          </a:p>
          <a:p>
            <a:pPr eaLnBrk="1" hangingPunct="1">
              <a:spcBef>
                <a:spcPct val="0"/>
              </a:spcBef>
              <a:buClrTx/>
              <a:buSzTx/>
              <a:buFontTx/>
              <a:buNone/>
            </a:pPr>
            <a:endParaRPr lang="en-US" altLang="en-US" sz="1600" i="1" dirty="0">
              <a:solidFill>
                <a:schemeClr val="bg2">
                  <a:lumMod val="40000"/>
                  <a:lumOff val="60000"/>
                </a:schemeClr>
              </a:solidFill>
            </a:endParaRPr>
          </a:p>
          <a:p>
            <a:pPr eaLnBrk="1" hangingPunct="1">
              <a:spcBef>
                <a:spcPct val="0"/>
              </a:spcBef>
              <a:buClrTx/>
              <a:buSzTx/>
              <a:buFontTx/>
              <a:buNone/>
            </a:pPr>
            <a:r>
              <a:rPr lang="en-US" altLang="en-US" sz="1600" i="1" dirty="0">
                <a:solidFill>
                  <a:schemeClr val="bg2">
                    <a:lumMod val="40000"/>
                    <a:lumOff val="60000"/>
                  </a:schemeClr>
                </a:solidFill>
              </a:rPr>
              <a:t>How does inflammation </a:t>
            </a:r>
            <a:r>
              <a:rPr lang="en-US" altLang="en-US" sz="1600" b="1" dirty="0">
                <a:solidFill>
                  <a:schemeClr val="bg2">
                    <a:lumMod val="40000"/>
                    <a:lumOff val="60000"/>
                  </a:schemeClr>
                </a:solidFill>
              </a:rPr>
              <a:t>pull</a:t>
            </a:r>
            <a:r>
              <a:rPr lang="en-US" altLang="en-US" sz="1600" i="1" dirty="0">
                <a:solidFill>
                  <a:schemeClr val="bg2">
                    <a:lumMod val="40000"/>
                    <a:lumOff val="60000"/>
                  </a:schemeClr>
                </a:solidFill>
              </a:rPr>
              <a:t> the angle closed?</a:t>
            </a:r>
          </a:p>
          <a:p>
            <a:pPr eaLnBrk="1" hangingPunct="1">
              <a:spcBef>
                <a:spcPct val="0"/>
              </a:spcBef>
              <a:buClrTx/>
              <a:buSzTx/>
              <a:buFontTx/>
              <a:buNone/>
            </a:pPr>
            <a:r>
              <a:rPr lang="en-US" altLang="en-US" sz="1600" dirty="0">
                <a:solidFill>
                  <a:schemeClr val="bg2">
                    <a:lumMod val="40000"/>
                    <a:lumOff val="60000"/>
                  </a:schemeClr>
                </a:solidFill>
              </a:rPr>
              <a:t>Inflammation compromises the blood-aqueous barrier, allowing copious amounts of inflammatory proteins and fibrin to accumulate in the AC. These substances can produce posterior synechiae leading to iris </a:t>
            </a:r>
            <a:r>
              <a:rPr lang="en-US" altLang="en-US" sz="1600" dirty="0" err="1">
                <a:solidFill>
                  <a:schemeClr val="bg2">
                    <a:lumMod val="40000"/>
                    <a:lumOff val="60000"/>
                  </a:schemeClr>
                </a:solidFill>
              </a:rPr>
              <a:t>bombé</a:t>
            </a:r>
            <a:r>
              <a:rPr lang="en-US" altLang="en-US" sz="1600" dirty="0">
                <a:solidFill>
                  <a:schemeClr val="bg2">
                    <a:lumMod val="40000"/>
                    <a:lumOff val="60000"/>
                  </a:schemeClr>
                </a:solidFill>
              </a:rPr>
              <a:t> and eventually angle closure. Additionally, PAS can form, especially if peripheral iris edema is present.</a:t>
            </a:r>
          </a:p>
        </p:txBody>
      </p:sp>
      <p:sp>
        <p:nvSpPr>
          <p:cNvPr id="65" name="Oval 64">
            <a:extLst>
              <a:ext uri="{FF2B5EF4-FFF2-40B4-BE49-F238E27FC236}">
                <a16:creationId xmlns:a16="http://schemas.microsoft.com/office/drawing/2014/main" id="{847DC82F-901B-4E7C-8E0F-800EAB8AE141}"/>
              </a:ext>
            </a:extLst>
          </p:cNvPr>
          <p:cNvSpPr/>
          <p:nvPr/>
        </p:nvSpPr>
        <p:spPr>
          <a:xfrm>
            <a:off x="6866976" y="5530751"/>
            <a:ext cx="1498124" cy="498987"/>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 name="Oval 65">
            <a:extLst>
              <a:ext uri="{FF2B5EF4-FFF2-40B4-BE49-F238E27FC236}">
                <a16:creationId xmlns:a16="http://schemas.microsoft.com/office/drawing/2014/main" id="{A722033E-21F2-43A9-ABEA-FB0A04A2E609}"/>
              </a:ext>
            </a:extLst>
          </p:cNvPr>
          <p:cNvSpPr/>
          <p:nvPr/>
        </p:nvSpPr>
        <p:spPr>
          <a:xfrm>
            <a:off x="5497675" y="5638800"/>
            <a:ext cx="1011830" cy="734038"/>
          </a:xfrm>
          <a:prstGeom prst="ellipse">
            <a:avLst/>
          </a:prstGeom>
          <a:noFill/>
          <a:ln>
            <a:solidFill>
              <a:schemeClr val="tx1"/>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360676081"/>
      </p:ext>
    </p:extLst>
  </p:cSld>
  <p:clrMapOvr>
    <a:masterClrMapping/>
  </p:clrMapOvr>
</p:sld>
</file>

<file path=ppt/slides/slide4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Straight Arrow Connector 12">
            <a:extLst>
              <a:ext uri="{FF2B5EF4-FFF2-40B4-BE49-F238E27FC236}">
                <a16:creationId xmlns:a16="http://schemas.microsoft.com/office/drawing/2014/main" id="{A6DE2085-829C-480C-9216-69D6039C0A37}"/>
              </a:ext>
            </a:extLst>
          </p:cNvPr>
          <p:cNvCxnSpPr>
            <a:cxnSpLocks/>
          </p:cNvCxnSpPr>
          <p:nvPr/>
        </p:nvCxnSpPr>
        <p:spPr>
          <a:xfrm>
            <a:off x="6717173" y="1828800"/>
            <a:ext cx="0" cy="3462754"/>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43014" name="Text Box 6"/>
          <p:cNvSpPr txBox="1">
            <a:spLocks noChangeArrowheads="1"/>
          </p:cNvSpPr>
          <p:nvPr/>
        </p:nvSpPr>
        <p:spPr bwMode="auto">
          <a:xfrm>
            <a:off x="533400" y="2356376"/>
            <a:ext cx="1005403"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Lens-</a:t>
            </a:r>
          </a:p>
          <a:p>
            <a:pPr algn="ctr" eaLnBrk="1" hangingPunct="1">
              <a:lnSpc>
                <a:spcPct val="80000"/>
              </a:lnSpc>
              <a:spcBef>
                <a:spcPct val="0"/>
              </a:spcBef>
              <a:buClrTx/>
              <a:buSzTx/>
              <a:buFontTx/>
              <a:buNone/>
            </a:pPr>
            <a:r>
              <a:rPr lang="en-US" altLang="en-US" sz="1800" dirty="0">
                <a:solidFill>
                  <a:schemeClr val="bg1">
                    <a:lumMod val="75000"/>
                  </a:schemeClr>
                </a:solidFill>
              </a:rPr>
              <a:t>Induced</a:t>
            </a:r>
          </a:p>
        </p:txBody>
      </p:sp>
      <p:sp>
        <p:nvSpPr>
          <p:cNvPr id="43017" name="Text Box 14"/>
          <p:cNvSpPr txBox="1">
            <a:spLocks noChangeArrowheads="1"/>
          </p:cNvSpPr>
          <p:nvPr/>
        </p:nvSpPr>
        <p:spPr bwMode="auto">
          <a:xfrm>
            <a:off x="3026498" y="2365901"/>
            <a:ext cx="1633781"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Aphakic/</a:t>
            </a:r>
          </a:p>
          <a:p>
            <a:pPr algn="ctr" eaLnBrk="1" hangingPunct="1">
              <a:lnSpc>
                <a:spcPct val="80000"/>
              </a:lnSpc>
              <a:spcBef>
                <a:spcPct val="0"/>
              </a:spcBef>
              <a:buClrTx/>
              <a:buSzTx/>
              <a:buFontTx/>
              <a:buNone/>
            </a:pPr>
            <a:r>
              <a:rPr lang="en-US" altLang="en-US" sz="1800" dirty="0" err="1">
                <a:solidFill>
                  <a:schemeClr val="bg1">
                    <a:lumMod val="75000"/>
                  </a:schemeClr>
                </a:solidFill>
              </a:rPr>
              <a:t>Pseudophakic</a:t>
            </a:r>
            <a:endParaRPr lang="en-US" altLang="en-US" sz="1800" dirty="0">
              <a:solidFill>
                <a:schemeClr val="bg1">
                  <a:lumMod val="75000"/>
                </a:schemeClr>
              </a:solidFill>
            </a:endParaRPr>
          </a:p>
        </p:txBody>
      </p:sp>
      <p:sp>
        <p:nvSpPr>
          <p:cNvPr id="43031" name="Text Box 35"/>
          <p:cNvSpPr txBox="1">
            <a:spLocks noChangeArrowheads="1"/>
          </p:cNvSpPr>
          <p:nvPr/>
        </p:nvSpPr>
        <p:spPr bwMode="auto">
          <a:xfrm>
            <a:off x="1190847" y="1295400"/>
            <a:ext cx="2473754"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solidFill>
                  <a:schemeClr val="bg1">
                    <a:lumMod val="75000"/>
                  </a:schemeClr>
                </a:solidFill>
              </a:rPr>
              <a:t>w/ Pupillary Block</a:t>
            </a:r>
          </a:p>
        </p:txBody>
      </p:sp>
      <p:sp>
        <p:nvSpPr>
          <p:cNvPr id="43032" name="Text Box 36"/>
          <p:cNvSpPr txBox="1">
            <a:spLocks noChangeArrowheads="1"/>
          </p:cNvSpPr>
          <p:nvPr/>
        </p:nvSpPr>
        <p:spPr bwMode="auto">
          <a:xfrm>
            <a:off x="5181600" y="1295400"/>
            <a:ext cx="2630848"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t>w/o Pupillary Block</a:t>
            </a:r>
          </a:p>
        </p:txBody>
      </p:sp>
      <p:sp>
        <p:nvSpPr>
          <p:cNvPr id="49" name="Rectangle 2">
            <a:extLst>
              <a:ext uri="{FF2B5EF4-FFF2-40B4-BE49-F238E27FC236}">
                <a16:creationId xmlns:a16="http://schemas.microsoft.com/office/drawing/2014/main" id="{240EE5BF-F7D2-4FC8-A5DD-F6B5423153C6}"/>
              </a:ext>
            </a:extLst>
          </p:cNvPr>
          <p:cNvSpPr>
            <a:spLocks noGrp="1" noChangeArrowheads="1"/>
          </p:cNvSpPr>
          <p:nvPr>
            <p:ph type="title"/>
          </p:nvPr>
        </p:nvSpPr>
        <p:spPr>
          <a:xfrm>
            <a:off x="457200" y="304800"/>
            <a:ext cx="7543800" cy="563562"/>
          </a:xfrm>
        </p:spPr>
        <p:txBody>
          <a:bodyPr/>
          <a:lstStyle/>
          <a:p>
            <a:pPr eaLnBrk="1" hangingPunct="1"/>
            <a:r>
              <a:rPr lang="en-US" altLang="en-US" sz="3500" dirty="0"/>
              <a:t>Q</a:t>
            </a:r>
          </a:p>
        </p:txBody>
      </p:sp>
      <p:sp>
        <p:nvSpPr>
          <p:cNvPr id="50" name="TextBox 49">
            <a:extLst>
              <a:ext uri="{FF2B5EF4-FFF2-40B4-BE49-F238E27FC236}">
                <a16:creationId xmlns:a16="http://schemas.microsoft.com/office/drawing/2014/main" id="{CF426230-46C8-405C-9015-99EF57762A2E}"/>
              </a:ext>
            </a:extLst>
          </p:cNvPr>
          <p:cNvSpPr txBox="1"/>
          <p:nvPr/>
        </p:nvSpPr>
        <p:spPr>
          <a:xfrm>
            <a:off x="2259496" y="189094"/>
            <a:ext cx="4607480" cy="400110"/>
          </a:xfrm>
          <a:prstGeom prst="rect">
            <a:avLst/>
          </a:prstGeom>
          <a:solidFill>
            <a:schemeClr val="accent1">
              <a:lumMod val="60000"/>
              <a:lumOff val="40000"/>
            </a:schemeClr>
          </a:solidFill>
        </p:spPr>
        <p:txBody>
          <a:bodyPr wrap="none" rtlCol="0">
            <a:spAutoFit/>
          </a:bodyPr>
          <a:lstStyle/>
          <a:p>
            <a:pPr algn="ctr"/>
            <a:r>
              <a:rPr lang="en-US" sz="2000" b="1" dirty="0"/>
              <a:t>Secondary Angle Closure Glaucoma</a:t>
            </a:r>
          </a:p>
        </p:txBody>
      </p:sp>
      <p:sp>
        <p:nvSpPr>
          <p:cNvPr id="2" name="TextBox 1">
            <a:extLst>
              <a:ext uri="{FF2B5EF4-FFF2-40B4-BE49-F238E27FC236}">
                <a16:creationId xmlns:a16="http://schemas.microsoft.com/office/drawing/2014/main" id="{A7E30BEC-923B-4C9A-A856-BDD0D882F6B8}"/>
              </a:ext>
            </a:extLst>
          </p:cNvPr>
          <p:cNvSpPr txBox="1"/>
          <p:nvPr/>
        </p:nvSpPr>
        <p:spPr>
          <a:xfrm>
            <a:off x="887305" y="2844119"/>
            <a:ext cx="1494320" cy="338554"/>
          </a:xfrm>
          <a:prstGeom prst="rect">
            <a:avLst/>
          </a:prstGeom>
          <a:noFill/>
        </p:spPr>
        <p:txBody>
          <a:bodyPr wrap="none" rtlCol="0">
            <a:spAutoFit/>
          </a:bodyPr>
          <a:lstStyle/>
          <a:p>
            <a:r>
              <a:rPr lang="en-US" sz="1600" dirty="0" err="1">
                <a:solidFill>
                  <a:schemeClr val="bg1">
                    <a:lumMod val="75000"/>
                  </a:schemeClr>
                </a:solidFill>
              </a:rPr>
              <a:t>Phacomorphic</a:t>
            </a:r>
            <a:endParaRPr lang="en-US" sz="1600" dirty="0">
              <a:solidFill>
                <a:schemeClr val="bg1">
                  <a:lumMod val="75000"/>
                </a:schemeClr>
              </a:solidFill>
            </a:endParaRPr>
          </a:p>
        </p:txBody>
      </p:sp>
      <p:sp>
        <p:nvSpPr>
          <p:cNvPr id="51" name="TextBox 50">
            <a:extLst>
              <a:ext uri="{FF2B5EF4-FFF2-40B4-BE49-F238E27FC236}">
                <a16:creationId xmlns:a16="http://schemas.microsoft.com/office/drawing/2014/main" id="{156069D4-340B-4160-A336-EBF73557CEE0}"/>
              </a:ext>
            </a:extLst>
          </p:cNvPr>
          <p:cNvSpPr txBox="1"/>
          <p:nvPr/>
        </p:nvSpPr>
        <p:spPr>
          <a:xfrm>
            <a:off x="884725" y="3175578"/>
            <a:ext cx="1402948" cy="338554"/>
          </a:xfrm>
          <a:prstGeom prst="rect">
            <a:avLst/>
          </a:prstGeom>
          <a:noFill/>
        </p:spPr>
        <p:txBody>
          <a:bodyPr wrap="none" rtlCol="0">
            <a:spAutoFit/>
          </a:bodyPr>
          <a:lstStyle/>
          <a:p>
            <a:r>
              <a:rPr lang="en-US" sz="1600" dirty="0">
                <a:solidFill>
                  <a:schemeClr val="bg1">
                    <a:lumMod val="75000"/>
                  </a:schemeClr>
                </a:solidFill>
              </a:rPr>
              <a:t>Ectopia </a:t>
            </a:r>
            <a:r>
              <a:rPr lang="en-US" sz="1600" dirty="0" err="1">
                <a:solidFill>
                  <a:schemeClr val="bg1">
                    <a:lumMod val="75000"/>
                  </a:schemeClr>
                </a:solidFill>
              </a:rPr>
              <a:t>lentis</a:t>
            </a:r>
            <a:endParaRPr lang="en-US" sz="1600" dirty="0">
              <a:solidFill>
                <a:schemeClr val="bg1">
                  <a:lumMod val="75000"/>
                </a:schemeClr>
              </a:solidFill>
            </a:endParaRPr>
          </a:p>
        </p:txBody>
      </p:sp>
      <p:cxnSp>
        <p:nvCxnSpPr>
          <p:cNvPr id="71" name="Straight Connector 70">
            <a:extLst>
              <a:ext uri="{FF2B5EF4-FFF2-40B4-BE49-F238E27FC236}">
                <a16:creationId xmlns:a16="http://schemas.microsoft.com/office/drawing/2014/main" id="{C104938D-BA8D-4E39-9D5F-9EE2012F2F3C}"/>
              </a:ext>
            </a:extLst>
          </p:cNvPr>
          <p:cNvCxnSpPr>
            <a:cxnSpLocks/>
          </p:cNvCxnSpPr>
          <p:nvPr/>
        </p:nvCxnSpPr>
        <p:spPr>
          <a:xfrm flipH="1">
            <a:off x="762665" y="3023488"/>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2A7E4E40-472F-4E50-8A7A-45C10FDD7171}"/>
              </a:ext>
            </a:extLst>
          </p:cNvPr>
          <p:cNvCxnSpPr>
            <a:cxnSpLocks/>
          </p:cNvCxnSpPr>
          <p:nvPr/>
        </p:nvCxnSpPr>
        <p:spPr>
          <a:xfrm flipH="1">
            <a:off x="762665" y="3347853"/>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C3924889-45B9-4383-9C9E-48F0A9C27AD8}"/>
              </a:ext>
            </a:extLst>
          </p:cNvPr>
          <p:cNvCxnSpPr>
            <a:cxnSpLocks/>
          </p:cNvCxnSpPr>
          <p:nvPr/>
        </p:nvCxnSpPr>
        <p:spPr>
          <a:xfrm flipH="1">
            <a:off x="748719" y="2838976"/>
            <a:ext cx="13947" cy="5088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 name="Straight Arrow Connector 5">
            <a:extLst>
              <a:ext uri="{FF2B5EF4-FFF2-40B4-BE49-F238E27FC236}">
                <a16:creationId xmlns:a16="http://schemas.microsoft.com/office/drawing/2014/main" id="{A3439F0C-5143-461F-8F3C-2E830785DEFC}"/>
              </a:ext>
            </a:extLst>
          </p:cNvPr>
          <p:cNvCxnSpPr>
            <a:stCxn id="50" idx="2"/>
          </p:cNvCxnSpPr>
          <p:nvPr/>
        </p:nvCxnSpPr>
        <p:spPr>
          <a:xfrm flipH="1">
            <a:off x="2971800" y="589204"/>
            <a:ext cx="1591436" cy="706196"/>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0" name="Straight Arrow Connector 9">
            <a:extLst>
              <a:ext uri="{FF2B5EF4-FFF2-40B4-BE49-F238E27FC236}">
                <a16:creationId xmlns:a16="http://schemas.microsoft.com/office/drawing/2014/main" id="{84DC796E-F6ED-4FBB-82D2-A260F480BF8A}"/>
              </a:ext>
            </a:extLst>
          </p:cNvPr>
          <p:cNvCxnSpPr>
            <a:cxnSpLocks/>
          </p:cNvCxnSpPr>
          <p:nvPr/>
        </p:nvCxnSpPr>
        <p:spPr>
          <a:xfrm>
            <a:off x="4572000" y="589204"/>
            <a:ext cx="1600200" cy="706196"/>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6" name="Straight Arrow Connector 25">
            <a:extLst>
              <a:ext uri="{FF2B5EF4-FFF2-40B4-BE49-F238E27FC236}">
                <a16:creationId xmlns:a16="http://schemas.microsoft.com/office/drawing/2014/main" id="{B70E0124-9B84-41A5-8D84-A66B7838A706}"/>
              </a:ext>
            </a:extLst>
          </p:cNvPr>
          <p:cNvCxnSpPr>
            <a:cxnSpLocks/>
          </p:cNvCxnSpPr>
          <p:nvPr/>
        </p:nvCxnSpPr>
        <p:spPr>
          <a:xfrm flipH="1">
            <a:off x="1159539" y="1828800"/>
            <a:ext cx="1290435" cy="478059"/>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28" name="Straight Arrow Connector 27">
            <a:extLst>
              <a:ext uri="{FF2B5EF4-FFF2-40B4-BE49-F238E27FC236}">
                <a16:creationId xmlns:a16="http://schemas.microsoft.com/office/drawing/2014/main" id="{567A4249-5C59-4416-8A8E-1C35913900AB}"/>
              </a:ext>
            </a:extLst>
          </p:cNvPr>
          <p:cNvCxnSpPr>
            <a:cxnSpLocks/>
          </p:cNvCxnSpPr>
          <p:nvPr/>
        </p:nvCxnSpPr>
        <p:spPr>
          <a:xfrm>
            <a:off x="2449973" y="1832208"/>
            <a:ext cx="1268784"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56" name="Text Box 6">
            <a:extLst>
              <a:ext uri="{FF2B5EF4-FFF2-40B4-BE49-F238E27FC236}">
                <a16:creationId xmlns:a16="http://schemas.microsoft.com/office/drawing/2014/main" id="{557983BD-9D64-49B9-A366-A08663B0451F}"/>
              </a:ext>
            </a:extLst>
          </p:cNvPr>
          <p:cNvSpPr txBox="1">
            <a:spLocks noChangeArrowheads="1"/>
          </p:cNvSpPr>
          <p:nvPr/>
        </p:nvSpPr>
        <p:spPr bwMode="auto">
          <a:xfrm>
            <a:off x="5029200" y="2356376"/>
            <a:ext cx="813043"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r" eaLnBrk="1" hangingPunct="1">
              <a:lnSpc>
                <a:spcPct val="80000"/>
              </a:lnSpc>
              <a:spcBef>
                <a:spcPct val="0"/>
              </a:spcBef>
              <a:buClrTx/>
              <a:buSzTx/>
              <a:buFontTx/>
              <a:buNone/>
            </a:pPr>
            <a:r>
              <a:rPr lang="en-US" altLang="en-US" sz="1800" dirty="0">
                <a:solidFill>
                  <a:schemeClr val="bg1">
                    <a:lumMod val="75000"/>
                  </a:schemeClr>
                </a:solidFill>
              </a:rPr>
              <a:t>‘Push’</a:t>
            </a:r>
          </a:p>
        </p:txBody>
      </p:sp>
      <p:sp>
        <p:nvSpPr>
          <p:cNvPr id="57" name="Text Box 14">
            <a:extLst>
              <a:ext uri="{FF2B5EF4-FFF2-40B4-BE49-F238E27FC236}">
                <a16:creationId xmlns:a16="http://schemas.microsoft.com/office/drawing/2014/main" id="{5DAFA1C1-3A29-4C27-A379-663FDD22E326}"/>
              </a:ext>
            </a:extLst>
          </p:cNvPr>
          <p:cNvSpPr txBox="1">
            <a:spLocks noChangeArrowheads="1"/>
          </p:cNvSpPr>
          <p:nvPr/>
        </p:nvSpPr>
        <p:spPr bwMode="auto">
          <a:xfrm>
            <a:off x="7620000" y="2365901"/>
            <a:ext cx="671979"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t>‘Pull’</a:t>
            </a:r>
          </a:p>
        </p:txBody>
      </p:sp>
      <p:cxnSp>
        <p:nvCxnSpPr>
          <p:cNvPr id="58" name="Straight Arrow Connector 57">
            <a:extLst>
              <a:ext uri="{FF2B5EF4-FFF2-40B4-BE49-F238E27FC236}">
                <a16:creationId xmlns:a16="http://schemas.microsoft.com/office/drawing/2014/main" id="{E874FEE9-46BD-46A3-90A3-DE7CC220FBFF}"/>
              </a:ext>
            </a:extLst>
          </p:cNvPr>
          <p:cNvCxnSpPr>
            <a:cxnSpLocks/>
          </p:cNvCxnSpPr>
          <p:nvPr/>
        </p:nvCxnSpPr>
        <p:spPr>
          <a:xfrm flipH="1">
            <a:off x="5867400" y="1828800"/>
            <a:ext cx="849775"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59" name="Straight Arrow Connector 58">
            <a:extLst>
              <a:ext uri="{FF2B5EF4-FFF2-40B4-BE49-F238E27FC236}">
                <a16:creationId xmlns:a16="http://schemas.microsoft.com/office/drawing/2014/main" id="{C370A4A1-FE96-4E70-B89E-839542A5E241}"/>
              </a:ext>
            </a:extLst>
          </p:cNvPr>
          <p:cNvCxnSpPr>
            <a:cxnSpLocks/>
          </p:cNvCxnSpPr>
          <p:nvPr/>
        </p:nvCxnSpPr>
        <p:spPr>
          <a:xfrm>
            <a:off x="6717173" y="1832208"/>
            <a:ext cx="902827" cy="474047"/>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62" name="Text Box 16">
            <a:extLst>
              <a:ext uri="{FF2B5EF4-FFF2-40B4-BE49-F238E27FC236}">
                <a16:creationId xmlns:a16="http://schemas.microsoft.com/office/drawing/2014/main" id="{33538067-0726-41B0-93FF-357EF00CA62D}"/>
              </a:ext>
            </a:extLst>
          </p:cNvPr>
          <p:cNvSpPr txBox="1">
            <a:spLocks noChangeArrowheads="1"/>
          </p:cNvSpPr>
          <p:nvPr/>
        </p:nvSpPr>
        <p:spPr bwMode="auto">
          <a:xfrm>
            <a:off x="8065437" y="2684785"/>
            <a:ext cx="628698"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NVG</a:t>
            </a:r>
          </a:p>
        </p:txBody>
      </p:sp>
      <p:sp>
        <p:nvSpPr>
          <p:cNvPr id="70" name="Text Box 21">
            <a:extLst>
              <a:ext uri="{FF2B5EF4-FFF2-40B4-BE49-F238E27FC236}">
                <a16:creationId xmlns:a16="http://schemas.microsoft.com/office/drawing/2014/main" id="{86C32650-BE1F-4CC3-8DB5-0C136D877E6F}"/>
              </a:ext>
            </a:extLst>
          </p:cNvPr>
          <p:cNvSpPr txBox="1">
            <a:spLocks noChangeArrowheads="1"/>
          </p:cNvSpPr>
          <p:nvPr/>
        </p:nvSpPr>
        <p:spPr bwMode="auto">
          <a:xfrm>
            <a:off x="8070534" y="3048000"/>
            <a:ext cx="526106"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a:solidFill>
                  <a:schemeClr val="bg1">
                    <a:lumMod val="75000"/>
                  </a:schemeClr>
                </a:solidFill>
              </a:rPr>
              <a:t>ICE</a:t>
            </a:r>
          </a:p>
        </p:txBody>
      </p:sp>
      <p:sp>
        <p:nvSpPr>
          <p:cNvPr id="75" name="Text Box 45">
            <a:extLst>
              <a:ext uri="{FF2B5EF4-FFF2-40B4-BE49-F238E27FC236}">
                <a16:creationId xmlns:a16="http://schemas.microsoft.com/office/drawing/2014/main" id="{2B6EDA2D-8F55-4DFD-A225-8C03CE6FC7F3}"/>
              </a:ext>
            </a:extLst>
          </p:cNvPr>
          <p:cNvSpPr txBox="1">
            <a:spLocks noChangeArrowheads="1"/>
          </p:cNvSpPr>
          <p:nvPr/>
        </p:nvSpPr>
        <p:spPr bwMode="auto">
          <a:xfrm>
            <a:off x="8073162" y="3810000"/>
            <a:ext cx="1070837" cy="74635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ts val="1700"/>
              </a:lnSpc>
              <a:spcBef>
                <a:spcPct val="0"/>
              </a:spcBef>
              <a:buClrTx/>
              <a:buSzTx/>
              <a:buFontTx/>
              <a:buNone/>
            </a:pPr>
            <a:r>
              <a:rPr lang="en-US" altLang="en-US" sz="1600" dirty="0">
                <a:solidFill>
                  <a:schemeClr val="bg1">
                    <a:lumMod val="75000"/>
                  </a:schemeClr>
                </a:solidFill>
              </a:rPr>
              <a:t>Epithelial/ fibrous ingrowth</a:t>
            </a:r>
          </a:p>
        </p:txBody>
      </p:sp>
      <p:cxnSp>
        <p:nvCxnSpPr>
          <p:cNvPr id="77" name="Straight Connector 76">
            <a:extLst>
              <a:ext uri="{FF2B5EF4-FFF2-40B4-BE49-F238E27FC236}">
                <a16:creationId xmlns:a16="http://schemas.microsoft.com/office/drawing/2014/main" id="{FC090BD7-F2E1-4464-B57B-9CBE5874C89B}"/>
              </a:ext>
            </a:extLst>
          </p:cNvPr>
          <p:cNvCxnSpPr>
            <a:cxnSpLocks/>
          </p:cNvCxnSpPr>
          <p:nvPr/>
        </p:nvCxnSpPr>
        <p:spPr>
          <a:xfrm>
            <a:off x="7873969" y="2674448"/>
            <a:ext cx="7724" cy="128795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8" name="Straight Connector 77">
            <a:extLst>
              <a:ext uri="{FF2B5EF4-FFF2-40B4-BE49-F238E27FC236}">
                <a16:creationId xmlns:a16="http://schemas.microsoft.com/office/drawing/2014/main" id="{B1922ED5-C3D8-43D8-A00D-1D6BC9201DBA}"/>
              </a:ext>
            </a:extLst>
          </p:cNvPr>
          <p:cNvCxnSpPr/>
          <p:nvPr/>
        </p:nvCxnSpPr>
        <p:spPr>
          <a:xfrm flipH="1">
            <a:off x="7873968" y="2840262"/>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9" name="Straight Connector 78">
            <a:extLst>
              <a:ext uri="{FF2B5EF4-FFF2-40B4-BE49-F238E27FC236}">
                <a16:creationId xmlns:a16="http://schemas.microsoft.com/office/drawing/2014/main" id="{77019ED2-6D69-4A60-9D19-D4DB786EA3A0}"/>
              </a:ext>
            </a:extLst>
          </p:cNvPr>
          <p:cNvCxnSpPr/>
          <p:nvPr/>
        </p:nvCxnSpPr>
        <p:spPr>
          <a:xfrm flipH="1">
            <a:off x="7873968" y="3213518"/>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1" name="Straight Connector 80">
            <a:extLst>
              <a:ext uri="{FF2B5EF4-FFF2-40B4-BE49-F238E27FC236}">
                <a16:creationId xmlns:a16="http://schemas.microsoft.com/office/drawing/2014/main" id="{9796A12F-4125-4C05-8EE8-A388740C580D}"/>
              </a:ext>
            </a:extLst>
          </p:cNvPr>
          <p:cNvCxnSpPr/>
          <p:nvPr/>
        </p:nvCxnSpPr>
        <p:spPr>
          <a:xfrm flipH="1">
            <a:off x="7877837" y="3581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3" name="Straight Connector 82">
            <a:extLst>
              <a:ext uri="{FF2B5EF4-FFF2-40B4-BE49-F238E27FC236}">
                <a16:creationId xmlns:a16="http://schemas.microsoft.com/office/drawing/2014/main" id="{7FDC5F4B-9BF0-42AD-B8BB-2F2399BCF1E2}"/>
              </a:ext>
            </a:extLst>
          </p:cNvPr>
          <p:cNvCxnSpPr/>
          <p:nvPr/>
        </p:nvCxnSpPr>
        <p:spPr>
          <a:xfrm flipH="1">
            <a:off x="7881693" y="3962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93" name="Text Box 42">
            <a:extLst>
              <a:ext uri="{FF2B5EF4-FFF2-40B4-BE49-F238E27FC236}">
                <a16:creationId xmlns:a16="http://schemas.microsoft.com/office/drawing/2014/main" id="{53BAB77F-E061-4834-9068-34BDF78AD071}"/>
              </a:ext>
            </a:extLst>
          </p:cNvPr>
          <p:cNvSpPr txBox="1">
            <a:spLocks noChangeArrowheads="1"/>
          </p:cNvSpPr>
          <p:nvPr/>
        </p:nvSpPr>
        <p:spPr bwMode="auto">
          <a:xfrm>
            <a:off x="8111387" y="3429000"/>
            <a:ext cx="856196"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Flat AC</a:t>
            </a:r>
          </a:p>
        </p:txBody>
      </p:sp>
      <p:sp>
        <p:nvSpPr>
          <p:cNvPr id="100" name="Text Box 23">
            <a:extLst>
              <a:ext uri="{FF2B5EF4-FFF2-40B4-BE49-F238E27FC236}">
                <a16:creationId xmlns:a16="http://schemas.microsoft.com/office/drawing/2014/main" id="{D8F2FCFF-2984-4836-B000-9C5601A8EAAA}"/>
              </a:ext>
            </a:extLst>
          </p:cNvPr>
          <p:cNvSpPr txBox="1">
            <a:spLocks noChangeArrowheads="1"/>
          </p:cNvSpPr>
          <p:nvPr/>
        </p:nvSpPr>
        <p:spPr bwMode="auto">
          <a:xfrm>
            <a:off x="5530369" y="2667000"/>
            <a:ext cx="2143536"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Aqueous misdirection</a:t>
            </a:r>
          </a:p>
        </p:txBody>
      </p:sp>
      <p:cxnSp>
        <p:nvCxnSpPr>
          <p:cNvPr id="104" name="Straight Connector 103">
            <a:extLst>
              <a:ext uri="{FF2B5EF4-FFF2-40B4-BE49-F238E27FC236}">
                <a16:creationId xmlns:a16="http://schemas.microsoft.com/office/drawing/2014/main" id="{49D87D4A-E317-4446-9B95-5184CB3968F3}"/>
              </a:ext>
            </a:extLst>
          </p:cNvPr>
          <p:cNvCxnSpPr>
            <a:cxnSpLocks/>
          </p:cNvCxnSpPr>
          <p:nvPr/>
        </p:nvCxnSpPr>
        <p:spPr>
          <a:xfrm flipH="1">
            <a:off x="5316229" y="2667000"/>
            <a:ext cx="7397" cy="25314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5" name="Straight Connector 104">
            <a:extLst>
              <a:ext uri="{FF2B5EF4-FFF2-40B4-BE49-F238E27FC236}">
                <a16:creationId xmlns:a16="http://schemas.microsoft.com/office/drawing/2014/main" id="{F40B6D71-75A8-4A88-864D-00D14C2F710D}"/>
              </a:ext>
            </a:extLst>
          </p:cNvPr>
          <p:cNvCxnSpPr/>
          <p:nvPr/>
        </p:nvCxnSpPr>
        <p:spPr>
          <a:xfrm flipH="1">
            <a:off x="5323624" y="2832814"/>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6" name="Straight Connector 105">
            <a:extLst>
              <a:ext uri="{FF2B5EF4-FFF2-40B4-BE49-F238E27FC236}">
                <a16:creationId xmlns:a16="http://schemas.microsoft.com/office/drawing/2014/main" id="{010BF7B2-AA07-4DCF-822D-E2DB5CC0BF59}"/>
              </a:ext>
            </a:extLst>
          </p:cNvPr>
          <p:cNvCxnSpPr/>
          <p:nvPr/>
        </p:nvCxnSpPr>
        <p:spPr>
          <a:xfrm flipH="1">
            <a:off x="5323624" y="3360065"/>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a:extLst>
              <a:ext uri="{FF2B5EF4-FFF2-40B4-BE49-F238E27FC236}">
                <a16:creationId xmlns:a16="http://schemas.microsoft.com/office/drawing/2014/main" id="{BAC8035C-3999-4C31-93CD-6C0D2ADEB73B}"/>
              </a:ext>
            </a:extLst>
          </p:cNvPr>
          <p:cNvCxnSpPr/>
          <p:nvPr/>
        </p:nvCxnSpPr>
        <p:spPr>
          <a:xfrm flipH="1">
            <a:off x="5323536" y="3786938"/>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8" name="Straight Connector 107">
            <a:extLst>
              <a:ext uri="{FF2B5EF4-FFF2-40B4-BE49-F238E27FC236}">
                <a16:creationId xmlns:a16="http://schemas.microsoft.com/office/drawing/2014/main" id="{DB64CAEE-69B4-426A-8A5B-D1269DBF0F66}"/>
              </a:ext>
            </a:extLst>
          </p:cNvPr>
          <p:cNvCxnSpPr/>
          <p:nvPr/>
        </p:nvCxnSpPr>
        <p:spPr>
          <a:xfrm flipH="1">
            <a:off x="5327493" y="4249152"/>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12" name="Straight Connector 111">
            <a:extLst>
              <a:ext uri="{FF2B5EF4-FFF2-40B4-BE49-F238E27FC236}">
                <a16:creationId xmlns:a16="http://schemas.microsoft.com/office/drawing/2014/main" id="{99A16C30-4BE4-48E5-8B65-0C5F3039B8DC}"/>
              </a:ext>
            </a:extLst>
          </p:cNvPr>
          <p:cNvCxnSpPr/>
          <p:nvPr/>
        </p:nvCxnSpPr>
        <p:spPr>
          <a:xfrm flipH="1">
            <a:off x="5333455" y="51816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13" name="Text Box 42">
            <a:extLst>
              <a:ext uri="{FF2B5EF4-FFF2-40B4-BE49-F238E27FC236}">
                <a16:creationId xmlns:a16="http://schemas.microsoft.com/office/drawing/2014/main" id="{056DFFD9-3CA2-42E7-90FE-4F14522E3504}"/>
              </a:ext>
            </a:extLst>
          </p:cNvPr>
          <p:cNvSpPr txBox="1">
            <a:spLocks noChangeArrowheads="1"/>
          </p:cNvSpPr>
          <p:nvPr/>
        </p:nvSpPr>
        <p:spPr bwMode="auto">
          <a:xfrm>
            <a:off x="5533954" y="3623846"/>
            <a:ext cx="1563248"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Retinal surgery</a:t>
            </a:r>
          </a:p>
        </p:txBody>
      </p:sp>
      <p:sp>
        <p:nvSpPr>
          <p:cNvPr id="118" name="Text Box 47">
            <a:extLst>
              <a:ext uri="{FF2B5EF4-FFF2-40B4-BE49-F238E27FC236}">
                <a16:creationId xmlns:a16="http://schemas.microsoft.com/office/drawing/2014/main" id="{3F59D898-ECAD-49F0-9425-2A1BC8DDA7B5}"/>
              </a:ext>
            </a:extLst>
          </p:cNvPr>
          <p:cNvSpPr txBox="1">
            <a:spLocks noChangeArrowheads="1"/>
          </p:cNvSpPr>
          <p:nvPr/>
        </p:nvSpPr>
        <p:spPr bwMode="auto">
          <a:xfrm>
            <a:off x="5523688" y="4538246"/>
            <a:ext cx="1414170"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Drug-induced</a:t>
            </a:r>
          </a:p>
        </p:txBody>
      </p:sp>
      <p:sp>
        <p:nvSpPr>
          <p:cNvPr id="16" name="TextBox 15">
            <a:extLst>
              <a:ext uri="{FF2B5EF4-FFF2-40B4-BE49-F238E27FC236}">
                <a16:creationId xmlns:a16="http://schemas.microsoft.com/office/drawing/2014/main" id="{984E008D-FBBA-42B4-940E-EA26772E0161}"/>
              </a:ext>
            </a:extLst>
          </p:cNvPr>
          <p:cNvSpPr txBox="1"/>
          <p:nvPr/>
        </p:nvSpPr>
        <p:spPr>
          <a:xfrm>
            <a:off x="6230528" y="5257800"/>
            <a:ext cx="1326004" cy="369332"/>
          </a:xfrm>
          <a:prstGeom prst="rect">
            <a:avLst/>
          </a:prstGeom>
          <a:noFill/>
        </p:spPr>
        <p:txBody>
          <a:bodyPr wrap="none" rtlCol="0">
            <a:spAutoFit/>
          </a:bodyPr>
          <a:lstStyle/>
          <a:p>
            <a:pPr algn="ctr"/>
            <a:r>
              <a:rPr lang="en-US" dirty="0"/>
              <a:t>Both/Either</a:t>
            </a:r>
          </a:p>
        </p:txBody>
      </p:sp>
      <p:cxnSp>
        <p:nvCxnSpPr>
          <p:cNvPr id="125" name="Straight Connector 124">
            <a:extLst>
              <a:ext uri="{FF2B5EF4-FFF2-40B4-BE49-F238E27FC236}">
                <a16:creationId xmlns:a16="http://schemas.microsoft.com/office/drawing/2014/main" id="{01138141-D318-4ED7-A7FE-D8F2155CE890}"/>
              </a:ext>
            </a:extLst>
          </p:cNvPr>
          <p:cNvCxnSpPr/>
          <p:nvPr/>
        </p:nvCxnSpPr>
        <p:spPr>
          <a:xfrm flipH="1">
            <a:off x="5334000" y="4724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52" name="Text Box 47">
            <a:extLst>
              <a:ext uri="{FF2B5EF4-FFF2-40B4-BE49-F238E27FC236}">
                <a16:creationId xmlns:a16="http://schemas.microsoft.com/office/drawing/2014/main" id="{E3578916-9804-473C-8F06-D4FA0BCEDFD0}"/>
              </a:ext>
            </a:extLst>
          </p:cNvPr>
          <p:cNvSpPr txBox="1">
            <a:spLocks noChangeArrowheads="1"/>
          </p:cNvSpPr>
          <p:nvPr/>
        </p:nvSpPr>
        <p:spPr bwMode="auto">
          <a:xfrm>
            <a:off x="5543446" y="4055146"/>
            <a:ext cx="1619354"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err="1">
                <a:solidFill>
                  <a:schemeClr val="bg1">
                    <a:lumMod val="75000"/>
                  </a:schemeClr>
                </a:solidFill>
              </a:rPr>
              <a:t>Nanophthalmos</a:t>
            </a:r>
            <a:endParaRPr lang="en-US" altLang="en-US" sz="1600" dirty="0">
              <a:solidFill>
                <a:schemeClr val="bg1">
                  <a:lumMod val="75000"/>
                </a:schemeClr>
              </a:solidFill>
            </a:endParaRPr>
          </a:p>
        </p:txBody>
      </p:sp>
      <p:sp>
        <p:nvSpPr>
          <p:cNvPr id="53" name="Text Box 45">
            <a:extLst>
              <a:ext uri="{FF2B5EF4-FFF2-40B4-BE49-F238E27FC236}">
                <a16:creationId xmlns:a16="http://schemas.microsoft.com/office/drawing/2014/main" id="{57D1A14F-68FE-47D2-983C-1A879D66A9DC}"/>
              </a:ext>
            </a:extLst>
          </p:cNvPr>
          <p:cNvSpPr txBox="1">
            <a:spLocks noChangeArrowheads="1"/>
          </p:cNvSpPr>
          <p:nvPr/>
        </p:nvSpPr>
        <p:spPr bwMode="auto">
          <a:xfrm>
            <a:off x="5523688" y="5013493"/>
            <a:ext cx="582211"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PFV</a:t>
            </a:r>
          </a:p>
        </p:txBody>
      </p:sp>
      <p:sp>
        <p:nvSpPr>
          <p:cNvPr id="54" name="Text Box 42">
            <a:extLst>
              <a:ext uri="{FF2B5EF4-FFF2-40B4-BE49-F238E27FC236}">
                <a16:creationId xmlns:a16="http://schemas.microsoft.com/office/drawing/2014/main" id="{E1E37D2C-2C52-446B-843B-01E64990D3EC}"/>
              </a:ext>
            </a:extLst>
          </p:cNvPr>
          <p:cNvSpPr txBox="1">
            <a:spLocks noChangeArrowheads="1"/>
          </p:cNvSpPr>
          <p:nvPr/>
        </p:nvSpPr>
        <p:spPr bwMode="auto">
          <a:xfrm>
            <a:off x="5551406" y="3192546"/>
            <a:ext cx="2276072"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ERD/choroidal effusion</a:t>
            </a:r>
          </a:p>
        </p:txBody>
      </p:sp>
      <p:cxnSp>
        <p:nvCxnSpPr>
          <p:cNvPr id="21" name="Connector: Elbow 20">
            <a:extLst>
              <a:ext uri="{FF2B5EF4-FFF2-40B4-BE49-F238E27FC236}">
                <a16:creationId xmlns:a16="http://schemas.microsoft.com/office/drawing/2014/main" id="{9CBA8279-FC12-404D-8BDA-D555530A6D0D}"/>
              </a:ext>
            </a:extLst>
          </p:cNvPr>
          <p:cNvCxnSpPr>
            <a:cxnSpLocks/>
          </p:cNvCxnSpPr>
          <p:nvPr/>
        </p:nvCxnSpPr>
        <p:spPr>
          <a:xfrm rot="16200000" flipH="1">
            <a:off x="7596311" y="4246504"/>
            <a:ext cx="791404" cy="220640"/>
          </a:xfrm>
          <a:prstGeom prst="bentConnector3">
            <a:avLst>
              <a:gd name="adj1" fmla="val 100235"/>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69" name="Text Box 47">
            <a:extLst>
              <a:ext uri="{FF2B5EF4-FFF2-40B4-BE49-F238E27FC236}">
                <a16:creationId xmlns:a16="http://schemas.microsoft.com/office/drawing/2014/main" id="{4D97FD5C-B901-40BA-9E78-C8EB2D510429}"/>
              </a:ext>
            </a:extLst>
          </p:cNvPr>
          <p:cNvSpPr txBox="1">
            <a:spLocks noChangeArrowheads="1"/>
          </p:cNvSpPr>
          <p:nvPr/>
        </p:nvSpPr>
        <p:spPr bwMode="auto">
          <a:xfrm>
            <a:off x="8077200" y="4597571"/>
            <a:ext cx="910911" cy="584775"/>
          </a:xfrm>
          <a:prstGeom prst="rect">
            <a:avLst/>
          </a:prstGeom>
          <a:noFill/>
          <a:ln>
            <a:noFill/>
          </a:ln>
          <a:effec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b="1" dirty="0" err="1"/>
              <a:t>Inflam-mation</a:t>
            </a:r>
            <a:endParaRPr lang="en-US" altLang="en-US" sz="1600" b="1" dirty="0"/>
          </a:p>
        </p:txBody>
      </p:sp>
      <p:cxnSp>
        <p:nvCxnSpPr>
          <p:cNvPr id="55" name="Straight Connector 54">
            <a:extLst>
              <a:ext uri="{FF2B5EF4-FFF2-40B4-BE49-F238E27FC236}">
                <a16:creationId xmlns:a16="http://schemas.microsoft.com/office/drawing/2014/main" id="{C939E281-AC28-40AC-932E-94E758CFA29C}"/>
              </a:ext>
            </a:extLst>
          </p:cNvPr>
          <p:cNvCxnSpPr/>
          <p:nvPr/>
        </p:nvCxnSpPr>
        <p:spPr>
          <a:xfrm flipH="1">
            <a:off x="6659428" y="61722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60" name="Text Box 47">
            <a:extLst>
              <a:ext uri="{FF2B5EF4-FFF2-40B4-BE49-F238E27FC236}">
                <a16:creationId xmlns:a16="http://schemas.microsoft.com/office/drawing/2014/main" id="{84378D6E-6AB4-4D21-8723-40A01CFC9921}"/>
              </a:ext>
            </a:extLst>
          </p:cNvPr>
          <p:cNvSpPr txBox="1">
            <a:spLocks noChangeArrowheads="1"/>
          </p:cNvSpPr>
          <p:nvPr/>
        </p:nvSpPr>
        <p:spPr bwMode="auto">
          <a:xfrm>
            <a:off x="6929102" y="6002923"/>
            <a:ext cx="770147"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Tumor</a:t>
            </a:r>
          </a:p>
        </p:txBody>
      </p:sp>
      <p:sp>
        <p:nvSpPr>
          <p:cNvPr id="61" name="Text Box 45">
            <a:extLst>
              <a:ext uri="{FF2B5EF4-FFF2-40B4-BE49-F238E27FC236}">
                <a16:creationId xmlns:a16="http://schemas.microsoft.com/office/drawing/2014/main" id="{474B0086-1BEF-44C7-A764-AEEE8C4156A0}"/>
              </a:ext>
            </a:extLst>
          </p:cNvPr>
          <p:cNvSpPr txBox="1">
            <a:spLocks noChangeArrowheads="1"/>
          </p:cNvSpPr>
          <p:nvPr/>
        </p:nvSpPr>
        <p:spPr bwMode="auto">
          <a:xfrm>
            <a:off x="6901248" y="5605046"/>
            <a:ext cx="1463862"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b="1" dirty="0"/>
              <a:t>Inflammation</a:t>
            </a:r>
          </a:p>
        </p:txBody>
      </p:sp>
      <p:cxnSp>
        <p:nvCxnSpPr>
          <p:cNvPr id="63" name="Straight Connector 62">
            <a:extLst>
              <a:ext uri="{FF2B5EF4-FFF2-40B4-BE49-F238E27FC236}">
                <a16:creationId xmlns:a16="http://schemas.microsoft.com/office/drawing/2014/main" id="{0102ABDC-5343-4098-87EE-7D5D20D4DCBC}"/>
              </a:ext>
            </a:extLst>
          </p:cNvPr>
          <p:cNvCxnSpPr/>
          <p:nvPr/>
        </p:nvCxnSpPr>
        <p:spPr>
          <a:xfrm flipH="1">
            <a:off x="6659973" y="5782355"/>
            <a:ext cx="24447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4" name="Straight Connector 63">
            <a:extLst>
              <a:ext uri="{FF2B5EF4-FFF2-40B4-BE49-F238E27FC236}">
                <a16:creationId xmlns:a16="http://schemas.microsoft.com/office/drawing/2014/main" id="{A51F19B4-6AB2-4B2B-B3F5-C32758D75906}"/>
              </a:ext>
            </a:extLst>
          </p:cNvPr>
          <p:cNvCxnSpPr/>
          <p:nvPr/>
        </p:nvCxnSpPr>
        <p:spPr>
          <a:xfrm>
            <a:off x="6659428" y="5596201"/>
            <a:ext cx="0" cy="5759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65" name="Text Box 16">
            <a:extLst>
              <a:ext uri="{FF2B5EF4-FFF2-40B4-BE49-F238E27FC236}">
                <a16:creationId xmlns:a16="http://schemas.microsoft.com/office/drawing/2014/main" id="{416F4B46-E9AC-476C-BD0C-66B7E5D7BA9E}"/>
              </a:ext>
            </a:extLst>
          </p:cNvPr>
          <p:cNvSpPr txBox="1">
            <a:spLocks noChangeArrowheads="1"/>
          </p:cNvSpPr>
          <p:nvPr/>
        </p:nvSpPr>
        <p:spPr bwMode="auto">
          <a:xfrm>
            <a:off x="802758" y="2709715"/>
            <a:ext cx="6883064" cy="2308324"/>
          </a:xfrm>
          <a:prstGeom prst="rect">
            <a:avLst/>
          </a:prstGeom>
          <a:solidFill>
            <a:schemeClr val="bg2">
              <a:lumMod val="40000"/>
              <a:lumOff val="60000"/>
            </a:schemeClr>
          </a:solidFill>
          <a:ln>
            <a:noFill/>
          </a:ln>
          <a:effec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i="1" dirty="0">
                <a:solidFill>
                  <a:srgbClr val="0000FF"/>
                </a:solidFill>
              </a:rPr>
              <a:t>By what mechanism could inflammation </a:t>
            </a:r>
            <a:r>
              <a:rPr lang="en-US" altLang="en-US" sz="1600" b="1" dirty="0">
                <a:solidFill>
                  <a:srgbClr val="0000FF"/>
                </a:solidFill>
              </a:rPr>
              <a:t>push</a:t>
            </a:r>
            <a:r>
              <a:rPr lang="en-US" altLang="en-US" sz="1600" i="1" dirty="0">
                <a:solidFill>
                  <a:srgbClr val="0000FF"/>
                </a:solidFill>
              </a:rPr>
              <a:t> the angle closed?</a:t>
            </a:r>
          </a:p>
          <a:p>
            <a:pPr eaLnBrk="1" hangingPunct="1">
              <a:spcBef>
                <a:spcPct val="0"/>
              </a:spcBef>
              <a:buClrTx/>
              <a:buSzTx/>
              <a:buFontTx/>
              <a:buNone/>
            </a:pPr>
            <a:r>
              <a:rPr lang="en-US" altLang="en-US" sz="1600" dirty="0">
                <a:solidFill>
                  <a:srgbClr val="0000FF"/>
                </a:solidFill>
              </a:rPr>
              <a:t>A massive  exudative RD  could push the lens into the pupil</a:t>
            </a:r>
          </a:p>
          <a:p>
            <a:pPr eaLnBrk="1" hangingPunct="1">
              <a:spcBef>
                <a:spcPct val="0"/>
              </a:spcBef>
              <a:buClrTx/>
              <a:buSzTx/>
              <a:buFontTx/>
              <a:buNone/>
            </a:pPr>
            <a:endParaRPr lang="en-US" altLang="en-US" sz="1600" i="1" dirty="0">
              <a:solidFill>
                <a:srgbClr val="FF0000"/>
              </a:solidFill>
            </a:endParaRPr>
          </a:p>
          <a:p>
            <a:pPr eaLnBrk="1" hangingPunct="1">
              <a:spcBef>
                <a:spcPct val="0"/>
              </a:spcBef>
              <a:buClrTx/>
              <a:buSzTx/>
              <a:buFontTx/>
              <a:buNone/>
            </a:pPr>
            <a:r>
              <a:rPr lang="en-US" altLang="en-US" sz="1600" i="1" dirty="0">
                <a:solidFill>
                  <a:srgbClr val="FF0000"/>
                </a:solidFill>
              </a:rPr>
              <a:t>How does inflammation </a:t>
            </a:r>
            <a:r>
              <a:rPr lang="en-US" altLang="en-US" sz="1600" b="1" dirty="0">
                <a:solidFill>
                  <a:srgbClr val="FF0000"/>
                </a:solidFill>
              </a:rPr>
              <a:t>pull</a:t>
            </a:r>
            <a:r>
              <a:rPr lang="en-US" altLang="en-US" sz="1600" i="1" dirty="0">
                <a:solidFill>
                  <a:srgbClr val="FF0000"/>
                </a:solidFill>
              </a:rPr>
              <a:t> the angle closed?</a:t>
            </a:r>
            <a:endParaRPr lang="en-US" altLang="en-US" sz="1600" i="1" dirty="0">
              <a:solidFill>
                <a:schemeClr val="bg2">
                  <a:lumMod val="40000"/>
                  <a:lumOff val="60000"/>
                </a:schemeClr>
              </a:solidFill>
            </a:endParaRPr>
          </a:p>
          <a:p>
            <a:pPr eaLnBrk="1" hangingPunct="1">
              <a:spcBef>
                <a:spcPct val="0"/>
              </a:spcBef>
              <a:buClrTx/>
              <a:buSzTx/>
              <a:buFontTx/>
              <a:buNone/>
            </a:pPr>
            <a:r>
              <a:rPr lang="en-US" altLang="en-US" sz="1600" dirty="0">
                <a:solidFill>
                  <a:schemeClr val="bg2">
                    <a:lumMod val="40000"/>
                    <a:lumOff val="60000"/>
                  </a:schemeClr>
                </a:solidFill>
              </a:rPr>
              <a:t>Inflammation compromises the blood-aqueous barrier, allowing copious amounts of inflammatory proteins and fibrin to accumulate in the AC. These substances can produce posterior synechiae leading to iris </a:t>
            </a:r>
            <a:r>
              <a:rPr lang="en-US" altLang="en-US" sz="1600" dirty="0" err="1">
                <a:solidFill>
                  <a:schemeClr val="bg2">
                    <a:lumMod val="40000"/>
                    <a:lumOff val="60000"/>
                  </a:schemeClr>
                </a:solidFill>
              </a:rPr>
              <a:t>bombé</a:t>
            </a:r>
            <a:r>
              <a:rPr lang="en-US" altLang="en-US" sz="1600" dirty="0">
                <a:solidFill>
                  <a:schemeClr val="bg2">
                    <a:lumMod val="40000"/>
                    <a:lumOff val="60000"/>
                  </a:schemeClr>
                </a:solidFill>
              </a:rPr>
              <a:t> and eventually angle closure. Additionally, PAS can form, especially if peripheral iris edema is present.</a:t>
            </a:r>
          </a:p>
        </p:txBody>
      </p:sp>
      <p:sp>
        <p:nvSpPr>
          <p:cNvPr id="67" name="Oval 66">
            <a:extLst>
              <a:ext uri="{FF2B5EF4-FFF2-40B4-BE49-F238E27FC236}">
                <a16:creationId xmlns:a16="http://schemas.microsoft.com/office/drawing/2014/main" id="{5B99D4BB-5A75-4A08-B216-EDAEE90380D0}"/>
              </a:ext>
            </a:extLst>
          </p:cNvPr>
          <p:cNvSpPr/>
          <p:nvPr/>
        </p:nvSpPr>
        <p:spPr>
          <a:xfrm>
            <a:off x="6866976" y="5530751"/>
            <a:ext cx="1498124" cy="498987"/>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 name="Oval 67">
            <a:extLst>
              <a:ext uri="{FF2B5EF4-FFF2-40B4-BE49-F238E27FC236}">
                <a16:creationId xmlns:a16="http://schemas.microsoft.com/office/drawing/2014/main" id="{168362B8-CCAC-407C-BFFF-1259528D382A}"/>
              </a:ext>
            </a:extLst>
          </p:cNvPr>
          <p:cNvSpPr/>
          <p:nvPr/>
        </p:nvSpPr>
        <p:spPr>
          <a:xfrm>
            <a:off x="8001000" y="4523762"/>
            <a:ext cx="1011830" cy="734038"/>
          </a:xfrm>
          <a:prstGeom prst="ellipse">
            <a:avLst/>
          </a:prstGeom>
          <a:noFill/>
          <a:ln>
            <a:solidFill>
              <a:schemeClr val="tx1"/>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658371564"/>
      </p:ext>
    </p:extLst>
  </p:cSld>
  <p:clrMapOvr>
    <a:masterClrMapping/>
  </p:clrMapOvr>
</p:sld>
</file>

<file path=ppt/slides/slide4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Straight Arrow Connector 12">
            <a:extLst>
              <a:ext uri="{FF2B5EF4-FFF2-40B4-BE49-F238E27FC236}">
                <a16:creationId xmlns:a16="http://schemas.microsoft.com/office/drawing/2014/main" id="{A6DE2085-829C-480C-9216-69D6039C0A37}"/>
              </a:ext>
            </a:extLst>
          </p:cNvPr>
          <p:cNvCxnSpPr>
            <a:cxnSpLocks/>
          </p:cNvCxnSpPr>
          <p:nvPr/>
        </p:nvCxnSpPr>
        <p:spPr>
          <a:xfrm>
            <a:off x="6717173" y="1828800"/>
            <a:ext cx="0" cy="3462754"/>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43014" name="Text Box 6"/>
          <p:cNvSpPr txBox="1">
            <a:spLocks noChangeArrowheads="1"/>
          </p:cNvSpPr>
          <p:nvPr/>
        </p:nvSpPr>
        <p:spPr bwMode="auto">
          <a:xfrm>
            <a:off x="533400" y="2356376"/>
            <a:ext cx="1005403"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Lens-</a:t>
            </a:r>
          </a:p>
          <a:p>
            <a:pPr algn="ctr" eaLnBrk="1" hangingPunct="1">
              <a:lnSpc>
                <a:spcPct val="80000"/>
              </a:lnSpc>
              <a:spcBef>
                <a:spcPct val="0"/>
              </a:spcBef>
              <a:buClrTx/>
              <a:buSzTx/>
              <a:buFontTx/>
              <a:buNone/>
            </a:pPr>
            <a:r>
              <a:rPr lang="en-US" altLang="en-US" sz="1800" dirty="0">
                <a:solidFill>
                  <a:schemeClr val="bg1">
                    <a:lumMod val="75000"/>
                  </a:schemeClr>
                </a:solidFill>
              </a:rPr>
              <a:t>Induced</a:t>
            </a:r>
          </a:p>
        </p:txBody>
      </p:sp>
      <p:sp>
        <p:nvSpPr>
          <p:cNvPr id="43017" name="Text Box 14"/>
          <p:cNvSpPr txBox="1">
            <a:spLocks noChangeArrowheads="1"/>
          </p:cNvSpPr>
          <p:nvPr/>
        </p:nvSpPr>
        <p:spPr bwMode="auto">
          <a:xfrm>
            <a:off x="3026498" y="2365901"/>
            <a:ext cx="1633781"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Aphakic/</a:t>
            </a:r>
          </a:p>
          <a:p>
            <a:pPr algn="ctr" eaLnBrk="1" hangingPunct="1">
              <a:lnSpc>
                <a:spcPct val="80000"/>
              </a:lnSpc>
              <a:spcBef>
                <a:spcPct val="0"/>
              </a:spcBef>
              <a:buClrTx/>
              <a:buSzTx/>
              <a:buFontTx/>
              <a:buNone/>
            </a:pPr>
            <a:r>
              <a:rPr lang="en-US" altLang="en-US" sz="1800" dirty="0" err="1">
                <a:solidFill>
                  <a:schemeClr val="bg1">
                    <a:lumMod val="75000"/>
                  </a:schemeClr>
                </a:solidFill>
              </a:rPr>
              <a:t>Pseudophakic</a:t>
            </a:r>
            <a:endParaRPr lang="en-US" altLang="en-US" sz="1800" dirty="0">
              <a:solidFill>
                <a:schemeClr val="bg1">
                  <a:lumMod val="75000"/>
                </a:schemeClr>
              </a:solidFill>
            </a:endParaRPr>
          </a:p>
        </p:txBody>
      </p:sp>
      <p:sp>
        <p:nvSpPr>
          <p:cNvPr id="43031" name="Text Box 35"/>
          <p:cNvSpPr txBox="1">
            <a:spLocks noChangeArrowheads="1"/>
          </p:cNvSpPr>
          <p:nvPr/>
        </p:nvSpPr>
        <p:spPr bwMode="auto">
          <a:xfrm>
            <a:off x="1190847" y="1295400"/>
            <a:ext cx="2473754"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solidFill>
                  <a:schemeClr val="bg1">
                    <a:lumMod val="75000"/>
                  </a:schemeClr>
                </a:solidFill>
              </a:rPr>
              <a:t>w/ Pupillary Block</a:t>
            </a:r>
          </a:p>
        </p:txBody>
      </p:sp>
      <p:sp>
        <p:nvSpPr>
          <p:cNvPr id="43032" name="Text Box 36"/>
          <p:cNvSpPr txBox="1">
            <a:spLocks noChangeArrowheads="1"/>
          </p:cNvSpPr>
          <p:nvPr/>
        </p:nvSpPr>
        <p:spPr bwMode="auto">
          <a:xfrm>
            <a:off x="5181600" y="1295400"/>
            <a:ext cx="2630848"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t>w/o Pupillary Block</a:t>
            </a:r>
          </a:p>
        </p:txBody>
      </p:sp>
      <p:sp>
        <p:nvSpPr>
          <p:cNvPr id="49" name="Rectangle 2">
            <a:extLst>
              <a:ext uri="{FF2B5EF4-FFF2-40B4-BE49-F238E27FC236}">
                <a16:creationId xmlns:a16="http://schemas.microsoft.com/office/drawing/2014/main" id="{240EE5BF-F7D2-4FC8-A5DD-F6B5423153C6}"/>
              </a:ext>
            </a:extLst>
          </p:cNvPr>
          <p:cNvSpPr>
            <a:spLocks noGrp="1" noChangeArrowheads="1"/>
          </p:cNvSpPr>
          <p:nvPr>
            <p:ph type="title"/>
          </p:nvPr>
        </p:nvSpPr>
        <p:spPr>
          <a:xfrm>
            <a:off x="457200" y="304800"/>
            <a:ext cx="7543800" cy="563562"/>
          </a:xfrm>
        </p:spPr>
        <p:txBody>
          <a:bodyPr/>
          <a:lstStyle/>
          <a:p>
            <a:pPr eaLnBrk="1" hangingPunct="1"/>
            <a:r>
              <a:rPr lang="en-US" altLang="en-US" sz="3500" dirty="0"/>
              <a:t>A</a:t>
            </a:r>
          </a:p>
        </p:txBody>
      </p:sp>
      <p:sp>
        <p:nvSpPr>
          <p:cNvPr id="50" name="TextBox 49">
            <a:extLst>
              <a:ext uri="{FF2B5EF4-FFF2-40B4-BE49-F238E27FC236}">
                <a16:creationId xmlns:a16="http://schemas.microsoft.com/office/drawing/2014/main" id="{CF426230-46C8-405C-9015-99EF57762A2E}"/>
              </a:ext>
            </a:extLst>
          </p:cNvPr>
          <p:cNvSpPr txBox="1"/>
          <p:nvPr/>
        </p:nvSpPr>
        <p:spPr>
          <a:xfrm>
            <a:off x="2259496" y="189094"/>
            <a:ext cx="4607480" cy="400110"/>
          </a:xfrm>
          <a:prstGeom prst="rect">
            <a:avLst/>
          </a:prstGeom>
          <a:solidFill>
            <a:schemeClr val="accent1">
              <a:lumMod val="60000"/>
              <a:lumOff val="40000"/>
            </a:schemeClr>
          </a:solidFill>
        </p:spPr>
        <p:txBody>
          <a:bodyPr wrap="none" rtlCol="0">
            <a:spAutoFit/>
          </a:bodyPr>
          <a:lstStyle/>
          <a:p>
            <a:pPr algn="ctr"/>
            <a:r>
              <a:rPr lang="en-US" sz="2000" b="1" dirty="0"/>
              <a:t>Secondary Angle Closure Glaucoma</a:t>
            </a:r>
          </a:p>
        </p:txBody>
      </p:sp>
      <p:sp>
        <p:nvSpPr>
          <p:cNvPr id="2" name="TextBox 1">
            <a:extLst>
              <a:ext uri="{FF2B5EF4-FFF2-40B4-BE49-F238E27FC236}">
                <a16:creationId xmlns:a16="http://schemas.microsoft.com/office/drawing/2014/main" id="{A7E30BEC-923B-4C9A-A856-BDD0D882F6B8}"/>
              </a:ext>
            </a:extLst>
          </p:cNvPr>
          <p:cNvSpPr txBox="1"/>
          <p:nvPr/>
        </p:nvSpPr>
        <p:spPr>
          <a:xfrm>
            <a:off x="887305" y="2844119"/>
            <a:ext cx="1494320" cy="338554"/>
          </a:xfrm>
          <a:prstGeom prst="rect">
            <a:avLst/>
          </a:prstGeom>
          <a:noFill/>
        </p:spPr>
        <p:txBody>
          <a:bodyPr wrap="none" rtlCol="0">
            <a:spAutoFit/>
          </a:bodyPr>
          <a:lstStyle/>
          <a:p>
            <a:r>
              <a:rPr lang="en-US" sz="1600" dirty="0" err="1">
                <a:solidFill>
                  <a:schemeClr val="bg1">
                    <a:lumMod val="75000"/>
                  </a:schemeClr>
                </a:solidFill>
              </a:rPr>
              <a:t>Phacomorphic</a:t>
            </a:r>
            <a:endParaRPr lang="en-US" sz="1600" dirty="0">
              <a:solidFill>
                <a:schemeClr val="bg1">
                  <a:lumMod val="75000"/>
                </a:schemeClr>
              </a:solidFill>
            </a:endParaRPr>
          </a:p>
        </p:txBody>
      </p:sp>
      <p:sp>
        <p:nvSpPr>
          <p:cNvPr id="51" name="TextBox 50">
            <a:extLst>
              <a:ext uri="{FF2B5EF4-FFF2-40B4-BE49-F238E27FC236}">
                <a16:creationId xmlns:a16="http://schemas.microsoft.com/office/drawing/2014/main" id="{156069D4-340B-4160-A336-EBF73557CEE0}"/>
              </a:ext>
            </a:extLst>
          </p:cNvPr>
          <p:cNvSpPr txBox="1"/>
          <p:nvPr/>
        </p:nvSpPr>
        <p:spPr>
          <a:xfrm>
            <a:off x="884725" y="3175578"/>
            <a:ext cx="1402948" cy="338554"/>
          </a:xfrm>
          <a:prstGeom prst="rect">
            <a:avLst/>
          </a:prstGeom>
          <a:noFill/>
        </p:spPr>
        <p:txBody>
          <a:bodyPr wrap="none" rtlCol="0">
            <a:spAutoFit/>
          </a:bodyPr>
          <a:lstStyle/>
          <a:p>
            <a:r>
              <a:rPr lang="en-US" sz="1600" dirty="0">
                <a:solidFill>
                  <a:schemeClr val="bg1">
                    <a:lumMod val="75000"/>
                  </a:schemeClr>
                </a:solidFill>
              </a:rPr>
              <a:t>Ectopia </a:t>
            </a:r>
            <a:r>
              <a:rPr lang="en-US" sz="1600" dirty="0" err="1">
                <a:solidFill>
                  <a:schemeClr val="bg1">
                    <a:lumMod val="75000"/>
                  </a:schemeClr>
                </a:solidFill>
              </a:rPr>
              <a:t>lentis</a:t>
            </a:r>
            <a:endParaRPr lang="en-US" sz="1600" dirty="0">
              <a:solidFill>
                <a:schemeClr val="bg1">
                  <a:lumMod val="75000"/>
                </a:schemeClr>
              </a:solidFill>
            </a:endParaRPr>
          </a:p>
        </p:txBody>
      </p:sp>
      <p:cxnSp>
        <p:nvCxnSpPr>
          <p:cNvPr id="71" name="Straight Connector 70">
            <a:extLst>
              <a:ext uri="{FF2B5EF4-FFF2-40B4-BE49-F238E27FC236}">
                <a16:creationId xmlns:a16="http://schemas.microsoft.com/office/drawing/2014/main" id="{C104938D-BA8D-4E39-9D5F-9EE2012F2F3C}"/>
              </a:ext>
            </a:extLst>
          </p:cNvPr>
          <p:cNvCxnSpPr>
            <a:cxnSpLocks/>
          </p:cNvCxnSpPr>
          <p:nvPr/>
        </p:nvCxnSpPr>
        <p:spPr>
          <a:xfrm flipH="1">
            <a:off x="762665" y="3023488"/>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2A7E4E40-472F-4E50-8A7A-45C10FDD7171}"/>
              </a:ext>
            </a:extLst>
          </p:cNvPr>
          <p:cNvCxnSpPr>
            <a:cxnSpLocks/>
          </p:cNvCxnSpPr>
          <p:nvPr/>
        </p:nvCxnSpPr>
        <p:spPr>
          <a:xfrm flipH="1">
            <a:off x="762665" y="3347853"/>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C3924889-45B9-4383-9C9E-48F0A9C27AD8}"/>
              </a:ext>
            </a:extLst>
          </p:cNvPr>
          <p:cNvCxnSpPr>
            <a:cxnSpLocks/>
          </p:cNvCxnSpPr>
          <p:nvPr/>
        </p:nvCxnSpPr>
        <p:spPr>
          <a:xfrm flipH="1">
            <a:off x="748719" y="2838976"/>
            <a:ext cx="13947" cy="5088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 name="Straight Arrow Connector 5">
            <a:extLst>
              <a:ext uri="{FF2B5EF4-FFF2-40B4-BE49-F238E27FC236}">
                <a16:creationId xmlns:a16="http://schemas.microsoft.com/office/drawing/2014/main" id="{A3439F0C-5143-461F-8F3C-2E830785DEFC}"/>
              </a:ext>
            </a:extLst>
          </p:cNvPr>
          <p:cNvCxnSpPr>
            <a:stCxn id="50" idx="2"/>
          </p:cNvCxnSpPr>
          <p:nvPr/>
        </p:nvCxnSpPr>
        <p:spPr>
          <a:xfrm flipH="1">
            <a:off x="2971800" y="589204"/>
            <a:ext cx="1591436" cy="706196"/>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0" name="Straight Arrow Connector 9">
            <a:extLst>
              <a:ext uri="{FF2B5EF4-FFF2-40B4-BE49-F238E27FC236}">
                <a16:creationId xmlns:a16="http://schemas.microsoft.com/office/drawing/2014/main" id="{84DC796E-F6ED-4FBB-82D2-A260F480BF8A}"/>
              </a:ext>
            </a:extLst>
          </p:cNvPr>
          <p:cNvCxnSpPr>
            <a:cxnSpLocks/>
          </p:cNvCxnSpPr>
          <p:nvPr/>
        </p:nvCxnSpPr>
        <p:spPr>
          <a:xfrm>
            <a:off x="4572000" y="589204"/>
            <a:ext cx="1600200" cy="706196"/>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6" name="Straight Arrow Connector 25">
            <a:extLst>
              <a:ext uri="{FF2B5EF4-FFF2-40B4-BE49-F238E27FC236}">
                <a16:creationId xmlns:a16="http://schemas.microsoft.com/office/drawing/2014/main" id="{B70E0124-9B84-41A5-8D84-A66B7838A706}"/>
              </a:ext>
            </a:extLst>
          </p:cNvPr>
          <p:cNvCxnSpPr>
            <a:cxnSpLocks/>
          </p:cNvCxnSpPr>
          <p:nvPr/>
        </p:nvCxnSpPr>
        <p:spPr>
          <a:xfrm flipH="1">
            <a:off x="1159539" y="1828800"/>
            <a:ext cx="1290435" cy="478059"/>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28" name="Straight Arrow Connector 27">
            <a:extLst>
              <a:ext uri="{FF2B5EF4-FFF2-40B4-BE49-F238E27FC236}">
                <a16:creationId xmlns:a16="http://schemas.microsoft.com/office/drawing/2014/main" id="{567A4249-5C59-4416-8A8E-1C35913900AB}"/>
              </a:ext>
            </a:extLst>
          </p:cNvPr>
          <p:cNvCxnSpPr>
            <a:cxnSpLocks/>
          </p:cNvCxnSpPr>
          <p:nvPr/>
        </p:nvCxnSpPr>
        <p:spPr>
          <a:xfrm>
            <a:off x="2449973" y="1832208"/>
            <a:ext cx="1268784"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56" name="Text Box 6">
            <a:extLst>
              <a:ext uri="{FF2B5EF4-FFF2-40B4-BE49-F238E27FC236}">
                <a16:creationId xmlns:a16="http://schemas.microsoft.com/office/drawing/2014/main" id="{557983BD-9D64-49B9-A366-A08663B0451F}"/>
              </a:ext>
            </a:extLst>
          </p:cNvPr>
          <p:cNvSpPr txBox="1">
            <a:spLocks noChangeArrowheads="1"/>
          </p:cNvSpPr>
          <p:nvPr/>
        </p:nvSpPr>
        <p:spPr bwMode="auto">
          <a:xfrm>
            <a:off x="5029200" y="2356376"/>
            <a:ext cx="813043"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r" eaLnBrk="1" hangingPunct="1">
              <a:lnSpc>
                <a:spcPct val="80000"/>
              </a:lnSpc>
              <a:spcBef>
                <a:spcPct val="0"/>
              </a:spcBef>
              <a:buClrTx/>
              <a:buSzTx/>
              <a:buFontTx/>
              <a:buNone/>
            </a:pPr>
            <a:r>
              <a:rPr lang="en-US" altLang="en-US" sz="1800" dirty="0">
                <a:solidFill>
                  <a:schemeClr val="bg1">
                    <a:lumMod val="75000"/>
                  </a:schemeClr>
                </a:solidFill>
              </a:rPr>
              <a:t>‘Push’</a:t>
            </a:r>
          </a:p>
        </p:txBody>
      </p:sp>
      <p:sp>
        <p:nvSpPr>
          <p:cNvPr id="57" name="Text Box 14">
            <a:extLst>
              <a:ext uri="{FF2B5EF4-FFF2-40B4-BE49-F238E27FC236}">
                <a16:creationId xmlns:a16="http://schemas.microsoft.com/office/drawing/2014/main" id="{5DAFA1C1-3A29-4C27-A379-663FDD22E326}"/>
              </a:ext>
            </a:extLst>
          </p:cNvPr>
          <p:cNvSpPr txBox="1">
            <a:spLocks noChangeArrowheads="1"/>
          </p:cNvSpPr>
          <p:nvPr/>
        </p:nvSpPr>
        <p:spPr bwMode="auto">
          <a:xfrm>
            <a:off x="7620000" y="2365901"/>
            <a:ext cx="671979"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t>‘Pull’</a:t>
            </a:r>
          </a:p>
        </p:txBody>
      </p:sp>
      <p:cxnSp>
        <p:nvCxnSpPr>
          <p:cNvPr id="58" name="Straight Arrow Connector 57">
            <a:extLst>
              <a:ext uri="{FF2B5EF4-FFF2-40B4-BE49-F238E27FC236}">
                <a16:creationId xmlns:a16="http://schemas.microsoft.com/office/drawing/2014/main" id="{E874FEE9-46BD-46A3-90A3-DE7CC220FBFF}"/>
              </a:ext>
            </a:extLst>
          </p:cNvPr>
          <p:cNvCxnSpPr>
            <a:cxnSpLocks/>
          </p:cNvCxnSpPr>
          <p:nvPr/>
        </p:nvCxnSpPr>
        <p:spPr>
          <a:xfrm flipH="1">
            <a:off x="5867400" y="1828800"/>
            <a:ext cx="849775"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59" name="Straight Arrow Connector 58">
            <a:extLst>
              <a:ext uri="{FF2B5EF4-FFF2-40B4-BE49-F238E27FC236}">
                <a16:creationId xmlns:a16="http://schemas.microsoft.com/office/drawing/2014/main" id="{C370A4A1-FE96-4E70-B89E-839542A5E241}"/>
              </a:ext>
            </a:extLst>
          </p:cNvPr>
          <p:cNvCxnSpPr>
            <a:cxnSpLocks/>
          </p:cNvCxnSpPr>
          <p:nvPr/>
        </p:nvCxnSpPr>
        <p:spPr>
          <a:xfrm>
            <a:off x="6717173" y="1832208"/>
            <a:ext cx="902827" cy="474047"/>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62" name="Text Box 16">
            <a:extLst>
              <a:ext uri="{FF2B5EF4-FFF2-40B4-BE49-F238E27FC236}">
                <a16:creationId xmlns:a16="http://schemas.microsoft.com/office/drawing/2014/main" id="{33538067-0726-41B0-93FF-357EF00CA62D}"/>
              </a:ext>
            </a:extLst>
          </p:cNvPr>
          <p:cNvSpPr txBox="1">
            <a:spLocks noChangeArrowheads="1"/>
          </p:cNvSpPr>
          <p:nvPr/>
        </p:nvSpPr>
        <p:spPr bwMode="auto">
          <a:xfrm>
            <a:off x="8065437" y="2684785"/>
            <a:ext cx="628698"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NVG</a:t>
            </a:r>
          </a:p>
        </p:txBody>
      </p:sp>
      <p:sp>
        <p:nvSpPr>
          <p:cNvPr id="70" name="Text Box 21">
            <a:extLst>
              <a:ext uri="{FF2B5EF4-FFF2-40B4-BE49-F238E27FC236}">
                <a16:creationId xmlns:a16="http://schemas.microsoft.com/office/drawing/2014/main" id="{86C32650-BE1F-4CC3-8DB5-0C136D877E6F}"/>
              </a:ext>
            </a:extLst>
          </p:cNvPr>
          <p:cNvSpPr txBox="1">
            <a:spLocks noChangeArrowheads="1"/>
          </p:cNvSpPr>
          <p:nvPr/>
        </p:nvSpPr>
        <p:spPr bwMode="auto">
          <a:xfrm>
            <a:off x="8070534" y="3048000"/>
            <a:ext cx="526106"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a:solidFill>
                  <a:schemeClr val="bg1">
                    <a:lumMod val="75000"/>
                  </a:schemeClr>
                </a:solidFill>
              </a:rPr>
              <a:t>ICE</a:t>
            </a:r>
          </a:p>
        </p:txBody>
      </p:sp>
      <p:sp>
        <p:nvSpPr>
          <p:cNvPr id="75" name="Text Box 45">
            <a:extLst>
              <a:ext uri="{FF2B5EF4-FFF2-40B4-BE49-F238E27FC236}">
                <a16:creationId xmlns:a16="http://schemas.microsoft.com/office/drawing/2014/main" id="{2B6EDA2D-8F55-4DFD-A225-8C03CE6FC7F3}"/>
              </a:ext>
            </a:extLst>
          </p:cNvPr>
          <p:cNvSpPr txBox="1">
            <a:spLocks noChangeArrowheads="1"/>
          </p:cNvSpPr>
          <p:nvPr/>
        </p:nvSpPr>
        <p:spPr bwMode="auto">
          <a:xfrm>
            <a:off x="8073162" y="3810000"/>
            <a:ext cx="1070837" cy="74635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ts val="1700"/>
              </a:lnSpc>
              <a:spcBef>
                <a:spcPct val="0"/>
              </a:spcBef>
              <a:buClrTx/>
              <a:buSzTx/>
              <a:buFontTx/>
              <a:buNone/>
            </a:pPr>
            <a:r>
              <a:rPr lang="en-US" altLang="en-US" sz="1600" dirty="0">
                <a:solidFill>
                  <a:schemeClr val="bg1">
                    <a:lumMod val="75000"/>
                  </a:schemeClr>
                </a:solidFill>
              </a:rPr>
              <a:t>Epithelial/ fibrous ingrowth</a:t>
            </a:r>
          </a:p>
        </p:txBody>
      </p:sp>
      <p:cxnSp>
        <p:nvCxnSpPr>
          <p:cNvPr id="77" name="Straight Connector 76">
            <a:extLst>
              <a:ext uri="{FF2B5EF4-FFF2-40B4-BE49-F238E27FC236}">
                <a16:creationId xmlns:a16="http://schemas.microsoft.com/office/drawing/2014/main" id="{FC090BD7-F2E1-4464-B57B-9CBE5874C89B}"/>
              </a:ext>
            </a:extLst>
          </p:cNvPr>
          <p:cNvCxnSpPr>
            <a:cxnSpLocks/>
          </p:cNvCxnSpPr>
          <p:nvPr/>
        </p:nvCxnSpPr>
        <p:spPr>
          <a:xfrm>
            <a:off x="7873969" y="2674448"/>
            <a:ext cx="7724" cy="128795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8" name="Straight Connector 77">
            <a:extLst>
              <a:ext uri="{FF2B5EF4-FFF2-40B4-BE49-F238E27FC236}">
                <a16:creationId xmlns:a16="http://schemas.microsoft.com/office/drawing/2014/main" id="{B1922ED5-C3D8-43D8-A00D-1D6BC9201DBA}"/>
              </a:ext>
            </a:extLst>
          </p:cNvPr>
          <p:cNvCxnSpPr/>
          <p:nvPr/>
        </p:nvCxnSpPr>
        <p:spPr>
          <a:xfrm flipH="1">
            <a:off x="7873968" y="2840262"/>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9" name="Straight Connector 78">
            <a:extLst>
              <a:ext uri="{FF2B5EF4-FFF2-40B4-BE49-F238E27FC236}">
                <a16:creationId xmlns:a16="http://schemas.microsoft.com/office/drawing/2014/main" id="{77019ED2-6D69-4A60-9D19-D4DB786EA3A0}"/>
              </a:ext>
            </a:extLst>
          </p:cNvPr>
          <p:cNvCxnSpPr/>
          <p:nvPr/>
        </p:nvCxnSpPr>
        <p:spPr>
          <a:xfrm flipH="1">
            <a:off x="7873968" y="3213518"/>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1" name="Straight Connector 80">
            <a:extLst>
              <a:ext uri="{FF2B5EF4-FFF2-40B4-BE49-F238E27FC236}">
                <a16:creationId xmlns:a16="http://schemas.microsoft.com/office/drawing/2014/main" id="{9796A12F-4125-4C05-8EE8-A388740C580D}"/>
              </a:ext>
            </a:extLst>
          </p:cNvPr>
          <p:cNvCxnSpPr/>
          <p:nvPr/>
        </p:nvCxnSpPr>
        <p:spPr>
          <a:xfrm flipH="1">
            <a:off x="7877837" y="3581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3" name="Straight Connector 82">
            <a:extLst>
              <a:ext uri="{FF2B5EF4-FFF2-40B4-BE49-F238E27FC236}">
                <a16:creationId xmlns:a16="http://schemas.microsoft.com/office/drawing/2014/main" id="{7FDC5F4B-9BF0-42AD-B8BB-2F2399BCF1E2}"/>
              </a:ext>
            </a:extLst>
          </p:cNvPr>
          <p:cNvCxnSpPr/>
          <p:nvPr/>
        </p:nvCxnSpPr>
        <p:spPr>
          <a:xfrm flipH="1">
            <a:off x="7881693" y="3962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93" name="Text Box 42">
            <a:extLst>
              <a:ext uri="{FF2B5EF4-FFF2-40B4-BE49-F238E27FC236}">
                <a16:creationId xmlns:a16="http://schemas.microsoft.com/office/drawing/2014/main" id="{53BAB77F-E061-4834-9068-34BDF78AD071}"/>
              </a:ext>
            </a:extLst>
          </p:cNvPr>
          <p:cNvSpPr txBox="1">
            <a:spLocks noChangeArrowheads="1"/>
          </p:cNvSpPr>
          <p:nvPr/>
        </p:nvSpPr>
        <p:spPr bwMode="auto">
          <a:xfrm>
            <a:off x="8111387" y="3429000"/>
            <a:ext cx="856196"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Flat AC</a:t>
            </a:r>
          </a:p>
        </p:txBody>
      </p:sp>
      <p:sp>
        <p:nvSpPr>
          <p:cNvPr id="100" name="Text Box 23">
            <a:extLst>
              <a:ext uri="{FF2B5EF4-FFF2-40B4-BE49-F238E27FC236}">
                <a16:creationId xmlns:a16="http://schemas.microsoft.com/office/drawing/2014/main" id="{D8F2FCFF-2984-4836-B000-9C5601A8EAAA}"/>
              </a:ext>
            </a:extLst>
          </p:cNvPr>
          <p:cNvSpPr txBox="1">
            <a:spLocks noChangeArrowheads="1"/>
          </p:cNvSpPr>
          <p:nvPr/>
        </p:nvSpPr>
        <p:spPr bwMode="auto">
          <a:xfrm>
            <a:off x="5530369" y="2667000"/>
            <a:ext cx="2143536"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Aqueous misdirection</a:t>
            </a:r>
          </a:p>
        </p:txBody>
      </p:sp>
      <p:cxnSp>
        <p:nvCxnSpPr>
          <p:cNvPr id="104" name="Straight Connector 103">
            <a:extLst>
              <a:ext uri="{FF2B5EF4-FFF2-40B4-BE49-F238E27FC236}">
                <a16:creationId xmlns:a16="http://schemas.microsoft.com/office/drawing/2014/main" id="{49D87D4A-E317-4446-9B95-5184CB3968F3}"/>
              </a:ext>
            </a:extLst>
          </p:cNvPr>
          <p:cNvCxnSpPr>
            <a:cxnSpLocks/>
          </p:cNvCxnSpPr>
          <p:nvPr/>
        </p:nvCxnSpPr>
        <p:spPr>
          <a:xfrm flipH="1">
            <a:off x="5316229" y="2667000"/>
            <a:ext cx="7397" cy="25314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5" name="Straight Connector 104">
            <a:extLst>
              <a:ext uri="{FF2B5EF4-FFF2-40B4-BE49-F238E27FC236}">
                <a16:creationId xmlns:a16="http://schemas.microsoft.com/office/drawing/2014/main" id="{F40B6D71-75A8-4A88-864D-00D14C2F710D}"/>
              </a:ext>
            </a:extLst>
          </p:cNvPr>
          <p:cNvCxnSpPr/>
          <p:nvPr/>
        </p:nvCxnSpPr>
        <p:spPr>
          <a:xfrm flipH="1">
            <a:off x="5323624" y="2832814"/>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6" name="Straight Connector 105">
            <a:extLst>
              <a:ext uri="{FF2B5EF4-FFF2-40B4-BE49-F238E27FC236}">
                <a16:creationId xmlns:a16="http://schemas.microsoft.com/office/drawing/2014/main" id="{010BF7B2-AA07-4DCF-822D-E2DB5CC0BF59}"/>
              </a:ext>
            </a:extLst>
          </p:cNvPr>
          <p:cNvCxnSpPr/>
          <p:nvPr/>
        </p:nvCxnSpPr>
        <p:spPr>
          <a:xfrm flipH="1">
            <a:off x="5323624" y="3360065"/>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a:extLst>
              <a:ext uri="{FF2B5EF4-FFF2-40B4-BE49-F238E27FC236}">
                <a16:creationId xmlns:a16="http://schemas.microsoft.com/office/drawing/2014/main" id="{BAC8035C-3999-4C31-93CD-6C0D2ADEB73B}"/>
              </a:ext>
            </a:extLst>
          </p:cNvPr>
          <p:cNvCxnSpPr/>
          <p:nvPr/>
        </p:nvCxnSpPr>
        <p:spPr>
          <a:xfrm flipH="1">
            <a:off x="5323536" y="3786938"/>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8" name="Straight Connector 107">
            <a:extLst>
              <a:ext uri="{FF2B5EF4-FFF2-40B4-BE49-F238E27FC236}">
                <a16:creationId xmlns:a16="http://schemas.microsoft.com/office/drawing/2014/main" id="{DB64CAEE-69B4-426A-8A5B-D1269DBF0F66}"/>
              </a:ext>
            </a:extLst>
          </p:cNvPr>
          <p:cNvCxnSpPr/>
          <p:nvPr/>
        </p:nvCxnSpPr>
        <p:spPr>
          <a:xfrm flipH="1">
            <a:off x="5327493" y="4249152"/>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12" name="Straight Connector 111">
            <a:extLst>
              <a:ext uri="{FF2B5EF4-FFF2-40B4-BE49-F238E27FC236}">
                <a16:creationId xmlns:a16="http://schemas.microsoft.com/office/drawing/2014/main" id="{99A16C30-4BE4-48E5-8B65-0C5F3039B8DC}"/>
              </a:ext>
            </a:extLst>
          </p:cNvPr>
          <p:cNvCxnSpPr/>
          <p:nvPr/>
        </p:nvCxnSpPr>
        <p:spPr>
          <a:xfrm flipH="1">
            <a:off x="5333455" y="51816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13" name="Text Box 42">
            <a:extLst>
              <a:ext uri="{FF2B5EF4-FFF2-40B4-BE49-F238E27FC236}">
                <a16:creationId xmlns:a16="http://schemas.microsoft.com/office/drawing/2014/main" id="{056DFFD9-3CA2-42E7-90FE-4F14522E3504}"/>
              </a:ext>
            </a:extLst>
          </p:cNvPr>
          <p:cNvSpPr txBox="1">
            <a:spLocks noChangeArrowheads="1"/>
          </p:cNvSpPr>
          <p:nvPr/>
        </p:nvSpPr>
        <p:spPr bwMode="auto">
          <a:xfrm>
            <a:off x="5533954" y="3623846"/>
            <a:ext cx="1563248"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Retinal surgery</a:t>
            </a:r>
          </a:p>
        </p:txBody>
      </p:sp>
      <p:sp>
        <p:nvSpPr>
          <p:cNvPr id="118" name="Text Box 47">
            <a:extLst>
              <a:ext uri="{FF2B5EF4-FFF2-40B4-BE49-F238E27FC236}">
                <a16:creationId xmlns:a16="http://schemas.microsoft.com/office/drawing/2014/main" id="{3F59D898-ECAD-49F0-9425-2A1BC8DDA7B5}"/>
              </a:ext>
            </a:extLst>
          </p:cNvPr>
          <p:cNvSpPr txBox="1">
            <a:spLocks noChangeArrowheads="1"/>
          </p:cNvSpPr>
          <p:nvPr/>
        </p:nvSpPr>
        <p:spPr bwMode="auto">
          <a:xfrm>
            <a:off x="5523688" y="4538246"/>
            <a:ext cx="1414170"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Drug-induced</a:t>
            </a:r>
          </a:p>
        </p:txBody>
      </p:sp>
      <p:sp>
        <p:nvSpPr>
          <p:cNvPr id="16" name="TextBox 15">
            <a:extLst>
              <a:ext uri="{FF2B5EF4-FFF2-40B4-BE49-F238E27FC236}">
                <a16:creationId xmlns:a16="http://schemas.microsoft.com/office/drawing/2014/main" id="{984E008D-FBBA-42B4-940E-EA26772E0161}"/>
              </a:ext>
            </a:extLst>
          </p:cNvPr>
          <p:cNvSpPr txBox="1"/>
          <p:nvPr/>
        </p:nvSpPr>
        <p:spPr>
          <a:xfrm>
            <a:off x="6230528" y="5257800"/>
            <a:ext cx="1326004" cy="369332"/>
          </a:xfrm>
          <a:prstGeom prst="rect">
            <a:avLst/>
          </a:prstGeom>
          <a:noFill/>
        </p:spPr>
        <p:txBody>
          <a:bodyPr wrap="none" rtlCol="0">
            <a:spAutoFit/>
          </a:bodyPr>
          <a:lstStyle/>
          <a:p>
            <a:pPr algn="ctr"/>
            <a:r>
              <a:rPr lang="en-US" dirty="0"/>
              <a:t>Both/Either</a:t>
            </a:r>
          </a:p>
        </p:txBody>
      </p:sp>
      <p:cxnSp>
        <p:nvCxnSpPr>
          <p:cNvPr id="125" name="Straight Connector 124">
            <a:extLst>
              <a:ext uri="{FF2B5EF4-FFF2-40B4-BE49-F238E27FC236}">
                <a16:creationId xmlns:a16="http://schemas.microsoft.com/office/drawing/2014/main" id="{01138141-D318-4ED7-A7FE-D8F2155CE890}"/>
              </a:ext>
            </a:extLst>
          </p:cNvPr>
          <p:cNvCxnSpPr/>
          <p:nvPr/>
        </p:nvCxnSpPr>
        <p:spPr>
          <a:xfrm flipH="1">
            <a:off x="5334000" y="4724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52" name="Text Box 47">
            <a:extLst>
              <a:ext uri="{FF2B5EF4-FFF2-40B4-BE49-F238E27FC236}">
                <a16:creationId xmlns:a16="http://schemas.microsoft.com/office/drawing/2014/main" id="{E3578916-9804-473C-8F06-D4FA0BCEDFD0}"/>
              </a:ext>
            </a:extLst>
          </p:cNvPr>
          <p:cNvSpPr txBox="1">
            <a:spLocks noChangeArrowheads="1"/>
          </p:cNvSpPr>
          <p:nvPr/>
        </p:nvSpPr>
        <p:spPr bwMode="auto">
          <a:xfrm>
            <a:off x="5543446" y="4055146"/>
            <a:ext cx="1619354"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err="1">
                <a:solidFill>
                  <a:schemeClr val="bg1">
                    <a:lumMod val="75000"/>
                  </a:schemeClr>
                </a:solidFill>
              </a:rPr>
              <a:t>Nanophthalmos</a:t>
            </a:r>
            <a:endParaRPr lang="en-US" altLang="en-US" sz="1600" dirty="0">
              <a:solidFill>
                <a:schemeClr val="bg1">
                  <a:lumMod val="75000"/>
                </a:schemeClr>
              </a:solidFill>
            </a:endParaRPr>
          </a:p>
        </p:txBody>
      </p:sp>
      <p:sp>
        <p:nvSpPr>
          <p:cNvPr id="53" name="Text Box 45">
            <a:extLst>
              <a:ext uri="{FF2B5EF4-FFF2-40B4-BE49-F238E27FC236}">
                <a16:creationId xmlns:a16="http://schemas.microsoft.com/office/drawing/2014/main" id="{57D1A14F-68FE-47D2-983C-1A879D66A9DC}"/>
              </a:ext>
            </a:extLst>
          </p:cNvPr>
          <p:cNvSpPr txBox="1">
            <a:spLocks noChangeArrowheads="1"/>
          </p:cNvSpPr>
          <p:nvPr/>
        </p:nvSpPr>
        <p:spPr bwMode="auto">
          <a:xfrm>
            <a:off x="5523688" y="5013493"/>
            <a:ext cx="582211"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PFV</a:t>
            </a:r>
          </a:p>
        </p:txBody>
      </p:sp>
      <p:sp>
        <p:nvSpPr>
          <p:cNvPr id="54" name="Text Box 42">
            <a:extLst>
              <a:ext uri="{FF2B5EF4-FFF2-40B4-BE49-F238E27FC236}">
                <a16:creationId xmlns:a16="http://schemas.microsoft.com/office/drawing/2014/main" id="{E1E37D2C-2C52-446B-843B-01E64990D3EC}"/>
              </a:ext>
            </a:extLst>
          </p:cNvPr>
          <p:cNvSpPr txBox="1">
            <a:spLocks noChangeArrowheads="1"/>
          </p:cNvSpPr>
          <p:nvPr/>
        </p:nvSpPr>
        <p:spPr bwMode="auto">
          <a:xfrm>
            <a:off x="5551406" y="3192546"/>
            <a:ext cx="2276072"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ERD/choroidal effusion</a:t>
            </a:r>
          </a:p>
        </p:txBody>
      </p:sp>
      <p:cxnSp>
        <p:nvCxnSpPr>
          <p:cNvPr id="21" name="Connector: Elbow 20">
            <a:extLst>
              <a:ext uri="{FF2B5EF4-FFF2-40B4-BE49-F238E27FC236}">
                <a16:creationId xmlns:a16="http://schemas.microsoft.com/office/drawing/2014/main" id="{9CBA8279-FC12-404D-8BDA-D555530A6D0D}"/>
              </a:ext>
            </a:extLst>
          </p:cNvPr>
          <p:cNvCxnSpPr>
            <a:cxnSpLocks/>
          </p:cNvCxnSpPr>
          <p:nvPr/>
        </p:nvCxnSpPr>
        <p:spPr>
          <a:xfrm rot="16200000" flipH="1">
            <a:off x="7596311" y="4246504"/>
            <a:ext cx="791404" cy="220640"/>
          </a:xfrm>
          <a:prstGeom prst="bentConnector3">
            <a:avLst>
              <a:gd name="adj1" fmla="val 100235"/>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69" name="Text Box 47">
            <a:extLst>
              <a:ext uri="{FF2B5EF4-FFF2-40B4-BE49-F238E27FC236}">
                <a16:creationId xmlns:a16="http://schemas.microsoft.com/office/drawing/2014/main" id="{4D97FD5C-B901-40BA-9E78-C8EB2D510429}"/>
              </a:ext>
            </a:extLst>
          </p:cNvPr>
          <p:cNvSpPr txBox="1">
            <a:spLocks noChangeArrowheads="1"/>
          </p:cNvSpPr>
          <p:nvPr/>
        </p:nvSpPr>
        <p:spPr bwMode="auto">
          <a:xfrm>
            <a:off x="8077200" y="4597571"/>
            <a:ext cx="910911" cy="584775"/>
          </a:xfrm>
          <a:prstGeom prst="rect">
            <a:avLst/>
          </a:prstGeom>
          <a:noFill/>
          <a:ln>
            <a:noFill/>
          </a:ln>
          <a:effec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b="1" dirty="0" err="1"/>
              <a:t>Inflam-mation</a:t>
            </a:r>
            <a:endParaRPr lang="en-US" altLang="en-US" sz="1600" b="1" dirty="0"/>
          </a:p>
        </p:txBody>
      </p:sp>
      <p:cxnSp>
        <p:nvCxnSpPr>
          <p:cNvPr id="55" name="Straight Connector 54">
            <a:extLst>
              <a:ext uri="{FF2B5EF4-FFF2-40B4-BE49-F238E27FC236}">
                <a16:creationId xmlns:a16="http://schemas.microsoft.com/office/drawing/2014/main" id="{C939E281-AC28-40AC-932E-94E758CFA29C}"/>
              </a:ext>
            </a:extLst>
          </p:cNvPr>
          <p:cNvCxnSpPr/>
          <p:nvPr/>
        </p:nvCxnSpPr>
        <p:spPr>
          <a:xfrm flipH="1">
            <a:off x="6659428" y="61722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60" name="Text Box 47">
            <a:extLst>
              <a:ext uri="{FF2B5EF4-FFF2-40B4-BE49-F238E27FC236}">
                <a16:creationId xmlns:a16="http://schemas.microsoft.com/office/drawing/2014/main" id="{84378D6E-6AB4-4D21-8723-40A01CFC9921}"/>
              </a:ext>
            </a:extLst>
          </p:cNvPr>
          <p:cNvSpPr txBox="1">
            <a:spLocks noChangeArrowheads="1"/>
          </p:cNvSpPr>
          <p:nvPr/>
        </p:nvSpPr>
        <p:spPr bwMode="auto">
          <a:xfrm>
            <a:off x="6929102" y="6002923"/>
            <a:ext cx="770147"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Tumor</a:t>
            </a:r>
          </a:p>
        </p:txBody>
      </p:sp>
      <p:sp>
        <p:nvSpPr>
          <p:cNvPr id="61" name="Text Box 45">
            <a:extLst>
              <a:ext uri="{FF2B5EF4-FFF2-40B4-BE49-F238E27FC236}">
                <a16:creationId xmlns:a16="http://schemas.microsoft.com/office/drawing/2014/main" id="{474B0086-1BEF-44C7-A764-AEEE8C4156A0}"/>
              </a:ext>
            </a:extLst>
          </p:cNvPr>
          <p:cNvSpPr txBox="1">
            <a:spLocks noChangeArrowheads="1"/>
          </p:cNvSpPr>
          <p:nvPr/>
        </p:nvSpPr>
        <p:spPr bwMode="auto">
          <a:xfrm>
            <a:off x="6901248" y="5605046"/>
            <a:ext cx="1463862"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b="1" dirty="0"/>
              <a:t>Inflammation</a:t>
            </a:r>
          </a:p>
        </p:txBody>
      </p:sp>
      <p:cxnSp>
        <p:nvCxnSpPr>
          <p:cNvPr id="63" name="Straight Connector 62">
            <a:extLst>
              <a:ext uri="{FF2B5EF4-FFF2-40B4-BE49-F238E27FC236}">
                <a16:creationId xmlns:a16="http://schemas.microsoft.com/office/drawing/2014/main" id="{0102ABDC-5343-4098-87EE-7D5D20D4DCBC}"/>
              </a:ext>
            </a:extLst>
          </p:cNvPr>
          <p:cNvCxnSpPr/>
          <p:nvPr/>
        </p:nvCxnSpPr>
        <p:spPr>
          <a:xfrm flipH="1">
            <a:off x="6659973" y="5782355"/>
            <a:ext cx="24447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4" name="Straight Connector 63">
            <a:extLst>
              <a:ext uri="{FF2B5EF4-FFF2-40B4-BE49-F238E27FC236}">
                <a16:creationId xmlns:a16="http://schemas.microsoft.com/office/drawing/2014/main" id="{A51F19B4-6AB2-4B2B-B3F5-C32758D75906}"/>
              </a:ext>
            </a:extLst>
          </p:cNvPr>
          <p:cNvCxnSpPr/>
          <p:nvPr/>
        </p:nvCxnSpPr>
        <p:spPr>
          <a:xfrm>
            <a:off x="6659428" y="5596201"/>
            <a:ext cx="0" cy="5759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65" name="Text Box 16">
            <a:extLst>
              <a:ext uri="{FF2B5EF4-FFF2-40B4-BE49-F238E27FC236}">
                <a16:creationId xmlns:a16="http://schemas.microsoft.com/office/drawing/2014/main" id="{416F4B46-E9AC-476C-BD0C-66B7E5D7BA9E}"/>
              </a:ext>
            </a:extLst>
          </p:cNvPr>
          <p:cNvSpPr txBox="1">
            <a:spLocks noChangeArrowheads="1"/>
          </p:cNvSpPr>
          <p:nvPr/>
        </p:nvSpPr>
        <p:spPr bwMode="auto">
          <a:xfrm>
            <a:off x="802758" y="2709715"/>
            <a:ext cx="6883064" cy="2308324"/>
          </a:xfrm>
          <a:prstGeom prst="rect">
            <a:avLst/>
          </a:prstGeom>
          <a:solidFill>
            <a:schemeClr val="bg2">
              <a:lumMod val="40000"/>
              <a:lumOff val="60000"/>
            </a:schemeClr>
          </a:solidFill>
          <a:ln>
            <a:noFill/>
          </a:ln>
          <a:effec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i="1" dirty="0">
                <a:solidFill>
                  <a:srgbClr val="0000FF"/>
                </a:solidFill>
              </a:rPr>
              <a:t>By what mechanism could inflammation </a:t>
            </a:r>
            <a:r>
              <a:rPr lang="en-US" altLang="en-US" sz="1600" b="1" dirty="0">
                <a:solidFill>
                  <a:srgbClr val="0000FF"/>
                </a:solidFill>
              </a:rPr>
              <a:t>push</a:t>
            </a:r>
            <a:r>
              <a:rPr lang="en-US" altLang="en-US" sz="1600" i="1" dirty="0">
                <a:solidFill>
                  <a:srgbClr val="0000FF"/>
                </a:solidFill>
              </a:rPr>
              <a:t> the angle closed?</a:t>
            </a:r>
          </a:p>
          <a:p>
            <a:pPr eaLnBrk="1" hangingPunct="1">
              <a:spcBef>
                <a:spcPct val="0"/>
              </a:spcBef>
              <a:buClrTx/>
              <a:buSzTx/>
              <a:buFontTx/>
              <a:buNone/>
            </a:pPr>
            <a:r>
              <a:rPr lang="en-US" altLang="en-US" sz="1600" dirty="0">
                <a:solidFill>
                  <a:srgbClr val="0000FF"/>
                </a:solidFill>
              </a:rPr>
              <a:t>A massive  exudative RD  could push the lens into the pupil</a:t>
            </a:r>
          </a:p>
          <a:p>
            <a:pPr eaLnBrk="1" hangingPunct="1">
              <a:spcBef>
                <a:spcPct val="0"/>
              </a:spcBef>
              <a:buClrTx/>
              <a:buSzTx/>
              <a:buFontTx/>
              <a:buNone/>
            </a:pPr>
            <a:endParaRPr lang="en-US" altLang="en-US" sz="1600" i="1" dirty="0">
              <a:solidFill>
                <a:srgbClr val="FF0000"/>
              </a:solidFill>
            </a:endParaRPr>
          </a:p>
          <a:p>
            <a:pPr eaLnBrk="1" hangingPunct="1">
              <a:spcBef>
                <a:spcPct val="0"/>
              </a:spcBef>
              <a:buClrTx/>
              <a:buSzTx/>
              <a:buFontTx/>
              <a:buNone/>
            </a:pPr>
            <a:r>
              <a:rPr lang="en-US" altLang="en-US" sz="1600" i="1" dirty="0">
                <a:solidFill>
                  <a:srgbClr val="FF0000"/>
                </a:solidFill>
              </a:rPr>
              <a:t>How does inflammation </a:t>
            </a:r>
            <a:r>
              <a:rPr lang="en-US" altLang="en-US" sz="1600" b="1" dirty="0">
                <a:solidFill>
                  <a:srgbClr val="FF0000"/>
                </a:solidFill>
              </a:rPr>
              <a:t>pull</a:t>
            </a:r>
            <a:r>
              <a:rPr lang="en-US" altLang="en-US" sz="1600" i="1" dirty="0">
                <a:solidFill>
                  <a:srgbClr val="FF0000"/>
                </a:solidFill>
              </a:rPr>
              <a:t> the angle closed?</a:t>
            </a:r>
          </a:p>
          <a:p>
            <a:pPr eaLnBrk="1" hangingPunct="1">
              <a:spcBef>
                <a:spcPct val="0"/>
              </a:spcBef>
              <a:buClrTx/>
              <a:buSzTx/>
              <a:buFontTx/>
              <a:buNone/>
            </a:pPr>
            <a:r>
              <a:rPr lang="en-US" altLang="en-US" sz="1600" dirty="0">
                <a:solidFill>
                  <a:srgbClr val="FF0000"/>
                </a:solidFill>
              </a:rPr>
              <a:t>Inflammation compromises the blood-aqueous barrier, allowing copious amounts of inflammatory proteins and fibrin to accumulate in the AC. These substances can produce posterior synechiae leading to iris </a:t>
            </a:r>
            <a:r>
              <a:rPr lang="en-US" altLang="en-US" sz="1600" dirty="0" err="1">
                <a:solidFill>
                  <a:srgbClr val="FF0000"/>
                </a:solidFill>
              </a:rPr>
              <a:t>bombé</a:t>
            </a:r>
            <a:r>
              <a:rPr lang="en-US" altLang="en-US" sz="1600" dirty="0">
                <a:solidFill>
                  <a:srgbClr val="FF0000"/>
                </a:solidFill>
              </a:rPr>
              <a:t> and eventually angle closure. Additionally, PAS can form, especially if peripheral iris edema is already narrowing the angle.</a:t>
            </a:r>
          </a:p>
        </p:txBody>
      </p:sp>
      <p:sp>
        <p:nvSpPr>
          <p:cNvPr id="66" name="Oval 65">
            <a:extLst>
              <a:ext uri="{FF2B5EF4-FFF2-40B4-BE49-F238E27FC236}">
                <a16:creationId xmlns:a16="http://schemas.microsoft.com/office/drawing/2014/main" id="{0EA3FF2D-7D95-47D6-8D7A-4AC10B3830AF}"/>
              </a:ext>
            </a:extLst>
          </p:cNvPr>
          <p:cNvSpPr/>
          <p:nvPr/>
        </p:nvSpPr>
        <p:spPr>
          <a:xfrm>
            <a:off x="6866976" y="5530751"/>
            <a:ext cx="1498124" cy="498987"/>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 name="Oval 66">
            <a:extLst>
              <a:ext uri="{FF2B5EF4-FFF2-40B4-BE49-F238E27FC236}">
                <a16:creationId xmlns:a16="http://schemas.microsoft.com/office/drawing/2014/main" id="{4BF53378-E694-4B8E-9660-4E3C239D2ABB}"/>
              </a:ext>
            </a:extLst>
          </p:cNvPr>
          <p:cNvSpPr/>
          <p:nvPr/>
        </p:nvSpPr>
        <p:spPr>
          <a:xfrm>
            <a:off x="8001000" y="4523762"/>
            <a:ext cx="1011830" cy="734038"/>
          </a:xfrm>
          <a:prstGeom prst="ellipse">
            <a:avLst/>
          </a:prstGeom>
          <a:noFill/>
          <a:ln>
            <a:solidFill>
              <a:schemeClr val="tx1"/>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899008913"/>
      </p:ext>
    </p:extLst>
  </p:cSld>
  <p:clrMapOvr>
    <a:masterClrMapping/>
  </p:clrMapOvr>
</p:sld>
</file>

<file path=ppt/slides/slide4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82C8E948-9104-47AF-BAD4-B737D180B125}"/>
              </a:ext>
            </a:extLst>
          </p:cNvPr>
          <p:cNvSpPr>
            <a:spLocks noGrp="1"/>
          </p:cNvSpPr>
          <p:nvPr>
            <p:ph type="sldNum" sz="quarter" idx="12"/>
          </p:nvPr>
        </p:nvSpPr>
        <p:spPr/>
        <p:txBody>
          <a:bodyPr/>
          <a:lstStyle/>
          <a:p>
            <a:pPr>
              <a:defRPr/>
            </a:pPr>
            <a:fld id="{88253C76-64F2-4E0E-BE17-EF9425115A77}" type="slidenum">
              <a:rPr lang="en-US" altLang="en-US" smtClean="0"/>
              <a:pPr>
                <a:defRPr/>
              </a:pPr>
              <a:t>414</a:t>
            </a:fld>
            <a:endParaRPr lang="en-US" altLang="en-US"/>
          </a:p>
        </p:txBody>
      </p:sp>
      <p:sp>
        <p:nvSpPr>
          <p:cNvPr id="4" name="TextBox 3">
            <a:extLst>
              <a:ext uri="{FF2B5EF4-FFF2-40B4-BE49-F238E27FC236}">
                <a16:creationId xmlns:a16="http://schemas.microsoft.com/office/drawing/2014/main" id="{B28D1524-F5CB-4B25-A854-FB4D2212FD59}"/>
              </a:ext>
            </a:extLst>
          </p:cNvPr>
          <p:cNvSpPr txBox="1"/>
          <p:nvPr/>
        </p:nvSpPr>
        <p:spPr>
          <a:xfrm>
            <a:off x="2259496" y="189094"/>
            <a:ext cx="4607480" cy="400110"/>
          </a:xfrm>
          <a:prstGeom prst="rect">
            <a:avLst/>
          </a:prstGeom>
          <a:solidFill>
            <a:schemeClr val="accent1">
              <a:lumMod val="60000"/>
              <a:lumOff val="40000"/>
            </a:schemeClr>
          </a:solidFill>
        </p:spPr>
        <p:txBody>
          <a:bodyPr wrap="none" rtlCol="0">
            <a:spAutoFit/>
          </a:bodyPr>
          <a:lstStyle/>
          <a:p>
            <a:pPr algn="ctr"/>
            <a:r>
              <a:rPr lang="en-US" sz="2000" b="1" dirty="0"/>
              <a:t>Secondary Angle Closure Glaucoma</a:t>
            </a:r>
          </a:p>
        </p:txBody>
      </p:sp>
      <p:pic>
        <p:nvPicPr>
          <p:cNvPr id="6" name="Picture 5">
            <a:extLst>
              <a:ext uri="{FF2B5EF4-FFF2-40B4-BE49-F238E27FC236}">
                <a16:creationId xmlns:a16="http://schemas.microsoft.com/office/drawing/2014/main" id="{D6B69A71-3D24-4647-BFB8-5C4A2D7E42A0}"/>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2401061" y="1771332"/>
            <a:ext cx="4324350" cy="3315335"/>
          </a:xfrm>
          <a:prstGeom prst="rect">
            <a:avLst/>
          </a:prstGeom>
        </p:spPr>
      </p:pic>
      <p:sp>
        <p:nvSpPr>
          <p:cNvPr id="7" name="TextBox 6">
            <a:extLst>
              <a:ext uri="{FF2B5EF4-FFF2-40B4-BE49-F238E27FC236}">
                <a16:creationId xmlns:a16="http://schemas.microsoft.com/office/drawing/2014/main" id="{5E9F99BB-1EA8-44A9-834A-39DE345B9776}"/>
              </a:ext>
            </a:extLst>
          </p:cNvPr>
          <p:cNvSpPr txBox="1"/>
          <p:nvPr/>
        </p:nvSpPr>
        <p:spPr>
          <a:xfrm>
            <a:off x="1345411" y="5930241"/>
            <a:ext cx="6453177" cy="338554"/>
          </a:xfrm>
          <a:prstGeom prst="rect">
            <a:avLst/>
          </a:prstGeom>
          <a:noFill/>
        </p:spPr>
        <p:txBody>
          <a:bodyPr wrap="none" rtlCol="0">
            <a:spAutoFit/>
          </a:bodyPr>
          <a:lstStyle/>
          <a:p>
            <a:r>
              <a:rPr lang="en-US" sz="1600" dirty="0"/>
              <a:t>Inflammatory glaucoma. Note the posterior synechiae as well as PAS</a:t>
            </a:r>
          </a:p>
        </p:txBody>
      </p:sp>
    </p:spTree>
    <p:extLst>
      <p:ext uri="{BB962C8B-B14F-4D97-AF65-F5344CB8AC3E}">
        <p14:creationId xmlns:p14="http://schemas.microsoft.com/office/powerpoint/2010/main" val="911686211"/>
      </p:ext>
    </p:extLst>
  </p:cSld>
  <p:clrMapOvr>
    <a:masterClrMapping/>
  </p:clrMapOvr>
</p:sld>
</file>

<file path=ppt/slides/slide4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Straight Arrow Connector 12">
            <a:extLst>
              <a:ext uri="{FF2B5EF4-FFF2-40B4-BE49-F238E27FC236}">
                <a16:creationId xmlns:a16="http://schemas.microsoft.com/office/drawing/2014/main" id="{A6DE2085-829C-480C-9216-69D6039C0A37}"/>
              </a:ext>
            </a:extLst>
          </p:cNvPr>
          <p:cNvCxnSpPr>
            <a:cxnSpLocks/>
          </p:cNvCxnSpPr>
          <p:nvPr/>
        </p:nvCxnSpPr>
        <p:spPr>
          <a:xfrm>
            <a:off x="6717173" y="1828800"/>
            <a:ext cx="0" cy="3462754"/>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43014" name="Text Box 6"/>
          <p:cNvSpPr txBox="1">
            <a:spLocks noChangeArrowheads="1"/>
          </p:cNvSpPr>
          <p:nvPr/>
        </p:nvSpPr>
        <p:spPr bwMode="auto">
          <a:xfrm>
            <a:off x="533400" y="2356376"/>
            <a:ext cx="1005403"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Lens-</a:t>
            </a:r>
          </a:p>
          <a:p>
            <a:pPr algn="ctr" eaLnBrk="1" hangingPunct="1">
              <a:lnSpc>
                <a:spcPct val="80000"/>
              </a:lnSpc>
              <a:spcBef>
                <a:spcPct val="0"/>
              </a:spcBef>
              <a:buClrTx/>
              <a:buSzTx/>
              <a:buFontTx/>
              <a:buNone/>
            </a:pPr>
            <a:r>
              <a:rPr lang="en-US" altLang="en-US" sz="1800" dirty="0">
                <a:solidFill>
                  <a:schemeClr val="bg1">
                    <a:lumMod val="75000"/>
                  </a:schemeClr>
                </a:solidFill>
              </a:rPr>
              <a:t>Induced</a:t>
            </a:r>
          </a:p>
        </p:txBody>
      </p:sp>
      <p:sp>
        <p:nvSpPr>
          <p:cNvPr id="43017" name="Text Box 14"/>
          <p:cNvSpPr txBox="1">
            <a:spLocks noChangeArrowheads="1"/>
          </p:cNvSpPr>
          <p:nvPr/>
        </p:nvSpPr>
        <p:spPr bwMode="auto">
          <a:xfrm>
            <a:off x="3026498" y="2365901"/>
            <a:ext cx="1633781"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Aphakic/</a:t>
            </a:r>
          </a:p>
          <a:p>
            <a:pPr algn="ctr" eaLnBrk="1" hangingPunct="1">
              <a:lnSpc>
                <a:spcPct val="80000"/>
              </a:lnSpc>
              <a:spcBef>
                <a:spcPct val="0"/>
              </a:spcBef>
              <a:buClrTx/>
              <a:buSzTx/>
              <a:buFontTx/>
              <a:buNone/>
            </a:pPr>
            <a:r>
              <a:rPr lang="en-US" altLang="en-US" sz="1800" dirty="0" err="1">
                <a:solidFill>
                  <a:schemeClr val="bg1">
                    <a:lumMod val="75000"/>
                  </a:schemeClr>
                </a:solidFill>
              </a:rPr>
              <a:t>Pseudophakic</a:t>
            </a:r>
            <a:endParaRPr lang="en-US" altLang="en-US" sz="1800" dirty="0">
              <a:solidFill>
                <a:schemeClr val="bg1">
                  <a:lumMod val="75000"/>
                </a:schemeClr>
              </a:solidFill>
            </a:endParaRPr>
          </a:p>
        </p:txBody>
      </p:sp>
      <p:sp>
        <p:nvSpPr>
          <p:cNvPr id="43031" name="Text Box 35"/>
          <p:cNvSpPr txBox="1">
            <a:spLocks noChangeArrowheads="1"/>
          </p:cNvSpPr>
          <p:nvPr/>
        </p:nvSpPr>
        <p:spPr bwMode="auto">
          <a:xfrm>
            <a:off x="1190847" y="1295400"/>
            <a:ext cx="2473754"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solidFill>
                  <a:schemeClr val="bg1">
                    <a:lumMod val="75000"/>
                  </a:schemeClr>
                </a:solidFill>
              </a:rPr>
              <a:t>w/ Pupillary Block</a:t>
            </a:r>
          </a:p>
        </p:txBody>
      </p:sp>
      <p:sp>
        <p:nvSpPr>
          <p:cNvPr id="43032" name="Text Box 36"/>
          <p:cNvSpPr txBox="1">
            <a:spLocks noChangeArrowheads="1"/>
          </p:cNvSpPr>
          <p:nvPr/>
        </p:nvSpPr>
        <p:spPr bwMode="auto">
          <a:xfrm>
            <a:off x="5181600" y="1295400"/>
            <a:ext cx="2630848"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t>w/o Pupillary Block</a:t>
            </a:r>
          </a:p>
        </p:txBody>
      </p:sp>
      <p:sp>
        <p:nvSpPr>
          <p:cNvPr id="49" name="Rectangle 2">
            <a:extLst>
              <a:ext uri="{FF2B5EF4-FFF2-40B4-BE49-F238E27FC236}">
                <a16:creationId xmlns:a16="http://schemas.microsoft.com/office/drawing/2014/main" id="{240EE5BF-F7D2-4FC8-A5DD-F6B5423153C6}"/>
              </a:ext>
            </a:extLst>
          </p:cNvPr>
          <p:cNvSpPr>
            <a:spLocks noGrp="1" noChangeArrowheads="1"/>
          </p:cNvSpPr>
          <p:nvPr>
            <p:ph type="title"/>
          </p:nvPr>
        </p:nvSpPr>
        <p:spPr>
          <a:xfrm>
            <a:off x="457200" y="304800"/>
            <a:ext cx="7543800" cy="563562"/>
          </a:xfrm>
        </p:spPr>
        <p:txBody>
          <a:bodyPr/>
          <a:lstStyle/>
          <a:p>
            <a:pPr eaLnBrk="1" hangingPunct="1"/>
            <a:r>
              <a:rPr lang="en-US" altLang="en-US" sz="3500" dirty="0"/>
              <a:t>Q</a:t>
            </a:r>
          </a:p>
        </p:txBody>
      </p:sp>
      <p:sp>
        <p:nvSpPr>
          <p:cNvPr id="50" name="TextBox 49">
            <a:extLst>
              <a:ext uri="{FF2B5EF4-FFF2-40B4-BE49-F238E27FC236}">
                <a16:creationId xmlns:a16="http://schemas.microsoft.com/office/drawing/2014/main" id="{CF426230-46C8-405C-9015-99EF57762A2E}"/>
              </a:ext>
            </a:extLst>
          </p:cNvPr>
          <p:cNvSpPr txBox="1"/>
          <p:nvPr/>
        </p:nvSpPr>
        <p:spPr>
          <a:xfrm>
            <a:off x="2259496" y="189094"/>
            <a:ext cx="4607480" cy="400110"/>
          </a:xfrm>
          <a:prstGeom prst="rect">
            <a:avLst/>
          </a:prstGeom>
          <a:solidFill>
            <a:schemeClr val="accent1">
              <a:lumMod val="60000"/>
              <a:lumOff val="40000"/>
            </a:schemeClr>
          </a:solidFill>
        </p:spPr>
        <p:txBody>
          <a:bodyPr wrap="none" rtlCol="0">
            <a:spAutoFit/>
          </a:bodyPr>
          <a:lstStyle/>
          <a:p>
            <a:pPr algn="ctr"/>
            <a:r>
              <a:rPr lang="en-US" sz="2000" b="1" dirty="0"/>
              <a:t>Secondary Angle Closure Glaucoma</a:t>
            </a:r>
          </a:p>
        </p:txBody>
      </p:sp>
      <p:sp>
        <p:nvSpPr>
          <p:cNvPr id="2" name="TextBox 1">
            <a:extLst>
              <a:ext uri="{FF2B5EF4-FFF2-40B4-BE49-F238E27FC236}">
                <a16:creationId xmlns:a16="http://schemas.microsoft.com/office/drawing/2014/main" id="{A7E30BEC-923B-4C9A-A856-BDD0D882F6B8}"/>
              </a:ext>
            </a:extLst>
          </p:cNvPr>
          <p:cNvSpPr txBox="1"/>
          <p:nvPr/>
        </p:nvSpPr>
        <p:spPr>
          <a:xfrm>
            <a:off x="887305" y="2844119"/>
            <a:ext cx="1494320" cy="338554"/>
          </a:xfrm>
          <a:prstGeom prst="rect">
            <a:avLst/>
          </a:prstGeom>
          <a:noFill/>
        </p:spPr>
        <p:txBody>
          <a:bodyPr wrap="none" rtlCol="0">
            <a:spAutoFit/>
          </a:bodyPr>
          <a:lstStyle/>
          <a:p>
            <a:r>
              <a:rPr lang="en-US" sz="1600" dirty="0" err="1">
                <a:solidFill>
                  <a:schemeClr val="bg1">
                    <a:lumMod val="75000"/>
                  </a:schemeClr>
                </a:solidFill>
              </a:rPr>
              <a:t>Phacomorphic</a:t>
            </a:r>
            <a:endParaRPr lang="en-US" sz="1600" dirty="0">
              <a:solidFill>
                <a:schemeClr val="bg1">
                  <a:lumMod val="75000"/>
                </a:schemeClr>
              </a:solidFill>
            </a:endParaRPr>
          </a:p>
        </p:txBody>
      </p:sp>
      <p:sp>
        <p:nvSpPr>
          <p:cNvPr id="51" name="TextBox 50">
            <a:extLst>
              <a:ext uri="{FF2B5EF4-FFF2-40B4-BE49-F238E27FC236}">
                <a16:creationId xmlns:a16="http://schemas.microsoft.com/office/drawing/2014/main" id="{156069D4-340B-4160-A336-EBF73557CEE0}"/>
              </a:ext>
            </a:extLst>
          </p:cNvPr>
          <p:cNvSpPr txBox="1"/>
          <p:nvPr/>
        </p:nvSpPr>
        <p:spPr>
          <a:xfrm>
            <a:off x="884725" y="3175578"/>
            <a:ext cx="1402948" cy="338554"/>
          </a:xfrm>
          <a:prstGeom prst="rect">
            <a:avLst/>
          </a:prstGeom>
          <a:noFill/>
        </p:spPr>
        <p:txBody>
          <a:bodyPr wrap="none" rtlCol="0">
            <a:spAutoFit/>
          </a:bodyPr>
          <a:lstStyle/>
          <a:p>
            <a:r>
              <a:rPr lang="en-US" sz="1600" dirty="0">
                <a:solidFill>
                  <a:schemeClr val="bg1">
                    <a:lumMod val="75000"/>
                  </a:schemeClr>
                </a:solidFill>
              </a:rPr>
              <a:t>Ectopia </a:t>
            </a:r>
            <a:r>
              <a:rPr lang="en-US" sz="1600" dirty="0" err="1">
                <a:solidFill>
                  <a:schemeClr val="bg1">
                    <a:lumMod val="75000"/>
                  </a:schemeClr>
                </a:solidFill>
              </a:rPr>
              <a:t>lentis</a:t>
            </a:r>
            <a:endParaRPr lang="en-US" sz="1600" dirty="0">
              <a:solidFill>
                <a:schemeClr val="bg1">
                  <a:lumMod val="75000"/>
                </a:schemeClr>
              </a:solidFill>
            </a:endParaRPr>
          </a:p>
        </p:txBody>
      </p:sp>
      <p:cxnSp>
        <p:nvCxnSpPr>
          <p:cNvPr id="71" name="Straight Connector 70">
            <a:extLst>
              <a:ext uri="{FF2B5EF4-FFF2-40B4-BE49-F238E27FC236}">
                <a16:creationId xmlns:a16="http://schemas.microsoft.com/office/drawing/2014/main" id="{C104938D-BA8D-4E39-9D5F-9EE2012F2F3C}"/>
              </a:ext>
            </a:extLst>
          </p:cNvPr>
          <p:cNvCxnSpPr>
            <a:cxnSpLocks/>
          </p:cNvCxnSpPr>
          <p:nvPr/>
        </p:nvCxnSpPr>
        <p:spPr>
          <a:xfrm flipH="1">
            <a:off x="762665" y="3023488"/>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2A7E4E40-472F-4E50-8A7A-45C10FDD7171}"/>
              </a:ext>
            </a:extLst>
          </p:cNvPr>
          <p:cNvCxnSpPr>
            <a:cxnSpLocks/>
          </p:cNvCxnSpPr>
          <p:nvPr/>
        </p:nvCxnSpPr>
        <p:spPr>
          <a:xfrm flipH="1">
            <a:off x="762665" y="3347853"/>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C3924889-45B9-4383-9C9E-48F0A9C27AD8}"/>
              </a:ext>
            </a:extLst>
          </p:cNvPr>
          <p:cNvCxnSpPr>
            <a:cxnSpLocks/>
          </p:cNvCxnSpPr>
          <p:nvPr/>
        </p:nvCxnSpPr>
        <p:spPr>
          <a:xfrm flipH="1">
            <a:off x="748719" y="2838976"/>
            <a:ext cx="13947" cy="5088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 name="Straight Arrow Connector 5">
            <a:extLst>
              <a:ext uri="{FF2B5EF4-FFF2-40B4-BE49-F238E27FC236}">
                <a16:creationId xmlns:a16="http://schemas.microsoft.com/office/drawing/2014/main" id="{A3439F0C-5143-461F-8F3C-2E830785DEFC}"/>
              </a:ext>
            </a:extLst>
          </p:cNvPr>
          <p:cNvCxnSpPr>
            <a:stCxn id="50" idx="2"/>
          </p:cNvCxnSpPr>
          <p:nvPr/>
        </p:nvCxnSpPr>
        <p:spPr>
          <a:xfrm flipH="1">
            <a:off x="2971800" y="589204"/>
            <a:ext cx="1591436" cy="706196"/>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0" name="Straight Arrow Connector 9">
            <a:extLst>
              <a:ext uri="{FF2B5EF4-FFF2-40B4-BE49-F238E27FC236}">
                <a16:creationId xmlns:a16="http://schemas.microsoft.com/office/drawing/2014/main" id="{84DC796E-F6ED-4FBB-82D2-A260F480BF8A}"/>
              </a:ext>
            </a:extLst>
          </p:cNvPr>
          <p:cNvCxnSpPr>
            <a:cxnSpLocks/>
          </p:cNvCxnSpPr>
          <p:nvPr/>
        </p:nvCxnSpPr>
        <p:spPr>
          <a:xfrm>
            <a:off x="4572000" y="589204"/>
            <a:ext cx="1600200" cy="706196"/>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6" name="Straight Arrow Connector 25">
            <a:extLst>
              <a:ext uri="{FF2B5EF4-FFF2-40B4-BE49-F238E27FC236}">
                <a16:creationId xmlns:a16="http://schemas.microsoft.com/office/drawing/2014/main" id="{B70E0124-9B84-41A5-8D84-A66B7838A706}"/>
              </a:ext>
            </a:extLst>
          </p:cNvPr>
          <p:cNvCxnSpPr>
            <a:cxnSpLocks/>
          </p:cNvCxnSpPr>
          <p:nvPr/>
        </p:nvCxnSpPr>
        <p:spPr>
          <a:xfrm flipH="1">
            <a:off x="1159539" y="1828800"/>
            <a:ext cx="1290435" cy="478059"/>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28" name="Straight Arrow Connector 27">
            <a:extLst>
              <a:ext uri="{FF2B5EF4-FFF2-40B4-BE49-F238E27FC236}">
                <a16:creationId xmlns:a16="http://schemas.microsoft.com/office/drawing/2014/main" id="{567A4249-5C59-4416-8A8E-1C35913900AB}"/>
              </a:ext>
            </a:extLst>
          </p:cNvPr>
          <p:cNvCxnSpPr>
            <a:cxnSpLocks/>
          </p:cNvCxnSpPr>
          <p:nvPr/>
        </p:nvCxnSpPr>
        <p:spPr>
          <a:xfrm>
            <a:off x="2449973" y="1832208"/>
            <a:ext cx="1268784"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56" name="Text Box 6">
            <a:extLst>
              <a:ext uri="{FF2B5EF4-FFF2-40B4-BE49-F238E27FC236}">
                <a16:creationId xmlns:a16="http://schemas.microsoft.com/office/drawing/2014/main" id="{557983BD-9D64-49B9-A366-A08663B0451F}"/>
              </a:ext>
            </a:extLst>
          </p:cNvPr>
          <p:cNvSpPr txBox="1">
            <a:spLocks noChangeArrowheads="1"/>
          </p:cNvSpPr>
          <p:nvPr/>
        </p:nvSpPr>
        <p:spPr bwMode="auto">
          <a:xfrm>
            <a:off x="5029200" y="2356376"/>
            <a:ext cx="813043"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r" eaLnBrk="1" hangingPunct="1">
              <a:lnSpc>
                <a:spcPct val="80000"/>
              </a:lnSpc>
              <a:spcBef>
                <a:spcPct val="0"/>
              </a:spcBef>
              <a:buClrTx/>
              <a:buSzTx/>
              <a:buFontTx/>
              <a:buNone/>
            </a:pPr>
            <a:r>
              <a:rPr lang="en-US" altLang="en-US" sz="1800" dirty="0"/>
              <a:t>‘Push’</a:t>
            </a:r>
          </a:p>
        </p:txBody>
      </p:sp>
      <p:sp>
        <p:nvSpPr>
          <p:cNvPr id="57" name="Text Box 14">
            <a:extLst>
              <a:ext uri="{FF2B5EF4-FFF2-40B4-BE49-F238E27FC236}">
                <a16:creationId xmlns:a16="http://schemas.microsoft.com/office/drawing/2014/main" id="{5DAFA1C1-3A29-4C27-A379-663FDD22E326}"/>
              </a:ext>
            </a:extLst>
          </p:cNvPr>
          <p:cNvSpPr txBox="1">
            <a:spLocks noChangeArrowheads="1"/>
          </p:cNvSpPr>
          <p:nvPr/>
        </p:nvSpPr>
        <p:spPr bwMode="auto">
          <a:xfrm>
            <a:off x="7620000" y="2365901"/>
            <a:ext cx="671979"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‘Pull’</a:t>
            </a:r>
          </a:p>
        </p:txBody>
      </p:sp>
      <p:cxnSp>
        <p:nvCxnSpPr>
          <p:cNvPr id="58" name="Straight Arrow Connector 57">
            <a:extLst>
              <a:ext uri="{FF2B5EF4-FFF2-40B4-BE49-F238E27FC236}">
                <a16:creationId xmlns:a16="http://schemas.microsoft.com/office/drawing/2014/main" id="{E874FEE9-46BD-46A3-90A3-DE7CC220FBFF}"/>
              </a:ext>
            </a:extLst>
          </p:cNvPr>
          <p:cNvCxnSpPr>
            <a:cxnSpLocks/>
          </p:cNvCxnSpPr>
          <p:nvPr/>
        </p:nvCxnSpPr>
        <p:spPr>
          <a:xfrm flipH="1">
            <a:off x="5867400" y="1828800"/>
            <a:ext cx="849775"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59" name="Straight Arrow Connector 58">
            <a:extLst>
              <a:ext uri="{FF2B5EF4-FFF2-40B4-BE49-F238E27FC236}">
                <a16:creationId xmlns:a16="http://schemas.microsoft.com/office/drawing/2014/main" id="{C370A4A1-FE96-4E70-B89E-839542A5E241}"/>
              </a:ext>
            </a:extLst>
          </p:cNvPr>
          <p:cNvCxnSpPr>
            <a:cxnSpLocks/>
          </p:cNvCxnSpPr>
          <p:nvPr/>
        </p:nvCxnSpPr>
        <p:spPr>
          <a:xfrm>
            <a:off x="6717173" y="1832208"/>
            <a:ext cx="902827" cy="474047"/>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62" name="Text Box 16">
            <a:extLst>
              <a:ext uri="{FF2B5EF4-FFF2-40B4-BE49-F238E27FC236}">
                <a16:creationId xmlns:a16="http://schemas.microsoft.com/office/drawing/2014/main" id="{33538067-0726-41B0-93FF-357EF00CA62D}"/>
              </a:ext>
            </a:extLst>
          </p:cNvPr>
          <p:cNvSpPr txBox="1">
            <a:spLocks noChangeArrowheads="1"/>
          </p:cNvSpPr>
          <p:nvPr/>
        </p:nvSpPr>
        <p:spPr bwMode="auto">
          <a:xfrm>
            <a:off x="8065437" y="2684785"/>
            <a:ext cx="628698"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NVG</a:t>
            </a:r>
          </a:p>
        </p:txBody>
      </p:sp>
      <p:sp>
        <p:nvSpPr>
          <p:cNvPr id="70" name="Text Box 21">
            <a:extLst>
              <a:ext uri="{FF2B5EF4-FFF2-40B4-BE49-F238E27FC236}">
                <a16:creationId xmlns:a16="http://schemas.microsoft.com/office/drawing/2014/main" id="{86C32650-BE1F-4CC3-8DB5-0C136D877E6F}"/>
              </a:ext>
            </a:extLst>
          </p:cNvPr>
          <p:cNvSpPr txBox="1">
            <a:spLocks noChangeArrowheads="1"/>
          </p:cNvSpPr>
          <p:nvPr/>
        </p:nvSpPr>
        <p:spPr bwMode="auto">
          <a:xfrm>
            <a:off x="8070534" y="3048000"/>
            <a:ext cx="526106"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a:solidFill>
                  <a:schemeClr val="bg1">
                    <a:lumMod val="75000"/>
                  </a:schemeClr>
                </a:solidFill>
              </a:rPr>
              <a:t>ICE</a:t>
            </a:r>
          </a:p>
        </p:txBody>
      </p:sp>
      <p:sp>
        <p:nvSpPr>
          <p:cNvPr id="75" name="Text Box 45">
            <a:extLst>
              <a:ext uri="{FF2B5EF4-FFF2-40B4-BE49-F238E27FC236}">
                <a16:creationId xmlns:a16="http://schemas.microsoft.com/office/drawing/2014/main" id="{2B6EDA2D-8F55-4DFD-A225-8C03CE6FC7F3}"/>
              </a:ext>
            </a:extLst>
          </p:cNvPr>
          <p:cNvSpPr txBox="1">
            <a:spLocks noChangeArrowheads="1"/>
          </p:cNvSpPr>
          <p:nvPr/>
        </p:nvSpPr>
        <p:spPr bwMode="auto">
          <a:xfrm>
            <a:off x="8073162" y="3810000"/>
            <a:ext cx="1070837" cy="74635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ts val="1700"/>
              </a:lnSpc>
              <a:spcBef>
                <a:spcPct val="0"/>
              </a:spcBef>
              <a:buClrTx/>
              <a:buSzTx/>
              <a:buFontTx/>
              <a:buNone/>
            </a:pPr>
            <a:r>
              <a:rPr lang="en-US" altLang="en-US" sz="1600" dirty="0">
                <a:solidFill>
                  <a:schemeClr val="bg1">
                    <a:lumMod val="75000"/>
                  </a:schemeClr>
                </a:solidFill>
              </a:rPr>
              <a:t>Epithelial/ fibrous ingrowth</a:t>
            </a:r>
          </a:p>
        </p:txBody>
      </p:sp>
      <p:cxnSp>
        <p:nvCxnSpPr>
          <p:cNvPr id="77" name="Straight Connector 76">
            <a:extLst>
              <a:ext uri="{FF2B5EF4-FFF2-40B4-BE49-F238E27FC236}">
                <a16:creationId xmlns:a16="http://schemas.microsoft.com/office/drawing/2014/main" id="{FC090BD7-F2E1-4464-B57B-9CBE5874C89B}"/>
              </a:ext>
            </a:extLst>
          </p:cNvPr>
          <p:cNvCxnSpPr>
            <a:cxnSpLocks/>
          </p:cNvCxnSpPr>
          <p:nvPr/>
        </p:nvCxnSpPr>
        <p:spPr>
          <a:xfrm>
            <a:off x="7873969" y="2674448"/>
            <a:ext cx="7724" cy="1287952"/>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8" name="Straight Connector 77">
            <a:extLst>
              <a:ext uri="{FF2B5EF4-FFF2-40B4-BE49-F238E27FC236}">
                <a16:creationId xmlns:a16="http://schemas.microsoft.com/office/drawing/2014/main" id="{B1922ED5-C3D8-43D8-A00D-1D6BC9201DBA}"/>
              </a:ext>
            </a:extLst>
          </p:cNvPr>
          <p:cNvCxnSpPr/>
          <p:nvPr/>
        </p:nvCxnSpPr>
        <p:spPr>
          <a:xfrm flipH="1">
            <a:off x="7873968" y="2840262"/>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9" name="Straight Connector 78">
            <a:extLst>
              <a:ext uri="{FF2B5EF4-FFF2-40B4-BE49-F238E27FC236}">
                <a16:creationId xmlns:a16="http://schemas.microsoft.com/office/drawing/2014/main" id="{77019ED2-6D69-4A60-9D19-D4DB786EA3A0}"/>
              </a:ext>
            </a:extLst>
          </p:cNvPr>
          <p:cNvCxnSpPr/>
          <p:nvPr/>
        </p:nvCxnSpPr>
        <p:spPr>
          <a:xfrm flipH="1">
            <a:off x="7873968" y="3213518"/>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1" name="Straight Connector 80">
            <a:extLst>
              <a:ext uri="{FF2B5EF4-FFF2-40B4-BE49-F238E27FC236}">
                <a16:creationId xmlns:a16="http://schemas.microsoft.com/office/drawing/2014/main" id="{9796A12F-4125-4C05-8EE8-A388740C580D}"/>
              </a:ext>
            </a:extLst>
          </p:cNvPr>
          <p:cNvCxnSpPr/>
          <p:nvPr/>
        </p:nvCxnSpPr>
        <p:spPr>
          <a:xfrm flipH="1">
            <a:off x="7877837" y="3581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3" name="Straight Connector 82">
            <a:extLst>
              <a:ext uri="{FF2B5EF4-FFF2-40B4-BE49-F238E27FC236}">
                <a16:creationId xmlns:a16="http://schemas.microsoft.com/office/drawing/2014/main" id="{7FDC5F4B-9BF0-42AD-B8BB-2F2399BCF1E2}"/>
              </a:ext>
            </a:extLst>
          </p:cNvPr>
          <p:cNvCxnSpPr/>
          <p:nvPr/>
        </p:nvCxnSpPr>
        <p:spPr>
          <a:xfrm flipH="1">
            <a:off x="7881693" y="3962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93" name="Text Box 42">
            <a:extLst>
              <a:ext uri="{FF2B5EF4-FFF2-40B4-BE49-F238E27FC236}">
                <a16:creationId xmlns:a16="http://schemas.microsoft.com/office/drawing/2014/main" id="{53BAB77F-E061-4834-9068-34BDF78AD071}"/>
              </a:ext>
            </a:extLst>
          </p:cNvPr>
          <p:cNvSpPr txBox="1">
            <a:spLocks noChangeArrowheads="1"/>
          </p:cNvSpPr>
          <p:nvPr/>
        </p:nvSpPr>
        <p:spPr bwMode="auto">
          <a:xfrm>
            <a:off x="8111387" y="3429000"/>
            <a:ext cx="856196"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Flat AC</a:t>
            </a:r>
          </a:p>
        </p:txBody>
      </p:sp>
      <p:sp>
        <p:nvSpPr>
          <p:cNvPr id="100" name="Text Box 23">
            <a:extLst>
              <a:ext uri="{FF2B5EF4-FFF2-40B4-BE49-F238E27FC236}">
                <a16:creationId xmlns:a16="http://schemas.microsoft.com/office/drawing/2014/main" id="{D8F2FCFF-2984-4836-B000-9C5601A8EAAA}"/>
              </a:ext>
            </a:extLst>
          </p:cNvPr>
          <p:cNvSpPr txBox="1">
            <a:spLocks noChangeArrowheads="1"/>
          </p:cNvSpPr>
          <p:nvPr/>
        </p:nvSpPr>
        <p:spPr bwMode="auto">
          <a:xfrm>
            <a:off x="5530369" y="2667000"/>
            <a:ext cx="2143536"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Aqueous misdirection</a:t>
            </a:r>
          </a:p>
        </p:txBody>
      </p:sp>
      <p:cxnSp>
        <p:nvCxnSpPr>
          <p:cNvPr id="104" name="Straight Connector 103">
            <a:extLst>
              <a:ext uri="{FF2B5EF4-FFF2-40B4-BE49-F238E27FC236}">
                <a16:creationId xmlns:a16="http://schemas.microsoft.com/office/drawing/2014/main" id="{49D87D4A-E317-4446-9B95-5184CB3968F3}"/>
              </a:ext>
            </a:extLst>
          </p:cNvPr>
          <p:cNvCxnSpPr>
            <a:cxnSpLocks/>
          </p:cNvCxnSpPr>
          <p:nvPr/>
        </p:nvCxnSpPr>
        <p:spPr>
          <a:xfrm flipH="1">
            <a:off x="5316229" y="2667000"/>
            <a:ext cx="7397" cy="2531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5" name="Straight Connector 104">
            <a:extLst>
              <a:ext uri="{FF2B5EF4-FFF2-40B4-BE49-F238E27FC236}">
                <a16:creationId xmlns:a16="http://schemas.microsoft.com/office/drawing/2014/main" id="{F40B6D71-75A8-4A88-864D-00D14C2F710D}"/>
              </a:ext>
            </a:extLst>
          </p:cNvPr>
          <p:cNvCxnSpPr/>
          <p:nvPr/>
        </p:nvCxnSpPr>
        <p:spPr>
          <a:xfrm flipH="1">
            <a:off x="5323624" y="2832814"/>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6" name="Straight Connector 105">
            <a:extLst>
              <a:ext uri="{FF2B5EF4-FFF2-40B4-BE49-F238E27FC236}">
                <a16:creationId xmlns:a16="http://schemas.microsoft.com/office/drawing/2014/main" id="{010BF7B2-AA07-4DCF-822D-E2DB5CC0BF59}"/>
              </a:ext>
            </a:extLst>
          </p:cNvPr>
          <p:cNvCxnSpPr/>
          <p:nvPr/>
        </p:nvCxnSpPr>
        <p:spPr>
          <a:xfrm flipH="1">
            <a:off x="5323624" y="3360065"/>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a:extLst>
              <a:ext uri="{FF2B5EF4-FFF2-40B4-BE49-F238E27FC236}">
                <a16:creationId xmlns:a16="http://schemas.microsoft.com/office/drawing/2014/main" id="{BAC8035C-3999-4C31-93CD-6C0D2ADEB73B}"/>
              </a:ext>
            </a:extLst>
          </p:cNvPr>
          <p:cNvCxnSpPr/>
          <p:nvPr/>
        </p:nvCxnSpPr>
        <p:spPr>
          <a:xfrm flipH="1">
            <a:off x="5323536" y="3786938"/>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8" name="Straight Connector 107">
            <a:extLst>
              <a:ext uri="{FF2B5EF4-FFF2-40B4-BE49-F238E27FC236}">
                <a16:creationId xmlns:a16="http://schemas.microsoft.com/office/drawing/2014/main" id="{DB64CAEE-69B4-426A-8A5B-D1269DBF0F66}"/>
              </a:ext>
            </a:extLst>
          </p:cNvPr>
          <p:cNvCxnSpPr/>
          <p:nvPr/>
        </p:nvCxnSpPr>
        <p:spPr>
          <a:xfrm flipH="1">
            <a:off x="5327493" y="4249152"/>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12" name="Straight Connector 111">
            <a:extLst>
              <a:ext uri="{FF2B5EF4-FFF2-40B4-BE49-F238E27FC236}">
                <a16:creationId xmlns:a16="http://schemas.microsoft.com/office/drawing/2014/main" id="{99A16C30-4BE4-48E5-8B65-0C5F3039B8DC}"/>
              </a:ext>
            </a:extLst>
          </p:cNvPr>
          <p:cNvCxnSpPr/>
          <p:nvPr/>
        </p:nvCxnSpPr>
        <p:spPr>
          <a:xfrm flipH="1">
            <a:off x="5333455" y="51816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13" name="Text Box 42">
            <a:extLst>
              <a:ext uri="{FF2B5EF4-FFF2-40B4-BE49-F238E27FC236}">
                <a16:creationId xmlns:a16="http://schemas.microsoft.com/office/drawing/2014/main" id="{056DFFD9-3CA2-42E7-90FE-4F14522E3504}"/>
              </a:ext>
            </a:extLst>
          </p:cNvPr>
          <p:cNvSpPr txBox="1">
            <a:spLocks noChangeArrowheads="1"/>
          </p:cNvSpPr>
          <p:nvPr/>
        </p:nvSpPr>
        <p:spPr bwMode="auto">
          <a:xfrm>
            <a:off x="5533954" y="3623846"/>
            <a:ext cx="1563248"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Retinal surgery</a:t>
            </a:r>
          </a:p>
        </p:txBody>
      </p:sp>
      <p:sp>
        <p:nvSpPr>
          <p:cNvPr id="118" name="Text Box 47">
            <a:extLst>
              <a:ext uri="{FF2B5EF4-FFF2-40B4-BE49-F238E27FC236}">
                <a16:creationId xmlns:a16="http://schemas.microsoft.com/office/drawing/2014/main" id="{3F59D898-ECAD-49F0-9425-2A1BC8DDA7B5}"/>
              </a:ext>
            </a:extLst>
          </p:cNvPr>
          <p:cNvSpPr txBox="1">
            <a:spLocks noChangeArrowheads="1"/>
          </p:cNvSpPr>
          <p:nvPr/>
        </p:nvSpPr>
        <p:spPr bwMode="auto">
          <a:xfrm>
            <a:off x="5523688" y="4538246"/>
            <a:ext cx="1414170"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Drug-induced</a:t>
            </a:r>
          </a:p>
        </p:txBody>
      </p:sp>
      <p:sp>
        <p:nvSpPr>
          <p:cNvPr id="16" name="TextBox 15">
            <a:extLst>
              <a:ext uri="{FF2B5EF4-FFF2-40B4-BE49-F238E27FC236}">
                <a16:creationId xmlns:a16="http://schemas.microsoft.com/office/drawing/2014/main" id="{984E008D-FBBA-42B4-940E-EA26772E0161}"/>
              </a:ext>
            </a:extLst>
          </p:cNvPr>
          <p:cNvSpPr txBox="1"/>
          <p:nvPr/>
        </p:nvSpPr>
        <p:spPr>
          <a:xfrm>
            <a:off x="6230528" y="5257800"/>
            <a:ext cx="1326004" cy="369332"/>
          </a:xfrm>
          <a:prstGeom prst="rect">
            <a:avLst/>
          </a:prstGeom>
          <a:noFill/>
        </p:spPr>
        <p:txBody>
          <a:bodyPr wrap="none" rtlCol="0">
            <a:spAutoFit/>
          </a:bodyPr>
          <a:lstStyle/>
          <a:p>
            <a:pPr algn="ctr"/>
            <a:r>
              <a:rPr lang="en-US" dirty="0"/>
              <a:t>Both/Either</a:t>
            </a:r>
          </a:p>
        </p:txBody>
      </p:sp>
      <p:cxnSp>
        <p:nvCxnSpPr>
          <p:cNvPr id="125" name="Straight Connector 124">
            <a:extLst>
              <a:ext uri="{FF2B5EF4-FFF2-40B4-BE49-F238E27FC236}">
                <a16:creationId xmlns:a16="http://schemas.microsoft.com/office/drawing/2014/main" id="{01138141-D318-4ED7-A7FE-D8F2155CE890}"/>
              </a:ext>
            </a:extLst>
          </p:cNvPr>
          <p:cNvCxnSpPr/>
          <p:nvPr/>
        </p:nvCxnSpPr>
        <p:spPr>
          <a:xfrm flipH="1">
            <a:off x="5334000" y="4724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52" name="Text Box 47">
            <a:extLst>
              <a:ext uri="{FF2B5EF4-FFF2-40B4-BE49-F238E27FC236}">
                <a16:creationId xmlns:a16="http://schemas.microsoft.com/office/drawing/2014/main" id="{E3578916-9804-473C-8F06-D4FA0BCEDFD0}"/>
              </a:ext>
            </a:extLst>
          </p:cNvPr>
          <p:cNvSpPr txBox="1">
            <a:spLocks noChangeArrowheads="1"/>
          </p:cNvSpPr>
          <p:nvPr/>
        </p:nvSpPr>
        <p:spPr bwMode="auto">
          <a:xfrm>
            <a:off x="5543446" y="4055146"/>
            <a:ext cx="1619354"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err="1">
                <a:solidFill>
                  <a:schemeClr val="bg1">
                    <a:lumMod val="75000"/>
                  </a:schemeClr>
                </a:solidFill>
              </a:rPr>
              <a:t>Nanophthalmos</a:t>
            </a:r>
            <a:endParaRPr lang="en-US" altLang="en-US" sz="1600" dirty="0">
              <a:solidFill>
                <a:schemeClr val="bg1">
                  <a:lumMod val="75000"/>
                </a:schemeClr>
              </a:solidFill>
            </a:endParaRPr>
          </a:p>
        </p:txBody>
      </p:sp>
      <p:sp>
        <p:nvSpPr>
          <p:cNvPr id="53" name="Text Box 45">
            <a:extLst>
              <a:ext uri="{FF2B5EF4-FFF2-40B4-BE49-F238E27FC236}">
                <a16:creationId xmlns:a16="http://schemas.microsoft.com/office/drawing/2014/main" id="{57D1A14F-68FE-47D2-983C-1A879D66A9DC}"/>
              </a:ext>
            </a:extLst>
          </p:cNvPr>
          <p:cNvSpPr txBox="1">
            <a:spLocks noChangeArrowheads="1"/>
          </p:cNvSpPr>
          <p:nvPr/>
        </p:nvSpPr>
        <p:spPr bwMode="auto">
          <a:xfrm>
            <a:off x="5523688" y="5013493"/>
            <a:ext cx="582211"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PFV</a:t>
            </a:r>
          </a:p>
        </p:txBody>
      </p:sp>
      <p:sp>
        <p:nvSpPr>
          <p:cNvPr id="54" name="Text Box 42">
            <a:extLst>
              <a:ext uri="{FF2B5EF4-FFF2-40B4-BE49-F238E27FC236}">
                <a16:creationId xmlns:a16="http://schemas.microsoft.com/office/drawing/2014/main" id="{E1E37D2C-2C52-446B-843B-01E64990D3EC}"/>
              </a:ext>
            </a:extLst>
          </p:cNvPr>
          <p:cNvSpPr txBox="1">
            <a:spLocks noChangeArrowheads="1"/>
          </p:cNvSpPr>
          <p:nvPr/>
        </p:nvSpPr>
        <p:spPr bwMode="auto">
          <a:xfrm>
            <a:off x="5551406" y="3192546"/>
            <a:ext cx="2276072"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ERD/choroidal effusion</a:t>
            </a:r>
          </a:p>
        </p:txBody>
      </p:sp>
      <p:sp>
        <p:nvSpPr>
          <p:cNvPr id="3" name="TextBox 2">
            <a:extLst>
              <a:ext uri="{FF2B5EF4-FFF2-40B4-BE49-F238E27FC236}">
                <a16:creationId xmlns:a16="http://schemas.microsoft.com/office/drawing/2014/main" id="{347514E9-5EC1-4A4C-939E-A8E93F18C37C}"/>
              </a:ext>
            </a:extLst>
          </p:cNvPr>
          <p:cNvSpPr txBox="1"/>
          <p:nvPr/>
        </p:nvSpPr>
        <p:spPr>
          <a:xfrm>
            <a:off x="1775440" y="3048000"/>
            <a:ext cx="6259972" cy="2062103"/>
          </a:xfrm>
          <a:prstGeom prst="rect">
            <a:avLst/>
          </a:prstGeom>
          <a:solidFill>
            <a:schemeClr val="accent1">
              <a:lumMod val="40000"/>
              <a:lumOff val="60000"/>
            </a:schemeClr>
          </a:solidFill>
        </p:spPr>
        <p:txBody>
          <a:bodyPr wrap="square" rtlCol="0">
            <a:spAutoFit/>
          </a:bodyPr>
          <a:lstStyle/>
          <a:p>
            <a:r>
              <a:rPr lang="en-US" sz="1600" i="1" dirty="0">
                <a:solidFill>
                  <a:srgbClr val="0000FF"/>
                </a:solidFill>
              </a:rPr>
              <a:t>How would a tumor push the angle closed?</a:t>
            </a:r>
            <a:endParaRPr lang="en-US" sz="1600" i="1" dirty="0">
              <a:solidFill>
                <a:schemeClr val="accent1">
                  <a:lumMod val="40000"/>
                  <a:lumOff val="60000"/>
                </a:schemeClr>
              </a:solidFill>
            </a:endParaRPr>
          </a:p>
          <a:p>
            <a:r>
              <a:rPr lang="en-US" sz="1600" dirty="0">
                <a:solidFill>
                  <a:schemeClr val="accent1">
                    <a:lumMod val="40000"/>
                    <a:lumOff val="60000"/>
                  </a:schemeClr>
                </a:solidFill>
              </a:rPr>
              <a:t>If a tumor is anterior enough (or large enough), it can either directly (via mass effect) or indirectly (via associated exudation) move the lens-iris diaphragm forward, thereby shallowing the angle</a:t>
            </a:r>
          </a:p>
          <a:p>
            <a:endParaRPr lang="en-US" sz="1600" dirty="0">
              <a:solidFill>
                <a:schemeClr val="accent1">
                  <a:lumMod val="40000"/>
                  <a:lumOff val="60000"/>
                </a:schemeClr>
              </a:solidFill>
            </a:endParaRPr>
          </a:p>
          <a:p>
            <a:r>
              <a:rPr lang="en-US" sz="1600" i="1" dirty="0">
                <a:solidFill>
                  <a:schemeClr val="accent1">
                    <a:lumMod val="40000"/>
                    <a:lumOff val="60000"/>
                  </a:schemeClr>
                </a:solidFill>
              </a:rPr>
              <a:t>What two general types of tumor are known to do this?</a:t>
            </a:r>
          </a:p>
          <a:p>
            <a:r>
              <a:rPr lang="en-US" sz="1600" dirty="0">
                <a:solidFill>
                  <a:schemeClr val="accent1">
                    <a:lumMod val="40000"/>
                    <a:lumOff val="60000"/>
                  </a:schemeClr>
                </a:solidFill>
              </a:rPr>
              <a:t>--Choroidal</a:t>
            </a:r>
          </a:p>
          <a:p>
            <a:r>
              <a:rPr lang="en-US" sz="1600" dirty="0">
                <a:solidFill>
                  <a:schemeClr val="accent1">
                    <a:lumMod val="40000"/>
                    <a:lumOff val="60000"/>
                  </a:schemeClr>
                </a:solidFill>
              </a:rPr>
              <a:t>--Retinal</a:t>
            </a:r>
          </a:p>
        </p:txBody>
      </p:sp>
      <p:sp>
        <p:nvSpPr>
          <p:cNvPr id="69" name="Text Box 47">
            <a:extLst>
              <a:ext uri="{FF2B5EF4-FFF2-40B4-BE49-F238E27FC236}">
                <a16:creationId xmlns:a16="http://schemas.microsoft.com/office/drawing/2014/main" id="{4D97FD5C-B901-40BA-9E78-C8EB2D510429}"/>
              </a:ext>
            </a:extLst>
          </p:cNvPr>
          <p:cNvSpPr txBox="1">
            <a:spLocks noChangeArrowheads="1"/>
          </p:cNvSpPr>
          <p:nvPr/>
        </p:nvSpPr>
        <p:spPr bwMode="auto">
          <a:xfrm>
            <a:off x="5478843" y="5528846"/>
            <a:ext cx="807401" cy="338554"/>
          </a:xfrm>
          <a:prstGeom prst="rect">
            <a:avLst/>
          </a:prstGeom>
          <a:no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b="1" dirty="0"/>
              <a:t>Tumor</a:t>
            </a:r>
          </a:p>
        </p:txBody>
      </p:sp>
      <p:cxnSp>
        <p:nvCxnSpPr>
          <p:cNvPr id="55" name="Straight Connector 54">
            <a:extLst>
              <a:ext uri="{FF2B5EF4-FFF2-40B4-BE49-F238E27FC236}">
                <a16:creationId xmlns:a16="http://schemas.microsoft.com/office/drawing/2014/main" id="{C939E281-AC28-40AC-932E-94E758CFA29C}"/>
              </a:ext>
            </a:extLst>
          </p:cNvPr>
          <p:cNvCxnSpPr/>
          <p:nvPr/>
        </p:nvCxnSpPr>
        <p:spPr>
          <a:xfrm flipH="1">
            <a:off x="6659428" y="6172200"/>
            <a:ext cx="24447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60" name="Text Box 47">
            <a:extLst>
              <a:ext uri="{FF2B5EF4-FFF2-40B4-BE49-F238E27FC236}">
                <a16:creationId xmlns:a16="http://schemas.microsoft.com/office/drawing/2014/main" id="{84378D6E-6AB4-4D21-8723-40A01CFC9921}"/>
              </a:ext>
            </a:extLst>
          </p:cNvPr>
          <p:cNvSpPr txBox="1">
            <a:spLocks noChangeArrowheads="1"/>
          </p:cNvSpPr>
          <p:nvPr/>
        </p:nvSpPr>
        <p:spPr bwMode="auto">
          <a:xfrm>
            <a:off x="6929102" y="6002923"/>
            <a:ext cx="807401" cy="338554"/>
          </a:xfrm>
          <a:prstGeom prst="rect">
            <a:avLst/>
          </a:prstGeom>
          <a:solidFill>
            <a:schemeClr val="bg1"/>
          </a:solidFill>
          <a:ln>
            <a:noFill/>
          </a:ln>
          <a:effec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b="1" dirty="0"/>
              <a:t>Tumor</a:t>
            </a:r>
          </a:p>
        </p:txBody>
      </p:sp>
      <p:sp>
        <p:nvSpPr>
          <p:cNvPr id="61" name="Text Box 45">
            <a:extLst>
              <a:ext uri="{FF2B5EF4-FFF2-40B4-BE49-F238E27FC236}">
                <a16:creationId xmlns:a16="http://schemas.microsoft.com/office/drawing/2014/main" id="{474B0086-1BEF-44C7-A764-AEEE8C4156A0}"/>
              </a:ext>
            </a:extLst>
          </p:cNvPr>
          <p:cNvSpPr txBox="1">
            <a:spLocks noChangeArrowheads="1"/>
          </p:cNvSpPr>
          <p:nvPr/>
        </p:nvSpPr>
        <p:spPr bwMode="auto">
          <a:xfrm>
            <a:off x="6901248" y="5605046"/>
            <a:ext cx="1404552"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Inflammation</a:t>
            </a:r>
          </a:p>
        </p:txBody>
      </p:sp>
      <p:cxnSp>
        <p:nvCxnSpPr>
          <p:cNvPr id="63" name="Straight Connector 62">
            <a:extLst>
              <a:ext uri="{FF2B5EF4-FFF2-40B4-BE49-F238E27FC236}">
                <a16:creationId xmlns:a16="http://schemas.microsoft.com/office/drawing/2014/main" id="{0102ABDC-5343-4098-87EE-7D5D20D4DCBC}"/>
              </a:ext>
            </a:extLst>
          </p:cNvPr>
          <p:cNvCxnSpPr/>
          <p:nvPr/>
        </p:nvCxnSpPr>
        <p:spPr>
          <a:xfrm flipH="1">
            <a:off x="6659973" y="5782355"/>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4" name="Straight Connector 63">
            <a:extLst>
              <a:ext uri="{FF2B5EF4-FFF2-40B4-BE49-F238E27FC236}">
                <a16:creationId xmlns:a16="http://schemas.microsoft.com/office/drawing/2014/main" id="{A51F19B4-6AB2-4B2B-B3F5-C32758D75906}"/>
              </a:ext>
            </a:extLst>
          </p:cNvPr>
          <p:cNvCxnSpPr/>
          <p:nvPr/>
        </p:nvCxnSpPr>
        <p:spPr>
          <a:xfrm>
            <a:off x="6659428" y="5596201"/>
            <a:ext cx="0" cy="5759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5" name="Connector: Elbow 64">
            <a:extLst>
              <a:ext uri="{FF2B5EF4-FFF2-40B4-BE49-F238E27FC236}">
                <a16:creationId xmlns:a16="http://schemas.microsoft.com/office/drawing/2014/main" id="{5E40524C-66EE-4FC2-B34F-5A519BF0A256}"/>
              </a:ext>
            </a:extLst>
          </p:cNvPr>
          <p:cNvCxnSpPr>
            <a:cxnSpLocks/>
          </p:cNvCxnSpPr>
          <p:nvPr/>
        </p:nvCxnSpPr>
        <p:spPr>
          <a:xfrm rot="16200000" flipH="1">
            <a:off x="5216837" y="5357193"/>
            <a:ext cx="426001" cy="227217"/>
          </a:xfrm>
          <a:prstGeom prst="bentConnector3">
            <a:avLst>
              <a:gd name="adj1" fmla="val 99773"/>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66" name="Oval 65">
            <a:extLst>
              <a:ext uri="{FF2B5EF4-FFF2-40B4-BE49-F238E27FC236}">
                <a16:creationId xmlns:a16="http://schemas.microsoft.com/office/drawing/2014/main" id="{632CA9D2-B62F-48A1-A2D2-CD507D9C96A4}"/>
              </a:ext>
            </a:extLst>
          </p:cNvPr>
          <p:cNvSpPr/>
          <p:nvPr/>
        </p:nvSpPr>
        <p:spPr>
          <a:xfrm>
            <a:off x="5440025" y="5487795"/>
            <a:ext cx="884575" cy="430469"/>
          </a:xfrm>
          <a:prstGeom prst="ellipse">
            <a:avLst/>
          </a:prstGeom>
          <a:noFill/>
          <a:ln>
            <a:solidFill>
              <a:schemeClr val="tx1"/>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 name="Oval 67">
            <a:extLst>
              <a:ext uri="{FF2B5EF4-FFF2-40B4-BE49-F238E27FC236}">
                <a16:creationId xmlns:a16="http://schemas.microsoft.com/office/drawing/2014/main" id="{1C8589FB-EDA4-4DC4-81E5-32579B03FAC1}"/>
              </a:ext>
            </a:extLst>
          </p:cNvPr>
          <p:cNvSpPr/>
          <p:nvPr/>
        </p:nvSpPr>
        <p:spPr>
          <a:xfrm>
            <a:off x="6858000" y="5956965"/>
            <a:ext cx="911200" cy="430469"/>
          </a:xfrm>
          <a:prstGeom prst="ellipse">
            <a:avLst/>
          </a:prstGeom>
          <a:noFill/>
          <a:ln>
            <a:solidFill>
              <a:schemeClr val="tx1"/>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39805360"/>
      </p:ext>
    </p:extLst>
  </p:cSld>
  <p:clrMapOvr>
    <a:masterClrMapping/>
  </p:clrMapOvr>
</p:sld>
</file>

<file path=ppt/slides/slide4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Straight Arrow Connector 12">
            <a:extLst>
              <a:ext uri="{FF2B5EF4-FFF2-40B4-BE49-F238E27FC236}">
                <a16:creationId xmlns:a16="http://schemas.microsoft.com/office/drawing/2014/main" id="{A6DE2085-829C-480C-9216-69D6039C0A37}"/>
              </a:ext>
            </a:extLst>
          </p:cNvPr>
          <p:cNvCxnSpPr>
            <a:cxnSpLocks/>
          </p:cNvCxnSpPr>
          <p:nvPr/>
        </p:nvCxnSpPr>
        <p:spPr>
          <a:xfrm>
            <a:off x="6717173" y="1828800"/>
            <a:ext cx="0" cy="3462754"/>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43014" name="Text Box 6"/>
          <p:cNvSpPr txBox="1">
            <a:spLocks noChangeArrowheads="1"/>
          </p:cNvSpPr>
          <p:nvPr/>
        </p:nvSpPr>
        <p:spPr bwMode="auto">
          <a:xfrm>
            <a:off x="533400" y="2356376"/>
            <a:ext cx="1005403"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Lens-</a:t>
            </a:r>
          </a:p>
          <a:p>
            <a:pPr algn="ctr" eaLnBrk="1" hangingPunct="1">
              <a:lnSpc>
                <a:spcPct val="80000"/>
              </a:lnSpc>
              <a:spcBef>
                <a:spcPct val="0"/>
              </a:spcBef>
              <a:buClrTx/>
              <a:buSzTx/>
              <a:buFontTx/>
              <a:buNone/>
            </a:pPr>
            <a:r>
              <a:rPr lang="en-US" altLang="en-US" sz="1800" dirty="0">
                <a:solidFill>
                  <a:schemeClr val="bg1">
                    <a:lumMod val="75000"/>
                  </a:schemeClr>
                </a:solidFill>
              </a:rPr>
              <a:t>Induced</a:t>
            </a:r>
          </a:p>
        </p:txBody>
      </p:sp>
      <p:sp>
        <p:nvSpPr>
          <p:cNvPr id="43017" name="Text Box 14"/>
          <p:cNvSpPr txBox="1">
            <a:spLocks noChangeArrowheads="1"/>
          </p:cNvSpPr>
          <p:nvPr/>
        </p:nvSpPr>
        <p:spPr bwMode="auto">
          <a:xfrm>
            <a:off x="3026498" y="2365901"/>
            <a:ext cx="1633781"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Aphakic/</a:t>
            </a:r>
          </a:p>
          <a:p>
            <a:pPr algn="ctr" eaLnBrk="1" hangingPunct="1">
              <a:lnSpc>
                <a:spcPct val="80000"/>
              </a:lnSpc>
              <a:spcBef>
                <a:spcPct val="0"/>
              </a:spcBef>
              <a:buClrTx/>
              <a:buSzTx/>
              <a:buFontTx/>
              <a:buNone/>
            </a:pPr>
            <a:r>
              <a:rPr lang="en-US" altLang="en-US" sz="1800" dirty="0" err="1">
                <a:solidFill>
                  <a:schemeClr val="bg1">
                    <a:lumMod val="75000"/>
                  </a:schemeClr>
                </a:solidFill>
              </a:rPr>
              <a:t>Pseudophakic</a:t>
            </a:r>
            <a:endParaRPr lang="en-US" altLang="en-US" sz="1800" dirty="0">
              <a:solidFill>
                <a:schemeClr val="bg1">
                  <a:lumMod val="75000"/>
                </a:schemeClr>
              </a:solidFill>
            </a:endParaRPr>
          </a:p>
        </p:txBody>
      </p:sp>
      <p:sp>
        <p:nvSpPr>
          <p:cNvPr id="43031" name="Text Box 35"/>
          <p:cNvSpPr txBox="1">
            <a:spLocks noChangeArrowheads="1"/>
          </p:cNvSpPr>
          <p:nvPr/>
        </p:nvSpPr>
        <p:spPr bwMode="auto">
          <a:xfrm>
            <a:off x="1190847" y="1295400"/>
            <a:ext cx="2473754"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solidFill>
                  <a:schemeClr val="bg1">
                    <a:lumMod val="75000"/>
                  </a:schemeClr>
                </a:solidFill>
              </a:rPr>
              <a:t>w/ Pupillary Block</a:t>
            </a:r>
          </a:p>
        </p:txBody>
      </p:sp>
      <p:sp>
        <p:nvSpPr>
          <p:cNvPr id="43032" name="Text Box 36"/>
          <p:cNvSpPr txBox="1">
            <a:spLocks noChangeArrowheads="1"/>
          </p:cNvSpPr>
          <p:nvPr/>
        </p:nvSpPr>
        <p:spPr bwMode="auto">
          <a:xfrm>
            <a:off x="5181600" y="1295400"/>
            <a:ext cx="2630848"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t>w/o Pupillary Block</a:t>
            </a:r>
          </a:p>
        </p:txBody>
      </p:sp>
      <p:sp>
        <p:nvSpPr>
          <p:cNvPr id="49" name="Rectangle 2">
            <a:extLst>
              <a:ext uri="{FF2B5EF4-FFF2-40B4-BE49-F238E27FC236}">
                <a16:creationId xmlns:a16="http://schemas.microsoft.com/office/drawing/2014/main" id="{240EE5BF-F7D2-4FC8-A5DD-F6B5423153C6}"/>
              </a:ext>
            </a:extLst>
          </p:cNvPr>
          <p:cNvSpPr>
            <a:spLocks noGrp="1" noChangeArrowheads="1"/>
          </p:cNvSpPr>
          <p:nvPr>
            <p:ph type="title"/>
          </p:nvPr>
        </p:nvSpPr>
        <p:spPr>
          <a:xfrm>
            <a:off x="457200" y="304800"/>
            <a:ext cx="7543800" cy="563562"/>
          </a:xfrm>
        </p:spPr>
        <p:txBody>
          <a:bodyPr/>
          <a:lstStyle/>
          <a:p>
            <a:pPr eaLnBrk="1" hangingPunct="1"/>
            <a:r>
              <a:rPr lang="en-US" altLang="en-US" sz="3500" dirty="0"/>
              <a:t>A</a:t>
            </a:r>
          </a:p>
        </p:txBody>
      </p:sp>
      <p:sp>
        <p:nvSpPr>
          <p:cNvPr id="50" name="TextBox 49">
            <a:extLst>
              <a:ext uri="{FF2B5EF4-FFF2-40B4-BE49-F238E27FC236}">
                <a16:creationId xmlns:a16="http://schemas.microsoft.com/office/drawing/2014/main" id="{CF426230-46C8-405C-9015-99EF57762A2E}"/>
              </a:ext>
            </a:extLst>
          </p:cNvPr>
          <p:cNvSpPr txBox="1"/>
          <p:nvPr/>
        </p:nvSpPr>
        <p:spPr>
          <a:xfrm>
            <a:off x="2259496" y="189094"/>
            <a:ext cx="4607480" cy="400110"/>
          </a:xfrm>
          <a:prstGeom prst="rect">
            <a:avLst/>
          </a:prstGeom>
          <a:solidFill>
            <a:schemeClr val="accent1">
              <a:lumMod val="60000"/>
              <a:lumOff val="40000"/>
            </a:schemeClr>
          </a:solidFill>
        </p:spPr>
        <p:txBody>
          <a:bodyPr wrap="none" rtlCol="0">
            <a:spAutoFit/>
          </a:bodyPr>
          <a:lstStyle/>
          <a:p>
            <a:pPr algn="ctr"/>
            <a:r>
              <a:rPr lang="en-US" sz="2000" b="1" dirty="0"/>
              <a:t>Secondary Angle Closure Glaucoma</a:t>
            </a:r>
          </a:p>
        </p:txBody>
      </p:sp>
      <p:sp>
        <p:nvSpPr>
          <p:cNvPr id="2" name="TextBox 1">
            <a:extLst>
              <a:ext uri="{FF2B5EF4-FFF2-40B4-BE49-F238E27FC236}">
                <a16:creationId xmlns:a16="http://schemas.microsoft.com/office/drawing/2014/main" id="{A7E30BEC-923B-4C9A-A856-BDD0D882F6B8}"/>
              </a:ext>
            </a:extLst>
          </p:cNvPr>
          <p:cNvSpPr txBox="1"/>
          <p:nvPr/>
        </p:nvSpPr>
        <p:spPr>
          <a:xfrm>
            <a:off x="887305" y="2844119"/>
            <a:ext cx="1494320" cy="338554"/>
          </a:xfrm>
          <a:prstGeom prst="rect">
            <a:avLst/>
          </a:prstGeom>
          <a:noFill/>
        </p:spPr>
        <p:txBody>
          <a:bodyPr wrap="none" rtlCol="0">
            <a:spAutoFit/>
          </a:bodyPr>
          <a:lstStyle/>
          <a:p>
            <a:r>
              <a:rPr lang="en-US" sz="1600" dirty="0" err="1">
                <a:solidFill>
                  <a:schemeClr val="bg1">
                    <a:lumMod val="75000"/>
                  </a:schemeClr>
                </a:solidFill>
              </a:rPr>
              <a:t>Phacomorphic</a:t>
            </a:r>
            <a:endParaRPr lang="en-US" sz="1600" dirty="0">
              <a:solidFill>
                <a:schemeClr val="bg1">
                  <a:lumMod val="75000"/>
                </a:schemeClr>
              </a:solidFill>
            </a:endParaRPr>
          </a:p>
        </p:txBody>
      </p:sp>
      <p:sp>
        <p:nvSpPr>
          <p:cNvPr id="51" name="TextBox 50">
            <a:extLst>
              <a:ext uri="{FF2B5EF4-FFF2-40B4-BE49-F238E27FC236}">
                <a16:creationId xmlns:a16="http://schemas.microsoft.com/office/drawing/2014/main" id="{156069D4-340B-4160-A336-EBF73557CEE0}"/>
              </a:ext>
            </a:extLst>
          </p:cNvPr>
          <p:cNvSpPr txBox="1"/>
          <p:nvPr/>
        </p:nvSpPr>
        <p:spPr>
          <a:xfrm>
            <a:off x="884725" y="3175578"/>
            <a:ext cx="1402948" cy="338554"/>
          </a:xfrm>
          <a:prstGeom prst="rect">
            <a:avLst/>
          </a:prstGeom>
          <a:noFill/>
        </p:spPr>
        <p:txBody>
          <a:bodyPr wrap="none" rtlCol="0">
            <a:spAutoFit/>
          </a:bodyPr>
          <a:lstStyle/>
          <a:p>
            <a:r>
              <a:rPr lang="en-US" sz="1600" dirty="0">
                <a:solidFill>
                  <a:schemeClr val="bg1">
                    <a:lumMod val="75000"/>
                  </a:schemeClr>
                </a:solidFill>
              </a:rPr>
              <a:t>Ectopia </a:t>
            </a:r>
            <a:r>
              <a:rPr lang="en-US" sz="1600" dirty="0" err="1">
                <a:solidFill>
                  <a:schemeClr val="bg1">
                    <a:lumMod val="75000"/>
                  </a:schemeClr>
                </a:solidFill>
              </a:rPr>
              <a:t>lentis</a:t>
            </a:r>
            <a:endParaRPr lang="en-US" sz="1600" dirty="0">
              <a:solidFill>
                <a:schemeClr val="bg1">
                  <a:lumMod val="75000"/>
                </a:schemeClr>
              </a:solidFill>
            </a:endParaRPr>
          </a:p>
        </p:txBody>
      </p:sp>
      <p:cxnSp>
        <p:nvCxnSpPr>
          <p:cNvPr id="71" name="Straight Connector 70">
            <a:extLst>
              <a:ext uri="{FF2B5EF4-FFF2-40B4-BE49-F238E27FC236}">
                <a16:creationId xmlns:a16="http://schemas.microsoft.com/office/drawing/2014/main" id="{C104938D-BA8D-4E39-9D5F-9EE2012F2F3C}"/>
              </a:ext>
            </a:extLst>
          </p:cNvPr>
          <p:cNvCxnSpPr>
            <a:cxnSpLocks/>
          </p:cNvCxnSpPr>
          <p:nvPr/>
        </p:nvCxnSpPr>
        <p:spPr>
          <a:xfrm flipH="1">
            <a:off x="762665" y="3023488"/>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2A7E4E40-472F-4E50-8A7A-45C10FDD7171}"/>
              </a:ext>
            </a:extLst>
          </p:cNvPr>
          <p:cNvCxnSpPr>
            <a:cxnSpLocks/>
          </p:cNvCxnSpPr>
          <p:nvPr/>
        </p:nvCxnSpPr>
        <p:spPr>
          <a:xfrm flipH="1">
            <a:off x="762665" y="3347853"/>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C3924889-45B9-4383-9C9E-48F0A9C27AD8}"/>
              </a:ext>
            </a:extLst>
          </p:cNvPr>
          <p:cNvCxnSpPr>
            <a:cxnSpLocks/>
          </p:cNvCxnSpPr>
          <p:nvPr/>
        </p:nvCxnSpPr>
        <p:spPr>
          <a:xfrm flipH="1">
            <a:off x="748719" y="2838976"/>
            <a:ext cx="13947" cy="5088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 name="Straight Arrow Connector 5">
            <a:extLst>
              <a:ext uri="{FF2B5EF4-FFF2-40B4-BE49-F238E27FC236}">
                <a16:creationId xmlns:a16="http://schemas.microsoft.com/office/drawing/2014/main" id="{A3439F0C-5143-461F-8F3C-2E830785DEFC}"/>
              </a:ext>
            </a:extLst>
          </p:cNvPr>
          <p:cNvCxnSpPr>
            <a:stCxn id="50" idx="2"/>
          </p:cNvCxnSpPr>
          <p:nvPr/>
        </p:nvCxnSpPr>
        <p:spPr>
          <a:xfrm flipH="1">
            <a:off x="2971800" y="589204"/>
            <a:ext cx="1591436" cy="706196"/>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0" name="Straight Arrow Connector 9">
            <a:extLst>
              <a:ext uri="{FF2B5EF4-FFF2-40B4-BE49-F238E27FC236}">
                <a16:creationId xmlns:a16="http://schemas.microsoft.com/office/drawing/2014/main" id="{84DC796E-F6ED-4FBB-82D2-A260F480BF8A}"/>
              </a:ext>
            </a:extLst>
          </p:cNvPr>
          <p:cNvCxnSpPr>
            <a:cxnSpLocks/>
          </p:cNvCxnSpPr>
          <p:nvPr/>
        </p:nvCxnSpPr>
        <p:spPr>
          <a:xfrm>
            <a:off x="4572000" y="589204"/>
            <a:ext cx="1600200" cy="706196"/>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6" name="Straight Arrow Connector 25">
            <a:extLst>
              <a:ext uri="{FF2B5EF4-FFF2-40B4-BE49-F238E27FC236}">
                <a16:creationId xmlns:a16="http://schemas.microsoft.com/office/drawing/2014/main" id="{B70E0124-9B84-41A5-8D84-A66B7838A706}"/>
              </a:ext>
            </a:extLst>
          </p:cNvPr>
          <p:cNvCxnSpPr>
            <a:cxnSpLocks/>
          </p:cNvCxnSpPr>
          <p:nvPr/>
        </p:nvCxnSpPr>
        <p:spPr>
          <a:xfrm flipH="1">
            <a:off x="1159539" y="1828800"/>
            <a:ext cx="1290435" cy="478059"/>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28" name="Straight Arrow Connector 27">
            <a:extLst>
              <a:ext uri="{FF2B5EF4-FFF2-40B4-BE49-F238E27FC236}">
                <a16:creationId xmlns:a16="http://schemas.microsoft.com/office/drawing/2014/main" id="{567A4249-5C59-4416-8A8E-1C35913900AB}"/>
              </a:ext>
            </a:extLst>
          </p:cNvPr>
          <p:cNvCxnSpPr>
            <a:cxnSpLocks/>
          </p:cNvCxnSpPr>
          <p:nvPr/>
        </p:nvCxnSpPr>
        <p:spPr>
          <a:xfrm>
            <a:off x="2449973" y="1832208"/>
            <a:ext cx="1268784"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56" name="Text Box 6">
            <a:extLst>
              <a:ext uri="{FF2B5EF4-FFF2-40B4-BE49-F238E27FC236}">
                <a16:creationId xmlns:a16="http://schemas.microsoft.com/office/drawing/2014/main" id="{557983BD-9D64-49B9-A366-A08663B0451F}"/>
              </a:ext>
            </a:extLst>
          </p:cNvPr>
          <p:cNvSpPr txBox="1">
            <a:spLocks noChangeArrowheads="1"/>
          </p:cNvSpPr>
          <p:nvPr/>
        </p:nvSpPr>
        <p:spPr bwMode="auto">
          <a:xfrm>
            <a:off x="5029200" y="2356376"/>
            <a:ext cx="813043"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r" eaLnBrk="1" hangingPunct="1">
              <a:lnSpc>
                <a:spcPct val="80000"/>
              </a:lnSpc>
              <a:spcBef>
                <a:spcPct val="0"/>
              </a:spcBef>
              <a:buClrTx/>
              <a:buSzTx/>
              <a:buFontTx/>
              <a:buNone/>
            </a:pPr>
            <a:r>
              <a:rPr lang="en-US" altLang="en-US" sz="1800" dirty="0"/>
              <a:t>‘Push’</a:t>
            </a:r>
          </a:p>
        </p:txBody>
      </p:sp>
      <p:sp>
        <p:nvSpPr>
          <p:cNvPr id="57" name="Text Box 14">
            <a:extLst>
              <a:ext uri="{FF2B5EF4-FFF2-40B4-BE49-F238E27FC236}">
                <a16:creationId xmlns:a16="http://schemas.microsoft.com/office/drawing/2014/main" id="{5DAFA1C1-3A29-4C27-A379-663FDD22E326}"/>
              </a:ext>
            </a:extLst>
          </p:cNvPr>
          <p:cNvSpPr txBox="1">
            <a:spLocks noChangeArrowheads="1"/>
          </p:cNvSpPr>
          <p:nvPr/>
        </p:nvSpPr>
        <p:spPr bwMode="auto">
          <a:xfrm>
            <a:off x="7620000" y="2365901"/>
            <a:ext cx="671979"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‘Pull’</a:t>
            </a:r>
          </a:p>
        </p:txBody>
      </p:sp>
      <p:cxnSp>
        <p:nvCxnSpPr>
          <p:cNvPr id="58" name="Straight Arrow Connector 57">
            <a:extLst>
              <a:ext uri="{FF2B5EF4-FFF2-40B4-BE49-F238E27FC236}">
                <a16:creationId xmlns:a16="http://schemas.microsoft.com/office/drawing/2014/main" id="{E874FEE9-46BD-46A3-90A3-DE7CC220FBFF}"/>
              </a:ext>
            </a:extLst>
          </p:cNvPr>
          <p:cNvCxnSpPr>
            <a:cxnSpLocks/>
          </p:cNvCxnSpPr>
          <p:nvPr/>
        </p:nvCxnSpPr>
        <p:spPr>
          <a:xfrm flipH="1">
            <a:off x="5867400" y="1828800"/>
            <a:ext cx="849775"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59" name="Straight Arrow Connector 58">
            <a:extLst>
              <a:ext uri="{FF2B5EF4-FFF2-40B4-BE49-F238E27FC236}">
                <a16:creationId xmlns:a16="http://schemas.microsoft.com/office/drawing/2014/main" id="{C370A4A1-FE96-4E70-B89E-839542A5E241}"/>
              </a:ext>
            </a:extLst>
          </p:cNvPr>
          <p:cNvCxnSpPr>
            <a:cxnSpLocks/>
          </p:cNvCxnSpPr>
          <p:nvPr/>
        </p:nvCxnSpPr>
        <p:spPr>
          <a:xfrm>
            <a:off x="6717173" y="1832208"/>
            <a:ext cx="902827" cy="474047"/>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62" name="Text Box 16">
            <a:extLst>
              <a:ext uri="{FF2B5EF4-FFF2-40B4-BE49-F238E27FC236}">
                <a16:creationId xmlns:a16="http://schemas.microsoft.com/office/drawing/2014/main" id="{33538067-0726-41B0-93FF-357EF00CA62D}"/>
              </a:ext>
            </a:extLst>
          </p:cNvPr>
          <p:cNvSpPr txBox="1">
            <a:spLocks noChangeArrowheads="1"/>
          </p:cNvSpPr>
          <p:nvPr/>
        </p:nvSpPr>
        <p:spPr bwMode="auto">
          <a:xfrm>
            <a:off x="8065437" y="2684785"/>
            <a:ext cx="628698"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NVG</a:t>
            </a:r>
          </a:p>
        </p:txBody>
      </p:sp>
      <p:sp>
        <p:nvSpPr>
          <p:cNvPr id="70" name="Text Box 21">
            <a:extLst>
              <a:ext uri="{FF2B5EF4-FFF2-40B4-BE49-F238E27FC236}">
                <a16:creationId xmlns:a16="http://schemas.microsoft.com/office/drawing/2014/main" id="{86C32650-BE1F-4CC3-8DB5-0C136D877E6F}"/>
              </a:ext>
            </a:extLst>
          </p:cNvPr>
          <p:cNvSpPr txBox="1">
            <a:spLocks noChangeArrowheads="1"/>
          </p:cNvSpPr>
          <p:nvPr/>
        </p:nvSpPr>
        <p:spPr bwMode="auto">
          <a:xfrm>
            <a:off x="8070534" y="3048000"/>
            <a:ext cx="526106"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a:solidFill>
                  <a:schemeClr val="bg1">
                    <a:lumMod val="75000"/>
                  </a:schemeClr>
                </a:solidFill>
              </a:rPr>
              <a:t>ICE</a:t>
            </a:r>
          </a:p>
        </p:txBody>
      </p:sp>
      <p:sp>
        <p:nvSpPr>
          <p:cNvPr id="75" name="Text Box 45">
            <a:extLst>
              <a:ext uri="{FF2B5EF4-FFF2-40B4-BE49-F238E27FC236}">
                <a16:creationId xmlns:a16="http://schemas.microsoft.com/office/drawing/2014/main" id="{2B6EDA2D-8F55-4DFD-A225-8C03CE6FC7F3}"/>
              </a:ext>
            </a:extLst>
          </p:cNvPr>
          <p:cNvSpPr txBox="1">
            <a:spLocks noChangeArrowheads="1"/>
          </p:cNvSpPr>
          <p:nvPr/>
        </p:nvSpPr>
        <p:spPr bwMode="auto">
          <a:xfrm>
            <a:off x="8073162" y="3810000"/>
            <a:ext cx="1070837" cy="74635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ts val="1700"/>
              </a:lnSpc>
              <a:spcBef>
                <a:spcPct val="0"/>
              </a:spcBef>
              <a:buClrTx/>
              <a:buSzTx/>
              <a:buFontTx/>
              <a:buNone/>
            </a:pPr>
            <a:r>
              <a:rPr lang="en-US" altLang="en-US" sz="1600" dirty="0">
                <a:solidFill>
                  <a:schemeClr val="bg1">
                    <a:lumMod val="75000"/>
                  </a:schemeClr>
                </a:solidFill>
              </a:rPr>
              <a:t>Epithelial/ fibrous ingrowth</a:t>
            </a:r>
          </a:p>
        </p:txBody>
      </p:sp>
      <p:cxnSp>
        <p:nvCxnSpPr>
          <p:cNvPr id="77" name="Straight Connector 76">
            <a:extLst>
              <a:ext uri="{FF2B5EF4-FFF2-40B4-BE49-F238E27FC236}">
                <a16:creationId xmlns:a16="http://schemas.microsoft.com/office/drawing/2014/main" id="{FC090BD7-F2E1-4464-B57B-9CBE5874C89B}"/>
              </a:ext>
            </a:extLst>
          </p:cNvPr>
          <p:cNvCxnSpPr>
            <a:cxnSpLocks/>
          </p:cNvCxnSpPr>
          <p:nvPr/>
        </p:nvCxnSpPr>
        <p:spPr>
          <a:xfrm>
            <a:off x="7873969" y="2674448"/>
            <a:ext cx="7724" cy="1287952"/>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8" name="Straight Connector 77">
            <a:extLst>
              <a:ext uri="{FF2B5EF4-FFF2-40B4-BE49-F238E27FC236}">
                <a16:creationId xmlns:a16="http://schemas.microsoft.com/office/drawing/2014/main" id="{B1922ED5-C3D8-43D8-A00D-1D6BC9201DBA}"/>
              </a:ext>
            </a:extLst>
          </p:cNvPr>
          <p:cNvCxnSpPr/>
          <p:nvPr/>
        </p:nvCxnSpPr>
        <p:spPr>
          <a:xfrm flipH="1">
            <a:off x="7873968" y="2840262"/>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9" name="Straight Connector 78">
            <a:extLst>
              <a:ext uri="{FF2B5EF4-FFF2-40B4-BE49-F238E27FC236}">
                <a16:creationId xmlns:a16="http://schemas.microsoft.com/office/drawing/2014/main" id="{77019ED2-6D69-4A60-9D19-D4DB786EA3A0}"/>
              </a:ext>
            </a:extLst>
          </p:cNvPr>
          <p:cNvCxnSpPr/>
          <p:nvPr/>
        </p:nvCxnSpPr>
        <p:spPr>
          <a:xfrm flipH="1">
            <a:off x="7873968" y="3213518"/>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1" name="Straight Connector 80">
            <a:extLst>
              <a:ext uri="{FF2B5EF4-FFF2-40B4-BE49-F238E27FC236}">
                <a16:creationId xmlns:a16="http://schemas.microsoft.com/office/drawing/2014/main" id="{9796A12F-4125-4C05-8EE8-A388740C580D}"/>
              </a:ext>
            </a:extLst>
          </p:cNvPr>
          <p:cNvCxnSpPr/>
          <p:nvPr/>
        </p:nvCxnSpPr>
        <p:spPr>
          <a:xfrm flipH="1">
            <a:off x="7877837" y="3581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3" name="Straight Connector 82">
            <a:extLst>
              <a:ext uri="{FF2B5EF4-FFF2-40B4-BE49-F238E27FC236}">
                <a16:creationId xmlns:a16="http://schemas.microsoft.com/office/drawing/2014/main" id="{7FDC5F4B-9BF0-42AD-B8BB-2F2399BCF1E2}"/>
              </a:ext>
            </a:extLst>
          </p:cNvPr>
          <p:cNvCxnSpPr/>
          <p:nvPr/>
        </p:nvCxnSpPr>
        <p:spPr>
          <a:xfrm flipH="1">
            <a:off x="7881693" y="3962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93" name="Text Box 42">
            <a:extLst>
              <a:ext uri="{FF2B5EF4-FFF2-40B4-BE49-F238E27FC236}">
                <a16:creationId xmlns:a16="http://schemas.microsoft.com/office/drawing/2014/main" id="{53BAB77F-E061-4834-9068-34BDF78AD071}"/>
              </a:ext>
            </a:extLst>
          </p:cNvPr>
          <p:cNvSpPr txBox="1">
            <a:spLocks noChangeArrowheads="1"/>
          </p:cNvSpPr>
          <p:nvPr/>
        </p:nvSpPr>
        <p:spPr bwMode="auto">
          <a:xfrm>
            <a:off x="8111387" y="3429000"/>
            <a:ext cx="856196"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Flat AC</a:t>
            </a:r>
          </a:p>
        </p:txBody>
      </p:sp>
      <p:sp>
        <p:nvSpPr>
          <p:cNvPr id="100" name="Text Box 23">
            <a:extLst>
              <a:ext uri="{FF2B5EF4-FFF2-40B4-BE49-F238E27FC236}">
                <a16:creationId xmlns:a16="http://schemas.microsoft.com/office/drawing/2014/main" id="{D8F2FCFF-2984-4836-B000-9C5601A8EAAA}"/>
              </a:ext>
            </a:extLst>
          </p:cNvPr>
          <p:cNvSpPr txBox="1">
            <a:spLocks noChangeArrowheads="1"/>
          </p:cNvSpPr>
          <p:nvPr/>
        </p:nvSpPr>
        <p:spPr bwMode="auto">
          <a:xfrm>
            <a:off x="5530369" y="2667000"/>
            <a:ext cx="2143536"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Aqueous misdirection</a:t>
            </a:r>
          </a:p>
        </p:txBody>
      </p:sp>
      <p:cxnSp>
        <p:nvCxnSpPr>
          <p:cNvPr id="104" name="Straight Connector 103">
            <a:extLst>
              <a:ext uri="{FF2B5EF4-FFF2-40B4-BE49-F238E27FC236}">
                <a16:creationId xmlns:a16="http://schemas.microsoft.com/office/drawing/2014/main" id="{49D87D4A-E317-4446-9B95-5184CB3968F3}"/>
              </a:ext>
            </a:extLst>
          </p:cNvPr>
          <p:cNvCxnSpPr>
            <a:cxnSpLocks/>
          </p:cNvCxnSpPr>
          <p:nvPr/>
        </p:nvCxnSpPr>
        <p:spPr>
          <a:xfrm flipH="1">
            <a:off x="5316229" y="2667000"/>
            <a:ext cx="7397" cy="2531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5" name="Straight Connector 104">
            <a:extLst>
              <a:ext uri="{FF2B5EF4-FFF2-40B4-BE49-F238E27FC236}">
                <a16:creationId xmlns:a16="http://schemas.microsoft.com/office/drawing/2014/main" id="{F40B6D71-75A8-4A88-864D-00D14C2F710D}"/>
              </a:ext>
            </a:extLst>
          </p:cNvPr>
          <p:cNvCxnSpPr/>
          <p:nvPr/>
        </p:nvCxnSpPr>
        <p:spPr>
          <a:xfrm flipH="1">
            <a:off x="5323624" y="2832814"/>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6" name="Straight Connector 105">
            <a:extLst>
              <a:ext uri="{FF2B5EF4-FFF2-40B4-BE49-F238E27FC236}">
                <a16:creationId xmlns:a16="http://schemas.microsoft.com/office/drawing/2014/main" id="{010BF7B2-AA07-4DCF-822D-E2DB5CC0BF59}"/>
              </a:ext>
            </a:extLst>
          </p:cNvPr>
          <p:cNvCxnSpPr/>
          <p:nvPr/>
        </p:nvCxnSpPr>
        <p:spPr>
          <a:xfrm flipH="1">
            <a:off x="5323624" y="3360065"/>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a:extLst>
              <a:ext uri="{FF2B5EF4-FFF2-40B4-BE49-F238E27FC236}">
                <a16:creationId xmlns:a16="http://schemas.microsoft.com/office/drawing/2014/main" id="{BAC8035C-3999-4C31-93CD-6C0D2ADEB73B}"/>
              </a:ext>
            </a:extLst>
          </p:cNvPr>
          <p:cNvCxnSpPr/>
          <p:nvPr/>
        </p:nvCxnSpPr>
        <p:spPr>
          <a:xfrm flipH="1">
            <a:off x="5323536" y="3786938"/>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8" name="Straight Connector 107">
            <a:extLst>
              <a:ext uri="{FF2B5EF4-FFF2-40B4-BE49-F238E27FC236}">
                <a16:creationId xmlns:a16="http://schemas.microsoft.com/office/drawing/2014/main" id="{DB64CAEE-69B4-426A-8A5B-D1269DBF0F66}"/>
              </a:ext>
            </a:extLst>
          </p:cNvPr>
          <p:cNvCxnSpPr/>
          <p:nvPr/>
        </p:nvCxnSpPr>
        <p:spPr>
          <a:xfrm flipH="1">
            <a:off x="5327493" y="4249152"/>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12" name="Straight Connector 111">
            <a:extLst>
              <a:ext uri="{FF2B5EF4-FFF2-40B4-BE49-F238E27FC236}">
                <a16:creationId xmlns:a16="http://schemas.microsoft.com/office/drawing/2014/main" id="{99A16C30-4BE4-48E5-8B65-0C5F3039B8DC}"/>
              </a:ext>
            </a:extLst>
          </p:cNvPr>
          <p:cNvCxnSpPr/>
          <p:nvPr/>
        </p:nvCxnSpPr>
        <p:spPr>
          <a:xfrm flipH="1">
            <a:off x="5333455" y="51816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13" name="Text Box 42">
            <a:extLst>
              <a:ext uri="{FF2B5EF4-FFF2-40B4-BE49-F238E27FC236}">
                <a16:creationId xmlns:a16="http://schemas.microsoft.com/office/drawing/2014/main" id="{056DFFD9-3CA2-42E7-90FE-4F14522E3504}"/>
              </a:ext>
            </a:extLst>
          </p:cNvPr>
          <p:cNvSpPr txBox="1">
            <a:spLocks noChangeArrowheads="1"/>
          </p:cNvSpPr>
          <p:nvPr/>
        </p:nvSpPr>
        <p:spPr bwMode="auto">
          <a:xfrm>
            <a:off x="5533954" y="3623846"/>
            <a:ext cx="1563248"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Retinal surgery</a:t>
            </a:r>
          </a:p>
        </p:txBody>
      </p:sp>
      <p:sp>
        <p:nvSpPr>
          <p:cNvPr id="118" name="Text Box 47">
            <a:extLst>
              <a:ext uri="{FF2B5EF4-FFF2-40B4-BE49-F238E27FC236}">
                <a16:creationId xmlns:a16="http://schemas.microsoft.com/office/drawing/2014/main" id="{3F59D898-ECAD-49F0-9425-2A1BC8DDA7B5}"/>
              </a:ext>
            </a:extLst>
          </p:cNvPr>
          <p:cNvSpPr txBox="1">
            <a:spLocks noChangeArrowheads="1"/>
          </p:cNvSpPr>
          <p:nvPr/>
        </p:nvSpPr>
        <p:spPr bwMode="auto">
          <a:xfrm>
            <a:off x="5523688" y="4538246"/>
            <a:ext cx="1414170"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Drug-induced</a:t>
            </a:r>
          </a:p>
        </p:txBody>
      </p:sp>
      <p:sp>
        <p:nvSpPr>
          <p:cNvPr id="16" name="TextBox 15">
            <a:extLst>
              <a:ext uri="{FF2B5EF4-FFF2-40B4-BE49-F238E27FC236}">
                <a16:creationId xmlns:a16="http://schemas.microsoft.com/office/drawing/2014/main" id="{984E008D-FBBA-42B4-940E-EA26772E0161}"/>
              </a:ext>
            </a:extLst>
          </p:cNvPr>
          <p:cNvSpPr txBox="1"/>
          <p:nvPr/>
        </p:nvSpPr>
        <p:spPr>
          <a:xfrm>
            <a:off x="6230528" y="5257800"/>
            <a:ext cx="1326004" cy="369332"/>
          </a:xfrm>
          <a:prstGeom prst="rect">
            <a:avLst/>
          </a:prstGeom>
          <a:noFill/>
        </p:spPr>
        <p:txBody>
          <a:bodyPr wrap="none" rtlCol="0">
            <a:spAutoFit/>
          </a:bodyPr>
          <a:lstStyle/>
          <a:p>
            <a:pPr algn="ctr"/>
            <a:r>
              <a:rPr lang="en-US" dirty="0"/>
              <a:t>Both/Either</a:t>
            </a:r>
          </a:p>
        </p:txBody>
      </p:sp>
      <p:cxnSp>
        <p:nvCxnSpPr>
          <p:cNvPr id="125" name="Straight Connector 124">
            <a:extLst>
              <a:ext uri="{FF2B5EF4-FFF2-40B4-BE49-F238E27FC236}">
                <a16:creationId xmlns:a16="http://schemas.microsoft.com/office/drawing/2014/main" id="{01138141-D318-4ED7-A7FE-D8F2155CE890}"/>
              </a:ext>
            </a:extLst>
          </p:cNvPr>
          <p:cNvCxnSpPr/>
          <p:nvPr/>
        </p:nvCxnSpPr>
        <p:spPr>
          <a:xfrm flipH="1">
            <a:off x="5334000" y="4724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52" name="Text Box 47">
            <a:extLst>
              <a:ext uri="{FF2B5EF4-FFF2-40B4-BE49-F238E27FC236}">
                <a16:creationId xmlns:a16="http://schemas.microsoft.com/office/drawing/2014/main" id="{E3578916-9804-473C-8F06-D4FA0BCEDFD0}"/>
              </a:ext>
            </a:extLst>
          </p:cNvPr>
          <p:cNvSpPr txBox="1">
            <a:spLocks noChangeArrowheads="1"/>
          </p:cNvSpPr>
          <p:nvPr/>
        </p:nvSpPr>
        <p:spPr bwMode="auto">
          <a:xfrm>
            <a:off x="5543446" y="4055146"/>
            <a:ext cx="1619354"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err="1">
                <a:solidFill>
                  <a:schemeClr val="bg1">
                    <a:lumMod val="75000"/>
                  </a:schemeClr>
                </a:solidFill>
              </a:rPr>
              <a:t>Nanophthalmos</a:t>
            </a:r>
            <a:endParaRPr lang="en-US" altLang="en-US" sz="1600" dirty="0">
              <a:solidFill>
                <a:schemeClr val="bg1">
                  <a:lumMod val="75000"/>
                </a:schemeClr>
              </a:solidFill>
            </a:endParaRPr>
          </a:p>
        </p:txBody>
      </p:sp>
      <p:sp>
        <p:nvSpPr>
          <p:cNvPr id="53" name="Text Box 45">
            <a:extLst>
              <a:ext uri="{FF2B5EF4-FFF2-40B4-BE49-F238E27FC236}">
                <a16:creationId xmlns:a16="http://schemas.microsoft.com/office/drawing/2014/main" id="{57D1A14F-68FE-47D2-983C-1A879D66A9DC}"/>
              </a:ext>
            </a:extLst>
          </p:cNvPr>
          <p:cNvSpPr txBox="1">
            <a:spLocks noChangeArrowheads="1"/>
          </p:cNvSpPr>
          <p:nvPr/>
        </p:nvSpPr>
        <p:spPr bwMode="auto">
          <a:xfrm>
            <a:off x="5523688" y="5013493"/>
            <a:ext cx="582211"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PFV</a:t>
            </a:r>
          </a:p>
        </p:txBody>
      </p:sp>
      <p:sp>
        <p:nvSpPr>
          <p:cNvPr id="54" name="Text Box 42">
            <a:extLst>
              <a:ext uri="{FF2B5EF4-FFF2-40B4-BE49-F238E27FC236}">
                <a16:creationId xmlns:a16="http://schemas.microsoft.com/office/drawing/2014/main" id="{E1E37D2C-2C52-446B-843B-01E64990D3EC}"/>
              </a:ext>
            </a:extLst>
          </p:cNvPr>
          <p:cNvSpPr txBox="1">
            <a:spLocks noChangeArrowheads="1"/>
          </p:cNvSpPr>
          <p:nvPr/>
        </p:nvSpPr>
        <p:spPr bwMode="auto">
          <a:xfrm>
            <a:off x="5551406" y="3192546"/>
            <a:ext cx="2276072"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ERD/choroidal effusion</a:t>
            </a:r>
          </a:p>
        </p:txBody>
      </p:sp>
      <p:sp>
        <p:nvSpPr>
          <p:cNvPr id="3" name="TextBox 2">
            <a:extLst>
              <a:ext uri="{FF2B5EF4-FFF2-40B4-BE49-F238E27FC236}">
                <a16:creationId xmlns:a16="http://schemas.microsoft.com/office/drawing/2014/main" id="{347514E9-5EC1-4A4C-939E-A8E93F18C37C}"/>
              </a:ext>
            </a:extLst>
          </p:cNvPr>
          <p:cNvSpPr txBox="1"/>
          <p:nvPr/>
        </p:nvSpPr>
        <p:spPr>
          <a:xfrm>
            <a:off x="1775440" y="3048000"/>
            <a:ext cx="6259972" cy="2062103"/>
          </a:xfrm>
          <a:prstGeom prst="rect">
            <a:avLst/>
          </a:prstGeom>
          <a:solidFill>
            <a:schemeClr val="accent1">
              <a:lumMod val="40000"/>
              <a:lumOff val="60000"/>
            </a:schemeClr>
          </a:solidFill>
        </p:spPr>
        <p:txBody>
          <a:bodyPr wrap="square" rtlCol="0">
            <a:spAutoFit/>
          </a:bodyPr>
          <a:lstStyle/>
          <a:p>
            <a:r>
              <a:rPr lang="en-US" sz="1600" i="1" dirty="0">
                <a:solidFill>
                  <a:srgbClr val="0000FF"/>
                </a:solidFill>
              </a:rPr>
              <a:t>How would a tumor push the angle closed?</a:t>
            </a:r>
          </a:p>
          <a:p>
            <a:r>
              <a:rPr lang="en-US" sz="1600" dirty="0">
                <a:solidFill>
                  <a:srgbClr val="0000FF"/>
                </a:solidFill>
              </a:rPr>
              <a:t>If a tumor is anterior enough (or large enough), it can either directly (via mass effect) or indirectly (via associated exudation) move the lens-iris diaphragm forward, thereby shallowing the angle</a:t>
            </a:r>
            <a:endParaRPr lang="en-US" sz="1600" dirty="0">
              <a:solidFill>
                <a:schemeClr val="accent1">
                  <a:lumMod val="40000"/>
                  <a:lumOff val="60000"/>
                </a:schemeClr>
              </a:solidFill>
            </a:endParaRPr>
          </a:p>
          <a:p>
            <a:endParaRPr lang="en-US" sz="1600" dirty="0">
              <a:solidFill>
                <a:schemeClr val="accent1">
                  <a:lumMod val="40000"/>
                  <a:lumOff val="60000"/>
                </a:schemeClr>
              </a:solidFill>
            </a:endParaRPr>
          </a:p>
          <a:p>
            <a:r>
              <a:rPr lang="en-US" sz="1600" i="1" dirty="0">
                <a:solidFill>
                  <a:schemeClr val="accent1">
                    <a:lumMod val="40000"/>
                    <a:lumOff val="60000"/>
                  </a:schemeClr>
                </a:solidFill>
              </a:rPr>
              <a:t>What two general types of tumor are known to do this?</a:t>
            </a:r>
          </a:p>
          <a:p>
            <a:r>
              <a:rPr lang="en-US" sz="1600" dirty="0">
                <a:solidFill>
                  <a:schemeClr val="accent1">
                    <a:lumMod val="40000"/>
                    <a:lumOff val="60000"/>
                  </a:schemeClr>
                </a:solidFill>
              </a:rPr>
              <a:t>--Choroidal</a:t>
            </a:r>
          </a:p>
          <a:p>
            <a:r>
              <a:rPr lang="en-US" sz="1600" dirty="0">
                <a:solidFill>
                  <a:schemeClr val="accent1">
                    <a:lumMod val="40000"/>
                    <a:lumOff val="60000"/>
                  </a:schemeClr>
                </a:solidFill>
              </a:rPr>
              <a:t>--Retinal</a:t>
            </a:r>
          </a:p>
        </p:txBody>
      </p:sp>
      <p:sp>
        <p:nvSpPr>
          <p:cNvPr id="69" name="Text Box 47">
            <a:extLst>
              <a:ext uri="{FF2B5EF4-FFF2-40B4-BE49-F238E27FC236}">
                <a16:creationId xmlns:a16="http://schemas.microsoft.com/office/drawing/2014/main" id="{4D97FD5C-B901-40BA-9E78-C8EB2D510429}"/>
              </a:ext>
            </a:extLst>
          </p:cNvPr>
          <p:cNvSpPr txBox="1">
            <a:spLocks noChangeArrowheads="1"/>
          </p:cNvSpPr>
          <p:nvPr/>
        </p:nvSpPr>
        <p:spPr bwMode="auto">
          <a:xfrm>
            <a:off x="5478843" y="5528846"/>
            <a:ext cx="807401" cy="338554"/>
          </a:xfrm>
          <a:prstGeom prst="rect">
            <a:avLst/>
          </a:prstGeom>
          <a:no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b="1" dirty="0"/>
              <a:t>Tumor</a:t>
            </a:r>
          </a:p>
        </p:txBody>
      </p:sp>
      <p:cxnSp>
        <p:nvCxnSpPr>
          <p:cNvPr id="55" name="Straight Connector 54">
            <a:extLst>
              <a:ext uri="{FF2B5EF4-FFF2-40B4-BE49-F238E27FC236}">
                <a16:creationId xmlns:a16="http://schemas.microsoft.com/office/drawing/2014/main" id="{C939E281-AC28-40AC-932E-94E758CFA29C}"/>
              </a:ext>
            </a:extLst>
          </p:cNvPr>
          <p:cNvCxnSpPr/>
          <p:nvPr/>
        </p:nvCxnSpPr>
        <p:spPr>
          <a:xfrm flipH="1">
            <a:off x="6659428" y="6172200"/>
            <a:ext cx="24447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60" name="Text Box 47">
            <a:extLst>
              <a:ext uri="{FF2B5EF4-FFF2-40B4-BE49-F238E27FC236}">
                <a16:creationId xmlns:a16="http://schemas.microsoft.com/office/drawing/2014/main" id="{84378D6E-6AB4-4D21-8723-40A01CFC9921}"/>
              </a:ext>
            </a:extLst>
          </p:cNvPr>
          <p:cNvSpPr txBox="1">
            <a:spLocks noChangeArrowheads="1"/>
          </p:cNvSpPr>
          <p:nvPr/>
        </p:nvSpPr>
        <p:spPr bwMode="auto">
          <a:xfrm>
            <a:off x="6929102" y="6002923"/>
            <a:ext cx="807401" cy="338554"/>
          </a:xfrm>
          <a:prstGeom prst="rect">
            <a:avLst/>
          </a:prstGeom>
          <a:solidFill>
            <a:schemeClr val="bg1"/>
          </a:solidFill>
          <a:ln>
            <a:noFill/>
          </a:ln>
          <a:effec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b="1" dirty="0"/>
              <a:t>Tumor</a:t>
            </a:r>
          </a:p>
        </p:txBody>
      </p:sp>
      <p:sp>
        <p:nvSpPr>
          <p:cNvPr id="61" name="Text Box 45">
            <a:extLst>
              <a:ext uri="{FF2B5EF4-FFF2-40B4-BE49-F238E27FC236}">
                <a16:creationId xmlns:a16="http://schemas.microsoft.com/office/drawing/2014/main" id="{474B0086-1BEF-44C7-A764-AEEE8C4156A0}"/>
              </a:ext>
            </a:extLst>
          </p:cNvPr>
          <p:cNvSpPr txBox="1">
            <a:spLocks noChangeArrowheads="1"/>
          </p:cNvSpPr>
          <p:nvPr/>
        </p:nvSpPr>
        <p:spPr bwMode="auto">
          <a:xfrm>
            <a:off x="6901248" y="5605046"/>
            <a:ext cx="1404552"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Inflammation</a:t>
            </a:r>
          </a:p>
        </p:txBody>
      </p:sp>
      <p:cxnSp>
        <p:nvCxnSpPr>
          <p:cNvPr id="63" name="Straight Connector 62">
            <a:extLst>
              <a:ext uri="{FF2B5EF4-FFF2-40B4-BE49-F238E27FC236}">
                <a16:creationId xmlns:a16="http://schemas.microsoft.com/office/drawing/2014/main" id="{0102ABDC-5343-4098-87EE-7D5D20D4DCBC}"/>
              </a:ext>
            </a:extLst>
          </p:cNvPr>
          <p:cNvCxnSpPr/>
          <p:nvPr/>
        </p:nvCxnSpPr>
        <p:spPr>
          <a:xfrm flipH="1">
            <a:off x="6659973" y="5782355"/>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4" name="Straight Connector 63">
            <a:extLst>
              <a:ext uri="{FF2B5EF4-FFF2-40B4-BE49-F238E27FC236}">
                <a16:creationId xmlns:a16="http://schemas.microsoft.com/office/drawing/2014/main" id="{A51F19B4-6AB2-4B2B-B3F5-C32758D75906}"/>
              </a:ext>
            </a:extLst>
          </p:cNvPr>
          <p:cNvCxnSpPr/>
          <p:nvPr/>
        </p:nvCxnSpPr>
        <p:spPr>
          <a:xfrm>
            <a:off x="6659428" y="5596201"/>
            <a:ext cx="0" cy="5759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5" name="Connector: Elbow 64">
            <a:extLst>
              <a:ext uri="{FF2B5EF4-FFF2-40B4-BE49-F238E27FC236}">
                <a16:creationId xmlns:a16="http://schemas.microsoft.com/office/drawing/2014/main" id="{5E40524C-66EE-4FC2-B34F-5A519BF0A256}"/>
              </a:ext>
            </a:extLst>
          </p:cNvPr>
          <p:cNvCxnSpPr>
            <a:cxnSpLocks/>
          </p:cNvCxnSpPr>
          <p:nvPr/>
        </p:nvCxnSpPr>
        <p:spPr>
          <a:xfrm rot="16200000" flipH="1">
            <a:off x="5216837" y="5357193"/>
            <a:ext cx="426001" cy="227217"/>
          </a:xfrm>
          <a:prstGeom prst="bentConnector3">
            <a:avLst>
              <a:gd name="adj1" fmla="val 99773"/>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66" name="Oval 65">
            <a:extLst>
              <a:ext uri="{FF2B5EF4-FFF2-40B4-BE49-F238E27FC236}">
                <a16:creationId xmlns:a16="http://schemas.microsoft.com/office/drawing/2014/main" id="{632CA9D2-B62F-48A1-A2D2-CD507D9C96A4}"/>
              </a:ext>
            </a:extLst>
          </p:cNvPr>
          <p:cNvSpPr/>
          <p:nvPr/>
        </p:nvSpPr>
        <p:spPr>
          <a:xfrm>
            <a:off x="5440025" y="5487795"/>
            <a:ext cx="884575" cy="430469"/>
          </a:xfrm>
          <a:prstGeom prst="ellipse">
            <a:avLst/>
          </a:prstGeom>
          <a:noFill/>
          <a:ln>
            <a:solidFill>
              <a:schemeClr val="tx1"/>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 name="Oval 67">
            <a:extLst>
              <a:ext uri="{FF2B5EF4-FFF2-40B4-BE49-F238E27FC236}">
                <a16:creationId xmlns:a16="http://schemas.microsoft.com/office/drawing/2014/main" id="{1C8589FB-EDA4-4DC4-81E5-32579B03FAC1}"/>
              </a:ext>
            </a:extLst>
          </p:cNvPr>
          <p:cNvSpPr/>
          <p:nvPr/>
        </p:nvSpPr>
        <p:spPr>
          <a:xfrm>
            <a:off x="6858000" y="5956965"/>
            <a:ext cx="911200" cy="430469"/>
          </a:xfrm>
          <a:prstGeom prst="ellipse">
            <a:avLst/>
          </a:prstGeom>
          <a:noFill/>
          <a:ln>
            <a:solidFill>
              <a:schemeClr val="tx1"/>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4271586350"/>
      </p:ext>
    </p:extLst>
  </p:cSld>
  <p:clrMapOvr>
    <a:masterClrMapping/>
  </p:clrMapOvr>
</p:sld>
</file>

<file path=ppt/slides/slide4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extBox 8">
            <a:extLst>
              <a:ext uri="{FF2B5EF4-FFF2-40B4-BE49-F238E27FC236}">
                <a16:creationId xmlns:a16="http://schemas.microsoft.com/office/drawing/2014/main" id="{97E0BFB8-E740-489D-B362-17BD504FACE0}"/>
              </a:ext>
            </a:extLst>
          </p:cNvPr>
          <p:cNvSpPr txBox="1"/>
          <p:nvPr/>
        </p:nvSpPr>
        <p:spPr>
          <a:xfrm>
            <a:off x="2259496" y="189094"/>
            <a:ext cx="4607480" cy="400110"/>
          </a:xfrm>
          <a:prstGeom prst="rect">
            <a:avLst/>
          </a:prstGeom>
          <a:solidFill>
            <a:schemeClr val="accent1">
              <a:lumMod val="60000"/>
              <a:lumOff val="40000"/>
            </a:schemeClr>
          </a:solidFill>
        </p:spPr>
        <p:txBody>
          <a:bodyPr wrap="none" rtlCol="0">
            <a:spAutoFit/>
          </a:bodyPr>
          <a:lstStyle/>
          <a:p>
            <a:pPr algn="ctr"/>
            <a:r>
              <a:rPr lang="en-US" sz="2000" b="1" dirty="0"/>
              <a:t>Secondary Angle Closure Glaucoma</a:t>
            </a:r>
          </a:p>
        </p:txBody>
      </p:sp>
      <p:sp>
        <p:nvSpPr>
          <p:cNvPr id="3" name="Slide Number Placeholder 2">
            <a:extLst>
              <a:ext uri="{FF2B5EF4-FFF2-40B4-BE49-F238E27FC236}">
                <a16:creationId xmlns:a16="http://schemas.microsoft.com/office/drawing/2014/main" id="{FA178699-0DA6-40F4-AB3F-D9B2DB222D0D}"/>
              </a:ext>
            </a:extLst>
          </p:cNvPr>
          <p:cNvSpPr>
            <a:spLocks noGrp="1"/>
          </p:cNvSpPr>
          <p:nvPr>
            <p:ph type="sldNum" sz="quarter" idx="12"/>
          </p:nvPr>
        </p:nvSpPr>
        <p:spPr/>
        <p:txBody>
          <a:bodyPr/>
          <a:lstStyle/>
          <a:p>
            <a:pPr>
              <a:defRPr/>
            </a:pPr>
            <a:fld id="{88253C76-64F2-4E0E-BE17-EF9425115A77}" type="slidenum">
              <a:rPr lang="en-US" altLang="en-US" smtClean="0"/>
              <a:pPr>
                <a:defRPr/>
              </a:pPr>
              <a:t>417</a:t>
            </a:fld>
            <a:endParaRPr lang="en-US" altLang="en-US"/>
          </a:p>
        </p:txBody>
      </p:sp>
      <p:pic>
        <p:nvPicPr>
          <p:cNvPr id="5" name="Picture 4">
            <a:extLst>
              <a:ext uri="{FF2B5EF4-FFF2-40B4-BE49-F238E27FC236}">
                <a16:creationId xmlns:a16="http://schemas.microsoft.com/office/drawing/2014/main" id="{A39C5598-1D97-4E2C-A520-08DCC962997A}"/>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770094" y="1524000"/>
            <a:ext cx="3717614" cy="2795587"/>
          </a:xfrm>
          <a:prstGeom prst="rect">
            <a:avLst/>
          </a:prstGeom>
        </p:spPr>
      </p:pic>
      <p:sp>
        <p:nvSpPr>
          <p:cNvPr id="6" name="TextBox 5">
            <a:extLst>
              <a:ext uri="{FF2B5EF4-FFF2-40B4-BE49-F238E27FC236}">
                <a16:creationId xmlns:a16="http://schemas.microsoft.com/office/drawing/2014/main" id="{41EF7145-96D4-4199-8A7A-8CD89E4359DF}"/>
              </a:ext>
            </a:extLst>
          </p:cNvPr>
          <p:cNvSpPr txBox="1"/>
          <p:nvPr/>
        </p:nvSpPr>
        <p:spPr>
          <a:xfrm>
            <a:off x="685801" y="4293394"/>
            <a:ext cx="3886199" cy="533400"/>
          </a:xfrm>
          <a:prstGeom prst="rect">
            <a:avLst/>
          </a:prstGeom>
          <a:noFill/>
        </p:spPr>
        <p:txBody>
          <a:bodyPr wrap="square" rtlCol="0">
            <a:spAutoFit/>
          </a:bodyPr>
          <a:lstStyle/>
          <a:p>
            <a:r>
              <a:rPr lang="en-US" sz="1400" dirty="0"/>
              <a:t>Ring melanoma of the ciliary body. Pigmented ciliary body lesion noted on gonioscopy (arrow)</a:t>
            </a:r>
          </a:p>
        </p:txBody>
      </p:sp>
      <p:pic>
        <p:nvPicPr>
          <p:cNvPr id="8" name="Picture 7">
            <a:extLst>
              <a:ext uri="{FF2B5EF4-FFF2-40B4-BE49-F238E27FC236}">
                <a16:creationId xmlns:a16="http://schemas.microsoft.com/office/drawing/2014/main" id="{68A9CAE4-2038-45EF-A894-0EBEF7D7E51E}"/>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5723088" y="228600"/>
            <a:ext cx="2574623" cy="5486400"/>
          </a:xfrm>
          <a:prstGeom prst="rect">
            <a:avLst/>
          </a:prstGeom>
        </p:spPr>
      </p:pic>
      <p:sp>
        <p:nvSpPr>
          <p:cNvPr id="10" name="TextBox 9">
            <a:extLst>
              <a:ext uri="{FF2B5EF4-FFF2-40B4-BE49-F238E27FC236}">
                <a16:creationId xmlns:a16="http://schemas.microsoft.com/office/drawing/2014/main" id="{13A6DAFD-8B5D-49AC-BE19-B90EFB9B61C5}"/>
              </a:ext>
            </a:extLst>
          </p:cNvPr>
          <p:cNvSpPr txBox="1"/>
          <p:nvPr/>
        </p:nvSpPr>
        <p:spPr>
          <a:xfrm>
            <a:off x="609600" y="5890736"/>
            <a:ext cx="8458200" cy="738664"/>
          </a:xfrm>
          <a:prstGeom prst="rect">
            <a:avLst/>
          </a:prstGeom>
          <a:noFill/>
        </p:spPr>
        <p:txBody>
          <a:bodyPr wrap="square" rtlCol="0">
            <a:spAutoFit/>
          </a:bodyPr>
          <a:lstStyle/>
          <a:p>
            <a:pPr algn="r"/>
            <a:r>
              <a:rPr lang="en-US" sz="1400" dirty="0"/>
              <a:t>Ultrasound </a:t>
            </a:r>
            <a:r>
              <a:rPr lang="en-US" sz="1400" dirty="0" err="1"/>
              <a:t>biomicroscopy</a:t>
            </a:r>
            <a:r>
              <a:rPr lang="en-US" sz="1400" dirty="0"/>
              <a:t> of a ring melanoma of the ciliary body. (A) Main mass of tumor at 9:00 o'clock. (B) Tumor involving ciliary body at 11:00 o'clock. (C) Tumor extends under the iris at 6:00 o'clock and is associated with a small cyst (arrow). (T, tumor.) </a:t>
            </a:r>
          </a:p>
        </p:txBody>
      </p:sp>
    </p:spTree>
    <p:extLst>
      <p:ext uri="{BB962C8B-B14F-4D97-AF65-F5344CB8AC3E}">
        <p14:creationId xmlns:p14="http://schemas.microsoft.com/office/powerpoint/2010/main" val="1884655052"/>
      </p:ext>
    </p:extLst>
  </p:cSld>
  <p:clrMapOvr>
    <a:masterClrMapping/>
  </p:clrMapOvr>
</p:sld>
</file>

<file path=ppt/slides/slide4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Straight Arrow Connector 12">
            <a:extLst>
              <a:ext uri="{FF2B5EF4-FFF2-40B4-BE49-F238E27FC236}">
                <a16:creationId xmlns:a16="http://schemas.microsoft.com/office/drawing/2014/main" id="{A6DE2085-829C-480C-9216-69D6039C0A37}"/>
              </a:ext>
            </a:extLst>
          </p:cNvPr>
          <p:cNvCxnSpPr>
            <a:cxnSpLocks/>
          </p:cNvCxnSpPr>
          <p:nvPr/>
        </p:nvCxnSpPr>
        <p:spPr>
          <a:xfrm>
            <a:off x="6717173" y="1828800"/>
            <a:ext cx="0" cy="3462754"/>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43014" name="Text Box 6"/>
          <p:cNvSpPr txBox="1">
            <a:spLocks noChangeArrowheads="1"/>
          </p:cNvSpPr>
          <p:nvPr/>
        </p:nvSpPr>
        <p:spPr bwMode="auto">
          <a:xfrm>
            <a:off x="533400" y="2356376"/>
            <a:ext cx="1005403"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Lens-</a:t>
            </a:r>
          </a:p>
          <a:p>
            <a:pPr algn="ctr" eaLnBrk="1" hangingPunct="1">
              <a:lnSpc>
                <a:spcPct val="80000"/>
              </a:lnSpc>
              <a:spcBef>
                <a:spcPct val="0"/>
              </a:spcBef>
              <a:buClrTx/>
              <a:buSzTx/>
              <a:buFontTx/>
              <a:buNone/>
            </a:pPr>
            <a:r>
              <a:rPr lang="en-US" altLang="en-US" sz="1800" dirty="0">
                <a:solidFill>
                  <a:schemeClr val="bg1">
                    <a:lumMod val="75000"/>
                  </a:schemeClr>
                </a:solidFill>
              </a:rPr>
              <a:t>Induced</a:t>
            </a:r>
          </a:p>
        </p:txBody>
      </p:sp>
      <p:sp>
        <p:nvSpPr>
          <p:cNvPr id="43017" name="Text Box 14"/>
          <p:cNvSpPr txBox="1">
            <a:spLocks noChangeArrowheads="1"/>
          </p:cNvSpPr>
          <p:nvPr/>
        </p:nvSpPr>
        <p:spPr bwMode="auto">
          <a:xfrm>
            <a:off x="3026498" y="2365901"/>
            <a:ext cx="1633781"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Aphakic/</a:t>
            </a:r>
          </a:p>
          <a:p>
            <a:pPr algn="ctr" eaLnBrk="1" hangingPunct="1">
              <a:lnSpc>
                <a:spcPct val="80000"/>
              </a:lnSpc>
              <a:spcBef>
                <a:spcPct val="0"/>
              </a:spcBef>
              <a:buClrTx/>
              <a:buSzTx/>
              <a:buFontTx/>
              <a:buNone/>
            </a:pPr>
            <a:r>
              <a:rPr lang="en-US" altLang="en-US" sz="1800" dirty="0" err="1">
                <a:solidFill>
                  <a:schemeClr val="bg1">
                    <a:lumMod val="75000"/>
                  </a:schemeClr>
                </a:solidFill>
              </a:rPr>
              <a:t>Pseudophakic</a:t>
            </a:r>
            <a:endParaRPr lang="en-US" altLang="en-US" sz="1800" dirty="0">
              <a:solidFill>
                <a:schemeClr val="bg1">
                  <a:lumMod val="75000"/>
                </a:schemeClr>
              </a:solidFill>
            </a:endParaRPr>
          </a:p>
        </p:txBody>
      </p:sp>
      <p:sp>
        <p:nvSpPr>
          <p:cNvPr id="43031" name="Text Box 35"/>
          <p:cNvSpPr txBox="1">
            <a:spLocks noChangeArrowheads="1"/>
          </p:cNvSpPr>
          <p:nvPr/>
        </p:nvSpPr>
        <p:spPr bwMode="auto">
          <a:xfrm>
            <a:off x="1190847" y="1295400"/>
            <a:ext cx="2473754"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solidFill>
                  <a:schemeClr val="bg1">
                    <a:lumMod val="75000"/>
                  </a:schemeClr>
                </a:solidFill>
              </a:rPr>
              <a:t>w/ Pupillary Block</a:t>
            </a:r>
          </a:p>
        </p:txBody>
      </p:sp>
      <p:sp>
        <p:nvSpPr>
          <p:cNvPr id="43032" name="Text Box 36"/>
          <p:cNvSpPr txBox="1">
            <a:spLocks noChangeArrowheads="1"/>
          </p:cNvSpPr>
          <p:nvPr/>
        </p:nvSpPr>
        <p:spPr bwMode="auto">
          <a:xfrm>
            <a:off x="5181600" y="1295400"/>
            <a:ext cx="2630848"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t>w/o Pupillary Block</a:t>
            </a:r>
          </a:p>
        </p:txBody>
      </p:sp>
      <p:sp>
        <p:nvSpPr>
          <p:cNvPr id="49" name="Rectangle 2">
            <a:extLst>
              <a:ext uri="{FF2B5EF4-FFF2-40B4-BE49-F238E27FC236}">
                <a16:creationId xmlns:a16="http://schemas.microsoft.com/office/drawing/2014/main" id="{240EE5BF-F7D2-4FC8-A5DD-F6B5423153C6}"/>
              </a:ext>
            </a:extLst>
          </p:cNvPr>
          <p:cNvSpPr>
            <a:spLocks noGrp="1" noChangeArrowheads="1"/>
          </p:cNvSpPr>
          <p:nvPr>
            <p:ph type="title"/>
          </p:nvPr>
        </p:nvSpPr>
        <p:spPr>
          <a:xfrm>
            <a:off x="457200" y="304800"/>
            <a:ext cx="7543800" cy="563562"/>
          </a:xfrm>
        </p:spPr>
        <p:txBody>
          <a:bodyPr/>
          <a:lstStyle/>
          <a:p>
            <a:pPr eaLnBrk="1" hangingPunct="1"/>
            <a:r>
              <a:rPr lang="en-US" altLang="en-US" sz="3500" dirty="0"/>
              <a:t>Q</a:t>
            </a:r>
          </a:p>
        </p:txBody>
      </p:sp>
      <p:sp>
        <p:nvSpPr>
          <p:cNvPr id="50" name="TextBox 49">
            <a:extLst>
              <a:ext uri="{FF2B5EF4-FFF2-40B4-BE49-F238E27FC236}">
                <a16:creationId xmlns:a16="http://schemas.microsoft.com/office/drawing/2014/main" id="{CF426230-46C8-405C-9015-99EF57762A2E}"/>
              </a:ext>
            </a:extLst>
          </p:cNvPr>
          <p:cNvSpPr txBox="1"/>
          <p:nvPr/>
        </p:nvSpPr>
        <p:spPr>
          <a:xfrm>
            <a:off x="2259496" y="189094"/>
            <a:ext cx="4607480" cy="400110"/>
          </a:xfrm>
          <a:prstGeom prst="rect">
            <a:avLst/>
          </a:prstGeom>
          <a:solidFill>
            <a:schemeClr val="accent1">
              <a:lumMod val="60000"/>
              <a:lumOff val="40000"/>
            </a:schemeClr>
          </a:solidFill>
        </p:spPr>
        <p:txBody>
          <a:bodyPr wrap="none" rtlCol="0">
            <a:spAutoFit/>
          </a:bodyPr>
          <a:lstStyle/>
          <a:p>
            <a:pPr algn="ctr"/>
            <a:r>
              <a:rPr lang="en-US" sz="2000" b="1" dirty="0"/>
              <a:t>Secondary Angle Closure Glaucoma</a:t>
            </a:r>
          </a:p>
        </p:txBody>
      </p:sp>
      <p:sp>
        <p:nvSpPr>
          <p:cNvPr id="2" name="TextBox 1">
            <a:extLst>
              <a:ext uri="{FF2B5EF4-FFF2-40B4-BE49-F238E27FC236}">
                <a16:creationId xmlns:a16="http://schemas.microsoft.com/office/drawing/2014/main" id="{A7E30BEC-923B-4C9A-A856-BDD0D882F6B8}"/>
              </a:ext>
            </a:extLst>
          </p:cNvPr>
          <p:cNvSpPr txBox="1"/>
          <p:nvPr/>
        </p:nvSpPr>
        <p:spPr>
          <a:xfrm>
            <a:off x="887305" y="2844119"/>
            <a:ext cx="1494320" cy="338554"/>
          </a:xfrm>
          <a:prstGeom prst="rect">
            <a:avLst/>
          </a:prstGeom>
          <a:noFill/>
        </p:spPr>
        <p:txBody>
          <a:bodyPr wrap="none" rtlCol="0">
            <a:spAutoFit/>
          </a:bodyPr>
          <a:lstStyle/>
          <a:p>
            <a:r>
              <a:rPr lang="en-US" sz="1600" dirty="0" err="1">
                <a:solidFill>
                  <a:schemeClr val="bg1">
                    <a:lumMod val="75000"/>
                  </a:schemeClr>
                </a:solidFill>
              </a:rPr>
              <a:t>Phacomorphic</a:t>
            </a:r>
            <a:endParaRPr lang="en-US" sz="1600" dirty="0">
              <a:solidFill>
                <a:schemeClr val="bg1">
                  <a:lumMod val="75000"/>
                </a:schemeClr>
              </a:solidFill>
            </a:endParaRPr>
          </a:p>
        </p:txBody>
      </p:sp>
      <p:sp>
        <p:nvSpPr>
          <p:cNvPr id="51" name="TextBox 50">
            <a:extLst>
              <a:ext uri="{FF2B5EF4-FFF2-40B4-BE49-F238E27FC236}">
                <a16:creationId xmlns:a16="http://schemas.microsoft.com/office/drawing/2014/main" id="{156069D4-340B-4160-A336-EBF73557CEE0}"/>
              </a:ext>
            </a:extLst>
          </p:cNvPr>
          <p:cNvSpPr txBox="1"/>
          <p:nvPr/>
        </p:nvSpPr>
        <p:spPr>
          <a:xfrm>
            <a:off x="884725" y="3175578"/>
            <a:ext cx="1402948" cy="338554"/>
          </a:xfrm>
          <a:prstGeom prst="rect">
            <a:avLst/>
          </a:prstGeom>
          <a:noFill/>
        </p:spPr>
        <p:txBody>
          <a:bodyPr wrap="none" rtlCol="0">
            <a:spAutoFit/>
          </a:bodyPr>
          <a:lstStyle/>
          <a:p>
            <a:r>
              <a:rPr lang="en-US" sz="1600" dirty="0">
                <a:solidFill>
                  <a:schemeClr val="bg1">
                    <a:lumMod val="75000"/>
                  </a:schemeClr>
                </a:solidFill>
              </a:rPr>
              <a:t>Ectopia </a:t>
            </a:r>
            <a:r>
              <a:rPr lang="en-US" sz="1600" dirty="0" err="1">
                <a:solidFill>
                  <a:schemeClr val="bg1">
                    <a:lumMod val="75000"/>
                  </a:schemeClr>
                </a:solidFill>
              </a:rPr>
              <a:t>lentis</a:t>
            </a:r>
            <a:endParaRPr lang="en-US" sz="1600" dirty="0">
              <a:solidFill>
                <a:schemeClr val="bg1">
                  <a:lumMod val="75000"/>
                </a:schemeClr>
              </a:solidFill>
            </a:endParaRPr>
          </a:p>
        </p:txBody>
      </p:sp>
      <p:cxnSp>
        <p:nvCxnSpPr>
          <p:cNvPr id="71" name="Straight Connector 70">
            <a:extLst>
              <a:ext uri="{FF2B5EF4-FFF2-40B4-BE49-F238E27FC236}">
                <a16:creationId xmlns:a16="http://schemas.microsoft.com/office/drawing/2014/main" id="{C104938D-BA8D-4E39-9D5F-9EE2012F2F3C}"/>
              </a:ext>
            </a:extLst>
          </p:cNvPr>
          <p:cNvCxnSpPr>
            <a:cxnSpLocks/>
          </p:cNvCxnSpPr>
          <p:nvPr/>
        </p:nvCxnSpPr>
        <p:spPr>
          <a:xfrm flipH="1">
            <a:off x="762665" y="3023488"/>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2A7E4E40-472F-4E50-8A7A-45C10FDD7171}"/>
              </a:ext>
            </a:extLst>
          </p:cNvPr>
          <p:cNvCxnSpPr>
            <a:cxnSpLocks/>
          </p:cNvCxnSpPr>
          <p:nvPr/>
        </p:nvCxnSpPr>
        <p:spPr>
          <a:xfrm flipH="1">
            <a:off x="762665" y="3347853"/>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C3924889-45B9-4383-9C9E-48F0A9C27AD8}"/>
              </a:ext>
            </a:extLst>
          </p:cNvPr>
          <p:cNvCxnSpPr>
            <a:cxnSpLocks/>
          </p:cNvCxnSpPr>
          <p:nvPr/>
        </p:nvCxnSpPr>
        <p:spPr>
          <a:xfrm flipH="1">
            <a:off x="748719" y="2838976"/>
            <a:ext cx="13947" cy="5088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 name="Straight Arrow Connector 5">
            <a:extLst>
              <a:ext uri="{FF2B5EF4-FFF2-40B4-BE49-F238E27FC236}">
                <a16:creationId xmlns:a16="http://schemas.microsoft.com/office/drawing/2014/main" id="{A3439F0C-5143-461F-8F3C-2E830785DEFC}"/>
              </a:ext>
            </a:extLst>
          </p:cNvPr>
          <p:cNvCxnSpPr>
            <a:stCxn id="50" idx="2"/>
          </p:cNvCxnSpPr>
          <p:nvPr/>
        </p:nvCxnSpPr>
        <p:spPr>
          <a:xfrm flipH="1">
            <a:off x="2971800" y="589204"/>
            <a:ext cx="1591436" cy="706196"/>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0" name="Straight Arrow Connector 9">
            <a:extLst>
              <a:ext uri="{FF2B5EF4-FFF2-40B4-BE49-F238E27FC236}">
                <a16:creationId xmlns:a16="http://schemas.microsoft.com/office/drawing/2014/main" id="{84DC796E-F6ED-4FBB-82D2-A260F480BF8A}"/>
              </a:ext>
            </a:extLst>
          </p:cNvPr>
          <p:cNvCxnSpPr>
            <a:cxnSpLocks/>
          </p:cNvCxnSpPr>
          <p:nvPr/>
        </p:nvCxnSpPr>
        <p:spPr>
          <a:xfrm>
            <a:off x="4572000" y="589204"/>
            <a:ext cx="1600200" cy="706196"/>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6" name="Straight Arrow Connector 25">
            <a:extLst>
              <a:ext uri="{FF2B5EF4-FFF2-40B4-BE49-F238E27FC236}">
                <a16:creationId xmlns:a16="http://schemas.microsoft.com/office/drawing/2014/main" id="{B70E0124-9B84-41A5-8D84-A66B7838A706}"/>
              </a:ext>
            </a:extLst>
          </p:cNvPr>
          <p:cNvCxnSpPr>
            <a:cxnSpLocks/>
          </p:cNvCxnSpPr>
          <p:nvPr/>
        </p:nvCxnSpPr>
        <p:spPr>
          <a:xfrm flipH="1">
            <a:off x="1159539" y="1828800"/>
            <a:ext cx="1290435" cy="478059"/>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28" name="Straight Arrow Connector 27">
            <a:extLst>
              <a:ext uri="{FF2B5EF4-FFF2-40B4-BE49-F238E27FC236}">
                <a16:creationId xmlns:a16="http://schemas.microsoft.com/office/drawing/2014/main" id="{567A4249-5C59-4416-8A8E-1C35913900AB}"/>
              </a:ext>
            </a:extLst>
          </p:cNvPr>
          <p:cNvCxnSpPr>
            <a:cxnSpLocks/>
          </p:cNvCxnSpPr>
          <p:nvPr/>
        </p:nvCxnSpPr>
        <p:spPr>
          <a:xfrm>
            <a:off x="2449973" y="1832208"/>
            <a:ext cx="1268784"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56" name="Text Box 6">
            <a:extLst>
              <a:ext uri="{FF2B5EF4-FFF2-40B4-BE49-F238E27FC236}">
                <a16:creationId xmlns:a16="http://schemas.microsoft.com/office/drawing/2014/main" id="{557983BD-9D64-49B9-A366-A08663B0451F}"/>
              </a:ext>
            </a:extLst>
          </p:cNvPr>
          <p:cNvSpPr txBox="1">
            <a:spLocks noChangeArrowheads="1"/>
          </p:cNvSpPr>
          <p:nvPr/>
        </p:nvSpPr>
        <p:spPr bwMode="auto">
          <a:xfrm>
            <a:off x="5029200" y="2356376"/>
            <a:ext cx="813043"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r" eaLnBrk="1" hangingPunct="1">
              <a:lnSpc>
                <a:spcPct val="80000"/>
              </a:lnSpc>
              <a:spcBef>
                <a:spcPct val="0"/>
              </a:spcBef>
              <a:buClrTx/>
              <a:buSzTx/>
              <a:buFontTx/>
              <a:buNone/>
            </a:pPr>
            <a:r>
              <a:rPr lang="en-US" altLang="en-US" sz="1800" dirty="0"/>
              <a:t>‘Push’</a:t>
            </a:r>
          </a:p>
        </p:txBody>
      </p:sp>
      <p:sp>
        <p:nvSpPr>
          <p:cNvPr id="57" name="Text Box 14">
            <a:extLst>
              <a:ext uri="{FF2B5EF4-FFF2-40B4-BE49-F238E27FC236}">
                <a16:creationId xmlns:a16="http://schemas.microsoft.com/office/drawing/2014/main" id="{5DAFA1C1-3A29-4C27-A379-663FDD22E326}"/>
              </a:ext>
            </a:extLst>
          </p:cNvPr>
          <p:cNvSpPr txBox="1">
            <a:spLocks noChangeArrowheads="1"/>
          </p:cNvSpPr>
          <p:nvPr/>
        </p:nvSpPr>
        <p:spPr bwMode="auto">
          <a:xfrm>
            <a:off x="7620000" y="2365901"/>
            <a:ext cx="671979"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‘Pull’</a:t>
            </a:r>
          </a:p>
        </p:txBody>
      </p:sp>
      <p:cxnSp>
        <p:nvCxnSpPr>
          <p:cNvPr id="58" name="Straight Arrow Connector 57">
            <a:extLst>
              <a:ext uri="{FF2B5EF4-FFF2-40B4-BE49-F238E27FC236}">
                <a16:creationId xmlns:a16="http://schemas.microsoft.com/office/drawing/2014/main" id="{E874FEE9-46BD-46A3-90A3-DE7CC220FBFF}"/>
              </a:ext>
            </a:extLst>
          </p:cNvPr>
          <p:cNvCxnSpPr>
            <a:cxnSpLocks/>
          </p:cNvCxnSpPr>
          <p:nvPr/>
        </p:nvCxnSpPr>
        <p:spPr>
          <a:xfrm flipH="1">
            <a:off x="5867400" y="1828800"/>
            <a:ext cx="849775"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59" name="Straight Arrow Connector 58">
            <a:extLst>
              <a:ext uri="{FF2B5EF4-FFF2-40B4-BE49-F238E27FC236}">
                <a16:creationId xmlns:a16="http://schemas.microsoft.com/office/drawing/2014/main" id="{C370A4A1-FE96-4E70-B89E-839542A5E241}"/>
              </a:ext>
            </a:extLst>
          </p:cNvPr>
          <p:cNvCxnSpPr>
            <a:cxnSpLocks/>
          </p:cNvCxnSpPr>
          <p:nvPr/>
        </p:nvCxnSpPr>
        <p:spPr>
          <a:xfrm>
            <a:off x="6717173" y="1832208"/>
            <a:ext cx="902827" cy="474047"/>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62" name="Text Box 16">
            <a:extLst>
              <a:ext uri="{FF2B5EF4-FFF2-40B4-BE49-F238E27FC236}">
                <a16:creationId xmlns:a16="http://schemas.microsoft.com/office/drawing/2014/main" id="{33538067-0726-41B0-93FF-357EF00CA62D}"/>
              </a:ext>
            </a:extLst>
          </p:cNvPr>
          <p:cNvSpPr txBox="1">
            <a:spLocks noChangeArrowheads="1"/>
          </p:cNvSpPr>
          <p:nvPr/>
        </p:nvSpPr>
        <p:spPr bwMode="auto">
          <a:xfrm>
            <a:off x="8065437" y="2684785"/>
            <a:ext cx="628698"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NVG</a:t>
            </a:r>
          </a:p>
        </p:txBody>
      </p:sp>
      <p:sp>
        <p:nvSpPr>
          <p:cNvPr id="70" name="Text Box 21">
            <a:extLst>
              <a:ext uri="{FF2B5EF4-FFF2-40B4-BE49-F238E27FC236}">
                <a16:creationId xmlns:a16="http://schemas.microsoft.com/office/drawing/2014/main" id="{86C32650-BE1F-4CC3-8DB5-0C136D877E6F}"/>
              </a:ext>
            </a:extLst>
          </p:cNvPr>
          <p:cNvSpPr txBox="1">
            <a:spLocks noChangeArrowheads="1"/>
          </p:cNvSpPr>
          <p:nvPr/>
        </p:nvSpPr>
        <p:spPr bwMode="auto">
          <a:xfrm>
            <a:off x="8070534" y="3048000"/>
            <a:ext cx="526106"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a:solidFill>
                  <a:schemeClr val="bg1">
                    <a:lumMod val="75000"/>
                  </a:schemeClr>
                </a:solidFill>
              </a:rPr>
              <a:t>ICE</a:t>
            </a:r>
          </a:p>
        </p:txBody>
      </p:sp>
      <p:sp>
        <p:nvSpPr>
          <p:cNvPr id="75" name="Text Box 45">
            <a:extLst>
              <a:ext uri="{FF2B5EF4-FFF2-40B4-BE49-F238E27FC236}">
                <a16:creationId xmlns:a16="http://schemas.microsoft.com/office/drawing/2014/main" id="{2B6EDA2D-8F55-4DFD-A225-8C03CE6FC7F3}"/>
              </a:ext>
            </a:extLst>
          </p:cNvPr>
          <p:cNvSpPr txBox="1">
            <a:spLocks noChangeArrowheads="1"/>
          </p:cNvSpPr>
          <p:nvPr/>
        </p:nvSpPr>
        <p:spPr bwMode="auto">
          <a:xfrm>
            <a:off x="8073162" y="3810000"/>
            <a:ext cx="1070837" cy="74635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ts val="1700"/>
              </a:lnSpc>
              <a:spcBef>
                <a:spcPct val="0"/>
              </a:spcBef>
              <a:buClrTx/>
              <a:buSzTx/>
              <a:buFontTx/>
              <a:buNone/>
            </a:pPr>
            <a:r>
              <a:rPr lang="en-US" altLang="en-US" sz="1600" dirty="0">
                <a:solidFill>
                  <a:schemeClr val="bg1">
                    <a:lumMod val="75000"/>
                  </a:schemeClr>
                </a:solidFill>
              </a:rPr>
              <a:t>Epithelial/ fibrous ingrowth</a:t>
            </a:r>
          </a:p>
        </p:txBody>
      </p:sp>
      <p:cxnSp>
        <p:nvCxnSpPr>
          <p:cNvPr id="77" name="Straight Connector 76">
            <a:extLst>
              <a:ext uri="{FF2B5EF4-FFF2-40B4-BE49-F238E27FC236}">
                <a16:creationId xmlns:a16="http://schemas.microsoft.com/office/drawing/2014/main" id="{FC090BD7-F2E1-4464-B57B-9CBE5874C89B}"/>
              </a:ext>
            </a:extLst>
          </p:cNvPr>
          <p:cNvCxnSpPr>
            <a:cxnSpLocks/>
          </p:cNvCxnSpPr>
          <p:nvPr/>
        </p:nvCxnSpPr>
        <p:spPr>
          <a:xfrm>
            <a:off x="7873969" y="2674448"/>
            <a:ext cx="7724" cy="1287952"/>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8" name="Straight Connector 77">
            <a:extLst>
              <a:ext uri="{FF2B5EF4-FFF2-40B4-BE49-F238E27FC236}">
                <a16:creationId xmlns:a16="http://schemas.microsoft.com/office/drawing/2014/main" id="{B1922ED5-C3D8-43D8-A00D-1D6BC9201DBA}"/>
              </a:ext>
            </a:extLst>
          </p:cNvPr>
          <p:cNvCxnSpPr/>
          <p:nvPr/>
        </p:nvCxnSpPr>
        <p:spPr>
          <a:xfrm flipH="1">
            <a:off x="7873968" y="2840262"/>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9" name="Straight Connector 78">
            <a:extLst>
              <a:ext uri="{FF2B5EF4-FFF2-40B4-BE49-F238E27FC236}">
                <a16:creationId xmlns:a16="http://schemas.microsoft.com/office/drawing/2014/main" id="{77019ED2-6D69-4A60-9D19-D4DB786EA3A0}"/>
              </a:ext>
            </a:extLst>
          </p:cNvPr>
          <p:cNvCxnSpPr/>
          <p:nvPr/>
        </p:nvCxnSpPr>
        <p:spPr>
          <a:xfrm flipH="1">
            <a:off x="7873968" y="3213518"/>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1" name="Straight Connector 80">
            <a:extLst>
              <a:ext uri="{FF2B5EF4-FFF2-40B4-BE49-F238E27FC236}">
                <a16:creationId xmlns:a16="http://schemas.microsoft.com/office/drawing/2014/main" id="{9796A12F-4125-4C05-8EE8-A388740C580D}"/>
              </a:ext>
            </a:extLst>
          </p:cNvPr>
          <p:cNvCxnSpPr/>
          <p:nvPr/>
        </p:nvCxnSpPr>
        <p:spPr>
          <a:xfrm flipH="1">
            <a:off x="7877837" y="3581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3" name="Straight Connector 82">
            <a:extLst>
              <a:ext uri="{FF2B5EF4-FFF2-40B4-BE49-F238E27FC236}">
                <a16:creationId xmlns:a16="http://schemas.microsoft.com/office/drawing/2014/main" id="{7FDC5F4B-9BF0-42AD-B8BB-2F2399BCF1E2}"/>
              </a:ext>
            </a:extLst>
          </p:cNvPr>
          <p:cNvCxnSpPr/>
          <p:nvPr/>
        </p:nvCxnSpPr>
        <p:spPr>
          <a:xfrm flipH="1">
            <a:off x="7881693" y="3962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93" name="Text Box 42">
            <a:extLst>
              <a:ext uri="{FF2B5EF4-FFF2-40B4-BE49-F238E27FC236}">
                <a16:creationId xmlns:a16="http://schemas.microsoft.com/office/drawing/2014/main" id="{53BAB77F-E061-4834-9068-34BDF78AD071}"/>
              </a:ext>
            </a:extLst>
          </p:cNvPr>
          <p:cNvSpPr txBox="1">
            <a:spLocks noChangeArrowheads="1"/>
          </p:cNvSpPr>
          <p:nvPr/>
        </p:nvSpPr>
        <p:spPr bwMode="auto">
          <a:xfrm>
            <a:off x="8111387" y="3429000"/>
            <a:ext cx="856196"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Flat AC</a:t>
            </a:r>
          </a:p>
        </p:txBody>
      </p:sp>
      <p:sp>
        <p:nvSpPr>
          <p:cNvPr id="100" name="Text Box 23">
            <a:extLst>
              <a:ext uri="{FF2B5EF4-FFF2-40B4-BE49-F238E27FC236}">
                <a16:creationId xmlns:a16="http://schemas.microsoft.com/office/drawing/2014/main" id="{D8F2FCFF-2984-4836-B000-9C5601A8EAAA}"/>
              </a:ext>
            </a:extLst>
          </p:cNvPr>
          <p:cNvSpPr txBox="1">
            <a:spLocks noChangeArrowheads="1"/>
          </p:cNvSpPr>
          <p:nvPr/>
        </p:nvSpPr>
        <p:spPr bwMode="auto">
          <a:xfrm>
            <a:off x="5530369" y="2667000"/>
            <a:ext cx="2143536"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Aqueous misdirection</a:t>
            </a:r>
          </a:p>
        </p:txBody>
      </p:sp>
      <p:cxnSp>
        <p:nvCxnSpPr>
          <p:cNvPr id="104" name="Straight Connector 103">
            <a:extLst>
              <a:ext uri="{FF2B5EF4-FFF2-40B4-BE49-F238E27FC236}">
                <a16:creationId xmlns:a16="http://schemas.microsoft.com/office/drawing/2014/main" id="{49D87D4A-E317-4446-9B95-5184CB3968F3}"/>
              </a:ext>
            </a:extLst>
          </p:cNvPr>
          <p:cNvCxnSpPr>
            <a:cxnSpLocks/>
          </p:cNvCxnSpPr>
          <p:nvPr/>
        </p:nvCxnSpPr>
        <p:spPr>
          <a:xfrm flipH="1">
            <a:off x="5316229" y="2667000"/>
            <a:ext cx="7397" cy="2531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5" name="Straight Connector 104">
            <a:extLst>
              <a:ext uri="{FF2B5EF4-FFF2-40B4-BE49-F238E27FC236}">
                <a16:creationId xmlns:a16="http://schemas.microsoft.com/office/drawing/2014/main" id="{F40B6D71-75A8-4A88-864D-00D14C2F710D}"/>
              </a:ext>
            </a:extLst>
          </p:cNvPr>
          <p:cNvCxnSpPr/>
          <p:nvPr/>
        </p:nvCxnSpPr>
        <p:spPr>
          <a:xfrm flipH="1">
            <a:off x="5323624" y="2832814"/>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6" name="Straight Connector 105">
            <a:extLst>
              <a:ext uri="{FF2B5EF4-FFF2-40B4-BE49-F238E27FC236}">
                <a16:creationId xmlns:a16="http://schemas.microsoft.com/office/drawing/2014/main" id="{010BF7B2-AA07-4DCF-822D-E2DB5CC0BF59}"/>
              </a:ext>
            </a:extLst>
          </p:cNvPr>
          <p:cNvCxnSpPr/>
          <p:nvPr/>
        </p:nvCxnSpPr>
        <p:spPr>
          <a:xfrm flipH="1">
            <a:off x="5323624" y="3360065"/>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a:extLst>
              <a:ext uri="{FF2B5EF4-FFF2-40B4-BE49-F238E27FC236}">
                <a16:creationId xmlns:a16="http://schemas.microsoft.com/office/drawing/2014/main" id="{BAC8035C-3999-4C31-93CD-6C0D2ADEB73B}"/>
              </a:ext>
            </a:extLst>
          </p:cNvPr>
          <p:cNvCxnSpPr/>
          <p:nvPr/>
        </p:nvCxnSpPr>
        <p:spPr>
          <a:xfrm flipH="1">
            <a:off x="5323536" y="3786938"/>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8" name="Straight Connector 107">
            <a:extLst>
              <a:ext uri="{FF2B5EF4-FFF2-40B4-BE49-F238E27FC236}">
                <a16:creationId xmlns:a16="http://schemas.microsoft.com/office/drawing/2014/main" id="{DB64CAEE-69B4-426A-8A5B-D1269DBF0F66}"/>
              </a:ext>
            </a:extLst>
          </p:cNvPr>
          <p:cNvCxnSpPr/>
          <p:nvPr/>
        </p:nvCxnSpPr>
        <p:spPr>
          <a:xfrm flipH="1">
            <a:off x="5327493" y="4249152"/>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12" name="Straight Connector 111">
            <a:extLst>
              <a:ext uri="{FF2B5EF4-FFF2-40B4-BE49-F238E27FC236}">
                <a16:creationId xmlns:a16="http://schemas.microsoft.com/office/drawing/2014/main" id="{99A16C30-4BE4-48E5-8B65-0C5F3039B8DC}"/>
              </a:ext>
            </a:extLst>
          </p:cNvPr>
          <p:cNvCxnSpPr/>
          <p:nvPr/>
        </p:nvCxnSpPr>
        <p:spPr>
          <a:xfrm flipH="1">
            <a:off x="5333455" y="51816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13" name="Text Box 42">
            <a:extLst>
              <a:ext uri="{FF2B5EF4-FFF2-40B4-BE49-F238E27FC236}">
                <a16:creationId xmlns:a16="http://schemas.microsoft.com/office/drawing/2014/main" id="{056DFFD9-3CA2-42E7-90FE-4F14522E3504}"/>
              </a:ext>
            </a:extLst>
          </p:cNvPr>
          <p:cNvSpPr txBox="1">
            <a:spLocks noChangeArrowheads="1"/>
          </p:cNvSpPr>
          <p:nvPr/>
        </p:nvSpPr>
        <p:spPr bwMode="auto">
          <a:xfrm>
            <a:off x="5533954" y="3623846"/>
            <a:ext cx="1563248"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Retinal surgery</a:t>
            </a:r>
          </a:p>
        </p:txBody>
      </p:sp>
      <p:sp>
        <p:nvSpPr>
          <p:cNvPr id="118" name="Text Box 47">
            <a:extLst>
              <a:ext uri="{FF2B5EF4-FFF2-40B4-BE49-F238E27FC236}">
                <a16:creationId xmlns:a16="http://schemas.microsoft.com/office/drawing/2014/main" id="{3F59D898-ECAD-49F0-9425-2A1BC8DDA7B5}"/>
              </a:ext>
            </a:extLst>
          </p:cNvPr>
          <p:cNvSpPr txBox="1">
            <a:spLocks noChangeArrowheads="1"/>
          </p:cNvSpPr>
          <p:nvPr/>
        </p:nvSpPr>
        <p:spPr bwMode="auto">
          <a:xfrm>
            <a:off x="5523688" y="4538246"/>
            <a:ext cx="1414170"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Drug-induced</a:t>
            </a:r>
          </a:p>
        </p:txBody>
      </p:sp>
      <p:sp>
        <p:nvSpPr>
          <p:cNvPr id="16" name="TextBox 15">
            <a:extLst>
              <a:ext uri="{FF2B5EF4-FFF2-40B4-BE49-F238E27FC236}">
                <a16:creationId xmlns:a16="http://schemas.microsoft.com/office/drawing/2014/main" id="{984E008D-FBBA-42B4-940E-EA26772E0161}"/>
              </a:ext>
            </a:extLst>
          </p:cNvPr>
          <p:cNvSpPr txBox="1"/>
          <p:nvPr/>
        </p:nvSpPr>
        <p:spPr>
          <a:xfrm>
            <a:off x="6230528" y="5257800"/>
            <a:ext cx="1326004" cy="369332"/>
          </a:xfrm>
          <a:prstGeom prst="rect">
            <a:avLst/>
          </a:prstGeom>
          <a:noFill/>
        </p:spPr>
        <p:txBody>
          <a:bodyPr wrap="none" rtlCol="0">
            <a:spAutoFit/>
          </a:bodyPr>
          <a:lstStyle/>
          <a:p>
            <a:pPr algn="ctr"/>
            <a:r>
              <a:rPr lang="en-US" dirty="0"/>
              <a:t>Both/Either</a:t>
            </a:r>
          </a:p>
        </p:txBody>
      </p:sp>
      <p:cxnSp>
        <p:nvCxnSpPr>
          <p:cNvPr id="125" name="Straight Connector 124">
            <a:extLst>
              <a:ext uri="{FF2B5EF4-FFF2-40B4-BE49-F238E27FC236}">
                <a16:creationId xmlns:a16="http://schemas.microsoft.com/office/drawing/2014/main" id="{01138141-D318-4ED7-A7FE-D8F2155CE890}"/>
              </a:ext>
            </a:extLst>
          </p:cNvPr>
          <p:cNvCxnSpPr/>
          <p:nvPr/>
        </p:nvCxnSpPr>
        <p:spPr>
          <a:xfrm flipH="1">
            <a:off x="5334000" y="4724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52" name="Text Box 47">
            <a:extLst>
              <a:ext uri="{FF2B5EF4-FFF2-40B4-BE49-F238E27FC236}">
                <a16:creationId xmlns:a16="http://schemas.microsoft.com/office/drawing/2014/main" id="{E3578916-9804-473C-8F06-D4FA0BCEDFD0}"/>
              </a:ext>
            </a:extLst>
          </p:cNvPr>
          <p:cNvSpPr txBox="1">
            <a:spLocks noChangeArrowheads="1"/>
          </p:cNvSpPr>
          <p:nvPr/>
        </p:nvSpPr>
        <p:spPr bwMode="auto">
          <a:xfrm>
            <a:off x="5543446" y="4055146"/>
            <a:ext cx="1619354"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err="1">
                <a:solidFill>
                  <a:schemeClr val="bg1">
                    <a:lumMod val="75000"/>
                  </a:schemeClr>
                </a:solidFill>
              </a:rPr>
              <a:t>Nanophthalmos</a:t>
            </a:r>
            <a:endParaRPr lang="en-US" altLang="en-US" sz="1600" dirty="0">
              <a:solidFill>
                <a:schemeClr val="bg1">
                  <a:lumMod val="75000"/>
                </a:schemeClr>
              </a:solidFill>
            </a:endParaRPr>
          </a:p>
        </p:txBody>
      </p:sp>
      <p:sp>
        <p:nvSpPr>
          <p:cNvPr id="53" name="Text Box 45">
            <a:extLst>
              <a:ext uri="{FF2B5EF4-FFF2-40B4-BE49-F238E27FC236}">
                <a16:creationId xmlns:a16="http://schemas.microsoft.com/office/drawing/2014/main" id="{57D1A14F-68FE-47D2-983C-1A879D66A9DC}"/>
              </a:ext>
            </a:extLst>
          </p:cNvPr>
          <p:cNvSpPr txBox="1">
            <a:spLocks noChangeArrowheads="1"/>
          </p:cNvSpPr>
          <p:nvPr/>
        </p:nvSpPr>
        <p:spPr bwMode="auto">
          <a:xfrm>
            <a:off x="5523688" y="5013493"/>
            <a:ext cx="582211"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PFV</a:t>
            </a:r>
          </a:p>
        </p:txBody>
      </p:sp>
      <p:sp>
        <p:nvSpPr>
          <p:cNvPr id="54" name="Text Box 42">
            <a:extLst>
              <a:ext uri="{FF2B5EF4-FFF2-40B4-BE49-F238E27FC236}">
                <a16:creationId xmlns:a16="http://schemas.microsoft.com/office/drawing/2014/main" id="{E1E37D2C-2C52-446B-843B-01E64990D3EC}"/>
              </a:ext>
            </a:extLst>
          </p:cNvPr>
          <p:cNvSpPr txBox="1">
            <a:spLocks noChangeArrowheads="1"/>
          </p:cNvSpPr>
          <p:nvPr/>
        </p:nvSpPr>
        <p:spPr bwMode="auto">
          <a:xfrm>
            <a:off x="5551406" y="3192546"/>
            <a:ext cx="2276072"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ERD/choroidal effusion</a:t>
            </a:r>
          </a:p>
        </p:txBody>
      </p:sp>
      <p:sp>
        <p:nvSpPr>
          <p:cNvPr id="3" name="TextBox 2">
            <a:extLst>
              <a:ext uri="{FF2B5EF4-FFF2-40B4-BE49-F238E27FC236}">
                <a16:creationId xmlns:a16="http://schemas.microsoft.com/office/drawing/2014/main" id="{347514E9-5EC1-4A4C-939E-A8E93F18C37C}"/>
              </a:ext>
            </a:extLst>
          </p:cNvPr>
          <p:cNvSpPr txBox="1"/>
          <p:nvPr/>
        </p:nvSpPr>
        <p:spPr>
          <a:xfrm>
            <a:off x="1775440" y="3048000"/>
            <a:ext cx="6259972" cy="2062103"/>
          </a:xfrm>
          <a:prstGeom prst="rect">
            <a:avLst/>
          </a:prstGeom>
          <a:solidFill>
            <a:schemeClr val="accent1">
              <a:lumMod val="40000"/>
              <a:lumOff val="60000"/>
            </a:schemeClr>
          </a:solidFill>
        </p:spPr>
        <p:txBody>
          <a:bodyPr wrap="square" rtlCol="0">
            <a:spAutoFit/>
          </a:bodyPr>
          <a:lstStyle/>
          <a:p>
            <a:r>
              <a:rPr lang="en-US" sz="1600" i="1" dirty="0">
                <a:solidFill>
                  <a:srgbClr val="0000FF"/>
                </a:solidFill>
              </a:rPr>
              <a:t>How would a tumor push the angle closed?</a:t>
            </a:r>
          </a:p>
          <a:p>
            <a:r>
              <a:rPr lang="en-US" sz="1600" dirty="0">
                <a:solidFill>
                  <a:srgbClr val="0000FF"/>
                </a:solidFill>
              </a:rPr>
              <a:t>If a tumor is anterior enough (or large enough), it can either directly (via mass effect) or indirectly (via associated exudation) move the lens-iris diaphragm forward, thereby shallowing the angle</a:t>
            </a:r>
          </a:p>
          <a:p>
            <a:endParaRPr lang="en-US" sz="1600" dirty="0">
              <a:solidFill>
                <a:srgbClr val="0000FF"/>
              </a:solidFill>
            </a:endParaRPr>
          </a:p>
          <a:p>
            <a:r>
              <a:rPr lang="en-US" sz="1600" i="1" dirty="0">
                <a:solidFill>
                  <a:srgbClr val="0000FF"/>
                </a:solidFill>
              </a:rPr>
              <a:t>What two general types of tumor are known to do this?</a:t>
            </a:r>
          </a:p>
          <a:p>
            <a:r>
              <a:rPr lang="en-US" sz="1600" dirty="0">
                <a:solidFill>
                  <a:srgbClr val="0000FF"/>
                </a:solidFill>
              </a:rPr>
              <a:t>--</a:t>
            </a:r>
          </a:p>
          <a:p>
            <a:r>
              <a:rPr lang="en-US" sz="1600" dirty="0">
                <a:solidFill>
                  <a:srgbClr val="0000FF"/>
                </a:solidFill>
              </a:rPr>
              <a:t>--</a:t>
            </a:r>
          </a:p>
        </p:txBody>
      </p:sp>
      <p:sp>
        <p:nvSpPr>
          <p:cNvPr id="69" name="Text Box 47">
            <a:extLst>
              <a:ext uri="{FF2B5EF4-FFF2-40B4-BE49-F238E27FC236}">
                <a16:creationId xmlns:a16="http://schemas.microsoft.com/office/drawing/2014/main" id="{4D97FD5C-B901-40BA-9E78-C8EB2D510429}"/>
              </a:ext>
            </a:extLst>
          </p:cNvPr>
          <p:cNvSpPr txBox="1">
            <a:spLocks noChangeArrowheads="1"/>
          </p:cNvSpPr>
          <p:nvPr/>
        </p:nvSpPr>
        <p:spPr bwMode="auto">
          <a:xfrm>
            <a:off x="5478843" y="5528846"/>
            <a:ext cx="807401" cy="338554"/>
          </a:xfrm>
          <a:prstGeom prst="rect">
            <a:avLst/>
          </a:prstGeom>
          <a:no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b="1" dirty="0"/>
              <a:t>Tumor</a:t>
            </a:r>
          </a:p>
        </p:txBody>
      </p:sp>
      <p:cxnSp>
        <p:nvCxnSpPr>
          <p:cNvPr id="55" name="Straight Connector 54">
            <a:extLst>
              <a:ext uri="{FF2B5EF4-FFF2-40B4-BE49-F238E27FC236}">
                <a16:creationId xmlns:a16="http://schemas.microsoft.com/office/drawing/2014/main" id="{C939E281-AC28-40AC-932E-94E758CFA29C}"/>
              </a:ext>
            </a:extLst>
          </p:cNvPr>
          <p:cNvCxnSpPr/>
          <p:nvPr/>
        </p:nvCxnSpPr>
        <p:spPr>
          <a:xfrm flipH="1">
            <a:off x="6659428" y="6172200"/>
            <a:ext cx="24447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60" name="Text Box 47">
            <a:extLst>
              <a:ext uri="{FF2B5EF4-FFF2-40B4-BE49-F238E27FC236}">
                <a16:creationId xmlns:a16="http://schemas.microsoft.com/office/drawing/2014/main" id="{84378D6E-6AB4-4D21-8723-40A01CFC9921}"/>
              </a:ext>
            </a:extLst>
          </p:cNvPr>
          <p:cNvSpPr txBox="1">
            <a:spLocks noChangeArrowheads="1"/>
          </p:cNvSpPr>
          <p:nvPr/>
        </p:nvSpPr>
        <p:spPr bwMode="auto">
          <a:xfrm>
            <a:off x="6929102" y="6002923"/>
            <a:ext cx="807401" cy="338554"/>
          </a:xfrm>
          <a:prstGeom prst="rect">
            <a:avLst/>
          </a:prstGeom>
          <a:solidFill>
            <a:schemeClr val="bg1"/>
          </a:solidFill>
          <a:ln>
            <a:noFill/>
          </a:ln>
          <a:effec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b="1" dirty="0"/>
              <a:t>Tumor</a:t>
            </a:r>
          </a:p>
        </p:txBody>
      </p:sp>
      <p:sp>
        <p:nvSpPr>
          <p:cNvPr id="61" name="Text Box 45">
            <a:extLst>
              <a:ext uri="{FF2B5EF4-FFF2-40B4-BE49-F238E27FC236}">
                <a16:creationId xmlns:a16="http://schemas.microsoft.com/office/drawing/2014/main" id="{474B0086-1BEF-44C7-A764-AEEE8C4156A0}"/>
              </a:ext>
            </a:extLst>
          </p:cNvPr>
          <p:cNvSpPr txBox="1">
            <a:spLocks noChangeArrowheads="1"/>
          </p:cNvSpPr>
          <p:nvPr/>
        </p:nvSpPr>
        <p:spPr bwMode="auto">
          <a:xfrm>
            <a:off x="6901248" y="5605046"/>
            <a:ext cx="1404552"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Inflammation</a:t>
            </a:r>
          </a:p>
        </p:txBody>
      </p:sp>
      <p:cxnSp>
        <p:nvCxnSpPr>
          <p:cNvPr id="63" name="Straight Connector 62">
            <a:extLst>
              <a:ext uri="{FF2B5EF4-FFF2-40B4-BE49-F238E27FC236}">
                <a16:creationId xmlns:a16="http://schemas.microsoft.com/office/drawing/2014/main" id="{0102ABDC-5343-4098-87EE-7D5D20D4DCBC}"/>
              </a:ext>
            </a:extLst>
          </p:cNvPr>
          <p:cNvCxnSpPr/>
          <p:nvPr/>
        </p:nvCxnSpPr>
        <p:spPr>
          <a:xfrm flipH="1">
            <a:off x="6659973" y="5782355"/>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4" name="Straight Connector 63">
            <a:extLst>
              <a:ext uri="{FF2B5EF4-FFF2-40B4-BE49-F238E27FC236}">
                <a16:creationId xmlns:a16="http://schemas.microsoft.com/office/drawing/2014/main" id="{A51F19B4-6AB2-4B2B-B3F5-C32758D75906}"/>
              </a:ext>
            </a:extLst>
          </p:cNvPr>
          <p:cNvCxnSpPr/>
          <p:nvPr/>
        </p:nvCxnSpPr>
        <p:spPr>
          <a:xfrm>
            <a:off x="6659428" y="5596201"/>
            <a:ext cx="0" cy="5759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5" name="Connector: Elbow 64">
            <a:extLst>
              <a:ext uri="{FF2B5EF4-FFF2-40B4-BE49-F238E27FC236}">
                <a16:creationId xmlns:a16="http://schemas.microsoft.com/office/drawing/2014/main" id="{5E40524C-66EE-4FC2-B34F-5A519BF0A256}"/>
              </a:ext>
            </a:extLst>
          </p:cNvPr>
          <p:cNvCxnSpPr>
            <a:cxnSpLocks/>
          </p:cNvCxnSpPr>
          <p:nvPr/>
        </p:nvCxnSpPr>
        <p:spPr>
          <a:xfrm rot="16200000" flipH="1">
            <a:off x="5216837" y="5357193"/>
            <a:ext cx="426001" cy="227217"/>
          </a:xfrm>
          <a:prstGeom prst="bentConnector3">
            <a:avLst>
              <a:gd name="adj1" fmla="val 99773"/>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66" name="Oval 65">
            <a:extLst>
              <a:ext uri="{FF2B5EF4-FFF2-40B4-BE49-F238E27FC236}">
                <a16:creationId xmlns:a16="http://schemas.microsoft.com/office/drawing/2014/main" id="{632CA9D2-B62F-48A1-A2D2-CD507D9C96A4}"/>
              </a:ext>
            </a:extLst>
          </p:cNvPr>
          <p:cNvSpPr/>
          <p:nvPr/>
        </p:nvSpPr>
        <p:spPr>
          <a:xfrm>
            <a:off x="5440025" y="5487795"/>
            <a:ext cx="884575" cy="430469"/>
          </a:xfrm>
          <a:prstGeom prst="ellipse">
            <a:avLst/>
          </a:prstGeom>
          <a:noFill/>
          <a:ln>
            <a:solidFill>
              <a:schemeClr val="tx1"/>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 name="Oval 67">
            <a:extLst>
              <a:ext uri="{FF2B5EF4-FFF2-40B4-BE49-F238E27FC236}">
                <a16:creationId xmlns:a16="http://schemas.microsoft.com/office/drawing/2014/main" id="{1C8589FB-EDA4-4DC4-81E5-32579B03FAC1}"/>
              </a:ext>
            </a:extLst>
          </p:cNvPr>
          <p:cNvSpPr/>
          <p:nvPr/>
        </p:nvSpPr>
        <p:spPr>
          <a:xfrm>
            <a:off x="6858000" y="5956965"/>
            <a:ext cx="911200" cy="430469"/>
          </a:xfrm>
          <a:prstGeom prst="ellipse">
            <a:avLst/>
          </a:prstGeom>
          <a:noFill/>
          <a:ln>
            <a:solidFill>
              <a:schemeClr val="tx1"/>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4232144459"/>
      </p:ext>
    </p:extLst>
  </p:cSld>
  <p:clrMapOvr>
    <a:masterClrMapping/>
  </p:clrMapOvr>
</p:sld>
</file>

<file path=ppt/slides/slide4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Straight Arrow Connector 12">
            <a:extLst>
              <a:ext uri="{FF2B5EF4-FFF2-40B4-BE49-F238E27FC236}">
                <a16:creationId xmlns:a16="http://schemas.microsoft.com/office/drawing/2014/main" id="{A6DE2085-829C-480C-9216-69D6039C0A37}"/>
              </a:ext>
            </a:extLst>
          </p:cNvPr>
          <p:cNvCxnSpPr>
            <a:cxnSpLocks/>
          </p:cNvCxnSpPr>
          <p:nvPr/>
        </p:nvCxnSpPr>
        <p:spPr>
          <a:xfrm>
            <a:off x="6717173" y="1828800"/>
            <a:ext cx="0" cy="3462754"/>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43014" name="Text Box 6"/>
          <p:cNvSpPr txBox="1">
            <a:spLocks noChangeArrowheads="1"/>
          </p:cNvSpPr>
          <p:nvPr/>
        </p:nvSpPr>
        <p:spPr bwMode="auto">
          <a:xfrm>
            <a:off x="533400" y="2356376"/>
            <a:ext cx="1005403"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Lens-</a:t>
            </a:r>
          </a:p>
          <a:p>
            <a:pPr algn="ctr" eaLnBrk="1" hangingPunct="1">
              <a:lnSpc>
                <a:spcPct val="80000"/>
              </a:lnSpc>
              <a:spcBef>
                <a:spcPct val="0"/>
              </a:spcBef>
              <a:buClrTx/>
              <a:buSzTx/>
              <a:buFontTx/>
              <a:buNone/>
            </a:pPr>
            <a:r>
              <a:rPr lang="en-US" altLang="en-US" sz="1800" dirty="0">
                <a:solidFill>
                  <a:schemeClr val="bg1">
                    <a:lumMod val="75000"/>
                  </a:schemeClr>
                </a:solidFill>
              </a:rPr>
              <a:t>Induced</a:t>
            </a:r>
          </a:p>
        </p:txBody>
      </p:sp>
      <p:sp>
        <p:nvSpPr>
          <p:cNvPr id="43017" name="Text Box 14"/>
          <p:cNvSpPr txBox="1">
            <a:spLocks noChangeArrowheads="1"/>
          </p:cNvSpPr>
          <p:nvPr/>
        </p:nvSpPr>
        <p:spPr bwMode="auto">
          <a:xfrm>
            <a:off x="3026498" y="2365901"/>
            <a:ext cx="1633781"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Aphakic/</a:t>
            </a:r>
          </a:p>
          <a:p>
            <a:pPr algn="ctr" eaLnBrk="1" hangingPunct="1">
              <a:lnSpc>
                <a:spcPct val="80000"/>
              </a:lnSpc>
              <a:spcBef>
                <a:spcPct val="0"/>
              </a:spcBef>
              <a:buClrTx/>
              <a:buSzTx/>
              <a:buFontTx/>
              <a:buNone/>
            </a:pPr>
            <a:r>
              <a:rPr lang="en-US" altLang="en-US" sz="1800" dirty="0" err="1">
                <a:solidFill>
                  <a:schemeClr val="bg1">
                    <a:lumMod val="75000"/>
                  </a:schemeClr>
                </a:solidFill>
              </a:rPr>
              <a:t>Pseudophakic</a:t>
            </a:r>
            <a:endParaRPr lang="en-US" altLang="en-US" sz="1800" dirty="0">
              <a:solidFill>
                <a:schemeClr val="bg1">
                  <a:lumMod val="75000"/>
                </a:schemeClr>
              </a:solidFill>
            </a:endParaRPr>
          </a:p>
        </p:txBody>
      </p:sp>
      <p:sp>
        <p:nvSpPr>
          <p:cNvPr id="43031" name="Text Box 35"/>
          <p:cNvSpPr txBox="1">
            <a:spLocks noChangeArrowheads="1"/>
          </p:cNvSpPr>
          <p:nvPr/>
        </p:nvSpPr>
        <p:spPr bwMode="auto">
          <a:xfrm>
            <a:off x="1190847" y="1295400"/>
            <a:ext cx="2473754"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solidFill>
                  <a:schemeClr val="bg1">
                    <a:lumMod val="75000"/>
                  </a:schemeClr>
                </a:solidFill>
              </a:rPr>
              <a:t>w/ Pupillary Block</a:t>
            </a:r>
          </a:p>
        </p:txBody>
      </p:sp>
      <p:sp>
        <p:nvSpPr>
          <p:cNvPr id="43032" name="Text Box 36"/>
          <p:cNvSpPr txBox="1">
            <a:spLocks noChangeArrowheads="1"/>
          </p:cNvSpPr>
          <p:nvPr/>
        </p:nvSpPr>
        <p:spPr bwMode="auto">
          <a:xfrm>
            <a:off x="5181600" y="1295400"/>
            <a:ext cx="2630848"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t>w/o Pupillary Block</a:t>
            </a:r>
          </a:p>
        </p:txBody>
      </p:sp>
      <p:sp>
        <p:nvSpPr>
          <p:cNvPr id="49" name="Rectangle 2">
            <a:extLst>
              <a:ext uri="{FF2B5EF4-FFF2-40B4-BE49-F238E27FC236}">
                <a16:creationId xmlns:a16="http://schemas.microsoft.com/office/drawing/2014/main" id="{240EE5BF-F7D2-4FC8-A5DD-F6B5423153C6}"/>
              </a:ext>
            </a:extLst>
          </p:cNvPr>
          <p:cNvSpPr>
            <a:spLocks noGrp="1" noChangeArrowheads="1"/>
          </p:cNvSpPr>
          <p:nvPr>
            <p:ph type="title"/>
          </p:nvPr>
        </p:nvSpPr>
        <p:spPr>
          <a:xfrm>
            <a:off x="457200" y="304800"/>
            <a:ext cx="7543800" cy="563562"/>
          </a:xfrm>
        </p:spPr>
        <p:txBody>
          <a:bodyPr/>
          <a:lstStyle/>
          <a:p>
            <a:pPr eaLnBrk="1" hangingPunct="1"/>
            <a:r>
              <a:rPr lang="en-US" altLang="en-US" sz="3500" dirty="0"/>
              <a:t>A</a:t>
            </a:r>
          </a:p>
        </p:txBody>
      </p:sp>
      <p:sp>
        <p:nvSpPr>
          <p:cNvPr id="50" name="TextBox 49">
            <a:extLst>
              <a:ext uri="{FF2B5EF4-FFF2-40B4-BE49-F238E27FC236}">
                <a16:creationId xmlns:a16="http://schemas.microsoft.com/office/drawing/2014/main" id="{CF426230-46C8-405C-9015-99EF57762A2E}"/>
              </a:ext>
            </a:extLst>
          </p:cNvPr>
          <p:cNvSpPr txBox="1"/>
          <p:nvPr/>
        </p:nvSpPr>
        <p:spPr>
          <a:xfrm>
            <a:off x="2259496" y="189094"/>
            <a:ext cx="4607480" cy="400110"/>
          </a:xfrm>
          <a:prstGeom prst="rect">
            <a:avLst/>
          </a:prstGeom>
          <a:solidFill>
            <a:schemeClr val="accent1">
              <a:lumMod val="60000"/>
              <a:lumOff val="40000"/>
            </a:schemeClr>
          </a:solidFill>
        </p:spPr>
        <p:txBody>
          <a:bodyPr wrap="none" rtlCol="0">
            <a:spAutoFit/>
          </a:bodyPr>
          <a:lstStyle/>
          <a:p>
            <a:pPr algn="ctr"/>
            <a:r>
              <a:rPr lang="en-US" sz="2000" b="1" dirty="0"/>
              <a:t>Secondary Angle Closure Glaucoma</a:t>
            </a:r>
          </a:p>
        </p:txBody>
      </p:sp>
      <p:sp>
        <p:nvSpPr>
          <p:cNvPr id="2" name="TextBox 1">
            <a:extLst>
              <a:ext uri="{FF2B5EF4-FFF2-40B4-BE49-F238E27FC236}">
                <a16:creationId xmlns:a16="http://schemas.microsoft.com/office/drawing/2014/main" id="{A7E30BEC-923B-4C9A-A856-BDD0D882F6B8}"/>
              </a:ext>
            </a:extLst>
          </p:cNvPr>
          <p:cNvSpPr txBox="1"/>
          <p:nvPr/>
        </p:nvSpPr>
        <p:spPr>
          <a:xfrm>
            <a:off x="887305" y="2844119"/>
            <a:ext cx="1494320" cy="338554"/>
          </a:xfrm>
          <a:prstGeom prst="rect">
            <a:avLst/>
          </a:prstGeom>
          <a:noFill/>
        </p:spPr>
        <p:txBody>
          <a:bodyPr wrap="none" rtlCol="0">
            <a:spAutoFit/>
          </a:bodyPr>
          <a:lstStyle/>
          <a:p>
            <a:r>
              <a:rPr lang="en-US" sz="1600" dirty="0" err="1">
                <a:solidFill>
                  <a:schemeClr val="bg1">
                    <a:lumMod val="75000"/>
                  </a:schemeClr>
                </a:solidFill>
              </a:rPr>
              <a:t>Phacomorphic</a:t>
            </a:r>
            <a:endParaRPr lang="en-US" sz="1600" dirty="0">
              <a:solidFill>
                <a:schemeClr val="bg1">
                  <a:lumMod val="75000"/>
                </a:schemeClr>
              </a:solidFill>
            </a:endParaRPr>
          </a:p>
        </p:txBody>
      </p:sp>
      <p:sp>
        <p:nvSpPr>
          <p:cNvPr id="51" name="TextBox 50">
            <a:extLst>
              <a:ext uri="{FF2B5EF4-FFF2-40B4-BE49-F238E27FC236}">
                <a16:creationId xmlns:a16="http://schemas.microsoft.com/office/drawing/2014/main" id="{156069D4-340B-4160-A336-EBF73557CEE0}"/>
              </a:ext>
            </a:extLst>
          </p:cNvPr>
          <p:cNvSpPr txBox="1"/>
          <p:nvPr/>
        </p:nvSpPr>
        <p:spPr>
          <a:xfrm>
            <a:off x="884725" y="3175578"/>
            <a:ext cx="1402948" cy="338554"/>
          </a:xfrm>
          <a:prstGeom prst="rect">
            <a:avLst/>
          </a:prstGeom>
          <a:noFill/>
        </p:spPr>
        <p:txBody>
          <a:bodyPr wrap="none" rtlCol="0">
            <a:spAutoFit/>
          </a:bodyPr>
          <a:lstStyle/>
          <a:p>
            <a:r>
              <a:rPr lang="en-US" sz="1600" dirty="0">
                <a:solidFill>
                  <a:schemeClr val="bg1">
                    <a:lumMod val="75000"/>
                  </a:schemeClr>
                </a:solidFill>
              </a:rPr>
              <a:t>Ectopia </a:t>
            </a:r>
            <a:r>
              <a:rPr lang="en-US" sz="1600" dirty="0" err="1">
                <a:solidFill>
                  <a:schemeClr val="bg1">
                    <a:lumMod val="75000"/>
                  </a:schemeClr>
                </a:solidFill>
              </a:rPr>
              <a:t>lentis</a:t>
            </a:r>
            <a:endParaRPr lang="en-US" sz="1600" dirty="0">
              <a:solidFill>
                <a:schemeClr val="bg1">
                  <a:lumMod val="75000"/>
                </a:schemeClr>
              </a:solidFill>
            </a:endParaRPr>
          </a:p>
        </p:txBody>
      </p:sp>
      <p:cxnSp>
        <p:nvCxnSpPr>
          <p:cNvPr id="71" name="Straight Connector 70">
            <a:extLst>
              <a:ext uri="{FF2B5EF4-FFF2-40B4-BE49-F238E27FC236}">
                <a16:creationId xmlns:a16="http://schemas.microsoft.com/office/drawing/2014/main" id="{C104938D-BA8D-4E39-9D5F-9EE2012F2F3C}"/>
              </a:ext>
            </a:extLst>
          </p:cNvPr>
          <p:cNvCxnSpPr>
            <a:cxnSpLocks/>
          </p:cNvCxnSpPr>
          <p:nvPr/>
        </p:nvCxnSpPr>
        <p:spPr>
          <a:xfrm flipH="1">
            <a:off x="762665" y="3023488"/>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2A7E4E40-472F-4E50-8A7A-45C10FDD7171}"/>
              </a:ext>
            </a:extLst>
          </p:cNvPr>
          <p:cNvCxnSpPr>
            <a:cxnSpLocks/>
          </p:cNvCxnSpPr>
          <p:nvPr/>
        </p:nvCxnSpPr>
        <p:spPr>
          <a:xfrm flipH="1">
            <a:off x="762665" y="3347853"/>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C3924889-45B9-4383-9C9E-48F0A9C27AD8}"/>
              </a:ext>
            </a:extLst>
          </p:cNvPr>
          <p:cNvCxnSpPr>
            <a:cxnSpLocks/>
          </p:cNvCxnSpPr>
          <p:nvPr/>
        </p:nvCxnSpPr>
        <p:spPr>
          <a:xfrm flipH="1">
            <a:off x="748719" y="2838976"/>
            <a:ext cx="13947" cy="5088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 name="Straight Arrow Connector 5">
            <a:extLst>
              <a:ext uri="{FF2B5EF4-FFF2-40B4-BE49-F238E27FC236}">
                <a16:creationId xmlns:a16="http://schemas.microsoft.com/office/drawing/2014/main" id="{A3439F0C-5143-461F-8F3C-2E830785DEFC}"/>
              </a:ext>
            </a:extLst>
          </p:cNvPr>
          <p:cNvCxnSpPr>
            <a:stCxn id="50" idx="2"/>
          </p:cNvCxnSpPr>
          <p:nvPr/>
        </p:nvCxnSpPr>
        <p:spPr>
          <a:xfrm flipH="1">
            <a:off x="2971800" y="589204"/>
            <a:ext cx="1591436" cy="706196"/>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0" name="Straight Arrow Connector 9">
            <a:extLst>
              <a:ext uri="{FF2B5EF4-FFF2-40B4-BE49-F238E27FC236}">
                <a16:creationId xmlns:a16="http://schemas.microsoft.com/office/drawing/2014/main" id="{84DC796E-F6ED-4FBB-82D2-A260F480BF8A}"/>
              </a:ext>
            </a:extLst>
          </p:cNvPr>
          <p:cNvCxnSpPr>
            <a:cxnSpLocks/>
          </p:cNvCxnSpPr>
          <p:nvPr/>
        </p:nvCxnSpPr>
        <p:spPr>
          <a:xfrm>
            <a:off x="4572000" y="589204"/>
            <a:ext cx="1600200" cy="706196"/>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6" name="Straight Arrow Connector 25">
            <a:extLst>
              <a:ext uri="{FF2B5EF4-FFF2-40B4-BE49-F238E27FC236}">
                <a16:creationId xmlns:a16="http://schemas.microsoft.com/office/drawing/2014/main" id="{B70E0124-9B84-41A5-8D84-A66B7838A706}"/>
              </a:ext>
            </a:extLst>
          </p:cNvPr>
          <p:cNvCxnSpPr>
            <a:cxnSpLocks/>
          </p:cNvCxnSpPr>
          <p:nvPr/>
        </p:nvCxnSpPr>
        <p:spPr>
          <a:xfrm flipH="1">
            <a:off x="1159539" y="1828800"/>
            <a:ext cx="1290435" cy="478059"/>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28" name="Straight Arrow Connector 27">
            <a:extLst>
              <a:ext uri="{FF2B5EF4-FFF2-40B4-BE49-F238E27FC236}">
                <a16:creationId xmlns:a16="http://schemas.microsoft.com/office/drawing/2014/main" id="{567A4249-5C59-4416-8A8E-1C35913900AB}"/>
              </a:ext>
            </a:extLst>
          </p:cNvPr>
          <p:cNvCxnSpPr>
            <a:cxnSpLocks/>
          </p:cNvCxnSpPr>
          <p:nvPr/>
        </p:nvCxnSpPr>
        <p:spPr>
          <a:xfrm>
            <a:off x="2449973" y="1832208"/>
            <a:ext cx="1268784"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56" name="Text Box 6">
            <a:extLst>
              <a:ext uri="{FF2B5EF4-FFF2-40B4-BE49-F238E27FC236}">
                <a16:creationId xmlns:a16="http://schemas.microsoft.com/office/drawing/2014/main" id="{557983BD-9D64-49B9-A366-A08663B0451F}"/>
              </a:ext>
            </a:extLst>
          </p:cNvPr>
          <p:cNvSpPr txBox="1">
            <a:spLocks noChangeArrowheads="1"/>
          </p:cNvSpPr>
          <p:nvPr/>
        </p:nvSpPr>
        <p:spPr bwMode="auto">
          <a:xfrm>
            <a:off x="5029200" y="2356376"/>
            <a:ext cx="813043"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r" eaLnBrk="1" hangingPunct="1">
              <a:lnSpc>
                <a:spcPct val="80000"/>
              </a:lnSpc>
              <a:spcBef>
                <a:spcPct val="0"/>
              </a:spcBef>
              <a:buClrTx/>
              <a:buSzTx/>
              <a:buFontTx/>
              <a:buNone/>
            </a:pPr>
            <a:r>
              <a:rPr lang="en-US" altLang="en-US" sz="1800" dirty="0"/>
              <a:t>‘Push’</a:t>
            </a:r>
          </a:p>
        </p:txBody>
      </p:sp>
      <p:sp>
        <p:nvSpPr>
          <p:cNvPr id="57" name="Text Box 14">
            <a:extLst>
              <a:ext uri="{FF2B5EF4-FFF2-40B4-BE49-F238E27FC236}">
                <a16:creationId xmlns:a16="http://schemas.microsoft.com/office/drawing/2014/main" id="{5DAFA1C1-3A29-4C27-A379-663FDD22E326}"/>
              </a:ext>
            </a:extLst>
          </p:cNvPr>
          <p:cNvSpPr txBox="1">
            <a:spLocks noChangeArrowheads="1"/>
          </p:cNvSpPr>
          <p:nvPr/>
        </p:nvSpPr>
        <p:spPr bwMode="auto">
          <a:xfrm>
            <a:off x="7620000" y="2365901"/>
            <a:ext cx="671979"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‘Pull’</a:t>
            </a:r>
          </a:p>
        </p:txBody>
      </p:sp>
      <p:cxnSp>
        <p:nvCxnSpPr>
          <p:cNvPr id="58" name="Straight Arrow Connector 57">
            <a:extLst>
              <a:ext uri="{FF2B5EF4-FFF2-40B4-BE49-F238E27FC236}">
                <a16:creationId xmlns:a16="http://schemas.microsoft.com/office/drawing/2014/main" id="{E874FEE9-46BD-46A3-90A3-DE7CC220FBFF}"/>
              </a:ext>
            </a:extLst>
          </p:cNvPr>
          <p:cNvCxnSpPr>
            <a:cxnSpLocks/>
          </p:cNvCxnSpPr>
          <p:nvPr/>
        </p:nvCxnSpPr>
        <p:spPr>
          <a:xfrm flipH="1">
            <a:off x="5867400" y="1828800"/>
            <a:ext cx="849775"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59" name="Straight Arrow Connector 58">
            <a:extLst>
              <a:ext uri="{FF2B5EF4-FFF2-40B4-BE49-F238E27FC236}">
                <a16:creationId xmlns:a16="http://schemas.microsoft.com/office/drawing/2014/main" id="{C370A4A1-FE96-4E70-B89E-839542A5E241}"/>
              </a:ext>
            </a:extLst>
          </p:cNvPr>
          <p:cNvCxnSpPr>
            <a:cxnSpLocks/>
          </p:cNvCxnSpPr>
          <p:nvPr/>
        </p:nvCxnSpPr>
        <p:spPr>
          <a:xfrm>
            <a:off x="6717173" y="1832208"/>
            <a:ext cx="902827" cy="474047"/>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62" name="Text Box 16">
            <a:extLst>
              <a:ext uri="{FF2B5EF4-FFF2-40B4-BE49-F238E27FC236}">
                <a16:creationId xmlns:a16="http://schemas.microsoft.com/office/drawing/2014/main" id="{33538067-0726-41B0-93FF-357EF00CA62D}"/>
              </a:ext>
            </a:extLst>
          </p:cNvPr>
          <p:cNvSpPr txBox="1">
            <a:spLocks noChangeArrowheads="1"/>
          </p:cNvSpPr>
          <p:nvPr/>
        </p:nvSpPr>
        <p:spPr bwMode="auto">
          <a:xfrm>
            <a:off x="8065437" y="2684785"/>
            <a:ext cx="628698"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NVG</a:t>
            </a:r>
          </a:p>
        </p:txBody>
      </p:sp>
      <p:sp>
        <p:nvSpPr>
          <p:cNvPr id="70" name="Text Box 21">
            <a:extLst>
              <a:ext uri="{FF2B5EF4-FFF2-40B4-BE49-F238E27FC236}">
                <a16:creationId xmlns:a16="http://schemas.microsoft.com/office/drawing/2014/main" id="{86C32650-BE1F-4CC3-8DB5-0C136D877E6F}"/>
              </a:ext>
            </a:extLst>
          </p:cNvPr>
          <p:cNvSpPr txBox="1">
            <a:spLocks noChangeArrowheads="1"/>
          </p:cNvSpPr>
          <p:nvPr/>
        </p:nvSpPr>
        <p:spPr bwMode="auto">
          <a:xfrm>
            <a:off x="8070534" y="3048000"/>
            <a:ext cx="526106"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a:solidFill>
                  <a:schemeClr val="bg1">
                    <a:lumMod val="75000"/>
                  </a:schemeClr>
                </a:solidFill>
              </a:rPr>
              <a:t>ICE</a:t>
            </a:r>
          </a:p>
        </p:txBody>
      </p:sp>
      <p:sp>
        <p:nvSpPr>
          <p:cNvPr id="75" name="Text Box 45">
            <a:extLst>
              <a:ext uri="{FF2B5EF4-FFF2-40B4-BE49-F238E27FC236}">
                <a16:creationId xmlns:a16="http://schemas.microsoft.com/office/drawing/2014/main" id="{2B6EDA2D-8F55-4DFD-A225-8C03CE6FC7F3}"/>
              </a:ext>
            </a:extLst>
          </p:cNvPr>
          <p:cNvSpPr txBox="1">
            <a:spLocks noChangeArrowheads="1"/>
          </p:cNvSpPr>
          <p:nvPr/>
        </p:nvSpPr>
        <p:spPr bwMode="auto">
          <a:xfrm>
            <a:off x="8073162" y="3810000"/>
            <a:ext cx="1070837" cy="74635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ts val="1700"/>
              </a:lnSpc>
              <a:spcBef>
                <a:spcPct val="0"/>
              </a:spcBef>
              <a:buClrTx/>
              <a:buSzTx/>
              <a:buFontTx/>
              <a:buNone/>
            </a:pPr>
            <a:r>
              <a:rPr lang="en-US" altLang="en-US" sz="1600" dirty="0">
                <a:solidFill>
                  <a:schemeClr val="bg1">
                    <a:lumMod val="75000"/>
                  </a:schemeClr>
                </a:solidFill>
              </a:rPr>
              <a:t>Epithelial/ fibrous ingrowth</a:t>
            </a:r>
          </a:p>
        </p:txBody>
      </p:sp>
      <p:cxnSp>
        <p:nvCxnSpPr>
          <p:cNvPr id="77" name="Straight Connector 76">
            <a:extLst>
              <a:ext uri="{FF2B5EF4-FFF2-40B4-BE49-F238E27FC236}">
                <a16:creationId xmlns:a16="http://schemas.microsoft.com/office/drawing/2014/main" id="{FC090BD7-F2E1-4464-B57B-9CBE5874C89B}"/>
              </a:ext>
            </a:extLst>
          </p:cNvPr>
          <p:cNvCxnSpPr>
            <a:cxnSpLocks/>
          </p:cNvCxnSpPr>
          <p:nvPr/>
        </p:nvCxnSpPr>
        <p:spPr>
          <a:xfrm>
            <a:off x="7873969" y="2674448"/>
            <a:ext cx="7724" cy="1287952"/>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8" name="Straight Connector 77">
            <a:extLst>
              <a:ext uri="{FF2B5EF4-FFF2-40B4-BE49-F238E27FC236}">
                <a16:creationId xmlns:a16="http://schemas.microsoft.com/office/drawing/2014/main" id="{B1922ED5-C3D8-43D8-A00D-1D6BC9201DBA}"/>
              </a:ext>
            </a:extLst>
          </p:cNvPr>
          <p:cNvCxnSpPr/>
          <p:nvPr/>
        </p:nvCxnSpPr>
        <p:spPr>
          <a:xfrm flipH="1">
            <a:off x="7873968" y="2840262"/>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9" name="Straight Connector 78">
            <a:extLst>
              <a:ext uri="{FF2B5EF4-FFF2-40B4-BE49-F238E27FC236}">
                <a16:creationId xmlns:a16="http://schemas.microsoft.com/office/drawing/2014/main" id="{77019ED2-6D69-4A60-9D19-D4DB786EA3A0}"/>
              </a:ext>
            </a:extLst>
          </p:cNvPr>
          <p:cNvCxnSpPr/>
          <p:nvPr/>
        </p:nvCxnSpPr>
        <p:spPr>
          <a:xfrm flipH="1">
            <a:off x="7873968" y="3213518"/>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1" name="Straight Connector 80">
            <a:extLst>
              <a:ext uri="{FF2B5EF4-FFF2-40B4-BE49-F238E27FC236}">
                <a16:creationId xmlns:a16="http://schemas.microsoft.com/office/drawing/2014/main" id="{9796A12F-4125-4C05-8EE8-A388740C580D}"/>
              </a:ext>
            </a:extLst>
          </p:cNvPr>
          <p:cNvCxnSpPr/>
          <p:nvPr/>
        </p:nvCxnSpPr>
        <p:spPr>
          <a:xfrm flipH="1">
            <a:off x="7877837" y="3581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3" name="Straight Connector 82">
            <a:extLst>
              <a:ext uri="{FF2B5EF4-FFF2-40B4-BE49-F238E27FC236}">
                <a16:creationId xmlns:a16="http://schemas.microsoft.com/office/drawing/2014/main" id="{7FDC5F4B-9BF0-42AD-B8BB-2F2399BCF1E2}"/>
              </a:ext>
            </a:extLst>
          </p:cNvPr>
          <p:cNvCxnSpPr/>
          <p:nvPr/>
        </p:nvCxnSpPr>
        <p:spPr>
          <a:xfrm flipH="1">
            <a:off x="7881693" y="3962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93" name="Text Box 42">
            <a:extLst>
              <a:ext uri="{FF2B5EF4-FFF2-40B4-BE49-F238E27FC236}">
                <a16:creationId xmlns:a16="http://schemas.microsoft.com/office/drawing/2014/main" id="{53BAB77F-E061-4834-9068-34BDF78AD071}"/>
              </a:ext>
            </a:extLst>
          </p:cNvPr>
          <p:cNvSpPr txBox="1">
            <a:spLocks noChangeArrowheads="1"/>
          </p:cNvSpPr>
          <p:nvPr/>
        </p:nvSpPr>
        <p:spPr bwMode="auto">
          <a:xfrm>
            <a:off x="8111387" y="3429000"/>
            <a:ext cx="856196"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Flat AC</a:t>
            </a:r>
          </a:p>
        </p:txBody>
      </p:sp>
      <p:sp>
        <p:nvSpPr>
          <p:cNvPr id="100" name="Text Box 23">
            <a:extLst>
              <a:ext uri="{FF2B5EF4-FFF2-40B4-BE49-F238E27FC236}">
                <a16:creationId xmlns:a16="http://schemas.microsoft.com/office/drawing/2014/main" id="{D8F2FCFF-2984-4836-B000-9C5601A8EAAA}"/>
              </a:ext>
            </a:extLst>
          </p:cNvPr>
          <p:cNvSpPr txBox="1">
            <a:spLocks noChangeArrowheads="1"/>
          </p:cNvSpPr>
          <p:nvPr/>
        </p:nvSpPr>
        <p:spPr bwMode="auto">
          <a:xfrm>
            <a:off x="5530369" y="2667000"/>
            <a:ext cx="2143536"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Aqueous misdirection</a:t>
            </a:r>
          </a:p>
        </p:txBody>
      </p:sp>
      <p:cxnSp>
        <p:nvCxnSpPr>
          <p:cNvPr id="104" name="Straight Connector 103">
            <a:extLst>
              <a:ext uri="{FF2B5EF4-FFF2-40B4-BE49-F238E27FC236}">
                <a16:creationId xmlns:a16="http://schemas.microsoft.com/office/drawing/2014/main" id="{49D87D4A-E317-4446-9B95-5184CB3968F3}"/>
              </a:ext>
            </a:extLst>
          </p:cNvPr>
          <p:cNvCxnSpPr>
            <a:cxnSpLocks/>
          </p:cNvCxnSpPr>
          <p:nvPr/>
        </p:nvCxnSpPr>
        <p:spPr>
          <a:xfrm flipH="1">
            <a:off x="5316229" y="2667000"/>
            <a:ext cx="7397" cy="25314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5" name="Straight Connector 104">
            <a:extLst>
              <a:ext uri="{FF2B5EF4-FFF2-40B4-BE49-F238E27FC236}">
                <a16:creationId xmlns:a16="http://schemas.microsoft.com/office/drawing/2014/main" id="{F40B6D71-75A8-4A88-864D-00D14C2F710D}"/>
              </a:ext>
            </a:extLst>
          </p:cNvPr>
          <p:cNvCxnSpPr/>
          <p:nvPr/>
        </p:nvCxnSpPr>
        <p:spPr>
          <a:xfrm flipH="1">
            <a:off x="5323624" y="2832814"/>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6" name="Straight Connector 105">
            <a:extLst>
              <a:ext uri="{FF2B5EF4-FFF2-40B4-BE49-F238E27FC236}">
                <a16:creationId xmlns:a16="http://schemas.microsoft.com/office/drawing/2014/main" id="{010BF7B2-AA07-4DCF-822D-E2DB5CC0BF59}"/>
              </a:ext>
            </a:extLst>
          </p:cNvPr>
          <p:cNvCxnSpPr/>
          <p:nvPr/>
        </p:nvCxnSpPr>
        <p:spPr>
          <a:xfrm flipH="1">
            <a:off x="5323624" y="3360065"/>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a:extLst>
              <a:ext uri="{FF2B5EF4-FFF2-40B4-BE49-F238E27FC236}">
                <a16:creationId xmlns:a16="http://schemas.microsoft.com/office/drawing/2014/main" id="{BAC8035C-3999-4C31-93CD-6C0D2ADEB73B}"/>
              </a:ext>
            </a:extLst>
          </p:cNvPr>
          <p:cNvCxnSpPr/>
          <p:nvPr/>
        </p:nvCxnSpPr>
        <p:spPr>
          <a:xfrm flipH="1">
            <a:off x="5323536" y="3786938"/>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8" name="Straight Connector 107">
            <a:extLst>
              <a:ext uri="{FF2B5EF4-FFF2-40B4-BE49-F238E27FC236}">
                <a16:creationId xmlns:a16="http://schemas.microsoft.com/office/drawing/2014/main" id="{DB64CAEE-69B4-426A-8A5B-D1269DBF0F66}"/>
              </a:ext>
            </a:extLst>
          </p:cNvPr>
          <p:cNvCxnSpPr/>
          <p:nvPr/>
        </p:nvCxnSpPr>
        <p:spPr>
          <a:xfrm flipH="1">
            <a:off x="5327493" y="4249152"/>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12" name="Straight Connector 111">
            <a:extLst>
              <a:ext uri="{FF2B5EF4-FFF2-40B4-BE49-F238E27FC236}">
                <a16:creationId xmlns:a16="http://schemas.microsoft.com/office/drawing/2014/main" id="{99A16C30-4BE4-48E5-8B65-0C5F3039B8DC}"/>
              </a:ext>
            </a:extLst>
          </p:cNvPr>
          <p:cNvCxnSpPr/>
          <p:nvPr/>
        </p:nvCxnSpPr>
        <p:spPr>
          <a:xfrm flipH="1">
            <a:off x="5333455" y="51816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13" name="Text Box 42">
            <a:extLst>
              <a:ext uri="{FF2B5EF4-FFF2-40B4-BE49-F238E27FC236}">
                <a16:creationId xmlns:a16="http://schemas.microsoft.com/office/drawing/2014/main" id="{056DFFD9-3CA2-42E7-90FE-4F14522E3504}"/>
              </a:ext>
            </a:extLst>
          </p:cNvPr>
          <p:cNvSpPr txBox="1">
            <a:spLocks noChangeArrowheads="1"/>
          </p:cNvSpPr>
          <p:nvPr/>
        </p:nvSpPr>
        <p:spPr bwMode="auto">
          <a:xfrm>
            <a:off x="5533954" y="3623846"/>
            <a:ext cx="1563248"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Retinal surgery</a:t>
            </a:r>
          </a:p>
        </p:txBody>
      </p:sp>
      <p:sp>
        <p:nvSpPr>
          <p:cNvPr id="118" name="Text Box 47">
            <a:extLst>
              <a:ext uri="{FF2B5EF4-FFF2-40B4-BE49-F238E27FC236}">
                <a16:creationId xmlns:a16="http://schemas.microsoft.com/office/drawing/2014/main" id="{3F59D898-ECAD-49F0-9425-2A1BC8DDA7B5}"/>
              </a:ext>
            </a:extLst>
          </p:cNvPr>
          <p:cNvSpPr txBox="1">
            <a:spLocks noChangeArrowheads="1"/>
          </p:cNvSpPr>
          <p:nvPr/>
        </p:nvSpPr>
        <p:spPr bwMode="auto">
          <a:xfrm>
            <a:off x="5523688" y="4538246"/>
            <a:ext cx="1414170"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Drug-induced</a:t>
            </a:r>
          </a:p>
        </p:txBody>
      </p:sp>
      <p:sp>
        <p:nvSpPr>
          <p:cNvPr id="16" name="TextBox 15">
            <a:extLst>
              <a:ext uri="{FF2B5EF4-FFF2-40B4-BE49-F238E27FC236}">
                <a16:creationId xmlns:a16="http://schemas.microsoft.com/office/drawing/2014/main" id="{984E008D-FBBA-42B4-940E-EA26772E0161}"/>
              </a:ext>
            </a:extLst>
          </p:cNvPr>
          <p:cNvSpPr txBox="1"/>
          <p:nvPr/>
        </p:nvSpPr>
        <p:spPr>
          <a:xfrm>
            <a:off x="6230528" y="5257800"/>
            <a:ext cx="1326004" cy="369332"/>
          </a:xfrm>
          <a:prstGeom prst="rect">
            <a:avLst/>
          </a:prstGeom>
          <a:noFill/>
        </p:spPr>
        <p:txBody>
          <a:bodyPr wrap="none" rtlCol="0">
            <a:spAutoFit/>
          </a:bodyPr>
          <a:lstStyle/>
          <a:p>
            <a:pPr algn="ctr"/>
            <a:r>
              <a:rPr lang="en-US" dirty="0"/>
              <a:t>Both/Either</a:t>
            </a:r>
          </a:p>
        </p:txBody>
      </p:sp>
      <p:cxnSp>
        <p:nvCxnSpPr>
          <p:cNvPr id="125" name="Straight Connector 124">
            <a:extLst>
              <a:ext uri="{FF2B5EF4-FFF2-40B4-BE49-F238E27FC236}">
                <a16:creationId xmlns:a16="http://schemas.microsoft.com/office/drawing/2014/main" id="{01138141-D318-4ED7-A7FE-D8F2155CE890}"/>
              </a:ext>
            </a:extLst>
          </p:cNvPr>
          <p:cNvCxnSpPr/>
          <p:nvPr/>
        </p:nvCxnSpPr>
        <p:spPr>
          <a:xfrm flipH="1">
            <a:off x="5334000" y="4724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52" name="Text Box 47">
            <a:extLst>
              <a:ext uri="{FF2B5EF4-FFF2-40B4-BE49-F238E27FC236}">
                <a16:creationId xmlns:a16="http://schemas.microsoft.com/office/drawing/2014/main" id="{E3578916-9804-473C-8F06-D4FA0BCEDFD0}"/>
              </a:ext>
            </a:extLst>
          </p:cNvPr>
          <p:cNvSpPr txBox="1">
            <a:spLocks noChangeArrowheads="1"/>
          </p:cNvSpPr>
          <p:nvPr/>
        </p:nvSpPr>
        <p:spPr bwMode="auto">
          <a:xfrm>
            <a:off x="5543446" y="4055146"/>
            <a:ext cx="1619354"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err="1">
                <a:solidFill>
                  <a:schemeClr val="bg1">
                    <a:lumMod val="75000"/>
                  </a:schemeClr>
                </a:solidFill>
              </a:rPr>
              <a:t>Nanophthalmos</a:t>
            </a:r>
            <a:endParaRPr lang="en-US" altLang="en-US" sz="1600" dirty="0">
              <a:solidFill>
                <a:schemeClr val="bg1">
                  <a:lumMod val="75000"/>
                </a:schemeClr>
              </a:solidFill>
            </a:endParaRPr>
          </a:p>
        </p:txBody>
      </p:sp>
      <p:sp>
        <p:nvSpPr>
          <p:cNvPr id="53" name="Text Box 45">
            <a:extLst>
              <a:ext uri="{FF2B5EF4-FFF2-40B4-BE49-F238E27FC236}">
                <a16:creationId xmlns:a16="http://schemas.microsoft.com/office/drawing/2014/main" id="{57D1A14F-68FE-47D2-983C-1A879D66A9DC}"/>
              </a:ext>
            </a:extLst>
          </p:cNvPr>
          <p:cNvSpPr txBox="1">
            <a:spLocks noChangeArrowheads="1"/>
          </p:cNvSpPr>
          <p:nvPr/>
        </p:nvSpPr>
        <p:spPr bwMode="auto">
          <a:xfrm>
            <a:off x="5523688" y="5013493"/>
            <a:ext cx="582211"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PFV</a:t>
            </a:r>
          </a:p>
        </p:txBody>
      </p:sp>
      <p:sp>
        <p:nvSpPr>
          <p:cNvPr id="54" name="Text Box 42">
            <a:extLst>
              <a:ext uri="{FF2B5EF4-FFF2-40B4-BE49-F238E27FC236}">
                <a16:creationId xmlns:a16="http://schemas.microsoft.com/office/drawing/2014/main" id="{E1E37D2C-2C52-446B-843B-01E64990D3EC}"/>
              </a:ext>
            </a:extLst>
          </p:cNvPr>
          <p:cNvSpPr txBox="1">
            <a:spLocks noChangeArrowheads="1"/>
          </p:cNvSpPr>
          <p:nvPr/>
        </p:nvSpPr>
        <p:spPr bwMode="auto">
          <a:xfrm>
            <a:off x="5551406" y="3192546"/>
            <a:ext cx="2276072"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ERD/choroidal effusion</a:t>
            </a:r>
          </a:p>
        </p:txBody>
      </p:sp>
      <p:sp>
        <p:nvSpPr>
          <p:cNvPr id="3" name="TextBox 2">
            <a:extLst>
              <a:ext uri="{FF2B5EF4-FFF2-40B4-BE49-F238E27FC236}">
                <a16:creationId xmlns:a16="http://schemas.microsoft.com/office/drawing/2014/main" id="{347514E9-5EC1-4A4C-939E-A8E93F18C37C}"/>
              </a:ext>
            </a:extLst>
          </p:cNvPr>
          <p:cNvSpPr txBox="1"/>
          <p:nvPr/>
        </p:nvSpPr>
        <p:spPr>
          <a:xfrm>
            <a:off x="1775440" y="3048000"/>
            <a:ext cx="6259972" cy="2062103"/>
          </a:xfrm>
          <a:prstGeom prst="rect">
            <a:avLst/>
          </a:prstGeom>
          <a:solidFill>
            <a:schemeClr val="accent1">
              <a:lumMod val="40000"/>
              <a:lumOff val="60000"/>
            </a:schemeClr>
          </a:solidFill>
        </p:spPr>
        <p:txBody>
          <a:bodyPr wrap="square" rtlCol="0">
            <a:spAutoFit/>
          </a:bodyPr>
          <a:lstStyle/>
          <a:p>
            <a:r>
              <a:rPr lang="en-US" sz="1600" i="1" dirty="0">
                <a:solidFill>
                  <a:srgbClr val="0000FF"/>
                </a:solidFill>
              </a:rPr>
              <a:t>How would a tumor push the angle closed?</a:t>
            </a:r>
          </a:p>
          <a:p>
            <a:r>
              <a:rPr lang="en-US" sz="1600" dirty="0">
                <a:solidFill>
                  <a:srgbClr val="0000FF"/>
                </a:solidFill>
              </a:rPr>
              <a:t>If a tumor is anterior enough (or large enough), it can either directly (via mass effect) or indirectly (via associated exudation) move the lens-iris diaphragm forward, thereby shallowing the angle</a:t>
            </a:r>
          </a:p>
          <a:p>
            <a:endParaRPr lang="en-US" sz="1600" dirty="0">
              <a:solidFill>
                <a:srgbClr val="0000FF"/>
              </a:solidFill>
            </a:endParaRPr>
          </a:p>
          <a:p>
            <a:r>
              <a:rPr lang="en-US" sz="1600" i="1" dirty="0">
                <a:solidFill>
                  <a:srgbClr val="0000FF"/>
                </a:solidFill>
              </a:rPr>
              <a:t>What two general types of tumor are known to do this?</a:t>
            </a:r>
          </a:p>
          <a:p>
            <a:r>
              <a:rPr lang="en-US" sz="1600" dirty="0">
                <a:solidFill>
                  <a:srgbClr val="0000FF"/>
                </a:solidFill>
              </a:rPr>
              <a:t>--Choroidal</a:t>
            </a:r>
          </a:p>
          <a:p>
            <a:r>
              <a:rPr lang="en-US" sz="1600" dirty="0">
                <a:solidFill>
                  <a:srgbClr val="0000FF"/>
                </a:solidFill>
              </a:rPr>
              <a:t>--Retinal</a:t>
            </a:r>
          </a:p>
        </p:txBody>
      </p:sp>
      <p:sp>
        <p:nvSpPr>
          <p:cNvPr id="69" name="Text Box 47">
            <a:extLst>
              <a:ext uri="{FF2B5EF4-FFF2-40B4-BE49-F238E27FC236}">
                <a16:creationId xmlns:a16="http://schemas.microsoft.com/office/drawing/2014/main" id="{4D97FD5C-B901-40BA-9E78-C8EB2D510429}"/>
              </a:ext>
            </a:extLst>
          </p:cNvPr>
          <p:cNvSpPr txBox="1">
            <a:spLocks noChangeArrowheads="1"/>
          </p:cNvSpPr>
          <p:nvPr/>
        </p:nvSpPr>
        <p:spPr bwMode="auto">
          <a:xfrm>
            <a:off x="5478843" y="5528846"/>
            <a:ext cx="807401" cy="338554"/>
          </a:xfrm>
          <a:prstGeom prst="rect">
            <a:avLst/>
          </a:prstGeom>
          <a:no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b="1" dirty="0"/>
              <a:t>Tumor</a:t>
            </a:r>
          </a:p>
        </p:txBody>
      </p:sp>
      <p:cxnSp>
        <p:nvCxnSpPr>
          <p:cNvPr id="55" name="Straight Connector 54">
            <a:extLst>
              <a:ext uri="{FF2B5EF4-FFF2-40B4-BE49-F238E27FC236}">
                <a16:creationId xmlns:a16="http://schemas.microsoft.com/office/drawing/2014/main" id="{C939E281-AC28-40AC-932E-94E758CFA29C}"/>
              </a:ext>
            </a:extLst>
          </p:cNvPr>
          <p:cNvCxnSpPr/>
          <p:nvPr/>
        </p:nvCxnSpPr>
        <p:spPr>
          <a:xfrm flipH="1">
            <a:off x="6659428" y="6172200"/>
            <a:ext cx="24447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60" name="Text Box 47">
            <a:extLst>
              <a:ext uri="{FF2B5EF4-FFF2-40B4-BE49-F238E27FC236}">
                <a16:creationId xmlns:a16="http://schemas.microsoft.com/office/drawing/2014/main" id="{84378D6E-6AB4-4D21-8723-40A01CFC9921}"/>
              </a:ext>
            </a:extLst>
          </p:cNvPr>
          <p:cNvSpPr txBox="1">
            <a:spLocks noChangeArrowheads="1"/>
          </p:cNvSpPr>
          <p:nvPr/>
        </p:nvSpPr>
        <p:spPr bwMode="auto">
          <a:xfrm>
            <a:off x="6929102" y="6002923"/>
            <a:ext cx="807401" cy="338554"/>
          </a:xfrm>
          <a:prstGeom prst="rect">
            <a:avLst/>
          </a:prstGeom>
          <a:solidFill>
            <a:schemeClr val="bg1"/>
          </a:solidFill>
          <a:ln>
            <a:noFill/>
          </a:ln>
          <a:effec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b="1" dirty="0"/>
              <a:t>Tumor</a:t>
            </a:r>
          </a:p>
        </p:txBody>
      </p:sp>
      <p:sp>
        <p:nvSpPr>
          <p:cNvPr id="61" name="Text Box 45">
            <a:extLst>
              <a:ext uri="{FF2B5EF4-FFF2-40B4-BE49-F238E27FC236}">
                <a16:creationId xmlns:a16="http://schemas.microsoft.com/office/drawing/2014/main" id="{474B0086-1BEF-44C7-A764-AEEE8C4156A0}"/>
              </a:ext>
            </a:extLst>
          </p:cNvPr>
          <p:cNvSpPr txBox="1">
            <a:spLocks noChangeArrowheads="1"/>
          </p:cNvSpPr>
          <p:nvPr/>
        </p:nvSpPr>
        <p:spPr bwMode="auto">
          <a:xfrm>
            <a:off x="6901248" y="5605046"/>
            <a:ext cx="1404552"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Inflammation</a:t>
            </a:r>
          </a:p>
        </p:txBody>
      </p:sp>
      <p:cxnSp>
        <p:nvCxnSpPr>
          <p:cNvPr id="63" name="Straight Connector 62">
            <a:extLst>
              <a:ext uri="{FF2B5EF4-FFF2-40B4-BE49-F238E27FC236}">
                <a16:creationId xmlns:a16="http://schemas.microsoft.com/office/drawing/2014/main" id="{0102ABDC-5343-4098-87EE-7D5D20D4DCBC}"/>
              </a:ext>
            </a:extLst>
          </p:cNvPr>
          <p:cNvCxnSpPr/>
          <p:nvPr/>
        </p:nvCxnSpPr>
        <p:spPr>
          <a:xfrm flipH="1">
            <a:off x="6659973" y="5782355"/>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4" name="Straight Connector 63">
            <a:extLst>
              <a:ext uri="{FF2B5EF4-FFF2-40B4-BE49-F238E27FC236}">
                <a16:creationId xmlns:a16="http://schemas.microsoft.com/office/drawing/2014/main" id="{A51F19B4-6AB2-4B2B-B3F5-C32758D75906}"/>
              </a:ext>
            </a:extLst>
          </p:cNvPr>
          <p:cNvCxnSpPr/>
          <p:nvPr/>
        </p:nvCxnSpPr>
        <p:spPr>
          <a:xfrm>
            <a:off x="6659428" y="5596201"/>
            <a:ext cx="0" cy="5759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5" name="Connector: Elbow 64">
            <a:extLst>
              <a:ext uri="{FF2B5EF4-FFF2-40B4-BE49-F238E27FC236}">
                <a16:creationId xmlns:a16="http://schemas.microsoft.com/office/drawing/2014/main" id="{5E40524C-66EE-4FC2-B34F-5A519BF0A256}"/>
              </a:ext>
            </a:extLst>
          </p:cNvPr>
          <p:cNvCxnSpPr>
            <a:cxnSpLocks/>
          </p:cNvCxnSpPr>
          <p:nvPr/>
        </p:nvCxnSpPr>
        <p:spPr>
          <a:xfrm rot="16200000" flipH="1">
            <a:off x="5216837" y="5357193"/>
            <a:ext cx="426001" cy="227217"/>
          </a:xfrm>
          <a:prstGeom prst="bentConnector3">
            <a:avLst>
              <a:gd name="adj1" fmla="val 99773"/>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66" name="Oval 65">
            <a:extLst>
              <a:ext uri="{FF2B5EF4-FFF2-40B4-BE49-F238E27FC236}">
                <a16:creationId xmlns:a16="http://schemas.microsoft.com/office/drawing/2014/main" id="{632CA9D2-B62F-48A1-A2D2-CD507D9C96A4}"/>
              </a:ext>
            </a:extLst>
          </p:cNvPr>
          <p:cNvSpPr/>
          <p:nvPr/>
        </p:nvSpPr>
        <p:spPr>
          <a:xfrm>
            <a:off x="5440025" y="5487795"/>
            <a:ext cx="884575" cy="430469"/>
          </a:xfrm>
          <a:prstGeom prst="ellipse">
            <a:avLst/>
          </a:prstGeom>
          <a:noFill/>
          <a:ln>
            <a:solidFill>
              <a:schemeClr val="tx1"/>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 name="Oval 67">
            <a:extLst>
              <a:ext uri="{FF2B5EF4-FFF2-40B4-BE49-F238E27FC236}">
                <a16:creationId xmlns:a16="http://schemas.microsoft.com/office/drawing/2014/main" id="{1C8589FB-EDA4-4DC4-81E5-32579B03FAC1}"/>
              </a:ext>
            </a:extLst>
          </p:cNvPr>
          <p:cNvSpPr/>
          <p:nvPr/>
        </p:nvSpPr>
        <p:spPr>
          <a:xfrm>
            <a:off x="6858000" y="5956965"/>
            <a:ext cx="911200" cy="430469"/>
          </a:xfrm>
          <a:prstGeom prst="ellipse">
            <a:avLst/>
          </a:prstGeom>
          <a:noFill/>
          <a:ln>
            <a:solidFill>
              <a:schemeClr val="tx1"/>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861148763"/>
      </p:ext>
    </p:extLst>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Rectangle 2">
            <a:extLst>
              <a:ext uri="{FF2B5EF4-FFF2-40B4-BE49-F238E27FC236}">
                <a16:creationId xmlns:a16="http://schemas.microsoft.com/office/drawing/2014/main" id="{91537DFF-FE3D-41F1-B41A-099239F8D93A}"/>
              </a:ext>
            </a:extLst>
          </p:cNvPr>
          <p:cNvSpPr>
            <a:spLocks noGrp="1" noChangeArrowheads="1"/>
          </p:cNvSpPr>
          <p:nvPr>
            <p:ph type="title"/>
          </p:nvPr>
        </p:nvSpPr>
        <p:spPr>
          <a:xfrm>
            <a:off x="457200" y="304800"/>
            <a:ext cx="7543800" cy="563562"/>
          </a:xfrm>
        </p:spPr>
        <p:txBody>
          <a:bodyPr/>
          <a:lstStyle/>
          <a:p>
            <a:pPr eaLnBrk="1" hangingPunct="1"/>
            <a:r>
              <a:rPr lang="en-US" altLang="en-US" sz="3500" dirty="0"/>
              <a:t>Q</a:t>
            </a:r>
          </a:p>
        </p:txBody>
      </p:sp>
      <p:sp>
        <p:nvSpPr>
          <p:cNvPr id="31" name="Text Box 15">
            <a:extLst>
              <a:ext uri="{FF2B5EF4-FFF2-40B4-BE49-F238E27FC236}">
                <a16:creationId xmlns:a16="http://schemas.microsoft.com/office/drawing/2014/main" id="{22464BD2-DDBB-4E5E-94D1-AAA4A8B4880D}"/>
              </a:ext>
            </a:extLst>
          </p:cNvPr>
          <p:cNvSpPr txBox="1">
            <a:spLocks noChangeArrowheads="1"/>
          </p:cNvSpPr>
          <p:nvPr/>
        </p:nvSpPr>
        <p:spPr bwMode="auto">
          <a:xfrm>
            <a:off x="571499" y="2151727"/>
            <a:ext cx="8001000" cy="3293209"/>
          </a:xfrm>
          <a:prstGeom prst="rect">
            <a:avLst/>
          </a:prstGeom>
          <a:solidFill>
            <a:schemeClr val="accent5">
              <a:lumMod val="75000"/>
            </a:schemeClr>
          </a:solidFill>
          <a:ln>
            <a:noFill/>
          </a:ln>
          <a:effectLst/>
        </p:spPr>
        <p:txBody>
          <a:bodyPr wrap="square">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n-US" altLang="en-US" sz="1600" i="1" dirty="0">
                <a:solidFill>
                  <a:srgbClr val="0000FF"/>
                </a:solidFill>
              </a:rPr>
              <a:t>What does </a:t>
            </a:r>
            <a:r>
              <a:rPr lang="en-US" altLang="en-US" sz="1600" b="1" dirty="0">
                <a:solidFill>
                  <a:srgbClr val="0000FF"/>
                </a:solidFill>
              </a:rPr>
              <a:t>pupillary block</a:t>
            </a:r>
            <a:r>
              <a:rPr lang="en-US" altLang="en-US" sz="1600" dirty="0">
                <a:solidFill>
                  <a:srgbClr val="0000FF"/>
                </a:solidFill>
              </a:rPr>
              <a:t> </a:t>
            </a:r>
            <a:r>
              <a:rPr lang="en-US" altLang="en-US" sz="1600" i="1" dirty="0">
                <a:solidFill>
                  <a:srgbClr val="0000FF"/>
                </a:solidFill>
              </a:rPr>
              <a:t>refer to, exactly?</a:t>
            </a:r>
          </a:p>
          <a:p>
            <a:pPr eaLnBrk="1" hangingPunct="1"/>
            <a:r>
              <a:rPr lang="en-US" altLang="en-US" sz="1600" dirty="0">
                <a:solidFill>
                  <a:srgbClr val="0000FF"/>
                </a:solidFill>
              </a:rPr>
              <a:t>It refers to contact between the  pupil margin  and the  lens  that impedes the normal flow of aqueous from the  posterior chamber (PC)  to the  anterior chamber (AC)  through the pupillary aperture. </a:t>
            </a:r>
          </a:p>
          <a:p>
            <a:pPr eaLnBrk="1" hangingPunct="1"/>
            <a:endParaRPr lang="en-US" altLang="en-US" sz="1600" dirty="0">
              <a:solidFill>
                <a:srgbClr val="0000FF"/>
              </a:solidFill>
            </a:endParaRPr>
          </a:p>
          <a:p>
            <a:pPr eaLnBrk="1" hangingPunct="1"/>
            <a:r>
              <a:rPr lang="en-US" altLang="en-US" sz="1600" dirty="0"/>
              <a:t>Pupillary block leads to the development of a  pressure gradient  across the iris, which causes the iris to  bow forward . </a:t>
            </a:r>
            <a:r>
              <a:rPr lang="en-US" altLang="en-US" sz="1600" b="1" dirty="0">
                <a:solidFill>
                  <a:schemeClr val="bg1"/>
                </a:solidFill>
              </a:rPr>
              <a:t>If the iris bows far enough, the peripheral iris will come into apposition with and occlude the drainage angle, precipitating acute closure of the angle and a prodigious rise in IOP.</a:t>
            </a:r>
          </a:p>
          <a:p>
            <a:pPr eaLnBrk="1" hangingPunct="1"/>
            <a:endParaRPr lang="en-US" altLang="en-US" sz="1600" b="1" dirty="0">
              <a:solidFill>
                <a:schemeClr val="bg1"/>
              </a:solidFill>
            </a:endParaRPr>
          </a:p>
          <a:p>
            <a:pPr eaLnBrk="1" hangingPunct="1"/>
            <a:r>
              <a:rPr lang="en-US" altLang="en-US" sz="1600" i="1" dirty="0"/>
              <a:t>The posterior chamber? I didn’t know the vitreous was involved.</a:t>
            </a:r>
            <a:endParaRPr lang="en-US" altLang="en-US" sz="1600" i="1" dirty="0">
              <a:solidFill>
                <a:schemeClr val="accent5">
                  <a:lumMod val="75000"/>
                </a:schemeClr>
              </a:solidFill>
            </a:endParaRPr>
          </a:p>
          <a:p>
            <a:pPr eaLnBrk="1" hangingPunct="1"/>
            <a:r>
              <a:rPr lang="en-US" altLang="en-US" sz="1600" dirty="0">
                <a:solidFill>
                  <a:schemeClr val="accent5">
                    <a:lumMod val="75000"/>
                  </a:schemeClr>
                </a:solidFill>
              </a:rPr>
              <a:t>It isn’t. The posterior chamber is the space immediately behind the  iris  and anterior to the  lens/zonules . Vitreous resides in the  vitreous cavity . </a:t>
            </a:r>
            <a:endParaRPr lang="en-US" altLang="en-US" sz="1600" i="1" dirty="0">
              <a:solidFill>
                <a:schemeClr val="accent5">
                  <a:lumMod val="75000"/>
                </a:schemeClr>
              </a:solidFill>
            </a:endParaRPr>
          </a:p>
        </p:txBody>
      </p:sp>
      <p:sp>
        <p:nvSpPr>
          <p:cNvPr id="6" name="Text Box 35">
            <a:extLst>
              <a:ext uri="{FF2B5EF4-FFF2-40B4-BE49-F238E27FC236}">
                <a16:creationId xmlns:a16="http://schemas.microsoft.com/office/drawing/2014/main" id="{EB98F4FC-D92C-45CB-929D-A346D1398E39}"/>
              </a:ext>
            </a:extLst>
          </p:cNvPr>
          <p:cNvSpPr txBox="1">
            <a:spLocks noChangeArrowheads="1"/>
          </p:cNvSpPr>
          <p:nvPr/>
        </p:nvSpPr>
        <p:spPr bwMode="auto">
          <a:xfrm>
            <a:off x="1190847" y="1295400"/>
            <a:ext cx="2473754"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t>w/ Pupillary Block</a:t>
            </a:r>
          </a:p>
        </p:txBody>
      </p:sp>
      <p:sp>
        <p:nvSpPr>
          <p:cNvPr id="7" name="Text Box 36">
            <a:extLst>
              <a:ext uri="{FF2B5EF4-FFF2-40B4-BE49-F238E27FC236}">
                <a16:creationId xmlns:a16="http://schemas.microsoft.com/office/drawing/2014/main" id="{CE612B1F-6935-451A-B6B1-F2623C2AA198}"/>
              </a:ext>
            </a:extLst>
          </p:cNvPr>
          <p:cNvSpPr txBox="1">
            <a:spLocks noChangeArrowheads="1"/>
          </p:cNvSpPr>
          <p:nvPr/>
        </p:nvSpPr>
        <p:spPr bwMode="auto">
          <a:xfrm>
            <a:off x="5181600" y="1295400"/>
            <a:ext cx="2630848"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solidFill>
                  <a:schemeClr val="bg1">
                    <a:lumMod val="75000"/>
                  </a:schemeClr>
                </a:solidFill>
              </a:rPr>
              <a:t>w/o Pupillary Block</a:t>
            </a:r>
          </a:p>
        </p:txBody>
      </p:sp>
      <p:sp>
        <p:nvSpPr>
          <p:cNvPr id="10" name="TextBox 9">
            <a:extLst>
              <a:ext uri="{FF2B5EF4-FFF2-40B4-BE49-F238E27FC236}">
                <a16:creationId xmlns:a16="http://schemas.microsoft.com/office/drawing/2014/main" id="{5208EAA3-32ED-48D1-9D1B-1E07409F7417}"/>
              </a:ext>
            </a:extLst>
          </p:cNvPr>
          <p:cNvSpPr txBox="1"/>
          <p:nvPr/>
        </p:nvSpPr>
        <p:spPr>
          <a:xfrm>
            <a:off x="2259496" y="189094"/>
            <a:ext cx="4607480" cy="400110"/>
          </a:xfrm>
          <a:prstGeom prst="rect">
            <a:avLst/>
          </a:prstGeom>
          <a:solidFill>
            <a:schemeClr val="accent1">
              <a:lumMod val="60000"/>
              <a:lumOff val="40000"/>
            </a:schemeClr>
          </a:solidFill>
        </p:spPr>
        <p:txBody>
          <a:bodyPr wrap="none" rtlCol="0">
            <a:spAutoFit/>
          </a:bodyPr>
          <a:lstStyle/>
          <a:p>
            <a:pPr algn="ctr"/>
            <a:r>
              <a:rPr lang="en-US" sz="2000" b="1" dirty="0"/>
              <a:t>Secondary Angle Closure Glaucoma</a:t>
            </a:r>
          </a:p>
        </p:txBody>
      </p:sp>
      <p:cxnSp>
        <p:nvCxnSpPr>
          <p:cNvPr id="11" name="Straight Arrow Connector 10">
            <a:extLst>
              <a:ext uri="{FF2B5EF4-FFF2-40B4-BE49-F238E27FC236}">
                <a16:creationId xmlns:a16="http://schemas.microsoft.com/office/drawing/2014/main" id="{72D20DCD-D8E6-4755-97F6-A8396058F68A}"/>
              </a:ext>
            </a:extLst>
          </p:cNvPr>
          <p:cNvCxnSpPr>
            <a:stCxn id="10" idx="2"/>
          </p:cNvCxnSpPr>
          <p:nvPr/>
        </p:nvCxnSpPr>
        <p:spPr>
          <a:xfrm flipH="1">
            <a:off x="2971800" y="589204"/>
            <a:ext cx="1591436" cy="706196"/>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2" name="Straight Arrow Connector 11">
            <a:extLst>
              <a:ext uri="{FF2B5EF4-FFF2-40B4-BE49-F238E27FC236}">
                <a16:creationId xmlns:a16="http://schemas.microsoft.com/office/drawing/2014/main" id="{C220BE88-6CB0-4C59-9AA9-7B048D71BB2B}"/>
              </a:ext>
            </a:extLst>
          </p:cNvPr>
          <p:cNvCxnSpPr>
            <a:cxnSpLocks/>
          </p:cNvCxnSpPr>
          <p:nvPr/>
        </p:nvCxnSpPr>
        <p:spPr>
          <a:xfrm>
            <a:off x="4572000" y="589204"/>
            <a:ext cx="1600200" cy="706196"/>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290282685"/>
      </p:ext>
    </p:extLst>
  </p:cSld>
  <p:clrMapOvr>
    <a:masterClrMapping/>
  </p:clrMapOvr>
</p:sld>
</file>

<file path=ppt/slides/slide4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Straight Arrow Connector 12">
            <a:extLst>
              <a:ext uri="{FF2B5EF4-FFF2-40B4-BE49-F238E27FC236}">
                <a16:creationId xmlns:a16="http://schemas.microsoft.com/office/drawing/2014/main" id="{A6DE2085-829C-480C-9216-69D6039C0A37}"/>
              </a:ext>
            </a:extLst>
          </p:cNvPr>
          <p:cNvCxnSpPr>
            <a:cxnSpLocks/>
          </p:cNvCxnSpPr>
          <p:nvPr/>
        </p:nvCxnSpPr>
        <p:spPr>
          <a:xfrm>
            <a:off x="6717173" y="1828800"/>
            <a:ext cx="0" cy="3462754"/>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43014" name="Text Box 6"/>
          <p:cNvSpPr txBox="1">
            <a:spLocks noChangeArrowheads="1"/>
          </p:cNvSpPr>
          <p:nvPr/>
        </p:nvSpPr>
        <p:spPr bwMode="auto">
          <a:xfrm>
            <a:off x="533400" y="2356376"/>
            <a:ext cx="1005403"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Lens-</a:t>
            </a:r>
          </a:p>
          <a:p>
            <a:pPr algn="ctr" eaLnBrk="1" hangingPunct="1">
              <a:lnSpc>
                <a:spcPct val="80000"/>
              </a:lnSpc>
              <a:spcBef>
                <a:spcPct val="0"/>
              </a:spcBef>
              <a:buClrTx/>
              <a:buSzTx/>
              <a:buFontTx/>
              <a:buNone/>
            </a:pPr>
            <a:r>
              <a:rPr lang="en-US" altLang="en-US" sz="1800" dirty="0">
                <a:solidFill>
                  <a:schemeClr val="bg1">
                    <a:lumMod val="75000"/>
                  </a:schemeClr>
                </a:solidFill>
              </a:rPr>
              <a:t>Induced</a:t>
            </a:r>
          </a:p>
        </p:txBody>
      </p:sp>
      <p:sp>
        <p:nvSpPr>
          <p:cNvPr id="43017" name="Text Box 14"/>
          <p:cNvSpPr txBox="1">
            <a:spLocks noChangeArrowheads="1"/>
          </p:cNvSpPr>
          <p:nvPr/>
        </p:nvSpPr>
        <p:spPr bwMode="auto">
          <a:xfrm>
            <a:off x="3026498" y="2365901"/>
            <a:ext cx="1633781"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Aphakic/</a:t>
            </a:r>
          </a:p>
          <a:p>
            <a:pPr algn="ctr" eaLnBrk="1" hangingPunct="1">
              <a:lnSpc>
                <a:spcPct val="80000"/>
              </a:lnSpc>
              <a:spcBef>
                <a:spcPct val="0"/>
              </a:spcBef>
              <a:buClrTx/>
              <a:buSzTx/>
              <a:buFontTx/>
              <a:buNone/>
            </a:pPr>
            <a:r>
              <a:rPr lang="en-US" altLang="en-US" sz="1800" dirty="0" err="1">
                <a:solidFill>
                  <a:schemeClr val="bg1">
                    <a:lumMod val="75000"/>
                  </a:schemeClr>
                </a:solidFill>
              </a:rPr>
              <a:t>Pseudophakic</a:t>
            </a:r>
            <a:endParaRPr lang="en-US" altLang="en-US" sz="1800" dirty="0">
              <a:solidFill>
                <a:schemeClr val="bg1">
                  <a:lumMod val="75000"/>
                </a:schemeClr>
              </a:solidFill>
            </a:endParaRPr>
          </a:p>
        </p:txBody>
      </p:sp>
      <p:sp>
        <p:nvSpPr>
          <p:cNvPr id="43031" name="Text Box 35"/>
          <p:cNvSpPr txBox="1">
            <a:spLocks noChangeArrowheads="1"/>
          </p:cNvSpPr>
          <p:nvPr/>
        </p:nvSpPr>
        <p:spPr bwMode="auto">
          <a:xfrm>
            <a:off x="1190847" y="1295400"/>
            <a:ext cx="2473754"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solidFill>
                  <a:schemeClr val="bg1">
                    <a:lumMod val="75000"/>
                  </a:schemeClr>
                </a:solidFill>
              </a:rPr>
              <a:t>w/ Pupillary Block</a:t>
            </a:r>
          </a:p>
        </p:txBody>
      </p:sp>
      <p:sp>
        <p:nvSpPr>
          <p:cNvPr id="43032" name="Text Box 36"/>
          <p:cNvSpPr txBox="1">
            <a:spLocks noChangeArrowheads="1"/>
          </p:cNvSpPr>
          <p:nvPr/>
        </p:nvSpPr>
        <p:spPr bwMode="auto">
          <a:xfrm>
            <a:off x="5181600" y="1295400"/>
            <a:ext cx="2630848"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t>w/o Pupillary Block</a:t>
            </a:r>
          </a:p>
        </p:txBody>
      </p:sp>
      <p:sp>
        <p:nvSpPr>
          <p:cNvPr id="49" name="Rectangle 2">
            <a:extLst>
              <a:ext uri="{FF2B5EF4-FFF2-40B4-BE49-F238E27FC236}">
                <a16:creationId xmlns:a16="http://schemas.microsoft.com/office/drawing/2014/main" id="{240EE5BF-F7D2-4FC8-A5DD-F6B5423153C6}"/>
              </a:ext>
            </a:extLst>
          </p:cNvPr>
          <p:cNvSpPr>
            <a:spLocks noGrp="1" noChangeArrowheads="1"/>
          </p:cNvSpPr>
          <p:nvPr>
            <p:ph type="title"/>
          </p:nvPr>
        </p:nvSpPr>
        <p:spPr>
          <a:xfrm>
            <a:off x="457200" y="304800"/>
            <a:ext cx="7543800" cy="563562"/>
          </a:xfrm>
        </p:spPr>
        <p:txBody>
          <a:bodyPr/>
          <a:lstStyle/>
          <a:p>
            <a:pPr eaLnBrk="1" hangingPunct="1"/>
            <a:r>
              <a:rPr lang="en-US" altLang="en-US" sz="3500" dirty="0"/>
              <a:t>Q</a:t>
            </a:r>
          </a:p>
        </p:txBody>
      </p:sp>
      <p:sp>
        <p:nvSpPr>
          <p:cNvPr id="50" name="TextBox 49">
            <a:extLst>
              <a:ext uri="{FF2B5EF4-FFF2-40B4-BE49-F238E27FC236}">
                <a16:creationId xmlns:a16="http://schemas.microsoft.com/office/drawing/2014/main" id="{CF426230-46C8-405C-9015-99EF57762A2E}"/>
              </a:ext>
            </a:extLst>
          </p:cNvPr>
          <p:cNvSpPr txBox="1"/>
          <p:nvPr/>
        </p:nvSpPr>
        <p:spPr>
          <a:xfrm>
            <a:off x="2259496" y="189094"/>
            <a:ext cx="4607480" cy="400110"/>
          </a:xfrm>
          <a:prstGeom prst="rect">
            <a:avLst/>
          </a:prstGeom>
          <a:solidFill>
            <a:schemeClr val="accent1">
              <a:lumMod val="60000"/>
              <a:lumOff val="40000"/>
            </a:schemeClr>
          </a:solidFill>
        </p:spPr>
        <p:txBody>
          <a:bodyPr wrap="none" rtlCol="0">
            <a:spAutoFit/>
          </a:bodyPr>
          <a:lstStyle/>
          <a:p>
            <a:pPr algn="ctr"/>
            <a:r>
              <a:rPr lang="en-US" sz="2000" b="1" dirty="0"/>
              <a:t>Secondary Angle Closure Glaucoma</a:t>
            </a:r>
          </a:p>
        </p:txBody>
      </p:sp>
      <p:sp>
        <p:nvSpPr>
          <p:cNvPr id="2" name="TextBox 1">
            <a:extLst>
              <a:ext uri="{FF2B5EF4-FFF2-40B4-BE49-F238E27FC236}">
                <a16:creationId xmlns:a16="http://schemas.microsoft.com/office/drawing/2014/main" id="{A7E30BEC-923B-4C9A-A856-BDD0D882F6B8}"/>
              </a:ext>
            </a:extLst>
          </p:cNvPr>
          <p:cNvSpPr txBox="1"/>
          <p:nvPr/>
        </p:nvSpPr>
        <p:spPr>
          <a:xfrm>
            <a:off x="887305" y="2844119"/>
            <a:ext cx="1494320" cy="338554"/>
          </a:xfrm>
          <a:prstGeom prst="rect">
            <a:avLst/>
          </a:prstGeom>
          <a:noFill/>
        </p:spPr>
        <p:txBody>
          <a:bodyPr wrap="none" rtlCol="0">
            <a:spAutoFit/>
          </a:bodyPr>
          <a:lstStyle/>
          <a:p>
            <a:r>
              <a:rPr lang="en-US" sz="1600" dirty="0" err="1">
                <a:solidFill>
                  <a:schemeClr val="bg1">
                    <a:lumMod val="75000"/>
                  </a:schemeClr>
                </a:solidFill>
              </a:rPr>
              <a:t>Phacomorphic</a:t>
            </a:r>
            <a:endParaRPr lang="en-US" sz="1600" dirty="0">
              <a:solidFill>
                <a:schemeClr val="bg1">
                  <a:lumMod val="75000"/>
                </a:schemeClr>
              </a:solidFill>
            </a:endParaRPr>
          </a:p>
        </p:txBody>
      </p:sp>
      <p:sp>
        <p:nvSpPr>
          <p:cNvPr id="51" name="TextBox 50">
            <a:extLst>
              <a:ext uri="{FF2B5EF4-FFF2-40B4-BE49-F238E27FC236}">
                <a16:creationId xmlns:a16="http://schemas.microsoft.com/office/drawing/2014/main" id="{156069D4-340B-4160-A336-EBF73557CEE0}"/>
              </a:ext>
            </a:extLst>
          </p:cNvPr>
          <p:cNvSpPr txBox="1"/>
          <p:nvPr/>
        </p:nvSpPr>
        <p:spPr>
          <a:xfrm>
            <a:off x="884725" y="3175578"/>
            <a:ext cx="1402948" cy="338554"/>
          </a:xfrm>
          <a:prstGeom prst="rect">
            <a:avLst/>
          </a:prstGeom>
          <a:noFill/>
        </p:spPr>
        <p:txBody>
          <a:bodyPr wrap="none" rtlCol="0">
            <a:spAutoFit/>
          </a:bodyPr>
          <a:lstStyle/>
          <a:p>
            <a:r>
              <a:rPr lang="en-US" sz="1600" dirty="0">
                <a:solidFill>
                  <a:schemeClr val="bg1">
                    <a:lumMod val="75000"/>
                  </a:schemeClr>
                </a:solidFill>
              </a:rPr>
              <a:t>Ectopia </a:t>
            </a:r>
            <a:r>
              <a:rPr lang="en-US" sz="1600" dirty="0" err="1">
                <a:solidFill>
                  <a:schemeClr val="bg1">
                    <a:lumMod val="75000"/>
                  </a:schemeClr>
                </a:solidFill>
              </a:rPr>
              <a:t>lentis</a:t>
            </a:r>
            <a:endParaRPr lang="en-US" sz="1600" dirty="0">
              <a:solidFill>
                <a:schemeClr val="bg1">
                  <a:lumMod val="75000"/>
                </a:schemeClr>
              </a:solidFill>
            </a:endParaRPr>
          </a:p>
        </p:txBody>
      </p:sp>
      <p:cxnSp>
        <p:nvCxnSpPr>
          <p:cNvPr id="71" name="Straight Connector 70">
            <a:extLst>
              <a:ext uri="{FF2B5EF4-FFF2-40B4-BE49-F238E27FC236}">
                <a16:creationId xmlns:a16="http://schemas.microsoft.com/office/drawing/2014/main" id="{C104938D-BA8D-4E39-9D5F-9EE2012F2F3C}"/>
              </a:ext>
            </a:extLst>
          </p:cNvPr>
          <p:cNvCxnSpPr>
            <a:cxnSpLocks/>
          </p:cNvCxnSpPr>
          <p:nvPr/>
        </p:nvCxnSpPr>
        <p:spPr>
          <a:xfrm flipH="1">
            <a:off x="762665" y="3023488"/>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2A7E4E40-472F-4E50-8A7A-45C10FDD7171}"/>
              </a:ext>
            </a:extLst>
          </p:cNvPr>
          <p:cNvCxnSpPr>
            <a:cxnSpLocks/>
          </p:cNvCxnSpPr>
          <p:nvPr/>
        </p:nvCxnSpPr>
        <p:spPr>
          <a:xfrm flipH="1">
            <a:off x="762665" y="3347853"/>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C3924889-45B9-4383-9C9E-48F0A9C27AD8}"/>
              </a:ext>
            </a:extLst>
          </p:cNvPr>
          <p:cNvCxnSpPr>
            <a:cxnSpLocks/>
          </p:cNvCxnSpPr>
          <p:nvPr/>
        </p:nvCxnSpPr>
        <p:spPr>
          <a:xfrm flipH="1">
            <a:off x="748719" y="2838976"/>
            <a:ext cx="13947" cy="5088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 name="Straight Arrow Connector 5">
            <a:extLst>
              <a:ext uri="{FF2B5EF4-FFF2-40B4-BE49-F238E27FC236}">
                <a16:creationId xmlns:a16="http://schemas.microsoft.com/office/drawing/2014/main" id="{A3439F0C-5143-461F-8F3C-2E830785DEFC}"/>
              </a:ext>
            </a:extLst>
          </p:cNvPr>
          <p:cNvCxnSpPr>
            <a:stCxn id="50" idx="2"/>
          </p:cNvCxnSpPr>
          <p:nvPr/>
        </p:nvCxnSpPr>
        <p:spPr>
          <a:xfrm flipH="1">
            <a:off x="2971800" y="589204"/>
            <a:ext cx="1591436" cy="706196"/>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0" name="Straight Arrow Connector 9">
            <a:extLst>
              <a:ext uri="{FF2B5EF4-FFF2-40B4-BE49-F238E27FC236}">
                <a16:creationId xmlns:a16="http://schemas.microsoft.com/office/drawing/2014/main" id="{84DC796E-F6ED-4FBB-82D2-A260F480BF8A}"/>
              </a:ext>
            </a:extLst>
          </p:cNvPr>
          <p:cNvCxnSpPr>
            <a:cxnSpLocks/>
          </p:cNvCxnSpPr>
          <p:nvPr/>
        </p:nvCxnSpPr>
        <p:spPr>
          <a:xfrm>
            <a:off x="4572000" y="589204"/>
            <a:ext cx="1600200" cy="706196"/>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6" name="Straight Arrow Connector 25">
            <a:extLst>
              <a:ext uri="{FF2B5EF4-FFF2-40B4-BE49-F238E27FC236}">
                <a16:creationId xmlns:a16="http://schemas.microsoft.com/office/drawing/2014/main" id="{B70E0124-9B84-41A5-8D84-A66B7838A706}"/>
              </a:ext>
            </a:extLst>
          </p:cNvPr>
          <p:cNvCxnSpPr>
            <a:cxnSpLocks/>
          </p:cNvCxnSpPr>
          <p:nvPr/>
        </p:nvCxnSpPr>
        <p:spPr>
          <a:xfrm flipH="1">
            <a:off x="1159539" y="1828800"/>
            <a:ext cx="1290435" cy="478059"/>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28" name="Straight Arrow Connector 27">
            <a:extLst>
              <a:ext uri="{FF2B5EF4-FFF2-40B4-BE49-F238E27FC236}">
                <a16:creationId xmlns:a16="http://schemas.microsoft.com/office/drawing/2014/main" id="{567A4249-5C59-4416-8A8E-1C35913900AB}"/>
              </a:ext>
            </a:extLst>
          </p:cNvPr>
          <p:cNvCxnSpPr>
            <a:cxnSpLocks/>
          </p:cNvCxnSpPr>
          <p:nvPr/>
        </p:nvCxnSpPr>
        <p:spPr>
          <a:xfrm>
            <a:off x="2449973" y="1832208"/>
            <a:ext cx="1268784"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56" name="Text Box 6">
            <a:extLst>
              <a:ext uri="{FF2B5EF4-FFF2-40B4-BE49-F238E27FC236}">
                <a16:creationId xmlns:a16="http://schemas.microsoft.com/office/drawing/2014/main" id="{557983BD-9D64-49B9-A366-A08663B0451F}"/>
              </a:ext>
            </a:extLst>
          </p:cNvPr>
          <p:cNvSpPr txBox="1">
            <a:spLocks noChangeArrowheads="1"/>
          </p:cNvSpPr>
          <p:nvPr/>
        </p:nvSpPr>
        <p:spPr bwMode="auto">
          <a:xfrm>
            <a:off x="5029200" y="2356376"/>
            <a:ext cx="813043"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r" eaLnBrk="1" hangingPunct="1">
              <a:lnSpc>
                <a:spcPct val="80000"/>
              </a:lnSpc>
              <a:spcBef>
                <a:spcPct val="0"/>
              </a:spcBef>
              <a:buClrTx/>
              <a:buSzTx/>
              <a:buFontTx/>
              <a:buNone/>
            </a:pPr>
            <a:r>
              <a:rPr lang="en-US" altLang="en-US" sz="1800" dirty="0">
                <a:solidFill>
                  <a:schemeClr val="bg1">
                    <a:lumMod val="75000"/>
                  </a:schemeClr>
                </a:solidFill>
              </a:rPr>
              <a:t>‘Push’</a:t>
            </a:r>
          </a:p>
        </p:txBody>
      </p:sp>
      <p:sp>
        <p:nvSpPr>
          <p:cNvPr id="57" name="Text Box 14">
            <a:extLst>
              <a:ext uri="{FF2B5EF4-FFF2-40B4-BE49-F238E27FC236}">
                <a16:creationId xmlns:a16="http://schemas.microsoft.com/office/drawing/2014/main" id="{5DAFA1C1-3A29-4C27-A379-663FDD22E326}"/>
              </a:ext>
            </a:extLst>
          </p:cNvPr>
          <p:cNvSpPr txBox="1">
            <a:spLocks noChangeArrowheads="1"/>
          </p:cNvSpPr>
          <p:nvPr/>
        </p:nvSpPr>
        <p:spPr bwMode="auto">
          <a:xfrm>
            <a:off x="7620000" y="2365901"/>
            <a:ext cx="671979"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t>‘Pull’</a:t>
            </a:r>
          </a:p>
        </p:txBody>
      </p:sp>
      <p:cxnSp>
        <p:nvCxnSpPr>
          <p:cNvPr id="58" name="Straight Arrow Connector 57">
            <a:extLst>
              <a:ext uri="{FF2B5EF4-FFF2-40B4-BE49-F238E27FC236}">
                <a16:creationId xmlns:a16="http://schemas.microsoft.com/office/drawing/2014/main" id="{E874FEE9-46BD-46A3-90A3-DE7CC220FBFF}"/>
              </a:ext>
            </a:extLst>
          </p:cNvPr>
          <p:cNvCxnSpPr>
            <a:cxnSpLocks/>
          </p:cNvCxnSpPr>
          <p:nvPr/>
        </p:nvCxnSpPr>
        <p:spPr>
          <a:xfrm flipH="1">
            <a:off x="5867400" y="1828800"/>
            <a:ext cx="849775"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59" name="Straight Arrow Connector 58">
            <a:extLst>
              <a:ext uri="{FF2B5EF4-FFF2-40B4-BE49-F238E27FC236}">
                <a16:creationId xmlns:a16="http://schemas.microsoft.com/office/drawing/2014/main" id="{C370A4A1-FE96-4E70-B89E-839542A5E241}"/>
              </a:ext>
            </a:extLst>
          </p:cNvPr>
          <p:cNvCxnSpPr>
            <a:cxnSpLocks/>
          </p:cNvCxnSpPr>
          <p:nvPr/>
        </p:nvCxnSpPr>
        <p:spPr>
          <a:xfrm>
            <a:off x="6717173" y="1832208"/>
            <a:ext cx="902827" cy="474047"/>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62" name="Text Box 16">
            <a:extLst>
              <a:ext uri="{FF2B5EF4-FFF2-40B4-BE49-F238E27FC236}">
                <a16:creationId xmlns:a16="http://schemas.microsoft.com/office/drawing/2014/main" id="{33538067-0726-41B0-93FF-357EF00CA62D}"/>
              </a:ext>
            </a:extLst>
          </p:cNvPr>
          <p:cNvSpPr txBox="1">
            <a:spLocks noChangeArrowheads="1"/>
          </p:cNvSpPr>
          <p:nvPr/>
        </p:nvSpPr>
        <p:spPr bwMode="auto">
          <a:xfrm>
            <a:off x="8065437" y="2684785"/>
            <a:ext cx="628698"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NVG</a:t>
            </a:r>
          </a:p>
        </p:txBody>
      </p:sp>
      <p:sp>
        <p:nvSpPr>
          <p:cNvPr id="70" name="Text Box 21">
            <a:extLst>
              <a:ext uri="{FF2B5EF4-FFF2-40B4-BE49-F238E27FC236}">
                <a16:creationId xmlns:a16="http://schemas.microsoft.com/office/drawing/2014/main" id="{86C32650-BE1F-4CC3-8DB5-0C136D877E6F}"/>
              </a:ext>
            </a:extLst>
          </p:cNvPr>
          <p:cNvSpPr txBox="1">
            <a:spLocks noChangeArrowheads="1"/>
          </p:cNvSpPr>
          <p:nvPr/>
        </p:nvSpPr>
        <p:spPr bwMode="auto">
          <a:xfrm>
            <a:off x="8070534" y="3048000"/>
            <a:ext cx="526106"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a:solidFill>
                  <a:schemeClr val="bg1">
                    <a:lumMod val="75000"/>
                  </a:schemeClr>
                </a:solidFill>
              </a:rPr>
              <a:t>ICE</a:t>
            </a:r>
          </a:p>
        </p:txBody>
      </p:sp>
      <p:sp>
        <p:nvSpPr>
          <p:cNvPr id="75" name="Text Box 45">
            <a:extLst>
              <a:ext uri="{FF2B5EF4-FFF2-40B4-BE49-F238E27FC236}">
                <a16:creationId xmlns:a16="http://schemas.microsoft.com/office/drawing/2014/main" id="{2B6EDA2D-8F55-4DFD-A225-8C03CE6FC7F3}"/>
              </a:ext>
            </a:extLst>
          </p:cNvPr>
          <p:cNvSpPr txBox="1">
            <a:spLocks noChangeArrowheads="1"/>
          </p:cNvSpPr>
          <p:nvPr/>
        </p:nvSpPr>
        <p:spPr bwMode="auto">
          <a:xfrm>
            <a:off x="8073162" y="3810000"/>
            <a:ext cx="1070837" cy="74635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ts val="1700"/>
              </a:lnSpc>
              <a:spcBef>
                <a:spcPct val="0"/>
              </a:spcBef>
              <a:buClrTx/>
              <a:buSzTx/>
              <a:buFontTx/>
              <a:buNone/>
            </a:pPr>
            <a:r>
              <a:rPr lang="en-US" altLang="en-US" sz="1600" dirty="0">
                <a:solidFill>
                  <a:schemeClr val="bg1">
                    <a:lumMod val="75000"/>
                  </a:schemeClr>
                </a:solidFill>
              </a:rPr>
              <a:t>Epithelial/ fibrous ingrowth</a:t>
            </a:r>
          </a:p>
        </p:txBody>
      </p:sp>
      <p:cxnSp>
        <p:nvCxnSpPr>
          <p:cNvPr id="77" name="Straight Connector 76">
            <a:extLst>
              <a:ext uri="{FF2B5EF4-FFF2-40B4-BE49-F238E27FC236}">
                <a16:creationId xmlns:a16="http://schemas.microsoft.com/office/drawing/2014/main" id="{FC090BD7-F2E1-4464-B57B-9CBE5874C89B}"/>
              </a:ext>
            </a:extLst>
          </p:cNvPr>
          <p:cNvCxnSpPr>
            <a:cxnSpLocks/>
          </p:cNvCxnSpPr>
          <p:nvPr/>
        </p:nvCxnSpPr>
        <p:spPr>
          <a:xfrm>
            <a:off x="7873969" y="2674448"/>
            <a:ext cx="7724" cy="128795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8" name="Straight Connector 77">
            <a:extLst>
              <a:ext uri="{FF2B5EF4-FFF2-40B4-BE49-F238E27FC236}">
                <a16:creationId xmlns:a16="http://schemas.microsoft.com/office/drawing/2014/main" id="{B1922ED5-C3D8-43D8-A00D-1D6BC9201DBA}"/>
              </a:ext>
            </a:extLst>
          </p:cNvPr>
          <p:cNvCxnSpPr/>
          <p:nvPr/>
        </p:nvCxnSpPr>
        <p:spPr>
          <a:xfrm flipH="1">
            <a:off x="7873968" y="2840262"/>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9" name="Straight Connector 78">
            <a:extLst>
              <a:ext uri="{FF2B5EF4-FFF2-40B4-BE49-F238E27FC236}">
                <a16:creationId xmlns:a16="http://schemas.microsoft.com/office/drawing/2014/main" id="{77019ED2-6D69-4A60-9D19-D4DB786EA3A0}"/>
              </a:ext>
            </a:extLst>
          </p:cNvPr>
          <p:cNvCxnSpPr/>
          <p:nvPr/>
        </p:nvCxnSpPr>
        <p:spPr>
          <a:xfrm flipH="1">
            <a:off x="7873968" y="3213518"/>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1" name="Straight Connector 80">
            <a:extLst>
              <a:ext uri="{FF2B5EF4-FFF2-40B4-BE49-F238E27FC236}">
                <a16:creationId xmlns:a16="http://schemas.microsoft.com/office/drawing/2014/main" id="{9796A12F-4125-4C05-8EE8-A388740C580D}"/>
              </a:ext>
            </a:extLst>
          </p:cNvPr>
          <p:cNvCxnSpPr/>
          <p:nvPr/>
        </p:nvCxnSpPr>
        <p:spPr>
          <a:xfrm flipH="1">
            <a:off x="7877837" y="3581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3" name="Straight Connector 82">
            <a:extLst>
              <a:ext uri="{FF2B5EF4-FFF2-40B4-BE49-F238E27FC236}">
                <a16:creationId xmlns:a16="http://schemas.microsoft.com/office/drawing/2014/main" id="{7FDC5F4B-9BF0-42AD-B8BB-2F2399BCF1E2}"/>
              </a:ext>
            </a:extLst>
          </p:cNvPr>
          <p:cNvCxnSpPr/>
          <p:nvPr/>
        </p:nvCxnSpPr>
        <p:spPr>
          <a:xfrm flipH="1">
            <a:off x="7881693" y="3962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93" name="Text Box 42">
            <a:extLst>
              <a:ext uri="{FF2B5EF4-FFF2-40B4-BE49-F238E27FC236}">
                <a16:creationId xmlns:a16="http://schemas.microsoft.com/office/drawing/2014/main" id="{53BAB77F-E061-4834-9068-34BDF78AD071}"/>
              </a:ext>
            </a:extLst>
          </p:cNvPr>
          <p:cNvSpPr txBox="1">
            <a:spLocks noChangeArrowheads="1"/>
          </p:cNvSpPr>
          <p:nvPr/>
        </p:nvSpPr>
        <p:spPr bwMode="auto">
          <a:xfrm>
            <a:off x="8111387" y="3429000"/>
            <a:ext cx="856196"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Flat AC</a:t>
            </a:r>
          </a:p>
        </p:txBody>
      </p:sp>
      <p:sp>
        <p:nvSpPr>
          <p:cNvPr id="100" name="Text Box 23">
            <a:extLst>
              <a:ext uri="{FF2B5EF4-FFF2-40B4-BE49-F238E27FC236}">
                <a16:creationId xmlns:a16="http://schemas.microsoft.com/office/drawing/2014/main" id="{D8F2FCFF-2984-4836-B000-9C5601A8EAAA}"/>
              </a:ext>
            </a:extLst>
          </p:cNvPr>
          <p:cNvSpPr txBox="1">
            <a:spLocks noChangeArrowheads="1"/>
          </p:cNvSpPr>
          <p:nvPr/>
        </p:nvSpPr>
        <p:spPr bwMode="auto">
          <a:xfrm>
            <a:off x="5530369" y="2667000"/>
            <a:ext cx="2143536"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Aqueous misdirection</a:t>
            </a:r>
          </a:p>
        </p:txBody>
      </p:sp>
      <p:cxnSp>
        <p:nvCxnSpPr>
          <p:cNvPr id="104" name="Straight Connector 103">
            <a:extLst>
              <a:ext uri="{FF2B5EF4-FFF2-40B4-BE49-F238E27FC236}">
                <a16:creationId xmlns:a16="http://schemas.microsoft.com/office/drawing/2014/main" id="{49D87D4A-E317-4446-9B95-5184CB3968F3}"/>
              </a:ext>
            </a:extLst>
          </p:cNvPr>
          <p:cNvCxnSpPr>
            <a:cxnSpLocks/>
          </p:cNvCxnSpPr>
          <p:nvPr/>
        </p:nvCxnSpPr>
        <p:spPr>
          <a:xfrm flipH="1">
            <a:off x="5316229" y="2667000"/>
            <a:ext cx="7397" cy="25314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5" name="Straight Connector 104">
            <a:extLst>
              <a:ext uri="{FF2B5EF4-FFF2-40B4-BE49-F238E27FC236}">
                <a16:creationId xmlns:a16="http://schemas.microsoft.com/office/drawing/2014/main" id="{F40B6D71-75A8-4A88-864D-00D14C2F710D}"/>
              </a:ext>
            </a:extLst>
          </p:cNvPr>
          <p:cNvCxnSpPr/>
          <p:nvPr/>
        </p:nvCxnSpPr>
        <p:spPr>
          <a:xfrm flipH="1">
            <a:off x="5323624" y="2832814"/>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6" name="Straight Connector 105">
            <a:extLst>
              <a:ext uri="{FF2B5EF4-FFF2-40B4-BE49-F238E27FC236}">
                <a16:creationId xmlns:a16="http://schemas.microsoft.com/office/drawing/2014/main" id="{010BF7B2-AA07-4DCF-822D-E2DB5CC0BF59}"/>
              </a:ext>
            </a:extLst>
          </p:cNvPr>
          <p:cNvCxnSpPr/>
          <p:nvPr/>
        </p:nvCxnSpPr>
        <p:spPr>
          <a:xfrm flipH="1">
            <a:off x="5323624" y="3360065"/>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a:extLst>
              <a:ext uri="{FF2B5EF4-FFF2-40B4-BE49-F238E27FC236}">
                <a16:creationId xmlns:a16="http://schemas.microsoft.com/office/drawing/2014/main" id="{BAC8035C-3999-4C31-93CD-6C0D2ADEB73B}"/>
              </a:ext>
            </a:extLst>
          </p:cNvPr>
          <p:cNvCxnSpPr/>
          <p:nvPr/>
        </p:nvCxnSpPr>
        <p:spPr>
          <a:xfrm flipH="1">
            <a:off x="5323536" y="3786938"/>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8" name="Straight Connector 107">
            <a:extLst>
              <a:ext uri="{FF2B5EF4-FFF2-40B4-BE49-F238E27FC236}">
                <a16:creationId xmlns:a16="http://schemas.microsoft.com/office/drawing/2014/main" id="{DB64CAEE-69B4-426A-8A5B-D1269DBF0F66}"/>
              </a:ext>
            </a:extLst>
          </p:cNvPr>
          <p:cNvCxnSpPr/>
          <p:nvPr/>
        </p:nvCxnSpPr>
        <p:spPr>
          <a:xfrm flipH="1">
            <a:off x="5327493" y="4249152"/>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12" name="Straight Connector 111">
            <a:extLst>
              <a:ext uri="{FF2B5EF4-FFF2-40B4-BE49-F238E27FC236}">
                <a16:creationId xmlns:a16="http://schemas.microsoft.com/office/drawing/2014/main" id="{99A16C30-4BE4-48E5-8B65-0C5F3039B8DC}"/>
              </a:ext>
            </a:extLst>
          </p:cNvPr>
          <p:cNvCxnSpPr/>
          <p:nvPr/>
        </p:nvCxnSpPr>
        <p:spPr>
          <a:xfrm flipH="1">
            <a:off x="5333455" y="51816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13" name="Text Box 42">
            <a:extLst>
              <a:ext uri="{FF2B5EF4-FFF2-40B4-BE49-F238E27FC236}">
                <a16:creationId xmlns:a16="http://schemas.microsoft.com/office/drawing/2014/main" id="{056DFFD9-3CA2-42E7-90FE-4F14522E3504}"/>
              </a:ext>
            </a:extLst>
          </p:cNvPr>
          <p:cNvSpPr txBox="1">
            <a:spLocks noChangeArrowheads="1"/>
          </p:cNvSpPr>
          <p:nvPr/>
        </p:nvSpPr>
        <p:spPr bwMode="auto">
          <a:xfrm>
            <a:off x="5533954" y="3623846"/>
            <a:ext cx="1563248"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Retinal surgery</a:t>
            </a:r>
          </a:p>
        </p:txBody>
      </p:sp>
      <p:sp>
        <p:nvSpPr>
          <p:cNvPr id="118" name="Text Box 47">
            <a:extLst>
              <a:ext uri="{FF2B5EF4-FFF2-40B4-BE49-F238E27FC236}">
                <a16:creationId xmlns:a16="http://schemas.microsoft.com/office/drawing/2014/main" id="{3F59D898-ECAD-49F0-9425-2A1BC8DDA7B5}"/>
              </a:ext>
            </a:extLst>
          </p:cNvPr>
          <p:cNvSpPr txBox="1">
            <a:spLocks noChangeArrowheads="1"/>
          </p:cNvSpPr>
          <p:nvPr/>
        </p:nvSpPr>
        <p:spPr bwMode="auto">
          <a:xfrm>
            <a:off x="5523688" y="4538246"/>
            <a:ext cx="1414170"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Drug-induced</a:t>
            </a:r>
          </a:p>
        </p:txBody>
      </p:sp>
      <p:sp>
        <p:nvSpPr>
          <p:cNvPr id="16" name="TextBox 15">
            <a:extLst>
              <a:ext uri="{FF2B5EF4-FFF2-40B4-BE49-F238E27FC236}">
                <a16:creationId xmlns:a16="http://schemas.microsoft.com/office/drawing/2014/main" id="{984E008D-FBBA-42B4-940E-EA26772E0161}"/>
              </a:ext>
            </a:extLst>
          </p:cNvPr>
          <p:cNvSpPr txBox="1"/>
          <p:nvPr/>
        </p:nvSpPr>
        <p:spPr>
          <a:xfrm>
            <a:off x="6230528" y="5257800"/>
            <a:ext cx="1326004" cy="369332"/>
          </a:xfrm>
          <a:prstGeom prst="rect">
            <a:avLst/>
          </a:prstGeom>
          <a:noFill/>
        </p:spPr>
        <p:txBody>
          <a:bodyPr wrap="none" rtlCol="0">
            <a:spAutoFit/>
          </a:bodyPr>
          <a:lstStyle/>
          <a:p>
            <a:pPr algn="ctr"/>
            <a:r>
              <a:rPr lang="en-US" dirty="0"/>
              <a:t>Both/Either</a:t>
            </a:r>
          </a:p>
        </p:txBody>
      </p:sp>
      <p:cxnSp>
        <p:nvCxnSpPr>
          <p:cNvPr id="125" name="Straight Connector 124">
            <a:extLst>
              <a:ext uri="{FF2B5EF4-FFF2-40B4-BE49-F238E27FC236}">
                <a16:creationId xmlns:a16="http://schemas.microsoft.com/office/drawing/2014/main" id="{01138141-D318-4ED7-A7FE-D8F2155CE890}"/>
              </a:ext>
            </a:extLst>
          </p:cNvPr>
          <p:cNvCxnSpPr/>
          <p:nvPr/>
        </p:nvCxnSpPr>
        <p:spPr>
          <a:xfrm flipH="1">
            <a:off x="5334000" y="4724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26" name="Straight Connector 125">
            <a:extLst>
              <a:ext uri="{FF2B5EF4-FFF2-40B4-BE49-F238E27FC236}">
                <a16:creationId xmlns:a16="http://schemas.microsoft.com/office/drawing/2014/main" id="{6A68A6E1-B33D-4DCB-B058-B68464DE4B44}"/>
              </a:ext>
            </a:extLst>
          </p:cNvPr>
          <p:cNvCxnSpPr/>
          <p:nvPr/>
        </p:nvCxnSpPr>
        <p:spPr>
          <a:xfrm flipH="1">
            <a:off x="6659428" y="6172200"/>
            <a:ext cx="24447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27" name="Text Box 47">
            <a:extLst>
              <a:ext uri="{FF2B5EF4-FFF2-40B4-BE49-F238E27FC236}">
                <a16:creationId xmlns:a16="http://schemas.microsoft.com/office/drawing/2014/main" id="{CB562EB8-FC3E-4FF1-9CAC-25A982EDFAD7}"/>
              </a:ext>
            </a:extLst>
          </p:cNvPr>
          <p:cNvSpPr txBox="1">
            <a:spLocks noChangeArrowheads="1"/>
          </p:cNvSpPr>
          <p:nvPr/>
        </p:nvSpPr>
        <p:spPr bwMode="auto">
          <a:xfrm>
            <a:off x="6929102" y="6002923"/>
            <a:ext cx="807401"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b="1" dirty="0"/>
              <a:t>Tumor</a:t>
            </a:r>
          </a:p>
        </p:txBody>
      </p:sp>
      <p:sp>
        <p:nvSpPr>
          <p:cNvPr id="128" name="Text Box 45">
            <a:extLst>
              <a:ext uri="{FF2B5EF4-FFF2-40B4-BE49-F238E27FC236}">
                <a16:creationId xmlns:a16="http://schemas.microsoft.com/office/drawing/2014/main" id="{2B14E4F1-0A9B-43CA-851A-DE098D068E26}"/>
              </a:ext>
            </a:extLst>
          </p:cNvPr>
          <p:cNvSpPr txBox="1">
            <a:spLocks noChangeArrowheads="1"/>
          </p:cNvSpPr>
          <p:nvPr/>
        </p:nvSpPr>
        <p:spPr bwMode="auto">
          <a:xfrm>
            <a:off x="6901248" y="5605046"/>
            <a:ext cx="1404552"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Inflammation</a:t>
            </a:r>
          </a:p>
        </p:txBody>
      </p:sp>
      <p:cxnSp>
        <p:nvCxnSpPr>
          <p:cNvPr id="129" name="Straight Connector 128">
            <a:extLst>
              <a:ext uri="{FF2B5EF4-FFF2-40B4-BE49-F238E27FC236}">
                <a16:creationId xmlns:a16="http://schemas.microsoft.com/office/drawing/2014/main" id="{1C03588A-559C-4FF7-A730-3C814B3E6C4C}"/>
              </a:ext>
            </a:extLst>
          </p:cNvPr>
          <p:cNvCxnSpPr/>
          <p:nvPr/>
        </p:nvCxnSpPr>
        <p:spPr>
          <a:xfrm flipH="1">
            <a:off x="6659973" y="5782355"/>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3" name="Straight Connector 22">
            <a:extLst>
              <a:ext uri="{FF2B5EF4-FFF2-40B4-BE49-F238E27FC236}">
                <a16:creationId xmlns:a16="http://schemas.microsoft.com/office/drawing/2014/main" id="{5227FDFD-469A-47AE-BC94-11CE6418AA83}"/>
              </a:ext>
            </a:extLst>
          </p:cNvPr>
          <p:cNvCxnSpPr/>
          <p:nvPr/>
        </p:nvCxnSpPr>
        <p:spPr>
          <a:xfrm>
            <a:off x="6659428" y="5596201"/>
            <a:ext cx="0" cy="5759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52" name="Text Box 47">
            <a:extLst>
              <a:ext uri="{FF2B5EF4-FFF2-40B4-BE49-F238E27FC236}">
                <a16:creationId xmlns:a16="http://schemas.microsoft.com/office/drawing/2014/main" id="{E3578916-9804-473C-8F06-D4FA0BCEDFD0}"/>
              </a:ext>
            </a:extLst>
          </p:cNvPr>
          <p:cNvSpPr txBox="1">
            <a:spLocks noChangeArrowheads="1"/>
          </p:cNvSpPr>
          <p:nvPr/>
        </p:nvSpPr>
        <p:spPr bwMode="auto">
          <a:xfrm>
            <a:off x="5543446" y="4055146"/>
            <a:ext cx="1619354"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err="1">
                <a:solidFill>
                  <a:schemeClr val="bg1">
                    <a:lumMod val="75000"/>
                  </a:schemeClr>
                </a:solidFill>
              </a:rPr>
              <a:t>Nanophthalmos</a:t>
            </a:r>
            <a:endParaRPr lang="en-US" altLang="en-US" sz="1600" dirty="0">
              <a:solidFill>
                <a:schemeClr val="bg1">
                  <a:lumMod val="75000"/>
                </a:schemeClr>
              </a:solidFill>
            </a:endParaRPr>
          </a:p>
        </p:txBody>
      </p:sp>
      <p:sp>
        <p:nvSpPr>
          <p:cNvPr id="53" name="Text Box 45">
            <a:extLst>
              <a:ext uri="{FF2B5EF4-FFF2-40B4-BE49-F238E27FC236}">
                <a16:creationId xmlns:a16="http://schemas.microsoft.com/office/drawing/2014/main" id="{57D1A14F-68FE-47D2-983C-1A879D66A9DC}"/>
              </a:ext>
            </a:extLst>
          </p:cNvPr>
          <p:cNvSpPr txBox="1">
            <a:spLocks noChangeArrowheads="1"/>
          </p:cNvSpPr>
          <p:nvPr/>
        </p:nvSpPr>
        <p:spPr bwMode="auto">
          <a:xfrm>
            <a:off x="5523688" y="5013493"/>
            <a:ext cx="582211"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PFV</a:t>
            </a:r>
          </a:p>
        </p:txBody>
      </p:sp>
      <p:sp>
        <p:nvSpPr>
          <p:cNvPr id="54" name="Text Box 42">
            <a:extLst>
              <a:ext uri="{FF2B5EF4-FFF2-40B4-BE49-F238E27FC236}">
                <a16:creationId xmlns:a16="http://schemas.microsoft.com/office/drawing/2014/main" id="{E1E37D2C-2C52-446B-843B-01E64990D3EC}"/>
              </a:ext>
            </a:extLst>
          </p:cNvPr>
          <p:cNvSpPr txBox="1">
            <a:spLocks noChangeArrowheads="1"/>
          </p:cNvSpPr>
          <p:nvPr/>
        </p:nvSpPr>
        <p:spPr bwMode="auto">
          <a:xfrm>
            <a:off x="5551406" y="3192546"/>
            <a:ext cx="2276072"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ERD/choroidal effusion</a:t>
            </a:r>
          </a:p>
        </p:txBody>
      </p:sp>
      <p:sp>
        <p:nvSpPr>
          <p:cNvPr id="3" name="TextBox 2">
            <a:extLst>
              <a:ext uri="{FF2B5EF4-FFF2-40B4-BE49-F238E27FC236}">
                <a16:creationId xmlns:a16="http://schemas.microsoft.com/office/drawing/2014/main" id="{347514E9-5EC1-4A4C-939E-A8E93F18C37C}"/>
              </a:ext>
            </a:extLst>
          </p:cNvPr>
          <p:cNvSpPr txBox="1"/>
          <p:nvPr/>
        </p:nvSpPr>
        <p:spPr>
          <a:xfrm>
            <a:off x="2522124" y="3660392"/>
            <a:ext cx="4941559" cy="1323439"/>
          </a:xfrm>
          <a:prstGeom prst="rect">
            <a:avLst/>
          </a:prstGeom>
          <a:solidFill>
            <a:srgbClr val="F8E284"/>
          </a:solidFill>
        </p:spPr>
        <p:txBody>
          <a:bodyPr wrap="square" rtlCol="0">
            <a:spAutoFit/>
          </a:bodyPr>
          <a:lstStyle/>
          <a:p>
            <a:r>
              <a:rPr lang="en-US" sz="1600" i="1" dirty="0">
                <a:solidFill>
                  <a:srgbClr val="FF0000"/>
                </a:solidFill>
              </a:rPr>
              <a:t>How would a tumor </a:t>
            </a:r>
            <a:r>
              <a:rPr lang="en-US" sz="1600" b="1" dirty="0">
                <a:solidFill>
                  <a:srgbClr val="FF0000"/>
                </a:solidFill>
              </a:rPr>
              <a:t>pull</a:t>
            </a:r>
            <a:r>
              <a:rPr lang="en-US" sz="1600" i="1" dirty="0">
                <a:solidFill>
                  <a:srgbClr val="FF0000"/>
                </a:solidFill>
              </a:rPr>
              <a:t> the angle closed?</a:t>
            </a:r>
            <a:endParaRPr lang="en-US" sz="1600" i="1" dirty="0">
              <a:solidFill>
                <a:srgbClr val="F8E284"/>
              </a:solidFill>
            </a:endParaRPr>
          </a:p>
          <a:p>
            <a:r>
              <a:rPr lang="en-US" sz="1600" dirty="0">
                <a:solidFill>
                  <a:srgbClr val="F8E284"/>
                </a:solidFill>
              </a:rPr>
              <a:t>Via one of two mechanisms:</a:t>
            </a:r>
          </a:p>
          <a:p>
            <a:r>
              <a:rPr lang="en-US" sz="1600" dirty="0">
                <a:solidFill>
                  <a:srgbClr val="F8E284"/>
                </a:solidFill>
              </a:rPr>
              <a:t>--Tumor-induced NVI/NVA leading to NVG </a:t>
            </a:r>
          </a:p>
          <a:p>
            <a:r>
              <a:rPr lang="en-US" sz="1600" dirty="0">
                <a:solidFill>
                  <a:srgbClr val="F8E284"/>
                </a:solidFill>
              </a:rPr>
              <a:t>--Tumor necrosis can produce severe inflammation, leading to posterior synechiae and/or PAS</a:t>
            </a:r>
          </a:p>
        </p:txBody>
      </p:sp>
      <p:cxnSp>
        <p:nvCxnSpPr>
          <p:cNvPr id="21" name="Connector: Elbow 20">
            <a:extLst>
              <a:ext uri="{FF2B5EF4-FFF2-40B4-BE49-F238E27FC236}">
                <a16:creationId xmlns:a16="http://schemas.microsoft.com/office/drawing/2014/main" id="{9CBA8279-FC12-404D-8BDA-D555530A6D0D}"/>
              </a:ext>
            </a:extLst>
          </p:cNvPr>
          <p:cNvCxnSpPr>
            <a:cxnSpLocks/>
          </p:cNvCxnSpPr>
          <p:nvPr/>
        </p:nvCxnSpPr>
        <p:spPr>
          <a:xfrm rot="16200000" flipH="1">
            <a:off x="7622331" y="4255514"/>
            <a:ext cx="754914" cy="236191"/>
          </a:xfrm>
          <a:prstGeom prst="bentConnector3">
            <a:avLst>
              <a:gd name="adj1" fmla="val 104419"/>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69" name="Text Box 47">
            <a:extLst>
              <a:ext uri="{FF2B5EF4-FFF2-40B4-BE49-F238E27FC236}">
                <a16:creationId xmlns:a16="http://schemas.microsoft.com/office/drawing/2014/main" id="{4D97FD5C-B901-40BA-9E78-C8EB2D510429}"/>
              </a:ext>
            </a:extLst>
          </p:cNvPr>
          <p:cNvSpPr txBox="1">
            <a:spLocks noChangeArrowheads="1"/>
          </p:cNvSpPr>
          <p:nvPr/>
        </p:nvSpPr>
        <p:spPr bwMode="auto">
          <a:xfrm>
            <a:off x="8053281" y="4596111"/>
            <a:ext cx="807401" cy="338554"/>
          </a:xfrm>
          <a:prstGeom prst="rect">
            <a:avLst/>
          </a:prstGeom>
          <a:no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b="1" dirty="0"/>
              <a:t>Tumor</a:t>
            </a:r>
          </a:p>
        </p:txBody>
      </p:sp>
      <p:sp>
        <p:nvSpPr>
          <p:cNvPr id="60" name="Oval 59">
            <a:extLst>
              <a:ext uri="{FF2B5EF4-FFF2-40B4-BE49-F238E27FC236}">
                <a16:creationId xmlns:a16="http://schemas.microsoft.com/office/drawing/2014/main" id="{CA065540-8F70-427E-B5F7-7CA834BCF4A0}"/>
              </a:ext>
            </a:extLst>
          </p:cNvPr>
          <p:cNvSpPr/>
          <p:nvPr/>
        </p:nvSpPr>
        <p:spPr>
          <a:xfrm>
            <a:off x="8014693" y="4556358"/>
            <a:ext cx="884575" cy="430469"/>
          </a:xfrm>
          <a:prstGeom prst="ellipse">
            <a:avLst/>
          </a:prstGeom>
          <a:noFill/>
          <a:ln>
            <a:solidFill>
              <a:schemeClr val="tx1"/>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Oval 60">
            <a:extLst>
              <a:ext uri="{FF2B5EF4-FFF2-40B4-BE49-F238E27FC236}">
                <a16:creationId xmlns:a16="http://schemas.microsoft.com/office/drawing/2014/main" id="{1D60E733-458F-4513-A33D-57D1D4924388}"/>
              </a:ext>
            </a:extLst>
          </p:cNvPr>
          <p:cNvSpPr/>
          <p:nvPr/>
        </p:nvSpPr>
        <p:spPr>
          <a:xfrm>
            <a:off x="6858000" y="5956965"/>
            <a:ext cx="911200" cy="430469"/>
          </a:xfrm>
          <a:prstGeom prst="ellipse">
            <a:avLst/>
          </a:prstGeom>
          <a:noFill/>
          <a:ln>
            <a:solidFill>
              <a:schemeClr val="tx1"/>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4177821126"/>
      </p:ext>
    </p:extLst>
  </p:cSld>
  <p:clrMapOvr>
    <a:masterClrMapping/>
  </p:clrMapOvr>
</p:sld>
</file>

<file path=ppt/slides/slide4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Straight Arrow Connector 12">
            <a:extLst>
              <a:ext uri="{FF2B5EF4-FFF2-40B4-BE49-F238E27FC236}">
                <a16:creationId xmlns:a16="http://schemas.microsoft.com/office/drawing/2014/main" id="{A6DE2085-829C-480C-9216-69D6039C0A37}"/>
              </a:ext>
            </a:extLst>
          </p:cNvPr>
          <p:cNvCxnSpPr>
            <a:cxnSpLocks/>
          </p:cNvCxnSpPr>
          <p:nvPr/>
        </p:nvCxnSpPr>
        <p:spPr>
          <a:xfrm>
            <a:off x="6717173" y="1828800"/>
            <a:ext cx="0" cy="3462754"/>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43014" name="Text Box 6"/>
          <p:cNvSpPr txBox="1">
            <a:spLocks noChangeArrowheads="1"/>
          </p:cNvSpPr>
          <p:nvPr/>
        </p:nvSpPr>
        <p:spPr bwMode="auto">
          <a:xfrm>
            <a:off x="533400" y="2356376"/>
            <a:ext cx="1005403"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Lens-</a:t>
            </a:r>
          </a:p>
          <a:p>
            <a:pPr algn="ctr" eaLnBrk="1" hangingPunct="1">
              <a:lnSpc>
                <a:spcPct val="80000"/>
              </a:lnSpc>
              <a:spcBef>
                <a:spcPct val="0"/>
              </a:spcBef>
              <a:buClrTx/>
              <a:buSzTx/>
              <a:buFontTx/>
              <a:buNone/>
            </a:pPr>
            <a:r>
              <a:rPr lang="en-US" altLang="en-US" sz="1800" dirty="0">
                <a:solidFill>
                  <a:schemeClr val="bg1">
                    <a:lumMod val="75000"/>
                  </a:schemeClr>
                </a:solidFill>
              </a:rPr>
              <a:t>Induced</a:t>
            </a:r>
          </a:p>
        </p:txBody>
      </p:sp>
      <p:sp>
        <p:nvSpPr>
          <p:cNvPr id="43017" name="Text Box 14"/>
          <p:cNvSpPr txBox="1">
            <a:spLocks noChangeArrowheads="1"/>
          </p:cNvSpPr>
          <p:nvPr/>
        </p:nvSpPr>
        <p:spPr bwMode="auto">
          <a:xfrm>
            <a:off x="3026498" y="2365901"/>
            <a:ext cx="1633781"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Aphakic/</a:t>
            </a:r>
          </a:p>
          <a:p>
            <a:pPr algn="ctr" eaLnBrk="1" hangingPunct="1">
              <a:lnSpc>
                <a:spcPct val="80000"/>
              </a:lnSpc>
              <a:spcBef>
                <a:spcPct val="0"/>
              </a:spcBef>
              <a:buClrTx/>
              <a:buSzTx/>
              <a:buFontTx/>
              <a:buNone/>
            </a:pPr>
            <a:r>
              <a:rPr lang="en-US" altLang="en-US" sz="1800" dirty="0" err="1">
                <a:solidFill>
                  <a:schemeClr val="bg1">
                    <a:lumMod val="75000"/>
                  </a:schemeClr>
                </a:solidFill>
              </a:rPr>
              <a:t>Pseudophakic</a:t>
            </a:r>
            <a:endParaRPr lang="en-US" altLang="en-US" sz="1800" dirty="0">
              <a:solidFill>
                <a:schemeClr val="bg1">
                  <a:lumMod val="75000"/>
                </a:schemeClr>
              </a:solidFill>
            </a:endParaRPr>
          </a:p>
        </p:txBody>
      </p:sp>
      <p:sp>
        <p:nvSpPr>
          <p:cNvPr id="43031" name="Text Box 35"/>
          <p:cNvSpPr txBox="1">
            <a:spLocks noChangeArrowheads="1"/>
          </p:cNvSpPr>
          <p:nvPr/>
        </p:nvSpPr>
        <p:spPr bwMode="auto">
          <a:xfrm>
            <a:off x="1190847" y="1295400"/>
            <a:ext cx="2473754"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solidFill>
                  <a:schemeClr val="bg1">
                    <a:lumMod val="75000"/>
                  </a:schemeClr>
                </a:solidFill>
              </a:rPr>
              <a:t>w/ Pupillary Block</a:t>
            </a:r>
          </a:p>
        </p:txBody>
      </p:sp>
      <p:sp>
        <p:nvSpPr>
          <p:cNvPr id="43032" name="Text Box 36"/>
          <p:cNvSpPr txBox="1">
            <a:spLocks noChangeArrowheads="1"/>
          </p:cNvSpPr>
          <p:nvPr/>
        </p:nvSpPr>
        <p:spPr bwMode="auto">
          <a:xfrm>
            <a:off x="5181600" y="1295400"/>
            <a:ext cx="2630848"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t>w/o Pupillary Block</a:t>
            </a:r>
          </a:p>
        </p:txBody>
      </p:sp>
      <p:sp>
        <p:nvSpPr>
          <p:cNvPr id="49" name="Rectangle 2">
            <a:extLst>
              <a:ext uri="{FF2B5EF4-FFF2-40B4-BE49-F238E27FC236}">
                <a16:creationId xmlns:a16="http://schemas.microsoft.com/office/drawing/2014/main" id="{240EE5BF-F7D2-4FC8-A5DD-F6B5423153C6}"/>
              </a:ext>
            </a:extLst>
          </p:cNvPr>
          <p:cNvSpPr>
            <a:spLocks noGrp="1" noChangeArrowheads="1"/>
          </p:cNvSpPr>
          <p:nvPr>
            <p:ph type="title"/>
          </p:nvPr>
        </p:nvSpPr>
        <p:spPr>
          <a:xfrm>
            <a:off x="457200" y="304800"/>
            <a:ext cx="7543800" cy="563562"/>
          </a:xfrm>
        </p:spPr>
        <p:txBody>
          <a:bodyPr/>
          <a:lstStyle/>
          <a:p>
            <a:pPr eaLnBrk="1" hangingPunct="1"/>
            <a:r>
              <a:rPr lang="en-US" altLang="en-US" sz="3500" dirty="0"/>
              <a:t>Q/A</a:t>
            </a:r>
          </a:p>
        </p:txBody>
      </p:sp>
      <p:sp>
        <p:nvSpPr>
          <p:cNvPr id="50" name="TextBox 49">
            <a:extLst>
              <a:ext uri="{FF2B5EF4-FFF2-40B4-BE49-F238E27FC236}">
                <a16:creationId xmlns:a16="http://schemas.microsoft.com/office/drawing/2014/main" id="{CF426230-46C8-405C-9015-99EF57762A2E}"/>
              </a:ext>
            </a:extLst>
          </p:cNvPr>
          <p:cNvSpPr txBox="1"/>
          <p:nvPr/>
        </p:nvSpPr>
        <p:spPr>
          <a:xfrm>
            <a:off x="2259496" y="189094"/>
            <a:ext cx="4607480" cy="400110"/>
          </a:xfrm>
          <a:prstGeom prst="rect">
            <a:avLst/>
          </a:prstGeom>
          <a:solidFill>
            <a:schemeClr val="accent1">
              <a:lumMod val="60000"/>
              <a:lumOff val="40000"/>
            </a:schemeClr>
          </a:solidFill>
        </p:spPr>
        <p:txBody>
          <a:bodyPr wrap="none" rtlCol="0">
            <a:spAutoFit/>
          </a:bodyPr>
          <a:lstStyle/>
          <a:p>
            <a:pPr algn="ctr"/>
            <a:r>
              <a:rPr lang="en-US" sz="2000" b="1" dirty="0"/>
              <a:t>Secondary Angle Closure Glaucoma</a:t>
            </a:r>
          </a:p>
        </p:txBody>
      </p:sp>
      <p:sp>
        <p:nvSpPr>
          <p:cNvPr id="2" name="TextBox 1">
            <a:extLst>
              <a:ext uri="{FF2B5EF4-FFF2-40B4-BE49-F238E27FC236}">
                <a16:creationId xmlns:a16="http://schemas.microsoft.com/office/drawing/2014/main" id="{A7E30BEC-923B-4C9A-A856-BDD0D882F6B8}"/>
              </a:ext>
            </a:extLst>
          </p:cNvPr>
          <p:cNvSpPr txBox="1"/>
          <p:nvPr/>
        </p:nvSpPr>
        <p:spPr>
          <a:xfrm>
            <a:off x="887305" y="2844119"/>
            <a:ext cx="1494320" cy="338554"/>
          </a:xfrm>
          <a:prstGeom prst="rect">
            <a:avLst/>
          </a:prstGeom>
          <a:noFill/>
        </p:spPr>
        <p:txBody>
          <a:bodyPr wrap="none" rtlCol="0">
            <a:spAutoFit/>
          </a:bodyPr>
          <a:lstStyle/>
          <a:p>
            <a:r>
              <a:rPr lang="en-US" sz="1600" dirty="0" err="1">
                <a:solidFill>
                  <a:schemeClr val="bg1">
                    <a:lumMod val="75000"/>
                  </a:schemeClr>
                </a:solidFill>
              </a:rPr>
              <a:t>Phacomorphic</a:t>
            </a:r>
            <a:endParaRPr lang="en-US" sz="1600" dirty="0">
              <a:solidFill>
                <a:schemeClr val="bg1">
                  <a:lumMod val="75000"/>
                </a:schemeClr>
              </a:solidFill>
            </a:endParaRPr>
          </a:p>
        </p:txBody>
      </p:sp>
      <p:sp>
        <p:nvSpPr>
          <p:cNvPr id="51" name="TextBox 50">
            <a:extLst>
              <a:ext uri="{FF2B5EF4-FFF2-40B4-BE49-F238E27FC236}">
                <a16:creationId xmlns:a16="http://schemas.microsoft.com/office/drawing/2014/main" id="{156069D4-340B-4160-A336-EBF73557CEE0}"/>
              </a:ext>
            </a:extLst>
          </p:cNvPr>
          <p:cNvSpPr txBox="1"/>
          <p:nvPr/>
        </p:nvSpPr>
        <p:spPr>
          <a:xfrm>
            <a:off x="884725" y="3175578"/>
            <a:ext cx="1402948" cy="338554"/>
          </a:xfrm>
          <a:prstGeom prst="rect">
            <a:avLst/>
          </a:prstGeom>
          <a:noFill/>
        </p:spPr>
        <p:txBody>
          <a:bodyPr wrap="none" rtlCol="0">
            <a:spAutoFit/>
          </a:bodyPr>
          <a:lstStyle/>
          <a:p>
            <a:r>
              <a:rPr lang="en-US" sz="1600" dirty="0">
                <a:solidFill>
                  <a:schemeClr val="bg1">
                    <a:lumMod val="75000"/>
                  </a:schemeClr>
                </a:solidFill>
              </a:rPr>
              <a:t>Ectopia </a:t>
            </a:r>
            <a:r>
              <a:rPr lang="en-US" sz="1600" dirty="0" err="1">
                <a:solidFill>
                  <a:schemeClr val="bg1">
                    <a:lumMod val="75000"/>
                  </a:schemeClr>
                </a:solidFill>
              </a:rPr>
              <a:t>lentis</a:t>
            </a:r>
            <a:endParaRPr lang="en-US" sz="1600" dirty="0">
              <a:solidFill>
                <a:schemeClr val="bg1">
                  <a:lumMod val="75000"/>
                </a:schemeClr>
              </a:solidFill>
            </a:endParaRPr>
          </a:p>
        </p:txBody>
      </p:sp>
      <p:cxnSp>
        <p:nvCxnSpPr>
          <p:cNvPr id="71" name="Straight Connector 70">
            <a:extLst>
              <a:ext uri="{FF2B5EF4-FFF2-40B4-BE49-F238E27FC236}">
                <a16:creationId xmlns:a16="http://schemas.microsoft.com/office/drawing/2014/main" id="{C104938D-BA8D-4E39-9D5F-9EE2012F2F3C}"/>
              </a:ext>
            </a:extLst>
          </p:cNvPr>
          <p:cNvCxnSpPr>
            <a:cxnSpLocks/>
          </p:cNvCxnSpPr>
          <p:nvPr/>
        </p:nvCxnSpPr>
        <p:spPr>
          <a:xfrm flipH="1">
            <a:off x="762665" y="3023488"/>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2A7E4E40-472F-4E50-8A7A-45C10FDD7171}"/>
              </a:ext>
            </a:extLst>
          </p:cNvPr>
          <p:cNvCxnSpPr>
            <a:cxnSpLocks/>
          </p:cNvCxnSpPr>
          <p:nvPr/>
        </p:nvCxnSpPr>
        <p:spPr>
          <a:xfrm flipH="1">
            <a:off x="762665" y="3347853"/>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C3924889-45B9-4383-9C9E-48F0A9C27AD8}"/>
              </a:ext>
            </a:extLst>
          </p:cNvPr>
          <p:cNvCxnSpPr>
            <a:cxnSpLocks/>
          </p:cNvCxnSpPr>
          <p:nvPr/>
        </p:nvCxnSpPr>
        <p:spPr>
          <a:xfrm flipH="1">
            <a:off x="748719" y="2838976"/>
            <a:ext cx="13947" cy="5088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 name="Straight Arrow Connector 5">
            <a:extLst>
              <a:ext uri="{FF2B5EF4-FFF2-40B4-BE49-F238E27FC236}">
                <a16:creationId xmlns:a16="http://schemas.microsoft.com/office/drawing/2014/main" id="{A3439F0C-5143-461F-8F3C-2E830785DEFC}"/>
              </a:ext>
            </a:extLst>
          </p:cNvPr>
          <p:cNvCxnSpPr>
            <a:stCxn id="50" idx="2"/>
          </p:cNvCxnSpPr>
          <p:nvPr/>
        </p:nvCxnSpPr>
        <p:spPr>
          <a:xfrm flipH="1">
            <a:off x="2971800" y="589204"/>
            <a:ext cx="1591436" cy="706196"/>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0" name="Straight Arrow Connector 9">
            <a:extLst>
              <a:ext uri="{FF2B5EF4-FFF2-40B4-BE49-F238E27FC236}">
                <a16:creationId xmlns:a16="http://schemas.microsoft.com/office/drawing/2014/main" id="{84DC796E-F6ED-4FBB-82D2-A260F480BF8A}"/>
              </a:ext>
            </a:extLst>
          </p:cNvPr>
          <p:cNvCxnSpPr>
            <a:cxnSpLocks/>
          </p:cNvCxnSpPr>
          <p:nvPr/>
        </p:nvCxnSpPr>
        <p:spPr>
          <a:xfrm>
            <a:off x="4572000" y="589204"/>
            <a:ext cx="1600200" cy="706196"/>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6" name="Straight Arrow Connector 25">
            <a:extLst>
              <a:ext uri="{FF2B5EF4-FFF2-40B4-BE49-F238E27FC236}">
                <a16:creationId xmlns:a16="http://schemas.microsoft.com/office/drawing/2014/main" id="{B70E0124-9B84-41A5-8D84-A66B7838A706}"/>
              </a:ext>
            </a:extLst>
          </p:cNvPr>
          <p:cNvCxnSpPr>
            <a:cxnSpLocks/>
          </p:cNvCxnSpPr>
          <p:nvPr/>
        </p:nvCxnSpPr>
        <p:spPr>
          <a:xfrm flipH="1">
            <a:off x="1159539" y="1828800"/>
            <a:ext cx="1290435" cy="478059"/>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28" name="Straight Arrow Connector 27">
            <a:extLst>
              <a:ext uri="{FF2B5EF4-FFF2-40B4-BE49-F238E27FC236}">
                <a16:creationId xmlns:a16="http://schemas.microsoft.com/office/drawing/2014/main" id="{567A4249-5C59-4416-8A8E-1C35913900AB}"/>
              </a:ext>
            </a:extLst>
          </p:cNvPr>
          <p:cNvCxnSpPr>
            <a:cxnSpLocks/>
          </p:cNvCxnSpPr>
          <p:nvPr/>
        </p:nvCxnSpPr>
        <p:spPr>
          <a:xfrm>
            <a:off x="2449973" y="1832208"/>
            <a:ext cx="1268784"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56" name="Text Box 6">
            <a:extLst>
              <a:ext uri="{FF2B5EF4-FFF2-40B4-BE49-F238E27FC236}">
                <a16:creationId xmlns:a16="http://schemas.microsoft.com/office/drawing/2014/main" id="{557983BD-9D64-49B9-A366-A08663B0451F}"/>
              </a:ext>
            </a:extLst>
          </p:cNvPr>
          <p:cNvSpPr txBox="1">
            <a:spLocks noChangeArrowheads="1"/>
          </p:cNvSpPr>
          <p:nvPr/>
        </p:nvSpPr>
        <p:spPr bwMode="auto">
          <a:xfrm>
            <a:off x="5029200" y="2356376"/>
            <a:ext cx="813043"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r" eaLnBrk="1" hangingPunct="1">
              <a:lnSpc>
                <a:spcPct val="80000"/>
              </a:lnSpc>
              <a:spcBef>
                <a:spcPct val="0"/>
              </a:spcBef>
              <a:buClrTx/>
              <a:buSzTx/>
              <a:buFontTx/>
              <a:buNone/>
            </a:pPr>
            <a:r>
              <a:rPr lang="en-US" altLang="en-US" sz="1800" dirty="0">
                <a:solidFill>
                  <a:schemeClr val="bg1">
                    <a:lumMod val="75000"/>
                  </a:schemeClr>
                </a:solidFill>
              </a:rPr>
              <a:t>‘Push’</a:t>
            </a:r>
          </a:p>
        </p:txBody>
      </p:sp>
      <p:sp>
        <p:nvSpPr>
          <p:cNvPr id="57" name="Text Box 14">
            <a:extLst>
              <a:ext uri="{FF2B5EF4-FFF2-40B4-BE49-F238E27FC236}">
                <a16:creationId xmlns:a16="http://schemas.microsoft.com/office/drawing/2014/main" id="{5DAFA1C1-3A29-4C27-A379-663FDD22E326}"/>
              </a:ext>
            </a:extLst>
          </p:cNvPr>
          <p:cNvSpPr txBox="1">
            <a:spLocks noChangeArrowheads="1"/>
          </p:cNvSpPr>
          <p:nvPr/>
        </p:nvSpPr>
        <p:spPr bwMode="auto">
          <a:xfrm>
            <a:off x="7620000" y="2365901"/>
            <a:ext cx="671979"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t>‘Pull’</a:t>
            </a:r>
          </a:p>
        </p:txBody>
      </p:sp>
      <p:cxnSp>
        <p:nvCxnSpPr>
          <p:cNvPr id="58" name="Straight Arrow Connector 57">
            <a:extLst>
              <a:ext uri="{FF2B5EF4-FFF2-40B4-BE49-F238E27FC236}">
                <a16:creationId xmlns:a16="http://schemas.microsoft.com/office/drawing/2014/main" id="{E874FEE9-46BD-46A3-90A3-DE7CC220FBFF}"/>
              </a:ext>
            </a:extLst>
          </p:cNvPr>
          <p:cNvCxnSpPr>
            <a:cxnSpLocks/>
          </p:cNvCxnSpPr>
          <p:nvPr/>
        </p:nvCxnSpPr>
        <p:spPr>
          <a:xfrm flipH="1">
            <a:off x="5867400" y="1828800"/>
            <a:ext cx="849775"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59" name="Straight Arrow Connector 58">
            <a:extLst>
              <a:ext uri="{FF2B5EF4-FFF2-40B4-BE49-F238E27FC236}">
                <a16:creationId xmlns:a16="http://schemas.microsoft.com/office/drawing/2014/main" id="{C370A4A1-FE96-4E70-B89E-839542A5E241}"/>
              </a:ext>
            </a:extLst>
          </p:cNvPr>
          <p:cNvCxnSpPr>
            <a:cxnSpLocks/>
          </p:cNvCxnSpPr>
          <p:nvPr/>
        </p:nvCxnSpPr>
        <p:spPr>
          <a:xfrm>
            <a:off x="6717173" y="1832208"/>
            <a:ext cx="902827" cy="474047"/>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62" name="Text Box 16">
            <a:extLst>
              <a:ext uri="{FF2B5EF4-FFF2-40B4-BE49-F238E27FC236}">
                <a16:creationId xmlns:a16="http://schemas.microsoft.com/office/drawing/2014/main" id="{33538067-0726-41B0-93FF-357EF00CA62D}"/>
              </a:ext>
            </a:extLst>
          </p:cNvPr>
          <p:cNvSpPr txBox="1">
            <a:spLocks noChangeArrowheads="1"/>
          </p:cNvSpPr>
          <p:nvPr/>
        </p:nvSpPr>
        <p:spPr bwMode="auto">
          <a:xfrm>
            <a:off x="8065437" y="2684785"/>
            <a:ext cx="628698"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NVG</a:t>
            </a:r>
          </a:p>
        </p:txBody>
      </p:sp>
      <p:sp>
        <p:nvSpPr>
          <p:cNvPr id="70" name="Text Box 21">
            <a:extLst>
              <a:ext uri="{FF2B5EF4-FFF2-40B4-BE49-F238E27FC236}">
                <a16:creationId xmlns:a16="http://schemas.microsoft.com/office/drawing/2014/main" id="{86C32650-BE1F-4CC3-8DB5-0C136D877E6F}"/>
              </a:ext>
            </a:extLst>
          </p:cNvPr>
          <p:cNvSpPr txBox="1">
            <a:spLocks noChangeArrowheads="1"/>
          </p:cNvSpPr>
          <p:nvPr/>
        </p:nvSpPr>
        <p:spPr bwMode="auto">
          <a:xfrm>
            <a:off x="8070534" y="3048000"/>
            <a:ext cx="526106"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a:solidFill>
                  <a:schemeClr val="bg1">
                    <a:lumMod val="75000"/>
                  </a:schemeClr>
                </a:solidFill>
              </a:rPr>
              <a:t>ICE</a:t>
            </a:r>
          </a:p>
        </p:txBody>
      </p:sp>
      <p:sp>
        <p:nvSpPr>
          <p:cNvPr id="75" name="Text Box 45">
            <a:extLst>
              <a:ext uri="{FF2B5EF4-FFF2-40B4-BE49-F238E27FC236}">
                <a16:creationId xmlns:a16="http://schemas.microsoft.com/office/drawing/2014/main" id="{2B6EDA2D-8F55-4DFD-A225-8C03CE6FC7F3}"/>
              </a:ext>
            </a:extLst>
          </p:cNvPr>
          <p:cNvSpPr txBox="1">
            <a:spLocks noChangeArrowheads="1"/>
          </p:cNvSpPr>
          <p:nvPr/>
        </p:nvSpPr>
        <p:spPr bwMode="auto">
          <a:xfrm>
            <a:off x="8073162" y="3810000"/>
            <a:ext cx="1070837" cy="74635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ts val="1700"/>
              </a:lnSpc>
              <a:spcBef>
                <a:spcPct val="0"/>
              </a:spcBef>
              <a:buClrTx/>
              <a:buSzTx/>
              <a:buFontTx/>
              <a:buNone/>
            </a:pPr>
            <a:r>
              <a:rPr lang="en-US" altLang="en-US" sz="1600" dirty="0">
                <a:solidFill>
                  <a:schemeClr val="bg1">
                    <a:lumMod val="75000"/>
                  </a:schemeClr>
                </a:solidFill>
              </a:rPr>
              <a:t>Epithelial/ fibrous ingrowth</a:t>
            </a:r>
          </a:p>
        </p:txBody>
      </p:sp>
      <p:cxnSp>
        <p:nvCxnSpPr>
          <p:cNvPr id="77" name="Straight Connector 76">
            <a:extLst>
              <a:ext uri="{FF2B5EF4-FFF2-40B4-BE49-F238E27FC236}">
                <a16:creationId xmlns:a16="http://schemas.microsoft.com/office/drawing/2014/main" id="{FC090BD7-F2E1-4464-B57B-9CBE5874C89B}"/>
              </a:ext>
            </a:extLst>
          </p:cNvPr>
          <p:cNvCxnSpPr>
            <a:cxnSpLocks/>
          </p:cNvCxnSpPr>
          <p:nvPr/>
        </p:nvCxnSpPr>
        <p:spPr>
          <a:xfrm>
            <a:off x="7873969" y="2674448"/>
            <a:ext cx="7724" cy="128795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8" name="Straight Connector 77">
            <a:extLst>
              <a:ext uri="{FF2B5EF4-FFF2-40B4-BE49-F238E27FC236}">
                <a16:creationId xmlns:a16="http://schemas.microsoft.com/office/drawing/2014/main" id="{B1922ED5-C3D8-43D8-A00D-1D6BC9201DBA}"/>
              </a:ext>
            </a:extLst>
          </p:cNvPr>
          <p:cNvCxnSpPr/>
          <p:nvPr/>
        </p:nvCxnSpPr>
        <p:spPr>
          <a:xfrm flipH="1">
            <a:off x="7873968" y="2840262"/>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9" name="Straight Connector 78">
            <a:extLst>
              <a:ext uri="{FF2B5EF4-FFF2-40B4-BE49-F238E27FC236}">
                <a16:creationId xmlns:a16="http://schemas.microsoft.com/office/drawing/2014/main" id="{77019ED2-6D69-4A60-9D19-D4DB786EA3A0}"/>
              </a:ext>
            </a:extLst>
          </p:cNvPr>
          <p:cNvCxnSpPr/>
          <p:nvPr/>
        </p:nvCxnSpPr>
        <p:spPr>
          <a:xfrm flipH="1">
            <a:off x="7873968" y="3213518"/>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1" name="Straight Connector 80">
            <a:extLst>
              <a:ext uri="{FF2B5EF4-FFF2-40B4-BE49-F238E27FC236}">
                <a16:creationId xmlns:a16="http://schemas.microsoft.com/office/drawing/2014/main" id="{9796A12F-4125-4C05-8EE8-A388740C580D}"/>
              </a:ext>
            </a:extLst>
          </p:cNvPr>
          <p:cNvCxnSpPr/>
          <p:nvPr/>
        </p:nvCxnSpPr>
        <p:spPr>
          <a:xfrm flipH="1">
            <a:off x="7877837" y="3581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3" name="Straight Connector 82">
            <a:extLst>
              <a:ext uri="{FF2B5EF4-FFF2-40B4-BE49-F238E27FC236}">
                <a16:creationId xmlns:a16="http://schemas.microsoft.com/office/drawing/2014/main" id="{7FDC5F4B-9BF0-42AD-B8BB-2F2399BCF1E2}"/>
              </a:ext>
            </a:extLst>
          </p:cNvPr>
          <p:cNvCxnSpPr/>
          <p:nvPr/>
        </p:nvCxnSpPr>
        <p:spPr>
          <a:xfrm flipH="1">
            <a:off x="7881693" y="3962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93" name="Text Box 42">
            <a:extLst>
              <a:ext uri="{FF2B5EF4-FFF2-40B4-BE49-F238E27FC236}">
                <a16:creationId xmlns:a16="http://schemas.microsoft.com/office/drawing/2014/main" id="{53BAB77F-E061-4834-9068-34BDF78AD071}"/>
              </a:ext>
            </a:extLst>
          </p:cNvPr>
          <p:cNvSpPr txBox="1">
            <a:spLocks noChangeArrowheads="1"/>
          </p:cNvSpPr>
          <p:nvPr/>
        </p:nvSpPr>
        <p:spPr bwMode="auto">
          <a:xfrm>
            <a:off x="8111387" y="3429000"/>
            <a:ext cx="856196"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Flat AC</a:t>
            </a:r>
          </a:p>
        </p:txBody>
      </p:sp>
      <p:sp>
        <p:nvSpPr>
          <p:cNvPr id="100" name="Text Box 23">
            <a:extLst>
              <a:ext uri="{FF2B5EF4-FFF2-40B4-BE49-F238E27FC236}">
                <a16:creationId xmlns:a16="http://schemas.microsoft.com/office/drawing/2014/main" id="{D8F2FCFF-2984-4836-B000-9C5601A8EAAA}"/>
              </a:ext>
            </a:extLst>
          </p:cNvPr>
          <p:cNvSpPr txBox="1">
            <a:spLocks noChangeArrowheads="1"/>
          </p:cNvSpPr>
          <p:nvPr/>
        </p:nvSpPr>
        <p:spPr bwMode="auto">
          <a:xfrm>
            <a:off x="5530369" y="2667000"/>
            <a:ext cx="2143536"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Aqueous misdirection</a:t>
            </a:r>
          </a:p>
        </p:txBody>
      </p:sp>
      <p:cxnSp>
        <p:nvCxnSpPr>
          <p:cNvPr id="104" name="Straight Connector 103">
            <a:extLst>
              <a:ext uri="{FF2B5EF4-FFF2-40B4-BE49-F238E27FC236}">
                <a16:creationId xmlns:a16="http://schemas.microsoft.com/office/drawing/2014/main" id="{49D87D4A-E317-4446-9B95-5184CB3968F3}"/>
              </a:ext>
            </a:extLst>
          </p:cNvPr>
          <p:cNvCxnSpPr>
            <a:cxnSpLocks/>
          </p:cNvCxnSpPr>
          <p:nvPr/>
        </p:nvCxnSpPr>
        <p:spPr>
          <a:xfrm flipH="1">
            <a:off x="5316229" y="2667000"/>
            <a:ext cx="7397" cy="25314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5" name="Straight Connector 104">
            <a:extLst>
              <a:ext uri="{FF2B5EF4-FFF2-40B4-BE49-F238E27FC236}">
                <a16:creationId xmlns:a16="http://schemas.microsoft.com/office/drawing/2014/main" id="{F40B6D71-75A8-4A88-864D-00D14C2F710D}"/>
              </a:ext>
            </a:extLst>
          </p:cNvPr>
          <p:cNvCxnSpPr/>
          <p:nvPr/>
        </p:nvCxnSpPr>
        <p:spPr>
          <a:xfrm flipH="1">
            <a:off x="5323624" y="2832814"/>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6" name="Straight Connector 105">
            <a:extLst>
              <a:ext uri="{FF2B5EF4-FFF2-40B4-BE49-F238E27FC236}">
                <a16:creationId xmlns:a16="http://schemas.microsoft.com/office/drawing/2014/main" id="{010BF7B2-AA07-4DCF-822D-E2DB5CC0BF59}"/>
              </a:ext>
            </a:extLst>
          </p:cNvPr>
          <p:cNvCxnSpPr/>
          <p:nvPr/>
        </p:nvCxnSpPr>
        <p:spPr>
          <a:xfrm flipH="1">
            <a:off x="5323624" y="3360065"/>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a:extLst>
              <a:ext uri="{FF2B5EF4-FFF2-40B4-BE49-F238E27FC236}">
                <a16:creationId xmlns:a16="http://schemas.microsoft.com/office/drawing/2014/main" id="{BAC8035C-3999-4C31-93CD-6C0D2ADEB73B}"/>
              </a:ext>
            </a:extLst>
          </p:cNvPr>
          <p:cNvCxnSpPr/>
          <p:nvPr/>
        </p:nvCxnSpPr>
        <p:spPr>
          <a:xfrm flipH="1">
            <a:off x="5323536" y="3786938"/>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8" name="Straight Connector 107">
            <a:extLst>
              <a:ext uri="{FF2B5EF4-FFF2-40B4-BE49-F238E27FC236}">
                <a16:creationId xmlns:a16="http://schemas.microsoft.com/office/drawing/2014/main" id="{DB64CAEE-69B4-426A-8A5B-D1269DBF0F66}"/>
              </a:ext>
            </a:extLst>
          </p:cNvPr>
          <p:cNvCxnSpPr/>
          <p:nvPr/>
        </p:nvCxnSpPr>
        <p:spPr>
          <a:xfrm flipH="1">
            <a:off x="5327493" y="4249152"/>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12" name="Straight Connector 111">
            <a:extLst>
              <a:ext uri="{FF2B5EF4-FFF2-40B4-BE49-F238E27FC236}">
                <a16:creationId xmlns:a16="http://schemas.microsoft.com/office/drawing/2014/main" id="{99A16C30-4BE4-48E5-8B65-0C5F3039B8DC}"/>
              </a:ext>
            </a:extLst>
          </p:cNvPr>
          <p:cNvCxnSpPr/>
          <p:nvPr/>
        </p:nvCxnSpPr>
        <p:spPr>
          <a:xfrm flipH="1">
            <a:off x="5333455" y="51816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13" name="Text Box 42">
            <a:extLst>
              <a:ext uri="{FF2B5EF4-FFF2-40B4-BE49-F238E27FC236}">
                <a16:creationId xmlns:a16="http://schemas.microsoft.com/office/drawing/2014/main" id="{056DFFD9-3CA2-42E7-90FE-4F14522E3504}"/>
              </a:ext>
            </a:extLst>
          </p:cNvPr>
          <p:cNvSpPr txBox="1">
            <a:spLocks noChangeArrowheads="1"/>
          </p:cNvSpPr>
          <p:nvPr/>
        </p:nvSpPr>
        <p:spPr bwMode="auto">
          <a:xfrm>
            <a:off x="5533954" y="3623846"/>
            <a:ext cx="1563248"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Retinal surgery</a:t>
            </a:r>
          </a:p>
        </p:txBody>
      </p:sp>
      <p:sp>
        <p:nvSpPr>
          <p:cNvPr id="118" name="Text Box 47">
            <a:extLst>
              <a:ext uri="{FF2B5EF4-FFF2-40B4-BE49-F238E27FC236}">
                <a16:creationId xmlns:a16="http://schemas.microsoft.com/office/drawing/2014/main" id="{3F59D898-ECAD-49F0-9425-2A1BC8DDA7B5}"/>
              </a:ext>
            </a:extLst>
          </p:cNvPr>
          <p:cNvSpPr txBox="1">
            <a:spLocks noChangeArrowheads="1"/>
          </p:cNvSpPr>
          <p:nvPr/>
        </p:nvSpPr>
        <p:spPr bwMode="auto">
          <a:xfrm>
            <a:off x="5523688" y="4538246"/>
            <a:ext cx="1414170"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Drug-induced</a:t>
            </a:r>
          </a:p>
        </p:txBody>
      </p:sp>
      <p:sp>
        <p:nvSpPr>
          <p:cNvPr id="16" name="TextBox 15">
            <a:extLst>
              <a:ext uri="{FF2B5EF4-FFF2-40B4-BE49-F238E27FC236}">
                <a16:creationId xmlns:a16="http://schemas.microsoft.com/office/drawing/2014/main" id="{984E008D-FBBA-42B4-940E-EA26772E0161}"/>
              </a:ext>
            </a:extLst>
          </p:cNvPr>
          <p:cNvSpPr txBox="1"/>
          <p:nvPr/>
        </p:nvSpPr>
        <p:spPr>
          <a:xfrm>
            <a:off x="6230528" y="5257800"/>
            <a:ext cx="1326004" cy="369332"/>
          </a:xfrm>
          <a:prstGeom prst="rect">
            <a:avLst/>
          </a:prstGeom>
          <a:noFill/>
        </p:spPr>
        <p:txBody>
          <a:bodyPr wrap="none" rtlCol="0">
            <a:spAutoFit/>
          </a:bodyPr>
          <a:lstStyle/>
          <a:p>
            <a:pPr algn="ctr"/>
            <a:r>
              <a:rPr lang="en-US" dirty="0"/>
              <a:t>Both/Either</a:t>
            </a:r>
          </a:p>
        </p:txBody>
      </p:sp>
      <p:cxnSp>
        <p:nvCxnSpPr>
          <p:cNvPr id="125" name="Straight Connector 124">
            <a:extLst>
              <a:ext uri="{FF2B5EF4-FFF2-40B4-BE49-F238E27FC236}">
                <a16:creationId xmlns:a16="http://schemas.microsoft.com/office/drawing/2014/main" id="{01138141-D318-4ED7-A7FE-D8F2155CE890}"/>
              </a:ext>
            </a:extLst>
          </p:cNvPr>
          <p:cNvCxnSpPr/>
          <p:nvPr/>
        </p:nvCxnSpPr>
        <p:spPr>
          <a:xfrm flipH="1">
            <a:off x="5334000" y="4724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26" name="Straight Connector 125">
            <a:extLst>
              <a:ext uri="{FF2B5EF4-FFF2-40B4-BE49-F238E27FC236}">
                <a16:creationId xmlns:a16="http://schemas.microsoft.com/office/drawing/2014/main" id="{6A68A6E1-B33D-4DCB-B058-B68464DE4B44}"/>
              </a:ext>
            </a:extLst>
          </p:cNvPr>
          <p:cNvCxnSpPr/>
          <p:nvPr/>
        </p:nvCxnSpPr>
        <p:spPr>
          <a:xfrm flipH="1">
            <a:off x="6659428" y="6172200"/>
            <a:ext cx="24447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27" name="Text Box 47">
            <a:extLst>
              <a:ext uri="{FF2B5EF4-FFF2-40B4-BE49-F238E27FC236}">
                <a16:creationId xmlns:a16="http://schemas.microsoft.com/office/drawing/2014/main" id="{CB562EB8-FC3E-4FF1-9CAC-25A982EDFAD7}"/>
              </a:ext>
            </a:extLst>
          </p:cNvPr>
          <p:cNvSpPr txBox="1">
            <a:spLocks noChangeArrowheads="1"/>
          </p:cNvSpPr>
          <p:nvPr/>
        </p:nvSpPr>
        <p:spPr bwMode="auto">
          <a:xfrm>
            <a:off x="6929102" y="6002923"/>
            <a:ext cx="807401"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b="1" dirty="0"/>
              <a:t>Tumor</a:t>
            </a:r>
          </a:p>
        </p:txBody>
      </p:sp>
      <p:sp>
        <p:nvSpPr>
          <p:cNvPr id="128" name="Text Box 45">
            <a:extLst>
              <a:ext uri="{FF2B5EF4-FFF2-40B4-BE49-F238E27FC236}">
                <a16:creationId xmlns:a16="http://schemas.microsoft.com/office/drawing/2014/main" id="{2B14E4F1-0A9B-43CA-851A-DE098D068E26}"/>
              </a:ext>
            </a:extLst>
          </p:cNvPr>
          <p:cNvSpPr txBox="1">
            <a:spLocks noChangeArrowheads="1"/>
          </p:cNvSpPr>
          <p:nvPr/>
        </p:nvSpPr>
        <p:spPr bwMode="auto">
          <a:xfrm>
            <a:off x="6901248" y="5605046"/>
            <a:ext cx="1404552"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Inflammation</a:t>
            </a:r>
          </a:p>
        </p:txBody>
      </p:sp>
      <p:cxnSp>
        <p:nvCxnSpPr>
          <p:cNvPr id="129" name="Straight Connector 128">
            <a:extLst>
              <a:ext uri="{FF2B5EF4-FFF2-40B4-BE49-F238E27FC236}">
                <a16:creationId xmlns:a16="http://schemas.microsoft.com/office/drawing/2014/main" id="{1C03588A-559C-4FF7-A730-3C814B3E6C4C}"/>
              </a:ext>
            </a:extLst>
          </p:cNvPr>
          <p:cNvCxnSpPr/>
          <p:nvPr/>
        </p:nvCxnSpPr>
        <p:spPr>
          <a:xfrm flipH="1">
            <a:off x="6659973" y="5782355"/>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3" name="Straight Connector 22">
            <a:extLst>
              <a:ext uri="{FF2B5EF4-FFF2-40B4-BE49-F238E27FC236}">
                <a16:creationId xmlns:a16="http://schemas.microsoft.com/office/drawing/2014/main" id="{5227FDFD-469A-47AE-BC94-11CE6418AA83}"/>
              </a:ext>
            </a:extLst>
          </p:cNvPr>
          <p:cNvCxnSpPr/>
          <p:nvPr/>
        </p:nvCxnSpPr>
        <p:spPr>
          <a:xfrm>
            <a:off x="6659428" y="5596201"/>
            <a:ext cx="0" cy="5759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52" name="Text Box 47">
            <a:extLst>
              <a:ext uri="{FF2B5EF4-FFF2-40B4-BE49-F238E27FC236}">
                <a16:creationId xmlns:a16="http://schemas.microsoft.com/office/drawing/2014/main" id="{E3578916-9804-473C-8F06-D4FA0BCEDFD0}"/>
              </a:ext>
            </a:extLst>
          </p:cNvPr>
          <p:cNvSpPr txBox="1">
            <a:spLocks noChangeArrowheads="1"/>
          </p:cNvSpPr>
          <p:nvPr/>
        </p:nvSpPr>
        <p:spPr bwMode="auto">
          <a:xfrm>
            <a:off x="5543446" y="4055146"/>
            <a:ext cx="1619354"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err="1">
                <a:solidFill>
                  <a:schemeClr val="bg1">
                    <a:lumMod val="75000"/>
                  </a:schemeClr>
                </a:solidFill>
              </a:rPr>
              <a:t>Nanophthalmos</a:t>
            </a:r>
            <a:endParaRPr lang="en-US" altLang="en-US" sz="1600" dirty="0">
              <a:solidFill>
                <a:schemeClr val="bg1">
                  <a:lumMod val="75000"/>
                </a:schemeClr>
              </a:solidFill>
            </a:endParaRPr>
          </a:p>
        </p:txBody>
      </p:sp>
      <p:sp>
        <p:nvSpPr>
          <p:cNvPr id="53" name="Text Box 45">
            <a:extLst>
              <a:ext uri="{FF2B5EF4-FFF2-40B4-BE49-F238E27FC236}">
                <a16:creationId xmlns:a16="http://schemas.microsoft.com/office/drawing/2014/main" id="{57D1A14F-68FE-47D2-983C-1A879D66A9DC}"/>
              </a:ext>
            </a:extLst>
          </p:cNvPr>
          <p:cNvSpPr txBox="1">
            <a:spLocks noChangeArrowheads="1"/>
          </p:cNvSpPr>
          <p:nvPr/>
        </p:nvSpPr>
        <p:spPr bwMode="auto">
          <a:xfrm>
            <a:off x="5523688" y="5013493"/>
            <a:ext cx="582211"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PFV</a:t>
            </a:r>
          </a:p>
        </p:txBody>
      </p:sp>
      <p:sp>
        <p:nvSpPr>
          <p:cNvPr id="54" name="Text Box 42">
            <a:extLst>
              <a:ext uri="{FF2B5EF4-FFF2-40B4-BE49-F238E27FC236}">
                <a16:creationId xmlns:a16="http://schemas.microsoft.com/office/drawing/2014/main" id="{E1E37D2C-2C52-446B-843B-01E64990D3EC}"/>
              </a:ext>
            </a:extLst>
          </p:cNvPr>
          <p:cNvSpPr txBox="1">
            <a:spLocks noChangeArrowheads="1"/>
          </p:cNvSpPr>
          <p:nvPr/>
        </p:nvSpPr>
        <p:spPr bwMode="auto">
          <a:xfrm>
            <a:off x="5551406" y="3192546"/>
            <a:ext cx="2276072"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ERD/choroidal effusion</a:t>
            </a:r>
          </a:p>
        </p:txBody>
      </p:sp>
      <p:sp>
        <p:nvSpPr>
          <p:cNvPr id="3" name="TextBox 2">
            <a:extLst>
              <a:ext uri="{FF2B5EF4-FFF2-40B4-BE49-F238E27FC236}">
                <a16:creationId xmlns:a16="http://schemas.microsoft.com/office/drawing/2014/main" id="{347514E9-5EC1-4A4C-939E-A8E93F18C37C}"/>
              </a:ext>
            </a:extLst>
          </p:cNvPr>
          <p:cNvSpPr txBox="1"/>
          <p:nvPr/>
        </p:nvSpPr>
        <p:spPr>
          <a:xfrm>
            <a:off x="2522124" y="3660392"/>
            <a:ext cx="4941559" cy="1323439"/>
          </a:xfrm>
          <a:prstGeom prst="rect">
            <a:avLst/>
          </a:prstGeom>
          <a:solidFill>
            <a:srgbClr val="F8E284"/>
          </a:solidFill>
        </p:spPr>
        <p:txBody>
          <a:bodyPr wrap="square" rtlCol="0">
            <a:spAutoFit/>
          </a:bodyPr>
          <a:lstStyle/>
          <a:p>
            <a:r>
              <a:rPr lang="en-US" sz="1600" i="1" dirty="0">
                <a:solidFill>
                  <a:srgbClr val="FF0000"/>
                </a:solidFill>
              </a:rPr>
              <a:t>How would a tumor </a:t>
            </a:r>
            <a:r>
              <a:rPr lang="en-US" sz="1600" b="1" dirty="0">
                <a:solidFill>
                  <a:srgbClr val="FF0000"/>
                </a:solidFill>
              </a:rPr>
              <a:t>pull</a:t>
            </a:r>
            <a:r>
              <a:rPr lang="en-US" sz="1600" i="1" dirty="0">
                <a:solidFill>
                  <a:srgbClr val="FF0000"/>
                </a:solidFill>
              </a:rPr>
              <a:t> the angle closed?</a:t>
            </a:r>
          </a:p>
          <a:p>
            <a:r>
              <a:rPr lang="en-US" sz="1600" dirty="0">
                <a:solidFill>
                  <a:srgbClr val="FF0000"/>
                </a:solidFill>
              </a:rPr>
              <a:t>Via one of two mechanisms:</a:t>
            </a:r>
          </a:p>
          <a:p>
            <a:r>
              <a:rPr lang="en-US" sz="1600" dirty="0">
                <a:solidFill>
                  <a:srgbClr val="FF0000"/>
                </a:solidFill>
              </a:rPr>
              <a:t>--</a:t>
            </a:r>
            <a:r>
              <a:rPr lang="en-US" sz="1600" dirty="0">
                <a:solidFill>
                  <a:srgbClr val="F8E284"/>
                </a:solidFill>
              </a:rPr>
              <a:t>Tumor-induced NVI/NVA leading to NVG </a:t>
            </a:r>
          </a:p>
          <a:p>
            <a:r>
              <a:rPr lang="en-US" sz="1600" dirty="0">
                <a:solidFill>
                  <a:srgbClr val="FF0000"/>
                </a:solidFill>
              </a:rPr>
              <a:t>--</a:t>
            </a:r>
            <a:r>
              <a:rPr lang="en-US" sz="1600" dirty="0">
                <a:solidFill>
                  <a:srgbClr val="F8E284"/>
                </a:solidFill>
              </a:rPr>
              <a:t>Tumor necrosis can produce severe inflammation, leading to posterior synechiae and/or PAS</a:t>
            </a:r>
          </a:p>
        </p:txBody>
      </p:sp>
      <p:cxnSp>
        <p:nvCxnSpPr>
          <p:cNvPr id="21" name="Connector: Elbow 20">
            <a:extLst>
              <a:ext uri="{FF2B5EF4-FFF2-40B4-BE49-F238E27FC236}">
                <a16:creationId xmlns:a16="http://schemas.microsoft.com/office/drawing/2014/main" id="{9CBA8279-FC12-404D-8BDA-D555530A6D0D}"/>
              </a:ext>
            </a:extLst>
          </p:cNvPr>
          <p:cNvCxnSpPr>
            <a:cxnSpLocks/>
          </p:cNvCxnSpPr>
          <p:nvPr/>
        </p:nvCxnSpPr>
        <p:spPr>
          <a:xfrm rot="16200000" flipH="1">
            <a:off x="7622331" y="4255514"/>
            <a:ext cx="754914" cy="236191"/>
          </a:xfrm>
          <a:prstGeom prst="bentConnector3">
            <a:avLst>
              <a:gd name="adj1" fmla="val 104419"/>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69" name="Text Box 47">
            <a:extLst>
              <a:ext uri="{FF2B5EF4-FFF2-40B4-BE49-F238E27FC236}">
                <a16:creationId xmlns:a16="http://schemas.microsoft.com/office/drawing/2014/main" id="{4D97FD5C-B901-40BA-9E78-C8EB2D510429}"/>
              </a:ext>
            </a:extLst>
          </p:cNvPr>
          <p:cNvSpPr txBox="1">
            <a:spLocks noChangeArrowheads="1"/>
          </p:cNvSpPr>
          <p:nvPr/>
        </p:nvSpPr>
        <p:spPr bwMode="auto">
          <a:xfrm>
            <a:off x="8053281" y="4596111"/>
            <a:ext cx="807401" cy="338554"/>
          </a:xfrm>
          <a:prstGeom prst="rect">
            <a:avLst/>
          </a:prstGeom>
          <a:no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b="1" dirty="0"/>
              <a:t>Tumor</a:t>
            </a:r>
          </a:p>
        </p:txBody>
      </p:sp>
      <p:sp>
        <p:nvSpPr>
          <p:cNvPr id="60" name="Oval 59">
            <a:extLst>
              <a:ext uri="{FF2B5EF4-FFF2-40B4-BE49-F238E27FC236}">
                <a16:creationId xmlns:a16="http://schemas.microsoft.com/office/drawing/2014/main" id="{CA065540-8F70-427E-B5F7-7CA834BCF4A0}"/>
              </a:ext>
            </a:extLst>
          </p:cNvPr>
          <p:cNvSpPr/>
          <p:nvPr/>
        </p:nvSpPr>
        <p:spPr>
          <a:xfrm>
            <a:off x="8014693" y="4556358"/>
            <a:ext cx="884575" cy="430469"/>
          </a:xfrm>
          <a:prstGeom prst="ellipse">
            <a:avLst/>
          </a:prstGeom>
          <a:noFill/>
          <a:ln>
            <a:solidFill>
              <a:schemeClr val="tx1"/>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Oval 60">
            <a:extLst>
              <a:ext uri="{FF2B5EF4-FFF2-40B4-BE49-F238E27FC236}">
                <a16:creationId xmlns:a16="http://schemas.microsoft.com/office/drawing/2014/main" id="{1D60E733-458F-4513-A33D-57D1D4924388}"/>
              </a:ext>
            </a:extLst>
          </p:cNvPr>
          <p:cNvSpPr/>
          <p:nvPr/>
        </p:nvSpPr>
        <p:spPr>
          <a:xfrm>
            <a:off x="6858000" y="5956965"/>
            <a:ext cx="911200" cy="430469"/>
          </a:xfrm>
          <a:prstGeom prst="ellipse">
            <a:avLst/>
          </a:prstGeom>
          <a:noFill/>
          <a:ln>
            <a:solidFill>
              <a:schemeClr val="tx1"/>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556107073"/>
      </p:ext>
    </p:extLst>
  </p:cSld>
  <p:clrMapOvr>
    <a:masterClrMapping/>
  </p:clrMapOvr>
</p:sld>
</file>

<file path=ppt/slides/slide4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Straight Arrow Connector 12">
            <a:extLst>
              <a:ext uri="{FF2B5EF4-FFF2-40B4-BE49-F238E27FC236}">
                <a16:creationId xmlns:a16="http://schemas.microsoft.com/office/drawing/2014/main" id="{A6DE2085-829C-480C-9216-69D6039C0A37}"/>
              </a:ext>
            </a:extLst>
          </p:cNvPr>
          <p:cNvCxnSpPr>
            <a:cxnSpLocks/>
          </p:cNvCxnSpPr>
          <p:nvPr/>
        </p:nvCxnSpPr>
        <p:spPr>
          <a:xfrm>
            <a:off x="6717173" y="1828800"/>
            <a:ext cx="0" cy="3462754"/>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43014" name="Text Box 6"/>
          <p:cNvSpPr txBox="1">
            <a:spLocks noChangeArrowheads="1"/>
          </p:cNvSpPr>
          <p:nvPr/>
        </p:nvSpPr>
        <p:spPr bwMode="auto">
          <a:xfrm>
            <a:off x="533400" y="2356376"/>
            <a:ext cx="1005403"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Lens-</a:t>
            </a:r>
          </a:p>
          <a:p>
            <a:pPr algn="ctr" eaLnBrk="1" hangingPunct="1">
              <a:lnSpc>
                <a:spcPct val="80000"/>
              </a:lnSpc>
              <a:spcBef>
                <a:spcPct val="0"/>
              </a:spcBef>
              <a:buClrTx/>
              <a:buSzTx/>
              <a:buFontTx/>
              <a:buNone/>
            </a:pPr>
            <a:r>
              <a:rPr lang="en-US" altLang="en-US" sz="1800" dirty="0">
                <a:solidFill>
                  <a:schemeClr val="bg1">
                    <a:lumMod val="75000"/>
                  </a:schemeClr>
                </a:solidFill>
              </a:rPr>
              <a:t>Induced</a:t>
            </a:r>
          </a:p>
        </p:txBody>
      </p:sp>
      <p:sp>
        <p:nvSpPr>
          <p:cNvPr id="43017" name="Text Box 14"/>
          <p:cNvSpPr txBox="1">
            <a:spLocks noChangeArrowheads="1"/>
          </p:cNvSpPr>
          <p:nvPr/>
        </p:nvSpPr>
        <p:spPr bwMode="auto">
          <a:xfrm>
            <a:off x="3026498" y="2365901"/>
            <a:ext cx="1633781"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Aphakic/</a:t>
            </a:r>
          </a:p>
          <a:p>
            <a:pPr algn="ctr" eaLnBrk="1" hangingPunct="1">
              <a:lnSpc>
                <a:spcPct val="80000"/>
              </a:lnSpc>
              <a:spcBef>
                <a:spcPct val="0"/>
              </a:spcBef>
              <a:buClrTx/>
              <a:buSzTx/>
              <a:buFontTx/>
              <a:buNone/>
            </a:pPr>
            <a:r>
              <a:rPr lang="en-US" altLang="en-US" sz="1800" dirty="0" err="1">
                <a:solidFill>
                  <a:schemeClr val="bg1">
                    <a:lumMod val="75000"/>
                  </a:schemeClr>
                </a:solidFill>
              </a:rPr>
              <a:t>Pseudophakic</a:t>
            </a:r>
            <a:endParaRPr lang="en-US" altLang="en-US" sz="1800" dirty="0">
              <a:solidFill>
                <a:schemeClr val="bg1">
                  <a:lumMod val="75000"/>
                </a:schemeClr>
              </a:solidFill>
            </a:endParaRPr>
          </a:p>
        </p:txBody>
      </p:sp>
      <p:sp>
        <p:nvSpPr>
          <p:cNvPr id="43031" name="Text Box 35"/>
          <p:cNvSpPr txBox="1">
            <a:spLocks noChangeArrowheads="1"/>
          </p:cNvSpPr>
          <p:nvPr/>
        </p:nvSpPr>
        <p:spPr bwMode="auto">
          <a:xfrm>
            <a:off x="1190847" y="1295400"/>
            <a:ext cx="2473754"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solidFill>
                  <a:schemeClr val="bg1">
                    <a:lumMod val="75000"/>
                  </a:schemeClr>
                </a:solidFill>
              </a:rPr>
              <a:t>w/ Pupillary Block</a:t>
            </a:r>
          </a:p>
        </p:txBody>
      </p:sp>
      <p:sp>
        <p:nvSpPr>
          <p:cNvPr id="43032" name="Text Box 36"/>
          <p:cNvSpPr txBox="1">
            <a:spLocks noChangeArrowheads="1"/>
          </p:cNvSpPr>
          <p:nvPr/>
        </p:nvSpPr>
        <p:spPr bwMode="auto">
          <a:xfrm>
            <a:off x="5181600" y="1295400"/>
            <a:ext cx="2630848"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t>w/o Pupillary Block</a:t>
            </a:r>
          </a:p>
        </p:txBody>
      </p:sp>
      <p:sp>
        <p:nvSpPr>
          <p:cNvPr id="49" name="Rectangle 2">
            <a:extLst>
              <a:ext uri="{FF2B5EF4-FFF2-40B4-BE49-F238E27FC236}">
                <a16:creationId xmlns:a16="http://schemas.microsoft.com/office/drawing/2014/main" id="{240EE5BF-F7D2-4FC8-A5DD-F6B5423153C6}"/>
              </a:ext>
            </a:extLst>
          </p:cNvPr>
          <p:cNvSpPr>
            <a:spLocks noGrp="1" noChangeArrowheads="1"/>
          </p:cNvSpPr>
          <p:nvPr>
            <p:ph type="title"/>
          </p:nvPr>
        </p:nvSpPr>
        <p:spPr>
          <a:xfrm>
            <a:off x="457200" y="304800"/>
            <a:ext cx="7543800" cy="563562"/>
          </a:xfrm>
        </p:spPr>
        <p:txBody>
          <a:bodyPr/>
          <a:lstStyle/>
          <a:p>
            <a:pPr eaLnBrk="1" hangingPunct="1"/>
            <a:r>
              <a:rPr lang="en-US" altLang="en-US" sz="3500" dirty="0"/>
              <a:t>A</a:t>
            </a:r>
          </a:p>
        </p:txBody>
      </p:sp>
      <p:sp>
        <p:nvSpPr>
          <p:cNvPr id="50" name="TextBox 49">
            <a:extLst>
              <a:ext uri="{FF2B5EF4-FFF2-40B4-BE49-F238E27FC236}">
                <a16:creationId xmlns:a16="http://schemas.microsoft.com/office/drawing/2014/main" id="{CF426230-46C8-405C-9015-99EF57762A2E}"/>
              </a:ext>
            </a:extLst>
          </p:cNvPr>
          <p:cNvSpPr txBox="1"/>
          <p:nvPr/>
        </p:nvSpPr>
        <p:spPr>
          <a:xfrm>
            <a:off x="2259496" y="189094"/>
            <a:ext cx="4607480" cy="400110"/>
          </a:xfrm>
          <a:prstGeom prst="rect">
            <a:avLst/>
          </a:prstGeom>
          <a:solidFill>
            <a:schemeClr val="accent1">
              <a:lumMod val="60000"/>
              <a:lumOff val="40000"/>
            </a:schemeClr>
          </a:solidFill>
        </p:spPr>
        <p:txBody>
          <a:bodyPr wrap="none" rtlCol="0">
            <a:spAutoFit/>
          </a:bodyPr>
          <a:lstStyle/>
          <a:p>
            <a:pPr algn="ctr"/>
            <a:r>
              <a:rPr lang="en-US" sz="2000" b="1" dirty="0"/>
              <a:t>Secondary Angle Closure Glaucoma</a:t>
            </a:r>
          </a:p>
        </p:txBody>
      </p:sp>
      <p:sp>
        <p:nvSpPr>
          <p:cNvPr id="2" name="TextBox 1">
            <a:extLst>
              <a:ext uri="{FF2B5EF4-FFF2-40B4-BE49-F238E27FC236}">
                <a16:creationId xmlns:a16="http://schemas.microsoft.com/office/drawing/2014/main" id="{A7E30BEC-923B-4C9A-A856-BDD0D882F6B8}"/>
              </a:ext>
            </a:extLst>
          </p:cNvPr>
          <p:cNvSpPr txBox="1"/>
          <p:nvPr/>
        </p:nvSpPr>
        <p:spPr>
          <a:xfrm>
            <a:off x="887305" y="2844119"/>
            <a:ext cx="1494320" cy="338554"/>
          </a:xfrm>
          <a:prstGeom prst="rect">
            <a:avLst/>
          </a:prstGeom>
          <a:noFill/>
        </p:spPr>
        <p:txBody>
          <a:bodyPr wrap="none" rtlCol="0">
            <a:spAutoFit/>
          </a:bodyPr>
          <a:lstStyle/>
          <a:p>
            <a:r>
              <a:rPr lang="en-US" sz="1600" dirty="0" err="1">
                <a:solidFill>
                  <a:schemeClr val="bg1">
                    <a:lumMod val="75000"/>
                  </a:schemeClr>
                </a:solidFill>
              </a:rPr>
              <a:t>Phacomorphic</a:t>
            </a:r>
            <a:endParaRPr lang="en-US" sz="1600" dirty="0">
              <a:solidFill>
                <a:schemeClr val="bg1">
                  <a:lumMod val="75000"/>
                </a:schemeClr>
              </a:solidFill>
            </a:endParaRPr>
          </a:p>
        </p:txBody>
      </p:sp>
      <p:sp>
        <p:nvSpPr>
          <p:cNvPr id="51" name="TextBox 50">
            <a:extLst>
              <a:ext uri="{FF2B5EF4-FFF2-40B4-BE49-F238E27FC236}">
                <a16:creationId xmlns:a16="http://schemas.microsoft.com/office/drawing/2014/main" id="{156069D4-340B-4160-A336-EBF73557CEE0}"/>
              </a:ext>
            </a:extLst>
          </p:cNvPr>
          <p:cNvSpPr txBox="1"/>
          <p:nvPr/>
        </p:nvSpPr>
        <p:spPr>
          <a:xfrm>
            <a:off x="884725" y="3175578"/>
            <a:ext cx="1402948" cy="338554"/>
          </a:xfrm>
          <a:prstGeom prst="rect">
            <a:avLst/>
          </a:prstGeom>
          <a:noFill/>
        </p:spPr>
        <p:txBody>
          <a:bodyPr wrap="none" rtlCol="0">
            <a:spAutoFit/>
          </a:bodyPr>
          <a:lstStyle/>
          <a:p>
            <a:r>
              <a:rPr lang="en-US" sz="1600" dirty="0">
                <a:solidFill>
                  <a:schemeClr val="bg1">
                    <a:lumMod val="75000"/>
                  </a:schemeClr>
                </a:solidFill>
              </a:rPr>
              <a:t>Ectopia </a:t>
            </a:r>
            <a:r>
              <a:rPr lang="en-US" sz="1600" dirty="0" err="1">
                <a:solidFill>
                  <a:schemeClr val="bg1">
                    <a:lumMod val="75000"/>
                  </a:schemeClr>
                </a:solidFill>
              </a:rPr>
              <a:t>lentis</a:t>
            </a:r>
            <a:endParaRPr lang="en-US" sz="1600" dirty="0">
              <a:solidFill>
                <a:schemeClr val="bg1">
                  <a:lumMod val="75000"/>
                </a:schemeClr>
              </a:solidFill>
            </a:endParaRPr>
          </a:p>
        </p:txBody>
      </p:sp>
      <p:cxnSp>
        <p:nvCxnSpPr>
          <p:cNvPr id="71" name="Straight Connector 70">
            <a:extLst>
              <a:ext uri="{FF2B5EF4-FFF2-40B4-BE49-F238E27FC236}">
                <a16:creationId xmlns:a16="http://schemas.microsoft.com/office/drawing/2014/main" id="{C104938D-BA8D-4E39-9D5F-9EE2012F2F3C}"/>
              </a:ext>
            </a:extLst>
          </p:cNvPr>
          <p:cNvCxnSpPr>
            <a:cxnSpLocks/>
          </p:cNvCxnSpPr>
          <p:nvPr/>
        </p:nvCxnSpPr>
        <p:spPr>
          <a:xfrm flipH="1">
            <a:off x="762665" y="3023488"/>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2A7E4E40-472F-4E50-8A7A-45C10FDD7171}"/>
              </a:ext>
            </a:extLst>
          </p:cNvPr>
          <p:cNvCxnSpPr>
            <a:cxnSpLocks/>
          </p:cNvCxnSpPr>
          <p:nvPr/>
        </p:nvCxnSpPr>
        <p:spPr>
          <a:xfrm flipH="1">
            <a:off x="762665" y="3347853"/>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C3924889-45B9-4383-9C9E-48F0A9C27AD8}"/>
              </a:ext>
            </a:extLst>
          </p:cNvPr>
          <p:cNvCxnSpPr>
            <a:cxnSpLocks/>
          </p:cNvCxnSpPr>
          <p:nvPr/>
        </p:nvCxnSpPr>
        <p:spPr>
          <a:xfrm flipH="1">
            <a:off x="748719" y="2838976"/>
            <a:ext cx="13947" cy="5088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 name="Straight Arrow Connector 5">
            <a:extLst>
              <a:ext uri="{FF2B5EF4-FFF2-40B4-BE49-F238E27FC236}">
                <a16:creationId xmlns:a16="http://schemas.microsoft.com/office/drawing/2014/main" id="{A3439F0C-5143-461F-8F3C-2E830785DEFC}"/>
              </a:ext>
            </a:extLst>
          </p:cNvPr>
          <p:cNvCxnSpPr>
            <a:stCxn id="50" idx="2"/>
          </p:cNvCxnSpPr>
          <p:nvPr/>
        </p:nvCxnSpPr>
        <p:spPr>
          <a:xfrm flipH="1">
            <a:off x="2971800" y="589204"/>
            <a:ext cx="1591436" cy="706196"/>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0" name="Straight Arrow Connector 9">
            <a:extLst>
              <a:ext uri="{FF2B5EF4-FFF2-40B4-BE49-F238E27FC236}">
                <a16:creationId xmlns:a16="http://schemas.microsoft.com/office/drawing/2014/main" id="{84DC796E-F6ED-4FBB-82D2-A260F480BF8A}"/>
              </a:ext>
            </a:extLst>
          </p:cNvPr>
          <p:cNvCxnSpPr>
            <a:cxnSpLocks/>
          </p:cNvCxnSpPr>
          <p:nvPr/>
        </p:nvCxnSpPr>
        <p:spPr>
          <a:xfrm>
            <a:off x="4572000" y="589204"/>
            <a:ext cx="1600200" cy="706196"/>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6" name="Straight Arrow Connector 25">
            <a:extLst>
              <a:ext uri="{FF2B5EF4-FFF2-40B4-BE49-F238E27FC236}">
                <a16:creationId xmlns:a16="http://schemas.microsoft.com/office/drawing/2014/main" id="{B70E0124-9B84-41A5-8D84-A66B7838A706}"/>
              </a:ext>
            </a:extLst>
          </p:cNvPr>
          <p:cNvCxnSpPr>
            <a:cxnSpLocks/>
          </p:cNvCxnSpPr>
          <p:nvPr/>
        </p:nvCxnSpPr>
        <p:spPr>
          <a:xfrm flipH="1">
            <a:off x="1159539" y="1828800"/>
            <a:ext cx="1290435" cy="478059"/>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28" name="Straight Arrow Connector 27">
            <a:extLst>
              <a:ext uri="{FF2B5EF4-FFF2-40B4-BE49-F238E27FC236}">
                <a16:creationId xmlns:a16="http://schemas.microsoft.com/office/drawing/2014/main" id="{567A4249-5C59-4416-8A8E-1C35913900AB}"/>
              </a:ext>
            </a:extLst>
          </p:cNvPr>
          <p:cNvCxnSpPr>
            <a:cxnSpLocks/>
          </p:cNvCxnSpPr>
          <p:nvPr/>
        </p:nvCxnSpPr>
        <p:spPr>
          <a:xfrm>
            <a:off x="2449973" y="1832208"/>
            <a:ext cx="1268784"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56" name="Text Box 6">
            <a:extLst>
              <a:ext uri="{FF2B5EF4-FFF2-40B4-BE49-F238E27FC236}">
                <a16:creationId xmlns:a16="http://schemas.microsoft.com/office/drawing/2014/main" id="{557983BD-9D64-49B9-A366-A08663B0451F}"/>
              </a:ext>
            </a:extLst>
          </p:cNvPr>
          <p:cNvSpPr txBox="1">
            <a:spLocks noChangeArrowheads="1"/>
          </p:cNvSpPr>
          <p:nvPr/>
        </p:nvSpPr>
        <p:spPr bwMode="auto">
          <a:xfrm>
            <a:off x="5029200" y="2356376"/>
            <a:ext cx="813043"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r" eaLnBrk="1" hangingPunct="1">
              <a:lnSpc>
                <a:spcPct val="80000"/>
              </a:lnSpc>
              <a:spcBef>
                <a:spcPct val="0"/>
              </a:spcBef>
              <a:buClrTx/>
              <a:buSzTx/>
              <a:buFontTx/>
              <a:buNone/>
            </a:pPr>
            <a:r>
              <a:rPr lang="en-US" altLang="en-US" sz="1800" dirty="0">
                <a:solidFill>
                  <a:schemeClr val="bg1">
                    <a:lumMod val="75000"/>
                  </a:schemeClr>
                </a:solidFill>
              </a:rPr>
              <a:t>‘Push’</a:t>
            </a:r>
          </a:p>
        </p:txBody>
      </p:sp>
      <p:sp>
        <p:nvSpPr>
          <p:cNvPr id="57" name="Text Box 14">
            <a:extLst>
              <a:ext uri="{FF2B5EF4-FFF2-40B4-BE49-F238E27FC236}">
                <a16:creationId xmlns:a16="http://schemas.microsoft.com/office/drawing/2014/main" id="{5DAFA1C1-3A29-4C27-A379-663FDD22E326}"/>
              </a:ext>
            </a:extLst>
          </p:cNvPr>
          <p:cNvSpPr txBox="1">
            <a:spLocks noChangeArrowheads="1"/>
          </p:cNvSpPr>
          <p:nvPr/>
        </p:nvSpPr>
        <p:spPr bwMode="auto">
          <a:xfrm>
            <a:off x="7620000" y="2365901"/>
            <a:ext cx="671979"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t>‘Pull’</a:t>
            </a:r>
          </a:p>
        </p:txBody>
      </p:sp>
      <p:cxnSp>
        <p:nvCxnSpPr>
          <p:cNvPr id="58" name="Straight Arrow Connector 57">
            <a:extLst>
              <a:ext uri="{FF2B5EF4-FFF2-40B4-BE49-F238E27FC236}">
                <a16:creationId xmlns:a16="http://schemas.microsoft.com/office/drawing/2014/main" id="{E874FEE9-46BD-46A3-90A3-DE7CC220FBFF}"/>
              </a:ext>
            </a:extLst>
          </p:cNvPr>
          <p:cNvCxnSpPr>
            <a:cxnSpLocks/>
          </p:cNvCxnSpPr>
          <p:nvPr/>
        </p:nvCxnSpPr>
        <p:spPr>
          <a:xfrm flipH="1">
            <a:off x="5867400" y="1828800"/>
            <a:ext cx="849775"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59" name="Straight Arrow Connector 58">
            <a:extLst>
              <a:ext uri="{FF2B5EF4-FFF2-40B4-BE49-F238E27FC236}">
                <a16:creationId xmlns:a16="http://schemas.microsoft.com/office/drawing/2014/main" id="{C370A4A1-FE96-4E70-B89E-839542A5E241}"/>
              </a:ext>
            </a:extLst>
          </p:cNvPr>
          <p:cNvCxnSpPr>
            <a:cxnSpLocks/>
          </p:cNvCxnSpPr>
          <p:nvPr/>
        </p:nvCxnSpPr>
        <p:spPr>
          <a:xfrm>
            <a:off x="6717173" y="1832208"/>
            <a:ext cx="902827" cy="474047"/>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62" name="Text Box 16">
            <a:extLst>
              <a:ext uri="{FF2B5EF4-FFF2-40B4-BE49-F238E27FC236}">
                <a16:creationId xmlns:a16="http://schemas.microsoft.com/office/drawing/2014/main" id="{33538067-0726-41B0-93FF-357EF00CA62D}"/>
              </a:ext>
            </a:extLst>
          </p:cNvPr>
          <p:cNvSpPr txBox="1">
            <a:spLocks noChangeArrowheads="1"/>
          </p:cNvSpPr>
          <p:nvPr/>
        </p:nvSpPr>
        <p:spPr bwMode="auto">
          <a:xfrm>
            <a:off x="8065437" y="2684785"/>
            <a:ext cx="628698"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NVG</a:t>
            </a:r>
          </a:p>
        </p:txBody>
      </p:sp>
      <p:sp>
        <p:nvSpPr>
          <p:cNvPr id="70" name="Text Box 21">
            <a:extLst>
              <a:ext uri="{FF2B5EF4-FFF2-40B4-BE49-F238E27FC236}">
                <a16:creationId xmlns:a16="http://schemas.microsoft.com/office/drawing/2014/main" id="{86C32650-BE1F-4CC3-8DB5-0C136D877E6F}"/>
              </a:ext>
            </a:extLst>
          </p:cNvPr>
          <p:cNvSpPr txBox="1">
            <a:spLocks noChangeArrowheads="1"/>
          </p:cNvSpPr>
          <p:nvPr/>
        </p:nvSpPr>
        <p:spPr bwMode="auto">
          <a:xfrm>
            <a:off x="8070534" y="3048000"/>
            <a:ext cx="526106"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a:solidFill>
                  <a:schemeClr val="bg1">
                    <a:lumMod val="75000"/>
                  </a:schemeClr>
                </a:solidFill>
              </a:rPr>
              <a:t>ICE</a:t>
            </a:r>
          </a:p>
        </p:txBody>
      </p:sp>
      <p:sp>
        <p:nvSpPr>
          <p:cNvPr id="75" name="Text Box 45">
            <a:extLst>
              <a:ext uri="{FF2B5EF4-FFF2-40B4-BE49-F238E27FC236}">
                <a16:creationId xmlns:a16="http://schemas.microsoft.com/office/drawing/2014/main" id="{2B6EDA2D-8F55-4DFD-A225-8C03CE6FC7F3}"/>
              </a:ext>
            </a:extLst>
          </p:cNvPr>
          <p:cNvSpPr txBox="1">
            <a:spLocks noChangeArrowheads="1"/>
          </p:cNvSpPr>
          <p:nvPr/>
        </p:nvSpPr>
        <p:spPr bwMode="auto">
          <a:xfrm>
            <a:off x="8073162" y="3810000"/>
            <a:ext cx="1070837" cy="74635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ts val="1700"/>
              </a:lnSpc>
              <a:spcBef>
                <a:spcPct val="0"/>
              </a:spcBef>
              <a:buClrTx/>
              <a:buSzTx/>
              <a:buFontTx/>
              <a:buNone/>
            </a:pPr>
            <a:r>
              <a:rPr lang="en-US" altLang="en-US" sz="1600" dirty="0">
                <a:solidFill>
                  <a:schemeClr val="bg1">
                    <a:lumMod val="75000"/>
                  </a:schemeClr>
                </a:solidFill>
              </a:rPr>
              <a:t>Epithelial/ fibrous ingrowth</a:t>
            </a:r>
          </a:p>
        </p:txBody>
      </p:sp>
      <p:cxnSp>
        <p:nvCxnSpPr>
          <p:cNvPr id="77" name="Straight Connector 76">
            <a:extLst>
              <a:ext uri="{FF2B5EF4-FFF2-40B4-BE49-F238E27FC236}">
                <a16:creationId xmlns:a16="http://schemas.microsoft.com/office/drawing/2014/main" id="{FC090BD7-F2E1-4464-B57B-9CBE5874C89B}"/>
              </a:ext>
            </a:extLst>
          </p:cNvPr>
          <p:cNvCxnSpPr>
            <a:cxnSpLocks/>
          </p:cNvCxnSpPr>
          <p:nvPr/>
        </p:nvCxnSpPr>
        <p:spPr>
          <a:xfrm>
            <a:off x="7873969" y="2674448"/>
            <a:ext cx="7724" cy="128795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8" name="Straight Connector 77">
            <a:extLst>
              <a:ext uri="{FF2B5EF4-FFF2-40B4-BE49-F238E27FC236}">
                <a16:creationId xmlns:a16="http://schemas.microsoft.com/office/drawing/2014/main" id="{B1922ED5-C3D8-43D8-A00D-1D6BC9201DBA}"/>
              </a:ext>
            </a:extLst>
          </p:cNvPr>
          <p:cNvCxnSpPr/>
          <p:nvPr/>
        </p:nvCxnSpPr>
        <p:spPr>
          <a:xfrm flipH="1">
            <a:off x="7873968" y="2840262"/>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9" name="Straight Connector 78">
            <a:extLst>
              <a:ext uri="{FF2B5EF4-FFF2-40B4-BE49-F238E27FC236}">
                <a16:creationId xmlns:a16="http://schemas.microsoft.com/office/drawing/2014/main" id="{77019ED2-6D69-4A60-9D19-D4DB786EA3A0}"/>
              </a:ext>
            </a:extLst>
          </p:cNvPr>
          <p:cNvCxnSpPr/>
          <p:nvPr/>
        </p:nvCxnSpPr>
        <p:spPr>
          <a:xfrm flipH="1">
            <a:off x="7873968" y="3213518"/>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1" name="Straight Connector 80">
            <a:extLst>
              <a:ext uri="{FF2B5EF4-FFF2-40B4-BE49-F238E27FC236}">
                <a16:creationId xmlns:a16="http://schemas.microsoft.com/office/drawing/2014/main" id="{9796A12F-4125-4C05-8EE8-A388740C580D}"/>
              </a:ext>
            </a:extLst>
          </p:cNvPr>
          <p:cNvCxnSpPr/>
          <p:nvPr/>
        </p:nvCxnSpPr>
        <p:spPr>
          <a:xfrm flipH="1">
            <a:off x="7877837" y="3581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3" name="Straight Connector 82">
            <a:extLst>
              <a:ext uri="{FF2B5EF4-FFF2-40B4-BE49-F238E27FC236}">
                <a16:creationId xmlns:a16="http://schemas.microsoft.com/office/drawing/2014/main" id="{7FDC5F4B-9BF0-42AD-B8BB-2F2399BCF1E2}"/>
              </a:ext>
            </a:extLst>
          </p:cNvPr>
          <p:cNvCxnSpPr/>
          <p:nvPr/>
        </p:nvCxnSpPr>
        <p:spPr>
          <a:xfrm flipH="1">
            <a:off x="7881693" y="3962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93" name="Text Box 42">
            <a:extLst>
              <a:ext uri="{FF2B5EF4-FFF2-40B4-BE49-F238E27FC236}">
                <a16:creationId xmlns:a16="http://schemas.microsoft.com/office/drawing/2014/main" id="{53BAB77F-E061-4834-9068-34BDF78AD071}"/>
              </a:ext>
            </a:extLst>
          </p:cNvPr>
          <p:cNvSpPr txBox="1">
            <a:spLocks noChangeArrowheads="1"/>
          </p:cNvSpPr>
          <p:nvPr/>
        </p:nvSpPr>
        <p:spPr bwMode="auto">
          <a:xfrm>
            <a:off x="8111387" y="3429000"/>
            <a:ext cx="856196"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Flat AC</a:t>
            </a:r>
          </a:p>
        </p:txBody>
      </p:sp>
      <p:sp>
        <p:nvSpPr>
          <p:cNvPr id="100" name="Text Box 23">
            <a:extLst>
              <a:ext uri="{FF2B5EF4-FFF2-40B4-BE49-F238E27FC236}">
                <a16:creationId xmlns:a16="http://schemas.microsoft.com/office/drawing/2014/main" id="{D8F2FCFF-2984-4836-B000-9C5601A8EAAA}"/>
              </a:ext>
            </a:extLst>
          </p:cNvPr>
          <p:cNvSpPr txBox="1">
            <a:spLocks noChangeArrowheads="1"/>
          </p:cNvSpPr>
          <p:nvPr/>
        </p:nvSpPr>
        <p:spPr bwMode="auto">
          <a:xfrm>
            <a:off x="5530369" y="2667000"/>
            <a:ext cx="2143536"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Aqueous misdirection</a:t>
            </a:r>
          </a:p>
        </p:txBody>
      </p:sp>
      <p:cxnSp>
        <p:nvCxnSpPr>
          <p:cNvPr id="104" name="Straight Connector 103">
            <a:extLst>
              <a:ext uri="{FF2B5EF4-FFF2-40B4-BE49-F238E27FC236}">
                <a16:creationId xmlns:a16="http://schemas.microsoft.com/office/drawing/2014/main" id="{49D87D4A-E317-4446-9B95-5184CB3968F3}"/>
              </a:ext>
            </a:extLst>
          </p:cNvPr>
          <p:cNvCxnSpPr>
            <a:cxnSpLocks/>
          </p:cNvCxnSpPr>
          <p:nvPr/>
        </p:nvCxnSpPr>
        <p:spPr>
          <a:xfrm flipH="1">
            <a:off x="5316229" y="2667000"/>
            <a:ext cx="7397" cy="25314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5" name="Straight Connector 104">
            <a:extLst>
              <a:ext uri="{FF2B5EF4-FFF2-40B4-BE49-F238E27FC236}">
                <a16:creationId xmlns:a16="http://schemas.microsoft.com/office/drawing/2014/main" id="{F40B6D71-75A8-4A88-864D-00D14C2F710D}"/>
              </a:ext>
            </a:extLst>
          </p:cNvPr>
          <p:cNvCxnSpPr/>
          <p:nvPr/>
        </p:nvCxnSpPr>
        <p:spPr>
          <a:xfrm flipH="1">
            <a:off x="5323624" y="2832814"/>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6" name="Straight Connector 105">
            <a:extLst>
              <a:ext uri="{FF2B5EF4-FFF2-40B4-BE49-F238E27FC236}">
                <a16:creationId xmlns:a16="http://schemas.microsoft.com/office/drawing/2014/main" id="{010BF7B2-AA07-4DCF-822D-E2DB5CC0BF59}"/>
              </a:ext>
            </a:extLst>
          </p:cNvPr>
          <p:cNvCxnSpPr/>
          <p:nvPr/>
        </p:nvCxnSpPr>
        <p:spPr>
          <a:xfrm flipH="1">
            <a:off x="5323624" y="3360065"/>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a:extLst>
              <a:ext uri="{FF2B5EF4-FFF2-40B4-BE49-F238E27FC236}">
                <a16:creationId xmlns:a16="http://schemas.microsoft.com/office/drawing/2014/main" id="{BAC8035C-3999-4C31-93CD-6C0D2ADEB73B}"/>
              </a:ext>
            </a:extLst>
          </p:cNvPr>
          <p:cNvCxnSpPr/>
          <p:nvPr/>
        </p:nvCxnSpPr>
        <p:spPr>
          <a:xfrm flipH="1">
            <a:off x="5323536" y="3786938"/>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8" name="Straight Connector 107">
            <a:extLst>
              <a:ext uri="{FF2B5EF4-FFF2-40B4-BE49-F238E27FC236}">
                <a16:creationId xmlns:a16="http://schemas.microsoft.com/office/drawing/2014/main" id="{DB64CAEE-69B4-426A-8A5B-D1269DBF0F66}"/>
              </a:ext>
            </a:extLst>
          </p:cNvPr>
          <p:cNvCxnSpPr/>
          <p:nvPr/>
        </p:nvCxnSpPr>
        <p:spPr>
          <a:xfrm flipH="1">
            <a:off x="5327493" y="4249152"/>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12" name="Straight Connector 111">
            <a:extLst>
              <a:ext uri="{FF2B5EF4-FFF2-40B4-BE49-F238E27FC236}">
                <a16:creationId xmlns:a16="http://schemas.microsoft.com/office/drawing/2014/main" id="{99A16C30-4BE4-48E5-8B65-0C5F3039B8DC}"/>
              </a:ext>
            </a:extLst>
          </p:cNvPr>
          <p:cNvCxnSpPr/>
          <p:nvPr/>
        </p:nvCxnSpPr>
        <p:spPr>
          <a:xfrm flipH="1">
            <a:off x="5333455" y="51816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13" name="Text Box 42">
            <a:extLst>
              <a:ext uri="{FF2B5EF4-FFF2-40B4-BE49-F238E27FC236}">
                <a16:creationId xmlns:a16="http://schemas.microsoft.com/office/drawing/2014/main" id="{056DFFD9-3CA2-42E7-90FE-4F14522E3504}"/>
              </a:ext>
            </a:extLst>
          </p:cNvPr>
          <p:cNvSpPr txBox="1">
            <a:spLocks noChangeArrowheads="1"/>
          </p:cNvSpPr>
          <p:nvPr/>
        </p:nvSpPr>
        <p:spPr bwMode="auto">
          <a:xfrm>
            <a:off x="5533954" y="3623846"/>
            <a:ext cx="1563248"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Retinal surgery</a:t>
            </a:r>
          </a:p>
        </p:txBody>
      </p:sp>
      <p:sp>
        <p:nvSpPr>
          <p:cNvPr id="118" name="Text Box 47">
            <a:extLst>
              <a:ext uri="{FF2B5EF4-FFF2-40B4-BE49-F238E27FC236}">
                <a16:creationId xmlns:a16="http://schemas.microsoft.com/office/drawing/2014/main" id="{3F59D898-ECAD-49F0-9425-2A1BC8DDA7B5}"/>
              </a:ext>
            </a:extLst>
          </p:cNvPr>
          <p:cNvSpPr txBox="1">
            <a:spLocks noChangeArrowheads="1"/>
          </p:cNvSpPr>
          <p:nvPr/>
        </p:nvSpPr>
        <p:spPr bwMode="auto">
          <a:xfrm>
            <a:off x="5523688" y="4538246"/>
            <a:ext cx="1414170"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Drug-induced</a:t>
            </a:r>
          </a:p>
        </p:txBody>
      </p:sp>
      <p:sp>
        <p:nvSpPr>
          <p:cNvPr id="16" name="TextBox 15">
            <a:extLst>
              <a:ext uri="{FF2B5EF4-FFF2-40B4-BE49-F238E27FC236}">
                <a16:creationId xmlns:a16="http://schemas.microsoft.com/office/drawing/2014/main" id="{984E008D-FBBA-42B4-940E-EA26772E0161}"/>
              </a:ext>
            </a:extLst>
          </p:cNvPr>
          <p:cNvSpPr txBox="1"/>
          <p:nvPr/>
        </p:nvSpPr>
        <p:spPr>
          <a:xfrm>
            <a:off x="6230528" y="5257800"/>
            <a:ext cx="1326004" cy="369332"/>
          </a:xfrm>
          <a:prstGeom prst="rect">
            <a:avLst/>
          </a:prstGeom>
          <a:noFill/>
        </p:spPr>
        <p:txBody>
          <a:bodyPr wrap="none" rtlCol="0">
            <a:spAutoFit/>
          </a:bodyPr>
          <a:lstStyle/>
          <a:p>
            <a:pPr algn="ctr"/>
            <a:r>
              <a:rPr lang="en-US" dirty="0"/>
              <a:t>Both/Either</a:t>
            </a:r>
          </a:p>
        </p:txBody>
      </p:sp>
      <p:cxnSp>
        <p:nvCxnSpPr>
          <p:cNvPr id="125" name="Straight Connector 124">
            <a:extLst>
              <a:ext uri="{FF2B5EF4-FFF2-40B4-BE49-F238E27FC236}">
                <a16:creationId xmlns:a16="http://schemas.microsoft.com/office/drawing/2014/main" id="{01138141-D318-4ED7-A7FE-D8F2155CE890}"/>
              </a:ext>
            </a:extLst>
          </p:cNvPr>
          <p:cNvCxnSpPr/>
          <p:nvPr/>
        </p:nvCxnSpPr>
        <p:spPr>
          <a:xfrm flipH="1">
            <a:off x="5334000" y="4724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26" name="Straight Connector 125">
            <a:extLst>
              <a:ext uri="{FF2B5EF4-FFF2-40B4-BE49-F238E27FC236}">
                <a16:creationId xmlns:a16="http://schemas.microsoft.com/office/drawing/2014/main" id="{6A68A6E1-B33D-4DCB-B058-B68464DE4B44}"/>
              </a:ext>
            </a:extLst>
          </p:cNvPr>
          <p:cNvCxnSpPr/>
          <p:nvPr/>
        </p:nvCxnSpPr>
        <p:spPr>
          <a:xfrm flipH="1">
            <a:off x="6659428" y="6172200"/>
            <a:ext cx="24447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27" name="Text Box 47">
            <a:extLst>
              <a:ext uri="{FF2B5EF4-FFF2-40B4-BE49-F238E27FC236}">
                <a16:creationId xmlns:a16="http://schemas.microsoft.com/office/drawing/2014/main" id="{CB562EB8-FC3E-4FF1-9CAC-25A982EDFAD7}"/>
              </a:ext>
            </a:extLst>
          </p:cNvPr>
          <p:cNvSpPr txBox="1">
            <a:spLocks noChangeArrowheads="1"/>
          </p:cNvSpPr>
          <p:nvPr/>
        </p:nvSpPr>
        <p:spPr bwMode="auto">
          <a:xfrm>
            <a:off x="6929102" y="6002923"/>
            <a:ext cx="807401"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b="1" dirty="0"/>
              <a:t>Tumor</a:t>
            </a:r>
          </a:p>
        </p:txBody>
      </p:sp>
      <p:sp>
        <p:nvSpPr>
          <p:cNvPr id="128" name="Text Box 45">
            <a:extLst>
              <a:ext uri="{FF2B5EF4-FFF2-40B4-BE49-F238E27FC236}">
                <a16:creationId xmlns:a16="http://schemas.microsoft.com/office/drawing/2014/main" id="{2B14E4F1-0A9B-43CA-851A-DE098D068E26}"/>
              </a:ext>
            </a:extLst>
          </p:cNvPr>
          <p:cNvSpPr txBox="1">
            <a:spLocks noChangeArrowheads="1"/>
          </p:cNvSpPr>
          <p:nvPr/>
        </p:nvSpPr>
        <p:spPr bwMode="auto">
          <a:xfrm>
            <a:off x="6901248" y="5605046"/>
            <a:ext cx="1404552"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Inflammation</a:t>
            </a:r>
          </a:p>
        </p:txBody>
      </p:sp>
      <p:cxnSp>
        <p:nvCxnSpPr>
          <p:cNvPr id="129" name="Straight Connector 128">
            <a:extLst>
              <a:ext uri="{FF2B5EF4-FFF2-40B4-BE49-F238E27FC236}">
                <a16:creationId xmlns:a16="http://schemas.microsoft.com/office/drawing/2014/main" id="{1C03588A-559C-4FF7-A730-3C814B3E6C4C}"/>
              </a:ext>
            </a:extLst>
          </p:cNvPr>
          <p:cNvCxnSpPr/>
          <p:nvPr/>
        </p:nvCxnSpPr>
        <p:spPr>
          <a:xfrm flipH="1">
            <a:off x="6659973" y="5782355"/>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3" name="Straight Connector 22">
            <a:extLst>
              <a:ext uri="{FF2B5EF4-FFF2-40B4-BE49-F238E27FC236}">
                <a16:creationId xmlns:a16="http://schemas.microsoft.com/office/drawing/2014/main" id="{5227FDFD-469A-47AE-BC94-11CE6418AA83}"/>
              </a:ext>
            </a:extLst>
          </p:cNvPr>
          <p:cNvCxnSpPr/>
          <p:nvPr/>
        </p:nvCxnSpPr>
        <p:spPr>
          <a:xfrm>
            <a:off x="6659428" y="5596201"/>
            <a:ext cx="0" cy="5759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52" name="Text Box 47">
            <a:extLst>
              <a:ext uri="{FF2B5EF4-FFF2-40B4-BE49-F238E27FC236}">
                <a16:creationId xmlns:a16="http://schemas.microsoft.com/office/drawing/2014/main" id="{E3578916-9804-473C-8F06-D4FA0BCEDFD0}"/>
              </a:ext>
            </a:extLst>
          </p:cNvPr>
          <p:cNvSpPr txBox="1">
            <a:spLocks noChangeArrowheads="1"/>
          </p:cNvSpPr>
          <p:nvPr/>
        </p:nvSpPr>
        <p:spPr bwMode="auto">
          <a:xfrm>
            <a:off x="5543446" y="4055146"/>
            <a:ext cx="1619354"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err="1">
                <a:solidFill>
                  <a:schemeClr val="bg1">
                    <a:lumMod val="75000"/>
                  </a:schemeClr>
                </a:solidFill>
              </a:rPr>
              <a:t>Nanophthalmos</a:t>
            </a:r>
            <a:endParaRPr lang="en-US" altLang="en-US" sz="1600" dirty="0">
              <a:solidFill>
                <a:schemeClr val="bg1">
                  <a:lumMod val="75000"/>
                </a:schemeClr>
              </a:solidFill>
            </a:endParaRPr>
          </a:p>
        </p:txBody>
      </p:sp>
      <p:sp>
        <p:nvSpPr>
          <p:cNvPr id="53" name="Text Box 45">
            <a:extLst>
              <a:ext uri="{FF2B5EF4-FFF2-40B4-BE49-F238E27FC236}">
                <a16:creationId xmlns:a16="http://schemas.microsoft.com/office/drawing/2014/main" id="{57D1A14F-68FE-47D2-983C-1A879D66A9DC}"/>
              </a:ext>
            </a:extLst>
          </p:cNvPr>
          <p:cNvSpPr txBox="1">
            <a:spLocks noChangeArrowheads="1"/>
          </p:cNvSpPr>
          <p:nvPr/>
        </p:nvSpPr>
        <p:spPr bwMode="auto">
          <a:xfrm>
            <a:off x="5523688" y="5013493"/>
            <a:ext cx="582211"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PFV</a:t>
            </a:r>
          </a:p>
        </p:txBody>
      </p:sp>
      <p:sp>
        <p:nvSpPr>
          <p:cNvPr id="54" name="Text Box 42">
            <a:extLst>
              <a:ext uri="{FF2B5EF4-FFF2-40B4-BE49-F238E27FC236}">
                <a16:creationId xmlns:a16="http://schemas.microsoft.com/office/drawing/2014/main" id="{E1E37D2C-2C52-446B-843B-01E64990D3EC}"/>
              </a:ext>
            </a:extLst>
          </p:cNvPr>
          <p:cNvSpPr txBox="1">
            <a:spLocks noChangeArrowheads="1"/>
          </p:cNvSpPr>
          <p:nvPr/>
        </p:nvSpPr>
        <p:spPr bwMode="auto">
          <a:xfrm>
            <a:off x="5551406" y="3192546"/>
            <a:ext cx="2276072"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ERD/choroidal effusion</a:t>
            </a:r>
          </a:p>
        </p:txBody>
      </p:sp>
      <p:sp>
        <p:nvSpPr>
          <p:cNvPr id="3" name="TextBox 2">
            <a:extLst>
              <a:ext uri="{FF2B5EF4-FFF2-40B4-BE49-F238E27FC236}">
                <a16:creationId xmlns:a16="http://schemas.microsoft.com/office/drawing/2014/main" id="{347514E9-5EC1-4A4C-939E-A8E93F18C37C}"/>
              </a:ext>
            </a:extLst>
          </p:cNvPr>
          <p:cNvSpPr txBox="1"/>
          <p:nvPr/>
        </p:nvSpPr>
        <p:spPr>
          <a:xfrm>
            <a:off x="2522124" y="3660392"/>
            <a:ext cx="4941559" cy="1323439"/>
          </a:xfrm>
          <a:prstGeom prst="rect">
            <a:avLst/>
          </a:prstGeom>
          <a:solidFill>
            <a:srgbClr val="F8E284"/>
          </a:solidFill>
        </p:spPr>
        <p:txBody>
          <a:bodyPr wrap="square" rtlCol="0">
            <a:spAutoFit/>
          </a:bodyPr>
          <a:lstStyle/>
          <a:p>
            <a:r>
              <a:rPr lang="en-US" sz="1600" i="1" dirty="0">
                <a:solidFill>
                  <a:srgbClr val="FF0000"/>
                </a:solidFill>
              </a:rPr>
              <a:t>How would a tumor </a:t>
            </a:r>
            <a:r>
              <a:rPr lang="en-US" sz="1600" b="1" dirty="0">
                <a:solidFill>
                  <a:srgbClr val="FF0000"/>
                </a:solidFill>
              </a:rPr>
              <a:t>pull</a:t>
            </a:r>
            <a:r>
              <a:rPr lang="en-US" sz="1600" i="1" dirty="0">
                <a:solidFill>
                  <a:srgbClr val="FF0000"/>
                </a:solidFill>
              </a:rPr>
              <a:t> the angle closed?</a:t>
            </a:r>
          </a:p>
          <a:p>
            <a:r>
              <a:rPr lang="en-US" sz="1600" dirty="0">
                <a:solidFill>
                  <a:srgbClr val="FF0000"/>
                </a:solidFill>
              </a:rPr>
              <a:t>Via one of two mechanisms:</a:t>
            </a:r>
          </a:p>
          <a:p>
            <a:r>
              <a:rPr lang="en-US" sz="1600" dirty="0">
                <a:solidFill>
                  <a:srgbClr val="FF0000"/>
                </a:solidFill>
              </a:rPr>
              <a:t>--Tumor-induced NVI/NVA leading to NVG </a:t>
            </a:r>
          </a:p>
          <a:p>
            <a:r>
              <a:rPr lang="en-US" sz="1600" dirty="0">
                <a:solidFill>
                  <a:srgbClr val="FF0000"/>
                </a:solidFill>
              </a:rPr>
              <a:t>--Tumor necrosis can produce severe inflammation, leading to posterior synechiae and/or PAS</a:t>
            </a:r>
          </a:p>
        </p:txBody>
      </p:sp>
      <p:cxnSp>
        <p:nvCxnSpPr>
          <p:cNvPr id="21" name="Connector: Elbow 20">
            <a:extLst>
              <a:ext uri="{FF2B5EF4-FFF2-40B4-BE49-F238E27FC236}">
                <a16:creationId xmlns:a16="http://schemas.microsoft.com/office/drawing/2014/main" id="{9CBA8279-FC12-404D-8BDA-D555530A6D0D}"/>
              </a:ext>
            </a:extLst>
          </p:cNvPr>
          <p:cNvCxnSpPr>
            <a:cxnSpLocks/>
          </p:cNvCxnSpPr>
          <p:nvPr/>
        </p:nvCxnSpPr>
        <p:spPr>
          <a:xfrm rot="16200000" flipH="1">
            <a:off x="7622331" y="4255514"/>
            <a:ext cx="754914" cy="236191"/>
          </a:xfrm>
          <a:prstGeom prst="bentConnector3">
            <a:avLst>
              <a:gd name="adj1" fmla="val 104419"/>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69" name="Text Box 47">
            <a:extLst>
              <a:ext uri="{FF2B5EF4-FFF2-40B4-BE49-F238E27FC236}">
                <a16:creationId xmlns:a16="http://schemas.microsoft.com/office/drawing/2014/main" id="{4D97FD5C-B901-40BA-9E78-C8EB2D510429}"/>
              </a:ext>
            </a:extLst>
          </p:cNvPr>
          <p:cNvSpPr txBox="1">
            <a:spLocks noChangeArrowheads="1"/>
          </p:cNvSpPr>
          <p:nvPr/>
        </p:nvSpPr>
        <p:spPr bwMode="auto">
          <a:xfrm>
            <a:off x="8053281" y="4596111"/>
            <a:ext cx="807401" cy="338554"/>
          </a:xfrm>
          <a:prstGeom prst="rect">
            <a:avLst/>
          </a:prstGeom>
          <a:no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b="1" dirty="0"/>
              <a:t>Tumor</a:t>
            </a:r>
          </a:p>
        </p:txBody>
      </p:sp>
      <p:sp>
        <p:nvSpPr>
          <p:cNvPr id="60" name="Oval 59">
            <a:extLst>
              <a:ext uri="{FF2B5EF4-FFF2-40B4-BE49-F238E27FC236}">
                <a16:creationId xmlns:a16="http://schemas.microsoft.com/office/drawing/2014/main" id="{CA065540-8F70-427E-B5F7-7CA834BCF4A0}"/>
              </a:ext>
            </a:extLst>
          </p:cNvPr>
          <p:cNvSpPr/>
          <p:nvPr/>
        </p:nvSpPr>
        <p:spPr>
          <a:xfrm>
            <a:off x="8014693" y="4556358"/>
            <a:ext cx="884575" cy="430469"/>
          </a:xfrm>
          <a:prstGeom prst="ellipse">
            <a:avLst/>
          </a:prstGeom>
          <a:noFill/>
          <a:ln>
            <a:solidFill>
              <a:schemeClr val="tx1"/>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Oval 60">
            <a:extLst>
              <a:ext uri="{FF2B5EF4-FFF2-40B4-BE49-F238E27FC236}">
                <a16:creationId xmlns:a16="http://schemas.microsoft.com/office/drawing/2014/main" id="{1D60E733-458F-4513-A33D-57D1D4924388}"/>
              </a:ext>
            </a:extLst>
          </p:cNvPr>
          <p:cNvSpPr/>
          <p:nvPr/>
        </p:nvSpPr>
        <p:spPr>
          <a:xfrm>
            <a:off x="6858000" y="5956965"/>
            <a:ext cx="911200" cy="430469"/>
          </a:xfrm>
          <a:prstGeom prst="ellipse">
            <a:avLst/>
          </a:prstGeom>
          <a:noFill/>
          <a:ln>
            <a:solidFill>
              <a:schemeClr val="tx1"/>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375071584"/>
      </p:ext>
    </p:extLst>
  </p:cSld>
  <p:clrMapOvr>
    <a:masterClrMapping/>
  </p:clrMapOvr>
</p:sld>
</file>

<file path=ppt/slides/slide4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Straight Arrow Connector 12">
            <a:extLst>
              <a:ext uri="{FF2B5EF4-FFF2-40B4-BE49-F238E27FC236}">
                <a16:creationId xmlns:a16="http://schemas.microsoft.com/office/drawing/2014/main" id="{A6DE2085-829C-480C-9216-69D6039C0A37}"/>
              </a:ext>
            </a:extLst>
          </p:cNvPr>
          <p:cNvCxnSpPr>
            <a:cxnSpLocks/>
          </p:cNvCxnSpPr>
          <p:nvPr/>
        </p:nvCxnSpPr>
        <p:spPr>
          <a:xfrm>
            <a:off x="6717173" y="1828800"/>
            <a:ext cx="0" cy="3462754"/>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43014" name="Text Box 6"/>
          <p:cNvSpPr txBox="1">
            <a:spLocks noChangeArrowheads="1"/>
          </p:cNvSpPr>
          <p:nvPr/>
        </p:nvSpPr>
        <p:spPr bwMode="auto">
          <a:xfrm>
            <a:off x="533400" y="2356376"/>
            <a:ext cx="1005403"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Lens-</a:t>
            </a:r>
          </a:p>
          <a:p>
            <a:pPr algn="ctr" eaLnBrk="1" hangingPunct="1">
              <a:lnSpc>
                <a:spcPct val="80000"/>
              </a:lnSpc>
              <a:spcBef>
                <a:spcPct val="0"/>
              </a:spcBef>
              <a:buClrTx/>
              <a:buSzTx/>
              <a:buFontTx/>
              <a:buNone/>
            </a:pPr>
            <a:r>
              <a:rPr lang="en-US" altLang="en-US" sz="1800" dirty="0">
                <a:solidFill>
                  <a:schemeClr val="bg1">
                    <a:lumMod val="75000"/>
                  </a:schemeClr>
                </a:solidFill>
              </a:rPr>
              <a:t>Induced</a:t>
            </a:r>
          </a:p>
        </p:txBody>
      </p:sp>
      <p:sp>
        <p:nvSpPr>
          <p:cNvPr id="43017" name="Text Box 14"/>
          <p:cNvSpPr txBox="1">
            <a:spLocks noChangeArrowheads="1"/>
          </p:cNvSpPr>
          <p:nvPr/>
        </p:nvSpPr>
        <p:spPr bwMode="auto">
          <a:xfrm>
            <a:off x="3026498" y="2365901"/>
            <a:ext cx="1633781"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Aphakic/</a:t>
            </a:r>
          </a:p>
          <a:p>
            <a:pPr algn="ctr" eaLnBrk="1" hangingPunct="1">
              <a:lnSpc>
                <a:spcPct val="80000"/>
              </a:lnSpc>
              <a:spcBef>
                <a:spcPct val="0"/>
              </a:spcBef>
              <a:buClrTx/>
              <a:buSzTx/>
              <a:buFontTx/>
              <a:buNone/>
            </a:pPr>
            <a:r>
              <a:rPr lang="en-US" altLang="en-US" sz="1800" dirty="0" err="1">
                <a:solidFill>
                  <a:schemeClr val="bg1">
                    <a:lumMod val="75000"/>
                  </a:schemeClr>
                </a:solidFill>
              </a:rPr>
              <a:t>Pseudophakic</a:t>
            </a:r>
            <a:endParaRPr lang="en-US" altLang="en-US" sz="1800" dirty="0">
              <a:solidFill>
                <a:schemeClr val="bg1">
                  <a:lumMod val="75000"/>
                </a:schemeClr>
              </a:solidFill>
            </a:endParaRPr>
          </a:p>
        </p:txBody>
      </p:sp>
      <p:sp>
        <p:nvSpPr>
          <p:cNvPr id="43031" name="Text Box 35"/>
          <p:cNvSpPr txBox="1">
            <a:spLocks noChangeArrowheads="1"/>
          </p:cNvSpPr>
          <p:nvPr/>
        </p:nvSpPr>
        <p:spPr bwMode="auto">
          <a:xfrm>
            <a:off x="1190847" y="1295400"/>
            <a:ext cx="2473754"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solidFill>
                  <a:schemeClr val="bg1">
                    <a:lumMod val="75000"/>
                  </a:schemeClr>
                </a:solidFill>
              </a:rPr>
              <a:t>w/ Pupillary Block</a:t>
            </a:r>
          </a:p>
        </p:txBody>
      </p:sp>
      <p:sp>
        <p:nvSpPr>
          <p:cNvPr id="43032" name="Text Box 36"/>
          <p:cNvSpPr txBox="1">
            <a:spLocks noChangeArrowheads="1"/>
          </p:cNvSpPr>
          <p:nvPr/>
        </p:nvSpPr>
        <p:spPr bwMode="auto">
          <a:xfrm>
            <a:off x="5181600" y="1295400"/>
            <a:ext cx="2630848"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t>w/o Pupillary Block</a:t>
            </a:r>
          </a:p>
        </p:txBody>
      </p:sp>
      <p:sp>
        <p:nvSpPr>
          <p:cNvPr id="49" name="Rectangle 2">
            <a:extLst>
              <a:ext uri="{FF2B5EF4-FFF2-40B4-BE49-F238E27FC236}">
                <a16:creationId xmlns:a16="http://schemas.microsoft.com/office/drawing/2014/main" id="{240EE5BF-F7D2-4FC8-A5DD-F6B5423153C6}"/>
              </a:ext>
            </a:extLst>
          </p:cNvPr>
          <p:cNvSpPr>
            <a:spLocks noGrp="1" noChangeArrowheads="1"/>
          </p:cNvSpPr>
          <p:nvPr>
            <p:ph type="title"/>
          </p:nvPr>
        </p:nvSpPr>
        <p:spPr>
          <a:xfrm>
            <a:off x="457200" y="304800"/>
            <a:ext cx="7543800" cy="563562"/>
          </a:xfrm>
        </p:spPr>
        <p:txBody>
          <a:bodyPr/>
          <a:lstStyle/>
          <a:p>
            <a:pPr eaLnBrk="1" hangingPunct="1"/>
            <a:r>
              <a:rPr lang="en-US" altLang="en-US" sz="3500" dirty="0"/>
              <a:t>Q</a:t>
            </a:r>
          </a:p>
        </p:txBody>
      </p:sp>
      <p:sp>
        <p:nvSpPr>
          <p:cNvPr id="50" name="TextBox 49">
            <a:extLst>
              <a:ext uri="{FF2B5EF4-FFF2-40B4-BE49-F238E27FC236}">
                <a16:creationId xmlns:a16="http://schemas.microsoft.com/office/drawing/2014/main" id="{CF426230-46C8-405C-9015-99EF57762A2E}"/>
              </a:ext>
            </a:extLst>
          </p:cNvPr>
          <p:cNvSpPr txBox="1"/>
          <p:nvPr/>
        </p:nvSpPr>
        <p:spPr>
          <a:xfrm>
            <a:off x="2259496" y="189094"/>
            <a:ext cx="4607480" cy="400110"/>
          </a:xfrm>
          <a:prstGeom prst="rect">
            <a:avLst/>
          </a:prstGeom>
          <a:solidFill>
            <a:schemeClr val="accent1">
              <a:lumMod val="60000"/>
              <a:lumOff val="40000"/>
            </a:schemeClr>
          </a:solidFill>
        </p:spPr>
        <p:txBody>
          <a:bodyPr wrap="none" rtlCol="0">
            <a:spAutoFit/>
          </a:bodyPr>
          <a:lstStyle/>
          <a:p>
            <a:pPr algn="ctr"/>
            <a:r>
              <a:rPr lang="en-US" sz="2000" b="1" dirty="0"/>
              <a:t>Secondary Angle Closure Glaucoma</a:t>
            </a:r>
          </a:p>
        </p:txBody>
      </p:sp>
      <p:sp>
        <p:nvSpPr>
          <p:cNvPr id="2" name="TextBox 1">
            <a:extLst>
              <a:ext uri="{FF2B5EF4-FFF2-40B4-BE49-F238E27FC236}">
                <a16:creationId xmlns:a16="http://schemas.microsoft.com/office/drawing/2014/main" id="{A7E30BEC-923B-4C9A-A856-BDD0D882F6B8}"/>
              </a:ext>
            </a:extLst>
          </p:cNvPr>
          <p:cNvSpPr txBox="1"/>
          <p:nvPr/>
        </p:nvSpPr>
        <p:spPr>
          <a:xfrm>
            <a:off x="887305" y="2844119"/>
            <a:ext cx="1494320" cy="338554"/>
          </a:xfrm>
          <a:prstGeom prst="rect">
            <a:avLst/>
          </a:prstGeom>
          <a:noFill/>
        </p:spPr>
        <p:txBody>
          <a:bodyPr wrap="none" rtlCol="0">
            <a:spAutoFit/>
          </a:bodyPr>
          <a:lstStyle/>
          <a:p>
            <a:r>
              <a:rPr lang="en-US" sz="1600" dirty="0" err="1">
                <a:solidFill>
                  <a:schemeClr val="bg1">
                    <a:lumMod val="75000"/>
                  </a:schemeClr>
                </a:solidFill>
              </a:rPr>
              <a:t>Phacomorphic</a:t>
            </a:r>
            <a:endParaRPr lang="en-US" sz="1600" dirty="0">
              <a:solidFill>
                <a:schemeClr val="bg1">
                  <a:lumMod val="75000"/>
                </a:schemeClr>
              </a:solidFill>
            </a:endParaRPr>
          </a:p>
        </p:txBody>
      </p:sp>
      <p:sp>
        <p:nvSpPr>
          <p:cNvPr id="51" name="TextBox 50">
            <a:extLst>
              <a:ext uri="{FF2B5EF4-FFF2-40B4-BE49-F238E27FC236}">
                <a16:creationId xmlns:a16="http://schemas.microsoft.com/office/drawing/2014/main" id="{156069D4-340B-4160-A336-EBF73557CEE0}"/>
              </a:ext>
            </a:extLst>
          </p:cNvPr>
          <p:cNvSpPr txBox="1"/>
          <p:nvPr/>
        </p:nvSpPr>
        <p:spPr>
          <a:xfrm>
            <a:off x="884725" y="3175578"/>
            <a:ext cx="1402948" cy="338554"/>
          </a:xfrm>
          <a:prstGeom prst="rect">
            <a:avLst/>
          </a:prstGeom>
          <a:noFill/>
        </p:spPr>
        <p:txBody>
          <a:bodyPr wrap="none" rtlCol="0">
            <a:spAutoFit/>
          </a:bodyPr>
          <a:lstStyle/>
          <a:p>
            <a:r>
              <a:rPr lang="en-US" sz="1600" dirty="0">
                <a:solidFill>
                  <a:schemeClr val="bg1">
                    <a:lumMod val="75000"/>
                  </a:schemeClr>
                </a:solidFill>
              </a:rPr>
              <a:t>Ectopia </a:t>
            </a:r>
            <a:r>
              <a:rPr lang="en-US" sz="1600" dirty="0" err="1">
                <a:solidFill>
                  <a:schemeClr val="bg1">
                    <a:lumMod val="75000"/>
                  </a:schemeClr>
                </a:solidFill>
              </a:rPr>
              <a:t>lentis</a:t>
            </a:r>
            <a:endParaRPr lang="en-US" sz="1600" dirty="0">
              <a:solidFill>
                <a:schemeClr val="bg1">
                  <a:lumMod val="75000"/>
                </a:schemeClr>
              </a:solidFill>
            </a:endParaRPr>
          </a:p>
        </p:txBody>
      </p:sp>
      <p:cxnSp>
        <p:nvCxnSpPr>
          <p:cNvPr id="71" name="Straight Connector 70">
            <a:extLst>
              <a:ext uri="{FF2B5EF4-FFF2-40B4-BE49-F238E27FC236}">
                <a16:creationId xmlns:a16="http://schemas.microsoft.com/office/drawing/2014/main" id="{C104938D-BA8D-4E39-9D5F-9EE2012F2F3C}"/>
              </a:ext>
            </a:extLst>
          </p:cNvPr>
          <p:cNvCxnSpPr>
            <a:cxnSpLocks/>
          </p:cNvCxnSpPr>
          <p:nvPr/>
        </p:nvCxnSpPr>
        <p:spPr>
          <a:xfrm flipH="1">
            <a:off x="762665" y="3023488"/>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2A7E4E40-472F-4E50-8A7A-45C10FDD7171}"/>
              </a:ext>
            </a:extLst>
          </p:cNvPr>
          <p:cNvCxnSpPr>
            <a:cxnSpLocks/>
          </p:cNvCxnSpPr>
          <p:nvPr/>
        </p:nvCxnSpPr>
        <p:spPr>
          <a:xfrm flipH="1">
            <a:off x="762665" y="3347853"/>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C3924889-45B9-4383-9C9E-48F0A9C27AD8}"/>
              </a:ext>
            </a:extLst>
          </p:cNvPr>
          <p:cNvCxnSpPr>
            <a:cxnSpLocks/>
          </p:cNvCxnSpPr>
          <p:nvPr/>
        </p:nvCxnSpPr>
        <p:spPr>
          <a:xfrm flipH="1">
            <a:off x="748719" y="2838976"/>
            <a:ext cx="13947" cy="5088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 name="Straight Arrow Connector 5">
            <a:extLst>
              <a:ext uri="{FF2B5EF4-FFF2-40B4-BE49-F238E27FC236}">
                <a16:creationId xmlns:a16="http://schemas.microsoft.com/office/drawing/2014/main" id="{A3439F0C-5143-461F-8F3C-2E830785DEFC}"/>
              </a:ext>
            </a:extLst>
          </p:cNvPr>
          <p:cNvCxnSpPr>
            <a:stCxn id="50" idx="2"/>
          </p:cNvCxnSpPr>
          <p:nvPr/>
        </p:nvCxnSpPr>
        <p:spPr>
          <a:xfrm flipH="1">
            <a:off x="2971800" y="589204"/>
            <a:ext cx="1591436" cy="706196"/>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0" name="Straight Arrow Connector 9">
            <a:extLst>
              <a:ext uri="{FF2B5EF4-FFF2-40B4-BE49-F238E27FC236}">
                <a16:creationId xmlns:a16="http://schemas.microsoft.com/office/drawing/2014/main" id="{84DC796E-F6ED-4FBB-82D2-A260F480BF8A}"/>
              </a:ext>
            </a:extLst>
          </p:cNvPr>
          <p:cNvCxnSpPr>
            <a:cxnSpLocks/>
          </p:cNvCxnSpPr>
          <p:nvPr/>
        </p:nvCxnSpPr>
        <p:spPr>
          <a:xfrm>
            <a:off x="4572000" y="589204"/>
            <a:ext cx="1600200" cy="706196"/>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6" name="Straight Arrow Connector 25">
            <a:extLst>
              <a:ext uri="{FF2B5EF4-FFF2-40B4-BE49-F238E27FC236}">
                <a16:creationId xmlns:a16="http://schemas.microsoft.com/office/drawing/2014/main" id="{B70E0124-9B84-41A5-8D84-A66B7838A706}"/>
              </a:ext>
            </a:extLst>
          </p:cNvPr>
          <p:cNvCxnSpPr>
            <a:cxnSpLocks/>
          </p:cNvCxnSpPr>
          <p:nvPr/>
        </p:nvCxnSpPr>
        <p:spPr>
          <a:xfrm flipH="1">
            <a:off x="1159539" y="1828800"/>
            <a:ext cx="1290435" cy="478059"/>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28" name="Straight Arrow Connector 27">
            <a:extLst>
              <a:ext uri="{FF2B5EF4-FFF2-40B4-BE49-F238E27FC236}">
                <a16:creationId xmlns:a16="http://schemas.microsoft.com/office/drawing/2014/main" id="{567A4249-5C59-4416-8A8E-1C35913900AB}"/>
              </a:ext>
            </a:extLst>
          </p:cNvPr>
          <p:cNvCxnSpPr>
            <a:cxnSpLocks/>
          </p:cNvCxnSpPr>
          <p:nvPr/>
        </p:nvCxnSpPr>
        <p:spPr>
          <a:xfrm>
            <a:off x="2449973" y="1832208"/>
            <a:ext cx="1268784"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56" name="Text Box 6">
            <a:extLst>
              <a:ext uri="{FF2B5EF4-FFF2-40B4-BE49-F238E27FC236}">
                <a16:creationId xmlns:a16="http://schemas.microsoft.com/office/drawing/2014/main" id="{557983BD-9D64-49B9-A366-A08663B0451F}"/>
              </a:ext>
            </a:extLst>
          </p:cNvPr>
          <p:cNvSpPr txBox="1">
            <a:spLocks noChangeArrowheads="1"/>
          </p:cNvSpPr>
          <p:nvPr/>
        </p:nvSpPr>
        <p:spPr bwMode="auto">
          <a:xfrm>
            <a:off x="5029200" y="2356376"/>
            <a:ext cx="813043"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r" eaLnBrk="1" hangingPunct="1">
              <a:lnSpc>
                <a:spcPct val="80000"/>
              </a:lnSpc>
              <a:spcBef>
                <a:spcPct val="0"/>
              </a:spcBef>
              <a:buClrTx/>
              <a:buSzTx/>
              <a:buFontTx/>
              <a:buNone/>
            </a:pPr>
            <a:r>
              <a:rPr lang="en-US" altLang="en-US" sz="1800" dirty="0">
                <a:solidFill>
                  <a:schemeClr val="bg1">
                    <a:lumMod val="75000"/>
                  </a:schemeClr>
                </a:solidFill>
              </a:rPr>
              <a:t>‘Push’</a:t>
            </a:r>
          </a:p>
        </p:txBody>
      </p:sp>
      <p:sp>
        <p:nvSpPr>
          <p:cNvPr id="57" name="Text Box 14">
            <a:extLst>
              <a:ext uri="{FF2B5EF4-FFF2-40B4-BE49-F238E27FC236}">
                <a16:creationId xmlns:a16="http://schemas.microsoft.com/office/drawing/2014/main" id="{5DAFA1C1-3A29-4C27-A379-663FDD22E326}"/>
              </a:ext>
            </a:extLst>
          </p:cNvPr>
          <p:cNvSpPr txBox="1">
            <a:spLocks noChangeArrowheads="1"/>
          </p:cNvSpPr>
          <p:nvPr/>
        </p:nvSpPr>
        <p:spPr bwMode="auto">
          <a:xfrm>
            <a:off x="7620000" y="2365901"/>
            <a:ext cx="671979"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t>‘Pull’</a:t>
            </a:r>
          </a:p>
        </p:txBody>
      </p:sp>
      <p:cxnSp>
        <p:nvCxnSpPr>
          <p:cNvPr id="58" name="Straight Arrow Connector 57">
            <a:extLst>
              <a:ext uri="{FF2B5EF4-FFF2-40B4-BE49-F238E27FC236}">
                <a16:creationId xmlns:a16="http://schemas.microsoft.com/office/drawing/2014/main" id="{E874FEE9-46BD-46A3-90A3-DE7CC220FBFF}"/>
              </a:ext>
            </a:extLst>
          </p:cNvPr>
          <p:cNvCxnSpPr>
            <a:cxnSpLocks/>
          </p:cNvCxnSpPr>
          <p:nvPr/>
        </p:nvCxnSpPr>
        <p:spPr>
          <a:xfrm flipH="1">
            <a:off x="5867400" y="1828800"/>
            <a:ext cx="849775"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59" name="Straight Arrow Connector 58">
            <a:extLst>
              <a:ext uri="{FF2B5EF4-FFF2-40B4-BE49-F238E27FC236}">
                <a16:creationId xmlns:a16="http://schemas.microsoft.com/office/drawing/2014/main" id="{C370A4A1-FE96-4E70-B89E-839542A5E241}"/>
              </a:ext>
            </a:extLst>
          </p:cNvPr>
          <p:cNvCxnSpPr>
            <a:cxnSpLocks/>
          </p:cNvCxnSpPr>
          <p:nvPr/>
        </p:nvCxnSpPr>
        <p:spPr>
          <a:xfrm>
            <a:off x="6717173" y="1832208"/>
            <a:ext cx="902827" cy="474047"/>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62" name="Text Box 16">
            <a:extLst>
              <a:ext uri="{FF2B5EF4-FFF2-40B4-BE49-F238E27FC236}">
                <a16:creationId xmlns:a16="http://schemas.microsoft.com/office/drawing/2014/main" id="{33538067-0726-41B0-93FF-357EF00CA62D}"/>
              </a:ext>
            </a:extLst>
          </p:cNvPr>
          <p:cNvSpPr txBox="1">
            <a:spLocks noChangeArrowheads="1"/>
          </p:cNvSpPr>
          <p:nvPr/>
        </p:nvSpPr>
        <p:spPr bwMode="auto">
          <a:xfrm>
            <a:off x="8065437" y="2684785"/>
            <a:ext cx="628698"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NVG</a:t>
            </a:r>
          </a:p>
        </p:txBody>
      </p:sp>
      <p:sp>
        <p:nvSpPr>
          <p:cNvPr id="70" name="Text Box 21">
            <a:extLst>
              <a:ext uri="{FF2B5EF4-FFF2-40B4-BE49-F238E27FC236}">
                <a16:creationId xmlns:a16="http://schemas.microsoft.com/office/drawing/2014/main" id="{86C32650-BE1F-4CC3-8DB5-0C136D877E6F}"/>
              </a:ext>
            </a:extLst>
          </p:cNvPr>
          <p:cNvSpPr txBox="1">
            <a:spLocks noChangeArrowheads="1"/>
          </p:cNvSpPr>
          <p:nvPr/>
        </p:nvSpPr>
        <p:spPr bwMode="auto">
          <a:xfrm>
            <a:off x="8070534" y="3048000"/>
            <a:ext cx="526106"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a:solidFill>
                  <a:schemeClr val="bg1">
                    <a:lumMod val="75000"/>
                  </a:schemeClr>
                </a:solidFill>
              </a:rPr>
              <a:t>ICE</a:t>
            </a:r>
          </a:p>
        </p:txBody>
      </p:sp>
      <p:sp>
        <p:nvSpPr>
          <p:cNvPr id="75" name="Text Box 45">
            <a:extLst>
              <a:ext uri="{FF2B5EF4-FFF2-40B4-BE49-F238E27FC236}">
                <a16:creationId xmlns:a16="http://schemas.microsoft.com/office/drawing/2014/main" id="{2B6EDA2D-8F55-4DFD-A225-8C03CE6FC7F3}"/>
              </a:ext>
            </a:extLst>
          </p:cNvPr>
          <p:cNvSpPr txBox="1">
            <a:spLocks noChangeArrowheads="1"/>
          </p:cNvSpPr>
          <p:nvPr/>
        </p:nvSpPr>
        <p:spPr bwMode="auto">
          <a:xfrm>
            <a:off x="8073162" y="3810000"/>
            <a:ext cx="1070837" cy="74635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ts val="1700"/>
              </a:lnSpc>
              <a:spcBef>
                <a:spcPct val="0"/>
              </a:spcBef>
              <a:buClrTx/>
              <a:buSzTx/>
              <a:buFontTx/>
              <a:buNone/>
            </a:pPr>
            <a:r>
              <a:rPr lang="en-US" altLang="en-US" sz="1600" dirty="0">
                <a:solidFill>
                  <a:schemeClr val="bg1">
                    <a:lumMod val="75000"/>
                  </a:schemeClr>
                </a:solidFill>
              </a:rPr>
              <a:t>Epithelial/ fibrous ingrowth</a:t>
            </a:r>
          </a:p>
        </p:txBody>
      </p:sp>
      <p:cxnSp>
        <p:nvCxnSpPr>
          <p:cNvPr id="77" name="Straight Connector 76">
            <a:extLst>
              <a:ext uri="{FF2B5EF4-FFF2-40B4-BE49-F238E27FC236}">
                <a16:creationId xmlns:a16="http://schemas.microsoft.com/office/drawing/2014/main" id="{FC090BD7-F2E1-4464-B57B-9CBE5874C89B}"/>
              </a:ext>
            </a:extLst>
          </p:cNvPr>
          <p:cNvCxnSpPr>
            <a:cxnSpLocks/>
          </p:cNvCxnSpPr>
          <p:nvPr/>
        </p:nvCxnSpPr>
        <p:spPr>
          <a:xfrm>
            <a:off x="7873969" y="2674448"/>
            <a:ext cx="7724" cy="128795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8" name="Straight Connector 77">
            <a:extLst>
              <a:ext uri="{FF2B5EF4-FFF2-40B4-BE49-F238E27FC236}">
                <a16:creationId xmlns:a16="http://schemas.microsoft.com/office/drawing/2014/main" id="{B1922ED5-C3D8-43D8-A00D-1D6BC9201DBA}"/>
              </a:ext>
            </a:extLst>
          </p:cNvPr>
          <p:cNvCxnSpPr/>
          <p:nvPr/>
        </p:nvCxnSpPr>
        <p:spPr>
          <a:xfrm flipH="1">
            <a:off x="7873968" y="2840262"/>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9" name="Straight Connector 78">
            <a:extLst>
              <a:ext uri="{FF2B5EF4-FFF2-40B4-BE49-F238E27FC236}">
                <a16:creationId xmlns:a16="http://schemas.microsoft.com/office/drawing/2014/main" id="{77019ED2-6D69-4A60-9D19-D4DB786EA3A0}"/>
              </a:ext>
            </a:extLst>
          </p:cNvPr>
          <p:cNvCxnSpPr/>
          <p:nvPr/>
        </p:nvCxnSpPr>
        <p:spPr>
          <a:xfrm flipH="1">
            <a:off x="7873968" y="3213518"/>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1" name="Straight Connector 80">
            <a:extLst>
              <a:ext uri="{FF2B5EF4-FFF2-40B4-BE49-F238E27FC236}">
                <a16:creationId xmlns:a16="http://schemas.microsoft.com/office/drawing/2014/main" id="{9796A12F-4125-4C05-8EE8-A388740C580D}"/>
              </a:ext>
            </a:extLst>
          </p:cNvPr>
          <p:cNvCxnSpPr/>
          <p:nvPr/>
        </p:nvCxnSpPr>
        <p:spPr>
          <a:xfrm flipH="1">
            <a:off x="7877837" y="3581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3" name="Straight Connector 82">
            <a:extLst>
              <a:ext uri="{FF2B5EF4-FFF2-40B4-BE49-F238E27FC236}">
                <a16:creationId xmlns:a16="http://schemas.microsoft.com/office/drawing/2014/main" id="{7FDC5F4B-9BF0-42AD-B8BB-2F2399BCF1E2}"/>
              </a:ext>
            </a:extLst>
          </p:cNvPr>
          <p:cNvCxnSpPr/>
          <p:nvPr/>
        </p:nvCxnSpPr>
        <p:spPr>
          <a:xfrm flipH="1">
            <a:off x="7881693" y="3962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93" name="Text Box 42">
            <a:extLst>
              <a:ext uri="{FF2B5EF4-FFF2-40B4-BE49-F238E27FC236}">
                <a16:creationId xmlns:a16="http://schemas.microsoft.com/office/drawing/2014/main" id="{53BAB77F-E061-4834-9068-34BDF78AD071}"/>
              </a:ext>
            </a:extLst>
          </p:cNvPr>
          <p:cNvSpPr txBox="1">
            <a:spLocks noChangeArrowheads="1"/>
          </p:cNvSpPr>
          <p:nvPr/>
        </p:nvSpPr>
        <p:spPr bwMode="auto">
          <a:xfrm>
            <a:off x="8111387" y="3429000"/>
            <a:ext cx="856196"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Flat AC</a:t>
            </a:r>
          </a:p>
        </p:txBody>
      </p:sp>
      <p:sp>
        <p:nvSpPr>
          <p:cNvPr id="100" name="Text Box 23">
            <a:extLst>
              <a:ext uri="{FF2B5EF4-FFF2-40B4-BE49-F238E27FC236}">
                <a16:creationId xmlns:a16="http://schemas.microsoft.com/office/drawing/2014/main" id="{D8F2FCFF-2984-4836-B000-9C5601A8EAAA}"/>
              </a:ext>
            </a:extLst>
          </p:cNvPr>
          <p:cNvSpPr txBox="1">
            <a:spLocks noChangeArrowheads="1"/>
          </p:cNvSpPr>
          <p:nvPr/>
        </p:nvSpPr>
        <p:spPr bwMode="auto">
          <a:xfrm>
            <a:off x="5530369" y="2667000"/>
            <a:ext cx="2143536"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Aqueous misdirection</a:t>
            </a:r>
          </a:p>
        </p:txBody>
      </p:sp>
      <p:cxnSp>
        <p:nvCxnSpPr>
          <p:cNvPr id="104" name="Straight Connector 103">
            <a:extLst>
              <a:ext uri="{FF2B5EF4-FFF2-40B4-BE49-F238E27FC236}">
                <a16:creationId xmlns:a16="http://schemas.microsoft.com/office/drawing/2014/main" id="{49D87D4A-E317-4446-9B95-5184CB3968F3}"/>
              </a:ext>
            </a:extLst>
          </p:cNvPr>
          <p:cNvCxnSpPr>
            <a:cxnSpLocks/>
          </p:cNvCxnSpPr>
          <p:nvPr/>
        </p:nvCxnSpPr>
        <p:spPr>
          <a:xfrm flipH="1">
            <a:off x="5316229" y="2667000"/>
            <a:ext cx="7397" cy="25314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5" name="Straight Connector 104">
            <a:extLst>
              <a:ext uri="{FF2B5EF4-FFF2-40B4-BE49-F238E27FC236}">
                <a16:creationId xmlns:a16="http://schemas.microsoft.com/office/drawing/2014/main" id="{F40B6D71-75A8-4A88-864D-00D14C2F710D}"/>
              </a:ext>
            </a:extLst>
          </p:cNvPr>
          <p:cNvCxnSpPr/>
          <p:nvPr/>
        </p:nvCxnSpPr>
        <p:spPr>
          <a:xfrm flipH="1">
            <a:off x="5323624" y="2832814"/>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6" name="Straight Connector 105">
            <a:extLst>
              <a:ext uri="{FF2B5EF4-FFF2-40B4-BE49-F238E27FC236}">
                <a16:creationId xmlns:a16="http://schemas.microsoft.com/office/drawing/2014/main" id="{010BF7B2-AA07-4DCF-822D-E2DB5CC0BF59}"/>
              </a:ext>
            </a:extLst>
          </p:cNvPr>
          <p:cNvCxnSpPr/>
          <p:nvPr/>
        </p:nvCxnSpPr>
        <p:spPr>
          <a:xfrm flipH="1">
            <a:off x="5323624" y="3360065"/>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a:extLst>
              <a:ext uri="{FF2B5EF4-FFF2-40B4-BE49-F238E27FC236}">
                <a16:creationId xmlns:a16="http://schemas.microsoft.com/office/drawing/2014/main" id="{BAC8035C-3999-4C31-93CD-6C0D2ADEB73B}"/>
              </a:ext>
            </a:extLst>
          </p:cNvPr>
          <p:cNvCxnSpPr/>
          <p:nvPr/>
        </p:nvCxnSpPr>
        <p:spPr>
          <a:xfrm flipH="1">
            <a:off x="5323536" y="3786938"/>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8" name="Straight Connector 107">
            <a:extLst>
              <a:ext uri="{FF2B5EF4-FFF2-40B4-BE49-F238E27FC236}">
                <a16:creationId xmlns:a16="http://schemas.microsoft.com/office/drawing/2014/main" id="{DB64CAEE-69B4-426A-8A5B-D1269DBF0F66}"/>
              </a:ext>
            </a:extLst>
          </p:cNvPr>
          <p:cNvCxnSpPr/>
          <p:nvPr/>
        </p:nvCxnSpPr>
        <p:spPr>
          <a:xfrm flipH="1">
            <a:off x="5327493" y="4249152"/>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12" name="Straight Connector 111">
            <a:extLst>
              <a:ext uri="{FF2B5EF4-FFF2-40B4-BE49-F238E27FC236}">
                <a16:creationId xmlns:a16="http://schemas.microsoft.com/office/drawing/2014/main" id="{99A16C30-4BE4-48E5-8B65-0C5F3039B8DC}"/>
              </a:ext>
            </a:extLst>
          </p:cNvPr>
          <p:cNvCxnSpPr/>
          <p:nvPr/>
        </p:nvCxnSpPr>
        <p:spPr>
          <a:xfrm flipH="1">
            <a:off x="5333455" y="51816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13" name="Text Box 42">
            <a:extLst>
              <a:ext uri="{FF2B5EF4-FFF2-40B4-BE49-F238E27FC236}">
                <a16:creationId xmlns:a16="http://schemas.microsoft.com/office/drawing/2014/main" id="{056DFFD9-3CA2-42E7-90FE-4F14522E3504}"/>
              </a:ext>
            </a:extLst>
          </p:cNvPr>
          <p:cNvSpPr txBox="1">
            <a:spLocks noChangeArrowheads="1"/>
          </p:cNvSpPr>
          <p:nvPr/>
        </p:nvSpPr>
        <p:spPr bwMode="auto">
          <a:xfrm>
            <a:off x="5533954" y="3623846"/>
            <a:ext cx="1563248"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Retinal surgery</a:t>
            </a:r>
          </a:p>
        </p:txBody>
      </p:sp>
      <p:sp>
        <p:nvSpPr>
          <p:cNvPr id="118" name="Text Box 47">
            <a:extLst>
              <a:ext uri="{FF2B5EF4-FFF2-40B4-BE49-F238E27FC236}">
                <a16:creationId xmlns:a16="http://schemas.microsoft.com/office/drawing/2014/main" id="{3F59D898-ECAD-49F0-9425-2A1BC8DDA7B5}"/>
              </a:ext>
            </a:extLst>
          </p:cNvPr>
          <p:cNvSpPr txBox="1">
            <a:spLocks noChangeArrowheads="1"/>
          </p:cNvSpPr>
          <p:nvPr/>
        </p:nvSpPr>
        <p:spPr bwMode="auto">
          <a:xfrm>
            <a:off x="5523688" y="4538246"/>
            <a:ext cx="1414170"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Drug-induced</a:t>
            </a:r>
          </a:p>
        </p:txBody>
      </p:sp>
      <p:sp>
        <p:nvSpPr>
          <p:cNvPr id="16" name="TextBox 15">
            <a:extLst>
              <a:ext uri="{FF2B5EF4-FFF2-40B4-BE49-F238E27FC236}">
                <a16:creationId xmlns:a16="http://schemas.microsoft.com/office/drawing/2014/main" id="{984E008D-FBBA-42B4-940E-EA26772E0161}"/>
              </a:ext>
            </a:extLst>
          </p:cNvPr>
          <p:cNvSpPr txBox="1"/>
          <p:nvPr/>
        </p:nvSpPr>
        <p:spPr>
          <a:xfrm>
            <a:off x="6230528" y="5257800"/>
            <a:ext cx="1326004" cy="369332"/>
          </a:xfrm>
          <a:prstGeom prst="rect">
            <a:avLst/>
          </a:prstGeom>
          <a:noFill/>
        </p:spPr>
        <p:txBody>
          <a:bodyPr wrap="none" rtlCol="0">
            <a:spAutoFit/>
          </a:bodyPr>
          <a:lstStyle/>
          <a:p>
            <a:pPr algn="ctr"/>
            <a:r>
              <a:rPr lang="en-US" dirty="0"/>
              <a:t>Both/Either</a:t>
            </a:r>
          </a:p>
        </p:txBody>
      </p:sp>
      <p:cxnSp>
        <p:nvCxnSpPr>
          <p:cNvPr id="125" name="Straight Connector 124">
            <a:extLst>
              <a:ext uri="{FF2B5EF4-FFF2-40B4-BE49-F238E27FC236}">
                <a16:creationId xmlns:a16="http://schemas.microsoft.com/office/drawing/2014/main" id="{01138141-D318-4ED7-A7FE-D8F2155CE890}"/>
              </a:ext>
            </a:extLst>
          </p:cNvPr>
          <p:cNvCxnSpPr/>
          <p:nvPr/>
        </p:nvCxnSpPr>
        <p:spPr>
          <a:xfrm flipH="1">
            <a:off x="5334000" y="4724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26" name="Straight Connector 125">
            <a:extLst>
              <a:ext uri="{FF2B5EF4-FFF2-40B4-BE49-F238E27FC236}">
                <a16:creationId xmlns:a16="http://schemas.microsoft.com/office/drawing/2014/main" id="{6A68A6E1-B33D-4DCB-B058-B68464DE4B44}"/>
              </a:ext>
            </a:extLst>
          </p:cNvPr>
          <p:cNvCxnSpPr/>
          <p:nvPr/>
        </p:nvCxnSpPr>
        <p:spPr>
          <a:xfrm flipH="1">
            <a:off x="6659428" y="6172200"/>
            <a:ext cx="24447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27" name="Text Box 47">
            <a:extLst>
              <a:ext uri="{FF2B5EF4-FFF2-40B4-BE49-F238E27FC236}">
                <a16:creationId xmlns:a16="http://schemas.microsoft.com/office/drawing/2014/main" id="{CB562EB8-FC3E-4FF1-9CAC-25A982EDFAD7}"/>
              </a:ext>
            </a:extLst>
          </p:cNvPr>
          <p:cNvSpPr txBox="1">
            <a:spLocks noChangeArrowheads="1"/>
          </p:cNvSpPr>
          <p:nvPr/>
        </p:nvSpPr>
        <p:spPr bwMode="auto">
          <a:xfrm>
            <a:off x="6929102" y="6002923"/>
            <a:ext cx="807401"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b="1" dirty="0"/>
              <a:t>Tumor</a:t>
            </a:r>
          </a:p>
        </p:txBody>
      </p:sp>
      <p:sp>
        <p:nvSpPr>
          <p:cNvPr id="128" name="Text Box 45">
            <a:extLst>
              <a:ext uri="{FF2B5EF4-FFF2-40B4-BE49-F238E27FC236}">
                <a16:creationId xmlns:a16="http://schemas.microsoft.com/office/drawing/2014/main" id="{2B14E4F1-0A9B-43CA-851A-DE098D068E26}"/>
              </a:ext>
            </a:extLst>
          </p:cNvPr>
          <p:cNvSpPr txBox="1">
            <a:spLocks noChangeArrowheads="1"/>
          </p:cNvSpPr>
          <p:nvPr/>
        </p:nvSpPr>
        <p:spPr bwMode="auto">
          <a:xfrm>
            <a:off x="6901248" y="5605046"/>
            <a:ext cx="1404552"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Inflammation</a:t>
            </a:r>
          </a:p>
        </p:txBody>
      </p:sp>
      <p:cxnSp>
        <p:nvCxnSpPr>
          <p:cNvPr id="129" name="Straight Connector 128">
            <a:extLst>
              <a:ext uri="{FF2B5EF4-FFF2-40B4-BE49-F238E27FC236}">
                <a16:creationId xmlns:a16="http://schemas.microsoft.com/office/drawing/2014/main" id="{1C03588A-559C-4FF7-A730-3C814B3E6C4C}"/>
              </a:ext>
            </a:extLst>
          </p:cNvPr>
          <p:cNvCxnSpPr/>
          <p:nvPr/>
        </p:nvCxnSpPr>
        <p:spPr>
          <a:xfrm flipH="1">
            <a:off x="6659973" y="5782355"/>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3" name="Straight Connector 22">
            <a:extLst>
              <a:ext uri="{FF2B5EF4-FFF2-40B4-BE49-F238E27FC236}">
                <a16:creationId xmlns:a16="http://schemas.microsoft.com/office/drawing/2014/main" id="{5227FDFD-469A-47AE-BC94-11CE6418AA83}"/>
              </a:ext>
            </a:extLst>
          </p:cNvPr>
          <p:cNvCxnSpPr/>
          <p:nvPr/>
        </p:nvCxnSpPr>
        <p:spPr>
          <a:xfrm>
            <a:off x="6659428" y="5596201"/>
            <a:ext cx="0" cy="5759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52" name="Text Box 47">
            <a:extLst>
              <a:ext uri="{FF2B5EF4-FFF2-40B4-BE49-F238E27FC236}">
                <a16:creationId xmlns:a16="http://schemas.microsoft.com/office/drawing/2014/main" id="{E3578916-9804-473C-8F06-D4FA0BCEDFD0}"/>
              </a:ext>
            </a:extLst>
          </p:cNvPr>
          <p:cNvSpPr txBox="1">
            <a:spLocks noChangeArrowheads="1"/>
          </p:cNvSpPr>
          <p:nvPr/>
        </p:nvSpPr>
        <p:spPr bwMode="auto">
          <a:xfrm>
            <a:off x="5543446" y="4055146"/>
            <a:ext cx="1619354"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err="1">
                <a:solidFill>
                  <a:schemeClr val="bg1">
                    <a:lumMod val="75000"/>
                  </a:schemeClr>
                </a:solidFill>
              </a:rPr>
              <a:t>Nanophthalmos</a:t>
            </a:r>
            <a:endParaRPr lang="en-US" altLang="en-US" sz="1600" dirty="0">
              <a:solidFill>
                <a:schemeClr val="bg1">
                  <a:lumMod val="75000"/>
                </a:schemeClr>
              </a:solidFill>
            </a:endParaRPr>
          </a:p>
        </p:txBody>
      </p:sp>
      <p:sp>
        <p:nvSpPr>
          <p:cNvPr id="53" name="Text Box 45">
            <a:extLst>
              <a:ext uri="{FF2B5EF4-FFF2-40B4-BE49-F238E27FC236}">
                <a16:creationId xmlns:a16="http://schemas.microsoft.com/office/drawing/2014/main" id="{57D1A14F-68FE-47D2-983C-1A879D66A9DC}"/>
              </a:ext>
            </a:extLst>
          </p:cNvPr>
          <p:cNvSpPr txBox="1">
            <a:spLocks noChangeArrowheads="1"/>
          </p:cNvSpPr>
          <p:nvPr/>
        </p:nvSpPr>
        <p:spPr bwMode="auto">
          <a:xfrm>
            <a:off x="5523688" y="5013493"/>
            <a:ext cx="582211"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PFV</a:t>
            </a:r>
          </a:p>
        </p:txBody>
      </p:sp>
      <p:sp>
        <p:nvSpPr>
          <p:cNvPr id="54" name="Text Box 42">
            <a:extLst>
              <a:ext uri="{FF2B5EF4-FFF2-40B4-BE49-F238E27FC236}">
                <a16:creationId xmlns:a16="http://schemas.microsoft.com/office/drawing/2014/main" id="{E1E37D2C-2C52-446B-843B-01E64990D3EC}"/>
              </a:ext>
            </a:extLst>
          </p:cNvPr>
          <p:cNvSpPr txBox="1">
            <a:spLocks noChangeArrowheads="1"/>
          </p:cNvSpPr>
          <p:nvPr/>
        </p:nvSpPr>
        <p:spPr bwMode="auto">
          <a:xfrm>
            <a:off x="5551406" y="3192546"/>
            <a:ext cx="2276072"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ERD/choroidal effusion</a:t>
            </a:r>
          </a:p>
        </p:txBody>
      </p:sp>
      <p:sp>
        <p:nvSpPr>
          <p:cNvPr id="3" name="TextBox 2">
            <a:extLst>
              <a:ext uri="{FF2B5EF4-FFF2-40B4-BE49-F238E27FC236}">
                <a16:creationId xmlns:a16="http://schemas.microsoft.com/office/drawing/2014/main" id="{347514E9-5EC1-4A4C-939E-A8E93F18C37C}"/>
              </a:ext>
            </a:extLst>
          </p:cNvPr>
          <p:cNvSpPr txBox="1"/>
          <p:nvPr/>
        </p:nvSpPr>
        <p:spPr>
          <a:xfrm>
            <a:off x="2522124" y="3660392"/>
            <a:ext cx="4941559" cy="1323439"/>
          </a:xfrm>
          <a:prstGeom prst="rect">
            <a:avLst/>
          </a:prstGeom>
          <a:solidFill>
            <a:srgbClr val="F8E284"/>
          </a:solidFill>
        </p:spPr>
        <p:txBody>
          <a:bodyPr wrap="square" rtlCol="0">
            <a:spAutoFit/>
          </a:bodyPr>
          <a:lstStyle/>
          <a:p>
            <a:r>
              <a:rPr lang="en-US" sz="1600" i="1" dirty="0">
                <a:solidFill>
                  <a:schemeClr val="bg1">
                    <a:lumMod val="75000"/>
                  </a:schemeClr>
                </a:solidFill>
              </a:rPr>
              <a:t>How would a tumor </a:t>
            </a:r>
            <a:r>
              <a:rPr lang="en-US" sz="1600" b="1" dirty="0">
                <a:solidFill>
                  <a:schemeClr val="bg1">
                    <a:lumMod val="75000"/>
                  </a:schemeClr>
                </a:solidFill>
              </a:rPr>
              <a:t>pull</a:t>
            </a:r>
            <a:r>
              <a:rPr lang="en-US" sz="1600" i="1" dirty="0">
                <a:solidFill>
                  <a:schemeClr val="bg1">
                    <a:lumMod val="75000"/>
                  </a:schemeClr>
                </a:solidFill>
              </a:rPr>
              <a:t> the angle closed?</a:t>
            </a:r>
          </a:p>
          <a:p>
            <a:r>
              <a:rPr lang="en-US" sz="1600" dirty="0">
                <a:solidFill>
                  <a:schemeClr val="bg1">
                    <a:lumMod val="75000"/>
                  </a:schemeClr>
                </a:solidFill>
              </a:rPr>
              <a:t>Via one of two mechanisms:</a:t>
            </a:r>
          </a:p>
          <a:p>
            <a:r>
              <a:rPr lang="en-US" sz="1600" dirty="0">
                <a:solidFill>
                  <a:srgbClr val="FF0000"/>
                </a:solidFill>
              </a:rPr>
              <a:t>--</a:t>
            </a:r>
            <a:r>
              <a:rPr lang="en-US" sz="1600" b="1" dirty="0">
                <a:solidFill>
                  <a:srgbClr val="FF0000"/>
                </a:solidFill>
              </a:rPr>
              <a:t>Tumor-induced NVI/NVA leading to NVG </a:t>
            </a:r>
          </a:p>
          <a:p>
            <a:r>
              <a:rPr lang="en-US" sz="1600" dirty="0">
                <a:solidFill>
                  <a:schemeClr val="bg1">
                    <a:lumMod val="75000"/>
                  </a:schemeClr>
                </a:solidFill>
              </a:rPr>
              <a:t>--Tumor necrosis can produce severe inflammation, leading to posterior synechiae and/or PAS</a:t>
            </a:r>
          </a:p>
        </p:txBody>
      </p:sp>
      <p:cxnSp>
        <p:nvCxnSpPr>
          <p:cNvPr id="21" name="Connector: Elbow 20">
            <a:extLst>
              <a:ext uri="{FF2B5EF4-FFF2-40B4-BE49-F238E27FC236}">
                <a16:creationId xmlns:a16="http://schemas.microsoft.com/office/drawing/2014/main" id="{9CBA8279-FC12-404D-8BDA-D555530A6D0D}"/>
              </a:ext>
            </a:extLst>
          </p:cNvPr>
          <p:cNvCxnSpPr>
            <a:cxnSpLocks/>
          </p:cNvCxnSpPr>
          <p:nvPr/>
        </p:nvCxnSpPr>
        <p:spPr>
          <a:xfrm rot="16200000" flipH="1">
            <a:off x="7622331" y="4255514"/>
            <a:ext cx="754914" cy="236191"/>
          </a:xfrm>
          <a:prstGeom prst="bentConnector3">
            <a:avLst>
              <a:gd name="adj1" fmla="val 104419"/>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69" name="Text Box 47">
            <a:extLst>
              <a:ext uri="{FF2B5EF4-FFF2-40B4-BE49-F238E27FC236}">
                <a16:creationId xmlns:a16="http://schemas.microsoft.com/office/drawing/2014/main" id="{4D97FD5C-B901-40BA-9E78-C8EB2D510429}"/>
              </a:ext>
            </a:extLst>
          </p:cNvPr>
          <p:cNvSpPr txBox="1">
            <a:spLocks noChangeArrowheads="1"/>
          </p:cNvSpPr>
          <p:nvPr/>
        </p:nvSpPr>
        <p:spPr bwMode="auto">
          <a:xfrm>
            <a:off x="8053281" y="4596111"/>
            <a:ext cx="807401" cy="338554"/>
          </a:xfrm>
          <a:prstGeom prst="rect">
            <a:avLst/>
          </a:prstGeom>
          <a:no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b="1" dirty="0"/>
              <a:t>Tumor</a:t>
            </a:r>
          </a:p>
        </p:txBody>
      </p:sp>
      <p:sp>
        <p:nvSpPr>
          <p:cNvPr id="60" name="Oval 59">
            <a:extLst>
              <a:ext uri="{FF2B5EF4-FFF2-40B4-BE49-F238E27FC236}">
                <a16:creationId xmlns:a16="http://schemas.microsoft.com/office/drawing/2014/main" id="{CA065540-8F70-427E-B5F7-7CA834BCF4A0}"/>
              </a:ext>
            </a:extLst>
          </p:cNvPr>
          <p:cNvSpPr/>
          <p:nvPr/>
        </p:nvSpPr>
        <p:spPr>
          <a:xfrm>
            <a:off x="8014693" y="4556358"/>
            <a:ext cx="884575" cy="430469"/>
          </a:xfrm>
          <a:prstGeom prst="ellipse">
            <a:avLst/>
          </a:prstGeom>
          <a:noFill/>
          <a:ln>
            <a:solidFill>
              <a:schemeClr val="tx1"/>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Oval 60">
            <a:extLst>
              <a:ext uri="{FF2B5EF4-FFF2-40B4-BE49-F238E27FC236}">
                <a16:creationId xmlns:a16="http://schemas.microsoft.com/office/drawing/2014/main" id="{1D60E733-458F-4513-A33D-57D1D4924388}"/>
              </a:ext>
            </a:extLst>
          </p:cNvPr>
          <p:cNvSpPr/>
          <p:nvPr/>
        </p:nvSpPr>
        <p:spPr>
          <a:xfrm>
            <a:off x="6858000" y="5956965"/>
            <a:ext cx="911200" cy="430469"/>
          </a:xfrm>
          <a:prstGeom prst="ellipse">
            <a:avLst/>
          </a:prstGeom>
          <a:noFill/>
          <a:ln>
            <a:solidFill>
              <a:schemeClr val="tx1"/>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 name="TextBox 54">
            <a:extLst>
              <a:ext uri="{FF2B5EF4-FFF2-40B4-BE49-F238E27FC236}">
                <a16:creationId xmlns:a16="http://schemas.microsoft.com/office/drawing/2014/main" id="{C1EB801A-28D1-48F8-BD32-B399C11303A4}"/>
              </a:ext>
            </a:extLst>
          </p:cNvPr>
          <p:cNvSpPr txBox="1"/>
          <p:nvPr/>
        </p:nvSpPr>
        <p:spPr>
          <a:xfrm>
            <a:off x="1961146" y="4571141"/>
            <a:ext cx="4202882" cy="954107"/>
          </a:xfrm>
          <a:prstGeom prst="rect">
            <a:avLst/>
          </a:prstGeom>
          <a:solidFill>
            <a:schemeClr val="accent5">
              <a:lumMod val="75000"/>
            </a:schemeClr>
          </a:solidFill>
        </p:spPr>
        <p:txBody>
          <a:bodyPr wrap="none" rtlCol="0">
            <a:spAutoFit/>
          </a:bodyPr>
          <a:lstStyle/>
          <a:p>
            <a:r>
              <a:rPr lang="en-US" sz="1400" i="1" dirty="0">
                <a:solidFill>
                  <a:srgbClr val="0000FF"/>
                </a:solidFill>
              </a:rPr>
              <a:t>Which tumors are notorious for inducing NVI/NVA?</a:t>
            </a:r>
          </a:p>
          <a:p>
            <a:r>
              <a:rPr lang="en-US" sz="1400" dirty="0">
                <a:solidFill>
                  <a:srgbClr val="0000FF"/>
                </a:solidFill>
              </a:rPr>
              <a:t>--</a:t>
            </a:r>
          </a:p>
          <a:p>
            <a:r>
              <a:rPr lang="en-US" sz="1400" dirty="0">
                <a:solidFill>
                  <a:srgbClr val="0000FF"/>
                </a:solidFill>
              </a:rPr>
              <a:t>--</a:t>
            </a:r>
          </a:p>
          <a:p>
            <a:r>
              <a:rPr lang="en-US" sz="1400" dirty="0">
                <a:solidFill>
                  <a:srgbClr val="0000FF"/>
                </a:solidFill>
              </a:rPr>
              <a:t>--</a:t>
            </a:r>
          </a:p>
        </p:txBody>
      </p:sp>
    </p:spTree>
    <p:extLst>
      <p:ext uri="{BB962C8B-B14F-4D97-AF65-F5344CB8AC3E}">
        <p14:creationId xmlns:p14="http://schemas.microsoft.com/office/powerpoint/2010/main" val="4242220979"/>
      </p:ext>
    </p:extLst>
  </p:cSld>
  <p:clrMapOvr>
    <a:masterClrMapping/>
  </p:clrMapOvr>
</p:sld>
</file>

<file path=ppt/slides/slide4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Straight Arrow Connector 12">
            <a:extLst>
              <a:ext uri="{FF2B5EF4-FFF2-40B4-BE49-F238E27FC236}">
                <a16:creationId xmlns:a16="http://schemas.microsoft.com/office/drawing/2014/main" id="{A6DE2085-829C-480C-9216-69D6039C0A37}"/>
              </a:ext>
            </a:extLst>
          </p:cNvPr>
          <p:cNvCxnSpPr>
            <a:cxnSpLocks/>
          </p:cNvCxnSpPr>
          <p:nvPr/>
        </p:nvCxnSpPr>
        <p:spPr>
          <a:xfrm>
            <a:off x="6717173" y="1828800"/>
            <a:ext cx="0" cy="3462754"/>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43014" name="Text Box 6"/>
          <p:cNvSpPr txBox="1">
            <a:spLocks noChangeArrowheads="1"/>
          </p:cNvSpPr>
          <p:nvPr/>
        </p:nvSpPr>
        <p:spPr bwMode="auto">
          <a:xfrm>
            <a:off x="533400" y="2356376"/>
            <a:ext cx="1005403"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Lens-</a:t>
            </a:r>
          </a:p>
          <a:p>
            <a:pPr algn="ctr" eaLnBrk="1" hangingPunct="1">
              <a:lnSpc>
                <a:spcPct val="80000"/>
              </a:lnSpc>
              <a:spcBef>
                <a:spcPct val="0"/>
              </a:spcBef>
              <a:buClrTx/>
              <a:buSzTx/>
              <a:buFontTx/>
              <a:buNone/>
            </a:pPr>
            <a:r>
              <a:rPr lang="en-US" altLang="en-US" sz="1800" dirty="0">
                <a:solidFill>
                  <a:schemeClr val="bg1">
                    <a:lumMod val="75000"/>
                  </a:schemeClr>
                </a:solidFill>
              </a:rPr>
              <a:t>Induced</a:t>
            </a:r>
          </a:p>
        </p:txBody>
      </p:sp>
      <p:sp>
        <p:nvSpPr>
          <p:cNvPr id="43017" name="Text Box 14"/>
          <p:cNvSpPr txBox="1">
            <a:spLocks noChangeArrowheads="1"/>
          </p:cNvSpPr>
          <p:nvPr/>
        </p:nvSpPr>
        <p:spPr bwMode="auto">
          <a:xfrm>
            <a:off x="3026498" y="2365901"/>
            <a:ext cx="1633781"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Aphakic/</a:t>
            </a:r>
          </a:p>
          <a:p>
            <a:pPr algn="ctr" eaLnBrk="1" hangingPunct="1">
              <a:lnSpc>
                <a:spcPct val="80000"/>
              </a:lnSpc>
              <a:spcBef>
                <a:spcPct val="0"/>
              </a:spcBef>
              <a:buClrTx/>
              <a:buSzTx/>
              <a:buFontTx/>
              <a:buNone/>
            </a:pPr>
            <a:r>
              <a:rPr lang="en-US" altLang="en-US" sz="1800" dirty="0" err="1">
                <a:solidFill>
                  <a:schemeClr val="bg1">
                    <a:lumMod val="75000"/>
                  </a:schemeClr>
                </a:solidFill>
              </a:rPr>
              <a:t>Pseudophakic</a:t>
            </a:r>
            <a:endParaRPr lang="en-US" altLang="en-US" sz="1800" dirty="0">
              <a:solidFill>
                <a:schemeClr val="bg1">
                  <a:lumMod val="75000"/>
                </a:schemeClr>
              </a:solidFill>
            </a:endParaRPr>
          </a:p>
        </p:txBody>
      </p:sp>
      <p:sp>
        <p:nvSpPr>
          <p:cNvPr id="43031" name="Text Box 35"/>
          <p:cNvSpPr txBox="1">
            <a:spLocks noChangeArrowheads="1"/>
          </p:cNvSpPr>
          <p:nvPr/>
        </p:nvSpPr>
        <p:spPr bwMode="auto">
          <a:xfrm>
            <a:off x="1190847" y="1295400"/>
            <a:ext cx="2473754"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solidFill>
                  <a:schemeClr val="bg1">
                    <a:lumMod val="75000"/>
                  </a:schemeClr>
                </a:solidFill>
              </a:rPr>
              <a:t>w/ Pupillary Block</a:t>
            </a:r>
          </a:p>
        </p:txBody>
      </p:sp>
      <p:sp>
        <p:nvSpPr>
          <p:cNvPr id="43032" name="Text Box 36"/>
          <p:cNvSpPr txBox="1">
            <a:spLocks noChangeArrowheads="1"/>
          </p:cNvSpPr>
          <p:nvPr/>
        </p:nvSpPr>
        <p:spPr bwMode="auto">
          <a:xfrm>
            <a:off x="5181600" y="1295400"/>
            <a:ext cx="2630848"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t>w/o Pupillary Block</a:t>
            </a:r>
          </a:p>
        </p:txBody>
      </p:sp>
      <p:sp>
        <p:nvSpPr>
          <p:cNvPr id="49" name="Rectangle 2">
            <a:extLst>
              <a:ext uri="{FF2B5EF4-FFF2-40B4-BE49-F238E27FC236}">
                <a16:creationId xmlns:a16="http://schemas.microsoft.com/office/drawing/2014/main" id="{240EE5BF-F7D2-4FC8-A5DD-F6B5423153C6}"/>
              </a:ext>
            </a:extLst>
          </p:cNvPr>
          <p:cNvSpPr>
            <a:spLocks noGrp="1" noChangeArrowheads="1"/>
          </p:cNvSpPr>
          <p:nvPr>
            <p:ph type="title"/>
          </p:nvPr>
        </p:nvSpPr>
        <p:spPr>
          <a:xfrm>
            <a:off x="457200" y="304800"/>
            <a:ext cx="7543800" cy="563562"/>
          </a:xfrm>
        </p:spPr>
        <p:txBody>
          <a:bodyPr/>
          <a:lstStyle/>
          <a:p>
            <a:pPr eaLnBrk="1" hangingPunct="1"/>
            <a:r>
              <a:rPr lang="en-US" altLang="en-US" sz="3500" dirty="0"/>
              <a:t>A</a:t>
            </a:r>
          </a:p>
        </p:txBody>
      </p:sp>
      <p:sp>
        <p:nvSpPr>
          <p:cNvPr id="50" name="TextBox 49">
            <a:extLst>
              <a:ext uri="{FF2B5EF4-FFF2-40B4-BE49-F238E27FC236}">
                <a16:creationId xmlns:a16="http://schemas.microsoft.com/office/drawing/2014/main" id="{CF426230-46C8-405C-9015-99EF57762A2E}"/>
              </a:ext>
            </a:extLst>
          </p:cNvPr>
          <p:cNvSpPr txBox="1"/>
          <p:nvPr/>
        </p:nvSpPr>
        <p:spPr>
          <a:xfrm>
            <a:off x="2259496" y="189094"/>
            <a:ext cx="4607480" cy="400110"/>
          </a:xfrm>
          <a:prstGeom prst="rect">
            <a:avLst/>
          </a:prstGeom>
          <a:solidFill>
            <a:schemeClr val="accent1">
              <a:lumMod val="60000"/>
              <a:lumOff val="40000"/>
            </a:schemeClr>
          </a:solidFill>
        </p:spPr>
        <p:txBody>
          <a:bodyPr wrap="none" rtlCol="0">
            <a:spAutoFit/>
          </a:bodyPr>
          <a:lstStyle/>
          <a:p>
            <a:pPr algn="ctr"/>
            <a:r>
              <a:rPr lang="en-US" sz="2000" b="1" dirty="0"/>
              <a:t>Secondary Angle Closure Glaucoma</a:t>
            </a:r>
          </a:p>
        </p:txBody>
      </p:sp>
      <p:sp>
        <p:nvSpPr>
          <p:cNvPr id="2" name="TextBox 1">
            <a:extLst>
              <a:ext uri="{FF2B5EF4-FFF2-40B4-BE49-F238E27FC236}">
                <a16:creationId xmlns:a16="http://schemas.microsoft.com/office/drawing/2014/main" id="{A7E30BEC-923B-4C9A-A856-BDD0D882F6B8}"/>
              </a:ext>
            </a:extLst>
          </p:cNvPr>
          <p:cNvSpPr txBox="1"/>
          <p:nvPr/>
        </p:nvSpPr>
        <p:spPr>
          <a:xfrm>
            <a:off x="887305" y="2844119"/>
            <a:ext cx="1494320" cy="338554"/>
          </a:xfrm>
          <a:prstGeom prst="rect">
            <a:avLst/>
          </a:prstGeom>
          <a:noFill/>
        </p:spPr>
        <p:txBody>
          <a:bodyPr wrap="none" rtlCol="0">
            <a:spAutoFit/>
          </a:bodyPr>
          <a:lstStyle/>
          <a:p>
            <a:r>
              <a:rPr lang="en-US" sz="1600" dirty="0" err="1">
                <a:solidFill>
                  <a:schemeClr val="bg1">
                    <a:lumMod val="75000"/>
                  </a:schemeClr>
                </a:solidFill>
              </a:rPr>
              <a:t>Phacomorphic</a:t>
            </a:r>
            <a:endParaRPr lang="en-US" sz="1600" dirty="0">
              <a:solidFill>
                <a:schemeClr val="bg1">
                  <a:lumMod val="75000"/>
                </a:schemeClr>
              </a:solidFill>
            </a:endParaRPr>
          </a:p>
        </p:txBody>
      </p:sp>
      <p:sp>
        <p:nvSpPr>
          <p:cNvPr id="51" name="TextBox 50">
            <a:extLst>
              <a:ext uri="{FF2B5EF4-FFF2-40B4-BE49-F238E27FC236}">
                <a16:creationId xmlns:a16="http://schemas.microsoft.com/office/drawing/2014/main" id="{156069D4-340B-4160-A336-EBF73557CEE0}"/>
              </a:ext>
            </a:extLst>
          </p:cNvPr>
          <p:cNvSpPr txBox="1"/>
          <p:nvPr/>
        </p:nvSpPr>
        <p:spPr>
          <a:xfrm>
            <a:off x="884725" y="3175578"/>
            <a:ext cx="1402948" cy="338554"/>
          </a:xfrm>
          <a:prstGeom prst="rect">
            <a:avLst/>
          </a:prstGeom>
          <a:noFill/>
        </p:spPr>
        <p:txBody>
          <a:bodyPr wrap="none" rtlCol="0">
            <a:spAutoFit/>
          </a:bodyPr>
          <a:lstStyle/>
          <a:p>
            <a:r>
              <a:rPr lang="en-US" sz="1600" dirty="0">
                <a:solidFill>
                  <a:schemeClr val="bg1">
                    <a:lumMod val="75000"/>
                  </a:schemeClr>
                </a:solidFill>
              </a:rPr>
              <a:t>Ectopia </a:t>
            </a:r>
            <a:r>
              <a:rPr lang="en-US" sz="1600" dirty="0" err="1">
                <a:solidFill>
                  <a:schemeClr val="bg1">
                    <a:lumMod val="75000"/>
                  </a:schemeClr>
                </a:solidFill>
              </a:rPr>
              <a:t>lentis</a:t>
            </a:r>
            <a:endParaRPr lang="en-US" sz="1600" dirty="0">
              <a:solidFill>
                <a:schemeClr val="bg1">
                  <a:lumMod val="75000"/>
                </a:schemeClr>
              </a:solidFill>
            </a:endParaRPr>
          </a:p>
        </p:txBody>
      </p:sp>
      <p:cxnSp>
        <p:nvCxnSpPr>
          <p:cNvPr id="71" name="Straight Connector 70">
            <a:extLst>
              <a:ext uri="{FF2B5EF4-FFF2-40B4-BE49-F238E27FC236}">
                <a16:creationId xmlns:a16="http://schemas.microsoft.com/office/drawing/2014/main" id="{C104938D-BA8D-4E39-9D5F-9EE2012F2F3C}"/>
              </a:ext>
            </a:extLst>
          </p:cNvPr>
          <p:cNvCxnSpPr>
            <a:cxnSpLocks/>
          </p:cNvCxnSpPr>
          <p:nvPr/>
        </p:nvCxnSpPr>
        <p:spPr>
          <a:xfrm flipH="1">
            <a:off x="762665" y="3023488"/>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2A7E4E40-472F-4E50-8A7A-45C10FDD7171}"/>
              </a:ext>
            </a:extLst>
          </p:cNvPr>
          <p:cNvCxnSpPr>
            <a:cxnSpLocks/>
          </p:cNvCxnSpPr>
          <p:nvPr/>
        </p:nvCxnSpPr>
        <p:spPr>
          <a:xfrm flipH="1">
            <a:off x="762665" y="3347853"/>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C3924889-45B9-4383-9C9E-48F0A9C27AD8}"/>
              </a:ext>
            </a:extLst>
          </p:cNvPr>
          <p:cNvCxnSpPr>
            <a:cxnSpLocks/>
          </p:cNvCxnSpPr>
          <p:nvPr/>
        </p:nvCxnSpPr>
        <p:spPr>
          <a:xfrm flipH="1">
            <a:off x="748719" y="2838976"/>
            <a:ext cx="13947" cy="5088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 name="Straight Arrow Connector 5">
            <a:extLst>
              <a:ext uri="{FF2B5EF4-FFF2-40B4-BE49-F238E27FC236}">
                <a16:creationId xmlns:a16="http://schemas.microsoft.com/office/drawing/2014/main" id="{A3439F0C-5143-461F-8F3C-2E830785DEFC}"/>
              </a:ext>
            </a:extLst>
          </p:cNvPr>
          <p:cNvCxnSpPr>
            <a:stCxn id="50" idx="2"/>
          </p:cNvCxnSpPr>
          <p:nvPr/>
        </p:nvCxnSpPr>
        <p:spPr>
          <a:xfrm flipH="1">
            <a:off x="2971800" y="589204"/>
            <a:ext cx="1591436" cy="706196"/>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0" name="Straight Arrow Connector 9">
            <a:extLst>
              <a:ext uri="{FF2B5EF4-FFF2-40B4-BE49-F238E27FC236}">
                <a16:creationId xmlns:a16="http://schemas.microsoft.com/office/drawing/2014/main" id="{84DC796E-F6ED-4FBB-82D2-A260F480BF8A}"/>
              </a:ext>
            </a:extLst>
          </p:cNvPr>
          <p:cNvCxnSpPr>
            <a:cxnSpLocks/>
          </p:cNvCxnSpPr>
          <p:nvPr/>
        </p:nvCxnSpPr>
        <p:spPr>
          <a:xfrm>
            <a:off x="4572000" y="589204"/>
            <a:ext cx="1600200" cy="706196"/>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6" name="Straight Arrow Connector 25">
            <a:extLst>
              <a:ext uri="{FF2B5EF4-FFF2-40B4-BE49-F238E27FC236}">
                <a16:creationId xmlns:a16="http://schemas.microsoft.com/office/drawing/2014/main" id="{B70E0124-9B84-41A5-8D84-A66B7838A706}"/>
              </a:ext>
            </a:extLst>
          </p:cNvPr>
          <p:cNvCxnSpPr>
            <a:cxnSpLocks/>
          </p:cNvCxnSpPr>
          <p:nvPr/>
        </p:nvCxnSpPr>
        <p:spPr>
          <a:xfrm flipH="1">
            <a:off x="1159539" y="1828800"/>
            <a:ext cx="1290435" cy="478059"/>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28" name="Straight Arrow Connector 27">
            <a:extLst>
              <a:ext uri="{FF2B5EF4-FFF2-40B4-BE49-F238E27FC236}">
                <a16:creationId xmlns:a16="http://schemas.microsoft.com/office/drawing/2014/main" id="{567A4249-5C59-4416-8A8E-1C35913900AB}"/>
              </a:ext>
            </a:extLst>
          </p:cNvPr>
          <p:cNvCxnSpPr>
            <a:cxnSpLocks/>
          </p:cNvCxnSpPr>
          <p:nvPr/>
        </p:nvCxnSpPr>
        <p:spPr>
          <a:xfrm>
            <a:off x="2449973" y="1832208"/>
            <a:ext cx="1268784"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56" name="Text Box 6">
            <a:extLst>
              <a:ext uri="{FF2B5EF4-FFF2-40B4-BE49-F238E27FC236}">
                <a16:creationId xmlns:a16="http://schemas.microsoft.com/office/drawing/2014/main" id="{557983BD-9D64-49B9-A366-A08663B0451F}"/>
              </a:ext>
            </a:extLst>
          </p:cNvPr>
          <p:cNvSpPr txBox="1">
            <a:spLocks noChangeArrowheads="1"/>
          </p:cNvSpPr>
          <p:nvPr/>
        </p:nvSpPr>
        <p:spPr bwMode="auto">
          <a:xfrm>
            <a:off x="5029200" y="2356376"/>
            <a:ext cx="813043"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r" eaLnBrk="1" hangingPunct="1">
              <a:lnSpc>
                <a:spcPct val="80000"/>
              </a:lnSpc>
              <a:spcBef>
                <a:spcPct val="0"/>
              </a:spcBef>
              <a:buClrTx/>
              <a:buSzTx/>
              <a:buFontTx/>
              <a:buNone/>
            </a:pPr>
            <a:r>
              <a:rPr lang="en-US" altLang="en-US" sz="1800" dirty="0">
                <a:solidFill>
                  <a:schemeClr val="bg1">
                    <a:lumMod val="75000"/>
                  </a:schemeClr>
                </a:solidFill>
              </a:rPr>
              <a:t>‘Push’</a:t>
            </a:r>
          </a:p>
        </p:txBody>
      </p:sp>
      <p:sp>
        <p:nvSpPr>
          <p:cNvPr id="57" name="Text Box 14">
            <a:extLst>
              <a:ext uri="{FF2B5EF4-FFF2-40B4-BE49-F238E27FC236}">
                <a16:creationId xmlns:a16="http://schemas.microsoft.com/office/drawing/2014/main" id="{5DAFA1C1-3A29-4C27-A379-663FDD22E326}"/>
              </a:ext>
            </a:extLst>
          </p:cNvPr>
          <p:cNvSpPr txBox="1">
            <a:spLocks noChangeArrowheads="1"/>
          </p:cNvSpPr>
          <p:nvPr/>
        </p:nvSpPr>
        <p:spPr bwMode="auto">
          <a:xfrm>
            <a:off x="7620000" y="2365901"/>
            <a:ext cx="671979"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t>‘Pull’</a:t>
            </a:r>
          </a:p>
        </p:txBody>
      </p:sp>
      <p:cxnSp>
        <p:nvCxnSpPr>
          <p:cNvPr id="58" name="Straight Arrow Connector 57">
            <a:extLst>
              <a:ext uri="{FF2B5EF4-FFF2-40B4-BE49-F238E27FC236}">
                <a16:creationId xmlns:a16="http://schemas.microsoft.com/office/drawing/2014/main" id="{E874FEE9-46BD-46A3-90A3-DE7CC220FBFF}"/>
              </a:ext>
            </a:extLst>
          </p:cNvPr>
          <p:cNvCxnSpPr>
            <a:cxnSpLocks/>
          </p:cNvCxnSpPr>
          <p:nvPr/>
        </p:nvCxnSpPr>
        <p:spPr>
          <a:xfrm flipH="1">
            <a:off x="5867400" y="1828800"/>
            <a:ext cx="849775"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59" name="Straight Arrow Connector 58">
            <a:extLst>
              <a:ext uri="{FF2B5EF4-FFF2-40B4-BE49-F238E27FC236}">
                <a16:creationId xmlns:a16="http://schemas.microsoft.com/office/drawing/2014/main" id="{C370A4A1-FE96-4E70-B89E-839542A5E241}"/>
              </a:ext>
            </a:extLst>
          </p:cNvPr>
          <p:cNvCxnSpPr>
            <a:cxnSpLocks/>
          </p:cNvCxnSpPr>
          <p:nvPr/>
        </p:nvCxnSpPr>
        <p:spPr>
          <a:xfrm>
            <a:off x="6717173" y="1832208"/>
            <a:ext cx="902827" cy="474047"/>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62" name="Text Box 16">
            <a:extLst>
              <a:ext uri="{FF2B5EF4-FFF2-40B4-BE49-F238E27FC236}">
                <a16:creationId xmlns:a16="http://schemas.microsoft.com/office/drawing/2014/main" id="{33538067-0726-41B0-93FF-357EF00CA62D}"/>
              </a:ext>
            </a:extLst>
          </p:cNvPr>
          <p:cNvSpPr txBox="1">
            <a:spLocks noChangeArrowheads="1"/>
          </p:cNvSpPr>
          <p:nvPr/>
        </p:nvSpPr>
        <p:spPr bwMode="auto">
          <a:xfrm>
            <a:off x="8065437" y="2684785"/>
            <a:ext cx="628698"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NVG</a:t>
            </a:r>
          </a:p>
        </p:txBody>
      </p:sp>
      <p:sp>
        <p:nvSpPr>
          <p:cNvPr id="70" name="Text Box 21">
            <a:extLst>
              <a:ext uri="{FF2B5EF4-FFF2-40B4-BE49-F238E27FC236}">
                <a16:creationId xmlns:a16="http://schemas.microsoft.com/office/drawing/2014/main" id="{86C32650-BE1F-4CC3-8DB5-0C136D877E6F}"/>
              </a:ext>
            </a:extLst>
          </p:cNvPr>
          <p:cNvSpPr txBox="1">
            <a:spLocks noChangeArrowheads="1"/>
          </p:cNvSpPr>
          <p:nvPr/>
        </p:nvSpPr>
        <p:spPr bwMode="auto">
          <a:xfrm>
            <a:off x="8070534" y="3048000"/>
            <a:ext cx="526106"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a:solidFill>
                  <a:schemeClr val="bg1">
                    <a:lumMod val="75000"/>
                  </a:schemeClr>
                </a:solidFill>
              </a:rPr>
              <a:t>ICE</a:t>
            </a:r>
          </a:p>
        </p:txBody>
      </p:sp>
      <p:sp>
        <p:nvSpPr>
          <p:cNvPr id="75" name="Text Box 45">
            <a:extLst>
              <a:ext uri="{FF2B5EF4-FFF2-40B4-BE49-F238E27FC236}">
                <a16:creationId xmlns:a16="http://schemas.microsoft.com/office/drawing/2014/main" id="{2B6EDA2D-8F55-4DFD-A225-8C03CE6FC7F3}"/>
              </a:ext>
            </a:extLst>
          </p:cNvPr>
          <p:cNvSpPr txBox="1">
            <a:spLocks noChangeArrowheads="1"/>
          </p:cNvSpPr>
          <p:nvPr/>
        </p:nvSpPr>
        <p:spPr bwMode="auto">
          <a:xfrm>
            <a:off x="8073162" y="3810000"/>
            <a:ext cx="1070837" cy="74635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ts val="1700"/>
              </a:lnSpc>
              <a:spcBef>
                <a:spcPct val="0"/>
              </a:spcBef>
              <a:buClrTx/>
              <a:buSzTx/>
              <a:buFontTx/>
              <a:buNone/>
            </a:pPr>
            <a:r>
              <a:rPr lang="en-US" altLang="en-US" sz="1600" dirty="0">
                <a:solidFill>
                  <a:schemeClr val="bg1">
                    <a:lumMod val="75000"/>
                  </a:schemeClr>
                </a:solidFill>
              </a:rPr>
              <a:t>Epithelial/ fibrous ingrowth</a:t>
            </a:r>
          </a:p>
        </p:txBody>
      </p:sp>
      <p:cxnSp>
        <p:nvCxnSpPr>
          <p:cNvPr id="77" name="Straight Connector 76">
            <a:extLst>
              <a:ext uri="{FF2B5EF4-FFF2-40B4-BE49-F238E27FC236}">
                <a16:creationId xmlns:a16="http://schemas.microsoft.com/office/drawing/2014/main" id="{FC090BD7-F2E1-4464-B57B-9CBE5874C89B}"/>
              </a:ext>
            </a:extLst>
          </p:cNvPr>
          <p:cNvCxnSpPr>
            <a:cxnSpLocks/>
          </p:cNvCxnSpPr>
          <p:nvPr/>
        </p:nvCxnSpPr>
        <p:spPr>
          <a:xfrm>
            <a:off x="7873969" y="2674448"/>
            <a:ext cx="7724" cy="128795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8" name="Straight Connector 77">
            <a:extLst>
              <a:ext uri="{FF2B5EF4-FFF2-40B4-BE49-F238E27FC236}">
                <a16:creationId xmlns:a16="http://schemas.microsoft.com/office/drawing/2014/main" id="{B1922ED5-C3D8-43D8-A00D-1D6BC9201DBA}"/>
              </a:ext>
            </a:extLst>
          </p:cNvPr>
          <p:cNvCxnSpPr/>
          <p:nvPr/>
        </p:nvCxnSpPr>
        <p:spPr>
          <a:xfrm flipH="1">
            <a:off x="7873968" y="2840262"/>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9" name="Straight Connector 78">
            <a:extLst>
              <a:ext uri="{FF2B5EF4-FFF2-40B4-BE49-F238E27FC236}">
                <a16:creationId xmlns:a16="http://schemas.microsoft.com/office/drawing/2014/main" id="{77019ED2-6D69-4A60-9D19-D4DB786EA3A0}"/>
              </a:ext>
            </a:extLst>
          </p:cNvPr>
          <p:cNvCxnSpPr/>
          <p:nvPr/>
        </p:nvCxnSpPr>
        <p:spPr>
          <a:xfrm flipH="1">
            <a:off x="7873968" y="3213518"/>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1" name="Straight Connector 80">
            <a:extLst>
              <a:ext uri="{FF2B5EF4-FFF2-40B4-BE49-F238E27FC236}">
                <a16:creationId xmlns:a16="http://schemas.microsoft.com/office/drawing/2014/main" id="{9796A12F-4125-4C05-8EE8-A388740C580D}"/>
              </a:ext>
            </a:extLst>
          </p:cNvPr>
          <p:cNvCxnSpPr/>
          <p:nvPr/>
        </p:nvCxnSpPr>
        <p:spPr>
          <a:xfrm flipH="1">
            <a:off x="7877837" y="3581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3" name="Straight Connector 82">
            <a:extLst>
              <a:ext uri="{FF2B5EF4-FFF2-40B4-BE49-F238E27FC236}">
                <a16:creationId xmlns:a16="http://schemas.microsoft.com/office/drawing/2014/main" id="{7FDC5F4B-9BF0-42AD-B8BB-2F2399BCF1E2}"/>
              </a:ext>
            </a:extLst>
          </p:cNvPr>
          <p:cNvCxnSpPr/>
          <p:nvPr/>
        </p:nvCxnSpPr>
        <p:spPr>
          <a:xfrm flipH="1">
            <a:off x="7881693" y="3962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93" name="Text Box 42">
            <a:extLst>
              <a:ext uri="{FF2B5EF4-FFF2-40B4-BE49-F238E27FC236}">
                <a16:creationId xmlns:a16="http://schemas.microsoft.com/office/drawing/2014/main" id="{53BAB77F-E061-4834-9068-34BDF78AD071}"/>
              </a:ext>
            </a:extLst>
          </p:cNvPr>
          <p:cNvSpPr txBox="1">
            <a:spLocks noChangeArrowheads="1"/>
          </p:cNvSpPr>
          <p:nvPr/>
        </p:nvSpPr>
        <p:spPr bwMode="auto">
          <a:xfrm>
            <a:off x="8111387" y="3429000"/>
            <a:ext cx="856196"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Flat AC</a:t>
            </a:r>
          </a:p>
        </p:txBody>
      </p:sp>
      <p:sp>
        <p:nvSpPr>
          <p:cNvPr id="100" name="Text Box 23">
            <a:extLst>
              <a:ext uri="{FF2B5EF4-FFF2-40B4-BE49-F238E27FC236}">
                <a16:creationId xmlns:a16="http://schemas.microsoft.com/office/drawing/2014/main" id="{D8F2FCFF-2984-4836-B000-9C5601A8EAAA}"/>
              </a:ext>
            </a:extLst>
          </p:cNvPr>
          <p:cNvSpPr txBox="1">
            <a:spLocks noChangeArrowheads="1"/>
          </p:cNvSpPr>
          <p:nvPr/>
        </p:nvSpPr>
        <p:spPr bwMode="auto">
          <a:xfrm>
            <a:off x="5530369" y="2667000"/>
            <a:ext cx="2143536"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Aqueous misdirection</a:t>
            </a:r>
          </a:p>
        </p:txBody>
      </p:sp>
      <p:cxnSp>
        <p:nvCxnSpPr>
          <p:cNvPr id="104" name="Straight Connector 103">
            <a:extLst>
              <a:ext uri="{FF2B5EF4-FFF2-40B4-BE49-F238E27FC236}">
                <a16:creationId xmlns:a16="http://schemas.microsoft.com/office/drawing/2014/main" id="{49D87D4A-E317-4446-9B95-5184CB3968F3}"/>
              </a:ext>
            </a:extLst>
          </p:cNvPr>
          <p:cNvCxnSpPr>
            <a:cxnSpLocks/>
          </p:cNvCxnSpPr>
          <p:nvPr/>
        </p:nvCxnSpPr>
        <p:spPr>
          <a:xfrm flipH="1">
            <a:off x="5316229" y="2667000"/>
            <a:ext cx="7397" cy="25314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5" name="Straight Connector 104">
            <a:extLst>
              <a:ext uri="{FF2B5EF4-FFF2-40B4-BE49-F238E27FC236}">
                <a16:creationId xmlns:a16="http://schemas.microsoft.com/office/drawing/2014/main" id="{F40B6D71-75A8-4A88-864D-00D14C2F710D}"/>
              </a:ext>
            </a:extLst>
          </p:cNvPr>
          <p:cNvCxnSpPr/>
          <p:nvPr/>
        </p:nvCxnSpPr>
        <p:spPr>
          <a:xfrm flipH="1">
            <a:off x="5323624" y="2832814"/>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6" name="Straight Connector 105">
            <a:extLst>
              <a:ext uri="{FF2B5EF4-FFF2-40B4-BE49-F238E27FC236}">
                <a16:creationId xmlns:a16="http://schemas.microsoft.com/office/drawing/2014/main" id="{010BF7B2-AA07-4DCF-822D-E2DB5CC0BF59}"/>
              </a:ext>
            </a:extLst>
          </p:cNvPr>
          <p:cNvCxnSpPr/>
          <p:nvPr/>
        </p:nvCxnSpPr>
        <p:spPr>
          <a:xfrm flipH="1">
            <a:off x="5323624" y="3360065"/>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a:extLst>
              <a:ext uri="{FF2B5EF4-FFF2-40B4-BE49-F238E27FC236}">
                <a16:creationId xmlns:a16="http://schemas.microsoft.com/office/drawing/2014/main" id="{BAC8035C-3999-4C31-93CD-6C0D2ADEB73B}"/>
              </a:ext>
            </a:extLst>
          </p:cNvPr>
          <p:cNvCxnSpPr/>
          <p:nvPr/>
        </p:nvCxnSpPr>
        <p:spPr>
          <a:xfrm flipH="1">
            <a:off x="5323536" y="3786938"/>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8" name="Straight Connector 107">
            <a:extLst>
              <a:ext uri="{FF2B5EF4-FFF2-40B4-BE49-F238E27FC236}">
                <a16:creationId xmlns:a16="http://schemas.microsoft.com/office/drawing/2014/main" id="{DB64CAEE-69B4-426A-8A5B-D1269DBF0F66}"/>
              </a:ext>
            </a:extLst>
          </p:cNvPr>
          <p:cNvCxnSpPr/>
          <p:nvPr/>
        </p:nvCxnSpPr>
        <p:spPr>
          <a:xfrm flipH="1">
            <a:off x="5327493" y="4249152"/>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12" name="Straight Connector 111">
            <a:extLst>
              <a:ext uri="{FF2B5EF4-FFF2-40B4-BE49-F238E27FC236}">
                <a16:creationId xmlns:a16="http://schemas.microsoft.com/office/drawing/2014/main" id="{99A16C30-4BE4-48E5-8B65-0C5F3039B8DC}"/>
              </a:ext>
            </a:extLst>
          </p:cNvPr>
          <p:cNvCxnSpPr/>
          <p:nvPr/>
        </p:nvCxnSpPr>
        <p:spPr>
          <a:xfrm flipH="1">
            <a:off x="5333455" y="51816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13" name="Text Box 42">
            <a:extLst>
              <a:ext uri="{FF2B5EF4-FFF2-40B4-BE49-F238E27FC236}">
                <a16:creationId xmlns:a16="http://schemas.microsoft.com/office/drawing/2014/main" id="{056DFFD9-3CA2-42E7-90FE-4F14522E3504}"/>
              </a:ext>
            </a:extLst>
          </p:cNvPr>
          <p:cNvSpPr txBox="1">
            <a:spLocks noChangeArrowheads="1"/>
          </p:cNvSpPr>
          <p:nvPr/>
        </p:nvSpPr>
        <p:spPr bwMode="auto">
          <a:xfrm>
            <a:off x="5533954" y="3623846"/>
            <a:ext cx="1563248"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Retinal surgery</a:t>
            </a:r>
          </a:p>
        </p:txBody>
      </p:sp>
      <p:sp>
        <p:nvSpPr>
          <p:cNvPr id="118" name="Text Box 47">
            <a:extLst>
              <a:ext uri="{FF2B5EF4-FFF2-40B4-BE49-F238E27FC236}">
                <a16:creationId xmlns:a16="http://schemas.microsoft.com/office/drawing/2014/main" id="{3F59D898-ECAD-49F0-9425-2A1BC8DDA7B5}"/>
              </a:ext>
            </a:extLst>
          </p:cNvPr>
          <p:cNvSpPr txBox="1">
            <a:spLocks noChangeArrowheads="1"/>
          </p:cNvSpPr>
          <p:nvPr/>
        </p:nvSpPr>
        <p:spPr bwMode="auto">
          <a:xfrm>
            <a:off x="5523688" y="4538246"/>
            <a:ext cx="1414170"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Drug-induced</a:t>
            </a:r>
          </a:p>
        </p:txBody>
      </p:sp>
      <p:sp>
        <p:nvSpPr>
          <p:cNvPr id="16" name="TextBox 15">
            <a:extLst>
              <a:ext uri="{FF2B5EF4-FFF2-40B4-BE49-F238E27FC236}">
                <a16:creationId xmlns:a16="http://schemas.microsoft.com/office/drawing/2014/main" id="{984E008D-FBBA-42B4-940E-EA26772E0161}"/>
              </a:ext>
            </a:extLst>
          </p:cNvPr>
          <p:cNvSpPr txBox="1"/>
          <p:nvPr/>
        </p:nvSpPr>
        <p:spPr>
          <a:xfrm>
            <a:off x="6230528" y="5257800"/>
            <a:ext cx="1326004" cy="369332"/>
          </a:xfrm>
          <a:prstGeom prst="rect">
            <a:avLst/>
          </a:prstGeom>
          <a:noFill/>
        </p:spPr>
        <p:txBody>
          <a:bodyPr wrap="none" rtlCol="0">
            <a:spAutoFit/>
          </a:bodyPr>
          <a:lstStyle/>
          <a:p>
            <a:pPr algn="ctr"/>
            <a:r>
              <a:rPr lang="en-US" dirty="0"/>
              <a:t>Both/Either</a:t>
            </a:r>
          </a:p>
        </p:txBody>
      </p:sp>
      <p:cxnSp>
        <p:nvCxnSpPr>
          <p:cNvPr id="125" name="Straight Connector 124">
            <a:extLst>
              <a:ext uri="{FF2B5EF4-FFF2-40B4-BE49-F238E27FC236}">
                <a16:creationId xmlns:a16="http://schemas.microsoft.com/office/drawing/2014/main" id="{01138141-D318-4ED7-A7FE-D8F2155CE890}"/>
              </a:ext>
            </a:extLst>
          </p:cNvPr>
          <p:cNvCxnSpPr/>
          <p:nvPr/>
        </p:nvCxnSpPr>
        <p:spPr>
          <a:xfrm flipH="1">
            <a:off x="5334000" y="4724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26" name="Straight Connector 125">
            <a:extLst>
              <a:ext uri="{FF2B5EF4-FFF2-40B4-BE49-F238E27FC236}">
                <a16:creationId xmlns:a16="http://schemas.microsoft.com/office/drawing/2014/main" id="{6A68A6E1-B33D-4DCB-B058-B68464DE4B44}"/>
              </a:ext>
            </a:extLst>
          </p:cNvPr>
          <p:cNvCxnSpPr/>
          <p:nvPr/>
        </p:nvCxnSpPr>
        <p:spPr>
          <a:xfrm flipH="1">
            <a:off x="6659428" y="6172200"/>
            <a:ext cx="24447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27" name="Text Box 47">
            <a:extLst>
              <a:ext uri="{FF2B5EF4-FFF2-40B4-BE49-F238E27FC236}">
                <a16:creationId xmlns:a16="http://schemas.microsoft.com/office/drawing/2014/main" id="{CB562EB8-FC3E-4FF1-9CAC-25A982EDFAD7}"/>
              </a:ext>
            </a:extLst>
          </p:cNvPr>
          <p:cNvSpPr txBox="1">
            <a:spLocks noChangeArrowheads="1"/>
          </p:cNvSpPr>
          <p:nvPr/>
        </p:nvSpPr>
        <p:spPr bwMode="auto">
          <a:xfrm>
            <a:off x="6929102" y="6002923"/>
            <a:ext cx="807401"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b="1" dirty="0"/>
              <a:t>Tumor</a:t>
            </a:r>
          </a:p>
        </p:txBody>
      </p:sp>
      <p:sp>
        <p:nvSpPr>
          <p:cNvPr id="128" name="Text Box 45">
            <a:extLst>
              <a:ext uri="{FF2B5EF4-FFF2-40B4-BE49-F238E27FC236}">
                <a16:creationId xmlns:a16="http://schemas.microsoft.com/office/drawing/2014/main" id="{2B14E4F1-0A9B-43CA-851A-DE098D068E26}"/>
              </a:ext>
            </a:extLst>
          </p:cNvPr>
          <p:cNvSpPr txBox="1">
            <a:spLocks noChangeArrowheads="1"/>
          </p:cNvSpPr>
          <p:nvPr/>
        </p:nvSpPr>
        <p:spPr bwMode="auto">
          <a:xfrm>
            <a:off x="6901248" y="5605046"/>
            <a:ext cx="1404552"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Inflammation</a:t>
            </a:r>
          </a:p>
        </p:txBody>
      </p:sp>
      <p:cxnSp>
        <p:nvCxnSpPr>
          <p:cNvPr id="129" name="Straight Connector 128">
            <a:extLst>
              <a:ext uri="{FF2B5EF4-FFF2-40B4-BE49-F238E27FC236}">
                <a16:creationId xmlns:a16="http://schemas.microsoft.com/office/drawing/2014/main" id="{1C03588A-559C-4FF7-A730-3C814B3E6C4C}"/>
              </a:ext>
            </a:extLst>
          </p:cNvPr>
          <p:cNvCxnSpPr/>
          <p:nvPr/>
        </p:nvCxnSpPr>
        <p:spPr>
          <a:xfrm flipH="1">
            <a:off x="6659973" y="5782355"/>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3" name="Straight Connector 22">
            <a:extLst>
              <a:ext uri="{FF2B5EF4-FFF2-40B4-BE49-F238E27FC236}">
                <a16:creationId xmlns:a16="http://schemas.microsoft.com/office/drawing/2014/main" id="{5227FDFD-469A-47AE-BC94-11CE6418AA83}"/>
              </a:ext>
            </a:extLst>
          </p:cNvPr>
          <p:cNvCxnSpPr/>
          <p:nvPr/>
        </p:nvCxnSpPr>
        <p:spPr>
          <a:xfrm>
            <a:off x="6659428" y="5596201"/>
            <a:ext cx="0" cy="5759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52" name="Text Box 47">
            <a:extLst>
              <a:ext uri="{FF2B5EF4-FFF2-40B4-BE49-F238E27FC236}">
                <a16:creationId xmlns:a16="http://schemas.microsoft.com/office/drawing/2014/main" id="{E3578916-9804-473C-8F06-D4FA0BCEDFD0}"/>
              </a:ext>
            </a:extLst>
          </p:cNvPr>
          <p:cNvSpPr txBox="1">
            <a:spLocks noChangeArrowheads="1"/>
          </p:cNvSpPr>
          <p:nvPr/>
        </p:nvSpPr>
        <p:spPr bwMode="auto">
          <a:xfrm>
            <a:off x="5543446" y="4055146"/>
            <a:ext cx="1619354"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err="1">
                <a:solidFill>
                  <a:schemeClr val="bg1">
                    <a:lumMod val="75000"/>
                  </a:schemeClr>
                </a:solidFill>
              </a:rPr>
              <a:t>Nanophthalmos</a:t>
            </a:r>
            <a:endParaRPr lang="en-US" altLang="en-US" sz="1600" dirty="0">
              <a:solidFill>
                <a:schemeClr val="bg1">
                  <a:lumMod val="75000"/>
                </a:schemeClr>
              </a:solidFill>
            </a:endParaRPr>
          </a:p>
        </p:txBody>
      </p:sp>
      <p:sp>
        <p:nvSpPr>
          <p:cNvPr id="53" name="Text Box 45">
            <a:extLst>
              <a:ext uri="{FF2B5EF4-FFF2-40B4-BE49-F238E27FC236}">
                <a16:creationId xmlns:a16="http://schemas.microsoft.com/office/drawing/2014/main" id="{57D1A14F-68FE-47D2-983C-1A879D66A9DC}"/>
              </a:ext>
            </a:extLst>
          </p:cNvPr>
          <p:cNvSpPr txBox="1">
            <a:spLocks noChangeArrowheads="1"/>
          </p:cNvSpPr>
          <p:nvPr/>
        </p:nvSpPr>
        <p:spPr bwMode="auto">
          <a:xfrm>
            <a:off x="5523688" y="5013493"/>
            <a:ext cx="582211"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PFV</a:t>
            </a:r>
          </a:p>
        </p:txBody>
      </p:sp>
      <p:sp>
        <p:nvSpPr>
          <p:cNvPr id="54" name="Text Box 42">
            <a:extLst>
              <a:ext uri="{FF2B5EF4-FFF2-40B4-BE49-F238E27FC236}">
                <a16:creationId xmlns:a16="http://schemas.microsoft.com/office/drawing/2014/main" id="{E1E37D2C-2C52-446B-843B-01E64990D3EC}"/>
              </a:ext>
            </a:extLst>
          </p:cNvPr>
          <p:cNvSpPr txBox="1">
            <a:spLocks noChangeArrowheads="1"/>
          </p:cNvSpPr>
          <p:nvPr/>
        </p:nvSpPr>
        <p:spPr bwMode="auto">
          <a:xfrm>
            <a:off x="5551406" y="3192546"/>
            <a:ext cx="2276072"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ERD/choroidal effusion</a:t>
            </a:r>
          </a:p>
        </p:txBody>
      </p:sp>
      <p:sp>
        <p:nvSpPr>
          <p:cNvPr id="3" name="TextBox 2">
            <a:extLst>
              <a:ext uri="{FF2B5EF4-FFF2-40B4-BE49-F238E27FC236}">
                <a16:creationId xmlns:a16="http://schemas.microsoft.com/office/drawing/2014/main" id="{347514E9-5EC1-4A4C-939E-A8E93F18C37C}"/>
              </a:ext>
            </a:extLst>
          </p:cNvPr>
          <p:cNvSpPr txBox="1"/>
          <p:nvPr/>
        </p:nvSpPr>
        <p:spPr>
          <a:xfrm>
            <a:off x="2522124" y="3660392"/>
            <a:ext cx="4941559" cy="1323439"/>
          </a:xfrm>
          <a:prstGeom prst="rect">
            <a:avLst/>
          </a:prstGeom>
          <a:solidFill>
            <a:srgbClr val="F8E284"/>
          </a:solidFill>
        </p:spPr>
        <p:txBody>
          <a:bodyPr wrap="square" rtlCol="0">
            <a:spAutoFit/>
          </a:bodyPr>
          <a:lstStyle/>
          <a:p>
            <a:r>
              <a:rPr lang="en-US" sz="1600" i="1" dirty="0">
                <a:solidFill>
                  <a:schemeClr val="bg1">
                    <a:lumMod val="75000"/>
                  </a:schemeClr>
                </a:solidFill>
              </a:rPr>
              <a:t>How would a tumor </a:t>
            </a:r>
            <a:r>
              <a:rPr lang="en-US" sz="1600" b="1" dirty="0">
                <a:solidFill>
                  <a:schemeClr val="bg1">
                    <a:lumMod val="75000"/>
                  </a:schemeClr>
                </a:solidFill>
              </a:rPr>
              <a:t>pull</a:t>
            </a:r>
            <a:r>
              <a:rPr lang="en-US" sz="1600" i="1" dirty="0">
                <a:solidFill>
                  <a:schemeClr val="bg1">
                    <a:lumMod val="75000"/>
                  </a:schemeClr>
                </a:solidFill>
              </a:rPr>
              <a:t> the angle closed?</a:t>
            </a:r>
          </a:p>
          <a:p>
            <a:r>
              <a:rPr lang="en-US" sz="1600" dirty="0">
                <a:solidFill>
                  <a:schemeClr val="bg1">
                    <a:lumMod val="75000"/>
                  </a:schemeClr>
                </a:solidFill>
              </a:rPr>
              <a:t>Via one of two mechanisms:</a:t>
            </a:r>
          </a:p>
          <a:p>
            <a:r>
              <a:rPr lang="en-US" sz="1600" dirty="0">
                <a:solidFill>
                  <a:srgbClr val="FF0000"/>
                </a:solidFill>
              </a:rPr>
              <a:t>--</a:t>
            </a:r>
            <a:r>
              <a:rPr lang="en-US" sz="1600" b="1" dirty="0">
                <a:solidFill>
                  <a:srgbClr val="FF0000"/>
                </a:solidFill>
              </a:rPr>
              <a:t>Tumor-induced NVI/NVA leading to NVG </a:t>
            </a:r>
          </a:p>
          <a:p>
            <a:r>
              <a:rPr lang="en-US" sz="1600" dirty="0">
                <a:solidFill>
                  <a:schemeClr val="bg1">
                    <a:lumMod val="75000"/>
                  </a:schemeClr>
                </a:solidFill>
              </a:rPr>
              <a:t>--Tumor necrosis can produce severe inflammation, leading to posterior synechiae and/or PAS</a:t>
            </a:r>
          </a:p>
        </p:txBody>
      </p:sp>
      <p:cxnSp>
        <p:nvCxnSpPr>
          <p:cNvPr id="21" name="Connector: Elbow 20">
            <a:extLst>
              <a:ext uri="{FF2B5EF4-FFF2-40B4-BE49-F238E27FC236}">
                <a16:creationId xmlns:a16="http://schemas.microsoft.com/office/drawing/2014/main" id="{9CBA8279-FC12-404D-8BDA-D555530A6D0D}"/>
              </a:ext>
            </a:extLst>
          </p:cNvPr>
          <p:cNvCxnSpPr>
            <a:cxnSpLocks/>
          </p:cNvCxnSpPr>
          <p:nvPr/>
        </p:nvCxnSpPr>
        <p:spPr>
          <a:xfrm rot="16200000" flipH="1">
            <a:off x="7622331" y="4255514"/>
            <a:ext cx="754914" cy="236191"/>
          </a:xfrm>
          <a:prstGeom prst="bentConnector3">
            <a:avLst>
              <a:gd name="adj1" fmla="val 104419"/>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69" name="Text Box 47">
            <a:extLst>
              <a:ext uri="{FF2B5EF4-FFF2-40B4-BE49-F238E27FC236}">
                <a16:creationId xmlns:a16="http://schemas.microsoft.com/office/drawing/2014/main" id="{4D97FD5C-B901-40BA-9E78-C8EB2D510429}"/>
              </a:ext>
            </a:extLst>
          </p:cNvPr>
          <p:cNvSpPr txBox="1">
            <a:spLocks noChangeArrowheads="1"/>
          </p:cNvSpPr>
          <p:nvPr/>
        </p:nvSpPr>
        <p:spPr bwMode="auto">
          <a:xfrm>
            <a:off x="8053281" y="4596111"/>
            <a:ext cx="807401" cy="338554"/>
          </a:xfrm>
          <a:prstGeom prst="rect">
            <a:avLst/>
          </a:prstGeom>
          <a:no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b="1" dirty="0"/>
              <a:t>Tumor</a:t>
            </a:r>
          </a:p>
        </p:txBody>
      </p:sp>
      <p:sp>
        <p:nvSpPr>
          <p:cNvPr id="60" name="Oval 59">
            <a:extLst>
              <a:ext uri="{FF2B5EF4-FFF2-40B4-BE49-F238E27FC236}">
                <a16:creationId xmlns:a16="http://schemas.microsoft.com/office/drawing/2014/main" id="{CA065540-8F70-427E-B5F7-7CA834BCF4A0}"/>
              </a:ext>
            </a:extLst>
          </p:cNvPr>
          <p:cNvSpPr/>
          <p:nvPr/>
        </p:nvSpPr>
        <p:spPr>
          <a:xfrm>
            <a:off x="8014693" y="4556358"/>
            <a:ext cx="884575" cy="430469"/>
          </a:xfrm>
          <a:prstGeom prst="ellipse">
            <a:avLst/>
          </a:prstGeom>
          <a:noFill/>
          <a:ln>
            <a:solidFill>
              <a:schemeClr val="tx1"/>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Oval 60">
            <a:extLst>
              <a:ext uri="{FF2B5EF4-FFF2-40B4-BE49-F238E27FC236}">
                <a16:creationId xmlns:a16="http://schemas.microsoft.com/office/drawing/2014/main" id="{1D60E733-458F-4513-A33D-57D1D4924388}"/>
              </a:ext>
            </a:extLst>
          </p:cNvPr>
          <p:cNvSpPr/>
          <p:nvPr/>
        </p:nvSpPr>
        <p:spPr>
          <a:xfrm>
            <a:off x="6858000" y="5956965"/>
            <a:ext cx="911200" cy="430469"/>
          </a:xfrm>
          <a:prstGeom prst="ellipse">
            <a:avLst/>
          </a:prstGeom>
          <a:noFill/>
          <a:ln>
            <a:solidFill>
              <a:schemeClr val="tx1"/>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 name="TextBox 54">
            <a:extLst>
              <a:ext uri="{FF2B5EF4-FFF2-40B4-BE49-F238E27FC236}">
                <a16:creationId xmlns:a16="http://schemas.microsoft.com/office/drawing/2014/main" id="{C1EB801A-28D1-48F8-BD32-B399C11303A4}"/>
              </a:ext>
            </a:extLst>
          </p:cNvPr>
          <p:cNvSpPr txBox="1"/>
          <p:nvPr/>
        </p:nvSpPr>
        <p:spPr>
          <a:xfrm>
            <a:off x="1961146" y="4571141"/>
            <a:ext cx="4202882" cy="954107"/>
          </a:xfrm>
          <a:prstGeom prst="rect">
            <a:avLst/>
          </a:prstGeom>
          <a:solidFill>
            <a:schemeClr val="accent5">
              <a:lumMod val="75000"/>
            </a:schemeClr>
          </a:solidFill>
        </p:spPr>
        <p:txBody>
          <a:bodyPr wrap="none" rtlCol="0">
            <a:spAutoFit/>
          </a:bodyPr>
          <a:lstStyle/>
          <a:p>
            <a:r>
              <a:rPr lang="en-US" sz="1400" i="1" dirty="0">
                <a:solidFill>
                  <a:srgbClr val="0000FF"/>
                </a:solidFill>
              </a:rPr>
              <a:t>Which tumors are notorious for inducing NVI/NVA?</a:t>
            </a:r>
          </a:p>
          <a:p>
            <a:r>
              <a:rPr lang="en-US" sz="1400" dirty="0">
                <a:solidFill>
                  <a:srgbClr val="0000FF"/>
                </a:solidFill>
              </a:rPr>
              <a:t>--Retinoblastoma</a:t>
            </a:r>
          </a:p>
          <a:p>
            <a:r>
              <a:rPr lang="en-US" sz="1400" dirty="0">
                <a:solidFill>
                  <a:srgbClr val="0000FF"/>
                </a:solidFill>
              </a:rPr>
              <a:t>--</a:t>
            </a:r>
            <a:r>
              <a:rPr lang="en-US" sz="1400" dirty="0" err="1">
                <a:solidFill>
                  <a:srgbClr val="0000FF"/>
                </a:solidFill>
              </a:rPr>
              <a:t>Medulloepithelioma</a:t>
            </a:r>
            <a:endParaRPr lang="en-US" sz="1400" dirty="0">
              <a:solidFill>
                <a:srgbClr val="0000FF"/>
              </a:solidFill>
            </a:endParaRPr>
          </a:p>
          <a:p>
            <a:r>
              <a:rPr lang="en-US" sz="1400" dirty="0">
                <a:solidFill>
                  <a:srgbClr val="0000FF"/>
                </a:solidFill>
              </a:rPr>
              <a:t>--Choroidal melanoma</a:t>
            </a:r>
          </a:p>
        </p:txBody>
      </p:sp>
    </p:spTree>
    <p:extLst>
      <p:ext uri="{BB962C8B-B14F-4D97-AF65-F5344CB8AC3E}">
        <p14:creationId xmlns:p14="http://schemas.microsoft.com/office/powerpoint/2010/main" val="1539397458"/>
      </p:ext>
    </p:extLst>
  </p:cSld>
  <p:clrMapOvr>
    <a:masterClrMapping/>
  </p:clrMapOvr>
</p:sld>
</file>

<file path=ppt/slides/slide4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Straight Arrow Connector 12">
            <a:extLst>
              <a:ext uri="{FF2B5EF4-FFF2-40B4-BE49-F238E27FC236}">
                <a16:creationId xmlns:a16="http://schemas.microsoft.com/office/drawing/2014/main" id="{A6DE2085-829C-480C-9216-69D6039C0A37}"/>
              </a:ext>
            </a:extLst>
          </p:cNvPr>
          <p:cNvCxnSpPr>
            <a:cxnSpLocks/>
          </p:cNvCxnSpPr>
          <p:nvPr/>
        </p:nvCxnSpPr>
        <p:spPr>
          <a:xfrm>
            <a:off x="6717173" y="1828800"/>
            <a:ext cx="0" cy="3462754"/>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43014" name="Text Box 6"/>
          <p:cNvSpPr txBox="1">
            <a:spLocks noChangeArrowheads="1"/>
          </p:cNvSpPr>
          <p:nvPr/>
        </p:nvSpPr>
        <p:spPr bwMode="auto">
          <a:xfrm>
            <a:off x="533400" y="2356376"/>
            <a:ext cx="1005403"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Lens-</a:t>
            </a:r>
          </a:p>
          <a:p>
            <a:pPr algn="ctr" eaLnBrk="1" hangingPunct="1">
              <a:lnSpc>
                <a:spcPct val="80000"/>
              </a:lnSpc>
              <a:spcBef>
                <a:spcPct val="0"/>
              </a:spcBef>
              <a:buClrTx/>
              <a:buSzTx/>
              <a:buFontTx/>
              <a:buNone/>
            </a:pPr>
            <a:r>
              <a:rPr lang="en-US" altLang="en-US" sz="1800" dirty="0">
                <a:solidFill>
                  <a:schemeClr val="bg1">
                    <a:lumMod val="75000"/>
                  </a:schemeClr>
                </a:solidFill>
              </a:rPr>
              <a:t>Induced</a:t>
            </a:r>
          </a:p>
        </p:txBody>
      </p:sp>
      <p:sp>
        <p:nvSpPr>
          <p:cNvPr id="43017" name="Text Box 14"/>
          <p:cNvSpPr txBox="1">
            <a:spLocks noChangeArrowheads="1"/>
          </p:cNvSpPr>
          <p:nvPr/>
        </p:nvSpPr>
        <p:spPr bwMode="auto">
          <a:xfrm>
            <a:off x="3026498" y="2365901"/>
            <a:ext cx="1633781"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Aphakic/</a:t>
            </a:r>
          </a:p>
          <a:p>
            <a:pPr algn="ctr" eaLnBrk="1" hangingPunct="1">
              <a:lnSpc>
                <a:spcPct val="80000"/>
              </a:lnSpc>
              <a:spcBef>
                <a:spcPct val="0"/>
              </a:spcBef>
              <a:buClrTx/>
              <a:buSzTx/>
              <a:buFontTx/>
              <a:buNone/>
            </a:pPr>
            <a:r>
              <a:rPr lang="en-US" altLang="en-US" sz="1800" dirty="0" err="1">
                <a:solidFill>
                  <a:schemeClr val="bg1">
                    <a:lumMod val="75000"/>
                  </a:schemeClr>
                </a:solidFill>
              </a:rPr>
              <a:t>Pseudophakic</a:t>
            </a:r>
            <a:endParaRPr lang="en-US" altLang="en-US" sz="1800" dirty="0">
              <a:solidFill>
                <a:schemeClr val="bg1">
                  <a:lumMod val="75000"/>
                </a:schemeClr>
              </a:solidFill>
            </a:endParaRPr>
          </a:p>
        </p:txBody>
      </p:sp>
      <p:sp>
        <p:nvSpPr>
          <p:cNvPr id="43031" name="Text Box 35"/>
          <p:cNvSpPr txBox="1">
            <a:spLocks noChangeArrowheads="1"/>
          </p:cNvSpPr>
          <p:nvPr/>
        </p:nvSpPr>
        <p:spPr bwMode="auto">
          <a:xfrm>
            <a:off x="1190847" y="1295400"/>
            <a:ext cx="2473754"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solidFill>
                  <a:schemeClr val="bg1">
                    <a:lumMod val="75000"/>
                  </a:schemeClr>
                </a:solidFill>
              </a:rPr>
              <a:t>w/ Pupillary Block</a:t>
            </a:r>
          </a:p>
        </p:txBody>
      </p:sp>
      <p:sp>
        <p:nvSpPr>
          <p:cNvPr id="43032" name="Text Box 36"/>
          <p:cNvSpPr txBox="1">
            <a:spLocks noChangeArrowheads="1"/>
          </p:cNvSpPr>
          <p:nvPr/>
        </p:nvSpPr>
        <p:spPr bwMode="auto">
          <a:xfrm>
            <a:off x="5181600" y="1295400"/>
            <a:ext cx="2630848"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t>w/o Pupillary Block</a:t>
            </a:r>
          </a:p>
        </p:txBody>
      </p:sp>
      <p:sp>
        <p:nvSpPr>
          <p:cNvPr id="49" name="Rectangle 2">
            <a:extLst>
              <a:ext uri="{FF2B5EF4-FFF2-40B4-BE49-F238E27FC236}">
                <a16:creationId xmlns:a16="http://schemas.microsoft.com/office/drawing/2014/main" id="{240EE5BF-F7D2-4FC8-A5DD-F6B5423153C6}"/>
              </a:ext>
            </a:extLst>
          </p:cNvPr>
          <p:cNvSpPr>
            <a:spLocks noGrp="1" noChangeArrowheads="1"/>
          </p:cNvSpPr>
          <p:nvPr>
            <p:ph type="title"/>
          </p:nvPr>
        </p:nvSpPr>
        <p:spPr>
          <a:xfrm>
            <a:off x="457200" y="304800"/>
            <a:ext cx="7543800" cy="563562"/>
          </a:xfrm>
        </p:spPr>
        <p:txBody>
          <a:bodyPr/>
          <a:lstStyle/>
          <a:p>
            <a:pPr eaLnBrk="1" hangingPunct="1"/>
            <a:r>
              <a:rPr lang="en-US" altLang="en-US" sz="3500" dirty="0"/>
              <a:t>Q</a:t>
            </a:r>
          </a:p>
        </p:txBody>
      </p:sp>
      <p:sp>
        <p:nvSpPr>
          <p:cNvPr id="50" name="TextBox 49">
            <a:extLst>
              <a:ext uri="{FF2B5EF4-FFF2-40B4-BE49-F238E27FC236}">
                <a16:creationId xmlns:a16="http://schemas.microsoft.com/office/drawing/2014/main" id="{CF426230-46C8-405C-9015-99EF57762A2E}"/>
              </a:ext>
            </a:extLst>
          </p:cNvPr>
          <p:cNvSpPr txBox="1"/>
          <p:nvPr/>
        </p:nvSpPr>
        <p:spPr>
          <a:xfrm>
            <a:off x="2259496" y="189094"/>
            <a:ext cx="4607480" cy="400110"/>
          </a:xfrm>
          <a:prstGeom prst="rect">
            <a:avLst/>
          </a:prstGeom>
          <a:solidFill>
            <a:schemeClr val="accent1">
              <a:lumMod val="60000"/>
              <a:lumOff val="40000"/>
            </a:schemeClr>
          </a:solidFill>
        </p:spPr>
        <p:txBody>
          <a:bodyPr wrap="none" rtlCol="0">
            <a:spAutoFit/>
          </a:bodyPr>
          <a:lstStyle/>
          <a:p>
            <a:pPr algn="ctr"/>
            <a:r>
              <a:rPr lang="en-US" sz="2000" b="1" dirty="0"/>
              <a:t>Secondary Angle Closure Glaucoma</a:t>
            </a:r>
          </a:p>
        </p:txBody>
      </p:sp>
      <p:sp>
        <p:nvSpPr>
          <p:cNvPr id="2" name="TextBox 1">
            <a:extLst>
              <a:ext uri="{FF2B5EF4-FFF2-40B4-BE49-F238E27FC236}">
                <a16:creationId xmlns:a16="http://schemas.microsoft.com/office/drawing/2014/main" id="{A7E30BEC-923B-4C9A-A856-BDD0D882F6B8}"/>
              </a:ext>
            </a:extLst>
          </p:cNvPr>
          <p:cNvSpPr txBox="1"/>
          <p:nvPr/>
        </p:nvSpPr>
        <p:spPr>
          <a:xfrm>
            <a:off x="887305" y="2844119"/>
            <a:ext cx="1494320" cy="338554"/>
          </a:xfrm>
          <a:prstGeom prst="rect">
            <a:avLst/>
          </a:prstGeom>
          <a:noFill/>
        </p:spPr>
        <p:txBody>
          <a:bodyPr wrap="none" rtlCol="0">
            <a:spAutoFit/>
          </a:bodyPr>
          <a:lstStyle/>
          <a:p>
            <a:r>
              <a:rPr lang="en-US" sz="1600" dirty="0" err="1">
                <a:solidFill>
                  <a:schemeClr val="bg1">
                    <a:lumMod val="75000"/>
                  </a:schemeClr>
                </a:solidFill>
              </a:rPr>
              <a:t>Phacomorphic</a:t>
            </a:r>
            <a:endParaRPr lang="en-US" sz="1600" dirty="0">
              <a:solidFill>
                <a:schemeClr val="bg1">
                  <a:lumMod val="75000"/>
                </a:schemeClr>
              </a:solidFill>
            </a:endParaRPr>
          </a:p>
        </p:txBody>
      </p:sp>
      <p:sp>
        <p:nvSpPr>
          <p:cNvPr id="51" name="TextBox 50">
            <a:extLst>
              <a:ext uri="{FF2B5EF4-FFF2-40B4-BE49-F238E27FC236}">
                <a16:creationId xmlns:a16="http://schemas.microsoft.com/office/drawing/2014/main" id="{156069D4-340B-4160-A336-EBF73557CEE0}"/>
              </a:ext>
            </a:extLst>
          </p:cNvPr>
          <p:cNvSpPr txBox="1"/>
          <p:nvPr/>
        </p:nvSpPr>
        <p:spPr>
          <a:xfrm>
            <a:off x="884725" y="3175578"/>
            <a:ext cx="1402948" cy="338554"/>
          </a:xfrm>
          <a:prstGeom prst="rect">
            <a:avLst/>
          </a:prstGeom>
          <a:noFill/>
        </p:spPr>
        <p:txBody>
          <a:bodyPr wrap="none" rtlCol="0">
            <a:spAutoFit/>
          </a:bodyPr>
          <a:lstStyle/>
          <a:p>
            <a:r>
              <a:rPr lang="en-US" sz="1600" dirty="0">
                <a:solidFill>
                  <a:schemeClr val="bg1">
                    <a:lumMod val="75000"/>
                  </a:schemeClr>
                </a:solidFill>
              </a:rPr>
              <a:t>Ectopia </a:t>
            </a:r>
            <a:r>
              <a:rPr lang="en-US" sz="1600" dirty="0" err="1">
                <a:solidFill>
                  <a:schemeClr val="bg1">
                    <a:lumMod val="75000"/>
                  </a:schemeClr>
                </a:solidFill>
              </a:rPr>
              <a:t>lentis</a:t>
            </a:r>
            <a:endParaRPr lang="en-US" sz="1600" dirty="0">
              <a:solidFill>
                <a:schemeClr val="bg1">
                  <a:lumMod val="75000"/>
                </a:schemeClr>
              </a:solidFill>
            </a:endParaRPr>
          </a:p>
        </p:txBody>
      </p:sp>
      <p:cxnSp>
        <p:nvCxnSpPr>
          <p:cNvPr id="71" name="Straight Connector 70">
            <a:extLst>
              <a:ext uri="{FF2B5EF4-FFF2-40B4-BE49-F238E27FC236}">
                <a16:creationId xmlns:a16="http://schemas.microsoft.com/office/drawing/2014/main" id="{C104938D-BA8D-4E39-9D5F-9EE2012F2F3C}"/>
              </a:ext>
            </a:extLst>
          </p:cNvPr>
          <p:cNvCxnSpPr>
            <a:cxnSpLocks/>
          </p:cNvCxnSpPr>
          <p:nvPr/>
        </p:nvCxnSpPr>
        <p:spPr>
          <a:xfrm flipH="1">
            <a:off x="762665" y="3023488"/>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2A7E4E40-472F-4E50-8A7A-45C10FDD7171}"/>
              </a:ext>
            </a:extLst>
          </p:cNvPr>
          <p:cNvCxnSpPr>
            <a:cxnSpLocks/>
          </p:cNvCxnSpPr>
          <p:nvPr/>
        </p:nvCxnSpPr>
        <p:spPr>
          <a:xfrm flipH="1">
            <a:off x="762665" y="3347853"/>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C3924889-45B9-4383-9C9E-48F0A9C27AD8}"/>
              </a:ext>
            </a:extLst>
          </p:cNvPr>
          <p:cNvCxnSpPr>
            <a:cxnSpLocks/>
          </p:cNvCxnSpPr>
          <p:nvPr/>
        </p:nvCxnSpPr>
        <p:spPr>
          <a:xfrm flipH="1">
            <a:off x="748719" y="2838976"/>
            <a:ext cx="13947" cy="5088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 name="Straight Arrow Connector 5">
            <a:extLst>
              <a:ext uri="{FF2B5EF4-FFF2-40B4-BE49-F238E27FC236}">
                <a16:creationId xmlns:a16="http://schemas.microsoft.com/office/drawing/2014/main" id="{A3439F0C-5143-461F-8F3C-2E830785DEFC}"/>
              </a:ext>
            </a:extLst>
          </p:cNvPr>
          <p:cNvCxnSpPr>
            <a:stCxn id="50" idx="2"/>
          </p:cNvCxnSpPr>
          <p:nvPr/>
        </p:nvCxnSpPr>
        <p:spPr>
          <a:xfrm flipH="1">
            <a:off x="2971800" y="589204"/>
            <a:ext cx="1591436" cy="706196"/>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0" name="Straight Arrow Connector 9">
            <a:extLst>
              <a:ext uri="{FF2B5EF4-FFF2-40B4-BE49-F238E27FC236}">
                <a16:creationId xmlns:a16="http://schemas.microsoft.com/office/drawing/2014/main" id="{84DC796E-F6ED-4FBB-82D2-A260F480BF8A}"/>
              </a:ext>
            </a:extLst>
          </p:cNvPr>
          <p:cNvCxnSpPr>
            <a:cxnSpLocks/>
          </p:cNvCxnSpPr>
          <p:nvPr/>
        </p:nvCxnSpPr>
        <p:spPr>
          <a:xfrm>
            <a:off x="4572000" y="589204"/>
            <a:ext cx="1600200" cy="706196"/>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6" name="Straight Arrow Connector 25">
            <a:extLst>
              <a:ext uri="{FF2B5EF4-FFF2-40B4-BE49-F238E27FC236}">
                <a16:creationId xmlns:a16="http://schemas.microsoft.com/office/drawing/2014/main" id="{B70E0124-9B84-41A5-8D84-A66B7838A706}"/>
              </a:ext>
            </a:extLst>
          </p:cNvPr>
          <p:cNvCxnSpPr>
            <a:cxnSpLocks/>
          </p:cNvCxnSpPr>
          <p:nvPr/>
        </p:nvCxnSpPr>
        <p:spPr>
          <a:xfrm flipH="1">
            <a:off x="1159539" y="1828800"/>
            <a:ext cx="1290435" cy="478059"/>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28" name="Straight Arrow Connector 27">
            <a:extLst>
              <a:ext uri="{FF2B5EF4-FFF2-40B4-BE49-F238E27FC236}">
                <a16:creationId xmlns:a16="http://schemas.microsoft.com/office/drawing/2014/main" id="{567A4249-5C59-4416-8A8E-1C35913900AB}"/>
              </a:ext>
            </a:extLst>
          </p:cNvPr>
          <p:cNvCxnSpPr>
            <a:cxnSpLocks/>
          </p:cNvCxnSpPr>
          <p:nvPr/>
        </p:nvCxnSpPr>
        <p:spPr>
          <a:xfrm>
            <a:off x="2449973" y="1832208"/>
            <a:ext cx="1268784"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56" name="Text Box 6">
            <a:extLst>
              <a:ext uri="{FF2B5EF4-FFF2-40B4-BE49-F238E27FC236}">
                <a16:creationId xmlns:a16="http://schemas.microsoft.com/office/drawing/2014/main" id="{557983BD-9D64-49B9-A366-A08663B0451F}"/>
              </a:ext>
            </a:extLst>
          </p:cNvPr>
          <p:cNvSpPr txBox="1">
            <a:spLocks noChangeArrowheads="1"/>
          </p:cNvSpPr>
          <p:nvPr/>
        </p:nvSpPr>
        <p:spPr bwMode="auto">
          <a:xfrm>
            <a:off x="5029200" y="2356376"/>
            <a:ext cx="813043"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r" eaLnBrk="1" hangingPunct="1">
              <a:lnSpc>
                <a:spcPct val="80000"/>
              </a:lnSpc>
              <a:spcBef>
                <a:spcPct val="0"/>
              </a:spcBef>
              <a:buClrTx/>
              <a:buSzTx/>
              <a:buFontTx/>
              <a:buNone/>
            </a:pPr>
            <a:r>
              <a:rPr lang="en-US" altLang="en-US" sz="1800" dirty="0">
                <a:solidFill>
                  <a:schemeClr val="bg1">
                    <a:lumMod val="75000"/>
                  </a:schemeClr>
                </a:solidFill>
              </a:rPr>
              <a:t>‘Push’</a:t>
            </a:r>
          </a:p>
        </p:txBody>
      </p:sp>
      <p:sp>
        <p:nvSpPr>
          <p:cNvPr id="57" name="Text Box 14">
            <a:extLst>
              <a:ext uri="{FF2B5EF4-FFF2-40B4-BE49-F238E27FC236}">
                <a16:creationId xmlns:a16="http://schemas.microsoft.com/office/drawing/2014/main" id="{5DAFA1C1-3A29-4C27-A379-663FDD22E326}"/>
              </a:ext>
            </a:extLst>
          </p:cNvPr>
          <p:cNvSpPr txBox="1">
            <a:spLocks noChangeArrowheads="1"/>
          </p:cNvSpPr>
          <p:nvPr/>
        </p:nvSpPr>
        <p:spPr bwMode="auto">
          <a:xfrm>
            <a:off x="7620000" y="2365901"/>
            <a:ext cx="671979"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t>‘Pull’</a:t>
            </a:r>
          </a:p>
        </p:txBody>
      </p:sp>
      <p:cxnSp>
        <p:nvCxnSpPr>
          <p:cNvPr id="58" name="Straight Arrow Connector 57">
            <a:extLst>
              <a:ext uri="{FF2B5EF4-FFF2-40B4-BE49-F238E27FC236}">
                <a16:creationId xmlns:a16="http://schemas.microsoft.com/office/drawing/2014/main" id="{E874FEE9-46BD-46A3-90A3-DE7CC220FBFF}"/>
              </a:ext>
            </a:extLst>
          </p:cNvPr>
          <p:cNvCxnSpPr>
            <a:cxnSpLocks/>
          </p:cNvCxnSpPr>
          <p:nvPr/>
        </p:nvCxnSpPr>
        <p:spPr>
          <a:xfrm flipH="1">
            <a:off x="5867400" y="1828800"/>
            <a:ext cx="849775"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59" name="Straight Arrow Connector 58">
            <a:extLst>
              <a:ext uri="{FF2B5EF4-FFF2-40B4-BE49-F238E27FC236}">
                <a16:creationId xmlns:a16="http://schemas.microsoft.com/office/drawing/2014/main" id="{C370A4A1-FE96-4E70-B89E-839542A5E241}"/>
              </a:ext>
            </a:extLst>
          </p:cNvPr>
          <p:cNvCxnSpPr>
            <a:cxnSpLocks/>
          </p:cNvCxnSpPr>
          <p:nvPr/>
        </p:nvCxnSpPr>
        <p:spPr>
          <a:xfrm>
            <a:off x="6717173" y="1832208"/>
            <a:ext cx="902827" cy="474047"/>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62" name="Text Box 16">
            <a:extLst>
              <a:ext uri="{FF2B5EF4-FFF2-40B4-BE49-F238E27FC236}">
                <a16:creationId xmlns:a16="http://schemas.microsoft.com/office/drawing/2014/main" id="{33538067-0726-41B0-93FF-357EF00CA62D}"/>
              </a:ext>
            </a:extLst>
          </p:cNvPr>
          <p:cNvSpPr txBox="1">
            <a:spLocks noChangeArrowheads="1"/>
          </p:cNvSpPr>
          <p:nvPr/>
        </p:nvSpPr>
        <p:spPr bwMode="auto">
          <a:xfrm>
            <a:off x="8065437" y="2684785"/>
            <a:ext cx="628698"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NVG</a:t>
            </a:r>
          </a:p>
        </p:txBody>
      </p:sp>
      <p:sp>
        <p:nvSpPr>
          <p:cNvPr id="70" name="Text Box 21">
            <a:extLst>
              <a:ext uri="{FF2B5EF4-FFF2-40B4-BE49-F238E27FC236}">
                <a16:creationId xmlns:a16="http://schemas.microsoft.com/office/drawing/2014/main" id="{86C32650-BE1F-4CC3-8DB5-0C136D877E6F}"/>
              </a:ext>
            </a:extLst>
          </p:cNvPr>
          <p:cNvSpPr txBox="1">
            <a:spLocks noChangeArrowheads="1"/>
          </p:cNvSpPr>
          <p:nvPr/>
        </p:nvSpPr>
        <p:spPr bwMode="auto">
          <a:xfrm>
            <a:off x="8070534" y="3048000"/>
            <a:ext cx="526106"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a:solidFill>
                  <a:schemeClr val="bg1">
                    <a:lumMod val="75000"/>
                  </a:schemeClr>
                </a:solidFill>
              </a:rPr>
              <a:t>ICE</a:t>
            </a:r>
          </a:p>
        </p:txBody>
      </p:sp>
      <p:sp>
        <p:nvSpPr>
          <p:cNvPr id="75" name="Text Box 45">
            <a:extLst>
              <a:ext uri="{FF2B5EF4-FFF2-40B4-BE49-F238E27FC236}">
                <a16:creationId xmlns:a16="http://schemas.microsoft.com/office/drawing/2014/main" id="{2B6EDA2D-8F55-4DFD-A225-8C03CE6FC7F3}"/>
              </a:ext>
            </a:extLst>
          </p:cNvPr>
          <p:cNvSpPr txBox="1">
            <a:spLocks noChangeArrowheads="1"/>
          </p:cNvSpPr>
          <p:nvPr/>
        </p:nvSpPr>
        <p:spPr bwMode="auto">
          <a:xfrm>
            <a:off x="8073162" y="3810000"/>
            <a:ext cx="1070837" cy="74635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ts val="1700"/>
              </a:lnSpc>
              <a:spcBef>
                <a:spcPct val="0"/>
              </a:spcBef>
              <a:buClrTx/>
              <a:buSzTx/>
              <a:buFontTx/>
              <a:buNone/>
            </a:pPr>
            <a:r>
              <a:rPr lang="en-US" altLang="en-US" sz="1600" dirty="0">
                <a:solidFill>
                  <a:schemeClr val="bg1">
                    <a:lumMod val="75000"/>
                  </a:schemeClr>
                </a:solidFill>
              </a:rPr>
              <a:t>Epithelial/ fibrous ingrowth</a:t>
            </a:r>
          </a:p>
        </p:txBody>
      </p:sp>
      <p:cxnSp>
        <p:nvCxnSpPr>
          <p:cNvPr id="77" name="Straight Connector 76">
            <a:extLst>
              <a:ext uri="{FF2B5EF4-FFF2-40B4-BE49-F238E27FC236}">
                <a16:creationId xmlns:a16="http://schemas.microsoft.com/office/drawing/2014/main" id="{FC090BD7-F2E1-4464-B57B-9CBE5874C89B}"/>
              </a:ext>
            </a:extLst>
          </p:cNvPr>
          <p:cNvCxnSpPr>
            <a:cxnSpLocks/>
          </p:cNvCxnSpPr>
          <p:nvPr/>
        </p:nvCxnSpPr>
        <p:spPr>
          <a:xfrm>
            <a:off x="7873969" y="2674448"/>
            <a:ext cx="7724" cy="128795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8" name="Straight Connector 77">
            <a:extLst>
              <a:ext uri="{FF2B5EF4-FFF2-40B4-BE49-F238E27FC236}">
                <a16:creationId xmlns:a16="http://schemas.microsoft.com/office/drawing/2014/main" id="{B1922ED5-C3D8-43D8-A00D-1D6BC9201DBA}"/>
              </a:ext>
            </a:extLst>
          </p:cNvPr>
          <p:cNvCxnSpPr/>
          <p:nvPr/>
        </p:nvCxnSpPr>
        <p:spPr>
          <a:xfrm flipH="1">
            <a:off x="7873968" y="2840262"/>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9" name="Straight Connector 78">
            <a:extLst>
              <a:ext uri="{FF2B5EF4-FFF2-40B4-BE49-F238E27FC236}">
                <a16:creationId xmlns:a16="http://schemas.microsoft.com/office/drawing/2014/main" id="{77019ED2-6D69-4A60-9D19-D4DB786EA3A0}"/>
              </a:ext>
            </a:extLst>
          </p:cNvPr>
          <p:cNvCxnSpPr/>
          <p:nvPr/>
        </p:nvCxnSpPr>
        <p:spPr>
          <a:xfrm flipH="1">
            <a:off x="7873968" y="3213518"/>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1" name="Straight Connector 80">
            <a:extLst>
              <a:ext uri="{FF2B5EF4-FFF2-40B4-BE49-F238E27FC236}">
                <a16:creationId xmlns:a16="http://schemas.microsoft.com/office/drawing/2014/main" id="{9796A12F-4125-4C05-8EE8-A388740C580D}"/>
              </a:ext>
            </a:extLst>
          </p:cNvPr>
          <p:cNvCxnSpPr/>
          <p:nvPr/>
        </p:nvCxnSpPr>
        <p:spPr>
          <a:xfrm flipH="1">
            <a:off x="7877837" y="3581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3" name="Straight Connector 82">
            <a:extLst>
              <a:ext uri="{FF2B5EF4-FFF2-40B4-BE49-F238E27FC236}">
                <a16:creationId xmlns:a16="http://schemas.microsoft.com/office/drawing/2014/main" id="{7FDC5F4B-9BF0-42AD-B8BB-2F2399BCF1E2}"/>
              </a:ext>
            </a:extLst>
          </p:cNvPr>
          <p:cNvCxnSpPr/>
          <p:nvPr/>
        </p:nvCxnSpPr>
        <p:spPr>
          <a:xfrm flipH="1">
            <a:off x="7881693" y="3962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93" name="Text Box 42">
            <a:extLst>
              <a:ext uri="{FF2B5EF4-FFF2-40B4-BE49-F238E27FC236}">
                <a16:creationId xmlns:a16="http://schemas.microsoft.com/office/drawing/2014/main" id="{53BAB77F-E061-4834-9068-34BDF78AD071}"/>
              </a:ext>
            </a:extLst>
          </p:cNvPr>
          <p:cNvSpPr txBox="1">
            <a:spLocks noChangeArrowheads="1"/>
          </p:cNvSpPr>
          <p:nvPr/>
        </p:nvSpPr>
        <p:spPr bwMode="auto">
          <a:xfrm>
            <a:off x="8111387" y="3429000"/>
            <a:ext cx="856196"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Flat AC</a:t>
            </a:r>
          </a:p>
        </p:txBody>
      </p:sp>
      <p:sp>
        <p:nvSpPr>
          <p:cNvPr id="100" name="Text Box 23">
            <a:extLst>
              <a:ext uri="{FF2B5EF4-FFF2-40B4-BE49-F238E27FC236}">
                <a16:creationId xmlns:a16="http://schemas.microsoft.com/office/drawing/2014/main" id="{D8F2FCFF-2984-4836-B000-9C5601A8EAAA}"/>
              </a:ext>
            </a:extLst>
          </p:cNvPr>
          <p:cNvSpPr txBox="1">
            <a:spLocks noChangeArrowheads="1"/>
          </p:cNvSpPr>
          <p:nvPr/>
        </p:nvSpPr>
        <p:spPr bwMode="auto">
          <a:xfrm>
            <a:off x="5530369" y="2667000"/>
            <a:ext cx="2143536"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Aqueous misdirection</a:t>
            </a:r>
          </a:p>
        </p:txBody>
      </p:sp>
      <p:cxnSp>
        <p:nvCxnSpPr>
          <p:cNvPr id="104" name="Straight Connector 103">
            <a:extLst>
              <a:ext uri="{FF2B5EF4-FFF2-40B4-BE49-F238E27FC236}">
                <a16:creationId xmlns:a16="http://schemas.microsoft.com/office/drawing/2014/main" id="{49D87D4A-E317-4446-9B95-5184CB3968F3}"/>
              </a:ext>
            </a:extLst>
          </p:cNvPr>
          <p:cNvCxnSpPr>
            <a:cxnSpLocks/>
          </p:cNvCxnSpPr>
          <p:nvPr/>
        </p:nvCxnSpPr>
        <p:spPr>
          <a:xfrm flipH="1">
            <a:off x="5316229" y="2667000"/>
            <a:ext cx="7397" cy="25314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5" name="Straight Connector 104">
            <a:extLst>
              <a:ext uri="{FF2B5EF4-FFF2-40B4-BE49-F238E27FC236}">
                <a16:creationId xmlns:a16="http://schemas.microsoft.com/office/drawing/2014/main" id="{F40B6D71-75A8-4A88-864D-00D14C2F710D}"/>
              </a:ext>
            </a:extLst>
          </p:cNvPr>
          <p:cNvCxnSpPr/>
          <p:nvPr/>
        </p:nvCxnSpPr>
        <p:spPr>
          <a:xfrm flipH="1">
            <a:off x="5323624" y="2832814"/>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6" name="Straight Connector 105">
            <a:extLst>
              <a:ext uri="{FF2B5EF4-FFF2-40B4-BE49-F238E27FC236}">
                <a16:creationId xmlns:a16="http://schemas.microsoft.com/office/drawing/2014/main" id="{010BF7B2-AA07-4DCF-822D-E2DB5CC0BF59}"/>
              </a:ext>
            </a:extLst>
          </p:cNvPr>
          <p:cNvCxnSpPr/>
          <p:nvPr/>
        </p:nvCxnSpPr>
        <p:spPr>
          <a:xfrm flipH="1">
            <a:off x="5323624" y="3360065"/>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a:extLst>
              <a:ext uri="{FF2B5EF4-FFF2-40B4-BE49-F238E27FC236}">
                <a16:creationId xmlns:a16="http://schemas.microsoft.com/office/drawing/2014/main" id="{BAC8035C-3999-4C31-93CD-6C0D2ADEB73B}"/>
              </a:ext>
            </a:extLst>
          </p:cNvPr>
          <p:cNvCxnSpPr/>
          <p:nvPr/>
        </p:nvCxnSpPr>
        <p:spPr>
          <a:xfrm flipH="1">
            <a:off x="5323536" y="3786938"/>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8" name="Straight Connector 107">
            <a:extLst>
              <a:ext uri="{FF2B5EF4-FFF2-40B4-BE49-F238E27FC236}">
                <a16:creationId xmlns:a16="http://schemas.microsoft.com/office/drawing/2014/main" id="{DB64CAEE-69B4-426A-8A5B-D1269DBF0F66}"/>
              </a:ext>
            </a:extLst>
          </p:cNvPr>
          <p:cNvCxnSpPr/>
          <p:nvPr/>
        </p:nvCxnSpPr>
        <p:spPr>
          <a:xfrm flipH="1">
            <a:off x="5327493" y="4249152"/>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12" name="Straight Connector 111">
            <a:extLst>
              <a:ext uri="{FF2B5EF4-FFF2-40B4-BE49-F238E27FC236}">
                <a16:creationId xmlns:a16="http://schemas.microsoft.com/office/drawing/2014/main" id="{99A16C30-4BE4-48E5-8B65-0C5F3039B8DC}"/>
              </a:ext>
            </a:extLst>
          </p:cNvPr>
          <p:cNvCxnSpPr/>
          <p:nvPr/>
        </p:nvCxnSpPr>
        <p:spPr>
          <a:xfrm flipH="1">
            <a:off x="5333455" y="51816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13" name="Text Box 42">
            <a:extLst>
              <a:ext uri="{FF2B5EF4-FFF2-40B4-BE49-F238E27FC236}">
                <a16:creationId xmlns:a16="http://schemas.microsoft.com/office/drawing/2014/main" id="{056DFFD9-3CA2-42E7-90FE-4F14522E3504}"/>
              </a:ext>
            </a:extLst>
          </p:cNvPr>
          <p:cNvSpPr txBox="1">
            <a:spLocks noChangeArrowheads="1"/>
          </p:cNvSpPr>
          <p:nvPr/>
        </p:nvSpPr>
        <p:spPr bwMode="auto">
          <a:xfrm>
            <a:off x="5533954" y="3623846"/>
            <a:ext cx="1563248"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Retinal surgery</a:t>
            </a:r>
          </a:p>
        </p:txBody>
      </p:sp>
      <p:sp>
        <p:nvSpPr>
          <p:cNvPr id="118" name="Text Box 47">
            <a:extLst>
              <a:ext uri="{FF2B5EF4-FFF2-40B4-BE49-F238E27FC236}">
                <a16:creationId xmlns:a16="http://schemas.microsoft.com/office/drawing/2014/main" id="{3F59D898-ECAD-49F0-9425-2A1BC8DDA7B5}"/>
              </a:ext>
            </a:extLst>
          </p:cNvPr>
          <p:cNvSpPr txBox="1">
            <a:spLocks noChangeArrowheads="1"/>
          </p:cNvSpPr>
          <p:nvPr/>
        </p:nvSpPr>
        <p:spPr bwMode="auto">
          <a:xfrm>
            <a:off x="5523688" y="4538246"/>
            <a:ext cx="1414170"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Drug-induced</a:t>
            </a:r>
          </a:p>
        </p:txBody>
      </p:sp>
      <p:sp>
        <p:nvSpPr>
          <p:cNvPr id="16" name="TextBox 15">
            <a:extLst>
              <a:ext uri="{FF2B5EF4-FFF2-40B4-BE49-F238E27FC236}">
                <a16:creationId xmlns:a16="http://schemas.microsoft.com/office/drawing/2014/main" id="{984E008D-FBBA-42B4-940E-EA26772E0161}"/>
              </a:ext>
            </a:extLst>
          </p:cNvPr>
          <p:cNvSpPr txBox="1"/>
          <p:nvPr/>
        </p:nvSpPr>
        <p:spPr>
          <a:xfrm>
            <a:off x="6230528" y="5257800"/>
            <a:ext cx="1326004" cy="369332"/>
          </a:xfrm>
          <a:prstGeom prst="rect">
            <a:avLst/>
          </a:prstGeom>
          <a:noFill/>
        </p:spPr>
        <p:txBody>
          <a:bodyPr wrap="none" rtlCol="0">
            <a:spAutoFit/>
          </a:bodyPr>
          <a:lstStyle/>
          <a:p>
            <a:pPr algn="ctr"/>
            <a:r>
              <a:rPr lang="en-US" dirty="0"/>
              <a:t>Both/Either</a:t>
            </a:r>
          </a:p>
        </p:txBody>
      </p:sp>
      <p:cxnSp>
        <p:nvCxnSpPr>
          <p:cNvPr id="125" name="Straight Connector 124">
            <a:extLst>
              <a:ext uri="{FF2B5EF4-FFF2-40B4-BE49-F238E27FC236}">
                <a16:creationId xmlns:a16="http://schemas.microsoft.com/office/drawing/2014/main" id="{01138141-D318-4ED7-A7FE-D8F2155CE890}"/>
              </a:ext>
            </a:extLst>
          </p:cNvPr>
          <p:cNvCxnSpPr/>
          <p:nvPr/>
        </p:nvCxnSpPr>
        <p:spPr>
          <a:xfrm flipH="1">
            <a:off x="5334000" y="4724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26" name="Straight Connector 125">
            <a:extLst>
              <a:ext uri="{FF2B5EF4-FFF2-40B4-BE49-F238E27FC236}">
                <a16:creationId xmlns:a16="http://schemas.microsoft.com/office/drawing/2014/main" id="{6A68A6E1-B33D-4DCB-B058-B68464DE4B44}"/>
              </a:ext>
            </a:extLst>
          </p:cNvPr>
          <p:cNvCxnSpPr/>
          <p:nvPr/>
        </p:nvCxnSpPr>
        <p:spPr>
          <a:xfrm flipH="1">
            <a:off x="6659428" y="6172200"/>
            <a:ext cx="24447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27" name="Text Box 47">
            <a:extLst>
              <a:ext uri="{FF2B5EF4-FFF2-40B4-BE49-F238E27FC236}">
                <a16:creationId xmlns:a16="http://schemas.microsoft.com/office/drawing/2014/main" id="{CB562EB8-FC3E-4FF1-9CAC-25A982EDFAD7}"/>
              </a:ext>
            </a:extLst>
          </p:cNvPr>
          <p:cNvSpPr txBox="1">
            <a:spLocks noChangeArrowheads="1"/>
          </p:cNvSpPr>
          <p:nvPr/>
        </p:nvSpPr>
        <p:spPr bwMode="auto">
          <a:xfrm>
            <a:off x="6929102" y="6002923"/>
            <a:ext cx="807401"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b="1" dirty="0"/>
              <a:t>Tumor</a:t>
            </a:r>
          </a:p>
        </p:txBody>
      </p:sp>
      <p:sp>
        <p:nvSpPr>
          <p:cNvPr id="128" name="Text Box 45">
            <a:extLst>
              <a:ext uri="{FF2B5EF4-FFF2-40B4-BE49-F238E27FC236}">
                <a16:creationId xmlns:a16="http://schemas.microsoft.com/office/drawing/2014/main" id="{2B14E4F1-0A9B-43CA-851A-DE098D068E26}"/>
              </a:ext>
            </a:extLst>
          </p:cNvPr>
          <p:cNvSpPr txBox="1">
            <a:spLocks noChangeArrowheads="1"/>
          </p:cNvSpPr>
          <p:nvPr/>
        </p:nvSpPr>
        <p:spPr bwMode="auto">
          <a:xfrm>
            <a:off x="6901248" y="5605046"/>
            <a:ext cx="1404552"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Inflammation</a:t>
            </a:r>
          </a:p>
        </p:txBody>
      </p:sp>
      <p:cxnSp>
        <p:nvCxnSpPr>
          <p:cNvPr id="129" name="Straight Connector 128">
            <a:extLst>
              <a:ext uri="{FF2B5EF4-FFF2-40B4-BE49-F238E27FC236}">
                <a16:creationId xmlns:a16="http://schemas.microsoft.com/office/drawing/2014/main" id="{1C03588A-559C-4FF7-A730-3C814B3E6C4C}"/>
              </a:ext>
            </a:extLst>
          </p:cNvPr>
          <p:cNvCxnSpPr/>
          <p:nvPr/>
        </p:nvCxnSpPr>
        <p:spPr>
          <a:xfrm flipH="1">
            <a:off x="6659973" y="5782355"/>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3" name="Straight Connector 22">
            <a:extLst>
              <a:ext uri="{FF2B5EF4-FFF2-40B4-BE49-F238E27FC236}">
                <a16:creationId xmlns:a16="http://schemas.microsoft.com/office/drawing/2014/main" id="{5227FDFD-469A-47AE-BC94-11CE6418AA83}"/>
              </a:ext>
            </a:extLst>
          </p:cNvPr>
          <p:cNvCxnSpPr/>
          <p:nvPr/>
        </p:nvCxnSpPr>
        <p:spPr>
          <a:xfrm>
            <a:off x="6659428" y="5596201"/>
            <a:ext cx="0" cy="5759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52" name="Text Box 47">
            <a:extLst>
              <a:ext uri="{FF2B5EF4-FFF2-40B4-BE49-F238E27FC236}">
                <a16:creationId xmlns:a16="http://schemas.microsoft.com/office/drawing/2014/main" id="{E3578916-9804-473C-8F06-D4FA0BCEDFD0}"/>
              </a:ext>
            </a:extLst>
          </p:cNvPr>
          <p:cNvSpPr txBox="1">
            <a:spLocks noChangeArrowheads="1"/>
          </p:cNvSpPr>
          <p:nvPr/>
        </p:nvSpPr>
        <p:spPr bwMode="auto">
          <a:xfrm>
            <a:off x="5543446" y="4055146"/>
            <a:ext cx="1619354"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err="1">
                <a:solidFill>
                  <a:schemeClr val="bg1">
                    <a:lumMod val="75000"/>
                  </a:schemeClr>
                </a:solidFill>
              </a:rPr>
              <a:t>Nanophthalmos</a:t>
            </a:r>
            <a:endParaRPr lang="en-US" altLang="en-US" sz="1600" dirty="0">
              <a:solidFill>
                <a:schemeClr val="bg1">
                  <a:lumMod val="75000"/>
                </a:schemeClr>
              </a:solidFill>
            </a:endParaRPr>
          </a:p>
        </p:txBody>
      </p:sp>
      <p:sp>
        <p:nvSpPr>
          <p:cNvPr id="53" name="Text Box 45">
            <a:extLst>
              <a:ext uri="{FF2B5EF4-FFF2-40B4-BE49-F238E27FC236}">
                <a16:creationId xmlns:a16="http://schemas.microsoft.com/office/drawing/2014/main" id="{57D1A14F-68FE-47D2-983C-1A879D66A9DC}"/>
              </a:ext>
            </a:extLst>
          </p:cNvPr>
          <p:cNvSpPr txBox="1">
            <a:spLocks noChangeArrowheads="1"/>
          </p:cNvSpPr>
          <p:nvPr/>
        </p:nvSpPr>
        <p:spPr bwMode="auto">
          <a:xfrm>
            <a:off x="5523688" y="5013493"/>
            <a:ext cx="582211"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PFV</a:t>
            </a:r>
          </a:p>
        </p:txBody>
      </p:sp>
      <p:sp>
        <p:nvSpPr>
          <p:cNvPr id="54" name="Text Box 42">
            <a:extLst>
              <a:ext uri="{FF2B5EF4-FFF2-40B4-BE49-F238E27FC236}">
                <a16:creationId xmlns:a16="http://schemas.microsoft.com/office/drawing/2014/main" id="{E1E37D2C-2C52-446B-843B-01E64990D3EC}"/>
              </a:ext>
            </a:extLst>
          </p:cNvPr>
          <p:cNvSpPr txBox="1">
            <a:spLocks noChangeArrowheads="1"/>
          </p:cNvSpPr>
          <p:nvPr/>
        </p:nvSpPr>
        <p:spPr bwMode="auto">
          <a:xfrm>
            <a:off x="5551406" y="3192546"/>
            <a:ext cx="2276072"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ERD/choroidal effusion</a:t>
            </a:r>
          </a:p>
        </p:txBody>
      </p:sp>
      <p:sp>
        <p:nvSpPr>
          <p:cNvPr id="3" name="TextBox 2">
            <a:extLst>
              <a:ext uri="{FF2B5EF4-FFF2-40B4-BE49-F238E27FC236}">
                <a16:creationId xmlns:a16="http://schemas.microsoft.com/office/drawing/2014/main" id="{347514E9-5EC1-4A4C-939E-A8E93F18C37C}"/>
              </a:ext>
            </a:extLst>
          </p:cNvPr>
          <p:cNvSpPr txBox="1"/>
          <p:nvPr/>
        </p:nvSpPr>
        <p:spPr>
          <a:xfrm>
            <a:off x="2522124" y="3660392"/>
            <a:ext cx="4941559" cy="1323439"/>
          </a:xfrm>
          <a:prstGeom prst="rect">
            <a:avLst/>
          </a:prstGeom>
          <a:solidFill>
            <a:srgbClr val="F8E284"/>
          </a:solidFill>
        </p:spPr>
        <p:txBody>
          <a:bodyPr wrap="square" rtlCol="0">
            <a:spAutoFit/>
          </a:bodyPr>
          <a:lstStyle/>
          <a:p>
            <a:r>
              <a:rPr lang="en-US" sz="1600" i="1" dirty="0">
                <a:solidFill>
                  <a:schemeClr val="bg1">
                    <a:lumMod val="75000"/>
                  </a:schemeClr>
                </a:solidFill>
              </a:rPr>
              <a:t>How would a tumor </a:t>
            </a:r>
            <a:r>
              <a:rPr lang="en-US" sz="1600" b="1" dirty="0">
                <a:solidFill>
                  <a:schemeClr val="bg1">
                    <a:lumMod val="75000"/>
                  </a:schemeClr>
                </a:solidFill>
              </a:rPr>
              <a:t>pull</a:t>
            </a:r>
            <a:r>
              <a:rPr lang="en-US" sz="1600" i="1" dirty="0">
                <a:solidFill>
                  <a:schemeClr val="bg1">
                    <a:lumMod val="75000"/>
                  </a:schemeClr>
                </a:solidFill>
              </a:rPr>
              <a:t> the angle closed?</a:t>
            </a:r>
          </a:p>
          <a:p>
            <a:r>
              <a:rPr lang="en-US" sz="1600" dirty="0">
                <a:solidFill>
                  <a:schemeClr val="bg1">
                    <a:lumMod val="75000"/>
                  </a:schemeClr>
                </a:solidFill>
              </a:rPr>
              <a:t>Via one of two mechanisms:</a:t>
            </a:r>
          </a:p>
          <a:p>
            <a:r>
              <a:rPr lang="en-US" sz="1600" dirty="0">
                <a:solidFill>
                  <a:schemeClr val="bg1">
                    <a:lumMod val="75000"/>
                  </a:schemeClr>
                </a:solidFill>
              </a:rPr>
              <a:t>--</a:t>
            </a:r>
            <a:r>
              <a:rPr lang="en-US" sz="1600" b="1" dirty="0">
                <a:solidFill>
                  <a:schemeClr val="bg1">
                    <a:lumMod val="75000"/>
                  </a:schemeClr>
                </a:solidFill>
              </a:rPr>
              <a:t>Tumor-induced NVI/NVA leading to NVG </a:t>
            </a:r>
          </a:p>
          <a:p>
            <a:r>
              <a:rPr lang="en-US" sz="1600" dirty="0">
                <a:solidFill>
                  <a:schemeClr val="bg1">
                    <a:lumMod val="75000"/>
                  </a:schemeClr>
                </a:solidFill>
              </a:rPr>
              <a:t>--Tumor necrosis can produce severe inflammation, leading to posterior synechiae and/or PAS</a:t>
            </a:r>
          </a:p>
        </p:txBody>
      </p:sp>
      <p:cxnSp>
        <p:nvCxnSpPr>
          <p:cNvPr id="21" name="Connector: Elbow 20">
            <a:extLst>
              <a:ext uri="{FF2B5EF4-FFF2-40B4-BE49-F238E27FC236}">
                <a16:creationId xmlns:a16="http://schemas.microsoft.com/office/drawing/2014/main" id="{9CBA8279-FC12-404D-8BDA-D555530A6D0D}"/>
              </a:ext>
            </a:extLst>
          </p:cNvPr>
          <p:cNvCxnSpPr>
            <a:cxnSpLocks/>
          </p:cNvCxnSpPr>
          <p:nvPr/>
        </p:nvCxnSpPr>
        <p:spPr>
          <a:xfrm rot="16200000" flipH="1">
            <a:off x="7622331" y="4255514"/>
            <a:ext cx="754914" cy="236191"/>
          </a:xfrm>
          <a:prstGeom prst="bentConnector3">
            <a:avLst>
              <a:gd name="adj1" fmla="val 104419"/>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69" name="Text Box 47">
            <a:extLst>
              <a:ext uri="{FF2B5EF4-FFF2-40B4-BE49-F238E27FC236}">
                <a16:creationId xmlns:a16="http://schemas.microsoft.com/office/drawing/2014/main" id="{4D97FD5C-B901-40BA-9E78-C8EB2D510429}"/>
              </a:ext>
            </a:extLst>
          </p:cNvPr>
          <p:cNvSpPr txBox="1">
            <a:spLocks noChangeArrowheads="1"/>
          </p:cNvSpPr>
          <p:nvPr/>
        </p:nvSpPr>
        <p:spPr bwMode="auto">
          <a:xfrm>
            <a:off x="8053281" y="4596111"/>
            <a:ext cx="807401" cy="338554"/>
          </a:xfrm>
          <a:prstGeom prst="rect">
            <a:avLst/>
          </a:prstGeom>
          <a:no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b="1" dirty="0"/>
              <a:t>Tumor</a:t>
            </a:r>
          </a:p>
        </p:txBody>
      </p:sp>
      <p:sp>
        <p:nvSpPr>
          <p:cNvPr id="60" name="Oval 59">
            <a:extLst>
              <a:ext uri="{FF2B5EF4-FFF2-40B4-BE49-F238E27FC236}">
                <a16:creationId xmlns:a16="http://schemas.microsoft.com/office/drawing/2014/main" id="{CA065540-8F70-427E-B5F7-7CA834BCF4A0}"/>
              </a:ext>
            </a:extLst>
          </p:cNvPr>
          <p:cNvSpPr/>
          <p:nvPr/>
        </p:nvSpPr>
        <p:spPr>
          <a:xfrm>
            <a:off x="8014693" y="4556358"/>
            <a:ext cx="884575" cy="430469"/>
          </a:xfrm>
          <a:prstGeom prst="ellipse">
            <a:avLst/>
          </a:prstGeom>
          <a:noFill/>
          <a:ln>
            <a:solidFill>
              <a:schemeClr val="tx1"/>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Oval 60">
            <a:extLst>
              <a:ext uri="{FF2B5EF4-FFF2-40B4-BE49-F238E27FC236}">
                <a16:creationId xmlns:a16="http://schemas.microsoft.com/office/drawing/2014/main" id="{1D60E733-458F-4513-A33D-57D1D4924388}"/>
              </a:ext>
            </a:extLst>
          </p:cNvPr>
          <p:cNvSpPr/>
          <p:nvPr/>
        </p:nvSpPr>
        <p:spPr>
          <a:xfrm>
            <a:off x="6858000" y="5956965"/>
            <a:ext cx="911200" cy="430469"/>
          </a:xfrm>
          <a:prstGeom prst="ellipse">
            <a:avLst/>
          </a:prstGeom>
          <a:noFill/>
          <a:ln>
            <a:solidFill>
              <a:schemeClr val="tx1"/>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 name="TextBox 54">
            <a:extLst>
              <a:ext uri="{FF2B5EF4-FFF2-40B4-BE49-F238E27FC236}">
                <a16:creationId xmlns:a16="http://schemas.microsoft.com/office/drawing/2014/main" id="{C1EB801A-28D1-48F8-BD32-B399C11303A4}"/>
              </a:ext>
            </a:extLst>
          </p:cNvPr>
          <p:cNvSpPr txBox="1"/>
          <p:nvPr/>
        </p:nvSpPr>
        <p:spPr>
          <a:xfrm>
            <a:off x="1961146" y="4571141"/>
            <a:ext cx="4202882" cy="954107"/>
          </a:xfrm>
          <a:prstGeom prst="rect">
            <a:avLst/>
          </a:prstGeom>
          <a:solidFill>
            <a:schemeClr val="accent5">
              <a:lumMod val="75000"/>
            </a:schemeClr>
          </a:solidFill>
        </p:spPr>
        <p:txBody>
          <a:bodyPr wrap="none" rtlCol="0">
            <a:spAutoFit/>
          </a:bodyPr>
          <a:lstStyle/>
          <a:p>
            <a:r>
              <a:rPr lang="en-US" sz="1400" i="1" dirty="0">
                <a:solidFill>
                  <a:schemeClr val="bg1">
                    <a:lumMod val="50000"/>
                  </a:schemeClr>
                </a:solidFill>
              </a:rPr>
              <a:t>Which tumors are notorious for inducing NVI/NVA?</a:t>
            </a:r>
          </a:p>
          <a:p>
            <a:r>
              <a:rPr lang="en-US" sz="1400" dirty="0">
                <a:solidFill>
                  <a:schemeClr val="bg1">
                    <a:lumMod val="50000"/>
                  </a:schemeClr>
                </a:solidFill>
              </a:rPr>
              <a:t>--Retinoblastoma</a:t>
            </a:r>
          </a:p>
          <a:p>
            <a:r>
              <a:rPr lang="en-US" sz="1400" dirty="0">
                <a:solidFill>
                  <a:schemeClr val="bg1">
                    <a:lumMod val="50000"/>
                  </a:schemeClr>
                </a:solidFill>
              </a:rPr>
              <a:t>--</a:t>
            </a:r>
            <a:r>
              <a:rPr lang="en-US" sz="1400" b="1" dirty="0" err="1">
                <a:solidFill>
                  <a:srgbClr val="0000FF"/>
                </a:solidFill>
              </a:rPr>
              <a:t>Medulloepithelioma</a:t>
            </a:r>
            <a:endParaRPr lang="en-US" sz="1400" b="1" dirty="0">
              <a:solidFill>
                <a:schemeClr val="bg1">
                  <a:lumMod val="50000"/>
                </a:schemeClr>
              </a:solidFill>
            </a:endParaRPr>
          </a:p>
          <a:p>
            <a:r>
              <a:rPr lang="en-US" sz="1400" dirty="0">
                <a:solidFill>
                  <a:schemeClr val="bg1">
                    <a:lumMod val="50000"/>
                  </a:schemeClr>
                </a:solidFill>
              </a:rPr>
              <a:t>--Choroidal melanoma</a:t>
            </a:r>
          </a:p>
        </p:txBody>
      </p:sp>
      <p:sp>
        <p:nvSpPr>
          <p:cNvPr id="64" name="Oval 63">
            <a:extLst>
              <a:ext uri="{FF2B5EF4-FFF2-40B4-BE49-F238E27FC236}">
                <a16:creationId xmlns:a16="http://schemas.microsoft.com/office/drawing/2014/main" id="{B6FDA726-B038-46E1-97EB-CE861F79FF2F}"/>
              </a:ext>
            </a:extLst>
          </p:cNvPr>
          <p:cNvSpPr/>
          <p:nvPr/>
        </p:nvSpPr>
        <p:spPr>
          <a:xfrm>
            <a:off x="1981200" y="4935555"/>
            <a:ext cx="1992477" cy="430469"/>
          </a:xfrm>
          <a:prstGeom prst="ellipse">
            <a:avLst/>
          </a:prstGeom>
          <a:noFill/>
          <a:ln>
            <a:solidFill>
              <a:schemeClr val="tx1"/>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TextBox 64">
            <a:extLst>
              <a:ext uri="{FF2B5EF4-FFF2-40B4-BE49-F238E27FC236}">
                <a16:creationId xmlns:a16="http://schemas.microsoft.com/office/drawing/2014/main" id="{53A81FEA-2B87-4DC1-82E1-7A47FA1F3A48}"/>
              </a:ext>
            </a:extLst>
          </p:cNvPr>
          <p:cNvSpPr txBox="1"/>
          <p:nvPr/>
        </p:nvSpPr>
        <p:spPr>
          <a:xfrm>
            <a:off x="709188" y="830282"/>
            <a:ext cx="4776985" cy="3970318"/>
          </a:xfrm>
          <a:prstGeom prst="rect">
            <a:avLst/>
          </a:prstGeom>
          <a:solidFill>
            <a:schemeClr val="accent1">
              <a:lumMod val="75000"/>
            </a:schemeClr>
          </a:solidFill>
        </p:spPr>
        <p:txBody>
          <a:bodyPr wrap="square" rtlCol="0">
            <a:spAutoFit/>
          </a:bodyPr>
          <a:lstStyle/>
          <a:p>
            <a:r>
              <a:rPr lang="en-US" sz="1400" i="1" dirty="0">
                <a:solidFill>
                  <a:schemeClr val="bg1"/>
                </a:solidFill>
              </a:rPr>
              <a:t>In a nutshell, what sort of tumor is a </a:t>
            </a:r>
            <a:r>
              <a:rPr lang="en-US" sz="1400" dirty="0" err="1">
                <a:solidFill>
                  <a:schemeClr val="bg1"/>
                </a:solidFill>
              </a:rPr>
              <a:t>medulloepithelioma</a:t>
            </a:r>
            <a:r>
              <a:rPr lang="en-US" sz="1400" i="1" dirty="0">
                <a:solidFill>
                  <a:schemeClr val="bg1"/>
                </a:solidFill>
              </a:rPr>
              <a:t>?</a:t>
            </a:r>
          </a:p>
          <a:p>
            <a:r>
              <a:rPr lang="en-US" sz="1400" dirty="0">
                <a:solidFill>
                  <a:schemeClr val="accent1">
                    <a:lumMod val="75000"/>
                  </a:schemeClr>
                </a:solidFill>
              </a:rPr>
              <a:t>A benign but locally very aggressive tumor of the nonpigmented  epithelium of the ciliary body</a:t>
            </a:r>
          </a:p>
          <a:p>
            <a:endParaRPr lang="en-US" sz="1400" i="1" dirty="0">
              <a:solidFill>
                <a:schemeClr val="accent1">
                  <a:lumMod val="75000"/>
                </a:schemeClr>
              </a:solidFill>
            </a:endParaRPr>
          </a:p>
          <a:p>
            <a:r>
              <a:rPr lang="en-US" sz="1400" i="1" dirty="0">
                <a:solidFill>
                  <a:schemeClr val="accent1">
                    <a:lumMod val="75000"/>
                  </a:schemeClr>
                </a:solidFill>
              </a:rPr>
              <a:t>Is it common, or rare?</a:t>
            </a:r>
          </a:p>
          <a:p>
            <a:r>
              <a:rPr lang="en-US" sz="1400" dirty="0">
                <a:solidFill>
                  <a:schemeClr val="accent1">
                    <a:lumMod val="75000"/>
                  </a:schemeClr>
                </a:solidFill>
              </a:rPr>
              <a:t>Rare</a:t>
            </a:r>
          </a:p>
          <a:p>
            <a:endParaRPr lang="en-US" sz="1400" b="1" dirty="0">
              <a:solidFill>
                <a:schemeClr val="accent1">
                  <a:lumMod val="75000"/>
                </a:schemeClr>
              </a:solidFill>
            </a:endParaRPr>
          </a:p>
          <a:p>
            <a:r>
              <a:rPr lang="en-US" sz="1400" i="1" dirty="0">
                <a:solidFill>
                  <a:schemeClr val="accent1">
                    <a:lumMod val="75000"/>
                  </a:schemeClr>
                </a:solidFill>
              </a:rPr>
              <a:t>During what life-period does </a:t>
            </a:r>
            <a:r>
              <a:rPr lang="en-US" sz="1400" i="1" dirty="0" err="1">
                <a:solidFill>
                  <a:schemeClr val="accent1">
                    <a:lumMod val="75000"/>
                  </a:schemeClr>
                </a:solidFill>
              </a:rPr>
              <a:t>medulloepithelioma</a:t>
            </a:r>
            <a:r>
              <a:rPr lang="en-US" sz="1400" i="1" dirty="0">
                <a:solidFill>
                  <a:schemeClr val="accent1">
                    <a:lumMod val="75000"/>
                  </a:schemeClr>
                </a:solidFill>
              </a:rPr>
              <a:t> present?</a:t>
            </a:r>
          </a:p>
          <a:p>
            <a:r>
              <a:rPr lang="en-US" sz="1400" dirty="0">
                <a:solidFill>
                  <a:schemeClr val="accent1">
                    <a:lumMod val="75000"/>
                  </a:schemeClr>
                </a:solidFill>
              </a:rPr>
              <a:t>Childhood</a:t>
            </a:r>
          </a:p>
          <a:p>
            <a:endParaRPr lang="en-US" sz="1400" dirty="0">
              <a:solidFill>
                <a:schemeClr val="accent1">
                  <a:lumMod val="75000"/>
                </a:schemeClr>
              </a:solidFill>
            </a:endParaRPr>
          </a:p>
          <a:p>
            <a:r>
              <a:rPr lang="en-US" sz="1400" i="1" dirty="0">
                <a:solidFill>
                  <a:schemeClr val="accent1">
                    <a:lumMod val="75000"/>
                  </a:schemeClr>
                </a:solidFill>
              </a:rPr>
              <a:t>What clinical findings are commonly present?</a:t>
            </a:r>
          </a:p>
          <a:p>
            <a:r>
              <a:rPr lang="en-US" sz="1400" dirty="0">
                <a:solidFill>
                  <a:schemeClr val="accent1">
                    <a:lumMod val="75000"/>
                  </a:schemeClr>
                </a:solidFill>
              </a:rPr>
              <a:t>--ACG (duh)</a:t>
            </a:r>
          </a:p>
          <a:p>
            <a:r>
              <a:rPr lang="en-US" sz="1400" dirty="0">
                <a:solidFill>
                  <a:schemeClr val="accent1">
                    <a:lumMod val="75000"/>
                  </a:schemeClr>
                </a:solidFill>
              </a:rPr>
              <a:t>--Iris mass</a:t>
            </a:r>
          </a:p>
          <a:p>
            <a:r>
              <a:rPr lang="en-US" sz="1400" dirty="0">
                <a:solidFill>
                  <a:schemeClr val="accent1">
                    <a:lumMod val="75000"/>
                  </a:schemeClr>
                </a:solidFill>
              </a:rPr>
              <a:t>--</a:t>
            </a:r>
            <a:r>
              <a:rPr lang="en-US" sz="1400" dirty="0" err="1">
                <a:solidFill>
                  <a:schemeClr val="accent1">
                    <a:lumMod val="75000"/>
                  </a:schemeClr>
                </a:solidFill>
              </a:rPr>
              <a:t>Hyphema</a:t>
            </a:r>
            <a:endParaRPr lang="en-US" sz="1400" dirty="0">
              <a:solidFill>
                <a:schemeClr val="accent1">
                  <a:lumMod val="75000"/>
                </a:schemeClr>
              </a:solidFill>
            </a:endParaRPr>
          </a:p>
          <a:p>
            <a:r>
              <a:rPr lang="en-US" sz="1400" dirty="0">
                <a:solidFill>
                  <a:schemeClr val="accent1">
                    <a:lumMod val="75000"/>
                  </a:schemeClr>
                </a:solidFill>
              </a:rPr>
              <a:t>--Sectoral cataract</a:t>
            </a:r>
          </a:p>
          <a:p>
            <a:endParaRPr lang="en-US" sz="1400" dirty="0">
              <a:solidFill>
                <a:schemeClr val="accent1">
                  <a:lumMod val="75000"/>
                </a:schemeClr>
              </a:solidFill>
            </a:endParaRPr>
          </a:p>
          <a:p>
            <a:r>
              <a:rPr lang="en-US" sz="1400" i="1" dirty="0">
                <a:solidFill>
                  <a:schemeClr val="accent1">
                    <a:lumMod val="75000"/>
                  </a:schemeClr>
                </a:solidFill>
              </a:rPr>
              <a:t>How is it managed?</a:t>
            </a:r>
          </a:p>
          <a:p>
            <a:r>
              <a:rPr lang="en-US" sz="1400" dirty="0">
                <a:solidFill>
                  <a:schemeClr val="accent1">
                    <a:lumMod val="75000"/>
                  </a:schemeClr>
                </a:solidFill>
              </a:rPr>
              <a:t>Enucleation is usually required</a:t>
            </a:r>
          </a:p>
        </p:txBody>
      </p:sp>
    </p:spTree>
    <p:extLst>
      <p:ext uri="{BB962C8B-B14F-4D97-AF65-F5344CB8AC3E}">
        <p14:creationId xmlns:p14="http://schemas.microsoft.com/office/powerpoint/2010/main" val="2526516233"/>
      </p:ext>
    </p:extLst>
  </p:cSld>
  <p:clrMapOvr>
    <a:masterClrMapping/>
  </p:clrMapOvr>
</p:sld>
</file>

<file path=ppt/slides/slide4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Straight Arrow Connector 12">
            <a:extLst>
              <a:ext uri="{FF2B5EF4-FFF2-40B4-BE49-F238E27FC236}">
                <a16:creationId xmlns:a16="http://schemas.microsoft.com/office/drawing/2014/main" id="{A6DE2085-829C-480C-9216-69D6039C0A37}"/>
              </a:ext>
            </a:extLst>
          </p:cNvPr>
          <p:cNvCxnSpPr>
            <a:cxnSpLocks/>
          </p:cNvCxnSpPr>
          <p:nvPr/>
        </p:nvCxnSpPr>
        <p:spPr>
          <a:xfrm>
            <a:off x="6717173" y="1828800"/>
            <a:ext cx="0" cy="3462754"/>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43014" name="Text Box 6"/>
          <p:cNvSpPr txBox="1">
            <a:spLocks noChangeArrowheads="1"/>
          </p:cNvSpPr>
          <p:nvPr/>
        </p:nvSpPr>
        <p:spPr bwMode="auto">
          <a:xfrm>
            <a:off x="533400" y="2356376"/>
            <a:ext cx="1005403"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Lens-</a:t>
            </a:r>
          </a:p>
          <a:p>
            <a:pPr algn="ctr" eaLnBrk="1" hangingPunct="1">
              <a:lnSpc>
                <a:spcPct val="80000"/>
              </a:lnSpc>
              <a:spcBef>
                <a:spcPct val="0"/>
              </a:spcBef>
              <a:buClrTx/>
              <a:buSzTx/>
              <a:buFontTx/>
              <a:buNone/>
            </a:pPr>
            <a:r>
              <a:rPr lang="en-US" altLang="en-US" sz="1800" dirty="0">
                <a:solidFill>
                  <a:schemeClr val="bg1">
                    <a:lumMod val="75000"/>
                  </a:schemeClr>
                </a:solidFill>
              </a:rPr>
              <a:t>Induced</a:t>
            </a:r>
          </a:p>
        </p:txBody>
      </p:sp>
      <p:sp>
        <p:nvSpPr>
          <p:cNvPr id="43017" name="Text Box 14"/>
          <p:cNvSpPr txBox="1">
            <a:spLocks noChangeArrowheads="1"/>
          </p:cNvSpPr>
          <p:nvPr/>
        </p:nvSpPr>
        <p:spPr bwMode="auto">
          <a:xfrm>
            <a:off x="3026498" y="2365901"/>
            <a:ext cx="1633781"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Aphakic/</a:t>
            </a:r>
          </a:p>
          <a:p>
            <a:pPr algn="ctr" eaLnBrk="1" hangingPunct="1">
              <a:lnSpc>
                <a:spcPct val="80000"/>
              </a:lnSpc>
              <a:spcBef>
                <a:spcPct val="0"/>
              </a:spcBef>
              <a:buClrTx/>
              <a:buSzTx/>
              <a:buFontTx/>
              <a:buNone/>
            </a:pPr>
            <a:r>
              <a:rPr lang="en-US" altLang="en-US" sz="1800" dirty="0" err="1">
                <a:solidFill>
                  <a:schemeClr val="bg1">
                    <a:lumMod val="75000"/>
                  </a:schemeClr>
                </a:solidFill>
              </a:rPr>
              <a:t>Pseudophakic</a:t>
            </a:r>
            <a:endParaRPr lang="en-US" altLang="en-US" sz="1800" dirty="0">
              <a:solidFill>
                <a:schemeClr val="bg1">
                  <a:lumMod val="75000"/>
                </a:schemeClr>
              </a:solidFill>
            </a:endParaRPr>
          </a:p>
        </p:txBody>
      </p:sp>
      <p:sp>
        <p:nvSpPr>
          <p:cNvPr id="43031" name="Text Box 35"/>
          <p:cNvSpPr txBox="1">
            <a:spLocks noChangeArrowheads="1"/>
          </p:cNvSpPr>
          <p:nvPr/>
        </p:nvSpPr>
        <p:spPr bwMode="auto">
          <a:xfrm>
            <a:off x="1190847" y="1295400"/>
            <a:ext cx="2473754"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solidFill>
                  <a:schemeClr val="bg1">
                    <a:lumMod val="75000"/>
                  </a:schemeClr>
                </a:solidFill>
              </a:rPr>
              <a:t>w/ Pupillary Block</a:t>
            </a:r>
          </a:p>
        </p:txBody>
      </p:sp>
      <p:sp>
        <p:nvSpPr>
          <p:cNvPr id="43032" name="Text Box 36"/>
          <p:cNvSpPr txBox="1">
            <a:spLocks noChangeArrowheads="1"/>
          </p:cNvSpPr>
          <p:nvPr/>
        </p:nvSpPr>
        <p:spPr bwMode="auto">
          <a:xfrm>
            <a:off x="5181600" y="1295400"/>
            <a:ext cx="2630848"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t>w/o Pupillary Block</a:t>
            </a:r>
          </a:p>
        </p:txBody>
      </p:sp>
      <p:sp>
        <p:nvSpPr>
          <p:cNvPr id="49" name="Rectangle 2">
            <a:extLst>
              <a:ext uri="{FF2B5EF4-FFF2-40B4-BE49-F238E27FC236}">
                <a16:creationId xmlns:a16="http://schemas.microsoft.com/office/drawing/2014/main" id="{240EE5BF-F7D2-4FC8-A5DD-F6B5423153C6}"/>
              </a:ext>
            </a:extLst>
          </p:cNvPr>
          <p:cNvSpPr>
            <a:spLocks noGrp="1" noChangeArrowheads="1"/>
          </p:cNvSpPr>
          <p:nvPr>
            <p:ph type="title"/>
          </p:nvPr>
        </p:nvSpPr>
        <p:spPr>
          <a:xfrm>
            <a:off x="457200" y="304800"/>
            <a:ext cx="7543800" cy="563562"/>
          </a:xfrm>
        </p:spPr>
        <p:txBody>
          <a:bodyPr/>
          <a:lstStyle/>
          <a:p>
            <a:pPr eaLnBrk="1" hangingPunct="1"/>
            <a:r>
              <a:rPr lang="en-US" altLang="en-US" sz="3500" dirty="0"/>
              <a:t>Q/A</a:t>
            </a:r>
          </a:p>
        </p:txBody>
      </p:sp>
      <p:sp>
        <p:nvSpPr>
          <p:cNvPr id="50" name="TextBox 49">
            <a:extLst>
              <a:ext uri="{FF2B5EF4-FFF2-40B4-BE49-F238E27FC236}">
                <a16:creationId xmlns:a16="http://schemas.microsoft.com/office/drawing/2014/main" id="{CF426230-46C8-405C-9015-99EF57762A2E}"/>
              </a:ext>
            </a:extLst>
          </p:cNvPr>
          <p:cNvSpPr txBox="1"/>
          <p:nvPr/>
        </p:nvSpPr>
        <p:spPr>
          <a:xfrm>
            <a:off x="2259496" y="189094"/>
            <a:ext cx="4607480" cy="400110"/>
          </a:xfrm>
          <a:prstGeom prst="rect">
            <a:avLst/>
          </a:prstGeom>
          <a:solidFill>
            <a:schemeClr val="accent1">
              <a:lumMod val="60000"/>
              <a:lumOff val="40000"/>
            </a:schemeClr>
          </a:solidFill>
        </p:spPr>
        <p:txBody>
          <a:bodyPr wrap="none" rtlCol="0">
            <a:spAutoFit/>
          </a:bodyPr>
          <a:lstStyle/>
          <a:p>
            <a:pPr algn="ctr"/>
            <a:r>
              <a:rPr lang="en-US" sz="2000" b="1" dirty="0"/>
              <a:t>Secondary Angle Closure Glaucoma</a:t>
            </a:r>
          </a:p>
        </p:txBody>
      </p:sp>
      <p:sp>
        <p:nvSpPr>
          <p:cNvPr id="2" name="TextBox 1">
            <a:extLst>
              <a:ext uri="{FF2B5EF4-FFF2-40B4-BE49-F238E27FC236}">
                <a16:creationId xmlns:a16="http://schemas.microsoft.com/office/drawing/2014/main" id="{A7E30BEC-923B-4C9A-A856-BDD0D882F6B8}"/>
              </a:ext>
            </a:extLst>
          </p:cNvPr>
          <p:cNvSpPr txBox="1"/>
          <p:nvPr/>
        </p:nvSpPr>
        <p:spPr>
          <a:xfrm>
            <a:off x="887305" y="2844119"/>
            <a:ext cx="1494320" cy="338554"/>
          </a:xfrm>
          <a:prstGeom prst="rect">
            <a:avLst/>
          </a:prstGeom>
          <a:noFill/>
        </p:spPr>
        <p:txBody>
          <a:bodyPr wrap="none" rtlCol="0">
            <a:spAutoFit/>
          </a:bodyPr>
          <a:lstStyle/>
          <a:p>
            <a:r>
              <a:rPr lang="en-US" sz="1600" dirty="0" err="1">
                <a:solidFill>
                  <a:schemeClr val="bg1">
                    <a:lumMod val="75000"/>
                  </a:schemeClr>
                </a:solidFill>
              </a:rPr>
              <a:t>Phacomorphic</a:t>
            </a:r>
            <a:endParaRPr lang="en-US" sz="1600" dirty="0">
              <a:solidFill>
                <a:schemeClr val="bg1">
                  <a:lumMod val="75000"/>
                </a:schemeClr>
              </a:solidFill>
            </a:endParaRPr>
          </a:p>
        </p:txBody>
      </p:sp>
      <p:sp>
        <p:nvSpPr>
          <p:cNvPr id="51" name="TextBox 50">
            <a:extLst>
              <a:ext uri="{FF2B5EF4-FFF2-40B4-BE49-F238E27FC236}">
                <a16:creationId xmlns:a16="http://schemas.microsoft.com/office/drawing/2014/main" id="{156069D4-340B-4160-A336-EBF73557CEE0}"/>
              </a:ext>
            </a:extLst>
          </p:cNvPr>
          <p:cNvSpPr txBox="1"/>
          <p:nvPr/>
        </p:nvSpPr>
        <p:spPr>
          <a:xfrm>
            <a:off x="884725" y="3175578"/>
            <a:ext cx="1402948" cy="338554"/>
          </a:xfrm>
          <a:prstGeom prst="rect">
            <a:avLst/>
          </a:prstGeom>
          <a:noFill/>
        </p:spPr>
        <p:txBody>
          <a:bodyPr wrap="none" rtlCol="0">
            <a:spAutoFit/>
          </a:bodyPr>
          <a:lstStyle/>
          <a:p>
            <a:r>
              <a:rPr lang="en-US" sz="1600" dirty="0">
                <a:solidFill>
                  <a:schemeClr val="bg1">
                    <a:lumMod val="75000"/>
                  </a:schemeClr>
                </a:solidFill>
              </a:rPr>
              <a:t>Ectopia </a:t>
            </a:r>
            <a:r>
              <a:rPr lang="en-US" sz="1600" dirty="0" err="1">
                <a:solidFill>
                  <a:schemeClr val="bg1">
                    <a:lumMod val="75000"/>
                  </a:schemeClr>
                </a:solidFill>
              </a:rPr>
              <a:t>lentis</a:t>
            </a:r>
            <a:endParaRPr lang="en-US" sz="1600" dirty="0">
              <a:solidFill>
                <a:schemeClr val="bg1">
                  <a:lumMod val="75000"/>
                </a:schemeClr>
              </a:solidFill>
            </a:endParaRPr>
          </a:p>
        </p:txBody>
      </p:sp>
      <p:cxnSp>
        <p:nvCxnSpPr>
          <p:cNvPr id="71" name="Straight Connector 70">
            <a:extLst>
              <a:ext uri="{FF2B5EF4-FFF2-40B4-BE49-F238E27FC236}">
                <a16:creationId xmlns:a16="http://schemas.microsoft.com/office/drawing/2014/main" id="{C104938D-BA8D-4E39-9D5F-9EE2012F2F3C}"/>
              </a:ext>
            </a:extLst>
          </p:cNvPr>
          <p:cNvCxnSpPr>
            <a:cxnSpLocks/>
          </p:cNvCxnSpPr>
          <p:nvPr/>
        </p:nvCxnSpPr>
        <p:spPr>
          <a:xfrm flipH="1">
            <a:off x="762665" y="3023488"/>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2A7E4E40-472F-4E50-8A7A-45C10FDD7171}"/>
              </a:ext>
            </a:extLst>
          </p:cNvPr>
          <p:cNvCxnSpPr>
            <a:cxnSpLocks/>
          </p:cNvCxnSpPr>
          <p:nvPr/>
        </p:nvCxnSpPr>
        <p:spPr>
          <a:xfrm flipH="1">
            <a:off x="762665" y="3347853"/>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C3924889-45B9-4383-9C9E-48F0A9C27AD8}"/>
              </a:ext>
            </a:extLst>
          </p:cNvPr>
          <p:cNvCxnSpPr>
            <a:cxnSpLocks/>
          </p:cNvCxnSpPr>
          <p:nvPr/>
        </p:nvCxnSpPr>
        <p:spPr>
          <a:xfrm flipH="1">
            <a:off x="748719" y="2838976"/>
            <a:ext cx="13947" cy="5088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 name="Straight Arrow Connector 5">
            <a:extLst>
              <a:ext uri="{FF2B5EF4-FFF2-40B4-BE49-F238E27FC236}">
                <a16:creationId xmlns:a16="http://schemas.microsoft.com/office/drawing/2014/main" id="{A3439F0C-5143-461F-8F3C-2E830785DEFC}"/>
              </a:ext>
            </a:extLst>
          </p:cNvPr>
          <p:cNvCxnSpPr>
            <a:stCxn id="50" idx="2"/>
          </p:cNvCxnSpPr>
          <p:nvPr/>
        </p:nvCxnSpPr>
        <p:spPr>
          <a:xfrm flipH="1">
            <a:off x="2971800" y="589204"/>
            <a:ext cx="1591436" cy="706196"/>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0" name="Straight Arrow Connector 9">
            <a:extLst>
              <a:ext uri="{FF2B5EF4-FFF2-40B4-BE49-F238E27FC236}">
                <a16:creationId xmlns:a16="http://schemas.microsoft.com/office/drawing/2014/main" id="{84DC796E-F6ED-4FBB-82D2-A260F480BF8A}"/>
              </a:ext>
            </a:extLst>
          </p:cNvPr>
          <p:cNvCxnSpPr>
            <a:cxnSpLocks/>
          </p:cNvCxnSpPr>
          <p:nvPr/>
        </p:nvCxnSpPr>
        <p:spPr>
          <a:xfrm>
            <a:off x="4572000" y="589204"/>
            <a:ext cx="1600200" cy="706196"/>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6" name="Straight Arrow Connector 25">
            <a:extLst>
              <a:ext uri="{FF2B5EF4-FFF2-40B4-BE49-F238E27FC236}">
                <a16:creationId xmlns:a16="http://schemas.microsoft.com/office/drawing/2014/main" id="{B70E0124-9B84-41A5-8D84-A66B7838A706}"/>
              </a:ext>
            </a:extLst>
          </p:cNvPr>
          <p:cNvCxnSpPr>
            <a:cxnSpLocks/>
          </p:cNvCxnSpPr>
          <p:nvPr/>
        </p:nvCxnSpPr>
        <p:spPr>
          <a:xfrm flipH="1">
            <a:off x="1159539" y="1828800"/>
            <a:ext cx="1290435" cy="478059"/>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28" name="Straight Arrow Connector 27">
            <a:extLst>
              <a:ext uri="{FF2B5EF4-FFF2-40B4-BE49-F238E27FC236}">
                <a16:creationId xmlns:a16="http://schemas.microsoft.com/office/drawing/2014/main" id="{567A4249-5C59-4416-8A8E-1C35913900AB}"/>
              </a:ext>
            </a:extLst>
          </p:cNvPr>
          <p:cNvCxnSpPr>
            <a:cxnSpLocks/>
          </p:cNvCxnSpPr>
          <p:nvPr/>
        </p:nvCxnSpPr>
        <p:spPr>
          <a:xfrm>
            <a:off x="2449973" y="1832208"/>
            <a:ext cx="1268784"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56" name="Text Box 6">
            <a:extLst>
              <a:ext uri="{FF2B5EF4-FFF2-40B4-BE49-F238E27FC236}">
                <a16:creationId xmlns:a16="http://schemas.microsoft.com/office/drawing/2014/main" id="{557983BD-9D64-49B9-A366-A08663B0451F}"/>
              </a:ext>
            </a:extLst>
          </p:cNvPr>
          <p:cNvSpPr txBox="1">
            <a:spLocks noChangeArrowheads="1"/>
          </p:cNvSpPr>
          <p:nvPr/>
        </p:nvSpPr>
        <p:spPr bwMode="auto">
          <a:xfrm>
            <a:off x="5029200" y="2356376"/>
            <a:ext cx="813043"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r" eaLnBrk="1" hangingPunct="1">
              <a:lnSpc>
                <a:spcPct val="80000"/>
              </a:lnSpc>
              <a:spcBef>
                <a:spcPct val="0"/>
              </a:spcBef>
              <a:buClrTx/>
              <a:buSzTx/>
              <a:buFontTx/>
              <a:buNone/>
            </a:pPr>
            <a:r>
              <a:rPr lang="en-US" altLang="en-US" sz="1800" dirty="0">
                <a:solidFill>
                  <a:schemeClr val="bg1">
                    <a:lumMod val="75000"/>
                  </a:schemeClr>
                </a:solidFill>
              </a:rPr>
              <a:t>‘Push’</a:t>
            </a:r>
          </a:p>
        </p:txBody>
      </p:sp>
      <p:sp>
        <p:nvSpPr>
          <p:cNvPr id="57" name="Text Box 14">
            <a:extLst>
              <a:ext uri="{FF2B5EF4-FFF2-40B4-BE49-F238E27FC236}">
                <a16:creationId xmlns:a16="http://schemas.microsoft.com/office/drawing/2014/main" id="{5DAFA1C1-3A29-4C27-A379-663FDD22E326}"/>
              </a:ext>
            </a:extLst>
          </p:cNvPr>
          <p:cNvSpPr txBox="1">
            <a:spLocks noChangeArrowheads="1"/>
          </p:cNvSpPr>
          <p:nvPr/>
        </p:nvSpPr>
        <p:spPr bwMode="auto">
          <a:xfrm>
            <a:off x="7620000" y="2365901"/>
            <a:ext cx="671979"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t>‘Pull’</a:t>
            </a:r>
          </a:p>
        </p:txBody>
      </p:sp>
      <p:cxnSp>
        <p:nvCxnSpPr>
          <p:cNvPr id="58" name="Straight Arrow Connector 57">
            <a:extLst>
              <a:ext uri="{FF2B5EF4-FFF2-40B4-BE49-F238E27FC236}">
                <a16:creationId xmlns:a16="http://schemas.microsoft.com/office/drawing/2014/main" id="{E874FEE9-46BD-46A3-90A3-DE7CC220FBFF}"/>
              </a:ext>
            </a:extLst>
          </p:cNvPr>
          <p:cNvCxnSpPr>
            <a:cxnSpLocks/>
          </p:cNvCxnSpPr>
          <p:nvPr/>
        </p:nvCxnSpPr>
        <p:spPr>
          <a:xfrm flipH="1">
            <a:off x="5867400" y="1828800"/>
            <a:ext cx="849775"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59" name="Straight Arrow Connector 58">
            <a:extLst>
              <a:ext uri="{FF2B5EF4-FFF2-40B4-BE49-F238E27FC236}">
                <a16:creationId xmlns:a16="http://schemas.microsoft.com/office/drawing/2014/main" id="{C370A4A1-FE96-4E70-B89E-839542A5E241}"/>
              </a:ext>
            </a:extLst>
          </p:cNvPr>
          <p:cNvCxnSpPr>
            <a:cxnSpLocks/>
          </p:cNvCxnSpPr>
          <p:nvPr/>
        </p:nvCxnSpPr>
        <p:spPr>
          <a:xfrm>
            <a:off x="6717173" y="1832208"/>
            <a:ext cx="902827" cy="474047"/>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62" name="Text Box 16">
            <a:extLst>
              <a:ext uri="{FF2B5EF4-FFF2-40B4-BE49-F238E27FC236}">
                <a16:creationId xmlns:a16="http://schemas.microsoft.com/office/drawing/2014/main" id="{33538067-0726-41B0-93FF-357EF00CA62D}"/>
              </a:ext>
            </a:extLst>
          </p:cNvPr>
          <p:cNvSpPr txBox="1">
            <a:spLocks noChangeArrowheads="1"/>
          </p:cNvSpPr>
          <p:nvPr/>
        </p:nvSpPr>
        <p:spPr bwMode="auto">
          <a:xfrm>
            <a:off x="8065437" y="2684785"/>
            <a:ext cx="628698"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NVG</a:t>
            </a:r>
          </a:p>
        </p:txBody>
      </p:sp>
      <p:sp>
        <p:nvSpPr>
          <p:cNvPr id="70" name="Text Box 21">
            <a:extLst>
              <a:ext uri="{FF2B5EF4-FFF2-40B4-BE49-F238E27FC236}">
                <a16:creationId xmlns:a16="http://schemas.microsoft.com/office/drawing/2014/main" id="{86C32650-BE1F-4CC3-8DB5-0C136D877E6F}"/>
              </a:ext>
            </a:extLst>
          </p:cNvPr>
          <p:cNvSpPr txBox="1">
            <a:spLocks noChangeArrowheads="1"/>
          </p:cNvSpPr>
          <p:nvPr/>
        </p:nvSpPr>
        <p:spPr bwMode="auto">
          <a:xfrm>
            <a:off x="8070534" y="3048000"/>
            <a:ext cx="526106"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a:solidFill>
                  <a:schemeClr val="bg1">
                    <a:lumMod val="75000"/>
                  </a:schemeClr>
                </a:solidFill>
              </a:rPr>
              <a:t>ICE</a:t>
            </a:r>
          </a:p>
        </p:txBody>
      </p:sp>
      <p:sp>
        <p:nvSpPr>
          <p:cNvPr id="75" name="Text Box 45">
            <a:extLst>
              <a:ext uri="{FF2B5EF4-FFF2-40B4-BE49-F238E27FC236}">
                <a16:creationId xmlns:a16="http://schemas.microsoft.com/office/drawing/2014/main" id="{2B6EDA2D-8F55-4DFD-A225-8C03CE6FC7F3}"/>
              </a:ext>
            </a:extLst>
          </p:cNvPr>
          <p:cNvSpPr txBox="1">
            <a:spLocks noChangeArrowheads="1"/>
          </p:cNvSpPr>
          <p:nvPr/>
        </p:nvSpPr>
        <p:spPr bwMode="auto">
          <a:xfrm>
            <a:off x="8073162" y="3810000"/>
            <a:ext cx="1070837" cy="74635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ts val="1700"/>
              </a:lnSpc>
              <a:spcBef>
                <a:spcPct val="0"/>
              </a:spcBef>
              <a:buClrTx/>
              <a:buSzTx/>
              <a:buFontTx/>
              <a:buNone/>
            </a:pPr>
            <a:r>
              <a:rPr lang="en-US" altLang="en-US" sz="1600" dirty="0">
                <a:solidFill>
                  <a:schemeClr val="bg1">
                    <a:lumMod val="75000"/>
                  </a:schemeClr>
                </a:solidFill>
              </a:rPr>
              <a:t>Epithelial/ fibrous ingrowth</a:t>
            </a:r>
          </a:p>
        </p:txBody>
      </p:sp>
      <p:cxnSp>
        <p:nvCxnSpPr>
          <p:cNvPr id="77" name="Straight Connector 76">
            <a:extLst>
              <a:ext uri="{FF2B5EF4-FFF2-40B4-BE49-F238E27FC236}">
                <a16:creationId xmlns:a16="http://schemas.microsoft.com/office/drawing/2014/main" id="{FC090BD7-F2E1-4464-B57B-9CBE5874C89B}"/>
              </a:ext>
            </a:extLst>
          </p:cNvPr>
          <p:cNvCxnSpPr>
            <a:cxnSpLocks/>
          </p:cNvCxnSpPr>
          <p:nvPr/>
        </p:nvCxnSpPr>
        <p:spPr>
          <a:xfrm>
            <a:off x="7873969" y="2674448"/>
            <a:ext cx="7724" cy="128795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8" name="Straight Connector 77">
            <a:extLst>
              <a:ext uri="{FF2B5EF4-FFF2-40B4-BE49-F238E27FC236}">
                <a16:creationId xmlns:a16="http://schemas.microsoft.com/office/drawing/2014/main" id="{B1922ED5-C3D8-43D8-A00D-1D6BC9201DBA}"/>
              </a:ext>
            </a:extLst>
          </p:cNvPr>
          <p:cNvCxnSpPr/>
          <p:nvPr/>
        </p:nvCxnSpPr>
        <p:spPr>
          <a:xfrm flipH="1">
            <a:off x="7873968" y="2840262"/>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9" name="Straight Connector 78">
            <a:extLst>
              <a:ext uri="{FF2B5EF4-FFF2-40B4-BE49-F238E27FC236}">
                <a16:creationId xmlns:a16="http://schemas.microsoft.com/office/drawing/2014/main" id="{77019ED2-6D69-4A60-9D19-D4DB786EA3A0}"/>
              </a:ext>
            </a:extLst>
          </p:cNvPr>
          <p:cNvCxnSpPr/>
          <p:nvPr/>
        </p:nvCxnSpPr>
        <p:spPr>
          <a:xfrm flipH="1">
            <a:off x="7873968" y="3213518"/>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1" name="Straight Connector 80">
            <a:extLst>
              <a:ext uri="{FF2B5EF4-FFF2-40B4-BE49-F238E27FC236}">
                <a16:creationId xmlns:a16="http://schemas.microsoft.com/office/drawing/2014/main" id="{9796A12F-4125-4C05-8EE8-A388740C580D}"/>
              </a:ext>
            </a:extLst>
          </p:cNvPr>
          <p:cNvCxnSpPr/>
          <p:nvPr/>
        </p:nvCxnSpPr>
        <p:spPr>
          <a:xfrm flipH="1">
            <a:off x="7877837" y="3581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3" name="Straight Connector 82">
            <a:extLst>
              <a:ext uri="{FF2B5EF4-FFF2-40B4-BE49-F238E27FC236}">
                <a16:creationId xmlns:a16="http://schemas.microsoft.com/office/drawing/2014/main" id="{7FDC5F4B-9BF0-42AD-B8BB-2F2399BCF1E2}"/>
              </a:ext>
            </a:extLst>
          </p:cNvPr>
          <p:cNvCxnSpPr/>
          <p:nvPr/>
        </p:nvCxnSpPr>
        <p:spPr>
          <a:xfrm flipH="1">
            <a:off x="7881693" y="3962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93" name="Text Box 42">
            <a:extLst>
              <a:ext uri="{FF2B5EF4-FFF2-40B4-BE49-F238E27FC236}">
                <a16:creationId xmlns:a16="http://schemas.microsoft.com/office/drawing/2014/main" id="{53BAB77F-E061-4834-9068-34BDF78AD071}"/>
              </a:ext>
            </a:extLst>
          </p:cNvPr>
          <p:cNvSpPr txBox="1">
            <a:spLocks noChangeArrowheads="1"/>
          </p:cNvSpPr>
          <p:nvPr/>
        </p:nvSpPr>
        <p:spPr bwMode="auto">
          <a:xfrm>
            <a:off x="8111387" y="3429000"/>
            <a:ext cx="856196"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Flat AC</a:t>
            </a:r>
          </a:p>
        </p:txBody>
      </p:sp>
      <p:sp>
        <p:nvSpPr>
          <p:cNvPr id="100" name="Text Box 23">
            <a:extLst>
              <a:ext uri="{FF2B5EF4-FFF2-40B4-BE49-F238E27FC236}">
                <a16:creationId xmlns:a16="http://schemas.microsoft.com/office/drawing/2014/main" id="{D8F2FCFF-2984-4836-B000-9C5601A8EAAA}"/>
              </a:ext>
            </a:extLst>
          </p:cNvPr>
          <p:cNvSpPr txBox="1">
            <a:spLocks noChangeArrowheads="1"/>
          </p:cNvSpPr>
          <p:nvPr/>
        </p:nvSpPr>
        <p:spPr bwMode="auto">
          <a:xfrm>
            <a:off x="5530369" y="2667000"/>
            <a:ext cx="2143536"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Aqueous misdirection</a:t>
            </a:r>
          </a:p>
        </p:txBody>
      </p:sp>
      <p:cxnSp>
        <p:nvCxnSpPr>
          <p:cNvPr id="104" name="Straight Connector 103">
            <a:extLst>
              <a:ext uri="{FF2B5EF4-FFF2-40B4-BE49-F238E27FC236}">
                <a16:creationId xmlns:a16="http://schemas.microsoft.com/office/drawing/2014/main" id="{49D87D4A-E317-4446-9B95-5184CB3968F3}"/>
              </a:ext>
            </a:extLst>
          </p:cNvPr>
          <p:cNvCxnSpPr>
            <a:cxnSpLocks/>
          </p:cNvCxnSpPr>
          <p:nvPr/>
        </p:nvCxnSpPr>
        <p:spPr>
          <a:xfrm flipH="1">
            <a:off x="5316229" y="2667000"/>
            <a:ext cx="7397" cy="25314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5" name="Straight Connector 104">
            <a:extLst>
              <a:ext uri="{FF2B5EF4-FFF2-40B4-BE49-F238E27FC236}">
                <a16:creationId xmlns:a16="http://schemas.microsoft.com/office/drawing/2014/main" id="{F40B6D71-75A8-4A88-864D-00D14C2F710D}"/>
              </a:ext>
            </a:extLst>
          </p:cNvPr>
          <p:cNvCxnSpPr/>
          <p:nvPr/>
        </p:nvCxnSpPr>
        <p:spPr>
          <a:xfrm flipH="1">
            <a:off x="5323624" y="2832814"/>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6" name="Straight Connector 105">
            <a:extLst>
              <a:ext uri="{FF2B5EF4-FFF2-40B4-BE49-F238E27FC236}">
                <a16:creationId xmlns:a16="http://schemas.microsoft.com/office/drawing/2014/main" id="{010BF7B2-AA07-4DCF-822D-E2DB5CC0BF59}"/>
              </a:ext>
            </a:extLst>
          </p:cNvPr>
          <p:cNvCxnSpPr/>
          <p:nvPr/>
        </p:nvCxnSpPr>
        <p:spPr>
          <a:xfrm flipH="1">
            <a:off x="5323624" y="3360065"/>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a:extLst>
              <a:ext uri="{FF2B5EF4-FFF2-40B4-BE49-F238E27FC236}">
                <a16:creationId xmlns:a16="http://schemas.microsoft.com/office/drawing/2014/main" id="{BAC8035C-3999-4C31-93CD-6C0D2ADEB73B}"/>
              </a:ext>
            </a:extLst>
          </p:cNvPr>
          <p:cNvCxnSpPr/>
          <p:nvPr/>
        </p:nvCxnSpPr>
        <p:spPr>
          <a:xfrm flipH="1">
            <a:off x="5323536" y="3786938"/>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8" name="Straight Connector 107">
            <a:extLst>
              <a:ext uri="{FF2B5EF4-FFF2-40B4-BE49-F238E27FC236}">
                <a16:creationId xmlns:a16="http://schemas.microsoft.com/office/drawing/2014/main" id="{DB64CAEE-69B4-426A-8A5B-D1269DBF0F66}"/>
              </a:ext>
            </a:extLst>
          </p:cNvPr>
          <p:cNvCxnSpPr/>
          <p:nvPr/>
        </p:nvCxnSpPr>
        <p:spPr>
          <a:xfrm flipH="1">
            <a:off x="5327493" y="4249152"/>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12" name="Straight Connector 111">
            <a:extLst>
              <a:ext uri="{FF2B5EF4-FFF2-40B4-BE49-F238E27FC236}">
                <a16:creationId xmlns:a16="http://schemas.microsoft.com/office/drawing/2014/main" id="{99A16C30-4BE4-48E5-8B65-0C5F3039B8DC}"/>
              </a:ext>
            </a:extLst>
          </p:cNvPr>
          <p:cNvCxnSpPr/>
          <p:nvPr/>
        </p:nvCxnSpPr>
        <p:spPr>
          <a:xfrm flipH="1">
            <a:off x="5333455" y="51816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13" name="Text Box 42">
            <a:extLst>
              <a:ext uri="{FF2B5EF4-FFF2-40B4-BE49-F238E27FC236}">
                <a16:creationId xmlns:a16="http://schemas.microsoft.com/office/drawing/2014/main" id="{056DFFD9-3CA2-42E7-90FE-4F14522E3504}"/>
              </a:ext>
            </a:extLst>
          </p:cNvPr>
          <p:cNvSpPr txBox="1">
            <a:spLocks noChangeArrowheads="1"/>
          </p:cNvSpPr>
          <p:nvPr/>
        </p:nvSpPr>
        <p:spPr bwMode="auto">
          <a:xfrm>
            <a:off x="5533954" y="3623846"/>
            <a:ext cx="1563248"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Retinal surgery</a:t>
            </a:r>
          </a:p>
        </p:txBody>
      </p:sp>
      <p:sp>
        <p:nvSpPr>
          <p:cNvPr id="118" name="Text Box 47">
            <a:extLst>
              <a:ext uri="{FF2B5EF4-FFF2-40B4-BE49-F238E27FC236}">
                <a16:creationId xmlns:a16="http://schemas.microsoft.com/office/drawing/2014/main" id="{3F59D898-ECAD-49F0-9425-2A1BC8DDA7B5}"/>
              </a:ext>
            </a:extLst>
          </p:cNvPr>
          <p:cNvSpPr txBox="1">
            <a:spLocks noChangeArrowheads="1"/>
          </p:cNvSpPr>
          <p:nvPr/>
        </p:nvSpPr>
        <p:spPr bwMode="auto">
          <a:xfrm>
            <a:off x="5523688" y="4538246"/>
            <a:ext cx="1414170"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Drug-induced</a:t>
            </a:r>
          </a:p>
        </p:txBody>
      </p:sp>
      <p:sp>
        <p:nvSpPr>
          <p:cNvPr id="16" name="TextBox 15">
            <a:extLst>
              <a:ext uri="{FF2B5EF4-FFF2-40B4-BE49-F238E27FC236}">
                <a16:creationId xmlns:a16="http://schemas.microsoft.com/office/drawing/2014/main" id="{984E008D-FBBA-42B4-940E-EA26772E0161}"/>
              </a:ext>
            </a:extLst>
          </p:cNvPr>
          <p:cNvSpPr txBox="1"/>
          <p:nvPr/>
        </p:nvSpPr>
        <p:spPr>
          <a:xfrm>
            <a:off x="6230528" y="5257800"/>
            <a:ext cx="1326004" cy="369332"/>
          </a:xfrm>
          <a:prstGeom prst="rect">
            <a:avLst/>
          </a:prstGeom>
          <a:noFill/>
        </p:spPr>
        <p:txBody>
          <a:bodyPr wrap="none" rtlCol="0">
            <a:spAutoFit/>
          </a:bodyPr>
          <a:lstStyle/>
          <a:p>
            <a:pPr algn="ctr"/>
            <a:r>
              <a:rPr lang="en-US" dirty="0"/>
              <a:t>Both/Either</a:t>
            </a:r>
          </a:p>
        </p:txBody>
      </p:sp>
      <p:cxnSp>
        <p:nvCxnSpPr>
          <p:cNvPr id="125" name="Straight Connector 124">
            <a:extLst>
              <a:ext uri="{FF2B5EF4-FFF2-40B4-BE49-F238E27FC236}">
                <a16:creationId xmlns:a16="http://schemas.microsoft.com/office/drawing/2014/main" id="{01138141-D318-4ED7-A7FE-D8F2155CE890}"/>
              </a:ext>
            </a:extLst>
          </p:cNvPr>
          <p:cNvCxnSpPr/>
          <p:nvPr/>
        </p:nvCxnSpPr>
        <p:spPr>
          <a:xfrm flipH="1">
            <a:off x="5334000" y="4724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26" name="Straight Connector 125">
            <a:extLst>
              <a:ext uri="{FF2B5EF4-FFF2-40B4-BE49-F238E27FC236}">
                <a16:creationId xmlns:a16="http://schemas.microsoft.com/office/drawing/2014/main" id="{6A68A6E1-B33D-4DCB-B058-B68464DE4B44}"/>
              </a:ext>
            </a:extLst>
          </p:cNvPr>
          <p:cNvCxnSpPr/>
          <p:nvPr/>
        </p:nvCxnSpPr>
        <p:spPr>
          <a:xfrm flipH="1">
            <a:off x="6659428" y="6172200"/>
            <a:ext cx="24447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27" name="Text Box 47">
            <a:extLst>
              <a:ext uri="{FF2B5EF4-FFF2-40B4-BE49-F238E27FC236}">
                <a16:creationId xmlns:a16="http://schemas.microsoft.com/office/drawing/2014/main" id="{CB562EB8-FC3E-4FF1-9CAC-25A982EDFAD7}"/>
              </a:ext>
            </a:extLst>
          </p:cNvPr>
          <p:cNvSpPr txBox="1">
            <a:spLocks noChangeArrowheads="1"/>
          </p:cNvSpPr>
          <p:nvPr/>
        </p:nvSpPr>
        <p:spPr bwMode="auto">
          <a:xfrm>
            <a:off x="6929102" y="6002923"/>
            <a:ext cx="807401"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b="1" dirty="0"/>
              <a:t>Tumor</a:t>
            </a:r>
          </a:p>
        </p:txBody>
      </p:sp>
      <p:sp>
        <p:nvSpPr>
          <p:cNvPr id="128" name="Text Box 45">
            <a:extLst>
              <a:ext uri="{FF2B5EF4-FFF2-40B4-BE49-F238E27FC236}">
                <a16:creationId xmlns:a16="http://schemas.microsoft.com/office/drawing/2014/main" id="{2B14E4F1-0A9B-43CA-851A-DE098D068E26}"/>
              </a:ext>
            </a:extLst>
          </p:cNvPr>
          <p:cNvSpPr txBox="1">
            <a:spLocks noChangeArrowheads="1"/>
          </p:cNvSpPr>
          <p:nvPr/>
        </p:nvSpPr>
        <p:spPr bwMode="auto">
          <a:xfrm>
            <a:off x="6901248" y="5605046"/>
            <a:ext cx="1404552"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Inflammation</a:t>
            </a:r>
          </a:p>
        </p:txBody>
      </p:sp>
      <p:cxnSp>
        <p:nvCxnSpPr>
          <p:cNvPr id="129" name="Straight Connector 128">
            <a:extLst>
              <a:ext uri="{FF2B5EF4-FFF2-40B4-BE49-F238E27FC236}">
                <a16:creationId xmlns:a16="http://schemas.microsoft.com/office/drawing/2014/main" id="{1C03588A-559C-4FF7-A730-3C814B3E6C4C}"/>
              </a:ext>
            </a:extLst>
          </p:cNvPr>
          <p:cNvCxnSpPr/>
          <p:nvPr/>
        </p:nvCxnSpPr>
        <p:spPr>
          <a:xfrm flipH="1">
            <a:off x="6659973" y="5782355"/>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3" name="Straight Connector 22">
            <a:extLst>
              <a:ext uri="{FF2B5EF4-FFF2-40B4-BE49-F238E27FC236}">
                <a16:creationId xmlns:a16="http://schemas.microsoft.com/office/drawing/2014/main" id="{5227FDFD-469A-47AE-BC94-11CE6418AA83}"/>
              </a:ext>
            </a:extLst>
          </p:cNvPr>
          <p:cNvCxnSpPr/>
          <p:nvPr/>
        </p:nvCxnSpPr>
        <p:spPr>
          <a:xfrm>
            <a:off x="6659428" y="5596201"/>
            <a:ext cx="0" cy="5759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52" name="Text Box 47">
            <a:extLst>
              <a:ext uri="{FF2B5EF4-FFF2-40B4-BE49-F238E27FC236}">
                <a16:creationId xmlns:a16="http://schemas.microsoft.com/office/drawing/2014/main" id="{E3578916-9804-473C-8F06-D4FA0BCEDFD0}"/>
              </a:ext>
            </a:extLst>
          </p:cNvPr>
          <p:cNvSpPr txBox="1">
            <a:spLocks noChangeArrowheads="1"/>
          </p:cNvSpPr>
          <p:nvPr/>
        </p:nvSpPr>
        <p:spPr bwMode="auto">
          <a:xfrm>
            <a:off x="5543446" y="4055146"/>
            <a:ext cx="1619354"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err="1">
                <a:solidFill>
                  <a:schemeClr val="bg1">
                    <a:lumMod val="75000"/>
                  </a:schemeClr>
                </a:solidFill>
              </a:rPr>
              <a:t>Nanophthalmos</a:t>
            </a:r>
            <a:endParaRPr lang="en-US" altLang="en-US" sz="1600" dirty="0">
              <a:solidFill>
                <a:schemeClr val="bg1">
                  <a:lumMod val="75000"/>
                </a:schemeClr>
              </a:solidFill>
            </a:endParaRPr>
          </a:p>
        </p:txBody>
      </p:sp>
      <p:sp>
        <p:nvSpPr>
          <p:cNvPr id="53" name="Text Box 45">
            <a:extLst>
              <a:ext uri="{FF2B5EF4-FFF2-40B4-BE49-F238E27FC236}">
                <a16:creationId xmlns:a16="http://schemas.microsoft.com/office/drawing/2014/main" id="{57D1A14F-68FE-47D2-983C-1A879D66A9DC}"/>
              </a:ext>
            </a:extLst>
          </p:cNvPr>
          <p:cNvSpPr txBox="1">
            <a:spLocks noChangeArrowheads="1"/>
          </p:cNvSpPr>
          <p:nvPr/>
        </p:nvSpPr>
        <p:spPr bwMode="auto">
          <a:xfrm>
            <a:off x="5523688" y="5013493"/>
            <a:ext cx="582211"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PFV</a:t>
            </a:r>
          </a:p>
        </p:txBody>
      </p:sp>
      <p:sp>
        <p:nvSpPr>
          <p:cNvPr id="54" name="Text Box 42">
            <a:extLst>
              <a:ext uri="{FF2B5EF4-FFF2-40B4-BE49-F238E27FC236}">
                <a16:creationId xmlns:a16="http://schemas.microsoft.com/office/drawing/2014/main" id="{E1E37D2C-2C52-446B-843B-01E64990D3EC}"/>
              </a:ext>
            </a:extLst>
          </p:cNvPr>
          <p:cNvSpPr txBox="1">
            <a:spLocks noChangeArrowheads="1"/>
          </p:cNvSpPr>
          <p:nvPr/>
        </p:nvSpPr>
        <p:spPr bwMode="auto">
          <a:xfrm>
            <a:off x="5551406" y="3192546"/>
            <a:ext cx="2276072"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ERD/choroidal effusion</a:t>
            </a:r>
          </a:p>
        </p:txBody>
      </p:sp>
      <p:sp>
        <p:nvSpPr>
          <p:cNvPr id="3" name="TextBox 2">
            <a:extLst>
              <a:ext uri="{FF2B5EF4-FFF2-40B4-BE49-F238E27FC236}">
                <a16:creationId xmlns:a16="http://schemas.microsoft.com/office/drawing/2014/main" id="{347514E9-5EC1-4A4C-939E-A8E93F18C37C}"/>
              </a:ext>
            </a:extLst>
          </p:cNvPr>
          <p:cNvSpPr txBox="1"/>
          <p:nvPr/>
        </p:nvSpPr>
        <p:spPr>
          <a:xfrm>
            <a:off x="2522124" y="3660392"/>
            <a:ext cx="4941559" cy="1323439"/>
          </a:xfrm>
          <a:prstGeom prst="rect">
            <a:avLst/>
          </a:prstGeom>
          <a:solidFill>
            <a:srgbClr val="F8E284"/>
          </a:solidFill>
        </p:spPr>
        <p:txBody>
          <a:bodyPr wrap="square" rtlCol="0">
            <a:spAutoFit/>
          </a:bodyPr>
          <a:lstStyle/>
          <a:p>
            <a:r>
              <a:rPr lang="en-US" sz="1600" i="1" dirty="0">
                <a:solidFill>
                  <a:schemeClr val="bg1">
                    <a:lumMod val="75000"/>
                  </a:schemeClr>
                </a:solidFill>
              </a:rPr>
              <a:t>How would a tumor </a:t>
            </a:r>
            <a:r>
              <a:rPr lang="en-US" sz="1600" b="1" dirty="0">
                <a:solidFill>
                  <a:schemeClr val="bg1">
                    <a:lumMod val="75000"/>
                  </a:schemeClr>
                </a:solidFill>
              </a:rPr>
              <a:t>pull</a:t>
            </a:r>
            <a:r>
              <a:rPr lang="en-US" sz="1600" i="1" dirty="0">
                <a:solidFill>
                  <a:schemeClr val="bg1">
                    <a:lumMod val="75000"/>
                  </a:schemeClr>
                </a:solidFill>
              </a:rPr>
              <a:t> the angle closed?</a:t>
            </a:r>
          </a:p>
          <a:p>
            <a:r>
              <a:rPr lang="en-US" sz="1600" dirty="0">
                <a:solidFill>
                  <a:schemeClr val="bg1">
                    <a:lumMod val="75000"/>
                  </a:schemeClr>
                </a:solidFill>
              </a:rPr>
              <a:t>Via one of two mechanisms:</a:t>
            </a:r>
          </a:p>
          <a:p>
            <a:r>
              <a:rPr lang="en-US" sz="1600" dirty="0">
                <a:solidFill>
                  <a:schemeClr val="bg1">
                    <a:lumMod val="75000"/>
                  </a:schemeClr>
                </a:solidFill>
              </a:rPr>
              <a:t>--</a:t>
            </a:r>
            <a:r>
              <a:rPr lang="en-US" sz="1600" b="1" dirty="0">
                <a:solidFill>
                  <a:schemeClr val="bg1">
                    <a:lumMod val="75000"/>
                  </a:schemeClr>
                </a:solidFill>
              </a:rPr>
              <a:t>Tumor-induced NVI/NVA leading to NVG </a:t>
            </a:r>
          </a:p>
          <a:p>
            <a:r>
              <a:rPr lang="en-US" sz="1600" dirty="0">
                <a:solidFill>
                  <a:schemeClr val="bg1">
                    <a:lumMod val="75000"/>
                  </a:schemeClr>
                </a:solidFill>
              </a:rPr>
              <a:t>--Tumor necrosis can produce severe inflammation, leading to posterior synechiae and/or PAS</a:t>
            </a:r>
          </a:p>
        </p:txBody>
      </p:sp>
      <p:cxnSp>
        <p:nvCxnSpPr>
          <p:cNvPr id="21" name="Connector: Elbow 20">
            <a:extLst>
              <a:ext uri="{FF2B5EF4-FFF2-40B4-BE49-F238E27FC236}">
                <a16:creationId xmlns:a16="http://schemas.microsoft.com/office/drawing/2014/main" id="{9CBA8279-FC12-404D-8BDA-D555530A6D0D}"/>
              </a:ext>
            </a:extLst>
          </p:cNvPr>
          <p:cNvCxnSpPr>
            <a:cxnSpLocks/>
          </p:cNvCxnSpPr>
          <p:nvPr/>
        </p:nvCxnSpPr>
        <p:spPr>
          <a:xfrm rot="16200000" flipH="1">
            <a:off x="7622331" y="4255514"/>
            <a:ext cx="754914" cy="236191"/>
          </a:xfrm>
          <a:prstGeom prst="bentConnector3">
            <a:avLst>
              <a:gd name="adj1" fmla="val 104419"/>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69" name="Text Box 47">
            <a:extLst>
              <a:ext uri="{FF2B5EF4-FFF2-40B4-BE49-F238E27FC236}">
                <a16:creationId xmlns:a16="http://schemas.microsoft.com/office/drawing/2014/main" id="{4D97FD5C-B901-40BA-9E78-C8EB2D510429}"/>
              </a:ext>
            </a:extLst>
          </p:cNvPr>
          <p:cNvSpPr txBox="1">
            <a:spLocks noChangeArrowheads="1"/>
          </p:cNvSpPr>
          <p:nvPr/>
        </p:nvSpPr>
        <p:spPr bwMode="auto">
          <a:xfrm>
            <a:off x="8053281" y="4596111"/>
            <a:ext cx="807401" cy="338554"/>
          </a:xfrm>
          <a:prstGeom prst="rect">
            <a:avLst/>
          </a:prstGeom>
          <a:no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b="1" dirty="0"/>
              <a:t>Tumor</a:t>
            </a:r>
          </a:p>
        </p:txBody>
      </p:sp>
      <p:sp>
        <p:nvSpPr>
          <p:cNvPr id="60" name="Oval 59">
            <a:extLst>
              <a:ext uri="{FF2B5EF4-FFF2-40B4-BE49-F238E27FC236}">
                <a16:creationId xmlns:a16="http://schemas.microsoft.com/office/drawing/2014/main" id="{CA065540-8F70-427E-B5F7-7CA834BCF4A0}"/>
              </a:ext>
            </a:extLst>
          </p:cNvPr>
          <p:cNvSpPr/>
          <p:nvPr/>
        </p:nvSpPr>
        <p:spPr>
          <a:xfrm>
            <a:off x="8014693" y="4556358"/>
            <a:ext cx="884575" cy="430469"/>
          </a:xfrm>
          <a:prstGeom prst="ellipse">
            <a:avLst/>
          </a:prstGeom>
          <a:noFill/>
          <a:ln>
            <a:solidFill>
              <a:schemeClr val="tx1"/>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Oval 60">
            <a:extLst>
              <a:ext uri="{FF2B5EF4-FFF2-40B4-BE49-F238E27FC236}">
                <a16:creationId xmlns:a16="http://schemas.microsoft.com/office/drawing/2014/main" id="{1D60E733-458F-4513-A33D-57D1D4924388}"/>
              </a:ext>
            </a:extLst>
          </p:cNvPr>
          <p:cNvSpPr/>
          <p:nvPr/>
        </p:nvSpPr>
        <p:spPr>
          <a:xfrm>
            <a:off x="6858000" y="5956965"/>
            <a:ext cx="911200" cy="430469"/>
          </a:xfrm>
          <a:prstGeom prst="ellipse">
            <a:avLst/>
          </a:prstGeom>
          <a:noFill/>
          <a:ln>
            <a:solidFill>
              <a:schemeClr val="tx1"/>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 name="TextBox 54">
            <a:extLst>
              <a:ext uri="{FF2B5EF4-FFF2-40B4-BE49-F238E27FC236}">
                <a16:creationId xmlns:a16="http://schemas.microsoft.com/office/drawing/2014/main" id="{C1EB801A-28D1-48F8-BD32-B399C11303A4}"/>
              </a:ext>
            </a:extLst>
          </p:cNvPr>
          <p:cNvSpPr txBox="1"/>
          <p:nvPr/>
        </p:nvSpPr>
        <p:spPr>
          <a:xfrm>
            <a:off x="1961146" y="4571141"/>
            <a:ext cx="4202882" cy="954107"/>
          </a:xfrm>
          <a:prstGeom prst="rect">
            <a:avLst/>
          </a:prstGeom>
          <a:solidFill>
            <a:schemeClr val="accent5">
              <a:lumMod val="75000"/>
            </a:schemeClr>
          </a:solidFill>
        </p:spPr>
        <p:txBody>
          <a:bodyPr wrap="none" rtlCol="0">
            <a:spAutoFit/>
          </a:bodyPr>
          <a:lstStyle/>
          <a:p>
            <a:r>
              <a:rPr lang="en-US" sz="1400" i="1" dirty="0">
                <a:solidFill>
                  <a:schemeClr val="bg1">
                    <a:lumMod val="50000"/>
                  </a:schemeClr>
                </a:solidFill>
              </a:rPr>
              <a:t>Which tumors are notorious for inducing NVI/NVA?</a:t>
            </a:r>
          </a:p>
          <a:p>
            <a:r>
              <a:rPr lang="en-US" sz="1400" dirty="0">
                <a:solidFill>
                  <a:schemeClr val="bg1">
                    <a:lumMod val="50000"/>
                  </a:schemeClr>
                </a:solidFill>
              </a:rPr>
              <a:t>--Retinoblastoma</a:t>
            </a:r>
          </a:p>
          <a:p>
            <a:r>
              <a:rPr lang="en-US" sz="1400" dirty="0">
                <a:solidFill>
                  <a:schemeClr val="bg1">
                    <a:lumMod val="50000"/>
                  </a:schemeClr>
                </a:solidFill>
              </a:rPr>
              <a:t>--</a:t>
            </a:r>
            <a:r>
              <a:rPr lang="en-US" sz="1400" b="1" dirty="0" err="1">
                <a:solidFill>
                  <a:srgbClr val="0000FF"/>
                </a:solidFill>
              </a:rPr>
              <a:t>Medulloepithelioma</a:t>
            </a:r>
            <a:endParaRPr lang="en-US" sz="1400" b="1" dirty="0">
              <a:solidFill>
                <a:schemeClr val="bg1">
                  <a:lumMod val="50000"/>
                </a:schemeClr>
              </a:solidFill>
            </a:endParaRPr>
          </a:p>
          <a:p>
            <a:r>
              <a:rPr lang="en-US" sz="1400" dirty="0">
                <a:solidFill>
                  <a:schemeClr val="bg1">
                    <a:lumMod val="50000"/>
                  </a:schemeClr>
                </a:solidFill>
              </a:rPr>
              <a:t>--Choroidal melanoma</a:t>
            </a:r>
          </a:p>
        </p:txBody>
      </p:sp>
      <p:sp>
        <p:nvSpPr>
          <p:cNvPr id="64" name="Oval 63">
            <a:extLst>
              <a:ext uri="{FF2B5EF4-FFF2-40B4-BE49-F238E27FC236}">
                <a16:creationId xmlns:a16="http://schemas.microsoft.com/office/drawing/2014/main" id="{B6FDA726-B038-46E1-97EB-CE861F79FF2F}"/>
              </a:ext>
            </a:extLst>
          </p:cNvPr>
          <p:cNvSpPr/>
          <p:nvPr/>
        </p:nvSpPr>
        <p:spPr>
          <a:xfrm>
            <a:off x="1981200" y="4935555"/>
            <a:ext cx="1992477" cy="430469"/>
          </a:xfrm>
          <a:prstGeom prst="ellipse">
            <a:avLst/>
          </a:prstGeom>
          <a:noFill/>
          <a:ln>
            <a:solidFill>
              <a:schemeClr val="tx1"/>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TextBox 64">
            <a:extLst>
              <a:ext uri="{FF2B5EF4-FFF2-40B4-BE49-F238E27FC236}">
                <a16:creationId xmlns:a16="http://schemas.microsoft.com/office/drawing/2014/main" id="{53A81FEA-2B87-4DC1-82E1-7A47FA1F3A48}"/>
              </a:ext>
            </a:extLst>
          </p:cNvPr>
          <p:cNvSpPr txBox="1"/>
          <p:nvPr/>
        </p:nvSpPr>
        <p:spPr>
          <a:xfrm>
            <a:off x="709188" y="830282"/>
            <a:ext cx="4776985" cy="3970318"/>
          </a:xfrm>
          <a:prstGeom prst="rect">
            <a:avLst/>
          </a:prstGeom>
          <a:solidFill>
            <a:schemeClr val="accent1">
              <a:lumMod val="75000"/>
            </a:schemeClr>
          </a:solidFill>
        </p:spPr>
        <p:txBody>
          <a:bodyPr wrap="square" rtlCol="0">
            <a:spAutoFit/>
          </a:bodyPr>
          <a:lstStyle/>
          <a:p>
            <a:r>
              <a:rPr lang="en-US" sz="1400" i="1" dirty="0">
                <a:solidFill>
                  <a:schemeClr val="bg1"/>
                </a:solidFill>
              </a:rPr>
              <a:t>In a nutshell, what sort of tumor is a </a:t>
            </a:r>
            <a:r>
              <a:rPr lang="en-US" sz="1400" dirty="0" err="1">
                <a:solidFill>
                  <a:schemeClr val="bg1"/>
                </a:solidFill>
              </a:rPr>
              <a:t>medulloepithelioma</a:t>
            </a:r>
            <a:r>
              <a:rPr lang="en-US" sz="1400" i="1" dirty="0">
                <a:solidFill>
                  <a:schemeClr val="bg1"/>
                </a:solidFill>
              </a:rPr>
              <a:t>?</a:t>
            </a:r>
          </a:p>
          <a:p>
            <a:r>
              <a:rPr lang="en-US" sz="1400" dirty="0">
                <a:solidFill>
                  <a:schemeClr val="bg1"/>
                </a:solidFill>
              </a:rPr>
              <a:t>A benign but locally very aggressive tumor of the nonpigmented  epithelium of the ciliary body</a:t>
            </a:r>
          </a:p>
          <a:p>
            <a:endParaRPr lang="en-US" sz="1400" i="1" dirty="0">
              <a:solidFill>
                <a:schemeClr val="accent1">
                  <a:lumMod val="75000"/>
                </a:schemeClr>
              </a:solidFill>
            </a:endParaRPr>
          </a:p>
          <a:p>
            <a:r>
              <a:rPr lang="en-US" sz="1400" i="1" dirty="0">
                <a:solidFill>
                  <a:schemeClr val="accent1">
                    <a:lumMod val="75000"/>
                  </a:schemeClr>
                </a:solidFill>
              </a:rPr>
              <a:t>Is it common, or rare?</a:t>
            </a:r>
          </a:p>
          <a:p>
            <a:r>
              <a:rPr lang="en-US" sz="1400" dirty="0">
                <a:solidFill>
                  <a:schemeClr val="accent1">
                    <a:lumMod val="75000"/>
                  </a:schemeClr>
                </a:solidFill>
              </a:rPr>
              <a:t>Rare</a:t>
            </a:r>
          </a:p>
          <a:p>
            <a:endParaRPr lang="en-US" sz="1400" b="1" dirty="0">
              <a:solidFill>
                <a:schemeClr val="accent1">
                  <a:lumMod val="75000"/>
                </a:schemeClr>
              </a:solidFill>
            </a:endParaRPr>
          </a:p>
          <a:p>
            <a:r>
              <a:rPr lang="en-US" sz="1400" i="1" dirty="0">
                <a:solidFill>
                  <a:schemeClr val="accent1">
                    <a:lumMod val="75000"/>
                  </a:schemeClr>
                </a:solidFill>
              </a:rPr>
              <a:t>During what life-period does </a:t>
            </a:r>
            <a:r>
              <a:rPr lang="en-US" sz="1400" i="1" dirty="0" err="1">
                <a:solidFill>
                  <a:schemeClr val="accent1">
                    <a:lumMod val="75000"/>
                  </a:schemeClr>
                </a:solidFill>
              </a:rPr>
              <a:t>medulloepithelioma</a:t>
            </a:r>
            <a:r>
              <a:rPr lang="en-US" sz="1400" i="1" dirty="0">
                <a:solidFill>
                  <a:schemeClr val="accent1">
                    <a:lumMod val="75000"/>
                  </a:schemeClr>
                </a:solidFill>
              </a:rPr>
              <a:t> present?</a:t>
            </a:r>
          </a:p>
          <a:p>
            <a:r>
              <a:rPr lang="en-US" sz="1400" dirty="0">
                <a:solidFill>
                  <a:schemeClr val="accent1">
                    <a:lumMod val="75000"/>
                  </a:schemeClr>
                </a:solidFill>
              </a:rPr>
              <a:t>Childhood</a:t>
            </a:r>
          </a:p>
          <a:p>
            <a:endParaRPr lang="en-US" sz="1400" dirty="0">
              <a:solidFill>
                <a:schemeClr val="accent1">
                  <a:lumMod val="75000"/>
                </a:schemeClr>
              </a:solidFill>
            </a:endParaRPr>
          </a:p>
          <a:p>
            <a:r>
              <a:rPr lang="en-US" sz="1400" i="1" dirty="0">
                <a:solidFill>
                  <a:schemeClr val="accent1">
                    <a:lumMod val="75000"/>
                  </a:schemeClr>
                </a:solidFill>
              </a:rPr>
              <a:t>What clinical findings are commonly present?</a:t>
            </a:r>
          </a:p>
          <a:p>
            <a:r>
              <a:rPr lang="en-US" sz="1400" dirty="0">
                <a:solidFill>
                  <a:schemeClr val="accent1">
                    <a:lumMod val="75000"/>
                  </a:schemeClr>
                </a:solidFill>
              </a:rPr>
              <a:t>--ACG (duh)</a:t>
            </a:r>
          </a:p>
          <a:p>
            <a:r>
              <a:rPr lang="en-US" sz="1400" dirty="0">
                <a:solidFill>
                  <a:schemeClr val="accent1">
                    <a:lumMod val="75000"/>
                  </a:schemeClr>
                </a:solidFill>
              </a:rPr>
              <a:t>--Iris mass</a:t>
            </a:r>
          </a:p>
          <a:p>
            <a:r>
              <a:rPr lang="en-US" sz="1400" dirty="0">
                <a:solidFill>
                  <a:schemeClr val="accent1">
                    <a:lumMod val="75000"/>
                  </a:schemeClr>
                </a:solidFill>
              </a:rPr>
              <a:t>--</a:t>
            </a:r>
            <a:r>
              <a:rPr lang="en-US" sz="1400" dirty="0" err="1">
                <a:solidFill>
                  <a:schemeClr val="accent1">
                    <a:lumMod val="75000"/>
                  </a:schemeClr>
                </a:solidFill>
              </a:rPr>
              <a:t>Hyphema</a:t>
            </a:r>
            <a:endParaRPr lang="en-US" sz="1400" dirty="0">
              <a:solidFill>
                <a:schemeClr val="accent1">
                  <a:lumMod val="75000"/>
                </a:schemeClr>
              </a:solidFill>
            </a:endParaRPr>
          </a:p>
          <a:p>
            <a:r>
              <a:rPr lang="en-US" sz="1400" dirty="0">
                <a:solidFill>
                  <a:schemeClr val="accent1">
                    <a:lumMod val="75000"/>
                  </a:schemeClr>
                </a:solidFill>
              </a:rPr>
              <a:t>--Sectoral cataract</a:t>
            </a:r>
          </a:p>
          <a:p>
            <a:endParaRPr lang="en-US" sz="1400" dirty="0">
              <a:solidFill>
                <a:schemeClr val="accent1">
                  <a:lumMod val="75000"/>
                </a:schemeClr>
              </a:solidFill>
            </a:endParaRPr>
          </a:p>
          <a:p>
            <a:r>
              <a:rPr lang="en-US" sz="1400" i="1" dirty="0">
                <a:solidFill>
                  <a:schemeClr val="accent1">
                    <a:lumMod val="75000"/>
                  </a:schemeClr>
                </a:solidFill>
              </a:rPr>
              <a:t>How is it managed?</a:t>
            </a:r>
          </a:p>
          <a:p>
            <a:r>
              <a:rPr lang="en-US" sz="1400" dirty="0">
                <a:solidFill>
                  <a:schemeClr val="accent1">
                    <a:lumMod val="75000"/>
                  </a:schemeClr>
                </a:solidFill>
              </a:rPr>
              <a:t>Enucleation is usually required</a:t>
            </a:r>
          </a:p>
        </p:txBody>
      </p:sp>
      <p:sp>
        <p:nvSpPr>
          <p:cNvPr id="4" name="Rectangle 3">
            <a:extLst>
              <a:ext uri="{FF2B5EF4-FFF2-40B4-BE49-F238E27FC236}">
                <a16:creationId xmlns:a16="http://schemas.microsoft.com/office/drawing/2014/main" id="{F6AEB5AC-79FB-40BD-BB79-7C4C096200D3}"/>
              </a:ext>
            </a:extLst>
          </p:cNvPr>
          <p:cNvSpPr/>
          <p:nvPr/>
        </p:nvSpPr>
        <p:spPr>
          <a:xfrm>
            <a:off x="709188" y="1295400"/>
            <a:ext cx="1251958" cy="275342"/>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800" dirty="0">
                <a:solidFill>
                  <a:schemeClr val="tx1"/>
                </a:solidFill>
              </a:rPr>
              <a:t>non- vs pigmented</a:t>
            </a:r>
          </a:p>
        </p:txBody>
      </p:sp>
    </p:spTree>
    <p:extLst>
      <p:ext uri="{BB962C8B-B14F-4D97-AF65-F5344CB8AC3E}">
        <p14:creationId xmlns:p14="http://schemas.microsoft.com/office/powerpoint/2010/main" val="3434466014"/>
      </p:ext>
    </p:extLst>
  </p:cSld>
  <p:clrMapOvr>
    <a:masterClrMapping/>
  </p:clrMapOvr>
</p:sld>
</file>

<file path=ppt/slides/slide4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Straight Arrow Connector 12">
            <a:extLst>
              <a:ext uri="{FF2B5EF4-FFF2-40B4-BE49-F238E27FC236}">
                <a16:creationId xmlns:a16="http://schemas.microsoft.com/office/drawing/2014/main" id="{A6DE2085-829C-480C-9216-69D6039C0A37}"/>
              </a:ext>
            </a:extLst>
          </p:cNvPr>
          <p:cNvCxnSpPr>
            <a:cxnSpLocks/>
          </p:cNvCxnSpPr>
          <p:nvPr/>
        </p:nvCxnSpPr>
        <p:spPr>
          <a:xfrm>
            <a:off x="6717173" y="1828800"/>
            <a:ext cx="0" cy="3462754"/>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43014" name="Text Box 6"/>
          <p:cNvSpPr txBox="1">
            <a:spLocks noChangeArrowheads="1"/>
          </p:cNvSpPr>
          <p:nvPr/>
        </p:nvSpPr>
        <p:spPr bwMode="auto">
          <a:xfrm>
            <a:off x="533400" y="2356376"/>
            <a:ext cx="1005403"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Lens-</a:t>
            </a:r>
          </a:p>
          <a:p>
            <a:pPr algn="ctr" eaLnBrk="1" hangingPunct="1">
              <a:lnSpc>
                <a:spcPct val="80000"/>
              </a:lnSpc>
              <a:spcBef>
                <a:spcPct val="0"/>
              </a:spcBef>
              <a:buClrTx/>
              <a:buSzTx/>
              <a:buFontTx/>
              <a:buNone/>
            </a:pPr>
            <a:r>
              <a:rPr lang="en-US" altLang="en-US" sz="1800" dirty="0">
                <a:solidFill>
                  <a:schemeClr val="bg1">
                    <a:lumMod val="75000"/>
                  </a:schemeClr>
                </a:solidFill>
              </a:rPr>
              <a:t>Induced</a:t>
            </a:r>
          </a:p>
        </p:txBody>
      </p:sp>
      <p:sp>
        <p:nvSpPr>
          <p:cNvPr id="43017" name="Text Box 14"/>
          <p:cNvSpPr txBox="1">
            <a:spLocks noChangeArrowheads="1"/>
          </p:cNvSpPr>
          <p:nvPr/>
        </p:nvSpPr>
        <p:spPr bwMode="auto">
          <a:xfrm>
            <a:off x="3026498" y="2365901"/>
            <a:ext cx="1633781"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Aphakic/</a:t>
            </a:r>
          </a:p>
          <a:p>
            <a:pPr algn="ctr" eaLnBrk="1" hangingPunct="1">
              <a:lnSpc>
                <a:spcPct val="80000"/>
              </a:lnSpc>
              <a:spcBef>
                <a:spcPct val="0"/>
              </a:spcBef>
              <a:buClrTx/>
              <a:buSzTx/>
              <a:buFontTx/>
              <a:buNone/>
            </a:pPr>
            <a:r>
              <a:rPr lang="en-US" altLang="en-US" sz="1800" dirty="0" err="1">
                <a:solidFill>
                  <a:schemeClr val="bg1">
                    <a:lumMod val="75000"/>
                  </a:schemeClr>
                </a:solidFill>
              </a:rPr>
              <a:t>Pseudophakic</a:t>
            </a:r>
            <a:endParaRPr lang="en-US" altLang="en-US" sz="1800" dirty="0">
              <a:solidFill>
                <a:schemeClr val="bg1">
                  <a:lumMod val="75000"/>
                </a:schemeClr>
              </a:solidFill>
            </a:endParaRPr>
          </a:p>
        </p:txBody>
      </p:sp>
      <p:sp>
        <p:nvSpPr>
          <p:cNvPr id="43031" name="Text Box 35"/>
          <p:cNvSpPr txBox="1">
            <a:spLocks noChangeArrowheads="1"/>
          </p:cNvSpPr>
          <p:nvPr/>
        </p:nvSpPr>
        <p:spPr bwMode="auto">
          <a:xfrm>
            <a:off x="1190847" y="1295400"/>
            <a:ext cx="2473754"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solidFill>
                  <a:schemeClr val="bg1">
                    <a:lumMod val="75000"/>
                  </a:schemeClr>
                </a:solidFill>
              </a:rPr>
              <a:t>w/ Pupillary Block</a:t>
            </a:r>
          </a:p>
        </p:txBody>
      </p:sp>
      <p:sp>
        <p:nvSpPr>
          <p:cNvPr id="43032" name="Text Box 36"/>
          <p:cNvSpPr txBox="1">
            <a:spLocks noChangeArrowheads="1"/>
          </p:cNvSpPr>
          <p:nvPr/>
        </p:nvSpPr>
        <p:spPr bwMode="auto">
          <a:xfrm>
            <a:off x="5181600" y="1295400"/>
            <a:ext cx="2630848"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t>w/o Pupillary Block</a:t>
            </a:r>
          </a:p>
        </p:txBody>
      </p:sp>
      <p:sp>
        <p:nvSpPr>
          <p:cNvPr id="49" name="Rectangle 2">
            <a:extLst>
              <a:ext uri="{FF2B5EF4-FFF2-40B4-BE49-F238E27FC236}">
                <a16:creationId xmlns:a16="http://schemas.microsoft.com/office/drawing/2014/main" id="{240EE5BF-F7D2-4FC8-A5DD-F6B5423153C6}"/>
              </a:ext>
            </a:extLst>
          </p:cNvPr>
          <p:cNvSpPr>
            <a:spLocks noGrp="1" noChangeArrowheads="1"/>
          </p:cNvSpPr>
          <p:nvPr>
            <p:ph type="title"/>
          </p:nvPr>
        </p:nvSpPr>
        <p:spPr>
          <a:xfrm>
            <a:off x="457200" y="304800"/>
            <a:ext cx="7543800" cy="563562"/>
          </a:xfrm>
        </p:spPr>
        <p:txBody>
          <a:bodyPr/>
          <a:lstStyle/>
          <a:p>
            <a:pPr eaLnBrk="1" hangingPunct="1"/>
            <a:r>
              <a:rPr lang="en-US" altLang="en-US" sz="3500" dirty="0"/>
              <a:t>A</a:t>
            </a:r>
          </a:p>
        </p:txBody>
      </p:sp>
      <p:sp>
        <p:nvSpPr>
          <p:cNvPr id="50" name="TextBox 49">
            <a:extLst>
              <a:ext uri="{FF2B5EF4-FFF2-40B4-BE49-F238E27FC236}">
                <a16:creationId xmlns:a16="http://schemas.microsoft.com/office/drawing/2014/main" id="{CF426230-46C8-405C-9015-99EF57762A2E}"/>
              </a:ext>
            </a:extLst>
          </p:cNvPr>
          <p:cNvSpPr txBox="1"/>
          <p:nvPr/>
        </p:nvSpPr>
        <p:spPr>
          <a:xfrm>
            <a:off x="2259496" y="189094"/>
            <a:ext cx="4607480" cy="400110"/>
          </a:xfrm>
          <a:prstGeom prst="rect">
            <a:avLst/>
          </a:prstGeom>
          <a:solidFill>
            <a:schemeClr val="accent1">
              <a:lumMod val="60000"/>
              <a:lumOff val="40000"/>
            </a:schemeClr>
          </a:solidFill>
        </p:spPr>
        <p:txBody>
          <a:bodyPr wrap="none" rtlCol="0">
            <a:spAutoFit/>
          </a:bodyPr>
          <a:lstStyle/>
          <a:p>
            <a:pPr algn="ctr"/>
            <a:r>
              <a:rPr lang="en-US" sz="2000" b="1" dirty="0"/>
              <a:t>Secondary Angle Closure Glaucoma</a:t>
            </a:r>
          </a:p>
        </p:txBody>
      </p:sp>
      <p:sp>
        <p:nvSpPr>
          <p:cNvPr id="2" name="TextBox 1">
            <a:extLst>
              <a:ext uri="{FF2B5EF4-FFF2-40B4-BE49-F238E27FC236}">
                <a16:creationId xmlns:a16="http://schemas.microsoft.com/office/drawing/2014/main" id="{A7E30BEC-923B-4C9A-A856-BDD0D882F6B8}"/>
              </a:ext>
            </a:extLst>
          </p:cNvPr>
          <p:cNvSpPr txBox="1"/>
          <p:nvPr/>
        </p:nvSpPr>
        <p:spPr>
          <a:xfrm>
            <a:off x="887305" y="2844119"/>
            <a:ext cx="1494320" cy="338554"/>
          </a:xfrm>
          <a:prstGeom prst="rect">
            <a:avLst/>
          </a:prstGeom>
          <a:noFill/>
        </p:spPr>
        <p:txBody>
          <a:bodyPr wrap="none" rtlCol="0">
            <a:spAutoFit/>
          </a:bodyPr>
          <a:lstStyle/>
          <a:p>
            <a:r>
              <a:rPr lang="en-US" sz="1600" dirty="0" err="1">
                <a:solidFill>
                  <a:schemeClr val="bg1">
                    <a:lumMod val="75000"/>
                  </a:schemeClr>
                </a:solidFill>
              </a:rPr>
              <a:t>Phacomorphic</a:t>
            </a:r>
            <a:endParaRPr lang="en-US" sz="1600" dirty="0">
              <a:solidFill>
                <a:schemeClr val="bg1">
                  <a:lumMod val="75000"/>
                </a:schemeClr>
              </a:solidFill>
            </a:endParaRPr>
          </a:p>
        </p:txBody>
      </p:sp>
      <p:sp>
        <p:nvSpPr>
          <p:cNvPr id="51" name="TextBox 50">
            <a:extLst>
              <a:ext uri="{FF2B5EF4-FFF2-40B4-BE49-F238E27FC236}">
                <a16:creationId xmlns:a16="http://schemas.microsoft.com/office/drawing/2014/main" id="{156069D4-340B-4160-A336-EBF73557CEE0}"/>
              </a:ext>
            </a:extLst>
          </p:cNvPr>
          <p:cNvSpPr txBox="1"/>
          <p:nvPr/>
        </p:nvSpPr>
        <p:spPr>
          <a:xfrm>
            <a:off x="884725" y="3175578"/>
            <a:ext cx="1402948" cy="338554"/>
          </a:xfrm>
          <a:prstGeom prst="rect">
            <a:avLst/>
          </a:prstGeom>
          <a:noFill/>
        </p:spPr>
        <p:txBody>
          <a:bodyPr wrap="none" rtlCol="0">
            <a:spAutoFit/>
          </a:bodyPr>
          <a:lstStyle/>
          <a:p>
            <a:r>
              <a:rPr lang="en-US" sz="1600" dirty="0">
                <a:solidFill>
                  <a:schemeClr val="bg1">
                    <a:lumMod val="75000"/>
                  </a:schemeClr>
                </a:solidFill>
              </a:rPr>
              <a:t>Ectopia </a:t>
            </a:r>
            <a:r>
              <a:rPr lang="en-US" sz="1600" dirty="0" err="1">
                <a:solidFill>
                  <a:schemeClr val="bg1">
                    <a:lumMod val="75000"/>
                  </a:schemeClr>
                </a:solidFill>
              </a:rPr>
              <a:t>lentis</a:t>
            </a:r>
            <a:endParaRPr lang="en-US" sz="1600" dirty="0">
              <a:solidFill>
                <a:schemeClr val="bg1">
                  <a:lumMod val="75000"/>
                </a:schemeClr>
              </a:solidFill>
            </a:endParaRPr>
          </a:p>
        </p:txBody>
      </p:sp>
      <p:cxnSp>
        <p:nvCxnSpPr>
          <p:cNvPr id="71" name="Straight Connector 70">
            <a:extLst>
              <a:ext uri="{FF2B5EF4-FFF2-40B4-BE49-F238E27FC236}">
                <a16:creationId xmlns:a16="http://schemas.microsoft.com/office/drawing/2014/main" id="{C104938D-BA8D-4E39-9D5F-9EE2012F2F3C}"/>
              </a:ext>
            </a:extLst>
          </p:cNvPr>
          <p:cNvCxnSpPr>
            <a:cxnSpLocks/>
          </p:cNvCxnSpPr>
          <p:nvPr/>
        </p:nvCxnSpPr>
        <p:spPr>
          <a:xfrm flipH="1">
            <a:off x="762665" y="3023488"/>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2A7E4E40-472F-4E50-8A7A-45C10FDD7171}"/>
              </a:ext>
            </a:extLst>
          </p:cNvPr>
          <p:cNvCxnSpPr>
            <a:cxnSpLocks/>
          </p:cNvCxnSpPr>
          <p:nvPr/>
        </p:nvCxnSpPr>
        <p:spPr>
          <a:xfrm flipH="1">
            <a:off x="762665" y="3347853"/>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C3924889-45B9-4383-9C9E-48F0A9C27AD8}"/>
              </a:ext>
            </a:extLst>
          </p:cNvPr>
          <p:cNvCxnSpPr>
            <a:cxnSpLocks/>
          </p:cNvCxnSpPr>
          <p:nvPr/>
        </p:nvCxnSpPr>
        <p:spPr>
          <a:xfrm flipH="1">
            <a:off x="748719" y="2838976"/>
            <a:ext cx="13947" cy="5088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 name="Straight Arrow Connector 5">
            <a:extLst>
              <a:ext uri="{FF2B5EF4-FFF2-40B4-BE49-F238E27FC236}">
                <a16:creationId xmlns:a16="http://schemas.microsoft.com/office/drawing/2014/main" id="{A3439F0C-5143-461F-8F3C-2E830785DEFC}"/>
              </a:ext>
            </a:extLst>
          </p:cNvPr>
          <p:cNvCxnSpPr>
            <a:stCxn id="50" idx="2"/>
          </p:cNvCxnSpPr>
          <p:nvPr/>
        </p:nvCxnSpPr>
        <p:spPr>
          <a:xfrm flipH="1">
            <a:off x="2971800" y="589204"/>
            <a:ext cx="1591436" cy="706196"/>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0" name="Straight Arrow Connector 9">
            <a:extLst>
              <a:ext uri="{FF2B5EF4-FFF2-40B4-BE49-F238E27FC236}">
                <a16:creationId xmlns:a16="http://schemas.microsoft.com/office/drawing/2014/main" id="{84DC796E-F6ED-4FBB-82D2-A260F480BF8A}"/>
              </a:ext>
            </a:extLst>
          </p:cNvPr>
          <p:cNvCxnSpPr>
            <a:cxnSpLocks/>
          </p:cNvCxnSpPr>
          <p:nvPr/>
        </p:nvCxnSpPr>
        <p:spPr>
          <a:xfrm>
            <a:off x="4572000" y="589204"/>
            <a:ext cx="1600200" cy="706196"/>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6" name="Straight Arrow Connector 25">
            <a:extLst>
              <a:ext uri="{FF2B5EF4-FFF2-40B4-BE49-F238E27FC236}">
                <a16:creationId xmlns:a16="http://schemas.microsoft.com/office/drawing/2014/main" id="{B70E0124-9B84-41A5-8D84-A66B7838A706}"/>
              </a:ext>
            </a:extLst>
          </p:cNvPr>
          <p:cNvCxnSpPr>
            <a:cxnSpLocks/>
          </p:cNvCxnSpPr>
          <p:nvPr/>
        </p:nvCxnSpPr>
        <p:spPr>
          <a:xfrm flipH="1">
            <a:off x="1159539" y="1828800"/>
            <a:ext cx="1290435" cy="478059"/>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28" name="Straight Arrow Connector 27">
            <a:extLst>
              <a:ext uri="{FF2B5EF4-FFF2-40B4-BE49-F238E27FC236}">
                <a16:creationId xmlns:a16="http://schemas.microsoft.com/office/drawing/2014/main" id="{567A4249-5C59-4416-8A8E-1C35913900AB}"/>
              </a:ext>
            </a:extLst>
          </p:cNvPr>
          <p:cNvCxnSpPr>
            <a:cxnSpLocks/>
          </p:cNvCxnSpPr>
          <p:nvPr/>
        </p:nvCxnSpPr>
        <p:spPr>
          <a:xfrm>
            <a:off x="2449973" y="1832208"/>
            <a:ext cx="1268784"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56" name="Text Box 6">
            <a:extLst>
              <a:ext uri="{FF2B5EF4-FFF2-40B4-BE49-F238E27FC236}">
                <a16:creationId xmlns:a16="http://schemas.microsoft.com/office/drawing/2014/main" id="{557983BD-9D64-49B9-A366-A08663B0451F}"/>
              </a:ext>
            </a:extLst>
          </p:cNvPr>
          <p:cNvSpPr txBox="1">
            <a:spLocks noChangeArrowheads="1"/>
          </p:cNvSpPr>
          <p:nvPr/>
        </p:nvSpPr>
        <p:spPr bwMode="auto">
          <a:xfrm>
            <a:off x="5029200" y="2356376"/>
            <a:ext cx="813043"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r" eaLnBrk="1" hangingPunct="1">
              <a:lnSpc>
                <a:spcPct val="80000"/>
              </a:lnSpc>
              <a:spcBef>
                <a:spcPct val="0"/>
              </a:spcBef>
              <a:buClrTx/>
              <a:buSzTx/>
              <a:buFontTx/>
              <a:buNone/>
            </a:pPr>
            <a:r>
              <a:rPr lang="en-US" altLang="en-US" sz="1800" dirty="0">
                <a:solidFill>
                  <a:schemeClr val="bg1">
                    <a:lumMod val="75000"/>
                  </a:schemeClr>
                </a:solidFill>
              </a:rPr>
              <a:t>‘Push’</a:t>
            </a:r>
          </a:p>
        </p:txBody>
      </p:sp>
      <p:sp>
        <p:nvSpPr>
          <p:cNvPr id="57" name="Text Box 14">
            <a:extLst>
              <a:ext uri="{FF2B5EF4-FFF2-40B4-BE49-F238E27FC236}">
                <a16:creationId xmlns:a16="http://schemas.microsoft.com/office/drawing/2014/main" id="{5DAFA1C1-3A29-4C27-A379-663FDD22E326}"/>
              </a:ext>
            </a:extLst>
          </p:cNvPr>
          <p:cNvSpPr txBox="1">
            <a:spLocks noChangeArrowheads="1"/>
          </p:cNvSpPr>
          <p:nvPr/>
        </p:nvSpPr>
        <p:spPr bwMode="auto">
          <a:xfrm>
            <a:off x="7620000" y="2365901"/>
            <a:ext cx="671979"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t>‘Pull’</a:t>
            </a:r>
          </a:p>
        </p:txBody>
      </p:sp>
      <p:cxnSp>
        <p:nvCxnSpPr>
          <p:cNvPr id="58" name="Straight Arrow Connector 57">
            <a:extLst>
              <a:ext uri="{FF2B5EF4-FFF2-40B4-BE49-F238E27FC236}">
                <a16:creationId xmlns:a16="http://schemas.microsoft.com/office/drawing/2014/main" id="{E874FEE9-46BD-46A3-90A3-DE7CC220FBFF}"/>
              </a:ext>
            </a:extLst>
          </p:cNvPr>
          <p:cNvCxnSpPr>
            <a:cxnSpLocks/>
          </p:cNvCxnSpPr>
          <p:nvPr/>
        </p:nvCxnSpPr>
        <p:spPr>
          <a:xfrm flipH="1">
            <a:off x="5867400" y="1828800"/>
            <a:ext cx="849775"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59" name="Straight Arrow Connector 58">
            <a:extLst>
              <a:ext uri="{FF2B5EF4-FFF2-40B4-BE49-F238E27FC236}">
                <a16:creationId xmlns:a16="http://schemas.microsoft.com/office/drawing/2014/main" id="{C370A4A1-FE96-4E70-B89E-839542A5E241}"/>
              </a:ext>
            </a:extLst>
          </p:cNvPr>
          <p:cNvCxnSpPr>
            <a:cxnSpLocks/>
          </p:cNvCxnSpPr>
          <p:nvPr/>
        </p:nvCxnSpPr>
        <p:spPr>
          <a:xfrm>
            <a:off x="6717173" y="1832208"/>
            <a:ext cx="902827" cy="474047"/>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62" name="Text Box 16">
            <a:extLst>
              <a:ext uri="{FF2B5EF4-FFF2-40B4-BE49-F238E27FC236}">
                <a16:creationId xmlns:a16="http://schemas.microsoft.com/office/drawing/2014/main" id="{33538067-0726-41B0-93FF-357EF00CA62D}"/>
              </a:ext>
            </a:extLst>
          </p:cNvPr>
          <p:cNvSpPr txBox="1">
            <a:spLocks noChangeArrowheads="1"/>
          </p:cNvSpPr>
          <p:nvPr/>
        </p:nvSpPr>
        <p:spPr bwMode="auto">
          <a:xfrm>
            <a:off x="8065437" y="2684785"/>
            <a:ext cx="628698"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NVG</a:t>
            </a:r>
          </a:p>
        </p:txBody>
      </p:sp>
      <p:sp>
        <p:nvSpPr>
          <p:cNvPr id="70" name="Text Box 21">
            <a:extLst>
              <a:ext uri="{FF2B5EF4-FFF2-40B4-BE49-F238E27FC236}">
                <a16:creationId xmlns:a16="http://schemas.microsoft.com/office/drawing/2014/main" id="{86C32650-BE1F-4CC3-8DB5-0C136D877E6F}"/>
              </a:ext>
            </a:extLst>
          </p:cNvPr>
          <p:cNvSpPr txBox="1">
            <a:spLocks noChangeArrowheads="1"/>
          </p:cNvSpPr>
          <p:nvPr/>
        </p:nvSpPr>
        <p:spPr bwMode="auto">
          <a:xfrm>
            <a:off x="8070534" y="3048000"/>
            <a:ext cx="526106"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a:solidFill>
                  <a:schemeClr val="bg1">
                    <a:lumMod val="75000"/>
                  </a:schemeClr>
                </a:solidFill>
              </a:rPr>
              <a:t>ICE</a:t>
            </a:r>
          </a:p>
        </p:txBody>
      </p:sp>
      <p:sp>
        <p:nvSpPr>
          <p:cNvPr id="75" name="Text Box 45">
            <a:extLst>
              <a:ext uri="{FF2B5EF4-FFF2-40B4-BE49-F238E27FC236}">
                <a16:creationId xmlns:a16="http://schemas.microsoft.com/office/drawing/2014/main" id="{2B6EDA2D-8F55-4DFD-A225-8C03CE6FC7F3}"/>
              </a:ext>
            </a:extLst>
          </p:cNvPr>
          <p:cNvSpPr txBox="1">
            <a:spLocks noChangeArrowheads="1"/>
          </p:cNvSpPr>
          <p:nvPr/>
        </p:nvSpPr>
        <p:spPr bwMode="auto">
          <a:xfrm>
            <a:off x="8073162" y="3810000"/>
            <a:ext cx="1070837" cy="74635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ts val="1700"/>
              </a:lnSpc>
              <a:spcBef>
                <a:spcPct val="0"/>
              </a:spcBef>
              <a:buClrTx/>
              <a:buSzTx/>
              <a:buFontTx/>
              <a:buNone/>
            </a:pPr>
            <a:r>
              <a:rPr lang="en-US" altLang="en-US" sz="1600" dirty="0">
                <a:solidFill>
                  <a:schemeClr val="bg1">
                    <a:lumMod val="75000"/>
                  </a:schemeClr>
                </a:solidFill>
              </a:rPr>
              <a:t>Epithelial/ fibrous ingrowth</a:t>
            </a:r>
          </a:p>
        </p:txBody>
      </p:sp>
      <p:cxnSp>
        <p:nvCxnSpPr>
          <p:cNvPr id="77" name="Straight Connector 76">
            <a:extLst>
              <a:ext uri="{FF2B5EF4-FFF2-40B4-BE49-F238E27FC236}">
                <a16:creationId xmlns:a16="http://schemas.microsoft.com/office/drawing/2014/main" id="{FC090BD7-F2E1-4464-B57B-9CBE5874C89B}"/>
              </a:ext>
            </a:extLst>
          </p:cNvPr>
          <p:cNvCxnSpPr>
            <a:cxnSpLocks/>
          </p:cNvCxnSpPr>
          <p:nvPr/>
        </p:nvCxnSpPr>
        <p:spPr>
          <a:xfrm>
            <a:off x="7873969" y="2674448"/>
            <a:ext cx="7724" cy="128795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8" name="Straight Connector 77">
            <a:extLst>
              <a:ext uri="{FF2B5EF4-FFF2-40B4-BE49-F238E27FC236}">
                <a16:creationId xmlns:a16="http://schemas.microsoft.com/office/drawing/2014/main" id="{B1922ED5-C3D8-43D8-A00D-1D6BC9201DBA}"/>
              </a:ext>
            </a:extLst>
          </p:cNvPr>
          <p:cNvCxnSpPr/>
          <p:nvPr/>
        </p:nvCxnSpPr>
        <p:spPr>
          <a:xfrm flipH="1">
            <a:off x="7873968" y="2840262"/>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9" name="Straight Connector 78">
            <a:extLst>
              <a:ext uri="{FF2B5EF4-FFF2-40B4-BE49-F238E27FC236}">
                <a16:creationId xmlns:a16="http://schemas.microsoft.com/office/drawing/2014/main" id="{77019ED2-6D69-4A60-9D19-D4DB786EA3A0}"/>
              </a:ext>
            </a:extLst>
          </p:cNvPr>
          <p:cNvCxnSpPr/>
          <p:nvPr/>
        </p:nvCxnSpPr>
        <p:spPr>
          <a:xfrm flipH="1">
            <a:off x="7873968" y="3213518"/>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1" name="Straight Connector 80">
            <a:extLst>
              <a:ext uri="{FF2B5EF4-FFF2-40B4-BE49-F238E27FC236}">
                <a16:creationId xmlns:a16="http://schemas.microsoft.com/office/drawing/2014/main" id="{9796A12F-4125-4C05-8EE8-A388740C580D}"/>
              </a:ext>
            </a:extLst>
          </p:cNvPr>
          <p:cNvCxnSpPr/>
          <p:nvPr/>
        </p:nvCxnSpPr>
        <p:spPr>
          <a:xfrm flipH="1">
            <a:off x="7877837" y="3581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3" name="Straight Connector 82">
            <a:extLst>
              <a:ext uri="{FF2B5EF4-FFF2-40B4-BE49-F238E27FC236}">
                <a16:creationId xmlns:a16="http://schemas.microsoft.com/office/drawing/2014/main" id="{7FDC5F4B-9BF0-42AD-B8BB-2F2399BCF1E2}"/>
              </a:ext>
            </a:extLst>
          </p:cNvPr>
          <p:cNvCxnSpPr/>
          <p:nvPr/>
        </p:nvCxnSpPr>
        <p:spPr>
          <a:xfrm flipH="1">
            <a:off x="7881693" y="3962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93" name="Text Box 42">
            <a:extLst>
              <a:ext uri="{FF2B5EF4-FFF2-40B4-BE49-F238E27FC236}">
                <a16:creationId xmlns:a16="http://schemas.microsoft.com/office/drawing/2014/main" id="{53BAB77F-E061-4834-9068-34BDF78AD071}"/>
              </a:ext>
            </a:extLst>
          </p:cNvPr>
          <p:cNvSpPr txBox="1">
            <a:spLocks noChangeArrowheads="1"/>
          </p:cNvSpPr>
          <p:nvPr/>
        </p:nvSpPr>
        <p:spPr bwMode="auto">
          <a:xfrm>
            <a:off x="8111387" y="3429000"/>
            <a:ext cx="856196"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Flat AC</a:t>
            </a:r>
          </a:p>
        </p:txBody>
      </p:sp>
      <p:sp>
        <p:nvSpPr>
          <p:cNvPr id="100" name="Text Box 23">
            <a:extLst>
              <a:ext uri="{FF2B5EF4-FFF2-40B4-BE49-F238E27FC236}">
                <a16:creationId xmlns:a16="http://schemas.microsoft.com/office/drawing/2014/main" id="{D8F2FCFF-2984-4836-B000-9C5601A8EAAA}"/>
              </a:ext>
            </a:extLst>
          </p:cNvPr>
          <p:cNvSpPr txBox="1">
            <a:spLocks noChangeArrowheads="1"/>
          </p:cNvSpPr>
          <p:nvPr/>
        </p:nvSpPr>
        <p:spPr bwMode="auto">
          <a:xfrm>
            <a:off x="5530369" y="2667000"/>
            <a:ext cx="2143536"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Aqueous misdirection</a:t>
            </a:r>
          </a:p>
        </p:txBody>
      </p:sp>
      <p:cxnSp>
        <p:nvCxnSpPr>
          <p:cNvPr id="104" name="Straight Connector 103">
            <a:extLst>
              <a:ext uri="{FF2B5EF4-FFF2-40B4-BE49-F238E27FC236}">
                <a16:creationId xmlns:a16="http://schemas.microsoft.com/office/drawing/2014/main" id="{49D87D4A-E317-4446-9B95-5184CB3968F3}"/>
              </a:ext>
            </a:extLst>
          </p:cNvPr>
          <p:cNvCxnSpPr>
            <a:cxnSpLocks/>
          </p:cNvCxnSpPr>
          <p:nvPr/>
        </p:nvCxnSpPr>
        <p:spPr>
          <a:xfrm flipH="1">
            <a:off x="5316229" y="2667000"/>
            <a:ext cx="7397" cy="25314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5" name="Straight Connector 104">
            <a:extLst>
              <a:ext uri="{FF2B5EF4-FFF2-40B4-BE49-F238E27FC236}">
                <a16:creationId xmlns:a16="http://schemas.microsoft.com/office/drawing/2014/main" id="{F40B6D71-75A8-4A88-864D-00D14C2F710D}"/>
              </a:ext>
            </a:extLst>
          </p:cNvPr>
          <p:cNvCxnSpPr/>
          <p:nvPr/>
        </p:nvCxnSpPr>
        <p:spPr>
          <a:xfrm flipH="1">
            <a:off x="5323624" y="2832814"/>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6" name="Straight Connector 105">
            <a:extLst>
              <a:ext uri="{FF2B5EF4-FFF2-40B4-BE49-F238E27FC236}">
                <a16:creationId xmlns:a16="http://schemas.microsoft.com/office/drawing/2014/main" id="{010BF7B2-AA07-4DCF-822D-E2DB5CC0BF59}"/>
              </a:ext>
            </a:extLst>
          </p:cNvPr>
          <p:cNvCxnSpPr/>
          <p:nvPr/>
        </p:nvCxnSpPr>
        <p:spPr>
          <a:xfrm flipH="1">
            <a:off x="5323624" y="3360065"/>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a:extLst>
              <a:ext uri="{FF2B5EF4-FFF2-40B4-BE49-F238E27FC236}">
                <a16:creationId xmlns:a16="http://schemas.microsoft.com/office/drawing/2014/main" id="{BAC8035C-3999-4C31-93CD-6C0D2ADEB73B}"/>
              </a:ext>
            </a:extLst>
          </p:cNvPr>
          <p:cNvCxnSpPr/>
          <p:nvPr/>
        </p:nvCxnSpPr>
        <p:spPr>
          <a:xfrm flipH="1">
            <a:off x="5323536" y="3786938"/>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8" name="Straight Connector 107">
            <a:extLst>
              <a:ext uri="{FF2B5EF4-FFF2-40B4-BE49-F238E27FC236}">
                <a16:creationId xmlns:a16="http://schemas.microsoft.com/office/drawing/2014/main" id="{DB64CAEE-69B4-426A-8A5B-D1269DBF0F66}"/>
              </a:ext>
            </a:extLst>
          </p:cNvPr>
          <p:cNvCxnSpPr/>
          <p:nvPr/>
        </p:nvCxnSpPr>
        <p:spPr>
          <a:xfrm flipH="1">
            <a:off x="5327493" y="4249152"/>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12" name="Straight Connector 111">
            <a:extLst>
              <a:ext uri="{FF2B5EF4-FFF2-40B4-BE49-F238E27FC236}">
                <a16:creationId xmlns:a16="http://schemas.microsoft.com/office/drawing/2014/main" id="{99A16C30-4BE4-48E5-8B65-0C5F3039B8DC}"/>
              </a:ext>
            </a:extLst>
          </p:cNvPr>
          <p:cNvCxnSpPr/>
          <p:nvPr/>
        </p:nvCxnSpPr>
        <p:spPr>
          <a:xfrm flipH="1">
            <a:off x="5333455" y="51816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13" name="Text Box 42">
            <a:extLst>
              <a:ext uri="{FF2B5EF4-FFF2-40B4-BE49-F238E27FC236}">
                <a16:creationId xmlns:a16="http://schemas.microsoft.com/office/drawing/2014/main" id="{056DFFD9-3CA2-42E7-90FE-4F14522E3504}"/>
              </a:ext>
            </a:extLst>
          </p:cNvPr>
          <p:cNvSpPr txBox="1">
            <a:spLocks noChangeArrowheads="1"/>
          </p:cNvSpPr>
          <p:nvPr/>
        </p:nvSpPr>
        <p:spPr bwMode="auto">
          <a:xfrm>
            <a:off x="5533954" y="3623846"/>
            <a:ext cx="1563248"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Retinal surgery</a:t>
            </a:r>
          </a:p>
        </p:txBody>
      </p:sp>
      <p:sp>
        <p:nvSpPr>
          <p:cNvPr id="118" name="Text Box 47">
            <a:extLst>
              <a:ext uri="{FF2B5EF4-FFF2-40B4-BE49-F238E27FC236}">
                <a16:creationId xmlns:a16="http://schemas.microsoft.com/office/drawing/2014/main" id="{3F59D898-ECAD-49F0-9425-2A1BC8DDA7B5}"/>
              </a:ext>
            </a:extLst>
          </p:cNvPr>
          <p:cNvSpPr txBox="1">
            <a:spLocks noChangeArrowheads="1"/>
          </p:cNvSpPr>
          <p:nvPr/>
        </p:nvSpPr>
        <p:spPr bwMode="auto">
          <a:xfrm>
            <a:off x="5523688" y="4538246"/>
            <a:ext cx="1414170"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Drug-induced</a:t>
            </a:r>
          </a:p>
        </p:txBody>
      </p:sp>
      <p:sp>
        <p:nvSpPr>
          <p:cNvPr id="16" name="TextBox 15">
            <a:extLst>
              <a:ext uri="{FF2B5EF4-FFF2-40B4-BE49-F238E27FC236}">
                <a16:creationId xmlns:a16="http://schemas.microsoft.com/office/drawing/2014/main" id="{984E008D-FBBA-42B4-940E-EA26772E0161}"/>
              </a:ext>
            </a:extLst>
          </p:cNvPr>
          <p:cNvSpPr txBox="1"/>
          <p:nvPr/>
        </p:nvSpPr>
        <p:spPr>
          <a:xfrm>
            <a:off x="6230528" y="5257800"/>
            <a:ext cx="1326004" cy="369332"/>
          </a:xfrm>
          <a:prstGeom prst="rect">
            <a:avLst/>
          </a:prstGeom>
          <a:noFill/>
        </p:spPr>
        <p:txBody>
          <a:bodyPr wrap="none" rtlCol="0">
            <a:spAutoFit/>
          </a:bodyPr>
          <a:lstStyle/>
          <a:p>
            <a:pPr algn="ctr"/>
            <a:r>
              <a:rPr lang="en-US" dirty="0"/>
              <a:t>Both/Either</a:t>
            </a:r>
          </a:p>
        </p:txBody>
      </p:sp>
      <p:cxnSp>
        <p:nvCxnSpPr>
          <p:cNvPr id="125" name="Straight Connector 124">
            <a:extLst>
              <a:ext uri="{FF2B5EF4-FFF2-40B4-BE49-F238E27FC236}">
                <a16:creationId xmlns:a16="http://schemas.microsoft.com/office/drawing/2014/main" id="{01138141-D318-4ED7-A7FE-D8F2155CE890}"/>
              </a:ext>
            </a:extLst>
          </p:cNvPr>
          <p:cNvCxnSpPr/>
          <p:nvPr/>
        </p:nvCxnSpPr>
        <p:spPr>
          <a:xfrm flipH="1">
            <a:off x="5334000" y="4724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26" name="Straight Connector 125">
            <a:extLst>
              <a:ext uri="{FF2B5EF4-FFF2-40B4-BE49-F238E27FC236}">
                <a16:creationId xmlns:a16="http://schemas.microsoft.com/office/drawing/2014/main" id="{6A68A6E1-B33D-4DCB-B058-B68464DE4B44}"/>
              </a:ext>
            </a:extLst>
          </p:cNvPr>
          <p:cNvCxnSpPr/>
          <p:nvPr/>
        </p:nvCxnSpPr>
        <p:spPr>
          <a:xfrm flipH="1">
            <a:off x="6659428" y="6172200"/>
            <a:ext cx="24447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27" name="Text Box 47">
            <a:extLst>
              <a:ext uri="{FF2B5EF4-FFF2-40B4-BE49-F238E27FC236}">
                <a16:creationId xmlns:a16="http://schemas.microsoft.com/office/drawing/2014/main" id="{CB562EB8-FC3E-4FF1-9CAC-25A982EDFAD7}"/>
              </a:ext>
            </a:extLst>
          </p:cNvPr>
          <p:cNvSpPr txBox="1">
            <a:spLocks noChangeArrowheads="1"/>
          </p:cNvSpPr>
          <p:nvPr/>
        </p:nvSpPr>
        <p:spPr bwMode="auto">
          <a:xfrm>
            <a:off x="6929102" y="6002923"/>
            <a:ext cx="807401"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b="1" dirty="0"/>
              <a:t>Tumor</a:t>
            </a:r>
          </a:p>
        </p:txBody>
      </p:sp>
      <p:sp>
        <p:nvSpPr>
          <p:cNvPr id="128" name="Text Box 45">
            <a:extLst>
              <a:ext uri="{FF2B5EF4-FFF2-40B4-BE49-F238E27FC236}">
                <a16:creationId xmlns:a16="http://schemas.microsoft.com/office/drawing/2014/main" id="{2B14E4F1-0A9B-43CA-851A-DE098D068E26}"/>
              </a:ext>
            </a:extLst>
          </p:cNvPr>
          <p:cNvSpPr txBox="1">
            <a:spLocks noChangeArrowheads="1"/>
          </p:cNvSpPr>
          <p:nvPr/>
        </p:nvSpPr>
        <p:spPr bwMode="auto">
          <a:xfrm>
            <a:off x="6901248" y="5605046"/>
            <a:ext cx="1404552"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Inflammation</a:t>
            </a:r>
          </a:p>
        </p:txBody>
      </p:sp>
      <p:cxnSp>
        <p:nvCxnSpPr>
          <p:cNvPr id="129" name="Straight Connector 128">
            <a:extLst>
              <a:ext uri="{FF2B5EF4-FFF2-40B4-BE49-F238E27FC236}">
                <a16:creationId xmlns:a16="http://schemas.microsoft.com/office/drawing/2014/main" id="{1C03588A-559C-4FF7-A730-3C814B3E6C4C}"/>
              </a:ext>
            </a:extLst>
          </p:cNvPr>
          <p:cNvCxnSpPr/>
          <p:nvPr/>
        </p:nvCxnSpPr>
        <p:spPr>
          <a:xfrm flipH="1">
            <a:off x="6659973" y="5782355"/>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3" name="Straight Connector 22">
            <a:extLst>
              <a:ext uri="{FF2B5EF4-FFF2-40B4-BE49-F238E27FC236}">
                <a16:creationId xmlns:a16="http://schemas.microsoft.com/office/drawing/2014/main" id="{5227FDFD-469A-47AE-BC94-11CE6418AA83}"/>
              </a:ext>
            </a:extLst>
          </p:cNvPr>
          <p:cNvCxnSpPr/>
          <p:nvPr/>
        </p:nvCxnSpPr>
        <p:spPr>
          <a:xfrm>
            <a:off x="6659428" y="5596201"/>
            <a:ext cx="0" cy="5759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52" name="Text Box 47">
            <a:extLst>
              <a:ext uri="{FF2B5EF4-FFF2-40B4-BE49-F238E27FC236}">
                <a16:creationId xmlns:a16="http://schemas.microsoft.com/office/drawing/2014/main" id="{E3578916-9804-473C-8F06-D4FA0BCEDFD0}"/>
              </a:ext>
            </a:extLst>
          </p:cNvPr>
          <p:cNvSpPr txBox="1">
            <a:spLocks noChangeArrowheads="1"/>
          </p:cNvSpPr>
          <p:nvPr/>
        </p:nvSpPr>
        <p:spPr bwMode="auto">
          <a:xfrm>
            <a:off x="5543446" y="4055146"/>
            <a:ext cx="1619354"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err="1">
                <a:solidFill>
                  <a:schemeClr val="bg1">
                    <a:lumMod val="75000"/>
                  </a:schemeClr>
                </a:solidFill>
              </a:rPr>
              <a:t>Nanophthalmos</a:t>
            </a:r>
            <a:endParaRPr lang="en-US" altLang="en-US" sz="1600" dirty="0">
              <a:solidFill>
                <a:schemeClr val="bg1">
                  <a:lumMod val="75000"/>
                </a:schemeClr>
              </a:solidFill>
            </a:endParaRPr>
          </a:p>
        </p:txBody>
      </p:sp>
      <p:sp>
        <p:nvSpPr>
          <p:cNvPr id="53" name="Text Box 45">
            <a:extLst>
              <a:ext uri="{FF2B5EF4-FFF2-40B4-BE49-F238E27FC236}">
                <a16:creationId xmlns:a16="http://schemas.microsoft.com/office/drawing/2014/main" id="{57D1A14F-68FE-47D2-983C-1A879D66A9DC}"/>
              </a:ext>
            </a:extLst>
          </p:cNvPr>
          <p:cNvSpPr txBox="1">
            <a:spLocks noChangeArrowheads="1"/>
          </p:cNvSpPr>
          <p:nvPr/>
        </p:nvSpPr>
        <p:spPr bwMode="auto">
          <a:xfrm>
            <a:off x="5523688" y="5013493"/>
            <a:ext cx="582211"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PFV</a:t>
            </a:r>
          </a:p>
        </p:txBody>
      </p:sp>
      <p:sp>
        <p:nvSpPr>
          <p:cNvPr id="54" name="Text Box 42">
            <a:extLst>
              <a:ext uri="{FF2B5EF4-FFF2-40B4-BE49-F238E27FC236}">
                <a16:creationId xmlns:a16="http://schemas.microsoft.com/office/drawing/2014/main" id="{E1E37D2C-2C52-446B-843B-01E64990D3EC}"/>
              </a:ext>
            </a:extLst>
          </p:cNvPr>
          <p:cNvSpPr txBox="1">
            <a:spLocks noChangeArrowheads="1"/>
          </p:cNvSpPr>
          <p:nvPr/>
        </p:nvSpPr>
        <p:spPr bwMode="auto">
          <a:xfrm>
            <a:off x="5551406" y="3192546"/>
            <a:ext cx="2276072"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ERD/choroidal effusion</a:t>
            </a:r>
          </a:p>
        </p:txBody>
      </p:sp>
      <p:sp>
        <p:nvSpPr>
          <p:cNvPr id="3" name="TextBox 2">
            <a:extLst>
              <a:ext uri="{FF2B5EF4-FFF2-40B4-BE49-F238E27FC236}">
                <a16:creationId xmlns:a16="http://schemas.microsoft.com/office/drawing/2014/main" id="{347514E9-5EC1-4A4C-939E-A8E93F18C37C}"/>
              </a:ext>
            </a:extLst>
          </p:cNvPr>
          <p:cNvSpPr txBox="1"/>
          <p:nvPr/>
        </p:nvSpPr>
        <p:spPr>
          <a:xfrm>
            <a:off x="2522124" y="3660392"/>
            <a:ext cx="4941559" cy="1323439"/>
          </a:xfrm>
          <a:prstGeom prst="rect">
            <a:avLst/>
          </a:prstGeom>
          <a:solidFill>
            <a:srgbClr val="F8E284"/>
          </a:solidFill>
        </p:spPr>
        <p:txBody>
          <a:bodyPr wrap="square" rtlCol="0">
            <a:spAutoFit/>
          </a:bodyPr>
          <a:lstStyle/>
          <a:p>
            <a:r>
              <a:rPr lang="en-US" sz="1600" i="1" dirty="0">
                <a:solidFill>
                  <a:schemeClr val="bg1">
                    <a:lumMod val="75000"/>
                  </a:schemeClr>
                </a:solidFill>
              </a:rPr>
              <a:t>How would a tumor </a:t>
            </a:r>
            <a:r>
              <a:rPr lang="en-US" sz="1600" b="1" dirty="0">
                <a:solidFill>
                  <a:schemeClr val="bg1">
                    <a:lumMod val="75000"/>
                  </a:schemeClr>
                </a:solidFill>
              </a:rPr>
              <a:t>pull</a:t>
            </a:r>
            <a:r>
              <a:rPr lang="en-US" sz="1600" i="1" dirty="0">
                <a:solidFill>
                  <a:schemeClr val="bg1">
                    <a:lumMod val="75000"/>
                  </a:schemeClr>
                </a:solidFill>
              </a:rPr>
              <a:t> the angle closed?</a:t>
            </a:r>
          </a:p>
          <a:p>
            <a:r>
              <a:rPr lang="en-US" sz="1600" dirty="0">
                <a:solidFill>
                  <a:schemeClr val="bg1">
                    <a:lumMod val="75000"/>
                  </a:schemeClr>
                </a:solidFill>
              </a:rPr>
              <a:t>Via one of two mechanisms:</a:t>
            </a:r>
          </a:p>
          <a:p>
            <a:r>
              <a:rPr lang="en-US" sz="1600" dirty="0">
                <a:solidFill>
                  <a:schemeClr val="bg1">
                    <a:lumMod val="75000"/>
                  </a:schemeClr>
                </a:solidFill>
              </a:rPr>
              <a:t>--</a:t>
            </a:r>
            <a:r>
              <a:rPr lang="en-US" sz="1600" b="1" dirty="0">
                <a:solidFill>
                  <a:schemeClr val="bg1">
                    <a:lumMod val="75000"/>
                  </a:schemeClr>
                </a:solidFill>
              </a:rPr>
              <a:t>Tumor-induced NVI/NVA leading to NVG </a:t>
            </a:r>
          </a:p>
          <a:p>
            <a:r>
              <a:rPr lang="en-US" sz="1600" dirty="0">
                <a:solidFill>
                  <a:schemeClr val="bg1">
                    <a:lumMod val="75000"/>
                  </a:schemeClr>
                </a:solidFill>
              </a:rPr>
              <a:t>--Tumor necrosis can produce severe inflammation, leading to posterior synechiae and/or PAS</a:t>
            </a:r>
          </a:p>
        </p:txBody>
      </p:sp>
      <p:cxnSp>
        <p:nvCxnSpPr>
          <p:cNvPr id="21" name="Connector: Elbow 20">
            <a:extLst>
              <a:ext uri="{FF2B5EF4-FFF2-40B4-BE49-F238E27FC236}">
                <a16:creationId xmlns:a16="http://schemas.microsoft.com/office/drawing/2014/main" id="{9CBA8279-FC12-404D-8BDA-D555530A6D0D}"/>
              </a:ext>
            </a:extLst>
          </p:cNvPr>
          <p:cNvCxnSpPr>
            <a:cxnSpLocks/>
          </p:cNvCxnSpPr>
          <p:nvPr/>
        </p:nvCxnSpPr>
        <p:spPr>
          <a:xfrm rot="16200000" flipH="1">
            <a:off x="7622331" y="4255514"/>
            <a:ext cx="754914" cy="236191"/>
          </a:xfrm>
          <a:prstGeom prst="bentConnector3">
            <a:avLst>
              <a:gd name="adj1" fmla="val 104419"/>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69" name="Text Box 47">
            <a:extLst>
              <a:ext uri="{FF2B5EF4-FFF2-40B4-BE49-F238E27FC236}">
                <a16:creationId xmlns:a16="http://schemas.microsoft.com/office/drawing/2014/main" id="{4D97FD5C-B901-40BA-9E78-C8EB2D510429}"/>
              </a:ext>
            </a:extLst>
          </p:cNvPr>
          <p:cNvSpPr txBox="1">
            <a:spLocks noChangeArrowheads="1"/>
          </p:cNvSpPr>
          <p:nvPr/>
        </p:nvSpPr>
        <p:spPr bwMode="auto">
          <a:xfrm>
            <a:off x="8053281" y="4596111"/>
            <a:ext cx="807401" cy="338554"/>
          </a:xfrm>
          <a:prstGeom prst="rect">
            <a:avLst/>
          </a:prstGeom>
          <a:no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b="1" dirty="0"/>
              <a:t>Tumor</a:t>
            </a:r>
          </a:p>
        </p:txBody>
      </p:sp>
      <p:sp>
        <p:nvSpPr>
          <p:cNvPr id="60" name="Oval 59">
            <a:extLst>
              <a:ext uri="{FF2B5EF4-FFF2-40B4-BE49-F238E27FC236}">
                <a16:creationId xmlns:a16="http://schemas.microsoft.com/office/drawing/2014/main" id="{CA065540-8F70-427E-B5F7-7CA834BCF4A0}"/>
              </a:ext>
            </a:extLst>
          </p:cNvPr>
          <p:cNvSpPr/>
          <p:nvPr/>
        </p:nvSpPr>
        <p:spPr>
          <a:xfrm>
            <a:off x="8014693" y="4556358"/>
            <a:ext cx="884575" cy="430469"/>
          </a:xfrm>
          <a:prstGeom prst="ellipse">
            <a:avLst/>
          </a:prstGeom>
          <a:noFill/>
          <a:ln>
            <a:solidFill>
              <a:schemeClr val="tx1"/>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Oval 60">
            <a:extLst>
              <a:ext uri="{FF2B5EF4-FFF2-40B4-BE49-F238E27FC236}">
                <a16:creationId xmlns:a16="http://schemas.microsoft.com/office/drawing/2014/main" id="{1D60E733-458F-4513-A33D-57D1D4924388}"/>
              </a:ext>
            </a:extLst>
          </p:cNvPr>
          <p:cNvSpPr/>
          <p:nvPr/>
        </p:nvSpPr>
        <p:spPr>
          <a:xfrm>
            <a:off x="6858000" y="5956965"/>
            <a:ext cx="911200" cy="430469"/>
          </a:xfrm>
          <a:prstGeom prst="ellipse">
            <a:avLst/>
          </a:prstGeom>
          <a:noFill/>
          <a:ln>
            <a:solidFill>
              <a:schemeClr val="tx1"/>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 name="TextBox 54">
            <a:extLst>
              <a:ext uri="{FF2B5EF4-FFF2-40B4-BE49-F238E27FC236}">
                <a16:creationId xmlns:a16="http://schemas.microsoft.com/office/drawing/2014/main" id="{C1EB801A-28D1-48F8-BD32-B399C11303A4}"/>
              </a:ext>
            </a:extLst>
          </p:cNvPr>
          <p:cNvSpPr txBox="1"/>
          <p:nvPr/>
        </p:nvSpPr>
        <p:spPr>
          <a:xfrm>
            <a:off x="1961146" y="4571141"/>
            <a:ext cx="4202882" cy="954107"/>
          </a:xfrm>
          <a:prstGeom prst="rect">
            <a:avLst/>
          </a:prstGeom>
          <a:solidFill>
            <a:schemeClr val="accent5">
              <a:lumMod val="75000"/>
            </a:schemeClr>
          </a:solidFill>
        </p:spPr>
        <p:txBody>
          <a:bodyPr wrap="none" rtlCol="0">
            <a:spAutoFit/>
          </a:bodyPr>
          <a:lstStyle/>
          <a:p>
            <a:r>
              <a:rPr lang="en-US" sz="1400" i="1" dirty="0">
                <a:solidFill>
                  <a:schemeClr val="bg1">
                    <a:lumMod val="50000"/>
                  </a:schemeClr>
                </a:solidFill>
              </a:rPr>
              <a:t>Which tumors are notorious for inducing NVI/NVA?</a:t>
            </a:r>
          </a:p>
          <a:p>
            <a:r>
              <a:rPr lang="en-US" sz="1400" dirty="0">
                <a:solidFill>
                  <a:schemeClr val="bg1">
                    <a:lumMod val="50000"/>
                  </a:schemeClr>
                </a:solidFill>
              </a:rPr>
              <a:t>--Retinoblastoma</a:t>
            </a:r>
          </a:p>
          <a:p>
            <a:r>
              <a:rPr lang="en-US" sz="1400" dirty="0">
                <a:solidFill>
                  <a:schemeClr val="bg1">
                    <a:lumMod val="50000"/>
                  </a:schemeClr>
                </a:solidFill>
              </a:rPr>
              <a:t>--</a:t>
            </a:r>
            <a:r>
              <a:rPr lang="en-US" sz="1400" b="1" dirty="0" err="1">
                <a:solidFill>
                  <a:srgbClr val="0000FF"/>
                </a:solidFill>
              </a:rPr>
              <a:t>Medulloepithelioma</a:t>
            </a:r>
            <a:endParaRPr lang="en-US" sz="1400" b="1" dirty="0">
              <a:solidFill>
                <a:schemeClr val="bg1">
                  <a:lumMod val="50000"/>
                </a:schemeClr>
              </a:solidFill>
            </a:endParaRPr>
          </a:p>
          <a:p>
            <a:r>
              <a:rPr lang="en-US" sz="1400" dirty="0">
                <a:solidFill>
                  <a:schemeClr val="bg1">
                    <a:lumMod val="50000"/>
                  </a:schemeClr>
                </a:solidFill>
              </a:rPr>
              <a:t>--Choroidal melanoma</a:t>
            </a:r>
          </a:p>
        </p:txBody>
      </p:sp>
      <p:sp>
        <p:nvSpPr>
          <p:cNvPr id="64" name="Oval 63">
            <a:extLst>
              <a:ext uri="{FF2B5EF4-FFF2-40B4-BE49-F238E27FC236}">
                <a16:creationId xmlns:a16="http://schemas.microsoft.com/office/drawing/2014/main" id="{B6FDA726-B038-46E1-97EB-CE861F79FF2F}"/>
              </a:ext>
            </a:extLst>
          </p:cNvPr>
          <p:cNvSpPr/>
          <p:nvPr/>
        </p:nvSpPr>
        <p:spPr>
          <a:xfrm>
            <a:off x="1981200" y="4935555"/>
            <a:ext cx="1992477" cy="430469"/>
          </a:xfrm>
          <a:prstGeom prst="ellipse">
            <a:avLst/>
          </a:prstGeom>
          <a:noFill/>
          <a:ln>
            <a:solidFill>
              <a:schemeClr val="tx1"/>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TextBox 64">
            <a:extLst>
              <a:ext uri="{FF2B5EF4-FFF2-40B4-BE49-F238E27FC236}">
                <a16:creationId xmlns:a16="http://schemas.microsoft.com/office/drawing/2014/main" id="{53A81FEA-2B87-4DC1-82E1-7A47FA1F3A48}"/>
              </a:ext>
            </a:extLst>
          </p:cNvPr>
          <p:cNvSpPr txBox="1"/>
          <p:nvPr/>
        </p:nvSpPr>
        <p:spPr>
          <a:xfrm>
            <a:off x="709188" y="830282"/>
            <a:ext cx="4776985" cy="3970318"/>
          </a:xfrm>
          <a:prstGeom prst="rect">
            <a:avLst/>
          </a:prstGeom>
          <a:solidFill>
            <a:schemeClr val="accent1">
              <a:lumMod val="75000"/>
            </a:schemeClr>
          </a:solidFill>
        </p:spPr>
        <p:txBody>
          <a:bodyPr wrap="square" rtlCol="0">
            <a:spAutoFit/>
          </a:bodyPr>
          <a:lstStyle/>
          <a:p>
            <a:r>
              <a:rPr lang="en-US" sz="1400" i="1" dirty="0">
                <a:solidFill>
                  <a:schemeClr val="bg1"/>
                </a:solidFill>
              </a:rPr>
              <a:t>In a nutshell, what sort of tumor is a </a:t>
            </a:r>
            <a:r>
              <a:rPr lang="en-US" sz="1400" dirty="0" err="1">
                <a:solidFill>
                  <a:schemeClr val="bg1"/>
                </a:solidFill>
              </a:rPr>
              <a:t>medulloepithelioma</a:t>
            </a:r>
            <a:r>
              <a:rPr lang="en-US" sz="1400" i="1" dirty="0">
                <a:solidFill>
                  <a:schemeClr val="bg1"/>
                </a:solidFill>
              </a:rPr>
              <a:t>?</a:t>
            </a:r>
          </a:p>
          <a:p>
            <a:r>
              <a:rPr lang="en-US" sz="1400" dirty="0">
                <a:solidFill>
                  <a:schemeClr val="bg1"/>
                </a:solidFill>
              </a:rPr>
              <a:t>A benign but locally very aggressive tumor of the nonpigmented  epithelium of the ciliary body</a:t>
            </a:r>
          </a:p>
          <a:p>
            <a:endParaRPr lang="en-US" sz="1400" i="1" dirty="0">
              <a:solidFill>
                <a:schemeClr val="accent1">
                  <a:lumMod val="75000"/>
                </a:schemeClr>
              </a:solidFill>
            </a:endParaRPr>
          </a:p>
          <a:p>
            <a:r>
              <a:rPr lang="en-US" sz="1400" i="1" dirty="0">
                <a:solidFill>
                  <a:schemeClr val="accent1">
                    <a:lumMod val="75000"/>
                  </a:schemeClr>
                </a:solidFill>
              </a:rPr>
              <a:t>Is it common, or rare?</a:t>
            </a:r>
          </a:p>
          <a:p>
            <a:r>
              <a:rPr lang="en-US" sz="1400" dirty="0">
                <a:solidFill>
                  <a:schemeClr val="accent1">
                    <a:lumMod val="75000"/>
                  </a:schemeClr>
                </a:solidFill>
              </a:rPr>
              <a:t>Rare</a:t>
            </a:r>
          </a:p>
          <a:p>
            <a:endParaRPr lang="en-US" sz="1400" b="1" dirty="0">
              <a:solidFill>
                <a:schemeClr val="accent1">
                  <a:lumMod val="75000"/>
                </a:schemeClr>
              </a:solidFill>
            </a:endParaRPr>
          </a:p>
          <a:p>
            <a:r>
              <a:rPr lang="en-US" sz="1400" i="1" dirty="0">
                <a:solidFill>
                  <a:schemeClr val="accent1">
                    <a:lumMod val="75000"/>
                  </a:schemeClr>
                </a:solidFill>
              </a:rPr>
              <a:t>During what life-period does </a:t>
            </a:r>
            <a:r>
              <a:rPr lang="en-US" sz="1400" i="1" dirty="0" err="1">
                <a:solidFill>
                  <a:schemeClr val="accent1">
                    <a:lumMod val="75000"/>
                  </a:schemeClr>
                </a:solidFill>
              </a:rPr>
              <a:t>medulloepithelioma</a:t>
            </a:r>
            <a:r>
              <a:rPr lang="en-US" sz="1400" i="1" dirty="0">
                <a:solidFill>
                  <a:schemeClr val="accent1">
                    <a:lumMod val="75000"/>
                  </a:schemeClr>
                </a:solidFill>
              </a:rPr>
              <a:t> present?</a:t>
            </a:r>
          </a:p>
          <a:p>
            <a:r>
              <a:rPr lang="en-US" sz="1400" dirty="0">
                <a:solidFill>
                  <a:schemeClr val="accent1">
                    <a:lumMod val="75000"/>
                  </a:schemeClr>
                </a:solidFill>
              </a:rPr>
              <a:t>Childhood</a:t>
            </a:r>
          </a:p>
          <a:p>
            <a:endParaRPr lang="en-US" sz="1400" dirty="0">
              <a:solidFill>
                <a:schemeClr val="accent1">
                  <a:lumMod val="75000"/>
                </a:schemeClr>
              </a:solidFill>
            </a:endParaRPr>
          </a:p>
          <a:p>
            <a:r>
              <a:rPr lang="en-US" sz="1400" i="1" dirty="0">
                <a:solidFill>
                  <a:schemeClr val="accent1">
                    <a:lumMod val="75000"/>
                  </a:schemeClr>
                </a:solidFill>
              </a:rPr>
              <a:t>What clinical findings are commonly present?</a:t>
            </a:r>
          </a:p>
          <a:p>
            <a:r>
              <a:rPr lang="en-US" sz="1400" dirty="0">
                <a:solidFill>
                  <a:schemeClr val="accent1">
                    <a:lumMod val="75000"/>
                  </a:schemeClr>
                </a:solidFill>
              </a:rPr>
              <a:t>--ACG (duh)</a:t>
            </a:r>
          </a:p>
          <a:p>
            <a:r>
              <a:rPr lang="en-US" sz="1400" dirty="0">
                <a:solidFill>
                  <a:schemeClr val="accent1">
                    <a:lumMod val="75000"/>
                  </a:schemeClr>
                </a:solidFill>
              </a:rPr>
              <a:t>--Iris mass</a:t>
            </a:r>
          </a:p>
          <a:p>
            <a:r>
              <a:rPr lang="en-US" sz="1400" dirty="0">
                <a:solidFill>
                  <a:schemeClr val="accent1">
                    <a:lumMod val="75000"/>
                  </a:schemeClr>
                </a:solidFill>
              </a:rPr>
              <a:t>--</a:t>
            </a:r>
            <a:r>
              <a:rPr lang="en-US" sz="1400" dirty="0" err="1">
                <a:solidFill>
                  <a:schemeClr val="accent1">
                    <a:lumMod val="75000"/>
                  </a:schemeClr>
                </a:solidFill>
              </a:rPr>
              <a:t>Hyphema</a:t>
            </a:r>
            <a:endParaRPr lang="en-US" sz="1400" dirty="0">
              <a:solidFill>
                <a:schemeClr val="accent1">
                  <a:lumMod val="75000"/>
                </a:schemeClr>
              </a:solidFill>
            </a:endParaRPr>
          </a:p>
          <a:p>
            <a:r>
              <a:rPr lang="en-US" sz="1400" dirty="0">
                <a:solidFill>
                  <a:schemeClr val="accent1">
                    <a:lumMod val="75000"/>
                  </a:schemeClr>
                </a:solidFill>
              </a:rPr>
              <a:t>--Sectoral cataract</a:t>
            </a:r>
          </a:p>
          <a:p>
            <a:endParaRPr lang="en-US" sz="1400" dirty="0">
              <a:solidFill>
                <a:schemeClr val="accent1">
                  <a:lumMod val="75000"/>
                </a:schemeClr>
              </a:solidFill>
            </a:endParaRPr>
          </a:p>
          <a:p>
            <a:r>
              <a:rPr lang="en-US" sz="1400" i="1" dirty="0">
                <a:solidFill>
                  <a:schemeClr val="accent1">
                    <a:lumMod val="75000"/>
                  </a:schemeClr>
                </a:solidFill>
              </a:rPr>
              <a:t>How is it managed?</a:t>
            </a:r>
          </a:p>
          <a:p>
            <a:r>
              <a:rPr lang="en-US" sz="1400" dirty="0">
                <a:solidFill>
                  <a:schemeClr val="accent1">
                    <a:lumMod val="75000"/>
                  </a:schemeClr>
                </a:solidFill>
              </a:rPr>
              <a:t>Enucleation is usually required</a:t>
            </a:r>
          </a:p>
        </p:txBody>
      </p:sp>
    </p:spTree>
    <p:extLst>
      <p:ext uri="{BB962C8B-B14F-4D97-AF65-F5344CB8AC3E}">
        <p14:creationId xmlns:p14="http://schemas.microsoft.com/office/powerpoint/2010/main" val="1513574190"/>
      </p:ext>
    </p:extLst>
  </p:cSld>
  <p:clrMapOvr>
    <a:masterClrMapping/>
  </p:clrMapOvr>
</p:sld>
</file>

<file path=ppt/slides/slide4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Straight Arrow Connector 12">
            <a:extLst>
              <a:ext uri="{FF2B5EF4-FFF2-40B4-BE49-F238E27FC236}">
                <a16:creationId xmlns:a16="http://schemas.microsoft.com/office/drawing/2014/main" id="{A6DE2085-829C-480C-9216-69D6039C0A37}"/>
              </a:ext>
            </a:extLst>
          </p:cNvPr>
          <p:cNvCxnSpPr>
            <a:cxnSpLocks/>
          </p:cNvCxnSpPr>
          <p:nvPr/>
        </p:nvCxnSpPr>
        <p:spPr>
          <a:xfrm>
            <a:off x="6717173" y="1828800"/>
            <a:ext cx="0" cy="3462754"/>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43014" name="Text Box 6"/>
          <p:cNvSpPr txBox="1">
            <a:spLocks noChangeArrowheads="1"/>
          </p:cNvSpPr>
          <p:nvPr/>
        </p:nvSpPr>
        <p:spPr bwMode="auto">
          <a:xfrm>
            <a:off x="533400" y="2356376"/>
            <a:ext cx="1005403"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Lens-</a:t>
            </a:r>
          </a:p>
          <a:p>
            <a:pPr algn="ctr" eaLnBrk="1" hangingPunct="1">
              <a:lnSpc>
                <a:spcPct val="80000"/>
              </a:lnSpc>
              <a:spcBef>
                <a:spcPct val="0"/>
              </a:spcBef>
              <a:buClrTx/>
              <a:buSzTx/>
              <a:buFontTx/>
              <a:buNone/>
            </a:pPr>
            <a:r>
              <a:rPr lang="en-US" altLang="en-US" sz="1800" dirty="0">
                <a:solidFill>
                  <a:schemeClr val="bg1">
                    <a:lumMod val="75000"/>
                  </a:schemeClr>
                </a:solidFill>
              </a:rPr>
              <a:t>Induced</a:t>
            </a:r>
          </a:p>
        </p:txBody>
      </p:sp>
      <p:sp>
        <p:nvSpPr>
          <p:cNvPr id="43017" name="Text Box 14"/>
          <p:cNvSpPr txBox="1">
            <a:spLocks noChangeArrowheads="1"/>
          </p:cNvSpPr>
          <p:nvPr/>
        </p:nvSpPr>
        <p:spPr bwMode="auto">
          <a:xfrm>
            <a:off x="3026498" y="2365901"/>
            <a:ext cx="1633781"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Aphakic/</a:t>
            </a:r>
          </a:p>
          <a:p>
            <a:pPr algn="ctr" eaLnBrk="1" hangingPunct="1">
              <a:lnSpc>
                <a:spcPct val="80000"/>
              </a:lnSpc>
              <a:spcBef>
                <a:spcPct val="0"/>
              </a:spcBef>
              <a:buClrTx/>
              <a:buSzTx/>
              <a:buFontTx/>
              <a:buNone/>
            </a:pPr>
            <a:r>
              <a:rPr lang="en-US" altLang="en-US" sz="1800" dirty="0" err="1">
                <a:solidFill>
                  <a:schemeClr val="bg1">
                    <a:lumMod val="75000"/>
                  </a:schemeClr>
                </a:solidFill>
              </a:rPr>
              <a:t>Pseudophakic</a:t>
            </a:r>
            <a:endParaRPr lang="en-US" altLang="en-US" sz="1800" dirty="0">
              <a:solidFill>
                <a:schemeClr val="bg1">
                  <a:lumMod val="75000"/>
                </a:schemeClr>
              </a:solidFill>
            </a:endParaRPr>
          </a:p>
        </p:txBody>
      </p:sp>
      <p:sp>
        <p:nvSpPr>
          <p:cNvPr id="43031" name="Text Box 35"/>
          <p:cNvSpPr txBox="1">
            <a:spLocks noChangeArrowheads="1"/>
          </p:cNvSpPr>
          <p:nvPr/>
        </p:nvSpPr>
        <p:spPr bwMode="auto">
          <a:xfrm>
            <a:off x="1190847" y="1295400"/>
            <a:ext cx="2473754"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solidFill>
                  <a:schemeClr val="bg1">
                    <a:lumMod val="75000"/>
                  </a:schemeClr>
                </a:solidFill>
              </a:rPr>
              <a:t>w/ Pupillary Block</a:t>
            </a:r>
          </a:p>
        </p:txBody>
      </p:sp>
      <p:sp>
        <p:nvSpPr>
          <p:cNvPr id="43032" name="Text Box 36"/>
          <p:cNvSpPr txBox="1">
            <a:spLocks noChangeArrowheads="1"/>
          </p:cNvSpPr>
          <p:nvPr/>
        </p:nvSpPr>
        <p:spPr bwMode="auto">
          <a:xfrm>
            <a:off x="5181600" y="1295400"/>
            <a:ext cx="2630848"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t>w/o Pupillary Block</a:t>
            </a:r>
          </a:p>
        </p:txBody>
      </p:sp>
      <p:sp>
        <p:nvSpPr>
          <p:cNvPr id="49" name="Rectangle 2">
            <a:extLst>
              <a:ext uri="{FF2B5EF4-FFF2-40B4-BE49-F238E27FC236}">
                <a16:creationId xmlns:a16="http://schemas.microsoft.com/office/drawing/2014/main" id="{240EE5BF-F7D2-4FC8-A5DD-F6B5423153C6}"/>
              </a:ext>
            </a:extLst>
          </p:cNvPr>
          <p:cNvSpPr>
            <a:spLocks noGrp="1" noChangeArrowheads="1"/>
          </p:cNvSpPr>
          <p:nvPr>
            <p:ph type="title"/>
          </p:nvPr>
        </p:nvSpPr>
        <p:spPr>
          <a:xfrm>
            <a:off x="457200" y="304800"/>
            <a:ext cx="7543800" cy="563562"/>
          </a:xfrm>
        </p:spPr>
        <p:txBody>
          <a:bodyPr/>
          <a:lstStyle/>
          <a:p>
            <a:pPr eaLnBrk="1" hangingPunct="1"/>
            <a:r>
              <a:rPr lang="en-US" altLang="en-US" sz="3500" dirty="0"/>
              <a:t>Q</a:t>
            </a:r>
          </a:p>
        </p:txBody>
      </p:sp>
      <p:sp>
        <p:nvSpPr>
          <p:cNvPr id="50" name="TextBox 49">
            <a:extLst>
              <a:ext uri="{FF2B5EF4-FFF2-40B4-BE49-F238E27FC236}">
                <a16:creationId xmlns:a16="http://schemas.microsoft.com/office/drawing/2014/main" id="{CF426230-46C8-405C-9015-99EF57762A2E}"/>
              </a:ext>
            </a:extLst>
          </p:cNvPr>
          <p:cNvSpPr txBox="1"/>
          <p:nvPr/>
        </p:nvSpPr>
        <p:spPr>
          <a:xfrm>
            <a:off x="2259496" y="189094"/>
            <a:ext cx="4607480" cy="400110"/>
          </a:xfrm>
          <a:prstGeom prst="rect">
            <a:avLst/>
          </a:prstGeom>
          <a:solidFill>
            <a:schemeClr val="accent1">
              <a:lumMod val="60000"/>
              <a:lumOff val="40000"/>
            </a:schemeClr>
          </a:solidFill>
        </p:spPr>
        <p:txBody>
          <a:bodyPr wrap="none" rtlCol="0">
            <a:spAutoFit/>
          </a:bodyPr>
          <a:lstStyle/>
          <a:p>
            <a:pPr algn="ctr"/>
            <a:r>
              <a:rPr lang="en-US" sz="2000" b="1" dirty="0"/>
              <a:t>Secondary Angle Closure Glaucoma</a:t>
            </a:r>
          </a:p>
        </p:txBody>
      </p:sp>
      <p:sp>
        <p:nvSpPr>
          <p:cNvPr id="2" name="TextBox 1">
            <a:extLst>
              <a:ext uri="{FF2B5EF4-FFF2-40B4-BE49-F238E27FC236}">
                <a16:creationId xmlns:a16="http://schemas.microsoft.com/office/drawing/2014/main" id="{A7E30BEC-923B-4C9A-A856-BDD0D882F6B8}"/>
              </a:ext>
            </a:extLst>
          </p:cNvPr>
          <p:cNvSpPr txBox="1"/>
          <p:nvPr/>
        </p:nvSpPr>
        <p:spPr>
          <a:xfrm>
            <a:off x="887305" y="2844119"/>
            <a:ext cx="1494320" cy="338554"/>
          </a:xfrm>
          <a:prstGeom prst="rect">
            <a:avLst/>
          </a:prstGeom>
          <a:noFill/>
        </p:spPr>
        <p:txBody>
          <a:bodyPr wrap="none" rtlCol="0">
            <a:spAutoFit/>
          </a:bodyPr>
          <a:lstStyle/>
          <a:p>
            <a:r>
              <a:rPr lang="en-US" sz="1600" dirty="0" err="1">
                <a:solidFill>
                  <a:schemeClr val="bg1">
                    <a:lumMod val="75000"/>
                  </a:schemeClr>
                </a:solidFill>
              </a:rPr>
              <a:t>Phacomorphic</a:t>
            </a:r>
            <a:endParaRPr lang="en-US" sz="1600" dirty="0">
              <a:solidFill>
                <a:schemeClr val="bg1">
                  <a:lumMod val="75000"/>
                </a:schemeClr>
              </a:solidFill>
            </a:endParaRPr>
          </a:p>
        </p:txBody>
      </p:sp>
      <p:sp>
        <p:nvSpPr>
          <p:cNvPr id="51" name="TextBox 50">
            <a:extLst>
              <a:ext uri="{FF2B5EF4-FFF2-40B4-BE49-F238E27FC236}">
                <a16:creationId xmlns:a16="http://schemas.microsoft.com/office/drawing/2014/main" id="{156069D4-340B-4160-A336-EBF73557CEE0}"/>
              </a:ext>
            </a:extLst>
          </p:cNvPr>
          <p:cNvSpPr txBox="1"/>
          <p:nvPr/>
        </p:nvSpPr>
        <p:spPr>
          <a:xfrm>
            <a:off x="884725" y="3175578"/>
            <a:ext cx="1402948" cy="338554"/>
          </a:xfrm>
          <a:prstGeom prst="rect">
            <a:avLst/>
          </a:prstGeom>
          <a:noFill/>
        </p:spPr>
        <p:txBody>
          <a:bodyPr wrap="none" rtlCol="0">
            <a:spAutoFit/>
          </a:bodyPr>
          <a:lstStyle/>
          <a:p>
            <a:r>
              <a:rPr lang="en-US" sz="1600" dirty="0">
                <a:solidFill>
                  <a:schemeClr val="bg1">
                    <a:lumMod val="75000"/>
                  </a:schemeClr>
                </a:solidFill>
              </a:rPr>
              <a:t>Ectopia </a:t>
            </a:r>
            <a:r>
              <a:rPr lang="en-US" sz="1600" dirty="0" err="1">
                <a:solidFill>
                  <a:schemeClr val="bg1">
                    <a:lumMod val="75000"/>
                  </a:schemeClr>
                </a:solidFill>
              </a:rPr>
              <a:t>lentis</a:t>
            </a:r>
            <a:endParaRPr lang="en-US" sz="1600" dirty="0">
              <a:solidFill>
                <a:schemeClr val="bg1">
                  <a:lumMod val="75000"/>
                </a:schemeClr>
              </a:solidFill>
            </a:endParaRPr>
          </a:p>
        </p:txBody>
      </p:sp>
      <p:cxnSp>
        <p:nvCxnSpPr>
          <p:cNvPr id="71" name="Straight Connector 70">
            <a:extLst>
              <a:ext uri="{FF2B5EF4-FFF2-40B4-BE49-F238E27FC236}">
                <a16:creationId xmlns:a16="http://schemas.microsoft.com/office/drawing/2014/main" id="{C104938D-BA8D-4E39-9D5F-9EE2012F2F3C}"/>
              </a:ext>
            </a:extLst>
          </p:cNvPr>
          <p:cNvCxnSpPr>
            <a:cxnSpLocks/>
          </p:cNvCxnSpPr>
          <p:nvPr/>
        </p:nvCxnSpPr>
        <p:spPr>
          <a:xfrm flipH="1">
            <a:off x="762665" y="3023488"/>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2A7E4E40-472F-4E50-8A7A-45C10FDD7171}"/>
              </a:ext>
            </a:extLst>
          </p:cNvPr>
          <p:cNvCxnSpPr>
            <a:cxnSpLocks/>
          </p:cNvCxnSpPr>
          <p:nvPr/>
        </p:nvCxnSpPr>
        <p:spPr>
          <a:xfrm flipH="1">
            <a:off x="762665" y="3347853"/>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C3924889-45B9-4383-9C9E-48F0A9C27AD8}"/>
              </a:ext>
            </a:extLst>
          </p:cNvPr>
          <p:cNvCxnSpPr>
            <a:cxnSpLocks/>
          </p:cNvCxnSpPr>
          <p:nvPr/>
        </p:nvCxnSpPr>
        <p:spPr>
          <a:xfrm flipH="1">
            <a:off x="748719" y="2838976"/>
            <a:ext cx="13947" cy="5088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 name="Straight Arrow Connector 5">
            <a:extLst>
              <a:ext uri="{FF2B5EF4-FFF2-40B4-BE49-F238E27FC236}">
                <a16:creationId xmlns:a16="http://schemas.microsoft.com/office/drawing/2014/main" id="{A3439F0C-5143-461F-8F3C-2E830785DEFC}"/>
              </a:ext>
            </a:extLst>
          </p:cNvPr>
          <p:cNvCxnSpPr>
            <a:stCxn id="50" idx="2"/>
          </p:cNvCxnSpPr>
          <p:nvPr/>
        </p:nvCxnSpPr>
        <p:spPr>
          <a:xfrm flipH="1">
            <a:off x="2971800" y="589204"/>
            <a:ext cx="1591436" cy="706196"/>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0" name="Straight Arrow Connector 9">
            <a:extLst>
              <a:ext uri="{FF2B5EF4-FFF2-40B4-BE49-F238E27FC236}">
                <a16:creationId xmlns:a16="http://schemas.microsoft.com/office/drawing/2014/main" id="{84DC796E-F6ED-4FBB-82D2-A260F480BF8A}"/>
              </a:ext>
            </a:extLst>
          </p:cNvPr>
          <p:cNvCxnSpPr>
            <a:cxnSpLocks/>
          </p:cNvCxnSpPr>
          <p:nvPr/>
        </p:nvCxnSpPr>
        <p:spPr>
          <a:xfrm>
            <a:off x="4572000" y="589204"/>
            <a:ext cx="1600200" cy="706196"/>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6" name="Straight Arrow Connector 25">
            <a:extLst>
              <a:ext uri="{FF2B5EF4-FFF2-40B4-BE49-F238E27FC236}">
                <a16:creationId xmlns:a16="http://schemas.microsoft.com/office/drawing/2014/main" id="{B70E0124-9B84-41A5-8D84-A66B7838A706}"/>
              </a:ext>
            </a:extLst>
          </p:cNvPr>
          <p:cNvCxnSpPr>
            <a:cxnSpLocks/>
          </p:cNvCxnSpPr>
          <p:nvPr/>
        </p:nvCxnSpPr>
        <p:spPr>
          <a:xfrm flipH="1">
            <a:off x="1159539" y="1828800"/>
            <a:ext cx="1290435" cy="478059"/>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28" name="Straight Arrow Connector 27">
            <a:extLst>
              <a:ext uri="{FF2B5EF4-FFF2-40B4-BE49-F238E27FC236}">
                <a16:creationId xmlns:a16="http://schemas.microsoft.com/office/drawing/2014/main" id="{567A4249-5C59-4416-8A8E-1C35913900AB}"/>
              </a:ext>
            </a:extLst>
          </p:cNvPr>
          <p:cNvCxnSpPr>
            <a:cxnSpLocks/>
          </p:cNvCxnSpPr>
          <p:nvPr/>
        </p:nvCxnSpPr>
        <p:spPr>
          <a:xfrm>
            <a:off x="2449973" y="1832208"/>
            <a:ext cx="1268784"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56" name="Text Box 6">
            <a:extLst>
              <a:ext uri="{FF2B5EF4-FFF2-40B4-BE49-F238E27FC236}">
                <a16:creationId xmlns:a16="http://schemas.microsoft.com/office/drawing/2014/main" id="{557983BD-9D64-49B9-A366-A08663B0451F}"/>
              </a:ext>
            </a:extLst>
          </p:cNvPr>
          <p:cNvSpPr txBox="1">
            <a:spLocks noChangeArrowheads="1"/>
          </p:cNvSpPr>
          <p:nvPr/>
        </p:nvSpPr>
        <p:spPr bwMode="auto">
          <a:xfrm>
            <a:off x="5029200" y="2356376"/>
            <a:ext cx="813043"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r" eaLnBrk="1" hangingPunct="1">
              <a:lnSpc>
                <a:spcPct val="80000"/>
              </a:lnSpc>
              <a:spcBef>
                <a:spcPct val="0"/>
              </a:spcBef>
              <a:buClrTx/>
              <a:buSzTx/>
              <a:buFontTx/>
              <a:buNone/>
            </a:pPr>
            <a:r>
              <a:rPr lang="en-US" altLang="en-US" sz="1800" dirty="0">
                <a:solidFill>
                  <a:schemeClr val="bg1">
                    <a:lumMod val="75000"/>
                  </a:schemeClr>
                </a:solidFill>
              </a:rPr>
              <a:t>‘Push’</a:t>
            </a:r>
          </a:p>
        </p:txBody>
      </p:sp>
      <p:sp>
        <p:nvSpPr>
          <p:cNvPr id="57" name="Text Box 14">
            <a:extLst>
              <a:ext uri="{FF2B5EF4-FFF2-40B4-BE49-F238E27FC236}">
                <a16:creationId xmlns:a16="http://schemas.microsoft.com/office/drawing/2014/main" id="{5DAFA1C1-3A29-4C27-A379-663FDD22E326}"/>
              </a:ext>
            </a:extLst>
          </p:cNvPr>
          <p:cNvSpPr txBox="1">
            <a:spLocks noChangeArrowheads="1"/>
          </p:cNvSpPr>
          <p:nvPr/>
        </p:nvSpPr>
        <p:spPr bwMode="auto">
          <a:xfrm>
            <a:off x="7620000" y="2365901"/>
            <a:ext cx="671979"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t>‘Pull’</a:t>
            </a:r>
          </a:p>
        </p:txBody>
      </p:sp>
      <p:cxnSp>
        <p:nvCxnSpPr>
          <p:cNvPr id="58" name="Straight Arrow Connector 57">
            <a:extLst>
              <a:ext uri="{FF2B5EF4-FFF2-40B4-BE49-F238E27FC236}">
                <a16:creationId xmlns:a16="http://schemas.microsoft.com/office/drawing/2014/main" id="{E874FEE9-46BD-46A3-90A3-DE7CC220FBFF}"/>
              </a:ext>
            </a:extLst>
          </p:cNvPr>
          <p:cNvCxnSpPr>
            <a:cxnSpLocks/>
          </p:cNvCxnSpPr>
          <p:nvPr/>
        </p:nvCxnSpPr>
        <p:spPr>
          <a:xfrm flipH="1">
            <a:off x="5867400" y="1828800"/>
            <a:ext cx="849775"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59" name="Straight Arrow Connector 58">
            <a:extLst>
              <a:ext uri="{FF2B5EF4-FFF2-40B4-BE49-F238E27FC236}">
                <a16:creationId xmlns:a16="http://schemas.microsoft.com/office/drawing/2014/main" id="{C370A4A1-FE96-4E70-B89E-839542A5E241}"/>
              </a:ext>
            </a:extLst>
          </p:cNvPr>
          <p:cNvCxnSpPr>
            <a:cxnSpLocks/>
          </p:cNvCxnSpPr>
          <p:nvPr/>
        </p:nvCxnSpPr>
        <p:spPr>
          <a:xfrm>
            <a:off x="6717173" y="1832208"/>
            <a:ext cx="902827" cy="474047"/>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62" name="Text Box 16">
            <a:extLst>
              <a:ext uri="{FF2B5EF4-FFF2-40B4-BE49-F238E27FC236}">
                <a16:creationId xmlns:a16="http://schemas.microsoft.com/office/drawing/2014/main" id="{33538067-0726-41B0-93FF-357EF00CA62D}"/>
              </a:ext>
            </a:extLst>
          </p:cNvPr>
          <p:cNvSpPr txBox="1">
            <a:spLocks noChangeArrowheads="1"/>
          </p:cNvSpPr>
          <p:nvPr/>
        </p:nvSpPr>
        <p:spPr bwMode="auto">
          <a:xfrm>
            <a:off x="8065437" y="2684785"/>
            <a:ext cx="628698"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NVG</a:t>
            </a:r>
          </a:p>
        </p:txBody>
      </p:sp>
      <p:sp>
        <p:nvSpPr>
          <p:cNvPr id="70" name="Text Box 21">
            <a:extLst>
              <a:ext uri="{FF2B5EF4-FFF2-40B4-BE49-F238E27FC236}">
                <a16:creationId xmlns:a16="http://schemas.microsoft.com/office/drawing/2014/main" id="{86C32650-BE1F-4CC3-8DB5-0C136D877E6F}"/>
              </a:ext>
            </a:extLst>
          </p:cNvPr>
          <p:cNvSpPr txBox="1">
            <a:spLocks noChangeArrowheads="1"/>
          </p:cNvSpPr>
          <p:nvPr/>
        </p:nvSpPr>
        <p:spPr bwMode="auto">
          <a:xfrm>
            <a:off x="8070534" y="3048000"/>
            <a:ext cx="526106"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a:solidFill>
                  <a:schemeClr val="bg1">
                    <a:lumMod val="75000"/>
                  </a:schemeClr>
                </a:solidFill>
              </a:rPr>
              <a:t>ICE</a:t>
            </a:r>
          </a:p>
        </p:txBody>
      </p:sp>
      <p:sp>
        <p:nvSpPr>
          <p:cNvPr id="75" name="Text Box 45">
            <a:extLst>
              <a:ext uri="{FF2B5EF4-FFF2-40B4-BE49-F238E27FC236}">
                <a16:creationId xmlns:a16="http://schemas.microsoft.com/office/drawing/2014/main" id="{2B6EDA2D-8F55-4DFD-A225-8C03CE6FC7F3}"/>
              </a:ext>
            </a:extLst>
          </p:cNvPr>
          <p:cNvSpPr txBox="1">
            <a:spLocks noChangeArrowheads="1"/>
          </p:cNvSpPr>
          <p:nvPr/>
        </p:nvSpPr>
        <p:spPr bwMode="auto">
          <a:xfrm>
            <a:off x="8073162" y="3810000"/>
            <a:ext cx="1070837" cy="74635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ts val="1700"/>
              </a:lnSpc>
              <a:spcBef>
                <a:spcPct val="0"/>
              </a:spcBef>
              <a:buClrTx/>
              <a:buSzTx/>
              <a:buFontTx/>
              <a:buNone/>
            </a:pPr>
            <a:r>
              <a:rPr lang="en-US" altLang="en-US" sz="1600" dirty="0">
                <a:solidFill>
                  <a:schemeClr val="bg1">
                    <a:lumMod val="75000"/>
                  </a:schemeClr>
                </a:solidFill>
              </a:rPr>
              <a:t>Epithelial/ fibrous ingrowth</a:t>
            </a:r>
          </a:p>
        </p:txBody>
      </p:sp>
      <p:cxnSp>
        <p:nvCxnSpPr>
          <p:cNvPr id="77" name="Straight Connector 76">
            <a:extLst>
              <a:ext uri="{FF2B5EF4-FFF2-40B4-BE49-F238E27FC236}">
                <a16:creationId xmlns:a16="http://schemas.microsoft.com/office/drawing/2014/main" id="{FC090BD7-F2E1-4464-B57B-9CBE5874C89B}"/>
              </a:ext>
            </a:extLst>
          </p:cNvPr>
          <p:cNvCxnSpPr>
            <a:cxnSpLocks/>
          </p:cNvCxnSpPr>
          <p:nvPr/>
        </p:nvCxnSpPr>
        <p:spPr>
          <a:xfrm>
            <a:off x="7873969" y="2674448"/>
            <a:ext cx="7724" cy="128795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8" name="Straight Connector 77">
            <a:extLst>
              <a:ext uri="{FF2B5EF4-FFF2-40B4-BE49-F238E27FC236}">
                <a16:creationId xmlns:a16="http://schemas.microsoft.com/office/drawing/2014/main" id="{B1922ED5-C3D8-43D8-A00D-1D6BC9201DBA}"/>
              </a:ext>
            </a:extLst>
          </p:cNvPr>
          <p:cNvCxnSpPr/>
          <p:nvPr/>
        </p:nvCxnSpPr>
        <p:spPr>
          <a:xfrm flipH="1">
            <a:off x="7873968" y="2840262"/>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9" name="Straight Connector 78">
            <a:extLst>
              <a:ext uri="{FF2B5EF4-FFF2-40B4-BE49-F238E27FC236}">
                <a16:creationId xmlns:a16="http://schemas.microsoft.com/office/drawing/2014/main" id="{77019ED2-6D69-4A60-9D19-D4DB786EA3A0}"/>
              </a:ext>
            </a:extLst>
          </p:cNvPr>
          <p:cNvCxnSpPr/>
          <p:nvPr/>
        </p:nvCxnSpPr>
        <p:spPr>
          <a:xfrm flipH="1">
            <a:off x="7873968" y="3213518"/>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1" name="Straight Connector 80">
            <a:extLst>
              <a:ext uri="{FF2B5EF4-FFF2-40B4-BE49-F238E27FC236}">
                <a16:creationId xmlns:a16="http://schemas.microsoft.com/office/drawing/2014/main" id="{9796A12F-4125-4C05-8EE8-A388740C580D}"/>
              </a:ext>
            </a:extLst>
          </p:cNvPr>
          <p:cNvCxnSpPr/>
          <p:nvPr/>
        </p:nvCxnSpPr>
        <p:spPr>
          <a:xfrm flipH="1">
            <a:off x="7877837" y="3581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3" name="Straight Connector 82">
            <a:extLst>
              <a:ext uri="{FF2B5EF4-FFF2-40B4-BE49-F238E27FC236}">
                <a16:creationId xmlns:a16="http://schemas.microsoft.com/office/drawing/2014/main" id="{7FDC5F4B-9BF0-42AD-B8BB-2F2399BCF1E2}"/>
              </a:ext>
            </a:extLst>
          </p:cNvPr>
          <p:cNvCxnSpPr/>
          <p:nvPr/>
        </p:nvCxnSpPr>
        <p:spPr>
          <a:xfrm flipH="1">
            <a:off x="7881693" y="3962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93" name="Text Box 42">
            <a:extLst>
              <a:ext uri="{FF2B5EF4-FFF2-40B4-BE49-F238E27FC236}">
                <a16:creationId xmlns:a16="http://schemas.microsoft.com/office/drawing/2014/main" id="{53BAB77F-E061-4834-9068-34BDF78AD071}"/>
              </a:ext>
            </a:extLst>
          </p:cNvPr>
          <p:cNvSpPr txBox="1">
            <a:spLocks noChangeArrowheads="1"/>
          </p:cNvSpPr>
          <p:nvPr/>
        </p:nvSpPr>
        <p:spPr bwMode="auto">
          <a:xfrm>
            <a:off x="8111387" y="3429000"/>
            <a:ext cx="856196"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Flat AC</a:t>
            </a:r>
          </a:p>
        </p:txBody>
      </p:sp>
      <p:sp>
        <p:nvSpPr>
          <p:cNvPr id="100" name="Text Box 23">
            <a:extLst>
              <a:ext uri="{FF2B5EF4-FFF2-40B4-BE49-F238E27FC236}">
                <a16:creationId xmlns:a16="http://schemas.microsoft.com/office/drawing/2014/main" id="{D8F2FCFF-2984-4836-B000-9C5601A8EAAA}"/>
              </a:ext>
            </a:extLst>
          </p:cNvPr>
          <p:cNvSpPr txBox="1">
            <a:spLocks noChangeArrowheads="1"/>
          </p:cNvSpPr>
          <p:nvPr/>
        </p:nvSpPr>
        <p:spPr bwMode="auto">
          <a:xfrm>
            <a:off x="5530369" y="2667000"/>
            <a:ext cx="2143536"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Aqueous misdirection</a:t>
            </a:r>
          </a:p>
        </p:txBody>
      </p:sp>
      <p:cxnSp>
        <p:nvCxnSpPr>
          <p:cNvPr id="104" name="Straight Connector 103">
            <a:extLst>
              <a:ext uri="{FF2B5EF4-FFF2-40B4-BE49-F238E27FC236}">
                <a16:creationId xmlns:a16="http://schemas.microsoft.com/office/drawing/2014/main" id="{49D87D4A-E317-4446-9B95-5184CB3968F3}"/>
              </a:ext>
            </a:extLst>
          </p:cNvPr>
          <p:cNvCxnSpPr>
            <a:cxnSpLocks/>
          </p:cNvCxnSpPr>
          <p:nvPr/>
        </p:nvCxnSpPr>
        <p:spPr>
          <a:xfrm flipH="1">
            <a:off x="5316229" y="2667000"/>
            <a:ext cx="7397" cy="25314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5" name="Straight Connector 104">
            <a:extLst>
              <a:ext uri="{FF2B5EF4-FFF2-40B4-BE49-F238E27FC236}">
                <a16:creationId xmlns:a16="http://schemas.microsoft.com/office/drawing/2014/main" id="{F40B6D71-75A8-4A88-864D-00D14C2F710D}"/>
              </a:ext>
            </a:extLst>
          </p:cNvPr>
          <p:cNvCxnSpPr/>
          <p:nvPr/>
        </p:nvCxnSpPr>
        <p:spPr>
          <a:xfrm flipH="1">
            <a:off x="5323624" y="2832814"/>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6" name="Straight Connector 105">
            <a:extLst>
              <a:ext uri="{FF2B5EF4-FFF2-40B4-BE49-F238E27FC236}">
                <a16:creationId xmlns:a16="http://schemas.microsoft.com/office/drawing/2014/main" id="{010BF7B2-AA07-4DCF-822D-E2DB5CC0BF59}"/>
              </a:ext>
            </a:extLst>
          </p:cNvPr>
          <p:cNvCxnSpPr/>
          <p:nvPr/>
        </p:nvCxnSpPr>
        <p:spPr>
          <a:xfrm flipH="1">
            <a:off x="5323624" y="3360065"/>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a:extLst>
              <a:ext uri="{FF2B5EF4-FFF2-40B4-BE49-F238E27FC236}">
                <a16:creationId xmlns:a16="http://schemas.microsoft.com/office/drawing/2014/main" id="{BAC8035C-3999-4C31-93CD-6C0D2ADEB73B}"/>
              </a:ext>
            </a:extLst>
          </p:cNvPr>
          <p:cNvCxnSpPr/>
          <p:nvPr/>
        </p:nvCxnSpPr>
        <p:spPr>
          <a:xfrm flipH="1">
            <a:off x="5323536" y="3786938"/>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8" name="Straight Connector 107">
            <a:extLst>
              <a:ext uri="{FF2B5EF4-FFF2-40B4-BE49-F238E27FC236}">
                <a16:creationId xmlns:a16="http://schemas.microsoft.com/office/drawing/2014/main" id="{DB64CAEE-69B4-426A-8A5B-D1269DBF0F66}"/>
              </a:ext>
            </a:extLst>
          </p:cNvPr>
          <p:cNvCxnSpPr/>
          <p:nvPr/>
        </p:nvCxnSpPr>
        <p:spPr>
          <a:xfrm flipH="1">
            <a:off x="5327493" y="4249152"/>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12" name="Straight Connector 111">
            <a:extLst>
              <a:ext uri="{FF2B5EF4-FFF2-40B4-BE49-F238E27FC236}">
                <a16:creationId xmlns:a16="http://schemas.microsoft.com/office/drawing/2014/main" id="{99A16C30-4BE4-48E5-8B65-0C5F3039B8DC}"/>
              </a:ext>
            </a:extLst>
          </p:cNvPr>
          <p:cNvCxnSpPr/>
          <p:nvPr/>
        </p:nvCxnSpPr>
        <p:spPr>
          <a:xfrm flipH="1">
            <a:off x="5333455" y="51816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13" name="Text Box 42">
            <a:extLst>
              <a:ext uri="{FF2B5EF4-FFF2-40B4-BE49-F238E27FC236}">
                <a16:creationId xmlns:a16="http://schemas.microsoft.com/office/drawing/2014/main" id="{056DFFD9-3CA2-42E7-90FE-4F14522E3504}"/>
              </a:ext>
            </a:extLst>
          </p:cNvPr>
          <p:cNvSpPr txBox="1">
            <a:spLocks noChangeArrowheads="1"/>
          </p:cNvSpPr>
          <p:nvPr/>
        </p:nvSpPr>
        <p:spPr bwMode="auto">
          <a:xfrm>
            <a:off x="5533954" y="3623846"/>
            <a:ext cx="1563248"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Retinal surgery</a:t>
            </a:r>
          </a:p>
        </p:txBody>
      </p:sp>
      <p:sp>
        <p:nvSpPr>
          <p:cNvPr id="118" name="Text Box 47">
            <a:extLst>
              <a:ext uri="{FF2B5EF4-FFF2-40B4-BE49-F238E27FC236}">
                <a16:creationId xmlns:a16="http://schemas.microsoft.com/office/drawing/2014/main" id="{3F59D898-ECAD-49F0-9425-2A1BC8DDA7B5}"/>
              </a:ext>
            </a:extLst>
          </p:cNvPr>
          <p:cNvSpPr txBox="1">
            <a:spLocks noChangeArrowheads="1"/>
          </p:cNvSpPr>
          <p:nvPr/>
        </p:nvSpPr>
        <p:spPr bwMode="auto">
          <a:xfrm>
            <a:off x="5523688" y="4538246"/>
            <a:ext cx="1414170"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Drug-induced</a:t>
            </a:r>
          </a:p>
        </p:txBody>
      </p:sp>
      <p:sp>
        <p:nvSpPr>
          <p:cNvPr id="16" name="TextBox 15">
            <a:extLst>
              <a:ext uri="{FF2B5EF4-FFF2-40B4-BE49-F238E27FC236}">
                <a16:creationId xmlns:a16="http://schemas.microsoft.com/office/drawing/2014/main" id="{984E008D-FBBA-42B4-940E-EA26772E0161}"/>
              </a:ext>
            </a:extLst>
          </p:cNvPr>
          <p:cNvSpPr txBox="1"/>
          <p:nvPr/>
        </p:nvSpPr>
        <p:spPr>
          <a:xfrm>
            <a:off x="6230528" y="5257800"/>
            <a:ext cx="1326004" cy="369332"/>
          </a:xfrm>
          <a:prstGeom prst="rect">
            <a:avLst/>
          </a:prstGeom>
          <a:noFill/>
        </p:spPr>
        <p:txBody>
          <a:bodyPr wrap="none" rtlCol="0">
            <a:spAutoFit/>
          </a:bodyPr>
          <a:lstStyle/>
          <a:p>
            <a:pPr algn="ctr"/>
            <a:r>
              <a:rPr lang="en-US" dirty="0"/>
              <a:t>Both/Either</a:t>
            </a:r>
          </a:p>
        </p:txBody>
      </p:sp>
      <p:cxnSp>
        <p:nvCxnSpPr>
          <p:cNvPr id="125" name="Straight Connector 124">
            <a:extLst>
              <a:ext uri="{FF2B5EF4-FFF2-40B4-BE49-F238E27FC236}">
                <a16:creationId xmlns:a16="http://schemas.microsoft.com/office/drawing/2014/main" id="{01138141-D318-4ED7-A7FE-D8F2155CE890}"/>
              </a:ext>
            </a:extLst>
          </p:cNvPr>
          <p:cNvCxnSpPr/>
          <p:nvPr/>
        </p:nvCxnSpPr>
        <p:spPr>
          <a:xfrm flipH="1">
            <a:off x="5334000" y="4724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26" name="Straight Connector 125">
            <a:extLst>
              <a:ext uri="{FF2B5EF4-FFF2-40B4-BE49-F238E27FC236}">
                <a16:creationId xmlns:a16="http://schemas.microsoft.com/office/drawing/2014/main" id="{6A68A6E1-B33D-4DCB-B058-B68464DE4B44}"/>
              </a:ext>
            </a:extLst>
          </p:cNvPr>
          <p:cNvCxnSpPr/>
          <p:nvPr/>
        </p:nvCxnSpPr>
        <p:spPr>
          <a:xfrm flipH="1">
            <a:off x="6659428" y="6172200"/>
            <a:ext cx="24447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27" name="Text Box 47">
            <a:extLst>
              <a:ext uri="{FF2B5EF4-FFF2-40B4-BE49-F238E27FC236}">
                <a16:creationId xmlns:a16="http://schemas.microsoft.com/office/drawing/2014/main" id="{CB562EB8-FC3E-4FF1-9CAC-25A982EDFAD7}"/>
              </a:ext>
            </a:extLst>
          </p:cNvPr>
          <p:cNvSpPr txBox="1">
            <a:spLocks noChangeArrowheads="1"/>
          </p:cNvSpPr>
          <p:nvPr/>
        </p:nvSpPr>
        <p:spPr bwMode="auto">
          <a:xfrm>
            <a:off x="6929102" y="6002923"/>
            <a:ext cx="807401"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b="1" dirty="0"/>
              <a:t>Tumor</a:t>
            </a:r>
          </a:p>
        </p:txBody>
      </p:sp>
      <p:sp>
        <p:nvSpPr>
          <p:cNvPr id="128" name="Text Box 45">
            <a:extLst>
              <a:ext uri="{FF2B5EF4-FFF2-40B4-BE49-F238E27FC236}">
                <a16:creationId xmlns:a16="http://schemas.microsoft.com/office/drawing/2014/main" id="{2B14E4F1-0A9B-43CA-851A-DE098D068E26}"/>
              </a:ext>
            </a:extLst>
          </p:cNvPr>
          <p:cNvSpPr txBox="1">
            <a:spLocks noChangeArrowheads="1"/>
          </p:cNvSpPr>
          <p:nvPr/>
        </p:nvSpPr>
        <p:spPr bwMode="auto">
          <a:xfrm>
            <a:off x="6901248" y="5605046"/>
            <a:ext cx="1404552"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Inflammation</a:t>
            </a:r>
          </a:p>
        </p:txBody>
      </p:sp>
      <p:cxnSp>
        <p:nvCxnSpPr>
          <p:cNvPr id="129" name="Straight Connector 128">
            <a:extLst>
              <a:ext uri="{FF2B5EF4-FFF2-40B4-BE49-F238E27FC236}">
                <a16:creationId xmlns:a16="http://schemas.microsoft.com/office/drawing/2014/main" id="{1C03588A-559C-4FF7-A730-3C814B3E6C4C}"/>
              </a:ext>
            </a:extLst>
          </p:cNvPr>
          <p:cNvCxnSpPr/>
          <p:nvPr/>
        </p:nvCxnSpPr>
        <p:spPr>
          <a:xfrm flipH="1">
            <a:off x="6659973" y="5782355"/>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3" name="Straight Connector 22">
            <a:extLst>
              <a:ext uri="{FF2B5EF4-FFF2-40B4-BE49-F238E27FC236}">
                <a16:creationId xmlns:a16="http://schemas.microsoft.com/office/drawing/2014/main" id="{5227FDFD-469A-47AE-BC94-11CE6418AA83}"/>
              </a:ext>
            </a:extLst>
          </p:cNvPr>
          <p:cNvCxnSpPr/>
          <p:nvPr/>
        </p:nvCxnSpPr>
        <p:spPr>
          <a:xfrm>
            <a:off x="6659428" y="5596201"/>
            <a:ext cx="0" cy="5759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52" name="Text Box 47">
            <a:extLst>
              <a:ext uri="{FF2B5EF4-FFF2-40B4-BE49-F238E27FC236}">
                <a16:creationId xmlns:a16="http://schemas.microsoft.com/office/drawing/2014/main" id="{E3578916-9804-473C-8F06-D4FA0BCEDFD0}"/>
              </a:ext>
            </a:extLst>
          </p:cNvPr>
          <p:cNvSpPr txBox="1">
            <a:spLocks noChangeArrowheads="1"/>
          </p:cNvSpPr>
          <p:nvPr/>
        </p:nvSpPr>
        <p:spPr bwMode="auto">
          <a:xfrm>
            <a:off x="5543446" y="4055146"/>
            <a:ext cx="1619354"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err="1">
                <a:solidFill>
                  <a:schemeClr val="bg1">
                    <a:lumMod val="75000"/>
                  </a:schemeClr>
                </a:solidFill>
              </a:rPr>
              <a:t>Nanophthalmos</a:t>
            </a:r>
            <a:endParaRPr lang="en-US" altLang="en-US" sz="1600" dirty="0">
              <a:solidFill>
                <a:schemeClr val="bg1">
                  <a:lumMod val="75000"/>
                </a:schemeClr>
              </a:solidFill>
            </a:endParaRPr>
          </a:p>
        </p:txBody>
      </p:sp>
      <p:sp>
        <p:nvSpPr>
          <p:cNvPr id="53" name="Text Box 45">
            <a:extLst>
              <a:ext uri="{FF2B5EF4-FFF2-40B4-BE49-F238E27FC236}">
                <a16:creationId xmlns:a16="http://schemas.microsoft.com/office/drawing/2014/main" id="{57D1A14F-68FE-47D2-983C-1A879D66A9DC}"/>
              </a:ext>
            </a:extLst>
          </p:cNvPr>
          <p:cNvSpPr txBox="1">
            <a:spLocks noChangeArrowheads="1"/>
          </p:cNvSpPr>
          <p:nvPr/>
        </p:nvSpPr>
        <p:spPr bwMode="auto">
          <a:xfrm>
            <a:off x="5523688" y="5013493"/>
            <a:ext cx="582211"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PFV</a:t>
            </a:r>
          </a:p>
        </p:txBody>
      </p:sp>
      <p:sp>
        <p:nvSpPr>
          <p:cNvPr id="54" name="Text Box 42">
            <a:extLst>
              <a:ext uri="{FF2B5EF4-FFF2-40B4-BE49-F238E27FC236}">
                <a16:creationId xmlns:a16="http://schemas.microsoft.com/office/drawing/2014/main" id="{E1E37D2C-2C52-446B-843B-01E64990D3EC}"/>
              </a:ext>
            </a:extLst>
          </p:cNvPr>
          <p:cNvSpPr txBox="1">
            <a:spLocks noChangeArrowheads="1"/>
          </p:cNvSpPr>
          <p:nvPr/>
        </p:nvSpPr>
        <p:spPr bwMode="auto">
          <a:xfrm>
            <a:off x="5551406" y="3192546"/>
            <a:ext cx="2276072"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ERD/choroidal effusion</a:t>
            </a:r>
          </a:p>
        </p:txBody>
      </p:sp>
      <p:sp>
        <p:nvSpPr>
          <p:cNvPr id="3" name="TextBox 2">
            <a:extLst>
              <a:ext uri="{FF2B5EF4-FFF2-40B4-BE49-F238E27FC236}">
                <a16:creationId xmlns:a16="http://schemas.microsoft.com/office/drawing/2014/main" id="{347514E9-5EC1-4A4C-939E-A8E93F18C37C}"/>
              </a:ext>
            </a:extLst>
          </p:cNvPr>
          <p:cNvSpPr txBox="1"/>
          <p:nvPr/>
        </p:nvSpPr>
        <p:spPr>
          <a:xfrm>
            <a:off x="2522124" y="3660392"/>
            <a:ext cx="4941559" cy="1323439"/>
          </a:xfrm>
          <a:prstGeom prst="rect">
            <a:avLst/>
          </a:prstGeom>
          <a:solidFill>
            <a:srgbClr val="F8E284"/>
          </a:solidFill>
        </p:spPr>
        <p:txBody>
          <a:bodyPr wrap="square" rtlCol="0">
            <a:spAutoFit/>
          </a:bodyPr>
          <a:lstStyle/>
          <a:p>
            <a:r>
              <a:rPr lang="en-US" sz="1600" i="1" dirty="0">
                <a:solidFill>
                  <a:schemeClr val="bg1">
                    <a:lumMod val="75000"/>
                  </a:schemeClr>
                </a:solidFill>
              </a:rPr>
              <a:t>How would a tumor </a:t>
            </a:r>
            <a:r>
              <a:rPr lang="en-US" sz="1600" b="1" dirty="0">
                <a:solidFill>
                  <a:schemeClr val="bg1">
                    <a:lumMod val="75000"/>
                  </a:schemeClr>
                </a:solidFill>
              </a:rPr>
              <a:t>pull</a:t>
            </a:r>
            <a:r>
              <a:rPr lang="en-US" sz="1600" i="1" dirty="0">
                <a:solidFill>
                  <a:schemeClr val="bg1">
                    <a:lumMod val="75000"/>
                  </a:schemeClr>
                </a:solidFill>
              </a:rPr>
              <a:t> the angle closed?</a:t>
            </a:r>
          </a:p>
          <a:p>
            <a:r>
              <a:rPr lang="en-US" sz="1600" dirty="0">
                <a:solidFill>
                  <a:schemeClr val="bg1">
                    <a:lumMod val="75000"/>
                  </a:schemeClr>
                </a:solidFill>
              </a:rPr>
              <a:t>Via one of two mechanisms:</a:t>
            </a:r>
          </a:p>
          <a:p>
            <a:r>
              <a:rPr lang="en-US" sz="1600" dirty="0">
                <a:solidFill>
                  <a:schemeClr val="bg1">
                    <a:lumMod val="75000"/>
                  </a:schemeClr>
                </a:solidFill>
              </a:rPr>
              <a:t>--</a:t>
            </a:r>
            <a:r>
              <a:rPr lang="en-US" sz="1600" b="1" dirty="0">
                <a:solidFill>
                  <a:schemeClr val="bg1">
                    <a:lumMod val="75000"/>
                  </a:schemeClr>
                </a:solidFill>
              </a:rPr>
              <a:t>Tumor-induced NVI/NVA leading to NVG </a:t>
            </a:r>
          </a:p>
          <a:p>
            <a:r>
              <a:rPr lang="en-US" sz="1600" dirty="0">
                <a:solidFill>
                  <a:schemeClr val="bg1">
                    <a:lumMod val="75000"/>
                  </a:schemeClr>
                </a:solidFill>
              </a:rPr>
              <a:t>--Tumor necrosis can produce severe inflammation, leading to posterior synechiae and/or PAS</a:t>
            </a:r>
          </a:p>
        </p:txBody>
      </p:sp>
      <p:cxnSp>
        <p:nvCxnSpPr>
          <p:cNvPr id="21" name="Connector: Elbow 20">
            <a:extLst>
              <a:ext uri="{FF2B5EF4-FFF2-40B4-BE49-F238E27FC236}">
                <a16:creationId xmlns:a16="http://schemas.microsoft.com/office/drawing/2014/main" id="{9CBA8279-FC12-404D-8BDA-D555530A6D0D}"/>
              </a:ext>
            </a:extLst>
          </p:cNvPr>
          <p:cNvCxnSpPr>
            <a:cxnSpLocks/>
          </p:cNvCxnSpPr>
          <p:nvPr/>
        </p:nvCxnSpPr>
        <p:spPr>
          <a:xfrm rot="16200000" flipH="1">
            <a:off x="7622331" y="4255514"/>
            <a:ext cx="754914" cy="236191"/>
          </a:xfrm>
          <a:prstGeom prst="bentConnector3">
            <a:avLst>
              <a:gd name="adj1" fmla="val 104419"/>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69" name="Text Box 47">
            <a:extLst>
              <a:ext uri="{FF2B5EF4-FFF2-40B4-BE49-F238E27FC236}">
                <a16:creationId xmlns:a16="http://schemas.microsoft.com/office/drawing/2014/main" id="{4D97FD5C-B901-40BA-9E78-C8EB2D510429}"/>
              </a:ext>
            </a:extLst>
          </p:cNvPr>
          <p:cNvSpPr txBox="1">
            <a:spLocks noChangeArrowheads="1"/>
          </p:cNvSpPr>
          <p:nvPr/>
        </p:nvSpPr>
        <p:spPr bwMode="auto">
          <a:xfrm>
            <a:off x="8053281" y="4596111"/>
            <a:ext cx="807401" cy="338554"/>
          </a:xfrm>
          <a:prstGeom prst="rect">
            <a:avLst/>
          </a:prstGeom>
          <a:no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b="1" dirty="0"/>
              <a:t>Tumor</a:t>
            </a:r>
          </a:p>
        </p:txBody>
      </p:sp>
      <p:sp>
        <p:nvSpPr>
          <p:cNvPr id="60" name="Oval 59">
            <a:extLst>
              <a:ext uri="{FF2B5EF4-FFF2-40B4-BE49-F238E27FC236}">
                <a16:creationId xmlns:a16="http://schemas.microsoft.com/office/drawing/2014/main" id="{CA065540-8F70-427E-B5F7-7CA834BCF4A0}"/>
              </a:ext>
            </a:extLst>
          </p:cNvPr>
          <p:cNvSpPr/>
          <p:nvPr/>
        </p:nvSpPr>
        <p:spPr>
          <a:xfrm>
            <a:off x="8014693" y="4556358"/>
            <a:ext cx="884575" cy="430469"/>
          </a:xfrm>
          <a:prstGeom prst="ellipse">
            <a:avLst/>
          </a:prstGeom>
          <a:noFill/>
          <a:ln>
            <a:solidFill>
              <a:schemeClr val="tx1"/>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Oval 60">
            <a:extLst>
              <a:ext uri="{FF2B5EF4-FFF2-40B4-BE49-F238E27FC236}">
                <a16:creationId xmlns:a16="http://schemas.microsoft.com/office/drawing/2014/main" id="{1D60E733-458F-4513-A33D-57D1D4924388}"/>
              </a:ext>
            </a:extLst>
          </p:cNvPr>
          <p:cNvSpPr/>
          <p:nvPr/>
        </p:nvSpPr>
        <p:spPr>
          <a:xfrm>
            <a:off x="6858000" y="5956965"/>
            <a:ext cx="911200" cy="430469"/>
          </a:xfrm>
          <a:prstGeom prst="ellipse">
            <a:avLst/>
          </a:prstGeom>
          <a:noFill/>
          <a:ln>
            <a:solidFill>
              <a:schemeClr val="tx1"/>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 name="TextBox 54">
            <a:extLst>
              <a:ext uri="{FF2B5EF4-FFF2-40B4-BE49-F238E27FC236}">
                <a16:creationId xmlns:a16="http://schemas.microsoft.com/office/drawing/2014/main" id="{C1EB801A-28D1-48F8-BD32-B399C11303A4}"/>
              </a:ext>
            </a:extLst>
          </p:cNvPr>
          <p:cNvSpPr txBox="1"/>
          <p:nvPr/>
        </p:nvSpPr>
        <p:spPr>
          <a:xfrm>
            <a:off x="1961146" y="4571141"/>
            <a:ext cx="4202882" cy="954107"/>
          </a:xfrm>
          <a:prstGeom prst="rect">
            <a:avLst/>
          </a:prstGeom>
          <a:solidFill>
            <a:schemeClr val="accent5">
              <a:lumMod val="75000"/>
            </a:schemeClr>
          </a:solidFill>
        </p:spPr>
        <p:txBody>
          <a:bodyPr wrap="none" rtlCol="0">
            <a:spAutoFit/>
          </a:bodyPr>
          <a:lstStyle/>
          <a:p>
            <a:r>
              <a:rPr lang="en-US" sz="1400" i="1" dirty="0">
                <a:solidFill>
                  <a:schemeClr val="bg1">
                    <a:lumMod val="50000"/>
                  </a:schemeClr>
                </a:solidFill>
              </a:rPr>
              <a:t>Which tumors are notorious for inducing NVI/NVA?</a:t>
            </a:r>
          </a:p>
          <a:p>
            <a:r>
              <a:rPr lang="en-US" sz="1400" dirty="0">
                <a:solidFill>
                  <a:schemeClr val="bg1">
                    <a:lumMod val="50000"/>
                  </a:schemeClr>
                </a:solidFill>
              </a:rPr>
              <a:t>--Retinoblastoma</a:t>
            </a:r>
          </a:p>
          <a:p>
            <a:r>
              <a:rPr lang="en-US" sz="1400" dirty="0">
                <a:solidFill>
                  <a:schemeClr val="bg1">
                    <a:lumMod val="50000"/>
                  </a:schemeClr>
                </a:solidFill>
              </a:rPr>
              <a:t>--</a:t>
            </a:r>
            <a:r>
              <a:rPr lang="en-US" sz="1400" b="1" dirty="0" err="1">
                <a:solidFill>
                  <a:srgbClr val="0000FF"/>
                </a:solidFill>
              </a:rPr>
              <a:t>Medulloepithelioma</a:t>
            </a:r>
            <a:endParaRPr lang="en-US" sz="1400" b="1" dirty="0">
              <a:solidFill>
                <a:schemeClr val="bg1">
                  <a:lumMod val="50000"/>
                </a:schemeClr>
              </a:solidFill>
            </a:endParaRPr>
          </a:p>
          <a:p>
            <a:r>
              <a:rPr lang="en-US" sz="1400" dirty="0">
                <a:solidFill>
                  <a:schemeClr val="bg1">
                    <a:lumMod val="50000"/>
                  </a:schemeClr>
                </a:solidFill>
              </a:rPr>
              <a:t>--Choroidal melanoma</a:t>
            </a:r>
          </a:p>
        </p:txBody>
      </p:sp>
      <p:sp>
        <p:nvSpPr>
          <p:cNvPr id="64" name="Oval 63">
            <a:extLst>
              <a:ext uri="{FF2B5EF4-FFF2-40B4-BE49-F238E27FC236}">
                <a16:creationId xmlns:a16="http://schemas.microsoft.com/office/drawing/2014/main" id="{B6FDA726-B038-46E1-97EB-CE861F79FF2F}"/>
              </a:ext>
            </a:extLst>
          </p:cNvPr>
          <p:cNvSpPr/>
          <p:nvPr/>
        </p:nvSpPr>
        <p:spPr>
          <a:xfrm>
            <a:off x="1981200" y="4935555"/>
            <a:ext cx="1992477" cy="430469"/>
          </a:xfrm>
          <a:prstGeom prst="ellipse">
            <a:avLst/>
          </a:prstGeom>
          <a:noFill/>
          <a:ln>
            <a:solidFill>
              <a:schemeClr val="tx1"/>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TextBox 64">
            <a:extLst>
              <a:ext uri="{FF2B5EF4-FFF2-40B4-BE49-F238E27FC236}">
                <a16:creationId xmlns:a16="http://schemas.microsoft.com/office/drawing/2014/main" id="{53A81FEA-2B87-4DC1-82E1-7A47FA1F3A48}"/>
              </a:ext>
            </a:extLst>
          </p:cNvPr>
          <p:cNvSpPr txBox="1"/>
          <p:nvPr/>
        </p:nvSpPr>
        <p:spPr>
          <a:xfrm>
            <a:off x="709188" y="830282"/>
            <a:ext cx="4873153" cy="3970318"/>
          </a:xfrm>
          <a:prstGeom prst="rect">
            <a:avLst/>
          </a:prstGeom>
          <a:solidFill>
            <a:schemeClr val="accent1">
              <a:lumMod val="75000"/>
            </a:schemeClr>
          </a:solidFill>
        </p:spPr>
        <p:txBody>
          <a:bodyPr wrap="square" rtlCol="0">
            <a:spAutoFit/>
          </a:bodyPr>
          <a:lstStyle/>
          <a:p>
            <a:r>
              <a:rPr lang="en-US" sz="1400" i="1" dirty="0">
                <a:solidFill>
                  <a:schemeClr val="bg1">
                    <a:lumMod val="65000"/>
                  </a:schemeClr>
                </a:solidFill>
              </a:rPr>
              <a:t>In a nutshell, what sort of tumor is a </a:t>
            </a:r>
            <a:r>
              <a:rPr lang="en-US" sz="1400" b="1" dirty="0" err="1">
                <a:solidFill>
                  <a:schemeClr val="bg1"/>
                </a:solidFill>
              </a:rPr>
              <a:t>medulloepithelioma</a:t>
            </a:r>
            <a:r>
              <a:rPr lang="en-US" sz="1400" i="1" dirty="0">
                <a:solidFill>
                  <a:schemeClr val="bg1">
                    <a:lumMod val="65000"/>
                  </a:schemeClr>
                </a:solidFill>
              </a:rPr>
              <a:t>?</a:t>
            </a:r>
          </a:p>
          <a:p>
            <a:r>
              <a:rPr lang="en-US" sz="1400" dirty="0">
                <a:solidFill>
                  <a:schemeClr val="bg1">
                    <a:lumMod val="65000"/>
                  </a:schemeClr>
                </a:solidFill>
              </a:rPr>
              <a:t>A benign but locally very aggressive tumor of the nonpigmented  epithelium of the ciliary body</a:t>
            </a:r>
          </a:p>
          <a:p>
            <a:endParaRPr lang="en-US" sz="1400" i="1" dirty="0">
              <a:solidFill>
                <a:schemeClr val="accent1">
                  <a:lumMod val="75000"/>
                </a:schemeClr>
              </a:solidFill>
            </a:endParaRPr>
          </a:p>
          <a:p>
            <a:r>
              <a:rPr lang="en-US" sz="1400" i="1" dirty="0">
                <a:solidFill>
                  <a:schemeClr val="accent1">
                    <a:lumMod val="75000"/>
                  </a:schemeClr>
                </a:solidFill>
              </a:rPr>
              <a:t>Is it common, or rare?</a:t>
            </a:r>
          </a:p>
          <a:p>
            <a:r>
              <a:rPr lang="en-US" sz="1400" dirty="0">
                <a:solidFill>
                  <a:schemeClr val="accent1">
                    <a:lumMod val="75000"/>
                  </a:schemeClr>
                </a:solidFill>
              </a:rPr>
              <a:t>Rare</a:t>
            </a:r>
          </a:p>
          <a:p>
            <a:endParaRPr lang="en-US" sz="1400" b="1" dirty="0">
              <a:solidFill>
                <a:schemeClr val="accent1">
                  <a:lumMod val="75000"/>
                </a:schemeClr>
              </a:solidFill>
            </a:endParaRPr>
          </a:p>
          <a:p>
            <a:r>
              <a:rPr lang="en-US" sz="1400" i="1" dirty="0">
                <a:solidFill>
                  <a:schemeClr val="accent1">
                    <a:lumMod val="75000"/>
                  </a:schemeClr>
                </a:solidFill>
              </a:rPr>
              <a:t>During what life-period does </a:t>
            </a:r>
            <a:r>
              <a:rPr lang="en-US" sz="1400" i="1" dirty="0" err="1">
                <a:solidFill>
                  <a:schemeClr val="accent1">
                    <a:lumMod val="75000"/>
                  </a:schemeClr>
                </a:solidFill>
              </a:rPr>
              <a:t>medulloepithelioma</a:t>
            </a:r>
            <a:r>
              <a:rPr lang="en-US" sz="1400" i="1" dirty="0">
                <a:solidFill>
                  <a:schemeClr val="accent1">
                    <a:lumMod val="75000"/>
                  </a:schemeClr>
                </a:solidFill>
              </a:rPr>
              <a:t> present?</a:t>
            </a:r>
          </a:p>
          <a:p>
            <a:r>
              <a:rPr lang="en-US" sz="1400" dirty="0">
                <a:solidFill>
                  <a:schemeClr val="accent1">
                    <a:lumMod val="75000"/>
                  </a:schemeClr>
                </a:solidFill>
              </a:rPr>
              <a:t>Childhood</a:t>
            </a:r>
          </a:p>
          <a:p>
            <a:endParaRPr lang="en-US" sz="1400" dirty="0">
              <a:solidFill>
                <a:schemeClr val="accent1">
                  <a:lumMod val="75000"/>
                </a:schemeClr>
              </a:solidFill>
            </a:endParaRPr>
          </a:p>
          <a:p>
            <a:r>
              <a:rPr lang="en-US" sz="1400" i="1" dirty="0">
                <a:solidFill>
                  <a:schemeClr val="accent1">
                    <a:lumMod val="75000"/>
                  </a:schemeClr>
                </a:solidFill>
              </a:rPr>
              <a:t>What clinical findings are commonly present?</a:t>
            </a:r>
          </a:p>
          <a:p>
            <a:r>
              <a:rPr lang="en-US" sz="1400" dirty="0">
                <a:solidFill>
                  <a:schemeClr val="accent1">
                    <a:lumMod val="75000"/>
                  </a:schemeClr>
                </a:solidFill>
              </a:rPr>
              <a:t>--ACG (duh)</a:t>
            </a:r>
          </a:p>
          <a:p>
            <a:r>
              <a:rPr lang="en-US" sz="1400" dirty="0">
                <a:solidFill>
                  <a:schemeClr val="accent1">
                    <a:lumMod val="75000"/>
                  </a:schemeClr>
                </a:solidFill>
              </a:rPr>
              <a:t>--Iris mass</a:t>
            </a:r>
          </a:p>
          <a:p>
            <a:r>
              <a:rPr lang="en-US" sz="1400" dirty="0">
                <a:solidFill>
                  <a:schemeClr val="accent1">
                    <a:lumMod val="75000"/>
                  </a:schemeClr>
                </a:solidFill>
              </a:rPr>
              <a:t>--</a:t>
            </a:r>
            <a:r>
              <a:rPr lang="en-US" sz="1400" dirty="0" err="1">
                <a:solidFill>
                  <a:schemeClr val="accent1">
                    <a:lumMod val="75000"/>
                  </a:schemeClr>
                </a:solidFill>
              </a:rPr>
              <a:t>Hyphema</a:t>
            </a:r>
            <a:endParaRPr lang="en-US" sz="1400" dirty="0">
              <a:solidFill>
                <a:schemeClr val="accent1">
                  <a:lumMod val="75000"/>
                </a:schemeClr>
              </a:solidFill>
            </a:endParaRPr>
          </a:p>
          <a:p>
            <a:r>
              <a:rPr lang="en-US" sz="1400" dirty="0">
                <a:solidFill>
                  <a:schemeClr val="accent1">
                    <a:lumMod val="75000"/>
                  </a:schemeClr>
                </a:solidFill>
              </a:rPr>
              <a:t>--Sectoral cataract</a:t>
            </a:r>
          </a:p>
          <a:p>
            <a:endParaRPr lang="en-US" sz="1400" dirty="0">
              <a:solidFill>
                <a:schemeClr val="accent1">
                  <a:lumMod val="75000"/>
                </a:schemeClr>
              </a:solidFill>
            </a:endParaRPr>
          </a:p>
          <a:p>
            <a:r>
              <a:rPr lang="en-US" sz="1400" i="1" dirty="0">
                <a:solidFill>
                  <a:schemeClr val="accent1">
                    <a:lumMod val="75000"/>
                  </a:schemeClr>
                </a:solidFill>
              </a:rPr>
              <a:t>How is it managed?</a:t>
            </a:r>
          </a:p>
          <a:p>
            <a:r>
              <a:rPr lang="en-US" sz="1400" dirty="0">
                <a:solidFill>
                  <a:schemeClr val="accent1">
                    <a:lumMod val="75000"/>
                  </a:schemeClr>
                </a:solidFill>
              </a:rPr>
              <a:t>Enucleation is usually required</a:t>
            </a:r>
          </a:p>
        </p:txBody>
      </p:sp>
      <p:sp>
        <p:nvSpPr>
          <p:cNvPr id="63" name="TextBox 62">
            <a:extLst>
              <a:ext uri="{FF2B5EF4-FFF2-40B4-BE49-F238E27FC236}">
                <a16:creationId xmlns:a16="http://schemas.microsoft.com/office/drawing/2014/main" id="{6B0EFA7B-1F3B-496E-8982-81D3BCC47AC4}"/>
              </a:ext>
            </a:extLst>
          </p:cNvPr>
          <p:cNvSpPr txBox="1"/>
          <p:nvPr/>
        </p:nvSpPr>
        <p:spPr>
          <a:xfrm>
            <a:off x="1986090" y="1160190"/>
            <a:ext cx="4214615" cy="523220"/>
          </a:xfrm>
          <a:prstGeom prst="rect">
            <a:avLst/>
          </a:prstGeom>
          <a:solidFill>
            <a:schemeClr val="accent1">
              <a:lumMod val="40000"/>
              <a:lumOff val="60000"/>
            </a:schemeClr>
          </a:solidFill>
        </p:spPr>
        <p:txBody>
          <a:bodyPr wrap="none" rtlCol="0">
            <a:spAutoFit/>
          </a:bodyPr>
          <a:lstStyle/>
          <a:p>
            <a:r>
              <a:rPr lang="en-US" sz="1400" i="1" dirty="0">
                <a:solidFill>
                  <a:srgbClr val="0000FF"/>
                </a:solidFill>
              </a:rPr>
              <a:t>By what other name is </a:t>
            </a:r>
            <a:r>
              <a:rPr lang="en-US" sz="1400" i="1" dirty="0" err="1">
                <a:solidFill>
                  <a:srgbClr val="0000FF"/>
                </a:solidFill>
              </a:rPr>
              <a:t>medulloepithelioma</a:t>
            </a:r>
            <a:r>
              <a:rPr lang="en-US" sz="1400" i="1" dirty="0">
                <a:solidFill>
                  <a:srgbClr val="0000FF"/>
                </a:solidFill>
              </a:rPr>
              <a:t> known?</a:t>
            </a:r>
          </a:p>
          <a:p>
            <a:r>
              <a:rPr lang="en-US" sz="1400" b="1" dirty="0">
                <a:solidFill>
                  <a:schemeClr val="accent1">
                    <a:lumMod val="40000"/>
                    <a:lumOff val="60000"/>
                  </a:schemeClr>
                </a:solidFill>
              </a:rPr>
              <a:t>Diktyoma</a:t>
            </a:r>
          </a:p>
        </p:txBody>
      </p:sp>
    </p:spTree>
    <p:extLst>
      <p:ext uri="{BB962C8B-B14F-4D97-AF65-F5344CB8AC3E}">
        <p14:creationId xmlns:p14="http://schemas.microsoft.com/office/powerpoint/2010/main" val="2037754919"/>
      </p:ext>
    </p:extLst>
  </p:cSld>
  <p:clrMapOvr>
    <a:masterClrMapping/>
  </p:clrMapOvr>
</p:sld>
</file>

<file path=ppt/slides/slide4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Straight Arrow Connector 12">
            <a:extLst>
              <a:ext uri="{FF2B5EF4-FFF2-40B4-BE49-F238E27FC236}">
                <a16:creationId xmlns:a16="http://schemas.microsoft.com/office/drawing/2014/main" id="{A6DE2085-829C-480C-9216-69D6039C0A37}"/>
              </a:ext>
            </a:extLst>
          </p:cNvPr>
          <p:cNvCxnSpPr>
            <a:cxnSpLocks/>
          </p:cNvCxnSpPr>
          <p:nvPr/>
        </p:nvCxnSpPr>
        <p:spPr>
          <a:xfrm>
            <a:off x="6717173" y="1828800"/>
            <a:ext cx="0" cy="3462754"/>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43014" name="Text Box 6"/>
          <p:cNvSpPr txBox="1">
            <a:spLocks noChangeArrowheads="1"/>
          </p:cNvSpPr>
          <p:nvPr/>
        </p:nvSpPr>
        <p:spPr bwMode="auto">
          <a:xfrm>
            <a:off x="533400" y="2356376"/>
            <a:ext cx="1005403"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Lens-</a:t>
            </a:r>
          </a:p>
          <a:p>
            <a:pPr algn="ctr" eaLnBrk="1" hangingPunct="1">
              <a:lnSpc>
                <a:spcPct val="80000"/>
              </a:lnSpc>
              <a:spcBef>
                <a:spcPct val="0"/>
              </a:spcBef>
              <a:buClrTx/>
              <a:buSzTx/>
              <a:buFontTx/>
              <a:buNone/>
            </a:pPr>
            <a:r>
              <a:rPr lang="en-US" altLang="en-US" sz="1800" dirty="0">
                <a:solidFill>
                  <a:schemeClr val="bg1">
                    <a:lumMod val="75000"/>
                  </a:schemeClr>
                </a:solidFill>
              </a:rPr>
              <a:t>Induced</a:t>
            </a:r>
          </a:p>
        </p:txBody>
      </p:sp>
      <p:sp>
        <p:nvSpPr>
          <p:cNvPr id="43017" name="Text Box 14"/>
          <p:cNvSpPr txBox="1">
            <a:spLocks noChangeArrowheads="1"/>
          </p:cNvSpPr>
          <p:nvPr/>
        </p:nvSpPr>
        <p:spPr bwMode="auto">
          <a:xfrm>
            <a:off x="3026498" y="2365901"/>
            <a:ext cx="1633781"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Aphakic/</a:t>
            </a:r>
          </a:p>
          <a:p>
            <a:pPr algn="ctr" eaLnBrk="1" hangingPunct="1">
              <a:lnSpc>
                <a:spcPct val="80000"/>
              </a:lnSpc>
              <a:spcBef>
                <a:spcPct val="0"/>
              </a:spcBef>
              <a:buClrTx/>
              <a:buSzTx/>
              <a:buFontTx/>
              <a:buNone/>
            </a:pPr>
            <a:r>
              <a:rPr lang="en-US" altLang="en-US" sz="1800" dirty="0" err="1">
                <a:solidFill>
                  <a:schemeClr val="bg1">
                    <a:lumMod val="75000"/>
                  </a:schemeClr>
                </a:solidFill>
              </a:rPr>
              <a:t>Pseudophakic</a:t>
            </a:r>
            <a:endParaRPr lang="en-US" altLang="en-US" sz="1800" dirty="0">
              <a:solidFill>
                <a:schemeClr val="bg1">
                  <a:lumMod val="75000"/>
                </a:schemeClr>
              </a:solidFill>
            </a:endParaRPr>
          </a:p>
        </p:txBody>
      </p:sp>
      <p:sp>
        <p:nvSpPr>
          <p:cNvPr id="43031" name="Text Box 35"/>
          <p:cNvSpPr txBox="1">
            <a:spLocks noChangeArrowheads="1"/>
          </p:cNvSpPr>
          <p:nvPr/>
        </p:nvSpPr>
        <p:spPr bwMode="auto">
          <a:xfrm>
            <a:off x="1190847" y="1295400"/>
            <a:ext cx="2473754"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solidFill>
                  <a:schemeClr val="bg1">
                    <a:lumMod val="75000"/>
                  </a:schemeClr>
                </a:solidFill>
              </a:rPr>
              <a:t>w/ Pupillary Block</a:t>
            </a:r>
          </a:p>
        </p:txBody>
      </p:sp>
      <p:sp>
        <p:nvSpPr>
          <p:cNvPr id="43032" name="Text Box 36"/>
          <p:cNvSpPr txBox="1">
            <a:spLocks noChangeArrowheads="1"/>
          </p:cNvSpPr>
          <p:nvPr/>
        </p:nvSpPr>
        <p:spPr bwMode="auto">
          <a:xfrm>
            <a:off x="5181600" y="1295400"/>
            <a:ext cx="2630848"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t>w/o Pupillary Block</a:t>
            </a:r>
          </a:p>
        </p:txBody>
      </p:sp>
      <p:sp>
        <p:nvSpPr>
          <p:cNvPr id="49" name="Rectangle 2">
            <a:extLst>
              <a:ext uri="{FF2B5EF4-FFF2-40B4-BE49-F238E27FC236}">
                <a16:creationId xmlns:a16="http://schemas.microsoft.com/office/drawing/2014/main" id="{240EE5BF-F7D2-4FC8-A5DD-F6B5423153C6}"/>
              </a:ext>
            </a:extLst>
          </p:cNvPr>
          <p:cNvSpPr>
            <a:spLocks noGrp="1" noChangeArrowheads="1"/>
          </p:cNvSpPr>
          <p:nvPr>
            <p:ph type="title"/>
          </p:nvPr>
        </p:nvSpPr>
        <p:spPr>
          <a:xfrm>
            <a:off x="457200" y="304800"/>
            <a:ext cx="7543800" cy="563562"/>
          </a:xfrm>
        </p:spPr>
        <p:txBody>
          <a:bodyPr/>
          <a:lstStyle/>
          <a:p>
            <a:pPr eaLnBrk="1" hangingPunct="1"/>
            <a:r>
              <a:rPr lang="en-US" altLang="en-US" sz="3500" dirty="0"/>
              <a:t>A</a:t>
            </a:r>
          </a:p>
        </p:txBody>
      </p:sp>
      <p:sp>
        <p:nvSpPr>
          <p:cNvPr id="50" name="TextBox 49">
            <a:extLst>
              <a:ext uri="{FF2B5EF4-FFF2-40B4-BE49-F238E27FC236}">
                <a16:creationId xmlns:a16="http://schemas.microsoft.com/office/drawing/2014/main" id="{CF426230-46C8-405C-9015-99EF57762A2E}"/>
              </a:ext>
            </a:extLst>
          </p:cNvPr>
          <p:cNvSpPr txBox="1"/>
          <p:nvPr/>
        </p:nvSpPr>
        <p:spPr>
          <a:xfrm>
            <a:off x="2259496" y="189094"/>
            <a:ext cx="4607480" cy="400110"/>
          </a:xfrm>
          <a:prstGeom prst="rect">
            <a:avLst/>
          </a:prstGeom>
          <a:solidFill>
            <a:schemeClr val="accent1">
              <a:lumMod val="60000"/>
              <a:lumOff val="40000"/>
            </a:schemeClr>
          </a:solidFill>
        </p:spPr>
        <p:txBody>
          <a:bodyPr wrap="none" rtlCol="0">
            <a:spAutoFit/>
          </a:bodyPr>
          <a:lstStyle/>
          <a:p>
            <a:pPr algn="ctr"/>
            <a:r>
              <a:rPr lang="en-US" sz="2000" b="1" dirty="0"/>
              <a:t>Secondary Angle Closure Glaucoma</a:t>
            </a:r>
          </a:p>
        </p:txBody>
      </p:sp>
      <p:sp>
        <p:nvSpPr>
          <p:cNvPr id="2" name="TextBox 1">
            <a:extLst>
              <a:ext uri="{FF2B5EF4-FFF2-40B4-BE49-F238E27FC236}">
                <a16:creationId xmlns:a16="http://schemas.microsoft.com/office/drawing/2014/main" id="{A7E30BEC-923B-4C9A-A856-BDD0D882F6B8}"/>
              </a:ext>
            </a:extLst>
          </p:cNvPr>
          <p:cNvSpPr txBox="1"/>
          <p:nvPr/>
        </p:nvSpPr>
        <p:spPr>
          <a:xfrm>
            <a:off x="887305" y="2844119"/>
            <a:ext cx="1494320" cy="338554"/>
          </a:xfrm>
          <a:prstGeom prst="rect">
            <a:avLst/>
          </a:prstGeom>
          <a:noFill/>
        </p:spPr>
        <p:txBody>
          <a:bodyPr wrap="none" rtlCol="0">
            <a:spAutoFit/>
          </a:bodyPr>
          <a:lstStyle/>
          <a:p>
            <a:r>
              <a:rPr lang="en-US" sz="1600" dirty="0" err="1">
                <a:solidFill>
                  <a:schemeClr val="bg1">
                    <a:lumMod val="75000"/>
                  </a:schemeClr>
                </a:solidFill>
              </a:rPr>
              <a:t>Phacomorphic</a:t>
            </a:r>
            <a:endParaRPr lang="en-US" sz="1600" dirty="0">
              <a:solidFill>
                <a:schemeClr val="bg1">
                  <a:lumMod val="75000"/>
                </a:schemeClr>
              </a:solidFill>
            </a:endParaRPr>
          </a:p>
        </p:txBody>
      </p:sp>
      <p:sp>
        <p:nvSpPr>
          <p:cNvPr id="51" name="TextBox 50">
            <a:extLst>
              <a:ext uri="{FF2B5EF4-FFF2-40B4-BE49-F238E27FC236}">
                <a16:creationId xmlns:a16="http://schemas.microsoft.com/office/drawing/2014/main" id="{156069D4-340B-4160-A336-EBF73557CEE0}"/>
              </a:ext>
            </a:extLst>
          </p:cNvPr>
          <p:cNvSpPr txBox="1"/>
          <p:nvPr/>
        </p:nvSpPr>
        <p:spPr>
          <a:xfrm>
            <a:off x="884725" y="3175578"/>
            <a:ext cx="1402948" cy="338554"/>
          </a:xfrm>
          <a:prstGeom prst="rect">
            <a:avLst/>
          </a:prstGeom>
          <a:noFill/>
        </p:spPr>
        <p:txBody>
          <a:bodyPr wrap="none" rtlCol="0">
            <a:spAutoFit/>
          </a:bodyPr>
          <a:lstStyle/>
          <a:p>
            <a:r>
              <a:rPr lang="en-US" sz="1600" dirty="0">
                <a:solidFill>
                  <a:schemeClr val="bg1">
                    <a:lumMod val="75000"/>
                  </a:schemeClr>
                </a:solidFill>
              </a:rPr>
              <a:t>Ectopia </a:t>
            </a:r>
            <a:r>
              <a:rPr lang="en-US" sz="1600" dirty="0" err="1">
                <a:solidFill>
                  <a:schemeClr val="bg1">
                    <a:lumMod val="75000"/>
                  </a:schemeClr>
                </a:solidFill>
              </a:rPr>
              <a:t>lentis</a:t>
            </a:r>
            <a:endParaRPr lang="en-US" sz="1600" dirty="0">
              <a:solidFill>
                <a:schemeClr val="bg1">
                  <a:lumMod val="75000"/>
                </a:schemeClr>
              </a:solidFill>
            </a:endParaRPr>
          </a:p>
        </p:txBody>
      </p:sp>
      <p:cxnSp>
        <p:nvCxnSpPr>
          <p:cNvPr id="71" name="Straight Connector 70">
            <a:extLst>
              <a:ext uri="{FF2B5EF4-FFF2-40B4-BE49-F238E27FC236}">
                <a16:creationId xmlns:a16="http://schemas.microsoft.com/office/drawing/2014/main" id="{C104938D-BA8D-4E39-9D5F-9EE2012F2F3C}"/>
              </a:ext>
            </a:extLst>
          </p:cNvPr>
          <p:cNvCxnSpPr>
            <a:cxnSpLocks/>
          </p:cNvCxnSpPr>
          <p:nvPr/>
        </p:nvCxnSpPr>
        <p:spPr>
          <a:xfrm flipH="1">
            <a:off x="762665" y="3023488"/>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2A7E4E40-472F-4E50-8A7A-45C10FDD7171}"/>
              </a:ext>
            </a:extLst>
          </p:cNvPr>
          <p:cNvCxnSpPr>
            <a:cxnSpLocks/>
          </p:cNvCxnSpPr>
          <p:nvPr/>
        </p:nvCxnSpPr>
        <p:spPr>
          <a:xfrm flipH="1">
            <a:off x="762665" y="3347853"/>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C3924889-45B9-4383-9C9E-48F0A9C27AD8}"/>
              </a:ext>
            </a:extLst>
          </p:cNvPr>
          <p:cNvCxnSpPr>
            <a:cxnSpLocks/>
          </p:cNvCxnSpPr>
          <p:nvPr/>
        </p:nvCxnSpPr>
        <p:spPr>
          <a:xfrm flipH="1">
            <a:off x="748719" y="2838976"/>
            <a:ext cx="13947" cy="5088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 name="Straight Arrow Connector 5">
            <a:extLst>
              <a:ext uri="{FF2B5EF4-FFF2-40B4-BE49-F238E27FC236}">
                <a16:creationId xmlns:a16="http://schemas.microsoft.com/office/drawing/2014/main" id="{A3439F0C-5143-461F-8F3C-2E830785DEFC}"/>
              </a:ext>
            </a:extLst>
          </p:cNvPr>
          <p:cNvCxnSpPr>
            <a:stCxn id="50" idx="2"/>
          </p:cNvCxnSpPr>
          <p:nvPr/>
        </p:nvCxnSpPr>
        <p:spPr>
          <a:xfrm flipH="1">
            <a:off x="2971800" y="589204"/>
            <a:ext cx="1591436" cy="706196"/>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0" name="Straight Arrow Connector 9">
            <a:extLst>
              <a:ext uri="{FF2B5EF4-FFF2-40B4-BE49-F238E27FC236}">
                <a16:creationId xmlns:a16="http://schemas.microsoft.com/office/drawing/2014/main" id="{84DC796E-F6ED-4FBB-82D2-A260F480BF8A}"/>
              </a:ext>
            </a:extLst>
          </p:cNvPr>
          <p:cNvCxnSpPr>
            <a:cxnSpLocks/>
          </p:cNvCxnSpPr>
          <p:nvPr/>
        </p:nvCxnSpPr>
        <p:spPr>
          <a:xfrm>
            <a:off x="4572000" y="589204"/>
            <a:ext cx="1600200" cy="706196"/>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6" name="Straight Arrow Connector 25">
            <a:extLst>
              <a:ext uri="{FF2B5EF4-FFF2-40B4-BE49-F238E27FC236}">
                <a16:creationId xmlns:a16="http://schemas.microsoft.com/office/drawing/2014/main" id="{B70E0124-9B84-41A5-8D84-A66B7838A706}"/>
              </a:ext>
            </a:extLst>
          </p:cNvPr>
          <p:cNvCxnSpPr>
            <a:cxnSpLocks/>
          </p:cNvCxnSpPr>
          <p:nvPr/>
        </p:nvCxnSpPr>
        <p:spPr>
          <a:xfrm flipH="1">
            <a:off x="1159539" y="1828800"/>
            <a:ext cx="1290435" cy="478059"/>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28" name="Straight Arrow Connector 27">
            <a:extLst>
              <a:ext uri="{FF2B5EF4-FFF2-40B4-BE49-F238E27FC236}">
                <a16:creationId xmlns:a16="http://schemas.microsoft.com/office/drawing/2014/main" id="{567A4249-5C59-4416-8A8E-1C35913900AB}"/>
              </a:ext>
            </a:extLst>
          </p:cNvPr>
          <p:cNvCxnSpPr>
            <a:cxnSpLocks/>
          </p:cNvCxnSpPr>
          <p:nvPr/>
        </p:nvCxnSpPr>
        <p:spPr>
          <a:xfrm>
            <a:off x="2449973" y="1832208"/>
            <a:ext cx="1268784"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56" name="Text Box 6">
            <a:extLst>
              <a:ext uri="{FF2B5EF4-FFF2-40B4-BE49-F238E27FC236}">
                <a16:creationId xmlns:a16="http://schemas.microsoft.com/office/drawing/2014/main" id="{557983BD-9D64-49B9-A366-A08663B0451F}"/>
              </a:ext>
            </a:extLst>
          </p:cNvPr>
          <p:cNvSpPr txBox="1">
            <a:spLocks noChangeArrowheads="1"/>
          </p:cNvSpPr>
          <p:nvPr/>
        </p:nvSpPr>
        <p:spPr bwMode="auto">
          <a:xfrm>
            <a:off x="5029200" y="2356376"/>
            <a:ext cx="813043"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r" eaLnBrk="1" hangingPunct="1">
              <a:lnSpc>
                <a:spcPct val="80000"/>
              </a:lnSpc>
              <a:spcBef>
                <a:spcPct val="0"/>
              </a:spcBef>
              <a:buClrTx/>
              <a:buSzTx/>
              <a:buFontTx/>
              <a:buNone/>
            </a:pPr>
            <a:r>
              <a:rPr lang="en-US" altLang="en-US" sz="1800" dirty="0">
                <a:solidFill>
                  <a:schemeClr val="bg1">
                    <a:lumMod val="75000"/>
                  </a:schemeClr>
                </a:solidFill>
              </a:rPr>
              <a:t>‘Push’</a:t>
            </a:r>
          </a:p>
        </p:txBody>
      </p:sp>
      <p:sp>
        <p:nvSpPr>
          <p:cNvPr id="57" name="Text Box 14">
            <a:extLst>
              <a:ext uri="{FF2B5EF4-FFF2-40B4-BE49-F238E27FC236}">
                <a16:creationId xmlns:a16="http://schemas.microsoft.com/office/drawing/2014/main" id="{5DAFA1C1-3A29-4C27-A379-663FDD22E326}"/>
              </a:ext>
            </a:extLst>
          </p:cNvPr>
          <p:cNvSpPr txBox="1">
            <a:spLocks noChangeArrowheads="1"/>
          </p:cNvSpPr>
          <p:nvPr/>
        </p:nvSpPr>
        <p:spPr bwMode="auto">
          <a:xfrm>
            <a:off x="7620000" y="2365901"/>
            <a:ext cx="671979"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t>‘Pull’</a:t>
            </a:r>
          </a:p>
        </p:txBody>
      </p:sp>
      <p:cxnSp>
        <p:nvCxnSpPr>
          <p:cNvPr id="58" name="Straight Arrow Connector 57">
            <a:extLst>
              <a:ext uri="{FF2B5EF4-FFF2-40B4-BE49-F238E27FC236}">
                <a16:creationId xmlns:a16="http://schemas.microsoft.com/office/drawing/2014/main" id="{E874FEE9-46BD-46A3-90A3-DE7CC220FBFF}"/>
              </a:ext>
            </a:extLst>
          </p:cNvPr>
          <p:cNvCxnSpPr>
            <a:cxnSpLocks/>
          </p:cNvCxnSpPr>
          <p:nvPr/>
        </p:nvCxnSpPr>
        <p:spPr>
          <a:xfrm flipH="1">
            <a:off x="5867400" y="1828800"/>
            <a:ext cx="849775"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59" name="Straight Arrow Connector 58">
            <a:extLst>
              <a:ext uri="{FF2B5EF4-FFF2-40B4-BE49-F238E27FC236}">
                <a16:creationId xmlns:a16="http://schemas.microsoft.com/office/drawing/2014/main" id="{C370A4A1-FE96-4E70-B89E-839542A5E241}"/>
              </a:ext>
            </a:extLst>
          </p:cNvPr>
          <p:cNvCxnSpPr>
            <a:cxnSpLocks/>
          </p:cNvCxnSpPr>
          <p:nvPr/>
        </p:nvCxnSpPr>
        <p:spPr>
          <a:xfrm>
            <a:off x="6717173" y="1832208"/>
            <a:ext cx="902827" cy="474047"/>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62" name="Text Box 16">
            <a:extLst>
              <a:ext uri="{FF2B5EF4-FFF2-40B4-BE49-F238E27FC236}">
                <a16:creationId xmlns:a16="http://schemas.microsoft.com/office/drawing/2014/main" id="{33538067-0726-41B0-93FF-357EF00CA62D}"/>
              </a:ext>
            </a:extLst>
          </p:cNvPr>
          <p:cNvSpPr txBox="1">
            <a:spLocks noChangeArrowheads="1"/>
          </p:cNvSpPr>
          <p:nvPr/>
        </p:nvSpPr>
        <p:spPr bwMode="auto">
          <a:xfrm>
            <a:off x="8065437" y="2684785"/>
            <a:ext cx="628698"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NVG</a:t>
            </a:r>
          </a:p>
        </p:txBody>
      </p:sp>
      <p:sp>
        <p:nvSpPr>
          <p:cNvPr id="70" name="Text Box 21">
            <a:extLst>
              <a:ext uri="{FF2B5EF4-FFF2-40B4-BE49-F238E27FC236}">
                <a16:creationId xmlns:a16="http://schemas.microsoft.com/office/drawing/2014/main" id="{86C32650-BE1F-4CC3-8DB5-0C136D877E6F}"/>
              </a:ext>
            </a:extLst>
          </p:cNvPr>
          <p:cNvSpPr txBox="1">
            <a:spLocks noChangeArrowheads="1"/>
          </p:cNvSpPr>
          <p:nvPr/>
        </p:nvSpPr>
        <p:spPr bwMode="auto">
          <a:xfrm>
            <a:off x="8070534" y="3048000"/>
            <a:ext cx="526106"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a:solidFill>
                  <a:schemeClr val="bg1">
                    <a:lumMod val="75000"/>
                  </a:schemeClr>
                </a:solidFill>
              </a:rPr>
              <a:t>ICE</a:t>
            </a:r>
          </a:p>
        </p:txBody>
      </p:sp>
      <p:sp>
        <p:nvSpPr>
          <p:cNvPr id="75" name="Text Box 45">
            <a:extLst>
              <a:ext uri="{FF2B5EF4-FFF2-40B4-BE49-F238E27FC236}">
                <a16:creationId xmlns:a16="http://schemas.microsoft.com/office/drawing/2014/main" id="{2B6EDA2D-8F55-4DFD-A225-8C03CE6FC7F3}"/>
              </a:ext>
            </a:extLst>
          </p:cNvPr>
          <p:cNvSpPr txBox="1">
            <a:spLocks noChangeArrowheads="1"/>
          </p:cNvSpPr>
          <p:nvPr/>
        </p:nvSpPr>
        <p:spPr bwMode="auto">
          <a:xfrm>
            <a:off x="8073162" y="3810000"/>
            <a:ext cx="1070837" cy="74635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ts val="1700"/>
              </a:lnSpc>
              <a:spcBef>
                <a:spcPct val="0"/>
              </a:spcBef>
              <a:buClrTx/>
              <a:buSzTx/>
              <a:buFontTx/>
              <a:buNone/>
            </a:pPr>
            <a:r>
              <a:rPr lang="en-US" altLang="en-US" sz="1600" dirty="0">
                <a:solidFill>
                  <a:schemeClr val="bg1">
                    <a:lumMod val="75000"/>
                  </a:schemeClr>
                </a:solidFill>
              </a:rPr>
              <a:t>Epithelial/ fibrous ingrowth</a:t>
            </a:r>
          </a:p>
        </p:txBody>
      </p:sp>
      <p:cxnSp>
        <p:nvCxnSpPr>
          <p:cNvPr id="77" name="Straight Connector 76">
            <a:extLst>
              <a:ext uri="{FF2B5EF4-FFF2-40B4-BE49-F238E27FC236}">
                <a16:creationId xmlns:a16="http://schemas.microsoft.com/office/drawing/2014/main" id="{FC090BD7-F2E1-4464-B57B-9CBE5874C89B}"/>
              </a:ext>
            </a:extLst>
          </p:cNvPr>
          <p:cNvCxnSpPr>
            <a:cxnSpLocks/>
          </p:cNvCxnSpPr>
          <p:nvPr/>
        </p:nvCxnSpPr>
        <p:spPr>
          <a:xfrm>
            <a:off x="7873969" y="2674448"/>
            <a:ext cx="7724" cy="128795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8" name="Straight Connector 77">
            <a:extLst>
              <a:ext uri="{FF2B5EF4-FFF2-40B4-BE49-F238E27FC236}">
                <a16:creationId xmlns:a16="http://schemas.microsoft.com/office/drawing/2014/main" id="{B1922ED5-C3D8-43D8-A00D-1D6BC9201DBA}"/>
              </a:ext>
            </a:extLst>
          </p:cNvPr>
          <p:cNvCxnSpPr/>
          <p:nvPr/>
        </p:nvCxnSpPr>
        <p:spPr>
          <a:xfrm flipH="1">
            <a:off x="7873968" y="2840262"/>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9" name="Straight Connector 78">
            <a:extLst>
              <a:ext uri="{FF2B5EF4-FFF2-40B4-BE49-F238E27FC236}">
                <a16:creationId xmlns:a16="http://schemas.microsoft.com/office/drawing/2014/main" id="{77019ED2-6D69-4A60-9D19-D4DB786EA3A0}"/>
              </a:ext>
            </a:extLst>
          </p:cNvPr>
          <p:cNvCxnSpPr/>
          <p:nvPr/>
        </p:nvCxnSpPr>
        <p:spPr>
          <a:xfrm flipH="1">
            <a:off x="7873968" y="3213518"/>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1" name="Straight Connector 80">
            <a:extLst>
              <a:ext uri="{FF2B5EF4-FFF2-40B4-BE49-F238E27FC236}">
                <a16:creationId xmlns:a16="http://schemas.microsoft.com/office/drawing/2014/main" id="{9796A12F-4125-4C05-8EE8-A388740C580D}"/>
              </a:ext>
            </a:extLst>
          </p:cNvPr>
          <p:cNvCxnSpPr/>
          <p:nvPr/>
        </p:nvCxnSpPr>
        <p:spPr>
          <a:xfrm flipH="1">
            <a:off x="7877837" y="3581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3" name="Straight Connector 82">
            <a:extLst>
              <a:ext uri="{FF2B5EF4-FFF2-40B4-BE49-F238E27FC236}">
                <a16:creationId xmlns:a16="http://schemas.microsoft.com/office/drawing/2014/main" id="{7FDC5F4B-9BF0-42AD-B8BB-2F2399BCF1E2}"/>
              </a:ext>
            </a:extLst>
          </p:cNvPr>
          <p:cNvCxnSpPr/>
          <p:nvPr/>
        </p:nvCxnSpPr>
        <p:spPr>
          <a:xfrm flipH="1">
            <a:off x="7881693" y="3962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93" name="Text Box 42">
            <a:extLst>
              <a:ext uri="{FF2B5EF4-FFF2-40B4-BE49-F238E27FC236}">
                <a16:creationId xmlns:a16="http://schemas.microsoft.com/office/drawing/2014/main" id="{53BAB77F-E061-4834-9068-34BDF78AD071}"/>
              </a:ext>
            </a:extLst>
          </p:cNvPr>
          <p:cNvSpPr txBox="1">
            <a:spLocks noChangeArrowheads="1"/>
          </p:cNvSpPr>
          <p:nvPr/>
        </p:nvSpPr>
        <p:spPr bwMode="auto">
          <a:xfrm>
            <a:off x="8111387" y="3429000"/>
            <a:ext cx="856196"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Flat AC</a:t>
            </a:r>
          </a:p>
        </p:txBody>
      </p:sp>
      <p:sp>
        <p:nvSpPr>
          <p:cNvPr id="100" name="Text Box 23">
            <a:extLst>
              <a:ext uri="{FF2B5EF4-FFF2-40B4-BE49-F238E27FC236}">
                <a16:creationId xmlns:a16="http://schemas.microsoft.com/office/drawing/2014/main" id="{D8F2FCFF-2984-4836-B000-9C5601A8EAAA}"/>
              </a:ext>
            </a:extLst>
          </p:cNvPr>
          <p:cNvSpPr txBox="1">
            <a:spLocks noChangeArrowheads="1"/>
          </p:cNvSpPr>
          <p:nvPr/>
        </p:nvSpPr>
        <p:spPr bwMode="auto">
          <a:xfrm>
            <a:off x="5530369" y="2667000"/>
            <a:ext cx="2143536"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Aqueous misdirection</a:t>
            </a:r>
          </a:p>
        </p:txBody>
      </p:sp>
      <p:cxnSp>
        <p:nvCxnSpPr>
          <p:cNvPr id="104" name="Straight Connector 103">
            <a:extLst>
              <a:ext uri="{FF2B5EF4-FFF2-40B4-BE49-F238E27FC236}">
                <a16:creationId xmlns:a16="http://schemas.microsoft.com/office/drawing/2014/main" id="{49D87D4A-E317-4446-9B95-5184CB3968F3}"/>
              </a:ext>
            </a:extLst>
          </p:cNvPr>
          <p:cNvCxnSpPr>
            <a:cxnSpLocks/>
          </p:cNvCxnSpPr>
          <p:nvPr/>
        </p:nvCxnSpPr>
        <p:spPr>
          <a:xfrm flipH="1">
            <a:off x="5316229" y="2667000"/>
            <a:ext cx="7397" cy="25314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5" name="Straight Connector 104">
            <a:extLst>
              <a:ext uri="{FF2B5EF4-FFF2-40B4-BE49-F238E27FC236}">
                <a16:creationId xmlns:a16="http://schemas.microsoft.com/office/drawing/2014/main" id="{F40B6D71-75A8-4A88-864D-00D14C2F710D}"/>
              </a:ext>
            </a:extLst>
          </p:cNvPr>
          <p:cNvCxnSpPr/>
          <p:nvPr/>
        </p:nvCxnSpPr>
        <p:spPr>
          <a:xfrm flipH="1">
            <a:off x="5323624" y="2832814"/>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6" name="Straight Connector 105">
            <a:extLst>
              <a:ext uri="{FF2B5EF4-FFF2-40B4-BE49-F238E27FC236}">
                <a16:creationId xmlns:a16="http://schemas.microsoft.com/office/drawing/2014/main" id="{010BF7B2-AA07-4DCF-822D-E2DB5CC0BF59}"/>
              </a:ext>
            </a:extLst>
          </p:cNvPr>
          <p:cNvCxnSpPr/>
          <p:nvPr/>
        </p:nvCxnSpPr>
        <p:spPr>
          <a:xfrm flipH="1">
            <a:off x="5323624" y="3360065"/>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a:extLst>
              <a:ext uri="{FF2B5EF4-FFF2-40B4-BE49-F238E27FC236}">
                <a16:creationId xmlns:a16="http://schemas.microsoft.com/office/drawing/2014/main" id="{BAC8035C-3999-4C31-93CD-6C0D2ADEB73B}"/>
              </a:ext>
            </a:extLst>
          </p:cNvPr>
          <p:cNvCxnSpPr/>
          <p:nvPr/>
        </p:nvCxnSpPr>
        <p:spPr>
          <a:xfrm flipH="1">
            <a:off x="5323536" y="3786938"/>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8" name="Straight Connector 107">
            <a:extLst>
              <a:ext uri="{FF2B5EF4-FFF2-40B4-BE49-F238E27FC236}">
                <a16:creationId xmlns:a16="http://schemas.microsoft.com/office/drawing/2014/main" id="{DB64CAEE-69B4-426A-8A5B-D1269DBF0F66}"/>
              </a:ext>
            </a:extLst>
          </p:cNvPr>
          <p:cNvCxnSpPr/>
          <p:nvPr/>
        </p:nvCxnSpPr>
        <p:spPr>
          <a:xfrm flipH="1">
            <a:off x="5327493" y="4249152"/>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12" name="Straight Connector 111">
            <a:extLst>
              <a:ext uri="{FF2B5EF4-FFF2-40B4-BE49-F238E27FC236}">
                <a16:creationId xmlns:a16="http://schemas.microsoft.com/office/drawing/2014/main" id="{99A16C30-4BE4-48E5-8B65-0C5F3039B8DC}"/>
              </a:ext>
            </a:extLst>
          </p:cNvPr>
          <p:cNvCxnSpPr/>
          <p:nvPr/>
        </p:nvCxnSpPr>
        <p:spPr>
          <a:xfrm flipH="1">
            <a:off x="5333455" y="51816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13" name="Text Box 42">
            <a:extLst>
              <a:ext uri="{FF2B5EF4-FFF2-40B4-BE49-F238E27FC236}">
                <a16:creationId xmlns:a16="http://schemas.microsoft.com/office/drawing/2014/main" id="{056DFFD9-3CA2-42E7-90FE-4F14522E3504}"/>
              </a:ext>
            </a:extLst>
          </p:cNvPr>
          <p:cNvSpPr txBox="1">
            <a:spLocks noChangeArrowheads="1"/>
          </p:cNvSpPr>
          <p:nvPr/>
        </p:nvSpPr>
        <p:spPr bwMode="auto">
          <a:xfrm>
            <a:off x="5533954" y="3623846"/>
            <a:ext cx="1563248"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Retinal surgery</a:t>
            </a:r>
          </a:p>
        </p:txBody>
      </p:sp>
      <p:sp>
        <p:nvSpPr>
          <p:cNvPr id="118" name="Text Box 47">
            <a:extLst>
              <a:ext uri="{FF2B5EF4-FFF2-40B4-BE49-F238E27FC236}">
                <a16:creationId xmlns:a16="http://schemas.microsoft.com/office/drawing/2014/main" id="{3F59D898-ECAD-49F0-9425-2A1BC8DDA7B5}"/>
              </a:ext>
            </a:extLst>
          </p:cNvPr>
          <p:cNvSpPr txBox="1">
            <a:spLocks noChangeArrowheads="1"/>
          </p:cNvSpPr>
          <p:nvPr/>
        </p:nvSpPr>
        <p:spPr bwMode="auto">
          <a:xfrm>
            <a:off x="5523688" y="4538246"/>
            <a:ext cx="1414170"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Drug-induced</a:t>
            </a:r>
          </a:p>
        </p:txBody>
      </p:sp>
      <p:sp>
        <p:nvSpPr>
          <p:cNvPr id="16" name="TextBox 15">
            <a:extLst>
              <a:ext uri="{FF2B5EF4-FFF2-40B4-BE49-F238E27FC236}">
                <a16:creationId xmlns:a16="http://schemas.microsoft.com/office/drawing/2014/main" id="{984E008D-FBBA-42B4-940E-EA26772E0161}"/>
              </a:ext>
            </a:extLst>
          </p:cNvPr>
          <p:cNvSpPr txBox="1"/>
          <p:nvPr/>
        </p:nvSpPr>
        <p:spPr>
          <a:xfrm>
            <a:off x="6230528" y="5257800"/>
            <a:ext cx="1326004" cy="369332"/>
          </a:xfrm>
          <a:prstGeom prst="rect">
            <a:avLst/>
          </a:prstGeom>
          <a:noFill/>
        </p:spPr>
        <p:txBody>
          <a:bodyPr wrap="none" rtlCol="0">
            <a:spAutoFit/>
          </a:bodyPr>
          <a:lstStyle/>
          <a:p>
            <a:pPr algn="ctr"/>
            <a:r>
              <a:rPr lang="en-US" dirty="0"/>
              <a:t>Both/Either</a:t>
            </a:r>
          </a:p>
        </p:txBody>
      </p:sp>
      <p:cxnSp>
        <p:nvCxnSpPr>
          <p:cNvPr id="125" name="Straight Connector 124">
            <a:extLst>
              <a:ext uri="{FF2B5EF4-FFF2-40B4-BE49-F238E27FC236}">
                <a16:creationId xmlns:a16="http://schemas.microsoft.com/office/drawing/2014/main" id="{01138141-D318-4ED7-A7FE-D8F2155CE890}"/>
              </a:ext>
            </a:extLst>
          </p:cNvPr>
          <p:cNvCxnSpPr/>
          <p:nvPr/>
        </p:nvCxnSpPr>
        <p:spPr>
          <a:xfrm flipH="1">
            <a:off x="5334000" y="4724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26" name="Straight Connector 125">
            <a:extLst>
              <a:ext uri="{FF2B5EF4-FFF2-40B4-BE49-F238E27FC236}">
                <a16:creationId xmlns:a16="http://schemas.microsoft.com/office/drawing/2014/main" id="{6A68A6E1-B33D-4DCB-B058-B68464DE4B44}"/>
              </a:ext>
            </a:extLst>
          </p:cNvPr>
          <p:cNvCxnSpPr/>
          <p:nvPr/>
        </p:nvCxnSpPr>
        <p:spPr>
          <a:xfrm flipH="1">
            <a:off x="6659428" y="6172200"/>
            <a:ext cx="24447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27" name="Text Box 47">
            <a:extLst>
              <a:ext uri="{FF2B5EF4-FFF2-40B4-BE49-F238E27FC236}">
                <a16:creationId xmlns:a16="http://schemas.microsoft.com/office/drawing/2014/main" id="{CB562EB8-FC3E-4FF1-9CAC-25A982EDFAD7}"/>
              </a:ext>
            </a:extLst>
          </p:cNvPr>
          <p:cNvSpPr txBox="1">
            <a:spLocks noChangeArrowheads="1"/>
          </p:cNvSpPr>
          <p:nvPr/>
        </p:nvSpPr>
        <p:spPr bwMode="auto">
          <a:xfrm>
            <a:off x="6929102" y="6002923"/>
            <a:ext cx="807401"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b="1" dirty="0"/>
              <a:t>Tumor</a:t>
            </a:r>
          </a:p>
        </p:txBody>
      </p:sp>
      <p:sp>
        <p:nvSpPr>
          <p:cNvPr id="128" name="Text Box 45">
            <a:extLst>
              <a:ext uri="{FF2B5EF4-FFF2-40B4-BE49-F238E27FC236}">
                <a16:creationId xmlns:a16="http://schemas.microsoft.com/office/drawing/2014/main" id="{2B14E4F1-0A9B-43CA-851A-DE098D068E26}"/>
              </a:ext>
            </a:extLst>
          </p:cNvPr>
          <p:cNvSpPr txBox="1">
            <a:spLocks noChangeArrowheads="1"/>
          </p:cNvSpPr>
          <p:nvPr/>
        </p:nvSpPr>
        <p:spPr bwMode="auto">
          <a:xfrm>
            <a:off x="6901248" y="5605046"/>
            <a:ext cx="1404552"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Inflammation</a:t>
            </a:r>
          </a:p>
        </p:txBody>
      </p:sp>
      <p:cxnSp>
        <p:nvCxnSpPr>
          <p:cNvPr id="129" name="Straight Connector 128">
            <a:extLst>
              <a:ext uri="{FF2B5EF4-FFF2-40B4-BE49-F238E27FC236}">
                <a16:creationId xmlns:a16="http://schemas.microsoft.com/office/drawing/2014/main" id="{1C03588A-559C-4FF7-A730-3C814B3E6C4C}"/>
              </a:ext>
            </a:extLst>
          </p:cNvPr>
          <p:cNvCxnSpPr/>
          <p:nvPr/>
        </p:nvCxnSpPr>
        <p:spPr>
          <a:xfrm flipH="1">
            <a:off x="6659973" y="5782355"/>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3" name="Straight Connector 22">
            <a:extLst>
              <a:ext uri="{FF2B5EF4-FFF2-40B4-BE49-F238E27FC236}">
                <a16:creationId xmlns:a16="http://schemas.microsoft.com/office/drawing/2014/main" id="{5227FDFD-469A-47AE-BC94-11CE6418AA83}"/>
              </a:ext>
            </a:extLst>
          </p:cNvPr>
          <p:cNvCxnSpPr/>
          <p:nvPr/>
        </p:nvCxnSpPr>
        <p:spPr>
          <a:xfrm>
            <a:off x="6659428" y="5596201"/>
            <a:ext cx="0" cy="5759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52" name="Text Box 47">
            <a:extLst>
              <a:ext uri="{FF2B5EF4-FFF2-40B4-BE49-F238E27FC236}">
                <a16:creationId xmlns:a16="http://schemas.microsoft.com/office/drawing/2014/main" id="{E3578916-9804-473C-8F06-D4FA0BCEDFD0}"/>
              </a:ext>
            </a:extLst>
          </p:cNvPr>
          <p:cNvSpPr txBox="1">
            <a:spLocks noChangeArrowheads="1"/>
          </p:cNvSpPr>
          <p:nvPr/>
        </p:nvSpPr>
        <p:spPr bwMode="auto">
          <a:xfrm>
            <a:off x="5543446" y="4055146"/>
            <a:ext cx="1619354"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err="1">
                <a:solidFill>
                  <a:schemeClr val="bg1">
                    <a:lumMod val="75000"/>
                  </a:schemeClr>
                </a:solidFill>
              </a:rPr>
              <a:t>Nanophthalmos</a:t>
            </a:r>
            <a:endParaRPr lang="en-US" altLang="en-US" sz="1600" dirty="0">
              <a:solidFill>
                <a:schemeClr val="bg1">
                  <a:lumMod val="75000"/>
                </a:schemeClr>
              </a:solidFill>
            </a:endParaRPr>
          </a:p>
        </p:txBody>
      </p:sp>
      <p:sp>
        <p:nvSpPr>
          <p:cNvPr id="53" name="Text Box 45">
            <a:extLst>
              <a:ext uri="{FF2B5EF4-FFF2-40B4-BE49-F238E27FC236}">
                <a16:creationId xmlns:a16="http://schemas.microsoft.com/office/drawing/2014/main" id="{57D1A14F-68FE-47D2-983C-1A879D66A9DC}"/>
              </a:ext>
            </a:extLst>
          </p:cNvPr>
          <p:cNvSpPr txBox="1">
            <a:spLocks noChangeArrowheads="1"/>
          </p:cNvSpPr>
          <p:nvPr/>
        </p:nvSpPr>
        <p:spPr bwMode="auto">
          <a:xfrm>
            <a:off x="5523688" y="5013493"/>
            <a:ext cx="582211"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PFV</a:t>
            </a:r>
          </a:p>
        </p:txBody>
      </p:sp>
      <p:sp>
        <p:nvSpPr>
          <p:cNvPr id="54" name="Text Box 42">
            <a:extLst>
              <a:ext uri="{FF2B5EF4-FFF2-40B4-BE49-F238E27FC236}">
                <a16:creationId xmlns:a16="http://schemas.microsoft.com/office/drawing/2014/main" id="{E1E37D2C-2C52-446B-843B-01E64990D3EC}"/>
              </a:ext>
            </a:extLst>
          </p:cNvPr>
          <p:cNvSpPr txBox="1">
            <a:spLocks noChangeArrowheads="1"/>
          </p:cNvSpPr>
          <p:nvPr/>
        </p:nvSpPr>
        <p:spPr bwMode="auto">
          <a:xfrm>
            <a:off x="5551406" y="3192546"/>
            <a:ext cx="2276072"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ERD/choroidal effusion</a:t>
            </a:r>
          </a:p>
        </p:txBody>
      </p:sp>
      <p:sp>
        <p:nvSpPr>
          <p:cNvPr id="3" name="TextBox 2">
            <a:extLst>
              <a:ext uri="{FF2B5EF4-FFF2-40B4-BE49-F238E27FC236}">
                <a16:creationId xmlns:a16="http://schemas.microsoft.com/office/drawing/2014/main" id="{347514E9-5EC1-4A4C-939E-A8E93F18C37C}"/>
              </a:ext>
            </a:extLst>
          </p:cNvPr>
          <p:cNvSpPr txBox="1"/>
          <p:nvPr/>
        </p:nvSpPr>
        <p:spPr>
          <a:xfrm>
            <a:off x="2522124" y="3660392"/>
            <a:ext cx="4941559" cy="1323439"/>
          </a:xfrm>
          <a:prstGeom prst="rect">
            <a:avLst/>
          </a:prstGeom>
          <a:solidFill>
            <a:srgbClr val="F8E284"/>
          </a:solidFill>
        </p:spPr>
        <p:txBody>
          <a:bodyPr wrap="square" rtlCol="0">
            <a:spAutoFit/>
          </a:bodyPr>
          <a:lstStyle/>
          <a:p>
            <a:r>
              <a:rPr lang="en-US" sz="1600" i="1" dirty="0">
                <a:solidFill>
                  <a:schemeClr val="bg1">
                    <a:lumMod val="75000"/>
                  </a:schemeClr>
                </a:solidFill>
              </a:rPr>
              <a:t>How would a tumor </a:t>
            </a:r>
            <a:r>
              <a:rPr lang="en-US" sz="1600" b="1" dirty="0">
                <a:solidFill>
                  <a:schemeClr val="bg1">
                    <a:lumMod val="75000"/>
                  </a:schemeClr>
                </a:solidFill>
              </a:rPr>
              <a:t>pull</a:t>
            </a:r>
            <a:r>
              <a:rPr lang="en-US" sz="1600" i="1" dirty="0">
                <a:solidFill>
                  <a:schemeClr val="bg1">
                    <a:lumMod val="75000"/>
                  </a:schemeClr>
                </a:solidFill>
              </a:rPr>
              <a:t> the angle closed?</a:t>
            </a:r>
          </a:p>
          <a:p>
            <a:r>
              <a:rPr lang="en-US" sz="1600" dirty="0">
                <a:solidFill>
                  <a:schemeClr val="bg1">
                    <a:lumMod val="75000"/>
                  </a:schemeClr>
                </a:solidFill>
              </a:rPr>
              <a:t>Via one of two mechanisms:</a:t>
            </a:r>
          </a:p>
          <a:p>
            <a:r>
              <a:rPr lang="en-US" sz="1600" dirty="0">
                <a:solidFill>
                  <a:schemeClr val="bg1">
                    <a:lumMod val="75000"/>
                  </a:schemeClr>
                </a:solidFill>
              </a:rPr>
              <a:t>--</a:t>
            </a:r>
            <a:r>
              <a:rPr lang="en-US" sz="1600" b="1" dirty="0">
                <a:solidFill>
                  <a:schemeClr val="bg1">
                    <a:lumMod val="75000"/>
                  </a:schemeClr>
                </a:solidFill>
              </a:rPr>
              <a:t>Tumor-induced NVI/NVA leading to NVG </a:t>
            </a:r>
          </a:p>
          <a:p>
            <a:r>
              <a:rPr lang="en-US" sz="1600" dirty="0">
                <a:solidFill>
                  <a:schemeClr val="bg1">
                    <a:lumMod val="75000"/>
                  </a:schemeClr>
                </a:solidFill>
              </a:rPr>
              <a:t>--Tumor necrosis can produce severe inflammation, leading to posterior synechiae and/or PAS</a:t>
            </a:r>
          </a:p>
        </p:txBody>
      </p:sp>
      <p:cxnSp>
        <p:nvCxnSpPr>
          <p:cNvPr id="21" name="Connector: Elbow 20">
            <a:extLst>
              <a:ext uri="{FF2B5EF4-FFF2-40B4-BE49-F238E27FC236}">
                <a16:creationId xmlns:a16="http://schemas.microsoft.com/office/drawing/2014/main" id="{9CBA8279-FC12-404D-8BDA-D555530A6D0D}"/>
              </a:ext>
            </a:extLst>
          </p:cNvPr>
          <p:cNvCxnSpPr>
            <a:cxnSpLocks/>
          </p:cNvCxnSpPr>
          <p:nvPr/>
        </p:nvCxnSpPr>
        <p:spPr>
          <a:xfrm rot="16200000" flipH="1">
            <a:off x="7622331" y="4255514"/>
            <a:ext cx="754914" cy="236191"/>
          </a:xfrm>
          <a:prstGeom prst="bentConnector3">
            <a:avLst>
              <a:gd name="adj1" fmla="val 104419"/>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69" name="Text Box 47">
            <a:extLst>
              <a:ext uri="{FF2B5EF4-FFF2-40B4-BE49-F238E27FC236}">
                <a16:creationId xmlns:a16="http://schemas.microsoft.com/office/drawing/2014/main" id="{4D97FD5C-B901-40BA-9E78-C8EB2D510429}"/>
              </a:ext>
            </a:extLst>
          </p:cNvPr>
          <p:cNvSpPr txBox="1">
            <a:spLocks noChangeArrowheads="1"/>
          </p:cNvSpPr>
          <p:nvPr/>
        </p:nvSpPr>
        <p:spPr bwMode="auto">
          <a:xfrm>
            <a:off x="8053281" y="4596111"/>
            <a:ext cx="807401" cy="338554"/>
          </a:xfrm>
          <a:prstGeom prst="rect">
            <a:avLst/>
          </a:prstGeom>
          <a:no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b="1" dirty="0"/>
              <a:t>Tumor</a:t>
            </a:r>
          </a:p>
        </p:txBody>
      </p:sp>
      <p:sp>
        <p:nvSpPr>
          <p:cNvPr id="60" name="Oval 59">
            <a:extLst>
              <a:ext uri="{FF2B5EF4-FFF2-40B4-BE49-F238E27FC236}">
                <a16:creationId xmlns:a16="http://schemas.microsoft.com/office/drawing/2014/main" id="{CA065540-8F70-427E-B5F7-7CA834BCF4A0}"/>
              </a:ext>
            </a:extLst>
          </p:cNvPr>
          <p:cNvSpPr/>
          <p:nvPr/>
        </p:nvSpPr>
        <p:spPr>
          <a:xfrm>
            <a:off x="8014693" y="4556358"/>
            <a:ext cx="884575" cy="430469"/>
          </a:xfrm>
          <a:prstGeom prst="ellipse">
            <a:avLst/>
          </a:prstGeom>
          <a:noFill/>
          <a:ln>
            <a:solidFill>
              <a:schemeClr val="tx1"/>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Oval 60">
            <a:extLst>
              <a:ext uri="{FF2B5EF4-FFF2-40B4-BE49-F238E27FC236}">
                <a16:creationId xmlns:a16="http://schemas.microsoft.com/office/drawing/2014/main" id="{1D60E733-458F-4513-A33D-57D1D4924388}"/>
              </a:ext>
            </a:extLst>
          </p:cNvPr>
          <p:cNvSpPr/>
          <p:nvPr/>
        </p:nvSpPr>
        <p:spPr>
          <a:xfrm>
            <a:off x="6858000" y="5956965"/>
            <a:ext cx="911200" cy="430469"/>
          </a:xfrm>
          <a:prstGeom prst="ellipse">
            <a:avLst/>
          </a:prstGeom>
          <a:noFill/>
          <a:ln>
            <a:solidFill>
              <a:schemeClr val="tx1"/>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 name="TextBox 54">
            <a:extLst>
              <a:ext uri="{FF2B5EF4-FFF2-40B4-BE49-F238E27FC236}">
                <a16:creationId xmlns:a16="http://schemas.microsoft.com/office/drawing/2014/main" id="{C1EB801A-28D1-48F8-BD32-B399C11303A4}"/>
              </a:ext>
            </a:extLst>
          </p:cNvPr>
          <p:cNvSpPr txBox="1"/>
          <p:nvPr/>
        </p:nvSpPr>
        <p:spPr>
          <a:xfrm>
            <a:off x="1961146" y="4571141"/>
            <a:ext cx="4202882" cy="954107"/>
          </a:xfrm>
          <a:prstGeom prst="rect">
            <a:avLst/>
          </a:prstGeom>
          <a:solidFill>
            <a:schemeClr val="accent5">
              <a:lumMod val="75000"/>
            </a:schemeClr>
          </a:solidFill>
        </p:spPr>
        <p:txBody>
          <a:bodyPr wrap="none" rtlCol="0">
            <a:spAutoFit/>
          </a:bodyPr>
          <a:lstStyle/>
          <a:p>
            <a:r>
              <a:rPr lang="en-US" sz="1400" i="1" dirty="0">
                <a:solidFill>
                  <a:schemeClr val="bg1">
                    <a:lumMod val="50000"/>
                  </a:schemeClr>
                </a:solidFill>
              </a:rPr>
              <a:t>Which tumors are notorious for inducing NVI/NVA?</a:t>
            </a:r>
          </a:p>
          <a:p>
            <a:r>
              <a:rPr lang="en-US" sz="1400" dirty="0">
                <a:solidFill>
                  <a:schemeClr val="bg1">
                    <a:lumMod val="50000"/>
                  </a:schemeClr>
                </a:solidFill>
              </a:rPr>
              <a:t>--Retinoblastoma</a:t>
            </a:r>
          </a:p>
          <a:p>
            <a:r>
              <a:rPr lang="en-US" sz="1400" dirty="0">
                <a:solidFill>
                  <a:schemeClr val="bg1">
                    <a:lumMod val="50000"/>
                  </a:schemeClr>
                </a:solidFill>
              </a:rPr>
              <a:t>--</a:t>
            </a:r>
            <a:r>
              <a:rPr lang="en-US" sz="1400" b="1" dirty="0" err="1">
                <a:solidFill>
                  <a:srgbClr val="0000FF"/>
                </a:solidFill>
              </a:rPr>
              <a:t>Medulloepithelioma</a:t>
            </a:r>
            <a:endParaRPr lang="en-US" sz="1400" b="1" dirty="0">
              <a:solidFill>
                <a:schemeClr val="bg1">
                  <a:lumMod val="50000"/>
                </a:schemeClr>
              </a:solidFill>
            </a:endParaRPr>
          </a:p>
          <a:p>
            <a:r>
              <a:rPr lang="en-US" sz="1400" dirty="0">
                <a:solidFill>
                  <a:schemeClr val="bg1">
                    <a:lumMod val="50000"/>
                  </a:schemeClr>
                </a:solidFill>
              </a:rPr>
              <a:t>--Choroidal melanoma</a:t>
            </a:r>
          </a:p>
        </p:txBody>
      </p:sp>
      <p:sp>
        <p:nvSpPr>
          <p:cNvPr id="64" name="Oval 63">
            <a:extLst>
              <a:ext uri="{FF2B5EF4-FFF2-40B4-BE49-F238E27FC236}">
                <a16:creationId xmlns:a16="http://schemas.microsoft.com/office/drawing/2014/main" id="{B6FDA726-B038-46E1-97EB-CE861F79FF2F}"/>
              </a:ext>
            </a:extLst>
          </p:cNvPr>
          <p:cNvSpPr/>
          <p:nvPr/>
        </p:nvSpPr>
        <p:spPr>
          <a:xfrm>
            <a:off x="1981200" y="4935555"/>
            <a:ext cx="1992477" cy="430469"/>
          </a:xfrm>
          <a:prstGeom prst="ellipse">
            <a:avLst/>
          </a:prstGeom>
          <a:noFill/>
          <a:ln>
            <a:solidFill>
              <a:schemeClr val="tx1"/>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TextBox 64">
            <a:extLst>
              <a:ext uri="{FF2B5EF4-FFF2-40B4-BE49-F238E27FC236}">
                <a16:creationId xmlns:a16="http://schemas.microsoft.com/office/drawing/2014/main" id="{53A81FEA-2B87-4DC1-82E1-7A47FA1F3A48}"/>
              </a:ext>
            </a:extLst>
          </p:cNvPr>
          <p:cNvSpPr txBox="1"/>
          <p:nvPr/>
        </p:nvSpPr>
        <p:spPr>
          <a:xfrm>
            <a:off x="709188" y="830282"/>
            <a:ext cx="4873153" cy="3970318"/>
          </a:xfrm>
          <a:prstGeom prst="rect">
            <a:avLst/>
          </a:prstGeom>
          <a:solidFill>
            <a:schemeClr val="accent1">
              <a:lumMod val="75000"/>
            </a:schemeClr>
          </a:solidFill>
        </p:spPr>
        <p:txBody>
          <a:bodyPr wrap="square" rtlCol="0">
            <a:spAutoFit/>
          </a:bodyPr>
          <a:lstStyle/>
          <a:p>
            <a:r>
              <a:rPr lang="en-US" sz="1400" i="1" dirty="0">
                <a:solidFill>
                  <a:schemeClr val="bg1">
                    <a:lumMod val="65000"/>
                  </a:schemeClr>
                </a:solidFill>
              </a:rPr>
              <a:t>In a nutshell, what sort of tumor is a </a:t>
            </a:r>
            <a:r>
              <a:rPr lang="en-US" sz="1400" b="1" dirty="0" err="1">
                <a:solidFill>
                  <a:schemeClr val="bg1"/>
                </a:solidFill>
              </a:rPr>
              <a:t>medulloepithelioma</a:t>
            </a:r>
            <a:r>
              <a:rPr lang="en-US" sz="1400" i="1" dirty="0">
                <a:solidFill>
                  <a:schemeClr val="bg1">
                    <a:lumMod val="65000"/>
                  </a:schemeClr>
                </a:solidFill>
              </a:rPr>
              <a:t>?</a:t>
            </a:r>
          </a:p>
          <a:p>
            <a:r>
              <a:rPr lang="en-US" sz="1400" dirty="0">
                <a:solidFill>
                  <a:schemeClr val="bg1">
                    <a:lumMod val="65000"/>
                  </a:schemeClr>
                </a:solidFill>
              </a:rPr>
              <a:t>A benign but locally very aggressive tumor of the nonpigmented  epithelium of the ciliary body</a:t>
            </a:r>
          </a:p>
          <a:p>
            <a:endParaRPr lang="en-US" sz="1400" i="1" dirty="0">
              <a:solidFill>
                <a:schemeClr val="accent1">
                  <a:lumMod val="75000"/>
                </a:schemeClr>
              </a:solidFill>
            </a:endParaRPr>
          </a:p>
          <a:p>
            <a:r>
              <a:rPr lang="en-US" sz="1400" i="1" dirty="0">
                <a:solidFill>
                  <a:schemeClr val="accent1">
                    <a:lumMod val="75000"/>
                  </a:schemeClr>
                </a:solidFill>
              </a:rPr>
              <a:t>Is it common, or rare?</a:t>
            </a:r>
          </a:p>
          <a:p>
            <a:r>
              <a:rPr lang="en-US" sz="1400" dirty="0">
                <a:solidFill>
                  <a:schemeClr val="accent1">
                    <a:lumMod val="75000"/>
                  </a:schemeClr>
                </a:solidFill>
              </a:rPr>
              <a:t>Rare</a:t>
            </a:r>
          </a:p>
          <a:p>
            <a:endParaRPr lang="en-US" sz="1400" b="1" dirty="0">
              <a:solidFill>
                <a:schemeClr val="accent1">
                  <a:lumMod val="75000"/>
                </a:schemeClr>
              </a:solidFill>
            </a:endParaRPr>
          </a:p>
          <a:p>
            <a:r>
              <a:rPr lang="en-US" sz="1400" i="1" dirty="0">
                <a:solidFill>
                  <a:schemeClr val="accent1">
                    <a:lumMod val="75000"/>
                  </a:schemeClr>
                </a:solidFill>
              </a:rPr>
              <a:t>During what life-period does </a:t>
            </a:r>
            <a:r>
              <a:rPr lang="en-US" sz="1400" i="1" dirty="0" err="1">
                <a:solidFill>
                  <a:schemeClr val="accent1">
                    <a:lumMod val="75000"/>
                  </a:schemeClr>
                </a:solidFill>
              </a:rPr>
              <a:t>medulloepithelioma</a:t>
            </a:r>
            <a:r>
              <a:rPr lang="en-US" sz="1400" i="1" dirty="0">
                <a:solidFill>
                  <a:schemeClr val="accent1">
                    <a:lumMod val="75000"/>
                  </a:schemeClr>
                </a:solidFill>
              </a:rPr>
              <a:t> present?</a:t>
            </a:r>
          </a:p>
          <a:p>
            <a:r>
              <a:rPr lang="en-US" sz="1400" dirty="0">
                <a:solidFill>
                  <a:schemeClr val="accent1">
                    <a:lumMod val="75000"/>
                  </a:schemeClr>
                </a:solidFill>
              </a:rPr>
              <a:t>Childhood</a:t>
            </a:r>
          </a:p>
          <a:p>
            <a:endParaRPr lang="en-US" sz="1400" dirty="0">
              <a:solidFill>
                <a:schemeClr val="accent1">
                  <a:lumMod val="75000"/>
                </a:schemeClr>
              </a:solidFill>
            </a:endParaRPr>
          </a:p>
          <a:p>
            <a:r>
              <a:rPr lang="en-US" sz="1400" i="1" dirty="0">
                <a:solidFill>
                  <a:schemeClr val="accent1">
                    <a:lumMod val="75000"/>
                  </a:schemeClr>
                </a:solidFill>
              </a:rPr>
              <a:t>What clinical findings are commonly present?</a:t>
            </a:r>
          </a:p>
          <a:p>
            <a:r>
              <a:rPr lang="en-US" sz="1400" dirty="0">
                <a:solidFill>
                  <a:schemeClr val="accent1">
                    <a:lumMod val="75000"/>
                  </a:schemeClr>
                </a:solidFill>
              </a:rPr>
              <a:t>--ACG (duh)</a:t>
            </a:r>
          </a:p>
          <a:p>
            <a:r>
              <a:rPr lang="en-US" sz="1400" dirty="0">
                <a:solidFill>
                  <a:schemeClr val="accent1">
                    <a:lumMod val="75000"/>
                  </a:schemeClr>
                </a:solidFill>
              </a:rPr>
              <a:t>--Iris mass</a:t>
            </a:r>
          </a:p>
          <a:p>
            <a:r>
              <a:rPr lang="en-US" sz="1400" dirty="0">
                <a:solidFill>
                  <a:schemeClr val="accent1">
                    <a:lumMod val="75000"/>
                  </a:schemeClr>
                </a:solidFill>
              </a:rPr>
              <a:t>--</a:t>
            </a:r>
            <a:r>
              <a:rPr lang="en-US" sz="1400" dirty="0" err="1">
                <a:solidFill>
                  <a:schemeClr val="accent1">
                    <a:lumMod val="75000"/>
                  </a:schemeClr>
                </a:solidFill>
              </a:rPr>
              <a:t>Hyphema</a:t>
            </a:r>
            <a:endParaRPr lang="en-US" sz="1400" dirty="0">
              <a:solidFill>
                <a:schemeClr val="accent1">
                  <a:lumMod val="75000"/>
                </a:schemeClr>
              </a:solidFill>
            </a:endParaRPr>
          </a:p>
          <a:p>
            <a:r>
              <a:rPr lang="en-US" sz="1400" dirty="0">
                <a:solidFill>
                  <a:schemeClr val="accent1">
                    <a:lumMod val="75000"/>
                  </a:schemeClr>
                </a:solidFill>
              </a:rPr>
              <a:t>--Sectoral cataract</a:t>
            </a:r>
          </a:p>
          <a:p>
            <a:endParaRPr lang="en-US" sz="1400" dirty="0">
              <a:solidFill>
                <a:schemeClr val="accent1">
                  <a:lumMod val="75000"/>
                </a:schemeClr>
              </a:solidFill>
            </a:endParaRPr>
          </a:p>
          <a:p>
            <a:r>
              <a:rPr lang="en-US" sz="1400" i="1" dirty="0">
                <a:solidFill>
                  <a:schemeClr val="accent1">
                    <a:lumMod val="75000"/>
                  </a:schemeClr>
                </a:solidFill>
              </a:rPr>
              <a:t>How is it managed?</a:t>
            </a:r>
          </a:p>
          <a:p>
            <a:r>
              <a:rPr lang="en-US" sz="1400" dirty="0">
                <a:solidFill>
                  <a:schemeClr val="accent1">
                    <a:lumMod val="75000"/>
                  </a:schemeClr>
                </a:solidFill>
              </a:rPr>
              <a:t>Enucleation is usually required</a:t>
            </a:r>
          </a:p>
        </p:txBody>
      </p:sp>
      <p:sp>
        <p:nvSpPr>
          <p:cNvPr id="63" name="TextBox 62">
            <a:extLst>
              <a:ext uri="{FF2B5EF4-FFF2-40B4-BE49-F238E27FC236}">
                <a16:creationId xmlns:a16="http://schemas.microsoft.com/office/drawing/2014/main" id="{6B0EFA7B-1F3B-496E-8982-81D3BCC47AC4}"/>
              </a:ext>
            </a:extLst>
          </p:cNvPr>
          <p:cNvSpPr txBox="1"/>
          <p:nvPr/>
        </p:nvSpPr>
        <p:spPr>
          <a:xfrm>
            <a:off x="1986090" y="1160190"/>
            <a:ext cx="4214615" cy="523220"/>
          </a:xfrm>
          <a:prstGeom prst="rect">
            <a:avLst/>
          </a:prstGeom>
          <a:solidFill>
            <a:schemeClr val="accent1">
              <a:lumMod val="40000"/>
              <a:lumOff val="60000"/>
            </a:schemeClr>
          </a:solidFill>
        </p:spPr>
        <p:txBody>
          <a:bodyPr wrap="none" rtlCol="0">
            <a:spAutoFit/>
          </a:bodyPr>
          <a:lstStyle/>
          <a:p>
            <a:r>
              <a:rPr lang="en-US" sz="1400" i="1" dirty="0">
                <a:solidFill>
                  <a:srgbClr val="0000FF"/>
                </a:solidFill>
              </a:rPr>
              <a:t>By what other name is </a:t>
            </a:r>
            <a:r>
              <a:rPr lang="en-US" sz="1400" i="1" dirty="0" err="1">
                <a:solidFill>
                  <a:srgbClr val="0000FF"/>
                </a:solidFill>
              </a:rPr>
              <a:t>medulloepithelioma</a:t>
            </a:r>
            <a:r>
              <a:rPr lang="en-US" sz="1400" i="1" dirty="0">
                <a:solidFill>
                  <a:srgbClr val="0000FF"/>
                </a:solidFill>
              </a:rPr>
              <a:t> known?</a:t>
            </a:r>
          </a:p>
          <a:p>
            <a:r>
              <a:rPr lang="en-US" sz="1400" b="1" dirty="0">
                <a:solidFill>
                  <a:srgbClr val="0000FF"/>
                </a:solidFill>
              </a:rPr>
              <a:t>Diktyoma</a:t>
            </a:r>
          </a:p>
        </p:txBody>
      </p:sp>
    </p:spTree>
    <p:extLst>
      <p:ext uri="{BB962C8B-B14F-4D97-AF65-F5344CB8AC3E}">
        <p14:creationId xmlns:p14="http://schemas.microsoft.com/office/powerpoint/2010/main" val="198783888"/>
      </p:ext>
    </p:extLst>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Rectangle 2">
            <a:extLst>
              <a:ext uri="{FF2B5EF4-FFF2-40B4-BE49-F238E27FC236}">
                <a16:creationId xmlns:a16="http://schemas.microsoft.com/office/drawing/2014/main" id="{91537DFF-FE3D-41F1-B41A-099239F8D93A}"/>
              </a:ext>
            </a:extLst>
          </p:cNvPr>
          <p:cNvSpPr>
            <a:spLocks noGrp="1" noChangeArrowheads="1"/>
          </p:cNvSpPr>
          <p:nvPr>
            <p:ph type="title"/>
          </p:nvPr>
        </p:nvSpPr>
        <p:spPr>
          <a:xfrm>
            <a:off x="457200" y="304800"/>
            <a:ext cx="7543800" cy="563562"/>
          </a:xfrm>
        </p:spPr>
        <p:txBody>
          <a:bodyPr/>
          <a:lstStyle/>
          <a:p>
            <a:pPr eaLnBrk="1" hangingPunct="1"/>
            <a:r>
              <a:rPr lang="en-US" altLang="en-US" sz="3500" dirty="0"/>
              <a:t>Q/A</a:t>
            </a:r>
          </a:p>
        </p:txBody>
      </p:sp>
      <p:sp>
        <p:nvSpPr>
          <p:cNvPr id="31" name="Text Box 15">
            <a:extLst>
              <a:ext uri="{FF2B5EF4-FFF2-40B4-BE49-F238E27FC236}">
                <a16:creationId xmlns:a16="http://schemas.microsoft.com/office/drawing/2014/main" id="{22464BD2-DDBB-4E5E-94D1-AAA4A8B4880D}"/>
              </a:ext>
            </a:extLst>
          </p:cNvPr>
          <p:cNvSpPr txBox="1">
            <a:spLocks noChangeArrowheads="1"/>
          </p:cNvSpPr>
          <p:nvPr/>
        </p:nvSpPr>
        <p:spPr bwMode="auto">
          <a:xfrm>
            <a:off x="571499" y="2151727"/>
            <a:ext cx="8001000" cy="3293209"/>
          </a:xfrm>
          <a:prstGeom prst="rect">
            <a:avLst/>
          </a:prstGeom>
          <a:solidFill>
            <a:schemeClr val="accent5">
              <a:lumMod val="75000"/>
            </a:schemeClr>
          </a:solidFill>
          <a:ln>
            <a:noFill/>
          </a:ln>
          <a:effectLst/>
        </p:spPr>
        <p:txBody>
          <a:bodyPr wrap="square">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n-US" altLang="en-US" sz="1600" i="1" dirty="0">
                <a:solidFill>
                  <a:srgbClr val="0000FF"/>
                </a:solidFill>
              </a:rPr>
              <a:t>What does </a:t>
            </a:r>
            <a:r>
              <a:rPr lang="en-US" altLang="en-US" sz="1600" b="1" dirty="0">
                <a:solidFill>
                  <a:srgbClr val="0000FF"/>
                </a:solidFill>
              </a:rPr>
              <a:t>pupillary block</a:t>
            </a:r>
            <a:r>
              <a:rPr lang="en-US" altLang="en-US" sz="1600" dirty="0">
                <a:solidFill>
                  <a:srgbClr val="0000FF"/>
                </a:solidFill>
              </a:rPr>
              <a:t> </a:t>
            </a:r>
            <a:r>
              <a:rPr lang="en-US" altLang="en-US" sz="1600" i="1" dirty="0">
                <a:solidFill>
                  <a:srgbClr val="0000FF"/>
                </a:solidFill>
              </a:rPr>
              <a:t>refer to, exactly?</a:t>
            </a:r>
          </a:p>
          <a:p>
            <a:pPr eaLnBrk="1" hangingPunct="1"/>
            <a:r>
              <a:rPr lang="en-US" altLang="en-US" sz="1600" dirty="0">
                <a:solidFill>
                  <a:srgbClr val="0000FF"/>
                </a:solidFill>
              </a:rPr>
              <a:t>It refers to contact between the  pupil margin  and the  lens  that impedes the normal flow of aqueous from the  posterior chamber (PC)  to the  anterior chamber (AC)  through the pupillary aperture. </a:t>
            </a:r>
          </a:p>
          <a:p>
            <a:pPr eaLnBrk="1" hangingPunct="1"/>
            <a:endParaRPr lang="en-US" altLang="en-US" sz="1600" dirty="0">
              <a:solidFill>
                <a:srgbClr val="0000FF"/>
              </a:solidFill>
            </a:endParaRPr>
          </a:p>
          <a:p>
            <a:pPr eaLnBrk="1" hangingPunct="1"/>
            <a:r>
              <a:rPr lang="en-US" altLang="en-US" sz="1600" dirty="0"/>
              <a:t>Pupillary block leads to the development of a  pressure gradient  across the iris, which causes the iris to  bow forward . </a:t>
            </a:r>
            <a:r>
              <a:rPr lang="en-US" altLang="en-US" sz="1600" b="1" dirty="0">
                <a:solidFill>
                  <a:schemeClr val="bg1"/>
                </a:solidFill>
              </a:rPr>
              <a:t>If the iris bows far enough, the peripheral iris will come into apposition with and occlude the drainage angle, precipitating acute closure of the angle and a prodigious rise in IOP.</a:t>
            </a:r>
          </a:p>
          <a:p>
            <a:pPr eaLnBrk="1" hangingPunct="1"/>
            <a:endParaRPr lang="en-US" altLang="en-US" sz="1600" b="1" dirty="0">
              <a:solidFill>
                <a:schemeClr val="bg1"/>
              </a:solidFill>
            </a:endParaRPr>
          </a:p>
          <a:p>
            <a:pPr eaLnBrk="1" hangingPunct="1"/>
            <a:r>
              <a:rPr lang="en-US" altLang="en-US" sz="1600" i="1" dirty="0"/>
              <a:t>The posterior chamber? I didn’t know the vitreous was involved.</a:t>
            </a:r>
          </a:p>
          <a:p>
            <a:pPr eaLnBrk="1" hangingPunct="1"/>
            <a:r>
              <a:rPr lang="en-US" altLang="en-US" sz="1600" dirty="0"/>
              <a:t>It isn’t. The posterior chamber is the space immediately behind the  iris  and anterior to the  lens/zonules . Vitreous resides in the  vitreous cavity . </a:t>
            </a:r>
            <a:endParaRPr lang="en-US" altLang="en-US" sz="1600" i="1" dirty="0"/>
          </a:p>
        </p:txBody>
      </p:sp>
      <p:sp>
        <p:nvSpPr>
          <p:cNvPr id="17" name="Rectangle 16">
            <a:extLst>
              <a:ext uri="{FF2B5EF4-FFF2-40B4-BE49-F238E27FC236}">
                <a16:creationId xmlns:a16="http://schemas.microsoft.com/office/drawing/2014/main" id="{63EA541D-2C21-4461-A9B5-7BE5912BEE8B}"/>
              </a:ext>
            </a:extLst>
          </p:cNvPr>
          <p:cNvSpPr/>
          <p:nvPr/>
        </p:nvSpPr>
        <p:spPr>
          <a:xfrm>
            <a:off x="6651187" y="4892393"/>
            <a:ext cx="436950" cy="213007"/>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ts val="600"/>
              </a:lnSpc>
            </a:pPr>
            <a:r>
              <a:rPr lang="en-US" sz="800" dirty="0">
                <a:solidFill>
                  <a:schemeClr val="tx1"/>
                </a:solidFill>
              </a:rPr>
              <a:t>one word</a:t>
            </a:r>
          </a:p>
        </p:txBody>
      </p:sp>
      <p:sp>
        <p:nvSpPr>
          <p:cNvPr id="18" name="Rectangle 17">
            <a:extLst>
              <a:ext uri="{FF2B5EF4-FFF2-40B4-BE49-F238E27FC236}">
                <a16:creationId xmlns:a16="http://schemas.microsoft.com/office/drawing/2014/main" id="{8AC47328-0C52-4E08-AECD-1FFF28DBFE67}"/>
              </a:ext>
            </a:extLst>
          </p:cNvPr>
          <p:cNvSpPr/>
          <p:nvPr/>
        </p:nvSpPr>
        <p:spPr>
          <a:xfrm>
            <a:off x="987285" y="5185130"/>
            <a:ext cx="1192697" cy="201327"/>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800" dirty="0">
                <a:solidFill>
                  <a:schemeClr val="tx1"/>
                </a:solidFill>
              </a:rPr>
              <a:t>two words</a:t>
            </a:r>
          </a:p>
        </p:txBody>
      </p:sp>
      <p:sp>
        <p:nvSpPr>
          <p:cNvPr id="19" name="Rectangle 18">
            <a:extLst>
              <a:ext uri="{FF2B5EF4-FFF2-40B4-BE49-F238E27FC236}">
                <a16:creationId xmlns:a16="http://schemas.microsoft.com/office/drawing/2014/main" id="{EF971759-59C9-4D09-8BE8-5B670F272D2E}"/>
              </a:ext>
            </a:extLst>
          </p:cNvPr>
          <p:cNvSpPr/>
          <p:nvPr/>
        </p:nvSpPr>
        <p:spPr>
          <a:xfrm>
            <a:off x="4379840" y="5195072"/>
            <a:ext cx="1406689" cy="191385"/>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800" dirty="0">
                <a:solidFill>
                  <a:schemeClr val="tx1"/>
                </a:solidFill>
              </a:rPr>
              <a:t>two diff words</a:t>
            </a:r>
          </a:p>
        </p:txBody>
      </p:sp>
      <p:sp>
        <p:nvSpPr>
          <p:cNvPr id="9" name="Text Box 35">
            <a:extLst>
              <a:ext uri="{FF2B5EF4-FFF2-40B4-BE49-F238E27FC236}">
                <a16:creationId xmlns:a16="http://schemas.microsoft.com/office/drawing/2014/main" id="{827ECD39-1A11-4A6D-9645-7F8764141ED6}"/>
              </a:ext>
            </a:extLst>
          </p:cNvPr>
          <p:cNvSpPr txBox="1">
            <a:spLocks noChangeArrowheads="1"/>
          </p:cNvSpPr>
          <p:nvPr/>
        </p:nvSpPr>
        <p:spPr bwMode="auto">
          <a:xfrm>
            <a:off x="1190847" y="1295400"/>
            <a:ext cx="2473754"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t>w/ Pupillary Block</a:t>
            </a:r>
          </a:p>
        </p:txBody>
      </p:sp>
      <p:sp>
        <p:nvSpPr>
          <p:cNvPr id="10" name="Text Box 36">
            <a:extLst>
              <a:ext uri="{FF2B5EF4-FFF2-40B4-BE49-F238E27FC236}">
                <a16:creationId xmlns:a16="http://schemas.microsoft.com/office/drawing/2014/main" id="{78AD3FD4-EABF-498A-945C-0BF1BD57F70B}"/>
              </a:ext>
            </a:extLst>
          </p:cNvPr>
          <p:cNvSpPr txBox="1">
            <a:spLocks noChangeArrowheads="1"/>
          </p:cNvSpPr>
          <p:nvPr/>
        </p:nvSpPr>
        <p:spPr bwMode="auto">
          <a:xfrm>
            <a:off x="5181600" y="1295400"/>
            <a:ext cx="2630848"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solidFill>
                  <a:schemeClr val="bg1">
                    <a:lumMod val="75000"/>
                  </a:schemeClr>
                </a:solidFill>
              </a:rPr>
              <a:t>w/o Pupillary Block</a:t>
            </a:r>
          </a:p>
        </p:txBody>
      </p:sp>
      <p:sp>
        <p:nvSpPr>
          <p:cNvPr id="14" name="TextBox 13">
            <a:extLst>
              <a:ext uri="{FF2B5EF4-FFF2-40B4-BE49-F238E27FC236}">
                <a16:creationId xmlns:a16="http://schemas.microsoft.com/office/drawing/2014/main" id="{7A98230E-F685-4E81-950F-807FD3ED9ECD}"/>
              </a:ext>
            </a:extLst>
          </p:cNvPr>
          <p:cNvSpPr txBox="1"/>
          <p:nvPr/>
        </p:nvSpPr>
        <p:spPr>
          <a:xfrm>
            <a:off x="2259496" y="189094"/>
            <a:ext cx="4607480" cy="400110"/>
          </a:xfrm>
          <a:prstGeom prst="rect">
            <a:avLst/>
          </a:prstGeom>
          <a:solidFill>
            <a:schemeClr val="accent1">
              <a:lumMod val="60000"/>
              <a:lumOff val="40000"/>
            </a:schemeClr>
          </a:solidFill>
        </p:spPr>
        <p:txBody>
          <a:bodyPr wrap="none" rtlCol="0">
            <a:spAutoFit/>
          </a:bodyPr>
          <a:lstStyle/>
          <a:p>
            <a:pPr algn="ctr"/>
            <a:r>
              <a:rPr lang="en-US" sz="2000" b="1" dirty="0"/>
              <a:t>Secondary Angle Closure Glaucoma</a:t>
            </a:r>
          </a:p>
        </p:txBody>
      </p:sp>
      <p:cxnSp>
        <p:nvCxnSpPr>
          <p:cNvPr id="15" name="Straight Arrow Connector 14">
            <a:extLst>
              <a:ext uri="{FF2B5EF4-FFF2-40B4-BE49-F238E27FC236}">
                <a16:creationId xmlns:a16="http://schemas.microsoft.com/office/drawing/2014/main" id="{F0C91314-D1F9-4ADB-99D8-E1D95DF326B2}"/>
              </a:ext>
            </a:extLst>
          </p:cNvPr>
          <p:cNvCxnSpPr>
            <a:stCxn id="14" idx="2"/>
          </p:cNvCxnSpPr>
          <p:nvPr/>
        </p:nvCxnSpPr>
        <p:spPr>
          <a:xfrm flipH="1">
            <a:off x="2971800" y="589204"/>
            <a:ext cx="1591436" cy="706196"/>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6" name="Straight Arrow Connector 15">
            <a:extLst>
              <a:ext uri="{FF2B5EF4-FFF2-40B4-BE49-F238E27FC236}">
                <a16:creationId xmlns:a16="http://schemas.microsoft.com/office/drawing/2014/main" id="{4D050377-F714-479D-9B01-4A8F11E4355C}"/>
              </a:ext>
            </a:extLst>
          </p:cNvPr>
          <p:cNvCxnSpPr>
            <a:cxnSpLocks/>
          </p:cNvCxnSpPr>
          <p:nvPr/>
        </p:nvCxnSpPr>
        <p:spPr>
          <a:xfrm>
            <a:off x="4572000" y="589204"/>
            <a:ext cx="1600200" cy="706196"/>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848794613"/>
      </p:ext>
    </p:extLst>
  </p:cSld>
  <p:clrMapOvr>
    <a:masterClrMapping/>
  </p:clrMapOvr>
</p:sld>
</file>

<file path=ppt/slides/slide4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Straight Arrow Connector 12">
            <a:extLst>
              <a:ext uri="{FF2B5EF4-FFF2-40B4-BE49-F238E27FC236}">
                <a16:creationId xmlns:a16="http://schemas.microsoft.com/office/drawing/2014/main" id="{A6DE2085-829C-480C-9216-69D6039C0A37}"/>
              </a:ext>
            </a:extLst>
          </p:cNvPr>
          <p:cNvCxnSpPr>
            <a:cxnSpLocks/>
          </p:cNvCxnSpPr>
          <p:nvPr/>
        </p:nvCxnSpPr>
        <p:spPr>
          <a:xfrm>
            <a:off x="6717173" y="1828800"/>
            <a:ext cx="0" cy="3462754"/>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43014" name="Text Box 6"/>
          <p:cNvSpPr txBox="1">
            <a:spLocks noChangeArrowheads="1"/>
          </p:cNvSpPr>
          <p:nvPr/>
        </p:nvSpPr>
        <p:spPr bwMode="auto">
          <a:xfrm>
            <a:off x="533400" y="2356376"/>
            <a:ext cx="1005403"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Lens-</a:t>
            </a:r>
          </a:p>
          <a:p>
            <a:pPr algn="ctr" eaLnBrk="1" hangingPunct="1">
              <a:lnSpc>
                <a:spcPct val="80000"/>
              </a:lnSpc>
              <a:spcBef>
                <a:spcPct val="0"/>
              </a:spcBef>
              <a:buClrTx/>
              <a:buSzTx/>
              <a:buFontTx/>
              <a:buNone/>
            </a:pPr>
            <a:r>
              <a:rPr lang="en-US" altLang="en-US" sz="1800" dirty="0">
                <a:solidFill>
                  <a:schemeClr val="bg1">
                    <a:lumMod val="75000"/>
                  </a:schemeClr>
                </a:solidFill>
              </a:rPr>
              <a:t>Induced</a:t>
            </a:r>
          </a:p>
        </p:txBody>
      </p:sp>
      <p:sp>
        <p:nvSpPr>
          <p:cNvPr id="43017" name="Text Box 14"/>
          <p:cNvSpPr txBox="1">
            <a:spLocks noChangeArrowheads="1"/>
          </p:cNvSpPr>
          <p:nvPr/>
        </p:nvSpPr>
        <p:spPr bwMode="auto">
          <a:xfrm>
            <a:off x="3026498" y="2365901"/>
            <a:ext cx="1633781"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Aphakic/</a:t>
            </a:r>
          </a:p>
          <a:p>
            <a:pPr algn="ctr" eaLnBrk="1" hangingPunct="1">
              <a:lnSpc>
                <a:spcPct val="80000"/>
              </a:lnSpc>
              <a:spcBef>
                <a:spcPct val="0"/>
              </a:spcBef>
              <a:buClrTx/>
              <a:buSzTx/>
              <a:buFontTx/>
              <a:buNone/>
            </a:pPr>
            <a:r>
              <a:rPr lang="en-US" altLang="en-US" sz="1800" dirty="0" err="1">
                <a:solidFill>
                  <a:schemeClr val="bg1">
                    <a:lumMod val="75000"/>
                  </a:schemeClr>
                </a:solidFill>
              </a:rPr>
              <a:t>Pseudophakic</a:t>
            </a:r>
            <a:endParaRPr lang="en-US" altLang="en-US" sz="1800" dirty="0">
              <a:solidFill>
                <a:schemeClr val="bg1">
                  <a:lumMod val="75000"/>
                </a:schemeClr>
              </a:solidFill>
            </a:endParaRPr>
          </a:p>
        </p:txBody>
      </p:sp>
      <p:sp>
        <p:nvSpPr>
          <p:cNvPr id="43031" name="Text Box 35"/>
          <p:cNvSpPr txBox="1">
            <a:spLocks noChangeArrowheads="1"/>
          </p:cNvSpPr>
          <p:nvPr/>
        </p:nvSpPr>
        <p:spPr bwMode="auto">
          <a:xfrm>
            <a:off x="1190847" y="1295400"/>
            <a:ext cx="2473754"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solidFill>
                  <a:schemeClr val="bg1">
                    <a:lumMod val="75000"/>
                  </a:schemeClr>
                </a:solidFill>
              </a:rPr>
              <a:t>w/ Pupillary Block</a:t>
            </a:r>
          </a:p>
        </p:txBody>
      </p:sp>
      <p:sp>
        <p:nvSpPr>
          <p:cNvPr id="43032" name="Text Box 36"/>
          <p:cNvSpPr txBox="1">
            <a:spLocks noChangeArrowheads="1"/>
          </p:cNvSpPr>
          <p:nvPr/>
        </p:nvSpPr>
        <p:spPr bwMode="auto">
          <a:xfrm>
            <a:off x="5181600" y="1295400"/>
            <a:ext cx="2630848"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t>w/o Pupillary Block</a:t>
            </a:r>
          </a:p>
        </p:txBody>
      </p:sp>
      <p:sp>
        <p:nvSpPr>
          <p:cNvPr id="49" name="Rectangle 2">
            <a:extLst>
              <a:ext uri="{FF2B5EF4-FFF2-40B4-BE49-F238E27FC236}">
                <a16:creationId xmlns:a16="http://schemas.microsoft.com/office/drawing/2014/main" id="{240EE5BF-F7D2-4FC8-A5DD-F6B5423153C6}"/>
              </a:ext>
            </a:extLst>
          </p:cNvPr>
          <p:cNvSpPr>
            <a:spLocks noGrp="1" noChangeArrowheads="1"/>
          </p:cNvSpPr>
          <p:nvPr>
            <p:ph type="title"/>
          </p:nvPr>
        </p:nvSpPr>
        <p:spPr>
          <a:xfrm>
            <a:off x="457200" y="304800"/>
            <a:ext cx="7543800" cy="563562"/>
          </a:xfrm>
        </p:spPr>
        <p:txBody>
          <a:bodyPr/>
          <a:lstStyle/>
          <a:p>
            <a:pPr eaLnBrk="1" hangingPunct="1"/>
            <a:r>
              <a:rPr lang="en-US" altLang="en-US" sz="3500" dirty="0"/>
              <a:t>Q</a:t>
            </a:r>
          </a:p>
        </p:txBody>
      </p:sp>
      <p:sp>
        <p:nvSpPr>
          <p:cNvPr id="50" name="TextBox 49">
            <a:extLst>
              <a:ext uri="{FF2B5EF4-FFF2-40B4-BE49-F238E27FC236}">
                <a16:creationId xmlns:a16="http://schemas.microsoft.com/office/drawing/2014/main" id="{CF426230-46C8-405C-9015-99EF57762A2E}"/>
              </a:ext>
            </a:extLst>
          </p:cNvPr>
          <p:cNvSpPr txBox="1"/>
          <p:nvPr/>
        </p:nvSpPr>
        <p:spPr>
          <a:xfrm>
            <a:off x="2259496" y="189094"/>
            <a:ext cx="4607480" cy="400110"/>
          </a:xfrm>
          <a:prstGeom prst="rect">
            <a:avLst/>
          </a:prstGeom>
          <a:solidFill>
            <a:schemeClr val="accent1">
              <a:lumMod val="60000"/>
              <a:lumOff val="40000"/>
            </a:schemeClr>
          </a:solidFill>
        </p:spPr>
        <p:txBody>
          <a:bodyPr wrap="none" rtlCol="0">
            <a:spAutoFit/>
          </a:bodyPr>
          <a:lstStyle/>
          <a:p>
            <a:pPr algn="ctr"/>
            <a:r>
              <a:rPr lang="en-US" sz="2000" b="1" dirty="0"/>
              <a:t>Secondary Angle Closure Glaucoma</a:t>
            </a:r>
          </a:p>
        </p:txBody>
      </p:sp>
      <p:sp>
        <p:nvSpPr>
          <p:cNvPr id="2" name="TextBox 1">
            <a:extLst>
              <a:ext uri="{FF2B5EF4-FFF2-40B4-BE49-F238E27FC236}">
                <a16:creationId xmlns:a16="http://schemas.microsoft.com/office/drawing/2014/main" id="{A7E30BEC-923B-4C9A-A856-BDD0D882F6B8}"/>
              </a:ext>
            </a:extLst>
          </p:cNvPr>
          <p:cNvSpPr txBox="1"/>
          <p:nvPr/>
        </p:nvSpPr>
        <p:spPr>
          <a:xfrm>
            <a:off x="887305" y="2844119"/>
            <a:ext cx="1494320" cy="338554"/>
          </a:xfrm>
          <a:prstGeom prst="rect">
            <a:avLst/>
          </a:prstGeom>
          <a:noFill/>
        </p:spPr>
        <p:txBody>
          <a:bodyPr wrap="none" rtlCol="0">
            <a:spAutoFit/>
          </a:bodyPr>
          <a:lstStyle/>
          <a:p>
            <a:r>
              <a:rPr lang="en-US" sz="1600" dirty="0" err="1">
                <a:solidFill>
                  <a:schemeClr val="bg1">
                    <a:lumMod val="75000"/>
                  </a:schemeClr>
                </a:solidFill>
              </a:rPr>
              <a:t>Phacomorphic</a:t>
            </a:r>
            <a:endParaRPr lang="en-US" sz="1600" dirty="0">
              <a:solidFill>
                <a:schemeClr val="bg1">
                  <a:lumMod val="75000"/>
                </a:schemeClr>
              </a:solidFill>
            </a:endParaRPr>
          </a:p>
        </p:txBody>
      </p:sp>
      <p:sp>
        <p:nvSpPr>
          <p:cNvPr id="51" name="TextBox 50">
            <a:extLst>
              <a:ext uri="{FF2B5EF4-FFF2-40B4-BE49-F238E27FC236}">
                <a16:creationId xmlns:a16="http://schemas.microsoft.com/office/drawing/2014/main" id="{156069D4-340B-4160-A336-EBF73557CEE0}"/>
              </a:ext>
            </a:extLst>
          </p:cNvPr>
          <p:cNvSpPr txBox="1"/>
          <p:nvPr/>
        </p:nvSpPr>
        <p:spPr>
          <a:xfrm>
            <a:off x="884725" y="3175578"/>
            <a:ext cx="1402948" cy="338554"/>
          </a:xfrm>
          <a:prstGeom prst="rect">
            <a:avLst/>
          </a:prstGeom>
          <a:noFill/>
        </p:spPr>
        <p:txBody>
          <a:bodyPr wrap="none" rtlCol="0">
            <a:spAutoFit/>
          </a:bodyPr>
          <a:lstStyle/>
          <a:p>
            <a:r>
              <a:rPr lang="en-US" sz="1600" dirty="0">
                <a:solidFill>
                  <a:schemeClr val="bg1">
                    <a:lumMod val="75000"/>
                  </a:schemeClr>
                </a:solidFill>
              </a:rPr>
              <a:t>Ectopia </a:t>
            </a:r>
            <a:r>
              <a:rPr lang="en-US" sz="1600" dirty="0" err="1">
                <a:solidFill>
                  <a:schemeClr val="bg1">
                    <a:lumMod val="75000"/>
                  </a:schemeClr>
                </a:solidFill>
              </a:rPr>
              <a:t>lentis</a:t>
            </a:r>
            <a:endParaRPr lang="en-US" sz="1600" dirty="0">
              <a:solidFill>
                <a:schemeClr val="bg1">
                  <a:lumMod val="75000"/>
                </a:schemeClr>
              </a:solidFill>
            </a:endParaRPr>
          </a:p>
        </p:txBody>
      </p:sp>
      <p:cxnSp>
        <p:nvCxnSpPr>
          <p:cNvPr id="71" name="Straight Connector 70">
            <a:extLst>
              <a:ext uri="{FF2B5EF4-FFF2-40B4-BE49-F238E27FC236}">
                <a16:creationId xmlns:a16="http://schemas.microsoft.com/office/drawing/2014/main" id="{C104938D-BA8D-4E39-9D5F-9EE2012F2F3C}"/>
              </a:ext>
            </a:extLst>
          </p:cNvPr>
          <p:cNvCxnSpPr>
            <a:cxnSpLocks/>
          </p:cNvCxnSpPr>
          <p:nvPr/>
        </p:nvCxnSpPr>
        <p:spPr>
          <a:xfrm flipH="1">
            <a:off x="762665" y="3023488"/>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2A7E4E40-472F-4E50-8A7A-45C10FDD7171}"/>
              </a:ext>
            </a:extLst>
          </p:cNvPr>
          <p:cNvCxnSpPr>
            <a:cxnSpLocks/>
          </p:cNvCxnSpPr>
          <p:nvPr/>
        </p:nvCxnSpPr>
        <p:spPr>
          <a:xfrm flipH="1">
            <a:off x="762665" y="3347853"/>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C3924889-45B9-4383-9C9E-48F0A9C27AD8}"/>
              </a:ext>
            </a:extLst>
          </p:cNvPr>
          <p:cNvCxnSpPr>
            <a:cxnSpLocks/>
          </p:cNvCxnSpPr>
          <p:nvPr/>
        </p:nvCxnSpPr>
        <p:spPr>
          <a:xfrm flipH="1">
            <a:off x="748719" y="2838976"/>
            <a:ext cx="13947" cy="5088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 name="Straight Arrow Connector 5">
            <a:extLst>
              <a:ext uri="{FF2B5EF4-FFF2-40B4-BE49-F238E27FC236}">
                <a16:creationId xmlns:a16="http://schemas.microsoft.com/office/drawing/2014/main" id="{A3439F0C-5143-461F-8F3C-2E830785DEFC}"/>
              </a:ext>
            </a:extLst>
          </p:cNvPr>
          <p:cNvCxnSpPr>
            <a:stCxn id="50" idx="2"/>
          </p:cNvCxnSpPr>
          <p:nvPr/>
        </p:nvCxnSpPr>
        <p:spPr>
          <a:xfrm flipH="1">
            <a:off x="2971800" y="589204"/>
            <a:ext cx="1591436" cy="706196"/>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0" name="Straight Arrow Connector 9">
            <a:extLst>
              <a:ext uri="{FF2B5EF4-FFF2-40B4-BE49-F238E27FC236}">
                <a16:creationId xmlns:a16="http://schemas.microsoft.com/office/drawing/2014/main" id="{84DC796E-F6ED-4FBB-82D2-A260F480BF8A}"/>
              </a:ext>
            </a:extLst>
          </p:cNvPr>
          <p:cNvCxnSpPr>
            <a:cxnSpLocks/>
          </p:cNvCxnSpPr>
          <p:nvPr/>
        </p:nvCxnSpPr>
        <p:spPr>
          <a:xfrm>
            <a:off x="4572000" y="589204"/>
            <a:ext cx="1600200" cy="706196"/>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6" name="Straight Arrow Connector 25">
            <a:extLst>
              <a:ext uri="{FF2B5EF4-FFF2-40B4-BE49-F238E27FC236}">
                <a16:creationId xmlns:a16="http://schemas.microsoft.com/office/drawing/2014/main" id="{B70E0124-9B84-41A5-8D84-A66B7838A706}"/>
              </a:ext>
            </a:extLst>
          </p:cNvPr>
          <p:cNvCxnSpPr>
            <a:cxnSpLocks/>
          </p:cNvCxnSpPr>
          <p:nvPr/>
        </p:nvCxnSpPr>
        <p:spPr>
          <a:xfrm flipH="1">
            <a:off x="1159539" y="1828800"/>
            <a:ext cx="1290435" cy="478059"/>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28" name="Straight Arrow Connector 27">
            <a:extLst>
              <a:ext uri="{FF2B5EF4-FFF2-40B4-BE49-F238E27FC236}">
                <a16:creationId xmlns:a16="http://schemas.microsoft.com/office/drawing/2014/main" id="{567A4249-5C59-4416-8A8E-1C35913900AB}"/>
              </a:ext>
            </a:extLst>
          </p:cNvPr>
          <p:cNvCxnSpPr>
            <a:cxnSpLocks/>
          </p:cNvCxnSpPr>
          <p:nvPr/>
        </p:nvCxnSpPr>
        <p:spPr>
          <a:xfrm>
            <a:off x="2449973" y="1832208"/>
            <a:ext cx="1268784"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56" name="Text Box 6">
            <a:extLst>
              <a:ext uri="{FF2B5EF4-FFF2-40B4-BE49-F238E27FC236}">
                <a16:creationId xmlns:a16="http://schemas.microsoft.com/office/drawing/2014/main" id="{557983BD-9D64-49B9-A366-A08663B0451F}"/>
              </a:ext>
            </a:extLst>
          </p:cNvPr>
          <p:cNvSpPr txBox="1">
            <a:spLocks noChangeArrowheads="1"/>
          </p:cNvSpPr>
          <p:nvPr/>
        </p:nvSpPr>
        <p:spPr bwMode="auto">
          <a:xfrm>
            <a:off x="5029200" y="2356376"/>
            <a:ext cx="813043"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r" eaLnBrk="1" hangingPunct="1">
              <a:lnSpc>
                <a:spcPct val="80000"/>
              </a:lnSpc>
              <a:spcBef>
                <a:spcPct val="0"/>
              </a:spcBef>
              <a:buClrTx/>
              <a:buSzTx/>
              <a:buFontTx/>
              <a:buNone/>
            </a:pPr>
            <a:r>
              <a:rPr lang="en-US" altLang="en-US" sz="1800" dirty="0">
                <a:solidFill>
                  <a:schemeClr val="bg1">
                    <a:lumMod val="75000"/>
                  </a:schemeClr>
                </a:solidFill>
              </a:rPr>
              <a:t>‘Push’</a:t>
            </a:r>
          </a:p>
        </p:txBody>
      </p:sp>
      <p:sp>
        <p:nvSpPr>
          <p:cNvPr id="57" name="Text Box 14">
            <a:extLst>
              <a:ext uri="{FF2B5EF4-FFF2-40B4-BE49-F238E27FC236}">
                <a16:creationId xmlns:a16="http://schemas.microsoft.com/office/drawing/2014/main" id="{5DAFA1C1-3A29-4C27-A379-663FDD22E326}"/>
              </a:ext>
            </a:extLst>
          </p:cNvPr>
          <p:cNvSpPr txBox="1">
            <a:spLocks noChangeArrowheads="1"/>
          </p:cNvSpPr>
          <p:nvPr/>
        </p:nvSpPr>
        <p:spPr bwMode="auto">
          <a:xfrm>
            <a:off x="7620000" y="2365901"/>
            <a:ext cx="671979"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t>‘Pull’</a:t>
            </a:r>
          </a:p>
        </p:txBody>
      </p:sp>
      <p:cxnSp>
        <p:nvCxnSpPr>
          <p:cNvPr id="58" name="Straight Arrow Connector 57">
            <a:extLst>
              <a:ext uri="{FF2B5EF4-FFF2-40B4-BE49-F238E27FC236}">
                <a16:creationId xmlns:a16="http://schemas.microsoft.com/office/drawing/2014/main" id="{E874FEE9-46BD-46A3-90A3-DE7CC220FBFF}"/>
              </a:ext>
            </a:extLst>
          </p:cNvPr>
          <p:cNvCxnSpPr>
            <a:cxnSpLocks/>
          </p:cNvCxnSpPr>
          <p:nvPr/>
        </p:nvCxnSpPr>
        <p:spPr>
          <a:xfrm flipH="1">
            <a:off x="5867400" y="1828800"/>
            <a:ext cx="849775"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59" name="Straight Arrow Connector 58">
            <a:extLst>
              <a:ext uri="{FF2B5EF4-FFF2-40B4-BE49-F238E27FC236}">
                <a16:creationId xmlns:a16="http://schemas.microsoft.com/office/drawing/2014/main" id="{C370A4A1-FE96-4E70-B89E-839542A5E241}"/>
              </a:ext>
            </a:extLst>
          </p:cNvPr>
          <p:cNvCxnSpPr>
            <a:cxnSpLocks/>
          </p:cNvCxnSpPr>
          <p:nvPr/>
        </p:nvCxnSpPr>
        <p:spPr>
          <a:xfrm>
            <a:off x="6717173" y="1832208"/>
            <a:ext cx="902827" cy="474047"/>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62" name="Text Box 16">
            <a:extLst>
              <a:ext uri="{FF2B5EF4-FFF2-40B4-BE49-F238E27FC236}">
                <a16:creationId xmlns:a16="http://schemas.microsoft.com/office/drawing/2014/main" id="{33538067-0726-41B0-93FF-357EF00CA62D}"/>
              </a:ext>
            </a:extLst>
          </p:cNvPr>
          <p:cNvSpPr txBox="1">
            <a:spLocks noChangeArrowheads="1"/>
          </p:cNvSpPr>
          <p:nvPr/>
        </p:nvSpPr>
        <p:spPr bwMode="auto">
          <a:xfrm>
            <a:off x="8065437" y="2684785"/>
            <a:ext cx="628698"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NVG</a:t>
            </a:r>
          </a:p>
        </p:txBody>
      </p:sp>
      <p:sp>
        <p:nvSpPr>
          <p:cNvPr id="70" name="Text Box 21">
            <a:extLst>
              <a:ext uri="{FF2B5EF4-FFF2-40B4-BE49-F238E27FC236}">
                <a16:creationId xmlns:a16="http://schemas.microsoft.com/office/drawing/2014/main" id="{86C32650-BE1F-4CC3-8DB5-0C136D877E6F}"/>
              </a:ext>
            </a:extLst>
          </p:cNvPr>
          <p:cNvSpPr txBox="1">
            <a:spLocks noChangeArrowheads="1"/>
          </p:cNvSpPr>
          <p:nvPr/>
        </p:nvSpPr>
        <p:spPr bwMode="auto">
          <a:xfrm>
            <a:off x="8070534" y="3048000"/>
            <a:ext cx="526106"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a:solidFill>
                  <a:schemeClr val="bg1">
                    <a:lumMod val="75000"/>
                  </a:schemeClr>
                </a:solidFill>
              </a:rPr>
              <a:t>ICE</a:t>
            </a:r>
          </a:p>
        </p:txBody>
      </p:sp>
      <p:sp>
        <p:nvSpPr>
          <p:cNvPr id="75" name="Text Box 45">
            <a:extLst>
              <a:ext uri="{FF2B5EF4-FFF2-40B4-BE49-F238E27FC236}">
                <a16:creationId xmlns:a16="http://schemas.microsoft.com/office/drawing/2014/main" id="{2B6EDA2D-8F55-4DFD-A225-8C03CE6FC7F3}"/>
              </a:ext>
            </a:extLst>
          </p:cNvPr>
          <p:cNvSpPr txBox="1">
            <a:spLocks noChangeArrowheads="1"/>
          </p:cNvSpPr>
          <p:nvPr/>
        </p:nvSpPr>
        <p:spPr bwMode="auto">
          <a:xfrm>
            <a:off x="8073162" y="3810000"/>
            <a:ext cx="1070837" cy="74635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ts val="1700"/>
              </a:lnSpc>
              <a:spcBef>
                <a:spcPct val="0"/>
              </a:spcBef>
              <a:buClrTx/>
              <a:buSzTx/>
              <a:buFontTx/>
              <a:buNone/>
            </a:pPr>
            <a:r>
              <a:rPr lang="en-US" altLang="en-US" sz="1600" dirty="0">
                <a:solidFill>
                  <a:schemeClr val="bg1">
                    <a:lumMod val="75000"/>
                  </a:schemeClr>
                </a:solidFill>
              </a:rPr>
              <a:t>Epithelial/ fibrous ingrowth</a:t>
            </a:r>
          </a:p>
        </p:txBody>
      </p:sp>
      <p:cxnSp>
        <p:nvCxnSpPr>
          <p:cNvPr id="77" name="Straight Connector 76">
            <a:extLst>
              <a:ext uri="{FF2B5EF4-FFF2-40B4-BE49-F238E27FC236}">
                <a16:creationId xmlns:a16="http://schemas.microsoft.com/office/drawing/2014/main" id="{FC090BD7-F2E1-4464-B57B-9CBE5874C89B}"/>
              </a:ext>
            </a:extLst>
          </p:cNvPr>
          <p:cNvCxnSpPr>
            <a:cxnSpLocks/>
          </p:cNvCxnSpPr>
          <p:nvPr/>
        </p:nvCxnSpPr>
        <p:spPr>
          <a:xfrm>
            <a:off x="7873969" y="2674448"/>
            <a:ext cx="7724" cy="128795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8" name="Straight Connector 77">
            <a:extLst>
              <a:ext uri="{FF2B5EF4-FFF2-40B4-BE49-F238E27FC236}">
                <a16:creationId xmlns:a16="http://schemas.microsoft.com/office/drawing/2014/main" id="{B1922ED5-C3D8-43D8-A00D-1D6BC9201DBA}"/>
              </a:ext>
            </a:extLst>
          </p:cNvPr>
          <p:cNvCxnSpPr/>
          <p:nvPr/>
        </p:nvCxnSpPr>
        <p:spPr>
          <a:xfrm flipH="1">
            <a:off x="7873968" y="2840262"/>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9" name="Straight Connector 78">
            <a:extLst>
              <a:ext uri="{FF2B5EF4-FFF2-40B4-BE49-F238E27FC236}">
                <a16:creationId xmlns:a16="http://schemas.microsoft.com/office/drawing/2014/main" id="{77019ED2-6D69-4A60-9D19-D4DB786EA3A0}"/>
              </a:ext>
            </a:extLst>
          </p:cNvPr>
          <p:cNvCxnSpPr/>
          <p:nvPr/>
        </p:nvCxnSpPr>
        <p:spPr>
          <a:xfrm flipH="1">
            <a:off x="7873968" y="3213518"/>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1" name="Straight Connector 80">
            <a:extLst>
              <a:ext uri="{FF2B5EF4-FFF2-40B4-BE49-F238E27FC236}">
                <a16:creationId xmlns:a16="http://schemas.microsoft.com/office/drawing/2014/main" id="{9796A12F-4125-4C05-8EE8-A388740C580D}"/>
              </a:ext>
            </a:extLst>
          </p:cNvPr>
          <p:cNvCxnSpPr/>
          <p:nvPr/>
        </p:nvCxnSpPr>
        <p:spPr>
          <a:xfrm flipH="1">
            <a:off x="7877837" y="3581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3" name="Straight Connector 82">
            <a:extLst>
              <a:ext uri="{FF2B5EF4-FFF2-40B4-BE49-F238E27FC236}">
                <a16:creationId xmlns:a16="http://schemas.microsoft.com/office/drawing/2014/main" id="{7FDC5F4B-9BF0-42AD-B8BB-2F2399BCF1E2}"/>
              </a:ext>
            </a:extLst>
          </p:cNvPr>
          <p:cNvCxnSpPr/>
          <p:nvPr/>
        </p:nvCxnSpPr>
        <p:spPr>
          <a:xfrm flipH="1">
            <a:off x="7881693" y="3962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93" name="Text Box 42">
            <a:extLst>
              <a:ext uri="{FF2B5EF4-FFF2-40B4-BE49-F238E27FC236}">
                <a16:creationId xmlns:a16="http://schemas.microsoft.com/office/drawing/2014/main" id="{53BAB77F-E061-4834-9068-34BDF78AD071}"/>
              </a:ext>
            </a:extLst>
          </p:cNvPr>
          <p:cNvSpPr txBox="1">
            <a:spLocks noChangeArrowheads="1"/>
          </p:cNvSpPr>
          <p:nvPr/>
        </p:nvSpPr>
        <p:spPr bwMode="auto">
          <a:xfrm>
            <a:off x="8111387" y="3429000"/>
            <a:ext cx="856196"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Flat AC</a:t>
            </a:r>
          </a:p>
        </p:txBody>
      </p:sp>
      <p:sp>
        <p:nvSpPr>
          <p:cNvPr id="100" name="Text Box 23">
            <a:extLst>
              <a:ext uri="{FF2B5EF4-FFF2-40B4-BE49-F238E27FC236}">
                <a16:creationId xmlns:a16="http://schemas.microsoft.com/office/drawing/2014/main" id="{D8F2FCFF-2984-4836-B000-9C5601A8EAAA}"/>
              </a:ext>
            </a:extLst>
          </p:cNvPr>
          <p:cNvSpPr txBox="1">
            <a:spLocks noChangeArrowheads="1"/>
          </p:cNvSpPr>
          <p:nvPr/>
        </p:nvSpPr>
        <p:spPr bwMode="auto">
          <a:xfrm>
            <a:off x="5530369" y="2667000"/>
            <a:ext cx="2143536"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Aqueous misdirection</a:t>
            </a:r>
          </a:p>
        </p:txBody>
      </p:sp>
      <p:cxnSp>
        <p:nvCxnSpPr>
          <p:cNvPr id="104" name="Straight Connector 103">
            <a:extLst>
              <a:ext uri="{FF2B5EF4-FFF2-40B4-BE49-F238E27FC236}">
                <a16:creationId xmlns:a16="http://schemas.microsoft.com/office/drawing/2014/main" id="{49D87D4A-E317-4446-9B95-5184CB3968F3}"/>
              </a:ext>
            </a:extLst>
          </p:cNvPr>
          <p:cNvCxnSpPr>
            <a:cxnSpLocks/>
          </p:cNvCxnSpPr>
          <p:nvPr/>
        </p:nvCxnSpPr>
        <p:spPr>
          <a:xfrm flipH="1">
            <a:off x="5316229" y="2667000"/>
            <a:ext cx="7397" cy="25314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5" name="Straight Connector 104">
            <a:extLst>
              <a:ext uri="{FF2B5EF4-FFF2-40B4-BE49-F238E27FC236}">
                <a16:creationId xmlns:a16="http://schemas.microsoft.com/office/drawing/2014/main" id="{F40B6D71-75A8-4A88-864D-00D14C2F710D}"/>
              </a:ext>
            </a:extLst>
          </p:cNvPr>
          <p:cNvCxnSpPr/>
          <p:nvPr/>
        </p:nvCxnSpPr>
        <p:spPr>
          <a:xfrm flipH="1">
            <a:off x="5323624" y="2832814"/>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6" name="Straight Connector 105">
            <a:extLst>
              <a:ext uri="{FF2B5EF4-FFF2-40B4-BE49-F238E27FC236}">
                <a16:creationId xmlns:a16="http://schemas.microsoft.com/office/drawing/2014/main" id="{010BF7B2-AA07-4DCF-822D-E2DB5CC0BF59}"/>
              </a:ext>
            </a:extLst>
          </p:cNvPr>
          <p:cNvCxnSpPr/>
          <p:nvPr/>
        </p:nvCxnSpPr>
        <p:spPr>
          <a:xfrm flipH="1">
            <a:off x="5323624" y="3360065"/>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a:extLst>
              <a:ext uri="{FF2B5EF4-FFF2-40B4-BE49-F238E27FC236}">
                <a16:creationId xmlns:a16="http://schemas.microsoft.com/office/drawing/2014/main" id="{BAC8035C-3999-4C31-93CD-6C0D2ADEB73B}"/>
              </a:ext>
            </a:extLst>
          </p:cNvPr>
          <p:cNvCxnSpPr/>
          <p:nvPr/>
        </p:nvCxnSpPr>
        <p:spPr>
          <a:xfrm flipH="1">
            <a:off x="5323536" y="3786938"/>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8" name="Straight Connector 107">
            <a:extLst>
              <a:ext uri="{FF2B5EF4-FFF2-40B4-BE49-F238E27FC236}">
                <a16:creationId xmlns:a16="http://schemas.microsoft.com/office/drawing/2014/main" id="{DB64CAEE-69B4-426A-8A5B-D1269DBF0F66}"/>
              </a:ext>
            </a:extLst>
          </p:cNvPr>
          <p:cNvCxnSpPr/>
          <p:nvPr/>
        </p:nvCxnSpPr>
        <p:spPr>
          <a:xfrm flipH="1">
            <a:off x="5327493" y="4249152"/>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12" name="Straight Connector 111">
            <a:extLst>
              <a:ext uri="{FF2B5EF4-FFF2-40B4-BE49-F238E27FC236}">
                <a16:creationId xmlns:a16="http://schemas.microsoft.com/office/drawing/2014/main" id="{99A16C30-4BE4-48E5-8B65-0C5F3039B8DC}"/>
              </a:ext>
            </a:extLst>
          </p:cNvPr>
          <p:cNvCxnSpPr/>
          <p:nvPr/>
        </p:nvCxnSpPr>
        <p:spPr>
          <a:xfrm flipH="1">
            <a:off x="5333455" y="51816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13" name="Text Box 42">
            <a:extLst>
              <a:ext uri="{FF2B5EF4-FFF2-40B4-BE49-F238E27FC236}">
                <a16:creationId xmlns:a16="http://schemas.microsoft.com/office/drawing/2014/main" id="{056DFFD9-3CA2-42E7-90FE-4F14522E3504}"/>
              </a:ext>
            </a:extLst>
          </p:cNvPr>
          <p:cNvSpPr txBox="1">
            <a:spLocks noChangeArrowheads="1"/>
          </p:cNvSpPr>
          <p:nvPr/>
        </p:nvSpPr>
        <p:spPr bwMode="auto">
          <a:xfrm>
            <a:off x="5533954" y="3623846"/>
            <a:ext cx="1563248"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Retinal surgery</a:t>
            </a:r>
          </a:p>
        </p:txBody>
      </p:sp>
      <p:sp>
        <p:nvSpPr>
          <p:cNvPr id="118" name="Text Box 47">
            <a:extLst>
              <a:ext uri="{FF2B5EF4-FFF2-40B4-BE49-F238E27FC236}">
                <a16:creationId xmlns:a16="http://schemas.microsoft.com/office/drawing/2014/main" id="{3F59D898-ECAD-49F0-9425-2A1BC8DDA7B5}"/>
              </a:ext>
            </a:extLst>
          </p:cNvPr>
          <p:cNvSpPr txBox="1">
            <a:spLocks noChangeArrowheads="1"/>
          </p:cNvSpPr>
          <p:nvPr/>
        </p:nvSpPr>
        <p:spPr bwMode="auto">
          <a:xfrm>
            <a:off x="5523688" y="4538246"/>
            <a:ext cx="1414170"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Drug-induced</a:t>
            </a:r>
          </a:p>
        </p:txBody>
      </p:sp>
      <p:sp>
        <p:nvSpPr>
          <p:cNvPr id="16" name="TextBox 15">
            <a:extLst>
              <a:ext uri="{FF2B5EF4-FFF2-40B4-BE49-F238E27FC236}">
                <a16:creationId xmlns:a16="http://schemas.microsoft.com/office/drawing/2014/main" id="{984E008D-FBBA-42B4-940E-EA26772E0161}"/>
              </a:ext>
            </a:extLst>
          </p:cNvPr>
          <p:cNvSpPr txBox="1"/>
          <p:nvPr/>
        </p:nvSpPr>
        <p:spPr>
          <a:xfrm>
            <a:off x="6230528" y="5257800"/>
            <a:ext cx="1326004" cy="369332"/>
          </a:xfrm>
          <a:prstGeom prst="rect">
            <a:avLst/>
          </a:prstGeom>
          <a:noFill/>
        </p:spPr>
        <p:txBody>
          <a:bodyPr wrap="none" rtlCol="0">
            <a:spAutoFit/>
          </a:bodyPr>
          <a:lstStyle/>
          <a:p>
            <a:pPr algn="ctr"/>
            <a:r>
              <a:rPr lang="en-US" dirty="0"/>
              <a:t>Both/Either</a:t>
            </a:r>
          </a:p>
        </p:txBody>
      </p:sp>
      <p:cxnSp>
        <p:nvCxnSpPr>
          <p:cNvPr id="125" name="Straight Connector 124">
            <a:extLst>
              <a:ext uri="{FF2B5EF4-FFF2-40B4-BE49-F238E27FC236}">
                <a16:creationId xmlns:a16="http://schemas.microsoft.com/office/drawing/2014/main" id="{01138141-D318-4ED7-A7FE-D8F2155CE890}"/>
              </a:ext>
            </a:extLst>
          </p:cNvPr>
          <p:cNvCxnSpPr/>
          <p:nvPr/>
        </p:nvCxnSpPr>
        <p:spPr>
          <a:xfrm flipH="1">
            <a:off x="5334000" y="4724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26" name="Straight Connector 125">
            <a:extLst>
              <a:ext uri="{FF2B5EF4-FFF2-40B4-BE49-F238E27FC236}">
                <a16:creationId xmlns:a16="http://schemas.microsoft.com/office/drawing/2014/main" id="{6A68A6E1-B33D-4DCB-B058-B68464DE4B44}"/>
              </a:ext>
            </a:extLst>
          </p:cNvPr>
          <p:cNvCxnSpPr/>
          <p:nvPr/>
        </p:nvCxnSpPr>
        <p:spPr>
          <a:xfrm flipH="1">
            <a:off x="6659428" y="6172200"/>
            <a:ext cx="24447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27" name="Text Box 47">
            <a:extLst>
              <a:ext uri="{FF2B5EF4-FFF2-40B4-BE49-F238E27FC236}">
                <a16:creationId xmlns:a16="http://schemas.microsoft.com/office/drawing/2014/main" id="{CB562EB8-FC3E-4FF1-9CAC-25A982EDFAD7}"/>
              </a:ext>
            </a:extLst>
          </p:cNvPr>
          <p:cNvSpPr txBox="1">
            <a:spLocks noChangeArrowheads="1"/>
          </p:cNvSpPr>
          <p:nvPr/>
        </p:nvSpPr>
        <p:spPr bwMode="auto">
          <a:xfrm>
            <a:off x="6929102" y="6002923"/>
            <a:ext cx="807401"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b="1" dirty="0"/>
              <a:t>Tumor</a:t>
            </a:r>
          </a:p>
        </p:txBody>
      </p:sp>
      <p:sp>
        <p:nvSpPr>
          <p:cNvPr id="128" name="Text Box 45">
            <a:extLst>
              <a:ext uri="{FF2B5EF4-FFF2-40B4-BE49-F238E27FC236}">
                <a16:creationId xmlns:a16="http://schemas.microsoft.com/office/drawing/2014/main" id="{2B14E4F1-0A9B-43CA-851A-DE098D068E26}"/>
              </a:ext>
            </a:extLst>
          </p:cNvPr>
          <p:cNvSpPr txBox="1">
            <a:spLocks noChangeArrowheads="1"/>
          </p:cNvSpPr>
          <p:nvPr/>
        </p:nvSpPr>
        <p:spPr bwMode="auto">
          <a:xfrm>
            <a:off x="6901248" y="5605046"/>
            <a:ext cx="1404552"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Inflammation</a:t>
            </a:r>
          </a:p>
        </p:txBody>
      </p:sp>
      <p:cxnSp>
        <p:nvCxnSpPr>
          <p:cNvPr id="129" name="Straight Connector 128">
            <a:extLst>
              <a:ext uri="{FF2B5EF4-FFF2-40B4-BE49-F238E27FC236}">
                <a16:creationId xmlns:a16="http://schemas.microsoft.com/office/drawing/2014/main" id="{1C03588A-559C-4FF7-A730-3C814B3E6C4C}"/>
              </a:ext>
            </a:extLst>
          </p:cNvPr>
          <p:cNvCxnSpPr/>
          <p:nvPr/>
        </p:nvCxnSpPr>
        <p:spPr>
          <a:xfrm flipH="1">
            <a:off x="6659973" y="5782355"/>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3" name="Straight Connector 22">
            <a:extLst>
              <a:ext uri="{FF2B5EF4-FFF2-40B4-BE49-F238E27FC236}">
                <a16:creationId xmlns:a16="http://schemas.microsoft.com/office/drawing/2014/main" id="{5227FDFD-469A-47AE-BC94-11CE6418AA83}"/>
              </a:ext>
            </a:extLst>
          </p:cNvPr>
          <p:cNvCxnSpPr/>
          <p:nvPr/>
        </p:nvCxnSpPr>
        <p:spPr>
          <a:xfrm>
            <a:off x="6659428" y="5596201"/>
            <a:ext cx="0" cy="5759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52" name="Text Box 47">
            <a:extLst>
              <a:ext uri="{FF2B5EF4-FFF2-40B4-BE49-F238E27FC236}">
                <a16:creationId xmlns:a16="http://schemas.microsoft.com/office/drawing/2014/main" id="{E3578916-9804-473C-8F06-D4FA0BCEDFD0}"/>
              </a:ext>
            </a:extLst>
          </p:cNvPr>
          <p:cNvSpPr txBox="1">
            <a:spLocks noChangeArrowheads="1"/>
          </p:cNvSpPr>
          <p:nvPr/>
        </p:nvSpPr>
        <p:spPr bwMode="auto">
          <a:xfrm>
            <a:off x="5543446" y="4055146"/>
            <a:ext cx="1619354"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err="1">
                <a:solidFill>
                  <a:schemeClr val="bg1">
                    <a:lumMod val="75000"/>
                  </a:schemeClr>
                </a:solidFill>
              </a:rPr>
              <a:t>Nanophthalmos</a:t>
            </a:r>
            <a:endParaRPr lang="en-US" altLang="en-US" sz="1600" dirty="0">
              <a:solidFill>
                <a:schemeClr val="bg1">
                  <a:lumMod val="75000"/>
                </a:schemeClr>
              </a:solidFill>
            </a:endParaRPr>
          </a:p>
        </p:txBody>
      </p:sp>
      <p:sp>
        <p:nvSpPr>
          <p:cNvPr id="53" name="Text Box 45">
            <a:extLst>
              <a:ext uri="{FF2B5EF4-FFF2-40B4-BE49-F238E27FC236}">
                <a16:creationId xmlns:a16="http://schemas.microsoft.com/office/drawing/2014/main" id="{57D1A14F-68FE-47D2-983C-1A879D66A9DC}"/>
              </a:ext>
            </a:extLst>
          </p:cNvPr>
          <p:cNvSpPr txBox="1">
            <a:spLocks noChangeArrowheads="1"/>
          </p:cNvSpPr>
          <p:nvPr/>
        </p:nvSpPr>
        <p:spPr bwMode="auto">
          <a:xfrm>
            <a:off x="5523688" y="5013493"/>
            <a:ext cx="582211"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PFV</a:t>
            </a:r>
          </a:p>
        </p:txBody>
      </p:sp>
      <p:sp>
        <p:nvSpPr>
          <p:cNvPr id="54" name="Text Box 42">
            <a:extLst>
              <a:ext uri="{FF2B5EF4-FFF2-40B4-BE49-F238E27FC236}">
                <a16:creationId xmlns:a16="http://schemas.microsoft.com/office/drawing/2014/main" id="{E1E37D2C-2C52-446B-843B-01E64990D3EC}"/>
              </a:ext>
            </a:extLst>
          </p:cNvPr>
          <p:cNvSpPr txBox="1">
            <a:spLocks noChangeArrowheads="1"/>
          </p:cNvSpPr>
          <p:nvPr/>
        </p:nvSpPr>
        <p:spPr bwMode="auto">
          <a:xfrm>
            <a:off x="5551406" y="3192546"/>
            <a:ext cx="2276072"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ERD/choroidal effusion</a:t>
            </a:r>
          </a:p>
        </p:txBody>
      </p:sp>
      <p:sp>
        <p:nvSpPr>
          <p:cNvPr id="3" name="TextBox 2">
            <a:extLst>
              <a:ext uri="{FF2B5EF4-FFF2-40B4-BE49-F238E27FC236}">
                <a16:creationId xmlns:a16="http://schemas.microsoft.com/office/drawing/2014/main" id="{347514E9-5EC1-4A4C-939E-A8E93F18C37C}"/>
              </a:ext>
            </a:extLst>
          </p:cNvPr>
          <p:cNvSpPr txBox="1"/>
          <p:nvPr/>
        </p:nvSpPr>
        <p:spPr>
          <a:xfrm>
            <a:off x="2522124" y="3660392"/>
            <a:ext cx="4941559" cy="1323439"/>
          </a:xfrm>
          <a:prstGeom prst="rect">
            <a:avLst/>
          </a:prstGeom>
          <a:solidFill>
            <a:srgbClr val="F8E284"/>
          </a:solidFill>
        </p:spPr>
        <p:txBody>
          <a:bodyPr wrap="square" rtlCol="0">
            <a:spAutoFit/>
          </a:bodyPr>
          <a:lstStyle/>
          <a:p>
            <a:r>
              <a:rPr lang="en-US" sz="1600" i="1" dirty="0">
                <a:solidFill>
                  <a:schemeClr val="bg1">
                    <a:lumMod val="75000"/>
                  </a:schemeClr>
                </a:solidFill>
              </a:rPr>
              <a:t>How would a tumor </a:t>
            </a:r>
            <a:r>
              <a:rPr lang="en-US" sz="1600" b="1" dirty="0">
                <a:solidFill>
                  <a:schemeClr val="bg1">
                    <a:lumMod val="75000"/>
                  </a:schemeClr>
                </a:solidFill>
              </a:rPr>
              <a:t>pull</a:t>
            </a:r>
            <a:r>
              <a:rPr lang="en-US" sz="1600" i="1" dirty="0">
                <a:solidFill>
                  <a:schemeClr val="bg1">
                    <a:lumMod val="75000"/>
                  </a:schemeClr>
                </a:solidFill>
              </a:rPr>
              <a:t> the angle closed?</a:t>
            </a:r>
          </a:p>
          <a:p>
            <a:r>
              <a:rPr lang="en-US" sz="1600" dirty="0">
                <a:solidFill>
                  <a:schemeClr val="bg1">
                    <a:lumMod val="75000"/>
                  </a:schemeClr>
                </a:solidFill>
              </a:rPr>
              <a:t>Via one of two mechanisms:</a:t>
            </a:r>
          </a:p>
          <a:p>
            <a:r>
              <a:rPr lang="en-US" sz="1600" dirty="0">
                <a:solidFill>
                  <a:schemeClr val="bg1">
                    <a:lumMod val="75000"/>
                  </a:schemeClr>
                </a:solidFill>
              </a:rPr>
              <a:t>--</a:t>
            </a:r>
            <a:r>
              <a:rPr lang="en-US" sz="1600" b="1" dirty="0">
                <a:solidFill>
                  <a:schemeClr val="bg1">
                    <a:lumMod val="75000"/>
                  </a:schemeClr>
                </a:solidFill>
              </a:rPr>
              <a:t>Tumor-induced NVI/NVA leading to NVG </a:t>
            </a:r>
          </a:p>
          <a:p>
            <a:r>
              <a:rPr lang="en-US" sz="1600" dirty="0">
                <a:solidFill>
                  <a:schemeClr val="bg1">
                    <a:lumMod val="75000"/>
                  </a:schemeClr>
                </a:solidFill>
              </a:rPr>
              <a:t>--Tumor necrosis can produce severe inflammation, leading to posterior synechiae and/or PAS</a:t>
            </a:r>
          </a:p>
        </p:txBody>
      </p:sp>
      <p:cxnSp>
        <p:nvCxnSpPr>
          <p:cNvPr id="21" name="Connector: Elbow 20">
            <a:extLst>
              <a:ext uri="{FF2B5EF4-FFF2-40B4-BE49-F238E27FC236}">
                <a16:creationId xmlns:a16="http://schemas.microsoft.com/office/drawing/2014/main" id="{9CBA8279-FC12-404D-8BDA-D555530A6D0D}"/>
              </a:ext>
            </a:extLst>
          </p:cNvPr>
          <p:cNvCxnSpPr>
            <a:cxnSpLocks/>
          </p:cNvCxnSpPr>
          <p:nvPr/>
        </p:nvCxnSpPr>
        <p:spPr>
          <a:xfrm rot="16200000" flipH="1">
            <a:off x="7622331" y="4255514"/>
            <a:ext cx="754914" cy="236191"/>
          </a:xfrm>
          <a:prstGeom prst="bentConnector3">
            <a:avLst>
              <a:gd name="adj1" fmla="val 104419"/>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69" name="Text Box 47">
            <a:extLst>
              <a:ext uri="{FF2B5EF4-FFF2-40B4-BE49-F238E27FC236}">
                <a16:creationId xmlns:a16="http://schemas.microsoft.com/office/drawing/2014/main" id="{4D97FD5C-B901-40BA-9E78-C8EB2D510429}"/>
              </a:ext>
            </a:extLst>
          </p:cNvPr>
          <p:cNvSpPr txBox="1">
            <a:spLocks noChangeArrowheads="1"/>
          </p:cNvSpPr>
          <p:nvPr/>
        </p:nvSpPr>
        <p:spPr bwMode="auto">
          <a:xfrm>
            <a:off x="8053281" y="4596111"/>
            <a:ext cx="807401" cy="338554"/>
          </a:xfrm>
          <a:prstGeom prst="rect">
            <a:avLst/>
          </a:prstGeom>
          <a:no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b="1" dirty="0"/>
              <a:t>Tumor</a:t>
            </a:r>
          </a:p>
        </p:txBody>
      </p:sp>
      <p:sp>
        <p:nvSpPr>
          <p:cNvPr id="60" name="Oval 59">
            <a:extLst>
              <a:ext uri="{FF2B5EF4-FFF2-40B4-BE49-F238E27FC236}">
                <a16:creationId xmlns:a16="http://schemas.microsoft.com/office/drawing/2014/main" id="{CA065540-8F70-427E-B5F7-7CA834BCF4A0}"/>
              </a:ext>
            </a:extLst>
          </p:cNvPr>
          <p:cNvSpPr/>
          <p:nvPr/>
        </p:nvSpPr>
        <p:spPr>
          <a:xfrm>
            <a:off x="8014693" y="4556358"/>
            <a:ext cx="884575" cy="430469"/>
          </a:xfrm>
          <a:prstGeom prst="ellipse">
            <a:avLst/>
          </a:prstGeom>
          <a:noFill/>
          <a:ln>
            <a:solidFill>
              <a:schemeClr val="tx1"/>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Oval 60">
            <a:extLst>
              <a:ext uri="{FF2B5EF4-FFF2-40B4-BE49-F238E27FC236}">
                <a16:creationId xmlns:a16="http://schemas.microsoft.com/office/drawing/2014/main" id="{1D60E733-458F-4513-A33D-57D1D4924388}"/>
              </a:ext>
            </a:extLst>
          </p:cNvPr>
          <p:cNvSpPr/>
          <p:nvPr/>
        </p:nvSpPr>
        <p:spPr>
          <a:xfrm>
            <a:off x="6858000" y="5956965"/>
            <a:ext cx="911200" cy="430469"/>
          </a:xfrm>
          <a:prstGeom prst="ellipse">
            <a:avLst/>
          </a:prstGeom>
          <a:noFill/>
          <a:ln>
            <a:solidFill>
              <a:schemeClr val="tx1"/>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 name="TextBox 54">
            <a:extLst>
              <a:ext uri="{FF2B5EF4-FFF2-40B4-BE49-F238E27FC236}">
                <a16:creationId xmlns:a16="http://schemas.microsoft.com/office/drawing/2014/main" id="{C1EB801A-28D1-48F8-BD32-B399C11303A4}"/>
              </a:ext>
            </a:extLst>
          </p:cNvPr>
          <p:cNvSpPr txBox="1"/>
          <p:nvPr/>
        </p:nvSpPr>
        <p:spPr>
          <a:xfrm>
            <a:off x="1961146" y="4571141"/>
            <a:ext cx="4202882" cy="954107"/>
          </a:xfrm>
          <a:prstGeom prst="rect">
            <a:avLst/>
          </a:prstGeom>
          <a:solidFill>
            <a:schemeClr val="accent5">
              <a:lumMod val="75000"/>
            </a:schemeClr>
          </a:solidFill>
        </p:spPr>
        <p:txBody>
          <a:bodyPr wrap="none" rtlCol="0">
            <a:spAutoFit/>
          </a:bodyPr>
          <a:lstStyle/>
          <a:p>
            <a:r>
              <a:rPr lang="en-US" sz="1400" i="1" dirty="0">
                <a:solidFill>
                  <a:schemeClr val="bg1">
                    <a:lumMod val="50000"/>
                  </a:schemeClr>
                </a:solidFill>
              </a:rPr>
              <a:t>Which tumors are notorious for inducing NVI/NVA?</a:t>
            </a:r>
          </a:p>
          <a:p>
            <a:r>
              <a:rPr lang="en-US" sz="1400" dirty="0">
                <a:solidFill>
                  <a:schemeClr val="bg1">
                    <a:lumMod val="50000"/>
                  </a:schemeClr>
                </a:solidFill>
              </a:rPr>
              <a:t>--Retinoblastoma</a:t>
            </a:r>
          </a:p>
          <a:p>
            <a:r>
              <a:rPr lang="en-US" sz="1400" dirty="0">
                <a:solidFill>
                  <a:schemeClr val="bg1">
                    <a:lumMod val="50000"/>
                  </a:schemeClr>
                </a:solidFill>
              </a:rPr>
              <a:t>--</a:t>
            </a:r>
            <a:r>
              <a:rPr lang="en-US" sz="1400" b="1" dirty="0" err="1">
                <a:solidFill>
                  <a:srgbClr val="0000FF"/>
                </a:solidFill>
              </a:rPr>
              <a:t>Medulloepithelioma</a:t>
            </a:r>
            <a:endParaRPr lang="en-US" sz="1400" b="1" dirty="0">
              <a:solidFill>
                <a:schemeClr val="bg1">
                  <a:lumMod val="50000"/>
                </a:schemeClr>
              </a:solidFill>
            </a:endParaRPr>
          </a:p>
          <a:p>
            <a:r>
              <a:rPr lang="en-US" sz="1400" dirty="0">
                <a:solidFill>
                  <a:schemeClr val="bg1">
                    <a:lumMod val="50000"/>
                  </a:schemeClr>
                </a:solidFill>
              </a:rPr>
              <a:t>--Choroidal melanoma</a:t>
            </a:r>
          </a:p>
        </p:txBody>
      </p:sp>
      <p:sp>
        <p:nvSpPr>
          <p:cNvPr id="64" name="Oval 63">
            <a:extLst>
              <a:ext uri="{FF2B5EF4-FFF2-40B4-BE49-F238E27FC236}">
                <a16:creationId xmlns:a16="http://schemas.microsoft.com/office/drawing/2014/main" id="{B6FDA726-B038-46E1-97EB-CE861F79FF2F}"/>
              </a:ext>
            </a:extLst>
          </p:cNvPr>
          <p:cNvSpPr/>
          <p:nvPr/>
        </p:nvSpPr>
        <p:spPr>
          <a:xfrm>
            <a:off x="1981200" y="4935555"/>
            <a:ext cx="1992477" cy="430469"/>
          </a:xfrm>
          <a:prstGeom prst="ellipse">
            <a:avLst/>
          </a:prstGeom>
          <a:noFill/>
          <a:ln>
            <a:solidFill>
              <a:schemeClr val="tx1"/>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TextBox 64">
            <a:extLst>
              <a:ext uri="{FF2B5EF4-FFF2-40B4-BE49-F238E27FC236}">
                <a16:creationId xmlns:a16="http://schemas.microsoft.com/office/drawing/2014/main" id="{53A81FEA-2B87-4DC1-82E1-7A47FA1F3A48}"/>
              </a:ext>
            </a:extLst>
          </p:cNvPr>
          <p:cNvSpPr txBox="1"/>
          <p:nvPr/>
        </p:nvSpPr>
        <p:spPr>
          <a:xfrm>
            <a:off x="709188" y="830282"/>
            <a:ext cx="4776985" cy="3970318"/>
          </a:xfrm>
          <a:prstGeom prst="rect">
            <a:avLst/>
          </a:prstGeom>
          <a:solidFill>
            <a:schemeClr val="accent1">
              <a:lumMod val="75000"/>
            </a:schemeClr>
          </a:solidFill>
        </p:spPr>
        <p:txBody>
          <a:bodyPr wrap="square" rtlCol="0">
            <a:spAutoFit/>
          </a:bodyPr>
          <a:lstStyle/>
          <a:p>
            <a:r>
              <a:rPr lang="en-US" sz="1400" i="1" dirty="0">
                <a:solidFill>
                  <a:schemeClr val="bg1">
                    <a:lumMod val="65000"/>
                  </a:schemeClr>
                </a:solidFill>
              </a:rPr>
              <a:t>In a nutshell, what sort of tumor is a </a:t>
            </a:r>
            <a:r>
              <a:rPr lang="en-US" sz="1400" dirty="0" err="1">
                <a:solidFill>
                  <a:schemeClr val="bg1">
                    <a:lumMod val="65000"/>
                  </a:schemeClr>
                </a:solidFill>
              </a:rPr>
              <a:t>medulloepithelioma</a:t>
            </a:r>
            <a:r>
              <a:rPr lang="en-US" sz="1400" i="1" dirty="0">
                <a:solidFill>
                  <a:schemeClr val="bg1">
                    <a:lumMod val="65000"/>
                  </a:schemeClr>
                </a:solidFill>
              </a:rPr>
              <a:t>?</a:t>
            </a:r>
          </a:p>
          <a:p>
            <a:r>
              <a:rPr lang="en-US" sz="1400" dirty="0">
                <a:solidFill>
                  <a:schemeClr val="bg1">
                    <a:lumMod val="65000"/>
                  </a:schemeClr>
                </a:solidFill>
              </a:rPr>
              <a:t>A benign but </a:t>
            </a:r>
            <a:r>
              <a:rPr lang="en-US" sz="1400" b="1" dirty="0">
                <a:solidFill>
                  <a:schemeClr val="bg1"/>
                </a:solidFill>
              </a:rPr>
              <a:t>locally very aggressive </a:t>
            </a:r>
            <a:r>
              <a:rPr lang="en-US" sz="1400" dirty="0">
                <a:solidFill>
                  <a:schemeClr val="bg1">
                    <a:lumMod val="65000"/>
                  </a:schemeClr>
                </a:solidFill>
              </a:rPr>
              <a:t>tumor of the nonpigmented  epithelium of the ciliary body</a:t>
            </a:r>
          </a:p>
          <a:p>
            <a:endParaRPr lang="en-US" sz="1400" i="1" dirty="0">
              <a:solidFill>
                <a:schemeClr val="accent1">
                  <a:lumMod val="75000"/>
                </a:schemeClr>
              </a:solidFill>
            </a:endParaRPr>
          </a:p>
          <a:p>
            <a:r>
              <a:rPr lang="en-US" sz="1400" i="1" dirty="0">
                <a:solidFill>
                  <a:schemeClr val="accent1">
                    <a:lumMod val="75000"/>
                  </a:schemeClr>
                </a:solidFill>
              </a:rPr>
              <a:t>Is it common, or rare?</a:t>
            </a:r>
          </a:p>
          <a:p>
            <a:r>
              <a:rPr lang="en-US" sz="1400" dirty="0">
                <a:solidFill>
                  <a:schemeClr val="accent1">
                    <a:lumMod val="75000"/>
                  </a:schemeClr>
                </a:solidFill>
              </a:rPr>
              <a:t>Rare</a:t>
            </a:r>
          </a:p>
          <a:p>
            <a:endParaRPr lang="en-US" sz="1400" b="1" dirty="0">
              <a:solidFill>
                <a:schemeClr val="accent1">
                  <a:lumMod val="75000"/>
                </a:schemeClr>
              </a:solidFill>
            </a:endParaRPr>
          </a:p>
          <a:p>
            <a:r>
              <a:rPr lang="en-US" sz="1400" i="1" dirty="0">
                <a:solidFill>
                  <a:schemeClr val="accent1">
                    <a:lumMod val="75000"/>
                  </a:schemeClr>
                </a:solidFill>
              </a:rPr>
              <a:t>During what life-period does </a:t>
            </a:r>
            <a:r>
              <a:rPr lang="en-US" sz="1400" i="1" dirty="0" err="1">
                <a:solidFill>
                  <a:schemeClr val="accent1">
                    <a:lumMod val="75000"/>
                  </a:schemeClr>
                </a:solidFill>
              </a:rPr>
              <a:t>medulloepithelioma</a:t>
            </a:r>
            <a:r>
              <a:rPr lang="en-US" sz="1400" i="1" dirty="0">
                <a:solidFill>
                  <a:schemeClr val="accent1">
                    <a:lumMod val="75000"/>
                  </a:schemeClr>
                </a:solidFill>
              </a:rPr>
              <a:t> present?</a:t>
            </a:r>
          </a:p>
          <a:p>
            <a:r>
              <a:rPr lang="en-US" sz="1400" dirty="0">
                <a:solidFill>
                  <a:schemeClr val="accent1">
                    <a:lumMod val="75000"/>
                  </a:schemeClr>
                </a:solidFill>
              </a:rPr>
              <a:t>Childhood</a:t>
            </a:r>
          </a:p>
          <a:p>
            <a:endParaRPr lang="en-US" sz="1400" dirty="0">
              <a:solidFill>
                <a:schemeClr val="accent1">
                  <a:lumMod val="75000"/>
                </a:schemeClr>
              </a:solidFill>
            </a:endParaRPr>
          </a:p>
          <a:p>
            <a:r>
              <a:rPr lang="en-US" sz="1400" i="1" dirty="0">
                <a:solidFill>
                  <a:schemeClr val="accent1">
                    <a:lumMod val="75000"/>
                  </a:schemeClr>
                </a:solidFill>
              </a:rPr>
              <a:t>What clinical findings are commonly present?</a:t>
            </a:r>
          </a:p>
          <a:p>
            <a:r>
              <a:rPr lang="en-US" sz="1400" dirty="0">
                <a:solidFill>
                  <a:schemeClr val="accent1">
                    <a:lumMod val="75000"/>
                  </a:schemeClr>
                </a:solidFill>
              </a:rPr>
              <a:t>--ACG (duh)</a:t>
            </a:r>
          </a:p>
          <a:p>
            <a:r>
              <a:rPr lang="en-US" sz="1400" dirty="0">
                <a:solidFill>
                  <a:schemeClr val="accent1">
                    <a:lumMod val="75000"/>
                  </a:schemeClr>
                </a:solidFill>
              </a:rPr>
              <a:t>--Iris mass</a:t>
            </a:r>
          </a:p>
          <a:p>
            <a:r>
              <a:rPr lang="en-US" sz="1400" dirty="0">
                <a:solidFill>
                  <a:schemeClr val="accent1">
                    <a:lumMod val="75000"/>
                  </a:schemeClr>
                </a:solidFill>
              </a:rPr>
              <a:t>--</a:t>
            </a:r>
            <a:r>
              <a:rPr lang="en-US" sz="1400" dirty="0" err="1">
                <a:solidFill>
                  <a:schemeClr val="accent1">
                    <a:lumMod val="75000"/>
                  </a:schemeClr>
                </a:solidFill>
              </a:rPr>
              <a:t>Hyphema</a:t>
            </a:r>
            <a:endParaRPr lang="en-US" sz="1400" dirty="0">
              <a:solidFill>
                <a:schemeClr val="accent1">
                  <a:lumMod val="75000"/>
                </a:schemeClr>
              </a:solidFill>
            </a:endParaRPr>
          </a:p>
          <a:p>
            <a:r>
              <a:rPr lang="en-US" sz="1400" dirty="0">
                <a:solidFill>
                  <a:schemeClr val="accent1">
                    <a:lumMod val="75000"/>
                  </a:schemeClr>
                </a:solidFill>
              </a:rPr>
              <a:t>--Sectoral cataract</a:t>
            </a:r>
          </a:p>
          <a:p>
            <a:endParaRPr lang="en-US" sz="1400" dirty="0">
              <a:solidFill>
                <a:schemeClr val="accent1">
                  <a:lumMod val="75000"/>
                </a:schemeClr>
              </a:solidFill>
            </a:endParaRPr>
          </a:p>
          <a:p>
            <a:r>
              <a:rPr lang="en-US" sz="1400" i="1" dirty="0">
                <a:solidFill>
                  <a:schemeClr val="accent1">
                    <a:lumMod val="75000"/>
                  </a:schemeClr>
                </a:solidFill>
              </a:rPr>
              <a:t>How is it managed?</a:t>
            </a:r>
          </a:p>
          <a:p>
            <a:r>
              <a:rPr lang="en-US" sz="1400" dirty="0">
                <a:solidFill>
                  <a:schemeClr val="accent1">
                    <a:lumMod val="75000"/>
                  </a:schemeClr>
                </a:solidFill>
              </a:rPr>
              <a:t>Enucleation is usually required</a:t>
            </a:r>
          </a:p>
        </p:txBody>
      </p:sp>
      <p:sp>
        <p:nvSpPr>
          <p:cNvPr id="63" name="TextBox 62">
            <a:extLst>
              <a:ext uri="{FF2B5EF4-FFF2-40B4-BE49-F238E27FC236}">
                <a16:creationId xmlns:a16="http://schemas.microsoft.com/office/drawing/2014/main" id="{CCAD1746-1418-4202-AE48-EFF70E33F422}"/>
              </a:ext>
            </a:extLst>
          </p:cNvPr>
          <p:cNvSpPr txBox="1"/>
          <p:nvPr/>
        </p:nvSpPr>
        <p:spPr>
          <a:xfrm>
            <a:off x="1422582" y="1575787"/>
            <a:ext cx="2940228" cy="523220"/>
          </a:xfrm>
          <a:prstGeom prst="rect">
            <a:avLst/>
          </a:prstGeom>
          <a:solidFill>
            <a:srgbClr val="FF99FF"/>
          </a:solidFill>
        </p:spPr>
        <p:txBody>
          <a:bodyPr wrap="none" rtlCol="0">
            <a:spAutoFit/>
          </a:bodyPr>
          <a:lstStyle/>
          <a:p>
            <a:r>
              <a:rPr lang="en-US" sz="1400" i="1" dirty="0">
                <a:solidFill>
                  <a:srgbClr val="0000FF"/>
                </a:solidFill>
              </a:rPr>
              <a:t>How ‘locally aggressive’ is it?</a:t>
            </a:r>
            <a:endParaRPr lang="en-US" sz="1400" i="1" dirty="0">
              <a:solidFill>
                <a:srgbClr val="FF99FF"/>
              </a:solidFill>
            </a:endParaRPr>
          </a:p>
          <a:p>
            <a:r>
              <a:rPr lang="en-US" sz="1400" dirty="0">
                <a:solidFill>
                  <a:srgbClr val="FF99FF"/>
                </a:solidFill>
              </a:rPr>
              <a:t>Aggressive enough to cause death</a:t>
            </a:r>
          </a:p>
        </p:txBody>
      </p:sp>
      <p:sp>
        <p:nvSpPr>
          <p:cNvPr id="4" name="Oval 3">
            <a:extLst>
              <a:ext uri="{FF2B5EF4-FFF2-40B4-BE49-F238E27FC236}">
                <a16:creationId xmlns:a16="http://schemas.microsoft.com/office/drawing/2014/main" id="{DD0635DC-7609-4B27-86C5-77C7174AC658}"/>
              </a:ext>
            </a:extLst>
          </p:cNvPr>
          <p:cNvSpPr/>
          <p:nvPr/>
        </p:nvSpPr>
        <p:spPr>
          <a:xfrm>
            <a:off x="1632010" y="942302"/>
            <a:ext cx="2330390" cy="482390"/>
          </a:xfrm>
          <a:prstGeom prst="ellipse">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009011725"/>
      </p:ext>
    </p:extLst>
  </p:cSld>
  <p:clrMapOvr>
    <a:masterClrMapping/>
  </p:clrMapOvr>
</p:sld>
</file>

<file path=ppt/slides/slide4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Straight Arrow Connector 12">
            <a:extLst>
              <a:ext uri="{FF2B5EF4-FFF2-40B4-BE49-F238E27FC236}">
                <a16:creationId xmlns:a16="http://schemas.microsoft.com/office/drawing/2014/main" id="{A6DE2085-829C-480C-9216-69D6039C0A37}"/>
              </a:ext>
            </a:extLst>
          </p:cNvPr>
          <p:cNvCxnSpPr>
            <a:cxnSpLocks/>
          </p:cNvCxnSpPr>
          <p:nvPr/>
        </p:nvCxnSpPr>
        <p:spPr>
          <a:xfrm>
            <a:off x="6717173" y="1828800"/>
            <a:ext cx="0" cy="3462754"/>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43014" name="Text Box 6"/>
          <p:cNvSpPr txBox="1">
            <a:spLocks noChangeArrowheads="1"/>
          </p:cNvSpPr>
          <p:nvPr/>
        </p:nvSpPr>
        <p:spPr bwMode="auto">
          <a:xfrm>
            <a:off x="533400" y="2356376"/>
            <a:ext cx="1005403"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Lens-</a:t>
            </a:r>
          </a:p>
          <a:p>
            <a:pPr algn="ctr" eaLnBrk="1" hangingPunct="1">
              <a:lnSpc>
                <a:spcPct val="80000"/>
              </a:lnSpc>
              <a:spcBef>
                <a:spcPct val="0"/>
              </a:spcBef>
              <a:buClrTx/>
              <a:buSzTx/>
              <a:buFontTx/>
              <a:buNone/>
            </a:pPr>
            <a:r>
              <a:rPr lang="en-US" altLang="en-US" sz="1800" dirty="0">
                <a:solidFill>
                  <a:schemeClr val="bg1">
                    <a:lumMod val="75000"/>
                  </a:schemeClr>
                </a:solidFill>
              </a:rPr>
              <a:t>Induced</a:t>
            </a:r>
          </a:p>
        </p:txBody>
      </p:sp>
      <p:sp>
        <p:nvSpPr>
          <p:cNvPr id="43017" name="Text Box 14"/>
          <p:cNvSpPr txBox="1">
            <a:spLocks noChangeArrowheads="1"/>
          </p:cNvSpPr>
          <p:nvPr/>
        </p:nvSpPr>
        <p:spPr bwMode="auto">
          <a:xfrm>
            <a:off x="3026498" y="2365901"/>
            <a:ext cx="1633781"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Aphakic/</a:t>
            </a:r>
          </a:p>
          <a:p>
            <a:pPr algn="ctr" eaLnBrk="1" hangingPunct="1">
              <a:lnSpc>
                <a:spcPct val="80000"/>
              </a:lnSpc>
              <a:spcBef>
                <a:spcPct val="0"/>
              </a:spcBef>
              <a:buClrTx/>
              <a:buSzTx/>
              <a:buFontTx/>
              <a:buNone/>
            </a:pPr>
            <a:r>
              <a:rPr lang="en-US" altLang="en-US" sz="1800" dirty="0" err="1">
                <a:solidFill>
                  <a:schemeClr val="bg1">
                    <a:lumMod val="75000"/>
                  </a:schemeClr>
                </a:solidFill>
              </a:rPr>
              <a:t>Pseudophakic</a:t>
            </a:r>
            <a:endParaRPr lang="en-US" altLang="en-US" sz="1800" dirty="0">
              <a:solidFill>
                <a:schemeClr val="bg1">
                  <a:lumMod val="75000"/>
                </a:schemeClr>
              </a:solidFill>
            </a:endParaRPr>
          </a:p>
        </p:txBody>
      </p:sp>
      <p:sp>
        <p:nvSpPr>
          <p:cNvPr id="43031" name="Text Box 35"/>
          <p:cNvSpPr txBox="1">
            <a:spLocks noChangeArrowheads="1"/>
          </p:cNvSpPr>
          <p:nvPr/>
        </p:nvSpPr>
        <p:spPr bwMode="auto">
          <a:xfrm>
            <a:off x="1190847" y="1295400"/>
            <a:ext cx="2473754"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solidFill>
                  <a:schemeClr val="bg1">
                    <a:lumMod val="75000"/>
                  </a:schemeClr>
                </a:solidFill>
              </a:rPr>
              <a:t>w/ Pupillary Block</a:t>
            </a:r>
          </a:p>
        </p:txBody>
      </p:sp>
      <p:sp>
        <p:nvSpPr>
          <p:cNvPr id="43032" name="Text Box 36"/>
          <p:cNvSpPr txBox="1">
            <a:spLocks noChangeArrowheads="1"/>
          </p:cNvSpPr>
          <p:nvPr/>
        </p:nvSpPr>
        <p:spPr bwMode="auto">
          <a:xfrm>
            <a:off x="5181600" y="1295400"/>
            <a:ext cx="2630848"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t>w/o Pupillary Block</a:t>
            </a:r>
          </a:p>
        </p:txBody>
      </p:sp>
      <p:sp>
        <p:nvSpPr>
          <p:cNvPr id="49" name="Rectangle 2">
            <a:extLst>
              <a:ext uri="{FF2B5EF4-FFF2-40B4-BE49-F238E27FC236}">
                <a16:creationId xmlns:a16="http://schemas.microsoft.com/office/drawing/2014/main" id="{240EE5BF-F7D2-4FC8-A5DD-F6B5423153C6}"/>
              </a:ext>
            </a:extLst>
          </p:cNvPr>
          <p:cNvSpPr>
            <a:spLocks noGrp="1" noChangeArrowheads="1"/>
          </p:cNvSpPr>
          <p:nvPr>
            <p:ph type="title"/>
          </p:nvPr>
        </p:nvSpPr>
        <p:spPr>
          <a:xfrm>
            <a:off x="457200" y="304800"/>
            <a:ext cx="7543800" cy="563562"/>
          </a:xfrm>
        </p:spPr>
        <p:txBody>
          <a:bodyPr/>
          <a:lstStyle/>
          <a:p>
            <a:pPr eaLnBrk="1" hangingPunct="1"/>
            <a:r>
              <a:rPr lang="en-US" altLang="en-US" sz="3500" dirty="0"/>
              <a:t>A</a:t>
            </a:r>
          </a:p>
        </p:txBody>
      </p:sp>
      <p:sp>
        <p:nvSpPr>
          <p:cNvPr id="50" name="TextBox 49">
            <a:extLst>
              <a:ext uri="{FF2B5EF4-FFF2-40B4-BE49-F238E27FC236}">
                <a16:creationId xmlns:a16="http://schemas.microsoft.com/office/drawing/2014/main" id="{CF426230-46C8-405C-9015-99EF57762A2E}"/>
              </a:ext>
            </a:extLst>
          </p:cNvPr>
          <p:cNvSpPr txBox="1"/>
          <p:nvPr/>
        </p:nvSpPr>
        <p:spPr>
          <a:xfrm>
            <a:off x="2259496" y="189094"/>
            <a:ext cx="4607480" cy="400110"/>
          </a:xfrm>
          <a:prstGeom prst="rect">
            <a:avLst/>
          </a:prstGeom>
          <a:solidFill>
            <a:schemeClr val="accent1">
              <a:lumMod val="60000"/>
              <a:lumOff val="40000"/>
            </a:schemeClr>
          </a:solidFill>
        </p:spPr>
        <p:txBody>
          <a:bodyPr wrap="none" rtlCol="0">
            <a:spAutoFit/>
          </a:bodyPr>
          <a:lstStyle/>
          <a:p>
            <a:pPr algn="ctr"/>
            <a:r>
              <a:rPr lang="en-US" sz="2000" b="1" dirty="0"/>
              <a:t>Secondary Angle Closure Glaucoma</a:t>
            </a:r>
          </a:p>
        </p:txBody>
      </p:sp>
      <p:sp>
        <p:nvSpPr>
          <p:cNvPr id="2" name="TextBox 1">
            <a:extLst>
              <a:ext uri="{FF2B5EF4-FFF2-40B4-BE49-F238E27FC236}">
                <a16:creationId xmlns:a16="http://schemas.microsoft.com/office/drawing/2014/main" id="{A7E30BEC-923B-4C9A-A856-BDD0D882F6B8}"/>
              </a:ext>
            </a:extLst>
          </p:cNvPr>
          <p:cNvSpPr txBox="1"/>
          <p:nvPr/>
        </p:nvSpPr>
        <p:spPr>
          <a:xfrm>
            <a:off x="887305" y="2844119"/>
            <a:ext cx="1494320" cy="338554"/>
          </a:xfrm>
          <a:prstGeom prst="rect">
            <a:avLst/>
          </a:prstGeom>
          <a:noFill/>
        </p:spPr>
        <p:txBody>
          <a:bodyPr wrap="none" rtlCol="0">
            <a:spAutoFit/>
          </a:bodyPr>
          <a:lstStyle/>
          <a:p>
            <a:r>
              <a:rPr lang="en-US" sz="1600" dirty="0" err="1">
                <a:solidFill>
                  <a:schemeClr val="bg1">
                    <a:lumMod val="75000"/>
                  </a:schemeClr>
                </a:solidFill>
              </a:rPr>
              <a:t>Phacomorphic</a:t>
            </a:r>
            <a:endParaRPr lang="en-US" sz="1600" dirty="0">
              <a:solidFill>
                <a:schemeClr val="bg1">
                  <a:lumMod val="75000"/>
                </a:schemeClr>
              </a:solidFill>
            </a:endParaRPr>
          </a:p>
        </p:txBody>
      </p:sp>
      <p:sp>
        <p:nvSpPr>
          <p:cNvPr id="51" name="TextBox 50">
            <a:extLst>
              <a:ext uri="{FF2B5EF4-FFF2-40B4-BE49-F238E27FC236}">
                <a16:creationId xmlns:a16="http://schemas.microsoft.com/office/drawing/2014/main" id="{156069D4-340B-4160-A336-EBF73557CEE0}"/>
              </a:ext>
            </a:extLst>
          </p:cNvPr>
          <p:cNvSpPr txBox="1"/>
          <p:nvPr/>
        </p:nvSpPr>
        <p:spPr>
          <a:xfrm>
            <a:off x="884725" y="3175578"/>
            <a:ext cx="1402948" cy="338554"/>
          </a:xfrm>
          <a:prstGeom prst="rect">
            <a:avLst/>
          </a:prstGeom>
          <a:noFill/>
        </p:spPr>
        <p:txBody>
          <a:bodyPr wrap="none" rtlCol="0">
            <a:spAutoFit/>
          </a:bodyPr>
          <a:lstStyle/>
          <a:p>
            <a:r>
              <a:rPr lang="en-US" sz="1600" dirty="0">
                <a:solidFill>
                  <a:schemeClr val="bg1">
                    <a:lumMod val="75000"/>
                  </a:schemeClr>
                </a:solidFill>
              </a:rPr>
              <a:t>Ectopia </a:t>
            </a:r>
            <a:r>
              <a:rPr lang="en-US" sz="1600" dirty="0" err="1">
                <a:solidFill>
                  <a:schemeClr val="bg1">
                    <a:lumMod val="75000"/>
                  </a:schemeClr>
                </a:solidFill>
              </a:rPr>
              <a:t>lentis</a:t>
            </a:r>
            <a:endParaRPr lang="en-US" sz="1600" dirty="0">
              <a:solidFill>
                <a:schemeClr val="bg1">
                  <a:lumMod val="75000"/>
                </a:schemeClr>
              </a:solidFill>
            </a:endParaRPr>
          </a:p>
        </p:txBody>
      </p:sp>
      <p:cxnSp>
        <p:nvCxnSpPr>
          <p:cNvPr id="71" name="Straight Connector 70">
            <a:extLst>
              <a:ext uri="{FF2B5EF4-FFF2-40B4-BE49-F238E27FC236}">
                <a16:creationId xmlns:a16="http://schemas.microsoft.com/office/drawing/2014/main" id="{C104938D-BA8D-4E39-9D5F-9EE2012F2F3C}"/>
              </a:ext>
            </a:extLst>
          </p:cNvPr>
          <p:cNvCxnSpPr>
            <a:cxnSpLocks/>
          </p:cNvCxnSpPr>
          <p:nvPr/>
        </p:nvCxnSpPr>
        <p:spPr>
          <a:xfrm flipH="1">
            <a:off x="762665" y="3023488"/>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2A7E4E40-472F-4E50-8A7A-45C10FDD7171}"/>
              </a:ext>
            </a:extLst>
          </p:cNvPr>
          <p:cNvCxnSpPr>
            <a:cxnSpLocks/>
          </p:cNvCxnSpPr>
          <p:nvPr/>
        </p:nvCxnSpPr>
        <p:spPr>
          <a:xfrm flipH="1">
            <a:off x="762665" y="3347853"/>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C3924889-45B9-4383-9C9E-48F0A9C27AD8}"/>
              </a:ext>
            </a:extLst>
          </p:cNvPr>
          <p:cNvCxnSpPr>
            <a:cxnSpLocks/>
          </p:cNvCxnSpPr>
          <p:nvPr/>
        </p:nvCxnSpPr>
        <p:spPr>
          <a:xfrm flipH="1">
            <a:off x="748719" y="2838976"/>
            <a:ext cx="13947" cy="5088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 name="Straight Arrow Connector 5">
            <a:extLst>
              <a:ext uri="{FF2B5EF4-FFF2-40B4-BE49-F238E27FC236}">
                <a16:creationId xmlns:a16="http://schemas.microsoft.com/office/drawing/2014/main" id="{A3439F0C-5143-461F-8F3C-2E830785DEFC}"/>
              </a:ext>
            </a:extLst>
          </p:cNvPr>
          <p:cNvCxnSpPr>
            <a:stCxn id="50" idx="2"/>
          </p:cNvCxnSpPr>
          <p:nvPr/>
        </p:nvCxnSpPr>
        <p:spPr>
          <a:xfrm flipH="1">
            <a:off x="2971800" y="589204"/>
            <a:ext cx="1591436" cy="706196"/>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0" name="Straight Arrow Connector 9">
            <a:extLst>
              <a:ext uri="{FF2B5EF4-FFF2-40B4-BE49-F238E27FC236}">
                <a16:creationId xmlns:a16="http://schemas.microsoft.com/office/drawing/2014/main" id="{84DC796E-F6ED-4FBB-82D2-A260F480BF8A}"/>
              </a:ext>
            </a:extLst>
          </p:cNvPr>
          <p:cNvCxnSpPr>
            <a:cxnSpLocks/>
          </p:cNvCxnSpPr>
          <p:nvPr/>
        </p:nvCxnSpPr>
        <p:spPr>
          <a:xfrm>
            <a:off x="4572000" y="589204"/>
            <a:ext cx="1600200" cy="706196"/>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6" name="Straight Arrow Connector 25">
            <a:extLst>
              <a:ext uri="{FF2B5EF4-FFF2-40B4-BE49-F238E27FC236}">
                <a16:creationId xmlns:a16="http://schemas.microsoft.com/office/drawing/2014/main" id="{B70E0124-9B84-41A5-8D84-A66B7838A706}"/>
              </a:ext>
            </a:extLst>
          </p:cNvPr>
          <p:cNvCxnSpPr>
            <a:cxnSpLocks/>
          </p:cNvCxnSpPr>
          <p:nvPr/>
        </p:nvCxnSpPr>
        <p:spPr>
          <a:xfrm flipH="1">
            <a:off x="1159539" y="1828800"/>
            <a:ext cx="1290435" cy="478059"/>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28" name="Straight Arrow Connector 27">
            <a:extLst>
              <a:ext uri="{FF2B5EF4-FFF2-40B4-BE49-F238E27FC236}">
                <a16:creationId xmlns:a16="http://schemas.microsoft.com/office/drawing/2014/main" id="{567A4249-5C59-4416-8A8E-1C35913900AB}"/>
              </a:ext>
            </a:extLst>
          </p:cNvPr>
          <p:cNvCxnSpPr>
            <a:cxnSpLocks/>
          </p:cNvCxnSpPr>
          <p:nvPr/>
        </p:nvCxnSpPr>
        <p:spPr>
          <a:xfrm>
            <a:off x="2449973" y="1832208"/>
            <a:ext cx="1268784"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56" name="Text Box 6">
            <a:extLst>
              <a:ext uri="{FF2B5EF4-FFF2-40B4-BE49-F238E27FC236}">
                <a16:creationId xmlns:a16="http://schemas.microsoft.com/office/drawing/2014/main" id="{557983BD-9D64-49B9-A366-A08663B0451F}"/>
              </a:ext>
            </a:extLst>
          </p:cNvPr>
          <p:cNvSpPr txBox="1">
            <a:spLocks noChangeArrowheads="1"/>
          </p:cNvSpPr>
          <p:nvPr/>
        </p:nvSpPr>
        <p:spPr bwMode="auto">
          <a:xfrm>
            <a:off x="5029200" y="2356376"/>
            <a:ext cx="813043"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r" eaLnBrk="1" hangingPunct="1">
              <a:lnSpc>
                <a:spcPct val="80000"/>
              </a:lnSpc>
              <a:spcBef>
                <a:spcPct val="0"/>
              </a:spcBef>
              <a:buClrTx/>
              <a:buSzTx/>
              <a:buFontTx/>
              <a:buNone/>
            </a:pPr>
            <a:r>
              <a:rPr lang="en-US" altLang="en-US" sz="1800" dirty="0">
                <a:solidFill>
                  <a:schemeClr val="bg1">
                    <a:lumMod val="75000"/>
                  </a:schemeClr>
                </a:solidFill>
              </a:rPr>
              <a:t>‘Push’</a:t>
            </a:r>
          </a:p>
        </p:txBody>
      </p:sp>
      <p:sp>
        <p:nvSpPr>
          <p:cNvPr id="57" name="Text Box 14">
            <a:extLst>
              <a:ext uri="{FF2B5EF4-FFF2-40B4-BE49-F238E27FC236}">
                <a16:creationId xmlns:a16="http://schemas.microsoft.com/office/drawing/2014/main" id="{5DAFA1C1-3A29-4C27-A379-663FDD22E326}"/>
              </a:ext>
            </a:extLst>
          </p:cNvPr>
          <p:cNvSpPr txBox="1">
            <a:spLocks noChangeArrowheads="1"/>
          </p:cNvSpPr>
          <p:nvPr/>
        </p:nvSpPr>
        <p:spPr bwMode="auto">
          <a:xfrm>
            <a:off x="7620000" y="2365901"/>
            <a:ext cx="671979"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t>‘Pull’</a:t>
            </a:r>
          </a:p>
        </p:txBody>
      </p:sp>
      <p:cxnSp>
        <p:nvCxnSpPr>
          <p:cNvPr id="58" name="Straight Arrow Connector 57">
            <a:extLst>
              <a:ext uri="{FF2B5EF4-FFF2-40B4-BE49-F238E27FC236}">
                <a16:creationId xmlns:a16="http://schemas.microsoft.com/office/drawing/2014/main" id="{E874FEE9-46BD-46A3-90A3-DE7CC220FBFF}"/>
              </a:ext>
            </a:extLst>
          </p:cNvPr>
          <p:cNvCxnSpPr>
            <a:cxnSpLocks/>
          </p:cNvCxnSpPr>
          <p:nvPr/>
        </p:nvCxnSpPr>
        <p:spPr>
          <a:xfrm flipH="1">
            <a:off x="5867400" y="1828800"/>
            <a:ext cx="849775"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59" name="Straight Arrow Connector 58">
            <a:extLst>
              <a:ext uri="{FF2B5EF4-FFF2-40B4-BE49-F238E27FC236}">
                <a16:creationId xmlns:a16="http://schemas.microsoft.com/office/drawing/2014/main" id="{C370A4A1-FE96-4E70-B89E-839542A5E241}"/>
              </a:ext>
            </a:extLst>
          </p:cNvPr>
          <p:cNvCxnSpPr>
            <a:cxnSpLocks/>
          </p:cNvCxnSpPr>
          <p:nvPr/>
        </p:nvCxnSpPr>
        <p:spPr>
          <a:xfrm>
            <a:off x="6717173" y="1832208"/>
            <a:ext cx="902827" cy="474047"/>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62" name="Text Box 16">
            <a:extLst>
              <a:ext uri="{FF2B5EF4-FFF2-40B4-BE49-F238E27FC236}">
                <a16:creationId xmlns:a16="http://schemas.microsoft.com/office/drawing/2014/main" id="{33538067-0726-41B0-93FF-357EF00CA62D}"/>
              </a:ext>
            </a:extLst>
          </p:cNvPr>
          <p:cNvSpPr txBox="1">
            <a:spLocks noChangeArrowheads="1"/>
          </p:cNvSpPr>
          <p:nvPr/>
        </p:nvSpPr>
        <p:spPr bwMode="auto">
          <a:xfrm>
            <a:off x="8065437" y="2684785"/>
            <a:ext cx="628698"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NVG</a:t>
            </a:r>
          </a:p>
        </p:txBody>
      </p:sp>
      <p:sp>
        <p:nvSpPr>
          <p:cNvPr id="70" name="Text Box 21">
            <a:extLst>
              <a:ext uri="{FF2B5EF4-FFF2-40B4-BE49-F238E27FC236}">
                <a16:creationId xmlns:a16="http://schemas.microsoft.com/office/drawing/2014/main" id="{86C32650-BE1F-4CC3-8DB5-0C136D877E6F}"/>
              </a:ext>
            </a:extLst>
          </p:cNvPr>
          <p:cNvSpPr txBox="1">
            <a:spLocks noChangeArrowheads="1"/>
          </p:cNvSpPr>
          <p:nvPr/>
        </p:nvSpPr>
        <p:spPr bwMode="auto">
          <a:xfrm>
            <a:off x="8070534" y="3048000"/>
            <a:ext cx="526106"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a:solidFill>
                  <a:schemeClr val="bg1">
                    <a:lumMod val="75000"/>
                  </a:schemeClr>
                </a:solidFill>
              </a:rPr>
              <a:t>ICE</a:t>
            </a:r>
          </a:p>
        </p:txBody>
      </p:sp>
      <p:sp>
        <p:nvSpPr>
          <p:cNvPr id="75" name="Text Box 45">
            <a:extLst>
              <a:ext uri="{FF2B5EF4-FFF2-40B4-BE49-F238E27FC236}">
                <a16:creationId xmlns:a16="http://schemas.microsoft.com/office/drawing/2014/main" id="{2B6EDA2D-8F55-4DFD-A225-8C03CE6FC7F3}"/>
              </a:ext>
            </a:extLst>
          </p:cNvPr>
          <p:cNvSpPr txBox="1">
            <a:spLocks noChangeArrowheads="1"/>
          </p:cNvSpPr>
          <p:nvPr/>
        </p:nvSpPr>
        <p:spPr bwMode="auto">
          <a:xfrm>
            <a:off x="8073162" y="3810000"/>
            <a:ext cx="1070837" cy="74635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ts val="1700"/>
              </a:lnSpc>
              <a:spcBef>
                <a:spcPct val="0"/>
              </a:spcBef>
              <a:buClrTx/>
              <a:buSzTx/>
              <a:buFontTx/>
              <a:buNone/>
            </a:pPr>
            <a:r>
              <a:rPr lang="en-US" altLang="en-US" sz="1600" dirty="0">
                <a:solidFill>
                  <a:schemeClr val="bg1">
                    <a:lumMod val="75000"/>
                  </a:schemeClr>
                </a:solidFill>
              </a:rPr>
              <a:t>Epithelial/ fibrous ingrowth</a:t>
            </a:r>
          </a:p>
        </p:txBody>
      </p:sp>
      <p:cxnSp>
        <p:nvCxnSpPr>
          <p:cNvPr id="77" name="Straight Connector 76">
            <a:extLst>
              <a:ext uri="{FF2B5EF4-FFF2-40B4-BE49-F238E27FC236}">
                <a16:creationId xmlns:a16="http://schemas.microsoft.com/office/drawing/2014/main" id="{FC090BD7-F2E1-4464-B57B-9CBE5874C89B}"/>
              </a:ext>
            </a:extLst>
          </p:cNvPr>
          <p:cNvCxnSpPr>
            <a:cxnSpLocks/>
          </p:cNvCxnSpPr>
          <p:nvPr/>
        </p:nvCxnSpPr>
        <p:spPr>
          <a:xfrm>
            <a:off x="7873969" y="2674448"/>
            <a:ext cx="7724" cy="128795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8" name="Straight Connector 77">
            <a:extLst>
              <a:ext uri="{FF2B5EF4-FFF2-40B4-BE49-F238E27FC236}">
                <a16:creationId xmlns:a16="http://schemas.microsoft.com/office/drawing/2014/main" id="{B1922ED5-C3D8-43D8-A00D-1D6BC9201DBA}"/>
              </a:ext>
            </a:extLst>
          </p:cNvPr>
          <p:cNvCxnSpPr/>
          <p:nvPr/>
        </p:nvCxnSpPr>
        <p:spPr>
          <a:xfrm flipH="1">
            <a:off x="7873968" y="2840262"/>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9" name="Straight Connector 78">
            <a:extLst>
              <a:ext uri="{FF2B5EF4-FFF2-40B4-BE49-F238E27FC236}">
                <a16:creationId xmlns:a16="http://schemas.microsoft.com/office/drawing/2014/main" id="{77019ED2-6D69-4A60-9D19-D4DB786EA3A0}"/>
              </a:ext>
            </a:extLst>
          </p:cNvPr>
          <p:cNvCxnSpPr/>
          <p:nvPr/>
        </p:nvCxnSpPr>
        <p:spPr>
          <a:xfrm flipH="1">
            <a:off x="7873968" y="3213518"/>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1" name="Straight Connector 80">
            <a:extLst>
              <a:ext uri="{FF2B5EF4-FFF2-40B4-BE49-F238E27FC236}">
                <a16:creationId xmlns:a16="http://schemas.microsoft.com/office/drawing/2014/main" id="{9796A12F-4125-4C05-8EE8-A388740C580D}"/>
              </a:ext>
            </a:extLst>
          </p:cNvPr>
          <p:cNvCxnSpPr/>
          <p:nvPr/>
        </p:nvCxnSpPr>
        <p:spPr>
          <a:xfrm flipH="1">
            <a:off x="7877837" y="3581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3" name="Straight Connector 82">
            <a:extLst>
              <a:ext uri="{FF2B5EF4-FFF2-40B4-BE49-F238E27FC236}">
                <a16:creationId xmlns:a16="http://schemas.microsoft.com/office/drawing/2014/main" id="{7FDC5F4B-9BF0-42AD-B8BB-2F2399BCF1E2}"/>
              </a:ext>
            </a:extLst>
          </p:cNvPr>
          <p:cNvCxnSpPr/>
          <p:nvPr/>
        </p:nvCxnSpPr>
        <p:spPr>
          <a:xfrm flipH="1">
            <a:off x="7881693" y="3962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93" name="Text Box 42">
            <a:extLst>
              <a:ext uri="{FF2B5EF4-FFF2-40B4-BE49-F238E27FC236}">
                <a16:creationId xmlns:a16="http://schemas.microsoft.com/office/drawing/2014/main" id="{53BAB77F-E061-4834-9068-34BDF78AD071}"/>
              </a:ext>
            </a:extLst>
          </p:cNvPr>
          <p:cNvSpPr txBox="1">
            <a:spLocks noChangeArrowheads="1"/>
          </p:cNvSpPr>
          <p:nvPr/>
        </p:nvSpPr>
        <p:spPr bwMode="auto">
          <a:xfrm>
            <a:off x="8111387" y="3429000"/>
            <a:ext cx="856196"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Flat AC</a:t>
            </a:r>
          </a:p>
        </p:txBody>
      </p:sp>
      <p:sp>
        <p:nvSpPr>
          <p:cNvPr id="100" name="Text Box 23">
            <a:extLst>
              <a:ext uri="{FF2B5EF4-FFF2-40B4-BE49-F238E27FC236}">
                <a16:creationId xmlns:a16="http://schemas.microsoft.com/office/drawing/2014/main" id="{D8F2FCFF-2984-4836-B000-9C5601A8EAAA}"/>
              </a:ext>
            </a:extLst>
          </p:cNvPr>
          <p:cNvSpPr txBox="1">
            <a:spLocks noChangeArrowheads="1"/>
          </p:cNvSpPr>
          <p:nvPr/>
        </p:nvSpPr>
        <p:spPr bwMode="auto">
          <a:xfrm>
            <a:off x="5530369" y="2667000"/>
            <a:ext cx="2143536"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Aqueous misdirection</a:t>
            </a:r>
          </a:p>
        </p:txBody>
      </p:sp>
      <p:cxnSp>
        <p:nvCxnSpPr>
          <p:cNvPr id="104" name="Straight Connector 103">
            <a:extLst>
              <a:ext uri="{FF2B5EF4-FFF2-40B4-BE49-F238E27FC236}">
                <a16:creationId xmlns:a16="http://schemas.microsoft.com/office/drawing/2014/main" id="{49D87D4A-E317-4446-9B95-5184CB3968F3}"/>
              </a:ext>
            </a:extLst>
          </p:cNvPr>
          <p:cNvCxnSpPr>
            <a:cxnSpLocks/>
          </p:cNvCxnSpPr>
          <p:nvPr/>
        </p:nvCxnSpPr>
        <p:spPr>
          <a:xfrm flipH="1">
            <a:off x="5316229" y="2667000"/>
            <a:ext cx="7397" cy="25314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5" name="Straight Connector 104">
            <a:extLst>
              <a:ext uri="{FF2B5EF4-FFF2-40B4-BE49-F238E27FC236}">
                <a16:creationId xmlns:a16="http://schemas.microsoft.com/office/drawing/2014/main" id="{F40B6D71-75A8-4A88-864D-00D14C2F710D}"/>
              </a:ext>
            </a:extLst>
          </p:cNvPr>
          <p:cNvCxnSpPr/>
          <p:nvPr/>
        </p:nvCxnSpPr>
        <p:spPr>
          <a:xfrm flipH="1">
            <a:off x="5323624" y="2832814"/>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6" name="Straight Connector 105">
            <a:extLst>
              <a:ext uri="{FF2B5EF4-FFF2-40B4-BE49-F238E27FC236}">
                <a16:creationId xmlns:a16="http://schemas.microsoft.com/office/drawing/2014/main" id="{010BF7B2-AA07-4DCF-822D-E2DB5CC0BF59}"/>
              </a:ext>
            </a:extLst>
          </p:cNvPr>
          <p:cNvCxnSpPr/>
          <p:nvPr/>
        </p:nvCxnSpPr>
        <p:spPr>
          <a:xfrm flipH="1">
            <a:off x="5323624" y="3360065"/>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a:extLst>
              <a:ext uri="{FF2B5EF4-FFF2-40B4-BE49-F238E27FC236}">
                <a16:creationId xmlns:a16="http://schemas.microsoft.com/office/drawing/2014/main" id="{BAC8035C-3999-4C31-93CD-6C0D2ADEB73B}"/>
              </a:ext>
            </a:extLst>
          </p:cNvPr>
          <p:cNvCxnSpPr/>
          <p:nvPr/>
        </p:nvCxnSpPr>
        <p:spPr>
          <a:xfrm flipH="1">
            <a:off x="5323536" y="3786938"/>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8" name="Straight Connector 107">
            <a:extLst>
              <a:ext uri="{FF2B5EF4-FFF2-40B4-BE49-F238E27FC236}">
                <a16:creationId xmlns:a16="http://schemas.microsoft.com/office/drawing/2014/main" id="{DB64CAEE-69B4-426A-8A5B-D1269DBF0F66}"/>
              </a:ext>
            </a:extLst>
          </p:cNvPr>
          <p:cNvCxnSpPr/>
          <p:nvPr/>
        </p:nvCxnSpPr>
        <p:spPr>
          <a:xfrm flipH="1">
            <a:off x="5327493" y="4249152"/>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12" name="Straight Connector 111">
            <a:extLst>
              <a:ext uri="{FF2B5EF4-FFF2-40B4-BE49-F238E27FC236}">
                <a16:creationId xmlns:a16="http://schemas.microsoft.com/office/drawing/2014/main" id="{99A16C30-4BE4-48E5-8B65-0C5F3039B8DC}"/>
              </a:ext>
            </a:extLst>
          </p:cNvPr>
          <p:cNvCxnSpPr/>
          <p:nvPr/>
        </p:nvCxnSpPr>
        <p:spPr>
          <a:xfrm flipH="1">
            <a:off x="5333455" y="51816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13" name="Text Box 42">
            <a:extLst>
              <a:ext uri="{FF2B5EF4-FFF2-40B4-BE49-F238E27FC236}">
                <a16:creationId xmlns:a16="http://schemas.microsoft.com/office/drawing/2014/main" id="{056DFFD9-3CA2-42E7-90FE-4F14522E3504}"/>
              </a:ext>
            </a:extLst>
          </p:cNvPr>
          <p:cNvSpPr txBox="1">
            <a:spLocks noChangeArrowheads="1"/>
          </p:cNvSpPr>
          <p:nvPr/>
        </p:nvSpPr>
        <p:spPr bwMode="auto">
          <a:xfrm>
            <a:off x="5533954" y="3623846"/>
            <a:ext cx="1563248"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Retinal surgery</a:t>
            </a:r>
          </a:p>
        </p:txBody>
      </p:sp>
      <p:sp>
        <p:nvSpPr>
          <p:cNvPr id="118" name="Text Box 47">
            <a:extLst>
              <a:ext uri="{FF2B5EF4-FFF2-40B4-BE49-F238E27FC236}">
                <a16:creationId xmlns:a16="http://schemas.microsoft.com/office/drawing/2014/main" id="{3F59D898-ECAD-49F0-9425-2A1BC8DDA7B5}"/>
              </a:ext>
            </a:extLst>
          </p:cNvPr>
          <p:cNvSpPr txBox="1">
            <a:spLocks noChangeArrowheads="1"/>
          </p:cNvSpPr>
          <p:nvPr/>
        </p:nvSpPr>
        <p:spPr bwMode="auto">
          <a:xfrm>
            <a:off x="5523688" y="4538246"/>
            <a:ext cx="1414170"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Drug-induced</a:t>
            </a:r>
          </a:p>
        </p:txBody>
      </p:sp>
      <p:sp>
        <p:nvSpPr>
          <p:cNvPr id="16" name="TextBox 15">
            <a:extLst>
              <a:ext uri="{FF2B5EF4-FFF2-40B4-BE49-F238E27FC236}">
                <a16:creationId xmlns:a16="http://schemas.microsoft.com/office/drawing/2014/main" id="{984E008D-FBBA-42B4-940E-EA26772E0161}"/>
              </a:ext>
            </a:extLst>
          </p:cNvPr>
          <p:cNvSpPr txBox="1"/>
          <p:nvPr/>
        </p:nvSpPr>
        <p:spPr>
          <a:xfrm>
            <a:off x="6230528" y="5257800"/>
            <a:ext cx="1326004" cy="369332"/>
          </a:xfrm>
          <a:prstGeom prst="rect">
            <a:avLst/>
          </a:prstGeom>
          <a:noFill/>
        </p:spPr>
        <p:txBody>
          <a:bodyPr wrap="none" rtlCol="0">
            <a:spAutoFit/>
          </a:bodyPr>
          <a:lstStyle/>
          <a:p>
            <a:pPr algn="ctr"/>
            <a:r>
              <a:rPr lang="en-US" dirty="0"/>
              <a:t>Both/Either</a:t>
            </a:r>
          </a:p>
        </p:txBody>
      </p:sp>
      <p:cxnSp>
        <p:nvCxnSpPr>
          <p:cNvPr id="125" name="Straight Connector 124">
            <a:extLst>
              <a:ext uri="{FF2B5EF4-FFF2-40B4-BE49-F238E27FC236}">
                <a16:creationId xmlns:a16="http://schemas.microsoft.com/office/drawing/2014/main" id="{01138141-D318-4ED7-A7FE-D8F2155CE890}"/>
              </a:ext>
            </a:extLst>
          </p:cNvPr>
          <p:cNvCxnSpPr/>
          <p:nvPr/>
        </p:nvCxnSpPr>
        <p:spPr>
          <a:xfrm flipH="1">
            <a:off x="5334000" y="4724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26" name="Straight Connector 125">
            <a:extLst>
              <a:ext uri="{FF2B5EF4-FFF2-40B4-BE49-F238E27FC236}">
                <a16:creationId xmlns:a16="http://schemas.microsoft.com/office/drawing/2014/main" id="{6A68A6E1-B33D-4DCB-B058-B68464DE4B44}"/>
              </a:ext>
            </a:extLst>
          </p:cNvPr>
          <p:cNvCxnSpPr/>
          <p:nvPr/>
        </p:nvCxnSpPr>
        <p:spPr>
          <a:xfrm flipH="1">
            <a:off x="6659428" y="6172200"/>
            <a:ext cx="24447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27" name="Text Box 47">
            <a:extLst>
              <a:ext uri="{FF2B5EF4-FFF2-40B4-BE49-F238E27FC236}">
                <a16:creationId xmlns:a16="http://schemas.microsoft.com/office/drawing/2014/main" id="{CB562EB8-FC3E-4FF1-9CAC-25A982EDFAD7}"/>
              </a:ext>
            </a:extLst>
          </p:cNvPr>
          <p:cNvSpPr txBox="1">
            <a:spLocks noChangeArrowheads="1"/>
          </p:cNvSpPr>
          <p:nvPr/>
        </p:nvSpPr>
        <p:spPr bwMode="auto">
          <a:xfrm>
            <a:off x="6929102" y="6002923"/>
            <a:ext cx="807401"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b="1" dirty="0"/>
              <a:t>Tumor</a:t>
            </a:r>
          </a:p>
        </p:txBody>
      </p:sp>
      <p:sp>
        <p:nvSpPr>
          <p:cNvPr id="128" name="Text Box 45">
            <a:extLst>
              <a:ext uri="{FF2B5EF4-FFF2-40B4-BE49-F238E27FC236}">
                <a16:creationId xmlns:a16="http://schemas.microsoft.com/office/drawing/2014/main" id="{2B14E4F1-0A9B-43CA-851A-DE098D068E26}"/>
              </a:ext>
            </a:extLst>
          </p:cNvPr>
          <p:cNvSpPr txBox="1">
            <a:spLocks noChangeArrowheads="1"/>
          </p:cNvSpPr>
          <p:nvPr/>
        </p:nvSpPr>
        <p:spPr bwMode="auto">
          <a:xfrm>
            <a:off x="6901248" y="5605046"/>
            <a:ext cx="1404552"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Inflammation</a:t>
            </a:r>
          </a:p>
        </p:txBody>
      </p:sp>
      <p:cxnSp>
        <p:nvCxnSpPr>
          <p:cNvPr id="129" name="Straight Connector 128">
            <a:extLst>
              <a:ext uri="{FF2B5EF4-FFF2-40B4-BE49-F238E27FC236}">
                <a16:creationId xmlns:a16="http://schemas.microsoft.com/office/drawing/2014/main" id="{1C03588A-559C-4FF7-A730-3C814B3E6C4C}"/>
              </a:ext>
            </a:extLst>
          </p:cNvPr>
          <p:cNvCxnSpPr/>
          <p:nvPr/>
        </p:nvCxnSpPr>
        <p:spPr>
          <a:xfrm flipH="1">
            <a:off x="6659973" y="5782355"/>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3" name="Straight Connector 22">
            <a:extLst>
              <a:ext uri="{FF2B5EF4-FFF2-40B4-BE49-F238E27FC236}">
                <a16:creationId xmlns:a16="http://schemas.microsoft.com/office/drawing/2014/main" id="{5227FDFD-469A-47AE-BC94-11CE6418AA83}"/>
              </a:ext>
            </a:extLst>
          </p:cNvPr>
          <p:cNvCxnSpPr/>
          <p:nvPr/>
        </p:nvCxnSpPr>
        <p:spPr>
          <a:xfrm>
            <a:off x="6659428" y="5596201"/>
            <a:ext cx="0" cy="5759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52" name="Text Box 47">
            <a:extLst>
              <a:ext uri="{FF2B5EF4-FFF2-40B4-BE49-F238E27FC236}">
                <a16:creationId xmlns:a16="http://schemas.microsoft.com/office/drawing/2014/main" id="{E3578916-9804-473C-8F06-D4FA0BCEDFD0}"/>
              </a:ext>
            </a:extLst>
          </p:cNvPr>
          <p:cNvSpPr txBox="1">
            <a:spLocks noChangeArrowheads="1"/>
          </p:cNvSpPr>
          <p:nvPr/>
        </p:nvSpPr>
        <p:spPr bwMode="auto">
          <a:xfrm>
            <a:off x="5543446" y="4055146"/>
            <a:ext cx="1619354"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err="1">
                <a:solidFill>
                  <a:schemeClr val="bg1">
                    <a:lumMod val="75000"/>
                  </a:schemeClr>
                </a:solidFill>
              </a:rPr>
              <a:t>Nanophthalmos</a:t>
            </a:r>
            <a:endParaRPr lang="en-US" altLang="en-US" sz="1600" dirty="0">
              <a:solidFill>
                <a:schemeClr val="bg1">
                  <a:lumMod val="75000"/>
                </a:schemeClr>
              </a:solidFill>
            </a:endParaRPr>
          </a:p>
        </p:txBody>
      </p:sp>
      <p:sp>
        <p:nvSpPr>
          <p:cNvPr id="53" name="Text Box 45">
            <a:extLst>
              <a:ext uri="{FF2B5EF4-FFF2-40B4-BE49-F238E27FC236}">
                <a16:creationId xmlns:a16="http://schemas.microsoft.com/office/drawing/2014/main" id="{57D1A14F-68FE-47D2-983C-1A879D66A9DC}"/>
              </a:ext>
            </a:extLst>
          </p:cNvPr>
          <p:cNvSpPr txBox="1">
            <a:spLocks noChangeArrowheads="1"/>
          </p:cNvSpPr>
          <p:nvPr/>
        </p:nvSpPr>
        <p:spPr bwMode="auto">
          <a:xfrm>
            <a:off x="5523688" y="5013493"/>
            <a:ext cx="582211"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PFV</a:t>
            </a:r>
          </a:p>
        </p:txBody>
      </p:sp>
      <p:sp>
        <p:nvSpPr>
          <p:cNvPr id="54" name="Text Box 42">
            <a:extLst>
              <a:ext uri="{FF2B5EF4-FFF2-40B4-BE49-F238E27FC236}">
                <a16:creationId xmlns:a16="http://schemas.microsoft.com/office/drawing/2014/main" id="{E1E37D2C-2C52-446B-843B-01E64990D3EC}"/>
              </a:ext>
            </a:extLst>
          </p:cNvPr>
          <p:cNvSpPr txBox="1">
            <a:spLocks noChangeArrowheads="1"/>
          </p:cNvSpPr>
          <p:nvPr/>
        </p:nvSpPr>
        <p:spPr bwMode="auto">
          <a:xfrm>
            <a:off x="5551406" y="3192546"/>
            <a:ext cx="2276072"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ERD/choroidal effusion</a:t>
            </a:r>
          </a:p>
        </p:txBody>
      </p:sp>
      <p:sp>
        <p:nvSpPr>
          <p:cNvPr id="3" name="TextBox 2">
            <a:extLst>
              <a:ext uri="{FF2B5EF4-FFF2-40B4-BE49-F238E27FC236}">
                <a16:creationId xmlns:a16="http://schemas.microsoft.com/office/drawing/2014/main" id="{347514E9-5EC1-4A4C-939E-A8E93F18C37C}"/>
              </a:ext>
            </a:extLst>
          </p:cNvPr>
          <p:cNvSpPr txBox="1"/>
          <p:nvPr/>
        </p:nvSpPr>
        <p:spPr>
          <a:xfrm>
            <a:off x="2522124" y="3660392"/>
            <a:ext cx="4941559" cy="1323439"/>
          </a:xfrm>
          <a:prstGeom prst="rect">
            <a:avLst/>
          </a:prstGeom>
          <a:solidFill>
            <a:srgbClr val="F8E284"/>
          </a:solidFill>
        </p:spPr>
        <p:txBody>
          <a:bodyPr wrap="square" rtlCol="0">
            <a:spAutoFit/>
          </a:bodyPr>
          <a:lstStyle/>
          <a:p>
            <a:r>
              <a:rPr lang="en-US" sz="1600" i="1" dirty="0">
                <a:solidFill>
                  <a:schemeClr val="bg1">
                    <a:lumMod val="75000"/>
                  </a:schemeClr>
                </a:solidFill>
              </a:rPr>
              <a:t>How would a tumor </a:t>
            </a:r>
            <a:r>
              <a:rPr lang="en-US" sz="1600" b="1" dirty="0">
                <a:solidFill>
                  <a:schemeClr val="bg1">
                    <a:lumMod val="75000"/>
                  </a:schemeClr>
                </a:solidFill>
              </a:rPr>
              <a:t>pull</a:t>
            </a:r>
            <a:r>
              <a:rPr lang="en-US" sz="1600" i="1" dirty="0">
                <a:solidFill>
                  <a:schemeClr val="bg1">
                    <a:lumMod val="75000"/>
                  </a:schemeClr>
                </a:solidFill>
              </a:rPr>
              <a:t> the angle closed?</a:t>
            </a:r>
          </a:p>
          <a:p>
            <a:r>
              <a:rPr lang="en-US" sz="1600" dirty="0">
                <a:solidFill>
                  <a:schemeClr val="bg1">
                    <a:lumMod val="75000"/>
                  </a:schemeClr>
                </a:solidFill>
              </a:rPr>
              <a:t>Via one of two mechanisms:</a:t>
            </a:r>
          </a:p>
          <a:p>
            <a:r>
              <a:rPr lang="en-US" sz="1600" dirty="0">
                <a:solidFill>
                  <a:schemeClr val="bg1">
                    <a:lumMod val="75000"/>
                  </a:schemeClr>
                </a:solidFill>
              </a:rPr>
              <a:t>--</a:t>
            </a:r>
            <a:r>
              <a:rPr lang="en-US" sz="1600" b="1" dirty="0">
                <a:solidFill>
                  <a:schemeClr val="bg1">
                    <a:lumMod val="75000"/>
                  </a:schemeClr>
                </a:solidFill>
              </a:rPr>
              <a:t>Tumor-induced NVI/NVA leading to NVG </a:t>
            </a:r>
          </a:p>
          <a:p>
            <a:r>
              <a:rPr lang="en-US" sz="1600" dirty="0">
                <a:solidFill>
                  <a:schemeClr val="bg1">
                    <a:lumMod val="75000"/>
                  </a:schemeClr>
                </a:solidFill>
              </a:rPr>
              <a:t>--Tumor necrosis can produce severe inflammation, leading to posterior synechiae and/or PAS</a:t>
            </a:r>
          </a:p>
        </p:txBody>
      </p:sp>
      <p:cxnSp>
        <p:nvCxnSpPr>
          <p:cNvPr id="21" name="Connector: Elbow 20">
            <a:extLst>
              <a:ext uri="{FF2B5EF4-FFF2-40B4-BE49-F238E27FC236}">
                <a16:creationId xmlns:a16="http://schemas.microsoft.com/office/drawing/2014/main" id="{9CBA8279-FC12-404D-8BDA-D555530A6D0D}"/>
              </a:ext>
            </a:extLst>
          </p:cNvPr>
          <p:cNvCxnSpPr>
            <a:cxnSpLocks/>
          </p:cNvCxnSpPr>
          <p:nvPr/>
        </p:nvCxnSpPr>
        <p:spPr>
          <a:xfrm rot="16200000" flipH="1">
            <a:off x="7622331" y="4255514"/>
            <a:ext cx="754914" cy="236191"/>
          </a:xfrm>
          <a:prstGeom prst="bentConnector3">
            <a:avLst>
              <a:gd name="adj1" fmla="val 104419"/>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69" name="Text Box 47">
            <a:extLst>
              <a:ext uri="{FF2B5EF4-FFF2-40B4-BE49-F238E27FC236}">
                <a16:creationId xmlns:a16="http://schemas.microsoft.com/office/drawing/2014/main" id="{4D97FD5C-B901-40BA-9E78-C8EB2D510429}"/>
              </a:ext>
            </a:extLst>
          </p:cNvPr>
          <p:cNvSpPr txBox="1">
            <a:spLocks noChangeArrowheads="1"/>
          </p:cNvSpPr>
          <p:nvPr/>
        </p:nvSpPr>
        <p:spPr bwMode="auto">
          <a:xfrm>
            <a:off x="8053281" y="4596111"/>
            <a:ext cx="807401" cy="338554"/>
          </a:xfrm>
          <a:prstGeom prst="rect">
            <a:avLst/>
          </a:prstGeom>
          <a:no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b="1" dirty="0"/>
              <a:t>Tumor</a:t>
            </a:r>
          </a:p>
        </p:txBody>
      </p:sp>
      <p:sp>
        <p:nvSpPr>
          <p:cNvPr id="60" name="Oval 59">
            <a:extLst>
              <a:ext uri="{FF2B5EF4-FFF2-40B4-BE49-F238E27FC236}">
                <a16:creationId xmlns:a16="http://schemas.microsoft.com/office/drawing/2014/main" id="{CA065540-8F70-427E-B5F7-7CA834BCF4A0}"/>
              </a:ext>
            </a:extLst>
          </p:cNvPr>
          <p:cNvSpPr/>
          <p:nvPr/>
        </p:nvSpPr>
        <p:spPr>
          <a:xfrm>
            <a:off x="8014693" y="4556358"/>
            <a:ext cx="884575" cy="430469"/>
          </a:xfrm>
          <a:prstGeom prst="ellipse">
            <a:avLst/>
          </a:prstGeom>
          <a:noFill/>
          <a:ln>
            <a:solidFill>
              <a:schemeClr val="tx1"/>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Oval 60">
            <a:extLst>
              <a:ext uri="{FF2B5EF4-FFF2-40B4-BE49-F238E27FC236}">
                <a16:creationId xmlns:a16="http://schemas.microsoft.com/office/drawing/2014/main" id="{1D60E733-458F-4513-A33D-57D1D4924388}"/>
              </a:ext>
            </a:extLst>
          </p:cNvPr>
          <p:cNvSpPr/>
          <p:nvPr/>
        </p:nvSpPr>
        <p:spPr>
          <a:xfrm>
            <a:off x="6858000" y="5956965"/>
            <a:ext cx="911200" cy="430469"/>
          </a:xfrm>
          <a:prstGeom prst="ellipse">
            <a:avLst/>
          </a:prstGeom>
          <a:noFill/>
          <a:ln>
            <a:solidFill>
              <a:schemeClr val="tx1"/>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 name="TextBox 54">
            <a:extLst>
              <a:ext uri="{FF2B5EF4-FFF2-40B4-BE49-F238E27FC236}">
                <a16:creationId xmlns:a16="http://schemas.microsoft.com/office/drawing/2014/main" id="{C1EB801A-28D1-48F8-BD32-B399C11303A4}"/>
              </a:ext>
            </a:extLst>
          </p:cNvPr>
          <p:cNvSpPr txBox="1"/>
          <p:nvPr/>
        </p:nvSpPr>
        <p:spPr>
          <a:xfrm>
            <a:off x="1961146" y="4571141"/>
            <a:ext cx="4202882" cy="954107"/>
          </a:xfrm>
          <a:prstGeom prst="rect">
            <a:avLst/>
          </a:prstGeom>
          <a:solidFill>
            <a:schemeClr val="accent5">
              <a:lumMod val="75000"/>
            </a:schemeClr>
          </a:solidFill>
        </p:spPr>
        <p:txBody>
          <a:bodyPr wrap="none" rtlCol="0">
            <a:spAutoFit/>
          </a:bodyPr>
          <a:lstStyle/>
          <a:p>
            <a:r>
              <a:rPr lang="en-US" sz="1400" i="1" dirty="0">
                <a:solidFill>
                  <a:schemeClr val="bg1">
                    <a:lumMod val="50000"/>
                  </a:schemeClr>
                </a:solidFill>
              </a:rPr>
              <a:t>Which tumors are notorious for inducing NVI/NVA?</a:t>
            </a:r>
          </a:p>
          <a:p>
            <a:r>
              <a:rPr lang="en-US" sz="1400" dirty="0">
                <a:solidFill>
                  <a:schemeClr val="bg1">
                    <a:lumMod val="50000"/>
                  </a:schemeClr>
                </a:solidFill>
              </a:rPr>
              <a:t>--Retinoblastoma</a:t>
            </a:r>
          </a:p>
          <a:p>
            <a:r>
              <a:rPr lang="en-US" sz="1400" dirty="0">
                <a:solidFill>
                  <a:schemeClr val="bg1">
                    <a:lumMod val="50000"/>
                  </a:schemeClr>
                </a:solidFill>
              </a:rPr>
              <a:t>--</a:t>
            </a:r>
            <a:r>
              <a:rPr lang="en-US" sz="1400" b="1" dirty="0" err="1">
                <a:solidFill>
                  <a:srgbClr val="0000FF"/>
                </a:solidFill>
              </a:rPr>
              <a:t>Medulloepithelioma</a:t>
            </a:r>
            <a:endParaRPr lang="en-US" sz="1400" b="1" dirty="0">
              <a:solidFill>
                <a:schemeClr val="bg1">
                  <a:lumMod val="50000"/>
                </a:schemeClr>
              </a:solidFill>
            </a:endParaRPr>
          </a:p>
          <a:p>
            <a:r>
              <a:rPr lang="en-US" sz="1400" dirty="0">
                <a:solidFill>
                  <a:schemeClr val="bg1">
                    <a:lumMod val="50000"/>
                  </a:schemeClr>
                </a:solidFill>
              </a:rPr>
              <a:t>--Choroidal melanoma</a:t>
            </a:r>
          </a:p>
        </p:txBody>
      </p:sp>
      <p:sp>
        <p:nvSpPr>
          <p:cNvPr id="64" name="Oval 63">
            <a:extLst>
              <a:ext uri="{FF2B5EF4-FFF2-40B4-BE49-F238E27FC236}">
                <a16:creationId xmlns:a16="http://schemas.microsoft.com/office/drawing/2014/main" id="{B6FDA726-B038-46E1-97EB-CE861F79FF2F}"/>
              </a:ext>
            </a:extLst>
          </p:cNvPr>
          <p:cNvSpPr/>
          <p:nvPr/>
        </p:nvSpPr>
        <p:spPr>
          <a:xfrm>
            <a:off x="1981200" y="4935555"/>
            <a:ext cx="1992477" cy="430469"/>
          </a:xfrm>
          <a:prstGeom prst="ellipse">
            <a:avLst/>
          </a:prstGeom>
          <a:noFill/>
          <a:ln>
            <a:solidFill>
              <a:schemeClr val="tx1"/>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TextBox 64">
            <a:extLst>
              <a:ext uri="{FF2B5EF4-FFF2-40B4-BE49-F238E27FC236}">
                <a16:creationId xmlns:a16="http://schemas.microsoft.com/office/drawing/2014/main" id="{53A81FEA-2B87-4DC1-82E1-7A47FA1F3A48}"/>
              </a:ext>
            </a:extLst>
          </p:cNvPr>
          <p:cNvSpPr txBox="1"/>
          <p:nvPr/>
        </p:nvSpPr>
        <p:spPr>
          <a:xfrm>
            <a:off x="709188" y="830282"/>
            <a:ext cx="4776985" cy="3970318"/>
          </a:xfrm>
          <a:prstGeom prst="rect">
            <a:avLst/>
          </a:prstGeom>
          <a:solidFill>
            <a:schemeClr val="accent1">
              <a:lumMod val="75000"/>
            </a:schemeClr>
          </a:solidFill>
        </p:spPr>
        <p:txBody>
          <a:bodyPr wrap="square" rtlCol="0">
            <a:spAutoFit/>
          </a:bodyPr>
          <a:lstStyle/>
          <a:p>
            <a:r>
              <a:rPr lang="en-US" sz="1400" i="1" dirty="0">
                <a:solidFill>
                  <a:schemeClr val="bg1">
                    <a:lumMod val="65000"/>
                  </a:schemeClr>
                </a:solidFill>
              </a:rPr>
              <a:t>In a nutshell, what sort of tumor is a </a:t>
            </a:r>
            <a:r>
              <a:rPr lang="en-US" sz="1400" dirty="0" err="1">
                <a:solidFill>
                  <a:schemeClr val="bg1">
                    <a:lumMod val="65000"/>
                  </a:schemeClr>
                </a:solidFill>
              </a:rPr>
              <a:t>medulloepithelioma</a:t>
            </a:r>
            <a:r>
              <a:rPr lang="en-US" sz="1400" i="1" dirty="0">
                <a:solidFill>
                  <a:schemeClr val="bg1">
                    <a:lumMod val="65000"/>
                  </a:schemeClr>
                </a:solidFill>
              </a:rPr>
              <a:t>?</a:t>
            </a:r>
          </a:p>
          <a:p>
            <a:r>
              <a:rPr lang="en-US" sz="1400" dirty="0">
                <a:solidFill>
                  <a:schemeClr val="bg1">
                    <a:lumMod val="65000"/>
                  </a:schemeClr>
                </a:solidFill>
              </a:rPr>
              <a:t>A benign but </a:t>
            </a:r>
            <a:r>
              <a:rPr lang="en-US" sz="1400" b="1" dirty="0">
                <a:solidFill>
                  <a:schemeClr val="bg1"/>
                </a:solidFill>
              </a:rPr>
              <a:t>locally very aggressive </a:t>
            </a:r>
            <a:r>
              <a:rPr lang="en-US" sz="1400" dirty="0">
                <a:solidFill>
                  <a:schemeClr val="bg1">
                    <a:lumMod val="65000"/>
                  </a:schemeClr>
                </a:solidFill>
              </a:rPr>
              <a:t>tumor of the nonpigmented  epithelium of the ciliary body</a:t>
            </a:r>
          </a:p>
          <a:p>
            <a:endParaRPr lang="en-US" sz="1400" i="1" dirty="0">
              <a:solidFill>
                <a:schemeClr val="accent1">
                  <a:lumMod val="75000"/>
                </a:schemeClr>
              </a:solidFill>
            </a:endParaRPr>
          </a:p>
          <a:p>
            <a:r>
              <a:rPr lang="en-US" sz="1400" i="1" dirty="0">
                <a:solidFill>
                  <a:schemeClr val="accent1">
                    <a:lumMod val="75000"/>
                  </a:schemeClr>
                </a:solidFill>
              </a:rPr>
              <a:t>Is it common, or rare?</a:t>
            </a:r>
          </a:p>
          <a:p>
            <a:r>
              <a:rPr lang="en-US" sz="1400" dirty="0">
                <a:solidFill>
                  <a:schemeClr val="accent1">
                    <a:lumMod val="75000"/>
                  </a:schemeClr>
                </a:solidFill>
              </a:rPr>
              <a:t>Rare</a:t>
            </a:r>
          </a:p>
          <a:p>
            <a:endParaRPr lang="en-US" sz="1400" b="1" dirty="0">
              <a:solidFill>
                <a:schemeClr val="accent1">
                  <a:lumMod val="75000"/>
                </a:schemeClr>
              </a:solidFill>
            </a:endParaRPr>
          </a:p>
          <a:p>
            <a:r>
              <a:rPr lang="en-US" sz="1400" i="1" dirty="0">
                <a:solidFill>
                  <a:schemeClr val="accent1">
                    <a:lumMod val="75000"/>
                  </a:schemeClr>
                </a:solidFill>
              </a:rPr>
              <a:t>During what life-period does </a:t>
            </a:r>
            <a:r>
              <a:rPr lang="en-US" sz="1400" i="1" dirty="0" err="1">
                <a:solidFill>
                  <a:schemeClr val="accent1">
                    <a:lumMod val="75000"/>
                  </a:schemeClr>
                </a:solidFill>
              </a:rPr>
              <a:t>medulloepithelioma</a:t>
            </a:r>
            <a:r>
              <a:rPr lang="en-US" sz="1400" i="1" dirty="0">
                <a:solidFill>
                  <a:schemeClr val="accent1">
                    <a:lumMod val="75000"/>
                  </a:schemeClr>
                </a:solidFill>
              </a:rPr>
              <a:t> present?</a:t>
            </a:r>
          </a:p>
          <a:p>
            <a:r>
              <a:rPr lang="en-US" sz="1400" dirty="0">
                <a:solidFill>
                  <a:schemeClr val="accent1">
                    <a:lumMod val="75000"/>
                  </a:schemeClr>
                </a:solidFill>
              </a:rPr>
              <a:t>Childhood</a:t>
            </a:r>
          </a:p>
          <a:p>
            <a:endParaRPr lang="en-US" sz="1400" dirty="0">
              <a:solidFill>
                <a:schemeClr val="accent1">
                  <a:lumMod val="75000"/>
                </a:schemeClr>
              </a:solidFill>
            </a:endParaRPr>
          </a:p>
          <a:p>
            <a:r>
              <a:rPr lang="en-US" sz="1400" i="1" dirty="0">
                <a:solidFill>
                  <a:schemeClr val="accent1">
                    <a:lumMod val="75000"/>
                  </a:schemeClr>
                </a:solidFill>
              </a:rPr>
              <a:t>What clinical findings are commonly present?</a:t>
            </a:r>
          </a:p>
          <a:p>
            <a:r>
              <a:rPr lang="en-US" sz="1400" dirty="0">
                <a:solidFill>
                  <a:schemeClr val="accent1">
                    <a:lumMod val="75000"/>
                  </a:schemeClr>
                </a:solidFill>
              </a:rPr>
              <a:t>--ACG (duh)</a:t>
            </a:r>
          </a:p>
          <a:p>
            <a:r>
              <a:rPr lang="en-US" sz="1400" dirty="0">
                <a:solidFill>
                  <a:schemeClr val="accent1">
                    <a:lumMod val="75000"/>
                  </a:schemeClr>
                </a:solidFill>
              </a:rPr>
              <a:t>--Iris mass</a:t>
            </a:r>
          </a:p>
          <a:p>
            <a:r>
              <a:rPr lang="en-US" sz="1400" dirty="0">
                <a:solidFill>
                  <a:schemeClr val="accent1">
                    <a:lumMod val="75000"/>
                  </a:schemeClr>
                </a:solidFill>
              </a:rPr>
              <a:t>--</a:t>
            </a:r>
            <a:r>
              <a:rPr lang="en-US" sz="1400" dirty="0" err="1">
                <a:solidFill>
                  <a:schemeClr val="accent1">
                    <a:lumMod val="75000"/>
                  </a:schemeClr>
                </a:solidFill>
              </a:rPr>
              <a:t>Hyphema</a:t>
            </a:r>
            <a:endParaRPr lang="en-US" sz="1400" dirty="0">
              <a:solidFill>
                <a:schemeClr val="accent1">
                  <a:lumMod val="75000"/>
                </a:schemeClr>
              </a:solidFill>
            </a:endParaRPr>
          </a:p>
          <a:p>
            <a:r>
              <a:rPr lang="en-US" sz="1400" dirty="0">
                <a:solidFill>
                  <a:schemeClr val="accent1">
                    <a:lumMod val="75000"/>
                  </a:schemeClr>
                </a:solidFill>
              </a:rPr>
              <a:t>--Sectoral cataract</a:t>
            </a:r>
          </a:p>
          <a:p>
            <a:endParaRPr lang="en-US" sz="1400" dirty="0">
              <a:solidFill>
                <a:schemeClr val="accent1">
                  <a:lumMod val="75000"/>
                </a:schemeClr>
              </a:solidFill>
            </a:endParaRPr>
          </a:p>
          <a:p>
            <a:r>
              <a:rPr lang="en-US" sz="1400" i="1" dirty="0">
                <a:solidFill>
                  <a:schemeClr val="accent1">
                    <a:lumMod val="75000"/>
                  </a:schemeClr>
                </a:solidFill>
              </a:rPr>
              <a:t>How is it managed?</a:t>
            </a:r>
          </a:p>
          <a:p>
            <a:r>
              <a:rPr lang="en-US" sz="1400" dirty="0">
                <a:solidFill>
                  <a:schemeClr val="accent1">
                    <a:lumMod val="75000"/>
                  </a:schemeClr>
                </a:solidFill>
              </a:rPr>
              <a:t>Enucleation is usually required</a:t>
            </a:r>
          </a:p>
        </p:txBody>
      </p:sp>
      <p:sp>
        <p:nvSpPr>
          <p:cNvPr id="63" name="TextBox 62">
            <a:extLst>
              <a:ext uri="{FF2B5EF4-FFF2-40B4-BE49-F238E27FC236}">
                <a16:creationId xmlns:a16="http://schemas.microsoft.com/office/drawing/2014/main" id="{CCAD1746-1418-4202-AE48-EFF70E33F422}"/>
              </a:ext>
            </a:extLst>
          </p:cNvPr>
          <p:cNvSpPr txBox="1"/>
          <p:nvPr/>
        </p:nvSpPr>
        <p:spPr>
          <a:xfrm>
            <a:off x="1422582" y="1575787"/>
            <a:ext cx="2940228" cy="523220"/>
          </a:xfrm>
          <a:prstGeom prst="rect">
            <a:avLst/>
          </a:prstGeom>
          <a:solidFill>
            <a:srgbClr val="FF99FF"/>
          </a:solidFill>
        </p:spPr>
        <p:txBody>
          <a:bodyPr wrap="none" rtlCol="0">
            <a:spAutoFit/>
          </a:bodyPr>
          <a:lstStyle/>
          <a:p>
            <a:r>
              <a:rPr lang="en-US" sz="1400" i="1" dirty="0">
                <a:solidFill>
                  <a:srgbClr val="0000FF"/>
                </a:solidFill>
              </a:rPr>
              <a:t>How ‘locally aggressive’ is it?</a:t>
            </a:r>
          </a:p>
          <a:p>
            <a:r>
              <a:rPr lang="en-US" sz="1400" dirty="0">
                <a:solidFill>
                  <a:srgbClr val="0000FF"/>
                </a:solidFill>
              </a:rPr>
              <a:t>Aggressive enough to cause death</a:t>
            </a:r>
          </a:p>
        </p:txBody>
      </p:sp>
      <p:sp>
        <p:nvSpPr>
          <p:cNvPr id="4" name="Oval 3">
            <a:extLst>
              <a:ext uri="{FF2B5EF4-FFF2-40B4-BE49-F238E27FC236}">
                <a16:creationId xmlns:a16="http://schemas.microsoft.com/office/drawing/2014/main" id="{DD0635DC-7609-4B27-86C5-77C7174AC658}"/>
              </a:ext>
            </a:extLst>
          </p:cNvPr>
          <p:cNvSpPr/>
          <p:nvPr/>
        </p:nvSpPr>
        <p:spPr>
          <a:xfrm>
            <a:off x="1632010" y="942302"/>
            <a:ext cx="2330390" cy="482390"/>
          </a:xfrm>
          <a:prstGeom prst="ellipse">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731199193"/>
      </p:ext>
    </p:extLst>
  </p:cSld>
  <p:clrMapOvr>
    <a:masterClrMapping/>
  </p:clrMapOvr>
</p:sld>
</file>

<file path=ppt/slides/slide4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Straight Arrow Connector 12">
            <a:extLst>
              <a:ext uri="{FF2B5EF4-FFF2-40B4-BE49-F238E27FC236}">
                <a16:creationId xmlns:a16="http://schemas.microsoft.com/office/drawing/2014/main" id="{A6DE2085-829C-480C-9216-69D6039C0A37}"/>
              </a:ext>
            </a:extLst>
          </p:cNvPr>
          <p:cNvCxnSpPr>
            <a:cxnSpLocks/>
          </p:cNvCxnSpPr>
          <p:nvPr/>
        </p:nvCxnSpPr>
        <p:spPr>
          <a:xfrm>
            <a:off x="6717173" y="1828800"/>
            <a:ext cx="0" cy="3462754"/>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43014" name="Text Box 6"/>
          <p:cNvSpPr txBox="1">
            <a:spLocks noChangeArrowheads="1"/>
          </p:cNvSpPr>
          <p:nvPr/>
        </p:nvSpPr>
        <p:spPr bwMode="auto">
          <a:xfrm>
            <a:off x="533400" y="2356376"/>
            <a:ext cx="1005403"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Lens-</a:t>
            </a:r>
          </a:p>
          <a:p>
            <a:pPr algn="ctr" eaLnBrk="1" hangingPunct="1">
              <a:lnSpc>
                <a:spcPct val="80000"/>
              </a:lnSpc>
              <a:spcBef>
                <a:spcPct val="0"/>
              </a:spcBef>
              <a:buClrTx/>
              <a:buSzTx/>
              <a:buFontTx/>
              <a:buNone/>
            </a:pPr>
            <a:r>
              <a:rPr lang="en-US" altLang="en-US" sz="1800" dirty="0">
                <a:solidFill>
                  <a:schemeClr val="bg1">
                    <a:lumMod val="75000"/>
                  </a:schemeClr>
                </a:solidFill>
              </a:rPr>
              <a:t>Induced</a:t>
            </a:r>
          </a:p>
        </p:txBody>
      </p:sp>
      <p:sp>
        <p:nvSpPr>
          <p:cNvPr id="43017" name="Text Box 14"/>
          <p:cNvSpPr txBox="1">
            <a:spLocks noChangeArrowheads="1"/>
          </p:cNvSpPr>
          <p:nvPr/>
        </p:nvSpPr>
        <p:spPr bwMode="auto">
          <a:xfrm>
            <a:off x="3026498" y="2365901"/>
            <a:ext cx="1633781"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Aphakic/</a:t>
            </a:r>
          </a:p>
          <a:p>
            <a:pPr algn="ctr" eaLnBrk="1" hangingPunct="1">
              <a:lnSpc>
                <a:spcPct val="80000"/>
              </a:lnSpc>
              <a:spcBef>
                <a:spcPct val="0"/>
              </a:spcBef>
              <a:buClrTx/>
              <a:buSzTx/>
              <a:buFontTx/>
              <a:buNone/>
            </a:pPr>
            <a:r>
              <a:rPr lang="en-US" altLang="en-US" sz="1800" dirty="0" err="1">
                <a:solidFill>
                  <a:schemeClr val="bg1">
                    <a:lumMod val="75000"/>
                  </a:schemeClr>
                </a:solidFill>
              </a:rPr>
              <a:t>Pseudophakic</a:t>
            </a:r>
            <a:endParaRPr lang="en-US" altLang="en-US" sz="1800" dirty="0">
              <a:solidFill>
                <a:schemeClr val="bg1">
                  <a:lumMod val="75000"/>
                </a:schemeClr>
              </a:solidFill>
            </a:endParaRPr>
          </a:p>
        </p:txBody>
      </p:sp>
      <p:sp>
        <p:nvSpPr>
          <p:cNvPr id="43031" name="Text Box 35"/>
          <p:cNvSpPr txBox="1">
            <a:spLocks noChangeArrowheads="1"/>
          </p:cNvSpPr>
          <p:nvPr/>
        </p:nvSpPr>
        <p:spPr bwMode="auto">
          <a:xfrm>
            <a:off x="1190847" y="1295400"/>
            <a:ext cx="2473754"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solidFill>
                  <a:schemeClr val="bg1">
                    <a:lumMod val="75000"/>
                  </a:schemeClr>
                </a:solidFill>
              </a:rPr>
              <a:t>w/ Pupillary Block</a:t>
            </a:r>
          </a:p>
        </p:txBody>
      </p:sp>
      <p:sp>
        <p:nvSpPr>
          <p:cNvPr id="43032" name="Text Box 36"/>
          <p:cNvSpPr txBox="1">
            <a:spLocks noChangeArrowheads="1"/>
          </p:cNvSpPr>
          <p:nvPr/>
        </p:nvSpPr>
        <p:spPr bwMode="auto">
          <a:xfrm>
            <a:off x="5181600" y="1295400"/>
            <a:ext cx="2630848"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t>w/o Pupillary Block</a:t>
            </a:r>
          </a:p>
        </p:txBody>
      </p:sp>
      <p:sp>
        <p:nvSpPr>
          <p:cNvPr id="49" name="Rectangle 2">
            <a:extLst>
              <a:ext uri="{FF2B5EF4-FFF2-40B4-BE49-F238E27FC236}">
                <a16:creationId xmlns:a16="http://schemas.microsoft.com/office/drawing/2014/main" id="{240EE5BF-F7D2-4FC8-A5DD-F6B5423153C6}"/>
              </a:ext>
            </a:extLst>
          </p:cNvPr>
          <p:cNvSpPr>
            <a:spLocks noGrp="1" noChangeArrowheads="1"/>
          </p:cNvSpPr>
          <p:nvPr>
            <p:ph type="title"/>
          </p:nvPr>
        </p:nvSpPr>
        <p:spPr>
          <a:xfrm>
            <a:off x="457200" y="304800"/>
            <a:ext cx="7543800" cy="563562"/>
          </a:xfrm>
        </p:spPr>
        <p:txBody>
          <a:bodyPr/>
          <a:lstStyle/>
          <a:p>
            <a:pPr eaLnBrk="1" hangingPunct="1"/>
            <a:r>
              <a:rPr lang="en-US" altLang="en-US" sz="3500" dirty="0"/>
              <a:t>Q</a:t>
            </a:r>
          </a:p>
        </p:txBody>
      </p:sp>
      <p:sp>
        <p:nvSpPr>
          <p:cNvPr id="50" name="TextBox 49">
            <a:extLst>
              <a:ext uri="{FF2B5EF4-FFF2-40B4-BE49-F238E27FC236}">
                <a16:creationId xmlns:a16="http://schemas.microsoft.com/office/drawing/2014/main" id="{CF426230-46C8-405C-9015-99EF57762A2E}"/>
              </a:ext>
            </a:extLst>
          </p:cNvPr>
          <p:cNvSpPr txBox="1"/>
          <p:nvPr/>
        </p:nvSpPr>
        <p:spPr>
          <a:xfrm>
            <a:off x="2259496" y="189094"/>
            <a:ext cx="4607480" cy="400110"/>
          </a:xfrm>
          <a:prstGeom prst="rect">
            <a:avLst/>
          </a:prstGeom>
          <a:solidFill>
            <a:schemeClr val="accent1">
              <a:lumMod val="60000"/>
              <a:lumOff val="40000"/>
            </a:schemeClr>
          </a:solidFill>
        </p:spPr>
        <p:txBody>
          <a:bodyPr wrap="none" rtlCol="0">
            <a:spAutoFit/>
          </a:bodyPr>
          <a:lstStyle/>
          <a:p>
            <a:pPr algn="ctr"/>
            <a:r>
              <a:rPr lang="en-US" sz="2000" b="1" dirty="0"/>
              <a:t>Secondary Angle Closure Glaucoma</a:t>
            </a:r>
          </a:p>
        </p:txBody>
      </p:sp>
      <p:sp>
        <p:nvSpPr>
          <p:cNvPr id="2" name="TextBox 1">
            <a:extLst>
              <a:ext uri="{FF2B5EF4-FFF2-40B4-BE49-F238E27FC236}">
                <a16:creationId xmlns:a16="http://schemas.microsoft.com/office/drawing/2014/main" id="{A7E30BEC-923B-4C9A-A856-BDD0D882F6B8}"/>
              </a:ext>
            </a:extLst>
          </p:cNvPr>
          <p:cNvSpPr txBox="1"/>
          <p:nvPr/>
        </p:nvSpPr>
        <p:spPr>
          <a:xfrm>
            <a:off x="887305" y="2844119"/>
            <a:ext cx="1494320" cy="338554"/>
          </a:xfrm>
          <a:prstGeom prst="rect">
            <a:avLst/>
          </a:prstGeom>
          <a:noFill/>
        </p:spPr>
        <p:txBody>
          <a:bodyPr wrap="none" rtlCol="0">
            <a:spAutoFit/>
          </a:bodyPr>
          <a:lstStyle/>
          <a:p>
            <a:r>
              <a:rPr lang="en-US" sz="1600" dirty="0" err="1">
                <a:solidFill>
                  <a:schemeClr val="bg1">
                    <a:lumMod val="75000"/>
                  </a:schemeClr>
                </a:solidFill>
              </a:rPr>
              <a:t>Phacomorphic</a:t>
            </a:r>
            <a:endParaRPr lang="en-US" sz="1600" dirty="0">
              <a:solidFill>
                <a:schemeClr val="bg1">
                  <a:lumMod val="75000"/>
                </a:schemeClr>
              </a:solidFill>
            </a:endParaRPr>
          </a:p>
        </p:txBody>
      </p:sp>
      <p:sp>
        <p:nvSpPr>
          <p:cNvPr id="51" name="TextBox 50">
            <a:extLst>
              <a:ext uri="{FF2B5EF4-FFF2-40B4-BE49-F238E27FC236}">
                <a16:creationId xmlns:a16="http://schemas.microsoft.com/office/drawing/2014/main" id="{156069D4-340B-4160-A336-EBF73557CEE0}"/>
              </a:ext>
            </a:extLst>
          </p:cNvPr>
          <p:cNvSpPr txBox="1"/>
          <p:nvPr/>
        </p:nvSpPr>
        <p:spPr>
          <a:xfrm>
            <a:off x="884725" y="3175578"/>
            <a:ext cx="1402948" cy="338554"/>
          </a:xfrm>
          <a:prstGeom prst="rect">
            <a:avLst/>
          </a:prstGeom>
          <a:noFill/>
        </p:spPr>
        <p:txBody>
          <a:bodyPr wrap="none" rtlCol="0">
            <a:spAutoFit/>
          </a:bodyPr>
          <a:lstStyle/>
          <a:p>
            <a:r>
              <a:rPr lang="en-US" sz="1600" dirty="0">
                <a:solidFill>
                  <a:schemeClr val="bg1">
                    <a:lumMod val="75000"/>
                  </a:schemeClr>
                </a:solidFill>
              </a:rPr>
              <a:t>Ectopia </a:t>
            </a:r>
            <a:r>
              <a:rPr lang="en-US" sz="1600" dirty="0" err="1">
                <a:solidFill>
                  <a:schemeClr val="bg1">
                    <a:lumMod val="75000"/>
                  </a:schemeClr>
                </a:solidFill>
              </a:rPr>
              <a:t>lentis</a:t>
            </a:r>
            <a:endParaRPr lang="en-US" sz="1600" dirty="0">
              <a:solidFill>
                <a:schemeClr val="bg1">
                  <a:lumMod val="75000"/>
                </a:schemeClr>
              </a:solidFill>
            </a:endParaRPr>
          </a:p>
        </p:txBody>
      </p:sp>
      <p:cxnSp>
        <p:nvCxnSpPr>
          <p:cNvPr id="71" name="Straight Connector 70">
            <a:extLst>
              <a:ext uri="{FF2B5EF4-FFF2-40B4-BE49-F238E27FC236}">
                <a16:creationId xmlns:a16="http://schemas.microsoft.com/office/drawing/2014/main" id="{C104938D-BA8D-4E39-9D5F-9EE2012F2F3C}"/>
              </a:ext>
            </a:extLst>
          </p:cNvPr>
          <p:cNvCxnSpPr>
            <a:cxnSpLocks/>
          </p:cNvCxnSpPr>
          <p:nvPr/>
        </p:nvCxnSpPr>
        <p:spPr>
          <a:xfrm flipH="1">
            <a:off x="762665" y="3023488"/>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2A7E4E40-472F-4E50-8A7A-45C10FDD7171}"/>
              </a:ext>
            </a:extLst>
          </p:cNvPr>
          <p:cNvCxnSpPr>
            <a:cxnSpLocks/>
          </p:cNvCxnSpPr>
          <p:nvPr/>
        </p:nvCxnSpPr>
        <p:spPr>
          <a:xfrm flipH="1">
            <a:off x="762665" y="3347853"/>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C3924889-45B9-4383-9C9E-48F0A9C27AD8}"/>
              </a:ext>
            </a:extLst>
          </p:cNvPr>
          <p:cNvCxnSpPr>
            <a:cxnSpLocks/>
          </p:cNvCxnSpPr>
          <p:nvPr/>
        </p:nvCxnSpPr>
        <p:spPr>
          <a:xfrm flipH="1">
            <a:off x="748719" y="2838976"/>
            <a:ext cx="13947" cy="5088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 name="Straight Arrow Connector 5">
            <a:extLst>
              <a:ext uri="{FF2B5EF4-FFF2-40B4-BE49-F238E27FC236}">
                <a16:creationId xmlns:a16="http://schemas.microsoft.com/office/drawing/2014/main" id="{A3439F0C-5143-461F-8F3C-2E830785DEFC}"/>
              </a:ext>
            </a:extLst>
          </p:cNvPr>
          <p:cNvCxnSpPr>
            <a:stCxn id="50" idx="2"/>
          </p:cNvCxnSpPr>
          <p:nvPr/>
        </p:nvCxnSpPr>
        <p:spPr>
          <a:xfrm flipH="1">
            <a:off x="2971800" y="589204"/>
            <a:ext cx="1591436" cy="706196"/>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0" name="Straight Arrow Connector 9">
            <a:extLst>
              <a:ext uri="{FF2B5EF4-FFF2-40B4-BE49-F238E27FC236}">
                <a16:creationId xmlns:a16="http://schemas.microsoft.com/office/drawing/2014/main" id="{84DC796E-F6ED-4FBB-82D2-A260F480BF8A}"/>
              </a:ext>
            </a:extLst>
          </p:cNvPr>
          <p:cNvCxnSpPr>
            <a:cxnSpLocks/>
          </p:cNvCxnSpPr>
          <p:nvPr/>
        </p:nvCxnSpPr>
        <p:spPr>
          <a:xfrm>
            <a:off x="4572000" y="589204"/>
            <a:ext cx="1600200" cy="706196"/>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6" name="Straight Arrow Connector 25">
            <a:extLst>
              <a:ext uri="{FF2B5EF4-FFF2-40B4-BE49-F238E27FC236}">
                <a16:creationId xmlns:a16="http://schemas.microsoft.com/office/drawing/2014/main" id="{B70E0124-9B84-41A5-8D84-A66B7838A706}"/>
              </a:ext>
            </a:extLst>
          </p:cNvPr>
          <p:cNvCxnSpPr>
            <a:cxnSpLocks/>
          </p:cNvCxnSpPr>
          <p:nvPr/>
        </p:nvCxnSpPr>
        <p:spPr>
          <a:xfrm flipH="1">
            <a:off x="1159539" y="1828800"/>
            <a:ext cx="1290435" cy="478059"/>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28" name="Straight Arrow Connector 27">
            <a:extLst>
              <a:ext uri="{FF2B5EF4-FFF2-40B4-BE49-F238E27FC236}">
                <a16:creationId xmlns:a16="http://schemas.microsoft.com/office/drawing/2014/main" id="{567A4249-5C59-4416-8A8E-1C35913900AB}"/>
              </a:ext>
            </a:extLst>
          </p:cNvPr>
          <p:cNvCxnSpPr>
            <a:cxnSpLocks/>
          </p:cNvCxnSpPr>
          <p:nvPr/>
        </p:nvCxnSpPr>
        <p:spPr>
          <a:xfrm>
            <a:off x="2449973" y="1832208"/>
            <a:ext cx="1268784"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56" name="Text Box 6">
            <a:extLst>
              <a:ext uri="{FF2B5EF4-FFF2-40B4-BE49-F238E27FC236}">
                <a16:creationId xmlns:a16="http://schemas.microsoft.com/office/drawing/2014/main" id="{557983BD-9D64-49B9-A366-A08663B0451F}"/>
              </a:ext>
            </a:extLst>
          </p:cNvPr>
          <p:cNvSpPr txBox="1">
            <a:spLocks noChangeArrowheads="1"/>
          </p:cNvSpPr>
          <p:nvPr/>
        </p:nvSpPr>
        <p:spPr bwMode="auto">
          <a:xfrm>
            <a:off x="5029200" y="2356376"/>
            <a:ext cx="813043"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r" eaLnBrk="1" hangingPunct="1">
              <a:lnSpc>
                <a:spcPct val="80000"/>
              </a:lnSpc>
              <a:spcBef>
                <a:spcPct val="0"/>
              </a:spcBef>
              <a:buClrTx/>
              <a:buSzTx/>
              <a:buFontTx/>
              <a:buNone/>
            </a:pPr>
            <a:r>
              <a:rPr lang="en-US" altLang="en-US" sz="1800" dirty="0">
                <a:solidFill>
                  <a:schemeClr val="bg1">
                    <a:lumMod val="75000"/>
                  </a:schemeClr>
                </a:solidFill>
              </a:rPr>
              <a:t>‘Push’</a:t>
            </a:r>
          </a:p>
        </p:txBody>
      </p:sp>
      <p:sp>
        <p:nvSpPr>
          <p:cNvPr id="57" name="Text Box 14">
            <a:extLst>
              <a:ext uri="{FF2B5EF4-FFF2-40B4-BE49-F238E27FC236}">
                <a16:creationId xmlns:a16="http://schemas.microsoft.com/office/drawing/2014/main" id="{5DAFA1C1-3A29-4C27-A379-663FDD22E326}"/>
              </a:ext>
            </a:extLst>
          </p:cNvPr>
          <p:cNvSpPr txBox="1">
            <a:spLocks noChangeArrowheads="1"/>
          </p:cNvSpPr>
          <p:nvPr/>
        </p:nvSpPr>
        <p:spPr bwMode="auto">
          <a:xfrm>
            <a:off x="7620000" y="2365901"/>
            <a:ext cx="671979"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t>‘Pull’</a:t>
            </a:r>
          </a:p>
        </p:txBody>
      </p:sp>
      <p:cxnSp>
        <p:nvCxnSpPr>
          <p:cNvPr id="58" name="Straight Arrow Connector 57">
            <a:extLst>
              <a:ext uri="{FF2B5EF4-FFF2-40B4-BE49-F238E27FC236}">
                <a16:creationId xmlns:a16="http://schemas.microsoft.com/office/drawing/2014/main" id="{E874FEE9-46BD-46A3-90A3-DE7CC220FBFF}"/>
              </a:ext>
            </a:extLst>
          </p:cNvPr>
          <p:cNvCxnSpPr>
            <a:cxnSpLocks/>
          </p:cNvCxnSpPr>
          <p:nvPr/>
        </p:nvCxnSpPr>
        <p:spPr>
          <a:xfrm flipH="1">
            <a:off x="5867400" y="1828800"/>
            <a:ext cx="849775"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59" name="Straight Arrow Connector 58">
            <a:extLst>
              <a:ext uri="{FF2B5EF4-FFF2-40B4-BE49-F238E27FC236}">
                <a16:creationId xmlns:a16="http://schemas.microsoft.com/office/drawing/2014/main" id="{C370A4A1-FE96-4E70-B89E-839542A5E241}"/>
              </a:ext>
            </a:extLst>
          </p:cNvPr>
          <p:cNvCxnSpPr>
            <a:cxnSpLocks/>
          </p:cNvCxnSpPr>
          <p:nvPr/>
        </p:nvCxnSpPr>
        <p:spPr>
          <a:xfrm>
            <a:off x="6717173" y="1832208"/>
            <a:ext cx="902827" cy="474047"/>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62" name="Text Box 16">
            <a:extLst>
              <a:ext uri="{FF2B5EF4-FFF2-40B4-BE49-F238E27FC236}">
                <a16:creationId xmlns:a16="http://schemas.microsoft.com/office/drawing/2014/main" id="{33538067-0726-41B0-93FF-357EF00CA62D}"/>
              </a:ext>
            </a:extLst>
          </p:cNvPr>
          <p:cNvSpPr txBox="1">
            <a:spLocks noChangeArrowheads="1"/>
          </p:cNvSpPr>
          <p:nvPr/>
        </p:nvSpPr>
        <p:spPr bwMode="auto">
          <a:xfrm>
            <a:off x="8065437" y="2684785"/>
            <a:ext cx="628698"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NVG</a:t>
            </a:r>
          </a:p>
        </p:txBody>
      </p:sp>
      <p:sp>
        <p:nvSpPr>
          <p:cNvPr id="70" name="Text Box 21">
            <a:extLst>
              <a:ext uri="{FF2B5EF4-FFF2-40B4-BE49-F238E27FC236}">
                <a16:creationId xmlns:a16="http://schemas.microsoft.com/office/drawing/2014/main" id="{86C32650-BE1F-4CC3-8DB5-0C136D877E6F}"/>
              </a:ext>
            </a:extLst>
          </p:cNvPr>
          <p:cNvSpPr txBox="1">
            <a:spLocks noChangeArrowheads="1"/>
          </p:cNvSpPr>
          <p:nvPr/>
        </p:nvSpPr>
        <p:spPr bwMode="auto">
          <a:xfrm>
            <a:off x="8070534" y="3048000"/>
            <a:ext cx="526106"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a:solidFill>
                  <a:schemeClr val="bg1">
                    <a:lumMod val="75000"/>
                  </a:schemeClr>
                </a:solidFill>
              </a:rPr>
              <a:t>ICE</a:t>
            </a:r>
          </a:p>
        </p:txBody>
      </p:sp>
      <p:sp>
        <p:nvSpPr>
          <p:cNvPr id="75" name="Text Box 45">
            <a:extLst>
              <a:ext uri="{FF2B5EF4-FFF2-40B4-BE49-F238E27FC236}">
                <a16:creationId xmlns:a16="http://schemas.microsoft.com/office/drawing/2014/main" id="{2B6EDA2D-8F55-4DFD-A225-8C03CE6FC7F3}"/>
              </a:ext>
            </a:extLst>
          </p:cNvPr>
          <p:cNvSpPr txBox="1">
            <a:spLocks noChangeArrowheads="1"/>
          </p:cNvSpPr>
          <p:nvPr/>
        </p:nvSpPr>
        <p:spPr bwMode="auto">
          <a:xfrm>
            <a:off x="8073162" y="3810000"/>
            <a:ext cx="1070837" cy="74635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ts val="1700"/>
              </a:lnSpc>
              <a:spcBef>
                <a:spcPct val="0"/>
              </a:spcBef>
              <a:buClrTx/>
              <a:buSzTx/>
              <a:buFontTx/>
              <a:buNone/>
            </a:pPr>
            <a:r>
              <a:rPr lang="en-US" altLang="en-US" sz="1600" dirty="0">
                <a:solidFill>
                  <a:schemeClr val="bg1">
                    <a:lumMod val="75000"/>
                  </a:schemeClr>
                </a:solidFill>
              </a:rPr>
              <a:t>Epithelial/ fibrous ingrowth</a:t>
            </a:r>
          </a:p>
        </p:txBody>
      </p:sp>
      <p:cxnSp>
        <p:nvCxnSpPr>
          <p:cNvPr id="77" name="Straight Connector 76">
            <a:extLst>
              <a:ext uri="{FF2B5EF4-FFF2-40B4-BE49-F238E27FC236}">
                <a16:creationId xmlns:a16="http://schemas.microsoft.com/office/drawing/2014/main" id="{FC090BD7-F2E1-4464-B57B-9CBE5874C89B}"/>
              </a:ext>
            </a:extLst>
          </p:cNvPr>
          <p:cNvCxnSpPr>
            <a:cxnSpLocks/>
          </p:cNvCxnSpPr>
          <p:nvPr/>
        </p:nvCxnSpPr>
        <p:spPr>
          <a:xfrm>
            <a:off x="7873969" y="2674448"/>
            <a:ext cx="7724" cy="128795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8" name="Straight Connector 77">
            <a:extLst>
              <a:ext uri="{FF2B5EF4-FFF2-40B4-BE49-F238E27FC236}">
                <a16:creationId xmlns:a16="http://schemas.microsoft.com/office/drawing/2014/main" id="{B1922ED5-C3D8-43D8-A00D-1D6BC9201DBA}"/>
              </a:ext>
            </a:extLst>
          </p:cNvPr>
          <p:cNvCxnSpPr/>
          <p:nvPr/>
        </p:nvCxnSpPr>
        <p:spPr>
          <a:xfrm flipH="1">
            <a:off x="7873968" y="2840262"/>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9" name="Straight Connector 78">
            <a:extLst>
              <a:ext uri="{FF2B5EF4-FFF2-40B4-BE49-F238E27FC236}">
                <a16:creationId xmlns:a16="http://schemas.microsoft.com/office/drawing/2014/main" id="{77019ED2-6D69-4A60-9D19-D4DB786EA3A0}"/>
              </a:ext>
            </a:extLst>
          </p:cNvPr>
          <p:cNvCxnSpPr/>
          <p:nvPr/>
        </p:nvCxnSpPr>
        <p:spPr>
          <a:xfrm flipH="1">
            <a:off x="7873968" y="3213518"/>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1" name="Straight Connector 80">
            <a:extLst>
              <a:ext uri="{FF2B5EF4-FFF2-40B4-BE49-F238E27FC236}">
                <a16:creationId xmlns:a16="http://schemas.microsoft.com/office/drawing/2014/main" id="{9796A12F-4125-4C05-8EE8-A388740C580D}"/>
              </a:ext>
            </a:extLst>
          </p:cNvPr>
          <p:cNvCxnSpPr/>
          <p:nvPr/>
        </p:nvCxnSpPr>
        <p:spPr>
          <a:xfrm flipH="1">
            <a:off x="7877837" y="3581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3" name="Straight Connector 82">
            <a:extLst>
              <a:ext uri="{FF2B5EF4-FFF2-40B4-BE49-F238E27FC236}">
                <a16:creationId xmlns:a16="http://schemas.microsoft.com/office/drawing/2014/main" id="{7FDC5F4B-9BF0-42AD-B8BB-2F2399BCF1E2}"/>
              </a:ext>
            </a:extLst>
          </p:cNvPr>
          <p:cNvCxnSpPr/>
          <p:nvPr/>
        </p:nvCxnSpPr>
        <p:spPr>
          <a:xfrm flipH="1">
            <a:off x="7881693" y="3962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93" name="Text Box 42">
            <a:extLst>
              <a:ext uri="{FF2B5EF4-FFF2-40B4-BE49-F238E27FC236}">
                <a16:creationId xmlns:a16="http://schemas.microsoft.com/office/drawing/2014/main" id="{53BAB77F-E061-4834-9068-34BDF78AD071}"/>
              </a:ext>
            </a:extLst>
          </p:cNvPr>
          <p:cNvSpPr txBox="1">
            <a:spLocks noChangeArrowheads="1"/>
          </p:cNvSpPr>
          <p:nvPr/>
        </p:nvSpPr>
        <p:spPr bwMode="auto">
          <a:xfrm>
            <a:off x="8111387" y="3429000"/>
            <a:ext cx="856196"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Flat AC</a:t>
            </a:r>
          </a:p>
        </p:txBody>
      </p:sp>
      <p:sp>
        <p:nvSpPr>
          <p:cNvPr id="100" name="Text Box 23">
            <a:extLst>
              <a:ext uri="{FF2B5EF4-FFF2-40B4-BE49-F238E27FC236}">
                <a16:creationId xmlns:a16="http://schemas.microsoft.com/office/drawing/2014/main" id="{D8F2FCFF-2984-4836-B000-9C5601A8EAAA}"/>
              </a:ext>
            </a:extLst>
          </p:cNvPr>
          <p:cNvSpPr txBox="1">
            <a:spLocks noChangeArrowheads="1"/>
          </p:cNvSpPr>
          <p:nvPr/>
        </p:nvSpPr>
        <p:spPr bwMode="auto">
          <a:xfrm>
            <a:off x="5530369" y="2667000"/>
            <a:ext cx="2143536"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Aqueous misdirection</a:t>
            </a:r>
          </a:p>
        </p:txBody>
      </p:sp>
      <p:cxnSp>
        <p:nvCxnSpPr>
          <p:cNvPr id="104" name="Straight Connector 103">
            <a:extLst>
              <a:ext uri="{FF2B5EF4-FFF2-40B4-BE49-F238E27FC236}">
                <a16:creationId xmlns:a16="http://schemas.microsoft.com/office/drawing/2014/main" id="{49D87D4A-E317-4446-9B95-5184CB3968F3}"/>
              </a:ext>
            </a:extLst>
          </p:cNvPr>
          <p:cNvCxnSpPr>
            <a:cxnSpLocks/>
          </p:cNvCxnSpPr>
          <p:nvPr/>
        </p:nvCxnSpPr>
        <p:spPr>
          <a:xfrm flipH="1">
            <a:off x="5316229" y="2667000"/>
            <a:ext cx="7397" cy="25314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5" name="Straight Connector 104">
            <a:extLst>
              <a:ext uri="{FF2B5EF4-FFF2-40B4-BE49-F238E27FC236}">
                <a16:creationId xmlns:a16="http://schemas.microsoft.com/office/drawing/2014/main" id="{F40B6D71-75A8-4A88-864D-00D14C2F710D}"/>
              </a:ext>
            </a:extLst>
          </p:cNvPr>
          <p:cNvCxnSpPr/>
          <p:nvPr/>
        </p:nvCxnSpPr>
        <p:spPr>
          <a:xfrm flipH="1">
            <a:off x="5323624" y="2832814"/>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6" name="Straight Connector 105">
            <a:extLst>
              <a:ext uri="{FF2B5EF4-FFF2-40B4-BE49-F238E27FC236}">
                <a16:creationId xmlns:a16="http://schemas.microsoft.com/office/drawing/2014/main" id="{010BF7B2-AA07-4DCF-822D-E2DB5CC0BF59}"/>
              </a:ext>
            </a:extLst>
          </p:cNvPr>
          <p:cNvCxnSpPr/>
          <p:nvPr/>
        </p:nvCxnSpPr>
        <p:spPr>
          <a:xfrm flipH="1">
            <a:off x="5323624" y="3360065"/>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a:extLst>
              <a:ext uri="{FF2B5EF4-FFF2-40B4-BE49-F238E27FC236}">
                <a16:creationId xmlns:a16="http://schemas.microsoft.com/office/drawing/2014/main" id="{BAC8035C-3999-4C31-93CD-6C0D2ADEB73B}"/>
              </a:ext>
            </a:extLst>
          </p:cNvPr>
          <p:cNvCxnSpPr/>
          <p:nvPr/>
        </p:nvCxnSpPr>
        <p:spPr>
          <a:xfrm flipH="1">
            <a:off x="5323536" y="3786938"/>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8" name="Straight Connector 107">
            <a:extLst>
              <a:ext uri="{FF2B5EF4-FFF2-40B4-BE49-F238E27FC236}">
                <a16:creationId xmlns:a16="http://schemas.microsoft.com/office/drawing/2014/main" id="{DB64CAEE-69B4-426A-8A5B-D1269DBF0F66}"/>
              </a:ext>
            </a:extLst>
          </p:cNvPr>
          <p:cNvCxnSpPr/>
          <p:nvPr/>
        </p:nvCxnSpPr>
        <p:spPr>
          <a:xfrm flipH="1">
            <a:off x="5327493" y="4249152"/>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12" name="Straight Connector 111">
            <a:extLst>
              <a:ext uri="{FF2B5EF4-FFF2-40B4-BE49-F238E27FC236}">
                <a16:creationId xmlns:a16="http://schemas.microsoft.com/office/drawing/2014/main" id="{99A16C30-4BE4-48E5-8B65-0C5F3039B8DC}"/>
              </a:ext>
            </a:extLst>
          </p:cNvPr>
          <p:cNvCxnSpPr/>
          <p:nvPr/>
        </p:nvCxnSpPr>
        <p:spPr>
          <a:xfrm flipH="1">
            <a:off x="5333455" y="51816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13" name="Text Box 42">
            <a:extLst>
              <a:ext uri="{FF2B5EF4-FFF2-40B4-BE49-F238E27FC236}">
                <a16:creationId xmlns:a16="http://schemas.microsoft.com/office/drawing/2014/main" id="{056DFFD9-3CA2-42E7-90FE-4F14522E3504}"/>
              </a:ext>
            </a:extLst>
          </p:cNvPr>
          <p:cNvSpPr txBox="1">
            <a:spLocks noChangeArrowheads="1"/>
          </p:cNvSpPr>
          <p:nvPr/>
        </p:nvSpPr>
        <p:spPr bwMode="auto">
          <a:xfrm>
            <a:off x="5533954" y="3623846"/>
            <a:ext cx="1563248"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Retinal surgery</a:t>
            </a:r>
          </a:p>
        </p:txBody>
      </p:sp>
      <p:sp>
        <p:nvSpPr>
          <p:cNvPr id="118" name="Text Box 47">
            <a:extLst>
              <a:ext uri="{FF2B5EF4-FFF2-40B4-BE49-F238E27FC236}">
                <a16:creationId xmlns:a16="http://schemas.microsoft.com/office/drawing/2014/main" id="{3F59D898-ECAD-49F0-9425-2A1BC8DDA7B5}"/>
              </a:ext>
            </a:extLst>
          </p:cNvPr>
          <p:cNvSpPr txBox="1">
            <a:spLocks noChangeArrowheads="1"/>
          </p:cNvSpPr>
          <p:nvPr/>
        </p:nvSpPr>
        <p:spPr bwMode="auto">
          <a:xfrm>
            <a:off x="5523688" y="4538246"/>
            <a:ext cx="1414170"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Drug-induced</a:t>
            </a:r>
          </a:p>
        </p:txBody>
      </p:sp>
      <p:sp>
        <p:nvSpPr>
          <p:cNvPr id="16" name="TextBox 15">
            <a:extLst>
              <a:ext uri="{FF2B5EF4-FFF2-40B4-BE49-F238E27FC236}">
                <a16:creationId xmlns:a16="http://schemas.microsoft.com/office/drawing/2014/main" id="{984E008D-FBBA-42B4-940E-EA26772E0161}"/>
              </a:ext>
            </a:extLst>
          </p:cNvPr>
          <p:cNvSpPr txBox="1"/>
          <p:nvPr/>
        </p:nvSpPr>
        <p:spPr>
          <a:xfrm>
            <a:off x="6230528" y="5257800"/>
            <a:ext cx="1326004" cy="369332"/>
          </a:xfrm>
          <a:prstGeom prst="rect">
            <a:avLst/>
          </a:prstGeom>
          <a:noFill/>
        </p:spPr>
        <p:txBody>
          <a:bodyPr wrap="none" rtlCol="0">
            <a:spAutoFit/>
          </a:bodyPr>
          <a:lstStyle/>
          <a:p>
            <a:pPr algn="ctr"/>
            <a:r>
              <a:rPr lang="en-US" dirty="0"/>
              <a:t>Both/Either</a:t>
            </a:r>
          </a:p>
        </p:txBody>
      </p:sp>
      <p:cxnSp>
        <p:nvCxnSpPr>
          <p:cNvPr id="125" name="Straight Connector 124">
            <a:extLst>
              <a:ext uri="{FF2B5EF4-FFF2-40B4-BE49-F238E27FC236}">
                <a16:creationId xmlns:a16="http://schemas.microsoft.com/office/drawing/2014/main" id="{01138141-D318-4ED7-A7FE-D8F2155CE890}"/>
              </a:ext>
            </a:extLst>
          </p:cNvPr>
          <p:cNvCxnSpPr/>
          <p:nvPr/>
        </p:nvCxnSpPr>
        <p:spPr>
          <a:xfrm flipH="1">
            <a:off x="5334000" y="4724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26" name="Straight Connector 125">
            <a:extLst>
              <a:ext uri="{FF2B5EF4-FFF2-40B4-BE49-F238E27FC236}">
                <a16:creationId xmlns:a16="http://schemas.microsoft.com/office/drawing/2014/main" id="{6A68A6E1-B33D-4DCB-B058-B68464DE4B44}"/>
              </a:ext>
            </a:extLst>
          </p:cNvPr>
          <p:cNvCxnSpPr/>
          <p:nvPr/>
        </p:nvCxnSpPr>
        <p:spPr>
          <a:xfrm flipH="1">
            <a:off x="6659428" y="6172200"/>
            <a:ext cx="24447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27" name="Text Box 47">
            <a:extLst>
              <a:ext uri="{FF2B5EF4-FFF2-40B4-BE49-F238E27FC236}">
                <a16:creationId xmlns:a16="http://schemas.microsoft.com/office/drawing/2014/main" id="{CB562EB8-FC3E-4FF1-9CAC-25A982EDFAD7}"/>
              </a:ext>
            </a:extLst>
          </p:cNvPr>
          <p:cNvSpPr txBox="1">
            <a:spLocks noChangeArrowheads="1"/>
          </p:cNvSpPr>
          <p:nvPr/>
        </p:nvSpPr>
        <p:spPr bwMode="auto">
          <a:xfrm>
            <a:off x="6929102" y="6002923"/>
            <a:ext cx="807401"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b="1" dirty="0"/>
              <a:t>Tumor</a:t>
            </a:r>
          </a:p>
        </p:txBody>
      </p:sp>
      <p:sp>
        <p:nvSpPr>
          <p:cNvPr id="128" name="Text Box 45">
            <a:extLst>
              <a:ext uri="{FF2B5EF4-FFF2-40B4-BE49-F238E27FC236}">
                <a16:creationId xmlns:a16="http://schemas.microsoft.com/office/drawing/2014/main" id="{2B14E4F1-0A9B-43CA-851A-DE098D068E26}"/>
              </a:ext>
            </a:extLst>
          </p:cNvPr>
          <p:cNvSpPr txBox="1">
            <a:spLocks noChangeArrowheads="1"/>
          </p:cNvSpPr>
          <p:nvPr/>
        </p:nvSpPr>
        <p:spPr bwMode="auto">
          <a:xfrm>
            <a:off x="6901248" y="5605046"/>
            <a:ext cx="1404552"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Inflammation</a:t>
            </a:r>
          </a:p>
        </p:txBody>
      </p:sp>
      <p:cxnSp>
        <p:nvCxnSpPr>
          <p:cNvPr id="129" name="Straight Connector 128">
            <a:extLst>
              <a:ext uri="{FF2B5EF4-FFF2-40B4-BE49-F238E27FC236}">
                <a16:creationId xmlns:a16="http://schemas.microsoft.com/office/drawing/2014/main" id="{1C03588A-559C-4FF7-A730-3C814B3E6C4C}"/>
              </a:ext>
            </a:extLst>
          </p:cNvPr>
          <p:cNvCxnSpPr/>
          <p:nvPr/>
        </p:nvCxnSpPr>
        <p:spPr>
          <a:xfrm flipH="1">
            <a:off x="6659973" y="5782355"/>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3" name="Straight Connector 22">
            <a:extLst>
              <a:ext uri="{FF2B5EF4-FFF2-40B4-BE49-F238E27FC236}">
                <a16:creationId xmlns:a16="http://schemas.microsoft.com/office/drawing/2014/main" id="{5227FDFD-469A-47AE-BC94-11CE6418AA83}"/>
              </a:ext>
            </a:extLst>
          </p:cNvPr>
          <p:cNvCxnSpPr/>
          <p:nvPr/>
        </p:nvCxnSpPr>
        <p:spPr>
          <a:xfrm>
            <a:off x="6659428" y="5596201"/>
            <a:ext cx="0" cy="5759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52" name="Text Box 47">
            <a:extLst>
              <a:ext uri="{FF2B5EF4-FFF2-40B4-BE49-F238E27FC236}">
                <a16:creationId xmlns:a16="http://schemas.microsoft.com/office/drawing/2014/main" id="{E3578916-9804-473C-8F06-D4FA0BCEDFD0}"/>
              </a:ext>
            </a:extLst>
          </p:cNvPr>
          <p:cNvSpPr txBox="1">
            <a:spLocks noChangeArrowheads="1"/>
          </p:cNvSpPr>
          <p:nvPr/>
        </p:nvSpPr>
        <p:spPr bwMode="auto">
          <a:xfrm>
            <a:off x="5543446" y="4055146"/>
            <a:ext cx="1619354"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err="1">
                <a:solidFill>
                  <a:schemeClr val="bg1">
                    <a:lumMod val="75000"/>
                  </a:schemeClr>
                </a:solidFill>
              </a:rPr>
              <a:t>Nanophthalmos</a:t>
            </a:r>
            <a:endParaRPr lang="en-US" altLang="en-US" sz="1600" dirty="0">
              <a:solidFill>
                <a:schemeClr val="bg1">
                  <a:lumMod val="75000"/>
                </a:schemeClr>
              </a:solidFill>
            </a:endParaRPr>
          </a:p>
        </p:txBody>
      </p:sp>
      <p:sp>
        <p:nvSpPr>
          <p:cNvPr id="53" name="Text Box 45">
            <a:extLst>
              <a:ext uri="{FF2B5EF4-FFF2-40B4-BE49-F238E27FC236}">
                <a16:creationId xmlns:a16="http://schemas.microsoft.com/office/drawing/2014/main" id="{57D1A14F-68FE-47D2-983C-1A879D66A9DC}"/>
              </a:ext>
            </a:extLst>
          </p:cNvPr>
          <p:cNvSpPr txBox="1">
            <a:spLocks noChangeArrowheads="1"/>
          </p:cNvSpPr>
          <p:nvPr/>
        </p:nvSpPr>
        <p:spPr bwMode="auto">
          <a:xfrm>
            <a:off x="5523688" y="5013493"/>
            <a:ext cx="582211"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PFV</a:t>
            </a:r>
          </a:p>
        </p:txBody>
      </p:sp>
      <p:sp>
        <p:nvSpPr>
          <p:cNvPr id="54" name="Text Box 42">
            <a:extLst>
              <a:ext uri="{FF2B5EF4-FFF2-40B4-BE49-F238E27FC236}">
                <a16:creationId xmlns:a16="http://schemas.microsoft.com/office/drawing/2014/main" id="{E1E37D2C-2C52-446B-843B-01E64990D3EC}"/>
              </a:ext>
            </a:extLst>
          </p:cNvPr>
          <p:cNvSpPr txBox="1">
            <a:spLocks noChangeArrowheads="1"/>
          </p:cNvSpPr>
          <p:nvPr/>
        </p:nvSpPr>
        <p:spPr bwMode="auto">
          <a:xfrm>
            <a:off x="5551406" y="3192546"/>
            <a:ext cx="2276072"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ERD/choroidal effusion</a:t>
            </a:r>
          </a:p>
        </p:txBody>
      </p:sp>
      <p:sp>
        <p:nvSpPr>
          <p:cNvPr id="3" name="TextBox 2">
            <a:extLst>
              <a:ext uri="{FF2B5EF4-FFF2-40B4-BE49-F238E27FC236}">
                <a16:creationId xmlns:a16="http://schemas.microsoft.com/office/drawing/2014/main" id="{347514E9-5EC1-4A4C-939E-A8E93F18C37C}"/>
              </a:ext>
            </a:extLst>
          </p:cNvPr>
          <p:cNvSpPr txBox="1"/>
          <p:nvPr/>
        </p:nvSpPr>
        <p:spPr>
          <a:xfrm>
            <a:off x="2522124" y="3660392"/>
            <a:ext cx="4941559" cy="1323439"/>
          </a:xfrm>
          <a:prstGeom prst="rect">
            <a:avLst/>
          </a:prstGeom>
          <a:solidFill>
            <a:srgbClr val="F8E284"/>
          </a:solidFill>
        </p:spPr>
        <p:txBody>
          <a:bodyPr wrap="square" rtlCol="0">
            <a:spAutoFit/>
          </a:bodyPr>
          <a:lstStyle/>
          <a:p>
            <a:r>
              <a:rPr lang="en-US" sz="1600" i="1" dirty="0">
                <a:solidFill>
                  <a:schemeClr val="bg1">
                    <a:lumMod val="75000"/>
                  </a:schemeClr>
                </a:solidFill>
              </a:rPr>
              <a:t>How would a tumor </a:t>
            </a:r>
            <a:r>
              <a:rPr lang="en-US" sz="1600" b="1" dirty="0">
                <a:solidFill>
                  <a:schemeClr val="bg1">
                    <a:lumMod val="75000"/>
                  </a:schemeClr>
                </a:solidFill>
              </a:rPr>
              <a:t>pull</a:t>
            </a:r>
            <a:r>
              <a:rPr lang="en-US" sz="1600" i="1" dirty="0">
                <a:solidFill>
                  <a:schemeClr val="bg1">
                    <a:lumMod val="75000"/>
                  </a:schemeClr>
                </a:solidFill>
              </a:rPr>
              <a:t> the angle closed?</a:t>
            </a:r>
          </a:p>
          <a:p>
            <a:r>
              <a:rPr lang="en-US" sz="1600" dirty="0">
                <a:solidFill>
                  <a:schemeClr val="bg1">
                    <a:lumMod val="75000"/>
                  </a:schemeClr>
                </a:solidFill>
              </a:rPr>
              <a:t>Via one of two mechanisms:</a:t>
            </a:r>
          </a:p>
          <a:p>
            <a:r>
              <a:rPr lang="en-US" sz="1600" dirty="0">
                <a:solidFill>
                  <a:schemeClr val="bg1">
                    <a:lumMod val="75000"/>
                  </a:schemeClr>
                </a:solidFill>
              </a:rPr>
              <a:t>--</a:t>
            </a:r>
            <a:r>
              <a:rPr lang="en-US" sz="1600" b="1" dirty="0">
                <a:solidFill>
                  <a:schemeClr val="bg1">
                    <a:lumMod val="75000"/>
                  </a:schemeClr>
                </a:solidFill>
              </a:rPr>
              <a:t>Tumor-induced NVI/NVA leading to NVG </a:t>
            </a:r>
          </a:p>
          <a:p>
            <a:r>
              <a:rPr lang="en-US" sz="1600" dirty="0">
                <a:solidFill>
                  <a:schemeClr val="bg1">
                    <a:lumMod val="75000"/>
                  </a:schemeClr>
                </a:solidFill>
              </a:rPr>
              <a:t>--Tumor necrosis can produce severe inflammation, leading to posterior synechiae and/or PAS</a:t>
            </a:r>
          </a:p>
        </p:txBody>
      </p:sp>
      <p:cxnSp>
        <p:nvCxnSpPr>
          <p:cNvPr id="21" name="Connector: Elbow 20">
            <a:extLst>
              <a:ext uri="{FF2B5EF4-FFF2-40B4-BE49-F238E27FC236}">
                <a16:creationId xmlns:a16="http://schemas.microsoft.com/office/drawing/2014/main" id="{9CBA8279-FC12-404D-8BDA-D555530A6D0D}"/>
              </a:ext>
            </a:extLst>
          </p:cNvPr>
          <p:cNvCxnSpPr>
            <a:cxnSpLocks/>
          </p:cNvCxnSpPr>
          <p:nvPr/>
        </p:nvCxnSpPr>
        <p:spPr>
          <a:xfrm rot="16200000" flipH="1">
            <a:off x="7622331" y="4255514"/>
            <a:ext cx="754914" cy="236191"/>
          </a:xfrm>
          <a:prstGeom prst="bentConnector3">
            <a:avLst>
              <a:gd name="adj1" fmla="val 104419"/>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69" name="Text Box 47">
            <a:extLst>
              <a:ext uri="{FF2B5EF4-FFF2-40B4-BE49-F238E27FC236}">
                <a16:creationId xmlns:a16="http://schemas.microsoft.com/office/drawing/2014/main" id="{4D97FD5C-B901-40BA-9E78-C8EB2D510429}"/>
              </a:ext>
            </a:extLst>
          </p:cNvPr>
          <p:cNvSpPr txBox="1">
            <a:spLocks noChangeArrowheads="1"/>
          </p:cNvSpPr>
          <p:nvPr/>
        </p:nvSpPr>
        <p:spPr bwMode="auto">
          <a:xfrm>
            <a:off x="8053281" y="4596111"/>
            <a:ext cx="807401" cy="338554"/>
          </a:xfrm>
          <a:prstGeom prst="rect">
            <a:avLst/>
          </a:prstGeom>
          <a:no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b="1" dirty="0"/>
              <a:t>Tumor</a:t>
            </a:r>
          </a:p>
        </p:txBody>
      </p:sp>
      <p:sp>
        <p:nvSpPr>
          <p:cNvPr id="60" name="Oval 59">
            <a:extLst>
              <a:ext uri="{FF2B5EF4-FFF2-40B4-BE49-F238E27FC236}">
                <a16:creationId xmlns:a16="http://schemas.microsoft.com/office/drawing/2014/main" id="{CA065540-8F70-427E-B5F7-7CA834BCF4A0}"/>
              </a:ext>
            </a:extLst>
          </p:cNvPr>
          <p:cNvSpPr/>
          <p:nvPr/>
        </p:nvSpPr>
        <p:spPr>
          <a:xfrm>
            <a:off x="8014693" y="4556358"/>
            <a:ext cx="884575" cy="430469"/>
          </a:xfrm>
          <a:prstGeom prst="ellipse">
            <a:avLst/>
          </a:prstGeom>
          <a:noFill/>
          <a:ln>
            <a:solidFill>
              <a:schemeClr val="tx1"/>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Oval 60">
            <a:extLst>
              <a:ext uri="{FF2B5EF4-FFF2-40B4-BE49-F238E27FC236}">
                <a16:creationId xmlns:a16="http://schemas.microsoft.com/office/drawing/2014/main" id="{1D60E733-458F-4513-A33D-57D1D4924388}"/>
              </a:ext>
            </a:extLst>
          </p:cNvPr>
          <p:cNvSpPr/>
          <p:nvPr/>
        </p:nvSpPr>
        <p:spPr>
          <a:xfrm>
            <a:off x="6858000" y="5956965"/>
            <a:ext cx="911200" cy="430469"/>
          </a:xfrm>
          <a:prstGeom prst="ellipse">
            <a:avLst/>
          </a:prstGeom>
          <a:noFill/>
          <a:ln>
            <a:solidFill>
              <a:schemeClr val="tx1"/>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 name="TextBox 54">
            <a:extLst>
              <a:ext uri="{FF2B5EF4-FFF2-40B4-BE49-F238E27FC236}">
                <a16:creationId xmlns:a16="http://schemas.microsoft.com/office/drawing/2014/main" id="{C1EB801A-28D1-48F8-BD32-B399C11303A4}"/>
              </a:ext>
            </a:extLst>
          </p:cNvPr>
          <p:cNvSpPr txBox="1"/>
          <p:nvPr/>
        </p:nvSpPr>
        <p:spPr>
          <a:xfrm>
            <a:off x="1961146" y="4571141"/>
            <a:ext cx="4202882" cy="954107"/>
          </a:xfrm>
          <a:prstGeom prst="rect">
            <a:avLst/>
          </a:prstGeom>
          <a:solidFill>
            <a:schemeClr val="accent5">
              <a:lumMod val="75000"/>
            </a:schemeClr>
          </a:solidFill>
        </p:spPr>
        <p:txBody>
          <a:bodyPr wrap="none" rtlCol="0">
            <a:spAutoFit/>
          </a:bodyPr>
          <a:lstStyle/>
          <a:p>
            <a:r>
              <a:rPr lang="en-US" sz="1400" i="1" dirty="0">
                <a:solidFill>
                  <a:schemeClr val="bg1">
                    <a:lumMod val="50000"/>
                  </a:schemeClr>
                </a:solidFill>
              </a:rPr>
              <a:t>Which tumors are notorious for inducing NVI/NVA?</a:t>
            </a:r>
          </a:p>
          <a:p>
            <a:r>
              <a:rPr lang="en-US" sz="1400" dirty="0">
                <a:solidFill>
                  <a:schemeClr val="bg1">
                    <a:lumMod val="50000"/>
                  </a:schemeClr>
                </a:solidFill>
              </a:rPr>
              <a:t>--Retinoblastoma</a:t>
            </a:r>
          </a:p>
          <a:p>
            <a:r>
              <a:rPr lang="en-US" sz="1400" dirty="0">
                <a:solidFill>
                  <a:schemeClr val="bg1">
                    <a:lumMod val="50000"/>
                  </a:schemeClr>
                </a:solidFill>
              </a:rPr>
              <a:t>--</a:t>
            </a:r>
            <a:r>
              <a:rPr lang="en-US" sz="1400" b="1" dirty="0" err="1">
                <a:solidFill>
                  <a:srgbClr val="0000FF"/>
                </a:solidFill>
              </a:rPr>
              <a:t>Medulloepithelioma</a:t>
            </a:r>
            <a:endParaRPr lang="en-US" sz="1400" b="1" dirty="0">
              <a:solidFill>
                <a:schemeClr val="bg1">
                  <a:lumMod val="50000"/>
                </a:schemeClr>
              </a:solidFill>
            </a:endParaRPr>
          </a:p>
          <a:p>
            <a:r>
              <a:rPr lang="en-US" sz="1400" dirty="0">
                <a:solidFill>
                  <a:schemeClr val="bg1">
                    <a:lumMod val="50000"/>
                  </a:schemeClr>
                </a:solidFill>
              </a:rPr>
              <a:t>--Choroidal melanoma</a:t>
            </a:r>
          </a:p>
        </p:txBody>
      </p:sp>
      <p:sp>
        <p:nvSpPr>
          <p:cNvPr id="64" name="Oval 63">
            <a:extLst>
              <a:ext uri="{FF2B5EF4-FFF2-40B4-BE49-F238E27FC236}">
                <a16:creationId xmlns:a16="http://schemas.microsoft.com/office/drawing/2014/main" id="{B6FDA726-B038-46E1-97EB-CE861F79FF2F}"/>
              </a:ext>
            </a:extLst>
          </p:cNvPr>
          <p:cNvSpPr/>
          <p:nvPr/>
        </p:nvSpPr>
        <p:spPr>
          <a:xfrm>
            <a:off x="1981200" y="4935555"/>
            <a:ext cx="1992477" cy="430469"/>
          </a:xfrm>
          <a:prstGeom prst="ellipse">
            <a:avLst/>
          </a:prstGeom>
          <a:noFill/>
          <a:ln>
            <a:solidFill>
              <a:schemeClr val="tx1"/>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TextBox 64">
            <a:extLst>
              <a:ext uri="{FF2B5EF4-FFF2-40B4-BE49-F238E27FC236}">
                <a16:creationId xmlns:a16="http://schemas.microsoft.com/office/drawing/2014/main" id="{53A81FEA-2B87-4DC1-82E1-7A47FA1F3A48}"/>
              </a:ext>
            </a:extLst>
          </p:cNvPr>
          <p:cNvSpPr txBox="1"/>
          <p:nvPr/>
        </p:nvSpPr>
        <p:spPr>
          <a:xfrm>
            <a:off x="709188" y="830282"/>
            <a:ext cx="4776985" cy="3970318"/>
          </a:xfrm>
          <a:prstGeom prst="rect">
            <a:avLst/>
          </a:prstGeom>
          <a:solidFill>
            <a:schemeClr val="accent1">
              <a:lumMod val="75000"/>
            </a:schemeClr>
          </a:solidFill>
        </p:spPr>
        <p:txBody>
          <a:bodyPr wrap="square" rtlCol="0">
            <a:spAutoFit/>
          </a:bodyPr>
          <a:lstStyle/>
          <a:p>
            <a:r>
              <a:rPr lang="en-US" sz="1400" i="1" dirty="0">
                <a:solidFill>
                  <a:schemeClr val="bg1"/>
                </a:solidFill>
              </a:rPr>
              <a:t>In a nutshell, what sort of tumor is a </a:t>
            </a:r>
            <a:r>
              <a:rPr lang="en-US" sz="1400" dirty="0" err="1">
                <a:solidFill>
                  <a:schemeClr val="bg1"/>
                </a:solidFill>
              </a:rPr>
              <a:t>medulloepithelioma</a:t>
            </a:r>
            <a:r>
              <a:rPr lang="en-US" sz="1400" i="1" dirty="0">
                <a:solidFill>
                  <a:schemeClr val="bg1"/>
                </a:solidFill>
              </a:rPr>
              <a:t>?</a:t>
            </a:r>
          </a:p>
          <a:p>
            <a:r>
              <a:rPr lang="en-US" sz="1400" dirty="0">
                <a:solidFill>
                  <a:schemeClr val="bg1"/>
                </a:solidFill>
              </a:rPr>
              <a:t>A benign but locally very aggressive tumor of the nonpigmented  epithelium of the ciliary body</a:t>
            </a:r>
          </a:p>
          <a:p>
            <a:endParaRPr lang="en-US" sz="1400" i="1" dirty="0">
              <a:solidFill>
                <a:schemeClr val="bg1"/>
              </a:solidFill>
            </a:endParaRPr>
          </a:p>
          <a:p>
            <a:r>
              <a:rPr lang="en-US" sz="1400" i="1" dirty="0">
                <a:solidFill>
                  <a:schemeClr val="bg1"/>
                </a:solidFill>
              </a:rPr>
              <a:t>Is it common, or rare?</a:t>
            </a:r>
            <a:endParaRPr lang="en-US" sz="1400" i="1" dirty="0">
              <a:solidFill>
                <a:schemeClr val="accent1">
                  <a:lumMod val="75000"/>
                </a:schemeClr>
              </a:solidFill>
            </a:endParaRPr>
          </a:p>
          <a:p>
            <a:r>
              <a:rPr lang="en-US" sz="1400" dirty="0">
                <a:solidFill>
                  <a:schemeClr val="accent1">
                    <a:lumMod val="75000"/>
                  </a:schemeClr>
                </a:solidFill>
              </a:rPr>
              <a:t>Rare</a:t>
            </a:r>
          </a:p>
          <a:p>
            <a:endParaRPr lang="en-US" sz="1400" b="1" dirty="0">
              <a:solidFill>
                <a:schemeClr val="accent1">
                  <a:lumMod val="75000"/>
                </a:schemeClr>
              </a:solidFill>
            </a:endParaRPr>
          </a:p>
          <a:p>
            <a:r>
              <a:rPr lang="en-US" sz="1400" i="1" dirty="0">
                <a:solidFill>
                  <a:schemeClr val="accent1">
                    <a:lumMod val="75000"/>
                  </a:schemeClr>
                </a:solidFill>
              </a:rPr>
              <a:t>During what life-period does </a:t>
            </a:r>
            <a:r>
              <a:rPr lang="en-US" sz="1400" i="1" dirty="0" err="1">
                <a:solidFill>
                  <a:schemeClr val="accent1">
                    <a:lumMod val="75000"/>
                  </a:schemeClr>
                </a:solidFill>
              </a:rPr>
              <a:t>medulloepithelioma</a:t>
            </a:r>
            <a:r>
              <a:rPr lang="en-US" sz="1400" i="1" dirty="0">
                <a:solidFill>
                  <a:schemeClr val="accent1">
                    <a:lumMod val="75000"/>
                  </a:schemeClr>
                </a:solidFill>
              </a:rPr>
              <a:t> present?</a:t>
            </a:r>
          </a:p>
          <a:p>
            <a:r>
              <a:rPr lang="en-US" sz="1400" dirty="0">
                <a:solidFill>
                  <a:schemeClr val="accent1">
                    <a:lumMod val="75000"/>
                  </a:schemeClr>
                </a:solidFill>
              </a:rPr>
              <a:t>Childhood</a:t>
            </a:r>
          </a:p>
          <a:p>
            <a:endParaRPr lang="en-US" sz="1400" dirty="0">
              <a:solidFill>
                <a:schemeClr val="accent1">
                  <a:lumMod val="75000"/>
                </a:schemeClr>
              </a:solidFill>
            </a:endParaRPr>
          </a:p>
          <a:p>
            <a:r>
              <a:rPr lang="en-US" sz="1400" i="1" dirty="0">
                <a:solidFill>
                  <a:schemeClr val="accent1">
                    <a:lumMod val="75000"/>
                  </a:schemeClr>
                </a:solidFill>
              </a:rPr>
              <a:t>What clinical findings are commonly present?</a:t>
            </a:r>
          </a:p>
          <a:p>
            <a:r>
              <a:rPr lang="en-US" sz="1400" dirty="0">
                <a:solidFill>
                  <a:schemeClr val="accent1">
                    <a:lumMod val="75000"/>
                  </a:schemeClr>
                </a:solidFill>
              </a:rPr>
              <a:t>--ACG (duh)</a:t>
            </a:r>
          </a:p>
          <a:p>
            <a:r>
              <a:rPr lang="en-US" sz="1400" dirty="0">
                <a:solidFill>
                  <a:schemeClr val="accent1">
                    <a:lumMod val="75000"/>
                  </a:schemeClr>
                </a:solidFill>
              </a:rPr>
              <a:t>--Iris mass</a:t>
            </a:r>
          </a:p>
          <a:p>
            <a:r>
              <a:rPr lang="en-US" sz="1400" dirty="0">
                <a:solidFill>
                  <a:schemeClr val="accent1">
                    <a:lumMod val="75000"/>
                  </a:schemeClr>
                </a:solidFill>
              </a:rPr>
              <a:t>--</a:t>
            </a:r>
            <a:r>
              <a:rPr lang="en-US" sz="1400" dirty="0" err="1">
                <a:solidFill>
                  <a:schemeClr val="accent1">
                    <a:lumMod val="75000"/>
                  </a:schemeClr>
                </a:solidFill>
              </a:rPr>
              <a:t>Hyphema</a:t>
            </a:r>
            <a:endParaRPr lang="en-US" sz="1400" dirty="0">
              <a:solidFill>
                <a:schemeClr val="accent1">
                  <a:lumMod val="75000"/>
                </a:schemeClr>
              </a:solidFill>
            </a:endParaRPr>
          </a:p>
          <a:p>
            <a:r>
              <a:rPr lang="en-US" sz="1400" dirty="0">
                <a:solidFill>
                  <a:schemeClr val="accent1">
                    <a:lumMod val="75000"/>
                  </a:schemeClr>
                </a:solidFill>
              </a:rPr>
              <a:t>--Sectoral cataract</a:t>
            </a:r>
          </a:p>
          <a:p>
            <a:endParaRPr lang="en-US" sz="1400" dirty="0">
              <a:solidFill>
                <a:schemeClr val="accent1">
                  <a:lumMod val="75000"/>
                </a:schemeClr>
              </a:solidFill>
            </a:endParaRPr>
          </a:p>
          <a:p>
            <a:r>
              <a:rPr lang="en-US" sz="1400" i="1" dirty="0">
                <a:solidFill>
                  <a:schemeClr val="accent1">
                    <a:lumMod val="75000"/>
                  </a:schemeClr>
                </a:solidFill>
              </a:rPr>
              <a:t>How is it managed?</a:t>
            </a:r>
          </a:p>
          <a:p>
            <a:r>
              <a:rPr lang="en-US" sz="1400" dirty="0">
                <a:solidFill>
                  <a:schemeClr val="accent1">
                    <a:lumMod val="75000"/>
                  </a:schemeClr>
                </a:solidFill>
              </a:rPr>
              <a:t>Enucleation is usually required</a:t>
            </a:r>
          </a:p>
        </p:txBody>
      </p:sp>
    </p:spTree>
    <p:extLst>
      <p:ext uri="{BB962C8B-B14F-4D97-AF65-F5344CB8AC3E}">
        <p14:creationId xmlns:p14="http://schemas.microsoft.com/office/powerpoint/2010/main" val="2823485284"/>
      </p:ext>
    </p:extLst>
  </p:cSld>
  <p:clrMapOvr>
    <a:masterClrMapping/>
  </p:clrMapOvr>
</p:sld>
</file>

<file path=ppt/slides/slide4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Straight Arrow Connector 12">
            <a:extLst>
              <a:ext uri="{FF2B5EF4-FFF2-40B4-BE49-F238E27FC236}">
                <a16:creationId xmlns:a16="http://schemas.microsoft.com/office/drawing/2014/main" id="{A6DE2085-829C-480C-9216-69D6039C0A37}"/>
              </a:ext>
            </a:extLst>
          </p:cNvPr>
          <p:cNvCxnSpPr>
            <a:cxnSpLocks/>
          </p:cNvCxnSpPr>
          <p:nvPr/>
        </p:nvCxnSpPr>
        <p:spPr>
          <a:xfrm>
            <a:off x="6717173" y="1828800"/>
            <a:ext cx="0" cy="3462754"/>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43014" name="Text Box 6"/>
          <p:cNvSpPr txBox="1">
            <a:spLocks noChangeArrowheads="1"/>
          </p:cNvSpPr>
          <p:nvPr/>
        </p:nvSpPr>
        <p:spPr bwMode="auto">
          <a:xfrm>
            <a:off x="533400" y="2356376"/>
            <a:ext cx="1005403"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Lens-</a:t>
            </a:r>
          </a:p>
          <a:p>
            <a:pPr algn="ctr" eaLnBrk="1" hangingPunct="1">
              <a:lnSpc>
                <a:spcPct val="80000"/>
              </a:lnSpc>
              <a:spcBef>
                <a:spcPct val="0"/>
              </a:spcBef>
              <a:buClrTx/>
              <a:buSzTx/>
              <a:buFontTx/>
              <a:buNone/>
            </a:pPr>
            <a:r>
              <a:rPr lang="en-US" altLang="en-US" sz="1800" dirty="0">
                <a:solidFill>
                  <a:schemeClr val="bg1">
                    <a:lumMod val="75000"/>
                  </a:schemeClr>
                </a:solidFill>
              </a:rPr>
              <a:t>Induced</a:t>
            </a:r>
          </a:p>
        </p:txBody>
      </p:sp>
      <p:sp>
        <p:nvSpPr>
          <p:cNvPr id="43017" name="Text Box 14"/>
          <p:cNvSpPr txBox="1">
            <a:spLocks noChangeArrowheads="1"/>
          </p:cNvSpPr>
          <p:nvPr/>
        </p:nvSpPr>
        <p:spPr bwMode="auto">
          <a:xfrm>
            <a:off x="3026498" y="2365901"/>
            <a:ext cx="1633781"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Aphakic/</a:t>
            </a:r>
          </a:p>
          <a:p>
            <a:pPr algn="ctr" eaLnBrk="1" hangingPunct="1">
              <a:lnSpc>
                <a:spcPct val="80000"/>
              </a:lnSpc>
              <a:spcBef>
                <a:spcPct val="0"/>
              </a:spcBef>
              <a:buClrTx/>
              <a:buSzTx/>
              <a:buFontTx/>
              <a:buNone/>
            </a:pPr>
            <a:r>
              <a:rPr lang="en-US" altLang="en-US" sz="1800" dirty="0" err="1">
                <a:solidFill>
                  <a:schemeClr val="bg1">
                    <a:lumMod val="75000"/>
                  </a:schemeClr>
                </a:solidFill>
              </a:rPr>
              <a:t>Pseudophakic</a:t>
            </a:r>
            <a:endParaRPr lang="en-US" altLang="en-US" sz="1800" dirty="0">
              <a:solidFill>
                <a:schemeClr val="bg1">
                  <a:lumMod val="75000"/>
                </a:schemeClr>
              </a:solidFill>
            </a:endParaRPr>
          </a:p>
        </p:txBody>
      </p:sp>
      <p:sp>
        <p:nvSpPr>
          <p:cNvPr id="43031" name="Text Box 35"/>
          <p:cNvSpPr txBox="1">
            <a:spLocks noChangeArrowheads="1"/>
          </p:cNvSpPr>
          <p:nvPr/>
        </p:nvSpPr>
        <p:spPr bwMode="auto">
          <a:xfrm>
            <a:off x="1190847" y="1295400"/>
            <a:ext cx="2473754"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solidFill>
                  <a:schemeClr val="bg1">
                    <a:lumMod val="75000"/>
                  </a:schemeClr>
                </a:solidFill>
              </a:rPr>
              <a:t>w/ Pupillary Block</a:t>
            </a:r>
          </a:p>
        </p:txBody>
      </p:sp>
      <p:sp>
        <p:nvSpPr>
          <p:cNvPr id="43032" name="Text Box 36"/>
          <p:cNvSpPr txBox="1">
            <a:spLocks noChangeArrowheads="1"/>
          </p:cNvSpPr>
          <p:nvPr/>
        </p:nvSpPr>
        <p:spPr bwMode="auto">
          <a:xfrm>
            <a:off x="5181600" y="1295400"/>
            <a:ext cx="2630848"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t>w/o Pupillary Block</a:t>
            </a:r>
          </a:p>
        </p:txBody>
      </p:sp>
      <p:sp>
        <p:nvSpPr>
          <p:cNvPr id="49" name="Rectangle 2">
            <a:extLst>
              <a:ext uri="{FF2B5EF4-FFF2-40B4-BE49-F238E27FC236}">
                <a16:creationId xmlns:a16="http://schemas.microsoft.com/office/drawing/2014/main" id="{240EE5BF-F7D2-4FC8-A5DD-F6B5423153C6}"/>
              </a:ext>
            </a:extLst>
          </p:cNvPr>
          <p:cNvSpPr>
            <a:spLocks noGrp="1" noChangeArrowheads="1"/>
          </p:cNvSpPr>
          <p:nvPr>
            <p:ph type="title"/>
          </p:nvPr>
        </p:nvSpPr>
        <p:spPr>
          <a:xfrm>
            <a:off x="457200" y="304800"/>
            <a:ext cx="7543800" cy="563562"/>
          </a:xfrm>
        </p:spPr>
        <p:txBody>
          <a:bodyPr/>
          <a:lstStyle/>
          <a:p>
            <a:pPr eaLnBrk="1" hangingPunct="1"/>
            <a:r>
              <a:rPr lang="en-US" altLang="en-US" sz="3500" dirty="0"/>
              <a:t>A</a:t>
            </a:r>
          </a:p>
        </p:txBody>
      </p:sp>
      <p:sp>
        <p:nvSpPr>
          <p:cNvPr id="50" name="TextBox 49">
            <a:extLst>
              <a:ext uri="{FF2B5EF4-FFF2-40B4-BE49-F238E27FC236}">
                <a16:creationId xmlns:a16="http://schemas.microsoft.com/office/drawing/2014/main" id="{CF426230-46C8-405C-9015-99EF57762A2E}"/>
              </a:ext>
            </a:extLst>
          </p:cNvPr>
          <p:cNvSpPr txBox="1"/>
          <p:nvPr/>
        </p:nvSpPr>
        <p:spPr>
          <a:xfrm>
            <a:off x="2259496" y="189094"/>
            <a:ext cx="4607480" cy="400110"/>
          </a:xfrm>
          <a:prstGeom prst="rect">
            <a:avLst/>
          </a:prstGeom>
          <a:solidFill>
            <a:schemeClr val="accent1">
              <a:lumMod val="60000"/>
              <a:lumOff val="40000"/>
            </a:schemeClr>
          </a:solidFill>
        </p:spPr>
        <p:txBody>
          <a:bodyPr wrap="none" rtlCol="0">
            <a:spAutoFit/>
          </a:bodyPr>
          <a:lstStyle/>
          <a:p>
            <a:pPr algn="ctr"/>
            <a:r>
              <a:rPr lang="en-US" sz="2000" b="1" dirty="0"/>
              <a:t>Secondary Angle Closure Glaucoma</a:t>
            </a:r>
          </a:p>
        </p:txBody>
      </p:sp>
      <p:sp>
        <p:nvSpPr>
          <p:cNvPr id="2" name="TextBox 1">
            <a:extLst>
              <a:ext uri="{FF2B5EF4-FFF2-40B4-BE49-F238E27FC236}">
                <a16:creationId xmlns:a16="http://schemas.microsoft.com/office/drawing/2014/main" id="{A7E30BEC-923B-4C9A-A856-BDD0D882F6B8}"/>
              </a:ext>
            </a:extLst>
          </p:cNvPr>
          <p:cNvSpPr txBox="1"/>
          <p:nvPr/>
        </p:nvSpPr>
        <p:spPr>
          <a:xfrm>
            <a:off x="887305" y="2844119"/>
            <a:ext cx="1494320" cy="338554"/>
          </a:xfrm>
          <a:prstGeom prst="rect">
            <a:avLst/>
          </a:prstGeom>
          <a:noFill/>
        </p:spPr>
        <p:txBody>
          <a:bodyPr wrap="none" rtlCol="0">
            <a:spAutoFit/>
          </a:bodyPr>
          <a:lstStyle/>
          <a:p>
            <a:r>
              <a:rPr lang="en-US" sz="1600" dirty="0" err="1">
                <a:solidFill>
                  <a:schemeClr val="bg1">
                    <a:lumMod val="75000"/>
                  </a:schemeClr>
                </a:solidFill>
              </a:rPr>
              <a:t>Phacomorphic</a:t>
            </a:r>
            <a:endParaRPr lang="en-US" sz="1600" dirty="0">
              <a:solidFill>
                <a:schemeClr val="bg1">
                  <a:lumMod val="75000"/>
                </a:schemeClr>
              </a:solidFill>
            </a:endParaRPr>
          </a:p>
        </p:txBody>
      </p:sp>
      <p:sp>
        <p:nvSpPr>
          <p:cNvPr id="51" name="TextBox 50">
            <a:extLst>
              <a:ext uri="{FF2B5EF4-FFF2-40B4-BE49-F238E27FC236}">
                <a16:creationId xmlns:a16="http://schemas.microsoft.com/office/drawing/2014/main" id="{156069D4-340B-4160-A336-EBF73557CEE0}"/>
              </a:ext>
            </a:extLst>
          </p:cNvPr>
          <p:cNvSpPr txBox="1"/>
          <p:nvPr/>
        </p:nvSpPr>
        <p:spPr>
          <a:xfrm>
            <a:off x="884725" y="3175578"/>
            <a:ext cx="1402948" cy="338554"/>
          </a:xfrm>
          <a:prstGeom prst="rect">
            <a:avLst/>
          </a:prstGeom>
          <a:noFill/>
        </p:spPr>
        <p:txBody>
          <a:bodyPr wrap="none" rtlCol="0">
            <a:spAutoFit/>
          </a:bodyPr>
          <a:lstStyle/>
          <a:p>
            <a:r>
              <a:rPr lang="en-US" sz="1600" dirty="0">
                <a:solidFill>
                  <a:schemeClr val="bg1">
                    <a:lumMod val="75000"/>
                  </a:schemeClr>
                </a:solidFill>
              </a:rPr>
              <a:t>Ectopia </a:t>
            </a:r>
            <a:r>
              <a:rPr lang="en-US" sz="1600" dirty="0" err="1">
                <a:solidFill>
                  <a:schemeClr val="bg1">
                    <a:lumMod val="75000"/>
                  </a:schemeClr>
                </a:solidFill>
              </a:rPr>
              <a:t>lentis</a:t>
            </a:r>
            <a:endParaRPr lang="en-US" sz="1600" dirty="0">
              <a:solidFill>
                <a:schemeClr val="bg1">
                  <a:lumMod val="75000"/>
                </a:schemeClr>
              </a:solidFill>
            </a:endParaRPr>
          </a:p>
        </p:txBody>
      </p:sp>
      <p:cxnSp>
        <p:nvCxnSpPr>
          <p:cNvPr id="71" name="Straight Connector 70">
            <a:extLst>
              <a:ext uri="{FF2B5EF4-FFF2-40B4-BE49-F238E27FC236}">
                <a16:creationId xmlns:a16="http://schemas.microsoft.com/office/drawing/2014/main" id="{C104938D-BA8D-4E39-9D5F-9EE2012F2F3C}"/>
              </a:ext>
            </a:extLst>
          </p:cNvPr>
          <p:cNvCxnSpPr>
            <a:cxnSpLocks/>
          </p:cNvCxnSpPr>
          <p:nvPr/>
        </p:nvCxnSpPr>
        <p:spPr>
          <a:xfrm flipH="1">
            <a:off x="762665" y="3023488"/>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2A7E4E40-472F-4E50-8A7A-45C10FDD7171}"/>
              </a:ext>
            </a:extLst>
          </p:cNvPr>
          <p:cNvCxnSpPr>
            <a:cxnSpLocks/>
          </p:cNvCxnSpPr>
          <p:nvPr/>
        </p:nvCxnSpPr>
        <p:spPr>
          <a:xfrm flipH="1">
            <a:off x="762665" y="3347853"/>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C3924889-45B9-4383-9C9E-48F0A9C27AD8}"/>
              </a:ext>
            </a:extLst>
          </p:cNvPr>
          <p:cNvCxnSpPr>
            <a:cxnSpLocks/>
          </p:cNvCxnSpPr>
          <p:nvPr/>
        </p:nvCxnSpPr>
        <p:spPr>
          <a:xfrm flipH="1">
            <a:off x="748719" y="2838976"/>
            <a:ext cx="13947" cy="5088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 name="Straight Arrow Connector 5">
            <a:extLst>
              <a:ext uri="{FF2B5EF4-FFF2-40B4-BE49-F238E27FC236}">
                <a16:creationId xmlns:a16="http://schemas.microsoft.com/office/drawing/2014/main" id="{A3439F0C-5143-461F-8F3C-2E830785DEFC}"/>
              </a:ext>
            </a:extLst>
          </p:cNvPr>
          <p:cNvCxnSpPr>
            <a:stCxn id="50" idx="2"/>
          </p:cNvCxnSpPr>
          <p:nvPr/>
        </p:nvCxnSpPr>
        <p:spPr>
          <a:xfrm flipH="1">
            <a:off x="2971800" y="589204"/>
            <a:ext cx="1591436" cy="706196"/>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0" name="Straight Arrow Connector 9">
            <a:extLst>
              <a:ext uri="{FF2B5EF4-FFF2-40B4-BE49-F238E27FC236}">
                <a16:creationId xmlns:a16="http://schemas.microsoft.com/office/drawing/2014/main" id="{84DC796E-F6ED-4FBB-82D2-A260F480BF8A}"/>
              </a:ext>
            </a:extLst>
          </p:cNvPr>
          <p:cNvCxnSpPr>
            <a:cxnSpLocks/>
          </p:cNvCxnSpPr>
          <p:nvPr/>
        </p:nvCxnSpPr>
        <p:spPr>
          <a:xfrm>
            <a:off x="4572000" y="589204"/>
            <a:ext cx="1600200" cy="706196"/>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6" name="Straight Arrow Connector 25">
            <a:extLst>
              <a:ext uri="{FF2B5EF4-FFF2-40B4-BE49-F238E27FC236}">
                <a16:creationId xmlns:a16="http://schemas.microsoft.com/office/drawing/2014/main" id="{B70E0124-9B84-41A5-8D84-A66B7838A706}"/>
              </a:ext>
            </a:extLst>
          </p:cNvPr>
          <p:cNvCxnSpPr>
            <a:cxnSpLocks/>
          </p:cNvCxnSpPr>
          <p:nvPr/>
        </p:nvCxnSpPr>
        <p:spPr>
          <a:xfrm flipH="1">
            <a:off x="1159539" y="1828800"/>
            <a:ext cx="1290435" cy="478059"/>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28" name="Straight Arrow Connector 27">
            <a:extLst>
              <a:ext uri="{FF2B5EF4-FFF2-40B4-BE49-F238E27FC236}">
                <a16:creationId xmlns:a16="http://schemas.microsoft.com/office/drawing/2014/main" id="{567A4249-5C59-4416-8A8E-1C35913900AB}"/>
              </a:ext>
            </a:extLst>
          </p:cNvPr>
          <p:cNvCxnSpPr>
            <a:cxnSpLocks/>
          </p:cNvCxnSpPr>
          <p:nvPr/>
        </p:nvCxnSpPr>
        <p:spPr>
          <a:xfrm>
            <a:off x="2449973" y="1832208"/>
            <a:ext cx="1268784"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56" name="Text Box 6">
            <a:extLst>
              <a:ext uri="{FF2B5EF4-FFF2-40B4-BE49-F238E27FC236}">
                <a16:creationId xmlns:a16="http://schemas.microsoft.com/office/drawing/2014/main" id="{557983BD-9D64-49B9-A366-A08663B0451F}"/>
              </a:ext>
            </a:extLst>
          </p:cNvPr>
          <p:cNvSpPr txBox="1">
            <a:spLocks noChangeArrowheads="1"/>
          </p:cNvSpPr>
          <p:nvPr/>
        </p:nvSpPr>
        <p:spPr bwMode="auto">
          <a:xfrm>
            <a:off x="5029200" y="2356376"/>
            <a:ext cx="813043"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r" eaLnBrk="1" hangingPunct="1">
              <a:lnSpc>
                <a:spcPct val="80000"/>
              </a:lnSpc>
              <a:spcBef>
                <a:spcPct val="0"/>
              </a:spcBef>
              <a:buClrTx/>
              <a:buSzTx/>
              <a:buFontTx/>
              <a:buNone/>
            </a:pPr>
            <a:r>
              <a:rPr lang="en-US" altLang="en-US" sz="1800" dirty="0">
                <a:solidFill>
                  <a:schemeClr val="bg1">
                    <a:lumMod val="75000"/>
                  </a:schemeClr>
                </a:solidFill>
              </a:rPr>
              <a:t>‘Push’</a:t>
            </a:r>
          </a:p>
        </p:txBody>
      </p:sp>
      <p:sp>
        <p:nvSpPr>
          <p:cNvPr id="57" name="Text Box 14">
            <a:extLst>
              <a:ext uri="{FF2B5EF4-FFF2-40B4-BE49-F238E27FC236}">
                <a16:creationId xmlns:a16="http://schemas.microsoft.com/office/drawing/2014/main" id="{5DAFA1C1-3A29-4C27-A379-663FDD22E326}"/>
              </a:ext>
            </a:extLst>
          </p:cNvPr>
          <p:cNvSpPr txBox="1">
            <a:spLocks noChangeArrowheads="1"/>
          </p:cNvSpPr>
          <p:nvPr/>
        </p:nvSpPr>
        <p:spPr bwMode="auto">
          <a:xfrm>
            <a:off x="7620000" y="2365901"/>
            <a:ext cx="671979"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t>‘Pull’</a:t>
            </a:r>
          </a:p>
        </p:txBody>
      </p:sp>
      <p:cxnSp>
        <p:nvCxnSpPr>
          <p:cNvPr id="58" name="Straight Arrow Connector 57">
            <a:extLst>
              <a:ext uri="{FF2B5EF4-FFF2-40B4-BE49-F238E27FC236}">
                <a16:creationId xmlns:a16="http://schemas.microsoft.com/office/drawing/2014/main" id="{E874FEE9-46BD-46A3-90A3-DE7CC220FBFF}"/>
              </a:ext>
            </a:extLst>
          </p:cNvPr>
          <p:cNvCxnSpPr>
            <a:cxnSpLocks/>
          </p:cNvCxnSpPr>
          <p:nvPr/>
        </p:nvCxnSpPr>
        <p:spPr>
          <a:xfrm flipH="1">
            <a:off x="5867400" y="1828800"/>
            <a:ext cx="849775"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59" name="Straight Arrow Connector 58">
            <a:extLst>
              <a:ext uri="{FF2B5EF4-FFF2-40B4-BE49-F238E27FC236}">
                <a16:creationId xmlns:a16="http://schemas.microsoft.com/office/drawing/2014/main" id="{C370A4A1-FE96-4E70-B89E-839542A5E241}"/>
              </a:ext>
            </a:extLst>
          </p:cNvPr>
          <p:cNvCxnSpPr>
            <a:cxnSpLocks/>
          </p:cNvCxnSpPr>
          <p:nvPr/>
        </p:nvCxnSpPr>
        <p:spPr>
          <a:xfrm>
            <a:off x="6717173" y="1832208"/>
            <a:ext cx="902827" cy="474047"/>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62" name="Text Box 16">
            <a:extLst>
              <a:ext uri="{FF2B5EF4-FFF2-40B4-BE49-F238E27FC236}">
                <a16:creationId xmlns:a16="http://schemas.microsoft.com/office/drawing/2014/main" id="{33538067-0726-41B0-93FF-357EF00CA62D}"/>
              </a:ext>
            </a:extLst>
          </p:cNvPr>
          <p:cNvSpPr txBox="1">
            <a:spLocks noChangeArrowheads="1"/>
          </p:cNvSpPr>
          <p:nvPr/>
        </p:nvSpPr>
        <p:spPr bwMode="auto">
          <a:xfrm>
            <a:off x="8065437" y="2684785"/>
            <a:ext cx="628698"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NVG</a:t>
            </a:r>
          </a:p>
        </p:txBody>
      </p:sp>
      <p:sp>
        <p:nvSpPr>
          <p:cNvPr id="70" name="Text Box 21">
            <a:extLst>
              <a:ext uri="{FF2B5EF4-FFF2-40B4-BE49-F238E27FC236}">
                <a16:creationId xmlns:a16="http://schemas.microsoft.com/office/drawing/2014/main" id="{86C32650-BE1F-4CC3-8DB5-0C136D877E6F}"/>
              </a:ext>
            </a:extLst>
          </p:cNvPr>
          <p:cNvSpPr txBox="1">
            <a:spLocks noChangeArrowheads="1"/>
          </p:cNvSpPr>
          <p:nvPr/>
        </p:nvSpPr>
        <p:spPr bwMode="auto">
          <a:xfrm>
            <a:off x="8070534" y="3048000"/>
            <a:ext cx="526106"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a:solidFill>
                  <a:schemeClr val="bg1">
                    <a:lumMod val="75000"/>
                  </a:schemeClr>
                </a:solidFill>
              </a:rPr>
              <a:t>ICE</a:t>
            </a:r>
          </a:p>
        </p:txBody>
      </p:sp>
      <p:sp>
        <p:nvSpPr>
          <p:cNvPr id="75" name="Text Box 45">
            <a:extLst>
              <a:ext uri="{FF2B5EF4-FFF2-40B4-BE49-F238E27FC236}">
                <a16:creationId xmlns:a16="http://schemas.microsoft.com/office/drawing/2014/main" id="{2B6EDA2D-8F55-4DFD-A225-8C03CE6FC7F3}"/>
              </a:ext>
            </a:extLst>
          </p:cNvPr>
          <p:cNvSpPr txBox="1">
            <a:spLocks noChangeArrowheads="1"/>
          </p:cNvSpPr>
          <p:nvPr/>
        </p:nvSpPr>
        <p:spPr bwMode="auto">
          <a:xfrm>
            <a:off x="8073162" y="3810000"/>
            <a:ext cx="1070837" cy="74635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ts val="1700"/>
              </a:lnSpc>
              <a:spcBef>
                <a:spcPct val="0"/>
              </a:spcBef>
              <a:buClrTx/>
              <a:buSzTx/>
              <a:buFontTx/>
              <a:buNone/>
            </a:pPr>
            <a:r>
              <a:rPr lang="en-US" altLang="en-US" sz="1600" dirty="0">
                <a:solidFill>
                  <a:schemeClr val="bg1">
                    <a:lumMod val="75000"/>
                  </a:schemeClr>
                </a:solidFill>
              </a:rPr>
              <a:t>Epithelial/ fibrous ingrowth</a:t>
            </a:r>
          </a:p>
        </p:txBody>
      </p:sp>
      <p:cxnSp>
        <p:nvCxnSpPr>
          <p:cNvPr id="77" name="Straight Connector 76">
            <a:extLst>
              <a:ext uri="{FF2B5EF4-FFF2-40B4-BE49-F238E27FC236}">
                <a16:creationId xmlns:a16="http://schemas.microsoft.com/office/drawing/2014/main" id="{FC090BD7-F2E1-4464-B57B-9CBE5874C89B}"/>
              </a:ext>
            </a:extLst>
          </p:cNvPr>
          <p:cNvCxnSpPr>
            <a:cxnSpLocks/>
          </p:cNvCxnSpPr>
          <p:nvPr/>
        </p:nvCxnSpPr>
        <p:spPr>
          <a:xfrm>
            <a:off x="7873969" y="2674448"/>
            <a:ext cx="7724" cy="128795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8" name="Straight Connector 77">
            <a:extLst>
              <a:ext uri="{FF2B5EF4-FFF2-40B4-BE49-F238E27FC236}">
                <a16:creationId xmlns:a16="http://schemas.microsoft.com/office/drawing/2014/main" id="{B1922ED5-C3D8-43D8-A00D-1D6BC9201DBA}"/>
              </a:ext>
            </a:extLst>
          </p:cNvPr>
          <p:cNvCxnSpPr/>
          <p:nvPr/>
        </p:nvCxnSpPr>
        <p:spPr>
          <a:xfrm flipH="1">
            <a:off x="7873968" y="2840262"/>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9" name="Straight Connector 78">
            <a:extLst>
              <a:ext uri="{FF2B5EF4-FFF2-40B4-BE49-F238E27FC236}">
                <a16:creationId xmlns:a16="http://schemas.microsoft.com/office/drawing/2014/main" id="{77019ED2-6D69-4A60-9D19-D4DB786EA3A0}"/>
              </a:ext>
            </a:extLst>
          </p:cNvPr>
          <p:cNvCxnSpPr/>
          <p:nvPr/>
        </p:nvCxnSpPr>
        <p:spPr>
          <a:xfrm flipH="1">
            <a:off x="7873968" y="3213518"/>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1" name="Straight Connector 80">
            <a:extLst>
              <a:ext uri="{FF2B5EF4-FFF2-40B4-BE49-F238E27FC236}">
                <a16:creationId xmlns:a16="http://schemas.microsoft.com/office/drawing/2014/main" id="{9796A12F-4125-4C05-8EE8-A388740C580D}"/>
              </a:ext>
            </a:extLst>
          </p:cNvPr>
          <p:cNvCxnSpPr/>
          <p:nvPr/>
        </p:nvCxnSpPr>
        <p:spPr>
          <a:xfrm flipH="1">
            <a:off x="7877837" y="3581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3" name="Straight Connector 82">
            <a:extLst>
              <a:ext uri="{FF2B5EF4-FFF2-40B4-BE49-F238E27FC236}">
                <a16:creationId xmlns:a16="http://schemas.microsoft.com/office/drawing/2014/main" id="{7FDC5F4B-9BF0-42AD-B8BB-2F2399BCF1E2}"/>
              </a:ext>
            </a:extLst>
          </p:cNvPr>
          <p:cNvCxnSpPr/>
          <p:nvPr/>
        </p:nvCxnSpPr>
        <p:spPr>
          <a:xfrm flipH="1">
            <a:off x="7881693" y="3962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93" name="Text Box 42">
            <a:extLst>
              <a:ext uri="{FF2B5EF4-FFF2-40B4-BE49-F238E27FC236}">
                <a16:creationId xmlns:a16="http://schemas.microsoft.com/office/drawing/2014/main" id="{53BAB77F-E061-4834-9068-34BDF78AD071}"/>
              </a:ext>
            </a:extLst>
          </p:cNvPr>
          <p:cNvSpPr txBox="1">
            <a:spLocks noChangeArrowheads="1"/>
          </p:cNvSpPr>
          <p:nvPr/>
        </p:nvSpPr>
        <p:spPr bwMode="auto">
          <a:xfrm>
            <a:off x="8111387" y="3429000"/>
            <a:ext cx="856196"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Flat AC</a:t>
            </a:r>
          </a:p>
        </p:txBody>
      </p:sp>
      <p:sp>
        <p:nvSpPr>
          <p:cNvPr id="100" name="Text Box 23">
            <a:extLst>
              <a:ext uri="{FF2B5EF4-FFF2-40B4-BE49-F238E27FC236}">
                <a16:creationId xmlns:a16="http://schemas.microsoft.com/office/drawing/2014/main" id="{D8F2FCFF-2984-4836-B000-9C5601A8EAAA}"/>
              </a:ext>
            </a:extLst>
          </p:cNvPr>
          <p:cNvSpPr txBox="1">
            <a:spLocks noChangeArrowheads="1"/>
          </p:cNvSpPr>
          <p:nvPr/>
        </p:nvSpPr>
        <p:spPr bwMode="auto">
          <a:xfrm>
            <a:off x="5530369" y="2667000"/>
            <a:ext cx="2143536"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Aqueous misdirection</a:t>
            </a:r>
          </a:p>
        </p:txBody>
      </p:sp>
      <p:cxnSp>
        <p:nvCxnSpPr>
          <p:cNvPr id="104" name="Straight Connector 103">
            <a:extLst>
              <a:ext uri="{FF2B5EF4-FFF2-40B4-BE49-F238E27FC236}">
                <a16:creationId xmlns:a16="http://schemas.microsoft.com/office/drawing/2014/main" id="{49D87D4A-E317-4446-9B95-5184CB3968F3}"/>
              </a:ext>
            </a:extLst>
          </p:cNvPr>
          <p:cNvCxnSpPr>
            <a:cxnSpLocks/>
          </p:cNvCxnSpPr>
          <p:nvPr/>
        </p:nvCxnSpPr>
        <p:spPr>
          <a:xfrm flipH="1">
            <a:off x="5316229" y="2667000"/>
            <a:ext cx="7397" cy="25314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5" name="Straight Connector 104">
            <a:extLst>
              <a:ext uri="{FF2B5EF4-FFF2-40B4-BE49-F238E27FC236}">
                <a16:creationId xmlns:a16="http://schemas.microsoft.com/office/drawing/2014/main" id="{F40B6D71-75A8-4A88-864D-00D14C2F710D}"/>
              </a:ext>
            </a:extLst>
          </p:cNvPr>
          <p:cNvCxnSpPr/>
          <p:nvPr/>
        </p:nvCxnSpPr>
        <p:spPr>
          <a:xfrm flipH="1">
            <a:off x="5323624" y="2832814"/>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6" name="Straight Connector 105">
            <a:extLst>
              <a:ext uri="{FF2B5EF4-FFF2-40B4-BE49-F238E27FC236}">
                <a16:creationId xmlns:a16="http://schemas.microsoft.com/office/drawing/2014/main" id="{010BF7B2-AA07-4DCF-822D-E2DB5CC0BF59}"/>
              </a:ext>
            </a:extLst>
          </p:cNvPr>
          <p:cNvCxnSpPr/>
          <p:nvPr/>
        </p:nvCxnSpPr>
        <p:spPr>
          <a:xfrm flipH="1">
            <a:off x="5323624" y="3360065"/>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a:extLst>
              <a:ext uri="{FF2B5EF4-FFF2-40B4-BE49-F238E27FC236}">
                <a16:creationId xmlns:a16="http://schemas.microsoft.com/office/drawing/2014/main" id="{BAC8035C-3999-4C31-93CD-6C0D2ADEB73B}"/>
              </a:ext>
            </a:extLst>
          </p:cNvPr>
          <p:cNvCxnSpPr/>
          <p:nvPr/>
        </p:nvCxnSpPr>
        <p:spPr>
          <a:xfrm flipH="1">
            <a:off x="5323536" y="3786938"/>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8" name="Straight Connector 107">
            <a:extLst>
              <a:ext uri="{FF2B5EF4-FFF2-40B4-BE49-F238E27FC236}">
                <a16:creationId xmlns:a16="http://schemas.microsoft.com/office/drawing/2014/main" id="{DB64CAEE-69B4-426A-8A5B-D1269DBF0F66}"/>
              </a:ext>
            </a:extLst>
          </p:cNvPr>
          <p:cNvCxnSpPr/>
          <p:nvPr/>
        </p:nvCxnSpPr>
        <p:spPr>
          <a:xfrm flipH="1">
            <a:off x="5327493" y="4249152"/>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12" name="Straight Connector 111">
            <a:extLst>
              <a:ext uri="{FF2B5EF4-FFF2-40B4-BE49-F238E27FC236}">
                <a16:creationId xmlns:a16="http://schemas.microsoft.com/office/drawing/2014/main" id="{99A16C30-4BE4-48E5-8B65-0C5F3039B8DC}"/>
              </a:ext>
            </a:extLst>
          </p:cNvPr>
          <p:cNvCxnSpPr/>
          <p:nvPr/>
        </p:nvCxnSpPr>
        <p:spPr>
          <a:xfrm flipH="1">
            <a:off x="5333455" y="51816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13" name="Text Box 42">
            <a:extLst>
              <a:ext uri="{FF2B5EF4-FFF2-40B4-BE49-F238E27FC236}">
                <a16:creationId xmlns:a16="http://schemas.microsoft.com/office/drawing/2014/main" id="{056DFFD9-3CA2-42E7-90FE-4F14522E3504}"/>
              </a:ext>
            </a:extLst>
          </p:cNvPr>
          <p:cNvSpPr txBox="1">
            <a:spLocks noChangeArrowheads="1"/>
          </p:cNvSpPr>
          <p:nvPr/>
        </p:nvSpPr>
        <p:spPr bwMode="auto">
          <a:xfrm>
            <a:off x="5533954" y="3623846"/>
            <a:ext cx="1563248"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Retinal surgery</a:t>
            </a:r>
          </a:p>
        </p:txBody>
      </p:sp>
      <p:sp>
        <p:nvSpPr>
          <p:cNvPr id="118" name="Text Box 47">
            <a:extLst>
              <a:ext uri="{FF2B5EF4-FFF2-40B4-BE49-F238E27FC236}">
                <a16:creationId xmlns:a16="http://schemas.microsoft.com/office/drawing/2014/main" id="{3F59D898-ECAD-49F0-9425-2A1BC8DDA7B5}"/>
              </a:ext>
            </a:extLst>
          </p:cNvPr>
          <p:cNvSpPr txBox="1">
            <a:spLocks noChangeArrowheads="1"/>
          </p:cNvSpPr>
          <p:nvPr/>
        </p:nvSpPr>
        <p:spPr bwMode="auto">
          <a:xfrm>
            <a:off x="5523688" y="4538246"/>
            <a:ext cx="1414170"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Drug-induced</a:t>
            </a:r>
          </a:p>
        </p:txBody>
      </p:sp>
      <p:sp>
        <p:nvSpPr>
          <p:cNvPr id="16" name="TextBox 15">
            <a:extLst>
              <a:ext uri="{FF2B5EF4-FFF2-40B4-BE49-F238E27FC236}">
                <a16:creationId xmlns:a16="http://schemas.microsoft.com/office/drawing/2014/main" id="{984E008D-FBBA-42B4-940E-EA26772E0161}"/>
              </a:ext>
            </a:extLst>
          </p:cNvPr>
          <p:cNvSpPr txBox="1"/>
          <p:nvPr/>
        </p:nvSpPr>
        <p:spPr>
          <a:xfrm>
            <a:off x="6230528" y="5257800"/>
            <a:ext cx="1326004" cy="369332"/>
          </a:xfrm>
          <a:prstGeom prst="rect">
            <a:avLst/>
          </a:prstGeom>
          <a:noFill/>
        </p:spPr>
        <p:txBody>
          <a:bodyPr wrap="none" rtlCol="0">
            <a:spAutoFit/>
          </a:bodyPr>
          <a:lstStyle/>
          <a:p>
            <a:pPr algn="ctr"/>
            <a:r>
              <a:rPr lang="en-US" dirty="0"/>
              <a:t>Both/Either</a:t>
            </a:r>
          </a:p>
        </p:txBody>
      </p:sp>
      <p:cxnSp>
        <p:nvCxnSpPr>
          <p:cNvPr id="125" name="Straight Connector 124">
            <a:extLst>
              <a:ext uri="{FF2B5EF4-FFF2-40B4-BE49-F238E27FC236}">
                <a16:creationId xmlns:a16="http://schemas.microsoft.com/office/drawing/2014/main" id="{01138141-D318-4ED7-A7FE-D8F2155CE890}"/>
              </a:ext>
            </a:extLst>
          </p:cNvPr>
          <p:cNvCxnSpPr/>
          <p:nvPr/>
        </p:nvCxnSpPr>
        <p:spPr>
          <a:xfrm flipH="1">
            <a:off x="5334000" y="4724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26" name="Straight Connector 125">
            <a:extLst>
              <a:ext uri="{FF2B5EF4-FFF2-40B4-BE49-F238E27FC236}">
                <a16:creationId xmlns:a16="http://schemas.microsoft.com/office/drawing/2014/main" id="{6A68A6E1-B33D-4DCB-B058-B68464DE4B44}"/>
              </a:ext>
            </a:extLst>
          </p:cNvPr>
          <p:cNvCxnSpPr/>
          <p:nvPr/>
        </p:nvCxnSpPr>
        <p:spPr>
          <a:xfrm flipH="1">
            <a:off x="6659428" y="6172200"/>
            <a:ext cx="24447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27" name="Text Box 47">
            <a:extLst>
              <a:ext uri="{FF2B5EF4-FFF2-40B4-BE49-F238E27FC236}">
                <a16:creationId xmlns:a16="http://schemas.microsoft.com/office/drawing/2014/main" id="{CB562EB8-FC3E-4FF1-9CAC-25A982EDFAD7}"/>
              </a:ext>
            </a:extLst>
          </p:cNvPr>
          <p:cNvSpPr txBox="1">
            <a:spLocks noChangeArrowheads="1"/>
          </p:cNvSpPr>
          <p:nvPr/>
        </p:nvSpPr>
        <p:spPr bwMode="auto">
          <a:xfrm>
            <a:off x="6929102" y="6002923"/>
            <a:ext cx="807401"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b="1" dirty="0"/>
              <a:t>Tumor</a:t>
            </a:r>
          </a:p>
        </p:txBody>
      </p:sp>
      <p:sp>
        <p:nvSpPr>
          <p:cNvPr id="128" name="Text Box 45">
            <a:extLst>
              <a:ext uri="{FF2B5EF4-FFF2-40B4-BE49-F238E27FC236}">
                <a16:creationId xmlns:a16="http://schemas.microsoft.com/office/drawing/2014/main" id="{2B14E4F1-0A9B-43CA-851A-DE098D068E26}"/>
              </a:ext>
            </a:extLst>
          </p:cNvPr>
          <p:cNvSpPr txBox="1">
            <a:spLocks noChangeArrowheads="1"/>
          </p:cNvSpPr>
          <p:nvPr/>
        </p:nvSpPr>
        <p:spPr bwMode="auto">
          <a:xfrm>
            <a:off x="6901248" y="5605046"/>
            <a:ext cx="1404552"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Inflammation</a:t>
            </a:r>
          </a:p>
        </p:txBody>
      </p:sp>
      <p:cxnSp>
        <p:nvCxnSpPr>
          <p:cNvPr id="129" name="Straight Connector 128">
            <a:extLst>
              <a:ext uri="{FF2B5EF4-FFF2-40B4-BE49-F238E27FC236}">
                <a16:creationId xmlns:a16="http://schemas.microsoft.com/office/drawing/2014/main" id="{1C03588A-559C-4FF7-A730-3C814B3E6C4C}"/>
              </a:ext>
            </a:extLst>
          </p:cNvPr>
          <p:cNvCxnSpPr/>
          <p:nvPr/>
        </p:nvCxnSpPr>
        <p:spPr>
          <a:xfrm flipH="1">
            <a:off x="6659973" y="5782355"/>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3" name="Straight Connector 22">
            <a:extLst>
              <a:ext uri="{FF2B5EF4-FFF2-40B4-BE49-F238E27FC236}">
                <a16:creationId xmlns:a16="http://schemas.microsoft.com/office/drawing/2014/main" id="{5227FDFD-469A-47AE-BC94-11CE6418AA83}"/>
              </a:ext>
            </a:extLst>
          </p:cNvPr>
          <p:cNvCxnSpPr/>
          <p:nvPr/>
        </p:nvCxnSpPr>
        <p:spPr>
          <a:xfrm>
            <a:off x="6659428" y="5596201"/>
            <a:ext cx="0" cy="5759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52" name="Text Box 47">
            <a:extLst>
              <a:ext uri="{FF2B5EF4-FFF2-40B4-BE49-F238E27FC236}">
                <a16:creationId xmlns:a16="http://schemas.microsoft.com/office/drawing/2014/main" id="{E3578916-9804-473C-8F06-D4FA0BCEDFD0}"/>
              </a:ext>
            </a:extLst>
          </p:cNvPr>
          <p:cNvSpPr txBox="1">
            <a:spLocks noChangeArrowheads="1"/>
          </p:cNvSpPr>
          <p:nvPr/>
        </p:nvSpPr>
        <p:spPr bwMode="auto">
          <a:xfrm>
            <a:off x="5543446" y="4055146"/>
            <a:ext cx="1619354"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err="1">
                <a:solidFill>
                  <a:schemeClr val="bg1">
                    <a:lumMod val="75000"/>
                  </a:schemeClr>
                </a:solidFill>
              </a:rPr>
              <a:t>Nanophthalmos</a:t>
            </a:r>
            <a:endParaRPr lang="en-US" altLang="en-US" sz="1600" dirty="0">
              <a:solidFill>
                <a:schemeClr val="bg1">
                  <a:lumMod val="75000"/>
                </a:schemeClr>
              </a:solidFill>
            </a:endParaRPr>
          </a:p>
        </p:txBody>
      </p:sp>
      <p:sp>
        <p:nvSpPr>
          <p:cNvPr id="53" name="Text Box 45">
            <a:extLst>
              <a:ext uri="{FF2B5EF4-FFF2-40B4-BE49-F238E27FC236}">
                <a16:creationId xmlns:a16="http://schemas.microsoft.com/office/drawing/2014/main" id="{57D1A14F-68FE-47D2-983C-1A879D66A9DC}"/>
              </a:ext>
            </a:extLst>
          </p:cNvPr>
          <p:cNvSpPr txBox="1">
            <a:spLocks noChangeArrowheads="1"/>
          </p:cNvSpPr>
          <p:nvPr/>
        </p:nvSpPr>
        <p:spPr bwMode="auto">
          <a:xfrm>
            <a:off x="5523688" y="5013493"/>
            <a:ext cx="582211"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PFV</a:t>
            </a:r>
          </a:p>
        </p:txBody>
      </p:sp>
      <p:sp>
        <p:nvSpPr>
          <p:cNvPr id="54" name="Text Box 42">
            <a:extLst>
              <a:ext uri="{FF2B5EF4-FFF2-40B4-BE49-F238E27FC236}">
                <a16:creationId xmlns:a16="http://schemas.microsoft.com/office/drawing/2014/main" id="{E1E37D2C-2C52-446B-843B-01E64990D3EC}"/>
              </a:ext>
            </a:extLst>
          </p:cNvPr>
          <p:cNvSpPr txBox="1">
            <a:spLocks noChangeArrowheads="1"/>
          </p:cNvSpPr>
          <p:nvPr/>
        </p:nvSpPr>
        <p:spPr bwMode="auto">
          <a:xfrm>
            <a:off x="5551406" y="3192546"/>
            <a:ext cx="2276072"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ERD/choroidal effusion</a:t>
            </a:r>
          </a:p>
        </p:txBody>
      </p:sp>
      <p:sp>
        <p:nvSpPr>
          <p:cNvPr id="3" name="TextBox 2">
            <a:extLst>
              <a:ext uri="{FF2B5EF4-FFF2-40B4-BE49-F238E27FC236}">
                <a16:creationId xmlns:a16="http://schemas.microsoft.com/office/drawing/2014/main" id="{347514E9-5EC1-4A4C-939E-A8E93F18C37C}"/>
              </a:ext>
            </a:extLst>
          </p:cNvPr>
          <p:cNvSpPr txBox="1"/>
          <p:nvPr/>
        </p:nvSpPr>
        <p:spPr>
          <a:xfrm>
            <a:off x="2522124" y="3660392"/>
            <a:ext cx="4941559" cy="1323439"/>
          </a:xfrm>
          <a:prstGeom prst="rect">
            <a:avLst/>
          </a:prstGeom>
          <a:solidFill>
            <a:srgbClr val="F8E284"/>
          </a:solidFill>
        </p:spPr>
        <p:txBody>
          <a:bodyPr wrap="square" rtlCol="0">
            <a:spAutoFit/>
          </a:bodyPr>
          <a:lstStyle/>
          <a:p>
            <a:r>
              <a:rPr lang="en-US" sz="1600" i="1" dirty="0">
                <a:solidFill>
                  <a:schemeClr val="bg1">
                    <a:lumMod val="75000"/>
                  </a:schemeClr>
                </a:solidFill>
              </a:rPr>
              <a:t>How would a tumor </a:t>
            </a:r>
            <a:r>
              <a:rPr lang="en-US" sz="1600" b="1" dirty="0">
                <a:solidFill>
                  <a:schemeClr val="bg1">
                    <a:lumMod val="75000"/>
                  </a:schemeClr>
                </a:solidFill>
              </a:rPr>
              <a:t>pull</a:t>
            </a:r>
            <a:r>
              <a:rPr lang="en-US" sz="1600" i="1" dirty="0">
                <a:solidFill>
                  <a:schemeClr val="bg1">
                    <a:lumMod val="75000"/>
                  </a:schemeClr>
                </a:solidFill>
              </a:rPr>
              <a:t> the angle closed?</a:t>
            </a:r>
          </a:p>
          <a:p>
            <a:r>
              <a:rPr lang="en-US" sz="1600" dirty="0">
                <a:solidFill>
                  <a:schemeClr val="bg1">
                    <a:lumMod val="75000"/>
                  </a:schemeClr>
                </a:solidFill>
              </a:rPr>
              <a:t>Via one of two mechanisms:</a:t>
            </a:r>
          </a:p>
          <a:p>
            <a:r>
              <a:rPr lang="en-US" sz="1600" dirty="0">
                <a:solidFill>
                  <a:schemeClr val="bg1">
                    <a:lumMod val="75000"/>
                  </a:schemeClr>
                </a:solidFill>
              </a:rPr>
              <a:t>--</a:t>
            </a:r>
            <a:r>
              <a:rPr lang="en-US" sz="1600" b="1" dirty="0">
                <a:solidFill>
                  <a:schemeClr val="bg1">
                    <a:lumMod val="75000"/>
                  </a:schemeClr>
                </a:solidFill>
              </a:rPr>
              <a:t>Tumor-induced NVI/NVA leading to NVG </a:t>
            </a:r>
          </a:p>
          <a:p>
            <a:r>
              <a:rPr lang="en-US" sz="1600" dirty="0">
                <a:solidFill>
                  <a:schemeClr val="bg1">
                    <a:lumMod val="75000"/>
                  </a:schemeClr>
                </a:solidFill>
              </a:rPr>
              <a:t>--Tumor necrosis can produce severe inflammation, leading to posterior synechiae and/or PAS</a:t>
            </a:r>
          </a:p>
        </p:txBody>
      </p:sp>
      <p:cxnSp>
        <p:nvCxnSpPr>
          <p:cNvPr id="21" name="Connector: Elbow 20">
            <a:extLst>
              <a:ext uri="{FF2B5EF4-FFF2-40B4-BE49-F238E27FC236}">
                <a16:creationId xmlns:a16="http://schemas.microsoft.com/office/drawing/2014/main" id="{9CBA8279-FC12-404D-8BDA-D555530A6D0D}"/>
              </a:ext>
            </a:extLst>
          </p:cNvPr>
          <p:cNvCxnSpPr>
            <a:cxnSpLocks/>
          </p:cNvCxnSpPr>
          <p:nvPr/>
        </p:nvCxnSpPr>
        <p:spPr>
          <a:xfrm rot="16200000" flipH="1">
            <a:off x="7622331" y="4255514"/>
            <a:ext cx="754914" cy="236191"/>
          </a:xfrm>
          <a:prstGeom prst="bentConnector3">
            <a:avLst>
              <a:gd name="adj1" fmla="val 104419"/>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69" name="Text Box 47">
            <a:extLst>
              <a:ext uri="{FF2B5EF4-FFF2-40B4-BE49-F238E27FC236}">
                <a16:creationId xmlns:a16="http://schemas.microsoft.com/office/drawing/2014/main" id="{4D97FD5C-B901-40BA-9E78-C8EB2D510429}"/>
              </a:ext>
            </a:extLst>
          </p:cNvPr>
          <p:cNvSpPr txBox="1">
            <a:spLocks noChangeArrowheads="1"/>
          </p:cNvSpPr>
          <p:nvPr/>
        </p:nvSpPr>
        <p:spPr bwMode="auto">
          <a:xfrm>
            <a:off x="8053281" y="4596111"/>
            <a:ext cx="807401" cy="338554"/>
          </a:xfrm>
          <a:prstGeom prst="rect">
            <a:avLst/>
          </a:prstGeom>
          <a:no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b="1" dirty="0"/>
              <a:t>Tumor</a:t>
            </a:r>
          </a:p>
        </p:txBody>
      </p:sp>
      <p:sp>
        <p:nvSpPr>
          <p:cNvPr id="60" name="Oval 59">
            <a:extLst>
              <a:ext uri="{FF2B5EF4-FFF2-40B4-BE49-F238E27FC236}">
                <a16:creationId xmlns:a16="http://schemas.microsoft.com/office/drawing/2014/main" id="{CA065540-8F70-427E-B5F7-7CA834BCF4A0}"/>
              </a:ext>
            </a:extLst>
          </p:cNvPr>
          <p:cNvSpPr/>
          <p:nvPr/>
        </p:nvSpPr>
        <p:spPr>
          <a:xfrm>
            <a:off x="8014693" y="4556358"/>
            <a:ext cx="884575" cy="430469"/>
          </a:xfrm>
          <a:prstGeom prst="ellipse">
            <a:avLst/>
          </a:prstGeom>
          <a:noFill/>
          <a:ln>
            <a:solidFill>
              <a:schemeClr val="tx1"/>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Oval 60">
            <a:extLst>
              <a:ext uri="{FF2B5EF4-FFF2-40B4-BE49-F238E27FC236}">
                <a16:creationId xmlns:a16="http://schemas.microsoft.com/office/drawing/2014/main" id="{1D60E733-458F-4513-A33D-57D1D4924388}"/>
              </a:ext>
            </a:extLst>
          </p:cNvPr>
          <p:cNvSpPr/>
          <p:nvPr/>
        </p:nvSpPr>
        <p:spPr>
          <a:xfrm>
            <a:off x="6858000" y="5956965"/>
            <a:ext cx="911200" cy="430469"/>
          </a:xfrm>
          <a:prstGeom prst="ellipse">
            <a:avLst/>
          </a:prstGeom>
          <a:noFill/>
          <a:ln>
            <a:solidFill>
              <a:schemeClr val="tx1"/>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 name="TextBox 54">
            <a:extLst>
              <a:ext uri="{FF2B5EF4-FFF2-40B4-BE49-F238E27FC236}">
                <a16:creationId xmlns:a16="http://schemas.microsoft.com/office/drawing/2014/main" id="{C1EB801A-28D1-48F8-BD32-B399C11303A4}"/>
              </a:ext>
            </a:extLst>
          </p:cNvPr>
          <p:cNvSpPr txBox="1"/>
          <p:nvPr/>
        </p:nvSpPr>
        <p:spPr>
          <a:xfrm>
            <a:off x="1961146" y="4571141"/>
            <a:ext cx="4202882" cy="954107"/>
          </a:xfrm>
          <a:prstGeom prst="rect">
            <a:avLst/>
          </a:prstGeom>
          <a:solidFill>
            <a:schemeClr val="accent5">
              <a:lumMod val="75000"/>
            </a:schemeClr>
          </a:solidFill>
        </p:spPr>
        <p:txBody>
          <a:bodyPr wrap="none" rtlCol="0">
            <a:spAutoFit/>
          </a:bodyPr>
          <a:lstStyle/>
          <a:p>
            <a:r>
              <a:rPr lang="en-US" sz="1400" i="1" dirty="0">
                <a:solidFill>
                  <a:schemeClr val="bg1">
                    <a:lumMod val="50000"/>
                  </a:schemeClr>
                </a:solidFill>
              </a:rPr>
              <a:t>Which tumors are notorious for inducing NVI/NVA?</a:t>
            </a:r>
          </a:p>
          <a:p>
            <a:r>
              <a:rPr lang="en-US" sz="1400" dirty="0">
                <a:solidFill>
                  <a:schemeClr val="bg1">
                    <a:lumMod val="50000"/>
                  </a:schemeClr>
                </a:solidFill>
              </a:rPr>
              <a:t>--Retinoblastoma</a:t>
            </a:r>
          </a:p>
          <a:p>
            <a:r>
              <a:rPr lang="en-US" sz="1400" dirty="0">
                <a:solidFill>
                  <a:schemeClr val="bg1">
                    <a:lumMod val="50000"/>
                  </a:schemeClr>
                </a:solidFill>
              </a:rPr>
              <a:t>--</a:t>
            </a:r>
            <a:r>
              <a:rPr lang="en-US" sz="1400" b="1" dirty="0" err="1">
                <a:solidFill>
                  <a:srgbClr val="0000FF"/>
                </a:solidFill>
              </a:rPr>
              <a:t>Medulloepithelioma</a:t>
            </a:r>
            <a:endParaRPr lang="en-US" sz="1400" b="1" dirty="0">
              <a:solidFill>
                <a:schemeClr val="bg1">
                  <a:lumMod val="50000"/>
                </a:schemeClr>
              </a:solidFill>
            </a:endParaRPr>
          </a:p>
          <a:p>
            <a:r>
              <a:rPr lang="en-US" sz="1400" dirty="0">
                <a:solidFill>
                  <a:schemeClr val="bg1">
                    <a:lumMod val="50000"/>
                  </a:schemeClr>
                </a:solidFill>
              </a:rPr>
              <a:t>--Choroidal melanoma</a:t>
            </a:r>
          </a:p>
        </p:txBody>
      </p:sp>
      <p:sp>
        <p:nvSpPr>
          <p:cNvPr id="64" name="Oval 63">
            <a:extLst>
              <a:ext uri="{FF2B5EF4-FFF2-40B4-BE49-F238E27FC236}">
                <a16:creationId xmlns:a16="http://schemas.microsoft.com/office/drawing/2014/main" id="{B6FDA726-B038-46E1-97EB-CE861F79FF2F}"/>
              </a:ext>
            </a:extLst>
          </p:cNvPr>
          <p:cNvSpPr/>
          <p:nvPr/>
        </p:nvSpPr>
        <p:spPr>
          <a:xfrm>
            <a:off x="1981200" y="4935555"/>
            <a:ext cx="1992477" cy="430469"/>
          </a:xfrm>
          <a:prstGeom prst="ellipse">
            <a:avLst/>
          </a:prstGeom>
          <a:noFill/>
          <a:ln>
            <a:solidFill>
              <a:schemeClr val="tx1"/>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TextBox 64">
            <a:extLst>
              <a:ext uri="{FF2B5EF4-FFF2-40B4-BE49-F238E27FC236}">
                <a16:creationId xmlns:a16="http://schemas.microsoft.com/office/drawing/2014/main" id="{53A81FEA-2B87-4DC1-82E1-7A47FA1F3A48}"/>
              </a:ext>
            </a:extLst>
          </p:cNvPr>
          <p:cNvSpPr txBox="1"/>
          <p:nvPr/>
        </p:nvSpPr>
        <p:spPr>
          <a:xfrm>
            <a:off x="709188" y="830282"/>
            <a:ext cx="4776985" cy="3970318"/>
          </a:xfrm>
          <a:prstGeom prst="rect">
            <a:avLst/>
          </a:prstGeom>
          <a:solidFill>
            <a:schemeClr val="accent1">
              <a:lumMod val="75000"/>
            </a:schemeClr>
          </a:solidFill>
        </p:spPr>
        <p:txBody>
          <a:bodyPr wrap="square" rtlCol="0">
            <a:spAutoFit/>
          </a:bodyPr>
          <a:lstStyle/>
          <a:p>
            <a:r>
              <a:rPr lang="en-US" sz="1400" i="1" dirty="0">
                <a:solidFill>
                  <a:schemeClr val="bg1"/>
                </a:solidFill>
              </a:rPr>
              <a:t>In a nutshell, what sort of tumor is a </a:t>
            </a:r>
            <a:r>
              <a:rPr lang="en-US" sz="1400" dirty="0" err="1">
                <a:solidFill>
                  <a:schemeClr val="bg1"/>
                </a:solidFill>
              </a:rPr>
              <a:t>medulloepithelioma</a:t>
            </a:r>
            <a:r>
              <a:rPr lang="en-US" sz="1400" i="1" dirty="0">
                <a:solidFill>
                  <a:schemeClr val="bg1"/>
                </a:solidFill>
              </a:rPr>
              <a:t>?</a:t>
            </a:r>
          </a:p>
          <a:p>
            <a:r>
              <a:rPr lang="en-US" sz="1400" dirty="0">
                <a:solidFill>
                  <a:schemeClr val="bg1"/>
                </a:solidFill>
              </a:rPr>
              <a:t>A benign but locally very aggressive tumor of the nonpigmented  epithelium of the ciliary body</a:t>
            </a:r>
          </a:p>
          <a:p>
            <a:endParaRPr lang="en-US" sz="1400" i="1" dirty="0">
              <a:solidFill>
                <a:schemeClr val="bg1"/>
              </a:solidFill>
            </a:endParaRPr>
          </a:p>
          <a:p>
            <a:r>
              <a:rPr lang="en-US" sz="1400" i="1" dirty="0">
                <a:solidFill>
                  <a:schemeClr val="bg1"/>
                </a:solidFill>
              </a:rPr>
              <a:t>Is it common, or rare?</a:t>
            </a:r>
          </a:p>
          <a:p>
            <a:r>
              <a:rPr lang="en-US" sz="1400" dirty="0">
                <a:solidFill>
                  <a:schemeClr val="bg1"/>
                </a:solidFill>
              </a:rPr>
              <a:t>Rare</a:t>
            </a:r>
          </a:p>
          <a:p>
            <a:endParaRPr lang="en-US" sz="1400" b="1" dirty="0">
              <a:solidFill>
                <a:schemeClr val="accent1">
                  <a:lumMod val="75000"/>
                </a:schemeClr>
              </a:solidFill>
            </a:endParaRPr>
          </a:p>
          <a:p>
            <a:r>
              <a:rPr lang="en-US" sz="1400" i="1" dirty="0">
                <a:solidFill>
                  <a:schemeClr val="accent1">
                    <a:lumMod val="75000"/>
                  </a:schemeClr>
                </a:solidFill>
              </a:rPr>
              <a:t>During what life-period does </a:t>
            </a:r>
            <a:r>
              <a:rPr lang="en-US" sz="1400" i="1" dirty="0" err="1">
                <a:solidFill>
                  <a:schemeClr val="accent1">
                    <a:lumMod val="75000"/>
                  </a:schemeClr>
                </a:solidFill>
              </a:rPr>
              <a:t>medulloepithelioma</a:t>
            </a:r>
            <a:r>
              <a:rPr lang="en-US" sz="1400" i="1" dirty="0">
                <a:solidFill>
                  <a:schemeClr val="accent1">
                    <a:lumMod val="75000"/>
                  </a:schemeClr>
                </a:solidFill>
              </a:rPr>
              <a:t> present?</a:t>
            </a:r>
          </a:p>
          <a:p>
            <a:r>
              <a:rPr lang="en-US" sz="1400" dirty="0">
                <a:solidFill>
                  <a:schemeClr val="accent1">
                    <a:lumMod val="75000"/>
                  </a:schemeClr>
                </a:solidFill>
              </a:rPr>
              <a:t>Childhood</a:t>
            </a:r>
          </a:p>
          <a:p>
            <a:endParaRPr lang="en-US" sz="1400" dirty="0">
              <a:solidFill>
                <a:schemeClr val="accent1">
                  <a:lumMod val="75000"/>
                </a:schemeClr>
              </a:solidFill>
            </a:endParaRPr>
          </a:p>
          <a:p>
            <a:r>
              <a:rPr lang="en-US" sz="1400" i="1" dirty="0">
                <a:solidFill>
                  <a:schemeClr val="accent1">
                    <a:lumMod val="75000"/>
                  </a:schemeClr>
                </a:solidFill>
              </a:rPr>
              <a:t>What clinical findings are commonly present?</a:t>
            </a:r>
          </a:p>
          <a:p>
            <a:r>
              <a:rPr lang="en-US" sz="1400" dirty="0">
                <a:solidFill>
                  <a:schemeClr val="accent1">
                    <a:lumMod val="75000"/>
                  </a:schemeClr>
                </a:solidFill>
              </a:rPr>
              <a:t>--ACG (duh)</a:t>
            </a:r>
          </a:p>
          <a:p>
            <a:r>
              <a:rPr lang="en-US" sz="1400" dirty="0">
                <a:solidFill>
                  <a:schemeClr val="accent1">
                    <a:lumMod val="75000"/>
                  </a:schemeClr>
                </a:solidFill>
              </a:rPr>
              <a:t>--Iris mass</a:t>
            </a:r>
          </a:p>
          <a:p>
            <a:r>
              <a:rPr lang="en-US" sz="1400" dirty="0">
                <a:solidFill>
                  <a:schemeClr val="accent1">
                    <a:lumMod val="75000"/>
                  </a:schemeClr>
                </a:solidFill>
              </a:rPr>
              <a:t>--</a:t>
            </a:r>
            <a:r>
              <a:rPr lang="en-US" sz="1400" dirty="0" err="1">
                <a:solidFill>
                  <a:schemeClr val="accent1">
                    <a:lumMod val="75000"/>
                  </a:schemeClr>
                </a:solidFill>
              </a:rPr>
              <a:t>Hyphema</a:t>
            </a:r>
            <a:endParaRPr lang="en-US" sz="1400" dirty="0">
              <a:solidFill>
                <a:schemeClr val="accent1">
                  <a:lumMod val="75000"/>
                </a:schemeClr>
              </a:solidFill>
            </a:endParaRPr>
          </a:p>
          <a:p>
            <a:r>
              <a:rPr lang="en-US" sz="1400" dirty="0">
                <a:solidFill>
                  <a:schemeClr val="accent1">
                    <a:lumMod val="75000"/>
                  </a:schemeClr>
                </a:solidFill>
              </a:rPr>
              <a:t>--Sectoral cataract</a:t>
            </a:r>
          </a:p>
          <a:p>
            <a:endParaRPr lang="en-US" sz="1400" dirty="0">
              <a:solidFill>
                <a:schemeClr val="accent1">
                  <a:lumMod val="75000"/>
                </a:schemeClr>
              </a:solidFill>
            </a:endParaRPr>
          </a:p>
          <a:p>
            <a:r>
              <a:rPr lang="en-US" sz="1400" i="1" dirty="0">
                <a:solidFill>
                  <a:schemeClr val="accent1">
                    <a:lumMod val="75000"/>
                  </a:schemeClr>
                </a:solidFill>
              </a:rPr>
              <a:t>How is it managed?</a:t>
            </a:r>
          </a:p>
          <a:p>
            <a:r>
              <a:rPr lang="en-US" sz="1400" dirty="0">
                <a:solidFill>
                  <a:schemeClr val="accent1">
                    <a:lumMod val="75000"/>
                  </a:schemeClr>
                </a:solidFill>
              </a:rPr>
              <a:t>Enucleation is usually required</a:t>
            </a:r>
          </a:p>
        </p:txBody>
      </p:sp>
    </p:spTree>
    <p:extLst>
      <p:ext uri="{BB962C8B-B14F-4D97-AF65-F5344CB8AC3E}">
        <p14:creationId xmlns:p14="http://schemas.microsoft.com/office/powerpoint/2010/main" val="3933153161"/>
      </p:ext>
    </p:extLst>
  </p:cSld>
  <p:clrMapOvr>
    <a:masterClrMapping/>
  </p:clrMapOvr>
</p:sld>
</file>

<file path=ppt/slides/slide4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Straight Arrow Connector 12">
            <a:extLst>
              <a:ext uri="{FF2B5EF4-FFF2-40B4-BE49-F238E27FC236}">
                <a16:creationId xmlns:a16="http://schemas.microsoft.com/office/drawing/2014/main" id="{A6DE2085-829C-480C-9216-69D6039C0A37}"/>
              </a:ext>
            </a:extLst>
          </p:cNvPr>
          <p:cNvCxnSpPr>
            <a:cxnSpLocks/>
          </p:cNvCxnSpPr>
          <p:nvPr/>
        </p:nvCxnSpPr>
        <p:spPr>
          <a:xfrm>
            <a:off x="6717173" y="1828800"/>
            <a:ext cx="0" cy="3462754"/>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43014" name="Text Box 6"/>
          <p:cNvSpPr txBox="1">
            <a:spLocks noChangeArrowheads="1"/>
          </p:cNvSpPr>
          <p:nvPr/>
        </p:nvSpPr>
        <p:spPr bwMode="auto">
          <a:xfrm>
            <a:off x="533400" y="2356376"/>
            <a:ext cx="1005403"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Lens-</a:t>
            </a:r>
          </a:p>
          <a:p>
            <a:pPr algn="ctr" eaLnBrk="1" hangingPunct="1">
              <a:lnSpc>
                <a:spcPct val="80000"/>
              </a:lnSpc>
              <a:spcBef>
                <a:spcPct val="0"/>
              </a:spcBef>
              <a:buClrTx/>
              <a:buSzTx/>
              <a:buFontTx/>
              <a:buNone/>
            </a:pPr>
            <a:r>
              <a:rPr lang="en-US" altLang="en-US" sz="1800" dirty="0">
                <a:solidFill>
                  <a:schemeClr val="bg1">
                    <a:lumMod val="75000"/>
                  </a:schemeClr>
                </a:solidFill>
              </a:rPr>
              <a:t>Induced</a:t>
            </a:r>
          </a:p>
        </p:txBody>
      </p:sp>
      <p:sp>
        <p:nvSpPr>
          <p:cNvPr id="43017" name="Text Box 14"/>
          <p:cNvSpPr txBox="1">
            <a:spLocks noChangeArrowheads="1"/>
          </p:cNvSpPr>
          <p:nvPr/>
        </p:nvSpPr>
        <p:spPr bwMode="auto">
          <a:xfrm>
            <a:off x="3026498" y="2365901"/>
            <a:ext cx="1633781"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Aphakic/</a:t>
            </a:r>
          </a:p>
          <a:p>
            <a:pPr algn="ctr" eaLnBrk="1" hangingPunct="1">
              <a:lnSpc>
                <a:spcPct val="80000"/>
              </a:lnSpc>
              <a:spcBef>
                <a:spcPct val="0"/>
              </a:spcBef>
              <a:buClrTx/>
              <a:buSzTx/>
              <a:buFontTx/>
              <a:buNone/>
            </a:pPr>
            <a:r>
              <a:rPr lang="en-US" altLang="en-US" sz="1800" dirty="0" err="1">
                <a:solidFill>
                  <a:schemeClr val="bg1">
                    <a:lumMod val="75000"/>
                  </a:schemeClr>
                </a:solidFill>
              </a:rPr>
              <a:t>Pseudophakic</a:t>
            </a:r>
            <a:endParaRPr lang="en-US" altLang="en-US" sz="1800" dirty="0">
              <a:solidFill>
                <a:schemeClr val="bg1">
                  <a:lumMod val="75000"/>
                </a:schemeClr>
              </a:solidFill>
            </a:endParaRPr>
          </a:p>
        </p:txBody>
      </p:sp>
      <p:sp>
        <p:nvSpPr>
          <p:cNvPr id="43031" name="Text Box 35"/>
          <p:cNvSpPr txBox="1">
            <a:spLocks noChangeArrowheads="1"/>
          </p:cNvSpPr>
          <p:nvPr/>
        </p:nvSpPr>
        <p:spPr bwMode="auto">
          <a:xfrm>
            <a:off x="1190847" y="1295400"/>
            <a:ext cx="2473754"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solidFill>
                  <a:schemeClr val="bg1">
                    <a:lumMod val="75000"/>
                  </a:schemeClr>
                </a:solidFill>
              </a:rPr>
              <a:t>w/ Pupillary Block</a:t>
            </a:r>
          </a:p>
        </p:txBody>
      </p:sp>
      <p:sp>
        <p:nvSpPr>
          <p:cNvPr id="43032" name="Text Box 36"/>
          <p:cNvSpPr txBox="1">
            <a:spLocks noChangeArrowheads="1"/>
          </p:cNvSpPr>
          <p:nvPr/>
        </p:nvSpPr>
        <p:spPr bwMode="auto">
          <a:xfrm>
            <a:off x="5181600" y="1295400"/>
            <a:ext cx="2630848"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t>w/o Pupillary Block</a:t>
            </a:r>
          </a:p>
        </p:txBody>
      </p:sp>
      <p:sp>
        <p:nvSpPr>
          <p:cNvPr id="49" name="Rectangle 2">
            <a:extLst>
              <a:ext uri="{FF2B5EF4-FFF2-40B4-BE49-F238E27FC236}">
                <a16:creationId xmlns:a16="http://schemas.microsoft.com/office/drawing/2014/main" id="{240EE5BF-F7D2-4FC8-A5DD-F6B5423153C6}"/>
              </a:ext>
            </a:extLst>
          </p:cNvPr>
          <p:cNvSpPr>
            <a:spLocks noGrp="1" noChangeArrowheads="1"/>
          </p:cNvSpPr>
          <p:nvPr>
            <p:ph type="title"/>
          </p:nvPr>
        </p:nvSpPr>
        <p:spPr>
          <a:xfrm>
            <a:off x="457200" y="304800"/>
            <a:ext cx="7543800" cy="563562"/>
          </a:xfrm>
        </p:spPr>
        <p:txBody>
          <a:bodyPr/>
          <a:lstStyle/>
          <a:p>
            <a:pPr eaLnBrk="1" hangingPunct="1"/>
            <a:r>
              <a:rPr lang="en-US" altLang="en-US" sz="3500" dirty="0"/>
              <a:t>Q</a:t>
            </a:r>
          </a:p>
        </p:txBody>
      </p:sp>
      <p:sp>
        <p:nvSpPr>
          <p:cNvPr id="50" name="TextBox 49">
            <a:extLst>
              <a:ext uri="{FF2B5EF4-FFF2-40B4-BE49-F238E27FC236}">
                <a16:creationId xmlns:a16="http://schemas.microsoft.com/office/drawing/2014/main" id="{CF426230-46C8-405C-9015-99EF57762A2E}"/>
              </a:ext>
            </a:extLst>
          </p:cNvPr>
          <p:cNvSpPr txBox="1"/>
          <p:nvPr/>
        </p:nvSpPr>
        <p:spPr>
          <a:xfrm>
            <a:off x="2259496" y="189094"/>
            <a:ext cx="4607480" cy="400110"/>
          </a:xfrm>
          <a:prstGeom prst="rect">
            <a:avLst/>
          </a:prstGeom>
          <a:solidFill>
            <a:schemeClr val="accent1">
              <a:lumMod val="60000"/>
              <a:lumOff val="40000"/>
            </a:schemeClr>
          </a:solidFill>
        </p:spPr>
        <p:txBody>
          <a:bodyPr wrap="none" rtlCol="0">
            <a:spAutoFit/>
          </a:bodyPr>
          <a:lstStyle/>
          <a:p>
            <a:pPr algn="ctr"/>
            <a:r>
              <a:rPr lang="en-US" sz="2000" b="1" dirty="0"/>
              <a:t>Secondary Angle Closure Glaucoma</a:t>
            </a:r>
          </a:p>
        </p:txBody>
      </p:sp>
      <p:sp>
        <p:nvSpPr>
          <p:cNvPr id="2" name="TextBox 1">
            <a:extLst>
              <a:ext uri="{FF2B5EF4-FFF2-40B4-BE49-F238E27FC236}">
                <a16:creationId xmlns:a16="http://schemas.microsoft.com/office/drawing/2014/main" id="{A7E30BEC-923B-4C9A-A856-BDD0D882F6B8}"/>
              </a:ext>
            </a:extLst>
          </p:cNvPr>
          <p:cNvSpPr txBox="1"/>
          <p:nvPr/>
        </p:nvSpPr>
        <p:spPr>
          <a:xfrm>
            <a:off x="887305" y="2844119"/>
            <a:ext cx="1494320" cy="338554"/>
          </a:xfrm>
          <a:prstGeom prst="rect">
            <a:avLst/>
          </a:prstGeom>
          <a:noFill/>
        </p:spPr>
        <p:txBody>
          <a:bodyPr wrap="none" rtlCol="0">
            <a:spAutoFit/>
          </a:bodyPr>
          <a:lstStyle/>
          <a:p>
            <a:r>
              <a:rPr lang="en-US" sz="1600" dirty="0" err="1">
                <a:solidFill>
                  <a:schemeClr val="bg1">
                    <a:lumMod val="75000"/>
                  </a:schemeClr>
                </a:solidFill>
              </a:rPr>
              <a:t>Phacomorphic</a:t>
            </a:r>
            <a:endParaRPr lang="en-US" sz="1600" dirty="0">
              <a:solidFill>
                <a:schemeClr val="bg1">
                  <a:lumMod val="75000"/>
                </a:schemeClr>
              </a:solidFill>
            </a:endParaRPr>
          </a:p>
        </p:txBody>
      </p:sp>
      <p:sp>
        <p:nvSpPr>
          <p:cNvPr id="51" name="TextBox 50">
            <a:extLst>
              <a:ext uri="{FF2B5EF4-FFF2-40B4-BE49-F238E27FC236}">
                <a16:creationId xmlns:a16="http://schemas.microsoft.com/office/drawing/2014/main" id="{156069D4-340B-4160-A336-EBF73557CEE0}"/>
              </a:ext>
            </a:extLst>
          </p:cNvPr>
          <p:cNvSpPr txBox="1"/>
          <p:nvPr/>
        </p:nvSpPr>
        <p:spPr>
          <a:xfrm>
            <a:off x="884725" y="3175578"/>
            <a:ext cx="1402948" cy="338554"/>
          </a:xfrm>
          <a:prstGeom prst="rect">
            <a:avLst/>
          </a:prstGeom>
          <a:noFill/>
        </p:spPr>
        <p:txBody>
          <a:bodyPr wrap="none" rtlCol="0">
            <a:spAutoFit/>
          </a:bodyPr>
          <a:lstStyle/>
          <a:p>
            <a:r>
              <a:rPr lang="en-US" sz="1600" dirty="0">
                <a:solidFill>
                  <a:schemeClr val="bg1">
                    <a:lumMod val="75000"/>
                  </a:schemeClr>
                </a:solidFill>
              </a:rPr>
              <a:t>Ectopia </a:t>
            </a:r>
            <a:r>
              <a:rPr lang="en-US" sz="1600" dirty="0" err="1">
                <a:solidFill>
                  <a:schemeClr val="bg1">
                    <a:lumMod val="75000"/>
                  </a:schemeClr>
                </a:solidFill>
              </a:rPr>
              <a:t>lentis</a:t>
            </a:r>
            <a:endParaRPr lang="en-US" sz="1600" dirty="0">
              <a:solidFill>
                <a:schemeClr val="bg1">
                  <a:lumMod val="75000"/>
                </a:schemeClr>
              </a:solidFill>
            </a:endParaRPr>
          </a:p>
        </p:txBody>
      </p:sp>
      <p:cxnSp>
        <p:nvCxnSpPr>
          <p:cNvPr id="71" name="Straight Connector 70">
            <a:extLst>
              <a:ext uri="{FF2B5EF4-FFF2-40B4-BE49-F238E27FC236}">
                <a16:creationId xmlns:a16="http://schemas.microsoft.com/office/drawing/2014/main" id="{C104938D-BA8D-4E39-9D5F-9EE2012F2F3C}"/>
              </a:ext>
            </a:extLst>
          </p:cNvPr>
          <p:cNvCxnSpPr>
            <a:cxnSpLocks/>
          </p:cNvCxnSpPr>
          <p:nvPr/>
        </p:nvCxnSpPr>
        <p:spPr>
          <a:xfrm flipH="1">
            <a:off x="762665" y="3023488"/>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2A7E4E40-472F-4E50-8A7A-45C10FDD7171}"/>
              </a:ext>
            </a:extLst>
          </p:cNvPr>
          <p:cNvCxnSpPr>
            <a:cxnSpLocks/>
          </p:cNvCxnSpPr>
          <p:nvPr/>
        </p:nvCxnSpPr>
        <p:spPr>
          <a:xfrm flipH="1">
            <a:off x="762665" y="3347853"/>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C3924889-45B9-4383-9C9E-48F0A9C27AD8}"/>
              </a:ext>
            </a:extLst>
          </p:cNvPr>
          <p:cNvCxnSpPr>
            <a:cxnSpLocks/>
          </p:cNvCxnSpPr>
          <p:nvPr/>
        </p:nvCxnSpPr>
        <p:spPr>
          <a:xfrm flipH="1">
            <a:off x="748719" y="2838976"/>
            <a:ext cx="13947" cy="5088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 name="Straight Arrow Connector 5">
            <a:extLst>
              <a:ext uri="{FF2B5EF4-FFF2-40B4-BE49-F238E27FC236}">
                <a16:creationId xmlns:a16="http://schemas.microsoft.com/office/drawing/2014/main" id="{A3439F0C-5143-461F-8F3C-2E830785DEFC}"/>
              </a:ext>
            </a:extLst>
          </p:cNvPr>
          <p:cNvCxnSpPr>
            <a:stCxn id="50" idx="2"/>
          </p:cNvCxnSpPr>
          <p:nvPr/>
        </p:nvCxnSpPr>
        <p:spPr>
          <a:xfrm flipH="1">
            <a:off x="2971800" y="589204"/>
            <a:ext cx="1591436" cy="706196"/>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0" name="Straight Arrow Connector 9">
            <a:extLst>
              <a:ext uri="{FF2B5EF4-FFF2-40B4-BE49-F238E27FC236}">
                <a16:creationId xmlns:a16="http://schemas.microsoft.com/office/drawing/2014/main" id="{84DC796E-F6ED-4FBB-82D2-A260F480BF8A}"/>
              </a:ext>
            </a:extLst>
          </p:cNvPr>
          <p:cNvCxnSpPr>
            <a:cxnSpLocks/>
          </p:cNvCxnSpPr>
          <p:nvPr/>
        </p:nvCxnSpPr>
        <p:spPr>
          <a:xfrm>
            <a:off x="4572000" y="589204"/>
            <a:ext cx="1600200" cy="706196"/>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6" name="Straight Arrow Connector 25">
            <a:extLst>
              <a:ext uri="{FF2B5EF4-FFF2-40B4-BE49-F238E27FC236}">
                <a16:creationId xmlns:a16="http://schemas.microsoft.com/office/drawing/2014/main" id="{B70E0124-9B84-41A5-8D84-A66B7838A706}"/>
              </a:ext>
            </a:extLst>
          </p:cNvPr>
          <p:cNvCxnSpPr>
            <a:cxnSpLocks/>
          </p:cNvCxnSpPr>
          <p:nvPr/>
        </p:nvCxnSpPr>
        <p:spPr>
          <a:xfrm flipH="1">
            <a:off x="1159539" y="1828800"/>
            <a:ext cx="1290435" cy="478059"/>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28" name="Straight Arrow Connector 27">
            <a:extLst>
              <a:ext uri="{FF2B5EF4-FFF2-40B4-BE49-F238E27FC236}">
                <a16:creationId xmlns:a16="http://schemas.microsoft.com/office/drawing/2014/main" id="{567A4249-5C59-4416-8A8E-1C35913900AB}"/>
              </a:ext>
            </a:extLst>
          </p:cNvPr>
          <p:cNvCxnSpPr>
            <a:cxnSpLocks/>
          </p:cNvCxnSpPr>
          <p:nvPr/>
        </p:nvCxnSpPr>
        <p:spPr>
          <a:xfrm>
            <a:off x="2449973" y="1832208"/>
            <a:ext cx="1268784"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56" name="Text Box 6">
            <a:extLst>
              <a:ext uri="{FF2B5EF4-FFF2-40B4-BE49-F238E27FC236}">
                <a16:creationId xmlns:a16="http://schemas.microsoft.com/office/drawing/2014/main" id="{557983BD-9D64-49B9-A366-A08663B0451F}"/>
              </a:ext>
            </a:extLst>
          </p:cNvPr>
          <p:cNvSpPr txBox="1">
            <a:spLocks noChangeArrowheads="1"/>
          </p:cNvSpPr>
          <p:nvPr/>
        </p:nvSpPr>
        <p:spPr bwMode="auto">
          <a:xfrm>
            <a:off x="5029200" y="2356376"/>
            <a:ext cx="813043"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r" eaLnBrk="1" hangingPunct="1">
              <a:lnSpc>
                <a:spcPct val="80000"/>
              </a:lnSpc>
              <a:spcBef>
                <a:spcPct val="0"/>
              </a:spcBef>
              <a:buClrTx/>
              <a:buSzTx/>
              <a:buFontTx/>
              <a:buNone/>
            </a:pPr>
            <a:r>
              <a:rPr lang="en-US" altLang="en-US" sz="1800" dirty="0">
                <a:solidFill>
                  <a:schemeClr val="bg1">
                    <a:lumMod val="75000"/>
                  </a:schemeClr>
                </a:solidFill>
              </a:rPr>
              <a:t>‘Push’</a:t>
            </a:r>
          </a:p>
        </p:txBody>
      </p:sp>
      <p:sp>
        <p:nvSpPr>
          <p:cNvPr id="57" name="Text Box 14">
            <a:extLst>
              <a:ext uri="{FF2B5EF4-FFF2-40B4-BE49-F238E27FC236}">
                <a16:creationId xmlns:a16="http://schemas.microsoft.com/office/drawing/2014/main" id="{5DAFA1C1-3A29-4C27-A379-663FDD22E326}"/>
              </a:ext>
            </a:extLst>
          </p:cNvPr>
          <p:cNvSpPr txBox="1">
            <a:spLocks noChangeArrowheads="1"/>
          </p:cNvSpPr>
          <p:nvPr/>
        </p:nvSpPr>
        <p:spPr bwMode="auto">
          <a:xfrm>
            <a:off x="7620000" y="2365901"/>
            <a:ext cx="671979"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t>‘Pull’</a:t>
            </a:r>
          </a:p>
        </p:txBody>
      </p:sp>
      <p:cxnSp>
        <p:nvCxnSpPr>
          <p:cNvPr id="58" name="Straight Arrow Connector 57">
            <a:extLst>
              <a:ext uri="{FF2B5EF4-FFF2-40B4-BE49-F238E27FC236}">
                <a16:creationId xmlns:a16="http://schemas.microsoft.com/office/drawing/2014/main" id="{E874FEE9-46BD-46A3-90A3-DE7CC220FBFF}"/>
              </a:ext>
            </a:extLst>
          </p:cNvPr>
          <p:cNvCxnSpPr>
            <a:cxnSpLocks/>
          </p:cNvCxnSpPr>
          <p:nvPr/>
        </p:nvCxnSpPr>
        <p:spPr>
          <a:xfrm flipH="1">
            <a:off x="5867400" y="1828800"/>
            <a:ext cx="849775"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59" name="Straight Arrow Connector 58">
            <a:extLst>
              <a:ext uri="{FF2B5EF4-FFF2-40B4-BE49-F238E27FC236}">
                <a16:creationId xmlns:a16="http://schemas.microsoft.com/office/drawing/2014/main" id="{C370A4A1-FE96-4E70-B89E-839542A5E241}"/>
              </a:ext>
            </a:extLst>
          </p:cNvPr>
          <p:cNvCxnSpPr>
            <a:cxnSpLocks/>
          </p:cNvCxnSpPr>
          <p:nvPr/>
        </p:nvCxnSpPr>
        <p:spPr>
          <a:xfrm>
            <a:off x="6717173" y="1832208"/>
            <a:ext cx="902827" cy="474047"/>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62" name="Text Box 16">
            <a:extLst>
              <a:ext uri="{FF2B5EF4-FFF2-40B4-BE49-F238E27FC236}">
                <a16:creationId xmlns:a16="http://schemas.microsoft.com/office/drawing/2014/main" id="{33538067-0726-41B0-93FF-357EF00CA62D}"/>
              </a:ext>
            </a:extLst>
          </p:cNvPr>
          <p:cNvSpPr txBox="1">
            <a:spLocks noChangeArrowheads="1"/>
          </p:cNvSpPr>
          <p:nvPr/>
        </p:nvSpPr>
        <p:spPr bwMode="auto">
          <a:xfrm>
            <a:off x="8065437" y="2684785"/>
            <a:ext cx="628698"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NVG</a:t>
            </a:r>
          </a:p>
        </p:txBody>
      </p:sp>
      <p:sp>
        <p:nvSpPr>
          <p:cNvPr id="70" name="Text Box 21">
            <a:extLst>
              <a:ext uri="{FF2B5EF4-FFF2-40B4-BE49-F238E27FC236}">
                <a16:creationId xmlns:a16="http://schemas.microsoft.com/office/drawing/2014/main" id="{86C32650-BE1F-4CC3-8DB5-0C136D877E6F}"/>
              </a:ext>
            </a:extLst>
          </p:cNvPr>
          <p:cNvSpPr txBox="1">
            <a:spLocks noChangeArrowheads="1"/>
          </p:cNvSpPr>
          <p:nvPr/>
        </p:nvSpPr>
        <p:spPr bwMode="auto">
          <a:xfrm>
            <a:off x="8070534" y="3048000"/>
            <a:ext cx="526106"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a:solidFill>
                  <a:schemeClr val="bg1">
                    <a:lumMod val="75000"/>
                  </a:schemeClr>
                </a:solidFill>
              </a:rPr>
              <a:t>ICE</a:t>
            </a:r>
          </a:p>
        </p:txBody>
      </p:sp>
      <p:sp>
        <p:nvSpPr>
          <p:cNvPr id="75" name="Text Box 45">
            <a:extLst>
              <a:ext uri="{FF2B5EF4-FFF2-40B4-BE49-F238E27FC236}">
                <a16:creationId xmlns:a16="http://schemas.microsoft.com/office/drawing/2014/main" id="{2B6EDA2D-8F55-4DFD-A225-8C03CE6FC7F3}"/>
              </a:ext>
            </a:extLst>
          </p:cNvPr>
          <p:cNvSpPr txBox="1">
            <a:spLocks noChangeArrowheads="1"/>
          </p:cNvSpPr>
          <p:nvPr/>
        </p:nvSpPr>
        <p:spPr bwMode="auto">
          <a:xfrm>
            <a:off x="8073162" y="3810000"/>
            <a:ext cx="1070837" cy="74635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ts val="1700"/>
              </a:lnSpc>
              <a:spcBef>
                <a:spcPct val="0"/>
              </a:spcBef>
              <a:buClrTx/>
              <a:buSzTx/>
              <a:buFontTx/>
              <a:buNone/>
            </a:pPr>
            <a:r>
              <a:rPr lang="en-US" altLang="en-US" sz="1600" dirty="0">
                <a:solidFill>
                  <a:schemeClr val="bg1">
                    <a:lumMod val="75000"/>
                  </a:schemeClr>
                </a:solidFill>
              </a:rPr>
              <a:t>Epithelial/ fibrous ingrowth</a:t>
            </a:r>
          </a:p>
        </p:txBody>
      </p:sp>
      <p:cxnSp>
        <p:nvCxnSpPr>
          <p:cNvPr id="77" name="Straight Connector 76">
            <a:extLst>
              <a:ext uri="{FF2B5EF4-FFF2-40B4-BE49-F238E27FC236}">
                <a16:creationId xmlns:a16="http://schemas.microsoft.com/office/drawing/2014/main" id="{FC090BD7-F2E1-4464-B57B-9CBE5874C89B}"/>
              </a:ext>
            </a:extLst>
          </p:cNvPr>
          <p:cNvCxnSpPr>
            <a:cxnSpLocks/>
          </p:cNvCxnSpPr>
          <p:nvPr/>
        </p:nvCxnSpPr>
        <p:spPr>
          <a:xfrm>
            <a:off x="7873969" y="2674448"/>
            <a:ext cx="7724" cy="128795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8" name="Straight Connector 77">
            <a:extLst>
              <a:ext uri="{FF2B5EF4-FFF2-40B4-BE49-F238E27FC236}">
                <a16:creationId xmlns:a16="http://schemas.microsoft.com/office/drawing/2014/main" id="{B1922ED5-C3D8-43D8-A00D-1D6BC9201DBA}"/>
              </a:ext>
            </a:extLst>
          </p:cNvPr>
          <p:cNvCxnSpPr/>
          <p:nvPr/>
        </p:nvCxnSpPr>
        <p:spPr>
          <a:xfrm flipH="1">
            <a:off x="7873968" y="2840262"/>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9" name="Straight Connector 78">
            <a:extLst>
              <a:ext uri="{FF2B5EF4-FFF2-40B4-BE49-F238E27FC236}">
                <a16:creationId xmlns:a16="http://schemas.microsoft.com/office/drawing/2014/main" id="{77019ED2-6D69-4A60-9D19-D4DB786EA3A0}"/>
              </a:ext>
            </a:extLst>
          </p:cNvPr>
          <p:cNvCxnSpPr/>
          <p:nvPr/>
        </p:nvCxnSpPr>
        <p:spPr>
          <a:xfrm flipH="1">
            <a:off x="7873968" y="3213518"/>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1" name="Straight Connector 80">
            <a:extLst>
              <a:ext uri="{FF2B5EF4-FFF2-40B4-BE49-F238E27FC236}">
                <a16:creationId xmlns:a16="http://schemas.microsoft.com/office/drawing/2014/main" id="{9796A12F-4125-4C05-8EE8-A388740C580D}"/>
              </a:ext>
            </a:extLst>
          </p:cNvPr>
          <p:cNvCxnSpPr/>
          <p:nvPr/>
        </p:nvCxnSpPr>
        <p:spPr>
          <a:xfrm flipH="1">
            <a:off x="7877837" y="3581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3" name="Straight Connector 82">
            <a:extLst>
              <a:ext uri="{FF2B5EF4-FFF2-40B4-BE49-F238E27FC236}">
                <a16:creationId xmlns:a16="http://schemas.microsoft.com/office/drawing/2014/main" id="{7FDC5F4B-9BF0-42AD-B8BB-2F2399BCF1E2}"/>
              </a:ext>
            </a:extLst>
          </p:cNvPr>
          <p:cNvCxnSpPr/>
          <p:nvPr/>
        </p:nvCxnSpPr>
        <p:spPr>
          <a:xfrm flipH="1">
            <a:off x="7881693" y="3962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93" name="Text Box 42">
            <a:extLst>
              <a:ext uri="{FF2B5EF4-FFF2-40B4-BE49-F238E27FC236}">
                <a16:creationId xmlns:a16="http://schemas.microsoft.com/office/drawing/2014/main" id="{53BAB77F-E061-4834-9068-34BDF78AD071}"/>
              </a:ext>
            </a:extLst>
          </p:cNvPr>
          <p:cNvSpPr txBox="1">
            <a:spLocks noChangeArrowheads="1"/>
          </p:cNvSpPr>
          <p:nvPr/>
        </p:nvSpPr>
        <p:spPr bwMode="auto">
          <a:xfrm>
            <a:off x="8111387" y="3429000"/>
            <a:ext cx="856196"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Flat AC</a:t>
            </a:r>
          </a:p>
        </p:txBody>
      </p:sp>
      <p:sp>
        <p:nvSpPr>
          <p:cNvPr id="100" name="Text Box 23">
            <a:extLst>
              <a:ext uri="{FF2B5EF4-FFF2-40B4-BE49-F238E27FC236}">
                <a16:creationId xmlns:a16="http://schemas.microsoft.com/office/drawing/2014/main" id="{D8F2FCFF-2984-4836-B000-9C5601A8EAAA}"/>
              </a:ext>
            </a:extLst>
          </p:cNvPr>
          <p:cNvSpPr txBox="1">
            <a:spLocks noChangeArrowheads="1"/>
          </p:cNvSpPr>
          <p:nvPr/>
        </p:nvSpPr>
        <p:spPr bwMode="auto">
          <a:xfrm>
            <a:off x="5530369" y="2667000"/>
            <a:ext cx="2143536"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Aqueous misdirection</a:t>
            </a:r>
          </a:p>
        </p:txBody>
      </p:sp>
      <p:cxnSp>
        <p:nvCxnSpPr>
          <p:cNvPr id="104" name="Straight Connector 103">
            <a:extLst>
              <a:ext uri="{FF2B5EF4-FFF2-40B4-BE49-F238E27FC236}">
                <a16:creationId xmlns:a16="http://schemas.microsoft.com/office/drawing/2014/main" id="{49D87D4A-E317-4446-9B95-5184CB3968F3}"/>
              </a:ext>
            </a:extLst>
          </p:cNvPr>
          <p:cNvCxnSpPr>
            <a:cxnSpLocks/>
          </p:cNvCxnSpPr>
          <p:nvPr/>
        </p:nvCxnSpPr>
        <p:spPr>
          <a:xfrm flipH="1">
            <a:off x="5316229" y="2667000"/>
            <a:ext cx="7397" cy="25314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5" name="Straight Connector 104">
            <a:extLst>
              <a:ext uri="{FF2B5EF4-FFF2-40B4-BE49-F238E27FC236}">
                <a16:creationId xmlns:a16="http://schemas.microsoft.com/office/drawing/2014/main" id="{F40B6D71-75A8-4A88-864D-00D14C2F710D}"/>
              </a:ext>
            </a:extLst>
          </p:cNvPr>
          <p:cNvCxnSpPr/>
          <p:nvPr/>
        </p:nvCxnSpPr>
        <p:spPr>
          <a:xfrm flipH="1">
            <a:off x="5323624" y="2832814"/>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6" name="Straight Connector 105">
            <a:extLst>
              <a:ext uri="{FF2B5EF4-FFF2-40B4-BE49-F238E27FC236}">
                <a16:creationId xmlns:a16="http://schemas.microsoft.com/office/drawing/2014/main" id="{010BF7B2-AA07-4DCF-822D-E2DB5CC0BF59}"/>
              </a:ext>
            </a:extLst>
          </p:cNvPr>
          <p:cNvCxnSpPr/>
          <p:nvPr/>
        </p:nvCxnSpPr>
        <p:spPr>
          <a:xfrm flipH="1">
            <a:off x="5323624" y="3360065"/>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a:extLst>
              <a:ext uri="{FF2B5EF4-FFF2-40B4-BE49-F238E27FC236}">
                <a16:creationId xmlns:a16="http://schemas.microsoft.com/office/drawing/2014/main" id="{BAC8035C-3999-4C31-93CD-6C0D2ADEB73B}"/>
              </a:ext>
            </a:extLst>
          </p:cNvPr>
          <p:cNvCxnSpPr/>
          <p:nvPr/>
        </p:nvCxnSpPr>
        <p:spPr>
          <a:xfrm flipH="1">
            <a:off x="5323536" y="3786938"/>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8" name="Straight Connector 107">
            <a:extLst>
              <a:ext uri="{FF2B5EF4-FFF2-40B4-BE49-F238E27FC236}">
                <a16:creationId xmlns:a16="http://schemas.microsoft.com/office/drawing/2014/main" id="{DB64CAEE-69B4-426A-8A5B-D1269DBF0F66}"/>
              </a:ext>
            </a:extLst>
          </p:cNvPr>
          <p:cNvCxnSpPr/>
          <p:nvPr/>
        </p:nvCxnSpPr>
        <p:spPr>
          <a:xfrm flipH="1">
            <a:off x="5327493" y="4249152"/>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12" name="Straight Connector 111">
            <a:extLst>
              <a:ext uri="{FF2B5EF4-FFF2-40B4-BE49-F238E27FC236}">
                <a16:creationId xmlns:a16="http://schemas.microsoft.com/office/drawing/2014/main" id="{99A16C30-4BE4-48E5-8B65-0C5F3039B8DC}"/>
              </a:ext>
            </a:extLst>
          </p:cNvPr>
          <p:cNvCxnSpPr/>
          <p:nvPr/>
        </p:nvCxnSpPr>
        <p:spPr>
          <a:xfrm flipH="1">
            <a:off x="5333455" y="51816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13" name="Text Box 42">
            <a:extLst>
              <a:ext uri="{FF2B5EF4-FFF2-40B4-BE49-F238E27FC236}">
                <a16:creationId xmlns:a16="http://schemas.microsoft.com/office/drawing/2014/main" id="{056DFFD9-3CA2-42E7-90FE-4F14522E3504}"/>
              </a:ext>
            </a:extLst>
          </p:cNvPr>
          <p:cNvSpPr txBox="1">
            <a:spLocks noChangeArrowheads="1"/>
          </p:cNvSpPr>
          <p:nvPr/>
        </p:nvSpPr>
        <p:spPr bwMode="auto">
          <a:xfrm>
            <a:off x="5533954" y="3623846"/>
            <a:ext cx="1563248"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Retinal surgery</a:t>
            </a:r>
          </a:p>
        </p:txBody>
      </p:sp>
      <p:sp>
        <p:nvSpPr>
          <p:cNvPr id="118" name="Text Box 47">
            <a:extLst>
              <a:ext uri="{FF2B5EF4-FFF2-40B4-BE49-F238E27FC236}">
                <a16:creationId xmlns:a16="http://schemas.microsoft.com/office/drawing/2014/main" id="{3F59D898-ECAD-49F0-9425-2A1BC8DDA7B5}"/>
              </a:ext>
            </a:extLst>
          </p:cNvPr>
          <p:cNvSpPr txBox="1">
            <a:spLocks noChangeArrowheads="1"/>
          </p:cNvSpPr>
          <p:nvPr/>
        </p:nvSpPr>
        <p:spPr bwMode="auto">
          <a:xfrm>
            <a:off x="5523688" y="4538246"/>
            <a:ext cx="1414170"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Drug-induced</a:t>
            </a:r>
          </a:p>
        </p:txBody>
      </p:sp>
      <p:sp>
        <p:nvSpPr>
          <p:cNvPr id="16" name="TextBox 15">
            <a:extLst>
              <a:ext uri="{FF2B5EF4-FFF2-40B4-BE49-F238E27FC236}">
                <a16:creationId xmlns:a16="http://schemas.microsoft.com/office/drawing/2014/main" id="{984E008D-FBBA-42B4-940E-EA26772E0161}"/>
              </a:ext>
            </a:extLst>
          </p:cNvPr>
          <p:cNvSpPr txBox="1"/>
          <p:nvPr/>
        </p:nvSpPr>
        <p:spPr>
          <a:xfrm>
            <a:off x="6230528" y="5257800"/>
            <a:ext cx="1326004" cy="369332"/>
          </a:xfrm>
          <a:prstGeom prst="rect">
            <a:avLst/>
          </a:prstGeom>
          <a:noFill/>
        </p:spPr>
        <p:txBody>
          <a:bodyPr wrap="none" rtlCol="0">
            <a:spAutoFit/>
          </a:bodyPr>
          <a:lstStyle/>
          <a:p>
            <a:pPr algn="ctr"/>
            <a:r>
              <a:rPr lang="en-US" dirty="0"/>
              <a:t>Both/Either</a:t>
            </a:r>
          </a:p>
        </p:txBody>
      </p:sp>
      <p:cxnSp>
        <p:nvCxnSpPr>
          <p:cNvPr id="125" name="Straight Connector 124">
            <a:extLst>
              <a:ext uri="{FF2B5EF4-FFF2-40B4-BE49-F238E27FC236}">
                <a16:creationId xmlns:a16="http://schemas.microsoft.com/office/drawing/2014/main" id="{01138141-D318-4ED7-A7FE-D8F2155CE890}"/>
              </a:ext>
            </a:extLst>
          </p:cNvPr>
          <p:cNvCxnSpPr/>
          <p:nvPr/>
        </p:nvCxnSpPr>
        <p:spPr>
          <a:xfrm flipH="1">
            <a:off x="5334000" y="4724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26" name="Straight Connector 125">
            <a:extLst>
              <a:ext uri="{FF2B5EF4-FFF2-40B4-BE49-F238E27FC236}">
                <a16:creationId xmlns:a16="http://schemas.microsoft.com/office/drawing/2014/main" id="{6A68A6E1-B33D-4DCB-B058-B68464DE4B44}"/>
              </a:ext>
            </a:extLst>
          </p:cNvPr>
          <p:cNvCxnSpPr/>
          <p:nvPr/>
        </p:nvCxnSpPr>
        <p:spPr>
          <a:xfrm flipH="1">
            <a:off x="6659428" y="6172200"/>
            <a:ext cx="24447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27" name="Text Box 47">
            <a:extLst>
              <a:ext uri="{FF2B5EF4-FFF2-40B4-BE49-F238E27FC236}">
                <a16:creationId xmlns:a16="http://schemas.microsoft.com/office/drawing/2014/main" id="{CB562EB8-FC3E-4FF1-9CAC-25A982EDFAD7}"/>
              </a:ext>
            </a:extLst>
          </p:cNvPr>
          <p:cNvSpPr txBox="1">
            <a:spLocks noChangeArrowheads="1"/>
          </p:cNvSpPr>
          <p:nvPr/>
        </p:nvSpPr>
        <p:spPr bwMode="auto">
          <a:xfrm>
            <a:off x="6929102" y="6002923"/>
            <a:ext cx="807401"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b="1" dirty="0"/>
              <a:t>Tumor</a:t>
            </a:r>
          </a:p>
        </p:txBody>
      </p:sp>
      <p:sp>
        <p:nvSpPr>
          <p:cNvPr id="128" name="Text Box 45">
            <a:extLst>
              <a:ext uri="{FF2B5EF4-FFF2-40B4-BE49-F238E27FC236}">
                <a16:creationId xmlns:a16="http://schemas.microsoft.com/office/drawing/2014/main" id="{2B14E4F1-0A9B-43CA-851A-DE098D068E26}"/>
              </a:ext>
            </a:extLst>
          </p:cNvPr>
          <p:cNvSpPr txBox="1">
            <a:spLocks noChangeArrowheads="1"/>
          </p:cNvSpPr>
          <p:nvPr/>
        </p:nvSpPr>
        <p:spPr bwMode="auto">
          <a:xfrm>
            <a:off x="6901248" y="5605046"/>
            <a:ext cx="1404552"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Inflammation</a:t>
            </a:r>
          </a:p>
        </p:txBody>
      </p:sp>
      <p:cxnSp>
        <p:nvCxnSpPr>
          <p:cNvPr id="129" name="Straight Connector 128">
            <a:extLst>
              <a:ext uri="{FF2B5EF4-FFF2-40B4-BE49-F238E27FC236}">
                <a16:creationId xmlns:a16="http://schemas.microsoft.com/office/drawing/2014/main" id="{1C03588A-559C-4FF7-A730-3C814B3E6C4C}"/>
              </a:ext>
            </a:extLst>
          </p:cNvPr>
          <p:cNvCxnSpPr/>
          <p:nvPr/>
        </p:nvCxnSpPr>
        <p:spPr>
          <a:xfrm flipH="1">
            <a:off x="6659973" y="5782355"/>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3" name="Straight Connector 22">
            <a:extLst>
              <a:ext uri="{FF2B5EF4-FFF2-40B4-BE49-F238E27FC236}">
                <a16:creationId xmlns:a16="http://schemas.microsoft.com/office/drawing/2014/main" id="{5227FDFD-469A-47AE-BC94-11CE6418AA83}"/>
              </a:ext>
            </a:extLst>
          </p:cNvPr>
          <p:cNvCxnSpPr/>
          <p:nvPr/>
        </p:nvCxnSpPr>
        <p:spPr>
          <a:xfrm>
            <a:off x="6659428" y="5596201"/>
            <a:ext cx="0" cy="5759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52" name="Text Box 47">
            <a:extLst>
              <a:ext uri="{FF2B5EF4-FFF2-40B4-BE49-F238E27FC236}">
                <a16:creationId xmlns:a16="http://schemas.microsoft.com/office/drawing/2014/main" id="{E3578916-9804-473C-8F06-D4FA0BCEDFD0}"/>
              </a:ext>
            </a:extLst>
          </p:cNvPr>
          <p:cNvSpPr txBox="1">
            <a:spLocks noChangeArrowheads="1"/>
          </p:cNvSpPr>
          <p:nvPr/>
        </p:nvSpPr>
        <p:spPr bwMode="auto">
          <a:xfrm>
            <a:off x="5543446" y="4055146"/>
            <a:ext cx="1619354"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err="1">
                <a:solidFill>
                  <a:schemeClr val="bg1">
                    <a:lumMod val="75000"/>
                  </a:schemeClr>
                </a:solidFill>
              </a:rPr>
              <a:t>Nanophthalmos</a:t>
            </a:r>
            <a:endParaRPr lang="en-US" altLang="en-US" sz="1600" dirty="0">
              <a:solidFill>
                <a:schemeClr val="bg1">
                  <a:lumMod val="75000"/>
                </a:schemeClr>
              </a:solidFill>
            </a:endParaRPr>
          </a:p>
        </p:txBody>
      </p:sp>
      <p:sp>
        <p:nvSpPr>
          <p:cNvPr id="53" name="Text Box 45">
            <a:extLst>
              <a:ext uri="{FF2B5EF4-FFF2-40B4-BE49-F238E27FC236}">
                <a16:creationId xmlns:a16="http://schemas.microsoft.com/office/drawing/2014/main" id="{57D1A14F-68FE-47D2-983C-1A879D66A9DC}"/>
              </a:ext>
            </a:extLst>
          </p:cNvPr>
          <p:cNvSpPr txBox="1">
            <a:spLocks noChangeArrowheads="1"/>
          </p:cNvSpPr>
          <p:nvPr/>
        </p:nvSpPr>
        <p:spPr bwMode="auto">
          <a:xfrm>
            <a:off x="5523688" y="5013493"/>
            <a:ext cx="582211"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PFV</a:t>
            </a:r>
          </a:p>
        </p:txBody>
      </p:sp>
      <p:sp>
        <p:nvSpPr>
          <p:cNvPr id="54" name="Text Box 42">
            <a:extLst>
              <a:ext uri="{FF2B5EF4-FFF2-40B4-BE49-F238E27FC236}">
                <a16:creationId xmlns:a16="http://schemas.microsoft.com/office/drawing/2014/main" id="{E1E37D2C-2C52-446B-843B-01E64990D3EC}"/>
              </a:ext>
            </a:extLst>
          </p:cNvPr>
          <p:cNvSpPr txBox="1">
            <a:spLocks noChangeArrowheads="1"/>
          </p:cNvSpPr>
          <p:nvPr/>
        </p:nvSpPr>
        <p:spPr bwMode="auto">
          <a:xfrm>
            <a:off x="5551406" y="3192546"/>
            <a:ext cx="2276072"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ERD/choroidal effusion</a:t>
            </a:r>
          </a:p>
        </p:txBody>
      </p:sp>
      <p:sp>
        <p:nvSpPr>
          <p:cNvPr id="3" name="TextBox 2">
            <a:extLst>
              <a:ext uri="{FF2B5EF4-FFF2-40B4-BE49-F238E27FC236}">
                <a16:creationId xmlns:a16="http://schemas.microsoft.com/office/drawing/2014/main" id="{347514E9-5EC1-4A4C-939E-A8E93F18C37C}"/>
              </a:ext>
            </a:extLst>
          </p:cNvPr>
          <p:cNvSpPr txBox="1"/>
          <p:nvPr/>
        </p:nvSpPr>
        <p:spPr>
          <a:xfrm>
            <a:off x="2522124" y="3660392"/>
            <a:ext cx="4941559" cy="1323439"/>
          </a:xfrm>
          <a:prstGeom prst="rect">
            <a:avLst/>
          </a:prstGeom>
          <a:solidFill>
            <a:srgbClr val="F8E284"/>
          </a:solidFill>
        </p:spPr>
        <p:txBody>
          <a:bodyPr wrap="square" rtlCol="0">
            <a:spAutoFit/>
          </a:bodyPr>
          <a:lstStyle/>
          <a:p>
            <a:r>
              <a:rPr lang="en-US" sz="1600" i="1" dirty="0">
                <a:solidFill>
                  <a:schemeClr val="bg1">
                    <a:lumMod val="75000"/>
                  </a:schemeClr>
                </a:solidFill>
              </a:rPr>
              <a:t>How would a tumor </a:t>
            </a:r>
            <a:r>
              <a:rPr lang="en-US" sz="1600" b="1" dirty="0">
                <a:solidFill>
                  <a:schemeClr val="bg1">
                    <a:lumMod val="75000"/>
                  </a:schemeClr>
                </a:solidFill>
              </a:rPr>
              <a:t>pull</a:t>
            </a:r>
            <a:r>
              <a:rPr lang="en-US" sz="1600" i="1" dirty="0">
                <a:solidFill>
                  <a:schemeClr val="bg1">
                    <a:lumMod val="75000"/>
                  </a:schemeClr>
                </a:solidFill>
              </a:rPr>
              <a:t> the angle closed?</a:t>
            </a:r>
          </a:p>
          <a:p>
            <a:r>
              <a:rPr lang="en-US" sz="1600" dirty="0">
                <a:solidFill>
                  <a:schemeClr val="bg1">
                    <a:lumMod val="75000"/>
                  </a:schemeClr>
                </a:solidFill>
              </a:rPr>
              <a:t>Via one of two mechanisms:</a:t>
            </a:r>
          </a:p>
          <a:p>
            <a:r>
              <a:rPr lang="en-US" sz="1600" dirty="0">
                <a:solidFill>
                  <a:schemeClr val="bg1">
                    <a:lumMod val="75000"/>
                  </a:schemeClr>
                </a:solidFill>
              </a:rPr>
              <a:t>--</a:t>
            </a:r>
            <a:r>
              <a:rPr lang="en-US" sz="1600" b="1" dirty="0">
                <a:solidFill>
                  <a:schemeClr val="bg1">
                    <a:lumMod val="75000"/>
                  </a:schemeClr>
                </a:solidFill>
              </a:rPr>
              <a:t>Tumor-induced NVI/NVA leading to NVG </a:t>
            </a:r>
          </a:p>
          <a:p>
            <a:r>
              <a:rPr lang="en-US" sz="1600" dirty="0">
                <a:solidFill>
                  <a:schemeClr val="bg1">
                    <a:lumMod val="75000"/>
                  </a:schemeClr>
                </a:solidFill>
              </a:rPr>
              <a:t>--Tumor necrosis can produce severe inflammation, leading to posterior synechiae and/or PAS</a:t>
            </a:r>
          </a:p>
        </p:txBody>
      </p:sp>
      <p:cxnSp>
        <p:nvCxnSpPr>
          <p:cNvPr id="21" name="Connector: Elbow 20">
            <a:extLst>
              <a:ext uri="{FF2B5EF4-FFF2-40B4-BE49-F238E27FC236}">
                <a16:creationId xmlns:a16="http://schemas.microsoft.com/office/drawing/2014/main" id="{9CBA8279-FC12-404D-8BDA-D555530A6D0D}"/>
              </a:ext>
            </a:extLst>
          </p:cNvPr>
          <p:cNvCxnSpPr>
            <a:cxnSpLocks/>
          </p:cNvCxnSpPr>
          <p:nvPr/>
        </p:nvCxnSpPr>
        <p:spPr>
          <a:xfrm rot="16200000" flipH="1">
            <a:off x="7622331" y="4255514"/>
            <a:ext cx="754914" cy="236191"/>
          </a:xfrm>
          <a:prstGeom prst="bentConnector3">
            <a:avLst>
              <a:gd name="adj1" fmla="val 104419"/>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69" name="Text Box 47">
            <a:extLst>
              <a:ext uri="{FF2B5EF4-FFF2-40B4-BE49-F238E27FC236}">
                <a16:creationId xmlns:a16="http://schemas.microsoft.com/office/drawing/2014/main" id="{4D97FD5C-B901-40BA-9E78-C8EB2D510429}"/>
              </a:ext>
            </a:extLst>
          </p:cNvPr>
          <p:cNvSpPr txBox="1">
            <a:spLocks noChangeArrowheads="1"/>
          </p:cNvSpPr>
          <p:nvPr/>
        </p:nvSpPr>
        <p:spPr bwMode="auto">
          <a:xfrm>
            <a:off x="8053281" y="4596111"/>
            <a:ext cx="807401" cy="338554"/>
          </a:xfrm>
          <a:prstGeom prst="rect">
            <a:avLst/>
          </a:prstGeom>
          <a:no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b="1" dirty="0"/>
              <a:t>Tumor</a:t>
            </a:r>
          </a:p>
        </p:txBody>
      </p:sp>
      <p:sp>
        <p:nvSpPr>
          <p:cNvPr id="60" name="Oval 59">
            <a:extLst>
              <a:ext uri="{FF2B5EF4-FFF2-40B4-BE49-F238E27FC236}">
                <a16:creationId xmlns:a16="http://schemas.microsoft.com/office/drawing/2014/main" id="{CA065540-8F70-427E-B5F7-7CA834BCF4A0}"/>
              </a:ext>
            </a:extLst>
          </p:cNvPr>
          <p:cNvSpPr/>
          <p:nvPr/>
        </p:nvSpPr>
        <p:spPr>
          <a:xfrm>
            <a:off x="8014693" y="4556358"/>
            <a:ext cx="884575" cy="430469"/>
          </a:xfrm>
          <a:prstGeom prst="ellipse">
            <a:avLst/>
          </a:prstGeom>
          <a:noFill/>
          <a:ln>
            <a:solidFill>
              <a:schemeClr val="tx1"/>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Oval 60">
            <a:extLst>
              <a:ext uri="{FF2B5EF4-FFF2-40B4-BE49-F238E27FC236}">
                <a16:creationId xmlns:a16="http://schemas.microsoft.com/office/drawing/2014/main" id="{1D60E733-458F-4513-A33D-57D1D4924388}"/>
              </a:ext>
            </a:extLst>
          </p:cNvPr>
          <p:cNvSpPr/>
          <p:nvPr/>
        </p:nvSpPr>
        <p:spPr>
          <a:xfrm>
            <a:off x="6858000" y="5956965"/>
            <a:ext cx="911200" cy="430469"/>
          </a:xfrm>
          <a:prstGeom prst="ellipse">
            <a:avLst/>
          </a:prstGeom>
          <a:noFill/>
          <a:ln>
            <a:solidFill>
              <a:schemeClr val="tx1"/>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 name="TextBox 54">
            <a:extLst>
              <a:ext uri="{FF2B5EF4-FFF2-40B4-BE49-F238E27FC236}">
                <a16:creationId xmlns:a16="http://schemas.microsoft.com/office/drawing/2014/main" id="{C1EB801A-28D1-48F8-BD32-B399C11303A4}"/>
              </a:ext>
            </a:extLst>
          </p:cNvPr>
          <p:cNvSpPr txBox="1"/>
          <p:nvPr/>
        </p:nvSpPr>
        <p:spPr>
          <a:xfrm>
            <a:off x="1961146" y="4571141"/>
            <a:ext cx="4202882" cy="954107"/>
          </a:xfrm>
          <a:prstGeom prst="rect">
            <a:avLst/>
          </a:prstGeom>
          <a:solidFill>
            <a:schemeClr val="accent5">
              <a:lumMod val="75000"/>
            </a:schemeClr>
          </a:solidFill>
        </p:spPr>
        <p:txBody>
          <a:bodyPr wrap="none" rtlCol="0">
            <a:spAutoFit/>
          </a:bodyPr>
          <a:lstStyle/>
          <a:p>
            <a:r>
              <a:rPr lang="en-US" sz="1400" i="1" dirty="0">
                <a:solidFill>
                  <a:schemeClr val="bg1">
                    <a:lumMod val="50000"/>
                  </a:schemeClr>
                </a:solidFill>
              </a:rPr>
              <a:t>Which tumors are notorious for inducing NVI/NVA?</a:t>
            </a:r>
          </a:p>
          <a:p>
            <a:r>
              <a:rPr lang="en-US" sz="1400" dirty="0">
                <a:solidFill>
                  <a:schemeClr val="bg1">
                    <a:lumMod val="50000"/>
                  </a:schemeClr>
                </a:solidFill>
              </a:rPr>
              <a:t>--Retinoblastoma</a:t>
            </a:r>
          </a:p>
          <a:p>
            <a:r>
              <a:rPr lang="en-US" sz="1400" dirty="0">
                <a:solidFill>
                  <a:schemeClr val="bg1">
                    <a:lumMod val="50000"/>
                  </a:schemeClr>
                </a:solidFill>
              </a:rPr>
              <a:t>--</a:t>
            </a:r>
            <a:r>
              <a:rPr lang="en-US" sz="1400" b="1" dirty="0" err="1">
                <a:solidFill>
                  <a:srgbClr val="0000FF"/>
                </a:solidFill>
              </a:rPr>
              <a:t>Medulloepithelioma</a:t>
            </a:r>
            <a:endParaRPr lang="en-US" sz="1400" b="1" dirty="0">
              <a:solidFill>
                <a:schemeClr val="bg1">
                  <a:lumMod val="50000"/>
                </a:schemeClr>
              </a:solidFill>
            </a:endParaRPr>
          </a:p>
          <a:p>
            <a:r>
              <a:rPr lang="en-US" sz="1400" dirty="0">
                <a:solidFill>
                  <a:schemeClr val="bg1">
                    <a:lumMod val="50000"/>
                  </a:schemeClr>
                </a:solidFill>
              </a:rPr>
              <a:t>--Choroidal melanoma</a:t>
            </a:r>
          </a:p>
        </p:txBody>
      </p:sp>
      <p:sp>
        <p:nvSpPr>
          <p:cNvPr id="64" name="Oval 63">
            <a:extLst>
              <a:ext uri="{FF2B5EF4-FFF2-40B4-BE49-F238E27FC236}">
                <a16:creationId xmlns:a16="http://schemas.microsoft.com/office/drawing/2014/main" id="{B6FDA726-B038-46E1-97EB-CE861F79FF2F}"/>
              </a:ext>
            </a:extLst>
          </p:cNvPr>
          <p:cNvSpPr/>
          <p:nvPr/>
        </p:nvSpPr>
        <p:spPr>
          <a:xfrm>
            <a:off x="1981200" y="4935555"/>
            <a:ext cx="1992477" cy="430469"/>
          </a:xfrm>
          <a:prstGeom prst="ellipse">
            <a:avLst/>
          </a:prstGeom>
          <a:noFill/>
          <a:ln>
            <a:solidFill>
              <a:schemeClr val="tx1"/>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TextBox 64">
            <a:extLst>
              <a:ext uri="{FF2B5EF4-FFF2-40B4-BE49-F238E27FC236}">
                <a16:creationId xmlns:a16="http://schemas.microsoft.com/office/drawing/2014/main" id="{53A81FEA-2B87-4DC1-82E1-7A47FA1F3A48}"/>
              </a:ext>
            </a:extLst>
          </p:cNvPr>
          <p:cNvSpPr txBox="1"/>
          <p:nvPr/>
        </p:nvSpPr>
        <p:spPr>
          <a:xfrm>
            <a:off x="709188" y="830282"/>
            <a:ext cx="4776985" cy="3970318"/>
          </a:xfrm>
          <a:prstGeom prst="rect">
            <a:avLst/>
          </a:prstGeom>
          <a:solidFill>
            <a:schemeClr val="accent1">
              <a:lumMod val="75000"/>
            </a:schemeClr>
          </a:solidFill>
        </p:spPr>
        <p:txBody>
          <a:bodyPr wrap="square" rtlCol="0">
            <a:spAutoFit/>
          </a:bodyPr>
          <a:lstStyle/>
          <a:p>
            <a:r>
              <a:rPr lang="en-US" sz="1400" i="1" dirty="0">
                <a:solidFill>
                  <a:schemeClr val="bg1"/>
                </a:solidFill>
              </a:rPr>
              <a:t>In a nutshell, what sort of tumor is a </a:t>
            </a:r>
            <a:r>
              <a:rPr lang="en-US" sz="1400" dirty="0" err="1">
                <a:solidFill>
                  <a:schemeClr val="bg1"/>
                </a:solidFill>
              </a:rPr>
              <a:t>medulloepithelioma</a:t>
            </a:r>
            <a:r>
              <a:rPr lang="en-US" sz="1400" i="1" dirty="0">
                <a:solidFill>
                  <a:schemeClr val="bg1"/>
                </a:solidFill>
              </a:rPr>
              <a:t>?</a:t>
            </a:r>
          </a:p>
          <a:p>
            <a:r>
              <a:rPr lang="en-US" sz="1400" dirty="0">
                <a:solidFill>
                  <a:schemeClr val="bg1"/>
                </a:solidFill>
              </a:rPr>
              <a:t>A benign but locally very aggressive tumor of the nonpigmented  epithelium of the ciliary body</a:t>
            </a:r>
          </a:p>
          <a:p>
            <a:endParaRPr lang="en-US" sz="1400" i="1" dirty="0">
              <a:solidFill>
                <a:schemeClr val="bg1"/>
              </a:solidFill>
            </a:endParaRPr>
          </a:p>
          <a:p>
            <a:r>
              <a:rPr lang="en-US" sz="1400" i="1" dirty="0">
                <a:solidFill>
                  <a:schemeClr val="bg1"/>
                </a:solidFill>
              </a:rPr>
              <a:t>Is it common, or rare?</a:t>
            </a:r>
          </a:p>
          <a:p>
            <a:r>
              <a:rPr lang="en-US" sz="1400" dirty="0">
                <a:solidFill>
                  <a:schemeClr val="bg1"/>
                </a:solidFill>
              </a:rPr>
              <a:t>Rare</a:t>
            </a:r>
          </a:p>
          <a:p>
            <a:endParaRPr lang="en-US" sz="1400" b="1" dirty="0">
              <a:solidFill>
                <a:schemeClr val="bg1"/>
              </a:solidFill>
            </a:endParaRPr>
          </a:p>
          <a:p>
            <a:r>
              <a:rPr lang="en-US" sz="1400" i="1" dirty="0">
                <a:solidFill>
                  <a:schemeClr val="bg1"/>
                </a:solidFill>
              </a:rPr>
              <a:t>During what life-period does </a:t>
            </a:r>
            <a:r>
              <a:rPr lang="en-US" sz="1400" i="1" dirty="0" err="1">
                <a:solidFill>
                  <a:schemeClr val="bg1"/>
                </a:solidFill>
              </a:rPr>
              <a:t>medulloepithelioma</a:t>
            </a:r>
            <a:r>
              <a:rPr lang="en-US" sz="1400" i="1" dirty="0">
                <a:solidFill>
                  <a:schemeClr val="bg1"/>
                </a:solidFill>
              </a:rPr>
              <a:t> present?</a:t>
            </a:r>
          </a:p>
          <a:p>
            <a:r>
              <a:rPr lang="en-US" sz="1400" dirty="0">
                <a:solidFill>
                  <a:schemeClr val="accent1">
                    <a:lumMod val="75000"/>
                  </a:schemeClr>
                </a:solidFill>
              </a:rPr>
              <a:t>Childhood</a:t>
            </a:r>
          </a:p>
          <a:p>
            <a:endParaRPr lang="en-US" sz="1400" dirty="0">
              <a:solidFill>
                <a:schemeClr val="accent1">
                  <a:lumMod val="75000"/>
                </a:schemeClr>
              </a:solidFill>
            </a:endParaRPr>
          </a:p>
          <a:p>
            <a:r>
              <a:rPr lang="en-US" sz="1400" i="1" dirty="0">
                <a:solidFill>
                  <a:schemeClr val="accent1">
                    <a:lumMod val="75000"/>
                  </a:schemeClr>
                </a:solidFill>
              </a:rPr>
              <a:t>What clinical findings are commonly present?</a:t>
            </a:r>
          </a:p>
          <a:p>
            <a:r>
              <a:rPr lang="en-US" sz="1400" dirty="0">
                <a:solidFill>
                  <a:schemeClr val="accent1">
                    <a:lumMod val="75000"/>
                  </a:schemeClr>
                </a:solidFill>
              </a:rPr>
              <a:t>--ACG (duh)</a:t>
            </a:r>
          </a:p>
          <a:p>
            <a:r>
              <a:rPr lang="en-US" sz="1400" dirty="0">
                <a:solidFill>
                  <a:schemeClr val="accent1">
                    <a:lumMod val="75000"/>
                  </a:schemeClr>
                </a:solidFill>
              </a:rPr>
              <a:t>--Iris mass</a:t>
            </a:r>
          </a:p>
          <a:p>
            <a:r>
              <a:rPr lang="en-US" sz="1400" dirty="0">
                <a:solidFill>
                  <a:schemeClr val="accent1">
                    <a:lumMod val="75000"/>
                  </a:schemeClr>
                </a:solidFill>
              </a:rPr>
              <a:t>--</a:t>
            </a:r>
            <a:r>
              <a:rPr lang="en-US" sz="1400" dirty="0" err="1">
                <a:solidFill>
                  <a:schemeClr val="accent1">
                    <a:lumMod val="75000"/>
                  </a:schemeClr>
                </a:solidFill>
              </a:rPr>
              <a:t>Hyphema</a:t>
            </a:r>
            <a:endParaRPr lang="en-US" sz="1400" dirty="0">
              <a:solidFill>
                <a:schemeClr val="accent1">
                  <a:lumMod val="75000"/>
                </a:schemeClr>
              </a:solidFill>
            </a:endParaRPr>
          </a:p>
          <a:p>
            <a:r>
              <a:rPr lang="en-US" sz="1400" dirty="0">
                <a:solidFill>
                  <a:schemeClr val="accent1">
                    <a:lumMod val="75000"/>
                  </a:schemeClr>
                </a:solidFill>
              </a:rPr>
              <a:t>--Sectoral cataract</a:t>
            </a:r>
          </a:p>
          <a:p>
            <a:endParaRPr lang="en-US" sz="1400" dirty="0">
              <a:solidFill>
                <a:schemeClr val="accent1">
                  <a:lumMod val="75000"/>
                </a:schemeClr>
              </a:solidFill>
            </a:endParaRPr>
          </a:p>
          <a:p>
            <a:r>
              <a:rPr lang="en-US" sz="1400" i="1" dirty="0">
                <a:solidFill>
                  <a:schemeClr val="accent1">
                    <a:lumMod val="75000"/>
                  </a:schemeClr>
                </a:solidFill>
              </a:rPr>
              <a:t>How is it managed?</a:t>
            </a:r>
          </a:p>
          <a:p>
            <a:r>
              <a:rPr lang="en-US" sz="1400" dirty="0">
                <a:solidFill>
                  <a:schemeClr val="accent1">
                    <a:lumMod val="75000"/>
                  </a:schemeClr>
                </a:solidFill>
              </a:rPr>
              <a:t>Enucleation is usually required</a:t>
            </a:r>
          </a:p>
        </p:txBody>
      </p:sp>
    </p:spTree>
    <p:extLst>
      <p:ext uri="{BB962C8B-B14F-4D97-AF65-F5344CB8AC3E}">
        <p14:creationId xmlns:p14="http://schemas.microsoft.com/office/powerpoint/2010/main" val="2120952168"/>
      </p:ext>
    </p:extLst>
  </p:cSld>
  <p:clrMapOvr>
    <a:masterClrMapping/>
  </p:clrMapOvr>
</p:sld>
</file>

<file path=ppt/slides/slide4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Straight Arrow Connector 12">
            <a:extLst>
              <a:ext uri="{FF2B5EF4-FFF2-40B4-BE49-F238E27FC236}">
                <a16:creationId xmlns:a16="http://schemas.microsoft.com/office/drawing/2014/main" id="{A6DE2085-829C-480C-9216-69D6039C0A37}"/>
              </a:ext>
            </a:extLst>
          </p:cNvPr>
          <p:cNvCxnSpPr>
            <a:cxnSpLocks/>
          </p:cNvCxnSpPr>
          <p:nvPr/>
        </p:nvCxnSpPr>
        <p:spPr>
          <a:xfrm>
            <a:off x="6717173" y="1828800"/>
            <a:ext cx="0" cy="3462754"/>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43014" name="Text Box 6"/>
          <p:cNvSpPr txBox="1">
            <a:spLocks noChangeArrowheads="1"/>
          </p:cNvSpPr>
          <p:nvPr/>
        </p:nvSpPr>
        <p:spPr bwMode="auto">
          <a:xfrm>
            <a:off x="533400" y="2356376"/>
            <a:ext cx="1005403"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Lens-</a:t>
            </a:r>
          </a:p>
          <a:p>
            <a:pPr algn="ctr" eaLnBrk="1" hangingPunct="1">
              <a:lnSpc>
                <a:spcPct val="80000"/>
              </a:lnSpc>
              <a:spcBef>
                <a:spcPct val="0"/>
              </a:spcBef>
              <a:buClrTx/>
              <a:buSzTx/>
              <a:buFontTx/>
              <a:buNone/>
            </a:pPr>
            <a:r>
              <a:rPr lang="en-US" altLang="en-US" sz="1800" dirty="0">
                <a:solidFill>
                  <a:schemeClr val="bg1">
                    <a:lumMod val="75000"/>
                  </a:schemeClr>
                </a:solidFill>
              </a:rPr>
              <a:t>Induced</a:t>
            </a:r>
          </a:p>
        </p:txBody>
      </p:sp>
      <p:sp>
        <p:nvSpPr>
          <p:cNvPr id="43017" name="Text Box 14"/>
          <p:cNvSpPr txBox="1">
            <a:spLocks noChangeArrowheads="1"/>
          </p:cNvSpPr>
          <p:nvPr/>
        </p:nvSpPr>
        <p:spPr bwMode="auto">
          <a:xfrm>
            <a:off x="3026498" y="2365901"/>
            <a:ext cx="1633781"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Aphakic/</a:t>
            </a:r>
          </a:p>
          <a:p>
            <a:pPr algn="ctr" eaLnBrk="1" hangingPunct="1">
              <a:lnSpc>
                <a:spcPct val="80000"/>
              </a:lnSpc>
              <a:spcBef>
                <a:spcPct val="0"/>
              </a:spcBef>
              <a:buClrTx/>
              <a:buSzTx/>
              <a:buFontTx/>
              <a:buNone/>
            </a:pPr>
            <a:r>
              <a:rPr lang="en-US" altLang="en-US" sz="1800" dirty="0" err="1">
                <a:solidFill>
                  <a:schemeClr val="bg1">
                    <a:lumMod val="75000"/>
                  </a:schemeClr>
                </a:solidFill>
              </a:rPr>
              <a:t>Pseudophakic</a:t>
            </a:r>
            <a:endParaRPr lang="en-US" altLang="en-US" sz="1800" dirty="0">
              <a:solidFill>
                <a:schemeClr val="bg1">
                  <a:lumMod val="75000"/>
                </a:schemeClr>
              </a:solidFill>
            </a:endParaRPr>
          </a:p>
        </p:txBody>
      </p:sp>
      <p:sp>
        <p:nvSpPr>
          <p:cNvPr id="43031" name="Text Box 35"/>
          <p:cNvSpPr txBox="1">
            <a:spLocks noChangeArrowheads="1"/>
          </p:cNvSpPr>
          <p:nvPr/>
        </p:nvSpPr>
        <p:spPr bwMode="auto">
          <a:xfrm>
            <a:off x="1190847" y="1295400"/>
            <a:ext cx="2473754"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solidFill>
                  <a:schemeClr val="bg1">
                    <a:lumMod val="75000"/>
                  </a:schemeClr>
                </a:solidFill>
              </a:rPr>
              <a:t>w/ Pupillary Block</a:t>
            </a:r>
          </a:p>
        </p:txBody>
      </p:sp>
      <p:sp>
        <p:nvSpPr>
          <p:cNvPr id="43032" name="Text Box 36"/>
          <p:cNvSpPr txBox="1">
            <a:spLocks noChangeArrowheads="1"/>
          </p:cNvSpPr>
          <p:nvPr/>
        </p:nvSpPr>
        <p:spPr bwMode="auto">
          <a:xfrm>
            <a:off x="5181600" y="1295400"/>
            <a:ext cx="2630848"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t>w/o Pupillary Block</a:t>
            </a:r>
          </a:p>
        </p:txBody>
      </p:sp>
      <p:sp>
        <p:nvSpPr>
          <p:cNvPr id="49" name="Rectangle 2">
            <a:extLst>
              <a:ext uri="{FF2B5EF4-FFF2-40B4-BE49-F238E27FC236}">
                <a16:creationId xmlns:a16="http://schemas.microsoft.com/office/drawing/2014/main" id="{240EE5BF-F7D2-4FC8-A5DD-F6B5423153C6}"/>
              </a:ext>
            </a:extLst>
          </p:cNvPr>
          <p:cNvSpPr>
            <a:spLocks noGrp="1" noChangeArrowheads="1"/>
          </p:cNvSpPr>
          <p:nvPr>
            <p:ph type="title"/>
          </p:nvPr>
        </p:nvSpPr>
        <p:spPr>
          <a:xfrm>
            <a:off x="457200" y="304800"/>
            <a:ext cx="7543800" cy="563562"/>
          </a:xfrm>
        </p:spPr>
        <p:txBody>
          <a:bodyPr/>
          <a:lstStyle/>
          <a:p>
            <a:pPr eaLnBrk="1" hangingPunct="1"/>
            <a:r>
              <a:rPr lang="en-US" altLang="en-US" sz="3500" dirty="0"/>
              <a:t>A</a:t>
            </a:r>
          </a:p>
        </p:txBody>
      </p:sp>
      <p:sp>
        <p:nvSpPr>
          <p:cNvPr id="50" name="TextBox 49">
            <a:extLst>
              <a:ext uri="{FF2B5EF4-FFF2-40B4-BE49-F238E27FC236}">
                <a16:creationId xmlns:a16="http://schemas.microsoft.com/office/drawing/2014/main" id="{CF426230-46C8-405C-9015-99EF57762A2E}"/>
              </a:ext>
            </a:extLst>
          </p:cNvPr>
          <p:cNvSpPr txBox="1"/>
          <p:nvPr/>
        </p:nvSpPr>
        <p:spPr>
          <a:xfrm>
            <a:off x="2259496" y="189094"/>
            <a:ext cx="4607480" cy="400110"/>
          </a:xfrm>
          <a:prstGeom prst="rect">
            <a:avLst/>
          </a:prstGeom>
          <a:solidFill>
            <a:schemeClr val="accent1">
              <a:lumMod val="60000"/>
              <a:lumOff val="40000"/>
            </a:schemeClr>
          </a:solidFill>
        </p:spPr>
        <p:txBody>
          <a:bodyPr wrap="none" rtlCol="0">
            <a:spAutoFit/>
          </a:bodyPr>
          <a:lstStyle/>
          <a:p>
            <a:pPr algn="ctr"/>
            <a:r>
              <a:rPr lang="en-US" sz="2000" b="1" dirty="0"/>
              <a:t>Secondary Angle Closure Glaucoma</a:t>
            </a:r>
          </a:p>
        </p:txBody>
      </p:sp>
      <p:sp>
        <p:nvSpPr>
          <p:cNvPr id="2" name="TextBox 1">
            <a:extLst>
              <a:ext uri="{FF2B5EF4-FFF2-40B4-BE49-F238E27FC236}">
                <a16:creationId xmlns:a16="http://schemas.microsoft.com/office/drawing/2014/main" id="{A7E30BEC-923B-4C9A-A856-BDD0D882F6B8}"/>
              </a:ext>
            </a:extLst>
          </p:cNvPr>
          <p:cNvSpPr txBox="1"/>
          <p:nvPr/>
        </p:nvSpPr>
        <p:spPr>
          <a:xfrm>
            <a:off x="887305" y="2844119"/>
            <a:ext cx="1494320" cy="338554"/>
          </a:xfrm>
          <a:prstGeom prst="rect">
            <a:avLst/>
          </a:prstGeom>
          <a:noFill/>
        </p:spPr>
        <p:txBody>
          <a:bodyPr wrap="none" rtlCol="0">
            <a:spAutoFit/>
          </a:bodyPr>
          <a:lstStyle/>
          <a:p>
            <a:r>
              <a:rPr lang="en-US" sz="1600" dirty="0" err="1">
                <a:solidFill>
                  <a:schemeClr val="bg1">
                    <a:lumMod val="75000"/>
                  </a:schemeClr>
                </a:solidFill>
              </a:rPr>
              <a:t>Phacomorphic</a:t>
            </a:r>
            <a:endParaRPr lang="en-US" sz="1600" dirty="0">
              <a:solidFill>
                <a:schemeClr val="bg1">
                  <a:lumMod val="75000"/>
                </a:schemeClr>
              </a:solidFill>
            </a:endParaRPr>
          </a:p>
        </p:txBody>
      </p:sp>
      <p:sp>
        <p:nvSpPr>
          <p:cNvPr id="51" name="TextBox 50">
            <a:extLst>
              <a:ext uri="{FF2B5EF4-FFF2-40B4-BE49-F238E27FC236}">
                <a16:creationId xmlns:a16="http://schemas.microsoft.com/office/drawing/2014/main" id="{156069D4-340B-4160-A336-EBF73557CEE0}"/>
              </a:ext>
            </a:extLst>
          </p:cNvPr>
          <p:cNvSpPr txBox="1"/>
          <p:nvPr/>
        </p:nvSpPr>
        <p:spPr>
          <a:xfrm>
            <a:off x="884725" y="3175578"/>
            <a:ext cx="1402948" cy="338554"/>
          </a:xfrm>
          <a:prstGeom prst="rect">
            <a:avLst/>
          </a:prstGeom>
          <a:noFill/>
        </p:spPr>
        <p:txBody>
          <a:bodyPr wrap="none" rtlCol="0">
            <a:spAutoFit/>
          </a:bodyPr>
          <a:lstStyle/>
          <a:p>
            <a:r>
              <a:rPr lang="en-US" sz="1600" dirty="0">
                <a:solidFill>
                  <a:schemeClr val="bg1">
                    <a:lumMod val="75000"/>
                  </a:schemeClr>
                </a:solidFill>
              </a:rPr>
              <a:t>Ectopia </a:t>
            </a:r>
            <a:r>
              <a:rPr lang="en-US" sz="1600" dirty="0" err="1">
                <a:solidFill>
                  <a:schemeClr val="bg1">
                    <a:lumMod val="75000"/>
                  </a:schemeClr>
                </a:solidFill>
              </a:rPr>
              <a:t>lentis</a:t>
            </a:r>
            <a:endParaRPr lang="en-US" sz="1600" dirty="0">
              <a:solidFill>
                <a:schemeClr val="bg1">
                  <a:lumMod val="75000"/>
                </a:schemeClr>
              </a:solidFill>
            </a:endParaRPr>
          </a:p>
        </p:txBody>
      </p:sp>
      <p:cxnSp>
        <p:nvCxnSpPr>
          <p:cNvPr id="71" name="Straight Connector 70">
            <a:extLst>
              <a:ext uri="{FF2B5EF4-FFF2-40B4-BE49-F238E27FC236}">
                <a16:creationId xmlns:a16="http://schemas.microsoft.com/office/drawing/2014/main" id="{C104938D-BA8D-4E39-9D5F-9EE2012F2F3C}"/>
              </a:ext>
            </a:extLst>
          </p:cNvPr>
          <p:cNvCxnSpPr>
            <a:cxnSpLocks/>
          </p:cNvCxnSpPr>
          <p:nvPr/>
        </p:nvCxnSpPr>
        <p:spPr>
          <a:xfrm flipH="1">
            <a:off x="762665" y="3023488"/>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2A7E4E40-472F-4E50-8A7A-45C10FDD7171}"/>
              </a:ext>
            </a:extLst>
          </p:cNvPr>
          <p:cNvCxnSpPr>
            <a:cxnSpLocks/>
          </p:cNvCxnSpPr>
          <p:nvPr/>
        </p:nvCxnSpPr>
        <p:spPr>
          <a:xfrm flipH="1">
            <a:off x="762665" y="3347853"/>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C3924889-45B9-4383-9C9E-48F0A9C27AD8}"/>
              </a:ext>
            </a:extLst>
          </p:cNvPr>
          <p:cNvCxnSpPr>
            <a:cxnSpLocks/>
          </p:cNvCxnSpPr>
          <p:nvPr/>
        </p:nvCxnSpPr>
        <p:spPr>
          <a:xfrm flipH="1">
            <a:off x="748719" y="2838976"/>
            <a:ext cx="13947" cy="5088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 name="Straight Arrow Connector 5">
            <a:extLst>
              <a:ext uri="{FF2B5EF4-FFF2-40B4-BE49-F238E27FC236}">
                <a16:creationId xmlns:a16="http://schemas.microsoft.com/office/drawing/2014/main" id="{A3439F0C-5143-461F-8F3C-2E830785DEFC}"/>
              </a:ext>
            </a:extLst>
          </p:cNvPr>
          <p:cNvCxnSpPr>
            <a:stCxn id="50" idx="2"/>
          </p:cNvCxnSpPr>
          <p:nvPr/>
        </p:nvCxnSpPr>
        <p:spPr>
          <a:xfrm flipH="1">
            <a:off x="2971800" y="589204"/>
            <a:ext cx="1591436" cy="706196"/>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0" name="Straight Arrow Connector 9">
            <a:extLst>
              <a:ext uri="{FF2B5EF4-FFF2-40B4-BE49-F238E27FC236}">
                <a16:creationId xmlns:a16="http://schemas.microsoft.com/office/drawing/2014/main" id="{84DC796E-F6ED-4FBB-82D2-A260F480BF8A}"/>
              </a:ext>
            </a:extLst>
          </p:cNvPr>
          <p:cNvCxnSpPr>
            <a:cxnSpLocks/>
          </p:cNvCxnSpPr>
          <p:nvPr/>
        </p:nvCxnSpPr>
        <p:spPr>
          <a:xfrm>
            <a:off x="4572000" y="589204"/>
            <a:ext cx="1600200" cy="706196"/>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6" name="Straight Arrow Connector 25">
            <a:extLst>
              <a:ext uri="{FF2B5EF4-FFF2-40B4-BE49-F238E27FC236}">
                <a16:creationId xmlns:a16="http://schemas.microsoft.com/office/drawing/2014/main" id="{B70E0124-9B84-41A5-8D84-A66B7838A706}"/>
              </a:ext>
            </a:extLst>
          </p:cNvPr>
          <p:cNvCxnSpPr>
            <a:cxnSpLocks/>
          </p:cNvCxnSpPr>
          <p:nvPr/>
        </p:nvCxnSpPr>
        <p:spPr>
          <a:xfrm flipH="1">
            <a:off x="1159539" y="1828800"/>
            <a:ext cx="1290435" cy="478059"/>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28" name="Straight Arrow Connector 27">
            <a:extLst>
              <a:ext uri="{FF2B5EF4-FFF2-40B4-BE49-F238E27FC236}">
                <a16:creationId xmlns:a16="http://schemas.microsoft.com/office/drawing/2014/main" id="{567A4249-5C59-4416-8A8E-1C35913900AB}"/>
              </a:ext>
            </a:extLst>
          </p:cNvPr>
          <p:cNvCxnSpPr>
            <a:cxnSpLocks/>
          </p:cNvCxnSpPr>
          <p:nvPr/>
        </p:nvCxnSpPr>
        <p:spPr>
          <a:xfrm>
            <a:off x="2449973" y="1832208"/>
            <a:ext cx="1268784"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56" name="Text Box 6">
            <a:extLst>
              <a:ext uri="{FF2B5EF4-FFF2-40B4-BE49-F238E27FC236}">
                <a16:creationId xmlns:a16="http://schemas.microsoft.com/office/drawing/2014/main" id="{557983BD-9D64-49B9-A366-A08663B0451F}"/>
              </a:ext>
            </a:extLst>
          </p:cNvPr>
          <p:cNvSpPr txBox="1">
            <a:spLocks noChangeArrowheads="1"/>
          </p:cNvSpPr>
          <p:nvPr/>
        </p:nvSpPr>
        <p:spPr bwMode="auto">
          <a:xfrm>
            <a:off x="5029200" y="2356376"/>
            <a:ext cx="813043"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r" eaLnBrk="1" hangingPunct="1">
              <a:lnSpc>
                <a:spcPct val="80000"/>
              </a:lnSpc>
              <a:spcBef>
                <a:spcPct val="0"/>
              </a:spcBef>
              <a:buClrTx/>
              <a:buSzTx/>
              <a:buFontTx/>
              <a:buNone/>
            </a:pPr>
            <a:r>
              <a:rPr lang="en-US" altLang="en-US" sz="1800" dirty="0">
                <a:solidFill>
                  <a:schemeClr val="bg1">
                    <a:lumMod val="75000"/>
                  </a:schemeClr>
                </a:solidFill>
              </a:rPr>
              <a:t>‘Push’</a:t>
            </a:r>
          </a:p>
        </p:txBody>
      </p:sp>
      <p:sp>
        <p:nvSpPr>
          <p:cNvPr id="57" name="Text Box 14">
            <a:extLst>
              <a:ext uri="{FF2B5EF4-FFF2-40B4-BE49-F238E27FC236}">
                <a16:creationId xmlns:a16="http://schemas.microsoft.com/office/drawing/2014/main" id="{5DAFA1C1-3A29-4C27-A379-663FDD22E326}"/>
              </a:ext>
            </a:extLst>
          </p:cNvPr>
          <p:cNvSpPr txBox="1">
            <a:spLocks noChangeArrowheads="1"/>
          </p:cNvSpPr>
          <p:nvPr/>
        </p:nvSpPr>
        <p:spPr bwMode="auto">
          <a:xfrm>
            <a:off x="7620000" y="2365901"/>
            <a:ext cx="671979"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t>‘Pull’</a:t>
            </a:r>
          </a:p>
        </p:txBody>
      </p:sp>
      <p:cxnSp>
        <p:nvCxnSpPr>
          <p:cNvPr id="58" name="Straight Arrow Connector 57">
            <a:extLst>
              <a:ext uri="{FF2B5EF4-FFF2-40B4-BE49-F238E27FC236}">
                <a16:creationId xmlns:a16="http://schemas.microsoft.com/office/drawing/2014/main" id="{E874FEE9-46BD-46A3-90A3-DE7CC220FBFF}"/>
              </a:ext>
            </a:extLst>
          </p:cNvPr>
          <p:cNvCxnSpPr>
            <a:cxnSpLocks/>
          </p:cNvCxnSpPr>
          <p:nvPr/>
        </p:nvCxnSpPr>
        <p:spPr>
          <a:xfrm flipH="1">
            <a:off x="5867400" y="1828800"/>
            <a:ext cx="849775"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59" name="Straight Arrow Connector 58">
            <a:extLst>
              <a:ext uri="{FF2B5EF4-FFF2-40B4-BE49-F238E27FC236}">
                <a16:creationId xmlns:a16="http://schemas.microsoft.com/office/drawing/2014/main" id="{C370A4A1-FE96-4E70-B89E-839542A5E241}"/>
              </a:ext>
            </a:extLst>
          </p:cNvPr>
          <p:cNvCxnSpPr>
            <a:cxnSpLocks/>
          </p:cNvCxnSpPr>
          <p:nvPr/>
        </p:nvCxnSpPr>
        <p:spPr>
          <a:xfrm>
            <a:off x="6717173" y="1832208"/>
            <a:ext cx="902827" cy="474047"/>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62" name="Text Box 16">
            <a:extLst>
              <a:ext uri="{FF2B5EF4-FFF2-40B4-BE49-F238E27FC236}">
                <a16:creationId xmlns:a16="http://schemas.microsoft.com/office/drawing/2014/main" id="{33538067-0726-41B0-93FF-357EF00CA62D}"/>
              </a:ext>
            </a:extLst>
          </p:cNvPr>
          <p:cNvSpPr txBox="1">
            <a:spLocks noChangeArrowheads="1"/>
          </p:cNvSpPr>
          <p:nvPr/>
        </p:nvSpPr>
        <p:spPr bwMode="auto">
          <a:xfrm>
            <a:off x="8065437" y="2684785"/>
            <a:ext cx="628698"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NVG</a:t>
            </a:r>
          </a:p>
        </p:txBody>
      </p:sp>
      <p:sp>
        <p:nvSpPr>
          <p:cNvPr id="70" name="Text Box 21">
            <a:extLst>
              <a:ext uri="{FF2B5EF4-FFF2-40B4-BE49-F238E27FC236}">
                <a16:creationId xmlns:a16="http://schemas.microsoft.com/office/drawing/2014/main" id="{86C32650-BE1F-4CC3-8DB5-0C136D877E6F}"/>
              </a:ext>
            </a:extLst>
          </p:cNvPr>
          <p:cNvSpPr txBox="1">
            <a:spLocks noChangeArrowheads="1"/>
          </p:cNvSpPr>
          <p:nvPr/>
        </p:nvSpPr>
        <p:spPr bwMode="auto">
          <a:xfrm>
            <a:off x="8070534" y="3048000"/>
            <a:ext cx="526106"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a:solidFill>
                  <a:schemeClr val="bg1">
                    <a:lumMod val="75000"/>
                  </a:schemeClr>
                </a:solidFill>
              </a:rPr>
              <a:t>ICE</a:t>
            </a:r>
          </a:p>
        </p:txBody>
      </p:sp>
      <p:sp>
        <p:nvSpPr>
          <p:cNvPr id="75" name="Text Box 45">
            <a:extLst>
              <a:ext uri="{FF2B5EF4-FFF2-40B4-BE49-F238E27FC236}">
                <a16:creationId xmlns:a16="http://schemas.microsoft.com/office/drawing/2014/main" id="{2B6EDA2D-8F55-4DFD-A225-8C03CE6FC7F3}"/>
              </a:ext>
            </a:extLst>
          </p:cNvPr>
          <p:cNvSpPr txBox="1">
            <a:spLocks noChangeArrowheads="1"/>
          </p:cNvSpPr>
          <p:nvPr/>
        </p:nvSpPr>
        <p:spPr bwMode="auto">
          <a:xfrm>
            <a:off x="8073162" y="3810000"/>
            <a:ext cx="1070837" cy="74635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ts val="1700"/>
              </a:lnSpc>
              <a:spcBef>
                <a:spcPct val="0"/>
              </a:spcBef>
              <a:buClrTx/>
              <a:buSzTx/>
              <a:buFontTx/>
              <a:buNone/>
            </a:pPr>
            <a:r>
              <a:rPr lang="en-US" altLang="en-US" sz="1600" dirty="0">
                <a:solidFill>
                  <a:schemeClr val="bg1">
                    <a:lumMod val="75000"/>
                  </a:schemeClr>
                </a:solidFill>
              </a:rPr>
              <a:t>Epithelial/ fibrous ingrowth</a:t>
            </a:r>
          </a:p>
        </p:txBody>
      </p:sp>
      <p:cxnSp>
        <p:nvCxnSpPr>
          <p:cNvPr id="77" name="Straight Connector 76">
            <a:extLst>
              <a:ext uri="{FF2B5EF4-FFF2-40B4-BE49-F238E27FC236}">
                <a16:creationId xmlns:a16="http://schemas.microsoft.com/office/drawing/2014/main" id="{FC090BD7-F2E1-4464-B57B-9CBE5874C89B}"/>
              </a:ext>
            </a:extLst>
          </p:cNvPr>
          <p:cNvCxnSpPr>
            <a:cxnSpLocks/>
          </p:cNvCxnSpPr>
          <p:nvPr/>
        </p:nvCxnSpPr>
        <p:spPr>
          <a:xfrm>
            <a:off x="7873969" y="2674448"/>
            <a:ext cx="7724" cy="128795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8" name="Straight Connector 77">
            <a:extLst>
              <a:ext uri="{FF2B5EF4-FFF2-40B4-BE49-F238E27FC236}">
                <a16:creationId xmlns:a16="http://schemas.microsoft.com/office/drawing/2014/main" id="{B1922ED5-C3D8-43D8-A00D-1D6BC9201DBA}"/>
              </a:ext>
            </a:extLst>
          </p:cNvPr>
          <p:cNvCxnSpPr/>
          <p:nvPr/>
        </p:nvCxnSpPr>
        <p:spPr>
          <a:xfrm flipH="1">
            <a:off x="7873968" y="2840262"/>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9" name="Straight Connector 78">
            <a:extLst>
              <a:ext uri="{FF2B5EF4-FFF2-40B4-BE49-F238E27FC236}">
                <a16:creationId xmlns:a16="http://schemas.microsoft.com/office/drawing/2014/main" id="{77019ED2-6D69-4A60-9D19-D4DB786EA3A0}"/>
              </a:ext>
            </a:extLst>
          </p:cNvPr>
          <p:cNvCxnSpPr/>
          <p:nvPr/>
        </p:nvCxnSpPr>
        <p:spPr>
          <a:xfrm flipH="1">
            <a:off x="7873968" y="3213518"/>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1" name="Straight Connector 80">
            <a:extLst>
              <a:ext uri="{FF2B5EF4-FFF2-40B4-BE49-F238E27FC236}">
                <a16:creationId xmlns:a16="http://schemas.microsoft.com/office/drawing/2014/main" id="{9796A12F-4125-4C05-8EE8-A388740C580D}"/>
              </a:ext>
            </a:extLst>
          </p:cNvPr>
          <p:cNvCxnSpPr/>
          <p:nvPr/>
        </p:nvCxnSpPr>
        <p:spPr>
          <a:xfrm flipH="1">
            <a:off x="7877837" y="3581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3" name="Straight Connector 82">
            <a:extLst>
              <a:ext uri="{FF2B5EF4-FFF2-40B4-BE49-F238E27FC236}">
                <a16:creationId xmlns:a16="http://schemas.microsoft.com/office/drawing/2014/main" id="{7FDC5F4B-9BF0-42AD-B8BB-2F2399BCF1E2}"/>
              </a:ext>
            </a:extLst>
          </p:cNvPr>
          <p:cNvCxnSpPr/>
          <p:nvPr/>
        </p:nvCxnSpPr>
        <p:spPr>
          <a:xfrm flipH="1">
            <a:off x="7881693" y="3962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93" name="Text Box 42">
            <a:extLst>
              <a:ext uri="{FF2B5EF4-FFF2-40B4-BE49-F238E27FC236}">
                <a16:creationId xmlns:a16="http://schemas.microsoft.com/office/drawing/2014/main" id="{53BAB77F-E061-4834-9068-34BDF78AD071}"/>
              </a:ext>
            </a:extLst>
          </p:cNvPr>
          <p:cNvSpPr txBox="1">
            <a:spLocks noChangeArrowheads="1"/>
          </p:cNvSpPr>
          <p:nvPr/>
        </p:nvSpPr>
        <p:spPr bwMode="auto">
          <a:xfrm>
            <a:off x="8111387" y="3429000"/>
            <a:ext cx="856196"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Flat AC</a:t>
            </a:r>
          </a:p>
        </p:txBody>
      </p:sp>
      <p:sp>
        <p:nvSpPr>
          <p:cNvPr id="100" name="Text Box 23">
            <a:extLst>
              <a:ext uri="{FF2B5EF4-FFF2-40B4-BE49-F238E27FC236}">
                <a16:creationId xmlns:a16="http://schemas.microsoft.com/office/drawing/2014/main" id="{D8F2FCFF-2984-4836-B000-9C5601A8EAAA}"/>
              </a:ext>
            </a:extLst>
          </p:cNvPr>
          <p:cNvSpPr txBox="1">
            <a:spLocks noChangeArrowheads="1"/>
          </p:cNvSpPr>
          <p:nvPr/>
        </p:nvSpPr>
        <p:spPr bwMode="auto">
          <a:xfrm>
            <a:off x="5530369" y="2667000"/>
            <a:ext cx="2143536"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Aqueous misdirection</a:t>
            </a:r>
          </a:p>
        </p:txBody>
      </p:sp>
      <p:cxnSp>
        <p:nvCxnSpPr>
          <p:cNvPr id="104" name="Straight Connector 103">
            <a:extLst>
              <a:ext uri="{FF2B5EF4-FFF2-40B4-BE49-F238E27FC236}">
                <a16:creationId xmlns:a16="http://schemas.microsoft.com/office/drawing/2014/main" id="{49D87D4A-E317-4446-9B95-5184CB3968F3}"/>
              </a:ext>
            </a:extLst>
          </p:cNvPr>
          <p:cNvCxnSpPr>
            <a:cxnSpLocks/>
          </p:cNvCxnSpPr>
          <p:nvPr/>
        </p:nvCxnSpPr>
        <p:spPr>
          <a:xfrm flipH="1">
            <a:off x="5316229" y="2667000"/>
            <a:ext cx="7397" cy="25314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5" name="Straight Connector 104">
            <a:extLst>
              <a:ext uri="{FF2B5EF4-FFF2-40B4-BE49-F238E27FC236}">
                <a16:creationId xmlns:a16="http://schemas.microsoft.com/office/drawing/2014/main" id="{F40B6D71-75A8-4A88-864D-00D14C2F710D}"/>
              </a:ext>
            </a:extLst>
          </p:cNvPr>
          <p:cNvCxnSpPr/>
          <p:nvPr/>
        </p:nvCxnSpPr>
        <p:spPr>
          <a:xfrm flipH="1">
            <a:off x="5323624" y="2832814"/>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6" name="Straight Connector 105">
            <a:extLst>
              <a:ext uri="{FF2B5EF4-FFF2-40B4-BE49-F238E27FC236}">
                <a16:creationId xmlns:a16="http://schemas.microsoft.com/office/drawing/2014/main" id="{010BF7B2-AA07-4DCF-822D-E2DB5CC0BF59}"/>
              </a:ext>
            </a:extLst>
          </p:cNvPr>
          <p:cNvCxnSpPr/>
          <p:nvPr/>
        </p:nvCxnSpPr>
        <p:spPr>
          <a:xfrm flipH="1">
            <a:off x="5323624" y="3360065"/>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a:extLst>
              <a:ext uri="{FF2B5EF4-FFF2-40B4-BE49-F238E27FC236}">
                <a16:creationId xmlns:a16="http://schemas.microsoft.com/office/drawing/2014/main" id="{BAC8035C-3999-4C31-93CD-6C0D2ADEB73B}"/>
              </a:ext>
            </a:extLst>
          </p:cNvPr>
          <p:cNvCxnSpPr/>
          <p:nvPr/>
        </p:nvCxnSpPr>
        <p:spPr>
          <a:xfrm flipH="1">
            <a:off x="5323536" y="3786938"/>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8" name="Straight Connector 107">
            <a:extLst>
              <a:ext uri="{FF2B5EF4-FFF2-40B4-BE49-F238E27FC236}">
                <a16:creationId xmlns:a16="http://schemas.microsoft.com/office/drawing/2014/main" id="{DB64CAEE-69B4-426A-8A5B-D1269DBF0F66}"/>
              </a:ext>
            </a:extLst>
          </p:cNvPr>
          <p:cNvCxnSpPr/>
          <p:nvPr/>
        </p:nvCxnSpPr>
        <p:spPr>
          <a:xfrm flipH="1">
            <a:off x="5327493" y="4249152"/>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12" name="Straight Connector 111">
            <a:extLst>
              <a:ext uri="{FF2B5EF4-FFF2-40B4-BE49-F238E27FC236}">
                <a16:creationId xmlns:a16="http://schemas.microsoft.com/office/drawing/2014/main" id="{99A16C30-4BE4-48E5-8B65-0C5F3039B8DC}"/>
              </a:ext>
            </a:extLst>
          </p:cNvPr>
          <p:cNvCxnSpPr/>
          <p:nvPr/>
        </p:nvCxnSpPr>
        <p:spPr>
          <a:xfrm flipH="1">
            <a:off x="5333455" y="51816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13" name="Text Box 42">
            <a:extLst>
              <a:ext uri="{FF2B5EF4-FFF2-40B4-BE49-F238E27FC236}">
                <a16:creationId xmlns:a16="http://schemas.microsoft.com/office/drawing/2014/main" id="{056DFFD9-3CA2-42E7-90FE-4F14522E3504}"/>
              </a:ext>
            </a:extLst>
          </p:cNvPr>
          <p:cNvSpPr txBox="1">
            <a:spLocks noChangeArrowheads="1"/>
          </p:cNvSpPr>
          <p:nvPr/>
        </p:nvSpPr>
        <p:spPr bwMode="auto">
          <a:xfrm>
            <a:off x="5533954" y="3623846"/>
            <a:ext cx="1563248"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Retinal surgery</a:t>
            </a:r>
          </a:p>
        </p:txBody>
      </p:sp>
      <p:sp>
        <p:nvSpPr>
          <p:cNvPr id="118" name="Text Box 47">
            <a:extLst>
              <a:ext uri="{FF2B5EF4-FFF2-40B4-BE49-F238E27FC236}">
                <a16:creationId xmlns:a16="http://schemas.microsoft.com/office/drawing/2014/main" id="{3F59D898-ECAD-49F0-9425-2A1BC8DDA7B5}"/>
              </a:ext>
            </a:extLst>
          </p:cNvPr>
          <p:cNvSpPr txBox="1">
            <a:spLocks noChangeArrowheads="1"/>
          </p:cNvSpPr>
          <p:nvPr/>
        </p:nvSpPr>
        <p:spPr bwMode="auto">
          <a:xfrm>
            <a:off x="5523688" y="4538246"/>
            <a:ext cx="1414170"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Drug-induced</a:t>
            </a:r>
          </a:p>
        </p:txBody>
      </p:sp>
      <p:sp>
        <p:nvSpPr>
          <p:cNvPr id="16" name="TextBox 15">
            <a:extLst>
              <a:ext uri="{FF2B5EF4-FFF2-40B4-BE49-F238E27FC236}">
                <a16:creationId xmlns:a16="http://schemas.microsoft.com/office/drawing/2014/main" id="{984E008D-FBBA-42B4-940E-EA26772E0161}"/>
              </a:ext>
            </a:extLst>
          </p:cNvPr>
          <p:cNvSpPr txBox="1"/>
          <p:nvPr/>
        </p:nvSpPr>
        <p:spPr>
          <a:xfrm>
            <a:off x="6230528" y="5257800"/>
            <a:ext cx="1326004" cy="369332"/>
          </a:xfrm>
          <a:prstGeom prst="rect">
            <a:avLst/>
          </a:prstGeom>
          <a:noFill/>
        </p:spPr>
        <p:txBody>
          <a:bodyPr wrap="none" rtlCol="0">
            <a:spAutoFit/>
          </a:bodyPr>
          <a:lstStyle/>
          <a:p>
            <a:pPr algn="ctr"/>
            <a:r>
              <a:rPr lang="en-US" dirty="0"/>
              <a:t>Both/Either</a:t>
            </a:r>
          </a:p>
        </p:txBody>
      </p:sp>
      <p:cxnSp>
        <p:nvCxnSpPr>
          <p:cNvPr id="125" name="Straight Connector 124">
            <a:extLst>
              <a:ext uri="{FF2B5EF4-FFF2-40B4-BE49-F238E27FC236}">
                <a16:creationId xmlns:a16="http://schemas.microsoft.com/office/drawing/2014/main" id="{01138141-D318-4ED7-A7FE-D8F2155CE890}"/>
              </a:ext>
            </a:extLst>
          </p:cNvPr>
          <p:cNvCxnSpPr/>
          <p:nvPr/>
        </p:nvCxnSpPr>
        <p:spPr>
          <a:xfrm flipH="1">
            <a:off x="5334000" y="4724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26" name="Straight Connector 125">
            <a:extLst>
              <a:ext uri="{FF2B5EF4-FFF2-40B4-BE49-F238E27FC236}">
                <a16:creationId xmlns:a16="http://schemas.microsoft.com/office/drawing/2014/main" id="{6A68A6E1-B33D-4DCB-B058-B68464DE4B44}"/>
              </a:ext>
            </a:extLst>
          </p:cNvPr>
          <p:cNvCxnSpPr/>
          <p:nvPr/>
        </p:nvCxnSpPr>
        <p:spPr>
          <a:xfrm flipH="1">
            <a:off x="6659428" y="6172200"/>
            <a:ext cx="24447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27" name="Text Box 47">
            <a:extLst>
              <a:ext uri="{FF2B5EF4-FFF2-40B4-BE49-F238E27FC236}">
                <a16:creationId xmlns:a16="http://schemas.microsoft.com/office/drawing/2014/main" id="{CB562EB8-FC3E-4FF1-9CAC-25A982EDFAD7}"/>
              </a:ext>
            </a:extLst>
          </p:cNvPr>
          <p:cNvSpPr txBox="1">
            <a:spLocks noChangeArrowheads="1"/>
          </p:cNvSpPr>
          <p:nvPr/>
        </p:nvSpPr>
        <p:spPr bwMode="auto">
          <a:xfrm>
            <a:off x="6929102" y="6002923"/>
            <a:ext cx="807401"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b="1" dirty="0"/>
              <a:t>Tumor</a:t>
            </a:r>
          </a:p>
        </p:txBody>
      </p:sp>
      <p:sp>
        <p:nvSpPr>
          <p:cNvPr id="128" name="Text Box 45">
            <a:extLst>
              <a:ext uri="{FF2B5EF4-FFF2-40B4-BE49-F238E27FC236}">
                <a16:creationId xmlns:a16="http://schemas.microsoft.com/office/drawing/2014/main" id="{2B14E4F1-0A9B-43CA-851A-DE098D068E26}"/>
              </a:ext>
            </a:extLst>
          </p:cNvPr>
          <p:cNvSpPr txBox="1">
            <a:spLocks noChangeArrowheads="1"/>
          </p:cNvSpPr>
          <p:nvPr/>
        </p:nvSpPr>
        <p:spPr bwMode="auto">
          <a:xfrm>
            <a:off x="6901248" y="5605046"/>
            <a:ext cx="1404552"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Inflammation</a:t>
            </a:r>
          </a:p>
        </p:txBody>
      </p:sp>
      <p:cxnSp>
        <p:nvCxnSpPr>
          <p:cNvPr id="129" name="Straight Connector 128">
            <a:extLst>
              <a:ext uri="{FF2B5EF4-FFF2-40B4-BE49-F238E27FC236}">
                <a16:creationId xmlns:a16="http://schemas.microsoft.com/office/drawing/2014/main" id="{1C03588A-559C-4FF7-A730-3C814B3E6C4C}"/>
              </a:ext>
            </a:extLst>
          </p:cNvPr>
          <p:cNvCxnSpPr/>
          <p:nvPr/>
        </p:nvCxnSpPr>
        <p:spPr>
          <a:xfrm flipH="1">
            <a:off x="6659973" y="5782355"/>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3" name="Straight Connector 22">
            <a:extLst>
              <a:ext uri="{FF2B5EF4-FFF2-40B4-BE49-F238E27FC236}">
                <a16:creationId xmlns:a16="http://schemas.microsoft.com/office/drawing/2014/main" id="{5227FDFD-469A-47AE-BC94-11CE6418AA83}"/>
              </a:ext>
            </a:extLst>
          </p:cNvPr>
          <p:cNvCxnSpPr/>
          <p:nvPr/>
        </p:nvCxnSpPr>
        <p:spPr>
          <a:xfrm>
            <a:off x="6659428" y="5596201"/>
            <a:ext cx="0" cy="5759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52" name="Text Box 47">
            <a:extLst>
              <a:ext uri="{FF2B5EF4-FFF2-40B4-BE49-F238E27FC236}">
                <a16:creationId xmlns:a16="http://schemas.microsoft.com/office/drawing/2014/main" id="{E3578916-9804-473C-8F06-D4FA0BCEDFD0}"/>
              </a:ext>
            </a:extLst>
          </p:cNvPr>
          <p:cNvSpPr txBox="1">
            <a:spLocks noChangeArrowheads="1"/>
          </p:cNvSpPr>
          <p:nvPr/>
        </p:nvSpPr>
        <p:spPr bwMode="auto">
          <a:xfrm>
            <a:off x="5543446" y="4055146"/>
            <a:ext cx="1619354"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err="1">
                <a:solidFill>
                  <a:schemeClr val="bg1">
                    <a:lumMod val="75000"/>
                  </a:schemeClr>
                </a:solidFill>
              </a:rPr>
              <a:t>Nanophthalmos</a:t>
            </a:r>
            <a:endParaRPr lang="en-US" altLang="en-US" sz="1600" dirty="0">
              <a:solidFill>
                <a:schemeClr val="bg1">
                  <a:lumMod val="75000"/>
                </a:schemeClr>
              </a:solidFill>
            </a:endParaRPr>
          </a:p>
        </p:txBody>
      </p:sp>
      <p:sp>
        <p:nvSpPr>
          <p:cNvPr id="53" name="Text Box 45">
            <a:extLst>
              <a:ext uri="{FF2B5EF4-FFF2-40B4-BE49-F238E27FC236}">
                <a16:creationId xmlns:a16="http://schemas.microsoft.com/office/drawing/2014/main" id="{57D1A14F-68FE-47D2-983C-1A879D66A9DC}"/>
              </a:ext>
            </a:extLst>
          </p:cNvPr>
          <p:cNvSpPr txBox="1">
            <a:spLocks noChangeArrowheads="1"/>
          </p:cNvSpPr>
          <p:nvPr/>
        </p:nvSpPr>
        <p:spPr bwMode="auto">
          <a:xfrm>
            <a:off x="5523688" y="5013493"/>
            <a:ext cx="582211"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PFV</a:t>
            </a:r>
          </a:p>
        </p:txBody>
      </p:sp>
      <p:sp>
        <p:nvSpPr>
          <p:cNvPr id="54" name="Text Box 42">
            <a:extLst>
              <a:ext uri="{FF2B5EF4-FFF2-40B4-BE49-F238E27FC236}">
                <a16:creationId xmlns:a16="http://schemas.microsoft.com/office/drawing/2014/main" id="{E1E37D2C-2C52-446B-843B-01E64990D3EC}"/>
              </a:ext>
            </a:extLst>
          </p:cNvPr>
          <p:cNvSpPr txBox="1">
            <a:spLocks noChangeArrowheads="1"/>
          </p:cNvSpPr>
          <p:nvPr/>
        </p:nvSpPr>
        <p:spPr bwMode="auto">
          <a:xfrm>
            <a:off x="5551406" y="3192546"/>
            <a:ext cx="2276072"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ERD/choroidal effusion</a:t>
            </a:r>
          </a:p>
        </p:txBody>
      </p:sp>
      <p:sp>
        <p:nvSpPr>
          <p:cNvPr id="3" name="TextBox 2">
            <a:extLst>
              <a:ext uri="{FF2B5EF4-FFF2-40B4-BE49-F238E27FC236}">
                <a16:creationId xmlns:a16="http://schemas.microsoft.com/office/drawing/2014/main" id="{347514E9-5EC1-4A4C-939E-A8E93F18C37C}"/>
              </a:ext>
            </a:extLst>
          </p:cNvPr>
          <p:cNvSpPr txBox="1"/>
          <p:nvPr/>
        </p:nvSpPr>
        <p:spPr>
          <a:xfrm>
            <a:off x="2522124" y="3660392"/>
            <a:ext cx="4941559" cy="1323439"/>
          </a:xfrm>
          <a:prstGeom prst="rect">
            <a:avLst/>
          </a:prstGeom>
          <a:solidFill>
            <a:srgbClr val="F8E284"/>
          </a:solidFill>
        </p:spPr>
        <p:txBody>
          <a:bodyPr wrap="square" rtlCol="0">
            <a:spAutoFit/>
          </a:bodyPr>
          <a:lstStyle/>
          <a:p>
            <a:r>
              <a:rPr lang="en-US" sz="1600" i="1" dirty="0">
                <a:solidFill>
                  <a:schemeClr val="bg1">
                    <a:lumMod val="75000"/>
                  </a:schemeClr>
                </a:solidFill>
              </a:rPr>
              <a:t>How would a tumor </a:t>
            </a:r>
            <a:r>
              <a:rPr lang="en-US" sz="1600" b="1" dirty="0">
                <a:solidFill>
                  <a:schemeClr val="bg1">
                    <a:lumMod val="75000"/>
                  </a:schemeClr>
                </a:solidFill>
              </a:rPr>
              <a:t>pull</a:t>
            </a:r>
            <a:r>
              <a:rPr lang="en-US" sz="1600" i="1" dirty="0">
                <a:solidFill>
                  <a:schemeClr val="bg1">
                    <a:lumMod val="75000"/>
                  </a:schemeClr>
                </a:solidFill>
              </a:rPr>
              <a:t> the angle closed?</a:t>
            </a:r>
          </a:p>
          <a:p>
            <a:r>
              <a:rPr lang="en-US" sz="1600" dirty="0">
                <a:solidFill>
                  <a:schemeClr val="bg1">
                    <a:lumMod val="75000"/>
                  </a:schemeClr>
                </a:solidFill>
              </a:rPr>
              <a:t>Via one of two mechanisms:</a:t>
            </a:r>
          </a:p>
          <a:p>
            <a:r>
              <a:rPr lang="en-US" sz="1600" dirty="0">
                <a:solidFill>
                  <a:schemeClr val="bg1">
                    <a:lumMod val="75000"/>
                  </a:schemeClr>
                </a:solidFill>
              </a:rPr>
              <a:t>--</a:t>
            </a:r>
            <a:r>
              <a:rPr lang="en-US" sz="1600" b="1" dirty="0">
                <a:solidFill>
                  <a:schemeClr val="bg1">
                    <a:lumMod val="75000"/>
                  </a:schemeClr>
                </a:solidFill>
              </a:rPr>
              <a:t>Tumor-induced NVI/NVA leading to NVG </a:t>
            </a:r>
          </a:p>
          <a:p>
            <a:r>
              <a:rPr lang="en-US" sz="1600" dirty="0">
                <a:solidFill>
                  <a:schemeClr val="bg1">
                    <a:lumMod val="75000"/>
                  </a:schemeClr>
                </a:solidFill>
              </a:rPr>
              <a:t>--Tumor necrosis can produce severe inflammation, leading to posterior synechiae and/or PAS</a:t>
            </a:r>
          </a:p>
        </p:txBody>
      </p:sp>
      <p:cxnSp>
        <p:nvCxnSpPr>
          <p:cNvPr id="21" name="Connector: Elbow 20">
            <a:extLst>
              <a:ext uri="{FF2B5EF4-FFF2-40B4-BE49-F238E27FC236}">
                <a16:creationId xmlns:a16="http://schemas.microsoft.com/office/drawing/2014/main" id="{9CBA8279-FC12-404D-8BDA-D555530A6D0D}"/>
              </a:ext>
            </a:extLst>
          </p:cNvPr>
          <p:cNvCxnSpPr>
            <a:cxnSpLocks/>
          </p:cNvCxnSpPr>
          <p:nvPr/>
        </p:nvCxnSpPr>
        <p:spPr>
          <a:xfrm rot="16200000" flipH="1">
            <a:off x="7622331" y="4255514"/>
            <a:ext cx="754914" cy="236191"/>
          </a:xfrm>
          <a:prstGeom prst="bentConnector3">
            <a:avLst>
              <a:gd name="adj1" fmla="val 104419"/>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69" name="Text Box 47">
            <a:extLst>
              <a:ext uri="{FF2B5EF4-FFF2-40B4-BE49-F238E27FC236}">
                <a16:creationId xmlns:a16="http://schemas.microsoft.com/office/drawing/2014/main" id="{4D97FD5C-B901-40BA-9E78-C8EB2D510429}"/>
              </a:ext>
            </a:extLst>
          </p:cNvPr>
          <p:cNvSpPr txBox="1">
            <a:spLocks noChangeArrowheads="1"/>
          </p:cNvSpPr>
          <p:nvPr/>
        </p:nvSpPr>
        <p:spPr bwMode="auto">
          <a:xfrm>
            <a:off x="8053281" y="4596111"/>
            <a:ext cx="807401" cy="338554"/>
          </a:xfrm>
          <a:prstGeom prst="rect">
            <a:avLst/>
          </a:prstGeom>
          <a:no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b="1" dirty="0"/>
              <a:t>Tumor</a:t>
            </a:r>
          </a:p>
        </p:txBody>
      </p:sp>
      <p:sp>
        <p:nvSpPr>
          <p:cNvPr id="60" name="Oval 59">
            <a:extLst>
              <a:ext uri="{FF2B5EF4-FFF2-40B4-BE49-F238E27FC236}">
                <a16:creationId xmlns:a16="http://schemas.microsoft.com/office/drawing/2014/main" id="{CA065540-8F70-427E-B5F7-7CA834BCF4A0}"/>
              </a:ext>
            </a:extLst>
          </p:cNvPr>
          <p:cNvSpPr/>
          <p:nvPr/>
        </p:nvSpPr>
        <p:spPr>
          <a:xfrm>
            <a:off x="8014693" y="4556358"/>
            <a:ext cx="884575" cy="430469"/>
          </a:xfrm>
          <a:prstGeom prst="ellipse">
            <a:avLst/>
          </a:prstGeom>
          <a:noFill/>
          <a:ln>
            <a:solidFill>
              <a:schemeClr val="tx1"/>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Oval 60">
            <a:extLst>
              <a:ext uri="{FF2B5EF4-FFF2-40B4-BE49-F238E27FC236}">
                <a16:creationId xmlns:a16="http://schemas.microsoft.com/office/drawing/2014/main" id="{1D60E733-458F-4513-A33D-57D1D4924388}"/>
              </a:ext>
            </a:extLst>
          </p:cNvPr>
          <p:cNvSpPr/>
          <p:nvPr/>
        </p:nvSpPr>
        <p:spPr>
          <a:xfrm>
            <a:off x="6858000" y="5956965"/>
            <a:ext cx="911200" cy="430469"/>
          </a:xfrm>
          <a:prstGeom prst="ellipse">
            <a:avLst/>
          </a:prstGeom>
          <a:noFill/>
          <a:ln>
            <a:solidFill>
              <a:schemeClr val="tx1"/>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 name="TextBox 54">
            <a:extLst>
              <a:ext uri="{FF2B5EF4-FFF2-40B4-BE49-F238E27FC236}">
                <a16:creationId xmlns:a16="http://schemas.microsoft.com/office/drawing/2014/main" id="{C1EB801A-28D1-48F8-BD32-B399C11303A4}"/>
              </a:ext>
            </a:extLst>
          </p:cNvPr>
          <p:cNvSpPr txBox="1"/>
          <p:nvPr/>
        </p:nvSpPr>
        <p:spPr>
          <a:xfrm>
            <a:off x="1961146" y="4571141"/>
            <a:ext cx="4202882" cy="954107"/>
          </a:xfrm>
          <a:prstGeom prst="rect">
            <a:avLst/>
          </a:prstGeom>
          <a:solidFill>
            <a:schemeClr val="accent5">
              <a:lumMod val="75000"/>
            </a:schemeClr>
          </a:solidFill>
        </p:spPr>
        <p:txBody>
          <a:bodyPr wrap="none" rtlCol="0">
            <a:spAutoFit/>
          </a:bodyPr>
          <a:lstStyle/>
          <a:p>
            <a:r>
              <a:rPr lang="en-US" sz="1400" i="1" dirty="0">
                <a:solidFill>
                  <a:schemeClr val="bg1">
                    <a:lumMod val="50000"/>
                  </a:schemeClr>
                </a:solidFill>
              </a:rPr>
              <a:t>Which tumors are notorious for inducing NVI/NVA?</a:t>
            </a:r>
          </a:p>
          <a:p>
            <a:r>
              <a:rPr lang="en-US" sz="1400" dirty="0">
                <a:solidFill>
                  <a:schemeClr val="bg1">
                    <a:lumMod val="50000"/>
                  </a:schemeClr>
                </a:solidFill>
              </a:rPr>
              <a:t>--Retinoblastoma</a:t>
            </a:r>
          </a:p>
          <a:p>
            <a:r>
              <a:rPr lang="en-US" sz="1400" dirty="0">
                <a:solidFill>
                  <a:schemeClr val="bg1">
                    <a:lumMod val="50000"/>
                  </a:schemeClr>
                </a:solidFill>
              </a:rPr>
              <a:t>--</a:t>
            </a:r>
            <a:r>
              <a:rPr lang="en-US" sz="1400" b="1" dirty="0" err="1">
                <a:solidFill>
                  <a:srgbClr val="0000FF"/>
                </a:solidFill>
              </a:rPr>
              <a:t>Medulloepithelioma</a:t>
            </a:r>
            <a:endParaRPr lang="en-US" sz="1400" b="1" dirty="0">
              <a:solidFill>
                <a:schemeClr val="bg1">
                  <a:lumMod val="50000"/>
                </a:schemeClr>
              </a:solidFill>
            </a:endParaRPr>
          </a:p>
          <a:p>
            <a:r>
              <a:rPr lang="en-US" sz="1400" dirty="0">
                <a:solidFill>
                  <a:schemeClr val="bg1">
                    <a:lumMod val="50000"/>
                  </a:schemeClr>
                </a:solidFill>
              </a:rPr>
              <a:t>--Choroidal melanoma</a:t>
            </a:r>
          </a:p>
        </p:txBody>
      </p:sp>
      <p:sp>
        <p:nvSpPr>
          <p:cNvPr id="64" name="Oval 63">
            <a:extLst>
              <a:ext uri="{FF2B5EF4-FFF2-40B4-BE49-F238E27FC236}">
                <a16:creationId xmlns:a16="http://schemas.microsoft.com/office/drawing/2014/main" id="{B6FDA726-B038-46E1-97EB-CE861F79FF2F}"/>
              </a:ext>
            </a:extLst>
          </p:cNvPr>
          <p:cNvSpPr/>
          <p:nvPr/>
        </p:nvSpPr>
        <p:spPr>
          <a:xfrm>
            <a:off x="1981200" y="4935555"/>
            <a:ext cx="1992477" cy="430469"/>
          </a:xfrm>
          <a:prstGeom prst="ellipse">
            <a:avLst/>
          </a:prstGeom>
          <a:noFill/>
          <a:ln>
            <a:solidFill>
              <a:schemeClr val="tx1"/>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TextBox 64">
            <a:extLst>
              <a:ext uri="{FF2B5EF4-FFF2-40B4-BE49-F238E27FC236}">
                <a16:creationId xmlns:a16="http://schemas.microsoft.com/office/drawing/2014/main" id="{53A81FEA-2B87-4DC1-82E1-7A47FA1F3A48}"/>
              </a:ext>
            </a:extLst>
          </p:cNvPr>
          <p:cNvSpPr txBox="1"/>
          <p:nvPr/>
        </p:nvSpPr>
        <p:spPr>
          <a:xfrm>
            <a:off x="709188" y="830282"/>
            <a:ext cx="4776985" cy="3970318"/>
          </a:xfrm>
          <a:prstGeom prst="rect">
            <a:avLst/>
          </a:prstGeom>
          <a:solidFill>
            <a:schemeClr val="accent1">
              <a:lumMod val="75000"/>
            </a:schemeClr>
          </a:solidFill>
        </p:spPr>
        <p:txBody>
          <a:bodyPr wrap="square" rtlCol="0">
            <a:spAutoFit/>
          </a:bodyPr>
          <a:lstStyle/>
          <a:p>
            <a:r>
              <a:rPr lang="en-US" sz="1400" i="1" dirty="0">
                <a:solidFill>
                  <a:schemeClr val="bg1"/>
                </a:solidFill>
              </a:rPr>
              <a:t>In a nutshell, what sort of tumor is a </a:t>
            </a:r>
            <a:r>
              <a:rPr lang="en-US" sz="1400" dirty="0" err="1">
                <a:solidFill>
                  <a:schemeClr val="bg1"/>
                </a:solidFill>
              </a:rPr>
              <a:t>medulloepithelioma</a:t>
            </a:r>
            <a:r>
              <a:rPr lang="en-US" sz="1400" i="1" dirty="0">
                <a:solidFill>
                  <a:schemeClr val="bg1"/>
                </a:solidFill>
              </a:rPr>
              <a:t>?</a:t>
            </a:r>
          </a:p>
          <a:p>
            <a:r>
              <a:rPr lang="en-US" sz="1400" dirty="0">
                <a:solidFill>
                  <a:schemeClr val="bg1"/>
                </a:solidFill>
              </a:rPr>
              <a:t>A benign but locally very aggressive tumor of the nonpigmented  epithelium of the ciliary body</a:t>
            </a:r>
          </a:p>
          <a:p>
            <a:endParaRPr lang="en-US" sz="1400" i="1" dirty="0">
              <a:solidFill>
                <a:schemeClr val="bg1"/>
              </a:solidFill>
            </a:endParaRPr>
          </a:p>
          <a:p>
            <a:r>
              <a:rPr lang="en-US" sz="1400" i="1" dirty="0">
                <a:solidFill>
                  <a:schemeClr val="bg1"/>
                </a:solidFill>
              </a:rPr>
              <a:t>Is it common, or rare?</a:t>
            </a:r>
          </a:p>
          <a:p>
            <a:r>
              <a:rPr lang="en-US" sz="1400" dirty="0">
                <a:solidFill>
                  <a:schemeClr val="bg1"/>
                </a:solidFill>
              </a:rPr>
              <a:t>Rare</a:t>
            </a:r>
          </a:p>
          <a:p>
            <a:endParaRPr lang="en-US" sz="1400" b="1" dirty="0">
              <a:solidFill>
                <a:schemeClr val="bg1"/>
              </a:solidFill>
            </a:endParaRPr>
          </a:p>
          <a:p>
            <a:r>
              <a:rPr lang="en-US" sz="1400" i="1" dirty="0">
                <a:solidFill>
                  <a:schemeClr val="bg1"/>
                </a:solidFill>
              </a:rPr>
              <a:t>During what life-period does </a:t>
            </a:r>
            <a:r>
              <a:rPr lang="en-US" sz="1400" i="1" dirty="0" err="1">
                <a:solidFill>
                  <a:schemeClr val="bg1"/>
                </a:solidFill>
              </a:rPr>
              <a:t>medulloepithelioma</a:t>
            </a:r>
            <a:r>
              <a:rPr lang="en-US" sz="1400" i="1" dirty="0">
                <a:solidFill>
                  <a:schemeClr val="bg1"/>
                </a:solidFill>
              </a:rPr>
              <a:t> present?</a:t>
            </a:r>
          </a:p>
          <a:p>
            <a:r>
              <a:rPr lang="en-US" sz="1400" dirty="0">
                <a:solidFill>
                  <a:schemeClr val="bg1"/>
                </a:solidFill>
              </a:rPr>
              <a:t>Childhood</a:t>
            </a:r>
            <a:endParaRPr lang="en-US" sz="1400" dirty="0">
              <a:solidFill>
                <a:schemeClr val="accent1">
                  <a:lumMod val="75000"/>
                </a:schemeClr>
              </a:solidFill>
            </a:endParaRPr>
          </a:p>
          <a:p>
            <a:endParaRPr lang="en-US" sz="1400" dirty="0">
              <a:solidFill>
                <a:schemeClr val="accent1">
                  <a:lumMod val="75000"/>
                </a:schemeClr>
              </a:solidFill>
            </a:endParaRPr>
          </a:p>
          <a:p>
            <a:r>
              <a:rPr lang="en-US" sz="1400" i="1" dirty="0">
                <a:solidFill>
                  <a:schemeClr val="accent1">
                    <a:lumMod val="75000"/>
                  </a:schemeClr>
                </a:solidFill>
              </a:rPr>
              <a:t>What clinical findings are commonly present?</a:t>
            </a:r>
          </a:p>
          <a:p>
            <a:r>
              <a:rPr lang="en-US" sz="1400" dirty="0">
                <a:solidFill>
                  <a:schemeClr val="accent1">
                    <a:lumMod val="75000"/>
                  </a:schemeClr>
                </a:solidFill>
              </a:rPr>
              <a:t>--ACG (duh)</a:t>
            </a:r>
          </a:p>
          <a:p>
            <a:r>
              <a:rPr lang="en-US" sz="1400" dirty="0">
                <a:solidFill>
                  <a:schemeClr val="accent1">
                    <a:lumMod val="75000"/>
                  </a:schemeClr>
                </a:solidFill>
              </a:rPr>
              <a:t>--Iris mass</a:t>
            </a:r>
          </a:p>
          <a:p>
            <a:r>
              <a:rPr lang="en-US" sz="1400" dirty="0">
                <a:solidFill>
                  <a:schemeClr val="accent1">
                    <a:lumMod val="75000"/>
                  </a:schemeClr>
                </a:solidFill>
              </a:rPr>
              <a:t>--</a:t>
            </a:r>
            <a:r>
              <a:rPr lang="en-US" sz="1400" dirty="0" err="1">
                <a:solidFill>
                  <a:schemeClr val="accent1">
                    <a:lumMod val="75000"/>
                  </a:schemeClr>
                </a:solidFill>
              </a:rPr>
              <a:t>Hyphema</a:t>
            </a:r>
            <a:endParaRPr lang="en-US" sz="1400" dirty="0">
              <a:solidFill>
                <a:schemeClr val="accent1">
                  <a:lumMod val="75000"/>
                </a:schemeClr>
              </a:solidFill>
            </a:endParaRPr>
          </a:p>
          <a:p>
            <a:r>
              <a:rPr lang="en-US" sz="1400" dirty="0">
                <a:solidFill>
                  <a:schemeClr val="accent1">
                    <a:lumMod val="75000"/>
                  </a:schemeClr>
                </a:solidFill>
              </a:rPr>
              <a:t>--Sectoral cataract</a:t>
            </a:r>
          </a:p>
          <a:p>
            <a:endParaRPr lang="en-US" sz="1400" dirty="0">
              <a:solidFill>
                <a:schemeClr val="accent1">
                  <a:lumMod val="75000"/>
                </a:schemeClr>
              </a:solidFill>
            </a:endParaRPr>
          </a:p>
          <a:p>
            <a:r>
              <a:rPr lang="en-US" sz="1400" i="1" dirty="0">
                <a:solidFill>
                  <a:schemeClr val="accent1">
                    <a:lumMod val="75000"/>
                  </a:schemeClr>
                </a:solidFill>
              </a:rPr>
              <a:t>How is it managed?</a:t>
            </a:r>
          </a:p>
          <a:p>
            <a:r>
              <a:rPr lang="en-US" sz="1400" dirty="0">
                <a:solidFill>
                  <a:schemeClr val="accent1">
                    <a:lumMod val="75000"/>
                  </a:schemeClr>
                </a:solidFill>
              </a:rPr>
              <a:t>Enucleation is usually required</a:t>
            </a:r>
          </a:p>
        </p:txBody>
      </p:sp>
    </p:spTree>
    <p:extLst>
      <p:ext uri="{BB962C8B-B14F-4D97-AF65-F5344CB8AC3E}">
        <p14:creationId xmlns:p14="http://schemas.microsoft.com/office/powerpoint/2010/main" val="4034430610"/>
      </p:ext>
    </p:extLst>
  </p:cSld>
  <p:clrMapOvr>
    <a:masterClrMapping/>
  </p:clrMapOvr>
</p:sld>
</file>

<file path=ppt/slides/slide4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a:extLst>
              <a:ext uri="{FF2B5EF4-FFF2-40B4-BE49-F238E27FC236}">
                <a16:creationId xmlns:a16="http://schemas.microsoft.com/office/drawing/2014/main" id="{28D2612B-9E4F-4CB5-A7F3-C5DF7DF96E19}"/>
              </a:ext>
            </a:extLst>
          </p:cNvPr>
          <p:cNvSpPr>
            <a:spLocks noGrp="1"/>
          </p:cNvSpPr>
          <p:nvPr>
            <p:ph type="sldNum" sz="quarter" idx="12"/>
          </p:nvPr>
        </p:nvSpPr>
        <p:spPr/>
        <p:txBody>
          <a:bodyPr/>
          <a:lstStyle/>
          <a:p>
            <a:pPr>
              <a:defRPr/>
            </a:pPr>
            <a:fld id="{FACEE628-CFF6-40CC-80E4-14F7FCBF19B5}" type="slidenum">
              <a:rPr lang="en-US" altLang="en-US" smtClean="0"/>
              <a:pPr>
                <a:defRPr/>
              </a:pPr>
              <a:t>436</a:t>
            </a:fld>
            <a:endParaRPr lang="en-US" altLang="en-US"/>
          </a:p>
        </p:txBody>
      </p:sp>
      <p:sp>
        <p:nvSpPr>
          <p:cNvPr id="6" name="TextBox 5">
            <a:extLst>
              <a:ext uri="{FF2B5EF4-FFF2-40B4-BE49-F238E27FC236}">
                <a16:creationId xmlns:a16="http://schemas.microsoft.com/office/drawing/2014/main" id="{E8C4CAF8-5594-4C70-AEFA-6E8A3A0A6D5D}"/>
              </a:ext>
            </a:extLst>
          </p:cNvPr>
          <p:cNvSpPr txBox="1"/>
          <p:nvPr/>
        </p:nvSpPr>
        <p:spPr>
          <a:xfrm>
            <a:off x="3007959" y="6107668"/>
            <a:ext cx="3159840" cy="369332"/>
          </a:xfrm>
          <a:prstGeom prst="rect">
            <a:avLst/>
          </a:prstGeom>
          <a:noFill/>
        </p:spPr>
        <p:txBody>
          <a:bodyPr wrap="none" rtlCol="0">
            <a:spAutoFit/>
          </a:bodyPr>
          <a:lstStyle/>
          <a:p>
            <a:pPr algn="ctr"/>
            <a:r>
              <a:rPr lang="en-US" dirty="0" err="1"/>
              <a:t>Medulloepithelioma</a:t>
            </a:r>
            <a:r>
              <a:rPr lang="en-US" dirty="0"/>
              <a:t>/diktyoma</a:t>
            </a:r>
          </a:p>
        </p:txBody>
      </p:sp>
      <p:pic>
        <p:nvPicPr>
          <p:cNvPr id="7" name="Picture 6">
            <a:extLst>
              <a:ext uri="{FF2B5EF4-FFF2-40B4-BE49-F238E27FC236}">
                <a16:creationId xmlns:a16="http://schemas.microsoft.com/office/drawing/2014/main" id="{3B82A9A3-EC2C-4909-837E-7F3945B6AAC3}"/>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878715" y="1974342"/>
            <a:ext cx="7386570" cy="2909316"/>
          </a:xfrm>
          <a:prstGeom prst="rect">
            <a:avLst/>
          </a:prstGeom>
        </p:spPr>
      </p:pic>
      <p:sp>
        <p:nvSpPr>
          <p:cNvPr id="8" name="TextBox 7">
            <a:extLst>
              <a:ext uri="{FF2B5EF4-FFF2-40B4-BE49-F238E27FC236}">
                <a16:creationId xmlns:a16="http://schemas.microsoft.com/office/drawing/2014/main" id="{8F100439-A0A0-4444-A588-396A9EA91E2D}"/>
              </a:ext>
            </a:extLst>
          </p:cNvPr>
          <p:cNvSpPr txBox="1"/>
          <p:nvPr/>
        </p:nvSpPr>
        <p:spPr>
          <a:xfrm>
            <a:off x="2259496" y="189094"/>
            <a:ext cx="4607480" cy="400110"/>
          </a:xfrm>
          <a:prstGeom prst="rect">
            <a:avLst/>
          </a:prstGeom>
          <a:solidFill>
            <a:schemeClr val="accent1">
              <a:lumMod val="60000"/>
              <a:lumOff val="40000"/>
            </a:schemeClr>
          </a:solidFill>
        </p:spPr>
        <p:txBody>
          <a:bodyPr wrap="none" rtlCol="0">
            <a:spAutoFit/>
          </a:bodyPr>
          <a:lstStyle/>
          <a:p>
            <a:pPr algn="ctr"/>
            <a:r>
              <a:rPr lang="en-US" sz="2000" b="1" dirty="0"/>
              <a:t>Secondary Angle Closure Glaucoma</a:t>
            </a:r>
          </a:p>
        </p:txBody>
      </p:sp>
    </p:spTree>
    <p:extLst>
      <p:ext uri="{BB962C8B-B14F-4D97-AF65-F5344CB8AC3E}">
        <p14:creationId xmlns:p14="http://schemas.microsoft.com/office/powerpoint/2010/main" val="440261505"/>
      </p:ext>
    </p:extLst>
  </p:cSld>
  <p:clrMapOvr>
    <a:masterClrMapping/>
  </p:clrMapOvr>
</p:sld>
</file>

<file path=ppt/slides/slide4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Straight Arrow Connector 12">
            <a:extLst>
              <a:ext uri="{FF2B5EF4-FFF2-40B4-BE49-F238E27FC236}">
                <a16:creationId xmlns:a16="http://schemas.microsoft.com/office/drawing/2014/main" id="{A6DE2085-829C-480C-9216-69D6039C0A37}"/>
              </a:ext>
            </a:extLst>
          </p:cNvPr>
          <p:cNvCxnSpPr>
            <a:cxnSpLocks/>
          </p:cNvCxnSpPr>
          <p:nvPr/>
        </p:nvCxnSpPr>
        <p:spPr>
          <a:xfrm>
            <a:off x="6717173" y="1828800"/>
            <a:ext cx="0" cy="3462754"/>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43014" name="Text Box 6"/>
          <p:cNvSpPr txBox="1">
            <a:spLocks noChangeArrowheads="1"/>
          </p:cNvSpPr>
          <p:nvPr/>
        </p:nvSpPr>
        <p:spPr bwMode="auto">
          <a:xfrm>
            <a:off x="533400" y="2356376"/>
            <a:ext cx="1005403"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Lens-</a:t>
            </a:r>
          </a:p>
          <a:p>
            <a:pPr algn="ctr" eaLnBrk="1" hangingPunct="1">
              <a:lnSpc>
                <a:spcPct val="80000"/>
              </a:lnSpc>
              <a:spcBef>
                <a:spcPct val="0"/>
              </a:spcBef>
              <a:buClrTx/>
              <a:buSzTx/>
              <a:buFontTx/>
              <a:buNone/>
            </a:pPr>
            <a:r>
              <a:rPr lang="en-US" altLang="en-US" sz="1800" dirty="0">
                <a:solidFill>
                  <a:schemeClr val="bg1">
                    <a:lumMod val="75000"/>
                  </a:schemeClr>
                </a:solidFill>
              </a:rPr>
              <a:t>Induced</a:t>
            </a:r>
          </a:p>
        </p:txBody>
      </p:sp>
      <p:sp>
        <p:nvSpPr>
          <p:cNvPr id="43017" name="Text Box 14"/>
          <p:cNvSpPr txBox="1">
            <a:spLocks noChangeArrowheads="1"/>
          </p:cNvSpPr>
          <p:nvPr/>
        </p:nvSpPr>
        <p:spPr bwMode="auto">
          <a:xfrm>
            <a:off x="3026498" y="2365901"/>
            <a:ext cx="1633781"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Aphakic/</a:t>
            </a:r>
          </a:p>
          <a:p>
            <a:pPr algn="ctr" eaLnBrk="1" hangingPunct="1">
              <a:lnSpc>
                <a:spcPct val="80000"/>
              </a:lnSpc>
              <a:spcBef>
                <a:spcPct val="0"/>
              </a:spcBef>
              <a:buClrTx/>
              <a:buSzTx/>
              <a:buFontTx/>
              <a:buNone/>
            </a:pPr>
            <a:r>
              <a:rPr lang="en-US" altLang="en-US" sz="1800" dirty="0" err="1">
                <a:solidFill>
                  <a:schemeClr val="bg1">
                    <a:lumMod val="75000"/>
                  </a:schemeClr>
                </a:solidFill>
              </a:rPr>
              <a:t>Pseudophakic</a:t>
            </a:r>
            <a:endParaRPr lang="en-US" altLang="en-US" sz="1800" dirty="0">
              <a:solidFill>
                <a:schemeClr val="bg1">
                  <a:lumMod val="75000"/>
                </a:schemeClr>
              </a:solidFill>
            </a:endParaRPr>
          </a:p>
        </p:txBody>
      </p:sp>
      <p:sp>
        <p:nvSpPr>
          <p:cNvPr id="43031" name="Text Box 35"/>
          <p:cNvSpPr txBox="1">
            <a:spLocks noChangeArrowheads="1"/>
          </p:cNvSpPr>
          <p:nvPr/>
        </p:nvSpPr>
        <p:spPr bwMode="auto">
          <a:xfrm>
            <a:off x="1190847" y="1295400"/>
            <a:ext cx="2473754"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solidFill>
                  <a:schemeClr val="bg1">
                    <a:lumMod val="75000"/>
                  </a:schemeClr>
                </a:solidFill>
              </a:rPr>
              <a:t>w/ Pupillary Block</a:t>
            </a:r>
          </a:p>
        </p:txBody>
      </p:sp>
      <p:sp>
        <p:nvSpPr>
          <p:cNvPr id="43032" name="Text Box 36"/>
          <p:cNvSpPr txBox="1">
            <a:spLocks noChangeArrowheads="1"/>
          </p:cNvSpPr>
          <p:nvPr/>
        </p:nvSpPr>
        <p:spPr bwMode="auto">
          <a:xfrm>
            <a:off x="5181600" y="1295400"/>
            <a:ext cx="2630848"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t>w/o Pupillary Block</a:t>
            </a:r>
          </a:p>
        </p:txBody>
      </p:sp>
      <p:sp>
        <p:nvSpPr>
          <p:cNvPr id="49" name="Rectangle 2">
            <a:extLst>
              <a:ext uri="{FF2B5EF4-FFF2-40B4-BE49-F238E27FC236}">
                <a16:creationId xmlns:a16="http://schemas.microsoft.com/office/drawing/2014/main" id="{240EE5BF-F7D2-4FC8-A5DD-F6B5423153C6}"/>
              </a:ext>
            </a:extLst>
          </p:cNvPr>
          <p:cNvSpPr>
            <a:spLocks noGrp="1" noChangeArrowheads="1"/>
          </p:cNvSpPr>
          <p:nvPr>
            <p:ph type="title"/>
          </p:nvPr>
        </p:nvSpPr>
        <p:spPr>
          <a:xfrm>
            <a:off x="457200" y="304800"/>
            <a:ext cx="7543800" cy="563562"/>
          </a:xfrm>
        </p:spPr>
        <p:txBody>
          <a:bodyPr/>
          <a:lstStyle/>
          <a:p>
            <a:pPr eaLnBrk="1" hangingPunct="1"/>
            <a:r>
              <a:rPr lang="en-US" altLang="en-US" sz="3500" dirty="0"/>
              <a:t>Q</a:t>
            </a:r>
          </a:p>
        </p:txBody>
      </p:sp>
      <p:sp>
        <p:nvSpPr>
          <p:cNvPr id="50" name="TextBox 49">
            <a:extLst>
              <a:ext uri="{FF2B5EF4-FFF2-40B4-BE49-F238E27FC236}">
                <a16:creationId xmlns:a16="http://schemas.microsoft.com/office/drawing/2014/main" id="{CF426230-46C8-405C-9015-99EF57762A2E}"/>
              </a:ext>
            </a:extLst>
          </p:cNvPr>
          <p:cNvSpPr txBox="1"/>
          <p:nvPr/>
        </p:nvSpPr>
        <p:spPr>
          <a:xfrm>
            <a:off x="2259496" y="189094"/>
            <a:ext cx="4607480" cy="400110"/>
          </a:xfrm>
          <a:prstGeom prst="rect">
            <a:avLst/>
          </a:prstGeom>
          <a:solidFill>
            <a:schemeClr val="accent1">
              <a:lumMod val="60000"/>
              <a:lumOff val="40000"/>
            </a:schemeClr>
          </a:solidFill>
        </p:spPr>
        <p:txBody>
          <a:bodyPr wrap="none" rtlCol="0">
            <a:spAutoFit/>
          </a:bodyPr>
          <a:lstStyle/>
          <a:p>
            <a:pPr algn="ctr"/>
            <a:r>
              <a:rPr lang="en-US" sz="2000" b="1" dirty="0"/>
              <a:t>Secondary Angle Closure Glaucoma</a:t>
            </a:r>
          </a:p>
        </p:txBody>
      </p:sp>
      <p:sp>
        <p:nvSpPr>
          <p:cNvPr id="2" name="TextBox 1">
            <a:extLst>
              <a:ext uri="{FF2B5EF4-FFF2-40B4-BE49-F238E27FC236}">
                <a16:creationId xmlns:a16="http://schemas.microsoft.com/office/drawing/2014/main" id="{A7E30BEC-923B-4C9A-A856-BDD0D882F6B8}"/>
              </a:ext>
            </a:extLst>
          </p:cNvPr>
          <p:cNvSpPr txBox="1"/>
          <p:nvPr/>
        </p:nvSpPr>
        <p:spPr>
          <a:xfrm>
            <a:off x="887305" y="2844119"/>
            <a:ext cx="1494320" cy="338554"/>
          </a:xfrm>
          <a:prstGeom prst="rect">
            <a:avLst/>
          </a:prstGeom>
          <a:noFill/>
        </p:spPr>
        <p:txBody>
          <a:bodyPr wrap="none" rtlCol="0">
            <a:spAutoFit/>
          </a:bodyPr>
          <a:lstStyle/>
          <a:p>
            <a:r>
              <a:rPr lang="en-US" sz="1600" dirty="0" err="1">
                <a:solidFill>
                  <a:schemeClr val="bg1">
                    <a:lumMod val="75000"/>
                  </a:schemeClr>
                </a:solidFill>
              </a:rPr>
              <a:t>Phacomorphic</a:t>
            </a:r>
            <a:endParaRPr lang="en-US" sz="1600" dirty="0">
              <a:solidFill>
                <a:schemeClr val="bg1">
                  <a:lumMod val="75000"/>
                </a:schemeClr>
              </a:solidFill>
            </a:endParaRPr>
          </a:p>
        </p:txBody>
      </p:sp>
      <p:sp>
        <p:nvSpPr>
          <p:cNvPr id="51" name="TextBox 50">
            <a:extLst>
              <a:ext uri="{FF2B5EF4-FFF2-40B4-BE49-F238E27FC236}">
                <a16:creationId xmlns:a16="http://schemas.microsoft.com/office/drawing/2014/main" id="{156069D4-340B-4160-A336-EBF73557CEE0}"/>
              </a:ext>
            </a:extLst>
          </p:cNvPr>
          <p:cNvSpPr txBox="1"/>
          <p:nvPr/>
        </p:nvSpPr>
        <p:spPr>
          <a:xfrm>
            <a:off x="884725" y="3175578"/>
            <a:ext cx="1402948" cy="338554"/>
          </a:xfrm>
          <a:prstGeom prst="rect">
            <a:avLst/>
          </a:prstGeom>
          <a:noFill/>
        </p:spPr>
        <p:txBody>
          <a:bodyPr wrap="none" rtlCol="0">
            <a:spAutoFit/>
          </a:bodyPr>
          <a:lstStyle/>
          <a:p>
            <a:r>
              <a:rPr lang="en-US" sz="1600" dirty="0">
                <a:solidFill>
                  <a:schemeClr val="bg1">
                    <a:lumMod val="75000"/>
                  </a:schemeClr>
                </a:solidFill>
              </a:rPr>
              <a:t>Ectopia </a:t>
            </a:r>
            <a:r>
              <a:rPr lang="en-US" sz="1600" dirty="0" err="1">
                <a:solidFill>
                  <a:schemeClr val="bg1">
                    <a:lumMod val="75000"/>
                  </a:schemeClr>
                </a:solidFill>
              </a:rPr>
              <a:t>lentis</a:t>
            </a:r>
            <a:endParaRPr lang="en-US" sz="1600" dirty="0">
              <a:solidFill>
                <a:schemeClr val="bg1">
                  <a:lumMod val="75000"/>
                </a:schemeClr>
              </a:solidFill>
            </a:endParaRPr>
          </a:p>
        </p:txBody>
      </p:sp>
      <p:cxnSp>
        <p:nvCxnSpPr>
          <p:cNvPr id="71" name="Straight Connector 70">
            <a:extLst>
              <a:ext uri="{FF2B5EF4-FFF2-40B4-BE49-F238E27FC236}">
                <a16:creationId xmlns:a16="http://schemas.microsoft.com/office/drawing/2014/main" id="{C104938D-BA8D-4E39-9D5F-9EE2012F2F3C}"/>
              </a:ext>
            </a:extLst>
          </p:cNvPr>
          <p:cNvCxnSpPr>
            <a:cxnSpLocks/>
          </p:cNvCxnSpPr>
          <p:nvPr/>
        </p:nvCxnSpPr>
        <p:spPr>
          <a:xfrm flipH="1">
            <a:off x="762665" y="3023488"/>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2A7E4E40-472F-4E50-8A7A-45C10FDD7171}"/>
              </a:ext>
            </a:extLst>
          </p:cNvPr>
          <p:cNvCxnSpPr>
            <a:cxnSpLocks/>
          </p:cNvCxnSpPr>
          <p:nvPr/>
        </p:nvCxnSpPr>
        <p:spPr>
          <a:xfrm flipH="1">
            <a:off x="762665" y="3347853"/>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C3924889-45B9-4383-9C9E-48F0A9C27AD8}"/>
              </a:ext>
            </a:extLst>
          </p:cNvPr>
          <p:cNvCxnSpPr>
            <a:cxnSpLocks/>
          </p:cNvCxnSpPr>
          <p:nvPr/>
        </p:nvCxnSpPr>
        <p:spPr>
          <a:xfrm flipH="1">
            <a:off x="748719" y="2838976"/>
            <a:ext cx="13947" cy="5088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 name="Straight Arrow Connector 5">
            <a:extLst>
              <a:ext uri="{FF2B5EF4-FFF2-40B4-BE49-F238E27FC236}">
                <a16:creationId xmlns:a16="http://schemas.microsoft.com/office/drawing/2014/main" id="{A3439F0C-5143-461F-8F3C-2E830785DEFC}"/>
              </a:ext>
            </a:extLst>
          </p:cNvPr>
          <p:cNvCxnSpPr>
            <a:stCxn id="50" idx="2"/>
          </p:cNvCxnSpPr>
          <p:nvPr/>
        </p:nvCxnSpPr>
        <p:spPr>
          <a:xfrm flipH="1">
            <a:off x="2971800" y="589204"/>
            <a:ext cx="1591436" cy="706196"/>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0" name="Straight Arrow Connector 9">
            <a:extLst>
              <a:ext uri="{FF2B5EF4-FFF2-40B4-BE49-F238E27FC236}">
                <a16:creationId xmlns:a16="http://schemas.microsoft.com/office/drawing/2014/main" id="{84DC796E-F6ED-4FBB-82D2-A260F480BF8A}"/>
              </a:ext>
            </a:extLst>
          </p:cNvPr>
          <p:cNvCxnSpPr>
            <a:cxnSpLocks/>
          </p:cNvCxnSpPr>
          <p:nvPr/>
        </p:nvCxnSpPr>
        <p:spPr>
          <a:xfrm>
            <a:off x="4572000" y="589204"/>
            <a:ext cx="1600200" cy="706196"/>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6" name="Straight Arrow Connector 25">
            <a:extLst>
              <a:ext uri="{FF2B5EF4-FFF2-40B4-BE49-F238E27FC236}">
                <a16:creationId xmlns:a16="http://schemas.microsoft.com/office/drawing/2014/main" id="{B70E0124-9B84-41A5-8D84-A66B7838A706}"/>
              </a:ext>
            </a:extLst>
          </p:cNvPr>
          <p:cNvCxnSpPr>
            <a:cxnSpLocks/>
          </p:cNvCxnSpPr>
          <p:nvPr/>
        </p:nvCxnSpPr>
        <p:spPr>
          <a:xfrm flipH="1">
            <a:off x="1159539" y="1828800"/>
            <a:ext cx="1290435" cy="478059"/>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28" name="Straight Arrow Connector 27">
            <a:extLst>
              <a:ext uri="{FF2B5EF4-FFF2-40B4-BE49-F238E27FC236}">
                <a16:creationId xmlns:a16="http://schemas.microsoft.com/office/drawing/2014/main" id="{567A4249-5C59-4416-8A8E-1C35913900AB}"/>
              </a:ext>
            </a:extLst>
          </p:cNvPr>
          <p:cNvCxnSpPr>
            <a:cxnSpLocks/>
          </p:cNvCxnSpPr>
          <p:nvPr/>
        </p:nvCxnSpPr>
        <p:spPr>
          <a:xfrm>
            <a:off x="2449973" y="1832208"/>
            <a:ext cx="1268784"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56" name="Text Box 6">
            <a:extLst>
              <a:ext uri="{FF2B5EF4-FFF2-40B4-BE49-F238E27FC236}">
                <a16:creationId xmlns:a16="http://schemas.microsoft.com/office/drawing/2014/main" id="{557983BD-9D64-49B9-A366-A08663B0451F}"/>
              </a:ext>
            </a:extLst>
          </p:cNvPr>
          <p:cNvSpPr txBox="1">
            <a:spLocks noChangeArrowheads="1"/>
          </p:cNvSpPr>
          <p:nvPr/>
        </p:nvSpPr>
        <p:spPr bwMode="auto">
          <a:xfrm>
            <a:off x="5029200" y="2356376"/>
            <a:ext cx="813043"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r" eaLnBrk="1" hangingPunct="1">
              <a:lnSpc>
                <a:spcPct val="80000"/>
              </a:lnSpc>
              <a:spcBef>
                <a:spcPct val="0"/>
              </a:spcBef>
              <a:buClrTx/>
              <a:buSzTx/>
              <a:buFontTx/>
              <a:buNone/>
            </a:pPr>
            <a:r>
              <a:rPr lang="en-US" altLang="en-US" sz="1800" dirty="0">
                <a:solidFill>
                  <a:schemeClr val="bg1">
                    <a:lumMod val="75000"/>
                  </a:schemeClr>
                </a:solidFill>
              </a:rPr>
              <a:t>‘Push’</a:t>
            </a:r>
          </a:p>
        </p:txBody>
      </p:sp>
      <p:sp>
        <p:nvSpPr>
          <p:cNvPr id="57" name="Text Box 14">
            <a:extLst>
              <a:ext uri="{FF2B5EF4-FFF2-40B4-BE49-F238E27FC236}">
                <a16:creationId xmlns:a16="http://schemas.microsoft.com/office/drawing/2014/main" id="{5DAFA1C1-3A29-4C27-A379-663FDD22E326}"/>
              </a:ext>
            </a:extLst>
          </p:cNvPr>
          <p:cNvSpPr txBox="1">
            <a:spLocks noChangeArrowheads="1"/>
          </p:cNvSpPr>
          <p:nvPr/>
        </p:nvSpPr>
        <p:spPr bwMode="auto">
          <a:xfrm>
            <a:off x="7620000" y="2365901"/>
            <a:ext cx="671979"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t>‘Pull’</a:t>
            </a:r>
          </a:p>
        </p:txBody>
      </p:sp>
      <p:cxnSp>
        <p:nvCxnSpPr>
          <p:cNvPr id="58" name="Straight Arrow Connector 57">
            <a:extLst>
              <a:ext uri="{FF2B5EF4-FFF2-40B4-BE49-F238E27FC236}">
                <a16:creationId xmlns:a16="http://schemas.microsoft.com/office/drawing/2014/main" id="{E874FEE9-46BD-46A3-90A3-DE7CC220FBFF}"/>
              </a:ext>
            </a:extLst>
          </p:cNvPr>
          <p:cNvCxnSpPr>
            <a:cxnSpLocks/>
          </p:cNvCxnSpPr>
          <p:nvPr/>
        </p:nvCxnSpPr>
        <p:spPr>
          <a:xfrm flipH="1">
            <a:off x="5867400" y="1828800"/>
            <a:ext cx="849775"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59" name="Straight Arrow Connector 58">
            <a:extLst>
              <a:ext uri="{FF2B5EF4-FFF2-40B4-BE49-F238E27FC236}">
                <a16:creationId xmlns:a16="http://schemas.microsoft.com/office/drawing/2014/main" id="{C370A4A1-FE96-4E70-B89E-839542A5E241}"/>
              </a:ext>
            </a:extLst>
          </p:cNvPr>
          <p:cNvCxnSpPr>
            <a:cxnSpLocks/>
          </p:cNvCxnSpPr>
          <p:nvPr/>
        </p:nvCxnSpPr>
        <p:spPr>
          <a:xfrm>
            <a:off x="6717173" y="1832208"/>
            <a:ext cx="902827" cy="474047"/>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62" name="Text Box 16">
            <a:extLst>
              <a:ext uri="{FF2B5EF4-FFF2-40B4-BE49-F238E27FC236}">
                <a16:creationId xmlns:a16="http://schemas.microsoft.com/office/drawing/2014/main" id="{33538067-0726-41B0-93FF-357EF00CA62D}"/>
              </a:ext>
            </a:extLst>
          </p:cNvPr>
          <p:cNvSpPr txBox="1">
            <a:spLocks noChangeArrowheads="1"/>
          </p:cNvSpPr>
          <p:nvPr/>
        </p:nvSpPr>
        <p:spPr bwMode="auto">
          <a:xfrm>
            <a:off x="8065437" y="2684785"/>
            <a:ext cx="628698"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NVG</a:t>
            </a:r>
          </a:p>
        </p:txBody>
      </p:sp>
      <p:sp>
        <p:nvSpPr>
          <p:cNvPr id="70" name="Text Box 21">
            <a:extLst>
              <a:ext uri="{FF2B5EF4-FFF2-40B4-BE49-F238E27FC236}">
                <a16:creationId xmlns:a16="http://schemas.microsoft.com/office/drawing/2014/main" id="{86C32650-BE1F-4CC3-8DB5-0C136D877E6F}"/>
              </a:ext>
            </a:extLst>
          </p:cNvPr>
          <p:cNvSpPr txBox="1">
            <a:spLocks noChangeArrowheads="1"/>
          </p:cNvSpPr>
          <p:nvPr/>
        </p:nvSpPr>
        <p:spPr bwMode="auto">
          <a:xfrm>
            <a:off x="8070534" y="3048000"/>
            <a:ext cx="526106"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a:solidFill>
                  <a:schemeClr val="bg1">
                    <a:lumMod val="75000"/>
                  </a:schemeClr>
                </a:solidFill>
              </a:rPr>
              <a:t>ICE</a:t>
            </a:r>
          </a:p>
        </p:txBody>
      </p:sp>
      <p:sp>
        <p:nvSpPr>
          <p:cNvPr id="75" name="Text Box 45">
            <a:extLst>
              <a:ext uri="{FF2B5EF4-FFF2-40B4-BE49-F238E27FC236}">
                <a16:creationId xmlns:a16="http://schemas.microsoft.com/office/drawing/2014/main" id="{2B6EDA2D-8F55-4DFD-A225-8C03CE6FC7F3}"/>
              </a:ext>
            </a:extLst>
          </p:cNvPr>
          <p:cNvSpPr txBox="1">
            <a:spLocks noChangeArrowheads="1"/>
          </p:cNvSpPr>
          <p:nvPr/>
        </p:nvSpPr>
        <p:spPr bwMode="auto">
          <a:xfrm>
            <a:off x="8073162" y="3810000"/>
            <a:ext cx="1070837" cy="74635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ts val="1700"/>
              </a:lnSpc>
              <a:spcBef>
                <a:spcPct val="0"/>
              </a:spcBef>
              <a:buClrTx/>
              <a:buSzTx/>
              <a:buFontTx/>
              <a:buNone/>
            </a:pPr>
            <a:r>
              <a:rPr lang="en-US" altLang="en-US" sz="1600" dirty="0">
                <a:solidFill>
                  <a:schemeClr val="bg1">
                    <a:lumMod val="75000"/>
                  </a:schemeClr>
                </a:solidFill>
              </a:rPr>
              <a:t>Epithelial/ fibrous ingrowth</a:t>
            </a:r>
          </a:p>
        </p:txBody>
      </p:sp>
      <p:cxnSp>
        <p:nvCxnSpPr>
          <p:cNvPr id="77" name="Straight Connector 76">
            <a:extLst>
              <a:ext uri="{FF2B5EF4-FFF2-40B4-BE49-F238E27FC236}">
                <a16:creationId xmlns:a16="http://schemas.microsoft.com/office/drawing/2014/main" id="{FC090BD7-F2E1-4464-B57B-9CBE5874C89B}"/>
              </a:ext>
            </a:extLst>
          </p:cNvPr>
          <p:cNvCxnSpPr>
            <a:cxnSpLocks/>
          </p:cNvCxnSpPr>
          <p:nvPr/>
        </p:nvCxnSpPr>
        <p:spPr>
          <a:xfrm>
            <a:off x="7873969" y="2674448"/>
            <a:ext cx="7724" cy="128795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8" name="Straight Connector 77">
            <a:extLst>
              <a:ext uri="{FF2B5EF4-FFF2-40B4-BE49-F238E27FC236}">
                <a16:creationId xmlns:a16="http://schemas.microsoft.com/office/drawing/2014/main" id="{B1922ED5-C3D8-43D8-A00D-1D6BC9201DBA}"/>
              </a:ext>
            </a:extLst>
          </p:cNvPr>
          <p:cNvCxnSpPr/>
          <p:nvPr/>
        </p:nvCxnSpPr>
        <p:spPr>
          <a:xfrm flipH="1">
            <a:off x="7873968" y="2840262"/>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9" name="Straight Connector 78">
            <a:extLst>
              <a:ext uri="{FF2B5EF4-FFF2-40B4-BE49-F238E27FC236}">
                <a16:creationId xmlns:a16="http://schemas.microsoft.com/office/drawing/2014/main" id="{77019ED2-6D69-4A60-9D19-D4DB786EA3A0}"/>
              </a:ext>
            </a:extLst>
          </p:cNvPr>
          <p:cNvCxnSpPr/>
          <p:nvPr/>
        </p:nvCxnSpPr>
        <p:spPr>
          <a:xfrm flipH="1">
            <a:off x="7873968" y="3213518"/>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1" name="Straight Connector 80">
            <a:extLst>
              <a:ext uri="{FF2B5EF4-FFF2-40B4-BE49-F238E27FC236}">
                <a16:creationId xmlns:a16="http://schemas.microsoft.com/office/drawing/2014/main" id="{9796A12F-4125-4C05-8EE8-A388740C580D}"/>
              </a:ext>
            </a:extLst>
          </p:cNvPr>
          <p:cNvCxnSpPr/>
          <p:nvPr/>
        </p:nvCxnSpPr>
        <p:spPr>
          <a:xfrm flipH="1">
            <a:off x="7877837" y="3581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3" name="Straight Connector 82">
            <a:extLst>
              <a:ext uri="{FF2B5EF4-FFF2-40B4-BE49-F238E27FC236}">
                <a16:creationId xmlns:a16="http://schemas.microsoft.com/office/drawing/2014/main" id="{7FDC5F4B-9BF0-42AD-B8BB-2F2399BCF1E2}"/>
              </a:ext>
            </a:extLst>
          </p:cNvPr>
          <p:cNvCxnSpPr/>
          <p:nvPr/>
        </p:nvCxnSpPr>
        <p:spPr>
          <a:xfrm flipH="1">
            <a:off x="7881693" y="3962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93" name="Text Box 42">
            <a:extLst>
              <a:ext uri="{FF2B5EF4-FFF2-40B4-BE49-F238E27FC236}">
                <a16:creationId xmlns:a16="http://schemas.microsoft.com/office/drawing/2014/main" id="{53BAB77F-E061-4834-9068-34BDF78AD071}"/>
              </a:ext>
            </a:extLst>
          </p:cNvPr>
          <p:cNvSpPr txBox="1">
            <a:spLocks noChangeArrowheads="1"/>
          </p:cNvSpPr>
          <p:nvPr/>
        </p:nvSpPr>
        <p:spPr bwMode="auto">
          <a:xfrm>
            <a:off x="8111387" y="3429000"/>
            <a:ext cx="856196"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Flat AC</a:t>
            </a:r>
          </a:p>
        </p:txBody>
      </p:sp>
      <p:sp>
        <p:nvSpPr>
          <p:cNvPr id="100" name="Text Box 23">
            <a:extLst>
              <a:ext uri="{FF2B5EF4-FFF2-40B4-BE49-F238E27FC236}">
                <a16:creationId xmlns:a16="http://schemas.microsoft.com/office/drawing/2014/main" id="{D8F2FCFF-2984-4836-B000-9C5601A8EAAA}"/>
              </a:ext>
            </a:extLst>
          </p:cNvPr>
          <p:cNvSpPr txBox="1">
            <a:spLocks noChangeArrowheads="1"/>
          </p:cNvSpPr>
          <p:nvPr/>
        </p:nvSpPr>
        <p:spPr bwMode="auto">
          <a:xfrm>
            <a:off x="5530369" y="2667000"/>
            <a:ext cx="2143536"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Aqueous misdirection</a:t>
            </a:r>
          </a:p>
        </p:txBody>
      </p:sp>
      <p:cxnSp>
        <p:nvCxnSpPr>
          <p:cNvPr id="104" name="Straight Connector 103">
            <a:extLst>
              <a:ext uri="{FF2B5EF4-FFF2-40B4-BE49-F238E27FC236}">
                <a16:creationId xmlns:a16="http://schemas.microsoft.com/office/drawing/2014/main" id="{49D87D4A-E317-4446-9B95-5184CB3968F3}"/>
              </a:ext>
            </a:extLst>
          </p:cNvPr>
          <p:cNvCxnSpPr>
            <a:cxnSpLocks/>
          </p:cNvCxnSpPr>
          <p:nvPr/>
        </p:nvCxnSpPr>
        <p:spPr>
          <a:xfrm flipH="1">
            <a:off x="5316229" y="2667000"/>
            <a:ext cx="7397" cy="25314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5" name="Straight Connector 104">
            <a:extLst>
              <a:ext uri="{FF2B5EF4-FFF2-40B4-BE49-F238E27FC236}">
                <a16:creationId xmlns:a16="http://schemas.microsoft.com/office/drawing/2014/main" id="{F40B6D71-75A8-4A88-864D-00D14C2F710D}"/>
              </a:ext>
            </a:extLst>
          </p:cNvPr>
          <p:cNvCxnSpPr/>
          <p:nvPr/>
        </p:nvCxnSpPr>
        <p:spPr>
          <a:xfrm flipH="1">
            <a:off x="5323624" y="2832814"/>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6" name="Straight Connector 105">
            <a:extLst>
              <a:ext uri="{FF2B5EF4-FFF2-40B4-BE49-F238E27FC236}">
                <a16:creationId xmlns:a16="http://schemas.microsoft.com/office/drawing/2014/main" id="{010BF7B2-AA07-4DCF-822D-E2DB5CC0BF59}"/>
              </a:ext>
            </a:extLst>
          </p:cNvPr>
          <p:cNvCxnSpPr/>
          <p:nvPr/>
        </p:nvCxnSpPr>
        <p:spPr>
          <a:xfrm flipH="1">
            <a:off x="5323624" y="3360065"/>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a:extLst>
              <a:ext uri="{FF2B5EF4-FFF2-40B4-BE49-F238E27FC236}">
                <a16:creationId xmlns:a16="http://schemas.microsoft.com/office/drawing/2014/main" id="{BAC8035C-3999-4C31-93CD-6C0D2ADEB73B}"/>
              </a:ext>
            </a:extLst>
          </p:cNvPr>
          <p:cNvCxnSpPr/>
          <p:nvPr/>
        </p:nvCxnSpPr>
        <p:spPr>
          <a:xfrm flipH="1">
            <a:off x="5323536" y="3786938"/>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8" name="Straight Connector 107">
            <a:extLst>
              <a:ext uri="{FF2B5EF4-FFF2-40B4-BE49-F238E27FC236}">
                <a16:creationId xmlns:a16="http://schemas.microsoft.com/office/drawing/2014/main" id="{DB64CAEE-69B4-426A-8A5B-D1269DBF0F66}"/>
              </a:ext>
            </a:extLst>
          </p:cNvPr>
          <p:cNvCxnSpPr/>
          <p:nvPr/>
        </p:nvCxnSpPr>
        <p:spPr>
          <a:xfrm flipH="1">
            <a:off x="5327493" y="4249152"/>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12" name="Straight Connector 111">
            <a:extLst>
              <a:ext uri="{FF2B5EF4-FFF2-40B4-BE49-F238E27FC236}">
                <a16:creationId xmlns:a16="http://schemas.microsoft.com/office/drawing/2014/main" id="{99A16C30-4BE4-48E5-8B65-0C5F3039B8DC}"/>
              </a:ext>
            </a:extLst>
          </p:cNvPr>
          <p:cNvCxnSpPr/>
          <p:nvPr/>
        </p:nvCxnSpPr>
        <p:spPr>
          <a:xfrm flipH="1">
            <a:off x="5333455" y="51816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13" name="Text Box 42">
            <a:extLst>
              <a:ext uri="{FF2B5EF4-FFF2-40B4-BE49-F238E27FC236}">
                <a16:creationId xmlns:a16="http://schemas.microsoft.com/office/drawing/2014/main" id="{056DFFD9-3CA2-42E7-90FE-4F14522E3504}"/>
              </a:ext>
            </a:extLst>
          </p:cNvPr>
          <p:cNvSpPr txBox="1">
            <a:spLocks noChangeArrowheads="1"/>
          </p:cNvSpPr>
          <p:nvPr/>
        </p:nvSpPr>
        <p:spPr bwMode="auto">
          <a:xfrm>
            <a:off x="5533954" y="3623846"/>
            <a:ext cx="1563248"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Retinal surgery</a:t>
            </a:r>
          </a:p>
        </p:txBody>
      </p:sp>
      <p:sp>
        <p:nvSpPr>
          <p:cNvPr id="118" name="Text Box 47">
            <a:extLst>
              <a:ext uri="{FF2B5EF4-FFF2-40B4-BE49-F238E27FC236}">
                <a16:creationId xmlns:a16="http://schemas.microsoft.com/office/drawing/2014/main" id="{3F59D898-ECAD-49F0-9425-2A1BC8DDA7B5}"/>
              </a:ext>
            </a:extLst>
          </p:cNvPr>
          <p:cNvSpPr txBox="1">
            <a:spLocks noChangeArrowheads="1"/>
          </p:cNvSpPr>
          <p:nvPr/>
        </p:nvSpPr>
        <p:spPr bwMode="auto">
          <a:xfrm>
            <a:off x="5523688" y="4538246"/>
            <a:ext cx="1414170"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Drug-induced</a:t>
            </a:r>
          </a:p>
        </p:txBody>
      </p:sp>
      <p:sp>
        <p:nvSpPr>
          <p:cNvPr id="16" name="TextBox 15">
            <a:extLst>
              <a:ext uri="{FF2B5EF4-FFF2-40B4-BE49-F238E27FC236}">
                <a16:creationId xmlns:a16="http://schemas.microsoft.com/office/drawing/2014/main" id="{984E008D-FBBA-42B4-940E-EA26772E0161}"/>
              </a:ext>
            </a:extLst>
          </p:cNvPr>
          <p:cNvSpPr txBox="1"/>
          <p:nvPr/>
        </p:nvSpPr>
        <p:spPr>
          <a:xfrm>
            <a:off x="6230528" y="5257800"/>
            <a:ext cx="1326004" cy="369332"/>
          </a:xfrm>
          <a:prstGeom prst="rect">
            <a:avLst/>
          </a:prstGeom>
          <a:noFill/>
        </p:spPr>
        <p:txBody>
          <a:bodyPr wrap="none" rtlCol="0">
            <a:spAutoFit/>
          </a:bodyPr>
          <a:lstStyle/>
          <a:p>
            <a:pPr algn="ctr"/>
            <a:r>
              <a:rPr lang="en-US" dirty="0"/>
              <a:t>Both/Either</a:t>
            </a:r>
          </a:p>
        </p:txBody>
      </p:sp>
      <p:cxnSp>
        <p:nvCxnSpPr>
          <p:cNvPr id="125" name="Straight Connector 124">
            <a:extLst>
              <a:ext uri="{FF2B5EF4-FFF2-40B4-BE49-F238E27FC236}">
                <a16:creationId xmlns:a16="http://schemas.microsoft.com/office/drawing/2014/main" id="{01138141-D318-4ED7-A7FE-D8F2155CE890}"/>
              </a:ext>
            </a:extLst>
          </p:cNvPr>
          <p:cNvCxnSpPr/>
          <p:nvPr/>
        </p:nvCxnSpPr>
        <p:spPr>
          <a:xfrm flipH="1">
            <a:off x="5334000" y="4724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26" name="Straight Connector 125">
            <a:extLst>
              <a:ext uri="{FF2B5EF4-FFF2-40B4-BE49-F238E27FC236}">
                <a16:creationId xmlns:a16="http://schemas.microsoft.com/office/drawing/2014/main" id="{6A68A6E1-B33D-4DCB-B058-B68464DE4B44}"/>
              </a:ext>
            </a:extLst>
          </p:cNvPr>
          <p:cNvCxnSpPr/>
          <p:nvPr/>
        </p:nvCxnSpPr>
        <p:spPr>
          <a:xfrm flipH="1">
            <a:off x="6659428" y="6172200"/>
            <a:ext cx="24447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27" name="Text Box 47">
            <a:extLst>
              <a:ext uri="{FF2B5EF4-FFF2-40B4-BE49-F238E27FC236}">
                <a16:creationId xmlns:a16="http://schemas.microsoft.com/office/drawing/2014/main" id="{CB562EB8-FC3E-4FF1-9CAC-25A982EDFAD7}"/>
              </a:ext>
            </a:extLst>
          </p:cNvPr>
          <p:cNvSpPr txBox="1">
            <a:spLocks noChangeArrowheads="1"/>
          </p:cNvSpPr>
          <p:nvPr/>
        </p:nvSpPr>
        <p:spPr bwMode="auto">
          <a:xfrm>
            <a:off x="6929102" y="6002923"/>
            <a:ext cx="807401"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b="1" dirty="0"/>
              <a:t>Tumor</a:t>
            </a:r>
          </a:p>
        </p:txBody>
      </p:sp>
      <p:sp>
        <p:nvSpPr>
          <p:cNvPr id="128" name="Text Box 45">
            <a:extLst>
              <a:ext uri="{FF2B5EF4-FFF2-40B4-BE49-F238E27FC236}">
                <a16:creationId xmlns:a16="http://schemas.microsoft.com/office/drawing/2014/main" id="{2B14E4F1-0A9B-43CA-851A-DE098D068E26}"/>
              </a:ext>
            </a:extLst>
          </p:cNvPr>
          <p:cNvSpPr txBox="1">
            <a:spLocks noChangeArrowheads="1"/>
          </p:cNvSpPr>
          <p:nvPr/>
        </p:nvSpPr>
        <p:spPr bwMode="auto">
          <a:xfrm>
            <a:off x="6901248" y="5605046"/>
            <a:ext cx="1404552"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Inflammation</a:t>
            </a:r>
          </a:p>
        </p:txBody>
      </p:sp>
      <p:cxnSp>
        <p:nvCxnSpPr>
          <p:cNvPr id="129" name="Straight Connector 128">
            <a:extLst>
              <a:ext uri="{FF2B5EF4-FFF2-40B4-BE49-F238E27FC236}">
                <a16:creationId xmlns:a16="http://schemas.microsoft.com/office/drawing/2014/main" id="{1C03588A-559C-4FF7-A730-3C814B3E6C4C}"/>
              </a:ext>
            </a:extLst>
          </p:cNvPr>
          <p:cNvCxnSpPr/>
          <p:nvPr/>
        </p:nvCxnSpPr>
        <p:spPr>
          <a:xfrm flipH="1">
            <a:off x="6659973" y="5782355"/>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3" name="Straight Connector 22">
            <a:extLst>
              <a:ext uri="{FF2B5EF4-FFF2-40B4-BE49-F238E27FC236}">
                <a16:creationId xmlns:a16="http://schemas.microsoft.com/office/drawing/2014/main" id="{5227FDFD-469A-47AE-BC94-11CE6418AA83}"/>
              </a:ext>
            </a:extLst>
          </p:cNvPr>
          <p:cNvCxnSpPr/>
          <p:nvPr/>
        </p:nvCxnSpPr>
        <p:spPr>
          <a:xfrm>
            <a:off x="6659428" y="5596201"/>
            <a:ext cx="0" cy="5759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52" name="Text Box 47">
            <a:extLst>
              <a:ext uri="{FF2B5EF4-FFF2-40B4-BE49-F238E27FC236}">
                <a16:creationId xmlns:a16="http://schemas.microsoft.com/office/drawing/2014/main" id="{E3578916-9804-473C-8F06-D4FA0BCEDFD0}"/>
              </a:ext>
            </a:extLst>
          </p:cNvPr>
          <p:cNvSpPr txBox="1">
            <a:spLocks noChangeArrowheads="1"/>
          </p:cNvSpPr>
          <p:nvPr/>
        </p:nvSpPr>
        <p:spPr bwMode="auto">
          <a:xfrm>
            <a:off x="5543446" y="4055146"/>
            <a:ext cx="1619354"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err="1">
                <a:solidFill>
                  <a:schemeClr val="bg1">
                    <a:lumMod val="75000"/>
                  </a:schemeClr>
                </a:solidFill>
              </a:rPr>
              <a:t>Nanophthalmos</a:t>
            </a:r>
            <a:endParaRPr lang="en-US" altLang="en-US" sz="1600" dirty="0">
              <a:solidFill>
                <a:schemeClr val="bg1">
                  <a:lumMod val="75000"/>
                </a:schemeClr>
              </a:solidFill>
            </a:endParaRPr>
          </a:p>
        </p:txBody>
      </p:sp>
      <p:sp>
        <p:nvSpPr>
          <p:cNvPr id="53" name="Text Box 45">
            <a:extLst>
              <a:ext uri="{FF2B5EF4-FFF2-40B4-BE49-F238E27FC236}">
                <a16:creationId xmlns:a16="http://schemas.microsoft.com/office/drawing/2014/main" id="{57D1A14F-68FE-47D2-983C-1A879D66A9DC}"/>
              </a:ext>
            </a:extLst>
          </p:cNvPr>
          <p:cNvSpPr txBox="1">
            <a:spLocks noChangeArrowheads="1"/>
          </p:cNvSpPr>
          <p:nvPr/>
        </p:nvSpPr>
        <p:spPr bwMode="auto">
          <a:xfrm>
            <a:off x="5523688" y="5013493"/>
            <a:ext cx="582211"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PFV</a:t>
            </a:r>
          </a:p>
        </p:txBody>
      </p:sp>
      <p:sp>
        <p:nvSpPr>
          <p:cNvPr id="54" name="Text Box 42">
            <a:extLst>
              <a:ext uri="{FF2B5EF4-FFF2-40B4-BE49-F238E27FC236}">
                <a16:creationId xmlns:a16="http://schemas.microsoft.com/office/drawing/2014/main" id="{E1E37D2C-2C52-446B-843B-01E64990D3EC}"/>
              </a:ext>
            </a:extLst>
          </p:cNvPr>
          <p:cNvSpPr txBox="1">
            <a:spLocks noChangeArrowheads="1"/>
          </p:cNvSpPr>
          <p:nvPr/>
        </p:nvSpPr>
        <p:spPr bwMode="auto">
          <a:xfrm>
            <a:off x="5551406" y="3192546"/>
            <a:ext cx="2276072"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ERD/choroidal effusion</a:t>
            </a:r>
          </a:p>
        </p:txBody>
      </p:sp>
      <p:sp>
        <p:nvSpPr>
          <p:cNvPr id="3" name="TextBox 2">
            <a:extLst>
              <a:ext uri="{FF2B5EF4-FFF2-40B4-BE49-F238E27FC236}">
                <a16:creationId xmlns:a16="http://schemas.microsoft.com/office/drawing/2014/main" id="{347514E9-5EC1-4A4C-939E-A8E93F18C37C}"/>
              </a:ext>
            </a:extLst>
          </p:cNvPr>
          <p:cNvSpPr txBox="1"/>
          <p:nvPr/>
        </p:nvSpPr>
        <p:spPr>
          <a:xfrm>
            <a:off x="2522124" y="3660392"/>
            <a:ext cx="4941559" cy="1323439"/>
          </a:xfrm>
          <a:prstGeom prst="rect">
            <a:avLst/>
          </a:prstGeom>
          <a:solidFill>
            <a:srgbClr val="F8E284"/>
          </a:solidFill>
        </p:spPr>
        <p:txBody>
          <a:bodyPr wrap="square" rtlCol="0">
            <a:spAutoFit/>
          </a:bodyPr>
          <a:lstStyle/>
          <a:p>
            <a:r>
              <a:rPr lang="en-US" sz="1600" i="1" dirty="0">
                <a:solidFill>
                  <a:schemeClr val="bg1">
                    <a:lumMod val="75000"/>
                  </a:schemeClr>
                </a:solidFill>
              </a:rPr>
              <a:t>How would a tumor </a:t>
            </a:r>
            <a:r>
              <a:rPr lang="en-US" sz="1600" b="1" dirty="0">
                <a:solidFill>
                  <a:schemeClr val="bg1">
                    <a:lumMod val="75000"/>
                  </a:schemeClr>
                </a:solidFill>
              </a:rPr>
              <a:t>pull</a:t>
            </a:r>
            <a:r>
              <a:rPr lang="en-US" sz="1600" i="1" dirty="0">
                <a:solidFill>
                  <a:schemeClr val="bg1">
                    <a:lumMod val="75000"/>
                  </a:schemeClr>
                </a:solidFill>
              </a:rPr>
              <a:t> the angle closed?</a:t>
            </a:r>
          </a:p>
          <a:p>
            <a:r>
              <a:rPr lang="en-US" sz="1600" dirty="0">
                <a:solidFill>
                  <a:schemeClr val="bg1">
                    <a:lumMod val="75000"/>
                  </a:schemeClr>
                </a:solidFill>
              </a:rPr>
              <a:t>Via one of two mechanisms:</a:t>
            </a:r>
          </a:p>
          <a:p>
            <a:r>
              <a:rPr lang="en-US" sz="1600" dirty="0">
                <a:solidFill>
                  <a:schemeClr val="bg1">
                    <a:lumMod val="75000"/>
                  </a:schemeClr>
                </a:solidFill>
              </a:rPr>
              <a:t>--</a:t>
            </a:r>
            <a:r>
              <a:rPr lang="en-US" sz="1600" b="1" dirty="0">
                <a:solidFill>
                  <a:schemeClr val="bg1">
                    <a:lumMod val="75000"/>
                  </a:schemeClr>
                </a:solidFill>
              </a:rPr>
              <a:t>Tumor-induced NVI/NVA leading to NVG </a:t>
            </a:r>
          </a:p>
          <a:p>
            <a:r>
              <a:rPr lang="en-US" sz="1600" dirty="0">
                <a:solidFill>
                  <a:schemeClr val="bg1">
                    <a:lumMod val="75000"/>
                  </a:schemeClr>
                </a:solidFill>
              </a:rPr>
              <a:t>--Tumor necrosis can produce severe inflammation, leading to posterior synechiae and/or PAS</a:t>
            </a:r>
          </a:p>
        </p:txBody>
      </p:sp>
      <p:cxnSp>
        <p:nvCxnSpPr>
          <p:cNvPr id="21" name="Connector: Elbow 20">
            <a:extLst>
              <a:ext uri="{FF2B5EF4-FFF2-40B4-BE49-F238E27FC236}">
                <a16:creationId xmlns:a16="http://schemas.microsoft.com/office/drawing/2014/main" id="{9CBA8279-FC12-404D-8BDA-D555530A6D0D}"/>
              </a:ext>
            </a:extLst>
          </p:cNvPr>
          <p:cNvCxnSpPr>
            <a:cxnSpLocks/>
          </p:cNvCxnSpPr>
          <p:nvPr/>
        </p:nvCxnSpPr>
        <p:spPr>
          <a:xfrm rot="16200000" flipH="1">
            <a:off x="7622331" y="4255514"/>
            <a:ext cx="754914" cy="236191"/>
          </a:xfrm>
          <a:prstGeom prst="bentConnector3">
            <a:avLst>
              <a:gd name="adj1" fmla="val 104419"/>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69" name="Text Box 47">
            <a:extLst>
              <a:ext uri="{FF2B5EF4-FFF2-40B4-BE49-F238E27FC236}">
                <a16:creationId xmlns:a16="http://schemas.microsoft.com/office/drawing/2014/main" id="{4D97FD5C-B901-40BA-9E78-C8EB2D510429}"/>
              </a:ext>
            </a:extLst>
          </p:cNvPr>
          <p:cNvSpPr txBox="1">
            <a:spLocks noChangeArrowheads="1"/>
          </p:cNvSpPr>
          <p:nvPr/>
        </p:nvSpPr>
        <p:spPr bwMode="auto">
          <a:xfrm>
            <a:off x="8053281" y="4596111"/>
            <a:ext cx="807401" cy="338554"/>
          </a:xfrm>
          <a:prstGeom prst="rect">
            <a:avLst/>
          </a:prstGeom>
          <a:no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b="1" dirty="0"/>
              <a:t>Tumor</a:t>
            </a:r>
          </a:p>
        </p:txBody>
      </p:sp>
      <p:sp>
        <p:nvSpPr>
          <p:cNvPr id="60" name="Oval 59">
            <a:extLst>
              <a:ext uri="{FF2B5EF4-FFF2-40B4-BE49-F238E27FC236}">
                <a16:creationId xmlns:a16="http://schemas.microsoft.com/office/drawing/2014/main" id="{CA065540-8F70-427E-B5F7-7CA834BCF4A0}"/>
              </a:ext>
            </a:extLst>
          </p:cNvPr>
          <p:cNvSpPr/>
          <p:nvPr/>
        </p:nvSpPr>
        <p:spPr>
          <a:xfrm>
            <a:off x="8014693" y="4556358"/>
            <a:ext cx="884575" cy="430469"/>
          </a:xfrm>
          <a:prstGeom prst="ellipse">
            <a:avLst/>
          </a:prstGeom>
          <a:noFill/>
          <a:ln>
            <a:solidFill>
              <a:schemeClr val="tx1"/>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Oval 60">
            <a:extLst>
              <a:ext uri="{FF2B5EF4-FFF2-40B4-BE49-F238E27FC236}">
                <a16:creationId xmlns:a16="http://schemas.microsoft.com/office/drawing/2014/main" id="{1D60E733-458F-4513-A33D-57D1D4924388}"/>
              </a:ext>
            </a:extLst>
          </p:cNvPr>
          <p:cNvSpPr/>
          <p:nvPr/>
        </p:nvSpPr>
        <p:spPr>
          <a:xfrm>
            <a:off x="6858000" y="5956965"/>
            <a:ext cx="911200" cy="430469"/>
          </a:xfrm>
          <a:prstGeom prst="ellipse">
            <a:avLst/>
          </a:prstGeom>
          <a:noFill/>
          <a:ln>
            <a:solidFill>
              <a:schemeClr val="tx1"/>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 name="TextBox 54">
            <a:extLst>
              <a:ext uri="{FF2B5EF4-FFF2-40B4-BE49-F238E27FC236}">
                <a16:creationId xmlns:a16="http://schemas.microsoft.com/office/drawing/2014/main" id="{C1EB801A-28D1-48F8-BD32-B399C11303A4}"/>
              </a:ext>
            </a:extLst>
          </p:cNvPr>
          <p:cNvSpPr txBox="1"/>
          <p:nvPr/>
        </p:nvSpPr>
        <p:spPr>
          <a:xfrm>
            <a:off x="1961146" y="4571141"/>
            <a:ext cx="4202882" cy="954107"/>
          </a:xfrm>
          <a:prstGeom prst="rect">
            <a:avLst/>
          </a:prstGeom>
          <a:solidFill>
            <a:schemeClr val="accent5">
              <a:lumMod val="75000"/>
            </a:schemeClr>
          </a:solidFill>
        </p:spPr>
        <p:txBody>
          <a:bodyPr wrap="none" rtlCol="0">
            <a:spAutoFit/>
          </a:bodyPr>
          <a:lstStyle/>
          <a:p>
            <a:r>
              <a:rPr lang="en-US" sz="1400" i="1" dirty="0">
                <a:solidFill>
                  <a:schemeClr val="bg1">
                    <a:lumMod val="50000"/>
                  </a:schemeClr>
                </a:solidFill>
              </a:rPr>
              <a:t>Which tumors are notorious for inducing NVI/NVA?</a:t>
            </a:r>
          </a:p>
          <a:p>
            <a:r>
              <a:rPr lang="en-US" sz="1400" dirty="0">
                <a:solidFill>
                  <a:schemeClr val="bg1">
                    <a:lumMod val="50000"/>
                  </a:schemeClr>
                </a:solidFill>
              </a:rPr>
              <a:t>--Retinoblastoma</a:t>
            </a:r>
          </a:p>
          <a:p>
            <a:r>
              <a:rPr lang="en-US" sz="1400" dirty="0">
                <a:solidFill>
                  <a:schemeClr val="bg1">
                    <a:lumMod val="50000"/>
                  </a:schemeClr>
                </a:solidFill>
              </a:rPr>
              <a:t>--</a:t>
            </a:r>
            <a:r>
              <a:rPr lang="en-US" sz="1400" b="1" dirty="0" err="1">
                <a:solidFill>
                  <a:srgbClr val="0000FF"/>
                </a:solidFill>
              </a:rPr>
              <a:t>Medulloepithelioma</a:t>
            </a:r>
            <a:endParaRPr lang="en-US" sz="1400" b="1" dirty="0">
              <a:solidFill>
                <a:schemeClr val="bg1">
                  <a:lumMod val="50000"/>
                </a:schemeClr>
              </a:solidFill>
            </a:endParaRPr>
          </a:p>
          <a:p>
            <a:r>
              <a:rPr lang="en-US" sz="1400" dirty="0">
                <a:solidFill>
                  <a:schemeClr val="bg1">
                    <a:lumMod val="50000"/>
                  </a:schemeClr>
                </a:solidFill>
              </a:rPr>
              <a:t>--Choroidal melanoma</a:t>
            </a:r>
          </a:p>
        </p:txBody>
      </p:sp>
      <p:sp>
        <p:nvSpPr>
          <p:cNvPr id="64" name="Oval 63">
            <a:extLst>
              <a:ext uri="{FF2B5EF4-FFF2-40B4-BE49-F238E27FC236}">
                <a16:creationId xmlns:a16="http://schemas.microsoft.com/office/drawing/2014/main" id="{B6FDA726-B038-46E1-97EB-CE861F79FF2F}"/>
              </a:ext>
            </a:extLst>
          </p:cNvPr>
          <p:cNvSpPr/>
          <p:nvPr/>
        </p:nvSpPr>
        <p:spPr>
          <a:xfrm>
            <a:off x="1981200" y="4935555"/>
            <a:ext cx="1992477" cy="430469"/>
          </a:xfrm>
          <a:prstGeom prst="ellipse">
            <a:avLst/>
          </a:prstGeom>
          <a:noFill/>
          <a:ln>
            <a:solidFill>
              <a:schemeClr val="tx1"/>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TextBox 64">
            <a:extLst>
              <a:ext uri="{FF2B5EF4-FFF2-40B4-BE49-F238E27FC236}">
                <a16:creationId xmlns:a16="http://schemas.microsoft.com/office/drawing/2014/main" id="{53A81FEA-2B87-4DC1-82E1-7A47FA1F3A48}"/>
              </a:ext>
            </a:extLst>
          </p:cNvPr>
          <p:cNvSpPr txBox="1"/>
          <p:nvPr/>
        </p:nvSpPr>
        <p:spPr>
          <a:xfrm>
            <a:off x="709188" y="830282"/>
            <a:ext cx="4776985" cy="3970318"/>
          </a:xfrm>
          <a:prstGeom prst="rect">
            <a:avLst/>
          </a:prstGeom>
          <a:solidFill>
            <a:schemeClr val="accent1">
              <a:lumMod val="75000"/>
            </a:schemeClr>
          </a:solidFill>
        </p:spPr>
        <p:txBody>
          <a:bodyPr wrap="square" rtlCol="0">
            <a:spAutoFit/>
          </a:bodyPr>
          <a:lstStyle/>
          <a:p>
            <a:r>
              <a:rPr lang="en-US" sz="1400" i="1" dirty="0">
                <a:solidFill>
                  <a:schemeClr val="bg1"/>
                </a:solidFill>
              </a:rPr>
              <a:t>In a nutshell, what sort of tumor is a </a:t>
            </a:r>
            <a:r>
              <a:rPr lang="en-US" sz="1400" dirty="0" err="1">
                <a:solidFill>
                  <a:schemeClr val="bg1"/>
                </a:solidFill>
              </a:rPr>
              <a:t>medulloepithelioma</a:t>
            </a:r>
            <a:r>
              <a:rPr lang="en-US" sz="1400" i="1" dirty="0">
                <a:solidFill>
                  <a:schemeClr val="bg1"/>
                </a:solidFill>
              </a:rPr>
              <a:t>?</a:t>
            </a:r>
          </a:p>
          <a:p>
            <a:r>
              <a:rPr lang="en-US" sz="1400" dirty="0">
                <a:solidFill>
                  <a:schemeClr val="bg1"/>
                </a:solidFill>
              </a:rPr>
              <a:t>A benign but locally very aggressive tumor of the nonpigmented  epithelium of the ciliary body</a:t>
            </a:r>
          </a:p>
          <a:p>
            <a:endParaRPr lang="en-US" sz="1400" i="1" dirty="0">
              <a:solidFill>
                <a:schemeClr val="bg1"/>
              </a:solidFill>
            </a:endParaRPr>
          </a:p>
          <a:p>
            <a:r>
              <a:rPr lang="en-US" sz="1400" i="1" dirty="0">
                <a:solidFill>
                  <a:schemeClr val="bg1"/>
                </a:solidFill>
              </a:rPr>
              <a:t>Is it common, or rare?</a:t>
            </a:r>
          </a:p>
          <a:p>
            <a:r>
              <a:rPr lang="en-US" sz="1400" dirty="0">
                <a:solidFill>
                  <a:schemeClr val="bg1"/>
                </a:solidFill>
              </a:rPr>
              <a:t>Rare</a:t>
            </a:r>
          </a:p>
          <a:p>
            <a:endParaRPr lang="en-US" sz="1400" b="1" dirty="0">
              <a:solidFill>
                <a:schemeClr val="bg1"/>
              </a:solidFill>
            </a:endParaRPr>
          </a:p>
          <a:p>
            <a:r>
              <a:rPr lang="en-US" sz="1400" i="1" dirty="0">
                <a:solidFill>
                  <a:schemeClr val="bg1"/>
                </a:solidFill>
              </a:rPr>
              <a:t>During what life-period does </a:t>
            </a:r>
            <a:r>
              <a:rPr lang="en-US" sz="1400" i="1" dirty="0" err="1">
                <a:solidFill>
                  <a:schemeClr val="bg1"/>
                </a:solidFill>
              </a:rPr>
              <a:t>medulloepithelioma</a:t>
            </a:r>
            <a:r>
              <a:rPr lang="en-US" sz="1400" i="1" dirty="0">
                <a:solidFill>
                  <a:schemeClr val="bg1"/>
                </a:solidFill>
              </a:rPr>
              <a:t> present?</a:t>
            </a:r>
          </a:p>
          <a:p>
            <a:r>
              <a:rPr lang="en-US" sz="1400" dirty="0">
                <a:solidFill>
                  <a:schemeClr val="bg1"/>
                </a:solidFill>
              </a:rPr>
              <a:t>Childhood</a:t>
            </a:r>
          </a:p>
          <a:p>
            <a:endParaRPr lang="en-US" sz="1400" dirty="0">
              <a:solidFill>
                <a:schemeClr val="bg1"/>
              </a:solidFill>
            </a:endParaRPr>
          </a:p>
          <a:p>
            <a:r>
              <a:rPr lang="en-US" sz="1400" i="1" dirty="0">
                <a:solidFill>
                  <a:schemeClr val="bg1"/>
                </a:solidFill>
              </a:rPr>
              <a:t>What clinical findings are commonly present?</a:t>
            </a:r>
          </a:p>
          <a:p>
            <a:r>
              <a:rPr lang="en-US" sz="1400" dirty="0">
                <a:solidFill>
                  <a:schemeClr val="bg1"/>
                </a:solidFill>
              </a:rPr>
              <a:t>--ACG (duh)</a:t>
            </a:r>
          </a:p>
          <a:p>
            <a:r>
              <a:rPr lang="en-US" sz="1400" dirty="0">
                <a:solidFill>
                  <a:schemeClr val="bg1"/>
                </a:solidFill>
              </a:rPr>
              <a:t>--</a:t>
            </a:r>
          </a:p>
          <a:p>
            <a:r>
              <a:rPr lang="en-US" sz="1400" dirty="0">
                <a:solidFill>
                  <a:schemeClr val="bg1"/>
                </a:solidFill>
              </a:rPr>
              <a:t>--</a:t>
            </a:r>
          </a:p>
          <a:p>
            <a:r>
              <a:rPr lang="en-US" sz="1400" dirty="0">
                <a:solidFill>
                  <a:schemeClr val="bg1"/>
                </a:solidFill>
              </a:rPr>
              <a:t>--</a:t>
            </a:r>
            <a:r>
              <a:rPr lang="en-US" sz="1400" dirty="0">
                <a:solidFill>
                  <a:schemeClr val="accent1">
                    <a:lumMod val="75000"/>
                  </a:schemeClr>
                </a:solidFill>
              </a:rPr>
              <a:t>Sectoral cataract</a:t>
            </a:r>
          </a:p>
          <a:p>
            <a:endParaRPr lang="en-US" sz="1400" dirty="0">
              <a:solidFill>
                <a:schemeClr val="accent1">
                  <a:lumMod val="75000"/>
                </a:schemeClr>
              </a:solidFill>
            </a:endParaRPr>
          </a:p>
          <a:p>
            <a:r>
              <a:rPr lang="en-US" sz="1400" i="1" dirty="0">
                <a:solidFill>
                  <a:schemeClr val="accent1">
                    <a:lumMod val="75000"/>
                  </a:schemeClr>
                </a:solidFill>
              </a:rPr>
              <a:t>How is it managed?</a:t>
            </a:r>
          </a:p>
          <a:p>
            <a:r>
              <a:rPr lang="en-US" sz="1400" dirty="0">
                <a:solidFill>
                  <a:schemeClr val="accent1">
                    <a:lumMod val="75000"/>
                  </a:schemeClr>
                </a:solidFill>
              </a:rPr>
              <a:t>Enucleation is usually required</a:t>
            </a:r>
          </a:p>
        </p:txBody>
      </p:sp>
    </p:spTree>
    <p:extLst>
      <p:ext uri="{BB962C8B-B14F-4D97-AF65-F5344CB8AC3E}">
        <p14:creationId xmlns:p14="http://schemas.microsoft.com/office/powerpoint/2010/main" val="5118747"/>
      </p:ext>
    </p:extLst>
  </p:cSld>
  <p:clrMapOvr>
    <a:masterClrMapping/>
  </p:clrMapOvr>
</p:sld>
</file>

<file path=ppt/slides/slide4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Straight Arrow Connector 12">
            <a:extLst>
              <a:ext uri="{FF2B5EF4-FFF2-40B4-BE49-F238E27FC236}">
                <a16:creationId xmlns:a16="http://schemas.microsoft.com/office/drawing/2014/main" id="{A6DE2085-829C-480C-9216-69D6039C0A37}"/>
              </a:ext>
            </a:extLst>
          </p:cNvPr>
          <p:cNvCxnSpPr>
            <a:cxnSpLocks/>
          </p:cNvCxnSpPr>
          <p:nvPr/>
        </p:nvCxnSpPr>
        <p:spPr>
          <a:xfrm>
            <a:off x="6717173" y="1828800"/>
            <a:ext cx="0" cy="3462754"/>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43014" name="Text Box 6"/>
          <p:cNvSpPr txBox="1">
            <a:spLocks noChangeArrowheads="1"/>
          </p:cNvSpPr>
          <p:nvPr/>
        </p:nvSpPr>
        <p:spPr bwMode="auto">
          <a:xfrm>
            <a:off x="533400" y="2356376"/>
            <a:ext cx="1005403"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Lens-</a:t>
            </a:r>
          </a:p>
          <a:p>
            <a:pPr algn="ctr" eaLnBrk="1" hangingPunct="1">
              <a:lnSpc>
                <a:spcPct val="80000"/>
              </a:lnSpc>
              <a:spcBef>
                <a:spcPct val="0"/>
              </a:spcBef>
              <a:buClrTx/>
              <a:buSzTx/>
              <a:buFontTx/>
              <a:buNone/>
            </a:pPr>
            <a:r>
              <a:rPr lang="en-US" altLang="en-US" sz="1800" dirty="0">
                <a:solidFill>
                  <a:schemeClr val="bg1">
                    <a:lumMod val="75000"/>
                  </a:schemeClr>
                </a:solidFill>
              </a:rPr>
              <a:t>Induced</a:t>
            </a:r>
          </a:p>
        </p:txBody>
      </p:sp>
      <p:sp>
        <p:nvSpPr>
          <p:cNvPr id="43017" name="Text Box 14"/>
          <p:cNvSpPr txBox="1">
            <a:spLocks noChangeArrowheads="1"/>
          </p:cNvSpPr>
          <p:nvPr/>
        </p:nvSpPr>
        <p:spPr bwMode="auto">
          <a:xfrm>
            <a:off x="3026498" y="2365901"/>
            <a:ext cx="1633781"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Aphakic/</a:t>
            </a:r>
          </a:p>
          <a:p>
            <a:pPr algn="ctr" eaLnBrk="1" hangingPunct="1">
              <a:lnSpc>
                <a:spcPct val="80000"/>
              </a:lnSpc>
              <a:spcBef>
                <a:spcPct val="0"/>
              </a:spcBef>
              <a:buClrTx/>
              <a:buSzTx/>
              <a:buFontTx/>
              <a:buNone/>
            </a:pPr>
            <a:r>
              <a:rPr lang="en-US" altLang="en-US" sz="1800" dirty="0" err="1">
                <a:solidFill>
                  <a:schemeClr val="bg1">
                    <a:lumMod val="75000"/>
                  </a:schemeClr>
                </a:solidFill>
              </a:rPr>
              <a:t>Pseudophakic</a:t>
            </a:r>
            <a:endParaRPr lang="en-US" altLang="en-US" sz="1800" dirty="0">
              <a:solidFill>
                <a:schemeClr val="bg1">
                  <a:lumMod val="75000"/>
                </a:schemeClr>
              </a:solidFill>
            </a:endParaRPr>
          </a:p>
        </p:txBody>
      </p:sp>
      <p:sp>
        <p:nvSpPr>
          <p:cNvPr id="43031" name="Text Box 35"/>
          <p:cNvSpPr txBox="1">
            <a:spLocks noChangeArrowheads="1"/>
          </p:cNvSpPr>
          <p:nvPr/>
        </p:nvSpPr>
        <p:spPr bwMode="auto">
          <a:xfrm>
            <a:off x="1190847" y="1295400"/>
            <a:ext cx="2473754"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solidFill>
                  <a:schemeClr val="bg1">
                    <a:lumMod val="75000"/>
                  </a:schemeClr>
                </a:solidFill>
              </a:rPr>
              <a:t>w/ Pupillary Block</a:t>
            </a:r>
          </a:p>
        </p:txBody>
      </p:sp>
      <p:sp>
        <p:nvSpPr>
          <p:cNvPr id="43032" name="Text Box 36"/>
          <p:cNvSpPr txBox="1">
            <a:spLocks noChangeArrowheads="1"/>
          </p:cNvSpPr>
          <p:nvPr/>
        </p:nvSpPr>
        <p:spPr bwMode="auto">
          <a:xfrm>
            <a:off x="5181600" y="1295400"/>
            <a:ext cx="2630848"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t>w/o Pupillary Block</a:t>
            </a:r>
          </a:p>
        </p:txBody>
      </p:sp>
      <p:sp>
        <p:nvSpPr>
          <p:cNvPr id="49" name="Rectangle 2">
            <a:extLst>
              <a:ext uri="{FF2B5EF4-FFF2-40B4-BE49-F238E27FC236}">
                <a16:creationId xmlns:a16="http://schemas.microsoft.com/office/drawing/2014/main" id="{240EE5BF-F7D2-4FC8-A5DD-F6B5423153C6}"/>
              </a:ext>
            </a:extLst>
          </p:cNvPr>
          <p:cNvSpPr>
            <a:spLocks noGrp="1" noChangeArrowheads="1"/>
          </p:cNvSpPr>
          <p:nvPr>
            <p:ph type="title"/>
          </p:nvPr>
        </p:nvSpPr>
        <p:spPr>
          <a:xfrm>
            <a:off x="457200" y="304800"/>
            <a:ext cx="7543800" cy="563562"/>
          </a:xfrm>
        </p:spPr>
        <p:txBody>
          <a:bodyPr/>
          <a:lstStyle/>
          <a:p>
            <a:pPr eaLnBrk="1" hangingPunct="1"/>
            <a:r>
              <a:rPr lang="en-US" altLang="en-US" sz="3500" dirty="0"/>
              <a:t>A</a:t>
            </a:r>
          </a:p>
        </p:txBody>
      </p:sp>
      <p:sp>
        <p:nvSpPr>
          <p:cNvPr id="50" name="TextBox 49">
            <a:extLst>
              <a:ext uri="{FF2B5EF4-FFF2-40B4-BE49-F238E27FC236}">
                <a16:creationId xmlns:a16="http://schemas.microsoft.com/office/drawing/2014/main" id="{CF426230-46C8-405C-9015-99EF57762A2E}"/>
              </a:ext>
            </a:extLst>
          </p:cNvPr>
          <p:cNvSpPr txBox="1"/>
          <p:nvPr/>
        </p:nvSpPr>
        <p:spPr>
          <a:xfrm>
            <a:off x="2259496" y="189094"/>
            <a:ext cx="4607480" cy="400110"/>
          </a:xfrm>
          <a:prstGeom prst="rect">
            <a:avLst/>
          </a:prstGeom>
          <a:solidFill>
            <a:schemeClr val="accent1">
              <a:lumMod val="60000"/>
              <a:lumOff val="40000"/>
            </a:schemeClr>
          </a:solidFill>
        </p:spPr>
        <p:txBody>
          <a:bodyPr wrap="none" rtlCol="0">
            <a:spAutoFit/>
          </a:bodyPr>
          <a:lstStyle/>
          <a:p>
            <a:pPr algn="ctr"/>
            <a:r>
              <a:rPr lang="en-US" sz="2000" b="1" dirty="0"/>
              <a:t>Secondary Angle Closure Glaucoma</a:t>
            </a:r>
          </a:p>
        </p:txBody>
      </p:sp>
      <p:sp>
        <p:nvSpPr>
          <p:cNvPr id="2" name="TextBox 1">
            <a:extLst>
              <a:ext uri="{FF2B5EF4-FFF2-40B4-BE49-F238E27FC236}">
                <a16:creationId xmlns:a16="http://schemas.microsoft.com/office/drawing/2014/main" id="{A7E30BEC-923B-4C9A-A856-BDD0D882F6B8}"/>
              </a:ext>
            </a:extLst>
          </p:cNvPr>
          <p:cNvSpPr txBox="1"/>
          <p:nvPr/>
        </p:nvSpPr>
        <p:spPr>
          <a:xfrm>
            <a:off x="887305" y="2844119"/>
            <a:ext cx="1494320" cy="338554"/>
          </a:xfrm>
          <a:prstGeom prst="rect">
            <a:avLst/>
          </a:prstGeom>
          <a:noFill/>
        </p:spPr>
        <p:txBody>
          <a:bodyPr wrap="none" rtlCol="0">
            <a:spAutoFit/>
          </a:bodyPr>
          <a:lstStyle/>
          <a:p>
            <a:r>
              <a:rPr lang="en-US" sz="1600" dirty="0" err="1">
                <a:solidFill>
                  <a:schemeClr val="bg1">
                    <a:lumMod val="75000"/>
                  </a:schemeClr>
                </a:solidFill>
              </a:rPr>
              <a:t>Phacomorphic</a:t>
            </a:r>
            <a:endParaRPr lang="en-US" sz="1600" dirty="0">
              <a:solidFill>
                <a:schemeClr val="bg1">
                  <a:lumMod val="75000"/>
                </a:schemeClr>
              </a:solidFill>
            </a:endParaRPr>
          </a:p>
        </p:txBody>
      </p:sp>
      <p:sp>
        <p:nvSpPr>
          <p:cNvPr id="51" name="TextBox 50">
            <a:extLst>
              <a:ext uri="{FF2B5EF4-FFF2-40B4-BE49-F238E27FC236}">
                <a16:creationId xmlns:a16="http://schemas.microsoft.com/office/drawing/2014/main" id="{156069D4-340B-4160-A336-EBF73557CEE0}"/>
              </a:ext>
            </a:extLst>
          </p:cNvPr>
          <p:cNvSpPr txBox="1"/>
          <p:nvPr/>
        </p:nvSpPr>
        <p:spPr>
          <a:xfrm>
            <a:off x="884725" y="3175578"/>
            <a:ext cx="1402948" cy="338554"/>
          </a:xfrm>
          <a:prstGeom prst="rect">
            <a:avLst/>
          </a:prstGeom>
          <a:noFill/>
        </p:spPr>
        <p:txBody>
          <a:bodyPr wrap="none" rtlCol="0">
            <a:spAutoFit/>
          </a:bodyPr>
          <a:lstStyle/>
          <a:p>
            <a:r>
              <a:rPr lang="en-US" sz="1600" dirty="0">
                <a:solidFill>
                  <a:schemeClr val="bg1">
                    <a:lumMod val="75000"/>
                  </a:schemeClr>
                </a:solidFill>
              </a:rPr>
              <a:t>Ectopia </a:t>
            </a:r>
            <a:r>
              <a:rPr lang="en-US" sz="1600" dirty="0" err="1">
                <a:solidFill>
                  <a:schemeClr val="bg1">
                    <a:lumMod val="75000"/>
                  </a:schemeClr>
                </a:solidFill>
              </a:rPr>
              <a:t>lentis</a:t>
            </a:r>
            <a:endParaRPr lang="en-US" sz="1600" dirty="0">
              <a:solidFill>
                <a:schemeClr val="bg1">
                  <a:lumMod val="75000"/>
                </a:schemeClr>
              </a:solidFill>
            </a:endParaRPr>
          </a:p>
        </p:txBody>
      </p:sp>
      <p:cxnSp>
        <p:nvCxnSpPr>
          <p:cNvPr id="71" name="Straight Connector 70">
            <a:extLst>
              <a:ext uri="{FF2B5EF4-FFF2-40B4-BE49-F238E27FC236}">
                <a16:creationId xmlns:a16="http://schemas.microsoft.com/office/drawing/2014/main" id="{C104938D-BA8D-4E39-9D5F-9EE2012F2F3C}"/>
              </a:ext>
            </a:extLst>
          </p:cNvPr>
          <p:cNvCxnSpPr>
            <a:cxnSpLocks/>
          </p:cNvCxnSpPr>
          <p:nvPr/>
        </p:nvCxnSpPr>
        <p:spPr>
          <a:xfrm flipH="1">
            <a:off x="762665" y="3023488"/>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2A7E4E40-472F-4E50-8A7A-45C10FDD7171}"/>
              </a:ext>
            </a:extLst>
          </p:cNvPr>
          <p:cNvCxnSpPr>
            <a:cxnSpLocks/>
          </p:cNvCxnSpPr>
          <p:nvPr/>
        </p:nvCxnSpPr>
        <p:spPr>
          <a:xfrm flipH="1">
            <a:off x="762665" y="3347853"/>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C3924889-45B9-4383-9C9E-48F0A9C27AD8}"/>
              </a:ext>
            </a:extLst>
          </p:cNvPr>
          <p:cNvCxnSpPr>
            <a:cxnSpLocks/>
          </p:cNvCxnSpPr>
          <p:nvPr/>
        </p:nvCxnSpPr>
        <p:spPr>
          <a:xfrm flipH="1">
            <a:off x="748719" y="2838976"/>
            <a:ext cx="13947" cy="5088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 name="Straight Arrow Connector 5">
            <a:extLst>
              <a:ext uri="{FF2B5EF4-FFF2-40B4-BE49-F238E27FC236}">
                <a16:creationId xmlns:a16="http://schemas.microsoft.com/office/drawing/2014/main" id="{A3439F0C-5143-461F-8F3C-2E830785DEFC}"/>
              </a:ext>
            </a:extLst>
          </p:cNvPr>
          <p:cNvCxnSpPr>
            <a:stCxn id="50" idx="2"/>
          </p:cNvCxnSpPr>
          <p:nvPr/>
        </p:nvCxnSpPr>
        <p:spPr>
          <a:xfrm flipH="1">
            <a:off x="2971800" y="589204"/>
            <a:ext cx="1591436" cy="706196"/>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0" name="Straight Arrow Connector 9">
            <a:extLst>
              <a:ext uri="{FF2B5EF4-FFF2-40B4-BE49-F238E27FC236}">
                <a16:creationId xmlns:a16="http://schemas.microsoft.com/office/drawing/2014/main" id="{84DC796E-F6ED-4FBB-82D2-A260F480BF8A}"/>
              </a:ext>
            </a:extLst>
          </p:cNvPr>
          <p:cNvCxnSpPr>
            <a:cxnSpLocks/>
          </p:cNvCxnSpPr>
          <p:nvPr/>
        </p:nvCxnSpPr>
        <p:spPr>
          <a:xfrm>
            <a:off x="4572000" y="589204"/>
            <a:ext cx="1600200" cy="706196"/>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6" name="Straight Arrow Connector 25">
            <a:extLst>
              <a:ext uri="{FF2B5EF4-FFF2-40B4-BE49-F238E27FC236}">
                <a16:creationId xmlns:a16="http://schemas.microsoft.com/office/drawing/2014/main" id="{B70E0124-9B84-41A5-8D84-A66B7838A706}"/>
              </a:ext>
            </a:extLst>
          </p:cNvPr>
          <p:cNvCxnSpPr>
            <a:cxnSpLocks/>
          </p:cNvCxnSpPr>
          <p:nvPr/>
        </p:nvCxnSpPr>
        <p:spPr>
          <a:xfrm flipH="1">
            <a:off x="1159539" y="1828800"/>
            <a:ext cx="1290435" cy="478059"/>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28" name="Straight Arrow Connector 27">
            <a:extLst>
              <a:ext uri="{FF2B5EF4-FFF2-40B4-BE49-F238E27FC236}">
                <a16:creationId xmlns:a16="http://schemas.microsoft.com/office/drawing/2014/main" id="{567A4249-5C59-4416-8A8E-1C35913900AB}"/>
              </a:ext>
            </a:extLst>
          </p:cNvPr>
          <p:cNvCxnSpPr>
            <a:cxnSpLocks/>
          </p:cNvCxnSpPr>
          <p:nvPr/>
        </p:nvCxnSpPr>
        <p:spPr>
          <a:xfrm>
            <a:off x="2449973" y="1832208"/>
            <a:ext cx="1268784"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56" name="Text Box 6">
            <a:extLst>
              <a:ext uri="{FF2B5EF4-FFF2-40B4-BE49-F238E27FC236}">
                <a16:creationId xmlns:a16="http://schemas.microsoft.com/office/drawing/2014/main" id="{557983BD-9D64-49B9-A366-A08663B0451F}"/>
              </a:ext>
            </a:extLst>
          </p:cNvPr>
          <p:cNvSpPr txBox="1">
            <a:spLocks noChangeArrowheads="1"/>
          </p:cNvSpPr>
          <p:nvPr/>
        </p:nvSpPr>
        <p:spPr bwMode="auto">
          <a:xfrm>
            <a:off x="5029200" y="2356376"/>
            <a:ext cx="813043"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r" eaLnBrk="1" hangingPunct="1">
              <a:lnSpc>
                <a:spcPct val="80000"/>
              </a:lnSpc>
              <a:spcBef>
                <a:spcPct val="0"/>
              </a:spcBef>
              <a:buClrTx/>
              <a:buSzTx/>
              <a:buFontTx/>
              <a:buNone/>
            </a:pPr>
            <a:r>
              <a:rPr lang="en-US" altLang="en-US" sz="1800" dirty="0">
                <a:solidFill>
                  <a:schemeClr val="bg1">
                    <a:lumMod val="75000"/>
                  </a:schemeClr>
                </a:solidFill>
              </a:rPr>
              <a:t>‘Push’</a:t>
            </a:r>
          </a:p>
        </p:txBody>
      </p:sp>
      <p:sp>
        <p:nvSpPr>
          <p:cNvPr id="57" name="Text Box 14">
            <a:extLst>
              <a:ext uri="{FF2B5EF4-FFF2-40B4-BE49-F238E27FC236}">
                <a16:creationId xmlns:a16="http://schemas.microsoft.com/office/drawing/2014/main" id="{5DAFA1C1-3A29-4C27-A379-663FDD22E326}"/>
              </a:ext>
            </a:extLst>
          </p:cNvPr>
          <p:cNvSpPr txBox="1">
            <a:spLocks noChangeArrowheads="1"/>
          </p:cNvSpPr>
          <p:nvPr/>
        </p:nvSpPr>
        <p:spPr bwMode="auto">
          <a:xfrm>
            <a:off x="7620000" y="2365901"/>
            <a:ext cx="671979"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t>‘Pull’</a:t>
            </a:r>
          </a:p>
        </p:txBody>
      </p:sp>
      <p:cxnSp>
        <p:nvCxnSpPr>
          <p:cNvPr id="58" name="Straight Arrow Connector 57">
            <a:extLst>
              <a:ext uri="{FF2B5EF4-FFF2-40B4-BE49-F238E27FC236}">
                <a16:creationId xmlns:a16="http://schemas.microsoft.com/office/drawing/2014/main" id="{E874FEE9-46BD-46A3-90A3-DE7CC220FBFF}"/>
              </a:ext>
            </a:extLst>
          </p:cNvPr>
          <p:cNvCxnSpPr>
            <a:cxnSpLocks/>
          </p:cNvCxnSpPr>
          <p:nvPr/>
        </p:nvCxnSpPr>
        <p:spPr>
          <a:xfrm flipH="1">
            <a:off x="5867400" y="1828800"/>
            <a:ext cx="849775"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59" name="Straight Arrow Connector 58">
            <a:extLst>
              <a:ext uri="{FF2B5EF4-FFF2-40B4-BE49-F238E27FC236}">
                <a16:creationId xmlns:a16="http://schemas.microsoft.com/office/drawing/2014/main" id="{C370A4A1-FE96-4E70-B89E-839542A5E241}"/>
              </a:ext>
            </a:extLst>
          </p:cNvPr>
          <p:cNvCxnSpPr>
            <a:cxnSpLocks/>
          </p:cNvCxnSpPr>
          <p:nvPr/>
        </p:nvCxnSpPr>
        <p:spPr>
          <a:xfrm>
            <a:off x="6717173" y="1832208"/>
            <a:ext cx="902827" cy="474047"/>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62" name="Text Box 16">
            <a:extLst>
              <a:ext uri="{FF2B5EF4-FFF2-40B4-BE49-F238E27FC236}">
                <a16:creationId xmlns:a16="http://schemas.microsoft.com/office/drawing/2014/main" id="{33538067-0726-41B0-93FF-357EF00CA62D}"/>
              </a:ext>
            </a:extLst>
          </p:cNvPr>
          <p:cNvSpPr txBox="1">
            <a:spLocks noChangeArrowheads="1"/>
          </p:cNvSpPr>
          <p:nvPr/>
        </p:nvSpPr>
        <p:spPr bwMode="auto">
          <a:xfrm>
            <a:off x="8065437" y="2684785"/>
            <a:ext cx="628698"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NVG</a:t>
            </a:r>
          </a:p>
        </p:txBody>
      </p:sp>
      <p:sp>
        <p:nvSpPr>
          <p:cNvPr id="70" name="Text Box 21">
            <a:extLst>
              <a:ext uri="{FF2B5EF4-FFF2-40B4-BE49-F238E27FC236}">
                <a16:creationId xmlns:a16="http://schemas.microsoft.com/office/drawing/2014/main" id="{86C32650-BE1F-4CC3-8DB5-0C136D877E6F}"/>
              </a:ext>
            </a:extLst>
          </p:cNvPr>
          <p:cNvSpPr txBox="1">
            <a:spLocks noChangeArrowheads="1"/>
          </p:cNvSpPr>
          <p:nvPr/>
        </p:nvSpPr>
        <p:spPr bwMode="auto">
          <a:xfrm>
            <a:off x="8070534" y="3048000"/>
            <a:ext cx="526106"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a:solidFill>
                  <a:schemeClr val="bg1">
                    <a:lumMod val="75000"/>
                  </a:schemeClr>
                </a:solidFill>
              </a:rPr>
              <a:t>ICE</a:t>
            </a:r>
          </a:p>
        </p:txBody>
      </p:sp>
      <p:sp>
        <p:nvSpPr>
          <p:cNvPr id="75" name="Text Box 45">
            <a:extLst>
              <a:ext uri="{FF2B5EF4-FFF2-40B4-BE49-F238E27FC236}">
                <a16:creationId xmlns:a16="http://schemas.microsoft.com/office/drawing/2014/main" id="{2B6EDA2D-8F55-4DFD-A225-8C03CE6FC7F3}"/>
              </a:ext>
            </a:extLst>
          </p:cNvPr>
          <p:cNvSpPr txBox="1">
            <a:spLocks noChangeArrowheads="1"/>
          </p:cNvSpPr>
          <p:nvPr/>
        </p:nvSpPr>
        <p:spPr bwMode="auto">
          <a:xfrm>
            <a:off x="8073162" y="3810000"/>
            <a:ext cx="1070837" cy="74635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ts val="1700"/>
              </a:lnSpc>
              <a:spcBef>
                <a:spcPct val="0"/>
              </a:spcBef>
              <a:buClrTx/>
              <a:buSzTx/>
              <a:buFontTx/>
              <a:buNone/>
            </a:pPr>
            <a:r>
              <a:rPr lang="en-US" altLang="en-US" sz="1600" dirty="0">
                <a:solidFill>
                  <a:schemeClr val="bg1">
                    <a:lumMod val="75000"/>
                  </a:schemeClr>
                </a:solidFill>
              </a:rPr>
              <a:t>Epithelial/ fibrous ingrowth</a:t>
            </a:r>
          </a:p>
        </p:txBody>
      </p:sp>
      <p:cxnSp>
        <p:nvCxnSpPr>
          <p:cNvPr id="77" name="Straight Connector 76">
            <a:extLst>
              <a:ext uri="{FF2B5EF4-FFF2-40B4-BE49-F238E27FC236}">
                <a16:creationId xmlns:a16="http://schemas.microsoft.com/office/drawing/2014/main" id="{FC090BD7-F2E1-4464-B57B-9CBE5874C89B}"/>
              </a:ext>
            </a:extLst>
          </p:cNvPr>
          <p:cNvCxnSpPr>
            <a:cxnSpLocks/>
          </p:cNvCxnSpPr>
          <p:nvPr/>
        </p:nvCxnSpPr>
        <p:spPr>
          <a:xfrm>
            <a:off x="7873969" y="2674448"/>
            <a:ext cx="7724" cy="128795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8" name="Straight Connector 77">
            <a:extLst>
              <a:ext uri="{FF2B5EF4-FFF2-40B4-BE49-F238E27FC236}">
                <a16:creationId xmlns:a16="http://schemas.microsoft.com/office/drawing/2014/main" id="{B1922ED5-C3D8-43D8-A00D-1D6BC9201DBA}"/>
              </a:ext>
            </a:extLst>
          </p:cNvPr>
          <p:cNvCxnSpPr/>
          <p:nvPr/>
        </p:nvCxnSpPr>
        <p:spPr>
          <a:xfrm flipH="1">
            <a:off x="7873968" y="2840262"/>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9" name="Straight Connector 78">
            <a:extLst>
              <a:ext uri="{FF2B5EF4-FFF2-40B4-BE49-F238E27FC236}">
                <a16:creationId xmlns:a16="http://schemas.microsoft.com/office/drawing/2014/main" id="{77019ED2-6D69-4A60-9D19-D4DB786EA3A0}"/>
              </a:ext>
            </a:extLst>
          </p:cNvPr>
          <p:cNvCxnSpPr/>
          <p:nvPr/>
        </p:nvCxnSpPr>
        <p:spPr>
          <a:xfrm flipH="1">
            <a:off x="7873968" y="3213518"/>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1" name="Straight Connector 80">
            <a:extLst>
              <a:ext uri="{FF2B5EF4-FFF2-40B4-BE49-F238E27FC236}">
                <a16:creationId xmlns:a16="http://schemas.microsoft.com/office/drawing/2014/main" id="{9796A12F-4125-4C05-8EE8-A388740C580D}"/>
              </a:ext>
            </a:extLst>
          </p:cNvPr>
          <p:cNvCxnSpPr/>
          <p:nvPr/>
        </p:nvCxnSpPr>
        <p:spPr>
          <a:xfrm flipH="1">
            <a:off x="7877837" y="3581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3" name="Straight Connector 82">
            <a:extLst>
              <a:ext uri="{FF2B5EF4-FFF2-40B4-BE49-F238E27FC236}">
                <a16:creationId xmlns:a16="http://schemas.microsoft.com/office/drawing/2014/main" id="{7FDC5F4B-9BF0-42AD-B8BB-2F2399BCF1E2}"/>
              </a:ext>
            </a:extLst>
          </p:cNvPr>
          <p:cNvCxnSpPr/>
          <p:nvPr/>
        </p:nvCxnSpPr>
        <p:spPr>
          <a:xfrm flipH="1">
            <a:off x="7881693" y="3962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93" name="Text Box 42">
            <a:extLst>
              <a:ext uri="{FF2B5EF4-FFF2-40B4-BE49-F238E27FC236}">
                <a16:creationId xmlns:a16="http://schemas.microsoft.com/office/drawing/2014/main" id="{53BAB77F-E061-4834-9068-34BDF78AD071}"/>
              </a:ext>
            </a:extLst>
          </p:cNvPr>
          <p:cNvSpPr txBox="1">
            <a:spLocks noChangeArrowheads="1"/>
          </p:cNvSpPr>
          <p:nvPr/>
        </p:nvSpPr>
        <p:spPr bwMode="auto">
          <a:xfrm>
            <a:off x="8111387" y="3429000"/>
            <a:ext cx="856196"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Flat AC</a:t>
            </a:r>
          </a:p>
        </p:txBody>
      </p:sp>
      <p:sp>
        <p:nvSpPr>
          <p:cNvPr id="100" name="Text Box 23">
            <a:extLst>
              <a:ext uri="{FF2B5EF4-FFF2-40B4-BE49-F238E27FC236}">
                <a16:creationId xmlns:a16="http://schemas.microsoft.com/office/drawing/2014/main" id="{D8F2FCFF-2984-4836-B000-9C5601A8EAAA}"/>
              </a:ext>
            </a:extLst>
          </p:cNvPr>
          <p:cNvSpPr txBox="1">
            <a:spLocks noChangeArrowheads="1"/>
          </p:cNvSpPr>
          <p:nvPr/>
        </p:nvSpPr>
        <p:spPr bwMode="auto">
          <a:xfrm>
            <a:off x="5530369" y="2667000"/>
            <a:ext cx="2143536"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Aqueous misdirection</a:t>
            </a:r>
          </a:p>
        </p:txBody>
      </p:sp>
      <p:cxnSp>
        <p:nvCxnSpPr>
          <p:cNvPr id="104" name="Straight Connector 103">
            <a:extLst>
              <a:ext uri="{FF2B5EF4-FFF2-40B4-BE49-F238E27FC236}">
                <a16:creationId xmlns:a16="http://schemas.microsoft.com/office/drawing/2014/main" id="{49D87D4A-E317-4446-9B95-5184CB3968F3}"/>
              </a:ext>
            </a:extLst>
          </p:cNvPr>
          <p:cNvCxnSpPr>
            <a:cxnSpLocks/>
          </p:cNvCxnSpPr>
          <p:nvPr/>
        </p:nvCxnSpPr>
        <p:spPr>
          <a:xfrm flipH="1">
            <a:off x="5316229" y="2667000"/>
            <a:ext cx="7397" cy="25314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5" name="Straight Connector 104">
            <a:extLst>
              <a:ext uri="{FF2B5EF4-FFF2-40B4-BE49-F238E27FC236}">
                <a16:creationId xmlns:a16="http://schemas.microsoft.com/office/drawing/2014/main" id="{F40B6D71-75A8-4A88-864D-00D14C2F710D}"/>
              </a:ext>
            </a:extLst>
          </p:cNvPr>
          <p:cNvCxnSpPr/>
          <p:nvPr/>
        </p:nvCxnSpPr>
        <p:spPr>
          <a:xfrm flipH="1">
            <a:off x="5323624" y="2832814"/>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6" name="Straight Connector 105">
            <a:extLst>
              <a:ext uri="{FF2B5EF4-FFF2-40B4-BE49-F238E27FC236}">
                <a16:creationId xmlns:a16="http://schemas.microsoft.com/office/drawing/2014/main" id="{010BF7B2-AA07-4DCF-822D-E2DB5CC0BF59}"/>
              </a:ext>
            </a:extLst>
          </p:cNvPr>
          <p:cNvCxnSpPr/>
          <p:nvPr/>
        </p:nvCxnSpPr>
        <p:spPr>
          <a:xfrm flipH="1">
            <a:off x="5323624" y="3360065"/>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a:extLst>
              <a:ext uri="{FF2B5EF4-FFF2-40B4-BE49-F238E27FC236}">
                <a16:creationId xmlns:a16="http://schemas.microsoft.com/office/drawing/2014/main" id="{BAC8035C-3999-4C31-93CD-6C0D2ADEB73B}"/>
              </a:ext>
            </a:extLst>
          </p:cNvPr>
          <p:cNvCxnSpPr/>
          <p:nvPr/>
        </p:nvCxnSpPr>
        <p:spPr>
          <a:xfrm flipH="1">
            <a:off x="5323536" y="3786938"/>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8" name="Straight Connector 107">
            <a:extLst>
              <a:ext uri="{FF2B5EF4-FFF2-40B4-BE49-F238E27FC236}">
                <a16:creationId xmlns:a16="http://schemas.microsoft.com/office/drawing/2014/main" id="{DB64CAEE-69B4-426A-8A5B-D1269DBF0F66}"/>
              </a:ext>
            </a:extLst>
          </p:cNvPr>
          <p:cNvCxnSpPr/>
          <p:nvPr/>
        </p:nvCxnSpPr>
        <p:spPr>
          <a:xfrm flipH="1">
            <a:off x="5327493" y="4249152"/>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12" name="Straight Connector 111">
            <a:extLst>
              <a:ext uri="{FF2B5EF4-FFF2-40B4-BE49-F238E27FC236}">
                <a16:creationId xmlns:a16="http://schemas.microsoft.com/office/drawing/2014/main" id="{99A16C30-4BE4-48E5-8B65-0C5F3039B8DC}"/>
              </a:ext>
            </a:extLst>
          </p:cNvPr>
          <p:cNvCxnSpPr/>
          <p:nvPr/>
        </p:nvCxnSpPr>
        <p:spPr>
          <a:xfrm flipH="1">
            <a:off x="5333455" y="51816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13" name="Text Box 42">
            <a:extLst>
              <a:ext uri="{FF2B5EF4-FFF2-40B4-BE49-F238E27FC236}">
                <a16:creationId xmlns:a16="http://schemas.microsoft.com/office/drawing/2014/main" id="{056DFFD9-3CA2-42E7-90FE-4F14522E3504}"/>
              </a:ext>
            </a:extLst>
          </p:cNvPr>
          <p:cNvSpPr txBox="1">
            <a:spLocks noChangeArrowheads="1"/>
          </p:cNvSpPr>
          <p:nvPr/>
        </p:nvSpPr>
        <p:spPr bwMode="auto">
          <a:xfrm>
            <a:off x="5533954" y="3623846"/>
            <a:ext cx="1563248"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Retinal surgery</a:t>
            </a:r>
          </a:p>
        </p:txBody>
      </p:sp>
      <p:sp>
        <p:nvSpPr>
          <p:cNvPr id="118" name="Text Box 47">
            <a:extLst>
              <a:ext uri="{FF2B5EF4-FFF2-40B4-BE49-F238E27FC236}">
                <a16:creationId xmlns:a16="http://schemas.microsoft.com/office/drawing/2014/main" id="{3F59D898-ECAD-49F0-9425-2A1BC8DDA7B5}"/>
              </a:ext>
            </a:extLst>
          </p:cNvPr>
          <p:cNvSpPr txBox="1">
            <a:spLocks noChangeArrowheads="1"/>
          </p:cNvSpPr>
          <p:nvPr/>
        </p:nvSpPr>
        <p:spPr bwMode="auto">
          <a:xfrm>
            <a:off x="5523688" y="4538246"/>
            <a:ext cx="1414170"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Drug-induced</a:t>
            </a:r>
          </a:p>
        </p:txBody>
      </p:sp>
      <p:sp>
        <p:nvSpPr>
          <p:cNvPr id="16" name="TextBox 15">
            <a:extLst>
              <a:ext uri="{FF2B5EF4-FFF2-40B4-BE49-F238E27FC236}">
                <a16:creationId xmlns:a16="http://schemas.microsoft.com/office/drawing/2014/main" id="{984E008D-FBBA-42B4-940E-EA26772E0161}"/>
              </a:ext>
            </a:extLst>
          </p:cNvPr>
          <p:cNvSpPr txBox="1"/>
          <p:nvPr/>
        </p:nvSpPr>
        <p:spPr>
          <a:xfrm>
            <a:off x="6230528" y="5257800"/>
            <a:ext cx="1326004" cy="369332"/>
          </a:xfrm>
          <a:prstGeom prst="rect">
            <a:avLst/>
          </a:prstGeom>
          <a:noFill/>
        </p:spPr>
        <p:txBody>
          <a:bodyPr wrap="none" rtlCol="0">
            <a:spAutoFit/>
          </a:bodyPr>
          <a:lstStyle/>
          <a:p>
            <a:pPr algn="ctr"/>
            <a:r>
              <a:rPr lang="en-US" dirty="0"/>
              <a:t>Both/Either</a:t>
            </a:r>
          </a:p>
        </p:txBody>
      </p:sp>
      <p:cxnSp>
        <p:nvCxnSpPr>
          <p:cNvPr id="125" name="Straight Connector 124">
            <a:extLst>
              <a:ext uri="{FF2B5EF4-FFF2-40B4-BE49-F238E27FC236}">
                <a16:creationId xmlns:a16="http://schemas.microsoft.com/office/drawing/2014/main" id="{01138141-D318-4ED7-A7FE-D8F2155CE890}"/>
              </a:ext>
            </a:extLst>
          </p:cNvPr>
          <p:cNvCxnSpPr/>
          <p:nvPr/>
        </p:nvCxnSpPr>
        <p:spPr>
          <a:xfrm flipH="1">
            <a:off x="5334000" y="4724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26" name="Straight Connector 125">
            <a:extLst>
              <a:ext uri="{FF2B5EF4-FFF2-40B4-BE49-F238E27FC236}">
                <a16:creationId xmlns:a16="http://schemas.microsoft.com/office/drawing/2014/main" id="{6A68A6E1-B33D-4DCB-B058-B68464DE4B44}"/>
              </a:ext>
            </a:extLst>
          </p:cNvPr>
          <p:cNvCxnSpPr/>
          <p:nvPr/>
        </p:nvCxnSpPr>
        <p:spPr>
          <a:xfrm flipH="1">
            <a:off x="6659428" y="6172200"/>
            <a:ext cx="24447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27" name="Text Box 47">
            <a:extLst>
              <a:ext uri="{FF2B5EF4-FFF2-40B4-BE49-F238E27FC236}">
                <a16:creationId xmlns:a16="http://schemas.microsoft.com/office/drawing/2014/main" id="{CB562EB8-FC3E-4FF1-9CAC-25A982EDFAD7}"/>
              </a:ext>
            </a:extLst>
          </p:cNvPr>
          <p:cNvSpPr txBox="1">
            <a:spLocks noChangeArrowheads="1"/>
          </p:cNvSpPr>
          <p:nvPr/>
        </p:nvSpPr>
        <p:spPr bwMode="auto">
          <a:xfrm>
            <a:off x="6929102" y="6002923"/>
            <a:ext cx="807401"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b="1" dirty="0"/>
              <a:t>Tumor</a:t>
            </a:r>
          </a:p>
        </p:txBody>
      </p:sp>
      <p:sp>
        <p:nvSpPr>
          <p:cNvPr id="128" name="Text Box 45">
            <a:extLst>
              <a:ext uri="{FF2B5EF4-FFF2-40B4-BE49-F238E27FC236}">
                <a16:creationId xmlns:a16="http://schemas.microsoft.com/office/drawing/2014/main" id="{2B14E4F1-0A9B-43CA-851A-DE098D068E26}"/>
              </a:ext>
            </a:extLst>
          </p:cNvPr>
          <p:cNvSpPr txBox="1">
            <a:spLocks noChangeArrowheads="1"/>
          </p:cNvSpPr>
          <p:nvPr/>
        </p:nvSpPr>
        <p:spPr bwMode="auto">
          <a:xfrm>
            <a:off x="6901248" y="5605046"/>
            <a:ext cx="1404552"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Inflammation</a:t>
            </a:r>
          </a:p>
        </p:txBody>
      </p:sp>
      <p:cxnSp>
        <p:nvCxnSpPr>
          <p:cNvPr id="129" name="Straight Connector 128">
            <a:extLst>
              <a:ext uri="{FF2B5EF4-FFF2-40B4-BE49-F238E27FC236}">
                <a16:creationId xmlns:a16="http://schemas.microsoft.com/office/drawing/2014/main" id="{1C03588A-559C-4FF7-A730-3C814B3E6C4C}"/>
              </a:ext>
            </a:extLst>
          </p:cNvPr>
          <p:cNvCxnSpPr/>
          <p:nvPr/>
        </p:nvCxnSpPr>
        <p:spPr>
          <a:xfrm flipH="1">
            <a:off x="6659973" y="5782355"/>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3" name="Straight Connector 22">
            <a:extLst>
              <a:ext uri="{FF2B5EF4-FFF2-40B4-BE49-F238E27FC236}">
                <a16:creationId xmlns:a16="http://schemas.microsoft.com/office/drawing/2014/main" id="{5227FDFD-469A-47AE-BC94-11CE6418AA83}"/>
              </a:ext>
            </a:extLst>
          </p:cNvPr>
          <p:cNvCxnSpPr/>
          <p:nvPr/>
        </p:nvCxnSpPr>
        <p:spPr>
          <a:xfrm>
            <a:off x="6659428" y="5596201"/>
            <a:ext cx="0" cy="5759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52" name="Text Box 47">
            <a:extLst>
              <a:ext uri="{FF2B5EF4-FFF2-40B4-BE49-F238E27FC236}">
                <a16:creationId xmlns:a16="http://schemas.microsoft.com/office/drawing/2014/main" id="{E3578916-9804-473C-8F06-D4FA0BCEDFD0}"/>
              </a:ext>
            </a:extLst>
          </p:cNvPr>
          <p:cNvSpPr txBox="1">
            <a:spLocks noChangeArrowheads="1"/>
          </p:cNvSpPr>
          <p:nvPr/>
        </p:nvSpPr>
        <p:spPr bwMode="auto">
          <a:xfrm>
            <a:off x="5543446" y="4055146"/>
            <a:ext cx="1619354"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err="1">
                <a:solidFill>
                  <a:schemeClr val="bg1">
                    <a:lumMod val="75000"/>
                  </a:schemeClr>
                </a:solidFill>
              </a:rPr>
              <a:t>Nanophthalmos</a:t>
            </a:r>
            <a:endParaRPr lang="en-US" altLang="en-US" sz="1600" dirty="0">
              <a:solidFill>
                <a:schemeClr val="bg1">
                  <a:lumMod val="75000"/>
                </a:schemeClr>
              </a:solidFill>
            </a:endParaRPr>
          </a:p>
        </p:txBody>
      </p:sp>
      <p:sp>
        <p:nvSpPr>
          <p:cNvPr id="53" name="Text Box 45">
            <a:extLst>
              <a:ext uri="{FF2B5EF4-FFF2-40B4-BE49-F238E27FC236}">
                <a16:creationId xmlns:a16="http://schemas.microsoft.com/office/drawing/2014/main" id="{57D1A14F-68FE-47D2-983C-1A879D66A9DC}"/>
              </a:ext>
            </a:extLst>
          </p:cNvPr>
          <p:cNvSpPr txBox="1">
            <a:spLocks noChangeArrowheads="1"/>
          </p:cNvSpPr>
          <p:nvPr/>
        </p:nvSpPr>
        <p:spPr bwMode="auto">
          <a:xfrm>
            <a:off x="5523688" y="5013493"/>
            <a:ext cx="582211"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PFV</a:t>
            </a:r>
          </a:p>
        </p:txBody>
      </p:sp>
      <p:sp>
        <p:nvSpPr>
          <p:cNvPr id="54" name="Text Box 42">
            <a:extLst>
              <a:ext uri="{FF2B5EF4-FFF2-40B4-BE49-F238E27FC236}">
                <a16:creationId xmlns:a16="http://schemas.microsoft.com/office/drawing/2014/main" id="{E1E37D2C-2C52-446B-843B-01E64990D3EC}"/>
              </a:ext>
            </a:extLst>
          </p:cNvPr>
          <p:cNvSpPr txBox="1">
            <a:spLocks noChangeArrowheads="1"/>
          </p:cNvSpPr>
          <p:nvPr/>
        </p:nvSpPr>
        <p:spPr bwMode="auto">
          <a:xfrm>
            <a:off x="5551406" y="3192546"/>
            <a:ext cx="2276072"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ERD/choroidal effusion</a:t>
            </a:r>
          </a:p>
        </p:txBody>
      </p:sp>
      <p:sp>
        <p:nvSpPr>
          <p:cNvPr id="3" name="TextBox 2">
            <a:extLst>
              <a:ext uri="{FF2B5EF4-FFF2-40B4-BE49-F238E27FC236}">
                <a16:creationId xmlns:a16="http://schemas.microsoft.com/office/drawing/2014/main" id="{347514E9-5EC1-4A4C-939E-A8E93F18C37C}"/>
              </a:ext>
            </a:extLst>
          </p:cNvPr>
          <p:cNvSpPr txBox="1"/>
          <p:nvPr/>
        </p:nvSpPr>
        <p:spPr>
          <a:xfrm>
            <a:off x="2522124" y="3660392"/>
            <a:ext cx="4941559" cy="1323439"/>
          </a:xfrm>
          <a:prstGeom prst="rect">
            <a:avLst/>
          </a:prstGeom>
          <a:solidFill>
            <a:srgbClr val="F8E284"/>
          </a:solidFill>
        </p:spPr>
        <p:txBody>
          <a:bodyPr wrap="square" rtlCol="0">
            <a:spAutoFit/>
          </a:bodyPr>
          <a:lstStyle/>
          <a:p>
            <a:r>
              <a:rPr lang="en-US" sz="1600" i="1" dirty="0">
                <a:solidFill>
                  <a:schemeClr val="bg1">
                    <a:lumMod val="75000"/>
                  </a:schemeClr>
                </a:solidFill>
              </a:rPr>
              <a:t>How would a tumor </a:t>
            </a:r>
            <a:r>
              <a:rPr lang="en-US" sz="1600" b="1" dirty="0">
                <a:solidFill>
                  <a:schemeClr val="bg1">
                    <a:lumMod val="75000"/>
                  </a:schemeClr>
                </a:solidFill>
              </a:rPr>
              <a:t>pull</a:t>
            </a:r>
            <a:r>
              <a:rPr lang="en-US" sz="1600" i="1" dirty="0">
                <a:solidFill>
                  <a:schemeClr val="bg1">
                    <a:lumMod val="75000"/>
                  </a:schemeClr>
                </a:solidFill>
              </a:rPr>
              <a:t> the angle closed?</a:t>
            </a:r>
          </a:p>
          <a:p>
            <a:r>
              <a:rPr lang="en-US" sz="1600" dirty="0">
                <a:solidFill>
                  <a:schemeClr val="bg1">
                    <a:lumMod val="75000"/>
                  </a:schemeClr>
                </a:solidFill>
              </a:rPr>
              <a:t>Via one of two mechanisms:</a:t>
            </a:r>
          </a:p>
          <a:p>
            <a:r>
              <a:rPr lang="en-US" sz="1600" dirty="0">
                <a:solidFill>
                  <a:schemeClr val="bg1">
                    <a:lumMod val="75000"/>
                  </a:schemeClr>
                </a:solidFill>
              </a:rPr>
              <a:t>--</a:t>
            </a:r>
            <a:r>
              <a:rPr lang="en-US" sz="1600" b="1" dirty="0">
                <a:solidFill>
                  <a:schemeClr val="bg1">
                    <a:lumMod val="75000"/>
                  </a:schemeClr>
                </a:solidFill>
              </a:rPr>
              <a:t>Tumor-induced NVI/NVA leading to NVG </a:t>
            </a:r>
          </a:p>
          <a:p>
            <a:r>
              <a:rPr lang="en-US" sz="1600" dirty="0">
                <a:solidFill>
                  <a:schemeClr val="bg1">
                    <a:lumMod val="75000"/>
                  </a:schemeClr>
                </a:solidFill>
              </a:rPr>
              <a:t>--Tumor necrosis can produce severe inflammation, leading to posterior synechiae and/or PAS</a:t>
            </a:r>
          </a:p>
        </p:txBody>
      </p:sp>
      <p:cxnSp>
        <p:nvCxnSpPr>
          <p:cNvPr id="21" name="Connector: Elbow 20">
            <a:extLst>
              <a:ext uri="{FF2B5EF4-FFF2-40B4-BE49-F238E27FC236}">
                <a16:creationId xmlns:a16="http://schemas.microsoft.com/office/drawing/2014/main" id="{9CBA8279-FC12-404D-8BDA-D555530A6D0D}"/>
              </a:ext>
            </a:extLst>
          </p:cNvPr>
          <p:cNvCxnSpPr>
            <a:cxnSpLocks/>
          </p:cNvCxnSpPr>
          <p:nvPr/>
        </p:nvCxnSpPr>
        <p:spPr>
          <a:xfrm rot="16200000" flipH="1">
            <a:off x="7622331" y="4255514"/>
            <a:ext cx="754914" cy="236191"/>
          </a:xfrm>
          <a:prstGeom prst="bentConnector3">
            <a:avLst>
              <a:gd name="adj1" fmla="val 104419"/>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69" name="Text Box 47">
            <a:extLst>
              <a:ext uri="{FF2B5EF4-FFF2-40B4-BE49-F238E27FC236}">
                <a16:creationId xmlns:a16="http://schemas.microsoft.com/office/drawing/2014/main" id="{4D97FD5C-B901-40BA-9E78-C8EB2D510429}"/>
              </a:ext>
            </a:extLst>
          </p:cNvPr>
          <p:cNvSpPr txBox="1">
            <a:spLocks noChangeArrowheads="1"/>
          </p:cNvSpPr>
          <p:nvPr/>
        </p:nvSpPr>
        <p:spPr bwMode="auto">
          <a:xfrm>
            <a:off x="8053281" y="4596111"/>
            <a:ext cx="807401" cy="338554"/>
          </a:xfrm>
          <a:prstGeom prst="rect">
            <a:avLst/>
          </a:prstGeom>
          <a:no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b="1" dirty="0"/>
              <a:t>Tumor</a:t>
            </a:r>
          </a:p>
        </p:txBody>
      </p:sp>
      <p:sp>
        <p:nvSpPr>
          <p:cNvPr id="60" name="Oval 59">
            <a:extLst>
              <a:ext uri="{FF2B5EF4-FFF2-40B4-BE49-F238E27FC236}">
                <a16:creationId xmlns:a16="http://schemas.microsoft.com/office/drawing/2014/main" id="{CA065540-8F70-427E-B5F7-7CA834BCF4A0}"/>
              </a:ext>
            </a:extLst>
          </p:cNvPr>
          <p:cNvSpPr/>
          <p:nvPr/>
        </p:nvSpPr>
        <p:spPr>
          <a:xfrm>
            <a:off x="8014693" y="4556358"/>
            <a:ext cx="884575" cy="430469"/>
          </a:xfrm>
          <a:prstGeom prst="ellipse">
            <a:avLst/>
          </a:prstGeom>
          <a:noFill/>
          <a:ln>
            <a:solidFill>
              <a:schemeClr val="tx1"/>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Oval 60">
            <a:extLst>
              <a:ext uri="{FF2B5EF4-FFF2-40B4-BE49-F238E27FC236}">
                <a16:creationId xmlns:a16="http://schemas.microsoft.com/office/drawing/2014/main" id="{1D60E733-458F-4513-A33D-57D1D4924388}"/>
              </a:ext>
            </a:extLst>
          </p:cNvPr>
          <p:cNvSpPr/>
          <p:nvPr/>
        </p:nvSpPr>
        <p:spPr>
          <a:xfrm>
            <a:off x="6858000" y="5956965"/>
            <a:ext cx="911200" cy="430469"/>
          </a:xfrm>
          <a:prstGeom prst="ellipse">
            <a:avLst/>
          </a:prstGeom>
          <a:noFill/>
          <a:ln>
            <a:solidFill>
              <a:schemeClr val="tx1"/>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 name="TextBox 54">
            <a:extLst>
              <a:ext uri="{FF2B5EF4-FFF2-40B4-BE49-F238E27FC236}">
                <a16:creationId xmlns:a16="http://schemas.microsoft.com/office/drawing/2014/main" id="{C1EB801A-28D1-48F8-BD32-B399C11303A4}"/>
              </a:ext>
            </a:extLst>
          </p:cNvPr>
          <p:cNvSpPr txBox="1"/>
          <p:nvPr/>
        </p:nvSpPr>
        <p:spPr>
          <a:xfrm>
            <a:off x="1961146" y="4571141"/>
            <a:ext cx="4202882" cy="954107"/>
          </a:xfrm>
          <a:prstGeom prst="rect">
            <a:avLst/>
          </a:prstGeom>
          <a:solidFill>
            <a:schemeClr val="accent5">
              <a:lumMod val="75000"/>
            </a:schemeClr>
          </a:solidFill>
        </p:spPr>
        <p:txBody>
          <a:bodyPr wrap="none" rtlCol="0">
            <a:spAutoFit/>
          </a:bodyPr>
          <a:lstStyle/>
          <a:p>
            <a:r>
              <a:rPr lang="en-US" sz="1400" i="1" dirty="0">
                <a:solidFill>
                  <a:schemeClr val="bg1">
                    <a:lumMod val="50000"/>
                  </a:schemeClr>
                </a:solidFill>
              </a:rPr>
              <a:t>Which tumors are notorious for inducing NVI/NVA?</a:t>
            </a:r>
          </a:p>
          <a:p>
            <a:r>
              <a:rPr lang="en-US" sz="1400" dirty="0">
                <a:solidFill>
                  <a:schemeClr val="bg1">
                    <a:lumMod val="50000"/>
                  </a:schemeClr>
                </a:solidFill>
              </a:rPr>
              <a:t>--Retinoblastoma</a:t>
            </a:r>
          </a:p>
          <a:p>
            <a:r>
              <a:rPr lang="en-US" sz="1400" dirty="0">
                <a:solidFill>
                  <a:schemeClr val="bg1">
                    <a:lumMod val="50000"/>
                  </a:schemeClr>
                </a:solidFill>
              </a:rPr>
              <a:t>--</a:t>
            </a:r>
            <a:r>
              <a:rPr lang="en-US" sz="1400" b="1" dirty="0" err="1">
                <a:solidFill>
                  <a:srgbClr val="0000FF"/>
                </a:solidFill>
              </a:rPr>
              <a:t>Medulloepithelioma</a:t>
            </a:r>
            <a:endParaRPr lang="en-US" sz="1400" b="1" dirty="0">
              <a:solidFill>
                <a:schemeClr val="bg1">
                  <a:lumMod val="50000"/>
                </a:schemeClr>
              </a:solidFill>
            </a:endParaRPr>
          </a:p>
          <a:p>
            <a:r>
              <a:rPr lang="en-US" sz="1400" dirty="0">
                <a:solidFill>
                  <a:schemeClr val="bg1">
                    <a:lumMod val="50000"/>
                  </a:schemeClr>
                </a:solidFill>
              </a:rPr>
              <a:t>--Choroidal melanoma</a:t>
            </a:r>
          </a:p>
        </p:txBody>
      </p:sp>
      <p:sp>
        <p:nvSpPr>
          <p:cNvPr id="64" name="Oval 63">
            <a:extLst>
              <a:ext uri="{FF2B5EF4-FFF2-40B4-BE49-F238E27FC236}">
                <a16:creationId xmlns:a16="http://schemas.microsoft.com/office/drawing/2014/main" id="{B6FDA726-B038-46E1-97EB-CE861F79FF2F}"/>
              </a:ext>
            </a:extLst>
          </p:cNvPr>
          <p:cNvSpPr/>
          <p:nvPr/>
        </p:nvSpPr>
        <p:spPr>
          <a:xfrm>
            <a:off x="1981200" y="4935555"/>
            <a:ext cx="1992477" cy="430469"/>
          </a:xfrm>
          <a:prstGeom prst="ellipse">
            <a:avLst/>
          </a:prstGeom>
          <a:noFill/>
          <a:ln>
            <a:solidFill>
              <a:schemeClr val="tx1"/>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TextBox 64">
            <a:extLst>
              <a:ext uri="{FF2B5EF4-FFF2-40B4-BE49-F238E27FC236}">
                <a16:creationId xmlns:a16="http://schemas.microsoft.com/office/drawing/2014/main" id="{53A81FEA-2B87-4DC1-82E1-7A47FA1F3A48}"/>
              </a:ext>
            </a:extLst>
          </p:cNvPr>
          <p:cNvSpPr txBox="1"/>
          <p:nvPr/>
        </p:nvSpPr>
        <p:spPr>
          <a:xfrm>
            <a:off x="709188" y="830282"/>
            <a:ext cx="4776985" cy="3970318"/>
          </a:xfrm>
          <a:prstGeom prst="rect">
            <a:avLst/>
          </a:prstGeom>
          <a:solidFill>
            <a:schemeClr val="accent1">
              <a:lumMod val="75000"/>
            </a:schemeClr>
          </a:solidFill>
        </p:spPr>
        <p:txBody>
          <a:bodyPr wrap="square" rtlCol="0">
            <a:spAutoFit/>
          </a:bodyPr>
          <a:lstStyle/>
          <a:p>
            <a:r>
              <a:rPr lang="en-US" sz="1400" i="1" dirty="0">
                <a:solidFill>
                  <a:schemeClr val="bg1"/>
                </a:solidFill>
              </a:rPr>
              <a:t>In a nutshell, what sort of tumor is a </a:t>
            </a:r>
            <a:r>
              <a:rPr lang="en-US" sz="1400" dirty="0" err="1">
                <a:solidFill>
                  <a:schemeClr val="bg1"/>
                </a:solidFill>
              </a:rPr>
              <a:t>medulloepithelioma</a:t>
            </a:r>
            <a:r>
              <a:rPr lang="en-US" sz="1400" i="1" dirty="0">
                <a:solidFill>
                  <a:schemeClr val="bg1"/>
                </a:solidFill>
              </a:rPr>
              <a:t>?</a:t>
            </a:r>
          </a:p>
          <a:p>
            <a:r>
              <a:rPr lang="en-US" sz="1400" dirty="0">
                <a:solidFill>
                  <a:schemeClr val="bg1"/>
                </a:solidFill>
              </a:rPr>
              <a:t>A benign but locally very aggressive tumor of the nonpigmented  epithelium of the ciliary body</a:t>
            </a:r>
          </a:p>
          <a:p>
            <a:endParaRPr lang="en-US" sz="1400" i="1" dirty="0">
              <a:solidFill>
                <a:schemeClr val="bg1"/>
              </a:solidFill>
            </a:endParaRPr>
          </a:p>
          <a:p>
            <a:r>
              <a:rPr lang="en-US" sz="1400" i="1" dirty="0">
                <a:solidFill>
                  <a:schemeClr val="bg1"/>
                </a:solidFill>
              </a:rPr>
              <a:t>Is it common, or rare?</a:t>
            </a:r>
          </a:p>
          <a:p>
            <a:r>
              <a:rPr lang="en-US" sz="1400" dirty="0">
                <a:solidFill>
                  <a:schemeClr val="bg1"/>
                </a:solidFill>
              </a:rPr>
              <a:t>Rare</a:t>
            </a:r>
          </a:p>
          <a:p>
            <a:endParaRPr lang="en-US" sz="1400" b="1" dirty="0">
              <a:solidFill>
                <a:schemeClr val="bg1"/>
              </a:solidFill>
            </a:endParaRPr>
          </a:p>
          <a:p>
            <a:r>
              <a:rPr lang="en-US" sz="1400" i="1" dirty="0">
                <a:solidFill>
                  <a:schemeClr val="bg1"/>
                </a:solidFill>
              </a:rPr>
              <a:t>During what life-period does </a:t>
            </a:r>
            <a:r>
              <a:rPr lang="en-US" sz="1400" i="1" dirty="0" err="1">
                <a:solidFill>
                  <a:schemeClr val="bg1"/>
                </a:solidFill>
              </a:rPr>
              <a:t>medulloepithelioma</a:t>
            </a:r>
            <a:r>
              <a:rPr lang="en-US" sz="1400" i="1" dirty="0">
                <a:solidFill>
                  <a:schemeClr val="bg1"/>
                </a:solidFill>
              </a:rPr>
              <a:t> present?</a:t>
            </a:r>
          </a:p>
          <a:p>
            <a:r>
              <a:rPr lang="en-US" sz="1400" dirty="0">
                <a:solidFill>
                  <a:schemeClr val="bg1"/>
                </a:solidFill>
              </a:rPr>
              <a:t>Childhood</a:t>
            </a:r>
          </a:p>
          <a:p>
            <a:endParaRPr lang="en-US" sz="1400" dirty="0">
              <a:solidFill>
                <a:schemeClr val="bg1"/>
              </a:solidFill>
            </a:endParaRPr>
          </a:p>
          <a:p>
            <a:r>
              <a:rPr lang="en-US" sz="1400" i="1" dirty="0">
                <a:solidFill>
                  <a:schemeClr val="bg1"/>
                </a:solidFill>
              </a:rPr>
              <a:t>What clinical findings are commonly present?</a:t>
            </a:r>
          </a:p>
          <a:p>
            <a:r>
              <a:rPr lang="en-US" sz="1400" dirty="0">
                <a:solidFill>
                  <a:schemeClr val="bg1"/>
                </a:solidFill>
              </a:rPr>
              <a:t>--ACG (duh)</a:t>
            </a:r>
          </a:p>
          <a:p>
            <a:r>
              <a:rPr lang="en-US" sz="1400" dirty="0">
                <a:solidFill>
                  <a:schemeClr val="bg1"/>
                </a:solidFill>
              </a:rPr>
              <a:t>--Iris mass</a:t>
            </a:r>
          </a:p>
          <a:p>
            <a:r>
              <a:rPr lang="en-US" sz="1400" dirty="0">
                <a:solidFill>
                  <a:schemeClr val="bg1"/>
                </a:solidFill>
              </a:rPr>
              <a:t>--</a:t>
            </a:r>
            <a:r>
              <a:rPr lang="en-US" sz="1400" dirty="0" err="1">
                <a:solidFill>
                  <a:schemeClr val="bg1"/>
                </a:solidFill>
              </a:rPr>
              <a:t>Hyphema</a:t>
            </a:r>
            <a:endParaRPr lang="en-US" sz="1400" dirty="0">
              <a:solidFill>
                <a:schemeClr val="bg1"/>
              </a:solidFill>
            </a:endParaRPr>
          </a:p>
          <a:p>
            <a:r>
              <a:rPr lang="en-US" sz="1400" dirty="0">
                <a:solidFill>
                  <a:schemeClr val="bg1"/>
                </a:solidFill>
              </a:rPr>
              <a:t>--Sectoral cataract</a:t>
            </a:r>
            <a:endParaRPr lang="en-US" sz="1400" dirty="0">
              <a:solidFill>
                <a:schemeClr val="accent1">
                  <a:lumMod val="75000"/>
                </a:schemeClr>
              </a:solidFill>
            </a:endParaRPr>
          </a:p>
          <a:p>
            <a:endParaRPr lang="en-US" sz="1400" dirty="0">
              <a:solidFill>
                <a:schemeClr val="accent1">
                  <a:lumMod val="75000"/>
                </a:schemeClr>
              </a:solidFill>
            </a:endParaRPr>
          </a:p>
          <a:p>
            <a:r>
              <a:rPr lang="en-US" sz="1400" i="1" dirty="0">
                <a:solidFill>
                  <a:schemeClr val="accent1">
                    <a:lumMod val="75000"/>
                  </a:schemeClr>
                </a:solidFill>
              </a:rPr>
              <a:t>How is it managed?</a:t>
            </a:r>
          </a:p>
          <a:p>
            <a:r>
              <a:rPr lang="en-US" sz="1400" dirty="0">
                <a:solidFill>
                  <a:schemeClr val="accent1">
                    <a:lumMod val="75000"/>
                  </a:schemeClr>
                </a:solidFill>
              </a:rPr>
              <a:t>Enucleation is usually required</a:t>
            </a:r>
          </a:p>
        </p:txBody>
      </p:sp>
    </p:spTree>
    <p:extLst>
      <p:ext uri="{BB962C8B-B14F-4D97-AF65-F5344CB8AC3E}">
        <p14:creationId xmlns:p14="http://schemas.microsoft.com/office/powerpoint/2010/main" val="3147054694"/>
      </p:ext>
    </p:extLst>
  </p:cSld>
  <p:clrMapOvr>
    <a:masterClrMapping/>
  </p:clrMapOvr>
</p:sld>
</file>

<file path=ppt/slides/slide4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a:extLst>
              <a:ext uri="{FF2B5EF4-FFF2-40B4-BE49-F238E27FC236}">
                <a16:creationId xmlns:a16="http://schemas.microsoft.com/office/drawing/2014/main" id="{28D2612B-9E4F-4CB5-A7F3-C5DF7DF96E19}"/>
              </a:ext>
            </a:extLst>
          </p:cNvPr>
          <p:cNvSpPr>
            <a:spLocks noGrp="1"/>
          </p:cNvSpPr>
          <p:nvPr>
            <p:ph type="sldNum" sz="quarter" idx="12"/>
          </p:nvPr>
        </p:nvSpPr>
        <p:spPr/>
        <p:txBody>
          <a:bodyPr/>
          <a:lstStyle/>
          <a:p>
            <a:pPr>
              <a:defRPr/>
            </a:pPr>
            <a:fld id="{FACEE628-CFF6-40CC-80E4-14F7FCBF19B5}" type="slidenum">
              <a:rPr lang="en-US" altLang="en-US" smtClean="0"/>
              <a:pPr>
                <a:defRPr/>
              </a:pPr>
              <a:t>439</a:t>
            </a:fld>
            <a:endParaRPr lang="en-US" altLang="en-US"/>
          </a:p>
        </p:txBody>
      </p:sp>
      <p:sp>
        <p:nvSpPr>
          <p:cNvPr id="6" name="TextBox 5">
            <a:extLst>
              <a:ext uri="{FF2B5EF4-FFF2-40B4-BE49-F238E27FC236}">
                <a16:creationId xmlns:a16="http://schemas.microsoft.com/office/drawing/2014/main" id="{E8C4CAF8-5594-4C70-AEFA-6E8A3A0A6D5D}"/>
              </a:ext>
            </a:extLst>
          </p:cNvPr>
          <p:cNvSpPr txBox="1"/>
          <p:nvPr/>
        </p:nvSpPr>
        <p:spPr>
          <a:xfrm>
            <a:off x="3007959" y="6107668"/>
            <a:ext cx="3159840" cy="369332"/>
          </a:xfrm>
          <a:prstGeom prst="rect">
            <a:avLst/>
          </a:prstGeom>
          <a:noFill/>
        </p:spPr>
        <p:txBody>
          <a:bodyPr wrap="none" rtlCol="0">
            <a:spAutoFit/>
          </a:bodyPr>
          <a:lstStyle/>
          <a:p>
            <a:pPr algn="ctr"/>
            <a:r>
              <a:rPr lang="en-US" dirty="0" err="1"/>
              <a:t>Medulloepithelioma</a:t>
            </a:r>
            <a:r>
              <a:rPr lang="en-US" dirty="0"/>
              <a:t>/diktyoma</a:t>
            </a:r>
          </a:p>
        </p:txBody>
      </p:sp>
      <p:pic>
        <p:nvPicPr>
          <p:cNvPr id="1026" name="Picture 2" descr="Intraocular medulloepithelioma – A review of clinical features ...">
            <a:extLst>
              <a:ext uri="{FF2B5EF4-FFF2-40B4-BE49-F238E27FC236}">
                <a16:creationId xmlns:a16="http://schemas.microsoft.com/office/drawing/2014/main" id="{1F6D31CF-367D-47E6-8C20-33DB29B48BB3}"/>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221581" y="1928812"/>
            <a:ext cx="6700838" cy="3000375"/>
          </a:xfrm>
          <a:prstGeom prst="rect">
            <a:avLst/>
          </a:prstGeom>
          <a:noFill/>
          <a:extLst>
            <a:ext uri="{909E8E84-426E-40DD-AFC4-6F175D3DCCD1}">
              <a14:hiddenFill xmlns:a14="http://schemas.microsoft.com/office/drawing/2010/main">
                <a:solidFill>
                  <a:srgbClr val="FFFFFF"/>
                </a:solidFill>
              </a14:hiddenFill>
            </a:ext>
          </a:extLst>
        </p:spPr>
      </p:pic>
      <p:sp>
        <p:nvSpPr>
          <p:cNvPr id="7" name="TextBox 6">
            <a:extLst>
              <a:ext uri="{FF2B5EF4-FFF2-40B4-BE49-F238E27FC236}">
                <a16:creationId xmlns:a16="http://schemas.microsoft.com/office/drawing/2014/main" id="{EDF236A8-7F14-4754-9938-52E0E5A9D495}"/>
              </a:ext>
            </a:extLst>
          </p:cNvPr>
          <p:cNvSpPr txBox="1"/>
          <p:nvPr/>
        </p:nvSpPr>
        <p:spPr>
          <a:xfrm>
            <a:off x="2259496" y="189094"/>
            <a:ext cx="4607480" cy="400110"/>
          </a:xfrm>
          <a:prstGeom prst="rect">
            <a:avLst/>
          </a:prstGeom>
          <a:solidFill>
            <a:schemeClr val="accent1">
              <a:lumMod val="60000"/>
              <a:lumOff val="40000"/>
            </a:schemeClr>
          </a:solidFill>
        </p:spPr>
        <p:txBody>
          <a:bodyPr wrap="none" rtlCol="0">
            <a:spAutoFit/>
          </a:bodyPr>
          <a:lstStyle/>
          <a:p>
            <a:pPr algn="ctr"/>
            <a:r>
              <a:rPr lang="en-US" sz="2000" b="1" dirty="0"/>
              <a:t>Secondary Angle Closure Glaucoma</a:t>
            </a:r>
          </a:p>
        </p:txBody>
      </p:sp>
      <p:sp>
        <p:nvSpPr>
          <p:cNvPr id="4" name="TextBox 3">
            <a:extLst>
              <a:ext uri="{FF2B5EF4-FFF2-40B4-BE49-F238E27FC236}">
                <a16:creationId xmlns:a16="http://schemas.microsoft.com/office/drawing/2014/main" id="{5C42C4C0-9BB9-4D52-BE7F-9AA8B0CACD33}"/>
              </a:ext>
            </a:extLst>
          </p:cNvPr>
          <p:cNvSpPr txBox="1"/>
          <p:nvPr/>
        </p:nvSpPr>
        <p:spPr>
          <a:xfrm>
            <a:off x="1447800" y="4929187"/>
            <a:ext cx="6553200" cy="523220"/>
          </a:xfrm>
          <a:prstGeom prst="rect">
            <a:avLst/>
          </a:prstGeom>
          <a:noFill/>
        </p:spPr>
        <p:txBody>
          <a:bodyPr wrap="square" rtlCol="0">
            <a:spAutoFit/>
          </a:bodyPr>
          <a:lstStyle/>
          <a:p>
            <a:r>
              <a:rPr lang="en-US" sz="1400" dirty="0"/>
              <a:t>(a) 2-year-old girl who presented with translucent white mass (arrow) and NVI. (b) Beige-white </a:t>
            </a:r>
            <a:r>
              <a:rPr lang="en-US" sz="1400" dirty="0" err="1"/>
              <a:t>medulloepithelioma</a:t>
            </a:r>
            <a:r>
              <a:rPr lang="en-US" sz="1400" dirty="0"/>
              <a:t> of the ciliary body.</a:t>
            </a:r>
          </a:p>
        </p:txBody>
      </p:sp>
    </p:spTree>
    <p:extLst>
      <p:ext uri="{BB962C8B-B14F-4D97-AF65-F5344CB8AC3E}">
        <p14:creationId xmlns:p14="http://schemas.microsoft.com/office/powerpoint/2010/main" val="3899890671"/>
      </p:ext>
    </p:extLst>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Rectangle 2">
            <a:extLst>
              <a:ext uri="{FF2B5EF4-FFF2-40B4-BE49-F238E27FC236}">
                <a16:creationId xmlns:a16="http://schemas.microsoft.com/office/drawing/2014/main" id="{91537DFF-FE3D-41F1-B41A-099239F8D93A}"/>
              </a:ext>
            </a:extLst>
          </p:cNvPr>
          <p:cNvSpPr>
            <a:spLocks noGrp="1" noChangeArrowheads="1"/>
          </p:cNvSpPr>
          <p:nvPr>
            <p:ph type="title"/>
          </p:nvPr>
        </p:nvSpPr>
        <p:spPr>
          <a:xfrm>
            <a:off x="457200" y="304800"/>
            <a:ext cx="7543800" cy="563562"/>
          </a:xfrm>
        </p:spPr>
        <p:txBody>
          <a:bodyPr/>
          <a:lstStyle/>
          <a:p>
            <a:pPr eaLnBrk="1" hangingPunct="1"/>
            <a:r>
              <a:rPr lang="en-US" altLang="en-US" sz="3500" dirty="0"/>
              <a:t>A</a:t>
            </a:r>
          </a:p>
        </p:txBody>
      </p:sp>
      <p:sp>
        <p:nvSpPr>
          <p:cNvPr id="31" name="Text Box 15">
            <a:extLst>
              <a:ext uri="{FF2B5EF4-FFF2-40B4-BE49-F238E27FC236}">
                <a16:creationId xmlns:a16="http://schemas.microsoft.com/office/drawing/2014/main" id="{22464BD2-DDBB-4E5E-94D1-AAA4A8B4880D}"/>
              </a:ext>
            </a:extLst>
          </p:cNvPr>
          <p:cNvSpPr txBox="1">
            <a:spLocks noChangeArrowheads="1"/>
          </p:cNvSpPr>
          <p:nvPr/>
        </p:nvSpPr>
        <p:spPr bwMode="auto">
          <a:xfrm>
            <a:off x="571499" y="2151727"/>
            <a:ext cx="8001000" cy="3293209"/>
          </a:xfrm>
          <a:prstGeom prst="rect">
            <a:avLst/>
          </a:prstGeom>
          <a:solidFill>
            <a:schemeClr val="accent5">
              <a:lumMod val="75000"/>
            </a:schemeClr>
          </a:solidFill>
          <a:ln>
            <a:noFill/>
          </a:ln>
          <a:effectLst/>
        </p:spPr>
        <p:txBody>
          <a:bodyPr wrap="square">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n-US" altLang="en-US" sz="1600" i="1" dirty="0">
                <a:solidFill>
                  <a:srgbClr val="0000FF"/>
                </a:solidFill>
              </a:rPr>
              <a:t>What does </a:t>
            </a:r>
            <a:r>
              <a:rPr lang="en-US" altLang="en-US" sz="1600" b="1" dirty="0">
                <a:solidFill>
                  <a:srgbClr val="0000FF"/>
                </a:solidFill>
              </a:rPr>
              <a:t>pupillary block</a:t>
            </a:r>
            <a:r>
              <a:rPr lang="en-US" altLang="en-US" sz="1600" dirty="0">
                <a:solidFill>
                  <a:srgbClr val="0000FF"/>
                </a:solidFill>
              </a:rPr>
              <a:t> </a:t>
            </a:r>
            <a:r>
              <a:rPr lang="en-US" altLang="en-US" sz="1600" i="1" dirty="0">
                <a:solidFill>
                  <a:srgbClr val="0000FF"/>
                </a:solidFill>
              </a:rPr>
              <a:t>refer to, exactly?</a:t>
            </a:r>
          </a:p>
          <a:p>
            <a:pPr eaLnBrk="1" hangingPunct="1"/>
            <a:r>
              <a:rPr lang="en-US" altLang="en-US" sz="1600" dirty="0">
                <a:solidFill>
                  <a:srgbClr val="0000FF"/>
                </a:solidFill>
              </a:rPr>
              <a:t>It refers to contact between the  pupil margin  and the  lens  that impedes the normal flow of aqueous from the  posterior chamber (PC)  to the  anterior chamber (AC)  through the pupillary aperture. </a:t>
            </a:r>
          </a:p>
          <a:p>
            <a:pPr eaLnBrk="1" hangingPunct="1"/>
            <a:endParaRPr lang="en-US" altLang="en-US" sz="1600" dirty="0">
              <a:solidFill>
                <a:srgbClr val="0000FF"/>
              </a:solidFill>
            </a:endParaRPr>
          </a:p>
          <a:p>
            <a:pPr eaLnBrk="1" hangingPunct="1"/>
            <a:r>
              <a:rPr lang="en-US" altLang="en-US" sz="1600" dirty="0"/>
              <a:t>Pupillary block leads to the development of a  pressure gradient  across the iris, which causes the iris to  bow forward . </a:t>
            </a:r>
            <a:r>
              <a:rPr lang="en-US" altLang="en-US" sz="1600" b="1" dirty="0">
                <a:solidFill>
                  <a:schemeClr val="bg1"/>
                </a:solidFill>
              </a:rPr>
              <a:t>If the iris bows far enough, the peripheral iris will come into apposition with and occlude the drainage angle, precipitating acute closure of the angle and a prodigious rise in IOP.</a:t>
            </a:r>
          </a:p>
          <a:p>
            <a:pPr eaLnBrk="1" hangingPunct="1"/>
            <a:endParaRPr lang="en-US" altLang="en-US" sz="1600" b="1" dirty="0">
              <a:solidFill>
                <a:schemeClr val="bg1"/>
              </a:solidFill>
            </a:endParaRPr>
          </a:p>
          <a:p>
            <a:pPr eaLnBrk="1" hangingPunct="1"/>
            <a:r>
              <a:rPr lang="en-US" altLang="en-US" sz="1600" i="1" dirty="0"/>
              <a:t>The posterior chamber? I didn’t know the vitreous was involved.</a:t>
            </a:r>
          </a:p>
          <a:p>
            <a:pPr eaLnBrk="1" hangingPunct="1"/>
            <a:r>
              <a:rPr lang="en-US" altLang="en-US" sz="1600" dirty="0"/>
              <a:t>It isn’t. The posterior chamber is the space immediately behind the  iris  and anterior to the  lens/zonules . Vitreous resides in the  vitreous cavity . </a:t>
            </a:r>
            <a:endParaRPr lang="en-US" altLang="en-US" sz="1600" i="1" dirty="0"/>
          </a:p>
        </p:txBody>
      </p:sp>
      <p:sp>
        <p:nvSpPr>
          <p:cNvPr id="6" name="Text Box 35">
            <a:extLst>
              <a:ext uri="{FF2B5EF4-FFF2-40B4-BE49-F238E27FC236}">
                <a16:creationId xmlns:a16="http://schemas.microsoft.com/office/drawing/2014/main" id="{CABD075B-A72D-4A5C-A649-505564147A3B}"/>
              </a:ext>
            </a:extLst>
          </p:cNvPr>
          <p:cNvSpPr txBox="1">
            <a:spLocks noChangeArrowheads="1"/>
          </p:cNvSpPr>
          <p:nvPr/>
        </p:nvSpPr>
        <p:spPr bwMode="auto">
          <a:xfrm>
            <a:off x="1190847" y="1295400"/>
            <a:ext cx="2473754"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t>w/ Pupillary Block</a:t>
            </a:r>
          </a:p>
        </p:txBody>
      </p:sp>
      <p:sp>
        <p:nvSpPr>
          <p:cNvPr id="7" name="Text Box 36">
            <a:extLst>
              <a:ext uri="{FF2B5EF4-FFF2-40B4-BE49-F238E27FC236}">
                <a16:creationId xmlns:a16="http://schemas.microsoft.com/office/drawing/2014/main" id="{B77C4B7C-826F-4FFA-A9A8-7C46587627F6}"/>
              </a:ext>
            </a:extLst>
          </p:cNvPr>
          <p:cNvSpPr txBox="1">
            <a:spLocks noChangeArrowheads="1"/>
          </p:cNvSpPr>
          <p:nvPr/>
        </p:nvSpPr>
        <p:spPr bwMode="auto">
          <a:xfrm>
            <a:off x="5181600" y="1295400"/>
            <a:ext cx="2630848"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solidFill>
                  <a:schemeClr val="bg1">
                    <a:lumMod val="75000"/>
                  </a:schemeClr>
                </a:solidFill>
              </a:rPr>
              <a:t>w/o Pupillary Block</a:t>
            </a:r>
          </a:p>
        </p:txBody>
      </p:sp>
      <p:sp>
        <p:nvSpPr>
          <p:cNvPr id="10" name="TextBox 9">
            <a:extLst>
              <a:ext uri="{FF2B5EF4-FFF2-40B4-BE49-F238E27FC236}">
                <a16:creationId xmlns:a16="http://schemas.microsoft.com/office/drawing/2014/main" id="{B45CB1CD-729E-437C-A477-81E9A7B99EB3}"/>
              </a:ext>
            </a:extLst>
          </p:cNvPr>
          <p:cNvSpPr txBox="1"/>
          <p:nvPr/>
        </p:nvSpPr>
        <p:spPr>
          <a:xfrm>
            <a:off x="2259496" y="189094"/>
            <a:ext cx="4607480" cy="400110"/>
          </a:xfrm>
          <a:prstGeom prst="rect">
            <a:avLst/>
          </a:prstGeom>
          <a:solidFill>
            <a:schemeClr val="accent1">
              <a:lumMod val="60000"/>
              <a:lumOff val="40000"/>
            </a:schemeClr>
          </a:solidFill>
        </p:spPr>
        <p:txBody>
          <a:bodyPr wrap="none" rtlCol="0">
            <a:spAutoFit/>
          </a:bodyPr>
          <a:lstStyle/>
          <a:p>
            <a:pPr algn="ctr"/>
            <a:r>
              <a:rPr lang="en-US" sz="2000" b="1" dirty="0"/>
              <a:t>Secondary Angle Closure Glaucoma</a:t>
            </a:r>
          </a:p>
        </p:txBody>
      </p:sp>
      <p:cxnSp>
        <p:nvCxnSpPr>
          <p:cNvPr id="11" name="Straight Arrow Connector 10">
            <a:extLst>
              <a:ext uri="{FF2B5EF4-FFF2-40B4-BE49-F238E27FC236}">
                <a16:creationId xmlns:a16="http://schemas.microsoft.com/office/drawing/2014/main" id="{17012A09-32FB-44A8-86D0-583D8782690D}"/>
              </a:ext>
            </a:extLst>
          </p:cNvPr>
          <p:cNvCxnSpPr>
            <a:stCxn id="10" idx="2"/>
          </p:cNvCxnSpPr>
          <p:nvPr/>
        </p:nvCxnSpPr>
        <p:spPr>
          <a:xfrm flipH="1">
            <a:off x="2971800" y="589204"/>
            <a:ext cx="1591436" cy="706196"/>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2" name="Straight Arrow Connector 11">
            <a:extLst>
              <a:ext uri="{FF2B5EF4-FFF2-40B4-BE49-F238E27FC236}">
                <a16:creationId xmlns:a16="http://schemas.microsoft.com/office/drawing/2014/main" id="{C8A06F38-EDFF-4D07-AB73-943CD1F12F64}"/>
              </a:ext>
            </a:extLst>
          </p:cNvPr>
          <p:cNvCxnSpPr>
            <a:cxnSpLocks/>
          </p:cNvCxnSpPr>
          <p:nvPr/>
        </p:nvCxnSpPr>
        <p:spPr>
          <a:xfrm>
            <a:off x="4572000" y="589204"/>
            <a:ext cx="1600200" cy="706196"/>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440888280"/>
      </p:ext>
    </p:extLst>
  </p:cSld>
  <p:clrMapOvr>
    <a:masterClrMapping/>
  </p:clrMapOvr>
</p:sld>
</file>

<file path=ppt/slides/slide4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a:extLst>
              <a:ext uri="{FF2B5EF4-FFF2-40B4-BE49-F238E27FC236}">
                <a16:creationId xmlns:a16="http://schemas.microsoft.com/office/drawing/2014/main" id="{28D2612B-9E4F-4CB5-A7F3-C5DF7DF96E19}"/>
              </a:ext>
            </a:extLst>
          </p:cNvPr>
          <p:cNvSpPr>
            <a:spLocks noGrp="1"/>
          </p:cNvSpPr>
          <p:nvPr>
            <p:ph type="sldNum" sz="quarter" idx="12"/>
          </p:nvPr>
        </p:nvSpPr>
        <p:spPr/>
        <p:txBody>
          <a:bodyPr/>
          <a:lstStyle/>
          <a:p>
            <a:pPr>
              <a:defRPr/>
            </a:pPr>
            <a:fld id="{FACEE628-CFF6-40CC-80E4-14F7FCBF19B5}" type="slidenum">
              <a:rPr lang="en-US" altLang="en-US" smtClean="0"/>
              <a:pPr>
                <a:defRPr/>
              </a:pPr>
              <a:t>440</a:t>
            </a:fld>
            <a:endParaRPr lang="en-US" altLang="en-US"/>
          </a:p>
        </p:txBody>
      </p:sp>
      <p:sp>
        <p:nvSpPr>
          <p:cNvPr id="6" name="TextBox 5">
            <a:extLst>
              <a:ext uri="{FF2B5EF4-FFF2-40B4-BE49-F238E27FC236}">
                <a16:creationId xmlns:a16="http://schemas.microsoft.com/office/drawing/2014/main" id="{E8C4CAF8-5594-4C70-AEFA-6E8A3A0A6D5D}"/>
              </a:ext>
            </a:extLst>
          </p:cNvPr>
          <p:cNvSpPr txBox="1"/>
          <p:nvPr/>
        </p:nvSpPr>
        <p:spPr>
          <a:xfrm>
            <a:off x="2065397" y="6107668"/>
            <a:ext cx="5044972" cy="369332"/>
          </a:xfrm>
          <a:prstGeom prst="rect">
            <a:avLst/>
          </a:prstGeom>
          <a:noFill/>
        </p:spPr>
        <p:txBody>
          <a:bodyPr wrap="none" rtlCol="0">
            <a:spAutoFit/>
          </a:bodyPr>
          <a:lstStyle/>
          <a:p>
            <a:pPr algn="ctr"/>
            <a:r>
              <a:rPr lang="en-US" dirty="0" err="1"/>
              <a:t>Medulloepithelioma</a:t>
            </a:r>
            <a:r>
              <a:rPr lang="en-US" dirty="0"/>
              <a:t>/diktyoma: Note the cataract</a:t>
            </a:r>
          </a:p>
        </p:txBody>
      </p:sp>
      <p:sp>
        <p:nvSpPr>
          <p:cNvPr id="7" name="TextBox 6">
            <a:extLst>
              <a:ext uri="{FF2B5EF4-FFF2-40B4-BE49-F238E27FC236}">
                <a16:creationId xmlns:a16="http://schemas.microsoft.com/office/drawing/2014/main" id="{EDF236A8-7F14-4754-9938-52E0E5A9D495}"/>
              </a:ext>
            </a:extLst>
          </p:cNvPr>
          <p:cNvSpPr txBox="1"/>
          <p:nvPr/>
        </p:nvSpPr>
        <p:spPr>
          <a:xfrm>
            <a:off x="2259496" y="189094"/>
            <a:ext cx="4607480" cy="400110"/>
          </a:xfrm>
          <a:prstGeom prst="rect">
            <a:avLst/>
          </a:prstGeom>
          <a:solidFill>
            <a:schemeClr val="accent1">
              <a:lumMod val="60000"/>
              <a:lumOff val="40000"/>
            </a:schemeClr>
          </a:solidFill>
        </p:spPr>
        <p:txBody>
          <a:bodyPr wrap="none" rtlCol="0">
            <a:spAutoFit/>
          </a:bodyPr>
          <a:lstStyle/>
          <a:p>
            <a:pPr algn="ctr"/>
            <a:r>
              <a:rPr lang="en-US" sz="2000" b="1" dirty="0"/>
              <a:t>Secondary Angle Closure Glaucoma</a:t>
            </a:r>
          </a:p>
        </p:txBody>
      </p:sp>
      <p:pic>
        <p:nvPicPr>
          <p:cNvPr id="9" name="Picture 8">
            <a:extLst>
              <a:ext uri="{FF2B5EF4-FFF2-40B4-BE49-F238E27FC236}">
                <a16:creationId xmlns:a16="http://schemas.microsoft.com/office/drawing/2014/main" id="{DA3BD1EC-73F2-4789-A336-3EC7464D55ED}"/>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609600" y="2137490"/>
            <a:ext cx="7924800" cy="2583019"/>
          </a:xfrm>
          <a:prstGeom prst="rect">
            <a:avLst/>
          </a:prstGeom>
        </p:spPr>
      </p:pic>
    </p:spTree>
    <p:extLst>
      <p:ext uri="{BB962C8B-B14F-4D97-AF65-F5344CB8AC3E}">
        <p14:creationId xmlns:p14="http://schemas.microsoft.com/office/powerpoint/2010/main" val="1249349463"/>
      </p:ext>
    </p:extLst>
  </p:cSld>
  <p:clrMapOvr>
    <a:masterClrMapping/>
  </p:clrMapOvr>
</p:sld>
</file>

<file path=ppt/slides/slide4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Straight Arrow Connector 12">
            <a:extLst>
              <a:ext uri="{FF2B5EF4-FFF2-40B4-BE49-F238E27FC236}">
                <a16:creationId xmlns:a16="http://schemas.microsoft.com/office/drawing/2014/main" id="{A6DE2085-829C-480C-9216-69D6039C0A37}"/>
              </a:ext>
            </a:extLst>
          </p:cNvPr>
          <p:cNvCxnSpPr>
            <a:cxnSpLocks/>
          </p:cNvCxnSpPr>
          <p:nvPr/>
        </p:nvCxnSpPr>
        <p:spPr>
          <a:xfrm>
            <a:off x="6717173" y="1828800"/>
            <a:ext cx="0" cy="3462754"/>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43014" name="Text Box 6"/>
          <p:cNvSpPr txBox="1">
            <a:spLocks noChangeArrowheads="1"/>
          </p:cNvSpPr>
          <p:nvPr/>
        </p:nvSpPr>
        <p:spPr bwMode="auto">
          <a:xfrm>
            <a:off x="533400" y="2356376"/>
            <a:ext cx="1005403"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Lens-</a:t>
            </a:r>
          </a:p>
          <a:p>
            <a:pPr algn="ctr" eaLnBrk="1" hangingPunct="1">
              <a:lnSpc>
                <a:spcPct val="80000"/>
              </a:lnSpc>
              <a:spcBef>
                <a:spcPct val="0"/>
              </a:spcBef>
              <a:buClrTx/>
              <a:buSzTx/>
              <a:buFontTx/>
              <a:buNone/>
            </a:pPr>
            <a:r>
              <a:rPr lang="en-US" altLang="en-US" sz="1800" dirty="0">
                <a:solidFill>
                  <a:schemeClr val="bg1">
                    <a:lumMod val="75000"/>
                  </a:schemeClr>
                </a:solidFill>
              </a:rPr>
              <a:t>Induced</a:t>
            </a:r>
          </a:p>
        </p:txBody>
      </p:sp>
      <p:sp>
        <p:nvSpPr>
          <p:cNvPr id="43017" name="Text Box 14"/>
          <p:cNvSpPr txBox="1">
            <a:spLocks noChangeArrowheads="1"/>
          </p:cNvSpPr>
          <p:nvPr/>
        </p:nvSpPr>
        <p:spPr bwMode="auto">
          <a:xfrm>
            <a:off x="3026498" y="2365901"/>
            <a:ext cx="1633781"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Aphakic/</a:t>
            </a:r>
          </a:p>
          <a:p>
            <a:pPr algn="ctr" eaLnBrk="1" hangingPunct="1">
              <a:lnSpc>
                <a:spcPct val="80000"/>
              </a:lnSpc>
              <a:spcBef>
                <a:spcPct val="0"/>
              </a:spcBef>
              <a:buClrTx/>
              <a:buSzTx/>
              <a:buFontTx/>
              <a:buNone/>
            </a:pPr>
            <a:r>
              <a:rPr lang="en-US" altLang="en-US" sz="1800" dirty="0" err="1">
                <a:solidFill>
                  <a:schemeClr val="bg1">
                    <a:lumMod val="75000"/>
                  </a:schemeClr>
                </a:solidFill>
              </a:rPr>
              <a:t>Pseudophakic</a:t>
            </a:r>
            <a:endParaRPr lang="en-US" altLang="en-US" sz="1800" dirty="0">
              <a:solidFill>
                <a:schemeClr val="bg1">
                  <a:lumMod val="75000"/>
                </a:schemeClr>
              </a:solidFill>
            </a:endParaRPr>
          </a:p>
        </p:txBody>
      </p:sp>
      <p:sp>
        <p:nvSpPr>
          <p:cNvPr id="43031" name="Text Box 35"/>
          <p:cNvSpPr txBox="1">
            <a:spLocks noChangeArrowheads="1"/>
          </p:cNvSpPr>
          <p:nvPr/>
        </p:nvSpPr>
        <p:spPr bwMode="auto">
          <a:xfrm>
            <a:off x="1190847" y="1295400"/>
            <a:ext cx="2473754"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solidFill>
                  <a:schemeClr val="bg1">
                    <a:lumMod val="75000"/>
                  </a:schemeClr>
                </a:solidFill>
              </a:rPr>
              <a:t>w/ Pupillary Block</a:t>
            </a:r>
          </a:p>
        </p:txBody>
      </p:sp>
      <p:sp>
        <p:nvSpPr>
          <p:cNvPr id="43032" name="Text Box 36"/>
          <p:cNvSpPr txBox="1">
            <a:spLocks noChangeArrowheads="1"/>
          </p:cNvSpPr>
          <p:nvPr/>
        </p:nvSpPr>
        <p:spPr bwMode="auto">
          <a:xfrm>
            <a:off x="5181600" y="1295400"/>
            <a:ext cx="2630848"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t>w/o Pupillary Block</a:t>
            </a:r>
          </a:p>
        </p:txBody>
      </p:sp>
      <p:sp>
        <p:nvSpPr>
          <p:cNvPr id="49" name="Rectangle 2">
            <a:extLst>
              <a:ext uri="{FF2B5EF4-FFF2-40B4-BE49-F238E27FC236}">
                <a16:creationId xmlns:a16="http://schemas.microsoft.com/office/drawing/2014/main" id="{240EE5BF-F7D2-4FC8-A5DD-F6B5423153C6}"/>
              </a:ext>
            </a:extLst>
          </p:cNvPr>
          <p:cNvSpPr>
            <a:spLocks noGrp="1" noChangeArrowheads="1"/>
          </p:cNvSpPr>
          <p:nvPr>
            <p:ph type="title"/>
          </p:nvPr>
        </p:nvSpPr>
        <p:spPr>
          <a:xfrm>
            <a:off x="457200" y="304800"/>
            <a:ext cx="7543800" cy="563562"/>
          </a:xfrm>
        </p:spPr>
        <p:txBody>
          <a:bodyPr/>
          <a:lstStyle/>
          <a:p>
            <a:pPr eaLnBrk="1" hangingPunct="1"/>
            <a:r>
              <a:rPr lang="en-US" altLang="en-US" sz="3500" dirty="0"/>
              <a:t>Q</a:t>
            </a:r>
          </a:p>
        </p:txBody>
      </p:sp>
      <p:sp>
        <p:nvSpPr>
          <p:cNvPr id="50" name="TextBox 49">
            <a:extLst>
              <a:ext uri="{FF2B5EF4-FFF2-40B4-BE49-F238E27FC236}">
                <a16:creationId xmlns:a16="http://schemas.microsoft.com/office/drawing/2014/main" id="{CF426230-46C8-405C-9015-99EF57762A2E}"/>
              </a:ext>
            </a:extLst>
          </p:cNvPr>
          <p:cNvSpPr txBox="1"/>
          <p:nvPr/>
        </p:nvSpPr>
        <p:spPr>
          <a:xfrm>
            <a:off x="2259496" y="189094"/>
            <a:ext cx="4607480" cy="400110"/>
          </a:xfrm>
          <a:prstGeom prst="rect">
            <a:avLst/>
          </a:prstGeom>
          <a:solidFill>
            <a:schemeClr val="accent1">
              <a:lumMod val="60000"/>
              <a:lumOff val="40000"/>
            </a:schemeClr>
          </a:solidFill>
        </p:spPr>
        <p:txBody>
          <a:bodyPr wrap="none" rtlCol="0">
            <a:spAutoFit/>
          </a:bodyPr>
          <a:lstStyle/>
          <a:p>
            <a:pPr algn="ctr"/>
            <a:r>
              <a:rPr lang="en-US" sz="2000" b="1" dirty="0"/>
              <a:t>Secondary Angle Closure Glaucoma</a:t>
            </a:r>
          </a:p>
        </p:txBody>
      </p:sp>
      <p:sp>
        <p:nvSpPr>
          <p:cNvPr id="2" name="TextBox 1">
            <a:extLst>
              <a:ext uri="{FF2B5EF4-FFF2-40B4-BE49-F238E27FC236}">
                <a16:creationId xmlns:a16="http://schemas.microsoft.com/office/drawing/2014/main" id="{A7E30BEC-923B-4C9A-A856-BDD0D882F6B8}"/>
              </a:ext>
            </a:extLst>
          </p:cNvPr>
          <p:cNvSpPr txBox="1"/>
          <p:nvPr/>
        </p:nvSpPr>
        <p:spPr>
          <a:xfrm>
            <a:off x="887305" y="2844119"/>
            <a:ext cx="1494320" cy="338554"/>
          </a:xfrm>
          <a:prstGeom prst="rect">
            <a:avLst/>
          </a:prstGeom>
          <a:noFill/>
        </p:spPr>
        <p:txBody>
          <a:bodyPr wrap="none" rtlCol="0">
            <a:spAutoFit/>
          </a:bodyPr>
          <a:lstStyle/>
          <a:p>
            <a:r>
              <a:rPr lang="en-US" sz="1600" dirty="0" err="1">
                <a:solidFill>
                  <a:schemeClr val="bg1">
                    <a:lumMod val="75000"/>
                  </a:schemeClr>
                </a:solidFill>
              </a:rPr>
              <a:t>Phacomorphic</a:t>
            </a:r>
            <a:endParaRPr lang="en-US" sz="1600" dirty="0">
              <a:solidFill>
                <a:schemeClr val="bg1">
                  <a:lumMod val="75000"/>
                </a:schemeClr>
              </a:solidFill>
            </a:endParaRPr>
          </a:p>
        </p:txBody>
      </p:sp>
      <p:sp>
        <p:nvSpPr>
          <p:cNvPr id="51" name="TextBox 50">
            <a:extLst>
              <a:ext uri="{FF2B5EF4-FFF2-40B4-BE49-F238E27FC236}">
                <a16:creationId xmlns:a16="http://schemas.microsoft.com/office/drawing/2014/main" id="{156069D4-340B-4160-A336-EBF73557CEE0}"/>
              </a:ext>
            </a:extLst>
          </p:cNvPr>
          <p:cNvSpPr txBox="1"/>
          <p:nvPr/>
        </p:nvSpPr>
        <p:spPr>
          <a:xfrm>
            <a:off x="884725" y="3175578"/>
            <a:ext cx="1402948" cy="338554"/>
          </a:xfrm>
          <a:prstGeom prst="rect">
            <a:avLst/>
          </a:prstGeom>
          <a:noFill/>
        </p:spPr>
        <p:txBody>
          <a:bodyPr wrap="none" rtlCol="0">
            <a:spAutoFit/>
          </a:bodyPr>
          <a:lstStyle/>
          <a:p>
            <a:r>
              <a:rPr lang="en-US" sz="1600" dirty="0">
                <a:solidFill>
                  <a:schemeClr val="bg1">
                    <a:lumMod val="75000"/>
                  </a:schemeClr>
                </a:solidFill>
              </a:rPr>
              <a:t>Ectopia </a:t>
            </a:r>
            <a:r>
              <a:rPr lang="en-US" sz="1600" dirty="0" err="1">
                <a:solidFill>
                  <a:schemeClr val="bg1">
                    <a:lumMod val="75000"/>
                  </a:schemeClr>
                </a:solidFill>
              </a:rPr>
              <a:t>lentis</a:t>
            </a:r>
            <a:endParaRPr lang="en-US" sz="1600" dirty="0">
              <a:solidFill>
                <a:schemeClr val="bg1">
                  <a:lumMod val="75000"/>
                </a:schemeClr>
              </a:solidFill>
            </a:endParaRPr>
          </a:p>
        </p:txBody>
      </p:sp>
      <p:cxnSp>
        <p:nvCxnSpPr>
          <p:cNvPr id="71" name="Straight Connector 70">
            <a:extLst>
              <a:ext uri="{FF2B5EF4-FFF2-40B4-BE49-F238E27FC236}">
                <a16:creationId xmlns:a16="http://schemas.microsoft.com/office/drawing/2014/main" id="{C104938D-BA8D-4E39-9D5F-9EE2012F2F3C}"/>
              </a:ext>
            </a:extLst>
          </p:cNvPr>
          <p:cNvCxnSpPr>
            <a:cxnSpLocks/>
          </p:cNvCxnSpPr>
          <p:nvPr/>
        </p:nvCxnSpPr>
        <p:spPr>
          <a:xfrm flipH="1">
            <a:off x="762665" y="3023488"/>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2A7E4E40-472F-4E50-8A7A-45C10FDD7171}"/>
              </a:ext>
            </a:extLst>
          </p:cNvPr>
          <p:cNvCxnSpPr>
            <a:cxnSpLocks/>
          </p:cNvCxnSpPr>
          <p:nvPr/>
        </p:nvCxnSpPr>
        <p:spPr>
          <a:xfrm flipH="1">
            <a:off x="762665" y="3347853"/>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C3924889-45B9-4383-9C9E-48F0A9C27AD8}"/>
              </a:ext>
            </a:extLst>
          </p:cNvPr>
          <p:cNvCxnSpPr>
            <a:cxnSpLocks/>
          </p:cNvCxnSpPr>
          <p:nvPr/>
        </p:nvCxnSpPr>
        <p:spPr>
          <a:xfrm flipH="1">
            <a:off x="748719" y="2838976"/>
            <a:ext cx="13947" cy="5088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 name="Straight Arrow Connector 5">
            <a:extLst>
              <a:ext uri="{FF2B5EF4-FFF2-40B4-BE49-F238E27FC236}">
                <a16:creationId xmlns:a16="http://schemas.microsoft.com/office/drawing/2014/main" id="{A3439F0C-5143-461F-8F3C-2E830785DEFC}"/>
              </a:ext>
            </a:extLst>
          </p:cNvPr>
          <p:cNvCxnSpPr>
            <a:stCxn id="50" idx="2"/>
          </p:cNvCxnSpPr>
          <p:nvPr/>
        </p:nvCxnSpPr>
        <p:spPr>
          <a:xfrm flipH="1">
            <a:off x="2971800" y="589204"/>
            <a:ext cx="1591436" cy="706196"/>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0" name="Straight Arrow Connector 9">
            <a:extLst>
              <a:ext uri="{FF2B5EF4-FFF2-40B4-BE49-F238E27FC236}">
                <a16:creationId xmlns:a16="http://schemas.microsoft.com/office/drawing/2014/main" id="{84DC796E-F6ED-4FBB-82D2-A260F480BF8A}"/>
              </a:ext>
            </a:extLst>
          </p:cNvPr>
          <p:cNvCxnSpPr>
            <a:cxnSpLocks/>
          </p:cNvCxnSpPr>
          <p:nvPr/>
        </p:nvCxnSpPr>
        <p:spPr>
          <a:xfrm>
            <a:off x="4572000" y="589204"/>
            <a:ext cx="1600200" cy="706196"/>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6" name="Straight Arrow Connector 25">
            <a:extLst>
              <a:ext uri="{FF2B5EF4-FFF2-40B4-BE49-F238E27FC236}">
                <a16:creationId xmlns:a16="http://schemas.microsoft.com/office/drawing/2014/main" id="{B70E0124-9B84-41A5-8D84-A66B7838A706}"/>
              </a:ext>
            </a:extLst>
          </p:cNvPr>
          <p:cNvCxnSpPr>
            <a:cxnSpLocks/>
          </p:cNvCxnSpPr>
          <p:nvPr/>
        </p:nvCxnSpPr>
        <p:spPr>
          <a:xfrm flipH="1">
            <a:off x="1159539" y="1828800"/>
            <a:ext cx="1290435" cy="478059"/>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28" name="Straight Arrow Connector 27">
            <a:extLst>
              <a:ext uri="{FF2B5EF4-FFF2-40B4-BE49-F238E27FC236}">
                <a16:creationId xmlns:a16="http://schemas.microsoft.com/office/drawing/2014/main" id="{567A4249-5C59-4416-8A8E-1C35913900AB}"/>
              </a:ext>
            </a:extLst>
          </p:cNvPr>
          <p:cNvCxnSpPr>
            <a:cxnSpLocks/>
          </p:cNvCxnSpPr>
          <p:nvPr/>
        </p:nvCxnSpPr>
        <p:spPr>
          <a:xfrm>
            <a:off x="2449973" y="1832208"/>
            <a:ext cx="1268784"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56" name="Text Box 6">
            <a:extLst>
              <a:ext uri="{FF2B5EF4-FFF2-40B4-BE49-F238E27FC236}">
                <a16:creationId xmlns:a16="http://schemas.microsoft.com/office/drawing/2014/main" id="{557983BD-9D64-49B9-A366-A08663B0451F}"/>
              </a:ext>
            </a:extLst>
          </p:cNvPr>
          <p:cNvSpPr txBox="1">
            <a:spLocks noChangeArrowheads="1"/>
          </p:cNvSpPr>
          <p:nvPr/>
        </p:nvSpPr>
        <p:spPr bwMode="auto">
          <a:xfrm>
            <a:off x="5029200" y="2356376"/>
            <a:ext cx="813043"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r" eaLnBrk="1" hangingPunct="1">
              <a:lnSpc>
                <a:spcPct val="80000"/>
              </a:lnSpc>
              <a:spcBef>
                <a:spcPct val="0"/>
              </a:spcBef>
              <a:buClrTx/>
              <a:buSzTx/>
              <a:buFontTx/>
              <a:buNone/>
            </a:pPr>
            <a:r>
              <a:rPr lang="en-US" altLang="en-US" sz="1800" dirty="0">
                <a:solidFill>
                  <a:schemeClr val="bg1">
                    <a:lumMod val="75000"/>
                  </a:schemeClr>
                </a:solidFill>
              </a:rPr>
              <a:t>‘Push’</a:t>
            </a:r>
          </a:p>
        </p:txBody>
      </p:sp>
      <p:sp>
        <p:nvSpPr>
          <p:cNvPr id="57" name="Text Box 14">
            <a:extLst>
              <a:ext uri="{FF2B5EF4-FFF2-40B4-BE49-F238E27FC236}">
                <a16:creationId xmlns:a16="http://schemas.microsoft.com/office/drawing/2014/main" id="{5DAFA1C1-3A29-4C27-A379-663FDD22E326}"/>
              </a:ext>
            </a:extLst>
          </p:cNvPr>
          <p:cNvSpPr txBox="1">
            <a:spLocks noChangeArrowheads="1"/>
          </p:cNvSpPr>
          <p:nvPr/>
        </p:nvSpPr>
        <p:spPr bwMode="auto">
          <a:xfrm>
            <a:off x="7620000" y="2365901"/>
            <a:ext cx="671979"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t>‘Pull’</a:t>
            </a:r>
          </a:p>
        </p:txBody>
      </p:sp>
      <p:cxnSp>
        <p:nvCxnSpPr>
          <p:cNvPr id="58" name="Straight Arrow Connector 57">
            <a:extLst>
              <a:ext uri="{FF2B5EF4-FFF2-40B4-BE49-F238E27FC236}">
                <a16:creationId xmlns:a16="http://schemas.microsoft.com/office/drawing/2014/main" id="{E874FEE9-46BD-46A3-90A3-DE7CC220FBFF}"/>
              </a:ext>
            </a:extLst>
          </p:cNvPr>
          <p:cNvCxnSpPr>
            <a:cxnSpLocks/>
          </p:cNvCxnSpPr>
          <p:nvPr/>
        </p:nvCxnSpPr>
        <p:spPr>
          <a:xfrm flipH="1">
            <a:off x="5867400" y="1828800"/>
            <a:ext cx="849775"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59" name="Straight Arrow Connector 58">
            <a:extLst>
              <a:ext uri="{FF2B5EF4-FFF2-40B4-BE49-F238E27FC236}">
                <a16:creationId xmlns:a16="http://schemas.microsoft.com/office/drawing/2014/main" id="{C370A4A1-FE96-4E70-B89E-839542A5E241}"/>
              </a:ext>
            </a:extLst>
          </p:cNvPr>
          <p:cNvCxnSpPr>
            <a:cxnSpLocks/>
          </p:cNvCxnSpPr>
          <p:nvPr/>
        </p:nvCxnSpPr>
        <p:spPr>
          <a:xfrm>
            <a:off x="6717173" y="1832208"/>
            <a:ext cx="902827" cy="474047"/>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62" name="Text Box 16">
            <a:extLst>
              <a:ext uri="{FF2B5EF4-FFF2-40B4-BE49-F238E27FC236}">
                <a16:creationId xmlns:a16="http://schemas.microsoft.com/office/drawing/2014/main" id="{33538067-0726-41B0-93FF-357EF00CA62D}"/>
              </a:ext>
            </a:extLst>
          </p:cNvPr>
          <p:cNvSpPr txBox="1">
            <a:spLocks noChangeArrowheads="1"/>
          </p:cNvSpPr>
          <p:nvPr/>
        </p:nvSpPr>
        <p:spPr bwMode="auto">
          <a:xfrm>
            <a:off x="8065437" y="2684785"/>
            <a:ext cx="628698"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NVG</a:t>
            </a:r>
          </a:p>
        </p:txBody>
      </p:sp>
      <p:sp>
        <p:nvSpPr>
          <p:cNvPr id="70" name="Text Box 21">
            <a:extLst>
              <a:ext uri="{FF2B5EF4-FFF2-40B4-BE49-F238E27FC236}">
                <a16:creationId xmlns:a16="http://schemas.microsoft.com/office/drawing/2014/main" id="{86C32650-BE1F-4CC3-8DB5-0C136D877E6F}"/>
              </a:ext>
            </a:extLst>
          </p:cNvPr>
          <p:cNvSpPr txBox="1">
            <a:spLocks noChangeArrowheads="1"/>
          </p:cNvSpPr>
          <p:nvPr/>
        </p:nvSpPr>
        <p:spPr bwMode="auto">
          <a:xfrm>
            <a:off x="8070534" y="3048000"/>
            <a:ext cx="526106"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a:solidFill>
                  <a:schemeClr val="bg1">
                    <a:lumMod val="75000"/>
                  </a:schemeClr>
                </a:solidFill>
              </a:rPr>
              <a:t>ICE</a:t>
            </a:r>
          </a:p>
        </p:txBody>
      </p:sp>
      <p:sp>
        <p:nvSpPr>
          <p:cNvPr id="75" name="Text Box 45">
            <a:extLst>
              <a:ext uri="{FF2B5EF4-FFF2-40B4-BE49-F238E27FC236}">
                <a16:creationId xmlns:a16="http://schemas.microsoft.com/office/drawing/2014/main" id="{2B6EDA2D-8F55-4DFD-A225-8C03CE6FC7F3}"/>
              </a:ext>
            </a:extLst>
          </p:cNvPr>
          <p:cNvSpPr txBox="1">
            <a:spLocks noChangeArrowheads="1"/>
          </p:cNvSpPr>
          <p:nvPr/>
        </p:nvSpPr>
        <p:spPr bwMode="auto">
          <a:xfrm>
            <a:off x="8073162" y="3810000"/>
            <a:ext cx="1070837" cy="74635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ts val="1700"/>
              </a:lnSpc>
              <a:spcBef>
                <a:spcPct val="0"/>
              </a:spcBef>
              <a:buClrTx/>
              <a:buSzTx/>
              <a:buFontTx/>
              <a:buNone/>
            </a:pPr>
            <a:r>
              <a:rPr lang="en-US" altLang="en-US" sz="1600" dirty="0">
                <a:solidFill>
                  <a:schemeClr val="bg1">
                    <a:lumMod val="75000"/>
                  </a:schemeClr>
                </a:solidFill>
              </a:rPr>
              <a:t>Epithelial/ fibrous ingrowth</a:t>
            </a:r>
          </a:p>
        </p:txBody>
      </p:sp>
      <p:cxnSp>
        <p:nvCxnSpPr>
          <p:cNvPr id="77" name="Straight Connector 76">
            <a:extLst>
              <a:ext uri="{FF2B5EF4-FFF2-40B4-BE49-F238E27FC236}">
                <a16:creationId xmlns:a16="http://schemas.microsoft.com/office/drawing/2014/main" id="{FC090BD7-F2E1-4464-B57B-9CBE5874C89B}"/>
              </a:ext>
            </a:extLst>
          </p:cNvPr>
          <p:cNvCxnSpPr>
            <a:cxnSpLocks/>
          </p:cNvCxnSpPr>
          <p:nvPr/>
        </p:nvCxnSpPr>
        <p:spPr>
          <a:xfrm>
            <a:off x="7873969" y="2674448"/>
            <a:ext cx="7724" cy="128795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8" name="Straight Connector 77">
            <a:extLst>
              <a:ext uri="{FF2B5EF4-FFF2-40B4-BE49-F238E27FC236}">
                <a16:creationId xmlns:a16="http://schemas.microsoft.com/office/drawing/2014/main" id="{B1922ED5-C3D8-43D8-A00D-1D6BC9201DBA}"/>
              </a:ext>
            </a:extLst>
          </p:cNvPr>
          <p:cNvCxnSpPr/>
          <p:nvPr/>
        </p:nvCxnSpPr>
        <p:spPr>
          <a:xfrm flipH="1">
            <a:off x="7873968" y="2840262"/>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9" name="Straight Connector 78">
            <a:extLst>
              <a:ext uri="{FF2B5EF4-FFF2-40B4-BE49-F238E27FC236}">
                <a16:creationId xmlns:a16="http://schemas.microsoft.com/office/drawing/2014/main" id="{77019ED2-6D69-4A60-9D19-D4DB786EA3A0}"/>
              </a:ext>
            </a:extLst>
          </p:cNvPr>
          <p:cNvCxnSpPr/>
          <p:nvPr/>
        </p:nvCxnSpPr>
        <p:spPr>
          <a:xfrm flipH="1">
            <a:off x="7873968" y="3213518"/>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1" name="Straight Connector 80">
            <a:extLst>
              <a:ext uri="{FF2B5EF4-FFF2-40B4-BE49-F238E27FC236}">
                <a16:creationId xmlns:a16="http://schemas.microsoft.com/office/drawing/2014/main" id="{9796A12F-4125-4C05-8EE8-A388740C580D}"/>
              </a:ext>
            </a:extLst>
          </p:cNvPr>
          <p:cNvCxnSpPr/>
          <p:nvPr/>
        </p:nvCxnSpPr>
        <p:spPr>
          <a:xfrm flipH="1">
            <a:off x="7877837" y="3581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3" name="Straight Connector 82">
            <a:extLst>
              <a:ext uri="{FF2B5EF4-FFF2-40B4-BE49-F238E27FC236}">
                <a16:creationId xmlns:a16="http://schemas.microsoft.com/office/drawing/2014/main" id="{7FDC5F4B-9BF0-42AD-B8BB-2F2399BCF1E2}"/>
              </a:ext>
            </a:extLst>
          </p:cNvPr>
          <p:cNvCxnSpPr/>
          <p:nvPr/>
        </p:nvCxnSpPr>
        <p:spPr>
          <a:xfrm flipH="1">
            <a:off x="7881693" y="3962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93" name="Text Box 42">
            <a:extLst>
              <a:ext uri="{FF2B5EF4-FFF2-40B4-BE49-F238E27FC236}">
                <a16:creationId xmlns:a16="http://schemas.microsoft.com/office/drawing/2014/main" id="{53BAB77F-E061-4834-9068-34BDF78AD071}"/>
              </a:ext>
            </a:extLst>
          </p:cNvPr>
          <p:cNvSpPr txBox="1">
            <a:spLocks noChangeArrowheads="1"/>
          </p:cNvSpPr>
          <p:nvPr/>
        </p:nvSpPr>
        <p:spPr bwMode="auto">
          <a:xfrm>
            <a:off x="8111387" y="3429000"/>
            <a:ext cx="856196"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Flat AC</a:t>
            </a:r>
          </a:p>
        </p:txBody>
      </p:sp>
      <p:sp>
        <p:nvSpPr>
          <p:cNvPr id="100" name="Text Box 23">
            <a:extLst>
              <a:ext uri="{FF2B5EF4-FFF2-40B4-BE49-F238E27FC236}">
                <a16:creationId xmlns:a16="http://schemas.microsoft.com/office/drawing/2014/main" id="{D8F2FCFF-2984-4836-B000-9C5601A8EAAA}"/>
              </a:ext>
            </a:extLst>
          </p:cNvPr>
          <p:cNvSpPr txBox="1">
            <a:spLocks noChangeArrowheads="1"/>
          </p:cNvSpPr>
          <p:nvPr/>
        </p:nvSpPr>
        <p:spPr bwMode="auto">
          <a:xfrm>
            <a:off x="5530369" y="2667000"/>
            <a:ext cx="2143536"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Aqueous misdirection</a:t>
            </a:r>
          </a:p>
        </p:txBody>
      </p:sp>
      <p:cxnSp>
        <p:nvCxnSpPr>
          <p:cNvPr id="104" name="Straight Connector 103">
            <a:extLst>
              <a:ext uri="{FF2B5EF4-FFF2-40B4-BE49-F238E27FC236}">
                <a16:creationId xmlns:a16="http://schemas.microsoft.com/office/drawing/2014/main" id="{49D87D4A-E317-4446-9B95-5184CB3968F3}"/>
              </a:ext>
            </a:extLst>
          </p:cNvPr>
          <p:cNvCxnSpPr>
            <a:cxnSpLocks/>
          </p:cNvCxnSpPr>
          <p:nvPr/>
        </p:nvCxnSpPr>
        <p:spPr>
          <a:xfrm flipH="1">
            <a:off x="5316229" y="2667000"/>
            <a:ext cx="7397" cy="25314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5" name="Straight Connector 104">
            <a:extLst>
              <a:ext uri="{FF2B5EF4-FFF2-40B4-BE49-F238E27FC236}">
                <a16:creationId xmlns:a16="http://schemas.microsoft.com/office/drawing/2014/main" id="{F40B6D71-75A8-4A88-864D-00D14C2F710D}"/>
              </a:ext>
            </a:extLst>
          </p:cNvPr>
          <p:cNvCxnSpPr/>
          <p:nvPr/>
        </p:nvCxnSpPr>
        <p:spPr>
          <a:xfrm flipH="1">
            <a:off x="5323624" y="2832814"/>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6" name="Straight Connector 105">
            <a:extLst>
              <a:ext uri="{FF2B5EF4-FFF2-40B4-BE49-F238E27FC236}">
                <a16:creationId xmlns:a16="http://schemas.microsoft.com/office/drawing/2014/main" id="{010BF7B2-AA07-4DCF-822D-E2DB5CC0BF59}"/>
              </a:ext>
            </a:extLst>
          </p:cNvPr>
          <p:cNvCxnSpPr/>
          <p:nvPr/>
        </p:nvCxnSpPr>
        <p:spPr>
          <a:xfrm flipH="1">
            <a:off x="5323624" y="3360065"/>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a:extLst>
              <a:ext uri="{FF2B5EF4-FFF2-40B4-BE49-F238E27FC236}">
                <a16:creationId xmlns:a16="http://schemas.microsoft.com/office/drawing/2014/main" id="{BAC8035C-3999-4C31-93CD-6C0D2ADEB73B}"/>
              </a:ext>
            </a:extLst>
          </p:cNvPr>
          <p:cNvCxnSpPr/>
          <p:nvPr/>
        </p:nvCxnSpPr>
        <p:spPr>
          <a:xfrm flipH="1">
            <a:off x="5323536" y="3786938"/>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8" name="Straight Connector 107">
            <a:extLst>
              <a:ext uri="{FF2B5EF4-FFF2-40B4-BE49-F238E27FC236}">
                <a16:creationId xmlns:a16="http://schemas.microsoft.com/office/drawing/2014/main" id="{DB64CAEE-69B4-426A-8A5B-D1269DBF0F66}"/>
              </a:ext>
            </a:extLst>
          </p:cNvPr>
          <p:cNvCxnSpPr/>
          <p:nvPr/>
        </p:nvCxnSpPr>
        <p:spPr>
          <a:xfrm flipH="1">
            <a:off x="5327493" y="4249152"/>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12" name="Straight Connector 111">
            <a:extLst>
              <a:ext uri="{FF2B5EF4-FFF2-40B4-BE49-F238E27FC236}">
                <a16:creationId xmlns:a16="http://schemas.microsoft.com/office/drawing/2014/main" id="{99A16C30-4BE4-48E5-8B65-0C5F3039B8DC}"/>
              </a:ext>
            </a:extLst>
          </p:cNvPr>
          <p:cNvCxnSpPr/>
          <p:nvPr/>
        </p:nvCxnSpPr>
        <p:spPr>
          <a:xfrm flipH="1">
            <a:off x="5333455" y="51816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13" name="Text Box 42">
            <a:extLst>
              <a:ext uri="{FF2B5EF4-FFF2-40B4-BE49-F238E27FC236}">
                <a16:creationId xmlns:a16="http://schemas.microsoft.com/office/drawing/2014/main" id="{056DFFD9-3CA2-42E7-90FE-4F14522E3504}"/>
              </a:ext>
            </a:extLst>
          </p:cNvPr>
          <p:cNvSpPr txBox="1">
            <a:spLocks noChangeArrowheads="1"/>
          </p:cNvSpPr>
          <p:nvPr/>
        </p:nvSpPr>
        <p:spPr bwMode="auto">
          <a:xfrm>
            <a:off x="5533954" y="3623846"/>
            <a:ext cx="1563248"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Retinal surgery</a:t>
            </a:r>
          </a:p>
        </p:txBody>
      </p:sp>
      <p:sp>
        <p:nvSpPr>
          <p:cNvPr id="118" name="Text Box 47">
            <a:extLst>
              <a:ext uri="{FF2B5EF4-FFF2-40B4-BE49-F238E27FC236}">
                <a16:creationId xmlns:a16="http://schemas.microsoft.com/office/drawing/2014/main" id="{3F59D898-ECAD-49F0-9425-2A1BC8DDA7B5}"/>
              </a:ext>
            </a:extLst>
          </p:cNvPr>
          <p:cNvSpPr txBox="1">
            <a:spLocks noChangeArrowheads="1"/>
          </p:cNvSpPr>
          <p:nvPr/>
        </p:nvSpPr>
        <p:spPr bwMode="auto">
          <a:xfrm>
            <a:off x="5523688" y="4538246"/>
            <a:ext cx="1414170"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Drug-induced</a:t>
            </a:r>
          </a:p>
        </p:txBody>
      </p:sp>
      <p:sp>
        <p:nvSpPr>
          <p:cNvPr id="16" name="TextBox 15">
            <a:extLst>
              <a:ext uri="{FF2B5EF4-FFF2-40B4-BE49-F238E27FC236}">
                <a16:creationId xmlns:a16="http://schemas.microsoft.com/office/drawing/2014/main" id="{984E008D-FBBA-42B4-940E-EA26772E0161}"/>
              </a:ext>
            </a:extLst>
          </p:cNvPr>
          <p:cNvSpPr txBox="1"/>
          <p:nvPr/>
        </p:nvSpPr>
        <p:spPr>
          <a:xfrm>
            <a:off x="6230528" y="5257800"/>
            <a:ext cx="1326004" cy="369332"/>
          </a:xfrm>
          <a:prstGeom prst="rect">
            <a:avLst/>
          </a:prstGeom>
          <a:noFill/>
        </p:spPr>
        <p:txBody>
          <a:bodyPr wrap="none" rtlCol="0">
            <a:spAutoFit/>
          </a:bodyPr>
          <a:lstStyle/>
          <a:p>
            <a:pPr algn="ctr"/>
            <a:r>
              <a:rPr lang="en-US" dirty="0"/>
              <a:t>Both/Either</a:t>
            </a:r>
          </a:p>
        </p:txBody>
      </p:sp>
      <p:cxnSp>
        <p:nvCxnSpPr>
          <p:cNvPr id="125" name="Straight Connector 124">
            <a:extLst>
              <a:ext uri="{FF2B5EF4-FFF2-40B4-BE49-F238E27FC236}">
                <a16:creationId xmlns:a16="http://schemas.microsoft.com/office/drawing/2014/main" id="{01138141-D318-4ED7-A7FE-D8F2155CE890}"/>
              </a:ext>
            </a:extLst>
          </p:cNvPr>
          <p:cNvCxnSpPr/>
          <p:nvPr/>
        </p:nvCxnSpPr>
        <p:spPr>
          <a:xfrm flipH="1">
            <a:off x="5334000" y="4724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26" name="Straight Connector 125">
            <a:extLst>
              <a:ext uri="{FF2B5EF4-FFF2-40B4-BE49-F238E27FC236}">
                <a16:creationId xmlns:a16="http://schemas.microsoft.com/office/drawing/2014/main" id="{6A68A6E1-B33D-4DCB-B058-B68464DE4B44}"/>
              </a:ext>
            </a:extLst>
          </p:cNvPr>
          <p:cNvCxnSpPr/>
          <p:nvPr/>
        </p:nvCxnSpPr>
        <p:spPr>
          <a:xfrm flipH="1">
            <a:off x="6659428" y="6172200"/>
            <a:ext cx="24447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27" name="Text Box 47">
            <a:extLst>
              <a:ext uri="{FF2B5EF4-FFF2-40B4-BE49-F238E27FC236}">
                <a16:creationId xmlns:a16="http://schemas.microsoft.com/office/drawing/2014/main" id="{CB562EB8-FC3E-4FF1-9CAC-25A982EDFAD7}"/>
              </a:ext>
            </a:extLst>
          </p:cNvPr>
          <p:cNvSpPr txBox="1">
            <a:spLocks noChangeArrowheads="1"/>
          </p:cNvSpPr>
          <p:nvPr/>
        </p:nvSpPr>
        <p:spPr bwMode="auto">
          <a:xfrm>
            <a:off x="6929102" y="6002923"/>
            <a:ext cx="807401"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b="1" dirty="0"/>
              <a:t>Tumor</a:t>
            </a:r>
          </a:p>
        </p:txBody>
      </p:sp>
      <p:sp>
        <p:nvSpPr>
          <p:cNvPr id="128" name="Text Box 45">
            <a:extLst>
              <a:ext uri="{FF2B5EF4-FFF2-40B4-BE49-F238E27FC236}">
                <a16:creationId xmlns:a16="http://schemas.microsoft.com/office/drawing/2014/main" id="{2B14E4F1-0A9B-43CA-851A-DE098D068E26}"/>
              </a:ext>
            </a:extLst>
          </p:cNvPr>
          <p:cNvSpPr txBox="1">
            <a:spLocks noChangeArrowheads="1"/>
          </p:cNvSpPr>
          <p:nvPr/>
        </p:nvSpPr>
        <p:spPr bwMode="auto">
          <a:xfrm>
            <a:off x="6901248" y="5605046"/>
            <a:ext cx="1404552"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Inflammation</a:t>
            </a:r>
          </a:p>
        </p:txBody>
      </p:sp>
      <p:cxnSp>
        <p:nvCxnSpPr>
          <p:cNvPr id="129" name="Straight Connector 128">
            <a:extLst>
              <a:ext uri="{FF2B5EF4-FFF2-40B4-BE49-F238E27FC236}">
                <a16:creationId xmlns:a16="http://schemas.microsoft.com/office/drawing/2014/main" id="{1C03588A-559C-4FF7-A730-3C814B3E6C4C}"/>
              </a:ext>
            </a:extLst>
          </p:cNvPr>
          <p:cNvCxnSpPr/>
          <p:nvPr/>
        </p:nvCxnSpPr>
        <p:spPr>
          <a:xfrm flipH="1">
            <a:off x="6659973" y="5782355"/>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3" name="Straight Connector 22">
            <a:extLst>
              <a:ext uri="{FF2B5EF4-FFF2-40B4-BE49-F238E27FC236}">
                <a16:creationId xmlns:a16="http://schemas.microsoft.com/office/drawing/2014/main" id="{5227FDFD-469A-47AE-BC94-11CE6418AA83}"/>
              </a:ext>
            </a:extLst>
          </p:cNvPr>
          <p:cNvCxnSpPr/>
          <p:nvPr/>
        </p:nvCxnSpPr>
        <p:spPr>
          <a:xfrm>
            <a:off x="6659428" y="5596201"/>
            <a:ext cx="0" cy="5759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52" name="Text Box 47">
            <a:extLst>
              <a:ext uri="{FF2B5EF4-FFF2-40B4-BE49-F238E27FC236}">
                <a16:creationId xmlns:a16="http://schemas.microsoft.com/office/drawing/2014/main" id="{E3578916-9804-473C-8F06-D4FA0BCEDFD0}"/>
              </a:ext>
            </a:extLst>
          </p:cNvPr>
          <p:cNvSpPr txBox="1">
            <a:spLocks noChangeArrowheads="1"/>
          </p:cNvSpPr>
          <p:nvPr/>
        </p:nvSpPr>
        <p:spPr bwMode="auto">
          <a:xfrm>
            <a:off x="5543446" y="4055146"/>
            <a:ext cx="1619354"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err="1">
                <a:solidFill>
                  <a:schemeClr val="bg1">
                    <a:lumMod val="75000"/>
                  </a:schemeClr>
                </a:solidFill>
              </a:rPr>
              <a:t>Nanophthalmos</a:t>
            </a:r>
            <a:endParaRPr lang="en-US" altLang="en-US" sz="1600" dirty="0">
              <a:solidFill>
                <a:schemeClr val="bg1">
                  <a:lumMod val="75000"/>
                </a:schemeClr>
              </a:solidFill>
            </a:endParaRPr>
          </a:p>
        </p:txBody>
      </p:sp>
      <p:sp>
        <p:nvSpPr>
          <p:cNvPr id="53" name="Text Box 45">
            <a:extLst>
              <a:ext uri="{FF2B5EF4-FFF2-40B4-BE49-F238E27FC236}">
                <a16:creationId xmlns:a16="http://schemas.microsoft.com/office/drawing/2014/main" id="{57D1A14F-68FE-47D2-983C-1A879D66A9DC}"/>
              </a:ext>
            </a:extLst>
          </p:cNvPr>
          <p:cNvSpPr txBox="1">
            <a:spLocks noChangeArrowheads="1"/>
          </p:cNvSpPr>
          <p:nvPr/>
        </p:nvSpPr>
        <p:spPr bwMode="auto">
          <a:xfrm>
            <a:off x="5523688" y="5013493"/>
            <a:ext cx="582211"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PFV</a:t>
            </a:r>
          </a:p>
        </p:txBody>
      </p:sp>
      <p:sp>
        <p:nvSpPr>
          <p:cNvPr id="54" name="Text Box 42">
            <a:extLst>
              <a:ext uri="{FF2B5EF4-FFF2-40B4-BE49-F238E27FC236}">
                <a16:creationId xmlns:a16="http://schemas.microsoft.com/office/drawing/2014/main" id="{E1E37D2C-2C52-446B-843B-01E64990D3EC}"/>
              </a:ext>
            </a:extLst>
          </p:cNvPr>
          <p:cNvSpPr txBox="1">
            <a:spLocks noChangeArrowheads="1"/>
          </p:cNvSpPr>
          <p:nvPr/>
        </p:nvSpPr>
        <p:spPr bwMode="auto">
          <a:xfrm>
            <a:off x="5551406" y="3192546"/>
            <a:ext cx="2276072"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ERD/choroidal effusion</a:t>
            </a:r>
          </a:p>
        </p:txBody>
      </p:sp>
      <p:sp>
        <p:nvSpPr>
          <p:cNvPr id="3" name="TextBox 2">
            <a:extLst>
              <a:ext uri="{FF2B5EF4-FFF2-40B4-BE49-F238E27FC236}">
                <a16:creationId xmlns:a16="http://schemas.microsoft.com/office/drawing/2014/main" id="{347514E9-5EC1-4A4C-939E-A8E93F18C37C}"/>
              </a:ext>
            </a:extLst>
          </p:cNvPr>
          <p:cNvSpPr txBox="1"/>
          <p:nvPr/>
        </p:nvSpPr>
        <p:spPr>
          <a:xfrm>
            <a:off x="2522124" y="3660392"/>
            <a:ext cx="4941559" cy="1323439"/>
          </a:xfrm>
          <a:prstGeom prst="rect">
            <a:avLst/>
          </a:prstGeom>
          <a:solidFill>
            <a:srgbClr val="F8E284"/>
          </a:solidFill>
        </p:spPr>
        <p:txBody>
          <a:bodyPr wrap="square" rtlCol="0">
            <a:spAutoFit/>
          </a:bodyPr>
          <a:lstStyle/>
          <a:p>
            <a:r>
              <a:rPr lang="en-US" sz="1600" i="1" dirty="0">
                <a:solidFill>
                  <a:schemeClr val="bg1">
                    <a:lumMod val="75000"/>
                  </a:schemeClr>
                </a:solidFill>
              </a:rPr>
              <a:t>How would a tumor </a:t>
            </a:r>
            <a:r>
              <a:rPr lang="en-US" sz="1600" b="1" dirty="0">
                <a:solidFill>
                  <a:schemeClr val="bg1">
                    <a:lumMod val="75000"/>
                  </a:schemeClr>
                </a:solidFill>
              </a:rPr>
              <a:t>pull</a:t>
            </a:r>
            <a:r>
              <a:rPr lang="en-US" sz="1600" i="1" dirty="0">
                <a:solidFill>
                  <a:schemeClr val="bg1">
                    <a:lumMod val="75000"/>
                  </a:schemeClr>
                </a:solidFill>
              </a:rPr>
              <a:t> the angle closed?</a:t>
            </a:r>
          </a:p>
          <a:p>
            <a:r>
              <a:rPr lang="en-US" sz="1600" dirty="0">
                <a:solidFill>
                  <a:schemeClr val="bg1">
                    <a:lumMod val="75000"/>
                  </a:schemeClr>
                </a:solidFill>
              </a:rPr>
              <a:t>Via one of two mechanisms:</a:t>
            </a:r>
          </a:p>
          <a:p>
            <a:r>
              <a:rPr lang="en-US" sz="1600" dirty="0">
                <a:solidFill>
                  <a:schemeClr val="bg1">
                    <a:lumMod val="75000"/>
                  </a:schemeClr>
                </a:solidFill>
              </a:rPr>
              <a:t>--</a:t>
            </a:r>
            <a:r>
              <a:rPr lang="en-US" sz="1600" b="1" dirty="0">
                <a:solidFill>
                  <a:schemeClr val="bg1">
                    <a:lumMod val="75000"/>
                  </a:schemeClr>
                </a:solidFill>
              </a:rPr>
              <a:t>Tumor-induced NVI/NVA leading to NVG </a:t>
            </a:r>
          </a:p>
          <a:p>
            <a:r>
              <a:rPr lang="en-US" sz="1600" dirty="0">
                <a:solidFill>
                  <a:schemeClr val="bg1">
                    <a:lumMod val="75000"/>
                  </a:schemeClr>
                </a:solidFill>
              </a:rPr>
              <a:t>--Tumor necrosis can produce severe inflammation, leading to posterior synechiae and/or PAS</a:t>
            </a:r>
          </a:p>
        </p:txBody>
      </p:sp>
      <p:cxnSp>
        <p:nvCxnSpPr>
          <p:cNvPr id="21" name="Connector: Elbow 20">
            <a:extLst>
              <a:ext uri="{FF2B5EF4-FFF2-40B4-BE49-F238E27FC236}">
                <a16:creationId xmlns:a16="http://schemas.microsoft.com/office/drawing/2014/main" id="{9CBA8279-FC12-404D-8BDA-D555530A6D0D}"/>
              </a:ext>
            </a:extLst>
          </p:cNvPr>
          <p:cNvCxnSpPr>
            <a:cxnSpLocks/>
          </p:cNvCxnSpPr>
          <p:nvPr/>
        </p:nvCxnSpPr>
        <p:spPr>
          <a:xfrm rot="16200000" flipH="1">
            <a:off x="7622331" y="4255514"/>
            <a:ext cx="754914" cy="236191"/>
          </a:xfrm>
          <a:prstGeom prst="bentConnector3">
            <a:avLst>
              <a:gd name="adj1" fmla="val 104419"/>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69" name="Text Box 47">
            <a:extLst>
              <a:ext uri="{FF2B5EF4-FFF2-40B4-BE49-F238E27FC236}">
                <a16:creationId xmlns:a16="http://schemas.microsoft.com/office/drawing/2014/main" id="{4D97FD5C-B901-40BA-9E78-C8EB2D510429}"/>
              </a:ext>
            </a:extLst>
          </p:cNvPr>
          <p:cNvSpPr txBox="1">
            <a:spLocks noChangeArrowheads="1"/>
          </p:cNvSpPr>
          <p:nvPr/>
        </p:nvSpPr>
        <p:spPr bwMode="auto">
          <a:xfrm>
            <a:off x="8053281" y="4596111"/>
            <a:ext cx="807401" cy="338554"/>
          </a:xfrm>
          <a:prstGeom prst="rect">
            <a:avLst/>
          </a:prstGeom>
          <a:no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b="1" dirty="0"/>
              <a:t>Tumor</a:t>
            </a:r>
          </a:p>
        </p:txBody>
      </p:sp>
      <p:sp>
        <p:nvSpPr>
          <p:cNvPr id="60" name="Oval 59">
            <a:extLst>
              <a:ext uri="{FF2B5EF4-FFF2-40B4-BE49-F238E27FC236}">
                <a16:creationId xmlns:a16="http://schemas.microsoft.com/office/drawing/2014/main" id="{CA065540-8F70-427E-B5F7-7CA834BCF4A0}"/>
              </a:ext>
            </a:extLst>
          </p:cNvPr>
          <p:cNvSpPr/>
          <p:nvPr/>
        </p:nvSpPr>
        <p:spPr>
          <a:xfrm>
            <a:off x="8014693" y="4556358"/>
            <a:ext cx="884575" cy="430469"/>
          </a:xfrm>
          <a:prstGeom prst="ellipse">
            <a:avLst/>
          </a:prstGeom>
          <a:noFill/>
          <a:ln>
            <a:solidFill>
              <a:schemeClr val="tx1"/>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Oval 60">
            <a:extLst>
              <a:ext uri="{FF2B5EF4-FFF2-40B4-BE49-F238E27FC236}">
                <a16:creationId xmlns:a16="http://schemas.microsoft.com/office/drawing/2014/main" id="{1D60E733-458F-4513-A33D-57D1D4924388}"/>
              </a:ext>
            </a:extLst>
          </p:cNvPr>
          <p:cNvSpPr/>
          <p:nvPr/>
        </p:nvSpPr>
        <p:spPr>
          <a:xfrm>
            <a:off x="6858000" y="5956965"/>
            <a:ext cx="911200" cy="430469"/>
          </a:xfrm>
          <a:prstGeom prst="ellipse">
            <a:avLst/>
          </a:prstGeom>
          <a:noFill/>
          <a:ln>
            <a:solidFill>
              <a:schemeClr val="tx1"/>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 name="TextBox 54">
            <a:extLst>
              <a:ext uri="{FF2B5EF4-FFF2-40B4-BE49-F238E27FC236}">
                <a16:creationId xmlns:a16="http://schemas.microsoft.com/office/drawing/2014/main" id="{C1EB801A-28D1-48F8-BD32-B399C11303A4}"/>
              </a:ext>
            </a:extLst>
          </p:cNvPr>
          <p:cNvSpPr txBox="1"/>
          <p:nvPr/>
        </p:nvSpPr>
        <p:spPr>
          <a:xfrm>
            <a:off x="1961146" y="4571141"/>
            <a:ext cx="4202882" cy="954107"/>
          </a:xfrm>
          <a:prstGeom prst="rect">
            <a:avLst/>
          </a:prstGeom>
          <a:solidFill>
            <a:schemeClr val="accent5">
              <a:lumMod val="75000"/>
            </a:schemeClr>
          </a:solidFill>
        </p:spPr>
        <p:txBody>
          <a:bodyPr wrap="none" rtlCol="0">
            <a:spAutoFit/>
          </a:bodyPr>
          <a:lstStyle/>
          <a:p>
            <a:r>
              <a:rPr lang="en-US" sz="1400" i="1" dirty="0">
                <a:solidFill>
                  <a:schemeClr val="bg1">
                    <a:lumMod val="50000"/>
                  </a:schemeClr>
                </a:solidFill>
              </a:rPr>
              <a:t>Which tumors are notorious for inducing NVI/NVA?</a:t>
            </a:r>
          </a:p>
          <a:p>
            <a:r>
              <a:rPr lang="en-US" sz="1400" dirty="0">
                <a:solidFill>
                  <a:schemeClr val="bg1">
                    <a:lumMod val="50000"/>
                  </a:schemeClr>
                </a:solidFill>
              </a:rPr>
              <a:t>--Retinoblastoma</a:t>
            </a:r>
          </a:p>
          <a:p>
            <a:r>
              <a:rPr lang="en-US" sz="1400" dirty="0">
                <a:solidFill>
                  <a:schemeClr val="bg1">
                    <a:lumMod val="50000"/>
                  </a:schemeClr>
                </a:solidFill>
              </a:rPr>
              <a:t>--</a:t>
            </a:r>
            <a:r>
              <a:rPr lang="en-US" sz="1400" b="1" dirty="0" err="1">
                <a:solidFill>
                  <a:srgbClr val="0000FF"/>
                </a:solidFill>
              </a:rPr>
              <a:t>Medulloepithelioma</a:t>
            </a:r>
            <a:endParaRPr lang="en-US" sz="1400" b="1" dirty="0">
              <a:solidFill>
                <a:schemeClr val="bg1">
                  <a:lumMod val="50000"/>
                </a:schemeClr>
              </a:solidFill>
            </a:endParaRPr>
          </a:p>
          <a:p>
            <a:r>
              <a:rPr lang="en-US" sz="1400" dirty="0">
                <a:solidFill>
                  <a:schemeClr val="bg1">
                    <a:lumMod val="50000"/>
                  </a:schemeClr>
                </a:solidFill>
              </a:rPr>
              <a:t>--Choroidal melanoma</a:t>
            </a:r>
          </a:p>
        </p:txBody>
      </p:sp>
      <p:sp>
        <p:nvSpPr>
          <p:cNvPr id="64" name="Oval 63">
            <a:extLst>
              <a:ext uri="{FF2B5EF4-FFF2-40B4-BE49-F238E27FC236}">
                <a16:creationId xmlns:a16="http://schemas.microsoft.com/office/drawing/2014/main" id="{B6FDA726-B038-46E1-97EB-CE861F79FF2F}"/>
              </a:ext>
            </a:extLst>
          </p:cNvPr>
          <p:cNvSpPr/>
          <p:nvPr/>
        </p:nvSpPr>
        <p:spPr>
          <a:xfrm>
            <a:off x="1981200" y="4935555"/>
            <a:ext cx="1992477" cy="430469"/>
          </a:xfrm>
          <a:prstGeom prst="ellipse">
            <a:avLst/>
          </a:prstGeom>
          <a:noFill/>
          <a:ln>
            <a:solidFill>
              <a:schemeClr val="tx1"/>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TextBox 64">
            <a:extLst>
              <a:ext uri="{FF2B5EF4-FFF2-40B4-BE49-F238E27FC236}">
                <a16:creationId xmlns:a16="http://schemas.microsoft.com/office/drawing/2014/main" id="{53A81FEA-2B87-4DC1-82E1-7A47FA1F3A48}"/>
              </a:ext>
            </a:extLst>
          </p:cNvPr>
          <p:cNvSpPr txBox="1"/>
          <p:nvPr/>
        </p:nvSpPr>
        <p:spPr>
          <a:xfrm>
            <a:off x="709188" y="830282"/>
            <a:ext cx="4776985" cy="3970318"/>
          </a:xfrm>
          <a:prstGeom prst="rect">
            <a:avLst/>
          </a:prstGeom>
          <a:solidFill>
            <a:schemeClr val="accent1">
              <a:lumMod val="75000"/>
            </a:schemeClr>
          </a:solidFill>
        </p:spPr>
        <p:txBody>
          <a:bodyPr wrap="square" rtlCol="0">
            <a:spAutoFit/>
          </a:bodyPr>
          <a:lstStyle/>
          <a:p>
            <a:r>
              <a:rPr lang="en-US" sz="1400" i="1" dirty="0">
                <a:solidFill>
                  <a:schemeClr val="bg1"/>
                </a:solidFill>
              </a:rPr>
              <a:t>In a nutshell, what sort of tumor is a </a:t>
            </a:r>
            <a:r>
              <a:rPr lang="en-US" sz="1400" dirty="0" err="1">
                <a:solidFill>
                  <a:schemeClr val="bg1"/>
                </a:solidFill>
              </a:rPr>
              <a:t>medulloepithelioma</a:t>
            </a:r>
            <a:r>
              <a:rPr lang="en-US" sz="1400" i="1" dirty="0">
                <a:solidFill>
                  <a:schemeClr val="bg1"/>
                </a:solidFill>
              </a:rPr>
              <a:t>?</a:t>
            </a:r>
          </a:p>
          <a:p>
            <a:r>
              <a:rPr lang="en-US" sz="1400" dirty="0">
                <a:solidFill>
                  <a:schemeClr val="bg1"/>
                </a:solidFill>
              </a:rPr>
              <a:t>A benign but locally very aggressive tumor of the nonpigmented  epithelium of the ciliary body</a:t>
            </a:r>
          </a:p>
          <a:p>
            <a:endParaRPr lang="en-US" sz="1400" i="1" dirty="0">
              <a:solidFill>
                <a:schemeClr val="bg1"/>
              </a:solidFill>
            </a:endParaRPr>
          </a:p>
          <a:p>
            <a:r>
              <a:rPr lang="en-US" sz="1400" i="1" dirty="0">
                <a:solidFill>
                  <a:schemeClr val="bg1"/>
                </a:solidFill>
              </a:rPr>
              <a:t>Is it common, or rare?</a:t>
            </a:r>
          </a:p>
          <a:p>
            <a:r>
              <a:rPr lang="en-US" sz="1400" dirty="0">
                <a:solidFill>
                  <a:schemeClr val="bg1"/>
                </a:solidFill>
              </a:rPr>
              <a:t>Rare</a:t>
            </a:r>
          </a:p>
          <a:p>
            <a:endParaRPr lang="en-US" sz="1400" b="1" dirty="0">
              <a:solidFill>
                <a:schemeClr val="bg1"/>
              </a:solidFill>
            </a:endParaRPr>
          </a:p>
          <a:p>
            <a:r>
              <a:rPr lang="en-US" sz="1400" i="1" dirty="0">
                <a:solidFill>
                  <a:schemeClr val="bg1"/>
                </a:solidFill>
              </a:rPr>
              <a:t>During what life-period does </a:t>
            </a:r>
            <a:r>
              <a:rPr lang="en-US" sz="1400" i="1" dirty="0" err="1">
                <a:solidFill>
                  <a:schemeClr val="bg1"/>
                </a:solidFill>
              </a:rPr>
              <a:t>medulloepithelioma</a:t>
            </a:r>
            <a:r>
              <a:rPr lang="en-US" sz="1400" i="1" dirty="0">
                <a:solidFill>
                  <a:schemeClr val="bg1"/>
                </a:solidFill>
              </a:rPr>
              <a:t> present?</a:t>
            </a:r>
          </a:p>
          <a:p>
            <a:r>
              <a:rPr lang="en-US" sz="1400" dirty="0">
                <a:solidFill>
                  <a:schemeClr val="bg1"/>
                </a:solidFill>
              </a:rPr>
              <a:t>Childhood</a:t>
            </a:r>
          </a:p>
          <a:p>
            <a:endParaRPr lang="en-US" sz="1400" dirty="0">
              <a:solidFill>
                <a:schemeClr val="bg1"/>
              </a:solidFill>
            </a:endParaRPr>
          </a:p>
          <a:p>
            <a:r>
              <a:rPr lang="en-US" sz="1400" i="1" dirty="0">
                <a:solidFill>
                  <a:schemeClr val="bg1"/>
                </a:solidFill>
              </a:rPr>
              <a:t>What clinical findings are commonly present?</a:t>
            </a:r>
          </a:p>
          <a:p>
            <a:r>
              <a:rPr lang="en-US" sz="1400" dirty="0">
                <a:solidFill>
                  <a:schemeClr val="bg1"/>
                </a:solidFill>
              </a:rPr>
              <a:t>--ACG (duh)</a:t>
            </a:r>
          </a:p>
          <a:p>
            <a:r>
              <a:rPr lang="en-US" sz="1400" dirty="0">
                <a:solidFill>
                  <a:schemeClr val="bg1"/>
                </a:solidFill>
              </a:rPr>
              <a:t>--Iris mass</a:t>
            </a:r>
          </a:p>
          <a:p>
            <a:r>
              <a:rPr lang="en-US" sz="1400" dirty="0">
                <a:solidFill>
                  <a:schemeClr val="bg1"/>
                </a:solidFill>
              </a:rPr>
              <a:t>--</a:t>
            </a:r>
            <a:r>
              <a:rPr lang="en-US" sz="1400" dirty="0" err="1">
                <a:solidFill>
                  <a:schemeClr val="bg1"/>
                </a:solidFill>
              </a:rPr>
              <a:t>Hyphema</a:t>
            </a:r>
            <a:endParaRPr lang="en-US" sz="1400" dirty="0">
              <a:solidFill>
                <a:schemeClr val="bg1"/>
              </a:solidFill>
            </a:endParaRPr>
          </a:p>
          <a:p>
            <a:r>
              <a:rPr lang="en-US" sz="1400" dirty="0">
                <a:solidFill>
                  <a:schemeClr val="bg1"/>
                </a:solidFill>
              </a:rPr>
              <a:t>--Sectoral cataract</a:t>
            </a:r>
          </a:p>
          <a:p>
            <a:endParaRPr lang="en-US" sz="1400" dirty="0">
              <a:solidFill>
                <a:schemeClr val="bg1"/>
              </a:solidFill>
            </a:endParaRPr>
          </a:p>
          <a:p>
            <a:r>
              <a:rPr lang="en-US" sz="1400" i="1" dirty="0">
                <a:solidFill>
                  <a:schemeClr val="bg1"/>
                </a:solidFill>
              </a:rPr>
              <a:t>How is it managed?</a:t>
            </a:r>
            <a:endParaRPr lang="en-US" sz="1400" i="1" dirty="0">
              <a:solidFill>
                <a:schemeClr val="accent1">
                  <a:lumMod val="75000"/>
                </a:schemeClr>
              </a:solidFill>
            </a:endParaRPr>
          </a:p>
          <a:p>
            <a:r>
              <a:rPr lang="en-US" sz="1400" dirty="0">
                <a:solidFill>
                  <a:schemeClr val="accent1">
                    <a:lumMod val="75000"/>
                  </a:schemeClr>
                </a:solidFill>
              </a:rPr>
              <a:t>Enucleation is usually required</a:t>
            </a:r>
          </a:p>
        </p:txBody>
      </p:sp>
    </p:spTree>
    <p:extLst>
      <p:ext uri="{BB962C8B-B14F-4D97-AF65-F5344CB8AC3E}">
        <p14:creationId xmlns:p14="http://schemas.microsoft.com/office/powerpoint/2010/main" val="42204179"/>
      </p:ext>
    </p:extLst>
  </p:cSld>
  <p:clrMapOvr>
    <a:masterClrMapping/>
  </p:clrMapOvr>
</p:sld>
</file>

<file path=ppt/slides/slide4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Straight Arrow Connector 12">
            <a:extLst>
              <a:ext uri="{FF2B5EF4-FFF2-40B4-BE49-F238E27FC236}">
                <a16:creationId xmlns:a16="http://schemas.microsoft.com/office/drawing/2014/main" id="{A6DE2085-829C-480C-9216-69D6039C0A37}"/>
              </a:ext>
            </a:extLst>
          </p:cNvPr>
          <p:cNvCxnSpPr>
            <a:cxnSpLocks/>
          </p:cNvCxnSpPr>
          <p:nvPr/>
        </p:nvCxnSpPr>
        <p:spPr>
          <a:xfrm>
            <a:off x="6717173" y="1828800"/>
            <a:ext cx="0" cy="3462754"/>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43014" name="Text Box 6"/>
          <p:cNvSpPr txBox="1">
            <a:spLocks noChangeArrowheads="1"/>
          </p:cNvSpPr>
          <p:nvPr/>
        </p:nvSpPr>
        <p:spPr bwMode="auto">
          <a:xfrm>
            <a:off x="533400" y="2356376"/>
            <a:ext cx="1005403"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Lens-</a:t>
            </a:r>
          </a:p>
          <a:p>
            <a:pPr algn="ctr" eaLnBrk="1" hangingPunct="1">
              <a:lnSpc>
                <a:spcPct val="80000"/>
              </a:lnSpc>
              <a:spcBef>
                <a:spcPct val="0"/>
              </a:spcBef>
              <a:buClrTx/>
              <a:buSzTx/>
              <a:buFontTx/>
              <a:buNone/>
            </a:pPr>
            <a:r>
              <a:rPr lang="en-US" altLang="en-US" sz="1800" dirty="0">
                <a:solidFill>
                  <a:schemeClr val="bg1">
                    <a:lumMod val="75000"/>
                  </a:schemeClr>
                </a:solidFill>
              </a:rPr>
              <a:t>Induced</a:t>
            </a:r>
          </a:p>
        </p:txBody>
      </p:sp>
      <p:sp>
        <p:nvSpPr>
          <p:cNvPr id="43017" name="Text Box 14"/>
          <p:cNvSpPr txBox="1">
            <a:spLocks noChangeArrowheads="1"/>
          </p:cNvSpPr>
          <p:nvPr/>
        </p:nvSpPr>
        <p:spPr bwMode="auto">
          <a:xfrm>
            <a:off x="3026498" y="2365901"/>
            <a:ext cx="1633781"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Aphakic/</a:t>
            </a:r>
          </a:p>
          <a:p>
            <a:pPr algn="ctr" eaLnBrk="1" hangingPunct="1">
              <a:lnSpc>
                <a:spcPct val="80000"/>
              </a:lnSpc>
              <a:spcBef>
                <a:spcPct val="0"/>
              </a:spcBef>
              <a:buClrTx/>
              <a:buSzTx/>
              <a:buFontTx/>
              <a:buNone/>
            </a:pPr>
            <a:r>
              <a:rPr lang="en-US" altLang="en-US" sz="1800" dirty="0" err="1">
                <a:solidFill>
                  <a:schemeClr val="bg1">
                    <a:lumMod val="75000"/>
                  </a:schemeClr>
                </a:solidFill>
              </a:rPr>
              <a:t>Pseudophakic</a:t>
            </a:r>
            <a:endParaRPr lang="en-US" altLang="en-US" sz="1800" dirty="0">
              <a:solidFill>
                <a:schemeClr val="bg1">
                  <a:lumMod val="75000"/>
                </a:schemeClr>
              </a:solidFill>
            </a:endParaRPr>
          </a:p>
        </p:txBody>
      </p:sp>
      <p:sp>
        <p:nvSpPr>
          <p:cNvPr id="43031" name="Text Box 35"/>
          <p:cNvSpPr txBox="1">
            <a:spLocks noChangeArrowheads="1"/>
          </p:cNvSpPr>
          <p:nvPr/>
        </p:nvSpPr>
        <p:spPr bwMode="auto">
          <a:xfrm>
            <a:off x="1190847" y="1295400"/>
            <a:ext cx="2473754"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solidFill>
                  <a:schemeClr val="bg1">
                    <a:lumMod val="75000"/>
                  </a:schemeClr>
                </a:solidFill>
              </a:rPr>
              <a:t>w/ Pupillary Block</a:t>
            </a:r>
          </a:p>
        </p:txBody>
      </p:sp>
      <p:sp>
        <p:nvSpPr>
          <p:cNvPr id="43032" name="Text Box 36"/>
          <p:cNvSpPr txBox="1">
            <a:spLocks noChangeArrowheads="1"/>
          </p:cNvSpPr>
          <p:nvPr/>
        </p:nvSpPr>
        <p:spPr bwMode="auto">
          <a:xfrm>
            <a:off x="5181600" y="1295400"/>
            <a:ext cx="2630848"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t>w/o Pupillary Block</a:t>
            </a:r>
          </a:p>
        </p:txBody>
      </p:sp>
      <p:sp>
        <p:nvSpPr>
          <p:cNvPr id="49" name="Rectangle 2">
            <a:extLst>
              <a:ext uri="{FF2B5EF4-FFF2-40B4-BE49-F238E27FC236}">
                <a16:creationId xmlns:a16="http://schemas.microsoft.com/office/drawing/2014/main" id="{240EE5BF-F7D2-4FC8-A5DD-F6B5423153C6}"/>
              </a:ext>
            </a:extLst>
          </p:cNvPr>
          <p:cNvSpPr>
            <a:spLocks noGrp="1" noChangeArrowheads="1"/>
          </p:cNvSpPr>
          <p:nvPr>
            <p:ph type="title"/>
          </p:nvPr>
        </p:nvSpPr>
        <p:spPr>
          <a:xfrm>
            <a:off x="457200" y="304800"/>
            <a:ext cx="7543800" cy="563562"/>
          </a:xfrm>
        </p:spPr>
        <p:txBody>
          <a:bodyPr/>
          <a:lstStyle/>
          <a:p>
            <a:pPr eaLnBrk="1" hangingPunct="1"/>
            <a:r>
              <a:rPr lang="en-US" altLang="en-US" sz="3500"/>
              <a:t>A</a:t>
            </a:r>
            <a:endParaRPr lang="en-US" altLang="en-US" sz="3500" dirty="0"/>
          </a:p>
        </p:txBody>
      </p:sp>
      <p:sp>
        <p:nvSpPr>
          <p:cNvPr id="50" name="TextBox 49">
            <a:extLst>
              <a:ext uri="{FF2B5EF4-FFF2-40B4-BE49-F238E27FC236}">
                <a16:creationId xmlns:a16="http://schemas.microsoft.com/office/drawing/2014/main" id="{CF426230-46C8-405C-9015-99EF57762A2E}"/>
              </a:ext>
            </a:extLst>
          </p:cNvPr>
          <p:cNvSpPr txBox="1"/>
          <p:nvPr/>
        </p:nvSpPr>
        <p:spPr>
          <a:xfrm>
            <a:off x="2259496" y="189094"/>
            <a:ext cx="4607480" cy="400110"/>
          </a:xfrm>
          <a:prstGeom prst="rect">
            <a:avLst/>
          </a:prstGeom>
          <a:solidFill>
            <a:schemeClr val="accent1">
              <a:lumMod val="60000"/>
              <a:lumOff val="40000"/>
            </a:schemeClr>
          </a:solidFill>
        </p:spPr>
        <p:txBody>
          <a:bodyPr wrap="none" rtlCol="0">
            <a:spAutoFit/>
          </a:bodyPr>
          <a:lstStyle/>
          <a:p>
            <a:pPr algn="ctr"/>
            <a:r>
              <a:rPr lang="en-US" sz="2000" b="1" dirty="0"/>
              <a:t>Secondary Angle Closure Glaucoma</a:t>
            </a:r>
          </a:p>
        </p:txBody>
      </p:sp>
      <p:sp>
        <p:nvSpPr>
          <p:cNvPr id="2" name="TextBox 1">
            <a:extLst>
              <a:ext uri="{FF2B5EF4-FFF2-40B4-BE49-F238E27FC236}">
                <a16:creationId xmlns:a16="http://schemas.microsoft.com/office/drawing/2014/main" id="{A7E30BEC-923B-4C9A-A856-BDD0D882F6B8}"/>
              </a:ext>
            </a:extLst>
          </p:cNvPr>
          <p:cNvSpPr txBox="1"/>
          <p:nvPr/>
        </p:nvSpPr>
        <p:spPr>
          <a:xfrm>
            <a:off x="887305" y="2844119"/>
            <a:ext cx="1494320" cy="338554"/>
          </a:xfrm>
          <a:prstGeom prst="rect">
            <a:avLst/>
          </a:prstGeom>
          <a:noFill/>
        </p:spPr>
        <p:txBody>
          <a:bodyPr wrap="none" rtlCol="0">
            <a:spAutoFit/>
          </a:bodyPr>
          <a:lstStyle/>
          <a:p>
            <a:r>
              <a:rPr lang="en-US" sz="1600" dirty="0" err="1">
                <a:solidFill>
                  <a:schemeClr val="bg1">
                    <a:lumMod val="75000"/>
                  </a:schemeClr>
                </a:solidFill>
              </a:rPr>
              <a:t>Phacomorphic</a:t>
            </a:r>
            <a:endParaRPr lang="en-US" sz="1600" dirty="0">
              <a:solidFill>
                <a:schemeClr val="bg1">
                  <a:lumMod val="75000"/>
                </a:schemeClr>
              </a:solidFill>
            </a:endParaRPr>
          </a:p>
        </p:txBody>
      </p:sp>
      <p:sp>
        <p:nvSpPr>
          <p:cNvPr id="51" name="TextBox 50">
            <a:extLst>
              <a:ext uri="{FF2B5EF4-FFF2-40B4-BE49-F238E27FC236}">
                <a16:creationId xmlns:a16="http://schemas.microsoft.com/office/drawing/2014/main" id="{156069D4-340B-4160-A336-EBF73557CEE0}"/>
              </a:ext>
            </a:extLst>
          </p:cNvPr>
          <p:cNvSpPr txBox="1"/>
          <p:nvPr/>
        </p:nvSpPr>
        <p:spPr>
          <a:xfrm>
            <a:off x="884725" y="3175578"/>
            <a:ext cx="1402948" cy="338554"/>
          </a:xfrm>
          <a:prstGeom prst="rect">
            <a:avLst/>
          </a:prstGeom>
          <a:noFill/>
        </p:spPr>
        <p:txBody>
          <a:bodyPr wrap="none" rtlCol="0">
            <a:spAutoFit/>
          </a:bodyPr>
          <a:lstStyle/>
          <a:p>
            <a:r>
              <a:rPr lang="en-US" sz="1600" dirty="0">
                <a:solidFill>
                  <a:schemeClr val="bg1">
                    <a:lumMod val="75000"/>
                  </a:schemeClr>
                </a:solidFill>
              </a:rPr>
              <a:t>Ectopia </a:t>
            </a:r>
            <a:r>
              <a:rPr lang="en-US" sz="1600" dirty="0" err="1">
                <a:solidFill>
                  <a:schemeClr val="bg1">
                    <a:lumMod val="75000"/>
                  </a:schemeClr>
                </a:solidFill>
              </a:rPr>
              <a:t>lentis</a:t>
            </a:r>
            <a:endParaRPr lang="en-US" sz="1600" dirty="0">
              <a:solidFill>
                <a:schemeClr val="bg1">
                  <a:lumMod val="75000"/>
                </a:schemeClr>
              </a:solidFill>
            </a:endParaRPr>
          </a:p>
        </p:txBody>
      </p:sp>
      <p:cxnSp>
        <p:nvCxnSpPr>
          <p:cNvPr id="71" name="Straight Connector 70">
            <a:extLst>
              <a:ext uri="{FF2B5EF4-FFF2-40B4-BE49-F238E27FC236}">
                <a16:creationId xmlns:a16="http://schemas.microsoft.com/office/drawing/2014/main" id="{C104938D-BA8D-4E39-9D5F-9EE2012F2F3C}"/>
              </a:ext>
            </a:extLst>
          </p:cNvPr>
          <p:cNvCxnSpPr>
            <a:cxnSpLocks/>
          </p:cNvCxnSpPr>
          <p:nvPr/>
        </p:nvCxnSpPr>
        <p:spPr>
          <a:xfrm flipH="1">
            <a:off x="762665" y="3023488"/>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2A7E4E40-472F-4E50-8A7A-45C10FDD7171}"/>
              </a:ext>
            </a:extLst>
          </p:cNvPr>
          <p:cNvCxnSpPr>
            <a:cxnSpLocks/>
          </p:cNvCxnSpPr>
          <p:nvPr/>
        </p:nvCxnSpPr>
        <p:spPr>
          <a:xfrm flipH="1">
            <a:off x="762665" y="3347853"/>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C3924889-45B9-4383-9C9E-48F0A9C27AD8}"/>
              </a:ext>
            </a:extLst>
          </p:cNvPr>
          <p:cNvCxnSpPr>
            <a:cxnSpLocks/>
          </p:cNvCxnSpPr>
          <p:nvPr/>
        </p:nvCxnSpPr>
        <p:spPr>
          <a:xfrm flipH="1">
            <a:off x="748719" y="2838976"/>
            <a:ext cx="13947" cy="5088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 name="Straight Arrow Connector 5">
            <a:extLst>
              <a:ext uri="{FF2B5EF4-FFF2-40B4-BE49-F238E27FC236}">
                <a16:creationId xmlns:a16="http://schemas.microsoft.com/office/drawing/2014/main" id="{A3439F0C-5143-461F-8F3C-2E830785DEFC}"/>
              </a:ext>
            </a:extLst>
          </p:cNvPr>
          <p:cNvCxnSpPr>
            <a:stCxn id="50" idx="2"/>
          </p:cNvCxnSpPr>
          <p:nvPr/>
        </p:nvCxnSpPr>
        <p:spPr>
          <a:xfrm flipH="1">
            <a:off x="2971800" y="589204"/>
            <a:ext cx="1591436" cy="706196"/>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0" name="Straight Arrow Connector 9">
            <a:extLst>
              <a:ext uri="{FF2B5EF4-FFF2-40B4-BE49-F238E27FC236}">
                <a16:creationId xmlns:a16="http://schemas.microsoft.com/office/drawing/2014/main" id="{84DC796E-F6ED-4FBB-82D2-A260F480BF8A}"/>
              </a:ext>
            </a:extLst>
          </p:cNvPr>
          <p:cNvCxnSpPr>
            <a:cxnSpLocks/>
          </p:cNvCxnSpPr>
          <p:nvPr/>
        </p:nvCxnSpPr>
        <p:spPr>
          <a:xfrm>
            <a:off x="4572000" y="589204"/>
            <a:ext cx="1600200" cy="706196"/>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6" name="Straight Arrow Connector 25">
            <a:extLst>
              <a:ext uri="{FF2B5EF4-FFF2-40B4-BE49-F238E27FC236}">
                <a16:creationId xmlns:a16="http://schemas.microsoft.com/office/drawing/2014/main" id="{B70E0124-9B84-41A5-8D84-A66B7838A706}"/>
              </a:ext>
            </a:extLst>
          </p:cNvPr>
          <p:cNvCxnSpPr>
            <a:cxnSpLocks/>
          </p:cNvCxnSpPr>
          <p:nvPr/>
        </p:nvCxnSpPr>
        <p:spPr>
          <a:xfrm flipH="1">
            <a:off x="1159539" y="1828800"/>
            <a:ext cx="1290435" cy="478059"/>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28" name="Straight Arrow Connector 27">
            <a:extLst>
              <a:ext uri="{FF2B5EF4-FFF2-40B4-BE49-F238E27FC236}">
                <a16:creationId xmlns:a16="http://schemas.microsoft.com/office/drawing/2014/main" id="{567A4249-5C59-4416-8A8E-1C35913900AB}"/>
              </a:ext>
            </a:extLst>
          </p:cNvPr>
          <p:cNvCxnSpPr>
            <a:cxnSpLocks/>
          </p:cNvCxnSpPr>
          <p:nvPr/>
        </p:nvCxnSpPr>
        <p:spPr>
          <a:xfrm>
            <a:off x="2449973" y="1832208"/>
            <a:ext cx="1268784"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56" name="Text Box 6">
            <a:extLst>
              <a:ext uri="{FF2B5EF4-FFF2-40B4-BE49-F238E27FC236}">
                <a16:creationId xmlns:a16="http://schemas.microsoft.com/office/drawing/2014/main" id="{557983BD-9D64-49B9-A366-A08663B0451F}"/>
              </a:ext>
            </a:extLst>
          </p:cNvPr>
          <p:cNvSpPr txBox="1">
            <a:spLocks noChangeArrowheads="1"/>
          </p:cNvSpPr>
          <p:nvPr/>
        </p:nvSpPr>
        <p:spPr bwMode="auto">
          <a:xfrm>
            <a:off x="5029200" y="2356376"/>
            <a:ext cx="813043"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r" eaLnBrk="1" hangingPunct="1">
              <a:lnSpc>
                <a:spcPct val="80000"/>
              </a:lnSpc>
              <a:spcBef>
                <a:spcPct val="0"/>
              </a:spcBef>
              <a:buClrTx/>
              <a:buSzTx/>
              <a:buFontTx/>
              <a:buNone/>
            </a:pPr>
            <a:r>
              <a:rPr lang="en-US" altLang="en-US" sz="1800" dirty="0">
                <a:solidFill>
                  <a:schemeClr val="bg1">
                    <a:lumMod val="75000"/>
                  </a:schemeClr>
                </a:solidFill>
              </a:rPr>
              <a:t>‘Push’</a:t>
            </a:r>
          </a:p>
        </p:txBody>
      </p:sp>
      <p:sp>
        <p:nvSpPr>
          <p:cNvPr id="57" name="Text Box 14">
            <a:extLst>
              <a:ext uri="{FF2B5EF4-FFF2-40B4-BE49-F238E27FC236}">
                <a16:creationId xmlns:a16="http://schemas.microsoft.com/office/drawing/2014/main" id="{5DAFA1C1-3A29-4C27-A379-663FDD22E326}"/>
              </a:ext>
            </a:extLst>
          </p:cNvPr>
          <p:cNvSpPr txBox="1">
            <a:spLocks noChangeArrowheads="1"/>
          </p:cNvSpPr>
          <p:nvPr/>
        </p:nvSpPr>
        <p:spPr bwMode="auto">
          <a:xfrm>
            <a:off x="7620000" y="2365901"/>
            <a:ext cx="671979"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t>‘Pull’</a:t>
            </a:r>
          </a:p>
        </p:txBody>
      </p:sp>
      <p:cxnSp>
        <p:nvCxnSpPr>
          <p:cNvPr id="58" name="Straight Arrow Connector 57">
            <a:extLst>
              <a:ext uri="{FF2B5EF4-FFF2-40B4-BE49-F238E27FC236}">
                <a16:creationId xmlns:a16="http://schemas.microsoft.com/office/drawing/2014/main" id="{E874FEE9-46BD-46A3-90A3-DE7CC220FBFF}"/>
              </a:ext>
            </a:extLst>
          </p:cNvPr>
          <p:cNvCxnSpPr>
            <a:cxnSpLocks/>
          </p:cNvCxnSpPr>
          <p:nvPr/>
        </p:nvCxnSpPr>
        <p:spPr>
          <a:xfrm flipH="1">
            <a:off x="5867400" y="1828800"/>
            <a:ext cx="849775"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59" name="Straight Arrow Connector 58">
            <a:extLst>
              <a:ext uri="{FF2B5EF4-FFF2-40B4-BE49-F238E27FC236}">
                <a16:creationId xmlns:a16="http://schemas.microsoft.com/office/drawing/2014/main" id="{C370A4A1-FE96-4E70-B89E-839542A5E241}"/>
              </a:ext>
            </a:extLst>
          </p:cNvPr>
          <p:cNvCxnSpPr>
            <a:cxnSpLocks/>
          </p:cNvCxnSpPr>
          <p:nvPr/>
        </p:nvCxnSpPr>
        <p:spPr>
          <a:xfrm>
            <a:off x="6717173" y="1832208"/>
            <a:ext cx="902827" cy="474047"/>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62" name="Text Box 16">
            <a:extLst>
              <a:ext uri="{FF2B5EF4-FFF2-40B4-BE49-F238E27FC236}">
                <a16:creationId xmlns:a16="http://schemas.microsoft.com/office/drawing/2014/main" id="{33538067-0726-41B0-93FF-357EF00CA62D}"/>
              </a:ext>
            </a:extLst>
          </p:cNvPr>
          <p:cNvSpPr txBox="1">
            <a:spLocks noChangeArrowheads="1"/>
          </p:cNvSpPr>
          <p:nvPr/>
        </p:nvSpPr>
        <p:spPr bwMode="auto">
          <a:xfrm>
            <a:off x="8065437" y="2684785"/>
            <a:ext cx="628698"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NVG</a:t>
            </a:r>
          </a:p>
        </p:txBody>
      </p:sp>
      <p:sp>
        <p:nvSpPr>
          <p:cNvPr id="70" name="Text Box 21">
            <a:extLst>
              <a:ext uri="{FF2B5EF4-FFF2-40B4-BE49-F238E27FC236}">
                <a16:creationId xmlns:a16="http://schemas.microsoft.com/office/drawing/2014/main" id="{86C32650-BE1F-4CC3-8DB5-0C136D877E6F}"/>
              </a:ext>
            </a:extLst>
          </p:cNvPr>
          <p:cNvSpPr txBox="1">
            <a:spLocks noChangeArrowheads="1"/>
          </p:cNvSpPr>
          <p:nvPr/>
        </p:nvSpPr>
        <p:spPr bwMode="auto">
          <a:xfrm>
            <a:off x="8070534" y="3048000"/>
            <a:ext cx="526106"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a:solidFill>
                  <a:schemeClr val="bg1">
                    <a:lumMod val="75000"/>
                  </a:schemeClr>
                </a:solidFill>
              </a:rPr>
              <a:t>ICE</a:t>
            </a:r>
          </a:p>
        </p:txBody>
      </p:sp>
      <p:sp>
        <p:nvSpPr>
          <p:cNvPr id="75" name="Text Box 45">
            <a:extLst>
              <a:ext uri="{FF2B5EF4-FFF2-40B4-BE49-F238E27FC236}">
                <a16:creationId xmlns:a16="http://schemas.microsoft.com/office/drawing/2014/main" id="{2B6EDA2D-8F55-4DFD-A225-8C03CE6FC7F3}"/>
              </a:ext>
            </a:extLst>
          </p:cNvPr>
          <p:cNvSpPr txBox="1">
            <a:spLocks noChangeArrowheads="1"/>
          </p:cNvSpPr>
          <p:nvPr/>
        </p:nvSpPr>
        <p:spPr bwMode="auto">
          <a:xfrm>
            <a:off x="8073162" y="3810000"/>
            <a:ext cx="1070837" cy="74635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ts val="1700"/>
              </a:lnSpc>
              <a:spcBef>
                <a:spcPct val="0"/>
              </a:spcBef>
              <a:buClrTx/>
              <a:buSzTx/>
              <a:buFontTx/>
              <a:buNone/>
            </a:pPr>
            <a:r>
              <a:rPr lang="en-US" altLang="en-US" sz="1600" dirty="0">
                <a:solidFill>
                  <a:schemeClr val="bg1">
                    <a:lumMod val="75000"/>
                  </a:schemeClr>
                </a:solidFill>
              </a:rPr>
              <a:t>Epithelial/ fibrous ingrowth</a:t>
            </a:r>
          </a:p>
        </p:txBody>
      </p:sp>
      <p:cxnSp>
        <p:nvCxnSpPr>
          <p:cNvPr id="77" name="Straight Connector 76">
            <a:extLst>
              <a:ext uri="{FF2B5EF4-FFF2-40B4-BE49-F238E27FC236}">
                <a16:creationId xmlns:a16="http://schemas.microsoft.com/office/drawing/2014/main" id="{FC090BD7-F2E1-4464-B57B-9CBE5874C89B}"/>
              </a:ext>
            </a:extLst>
          </p:cNvPr>
          <p:cNvCxnSpPr>
            <a:cxnSpLocks/>
          </p:cNvCxnSpPr>
          <p:nvPr/>
        </p:nvCxnSpPr>
        <p:spPr>
          <a:xfrm>
            <a:off x="7873969" y="2674448"/>
            <a:ext cx="7724" cy="128795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8" name="Straight Connector 77">
            <a:extLst>
              <a:ext uri="{FF2B5EF4-FFF2-40B4-BE49-F238E27FC236}">
                <a16:creationId xmlns:a16="http://schemas.microsoft.com/office/drawing/2014/main" id="{B1922ED5-C3D8-43D8-A00D-1D6BC9201DBA}"/>
              </a:ext>
            </a:extLst>
          </p:cNvPr>
          <p:cNvCxnSpPr/>
          <p:nvPr/>
        </p:nvCxnSpPr>
        <p:spPr>
          <a:xfrm flipH="1">
            <a:off x="7873968" y="2840262"/>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9" name="Straight Connector 78">
            <a:extLst>
              <a:ext uri="{FF2B5EF4-FFF2-40B4-BE49-F238E27FC236}">
                <a16:creationId xmlns:a16="http://schemas.microsoft.com/office/drawing/2014/main" id="{77019ED2-6D69-4A60-9D19-D4DB786EA3A0}"/>
              </a:ext>
            </a:extLst>
          </p:cNvPr>
          <p:cNvCxnSpPr/>
          <p:nvPr/>
        </p:nvCxnSpPr>
        <p:spPr>
          <a:xfrm flipH="1">
            <a:off x="7873968" y="3213518"/>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1" name="Straight Connector 80">
            <a:extLst>
              <a:ext uri="{FF2B5EF4-FFF2-40B4-BE49-F238E27FC236}">
                <a16:creationId xmlns:a16="http://schemas.microsoft.com/office/drawing/2014/main" id="{9796A12F-4125-4C05-8EE8-A388740C580D}"/>
              </a:ext>
            </a:extLst>
          </p:cNvPr>
          <p:cNvCxnSpPr/>
          <p:nvPr/>
        </p:nvCxnSpPr>
        <p:spPr>
          <a:xfrm flipH="1">
            <a:off x="7877837" y="3581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3" name="Straight Connector 82">
            <a:extLst>
              <a:ext uri="{FF2B5EF4-FFF2-40B4-BE49-F238E27FC236}">
                <a16:creationId xmlns:a16="http://schemas.microsoft.com/office/drawing/2014/main" id="{7FDC5F4B-9BF0-42AD-B8BB-2F2399BCF1E2}"/>
              </a:ext>
            </a:extLst>
          </p:cNvPr>
          <p:cNvCxnSpPr/>
          <p:nvPr/>
        </p:nvCxnSpPr>
        <p:spPr>
          <a:xfrm flipH="1">
            <a:off x="7881693" y="3962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93" name="Text Box 42">
            <a:extLst>
              <a:ext uri="{FF2B5EF4-FFF2-40B4-BE49-F238E27FC236}">
                <a16:creationId xmlns:a16="http://schemas.microsoft.com/office/drawing/2014/main" id="{53BAB77F-E061-4834-9068-34BDF78AD071}"/>
              </a:ext>
            </a:extLst>
          </p:cNvPr>
          <p:cNvSpPr txBox="1">
            <a:spLocks noChangeArrowheads="1"/>
          </p:cNvSpPr>
          <p:nvPr/>
        </p:nvSpPr>
        <p:spPr bwMode="auto">
          <a:xfrm>
            <a:off x="8111387" y="3429000"/>
            <a:ext cx="856196"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Flat AC</a:t>
            </a:r>
          </a:p>
        </p:txBody>
      </p:sp>
      <p:sp>
        <p:nvSpPr>
          <p:cNvPr id="100" name="Text Box 23">
            <a:extLst>
              <a:ext uri="{FF2B5EF4-FFF2-40B4-BE49-F238E27FC236}">
                <a16:creationId xmlns:a16="http://schemas.microsoft.com/office/drawing/2014/main" id="{D8F2FCFF-2984-4836-B000-9C5601A8EAAA}"/>
              </a:ext>
            </a:extLst>
          </p:cNvPr>
          <p:cNvSpPr txBox="1">
            <a:spLocks noChangeArrowheads="1"/>
          </p:cNvSpPr>
          <p:nvPr/>
        </p:nvSpPr>
        <p:spPr bwMode="auto">
          <a:xfrm>
            <a:off x="5530369" y="2667000"/>
            <a:ext cx="2143536"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Aqueous misdirection</a:t>
            </a:r>
          </a:p>
        </p:txBody>
      </p:sp>
      <p:cxnSp>
        <p:nvCxnSpPr>
          <p:cNvPr id="104" name="Straight Connector 103">
            <a:extLst>
              <a:ext uri="{FF2B5EF4-FFF2-40B4-BE49-F238E27FC236}">
                <a16:creationId xmlns:a16="http://schemas.microsoft.com/office/drawing/2014/main" id="{49D87D4A-E317-4446-9B95-5184CB3968F3}"/>
              </a:ext>
            </a:extLst>
          </p:cNvPr>
          <p:cNvCxnSpPr>
            <a:cxnSpLocks/>
          </p:cNvCxnSpPr>
          <p:nvPr/>
        </p:nvCxnSpPr>
        <p:spPr>
          <a:xfrm flipH="1">
            <a:off x="5316229" y="2667000"/>
            <a:ext cx="7397" cy="253147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5" name="Straight Connector 104">
            <a:extLst>
              <a:ext uri="{FF2B5EF4-FFF2-40B4-BE49-F238E27FC236}">
                <a16:creationId xmlns:a16="http://schemas.microsoft.com/office/drawing/2014/main" id="{F40B6D71-75A8-4A88-864D-00D14C2F710D}"/>
              </a:ext>
            </a:extLst>
          </p:cNvPr>
          <p:cNvCxnSpPr/>
          <p:nvPr/>
        </p:nvCxnSpPr>
        <p:spPr>
          <a:xfrm flipH="1">
            <a:off x="5323624" y="2832814"/>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6" name="Straight Connector 105">
            <a:extLst>
              <a:ext uri="{FF2B5EF4-FFF2-40B4-BE49-F238E27FC236}">
                <a16:creationId xmlns:a16="http://schemas.microsoft.com/office/drawing/2014/main" id="{010BF7B2-AA07-4DCF-822D-E2DB5CC0BF59}"/>
              </a:ext>
            </a:extLst>
          </p:cNvPr>
          <p:cNvCxnSpPr/>
          <p:nvPr/>
        </p:nvCxnSpPr>
        <p:spPr>
          <a:xfrm flipH="1">
            <a:off x="5323624" y="3360065"/>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a:extLst>
              <a:ext uri="{FF2B5EF4-FFF2-40B4-BE49-F238E27FC236}">
                <a16:creationId xmlns:a16="http://schemas.microsoft.com/office/drawing/2014/main" id="{BAC8035C-3999-4C31-93CD-6C0D2ADEB73B}"/>
              </a:ext>
            </a:extLst>
          </p:cNvPr>
          <p:cNvCxnSpPr/>
          <p:nvPr/>
        </p:nvCxnSpPr>
        <p:spPr>
          <a:xfrm flipH="1">
            <a:off x="5323536" y="3786938"/>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8" name="Straight Connector 107">
            <a:extLst>
              <a:ext uri="{FF2B5EF4-FFF2-40B4-BE49-F238E27FC236}">
                <a16:creationId xmlns:a16="http://schemas.microsoft.com/office/drawing/2014/main" id="{DB64CAEE-69B4-426A-8A5B-D1269DBF0F66}"/>
              </a:ext>
            </a:extLst>
          </p:cNvPr>
          <p:cNvCxnSpPr/>
          <p:nvPr/>
        </p:nvCxnSpPr>
        <p:spPr>
          <a:xfrm flipH="1">
            <a:off x="5327493" y="4249152"/>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12" name="Straight Connector 111">
            <a:extLst>
              <a:ext uri="{FF2B5EF4-FFF2-40B4-BE49-F238E27FC236}">
                <a16:creationId xmlns:a16="http://schemas.microsoft.com/office/drawing/2014/main" id="{99A16C30-4BE4-48E5-8B65-0C5F3039B8DC}"/>
              </a:ext>
            </a:extLst>
          </p:cNvPr>
          <p:cNvCxnSpPr/>
          <p:nvPr/>
        </p:nvCxnSpPr>
        <p:spPr>
          <a:xfrm flipH="1">
            <a:off x="5333455" y="51816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13" name="Text Box 42">
            <a:extLst>
              <a:ext uri="{FF2B5EF4-FFF2-40B4-BE49-F238E27FC236}">
                <a16:creationId xmlns:a16="http://schemas.microsoft.com/office/drawing/2014/main" id="{056DFFD9-3CA2-42E7-90FE-4F14522E3504}"/>
              </a:ext>
            </a:extLst>
          </p:cNvPr>
          <p:cNvSpPr txBox="1">
            <a:spLocks noChangeArrowheads="1"/>
          </p:cNvSpPr>
          <p:nvPr/>
        </p:nvSpPr>
        <p:spPr bwMode="auto">
          <a:xfrm>
            <a:off x="5533954" y="3623846"/>
            <a:ext cx="1563248"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Retinal surgery</a:t>
            </a:r>
          </a:p>
        </p:txBody>
      </p:sp>
      <p:sp>
        <p:nvSpPr>
          <p:cNvPr id="118" name="Text Box 47">
            <a:extLst>
              <a:ext uri="{FF2B5EF4-FFF2-40B4-BE49-F238E27FC236}">
                <a16:creationId xmlns:a16="http://schemas.microsoft.com/office/drawing/2014/main" id="{3F59D898-ECAD-49F0-9425-2A1BC8DDA7B5}"/>
              </a:ext>
            </a:extLst>
          </p:cNvPr>
          <p:cNvSpPr txBox="1">
            <a:spLocks noChangeArrowheads="1"/>
          </p:cNvSpPr>
          <p:nvPr/>
        </p:nvSpPr>
        <p:spPr bwMode="auto">
          <a:xfrm>
            <a:off x="5523688" y="4538246"/>
            <a:ext cx="1414170"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Drug-induced</a:t>
            </a:r>
          </a:p>
        </p:txBody>
      </p:sp>
      <p:sp>
        <p:nvSpPr>
          <p:cNvPr id="16" name="TextBox 15">
            <a:extLst>
              <a:ext uri="{FF2B5EF4-FFF2-40B4-BE49-F238E27FC236}">
                <a16:creationId xmlns:a16="http://schemas.microsoft.com/office/drawing/2014/main" id="{984E008D-FBBA-42B4-940E-EA26772E0161}"/>
              </a:ext>
            </a:extLst>
          </p:cNvPr>
          <p:cNvSpPr txBox="1"/>
          <p:nvPr/>
        </p:nvSpPr>
        <p:spPr>
          <a:xfrm>
            <a:off x="6230528" y="5257800"/>
            <a:ext cx="1326004" cy="369332"/>
          </a:xfrm>
          <a:prstGeom prst="rect">
            <a:avLst/>
          </a:prstGeom>
          <a:noFill/>
        </p:spPr>
        <p:txBody>
          <a:bodyPr wrap="none" rtlCol="0">
            <a:spAutoFit/>
          </a:bodyPr>
          <a:lstStyle/>
          <a:p>
            <a:pPr algn="ctr"/>
            <a:r>
              <a:rPr lang="en-US" dirty="0"/>
              <a:t>Both/Either</a:t>
            </a:r>
          </a:p>
        </p:txBody>
      </p:sp>
      <p:cxnSp>
        <p:nvCxnSpPr>
          <p:cNvPr id="125" name="Straight Connector 124">
            <a:extLst>
              <a:ext uri="{FF2B5EF4-FFF2-40B4-BE49-F238E27FC236}">
                <a16:creationId xmlns:a16="http://schemas.microsoft.com/office/drawing/2014/main" id="{01138141-D318-4ED7-A7FE-D8F2155CE890}"/>
              </a:ext>
            </a:extLst>
          </p:cNvPr>
          <p:cNvCxnSpPr/>
          <p:nvPr/>
        </p:nvCxnSpPr>
        <p:spPr>
          <a:xfrm flipH="1">
            <a:off x="5334000" y="4724400"/>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26" name="Straight Connector 125">
            <a:extLst>
              <a:ext uri="{FF2B5EF4-FFF2-40B4-BE49-F238E27FC236}">
                <a16:creationId xmlns:a16="http://schemas.microsoft.com/office/drawing/2014/main" id="{6A68A6E1-B33D-4DCB-B058-B68464DE4B44}"/>
              </a:ext>
            </a:extLst>
          </p:cNvPr>
          <p:cNvCxnSpPr/>
          <p:nvPr/>
        </p:nvCxnSpPr>
        <p:spPr>
          <a:xfrm flipH="1">
            <a:off x="6659428" y="6172200"/>
            <a:ext cx="24447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27" name="Text Box 47">
            <a:extLst>
              <a:ext uri="{FF2B5EF4-FFF2-40B4-BE49-F238E27FC236}">
                <a16:creationId xmlns:a16="http://schemas.microsoft.com/office/drawing/2014/main" id="{CB562EB8-FC3E-4FF1-9CAC-25A982EDFAD7}"/>
              </a:ext>
            </a:extLst>
          </p:cNvPr>
          <p:cNvSpPr txBox="1">
            <a:spLocks noChangeArrowheads="1"/>
          </p:cNvSpPr>
          <p:nvPr/>
        </p:nvSpPr>
        <p:spPr bwMode="auto">
          <a:xfrm>
            <a:off x="6929102" y="6002923"/>
            <a:ext cx="807401"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b="1" dirty="0"/>
              <a:t>Tumor</a:t>
            </a:r>
          </a:p>
        </p:txBody>
      </p:sp>
      <p:sp>
        <p:nvSpPr>
          <p:cNvPr id="128" name="Text Box 45">
            <a:extLst>
              <a:ext uri="{FF2B5EF4-FFF2-40B4-BE49-F238E27FC236}">
                <a16:creationId xmlns:a16="http://schemas.microsoft.com/office/drawing/2014/main" id="{2B14E4F1-0A9B-43CA-851A-DE098D068E26}"/>
              </a:ext>
            </a:extLst>
          </p:cNvPr>
          <p:cNvSpPr txBox="1">
            <a:spLocks noChangeArrowheads="1"/>
          </p:cNvSpPr>
          <p:nvPr/>
        </p:nvSpPr>
        <p:spPr bwMode="auto">
          <a:xfrm>
            <a:off x="6901248" y="5605046"/>
            <a:ext cx="1404552"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Inflammation</a:t>
            </a:r>
          </a:p>
        </p:txBody>
      </p:sp>
      <p:cxnSp>
        <p:nvCxnSpPr>
          <p:cNvPr id="129" name="Straight Connector 128">
            <a:extLst>
              <a:ext uri="{FF2B5EF4-FFF2-40B4-BE49-F238E27FC236}">
                <a16:creationId xmlns:a16="http://schemas.microsoft.com/office/drawing/2014/main" id="{1C03588A-559C-4FF7-A730-3C814B3E6C4C}"/>
              </a:ext>
            </a:extLst>
          </p:cNvPr>
          <p:cNvCxnSpPr/>
          <p:nvPr/>
        </p:nvCxnSpPr>
        <p:spPr>
          <a:xfrm flipH="1">
            <a:off x="6659973" y="5782355"/>
            <a:ext cx="2444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3" name="Straight Connector 22">
            <a:extLst>
              <a:ext uri="{FF2B5EF4-FFF2-40B4-BE49-F238E27FC236}">
                <a16:creationId xmlns:a16="http://schemas.microsoft.com/office/drawing/2014/main" id="{5227FDFD-469A-47AE-BC94-11CE6418AA83}"/>
              </a:ext>
            </a:extLst>
          </p:cNvPr>
          <p:cNvCxnSpPr/>
          <p:nvPr/>
        </p:nvCxnSpPr>
        <p:spPr>
          <a:xfrm>
            <a:off x="6659428" y="5596201"/>
            <a:ext cx="0" cy="5759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52" name="Text Box 47">
            <a:extLst>
              <a:ext uri="{FF2B5EF4-FFF2-40B4-BE49-F238E27FC236}">
                <a16:creationId xmlns:a16="http://schemas.microsoft.com/office/drawing/2014/main" id="{E3578916-9804-473C-8F06-D4FA0BCEDFD0}"/>
              </a:ext>
            </a:extLst>
          </p:cNvPr>
          <p:cNvSpPr txBox="1">
            <a:spLocks noChangeArrowheads="1"/>
          </p:cNvSpPr>
          <p:nvPr/>
        </p:nvSpPr>
        <p:spPr bwMode="auto">
          <a:xfrm>
            <a:off x="5543446" y="4055146"/>
            <a:ext cx="1619354"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err="1">
                <a:solidFill>
                  <a:schemeClr val="bg1">
                    <a:lumMod val="75000"/>
                  </a:schemeClr>
                </a:solidFill>
              </a:rPr>
              <a:t>Nanophthalmos</a:t>
            </a:r>
            <a:endParaRPr lang="en-US" altLang="en-US" sz="1600" dirty="0">
              <a:solidFill>
                <a:schemeClr val="bg1">
                  <a:lumMod val="75000"/>
                </a:schemeClr>
              </a:solidFill>
            </a:endParaRPr>
          </a:p>
        </p:txBody>
      </p:sp>
      <p:sp>
        <p:nvSpPr>
          <p:cNvPr id="53" name="Text Box 45">
            <a:extLst>
              <a:ext uri="{FF2B5EF4-FFF2-40B4-BE49-F238E27FC236}">
                <a16:creationId xmlns:a16="http://schemas.microsoft.com/office/drawing/2014/main" id="{57D1A14F-68FE-47D2-983C-1A879D66A9DC}"/>
              </a:ext>
            </a:extLst>
          </p:cNvPr>
          <p:cNvSpPr txBox="1">
            <a:spLocks noChangeArrowheads="1"/>
          </p:cNvSpPr>
          <p:nvPr/>
        </p:nvSpPr>
        <p:spPr bwMode="auto">
          <a:xfrm>
            <a:off x="5523688" y="5013493"/>
            <a:ext cx="582211"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PFV</a:t>
            </a:r>
          </a:p>
        </p:txBody>
      </p:sp>
      <p:sp>
        <p:nvSpPr>
          <p:cNvPr id="54" name="Text Box 42">
            <a:extLst>
              <a:ext uri="{FF2B5EF4-FFF2-40B4-BE49-F238E27FC236}">
                <a16:creationId xmlns:a16="http://schemas.microsoft.com/office/drawing/2014/main" id="{E1E37D2C-2C52-446B-843B-01E64990D3EC}"/>
              </a:ext>
            </a:extLst>
          </p:cNvPr>
          <p:cNvSpPr txBox="1">
            <a:spLocks noChangeArrowheads="1"/>
          </p:cNvSpPr>
          <p:nvPr/>
        </p:nvSpPr>
        <p:spPr bwMode="auto">
          <a:xfrm>
            <a:off x="5551406" y="3192546"/>
            <a:ext cx="2276072" cy="338554"/>
          </a:xfrm>
          <a:prstGeom prst="rect">
            <a:avLst/>
          </a:prstGeom>
          <a:solidFill>
            <a:schemeClr val="bg1"/>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ERD/choroidal effusion</a:t>
            </a:r>
          </a:p>
        </p:txBody>
      </p:sp>
      <p:sp>
        <p:nvSpPr>
          <p:cNvPr id="3" name="TextBox 2">
            <a:extLst>
              <a:ext uri="{FF2B5EF4-FFF2-40B4-BE49-F238E27FC236}">
                <a16:creationId xmlns:a16="http://schemas.microsoft.com/office/drawing/2014/main" id="{347514E9-5EC1-4A4C-939E-A8E93F18C37C}"/>
              </a:ext>
            </a:extLst>
          </p:cNvPr>
          <p:cNvSpPr txBox="1"/>
          <p:nvPr/>
        </p:nvSpPr>
        <p:spPr>
          <a:xfrm>
            <a:off x="2522124" y="3660392"/>
            <a:ext cx="4941559" cy="1323439"/>
          </a:xfrm>
          <a:prstGeom prst="rect">
            <a:avLst/>
          </a:prstGeom>
          <a:solidFill>
            <a:srgbClr val="F8E284"/>
          </a:solidFill>
        </p:spPr>
        <p:txBody>
          <a:bodyPr wrap="square" rtlCol="0">
            <a:spAutoFit/>
          </a:bodyPr>
          <a:lstStyle/>
          <a:p>
            <a:r>
              <a:rPr lang="en-US" sz="1600" i="1" dirty="0">
                <a:solidFill>
                  <a:schemeClr val="bg1">
                    <a:lumMod val="75000"/>
                  </a:schemeClr>
                </a:solidFill>
              </a:rPr>
              <a:t>How would a tumor </a:t>
            </a:r>
            <a:r>
              <a:rPr lang="en-US" sz="1600" b="1" dirty="0">
                <a:solidFill>
                  <a:schemeClr val="bg1">
                    <a:lumMod val="75000"/>
                  </a:schemeClr>
                </a:solidFill>
              </a:rPr>
              <a:t>pull</a:t>
            </a:r>
            <a:r>
              <a:rPr lang="en-US" sz="1600" i="1" dirty="0">
                <a:solidFill>
                  <a:schemeClr val="bg1">
                    <a:lumMod val="75000"/>
                  </a:schemeClr>
                </a:solidFill>
              </a:rPr>
              <a:t> the angle closed?</a:t>
            </a:r>
          </a:p>
          <a:p>
            <a:r>
              <a:rPr lang="en-US" sz="1600" dirty="0">
                <a:solidFill>
                  <a:schemeClr val="bg1">
                    <a:lumMod val="75000"/>
                  </a:schemeClr>
                </a:solidFill>
              </a:rPr>
              <a:t>Via one of two mechanisms:</a:t>
            </a:r>
          </a:p>
          <a:p>
            <a:r>
              <a:rPr lang="en-US" sz="1600" dirty="0">
                <a:solidFill>
                  <a:schemeClr val="bg1">
                    <a:lumMod val="75000"/>
                  </a:schemeClr>
                </a:solidFill>
              </a:rPr>
              <a:t>--</a:t>
            </a:r>
            <a:r>
              <a:rPr lang="en-US" sz="1600" b="1" dirty="0">
                <a:solidFill>
                  <a:schemeClr val="bg1">
                    <a:lumMod val="75000"/>
                  </a:schemeClr>
                </a:solidFill>
              </a:rPr>
              <a:t>Tumor-induced NVI/NVA leading to NVG </a:t>
            </a:r>
          </a:p>
          <a:p>
            <a:r>
              <a:rPr lang="en-US" sz="1600" dirty="0">
                <a:solidFill>
                  <a:schemeClr val="bg1">
                    <a:lumMod val="75000"/>
                  </a:schemeClr>
                </a:solidFill>
              </a:rPr>
              <a:t>--Tumor necrosis can produce severe inflammation, leading to posterior synechiae and/or PAS</a:t>
            </a:r>
          </a:p>
        </p:txBody>
      </p:sp>
      <p:cxnSp>
        <p:nvCxnSpPr>
          <p:cNvPr id="21" name="Connector: Elbow 20">
            <a:extLst>
              <a:ext uri="{FF2B5EF4-FFF2-40B4-BE49-F238E27FC236}">
                <a16:creationId xmlns:a16="http://schemas.microsoft.com/office/drawing/2014/main" id="{9CBA8279-FC12-404D-8BDA-D555530A6D0D}"/>
              </a:ext>
            </a:extLst>
          </p:cNvPr>
          <p:cNvCxnSpPr>
            <a:cxnSpLocks/>
          </p:cNvCxnSpPr>
          <p:nvPr/>
        </p:nvCxnSpPr>
        <p:spPr>
          <a:xfrm rot="16200000" flipH="1">
            <a:off x="7622331" y="4255514"/>
            <a:ext cx="754914" cy="236191"/>
          </a:xfrm>
          <a:prstGeom prst="bentConnector3">
            <a:avLst>
              <a:gd name="adj1" fmla="val 104419"/>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69" name="Text Box 47">
            <a:extLst>
              <a:ext uri="{FF2B5EF4-FFF2-40B4-BE49-F238E27FC236}">
                <a16:creationId xmlns:a16="http://schemas.microsoft.com/office/drawing/2014/main" id="{4D97FD5C-B901-40BA-9E78-C8EB2D510429}"/>
              </a:ext>
            </a:extLst>
          </p:cNvPr>
          <p:cNvSpPr txBox="1">
            <a:spLocks noChangeArrowheads="1"/>
          </p:cNvSpPr>
          <p:nvPr/>
        </p:nvSpPr>
        <p:spPr bwMode="auto">
          <a:xfrm>
            <a:off x="8053281" y="4596111"/>
            <a:ext cx="807401" cy="338554"/>
          </a:xfrm>
          <a:prstGeom prst="rect">
            <a:avLst/>
          </a:prstGeom>
          <a:no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b="1" dirty="0"/>
              <a:t>Tumor</a:t>
            </a:r>
          </a:p>
        </p:txBody>
      </p:sp>
      <p:sp>
        <p:nvSpPr>
          <p:cNvPr id="60" name="Oval 59">
            <a:extLst>
              <a:ext uri="{FF2B5EF4-FFF2-40B4-BE49-F238E27FC236}">
                <a16:creationId xmlns:a16="http://schemas.microsoft.com/office/drawing/2014/main" id="{CA065540-8F70-427E-B5F7-7CA834BCF4A0}"/>
              </a:ext>
            </a:extLst>
          </p:cNvPr>
          <p:cNvSpPr/>
          <p:nvPr/>
        </p:nvSpPr>
        <p:spPr>
          <a:xfrm>
            <a:off x="8014693" y="4556358"/>
            <a:ext cx="884575" cy="430469"/>
          </a:xfrm>
          <a:prstGeom prst="ellipse">
            <a:avLst/>
          </a:prstGeom>
          <a:noFill/>
          <a:ln>
            <a:solidFill>
              <a:schemeClr val="tx1"/>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Oval 60">
            <a:extLst>
              <a:ext uri="{FF2B5EF4-FFF2-40B4-BE49-F238E27FC236}">
                <a16:creationId xmlns:a16="http://schemas.microsoft.com/office/drawing/2014/main" id="{1D60E733-458F-4513-A33D-57D1D4924388}"/>
              </a:ext>
            </a:extLst>
          </p:cNvPr>
          <p:cNvSpPr/>
          <p:nvPr/>
        </p:nvSpPr>
        <p:spPr>
          <a:xfrm>
            <a:off x="6858000" y="5956965"/>
            <a:ext cx="911200" cy="430469"/>
          </a:xfrm>
          <a:prstGeom prst="ellipse">
            <a:avLst/>
          </a:prstGeom>
          <a:noFill/>
          <a:ln>
            <a:solidFill>
              <a:schemeClr val="tx1"/>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 name="TextBox 54">
            <a:extLst>
              <a:ext uri="{FF2B5EF4-FFF2-40B4-BE49-F238E27FC236}">
                <a16:creationId xmlns:a16="http://schemas.microsoft.com/office/drawing/2014/main" id="{C1EB801A-28D1-48F8-BD32-B399C11303A4}"/>
              </a:ext>
            </a:extLst>
          </p:cNvPr>
          <p:cNvSpPr txBox="1"/>
          <p:nvPr/>
        </p:nvSpPr>
        <p:spPr>
          <a:xfrm>
            <a:off x="1961146" y="4571141"/>
            <a:ext cx="4202882" cy="954107"/>
          </a:xfrm>
          <a:prstGeom prst="rect">
            <a:avLst/>
          </a:prstGeom>
          <a:solidFill>
            <a:schemeClr val="accent5">
              <a:lumMod val="75000"/>
            </a:schemeClr>
          </a:solidFill>
        </p:spPr>
        <p:txBody>
          <a:bodyPr wrap="none" rtlCol="0">
            <a:spAutoFit/>
          </a:bodyPr>
          <a:lstStyle/>
          <a:p>
            <a:r>
              <a:rPr lang="en-US" sz="1400" i="1" dirty="0">
                <a:solidFill>
                  <a:schemeClr val="bg1">
                    <a:lumMod val="50000"/>
                  </a:schemeClr>
                </a:solidFill>
              </a:rPr>
              <a:t>Which tumors are notorious for inducing NVI/NVA?</a:t>
            </a:r>
          </a:p>
          <a:p>
            <a:r>
              <a:rPr lang="en-US" sz="1400" dirty="0">
                <a:solidFill>
                  <a:schemeClr val="bg1">
                    <a:lumMod val="50000"/>
                  </a:schemeClr>
                </a:solidFill>
              </a:rPr>
              <a:t>--Retinoblastoma</a:t>
            </a:r>
          </a:p>
          <a:p>
            <a:r>
              <a:rPr lang="en-US" sz="1400" dirty="0">
                <a:solidFill>
                  <a:schemeClr val="bg1">
                    <a:lumMod val="50000"/>
                  </a:schemeClr>
                </a:solidFill>
              </a:rPr>
              <a:t>--</a:t>
            </a:r>
            <a:r>
              <a:rPr lang="en-US" sz="1400" b="1" dirty="0" err="1">
                <a:solidFill>
                  <a:srgbClr val="0000FF"/>
                </a:solidFill>
              </a:rPr>
              <a:t>Medulloepithelioma</a:t>
            </a:r>
            <a:endParaRPr lang="en-US" sz="1400" b="1" dirty="0">
              <a:solidFill>
                <a:schemeClr val="bg1">
                  <a:lumMod val="50000"/>
                </a:schemeClr>
              </a:solidFill>
            </a:endParaRPr>
          </a:p>
          <a:p>
            <a:r>
              <a:rPr lang="en-US" sz="1400" dirty="0">
                <a:solidFill>
                  <a:schemeClr val="bg1">
                    <a:lumMod val="50000"/>
                  </a:schemeClr>
                </a:solidFill>
              </a:rPr>
              <a:t>--Choroidal melanoma</a:t>
            </a:r>
          </a:p>
        </p:txBody>
      </p:sp>
      <p:sp>
        <p:nvSpPr>
          <p:cNvPr id="64" name="Oval 63">
            <a:extLst>
              <a:ext uri="{FF2B5EF4-FFF2-40B4-BE49-F238E27FC236}">
                <a16:creationId xmlns:a16="http://schemas.microsoft.com/office/drawing/2014/main" id="{B6FDA726-B038-46E1-97EB-CE861F79FF2F}"/>
              </a:ext>
            </a:extLst>
          </p:cNvPr>
          <p:cNvSpPr/>
          <p:nvPr/>
        </p:nvSpPr>
        <p:spPr>
          <a:xfrm>
            <a:off x="1981200" y="4935555"/>
            <a:ext cx="1992477" cy="430469"/>
          </a:xfrm>
          <a:prstGeom prst="ellipse">
            <a:avLst/>
          </a:prstGeom>
          <a:noFill/>
          <a:ln>
            <a:solidFill>
              <a:schemeClr val="tx1"/>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TextBox 64">
            <a:extLst>
              <a:ext uri="{FF2B5EF4-FFF2-40B4-BE49-F238E27FC236}">
                <a16:creationId xmlns:a16="http://schemas.microsoft.com/office/drawing/2014/main" id="{53A81FEA-2B87-4DC1-82E1-7A47FA1F3A48}"/>
              </a:ext>
            </a:extLst>
          </p:cNvPr>
          <p:cNvSpPr txBox="1"/>
          <p:nvPr/>
        </p:nvSpPr>
        <p:spPr>
          <a:xfrm>
            <a:off x="709188" y="830282"/>
            <a:ext cx="4776985" cy="3970318"/>
          </a:xfrm>
          <a:prstGeom prst="rect">
            <a:avLst/>
          </a:prstGeom>
          <a:solidFill>
            <a:schemeClr val="accent1">
              <a:lumMod val="75000"/>
            </a:schemeClr>
          </a:solidFill>
        </p:spPr>
        <p:txBody>
          <a:bodyPr wrap="square" rtlCol="0">
            <a:spAutoFit/>
          </a:bodyPr>
          <a:lstStyle/>
          <a:p>
            <a:r>
              <a:rPr lang="en-US" sz="1400" i="1" dirty="0">
                <a:solidFill>
                  <a:schemeClr val="bg1"/>
                </a:solidFill>
              </a:rPr>
              <a:t>In a nutshell, what sort of tumor is a </a:t>
            </a:r>
            <a:r>
              <a:rPr lang="en-US" sz="1400" dirty="0" err="1">
                <a:solidFill>
                  <a:schemeClr val="bg1"/>
                </a:solidFill>
              </a:rPr>
              <a:t>medulloepithelioma</a:t>
            </a:r>
            <a:r>
              <a:rPr lang="en-US" sz="1400" i="1" dirty="0">
                <a:solidFill>
                  <a:schemeClr val="bg1"/>
                </a:solidFill>
              </a:rPr>
              <a:t>?</a:t>
            </a:r>
          </a:p>
          <a:p>
            <a:r>
              <a:rPr lang="en-US" sz="1400" dirty="0">
                <a:solidFill>
                  <a:schemeClr val="bg1"/>
                </a:solidFill>
              </a:rPr>
              <a:t>A benign but locally very aggressive tumor of the nonpigmented  epithelium of the ciliary body</a:t>
            </a:r>
          </a:p>
          <a:p>
            <a:endParaRPr lang="en-US" sz="1400" i="1" dirty="0">
              <a:solidFill>
                <a:schemeClr val="bg1"/>
              </a:solidFill>
            </a:endParaRPr>
          </a:p>
          <a:p>
            <a:r>
              <a:rPr lang="en-US" sz="1400" i="1" dirty="0">
                <a:solidFill>
                  <a:schemeClr val="bg1"/>
                </a:solidFill>
              </a:rPr>
              <a:t>Is it common, or rare?</a:t>
            </a:r>
          </a:p>
          <a:p>
            <a:r>
              <a:rPr lang="en-US" sz="1400" dirty="0">
                <a:solidFill>
                  <a:schemeClr val="bg1"/>
                </a:solidFill>
              </a:rPr>
              <a:t>Rare</a:t>
            </a:r>
          </a:p>
          <a:p>
            <a:endParaRPr lang="en-US" sz="1400" b="1" dirty="0">
              <a:solidFill>
                <a:schemeClr val="bg1"/>
              </a:solidFill>
            </a:endParaRPr>
          </a:p>
          <a:p>
            <a:r>
              <a:rPr lang="en-US" sz="1400" i="1" dirty="0">
                <a:solidFill>
                  <a:schemeClr val="bg1"/>
                </a:solidFill>
              </a:rPr>
              <a:t>During what life-period does </a:t>
            </a:r>
            <a:r>
              <a:rPr lang="en-US" sz="1400" i="1" dirty="0" err="1">
                <a:solidFill>
                  <a:schemeClr val="bg1"/>
                </a:solidFill>
              </a:rPr>
              <a:t>medulloepithelioma</a:t>
            </a:r>
            <a:r>
              <a:rPr lang="en-US" sz="1400" i="1" dirty="0">
                <a:solidFill>
                  <a:schemeClr val="bg1"/>
                </a:solidFill>
              </a:rPr>
              <a:t> present?</a:t>
            </a:r>
          </a:p>
          <a:p>
            <a:r>
              <a:rPr lang="en-US" sz="1400" dirty="0">
                <a:solidFill>
                  <a:schemeClr val="bg1"/>
                </a:solidFill>
              </a:rPr>
              <a:t>Childhood</a:t>
            </a:r>
          </a:p>
          <a:p>
            <a:endParaRPr lang="en-US" sz="1400" dirty="0">
              <a:solidFill>
                <a:schemeClr val="bg1"/>
              </a:solidFill>
            </a:endParaRPr>
          </a:p>
          <a:p>
            <a:r>
              <a:rPr lang="en-US" sz="1400" i="1" dirty="0">
                <a:solidFill>
                  <a:schemeClr val="bg1"/>
                </a:solidFill>
              </a:rPr>
              <a:t>What clinical findings are commonly present?</a:t>
            </a:r>
          </a:p>
          <a:p>
            <a:r>
              <a:rPr lang="en-US" sz="1400" dirty="0">
                <a:solidFill>
                  <a:schemeClr val="bg1"/>
                </a:solidFill>
              </a:rPr>
              <a:t>--ACG (duh)</a:t>
            </a:r>
          </a:p>
          <a:p>
            <a:r>
              <a:rPr lang="en-US" sz="1400" dirty="0">
                <a:solidFill>
                  <a:schemeClr val="bg1"/>
                </a:solidFill>
              </a:rPr>
              <a:t>--Iris mass</a:t>
            </a:r>
          </a:p>
          <a:p>
            <a:r>
              <a:rPr lang="en-US" sz="1400" dirty="0">
                <a:solidFill>
                  <a:schemeClr val="bg1"/>
                </a:solidFill>
              </a:rPr>
              <a:t>--</a:t>
            </a:r>
            <a:r>
              <a:rPr lang="en-US" sz="1400" dirty="0" err="1">
                <a:solidFill>
                  <a:schemeClr val="bg1"/>
                </a:solidFill>
              </a:rPr>
              <a:t>Hyphema</a:t>
            </a:r>
            <a:endParaRPr lang="en-US" sz="1400" dirty="0">
              <a:solidFill>
                <a:schemeClr val="bg1"/>
              </a:solidFill>
            </a:endParaRPr>
          </a:p>
          <a:p>
            <a:r>
              <a:rPr lang="en-US" sz="1400" dirty="0">
                <a:solidFill>
                  <a:schemeClr val="bg1"/>
                </a:solidFill>
              </a:rPr>
              <a:t>--Sectoral cataract</a:t>
            </a:r>
          </a:p>
          <a:p>
            <a:endParaRPr lang="en-US" sz="1400" dirty="0">
              <a:solidFill>
                <a:schemeClr val="bg1"/>
              </a:solidFill>
            </a:endParaRPr>
          </a:p>
          <a:p>
            <a:r>
              <a:rPr lang="en-US" sz="1400" i="1" dirty="0">
                <a:solidFill>
                  <a:schemeClr val="bg1"/>
                </a:solidFill>
              </a:rPr>
              <a:t>How is it managed?</a:t>
            </a:r>
          </a:p>
          <a:p>
            <a:r>
              <a:rPr lang="en-US" sz="1400" dirty="0">
                <a:solidFill>
                  <a:schemeClr val="bg1"/>
                </a:solidFill>
              </a:rPr>
              <a:t>Enucleation is usually required</a:t>
            </a:r>
          </a:p>
        </p:txBody>
      </p:sp>
    </p:spTree>
    <p:extLst>
      <p:ext uri="{BB962C8B-B14F-4D97-AF65-F5344CB8AC3E}">
        <p14:creationId xmlns:p14="http://schemas.microsoft.com/office/powerpoint/2010/main" val="2545162859"/>
      </p:ext>
    </p:extLst>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252B5A54-C833-45D5-8D4B-FBAE178A745C}"/>
              </a:ext>
            </a:extLst>
          </p:cNvPr>
          <p:cNvSpPr>
            <a:spLocks noGrp="1"/>
          </p:cNvSpPr>
          <p:nvPr>
            <p:ph type="sldNum" sz="quarter" idx="12"/>
          </p:nvPr>
        </p:nvSpPr>
        <p:spPr/>
        <p:txBody>
          <a:bodyPr/>
          <a:lstStyle/>
          <a:p>
            <a:pPr>
              <a:defRPr/>
            </a:pPr>
            <a:fld id="{3E94788E-B940-421F-AF31-4A04D10C579D}" type="slidenum">
              <a:rPr lang="en-US" altLang="en-US" smtClean="0"/>
              <a:pPr>
                <a:defRPr/>
              </a:pPr>
              <a:t>45</a:t>
            </a:fld>
            <a:endParaRPr lang="en-US" altLang="en-US"/>
          </a:p>
        </p:txBody>
      </p:sp>
      <p:pic>
        <p:nvPicPr>
          <p:cNvPr id="6" name="Picture 5">
            <a:extLst>
              <a:ext uri="{FF2B5EF4-FFF2-40B4-BE49-F238E27FC236}">
                <a16:creationId xmlns:a16="http://schemas.microsoft.com/office/drawing/2014/main" id="{F9BA7C9B-3E75-45E2-8BF2-313C2A1E8299}"/>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066001" y="1170992"/>
            <a:ext cx="7011997" cy="5043049"/>
          </a:xfrm>
          <a:prstGeom prst="rect">
            <a:avLst/>
          </a:prstGeom>
        </p:spPr>
      </p:pic>
      <p:sp>
        <p:nvSpPr>
          <p:cNvPr id="7" name="Oval 6">
            <a:extLst>
              <a:ext uri="{FF2B5EF4-FFF2-40B4-BE49-F238E27FC236}">
                <a16:creationId xmlns:a16="http://schemas.microsoft.com/office/drawing/2014/main" id="{E2F05719-0B0B-4F89-AB3B-8D030E8A4C65}"/>
              </a:ext>
            </a:extLst>
          </p:cNvPr>
          <p:cNvSpPr/>
          <p:nvPr/>
        </p:nvSpPr>
        <p:spPr>
          <a:xfrm>
            <a:off x="3505200" y="3616317"/>
            <a:ext cx="2438400" cy="609600"/>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Oval 7">
            <a:extLst>
              <a:ext uri="{FF2B5EF4-FFF2-40B4-BE49-F238E27FC236}">
                <a16:creationId xmlns:a16="http://schemas.microsoft.com/office/drawing/2014/main" id="{FE4C85A1-D69D-44F6-A6C5-C8585FE373F4}"/>
              </a:ext>
            </a:extLst>
          </p:cNvPr>
          <p:cNvSpPr/>
          <p:nvPr/>
        </p:nvSpPr>
        <p:spPr>
          <a:xfrm>
            <a:off x="1905000" y="1253818"/>
            <a:ext cx="1219200" cy="845125"/>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Oval 8">
            <a:extLst>
              <a:ext uri="{FF2B5EF4-FFF2-40B4-BE49-F238E27FC236}">
                <a16:creationId xmlns:a16="http://schemas.microsoft.com/office/drawing/2014/main" id="{E34EE477-1920-433E-BF7F-8086017AE807}"/>
              </a:ext>
            </a:extLst>
          </p:cNvPr>
          <p:cNvSpPr/>
          <p:nvPr/>
        </p:nvSpPr>
        <p:spPr>
          <a:xfrm>
            <a:off x="5181600" y="1120828"/>
            <a:ext cx="2133600" cy="457200"/>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a:extLst>
              <a:ext uri="{FF2B5EF4-FFF2-40B4-BE49-F238E27FC236}">
                <a16:creationId xmlns:a16="http://schemas.microsoft.com/office/drawing/2014/main" id="{AA515EB8-60B1-4E84-B297-08A7D87DAEC6}"/>
              </a:ext>
            </a:extLst>
          </p:cNvPr>
          <p:cNvSpPr/>
          <p:nvPr/>
        </p:nvSpPr>
        <p:spPr>
          <a:xfrm rot="1646053">
            <a:off x="6234666" y="3883128"/>
            <a:ext cx="1968016" cy="2620427"/>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Oval 10">
            <a:extLst>
              <a:ext uri="{FF2B5EF4-FFF2-40B4-BE49-F238E27FC236}">
                <a16:creationId xmlns:a16="http://schemas.microsoft.com/office/drawing/2014/main" id="{9245804D-55D7-4E78-8C1C-5F3330655F79}"/>
              </a:ext>
            </a:extLst>
          </p:cNvPr>
          <p:cNvSpPr/>
          <p:nvPr/>
        </p:nvSpPr>
        <p:spPr>
          <a:xfrm>
            <a:off x="3505200" y="5673717"/>
            <a:ext cx="1066800" cy="590488"/>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Oval 11">
            <a:extLst>
              <a:ext uri="{FF2B5EF4-FFF2-40B4-BE49-F238E27FC236}">
                <a16:creationId xmlns:a16="http://schemas.microsoft.com/office/drawing/2014/main" id="{615C42DC-D348-4103-B97F-1EC1068EB0D5}"/>
              </a:ext>
            </a:extLst>
          </p:cNvPr>
          <p:cNvSpPr/>
          <p:nvPr/>
        </p:nvSpPr>
        <p:spPr>
          <a:xfrm>
            <a:off x="914400" y="4530717"/>
            <a:ext cx="1676400" cy="590488"/>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Oval 12">
            <a:extLst>
              <a:ext uri="{FF2B5EF4-FFF2-40B4-BE49-F238E27FC236}">
                <a16:creationId xmlns:a16="http://schemas.microsoft.com/office/drawing/2014/main" id="{391EA64C-EFCE-4982-A280-0440B76EA210}"/>
              </a:ext>
            </a:extLst>
          </p:cNvPr>
          <p:cNvSpPr/>
          <p:nvPr/>
        </p:nvSpPr>
        <p:spPr>
          <a:xfrm>
            <a:off x="1062688" y="2149107"/>
            <a:ext cx="1676400" cy="447644"/>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Oval 13">
            <a:extLst>
              <a:ext uri="{FF2B5EF4-FFF2-40B4-BE49-F238E27FC236}">
                <a16:creationId xmlns:a16="http://schemas.microsoft.com/office/drawing/2014/main" id="{4CD8B528-C166-403C-BDC2-F053D9788C7B}"/>
              </a:ext>
            </a:extLst>
          </p:cNvPr>
          <p:cNvSpPr/>
          <p:nvPr/>
        </p:nvSpPr>
        <p:spPr>
          <a:xfrm>
            <a:off x="5638800" y="1639995"/>
            <a:ext cx="1981200" cy="447644"/>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Oval 14">
            <a:extLst>
              <a:ext uri="{FF2B5EF4-FFF2-40B4-BE49-F238E27FC236}">
                <a16:creationId xmlns:a16="http://schemas.microsoft.com/office/drawing/2014/main" id="{A3BC94C8-FEBF-4063-B226-8767F9F022D0}"/>
              </a:ext>
            </a:extLst>
          </p:cNvPr>
          <p:cNvSpPr/>
          <p:nvPr/>
        </p:nvSpPr>
        <p:spPr>
          <a:xfrm>
            <a:off x="4038600" y="2098943"/>
            <a:ext cx="689912" cy="447644"/>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Oval 15">
            <a:extLst>
              <a:ext uri="{FF2B5EF4-FFF2-40B4-BE49-F238E27FC236}">
                <a16:creationId xmlns:a16="http://schemas.microsoft.com/office/drawing/2014/main" id="{C85731BD-C16E-40EB-B6DB-458F499B7B84}"/>
              </a:ext>
            </a:extLst>
          </p:cNvPr>
          <p:cNvSpPr/>
          <p:nvPr/>
        </p:nvSpPr>
        <p:spPr>
          <a:xfrm>
            <a:off x="2975113" y="1029213"/>
            <a:ext cx="1219200" cy="447644"/>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Oval 17">
            <a:extLst>
              <a:ext uri="{FF2B5EF4-FFF2-40B4-BE49-F238E27FC236}">
                <a16:creationId xmlns:a16="http://schemas.microsoft.com/office/drawing/2014/main" id="{32FC0381-ACAE-43AA-98F1-20B58145137D}"/>
              </a:ext>
            </a:extLst>
          </p:cNvPr>
          <p:cNvSpPr/>
          <p:nvPr/>
        </p:nvSpPr>
        <p:spPr>
          <a:xfrm>
            <a:off x="771396" y="5974061"/>
            <a:ext cx="1676400" cy="447644"/>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TextBox 16">
            <a:extLst>
              <a:ext uri="{FF2B5EF4-FFF2-40B4-BE49-F238E27FC236}">
                <a16:creationId xmlns:a16="http://schemas.microsoft.com/office/drawing/2014/main" id="{B5118414-DC87-4AE6-94EF-4098A6BABA81}"/>
              </a:ext>
            </a:extLst>
          </p:cNvPr>
          <p:cNvSpPr txBox="1"/>
          <p:nvPr/>
        </p:nvSpPr>
        <p:spPr>
          <a:xfrm>
            <a:off x="2259496" y="189094"/>
            <a:ext cx="4607480" cy="400110"/>
          </a:xfrm>
          <a:prstGeom prst="rect">
            <a:avLst/>
          </a:prstGeom>
          <a:solidFill>
            <a:schemeClr val="accent1">
              <a:lumMod val="60000"/>
              <a:lumOff val="40000"/>
            </a:schemeClr>
          </a:solidFill>
        </p:spPr>
        <p:txBody>
          <a:bodyPr wrap="none" rtlCol="0">
            <a:spAutoFit/>
          </a:bodyPr>
          <a:lstStyle/>
          <a:p>
            <a:pPr algn="ctr"/>
            <a:r>
              <a:rPr lang="en-US" sz="2000" b="1" dirty="0"/>
              <a:t>Secondary Angle Closure Glaucoma</a:t>
            </a:r>
          </a:p>
        </p:txBody>
      </p:sp>
    </p:spTree>
    <p:extLst>
      <p:ext uri="{BB962C8B-B14F-4D97-AF65-F5344CB8AC3E}">
        <p14:creationId xmlns:p14="http://schemas.microsoft.com/office/powerpoint/2010/main" val="3431301963"/>
      </p:ext>
    </p:extLst>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Rectangle 2">
            <a:extLst>
              <a:ext uri="{FF2B5EF4-FFF2-40B4-BE49-F238E27FC236}">
                <a16:creationId xmlns:a16="http://schemas.microsoft.com/office/drawing/2014/main" id="{91537DFF-FE3D-41F1-B41A-099239F8D93A}"/>
              </a:ext>
            </a:extLst>
          </p:cNvPr>
          <p:cNvSpPr>
            <a:spLocks noGrp="1" noChangeArrowheads="1"/>
          </p:cNvSpPr>
          <p:nvPr>
            <p:ph type="title"/>
          </p:nvPr>
        </p:nvSpPr>
        <p:spPr>
          <a:xfrm>
            <a:off x="457200" y="304800"/>
            <a:ext cx="7543800" cy="563562"/>
          </a:xfrm>
        </p:spPr>
        <p:txBody>
          <a:bodyPr/>
          <a:lstStyle/>
          <a:p>
            <a:pPr eaLnBrk="1" hangingPunct="1"/>
            <a:r>
              <a:rPr lang="en-US" altLang="en-US" sz="3500" dirty="0"/>
              <a:t>Q</a:t>
            </a:r>
          </a:p>
        </p:txBody>
      </p:sp>
      <p:sp>
        <p:nvSpPr>
          <p:cNvPr id="31" name="Text Box 15">
            <a:extLst>
              <a:ext uri="{FF2B5EF4-FFF2-40B4-BE49-F238E27FC236}">
                <a16:creationId xmlns:a16="http://schemas.microsoft.com/office/drawing/2014/main" id="{22464BD2-DDBB-4E5E-94D1-AAA4A8B4880D}"/>
              </a:ext>
            </a:extLst>
          </p:cNvPr>
          <p:cNvSpPr txBox="1">
            <a:spLocks noChangeArrowheads="1"/>
          </p:cNvSpPr>
          <p:nvPr/>
        </p:nvSpPr>
        <p:spPr bwMode="auto">
          <a:xfrm>
            <a:off x="571499" y="2151727"/>
            <a:ext cx="8001000" cy="3293209"/>
          </a:xfrm>
          <a:prstGeom prst="rect">
            <a:avLst/>
          </a:prstGeom>
          <a:solidFill>
            <a:schemeClr val="accent5">
              <a:lumMod val="75000"/>
            </a:schemeClr>
          </a:solidFill>
          <a:ln>
            <a:noFill/>
          </a:ln>
          <a:effectLst/>
        </p:spPr>
        <p:txBody>
          <a:bodyPr wrap="square">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n-US" altLang="en-US" sz="1600" i="1" dirty="0">
                <a:solidFill>
                  <a:schemeClr val="bg1">
                    <a:lumMod val="50000"/>
                  </a:schemeClr>
                </a:solidFill>
              </a:rPr>
              <a:t>What does </a:t>
            </a:r>
            <a:r>
              <a:rPr lang="en-US" altLang="en-US" sz="1600" b="1" dirty="0">
                <a:solidFill>
                  <a:schemeClr val="bg1">
                    <a:lumMod val="50000"/>
                  </a:schemeClr>
                </a:solidFill>
              </a:rPr>
              <a:t>pupillary block</a:t>
            </a:r>
            <a:r>
              <a:rPr lang="en-US" altLang="en-US" sz="1600" dirty="0">
                <a:solidFill>
                  <a:schemeClr val="bg1">
                    <a:lumMod val="50000"/>
                  </a:schemeClr>
                </a:solidFill>
              </a:rPr>
              <a:t> </a:t>
            </a:r>
            <a:r>
              <a:rPr lang="en-US" altLang="en-US" sz="1600" i="1" dirty="0">
                <a:solidFill>
                  <a:schemeClr val="bg1">
                    <a:lumMod val="50000"/>
                  </a:schemeClr>
                </a:solidFill>
              </a:rPr>
              <a:t>refer to, exactly?</a:t>
            </a:r>
          </a:p>
          <a:p>
            <a:pPr eaLnBrk="1" hangingPunct="1"/>
            <a:r>
              <a:rPr lang="en-US" altLang="en-US" sz="1600" dirty="0">
                <a:solidFill>
                  <a:schemeClr val="bg1">
                    <a:lumMod val="50000"/>
                  </a:schemeClr>
                </a:solidFill>
              </a:rPr>
              <a:t>It refers to </a:t>
            </a:r>
            <a:r>
              <a:rPr lang="en-US" altLang="en-US" sz="1600" b="1" u="sng" dirty="0">
                <a:solidFill>
                  <a:srgbClr val="0000FF"/>
                </a:solidFill>
              </a:rPr>
              <a:t>contact between the  pupil margin  and the  lens  </a:t>
            </a:r>
            <a:r>
              <a:rPr lang="en-US" altLang="en-US" sz="1600" dirty="0">
                <a:solidFill>
                  <a:schemeClr val="bg1">
                    <a:lumMod val="50000"/>
                  </a:schemeClr>
                </a:solidFill>
              </a:rPr>
              <a:t>that impedes the normal flow of aqueous from the  posterior chamber (PC)  to the  anterior chamber (AC)  through the pupillary aperture. </a:t>
            </a:r>
          </a:p>
          <a:p>
            <a:pPr eaLnBrk="1" hangingPunct="1"/>
            <a:endParaRPr lang="en-US" altLang="en-US" sz="1600" dirty="0">
              <a:solidFill>
                <a:schemeClr val="bg1">
                  <a:lumMod val="50000"/>
                </a:schemeClr>
              </a:solidFill>
            </a:endParaRPr>
          </a:p>
          <a:p>
            <a:pPr eaLnBrk="1" hangingPunct="1"/>
            <a:r>
              <a:rPr lang="en-US" altLang="en-US" sz="1600" dirty="0">
                <a:solidFill>
                  <a:schemeClr val="bg1">
                    <a:lumMod val="50000"/>
                  </a:schemeClr>
                </a:solidFill>
              </a:rPr>
              <a:t>Pupillary block leads to the development of a  pressure gradient  across the iris, which causes the iris to  bow forward . </a:t>
            </a:r>
            <a:r>
              <a:rPr lang="en-US" altLang="en-US" sz="1600" b="1" dirty="0">
                <a:solidFill>
                  <a:schemeClr val="bg1">
                    <a:lumMod val="50000"/>
                  </a:schemeClr>
                </a:solidFill>
              </a:rPr>
              <a:t>If the iris bows far enough, the peripheral iris will come into apposition with and occlude the drainage angle, precipitating acute closure of the angle and a prodigious rise in IOP.</a:t>
            </a:r>
          </a:p>
          <a:p>
            <a:pPr eaLnBrk="1" hangingPunct="1"/>
            <a:endParaRPr lang="en-US" altLang="en-US" sz="1600" b="1" dirty="0">
              <a:solidFill>
                <a:schemeClr val="bg1">
                  <a:lumMod val="50000"/>
                </a:schemeClr>
              </a:solidFill>
            </a:endParaRPr>
          </a:p>
          <a:p>
            <a:pPr eaLnBrk="1" hangingPunct="1"/>
            <a:r>
              <a:rPr lang="en-US" altLang="en-US" sz="1600" i="1" dirty="0">
                <a:solidFill>
                  <a:schemeClr val="bg1">
                    <a:lumMod val="50000"/>
                  </a:schemeClr>
                </a:solidFill>
              </a:rPr>
              <a:t>The posterior chamber? I didn’t know the vitreous was involved.</a:t>
            </a:r>
          </a:p>
          <a:p>
            <a:pPr eaLnBrk="1" hangingPunct="1"/>
            <a:r>
              <a:rPr lang="en-US" altLang="en-US" sz="1600" dirty="0">
                <a:solidFill>
                  <a:schemeClr val="bg1">
                    <a:lumMod val="50000"/>
                  </a:schemeClr>
                </a:solidFill>
              </a:rPr>
              <a:t>It isn’t. The posterior chamber is the space immediately behind the  iris  and anterior to the  lens/zonules . Vitreous resides in the  vitreous cavity . </a:t>
            </a:r>
            <a:endParaRPr lang="en-US" altLang="en-US" sz="1600" i="1" dirty="0">
              <a:solidFill>
                <a:schemeClr val="bg1">
                  <a:lumMod val="50000"/>
                </a:schemeClr>
              </a:solidFill>
            </a:endParaRPr>
          </a:p>
        </p:txBody>
      </p:sp>
      <p:sp>
        <p:nvSpPr>
          <p:cNvPr id="3" name="TextBox 2">
            <a:extLst>
              <a:ext uri="{FF2B5EF4-FFF2-40B4-BE49-F238E27FC236}">
                <a16:creationId xmlns:a16="http://schemas.microsoft.com/office/drawing/2014/main" id="{CBF34F97-A4FC-49F2-84B3-09A6A1ED1378}"/>
              </a:ext>
            </a:extLst>
          </p:cNvPr>
          <p:cNvSpPr txBox="1"/>
          <p:nvPr/>
        </p:nvSpPr>
        <p:spPr>
          <a:xfrm>
            <a:off x="588049" y="2986803"/>
            <a:ext cx="7997702" cy="523220"/>
          </a:xfrm>
          <a:prstGeom prst="rect">
            <a:avLst/>
          </a:prstGeom>
          <a:solidFill>
            <a:srgbClr val="002060"/>
          </a:solidFill>
        </p:spPr>
        <p:txBody>
          <a:bodyPr wrap="none" rtlCol="0">
            <a:spAutoFit/>
          </a:bodyPr>
          <a:lstStyle/>
          <a:p>
            <a:r>
              <a:rPr lang="en-US" sz="1400" i="1" dirty="0">
                <a:solidFill>
                  <a:schemeClr val="bg1"/>
                </a:solidFill>
              </a:rPr>
              <a:t>In which pupil position—constricted, mid-dilated or fully dilated—is such contact likely to develop?</a:t>
            </a:r>
          </a:p>
          <a:p>
            <a:r>
              <a:rPr lang="en-US" sz="1400" dirty="0">
                <a:solidFill>
                  <a:srgbClr val="002060"/>
                </a:solidFill>
              </a:rPr>
              <a:t>The mid-dilated position is the danger zone for the development of pupillary block</a:t>
            </a:r>
          </a:p>
        </p:txBody>
      </p:sp>
      <p:sp>
        <p:nvSpPr>
          <p:cNvPr id="4" name="Star: 5 Points 3">
            <a:extLst>
              <a:ext uri="{FF2B5EF4-FFF2-40B4-BE49-F238E27FC236}">
                <a16:creationId xmlns:a16="http://schemas.microsoft.com/office/drawing/2014/main" id="{ABC7CFA8-ADCF-4247-81A7-7E15D6C1B721}"/>
              </a:ext>
            </a:extLst>
          </p:cNvPr>
          <p:cNvSpPr/>
          <p:nvPr/>
        </p:nvSpPr>
        <p:spPr>
          <a:xfrm>
            <a:off x="1295400" y="2362200"/>
            <a:ext cx="304800" cy="304800"/>
          </a:xfrm>
          <a:prstGeom prst="star5">
            <a:avLst/>
          </a:prstGeom>
          <a:solidFill>
            <a:srgbClr val="0000FF"/>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Star: 5 Points 9">
            <a:extLst>
              <a:ext uri="{FF2B5EF4-FFF2-40B4-BE49-F238E27FC236}">
                <a16:creationId xmlns:a16="http://schemas.microsoft.com/office/drawing/2014/main" id="{58ADFA38-F09E-4A3E-BDA2-48EE119A4836}"/>
              </a:ext>
            </a:extLst>
          </p:cNvPr>
          <p:cNvSpPr/>
          <p:nvPr/>
        </p:nvSpPr>
        <p:spPr>
          <a:xfrm>
            <a:off x="6324600" y="2381250"/>
            <a:ext cx="304800" cy="304800"/>
          </a:xfrm>
          <a:prstGeom prst="star5">
            <a:avLst/>
          </a:prstGeom>
          <a:solidFill>
            <a:srgbClr val="0000FF"/>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Text Box 35">
            <a:extLst>
              <a:ext uri="{FF2B5EF4-FFF2-40B4-BE49-F238E27FC236}">
                <a16:creationId xmlns:a16="http://schemas.microsoft.com/office/drawing/2014/main" id="{12DCC8B4-FE70-455B-A295-037FF592B398}"/>
              </a:ext>
            </a:extLst>
          </p:cNvPr>
          <p:cNvSpPr txBox="1">
            <a:spLocks noChangeArrowheads="1"/>
          </p:cNvSpPr>
          <p:nvPr/>
        </p:nvSpPr>
        <p:spPr bwMode="auto">
          <a:xfrm>
            <a:off x="1190847" y="1295400"/>
            <a:ext cx="2473754"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t>w/ Pupillary Block</a:t>
            </a:r>
          </a:p>
        </p:txBody>
      </p:sp>
      <p:sp>
        <p:nvSpPr>
          <p:cNvPr id="11" name="Text Box 36">
            <a:extLst>
              <a:ext uri="{FF2B5EF4-FFF2-40B4-BE49-F238E27FC236}">
                <a16:creationId xmlns:a16="http://schemas.microsoft.com/office/drawing/2014/main" id="{5DD6687A-5FD4-4FFC-A51B-26A48C73C0A6}"/>
              </a:ext>
            </a:extLst>
          </p:cNvPr>
          <p:cNvSpPr txBox="1">
            <a:spLocks noChangeArrowheads="1"/>
          </p:cNvSpPr>
          <p:nvPr/>
        </p:nvSpPr>
        <p:spPr bwMode="auto">
          <a:xfrm>
            <a:off x="5181600" y="1295400"/>
            <a:ext cx="2630848"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solidFill>
                  <a:schemeClr val="bg1">
                    <a:lumMod val="75000"/>
                  </a:schemeClr>
                </a:solidFill>
              </a:rPr>
              <a:t>w/o Pupillary Block</a:t>
            </a:r>
          </a:p>
        </p:txBody>
      </p:sp>
      <p:sp>
        <p:nvSpPr>
          <p:cNvPr id="15" name="TextBox 14">
            <a:extLst>
              <a:ext uri="{FF2B5EF4-FFF2-40B4-BE49-F238E27FC236}">
                <a16:creationId xmlns:a16="http://schemas.microsoft.com/office/drawing/2014/main" id="{EE3A6781-0A64-4F47-A43A-4FD59521F13F}"/>
              </a:ext>
            </a:extLst>
          </p:cNvPr>
          <p:cNvSpPr txBox="1"/>
          <p:nvPr/>
        </p:nvSpPr>
        <p:spPr>
          <a:xfrm>
            <a:off x="2259496" y="189094"/>
            <a:ext cx="4607480" cy="400110"/>
          </a:xfrm>
          <a:prstGeom prst="rect">
            <a:avLst/>
          </a:prstGeom>
          <a:solidFill>
            <a:schemeClr val="accent1">
              <a:lumMod val="60000"/>
              <a:lumOff val="40000"/>
            </a:schemeClr>
          </a:solidFill>
        </p:spPr>
        <p:txBody>
          <a:bodyPr wrap="none" rtlCol="0">
            <a:spAutoFit/>
          </a:bodyPr>
          <a:lstStyle/>
          <a:p>
            <a:pPr algn="ctr"/>
            <a:r>
              <a:rPr lang="en-US" sz="2000" b="1" dirty="0"/>
              <a:t>Secondary Angle Closure Glaucoma</a:t>
            </a:r>
          </a:p>
        </p:txBody>
      </p:sp>
      <p:cxnSp>
        <p:nvCxnSpPr>
          <p:cNvPr id="16" name="Straight Arrow Connector 15">
            <a:extLst>
              <a:ext uri="{FF2B5EF4-FFF2-40B4-BE49-F238E27FC236}">
                <a16:creationId xmlns:a16="http://schemas.microsoft.com/office/drawing/2014/main" id="{070A9186-8691-4D4F-97F1-53BE6388A7D9}"/>
              </a:ext>
            </a:extLst>
          </p:cNvPr>
          <p:cNvCxnSpPr>
            <a:stCxn id="15" idx="2"/>
          </p:cNvCxnSpPr>
          <p:nvPr/>
        </p:nvCxnSpPr>
        <p:spPr>
          <a:xfrm flipH="1">
            <a:off x="2971800" y="589204"/>
            <a:ext cx="1591436" cy="706196"/>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7" name="Straight Arrow Connector 16">
            <a:extLst>
              <a:ext uri="{FF2B5EF4-FFF2-40B4-BE49-F238E27FC236}">
                <a16:creationId xmlns:a16="http://schemas.microsoft.com/office/drawing/2014/main" id="{A1EDADE5-88FF-41D7-93A1-DA58C2FBB3C4}"/>
              </a:ext>
            </a:extLst>
          </p:cNvPr>
          <p:cNvCxnSpPr>
            <a:cxnSpLocks/>
          </p:cNvCxnSpPr>
          <p:nvPr/>
        </p:nvCxnSpPr>
        <p:spPr>
          <a:xfrm>
            <a:off x="4572000" y="589204"/>
            <a:ext cx="1600200" cy="706196"/>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666556998"/>
      </p:ext>
    </p:extLst>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Rectangle 2">
            <a:extLst>
              <a:ext uri="{FF2B5EF4-FFF2-40B4-BE49-F238E27FC236}">
                <a16:creationId xmlns:a16="http://schemas.microsoft.com/office/drawing/2014/main" id="{91537DFF-FE3D-41F1-B41A-099239F8D93A}"/>
              </a:ext>
            </a:extLst>
          </p:cNvPr>
          <p:cNvSpPr>
            <a:spLocks noGrp="1" noChangeArrowheads="1"/>
          </p:cNvSpPr>
          <p:nvPr>
            <p:ph type="title"/>
          </p:nvPr>
        </p:nvSpPr>
        <p:spPr>
          <a:xfrm>
            <a:off x="457200" y="304800"/>
            <a:ext cx="7543800" cy="563562"/>
          </a:xfrm>
        </p:spPr>
        <p:txBody>
          <a:bodyPr/>
          <a:lstStyle/>
          <a:p>
            <a:pPr eaLnBrk="1" hangingPunct="1"/>
            <a:r>
              <a:rPr lang="en-US" altLang="en-US" sz="3500" dirty="0"/>
              <a:t>A</a:t>
            </a:r>
          </a:p>
        </p:txBody>
      </p:sp>
      <p:sp>
        <p:nvSpPr>
          <p:cNvPr id="31" name="Text Box 15">
            <a:extLst>
              <a:ext uri="{FF2B5EF4-FFF2-40B4-BE49-F238E27FC236}">
                <a16:creationId xmlns:a16="http://schemas.microsoft.com/office/drawing/2014/main" id="{22464BD2-DDBB-4E5E-94D1-AAA4A8B4880D}"/>
              </a:ext>
            </a:extLst>
          </p:cNvPr>
          <p:cNvSpPr txBox="1">
            <a:spLocks noChangeArrowheads="1"/>
          </p:cNvSpPr>
          <p:nvPr/>
        </p:nvSpPr>
        <p:spPr bwMode="auto">
          <a:xfrm>
            <a:off x="571499" y="2151727"/>
            <a:ext cx="8001000" cy="3293209"/>
          </a:xfrm>
          <a:prstGeom prst="rect">
            <a:avLst/>
          </a:prstGeom>
          <a:solidFill>
            <a:schemeClr val="accent5">
              <a:lumMod val="75000"/>
            </a:schemeClr>
          </a:solidFill>
          <a:ln>
            <a:noFill/>
          </a:ln>
          <a:effectLst/>
        </p:spPr>
        <p:txBody>
          <a:bodyPr wrap="square">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n-US" altLang="en-US" sz="1600" i="1" dirty="0">
                <a:solidFill>
                  <a:schemeClr val="bg1">
                    <a:lumMod val="50000"/>
                  </a:schemeClr>
                </a:solidFill>
              </a:rPr>
              <a:t>What does </a:t>
            </a:r>
            <a:r>
              <a:rPr lang="en-US" altLang="en-US" sz="1600" b="1" dirty="0">
                <a:solidFill>
                  <a:schemeClr val="bg1">
                    <a:lumMod val="50000"/>
                  </a:schemeClr>
                </a:solidFill>
              </a:rPr>
              <a:t>pupillary block</a:t>
            </a:r>
            <a:r>
              <a:rPr lang="en-US" altLang="en-US" sz="1600" dirty="0">
                <a:solidFill>
                  <a:schemeClr val="bg1">
                    <a:lumMod val="50000"/>
                  </a:schemeClr>
                </a:solidFill>
              </a:rPr>
              <a:t> </a:t>
            </a:r>
            <a:r>
              <a:rPr lang="en-US" altLang="en-US" sz="1600" i="1" dirty="0">
                <a:solidFill>
                  <a:schemeClr val="bg1">
                    <a:lumMod val="50000"/>
                  </a:schemeClr>
                </a:solidFill>
              </a:rPr>
              <a:t>refer to, exactly?</a:t>
            </a:r>
          </a:p>
          <a:p>
            <a:pPr eaLnBrk="1" hangingPunct="1"/>
            <a:r>
              <a:rPr lang="en-US" altLang="en-US" sz="1600" dirty="0">
                <a:solidFill>
                  <a:schemeClr val="bg1">
                    <a:lumMod val="50000"/>
                  </a:schemeClr>
                </a:solidFill>
              </a:rPr>
              <a:t>It refers to </a:t>
            </a:r>
            <a:r>
              <a:rPr lang="en-US" altLang="en-US" sz="1600" b="1" u="sng" dirty="0">
                <a:solidFill>
                  <a:srgbClr val="0000FF"/>
                </a:solidFill>
              </a:rPr>
              <a:t>contact between the  pupil margin  and the  lens  </a:t>
            </a:r>
            <a:r>
              <a:rPr lang="en-US" altLang="en-US" sz="1600" dirty="0">
                <a:solidFill>
                  <a:schemeClr val="bg1">
                    <a:lumMod val="50000"/>
                  </a:schemeClr>
                </a:solidFill>
              </a:rPr>
              <a:t>that impedes the normal flow of aqueous from the  posterior chamber (PC)  to the  anterior chamber (AC)  through the pupillary aperture. </a:t>
            </a:r>
          </a:p>
          <a:p>
            <a:pPr eaLnBrk="1" hangingPunct="1"/>
            <a:endParaRPr lang="en-US" altLang="en-US" sz="1600" dirty="0">
              <a:solidFill>
                <a:schemeClr val="bg1">
                  <a:lumMod val="50000"/>
                </a:schemeClr>
              </a:solidFill>
            </a:endParaRPr>
          </a:p>
          <a:p>
            <a:pPr eaLnBrk="1" hangingPunct="1"/>
            <a:r>
              <a:rPr lang="en-US" altLang="en-US" sz="1600" dirty="0">
                <a:solidFill>
                  <a:schemeClr val="bg1">
                    <a:lumMod val="50000"/>
                  </a:schemeClr>
                </a:solidFill>
              </a:rPr>
              <a:t>Pupillary block leads to the development of a  pressure gradient  across the iris, which causes the iris to  bow forward . </a:t>
            </a:r>
            <a:r>
              <a:rPr lang="en-US" altLang="en-US" sz="1600" b="1" dirty="0">
                <a:solidFill>
                  <a:schemeClr val="bg1">
                    <a:lumMod val="50000"/>
                  </a:schemeClr>
                </a:solidFill>
              </a:rPr>
              <a:t>If the iris bows far enough, the peripheral iris will come into apposition with and occlude the drainage angle, precipitating acute closure of the angle and a prodigious rise in IOP.</a:t>
            </a:r>
          </a:p>
          <a:p>
            <a:pPr eaLnBrk="1" hangingPunct="1"/>
            <a:endParaRPr lang="en-US" altLang="en-US" sz="1600" b="1" dirty="0">
              <a:solidFill>
                <a:schemeClr val="bg1">
                  <a:lumMod val="50000"/>
                </a:schemeClr>
              </a:solidFill>
            </a:endParaRPr>
          </a:p>
          <a:p>
            <a:pPr eaLnBrk="1" hangingPunct="1"/>
            <a:r>
              <a:rPr lang="en-US" altLang="en-US" sz="1600" i="1" dirty="0">
                <a:solidFill>
                  <a:schemeClr val="bg1">
                    <a:lumMod val="50000"/>
                  </a:schemeClr>
                </a:solidFill>
              </a:rPr>
              <a:t>The posterior chamber? I didn’t know the vitreous was involved.</a:t>
            </a:r>
          </a:p>
          <a:p>
            <a:pPr eaLnBrk="1" hangingPunct="1"/>
            <a:r>
              <a:rPr lang="en-US" altLang="en-US" sz="1600" dirty="0">
                <a:solidFill>
                  <a:schemeClr val="bg1">
                    <a:lumMod val="50000"/>
                  </a:schemeClr>
                </a:solidFill>
              </a:rPr>
              <a:t>It isn’t. The posterior chamber is the space immediately behind the  iris  and anterior to the  lens/zonules . Vitreous resides in the  vitreous cavity . </a:t>
            </a:r>
            <a:endParaRPr lang="en-US" altLang="en-US" sz="1600" i="1" dirty="0">
              <a:solidFill>
                <a:schemeClr val="bg1">
                  <a:lumMod val="50000"/>
                </a:schemeClr>
              </a:solidFill>
            </a:endParaRPr>
          </a:p>
        </p:txBody>
      </p:sp>
      <p:sp>
        <p:nvSpPr>
          <p:cNvPr id="3" name="TextBox 2">
            <a:extLst>
              <a:ext uri="{FF2B5EF4-FFF2-40B4-BE49-F238E27FC236}">
                <a16:creationId xmlns:a16="http://schemas.microsoft.com/office/drawing/2014/main" id="{CBF34F97-A4FC-49F2-84B3-09A6A1ED1378}"/>
              </a:ext>
            </a:extLst>
          </p:cNvPr>
          <p:cNvSpPr txBox="1"/>
          <p:nvPr/>
        </p:nvSpPr>
        <p:spPr>
          <a:xfrm>
            <a:off x="588049" y="2986803"/>
            <a:ext cx="7997702" cy="523220"/>
          </a:xfrm>
          <a:prstGeom prst="rect">
            <a:avLst/>
          </a:prstGeom>
          <a:solidFill>
            <a:srgbClr val="002060"/>
          </a:solidFill>
        </p:spPr>
        <p:txBody>
          <a:bodyPr wrap="none" rtlCol="0">
            <a:spAutoFit/>
          </a:bodyPr>
          <a:lstStyle/>
          <a:p>
            <a:r>
              <a:rPr lang="en-US" sz="1400" i="1" dirty="0">
                <a:solidFill>
                  <a:schemeClr val="bg1"/>
                </a:solidFill>
              </a:rPr>
              <a:t>In which pupil position—constricted, mid-dilated or fully dilated—is such contact likely to develop?</a:t>
            </a:r>
          </a:p>
          <a:p>
            <a:r>
              <a:rPr lang="en-US" sz="1400" dirty="0">
                <a:solidFill>
                  <a:schemeClr val="bg1"/>
                </a:solidFill>
              </a:rPr>
              <a:t>The </a:t>
            </a:r>
            <a:r>
              <a:rPr lang="en-US" sz="1400" b="1" dirty="0">
                <a:solidFill>
                  <a:srgbClr val="FFFF00"/>
                </a:solidFill>
              </a:rPr>
              <a:t>mid-dilated position </a:t>
            </a:r>
            <a:r>
              <a:rPr lang="en-US" sz="1400" dirty="0">
                <a:solidFill>
                  <a:schemeClr val="bg1"/>
                </a:solidFill>
              </a:rPr>
              <a:t>is the danger zone for the development of pupillary block</a:t>
            </a:r>
          </a:p>
        </p:txBody>
      </p:sp>
      <p:sp>
        <p:nvSpPr>
          <p:cNvPr id="8" name="Star: 5 Points 7">
            <a:extLst>
              <a:ext uri="{FF2B5EF4-FFF2-40B4-BE49-F238E27FC236}">
                <a16:creationId xmlns:a16="http://schemas.microsoft.com/office/drawing/2014/main" id="{E5B6CFA7-C43D-406A-AB8C-16050CD96BE1}"/>
              </a:ext>
            </a:extLst>
          </p:cNvPr>
          <p:cNvSpPr/>
          <p:nvPr/>
        </p:nvSpPr>
        <p:spPr>
          <a:xfrm>
            <a:off x="1295400" y="2362200"/>
            <a:ext cx="304800" cy="304800"/>
          </a:xfrm>
          <a:prstGeom prst="star5">
            <a:avLst/>
          </a:prstGeom>
          <a:solidFill>
            <a:srgbClr val="0000FF"/>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Star: 5 Points 8">
            <a:extLst>
              <a:ext uri="{FF2B5EF4-FFF2-40B4-BE49-F238E27FC236}">
                <a16:creationId xmlns:a16="http://schemas.microsoft.com/office/drawing/2014/main" id="{C75D022C-C5C0-4E2D-9ACE-DC095EF668DC}"/>
              </a:ext>
            </a:extLst>
          </p:cNvPr>
          <p:cNvSpPr/>
          <p:nvPr/>
        </p:nvSpPr>
        <p:spPr>
          <a:xfrm>
            <a:off x="6324600" y="2381250"/>
            <a:ext cx="304800" cy="304800"/>
          </a:xfrm>
          <a:prstGeom prst="star5">
            <a:avLst/>
          </a:prstGeom>
          <a:solidFill>
            <a:srgbClr val="0000FF"/>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Text Box 35">
            <a:extLst>
              <a:ext uri="{FF2B5EF4-FFF2-40B4-BE49-F238E27FC236}">
                <a16:creationId xmlns:a16="http://schemas.microsoft.com/office/drawing/2014/main" id="{78B59749-3710-4588-A80E-9E2A56B43152}"/>
              </a:ext>
            </a:extLst>
          </p:cNvPr>
          <p:cNvSpPr txBox="1">
            <a:spLocks noChangeArrowheads="1"/>
          </p:cNvSpPr>
          <p:nvPr/>
        </p:nvSpPr>
        <p:spPr bwMode="auto">
          <a:xfrm>
            <a:off x="1190847" y="1295400"/>
            <a:ext cx="2473754"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t>w/ Pupillary Block</a:t>
            </a:r>
          </a:p>
        </p:txBody>
      </p:sp>
      <p:sp>
        <p:nvSpPr>
          <p:cNvPr id="11" name="Text Box 36">
            <a:extLst>
              <a:ext uri="{FF2B5EF4-FFF2-40B4-BE49-F238E27FC236}">
                <a16:creationId xmlns:a16="http://schemas.microsoft.com/office/drawing/2014/main" id="{557E4912-C035-419C-AEED-C25A01610B50}"/>
              </a:ext>
            </a:extLst>
          </p:cNvPr>
          <p:cNvSpPr txBox="1">
            <a:spLocks noChangeArrowheads="1"/>
          </p:cNvSpPr>
          <p:nvPr/>
        </p:nvSpPr>
        <p:spPr bwMode="auto">
          <a:xfrm>
            <a:off x="5181600" y="1295400"/>
            <a:ext cx="2630848"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solidFill>
                  <a:schemeClr val="bg1">
                    <a:lumMod val="75000"/>
                  </a:schemeClr>
                </a:solidFill>
              </a:rPr>
              <a:t>w/o Pupillary Block</a:t>
            </a:r>
          </a:p>
        </p:txBody>
      </p:sp>
      <p:sp>
        <p:nvSpPr>
          <p:cNvPr id="15" name="TextBox 14">
            <a:extLst>
              <a:ext uri="{FF2B5EF4-FFF2-40B4-BE49-F238E27FC236}">
                <a16:creationId xmlns:a16="http://schemas.microsoft.com/office/drawing/2014/main" id="{F736D4FC-FBD1-45D5-ADF1-9F6E7793D198}"/>
              </a:ext>
            </a:extLst>
          </p:cNvPr>
          <p:cNvSpPr txBox="1"/>
          <p:nvPr/>
        </p:nvSpPr>
        <p:spPr>
          <a:xfrm>
            <a:off x="2259496" y="189094"/>
            <a:ext cx="4607480" cy="400110"/>
          </a:xfrm>
          <a:prstGeom prst="rect">
            <a:avLst/>
          </a:prstGeom>
          <a:solidFill>
            <a:schemeClr val="accent1">
              <a:lumMod val="60000"/>
              <a:lumOff val="40000"/>
            </a:schemeClr>
          </a:solidFill>
        </p:spPr>
        <p:txBody>
          <a:bodyPr wrap="none" rtlCol="0">
            <a:spAutoFit/>
          </a:bodyPr>
          <a:lstStyle/>
          <a:p>
            <a:pPr algn="ctr"/>
            <a:r>
              <a:rPr lang="en-US" sz="2000" b="1" dirty="0"/>
              <a:t>Secondary Angle Closure Glaucoma</a:t>
            </a:r>
          </a:p>
        </p:txBody>
      </p:sp>
      <p:cxnSp>
        <p:nvCxnSpPr>
          <p:cNvPr id="16" name="Straight Arrow Connector 15">
            <a:extLst>
              <a:ext uri="{FF2B5EF4-FFF2-40B4-BE49-F238E27FC236}">
                <a16:creationId xmlns:a16="http://schemas.microsoft.com/office/drawing/2014/main" id="{15205D62-5507-4C72-8B6E-494BA5106128}"/>
              </a:ext>
            </a:extLst>
          </p:cNvPr>
          <p:cNvCxnSpPr>
            <a:stCxn id="15" idx="2"/>
          </p:cNvCxnSpPr>
          <p:nvPr/>
        </p:nvCxnSpPr>
        <p:spPr>
          <a:xfrm flipH="1">
            <a:off x="2971800" y="589204"/>
            <a:ext cx="1591436" cy="706196"/>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7" name="Straight Arrow Connector 16">
            <a:extLst>
              <a:ext uri="{FF2B5EF4-FFF2-40B4-BE49-F238E27FC236}">
                <a16:creationId xmlns:a16="http://schemas.microsoft.com/office/drawing/2014/main" id="{B7E332CE-AC4B-4AAE-A88E-BB47F5F0C2A7}"/>
              </a:ext>
            </a:extLst>
          </p:cNvPr>
          <p:cNvCxnSpPr>
            <a:cxnSpLocks/>
          </p:cNvCxnSpPr>
          <p:nvPr/>
        </p:nvCxnSpPr>
        <p:spPr>
          <a:xfrm>
            <a:off x="4572000" y="589204"/>
            <a:ext cx="1600200" cy="706196"/>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174654150"/>
      </p:ext>
    </p:extLst>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031" name="Text Box 35"/>
          <p:cNvSpPr txBox="1">
            <a:spLocks noChangeArrowheads="1"/>
          </p:cNvSpPr>
          <p:nvPr/>
        </p:nvSpPr>
        <p:spPr bwMode="auto">
          <a:xfrm>
            <a:off x="1190847" y="1295400"/>
            <a:ext cx="2473754"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t>w/ Pupillary Block</a:t>
            </a:r>
          </a:p>
        </p:txBody>
      </p:sp>
      <p:sp>
        <p:nvSpPr>
          <p:cNvPr id="49" name="Rectangle 2">
            <a:extLst>
              <a:ext uri="{FF2B5EF4-FFF2-40B4-BE49-F238E27FC236}">
                <a16:creationId xmlns:a16="http://schemas.microsoft.com/office/drawing/2014/main" id="{240EE5BF-F7D2-4FC8-A5DD-F6B5423153C6}"/>
              </a:ext>
            </a:extLst>
          </p:cNvPr>
          <p:cNvSpPr>
            <a:spLocks noGrp="1" noChangeArrowheads="1"/>
          </p:cNvSpPr>
          <p:nvPr>
            <p:ph type="title"/>
          </p:nvPr>
        </p:nvSpPr>
        <p:spPr>
          <a:xfrm>
            <a:off x="457200" y="304800"/>
            <a:ext cx="7543800" cy="563562"/>
          </a:xfrm>
        </p:spPr>
        <p:txBody>
          <a:bodyPr/>
          <a:lstStyle/>
          <a:p>
            <a:pPr eaLnBrk="1" hangingPunct="1"/>
            <a:r>
              <a:rPr lang="en-US" altLang="en-US" sz="3500" dirty="0"/>
              <a:t>Q</a:t>
            </a:r>
          </a:p>
        </p:txBody>
      </p:sp>
      <p:sp>
        <p:nvSpPr>
          <p:cNvPr id="50" name="TextBox 49">
            <a:extLst>
              <a:ext uri="{FF2B5EF4-FFF2-40B4-BE49-F238E27FC236}">
                <a16:creationId xmlns:a16="http://schemas.microsoft.com/office/drawing/2014/main" id="{CF426230-46C8-405C-9015-99EF57762A2E}"/>
              </a:ext>
            </a:extLst>
          </p:cNvPr>
          <p:cNvSpPr txBox="1"/>
          <p:nvPr/>
        </p:nvSpPr>
        <p:spPr>
          <a:xfrm>
            <a:off x="2259496" y="189094"/>
            <a:ext cx="4607480" cy="400110"/>
          </a:xfrm>
          <a:prstGeom prst="rect">
            <a:avLst/>
          </a:prstGeom>
          <a:solidFill>
            <a:schemeClr val="accent1">
              <a:lumMod val="60000"/>
              <a:lumOff val="40000"/>
            </a:schemeClr>
          </a:solidFill>
        </p:spPr>
        <p:txBody>
          <a:bodyPr wrap="none" rtlCol="0">
            <a:spAutoFit/>
          </a:bodyPr>
          <a:lstStyle/>
          <a:p>
            <a:pPr algn="ctr"/>
            <a:r>
              <a:rPr lang="en-US" sz="2000" b="1" dirty="0"/>
              <a:t>Secondary Angle Closure Glaucoma</a:t>
            </a:r>
          </a:p>
        </p:txBody>
      </p:sp>
      <p:cxnSp>
        <p:nvCxnSpPr>
          <p:cNvPr id="6" name="Straight Arrow Connector 5">
            <a:extLst>
              <a:ext uri="{FF2B5EF4-FFF2-40B4-BE49-F238E27FC236}">
                <a16:creationId xmlns:a16="http://schemas.microsoft.com/office/drawing/2014/main" id="{A3439F0C-5143-461F-8F3C-2E830785DEFC}"/>
              </a:ext>
            </a:extLst>
          </p:cNvPr>
          <p:cNvCxnSpPr>
            <a:stCxn id="50" idx="2"/>
          </p:cNvCxnSpPr>
          <p:nvPr/>
        </p:nvCxnSpPr>
        <p:spPr>
          <a:xfrm flipH="1">
            <a:off x="2971800" y="589204"/>
            <a:ext cx="1591436" cy="706196"/>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0" name="Straight Arrow Connector 9">
            <a:extLst>
              <a:ext uri="{FF2B5EF4-FFF2-40B4-BE49-F238E27FC236}">
                <a16:creationId xmlns:a16="http://schemas.microsoft.com/office/drawing/2014/main" id="{84DC796E-F6ED-4FBB-82D2-A260F480BF8A}"/>
              </a:ext>
            </a:extLst>
          </p:cNvPr>
          <p:cNvCxnSpPr>
            <a:cxnSpLocks/>
          </p:cNvCxnSpPr>
          <p:nvPr/>
        </p:nvCxnSpPr>
        <p:spPr>
          <a:xfrm>
            <a:off x="4572000" y="589204"/>
            <a:ext cx="1600200" cy="706196"/>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8" name="Straight Arrow Connector 17">
            <a:extLst>
              <a:ext uri="{FF2B5EF4-FFF2-40B4-BE49-F238E27FC236}">
                <a16:creationId xmlns:a16="http://schemas.microsoft.com/office/drawing/2014/main" id="{643B9593-EE01-447B-9C49-8B5D41CA4F1E}"/>
              </a:ext>
            </a:extLst>
          </p:cNvPr>
          <p:cNvCxnSpPr>
            <a:cxnSpLocks/>
          </p:cNvCxnSpPr>
          <p:nvPr/>
        </p:nvCxnSpPr>
        <p:spPr>
          <a:xfrm flipH="1">
            <a:off x="1159539" y="1828800"/>
            <a:ext cx="1290435" cy="478059"/>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9" name="Straight Arrow Connector 18">
            <a:extLst>
              <a:ext uri="{FF2B5EF4-FFF2-40B4-BE49-F238E27FC236}">
                <a16:creationId xmlns:a16="http://schemas.microsoft.com/office/drawing/2014/main" id="{7D07A3E7-BDBD-42E6-83D8-BF32FF67DB86}"/>
              </a:ext>
            </a:extLst>
          </p:cNvPr>
          <p:cNvCxnSpPr>
            <a:cxnSpLocks/>
          </p:cNvCxnSpPr>
          <p:nvPr/>
        </p:nvCxnSpPr>
        <p:spPr>
          <a:xfrm>
            <a:off x="2449973" y="1832208"/>
            <a:ext cx="1268784" cy="477455"/>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2" name="TextBox 1">
            <a:extLst>
              <a:ext uri="{FF2B5EF4-FFF2-40B4-BE49-F238E27FC236}">
                <a16:creationId xmlns:a16="http://schemas.microsoft.com/office/drawing/2014/main" id="{CCA816F3-ACD3-4D3E-91EF-C462A2079D9F}"/>
              </a:ext>
            </a:extLst>
          </p:cNvPr>
          <p:cNvSpPr txBox="1"/>
          <p:nvPr/>
        </p:nvSpPr>
        <p:spPr>
          <a:xfrm>
            <a:off x="849992" y="2402833"/>
            <a:ext cx="372218" cy="461665"/>
          </a:xfrm>
          <a:prstGeom prst="rect">
            <a:avLst/>
          </a:prstGeom>
          <a:noFill/>
        </p:spPr>
        <p:txBody>
          <a:bodyPr wrap="none" rtlCol="0">
            <a:spAutoFit/>
          </a:bodyPr>
          <a:lstStyle/>
          <a:p>
            <a:r>
              <a:rPr lang="en-US" sz="2400" b="1" i="1" dirty="0"/>
              <a:t>?</a:t>
            </a:r>
          </a:p>
        </p:txBody>
      </p:sp>
      <p:sp>
        <p:nvSpPr>
          <p:cNvPr id="20" name="TextBox 19">
            <a:extLst>
              <a:ext uri="{FF2B5EF4-FFF2-40B4-BE49-F238E27FC236}">
                <a16:creationId xmlns:a16="http://schemas.microsoft.com/office/drawing/2014/main" id="{E8F931F6-C103-46D5-BAC0-6E67D1001438}"/>
              </a:ext>
            </a:extLst>
          </p:cNvPr>
          <p:cNvSpPr txBox="1"/>
          <p:nvPr/>
        </p:nvSpPr>
        <p:spPr>
          <a:xfrm>
            <a:off x="3666382" y="2402833"/>
            <a:ext cx="372218" cy="461665"/>
          </a:xfrm>
          <a:prstGeom prst="rect">
            <a:avLst/>
          </a:prstGeom>
          <a:noFill/>
        </p:spPr>
        <p:txBody>
          <a:bodyPr wrap="none" rtlCol="0">
            <a:spAutoFit/>
          </a:bodyPr>
          <a:lstStyle/>
          <a:p>
            <a:r>
              <a:rPr lang="en-US" sz="2400" b="1" i="1" dirty="0"/>
              <a:t>?</a:t>
            </a:r>
          </a:p>
        </p:txBody>
      </p:sp>
      <p:sp>
        <p:nvSpPr>
          <p:cNvPr id="12" name="Text Box 36">
            <a:extLst>
              <a:ext uri="{FF2B5EF4-FFF2-40B4-BE49-F238E27FC236}">
                <a16:creationId xmlns:a16="http://schemas.microsoft.com/office/drawing/2014/main" id="{0DA924AF-48E3-4C4F-898C-5055502A48C0}"/>
              </a:ext>
            </a:extLst>
          </p:cNvPr>
          <p:cNvSpPr txBox="1">
            <a:spLocks noChangeArrowheads="1"/>
          </p:cNvSpPr>
          <p:nvPr/>
        </p:nvSpPr>
        <p:spPr bwMode="auto">
          <a:xfrm>
            <a:off x="5181600" y="1295400"/>
            <a:ext cx="2630848" cy="430887"/>
          </a:xfrm>
          <a:prstGeom prst="rect">
            <a:avLst/>
          </a:prstGeom>
          <a:noFill/>
          <a:ln w="952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solidFill>
                  <a:schemeClr val="bg1">
                    <a:lumMod val="75000"/>
                  </a:schemeClr>
                </a:solidFill>
              </a:rPr>
              <a:t>w/o Pupillary Block</a:t>
            </a:r>
          </a:p>
        </p:txBody>
      </p:sp>
      <p:sp>
        <p:nvSpPr>
          <p:cNvPr id="14" name="TextBox 13">
            <a:extLst>
              <a:ext uri="{FF2B5EF4-FFF2-40B4-BE49-F238E27FC236}">
                <a16:creationId xmlns:a16="http://schemas.microsoft.com/office/drawing/2014/main" id="{92AA842D-3B66-4D1A-9A9D-D9336D657FC5}"/>
              </a:ext>
            </a:extLst>
          </p:cNvPr>
          <p:cNvSpPr txBox="1"/>
          <p:nvPr/>
        </p:nvSpPr>
        <p:spPr>
          <a:xfrm>
            <a:off x="1697200" y="1832113"/>
            <a:ext cx="1494191" cy="553998"/>
          </a:xfrm>
          <a:prstGeom prst="rect">
            <a:avLst/>
          </a:prstGeom>
          <a:noFill/>
        </p:spPr>
        <p:txBody>
          <a:bodyPr wrap="square" rtlCol="0">
            <a:spAutoFit/>
          </a:bodyPr>
          <a:lstStyle/>
          <a:p>
            <a:pPr algn="ctr">
              <a:lnSpc>
                <a:spcPts val="1200"/>
              </a:lnSpc>
            </a:pPr>
            <a:r>
              <a:rPr lang="en-US" sz="1200" i="1" dirty="0"/>
              <a:t>Two                 types of pupillary-block mechanism</a:t>
            </a:r>
          </a:p>
        </p:txBody>
      </p:sp>
    </p:spTree>
    <p:extLst>
      <p:ext uri="{BB962C8B-B14F-4D97-AF65-F5344CB8AC3E}">
        <p14:creationId xmlns:p14="http://schemas.microsoft.com/office/powerpoint/2010/main" val="1446484663"/>
      </p:ext>
    </p:extLst>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014" name="Text Box 6"/>
          <p:cNvSpPr txBox="1">
            <a:spLocks noChangeArrowheads="1"/>
          </p:cNvSpPr>
          <p:nvPr/>
        </p:nvSpPr>
        <p:spPr bwMode="auto">
          <a:xfrm>
            <a:off x="533400" y="2356376"/>
            <a:ext cx="1005403"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t>Lens-</a:t>
            </a:r>
          </a:p>
          <a:p>
            <a:pPr algn="ctr" eaLnBrk="1" hangingPunct="1">
              <a:lnSpc>
                <a:spcPct val="80000"/>
              </a:lnSpc>
              <a:spcBef>
                <a:spcPct val="0"/>
              </a:spcBef>
              <a:buClrTx/>
              <a:buSzTx/>
              <a:buFontTx/>
              <a:buNone/>
            </a:pPr>
            <a:r>
              <a:rPr lang="en-US" altLang="en-US" sz="1800" dirty="0"/>
              <a:t>Induced</a:t>
            </a:r>
          </a:p>
        </p:txBody>
      </p:sp>
      <p:sp>
        <p:nvSpPr>
          <p:cNvPr id="43017" name="Text Box 14"/>
          <p:cNvSpPr txBox="1">
            <a:spLocks noChangeArrowheads="1"/>
          </p:cNvSpPr>
          <p:nvPr/>
        </p:nvSpPr>
        <p:spPr bwMode="auto">
          <a:xfrm>
            <a:off x="3026498" y="2365901"/>
            <a:ext cx="1633781"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t>Aphakic/</a:t>
            </a:r>
          </a:p>
          <a:p>
            <a:pPr algn="ctr" eaLnBrk="1" hangingPunct="1">
              <a:lnSpc>
                <a:spcPct val="80000"/>
              </a:lnSpc>
              <a:spcBef>
                <a:spcPct val="0"/>
              </a:spcBef>
              <a:buClrTx/>
              <a:buSzTx/>
              <a:buFontTx/>
              <a:buNone/>
            </a:pPr>
            <a:r>
              <a:rPr lang="en-US" altLang="en-US" sz="1800" dirty="0" err="1"/>
              <a:t>Pseudophakic</a:t>
            </a:r>
            <a:endParaRPr lang="en-US" altLang="en-US" sz="1800" dirty="0"/>
          </a:p>
        </p:txBody>
      </p:sp>
      <p:sp>
        <p:nvSpPr>
          <p:cNvPr id="43031" name="Text Box 35"/>
          <p:cNvSpPr txBox="1">
            <a:spLocks noChangeArrowheads="1"/>
          </p:cNvSpPr>
          <p:nvPr/>
        </p:nvSpPr>
        <p:spPr bwMode="auto">
          <a:xfrm>
            <a:off x="1190847" y="1295400"/>
            <a:ext cx="2473754"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t>w/ Pupillary Block</a:t>
            </a:r>
          </a:p>
        </p:txBody>
      </p:sp>
      <p:sp>
        <p:nvSpPr>
          <p:cNvPr id="49" name="Rectangle 2">
            <a:extLst>
              <a:ext uri="{FF2B5EF4-FFF2-40B4-BE49-F238E27FC236}">
                <a16:creationId xmlns:a16="http://schemas.microsoft.com/office/drawing/2014/main" id="{240EE5BF-F7D2-4FC8-A5DD-F6B5423153C6}"/>
              </a:ext>
            </a:extLst>
          </p:cNvPr>
          <p:cNvSpPr>
            <a:spLocks noGrp="1" noChangeArrowheads="1"/>
          </p:cNvSpPr>
          <p:nvPr>
            <p:ph type="title"/>
          </p:nvPr>
        </p:nvSpPr>
        <p:spPr>
          <a:xfrm>
            <a:off x="457200" y="304800"/>
            <a:ext cx="7543800" cy="563562"/>
          </a:xfrm>
        </p:spPr>
        <p:txBody>
          <a:bodyPr/>
          <a:lstStyle/>
          <a:p>
            <a:pPr eaLnBrk="1" hangingPunct="1"/>
            <a:r>
              <a:rPr lang="en-US" altLang="en-US" sz="3500" dirty="0"/>
              <a:t>A</a:t>
            </a:r>
          </a:p>
        </p:txBody>
      </p:sp>
      <p:sp>
        <p:nvSpPr>
          <p:cNvPr id="50" name="TextBox 49">
            <a:extLst>
              <a:ext uri="{FF2B5EF4-FFF2-40B4-BE49-F238E27FC236}">
                <a16:creationId xmlns:a16="http://schemas.microsoft.com/office/drawing/2014/main" id="{CF426230-46C8-405C-9015-99EF57762A2E}"/>
              </a:ext>
            </a:extLst>
          </p:cNvPr>
          <p:cNvSpPr txBox="1"/>
          <p:nvPr/>
        </p:nvSpPr>
        <p:spPr>
          <a:xfrm>
            <a:off x="2259496" y="189094"/>
            <a:ext cx="4607480" cy="400110"/>
          </a:xfrm>
          <a:prstGeom prst="rect">
            <a:avLst/>
          </a:prstGeom>
          <a:solidFill>
            <a:schemeClr val="accent1">
              <a:lumMod val="60000"/>
              <a:lumOff val="40000"/>
            </a:schemeClr>
          </a:solidFill>
        </p:spPr>
        <p:txBody>
          <a:bodyPr wrap="none" rtlCol="0">
            <a:spAutoFit/>
          </a:bodyPr>
          <a:lstStyle/>
          <a:p>
            <a:pPr algn="ctr"/>
            <a:r>
              <a:rPr lang="en-US" sz="2000" b="1" dirty="0"/>
              <a:t>Secondary Angle Closure Glaucoma</a:t>
            </a:r>
          </a:p>
        </p:txBody>
      </p:sp>
      <p:cxnSp>
        <p:nvCxnSpPr>
          <p:cNvPr id="6" name="Straight Arrow Connector 5">
            <a:extLst>
              <a:ext uri="{FF2B5EF4-FFF2-40B4-BE49-F238E27FC236}">
                <a16:creationId xmlns:a16="http://schemas.microsoft.com/office/drawing/2014/main" id="{A3439F0C-5143-461F-8F3C-2E830785DEFC}"/>
              </a:ext>
            </a:extLst>
          </p:cNvPr>
          <p:cNvCxnSpPr>
            <a:stCxn id="50" idx="2"/>
          </p:cNvCxnSpPr>
          <p:nvPr/>
        </p:nvCxnSpPr>
        <p:spPr>
          <a:xfrm flipH="1">
            <a:off x="2971800" y="589204"/>
            <a:ext cx="1591436" cy="706196"/>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6" name="Straight Arrow Connector 25">
            <a:extLst>
              <a:ext uri="{FF2B5EF4-FFF2-40B4-BE49-F238E27FC236}">
                <a16:creationId xmlns:a16="http://schemas.microsoft.com/office/drawing/2014/main" id="{B70E0124-9B84-41A5-8D84-A66B7838A706}"/>
              </a:ext>
            </a:extLst>
          </p:cNvPr>
          <p:cNvCxnSpPr>
            <a:cxnSpLocks/>
          </p:cNvCxnSpPr>
          <p:nvPr/>
        </p:nvCxnSpPr>
        <p:spPr>
          <a:xfrm flipH="1">
            <a:off x="1159539" y="1828800"/>
            <a:ext cx="1290435" cy="478059"/>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8" name="Straight Arrow Connector 27">
            <a:extLst>
              <a:ext uri="{FF2B5EF4-FFF2-40B4-BE49-F238E27FC236}">
                <a16:creationId xmlns:a16="http://schemas.microsoft.com/office/drawing/2014/main" id="{567A4249-5C59-4416-8A8E-1C35913900AB}"/>
              </a:ext>
            </a:extLst>
          </p:cNvPr>
          <p:cNvCxnSpPr>
            <a:cxnSpLocks/>
          </p:cNvCxnSpPr>
          <p:nvPr/>
        </p:nvCxnSpPr>
        <p:spPr>
          <a:xfrm>
            <a:off x="2449973" y="1832208"/>
            <a:ext cx="1268784" cy="477455"/>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1" name="Straight Arrow Connector 20">
            <a:extLst>
              <a:ext uri="{FF2B5EF4-FFF2-40B4-BE49-F238E27FC236}">
                <a16:creationId xmlns:a16="http://schemas.microsoft.com/office/drawing/2014/main" id="{1025B8F3-7E9A-40C4-9BD9-A55E73993599}"/>
              </a:ext>
            </a:extLst>
          </p:cNvPr>
          <p:cNvCxnSpPr>
            <a:cxnSpLocks/>
          </p:cNvCxnSpPr>
          <p:nvPr/>
        </p:nvCxnSpPr>
        <p:spPr>
          <a:xfrm>
            <a:off x="4572000" y="589204"/>
            <a:ext cx="1600200" cy="706196"/>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12" name="Text Box 36">
            <a:extLst>
              <a:ext uri="{FF2B5EF4-FFF2-40B4-BE49-F238E27FC236}">
                <a16:creationId xmlns:a16="http://schemas.microsoft.com/office/drawing/2014/main" id="{5871C431-5AF9-4726-83BB-891DF94B904E}"/>
              </a:ext>
            </a:extLst>
          </p:cNvPr>
          <p:cNvSpPr txBox="1">
            <a:spLocks noChangeArrowheads="1"/>
          </p:cNvSpPr>
          <p:nvPr/>
        </p:nvSpPr>
        <p:spPr bwMode="auto">
          <a:xfrm>
            <a:off x="5181600" y="1295400"/>
            <a:ext cx="2630848" cy="430887"/>
          </a:xfrm>
          <a:prstGeom prst="rect">
            <a:avLst/>
          </a:prstGeom>
          <a:noFill/>
          <a:ln w="952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solidFill>
                  <a:schemeClr val="bg1">
                    <a:lumMod val="75000"/>
                  </a:schemeClr>
                </a:solidFill>
              </a:rPr>
              <a:t>w/o Pupillary Block</a:t>
            </a:r>
          </a:p>
        </p:txBody>
      </p:sp>
      <p:sp>
        <p:nvSpPr>
          <p:cNvPr id="13" name="TextBox 12">
            <a:extLst>
              <a:ext uri="{FF2B5EF4-FFF2-40B4-BE49-F238E27FC236}">
                <a16:creationId xmlns:a16="http://schemas.microsoft.com/office/drawing/2014/main" id="{A46521F2-4103-4D90-A460-89512DAADB46}"/>
              </a:ext>
            </a:extLst>
          </p:cNvPr>
          <p:cNvSpPr txBox="1"/>
          <p:nvPr/>
        </p:nvSpPr>
        <p:spPr>
          <a:xfrm>
            <a:off x="1697200" y="1832113"/>
            <a:ext cx="1494191" cy="553998"/>
          </a:xfrm>
          <a:prstGeom prst="rect">
            <a:avLst/>
          </a:prstGeom>
          <a:noFill/>
        </p:spPr>
        <p:txBody>
          <a:bodyPr wrap="square" rtlCol="0">
            <a:spAutoFit/>
          </a:bodyPr>
          <a:lstStyle/>
          <a:p>
            <a:pPr algn="ctr">
              <a:lnSpc>
                <a:spcPts val="1200"/>
              </a:lnSpc>
            </a:pPr>
            <a:r>
              <a:rPr lang="en-US" sz="1200" i="1" dirty="0"/>
              <a:t>Two                 types of pupillary-block mechanism</a:t>
            </a:r>
          </a:p>
        </p:txBody>
      </p:sp>
    </p:spTree>
    <p:extLst>
      <p:ext uri="{BB962C8B-B14F-4D97-AF65-F5344CB8AC3E}">
        <p14:creationId xmlns:p14="http://schemas.microsoft.com/office/powerpoint/2010/main" val="3589732573"/>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6" name="TextBox 7"/>
          <p:cNvSpPr txBox="1">
            <a:spLocks noChangeArrowheads="1"/>
          </p:cNvSpPr>
          <p:nvPr/>
        </p:nvSpPr>
        <p:spPr bwMode="auto">
          <a:xfrm>
            <a:off x="1904999" y="3080768"/>
            <a:ext cx="5226050" cy="923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1800" dirty="0">
                <a:solidFill>
                  <a:schemeClr val="bg1">
                    <a:lumMod val="75000"/>
                  </a:schemeClr>
                </a:solidFill>
              </a:rPr>
              <a:t>The first thought you should have when</a:t>
            </a:r>
          </a:p>
          <a:p>
            <a:pPr algn="ctr" eaLnBrk="1" hangingPunct="1">
              <a:spcBef>
                <a:spcPct val="0"/>
              </a:spcBef>
              <a:buClrTx/>
              <a:buSzTx/>
              <a:buFontTx/>
              <a:buNone/>
            </a:pPr>
            <a:r>
              <a:rPr lang="en-US" altLang="en-US" sz="1800" dirty="0">
                <a:solidFill>
                  <a:schemeClr val="bg1">
                    <a:lumMod val="75000"/>
                  </a:schemeClr>
                </a:solidFill>
              </a:rPr>
              <a:t>encountering a </a:t>
            </a:r>
            <a:r>
              <a:rPr lang="en-US" altLang="en-US" sz="1800" dirty="0" err="1">
                <a:solidFill>
                  <a:schemeClr val="bg1">
                    <a:lumMod val="75000"/>
                  </a:schemeClr>
                </a:solidFill>
              </a:rPr>
              <a:t>pt</a:t>
            </a:r>
            <a:r>
              <a:rPr lang="en-US" altLang="en-US" sz="1800" dirty="0">
                <a:solidFill>
                  <a:schemeClr val="bg1">
                    <a:lumMod val="75000"/>
                  </a:schemeClr>
                </a:solidFill>
              </a:rPr>
              <a:t> you suspect has glaucoma is…</a:t>
            </a:r>
          </a:p>
          <a:p>
            <a:pPr algn="ctr" eaLnBrk="1" hangingPunct="1">
              <a:spcBef>
                <a:spcPct val="0"/>
              </a:spcBef>
              <a:buClrTx/>
              <a:buSzTx/>
              <a:buFontTx/>
              <a:buNone/>
            </a:pPr>
            <a:r>
              <a:rPr lang="en-US" altLang="en-US" sz="1800" b="1" i="1" dirty="0">
                <a:solidFill>
                  <a:schemeClr val="bg1">
                    <a:lumMod val="75000"/>
                  </a:schemeClr>
                </a:solidFill>
              </a:rPr>
              <a:t>What is the status of the angle?</a:t>
            </a:r>
          </a:p>
        </p:txBody>
      </p:sp>
      <p:sp>
        <p:nvSpPr>
          <p:cNvPr id="13" name="Rectangle 2">
            <a:extLst>
              <a:ext uri="{FF2B5EF4-FFF2-40B4-BE49-F238E27FC236}">
                <a16:creationId xmlns:a16="http://schemas.microsoft.com/office/drawing/2014/main" id="{91537DFF-FE3D-41F1-B41A-099239F8D93A}"/>
              </a:ext>
            </a:extLst>
          </p:cNvPr>
          <p:cNvSpPr>
            <a:spLocks noGrp="1" noChangeArrowheads="1"/>
          </p:cNvSpPr>
          <p:nvPr>
            <p:ph type="title"/>
          </p:nvPr>
        </p:nvSpPr>
        <p:spPr>
          <a:xfrm>
            <a:off x="457200" y="304800"/>
            <a:ext cx="7543800" cy="563562"/>
          </a:xfrm>
        </p:spPr>
        <p:txBody>
          <a:bodyPr/>
          <a:lstStyle/>
          <a:p>
            <a:pPr eaLnBrk="1" hangingPunct="1"/>
            <a:r>
              <a:rPr lang="en-US" altLang="en-US" sz="3500" dirty="0"/>
              <a:t>Q</a:t>
            </a:r>
          </a:p>
        </p:txBody>
      </p:sp>
      <p:sp>
        <p:nvSpPr>
          <p:cNvPr id="15" name="Text Box 3">
            <a:extLst>
              <a:ext uri="{FF2B5EF4-FFF2-40B4-BE49-F238E27FC236}">
                <a16:creationId xmlns:a16="http://schemas.microsoft.com/office/drawing/2014/main" id="{FDBF16DD-0082-4B3C-8728-416E17088984}"/>
              </a:ext>
            </a:extLst>
          </p:cNvPr>
          <p:cNvSpPr txBox="1">
            <a:spLocks noChangeArrowheads="1"/>
          </p:cNvSpPr>
          <p:nvPr/>
        </p:nvSpPr>
        <p:spPr bwMode="auto">
          <a:xfrm>
            <a:off x="3351212" y="801757"/>
            <a:ext cx="2266950" cy="6413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3600"/>
              <a:t>Glaucoma</a:t>
            </a:r>
          </a:p>
        </p:txBody>
      </p:sp>
      <p:sp>
        <p:nvSpPr>
          <p:cNvPr id="16" name="Text Box 4">
            <a:extLst>
              <a:ext uri="{FF2B5EF4-FFF2-40B4-BE49-F238E27FC236}">
                <a16:creationId xmlns:a16="http://schemas.microsoft.com/office/drawing/2014/main" id="{F573FD74-C913-4A13-A6D1-A54660E076F4}"/>
              </a:ext>
            </a:extLst>
          </p:cNvPr>
          <p:cNvSpPr txBox="1">
            <a:spLocks noChangeArrowheads="1"/>
          </p:cNvSpPr>
          <p:nvPr/>
        </p:nvSpPr>
        <p:spPr bwMode="auto">
          <a:xfrm>
            <a:off x="5161801" y="2211387"/>
            <a:ext cx="2441694" cy="82484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800" b="1" i="1" dirty="0"/>
              <a:t>Closed- </a:t>
            </a:r>
            <a:r>
              <a:rPr lang="en-US" altLang="en-US" sz="2800" b="1" dirty="0"/>
              <a:t>or</a:t>
            </a:r>
          </a:p>
          <a:p>
            <a:pPr algn="ctr" eaLnBrk="1" hangingPunct="1">
              <a:lnSpc>
                <a:spcPct val="85000"/>
              </a:lnSpc>
              <a:spcBef>
                <a:spcPct val="0"/>
              </a:spcBef>
              <a:buClrTx/>
              <a:buSzTx/>
              <a:buFontTx/>
              <a:buNone/>
            </a:pPr>
            <a:r>
              <a:rPr lang="en-US" altLang="en-US" sz="2800" b="1" i="1" dirty="0"/>
              <a:t>narrow-angle</a:t>
            </a:r>
          </a:p>
        </p:txBody>
      </p:sp>
      <p:sp>
        <p:nvSpPr>
          <p:cNvPr id="17" name="Text Box 5">
            <a:extLst>
              <a:ext uri="{FF2B5EF4-FFF2-40B4-BE49-F238E27FC236}">
                <a16:creationId xmlns:a16="http://schemas.microsoft.com/office/drawing/2014/main" id="{079D805A-90A5-417A-8D73-E44114CE3FCE}"/>
              </a:ext>
            </a:extLst>
          </p:cNvPr>
          <p:cNvSpPr txBox="1">
            <a:spLocks noChangeArrowheads="1"/>
          </p:cNvSpPr>
          <p:nvPr/>
        </p:nvSpPr>
        <p:spPr bwMode="auto">
          <a:xfrm>
            <a:off x="1617938" y="2261619"/>
            <a:ext cx="2047875"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800" i="1" dirty="0">
                <a:solidFill>
                  <a:schemeClr val="bg1">
                    <a:lumMod val="75000"/>
                  </a:schemeClr>
                </a:solidFill>
              </a:rPr>
              <a:t>Open-angle</a:t>
            </a:r>
          </a:p>
        </p:txBody>
      </p:sp>
      <p:sp>
        <p:nvSpPr>
          <p:cNvPr id="18" name="Line 6">
            <a:extLst>
              <a:ext uri="{FF2B5EF4-FFF2-40B4-BE49-F238E27FC236}">
                <a16:creationId xmlns:a16="http://schemas.microsoft.com/office/drawing/2014/main" id="{785C5BC4-3B7B-470B-8F42-FFE4E418ED14}"/>
              </a:ext>
            </a:extLst>
          </p:cNvPr>
          <p:cNvSpPr>
            <a:spLocks noChangeShapeType="1"/>
          </p:cNvSpPr>
          <p:nvPr/>
        </p:nvSpPr>
        <p:spPr bwMode="auto">
          <a:xfrm flipH="1">
            <a:off x="3505199" y="1460570"/>
            <a:ext cx="1012825" cy="81915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9" name="Line 7">
            <a:extLst>
              <a:ext uri="{FF2B5EF4-FFF2-40B4-BE49-F238E27FC236}">
                <a16:creationId xmlns:a16="http://schemas.microsoft.com/office/drawing/2014/main" id="{493726A5-0AC3-4784-B1FD-1B83180639DD}"/>
              </a:ext>
            </a:extLst>
          </p:cNvPr>
          <p:cNvSpPr>
            <a:spLocks noChangeShapeType="1"/>
          </p:cNvSpPr>
          <p:nvPr/>
        </p:nvSpPr>
        <p:spPr bwMode="auto">
          <a:xfrm>
            <a:off x="4518025" y="1460569"/>
            <a:ext cx="1012825" cy="81915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 name="TextBox 1">
            <a:extLst>
              <a:ext uri="{FF2B5EF4-FFF2-40B4-BE49-F238E27FC236}">
                <a16:creationId xmlns:a16="http://schemas.microsoft.com/office/drawing/2014/main" id="{7C0AF69C-4874-49E7-9329-4384F3541034}"/>
              </a:ext>
            </a:extLst>
          </p:cNvPr>
          <p:cNvSpPr txBox="1"/>
          <p:nvPr/>
        </p:nvSpPr>
        <p:spPr>
          <a:xfrm>
            <a:off x="1295400" y="4267200"/>
            <a:ext cx="4371710" cy="338554"/>
          </a:xfrm>
          <a:prstGeom prst="rect">
            <a:avLst/>
          </a:prstGeom>
          <a:noFill/>
        </p:spPr>
        <p:txBody>
          <a:bodyPr wrap="none" rtlCol="0">
            <a:spAutoFit/>
          </a:bodyPr>
          <a:lstStyle/>
          <a:p>
            <a:r>
              <a:rPr lang="en-US" sz="1600" i="1" dirty="0">
                <a:solidFill>
                  <a:srgbClr val="0000FF"/>
                </a:solidFill>
              </a:rPr>
              <a:t>What does it mean to say the angle is </a:t>
            </a:r>
            <a:r>
              <a:rPr lang="en-US" sz="1600" dirty="0">
                <a:solidFill>
                  <a:srgbClr val="0000FF"/>
                </a:solidFill>
              </a:rPr>
              <a:t>closed</a:t>
            </a:r>
            <a:r>
              <a:rPr lang="en-US" sz="1600" i="1" dirty="0">
                <a:solidFill>
                  <a:srgbClr val="0000FF"/>
                </a:solidFill>
              </a:rPr>
              <a:t>?</a:t>
            </a:r>
            <a:endParaRPr lang="en-US" sz="1600" dirty="0">
              <a:solidFill>
                <a:srgbClr val="0000FF"/>
              </a:solidFill>
            </a:endParaRPr>
          </a:p>
        </p:txBody>
      </p:sp>
      <p:sp>
        <p:nvSpPr>
          <p:cNvPr id="12" name="TextBox 11">
            <a:extLst>
              <a:ext uri="{FF2B5EF4-FFF2-40B4-BE49-F238E27FC236}">
                <a16:creationId xmlns:a16="http://schemas.microsoft.com/office/drawing/2014/main" id="{96C6E7D1-BA69-4521-A3FA-AC54B3354222}"/>
              </a:ext>
            </a:extLst>
          </p:cNvPr>
          <p:cNvSpPr txBox="1"/>
          <p:nvPr/>
        </p:nvSpPr>
        <p:spPr>
          <a:xfrm>
            <a:off x="2259496" y="189094"/>
            <a:ext cx="4607480" cy="400110"/>
          </a:xfrm>
          <a:prstGeom prst="rect">
            <a:avLst/>
          </a:prstGeom>
          <a:solidFill>
            <a:schemeClr val="accent1">
              <a:lumMod val="60000"/>
              <a:lumOff val="40000"/>
            </a:schemeClr>
          </a:solidFill>
        </p:spPr>
        <p:txBody>
          <a:bodyPr wrap="none" rtlCol="0">
            <a:spAutoFit/>
          </a:bodyPr>
          <a:lstStyle/>
          <a:p>
            <a:pPr algn="ctr"/>
            <a:r>
              <a:rPr lang="en-US" sz="2000" b="1" dirty="0"/>
              <a:t>Secondary Angle Closure Glaucoma</a:t>
            </a:r>
          </a:p>
        </p:txBody>
      </p:sp>
    </p:spTree>
    <p:extLst>
      <p:ext uri="{BB962C8B-B14F-4D97-AF65-F5344CB8AC3E}">
        <p14:creationId xmlns:p14="http://schemas.microsoft.com/office/powerpoint/2010/main" val="1411660518"/>
      </p:ext>
    </p:extLst>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014" name="Text Box 6"/>
          <p:cNvSpPr txBox="1">
            <a:spLocks noChangeArrowheads="1"/>
          </p:cNvSpPr>
          <p:nvPr/>
        </p:nvSpPr>
        <p:spPr bwMode="auto">
          <a:xfrm>
            <a:off x="533400" y="2356376"/>
            <a:ext cx="1005403"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t>Lens-</a:t>
            </a:r>
          </a:p>
          <a:p>
            <a:pPr algn="ctr" eaLnBrk="1" hangingPunct="1">
              <a:lnSpc>
                <a:spcPct val="80000"/>
              </a:lnSpc>
              <a:spcBef>
                <a:spcPct val="0"/>
              </a:spcBef>
              <a:buClrTx/>
              <a:buSzTx/>
              <a:buFontTx/>
              <a:buNone/>
            </a:pPr>
            <a:r>
              <a:rPr lang="en-US" altLang="en-US" sz="1800" dirty="0"/>
              <a:t>Induced</a:t>
            </a:r>
          </a:p>
        </p:txBody>
      </p:sp>
      <p:sp>
        <p:nvSpPr>
          <p:cNvPr id="43017" name="Text Box 14"/>
          <p:cNvSpPr txBox="1">
            <a:spLocks noChangeArrowheads="1"/>
          </p:cNvSpPr>
          <p:nvPr/>
        </p:nvSpPr>
        <p:spPr bwMode="auto">
          <a:xfrm>
            <a:off x="3026498" y="2365901"/>
            <a:ext cx="1633781"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t>Aphakic/</a:t>
            </a:r>
          </a:p>
          <a:p>
            <a:pPr algn="ctr" eaLnBrk="1" hangingPunct="1">
              <a:lnSpc>
                <a:spcPct val="80000"/>
              </a:lnSpc>
              <a:spcBef>
                <a:spcPct val="0"/>
              </a:spcBef>
              <a:buClrTx/>
              <a:buSzTx/>
              <a:buFontTx/>
              <a:buNone/>
            </a:pPr>
            <a:r>
              <a:rPr lang="en-US" altLang="en-US" sz="1800" dirty="0" err="1"/>
              <a:t>Pseudophakic</a:t>
            </a:r>
            <a:endParaRPr lang="en-US" altLang="en-US" sz="1800" dirty="0"/>
          </a:p>
        </p:txBody>
      </p:sp>
      <p:sp>
        <p:nvSpPr>
          <p:cNvPr id="43031" name="Text Box 35"/>
          <p:cNvSpPr txBox="1">
            <a:spLocks noChangeArrowheads="1"/>
          </p:cNvSpPr>
          <p:nvPr/>
        </p:nvSpPr>
        <p:spPr bwMode="auto">
          <a:xfrm>
            <a:off x="1190847" y="1295400"/>
            <a:ext cx="2473754"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t>w/ Pupillary Block</a:t>
            </a:r>
          </a:p>
        </p:txBody>
      </p:sp>
      <p:sp>
        <p:nvSpPr>
          <p:cNvPr id="49" name="Rectangle 2">
            <a:extLst>
              <a:ext uri="{FF2B5EF4-FFF2-40B4-BE49-F238E27FC236}">
                <a16:creationId xmlns:a16="http://schemas.microsoft.com/office/drawing/2014/main" id="{240EE5BF-F7D2-4FC8-A5DD-F6B5423153C6}"/>
              </a:ext>
            </a:extLst>
          </p:cNvPr>
          <p:cNvSpPr>
            <a:spLocks noGrp="1" noChangeArrowheads="1"/>
          </p:cNvSpPr>
          <p:nvPr>
            <p:ph type="title"/>
          </p:nvPr>
        </p:nvSpPr>
        <p:spPr>
          <a:xfrm>
            <a:off x="457200" y="304800"/>
            <a:ext cx="7543800" cy="563562"/>
          </a:xfrm>
        </p:spPr>
        <p:txBody>
          <a:bodyPr/>
          <a:lstStyle/>
          <a:p>
            <a:pPr eaLnBrk="1" hangingPunct="1"/>
            <a:r>
              <a:rPr lang="en-US" altLang="en-US" sz="3500" dirty="0"/>
              <a:t>Q</a:t>
            </a:r>
          </a:p>
        </p:txBody>
      </p:sp>
      <p:sp>
        <p:nvSpPr>
          <p:cNvPr id="50" name="TextBox 49">
            <a:extLst>
              <a:ext uri="{FF2B5EF4-FFF2-40B4-BE49-F238E27FC236}">
                <a16:creationId xmlns:a16="http://schemas.microsoft.com/office/drawing/2014/main" id="{CF426230-46C8-405C-9015-99EF57762A2E}"/>
              </a:ext>
            </a:extLst>
          </p:cNvPr>
          <p:cNvSpPr txBox="1"/>
          <p:nvPr/>
        </p:nvSpPr>
        <p:spPr>
          <a:xfrm>
            <a:off x="2259496" y="189094"/>
            <a:ext cx="4607480" cy="400110"/>
          </a:xfrm>
          <a:prstGeom prst="rect">
            <a:avLst/>
          </a:prstGeom>
          <a:solidFill>
            <a:schemeClr val="accent1">
              <a:lumMod val="60000"/>
              <a:lumOff val="40000"/>
            </a:schemeClr>
          </a:solidFill>
        </p:spPr>
        <p:txBody>
          <a:bodyPr wrap="none" rtlCol="0">
            <a:spAutoFit/>
          </a:bodyPr>
          <a:lstStyle/>
          <a:p>
            <a:pPr algn="ctr"/>
            <a:r>
              <a:rPr lang="en-US" sz="2000" b="1" dirty="0"/>
              <a:t>Secondary Angle Closure Glaucoma</a:t>
            </a:r>
          </a:p>
        </p:txBody>
      </p:sp>
      <p:sp>
        <p:nvSpPr>
          <p:cNvPr id="2" name="TextBox 1">
            <a:extLst>
              <a:ext uri="{FF2B5EF4-FFF2-40B4-BE49-F238E27FC236}">
                <a16:creationId xmlns:a16="http://schemas.microsoft.com/office/drawing/2014/main" id="{A7E30BEC-923B-4C9A-A856-BDD0D882F6B8}"/>
              </a:ext>
            </a:extLst>
          </p:cNvPr>
          <p:cNvSpPr txBox="1"/>
          <p:nvPr/>
        </p:nvSpPr>
        <p:spPr>
          <a:xfrm>
            <a:off x="887305" y="2844119"/>
            <a:ext cx="309700" cy="338554"/>
          </a:xfrm>
          <a:prstGeom prst="rect">
            <a:avLst/>
          </a:prstGeom>
          <a:noFill/>
        </p:spPr>
        <p:txBody>
          <a:bodyPr wrap="none" rtlCol="0">
            <a:spAutoFit/>
          </a:bodyPr>
          <a:lstStyle/>
          <a:p>
            <a:r>
              <a:rPr lang="en-US" sz="1600" b="1" i="1" dirty="0"/>
              <a:t>?</a:t>
            </a:r>
          </a:p>
        </p:txBody>
      </p:sp>
      <p:sp>
        <p:nvSpPr>
          <p:cNvPr id="51" name="TextBox 50">
            <a:extLst>
              <a:ext uri="{FF2B5EF4-FFF2-40B4-BE49-F238E27FC236}">
                <a16:creationId xmlns:a16="http://schemas.microsoft.com/office/drawing/2014/main" id="{156069D4-340B-4160-A336-EBF73557CEE0}"/>
              </a:ext>
            </a:extLst>
          </p:cNvPr>
          <p:cNvSpPr txBox="1"/>
          <p:nvPr/>
        </p:nvSpPr>
        <p:spPr>
          <a:xfrm>
            <a:off x="884725" y="3175578"/>
            <a:ext cx="309700" cy="338554"/>
          </a:xfrm>
          <a:prstGeom prst="rect">
            <a:avLst/>
          </a:prstGeom>
          <a:noFill/>
        </p:spPr>
        <p:txBody>
          <a:bodyPr wrap="none" rtlCol="0">
            <a:spAutoFit/>
          </a:bodyPr>
          <a:lstStyle/>
          <a:p>
            <a:r>
              <a:rPr lang="en-US" sz="1600" b="1" i="1" dirty="0"/>
              <a:t>?</a:t>
            </a:r>
          </a:p>
        </p:txBody>
      </p:sp>
      <p:cxnSp>
        <p:nvCxnSpPr>
          <p:cNvPr id="71" name="Straight Connector 70">
            <a:extLst>
              <a:ext uri="{FF2B5EF4-FFF2-40B4-BE49-F238E27FC236}">
                <a16:creationId xmlns:a16="http://schemas.microsoft.com/office/drawing/2014/main" id="{C104938D-BA8D-4E39-9D5F-9EE2012F2F3C}"/>
              </a:ext>
            </a:extLst>
          </p:cNvPr>
          <p:cNvCxnSpPr>
            <a:cxnSpLocks/>
          </p:cNvCxnSpPr>
          <p:nvPr/>
        </p:nvCxnSpPr>
        <p:spPr>
          <a:xfrm flipH="1">
            <a:off x="762665" y="3023488"/>
            <a:ext cx="168274"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2A7E4E40-472F-4E50-8A7A-45C10FDD7171}"/>
              </a:ext>
            </a:extLst>
          </p:cNvPr>
          <p:cNvCxnSpPr>
            <a:cxnSpLocks/>
          </p:cNvCxnSpPr>
          <p:nvPr/>
        </p:nvCxnSpPr>
        <p:spPr>
          <a:xfrm flipH="1">
            <a:off x="762665" y="3347853"/>
            <a:ext cx="168274"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C3924889-45B9-4383-9C9E-48F0A9C27AD8}"/>
              </a:ext>
            </a:extLst>
          </p:cNvPr>
          <p:cNvCxnSpPr>
            <a:cxnSpLocks/>
          </p:cNvCxnSpPr>
          <p:nvPr/>
        </p:nvCxnSpPr>
        <p:spPr>
          <a:xfrm flipH="1">
            <a:off x="748719" y="2838976"/>
            <a:ext cx="13947" cy="5088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 name="Straight Arrow Connector 5">
            <a:extLst>
              <a:ext uri="{FF2B5EF4-FFF2-40B4-BE49-F238E27FC236}">
                <a16:creationId xmlns:a16="http://schemas.microsoft.com/office/drawing/2014/main" id="{A3439F0C-5143-461F-8F3C-2E830785DEFC}"/>
              </a:ext>
            </a:extLst>
          </p:cNvPr>
          <p:cNvCxnSpPr>
            <a:stCxn id="50" idx="2"/>
          </p:cNvCxnSpPr>
          <p:nvPr/>
        </p:nvCxnSpPr>
        <p:spPr>
          <a:xfrm flipH="1">
            <a:off x="2971800" y="589204"/>
            <a:ext cx="1591436" cy="706196"/>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6" name="Straight Arrow Connector 25">
            <a:extLst>
              <a:ext uri="{FF2B5EF4-FFF2-40B4-BE49-F238E27FC236}">
                <a16:creationId xmlns:a16="http://schemas.microsoft.com/office/drawing/2014/main" id="{B70E0124-9B84-41A5-8D84-A66B7838A706}"/>
              </a:ext>
            </a:extLst>
          </p:cNvPr>
          <p:cNvCxnSpPr>
            <a:cxnSpLocks/>
          </p:cNvCxnSpPr>
          <p:nvPr/>
        </p:nvCxnSpPr>
        <p:spPr>
          <a:xfrm flipH="1">
            <a:off x="1159539" y="1828800"/>
            <a:ext cx="1290435" cy="478059"/>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8" name="Straight Arrow Connector 27">
            <a:extLst>
              <a:ext uri="{FF2B5EF4-FFF2-40B4-BE49-F238E27FC236}">
                <a16:creationId xmlns:a16="http://schemas.microsoft.com/office/drawing/2014/main" id="{567A4249-5C59-4416-8A8E-1C35913900AB}"/>
              </a:ext>
            </a:extLst>
          </p:cNvPr>
          <p:cNvCxnSpPr>
            <a:cxnSpLocks/>
          </p:cNvCxnSpPr>
          <p:nvPr/>
        </p:nvCxnSpPr>
        <p:spPr>
          <a:xfrm>
            <a:off x="2449973" y="1832208"/>
            <a:ext cx="1268784" cy="477455"/>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1" name="Straight Arrow Connector 20">
            <a:extLst>
              <a:ext uri="{FF2B5EF4-FFF2-40B4-BE49-F238E27FC236}">
                <a16:creationId xmlns:a16="http://schemas.microsoft.com/office/drawing/2014/main" id="{CB4B4A8F-6EB7-4430-83BE-D66866CCF127}"/>
              </a:ext>
            </a:extLst>
          </p:cNvPr>
          <p:cNvCxnSpPr>
            <a:cxnSpLocks/>
          </p:cNvCxnSpPr>
          <p:nvPr/>
        </p:nvCxnSpPr>
        <p:spPr>
          <a:xfrm>
            <a:off x="4572000" y="589204"/>
            <a:ext cx="1600200" cy="706196"/>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17" name="Text Box 36">
            <a:extLst>
              <a:ext uri="{FF2B5EF4-FFF2-40B4-BE49-F238E27FC236}">
                <a16:creationId xmlns:a16="http://schemas.microsoft.com/office/drawing/2014/main" id="{8528872E-9611-4788-978B-F0DDEFEF884C}"/>
              </a:ext>
            </a:extLst>
          </p:cNvPr>
          <p:cNvSpPr txBox="1">
            <a:spLocks noChangeArrowheads="1"/>
          </p:cNvSpPr>
          <p:nvPr/>
        </p:nvSpPr>
        <p:spPr bwMode="auto">
          <a:xfrm>
            <a:off x="5181600" y="1295400"/>
            <a:ext cx="2630848" cy="430887"/>
          </a:xfrm>
          <a:prstGeom prst="rect">
            <a:avLst/>
          </a:prstGeom>
          <a:noFill/>
          <a:ln w="952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solidFill>
                  <a:schemeClr val="bg1">
                    <a:lumMod val="75000"/>
                  </a:schemeClr>
                </a:solidFill>
              </a:rPr>
              <a:t>w/o Pupillary Block</a:t>
            </a:r>
          </a:p>
        </p:txBody>
      </p:sp>
    </p:spTree>
    <p:extLst>
      <p:ext uri="{BB962C8B-B14F-4D97-AF65-F5344CB8AC3E}">
        <p14:creationId xmlns:p14="http://schemas.microsoft.com/office/powerpoint/2010/main" val="2788614854"/>
      </p:ext>
    </p:extLst>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014" name="Text Box 6"/>
          <p:cNvSpPr txBox="1">
            <a:spLocks noChangeArrowheads="1"/>
          </p:cNvSpPr>
          <p:nvPr/>
        </p:nvSpPr>
        <p:spPr bwMode="auto">
          <a:xfrm>
            <a:off x="533400" y="2356376"/>
            <a:ext cx="1005403"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t>Lens-</a:t>
            </a:r>
          </a:p>
          <a:p>
            <a:pPr algn="ctr" eaLnBrk="1" hangingPunct="1">
              <a:lnSpc>
                <a:spcPct val="80000"/>
              </a:lnSpc>
              <a:spcBef>
                <a:spcPct val="0"/>
              </a:spcBef>
              <a:buClrTx/>
              <a:buSzTx/>
              <a:buFontTx/>
              <a:buNone/>
            </a:pPr>
            <a:r>
              <a:rPr lang="en-US" altLang="en-US" sz="1800" dirty="0"/>
              <a:t>Induced</a:t>
            </a:r>
          </a:p>
        </p:txBody>
      </p:sp>
      <p:sp>
        <p:nvSpPr>
          <p:cNvPr id="43017" name="Text Box 14"/>
          <p:cNvSpPr txBox="1">
            <a:spLocks noChangeArrowheads="1"/>
          </p:cNvSpPr>
          <p:nvPr/>
        </p:nvSpPr>
        <p:spPr bwMode="auto">
          <a:xfrm>
            <a:off x="3026498" y="2365901"/>
            <a:ext cx="1633781"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t>Aphakic/</a:t>
            </a:r>
          </a:p>
          <a:p>
            <a:pPr algn="ctr" eaLnBrk="1" hangingPunct="1">
              <a:lnSpc>
                <a:spcPct val="80000"/>
              </a:lnSpc>
              <a:spcBef>
                <a:spcPct val="0"/>
              </a:spcBef>
              <a:buClrTx/>
              <a:buSzTx/>
              <a:buFontTx/>
              <a:buNone/>
            </a:pPr>
            <a:r>
              <a:rPr lang="en-US" altLang="en-US" sz="1800" dirty="0" err="1"/>
              <a:t>Pseudophakic</a:t>
            </a:r>
            <a:endParaRPr lang="en-US" altLang="en-US" sz="1800" dirty="0"/>
          </a:p>
        </p:txBody>
      </p:sp>
      <p:sp>
        <p:nvSpPr>
          <p:cNvPr id="43031" name="Text Box 35"/>
          <p:cNvSpPr txBox="1">
            <a:spLocks noChangeArrowheads="1"/>
          </p:cNvSpPr>
          <p:nvPr/>
        </p:nvSpPr>
        <p:spPr bwMode="auto">
          <a:xfrm>
            <a:off x="1190847" y="1295400"/>
            <a:ext cx="2473754"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t>w/ Pupillary Block</a:t>
            </a:r>
          </a:p>
        </p:txBody>
      </p:sp>
      <p:sp>
        <p:nvSpPr>
          <p:cNvPr id="49" name="Rectangle 2">
            <a:extLst>
              <a:ext uri="{FF2B5EF4-FFF2-40B4-BE49-F238E27FC236}">
                <a16:creationId xmlns:a16="http://schemas.microsoft.com/office/drawing/2014/main" id="{240EE5BF-F7D2-4FC8-A5DD-F6B5423153C6}"/>
              </a:ext>
            </a:extLst>
          </p:cNvPr>
          <p:cNvSpPr>
            <a:spLocks noGrp="1" noChangeArrowheads="1"/>
          </p:cNvSpPr>
          <p:nvPr>
            <p:ph type="title"/>
          </p:nvPr>
        </p:nvSpPr>
        <p:spPr>
          <a:xfrm>
            <a:off x="457200" y="304800"/>
            <a:ext cx="7543800" cy="563562"/>
          </a:xfrm>
        </p:spPr>
        <p:txBody>
          <a:bodyPr/>
          <a:lstStyle/>
          <a:p>
            <a:pPr eaLnBrk="1" hangingPunct="1"/>
            <a:r>
              <a:rPr lang="en-US" altLang="en-US" sz="3500" dirty="0"/>
              <a:t>A</a:t>
            </a:r>
          </a:p>
        </p:txBody>
      </p:sp>
      <p:sp>
        <p:nvSpPr>
          <p:cNvPr id="50" name="TextBox 49">
            <a:extLst>
              <a:ext uri="{FF2B5EF4-FFF2-40B4-BE49-F238E27FC236}">
                <a16:creationId xmlns:a16="http://schemas.microsoft.com/office/drawing/2014/main" id="{CF426230-46C8-405C-9015-99EF57762A2E}"/>
              </a:ext>
            </a:extLst>
          </p:cNvPr>
          <p:cNvSpPr txBox="1"/>
          <p:nvPr/>
        </p:nvSpPr>
        <p:spPr>
          <a:xfrm>
            <a:off x="2259496" y="189094"/>
            <a:ext cx="4607480" cy="400110"/>
          </a:xfrm>
          <a:prstGeom prst="rect">
            <a:avLst/>
          </a:prstGeom>
          <a:solidFill>
            <a:schemeClr val="accent1">
              <a:lumMod val="60000"/>
              <a:lumOff val="40000"/>
            </a:schemeClr>
          </a:solidFill>
        </p:spPr>
        <p:txBody>
          <a:bodyPr wrap="none" rtlCol="0">
            <a:spAutoFit/>
          </a:bodyPr>
          <a:lstStyle/>
          <a:p>
            <a:pPr algn="ctr"/>
            <a:r>
              <a:rPr lang="en-US" sz="2000" b="1" dirty="0"/>
              <a:t>Secondary Angle Closure Glaucoma</a:t>
            </a:r>
          </a:p>
        </p:txBody>
      </p:sp>
      <p:sp>
        <p:nvSpPr>
          <p:cNvPr id="2" name="TextBox 1">
            <a:extLst>
              <a:ext uri="{FF2B5EF4-FFF2-40B4-BE49-F238E27FC236}">
                <a16:creationId xmlns:a16="http://schemas.microsoft.com/office/drawing/2014/main" id="{A7E30BEC-923B-4C9A-A856-BDD0D882F6B8}"/>
              </a:ext>
            </a:extLst>
          </p:cNvPr>
          <p:cNvSpPr txBox="1"/>
          <p:nvPr/>
        </p:nvSpPr>
        <p:spPr>
          <a:xfrm>
            <a:off x="887305" y="2844119"/>
            <a:ext cx="1494320" cy="338554"/>
          </a:xfrm>
          <a:prstGeom prst="rect">
            <a:avLst/>
          </a:prstGeom>
          <a:noFill/>
        </p:spPr>
        <p:txBody>
          <a:bodyPr wrap="none" rtlCol="0">
            <a:spAutoFit/>
          </a:bodyPr>
          <a:lstStyle/>
          <a:p>
            <a:r>
              <a:rPr lang="en-US" sz="1600" dirty="0" err="1"/>
              <a:t>Phacomorphic</a:t>
            </a:r>
            <a:endParaRPr lang="en-US" sz="1600" dirty="0"/>
          </a:p>
        </p:txBody>
      </p:sp>
      <p:sp>
        <p:nvSpPr>
          <p:cNvPr id="51" name="TextBox 50">
            <a:extLst>
              <a:ext uri="{FF2B5EF4-FFF2-40B4-BE49-F238E27FC236}">
                <a16:creationId xmlns:a16="http://schemas.microsoft.com/office/drawing/2014/main" id="{156069D4-340B-4160-A336-EBF73557CEE0}"/>
              </a:ext>
            </a:extLst>
          </p:cNvPr>
          <p:cNvSpPr txBox="1"/>
          <p:nvPr/>
        </p:nvSpPr>
        <p:spPr>
          <a:xfrm>
            <a:off x="884725" y="3175578"/>
            <a:ext cx="1402948" cy="338554"/>
          </a:xfrm>
          <a:prstGeom prst="rect">
            <a:avLst/>
          </a:prstGeom>
          <a:noFill/>
        </p:spPr>
        <p:txBody>
          <a:bodyPr wrap="none" rtlCol="0">
            <a:spAutoFit/>
          </a:bodyPr>
          <a:lstStyle/>
          <a:p>
            <a:r>
              <a:rPr lang="en-US" sz="1600" dirty="0"/>
              <a:t>Ectopia </a:t>
            </a:r>
            <a:r>
              <a:rPr lang="en-US" sz="1600" dirty="0" err="1"/>
              <a:t>lentis</a:t>
            </a:r>
            <a:endParaRPr lang="en-US" sz="1600" dirty="0"/>
          </a:p>
        </p:txBody>
      </p:sp>
      <p:cxnSp>
        <p:nvCxnSpPr>
          <p:cNvPr id="71" name="Straight Connector 70">
            <a:extLst>
              <a:ext uri="{FF2B5EF4-FFF2-40B4-BE49-F238E27FC236}">
                <a16:creationId xmlns:a16="http://schemas.microsoft.com/office/drawing/2014/main" id="{C104938D-BA8D-4E39-9D5F-9EE2012F2F3C}"/>
              </a:ext>
            </a:extLst>
          </p:cNvPr>
          <p:cNvCxnSpPr>
            <a:cxnSpLocks/>
          </p:cNvCxnSpPr>
          <p:nvPr/>
        </p:nvCxnSpPr>
        <p:spPr>
          <a:xfrm flipH="1">
            <a:off x="762665" y="3023488"/>
            <a:ext cx="168274"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2A7E4E40-472F-4E50-8A7A-45C10FDD7171}"/>
              </a:ext>
            </a:extLst>
          </p:cNvPr>
          <p:cNvCxnSpPr>
            <a:cxnSpLocks/>
          </p:cNvCxnSpPr>
          <p:nvPr/>
        </p:nvCxnSpPr>
        <p:spPr>
          <a:xfrm flipH="1">
            <a:off x="762665" y="3347853"/>
            <a:ext cx="168274"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C3924889-45B9-4383-9C9E-48F0A9C27AD8}"/>
              </a:ext>
            </a:extLst>
          </p:cNvPr>
          <p:cNvCxnSpPr>
            <a:cxnSpLocks/>
          </p:cNvCxnSpPr>
          <p:nvPr/>
        </p:nvCxnSpPr>
        <p:spPr>
          <a:xfrm flipH="1">
            <a:off x="748719" y="2838976"/>
            <a:ext cx="13947" cy="5088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 name="Straight Arrow Connector 5">
            <a:extLst>
              <a:ext uri="{FF2B5EF4-FFF2-40B4-BE49-F238E27FC236}">
                <a16:creationId xmlns:a16="http://schemas.microsoft.com/office/drawing/2014/main" id="{A3439F0C-5143-461F-8F3C-2E830785DEFC}"/>
              </a:ext>
            </a:extLst>
          </p:cNvPr>
          <p:cNvCxnSpPr>
            <a:stCxn id="50" idx="2"/>
          </p:cNvCxnSpPr>
          <p:nvPr/>
        </p:nvCxnSpPr>
        <p:spPr>
          <a:xfrm flipH="1">
            <a:off x="2971800" y="589204"/>
            <a:ext cx="1591436" cy="706196"/>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6" name="Straight Arrow Connector 25">
            <a:extLst>
              <a:ext uri="{FF2B5EF4-FFF2-40B4-BE49-F238E27FC236}">
                <a16:creationId xmlns:a16="http://schemas.microsoft.com/office/drawing/2014/main" id="{B70E0124-9B84-41A5-8D84-A66B7838A706}"/>
              </a:ext>
            </a:extLst>
          </p:cNvPr>
          <p:cNvCxnSpPr>
            <a:cxnSpLocks/>
          </p:cNvCxnSpPr>
          <p:nvPr/>
        </p:nvCxnSpPr>
        <p:spPr>
          <a:xfrm flipH="1">
            <a:off x="1159539" y="1828800"/>
            <a:ext cx="1290435" cy="478059"/>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8" name="Straight Arrow Connector 27">
            <a:extLst>
              <a:ext uri="{FF2B5EF4-FFF2-40B4-BE49-F238E27FC236}">
                <a16:creationId xmlns:a16="http://schemas.microsoft.com/office/drawing/2014/main" id="{567A4249-5C59-4416-8A8E-1C35913900AB}"/>
              </a:ext>
            </a:extLst>
          </p:cNvPr>
          <p:cNvCxnSpPr>
            <a:cxnSpLocks/>
          </p:cNvCxnSpPr>
          <p:nvPr/>
        </p:nvCxnSpPr>
        <p:spPr>
          <a:xfrm>
            <a:off x="2449973" y="1832208"/>
            <a:ext cx="1268784" cy="477455"/>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1" name="Straight Arrow Connector 20">
            <a:extLst>
              <a:ext uri="{FF2B5EF4-FFF2-40B4-BE49-F238E27FC236}">
                <a16:creationId xmlns:a16="http://schemas.microsoft.com/office/drawing/2014/main" id="{5E33AEB6-AB6B-4304-B44B-E14BDAECF20A}"/>
              </a:ext>
            </a:extLst>
          </p:cNvPr>
          <p:cNvCxnSpPr>
            <a:cxnSpLocks/>
          </p:cNvCxnSpPr>
          <p:nvPr/>
        </p:nvCxnSpPr>
        <p:spPr>
          <a:xfrm>
            <a:off x="4572000" y="589204"/>
            <a:ext cx="1600200" cy="706196"/>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17" name="Text Box 36">
            <a:extLst>
              <a:ext uri="{FF2B5EF4-FFF2-40B4-BE49-F238E27FC236}">
                <a16:creationId xmlns:a16="http://schemas.microsoft.com/office/drawing/2014/main" id="{0BE3F307-EFBA-47D5-B4AE-334887D614B9}"/>
              </a:ext>
            </a:extLst>
          </p:cNvPr>
          <p:cNvSpPr txBox="1">
            <a:spLocks noChangeArrowheads="1"/>
          </p:cNvSpPr>
          <p:nvPr/>
        </p:nvSpPr>
        <p:spPr bwMode="auto">
          <a:xfrm>
            <a:off x="5181600" y="1295400"/>
            <a:ext cx="2630848" cy="430887"/>
          </a:xfrm>
          <a:prstGeom prst="rect">
            <a:avLst/>
          </a:prstGeom>
          <a:noFill/>
          <a:ln w="952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solidFill>
                  <a:schemeClr val="bg1">
                    <a:lumMod val="75000"/>
                  </a:schemeClr>
                </a:solidFill>
              </a:rPr>
              <a:t>w/o Pupillary Block</a:t>
            </a:r>
          </a:p>
        </p:txBody>
      </p:sp>
    </p:spTree>
    <p:extLst>
      <p:ext uri="{BB962C8B-B14F-4D97-AF65-F5344CB8AC3E}">
        <p14:creationId xmlns:p14="http://schemas.microsoft.com/office/powerpoint/2010/main" val="2245602160"/>
      </p:ext>
    </p:extLst>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014" name="Text Box 6"/>
          <p:cNvSpPr txBox="1">
            <a:spLocks noChangeArrowheads="1"/>
          </p:cNvSpPr>
          <p:nvPr/>
        </p:nvSpPr>
        <p:spPr bwMode="auto">
          <a:xfrm>
            <a:off x="533400" y="2356376"/>
            <a:ext cx="1005403"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t>Lens-</a:t>
            </a:r>
          </a:p>
          <a:p>
            <a:pPr algn="ctr" eaLnBrk="1" hangingPunct="1">
              <a:lnSpc>
                <a:spcPct val="80000"/>
              </a:lnSpc>
              <a:spcBef>
                <a:spcPct val="0"/>
              </a:spcBef>
              <a:buClrTx/>
              <a:buSzTx/>
              <a:buFontTx/>
              <a:buNone/>
            </a:pPr>
            <a:r>
              <a:rPr lang="en-US" altLang="en-US" sz="1800" dirty="0"/>
              <a:t>Induced</a:t>
            </a:r>
          </a:p>
        </p:txBody>
      </p:sp>
      <p:sp>
        <p:nvSpPr>
          <p:cNvPr id="43017" name="Text Box 14"/>
          <p:cNvSpPr txBox="1">
            <a:spLocks noChangeArrowheads="1"/>
          </p:cNvSpPr>
          <p:nvPr/>
        </p:nvSpPr>
        <p:spPr bwMode="auto">
          <a:xfrm>
            <a:off x="3026498" y="2365901"/>
            <a:ext cx="1633781"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Aphakic/</a:t>
            </a:r>
          </a:p>
          <a:p>
            <a:pPr algn="ctr" eaLnBrk="1" hangingPunct="1">
              <a:lnSpc>
                <a:spcPct val="80000"/>
              </a:lnSpc>
              <a:spcBef>
                <a:spcPct val="0"/>
              </a:spcBef>
              <a:buClrTx/>
              <a:buSzTx/>
              <a:buFontTx/>
              <a:buNone/>
            </a:pPr>
            <a:r>
              <a:rPr lang="en-US" altLang="en-US" sz="1800" dirty="0" err="1">
                <a:solidFill>
                  <a:schemeClr val="bg1">
                    <a:lumMod val="75000"/>
                  </a:schemeClr>
                </a:solidFill>
              </a:rPr>
              <a:t>Pseudophakic</a:t>
            </a:r>
            <a:endParaRPr lang="en-US" altLang="en-US" sz="1800" dirty="0">
              <a:solidFill>
                <a:schemeClr val="bg1">
                  <a:lumMod val="75000"/>
                </a:schemeClr>
              </a:solidFill>
            </a:endParaRPr>
          </a:p>
        </p:txBody>
      </p:sp>
      <p:sp>
        <p:nvSpPr>
          <p:cNvPr id="43031" name="Text Box 35"/>
          <p:cNvSpPr txBox="1">
            <a:spLocks noChangeArrowheads="1"/>
          </p:cNvSpPr>
          <p:nvPr/>
        </p:nvSpPr>
        <p:spPr bwMode="auto">
          <a:xfrm>
            <a:off x="1190847" y="1295400"/>
            <a:ext cx="2473754"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t>w/ Pupillary Block</a:t>
            </a:r>
          </a:p>
        </p:txBody>
      </p:sp>
      <p:sp>
        <p:nvSpPr>
          <p:cNvPr id="49" name="Rectangle 2">
            <a:extLst>
              <a:ext uri="{FF2B5EF4-FFF2-40B4-BE49-F238E27FC236}">
                <a16:creationId xmlns:a16="http://schemas.microsoft.com/office/drawing/2014/main" id="{240EE5BF-F7D2-4FC8-A5DD-F6B5423153C6}"/>
              </a:ext>
            </a:extLst>
          </p:cNvPr>
          <p:cNvSpPr>
            <a:spLocks noGrp="1" noChangeArrowheads="1"/>
          </p:cNvSpPr>
          <p:nvPr>
            <p:ph type="title"/>
          </p:nvPr>
        </p:nvSpPr>
        <p:spPr>
          <a:xfrm>
            <a:off x="457200" y="304800"/>
            <a:ext cx="7543800" cy="563562"/>
          </a:xfrm>
        </p:spPr>
        <p:txBody>
          <a:bodyPr/>
          <a:lstStyle/>
          <a:p>
            <a:pPr eaLnBrk="1" hangingPunct="1"/>
            <a:r>
              <a:rPr lang="en-US" altLang="en-US" sz="3500" dirty="0"/>
              <a:t>Q</a:t>
            </a:r>
          </a:p>
        </p:txBody>
      </p:sp>
      <p:sp>
        <p:nvSpPr>
          <p:cNvPr id="50" name="TextBox 49">
            <a:extLst>
              <a:ext uri="{FF2B5EF4-FFF2-40B4-BE49-F238E27FC236}">
                <a16:creationId xmlns:a16="http://schemas.microsoft.com/office/drawing/2014/main" id="{CF426230-46C8-405C-9015-99EF57762A2E}"/>
              </a:ext>
            </a:extLst>
          </p:cNvPr>
          <p:cNvSpPr txBox="1"/>
          <p:nvPr/>
        </p:nvSpPr>
        <p:spPr>
          <a:xfrm>
            <a:off x="2259496" y="189094"/>
            <a:ext cx="4607480" cy="400110"/>
          </a:xfrm>
          <a:prstGeom prst="rect">
            <a:avLst/>
          </a:prstGeom>
          <a:solidFill>
            <a:schemeClr val="accent1">
              <a:lumMod val="60000"/>
              <a:lumOff val="40000"/>
            </a:schemeClr>
          </a:solidFill>
        </p:spPr>
        <p:txBody>
          <a:bodyPr wrap="none" rtlCol="0">
            <a:spAutoFit/>
          </a:bodyPr>
          <a:lstStyle/>
          <a:p>
            <a:pPr algn="ctr"/>
            <a:r>
              <a:rPr lang="en-US" sz="2000" b="1" dirty="0"/>
              <a:t>Secondary Angle Closure Glaucoma</a:t>
            </a:r>
          </a:p>
        </p:txBody>
      </p:sp>
      <p:sp>
        <p:nvSpPr>
          <p:cNvPr id="2" name="TextBox 1">
            <a:extLst>
              <a:ext uri="{FF2B5EF4-FFF2-40B4-BE49-F238E27FC236}">
                <a16:creationId xmlns:a16="http://schemas.microsoft.com/office/drawing/2014/main" id="{A7E30BEC-923B-4C9A-A856-BDD0D882F6B8}"/>
              </a:ext>
            </a:extLst>
          </p:cNvPr>
          <p:cNvSpPr txBox="1"/>
          <p:nvPr/>
        </p:nvSpPr>
        <p:spPr>
          <a:xfrm>
            <a:off x="887305" y="2844119"/>
            <a:ext cx="1608133" cy="338554"/>
          </a:xfrm>
          <a:prstGeom prst="rect">
            <a:avLst/>
          </a:prstGeom>
          <a:noFill/>
        </p:spPr>
        <p:txBody>
          <a:bodyPr wrap="none" rtlCol="0">
            <a:spAutoFit/>
          </a:bodyPr>
          <a:lstStyle/>
          <a:p>
            <a:r>
              <a:rPr lang="en-US" sz="1600" b="1" dirty="0" err="1"/>
              <a:t>Phacomorphic</a:t>
            </a:r>
            <a:endParaRPr lang="en-US" sz="1600" b="1" dirty="0"/>
          </a:p>
        </p:txBody>
      </p:sp>
      <p:sp>
        <p:nvSpPr>
          <p:cNvPr id="51" name="TextBox 50">
            <a:extLst>
              <a:ext uri="{FF2B5EF4-FFF2-40B4-BE49-F238E27FC236}">
                <a16:creationId xmlns:a16="http://schemas.microsoft.com/office/drawing/2014/main" id="{156069D4-340B-4160-A336-EBF73557CEE0}"/>
              </a:ext>
            </a:extLst>
          </p:cNvPr>
          <p:cNvSpPr txBox="1"/>
          <p:nvPr/>
        </p:nvSpPr>
        <p:spPr>
          <a:xfrm>
            <a:off x="884725" y="3175578"/>
            <a:ext cx="1402948" cy="338554"/>
          </a:xfrm>
          <a:prstGeom prst="rect">
            <a:avLst/>
          </a:prstGeom>
          <a:noFill/>
        </p:spPr>
        <p:txBody>
          <a:bodyPr wrap="none" rtlCol="0">
            <a:spAutoFit/>
          </a:bodyPr>
          <a:lstStyle/>
          <a:p>
            <a:r>
              <a:rPr lang="en-US" sz="1600" dirty="0">
                <a:solidFill>
                  <a:schemeClr val="bg1">
                    <a:lumMod val="75000"/>
                  </a:schemeClr>
                </a:solidFill>
              </a:rPr>
              <a:t>Ectopia </a:t>
            </a:r>
            <a:r>
              <a:rPr lang="en-US" sz="1600" dirty="0" err="1">
                <a:solidFill>
                  <a:schemeClr val="bg1">
                    <a:lumMod val="75000"/>
                  </a:schemeClr>
                </a:solidFill>
              </a:rPr>
              <a:t>lentis</a:t>
            </a:r>
            <a:endParaRPr lang="en-US" sz="1600" dirty="0">
              <a:solidFill>
                <a:schemeClr val="bg1">
                  <a:lumMod val="75000"/>
                </a:schemeClr>
              </a:solidFill>
            </a:endParaRPr>
          </a:p>
        </p:txBody>
      </p:sp>
      <p:cxnSp>
        <p:nvCxnSpPr>
          <p:cNvPr id="71" name="Straight Connector 70">
            <a:extLst>
              <a:ext uri="{FF2B5EF4-FFF2-40B4-BE49-F238E27FC236}">
                <a16:creationId xmlns:a16="http://schemas.microsoft.com/office/drawing/2014/main" id="{C104938D-BA8D-4E39-9D5F-9EE2012F2F3C}"/>
              </a:ext>
            </a:extLst>
          </p:cNvPr>
          <p:cNvCxnSpPr>
            <a:cxnSpLocks/>
          </p:cNvCxnSpPr>
          <p:nvPr/>
        </p:nvCxnSpPr>
        <p:spPr>
          <a:xfrm flipH="1">
            <a:off x="762665" y="3023488"/>
            <a:ext cx="168274"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2A7E4E40-472F-4E50-8A7A-45C10FDD7171}"/>
              </a:ext>
            </a:extLst>
          </p:cNvPr>
          <p:cNvCxnSpPr>
            <a:cxnSpLocks/>
          </p:cNvCxnSpPr>
          <p:nvPr/>
        </p:nvCxnSpPr>
        <p:spPr>
          <a:xfrm flipH="1">
            <a:off x="762665" y="3347853"/>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C3924889-45B9-4383-9C9E-48F0A9C27AD8}"/>
              </a:ext>
            </a:extLst>
          </p:cNvPr>
          <p:cNvCxnSpPr>
            <a:cxnSpLocks/>
          </p:cNvCxnSpPr>
          <p:nvPr/>
        </p:nvCxnSpPr>
        <p:spPr>
          <a:xfrm flipH="1">
            <a:off x="748719" y="2838976"/>
            <a:ext cx="13947" cy="5088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 name="Straight Arrow Connector 5">
            <a:extLst>
              <a:ext uri="{FF2B5EF4-FFF2-40B4-BE49-F238E27FC236}">
                <a16:creationId xmlns:a16="http://schemas.microsoft.com/office/drawing/2014/main" id="{A3439F0C-5143-461F-8F3C-2E830785DEFC}"/>
              </a:ext>
            </a:extLst>
          </p:cNvPr>
          <p:cNvCxnSpPr>
            <a:stCxn id="50" idx="2"/>
          </p:cNvCxnSpPr>
          <p:nvPr/>
        </p:nvCxnSpPr>
        <p:spPr>
          <a:xfrm flipH="1">
            <a:off x="2971800" y="589204"/>
            <a:ext cx="1591436" cy="706196"/>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6" name="Straight Arrow Connector 25">
            <a:extLst>
              <a:ext uri="{FF2B5EF4-FFF2-40B4-BE49-F238E27FC236}">
                <a16:creationId xmlns:a16="http://schemas.microsoft.com/office/drawing/2014/main" id="{B70E0124-9B84-41A5-8D84-A66B7838A706}"/>
              </a:ext>
            </a:extLst>
          </p:cNvPr>
          <p:cNvCxnSpPr>
            <a:cxnSpLocks/>
          </p:cNvCxnSpPr>
          <p:nvPr/>
        </p:nvCxnSpPr>
        <p:spPr>
          <a:xfrm flipH="1">
            <a:off x="1159539" y="1828800"/>
            <a:ext cx="1290435" cy="478059"/>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8" name="Straight Arrow Connector 27">
            <a:extLst>
              <a:ext uri="{FF2B5EF4-FFF2-40B4-BE49-F238E27FC236}">
                <a16:creationId xmlns:a16="http://schemas.microsoft.com/office/drawing/2014/main" id="{567A4249-5C59-4416-8A8E-1C35913900AB}"/>
              </a:ext>
            </a:extLst>
          </p:cNvPr>
          <p:cNvCxnSpPr>
            <a:cxnSpLocks/>
          </p:cNvCxnSpPr>
          <p:nvPr/>
        </p:nvCxnSpPr>
        <p:spPr>
          <a:xfrm>
            <a:off x="2449973" y="1832208"/>
            <a:ext cx="1268784"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21" name="Straight Arrow Connector 20">
            <a:extLst>
              <a:ext uri="{FF2B5EF4-FFF2-40B4-BE49-F238E27FC236}">
                <a16:creationId xmlns:a16="http://schemas.microsoft.com/office/drawing/2014/main" id="{5E33AEB6-AB6B-4304-B44B-E14BDAECF20A}"/>
              </a:ext>
            </a:extLst>
          </p:cNvPr>
          <p:cNvCxnSpPr>
            <a:cxnSpLocks/>
          </p:cNvCxnSpPr>
          <p:nvPr/>
        </p:nvCxnSpPr>
        <p:spPr>
          <a:xfrm>
            <a:off x="4572000" y="589204"/>
            <a:ext cx="1600200" cy="706196"/>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4" name="TextBox 3">
            <a:extLst>
              <a:ext uri="{FF2B5EF4-FFF2-40B4-BE49-F238E27FC236}">
                <a16:creationId xmlns:a16="http://schemas.microsoft.com/office/drawing/2014/main" id="{DC4BA48D-6058-4EF0-B31F-25D092EE11BB}"/>
              </a:ext>
            </a:extLst>
          </p:cNvPr>
          <p:cNvSpPr txBox="1"/>
          <p:nvPr/>
        </p:nvSpPr>
        <p:spPr>
          <a:xfrm>
            <a:off x="2590800" y="2514600"/>
            <a:ext cx="6310653" cy="2308324"/>
          </a:xfrm>
          <a:prstGeom prst="rect">
            <a:avLst/>
          </a:prstGeom>
          <a:solidFill>
            <a:srgbClr val="00FFCC"/>
          </a:solidFill>
        </p:spPr>
        <p:txBody>
          <a:bodyPr wrap="square" rtlCol="0">
            <a:spAutoFit/>
          </a:bodyPr>
          <a:lstStyle/>
          <a:p>
            <a:r>
              <a:rPr lang="en-US" sz="1600" i="1" dirty="0">
                <a:solidFill>
                  <a:srgbClr val="0000FF"/>
                </a:solidFill>
              </a:rPr>
              <a:t>In a nutshell, what is the pathologic process in </a:t>
            </a:r>
            <a:r>
              <a:rPr lang="en-US" sz="1600" i="1" dirty="0" err="1">
                <a:solidFill>
                  <a:srgbClr val="0000FF"/>
                </a:solidFill>
              </a:rPr>
              <a:t>phacomorphic</a:t>
            </a:r>
            <a:r>
              <a:rPr lang="en-US" sz="1600" i="1" dirty="0">
                <a:solidFill>
                  <a:srgbClr val="0000FF"/>
                </a:solidFill>
              </a:rPr>
              <a:t> ACG?</a:t>
            </a:r>
          </a:p>
          <a:p>
            <a:r>
              <a:rPr lang="en-US" sz="1600" dirty="0">
                <a:solidFill>
                  <a:srgbClr val="00FFCC"/>
                </a:solidFill>
              </a:rPr>
              <a:t>Cataractous increase in lens size has two effects that are a setup for the development of pupillary-block ACG:</a:t>
            </a:r>
          </a:p>
          <a:p>
            <a:r>
              <a:rPr lang="en-US" sz="1600" dirty="0">
                <a:solidFill>
                  <a:srgbClr val="00FFCC"/>
                </a:solidFill>
              </a:rPr>
              <a:t>1) It alters the anatomic relationship between the anterior lens surface and the pupil margin in a manner that leads to pupillary block and subsequent angle closure; and </a:t>
            </a:r>
          </a:p>
          <a:p>
            <a:r>
              <a:rPr lang="en-US" sz="1600" dirty="0">
                <a:solidFill>
                  <a:srgbClr val="00FFCC"/>
                </a:solidFill>
              </a:rPr>
              <a:t>2) it pushes the peripheral iris forward, narrowing the angle, thereby reducing the magnitude of the PC-AC pressure gradient needed to induce angle closure</a:t>
            </a:r>
          </a:p>
        </p:txBody>
      </p:sp>
      <p:sp>
        <p:nvSpPr>
          <p:cNvPr id="20" name="Text Box 36">
            <a:extLst>
              <a:ext uri="{FF2B5EF4-FFF2-40B4-BE49-F238E27FC236}">
                <a16:creationId xmlns:a16="http://schemas.microsoft.com/office/drawing/2014/main" id="{7EFEA832-3679-43DC-9022-EC18A6029637}"/>
              </a:ext>
            </a:extLst>
          </p:cNvPr>
          <p:cNvSpPr txBox="1">
            <a:spLocks noChangeArrowheads="1"/>
          </p:cNvSpPr>
          <p:nvPr/>
        </p:nvSpPr>
        <p:spPr bwMode="auto">
          <a:xfrm>
            <a:off x="5181600" y="1295400"/>
            <a:ext cx="2630848" cy="430887"/>
          </a:xfrm>
          <a:prstGeom prst="rect">
            <a:avLst/>
          </a:prstGeom>
          <a:noFill/>
          <a:ln w="952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solidFill>
                  <a:schemeClr val="bg1">
                    <a:lumMod val="75000"/>
                  </a:schemeClr>
                </a:solidFill>
              </a:rPr>
              <a:t>w/o Pupillary Block</a:t>
            </a:r>
          </a:p>
        </p:txBody>
      </p:sp>
      <p:sp>
        <p:nvSpPr>
          <p:cNvPr id="3" name="Oval 2">
            <a:extLst>
              <a:ext uri="{FF2B5EF4-FFF2-40B4-BE49-F238E27FC236}">
                <a16:creationId xmlns:a16="http://schemas.microsoft.com/office/drawing/2014/main" id="{38D588E6-776F-4DD2-8436-21E66CD46519}"/>
              </a:ext>
            </a:extLst>
          </p:cNvPr>
          <p:cNvSpPr/>
          <p:nvPr/>
        </p:nvSpPr>
        <p:spPr>
          <a:xfrm>
            <a:off x="773103" y="2767044"/>
            <a:ext cx="1832711" cy="533397"/>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75381276"/>
      </p:ext>
    </p:extLst>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014" name="Text Box 6"/>
          <p:cNvSpPr txBox="1">
            <a:spLocks noChangeArrowheads="1"/>
          </p:cNvSpPr>
          <p:nvPr/>
        </p:nvSpPr>
        <p:spPr bwMode="auto">
          <a:xfrm>
            <a:off x="533400" y="2356376"/>
            <a:ext cx="1005403"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t>Lens-</a:t>
            </a:r>
          </a:p>
          <a:p>
            <a:pPr algn="ctr" eaLnBrk="1" hangingPunct="1">
              <a:lnSpc>
                <a:spcPct val="80000"/>
              </a:lnSpc>
              <a:spcBef>
                <a:spcPct val="0"/>
              </a:spcBef>
              <a:buClrTx/>
              <a:buSzTx/>
              <a:buFontTx/>
              <a:buNone/>
            </a:pPr>
            <a:r>
              <a:rPr lang="en-US" altLang="en-US" sz="1800" dirty="0"/>
              <a:t>Induced</a:t>
            </a:r>
          </a:p>
        </p:txBody>
      </p:sp>
      <p:sp>
        <p:nvSpPr>
          <p:cNvPr id="43017" name="Text Box 14"/>
          <p:cNvSpPr txBox="1">
            <a:spLocks noChangeArrowheads="1"/>
          </p:cNvSpPr>
          <p:nvPr/>
        </p:nvSpPr>
        <p:spPr bwMode="auto">
          <a:xfrm>
            <a:off x="3026498" y="2365901"/>
            <a:ext cx="1633781"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Aphakic/</a:t>
            </a:r>
          </a:p>
          <a:p>
            <a:pPr algn="ctr" eaLnBrk="1" hangingPunct="1">
              <a:lnSpc>
                <a:spcPct val="80000"/>
              </a:lnSpc>
              <a:spcBef>
                <a:spcPct val="0"/>
              </a:spcBef>
              <a:buClrTx/>
              <a:buSzTx/>
              <a:buFontTx/>
              <a:buNone/>
            </a:pPr>
            <a:r>
              <a:rPr lang="en-US" altLang="en-US" sz="1800" dirty="0" err="1">
                <a:solidFill>
                  <a:schemeClr val="bg1">
                    <a:lumMod val="75000"/>
                  </a:schemeClr>
                </a:solidFill>
              </a:rPr>
              <a:t>Pseudophakic</a:t>
            </a:r>
            <a:endParaRPr lang="en-US" altLang="en-US" sz="1800" dirty="0">
              <a:solidFill>
                <a:schemeClr val="bg1">
                  <a:lumMod val="75000"/>
                </a:schemeClr>
              </a:solidFill>
            </a:endParaRPr>
          </a:p>
        </p:txBody>
      </p:sp>
      <p:sp>
        <p:nvSpPr>
          <p:cNvPr id="43031" name="Text Box 35"/>
          <p:cNvSpPr txBox="1">
            <a:spLocks noChangeArrowheads="1"/>
          </p:cNvSpPr>
          <p:nvPr/>
        </p:nvSpPr>
        <p:spPr bwMode="auto">
          <a:xfrm>
            <a:off x="1190847" y="1295400"/>
            <a:ext cx="2473754"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t>w/ Pupillary Block</a:t>
            </a:r>
          </a:p>
        </p:txBody>
      </p:sp>
      <p:sp>
        <p:nvSpPr>
          <p:cNvPr id="49" name="Rectangle 2">
            <a:extLst>
              <a:ext uri="{FF2B5EF4-FFF2-40B4-BE49-F238E27FC236}">
                <a16:creationId xmlns:a16="http://schemas.microsoft.com/office/drawing/2014/main" id="{240EE5BF-F7D2-4FC8-A5DD-F6B5423153C6}"/>
              </a:ext>
            </a:extLst>
          </p:cNvPr>
          <p:cNvSpPr>
            <a:spLocks noGrp="1" noChangeArrowheads="1"/>
          </p:cNvSpPr>
          <p:nvPr>
            <p:ph type="title"/>
          </p:nvPr>
        </p:nvSpPr>
        <p:spPr>
          <a:xfrm>
            <a:off x="457200" y="304800"/>
            <a:ext cx="7543800" cy="563562"/>
          </a:xfrm>
        </p:spPr>
        <p:txBody>
          <a:bodyPr/>
          <a:lstStyle/>
          <a:p>
            <a:pPr eaLnBrk="1" hangingPunct="1"/>
            <a:r>
              <a:rPr lang="en-US" altLang="en-US" sz="3500" dirty="0"/>
              <a:t>Q/A</a:t>
            </a:r>
          </a:p>
        </p:txBody>
      </p:sp>
      <p:sp>
        <p:nvSpPr>
          <p:cNvPr id="50" name="TextBox 49">
            <a:extLst>
              <a:ext uri="{FF2B5EF4-FFF2-40B4-BE49-F238E27FC236}">
                <a16:creationId xmlns:a16="http://schemas.microsoft.com/office/drawing/2014/main" id="{CF426230-46C8-405C-9015-99EF57762A2E}"/>
              </a:ext>
            </a:extLst>
          </p:cNvPr>
          <p:cNvSpPr txBox="1"/>
          <p:nvPr/>
        </p:nvSpPr>
        <p:spPr>
          <a:xfrm>
            <a:off x="2259496" y="189094"/>
            <a:ext cx="4607480" cy="400110"/>
          </a:xfrm>
          <a:prstGeom prst="rect">
            <a:avLst/>
          </a:prstGeom>
          <a:solidFill>
            <a:schemeClr val="accent1">
              <a:lumMod val="60000"/>
              <a:lumOff val="40000"/>
            </a:schemeClr>
          </a:solidFill>
        </p:spPr>
        <p:txBody>
          <a:bodyPr wrap="none" rtlCol="0">
            <a:spAutoFit/>
          </a:bodyPr>
          <a:lstStyle/>
          <a:p>
            <a:pPr algn="ctr"/>
            <a:r>
              <a:rPr lang="en-US" sz="2000" b="1" dirty="0"/>
              <a:t>Secondary Angle Closure Glaucoma</a:t>
            </a:r>
          </a:p>
        </p:txBody>
      </p:sp>
      <p:sp>
        <p:nvSpPr>
          <p:cNvPr id="2" name="TextBox 1">
            <a:extLst>
              <a:ext uri="{FF2B5EF4-FFF2-40B4-BE49-F238E27FC236}">
                <a16:creationId xmlns:a16="http://schemas.microsoft.com/office/drawing/2014/main" id="{A7E30BEC-923B-4C9A-A856-BDD0D882F6B8}"/>
              </a:ext>
            </a:extLst>
          </p:cNvPr>
          <p:cNvSpPr txBox="1"/>
          <p:nvPr/>
        </p:nvSpPr>
        <p:spPr>
          <a:xfrm>
            <a:off x="887305" y="2844119"/>
            <a:ext cx="1608133" cy="338554"/>
          </a:xfrm>
          <a:prstGeom prst="rect">
            <a:avLst/>
          </a:prstGeom>
          <a:noFill/>
        </p:spPr>
        <p:txBody>
          <a:bodyPr wrap="none" rtlCol="0">
            <a:spAutoFit/>
          </a:bodyPr>
          <a:lstStyle/>
          <a:p>
            <a:r>
              <a:rPr lang="en-US" sz="1600" b="1" dirty="0" err="1"/>
              <a:t>Phacomorphic</a:t>
            </a:r>
            <a:endParaRPr lang="en-US" sz="1600" b="1" dirty="0"/>
          </a:p>
        </p:txBody>
      </p:sp>
      <p:sp>
        <p:nvSpPr>
          <p:cNvPr id="51" name="TextBox 50">
            <a:extLst>
              <a:ext uri="{FF2B5EF4-FFF2-40B4-BE49-F238E27FC236}">
                <a16:creationId xmlns:a16="http://schemas.microsoft.com/office/drawing/2014/main" id="{156069D4-340B-4160-A336-EBF73557CEE0}"/>
              </a:ext>
            </a:extLst>
          </p:cNvPr>
          <p:cNvSpPr txBox="1"/>
          <p:nvPr/>
        </p:nvSpPr>
        <p:spPr>
          <a:xfrm>
            <a:off x="884725" y="3175578"/>
            <a:ext cx="1402948" cy="338554"/>
          </a:xfrm>
          <a:prstGeom prst="rect">
            <a:avLst/>
          </a:prstGeom>
          <a:noFill/>
        </p:spPr>
        <p:txBody>
          <a:bodyPr wrap="none" rtlCol="0">
            <a:spAutoFit/>
          </a:bodyPr>
          <a:lstStyle/>
          <a:p>
            <a:r>
              <a:rPr lang="en-US" sz="1600" dirty="0">
                <a:solidFill>
                  <a:schemeClr val="bg1">
                    <a:lumMod val="75000"/>
                  </a:schemeClr>
                </a:solidFill>
              </a:rPr>
              <a:t>Ectopia </a:t>
            </a:r>
            <a:r>
              <a:rPr lang="en-US" sz="1600" dirty="0" err="1">
                <a:solidFill>
                  <a:schemeClr val="bg1">
                    <a:lumMod val="75000"/>
                  </a:schemeClr>
                </a:solidFill>
              </a:rPr>
              <a:t>lentis</a:t>
            </a:r>
            <a:endParaRPr lang="en-US" sz="1600" dirty="0">
              <a:solidFill>
                <a:schemeClr val="bg1">
                  <a:lumMod val="75000"/>
                </a:schemeClr>
              </a:solidFill>
            </a:endParaRPr>
          </a:p>
        </p:txBody>
      </p:sp>
      <p:cxnSp>
        <p:nvCxnSpPr>
          <p:cNvPr id="71" name="Straight Connector 70">
            <a:extLst>
              <a:ext uri="{FF2B5EF4-FFF2-40B4-BE49-F238E27FC236}">
                <a16:creationId xmlns:a16="http://schemas.microsoft.com/office/drawing/2014/main" id="{C104938D-BA8D-4E39-9D5F-9EE2012F2F3C}"/>
              </a:ext>
            </a:extLst>
          </p:cNvPr>
          <p:cNvCxnSpPr>
            <a:cxnSpLocks/>
          </p:cNvCxnSpPr>
          <p:nvPr/>
        </p:nvCxnSpPr>
        <p:spPr>
          <a:xfrm flipH="1">
            <a:off x="762665" y="3023488"/>
            <a:ext cx="168274"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2A7E4E40-472F-4E50-8A7A-45C10FDD7171}"/>
              </a:ext>
            </a:extLst>
          </p:cNvPr>
          <p:cNvCxnSpPr>
            <a:cxnSpLocks/>
          </p:cNvCxnSpPr>
          <p:nvPr/>
        </p:nvCxnSpPr>
        <p:spPr>
          <a:xfrm flipH="1">
            <a:off x="762665" y="3347853"/>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C3924889-45B9-4383-9C9E-48F0A9C27AD8}"/>
              </a:ext>
            </a:extLst>
          </p:cNvPr>
          <p:cNvCxnSpPr>
            <a:cxnSpLocks/>
          </p:cNvCxnSpPr>
          <p:nvPr/>
        </p:nvCxnSpPr>
        <p:spPr>
          <a:xfrm flipH="1">
            <a:off x="748719" y="2838976"/>
            <a:ext cx="13947" cy="5088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 name="Straight Arrow Connector 5">
            <a:extLst>
              <a:ext uri="{FF2B5EF4-FFF2-40B4-BE49-F238E27FC236}">
                <a16:creationId xmlns:a16="http://schemas.microsoft.com/office/drawing/2014/main" id="{A3439F0C-5143-461F-8F3C-2E830785DEFC}"/>
              </a:ext>
            </a:extLst>
          </p:cNvPr>
          <p:cNvCxnSpPr>
            <a:stCxn id="50" idx="2"/>
          </p:cNvCxnSpPr>
          <p:nvPr/>
        </p:nvCxnSpPr>
        <p:spPr>
          <a:xfrm flipH="1">
            <a:off x="2971800" y="589204"/>
            <a:ext cx="1591436" cy="706196"/>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6" name="Straight Arrow Connector 25">
            <a:extLst>
              <a:ext uri="{FF2B5EF4-FFF2-40B4-BE49-F238E27FC236}">
                <a16:creationId xmlns:a16="http://schemas.microsoft.com/office/drawing/2014/main" id="{B70E0124-9B84-41A5-8D84-A66B7838A706}"/>
              </a:ext>
            </a:extLst>
          </p:cNvPr>
          <p:cNvCxnSpPr>
            <a:cxnSpLocks/>
          </p:cNvCxnSpPr>
          <p:nvPr/>
        </p:nvCxnSpPr>
        <p:spPr>
          <a:xfrm flipH="1">
            <a:off x="1159539" y="1828800"/>
            <a:ext cx="1290435" cy="478059"/>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8" name="Straight Arrow Connector 27">
            <a:extLst>
              <a:ext uri="{FF2B5EF4-FFF2-40B4-BE49-F238E27FC236}">
                <a16:creationId xmlns:a16="http://schemas.microsoft.com/office/drawing/2014/main" id="{567A4249-5C59-4416-8A8E-1C35913900AB}"/>
              </a:ext>
            </a:extLst>
          </p:cNvPr>
          <p:cNvCxnSpPr>
            <a:cxnSpLocks/>
          </p:cNvCxnSpPr>
          <p:nvPr/>
        </p:nvCxnSpPr>
        <p:spPr>
          <a:xfrm>
            <a:off x="2449973" y="1832208"/>
            <a:ext cx="1268784"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21" name="Straight Arrow Connector 20">
            <a:extLst>
              <a:ext uri="{FF2B5EF4-FFF2-40B4-BE49-F238E27FC236}">
                <a16:creationId xmlns:a16="http://schemas.microsoft.com/office/drawing/2014/main" id="{5E33AEB6-AB6B-4304-B44B-E14BDAECF20A}"/>
              </a:ext>
            </a:extLst>
          </p:cNvPr>
          <p:cNvCxnSpPr>
            <a:cxnSpLocks/>
          </p:cNvCxnSpPr>
          <p:nvPr/>
        </p:nvCxnSpPr>
        <p:spPr>
          <a:xfrm>
            <a:off x="4572000" y="589204"/>
            <a:ext cx="1600200" cy="706196"/>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4" name="TextBox 3">
            <a:extLst>
              <a:ext uri="{FF2B5EF4-FFF2-40B4-BE49-F238E27FC236}">
                <a16:creationId xmlns:a16="http://schemas.microsoft.com/office/drawing/2014/main" id="{DC4BA48D-6058-4EF0-B31F-25D092EE11BB}"/>
              </a:ext>
            </a:extLst>
          </p:cNvPr>
          <p:cNvSpPr txBox="1"/>
          <p:nvPr/>
        </p:nvSpPr>
        <p:spPr>
          <a:xfrm>
            <a:off x="2590800" y="2514600"/>
            <a:ext cx="6310653" cy="2308324"/>
          </a:xfrm>
          <a:prstGeom prst="rect">
            <a:avLst/>
          </a:prstGeom>
          <a:solidFill>
            <a:srgbClr val="00FFCC"/>
          </a:solidFill>
        </p:spPr>
        <p:txBody>
          <a:bodyPr wrap="square" rtlCol="0">
            <a:spAutoFit/>
          </a:bodyPr>
          <a:lstStyle/>
          <a:p>
            <a:r>
              <a:rPr lang="en-US" sz="1600" i="1" dirty="0">
                <a:solidFill>
                  <a:srgbClr val="0000FF"/>
                </a:solidFill>
              </a:rPr>
              <a:t>In a nutshell, what is the pathologic process in </a:t>
            </a:r>
            <a:r>
              <a:rPr lang="en-US" sz="1600" i="1" dirty="0" err="1">
                <a:solidFill>
                  <a:srgbClr val="0000FF"/>
                </a:solidFill>
              </a:rPr>
              <a:t>phacomorphic</a:t>
            </a:r>
            <a:r>
              <a:rPr lang="en-US" sz="1600" i="1" dirty="0">
                <a:solidFill>
                  <a:srgbClr val="0000FF"/>
                </a:solidFill>
              </a:rPr>
              <a:t> ACG?</a:t>
            </a:r>
          </a:p>
          <a:p>
            <a:r>
              <a:rPr lang="en-US" sz="1600" dirty="0">
                <a:solidFill>
                  <a:srgbClr val="0000FF"/>
                </a:solidFill>
              </a:rPr>
              <a:t>Cataractous increase in lens size has two effects that are a setup for the development of pupillary-block ACG:</a:t>
            </a:r>
          </a:p>
          <a:p>
            <a:r>
              <a:rPr lang="en-US" sz="1600" dirty="0">
                <a:solidFill>
                  <a:srgbClr val="0000FF"/>
                </a:solidFill>
              </a:rPr>
              <a:t>1) </a:t>
            </a:r>
            <a:r>
              <a:rPr lang="en-US" sz="1600" dirty="0">
                <a:solidFill>
                  <a:srgbClr val="00FFCC"/>
                </a:solidFill>
              </a:rPr>
              <a:t>It alters the anatomic relationship between the anterior lens surface and the pupil margin in a manner that leads to pupillary block and subsequent angle closure; and </a:t>
            </a:r>
          </a:p>
          <a:p>
            <a:r>
              <a:rPr lang="en-US" sz="1600" dirty="0">
                <a:solidFill>
                  <a:srgbClr val="0000FF"/>
                </a:solidFill>
              </a:rPr>
              <a:t>2) </a:t>
            </a:r>
            <a:r>
              <a:rPr lang="en-US" sz="1600" dirty="0">
                <a:solidFill>
                  <a:srgbClr val="00FFCC"/>
                </a:solidFill>
              </a:rPr>
              <a:t>it pushes the peripheral iris forward, narrowing the angle, thereby reducing the magnitude of the PC-AC pressure gradient needed to induce angle closure</a:t>
            </a:r>
          </a:p>
        </p:txBody>
      </p:sp>
      <p:sp>
        <p:nvSpPr>
          <p:cNvPr id="20" name="Text Box 36">
            <a:extLst>
              <a:ext uri="{FF2B5EF4-FFF2-40B4-BE49-F238E27FC236}">
                <a16:creationId xmlns:a16="http://schemas.microsoft.com/office/drawing/2014/main" id="{7EFEA832-3679-43DC-9022-EC18A6029637}"/>
              </a:ext>
            </a:extLst>
          </p:cNvPr>
          <p:cNvSpPr txBox="1">
            <a:spLocks noChangeArrowheads="1"/>
          </p:cNvSpPr>
          <p:nvPr/>
        </p:nvSpPr>
        <p:spPr bwMode="auto">
          <a:xfrm>
            <a:off x="5181600" y="1295400"/>
            <a:ext cx="2630848" cy="430887"/>
          </a:xfrm>
          <a:prstGeom prst="rect">
            <a:avLst/>
          </a:prstGeom>
          <a:noFill/>
          <a:ln w="952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solidFill>
                  <a:schemeClr val="bg1">
                    <a:lumMod val="75000"/>
                  </a:schemeClr>
                </a:solidFill>
              </a:rPr>
              <a:t>w/o Pupillary Block</a:t>
            </a:r>
          </a:p>
        </p:txBody>
      </p:sp>
      <p:sp>
        <p:nvSpPr>
          <p:cNvPr id="3" name="Oval 2">
            <a:extLst>
              <a:ext uri="{FF2B5EF4-FFF2-40B4-BE49-F238E27FC236}">
                <a16:creationId xmlns:a16="http://schemas.microsoft.com/office/drawing/2014/main" id="{38D588E6-776F-4DD2-8436-21E66CD46519}"/>
              </a:ext>
            </a:extLst>
          </p:cNvPr>
          <p:cNvSpPr/>
          <p:nvPr/>
        </p:nvSpPr>
        <p:spPr>
          <a:xfrm>
            <a:off x="773103" y="2767044"/>
            <a:ext cx="1832711" cy="533397"/>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881594041"/>
      </p:ext>
    </p:extLst>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014" name="Text Box 6"/>
          <p:cNvSpPr txBox="1">
            <a:spLocks noChangeArrowheads="1"/>
          </p:cNvSpPr>
          <p:nvPr/>
        </p:nvSpPr>
        <p:spPr bwMode="auto">
          <a:xfrm>
            <a:off x="533400" y="2356376"/>
            <a:ext cx="1005403"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t>Lens-</a:t>
            </a:r>
          </a:p>
          <a:p>
            <a:pPr algn="ctr" eaLnBrk="1" hangingPunct="1">
              <a:lnSpc>
                <a:spcPct val="80000"/>
              </a:lnSpc>
              <a:spcBef>
                <a:spcPct val="0"/>
              </a:spcBef>
              <a:buClrTx/>
              <a:buSzTx/>
              <a:buFontTx/>
              <a:buNone/>
            </a:pPr>
            <a:r>
              <a:rPr lang="en-US" altLang="en-US" sz="1800" dirty="0"/>
              <a:t>Induced</a:t>
            </a:r>
          </a:p>
        </p:txBody>
      </p:sp>
      <p:sp>
        <p:nvSpPr>
          <p:cNvPr id="43017" name="Text Box 14"/>
          <p:cNvSpPr txBox="1">
            <a:spLocks noChangeArrowheads="1"/>
          </p:cNvSpPr>
          <p:nvPr/>
        </p:nvSpPr>
        <p:spPr bwMode="auto">
          <a:xfrm>
            <a:off x="3026498" y="2365901"/>
            <a:ext cx="1633781"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Aphakic/</a:t>
            </a:r>
          </a:p>
          <a:p>
            <a:pPr algn="ctr" eaLnBrk="1" hangingPunct="1">
              <a:lnSpc>
                <a:spcPct val="80000"/>
              </a:lnSpc>
              <a:spcBef>
                <a:spcPct val="0"/>
              </a:spcBef>
              <a:buClrTx/>
              <a:buSzTx/>
              <a:buFontTx/>
              <a:buNone/>
            </a:pPr>
            <a:r>
              <a:rPr lang="en-US" altLang="en-US" sz="1800" dirty="0" err="1">
                <a:solidFill>
                  <a:schemeClr val="bg1">
                    <a:lumMod val="75000"/>
                  </a:schemeClr>
                </a:solidFill>
              </a:rPr>
              <a:t>Pseudophakic</a:t>
            </a:r>
            <a:endParaRPr lang="en-US" altLang="en-US" sz="1800" dirty="0">
              <a:solidFill>
                <a:schemeClr val="bg1">
                  <a:lumMod val="75000"/>
                </a:schemeClr>
              </a:solidFill>
            </a:endParaRPr>
          </a:p>
        </p:txBody>
      </p:sp>
      <p:sp>
        <p:nvSpPr>
          <p:cNvPr id="43031" name="Text Box 35"/>
          <p:cNvSpPr txBox="1">
            <a:spLocks noChangeArrowheads="1"/>
          </p:cNvSpPr>
          <p:nvPr/>
        </p:nvSpPr>
        <p:spPr bwMode="auto">
          <a:xfrm>
            <a:off x="1190847" y="1295400"/>
            <a:ext cx="2473754"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t>w/ Pupillary Block</a:t>
            </a:r>
          </a:p>
        </p:txBody>
      </p:sp>
      <p:sp>
        <p:nvSpPr>
          <p:cNvPr id="49" name="Rectangle 2">
            <a:extLst>
              <a:ext uri="{FF2B5EF4-FFF2-40B4-BE49-F238E27FC236}">
                <a16:creationId xmlns:a16="http://schemas.microsoft.com/office/drawing/2014/main" id="{240EE5BF-F7D2-4FC8-A5DD-F6B5423153C6}"/>
              </a:ext>
            </a:extLst>
          </p:cNvPr>
          <p:cNvSpPr>
            <a:spLocks noGrp="1" noChangeArrowheads="1"/>
          </p:cNvSpPr>
          <p:nvPr>
            <p:ph type="title"/>
          </p:nvPr>
        </p:nvSpPr>
        <p:spPr>
          <a:xfrm>
            <a:off x="457200" y="304800"/>
            <a:ext cx="7543800" cy="563562"/>
          </a:xfrm>
        </p:spPr>
        <p:txBody>
          <a:bodyPr/>
          <a:lstStyle/>
          <a:p>
            <a:pPr eaLnBrk="1" hangingPunct="1"/>
            <a:r>
              <a:rPr lang="en-US" altLang="en-US" sz="3500" dirty="0"/>
              <a:t>A</a:t>
            </a:r>
          </a:p>
        </p:txBody>
      </p:sp>
      <p:sp>
        <p:nvSpPr>
          <p:cNvPr id="50" name="TextBox 49">
            <a:extLst>
              <a:ext uri="{FF2B5EF4-FFF2-40B4-BE49-F238E27FC236}">
                <a16:creationId xmlns:a16="http://schemas.microsoft.com/office/drawing/2014/main" id="{CF426230-46C8-405C-9015-99EF57762A2E}"/>
              </a:ext>
            </a:extLst>
          </p:cNvPr>
          <p:cNvSpPr txBox="1"/>
          <p:nvPr/>
        </p:nvSpPr>
        <p:spPr>
          <a:xfrm>
            <a:off x="2259496" y="189094"/>
            <a:ext cx="4607480" cy="400110"/>
          </a:xfrm>
          <a:prstGeom prst="rect">
            <a:avLst/>
          </a:prstGeom>
          <a:solidFill>
            <a:schemeClr val="accent1">
              <a:lumMod val="60000"/>
              <a:lumOff val="40000"/>
            </a:schemeClr>
          </a:solidFill>
        </p:spPr>
        <p:txBody>
          <a:bodyPr wrap="none" rtlCol="0">
            <a:spAutoFit/>
          </a:bodyPr>
          <a:lstStyle/>
          <a:p>
            <a:pPr algn="ctr"/>
            <a:r>
              <a:rPr lang="en-US" sz="2000" b="1" dirty="0"/>
              <a:t>Secondary Angle Closure Glaucoma</a:t>
            </a:r>
          </a:p>
        </p:txBody>
      </p:sp>
      <p:sp>
        <p:nvSpPr>
          <p:cNvPr id="2" name="TextBox 1">
            <a:extLst>
              <a:ext uri="{FF2B5EF4-FFF2-40B4-BE49-F238E27FC236}">
                <a16:creationId xmlns:a16="http://schemas.microsoft.com/office/drawing/2014/main" id="{A7E30BEC-923B-4C9A-A856-BDD0D882F6B8}"/>
              </a:ext>
            </a:extLst>
          </p:cNvPr>
          <p:cNvSpPr txBox="1"/>
          <p:nvPr/>
        </p:nvSpPr>
        <p:spPr>
          <a:xfrm>
            <a:off x="887305" y="2844119"/>
            <a:ext cx="1608133" cy="338554"/>
          </a:xfrm>
          <a:prstGeom prst="rect">
            <a:avLst/>
          </a:prstGeom>
          <a:noFill/>
        </p:spPr>
        <p:txBody>
          <a:bodyPr wrap="none" rtlCol="0">
            <a:spAutoFit/>
          </a:bodyPr>
          <a:lstStyle/>
          <a:p>
            <a:r>
              <a:rPr lang="en-US" sz="1600" b="1" dirty="0" err="1"/>
              <a:t>Phacomorphic</a:t>
            </a:r>
            <a:endParaRPr lang="en-US" sz="1600" b="1" dirty="0"/>
          </a:p>
        </p:txBody>
      </p:sp>
      <p:sp>
        <p:nvSpPr>
          <p:cNvPr id="51" name="TextBox 50">
            <a:extLst>
              <a:ext uri="{FF2B5EF4-FFF2-40B4-BE49-F238E27FC236}">
                <a16:creationId xmlns:a16="http://schemas.microsoft.com/office/drawing/2014/main" id="{156069D4-340B-4160-A336-EBF73557CEE0}"/>
              </a:ext>
            </a:extLst>
          </p:cNvPr>
          <p:cNvSpPr txBox="1"/>
          <p:nvPr/>
        </p:nvSpPr>
        <p:spPr>
          <a:xfrm>
            <a:off x="884725" y="3175578"/>
            <a:ext cx="1402948" cy="338554"/>
          </a:xfrm>
          <a:prstGeom prst="rect">
            <a:avLst/>
          </a:prstGeom>
          <a:noFill/>
        </p:spPr>
        <p:txBody>
          <a:bodyPr wrap="none" rtlCol="0">
            <a:spAutoFit/>
          </a:bodyPr>
          <a:lstStyle/>
          <a:p>
            <a:r>
              <a:rPr lang="en-US" sz="1600" dirty="0">
                <a:solidFill>
                  <a:schemeClr val="bg1">
                    <a:lumMod val="75000"/>
                  </a:schemeClr>
                </a:solidFill>
              </a:rPr>
              <a:t>Ectopia </a:t>
            </a:r>
            <a:r>
              <a:rPr lang="en-US" sz="1600" dirty="0" err="1">
                <a:solidFill>
                  <a:schemeClr val="bg1">
                    <a:lumMod val="75000"/>
                  </a:schemeClr>
                </a:solidFill>
              </a:rPr>
              <a:t>lentis</a:t>
            </a:r>
            <a:endParaRPr lang="en-US" sz="1600" dirty="0">
              <a:solidFill>
                <a:schemeClr val="bg1">
                  <a:lumMod val="75000"/>
                </a:schemeClr>
              </a:solidFill>
            </a:endParaRPr>
          </a:p>
        </p:txBody>
      </p:sp>
      <p:cxnSp>
        <p:nvCxnSpPr>
          <p:cNvPr id="71" name="Straight Connector 70">
            <a:extLst>
              <a:ext uri="{FF2B5EF4-FFF2-40B4-BE49-F238E27FC236}">
                <a16:creationId xmlns:a16="http://schemas.microsoft.com/office/drawing/2014/main" id="{C104938D-BA8D-4E39-9D5F-9EE2012F2F3C}"/>
              </a:ext>
            </a:extLst>
          </p:cNvPr>
          <p:cNvCxnSpPr>
            <a:cxnSpLocks/>
          </p:cNvCxnSpPr>
          <p:nvPr/>
        </p:nvCxnSpPr>
        <p:spPr>
          <a:xfrm flipH="1">
            <a:off x="762665" y="3023488"/>
            <a:ext cx="168274"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2A7E4E40-472F-4E50-8A7A-45C10FDD7171}"/>
              </a:ext>
            </a:extLst>
          </p:cNvPr>
          <p:cNvCxnSpPr>
            <a:cxnSpLocks/>
          </p:cNvCxnSpPr>
          <p:nvPr/>
        </p:nvCxnSpPr>
        <p:spPr>
          <a:xfrm flipH="1">
            <a:off x="762665" y="3347853"/>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C3924889-45B9-4383-9C9E-48F0A9C27AD8}"/>
              </a:ext>
            </a:extLst>
          </p:cNvPr>
          <p:cNvCxnSpPr>
            <a:cxnSpLocks/>
          </p:cNvCxnSpPr>
          <p:nvPr/>
        </p:nvCxnSpPr>
        <p:spPr>
          <a:xfrm flipH="1">
            <a:off x="748719" y="2838976"/>
            <a:ext cx="13947" cy="5088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 name="Straight Arrow Connector 5">
            <a:extLst>
              <a:ext uri="{FF2B5EF4-FFF2-40B4-BE49-F238E27FC236}">
                <a16:creationId xmlns:a16="http://schemas.microsoft.com/office/drawing/2014/main" id="{A3439F0C-5143-461F-8F3C-2E830785DEFC}"/>
              </a:ext>
            </a:extLst>
          </p:cNvPr>
          <p:cNvCxnSpPr>
            <a:stCxn id="50" idx="2"/>
          </p:cNvCxnSpPr>
          <p:nvPr/>
        </p:nvCxnSpPr>
        <p:spPr>
          <a:xfrm flipH="1">
            <a:off x="2971800" y="589204"/>
            <a:ext cx="1591436" cy="706196"/>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6" name="Straight Arrow Connector 25">
            <a:extLst>
              <a:ext uri="{FF2B5EF4-FFF2-40B4-BE49-F238E27FC236}">
                <a16:creationId xmlns:a16="http://schemas.microsoft.com/office/drawing/2014/main" id="{B70E0124-9B84-41A5-8D84-A66B7838A706}"/>
              </a:ext>
            </a:extLst>
          </p:cNvPr>
          <p:cNvCxnSpPr>
            <a:cxnSpLocks/>
          </p:cNvCxnSpPr>
          <p:nvPr/>
        </p:nvCxnSpPr>
        <p:spPr>
          <a:xfrm flipH="1">
            <a:off x="1159539" y="1828800"/>
            <a:ext cx="1290435" cy="478059"/>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8" name="Straight Arrow Connector 27">
            <a:extLst>
              <a:ext uri="{FF2B5EF4-FFF2-40B4-BE49-F238E27FC236}">
                <a16:creationId xmlns:a16="http://schemas.microsoft.com/office/drawing/2014/main" id="{567A4249-5C59-4416-8A8E-1C35913900AB}"/>
              </a:ext>
            </a:extLst>
          </p:cNvPr>
          <p:cNvCxnSpPr>
            <a:cxnSpLocks/>
          </p:cNvCxnSpPr>
          <p:nvPr/>
        </p:nvCxnSpPr>
        <p:spPr>
          <a:xfrm>
            <a:off x="2449973" y="1832208"/>
            <a:ext cx="1268784"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21" name="Straight Arrow Connector 20">
            <a:extLst>
              <a:ext uri="{FF2B5EF4-FFF2-40B4-BE49-F238E27FC236}">
                <a16:creationId xmlns:a16="http://schemas.microsoft.com/office/drawing/2014/main" id="{5E33AEB6-AB6B-4304-B44B-E14BDAECF20A}"/>
              </a:ext>
            </a:extLst>
          </p:cNvPr>
          <p:cNvCxnSpPr>
            <a:cxnSpLocks/>
          </p:cNvCxnSpPr>
          <p:nvPr/>
        </p:nvCxnSpPr>
        <p:spPr>
          <a:xfrm>
            <a:off x="4572000" y="589204"/>
            <a:ext cx="1600200" cy="706196"/>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4" name="TextBox 3">
            <a:extLst>
              <a:ext uri="{FF2B5EF4-FFF2-40B4-BE49-F238E27FC236}">
                <a16:creationId xmlns:a16="http://schemas.microsoft.com/office/drawing/2014/main" id="{DC4BA48D-6058-4EF0-B31F-25D092EE11BB}"/>
              </a:ext>
            </a:extLst>
          </p:cNvPr>
          <p:cNvSpPr txBox="1"/>
          <p:nvPr/>
        </p:nvSpPr>
        <p:spPr>
          <a:xfrm>
            <a:off x="2590800" y="2514600"/>
            <a:ext cx="6310653" cy="2308324"/>
          </a:xfrm>
          <a:prstGeom prst="rect">
            <a:avLst/>
          </a:prstGeom>
          <a:solidFill>
            <a:srgbClr val="00FFCC"/>
          </a:solidFill>
        </p:spPr>
        <p:txBody>
          <a:bodyPr wrap="square" rtlCol="0">
            <a:spAutoFit/>
          </a:bodyPr>
          <a:lstStyle/>
          <a:p>
            <a:r>
              <a:rPr lang="en-US" sz="1600" i="1" dirty="0">
                <a:solidFill>
                  <a:srgbClr val="0000FF"/>
                </a:solidFill>
              </a:rPr>
              <a:t>In a nutshell, what is the pathologic process in </a:t>
            </a:r>
            <a:r>
              <a:rPr lang="en-US" sz="1600" i="1" dirty="0" err="1">
                <a:solidFill>
                  <a:srgbClr val="0000FF"/>
                </a:solidFill>
              </a:rPr>
              <a:t>phacomorphic</a:t>
            </a:r>
            <a:r>
              <a:rPr lang="en-US" sz="1600" i="1" dirty="0">
                <a:solidFill>
                  <a:srgbClr val="0000FF"/>
                </a:solidFill>
              </a:rPr>
              <a:t> ACG?</a:t>
            </a:r>
          </a:p>
          <a:p>
            <a:r>
              <a:rPr lang="en-US" sz="1600" dirty="0">
                <a:solidFill>
                  <a:srgbClr val="0000FF"/>
                </a:solidFill>
              </a:rPr>
              <a:t>Cataractous increase in lens size has two effects that are a setup for the development of pupillary-block ACG:</a:t>
            </a:r>
          </a:p>
          <a:p>
            <a:r>
              <a:rPr lang="en-US" sz="1600" dirty="0">
                <a:solidFill>
                  <a:srgbClr val="0000FF"/>
                </a:solidFill>
              </a:rPr>
              <a:t>1) It alters the anatomic relationship between the anterior lens surface and the pupil margin in a manner that leads to pupillary block and subsequent angle closure; and </a:t>
            </a:r>
          </a:p>
          <a:p>
            <a:r>
              <a:rPr lang="en-US" sz="1600" dirty="0">
                <a:solidFill>
                  <a:srgbClr val="0000FF"/>
                </a:solidFill>
              </a:rPr>
              <a:t>2) it pushes the peripheral iris forward, narrowing the angle, thereby reducing the magnitude of the PC-AC pressure gradient needed to induce angle closure</a:t>
            </a:r>
          </a:p>
        </p:txBody>
      </p:sp>
      <p:sp>
        <p:nvSpPr>
          <p:cNvPr id="20" name="Text Box 36">
            <a:extLst>
              <a:ext uri="{FF2B5EF4-FFF2-40B4-BE49-F238E27FC236}">
                <a16:creationId xmlns:a16="http://schemas.microsoft.com/office/drawing/2014/main" id="{7EFEA832-3679-43DC-9022-EC18A6029637}"/>
              </a:ext>
            </a:extLst>
          </p:cNvPr>
          <p:cNvSpPr txBox="1">
            <a:spLocks noChangeArrowheads="1"/>
          </p:cNvSpPr>
          <p:nvPr/>
        </p:nvSpPr>
        <p:spPr bwMode="auto">
          <a:xfrm>
            <a:off x="5181600" y="1295400"/>
            <a:ext cx="2630848" cy="430887"/>
          </a:xfrm>
          <a:prstGeom prst="rect">
            <a:avLst/>
          </a:prstGeom>
          <a:noFill/>
          <a:ln w="952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solidFill>
                  <a:schemeClr val="bg1">
                    <a:lumMod val="75000"/>
                  </a:schemeClr>
                </a:solidFill>
              </a:rPr>
              <a:t>w/o Pupillary Block</a:t>
            </a:r>
          </a:p>
        </p:txBody>
      </p:sp>
      <p:sp>
        <p:nvSpPr>
          <p:cNvPr id="3" name="Oval 2">
            <a:extLst>
              <a:ext uri="{FF2B5EF4-FFF2-40B4-BE49-F238E27FC236}">
                <a16:creationId xmlns:a16="http://schemas.microsoft.com/office/drawing/2014/main" id="{38D588E6-776F-4DD2-8436-21E66CD46519}"/>
              </a:ext>
            </a:extLst>
          </p:cNvPr>
          <p:cNvSpPr/>
          <p:nvPr/>
        </p:nvSpPr>
        <p:spPr>
          <a:xfrm>
            <a:off x="773103" y="2767044"/>
            <a:ext cx="1832711" cy="533397"/>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988153777"/>
      </p:ext>
    </p:extLst>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014" name="Text Box 6"/>
          <p:cNvSpPr txBox="1">
            <a:spLocks noChangeArrowheads="1"/>
          </p:cNvSpPr>
          <p:nvPr/>
        </p:nvSpPr>
        <p:spPr bwMode="auto">
          <a:xfrm>
            <a:off x="533400" y="2356376"/>
            <a:ext cx="1005403"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t>Lens-</a:t>
            </a:r>
          </a:p>
          <a:p>
            <a:pPr algn="ctr" eaLnBrk="1" hangingPunct="1">
              <a:lnSpc>
                <a:spcPct val="80000"/>
              </a:lnSpc>
              <a:spcBef>
                <a:spcPct val="0"/>
              </a:spcBef>
              <a:buClrTx/>
              <a:buSzTx/>
              <a:buFontTx/>
              <a:buNone/>
            </a:pPr>
            <a:r>
              <a:rPr lang="en-US" altLang="en-US" sz="1800" dirty="0"/>
              <a:t>Induced</a:t>
            </a:r>
          </a:p>
        </p:txBody>
      </p:sp>
      <p:sp>
        <p:nvSpPr>
          <p:cNvPr id="43017" name="Text Box 14"/>
          <p:cNvSpPr txBox="1">
            <a:spLocks noChangeArrowheads="1"/>
          </p:cNvSpPr>
          <p:nvPr/>
        </p:nvSpPr>
        <p:spPr bwMode="auto">
          <a:xfrm>
            <a:off x="3026498" y="2365901"/>
            <a:ext cx="1633781"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Aphakic/</a:t>
            </a:r>
          </a:p>
          <a:p>
            <a:pPr algn="ctr" eaLnBrk="1" hangingPunct="1">
              <a:lnSpc>
                <a:spcPct val="80000"/>
              </a:lnSpc>
              <a:spcBef>
                <a:spcPct val="0"/>
              </a:spcBef>
              <a:buClrTx/>
              <a:buSzTx/>
              <a:buFontTx/>
              <a:buNone/>
            </a:pPr>
            <a:r>
              <a:rPr lang="en-US" altLang="en-US" sz="1800" dirty="0" err="1">
                <a:solidFill>
                  <a:schemeClr val="bg1">
                    <a:lumMod val="75000"/>
                  </a:schemeClr>
                </a:solidFill>
              </a:rPr>
              <a:t>Pseudophakic</a:t>
            </a:r>
            <a:endParaRPr lang="en-US" altLang="en-US" sz="1800" dirty="0">
              <a:solidFill>
                <a:schemeClr val="bg1">
                  <a:lumMod val="75000"/>
                </a:schemeClr>
              </a:solidFill>
            </a:endParaRPr>
          </a:p>
        </p:txBody>
      </p:sp>
      <p:sp>
        <p:nvSpPr>
          <p:cNvPr id="43031" name="Text Box 35"/>
          <p:cNvSpPr txBox="1">
            <a:spLocks noChangeArrowheads="1"/>
          </p:cNvSpPr>
          <p:nvPr/>
        </p:nvSpPr>
        <p:spPr bwMode="auto">
          <a:xfrm>
            <a:off x="1190847" y="1295400"/>
            <a:ext cx="2473754"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t>w/ Pupillary Block</a:t>
            </a:r>
          </a:p>
        </p:txBody>
      </p:sp>
      <p:sp>
        <p:nvSpPr>
          <p:cNvPr id="49" name="Rectangle 2">
            <a:extLst>
              <a:ext uri="{FF2B5EF4-FFF2-40B4-BE49-F238E27FC236}">
                <a16:creationId xmlns:a16="http://schemas.microsoft.com/office/drawing/2014/main" id="{240EE5BF-F7D2-4FC8-A5DD-F6B5423153C6}"/>
              </a:ext>
            </a:extLst>
          </p:cNvPr>
          <p:cNvSpPr>
            <a:spLocks noGrp="1" noChangeArrowheads="1"/>
          </p:cNvSpPr>
          <p:nvPr>
            <p:ph type="title"/>
          </p:nvPr>
        </p:nvSpPr>
        <p:spPr>
          <a:xfrm>
            <a:off x="457200" y="304800"/>
            <a:ext cx="7543800" cy="563562"/>
          </a:xfrm>
        </p:spPr>
        <p:txBody>
          <a:bodyPr/>
          <a:lstStyle/>
          <a:p>
            <a:pPr eaLnBrk="1" hangingPunct="1"/>
            <a:r>
              <a:rPr lang="en-US" altLang="en-US" sz="3500" dirty="0"/>
              <a:t>Q</a:t>
            </a:r>
          </a:p>
        </p:txBody>
      </p:sp>
      <p:sp>
        <p:nvSpPr>
          <p:cNvPr id="50" name="TextBox 49">
            <a:extLst>
              <a:ext uri="{FF2B5EF4-FFF2-40B4-BE49-F238E27FC236}">
                <a16:creationId xmlns:a16="http://schemas.microsoft.com/office/drawing/2014/main" id="{CF426230-46C8-405C-9015-99EF57762A2E}"/>
              </a:ext>
            </a:extLst>
          </p:cNvPr>
          <p:cNvSpPr txBox="1"/>
          <p:nvPr/>
        </p:nvSpPr>
        <p:spPr>
          <a:xfrm>
            <a:off x="2259496" y="189094"/>
            <a:ext cx="4607480" cy="400110"/>
          </a:xfrm>
          <a:prstGeom prst="rect">
            <a:avLst/>
          </a:prstGeom>
          <a:solidFill>
            <a:schemeClr val="accent1">
              <a:lumMod val="60000"/>
              <a:lumOff val="40000"/>
            </a:schemeClr>
          </a:solidFill>
        </p:spPr>
        <p:txBody>
          <a:bodyPr wrap="none" rtlCol="0">
            <a:spAutoFit/>
          </a:bodyPr>
          <a:lstStyle/>
          <a:p>
            <a:pPr algn="ctr"/>
            <a:r>
              <a:rPr lang="en-US" sz="2000" b="1" dirty="0"/>
              <a:t>Secondary Angle Closure Glaucoma</a:t>
            </a:r>
          </a:p>
        </p:txBody>
      </p:sp>
      <p:sp>
        <p:nvSpPr>
          <p:cNvPr id="2" name="TextBox 1">
            <a:extLst>
              <a:ext uri="{FF2B5EF4-FFF2-40B4-BE49-F238E27FC236}">
                <a16:creationId xmlns:a16="http://schemas.microsoft.com/office/drawing/2014/main" id="{A7E30BEC-923B-4C9A-A856-BDD0D882F6B8}"/>
              </a:ext>
            </a:extLst>
          </p:cNvPr>
          <p:cNvSpPr txBox="1"/>
          <p:nvPr/>
        </p:nvSpPr>
        <p:spPr>
          <a:xfrm>
            <a:off x="887305" y="2844119"/>
            <a:ext cx="1608133" cy="338554"/>
          </a:xfrm>
          <a:prstGeom prst="rect">
            <a:avLst/>
          </a:prstGeom>
          <a:noFill/>
        </p:spPr>
        <p:txBody>
          <a:bodyPr wrap="none" rtlCol="0">
            <a:spAutoFit/>
          </a:bodyPr>
          <a:lstStyle/>
          <a:p>
            <a:r>
              <a:rPr lang="en-US" sz="1600" b="1" dirty="0" err="1"/>
              <a:t>Phacomorphic</a:t>
            </a:r>
            <a:endParaRPr lang="en-US" sz="1600" b="1" dirty="0"/>
          </a:p>
        </p:txBody>
      </p:sp>
      <p:sp>
        <p:nvSpPr>
          <p:cNvPr id="51" name="TextBox 50">
            <a:extLst>
              <a:ext uri="{FF2B5EF4-FFF2-40B4-BE49-F238E27FC236}">
                <a16:creationId xmlns:a16="http://schemas.microsoft.com/office/drawing/2014/main" id="{156069D4-340B-4160-A336-EBF73557CEE0}"/>
              </a:ext>
            </a:extLst>
          </p:cNvPr>
          <p:cNvSpPr txBox="1"/>
          <p:nvPr/>
        </p:nvSpPr>
        <p:spPr>
          <a:xfrm>
            <a:off x="884725" y="3175578"/>
            <a:ext cx="1402948" cy="338554"/>
          </a:xfrm>
          <a:prstGeom prst="rect">
            <a:avLst/>
          </a:prstGeom>
          <a:noFill/>
        </p:spPr>
        <p:txBody>
          <a:bodyPr wrap="none" rtlCol="0">
            <a:spAutoFit/>
          </a:bodyPr>
          <a:lstStyle/>
          <a:p>
            <a:r>
              <a:rPr lang="en-US" sz="1600" dirty="0">
                <a:solidFill>
                  <a:schemeClr val="bg1">
                    <a:lumMod val="75000"/>
                  </a:schemeClr>
                </a:solidFill>
              </a:rPr>
              <a:t>Ectopia </a:t>
            </a:r>
            <a:r>
              <a:rPr lang="en-US" sz="1600" dirty="0" err="1">
                <a:solidFill>
                  <a:schemeClr val="bg1">
                    <a:lumMod val="75000"/>
                  </a:schemeClr>
                </a:solidFill>
              </a:rPr>
              <a:t>lentis</a:t>
            </a:r>
            <a:endParaRPr lang="en-US" sz="1600" dirty="0">
              <a:solidFill>
                <a:schemeClr val="bg1">
                  <a:lumMod val="75000"/>
                </a:schemeClr>
              </a:solidFill>
            </a:endParaRPr>
          </a:p>
        </p:txBody>
      </p:sp>
      <p:cxnSp>
        <p:nvCxnSpPr>
          <p:cNvPr id="71" name="Straight Connector 70">
            <a:extLst>
              <a:ext uri="{FF2B5EF4-FFF2-40B4-BE49-F238E27FC236}">
                <a16:creationId xmlns:a16="http://schemas.microsoft.com/office/drawing/2014/main" id="{C104938D-BA8D-4E39-9D5F-9EE2012F2F3C}"/>
              </a:ext>
            </a:extLst>
          </p:cNvPr>
          <p:cNvCxnSpPr>
            <a:cxnSpLocks/>
          </p:cNvCxnSpPr>
          <p:nvPr/>
        </p:nvCxnSpPr>
        <p:spPr>
          <a:xfrm flipH="1">
            <a:off x="762665" y="3023488"/>
            <a:ext cx="168274"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2A7E4E40-472F-4E50-8A7A-45C10FDD7171}"/>
              </a:ext>
            </a:extLst>
          </p:cNvPr>
          <p:cNvCxnSpPr>
            <a:cxnSpLocks/>
          </p:cNvCxnSpPr>
          <p:nvPr/>
        </p:nvCxnSpPr>
        <p:spPr>
          <a:xfrm flipH="1">
            <a:off x="762665" y="3347853"/>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C3924889-45B9-4383-9C9E-48F0A9C27AD8}"/>
              </a:ext>
            </a:extLst>
          </p:cNvPr>
          <p:cNvCxnSpPr>
            <a:cxnSpLocks/>
          </p:cNvCxnSpPr>
          <p:nvPr/>
        </p:nvCxnSpPr>
        <p:spPr>
          <a:xfrm flipH="1">
            <a:off x="748719" y="2838976"/>
            <a:ext cx="13947" cy="5088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 name="Straight Arrow Connector 5">
            <a:extLst>
              <a:ext uri="{FF2B5EF4-FFF2-40B4-BE49-F238E27FC236}">
                <a16:creationId xmlns:a16="http://schemas.microsoft.com/office/drawing/2014/main" id="{A3439F0C-5143-461F-8F3C-2E830785DEFC}"/>
              </a:ext>
            </a:extLst>
          </p:cNvPr>
          <p:cNvCxnSpPr>
            <a:stCxn id="50" idx="2"/>
          </p:cNvCxnSpPr>
          <p:nvPr/>
        </p:nvCxnSpPr>
        <p:spPr>
          <a:xfrm flipH="1">
            <a:off x="2971800" y="589204"/>
            <a:ext cx="1591436" cy="706196"/>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6" name="Straight Arrow Connector 25">
            <a:extLst>
              <a:ext uri="{FF2B5EF4-FFF2-40B4-BE49-F238E27FC236}">
                <a16:creationId xmlns:a16="http://schemas.microsoft.com/office/drawing/2014/main" id="{B70E0124-9B84-41A5-8D84-A66B7838A706}"/>
              </a:ext>
            </a:extLst>
          </p:cNvPr>
          <p:cNvCxnSpPr>
            <a:cxnSpLocks/>
          </p:cNvCxnSpPr>
          <p:nvPr/>
        </p:nvCxnSpPr>
        <p:spPr>
          <a:xfrm flipH="1">
            <a:off x="1159539" y="1828800"/>
            <a:ext cx="1290435" cy="478059"/>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8" name="Straight Arrow Connector 27">
            <a:extLst>
              <a:ext uri="{FF2B5EF4-FFF2-40B4-BE49-F238E27FC236}">
                <a16:creationId xmlns:a16="http://schemas.microsoft.com/office/drawing/2014/main" id="{567A4249-5C59-4416-8A8E-1C35913900AB}"/>
              </a:ext>
            </a:extLst>
          </p:cNvPr>
          <p:cNvCxnSpPr>
            <a:cxnSpLocks/>
          </p:cNvCxnSpPr>
          <p:nvPr/>
        </p:nvCxnSpPr>
        <p:spPr>
          <a:xfrm>
            <a:off x="2449973" y="1832208"/>
            <a:ext cx="1268784"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21" name="Straight Arrow Connector 20">
            <a:extLst>
              <a:ext uri="{FF2B5EF4-FFF2-40B4-BE49-F238E27FC236}">
                <a16:creationId xmlns:a16="http://schemas.microsoft.com/office/drawing/2014/main" id="{5E33AEB6-AB6B-4304-B44B-E14BDAECF20A}"/>
              </a:ext>
            </a:extLst>
          </p:cNvPr>
          <p:cNvCxnSpPr>
            <a:cxnSpLocks/>
          </p:cNvCxnSpPr>
          <p:nvPr/>
        </p:nvCxnSpPr>
        <p:spPr>
          <a:xfrm>
            <a:off x="4572000" y="589204"/>
            <a:ext cx="1600200" cy="706196"/>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4" name="TextBox 3">
            <a:extLst>
              <a:ext uri="{FF2B5EF4-FFF2-40B4-BE49-F238E27FC236}">
                <a16:creationId xmlns:a16="http://schemas.microsoft.com/office/drawing/2014/main" id="{DC4BA48D-6058-4EF0-B31F-25D092EE11BB}"/>
              </a:ext>
            </a:extLst>
          </p:cNvPr>
          <p:cNvSpPr txBox="1"/>
          <p:nvPr/>
        </p:nvSpPr>
        <p:spPr>
          <a:xfrm>
            <a:off x="2590800" y="2514600"/>
            <a:ext cx="6310653" cy="2308324"/>
          </a:xfrm>
          <a:prstGeom prst="rect">
            <a:avLst/>
          </a:prstGeom>
          <a:solidFill>
            <a:srgbClr val="00FFCC"/>
          </a:solidFill>
        </p:spPr>
        <p:txBody>
          <a:bodyPr wrap="square" rtlCol="0">
            <a:spAutoFit/>
          </a:bodyPr>
          <a:lstStyle/>
          <a:p>
            <a:r>
              <a:rPr lang="en-US" sz="1600" i="1" dirty="0">
                <a:solidFill>
                  <a:srgbClr val="0000FF"/>
                </a:solidFill>
              </a:rPr>
              <a:t>In a nutshell, what is the pathologic process in </a:t>
            </a:r>
            <a:r>
              <a:rPr lang="en-US" sz="1600" i="1" dirty="0" err="1">
                <a:solidFill>
                  <a:srgbClr val="0000FF"/>
                </a:solidFill>
              </a:rPr>
              <a:t>phacomorphic</a:t>
            </a:r>
            <a:r>
              <a:rPr lang="en-US" sz="1600" i="1" dirty="0">
                <a:solidFill>
                  <a:srgbClr val="0000FF"/>
                </a:solidFill>
              </a:rPr>
              <a:t> ACG?</a:t>
            </a:r>
          </a:p>
          <a:p>
            <a:r>
              <a:rPr lang="en-US" sz="1600" dirty="0">
                <a:solidFill>
                  <a:srgbClr val="0000FF"/>
                </a:solidFill>
              </a:rPr>
              <a:t>Cataractous increase in lens size has two effects that are a setup for the development of pupillary-block ACG:</a:t>
            </a:r>
          </a:p>
          <a:p>
            <a:r>
              <a:rPr lang="en-US" sz="1600" dirty="0">
                <a:solidFill>
                  <a:srgbClr val="0000FF"/>
                </a:solidFill>
              </a:rPr>
              <a:t>1) It alters the anatomic relationship between the anterior lens surface and the pupil margin in a manner that leads to pupillary block and subsequent angle closure; and </a:t>
            </a:r>
          </a:p>
          <a:p>
            <a:r>
              <a:rPr lang="en-US" sz="1600" dirty="0">
                <a:solidFill>
                  <a:srgbClr val="0000FF"/>
                </a:solidFill>
              </a:rPr>
              <a:t>2) it pushes the peripheral iris forward, narrowing the angle, thereby reducing the magnitude of the PC-AC pressure gradient needed to induce angle closure</a:t>
            </a:r>
          </a:p>
        </p:txBody>
      </p:sp>
      <p:sp>
        <p:nvSpPr>
          <p:cNvPr id="20" name="Text Box 36">
            <a:extLst>
              <a:ext uri="{FF2B5EF4-FFF2-40B4-BE49-F238E27FC236}">
                <a16:creationId xmlns:a16="http://schemas.microsoft.com/office/drawing/2014/main" id="{7EFEA832-3679-43DC-9022-EC18A6029637}"/>
              </a:ext>
            </a:extLst>
          </p:cNvPr>
          <p:cNvSpPr txBox="1">
            <a:spLocks noChangeArrowheads="1"/>
          </p:cNvSpPr>
          <p:nvPr/>
        </p:nvSpPr>
        <p:spPr bwMode="auto">
          <a:xfrm>
            <a:off x="5181600" y="1295400"/>
            <a:ext cx="2630848" cy="430887"/>
          </a:xfrm>
          <a:prstGeom prst="rect">
            <a:avLst/>
          </a:prstGeom>
          <a:noFill/>
          <a:ln w="952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solidFill>
                  <a:schemeClr val="bg1">
                    <a:lumMod val="75000"/>
                  </a:schemeClr>
                </a:solidFill>
              </a:rPr>
              <a:t>w/o Pupillary Block</a:t>
            </a:r>
          </a:p>
        </p:txBody>
      </p:sp>
      <p:sp>
        <p:nvSpPr>
          <p:cNvPr id="3" name="Oval 2">
            <a:extLst>
              <a:ext uri="{FF2B5EF4-FFF2-40B4-BE49-F238E27FC236}">
                <a16:creationId xmlns:a16="http://schemas.microsoft.com/office/drawing/2014/main" id="{38D588E6-776F-4DD2-8436-21E66CD46519}"/>
              </a:ext>
            </a:extLst>
          </p:cNvPr>
          <p:cNvSpPr/>
          <p:nvPr/>
        </p:nvSpPr>
        <p:spPr>
          <a:xfrm>
            <a:off x="773103" y="2767044"/>
            <a:ext cx="1832711" cy="533397"/>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TextBox 4">
            <a:extLst>
              <a:ext uri="{FF2B5EF4-FFF2-40B4-BE49-F238E27FC236}">
                <a16:creationId xmlns:a16="http://schemas.microsoft.com/office/drawing/2014/main" id="{3D8EA13B-DA8E-4B4E-8040-E2D0FA321A8D}"/>
              </a:ext>
            </a:extLst>
          </p:cNvPr>
          <p:cNvSpPr txBox="1"/>
          <p:nvPr/>
        </p:nvSpPr>
        <p:spPr>
          <a:xfrm>
            <a:off x="2027525" y="5027861"/>
            <a:ext cx="6894098" cy="1600438"/>
          </a:xfrm>
          <a:prstGeom prst="rect">
            <a:avLst/>
          </a:prstGeom>
          <a:solidFill>
            <a:schemeClr val="accent1">
              <a:lumMod val="40000"/>
              <a:lumOff val="60000"/>
            </a:schemeClr>
          </a:solidFill>
        </p:spPr>
        <p:txBody>
          <a:bodyPr wrap="square" rtlCol="0">
            <a:spAutoFit/>
          </a:bodyPr>
          <a:lstStyle/>
          <a:p>
            <a:r>
              <a:rPr lang="en-US" sz="1400" i="1" dirty="0">
                <a:solidFill>
                  <a:srgbClr val="0000FF"/>
                </a:solidFill>
              </a:rPr>
              <a:t>A crowded eye with a tight angle and a lens-iris relationship prone to pupillary block… That sounds like a garden-variety primary angle-closure glaucoma (PACG) eye.   How do you differentiate between a </a:t>
            </a:r>
            <a:r>
              <a:rPr lang="en-US" sz="1400" i="1" dirty="0" err="1">
                <a:solidFill>
                  <a:srgbClr val="0000FF"/>
                </a:solidFill>
              </a:rPr>
              <a:t>phacomorphic</a:t>
            </a:r>
            <a:r>
              <a:rPr lang="en-US" sz="1400" i="1" dirty="0">
                <a:solidFill>
                  <a:srgbClr val="0000FF"/>
                </a:solidFill>
              </a:rPr>
              <a:t> glaucoma eye and a PACG eye?</a:t>
            </a:r>
            <a:endParaRPr lang="en-US" sz="1400" i="1" dirty="0">
              <a:solidFill>
                <a:schemeClr val="accent1">
                  <a:lumMod val="40000"/>
                  <a:lumOff val="60000"/>
                </a:schemeClr>
              </a:solidFill>
            </a:endParaRPr>
          </a:p>
          <a:p>
            <a:r>
              <a:rPr lang="en-US" sz="1400" dirty="0">
                <a:solidFill>
                  <a:schemeClr val="accent1">
                    <a:lumMod val="40000"/>
                    <a:lumOff val="60000"/>
                  </a:schemeClr>
                </a:solidFill>
              </a:rPr>
              <a:t>Some eyes defy ready classification as one vs the other. In this regard, it can be helpful to examine the fellow eye. Recall that PACG is a </a:t>
            </a:r>
            <a:r>
              <a:rPr lang="en-US" sz="1400" b="1" dirty="0">
                <a:solidFill>
                  <a:schemeClr val="accent1">
                    <a:lumMod val="40000"/>
                    <a:lumOff val="60000"/>
                  </a:schemeClr>
                </a:solidFill>
              </a:rPr>
              <a:t>bilateral</a:t>
            </a:r>
            <a:r>
              <a:rPr lang="en-US" sz="1400" dirty="0">
                <a:solidFill>
                  <a:schemeClr val="accent1">
                    <a:lumMod val="40000"/>
                    <a:lumOff val="60000"/>
                  </a:schemeClr>
                </a:solidFill>
              </a:rPr>
              <a:t> condition. So, if significant differences in AC depth and/or cataract obtain, this suggests the angle closure is </a:t>
            </a:r>
            <a:r>
              <a:rPr lang="en-US" sz="1400" dirty="0" err="1">
                <a:solidFill>
                  <a:schemeClr val="accent1">
                    <a:lumMod val="40000"/>
                    <a:lumOff val="60000"/>
                  </a:schemeClr>
                </a:solidFill>
              </a:rPr>
              <a:t>phacomorphic</a:t>
            </a:r>
            <a:r>
              <a:rPr lang="en-US" sz="1400" dirty="0">
                <a:solidFill>
                  <a:schemeClr val="accent1">
                    <a:lumMod val="40000"/>
                    <a:lumOff val="60000"/>
                  </a:schemeClr>
                </a:solidFill>
              </a:rPr>
              <a:t> in nature.</a:t>
            </a:r>
          </a:p>
        </p:txBody>
      </p:sp>
    </p:spTree>
    <p:extLst>
      <p:ext uri="{BB962C8B-B14F-4D97-AF65-F5344CB8AC3E}">
        <p14:creationId xmlns:p14="http://schemas.microsoft.com/office/powerpoint/2010/main" val="1605780530"/>
      </p:ext>
    </p:extLst>
  </p:cSld>
  <p:clrMapOvr>
    <a:masterClrMapping/>
  </p:clrMapOvr>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014" name="Text Box 6"/>
          <p:cNvSpPr txBox="1">
            <a:spLocks noChangeArrowheads="1"/>
          </p:cNvSpPr>
          <p:nvPr/>
        </p:nvSpPr>
        <p:spPr bwMode="auto">
          <a:xfrm>
            <a:off x="533400" y="2356376"/>
            <a:ext cx="1005403"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t>Lens-</a:t>
            </a:r>
          </a:p>
          <a:p>
            <a:pPr algn="ctr" eaLnBrk="1" hangingPunct="1">
              <a:lnSpc>
                <a:spcPct val="80000"/>
              </a:lnSpc>
              <a:spcBef>
                <a:spcPct val="0"/>
              </a:spcBef>
              <a:buClrTx/>
              <a:buSzTx/>
              <a:buFontTx/>
              <a:buNone/>
            </a:pPr>
            <a:r>
              <a:rPr lang="en-US" altLang="en-US" sz="1800" dirty="0"/>
              <a:t>Induced</a:t>
            </a:r>
          </a:p>
        </p:txBody>
      </p:sp>
      <p:sp>
        <p:nvSpPr>
          <p:cNvPr id="43017" name="Text Box 14"/>
          <p:cNvSpPr txBox="1">
            <a:spLocks noChangeArrowheads="1"/>
          </p:cNvSpPr>
          <p:nvPr/>
        </p:nvSpPr>
        <p:spPr bwMode="auto">
          <a:xfrm>
            <a:off x="3026498" y="2365901"/>
            <a:ext cx="1633781"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Aphakic/</a:t>
            </a:r>
          </a:p>
          <a:p>
            <a:pPr algn="ctr" eaLnBrk="1" hangingPunct="1">
              <a:lnSpc>
                <a:spcPct val="80000"/>
              </a:lnSpc>
              <a:spcBef>
                <a:spcPct val="0"/>
              </a:spcBef>
              <a:buClrTx/>
              <a:buSzTx/>
              <a:buFontTx/>
              <a:buNone/>
            </a:pPr>
            <a:r>
              <a:rPr lang="en-US" altLang="en-US" sz="1800" dirty="0" err="1">
                <a:solidFill>
                  <a:schemeClr val="bg1">
                    <a:lumMod val="75000"/>
                  </a:schemeClr>
                </a:solidFill>
              </a:rPr>
              <a:t>Pseudophakic</a:t>
            </a:r>
            <a:endParaRPr lang="en-US" altLang="en-US" sz="1800" dirty="0">
              <a:solidFill>
                <a:schemeClr val="bg1">
                  <a:lumMod val="75000"/>
                </a:schemeClr>
              </a:solidFill>
            </a:endParaRPr>
          </a:p>
        </p:txBody>
      </p:sp>
      <p:sp>
        <p:nvSpPr>
          <p:cNvPr id="43031" name="Text Box 35"/>
          <p:cNvSpPr txBox="1">
            <a:spLocks noChangeArrowheads="1"/>
          </p:cNvSpPr>
          <p:nvPr/>
        </p:nvSpPr>
        <p:spPr bwMode="auto">
          <a:xfrm>
            <a:off x="1190847" y="1295400"/>
            <a:ext cx="2473754"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t>w/ Pupillary Block</a:t>
            </a:r>
          </a:p>
        </p:txBody>
      </p:sp>
      <p:sp>
        <p:nvSpPr>
          <p:cNvPr id="49" name="Rectangle 2">
            <a:extLst>
              <a:ext uri="{FF2B5EF4-FFF2-40B4-BE49-F238E27FC236}">
                <a16:creationId xmlns:a16="http://schemas.microsoft.com/office/drawing/2014/main" id="{240EE5BF-F7D2-4FC8-A5DD-F6B5423153C6}"/>
              </a:ext>
            </a:extLst>
          </p:cNvPr>
          <p:cNvSpPr>
            <a:spLocks noGrp="1" noChangeArrowheads="1"/>
          </p:cNvSpPr>
          <p:nvPr>
            <p:ph type="title"/>
          </p:nvPr>
        </p:nvSpPr>
        <p:spPr>
          <a:xfrm>
            <a:off x="457200" y="304800"/>
            <a:ext cx="7543800" cy="563562"/>
          </a:xfrm>
        </p:spPr>
        <p:txBody>
          <a:bodyPr/>
          <a:lstStyle/>
          <a:p>
            <a:pPr eaLnBrk="1" hangingPunct="1"/>
            <a:r>
              <a:rPr lang="en-US" altLang="en-US" sz="3500" dirty="0"/>
              <a:t>A</a:t>
            </a:r>
          </a:p>
        </p:txBody>
      </p:sp>
      <p:sp>
        <p:nvSpPr>
          <p:cNvPr id="50" name="TextBox 49">
            <a:extLst>
              <a:ext uri="{FF2B5EF4-FFF2-40B4-BE49-F238E27FC236}">
                <a16:creationId xmlns:a16="http://schemas.microsoft.com/office/drawing/2014/main" id="{CF426230-46C8-405C-9015-99EF57762A2E}"/>
              </a:ext>
            </a:extLst>
          </p:cNvPr>
          <p:cNvSpPr txBox="1"/>
          <p:nvPr/>
        </p:nvSpPr>
        <p:spPr>
          <a:xfrm>
            <a:off x="2259496" y="189094"/>
            <a:ext cx="4607480" cy="400110"/>
          </a:xfrm>
          <a:prstGeom prst="rect">
            <a:avLst/>
          </a:prstGeom>
          <a:solidFill>
            <a:schemeClr val="accent1">
              <a:lumMod val="60000"/>
              <a:lumOff val="40000"/>
            </a:schemeClr>
          </a:solidFill>
        </p:spPr>
        <p:txBody>
          <a:bodyPr wrap="none" rtlCol="0">
            <a:spAutoFit/>
          </a:bodyPr>
          <a:lstStyle/>
          <a:p>
            <a:pPr algn="ctr"/>
            <a:r>
              <a:rPr lang="en-US" sz="2000" b="1" dirty="0"/>
              <a:t>Secondary Angle Closure Glaucoma</a:t>
            </a:r>
          </a:p>
        </p:txBody>
      </p:sp>
      <p:sp>
        <p:nvSpPr>
          <p:cNvPr id="2" name="TextBox 1">
            <a:extLst>
              <a:ext uri="{FF2B5EF4-FFF2-40B4-BE49-F238E27FC236}">
                <a16:creationId xmlns:a16="http://schemas.microsoft.com/office/drawing/2014/main" id="{A7E30BEC-923B-4C9A-A856-BDD0D882F6B8}"/>
              </a:ext>
            </a:extLst>
          </p:cNvPr>
          <p:cNvSpPr txBox="1"/>
          <p:nvPr/>
        </p:nvSpPr>
        <p:spPr>
          <a:xfrm>
            <a:off x="887305" y="2844119"/>
            <a:ext cx="1608133" cy="338554"/>
          </a:xfrm>
          <a:prstGeom prst="rect">
            <a:avLst/>
          </a:prstGeom>
          <a:noFill/>
        </p:spPr>
        <p:txBody>
          <a:bodyPr wrap="none" rtlCol="0">
            <a:spAutoFit/>
          </a:bodyPr>
          <a:lstStyle/>
          <a:p>
            <a:r>
              <a:rPr lang="en-US" sz="1600" b="1" dirty="0" err="1"/>
              <a:t>Phacomorphic</a:t>
            </a:r>
            <a:endParaRPr lang="en-US" sz="1600" b="1" dirty="0"/>
          </a:p>
        </p:txBody>
      </p:sp>
      <p:sp>
        <p:nvSpPr>
          <p:cNvPr id="51" name="TextBox 50">
            <a:extLst>
              <a:ext uri="{FF2B5EF4-FFF2-40B4-BE49-F238E27FC236}">
                <a16:creationId xmlns:a16="http://schemas.microsoft.com/office/drawing/2014/main" id="{156069D4-340B-4160-A336-EBF73557CEE0}"/>
              </a:ext>
            </a:extLst>
          </p:cNvPr>
          <p:cNvSpPr txBox="1"/>
          <p:nvPr/>
        </p:nvSpPr>
        <p:spPr>
          <a:xfrm>
            <a:off x="884725" y="3175578"/>
            <a:ext cx="1402948" cy="338554"/>
          </a:xfrm>
          <a:prstGeom prst="rect">
            <a:avLst/>
          </a:prstGeom>
          <a:noFill/>
        </p:spPr>
        <p:txBody>
          <a:bodyPr wrap="none" rtlCol="0">
            <a:spAutoFit/>
          </a:bodyPr>
          <a:lstStyle/>
          <a:p>
            <a:r>
              <a:rPr lang="en-US" sz="1600" dirty="0">
                <a:solidFill>
                  <a:schemeClr val="bg1">
                    <a:lumMod val="75000"/>
                  </a:schemeClr>
                </a:solidFill>
              </a:rPr>
              <a:t>Ectopia </a:t>
            </a:r>
            <a:r>
              <a:rPr lang="en-US" sz="1600" dirty="0" err="1">
                <a:solidFill>
                  <a:schemeClr val="bg1">
                    <a:lumMod val="75000"/>
                  </a:schemeClr>
                </a:solidFill>
              </a:rPr>
              <a:t>lentis</a:t>
            </a:r>
            <a:endParaRPr lang="en-US" sz="1600" dirty="0">
              <a:solidFill>
                <a:schemeClr val="bg1">
                  <a:lumMod val="75000"/>
                </a:schemeClr>
              </a:solidFill>
            </a:endParaRPr>
          </a:p>
        </p:txBody>
      </p:sp>
      <p:cxnSp>
        <p:nvCxnSpPr>
          <p:cNvPr id="71" name="Straight Connector 70">
            <a:extLst>
              <a:ext uri="{FF2B5EF4-FFF2-40B4-BE49-F238E27FC236}">
                <a16:creationId xmlns:a16="http://schemas.microsoft.com/office/drawing/2014/main" id="{C104938D-BA8D-4E39-9D5F-9EE2012F2F3C}"/>
              </a:ext>
            </a:extLst>
          </p:cNvPr>
          <p:cNvCxnSpPr>
            <a:cxnSpLocks/>
          </p:cNvCxnSpPr>
          <p:nvPr/>
        </p:nvCxnSpPr>
        <p:spPr>
          <a:xfrm flipH="1">
            <a:off x="762665" y="3023488"/>
            <a:ext cx="168274"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2A7E4E40-472F-4E50-8A7A-45C10FDD7171}"/>
              </a:ext>
            </a:extLst>
          </p:cNvPr>
          <p:cNvCxnSpPr>
            <a:cxnSpLocks/>
          </p:cNvCxnSpPr>
          <p:nvPr/>
        </p:nvCxnSpPr>
        <p:spPr>
          <a:xfrm flipH="1">
            <a:off x="762665" y="3347853"/>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C3924889-45B9-4383-9C9E-48F0A9C27AD8}"/>
              </a:ext>
            </a:extLst>
          </p:cNvPr>
          <p:cNvCxnSpPr>
            <a:cxnSpLocks/>
          </p:cNvCxnSpPr>
          <p:nvPr/>
        </p:nvCxnSpPr>
        <p:spPr>
          <a:xfrm flipH="1">
            <a:off x="748719" y="2838976"/>
            <a:ext cx="13947" cy="5088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 name="Straight Arrow Connector 5">
            <a:extLst>
              <a:ext uri="{FF2B5EF4-FFF2-40B4-BE49-F238E27FC236}">
                <a16:creationId xmlns:a16="http://schemas.microsoft.com/office/drawing/2014/main" id="{A3439F0C-5143-461F-8F3C-2E830785DEFC}"/>
              </a:ext>
            </a:extLst>
          </p:cNvPr>
          <p:cNvCxnSpPr>
            <a:stCxn id="50" idx="2"/>
          </p:cNvCxnSpPr>
          <p:nvPr/>
        </p:nvCxnSpPr>
        <p:spPr>
          <a:xfrm flipH="1">
            <a:off x="2971800" y="589204"/>
            <a:ext cx="1591436" cy="706196"/>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6" name="Straight Arrow Connector 25">
            <a:extLst>
              <a:ext uri="{FF2B5EF4-FFF2-40B4-BE49-F238E27FC236}">
                <a16:creationId xmlns:a16="http://schemas.microsoft.com/office/drawing/2014/main" id="{B70E0124-9B84-41A5-8D84-A66B7838A706}"/>
              </a:ext>
            </a:extLst>
          </p:cNvPr>
          <p:cNvCxnSpPr>
            <a:cxnSpLocks/>
          </p:cNvCxnSpPr>
          <p:nvPr/>
        </p:nvCxnSpPr>
        <p:spPr>
          <a:xfrm flipH="1">
            <a:off x="1159539" y="1828800"/>
            <a:ext cx="1290435" cy="478059"/>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8" name="Straight Arrow Connector 27">
            <a:extLst>
              <a:ext uri="{FF2B5EF4-FFF2-40B4-BE49-F238E27FC236}">
                <a16:creationId xmlns:a16="http://schemas.microsoft.com/office/drawing/2014/main" id="{567A4249-5C59-4416-8A8E-1C35913900AB}"/>
              </a:ext>
            </a:extLst>
          </p:cNvPr>
          <p:cNvCxnSpPr>
            <a:cxnSpLocks/>
          </p:cNvCxnSpPr>
          <p:nvPr/>
        </p:nvCxnSpPr>
        <p:spPr>
          <a:xfrm>
            <a:off x="2449973" y="1832208"/>
            <a:ext cx="1268784"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21" name="Straight Arrow Connector 20">
            <a:extLst>
              <a:ext uri="{FF2B5EF4-FFF2-40B4-BE49-F238E27FC236}">
                <a16:creationId xmlns:a16="http://schemas.microsoft.com/office/drawing/2014/main" id="{5E33AEB6-AB6B-4304-B44B-E14BDAECF20A}"/>
              </a:ext>
            </a:extLst>
          </p:cNvPr>
          <p:cNvCxnSpPr>
            <a:cxnSpLocks/>
          </p:cNvCxnSpPr>
          <p:nvPr/>
        </p:nvCxnSpPr>
        <p:spPr>
          <a:xfrm>
            <a:off x="4572000" y="589204"/>
            <a:ext cx="1600200" cy="706196"/>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4" name="TextBox 3">
            <a:extLst>
              <a:ext uri="{FF2B5EF4-FFF2-40B4-BE49-F238E27FC236}">
                <a16:creationId xmlns:a16="http://schemas.microsoft.com/office/drawing/2014/main" id="{DC4BA48D-6058-4EF0-B31F-25D092EE11BB}"/>
              </a:ext>
            </a:extLst>
          </p:cNvPr>
          <p:cNvSpPr txBox="1"/>
          <p:nvPr/>
        </p:nvSpPr>
        <p:spPr>
          <a:xfrm>
            <a:off x="2590800" y="2514600"/>
            <a:ext cx="6310653" cy="2308324"/>
          </a:xfrm>
          <a:prstGeom prst="rect">
            <a:avLst/>
          </a:prstGeom>
          <a:solidFill>
            <a:srgbClr val="00FFCC"/>
          </a:solidFill>
        </p:spPr>
        <p:txBody>
          <a:bodyPr wrap="square" rtlCol="0">
            <a:spAutoFit/>
          </a:bodyPr>
          <a:lstStyle/>
          <a:p>
            <a:r>
              <a:rPr lang="en-US" sz="1600" i="1" dirty="0">
                <a:solidFill>
                  <a:srgbClr val="0000FF"/>
                </a:solidFill>
              </a:rPr>
              <a:t>In a nutshell, what is the pathologic process in </a:t>
            </a:r>
            <a:r>
              <a:rPr lang="en-US" sz="1600" i="1" dirty="0" err="1">
                <a:solidFill>
                  <a:srgbClr val="0000FF"/>
                </a:solidFill>
              </a:rPr>
              <a:t>phacomorphic</a:t>
            </a:r>
            <a:r>
              <a:rPr lang="en-US" sz="1600" i="1" dirty="0">
                <a:solidFill>
                  <a:srgbClr val="0000FF"/>
                </a:solidFill>
              </a:rPr>
              <a:t> ACG?</a:t>
            </a:r>
          </a:p>
          <a:p>
            <a:r>
              <a:rPr lang="en-US" sz="1600" dirty="0">
                <a:solidFill>
                  <a:srgbClr val="0000FF"/>
                </a:solidFill>
              </a:rPr>
              <a:t>Cataractous increase in lens size has two effects that are a setup for the development of pupillary-block ACG:</a:t>
            </a:r>
          </a:p>
          <a:p>
            <a:r>
              <a:rPr lang="en-US" sz="1600" dirty="0">
                <a:solidFill>
                  <a:srgbClr val="0000FF"/>
                </a:solidFill>
              </a:rPr>
              <a:t>1) It alters the anatomic relationship between the anterior lens surface and the pupil margin in a manner that leads to pupillary block and subsequent angle closure; and </a:t>
            </a:r>
          </a:p>
          <a:p>
            <a:r>
              <a:rPr lang="en-US" sz="1600" dirty="0">
                <a:solidFill>
                  <a:srgbClr val="0000FF"/>
                </a:solidFill>
              </a:rPr>
              <a:t>2) it pushes the peripheral iris forward, narrowing the angle, thereby reducing the magnitude of the PC-AC pressure gradient needed to induce angle closure</a:t>
            </a:r>
          </a:p>
        </p:txBody>
      </p:sp>
      <p:sp>
        <p:nvSpPr>
          <p:cNvPr id="20" name="Text Box 36">
            <a:extLst>
              <a:ext uri="{FF2B5EF4-FFF2-40B4-BE49-F238E27FC236}">
                <a16:creationId xmlns:a16="http://schemas.microsoft.com/office/drawing/2014/main" id="{7EFEA832-3679-43DC-9022-EC18A6029637}"/>
              </a:ext>
            </a:extLst>
          </p:cNvPr>
          <p:cNvSpPr txBox="1">
            <a:spLocks noChangeArrowheads="1"/>
          </p:cNvSpPr>
          <p:nvPr/>
        </p:nvSpPr>
        <p:spPr bwMode="auto">
          <a:xfrm>
            <a:off x="5181600" y="1295400"/>
            <a:ext cx="2630848" cy="430887"/>
          </a:xfrm>
          <a:prstGeom prst="rect">
            <a:avLst/>
          </a:prstGeom>
          <a:noFill/>
          <a:ln w="952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solidFill>
                  <a:schemeClr val="bg1">
                    <a:lumMod val="75000"/>
                  </a:schemeClr>
                </a:solidFill>
              </a:rPr>
              <a:t>w/o Pupillary Block</a:t>
            </a:r>
          </a:p>
        </p:txBody>
      </p:sp>
      <p:sp>
        <p:nvSpPr>
          <p:cNvPr id="3" name="Oval 2">
            <a:extLst>
              <a:ext uri="{FF2B5EF4-FFF2-40B4-BE49-F238E27FC236}">
                <a16:creationId xmlns:a16="http://schemas.microsoft.com/office/drawing/2014/main" id="{38D588E6-776F-4DD2-8436-21E66CD46519}"/>
              </a:ext>
            </a:extLst>
          </p:cNvPr>
          <p:cNvSpPr/>
          <p:nvPr/>
        </p:nvSpPr>
        <p:spPr>
          <a:xfrm>
            <a:off x="773103" y="2767044"/>
            <a:ext cx="1832711" cy="533397"/>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TextBox 4">
            <a:extLst>
              <a:ext uri="{FF2B5EF4-FFF2-40B4-BE49-F238E27FC236}">
                <a16:creationId xmlns:a16="http://schemas.microsoft.com/office/drawing/2014/main" id="{3D8EA13B-DA8E-4B4E-8040-E2D0FA321A8D}"/>
              </a:ext>
            </a:extLst>
          </p:cNvPr>
          <p:cNvSpPr txBox="1"/>
          <p:nvPr/>
        </p:nvSpPr>
        <p:spPr>
          <a:xfrm>
            <a:off x="2027525" y="5027861"/>
            <a:ext cx="6894098" cy="1600438"/>
          </a:xfrm>
          <a:prstGeom prst="rect">
            <a:avLst/>
          </a:prstGeom>
          <a:solidFill>
            <a:schemeClr val="accent1">
              <a:lumMod val="40000"/>
              <a:lumOff val="60000"/>
            </a:schemeClr>
          </a:solidFill>
        </p:spPr>
        <p:txBody>
          <a:bodyPr wrap="square" rtlCol="0">
            <a:spAutoFit/>
          </a:bodyPr>
          <a:lstStyle/>
          <a:p>
            <a:r>
              <a:rPr lang="en-US" sz="1400" i="1" dirty="0">
                <a:solidFill>
                  <a:srgbClr val="0000FF"/>
                </a:solidFill>
              </a:rPr>
              <a:t>A crowded eye with a tight angle and a lens-iris relationship prone to pupillary block… That sounds like a garden-variety primary angle-closure glaucoma (PACG) eye.   How do you differentiate between a </a:t>
            </a:r>
            <a:r>
              <a:rPr lang="en-US" sz="1400" i="1" dirty="0" err="1">
                <a:solidFill>
                  <a:srgbClr val="0000FF"/>
                </a:solidFill>
              </a:rPr>
              <a:t>phacomorphic</a:t>
            </a:r>
            <a:r>
              <a:rPr lang="en-US" sz="1400" i="1" dirty="0">
                <a:solidFill>
                  <a:srgbClr val="0000FF"/>
                </a:solidFill>
              </a:rPr>
              <a:t> glaucoma eye and a PACG eye?</a:t>
            </a:r>
          </a:p>
          <a:p>
            <a:r>
              <a:rPr lang="en-US" sz="1400" dirty="0">
                <a:solidFill>
                  <a:srgbClr val="0000FF"/>
                </a:solidFill>
              </a:rPr>
              <a:t>Some eyes defy ready classification as one vs the other. In this regard, it can be helpful to examine the fellow eye. Recall that PACG is a </a:t>
            </a:r>
            <a:r>
              <a:rPr lang="en-US" sz="1400" b="1" dirty="0">
                <a:solidFill>
                  <a:srgbClr val="0000FF"/>
                </a:solidFill>
              </a:rPr>
              <a:t>bilateral</a:t>
            </a:r>
            <a:r>
              <a:rPr lang="en-US" sz="1400" dirty="0">
                <a:solidFill>
                  <a:srgbClr val="0000FF"/>
                </a:solidFill>
              </a:rPr>
              <a:t> condition. </a:t>
            </a:r>
            <a:r>
              <a:rPr lang="en-US" sz="1400" dirty="0">
                <a:solidFill>
                  <a:schemeClr val="accent1">
                    <a:lumMod val="40000"/>
                    <a:lumOff val="60000"/>
                  </a:schemeClr>
                </a:solidFill>
              </a:rPr>
              <a:t>So, if significant differences in AC depth and/or cataract obtain, this suggests the angle closure is </a:t>
            </a:r>
            <a:r>
              <a:rPr lang="en-US" sz="1400" dirty="0" err="1">
                <a:solidFill>
                  <a:schemeClr val="accent1">
                    <a:lumMod val="40000"/>
                    <a:lumOff val="60000"/>
                  </a:schemeClr>
                </a:solidFill>
              </a:rPr>
              <a:t>phacomorphic</a:t>
            </a:r>
            <a:r>
              <a:rPr lang="en-US" sz="1400" dirty="0">
                <a:solidFill>
                  <a:schemeClr val="accent1">
                    <a:lumMod val="40000"/>
                    <a:lumOff val="60000"/>
                  </a:schemeClr>
                </a:solidFill>
              </a:rPr>
              <a:t> in nature.</a:t>
            </a:r>
          </a:p>
        </p:txBody>
      </p:sp>
    </p:spTree>
    <p:extLst>
      <p:ext uri="{BB962C8B-B14F-4D97-AF65-F5344CB8AC3E}">
        <p14:creationId xmlns:p14="http://schemas.microsoft.com/office/powerpoint/2010/main" val="1433332242"/>
      </p:ext>
    </p:extLst>
  </p:cSld>
  <p:clrMapOvr>
    <a:masterClrMapping/>
  </p:clrMapOvr>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014" name="Text Box 6"/>
          <p:cNvSpPr txBox="1">
            <a:spLocks noChangeArrowheads="1"/>
          </p:cNvSpPr>
          <p:nvPr/>
        </p:nvSpPr>
        <p:spPr bwMode="auto">
          <a:xfrm>
            <a:off x="533400" y="2356376"/>
            <a:ext cx="1005403"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t>Lens-</a:t>
            </a:r>
          </a:p>
          <a:p>
            <a:pPr algn="ctr" eaLnBrk="1" hangingPunct="1">
              <a:lnSpc>
                <a:spcPct val="80000"/>
              </a:lnSpc>
              <a:spcBef>
                <a:spcPct val="0"/>
              </a:spcBef>
              <a:buClrTx/>
              <a:buSzTx/>
              <a:buFontTx/>
              <a:buNone/>
            </a:pPr>
            <a:r>
              <a:rPr lang="en-US" altLang="en-US" sz="1800" dirty="0"/>
              <a:t>Induced</a:t>
            </a:r>
          </a:p>
        </p:txBody>
      </p:sp>
      <p:sp>
        <p:nvSpPr>
          <p:cNvPr id="43017" name="Text Box 14"/>
          <p:cNvSpPr txBox="1">
            <a:spLocks noChangeArrowheads="1"/>
          </p:cNvSpPr>
          <p:nvPr/>
        </p:nvSpPr>
        <p:spPr bwMode="auto">
          <a:xfrm>
            <a:off x="3026498" y="2365901"/>
            <a:ext cx="1633781"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Aphakic/</a:t>
            </a:r>
          </a:p>
          <a:p>
            <a:pPr algn="ctr" eaLnBrk="1" hangingPunct="1">
              <a:lnSpc>
                <a:spcPct val="80000"/>
              </a:lnSpc>
              <a:spcBef>
                <a:spcPct val="0"/>
              </a:spcBef>
              <a:buClrTx/>
              <a:buSzTx/>
              <a:buFontTx/>
              <a:buNone/>
            </a:pPr>
            <a:r>
              <a:rPr lang="en-US" altLang="en-US" sz="1800" dirty="0" err="1">
                <a:solidFill>
                  <a:schemeClr val="bg1">
                    <a:lumMod val="75000"/>
                  </a:schemeClr>
                </a:solidFill>
              </a:rPr>
              <a:t>Pseudophakic</a:t>
            </a:r>
            <a:endParaRPr lang="en-US" altLang="en-US" sz="1800" dirty="0">
              <a:solidFill>
                <a:schemeClr val="bg1">
                  <a:lumMod val="75000"/>
                </a:schemeClr>
              </a:solidFill>
            </a:endParaRPr>
          </a:p>
        </p:txBody>
      </p:sp>
      <p:sp>
        <p:nvSpPr>
          <p:cNvPr id="43031" name="Text Box 35"/>
          <p:cNvSpPr txBox="1">
            <a:spLocks noChangeArrowheads="1"/>
          </p:cNvSpPr>
          <p:nvPr/>
        </p:nvSpPr>
        <p:spPr bwMode="auto">
          <a:xfrm>
            <a:off x="1190847" y="1295400"/>
            <a:ext cx="2473754"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t>w/ Pupillary Block</a:t>
            </a:r>
          </a:p>
        </p:txBody>
      </p:sp>
      <p:sp>
        <p:nvSpPr>
          <p:cNvPr id="49" name="Rectangle 2">
            <a:extLst>
              <a:ext uri="{FF2B5EF4-FFF2-40B4-BE49-F238E27FC236}">
                <a16:creationId xmlns:a16="http://schemas.microsoft.com/office/drawing/2014/main" id="{240EE5BF-F7D2-4FC8-A5DD-F6B5423153C6}"/>
              </a:ext>
            </a:extLst>
          </p:cNvPr>
          <p:cNvSpPr>
            <a:spLocks noGrp="1" noChangeArrowheads="1"/>
          </p:cNvSpPr>
          <p:nvPr>
            <p:ph type="title"/>
          </p:nvPr>
        </p:nvSpPr>
        <p:spPr>
          <a:xfrm>
            <a:off x="457200" y="304800"/>
            <a:ext cx="7543800" cy="563562"/>
          </a:xfrm>
        </p:spPr>
        <p:txBody>
          <a:bodyPr/>
          <a:lstStyle/>
          <a:p>
            <a:pPr eaLnBrk="1" hangingPunct="1"/>
            <a:r>
              <a:rPr lang="en-US" altLang="en-US" sz="3500" dirty="0"/>
              <a:t>A</a:t>
            </a:r>
          </a:p>
        </p:txBody>
      </p:sp>
      <p:sp>
        <p:nvSpPr>
          <p:cNvPr id="50" name="TextBox 49">
            <a:extLst>
              <a:ext uri="{FF2B5EF4-FFF2-40B4-BE49-F238E27FC236}">
                <a16:creationId xmlns:a16="http://schemas.microsoft.com/office/drawing/2014/main" id="{CF426230-46C8-405C-9015-99EF57762A2E}"/>
              </a:ext>
            </a:extLst>
          </p:cNvPr>
          <p:cNvSpPr txBox="1"/>
          <p:nvPr/>
        </p:nvSpPr>
        <p:spPr>
          <a:xfrm>
            <a:off x="2259496" y="189094"/>
            <a:ext cx="4607480" cy="400110"/>
          </a:xfrm>
          <a:prstGeom prst="rect">
            <a:avLst/>
          </a:prstGeom>
          <a:solidFill>
            <a:schemeClr val="accent1">
              <a:lumMod val="60000"/>
              <a:lumOff val="40000"/>
            </a:schemeClr>
          </a:solidFill>
        </p:spPr>
        <p:txBody>
          <a:bodyPr wrap="none" rtlCol="0">
            <a:spAutoFit/>
          </a:bodyPr>
          <a:lstStyle/>
          <a:p>
            <a:pPr algn="ctr"/>
            <a:r>
              <a:rPr lang="en-US" sz="2000" b="1" dirty="0"/>
              <a:t>Secondary Angle Closure Glaucoma</a:t>
            </a:r>
          </a:p>
        </p:txBody>
      </p:sp>
      <p:sp>
        <p:nvSpPr>
          <p:cNvPr id="2" name="TextBox 1">
            <a:extLst>
              <a:ext uri="{FF2B5EF4-FFF2-40B4-BE49-F238E27FC236}">
                <a16:creationId xmlns:a16="http://schemas.microsoft.com/office/drawing/2014/main" id="{A7E30BEC-923B-4C9A-A856-BDD0D882F6B8}"/>
              </a:ext>
            </a:extLst>
          </p:cNvPr>
          <p:cNvSpPr txBox="1"/>
          <p:nvPr/>
        </p:nvSpPr>
        <p:spPr>
          <a:xfrm>
            <a:off x="887305" y="2844119"/>
            <a:ext cx="1608133" cy="338554"/>
          </a:xfrm>
          <a:prstGeom prst="rect">
            <a:avLst/>
          </a:prstGeom>
          <a:noFill/>
        </p:spPr>
        <p:txBody>
          <a:bodyPr wrap="none" rtlCol="0">
            <a:spAutoFit/>
          </a:bodyPr>
          <a:lstStyle/>
          <a:p>
            <a:r>
              <a:rPr lang="en-US" sz="1600" b="1" dirty="0" err="1"/>
              <a:t>Phacomorphic</a:t>
            </a:r>
            <a:endParaRPr lang="en-US" sz="1600" b="1" dirty="0"/>
          </a:p>
        </p:txBody>
      </p:sp>
      <p:sp>
        <p:nvSpPr>
          <p:cNvPr id="51" name="TextBox 50">
            <a:extLst>
              <a:ext uri="{FF2B5EF4-FFF2-40B4-BE49-F238E27FC236}">
                <a16:creationId xmlns:a16="http://schemas.microsoft.com/office/drawing/2014/main" id="{156069D4-340B-4160-A336-EBF73557CEE0}"/>
              </a:ext>
            </a:extLst>
          </p:cNvPr>
          <p:cNvSpPr txBox="1"/>
          <p:nvPr/>
        </p:nvSpPr>
        <p:spPr>
          <a:xfrm>
            <a:off x="884725" y="3175578"/>
            <a:ext cx="1402948" cy="338554"/>
          </a:xfrm>
          <a:prstGeom prst="rect">
            <a:avLst/>
          </a:prstGeom>
          <a:noFill/>
        </p:spPr>
        <p:txBody>
          <a:bodyPr wrap="none" rtlCol="0">
            <a:spAutoFit/>
          </a:bodyPr>
          <a:lstStyle/>
          <a:p>
            <a:r>
              <a:rPr lang="en-US" sz="1600" dirty="0">
                <a:solidFill>
                  <a:schemeClr val="bg1">
                    <a:lumMod val="75000"/>
                  </a:schemeClr>
                </a:solidFill>
              </a:rPr>
              <a:t>Ectopia </a:t>
            </a:r>
            <a:r>
              <a:rPr lang="en-US" sz="1600" dirty="0" err="1">
                <a:solidFill>
                  <a:schemeClr val="bg1">
                    <a:lumMod val="75000"/>
                  </a:schemeClr>
                </a:solidFill>
              </a:rPr>
              <a:t>lentis</a:t>
            </a:r>
            <a:endParaRPr lang="en-US" sz="1600" dirty="0">
              <a:solidFill>
                <a:schemeClr val="bg1">
                  <a:lumMod val="75000"/>
                </a:schemeClr>
              </a:solidFill>
            </a:endParaRPr>
          </a:p>
        </p:txBody>
      </p:sp>
      <p:cxnSp>
        <p:nvCxnSpPr>
          <p:cNvPr id="71" name="Straight Connector 70">
            <a:extLst>
              <a:ext uri="{FF2B5EF4-FFF2-40B4-BE49-F238E27FC236}">
                <a16:creationId xmlns:a16="http://schemas.microsoft.com/office/drawing/2014/main" id="{C104938D-BA8D-4E39-9D5F-9EE2012F2F3C}"/>
              </a:ext>
            </a:extLst>
          </p:cNvPr>
          <p:cNvCxnSpPr>
            <a:cxnSpLocks/>
          </p:cNvCxnSpPr>
          <p:nvPr/>
        </p:nvCxnSpPr>
        <p:spPr>
          <a:xfrm flipH="1">
            <a:off x="762665" y="3023488"/>
            <a:ext cx="168274"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2A7E4E40-472F-4E50-8A7A-45C10FDD7171}"/>
              </a:ext>
            </a:extLst>
          </p:cNvPr>
          <p:cNvCxnSpPr>
            <a:cxnSpLocks/>
          </p:cNvCxnSpPr>
          <p:nvPr/>
        </p:nvCxnSpPr>
        <p:spPr>
          <a:xfrm flipH="1">
            <a:off x="762665" y="3347853"/>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C3924889-45B9-4383-9C9E-48F0A9C27AD8}"/>
              </a:ext>
            </a:extLst>
          </p:cNvPr>
          <p:cNvCxnSpPr>
            <a:cxnSpLocks/>
          </p:cNvCxnSpPr>
          <p:nvPr/>
        </p:nvCxnSpPr>
        <p:spPr>
          <a:xfrm flipH="1">
            <a:off x="748719" y="2838976"/>
            <a:ext cx="13947" cy="5088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 name="Straight Arrow Connector 5">
            <a:extLst>
              <a:ext uri="{FF2B5EF4-FFF2-40B4-BE49-F238E27FC236}">
                <a16:creationId xmlns:a16="http://schemas.microsoft.com/office/drawing/2014/main" id="{A3439F0C-5143-461F-8F3C-2E830785DEFC}"/>
              </a:ext>
            </a:extLst>
          </p:cNvPr>
          <p:cNvCxnSpPr>
            <a:stCxn id="50" idx="2"/>
          </p:cNvCxnSpPr>
          <p:nvPr/>
        </p:nvCxnSpPr>
        <p:spPr>
          <a:xfrm flipH="1">
            <a:off x="2971800" y="589204"/>
            <a:ext cx="1591436" cy="706196"/>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6" name="Straight Arrow Connector 25">
            <a:extLst>
              <a:ext uri="{FF2B5EF4-FFF2-40B4-BE49-F238E27FC236}">
                <a16:creationId xmlns:a16="http://schemas.microsoft.com/office/drawing/2014/main" id="{B70E0124-9B84-41A5-8D84-A66B7838A706}"/>
              </a:ext>
            </a:extLst>
          </p:cNvPr>
          <p:cNvCxnSpPr>
            <a:cxnSpLocks/>
          </p:cNvCxnSpPr>
          <p:nvPr/>
        </p:nvCxnSpPr>
        <p:spPr>
          <a:xfrm flipH="1">
            <a:off x="1159539" y="1828800"/>
            <a:ext cx="1290435" cy="478059"/>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8" name="Straight Arrow Connector 27">
            <a:extLst>
              <a:ext uri="{FF2B5EF4-FFF2-40B4-BE49-F238E27FC236}">
                <a16:creationId xmlns:a16="http://schemas.microsoft.com/office/drawing/2014/main" id="{567A4249-5C59-4416-8A8E-1C35913900AB}"/>
              </a:ext>
            </a:extLst>
          </p:cNvPr>
          <p:cNvCxnSpPr>
            <a:cxnSpLocks/>
          </p:cNvCxnSpPr>
          <p:nvPr/>
        </p:nvCxnSpPr>
        <p:spPr>
          <a:xfrm>
            <a:off x="2449973" y="1832208"/>
            <a:ext cx="1268784"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21" name="Straight Arrow Connector 20">
            <a:extLst>
              <a:ext uri="{FF2B5EF4-FFF2-40B4-BE49-F238E27FC236}">
                <a16:creationId xmlns:a16="http://schemas.microsoft.com/office/drawing/2014/main" id="{5E33AEB6-AB6B-4304-B44B-E14BDAECF20A}"/>
              </a:ext>
            </a:extLst>
          </p:cNvPr>
          <p:cNvCxnSpPr>
            <a:cxnSpLocks/>
          </p:cNvCxnSpPr>
          <p:nvPr/>
        </p:nvCxnSpPr>
        <p:spPr>
          <a:xfrm>
            <a:off x="4572000" y="589204"/>
            <a:ext cx="1600200" cy="706196"/>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4" name="TextBox 3">
            <a:extLst>
              <a:ext uri="{FF2B5EF4-FFF2-40B4-BE49-F238E27FC236}">
                <a16:creationId xmlns:a16="http://schemas.microsoft.com/office/drawing/2014/main" id="{DC4BA48D-6058-4EF0-B31F-25D092EE11BB}"/>
              </a:ext>
            </a:extLst>
          </p:cNvPr>
          <p:cNvSpPr txBox="1"/>
          <p:nvPr/>
        </p:nvSpPr>
        <p:spPr>
          <a:xfrm>
            <a:off x="2590800" y="2514600"/>
            <a:ext cx="6310653" cy="2308324"/>
          </a:xfrm>
          <a:prstGeom prst="rect">
            <a:avLst/>
          </a:prstGeom>
          <a:solidFill>
            <a:srgbClr val="00FFCC"/>
          </a:solidFill>
        </p:spPr>
        <p:txBody>
          <a:bodyPr wrap="square" rtlCol="0">
            <a:spAutoFit/>
          </a:bodyPr>
          <a:lstStyle/>
          <a:p>
            <a:r>
              <a:rPr lang="en-US" sz="1600" i="1" dirty="0">
                <a:solidFill>
                  <a:srgbClr val="0000FF"/>
                </a:solidFill>
              </a:rPr>
              <a:t>In a nutshell, what is the pathologic process in </a:t>
            </a:r>
            <a:r>
              <a:rPr lang="en-US" sz="1600" i="1" dirty="0" err="1">
                <a:solidFill>
                  <a:srgbClr val="0000FF"/>
                </a:solidFill>
              </a:rPr>
              <a:t>phacomorphic</a:t>
            </a:r>
            <a:r>
              <a:rPr lang="en-US" sz="1600" i="1" dirty="0">
                <a:solidFill>
                  <a:srgbClr val="0000FF"/>
                </a:solidFill>
              </a:rPr>
              <a:t> ACG?</a:t>
            </a:r>
          </a:p>
          <a:p>
            <a:r>
              <a:rPr lang="en-US" sz="1600" dirty="0">
                <a:solidFill>
                  <a:srgbClr val="0000FF"/>
                </a:solidFill>
              </a:rPr>
              <a:t>Cataractous increase in lens size has two effects that are a setup for the development of pupillary-block ACG:</a:t>
            </a:r>
          </a:p>
          <a:p>
            <a:r>
              <a:rPr lang="en-US" sz="1600" dirty="0">
                <a:solidFill>
                  <a:srgbClr val="0000FF"/>
                </a:solidFill>
              </a:rPr>
              <a:t>1) It alters the anatomic relationship between the anterior lens surface and the pupil margin in a manner that leads to pupillary block and subsequent angle closure; and </a:t>
            </a:r>
          </a:p>
          <a:p>
            <a:r>
              <a:rPr lang="en-US" sz="1600" dirty="0">
                <a:solidFill>
                  <a:srgbClr val="0000FF"/>
                </a:solidFill>
              </a:rPr>
              <a:t>2) it pushes the peripheral iris forward, narrowing the angle, thereby reducing the magnitude of the PC-AC pressure gradient needed to induce angle closure</a:t>
            </a:r>
          </a:p>
        </p:txBody>
      </p:sp>
      <p:sp>
        <p:nvSpPr>
          <p:cNvPr id="20" name="Text Box 36">
            <a:extLst>
              <a:ext uri="{FF2B5EF4-FFF2-40B4-BE49-F238E27FC236}">
                <a16:creationId xmlns:a16="http://schemas.microsoft.com/office/drawing/2014/main" id="{7EFEA832-3679-43DC-9022-EC18A6029637}"/>
              </a:ext>
            </a:extLst>
          </p:cNvPr>
          <p:cNvSpPr txBox="1">
            <a:spLocks noChangeArrowheads="1"/>
          </p:cNvSpPr>
          <p:nvPr/>
        </p:nvSpPr>
        <p:spPr bwMode="auto">
          <a:xfrm>
            <a:off x="5181600" y="1295400"/>
            <a:ext cx="2630848" cy="430887"/>
          </a:xfrm>
          <a:prstGeom prst="rect">
            <a:avLst/>
          </a:prstGeom>
          <a:noFill/>
          <a:ln w="952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solidFill>
                  <a:schemeClr val="bg1">
                    <a:lumMod val="75000"/>
                  </a:schemeClr>
                </a:solidFill>
              </a:rPr>
              <a:t>w/o Pupillary Block</a:t>
            </a:r>
          </a:p>
        </p:txBody>
      </p:sp>
      <p:sp>
        <p:nvSpPr>
          <p:cNvPr id="3" name="Oval 2">
            <a:extLst>
              <a:ext uri="{FF2B5EF4-FFF2-40B4-BE49-F238E27FC236}">
                <a16:creationId xmlns:a16="http://schemas.microsoft.com/office/drawing/2014/main" id="{38D588E6-776F-4DD2-8436-21E66CD46519}"/>
              </a:ext>
            </a:extLst>
          </p:cNvPr>
          <p:cNvSpPr/>
          <p:nvPr/>
        </p:nvSpPr>
        <p:spPr>
          <a:xfrm>
            <a:off x="773103" y="2767044"/>
            <a:ext cx="1832711" cy="533397"/>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TextBox 4">
            <a:extLst>
              <a:ext uri="{FF2B5EF4-FFF2-40B4-BE49-F238E27FC236}">
                <a16:creationId xmlns:a16="http://schemas.microsoft.com/office/drawing/2014/main" id="{3D8EA13B-DA8E-4B4E-8040-E2D0FA321A8D}"/>
              </a:ext>
            </a:extLst>
          </p:cNvPr>
          <p:cNvSpPr txBox="1"/>
          <p:nvPr/>
        </p:nvSpPr>
        <p:spPr>
          <a:xfrm>
            <a:off x="2027525" y="5027861"/>
            <a:ext cx="6894098" cy="1600438"/>
          </a:xfrm>
          <a:prstGeom prst="rect">
            <a:avLst/>
          </a:prstGeom>
          <a:solidFill>
            <a:schemeClr val="accent1">
              <a:lumMod val="40000"/>
              <a:lumOff val="60000"/>
            </a:schemeClr>
          </a:solidFill>
        </p:spPr>
        <p:txBody>
          <a:bodyPr wrap="square" rtlCol="0">
            <a:spAutoFit/>
          </a:bodyPr>
          <a:lstStyle/>
          <a:p>
            <a:r>
              <a:rPr lang="en-US" sz="1400" i="1" dirty="0">
                <a:solidFill>
                  <a:srgbClr val="0000FF"/>
                </a:solidFill>
              </a:rPr>
              <a:t>A crowded eye with a tight angle and a lens-iris relationship prone to pupillary block… That sounds like a garden-variety primary angle-closure glaucoma (PACG) eye.   How do you differentiate between a </a:t>
            </a:r>
            <a:r>
              <a:rPr lang="en-US" sz="1400" i="1" dirty="0" err="1">
                <a:solidFill>
                  <a:srgbClr val="0000FF"/>
                </a:solidFill>
              </a:rPr>
              <a:t>phacomorphic</a:t>
            </a:r>
            <a:r>
              <a:rPr lang="en-US" sz="1400" i="1" dirty="0">
                <a:solidFill>
                  <a:srgbClr val="0000FF"/>
                </a:solidFill>
              </a:rPr>
              <a:t> glaucoma eye and a PACG eye?</a:t>
            </a:r>
          </a:p>
          <a:p>
            <a:r>
              <a:rPr lang="en-US" sz="1400" dirty="0">
                <a:solidFill>
                  <a:srgbClr val="0000FF"/>
                </a:solidFill>
              </a:rPr>
              <a:t>Some eyes defy ready classification as one vs the other. In this regard, it can be helpful to examine the fellow eye. Recall that PACG is a </a:t>
            </a:r>
            <a:r>
              <a:rPr lang="en-US" sz="1400" b="1" dirty="0">
                <a:solidFill>
                  <a:srgbClr val="0000FF"/>
                </a:solidFill>
              </a:rPr>
              <a:t>bilateral</a:t>
            </a:r>
            <a:r>
              <a:rPr lang="en-US" sz="1400" dirty="0">
                <a:solidFill>
                  <a:srgbClr val="0000FF"/>
                </a:solidFill>
              </a:rPr>
              <a:t> condition. </a:t>
            </a:r>
            <a:r>
              <a:rPr lang="en-US" sz="1400" dirty="0"/>
              <a:t>So, if significant differences in AC depth and/or cataract obtain, this suggests the angle closure is </a:t>
            </a:r>
            <a:r>
              <a:rPr lang="en-US" sz="1400" dirty="0" err="1"/>
              <a:t>phacomorphic</a:t>
            </a:r>
            <a:r>
              <a:rPr lang="en-US" sz="1400" dirty="0"/>
              <a:t> in nature.</a:t>
            </a:r>
          </a:p>
        </p:txBody>
      </p:sp>
    </p:spTree>
    <p:extLst>
      <p:ext uri="{BB962C8B-B14F-4D97-AF65-F5344CB8AC3E}">
        <p14:creationId xmlns:p14="http://schemas.microsoft.com/office/powerpoint/2010/main" val="2582628345"/>
      </p:ext>
    </p:extLst>
  </p:cSld>
  <p:clrMapOvr>
    <a:masterClrMapping/>
  </p:clrMapOvr>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014" name="Text Box 6"/>
          <p:cNvSpPr txBox="1">
            <a:spLocks noChangeArrowheads="1"/>
          </p:cNvSpPr>
          <p:nvPr/>
        </p:nvSpPr>
        <p:spPr bwMode="auto">
          <a:xfrm>
            <a:off x="533400" y="2356376"/>
            <a:ext cx="1005403"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t>Lens-</a:t>
            </a:r>
          </a:p>
          <a:p>
            <a:pPr algn="ctr" eaLnBrk="1" hangingPunct="1">
              <a:lnSpc>
                <a:spcPct val="80000"/>
              </a:lnSpc>
              <a:spcBef>
                <a:spcPct val="0"/>
              </a:spcBef>
              <a:buClrTx/>
              <a:buSzTx/>
              <a:buFontTx/>
              <a:buNone/>
            </a:pPr>
            <a:r>
              <a:rPr lang="en-US" altLang="en-US" sz="1800" dirty="0"/>
              <a:t>Induced</a:t>
            </a:r>
          </a:p>
        </p:txBody>
      </p:sp>
      <p:sp>
        <p:nvSpPr>
          <p:cNvPr id="43017" name="Text Box 14"/>
          <p:cNvSpPr txBox="1">
            <a:spLocks noChangeArrowheads="1"/>
          </p:cNvSpPr>
          <p:nvPr/>
        </p:nvSpPr>
        <p:spPr bwMode="auto">
          <a:xfrm>
            <a:off x="3026498" y="2365901"/>
            <a:ext cx="1633781"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Aphakic/</a:t>
            </a:r>
          </a:p>
          <a:p>
            <a:pPr algn="ctr" eaLnBrk="1" hangingPunct="1">
              <a:lnSpc>
                <a:spcPct val="80000"/>
              </a:lnSpc>
              <a:spcBef>
                <a:spcPct val="0"/>
              </a:spcBef>
              <a:buClrTx/>
              <a:buSzTx/>
              <a:buFontTx/>
              <a:buNone/>
            </a:pPr>
            <a:r>
              <a:rPr lang="en-US" altLang="en-US" sz="1800" dirty="0" err="1">
                <a:solidFill>
                  <a:schemeClr val="bg1">
                    <a:lumMod val="75000"/>
                  </a:schemeClr>
                </a:solidFill>
              </a:rPr>
              <a:t>Pseudophakic</a:t>
            </a:r>
            <a:endParaRPr lang="en-US" altLang="en-US" sz="1800" dirty="0">
              <a:solidFill>
                <a:schemeClr val="bg1">
                  <a:lumMod val="75000"/>
                </a:schemeClr>
              </a:solidFill>
            </a:endParaRPr>
          </a:p>
        </p:txBody>
      </p:sp>
      <p:sp>
        <p:nvSpPr>
          <p:cNvPr id="43031" name="Text Box 35"/>
          <p:cNvSpPr txBox="1">
            <a:spLocks noChangeArrowheads="1"/>
          </p:cNvSpPr>
          <p:nvPr/>
        </p:nvSpPr>
        <p:spPr bwMode="auto">
          <a:xfrm>
            <a:off x="1190847" y="1295400"/>
            <a:ext cx="2473754"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t>w/ Pupillary Block</a:t>
            </a:r>
          </a:p>
        </p:txBody>
      </p:sp>
      <p:sp>
        <p:nvSpPr>
          <p:cNvPr id="49" name="Rectangle 2">
            <a:extLst>
              <a:ext uri="{FF2B5EF4-FFF2-40B4-BE49-F238E27FC236}">
                <a16:creationId xmlns:a16="http://schemas.microsoft.com/office/drawing/2014/main" id="{240EE5BF-F7D2-4FC8-A5DD-F6B5423153C6}"/>
              </a:ext>
            </a:extLst>
          </p:cNvPr>
          <p:cNvSpPr>
            <a:spLocks noGrp="1" noChangeArrowheads="1"/>
          </p:cNvSpPr>
          <p:nvPr>
            <p:ph type="title"/>
          </p:nvPr>
        </p:nvSpPr>
        <p:spPr>
          <a:xfrm>
            <a:off x="457200" y="304800"/>
            <a:ext cx="7543800" cy="563562"/>
          </a:xfrm>
        </p:spPr>
        <p:txBody>
          <a:bodyPr/>
          <a:lstStyle/>
          <a:p>
            <a:pPr eaLnBrk="1" hangingPunct="1"/>
            <a:r>
              <a:rPr lang="en-US" altLang="en-US" sz="3500" dirty="0"/>
              <a:t>Q</a:t>
            </a:r>
          </a:p>
        </p:txBody>
      </p:sp>
      <p:sp>
        <p:nvSpPr>
          <p:cNvPr id="50" name="TextBox 49">
            <a:extLst>
              <a:ext uri="{FF2B5EF4-FFF2-40B4-BE49-F238E27FC236}">
                <a16:creationId xmlns:a16="http://schemas.microsoft.com/office/drawing/2014/main" id="{CF426230-46C8-405C-9015-99EF57762A2E}"/>
              </a:ext>
            </a:extLst>
          </p:cNvPr>
          <p:cNvSpPr txBox="1"/>
          <p:nvPr/>
        </p:nvSpPr>
        <p:spPr>
          <a:xfrm>
            <a:off x="2259496" y="189094"/>
            <a:ext cx="4607480" cy="400110"/>
          </a:xfrm>
          <a:prstGeom prst="rect">
            <a:avLst/>
          </a:prstGeom>
          <a:solidFill>
            <a:schemeClr val="accent1">
              <a:lumMod val="60000"/>
              <a:lumOff val="40000"/>
            </a:schemeClr>
          </a:solidFill>
        </p:spPr>
        <p:txBody>
          <a:bodyPr wrap="none" rtlCol="0">
            <a:spAutoFit/>
          </a:bodyPr>
          <a:lstStyle/>
          <a:p>
            <a:pPr algn="ctr"/>
            <a:r>
              <a:rPr lang="en-US" sz="2000" b="1" dirty="0"/>
              <a:t>Secondary Angle Closure Glaucoma</a:t>
            </a:r>
          </a:p>
        </p:txBody>
      </p:sp>
      <p:sp>
        <p:nvSpPr>
          <p:cNvPr id="2" name="TextBox 1">
            <a:extLst>
              <a:ext uri="{FF2B5EF4-FFF2-40B4-BE49-F238E27FC236}">
                <a16:creationId xmlns:a16="http://schemas.microsoft.com/office/drawing/2014/main" id="{A7E30BEC-923B-4C9A-A856-BDD0D882F6B8}"/>
              </a:ext>
            </a:extLst>
          </p:cNvPr>
          <p:cNvSpPr txBox="1"/>
          <p:nvPr/>
        </p:nvSpPr>
        <p:spPr>
          <a:xfrm>
            <a:off x="887305" y="2844119"/>
            <a:ext cx="1608133" cy="338554"/>
          </a:xfrm>
          <a:prstGeom prst="rect">
            <a:avLst/>
          </a:prstGeom>
          <a:noFill/>
        </p:spPr>
        <p:txBody>
          <a:bodyPr wrap="none" rtlCol="0">
            <a:spAutoFit/>
          </a:bodyPr>
          <a:lstStyle/>
          <a:p>
            <a:r>
              <a:rPr lang="en-US" sz="1600" b="1" dirty="0" err="1"/>
              <a:t>Phacomorphic</a:t>
            </a:r>
            <a:endParaRPr lang="en-US" sz="1600" b="1" dirty="0"/>
          </a:p>
        </p:txBody>
      </p:sp>
      <p:sp>
        <p:nvSpPr>
          <p:cNvPr id="51" name="TextBox 50">
            <a:extLst>
              <a:ext uri="{FF2B5EF4-FFF2-40B4-BE49-F238E27FC236}">
                <a16:creationId xmlns:a16="http://schemas.microsoft.com/office/drawing/2014/main" id="{156069D4-340B-4160-A336-EBF73557CEE0}"/>
              </a:ext>
            </a:extLst>
          </p:cNvPr>
          <p:cNvSpPr txBox="1"/>
          <p:nvPr/>
        </p:nvSpPr>
        <p:spPr>
          <a:xfrm>
            <a:off x="884725" y="3175578"/>
            <a:ext cx="1402948" cy="338554"/>
          </a:xfrm>
          <a:prstGeom prst="rect">
            <a:avLst/>
          </a:prstGeom>
          <a:noFill/>
        </p:spPr>
        <p:txBody>
          <a:bodyPr wrap="none" rtlCol="0">
            <a:spAutoFit/>
          </a:bodyPr>
          <a:lstStyle/>
          <a:p>
            <a:r>
              <a:rPr lang="en-US" sz="1600" dirty="0">
                <a:solidFill>
                  <a:schemeClr val="bg1">
                    <a:lumMod val="75000"/>
                  </a:schemeClr>
                </a:solidFill>
              </a:rPr>
              <a:t>Ectopia </a:t>
            </a:r>
            <a:r>
              <a:rPr lang="en-US" sz="1600" dirty="0" err="1">
                <a:solidFill>
                  <a:schemeClr val="bg1">
                    <a:lumMod val="75000"/>
                  </a:schemeClr>
                </a:solidFill>
              </a:rPr>
              <a:t>lentis</a:t>
            </a:r>
            <a:endParaRPr lang="en-US" sz="1600" dirty="0">
              <a:solidFill>
                <a:schemeClr val="bg1">
                  <a:lumMod val="75000"/>
                </a:schemeClr>
              </a:solidFill>
            </a:endParaRPr>
          </a:p>
        </p:txBody>
      </p:sp>
      <p:cxnSp>
        <p:nvCxnSpPr>
          <p:cNvPr id="71" name="Straight Connector 70">
            <a:extLst>
              <a:ext uri="{FF2B5EF4-FFF2-40B4-BE49-F238E27FC236}">
                <a16:creationId xmlns:a16="http://schemas.microsoft.com/office/drawing/2014/main" id="{C104938D-BA8D-4E39-9D5F-9EE2012F2F3C}"/>
              </a:ext>
            </a:extLst>
          </p:cNvPr>
          <p:cNvCxnSpPr>
            <a:cxnSpLocks/>
          </p:cNvCxnSpPr>
          <p:nvPr/>
        </p:nvCxnSpPr>
        <p:spPr>
          <a:xfrm flipH="1">
            <a:off x="762665" y="3023488"/>
            <a:ext cx="168274"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2A7E4E40-472F-4E50-8A7A-45C10FDD7171}"/>
              </a:ext>
            </a:extLst>
          </p:cNvPr>
          <p:cNvCxnSpPr>
            <a:cxnSpLocks/>
          </p:cNvCxnSpPr>
          <p:nvPr/>
        </p:nvCxnSpPr>
        <p:spPr>
          <a:xfrm flipH="1">
            <a:off x="762665" y="3347853"/>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C3924889-45B9-4383-9C9E-48F0A9C27AD8}"/>
              </a:ext>
            </a:extLst>
          </p:cNvPr>
          <p:cNvCxnSpPr>
            <a:cxnSpLocks/>
          </p:cNvCxnSpPr>
          <p:nvPr/>
        </p:nvCxnSpPr>
        <p:spPr>
          <a:xfrm flipH="1">
            <a:off x="748719" y="2838976"/>
            <a:ext cx="13947" cy="5088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 name="Straight Arrow Connector 5">
            <a:extLst>
              <a:ext uri="{FF2B5EF4-FFF2-40B4-BE49-F238E27FC236}">
                <a16:creationId xmlns:a16="http://schemas.microsoft.com/office/drawing/2014/main" id="{A3439F0C-5143-461F-8F3C-2E830785DEFC}"/>
              </a:ext>
            </a:extLst>
          </p:cNvPr>
          <p:cNvCxnSpPr>
            <a:stCxn id="50" idx="2"/>
          </p:cNvCxnSpPr>
          <p:nvPr/>
        </p:nvCxnSpPr>
        <p:spPr>
          <a:xfrm flipH="1">
            <a:off x="2971800" y="589204"/>
            <a:ext cx="1591436" cy="706196"/>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6" name="Straight Arrow Connector 25">
            <a:extLst>
              <a:ext uri="{FF2B5EF4-FFF2-40B4-BE49-F238E27FC236}">
                <a16:creationId xmlns:a16="http://schemas.microsoft.com/office/drawing/2014/main" id="{B70E0124-9B84-41A5-8D84-A66B7838A706}"/>
              </a:ext>
            </a:extLst>
          </p:cNvPr>
          <p:cNvCxnSpPr>
            <a:cxnSpLocks/>
          </p:cNvCxnSpPr>
          <p:nvPr/>
        </p:nvCxnSpPr>
        <p:spPr>
          <a:xfrm flipH="1">
            <a:off x="1159539" y="1828800"/>
            <a:ext cx="1290435" cy="478059"/>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8" name="Straight Arrow Connector 27">
            <a:extLst>
              <a:ext uri="{FF2B5EF4-FFF2-40B4-BE49-F238E27FC236}">
                <a16:creationId xmlns:a16="http://schemas.microsoft.com/office/drawing/2014/main" id="{567A4249-5C59-4416-8A8E-1C35913900AB}"/>
              </a:ext>
            </a:extLst>
          </p:cNvPr>
          <p:cNvCxnSpPr>
            <a:cxnSpLocks/>
          </p:cNvCxnSpPr>
          <p:nvPr/>
        </p:nvCxnSpPr>
        <p:spPr>
          <a:xfrm>
            <a:off x="2449973" y="1832208"/>
            <a:ext cx="1268784"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21" name="Straight Arrow Connector 20">
            <a:extLst>
              <a:ext uri="{FF2B5EF4-FFF2-40B4-BE49-F238E27FC236}">
                <a16:creationId xmlns:a16="http://schemas.microsoft.com/office/drawing/2014/main" id="{5E33AEB6-AB6B-4304-B44B-E14BDAECF20A}"/>
              </a:ext>
            </a:extLst>
          </p:cNvPr>
          <p:cNvCxnSpPr>
            <a:cxnSpLocks/>
          </p:cNvCxnSpPr>
          <p:nvPr/>
        </p:nvCxnSpPr>
        <p:spPr>
          <a:xfrm>
            <a:off x="4572000" y="589204"/>
            <a:ext cx="1600200" cy="706196"/>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4" name="TextBox 3">
            <a:extLst>
              <a:ext uri="{FF2B5EF4-FFF2-40B4-BE49-F238E27FC236}">
                <a16:creationId xmlns:a16="http://schemas.microsoft.com/office/drawing/2014/main" id="{DC4BA48D-6058-4EF0-B31F-25D092EE11BB}"/>
              </a:ext>
            </a:extLst>
          </p:cNvPr>
          <p:cNvSpPr txBox="1"/>
          <p:nvPr/>
        </p:nvSpPr>
        <p:spPr>
          <a:xfrm>
            <a:off x="2590800" y="2514600"/>
            <a:ext cx="6310653" cy="2308324"/>
          </a:xfrm>
          <a:prstGeom prst="rect">
            <a:avLst/>
          </a:prstGeom>
          <a:solidFill>
            <a:srgbClr val="00FFCC"/>
          </a:solidFill>
        </p:spPr>
        <p:txBody>
          <a:bodyPr wrap="square" rtlCol="0">
            <a:spAutoFit/>
          </a:bodyPr>
          <a:lstStyle/>
          <a:p>
            <a:r>
              <a:rPr lang="en-US" sz="1600" i="1" dirty="0">
                <a:solidFill>
                  <a:schemeClr val="bg1">
                    <a:lumMod val="65000"/>
                  </a:schemeClr>
                </a:solidFill>
              </a:rPr>
              <a:t>In a nutshell, what is the pathologic process in </a:t>
            </a:r>
            <a:r>
              <a:rPr lang="en-US" sz="1600" i="1" dirty="0" err="1">
                <a:solidFill>
                  <a:schemeClr val="bg1">
                    <a:lumMod val="65000"/>
                  </a:schemeClr>
                </a:solidFill>
              </a:rPr>
              <a:t>phacomorphic</a:t>
            </a:r>
            <a:r>
              <a:rPr lang="en-US" sz="1600" i="1" dirty="0">
                <a:solidFill>
                  <a:schemeClr val="bg1">
                    <a:lumMod val="65000"/>
                  </a:schemeClr>
                </a:solidFill>
              </a:rPr>
              <a:t> ACG?</a:t>
            </a:r>
          </a:p>
          <a:p>
            <a:r>
              <a:rPr lang="en-US" sz="1600" dirty="0">
                <a:solidFill>
                  <a:schemeClr val="bg1">
                    <a:lumMod val="65000"/>
                  </a:schemeClr>
                </a:solidFill>
              </a:rPr>
              <a:t>Cataractous increase in lens size has two effects that are a setup for the development of pupillary-block ACG:</a:t>
            </a:r>
          </a:p>
          <a:p>
            <a:r>
              <a:rPr lang="en-US" sz="1600" dirty="0">
                <a:solidFill>
                  <a:schemeClr val="bg1">
                    <a:lumMod val="65000"/>
                  </a:schemeClr>
                </a:solidFill>
              </a:rPr>
              <a:t>1) It alters the anatomic relationship between the anterior lens surface and the pupil margin in a manner that leads to pupillary block and subsequent angle closure; and </a:t>
            </a:r>
          </a:p>
          <a:p>
            <a:r>
              <a:rPr lang="en-US" sz="1600" dirty="0">
                <a:solidFill>
                  <a:schemeClr val="bg1">
                    <a:lumMod val="65000"/>
                  </a:schemeClr>
                </a:solidFill>
              </a:rPr>
              <a:t>2) it pushes the peripheral iris forward, narrowing the angle, thereby reducing the magnitude of the PC-AC pressure gradient needed to induce angle closure</a:t>
            </a:r>
          </a:p>
        </p:txBody>
      </p:sp>
      <p:sp>
        <p:nvSpPr>
          <p:cNvPr id="20" name="Text Box 36">
            <a:extLst>
              <a:ext uri="{FF2B5EF4-FFF2-40B4-BE49-F238E27FC236}">
                <a16:creationId xmlns:a16="http://schemas.microsoft.com/office/drawing/2014/main" id="{7EFEA832-3679-43DC-9022-EC18A6029637}"/>
              </a:ext>
            </a:extLst>
          </p:cNvPr>
          <p:cNvSpPr txBox="1">
            <a:spLocks noChangeArrowheads="1"/>
          </p:cNvSpPr>
          <p:nvPr/>
        </p:nvSpPr>
        <p:spPr bwMode="auto">
          <a:xfrm>
            <a:off x="5181600" y="1295400"/>
            <a:ext cx="2630848" cy="430887"/>
          </a:xfrm>
          <a:prstGeom prst="rect">
            <a:avLst/>
          </a:prstGeom>
          <a:noFill/>
          <a:ln w="952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solidFill>
                  <a:schemeClr val="bg1">
                    <a:lumMod val="75000"/>
                  </a:schemeClr>
                </a:solidFill>
              </a:rPr>
              <a:t>w/o Pupillary Block</a:t>
            </a:r>
          </a:p>
        </p:txBody>
      </p:sp>
      <p:sp>
        <p:nvSpPr>
          <p:cNvPr id="3" name="Oval 2">
            <a:extLst>
              <a:ext uri="{FF2B5EF4-FFF2-40B4-BE49-F238E27FC236}">
                <a16:creationId xmlns:a16="http://schemas.microsoft.com/office/drawing/2014/main" id="{38D588E6-776F-4DD2-8436-21E66CD46519}"/>
              </a:ext>
            </a:extLst>
          </p:cNvPr>
          <p:cNvSpPr/>
          <p:nvPr/>
        </p:nvSpPr>
        <p:spPr>
          <a:xfrm>
            <a:off x="773103" y="2767044"/>
            <a:ext cx="1832711" cy="533397"/>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TextBox 4">
            <a:extLst>
              <a:ext uri="{FF2B5EF4-FFF2-40B4-BE49-F238E27FC236}">
                <a16:creationId xmlns:a16="http://schemas.microsoft.com/office/drawing/2014/main" id="{3D8EA13B-DA8E-4B4E-8040-E2D0FA321A8D}"/>
              </a:ext>
            </a:extLst>
          </p:cNvPr>
          <p:cNvSpPr txBox="1"/>
          <p:nvPr/>
        </p:nvSpPr>
        <p:spPr>
          <a:xfrm>
            <a:off x="2027525" y="5027861"/>
            <a:ext cx="6894098" cy="1600438"/>
          </a:xfrm>
          <a:prstGeom prst="rect">
            <a:avLst/>
          </a:prstGeom>
          <a:solidFill>
            <a:schemeClr val="accent1">
              <a:lumMod val="40000"/>
              <a:lumOff val="60000"/>
            </a:schemeClr>
          </a:solidFill>
        </p:spPr>
        <p:txBody>
          <a:bodyPr wrap="square" rtlCol="0">
            <a:spAutoFit/>
          </a:bodyPr>
          <a:lstStyle/>
          <a:p>
            <a:r>
              <a:rPr lang="en-US" sz="1400" i="1" dirty="0">
                <a:solidFill>
                  <a:schemeClr val="bg1">
                    <a:lumMod val="65000"/>
                  </a:schemeClr>
                </a:solidFill>
              </a:rPr>
              <a:t>A crowded eye with a tight angle and a lens-iris relationship prone to pupillary block… That sounds like a garden-variety primary angle-closure glaucoma (PACG) eye.   How do you differentiate between a </a:t>
            </a:r>
            <a:r>
              <a:rPr lang="en-US" sz="1400" i="1" dirty="0" err="1">
                <a:solidFill>
                  <a:schemeClr val="bg1">
                    <a:lumMod val="65000"/>
                  </a:schemeClr>
                </a:solidFill>
              </a:rPr>
              <a:t>phacomorphic</a:t>
            </a:r>
            <a:r>
              <a:rPr lang="en-US" sz="1400" i="1" dirty="0">
                <a:solidFill>
                  <a:schemeClr val="bg1">
                    <a:lumMod val="65000"/>
                  </a:schemeClr>
                </a:solidFill>
              </a:rPr>
              <a:t> glaucoma eye and a PACG eye?</a:t>
            </a:r>
          </a:p>
          <a:p>
            <a:r>
              <a:rPr lang="en-US" sz="1400" dirty="0">
                <a:solidFill>
                  <a:schemeClr val="bg1">
                    <a:lumMod val="65000"/>
                  </a:schemeClr>
                </a:solidFill>
              </a:rPr>
              <a:t>Some eyes defy ready classification as one vs the other. In this regard, it can be helpful to examine the fellow eye. Recall that PACG is a </a:t>
            </a:r>
            <a:r>
              <a:rPr lang="en-US" sz="1400" b="1" dirty="0">
                <a:solidFill>
                  <a:schemeClr val="bg1">
                    <a:lumMod val="65000"/>
                  </a:schemeClr>
                </a:solidFill>
              </a:rPr>
              <a:t>bilateral</a:t>
            </a:r>
            <a:r>
              <a:rPr lang="en-US" sz="1400" dirty="0">
                <a:solidFill>
                  <a:schemeClr val="bg1">
                    <a:lumMod val="65000"/>
                  </a:schemeClr>
                </a:solidFill>
              </a:rPr>
              <a:t> condition. So, if significant differences in AC depth and/or cataract obtain, this suggests the angle closure is </a:t>
            </a:r>
            <a:r>
              <a:rPr lang="en-US" sz="1400" dirty="0" err="1">
                <a:solidFill>
                  <a:schemeClr val="bg1">
                    <a:lumMod val="65000"/>
                  </a:schemeClr>
                </a:solidFill>
              </a:rPr>
              <a:t>phacomorphic</a:t>
            </a:r>
            <a:r>
              <a:rPr lang="en-US" sz="1400" dirty="0">
                <a:solidFill>
                  <a:schemeClr val="bg1">
                    <a:lumMod val="65000"/>
                  </a:schemeClr>
                </a:solidFill>
              </a:rPr>
              <a:t> in nature.</a:t>
            </a:r>
          </a:p>
        </p:txBody>
      </p:sp>
      <p:sp>
        <p:nvSpPr>
          <p:cNvPr id="7" name="TextBox 6">
            <a:extLst>
              <a:ext uri="{FF2B5EF4-FFF2-40B4-BE49-F238E27FC236}">
                <a16:creationId xmlns:a16="http://schemas.microsoft.com/office/drawing/2014/main" id="{8C85A095-D2A7-4BF3-B1D3-7248C6F50215}"/>
              </a:ext>
            </a:extLst>
          </p:cNvPr>
          <p:cNvSpPr txBox="1"/>
          <p:nvPr/>
        </p:nvSpPr>
        <p:spPr>
          <a:xfrm>
            <a:off x="1010744" y="3614942"/>
            <a:ext cx="6645328" cy="1600438"/>
          </a:xfrm>
          <a:prstGeom prst="rect">
            <a:avLst/>
          </a:prstGeom>
          <a:solidFill>
            <a:srgbClr val="002060"/>
          </a:solidFill>
        </p:spPr>
        <p:txBody>
          <a:bodyPr wrap="square" rtlCol="0">
            <a:spAutoFit/>
          </a:bodyPr>
          <a:lstStyle/>
          <a:p>
            <a:r>
              <a:rPr lang="en-US" sz="1400" i="1" dirty="0">
                <a:solidFill>
                  <a:schemeClr val="bg1"/>
                </a:solidFill>
              </a:rPr>
              <a:t>How is </a:t>
            </a:r>
            <a:r>
              <a:rPr lang="en-US" sz="1400" i="1" dirty="0" err="1">
                <a:solidFill>
                  <a:schemeClr val="bg1"/>
                </a:solidFill>
              </a:rPr>
              <a:t>phacomorphic</a:t>
            </a:r>
            <a:r>
              <a:rPr lang="en-US" sz="1400" i="1" dirty="0">
                <a:solidFill>
                  <a:schemeClr val="bg1"/>
                </a:solidFill>
              </a:rPr>
              <a:t> ACG managed?</a:t>
            </a:r>
            <a:endParaRPr lang="en-US" sz="1400" i="1" dirty="0">
              <a:solidFill>
                <a:srgbClr val="002060"/>
              </a:solidFill>
            </a:endParaRPr>
          </a:p>
          <a:p>
            <a:r>
              <a:rPr lang="en-US" sz="1400" dirty="0">
                <a:solidFill>
                  <a:srgbClr val="002060"/>
                </a:solidFill>
              </a:rPr>
              <a:t>The same way as PACG—LPI ASAP. The offending cataract should be removed once the eye quiets down. (Some </a:t>
            </a:r>
            <a:r>
              <a:rPr lang="en-US" sz="1400" dirty="0" err="1">
                <a:solidFill>
                  <a:srgbClr val="002060"/>
                </a:solidFill>
              </a:rPr>
              <a:t>ophthos</a:t>
            </a:r>
            <a:r>
              <a:rPr lang="en-US" sz="1400" dirty="0">
                <a:solidFill>
                  <a:srgbClr val="002060"/>
                </a:solidFill>
              </a:rPr>
              <a:t> forego the LPI and go straight to CE.) </a:t>
            </a:r>
          </a:p>
          <a:p>
            <a:endParaRPr lang="en-US" sz="1400" dirty="0">
              <a:solidFill>
                <a:srgbClr val="002060"/>
              </a:solidFill>
            </a:endParaRPr>
          </a:p>
          <a:p>
            <a:r>
              <a:rPr lang="en-US" sz="1400" i="1" dirty="0">
                <a:solidFill>
                  <a:srgbClr val="002060"/>
                </a:solidFill>
              </a:rPr>
              <a:t>Should </a:t>
            </a:r>
            <a:r>
              <a:rPr lang="en-US" sz="1400" i="1" dirty="0" err="1">
                <a:solidFill>
                  <a:srgbClr val="002060"/>
                </a:solidFill>
              </a:rPr>
              <a:t>miotics</a:t>
            </a:r>
            <a:r>
              <a:rPr lang="en-US" sz="1400" i="1" dirty="0">
                <a:solidFill>
                  <a:srgbClr val="002060"/>
                </a:solidFill>
              </a:rPr>
              <a:t> be employed?</a:t>
            </a:r>
          </a:p>
          <a:p>
            <a:r>
              <a:rPr lang="en-US" sz="1400" dirty="0">
                <a:solidFill>
                  <a:srgbClr val="002060"/>
                </a:solidFill>
              </a:rPr>
              <a:t>No, because they will likely only narrow the angle more by allowing the lens to drift anteriorly. Further, their use may make the soon-to-occur CE more difficult.</a:t>
            </a:r>
          </a:p>
        </p:txBody>
      </p:sp>
    </p:spTree>
    <p:extLst>
      <p:ext uri="{BB962C8B-B14F-4D97-AF65-F5344CB8AC3E}">
        <p14:creationId xmlns:p14="http://schemas.microsoft.com/office/powerpoint/2010/main" val="2094797587"/>
      </p:ext>
    </p:extLst>
  </p:cSld>
  <p:clrMapOvr>
    <a:masterClrMapping/>
  </p:clrMapOvr>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014" name="Text Box 6"/>
          <p:cNvSpPr txBox="1">
            <a:spLocks noChangeArrowheads="1"/>
          </p:cNvSpPr>
          <p:nvPr/>
        </p:nvSpPr>
        <p:spPr bwMode="auto">
          <a:xfrm>
            <a:off x="533400" y="2356376"/>
            <a:ext cx="1005403"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t>Lens-</a:t>
            </a:r>
          </a:p>
          <a:p>
            <a:pPr algn="ctr" eaLnBrk="1" hangingPunct="1">
              <a:lnSpc>
                <a:spcPct val="80000"/>
              </a:lnSpc>
              <a:spcBef>
                <a:spcPct val="0"/>
              </a:spcBef>
              <a:buClrTx/>
              <a:buSzTx/>
              <a:buFontTx/>
              <a:buNone/>
            </a:pPr>
            <a:r>
              <a:rPr lang="en-US" altLang="en-US" sz="1800" dirty="0"/>
              <a:t>Induced</a:t>
            </a:r>
          </a:p>
        </p:txBody>
      </p:sp>
      <p:sp>
        <p:nvSpPr>
          <p:cNvPr id="43017" name="Text Box 14"/>
          <p:cNvSpPr txBox="1">
            <a:spLocks noChangeArrowheads="1"/>
          </p:cNvSpPr>
          <p:nvPr/>
        </p:nvSpPr>
        <p:spPr bwMode="auto">
          <a:xfrm>
            <a:off x="3026498" y="2365901"/>
            <a:ext cx="1633781"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Aphakic/</a:t>
            </a:r>
          </a:p>
          <a:p>
            <a:pPr algn="ctr" eaLnBrk="1" hangingPunct="1">
              <a:lnSpc>
                <a:spcPct val="80000"/>
              </a:lnSpc>
              <a:spcBef>
                <a:spcPct val="0"/>
              </a:spcBef>
              <a:buClrTx/>
              <a:buSzTx/>
              <a:buFontTx/>
              <a:buNone/>
            </a:pPr>
            <a:r>
              <a:rPr lang="en-US" altLang="en-US" sz="1800" dirty="0" err="1">
                <a:solidFill>
                  <a:schemeClr val="bg1">
                    <a:lumMod val="75000"/>
                  </a:schemeClr>
                </a:solidFill>
              </a:rPr>
              <a:t>Pseudophakic</a:t>
            </a:r>
            <a:endParaRPr lang="en-US" altLang="en-US" sz="1800" dirty="0">
              <a:solidFill>
                <a:schemeClr val="bg1">
                  <a:lumMod val="75000"/>
                </a:schemeClr>
              </a:solidFill>
            </a:endParaRPr>
          </a:p>
        </p:txBody>
      </p:sp>
      <p:sp>
        <p:nvSpPr>
          <p:cNvPr id="43031" name="Text Box 35"/>
          <p:cNvSpPr txBox="1">
            <a:spLocks noChangeArrowheads="1"/>
          </p:cNvSpPr>
          <p:nvPr/>
        </p:nvSpPr>
        <p:spPr bwMode="auto">
          <a:xfrm>
            <a:off x="1190847" y="1295400"/>
            <a:ext cx="2473754"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t>w/ Pupillary Block</a:t>
            </a:r>
          </a:p>
        </p:txBody>
      </p:sp>
      <p:sp>
        <p:nvSpPr>
          <p:cNvPr id="49" name="Rectangle 2">
            <a:extLst>
              <a:ext uri="{FF2B5EF4-FFF2-40B4-BE49-F238E27FC236}">
                <a16:creationId xmlns:a16="http://schemas.microsoft.com/office/drawing/2014/main" id="{240EE5BF-F7D2-4FC8-A5DD-F6B5423153C6}"/>
              </a:ext>
            </a:extLst>
          </p:cNvPr>
          <p:cNvSpPr>
            <a:spLocks noGrp="1" noChangeArrowheads="1"/>
          </p:cNvSpPr>
          <p:nvPr>
            <p:ph type="title"/>
          </p:nvPr>
        </p:nvSpPr>
        <p:spPr>
          <a:xfrm>
            <a:off x="457200" y="304800"/>
            <a:ext cx="7543800" cy="563562"/>
          </a:xfrm>
        </p:spPr>
        <p:txBody>
          <a:bodyPr/>
          <a:lstStyle/>
          <a:p>
            <a:pPr eaLnBrk="1" hangingPunct="1"/>
            <a:r>
              <a:rPr lang="en-US" altLang="en-US" sz="3500" dirty="0"/>
              <a:t>A</a:t>
            </a:r>
          </a:p>
        </p:txBody>
      </p:sp>
      <p:sp>
        <p:nvSpPr>
          <p:cNvPr id="50" name="TextBox 49">
            <a:extLst>
              <a:ext uri="{FF2B5EF4-FFF2-40B4-BE49-F238E27FC236}">
                <a16:creationId xmlns:a16="http://schemas.microsoft.com/office/drawing/2014/main" id="{CF426230-46C8-405C-9015-99EF57762A2E}"/>
              </a:ext>
            </a:extLst>
          </p:cNvPr>
          <p:cNvSpPr txBox="1"/>
          <p:nvPr/>
        </p:nvSpPr>
        <p:spPr>
          <a:xfrm>
            <a:off x="2259496" y="189094"/>
            <a:ext cx="4607480" cy="400110"/>
          </a:xfrm>
          <a:prstGeom prst="rect">
            <a:avLst/>
          </a:prstGeom>
          <a:solidFill>
            <a:schemeClr val="accent1">
              <a:lumMod val="60000"/>
              <a:lumOff val="40000"/>
            </a:schemeClr>
          </a:solidFill>
        </p:spPr>
        <p:txBody>
          <a:bodyPr wrap="none" rtlCol="0">
            <a:spAutoFit/>
          </a:bodyPr>
          <a:lstStyle/>
          <a:p>
            <a:pPr algn="ctr"/>
            <a:r>
              <a:rPr lang="en-US" sz="2000" b="1" dirty="0"/>
              <a:t>Secondary Angle Closure Glaucoma</a:t>
            </a:r>
          </a:p>
        </p:txBody>
      </p:sp>
      <p:sp>
        <p:nvSpPr>
          <p:cNvPr id="2" name="TextBox 1">
            <a:extLst>
              <a:ext uri="{FF2B5EF4-FFF2-40B4-BE49-F238E27FC236}">
                <a16:creationId xmlns:a16="http://schemas.microsoft.com/office/drawing/2014/main" id="{A7E30BEC-923B-4C9A-A856-BDD0D882F6B8}"/>
              </a:ext>
            </a:extLst>
          </p:cNvPr>
          <p:cNvSpPr txBox="1"/>
          <p:nvPr/>
        </p:nvSpPr>
        <p:spPr>
          <a:xfrm>
            <a:off x="887305" y="2844119"/>
            <a:ext cx="1608133" cy="338554"/>
          </a:xfrm>
          <a:prstGeom prst="rect">
            <a:avLst/>
          </a:prstGeom>
          <a:noFill/>
        </p:spPr>
        <p:txBody>
          <a:bodyPr wrap="none" rtlCol="0">
            <a:spAutoFit/>
          </a:bodyPr>
          <a:lstStyle/>
          <a:p>
            <a:r>
              <a:rPr lang="en-US" sz="1600" b="1" dirty="0" err="1"/>
              <a:t>Phacomorphic</a:t>
            </a:r>
            <a:endParaRPr lang="en-US" sz="1600" b="1" dirty="0"/>
          </a:p>
        </p:txBody>
      </p:sp>
      <p:sp>
        <p:nvSpPr>
          <p:cNvPr id="51" name="TextBox 50">
            <a:extLst>
              <a:ext uri="{FF2B5EF4-FFF2-40B4-BE49-F238E27FC236}">
                <a16:creationId xmlns:a16="http://schemas.microsoft.com/office/drawing/2014/main" id="{156069D4-340B-4160-A336-EBF73557CEE0}"/>
              </a:ext>
            </a:extLst>
          </p:cNvPr>
          <p:cNvSpPr txBox="1"/>
          <p:nvPr/>
        </p:nvSpPr>
        <p:spPr>
          <a:xfrm>
            <a:off x="884725" y="3175578"/>
            <a:ext cx="1402948" cy="338554"/>
          </a:xfrm>
          <a:prstGeom prst="rect">
            <a:avLst/>
          </a:prstGeom>
          <a:noFill/>
        </p:spPr>
        <p:txBody>
          <a:bodyPr wrap="none" rtlCol="0">
            <a:spAutoFit/>
          </a:bodyPr>
          <a:lstStyle/>
          <a:p>
            <a:r>
              <a:rPr lang="en-US" sz="1600" dirty="0">
                <a:solidFill>
                  <a:schemeClr val="bg1">
                    <a:lumMod val="75000"/>
                  </a:schemeClr>
                </a:solidFill>
              </a:rPr>
              <a:t>Ectopia </a:t>
            </a:r>
            <a:r>
              <a:rPr lang="en-US" sz="1600" dirty="0" err="1">
                <a:solidFill>
                  <a:schemeClr val="bg1">
                    <a:lumMod val="75000"/>
                  </a:schemeClr>
                </a:solidFill>
              </a:rPr>
              <a:t>lentis</a:t>
            </a:r>
            <a:endParaRPr lang="en-US" sz="1600" dirty="0">
              <a:solidFill>
                <a:schemeClr val="bg1">
                  <a:lumMod val="75000"/>
                </a:schemeClr>
              </a:solidFill>
            </a:endParaRPr>
          </a:p>
        </p:txBody>
      </p:sp>
      <p:cxnSp>
        <p:nvCxnSpPr>
          <p:cNvPr id="71" name="Straight Connector 70">
            <a:extLst>
              <a:ext uri="{FF2B5EF4-FFF2-40B4-BE49-F238E27FC236}">
                <a16:creationId xmlns:a16="http://schemas.microsoft.com/office/drawing/2014/main" id="{C104938D-BA8D-4E39-9D5F-9EE2012F2F3C}"/>
              </a:ext>
            </a:extLst>
          </p:cNvPr>
          <p:cNvCxnSpPr>
            <a:cxnSpLocks/>
          </p:cNvCxnSpPr>
          <p:nvPr/>
        </p:nvCxnSpPr>
        <p:spPr>
          <a:xfrm flipH="1">
            <a:off x="762665" y="3023488"/>
            <a:ext cx="168274"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2A7E4E40-472F-4E50-8A7A-45C10FDD7171}"/>
              </a:ext>
            </a:extLst>
          </p:cNvPr>
          <p:cNvCxnSpPr>
            <a:cxnSpLocks/>
          </p:cNvCxnSpPr>
          <p:nvPr/>
        </p:nvCxnSpPr>
        <p:spPr>
          <a:xfrm flipH="1">
            <a:off x="762665" y="3347853"/>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C3924889-45B9-4383-9C9E-48F0A9C27AD8}"/>
              </a:ext>
            </a:extLst>
          </p:cNvPr>
          <p:cNvCxnSpPr>
            <a:cxnSpLocks/>
          </p:cNvCxnSpPr>
          <p:nvPr/>
        </p:nvCxnSpPr>
        <p:spPr>
          <a:xfrm flipH="1">
            <a:off x="748719" y="2838976"/>
            <a:ext cx="13947" cy="5088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 name="Straight Arrow Connector 5">
            <a:extLst>
              <a:ext uri="{FF2B5EF4-FFF2-40B4-BE49-F238E27FC236}">
                <a16:creationId xmlns:a16="http://schemas.microsoft.com/office/drawing/2014/main" id="{A3439F0C-5143-461F-8F3C-2E830785DEFC}"/>
              </a:ext>
            </a:extLst>
          </p:cNvPr>
          <p:cNvCxnSpPr>
            <a:stCxn id="50" idx="2"/>
          </p:cNvCxnSpPr>
          <p:nvPr/>
        </p:nvCxnSpPr>
        <p:spPr>
          <a:xfrm flipH="1">
            <a:off x="2971800" y="589204"/>
            <a:ext cx="1591436" cy="706196"/>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6" name="Straight Arrow Connector 25">
            <a:extLst>
              <a:ext uri="{FF2B5EF4-FFF2-40B4-BE49-F238E27FC236}">
                <a16:creationId xmlns:a16="http://schemas.microsoft.com/office/drawing/2014/main" id="{B70E0124-9B84-41A5-8D84-A66B7838A706}"/>
              </a:ext>
            </a:extLst>
          </p:cNvPr>
          <p:cNvCxnSpPr>
            <a:cxnSpLocks/>
          </p:cNvCxnSpPr>
          <p:nvPr/>
        </p:nvCxnSpPr>
        <p:spPr>
          <a:xfrm flipH="1">
            <a:off x="1159539" y="1828800"/>
            <a:ext cx="1290435" cy="478059"/>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8" name="Straight Arrow Connector 27">
            <a:extLst>
              <a:ext uri="{FF2B5EF4-FFF2-40B4-BE49-F238E27FC236}">
                <a16:creationId xmlns:a16="http://schemas.microsoft.com/office/drawing/2014/main" id="{567A4249-5C59-4416-8A8E-1C35913900AB}"/>
              </a:ext>
            </a:extLst>
          </p:cNvPr>
          <p:cNvCxnSpPr>
            <a:cxnSpLocks/>
          </p:cNvCxnSpPr>
          <p:nvPr/>
        </p:nvCxnSpPr>
        <p:spPr>
          <a:xfrm>
            <a:off x="2449973" y="1832208"/>
            <a:ext cx="1268784"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21" name="Straight Arrow Connector 20">
            <a:extLst>
              <a:ext uri="{FF2B5EF4-FFF2-40B4-BE49-F238E27FC236}">
                <a16:creationId xmlns:a16="http://schemas.microsoft.com/office/drawing/2014/main" id="{5E33AEB6-AB6B-4304-B44B-E14BDAECF20A}"/>
              </a:ext>
            </a:extLst>
          </p:cNvPr>
          <p:cNvCxnSpPr>
            <a:cxnSpLocks/>
          </p:cNvCxnSpPr>
          <p:nvPr/>
        </p:nvCxnSpPr>
        <p:spPr>
          <a:xfrm>
            <a:off x="4572000" y="589204"/>
            <a:ext cx="1600200" cy="706196"/>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4" name="TextBox 3">
            <a:extLst>
              <a:ext uri="{FF2B5EF4-FFF2-40B4-BE49-F238E27FC236}">
                <a16:creationId xmlns:a16="http://schemas.microsoft.com/office/drawing/2014/main" id="{DC4BA48D-6058-4EF0-B31F-25D092EE11BB}"/>
              </a:ext>
            </a:extLst>
          </p:cNvPr>
          <p:cNvSpPr txBox="1"/>
          <p:nvPr/>
        </p:nvSpPr>
        <p:spPr>
          <a:xfrm>
            <a:off x="2590800" y="2514600"/>
            <a:ext cx="6310653" cy="2308324"/>
          </a:xfrm>
          <a:prstGeom prst="rect">
            <a:avLst/>
          </a:prstGeom>
          <a:solidFill>
            <a:srgbClr val="00FFCC"/>
          </a:solidFill>
        </p:spPr>
        <p:txBody>
          <a:bodyPr wrap="square" rtlCol="0">
            <a:spAutoFit/>
          </a:bodyPr>
          <a:lstStyle/>
          <a:p>
            <a:r>
              <a:rPr lang="en-US" sz="1600" i="1" dirty="0">
                <a:solidFill>
                  <a:schemeClr val="bg1">
                    <a:lumMod val="65000"/>
                  </a:schemeClr>
                </a:solidFill>
              </a:rPr>
              <a:t>In a nutshell, what is the pathologic process in </a:t>
            </a:r>
            <a:r>
              <a:rPr lang="en-US" sz="1600" i="1" dirty="0" err="1">
                <a:solidFill>
                  <a:schemeClr val="bg1">
                    <a:lumMod val="65000"/>
                  </a:schemeClr>
                </a:solidFill>
              </a:rPr>
              <a:t>phacomorphic</a:t>
            </a:r>
            <a:r>
              <a:rPr lang="en-US" sz="1600" i="1" dirty="0">
                <a:solidFill>
                  <a:schemeClr val="bg1">
                    <a:lumMod val="65000"/>
                  </a:schemeClr>
                </a:solidFill>
              </a:rPr>
              <a:t> ACG?</a:t>
            </a:r>
          </a:p>
          <a:p>
            <a:r>
              <a:rPr lang="en-US" sz="1600" dirty="0">
                <a:solidFill>
                  <a:schemeClr val="bg1">
                    <a:lumMod val="65000"/>
                  </a:schemeClr>
                </a:solidFill>
              </a:rPr>
              <a:t>Cataractous increase in lens size has two effects that are a setup for the development of pupillary-block ACG:</a:t>
            </a:r>
          </a:p>
          <a:p>
            <a:r>
              <a:rPr lang="en-US" sz="1600" dirty="0">
                <a:solidFill>
                  <a:schemeClr val="bg1">
                    <a:lumMod val="65000"/>
                  </a:schemeClr>
                </a:solidFill>
              </a:rPr>
              <a:t>1) It alters the anatomic relationship between the anterior lens surface and the pupil margin in a manner that leads to pupillary block and subsequent angle closure; and </a:t>
            </a:r>
          </a:p>
          <a:p>
            <a:r>
              <a:rPr lang="en-US" sz="1600" dirty="0">
                <a:solidFill>
                  <a:schemeClr val="bg1">
                    <a:lumMod val="65000"/>
                  </a:schemeClr>
                </a:solidFill>
              </a:rPr>
              <a:t>2) it pushes the peripheral iris forward, narrowing the angle, thereby reducing the magnitude of the PC-AC pressure gradient needed to induce angle closure</a:t>
            </a:r>
          </a:p>
        </p:txBody>
      </p:sp>
      <p:sp>
        <p:nvSpPr>
          <p:cNvPr id="20" name="Text Box 36">
            <a:extLst>
              <a:ext uri="{FF2B5EF4-FFF2-40B4-BE49-F238E27FC236}">
                <a16:creationId xmlns:a16="http://schemas.microsoft.com/office/drawing/2014/main" id="{7EFEA832-3679-43DC-9022-EC18A6029637}"/>
              </a:ext>
            </a:extLst>
          </p:cNvPr>
          <p:cNvSpPr txBox="1">
            <a:spLocks noChangeArrowheads="1"/>
          </p:cNvSpPr>
          <p:nvPr/>
        </p:nvSpPr>
        <p:spPr bwMode="auto">
          <a:xfrm>
            <a:off x="5181600" y="1295400"/>
            <a:ext cx="2630848" cy="430887"/>
          </a:xfrm>
          <a:prstGeom prst="rect">
            <a:avLst/>
          </a:prstGeom>
          <a:noFill/>
          <a:ln w="952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solidFill>
                  <a:schemeClr val="bg1">
                    <a:lumMod val="75000"/>
                  </a:schemeClr>
                </a:solidFill>
              </a:rPr>
              <a:t>w/o Pupillary Block</a:t>
            </a:r>
          </a:p>
        </p:txBody>
      </p:sp>
      <p:sp>
        <p:nvSpPr>
          <p:cNvPr id="3" name="Oval 2">
            <a:extLst>
              <a:ext uri="{FF2B5EF4-FFF2-40B4-BE49-F238E27FC236}">
                <a16:creationId xmlns:a16="http://schemas.microsoft.com/office/drawing/2014/main" id="{38D588E6-776F-4DD2-8436-21E66CD46519}"/>
              </a:ext>
            </a:extLst>
          </p:cNvPr>
          <p:cNvSpPr/>
          <p:nvPr/>
        </p:nvSpPr>
        <p:spPr>
          <a:xfrm>
            <a:off x="773103" y="2767044"/>
            <a:ext cx="1832711" cy="533397"/>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TextBox 4">
            <a:extLst>
              <a:ext uri="{FF2B5EF4-FFF2-40B4-BE49-F238E27FC236}">
                <a16:creationId xmlns:a16="http://schemas.microsoft.com/office/drawing/2014/main" id="{3D8EA13B-DA8E-4B4E-8040-E2D0FA321A8D}"/>
              </a:ext>
            </a:extLst>
          </p:cNvPr>
          <p:cNvSpPr txBox="1"/>
          <p:nvPr/>
        </p:nvSpPr>
        <p:spPr>
          <a:xfrm>
            <a:off x="2027525" y="5027861"/>
            <a:ext cx="6894098" cy="1600438"/>
          </a:xfrm>
          <a:prstGeom prst="rect">
            <a:avLst/>
          </a:prstGeom>
          <a:solidFill>
            <a:schemeClr val="accent1">
              <a:lumMod val="40000"/>
              <a:lumOff val="60000"/>
            </a:schemeClr>
          </a:solidFill>
        </p:spPr>
        <p:txBody>
          <a:bodyPr wrap="square" rtlCol="0">
            <a:spAutoFit/>
          </a:bodyPr>
          <a:lstStyle/>
          <a:p>
            <a:r>
              <a:rPr lang="en-US" sz="1400" i="1" dirty="0">
                <a:solidFill>
                  <a:schemeClr val="bg1">
                    <a:lumMod val="65000"/>
                  </a:schemeClr>
                </a:solidFill>
              </a:rPr>
              <a:t>A crowded eye with a tight angle and a lens-iris relationship prone to pupillary block… That sounds like a garden-variety primary angle-closure glaucoma (PACG) eye.   How do you differentiate between a </a:t>
            </a:r>
            <a:r>
              <a:rPr lang="en-US" sz="1400" i="1" dirty="0" err="1">
                <a:solidFill>
                  <a:schemeClr val="bg1">
                    <a:lumMod val="65000"/>
                  </a:schemeClr>
                </a:solidFill>
              </a:rPr>
              <a:t>phacomorphic</a:t>
            </a:r>
            <a:r>
              <a:rPr lang="en-US" sz="1400" i="1" dirty="0">
                <a:solidFill>
                  <a:schemeClr val="bg1">
                    <a:lumMod val="65000"/>
                  </a:schemeClr>
                </a:solidFill>
              </a:rPr>
              <a:t> glaucoma eye and a PACG eye?</a:t>
            </a:r>
          </a:p>
          <a:p>
            <a:r>
              <a:rPr lang="en-US" sz="1400" dirty="0">
                <a:solidFill>
                  <a:schemeClr val="bg1">
                    <a:lumMod val="65000"/>
                  </a:schemeClr>
                </a:solidFill>
              </a:rPr>
              <a:t>Some eyes defy ready classification as one vs the other. In this regard, it can be helpful to examine the fellow eye. Recall that PACG is a </a:t>
            </a:r>
            <a:r>
              <a:rPr lang="en-US" sz="1400" b="1" dirty="0">
                <a:solidFill>
                  <a:schemeClr val="bg1">
                    <a:lumMod val="65000"/>
                  </a:schemeClr>
                </a:solidFill>
              </a:rPr>
              <a:t>bilateral</a:t>
            </a:r>
            <a:r>
              <a:rPr lang="en-US" sz="1400" dirty="0">
                <a:solidFill>
                  <a:schemeClr val="bg1">
                    <a:lumMod val="65000"/>
                  </a:schemeClr>
                </a:solidFill>
              </a:rPr>
              <a:t> condition. So, if significant differences in AC depth and/or cataract obtain, this suggests the angle closure is </a:t>
            </a:r>
            <a:r>
              <a:rPr lang="en-US" sz="1400" dirty="0" err="1">
                <a:solidFill>
                  <a:schemeClr val="bg1">
                    <a:lumMod val="65000"/>
                  </a:schemeClr>
                </a:solidFill>
              </a:rPr>
              <a:t>phacomorphic</a:t>
            </a:r>
            <a:r>
              <a:rPr lang="en-US" sz="1400" dirty="0">
                <a:solidFill>
                  <a:schemeClr val="bg1">
                    <a:lumMod val="65000"/>
                  </a:schemeClr>
                </a:solidFill>
              </a:rPr>
              <a:t> in nature.</a:t>
            </a:r>
          </a:p>
        </p:txBody>
      </p:sp>
      <p:sp>
        <p:nvSpPr>
          <p:cNvPr id="7" name="TextBox 6">
            <a:extLst>
              <a:ext uri="{FF2B5EF4-FFF2-40B4-BE49-F238E27FC236}">
                <a16:creationId xmlns:a16="http://schemas.microsoft.com/office/drawing/2014/main" id="{8C85A095-D2A7-4BF3-B1D3-7248C6F50215}"/>
              </a:ext>
            </a:extLst>
          </p:cNvPr>
          <p:cNvSpPr txBox="1"/>
          <p:nvPr/>
        </p:nvSpPr>
        <p:spPr>
          <a:xfrm>
            <a:off x="1010744" y="3614942"/>
            <a:ext cx="6645328" cy="1600438"/>
          </a:xfrm>
          <a:prstGeom prst="rect">
            <a:avLst/>
          </a:prstGeom>
          <a:solidFill>
            <a:srgbClr val="002060"/>
          </a:solidFill>
        </p:spPr>
        <p:txBody>
          <a:bodyPr wrap="square" rtlCol="0">
            <a:spAutoFit/>
          </a:bodyPr>
          <a:lstStyle/>
          <a:p>
            <a:r>
              <a:rPr lang="en-US" sz="1400" i="1" dirty="0">
                <a:solidFill>
                  <a:schemeClr val="bg1"/>
                </a:solidFill>
              </a:rPr>
              <a:t>How is </a:t>
            </a:r>
            <a:r>
              <a:rPr lang="en-US" sz="1400" i="1" dirty="0" err="1">
                <a:solidFill>
                  <a:schemeClr val="bg1"/>
                </a:solidFill>
              </a:rPr>
              <a:t>phacomorphic</a:t>
            </a:r>
            <a:r>
              <a:rPr lang="en-US" sz="1400" i="1" dirty="0">
                <a:solidFill>
                  <a:schemeClr val="bg1"/>
                </a:solidFill>
              </a:rPr>
              <a:t> ACG managed?</a:t>
            </a:r>
          </a:p>
          <a:p>
            <a:r>
              <a:rPr lang="en-US" sz="1400" dirty="0">
                <a:solidFill>
                  <a:schemeClr val="bg1"/>
                </a:solidFill>
              </a:rPr>
              <a:t>The same way as PACG—LPI ASAP. The offending cataract should be removed once the eye quiets down. (Some </a:t>
            </a:r>
            <a:r>
              <a:rPr lang="en-US" sz="1400" dirty="0" err="1">
                <a:solidFill>
                  <a:schemeClr val="bg1"/>
                </a:solidFill>
              </a:rPr>
              <a:t>ophthos</a:t>
            </a:r>
            <a:r>
              <a:rPr lang="en-US" sz="1400" dirty="0">
                <a:solidFill>
                  <a:schemeClr val="bg1"/>
                </a:solidFill>
              </a:rPr>
              <a:t> forego the LPI and go straight to CE.) </a:t>
            </a:r>
          </a:p>
          <a:p>
            <a:endParaRPr lang="en-US" sz="1400" dirty="0">
              <a:solidFill>
                <a:srgbClr val="002060"/>
              </a:solidFill>
            </a:endParaRPr>
          </a:p>
          <a:p>
            <a:r>
              <a:rPr lang="en-US" sz="1400" i="1" dirty="0">
                <a:solidFill>
                  <a:srgbClr val="002060"/>
                </a:solidFill>
              </a:rPr>
              <a:t>Should </a:t>
            </a:r>
            <a:r>
              <a:rPr lang="en-US" sz="1400" i="1" dirty="0" err="1">
                <a:solidFill>
                  <a:srgbClr val="002060"/>
                </a:solidFill>
              </a:rPr>
              <a:t>miotics</a:t>
            </a:r>
            <a:r>
              <a:rPr lang="en-US" sz="1400" i="1" dirty="0">
                <a:solidFill>
                  <a:srgbClr val="002060"/>
                </a:solidFill>
              </a:rPr>
              <a:t> be employed?</a:t>
            </a:r>
          </a:p>
          <a:p>
            <a:r>
              <a:rPr lang="en-US" sz="1400" dirty="0">
                <a:solidFill>
                  <a:srgbClr val="002060"/>
                </a:solidFill>
              </a:rPr>
              <a:t>No, because they will likely only narrow the angle more by allowing the lens to drift anteriorly. Further, their use may make the soon-to-occur CE more difficult.</a:t>
            </a:r>
          </a:p>
        </p:txBody>
      </p:sp>
    </p:spTree>
    <p:extLst>
      <p:ext uri="{BB962C8B-B14F-4D97-AF65-F5344CB8AC3E}">
        <p14:creationId xmlns:p14="http://schemas.microsoft.com/office/powerpoint/2010/main" val="625738077"/>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6" name="TextBox 7"/>
          <p:cNvSpPr txBox="1">
            <a:spLocks noChangeArrowheads="1"/>
          </p:cNvSpPr>
          <p:nvPr/>
        </p:nvSpPr>
        <p:spPr bwMode="auto">
          <a:xfrm>
            <a:off x="1904999" y="3080768"/>
            <a:ext cx="5226050" cy="923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1800" dirty="0">
                <a:solidFill>
                  <a:schemeClr val="bg1">
                    <a:lumMod val="75000"/>
                  </a:schemeClr>
                </a:solidFill>
              </a:rPr>
              <a:t>The first thought you should have when</a:t>
            </a:r>
          </a:p>
          <a:p>
            <a:pPr algn="ctr" eaLnBrk="1" hangingPunct="1">
              <a:spcBef>
                <a:spcPct val="0"/>
              </a:spcBef>
              <a:buClrTx/>
              <a:buSzTx/>
              <a:buFontTx/>
              <a:buNone/>
            </a:pPr>
            <a:r>
              <a:rPr lang="en-US" altLang="en-US" sz="1800" dirty="0">
                <a:solidFill>
                  <a:schemeClr val="bg1">
                    <a:lumMod val="75000"/>
                  </a:schemeClr>
                </a:solidFill>
              </a:rPr>
              <a:t>encountering a </a:t>
            </a:r>
            <a:r>
              <a:rPr lang="en-US" altLang="en-US" sz="1800" dirty="0" err="1">
                <a:solidFill>
                  <a:schemeClr val="bg1">
                    <a:lumMod val="75000"/>
                  </a:schemeClr>
                </a:solidFill>
              </a:rPr>
              <a:t>pt</a:t>
            </a:r>
            <a:r>
              <a:rPr lang="en-US" altLang="en-US" sz="1800" dirty="0">
                <a:solidFill>
                  <a:schemeClr val="bg1">
                    <a:lumMod val="75000"/>
                  </a:schemeClr>
                </a:solidFill>
              </a:rPr>
              <a:t> you suspect has glaucoma is…</a:t>
            </a:r>
          </a:p>
          <a:p>
            <a:pPr algn="ctr" eaLnBrk="1" hangingPunct="1">
              <a:spcBef>
                <a:spcPct val="0"/>
              </a:spcBef>
              <a:buClrTx/>
              <a:buSzTx/>
              <a:buFontTx/>
              <a:buNone/>
            </a:pPr>
            <a:r>
              <a:rPr lang="en-US" altLang="en-US" sz="1800" b="1" i="1" dirty="0">
                <a:solidFill>
                  <a:schemeClr val="bg1">
                    <a:lumMod val="75000"/>
                  </a:schemeClr>
                </a:solidFill>
              </a:rPr>
              <a:t>What is the status of the angle?</a:t>
            </a:r>
          </a:p>
        </p:txBody>
      </p:sp>
      <p:sp>
        <p:nvSpPr>
          <p:cNvPr id="13" name="Rectangle 2">
            <a:extLst>
              <a:ext uri="{FF2B5EF4-FFF2-40B4-BE49-F238E27FC236}">
                <a16:creationId xmlns:a16="http://schemas.microsoft.com/office/drawing/2014/main" id="{91537DFF-FE3D-41F1-B41A-099239F8D93A}"/>
              </a:ext>
            </a:extLst>
          </p:cNvPr>
          <p:cNvSpPr>
            <a:spLocks noGrp="1" noChangeArrowheads="1"/>
          </p:cNvSpPr>
          <p:nvPr>
            <p:ph type="title"/>
          </p:nvPr>
        </p:nvSpPr>
        <p:spPr>
          <a:xfrm>
            <a:off x="457200" y="304800"/>
            <a:ext cx="7543800" cy="563562"/>
          </a:xfrm>
        </p:spPr>
        <p:txBody>
          <a:bodyPr/>
          <a:lstStyle/>
          <a:p>
            <a:pPr eaLnBrk="1" hangingPunct="1"/>
            <a:r>
              <a:rPr lang="en-US" altLang="en-US" sz="3500" dirty="0"/>
              <a:t>A</a:t>
            </a:r>
          </a:p>
        </p:txBody>
      </p:sp>
      <p:sp>
        <p:nvSpPr>
          <p:cNvPr id="15" name="Text Box 3">
            <a:extLst>
              <a:ext uri="{FF2B5EF4-FFF2-40B4-BE49-F238E27FC236}">
                <a16:creationId xmlns:a16="http://schemas.microsoft.com/office/drawing/2014/main" id="{FDBF16DD-0082-4B3C-8728-416E17088984}"/>
              </a:ext>
            </a:extLst>
          </p:cNvPr>
          <p:cNvSpPr txBox="1">
            <a:spLocks noChangeArrowheads="1"/>
          </p:cNvSpPr>
          <p:nvPr/>
        </p:nvSpPr>
        <p:spPr bwMode="auto">
          <a:xfrm>
            <a:off x="3351212" y="801757"/>
            <a:ext cx="2266950" cy="6413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3600"/>
              <a:t>Glaucoma</a:t>
            </a:r>
          </a:p>
        </p:txBody>
      </p:sp>
      <p:sp>
        <p:nvSpPr>
          <p:cNvPr id="16" name="Text Box 4">
            <a:extLst>
              <a:ext uri="{FF2B5EF4-FFF2-40B4-BE49-F238E27FC236}">
                <a16:creationId xmlns:a16="http://schemas.microsoft.com/office/drawing/2014/main" id="{F573FD74-C913-4A13-A6D1-A54660E076F4}"/>
              </a:ext>
            </a:extLst>
          </p:cNvPr>
          <p:cNvSpPr txBox="1">
            <a:spLocks noChangeArrowheads="1"/>
          </p:cNvSpPr>
          <p:nvPr/>
        </p:nvSpPr>
        <p:spPr bwMode="auto">
          <a:xfrm>
            <a:off x="5161801" y="2211387"/>
            <a:ext cx="2441694" cy="82484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800" b="1" i="1" dirty="0"/>
              <a:t>Closed- </a:t>
            </a:r>
            <a:r>
              <a:rPr lang="en-US" altLang="en-US" sz="2800" b="1" dirty="0"/>
              <a:t>or</a:t>
            </a:r>
          </a:p>
          <a:p>
            <a:pPr algn="ctr" eaLnBrk="1" hangingPunct="1">
              <a:lnSpc>
                <a:spcPct val="85000"/>
              </a:lnSpc>
              <a:spcBef>
                <a:spcPct val="0"/>
              </a:spcBef>
              <a:buClrTx/>
              <a:buSzTx/>
              <a:buFontTx/>
              <a:buNone/>
            </a:pPr>
            <a:r>
              <a:rPr lang="en-US" altLang="en-US" sz="2800" b="1" i="1" dirty="0"/>
              <a:t>narrow-angle</a:t>
            </a:r>
          </a:p>
        </p:txBody>
      </p:sp>
      <p:sp>
        <p:nvSpPr>
          <p:cNvPr id="17" name="Text Box 5">
            <a:extLst>
              <a:ext uri="{FF2B5EF4-FFF2-40B4-BE49-F238E27FC236}">
                <a16:creationId xmlns:a16="http://schemas.microsoft.com/office/drawing/2014/main" id="{079D805A-90A5-417A-8D73-E44114CE3FCE}"/>
              </a:ext>
            </a:extLst>
          </p:cNvPr>
          <p:cNvSpPr txBox="1">
            <a:spLocks noChangeArrowheads="1"/>
          </p:cNvSpPr>
          <p:nvPr/>
        </p:nvSpPr>
        <p:spPr bwMode="auto">
          <a:xfrm>
            <a:off x="1617938" y="2261619"/>
            <a:ext cx="2047875"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800" i="1" dirty="0">
                <a:solidFill>
                  <a:schemeClr val="bg1">
                    <a:lumMod val="75000"/>
                  </a:schemeClr>
                </a:solidFill>
              </a:rPr>
              <a:t>Open-angle</a:t>
            </a:r>
          </a:p>
        </p:txBody>
      </p:sp>
      <p:sp>
        <p:nvSpPr>
          <p:cNvPr id="18" name="Line 6">
            <a:extLst>
              <a:ext uri="{FF2B5EF4-FFF2-40B4-BE49-F238E27FC236}">
                <a16:creationId xmlns:a16="http://schemas.microsoft.com/office/drawing/2014/main" id="{785C5BC4-3B7B-470B-8F42-FFE4E418ED14}"/>
              </a:ext>
            </a:extLst>
          </p:cNvPr>
          <p:cNvSpPr>
            <a:spLocks noChangeShapeType="1"/>
          </p:cNvSpPr>
          <p:nvPr/>
        </p:nvSpPr>
        <p:spPr bwMode="auto">
          <a:xfrm flipH="1">
            <a:off x="3505199" y="1460570"/>
            <a:ext cx="1012825" cy="81915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9" name="Line 7">
            <a:extLst>
              <a:ext uri="{FF2B5EF4-FFF2-40B4-BE49-F238E27FC236}">
                <a16:creationId xmlns:a16="http://schemas.microsoft.com/office/drawing/2014/main" id="{493726A5-0AC3-4784-B1FD-1B83180639DD}"/>
              </a:ext>
            </a:extLst>
          </p:cNvPr>
          <p:cNvSpPr>
            <a:spLocks noChangeShapeType="1"/>
          </p:cNvSpPr>
          <p:nvPr/>
        </p:nvSpPr>
        <p:spPr bwMode="auto">
          <a:xfrm>
            <a:off x="4518025" y="1460569"/>
            <a:ext cx="1012825" cy="81915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 name="TextBox 1">
            <a:extLst>
              <a:ext uri="{FF2B5EF4-FFF2-40B4-BE49-F238E27FC236}">
                <a16:creationId xmlns:a16="http://schemas.microsoft.com/office/drawing/2014/main" id="{7C0AF69C-4874-49E7-9329-4384F3541034}"/>
              </a:ext>
            </a:extLst>
          </p:cNvPr>
          <p:cNvSpPr txBox="1"/>
          <p:nvPr/>
        </p:nvSpPr>
        <p:spPr>
          <a:xfrm>
            <a:off x="1295400" y="4267200"/>
            <a:ext cx="6963766" cy="584775"/>
          </a:xfrm>
          <a:prstGeom prst="rect">
            <a:avLst/>
          </a:prstGeom>
          <a:noFill/>
        </p:spPr>
        <p:txBody>
          <a:bodyPr wrap="none" rtlCol="0">
            <a:spAutoFit/>
          </a:bodyPr>
          <a:lstStyle/>
          <a:p>
            <a:r>
              <a:rPr lang="en-US" sz="1600" i="1" dirty="0">
                <a:solidFill>
                  <a:srgbClr val="0000FF"/>
                </a:solidFill>
              </a:rPr>
              <a:t>What does it mean to say the angle is </a:t>
            </a:r>
            <a:r>
              <a:rPr lang="en-US" sz="1600" dirty="0">
                <a:solidFill>
                  <a:srgbClr val="0000FF"/>
                </a:solidFill>
              </a:rPr>
              <a:t>closed</a:t>
            </a:r>
            <a:r>
              <a:rPr lang="en-US" sz="1600" i="1" dirty="0">
                <a:solidFill>
                  <a:srgbClr val="0000FF"/>
                </a:solidFill>
              </a:rPr>
              <a:t>?</a:t>
            </a:r>
          </a:p>
          <a:p>
            <a:r>
              <a:rPr lang="en-US" sz="1600" dirty="0">
                <a:solidFill>
                  <a:srgbClr val="0000FF"/>
                </a:solidFill>
              </a:rPr>
              <a:t>It means the peripheral iris is in contact with the trabecular meshwork (TM)</a:t>
            </a:r>
          </a:p>
        </p:txBody>
      </p:sp>
      <p:sp>
        <p:nvSpPr>
          <p:cNvPr id="12" name="TextBox 11">
            <a:extLst>
              <a:ext uri="{FF2B5EF4-FFF2-40B4-BE49-F238E27FC236}">
                <a16:creationId xmlns:a16="http://schemas.microsoft.com/office/drawing/2014/main" id="{A86199AC-B01B-4DAA-8D3F-AB9E54056FD3}"/>
              </a:ext>
            </a:extLst>
          </p:cNvPr>
          <p:cNvSpPr txBox="1"/>
          <p:nvPr/>
        </p:nvSpPr>
        <p:spPr>
          <a:xfrm>
            <a:off x="2259496" y="189094"/>
            <a:ext cx="4607480" cy="400110"/>
          </a:xfrm>
          <a:prstGeom prst="rect">
            <a:avLst/>
          </a:prstGeom>
          <a:solidFill>
            <a:schemeClr val="accent1">
              <a:lumMod val="60000"/>
              <a:lumOff val="40000"/>
            </a:schemeClr>
          </a:solidFill>
        </p:spPr>
        <p:txBody>
          <a:bodyPr wrap="none" rtlCol="0">
            <a:spAutoFit/>
          </a:bodyPr>
          <a:lstStyle/>
          <a:p>
            <a:pPr algn="ctr"/>
            <a:r>
              <a:rPr lang="en-US" sz="2000" b="1" dirty="0"/>
              <a:t>Secondary Angle Closure Glaucoma</a:t>
            </a:r>
          </a:p>
        </p:txBody>
      </p:sp>
    </p:spTree>
    <p:extLst>
      <p:ext uri="{BB962C8B-B14F-4D97-AF65-F5344CB8AC3E}">
        <p14:creationId xmlns:p14="http://schemas.microsoft.com/office/powerpoint/2010/main" val="2068427826"/>
      </p:ext>
    </p:extLst>
  </p:cSld>
  <p:clrMapOvr>
    <a:masterClrMapping/>
  </p:clrMapOvr>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014" name="Text Box 6"/>
          <p:cNvSpPr txBox="1">
            <a:spLocks noChangeArrowheads="1"/>
          </p:cNvSpPr>
          <p:nvPr/>
        </p:nvSpPr>
        <p:spPr bwMode="auto">
          <a:xfrm>
            <a:off x="533400" y="2356376"/>
            <a:ext cx="1005403"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t>Lens-</a:t>
            </a:r>
          </a:p>
          <a:p>
            <a:pPr algn="ctr" eaLnBrk="1" hangingPunct="1">
              <a:lnSpc>
                <a:spcPct val="80000"/>
              </a:lnSpc>
              <a:spcBef>
                <a:spcPct val="0"/>
              </a:spcBef>
              <a:buClrTx/>
              <a:buSzTx/>
              <a:buFontTx/>
              <a:buNone/>
            </a:pPr>
            <a:r>
              <a:rPr lang="en-US" altLang="en-US" sz="1800" dirty="0"/>
              <a:t>Induced</a:t>
            </a:r>
          </a:p>
        </p:txBody>
      </p:sp>
      <p:sp>
        <p:nvSpPr>
          <p:cNvPr id="43017" name="Text Box 14"/>
          <p:cNvSpPr txBox="1">
            <a:spLocks noChangeArrowheads="1"/>
          </p:cNvSpPr>
          <p:nvPr/>
        </p:nvSpPr>
        <p:spPr bwMode="auto">
          <a:xfrm>
            <a:off x="3026498" y="2365901"/>
            <a:ext cx="1633781"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Aphakic/</a:t>
            </a:r>
          </a:p>
          <a:p>
            <a:pPr algn="ctr" eaLnBrk="1" hangingPunct="1">
              <a:lnSpc>
                <a:spcPct val="80000"/>
              </a:lnSpc>
              <a:spcBef>
                <a:spcPct val="0"/>
              </a:spcBef>
              <a:buClrTx/>
              <a:buSzTx/>
              <a:buFontTx/>
              <a:buNone/>
            </a:pPr>
            <a:r>
              <a:rPr lang="en-US" altLang="en-US" sz="1800" dirty="0" err="1">
                <a:solidFill>
                  <a:schemeClr val="bg1">
                    <a:lumMod val="75000"/>
                  </a:schemeClr>
                </a:solidFill>
              </a:rPr>
              <a:t>Pseudophakic</a:t>
            </a:r>
            <a:endParaRPr lang="en-US" altLang="en-US" sz="1800" dirty="0">
              <a:solidFill>
                <a:schemeClr val="bg1">
                  <a:lumMod val="75000"/>
                </a:schemeClr>
              </a:solidFill>
            </a:endParaRPr>
          </a:p>
        </p:txBody>
      </p:sp>
      <p:sp>
        <p:nvSpPr>
          <p:cNvPr id="43031" name="Text Box 35"/>
          <p:cNvSpPr txBox="1">
            <a:spLocks noChangeArrowheads="1"/>
          </p:cNvSpPr>
          <p:nvPr/>
        </p:nvSpPr>
        <p:spPr bwMode="auto">
          <a:xfrm>
            <a:off x="1190847" y="1295400"/>
            <a:ext cx="2473754"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t>w/ Pupillary Block</a:t>
            </a:r>
          </a:p>
        </p:txBody>
      </p:sp>
      <p:sp>
        <p:nvSpPr>
          <p:cNvPr id="49" name="Rectangle 2">
            <a:extLst>
              <a:ext uri="{FF2B5EF4-FFF2-40B4-BE49-F238E27FC236}">
                <a16:creationId xmlns:a16="http://schemas.microsoft.com/office/drawing/2014/main" id="{240EE5BF-F7D2-4FC8-A5DD-F6B5423153C6}"/>
              </a:ext>
            </a:extLst>
          </p:cNvPr>
          <p:cNvSpPr>
            <a:spLocks noGrp="1" noChangeArrowheads="1"/>
          </p:cNvSpPr>
          <p:nvPr>
            <p:ph type="title"/>
          </p:nvPr>
        </p:nvSpPr>
        <p:spPr>
          <a:xfrm>
            <a:off x="457200" y="304800"/>
            <a:ext cx="7543800" cy="563562"/>
          </a:xfrm>
        </p:spPr>
        <p:txBody>
          <a:bodyPr/>
          <a:lstStyle/>
          <a:p>
            <a:pPr eaLnBrk="1" hangingPunct="1"/>
            <a:r>
              <a:rPr lang="en-US" altLang="en-US" sz="3500" dirty="0"/>
              <a:t>Q</a:t>
            </a:r>
          </a:p>
        </p:txBody>
      </p:sp>
      <p:sp>
        <p:nvSpPr>
          <p:cNvPr id="50" name="TextBox 49">
            <a:extLst>
              <a:ext uri="{FF2B5EF4-FFF2-40B4-BE49-F238E27FC236}">
                <a16:creationId xmlns:a16="http://schemas.microsoft.com/office/drawing/2014/main" id="{CF426230-46C8-405C-9015-99EF57762A2E}"/>
              </a:ext>
            </a:extLst>
          </p:cNvPr>
          <p:cNvSpPr txBox="1"/>
          <p:nvPr/>
        </p:nvSpPr>
        <p:spPr>
          <a:xfrm>
            <a:off x="2259496" y="189094"/>
            <a:ext cx="4607480" cy="400110"/>
          </a:xfrm>
          <a:prstGeom prst="rect">
            <a:avLst/>
          </a:prstGeom>
          <a:solidFill>
            <a:schemeClr val="accent1">
              <a:lumMod val="60000"/>
              <a:lumOff val="40000"/>
            </a:schemeClr>
          </a:solidFill>
        </p:spPr>
        <p:txBody>
          <a:bodyPr wrap="none" rtlCol="0">
            <a:spAutoFit/>
          </a:bodyPr>
          <a:lstStyle/>
          <a:p>
            <a:pPr algn="ctr"/>
            <a:r>
              <a:rPr lang="en-US" sz="2000" b="1" dirty="0"/>
              <a:t>Secondary Angle Closure Glaucoma</a:t>
            </a:r>
          </a:p>
        </p:txBody>
      </p:sp>
      <p:sp>
        <p:nvSpPr>
          <p:cNvPr id="2" name="TextBox 1">
            <a:extLst>
              <a:ext uri="{FF2B5EF4-FFF2-40B4-BE49-F238E27FC236}">
                <a16:creationId xmlns:a16="http://schemas.microsoft.com/office/drawing/2014/main" id="{A7E30BEC-923B-4C9A-A856-BDD0D882F6B8}"/>
              </a:ext>
            </a:extLst>
          </p:cNvPr>
          <p:cNvSpPr txBox="1"/>
          <p:nvPr/>
        </p:nvSpPr>
        <p:spPr>
          <a:xfrm>
            <a:off x="887305" y="2844119"/>
            <a:ext cx="1608133" cy="338554"/>
          </a:xfrm>
          <a:prstGeom prst="rect">
            <a:avLst/>
          </a:prstGeom>
          <a:noFill/>
        </p:spPr>
        <p:txBody>
          <a:bodyPr wrap="none" rtlCol="0">
            <a:spAutoFit/>
          </a:bodyPr>
          <a:lstStyle/>
          <a:p>
            <a:r>
              <a:rPr lang="en-US" sz="1600" b="1" dirty="0" err="1"/>
              <a:t>Phacomorphic</a:t>
            </a:r>
            <a:endParaRPr lang="en-US" sz="1600" b="1" dirty="0"/>
          </a:p>
        </p:txBody>
      </p:sp>
      <p:sp>
        <p:nvSpPr>
          <p:cNvPr id="51" name="TextBox 50">
            <a:extLst>
              <a:ext uri="{FF2B5EF4-FFF2-40B4-BE49-F238E27FC236}">
                <a16:creationId xmlns:a16="http://schemas.microsoft.com/office/drawing/2014/main" id="{156069D4-340B-4160-A336-EBF73557CEE0}"/>
              </a:ext>
            </a:extLst>
          </p:cNvPr>
          <p:cNvSpPr txBox="1"/>
          <p:nvPr/>
        </p:nvSpPr>
        <p:spPr>
          <a:xfrm>
            <a:off x="884725" y="3175578"/>
            <a:ext cx="1402948" cy="338554"/>
          </a:xfrm>
          <a:prstGeom prst="rect">
            <a:avLst/>
          </a:prstGeom>
          <a:noFill/>
        </p:spPr>
        <p:txBody>
          <a:bodyPr wrap="none" rtlCol="0">
            <a:spAutoFit/>
          </a:bodyPr>
          <a:lstStyle/>
          <a:p>
            <a:r>
              <a:rPr lang="en-US" sz="1600" dirty="0">
                <a:solidFill>
                  <a:schemeClr val="bg1">
                    <a:lumMod val="75000"/>
                  </a:schemeClr>
                </a:solidFill>
              </a:rPr>
              <a:t>Ectopia </a:t>
            </a:r>
            <a:r>
              <a:rPr lang="en-US" sz="1600" dirty="0" err="1">
                <a:solidFill>
                  <a:schemeClr val="bg1">
                    <a:lumMod val="75000"/>
                  </a:schemeClr>
                </a:solidFill>
              </a:rPr>
              <a:t>lentis</a:t>
            </a:r>
            <a:endParaRPr lang="en-US" sz="1600" dirty="0">
              <a:solidFill>
                <a:schemeClr val="bg1">
                  <a:lumMod val="75000"/>
                </a:schemeClr>
              </a:solidFill>
            </a:endParaRPr>
          </a:p>
        </p:txBody>
      </p:sp>
      <p:cxnSp>
        <p:nvCxnSpPr>
          <p:cNvPr id="71" name="Straight Connector 70">
            <a:extLst>
              <a:ext uri="{FF2B5EF4-FFF2-40B4-BE49-F238E27FC236}">
                <a16:creationId xmlns:a16="http://schemas.microsoft.com/office/drawing/2014/main" id="{C104938D-BA8D-4E39-9D5F-9EE2012F2F3C}"/>
              </a:ext>
            </a:extLst>
          </p:cNvPr>
          <p:cNvCxnSpPr>
            <a:cxnSpLocks/>
          </p:cNvCxnSpPr>
          <p:nvPr/>
        </p:nvCxnSpPr>
        <p:spPr>
          <a:xfrm flipH="1">
            <a:off x="762665" y="3023488"/>
            <a:ext cx="168274"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2A7E4E40-472F-4E50-8A7A-45C10FDD7171}"/>
              </a:ext>
            </a:extLst>
          </p:cNvPr>
          <p:cNvCxnSpPr>
            <a:cxnSpLocks/>
          </p:cNvCxnSpPr>
          <p:nvPr/>
        </p:nvCxnSpPr>
        <p:spPr>
          <a:xfrm flipH="1">
            <a:off x="762665" y="3347853"/>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C3924889-45B9-4383-9C9E-48F0A9C27AD8}"/>
              </a:ext>
            </a:extLst>
          </p:cNvPr>
          <p:cNvCxnSpPr>
            <a:cxnSpLocks/>
          </p:cNvCxnSpPr>
          <p:nvPr/>
        </p:nvCxnSpPr>
        <p:spPr>
          <a:xfrm flipH="1">
            <a:off x="748719" y="2838976"/>
            <a:ext cx="13947" cy="5088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 name="Straight Arrow Connector 5">
            <a:extLst>
              <a:ext uri="{FF2B5EF4-FFF2-40B4-BE49-F238E27FC236}">
                <a16:creationId xmlns:a16="http://schemas.microsoft.com/office/drawing/2014/main" id="{A3439F0C-5143-461F-8F3C-2E830785DEFC}"/>
              </a:ext>
            </a:extLst>
          </p:cNvPr>
          <p:cNvCxnSpPr>
            <a:stCxn id="50" idx="2"/>
          </p:cNvCxnSpPr>
          <p:nvPr/>
        </p:nvCxnSpPr>
        <p:spPr>
          <a:xfrm flipH="1">
            <a:off x="2971800" y="589204"/>
            <a:ext cx="1591436" cy="706196"/>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6" name="Straight Arrow Connector 25">
            <a:extLst>
              <a:ext uri="{FF2B5EF4-FFF2-40B4-BE49-F238E27FC236}">
                <a16:creationId xmlns:a16="http://schemas.microsoft.com/office/drawing/2014/main" id="{B70E0124-9B84-41A5-8D84-A66B7838A706}"/>
              </a:ext>
            </a:extLst>
          </p:cNvPr>
          <p:cNvCxnSpPr>
            <a:cxnSpLocks/>
          </p:cNvCxnSpPr>
          <p:nvPr/>
        </p:nvCxnSpPr>
        <p:spPr>
          <a:xfrm flipH="1">
            <a:off x="1159539" y="1828800"/>
            <a:ext cx="1290435" cy="478059"/>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8" name="Straight Arrow Connector 27">
            <a:extLst>
              <a:ext uri="{FF2B5EF4-FFF2-40B4-BE49-F238E27FC236}">
                <a16:creationId xmlns:a16="http://schemas.microsoft.com/office/drawing/2014/main" id="{567A4249-5C59-4416-8A8E-1C35913900AB}"/>
              </a:ext>
            </a:extLst>
          </p:cNvPr>
          <p:cNvCxnSpPr>
            <a:cxnSpLocks/>
          </p:cNvCxnSpPr>
          <p:nvPr/>
        </p:nvCxnSpPr>
        <p:spPr>
          <a:xfrm>
            <a:off x="2449973" y="1832208"/>
            <a:ext cx="1268784"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21" name="Straight Arrow Connector 20">
            <a:extLst>
              <a:ext uri="{FF2B5EF4-FFF2-40B4-BE49-F238E27FC236}">
                <a16:creationId xmlns:a16="http://schemas.microsoft.com/office/drawing/2014/main" id="{5E33AEB6-AB6B-4304-B44B-E14BDAECF20A}"/>
              </a:ext>
            </a:extLst>
          </p:cNvPr>
          <p:cNvCxnSpPr>
            <a:cxnSpLocks/>
          </p:cNvCxnSpPr>
          <p:nvPr/>
        </p:nvCxnSpPr>
        <p:spPr>
          <a:xfrm>
            <a:off x="4572000" y="589204"/>
            <a:ext cx="1600200" cy="706196"/>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4" name="TextBox 3">
            <a:extLst>
              <a:ext uri="{FF2B5EF4-FFF2-40B4-BE49-F238E27FC236}">
                <a16:creationId xmlns:a16="http://schemas.microsoft.com/office/drawing/2014/main" id="{DC4BA48D-6058-4EF0-B31F-25D092EE11BB}"/>
              </a:ext>
            </a:extLst>
          </p:cNvPr>
          <p:cNvSpPr txBox="1"/>
          <p:nvPr/>
        </p:nvSpPr>
        <p:spPr>
          <a:xfrm>
            <a:off x="2590800" y="2514600"/>
            <a:ext cx="6310653" cy="2308324"/>
          </a:xfrm>
          <a:prstGeom prst="rect">
            <a:avLst/>
          </a:prstGeom>
          <a:solidFill>
            <a:srgbClr val="00FFCC"/>
          </a:solidFill>
        </p:spPr>
        <p:txBody>
          <a:bodyPr wrap="square" rtlCol="0">
            <a:spAutoFit/>
          </a:bodyPr>
          <a:lstStyle/>
          <a:p>
            <a:r>
              <a:rPr lang="en-US" sz="1600" i="1" dirty="0">
                <a:solidFill>
                  <a:schemeClr val="bg1">
                    <a:lumMod val="65000"/>
                  </a:schemeClr>
                </a:solidFill>
              </a:rPr>
              <a:t>In a nutshell, what is the pathologic process in </a:t>
            </a:r>
            <a:r>
              <a:rPr lang="en-US" sz="1600" i="1" dirty="0" err="1">
                <a:solidFill>
                  <a:schemeClr val="bg1">
                    <a:lumMod val="65000"/>
                  </a:schemeClr>
                </a:solidFill>
              </a:rPr>
              <a:t>phacomorphic</a:t>
            </a:r>
            <a:r>
              <a:rPr lang="en-US" sz="1600" i="1" dirty="0">
                <a:solidFill>
                  <a:schemeClr val="bg1">
                    <a:lumMod val="65000"/>
                  </a:schemeClr>
                </a:solidFill>
              </a:rPr>
              <a:t> ACG?</a:t>
            </a:r>
          </a:p>
          <a:p>
            <a:r>
              <a:rPr lang="en-US" sz="1600" dirty="0">
                <a:solidFill>
                  <a:schemeClr val="bg1">
                    <a:lumMod val="65000"/>
                  </a:schemeClr>
                </a:solidFill>
              </a:rPr>
              <a:t>Cataractous increase in lens size has two effects that are a setup for the development of pupillary-block ACG:</a:t>
            </a:r>
          </a:p>
          <a:p>
            <a:r>
              <a:rPr lang="en-US" sz="1600" dirty="0">
                <a:solidFill>
                  <a:schemeClr val="bg1">
                    <a:lumMod val="65000"/>
                  </a:schemeClr>
                </a:solidFill>
              </a:rPr>
              <a:t>1) It alters the anatomic relationship between the anterior lens surface and the pupil margin in a manner that leads to pupillary block and subsequent angle closure; and </a:t>
            </a:r>
          </a:p>
          <a:p>
            <a:r>
              <a:rPr lang="en-US" sz="1600" dirty="0">
                <a:solidFill>
                  <a:schemeClr val="bg1">
                    <a:lumMod val="65000"/>
                  </a:schemeClr>
                </a:solidFill>
              </a:rPr>
              <a:t>2) it pushes the peripheral iris forward, narrowing the angle, thereby reducing the magnitude of the PC-AC pressure gradient needed to induce angle closure</a:t>
            </a:r>
          </a:p>
        </p:txBody>
      </p:sp>
      <p:sp>
        <p:nvSpPr>
          <p:cNvPr id="20" name="Text Box 36">
            <a:extLst>
              <a:ext uri="{FF2B5EF4-FFF2-40B4-BE49-F238E27FC236}">
                <a16:creationId xmlns:a16="http://schemas.microsoft.com/office/drawing/2014/main" id="{7EFEA832-3679-43DC-9022-EC18A6029637}"/>
              </a:ext>
            </a:extLst>
          </p:cNvPr>
          <p:cNvSpPr txBox="1">
            <a:spLocks noChangeArrowheads="1"/>
          </p:cNvSpPr>
          <p:nvPr/>
        </p:nvSpPr>
        <p:spPr bwMode="auto">
          <a:xfrm>
            <a:off x="5181600" y="1295400"/>
            <a:ext cx="2630848" cy="430887"/>
          </a:xfrm>
          <a:prstGeom prst="rect">
            <a:avLst/>
          </a:prstGeom>
          <a:noFill/>
          <a:ln w="952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solidFill>
                  <a:schemeClr val="bg1">
                    <a:lumMod val="75000"/>
                  </a:schemeClr>
                </a:solidFill>
              </a:rPr>
              <a:t>w/o Pupillary Block</a:t>
            </a:r>
          </a:p>
        </p:txBody>
      </p:sp>
      <p:sp>
        <p:nvSpPr>
          <p:cNvPr id="3" name="Oval 2">
            <a:extLst>
              <a:ext uri="{FF2B5EF4-FFF2-40B4-BE49-F238E27FC236}">
                <a16:creationId xmlns:a16="http://schemas.microsoft.com/office/drawing/2014/main" id="{38D588E6-776F-4DD2-8436-21E66CD46519}"/>
              </a:ext>
            </a:extLst>
          </p:cNvPr>
          <p:cNvSpPr/>
          <p:nvPr/>
        </p:nvSpPr>
        <p:spPr>
          <a:xfrm>
            <a:off x="773103" y="2767044"/>
            <a:ext cx="1832711" cy="533397"/>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TextBox 4">
            <a:extLst>
              <a:ext uri="{FF2B5EF4-FFF2-40B4-BE49-F238E27FC236}">
                <a16:creationId xmlns:a16="http://schemas.microsoft.com/office/drawing/2014/main" id="{3D8EA13B-DA8E-4B4E-8040-E2D0FA321A8D}"/>
              </a:ext>
            </a:extLst>
          </p:cNvPr>
          <p:cNvSpPr txBox="1"/>
          <p:nvPr/>
        </p:nvSpPr>
        <p:spPr>
          <a:xfrm>
            <a:off x="2027525" y="5027861"/>
            <a:ext cx="6894098" cy="1600438"/>
          </a:xfrm>
          <a:prstGeom prst="rect">
            <a:avLst/>
          </a:prstGeom>
          <a:solidFill>
            <a:schemeClr val="accent1">
              <a:lumMod val="40000"/>
              <a:lumOff val="60000"/>
            </a:schemeClr>
          </a:solidFill>
        </p:spPr>
        <p:txBody>
          <a:bodyPr wrap="square" rtlCol="0">
            <a:spAutoFit/>
          </a:bodyPr>
          <a:lstStyle/>
          <a:p>
            <a:r>
              <a:rPr lang="en-US" sz="1400" i="1" dirty="0">
                <a:solidFill>
                  <a:schemeClr val="bg1">
                    <a:lumMod val="65000"/>
                  </a:schemeClr>
                </a:solidFill>
              </a:rPr>
              <a:t>A crowded eye with a tight angle and a lens-iris relationship prone to pupillary block… That sounds like a garden-variety primary angle-closure glaucoma (PACG) eye.   How do you differentiate between a </a:t>
            </a:r>
            <a:r>
              <a:rPr lang="en-US" sz="1400" i="1" dirty="0" err="1">
                <a:solidFill>
                  <a:schemeClr val="bg1">
                    <a:lumMod val="65000"/>
                  </a:schemeClr>
                </a:solidFill>
              </a:rPr>
              <a:t>phacomorphic</a:t>
            </a:r>
            <a:r>
              <a:rPr lang="en-US" sz="1400" i="1" dirty="0">
                <a:solidFill>
                  <a:schemeClr val="bg1">
                    <a:lumMod val="65000"/>
                  </a:schemeClr>
                </a:solidFill>
              </a:rPr>
              <a:t> glaucoma eye and a PACG eye?</a:t>
            </a:r>
          </a:p>
          <a:p>
            <a:r>
              <a:rPr lang="en-US" sz="1400" dirty="0">
                <a:solidFill>
                  <a:schemeClr val="bg1">
                    <a:lumMod val="65000"/>
                  </a:schemeClr>
                </a:solidFill>
              </a:rPr>
              <a:t>Some eyes defy ready classification as one vs the other. In this regard, it can be helpful to examine the fellow eye. Recall that PACG is a </a:t>
            </a:r>
            <a:r>
              <a:rPr lang="en-US" sz="1400" b="1" dirty="0">
                <a:solidFill>
                  <a:schemeClr val="bg1">
                    <a:lumMod val="65000"/>
                  </a:schemeClr>
                </a:solidFill>
              </a:rPr>
              <a:t>bilateral</a:t>
            </a:r>
            <a:r>
              <a:rPr lang="en-US" sz="1400" dirty="0">
                <a:solidFill>
                  <a:schemeClr val="bg1">
                    <a:lumMod val="65000"/>
                  </a:schemeClr>
                </a:solidFill>
              </a:rPr>
              <a:t> condition. So, if significant differences in AC depth and/or cataract obtain, this suggests the angle closure is </a:t>
            </a:r>
            <a:r>
              <a:rPr lang="en-US" sz="1400" dirty="0" err="1">
                <a:solidFill>
                  <a:schemeClr val="bg1">
                    <a:lumMod val="65000"/>
                  </a:schemeClr>
                </a:solidFill>
              </a:rPr>
              <a:t>phacomorphic</a:t>
            </a:r>
            <a:r>
              <a:rPr lang="en-US" sz="1400" dirty="0">
                <a:solidFill>
                  <a:schemeClr val="bg1">
                    <a:lumMod val="65000"/>
                  </a:schemeClr>
                </a:solidFill>
              </a:rPr>
              <a:t> in nature.</a:t>
            </a:r>
          </a:p>
        </p:txBody>
      </p:sp>
      <p:sp>
        <p:nvSpPr>
          <p:cNvPr id="7" name="TextBox 6">
            <a:extLst>
              <a:ext uri="{FF2B5EF4-FFF2-40B4-BE49-F238E27FC236}">
                <a16:creationId xmlns:a16="http://schemas.microsoft.com/office/drawing/2014/main" id="{8C85A095-D2A7-4BF3-B1D3-7248C6F50215}"/>
              </a:ext>
            </a:extLst>
          </p:cNvPr>
          <p:cNvSpPr txBox="1"/>
          <p:nvPr/>
        </p:nvSpPr>
        <p:spPr>
          <a:xfrm>
            <a:off x="1010744" y="3614942"/>
            <a:ext cx="6645328" cy="1600438"/>
          </a:xfrm>
          <a:prstGeom prst="rect">
            <a:avLst/>
          </a:prstGeom>
          <a:solidFill>
            <a:srgbClr val="002060"/>
          </a:solidFill>
        </p:spPr>
        <p:txBody>
          <a:bodyPr wrap="square" rtlCol="0">
            <a:spAutoFit/>
          </a:bodyPr>
          <a:lstStyle/>
          <a:p>
            <a:r>
              <a:rPr lang="en-US" sz="1400" i="1" dirty="0">
                <a:solidFill>
                  <a:schemeClr val="bg1"/>
                </a:solidFill>
              </a:rPr>
              <a:t>How is </a:t>
            </a:r>
            <a:r>
              <a:rPr lang="en-US" sz="1400" i="1" dirty="0" err="1">
                <a:solidFill>
                  <a:schemeClr val="bg1"/>
                </a:solidFill>
              </a:rPr>
              <a:t>phacomorphic</a:t>
            </a:r>
            <a:r>
              <a:rPr lang="en-US" sz="1400" i="1" dirty="0">
                <a:solidFill>
                  <a:schemeClr val="bg1"/>
                </a:solidFill>
              </a:rPr>
              <a:t> ACG managed?</a:t>
            </a:r>
          </a:p>
          <a:p>
            <a:r>
              <a:rPr lang="en-US" sz="1400" dirty="0">
                <a:solidFill>
                  <a:schemeClr val="bg1"/>
                </a:solidFill>
              </a:rPr>
              <a:t>The same way as PACG—LPI ASAP. The offending cataract should be removed once the eye quiets down. (Some </a:t>
            </a:r>
            <a:r>
              <a:rPr lang="en-US" sz="1400" dirty="0" err="1">
                <a:solidFill>
                  <a:schemeClr val="bg1"/>
                </a:solidFill>
              </a:rPr>
              <a:t>ophthos</a:t>
            </a:r>
            <a:r>
              <a:rPr lang="en-US" sz="1400" dirty="0">
                <a:solidFill>
                  <a:schemeClr val="bg1"/>
                </a:solidFill>
              </a:rPr>
              <a:t> forego the LPI and go straight to CE.) </a:t>
            </a:r>
          </a:p>
          <a:p>
            <a:endParaRPr lang="en-US" sz="1400" dirty="0">
              <a:solidFill>
                <a:schemeClr val="bg1"/>
              </a:solidFill>
            </a:endParaRPr>
          </a:p>
          <a:p>
            <a:r>
              <a:rPr lang="en-US" sz="1400" i="1" dirty="0">
                <a:solidFill>
                  <a:schemeClr val="bg1"/>
                </a:solidFill>
              </a:rPr>
              <a:t>Should </a:t>
            </a:r>
            <a:r>
              <a:rPr lang="en-US" sz="1400" i="1" dirty="0" err="1">
                <a:solidFill>
                  <a:schemeClr val="bg1"/>
                </a:solidFill>
              </a:rPr>
              <a:t>miotics</a:t>
            </a:r>
            <a:r>
              <a:rPr lang="en-US" sz="1400" i="1" dirty="0">
                <a:solidFill>
                  <a:schemeClr val="bg1"/>
                </a:solidFill>
              </a:rPr>
              <a:t> be employed?</a:t>
            </a:r>
            <a:endParaRPr lang="en-US" sz="1400" i="1" dirty="0">
              <a:solidFill>
                <a:srgbClr val="002060"/>
              </a:solidFill>
            </a:endParaRPr>
          </a:p>
          <a:p>
            <a:r>
              <a:rPr lang="en-US" sz="1400" dirty="0">
                <a:solidFill>
                  <a:srgbClr val="002060"/>
                </a:solidFill>
              </a:rPr>
              <a:t>No, because they will likely only narrow the angle more by allowing the lens to drift anteriorly. Further, their use may make the soon-to-occur CE more difficult.</a:t>
            </a:r>
          </a:p>
        </p:txBody>
      </p:sp>
    </p:spTree>
    <p:extLst>
      <p:ext uri="{BB962C8B-B14F-4D97-AF65-F5344CB8AC3E}">
        <p14:creationId xmlns:p14="http://schemas.microsoft.com/office/powerpoint/2010/main" val="2308131833"/>
      </p:ext>
    </p:extLst>
  </p:cSld>
  <p:clrMapOvr>
    <a:masterClrMapping/>
  </p:clrMapOvr>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014" name="Text Box 6"/>
          <p:cNvSpPr txBox="1">
            <a:spLocks noChangeArrowheads="1"/>
          </p:cNvSpPr>
          <p:nvPr/>
        </p:nvSpPr>
        <p:spPr bwMode="auto">
          <a:xfrm>
            <a:off x="533400" y="2356376"/>
            <a:ext cx="1005403"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t>Lens-</a:t>
            </a:r>
          </a:p>
          <a:p>
            <a:pPr algn="ctr" eaLnBrk="1" hangingPunct="1">
              <a:lnSpc>
                <a:spcPct val="80000"/>
              </a:lnSpc>
              <a:spcBef>
                <a:spcPct val="0"/>
              </a:spcBef>
              <a:buClrTx/>
              <a:buSzTx/>
              <a:buFontTx/>
              <a:buNone/>
            </a:pPr>
            <a:r>
              <a:rPr lang="en-US" altLang="en-US" sz="1800" dirty="0"/>
              <a:t>Induced</a:t>
            </a:r>
          </a:p>
        </p:txBody>
      </p:sp>
      <p:sp>
        <p:nvSpPr>
          <p:cNvPr id="43017" name="Text Box 14"/>
          <p:cNvSpPr txBox="1">
            <a:spLocks noChangeArrowheads="1"/>
          </p:cNvSpPr>
          <p:nvPr/>
        </p:nvSpPr>
        <p:spPr bwMode="auto">
          <a:xfrm>
            <a:off x="3026498" y="2365901"/>
            <a:ext cx="1633781"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Aphakic/</a:t>
            </a:r>
          </a:p>
          <a:p>
            <a:pPr algn="ctr" eaLnBrk="1" hangingPunct="1">
              <a:lnSpc>
                <a:spcPct val="80000"/>
              </a:lnSpc>
              <a:spcBef>
                <a:spcPct val="0"/>
              </a:spcBef>
              <a:buClrTx/>
              <a:buSzTx/>
              <a:buFontTx/>
              <a:buNone/>
            </a:pPr>
            <a:r>
              <a:rPr lang="en-US" altLang="en-US" sz="1800" dirty="0" err="1">
                <a:solidFill>
                  <a:schemeClr val="bg1">
                    <a:lumMod val="75000"/>
                  </a:schemeClr>
                </a:solidFill>
              </a:rPr>
              <a:t>Pseudophakic</a:t>
            </a:r>
            <a:endParaRPr lang="en-US" altLang="en-US" sz="1800" dirty="0">
              <a:solidFill>
                <a:schemeClr val="bg1">
                  <a:lumMod val="75000"/>
                </a:schemeClr>
              </a:solidFill>
            </a:endParaRPr>
          </a:p>
        </p:txBody>
      </p:sp>
      <p:sp>
        <p:nvSpPr>
          <p:cNvPr id="43031" name="Text Box 35"/>
          <p:cNvSpPr txBox="1">
            <a:spLocks noChangeArrowheads="1"/>
          </p:cNvSpPr>
          <p:nvPr/>
        </p:nvSpPr>
        <p:spPr bwMode="auto">
          <a:xfrm>
            <a:off x="1190847" y="1295400"/>
            <a:ext cx="2473754"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t>w/ Pupillary Block</a:t>
            </a:r>
          </a:p>
        </p:txBody>
      </p:sp>
      <p:sp>
        <p:nvSpPr>
          <p:cNvPr id="49" name="Rectangle 2">
            <a:extLst>
              <a:ext uri="{FF2B5EF4-FFF2-40B4-BE49-F238E27FC236}">
                <a16:creationId xmlns:a16="http://schemas.microsoft.com/office/drawing/2014/main" id="{240EE5BF-F7D2-4FC8-A5DD-F6B5423153C6}"/>
              </a:ext>
            </a:extLst>
          </p:cNvPr>
          <p:cNvSpPr>
            <a:spLocks noGrp="1" noChangeArrowheads="1"/>
          </p:cNvSpPr>
          <p:nvPr>
            <p:ph type="title"/>
          </p:nvPr>
        </p:nvSpPr>
        <p:spPr>
          <a:xfrm>
            <a:off x="457200" y="304800"/>
            <a:ext cx="7543800" cy="563562"/>
          </a:xfrm>
        </p:spPr>
        <p:txBody>
          <a:bodyPr/>
          <a:lstStyle/>
          <a:p>
            <a:pPr eaLnBrk="1" hangingPunct="1"/>
            <a:r>
              <a:rPr lang="en-US" altLang="en-US" sz="3500" dirty="0"/>
              <a:t>A</a:t>
            </a:r>
          </a:p>
        </p:txBody>
      </p:sp>
      <p:sp>
        <p:nvSpPr>
          <p:cNvPr id="50" name="TextBox 49">
            <a:extLst>
              <a:ext uri="{FF2B5EF4-FFF2-40B4-BE49-F238E27FC236}">
                <a16:creationId xmlns:a16="http://schemas.microsoft.com/office/drawing/2014/main" id="{CF426230-46C8-405C-9015-99EF57762A2E}"/>
              </a:ext>
            </a:extLst>
          </p:cNvPr>
          <p:cNvSpPr txBox="1"/>
          <p:nvPr/>
        </p:nvSpPr>
        <p:spPr>
          <a:xfrm>
            <a:off x="2259496" y="189094"/>
            <a:ext cx="4607480" cy="400110"/>
          </a:xfrm>
          <a:prstGeom prst="rect">
            <a:avLst/>
          </a:prstGeom>
          <a:solidFill>
            <a:schemeClr val="accent1">
              <a:lumMod val="60000"/>
              <a:lumOff val="40000"/>
            </a:schemeClr>
          </a:solidFill>
        </p:spPr>
        <p:txBody>
          <a:bodyPr wrap="none" rtlCol="0">
            <a:spAutoFit/>
          </a:bodyPr>
          <a:lstStyle/>
          <a:p>
            <a:pPr algn="ctr"/>
            <a:r>
              <a:rPr lang="en-US" sz="2000" b="1" dirty="0"/>
              <a:t>Secondary Angle Closure Glaucoma</a:t>
            </a:r>
          </a:p>
        </p:txBody>
      </p:sp>
      <p:sp>
        <p:nvSpPr>
          <p:cNvPr id="2" name="TextBox 1">
            <a:extLst>
              <a:ext uri="{FF2B5EF4-FFF2-40B4-BE49-F238E27FC236}">
                <a16:creationId xmlns:a16="http://schemas.microsoft.com/office/drawing/2014/main" id="{A7E30BEC-923B-4C9A-A856-BDD0D882F6B8}"/>
              </a:ext>
            </a:extLst>
          </p:cNvPr>
          <p:cNvSpPr txBox="1"/>
          <p:nvPr/>
        </p:nvSpPr>
        <p:spPr>
          <a:xfrm>
            <a:off x="887305" y="2844119"/>
            <a:ext cx="1608133" cy="338554"/>
          </a:xfrm>
          <a:prstGeom prst="rect">
            <a:avLst/>
          </a:prstGeom>
          <a:noFill/>
        </p:spPr>
        <p:txBody>
          <a:bodyPr wrap="none" rtlCol="0">
            <a:spAutoFit/>
          </a:bodyPr>
          <a:lstStyle/>
          <a:p>
            <a:r>
              <a:rPr lang="en-US" sz="1600" b="1" dirty="0" err="1"/>
              <a:t>Phacomorphic</a:t>
            </a:r>
            <a:endParaRPr lang="en-US" sz="1600" b="1" dirty="0"/>
          </a:p>
        </p:txBody>
      </p:sp>
      <p:sp>
        <p:nvSpPr>
          <p:cNvPr id="51" name="TextBox 50">
            <a:extLst>
              <a:ext uri="{FF2B5EF4-FFF2-40B4-BE49-F238E27FC236}">
                <a16:creationId xmlns:a16="http://schemas.microsoft.com/office/drawing/2014/main" id="{156069D4-340B-4160-A336-EBF73557CEE0}"/>
              </a:ext>
            </a:extLst>
          </p:cNvPr>
          <p:cNvSpPr txBox="1"/>
          <p:nvPr/>
        </p:nvSpPr>
        <p:spPr>
          <a:xfrm>
            <a:off x="884725" y="3175578"/>
            <a:ext cx="1402948" cy="338554"/>
          </a:xfrm>
          <a:prstGeom prst="rect">
            <a:avLst/>
          </a:prstGeom>
          <a:noFill/>
        </p:spPr>
        <p:txBody>
          <a:bodyPr wrap="none" rtlCol="0">
            <a:spAutoFit/>
          </a:bodyPr>
          <a:lstStyle/>
          <a:p>
            <a:r>
              <a:rPr lang="en-US" sz="1600" dirty="0">
                <a:solidFill>
                  <a:schemeClr val="bg1">
                    <a:lumMod val="75000"/>
                  </a:schemeClr>
                </a:solidFill>
              </a:rPr>
              <a:t>Ectopia </a:t>
            </a:r>
            <a:r>
              <a:rPr lang="en-US" sz="1600" dirty="0" err="1">
                <a:solidFill>
                  <a:schemeClr val="bg1">
                    <a:lumMod val="75000"/>
                  </a:schemeClr>
                </a:solidFill>
              </a:rPr>
              <a:t>lentis</a:t>
            </a:r>
            <a:endParaRPr lang="en-US" sz="1600" dirty="0">
              <a:solidFill>
                <a:schemeClr val="bg1">
                  <a:lumMod val="75000"/>
                </a:schemeClr>
              </a:solidFill>
            </a:endParaRPr>
          </a:p>
        </p:txBody>
      </p:sp>
      <p:cxnSp>
        <p:nvCxnSpPr>
          <p:cNvPr id="71" name="Straight Connector 70">
            <a:extLst>
              <a:ext uri="{FF2B5EF4-FFF2-40B4-BE49-F238E27FC236}">
                <a16:creationId xmlns:a16="http://schemas.microsoft.com/office/drawing/2014/main" id="{C104938D-BA8D-4E39-9D5F-9EE2012F2F3C}"/>
              </a:ext>
            </a:extLst>
          </p:cNvPr>
          <p:cNvCxnSpPr>
            <a:cxnSpLocks/>
          </p:cNvCxnSpPr>
          <p:nvPr/>
        </p:nvCxnSpPr>
        <p:spPr>
          <a:xfrm flipH="1">
            <a:off x="762665" y="3023488"/>
            <a:ext cx="168274"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2A7E4E40-472F-4E50-8A7A-45C10FDD7171}"/>
              </a:ext>
            </a:extLst>
          </p:cNvPr>
          <p:cNvCxnSpPr>
            <a:cxnSpLocks/>
          </p:cNvCxnSpPr>
          <p:nvPr/>
        </p:nvCxnSpPr>
        <p:spPr>
          <a:xfrm flipH="1">
            <a:off x="762665" y="3347853"/>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C3924889-45B9-4383-9C9E-48F0A9C27AD8}"/>
              </a:ext>
            </a:extLst>
          </p:cNvPr>
          <p:cNvCxnSpPr>
            <a:cxnSpLocks/>
          </p:cNvCxnSpPr>
          <p:nvPr/>
        </p:nvCxnSpPr>
        <p:spPr>
          <a:xfrm flipH="1">
            <a:off x="748719" y="2838976"/>
            <a:ext cx="13947" cy="5088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 name="Straight Arrow Connector 5">
            <a:extLst>
              <a:ext uri="{FF2B5EF4-FFF2-40B4-BE49-F238E27FC236}">
                <a16:creationId xmlns:a16="http://schemas.microsoft.com/office/drawing/2014/main" id="{A3439F0C-5143-461F-8F3C-2E830785DEFC}"/>
              </a:ext>
            </a:extLst>
          </p:cNvPr>
          <p:cNvCxnSpPr>
            <a:stCxn id="50" idx="2"/>
          </p:cNvCxnSpPr>
          <p:nvPr/>
        </p:nvCxnSpPr>
        <p:spPr>
          <a:xfrm flipH="1">
            <a:off x="2971800" y="589204"/>
            <a:ext cx="1591436" cy="706196"/>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6" name="Straight Arrow Connector 25">
            <a:extLst>
              <a:ext uri="{FF2B5EF4-FFF2-40B4-BE49-F238E27FC236}">
                <a16:creationId xmlns:a16="http://schemas.microsoft.com/office/drawing/2014/main" id="{B70E0124-9B84-41A5-8D84-A66B7838A706}"/>
              </a:ext>
            </a:extLst>
          </p:cNvPr>
          <p:cNvCxnSpPr>
            <a:cxnSpLocks/>
          </p:cNvCxnSpPr>
          <p:nvPr/>
        </p:nvCxnSpPr>
        <p:spPr>
          <a:xfrm flipH="1">
            <a:off x="1159539" y="1828800"/>
            <a:ext cx="1290435" cy="478059"/>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8" name="Straight Arrow Connector 27">
            <a:extLst>
              <a:ext uri="{FF2B5EF4-FFF2-40B4-BE49-F238E27FC236}">
                <a16:creationId xmlns:a16="http://schemas.microsoft.com/office/drawing/2014/main" id="{567A4249-5C59-4416-8A8E-1C35913900AB}"/>
              </a:ext>
            </a:extLst>
          </p:cNvPr>
          <p:cNvCxnSpPr>
            <a:cxnSpLocks/>
          </p:cNvCxnSpPr>
          <p:nvPr/>
        </p:nvCxnSpPr>
        <p:spPr>
          <a:xfrm>
            <a:off x="2449973" y="1832208"/>
            <a:ext cx="1268784"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21" name="Straight Arrow Connector 20">
            <a:extLst>
              <a:ext uri="{FF2B5EF4-FFF2-40B4-BE49-F238E27FC236}">
                <a16:creationId xmlns:a16="http://schemas.microsoft.com/office/drawing/2014/main" id="{5E33AEB6-AB6B-4304-B44B-E14BDAECF20A}"/>
              </a:ext>
            </a:extLst>
          </p:cNvPr>
          <p:cNvCxnSpPr>
            <a:cxnSpLocks/>
          </p:cNvCxnSpPr>
          <p:nvPr/>
        </p:nvCxnSpPr>
        <p:spPr>
          <a:xfrm>
            <a:off x="4572000" y="589204"/>
            <a:ext cx="1600200" cy="706196"/>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4" name="TextBox 3">
            <a:extLst>
              <a:ext uri="{FF2B5EF4-FFF2-40B4-BE49-F238E27FC236}">
                <a16:creationId xmlns:a16="http://schemas.microsoft.com/office/drawing/2014/main" id="{DC4BA48D-6058-4EF0-B31F-25D092EE11BB}"/>
              </a:ext>
            </a:extLst>
          </p:cNvPr>
          <p:cNvSpPr txBox="1"/>
          <p:nvPr/>
        </p:nvSpPr>
        <p:spPr>
          <a:xfrm>
            <a:off x="2590800" y="2514600"/>
            <a:ext cx="6310653" cy="2308324"/>
          </a:xfrm>
          <a:prstGeom prst="rect">
            <a:avLst/>
          </a:prstGeom>
          <a:solidFill>
            <a:srgbClr val="00FFCC"/>
          </a:solidFill>
        </p:spPr>
        <p:txBody>
          <a:bodyPr wrap="square" rtlCol="0">
            <a:spAutoFit/>
          </a:bodyPr>
          <a:lstStyle/>
          <a:p>
            <a:r>
              <a:rPr lang="en-US" sz="1600" i="1" dirty="0">
                <a:solidFill>
                  <a:schemeClr val="bg1">
                    <a:lumMod val="65000"/>
                  </a:schemeClr>
                </a:solidFill>
              </a:rPr>
              <a:t>In a nutshell, what is the pathologic process in </a:t>
            </a:r>
            <a:r>
              <a:rPr lang="en-US" sz="1600" i="1" dirty="0" err="1">
                <a:solidFill>
                  <a:schemeClr val="bg1">
                    <a:lumMod val="65000"/>
                  </a:schemeClr>
                </a:solidFill>
              </a:rPr>
              <a:t>phacomorphic</a:t>
            </a:r>
            <a:r>
              <a:rPr lang="en-US" sz="1600" i="1" dirty="0">
                <a:solidFill>
                  <a:schemeClr val="bg1">
                    <a:lumMod val="65000"/>
                  </a:schemeClr>
                </a:solidFill>
              </a:rPr>
              <a:t> ACG?</a:t>
            </a:r>
          </a:p>
          <a:p>
            <a:r>
              <a:rPr lang="en-US" sz="1600" dirty="0">
                <a:solidFill>
                  <a:schemeClr val="bg1">
                    <a:lumMod val="65000"/>
                  </a:schemeClr>
                </a:solidFill>
              </a:rPr>
              <a:t>Cataractous increase in lens size has two effects that are a setup for the development of pupillary-block ACG:</a:t>
            </a:r>
          </a:p>
          <a:p>
            <a:r>
              <a:rPr lang="en-US" sz="1600" dirty="0">
                <a:solidFill>
                  <a:schemeClr val="bg1">
                    <a:lumMod val="65000"/>
                  </a:schemeClr>
                </a:solidFill>
              </a:rPr>
              <a:t>1) It alters the anatomic relationship between the anterior lens surface and the pupil margin in a manner that leads to pupillary block and subsequent angle closure; and </a:t>
            </a:r>
          </a:p>
          <a:p>
            <a:r>
              <a:rPr lang="en-US" sz="1600" dirty="0">
                <a:solidFill>
                  <a:schemeClr val="bg1">
                    <a:lumMod val="65000"/>
                  </a:schemeClr>
                </a:solidFill>
              </a:rPr>
              <a:t>2) it pushes the peripheral iris forward, narrowing the angle, thereby reducing the magnitude of the PC-AC pressure gradient needed to induce angle closure</a:t>
            </a:r>
          </a:p>
        </p:txBody>
      </p:sp>
      <p:sp>
        <p:nvSpPr>
          <p:cNvPr id="20" name="Text Box 36">
            <a:extLst>
              <a:ext uri="{FF2B5EF4-FFF2-40B4-BE49-F238E27FC236}">
                <a16:creationId xmlns:a16="http://schemas.microsoft.com/office/drawing/2014/main" id="{7EFEA832-3679-43DC-9022-EC18A6029637}"/>
              </a:ext>
            </a:extLst>
          </p:cNvPr>
          <p:cNvSpPr txBox="1">
            <a:spLocks noChangeArrowheads="1"/>
          </p:cNvSpPr>
          <p:nvPr/>
        </p:nvSpPr>
        <p:spPr bwMode="auto">
          <a:xfrm>
            <a:off x="5181600" y="1295400"/>
            <a:ext cx="2630848" cy="430887"/>
          </a:xfrm>
          <a:prstGeom prst="rect">
            <a:avLst/>
          </a:prstGeom>
          <a:noFill/>
          <a:ln w="952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solidFill>
                  <a:schemeClr val="bg1">
                    <a:lumMod val="75000"/>
                  </a:schemeClr>
                </a:solidFill>
              </a:rPr>
              <a:t>w/o Pupillary Block</a:t>
            </a:r>
          </a:p>
        </p:txBody>
      </p:sp>
      <p:sp>
        <p:nvSpPr>
          <p:cNvPr id="3" name="Oval 2">
            <a:extLst>
              <a:ext uri="{FF2B5EF4-FFF2-40B4-BE49-F238E27FC236}">
                <a16:creationId xmlns:a16="http://schemas.microsoft.com/office/drawing/2014/main" id="{38D588E6-776F-4DD2-8436-21E66CD46519}"/>
              </a:ext>
            </a:extLst>
          </p:cNvPr>
          <p:cNvSpPr/>
          <p:nvPr/>
        </p:nvSpPr>
        <p:spPr>
          <a:xfrm>
            <a:off x="773103" y="2767044"/>
            <a:ext cx="1832711" cy="533397"/>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TextBox 4">
            <a:extLst>
              <a:ext uri="{FF2B5EF4-FFF2-40B4-BE49-F238E27FC236}">
                <a16:creationId xmlns:a16="http://schemas.microsoft.com/office/drawing/2014/main" id="{3D8EA13B-DA8E-4B4E-8040-E2D0FA321A8D}"/>
              </a:ext>
            </a:extLst>
          </p:cNvPr>
          <p:cNvSpPr txBox="1"/>
          <p:nvPr/>
        </p:nvSpPr>
        <p:spPr>
          <a:xfrm>
            <a:off x="2027525" y="5027861"/>
            <a:ext cx="6894098" cy="1600438"/>
          </a:xfrm>
          <a:prstGeom prst="rect">
            <a:avLst/>
          </a:prstGeom>
          <a:solidFill>
            <a:schemeClr val="accent1">
              <a:lumMod val="40000"/>
              <a:lumOff val="60000"/>
            </a:schemeClr>
          </a:solidFill>
        </p:spPr>
        <p:txBody>
          <a:bodyPr wrap="square" rtlCol="0">
            <a:spAutoFit/>
          </a:bodyPr>
          <a:lstStyle/>
          <a:p>
            <a:r>
              <a:rPr lang="en-US" sz="1400" i="1" dirty="0">
                <a:solidFill>
                  <a:schemeClr val="bg1">
                    <a:lumMod val="65000"/>
                  </a:schemeClr>
                </a:solidFill>
              </a:rPr>
              <a:t>A crowded eye with a tight angle and a lens-iris relationship prone to pupillary block… That sounds like a garden-variety primary angle-closure glaucoma (PACG) eye.   How do you differentiate between a </a:t>
            </a:r>
            <a:r>
              <a:rPr lang="en-US" sz="1400" i="1" dirty="0" err="1">
                <a:solidFill>
                  <a:schemeClr val="bg1">
                    <a:lumMod val="65000"/>
                  </a:schemeClr>
                </a:solidFill>
              </a:rPr>
              <a:t>phacomorphic</a:t>
            </a:r>
            <a:r>
              <a:rPr lang="en-US" sz="1400" i="1" dirty="0">
                <a:solidFill>
                  <a:schemeClr val="bg1">
                    <a:lumMod val="65000"/>
                  </a:schemeClr>
                </a:solidFill>
              </a:rPr>
              <a:t> glaucoma eye and a PACG eye?</a:t>
            </a:r>
          </a:p>
          <a:p>
            <a:r>
              <a:rPr lang="en-US" sz="1400" dirty="0">
                <a:solidFill>
                  <a:schemeClr val="bg1">
                    <a:lumMod val="65000"/>
                  </a:schemeClr>
                </a:solidFill>
              </a:rPr>
              <a:t>Some eyes defy ready classification as one vs the other. In this regard, it can be helpful to examine the fellow eye. Recall that PACG is a </a:t>
            </a:r>
            <a:r>
              <a:rPr lang="en-US" sz="1400" b="1" dirty="0">
                <a:solidFill>
                  <a:schemeClr val="bg1">
                    <a:lumMod val="65000"/>
                  </a:schemeClr>
                </a:solidFill>
              </a:rPr>
              <a:t>bilateral</a:t>
            </a:r>
            <a:r>
              <a:rPr lang="en-US" sz="1400" dirty="0">
                <a:solidFill>
                  <a:schemeClr val="bg1">
                    <a:lumMod val="65000"/>
                  </a:schemeClr>
                </a:solidFill>
              </a:rPr>
              <a:t> condition. So, if significant differences in AC depth and/or cataract obtain, this suggests the angle closure is </a:t>
            </a:r>
            <a:r>
              <a:rPr lang="en-US" sz="1400" dirty="0" err="1">
                <a:solidFill>
                  <a:schemeClr val="bg1">
                    <a:lumMod val="65000"/>
                  </a:schemeClr>
                </a:solidFill>
              </a:rPr>
              <a:t>phacomorphic</a:t>
            </a:r>
            <a:r>
              <a:rPr lang="en-US" sz="1400" dirty="0">
                <a:solidFill>
                  <a:schemeClr val="bg1">
                    <a:lumMod val="65000"/>
                  </a:schemeClr>
                </a:solidFill>
              </a:rPr>
              <a:t> in nature.</a:t>
            </a:r>
          </a:p>
        </p:txBody>
      </p:sp>
      <p:sp>
        <p:nvSpPr>
          <p:cNvPr id="7" name="TextBox 6">
            <a:extLst>
              <a:ext uri="{FF2B5EF4-FFF2-40B4-BE49-F238E27FC236}">
                <a16:creationId xmlns:a16="http://schemas.microsoft.com/office/drawing/2014/main" id="{8C85A095-D2A7-4BF3-B1D3-7248C6F50215}"/>
              </a:ext>
            </a:extLst>
          </p:cNvPr>
          <p:cNvSpPr txBox="1"/>
          <p:nvPr/>
        </p:nvSpPr>
        <p:spPr>
          <a:xfrm>
            <a:off x="1010744" y="3614942"/>
            <a:ext cx="6645328" cy="1600438"/>
          </a:xfrm>
          <a:prstGeom prst="rect">
            <a:avLst/>
          </a:prstGeom>
          <a:solidFill>
            <a:srgbClr val="002060"/>
          </a:solidFill>
        </p:spPr>
        <p:txBody>
          <a:bodyPr wrap="square" rtlCol="0">
            <a:spAutoFit/>
          </a:bodyPr>
          <a:lstStyle/>
          <a:p>
            <a:r>
              <a:rPr lang="en-US" sz="1400" i="1" dirty="0">
                <a:solidFill>
                  <a:schemeClr val="bg1"/>
                </a:solidFill>
              </a:rPr>
              <a:t>How is </a:t>
            </a:r>
            <a:r>
              <a:rPr lang="en-US" sz="1400" i="1" dirty="0" err="1">
                <a:solidFill>
                  <a:schemeClr val="bg1"/>
                </a:solidFill>
              </a:rPr>
              <a:t>phacomorphic</a:t>
            </a:r>
            <a:r>
              <a:rPr lang="en-US" sz="1400" i="1" dirty="0">
                <a:solidFill>
                  <a:schemeClr val="bg1"/>
                </a:solidFill>
              </a:rPr>
              <a:t> ACG managed?</a:t>
            </a:r>
          </a:p>
          <a:p>
            <a:r>
              <a:rPr lang="en-US" sz="1400" dirty="0">
                <a:solidFill>
                  <a:schemeClr val="bg1"/>
                </a:solidFill>
              </a:rPr>
              <a:t>The same way as PACG—LPI ASAP. The offending cataract should be removed once the eye quiets down. (Some </a:t>
            </a:r>
            <a:r>
              <a:rPr lang="en-US" sz="1400" dirty="0" err="1">
                <a:solidFill>
                  <a:schemeClr val="bg1"/>
                </a:solidFill>
              </a:rPr>
              <a:t>ophthos</a:t>
            </a:r>
            <a:r>
              <a:rPr lang="en-US" sz="1400" dirty="0">
                <a:solidFill>
                  <a:schemeClr val="bg1"/>
                </a:solidFill>
              </a:rPr>
              <a:t> forego the LPI and go straight to CE.) </a:t>
            </a:r>
          </a:p>
          <a:p>
            <a:endParaRPr lang="en-US" sz="1400" dirty="0">
              <a:solidFill>
                <a:schemeClr val="bg1"/>
              </a:solidFill>
            </a:endParaRPr>
          </a:p>
          <a:p>
            <a:r>
              <a:rPr lang="en-US" sz="1400" i="1" dirty="0">
                <a:solidFill>
                  <a:schemeClr val="bg1"/>
                </a:solidFill>
              </a:rPr>
              <a:t>Should </a:t>
            </a:r>
            <a:r>
              <a:rPr lang="en-US" sz="1400" i="1" dirty="0" err="1">
                <a:solidFill>
                  <a:schemeClr val="bg1"/>
                </a:solidFill>
              </a:rPr>
              <a:t>miotics</a:t>
            </a:r>
            <a:r>
              <a:rPr lang="en-US" sz="1400" i="1" dirty="0">
                <a:solidFill>
                  <a:schemeClr val="bg1"/>
                </a:solidFill>
              </a:rPr>
              <a:t> be employed?</a:t>
            </a:r>
          </a:p>
          <a:p>
            <a:r>
              <a:rPr lang="en-US" sz="1400" dirty="0">
                <a:solidFill>
                  <a:schemeClr val="bg1"/>
                </a:solidFill>
              </a:rPr>
              <a:t>No, because they will likely only narrow the angle more by allowing the lens to drift anteriorly. Further, their use may make the soon-to-occur CE more difficult.</a:t>
            </a:r>
          </a:p>
        </p:txBody>
      </p:sp>
    </p:spTree>
    <p:extLst>
      <p:ext uri="{BB962C8B-B14F-4D97-AF65-F5344CB8AC3E}">
        <p14:creationId xmlns:p14="http://schemas.microsoft.com/office/powerpoint/2010/main" val="3501081017"/>
      </p:ext>
    </p:extLst>
  </p:cSld>
  <p:clrMapOvr>
    <a:masterClrMapping/>
  </p:clrMapOvr>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014" name="Text Box 6"/>
          <p:cNvSpPr txBox="1">
            <a:spLocks noChangeArrowheads="1"/>
          </p:cNvSpPr>
          <p:nvPr/>
        </p:nvSpPr>
        <p:spPr bwMode="auto">
          <a:xfrm>
            <a:off x="533400" y="2356376"/>
            <a:ext cx="1005403"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t>Lens-</a:t>
            </a:r>
          </a:p>
          <a:p>
            <a:pPr algn="ctr" eaLnBrk="1" hangingPunct="1">
              <a:lnSpc>
                <a:spcPct val="80000"/>
              </a:lnSpc>
              <a:spcBef>
                <a:spcPct val="0"/>
              </a:spcBef>
              <a:buClrTx/>
              <a:buSzTx/>
              <a:buFontTx/>
              <a:buNone/>
            </a:pPr>
            <a:r>
              <a:rPr lang="en-US" altLang="en-US" sz="1800" dirty="0"/>
              <a:t>Induced</a:t>
            </a:r>
          </a:p>
        </p:txBody>
      </p:sp>
      <p:sp>
        <p:nvSpPr>
          <p:cNvPr id="43017" name="Text Box 14"/>
          <p:cNvSpPr txBox="1">
            <a:spLocks noChangeArrowheads="1"/>
          </p:cNvSpPr>
          <p:nvPr/>
        </p:nvSpPr>
        <p:spPr bwMode="auto">
          <a:xfrm>
            <a:off x="3026498" y="2365901"/>
            <a:ext cx="1633781"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Aphakic/</a:t>
            </a:r>
          </a:p>
          <a:p>
            <a:pPr algn="ctr" eaLnBrk="1" hangingPunct="1">
              <a:lnSpc>
                <a:spcPct val="80000"/>
              </a:lnSpc>
              <a:spcBef>
                <a:spcPct val="0"/>
              </a:spcBef>
              <a:buClrTx/>
              <a:buSzTx/>
              <a:buFontTx/>
              <a:buNone/>
            </a:pPr>
            <a:r>
              <a:rPr lang="en-US" altLang="en-US" sz="1800" dirty="0" err="1">
                <a:solidFill>
                  <a:schemeClr val="bg1">
                    <a:lumMod val="75000"/>
                  </a:schemeClr>
                </a:solidFill>
              </a:rPr>
              <a:t>Pseudophakic</a:t>
            </a:r>
            <a:endParaRPr lang="en-US" altLang="en-US" sz="1800" dirty="0">
              <a:solidFill>
                <a:schemeClr val="bg1">
                  <a:lumMod val="75000"/>
                </a:schemeClr>
              </a:solidFill>
            </a:endParaRPr>
          </a:p>
        </p:txBody>
      </p:sp>
      <p:sp>
        <p:nvSpPr>
          <p:cNvPr id="43031" name="Text Box 35"/>
          <p:cNvSpPr txBox="1">
            <a:spLocks noChangeArrowheads="1"/>
          </p:cNvSpPr>
          <p:nvPr/>
        </p:nvSpPr>
        <p:spPr bwMode="auto">
          <a:xfrm>
            <a:off x="1190847" y="1295400"/>
            <a:ext cx="2473754"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t>w/ Pupillary Block</a:t>
            </a:r>
          </a:p>
        </p:txBody>
      </p:sp>
      <p:sp>
        <p:nvSpPr>
          <p:cNvPr id="49" name="Rectangle 2">
            <a:extLst>
              <a:ext uri="{FF2B5EF4-FFF2-40B4-BE49-F238E27FC236}">
                <a16:creationId xmlns:a16="http://schemas.microsoft.com/office/drawing/2014/main" id="{240EE5BF-F7D2-4FC8-A5DD-F6B5423153C6}"/>
              </a:ext>
            </a:extLst>
          </p:cNvPr>
          <p:cNvSpPr>
            <a:spLocks noGrp="1" noChangeArrowheads="1"/>
          </p:cNvSpPr>
          <p:nvPr>
            <p:ph type="title"/>
          </p:nvPr>
        </p:nvSpPr>
        <p:spPr>
          <a:xfrm>
            <a:off x="457200" y="304800"/>
            <a:ext cx="7543800" cy="563562"/>
          </a:xfrm>
        </p:spPr>
        <p:txBody>
          <a:bodyPr/>
          <a:lstStyle/>
          <a:p>
            <a:pPr eaLnBrk="1" hangingPunct="1"/>
            <a:r>
              <a:rPr lang="en-US" altLang="en-US" sz="3500" dirty="0"/>
              <a:t>Q</a:t>
            </a:r>
          </a:p>
        </p:txBody>
      </p:sp>
      <p:sp>
        <p:nvSpPr>
          <p:cNvPr id="50" name="TextBox 49">
            <a:extLst>
              <a:ext uri="{FF2B5EF4-FFF2-40B4-BE49-F238E27FC236}">
                <a16:creationId xmlns:a16="http://schemas.microsoft.com/office/drawing/2014/main" id="{CF426230-46C8-405C-9015-99EF57762A2E}"/>
              </a:ext>
            </a:extLst>
          </p:cNvPr>
          <p:cNvSpPr txBox="1"/>
          <p:nvPr/>
        </p:nvSpPr>
        <p:spPr>
          <a:xfrm>
            <a:off x="2259496" y="189094"/>
            <a:ext cx="4607480" cy="400110"/>
          </a:xfrm>
          <a:prstGeom prst="rect">
            <a:avLst/>
          </a:prstGeom>
          <a:solidFill>
            <a:schemeClr val="accent1">
              <a:lumMod val="60000"/>
              <a:lumOff val="40000"/>
            </a:schemeClr>
          </a:solidFill>
        </p:spPr>
        <p:txBody>
          <a:bodyPr wrap="none" rtlCol="0">
            <a:spAutoFit/>
          </a:bodyPr>
          <a:lstStyle/>
          <a:p>
            <a:pPr algn="ctr"/>
            <a:r>
              <a:rPr lang="en-US" sz="2000" b="1" dirty="0"/>
              <a:t>Secondary Angle Closure Glaucoma</a:t>
            </a:r>
          </a:p>
        </p:txBody>
      </p:sp>
      <p:sp>
        <p:nvSpPr>
          <p:cNvPr id="2" name="TextBox 1">
            <a:extLst>
              <a:ext uri="{FF2B5EF4-FFF2-40B4-BE49-F238E27FC236}">
                <a16:creationId xmlns:a16="http://schemas.microsoft.com/office/drawing/2014/main" id="{A7E30BEC-923B-4C9A-A856-BDD0D882F6B8}"/>
              </a:ext>
            </a:extLst>
          </p:cNvPr>
          <p:cNvSpPr txBox="1"/>
          <p:nvPr/>
        </p:nvSpPr>
        <p:spPr>
          <a:xfrm>
            <a:off x="887305" y="2844119"/>
            <a:ext cx="1494320" cy="338554"/>
          </a:xfrm>
          <a:prstGeom prst="rect">
            <a:avLst/>
          </a:prstGeom>
          <a:noFill/>
        </p:spPr>
        <p:txBody>
          <a:bodyPr wrap="none" rtlCol="0">
            <a:spAutoFit/>
          </a:bodyPr>
          <a:lstStyle/>
          <a:p>
            <a:r>
              <a:rPr lang="en-US" sz="1600" dirty="0" err="1">
                <a:solidFill>
                  <a:schemeClr val="bg1">
                    <a:lumMod val="75000"/>
                  </a:schemeClr>
                </a:solidFill>
              </a:rPr>
              <a:t>Phacomorphic</a:t>
            </a:r>
            <a:endParaRPr lang="en-US" sz="1600" dirty="0">
              <a:solidFill>
                <a:schemeClr val="bg1">
                  <a:lumMod val="75000"/>
                </a:schemeClr>
              </a:solidFill>
            </a:endParaRPr>
          </a:p>
        </p:txBody>
      </p:sp>
      <p:sp>
        <p:nvSpPr>
          <p:cNvPr id="51" name="TextBox 50">
            <a:extLst>
              <a:ext uri="{FF2B5EF4-FFF2-40B4-BE49-F238E27FC236}">
                <a16:creationId xmlns:a16="http://schemas.microsoft.com/office/drawing/2014/main" id="{156069D4-340B-4160-A336-EBF73557CEE0}"/>
              </a:ext>
            </a:extLst>
          </p:cNvPr>
          <p:cNvSpPr txBox="1"/>
          <p:nvPr/>
        </p:nvSpPr>
        <p:spPr>
          <a:xfrm>
            <a:off x="884725" y="3175578"/>
            <a:ext cx="1519968" cy="338554"/>
          </a:xfrm>
          <a:prstGeom prst="rect">
            <a:avLst/>
          </a:prstGeom>
          <a:noFill/>
        </p:spPr>
        <p:txBody>
          <a:bodyPr wrap="none" rtlCol="0">
            <a:spAutoFit/>
          </a:bodyPr>
          <a:lstStyle/>
          <a:p>
            <a:r>
              <a:rPr lang="en-US" sz="1600" b="1" dirty="0"/>
              <a:t>Ectopia </a:t>
            </a:r>
            <a:r>
              <a:rPr lang="en-US" sz="1600" b="1" dirty="0" err="1"/>
              <a:t>lentis</a:t>
            </a:r>
            <a:endParaRPr lang="en-US" sz="1600" b="1" dirty="0"/>
          </a:p>
        </p:txBody>
      </p:sp>
      <p:cxnSp>
        <p:nvCxnSpPr>
          <p:cNvPr id="71" name="Straight Connector 70">
            <a:extLst>
              <a:ext uri="{FF2B5EF4-FFF2-40B4-BE49-F238E27FC236}">
                <a16:creationId xmlns:a16="http://schemas.microsoft.com/office/drawing/2014/main" id="{C104938D-BA8D-4E39-9D5F-9EE2012F2F3C}"/>
              </a:ext>
            </a:extLst>
          </p:cNvPr>
          <p:cNvCxnSpPr>
            <a:cxnSpLocks/>
          </p:cNvCxnSpPr>
          <p:nvPr/>
        </p:nvCxnSpPr>
        <p:spPr>
          <a:xfrm flipH="1">
            <a:off x="762665" y="3023488"/>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2A7E4E40-472F-4E50-8A7A-45C10FDD7171}"/>
              </a:ext>
            </a:extLst>
          </p:cNvPr>
          <p:cNvCxnSpPr>
            <a:cxnSpLocks/>
          </p:cNvCxnSpPr>
          <p:nvPr/>
        </p:nvCxnSpPr>
        <p:spPr>
          <a:xfrm flipH="1">
            <a:off x="762665" y="3347853"/>
            <a:ext cx="168274"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C3924889-45B9-4383-9C9E-48F0A9C27AD8}"/>
              </a:ext>
            </a:extLst>
          </p:cNvPr>
          <p:cNvCxnSpPr>
            <a:cxnSpLocks/>
          </p:cNvCxnSpPr>
          <p:nvPr/>
        </p:nvCxnSpPr>
        <p:spPr>
          <a:xfrm flipH="1">
            <a:off x="748719" y="2838976"/>
            <a:ext cx="13947" cy="5088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 name="Straight Arrow Connector 5">
            <a:extLst>
              <a:ext uri="{FF2B5EF4-FFF2-40B4-BE49-F238E27FC236}">
                <a16:creationId xmlns:a16="http://schemas.microsoft.com/office/drawing/2014/main" id="{A3439F0C-5143-461F-8F3C-2E830785DEFC}"/>
              </a:ext>
            </a:extLst>
          </p:cNvPr>
          <p:cNvCxnSpPr>
            <a:stCxn id="50" idx="2"/>
          </p:cNvCxnSpPr>
          <p:nvPr/>
        </p:nvCxnSpPr>
        <p:spPr>
          <a:xfrm flipH="1">
            <a:off x="2971800" y="589204"/>
            <a:ext cx="1591436" cy="706196"/>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6" name="Straight Arrow Connector 25">
            <a:extLst>
              <a:ext uri="{FF2B5EF4-FFF2-40B4-BE49-F238E27FC236}">
                <a16:creationId xmlns:a16="http://schemas.microsoft.com/office/drawing/2014/main" id="{B70E0124-9B84-41A5-8D84-A66B7838A706}"/>
              </a:ext>
            </a:extLst>
          </p:cNvPr>
          <p:cNvCxnSpPr>
            <a:cxnSpLocks/>
          </p:cNvCxnSpPr>
          <p:nvPr/>
        </p:nvCxnSpPr>
        <p:spPr>
          <a:xfrm flipH="1">
            <a:off x="1159539" y="1828800"/>
            <a:ext cx="1290435" cy="478059"/>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8" name="Straight Arrow Connector 27">
            <a:extLst>
              <a:ext uri="{FF2B5EF4-FFF2-40B4-BE49-F238E27FC236}">
                <a16:creationId xmlns:a16="http://schemas.microsoft.com/office/drawing/2014/main" id="{567A4249-5C59-4416-8A8E-1C35913900AB}"/>
              </a:ext>
            </a:extLst>
          </p:cNvPr>
          <p:cNvCxnSpPr>
            <a:cxnSpLocks/>
          </p:cNvCxnSpPr>
          <p:nvPr/>
        </p:nvCxnSpPr>
        <p:spPr>
          <a:xfrm>
            <a:off x="2449973" y="1832208"/>
            <a:ext cx="1268784"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21" name="Straight Arrow Connector 20">
            <a:extLst>
              <a:ext uri="{FF2B5EF4-FFF2-40B4-BE49-F238E27FC236}">
                <a16:creationId xmlns:a16="http://schemas.microsoft.com/office/drawing/2014/main" id="{5E33AEB6-AB6B-4304-B44B-E14BDAECF20A}"/>
              </a:ext>
            </a:extLst>
          </p:cNvPr>
          <p:cNvCxnSpPr>
            <a:cxnSpLocks/>
          </p:cNvCxnSpPr>
          <p:nvPr/>
        </p:nvCxnSpPr>
        <p:spPr>
          <a:xfrm>
            <a:off x="4572000" y="589204"/>
            <a:ext cx="1600200" cy="706196"/>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18" name="Text Box 36">
            <a:extLst>
              <a:ext uri="{FF2B5EF4-FFF2-40B4-BE49-F238E27FC236}">
                <a16:creationId xmlns:a16="http://schemas.microsoft.com/office/drawing/2014/main" id="{362B1808-42BE-4D1C-894B-40BD72FCD11D}"/>
              </a:ext>
            </a:extLst>
          </p:cNvPr>
          <p:cNvSpPr txBox="1">
            <a:spLocks noChangeArrowheads="1"/>
          </p:cNvSpPr>
          <p:nvPr/>
        </p:nvSpPr>
        <p:spPr bwMode="auto">
          <a:xfrm>
            <a:off x="5181600" y="1295400"/>
            <a:ext cx="2630848" cy="430887"/>
          </a:xfrm>
          <a:prstGeom prst="rect">
            <a:avLst/>
          </a:prstGeom>
          <a:noFill/>
          <a:ln w="952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solidFill>
                  <a:schemeClr val="bg1">
                    <a:lumMod val="75000"/>
                  </a:schemeClr>
                </a:solidFill>
              </a:rPr>
              <a:t>w/o Pupillary Block</a:t>
            </a:r>
          </a:p>
        </p:txBody>
      </p:sp>
      <p:sp>
        <p:nvSpPr>
          <p:cNvPr id="19" name="TextBox 18">
            <a:extLst>
              <a:ext uri="{FF2B5EF4-FFF2-40B4-BE49-F238E27FC236}">
                <a16:creationId xmlns:a16="http://schemas.microsoft.com/office/drawing/2014/main" id="{20F14707-6AB2-4CFA-894D-0A3851B594EA}"/>
              </a:ext>
            </a:extLst>
          </p:cNvPr>
          <p:cNvSpPr txBox="1"/>
          <p:nvPr/>
        </p:nvSpPr>
        <p:spPr>
          <a:xfrm>
            <a:off x="381000" y="3581400"/>
            <a:ext cx="7315200" cy="2800767"/>
          </a:xfrm>
          <a:prstGeom prst="rect">
            <a:avLst/>
          </a:prstGeom>
          <a:solidFill>
            <a:srgbClr val="FF99FF"/>
          </a:solidFill>
        </p:spPr>
        <p:txBody>
          <a:bodyPr wrap="square" rtlCol="0">
            <a:spAutoFit/>
          </a:bodyPr>
          <a:lstStyle/>
          <a:p>
            <a:r>
              <a:rPr lang="en-US" sz="1600" i="1" dirty="0">
                <a:solidFill>
                  <a:srgbClr val="0000FF"/>
                </a:solidFill>
              </a:rPr>
              <a:t>What is </a:t>
            </a:r>
            <a:r>
              <a:rPr lang="en-US" sz="1600" dirty="0">
                <a:solidFill>
                  <a:srgbClr val="0000FF"/>
                </a:solidFill>
              </a:rPr>
              <a:t>ectopia </a:t>
            </a:r>
            <a:r>
              <a:rPr lang="en-US" sz="1600" dirty="0" err="1">
                <a:solidFill>
                  <a:srgbClr val="0000FF"/>
                </a:solidFill>
              </a:rPr>
              <a:t>lentis</a:t>
            </a:r>
            <a:r>
              <a:rPr lang="en-US" sz="1600" i="1" dirty="0">
                <a:solidFill>
                  <a:srgbClr val="0000FF"/>
                </a:solidFill>
              </a:rPr>
              <a:t>?</a:t>
            </a:r>
            <a:endParaRPr lang="en-US" sz="1600" i="1" dirty="0">
              <a:solidFill>
                <a:srgbClr val="FF99FF"/>
              </a:solidFill>
            </a:endParaRPr>
          </a:p>
          <a:p>
            <a:r>
              <a:rPr lang="en-US" sz="1600" dirty="0">
                <a:solidFill>
                  <a:srgbClr val="FF99FF"/>
                </a:solidFill>
              </a:rPr>
              <a:t>Displacement of the lens from its normal anatomic position</a:t>
            </a:r>
          </a:p>
          <a:p>
            <a:endParaRPr lang="en-US" sz="1600" dirty="0">
              <a:solidFill>
                <a:srgbClr val="FF99FF"/>
              </a:solidFill>
            </a:endParaRPr>
          </a:p>
          <a:p>
            <a:r>
              <a:rPr lang="en-US" sz="1600" i="1" dirty="0">
                <a:solidFill>
                  <a:srgbClr val="FF99FF"/>
                </a:solidFill>
              </a:rPr>
              <a:t>With regard to lens ‘displacement’—what do the following terms mean?</a:t>
            </a:r>
          </a:p>
          <a:p>
            <a:r>
              <a:rPr lang="en-US" sz="1600" i="1" dirty="0">
                <a:solidFill>
                  <a:srgbClr val="FF99FF"/>
                </a:solidFill>
              </a:rPr>
              <a:t>--</a:t>
            </a:r>
            <a:r>
              <a:rPr lang="en-US" sz="1600" i="1" dirty="0" err="1">
                <a:solidFill>
                  <a:srgbClr val="FF99FF"/>
                </a:solidFill>
              </a:rPr>
              <a:t>Sublux</a:t>
            </a:r>
            <a:r>
              <a:rPr lang="en-US" sz="1600" i="1" dirty="0">
                <a:solidFill>
                  <a:srgbClr val="FF99FF"/>
                </a:solidFill>
              </a:rPr>
              <a:t>(at)ed: </a:t>
            </a:r>
            <a:r>
              <a:rPr lang="en-US" sz="1600" dirty="0">
                <a:solidFill>
                  <a:srgbClr val="FF99FF"/>
                </a:solidFill>
              </a:rPr>
              <a:t>The lens is partially displaced, but remains in the ‘general area’</a:t>
            </a:r>
          </a:p>
          <a:p>
            <a:r>
              <a:rPr lang="en-US" sz="1600" i="1" dirty="0">
                <a:solidFill>
                  <a:srgbClr val="FF99FF"/>
                </a:solidFill>
              </a:rPr>
              <a:t>--Lux(at)ed: </a:t>
            </a:r>
            <a:r>
              <a:rPr lang="en-US" sz="1600" dirty="0">
                <a:solidFill>
                  <a:srgbClr val="FF99FF"/>
                </a:solidFill>
              </a:rPr>
              <a:t>The lens is dislocated—completely removed from the pupillary aperture. All zonular attachments have been disrupted.</a:t>
            </a:r>
          </a:p>
          <a:p>
            <a:endParaRPr lang="en-US" sz="1600" i="1" dirty="0">
              <a:solidFill>
                <a:srgbClr val="FF99FF"/>
              </a:solidFill>
            </a:endParaRPr>
          </a:p>
          <a:p>
            <a:r>
              <a:rPr lang="en-US" sz="1600" i="1" dirty="0">
                <a:solidFill>
                  <a:srgbClr val="FF99FF"/>
                </a:solidFill>
              </a:rPr>
              <a:t>How does ectopia </a:t>
            </a:r>
            <a:r>
              <a:rPr lang="en-US" sz="1600" i="1" dirty="0" err="1">
                <a:solidFill>
                  <a:srgbClr val="FF99FF"/>
                </a:solidFill>
              </a:rPr>
              <a:t>lentis</a:t>
            </a:r>
            <a:r>
              <a:rPr lang="en-US" sz="1600" i="1" dirty="0">
                <a:solidFill>
                  <a:srgbClr val="FF99FF"/>
                </a:solidFill>
              </a:rPr>
              <a:t> lead to pupillary block and ACG?</a:t>
            </a:r>
          </a:p>
          <a:p>
            <a:r>
              <a:rPr lang="en-US" sz="1600" dirty="0">
                <a:solidFill>
                  <a:srgbClr val="FF99FF"/>
                </a:solidFill>
              </a:rPr>
              <a:t>By allowing the displaced lens to move into and blocks the pupil, producing the pressure gradient, with subsequent iris </a:t>
            </a:r>
            <a:r>
              <a:rPr lang="en-US" sz="1600" dirty="0" err="1">
                <a:solidFill>
                  <a:srgbClr val="FF99FF"/>
                </a:solidFill>
              </a:rPr>
              <a:t>bombé</a:t>
            </a:r>
            <a:r>
              <a:rPr lang="en-US" sz="1600" dirty="0">
                <a:solidFill>
                  <a:srgbClr val="FF99FF"/>
                </a:solidFill>
              </a:rPr>
              <a:t> and angle closure</a:t>
            </a:r>
          </a:p>
        </p:txBody>
      </p:sp>
      <p:sp>
        <p:nvSpPr>
          <p:cNvPr id="22" name="Oval 21">
            <a:extLst>
              <a:ext uri="{FF2B5EF4-FFF2-40B4-BE49-F238E27FC236}">
                <a16:creationId xmlns:a16="http://schemas.microsoft.com/office/drawing/2014/main" id="{A8B47573-D3D9-4D47-9E08-BED8FABB2FE0}"/>
              </a:ext>
            </a:extLst>
          </p:cNvPr>
          <p:cNvSpPr/>
          <p:nvPr/>
        </p:nvSpPr>
        <p:spPr>
          <a:xfrm>
            <a:off x="808522" y="3093379"/>
            <a:ext cx="1641452" cy="533397"/>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182787739"/>
      </p:ext>
    </p:extLst>
  </p:cSld>
  <p:clrMapOvr>
    <a:masterClrMapping/>
  </p:clrMapOvr>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014" name="Text Box 6"/>
          <p:cNvSpPr txBox="1">
            <a:spLocks noChangeArrowheads="1"/>
          </p:cNvSpPr>
          <p:nvPr/>
        </p:nvSpPr>
        <p:spPr bwMode="auto">
          <a:xfrm>
            <a:off x="533400" y="2356376"/>
            <a:ext cx="1005403"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t>Lens-</a:t>
            </a:r>
          </a:p>
          <a:p>
            <a:pPr algn="ctr" eaLnBrk="1" hangingPunct="1">
              <a:lnSpc>
                <a:spcPct val="80000"/>
              </a:lnSpc>
              <a:spcBef>
                <a:spcPct val="0"/>
              </a:spcBef>
              <a:buClrTx/>
              <a:buSzTx/>
              <a:buFontTx/>
              <a:buNone/>
            </a:pPr>
            <a:r>
              <a:rPr lang="en-US" altLang="en-US" sz="1800" dirty="0"/>
              <a:t>Induced</a:t>
            </a:r>
          </a:p>
        </p:txBody>
      </p:sp>
      <p:sp>
        <p:nvSpPr>
          <p:cNvPr id="43017" name="Text Box 14"/>
          <p:cNvSpPr txBox="1">
            <a:spLocks noChangeArrowheads="1"/>
          </p:cNvSpPr>
          <p:nvPr/>
        </p:nvSpPr>
        <p:spPr bwMode="auto">
          <a:xfrm>
            <a:off x="3026498" y="2365901"/>
            <a:ext cx="1633781"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Aphakic/</a:t>
            </a:r>
          </a:p>
          <a:p>
            <a:pPr algn="ctr" eaLnBrk="1" hangingPunct="1">
              <a:lnSpc>
                <a:spcPct val="80000"/>
              </a:lnSpc>
              <a:spcBef>
                <a:spcPct val="0"/>
              </a:spcBef>
              <a:buClrTx/>
              <a:buSzTx/>
              <a:buFontTx/>
              <a:buNone/>
            </a:pPr>
            <a:r>
              <a:rPr lang="en-US" altLang="en-US" sz="1800" dirty="0" err="1">
                <a:solidFill>
                  <a:schemeClr val="bg1">
                    <a:lumMod val="75000"/>
                  </a:schemeClr>
                </a:solidFill>
              </a:rPr>
              <a:t>Pseudophakic</a:t>
            </a:r>
            <a:endParaRPr lang="en-US" altLang="en-US" sz="1800" dirty="0">
              <a:solidFill>
                <a:schemeClr val="bg1">
                  <a:lumMod val="75000"/>
                </a:schemeClr>
              </a:solidFill>
            </a:endParaRPr>
          </a:p>
        </p:txBody>
      </p:sp>
      <p:sp>
        <p:nvSpPr>
          <p:cNvPr id="43031" name="Text Box 35"/>
          <p:cNvSpPr txBox="1">
            <a:spLocks noChangeArrowheads="1"/>
          </p:cNvSpPr>
          <p:nvPr/>
        </p:nvSpPr>
        <p:spPr bwMode="auto">
          <a:xfrm>
            <a:off x="1190847" y="1295400"/>
            <a:ext cx="2473754"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t>w/ Pupillary Block</a:t>
            </a:r>
          </a:p>
        </p:txBody>
      </p:sp>
      <p:sp>
        <p:nvSpPr>
          <p:cNvPr id="49" name="Rectangle 2">
            <a:extLst>
              <a:ext uri="{FF2B5EF4-FFF2-40B4-BE49-F238E27FC236}">
                <a16:creationId xmlns:a16="http://schemas.microsoft.com/office/drawing/2014/main" id="{240EE5BF-F7D2-4FC8-A5DD-F6B5423153C6}"/>
              </a:ext>
            </a:extLst>
          </p:cNvPr>
          <p:cNvSpPr>
            <a:spLocks noGrp="1" noChangeArrowheads="1"/>
          </p:cNvSpPr>
          <p:nvPr>
            <p:ph type="title"/>
          </p:nvPr>
        </p:nvSpPr>
        <p:spPr>
          <a:xfrm>
            <a:off x="457200" y="304800"/>
            <a:ext cx="7543800" cy="563562"/>
          </a:xfrm>
        </p:spPr>
        <p:txBody>
          <a:bodyPr/>
          <a:lstStyle/>
          <a:p>
            <a:pPr eaLnBrk="1" hangingPunct="1"/>
            <a:r>
              <a:rPr lang="en-US" altLang="en-US" sz="3500" dirty="0"/>
              <a:t>A</a:t>
            </a:r>
          </a:p>
        </p:txBody>
      </p:sp>
      <p:sp>
        <p:nvSpPr>
          <p:cNvPr id="50" name="TextBox 49">
            <a:extLst>
              <a:ext uri="{FF2B5EF4-FFF2-40B4-BE49-F238E27FC236}">
                <a16:creationId xmlns:a16="http://schemas.microsoft.com/office/drawing/2014/main" id="{CF426230-46C8-405C-9015-99EF57762A2E}"/>
              </a:ext>
            </a:extLst>
          </p:cNvPr>
          <p:cNvSpPr txBox="1"/>
          <p:nvPr/>
        </p:nvSpPr>
        <p:spPr>
          <a:xfrm>
            <a:off x="2259496" y="189094"/>
            <a:ext cx="4607480" cy="400110"/>
          </a:xfrm>
          <a:prstGeom prst="rect">
            <a:avLst/>
          </a:prstGeom>
          <a:solidFill>
            <a:schemeClr val="accent1">
              <a:lumMod val="60000"/>
              <a:lumOff val="40000"/>
            </a:schemeClr>
          </a:solidFill>
        </p:spPr>
        <p:txBody>
          <a:bodyPr wrap="none" rtlCol="0">
            <a:spAutoFit/>
          </a:bodyPr>
          <a:lstStyle/>
          <a:p>
            <a:pPr algn="ctr"/>
            <a:r>
              <a:rPr lang="en-US" sz="2000" b="1" dirty="0"/>
              <a:t>Secondary Angle Closure Glaucoma</a:t>
            </a:r>
          </a:p>
        </p:txBody>
      </p:sp>
      <p:sp>
        <p:nvSpPr>
          <p:cNvPr id="2" name="TextBox 1">
            <a:extLst>
              <a:ext uri="{FF2B5EF4-FFF2-40B4-BE49-F238E27FC236}">
                <a16:creationId xmlns:a16="http://schemas.microsoft.com/office/drawing/2014/main" id="{A7E30BEC-923B-4C9A-A856-BDD0D882F6B8}"/>
              </a:ext>
            </a:extLst>
          </p:cNvPr>
          <p:cNvSpPr txBox="1"/>
          <p:nvPr/>
        </p:nvSpPr>
        <p:spPr>
          <a:xfrm>
            <a:off x="887305" y="2844119"/>
            <a:ext cx="1494320" cy="338554"/>
          </a:xfrm>
          <a:prstGeom prst="rect">
            <a:avLst/>
          </a:prstGeom>
          <a:noFill/>
        </p:spPr>
        <p:txBody>
          <a:bodyPr wrap="none" rtlCol="0">
            <a:spAutoFit/>
          </a:bodyPr>
          <a:lstStyle/>
          <a:p>
            <a:r>
              <a:rPr lang="en-US" sz="1600" dirty="0" err="1">
                <a:solidFill>
                  <a:schemeClr val="bg1">
                    <a:lumMod val="75000"/>
                  </a:schemeClr>
                </a:solidFill>
              </a:rPr>
              <a:t>Phacomorphic</a:t>
            </a:r>
            <a:endParaRPr lang="en-US" sz="1600" dirty="0">
              <a:solidFill>
                <a:schemeClr val="bg1">
                  <a:lumMod val="75000"/>
                </a:schemeClr>
              </a:solidFill>
            </a:endParaRPr>
          </a:p>
        </p:txBody>
      </p:sp>
      <p:sp>
        <p:nvSpPr>
          <p:cNvPr id="51" name="TextBox 50">
            <a:extLst>
              <a:ext uri="{FF2B5EF4-FFF2-40B4-BE49-F238E27FC236}">
                <a16:creationId xmlns:a16="http://schemas.microsoft.com/office/drawing/2014/main" id="{156069D4-340B-4160-A336-EBF73557CEE0}"/>
              </a:ext>
            </a:extLst>
          </p:cNvPr>
          <p:cNvSpPr txBox="1"/>
          <p:nvPr/>
        </p:nvSpPr>
        <p:spPr>
          <a:xfrm>
            <a:off x="884725" y="3175578"/>
            <a:ext cx="1519968" cy="338554"/>
          </a:xfrm>
          <a:prstGeom prst="rect">
            <a:avLst/>
          </a:prstGeom>
          <a:noFill/>
        </p:spPr>
        <p:txBody>
          <a:bodyPr wrap="none" rtlCol="0">
            <a:spAutoFit/>
          </a:bodyPr>
          <a:lstStyle/>
          <a:p>
            <a:r>
              <a:rPr lang="en-US" sz="1600" b="1" dirty="0"/>
              <a:t>Ectopia </a:t>
            </a:r>
            <a:r>
              <a:rPr lang="en-US" sz="1600" b="1" dirty="0" err="1"/>
              <a:t>lentis</a:t>
            </a:r>
            <a:endParaRPr lang="en-US" sz="1600" b="1" dirty="0"/>
          </a:p>
        </p:txBody>
      </p:sp>
      <p:cxnSp>
        <p:nvCxnSpPr>
          <p:cNvPr id="71" name="Straight Connector 70">
            <a:extLst>
              <a:ext uri="{FF2B5EF4-FFF2-40B4-BE49-F238E27FC236}">
                <a16:creationId xmlns:a16="http://schemas.microsoft.com/office/drawing/2014/main" id="{C104938D-BA8D-4E39-9D5F-9EE2012F2F3C}"/>
              </a:ext>
            </a:extLst>
          </p:cNvPr>
          <p:cNvCxnSpPr>
            <a:cxnSpLocks/>
          </p:cNvCxnSpPr>
          <p:nvPr/>
        </p:nvCxnSpPr>
        <p:spPr>
          <a:xfrm flipH="1">
            <a:off x="762665" y="3023488"/>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2A7E4E40-472F-4E50-8A7A-45C10FDD7171}"/>
              </a:ext>
            </a:extLst>
          </p:cNvPr>
          <p:cNvCxnSpPr>
            <a:cxnSpLocks/>
          </p:cNvCxnSpPr>
          <p:nvPr/>
        </p:nvCxnSpPr>
        <p:spPr>
          <a:xfrm flipH="1">
            <a:off x="762665" y="3347853"/>
            <a:ext cx="168274"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C3924889-45B9-4383-9C9E-48F0A9C27AD8}"/>
              </a:ext>
            </a:extLst>
          </p:cNvPr>
          <p:cNvCxnSpPr>
            <a:cxnSpLocks/>
          </p:cNvCxnSpPr>
          <p:nvPr/>
        </p:nvCxnSpPr>
        <p:spPr>
          <a:xfrm flipH="1">
            <a:off x="748719" y="2838976"/>
            <a:ext cx="13947" cy="5088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 name="Straight Arrow Connector 5">
            <a:extLst>
              <a:ext uri="{FF2B5EF4-FFF2-40B4-BE49-F238E27FC236}">
                <a16:creationId xmlns:a16="http://schemas.microsoft.com/office/drawing/2014/main" id="{A3439F0C-5143-461F-8F3C-2E830785DEFC}"/>
              </a:ext>
            </a:extLst>
          </p:cNvPr>
          <p:cNvCxnSpPr>
            <a:stCxn id="50" idx="2"/>
          </p:cNvCxnSpPr>
          <p:nvPr/>
        </p:nvCxnSpPr>
        <p:spPr>
          <a:xfrm flipH="1">
            <a:off x="2971800" y="589204"/>
            <a:ext cx="1591436" cy="706196"/>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6" name="Straight Arrow Connector 25">
            <a:extLst>
              <a:ext uri="{FF2B5EF4-FFF2-40B4-BE49-F238E27FC236}">
                <a16:creationId xmlns:a16="http://schemas.microsoft.com/office/drawing/2014/main" id="{B70E0124-9B84-41A5-8D84-A66B7838A706}"/>
              </a:ext>
            </a:extLst>
          </p:cNvPr>
          <p:cNvCxnSpPr>
            <a:cxnSpLocks/>
          </p:cNvCxnSpPr>
          <p:nvPr/>
        </p:nvCxnSpPr>
        <p:spPr>
          <a:xfrm flipH="1">
            <a:off x="1159539" y="1828800"/>
            <a:ext cx="1290435" cy="478059"/>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8" name="Straight Arrow Connector 27">
            <a:extLst>
              <a:ext uri="{FF2B5EF4-FFF2-40B4-BE49-F238E27FC236}">
                <a16:creationId xmlns:a16="http://schemas.microsoft.com/office/drawing/2014/main" id="{567A4249-5C59-4416-8A8E-1C35913900AB}"/>
              </a:ext>
            </a:extLst>
          </p:cNvPr>
          <p:cNvCxnSpPr>
            <a:cxnSpLocks/>
          </p:cNvCxnSpPr>
          <p:nvPr/>
        </p:nvCxnSpPr>
        <p:spPr>
          <a:xfrm>
            <a:off x="2449973" y="1832208"/>
            <a:ext cx="1268784"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21" name="Straight Arrow Connector 20">
            <a:extLst>
              <a:ext uri="{FF2B5EF4-FFF2-40B4-BE49-F238E27FC236}">
                <a16:creationId xmlns:a16="http://schemas.microsoft.com/office/drawing/2014/main" id="{5E33AEB6-AB6B-4304-B44B-E14BDAECF20A}"/>
              </a:ext>
            </a:extLst>
          </p:cNvPr>
          <p:cNvCxnSpPr>
            <a:cxnSpLocks/>
          </p:cNvCxnSpPr>
          <p:nvPr/>
        </p:nvCxnSpPr>
        <p:spPr>
          <a:xfrm>
            <a:off x="4572000" y="589204"/>
            <a:ext cx="1600200" cy="706196"/>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18" name="Text Box 36">
            <a:extLst>
              <a:ext uri="{FF2B5EF4-FFF2-40B4-BE49-F238E27FC236}">
                <a16:creationId xmlns:a16="http://schemas.microsoft.com/office/drawing/2014/main" id="{362B1808-42BE-4D1C-894B-40BD72FCD11D}"/>
              </a:ext>
            </a:extLst>
          </p:cNvPr>
          <p:cNvSpPr txBox="1">
            <a:spLocks noChangeArrowheads="1"/>
          </p:cNvSpPr>
          <p:nvPr/>
        </p:nvSpPr>
        <p:spPr bwMode="auto">
          <a:xfrm>
            <a:off x="5181600" y="1295400"/>
            <a:ext cx="2630848" cy="430887"/>
          </a:xfrm>
          <a:prstGeom prst="rect">
            <a:avLst/>
          </a:prstGeom>
          <a:noFill/>
          <a:ln w="952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solidFill>
                  <a:schemeClr val="bg1">
                    <a:lumMod val="75000"/>
                  </a:schemeClr>
                </a:solidFill>
              </a:rPr>
              <a:t>w/o Pupillary Block</a:t>
            </a:r>
          </a:p>
        </p:txBody>
      </p:sp>
      <p:sp>
        <p:nvSpPr>
          <p:cNvPr id="19" name="TextBox 18">
            <a:extLst>
              <a:ext uri="{FF2B5EF4-FFF2-40B4-BE49-F238E27FC236}">
                <a16:creationId xmlns:a16="http://schemas.microsoft.com/office/drawing/2014/main" id="{20F14707-6AB2-4CFA-894D-0A3851B594EA}"/>
              </a:ext>
            </a:extLst>
          </p:cNvPr>
          <p:cNvSpPr txBox="1"/>
          <p:nvPr/>
        </p:nvSpPr>
        <p:spPr>
          <a:xfrm>
            <a:off x="381000" y="3581400"/>
            <a:ext cx="7315200" cy="2800767"/>
          </a:xfrm>
          <a:prstGeom prst="rect">
            <a:avLst/>
          </a:prstGeom>
          <a:solidFill>
            <a:srgbClr val="FF99FF"/>
          </a:solidFill>
        </p:spPr>
        <p:txBody>
          <a:bodyPr wrap="square" rtlCol="0">
            <a:spAutoFit/>
          </a:bodyPr>
          <a:lstStyle/>
          <a:p>
            <a:r>
              <a:rPr lang="en-US" sz="1600" i="1" dirty="0">
                <a:solidFill>
                  <a:srgbClr val="0000FF"/>
                </a:solidFill>
              </a:rPr>
              <a:t>What is </a:t>
            </a:r>
            <a:r>
              <a:rPr lang="en-US" sz="1600" dirty="0">
                <a:solidFill>
                  <a:srgbClr val="0000FF"/>
                </a:solidFill>
              </a:rPr>
              <a:t>ectopia </a:t>
            </a:r>
            <a:r>
              <a:rPr lang="en-US" sz="1600" dirty="0" err="1">
                <a:solidFill>
                  <a:srgbClr val="0000FF"/>
                </a:solidFill>
              </a:rPr>
              <a:t>lentis</a:t>
            </a:r>
            <a:r>
              <a:rPr lang="en-US" sz="1600" i="1" dirty="0">
                <a:solidFill>
                  <a:srgbClr val="0000FF"/>
                </a:solidFill>
              </a:rPr>
              <a:t>?</a:t>
            </a:r>
          </a:p>
          <a:p>
            <a:r>
              <a:rPr lang="en-US" sz="1600" dirty="0">
                <a:solidFill>
                  <a:srgbClr val="0000FF"/>
                </a:solidFill>
              </a:rPr>
              <a:t>Displacement of the lens from its normal anatomic position</a:t>
            </a:r>
            <a:endParaRPr lang="en-US" sz="1600" dirty="0">
              <a:solidFill>
                <a:srgbClr val="FF99FF"/>
              </a:solidFill>
            </a:endParaRPr>
          </a:p>
          <a:p>
            <a:endParaRPr lang="en-US" sz="1600" dirty="0">
              <a:solidFill>
                <a:srgbClr val="FF99FF"/>
              </a:solidFill>
            </a:endParaRPr>
          </a:p>
          <a:p>
            <a:r>
              <a:rPr lang="en-US" sz="1600" i="1" dirty="0">
                <a:solidFill>
                  <a:srgbClr val="FF99FF"/>
                </a:solidFill>
              </a:rPr>
              <a:t>With regard to lens ‘displacement’—what do the following terms mean?</a:t>
            </a:r>
          </a:p>
          <a:p>
            <a:r>
              <a:rPr lang="en-US" sz="1600" i="1" dirty="0">
                <a:solidFill>
                  <a:srgbClr val="FF99FF"/>
                </a:solidFill>
              </a:rPr>
              <a:t>--</a:t>
            </a:r>
            <a:r>
              <a:rPr lang="en-US" sz="1600" i="1" dirty="0" err="1">
                <a:solidFill>
                  <a:srgbClr val="FF99FF"/>
                </a:solidFill>
              </a:rPr>
              <a:t>Sublux</a:t>
            </a:r>
            <a:r>
              <a:rPr lang="en-US" sz="1600" i="1" dirty="0">
                <a:solidFill>
                  <a:srgbClr val="FF99FF"/>
                </a:solidFill>
              </a:rPr>
              <a:t>(at)ed: </a:t>
            </a:r>
            <a:r>
              <a:rPr lang="en-US" sz="1600" dirty="0">
                <a:solidFill>
                  <a:srgbClr val="FF99FF"/>
                </a:solidFill>
              </a:rPr>
              <a:t>The lens is partially displaced, but remains in the ‘general area’</a:t>
            </a:r>
          </a:p>
          <a:p>
            <a:r>
              <a:rPr lang="en-US" sz="1600" i="1" dirty="0">
                <a:solidFill>
                  <a:srgbClr val="FF99FF"/>
                </a:solidFill>
              </a:rPr>
              <a:t>--Lux(at)ed: </a:t>
            </a:r>
            <a:r>
              <a:rPr lang="en-US" sz="1600" dirty="0">
                <a:solidFill>
                  <a:srgbClr val="FF99FF"/>
                </a:solidFill>
              </a:rPr>
              <a:t>The lens is dislocated—completely removed from the pupillary aperture. All zonular attachments have been disrupted.</a:t>
            </a:r>
          </a:p>
          <a:p>
            <a:endParaRPr lang="en-US" sz="1600" i="1" dirty="0">
              <a:solidFill>
                <a:srgbClr val="FF99FF"/>
              </a:solidFill>
            </a:endParaRPr>
          </a:p>
          <a:p>
            <a:r>
              <a:rPr lang="en-US" sz="1600" i="1" dirty="0">
                <a:solidFill>
                  <a:srgbClr val="FF99FF"/>
                </a:solidFill>
              </a:rPr>
              <a:t>How does ectopia </a:t>
            </a:r>
            <a:r>
              <a:rPr lang="en-US" sz="1600" i="1" dirty="0" err="1">
                <a:solidFill>
                  <a:srgbClr val="FF99FF"/>
                </a:solidFill>
              </a:rPr>
              <a:t>lentis</a:t>
            </a:r>
            <a:r>
              <a:rPr lang="en-US" sz="1600" i="1" dirty="0">
                <a:solidFill>
                  <a:srgbClr val="FF99FF"/>
                </a:solidFill>
              </a:rPr>
              <a:t> lead to pupillary block and ACG?</a:t>
            </a:r>
          </a:p>
          <a:p>
            <a:r>
              <a:rPr lang="en-US" sz="1600" dirty="0">
                <a:solidFill>
                  <a:srgbClr val="FF99FF"/>
                </a:solidFill>
              </a:rPr>
              <a:t>By allowing the displaced lens to move into and blocks the pupil, producing the pressure gradient, with subsequent iris </a:t>
            </a:r>
            <a:r>
              <a:rPr lang="en-US" sz="1600" dirty="0" err="1">
                <a:solidFill>
                  <a:srgbClr val="FF99FF"/>
                </a:solidFill>
              </a:rPr>
              <a:t>bombé</a:t>
            </a:r>
            <a:r>
              <a:rPr lang="en-US" sz="1600" dirty="0">
                <a:solidFill>
                  <a:srgbClr val="FF99FF"/>
                </a:solidFill>
              </a:rPr>
              <a:t> and angle closure</a:t>
            </a:r>
          </a:p>
        </p:txBody>
      </p:sp>
      <p:sp>
        <p:nvSpPr>
          <p:cNvPr id="22" name="Oval 21">
            <a:extLst>
              <a:ext uri="{FF2B5EF4-FFF2-40B4-BE49-F238E27FC236}">
                <a16:creationId xmlns:a16="http://schemas.microsoft.com/office/drawing/2014/main" id="{A8B47573-D3D9-4D47-9E08-BED8FABB2FE0}"/>
              </a:ext>
            </a:extLst>
          </p:cNvPr>
          <p:cNvSpPr/>
          <p:nvPr/>
        </p:nvSpPr>
        <p:spPr>
          <a:xfrm>
            <a:off x="808522" y="3093379"/>
            <a:ext cx="1641452" cy="533397"/>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837853780"/>
      </p:ext>
    </p:extLst>
  </p:cSld>
  <p:clrMapOvr>
    <a:masterClrMapping/>
  </p:clrMapOvr>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014" name="Text Box 6"/>
          <p:cNvSpPr txBox="1">
            <a:spLocks noChangeArrowheads="1"/>
          </p:cNvSpPr>
          <p:nvPr/>
        </p:nvSpPr>
        <p:spPr bwMode="auto">
          <a:xfrm>
            <a:off x="533400" y="2356376"/>
            <a:ext cx="1005403"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t>Lens-</a:t>
            </a:r>
          </a:p>
          <a:p>
            <a:pPr algn="ctr" eaLnBrk="1" hangingPunct="1">
              <a:lnSpc>
                <a:spcPct val="80000"/>
              </a:lnSpc>
              <a:spcBef>
                <a:spcPct val="0"/>
              </a:spcBef>
              <a:buClrTx/>
              <a:buSzTx/>
              <a:buFontTx/>
              <a:buNone/>
            </a:pPr>
            <a:r>
              <a:rPr lang="en-US" altLang="en-US" sz="1800" dirty="0"/>
              <a:t>Induced</a:t>
            </a:r>
          </a:p>
        </p:txBody>
      </p:sp>
      <p:sp>
        <p:nvSpPr>
          <p:cNvPr id="43017" name="Text Box 14"/>
          <p:cNvSpPr txBox="1">
            <a:spLocks noChangeArrowheads="1"/>
          </p:cNvSpPr>
          <p:nvPr/>
        </p:nvSpPr>
        <p:spPr bwMode="auto">
          <a:xfrm>
            <a:off x="3026498" y="2365901"/>
            <a:ext cx="1633781"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Aphakic/</a:t>
            </a:r>
          </a:p>
          <a:p>
            <a:pPr algn="ctr" eaLnBrk="1" hangingPunct="1">
              <a:lnSpc>
                <a:spcPct val="80000"/>
              </a:lnSpc>
              <a:spcBef>
                <a:spcPct val="0"/>
              </a:spcBef>
              <a:buClrTx/>
              <a:buSzTx/>
              <a:buFontTx/>
              <a:buNone/>
            </a:pPr>
            <a:r>
              <a:rPr lang="en-US" altLang="en-US" sz="1800" dirty="0" err="1">
                <a:solidFill>
                  <a:schemeClr val="bg1">
                    <a:lumMod val="75000"/>
                  </a:schemeClr>
                </a:solidFill>
              </a:rPr>
              <a:t>Pseudophakic</a:t>
            </a:r>
            <a:endParaRPr lang="en-US" altLang="en-US" sz="1800" dirty="0">
              <a:solidFill>
                <a:schemeClr val="bg1">
                  <a:lumMod val="75000"/>
                </a:schemeClr>
              </a:solidFill>
            </a:endParaRPr>
          </a:p>
        </p:txBody>
      </p:sp>
      <p:sp>
        <p:nvSpPr>
          <p:cNvPr id="43031" name="Text Box 35"/>
          <p:cNvSpPr txBox="1">
            <a:spLocks noChangeArrowheads="1"/>
          </p:cNvSpPr>
          <p:nvPr/>
        </p:nvSpPr>
        <p:spPr bwMode="auto">
          <a:xfrm>
            <a:off x="1190847" y="1295400"/>
            <a:ext cx="2473754"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t>w/ Pupillary Block</a:t>
            </a:r>
          </a:p>
        </p:txBody>
      </p:sp>
      <p:sp>
        <p:nvSpPr>
          <p:cNvPr id="49" name="Rectangle 2">
            <a:extLst>
              <a:ext uri="{FF2B5EF4-FFF2-40B4-BE49-F238E27FC236}">
                <a16:creationId xmlns:a16="http://schemas.microsoft.com/office/drawing/2014/main" id="{240EE5BF-F7D2-4FC8-A5DD-F6B5423153C6}"/>
              </a:ext>
            </a:extLst>
          </p:cNvPr>
          <p:cNvSpPr>
            <a:spLocks noGrp="1" noChangeArrowheads="1"/>
          </p:cNvSpPr>
          <p:nvPr>
            <p:ph type="title"/>
          </p:nvPr>
        </p:nvSpPr>
        <p:spPr>
          <a:xfrm>
            <a:off x="457200" y="304800"/>
            <a:ext cx="7543800" cy="563562"/>
          </a:xfrm>
        </p:spPr>
        <p:txBody>
          <a:bodyPr/>
          <a:lstStyle/>
          <a:p>
            <a:pPr eaLnBrk="1" hangingPunct="1"/>
            <a:r>
              <a:rPr lang="en-US" altLang="en-US" sz="3500" dirty="0"/>
              <a:t>Q</a:t>
            </a:r>
          </a:p>
        </p:txBody>
      </p:sp>
      <p:sp>
        <p:nvSpPr>
          <p:cNvPr id="50" name="TextBox 49">
            <a:extLst>
              <a:ext uri="{FF2B5EF4-FFF2-40B4-BE49-F238E27FC236}">
                <a16:creationId xmlns:a16="http://schemas.microsoft.com/office/drawing/2014/main" id="{CF426230-46C8-405C-9015-99EF57762A2E}"/>
              </a:ext>
            </a:extLst>
          </p:cNvPr>
          <p:cNvSpPr txBox="1"/>
          <p:nvPr/>
        </p:nvSpPr>
        <p:spPr>
          <a:xfrm>
            <a:off x="2259496" y="189094"/>
            <a:ext cx="4607480" cy="400110"/>
          </a:xfrm>
          <a:prstGeom prst="rect">
            <a:avLst/>
          </a:prstGeom>
          <a:solidFill>
            <a:schemeClr val="accent1">
              <a:lumMod val="60000"/>
              <a:lumOff val="40000"/>
            </a:schemeClr>
          </a:solidFill>
        </p:spPr>
        <p:txBody>
          <a:bodyPr wrap="none" rtlCol="0">
            <a:spAutoFit/>
          </a:bodyPr>
          <a:lstStyle/>
          <a:p>
            <a:pPr algn="ctr"/>
            <a:r>
              <a:rPr lang="en-US" sz="2000" b="1" dirty="0"/>
              <a:t>Secondary Angle Closure Glaucoma</a:t>
            </a:r>
          </a:p>
        </p:txBody>
      </p:sp>
      <p:sp>
        <p:nvSpPr>
          <p:cNvPr id="2" name="TextBox 1">
            <a:extLst>
              <a:ext uri="{FF2B5EF4-FFF2-40B4-BE49-F238E27FC236}">
                <a16:creationId xmlns:a16="http://schemas.microsoft.com/office/drawing/2014/main" id="{A7E30BEC-923B-4C9A-A856-BDD0D882F6B8}"/>
              </a:ext>
            </a:extLst>
          </p:cNvPr>
          <p:cNvSpPr txBox="1"/>
          <p:nvPr/>
        </p:nvSpPr>
        <p:spPr>
          <a:xfrm>
            <a:off x="887305" y="2844119"/>
            <a:ext cx="1494320" cy="338554"/>
          </a:xfrm>
          <a:prstGeom prst="rect">
            <a:avLst/>
          </a:prstGeom>
          <a:noFill/>
        </p:spPr>
        <p:txBody>
          <a:bodyPr wrap="none" rtlCol="0">
            <a:spAutoFit/>
          </a:bodyPr>
          <a:lstStyle/>
          <a:p>
            <a:r>
              <a:rPr lang="en-US" sz="1600" dirty="0" err="1">
                <a:solidFill>
                  <a:schemeClr val="bg1">
                    <a:lumMod val="75000"/>
                  </a:schemeClr>
                </a:solidFill>
              </a:rPr>
              <a:t>Phacomorphic</a:t>
            </a:r>
            <a:endParaRPr lang="en-US" sz="1600" dirty="0">
              <a:solidFill>
                <a:schemeClr val="bg1">
                  <a:lumMod val="75000"/>
                </a:schemeClr>
              </a:solidFill>
            </a:endParaRPr>
          </a:p>
        </p:txBody>
      </p:sp>
      <p:sp>
        <p:nvSpPr>
          <p:cNvPr id="51" name="TextBox 50">
            <a:extLst>
              <a:ext uri="{FF2B5EF4-FFF2-40B4-BE49-F238E27FC236}">
                <a16:creationId xmlns:a16="http://schemas.microsoft.com/office/drawing/2014/main" id="{156069D4-340B-4160-A336-EBF73557CEE0}"/>
              </a:ext>
            </a:extLst>
          </p:cNvPr>
          <p:cNvSpPr txBox="1"/>
          <p:nvPr/>
        </p:nvSpPr>
        <p:spPr>
          <a:xfrm>
            <a:off x="884725" y="3175578"/>
            <a:ext cx="1519968" cy="338554"/>
          </a:xfrm>
          <a:prstGeom prst="rect">
            <a:avLst/>
          </a:prstGeom>
          <a:noFill/>
        </p:spPr>
        <p:txBody>
          <a:bodyPr wrap="none" rtlCol="0">
            <a:spAutoFit/>
          </a:bodyPr>
          <a:lstStyle/>
          <a:p>
            <a:r>
              <a:rPr lang="en-US" sz="1600" b="1" dirty="0"/>
              <a:t>Ectopia </a:t>
            </a:r>
            <a:r>
              <a:rPr lang="en-US" sz="1600" b="1" dirty="0" err="1"/>
              <a:t>lentis</a:t>
            </a:r>
            <a:endParaRPr lang="en-US" sz="1600" b="1" dirty="0"/>
          </a:p>
        </p:txBody>
      </p:sp>
      <p:cxnSp>
        <p:nvCxnSpPr>
          <p:cNvPr id="71" name="Straight Connector 70">
            <a:extLst>
              <a:ext uri="{FF2B5EF4-FFF2-40B4-BE49-F238E27FC236}">
                <a16:creationId xmlns:a16="http://schemas.microsoft.com/office/drawing/2014/main" id="{C104938D-BA8D-4E39-9D5F-9EE2012F2F3C}"/>
              </a:ext>
            </a:extLst>
          </p:cNvPr>
          <p:cNvCxnSpPr>
            <a:cxnSpLocks/>
          </p:cNvCxnSpPr>
          <p:nvPr/>
        </p:nvCxnSpPr>
        <p:spPr>
          <a:xfrm flipH="1">
            <a:off x="762665" y="3023488"/>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2A7E4E40-472F-4E50-8A7A-45C10FDD7171}"/>
              </a:ext>
            </a:extLst>
          </p:cNvPr>
          <p:cNvCxnSpPr>
            <a:cxnSpLocks/>
          </p:cNvCxnSpPr>
          <p:nvPr/>
        </p:nvCxnSpPr>
        <p:spPr>
          <a:xfrm flipH="1">
            <a:off x="762665" y="3347853"/>
            <a:ext cx="168274"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C3924889-45B9-4383-9C9E-48F0A9C27AD8}"/>
              </a:ext>
            </a:extLst>
          </p:cNvPr>
          <p:cNvCxnSpPr>
            <a:cxnSpLocks/>
          </p:cNvCxnSpPr>
          <p:nvPr/>
        </p:nvCxnSpPr>
        <p:spPr>
          <a:xfrm flipH="1">
            <a:off x="748719" y="2838976"/>
            <a:ext cx="13947" cy="5088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 name="Straight Arrow Connector 5">
            <a:extLst>
              <a:ext uri="{FF2B5EF4-FFF2-40B4-BE49-F238E27FC236}">
                <a16:creationId xmlns:a16="http://schemas.microsoft.com/office/drawing/2014/main" id="{A3439F0C-5143-461F-8F3C-2E830785DEFC}"/>
              </a:ext>
            </a:extLst>
          </p:cNvPr>
          <p:cNvCxnSpPr>
            <a:stCxn id="50" idx="2"/>
          </p:cNvCxnSpPr>
          <p:nvPr/>
        </p:nvCxnSpPr>
        <p:spPr>
          <a:xfrm flipH="1">
            <a:off x="2971800" y="589204"/>
            <a:ext cx="1591436" cy="706196"/>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6" name="Straight Arrow Connector 25">
            <a:extLst>
              <a:ext uri="{FF2B5EF4-FFF2-40B4-BE49-F238E27FC236}">
                <a16:creationId xmlns:a16="http://schemas.microsoft.com/office/drawing/2014/main" id="{B70E0124-9B84-41A5-8D84-A66B7838A706}"/>
              </a:ext>
            </a:extLst>
          </p:cNvPr>
          <p:cNvCxnSpPr>
            <a:cxnSpLocks/>
          </p:cNvCxnSpPr>
          <p:nvPr/>
        </p:nvCxnSpPr>
        <p:spPr>
          <a:xfrm flipH="1">
            <a:off x="1159539" y="1828800"/>
            <a:ext cx="1290435" cy="478059"/>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8" name="Straight Arrow Connector 27">
            <a:extLst>
              <a:ext uri="{FF2B5EF4-FFF2-40B4-BE49-F238E27FC236}">
                <a16:creationId xmlns:a16="http://schemas.microsoft.com/office/drawing/2014/main" id="{567A4249-5C59-4416-8A8E-1C35913900AB}"/>
              </a:ext>
            </a:extLst>
          </p:cNvPr>
          <p:cNvCxnSpPr>
            <a:cxnSpLocks/>
          </p:cNvCxnSpPr>
          <p:nvPr/>
        </p:nvCxnSpPr>
        <p:spPr>
          <a:xfrm>
            <a:off x="2449973" y="1832208"/>
            <a:ext cx="1268784"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21" name="Straight Arrow Connector 20">
            <a:extLst>
              <a:ext uri="{FF2B5EF4-FFF2-40B4-BE49-F238E27FC236}">
                <a16:creationId xmlns:a16="http://schemas.microsoft.com/office/drawing/2014/main" id="{5E33AEB6-AB6B-4304-B44B-E14BDAECF20A}"/>
              </a:ext>
            </a:extLst>
          </p:cNvPr>
          <p:cNvCxnSpPr>
            <a:cxnSpLocks/>
          </p:cNvCxnSpPr>
          <p:nvPr/>
        </p:nvCxnSpPr>
        <p:spPr>
          <a:xfrm>
            <a:off x="4572000" y="589204"/>
            <a:ext cx="1600200" cy="706196"/>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18" name="Text Box 36">
            <a:extLst>
              <a:ext uri="{FF2B5EF4-FFF2-40B4-BE49-F238E27FC236}">
                <a16:creationId xmlns:a16="http://schemas.microsoft.com/office/drawing/2014/main" id="{362B1808-42BE-4D1C-894B-40BD72FCD11D}"/>
              </a:ext>
            </a:extLst>
          </p:cNvPr>
          <p:cNvSpPr txBox="1">
            <a:spLocks noChangeArrowheads="1"/>
          </p:cNvSpPr>
          <p:nvPr/>
        </p:nvSpPr>
        <p:spPr bwMode="auto">
          <a:xfrm>
            <a:off x="5181600" y="1295400"/>
            <a:ext cx="2630848" cy="430887"/>
          </a:xfrm>
          <a:prstGeom prst="rect">
            <a:avLst/>
          </a:prstGeom>
          <a:noFill/>
          <a:ln w="952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solidFill>
                  <a:schemeClr val="bg1">
                    <a:lumMod val="75000"/>
                  </a:schemeClr>
                </a:solidFill>
              </a:rPr>
              <a:t>w/o Pupillary Block</a:t>
            </a:r>
          </a:p>
        </p:txBody>
      </p:sp>
      <p:sp>
        <p:nvSpPr>
          <p:cNvPr id="19" name="TextBox 18">
            <a:extLst>
              <a:ext uri="{FF2B5EF4-FFF2-40B4-BE49-F238E27FC236}">
                <a16:creationId xmlns:a16="http://schemas.microsoft.com/office/drawing/2014/main" id="{20F14707-6AB2-4CFA-894D-0A3851B594EA}"/>
              </a:ext>
            </a:extLst>
          </p:cNvPr>
          <p:cNvSpPr txBox="1"/>
          <p:nvPr/>
        </p:nvSpPr>
        <p:spPr>
          <a:xfrm>
            <a:off x="381000" y="3581400"/>
            <a:ext cx="7315200" cy="2800767"/>
          </a:xfrm>
          <a:prstGeom prst="rect">
            <a:avLst/>
          </a:prstGeom>
          <a:solidFill>
            <a:srgbClr val="FF99FF"/>
          </a:solidFill>
        </p:spPr>
        <p:txBody>
          <a:bodyPr wrap="square" rtlCol="0">
            <a:spAutoFit/>
          </a:bodyPr>
          <a:lstStyle/>
          <a:p>
            <a:r>
              <a:rPr lang="en-US" sz="1600" i="1" dirty="0">
                <a:solidFill>
                  <a:srgbClr val="0000FF"/>
                </a:solidFill>
              </a:rPr>
              <a:t>What is </a:t>
            </a:r>
            <a:r>
              <a:rPr lang="en-US" sz="1600" dirty="0">
                <a:solidFill>
                  <a:srgbClr val="0000FF"/>
                </a:solidFill>
              </a:rPr>
              <a:t>ectopia </a:t>
            </a:r>
            <a:r>
              <a:rPr lang="en-US" sz="1600" dirty="0" err="1">
                <a:solidFill>
                  <a:srgbClr val="0000FF"/>
                </a:solidFill>
              </a:rPr>
              <a:t>lentis</a:t>
            </a:r>
            <a:r>
              <a:rPr lang="en-US" sz="1600" i="1" dirty="0">
                <a:solidFill>
                  <a:srgbClr val="0000FF"/>
                </a:solidFill>
              </a:rPr>
              <a:t>?</a:t>
            </a:r>
          </a:p>
          <a:p>
            <a:r>
              <a:rPr lang="en-US" sz="1600" dirty="0">
                <a:solidFill>
                  <a:srgbClr val="0000FF"/>
                </a:solidFill>
              </a:rPr>
              <a:t>Displacement of the lens from its normal anatomic position</a:t>
            </a:r>
          </a:p>
          <a:p>
            <a:endParaRPr lang="en-US" sz="1600" dirty="0">
              <a:solidFill>
                <a:srgbClr val="0000FF"/>
              </a:solidFill>
            </a:endParaRPr>
          </a:p>
          <a:p>
            <a:r>
              <a:rPr lang="en-US" sz="1600" i="1" dirty="0">
                <a:solidFill>
                  <a:srgbClr val="0000FF"/>
                </a:solidFill>
              </a:rPr>
              <a:t>With regard to lens ‘displacement’—what do the following terms mean?</a:t>
            </a:r>
          </a:p>
          <a:p>
            <a:r>
              <a:rPr lang="en-US" sz="1600" i="1" dirty="0">
                <a:solidFill>
                  <a:srgbClr val="0000FF"/>
                </a:solidFill>
              </a:rPr>
              <a:t>--</a:t>
            </a:r>
            <a:r>
              <a:rPr lang="en-US" sz="1600" i="1" dirty="0" err="1">
                <a:solidFill>
                  <a:srgbClr val="0000FF"/>
                </a:solidFill>
              </a:rPr>
              <a:t>Sublux</a:t>
            </a:r>
            <a:r>
              <a:rPr lang="en-US" sz="1600" i="1" dirty="0">
                <a:solidFill>
                  <a:srgbClr val="0000FF"/>
                </a:solidFill>
              </a:rPr>
              <a:t>(at)ed: </a:t>
            </a:r>
            <a:r>
              <a:rPr lang="en-US" sz="1600" dirty="0">
                <a:solidFill>
                  <a:srgbClr val="FF99FF"/>
                </a:solidFill>
              </a:rPr>
              <a:t>The lens is partially displaced, but remains in the ‘general area’</a:t>
            </a:r>
          </a:p>
          <a:p>
            <a:r>
              <a:rPr lang="en-US" sz="1600" i="1" dirty="0">
                <a:solidFill>
                  <a:schemeClr val="bg1">
                    <a:lumMod val="50000"/>
                  </a:schemeClr>
                </a:solidFill>
              </a:rPr>
              <a:t>--Lux(at)ed</a:t>
            </a:r>
            <a:r>
              <a:rPr lang="en-US" sz="1600" i="1" dirty="0">
                <a:solidFill>
                  <a:srgbClr val="FF99FF"/>
                </a:solidFill>
              </a:rPr>
              <a:t>: </a:t>
            </a:r>
            <a:r>
              <a:rPr lang="en-US" sz="1600" dirty="0">
                <a:solidFill>
                  <a:srgbClr val="FF99FF"/>
                </a:solidFill>
              </a:rPr>
              <a:t>The lens is dislocated—completely removed from the pupillary aperture. All zonular attachments have been disrupted.</a:t>
            </a:r>
          </a:p>
          <a:p>
            <a:endParaRPr lang="en-US" sz="1600" i="1" dirty="0">
              <a:solidFill>
                <a:srgbClr val="FF99FF"/>
              </a:solidFill>
            </a:endParaRPr>
          </a:p>
          <a:p>
            <a:r>
              <a:rPr lang="en-US" sz="1600" i="1" dirty="0">
                <a:solidFill>
                  <a:srgbClr val="FF99FF"/>
                </a:solidFill>
              </a:rPr>
              <a:t>How does ectopia </a:t>
            </a:r>
            <a:r>
              <a:rPr lang="en-US" sz="1600" i="1" dirty="0" err="1">
                <a:solidFill>
                  <a:srgbClr val="FF99FF"/>
                </a:solidFill>
              </a:rPr>
              <a:t>lentis</a:t>
            </a:r>
            <a:r>
              <a:rPr lang="en-US" sz="1600" i="1" dirty="0">
                <a:solidFill>
                  <a:srgbClr val="FF99FF"/>
                </a:solidFill>
              </a:rPr>
              <a:t> lead to pupillary block and ACG?</a:t>
            </a:r>
          </a:p>
          <a:p>
            <a:r>
              <a:rPr lang="en-US" sz="1600" dirty="0">
                <a:solidFill>
                  <a:srgbClr val="FF99FF"/>
                </a:solidFill>
              </a:rPr>
              <a:t>By allowing the displaced lens to move into and blocks the pupil, producing the pressure gradient, with subsequent iris </a:t>
            </a:r>
            <a:r>
              <a:rPr lang="en-US" sz="1600" dirty="0" err="1">
                <a:solidFill>
                  <a:srgbClr val="FF99FF"/>
                </a:solidFill>
              </a:rPr>
              <a:t>bombé</a:t>
            </a:r>
            <a:r>
              <a:rPr lang="en-US" sz="1600" dirty="0">
                <a:solidFill>
                  <a:srgbClr val="FF99FF"/>
                </a:solidFill>
              </a:rPr>
              <a:t> and angle closure</a:t>
            </a:r>
          </a:p>
        </p:txBody>
      </p:sp>
      <p:sp>
        <p:nvSpPr>
          <p:cNvPr id="22" name="Oval 21">
            <a:extLst>
              <a:ext uri="{FF2B5EF4-FFF2-40B4-BE49-F238E27FC236}">
                <a16:creationId xmlns:a16="http://schemas.microsoft.com/office/drawing/2014/main" id="{A8B47573-D3D9-4D47-9E08-BED8FABB2FE0}"/>
              </a:ext>
            </a:extLst>
          </p:cNvPr>
          <p:cNvSpPr/>
          <p:nvPr/>
        </p:nvSpPr>
        <p:spPr>
          <a:xfrm>
            <a:off x="808522" y="3093379"/>
            <a:ext cx="1641452" cy="533397"/>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758880363"/>
      </p:ext>
    </p:extLst>
  </p:cSld>
  <p:clrMapOvr>
    <a:masterClrMapping/>
  </p:clrMapOvr>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014" name="Text Box 6"/>
          <p:cNvSpPr txBox="1">
            <a:spLocks noChangeArrowheads="1"/>
          </p:cNvSpPr>
          <p:nvPr/>
        </p:nvSpPr>
        <p:spPr bwMode="auto">
          <a:xfrm>
            <a:off x="533400" y="2356376"/>
            <a:ext cx="1005403"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t>Lens-</a:t>
            </a:r>
          </a:p>
          <a:p>
            <a:pPr algn="ctr" eaLnBrk="1" hangingPunct="1">
              <a:lnSpc>
                <a:spcPct val="80000"/>
              </a:lnSpc>
              <a:spcBef>
                <a:spcPct val="0"/>
              </a:spcBef>
              <a:buClrTx/>
              <a:buSzTx/>
              <a:buFontTx/>
              <a:buNone/>
            </a:pPr>
            <a:r>
              <a:rPr lang="en-US" altLang="en-US" sz="1800" dirty="0"/>
              <a:t>Induced</a:t>
            </a:r>
          </a:p>
        </p:txBody>
      </p:sp>
      <p:sp>
        <p:nvSpPr>
          <p:cNvPr id="43017" name="Text Box 14"/>
          <p:cNvSpPr txBox="1">
            <a:spLocks noChangeArrowheads="1"/>
          </p:cNvSpPr>
          <p:nvPr/>
        </p:nvSpPr>
        <p:spPr bwMode="auto">
          <a:xfrm>
            <a:off x="3026498" y="2365901"/>
            <a:ext cx="1633781"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Aphakic/</a:t>
            </a:r>
          </a:p>
          <a:p>
            <a:pPr algn="ctr" eaLnBrk="1" hangingPunct="1">
              <a:lnSpc>
                <a:spcPct val="80000"/>
              </a:lnSpc>
              <a:spcBef>
                <a:spcPct val="0"/>
              </a:spcBef>
              <a:buClrTx/>
              <a:buSzTx/>
              <a:buFontTx/>
              <a:buNone/>
            </a:pPr>
            <a:r>
              <a:rPr lang="en-US" altLang="en-US" sz="1800" dirty="0" err="1">
                <a:solidFill>
                  <a:schemeClr val="bg1">
                    <a:lumMod val="75000"/>
                  </a:schemeClr>
                </a:solidFill>
              </a:rPr>
              <a:t>Pseudophakic</a:t>
            </a:r>
            <a:endParaRPr lang="en-US" altLang="en-US" sz="1800" dirty="0">
              <a:solidFill>
                <a:schemeClr val="bg1">
                  <a:lumMod val="75000"/>
                </a:schemeClr>
              </a:solidFill>
            </a:endParaRPr>
          </a:p>
        </p:txBody>
      </p:sp>
      <p:sp>
        <p:nvSpPr>
          <p:cNvPr id="43031" name="Text Box 35"/>
          <p:cNvSpPr txBox="1">
            <a:spLocks noChangeArrowheads="1"/>
          </p:cNvSpPr>
          <p:nvPr/>
        </p:nvSpPr>
        <p:spPr bwMode="auto">
          <a:xfrm>
            <a:off x="1190847" y="1295400"/>
            <a:ext cx="2473754"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t>w/ Pupillary Block</a:t>
            </a:r>
          </a:p>
        </p:txBody>
      </p:sp>
      <p:sp>
        <p:nvSpPr>
          <p:cNvPr id="49" name="Rectangle 2">
            <a:extLst>
              <a:ext uri="{FF2B5EF4-FFF2-40B4-BE49-F238E27FC236}">
                <a16:creationId xmlns:a16="http://schemas.microsoft.com/office/drawing/2014/main" id="{240EE5BF-F7D2-4FC8-A5DD-F6B5423153C6}"/>
              </a:ext>
            </a:extLst>
          </p:cNvPr>
          <p:cNvSpPr>
            <a:spLocks noGrp="1" noChangeArrowheads="1"/>
          </p:cNvSpPr>
          <p:nvPr>
            <p:ph type="title"/>
          </p:nvPr>
        </p:nvSpPr>
        <p:spPr>
          <a:xfrm>
            <a:off x="457200" y="304800"/>
            <a:ext cx="7543800" cy="563562"/>
          </a:xfrm>
        </p:spPr>
        <p:txBody>
          <a:bodyPr/>
          <a:lstStyle/>
          <a:p>
            <a:pPr eaLnBrk="1" hangingPunct="1"/>
            <a:r>
              <a:rPr lang="en-US" altLang="en-US" sz="3500" dirty="0"/>
              <a:t>A</a:t>
            </a:r>
          </a:p>
        </p:txBody>
      </p:sp>
      <p:sp>
        <p:nvSpPr>
          <p:cNvPr id="50" name="TextBox 49">
            <a:extLst>
              <a:ext uri="{FF2B5EF4-FFF2-40B4-BE49-F238E27FC236}">
                <a16:creationId xmlns:a16="http://schemas.microsoft.com/office/drawing/2014/main" id="{CF426230-46C8-405C-9015-99EF57762A2E}"/>
              </a:ext>
            </a:extLst>
          </p:cNvPr>
          <p:cNvSpPr txBox="1"/>
          <p:nvPr/>
        </p:nvSpPr>
        <p:spPr>
          <a:xfrm>
            <a:off x="2259496" y="189094"/>
            <a:ext cx="4607480" cy="400110"/>
          </a:xfrm>
          <a:prstGeom prst="rect">
            <a:avLst/>
          </a:prstGeom>
          <a:solidFill>
            <a:schemeClr val="accent1">
              <a:lumMod val="60000"/>
              <a:lumOff val="40000"/>
            </a:schemeClr>
          </a:solidFill>
        </p:spPr>
        <p:txBody>
          <a:bodyPr wrap="none" rtlCol="0">
            <a:spAutoFit/>
          </a:bodyPr>
          <a:lstStyle/>
          <a:p>
            <a:pPr algn="ctr"/>
            <a:r>
              <a:rPr lang="en-US" sz="2000" b="1" dirty="0"/>
              <a:t>Secondary Angle Closure Glaucoma</a:t>
            </a:r>
          </a:p>
        </p:txBody>
      </p:sp>
      <p:sp>
        <p:nvSpPr>
          <p:cNvPr id="2" name="TextBox 1">
            <a:extLst>
              <a:ext uri="{FF2B5EF4-FFF2-40B4-BE49-F238E27FC236}">
                <a16:creationId xmlns:a16="http://schemas.microsoft.com/office/drawing/2014/main" id="{A7E30BEC-923B-4C9A-A856-BDD0D882F6B8}"/>
              </a:ext>
            </a:extLst>
          </p:cNvPr>
          <p:cNvSpPr txBox="1"/>
          <p:nvPr/>
        </p:nvSpPr>
        <p:spPr>
          <a:xfrm>
            <a:off x="887305" y="2844119"/>
            <a:ext cx="1494320" cy="338554"/>
          </a:xfrm>
          <a:prstGeom prst="rect">
            <a:avLst/>
          </a:prstGeom>
          <a:noFill/>
        </p:spPr>
        <p:txBody>
          <a:bodyPr wrap="none" rtlCol="0">
            <a:spAutoFit/>
          </a:bodyPr>
          <a:lstStyle/>
          <a:p>
            <a:r>
              <a:rPr lang="en-US" sz="1600" dirty="0" err="1">
                <a:solidFill>
                  <a:schemeClr val="bg1">
                    <a:lumMod val="75000"/>
                  </a:schemeClr>
                </a:solidFill>
              </a:rPr>
              <a:t>Phacomorphic</a:t>
            </a:r>
            <a:endParaRPr lang="en-US" sz="1600" dirty="0">
              <a:solidFill>
                <a:schemeClr val="bg1">
                  <a:lumMod val="75000"/>
                </a:schemeClr>
              </a:solidFill>
            </a:endParaRPr>
          </a:p>
        </p:txBody>
      </p:sp>
      <p:sp>
        <p:nvSpPr>
          <p:cNvPr id="51" name="TextBox 50">
            <a:extLst>
              <a:ext uri="{FF2B5EF4-FFF2-40B4-BE49-F238E27FC236}">
                <a16:creationId xmlns:a16="http://schemas.microsoft.com/office/drawing/2014/main" id="{156069D4-340B-4160-A336-EBF73557CEE0}"/>
              </a:ext>
            </a:extLst>
          </p:cNvPr>
          <p:cNvSpPr txBox="1"/>
          <p:nvPr/>
        </p:nvSpPr>
        <p:spPr>
          <a:xfrm>
            <a:off x="884725" y="3175578"/>
            <a:ext cx="1519968" cy="338554"/>
          </a:xfrm>
          <a:prstGeom prst="rect">
            <a:avLst/>
          </a:prstGeom>
          <a:noFill/>
        </p:spPr>
        <p:txBody>
          <a:bodyPr wrap="none" rtlCol="0">
            <a:spAutoFit/>
          </a:bodyPr>
          <a:lstStyle/>
          <a:p>
            <a:r>
              <a:rPr lang="en-US" sz="1600" b="1" dirty="0"/>
              <a:t>Ectopia </a:t>
            </a:r>
            <a:r>
              <a:rPr lang="en-US" sz="1600" b="1" dirty="0" err="1"/>
              <a:t>lentis</a:t>
            </a:r>
            <a:endParaRPr lang="en-US" sz="1600" b="1" dirty="0"/>
          </a:p>
        </p:txBody>
      </p:sp>
      <p:cxnSp>
        <p:nvCxnSpPr>
          <p:cNvPr id="71" name="Straight Connector 70">
            <a:extLst>
              <a:ext uri="{FF2B5EF4-FFF2-40B4-BE49-F238E27FC236}">
                <a16:creationId xmlns:a16="http://schemas.microsoft.com/office/drawing/2014/main" id="{C104938D-BA8D-4E39-9D5F-9EE2012F2F3C}"/>
              </a:ext>
            </a:extLst>
          </p:cNvPr>
          <p:cNvCxnSpPr>
            <a:cxnSpLocks/>
          </p:cNvCxnSpPr>
          <p:nvPr/>
        </p:nvCxnSpPr>
        <p:spPr>
          <a:xfrm flipH="1">
            <a:off x="762665" y="3023488"/>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2A7E4E40-472F-4E50-8A7A-45C10FDD7171}"/>
              </a:ext>
            </a:extLst>
          </p:cNvPr>
          <p:cNvCxnSpPr>
            <a:cxnSpLocks/>
          </p:cNvCxnSpPr>
          <p:nvPr/>
        </p:nvCxnSpPr>
        <p:spPr>
          <a:xfrm flipH="1">
            <a:off x="762665" y="3347853"/>
            <a:ext cx="168274"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C3924889-45B9-4383-9C9E-48F0A9C27AD8}"/>
              </a:ext>
            </a:extLst>
          </p:cNvPr>
          <p:cNvCxnSpPr>
            <a:cxnSpLocks/>
          </p:cNvCxnSpPr>
          <p:nvPr/>
        </p:nvCxnSpPr>
        <p:spPr>
          <a:xfrm flipH="1">
            <a:off x="748719" y="2838976"/>
            <a:ext cx="13947" cy="5088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 name="Straight Arrow Connector 5">
            <a:extLst>
              <a:ext uri="{FF2B5EF4-FFF2-40B4-BE49-F238E27FC236}">
                <a16:creationId xmlns:a16="http://schemas.microsoft.com/office/drawing/2014/main" id="{A3439F0C-5143-461F-8F3C-2E830785DEFC}"/>
              </a:ext>
            </a:extLst>
          </p:cNvPr>
          <p:cNvCxnSpPr>
            <a:stCxn id="50" idx="2"/>
          </p:cNvCxnSpPr>
          <p:nvPr/>
        </p:nvCxnSpPr>
        <p:spPr>
          <a:xfrm flipH="1">
            <a:off x="2971800" y="589204"/>
            <a:ext cx="1591436" cy="706196"/>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6" name="Straight Arrow Connector 25">
            <a:extLst>
              <a:ext uri="{FF2B5EF4-FFF2-40B4-BE49-F238E27FC236}">
                <a16:creationId xmlns:a16="http://schemas.microsoft.com/office/drawing/2014/main" id="{B70E0124-9B84-41A5-8D84-A66B7838A706}"/>
              </a:ext>
            </a:extLst>
          </p:cNvPr>
          <p:cNvCxnSpPr>
            <a:cxnSpLocks/>
          </p:cNvCxnSpPr>
          <p:nvPr/>
        </p:nvCxnSpPr>
        <p:spPr>
          <a:xfrm flipH="1">
            <a:off x="1159539" y="1828800"/>
            <a:ext cx="1290435" cy="478059"/>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8" name="Straight Arrow Connector 27">
            <a:extLst>
              <a:ext uri="{FF2B5EF4-FFF2-40B4-BE49-F238E27FC236}">
                <a16:creationId xmlns:a16="http://schemas.microsoft.com/office/drawing/2014/main" id="{567A4249-5C59-4416-8A8E-1C35913900AB}"/>
              </a:ext>
            </a:extLst>
          </p:cNvPr>
          <p:cNvCxnSpPr>
            <a:cxnSpLocks/>
          </p:cNvCxnSpPr>
          <p:nvPr/>
        </p:nvCxnSpPr>
        <p:spPr>
          <a:xfrm>
            <a:off x="2449973" y="1832208"/>
            <a:ext cx="1268784"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21" name="Straight Arrow Connector 20">
            <a:extLst>
              <a:ext uri="{FF2B5EF4-FFF2-40B4-BE49-F238E27FC236}">
                <a16:creationId xmlns:a16="http://schemas.microsoft.com/office/drawing/2014/main" id="{5E33AEB6-AB6B-4304-B44B-E14BDAECF20A}"/>
              </a:ext>
            </a:extLst>
          </p:cNvPr>
          <p:cNvCxnSpPr>
            <a:cxnSpLocks/>
          </p:cNvCxnSpPr>
          <p:nvPr/>
        </p:nvCxnSpPr>
        <p:spPr>
          <a:xfrm>
            <a:off x="4572000" y="589204"/>
            <a:ext cx="1600200" cy="706196"/>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18" name="Text Box 36">
            <a:extLst>
              <a:ext uri="{FF2B5EF4-FFF2-40B4-BE49-F238E27FC236}">
                <a16:creationId xmlns:a16="http://schemas.microsoft.com/office/drawing/2014/main" id="{362B1808-42BE-4D1C-894B-40BD72FCD11D}"/>
              </a:ext>
            </a:extLst>
          </p:cNvPr>
          <p:cNvSpPr txBox="1">
            <a:spLocks noChangeArrowheads="1"/>
          </p:cNvSpPr>
          <p:nvPr/>
        </p:nvSpPr>
        <p:spPr bwMode="auto">
          <a:xfrm>
            <a:off x="5181600" y="1295400"/>
            <a:ext cx="2630848" cy="430887"/>
          </a:xfrm>
          <a:prstGeom prst="rect">
            <a:avLst/>
          </a:prstGeom>
          <a:noFill/>
          <a:ln w="952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solidFill>
                  <a:schemeClr val="bg1">
                    <a:lumMod val="75000"/>
                  </a:schemeClr>
                </a:solidFill>
              </a:rPr>
              <a:t>w/o Pupillary Block</a:t>
            </a:r>
          </a:p>
        </p:txBody>
      </p:sp>
      <p:sp>
        <p:nvSpPr>
          <p:cNvPr id="19" name="TextBox 18">
            <a:extLst>
              <a:ext uri="{FF2B5EF4-FFF2-40B4-BE49-F238E27FC236}">
                <a16:creationId xmlns:a16="http://schemas.microsoft.com/office/drawing/2014/main" id="{20F14707-6AB2-4CFA-894D-0A3851B594EA}"/>
              </a:ext>
            </a:extLst>
          </p:cNvPr>
          <p:cNvSpPr txBox="1"/>
          <p:nvPr/>
        </p:nvSpPr>
        <p:spPr>
          <a:xfrm>
            <a:off x="381000" y="3581400"/>
            <a:ext cx="7315200" cy="2800767"/>
          </a:xfrm>
          <a:prstGeom prst="rect">
            <a:avLst/>
          </a:prstGeom>
          <a:solidFill>
            <a:srgbClr val="FF99FF"/>
          </a:solidFill>
        </p:spPr>
        <p:txBody>
          <a:bodyPr wrap="square" rtlCol="0">
            <a:spAutoFit/>
          </a:bodyPr>
          <a:lstStyle/>
          <a:p>
            <a:r>
              <a:rPr lang="en-US" sz="1600" i="1" dirty="0">
                <a:solidFill>
                  <a:srgbClr val="0000FF"/>
                </a:solidFill>
              </a:rPr>
              <a:t>What is </a:t>
            </a:r>
            <a:r>
              <a:rPr lang="en-US" sz="1600" dirty="0">
                <a:solidFill>
                  <a:srgbClr val="0000FF"/>
                </a:solidFill>
              </a:rPr>
              <a:t>ectopia </a:t>
            </a:r>
            <a:r>
              <a:rPr lang="en-US" sz="1600" dirty="0" err="1">
                <a:solidFill>
                  <a:srgbClr val="0000FF"/>
                </a:solidFill>
              </a:rPr>
              <a:t>lentis</a:t>
            </a:r>
            <a:r>
              <a:rPr lang="en-US" sz="1600" i="1" dirty="0">
                <a:solidFill>
                  <a:srgbClr val="0000FF"/>
                </a:solidFill>
              </a:rPr>
              <a:t>?</a:t>
            </a:r>
          </a:p>
          <a:p>
            <a:r>
              <a:rPr lang="en-US" sz="1600" dirty="0">
                <a:solidFill>
                  <a:srgbClr val="0000FF"/>
                </a:solidFill>
              </a:rPr>
              <a:t>Displacement of the lens from its normal anatomic position</a:t>
            </a:r>
          </a:p>
          <a:p>
            <a:endParaRPr lang="en-US" sz="1600" dirty="0">
              <a:solidFill>
                <a:srgbClr val="0000FF"/>
              </a:solidFill>
            </a:endParaRPr>
          </a:p>
          <a:p>
            <a:r>
              <a:rPr lang="en-US" sz="1600" i="1" dirty="0">
                <a:solidFill>
                  <a:srgbClr val="0000FF"/>
                </a:solidFill>
              </a:rPr>
              <a:t>With regard to lens ‘displacement’—what do the following terms mean?</a:t>
            </a:r>
          </a:p>
          <a:p>
            <a:r>
              <a:rPr lang="en-US" sz="1600" i="1" dirty="0">
                <a:solidFill>
                  <a:srgbClr val="0000FF"/>
                </a:solidFill>
              </a:rPr>
              <a:t>--</a:t>
            </a:r>
            <a:r>
              <a:rPr lang="en-US" sz="1600" i="1" dirty="0" err="1">
                <a:solidFill>
                  <a:srgbClr val="0000FF"/>
                </a:solidFill>
              </a:rPr>
              <a:t>Sublux</a:t>
            </a:r>
            <a:r>
              <a:rPr lang="en-US" sz="1600" i="1" dirty="0">
                <a:solidFill>
                  <a:srgbClr val="0000FF"/>
                </a:solidFill>
              </a:rPr>
              <a:t>(at)ed: </a:t>
            </a:r>
            <a:r>
              <a:rPr lang="en-US" sz="1600" dirty="0">
                <a:solidFill>
                  <a:srgbClr val="0000FF"/>
                </a:solidFill>
              </a:rPr>
              <a:t>The lens is partially displaced, but remains in the ‘general area’</a:t>
            </a:r>
          </a:p>
          <a:p>
            <a:r>
              <a:rPr lang="en-US" sz="1600" i="1" dirty="0">
                <a:solidFill>
                  <a:schemeClr val="bg1">
                    <a:lumMod val="50000"/>
                  </a:schemeClr>
                </a:solidFill>
              </a:rPr>
              <a:t>--Lux(at)ed</a:t>
            </a:r>
            <a:r>
              <a:rPr lang="en-US" sz="1600" i="1" dirty="0">
                <a:solidFill>
                  <a:srgbClr val="FF99FF"/>
                </a:solidFill>
              </a:rPr>
              <a:t>: </a:t>
            </a:r>
            <a:r>
              <a:rPr lang="en-US" sz="1600" dirty="0">
                <a:solidFill>
                  <a:srgbClr val="FF99FF"/>
                </a:solidFill>
              </a:rPr>
              <a:t>The lens is dislocated—completely removed from the pupillary aperture. All zonular attachments have been disrupted.</a:t>
            </a:r>
          </a:p>
          <a:p>
            <a:endParaRPr lang="en-US" sz="1600" i="1" dirty="0">
              <a:solidFill>
                <a:srgbClr val="FF99FF"/>
              </a:solidFill>
            </a:endParaRPr>
          </a:p>
          <a:p>
            <a:r>
              <a:rPr lang="en-US" sz="1600" i="1" dirty="0">
                <a:solidFill>
                  <a:srgbClr val="FF99FF"/>
                </a:solidFill>
              </a:rPr>
              <a:t>How does ectopia </a:t>
            </a:r>
            <a:r>
              <a:rPr lang="en-US" sz="1600" i="1" dirty="0" err="1">
                <a:solidFill>
                  <a:srgbClr val="FF99FF"/>
                </a:solidFill>
              </a:rPr>
              <a:t>lentis</a:t>
            </a:r>
            <a:r>
              <a:rPr lang="en-US" sz="1600" i="1" dirty="0">
                <a:solidFill>
                  <a:srgbClr val="FF99FF"/>
                </a:solidFill>
              </a:rPr>
              <a:t> lead to pupillary block and ACG?</a:t>
            </a:r>
          </a:p>
          <a:p>
            <a:r>
              <a:rPr lang="en-US" sz="1600" dirty="0">
                <a:solidFill>
                  <a:srgbClr val="FF99FF"/>
                </a:solidFill>
              </a:rPr>
              <a:t>By allowing the displaced lens to move into and blocks the pupil, producing the pressure gradient, with subsequent iris </a:t>
            </a:r>
            <a:r>
              <a:rPr lang="en-US" sz="1600" dirty="0" err="1">
                <a:solidFill>
                  <a:srgbClr val="FF99FF"/>
                </a:solidFill>
              </a:rPr>
              <a:t>bombé</a:t>
            </a:r>
            <a:r>
              <a:rPr lang="en-US" sz="1600" dirty="0">
                <a:solidFill>
                  <a:srgbClr val="FF99FF"/>
                </a:solidFill>
              </a:rPr>
              <a:t> and angle closure</a:t>
            </a:r>
          </a:p>
        </p:txBody>
      </p:sp>
      <p:sp>
        <p:nvSpPr>
          <p:cNvPr id="22" name="Oval 21">
            <a:extLst>
              <a:ext uri="{FF2B5EF4-FFF2-40B4-BE49-F238E27FC236}">
                <a16:creationId xmlns:a16="http://schemas.microsoft.com/office/drawing/2014/main" id="{A8B47573-D3D9-4D47-9E08-BED8FABB2FE0}"/>
              </a:ext>
            </a:extLst>
          </p:cNvPr>
          <p:cNvSpPr/>
          <p:nvPr/>
        </p:nvSpPr>
        <p:spPr>
          <a:xfrm>
            <a:off x="808522" y="3093379"/>
            <a:ext cx="1641452" cy="533397"/>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559840724"/>
      </p:ext>
    </p:extLst>
  </p:cSld>
  <p:clrMapOvr>
    <a:masterClrMapping/>
  </p:clrMapOvr>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397516EB-61B1-441F-8AEC-C3E626B80C4F}"/>
              </a:ext>
            </a:extLst>
          </p:cNvPr>
          <p:cNvSpPr>
            <a:spLocks noGrp="1"/>
          </p:cNvSpPr>
          <p:nvPr>
            <p:ph type="sldNum" sz="quarter" idx="12"/>
          </p:nvPr>
        </p:nvSpPr>
        <p:spPr/>
        <p:txBody>
          <a:bodyPr/>
          <a:lstStyle/>
          <a:p>
            <a:pPr>
              <a:defRPr/>
            </a:pPr>
            <a:fld id="{88253C76-64F2-4E0E-BE17-EF9425115A77}" type="slidenum">
              <a:rPr lang="en-US" altLang="en-US" smtClean="0"/>
              <a:pPr>
                <a:defRPr/>
              </a:pPr>
              <a:t>66</a:t>
            </a:fld>
            <a:endParaRPr lang="en-US" altLang="en-US"/>
          </a:p>
        </p:txBody>
      </p:sp>
      <p:sp>
        <p:nvSpPr>
          <p:cNvPr id="4" name="TextBox 3">
            <a:extLst>
              <a:ext uri="{FF2B5EF4-FFF2-40B4-BE49-F238E27FC236}">
                <a16:creationId xmlns:a16="http://schemas.microsoft.com/office/drawing/2014/main" id="{920FC664-1645-4CDE-8BD2-A230416D1170}"/>
              </a:ext>
            </a:extLst>
          </p:cNvPr>
          <p:cNvSpPr txBox="1"/>
          <p:nvPr/>
        </p:nvSpPr>
        <p:spPr>
          <a:xfrm>
            <a:off x="2259496" y="189094"/>
            <a:ext cx="4607480" cy="400110"/>
          </a:xfrm>
          <a:prstGeom prst="rect">
            <a:avLst/>
          </a:prstGeom>
          <a:solidFill>
            <a:schemeClr val="accent1">
              <a:lumMod val="60000"/>
              <a:lumOff val="40000"/>
            </a:schemeClr>
          </a:solidFill>
        </p:spPr>
        <p:txBody>
          <a:bodyPr wrap="none" rtlCol="0">
            <a:spAutoFit/>
          </a:bodyPr>
          <a:lstStyle/>
          <a:p>
            <a:pPr algn="ctr"/>
            <a:r>
              <a:rPr lang="en-US" sz="2000" b="1" dirty="0"/>
              <a:t>Secondary Angle Closure Glaucoma</a:t>
            </a:r>
          </a:p>
        </p:txBody>
      </p:sp>
      <p:pic>
        <p:nvPicPr>
          <p:cNvPr id="6" name="Picture 5">
            <a:extLst>
              <a:ext uri="{FF2B5EF4-FFF2-40B4-BE49-F238E27FC236}">
                <a16:creationId xmlns:a16="http://schemas.microsoft.com/office/drawing/2014/main" id="{6360577C-30AC-4679-9FA6-B4000DF086D0}"/>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714500" y="1282700"/>
            <a:ext cx="5715000" cy="4292600"/>
          </a:xfrm>
          <a:prstGeom prst="rect">
            <a:avLst/>
          </a:prstGeom>
        </p:spPr>
      </p:pic>
      <p:sp>
        <p:nvSpPr>
          <p:cNvPr id="7" name="TextBox 6">
            <a:extLst>
              <a:ext uri="{FF2B5EF4-FFF2-40B4-BE49-F238E27FC236}">
                <a16:creationId xmlns:a16="http://schemas.microsoft.com/office/drawing/2014/main" id="{707356E6-39ED-4C76-8AD4-9F70F9F26959}"/>
              </a:ext>
            </a:extLst>
          </p:cNvPr>
          <p:cNvSpPr txBox="1"/>
          <p:nvPr/>
        </p:nvSpPr>
        <p:spPr>
          <a:xfrm>
            <a:off x="3828099" y="5950120"/>
            <a:ext cx="1470274" cy="338554"/>
          </a:xfrm>
          <a:prstGeom prst="rect">
            <a:avLst/>
          </a:prstGeom>
          <a:noFill/>
        </p:spPr>
        <p:txBody>
          <a:bodyPr wrap="none" rtlCol="0">
            <a:spAutoFit/>
          </a:bodyPr>
          <a:lstStyle/>
          <a:p>
            <a:pPr algn="ctr"/>
            <a:r>
              <a:rPr lang="en-US" sz="1600" dirty="0" err="1"/>
              <a:t>Subluxed</a:t>
            </a:r>
            <a:r>
              <a:rPr lang="en-US" sz="1600" dirty="0"/>
              <a:t> lens</a:t>
            </a:r>
          </a:p>
        </p:txBody>
      </p:sp>
    </p:spTree>
    <p:extLst>
      <p:ext uri="{BB962C8B-B14F-4D97-AF65-F5344CB8AC3E}">
        <p14:creationId xmlns:p14="http://schemas.microsoft.com/office/powerpoint/2010/main" val="726391871"/>
      </p:ext>
    </p:extLst>
  </p:cSld>
  <p:clrMapOvr>
    <a:masterClrMapping/>
  </p:clrMapOvr>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014" name="Text Box 6"/>
          <p:cNvSpPr txBox="1">
            <a:spLocks noChangeArrowheads="1"/>
          </p:cNvSpPr>
          <p:nvPr/>
        </p:nvSpPr>
        <p:spPr bwMode="auto">
          <a:xfrm>
            <a:off x="533400" y="2356376"/>
            <a:ext cx="1005403"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t>Lens-</a:t>
            </a:r>
          </a:p>
          <a:p>
            <a:pPr algn="ctr" eaLnBrk="1" hangingPunct="1">
              <a:lnSpc>
                <a:spcPct val="80000"/>
              </a:lnSpc>
              <a:spcBef>
                <a:spcPct val="0"/>
              </a:spcBef>
              <a:buClrTx/>
              <a:buSzTx/>
              <a:buFontTx/>
              <a:buNone/>
            </a:pPr>
            <a:r>
              <a:rPr lang="en-US" altLang="en-US" sz="1800" dirty="0"/>
              <a:t>Induced</a:t>
            </a:r>
          </a:p>
        </p:txBody>
      </p:sp>
      <p:sp>
        <p:nvSpPr>
          <p:cNvPr id="43017" name="Text Box 14"/>
          <p:cNvSpPr txBox="1">
            <a:spLocks noChangeArrowheads="1"/>
          </p:cNvSpPr>
          <p:nvPr/>
        </p:nvSpPr>
        <p:spPr bwMode="auto">
          <a:xfrm>
            <a:off x="3026498" y="2365901"/>
            <a:ext cx="1633781"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Aphakic/</a:t>
            </a:r>
          </a:p>
          <a:p>
            <a:pPr algn="ctr" eaLnBrk="1" hangingPunct="1">
              <a:lnSpc>
                <a:spcPct val="80000"/>
              </a:lnSpc>
              <a:spcBef>
                <a:spcPct val="0"/>
              </a:spcBef>
              <a:buClrTx/>
              <a:buSzTx/>
              <a:buFontTx/>
              <a:buNone/>
            </a:pPr>
            <a:r>
              <a:rPr lang="en-US" altLang="en-US" sz="1800" dirty="0" err="1">
                <a:solidFill>
                  <a:schemeClr val="bg1">
                    <a:lumMod val="75000"/>
                  </a:schemeClr>
                </a:solidFill>
              </a:rPr>
              <a:t>Pseudophakic</a:t>
            </a:r>
            <a:endParaRPr lang="en-US" altLang="en-US" sz="1800" dirty="0">
              <a:solidFill>
                <a:schemeClr val="bg1">
                  <a:lumMod val="75000"/>
                </a:schemeClr>
              </a:solidFill>
            </a:endParaRPr>
          </a:p>
        </p:txBody>
      </p:sp>
      <p:sp>
        <p:nvSpPr>
          <p:cNvPr id="43031" name="Text Box 35"/>
          <p:cNvSpPr txBox="1">
            <a:spLocks noChangeArrowheads="1"/>
          </p:cNvSpPr>
          <p:nvPr/>
        </p:nvSpPr>
        <p:spPr bwMode="auto">
          <a:xfrm>
            <a:off x="1190847" y="1295400"/>
            <a:ext cx="2473754"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t>w/ Pupillary Block</a:t>
            </a:r>
          </a:p>
        </p:txBody>
      </p:sp>
      <p:sp>
        <p:nvSpPr>
          <p:cNvPr id="49" name="Rectangle 2">
            <a:extLst>
              <a:ext uri="{FF2B5EF4-FFF2-40B4-BE49-F238E27FC236}">
                <a16:creationId xmlns:a16="http://schemas.microsoft.com/office/drawing/2014/main" id="{240EE5BF-F7D2-4FC8-A5DD-F6B5423153C6}"/>
              </a:ext>
            </a:extLst>
          </p:cNvPr>
          <p:cNvSpPr>
            <a:spLocks noGrp="1" noChangeArrowheads="1"/>
          </p:cNvSpPr>
          <p:nvPr>
            <p:ph type="title"/>
          </p:nvPr>
        </p:nvSpPr>
        <p:spPr>
          <a:xfrm>
            <a:off x="457200" y="304800"/>
            <a:ext cx="7543800" cy="563562"/>
          </a:xfrm>
        </p:spPr>
        <p:txBody>
          <a:bodyPr/>
          <a:lstStyle/>
          <a:p>
            <a:pPr eaLnBrk="1" hangingPunct="1"/>
            <a:r>
              <a:rPr lang="en-US" altLang="en-US" sz="3500" dirty="0"/>
              <a:t>Q</a:t>
            </a:r>
          </a:p>
        </p:txBody>
      </p:sp>
      <p:sp>
        <p:nvSpPr>
          <p:cNvPr id="50" name="TextBox 49">
            <a:extLst>
              <a:ext uri="{FF2B5EF4-FFF2-40B4-BE49-F238E27FC236}">
                <a16:creationId xmlns:a16="http://schemas.microsoft.com/office/drawing/2014/main" id="{CF426230-46C8-405C-9015-99EF57762A2E}"/>
              </a:ext>
            </a:extLst>
          </p:cNvPr>
          <p:cNvSpPr txBox="1"/>
          <p:nvPr/>
        </p:nvSpPr>
        <p:spPr>
          <a:xfrm>
            <a:off x="2259496" y="189094"/>
            <a:ext cx="4607480" cy="400110"/>
          </a:xfrm>
          <a:prstGeom prst="rect">
            <a:avLst/>
          </a:prstGeom>
          <a:solidFill>
            <a:schemeClr val="accent1">
              <a:lumMod val="60000"/>
              <a:lumOff val="40000"/>
            </a:schemeClr>
          </a:solidFill>
        </p:spPr>
        <p:txBody>
          <a:bodyPr wrap="none" rtlCol="0">
            <a:spAutoFit/>
          </a:bodyPr>
          <a:lstStyle/>
          <a:p>
            <a:pPr algn="ctr"/>
            <a:r>
              <a:rPr lang="en-US" sz="2000" b="1" dirty="0"/>
              <a:t>Secondary Angle Closure Glaucoma</a:t>
            </a:r>
          </a:p>
        </p:txBody>
      </p:sp>
      <p:sp>
        <p:nvSpPr>
          <p:cNvPr id="2" name="TextBox 1">
            <a:extLst>
              <a:ext uri="{FF2B5EF4-FFF2-40B4-BE49-F238E27FC236}">
                <a16:creationId xmlns:a16="http://schemas.microsoft.com/office/drawing/2014/main" id="{A7E30BEC-923B-4C9A-A856-BDD0D882F6B8}"/>
              </a:ext>
            </a:extLst>
          </p:cNvPr>
          <p:cNvSpPr txBox="1"/>
          <p:nvPr/>
        </p:nvSpPr>
        <p:spPr>
          <a:xfrm>
            <a:off x="887305" y="2844119"/>
            <a:ext cx="1494320" cy="338554"/>
          </a:xfrm>
          <a:prstGeom prst="rect">
            <a:avLst/>
          </a:prstGeom>
          <a:noFill/>
        </p:spPr>
        <p:txBody>
          <a:bodyPr wrap="none" rtlCol="0">
            <a:spAutoFit/>
          </a:bodyPr>
          <a:lstStyle/>
          <a:p>
            <a:r>
              <a:rPr lang="en-US" sz="1600" dirty="0" err="1">
                <a:solidFill>
                  <a:schemeClr val="bg1">
                    <a:lumMod val="75000"/>
                  </a:schemeClr>
                </a:solidFill>
              </a:rPr>
              <a:t>Phacomorphic</a:t>
            </a:r>
            <a:endParaRPr lang="en-US" sz="1600" dirty="0">
              <a:solidFill>
                <a:schemeClr val="bg1">
                  <a:lumMod val="75000"/>
                </a:schemeClr>
              </a:solidFill>
            </a:endParaRPr>
          </a:p>
        </p:txBody>
      </p:sp>
      <p:sp>
        <p:nvSpPr>
          <p:cNvPr id="51" name="TextBox 50">
            <a:extLst>
              <a:ext uri="{FF2B5EF4-FFF2-40B4-BE49-F238E27FC236}">
                <a16:creationId xmlns:a16="http://schemas.microsoft.com/office/drawing/2014/main" id="{156069D4-340B-4160-A336-EBF73557CEE0}"/>
              </a:ext>
            </a:extLst>
          </p:cNvPr>
          <p:cNvSpPr txBox="1"/>
          <p:nvPr/>
        </p:nvSpPr>
        <p:spPr>
          <a:xfrm>
            <a:off x="884725" y="3175578"/>
            <a:ext cx="1519968" cy="338554"/>
          </a:xfrm>
          <a:prstGeom prst="rect">
            <a:avLst/>
          </a:prstGeom>
          <a:noFill/>
        </p:spPr>
        <p:txBody>
          <a:bodyPr wrap="none" rtlCol="0">
            <a:spAutoFit/>
          </a:bodyPr>
          <a:lstStyle/>
          <a:p>
            <a:r>
              <a:rPr lang="en-US" sz="1600" b="1" dirty="0"/>
              <a:t>Ectopia </a:t>
            </a:r>
            <a:r>
              <a:rPr lang="en-US" sz="1600" b="1" dirty="0" err="1"/>
              <a:t>lentis</a:t>
            </a:r>
            <a:endParaRPr lang="en-US" sz="1600" b="1" dirty="0"/>
          </a:p>
        </p:txBody>
      </p:sp>
      <p:cxnSp>
        <p:nvCxnSpPr>
          <p:cNvPr id="71" name="Straight Connector 70">
            <a:extLst>
              <a:ext uri="{FF2B5EF4-FFF2-40B4-BE49-F238E27FC236}">
                <a16:creationId xmlns:a16="http://schemas.microsoft.com/office/drawing/2014/main" id="{C104938D-BA8D-4E39-9D5F-9EE2012F2F3C}"/>
              </a:ext>
            </a:extLst>
          </p:cNvPr>
          <p:cNvCxnSpPr>
            <a:cxnSpLocks/>
          </p:cNvCxnSpPr>
          <p:nvPr/>
        </p:nvCxnSpPr>
        <p:spPr>
          <a:xfrm flipH="1">
            <a:off x="762665" y="3023488"/>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2A7E4E40-472F-4E50-8A7A-45C10FDD7171}"/>
              </a:ext>
            </a:extLst>
          </p:cNvPr>
          <p:cNvCxnSpPr>
            <a:cxnSpLocks/>
          </p:cNvCxnSpPr>
          <p:nvPr/>
        </p:nvCxnSpPr>
        <p:spPr>
          <a:xfrm flipH="1">
            <a:off x="762665" y="3347853"/>
            <a:ext cx="168274"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C3924889-45B9-4383-9C9E-48F0A9C27AD8}"/>
              </a:ext>
            </a:extLst>
          </p:cNvPr>
          <p:cNvCxnSpPr>
            <a:cxnSpLocks/>
          </p:cNvCxnSpPr>
          <p:nvPr/>
        </p:nvCxnSpPr>
        <p:spPr>
          <a:xfrm flipH="1">
            <a:off x="748719" y="2838976"/>
            <a:ext cx="13947" cy="5088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 name="Straight Arrow Connector 5">
            <a:extLst>
              <a:ext uri="{FF2B5EF4-FFF2-40B4-BE49-F238E27FC236}">
                <a16:creationId xmlns:a16="http://schemas.microsoft.com/office/drawing/2014/main" id="{A3439F0C-5143-461F-8F3C-2E830785DEFC}"/>
              </a:ext>
            </a:extLst>
          </p:cNvPr>
          <p:cNvCxnSpPr>
            <a:stCxn id="50" idx="2"/>
          </p:cNvCxnSpPr>
          <p:nvPr/>
        </p:nvCxnSpPr>
        <p:spPr>
          <a:xfrm flipH="1">
            <a:off x="2971800" y="589204"/>
            <a:ext cx="1591436" cy="706196"/>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6" name="Straight Arrow Connector 25">
            <a:extLst>
              <a:ext uri="{FF2B5EF4-FFF2-40B4-BE49-F238E27FC236}">
                <a16:creationId xmlns:a16="http://schemas.microsoft.com/office/drawing/2014/main" id="{B70E0124-9B84-41A5-8D84-A66B7838A706}"/>
              </a:ext>
            </a:extLst>
          </p:cNvPr>
          <p:cNvCxnSpPr>
            <a:cxnSpLocks/>
          </p:cNvCxnSpPr>
          <p:nvPr/>
        </p:nvCxnSpPr>
        <p:spPr>
          <a:xfrm flipH="1">
            <a:off x="1159539" y="1828800"/>
            <a:ext cx="1290435" cy="478059"/>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8" name="Straight Arrow Connector 27">
            <a:extLst>
              <a:ext uri="{FF2B5EF4-FFF2-40B4-BE49-F238E27FC236}">
                <a16:creationId xmlns:a16="http://schemas.microsoft.com/office/drawing/2014/main" id="{567A4249-5C59-4416-8A8E-1C35913900AB}"/>
              </a:ext>
            </a:extLst>
          </p:cNvPr>
          <p:cNvCxnSpPr>
            <a:cxnSpLocks/>
          </p:cNvCxnSpPr>
          <p:nvPr/>
        </p:nvCxnSpPr>
        <p:spPr>
          <a:xfrm>
            <a:off x="2449973" y="1832208"/>
            <a:ext cx="1268784"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21" name="Straight Arrow Connector 20">
            <a:extLst>
              <a:ext uri="{FF2B5EF4-FFF2-40B4-BE49-F238E27FC236}">
                <a16:creationId xmlns:a16="http://schemas.microsoft.com/office/drawing/2014/main" id="{5E33AEB6-AB6B-4304-B44B-E14BDAECF20A}"/>
              </a:ext>
            </a:extLst>
          </p:cNvPr>
          <p:cNvCxnSpPr>
            <a:cxnSpLocks/>
          </p:cNvCxnSpPr>
          <p:nvPr/>
        </p:nvCxnSpPr>
        <p:spPr>
          <a:xfrm>
            <a:off x="4572000" y="589204"/>
            <a:ext cx="1600200" cy="706196"/>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18" name="Text Box 36">
            <a:extLst>
              <a:ext uri="{FF2B5EF4-FFF2-40B4-BE49-F238E27FC236}">
                <a16:creationId xmlns:a16="http://schemas.microsoft.com/office/drawing/2014/main" id="{362B1808-42BE-4D1C-894B-40BD72FCD11D}"/>
              </a:ext>
            </a:extLst>
          </p:cNvPr>
          <p:cNvSpPr txBox="1">
            <a:spLocks noChangeArrowheads="1"/>
          </p:cNvSpPr>
          <p:nvPr/>
        </p:nvSpPr>
        <p:spPr bwMode="auto">
          <a:xfrm>
            <a:off x="5181600" y="1295400"/>
            <a:ext cx="2630848" cy="430887"/>
          </a:xfrm>
          <a:prstGeom prst="rect">
            <a:avLst/>
          </a:prstGeom>
          <a:noFill/>
          <a:ln w="952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solidFill>
                  <a:schemeClr val="bg1">
                    <a:lumMod val="75000"/>
                  </a:schemeClr>
                </a:solidFill>
              </a:rPr>
              <a:t>w/o Pupillary Block</a:t>
            </a:r>
          </a:p>
        </p:txBody>
      </p:sp>
      <p:sp>
        <p:nvSpPr>
          <p:cNvPr id="19" name="TextBox 18">
            <a:extLst>
              <a:ext uri="{FF2B5EF4-FFF2-40B4-BE49-F238E27FC236}">
                <a16:creationId xmlns:a16="http://schemas.microsoft.com/office/drawing/2014/main" id="{20F14707-6AB2-4CFA-894D-0A3851B594EA}"/>
              </a:ext>
            </a:extLst>
          </p:cNvPr>
          <p:cNvSpPr txBox="1"/>
          <p:nvPr/>
        </p:nvSpPr>
        <p:spPr>
          <a:xfrm>
            <a:off x="381000" y="3581400"/>
            <a:ext cx="7315200" cy="2800767"/>
          </a:xfrm>
          <a:prstGeom prst="rect">
            <a:avLst/>
          </a:prstGeom>
          <a:solidFill>
            <a:srgbClr val="FF99FF"/>
          </a:solidFill>
        </p:spPr>
        <p:txBody>
          <a:bodyPr wrap="square" rtlCol="0">
            <a:spAutoFit/>
          </a:bodyPr>
          <a:lstStyle/>
          <a:p>
            <a:r>
              <a:rPr lang="en-US" sz="1600" i="1" dirty="0">
                <a:solidFill>
                  <a:srgbClr val="0000FF"/>
                </a:solidFill>
              </a:rPr>
              <a:t>What is </a:t>
            </a:r>
            <a:r>
              <a:rPr lang="en-US" sz="1600" dirty="0">
                <a:solidFill>
                  <a:srgbClr val="0000FF"/>
                </a:solidFill>
              </a:rPr>
              <a:t>ectopia </a:t>
            </a:r>
            <a:r>
              <a:rPr lang="en-US" sz="1600" dirty="0" err="1">
                <a:solidFill>
                  <a:srgbClr val="0000FF"/>
                </a:solidFill>
              </a:rPr>
              <a:t>lentis</a:t>
            </a:r>
            <a:r>
              <a:rPr lang="en-US" sz="1600" i="1" dirty="0">
                <a:solidFill>
                  <a:srgbClr val="0000FF"/>
                </a:solidFill>
              </a:rPr>
              <a:t>?</a:t>
            </a:r>
          </a:p>
          <a:p>
            <a:r>
              <a:rPr lang="en-US" sz="1600" dirty="0">
                <a:solidFill>
                  <a:srgbClr val="0000FF"/>
                </a:solidFill>
              </a:rPr>
              <a:t>Displacement of the lens from its normal anatomic position</a:t>
            </a:r>
          </a:p>
          <a:p>
            <a:endParaRPr lang="en-US" sz="1600" dirty="0">
              <a:solidFill>
                <a:srgbClr val="0000FF"/>
              </a:solidFill>
            </a:endParaRPr>
          </a:p>
          <a:p>
            <a:r>
              <a:rPr lang="en-US" sz="1600" i="1" dirty="0">
                <a:solidFill>
                  <a:srgbClr val="0000FF"/>
                </a:solidFill>
              </a:rPr>
              <a:t>With regard to lens ‘displacement’—what do the following terms mean?</a:t>
            </a:r>
          </a:p>
          <a:p>
            <a:r>
              <a:rPr lang="en-US" sz="1600" i="1" dirty="0">
                <a:solidFill>
                  <a:srgbClr val="0000FF"/>
                </a:solidFill>
              </a:rPr>
              <a:t>--</a:t>
            </a:r>
            <a:r>
              <a:rPr lang="en-US" sz="1600" i="1" dirty="0" err="1">
                <a:solidFill>
                  <a:srgbClr val="0000FF"/>
                </a:solidFill>
              </a:rPr>
              <a:t>Sublux</a:t>
            </a:r>
            <a:r>
              <a:rPr lang="en-US" sz="1600" i="1" dirty="0">
                <a:solidFill>
                  <a:srgbClr val="0000FF"/>
                </a:solidFill>
              </a:rPr>
              <a:t>(at)ed: </a:t>
            </a:r>
            <a:r>
              <a:rPr lang="en-US" sz="1600" dirty="0">
                <a:solidFill>
                  <a:srgbClr val="0000FF"/>
                </a:solidFill>
              </a:rPr>
              <a:t>The lens is partially displaced, but remains in the ‘general area’</a:t>
            </a:r>
          </a:p>
          <a:p>
            <a:r>
              <a:rPr lang="en-US" sz="1600" i="1" dirty="0">
                <a:solidFill>
                  <a:srgbClr val="0000FF"/>
                </a:solidFill>
              </a:rPr>
              <a:t>--Lux(at)ed: </a:t>
            </a:r>
            <a:r>
              <a:rPr lang="en-US" sz="1600" dirty="0">
                <a:solidFill>
                  <a:srgbClr val="FF99FF"/>
                </a:solidFill>
              </a:rPr>
              <a:t>The lens is dislocated—completely removed from the pupillary aperture. All zonular attachments have been disrupted.</a:t>
            </a:r>
          </a:p>
          <a:p>
            <a:endParaRPr lang="en-US" sz="1600" i="1" dirty="0">
              <a:solidFill>
                <a:srgbClr val="FF99FF"/>
              </a:solidFill>
            </a:endParaRPr>
          </a:p>
          <a:p>
            <a:r>
              <a:rPr lang="en-US" sz="1600" i="1" dirty="0">
                <a:solidFill>
                  <a:srgbClr val="FF99FF"/>
                </a:solidFill>
              </a:rPr>
              <a:t>How does ectopia </a:t>
            </a:r>
            <a:r>
              <a:rPr lang="en-US" sz="1600" i="1" dirty="0" err="1">
                <a:solidFill>
                  <a:srgbClr val="FF99FF"/>
                </a:solidFill>
              </a:rPr>
              <a:t>lentis</a:t>
            </a:r>
            <a:r>
              <a:rPr lang="en-US" sz="1600" i="1" dirty="0">
                <a:solidFill>
                  <a:srgbClr val="FF99FF"/>
                </a:solidFill>
              </a:rPr>
              <a:t> lead to pupillary block and ACG?</a:t>
            </a:r>
          </a:p>
          <a:p>
            <a:r>
              <a:rPr lang="en-US" sz="1600" dirty="0">
                <a:solidFill>
                  <a:srgbClr val="FF99FF"/>
                </a:solidFill>
              </a:rPr>
              <a:t>By allowing the displaced lens to move into and blocks the pupil, producing the pressure gradient, with subsequent iris </a:t>
            </a:r>
            <a:r>
              <a:rPr lang="en-US" sz="1600" dirty="0" err="1">
                <a:solidFill>
                  <a:srgbClr val="FF99FF"/>
                </a:solidFill>
              </a:rPr>
              <a:t>bombé</a:t>
            </a:r>
            <a:r>
              <a:rPr lang="en-US" sz="1600" dirty="0">
                <a:solidFill>
                  <a:srgbClr val="FF99FF"/>
                </a:solidFill>
              </a:rPr>
              <a:t> and angle closure</a:t>
            </a:r>
          </a:p>
        </p:txBody>
      </p:sp>
      <p:sp>
        <p:nvSpPr>
          <p:cNvPr id="22" name="Oval 21">
            <a:extLst>
              <a:ext uri="{FF2B5EF4-FFF2-40B4-BE49-F238E27FC236}">
                <a16:creationId xmlns:a16="http://schemas.microsoft.com/office/drawing/2014/main" id="{A8B47573-D3D9-4D47-9E08-BED8FABB2FE0}"/>
              </a:ext>
            </a:extLst>
          </p:cNvPr>
          <p:cNvSpPr/>
          <p:nvPr/>
        </p:nvSpPr>
        <p:spPr>
          <a:xfrm>
            <a:off x="808522" y="3093379"/>
            <a:ext cx="1641452" cy="533397"/>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07731077"/>
      </p:ext>
    </p:extLst>
  </p:cSld>
  <p:clrMapOvr>
    <a:masterClrMapping/>
  </p:clrMapOvr>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014" name="Text Box 6"/>
          <p:cNvSpPr txBox="1">
            <a:spLocks noChangeArrowheads="1"/>
          </p:cNvSpPr>
          <p:nvPr/>
        </p:nvSpPr>
        <p:spPr bwMode="auto">
          <a:xfrm>
            <a:off x="533400" y="2356376"/>
            <a:ext cx="1005403"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t>Lens-</a:t>
            </a:r>
          </a:p>
          <a:p>
            <a:pPr algn="ctr" eaLnBrk="1" hangingPunct="1">
              <a:lnSpc>
                <a:spcPct val="80000"/>
              </a:lnSpc>
              <a:spcBef>
                <a:spcPct val="0"/>
              </a:spcBef>
              <a:buClrTx/>
              <a:buSzTx/>
              <a:buFontTx/>
              <a:buNone/>
            </a:pPr>
            <a:r>
              <a:rPr lang="en-US" altLang="en-US" sz="1800" dirty="0"/>
              <a:t>Induced</a:t>
            </a:r>
          </a:p>
        </p:txBody>
      </p:sp>
      <p:sp>
        <p:nvSpPr>
          <p:cNvPr id="43017" name="Text Box 14"/>
          <p:cNvSpPr txBox="1">
            <a:spLocks noChangeArrowheads="1"/>
          </p:cNvSpPr>
          <p:nvPr/>
        </p:nvSpPr>
        <p:spPr bwMode="auto">
          <a:xfrm>
            <a:off x="3026498" y="2365901"/>
            <a:ext cx="1633781"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Aphakic/</a:t>
            </a:r>
          </a:p>
          <a:p>
            <a:pPr algn="ctr" eaLnBrk="1" hangingPunct="1">
              <a:lnSpc>
                <a:spcPct val="80000"/>
              </a:lnSpc>
              <a:spcBef>
                <a:spcPct val="0"/>
              </a:spcBef>
              <a:buClrTx/>
              <a:buSzTx/>
              <a:buFontTx/>
              <a:buNone/>
            </a:pPr>
            <a:r>
              <a:rPr lang="en-US" altLang="en-US" sz="1800" dirty="0" err="1">
                <a:solidFill>
                  <a:schemeClr val="bg1">
                    <a:lumMod val="75000"/>
                  </a:schemeClr>
                </a:solidFill>
              </a:rPr>
              <a:t>Pseudophakic</a:t>
            </a:r>
            <a:endParaRPr lang="en-US" altLang="en-US" sz="1800" dirty="0">
              <a:solidFill>
                <a:schemeClr val="bg1">
                  <a:lumMod val="75000"/>
                </a:schemeClr>
              </a:solidFill>
            </a:endParaRPr>
          </a:p>
        </p:txBody>
      </p:sp>
      <p:sp>
        <p:nvSpPr>
          <p:cNvPr id="43031" name="Text Box 35"/>
          <p:cNvSpPr txBox="1">
            <a:spLocks noChangeArrowheads="1"/>
          </p:cNvSpPr>
          <p:nvPr/>
        </p:nvSpPr>
        <p:spPr bwMode="auto">
          <a:xfrm>
            <a:off x="1190847" y="1295400"/>
            <a:ext cx="2473754"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t>w/ Pupillary Block</a:t>
            </a:r>
          </a:p>
        </p:txBody>
      </p:sp>
      <p:sp>
        <p:nvSpPr>
          <p:cNvPr id="49" name="Rectangle 2">
            <a:extLst>
              <a:ext uri="{FF2B5EF4-FFF2-40B4-BE49-F238E27FC236}">
                <a16:creationId xmlns:a16="http://schemas.microsoft.com/office/drawing/2014/main" id="{240EE5BF-F7D2-4FC8-A5DD-F6B5423153C6}"/>
              </a:ext>
            </a:extLst>
          </p:cNvPr>
          <p:cNvSpPr>
            <a:spLocks noGrp="1" noChangeArrowheads="1"/>
          </p:cNvSpPr>
          <p:nvPr>
            <p:ph type="title"/>
          </p:nvPr>
        </p:nvSpPr>
        <p:spPr>
          <a:xfrm>
            <a:off x="457200" y="304800"/>
            <a:ext cx="7543800" cy="563562"/>
          </a:xfrm>
        </p:spPr>
        <p:txBody>
          <a:bodyPr/>
          <a:lstStyle/>
          <a:p>
            <a:pPr eaLnBrk="1" hangingPunct="1"/>
            <a:r>
              <a:rPr lang="en-US" altLang="en-US" sz="3500" dirty="0"/>
              <a:t>A</a:t>
            </a:r>
          </a:p>
        </p:txBody>
      </p:sp>
      <p:sp>
        <p:nvSpPr>
          <p:cNvPr id="50" name="TextBox 49">
            <a:extLst>
              <a:ext uri="{FF2B5EF4-FFF2-40B4-BE49-F238E27FC236}">
                <a16:creationId xmlns:a16="http://schemas.microsoft.com/office/drawing/2014/main" id="{CF426230-46C8-405C-9015-99EF57762A2E}"/>
              </a:ext>
            </a:extLst>
          </p:cNvPr>
          <p:cNvSpPr txBox="1"/>
          <p:nvPr/>
        </p:nvSpPr>
        <p:spPr>
          <a:xfrm>
            <a:off x="2259496" y="189094"/>
            <a:ext cx="4607480" cy="400110"/>
          </a:xfrm>
          <a:prstGeom prst="rect">
            <a:avLst/>
          </a:prstGeom>
          <a:solidFill>
            <a:schemeClr val="accent1">
              <a:lumMod val="60000"/>
              <a:lumOff val="40000"/>
            </a:schemeClr>
          </a:solidFill>
        </p:spPr>
        <p:txBody>
          <a:bodyPr wrap="none" rtlCol="0">
            <a:spAutoFit/>
          </a:bodyPr>
          <a:lstStyle/>
          <a:p>
            <a:pPr algn="ctr"/>
            <a:r>
              <a:rPr lang="en-US" sz="2000" b="1" dirty="0"/>
              <a:t>Secondary Angle Closure Glaucoma</a:t>
            </a:r>
          </a:p>
        </p:txBody>
      </p:sp>
      <p:sp>
        <p:nvSpPr>
          <p:cNvPr id="2" name="TextBox 1">
            <a:extLst>
              <a:ext uri="{FF2B5EF4-FFF2-40B4-BE49-F238E27FC236}">
                <a16:creationId xmlns:a16="http://schemas.microsoft.com/office/drawing/2014/main" id="{A7E30BEC-923B-4C9A-A856-BDD0D882F6B8}"/>
              </a:ext>
            </a:extLst>
          </p:cNvPr>
          <p:cNvSpPr txBox="1"/>
          <p:nvPr/>
        </p:nvSpPr>
        <p:spPr>
          <a:xfrm>
            <a:off x="887305" y="2844119"/>
            <a:ext cx="1494320" cy="338554"/>
          </a:xfrm>
          <a:prstGeom prst="rect">
            <a:avLst/>
          </a:prstGeom>
          <a:noFill/>
        </p:spPr>
        <p:txBody>
          <a:bodyPr wrap="none" rtlCol="0">
            <a:spAutoFit/>
          </a:bodyPr>
          <a:lstStyle/>
          <a:p>
            <a:r>
              <a:rPr lang="en-US" sz="1600" dirty="0" err="1">
                <a:solidFill>
                  <a:schemeClr val="bg1">
                    <a:lumMod val="75000"/>
                  </a:schemeClr>
                </a:solidFill>
              </a:rPr>
              <a:t>Phacomorphic</a:t>
            </a:r>
            <a:endParaRPr lang="en-US" sz="1600" dirty="0">
              <a:solidFill>
                <a:schemeClr val="bg1">
                  <a:lumMod val="75000"/>
                </a:schemeClr>
              </a:solidFill>
            </a:endParaRPr>
          </a:p>
        </p:txBody>
      </p:sp>
      <p:sp>
        <p:nvSpPr>
          <p:cNvPr id="51" name="TextBox 50">
            <a:extLst>
              <a:ext uri="{FF2B5EF4-FFF2-40B4-BE49-F238E27FC236}">
                <a16:creationId xmlns:a16="http://schemas.microsoft.com/office/drawing/2014/main" id="{156069D4-340B-4160-A336-EBF73557CEE0}"/>
              </a:ext>
            </a:extLst>
          </p:cNvPr>
          <p:cNvSpPr txBox="1"/>
          <p:nvPr/>
        </p:nvSpPr>
        <p:spPr>
          <a:xfrm>
            <a:off x="884725" y="3175578"/>
            <a:ext cx="1519968" cy="338554"/>
          </a:xfrm>
          <a:prstGeom prst="rect">
            <a:avLst/>
          </a:prstGeom>
          <a:noFill/>
        </p:spPr>
        <p:txBody>
          <a:bodyPr wrap="none" rtlCol="0">
            <a:spAutoFit/>
          </a:bodyPr>
          <a:lstStyle/>
          <a:p>
            <a:r>
              <a:rPr lang="en-US" sz="1600" b="1" dirty="0"/>
              <a:t>Ectopia </a:t>
            </a:r>
            <a:r>
              <a:rPr lang="en-US" sz="1600" b="1" dirty="0" err="1"/>
              <a:t>lentis</a:t>
            </a:r>
            <a:endParaRPr lang="en-US" sz="1600" b="1" dirty="0"/>
          </a:p>
        </p:txBody>
      </p:sp>
      <p:cxnSp>
        <p:nvCxnSpPr>
          <p:cNvPr id="71" name="Straight Connector 70">
            <a:extLst>
              <a:ext uri="{FF2B5EF4-FFF2-40B4-BE49-F238E27FC236}">
                <a16:creationId xmlns:a16="http://schemas.microsoft.com/office/drawing/2014/main" id="{C104938D-BA8D-4E39-9D5F-9EE2012F2F3C}"/>
              </a:ext>
            </a:extLst>
          </p:cNvPr>
          <p:cNvCxnSpPr>
            <a:cxnSpLocks/>
          </p:cNvCxnSpPr>
          <p:nvPr/>
        </p:nvCxnSpPr>
        <p:spPr>
          <a:xfrm flipH="1">
            <a:off x="762665" y="3023488"/>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2A7E4E40-472F-4E50-8A7A-45C10FDD7171}"/>
              </a:ext>
            </a:extLst>
          </p:cNvPr>
          <p:cNvCxnSpPr>
            <a:cxnSpLocks/>
          </p:cNvCxnSpPr>
          <p:nvPr/>
        </p:nvCxnSpPr>
        <p:spPr>
          <a:xfrm flipH="1">
            <a:off x="762665" y="3347853"/>
            <a:ext cx="168274"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C3924889-45B9-4383-9C9E-48F0A9C27AD8}"/>
              </a:ext>
            </a:extLst>
          </p:cNvPr>
          <p:cNvCxnSpPr>
            <a:cxnSpLocks/>
          </p:cNvCxnSpPr>
          <p:nvPr/>
        </p:nvCxnSpPr>
        <p:spPr>
          <a:xfrm flipH="1">
            <a:off x="748719" y="2838976"/>
            <a:ext cx="13947" cy="5088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 name="Straight Arrow Connector 5">
            <a:extLst>
              <a:ext uri="{FF2B5EF4-FFF2-40B4-BE49-F238E27FC236}">
                <a16:creationId xmlns:a16="http://schemas.microsoft.com/office/drawing/2014/main" id="{A3439F0C-5143-461F-8F3C-2E830785DEFC}"/>
              </a:ext>
            </a:extLst>
          </p:cNvPr>
          <p:cNvCxnSpPr>
            <a:stCxn id="50" idx="2"/>
          </p:cNvCxnSpPr>
          <p:nvPr/>
        </p:nvCxnSpPr>
        <p:spPr>
          <a:xfrm flipH="1">
            <a:off x="2971800" y="589204"/>
            <a:ext cx="1591436" cy="706196"/>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6" name="Straight Arrow Connector 25">
            <a:extLst>
              <a:ext uri="{FF2B5EF4-FFF2-40B4-BE49-F238E27FC236}">
                <a16:creationId xmlns:a16="http://schemas.microsoft.com/office/drawing/2014/main" id="{B70E0124-9B84-41A5-8D84-A66B7838A706}"/>
              </a:ext>
            </a:extLst>
          </p:cNvPr>
          <p:cNvCxnSpPr>
            <a:cxnSpLocks/>
          </p:cNvCxnSpPr>
          <p:nvPr/>
        </p:nvCxnSpPr>
        <p:spPr>
          <a:xfrm flipH="1">
            <a:off x="1159539" y="1828800"/>
            <a:ext cx="1290435" cy="478059"/>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8" name="Straight Arrow Connector 27">
            <a:extLst>
              <a:ext uri="{FF2B5EF4-FFF2-40B4-BE49-F238E27FC236}">
                <a16:creationId xmlns:a16="http://schemas.microsoft.com/office/drawing/2014/main" id="{567A4249-5C59-4416-8A8E-1C35913900AB}"/>
              </a:ext>
            </a:extLst>
          </p:cNvPr>
          <p:cNvCxnSpPr>
            <a:cxnSpLocks/>
          </p:cNvCxnSpPr>
          <p:nvPr/>
        </p:nvCxnSpPr>
        <p:spPr>
          <a:xfrm>
            <a:off x="2449973" y="1832208"/>
            <a:ext cx="1268784"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21" name="Straight Arrow Connector 20">
            <a:extLst>
              <a:ext uri="{FF2B5EF4-FFF2-40B4-BE49-F238E27FC236}">
                <a16:creationId xmlns:a16="http://schemas.microsoft.com/office/drawing/2014/main" id="{5E33AEB6-AB6B-4304-B44B-E14BDAECF20A}"/>
              </a:ext>
            </a:extLst>
          </p:cNvPr>
          <p:cNvCxnSpPr>
            <a:cxnSpLocks/>
          </p:cNvCxnSpPr>
          <p:nvPr/>
        </p:nvCxnSpPr>
        <p:spPr>
          <a:xfrm>
            <a:off x="4572000" y="589204"/>
            <a:ext cx="1600200" cy="706196"/>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18" name="Text Box 36">
            <a:extLst>
              <a:ext uri="{FF2B5EF4-FFF2-40B4-BE49-F238E27FC236}">
                <a16:creationId xmlns:a16="http://schemas.microsoft.com/office/drawing/2014/main" id="{362B1808-42BE-4D1C-894B-40BD72FCD11D}"/>
              </a:ext>
            </a:extLst>
          </p:cNvPr>
          <p:cNvSpPr txBox="1">
            <a:spLocks noChangeArrowheads="1"/>
          </p:cNvSpPr>
          <p:nvPr/>
        </p:nvSpPr>
        <p:spPr bwMode="auto">
          <a:xfrm>
            <a:off x="5181600" y="1295400"/>
            <a:ext cx="2630848" cy="430887"/>
          </a:xfrm>
          <a:prstGeom prst="rect">
            <a:avLst/>
          </a:prstGeom>
          <a:noFill/>
          <a:ln w="952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solidFill>
                  <a:schemeClr val="bg1">
                    <a:lumMod val="75000"/>
                  </a:schemeClr>
                </a:solidFill>
              </a:rPr>
              <a:t>w/o Pupillary Block</a:t>
            </a:r>
          </a:p>
        </p:txBody>
      </p:sp>
      <p:sp>
        <p:nvSpPr>
          <p:cNvPr id="19" name="TextBox 18">
            <a:extLst>
              <a:ext uri="{FF2B5EF4-FFF2-40B4-BE49-F238E27FC236}">
                <a16:creationId xmlns:a16="http://schemas.microsoft.com/office/drawing/2014/main" id="{20F14707-6AB2-4CFA-894D-0A3851B594EA}"/>
              </a:ext>
            </a:extLst>
          </p:cNvPr>
          <p:cNvSpPr txBox="1"/>
          <p:nvPr/>
        </p:nvSpPr>
        <p:spPr>
          <a:xfrm>
            <a:off x="381000" y="3581400"/>
            <a:ext cx="7315200" cy="2800767"/>
          </a:xfrm>
          <a:prstGeom prst="rect">
            <a:avLst/>
          </a:prstGeom>
          <a:solidFill>
            <a:srgbClr val="FF99FF"/>
          </a:solidFill>
        </p:spPr>
        <p:txBody>
          <a:bodyPr wrap="square" rtlCol="0">
            <a:spAutoFit/>
          </a:bodyPr>
          <a:lstStyle/>
          <a:p>
            <a:r>
              <a:rPr lang="en-US" sz="1600" i="1" dirty="0">
                <a:solidFill>
                  <a:srgbClr val="0000FF"/>
                </a:solidFill>
              </a:rPr>
              <a:t>What is </a:t>
            </a:r>
            <a:r>
              <a:rPr lang="en-US" sz="1600" dirty="0">
                <a:solidFill>
                  <a:srgbClr val="0000FF"/>
                </a:solidFill>
              </a:rPr>
              <a:t>ectopia </a:t>
            </a:r>
            <a:r>
              <a:rPr lang="en-US" sz="1600" dirty="0" err="1">
                <a:solidFill>
                  <a:srgbClr val="0000FF"/>
                </a:solidFill>
              </a:rPr>
              <a:t>lentis</a:t>
            </a:r>
            <a:r>
              <a:rPr lang="en-US" sz="1600" i="1" dirty="0">
                <a:solidFill>
                  <a:srgbClr val="0000FF"/>
                </a:solidFill>
              </a:rPr>
              <a:t>?</a:t>
            </a:r>
          </a:p>
          <a:p>
            <a:r>
              <a:rPr lang="en-US" sz="1600" dirty="0">
                <a:solidFill>
                  <a:srgbClr val="0000FF"/>
                </a:solidFill>
              </a:rPr>
              <a:t>Displacement of the lens from its normal anatomic position</a:t>
            </a:r>
          </a:p>
          <a:p>
            <a:endParaRPr lang="en-US" sz="1600" dirty="0">
              <a:solidFill>
                <a:srgbClr val="0000FF"/>
              </a:solidFill>
            </a:endParaRPr>
          </a:p>
          <a:p>
            <a:r>
              <a:rPr lang="en-US" sz="1600" i="1" dirty="0">
                <a:solidFill>
                  <a:srgbClr val="0000FF"/>
                </a:solidFill>
              </a:rPr>
              <a:t>With regard to lens ‘displacement’—what do the following terms mean?</a:t>
            </a:r>
          </a:p>
          <a:p>
            <a:r>
              <a:rPr lang="en-US" sz="1600" i="1" dirty="0">
                <a:solidFill>
                  <a:srgbClr val="0000FF"/>
                </a:solidFill>
              </a:rPr>
              <a:t>--</a:t>
            </a:r>
            <a:r>
              <a:rPr lang="en-US" sz="1600" i="1" dirty="0" err="1">
                <a:solidFill>
                  <a:srgbClr val="0000FF"/>
                </a:solidFill>
              </a:rPr>
              <a:t>Sublux</a:t>
            </a:r>
            <a:r>
              <a:rPr lang="en-US" sz="1600" i="1" dirty="0">
                <a:solidFill>
                  <a:srgbClr val="0000FF"/>
                </a:solidFill>
              </a:rPr>
              <a:t>(at)ed: </a:t>
            </a:r>
            <a:r>
              <a:rPr lang="en-US" sz="1600" dirty="0">
                <a:solidFill>
                  <a:srgbClr val="0000FF"/>
                </a:solidFill>
              </a:rPr>
              <a:t>The lens is partially displaced, but remains in the ‘general area’</a:t>
            </a:r>
          </a:p>
          <a:p>
            <a:r>
              <a:rPr lang="en-US" sz="1600" i="1" dirty="0">
                <a:solidFill>
                  <a:srgbClr val="0000FF"/>
                </a:solidFill>
              </a:rPr>
              <a:t>--Lux(at)ed: </a:t>
            </a:r>
            <a:r>
              <a:rPr lang="en-US" sz="1600" dirty="0">
                <a:solidFill>
                  <a:srgbClr val="0000FF"/>
                </a:solidFill>
              </a:rPr>
              <a:t>The lens is dislocated—completely removed from the pupillary aperture. All zonular attachments have been disrupted.</a:t>
            </a:r>
            <a:endParaRPr lang="en-US" sz="1600" dirty="0">
              <a:solidFill>
                <a:srgbClr val="FF99FF"/>
              </a:solidFill>
            </a:endParaRPr>
          </a:p>
          <a:p>
            <a:endParaRPr lang="en-US" sz="1600" i="1" dirty="0">
              <a:solidFill>
                <a:srgbClr val="FF99FF"/>
              </a:solidFill>
            </a:endParaRPr>
          </a:p>
          <a:p>
            <a:r>
              <a:rPr lang="en-US" sz="1600" i="1" dirty="0">
                <a:solidFill>
                  <a:srgbClr val="FF99FF"/>
                </a:solidFill>
              </a:rPr>
              <a:t>How does ectopia </a:t>
            </a:r>
            <a:r>
              <a:rPr lang="en-US" sz="1600" i="1" dirty="0" err="1">
                <a:solidFill>
                  <a:srgbClr val="FF99FF"/>
                </a:solidFill>
              </a:rPr>
              <a:t>lentis</a:t>
            </a:r>
            <a:r>
              <a:rPr lang="en-US" sz="1600" i="1" dirty="0">
                <a:solidFill>
                  <a:srgbClr val="FF99FF"/>
                </a:solidFill>
              </a:rPr>
              <a:t> lead to pupillary block and ACG?</a:t>
            </a:r>
          </a:p>
          <a:p>
            <a:r>
              <a:rPr lang="en-US" sz="1600" dirty="0">
                <a:solidFill>
                  <a:srgbClr val="FF99FF"/>
                </a:solidFill>
              </a:rPr>
              <a:t>By allowing the displaced lens to move into and blocks the pupil, producing the pressure gradient, with subsequent iris </a:t>
            </a:r>
            <a:r>
              <a:rPr lang="en-US" sz="1600" dirty="0" err="1">
                <a:solidFill>
                  <a:srgbClr val="FF99FF"/>
                </a:solidFill>
              </a:rPr>
              <a:t>bombé</a:t>
            </a:r>
            <a:r>
              <a:rPr lang="en-US" sz="1600" dirty="0">
                <a:solidFill>
                  <a:srgbClr val="FF99FF"/>
                </a:solidFill>
              </a:rPr>
              <a:t> and angle closure</a:t>
            </a:r>
          </a:p>
        </p:txBody>
      </p:sp>
      <p:sp>
        <p:nvSpPr>
          <p:cNvPr id="22" name="Oval 21">
            <a:extLst>
              <a:ext uri="{FF2B5EF4-FFF2-40B4-BE49-F238E27FC236}">
                <a16:creationId xmlns:a16="http://schemas.microsoft.com/office/drawing/2014/main" id="{A8B47573-D3D9-4D47-9E08-BED8FABB2FE0}"/>
              </a:ext>
            </a:extLst>
          </p:cNvPr>
          <p:cNvSpPr/>
          <p:nvPr/>
        </p:nvSpPr>
        <p:spPr>
          <a:xfrm>
            <a:off x="808522" y="3093379"/>
            <a:ext cx="1641452" cy="533397"/>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283840598"/>
      </p:ext>
    </p:extLst>
  </p:cSld>
  <p:clrMapOvr>
    <a:masterClrMapping/>
  </p:clrMapOvr>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397516EB-61B1-441F-8AEC-C3E626B80C4F}"/>
              </a:ext>
            </a:extLst>
          </p:cNvPr>
          <p:cNvSpPr>
            <a:spLocks noGrp="1"/>
          </p:cNvSpPr>
          <p:nvPr>
            <p:ph type="sldNum" sz="quarter" idx="12"/>
          </p:nvPr>
        </p:nvSpPr>
        <p:spPr/>
        <p:txBody>
          <a:bodyPr/>
          <a:lstStyle/>
          <a:p>
            <a:pPr>
              <a:defRPr/>
            </a:pPr>
            <a:fld id="{88253C76-64F2-4E0E-BE17-EF9425115A77}" type="slidenum">
              <a:rPr lang="en-US" altLang="en-US" smtClean="0"/>
              <a:pPr>
                <a:defRPr/>
              </a:pPr>
              <a:t>69</a:t>
            </a:fld>
            <a:endParaRPr lang="en-US" altLang="en-US"/>
          </a:p>
        </p:txBody>
      </p:sp>
      <p:sp>
        <p:nvSpPr>
          <p:cNvPr id="4" name="TextBox 3">
            <a:extLst>
              <a:ext uri="{FF2B5EF4-FFF2-40B4-BE49-F238E27FC236}">
                <a16:creationId xmlns:a16="http://schemas.microsoft.com/office/drawing/2014/main" id="{920FC664-1645-4CDE-8BD2-A230416D1170}"/>
              </a:ext>
            </a:extLst>
          </p:cNvPr>
          <p:cNvSpPr txBox="1"/>
          <p:nvPr/>
        </p:nvSpPr>
        <p:spPr>
          <a:xfrm>
            <a:off x="2259496" y="189094"/>
            <a:ext cx="4607480" cy="400110"/>
          </a:xfrm>
          <a:prstGeom prst="rect">
            <a:avLst/>
          </a:prstGeom>
          <a:solidFill>
            <a:schemeClr val="accent1">
              <a:lumMod val="60000"/>
              <a:lumOff val="40000"/>
            </a:schemeClr>
          </a:solidFill>
        </p:spPr>
        <p:txBody>
          <a:bodyPr wrap="none" rtlCol="0">
            <a:spAutoFit/>
          </a:bodyPr>
          <a:lstStyle/>
          <a:p>
            <a:pPr algn="ctr"/>
            <a:r>
              <a:rPr lang="en-US" sz="2000" b="1" dirty="0"/>
              <a:t>Secondary Angle Closure Glaucoma</a:t>
            </a:r>
          </a:p>
        </p:txBody>
      </p:sp>
      <p:sp>
        <p:nvSpPr>
          <p:cNvPr id="7" name="TextBox 6">
            <a:extLst>
              <a:ext uri="{FF2B5EF4-FFF2-40B4-BE49-F238E27FC236}">
                <a16:creationId xmlns:a16="http://schemas.microsoft.com/office/drawing/2014/main" id="{707356E6-39ED-4C76-8AD4-9F70F9F26959}"/>
              </a:ext>
            </a:extLst>
          </p:cNvPr>
          <p:cNvSpPr txBox="1"/>
          <p:nvPr/>
        </p:nvSpPr>
        <p:spPr>
          <a:xfrm>
            <a:off x="3889815" y="5950120"/>
            <a:ext cx="1346844" cy="338554"/>
          </a:xfrm>
          <a:prstGeom prst="rect">
            <a:avLst/>
          </a:prstGeom>
          <a:noFill/>
        </p:spPr>
        <p:txBody>
          <a:bodyPr wrap="none" rtlCol="0">
            <a:spAutoFit/>
          </a:bodyPr>
          <a:lstStyle/>
          <a:p>
            <a:pPr algn="ctr"/>
            <a:r>
              <a:rPr lang="en-US" sz="1600" dirty="0"/>
              <a:t>Luxated lens</a:t>
            </a:r>
          </a:p>
        </p:txBody>
      </p:sp>
      <p:pic>
        <p:nvPicPr>
          <p:cNvPr id="9" name="Picture 8">
            <a:extLst>
              <a:ext uri="{FF2B5EF4-FFF2-40B4-BE49-F238E27FC236}">
                <a16:creationId xmlns:a16="http://schemas.microsoft.com/office/drawing/2014/main" id="{C9981366-737E-4AD0-9488-81947BD7859C}"/>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52400" y="2329070"/>
            <a:ext cx="2833031" cy="2199860"/>
          </a:xfrm>
          <a:prstGeom prst="rect">
            <a:avLst/>
          </a:prstGeom>
        </p:spPr>
      </p:pic>
      <p:pic>
        <p:nvPicPr>
          <p:cNvPr id="11" name="Picture 10">
            <a:extLst>
              <a:ext uri="{FF2B5EF4-FFF2-40B4-BE49-F238E27FC236}">
                <a16:creationId xmlns:a16="http://schemas.microsoft.com/office/drawing/2014/main" id="{6B39F034-BECE-4BD6-8986-290652757FDE}"/>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3124200" y="2329070"/>
            <a:ext cx="2725087" cy="2199860"/>
          </a:xfrm>
          <a:prstGeom prst="rect">
            <a:avLst/>
          </a:prstGeom>
        </p:spPr>
      </p:pic>
      <p:pic>
        <p:nvPicPr>
          <p:cNvPr id="13" name="Picture 12">
            <a:extLst>
              <a:ext uri="{FF2B5EF4-FFF2-40B4-BE49-F238E27FC236}">
                <a16:creationId xmlns:a16="http://schemas.microsoft.com/office/drawing/2014/main" id="{E6E40F92-B3EB-4DA6-8EBA-896371612F51}"/>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6019800" y="2667000"/>
            <a:ext cx="3011724" cy="1881249"/>
          </a:xfrm>
          <a:prstGeom prst="rect">
            <a:avLst/>
          </a:prstGeom>
        </p:spPr>
      </p:pic>
      <p:sp>
        <p:nvSpPr>
          <p:cNvPr id="14" name="TextBox 13">
            <a:extLst>
              <a:ext uri="{FF2B5EF4-FFF2-40B4-BE49-F238E27FC236}">
                <a16:creationId xmlns:a16="http://schemas.microsoft.com/office/drawing/2014/main" id="{6F268338-3843-4BB5-A276-4A974FDBCBA6}"/>
              </a:ext>
            </a:extLst>
          </p:cNvPr>
          <p:cNvSpPr txBox="1"/>
          <p:nvPr/>
        </p:nvSpPr>
        <p:spPr>
          <a:xfrm>
            <a:off x="1157584" y="4528930"/>
            <a:ext cx="822661" cy="307777"/>
          </a:xfrm>
          <a:prstGeom prst="rect">
            <a:avLst/>
          </a:prstGeom>
          <a:noFill/>
        </p:spPr>
        <p:txBody>
          <a:bodyPr wrap="none" rtlCol="0">
            <a:spAutoFit/>
          </a:bodyPr>
          <a:lstStyle/>
          <a:p>
            <a:r>
              <a:rPr lang="en-US" sz="1400" dirty="0"/>
              <a:t>Aphakic</a:t>
            </a:r>
          </a:p>
        </p:txBody>
      </p:sp>
      <p:sp>
        <p:nvSpPr>
          <p:cNvPr id="15" name="TextBox 14">
            <a:extLst>
              <a:ext uri="{FF2B5EF4-FFF2-40B4-BE49-F238E27FC236}">
                <a16:creationId xmlns:a16="http://schemas.microsoft.com/office/drawing/2014/main" id="{5F668FF1-8C9A-48E6-B347-7422BBAF7E09}"/>
              </a:ext>
            </a:extLst>
          </p:cNvPr>
          <p:cNvSpPr txBox="1"/>
          <p:nvPr/>
        </p:nvSpPr>
        <p:spPr>
          <a:xfrm>
            <a:off x="3461812" y="4528930"/>
            <a:ext cx="2202847" cy="307777"/>
          </a:xfrm>
          <a:prstGeom prst="rect">
            <a:avLst/>
          </a:prstGeom>
          <a:noFill/>
        </p:spPr>
        <p:txBody>
          <a:bodyPr wrap="none" rtlCol="0">
            <a:spAutoFit/>
          </a:bodyPr>
          <a:lstStyle/>
          <a:p>
            <a:r>
              <a:rPr lang="en-US" sz="1400" dirty="0"/>
              <a:t>Lens resting on the retina</a:t>
            </a:r>
          </a:p>
        </p:txBody>
      </p:sp>
      <p:sp>
        <p:nvSpPr>
          <p:cNvPr id="16" name="TextBox 15">
            <a:extLst>
              <a:ext uri="{FF2B5EF4-FFF2-40B4-BE49-F238E27FC236}">
                <a16:creationId xmlns:a16="http://schemas.microsoft.com/office/drawing/2014/main" id="{C6B02AFF-8EFD-47A2-9424-A031C0A9F7BB}"/>
              </a:ext>
            </a:extLst>
          </p:cNvPr>
          <p:cNvSpPr txBox="1"/>
          <p:nvPr/>
        </p:nvSpPr>
        <p:spPr>
          <a:xfrm>
            <a:off x="6602172" y="4528929"/>
            <a:ext cx="1846980" cy="307777"/>
          </a:xfrm>
          <a:prstGeom prst="rect">
            <a:avLst/>
          </a:prstGeom>
          <a:noFill/>
        </p:spPr>
        <p:txBody>
          <a:bodyPr wrap="none" rtlCol="0">
            <a:spAutoFit/>
          </a:bodyPr>
          <a:lstStyle/>
          <a:p>
            <a:r>
              <a:rPr lang="en-US" sz="1400" dirty="0"/>
              <a:t>b-scan: lens on ONH</a:t>
            </a:r>
          </a:p>
        </p:txBody>
      </p:sp>
    </p:spTree>
    <p:extLst>
      <p:ext uri="{BB962C8B-B14F-4D97-AF65-F5344CB8AC3E}">
        <p14:creationId xmlns:p14="http://schemas.microsoft.com/office/powerpoint/2010/main" val="2196437059"/>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6" name="TextBox 7"/>
          <p:cNvSpPr txBox="1">
            <a:spLocks noChangeArrowheads="1"/>
          </p:cNvSpPr>
          <p:nvPr/>
        </p:nvSpPr>
        <p:spPr bwMode="auto">
          <a:xfrm>
            <a:off x="1904999" y="3080768"/>
            <a:ext cx="5226050" cy="923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1800" dirty="0">
                <a:solidFill>
                  <a:schemeClr val="bg1">
                    <a:lumMod val="75000"/>
                  </a:schemeClr>
                </a:solidFill>
              </a:rPr>
              <a:t>The first thought you should have when</a:t>
            </a:r>
          </a:p>
          <a:p>
            <a:pPr algn="ctr" eaLnBrk="1" hangingPunct="1">
              <a:spcBef>
                <a:spcPct val="0"/>
              </a:spcBef>
              <a:buClrTx/>
              <a:buSzTx/>
              <a:buFontTx/>
              <a:buNone/>
            </a:pPr>
            <a:r>
              <a:rPr lang="en-US" altLang="en-US" sz="1800" dirty="0">
                <a:solidFill>
                  <a:schemeClr val="bg1">
                    <a:lumMod val="75000"/>
                  </a:schemeClr>
                </a:solidFill>
              </a:rPr>
              <a:t>encountering a </a:t>
            </a:r>
            <a:r>
              <a:rPr lang="en-US" altLang="en-US" sz="1800" dirty="0" err="1">
                <a:solidFill>
                  <a:schemeClr val="bg1">
                    <a:lumMod val="75000"/>
                  </a:schemeClr>
                </a:solidFill>
              </a:rPr>
              <a:t>pt</a:t>
            </a:r>
            <a:r>
              <a:rPr lang="en-US" altLang="en-US" sz="1800" dirty="0">
                <a:solidFill>
                  <a:schemeClr val="bg1">
                    <a:lumMod val="75000"/>
                  </a:schemeClr>
                </a:solidFill>
              </a:rPr>
              <a:t> you suspect has glaucoma is…</a:t>
            </a:r>
          </a:p>
          <a:p>
            <a:pPr algn="ctr" eaLnBrk="1" hangingPunct="1">
              <a:spcBef>
                <a:spcPct val="0"/>
              </a:spcBef>
              <a:buClrTx/>
              <a:buSzTx/>
              <a:buFontTx/>
              <a:buNone/>
            </a:pPr>
            <a:r>
              <a:rPr lang="en-US" altLang="en-US" sz="1800" b="1" i="1" dirty="0">
                <a:solidFill>
                  <a:schemeClr val="bg1">
                    <a:lumMod val="75000"/>
                  </a:schemeClr>
                </a:solidFill>
              </a:rPr>
              <a:t>What is the status of the angle?</a:t>
            </a:r>
          </a:p>
        </p:txBody>
      </p:sp>
      <p:sp>
        <p:nvSpPr>
          <p:cNvPr id="13" name="Rectangle 2">
            <a:extLst>
              <a:ext uri="{FF2B5EF4-FFF2-40B4-BE49-F238E27FC236}">
                <a16:creationId xmlns:a16="http://schemas.microsoft.com/office/drawing/2014/main" id="{91537DFF-FE3D-41F1-B41A-099239F8D93A}"/>
              </a:ext>
            </a:extLst>
          </p:cNvPr>
          <p:cNvSpPr>
            <a:spLocks noGrp="1" noChangeArrowheads="1"/>
          </p:cNvSpPr>
          <p:nvPr>
            <p:ph type="title"/>
          </p:nvPr>
        </p:nvSpPr>
        <p:spPr>
          <a:xfrm>
            <a:off x="457200" y="304800"/>
            <a:ext cx="7543800" cy="563562"/>
          </a:xfrm>
        </p:spPr>
        <p:txBody>
          <a:bodyPr/>
          <a:lstStyle/>
          <a:p>
            <a:pPr eaLnBrk="1" hangingPunct="1"/>
            <a:r>
              <a:rPr lang="en-US" altLang="en-US" sz="3500" dirty="0"/>
              <a:t>Q</a:t>
            </a:r>
          </a:p>
        </p:txBody>
      </p:sp>
      <p:sp>
        <p:nvSpPr>
          <p:cNvPr id="15" name="Text Box 3">
            <a:extLst>
              <a:ext uri="{FF2B5EF4-FFF2-40B4-BE49-F238E27FC236}">
                <a16:creationId xmlns:a16="http://schemas.microsoft.com/office/drawing/2014/main" id="{FDBF16DD-0082-4B3C-8728-416E17088984}"/>
              </a:ext>
            </a:extLst>
          </p:cNvPr>
          <p:cNvSpPr txBox="1">
            <a:spLocks noChangeArrowheads="1"/>
          </p:cNvSpPr>
          <p:nvPr/>
        </p:nvSpPr>
        <p:spPr bwMode="auto">
          <a:xfrm>
            <a:off x="3351212" y="801757"/>
            <a:ext cx="2266950" cy="6413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3600"/>
              <a:t>Glaucoma</a:t>
            </a:r>
          </a:p>
        </p:txBody>
      </p:sp>
      <p:sp>
        <p:nvSpPr>
          <p:cNvPr id="16" name="Text Box 4">
            <a:extLst>
              <a:ext uri="{FF2B5EF4-FFF2-40B4-BE49-F238E27FC236}">
                <a16:creationId xmlns:a16="http://schemas.microsoft.com/office/drawing/2014/main" id="{F573FD74-C913-4A13-A6D1-A54660E076F4}"/>
              </a:ext>
            </a:extLst>
          </p:cNvPr>
          <p:cNvSpPr txBox="1">
            <a:spLocks noChangeArrowheads="1"/>
          </p:cNvSpPr>
          <p:nvPr/>
        </p:nvSpPr>
        <p:spPr bwMode="auto">
          <a:xfrm>
            <a:off x="5161801" y="2211387"/>
            <a:ext cx="2441694" cy="82484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800" b="1" i="1" dirty="0"/>
              <a:t>Closed- </a:t>
            </a:r>
            <a:r>
              <a:rPr lang="en-US" altLang="en-US" sz="2800" b="1" dirty="0"/>
              <a:t>or</a:t>
            </a:r>
          </a:p>
          <a:p>
            <a:pPr algn="ctr" eaLnBrk="1" hangingPunct="1">
              <a:lnSpc>
                <a:spcPct val="85000"/>
              </a:lnSpc>
              <a:spcBef>
                <a:spcPct val="0"/>
              </a:spcBef>
              <a:buClrTx/>
              <a:buSzTx/>
              <a:buFontTx/>
              <a:buNone/>
            </a:pPr>
            <a:r>
              <a:rPr lang="en-US" altLang="en-US" sz="2800" b="1" i="1" dirty="0"/>
              <a:t>narrow-angle</a:t>
            </a:r>
          </a:p>
        </p:txBody>
      </p:sp>
      <p:sp>
        <p:nvSpPr>
          <p:cNvPr id="17" name="Text Box 5">
            <a:extLst>
              <a:ext uri="{FF2B5EF4-FFF2-40B4-BE49-F238E27FC236}">
                <a16:creationId xmlns:a16="http://schemas.microsoft.com/office/drawing/2014/main" id="{079D805A-90A5-417A-8D73-E44114CE3FCE}"/>
              </a:ext>
            </a:extLst>
          </p:cNvPr>
          <p:cNvSpPr txBox="1">
            <a:spLocks noChangeArrowheads="1"/>
          </p:cNvSpPr>
          <p:nvPr/>
        </p:nvSpPr>
        <p:spPr bwMode="auto">
          <a:xfrm>
            <a:off x="1617938" y="2261619"/>
            <a:ext cx="2047875"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800" i="1" dirty="0">
                <a:solidFill>
                  <a:schemeClr val="bg1">
                    <a:lumMod val="75000"/>
                  </a:schemeClr>
                </a:solidFill>
              </a:rPr>
              <a:t>Open-angle</a:t>
            </a:r>
          </a:p>
        </p:txBody>
      </p:sp>
      <p:sp>
        <p:nvSpPr>
          <p:cNvPr id="18" name="Line 6">
            <a:extLst>
              <a:ext uri="{FF2B5EF4-FFF2-40B4-BE49-F238E27FC236}">
                <a16:creationId xmlns:a16="http://schemas.microsoft.com/office/drawing/2014/main" id="{785C5BC4-3B7B-470B-8F42-FFE4E418ED14}"/>
              </a:ext>
            </a:extLst>
          </p:cNvPr>
          <p:cNvSpPr>
            <a:spLocks noChangeShapeType="1"/>
          </p:cNvSpPr>
          <p:nvPr/>
        </p:nvSpPr>
        <p:spPr bwMode="auto">
          <a:xfrm flipH="1">
            <a:off x="3505199" y="1460570"/>
            <a:ext cx="1012825" cy="81915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9" name="Line 7">
            <a:extLst>
              <a:ext uri="{FF2B5EF4-FFF2-40B4-BE49-F238E27FC236}">
                <a16:creationId xmlns:a16="http://schemas.microsoft.com/office/drawing/2014/main" id="{493726A5-0AC3-4784-B1FD-1B83180639DD}"/>
              </a:ext>
            </a:extLst>
          </p:cNvPr>
          <p:cNvSpPr>
            <a:spLocks noChangeShapeType="1"/>
          </p:cNvSpPr>
          <p:nvPr/>
        </p:nvSpPr>
        <p:spPr bwMode="auto">
          <a:xfrm>
            <a:off x="4518025" y="1460569"/>
            <a:ext cx="1012825" cy="81915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 name="TextBox 1">
            <a:extLst>
              <a:ext uri="{FF2B5EF4-FFF2-40B4-BE49-F238E27FC236}">
                <a16:creationId xmlns:a16="http://schemas.microsoft.com/office/drawing/2014/main" id="{7C0AF69C-4874-49E7-9329-4384F3541034}"/>
              </a:ext>
            </a:extLst>
          </p:cNvPr>
          <p:cNvSpPr txBox="1"/>
          <p:nvPr/>
        </p:nvSpPr>
        <p:spPr>
          <a:xfrm>
            <a:off x="1295400" y="4267200"/>
            <a:ext cx="6963766" cy="1569660"/>
          </a:xfrm>
          <a:prstGeom prst="rect">
            <a:avLst/>
          </a:prstGeom>
          <a:noFill/>
        </p:spPr>
        <p:txBody>
          <a:bodyPr wrap="none" rtlCol="0">
            <a:spAutoFit/>
          </a:bodyPr>
          <a:lstStyle/>
          <a:p>
            <a:r>
              <a:rPr lang="en-US" sz="1600" i="1" dirty="0">
                <a:solidFill>
                  <a:srgbClr val="0000FF"/>
                </a:solidFill>
              </a:rPr>
              <a:t>What does it mean to say the angle is </a:t>
            </a:r>
            <a:r>
              <a:rPr lang="en-US" sz="1600" dirty="0">
                <a:solidFill>
                  <a:srgbClr val="0000FF"/>
                </a:solidFill>
              </a:rPr>
              <a:t>closed</a:t>
            </a:r>
            <a:r>
              <a:rPr lang="en-US" sz="1600" i="1" dirty="0">
                <a:solidFill>
                  <a:srgbClr val="0000FF"/>
                </a:solidFill>
              </a:rPr>
              <a:t>?</a:t>
            </a:r>
          </a:p>
          <a:p>
            <a:r>
              <a:rPr lang="en-US" sz="1600" dirty="0">
                <a:solidFill>
                  <a:srgbClr val="0000FF"/>
                </a:solidFill>
              </a:rPr>
              <a:t>It means the peripheral iris is in contact with the trabecular meshwork (TM)</a:t>
            </a:r>
          </a:p>
          <a:p>
            <a:endParaRPr lang="en-US" sz="1600" dirty="0">
              <a:solidFill>
                <a:srgbClr val="0000FF"/>
              </a:solidFill>
            </a:endParaRPr>
          </a:p>
          <a:p>
            <a:r>
              <a:rPr lang="en-US" sz="1600" i="1" dirty="0">
                <a:solidFill>
                  <a:srgbClr val="0000FF"/>
                </a:solidFill>
              </a:rPr>
              <a:t>This contact comes in two basic flavors—what are they?</a:t>
            </a:r>
          </a:p>
          <a:p>
            <a:r>
              <a:rPr lang="en-US" sz="1600" dirty="0">
                <a:solidFill>
                  <a:srgbClr val="0000FF"/>
                </a:solidFill>
              </a:rPr>
              <a:t>--</a:t>
            </a:r>
          </a:p>
          <a:p>
            <a:r>
              <a:rPr lang="en-US" sz="1600" dirty="0">
                <a:solidFill>
                  <a:srgbClr val="0000FF"/>
                </a:solidFill>
              </a:rPr>
              <a:t>--</a:t>
            </a:r>
          </a:p>
        </p:txBody>
      </p:sp>
      <p:sp>
        <p:nvSpPr>
          <p:cNvPr id="12" name="TextBox 11">
            <a:extLst>
              <a:ext uri="{FF2B5EF4-FFF2-40B4-BE49-F238E27FC236}">
                <a16:creationId xmlns:a16="http://schemas.microsoft.com/office/drawing/2014/main" id="{A35C477B-43F9-44AD-8BE0-50234FA8269F}"/>
              </a:ext>
            </a:extLst>
          </p:cNvPr>
          <p:cNvSpPr txBox="1"/>
          <p:nvPr/>
        </p:nvSpPr>
        <p:spPr>
          <a:xfrm>
            <a:off x="2259496" y="189094"/>
            <a:ext cx="4607480" cy="400110"/>
          </a:xfrm>
          <a:prstGeom prst="rect">
            <a:avLst/>
          </a:prstGeom>
          <a:solidFill>
            <a:schemeClr val="accent1">
              <a:lumMod val="60000"/>
              <a:lumOff val="40000"/>
            </a:schemeClr>
          </a:solidFill>
        </p:spPr>
        <p:txBody>
          <a:bodyPr wrap="none" rtlCol="0">
            <a:spAutoFit/>
          </a:bodyPr>
          <a:lstStyle/>
          <a:p>
            <a:pPr algn="ctr"/>
            <a:r>
              <a:rPr lang="en-US" sz="2000" b="1" dirty="0"/>
              <a:t>Secondary Angle Closure Glaucoma</a:t>
            </a:r>
          </a:p>
        </p:txBody>
      </p:sp>
    </p:spTree>
    <p:extLst>
      <p:ext uri="{BB962C8B-B14F-4D97-AF65-F5344CB8AC3E}">
        <p14:creationId xmlns:p14="http://schemas.microsoft.com/office/powerpoint/2010/main" val="3304199443"/>
      </p:ext>
    </p:extLst>
  </p:cSld>
  <p:clrMapOvr>
    <a:masterClrMapping/>
  </p:clrMapOvr>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014" name="Text Box 6"/>
          <p:cNvSpPr txBox="1">
            <a:spLocks noChangeArrowheads="1"/>
          </p:cNvSpPr>
          <p:nvPr/>
        </p:nvSpPr>
        <p:spPr bwMode="auto">
          <a:xfrm>
            <a:off x="533400" y="2356376"/>
            <a:ext cx="1005403"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t>Lens-</a:t>
            </a:r>
          </a:p>
          <a:p>
            <a:pPr algn="ctr" eaLnBrk="1" hangingPunct="1">
              <a:lnSpc>
                <a:spcPct val="80000"/>
              </a:lnSpc>
              <a:spcBef>
                <a:spcPct val="0"/>
              </a:spcBef>
              <a:buClrTx/>
              <a:buSzTx/>
              <a:buFontTx/>
              <a:buNone/>
            </a:pPr>
            <a:r>
              <a:rPr lang="en-US" altLang="en-US" sz="1800" dirty="0"/>
              <a:t>Induced</a:t>
            </a:r>
          </a:p>
        </p:txBody>
      </p:sp>
      <p:sp>
        <p:nvSpPr>
          <p:cNvPr id="43017" name="Text Box 14"/>
          <p:cNvSpPr txBox="1">
            <a:spLocks noChangeArrowheads="1"/>
          </p:cNvSpPr>
          <p:nvPr/>
        </p:nvSpPr>
        <p:spPr bwMode="auto">
          <a:xfrm>
            <a:off x="3026498" y="2365901"/>
            <a:ext cx="1633781"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Aphakic/</a:t>
            </a:r>
          </a:p>
          <a:p>
            <a:pPr algn="ctr" eaLnBrk="1" hangingPunct="1">
              <a:lnSpc>
                <a:spcPct val="80000"/>
              </a:lnSpc>
              <a:spcBef>
                <a:spcPct val="0"/>
              </a:spcBef>
              <a:buClrTx/>
              <a:buSzTx/>
              <a:buFontTx/>
              <a:buNone/>
            </a:pPr>
            <a:r>
              <a:rPr lang="en-US" altLang="en-US" sz="1800" dirty="0" err="1">
                <a:solidFill>
                  <a:schemeClr val="bg1">
                    <a:lumMod val="75000"/>
                  </a:schemeClr>
                </a:solidFill>
              </a:rPr>
              <a:t>Pseudophakic</a:t>
            </a:r>
            <a:endParaRPr lang="en-US" altLang="en-US" sz="1800" dirty="0">
              <a:solidFill>
                <a:schemeClr val="bg1">
                  <a:lumMod val="75000"/>
                </a:schemeClr>
              </a:solidFill>
            </a:endParaRPr>
          </a:p>
        </p:txBody>
      </p:sp>
      <p:sp>
        <p:nvSpPr>
          <p:cNvPr id="43031" name="Text Box 35"/>
          <p:cNvSpPr txBox="1">
            <a:spLocks noChangeArrowheads="1"/>
          </p:cNvSpPr>
          <p:nvPr/>
        </p:nvSpPr>
        <p:spPr bwMode="auto">
          <a:xfrm>
            <a:off x="1190847" y="1295400"/>
            <a:ext cx="2473754"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t>w/ Pupillary Block</a:t>
            </a:r>
          </a:p>
        </p:txBody>
      </p:sp>
      <p:sp>
        <p:nvSpPr>
          <p:cNvPr id="49" name="Rectangle 2">
            <a:extLst>
              <a:ext uri="{FF2B5EF4-FFF2-40B4-BE49-F238E27FC236}">
                <a16:creationId xmlns:a16="http://schemas.microsoft.com/office/drawing/2014/main" id="{240EE5BF-F7D2-4FC8-A5DD-F6B5423153C6}"/>
              </a:ext>
            </a:extLst>
          </p:cNvPr>
          <p:cNvSpPr>
            <a:spLocks noGrp="1" noChangeArrowheads="1"/>
          </p:cNvSpPr>
          <p:nvPr>
            <p:ph type="title"/>
          </p:nvPr>
        </p:nvSpPr>
        <p:spPr>
          <a:xfrm>
            <a:off x="457200" y="304800"/>
            <a:ext cx="7543800" cy="563562"/>
          </a:xfrm>
        </p:spPr>
        <p:txBody>
          <a:bodyPr/>
          <a:lstStyle/>
          <a:p>
            <a:pPr eaLnBrk="1" hangingPunct="1"/>
            <a:r>
              <a:rPr lang="en-US" altLang="en-US" sz="3500" dirty="0"/>
              <a:t>Q</a:t>
            </a:r>
          </a:p>
        </p:txBody>
      </p:sp>
      <p:sp>
        <p:nvSpPr>
          <p:cNvPr id="50" name="TextBox 49">
            <a:extLst>
              <a:ext uri="{FF2B5EF4-FFF2-40B4-BE49-F238E27FC236}">
                <a16:creationId xmlns:a16="http://schemas.microsoft.com/office/drawing/2014/main" id="{CF426230-46C8-405C-9015-99EF57762A2E}"/>
              </a:ext>
            </a:extLst>
          </p:cNvPr>
          <p:cNvSpPr txBox="1"/>
          <p:nvPr/>
        </p:nvSpPr>
        <p:spPr>
          <a:xfrm>
            <a:off x="2259496" y="189094"/>
            <a:ext cx="4607480" cy="400110"/>
          </a:xfrm>
          <a:prstGeom prst="rect">
            <a:avLst/>
          </a:prstGeom>
          <a:solidFill>
            <a:schemeClr val="accent1">
              <a:lumMod val="60000"/>
              <a:lumOff val="40000"/>
            </a:schemeClr>
          </a:solidFill>
        </p:spPr>
        <p:txBody>
          <a:bodyPr wrap="none" rtlCol="0">
            <a:spAutoFit/>
          </a:bodyPr>
          <a:lstStyle/>
          <a:p>
            <a:pPr algn="ctr"/>
            <a:r>
              <a:rPr lang="en-US" sz="2000" b="1" dirty="0"/>
              <a:t>Secondary Angle Closure Glaucoma</a:t>
            </a:r>
          </a:p>
        </p:txBody>
      </p:sp>
      <p:sp>
        <p:nvSpPr>
          <p:cNvPr id="2" name="TextBox 1">
            <a:extLst>
              <a:ext uri="{FF2B5EF4-FFF2-40B4-BE49-F238E27FC236}">
                <a16:creationId xmlns:a16="http://schemas.microsoft.com/office/drawing/2014/main" id="{A7E30BEC-923B-4C9A-A856-BDD0D882F6B8}"/>
              </a:ext>
            </a:extLst>
          </p:cNvPr>
          <p:cNvSpPr txBox="1"/>
          <p:nvPr/>
        </p:nvSpPr>
        <p:spPr>
          <a:xfrm>
            <a:off x="887305" y="2844119"/>
            <a:ext cx="1494320" cy="338554"/>
          </a:xfrm>
          <a:prstGeom prst="rect">
            <a:avLst/>
          </a:prstGeom>
          <a:noFill/>
        </p:spPr>
        <p:txBody>
          <a:bodyPr wrap="none" rtlCol="0">
            <a:spAutoFit/>
          </a:bodyPr>
          <a:lstStyle/>
          <a:p>
            <a:r>
              <a:rPr lang="en-US" sz="1600" dirty="0" err="1">
                <a:solidFill>
                  <a:schemeClr val="bg1">
                    <a:lumMod val="75000"/>
                  </a:schemeClr>
                </a:solidFill>
              </a:rPr>
              <a:t>Phacomorphic</a:t>
            </a:r>
            <a:endParaRPr lang="en-US" sz="1600" dirty="0">
              <a:solidFill>
                <a:schemeClr val="bg1">
                  <a:lumMod val="75000"/>
                </a:schemeClr>
              </a:solidFill>
            </a:endParaRPr>
          </a:p>
        </p:txBody>
      </p:sp>
      <p:sp>
        <p:nvSpPr>
          <p:cNvPr id="51" name="TextBox 50">
            <a:extLst>
              <a:ext uri="{FF2B5EF4-FFF2-40B4-BE49-F238E27FC236}">
                <a16:creationId xmlns:a16="http://schemas.microsoft.com/office/drawing/2014/main" id="{156069D4-340B-4160-A336-EBF73557CEE0}"/>
              </a:ext>
            </a:extLst>
          </p:cNvPr>
          <p:cNvSpPr txBox="1"/>
          <p:nvPr/>
        </p:nvSpPr>
        <p:spPr>
          <a:xfrm>
            <a:off x="884725" y="3175578"/>
            <a:ext cx="1519968" cy="338554"/>
          </a:xfrm>
          <a:prstGeom prst="rect">
            <a:avLst/>
          </a:prstGeom>
          <a:noFill/>
        </p:spPr>
        <p:txBody>
          <a:bodyPr wrap="none" rtlCol="0">
            <a:spAutoFit/>
          </a:bodyPr>
          <a:lstStyle/>
          <a:p>
            <a:r>
              <a:rPr lang="en-US" sz="1600" b="1" dirty="0"/>
              <a:t>Ectopia </a:t>
            </a:r>
            <a:r>
              <a:rPr lang="en-US" sz="1600" b="1" dirty="0" err="1"/>
              <a:t>lentis</a:t>
            </a:r>
            <a:endParaRPr lang="en-US" sz="1600" b="1" dirty="0"/>
          </a:p>
        </p:txBody>
      </p:sp>
      <p:cxnSp>
        <p:nvCxnSpPr>
          <p:cNvPr id="71" name="Straight Connector 70">
            <a:extLst>
              <a:ext uri="{FF2B5EF4-FFF2-40B4-BE49-F238E27FC236}">
                <a16:creationId xmlns:a16="http://schemas.microsoft.com/office/drawing/2014/main" id="{C104938D-BA8D-4E39-9D5F-9EE2012F2F3C}"/>
              </a:ext>
            </a:extLst>
          </p:cNvPr>
          <p:cNvCxnSpPr>
            <a:cxnSpLocks/>
          </p:cNvCxnSpPr>
          <p:nvPr/>
        </p:nvCxnSpPr>
        <p:spPr>
          <a:xfrm flipH="1">
            <a:off x="762665" y="3023488"/>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2A7E4E40-472F-4E50-8A7A-45C10FDD7171}"/>
              </a:ext>
            </a:extLst>
          </p:cNvPr>
          <p:cNvCxnSpPr>
            <a:cxnSpLocks/>
          </p:cNvCxnSpPr>
          <p:nvPr/>
        </p:nvCxnSpPr>
        <p:spPr>
          <a:xfrm flipH="1">
            <a:off x="762665" y="3347853"/>
            <a:ext cx="168274"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C3924889-45B9-4383-9C9E-48F0A9C27AD8}"/>
              </a:ext>
            </a:extLst>
          </p:cNvPr>
          <p:cNvCxnSpPr>
            <a:cxnSpLocks/>
          </p:cNvCxnSpPr>
          <p:nvPr/>
        </p:nvCxnSpPr>
        <p:spPr>
          <a:xfrm flipH="1">
            <a:off x="748719" y="2838976"/>
            <a:ext cx="13947" cy="5088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 name="Straight Arrow Connector 5">
            <a:extLst>
              <a:ext uri="{FF2B5EF4-FFF2-40B4-BE49-F238E27FC236}">
                <a16:creationId xmlns:a16="http://schemas.microsoft.com/office/drawing/2014/main" id="{A3439F0C-5143-461F-8F3C-2E830785DEFC}"/>
              </a:ext>
            </a:extLst>
          </p:cNvPr>
          <p:cNvCxnSpPr>
            <a:stCxn id="50" idx="2"/>
          </p:cNvCxnSpPr>
          <p:nvPr/>
        </p:nvCxnSpPr>
        <p:spPr>
          <a:xfrm flipH="1">
            <a:off x="2971800" y="589204"/>
            <a:ext cx="1591436" cy="706196"/>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6" name="Straight Arrow Connector 25">
            <a:extLst>
              <a:ext uri="{FF2B5EF4-FFF2-40B4-BE49-F238E27FC236}">
                <a16:creationId xmlns:a16="http://schemas.microsoft.com/office/drawing/2014/main" id="{B70E0124-9B84-41A5-8D84-A66B7838A706}"/>
              </a:ext>
            </a:extLst>
          </p:cNvPr>
          <p:cNvCxnSpPr>
            <a:cxnSpLocks/>
          </p:cNvCxnSpPr>
          <p:nvPr/>
        </p:nvCxnSpPr>
        <p:spPr>
          <a:xfrm flipH="1">
            <a:off x="1159539" y="1828800"/>
            <a:ext cx="1290435" cy="478059"/>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8" name="Straight Arrow Connector 27">
            <a:extLst>
              <a:ext uri="{FF2B5EF4-FFF2-40B4-BE49-F238E27FC236}">
                <a16:creationId xmlns:a16="http://schemas.microsoft.com/office/drawing/2014/main" id="{567A4249-5C59-4416-8A8E-1C35913900AB}"/>
              </a:ext>
            </a:extLst>
          </p:cNvPr>
          <p:cNvCxnSpPr>
            <a:cxnSpLocks/>
          </p:cNvCxnSpPr>
          <p:nvPr/>
        </p:nvCxnSpPr>
        <p:spPr>
          <a:xfrm>
            <a:off x="2449973" y="1832208"/>
            <a:ext cx="1268784"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21" name="Straight Arrow Connector 20">
            <a:extLst>
              <a:ext uri="{FF2B5EF4-FFF2-40B4-BE49-F238E27FC236}">
                <a16:creationId xmlns:a16="http://schemas.microsoft.com/office/drawing/2014/main" id="{5E33AEB6-AB6B-4304-B44B-E14BDAECF20A}"/>
              </a:ext>
            </a:extLst>
          </p:cNvPr>
          <p:cNvCxnSpPr>
            <a:cxnSpLocks/>
          </p:cNvCxnSpPr>
          <p:nvPr/>
        </p:nvCxnSpPr>
        <p:spPr>
          <a:xfrm>
            <a:off x="4572000" y="589204"/>
            <a:ext cx="1600200" cy="706196"/>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18" name="Text Box 36">
            <a:extLst>
              <a:ext uri="{FF2B5EF4-FFF2-40B4-BE49-F238E27FC236}">
                <a16:creationId xmlns:a16="http://schemas.microsoft.com/office/drawing/2014/main" id="{362B1808-42BE-4D1C-894B-40BD72FCD11D}"/>
              </a:ext>
            </a:extLst>
          </p:cNvPr>
          <p:cNvSpPr txBox="1">
            <a:spLocks noChangeArrowheads="1"/>
          </p:cNvSpPr>
          <p:nvPr/>
        </p:nvSpPr>
        <p:spPr bwMode="auto">
          <a:xfrm>
            <a:off x="5181600" y="1295400"/>
            <a:ext cx="2630848" cy="430887"/>
          </a:xfrm>
          <a:prstGeom prst="rect">
            <a:avLst/>
          </a:prstGeom>
          <a:noFill/>
          <a:ln w="952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solidFill>
                  <a:schemeClr val="bg1">
                    <a:lumMod val="75000"/>
                  </a:schemeClr>
                </a:solidFill>
              </a:rPr>
              <a:t>w/o Pupillary Block</a:t>
            </a:r>
          </a:p>
        </p:txBody>
      </p:sp>
      <p:sp>
        <p:nvSpPr>
          <p:cNvPr id="19" name="TextBox 18">
            <a:extLst>
              <a:ext uri="{FF2B5EF4-FFF2-40B4-BE49-F238E27FC236}">
                <a16:creationId xmlns:a16="http://schemas.microsoft.com/office/drawing/2014/main" id="{20F14707-6AB2-4CFA-894D-0A3851B594EA}"/>
              </a:ext>
            </a:extLst>
          </p:cNvPr>
          <p:cNvSpPr txBox="1"/>
          <p:nvPr/>
        </p:nvSpPr>
        <p:spPr>
          <a:xfrm>
            <a:off x="381000" y="3581400"/>
            <a:ext cx="7315200" cy="2800767"/>
          </a:xfrm>
          <a:prstGeom prst="rect">
            <a:avLst/>
          </a:prstGeom>
          <a:solidFill>
            <a:srgbClr val="FF99FF"/>
          </a:solidFill>
        </p:spPr>
        <p:txBody>
          <a:bodyPr wrap="square" rtlCol="0">
            <a:spAutoFit/>
          </a:bodyPr>
          <a:lstStyle/>
          <a:p>
            <a:r>
              <a:rPr lang="en-US" sz="1600" i="1" dirty="0">
                <a:solidFill>
                  <a:srgbClr val="0000FF"/>
                </a:solidFill>
              </a:rPr>
              <a:t>What is </a:t>
            </a:r>
            <a:r>
              <a:rPr lang="en-US" sz="1600" dirty="0">
                <a:solidFill>
                  <a:srgbClr val="0000FF"/>
                </a:solidFill>
              </a:rPr>
              <a:t>ectopia </a:t>
            </a:r>
            <a:r>
              <a:rPr lang="en-US" sz="1600" dirty="0" err="1">
                <a:solidFill>
                  <a:srgbClr val="0000FF"/>
                </a:solidFill>
              </a:rPr>
              <a:t>lentis</a:t>
            </a:r>
            <a:r>
              <a:rPr lang="en-US" sz="1600" i="1" dirty="0">
                <a:solidFill>
                  <a:srgbClr val="0000FF"/>
                </a:solidFill>
              </a:rPr>
              <a:t>?</a:t>
            </a:r>
          </a:p>
          <a:p>
            <a:r>
              <a:rPr lang="en-US" sz="1600" dirty="0">
                <a:solidFill>
                  <a:srgbClr val="0000FF"/>
                </a:solidFill>
              </a:rPr>
              <a:t>Displacement of the lens from its normal anatomic position</a:t>
            </a:r>
          </a:p>
          <a:p>
            <a:endParaRPr lang="en-US" sz="1600" dirty="0">
              <a:solidFill>
                <a:srgbClr val="0000FF"/>
              </a:solidFill>
            </a:endParaRPr>
          </a:p>
          <a:p>
            <a:r>
              <a:rPr lang="en-US" sz="1600" i="1" dirty="0">
                <a:solidFill>
                  <a:srgbClr val="0000FF"/>
                </a:solidFill>
              </a:rPr>
              <a:t>With regard to lens ‘displacement’—what do the following terms mean?</a:t>
            </a:r>
          </a:p>
          <a:p>
            <a:r>
              <a:rPr lang="en-US" sz="1600" i="1" dirty="0">
                <a:solidFill>
                  <a:srgbClr val="0000FF"/>
                </a:solidFill>
              </a:rPr>
              <a:t>--</a:t>
            </a:r>
            <a:r>
              <a:rPr lang="en-US" sz="1600" i="1" dirty="0" err="1">
                <a:solidFill>
                  <a:srgbClr val="0000FF"/>
                </a:solidFill>
              </a:rPr>
              <a:t>Sublux</a:t>
            </a:r>
            <a:r>
              <a:rPr lang="en-US" sz="1600" i="1" dirty="0">
                <a:solidFill>
                  <a:srgbClr val="0000FF"/>
                </a:solidFill>
              </a:rPr>
              <a:t>(at)ed: </a:t>
            </a:r>
            <a:r>
              <a:rPr lang="en-US" sz="1600" dirty="0">
                <a:solidFill>
                  <a:srgbClr val="0000FF"/>
                </a:solidFill>
              </a:rPr>
              <a:t>The lens is partially displaced, but remains in the ‘general area’</a:t>
            </a:r>
          </a:p>
          <a:p>
            <a:r>
              <a:rPr lang="en-US" sz="1600" i="1" dirty="0">
                <a:solidFill>
                  <a:srgbClr val="0000FF"/>
                </a:solidFill>
              </a:rPr>
              <a:t>--Lux(at)ed: </a:t>
            </a:r>
            <a:r>
              <a:rPr lang="en-US" sz="1600" dirty="0">
                <a:solidFill>
                  <a:srgbClr val="0000FF"/>
                </a:solidFill>
              </a:rPr>
              <a:t>The lens is dislocated—completely removed from the pupillary aperture. All zonular attachments have been disrupted.</a:t>
            </a:r>
          </a:p>
          <a:p>
            <a:endParaRPr lang="en-US" sz="1600" i="1" dirty="0">
              <a:solidFill>
                <a:srgbClr val="0000FF"/>
              </a:solidFill>
            </a:endParaRPr>
          </a:p>
          <a:p>
            <a:r>
              <a:rPr lang="en-US" sz="1600" i="1" dirty="0">
                <a:solidFill>
                  <a:srgbClr val="0000FF"/>
                </a:solidFill>
              </a:rPr>
              <a:t>How does ectopia </a:t>
            </a:r>
            <a:r>
              <a:rPr lang="en-US" sz="1600" i="1" dirty="0" err="1">
                <a:solidFill>
                  <a:srgbClr val="0000FF"/>
                </a:solidFill>
              </a:rPr>
              <a:t>lentis</a:t>
            </a:r>
            <a:r>
              <a:rPr lang="en-US" sz="1600" i="1" dirty="0">
                <a:solidFill>
                  <a:srgbClr val="0000FF"/>
                </a:solidFill>
              </a:rPr>
              <a:t> lead to pupillary block and ACG?</a:t>
            </a:r>
            <a:endParaRPr lang="en-US" sz="1600" i="1" dirty="0">
              <a:solidFill>
                <a:srgbClr val="FF99FF"/>
              </a:solidFill>
            </a:endParaRPr>
          </a:p>
          <a:p>
            <a:r>
              <a:rPr lang="en-US" sz="1600" dirty="0">
                <a:solidFill>
                  <a:srgbClr val="FF99FF"/>
                </a:solidFill>
              </a:rPr>
              <a:t>By allowing the displaced lens to move into and blocks the pupil, producing the pressure gradient, with subsequent iris </a:t>
            </a:r>
            <a:r>
              <a:rPr lang="en-US" sz="1600" dirty="0" err="1">
                <a:solidFill>
                  <a:srgbClr val="FF99FF"/>
                </a:solidFill>
              </a:rPr>
              <a:t>bombé</a:t>
            </a:r>
            <a:r>
              <a:rPr lang="en-US" sz="1600" dirty="0">
                <a:solidFill>
                  <a:srgbClr val="FF99FF"/>
                </a:solidFill>
              </a:rPr>
              <a:t> and angle closure</a:t>
            </a:r>
          </a:p>
        </p:txBody>
      </p:sp>
      <p:sp>
        <p:nvSpPr>
          <p:cNvPr id="22" name="Oval 21">
            <a:extLst>
              <a:ext uri="{FF2B5EF4-FFF2-40B4-BE49-F238E27FC236}">
                <a16:creationId xmlns:a16="http://schemas.microsoft.com/office/drawing/2014/main" id="{A8B47573-D3D9-4D47-9E08-BED8FABB2FE0}"/>
              </a:ext>
            </a:extLst>
          </p:cNvPr>
          <p:cNvSpPr/>
          <p:nvPr/>
        </p:nvSpPr>
        <p:spPr>
          <a:xfrm>
            <a:off x="808522" y="3093379"/>
            <a:ext cx="1641452" cy="533397"/>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703351604"/>
      </p:ext>
    </p:extLst>
  </p:cSld>
  <p:clrMapOvr>
    <a:masterClrMapping/>
  </p:clrMapOvr>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014" name="Text Box 6"/>
          <p:cNvSpPr txBox="1">
            <a:spLocks noChangeArrowheads="1"/>
          </p:cNvSpPr>
          <p:nvPr/>
        </p:nvSpPr>
        <p:spPr bwMode="auto">
          <a:xfrm>
            <a:off x="533400" y="2356376"/>
            <a:ext cx="1005403"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t>Lens-</a:t>
            </a:r>
          </a:p>
          <a:p>
            <a:pPr algn="ctr" eaLnBrk="1" hangingPunct="1">
              <a:lnSpc>
                <a:spcPct val="80000"/>
              </a:lnSpc>
              <a:spcBef>
                <a:spcPct val="0"/>
              </a:spcBef>
              <a:buClrTx/>
              <a:buSzTx/>
              <a:buFontTx/>
              <a:buNone/>
            </a:pPr>
            <a:r>
              <a:rPr lang="en-US" altLang="en-US" sz="1800" dirty="0"/>
              <a:t>Induced</a:t>
            </a:r>
          </a:p>
        </p:txBody>
      </p:sp>
      <p:sp>
        <p:nvSpPr>
          <p:cNvPr id="43017" name="Text Box 14"/>
          <p:cNvSpPr txBox="1">
            <a:spLocks noChangeArrowheads="1"/>
          </p:cNvSpPr>
          <p:nvPr/>
        </p:nvSpPr>
        <p:spPr bwMode="auto">
          <a:xfrm>
            <a:off x="3026498" y="2365901"/>
            <a:ext cx="1633781"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Aphakic/</a:t>
            </a:r>
          </a:p>
          <a:p>
            <a:pPr algn="ctr" eaLnBrk="1" hangingPunct="1">
              <a:lnSpc>
                <a:spcPct val="80000"/>
              </a:lnSpc>
              <a:spcBef>
                <a:spcPct val="0"/>
              </a:spcBef>
              <a:buClrTx/>
              <a:buSzTx/>
              <a:buFontTx/>
              <a:buNone/>
            </a:pPr>
            <a:r>
              <a:rPr lang="en-US" altLang="en-US" sz="1800" dirty="0" err="1">
                <a:solidFill>
                  <a:schemeClr val="bg1">
                    <a:lumMod val="75000"/>
                  </a:schemeClr>
                </a:solidFill>
              </a:rPr>
              <a:t>Pseudophakic</a:t>
            </a:r>
            <a:endParaRPr lang="en-US" altLang="en-US" sz="1800" dirty="0">
              <a:solidFill>
                <a:schemeClr val="bg1">
                  <a:lumMod val="75000"/>
                </a:schemeClr>
              </a:solidFill>
            </a:endParaRPr>
          </a:p>
        </p:txBody>
      </p:sp>
      <p:sp>
        <p:nvSpPr>
          <p:cNvPr id="43031" name="Text Box 35"/>
          <p:cNvSpPr txBox="1">
            <a:spLocks noChangeArrowheads="1"/>
          </p:cNvSpPr>
          <p:nvPr/>
        </p:nvSpPr>
        <p:spPr bwMode="auto">
          <a:xfrm>
            <a:off x="1190847" y="1295400"/>
            <a:ext cx="2473754"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t>w/ Pupillary Block</a:t>
            </a:r>
          </a:p>
        </p:txBody>
      </p:sp>
      <p:sp>
        <p:nvSpPr>
          <p:cNvPr id="49" name="Rectangle 2">
            <a:extLst>
              <a:ext uri="{FF2B5EF4-FFF2-40B4-BE49-F238E27FC236}">
                <a16:creationId xmlns:a16="http://schemas.microsoft.com/office/drawing/2014/main" id="{240EE5BF-F7D2-4FC8-A5DD-F6B5423153C6}"/>
              </a:ext>
            </a:extLst>
          </p:cNvPr>
          <p:cNvSpPr>
            <a:spLocks noGrp="1" noChangeArrowheads="1"/>
          </p:cNvSpPr>
          <p:nvPr>
            <p:ph type="title"/>
          </p:nvPr>
        </p:nvSpPr>
        <p:spPr>
          <a:xfrm>
            <a:off x="457200" y="304800"/>
            <a:ext cx="7543800" cy="563562"/>
          </a:xfrm>
        </p:spPr>
        <p:txBody>
          <a:bodyPr/>
          <a:lstStyle/>
          <a:p>
            <a:pPr eaLnBrk="1" hangingPunct="1"/>
            <a:r>
              <a:rPr lang="en-US" altLang="en-US" sz="3500" dirty="0"/>
              <a:t>A</a:t>
            </a:r>
          </a:p>
        </p:txBody>
      </p:sp>
      <p:sp>
        <p:nvSpPr>
          <p:cNvPr id="50" name="TextBox 49">
            <a:extLst>
              <a:ext uri="{FF2B5EF4-FFF2-40B4-BE49-F238E27FC236}">
                <a16:creationId xmlns:a16="http://schemas.microsoft.com/office/drawing/2014/main" id="{CF426230-46C8-405C-9015-99EF57762A2E}"/>
              </a:ext>
            </a:extLst>
          </p:cNvPr>
          <p:cNvSpPr txBox="1"/>
          <p:nvPr/>
        </p:nvSpPr>
        <p:spPr>
          <a:xfrm>
            <a:off x="2259496" y="189094"/>
            <a:ext cx="4607480" cy="400110"/>
          </a:xfrm>
          <a:prstGeom prst="rect">
            <a:avLst/>
          </a:prstGeom>
          <a:solidFill>
            <a:schemeClr val="accent1">
              <a:lumMod val="60000"/>
              <a:lumOff val="40000"/>
            </a:schemeClr>
          </a:solidFill>
        </p:spPr>
        <p:txBody>
          <a:bodyPr wrap="none" rtlCol="0">
            <a:spAutoFit/>
          </a:bodyPr>
          <a:lstStyle/>
          <a:p>
            <a:pPr algn="ctr"/>
            <a:r>
              <a:rPr lang="en-US" sz="2000" b="1" dirty="0"/>
              <a:t>Secondary Angle Closure Glaucoma</a:t>
            </a:r>
          </a:p>
        </p:txBody>
      </p:sp>
      <p:sp>
        <p:nvSpPr>
          <p:cNvPr id="2" name="TextBox 1">
            <a:extLst>
              <a:ext uri="{FF2B5EF4-FFF2-40B4-BE49-F238E27FC236}">
                <a16:creationId xmlns:a16="http://schemas.microsoft.com/office/drawing/2014/main" id="{A7E30BEC-923B-4C9A-A856-BDD0D882F6B8}"/>
              </a:ext>
            </a:extLst>
          </p:cNvPr>
          <p:cNvSpPr txBox="1"/>
          <p:nvPr/>
        </p:nvSpPr>
        <p:spPr>
          <a:xfrm>
            <a:off x="887305" y="2844119"/>
            <a:ext cx="1494320" cy="338554"/>
          </a:xfrm>
          <a:prstGeom prst="rect">
            <a:avLst/>
          </a:prstGeom>
          <a:noFill/>
        </p:spPr>
        <p:txBody>
          <a:bodyPr wrap="none" rtlCol="0">
            <a:spAutoFit/>
          </a:bodyPr>
          <a:lstStyle/>
          <a:p>
            <a:r>
              <a:rPr lang="en-US" sz="1600" dirty="0" err="1">
                <a:solidFill>
                  <a:schemeClr val="bg1">
                    <a:lumMod val="75000"/>
                  </a:schemeClr>
                </a:solidFill>
              </a:rPr>
              <a:t>Phacomorphic</a:t>
            </a:r>
            <a:endParaRPr lang="en-US" sz="1600" dirty="0">
              <a:solidFill>
                <a:schemeClr val="bg1">
                  <a:lumMod val="75000"/>
                </a:schemeClr>
              </a:solidFill>
            </a:endParaRPr>
          </a:p>
        </p:txBody>
      </p:sp>
      <p:sp>
        <p:nvSpPr>
          <p:cNvPr id="51" name="TextBox 50">
            <a:extLst>
              <a:ext uri="{FF2B5EF4-FFF2-40B4-BE49-F238E27FC236}">
                <a16:creationId xmlns:a16="http://schemas.microsoft.com/office/drawing/2014/main" id="{156069D4-340B-4160-A336-EBF73557CEE0}"/>
              </a:ext>
            </a:extLst>
          </p:cNvPr>
          <p:cNvSpPr txBox="1"/>
          <p:nvPr/>
        </p:nvSpPr>
        <p:spPr>
          <a:xfrm>
            <a:off x="884725" y="3175578"/>
            <a:ext cx="1519968" cy="338554"/>
          </a:xfrm>
          <a:prstGeom prst="rect">
            <a:avLst/>
          </a:prstGeom>
          <a:noFill/>
        </p:spPr>
        <p:txBody>
          <a:bodyPr wrap="none" rtlCol="0">
            <a:spAutoFit/>
          </a:bodyPr>
          <a:lstStyle/>
          <a:p>
            <a:r>
              <a:rPr lang="en-US" sz="1600" b="1" dirty="0"/>
              <a:t>Ectopia </a:t>
            </a:r>
            <a:r>
              <a:rPr lang="en-US" sz="1600" b="1" dirty="0" err="1"/>
              <a:t>lentis</a:t>
            </a:r>
            <a:endParaRPr lang="en-US" sz="1600" b="1" dirty="0"/>
          </a:p>
        </p:txBody>
      </p:sp>
      <p:cxnSp>
        <p:nvCxnSpPr>
          <p:cNvPr id="71" name="Straight Connector 70">
            <a:extLst>
              <a:ext uri="{FF2B5EF4-FFF2-40B4-BE49-F238E27FC236}">
                <a16:creationId xmlns:a16="http://schemas.microsoft.com/office/drawing/2014/main" id="{C104938D-BA8D-4E39-9D5F-9EE2012F2F3C}"/>
              </a:ext>
            </a:extLst>
          </p:cNvPr>
          <p:cNvCxnSpPr>
            <a:cxnSpLocks/>
          </p:cNvCxnSpPr>
          <p:nvPr/>
        </p:nvCxnSpPr>
        <p:spPr>
          <a:xfrm flipH="1">
            <a:off x="762665" y="3023488"/>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2A7E4E40-472F-4E50-8A7A-45C10FDD7171}"/>
              </a:ext>
            </a:extLst>
          </p:cNvPr>
          <p:cNvCxnSpPr>
            <a:cxnSpLocks/>
          </p:cNvCxnSpPr>
          <p:nvPr/>
        </p:nvCxnSpPr>
        <p:spPr>
          <a:xfrm flipH="1">
            <a:off x="762665" y="3347853"/>
            <a:ext cx="168274"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C3924889-45B9-4383-9C9E-48F0A9C27AD8}"/>
              </a:ext>
            </a:extLst>
          </p:cNvPr>
          <p:cNvCxnSpPr>
            <a:cxnSpLocks/>
          </p:cNvCxnSpPr>
          <p:nvPr/>
        </p:nvCxnSpPr>
        <p:spPr>
          <a:xfrm flipH="1">
            <a:off x="748719" y="2838976"/>
            <a:ext cx="13947" cy="5088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 name="Straight Arrow Connector 5">
            <a:extLst>
              <a:ext uri="{FF2B5EF4-FFF2-40B4-BE49-F238E27FC236}">
                <a16:creationId xmlns:a16="http://schemas.microsoft.com/office/drawing/2014/main" id="{A3439F0C-5143-461F-8F3C-2E830785DEFC}"/>
              </a:ext>
            </a:extLst>
          </p:cNvPr>
          <p:cNvCxnSpPr>
            <a:stCxn id="50" idx="2"/>
          </p:cNvCxnSpPr>
          <p:nvPr/>
        </p:nvCxnSpPr>
        <p:spPr>
          <a:xfrm flipH="1">
            <a:off x="2971800" y="589204"/>
            <a:ext cx="1591436" cy="706196"/>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6" name="Straight Arrow Connector 25">
            <a:extLst>
              <a:ext uri="{FF2B5EF4-FFF2-40B4-BE49-F238E27FC236}">
                <a16:creationId xmlns:a16="http://schemas.microsoft.com/office/drawing/2014/main" id="{B70E0124-9B84-41A5-8D84-A66B7838A706}"/>
              </a:ext>
            </a:extLst>
          </p:cNvPr>
          <p:cNvCxnSpPr>
            <a:cxnSpLocks/>
          </p:cNvCxnSpPr>
          <p:nvPr/>
        </p:nvCxnSpPr>
        <p:spPr>
          <a:xfrm flipH="1">
            <a:off x="1159539" y="1828800"/>
            <a:ext cx="1290435" cy="478059"/>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8" name="Straight Arrow Connector 27">
            <a:extLst>
              <a:ext uri="{FF2B5EF4-FFF2-40B4-BE49-F238E27FC236}">
                <a16:creationId xmlns:a16="http://schemas.microsoft.com/office/drawing/2014/main" id="{567A4249-5C59-4416-8A8E-1C35913900AB}"/>
              </a:ext>
            </a:extLst>
          </p:cNvPr>
          <p:cNvCxnSpPr>
            <a:cxnSpLocks/>
          </p:cNvCxnSpPr>
          <p:nvPr/>
        </p:nvCxnSpPr>
        <p:spPr>
          <a:xfrm>
            <a:off x="2449973" y="1832208"/>
            <a:ext cx="1268784"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21" name="Straight Arrow Connector 20">
            <a:extLst>
              <a:ext uri="{FF2B5EF4-FFF2-40B4-BE49-F238E27FC236}">
                <a16:creationId xmlns:a16="http://schemas.microsoft.com/office/drawing/2014/main" id="{5E33AEB6-AB6B-4304-B44B-E14BDAECF20A}"/>
              </a:ext>
            </a:extLst>
          </p:cNvPr>
          <p:cNvCxnSpPr>
            <a:cxnSpLocks/>
          </p:cNvCxnSpPr>
          <p:nvPr/>
        </p:nvCxnSpPr>
        <p:spPr>
          <a:xfrm>
            <a:off x="4572000" y="589204"/>
            <a:ext cx="1600200" cy="706196"/>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18" name="Text Box 36">
            <a:extLst>
              <a:ext uri="{FF2B5EF4-FFF2-40B4-BE49-F238E27FC236}">
                <a16:creationId xmlns:a16="http://schemas.microsoft.com/office/drawing/2014/main" id="{362B1808-42BE-4D1C-894B-40BD72FCD11D}"/>
              </a:ext>
            </a:extLst>
          </p:cNvPr>
          <p:cNvSpPr txBox="1">
            <a:spLocks noChangeArrowheads="1"/>
          </p:cNvSpPr>
          <p:nvPr/>
        </p:nvSpPr>
        <p:spPr bwMode="auto">
          <a:xfrm>
            <a:off x="5181600" y="1295400"/>
            <a:ext cx="2630848" cy="430887"/>
          </a:xfrm>
          <a:prstGeom prst="rect">
            <a:avLst/>
          </a:prstGeom>
          <a:noFill/>
          <a:ln w="952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solidFill>
                  <a:schemeClr val="bg1">
                    <a:lumMod val="75000"/>
                  </a:schemeClr>
                </a:solidFill>
              </a:rPr>
              <a:t>w/o Pupillary Block</a:t>
            </a:r>
          </a:p>
        </p:txBody>
      </p:sp>
      <p:sp>
        <p:nvSpPr>
          <p:cNvPr id="19" name="TextBox 18">
            <a:extLst>
              <a:ext uri="{FF2B5EF4-FFF2-40B4-BE49-F238E27FC236}">
                <a16:creationId xmlns:a16="http://schemas.microsoft.com/office/drawing/2014/main" id="{20F14707-6AB2-4CFA-894D-0A3851B594EA}"/>
              </a:ext>
            </a:extLst>
          </p:cNvPr>
          <p:cNvSpPr txBox="1"/>
          <p:nvPr/>
        </p:nvSpPr>
        <p:spPr>
          <a:xfrm>
            <a:off x="381000" y="3581400"/>
            <a:ext cx="7315200" cy="2800767"/>
          </a:xfrm>
          <a:prstGeom prst="rect">
            <a:avLst/>
          </a:prstGeom>
          <a:solidFill>
            <a:srgbClr val="FF99FF"/>
          </a:solidFill>
        </p:spPr>
        <p:txBody>
          <a:bodyPr wrap="square" rtlCol="0">
            <a:spAutoFit/>
          </a:bodyPr>
          <a:lstStyle/>
          <a:p>
            <a:r>
              <a:rPr lang="en-US" sz="1600" i="1" dirty="0">
                <a:solidFill>
                  <a:srgbClr val="0000FF"/>
                </a:solidFill>
              </a:rPr>
              <a:t>What is </a:t>
            </a:r>
            <a:r>
              <a:rPr lang="en-US" sz="1600" dirty="0">
                <a:solidFill>
                  <a:srgbClr val="0000FF"/>
                </a:solidFill>
              </a:rPr>
              <a:t>ectopia </a:t>
            </a:r>
            <a:r>
              <a:rPr lang="en-US" sz="1600" dirty="0" err="1">
                <a:solidFill>
                  <a:srgbClr val="0000FF"/>
                </a:solidFill>
              </a:rPr>
              <a:t>lentis</a:t>
            </a:r>
            <a:r>
              <a:rPr lang="en-US" sz="1600" i="1" dirty="0">
                <a:solidFill>
                  <a:srgbClr val="0000FF"/>
                </a:solidFill>
              </a:rPr>
              <a:t>?</a:t>
            </a:r>
          </a:p>
          <a:p>
            <a:r>
              <a:rPr lang="en-US" sz="1600" dirty="0">
                <a:solidFill>
                  <a:srgbClr val="0000FF"/>
                </a:solidFill>
              </a:rPr>
              <a:t>Displacement of the lens from its normal anatomic position</a:t>
            </a:r>
          </a:p>
          <a:p>
            <a:endParaRPr lang="en-US" sz="1600" dirty="0">
              <a:solidFill>
                <a:srgbClr val="0000FF"/>
              </a:solidFill>
            </a:endParaRPr>
          </a:p>
          <a:p>
            <a:r>
              <a:rPr lang="en-US" sz="1600" i="1" dirty="0">
                <a:solidFill>
                  <a:srgbClr val="0000FF"/>
                </a:solidFill>
              </a:rPr>
              <a:t>With regard to lens ‘displacement’—what do the following terms mean?</a:t>
            </a:r>
          </a:p>
          <a:p>
            <a:r>
              <a:rPr lang="en-US" sz="1600" i="1" dirty="0">
                <a:solidFill>
                  <a:srgbClr val="0000FF"/>
                </a:solidFill>
              </a:rPr>
              <a:t>--</a:t>
            </a:r>
            <a:r>
              <a:rPr lang="en-US" sz="1600" i="1" dirty="0" err="1">
                <a:solidFill>
                  <a:srgbClr val="0000FF"/>
                </a:solidFill>
              </a:rPr>
              <a:t>Sublux</a:t>
            </a:r>
            <a:r>
              <a:rPr lang="en-US" sz="1600" i="1" dirty="0">
                <a:solidFill>
                  <a:srgbClr val="0000FF"/>
                </a:solidFill>
              </a:rPr>
              <a:t>(at)ed: </a:t>
            </a:r>
            <a:r>
              <a:rPr lang="en-US" sz="1600" dirty="0">
                <a:solidFill>
                  <a:srgbClr val="0000FF"/>
                </a:solidFill>
              </a:rPr>
              <a:t>The lens is partially displaced, but remains in the ‘general area’</a:t>
            </a:r>
          </a:p>
          <a:p>
            <a:r>
              <a:rPr lang="en-US" sz="1600" i="1" dirty="0">
                <a:solidFill>
                  <a:srgbClr val="0000FF"/>
                </a:solidFill>
              </a:rPr>
              <a:t>--Lux(at)ed: </a:t>
            </a:r>
            <a:r>
              <a:rPr lang="en-US" sz="1600" dirty="0">
                <a:solidFill>
                  <a:srgbClr val="0000FF"/>
                </a:solidFill>
              </a:rPr>
              <a:t>The lens is dislocated—completely removed from the pupillary aperture. All zonular attachments have been disrupted.</a:t>
            </a:r>
          </a:p>
          <a:p>
            <a:endParaRPr lang="en-US" sz="1600" i="1" dirty="0">
              <a:solidFill>
                <a:srgbClr val="0000FF"/>
              </a:solidFill>
            </a:endParaRPr>
          </a:p>
          <a:p>
            <a:r>
              <a:rPr lang="en-US" sz="1600" i="1" dirty="0">
                <a:solidFill>
                  <a:srgbClr val="0000FF"/>
                </a:solidFill>
              </a:rPr>
              <a:t>How does ectopia </a:t>
            </a:r>
            <a:r>
              <a:rPr lang="en-US" sz="1600" i="1" dirty="0" err="1">
                <a:solidFill>
                  <a:srgbClr val="0000FF"/>
                </a:solidFill>
              </a:rPr>
              <a:t>lentis</a:t>
            </a:r>
            <a:r>
              <a:rPr lang="en-US" sz="1600" i="1" dirty="0">
                <a:solidFill>
                  <a:srgbClr val="0000FF"/>
                </a:solidFill>
              </a:rPr>
              <a:t> lead to pupillary block and ACG?</a:t>
            </a:r>
          </a:p>
          <a:p>
            <a:r>
              <a:rPr lang="en-US" sz="1600" dirty="0">
                <a:solidFill>
                  <a:srgbClr val="0000FF"/>
                </a:solidFill>
              </a:rPr>
              <a:t>By allowing the displaced lens to move into and blocks the pupil, producing the pressure gradient, with subsequent iris </a:t>
            </a:r>
            <a:r>
              <a:rPr lang="en-US" sz="1600" dirty="0" err="1">
                <a:solidFill>
                  <a:srgbClr val="0000FF"/>
                </a:solidFill>
              </a:rPr>
              <a:t>bombé</a:t>
            </a:r>
            <a:r>
              <a:rPr lang="en-US" sz="1600" dirty="0">
                <a:solidFill>
                  <a:srgbClr val="0000FF"/>
                </a:solidFill>
              </a:rPr>
              <a:t> and angle closure</a:t>
            </a:r>
          </a:p>
        </p:txBody>
      </p:sp>
      <p:sp>
        <p:nvSpPr>
          <p:cNvPr id="22" name="Oval 21">
            <a:extLst>
              <a:ext uri="{FF2B5EF4-FFF2-40B4-BE49-F238E27FC236}">
                <a16:creationId xmlns:a16="http://schemas.microsoft.com/office/drawing/2014/main" id="{A8B47573-D3D9-4D47-9E08-BED8FABB2FE0}"/>
              </a:ext>
            </a:extLst>
          </p:cNvPr>
          <p:cNvSpPr/>
          <p:nvPr/>
        </p:nvSpPr>
        <p:spPr>
          <a:xfrm>
            <a:off x="808522" y="3093379"/>
            <a:ext cx="1641452" cy="533397"/>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858872202"/>
      </p:ext>
    </p:extLst>
  </p:cSld>
  <p:clrMapOvr>
    <a:masterClrMapping/>
  </p:clrMapOvr>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8536A104-A590-44BB-8D34-B0B4DE2BF2AA}"/>
              </a:ext>
            </a:extLst>
          </p:cNvPr>
          <p:cNvSpPr>
            <a:spLocks noGrp="1"/>
          </p:cNvSpPr>
          <p:nvPr>
            <p:ph type="sldNum" sz="quarter" idx="12"/>
          </p:nvPr>
        </p:nvSpPr>
        <p:spPr/>
        <p:txBody>
          <a:bodyPr/>
          <a:lstStyle/>
          <a:p>
            <a:pPr>
              <a:defRPr/>
            </a:pPr>
            <a:fld id="{EAF609B4-AF4D-4DA5-A0D7-D8A884CD657B}" type="slidenum">
              <a:rPr lang="en-US" altLang="en-US" smtClean="0"/>
              <a:pPr>
                <a:defRPr/>
              </a:pPr>
              <a:t>72</a:t>
            </a:fld>
            <a:endParaRPr lang="en-US" altLang="en-US"/>
          </a:p>
        </p:txBody>
      </p:sp>
      <p:sp>
        <p:nvSpPr>
          <p:cNvPr id="5" name="Rectangle 2">
            <a:extLst>
              <a:ext uri="{FF2B5EF4-FFF2-40B4-BE49-F238E27FC236}">
                <a16:creationId xmlns:a16="http://schemas.microsoft.com/office/drawing/2014/main" id="{8FC42E17-666B-4C03-AD84-08E916C4A300}"/>
              </a:ext>
            </a:extLst>
          </p:cNvPr>
          <p:cNvSpPr txBox="1">
            <a:spLocks noChangeArrowheads="1"/>
          </p:cNvSpPr>
          <p:nvPr/>
        </p:nvSpPr>
        <p:spPr>
          <a:xfrm>
            <a:off x="400175" y="208128"/>
            <a:ext cx="7543800" cy="666750"/>
          </a:xfrm>
          <a:prstGeom prst="rect">
            <a:avLst/>
          </a:prstGeom>
        </p:spPr>
        <p:txBody>
          <a:bodyPr/>
          <a:lstStyle>
            <a:lvl1pPr algn="l" rtl="0" eaLnBrk="0" fontAlgn="base" hangingPunct="0">
              <a:spcBef>
                <a:spcPct val="0"/>
              </a:spcBef>
              <a:spcAft>
                <a:spcPct val="0"/>
              </a:spcAft>
              <a:defRPr sz="3900" b="1">
                <a:solidFill>
                  <a:schemeClr val="tx2"/>
                </a:solidFill>
                <a:latin typeface="+mj-lt"/>
                <a:ea typeface="+mj-ea"/>
                <a:cs typeface="+mj-cs"/>
              </a:defRPr>
            </a:lvl1pPr>
            <a:lvl2pPr algn="l" rtl="0" eaLnBrk="0" fontAlgn="base" hangingPunct="0">
              <a:spcBef>
                <a:spcPct val="0"/>
              </a:spcBef>
              <a:spcAft>
                <a:spcPct val="0"/>
              </a:spcAft>
              <a:defRPr sz="3900" b="1">
                <a:solidFill>
                  <a:schemeClr val="tx2"/>
                </a:solidFill>
                <a:latin typeface="Arial" charset="0"/>
              </a:defRPr>
            </a:lvl2pPr>
            <a:lvl3pPr algn="l" rtl="0" eaLnBrk="0" fontAlgn="base" hangingPunct="0">
              <a:spcBef>
                <a:spcPct val="0"/>
              </a:spcBef>
              <a:spcAft>
                <a:spcPct val="0"/>
              </a:spcAft>
              <a:defRPr sz="3900" b="1">
                <a:solidFill>
                  <a:schemeClr val="tx2"/>
                </a:solidFill>
                <a:latin typeface="Arial" charset="0"/>
              </a:defRPr>
            </a:lvl3pPr>
            <a:lvl4pPr algn="l" rtl="0" eaLnBrk="0" fontAlgn="base" hangingPunct="0">
              <a:spcBef>
                <a:spcPct val="0"/>
              </a:spcBef>
              <a:spcAft>
                <a:spcPct val="0"/>
              </a:spcAft>
              <a:defRPr sz="3900" b="1">
                <a:solidFill>
                  <a:schemeClr val="tx2"/>
                </a:solidFill>
                <a:latin typeface="Arial" charset="0"/>
              </a:defRPr>
            </a:lvl4pPr>
            <a:lvl5pPr algn="l" rtl="0" eaLnBrk="0" fontAlgn="base" hangingPunct="0">
              <a:spcBef>
                <a:spcPct val="0"/>
              </a:spcBef>
              <a:spcAft>
                <a:spcPct val="0"/>
              </a:spcAft>
              <a:defRPr sz="3900" b="1">
                <a:solidFill>
                  <a:schemeClr val="tx2"/>
                </a:solidFill>
                <a:latin typeface="Arial" charset="0"/>
              </a:defRPr>
            </a:lvl5pPr>
            <a:lvl6pPr marL="457200" algn="l" rtl="0" fontAlgn="base">
              <a:spcBef>
                <a:spcPct val="0"/>
              </a:spcBef>
              <a:spcAft>
                <a:spcPct val="0"/>
              </a:spcAft>
              <a:defRPr sz="3900" b="1">
                <a:solidFill>
                  <a:schemeClr val="tx2"/>
                </a:solidFill>
                <a:latin typeface="Arial" charset="0"/>
              </a:defRPr>
            </a:lvl6pPr>
            <a:lvl7pPr marL="914400" algn="l" rtl="0" fontAlgn="base">
              <a:spcBef>
                <a:spcPct val="0"/>
              </a:spcBef>
              <a:spcAft>
                <a:spcPct val="0"/>
              </a:spcAft>
              <a:defRPr sz="3900" b="1">
                <a:solidFill>
                  <a:schemeClr val="tx2"/>
                </a:solidFill>
                <a:latin typeface="Arial" charset="0"/>
              </a:defRPr>
            </a:lvl7pPr>
            <a:lvl8pPr marL="1371600" algn="l" rtl="0" fontAlgn="base">
              <a:spcBef>
                <a:spcPct val="0"/>
              </a:spcBef>
              <a:spcAft>
                <a:spcPct val="0"/>
              </a:spcAft>
              <a:defRPr sz="3900" b="1">
                <a:solidFill>
                  <a:schemeClr val="tx2"/>
                </a:solidFill>
                <a:latin typeface="Arial" charset="0"/>
              </a:defRPr>
            </a:lvl8pPr>
            <a:lvl9pPr marL="1828800" algn="l" rtl="0" fontAlgn="base">
              <a:spcBef>
                <a:spcPct val="0"/>
              </a:spcBef>
              <a:spcAft>
                <a:spcPct val="0"/>
              </a:spcAft>
              <a:defRPr sz="3900" b="1">
                <a:solidFill>
                  <a:schemeClr val="tx2"/>
                </a:solidFill>
                <a:latin typeface="Arial" charset="0"/>
              </a:defRPr>
            </a:lvl9pPr>
          </a:lstStyle>
          <a:p>
            <a:pPr eaLnBrk="1" hangingPunct="1"/>
            <a:r>
              <a:rPr lang="en-US" altLang="en-US" kern="0" dirty="0"/>
              <a:t>Q</a:t>
            </a:r>
          </a:p>
        </p:txBody>
      </p:sp>
      <p:sp>
        <p:nvSpPr>
          <p:cNvPr id="3" name="TextBox 2">
            <a:extLst>
              <a:ext uri="{FF2B5EF4-FFF2-40B4-BE49-F238E27FC236}">
                <a16:creationId xmlns:a16="http://schemas.microsoft.com/office/drawing/2014/main" id="{860226CF-87F1-4457-90D0-9A5E3FF2DADE}"/>
              </a:ext>
            </a:extLst>
          </p:cNvPr>
          <p:cNvSpPr txBox="1"/>
          <p:nvPr/>
        </p:nvSpPr>
        <p:spPr>
          <a:xfrm>
            <a:off x="3352800" y="1371600"/>
            <a:ext cx="2133600" cy="461665"/>
          </a:xfrm>
          <a:prstGeom prst="rect">
            <a:avLst/>
          </a:prstGeom>
          <a:noFill/>
          <a:ln>
            <a:noFill/>
          </a:ln>
        </p:spPr>
        <p:txBody>
          <a:bodyPr wrap="square" rtlCol="0">
            <a:spAutoFit/>
          </a:bodyPr>
          <a:lstStyle/>
          <a:p>
            <a:pPr algn="ctr"/>
            <a:r>
              <a:rPr lang="en-US" sz="2400" dirty="0"/>
              <a:t>Ectopia </a:t>
            </a:r>
            <a:r>
              <a:rPr lang="en-US" sz="2400" dirty="0" err="1"/>
              <a:t>Lentis</a:t>
            </a:r>
            <a:endParaRPr lang="en-US" sz="2400" dirty="0"/>
          </a:p>
        </p:txBody>
      </p:sp>
      <p:sp>
        <p:nvSpPr>
          <p:cNvPr id="7" name="TextBox 6">
            <a:extLst>
              <a:ext uri="{FF2B5EF4-FFF2-40B4-BE49-F238E27FC236}">
                <a16:creationId xmlns:a16="http://schemas.microsoft.com/office/drawing/2014/main" id="{A5239218-9AF6-4D18-A9D0-23C60A6CE648}"/>
              </a:ext>
            </a:extLst>
          </p:cNvPr>
          <p:cNvSpPr txBox="1"/>
          <p:nvPr/>
        </p:nvSpPr>
        <p:spPr>
          <a:xfrm>
            <a:off x="789308" y="2387025"/>
            <a:ext cx="1510350" cy="400110"/>
          </a:xfrm>
          <a:prstGeom prst="rect">
            <a:avLst/>
          </a:prstGeom>
          <a:noFill/>
          <a:ln>
            <a:noFill/>
          </a:ln>
        </p:spPr>
        <p:txBody>
          <a:bodyPr wrap="none" rtlCol="0">
            <a:spAutoFit/>
          </a:bodyPr>
          <a:lstStyle/>
          <a:p>
            <a:pPr algn="ctr"/>
            <a:r>
              <a:rPr lang="en-US" sz="2000" b="1" dirty="0">
                <a:solidFill>
                  <a:srgbClr val="0000FF"/>
                </a:solidFill>
              </a:rPr>
              <a:t>Congenital</a:t>
            </a:r>
          </a:p>
        </p:txBody>
      </p:sp>
      <p:sp>
        <p:nvSpPr>
          <p:cNvPr id="8" name="TextBox 7">
            <a:extLst>
              <a:ext uri="{FF2B5EF4-FFF2-40B4-BE49-F238E27FC236}">
                <a16:creationId xmlns:a16="http://schemas.microsoft.com/office/drawing/2014/main" id="{77A47B52-5B86-479E-BC46-66DF2EA0EA51}"/>
              </a:ext>
            </a:extLst>
          </p:cNvPr>
          <p:cNvSpPr txBox="1"/>
          <p:nvPr/>
        </p:nvSpPr>
        <p:spPr>
          <a:xfrm>
            <a:off x="3457422" y="2387025"/>
            <a:ext cx="2008884" cy="400110"/>
          </a:xfrm>
          <a:prstGeom prst="rect">
            <a:avLst/>
          </a:prstGeom>
          <a:noFill/>
          <a:ln>
            <a:noFill/>
          </a:ln>
        </p:spPr>
        <p:txBody>
          <a:bodyPr wrap="none" rtlCol="0">
            <a:spAutoFit/>
          </a:bodyPr>
          <a:lstStyle/>
          <a:p>
            <a:pPr algn="ctr"/>
            <a:r>
              <a:rPr lang="en-US" sz="2000" b="1" dirty="0">
                <a:solidFill>
                  <a:srgbClr val="0000FF"/>
                </a:solidFill>
              </a:rPr>
              <a:t>Developmental</a:t>
            </a:r>
          </a:p>
        </p:txBody>
      </p:sp>
      <p:sp>
        <p:nvSpPr>
          <p:cNvPr id="9" name="TextBox 8">
            <a:extLst>
              <a:ext uri="{FF2B5EF4-FFF2-40B4-BE49-F238E27FC236}">
                <a16:creationId xmlns:a16="http://schemas.microsoft.com/office/drawing/2014/main" id="{A23BBA5C-8EDE-4514-B966-F1F5C5EFFAA4}"/>
              </a:ext>
            </a:extLst>
          </p:cNvPr>
          <p:cNvSpPr txBox="1"/>
          <p:nvPr/>
        </p:nvSpPr>
        <p:spPr>
          <a:xfrm>
            <a:off x="6601143" y="2387025"/>
            <a:ext cx="1297151" cy="400110"/>
          </a:xfrm>
          <a:prstGeom prst="rect">
            <a:avLst/>
          </a:prstGeom>
          <a:noFill/>
          <a:ln>
            <a:noFill/>
          </a:ln>
        </p:spPr>
        <p:txBody>
          <a:bodyPr wrap="none" rtlCol="0">
            <a:spAutoFit/>
          </a:bodyPr>
          <a:lstStyle/>
          <a:p>
            <a:pPr algn="ctr"/>
            <a:r>
              <a:rPr lang="en-US" sz="2000" b="1" dirty="0">
                <a:solidFill>
                  <a:srgbClr val="0000FF"/>
                </a:solidFill>
              </a:rPr>
              <a:t>Acquired</a:t>
            </a:r>
          </a:p>
        </p:txBody>
      </p:sp>
      <p:sp>
        <p:nvSpPr>
          <p:cNvPr id="10" name="TextBox 9">
            <a:extLst>
              <a:ext uri="{FF2B5EF4-FFF2-40B4-BE49-F238E27FC236}">
                <a16:creationId xmlns:a16="http://schemas.microsoft.com/office/drawing/2014/main" id="{70165EDB-1701-47A9-AB53-EE9C9B8869B4}"/>
              </a:ext>
            </a:extLst>
          </p:cNvPr>
          <p:cNvSpPr txBox="1"/>
          <p:nvPr/>
        </p:nvSpPr>
        <p:spPr>
          <a:xfrm>
            <a:off x="1066800" y="2882367"/>
            <a:ext cx="309700" cy="338554"/>
          </a:xfrm>
          <a:prstGeom prst="rect">
            <a:avLst/>
          </a:prstGeom>
          <a:noFill/>
        </p:spPr>
        <p:txBody>
          <a:bodyPr wrap="none" rtlCol="0">
            <a:spAutoFit/>
          </a:bodyPr>
          <a:lstStyle/>
          <a:p>
            <a:r>
              <a:rPr lang="en-US" sz="1600" b="1" i="1" dirty="0">
                <a:solidFill>
                  <a:srgbClr val="0000FF"/>
                </a:solidFill>
              </a:rPr>
              <a:t>?</a:t>
            </a:r>
          </a:p>
        </p:txBody>
      </p:sp>
      <p:sp>
        <p:nvSpPr>
          <p:cNvPr id="11" name="TextBox 10">
            <a:extLst>
              <a:ext uri="{FF2B5EF4-FFF2-40B4-BE49-F238E27FC236}">
                <a16:creationId xmlns:a16="http://schemas.microsoft.com/office/drawing/2014/main" id="{69BAE294-080E-4343-AB51-DA4EF65DAA18}"/>
              </a:ext>
            </a:extLst>
          </p:cNvPr>
          <p:cNvSpPr txBox="1"/>
          <p:nvPr/>
        </p:nvSpPr>
        <p:spPr>
          <a:xfrm>
            <a:off x="3718672" y="3332279"/>
            <a:ext cx="309700" cy="338554"/>
          </a:xfrm>
          <a:prstGeom prst="rect">
            <a:avLst/>
          </a:prstGeom>
          <a:noFill/>
        </p:spPr>
        <p:txBody>
          <a:bodyPr wrap="none" rtlCol="0">
            <a:spAutoFit/>
          </a:bodyPr>
          <a:lstStyle/>
          <a:p>
            <a:r>
              <a:rPr lang="en-US" sz="1600" b="1" i="1" dirty="0">
                <a:solidFill>
                  <a:srgbClr val="0000FF"/>
                </a:solidFill>
              </a:rPr>
              <a:t>?</a:t>
            </a:r>
          </a:p>
        </p:txBody>
      </p:sp>
      <p:sp>
        <p:nvSpPr>
          <p:cNvPr id="12" name="TextBox 11">
            <a:extLst>
              <a:ext uri="{FF2B5EF4-FFF2-40B4-BE49-F238E27FC236}">
                <a16:creationId xmlns:a16="http://schemas.microsoft.com/office/drawing/2014/main" id="{AA2D30E5-38A0-414D-8C68-E683B077AADB}"/>
              </a:ext>
            </a:extLst>
          </p:cNvPr>
          <p:cNvSpPr txBox="1"/>
          <p:nvPr/>
        </p:nvSpPr>
        <p:spPr>
          <a:xfrm>
            <a:off x="1057657" y="4226801"/>
            <a:ext cx="2139573" cy="338554"/>
          </a:xfrm>
          <a:prstGeom prst="rect">
            <a:avLst/>
          </a:prstGeom>
          <a:noFill/>
        </p:spPr>
        <p:txBody>
          <a:bodyPr wrap="square" rtlCol="0">
            <a:spAutoFit/>
          </a:bodyPr>
          <a:lstStyle/>
          <a:p>
            <a:r>
              <a:rPr lang="en-US" sz="1600" b="1" i="1" dirty="0">
                <a:solidFill>
                  <a:srgbClr val="0000FF"/>
                </a:solidFill>
              </a:rPr>
              <a:t>?</a:t>
            </a:r>
          </a:p>
        </p:txBody>
      </p:sp>
      <p:sp>
        <p:nvSpPr>
          <p:cNvPr id="13" name="TextBox 12">
            <a:extLst>
              <a:ext uri="{FF2B5EF4-FFF2-40B4-BE49-F238E27FC236}">
                <a16:creationId xmlns:a16="http://schemas.microsoft.com/office/drawing/2014/main" id="{C6FCB385-D781-4399-85A5-F2DB21DA1F49}"/>
              </a:ext>
            </a:extLst>
          </p:cNvPr>
          <p:cNvSpPr txBox="1"/>
          <p:nvPr/>
        </p:nvSpPr>
        <p:spPr>
          <a:xfrm>
            <a:off x="1066800" y="3793015"/>
            <a:ext cx="309700" cy="338554"/>
          </a:xfrm>
          <a:prstGeom prst="rect">
            <a:avLst/>
          </a:prstGeom>
          <a:noFill/>
        </p:spPr>
        <p:txBody>
          <a:bodyPr wrap="none" rtlCol="0">
            <a:spAutoFit/>
          </a:bodyPr>
          <a:lstStyle/>
          <a:p>
            <a:r>
              <a:rPr lang="en-US" sz="1600" b="1" i="1" dirty="0">
                <a:solidFill>
                  <a:srgbClr val="0000FF"/>
                </a:solidFill>
              </a:rPr>
              <a:t>?</a:t>
            </a:r>
          </a:p>
        </p:txBody>
      </p:sp>
      <p:sp>
        <p:nvSpPr>
          <p:cNvPr id="14" name="TextBox 13">
            <a:extLst>
              <a:ext uri="{FF2B5EF4-FFF2-40B4-BE49-F238E27FC236}">
                <a16:creationId xmlns:a16="http://schemas.microsoft.com/office/drawing/2014/main" id="{56B40106-1A84-4304-BD41-5CDBAEFE9F66}"/>
              </a:ext>
            </a:extLst>
          </p:cNvPr>
          <p:cNvSpPr txBox="1"/>
          <p:nvPr/>
        </p:nvSpPr>
        <p:spPr>
          <a:xfrm>
            <a:off x="6848114" y="2882367"/>
            <a:ext cx="309700" cy="338554"/>
          </a:xfrm>
          <a:prstGeom prst="rect">
            <a:avLst/>
          </a:prstGeom>
          <a:noFill/>
        </p:spPr>
        <p:txBody>
          <a:bodyPr wrap="none" rtlCol="0">
            <a:spAutoFit/>
          </a:bodyPr>
          <a:lstStyle/>
          <a:p>
            <a:r>
              <a:rPr lang="en-US" sz="1600" b="1" i="1" dirty="0">
                <a:solidFill>
                  <a:srgbClr val="0000FF"/>
                </a:solidFill>
              </a:rPr>
              <a:t>?</a:t>
            </a:r>
          </a:p>
        </p:txBody>
      </p:sp>
      <p:sp>
        <p:nvSpPr>
          <p:cNvPr id="15" name="TextBox 14">
            <a:extLst>
              <a:ext uri="{FF2B5EF4-FFF2-40B4-BE49-F238E27FC236}">
                <a16:creationId xmlns:a16="http://schemas.microsoft.com/office/drawing/2014/main" id="{C9E5D222-8E6C-449E-97F2-20B862F31A4F}"/>
              </a:ext>
            </a:extLst>
          </p:cNvPr>
          <p:cNvSpPr txBox="1"/>
          <p:nvPr/>
        </p:nvSpPr>
        <p:spPr>
          <a:xfrm>
            <a:off x="1066800" y="3345296"/>
            <a:ext cx="309700" cy="338554"/>
          </a:xfrm>
          <a:prstGeom prst="rect">
            <a:avLst/>
          </a:prstGeom>
          <a:noFill/>
        </p:spPr>
        <p:txBody>
          <a:bodyPr wrap="none" rtlCol="0">
            <a:spAutoFit/>
          </a:bodyPr>
          <a:lstStyle/>
          <a:p>
            <a:r>
              <a:rPr lang="en-US" sz="1600" b="1" i="1" dirty="0">
                <a:solidFill>
                  <a:srgbClr val="0000FF"/>
                </a:solidFill>
              </a:rPr>
              <a:t>?</a:t>
            </a:r>
          </a:p>
        </p:txBody>
      </p:sp>
      <p:sp>
        <p:nvSpPr>
          <p:cNvPr id="16" name="TextBox 15">
            <a:extLst>
              <a:ext uri="{FF2B5EF4-FFF2-40B4-BE49-F238E27FC236}">
                <a16:creationId xmlns:a16="http://schemas.microsoft.com/office/drawing/2014/main" id="{B67EB4BA-678E-4498-860E-3EC1ACE69698}"/>
              </a:ext>
            </a:extLst>
          </p:cNvPr>
          <p:cNvSpPr txBox="1"/>
          <p:nvPr/>
        </p:nvSpPr>
        <p:spPr>
          <a:xfrm>
            <a:off x="3721343" y="4267200"/>
            <a:ext cx="2300630" cy="338554"/>
          </a:xfrm>
          <a:prstGeom prst="rect">
            <a:avLst/>
          </a:prstGeom>
          <a:noFill/>
        </p:spPr>
        <p:txBody>
          <a:bodyPr wrap="square" rtlCol="0">
            <a:spAutoFit/>
          </a:bodyPr>
          <a:lstStyle/>
          <a:p>
            <a:r>
              <a:rPr lang="en-US" sz="1600" b="1" i="1" dirty="0">
                <a:solidFill>
                  <a:srgbClr val="0000FF"/>
                </a:solidFill>
              </a:rPr>
              <a:t>?</a:t>
            </a:r>
          </a:p>
        </p:txBody>
      </p:sp>
      <p:sp>
        <p:nvSpPr>
          <p:cNvPr id="17" name="TextBox 16">
            <a:extLst>
              <a:ext uri="{FF2B5EF4-FFF2-40B4-BE49-F238E27FC236}">
                <a16:creationId xmlns:a16="http://schemas.microsoft.com/office/drawing/2014/main" id="{0A763001-947A-4D52-8D59-BB636F05DA11}"/>
              </a:ext>
            </a:extLst>
          </p:cNvPr>
          <p:cNvSpPr txBox="1"/>
          <p:nvPr/>
        </p:nvSpPr>
        <p:spPr>
          <a:xfrm>
            <a:off x="3733800" y="3799739"/>
            <a:ext cx="2133600" cy="338554"/>
          </a:xfrm>
          <a:prstGeom prst="rect">
            <a:avLst/>
          </a:prstGeom>
          <a:noFill/>
        </p:spPr>
        <p:txBody>
          <a:bodyPr wrap="square" rtlCol="0">
            <a:spAutoFit/>
          </a:bodyPr>
          <a:lstStyle/>
          <a:p>
            <a:r>
              <a:rPr lang="en-US" sz="1600" b="1" i="1" dirty="0">
                <a:solidFill>
                  <a:srgbClr val="0000FF"/>
                </a:solidFill>
              </a:rPr>
              <a:t>?</a:t>
            </a:r>
          </a:p>
        </p:txBody>
      </p:sp>
      <p:sp>
        <p:nvSpPr>
          <p:cNvPr id="18" name="TextBox 17">
            <a:extLst>
              <a:ext uri="{FF2B5EF4-FFF2-40B4-BE49-F238E27FC236}">
                <a16:creationId xmlns:a16="http://schemas.microsoft.com/office/drawing/2014/main" id="{4D3B186C-5EAC-44E6-9A56-B0790B81AFF2}"/>
              </a:ext>
            </a:extLst>
          </p:cNvPr>
          <p:cNvSpPr txBox="1"/>
          <p:nvPr/>
        </p:nvSpPr>
        <p:spPr>
          <a:xfrm>
            <a:off x="6858001" y="3301425"/>
            <a:ext cx="2057399" cy="338554"/>
          </a:xfrm>
          <a:prstGeom prst="rect">
            <a:avLst/>
          </a:prstGeom>
          <a:noFill/>
        </p:spPr>
        <p:txBody>
          <a:bodyPr wrap="square" rtlCol="0">
            <a:spAutoFit/>
          </a:bodyPr>
          <a:lstStyle/>
          <a:p>
            <a:r>
              <a:rPr lang="en-US" sz="1600" b="1" i="1" dirty="0">
                <a:solidFill>
                  <a:srgbClr val="0000FF"/>
                </a:solidFill>
              </a:rPr>
              <a:t>?</a:t>
            </a:r>
          </a:p>
        </p:txBody>
      </p:sp>
      <p:sp>
        <p:nvSpPr>
          <p:cNvPr id="19" name="TextBox 18">
            <a:extLst>
              <a:ext uri="{FF2B5EF4-FFF2-40B4-BE49-F238E27FC236}">
                <a16:creationId xmlns:a16="http://schemas.microsoft.com/office/drawing/2014/main" id="{01BA26C5-793D-4F18-A4AE-C93A12DDCF8F}"/>
              </a:ext>
            </a:extLst>
          </p:cNvPr>
          <p:cNvSpPr txBox="1"/>
          <p:nvPr/>
        </p:nvSpPr>
        <p:spPr>
          <a:xfrm>
            <a:off x="3721343" y="2882367"/>
            <a:ext cx="309700" cy="338554"/>
          </a:xfrm>
          <a:prstGeom prst="rect">
            <a:avLst/>
          </a:prstGeom>
          <a:noFill/>
        </p:spPr>
        <p:txBody>
          <a:bodyPr wrap="none" rtlCol="0">
            <a:spAutoFit/>
          </a:bodyPr>
          <a:lstStyle/>
          <a:p>
            <a:r>
              <a:rPr lang="en-US" sz="1600" b="1" i="1" dirty="0">
                <a:solidFill>
                  <a:srgbClr val="0000FF"/>
                </a:solidFill>
              </a:rPr>
              <a:t>?</a:t>
            </a:r>
          </a:p>
        </p:txBody>
      </p:sp>
      <p:cxnSp>
        <p:nvCxnSpPr>
          <p:cNvPr id="20" name="Straight Arrow Connector 19">
            <a:extLst>
              <a:ext uri="{FF2B5EF4-FFF2-40B4-BE49-F238E27FC236}">
                <a16:creationId xmlns:a16="http://schemas.microsoft.com/office/drawing/2014/main" id="{0D3B77A0-6AEB-4304-B148-067DCF2D320E}"/>
              </a:ext>
            </a:extLst>
          </p:cNvPr>
          <p:cNvCxnSpPr>
            <a:stCxn id="3" idx="2"/>
          </p:cNvCxnSpPr>
          <p:nvPr/>
        </p:nvCxnSpPr>
        <p:spPr>
          <a:xfrm flipH="1">
            <a:off x="2299658" y="1833265"/>
            <a:ext cx="2119942" cy="553760"/>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2" name="Straight Arrow Connector 21">
            <a:extLst>
              <a:ext uri="{FF2B5EF4-FFF2-40B4-BE49-F238E27FC236}">
                <a16:creationId xmlns:a16="http://schemas.microsoft.com/office/drawing/2014/main" id="{C14EE28D-0751-4E79-82A1-43061CFFA672}"/>
              </a:ext>
            </a:extLst>
          </p:cNvPr>
          <p:cNvCxnSpPr>
            <a:stCxn id="3" idx="2"/>
          </p:cNvCxnSpPr>
          <p:nvPr/>
        </p:nvCxnSpPr>
        <p:spPr>
          <a:xfrm>
            <a:off x="4419600" y="1833265"/>
            <a:ext cx="2181543" cy="553760"/>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4" name="Straight Arrow Connector 23">
            <a:extLst>
              <a:ext uri="{FF2B5EF4-FFF2-40B4-BE49-F238E27FC236}">
                <a16:creationId xmlns:a16="http://schemas.microsoft.com/office/drawing/2014/main" id="{B2169A98-9F1B-4B6E-B1F4-8EB44F9A4C32}"/>
              </a:ext>
            </a:extLst>
          </p:cNvPr>
          <p:cNvCxnSpPr>
            <a:stCxn id="3" idx="2"/>
          </p:cNvCxnSpPr>
          <p:nvPr/>
        </p:nvCxnSpPr>
        <p:spPr>
          <a:xfrm>
            <a:off x="4419600" y="1833265"/>
            <a:ext cx="0" cy="553760"/>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6" name="Straight Connector 25">
            <a:extLst>
              <a:ext uri="{FF2B5EF4-FFF2-40B4-BE49-F238E27FC236}">
                <a16:creationId xmlns:a16="http://schemas.microsoft.com/office/drawing/2014/main" id="{9A1FE36C-32D5-44AC-B887-4781C471EC38}"/>
              </a:ext>
            </a:extLst>
          </p:cNvPr>
          <p:cNvCxnSpPr>
            <a:cxnSpLocks/>
          </p:cNvCxnSpPr>
          <p:nvPr/>
        </p:nvCxnSpPr>
        <p:spPr>
          <a:xfrm>
            <a:off x="990600" y="2787135"/>
            <a:ext cx="0" cy="167189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 name="Straight Connector 26">
            <a:extLst>
              <a:ext uri="{FF2B5EF4-FFF2-40B4-BE49-F238E27FC236}">
                <a16:creationId xmlns:a16="http://schemas.microsoft.com/office/drawing/2014/main" id="{17C4FE2D-BE49-415A-A3D4-402F02C5A827}"/>
              </a:ext>
            </a:extLst>
          </p:cNvPr>
          <p:cNvCxnSpPr>
            <a:cxnSpLocks/>
          </p:cNvCxnSpPr>
          <p:nvPr/>
        </p:nvCxnSpPr>
        <p:spPr>
          <a:xfrm>
            <a:off x="3645143" y="2819400"/>
            <a:ext cx="12456" cy="228600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 name="Straight Connector 27">
            <a:extLst>
              <a:ext uri="{FF2B5EF4-FFF2-40B4-BE49-F238E27FC236}">
                <a16:creationId xmlns:a16="http://schemas.microsoft.com/office/drawing/2014/main" id="{8B86105D-A309-40DA-9FDA-DAE28066E2E1}"/>
              </a:ext>
            </a:extLst>
          </p:cNvPr>
          <p:cNvCxnSpPr>
            <a:cxnSpLocks/>
          </p:cNvCxnSpPr>
          <p:nvPr/>
        </p:nvCxnSpPr>
        <p:spPr>
          <a:xfrm>
            <a:off x="6787785" y="2819400"/>
            <a:ext cx="1" cy="77441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 name="Straight Connector 30">
            <a:extLst>
              <a:ext uri="{FF2B5EF4-FFF2-40B4-BE49-F238E27FC236}">
                <a16:creationId xmlns:a16="http://schemas.microsoft.com/office/drawing/2014/main" id="{6E04E30E-A4F6-4410-A9E9-F6AF85650327}"/>
              </a:ext>
            </a:extLst>
          </p:cNvPr>
          <p:cNvCxnSpPr>
            <a:cxnSpLocks/>
            <a:endCxn id="10" idx="1"/>
          </p:cNvCxnSpPr>
          <p:nvPr/>
        </p:nvCxnSpPr>
        <p:spPr>
          <a:xfrm>
            <a:off x="990600" y="3048000"/>
            <a:ext cx="76200" cy="364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 name="Straight Connector 32">
            <a:extLst>
              <a:ext uri="{FF2B5EF4-FFF2-40B4-BE49-F238E27FC236}">
                <a16:creationId xmlns:a16="http://schemas.microsoft.com/office/drawing/2014/main" id="{56E09F88-FF7C-4612-9654-09AB98E17228}"/>
              </a:ext>
            </a:extLst>
          </p:cNvPr>
          <p:cNvCxnSpPr>
            <a:cxnSpLocks/>
          </p:cNvCxnSpPr>
          <p:nvPr/>
        </p:nvCxnSpPr>
        <p:spPr>
          <a:xfrm>
            <a:off x="990600" y="3501556"/>
            <a:ext cx="76200" cy="364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4" name="Straight Connector 33">
            <a:extLst>
              <a:ext uri="{FF2B5EF4-FFF2-40B4-BE49-F238E27FC236}">
                <a16:creationId xmlns:a16="http://schemas.microsoft.com/office/drawing/2014/main" id="{3CEDA076-7063-4B46-9783-323643AD5B0C}"/>
              </a:ext>
            </a:extLst>
          </p:cNvPr>
          <p:cNvCxnSpPr>
            <a:cxnSpLocks/>
          </p:cNvCxnSpPr>
          <p:nvPr/>
        </p:nvCxnSpPr>
        <p:spPr>
          <a:xfrm>
            <a:off x="990600" y="3962400"/>
            <a:ext cx="76200" cy="364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5" name="Straight Connector 34">
            <a:extLst>
              <a:ext uri="{FF2B5EF4-FFF2-40B4-BE49-F238E27FC236}">
                <a16:creationId xmlns:a16="http://schemas.microsoft.com/office/drawing/2014/main" id="{174AE7E6-DCED-425B-A88C-6AB1BCEAE5DF}"/>
              </a:ext>
            </a:extLst>
          </p:cNvPr>
          <p:cNvCxnSpPr>
            <a:cxnSpLocks/>
          </p:cNvCxnSpPr>
          <p:nvPr/>
        </p:nvCxnSpPr>
        <p:spPr>
          <a:xfrm>
            <a:off x="990600" y="4415956"/>
            <a:ext cx="76200" cy="364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6" name="Straight Connector 35">
            <a:extLst>
              <a:ext uri="{FF2B5EF4-FFF2-40B4-BE49-F238E27FC236}">
                <a16:creationId xmlns:a16="http://schemas.microsoft.com/office/drawing/2014/main" id="{7AA5621F-B108-4D0E-93DC-E7387C35CE57}"/>
              </a:ext>
            </a:extLst>
          </p:cNvPr>
          <p:cNvCxnSpPr>
            <a:cxnSpLocks/>
          </p:cNvCxnSpPr>
          <p:nvPr/>
        </p:nvCxnSpPr>
        <p:spPr>
          <a:xfrm>
            <a:off x="3657600" y="3048000"/>
            <a:ext cx="76200" cy="364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7" name="Straight Connector 36">
            <a:extLst>
              <a:ext uri="{FF2B5EF4-FFF2-40B4-BE49-F238E27FC236}">
                <a16:creationId xmlns:a16="http://schemas.microsoft.com/office/drawing/2014/main" id="{8AF5196E-C7B5-4508-8546-AE8872363E6E}"/>
              </a:ext>
            </a:extLst>
          </p:cNvPr>
          <p:cNvCxnSpPr>
            <a:cxnSpLocks/>
          </p:cNvCxnSpPr>
          <p:nvPr/>
        </p:nvCxnSpPr>
        <p:spPr>
          <a:xfrm>
            <a:off x="3657600" y="3501556"/>
            <a:ext cx="76200" cy="364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8" name="Straight Connector 37">
            <a:extLst>
              <a:ext uri="{FF2B5EF4-FFF2-40B4-BE49-F238E27FC236}">
                <a16:creationId xmlns:a16="http://schemas.microsoft.com/office/drawing/2014/main" id="{977932B4-C00B-4E61-BA86-61C446EFF194}"/>
              </a:ext>
            </a:extLst>
          </p:cNvPr>
          <p:cNvCxnSpPr>
            <a:cxnSpLocks/>
          </p:cNvCxnSpPr>
          <p:nvPr/>
        </p:nvCxnSpPr>
        <p:spPr>
          <a:xfrm>
            <a:off x="3657600" y="3962400"/>
            <a:ext cx="76200" cy="364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9" name="Straight Connector 38">
            <a:extLst>
              <a:ext uri="{FF2B5EF4-FFF2-40B4-BE49-F238E27FC236}">
                <a16:creationId xmlns:a16="http://schemas.microsoft.com/office/drawing/2014/main" id="{11A41C10-0676-4E11-BB55-CCCA3C1D5A52}"/>
              </a:ext>
            </a:extLst>
          </p:cNvPr>
          <p:cNvCxnSpPr>
            <a:cxnSpLocks/>
          </p:cNvCxnSpPr>
          <p:nvPr/>
        </p:nvCxnSpPr>
        <p:spPr>
          <a:xfrm>
            <a:off x="3657600" y="4415956"/>
            <a:ext cx="76200" cy="364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0" name="Straight Connector 39">
            <a:extLst>
              <a:ext uri="{FF2B5EF4-FFF2-40B4-BE49-F238E27FC236}">
                <a16:creationId xmlns:a16="http://schemas.microsoft.com/office/drawing/2014/main" id="{890EC104-5938-4AD2-AF44-B068AF6BE62B}"/>
              </a:ext>
            </a:extLst>
          </p:cNvPr>
          <p:cNvCxnSpPr>
            <a:cxnSpLocks/>
          </p:cNvCxnSpPr>
          <p:nvPr/>
        </p:nvCxnSpPr>
        <p:spPr>
          <a:xfrm>
            <a:off x="6781800" y="3048000"/>
            <a:ext cx="76200" cy="364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1" name="Straight Connector 40">
            <a:extLst>
              <a:ext uri="{FF2B5EF4-FFF2-40B4-BE49-F238E27FC236}">
                <a16:creationId xmlns:a16="http://schemas.microsoft.com/office/drawing/2014/main" id="{5C6BB52A-324D-404C-8EC1-79D80B7381B6}"/>
              </a:ext>
            </a:extLst>
          </p:cNvPr>
          <p:cNvCxnSpPr>
            <a:cxnSpLocks/>
          </p:cNvCxnSpPr>
          <p:nvPr/>
        </p:nvCxnSpPr>
        <p:spPr>
          <a:xfrm>
            <a:off x="6781800" y="3501556"/>
            <a:ext cx="76200" cy="364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42" name="TextBox 41">
            <a:extLst>
              <a:ext uri="{FF2B5EF4-FFF2-40B4-BE49-F238E27FC236}">
                <a16:creationId xmlns:a16="http://schemas.microsoft.com/office/drawing/2014/main" id="{322666D8-1B77-4A73-A654-942D688F5F8B}"/>
              </a:ext>
            </a:extLst>
          </p:cNvPr>
          <p:cNvSpPr txBox="1"/>
          <p:nvPr/>
        </p:nvSpPr>
        <p:spPr>
          <a:xfrm>
            <a:off x="3718672" y="4886388"/>
            <a:ext cx="2139573" cy="338554"/>
          </a:xfrm>
          <a:prstGeom prst="rect">
            <a:avLst/>
          </a:prstGeom>
          <a:noFill/>
        </p:spPr>
        <p:txBody>
          <a:bodyPr wrap="square" rtlCol="0">
            <a:spAutoFit/>
          </a:bodyPr>
          <a:lstStyle/>
          <a:p>
            <a:r>
              <a:rPr lang="en-US" sz="1600" b="1" i="1" dirty="0">
                <a:solidFill>
                  <a:srgbClr val="0000FF"/>
                </a:solidFill>
              </a:rPr>
              <a:t>?</a:t>
            </a:r>
          </a:p>
        </p:txBody>
      </p:sp>
      <p:cxnSp>
        <p:nvCxnSpPr>
          <p:cNvPr id="43" name="Straight Connector 42">
            <a:extLst>
              <a:ext uri="{FF2B5EF4-FFF2-40B4-BE49-F238E27FC236}">
                <a16:creationId xmlns:a16="http://schemas.microsoft.com/office/drawing/2014/main" id="{264A2F70-D14A-40D7-8BBA-E46B8B3B98CB}"/>
              </a:ext>
            </a:extLst>
          </p:cNvPr>
          <p:cNvCxnSpPr>
            <a:cxnSpLocks/>
          </p:cNvCxnSpPr>
          <p:nvPr/>
        </p:nvCxnSpPr>
        <p:spPr>
          <a:xfrm>
            <a:off x="3651615" y="5075543"/>
            <a:ext cx="76200" cy="364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44" name="TextBox 43">
            <a:extLst>
              <a:ext uri="{FF2B5EF4-FFF2-40B4-BE49-F238E27FC236}">
                <a16:creationId xmlns:a16="http://schemas.microsoft.com/office/drawing/2014/main" id="{4D906F91-2B29-490F-BEC2-DEDE90FCFFBE}"/>
              </a:ext>
            </a:extLst>
          </p:cNvPr>
          <p:cNvSpPr txBox="1"/>
          <p:nvPr/>
        </p:nvSpPr>
        <p:spPr>
          <a:xfrm>
            <a:off x="2259496" y="189094"/>
            <a:ext cx="4607480" cy="400110"/>
          </a:xfrm>
          <a:prstGeom prst="rect">
            <a:avLst/>
          </a:prstGeom>
          <a:solidFill>
            <a:schemeClr val="accent1">
              <a:lumMod val="60000"/>
              <a:lumOff val="40000"/>
            </a:schemeClr>
          </a:solidFill>
        </p:spPr>
        <p:txBody>
          <a:bodyPr wrap="none" rtlCol="0">
            <a:spAutoFit/>
          </a:bodyPr>
          <a:lstStyle/>
          <a:p>
            <a:pPr algn="ctr"/>
            <a:r>
              <a:rPr lang="en-US" sz="2000" b="1" dirty="0"/>
              <a:t>Secondary Angle Closure Glaucoma</a:t>
            </a:r>
          </a:p>
        </p:txBody>
      </p:sp>
      <p:sp>
        <p:nvSpPr>
          <p:cNvPr id="45" name="TextBox 44">
            <a:extLst>
              <a:ext uri="{FF2B5EF4-FFF2-40B4-BE49-F238E27FC236}">
                <a16:creationId xmlns:a16="http://schemas.microsoft.com/office/drawing/2014/main" id="{556576CD-6AEF-4116-8714-A0F774D99902}"/>
              </a:ext>
            </a:extLst>
          </p:cNvPr>
          <p:cNvSpPr txBox="1"/>
          <p:nvPr/>
        </p:nvSpPr>
        <p:spPr>
          <a:xfrm>
            <a:off x="856948" y="5634511"/>
            <a:ext cx="7448852" cy="400110"/>
          </a:xfrm>
          <a:prstGeom prst="rect">
            <a:avLst/>
          </a:prstGeom>
          <a:noFill/>
        </p:spPr>
        <p:txBody>
          <a:bodyPr wrap="square" rtlCol="0">
            <a:spAutoFit/>
          </a:bodyPr>
          <a:lstStyle/>
          <a:p>
            <a:r>
              <a:rPr lang="en-US" sz="2000" i="1" dirty="0">
                <a:effectLst>
                  <a:outerShdw blurRad="38100" dist="38100" dir="2700000" algn="tl">
                    <a:srgbClr val="000000">
                      <a:alpha val="43137"/>
                    </a:srgbClr>
                  </a:outerShdw>
                </a:effectLst>
              </a:rPr>
              <a:t>While there are many conditions associated with ectopia </a:t>
            </a:r>
            <a:r>
              <a:rPr lang="en-US" sz="2000" i="1" dirty="0" err="1">
                <a:effectLst>
                  <a:outerShdw blurRad="38100" dist="38100" dir="2700000" algn="tl">
                    <a:srgbClr val="000000">
                      <a:alpha val="43137"/>
                    </a:srgbClr>
                  </a:outerShdw>
                </a:effectLst>
              </a:rPr>
              <a:t>lentis</a:t>
            </a:r>
            <a:r>
              <a:rPr lang="en-US" sz="2000" i="1" dirty="0">
                <a:effectLst>
                  <a:outerShdw blurRad="38100" dist="38100" dir="2700000" algn="tl">
                    <a:srgbClr val="000000">
                      <a:alpha val="43137"/>
                    </a:srgbClr>
                  </a:outerShdw>
                </a:effectLst>
              </a:rPr>
              <a:t>…</a:t>
            </a:r>
            <a:endParaRPr lang="en-US" sz="2000" dirty="0">
              <a:effectLst>
                <a:outerShdw blurRad="38100" dist="38100" dir="2700000" algn="tl">
                  <a:srgbClr val="000000">
                    <a:alpha val="43137"/>
                  </a:srgbClr>
                </a:outerShdw>
              </a:effectLst>
            </a:endParaRPr>
          </a:p>
        </p:txBody>
      </p:sp>
    </p:spTree>
    <p:extLst>
      <p:ext uri="{BB962C8B-B14F-4D97-AF65-F5344CB8AC3E}">
        <p14:creationId xmlns:p14="http://schemas.microsoft.com/office/powerpoint/2010/main" val="190241411"/>
      </p:ext>
    </p:extLst>
  </p:cSld>
  <p:clrMapOvr>
    <a:masterClrMapping/>
  </p:clrMapOvr>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8536A104-A590-44BB-8D34-B0B4DE2BF2AA}"/>
              </a:ext>
            </a:extLst>
          </p:cNvPr>
          <p:cNvSpPr>
            <a:spLocks noGrp="1"/>
          </p:cNvSpPr>
          <p:nvPr>
            <p:ph type="sldNum" sz="quarter" idx="12"/>
          </p:nvPr>
        </p:nvSpPr>
        <p:spPr/>
        <p:txBody>
          <a:bodyPr/>
          <a:lstStyle/>
          <a:p>
            <a:pPr>
              <a:defRPr/>
            </a:pPr>
            <a:fld id="{EAF609B4-AF4D-4DA5-A0D7-D8A884CD657B}" type="slidenum">
              <a:rPr lang="en-US" altLang="en-US" smtClean="0"/>
              <a:pPr>
                <a:defRPr/>
              </a:pPr>
              <a:t>73</a:t>
            </a:fld>
            <a:endParaRPr lang="en-US" altLang="en-US"/>
          </a:p>
        </p:txBody>
      </p:sp>
      <p:sp>
        <p:nvSpPr>
          <p:cNvPr id="5" name="Rectangle 2">
            <a:extLst>
              <a:ext uri="{FF2B5EF4-FFF2-40B4-BE49-F238E27FC236}">
                <a16:creationId xmlns:a16="http://schemas.microsoft.com/office/drawing/2014/main" id="{8FC42E17-666B-4C03-AD84-08E916C4A300}"/>
              </a:ext>
            </a:extLst>
          </p:cNvPr>
          <p:cNvSpPr txBox="1">
            <a:spLocks noChangeArrowheads="1"/>
          </p:cNvSpPr>
          <p:nvPr/>
        </p:nvSpPr>
        <p:spPr>
          <a:xfrm>
            <a:off x="400175" y="208128"/>
            <a:ext cx="7543800" cy="666750"/>
          </a:xfrm>
          <a:prstGeom prst="rect">
            <a:avLst/>
          </a:prstGeom>
        </p:spPr>
        <p:txBody>
          <a:bodyPr/>
          <a:lstStyle>
            <a:lvl1pPr algn="l" rtl="0" eaLnBrk="0" fontAlgn="base" hangingPunct="0">
              <a:spcBef>
                <a:spcPct val="0"/>
              </a:spcBef>
              <a:spcAft>
                <a:spcPct val="0"/>
              </a:spcAft>
              <a:defRPr sz="3900" b="1">
                <a:solidFill>
                  <a:schemeClr val="tx2"/>
                </a:solidFill>
                <a:latin typeface="+mj-lt"/>
                <a:ea typeface="+mj-ea"/>
                <a:cs typeface="+mj-cs"/>
              </a:defRPr>
            </a:lvl1pPr>
            <a:lvl2pPr algn="l" rtl="0" eaLnBrk="0" fontAlgn="base" hangingPunct="0">
              <a:spcBef>
                <a:spcPct val="0"/>
              </a:spcBef>
              <a:spcAft>
                <a:spcPct val="0"/>
              </a:spcAft>
              <a:defRPr sz="3900" b="1">
                <a:solidFill>
                  <a:schemeClr val="tx2"/>
                </a:solidFill>
                <a:latin typeface="Arial" charset="0"/>
              </a:defRPr>
            </a:lvl2pPr>
            <a:lvl3pPr algn="l" rtl="0" eaLnBrk="0" fontAlgn="base" hangingPunct="0">
              <a:spcBef>
                <a:spcPct val="0"/>
              </a:spcBef>
              <a:spcAft>
                <a:spcPct val="0"/>
              </a:spcAft>
              <a:defRPr sz="3900" b="1">
                <a:solidFill>
                  <a:schemeClr val="tx2"/>
                </a:solidFill>
                <a:latin typeface="Arial" charset="0"/>
              </a:defRPr>
            </a:lvl3pPr>
            <a:lvl4pPr algn="l" rtl="0" eaLnBrk="0" fontAlgn="base" hangingPunct="0">
              <a:spcBef>
                <a:spcPct val="0"/>
              </a:spcBef>
              <a:spcAft>
                <a:spcPct val="0"/>
              </a:spcAft>
              <a:defRPr sz="3900" b="1">
                <a:solidFill>
                  <a:schemeClr val="tx2"/>
                </a:solidFill>
                <a:latin typeface="Arial" charset="0"/>
              </a:defRPr>
            </a:lvl4pPr>
            <a:lvl5pPr algn="l" rtl="0" eaLnBrk="0" fontAlgn="base" hangingPunct="0">
              <a:spcBef>
                <a:spcPct val="0"/>
              </a:spcBef>
              <a:spcAft>
                <a:spcPct val="0"/>
              </a:spcAft>
              <a:defRPr sz="3900" b="1">
                <a:solidFill>
                  <a:schemeClr val="tx2"/>
                </a:solidFill>
                <a:latin typeface="Arial" charset="0"/>
              </a:defRPr>
            </a:lvl5pPr>
            <a:lvl6pPr marL="457200" algn="l" rtl="0" fontAlgn="base">
              <a:spcBef>
                <a:spcPct val="0"/>
              </a:spcBef>
              <a:spcAft>
                <a:spcPct val="0"/>
              </a:spcAft>
              <a:defRPr sz="3900" b="1">
                <a:solidFill>
                  <a:schemeClr val="tx2"/>
                </a:solidFill>
                <a:latin typeface="Arial" charset="0"/>
              </a:defRPr>
            </a:lvl6pPr>
            <a:lvl7pPr marL="914400" algn="l" rtl="0" fontAlgn="base">
              <a:spcBef>
                <a:spcPct val="0"/>
              </a:spcBef>
              <a:spcAft>
                <a:spcPct val="0"/>
              </a:spcAft>
              <a:defRPr sz="3900" b="1">
                <a:solidFill>
                  <a:schemeClr val="tx2"/>
                </a:solidFill>
                <a:latin typeface="Arial" charset="0"/>
              </a:defRPr>
            </a:lvl7pPr>
            <a:lvl8pPr marL="1371600" algn="l" rtl="0" fontAlgn="base">
              <a:spcBef>
                <a:spcPct val="0"/>
              </a:spcBef>
              <a:spcAft>
                <a:spcPct val="0"/>
              </a:spcAft>
              <a:defRPr sz="3900" b="1">
                <a:solidFill>
                  <a:schemeClr val="tx2"/>
                </a:solidFill>
                <a:latin typeface="Arial" charset="0"/>
              </a:defRPr>
            </a:lvl8pPr>
            <a:lvl9pPr marL="1828800" algn="l" rtl="0" fontAlgn="base">
              <a:spcBef>
                <a:spcPct val="0"/>
              </a:spcBef>
              <a:spcAft>
                <a:spcPct val="0"/>
              </a:spcAft>
              <a:defRPr sz="3900" b="1">
                <a:solidFill>
                  <a:schemeClr val="tx2"/>
                </a:solidFill>
                <a:latin typeface="Arial" charset="0"/>
              </a:defRPr>
            </a:lvl9pPr>
          </a:lstStyle>
          <a:p>
            <a:pPr eaLnBrk="1" hangingPunct="1"/>
            <a:r>
              <a:rPr lang="en-US" altLang="en-US" kern="0" dirty="0"/>
              <a:t>A</a:t>
            </a:r>
          </a:p>
        </p:txBody>
      </p:sp>
      <p:sp>
        <p:nvSpPr>
          <p:cNvPr id="3" name="TextBox 2">
            <a:extLst>
              <a:ext uri="{FF2B5EF4-FFF2-40B4-BE49-F238E27FC236}">
                <a16:creationId xmlns:a16="http://schemas.microsoft.com/office/drawing/2014/main" id="{860226CF-87F1-4457-90D0-9A5E3FF2DADE}"/>
              </a:ext>
            </a:extLst>
          </p:cNvPr>
          <p:cNvSpPr txBox="1"/>
          <p:nvPr/>
        </p:nvSpPr>
        <p:spPr>
          <a:xfrm>
            <a:off x="3352800" y="1371600"/>
            <a:ext cx="2133600" cy="461665"/>
          </a:xfrm>
          <a:prstGeom prst="rect">
            <a:avLst/>
          </a:prstGeom>
          <a:noFill/>
          <a:ln>
            <a:noFill/>
          </a:ln>
        </p:spPr>
        <p:txBody>
          <a:bodyPr wrap="square" rtlCol="0">
            <a:spAutoFit/>
          </a:bodyPr>
          <a:lstStyle/>
          <a:p>
            <a:pPr algn="ctr"/>
            <a:r>
              <a:rPr lang="en-US" sz="2400" dirty="0"/>
              <a:t>Ectopia </a:t>
            </a:r>
            <a:r>
              <a:rPr lang="en-US" sz="2400" dirty="0" err="1"/>
              <a:t>Lentis</a:t>
            </a:r>
            <a:endParaRPr lang="en-US" sz="2400" dirty="0"/>
          </a:p>
        </p:txBody>
      </p:sp>
      <p:sp>
        <p:nvSpPr>
          <p:cNvPr id="7" name="TextBox 6">
            <a:extLst>
              <a:ext uri="{FF2B5EF4-FFF2-40B4-BE49-F238E27FC236}">
                <a16:creationId xmlns:a16="http://schemas.microsoft.com/office/drawing/2014/main" id="{A5239218-9AF6-4D18-A9D0-23C60A6CE648}"/>
              </a:ext>
            </a:extLst>
          </p:cNvPr>
          <p:cNvSpPr txBox="1"/>
          <p:nvPr/>
        </p:nvSpPr>
        <p:spPr>
          <a:xfrm>
            <a:off x="789308" y="2387025"/>
            <a:ext cx="1510350" cy="400110"/>
          </a:xfrm>
          <a:prstGeom prst="rect">
            <a:avLst/>
          </a:prstGeom>
          <a:noFill/>
          <a:ln>
            <a:noFill/>
          </a:ln>
        </p:spPr>
        <p:txBody>
          <a:bodyPr wrap="none" rtlCol="0">
            <a:spAutoFit/>
          </a:bodyPr>
          <a:lstStyle/>
          <a:p>
            <a:pPr algn="ctr"/>
            <a:r>
              <a:rPr lang="en-US" sz="2000" b="1" dirty="0">
                <a:solidFill>
                  <a:srgbClr val="0000FF"/>
                </a:solidFill>
              </a:rPr>
              <a:t>Congenital</a:t>
            </a:r>
          </a:p>
        </p:txBody>
      </p:sp>
      <p:sp>
        <p:nvSpPr>
          <p:cNvPr id="8" name="TextBox 7">
            <a:extLst>
              <a:ext uri="{FF2B5EF4-FFF2-40B4-BE49-F238E27FC236}">
                <a16:creationId xmlns:a16="http://schemas.microsoft.com/office/drawing/2014/main" id="{77A47B52-5B86-479E-BC46-66DF2EA0EA51}"/>
              </a:ext>
            </a:extLst>
          </p:cNvPr>
          <p:cNvSpPr txBox="1"/>
          <p:nvPr/>
        </p:nvSpPr>
        <p:spPr>
          <a:xfrm>
            <a:off x="3457422" y="2387025"/>
            <a:ext cx="2008884" cy="400110"/>
          </a:xfrm>
          <a:prstGeom prst="rect">
            <a:avLst/>
          </a:prstGeom>
          <a:noFill/>
          <a:ln>
            <a:noFill/>
          </a:ln>
        </p:spPr>
        <p:txBody>
          <a:bodyPr wrap="none" rtlCol="0">
            <a:spAutoFit/>
          </a:bodyPr>
          <a:lstStyle/>
          <a:p>
            <a:pPr algn="ctr"/>
            <a:r>
              <a:rPr lang="en-US" sz="2000" b="1" dirty="0">
                <a:solidFill>
                  <a:srgbClr val="0000FF"/>
                </a:solidFill>
              </a:rPr>
              <a:t>Developmental</a:t>
            </a:r>
          </a:p>
        </p:txBody>
      </p:sp>
      <p:sp>
        <p:nvSpPr>
          <p:cNvPr id="9" name="TextBox 8">
            <a:extLst>
              <a:ext uri="{FF2B5EF4-FFF2-40B4-BE49-F238E27FC236}">
                <a16:creationId xmlns:a16="http://schemas.microsoft.com/office/drawing/2014/main" id="{A23BBA5C-8EDE-4514-B966-F1F5C5EFFAA4}"/>
              </a:ext>
            </a:extLst>
          </p:cNvPr>
          <p:cNvSpPr txBox="1"/>
          <p:nvPr/>
        </p:nvSpPr>
        <p:spPr>
          <a:xfrm>
            <a:off x="6601143" y="2387025"/>
            <a:ext cx="1297151" cy="400110"/>
          </a:xfrm>
          <a:prstGeom prst="rect">
            <a:avLst/>
          </a:prstGeom>
          <a:noFill/>
          <a:ln>
            <a:noFill/>
          </a:ln>
        </p:spPr>
        <p:txBody>
          <a:bodyPr wrap="none" rtlCol="0">
            <a:spAutoFit/>
          </a:bodyPr>
          <a:lstStyle/>
          <a:p>
            <a:pPr algn="ctr"/>
            <a:r>
              <a:rPr lang="en-US" sz="2000" b="1" dirty="0">
                <a:solidFill>
                  <a:srgbClr val="0000FF"/>
                </a:solidFill>
              </a:rPr>
              <a:t>Acquired</a:t>
            </a:r>
          </a:p>
        </p:txBody>
      </p:sp>
      <p:sp>
        <p:nvSpPr>
          <p:cNvPr id="10" name="TextBox 9">
            <a:extLst>
              <a:ext uri="{FF2B5EF4-FFF2-40B4-BE49-F238E27FC236}">
                <a16:creationId xmlns:a16="http://schemas.microsoft.com/office/drawing/2014/main" id="{70165EDB-1701-47A9-AB53-EE9C9B8869B4}"/>
              </a:ext>
            </a:extLst>
          </p:cNvPr>
          <p:cNvSpPr txBox="1"/>
          <p:nvPr/>
        </p:nvSpPr>
        <p:spPr>
          <a:xfrm>
            <a:off x="1066800" y="2882367"/>
            <a:ext cx="824265" cy="338554"/>
          </a:xfrm>
          <a:prstGeom prst="rect">
            <a:avLst/>
          </a:prstGeom>
          <a:noFill/>
        </p:spPr>
        <p:txBody>
          <a:bodyPr wrap="none" rtlCol="0">
            <a:spAutoFit/>
          </a:bodyPr>
          <a:lstStyle/>
          <a:p>
            <a:r>
              <a:rPr lang="en-US" sz="1600" dirty="0" err="1">
                <a:solidFill>
                  <a:srgbClr val="0000FF"/>
                </a:solidFill>
              </a:rPr>
              <a:t>Marfan</a:t>
            </a:r>
            <a:endParaRPr lang="en-US" sz="1600" dirty="0">
              <a:solidFill>
                <a:srgbClr val="0000FF"/>
              </a:solidFill>
            </a:endParaRPr>
          </a:p>
        </p:txBody>
      </p:sp>
      <p:sp>
        <p:nvSpPr>
          <p:cNvPr id="11" name="TextBox 10">
            <a:extLst>
              <a:ext uri="{FF2B5EF4-FFF2-40B4-BE49-F238E27FC236}">
                <a16:creationId xmlns:a16="http://schemas.microsoft.com/office/drawing/2014/main" id="{69BAE294-080E-4343-AB51-DA4EF65DAA18}"/>
              </a:ext>
            </a:extLst>
          </p:cNvPr>
          <p:cNvSpPr txBox="1"/>
          <p:nvPr/>
        </p:nvSpPr>
        <p:spPr>
          <a:xfrm>
            <a:off x="3718672" y="3332279"/>
            <a:ext cx="1596912" cy="338554"/>
          </a:xfrm>
          <a:prstGeom prst="rect">
            <a:avLst/>
          </a:prstGeom>
          <a:noFill/>
        </p:spPr>
        <p:txBody>
          <a:bodyPr wrap="none" rtlCol="0">
            <a:spAutoFit/>
          </a:bodyPr>
          <a:lstStyle/>
          <a:p>
            <a:r>
              <a:rPr lang="en-US" sz="1600" dirty="0">
                <a:solidFill>
                  <a:srgbClr val="0000FF"/>
                </a:solidFill>
              </a:rPr>
              <a:t>Homocystinuria</a:t>
            </a:r>
          </a:p>
        </p:txBody>
      </p:sp>
      <p:sp>
        <p:nvSpPr>
          <p:cNvPr id="12" name="TextBox 11">
            <a:extLst>
              <a:ext uri="{FF2B5EF4-FFF2-40B4-BE49-F238E27FC236}">
                <a16:creationId xmlns:a16="http://schemas.microsoft.com/office/drawing/2014/main" id="{AA2D30E5-38A0-414D-8C68-E683B077AADB}"/>
              </a:ext>
            </a:extLst>
          </p:cNvPr>
          <p:cNvSpPr txBox="1"/>
          <p:nvPr/>
        </p:nvSpPr>
        <p:spPr>
          <a:xfrm>
            <a:off x="1057657" y="4226801"/>
            <a:ext cx="2139573" cy="584775"/>
          </a:xfrm>
          <a:prstGeom prst="rect">
            <a:avLst/>
          </a:prstGeom>
          <a:noFill/>
        </p:spPr>
        <p:txBody>
          <a:bodyPr wrap="square" rtlCol="0">
            <a:spAutoFit/>
          </a:bodyPr>
          <a:lstStyle/>
          <a:p>
            <a:r>
              <a:rPr lang="en-US" sz="1600" dirty="0">
                <a:solidFill>
                  <a:srgbClr val="0000FF"/>
                </a:solidFill>
              </a:rPr>
              <a:t>Simple ectopia </a:t>
            </a:r>
            <a:r>
              <a:rPr lang="en-US" sz="1600" dirty="0" err="1">
                <a:solidFill>
                  <a:srgbClr val="0000FF"/>
                </a:solidFill>
              </a:rPr>
              <a:t>lentis</a:t>
            </a:r>
            <a:r>
              <a:rPr lang="en-US" sz="1600" dirty="0">
                <a:solidFill>
                  <a:srgbClr val="0000FF"/>
                </a:solidFill>
              </a:rPr>
              <a:t> (congenital type)</a:t>
            </a:r>
          </a:p>
        </p:txBody>
      </p:sp>
      <p:sp>
        <p:nvSpPr>
          <p:cNvPr id="13" name="TextBox 12">
            <a:extLst>
              <a:ext uri="{FF2B5EF4-FFF2-40B4-BE49-F238E27FC236}">
                <a16:creationId xmlns:a16="http://schemas.microsoft.com/office/drawing/2014/main" id="{C6FCB385-D781-4399-85A5-F2DB21DA1F49}"/>
              </a:ext>
            </a:extLst>
          </p:cNvPr>
          <p:cNvSpPr txBox="1"/>
          <p:nvPr/>
        </p:nvSpPr>
        <p:spPr>
          <a:xfrm>
            <a:off x="1066800" y="3793015"/>
            <a:ext cx="2393604" cy="338554"/>
          </a:xfrm>
          <a:prstGeom prst="rect">
            <a:avLst/>
          </a:prstGeom>
          <a:noFill/>
        </p:spPr>
        <p:txBody>
          <a:bodyPr wrap="none" rtlCol="0">
            <a:spAutoFit/>
          </a:bodyPr>
          <a:lstStyle/>
          <a:p>
            <a:r>
              <a:rPr lang="en-US" sz="1600" dirty="0">
                <a:solidFill>
                  <a:srgbClr val="0000FF"/>
                </a:solidFill>
              </a:rPr>
              <a:t>Ectopia </a:t>
            </a:r>
            <a:r>
              <a:rPr lang="en-US" sz="1600" dirty="0" err="1">
                <a:solidFill>
                  <a:srgbClr val="0000FF"/>
                </a:solidFill>
              </a:rPr>
              <a:t>lentis</a:t>
            </a:r>
            <a:r>
              <a:rPr lang="en-US" sz="1600" dirty="0">
                <a:solidFill>
                  <a:srgbClr val="0000FF"/>
                </a:solidFill>
              </a:rPr>
              <a:t> et pupillae</a:t>
            </a:r>
          </a:p>
        </p:txBody>
      </p:sp>
      <p:sp>
        <p:nvSpPr>
          <p:cNvPr id="14" name="TextBox 13">
            <a:extLst>
              <a:ext uri="{FF2B5EF4-FFF2-40B4-BE49-F238E27FC236}">
                <a16:creationId xmlns:a16="http://schemas.microsoft.com/office/drawing/2014/main" id="{56B40106-1A84-4304-BD41-5CDBAEFE9F66}"/>
              </a:ext>
            </a:extLst>
          </p:cNvPr>
          <p:cNvSpPr txBox="1"/>
          <p:nvPr/>
        </p:nvSpPr>
        <p:spPr>
          <a:xfrm>
            <a:off x="6848114" y="2882367"/>
            <a:ext cx="883960" cy="338554"/>
          </a:xfrm>
          <a:prstGeom prst="rect">
            <a:avLst/>
          </a:prstGeom>
          <a:noFill/>
        </p:spPr>
        <p:txBody>
          <a:bodyPr wrap="none" rtlCol="0">
            <a:spAutoFit/>
          </a:bodyPr>
          <a:lstStyle/>
          <a:p>
            <a:r>
              <a:rPr lang="en-US" sz="1600" dirty="0">
                <a:solidFill>
                  <a:srgbClr val="0000FF"/>
                </a:solidFill>
              </a:rPr>
              <a:t>Trauma</a:t>
            </a:r>
          </a:p>
        </p:txBody>
      </p:sp>
      <p:sp>
        <p:nvSpPr>
          <p:cNvPr id="15" name="TextBox 14">
            <a:extLst>
              <a:ext uri="{FF2B5EF4-FFF2-40B4-BE49-F238E27FC236}">
                <a16:creationId xmlns:a16="http://schemas.microsoft.com/office/drawing/2014/main" id="{C9E5D222-8E6C-449E-97F2-20B862F31A4F}"/>
              </a:ext>
            </a:extLst>
          </p:cNvPr>
          <p:cNvSpPr txBox="1"/>
          <p:nvPr/>
        </p:nvSpPr>
        <p:spPr>
          <a:xfrm>
            <a:off x="1066800" y="3345296"/>
            <a:ext cx="865943" cy="338554"/>
          </a:xfrm>
          <a:prstGeom prst="rect">
            <a:avLst/>
          </a:prstGeom>
          <a:noFill/>
        </p:spPr>
        <p:txBody>
          <a:bodyPr wrap="none" rtlCol="0">
            <a:spAutoFit/>
          </a:bodyPr>
          <a:lstStyle/>
          <a:p>
            <a:r>
              <a:rPr lang="en-US" sz="1600" dirty="0">
                <a:solidFill>
                  <a:srgbClr val="0000FF"/>
                </a:solidFill>
              </a:rPr>
              <a:t>Aniridia</a:t>
            </a:r>
          </a:p>
        </p:txBody>
      </p:sp>
      <p:sp>
        <p:nvSpPr>
          <p:cNvPr id="16" name="TextBox 15">
            <a:extLst>
              <a:ext uri="{FF2B5EF4-FFF2-40B4-BE49-F238E27FC236}">
                <a16:creationId xmlns:a16="http://schemas.microsoft.com/office/drawing/2014/main" id="{B67EB4BA-678E-4498-860E-3EC1ACE69698}"/>
              </a:ext>
            </a:extLst>
          </p:cNvPr>
          <p:cNvSpPr txBox="1"/>
          <p:nvPr/>
        </p:nvSpPr>
        <p:spPr>
          <a:xfrm>
            <a:off x="3721343" y="4267200"/>
            <a:ext cx="2300630" cy="584775"/>
          </a:xfrm>
          <a:prstGeom prst="rect">
            <a:avLst/>
          </a:prstGeom>
          <a:noFill/>
        </p:spPr>
        <p:txBody>
          <a:bodyPr wrap="square" rtlCol="0">
            <a:spAutoFit/>
          </a:bodyPr>
          <a:lstStyle/>
          <a:p>
            <a:r>
              <a:rPr lang="en-US" sz="1600" dirty="0" err="1">
                <a:solidFill>
                  <a:srgbClr val="0000FF"/>
                </a:solidFill>
              </a:rPr>
              <a:t>Buphthalmos</a:t>
            </a:r>
            <a:r>
              <a:rPr lang="en-US" sz="1600" dirty="0">
                <a:solidFill>
                  <a:srgbClr val="0000FF"/>
                </a:solidFill>
              </a:rPr>
              <a:t> 2</a:t>
            </a:r>
            <a:r>
              <a:rPr lang="en-US" sz="1600" baseline="30000" dirty="0">
                <a:solidFill>
                  <a:srgbClr val="0000FF"/>
                </a:solidFill>
              </a:rPr>
              <a:t>o</a:t>
            </a:r>
            <a:r>
              <a:rPr lang="en-US" sz="1600" dirty="0">
                <a:solidFill>
                  <a:srgbClr val="0000FF"/>
                </a:solidFill>
              </a:rPr>
              <a:t> to congenital glaucoma</a:t>
            </a:r>
          </a:p>
        </p:txBody>
      </p:sp>
      <p:sp>
        <p:nvSpPr>
          <p:cNvPr id="18" name="TextBox 17">
            <a:extLst>
              <a:ext uri="{FF2B5EF4-FFF2-40B4-BE49-F238E27FC236}">
                <a16:creationId xmlns:a16="http://schemas.microsoft.com/office/drawing/2014/main" id="{4D3B186C-5EAC-44E6-9A56-B0790B81AFF2}"/>
              </a:ext>
            </a:extLst>
          </p:cNvPr>
          <p:cNvSpPr txBox="1"/>
          <p:nvPr/>
        </p:nvSpPr>
        <p:spPr>
          <a:xfrm>
            <a:off x="6858001" y="3301425"/>
            <a:ext cx="2057399" cy="584775"/>
          </a:xfrm>
          <a:prstGeom prst="rect">
            <a:avLst/>
          </a:prstGeom>
          <a:noFill/>
        </p:spPr>
        <p:txBody>
          <a:bodyPr wrap="square" rtlCol="0">
            <a:spAutoFit/>
          </a:bodyPr>
          <a:lstStyle/>
          <a:p>
            <a:r>
              <a:rPr lang="en-US" sz="1600" dirty="0">
                <a:solidFill>
                  <a:srgbClr val="0000FF"/>
                </a:solidFill>
              </a:rPr>
              <a:t>(Pseudo)exfoliation syndrome</a:t>
            </a:r>
          </a:p>
        </p:txBody>
      </p:sp>
      <p:sp>
        <p:nvSpPr>
          <p:cNvPr id="19" name="TextBox 18">
            <a:extLst>
              <a:ext uri="{FF2B5EF4-FFF2-40B4-BE49-F238E27FC236}">
                <a16:creationId xmlns:a16="http://schemas.microsoft.com/office/drawing/2014/main" id="{01BA26C5-793D-4F18-A4AE-C93A12DDCF8F}"/>
              </a:ext>
            </a:extLst>
          </p:cNvPr>
          <p:cNvSpPr txBox="1"/>
          <p:nvPr/>
        </p:nvSpPr>
        <p:spPr>
          <a:xfrm>
            <a:off x="3721343" y="2882367"/>
            <a:ext cx="824265" cy="338554"/>
          </a:xfrm>
          <a:prstGeom prst="rect">
            <a:avLst/>
          </a:prstGeom>
          <a:noFill/>
        </p:spPr>
        <p:txBody>
          <a:bodyPr wrap="none" rtlCol="0">
            <a:spAutoFit/>
          </a:bodyPr>
          <a:lstStyle/>
          <a:p>
            <a:r>
              <a:rPr lang="en-US" sz="1600" dirty="0" err="1">
                <a:solidFill>
                  <a:srgbClr val="0000FF"/>
                </a:solidFill>
              </a:rPr>
              <a:t>Marfan</a:t>
            </a:r>
            <a:endParaRPr lang="en-US" sz="1600" dirty="0">
              <a:solidFill>
                <a:srgbClr val="0000FF"/>
              </a:solidFill>
            </a:endParaRPr>
          </a:p>
        </p:txBody>
      </p:sp>
      <p:cxnSp>
        <p:nvCxnSpPr>
          <p:cNvPr id="20" name="Straight Arrow Connector 19">
            <a:extLst>
              <a:ext uri="{FF2B5EF4-FFF2-40B4-BE49-F238E27FC236}">
                <a16:creationId xmlns:a16="http://schemas.microsoft.com/office/drawing/2014/main" id="{0D3B77A0-6AEB-4304-B148-067DCF2D320E}"/>
              </a:ext>
            </a:extLst>
          </p:cNvPr>
          <p:cNvCxnSpPr>
            <a:stCxn id="3" idx="2"/>
          </p:cNvCxnSpPr>
          <p:nvPr/>
        </p:nvCxnSpPr>
        <p:spPr>
          <a:xfrm flipH="1">
            <a:off x="2299658" y="1833265"/>
            <a:ext cx="2119942" cy="553760"/>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2" name="Straight Arrow Connector 21">
            <a:extLst>
              <a:ext uri="{FF2B5EF4-FFF2-40B4-BE49-F238E27FC236}">
                <a16:creationId xmlns:a16="http://schemas.microsoft.com/office/drawing/2014/main" id="{C14EE28D-0751-4E79-82A1-43061CFFA672}"/>
              </a:ext>
            </a:extLst>
          </p:cNvPr>
          <p:cNvCxnSpPr>
            <a:stCxn id="3" idx="2"/>
          </p:cNvCxnSpPr>
          <p:nvPr/>
        </p:nvCxnSpPr>
        <p:spPr>
          <a:xfrm>
            <a:off x="4419600" y="1833265"/>
            <a:ext cx="2181543" cy="553760"/>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4" name="Straight Arrow Connector 23">
            <a:extLst>
              <a:ext uri="{FF2B5EF4-FFF2-40B4-BE49-F238E27FC236}">
                <a16:creationId xmlns:a16="http://schemas.microsoft.com/office/drawing/2014/main" id="{B2169A98-9F1B-4B6E-B1F4-8EB44F9A4C32}"/>
              </a:ext>
            </a:extLst>
          </p:cNvPr>
          <p:cNvCxnSpPr>
            <a:stCxn id="3" idx="2"/>
          </p:cNvCxnSpPr>
          <p:nvPr/>
        </p:nvCxnSpPr>
        <p:spPr>
          <a:xfrm>
            <a:off x="4419600" y="1833265"/>
            <a:ext cx="0" cy="553760"/>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6" name="Straight Connector 25">
            <a:extLst>
              <a:ext uri="{FF2B5EF4-FFF2-40B4-BE49-F238E27FC236}">
                <a16:creationId xmlns:a16="http://schemas.microsoft.com/office/drawing/2014/main" id="{9A1FE36C-32D5-44AC-B887-4781C471EC38}"/>
              </a:ext>
            </a:extLst>
          </p:cNvPr>
          <p:cNvCxnSpPr>
            <a:cxnSpLocks/>
          </p:cNvCxnSpPr>
          <p:nvPr/>
        </p:nvCxnSpPr>
        <p:spPr>
          <a:xfrm>
            <a:off x="990600" y="2787135"/>
            <a:ext cx="0" cy="167189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 name="Straight Connector 26">
            <a:extLst>
              <a:ext uri="{FF2B5EF4-FFF2-40B4-BE49-F238E27FC236}">
                <a16:creationId xmlns:a16="http://schemas.microsoft.com/office/drawing/2014/main" id="{17C4FE2D-BE49-415A-A3D4-402F02C5A827}"/>
              </a:ext>
            </a:extLst>
          </p:cNvPr>
          <p:cNvCxnSpPr>
            <a:cxnSpLocks/>
          </p:cNvCxnSpPr>
          <p:nvPr/>
        </p:nvCxnSpPr>
        <p:spPr>
          <a:xfrm>
            <a:off x="3645143" y="2819400"/>
            <a:ext cx="12456" cy="228600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 name="Straight Connector 27">
            <a:extLst>
              <a:ext uri="{FF2B5EF4-FFF2-40B4-BE49-F238E27FC236}">
                <a16:creationId xmlns:a16="http://schemas.microsoft.com/office/drawing/2014/main" id="{8B86105D-A309-40DA-9FDA-DAE28066E2E1}"/>
              </a:ext>
            </a:extLst>
          </p:cNvPr>
          <p:cNvCxnSpPr>
            <a:cxnSpLocks/>
          </p:cNvCxnSpPr>
          <p:nvPr/>
        </p:nvCxnSpPr>
        <p:spPr>
          <a:xfrm>
            <a:off x="6787785" y="2819400"/>
            <a:ext cx="1" cy="77441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 name="Straight Connector 30">
            <a:extLst>
              <a:ext uri="{FF2B5EF4-FFF2-40B4-BE49-F238E27FC236}">
                <a16:creationId xmlns:a16="http://schemas.microsoft.com/office/drawing/2014/main" id="{6E04E30E-A4F6-4410-A9E9-F6AF85650327}"/>
              </a:ext>
            </a:extLst>
          </p:cNvPr>
          <p:cNvCxnSpPr>
            <a:cxnSpLocks/>
            <a:endCxn id="10" idx="1"/>
          </p:cNvCxnSpPr>
          <p:nvPr/>
        </p:nvCxnSpPr>
        <p:spPr>
          <a:xfrm>
            <a:off x="990600" y="3048000"/>
            <a:ext cx="76200" cy="364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 name="Straight Connector 32">
            <a:extLst>
              <a:ext uri="{FF2B5EF4-FFF2-40B4-BE49-F238E27FC236}">
                <a16:creationId xmlns:a16="http://schemas.microsoft.com/office/drawing/2014/main" id="{56E09F88-FF7C-4612-9654-09AB98E17228}"/>
              </a:ext>
            </a:extLst>
          </p:cNvPr>
          <p:cNvCxnSpPr>
            <a:cxnSpLocks/>
          </p:cNvCxnSpPr>
          <p:nvPr/>
        </p:nvCxnSpPr>
        <p:spPr>
          <a:xfrm>
            <a:off x="990600" y="3501556"/>
            <a:ext cx="76200" cy="364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4" name="Straight Connector 33">
            <a:extLst>
              <a:ext uri="{FF2B5EF4-FFF2-40B4-BE49-F238E27FC236}">
                <a16:creationId xmlns:a16="http://schemas.microsoft.com/office/drawing/2014/main" id="{3CEDA076-7063-4B46-9783-323643AD5B0C}"/>
              </a:ext>
            </a:extLst>
          </p:cNvPr>
          <p:cNvCxnSpPr>
            <a:cxnSpLocks/>
          </p:cNvCxnSpPr>
          <p:nvPr/>
        </p:nvCxnSpPr>
        <p:spPr>
          <a:xfrm>
            <a:off x="990600" y="3962400"/>
            <a:ext cx="76200" cy="364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5" name="Straight Connector 34">
            <a:extLst>
              <a:ext uri="{FF2B5EF4-FFF2-40B4-BE49-F238E27FC236}">
                <a16:creationId xmlns:a16="http://schemas.microsoft.com/office/drawing/2014/main" id="{174AE7E6-DCED-425B-A88C-6AB1BCEAE5DF}"/>
              </a:ext>
            </a:extLst>
          </p:cNvPr>
          <p:cNvCxnSpPr>
            <a:cxnSpLocks/>
          </p:cNvCxnSpPr>
          <p:nvPr/>
        </p:nvCxnSpPr>
        <p:spPr>
          <a:xfrm>
            <a:off x="990600" y="4415956"/>
            <a:ext cx="76200" cy="364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6" name="Straight Connector 35">
            <a:extLst>
              <a:ext uri="{FF2B5EF4-FFF2-40B4-BE49-F238E27FC236}">
                <a16:creationId xmlns:a16="http://schemas.microsoft.com/office/drawing/2014/main" id="{7AA5621F-B108-4D0E-93DC-E7387C35CE57}"/>
              </a:ext>
            </a:extLst>
          </p:cNvPr>
          <p:cNvCxnSpPr>
            <a:cxnSpLocks/>
          </p:cNvCxnSpPr>
          <p:nvPr/>
        </p:nvCxnSpPr>
        <p:spPr>
          <a:xfrm>
            <a:off x="3657600" y="3048000"/>
            <a:ext cx="76200" cy="364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7" name="Straight Connector 36">
            <a:extLst>
              <a:ext uri="{FF2B5EF4-FFF2-40B4-BE49-F238E27FC236}">
                <a16:creationId xmlns:a16="http://schemas.microsoft.com/office/drawing/2014/main" id="{8AF5196E-C7B5-4508-8546-AE8872363E6E}"/>
              </a:ext>
            </a:extLst>
          </p:cNvPr>
          <p:cNvCxnSpPr>
            <a:cxnSpLocks/>
          </p:cNvCxnSpPr>
          <p:nvPr/>
        </p:nvCxnSpPr>
        <p:spPr>
          <a:xfrm>
            <a:off x="3657600" y="3501556"/>
            <a:ext cx="76200" cy="364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8" name="Straight Connector 37">
            <a:extLst>
              <a:ext uri="{FF2B5EF4-FFF2-40B4-BE49-F238E27FC236}">
                <a16:creationId xmlns:a16="http://schemas.microsoft.com/office/drawing/2014/main" id="{977932B4-C00B-4E61-BA86-61C446EFF194}"/>
              </a:ext>
            </a:extLst>
          </p:cNvPr>
          <p:cNvCxnSpPr>
            <a:cxnSpLocks/>
          </p:cNvCxnSpPr>
          <p:nvPr/>
        </p:nvCxnSpPr>
        <p:spPr>
          <a:xfrm>
            <a:off x="3657600" y="3962400"/>
            <a:ext cx="76200" cy="364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9" name="Straight Connector 38">
            <a:extLst>
              <a:ext uri="{FF2B5EF4-FFF2-40B4-BE49-F238E27FC236}">
                <a16:creationId xmlns:a16="http://schemas.microsoft.com/office/drawing/2014/main" id="{11A41C10-0676-4E11-BB55-CCCA3C1D5A52}"/>
              </a:ext>
            </a:extLst>
          </p:cNvPr>
          <p:cNvCxnSpPr>
            <a:cxnSpLocks/>
          </p:cNvCxnSpPr>
          <p:nvPr/>
        </p:nvCxnSpPr>
        <p:spPr>
          <a:xfrm>
            <a:off x="3657600" y="4415956"/>
            <a:ext cx="76200" cy="364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0" name="Straight Connector 39">
            <a:extLst>
              <a:ext uri="{FF2B5EF4-FFF2-40B4-BE49-F238E27FC236}">
                <a16:creationId xmlns:a16="http://schemas.microsoft.com/office/drawing/2014/main" id="{890EC104-5938-4AD2-AF44-B068AF6BE62B}"/>
              </a:ext>
            </a:extLst>
          </p:cNvPr>
          <p:cNvCxnSpPr>
            <a:cxnSpLocks/>
          </p:cNvCxnSpPr>
          <p:nvPr/>
        </p:nvCxnSpPr>
        <p:spPr>
          <a:xfrm>
            <a:off x="6781800" y="3048000"/>
            <a:ext cx="76200" cy="364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1" name="Straight Connector 40">
            <a:extLst>
              <a:ext uri="{FF2B5EF4-FFF2-40B4-BE49-F238E27FC236}">
                <a16:creationId xmlns:a16="http://schemas.microsoft.com/office/drawing/2014/main" id="{5C6BB52A-324D-404C-8EC1-79D80B7381B6}"/>
              </a:ext>
            </a:extLst>
          </p:cNvPr>
          <p:cNvCxnSpPr>
            <a:cxnSpLocks/>
          </p:cNvCxnSpPr>
          <p:nvPr/>
        </p:nvCxnSpPr>
        <p:spPr>
          <a:xfrm>
            <a:off x="6781800" y="3501556"/>
            <a:ext cx="76200" cy="364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42" name="TextBox 41">
            <a:extLst>
              <a:ext uri="{FF2B5EF4-FFF2-40B4-BE49-F238E27FC236}">
                <a16:creationId xmlns:a16="http://schemas.microsoft.com/office/drawing/2014/main" id="{322666D8-1B77-4A73-A654-942D688F5F8B}"/>
              </a:ext>
            </a:extLst>
          </p:cNvPr>
          <p:cNvSpPr txBox="1"/>
          <p:nvPr/>
        </p:nvSpPr>
        <p:spPr>
          <a:xfrm>
            <a:off x="3718672" y="4886388"/>
            <a:ext cx="2139573" cy="584775"/>
          </a:xfrm>
          <a:prstGeom prst="rect">
            <a:avLst/>
          </a:prstGeom>
          <a:noFill/>
        </p:spPr>
        <p:txBody>
          <a:bodyPr wrap="square" rtlCol="0">
            <a:spAutoFit/>
          </a:bodyPr>
          <a:lstStyle/>
          <a:p>
            <a:r>
              <a:rPr lang="en-US" sz="1600" dirty="0">
                <a:solidFill>
                  <a:srgbClr val="0000FF"/>
                </a:solidFill>
              </a:rPr>
              <a:t>Simple ectopia </a:t>
            </a:r>
            <a:r>
              <a:rPr lang="en-US" sz="1600" dirty="0" err="1">
                <a:solidFill>
                  <a:srgbClr val="0000FF"/>
                </a:solidFill>
              </a:rPr>
              <a:t>lentis</a:t>
            </a:r>
            <a:r>
              <a:rPr lang="en-US" sz="1600" dirty="0">
                <a:solidFill>
                  <a:srgbClr val="0000FF"/>
                </a:solidFill>
              </a:rPr>
              <a:t> </a:t>
            </a:r>
            <a:r>
              <a:rPr lang="en-US" sz="1600">
                <a:solidFill>
                  <a:srgbClr val="0000FF"/>
                </a:solidFill>
              </a:rPr>
              <a:t>(late-onset </a:t>
            </a:r>
            <a:r>
              <a:rPr lang="en-US" sz="1600" dirty="0">
                <a:solidFill>
                  <a:srgbClr val="0000FF"/>
                </a:solidFill>
              </a:rPr>
              <a:t>type)</a:t>
            </a:r>
          </a:p>
        </p:txBody>
      </p:sp>
      <p:cxnSp>
        <p:nvCxnSpPr>
          <p:cNvPr id="43" name="Straight Connector 42">
            <a:extLst>
              <a:ext uri="{FF2B5EF4-FFF2-40B4-BE49-F238E27FC236}">
                <a16:creationId xmlns:a16="http://schemas.microsoft.com/office/drawing/2014/main" id="{264A2F70-D14A-40D7-8BBA-E46B8B3B98CB}"/>
              </a:ext>
            </a:extLst>
          </p:cNvPr>
          <p:cNvCxnSpPr>
            <a:cxnSpLocks/>
          </p:cNvCxnSpPr>
          <p:nvPr/>
        </p:nvCxnSpPr>
        <p:spPr>
          <a:xfrm>
            <a:off x="3651615" y="5075543"/>
            <a:ext cx="76200" cy="364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44" name="TextBox 43">
            <a:extLst>
              <a:ext uri="{FF2B5EF4-FFF2-40B4-BE49-F238E27FC236}">
                <a16:creationId xmlns:a16="http://schemas.microsoft.com/office/drawing/2014/main" id="{120B264E-06DD-4475-BD56-471C4BC74C2A}"/>
              </a:ext>
            </a:extLst>
          </p:cNvPr>
          <p:cNvSpPr txBox="1"/>
          <p:nvPr/>
        </p:nvSpPr>
        <p:spPr>
          <a:xfrm>
            <a:off x="3733800" y="3799739"/>
            <a:ext cx="2133600" cy="338554"/>
          </a:xfrm>
          <a:prstGeom prst="rect">
            <a:avLst/>
          </a:prstGeom>
          <a:noFill/>
        </p:spPr>
        <p:txBody>
          <a:bodyPr wrap="square" rtlCol="0">
            <a:spAutoFit/>
          </a:bodyPr>
          <a:lstStyle/>
          <a:p>
            <a:r>
              <a:rPr lang="en-US" sz="1600" dirty="0" err="1">
                <a:solidFill>
                  <a:srgbClr val="0000FF"/>
                </a:solidFill>
              </a:rPr>
              <a:t>Microspherophakia</a:t>
            </a:r>
            <a:endParaRPr lang="en-US" sz="1600" dirty="0">
              <a:solidFill>
                <a:srgbClr val="0000FF"/>
              </a:solidFill>
            </a:endParaRPr>
          </a:p>
        </p:txBody>
      </p:sp>
      <p:sp>
        <p:nvSpPr>
          <p:cNvPr id="45" name="TextBox 44">
            <a:extLst>
              <a:ext uri="{FF2B5EF4-FFF2-40B4-BE49-F238E27FC236}">
                <a16:creationId xmlns:a16="http://schemas.microsoft.com/office/drawing/2014/main" id="{6CAAFA02-3E37-4415-A3CC-F96DF553358D}"/>
              </a:ext>
            </a:extLst>
          </p:cNvPr>
          <p:cNvSpPr txBox="1"/>
          <p:nvPr/>
        </p:nvSpPr>
        <p:spPr>
          <a:xfrm>
            <a:off x="2259496" y="189094"/>
            <a:ext cx="4607480" cy="400110"/>
          </a:xfrm>
          <a:prstGeom prst="rect">
            <a:avLst/>
          </a:prstGeom>
          <a:solidFill>
            <a:schemeClr val="accent1">
              <a:lumMod val="60000"/>
              <a:lumOff val="40000"/>
            </a:schemeClr>
          </a:solidFill>
        </p:spPr>
        <p:txBody>
          <a:bodyPr wrap="none" rtlCol="0">
            <a:spAutoFit/>
          </a:bodyPr>
          <a:lstStyle/>
          <a:p>
            <a:pPr algn="ctr"/>
            <a:r>
              <a:rPr lang="en-US" sz="2000" b="1" dirty="0"/>
              <a:t>Secondary Angle Closure Glaucoma</a:t>
            </a:r>
          </a:p>
        </p:txBody>
      </p:sp>
      <p:sp>
        <p:nvSpPr>
          <p:cNvPr id="47" name="TextBox 46">
            <a:extLst>
              <a:ext uri="{FF2B5EF4-FFF2-40B4-BE49-F238E27FC236}">
                <a16:creationId xmlns:a16="http://schemas.microsoft.com/office/drawing/2014/main" id="{2FEE80AD-2BF8-4E2E-8F06-1221FEF9E903}"/>
              </a:ext>
            </a:extLst>
          </p:cNvPr>
          <p:cNvSpPr txBox="1"/>
          <p:nvPr/>
        </p:nvSpPr>
        <p:spPr>
          <a:xfrm>
            <a:off x="856948" y="5634511"/>
            <a:ext cx="7448852" cy="400110"/>
          </a:xfrm>
          <a:prstGeom prst="rect">
            <a:avLst/>
          </a:prstGeom>
          <a:noFill/>
        </p:spPr>
        <p:txBody>
          <a:bodyPr wrap="square" rtlCol="0">
            <a:spAutoFit/>
          </a:bodyPr>
          <a:lstStyle/>
          <a:p>
            <a:r>
              <a:rPr lang="en-US" sz="2000" i="1" dirty="0">
                <a:effectLst>
                  <a:outerShdw blurRad="38100" dist="38100" dir="2700000" algn="tl">
                    <a:srgbClr val="000000">
                      <a:alpha val="43137"/>
                    </a:srgbClr>
                  </a:outerShdw>
                </a:effectLst>
              </a:rPr>
              <a:t>While there are many conditions associated with ectopia </a:t>
            </a:r>
            <a:r>
              <a:rPr lang="en-US" sz="2000" i="1" dirty="0" err="1">
                <a:effectLst>
                  <a:outerShdw blurRad="38100" dist="38100" dir="2700000" algn="tl">
                    <a:srgbClr val="000000">
                      <a:alpha val="43137"/>
                    </a:srgbClr>
                  </a:outerShdw>
                </a:effectLst>
              </a:rPr>
              <a:t>lentis</a:t>
            </a:r>
            <a:r>
              <a:rPr lang="en-US" sz="2000" i="1" dirty="0">
                <a:effectLst>
                  <a:outerShdw blurRad="38100" dist="38100" dir="2700000" algn="tl">
                    <a:srgbClr val="000000">
                      <a:alpha val="43137"/>
                    </a:srgbClr>
                  </a:outerShdw>
                </a:effectLst>
              </a:rPr>
              <a:t>…</a:t>
            </a:r>
            <a:endParaRPr lang="en-US" sz="2000" dirty="0">
              <a:effectLst>
                <a:outerShdw blurRad="38100" dist="38100" dir="2700000" algn="tl">
                  <a:srgbClr val="000000">
                    <a:alpha val="43137"/>
                  </a:srgbClr>
                </a:outerShdw>
              </a:effectLst>
            </a:endParaRPr>
          </a:p>
        </p:txBody>
      </p:sp>
    </p:spTree>
    <p:extLst>
      <p:ext uri="{BB962C8B-B14F-4D97-AF65-F5344CB8AC3E}">
        <p14:creationId xmlns:p14="http://schemas.microsoft.com/office/powerpoint/2010/main" val="2204301805"/>
      </p:ext>
    </p:extLst>
  </p:cSld>
  <p:clrMapOvr>
    <a:masterClrMapping/>
  </p:clrMapOvr>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8536A104-A590-44BB-8D34-B0B4DE2BF2AA}"/>
              </a:ext>
            </a:extLst>
          </p:cNvPr>
          <p:cNvSpPr>
            <a:spLocks noGrp="1"/>
          </p:cNvSpPr>
          <p:nvPr>
            <p:ph type="sldNum" sz="quarter" idx="12"/>
          </p:nvPr>
        </p:nvSpPr>
        <p:spPr/>
        <p:txBody>
          <a:bodyPr/>
          <a:lstStyle/>
          <a:p>
            <a:pPr>
              <a:defRPr/>
            </a:pPr>
            <a:fld id="{EAF609B4-AF4D-4DA5-A0D7-D8A884CD657B}" type="slidenum">
              <a:rPr lang="en-US" altLang="en-US" smtClean="0"/>
              <a:pPr>
                <a:defRPr/>
              </a:pPr>
              <a:t>74</a:t>
            </a:fld>
            <a:endParaRPr lang="en-US" altLang="en-US"/>
          </a:p>
        </p:txBody>
      </p:sp>
      <p:sp>
        <p:nvSpPr>
          <p:cNvPr id="5" name="Rectangle 2">
            <a:extLst>
              <a:ext uri="{FF2B5EF4-FFF2-40B4-BE49-F238E27FC236}">
                <a16:creationId xmlns:a16="http://schemas.microsoft.com/office/drawing/2014/main" id="{8FC42E17-666B-4C03-AD84-08E916C4A300}"/>
              </a:ext>
            </a:extLst>
          </p:cNvPr>
          <p:cNvSpPr txBox="1">
            <a:spLocks noChangeArrowheads="1"/>
          </p:cNvSpPr>
          <p:nvPr/>
        </p:nvSpPr>
        <p:spPr>
          <a:xfrm>
            <a:off x="400175" y="208128"/>
            <a:ext cx="7543800" cy="666750"/>
          </a:xfrm>
          <a:prstGeom prst="rect">
            <a:avLst/>
          </a:prstGeom>
        </p:spPr>
        <p:txBody>
          <a:bodyPr/>
          <a:lstStyle>
            <a:lvl1pPr algn="l" rtl="0" eaLnBrk="0" fontAlgn="base" hangingPunct="0">
              <a:spcBef>
                <a:spcPct val="0"/>
              </a:spcBef>
              <a:spcAft>
                <a:spcPct val="0"/>
              </a:spcAft>
              <a:defRPr sz="3900" b="1">
                <a:solidFill>
                  <a:schemeClr val="tx2"/>
                </a:solidFill>
                <a:latin typeface="+mj-lt"/>
                <a:ea typeface="+mj-ea"/>
                <a:cs typeface="+mj-cs"/>
              </a:defRPr>
            </a:lvl1pPr>
            <a:lvl2pPr algn="l" rtl="0" eaLnBrk="0" fontAlgn="base" hangingPunct="0">
              <a:spcBef>
                <a:spcPct val="0"/>
              </a:spcBef>
              <a:spcAft>
                <a:spcPct val="0"/>
              </a:spcAft>
              <a:defRPr sz="3900" b="1">
                <a:solidFill>
                  <a:schemeClr val="tx2"/>
                </a:solidFill>
                <a:latin typeface="Arial" charset="0"/>
              </a:defRPr>
            </a:lvl2pPr>
            <a:lvl3pPr algn="l" rtl="0" eaLnBrk="0" fontAlgn="base" hangingPunct="0">
              <a:spcBef>
                <a:spcPct val="0"/>
              </a:spcBef>
              <a:spcAft>
                <a:spcPct val="0"/>
              </a:spcAft>
              <a:defRPr sz="3900" b="1">
                <a:solidFill>
                  <a:schemeClr val="tx2"/>
                </a:solidFill>
                <a:latin typeface="Arial" charset="0"/>
              </a:defRPr>
            </a:lvl3pPr>
            <a:lvl4pPr algn="l" rtl="0" eaLnBrk="0" fontAlgn="base" hangingPunct="0">
              <a:spcBef>
                <a:spcPct val="0"/>
              </a:spcBef>
              <a:spcAft>
                <a:spcPct val="0"/>
              </a:spcAft>
              <a:defRPr sz="3900" b="1">
                <a:solidFill>
                  <a:schemeClr val="tx2"/>
                </a:solidFill>
                <a:latin typeface="Arial" charset="0"/>
              </a:defRPr>
            </a:lvl4pPr>
            <a:lvl5pPr algn="l" rtl="0" eaLnBrk="0" fontAlgn="base" hangingPunct="0">
              <a:spcBef>
                <a:spcPct val="0"/>
              </a:spcBef>
              <a:spcAft>
                <a:spcPct val="0"/>
              </a:spcAft>
              <a:defRPr sz="3900" b="1">
                <a:solidFill>
                  <a:schemeClr val="tx2"/>
                </a:solidFill>
                <a:latin typeface="Arial" charset="0"/>
              </a:defRPr>
            </a:lvl5pPr>
            <a:lvl6pPr marL="457200" algn="l" rtl="0" fontAlgn="base">
              <a:spcBef>
                <a:spcPct val="0"/>
              </a:spcBef>
              <a:spcAft>
                <a:spcPct val="0"/>
              </a:spcAft>
              <a:defRPr sz="3900" b="1">
                <a:solidFill>
                  <a:schemeClr val="tx2"/>
                </a:solidFill>
                <a:latin typeface="Arial" charset="0"/>
              </a:defRPr>
            </a:lvl6pPr>
            <a:lvl7pPr marL="914400" algn="l" rtl="0" fontAlgn="base">
              <a:spcBef>
                <a:spcPct val="0"/>
              </a:spcBef>
              <a:spcAft>
                <a:spcPct val="0"/>
              </a:spcAft>
              <a:defRPr sz="3900" b="1">
                <a:solidFill>
                  <a:schemeClr val="tx2"/>
                </a:solidFill>
                <a:latin typeface="Arial" charset="0"/>
              </a:defRPr>
            </a:lvl7pPr>
            <a:lvl8pPr marL="1371600" algn="l" rtl="0" fontAlgn="base">
              <a:spcBef>
                <a:spcPct val="0"/>
              </a:spcBef>
              <a:spcAft>
                <a:spcPct val="0"/>
              </a:spcAft>
              <a:defRPr sz="3900" b="1">
                <a:solidFill>
                  <a:schemeClr val="tx2"/>
                </a:solidFill>
                <a:latin typeface="Arial" charset="0"/>
              </a:defRPr>
            </a:lvl8pPr>
            <a:lvl9pPr marL="1828800" algn="l" rtl="0" fontAlgn="base">
              <a:spcBef>
                <a:spcPct val="0"/>
              </a:spcBef>
              <a:spcAft>
                <a:spcPct val="0"/>
              </a:spcAft>
              <a:defRPr sz="3900" b="1">
                <a:solidFill>
                  <a:schemeClr val="tx2"/>
                </a:solidFill>
                <a:latin typeface="Arial" charset="0"/>
              </a:defRPr>
            </a:lvl9pPr>
          </a:lstStyle>
          <a:p>
            <a:pPr eaLnBrk="1" hangingPunct="1"/>
            <a:r>
              <a:rPr lang="en-US" altLang="en-US" kern="0" dirty="0"/>
              <a:t>Q</a:t>
            </a:r>
          </a:p>
        </p:txBody>
      </p:sp>
      <p:sp>
        <p:nvSpPr>
          <p:cNvPr id="3" name="TextBox 2">
            <a:extLst>
              <a:ext uri="{FF2B5EF4-FFF2-40B4-BE49-F238E27FC236}">
                <a16:creationId xmlns:a16="http://schemas.microsoft.com/office/drawing/2014/main" id="{860226CF-87F1-4457-90D0-9A5E3FF2DADE}"/>
              </a:ext>
            </a:extLst>
          </p:cNvPr>
          <p:cNvSpPr txBox="1"/>
          <p:nvPr/>
        </p:nvSpPr>
        <p:spPr>
          <a:xfrm>
            <a:off x="3352800" y="1371600"/>
            <a:ext cx="2133600" cy="461665"/>
          </a:xfrm>
          <a:prstGeom prst="rect">
            <a:avLst/>
          </a:prstGeom>
          <a:noFill/>
          <a:ln>
            <a:noFill/>
          </a:ln>
        </p:spPr>
        <p:txBody>
          <a:bodyPr wrap="square" rtlCol="0">
            <a:spAutoFit/>
          </a:bodyPr>
          <a:lstStyle/>
          <a:p>
            <a:pPr algn="ctr"/>
            <a:r>
              <a:rPr lang="en-US" sz="2400" dirty="0"/>
              <a:t>Ectopia </a:t>
            </a:r>
            <a:r>
              <a:rPr lang="en-US" sz="2400" dirty="0" err="1"/>
              <a:t>Lentis</a:t>
            </a:r>
            <a:endParaRPr lang="en-US" sz="2400" dirty="0"/>
          </a:p>
        </p:txBody>
      </p:sp>
      <p:sp>
        <p:nvSpPr>
          <p:cNvPr id="7" name="TextBox 6">
            <a:extLst>
              <a:ext uri="{FF2B5EF4-FFF2-40B4-BE49-F238E27FC236}">
                <a16:creationId xmlns:a16="http://schemas.microsoft.com/office/drawing/2014/main" id="{A5239218-9AF6-4D18-A9D0-23C60A6CE648}"/>
              </a:ext>
            </a:extLst>
          </p:cNvPr>
          <p:cNvSpPr txBox="1"/>
          <p:nvPr/>
        </p:nvSpPr>
        <p:spPr>
          <a:xfrm>
            <a:off x="789308" y="2387025"/>
            <a:ext cx="1510350" cy="400110"/>
          </a:xfrm>
          <a:prstGeom prst="rect">
            <a:avLst/>
          </a:prstGeom>
          <a:noFill/>
          <a:ln>
            <a:noFill/>
          </a:ln>
        </p:spPr>
        <p:txBody>
          <a:bodyPr wrap="none" rtlCol="0">
            <a:spAutoFit/>
          </a:bodyPr>
          <a:lstStyle/>
          <a:p>
            <a:pPr algn="ctr"/>
            <a:r>
              <a:rPr lang="en-US" sz="2000" b="1" dirty="0">
                <a:solidFill>
                  <a:srgbClr val="0000FF"/>
                </a:solidFill>
              </a:rPr>
              <a:t>Congenital</a:t>
            </a:r>
          </a:p>
        </p:txBody>
      </p:sp>
      <p:sp>
        <p:nvSpPr>
          <p:cNvPr id="8" name="TextBox 7">
            <a:extLst>
              <a:ext uri="{FF2B5EF4-FFF2-40B4-BE49-F238E27FC236}">
                <a16:creationId xmlns:a16="http://schemas.microsoft.com/office/drawing/2014/main" id="{77A47B52-5B86-479E-BC46-66DF2EA0EA51}"/>
              </a:ext>
            </a:extLst>
          </p:cNvPr>
          <p:cNvSpPr txBox="1"/>
          <p:nvPr/>
        </p:nvSpPr>
        <p:spPr>
          <a:xfrm>
            <a:off x="3457422" y="2387025"/>
            <a:ext cx="2008884" cy="400110"/>
          </a:xfrm>
          <a:prstGeom prst="rect">
            <a:avLst/>
          </a:prstGeom>
          <a:noFill/>
          <a:ln>
            <a:noFill/>
          </a:ln>
        </p:spPr>
        <p:txBody>
          <a:bodyPr wrap="none" rtlCol="0">
            <a:spAutoFit/>
          </a:bodyPr>
          <a:lstStyle/>
          <a:p>
            <a:pPr algn="ctr"/>
            <a:r>
              <a:rPr lang="en-US" sz="2000" b="1" dirty="0">
                <a:solidFill>
                  <a:srgbClr val="0000FF"/>
                </a:solidFill>
              </a:rPr>
              <a:t>Developmental</a:t>
            </a:r>
          </a:p>
        </p:txBody>
      </p:sp>
      <p:sp>
        <p:nvSpPr>
          <p:cNvPr id="9" name="TextBox 8">
            <a:extLst>
              <a:ext uri="{FF2B5EF4-FFF2-40B4-BE49-F238E27FC236}">
                <a16:creationId xmlns:a16="http://schemas.microsoft.com/office/drawing/2014/main" id="{A23BBA5C-8EDE-4514-B966-F1F5C5EFFAA4}"/>
              </a:ext>
            </a:extLst>
          </p:cNvPr>
          <p:cNvSpPr txBox="1"/>
          <p:nvPr/>
        </p:nvSpPr>
        <p:spPr>
          <a:xfrm>
            <a:off x="6601143" y="2387025"/>
            <a:ext cx="1297151" cy="400110"/>
          </a:xfrm>
          <a:prstGeom prst="rect">
            <a:avLst/>
          </a:prstGeom>
          <a:noFill/>
          <a:ln>
            <a:noFill/>
          </a:ln>
        </p:spPr>
        <p:txBody>
          <a:bodyPr wrap="none" rtlCol="0">
            <a:spAutoFit/>
          </a:bodyPr>
          <a:lstStyle/>
          <a:p>
            <a:pPr algn="ctr"/>
            <a:r>
              <a:rPr lang="en-US" sz="2000" b="1" dirty="0">
                <a:solidFill>
                  <a:srgbClr val="0000FF"/>
                </a:solidFill>
              </a:rPr>
              <a:t>Acquired</a:t>
            </a:r>
          </a:p>
        </p:txBody>
      </p:sp>
      <p:sp>
        <p:nvSpPr>
          <p:cNvPr id="10" name="TextBox 9">
            <a:extLst>
              <a:ext uri="{FF2B5EF4-FFF2-40B4-BE49-F238E27FC236}">
                <a16:creationId xmlns:a16="http://schemas.microsoft.com/office/drawing/2014/main" id="{70165EDB-1701-47A9-AB53-EE9C9B8869B4}"/>
              </a:ext>
            </a:extLst>
          </p:cNvPr>
          <p:cNvSpPr txBox="1"/>
          <p:nvPr/>
        </p:nvSpPr>
        <p:spPr>
          <a:xfrm>
            <a:off x="1066800" y="2882367"/>
            <a:ext cx="938077" cy="338554"/>
          </a:xfrm>
          <a:prstGeom prst="rect">
            <a:avLst/>
          </a:prstGeom>
          <a:noFill/>
        </p:spPr>
        <p:txBody>
          <a:bodyPr wrap="none" rtlCol="0">
            <a:spAutoFit/>
          </a:bodyPr>
          <a:lstStyle/>
          <a:p>
            <a:r>
              <a:rPr lang="en-US" sz="1600" i="1" dirty="0" err="1">
                <a:solidFill>
                  <a:srgbClr val="0000FF"/>
                </a:solidFill>
              </a:rPr>
              <a:t>Marfan</a:t>
            </a:r>
            <a:r>
              <a:rPr lang="en-US" sz="1600" i="1" dirty="0">
                <a:solidFill>
                  <a:srgbClr val="0000FF"/>
                </a:solidFill>
              </a:rPr>
              <a:t>?</a:t>
            </a:r>
          </a:p>
        </p:txBody>
      </p:sp>
      <p:sp>
        <p:nvSpPr>
          <p:cNvPr id="11" name="TextBox 10">
            <a:extLst>
              <a:ext uri="{FF2B5EF4-FFF2-40B4-BE49-F238E27FC236}">
                <a16:creationId xmlns:a16="http://schemas.microsoft.com/office/drawing/2014/main" id="{69BAE294-080E-4343-AB51-DA4EF65DAA18}"/>
              </a:ext>
            </a:extLst>
          </p:cNvPr>
          <p:cNvSpPr txBox="1"/>
          <p:nvPr/>
        </p:nvSpPr>
        <p:spPr>
          <a:xfrm>
            <a:off x="3718672" y="3332279"/>
            <a:ext cx="1710725" cy="338554"/>
          </a:xfrm>
          <a:prstGeom prst="rect">
            <a:avLst/>
          </a:prstGeom>
          <a:noFill/>
        </p:spPr>
        <p:txBody>
          <a:bodyPr wrap="none" rtlCol="0">
            <a:spAutoFit/>
          </a:bodyPr>
          <a:lstStyle/>
          <a:p>
            <a:r>
              <a:rPr lang="en-US" sz="1600" i="1" dirty="0">
                <a:solidFill>
                  <a:srgbClr val="0000FF"/>
                </a:solidFill>
              </a:rPr>
              <a:t>Homocystinuria?</a:t>
            </a:r>
          </a:p>
        </p:txBody>
      </p:sp>
      <p:sp>
        <p:nvSpPr>
          <p:cNvPr id="12" name="TextBox 11">
            <a:extLst>
              <a:ext uri="{FF2B5EF4-FFF2-40B4-BE49-F238E27FC236}">
                <a16:creationId xmlns:a16="http://schemas.microsoft.com/office/drawing/2014/main" id="{AA2D30E5-38A0-414D-8C68-E683B077AADB}"/>
              </a:ext>
            </a:extLst>
          </p:cNvPr>
          <p:cNvSpPr txBox="1"/>
          <p:nvPr/>
        </p:nvSpPr>
        <p:spPr>
          <a:xfrm>
            <a:off x="1057657" y="4226801"/>
            <a:ext cx="2295143" cy="584775"/>
          </a:xfrm>
          <a:prstGeom prst="rect">
            <a:avLst/>
          </a:prstGeom>
          <a:noFill/>
        </p:spPr>
        <p:txBody>
          <a:bodyPr wrap="square" rtlCol="0">
            <a:spAutoFit/>
          </a:bodyPr>
          <a:lstStyle/>
          <a:p>
            <a:r>
              <a:rPr lang="en-US" sz="1600" i="1" dirty="0">
                <a:solidFill>
                  <a:srgbClr val="0000FF"/>
                </a:solidFill>
              </a:rPr>
              <a:t>Simple ectopia </a:t>
            </a:r>
            <a:r>
              <a:rPr lang="en-US" sz="1600" i="1" dirty="0" err="1">
                <a:solidFill>
                  <a:srgbClr val="0000FF"/>
                </a:solidFill>
              </a:rPr>
              <a:t>lentis</a:t>
            </a:r>
            <a:r>
              <a:rPr lang="en-US" sz="1600" i="1" dirty="0">
                <a:solidFill>
                  <a:srgbClr val="0000FF"/>
                </a:solidFill>
              </a:rPr>
              <a:t>? (congenital type)</a:t>
            </a:r>
          </a:p>
        </p:txBody>
      </p:sp>
      <p:sp>
        <p:nvSpPr>
          <p:cNvPr id="13" name="TextBox 12">
            <a:extLst>
              <a:ext uri="{FF2B5EF4-FFF2-40B4-BE49-F238E27FC236}">
                <a16:creationId xmlns:a16="http://schemas.microsoft.com/office/drawing/2014/main" id="{C6FCB385-D781-4399-85A5-F2DB21DA1F49}"/>
              </a:ext>
            </a:extLst>
          </p:cNvPr>
          <p:cNvSpPr txBox="1"/>
          <p:nvPr/>
        </p:nvSpPr>
        <p:spPr>
          <a:xfrm>
            <a:off x="1066800" y="3793015"/>
            <a:ext cx="2507418" cy="338554"/>
          </a:xfrm>
          <a:prstGeom prst="rect">
            <a:avLst/>
          </a:prstGeom>
          <a:noFill/>
        </p:spPr>
        <p:txBody>
          <a:bodyPr wrap="none" rtlCol="0">
            <a:spAutoFit/>
          </a:bodyPr>
          <a:lstStyle/>
          <a:p>
            <a:r>
              <a:rPr lang="en-US" sz="1600" i="1" dirty="0">
                <a:solidFill>
                  <a:srgbClr val="0000FF"/>
                </a:solidFill>
              </a:rPr>
              <a:t>Ectopia </a:t>
            </a:r>
            <a:r>
              <a:rPr lang="en-US" sz="1600" i="1" dirty="0" err="1">
                <a:solidFill>
                  <a:srgbClr val="0000FF"/>
                </a:solidFill>
              </a:rPr>
              <a:t>lentis</a:t>
            </a:r>
            <a:r>
              <a:rPr lang="en-US" sz="1600" i="1" dirty="0">
                <a:solidFill>
                  <a:srgbClr val="0000FF"/>
                </a:solidFill>
              </a:rPr>
              <a:t> et pupillae?</a:t>
            </a:r>
          </a:p>
        </p:txBody>
      </p:sp>
      <p:sp>
        <p:nvSpPr>
          <p:cNvPr id="14" name="TextBox 13">
            <a:extLst>
              <a:ext uri="{FF2B5EF4-FFF2-40B4-BE49-F238E27FC236}">
                <a16:creationId xmlns:a16="http://schemas.microsoft.com/office/drawing/2014/main" id="{56B40106-1A84-4304-BD41-5CDBAEFE9F66}"/>
              </a:ext>
            </a:extLst>
          </p:cNvPr>
          <p:cNvSpPr txBox="1"/>
          <p:nvPr/>
        </p:nvSpPr>
        <p:spPr>
          <a:xfrm>
            <a:off x="6848114" y="2882367"/>
            <a:ext cx="990143" cy="338554"/>
          </a:xfrm>
          <a:prstGeom prst="rect">
            <a:avLst/>
          </a:prstGeom>
          <a:noFill/>
        </p:spPr>
        <p:txBody>
          <a:bodyPr wrap="none" rtlCol="0">
            <a:spAutoFit/>
          </a:bodyPr>
          <a:lstStyle/>
          <a:p>
            <a:r>
              <a:rPr lang="en-US" sz="1600" i="1" dirty="0">
                <a:solidFill>
                  <a:srgbClr val="0000FF"/>
                </a:solidFill>
              </a:rPr>
              <a:t>Trauma?</a:t>
            </a:r>
          </a:p>
        </p:txBody>
      </p:sp>
      <p:sp>
        <p:nvSpPr>
          <p:cNvPr id="15" name="TextBox 14">
            <a:extLst>
              <a:ext uri="{FF2B5EF4-FFF2-40B4-BE49-F238E27FC236}">
                <a16:creationId xmlns:a16="http://schemas.microsoft.com/office/drawing/2014/main" id="{C9E5D222-8E6C-449E-97F2-20B862F31A4F}"/>
              </a:ext>
            </a:extLst>
          </p:cNvPr>
          <p:cNvSpPr txBox="1"/>
          <p:nvPr/>
        </p:nvSpPr>
        <p:spPr>
          <a:xfrm>
            <a:off x="1066800" y="3345296"/>
            <a:ext cx="979755" cy="338554"/>
          </a:xfrm>
          <a:prstGeom prst="rect">
            <a:avLst/>
          </a:prstGeom>
          <a:noFill/>
        </p:spPr>
        <p:txBody>
          <a:bodyPr wrap="none" rtlCol="0">
            <a:spAutoFit/>
          </a:bodyPr>
          <a:lstStyle/>
          <a:p>
            <a:r>
              <a:rPr lang="en-US" sz="1600" i="1" dirty="0">
                <a:solidFill>
                  <a:srgbClr val="0000FF"/>
                </a:solidFill>
              </a:rPr>
              <a:t>Aniridia?</a:t>
            </a:r>
          </a:p>
        </p:txBody>
      </p:sp>
      <p:sp>
        <p:nvSpPr>
          <p:cNvPr id="16" name="TextBox 15">
            <a:extLst>
              <a:ext uri="{FF2B5EF4-FFF2-40B4-BE49-F238E27FC236}">
                <a16:creationId xmlns:a16="http://schemas.microsoft.com/office/drawing/2014/main" id="{B67EB4BA-678E-4498-860E-3EC1ACE69698}"/>
              </a:ext>
            </a:extLst>
          </p:cNvPr>
          <p:cNvSpPr txBox="1"/>
          <p:nvPr/>
        </p:nvSpPr>
        <p:spPr>
          <a:xfrm>
            <a:off x="3721343" y="4267200"/>
            <a:ext cx="2300630" cy="584775"/>
          </a:xfrm>
          <a:prstGeom prst="rect">
            <a:avLst/>
          </a:prstGeom>
          <a:noFill/>
        </p:spPr>
        <p:txBody>
          <a:bodyPr wrap="square" rtlCol="0">
            <a:spAutoFit/>
          </a:bodyPr>
          <a:lstStyle/>
          <a:p>
            <a:r>
              <a:rPr lang="en-US" sz="1600" i="1" dirty="0" err="1">
                <a:solidFill>
                  <a:srgbClr val="0000FF"/>
                </a:solidFill>
              </a:rPr>
              <a:t>Buphthalmos</a:t>
            </a:r>
            <a:r>
              <a:rPr lang="en-US" sz="1600" i="1" dirty="0">
                <a:solidFill>
                  <a:srgbClr val="0000FF"/>
                </a:solidFill>
              </a:rPr>
              <a:t> 2</a:t>
            </a:r>
            <a:r>
              <a:rPr lang="en-US" sz="1600" i="1" baseline="30000" dirty="0">
                <a:solidFill>
                  <a:srgbClr val="0000FF"/>
                </a:solidFill>
              </a:rPr>
              <a:t>o</a:t>
            </a:r>
            <a:r>
              <a:rPr lang="en-US" sz="1600" i="1" dirty="0">
                <a:solidFill>
                  <a:srgbClr val="0000FF"/>
                </a:solidFill>
              </a:rPr>
              <a:t> to congenital glaucoma?</a:t>
            </a:r>
          </a:p>
        </p:txBody>
      </p:sp>
      <p:sp>
        <p:nvSpPr>
          <p:cNvPr id="18" name="TextBox 17">
            <a:extLst>
              <a:ext uri="{FF2B5EF4-FFF2-40B4-BE49-F238E27FC236}">
                <a16:creationId xmlns:a16="http://schemas.microsoft.com/office/drawing/2014/main" id="{4D3B186C-5EAC-44E6-9A56-B0790B81AFF2}"/>
              </a:ext>
            </a:extLst>
          </p:cNvPr>
          <p:cNvSpPr txBox="1"/>
          <p:nvPr/>
        </p:nvSpPr>
        <p:spPr>
          <a:xfrm>
            <a:off x="6858001" y="3301425"/>
            <a:ext cx="2057399" cy="584775"/>
          </a:xfrm>
          <a:prstGeom prst="rect">
            <a:avLst/>
          </a:prstGeom>
          <a:noFill/>
        </p:spPr>
        <p:txBody>
          <a:bodyPr wrap="square" rtlCol="0">
            <a:spAutoFit/>
          </a:bodyPr>
          <a:lstStyle/>
          <a:p>
            <a:r>
              <a:rPr lang="en-US" sz="1600" i="1" dirty="0">
                <a:solidFill>
                  <a:srgbClr val="0000FF"/>
                </a:solidFill>
              </a:rPr>
              <a:t>(Pseudo)exfoliation syndrome?</a:t>
            </a:r>
          </a:p>
        </p:txBody>
      </p:sp>
      <p:sp>
        <p:nvSpPr>
          <p:cNvPr id="19" name="TextBox 18">
            <a:extLst>
              <a:ext uri="{FF2B5EF4-FFF2-40B4-BE49-F238E27FC236}">
                <a16:creationId xmlns:a16="http://schemas.microsoft.com/office/drawing/2014/main" id="{01BA26C5-793D-4F18-A4AE-C93A12DDCF8F}"/>
              </a:ext>
            </a:extLst>
          </p:cNvPr>
          <p:cNvSpPr txBox="1"/>
          <p:nvPr/>
        </p:nvSpPr>
        <p:spPr>
          <a:xfrm>
            <a:off x="3721343" y="2882367"/>
            <a:ext cx="938077" cy="338554"/>
          </a:xfrm>
          <a:prstGeom prst="rect">
            <a:avLst/>
          </a:prstGeom>
          <a:noFill/>
        </p:spPr>
        <p:txBody>
          <a:bodyPr wrap="none" rtlCol="0">
            <a:spAutoFit/>
          </a:bodyPr>
          <a:lstStyle/>
          <a:p>
            <a:r>
              <a:rPr lang="en-US" sz="1600" i="1" dirty="0" err="1">
                <a:solidFill>
                  <a:srgbClr val="0000FF"/>
                </a:solidFill>
              </a:rPr>
              <a:t>Marfan</a:t>
            </a:r>
            <a:r>
              <a:rPr lang="en-US" sz="1600" i="1" dirty="0">
                <a:solidFill>
                  <a:srgbClr val="0000FF"/>
                </a:solidFill>
              </a:rPr>
              <a:t>?</a:t>
            </a:r>
          </a:p>
        </p:txBody>
      </p:sp>
      <p:cxnSp>
        <p:nvCxnSpPr>
          <p:cNvPr id="20" name="Straight Arrow Connector 19">
            <a:extLst>
              <a:ext uri="{FF2B5EF4-FFF2-40B4-BE49-F238E27FC236}">
                <a16:creationId xmlns:a16="http://schemas.microsoft.com/office/drawing/2014/main" id="{0D3B77A0-6AEB-4304-B148-067DCF2D320E}"/>
              </a:ext>
            </a:extLst>
          </p:cNvPr>
          <p:cNvCxnSpPr>
            <a:stCxn id="3" idx="2"/>
          </p:cNvCxnSpPr>
          <p:nvPr/>
        </p:nvCxnSpPr>
        <p:spPr>
          <a:xfrm flipH="1">
            <a:off x="2299658" y="1833265"/>
            <a:ext cx="2119942" cy="553760"/>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2" name="Straight Arrow Connector 21">
            <a:extLst>
              <a:ext uri="{FF2B5EF4-FFF2-40B4-BE49-F238E27FC236}">
                <a16:creationId xmlns:a16="http://schemas.microsoft.com/office/drawing/2014/main" id="{C14EE28D-0751-4E79-82A1-43061CFFA672}"/>
              </a:ext>
            </a:extLst>
          </p:cNvPr>
          <p:cNvCxnSpPr>
            <a:stCxn id="3" idx="2"/>
          </p:cNvCxnSpPr>
          <p:nvPr/>
        </p:nvCxnSpPr>
        <p:spPr>
          <a:xfrm>
            <a:off x="4419600" y="1833265"/>
            <a:ext cx="2181543" cy="553760"/>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4" name="Straight Arrow Connector 23">
            <a:extLst>
              <a:ext uri="{FF2B5EF4-FFF2-40B4-BE49-F238E27FC236}">
                <a16:creationId xmlns:a16="http://schemas.microsoft.com/office/drawing/2014/main" id="{B2169A98-9F1B-4B6E-B1F4-8EB44F9A4C32}"/>
              </a:ext>
            </a:extLst>
          </p:cNvPr>
          <p:cNvCxnSpPr>
            <a:stCxn id="3" idx="2"/>
          </p:cNvCxnSpPr>
          <p:nvPr/>
        </p:nvCxnSpPr>
        <p:spPr>
          <a:xfrm>
            <a:off x="4419600" y="1833265"/>
            <a:ext cx="0" cy="553760"/>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6" name="Straight Connector 25">
            <a:extLst>
              <a:ext uri="{FF2B5EF4-FFF2-40B4-BE49-F238E27FC236}">
                <a16:creationId xmlns:a16="http://schemas.microsoft.com/office/drawing/2014/main" id="{9A1FE36C-32D5-44AC-B887-4781C471EC38}"/>
              </a:ext>
            </a:extLst>
          </p:cNvPr>
          <p:cNvCxnSpPr>
            <a:cxnSpLocks/>
          </p:cNvCxnSpPr>
          <p:nvPr/>
        </p:nvCxnSpPr>
        <p:spPr>
          <a:xfrm>
            <a:off x="990600" y="2787135"/>
            <a:ext cx="0" cy="167189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 name="Straight Connector 26">
            <a:extLst>
              <a:ext uri="{FF2B5EF4-FFF2-40B4-BE49-F238E27FC236}">
                <a16:creationId xmlns:a16="http://schemas.microsoft.com/office/drawing/2014/main" id="{17C4FE2D-BE49-415A-A3D4-402F02C5A827}"/>
              </a:ext>
            </a:extLst>
          </p:cNvPr>
          <p:cNvCxnSpPr>
            <a:cxnSpLocks/>
          </p:cNvCxnSpPr>
          <p:nvPr/>
        </p:nvCxnSpPr>
        <p:spPr>
          <a:xfrm>
            <a:off x="3645143" y="2819400"/>
            <a:ext cx="12456" cy="228600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 name="Straight Connector 27">
            <a:extLst>
              <a:ext uri="{FF2B5EF4-FFF2-40B4-BE49-F238E27FC236}">
                <a16:creationId xmlns:a16="http://schemas.microsoft.com/office/drawing/2014/main" id="{8B86105D-A309-40DA-9FDA-DAE28066E2E1}"/>
              </a:ext>
            </a:extLst>
          </p:cNvPr>
          <p:cNvCxnSpPr>
            <a:cxnSpLocks/>
          </p:cNvCxnSpPr>
          <p:nvPr/>
        </p:nvCxnSpPr>
        <p:spPr>
          <a:xfrm>
            <a:off x="6787785" y="2819400"/>
            <a:ext cx="1" cy="77441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 name="Straight Connector 30">
            <a:extLst>
              <a:ext uri="{FF2B5EF4-FFF2-40B4-BE49-F238E27FC236}">
                <a16:creationId xmlns:a16="http://schemas.microsoft.com/office/drawing/2014/main" id="{6E04E30E-A4F6-4410-A9E9-F6AF85650327}"/>
              </a:ext>
            </a:extLst>
          </p:cNvPr>
          <p:cNvCxnSpPr>
            <a:cxnSpLocks/>
            <a:endCxn id="10" idx="1"/>
          </p:cNvCxnSpPr>
          <p:nvPr/>
        </p:nvCxnSpPr>
        <p:spPr>
          <a:xfrm>
            <a:off x="990600" y="3048000"/>
            <a:ext cx="76200" cy="364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 name="Straight Connector 32">
            <a:extLst>
              <a:ext uri="{FF2B5EF4-FFF2-40B4-BE49-F238E27FC236}">
                <a16:creationId xmlns:a16="http://schemas.microsoft.com/office/drawing/2014/main" id="{56E09F88-FF7C-4612-9654-09AB98E17228}"/>
              </a:ext>
            </a:extLst>
          </p:cNvPr>
          <p:cNvCxnSpPr>
            <a:cxnSpLocks/>
          </p:cNvCxnSpPr>
          <p:nvPr/>
        </p:nvCxnSpPr>
        <p:spPr>
          <a:xfrm>
            <a:off x="990600" y="3501556"/>
            <a:ext cx="76200" cy="364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4" name="Straight Connector 33">
            <a:extLst>
              <a:ext uri="{FF2B5EF4-FFF2-40B4-BE49-F238E27FC236}">
                <a16:creationId xmlns:a16="http://schemas.microsoft.com/office/drawing/2014/main" id="{3CEDA076-7063-4B46-9783-323643AD5B0C}"/>
              </a:ext>
            </a:extLst>
          </p:cNvPr>
          <p:cNvCxnSpPr>
            <a:cxnSpLocks/>
          </p:cNvCxnSpPr>
          <p:nvPr/>
        </p:nvCxnSpPr>
        <p:spPr>
          <a:xfrm>
            <a:off x="990600" y="3962400"/>
            <a:ext cx="76200" cy="364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5" name="Straight Connector 34">
            <a:extLst>
              <a:ext uri="{FF2B5EF4-FFF2-40B4-BE49-F238E27FC236}">
                <a16:creationId xmlns:a16="http://schemas.microsoft.com/office/drawing/2014/main" id="{174AE7E6-DCED-425B-A88C-6AB1BCEAE5DF}"/>
              </a:ext>
            </a:extLst>
          </p:cNvPr>
          <p:cNvCxnSpPr>
            <a:cxnSpLocks/>
          </p:cNvCxnSpPr>
          <p:nvPr/>
        </p:nvCxnSpPr>
        <p:spPr>
          <a:xfrm>
            <a:off x="990600" y="4415956"/>
            <a:ext cx="76200" cy="364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6" name="Straight Connector 35">
            <a:extLst>
              <a:ext uri="{FF2B5EF4-FFF2-40B4-BE49-F238E27FC236}">
                <a16:creationId xmlns:a16="http://schemas.microsoft.com/office/drawing/2014/main" id="{7AA5621F-B108-4D0E-93DC-E7387C35CE57}"/>
              </a:ext>
            </a:extLst>
          </p:cNvPr>
          <p:cNvCxnSpPr>
            <a:cxnSpLocks/>
          </p:cNvCxnSpPr>
          <p:nvPr/>
        </p:nvCxnSpPr>
        <p:spPr>
          <a:xfrm>
            <a:off x="3657600" y="3048000"/>
            <a:ext cx="76200" cy="364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7" name="Straight Connector 36">
            <a:extLst>
              <a:ext uri="{FF2B5EF4-FFF2-40B4-BE49-F238E27FC236}">
                <a16:creationId xmlns:a16="http://schemas.microsoft.com/office/drawing/2014/main" id="{8AF5196E-C7B5-4508-8546-AE8872363E6E}"/>
              </a:ext>
            </a:extLst>
          </p:cNvPr>
          <p:cNvCxnSpPr>
            <a:cxnSpLocks/>
          </p:cNvCxnSpPr>
          <p:nvPr/>
        </p:nvCxnSpPr>
        <p:spPr>
          <a:xfrm>
            <a:off x="3657600" y="3501556"/>
            <a:ext cx="76200" cy="364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8" name="Straight Connector 37">
            <a:extLst>
              <a:ext uri="{FF2B5EF4-FFF2-40B4-BE49-F238E27FC236}">
                <a16:creationId xmlns:a16="http://schemas.microsoft.com/office/drawing/2014/main" id="{977932B4-C00B-4E61-BA86-61C446EFF194}"/>
              </a:ext>
            </a:extLst>
          </p:cNvPr>
          <p:cNvCxnSpPr>
            <a:cxnSpLocks/>
          </p:cNvCxnSpPr>
          <p:nvPr/>
        </p:nvCxnSpPr>
        <p:spPr>
          <a:xfrm>
            <a:off x="3657600" y="3962400"/>
            <a:ext cx="76200" cy="364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9" name="Straight Connector 38">
            <a:extLst>
              <a:ext uri="{FF2B5EF4-FFF2-40B4-BE49-F238E27FC236}">
                <a16:creationId xmlns:a16="http://schemas.microsoft.com/office/drawing/2014/main" id="{11A41C10-0676-4E11-BB55-CCCA3C1D5A52}"/>
              </a:ext>
            </a:extLst>
          </p:cNvPr>
          <p:cNvCxnSpPr>
            <a:cxnSpLocks/>
          </p:cNvCxnSpPr>
          <p:nvPr/>
        </p:nvCxnSpPr>
        <p:spPr>
          <a:xfrm>
            <a:off x="3657600" y="4415956"/>
            <a:ext cx="76200" cy="364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0" name="Straight Connector 39">
            <a:extLst>
              <a:ext uri="{FF2B5EF4-FFF2-40B4-BE49-F238E27FC236}">
                <a16:creationId xmlns:a16="http://schemas.microsoft.com/office/drawing/2014/main" id="{890EC104-5938-4AD2-AF44-B068AF6BE62B}"/>
              </a:ext>
            </a:extLst>
          </p:cNvPr>
          <p:cNvCxnSpPr>
            <a:cxnSpLocks/>
          </p:cNvCxnSpPr>
          <p:nvPr/>
        </p:nvCxnSpPr>
        <p:spPr>
          <a:xfrm>
            <a:off x="6781800" y="3048000"/>
            <a:ext cx="76200" cy="364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1" name="Straight Connector 40">
            <a:extLst>
              <a:ext uri="{FF2B5EF4-FFF2-40B4-BE49-F238E27FC236}">
                <a16:creationId xmlns:a16="http://schemas.microsoft.com/office/drawing/2014/main" id="{5C6BB52A-324D-404C-8EC1-79D80B7381B6}"/>
              </a:ext>
            </a:extLst>
          </p:cNvPr>
          <p:cNvCxnSpPr>
            <a:cxnSpLocks/>
          </p:cNvCxnSpPr>
          <p:nvPr/>
        </p:nvCxnSpPr>
        <p:spPr>
          <a:xfrm>
            <a:off x="6781800" y="3501556"/>
            <a:ext cx="76200" cy="364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42" name="TextBox 41">
            <a:extLst>
              <a:ext uri="{FF2B5EF4-FFF2-40B4-BE49-F238E27FC236}">
                <a16:creationId xmlns:a16="http://schemas.microsoft.com/office/drawing/2014/main" id="{322666D8-1B77-4A73-A654-942D688F5F8B}"/>
              </a:ext>
            </a:extLst>
          </p:cNvPr>
          <p:cNvSpPr txBox="1"/>
          <p:nvPr/>
        </p:nvSpPr>
        <p:spPr>
          <a:xfrm>
            <a:off x="3718672" y="4886388"/>
            <a:ext cx="2205846" cy="584775"/>
          </a:xfrm>
          <a:prstGeom prst="rect">
            <a:avLst/>
          </a:prstGeom>
          <a:noFill/>
        </p:spPr>
        <p:txBody>
          <a:bodyPr wrap="square" rtlCol="0">
            <a:spAutoFit/>
          </a:bodyPr>
          <a:lstStyle/>
          <a:p>
            <a:r>
              <a:rPr lang="en-US" sz="1600" i="1" dirty="0">
                <a:solidFill>
                  <a:srgbClr val="0000FF"/>
                </a:solidFill>
              </a:rPr>
              <a:t>Simple ectopia </a:t>
            </a:r>
            <a:r>
              <a:rPr lang="en-US" sz="1600" i="1" dirty="0" err="1">
                <a:solidFill>
                  <a:srgbClr val="0000FF"/>
                </a:solidFill>
              </a:rPr>
              <a:t>lentis</a:t>
            </a:r>
            <a:r>
              <a:rPr lang="en-US" sz="1600" i="1" dirty="0">
                <a:solidFill>
                  <a:srgbClr val="0000FF"/>
                </a:solidFill>
              </a:rPr>
              <a:t>? (late-onset type)</a:t>
            </a:r>
          </a:p>
        </p:txBody>
      </p:sp>
      <p:cxnSp>
        <p:nvCxnSpPr>
          <p:cNvPr id="43" name="Straight Connector 42">
            <a:extLst>
              <a:ext uri="{FF2B5EF4-FFF2-40B4-BE49-F238E27FC236}">
                <a16:creationId xmlns:a16="http://schemas.microsoft.com/office/drawing/2014/main" id="{264A2F70-D14A-40D7-8BBA-E46B8B3B98CB}"/>
              </a:ext>
            </a:extLst>
          </p:cNvPr>
          <p:cNvCxnSpPr>
            <a:cxnSpLocks/>
          </p:cNvCxnSpPr>
          <p:nvPr/>
        </p:nvCxnSpPr>
        <p:spPr>
          <a:xfrm>
            <a:off x="3651615" y="5075543"/>
            <a:ext cx="76200" cy="364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44" name="TextBox 43">
            <a:extLst>
              <a:ext uri="{FF2B5EF4-FFF2-40B4-BE49-F238E27FC236}">
                <a16:creationId xmlns:a16="http://schemas.microsoft.com/office/drawing/2014/main" id="{120B264E-06DD-4475-BD56-471C4BC74C2A}"/>
              </a:ext>
            </a:extLst>
          </p:cNvPr>
          <p:cNvSpPr txBox="1"/>
          <p:nvPr/>
        </p:nvSpPr>
        <p:spPr>
          <a:xfrm>
            <a:off x="3733800" y="3799739"/>
            <a:ext cx="2133600" cy="338554"/>
          </a:xfrm>
          <a:prstGeom prst="rect">
            <a:avLst/>
          </a:prstGeom>
          <a:noFill/>
        </p:spPr>
        <p:txBody>
          <a:bodyPr wrap="square" rtlCol="0">
            <a:spAutoFit/>
          </a:bodyPr>
          <a:lstStyle/>
          <a:p>
            <a:r>
              <a:rPr lang="en-US" sz="1600" i="1" dirty="0" err="1">
                <a:solidFill>
                  <a:srgbClr val="0000FF"/>
                </a:solidFill>
              </a:rPr>
              <a:t>Microspherophakia</a:t>
            </a:r>
            <a:r>
              <a:rPr lang="en-US" sz="1600" i="1" dirty="0">
                <a:solidFill>
                  <a:srgbClr val="0000FF"/>
                </a:solidFill>
              </a:rPr>
              <a:t>?</a:t>
            </a:r>
          </a:p>
        </p:txBody>
      </p:sp>
      <p:sp>
        <p:nvSpPr>
          <p:cNvPr id="45" name="TextBox 44">
            <a:extLst>
              <a:ext uri="{FF2B5EF4-FFF2-40B4-BE49-F238E27FC236}">
                <a16:creationId xmlns:a16="http://schemas.microsoft.com/office/drawing/2014/main" id="{6CAAFA02-3E37-4415-A3CC-F96DF553358D}"/>
              </a:ext>
            </a:extLst>
          </p:cNvPr>
          <p:cNvSpPr txBox="1"/>
          <p:nvPr/>
        </p:nvSpPr>
        <p:spPr>
          <a:xfrm>
            <a:off x="2259496" y="189094"/>
            <a:ext cx="4607480" cy="400110"/>
          </a:xfrm>
          <a:prstGeom prst="rect">
            <a:avLst/>
          </a:prstGeom>
          <a:solidFill>
            <a:schemeClr val="accent1">
              <a:lumMod val="60000"/>
              <a:lumOff val="40000"/>
            </a:schemeClr>
          </a:solidFill>
        </p:spPr>
        <p:txBody>
          <a:bodyPr wrap="none" rtlCol="0">
            <a:spAutoFit/>
          </a:bodyPr>
          <a:lstStyle/>
          <a:p>
            <a:pPr algn="ctr"/>
            <a:r>
              <a:rPr lang="en-US" sz="2000" b="1" dirty="0"/>
              <a:t>Secondary Angle Closure Glaucoma</a:t>
            </a:r>
          </a:p>
        </p:txBody>
      </p:sp>
      <p:sp>
        <p:nvSpPr>
          <p:cNvPr id="48" name="TextBox 47">
            <a:extLst>
              <a:ext uri="{FF2B5EF4-FFF2-40B4-BE49-F238E27FC236}">
                <a16:creationId xmlns:a16="http://schemas.microsoft.com/office/drawing/2014/main" id="{0AAA6C57-E87E-4624-89B2-0FD5865C6B4B}"/>
              </a:ext>
            </a:extLst>
          </p:cNvPr>
          <p:cNvSpPr txBox="1"/>
          <p:nvPr/>
        </p:nvSpPr>
        <p:spPr>
          <a:xfrm>
            <a:off x="856948" y="5634511"/>
            <a:ext cx="7448852" cy="1015663"/>
          </a:xfrm>
          <a:prstGeom prst="rect">
            <a:avLst/>
          </a:prstGeom>
          <a:noFill/>
        </p:spPr>
        <p:txBody>
          <a:bodyPr wrap="square" rtlCol="0">
            <a:spAutoFit/>
          </a:bodyPr>
          <a:lstStyle/>
          <a:p>
            <a:r>
              <a:rPr lang="en-US" sz="2000" i="1" dirty="0">
                <a:effectLst>
                  <a:outerShdw blurRad="38100" dist="38100" dir="2700000" algn="tl">
                    <a:srgbClr val="000000">
                      <a:alpha val="43137"/>
                    </a:srgbClr>
                  </a:outerShdw>
                </a:effectLst>
              </a:rPr>
              <a:t>While there are many conditions associated with ectopia </a:t>
            </a:r>
            <a:r>
              <a:rPr lang="en-US" sz="2000" i="1" dirty="0" err="1">
                <a:effectLst>
                  <a:outerShdw blurRad="38100" dist="38100" dir="2700000" algn="tl">
                    <a:srgbClr val="000000">
                      <a:alpha val="43137"/>
                    </a:srgbClr>
                  </a:outerShdw>
                </a:effectLst>
              </a:rPr>
              <a:t>lentis</a:t>
            </a:r>
            <a:r>
              <a:rPr lang="en-US" sz="2000" i="1" dirty="0">
                <a:effectLst>
                  <a:outerShdw blurRad="38100" dist="38100" dir="2700000" algn="tl">
                    <a:srgbClr val="000000">
                      <a:alpha val="43137"/>
                    </a:srgbClr>
                  </a:outerShdw>
                </a:effectLst>
              </a:rPr>
              <a:t>… The BCSC </a:t>
            </a:r>
            <a:r>
              <a:rPr lang="en-US" sz="2000" dirty="0">
                <a:effectLst>
                  <a:outerShdw blurRad="38100" dist="38100" dir="2700000" algn="tl">
                    <a:srgbClr val="000000">
                      <a:alpha val="43137"/>
                    </a:srgbClr>
                  </a:outerShdw>
                </a:effectLst>
              </a:rPr>
              <a:t>Glaucoma</a:t>
            </a:r>
            <a:r>
              <a:rPr lang="en-US" sz="2000" i="1" dirty="0">
                <a:effectLst>
                  <a:outerShdw blurRad="38100" dist="38100" dir="2700000" algn="tl">
                    <a:srgbClr val="000000">
                      <a:alpha val="43137"/>
                    </a:srgbClr>
                  </a:outerShdw>
                </a:effectLst>
              </a:rPr>
              <a:t> book singles out only one for discussion as causing pupillary block. Which one? </a:t>
            </a:r>
            <a:endParaRPr lang="en-US" sz="2000" dirty="0">
              <a:effectLst>
                <a:outerShdw blurRad="38100" dist="38100" dir="2700000" algn="tl">
                  <a:srgbClr val="000000">
                    <a:alpha val="43137"/>
                  </a:srgbClr>
                </a:outerShdw>
              </a:effectLst>
            </a:endParaRPr>
          </a:p>
        </p:txBody>
      </p:sp>
    </p:spTree>
    <p:extLst>
      <p:ext uri="{BB962C8B-B14F-4D97-AF65-F5344CB8AC3E}">
        <p14:creationId xmlns:p14="http://schemas.microsoft.com/office/powerpoint/2010/main" val="502712249"/>
      </p:ext>
    </p:extLst>
  </p:cSld>
  <p:clrMapOvr>
    <a:masterClrMapping/>
  </p:clrMapOvr>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8536A104-A590-44BB-8D34-B0B4DE2BF2AA}"/>
              </a:ext>
            </a:extLst>
          </p:cNvPr>
          <p:cNvSpPr>
            <a:spLocks noGrp="1"/>
          </p:cNvSpPr>
          <p:nvPr>
            <p:ph type="sldNum" sz="quarter" idx="12"/>
          </p:nvPr>
        </p:nvSpPr>
        <p:spPr/>
        <p:txBody>
          <a:bodyPr/>
          <a:lstStyle/>
          <a:p>
            <a:pPr>
              <a:defRPr/>
            </a:pPr>
            <a:fld id="{EAF609B4-AF4D-4DA5-A0D7-D8A884CD657B}" type="slidenum">
              <a:rPr lang="en-US" altLang="en-US" smtClean="0"/>
              <a:pPr>
                <a:defRPr/>
              </a:pPr>
              <a:t>75</a:t>
            </a:fld>
            <a:endParaRPr lang="en-US" altLang="en-US"/>
          </a:p>
        </p:txBody>
      </p:sp>
      <p:sp>
        <p:nvSpPr>
          <p:cNvPr id="5" name="Rectangle 2">
            <a:extLst>
              <a:ext uri="{FF2B5EF4-FFF2-40B4-BE49-F238E27FC236}">
                <a16:creationId xmlns:a16="http://schemas.microsoft.com/office/drawing/2014/main" id="{8FC42E17-666B-4C03-AD84-08E916C4A300}"/>
              </a:ext>
            </a:extLst>
          </p:cNvPr>
          <p:cNvSpPr txBox="1">
            <a:spLocks noChangeArrowheads="1"/>
          </p:cNvSpPr>
          <p:nvPr/>
        </p:nvSpPr>
        <p:spPr>
          <a:xfrm>
            <a:off x="400175" y="208128"/>
            <a:ext cx="7543800" cy="666750"/>
          </a:xfrm>
          <a:prstGeom prst="rect">
            <a:avLst/>
          </a:prstGeom>
        </p:spPr>
        <p:txBody>
          <a:bodyPr/>
          <a:lstStyle>
            <a:lvl1pPr algn="l" rtl="0" eaLnBrk="0" fontAlgn="base" hangingPunct="0">
              <a:spcBef>
                <a:spcPct val="0"/>
              </a:spcBef>
              <a:spcAft>
                <a:spcPct val="0"/>
              </a:spcAft>
              <a:defRPr sz="3900" b="1">
                <a:solidFill>
                  <a:schemeClr val="tx2"/>
                </a:solidFill>
                <a:latin typeface="+mj-lt"/>
                <a:ea typeface="+mj-ea"/>
                <a:cs typeface="+mj-cs"/>
              </a:defRPr>
            </a:lvl1pPr>
            <a:lvl2pPr algn="l" rtl="0" eaLnBrk="0" fontAlgn="base" hangingPunct="0">
              <a:spcBef>
                <a:spcPct val="0"/>
              </a:spcBef>
              <a:spcAft>
                <a:spcPct val="0"/>
              </a:spcAft>
              <a:defRPr sz="3900" b="1">
                <a:solidFill>
                  <a:schemeClr val="tx2"/>
                </a:solidFill>
                <a:latin typeface="Arial" charset="0"/>
              </a:defRPr>
            </a:lvl2pPr>
            <a:lvl3pPr algn="l" rtl="0" eaLnBrk="0" fontAlgn="base" hangingPunct="0">
              <a:spcBef>
                <a:spcPct val="0"/>
              </a:spcBef>
              <a:spcAft>
                <a:spcPct val="0"/>
              </a:spcAft>
              <a:defRPr sz="3900" b="1">
                <a:solidFill>
                  <a:schemeClr val="tx2"/>
                </a:solidFill>
                <a:latin typeface="Arial" charset="0"/>
              </a:defRPr>
            </a:lvl3pPr>
            <a:lvl4pPr algn="l" rtl="0" eaLnBrk="0" fontAlgn="base" hangingPunct="0">
              <a:spcBef>
                <a:spcPct val="0"/>
              </a:spcBef>
              <a:spcAft>
                <a:spcPct val="0"/>
              </a:spcAft>
              <a:defRPr sz="3900" b="1">
                <a:solidFill>
                  <a:schemeClr val="tx2"/>
                </a:solidFill>
                <a:latin typeface="Arial" charset="0"/>
              </a:defRPr>
            </a:lvl4pPr>
            <a:lvl5pPr algn="l" rtl="0" eaLnBrk="0" fontAlgn="base" hangingPunct="0">
              <a:spcBef>
                <a:spcPct val="0"/>
              </a:spcBef>
              <a:spcAft>
                <a:spcPct val="0"/>
              </a:spcAft>
              <a:defRPr sz="3900" b="1">
                <a:solidFill>
                  <a:schemeClr val="tx2"/>
                </a:solidFill>
                <a:latin typeface="Arial" charset="0"/>
              </a:defRPr>
            </a:lvl5pPr>
            <a:lvl6pPr marL="457200" algn="l" rtl="0" fontAlgn="base">
              <a:spcBef>
                <a:spcPct val="0"/>
              </a:spcBef>
              <a:spcAft>
                <a:spcPct val="0"/>
              </a:spcAft>
              <a:defRPr sz="3900" b="1">
                <a:solidFill>
                  <a:schemeClr val="tx2"/>
                </a:solidFill>
                <a:latin typeface="Arial" charset="0"/>
              </a:defRPr>
            </a:lvl6pPr>
            <a:lvl7pPr marL="914400" algn="l" rtl="0" fontAlgn="base">
              <a:spcBef>
                <a:spcPct val="0"/>
              </a:spcBef>
              <a:spcAft>
                <a:spcPct val="0"/>
              </a:spcAft>
              <a:defRPr sz="3900" b="1">
                <a:solidFill>
                  <a:schemeClr val="tx2"/>
                </a:solidFill>
                <a:latin typeface="Arial" charset="0"/>
              </a:defRPr>
            </a:lvl7pPr>
            <a:lvl8pPr marL="1371600" algn="l" rtl="0" fontAlgn="base">
              <a:spcBef>
                <a:spcPct val="0"/>
              </a:spcBef>
              <a:spcAft>
                <a:spcPct val="0"/>
              </a:spcAft>
              <a:defRPr sz="3900" b="1">
                <a:solidFill>
                  <a:schemeClr val="tx2"/>
                </a:solidFill>
                <a:latin typeface="Arial" charset="0"/>
              </a:defRPr>
            </a:lvl8pPr>
            <a:lvl9pPr marL="1828800" algn="l" rtl="0" fontAlgn="base">
              <a:spcBef>
                <a:spcPct val="0"/>
              </a:spcBef>
              <a:spcAft>
                <a:spcPct val="0"/>
              </a:spcAft>
              <a:defRPr sz="3900" b="1">
                <a:solidFill>
                  <a:schemeClr val="tx2"/>
                </a:solidFill>
                <a:latin typeface="Arial" charset="0"/>
              </a:defRPr>
            </a:lvl9pPr>
          </a:lstStyle>
          <a:p>
            <a:pPr eaLnBrk="1" hangingPunct="1"/>
            <a:r>
              <a:rPr lang="en-US" altLang="en-US" kern="0" dirty="0"/>
              <a:t>A</a:t>
            </a:r>
          </a:p>
        </p:txBody>
      </p:sp>
      <p:sp>
        <p:nvSpPr>
          <p:cNvPr id="3" name="TextBox 2">
            <a:extLst>
              <a:ext uri="{FF2B5EF4-FFF2-40B4-BE49-F238E27FC236}">
                <a16:creationId xmlns:a16="http://schemas.microsoft.com/office/drawing/2014/main" id="{860226CF-87F1-4457-90D0-9A5E3FF2DADE}"/>
              </a:ext>
            </a:extLst>
          </p:cNvPr>
          <p:cNvSpPr txBox="1"/>
          <p:nvPr/>
        </p:nvSpPr>
        <p:spPr>
          <a:xfrm>
            <a:off x="3352800" y="1371600"/>
            <a:ext cx="2133600" cy="461665"/>
          </a:xfrm>
          <a:prstGeom prst="rect">
            <a:avLst/>
          </a:prstGeom>
          <a:noFill/>
          <a:ln>
            <a:noFill/>
          </a:ln>
        </p:spPr>
        <p:txBody>
          <a:bodyPr wrap="square" rtlCol="0">
            <a:spAutoFit/>
          </a:bodyPr>
          <a:lstStyle/>
          <a:p>
            <a:pPr algn="ctr"/>
            <a:r>
              <a:rPr lang="en-US" sz="2400" dirty="0"/>
              <a:t>Ectopia </a:t>
            </a:r>
            <a:r>
              <a:rPr lang="en-US" sz="2400" dirty="0" err="1"/>
              <a:t>Lentis</a:t>
            </a:r>
            <a:endParaRPr lang="en-US" sz="2400" dirty="0"/>
          </a:p>
        </p:txBody>
      </p:sp>
      <p:sp>
        <p:nvSpPr>
          <p:cNvPr id="7" name="TextBox 6">
            <a:extLst>
              <a:ext uri="{FF2B5EF4-FFF2-40B4-BE49-F238E27FC236}">
                <a16:creationId xmlns:a16="http://schemas.microsoft.com/office/drawing/2014/main" id="{A5239218-9AF6-4D18-A9D0-23C60A6CE648}"/>
              </a:ext>
            </a:extLst>
          </p:cNvPr>
          <p:cNvSpPr txBox="1"/>
          <p:nvPr/>
        </p:nvSpPr>
        <p:spPr>
          <a:xfrm>
            <a:off x="789308" y="2387025"/>
            <a:ext cx="1510350" cy="400110"/>
          </a:xfrm>
          <a:prstGeom prst="rect">
            <a:avLst/>
          </a:prstGeom>
          <a:noFill/>
          <a:ln>
            <a:noFill/>
          </a:ln>
        </p:spPr>
        <p:txBody>
          <a:bodyPr wrap="none" rtlCol="0">
            <a:spAutoFit/>
          </a:bodyPr>
          <a:lstStyle/>
          <a:p>
            <a:pPr algn="ctr"/>
            <a:r>
              <a:rPr lang="en-US" sz="2000" b="1" dirty="0">
                <a:solidFill>
                  <a:schemeClr val="bg1">
                    <a:lumMod val="75000"/>
                  </a:schemeClr>
                </a:solidFill>
              </a:rPr>
              <a:t>Congenital</a:t>
            </a:r>
          </a:p>
        </p:txBody>
      </p:sp>
      <p:sp>
        <p:nvSpPr>
          <p:cNvPr id="8" name="TextBox 7">
            <a:extLst>
              <a:ext uri="{FF2B5EF4-FFF2-40B4-BE49-F238E27FC236}">
                <a16:creationId xmlns:a16="http://schemas.microsoft.com/office/drawing/2014/main" id="{77A47B52-5B86-479E-BC46-66DF2EA0EA51}"/>
              </a:ext>
            </a:extLst>
          </p:cNvPr>
          <p:cNvSpPr txBox="1"/>
          <p:nvPr/>
        </p:nvSpPr>
        <p:spPr>
          <a:xfrm>
            <a:off x="3457422" y="2387025"/>
            <a:ext cx="2008884" cy="400110"/>
          </a:xfrm>
          <a:prstGeom prst="rect">
            <a:avLst/>
          </a:prstGeom>
          <a:noFill/>
          <a:ln>
            <a:noFill/>
          </a:ln>
        </p:spPr>
        <p:txBody>
          <a:bodyPr wrap="none" rtlCol="0">
            <a:spAutoFit/>
          </a:bodyPr>
          <a:lstStyle/>
          <a:p>
            <a:pPr algn="ctr"/>
            <a:r>
              <a:rPr lang="en-US" sz="2000" b="1" dirty="0">
                <a:solidFill>
                  <a:srgbClr val="0000FF"/>
                </a:solidFill>
              </a:rPr>
              <a:t>Developmental</a:t>
            </a:r>
          </a:p>
        </p:txBody>
      </p:sp>
      <p:sp>
        <p:nvSpPr>
          <p:cNvPr id="9" name="TextBox 8">
            <a:extLst>
              <a:ext uri="{FF2B5EF4-FFF2-40B4-BE49-F238E27FC236}">
                <a16:creationId xmlns:a16="http://schemas.microsoft.com/office/drawing/2014/main" id="{A23BBA5C-8EDE-4514-B966-F1F5C5EFFAA4}"/>
              </a:ext>
            </a:extLst>
          </p:cNvPr>
          <p:cNvSpPr txBox="1"/>
          <p:nvPr/>
        </p:nvSpPr>
        <p:spPr>
          <a:xfrm>
            <a:off x="6601143" y="2387025"/>
            <a:ext cx="1297151" cy="400110"/>
          </a:xfrm>
          <a:prstGeom prst="rect">
            <a:avLst/>
          </a:prstGeom>
          <a:noFill/>
          <a:ln>
            <a:noFill/>
          </a:ln>
        </p:spPr>
        <p:txBody>
          <a:bodyPr wrap="none" rtlCol="0">
            <a:spAutoFit/>
          </a:bodyPr>
          <a:lstStyle/>
          <a:p>
            <a:pPr algn="ctr"/>
            <a:r>
              <a:rPr lang="en-US" sz="2000" b="1" dirty="0">
                <a:solidFill>
                  <a:schemeClr val="bg1">
                    <a:lumMod val="75000"/>
                  </a:schemeClr>
                </a:solidFill>
              </a:rPr>
              <a:t>Acquired</a:t>
            </a:r>
          </a:p>
        </p:txBody>
      </p:sp>
      <p:sp>
        <p:nvSpPr>
          <p:cNvPr id="10" name="TextBox 9">
            <a:extLst>
              <a:ext uri="{FF2B5EF4-FFF2-40B4-BE49-F238E27FC236}">
                <a16:creationId xmlns:a16="http://schemas.microsoft.com/office/drawing/2014/main" id="{70165EDB-1701-47A9-AB53-EE9C9B8869B4}"/>
              </a:ext>
            </a:extLst>
          </p:cNvPr>
          <p:cNvSpPr txBox="1"/>
          <p:nvPr/>
        </p:nvSpPr>
        <p:spPr>
          <a:xfrm>
            <a:off x="1066800" y="2882367"/>
            <a:ext cx="824265" cy="338554"/>
          </a:xfrm>
          <a:prstGeom prst="rect">
            <a:avLst/>
          </a:prstGeom>
          <a:noFill/>
        </p:spPr>
        <p:txBody>
          <a:bodyPr wrap="none" rtlCol="0">
            <a:spAutoFit/>
          </a:bodyPr>
          <a:lstStyle/>
          <a:p>
            <a:r>
              <a:rPr lang="en-US" sz="1600" dirty="0" err="1">
                <a:solidFill>
                  <a:schemeClr val="bg1">
                    <a:lumMod val="75000"/>
                  </a:schemeClr>
                </a:solidFill>
              </a:rPr>
              <a:t>Marfan</a:t>
            </a:r>
            <a:endParaRPr lang="en-US" sz="1600" dirty="0">
              <a:solidFill>
                <a:schemeClr val="bg1">
                  <a:lumMod val="75000"/>
                </a:schemeClr>
              </a:solidFill>
            </a:endParaRPr>
          </a:p>
        </p:txBody>
      </p:sp>
      <p:sp>
        <p:nvSpPr>
          <p:cNvPr id="11" name="TextBox 10">
            <a:extLst>
              <a:ext uri="{FF2B5EF4-FFF2-40B4-BE49-F238E27FC236}">
                <a16:creationId xmlns:a16="http://schemas.microsoft.com/office/drawing/2014/main" id="{69BAE294-080E-4343-AB51-DA4EF65DAA18}"/>
              </a:ext>
            </a:extLst>
          </p:cNvPr>
          <p:cNvSpPr txBox="1"/>
          <p:nvPr/>
        </p:nvSpPr>
        <p:spPr>
          <a:xfrm>
            <a:off x="3718672" y="3332279"/>
            <a:ext cx="1596912" cy="338554"/>
          </a:xfrm>
          <a:prstGeom prst="rect">
            <a:avLst/>
          </a:prstGeom>
          <a:noFill/>
        </p:spPr>
        <p:txBody>
          <a:bodyPr wrap="none" rtlCol="0">
            <a:spAutoFit/>
          </a:bodyPr>
          <a:lstStyle/>
          <a:p>
            <a:r>
              <a:rPr lang="en-US" sz="1600" dirty="0">
                <a:solidFill>
                  <a:schemeClr val="bg1">
                    <a:lumMod val="75000"/>
                  </a:schemeClr>
                </a:solidFill>
              </a:rPr>
              <a:t>Homocystinuria</a:t>
            </a:r>
          </a:p>
        </p:txBody>
      </p:sp>
      <p:sp>
        <p:nvSpPr>
          <p:cNvPr id="12" name="TextBox 11">
            <a:extLst>
              <a:ext uri="{FF2B5EF4-FFF2-40B4-BE49-F238E27FC236}">
                <a16:creationId xmlns:a16="http://schemas.microsoft.com/office/drawing/2014/main" id="{AA2D30E5-38A0-414D-8C68-E683B077AADB}"/>
              </a:ext>
            </a:extLst>
          </p:cNvPr>
          <p:cNvSpPr txBox="1"/>
          <p:nvPr/>
        </p:nvSpPr>
        <p:spPr>
          <a:xfrm>
            <a:off x="1057657" y="4226801"/>
            <a:ext cx="2139573" cy="584775"/>
          </a:xfrm>
          <a:prstGeom prst="rect">
            <a:avLst/>
          </a:prstGeom>
          <a:noFill/>
        </p:spPr>
        <p:txBody>
          <a:bodyPr wrap="square" rtlCol="0">
            <a:spAutoFit/>
          </a:bodyPr>
          <a:lstStyle/>
          <a:p>
            <a:r>
              <a:rPr lang="en-US" sz="1600" dirty="0">
                <a:solidFill>
                  <a:schemeClr val="bg1">
                    <a:lumMod val="75000"/>
                  </a:schemeClr>
                </a:solidFill>
              </a:rPr>
              <a:t>Simple ectopia </a:t>
            </a:r>
            <a:r>
              <a:rPr lang="en-US" sz="1600" dirty="0" err="1">
                <a:solidFill>
                  <a:schemeClr val="bg1">
                    <a:lumMod val="75000"/>
                  </a:schemeClr>
                </a:solidFill>
              </a:rPr>
              <a:t>lentis</a:t>
            </a:r>
            <a:r>
              <a:rPr lang="en-US" sz="1600" dirty="0">
                <a:solidFill>
                  <a:schemeClr val="bg1">
                    <a:lumMod val="75000"/>
                  </a:schemeClr>
                </a:solidFill>
              </a:rPr>
              <a:t> (congenital type)</a:t>
            </a:r>
          </a:p>
        </p:txBody>
      </p:sp>
      <p:sp>
        <p:nvSpPr>
          <p:cNvPr id="13" name="TextBox 12">
            <a:extLst>
              <a:ext uri="{FF2B5EF4-FFF2-40B4-BE49-F238E27FC236}">
                <a16:creationId xmlns:a16="http://schemas.microsoft.com/office/drawing/2014/main" id="{C6FCB385-D781-4399-85A5-F2DB21DA1F49}"/>
              </a:ext>
            </a:extLst>
          </p:cNvPr>
          <p:cNvSpPr txBox="1"/>
          <p:nvPr/>
        </p:nvSpPr>
        <p:spPr>
          <a:xfrm>
            <a:off x="1066800" y="3793015"/>
            <a:ext cx="2393604" cy="338554"/>
          </a:xfrm>
          <a:prstGeom prst="rect">
            <a:avLst/>
          </a:prstGeom>
          <a:noFill/>
        </p:spPr>
        <p:txBody>
          <a:bodyPr wrap="none" rtlCol="0">
            <a:spAutoFit/>
          </a:bodyPr>
          <a:lstStyle/>
          <a:p>
            <a:r>
              <a:rPr lang="en-US" sz="1600" dirty="0">
                <a:solidFill>
                  <a:schemeClr val="bg1">
                    <a:lumMod val="75000"/>
                  </a:schemeClr>
                </a:solidFill>
              </a:rPr>
              <a:t>Ectopia </a:t>
            </a:r>
            <a:r>
              <a:rPr lang="en-US" sz="1600" dirty="0" err="1">
                <a:solidFill>
                  <a:schemeClr val="bg1">
                    <a:lumMod val="75000"/>
                  </a:schemeClr>
                </a:solidFill>
              </a:rPr>
              <a:t>lentis</a:t>
            </a:r>
            <a:r>
              <a:rPr lang="en-US" sz="1600" dirty="0">
                <a:solidFill>
                  <a:schemeClr val="bg1">
                    <a:lumMod val="75000"/>
                  </a:schemeClr>
                </a:solidFill>
              </a:rPr>
              <a:t> et pupillae</a:t>
            </a:r>
          </a:p>
        </p:txBody>
      </p:sp>
      <p:sp>
        <p:nvSpPr>
          <p:cNvPr id="14" name="TextBox 13">
            <a:extLst>
              <a:ext uri="{FF2B5EF4-FFF2-40B4-BE49-F238E27FC236}">
                <a16:creationId xmlns:a16="http://schemas.microsoft.com/office/drawing/2014/main" id="{56B40106-1A84-4304-BD41-5CDBAEFE9F66}"/>
              </a:ext>
            </a:extLst>
          </p:cNvPr>
          <p:cNvSpPr txBox="1"/>
          <p:nvPr/>
        </p:nvSpPr>
        <p:spPr>
          <a:xfrm>
            <a:off x="6848114" y="2882367"/>
            <a:ext cx="883960" cy="338554"/>
          </a:xfrm>
          <a:prstGeom prst="rect">
            <a:avLst/>
          </a:prstGeom>
          <a:noFill/>
        </p:spPr>
        <p:txBody>
          <a:bodyPr wrap="none" rtlCol="0">
            <a:spAutoFit/>
          </a:bodyPr>
          <a:lstStyle/>
          <a:p>
            <a:r>
              <a:rPr lang="en-US" sz="1600" dirty="0">
                <a:solidFill>
                  <a:schemeClr val="bg1">
                    <a:lumMod val="75000"/>
                  </a:schemeClr>
                </a:solidFill>
              </a:rPr>
              <a:t>Trauma</a:t>
            </a:r>
          </a:p>
        </p:txBody>
      </p:sp>
      <p:sp>
        <p:nvSpPr>
          <p:cNvPr id="15" name="TextBox 14">
            <a:extLst>
              <a:ext uri="{FF2B5EF4-FFF2-40B4-BE49-F238E27FC236}">
                <a16:creationId xmlns:a16="http://schemas.microsoft.com/office/drawing/2014/main" id="{C9E5D222-8E6C-449E-97F2-20B862F31A4F}"/>
              </a:ext>
            </a:extLst>
          </p:cNvPr>
          <p:cNvSpPr txBox="1"/>
          <p:nvPr/>
        </p:nvSpPr>
        <p:spPr>
          <a:xfrm>
            <a:off x="1066800" y="3345296"/>
            <a:ext cx="865943" cy="338554"/>
          </a:xfrm>
          <a:prstGeom prst="rect">
            <a:avLst/>
          </a:prstGeom>
          <a:noFill/>
        </p:spPr>
        <p:txBody>
          <a:bodyPr wrap="none" rtlCol="0">
            <a:spAutoFit/>
          </a:bodyPr>
          <a:lstStyle/>
          <a:p>
            <a:r>
              <a:rPr lang="en-US" sz="1600" dirty="0">
                <a:solidFill>
                  <a:schemeClr val="bg1">
                    <a:lumMod val="75000"/>
                  </a:schemeClr>
                </a:solidFill>
              </a:rPr>
              <a:t>Aniridia</a:t>
            </a:r>
          </a:p>
        </p:txBody>
      </p:sp>
      <p:sp>
        <p:nvSpPr>
          <p:cNvPr id="16" name="TextBox 15">
            <a:extLst>
              <a:ext uri="{FF2B5EF4-FFF2-40B4-BE49-F238E27FC236}">
                <a16:creationId xmlns:a16="http://schemas.microsoft.com/office/drawing/2014/main" id="{B67EB4BA-678E-4498-860E-3EC1ACE69698}"/>
              </a:ext>
            </a:extLst>
          </p:cNvPr>
          <p:cNvSpPr txBox="1"/>
          <p:nvPr/>
        </p:nvSpPr>
        <p:spPr>
          <a:xfrm>
            <a:off x="3721343" y="4267200"/>
            <a:ext cx="2300630" cy="584775"/>
          </a:xfrm>
          <a:prstGeom prst="rect">
            <a:avLst/>
          </a:prstGeom>
          <a:noFill/>
        </p:spPr>
        <p:txBody>
          <a:bodyPr wrap="square" rtlCol="0">
            <a:spAutoFit/>
          </a:bodyPr>
          <a:lstStyle/>
          <a:p>
            <a:r>
              <a:rPr lang="en-US" sz="1600" dirty="0" err="1">
                <a:solidFill>
                  <a:schemeClr val="bg1">
                    <a:lumMod val="75000"/>
                  </a:schemeClr>
                </a:solidFill>
              </a:rPr>
              <a:t>Buphthalmos</a:t>
            </a:r>
            <a:r>
              <a:rPr lang="en-US" sz="1600" dirty="0">
                <a:solidFill>
                  <a:schemeClr val="bg1">
                    <a:lumMod val="75000"/>
                  </a:schemeClr>
                </a:solidFill>
              </a:rPr>
              <a:t> 2</a:t>
            </a:r>
            <a:r>
              <a:rPr lang="en-US" sz="1600" baseline="30000" dirty="0">
                <a:solidFill>
                  <a:schemeClr val="bg1">
                    <a:lumMod val="75000"/>
                  </a:schemeClr>
                </a:solidFill>
              </a:rPr>
              <a:t>o</a:t>
            </a:r>
            <a:r>
              <a:rPr lang="en-US" sz="1600" dirty="0">
                <a:solidFill>
                  <a:schemeClr val="bg1">
                    <a:lumMod val="75000"/>
                  </a:schemeClr>
                </a:solidFill>
              </a:rPr>
              <a:t> to congenital glaucoma</a:t>
            </a:r>
          </a:p>
        </p:txBody>
      </p:sp>
      <p:sp>
        <p:nvSpPr>
          <p:cNvPr id="18" name="TextBox 17">
            <a:extLst>
              <a:ext uri="{FF2B5EF4-FFF2-40B4-BE49-F238E27FC236}">
                <a16:creationId xmlns:a16="http://schemas.microsoft.com/office/drawing/2014/main" id="{4D3B186C-5EAC-44E6-9A56-B0790B81AFF2}"/>
              </a:ext>
            </a:extLst>
          </p:cNvPr>
          <p:cNvSpPr txBox="1"/>
          <p:nvPr/>
        </p:nvSpPr>
        <p:spPr>
          <a:xfrm>
            <a:off x="6858001" y="3301425"/>
            <a:ext cx="2057399" cy="584775"/>
          </a:xfrm>
          <a:prstGeom prst="rect">
            <a:avLst/>
          </a:prstGeom>
          <a:noFill/>
        </p:spPr>
        <p:txBody>
          <a:bodyPr wrap="square" rtlCol="0">
            <a:spAutoFit/>
          </a:bodyPr>
          <a:lstStyle/>
          <a:p>
            <a:r>
              <a:rPr lang="en-US" sz="1600" dirty="0">
                <a:solidFill>
                  <a:schemeClr val="bg1">
                    <a:lumMod val="75000"/>
                  </a:schemeClr>
                </a:solidFill>
              </a:rPr>
              <a:t>(Pseudo)exfoliation syndrome</a:t>
            </a:r>
          </a:p>
        </p:txBody>
      </p:sp>
      <p:sp>
        <p:nvSpPr>
          <p:cNvPr id="19" name="TextBox 18">
            <a:extLst>
              <a:ext uri="{FF2B5EF4-FFF2-40B4-BE49-F238E27FC236}">
                <a16:creationId xmlns:a16="http://schemas.microsoft.com/office/drawing/2014/main" id="{01BA26C5-793D-4F18-A4AE-C93A12DDCF8F}"/>
              </a:ext>
            </a:extLst>
          </p:cNvPr>
          <p:cNvSpPr txBox="1"/>
          <p:nvPr/>
        </p:nvSpPr>
        <p:spPr>
          <a:xfrm>
            <a:off x="3721343" y="2882367"/>
            <a:ext cx="824265" cy="338554"/>
          </a:xfrm>
          <a:prstGeom prst="rect">
            <a:avLst/>
          </a:prstGeom>
          <a:noFill/>
        </p:spPr>
        <p:txBody>
          <a:bodyPr wrap="none" rtlCol="0">
            <a:spAutoFit/>
          </a:bodyPr>
          <a:lstStyle/>
          <a:p>
            <a:r>
              <a:rPr lang="en-US" sz="1600" dirty="0" err="1">
                <a:solidFill>
                  <a:schemeClr val="bg1">
                    <a:lumMod val="75000"/>
                  </a:schemeClr>
                </a:solidFill>
              </a:rPr>
              <a:t>Marfan</a:t>
            </a:r>
            <a:endParaRPr lang="en-US" sz="1600" dirty="0">
              <a:solidFill>
                <a:schemeClr val="bg1">
                  <a:lumMod val="75000"/>
                </a:schemeClr>
              </a:solidFill>
            </a:endParaRPr>
          </a:p>
        </p:txBody>
      </p:sp>
      <p:cxnSp>
        <p:nvCxnSpPr>
          <p:cNvPr id="20" name="Straight Arrow Connector 19">
            <a:extLst>
              <a:ext uri="{FF2B5EF4-FFF2-40B4-BE49-F238E27FC236}">
                <a16:creationId xmlns:a16="http://schemas.microsoft.com/office/drawing/2014/main" id="{0D3B77A0-6AEB-4304-B148-067DCF2D320E}"/>
              </a:ext>
            </a:extLst>
          </p:cNvPr>
          <p:cNvCxnSpPr>
            <a:stCxn id="3" idx="2"/>
          </p:cNvCxnSpPr>
          <p:nvPr/>
        </p:nvCxnSpPr>
        <p:spPr>
          <a:xfrm flipH="1">
            <a:off x="2299658" y="1833265"/>
            <a:ext cx="2119942" cy="553760"/>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22" name="Straight Arrow Connector 21">
            <a:extLst>
              <a:ext uri="{FF2B5EF4-FFF2-40B4-BE49-F238E27FC236}">
                <a16:creationId xmlns:a16="http://schemas.microsoft.com/office/drawing/2014/main" id="{C14EE28D-0751-4E79-82A1-43061CFFA672}"/>
              </a:ext>
            </a:extLst>
          </p:cNvPr>
          <p:cNvCxnSpPr>
            <a:stCxn id="3" idx="2"/>
          </p:cNvCxnSpPr>
          <p:nvPr/>
        </p:nvCxnSpPr>
        <p:spPr>
          <a:xfrm>
            <a:off x="4419600" y="1833265"/>
            <a:ext cx="2181543" cy="553760"/>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24" name="Straight Arrow Connector 23">
            <a:extLst>
              <a:ext uri="{FF2B5EF4-FFF2-40B4-BE49-F238E27FC236}">
                <a16:creationId xmlns:a16="http://schemas.microsoft.com/office/drawing/2014/main" id="{B2169A98-9F1B-4B6E-B1F4-8EB44F9A4C32}"/>
              </a:ext>
            </a:extLst>
          </p:cNvPr>
          <p:cNvCxnSpPr>
            <a:stCxn id="3" idx="2"/>
          </p:cNvCxnSpPr>
          <p:nvPr/>
        </p:nvCxnSpPr>
        <p:spPr>
          <a:xfrm>
            <a:off x="4419600" y="1833265"/>
            <a:ext cx="0" cy="553760"/>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6" name="Straight Connector 25">
            <a:extLst>
              <a:ext uri="{FF2B5EF4-FFF2-40B4-BE49-F238E27FC236}">
                <a16:creationId xmlns:a16="http://schemas.microsoft.com/office/drawing/2014/main" id="{9A1FE36C-32D5-44AC-B887-4781C471EC38}"/>
              </a:ext>
            </a:extLst>
          </p:cNvPr>
          <p:cNvCxnSpPr>
            <a:cxnSpLocks/>
          </p:cNvCxnSpPr>
          <p:nvPr/>
        </p:nvCxnSpPr>
        <p:spPr>
          <a:xfrm>
            <a:off x="990600" y="2787135"/>
            <a:ext cx="0" cy="1671891"/>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7" name="Straight Connector 26">
            <a:extLst>
              <a:ext uri="{FF2B5EF4-FFF2-40B4-BE49-F238E27FC236}">
                <a16:creationId xmlns:a16="http://schemas.microsoft.com/office/drawing/2014/main" id="{17C4FE2D-BE49-415A-A3D4-402F02C5A827}"/>
              </a:ext>
            </a:extLst>
          </p:cNvPr>
          <p:cNvCxnSpPr>
            <a:cxnSpLocks/>
          </p:cNvCxnSpPr>
          <p:nvPr/>
        </p:nvCxnSpPr>
        <p:spPr>
          <a:xfrm>
            <a:off x="3645143" y="2819400"/>
            <a:ext cx="12456" cy="228600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 name="Straight Connector 27">
            <a:extLst>
              <a:ext uri="{FF2B5EF4-FFF2-40B4-BE49-F238E27FC236}">
                <a16:creationId xmlns:a16="http://schemas.microsoft.com/office/drawing/2014/main" id="{8B86105D-A309-40DA-9FDA-DAE28066E2E1}"/>
              </a:ext>
            </a:extLst>
          </p:cNvPr>
          <p:cNvCxnSpPr>
            <a:cxnSpLocks/>
          </p:cNvCxnSpPr>
          <p:nvPr/>
        </p:nvCxnSpPr>
        <p:spPr>
          <a:xfrm>
            <a:off x="6787785" y="2819400"/>
            <a:ext cx="1" cy="774413"/>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31" name="Straight Connector 30">
            <a:extLst>
              <a:ext uri="{FF2B5EF4-FFF2-40B4-BE49-F238E27FC236}">
                <a16:creationId xmlns:a16="http://schemas.microsoft.com/office/drawing/2014/main" id="{6E04E30E-A4F6-4410-A9E9-F6AF85650327}"/>
              </a:ext>
            </a:extLst>
          </p:cNvPr>
          <p:cNvCxnSpPr>
            <a:cxnSpLocks/>
            <a:endCxn id="10" idx="1"/>
          </p:cNvCxnSpPr>
          <p:nvPr/>
        </p:nvCxnSpPr>
        <p:spPr>
          <a:xfrm>
            <a:off x="990600" y="3048000"/>
            <a:ext cx="76200" cy="3644"/>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33" name="Straight Connector 32">
            <a:extLst>
              <a:ext uri="{FF2B5EF4-FFF2-40B4-BE49-F238E27FC236}">
                <a16:creationId xmlns:a16="http://schemas.microsoft.com/office/drawing/2014/main" id="{56E09F88-FF7C-4612-9654-09AB98E17228}"/>
              </a:ext>
            </a:extLst>
          </p:cNvPr>
          <p:cNvCxnSpPr>
            <a:cxnSpLocks/>
          </p:cNvCxnSpPr>
          <p:nvPr/>
        </p:nvCxnSpPr>
        <p:spPr>
          <a:xfrm>
            <a:off x="990600" y="3501556"/>
            <a:ext cx="76200" cy="3644"/>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34" name="Straight Connector 33">
            <a:extLst>
              <a:ext uri="{FF2B5EF4-FFF2-40B4-BE49-F238E27FC236}">
                <a16:creationId xmlns:a16="http://schemas.microsoft.com/office/drawing/2014/main" id="{3CEDA076-7063-4B46-9783-323643AD5B0C}"/>
              </a:ext>
            </a:extLst>
          </p:cNvPr>
          <p:cNvCxnSpPr>
            <a:cxnSpLocks/>
          </p:cNvCxnSpPr>
          <p:nvPr/>
        </p:nvCxnSpPr>
        <p:spPr>
          <a:xfrm>
            <a:off x="990600" y="3962400"/>
            <a:ext cx="76200" cy="3644"/>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35" name="Straight Connector 34">
            <a:extLst>
              <a:ext uri="{FF2B5EF4-FFF2-40B4-BE49-F238E27FC236}">
                <a16:creationId xmlns:a16="http://schemas.microsoft.com/office/drawing/2014/main" id="{174AE7E6-DCED-425B-A88C-6AB1BCEAE5DF}"/>
              </a:ext>
            </a:extLst>
          </p:cNvPr>
          <p:cNvCxnSpPr>
            <a:cxnSpLocks/>
          </p:cNvCxnSpPr>
          <p:nvPr/>
        </p:nvCxnSpPr>
        <p:spPr>
          <a:xfrm>
            <a:off x="990600" y="4415956"/>
            <a:ext cx="76200" cy="3644"/>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36" name="Straight Connector 35">
            <a:extLst>
              <a:ext uri="{FF2B5EF4-FFF2-40B4-BE49-F238E27FC236}">
                <a16:creationId xmlns:a16="http://schemas.microsoft.com/office/drawing/2014/main" id="{7AA5621F-B108-4D0E-93DC-E7387C35CE57}"/>
              </a:ext>
            </a:extLst>
          </p:cNvPr>
          <p:cNvCxnSpPr>
            <a:cxnSpLocks/>
          </p:cNvCxnSpPr>
          <p:nvPr/>
        </p:nvCxnSpPr>
        <p:spPr>
          <a:xfrm>
            <a:off x="3657600" y="3048000"/>
            <a:ext cx="76200" cy="3644"/>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37" name="Straight Connector 36">
            <a:extLst>
              <a:ext uri="{FF2B5EF4-FFF2-40B4-BE49-F238E27FC236}">
                <a16:creationId xmlns:a16="http://schemas.microsoft.com/office/drawing/2014/main" id="{8AF5196E-C7B5-4508-8546-AE8872363E6E}"/>
              </a:ext>
            </a:extLst>
          </p:cNvPr>
          <p:cNvCxnSpPr>
            <a:cxnSpLocks/>
          </p:cNvCxnSpPr>
          <p:nvPr/>
        </p:nvCxnSpPr>
        <p:spPr>
          <a:xfrm>
            <a:off x="3657600" y="3501556"/>
            <a:ext cx="76200" cy="3644"/>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38" name="Straight Connector 37">
            <a:extLst>
              <a:ext uri="{FF2B5EF4-FFF2-40B4-BE49-F238E27FC236}">
                <a16:creationId xmlns:a16="http://schemas.microsoft.com/office/drawing/2014/main" id="{977932B4-C00B-4E61-BA86-61C446EFF194}"/>
              </a:ext>
            </a:extLst>
          </p:cNvPr>
          <p:cNvCxnSpPr>
            <a:cxnSpLocks/>
          </p:cNvCxnSpPr>
          <p:nvPr/>
        </p:nvCxnSpPr>
        <p:spPr>
          <a:xfrm>
            <a:off x="3657600" y="3962400"/>
            <a:ext cx="76200" cy="364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9" name="Straight Connector 38">
            <a:extLst>
              <a:ext uri="{FF2B5EF4-FFF2-40B4-BE49-F238E27FC236}">
                <a16:creationId xmlns:a16="http://schemas.microsoft.com/office/drawing/2014/main" id="{11A41C10-0676-4E11-BB55-CCCA3C1D5A52}"/>
              </a:ext>
            </a:extLst>
          </p:cNvPr>
          <p:cNvCxnSpPr>
            <a:cxnSpLocks/>
          </p:cNvCxnSpPr>
          <p:nvPr/>
        </p:nvCxnSpPr>
        <p:spPr>
          <a:xfrm>
            <a:off x="3657600" y="4415956"/>
            <a:ext cx="76200" cy="3644"/>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40" name="Straight Connector 39">
            <a:extLst>
              <a:ext uri="{FF2B5EF4-FFF2-40B4-BE49-F238E27FC236}">
                <a16:creationId xmlns:a16="http://schemas.microsoft.com/office/drawing/2014/main" id="{890EC104-5938-4AD2-AF44-B068AF6BE62B}"/>
              </a:ext>
            </a:extLst>
          </p:cNvPr>
          <p:cNvCxnSpPr>
            <a:cxnSpLocks/>
          </p:cNvCxnSpPr>
          <p:nvPr/>
        </p:nvCxnSpPr>
        <p:spPr>
          <a:xfrm>
            <a:off x="6781800" y="3048000"/>
            <a:ext cx="76200" cy="3644"/>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41" name="Straight Connector 40">
            <a:extLst>
              <a:ext uri="{FF2B5EF4-FFF2-40B4-BE49-F238E27FC236}">
                <a16:creationId xmlns:a16="http://schemas.microsoft.com/office/drawing/2014/main" id="{5C6BB52A-324D-404C-8EC1-79D80B7381B6}"/>
              </a:ext>
            </a:extLst>
          </p:cNvPr>
          <p:cNvCxnSpPr>
            <a:cxnSpLocks/>
          </p:cNvCxnSpPr>
          <p:nvPr/>
        </p:nvCxnSpPr>
        <p:spPr>
          <a:xfrm>
            <a:off x="6781800" y="3501556"/>
            <a:ext cx="76200" cy="3644"/>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42" name="TextBox 41">
            <a:extLst>
              <a:ext uri="{FF2B5EF4-FFF2-40B4-BE49-F238E27FC236}">
                <a16:creationId xmlns:a16="http://schemas.microsoft.com/office/drawing/2014/main" id="{322666D8-1B77-4A73-A654-942D688F5F8B}"/>
              </a:ext>
            </a:extLst>
          </p:cNvPr>
          <p:cNvSpPr txBox="1"/>
          <p:nvPr/>
        </p:nvSpPr>
        <p:spPr>
          <a:xfrm>
            <a:off x="3718672" y="4886388"/>
            <a:ext cx="2139573" cy="584775"/>
          </a:xfrm>
          <a:prstGeom prst="rect">
            <a:avLst/>
          </a:prstGeom>
          <a:noFill/>
        </p:spPr>
        <p:txBody>
          <a:bodyPr wrap="square" rtlCol="0">
            <a:spAutoFit/>
          </a:bodyPr>
          <a:lstStyle/>
          <a:p>
            <a:r>
              <a:rPr lang="en-US" sz="1600" dirty="0">
                <a:solidFill>
                  <a:schemeClr val="bg1">
                    <a:lumMod val="75000"/>
                  </a:schemeClr>
                </a:solidFill>
              </a:rPr>
              <a:t>Simple ectopia </a:t>
            </a:r>
            <a:r>
              <a:rPr lang="en-US" sz="1600" dirty="0" err="1">
                <a:solidFill>
                  <a:schemeClr val="bg1">
                    <a:lumMod val="75000"/>
                  </a:schemeClr>
                </a:solidFill>
              </a:rPr>
              <a:t>lentis</a:t>
            </a:r>
            <a:r>
              <a:rPr lang="en-US" sz="1600" dirty="0">
                <a:solidFill>
                  <a:schemeClr val="bg1">
                    <a:lumMod val="75000"/>
                  </a:schemeClr>
                </a:solidFill>
              </a:rPr>
              <a:t> </a:t>
            </a:r>
            <a:r>
              <a:rPr lang="en-US" sz="1600">
                <a:solidFill>
                  <a:schemeClr val="bg1">
                    <a:lumMod val="75000"/>
                  </a:schemeClr>
                </a:solidFill>
              </a:rPr>
              <a:t>(late-onset </a:t>
            </a:r>
            <a:r>
              <a:rPr lang="en-US" sz="1600" dirty="0">
                <a:solidFill>
                  <a:schemeClr val="bg1">
                    <a:lumMod val="75000"/>
                  </a:schemeClr>
                </a:solidFill>
              </a:rPr>
              <a:t>type)</a:t>
            </a:r>
          </a:p>
        </p:txBody>
      </p:sp>
      <p:cxnSp>
        <p:nvCxnSpPr>
          <p:cNvPr id="43" name="Straight Connector 42">
            <a:extLst>
              <a:ext uri="{FF2B5EF4-FFF2-40B4-BE49-F238E27FC236}">
                <a16:creationId xmlns:a16="http://schemas.microsoft.com/office/drawing/2014/main" id="{264A2F70-D14A-40D7-8BBA-E46B8B3B98CB}"/>
              </a:ext>
            </a:extLst>
          </p:cNvPr>
          <p:cNvCxnSpPr>
            <a:cxnSpLocks/>
          </p:cNvCxnSpPr>
          <p:nvPr/>
        </p:nvCxnSpPr>
        <p:spPr>
          <a:xfrm>
            <a:off x="3651615" y="5075543"/>
            <a:ext cx="76200" cy="3644"/>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44" name="TextBox 43">
            <a:extLst>
              <a:ext uri="{FF2B5EF4-FFF2-40B4-BE49-F238E27FC236}">
                <a16:creationId xmlns:a16="http://schemas.microsoft.com/office/drawing/2014/main" id="{120B264E-06DD-4475-BD56-471C4BC74C2A}"/>
              </a:ext>
            </a:extLst>
          </p:cNvPr>
          <p:cNvSpPr txBox="1"/>
          <p:nvPr/>
        </p:nvSpPr>
        <p:spPr>
          <a:xfrm>
            <a:off x="3733800" y="3799739"/>
            <a:ext cx="2133600" cy="338554"/>
          </a:xfrm>
          <a:prstGeom prst="rect">
            <a:avLst/>
          </a:prstGeom>
          <a:noFill/>
        </p:spPr>
        <p:txBody>
          <a:bodyPr wrap="square" rtlCol="0">
            <a:spAutoFit/>
          </a:bodyPr>
          <a:lstStyle/>
          <a:p>
            <a:r>
              <a:rPr lang="en-US" sz="1600" b="1" dirty="0" err="1">
                <a:solidFill>
                  <a:srgbClr val="0000FF"/>
                </a:solidFill>
              </a:rPr>
              <a:t>Microspherophakia</a:t>
            </a:r>
            <a:endParaRPr lang="en-US" sz="1600" b="1" dirty="0">
              <a:solidFill>
                <a:srgbClr val="0000FF"/>
              </a:solidFill>
            </a:endParaRPr>
          </a:p>
        </p:txBody>
      </p:sp>
      <p:sp>
        <p:nvSpPr>
          <p:cNvPr id="45" name="TextBox 44">
            <a:extLst>
              <a:ext uri="{FF2B5EF4-FFF2-40B4-BE49-F238E27FC236}">
                <a16:creationId xmlns:a16="http://schemas.microsoft.com/office/drawing/2014/main" id="{6CAAFA02-3E37-4415-A3CC-F96DF553358D}"/>
              </a:ext>
            </a:extLst>
          </p:cNvPr>
          <p:cNvSpPr txBox="1"/>
          <p:nvPr/>
        </p:nvSpPr>
        <p:spPr>
          <a:xfrm>
            <a:off x="2259496" y="189094"/>
            <a:ext cx="4607480" cy="400110"/>
          </a:xfrm>
          <a:prstGeom prst="rect">
            <a:avLst/>
          </a:prstGeom>
          <a:solidFill>
            <a:schemeClr val="accent1">
              <a:lumMod val="60000"/>
              <a:lumOff val="40000"/>
            </a:schemeClr>
          </a:solidFill>
        </p:spPr>
        <p:txBody>
          <a:bodyPr wrap="none" rtlCol="0">
            <a:spAutoFit/>
          </a:bodyPr>
          <a:lstStyle/>
          <a:p>
            <a:pPr algn="ctr"/>
            <a:r>
              <a:rPr lang="en-US" sz="2000" b="1" dirty="0"/>
              <a:t>Secondary Angle Closure Glaucoma</a:t>
            </a:r>
          </a:p>
        </p:txBody>
      </p:sp>
      <p:sp>
        <p:nvSpPr>
          <p:cNvPr id="46" name="TextBox 45">
            <a:extLst>
              <a:ext uri="{FF2B5EF4-FFF2-40B4-BE49-F238E27FC236}">
                <a16:creationId xmlns:a16="http://schemas.microsoft.com/office/drawing/2014/main" id="{221AD59C-3946-4C4E-A856-41255D4B057A}"/>
              </a:ext>
            </a:extLst>
          </p:cNvPr>
          <p:cNvSpPr txBox="1"/>
          <p:nvPr/>
        </p:nvSpPr>
        <p:spPr>
          <a:xfrm>
            <a:off x="856948" y="5634511"/>
            <a:ext cx="7448852" cy="1015663"/>
          </a:xfrm>
          <a:prstGeom prst="rect">
            <a:avLst/>
          </a:prstGeom>
          <a:noFill/>
        </p:spPr>
        <p:txBody>
          <a:bodyPr wrap="square" rtlCol="0">
            <a:spAutoFit/>
          </a:bodyPr>
          <a:lstStyle/>
          <a:p>
            <a:r>
              <a:rPr lang="en-US" sz="2000" i="1" dirty="0">
                <a:effectLst>
                  <a:outerShdw blurRad="38100" dist="38100" dir="2700000" algn="tl">
                    <a:srgbClr val="000000">
                      <a:alpha val="43137"/>
                    </a:srgbClr>
                  </a:outerShdw>
                </a:effectLst>
              </a:rPr>
              <a:t>While there are many conditions associated with ectopia </a:t>
            </a:r>
            <a:r>
              <a:rPr lang="en-US" sz="2000" i="1" dirty="0" err="1">
                <a:effectLst>
                  <a:outerShdw blurRad="38100" dist="38100" dir="2700000" algn="tl">
                    <a:srgbClr val="000000">
                      <a:alpha val="43137"/>
                    </a:srgbClr>
                  </a:outerShdw>
                </a:effectLst>
              </a:rPr>
              <a:t>lentis</a:t>
            </a:r>
            <a:r>
              <a:rPr lang="en-US" sz="2000" i="1" dirty="0">
                <a:effectLst>
                  <a:outerShdw blurRad="38100" dist="38100" dir="2700000" algn="tl">
                    <a:srgbClr val="000000">
                      <a:alpha val="43137"/>
                    </a:srgbClr>
                  </a:outerShdw>
                </a:effectLst>
              </a:rPr>
              <a:t>… The BCSC </a:t>
            </a:r>
            <a:r>
              <a:rPr lang="en-US" sz="2000" dirty="0">
                <a:effectLst>
                  <a:outerShdw blurRad="38100" dist="38100" dir="2700000" algn="tl">
                    <a:srgbClr val="000000">
                      <a:alpha val="43137"/>
                    </a:srgbClr>
                  </a:outerShdw>
                </a:effectLst>
              </a:rPr>
              <a:t>Glaucoma</a:t>
            </a:r>
            <a:r>
              <a:rPr lang="en-US" sz="2000" i="1" dirty="0">
                <a:effectLst>
                  <a:outerShdw blurRad="38100" dist="38100" dir="2700000" algn="tl">
                    <a:srgbClr val="000000">
                      <a:alpha val="43137"/>
                    </a:srgbClr>
                  </a:outerShdw>
                </a:effectLst>
              </a:rPr>
              <a:t> book singles out only one for discussion as causing pupillary block. Which one? </a:t>
            </a:r>
            <a:r>
              <a:rPr lang="en-US" sz="2000" dirty="0" err="1">
                <a:solidFill>
                  <a:srgbClr val="0000FF"/>
                </a:solidFill>
                <a:effectLst>
                  <a:outerShdw blurRad="38100" dist="38100" dir="2700000" algn="tl">
                    <a:srgbClr val="000000">
                      <a:alpha val="43137"/>
                    </a:srgbClr>
                  </a:outerShdw>
                </a:effectLst>
              </a:rPr>
              <a:t>Microspherophakia</a:t>
            </a:r>
            <a:endParaRPr lang="en-US" sz="2000" dirty="0">
              <a:effectLst>
                <a:outerShdw blurRad="38100" dist="38100" dir="2700000" algn="tl">
                  <a:srgbClr val="000000">
                    <a:alpha val="43137"/>
                  </a:srgbClr>
                </a:outerShdw>
              </a:effectLst>
            </a:endParaRPr>
          </a:p>
        </p:txBody>
      </p:sp>
      <p:sp>
        <p:nvSpPr>
          <p:cNvPr id="2" name="Oval 1">
            <a:extLst>
              <a:ext uri="{FF2B5EF4-FFF2-40B4-BE49-F238E27FC236}">
                <a16:creationId xmlns:a16="http://schemas.microsoft.com/office/drawing/2014/main" id="{00822602-8C8F-4063-B6E8-D53F92A27D2C}"/>
              </a:ext>
            </a:extLst>
          </p:cNvPr>
          <p:cNvSpPr/>
          <p:nvPr/>
        </p:nvSpPr>
        <p:spPr>
          <a:xfrm>
            <a:off x="3581400" y="3683850"/>
            <a:ext cx="2300610" cy="603886"/>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809243297"/>
      </p:ext>
    </p:extLst>
  </p:cSld>
  <p:clrMapOvr>
    <a:masterClrMapping/>
  </p:clrMapOvr>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014" name="Text Box 6"/>
          <p:cNvSpPr txBox="1">
            <a:spLocks noChangeArrowheads="1"/>
          </p:cNvSpPr>
          <p:nvPr/>
        </p:nvSpPr>
        <p:spPr bwMode="auto">
          <a:xfrm>
            <a:off x="533400" y="2356376"/>
            <a:ext cx="1005403"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t>Lens-</a:t>
            </a:r>
          </a:p>
          <a:p>
            <a:pPr algn="ctr" eaLnBrk="1" hangingPunct="1">
              <a:lnSpc>
                <a:spcPct val="80000"/>
              </a:lnSpc>
              <a:spcBef>
                <a:spcPct val="0"/>
              </a:spcBef>
              <a:buClrTx/>
              <a:buSzTx/>
              <a:buFontTx/>
              <a:buNone/>
            </a:pPr>
            <a:r>
              <a:rPr lang="en-US" altLang="en-US" sz="1800" dirty="0"/>
              <a:t>Induced</a:t>
            </a:r>
          </a:p>
        </p:txBody>
      </p:sp>
      <p:sp>
        <p:nvSpPr>
          <p:cNvPr id="43017" name="Text Box 14"/>
          <p:cNvSpPr txBox="1">
            <a:spLocks noChangeArrowheads="1"/>
          </p:cNvSpPr>
          <p:nvPr/>
        </p:nvSpPr>
        <p:spPr bwMode="auto">
          <a:xfrm>
            <a:off x="3026498" y="2365901"/>
            <a:ext cx="1633781"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Aphakic/</a:t>
            </a:r>
          </a:p>
          <a:p>
            <a:pPr algn="ctr" eaLnBrk="1" hangingPunct="1">
              <a:lnSpc>
                <a:spcPct val="80000"/>
              </a:lnSpc>
              <a:spcBef>
                <a:spcPct val="0"/>
              </a:spcBef>
              <a:buClrTx/>
              <a:buSzTx/>
              <a:buFontTx/>
              <a:buNone/>
            </a:pPr>
            <a:r>
              <a:rPr lang="en-US" altLang="en-US" sz="1800" dirty="0" err="1">
                <a:solidFill>
                  <a:schemeClr val="bg1">
                    <a:lumMod val="75000"/>
                  </a:schemeClr>
                </a:solidFill>
              </a:rPr>
              <a:t>Pseudophakic</a:t>
            </a:r>
            <a:endParaRPr lang="en-US" altLang="en-US" sz="1800" dirty="0">
              <a:solidFill>
                <a:schemeClr val="bg1">
                  <a:lumMod val="75000"/>
                </a:schemeClr>
              </a:solidFill>
            </a:endParaRPr>
          </a:p>
        </p:txBody>
      </p:sp>
      <p:sp>
        <p:nvSpPr>
          <p:cNvPr id="43031" name="Text Box 35"/>
          <p:cNvSpPr txBox="1">
            <a:spLocks noChangeArrowheads="1"/>
          </p:cNvSpPr>
          <p:nvPr/>
        </p:nvSpPr>
        <p:spPr bwMode="auto">
          <a:xfrm>
            <a:off x="1190847" y="1295400"/>
            <a:ext cx="2473754"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t>w/ Pupillary Block</a:t>
            </a:r>
          </a:p>
        </p:txBody>
      </p:sp>
      <p:sp>
        <p:nvSpPr>
          <p:cNvPr id="49" name="Rectangle 2">
            <a:extLst>
              <a:ext uri="{FF2B5EF4-FFF2-40B4-BE49-F238E27FC236}">
                <a16:creationId xmlns:a16="http://schemas.microsoft.com/office/drawing/2014/main" id="{240EE5BF-F7D2-4FC8-A5DD-F6B5423153C6}"/>
              </a:ext>
            </a:extLst>
          </p:cNvPr>
          <p:cNvSpPr>
            <a:spLocks noGrp="1" noChangeArrowheads="1"/>
          </p:cNvSpPr>
          <p:nvPr>
            <p:ph type="title"/>
          </p:nvPr>
        </p:nvSpPr>
        <p:spPr>
          <a:xfrm>
            <a:off x="457200" y="304800"/>
            <a:ext cx="7543800" cy="563562"/>
          </a:xfrm>
        </p:spPr>
        <p:txBody>
          <a:bodyPr/>
          <a:lstStyle/>
          <a:p>
            <a:pPr eaLnBrk="1" hangingPunct="1"/>
            <a:r>
              <a:rPr lang="en-US" altLang="en-US" sz="3500" dirty="0"/>
              <a:t>Q</a:t>
            </a:r>
          </a:p>
        </p:txBody>
      </p:sp>
      <p:sp>
        <p:nvSpPr>
          <p:cNvPr id="50" name="TextBox 49">
            <a:extLst>
              <a:ext uri="{FF2B5EF4-FFF2-40B4-BE49-F238E27FC236}">
                <a16:creationId xmlns:a16="http://schemas.microsoft.com/office/drawing/2014/main" id="{CF426230-46C8-405C-9015-99EF57762A2E}"/>
              </a:ext>
            </a:extLst>
          </p:cNvPr>
          <p:cNvSpPr txBox="1"/>
          <p:nvPr/>
        </p:nvSpPr>
        <p:spPr>
          <a:xfrm>
            <a:off x="2259496" y="189094"/>
            <a:ext cx="4607480" cy="400110"/>
          </a:xfrm>
          <a:prstGeom prst="rect">
            <a:avLst/>
          </a:prstGeom>
          <a:solidFill>
            <a:schemeClr val="accent1">
              <a:lumMod val="60000"/>
              <a:lumOff val="40000"/>
            </a:schemeClr>
          </a:solidFill>
        </p:spPr>
        <p:txBody>
          <a:bodyPr wrap="none" rtlCol="0">
            <a:spAutoFit/>
          </a:bodyPr>
          <a:lstStyle/>
          <a:p>
            <a:pPr algn="ctr"/>
            <a:r>
              <a:rPr lang="en-US" sz="2000" b="1" dirty="0"/>
              <a:t>Secondary Angle Closure Glaucoma</a:t>
            </a:r>
          </a:p>
        </p:txBody>
      </p:sp>
      <p:sp>
        <p:nvSpPr>
          <p:cNvPr id="2" name="TextBox 1">
            <a:extLst>
              <a:ext uri="{FF2B5EF4-FFF2-40B4-BE49-F238E27FC236}">
                <a16:creationId xmlns:a16="http://schemas.microsoft.com/office/drawing/2014/main" id="{A7E30BEC-923B-4C9A-A856-BDD0D882F6B8}"/>
              </a:ext>
            </a:extLst>
          </p:cNvPr>
          <p:cNvSpPr txBox="1"/>
          <p:nvPr/>
        </p:nvSpPr>
        <p:spPr>
          <a:xfrm>
            <a:off x="887305" y="2844119"/>
            <a:ext cx="1494320" cy="338554"/>
          </a:xfrm>
          <a:prstGeom prst="rect">
            <a:avLst/>
          </a:prstGeom>
          <a:noFill/>
        </p:spPr>
        <p:txBody>
          <a:bodyPr wrap="none" rtlCol="0">
            <a:spAutoFit/>
          </a:bodyPr>
          <a:lstStyle/>
          <a:p>
            <a:r>
              <a:rPr lang="en-US" sz="1600" dirty="0" err="1">
                <a:solidFill>
                  <a:schemeClr val="bg1">
                    <a:lumMod val="75000"/>
                  </a:schemeClr>
                </a:solidFill>
              </a:rPr>
              <a:t>Phacomorphic</a:t>
            </a:r>
            <a:endParaRPr lang="en-US" sz="1600" dirty="0">
              <a:solidFill>
                <a:schemeClr val="bg1">
                  <a:lumMod val="75000"/>
                </a:schemeClr>
              </a:solidFill>
            </a:endParaRPr>
          </a:p>
        </p:txBody>
      </p:sp>
      <p:sp>
        <p:nvSpPr>
          <p:cNvPr id="51" name="TextBox 50">
            <a:extLst>
              <a:ext uri="{FF2B5EF4-FFF2-40B4-BE49-F238E27FC236}">
                <a16:creationId xmlns:a16="http://schemas.microsoft.com/office/drawing/2014/main" id="{156069D4-340B-4160-A336-EBF73557CEE0}"/>
              </a:ext>
            </a:extLst>
          </p:cNvPr>
          <p:cNvSpPr txBox="1"/>
          <p:nvPr/>
        </p:nvSpPr>
        <p:spPr>
          <a:xfrm>
            <a:off x="884725" y="3175578"/>
            <a:ext cx="1519968" cy="338554"/>
          </a:xfrm>
          <a:prstGeom prst="rect">
            <a:avLst/>
          </a:prstGeom>
          <a:noFill/>
        </p:spPr>
        <p:txBody>
          <a:bodyPr wrap="none" rtlCol="0">
            <a:spAutoFit/>
          </a:bodyPr>
          <a:lstStyle/>
          <a:p>
            <a:r>
              <a:rPr lang="en-US" sz="1600" b="1" dirty="0"/>
              <a:t>Ectopia </a:t>
            </a:r>
            <a:r>
              <a:rPr lang="en-US" sz="1600" b="1" dirty="0" err="1"/>
              <a:t>lentis</a:t>
            </a:r>
            <a:endParaRPr lang="en-US" sz="1600" b="1" dirty="0"/>
          </a:p>
        </p:txBody>
      </p:sp>
      <p:cxnSp>
        <p:nvCxnSpPr>
          <p:cNvPr id="71" name="Straight Connector 70">
            <a:extLst>
              <a:ext uri="{FF2B5EF4-FFF2-40B4-BE49-F238E27FC236}">
                <a16:creationId xmlns:a16="http://schemas.microsoft.com/office/drawing/2014/main" id="{C104938D-BA8D-4E39-9D5F-9EE2012F2F3C}"/>
              </a:ext>
            </a:extLst>
          </p:cNvPr>
          <p:cNvCxnSpPr>
            <a:cxnSpLocks/>
          </p:cNvCxnSpPr>
          <p:nvPr/>
        </p:nvCxnSpPr>
        <p:spPr>
          <a:xfrm flipH="1">
            <a:off x="762665" y="3023488"/>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2A7E4E40-472F-4E50-8A7A-45C10FDD7171}"/>
              </a:ext>
            </a:extLst>
          </p:cNvPr>
          <p:cNvCxnSpPr>
            <a:cxnSpLocks/>
          </p:cNvCxnSpPr>
          <p:nvPr/>
        </p:nvCxnSpPr>
        <p:spPr>
          <a:xfrm flipH="1">
            <a:off x="762665" y="3347853"/>
            <a:ext cx="168274"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C3924889-45B9-4383-9C9E-48F0A9C27AD8}"/>
              </a:ext>
            </a:extLst>
          </p:cNvPr>
          <p:cNvCxnSpPr>
            <a:cxnSpLocks/>
          </p:cNvCxnSpPr>
          <p:nvPr/>
        </p:nvCxnSpPr>
        <p:spPr>
          <a:xfrm flipH="1">
            <a:off x="748719" y="2838976"/>
            <a:ext cx="13947" cy="5088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 name="Straight Arrow Connector 5">
            <a:extLst>
              <a:ext uri="{FF2B5EF4-FFF2-40B4-BE49-F238E27FC236}">
                <a16:creationId xmlns:a16="http://schemas.microsoft.com/office/drawing/2014/main" id="{A3439F0C-5143-461F-8F3C-2E830785DEFC}"/>
              </a:ext>
            </a:extLst>
          </p:cNvPr>
          <p:cNvCxnSpPr>
            <a:stCxn id="50" idx="2"/>
          </p:cNvCxnSpPr>
          <p:nvPr/>
        </p:nvCxnSpPr>
        <p:spPr>
          <a:xfrm flipH="1">
            <a:off x="2971800" y="589204"/>
            <a:ext cx="1591436" cy="706196"/>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6" name="Straight Arrow Connector 25">
            <a:extLst>
              <a:ext uri="{FF2B5EF4-FFF2-40B4-BE49-F238E27FC236}">
                <a16:creationId xmlns:a16="http://schemas.microsoft.com/office/drawing/2014/main" id="{B70E0124-9B84-41A5-8D84-A66B7838A706}"/>
              </a:ext>
            </a:extLst>
          </p:cNvPr>
          <p:cNvCxnSpPr>
            <a:cxnSpLocks/>
          </p:cNvCxnSpPr>
          <p:nvPr/>
        </p:nvCxnSpPr>
        <p:spPr>
          <a:xfrm flipH="1">
            <a:off x="1159539" y="1828800"/>
            <a:ext cx="1290435" cy="478059"/>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8" name="Straight Arrow Connector 27">
            <a:extLst>
              <a:ext uri="{FF2B5EF4-FFF2-40B4-BE49-F238E27FC236}">
                <a16:creationId xmlns:a16="http://schemas.microsoft.com/office/drawing/2014/main" id="{567A4249-5C59-4416-8A8E-1C35913900AB}"/>
              </a:ext>
            </a:extLst>
          </p:cNvPr>
          <p:cNvCxnSpPr>
            <a:cxnSpLocks/>
          </p:cNvCxnSpPr>
          <p:nvPr/>
        </p:nvCxnSpPr>
        <p:spPr>
          <a:xfrm>
            <a:off x="2449973" y="1832208"/>
            <a:ext cx="1268784"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21" name="Straight Arrow Connector 20">
            <a:extLst>
              <a:ext uri="{FF2B5EF4-FFF2-40B4-BE49-F238E27FC236}">
                <a16:creationId xmlns:a16="http://schemas.microsoft.com/office/drawing/2014/main" id="{5E33AEB6-AB6B-4304-B44B-E14BDAECF20A}"/>
              </a:ext>
            </a:extLst>
          </p:cNvPr>
          <p:cNvCxnSpPr>
            <a:cxnSpLocks/>
          </p:cNvCxnSpPr>
          <p:nvPr/>
        </p:nvCxnSpPr>
        <p:spPr>
          <a:xfrm>
            <a:off x="4572000" y="589204"/>
            <a:ext cx="1600200" cy="706196"/>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18" name="Text Box 36">
            <a:extLst>
              <a:ext uri="{FF2B5EF4-FFF2-40B4-BE49-F238E27FC236}">
                <a16:creationId xmlns:a16="http://schemas.microsoft.com/office/drawing/2014/main" id="{362B1808-42BE-4D1C-894B-40BD72FCD11D}"/>
              </a:ext>
            </a:extLst>
          </p:cNvPr>
          <p:cNvSpPr txBox="1">
            <a:spLocks noChangeArrowheads="1"/>
          </p:cNvSpPr>
          <p:nvPr/>
        </p:nvSpPr>
        <p:spPr bwMode="auto">
          <a:xfrm>
            <a:off x="5181600" y="1295400"/>
            <a:ext cx="2630848" cy="430887"/>
          </a:xfrm>
          <a:prstGeom prst="rect">
            <a:avLst/>
          </a:prstGeom>
          <a:noFill/>
          <a:ln w="952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solidFill>
                  <a:schemeClr val="bg1">
                    <a:lumMod val="75000"/>
                  </a:schemeClr>
                </a:solidFill>
              </a:rPr>
              <a:t>w/o Pupillary Block</a:t>
            </a:r>
          </a:p>
        </p:txBody>
      </p:sp>
      <p:sp>
        <p:nvSpPr>
          <p:cNvPr id="19" name="TextBox 18">
            <a:extLst>
              <a:ext uri="{FF2B5EF4-FFF2-40B4-BE49-F238E27FC236}">
                <a16:creationId xmlns:a16="http://schemas.microsoft.com/office/drawing/2014/main" id="{20F14707-6AB2-4CFA-894D-0A3851B594EA}"/>
              </a:ext>
            </a:extLst>
          </p:cNvPr>
          <p:cNvSpPr txBox="1"/>
          <p:nvPr/>
        </p:nvSpPr>
        <p:spPr>
          <a:xfrm>
            <a:off x="381000" y="3581400"/>
            <a:ext cx="7315200" cy="2800767"/>
          </a:xfrm>
          <a:prstGeom prst="rect">
            <a:avLst/>
          </a:prstGeom>
          <a:solidFill>
            <a:srgbClr val="FF99FF"/>
          </a:solidFill>
        </p:spPr>
        <p:txBody>
          <a:bodyPr wrap="square" rtlCol="0">
            <a:spAutoFit/>
          </a:bodyPr>
          <a:lstStyle/>
          <a:p>
            <a:r>
              <a:rPr lang="en-US" sz="1600" i="1" dirty="0">
                <a:solidFill>
                  <a:schemeClr val="bg1">
                    <a:lumMod val="50000"/>
                  </a:schemeClr>
                </a:solidFill>
              </a:rPr>
              <a:t>What is </a:t>
            </a:r>
            <a:r>
              <a:rPr lang="en-US" sz="1600" dirty="0">
                <a:solidFill>
                  <a:schemeClr val="bg1">
                    <a:lumMod val="50000"/>
                  </a:schemeClr>
                </a:solidFill>
              </a:rPr>
              <a:t>ectopia </a:t>
            </a:r>
            <a:r>
              <a:rPr lang="en-US" sz="1600" dirty="0" err="1">
                <a:solidFill>
                  <a:schemeClr val="bg1">
                    <a:lumMod val="50000"/>
                  </a:schemeClr>
                </a:solidFill>
              </a:rPr>
              <a:t>lentis</a:t>
            </a:r>
            <a:r>
              <a:rPr lang="en-US" sz="1600" i="1" dirty="0">
                <a:solidFill>
                  <a:schemeClr val="bg1">
                    <a:lumMod val="50000"/>
                  </a:schemeClr>
                </a:solidFill>
              </a:rPr>
              <a:t>?</a:t>
            </a:r>
          </a:p>
          <a:p>
            <a:r>
              <a:rPr lang="en-US" sz="1600" dirty="0">
                <a:solidFill>
                  <a:schemeClr val="bg1">
                    <a:lumMod val="50000"/>
                  </a:schemeClr>
                </a:solidFill>
              </a:rPr>
              <a:t>Displacement of the lens from its normal anatomic position</a:t>
            </a:r>
          </a:p>
          <a:p>
            <a:endParaRPr lang="en-US" sz="1600" dirty="0">
              <a:solidFill>
                <a:schemeClr val="bg1">
                  <a:lumMod val="50000"/>
                </a:schemeClr>
              </a:solidFill>
            </a:endParaRPr>
          </a:p>
          <a:p>
            <a:r>
              <a:rPr lang="en-US" sz="1600" i="1" dirty="0">
                <a:solidFill>
                  <a:schemeClr val="bg1">
                    <a:lumMod val="50000"/>
                  </a:schemeClr>
                </a:solidFill>
              </a:rPr>
              <a:t>With regard to lens ‘displacement’—what do the following terms mean?</a:t>
            </a:r>
          </a:p>
          <a:p>
            <a:r>
              <a:rPr lang="en-US" sz="1600" i="1" dirty="0">
                <a:solidFill>
                  <a:schemeClr val="bg1">
                    <a:lumMod val="50000"/>
                  </a:schemeClr>
                </a:solidFill>
              </a:rPr>
              <a:t>--</a:t>
            </a:r>
            <a:r>
              <a:rPr lang="en-US" sz="1600" i="1" dirty="0" err="1">
                <a:solidFill>
                  <a:schemeClr val="bg1">
                    <a:lumMod val="50000"/>
                  </a:schemeClr>
                </a:solidFill>
              </a:rPr>
              <a:t>Sublux</a:t>
            </a:r>
            <a:r>
              <a:rPr lang="en-US" sz="1600" i="1" dirty="0">
                <a:solidFill>
                  <a:schemeClr val="bg1">
                    <a:lumMod val="50000"/>
                  </a:schemeClr>
                </a:solidFill>
              </a:rPr>
              <a:t>(at)ed: </a:t>
            </a:r>
            <a:r>
              <a:rPr lang="en-US" sz="1600" dirty="0">
                <a:solidFill>
                  <a:schemeClr val="bg1">
                    <a:lumMod val="50000"/>
                  </a:schemeClr>
                </a:solidFill>
              </a:rPr>
              <a:t>The lens is partially displaced, but remains in the ‘general area’</a:t>
            </a:r>
          </a:p>
          <a:p>
            <a:r>
              <a:rPr lang="en-US" sz="1600" i="1" dirty="0">
                <a:solidFill>
                  <a:schemeClr val="bg1">
                    <a:lumMod val="50000"/>
                  </a:schemeClr>
                </a:solidFill>
              </a:rPr>
              <a:t>--Lux(at)ed: </a:t>
            </a:r>
            <a:r>
              <a:rPr lang="en-US" sz="1600" dirty="0">
                <a:solidFill>
                  <a:schemeClr val="bg1">
                    <a:lumMod val="50000"/>
                  </a:schemeClr>
                </a:solidFill>
              </a:rPr>
              <a:t>The lens is dislocated—completely removed from the pupillary aperture. All zonular attachments have been disrupted.</a:t>
            </a:r>
          </a:p>
          <a:p>
            <a:endParaRPr lang="en-US" sz="1600" i="1" dirty="0">
              <a:solidFill>
                <a:schemeClr val="bg1">
                  <a:lumMod val="50000"/>
                </a:schemeClr>
              </a:solidFill>
            </a:endParaRPr>
          </a:p>
          <a:p>
            <a:r>
              <a:rPr lang="en-US" sz="1600" i="1" dirty="0">
                <a:solidFill>
                  <a:schemeClr val="bg1">
                    <a:lumMod val="50000"/>
                  </a:schemeClr>
                </a:solidFill>
              </a:rPr>
              <a:t>How does ectopia </a:t>
            </a:r>
            <a:r>
              <a:rPr lang="en-US" sz="1600" i="1" dirty="0" err="1">
                <a:solidFill>
                  <a:schemeClr val="bg1">
                    <a:lumMod val="50000"/>
                  </a:schemeClr>
                </a:solidFill>
              </a:rPr>
              <a:t>lentis</a:t>
            </a:r>
            <a:r>
              <a:rPr lang="en-US" sz="1600" i="1" dirty="0">
                <a:solidFill>
                  <a:schemeClr val="bg1">
                    <a:lumMod val="50000"/>
                  </a:schemeClr>
                </a:solidFill>
              </a:rPr>
              <a:t> lead to pupillary block and ACG?</a:t>
            </a:r>
          </a:p>
          <a:p>
            <a:r>
              <a:rPr lang="en-US" sz="1600" dirty="0">
                <a:solidFill>
                  <a:schemeClr val="bg1">
                    <a:lumMod val="50000"/>
                  </a:schemeClr>
                </a:solidFill>
              </a:rPr>
              <a:t>By allowing the displaced lens to move into and blocks the pupil, producing the pressure gradient, with subsequent iris </a:t>
            </a:r>
            <a:r>
              <a:rPr lang="en-US" sz="1600" dirty="0" err="1">
                <a:solidFill>
                  <a:schemeClr val="bg1">
                    <a:lumMod val="50000"/>
                  </a:schemeClr>
                </a:solidFill>
              </a:rPr>
              <a:t>bombé</a:t>
            </a:r>
            <a:r>
              <a:rPr lang="en-US" sz="1600" dirty="0">
                <a:solidFill>
                  <a:schemeClr val="bg1">
                    <a:lumMod val="50000"/>
                  </a:schemeClr>
                </a:solidFill>
              </a:rPr>
              <a:t> and angle closure</a:t>
            </a:r>
          </a:p>
        </p:txBody>
      </p:sp>
      <p:sp>
        <p:nvSpPr>
          <p:cNvPr id="23" name="TextBox 22">
            <a:extLst>
              <a:ext uri="{FF2B5EF4-FFF2-40B4-BE49-F238E27FC236}">
                <a16:creationId xmlns:a16="http://schemas.microsoft.com/office/drawing/2014/main" id="{798926ED-3FC5-4F3C-B080-E06F6EB1FF50}"/>
              </a:ext>
            </a:extLst>
          </p:cNvPr>
          <p:cNvSpPr txBox="1"/>
          <p:nvPr/>
        </p:nvSpPr>
        <p:spPr>
          <a:xfrm>
            <a:off x="2388280" y="2821634"/>
            <a:ext cx="6541623" cy="1384995"/>
          </a:xfrm>
          <a:prstGeom prst="rect">
            <a:avLst/>
          </a:prstGeom>
          <a:solidFill>
            <a:schemeClr val="accent1">
              <a:lumMod val="40000"/>
              <a:lumOff val="60000"/>
            </a:schemeClr>
          </a:solidFill>
        </p:spPr>
        <p:txBody>
          <a:bodyPr wrap="square" rtlCol="0">
            <a:spAutoFit/>
          </a:bodyPr>
          <a:lstStyle/>
          <a:p>
            <a:r>
              <a:rPr lang="en-US" sz="1400" i="1" dirty="0">
                <a:solidFill>
                  <a:srgbClr val="0000FF"/>
                </a:solidFill>
              </a:rPr>
              <a:t>In a few words, how would you describe the shape of a </a:t>
            </a:r>
            <a:r>
              <a:rPr lang="en-US" sz="1400" i="1" dirty="0" err="1">
                <a:solidFill>
                  <a:srgbClr val="0000FF"/>
                </a:solidFill>
              </a:rPr>
              <a:t>microspherophakic</a:t>
            </a:r>
            <a:r>
              <a:rPr lang="en-US" sz="1400" i="1" dirty="0">
                <a:solidFill>
                  <a:srgbClr val="0000FF"/>
                </a:solidFill>
              </a:rPr>
              <a:t> lens?</a:t>
            </a:r>
          </a:p>
          <a:p>
            <a:r>
              <a:rPr lang="en-US" sz="1400" dirty="0">
                <a:solidFill>
                  <a:schemeClr val="accent1">
                    <a:lumMod val="40000"/>
                    <a:lumOff val="60000"/>
                  </a:schemeClr>
                </a:solidFill>
              </a:rPr>
              <a:t>The name says it all: the lens is small (‘micro’) and round (‘</a:t>
            </a:r>
            <a:r>
              <a:rPr lang="en-US" sz="1400" dirty="0" err="1">
                <a:solidFill>
                  <a:schemeClr val="accent1">
                    <a:lumMod val="40000"/>
                    <a:lumOff val="60000"/>
                  </a:schemeClr>
                </a:solidFill>
              </a:rPr>
              <a:t>sphero</a:t>
            </a:r>
            <a:r>
              <a:rPr lang="en-US" sz="1400" dirty="0">
                <a:solidFill>
                  <a:schemeClr val="accent1">
                    <a:lumMod val="40000"/>
                    <a:lumOff val="60000"/>
                  </a:schemeClr>
                </a:solidFill>
              </a:rPr>
              <a:t>’)</a:t>
            </a:r>
          </a:p>
          <a:p>
            <a:endParaRPr lang="en-US" sz="1400" dirty="0">
              <a:solidFill>
                <a:schemeClr val="accent1">
                  <a:lumMod val="40000"/>
                  <a:lumOff val="60000"/>
                </a:schemeClr>
              </a:solidFill>
            </a:endParaRPr>
          </a:p>
          <a:p>
            <a:r>
              <a:rPr lang="en-US" sz="1400" i="1" dirty="0">
                <a:solidFill>
                  <a:schemeClr val="accent1">
                    <a:lumMod val="40000"/>
                    <a:lumOff val="60000"/>
                  </a:schemeClr>
                </a:solidFill>
              </a:rPr>
              <a:t>What common slit-lamp observation owes to the lens’ small size?</a:t>
            </a:r>
          </a:p>
          <a:p>
            <a:r>
              <a:rPr lang="en-US" sz="1400" dirty="0">
                <a:solidFill>
                  <a:schemeClr val="accent1">
                    <a:lumMod val="40000"/>
                    <a:lumOff val="60000"/>
                  </a:schemeClr>
                </a:solidFill>
              </a:rPr>
              <a:t>Typically, the entirety of the lens equator can be seen in the pupillary aperture when the </a:t>
            </a:r>
            <a:r>
              <a:rPr lang="en-US" sz="1400" dirty="0" err="1">
                <a:solidFill>
                  <a:schemeClr val="accent1">
                    <a:lumMod val="40000"/>
                    <a:lumOff val="60000"/>
                  </a:schemeClr>
                </a:solidFill>
              </a:rPr>
              <a:t>pt</a:t>
            </a:r>
            <a:r>
              <a:rPr lang="en-US" sz="1400" dirty="0">
                <a:solidFill>
                  <a:schemeClr val="accent1">
                    <a:lumMod val="40000"/>
                    <a:lumOff val="60000"/>
                  </a:schemeClr>
                </a:solidFill>
              </a:rPr>
              <a:t> is widely dilated</a:t>
            </a:r>
          </a:p>
        </p:txBody>
      </p:sp>
      <p:sp>
        <p:nvSpPr>
          <p:cNvPr id="22" name="Oval 21">
            <a:extLst>
              <a:ext uri="{FF2B5EF4-FFF2-40B4-BE49-F238E27FC236}">
                <a16:creationId xmlns:a16="http://schemas.microsoft.com/office/drawing/2014/main" id="{A8B47573-D3D9-4D47-9E08-BED8FABB2FE0}"/>
              </a:ext>
            </a:extLst>
          </p:cNvPr>
          <p:cNvSpPr/>
          <p:nvPr/>
        </p:nvSpPr>
        <p:spPr>
          <a:xfrm>
            <a:off x="808522" y="3093379"/>
            <a:ext cx="1641452" cy="533397"/>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499177545"/>
      </p:ext>
    </p:extLst>
  </p:cSld>
  <p:clrMapOvr>
    <a:masterClrMapping/>
  </p:clrMapOvr>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014" name="Text Box 6"/>
          <p:cNvSpPr txBox="1">
            <a:spLocks noChangeArrowheads="1"/>
          </p:cNvSpPr>
          <p:nvPr/>
        </p:nvSpPr>
        <p:spPr bwMode="auto">
          <a:xfrm>
            <a:off x="533400" y="2356376"/>
            <a:ext cx="1005403"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t>Lens-</a:t>
            </a:r>
          </a:p>
          <a:p>
            <a:pPr algn="ctr" eaLnBrk="1" hangingPunct="1">
              <a:lnSpc>
                <a:spcPct val="80000"/>
              </a:lnSpc>
              <a:spcBef>
                <a:spcPct val="0"/>
              </a:spcBef>
              <a:buClrTx/>
              <a:buSzTx/>
              <a:buFontTx/>
              <a:buNone/>
            </a:pPr>
            <a:r>
              <a:rPr lang="en-US" altLang="en-US" sz="1800" dirty="0"/>
              <a:t>Induced</a:t>
            </a:r>
          </a:p>
        </p:txBody>
      </p:sp>
      <p:sp>
        <p:nvSpPr>
          <p:cNvPr id="43017" name="Text Box 14"/>
          <p:cNvSpPr txBox="1">
            <a:spLocks noChangeArrowheads="1"/>
          </p:cNvSpPr>
          <p:nvPr/>
        </p:nvSpPr>
        <p:spPr bwMode="auto">
          <a:xfrm>
            <a:off x="3026498" y="2365901"/>
            <a:ext cx="1633781"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Aphakic/</a:t>
            </a:r>
          </a:p>
          <a:p>
            <a:pPr algn="ctr" eaLnBrk="1" hangingPunct="1">
              <a:lnSpc>
                <a:spcPct val="80000"/>
              </a:lnSpc>
              <a:spcBef>
                <a:spcPct val="0"/>
              </a:spcBef>
              <a:buClrTx/>
              <a:buSzTx/>
              <a:buFontTx/>
              <a:buNone/>
            </a:pPr>
            <a:r>
              <a:rPr lang="en-US" altLang="en-US" sz="1800" dirty="0" err="1">
                <a:solidFill>
                  <a:schemeClr val="bg1">
                    <a:lumMod val="75000"/>
                  </a:schemeClr>
                </a:solidFill>
              </a:rPr>
              <a:t>Pseudophakic</a:t>
            </a:r>
            <a:endParaRPr lang="en-US" altLang="en-US" sz="1800" dirty="0">
              <a:solidFill>
                <a:schemeClr val="bg1">
                  <a:lumMod val="75000"/>
                </a:schemeClr>
              </a:solidFill>
            </a:endParaRPr>
          </a:p>
        </p:txBody>
      </p:sp>
      <p:sp>
        <p:nvSpPr>
          <p:cNvPr id="43031" name="Text Box 35"/>
          <p:cNvSpPr txBox="1">
            <a:spLocks noChangeArrowheads="1"/>
          </p:cNvSpPr>
          <p:nvPr/>
        </p:nvSpPr>
        <p:spPr bwMode="auto">
          <a:xfrm>
            <a:off x="1190847" y="1295400"/>
            <a:ext cx="2473754"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t>w/ Pupillary Block</a:t>
            </a:r>
          </a:p>
        </p:txBody>
      </p:sp>
      <p:sp>
        <p:nvSpPr>
          <p:cNvPr id="49" name="Rectangle 2">
            <a:extLst>
              <a:ext uri="{FF2B5EF4-FFF2-40B4-BE49-F238E27FC236}">
                <a16:creationId xmlns:a16="http://schemas.microsoft.com/office/drawing/2014/main" id="{240EE5BF-F7D2-4FC8-A5DD-F6B5423153C6}"/>
              </a:ext>
            </a:extLst>
          </p:cNvPr>
          <p:cNvSpPr>
            <a:spLocks noGrp="1" noChangeArrowheads="1"/>
          </p:cNvSpPr>
          <p:nvPr>
            <p:ph type="title"/>
          </p:nvPr>
        </p:nvSpPr>
        <p:spPr>
          <a:xfrm>
            <a:off x="457200" y="304800"/>
            <a:ext cx="7543800" cy="563562"/>
          </a:xfrm>
        </p:spPr>
        <p:txBody>
          <a:bodyPr/>
          <a:lstStyle/>
          <a:p>
            <a:pPr eaLnBrk="1" hangingPunct="1"/>
            <a:r>
              <a:rPr lang="en-US" altLang="en-US" sz="3500" dirty="0"/>
              <a:t>A</a:t>
            </a:r>
          </a:p>
        </p:txBody>
      </p:sp>
      <p:sp>
        <p:nvSpPr>
          <p:cNvPr id="50" name="TextBox 49">
            <a:extLst>
              <a:ext uri="{FF2B5EF4-FFF2-40B4-BE49-F238E27FC236}">
                <a16:creationId xmlns:a16="http://schemas.microsoft.com/office/drawing/2014/main" id="{CF426230-46C8-405C-9015-99EF57762A2E}"/>
              </a:ext>
            </a:extLst>
          </p:cNvPr>
          <p:cNvSpPr txBox="1"/>
          <p:nvPr/>
        </p:nvSpPr>
        <p:spPr>
          <a:xfrm>
            <a:off x="2259496" y="189094"/>
            <a:ext cx="4607480" cy="400110"/>
          </a:xfrm>
          <a:prstGeom prst="rect">
            <a:avLst/>
          </a:prstGeom>
          <a:solidFill>
            <a:schemeClr val="accent1">
              <a:lumMod val="60000"/>
              <a:lumOff val="40000"/>
            </a:schemeClr>
          </a:solidFill>
        </p:spPr>
        <p:txBody>
          <a:bodyPr wrap="none" rtlCol="0">
            <a:spAutoFit/>
          </a:bodyPr>
          <a:lstStyle/>
          <a:p>
            <a:pPr algn="ctr"/>
            <a:r>
              <a:rPr lang="en-US" sz="2000" b="1" dirty="0"/>
              <a:t>Secondary Angle Closure Glaucoma</a:t>
            </a:r>
          </a:p>
        </p:txBody>
      </p:sp>
      <p:sp>
        <p:nvSpPr>
          <p:cNvPr id="2" name="TextBox 1">
            <a:extLst>
              <a:ext uri="{FF2B5EF4-FFF2-40B4-BE49-F238E27FC236}">
                <a16:creationId xmlns:a16="http://schemas.microsoft.com/office/drawing/2014/main" id="{A7E30BEC-923B-4C9A-A856-BDD0D882F6B8}"/>
              </a:ext>
            </a:extLst>
          </p:cNvPr>
          <p:cNvSpPr txBox="1"/>
          <p:nvPr/>
        </p:nvSpPr>
        <p:spPr>
          <a:xfrm>
            <a:off x="887305" y="2844119"/>
            <a:ext cx="1494320" cy="338554"/>
          </a:xfrm>
          <a:prstGeom prst="rect">
            <a:avLst/>
          </a:prstGeom>
          <a:noFill/>
        </p:spPr>
        <p:txBody>
          <a:bodyPr wrap="none" rtlCol="0">
            <a:spAutoFit/>
          </a:bodyPr>
          <a:lstStyle/>
          <a:p>
            <a:r>
              <a:rPr lang="en-US" sz="1600" dirty="0" err="1">
                <a:solidFill>
                  <a:schemeClr val="bg1">
                    <a:lumMod val="75000"/>
                  </a:schemeClr>
                </a:solidFill>
              </a:rPr>
              <a:t>Phacomorphic</a:t>
            </a:r>
            <a:endParaRPr lang="en-US" sz="1600" dirty="0">
              <a:solidFill>
                <a:schemeClr val="bg1">
                  <a:lumMod val="75000"/>
                </a:schemeClr>
              </a:solidFill>
            </a:endParaRPr>
          </a:p>
        </p:txBody>
      </p:sp>
      <p:sp>
        <p:nvSpPr>
          <p:cNvPr id="51" name="TextBox 50">
            <a:extLst>
              <a:ext uri="{FF2B5EF4-FFF2-40B4-BE49-F238E27FC236}">
                <a16:creationId xmlns:a16="http://schemas.microsoft.com/office/drawing/2014/main" id="{156069D4-340B-4160-A336-EBF73557CEE0}"/>
              </a:ext>
            </a:extLst>
          </p:cNvPr>
          <p:cNvSpPr txBox="1"/>
          <p:nvPr/>
        </p:nvSpPr>
        <p:spPr>
          <a:xfrm>
            <a:off x="884725" y="3175578"/>
            <a:ext cx="1519968" cy="338554"/>
          </a:xfrm>
          <a:prstGeom prst="rect">
            <a:avLst/>
          </a:prstGeom>
          <a:noFill/>
        </p:spPr>
        <p:txBody>
          <a:bodyPr wrap="none" rtlCol="0">
            <a:spAutoFit/>
          </a:bodyPr>
          <a:lstStyle/>
          <a:p>
            <a:r>
              <a:rPr lang="en-US" sz="1600" b="1" dirty="0"/>
              <a:t>Ectopia </a:t>
            </a:r>
            <a:r>
              <a:rPr lang="en-US" sz="1600" b="1" dirty="0" err="1"/>
              <a:t>lentis</a:t>
            </a:r>
            <a:endParaRPr lang="en-US" sz="1600" b="1" dirty="0"/>
          </a:p>
        </p:txBody>
      </p:sp>
      <p:cxnSp>
        <p:nvCxnSpPr>
          <p:cNvPr id="71" name="Straight Connector 70">
            <a:extLst>
              <a:ext uri="{FF2B5EF4-FFF2-40B4-BE49-F238E27FC236}">
                <a16:creationId xmlns:a16="http://schemas.microsoft.com/office/drawing/2014/main" id="{C104938D-BA8D-4E39-9D5F-9EE2012F2F3C}"/>
              </a:ext>
            </a:extLst>
          </p:cNvPr>
          <p:cNvCxnSpPr>
            <a:cxnSpLocks/>
          </p:cNvCxnSpPr>
          <p:nvPr/>
        </p:nvCxnSpPr>
        <p:spPr>
          <a:xfrm flipH="1">
            <a:off x="762665" y="3023488"/>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2A7E4E40-472F-4E50-8A7A-45C10FDD7171}"/>
              </a:ext>
            </a:extLst>
          </p:cNvPr>
          <p:cNvCxnSpPr>
            <a:cxnSpLocks/>
          </p:cNvCxnSpPr>
          <p:nvPr/>
        </p:nvCxnSpPr>
        <p:spPr>
          <a:xfrm flipH="1">
            <a:off x="762665" y="3347853"/>
            <a:ext cx="168274"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C3924889-45B9-4383-9C9E-48F0A9C27AD8}"/>
              </a:ext>
            </a:extLst>
          </p:cNvPr>
          <p:cNvCxnSpPr>
            <a:cxnSpLocks/>
          </p:cNvCxnSpPr>
          <p:nvPr/>
        </p:nvCxnSpPr>
        <p:spPr>
          <a:xfrm flipH="1">
            <a:off x="748719" y="2838976"/>
            <a:ext cx="13947" cy="5088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 name="Straight Arrow Connector 5">
            <a:extLst>
              <a:ext uri="{FF2B5EF4-FFF2-40B4-BE49-F238E27FC236}">
                <a16:creationId xmlns:a16="http://schemas.microsoft.com/office/drawing/2014/main" id="{A3439F0C-5143-461F-8F3C-2E830785DEFC}"/>
              </a:ext>
            </a:extLst>
          </p:cNvPr>
          <p:cNvCxnSpPr>
            <a:stCxn id="50" idx="2"/>
          </p:cNvCxnSpPr>
          <p:nvPr/>
        </p:nvCxnSpPr>
        <p:spPr>
          <a:xfrm flipH="1">
            <a:off x="2971800" y="589204"/>
            <a:ext cx="1591436" cy="706196"/>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6" name="Straight Arrow Connector 25">
            <a:extLst>
              <a:ext uri="{FF2B5EF4-FFF2-40B4-BE49-F238E27FC236}">
                <a16:creationId xmlns:a16="http://schemas.microsoft.com/office/drawing/2014/main" id="{B70E0124-9B84-41A5-8D84-A66B7838A706}"/>
              </a:ext>
            </a:extLst>
          </p:cNvPr>
          <p:cNvCxnSpPr>
            <a:cxnSpLocks/>
          </p:cNvCxnSpPr>
          <p:nvPr/>
        </p:nvCxnSpPr>
        <p:spPr>
          <a:xfrm flipH="1">
            <a:off x="1159539" y="1828800"/>
            <a:ext cx="1290435" cy="478059"/>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8" name="Straight Arrow Connector 27">
            <a:extLst>
              <a:ext uri="{FF2B5EF4-FFF2-40B4-BE49-F238E27FC236}">
                <a16:creationId xmlns:a16="http://schemas.microsoft.com/office/drawing/2014/main" id="{567A4249-5C59-4416-8A8E-1C35913900AB}"/>
              </a:ext>
            </a:extLst>
          </p:cNvPr>
          <p:cNvCxnSpPr>
            <a:cxnSpLocks/>
          </p:cNvCxnSpPr>
          <p:nvPr/>
        </p:nvCxnSpPr>
        <p:spPr>
          <a:xfrm>
            <a:off x="2449973" y="1832208"/>
            <a:ext cx="1268784"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21" name="Straight Arrow Connector 20">
            <a:extLst>
              <a:ext uri="{FF2B5EF4-FFF2-40B4-BE49-F238E27FC236}">
                <a16:creationId xmlns:a16="http://schemas.microsoft.com/office/drawing/2014/main" id="{5E33AEB6-AB6B-4304-B44B-E14BDAECF20A}"/>
              </a:ext>
            </a:extLst>
          </p:cNvPr>
          <p:cNvCxnSpPr>
            <a:cxnSpLocks/>
          </p:cNvCxnSpPr>
          <p:nvPr/>
        </p:nvCxnSpPr>
        <p:spPr>
          <a:xfrm>
            <a:off x="4572000" y="589204"/>
            <a:ext cx="1600200" cy="706196"/>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18" name="Text Box 36">
            <a:extLst>
              <a:ext uri="{FF2B5EF4-FFF2-40B4-BE49-F238E27FC236}">
                <a16:creationId xmlns:a16="http://schemas.microsoft.com/office/drawing/2014/main" id="{362B1808-42BE-4D1C-894B-40BD72FCD11D}"/>
              </a:ext>
            </a:extLst>
          </p:cNvPr>
          <p:cNvSpPr txBox="1">
            <a:spLocks noChangeArrowheads="1"/>
          </p:cNvSpPr>
          <p:nvPr/>
        </p:nvSpPr>
        <p:spPr bwMode="auto">
          <a:xfrm>
            <a:off x="5181600" y="1295400"/>
            <a:ext cx="2630848" cy="430887"/>
          </a:xfrm>
          <a:prstGeom prst="rect">
            <a:avLst/>
          </a:prstGeom>
          <a:noFill/>
          <a:ln w="952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solidFill>
                  <a:schemeClr val="bg1">
                    <a:lumMod val="75000"/>
                  </a:schemeClr>
                </a:solidFill>
              </a:rPr>
              <a:t>w/o Pupillary Block</a:t>
            </a:r>
          </a:p>
        </p:txBody>
      </p:sp>
      <p:sp>
        <p:nvSpPr>
          <p:cNvPr id="19" name="TextBox 18">
            <a:extLst>
              <a:ext uri="{FF2B5EF4-FFF2-40B4-BE49-F238E27FC236}">
                <a16:creationId xmlns:a16="http://schemas.microsoft.com/office/drawing/2014/main" id="{20F14707-6AB2-4CFA-894D-0A3851B594EA}"/>
              </a:ext>
            </a:extLst>
          </p:cNvPr>
          <p:cNvSpPr txBox="1"/>
          <p:nvPr/>
        </p:nvSpPr>
        <p:spPr>
          <a:xfrm>
            <a:off x="381000" y="3581400"/>
            <a:ext cx="7315200" cy="2800767"/>
          </a:xfrm>
          <a:prstGeom prst="rect">
            <a:avLst/>
          </a:prstGeom>
          <a:solidFill>
            <a:srgbClr val="FF99FF"/>
          </a:solidFill>
        </p:spPr>
        <p:txBody>
          <a:bodyPr wrap="square" rtlCol="0">
            <a:spAutoFit/>
          </a:bodyPr>
          <a:lstStyle/>
          <a:p>
            <a:r>
              <a:rPr lang="en-US" sz="1600" i="1" dirty="0">
                <a:solidFill>
                  <a:schemeClr val="bg1">
                    <a:lumMod val="50000"/>
                  </a:schemeClr>
                </a:solidFill>
              </a:rPr>
              <a:t>What is </a:t>
            </a:r>
            <a:r>
              <a:rPr lang="en-US" sz="1600" dirty="0">
                <a:solidFill>
                  <a:schemeClr val="bg1">
                    <a:lumMod val="50000"/>
                  </a:schemeClr>
                </a:solidFill>
              </a:rPr>
              <a:t>ectopia </a:t>
            </a:r>
            <a:r>
              <a:rPr lang="en-US" sz="1600" dirty="0" err="1">
                <a:solidFill>
                  <a:schemeClr val="bg1">
                    <a:lumMod val="50000"/>
                  </a:schemeClr>
                </a:solidFill>
              </a:rPr>
              <a:t>lentis</a:t>
            </a:r>
            <a:r>
              <a:rPr lang="en-US" sz="1600" i="1" dirty="0">
                <a:solidFill>
                  <a:schemeClr val="bg1">
                    <a:lumMod val="50000"/>
                  </a:schemeClr>
                </a:solidFill>
              </a:rPr>
              <a:t>?</a:t>
            </a:r>
          </a:p>
          <a:p>
            <a:r>
              <a:rPr lang="en-US" sz="1600" dirty="0">
                <a:solidFill>
                  <a:schemeClr val="bg1">
                    <a:lumMod val="50000"/>
                  </a:schemeClr>
                </a:solidFill>
              </a:rPr>
              <a:t>Displacement of the lens from its normal anatomic position</a:t>
            </a:r>
          </a:p>
          <a:p>
            <a:endParaRPr lang="en-US" sz="1600" dirty="0">
              <a:solidFill>
                <a:schemeClr val="bg1">
                  <a:lumMod val="50000"/>
                </a:schemeClr>
              </a:solidFill>
            </a:endParaRPr>
          </a:p>
          <a:p>
            <a:r>
              <a:rPr lang="en-US" sz="1600" i="1" dirty="0">
                <a:solidFill>
                  <a:schemeClr val="bg1">
                    <a:lumMod val="50000"/>
                  </a:schemeClr>
                </a:solidFill>
              </a:rPr>
              <a:t>With regard to lens ‘displacement’—what do the following terms mean?</a:t>
            </a:r>
          </a:p>
          <a:p>
            <a:r>
              <a:rPr lang="en-US" sz="1600" i="1" dirty="0">
                <a:solidFill>
                  <a:schemeClr val="bg1">
                    <a:lumMod val="50000"/>
                  </a:schemeClr>
                </a:solidFill>
              </a:rPr>
              <a:t>--</a:t>
            </a:r>
            <a:r>
              <a:rPr lang="en-US" sz="1600" i="1" dirty="0" err="1">
                <a:solidFill>
                  <a:schemeClr val="bg1">
                    <a:lumMod val="50000"/>
                  </a:schemeClr>
                </a:solidFill>
              </a:rPr>
              <a:t>Sublux</a:t>
            </a:r>
            <a:r>
              <a:rPr lang="en-US" sz="1600" i="1" dirty="0">
                <a:solidFill>
                  <a:schemeClr val="bg1">
                    <a:lumMod val="50000"/>
                  </a:schemeClr>
                </a:solidFill>
              </a:rPr>
              <a:t>(at)ed: </a:t>
            </a:r>
            <a:r>
              <a:rPr lang="en-US" sz="1600" dirty="0">
                <a:solidFill>
                  <a:schemeClr val="bg1">
                    <a:lumMod val="50000"/>
                  </a:schemeClr>
                </a:solidFill>
              </a:rPr>
              <a:t>The lens is partially displaced, but remains in the ‘general area’</a:t>
            </a:r>
          </a:p>
          <a:p>
            <a:r>
              <a:rPr lang="en-US" sz="1600" i="1" dirty="0">
                <a:solidFill>
                  <a:schemeClr val="bg1">
                    <a:lumMod val="50000"/>
                  </a:schemeClr>
                </a:solidFill>
              </a:rPr>
              <a:t>--Lux(at)ed: </a:t>
            </a:r>
            <a:r>
              <a:rPr lang="en-US" sz="1600" dirty="0">
                <a:solidFill>
                  <a:schemeClr val="bg1">
                    <a:lumMod val="50000"/>
                  </a:schemeClr>
                </a:solidFill>
              </a:rPr>
              <a:t>The lens is dislocated—completely removed from the pupillary aperture. All zonular attachments have been disrupted.</a:t>
            </a:r>
          </a:p>
          <a:p>
            <a:endParaRPr lang="en-US" sz="1600" i="1" dirty="0">
              <a:solidFill>
                <a:schemeClr val="bg1">
                  <a:lumMod val="50000"/>
                </a:schemeClr>
              </a:solidFill>
            </a:endParaRPr>
          </a:p>
          <a:p>
            <a:r>
              <a:rPr lang="en-US" sz="1600" i="1" dirty="0">
                <a:solidFill>
                  <a:schemeClr val="bg1">
                    <a:lumMod val="50000"/>
                  </a:schemeClr>
                </a:solidFill>
              </a:rPr>
              <a:t>How does ectopia </a:t>
            </a:r>
            <a:r>
              <a:rPr lang="en-US" sz="1600" i="1" dirty="0" err="1">
                <a:solidFill>
                  <a:schemeClr val="bg1">
                    <a:lumMod val="50000"/>
                  </a:schemeClr>
                </a:solidFill>
              </a:rPr>
              <a:t>lentis</a:t>
            </a:r>
            <a:r>
              <a:rPr lang="en-US" sz="1600" i="1" dirty="0">
                <a:solidFill>
                  <a:schemeClr val="bg1">
                    <a:lumMod val="50000"/>
                  </a:schemeClr>
                </a:solidFill>
              </a:rPr>
              <a:t> lead to pupillary block and ACG?</a:t>
            </a:r>
          </a:p>
          <a:p>
            <a:r>
              <a:rPr lang="en-US" sz="1600" dirty="0">
                <a:solidFill>
                  <a:schemeClr val="bg1">
                    <a:lumMod val="50000"/>
                  </a:schemeClr>
                </a:solidFill>
              </a:rPr>
              <a:t>By allowing the displaced lens to move into and blocks the pupil, producing the pressure gradient, with subsequent iris </a:t>
            </a:r>
            <a:r>
              <a:rPr lang="en-US" sz="1600" dirty="0" err="1">
                <a:solidFill>
                  <a:schemeClr val="bg1">
                    <a:lumMod val="50000"/>
                  </a:schemeClr>
                </a:solidFill>
              </a:rPr>
              <a:t>bombé</a:t>
            </a:r>
            <a:r>
              <a:rPr lang="en-US" sz="1600" dirty="0">
                <a:solidFill>
                  <a:schemeClr val="bg1">
                    <a:lumMod val="50000"/>
                  </a:schemeClr>
                </a:solidFill>
              </a:rPr>
              <a:t> and angle closure</a:t>
            </a:r>
          </a:p>
        </p:txBody>
      </p:sp>
      <p:sp>
        <p:nvSpPr>
          <p:cNvPr id="23" name="TextBox 22">
            <a:extLst>
              <a:ext uri="{FF2B5EF4-FFF2-40B4-BE49-F238E27FC236}">
                <a16:creationId xmlns:a16="http://schemas.microsoft.com/office/drawing/2014/main" id="{798926ED-3FC5-4F3C-B080-E06F6EB1FF50}"/>
              </a:ext>
            </a:extLst>
          </p:cNvPr>
          <p:cNvSpPr txBox="1"/>
          <p:nvPr/>
        </p:nvSpPr>
        <p:spPr>
          <a:xfrm>
            <a:off x="2388280" y="2821634"/>
            <a:ext cx="6541623" cy="1384995"/>
          </a:xfrm>
          <a:prstGeom prst="rect">
            <a:avLst/>
          </a:prstGeom>
          <a:solidFill>
            <a:schemeClr val="accent1">
              <a:lumMod val="40000"/>
              <a:lumOff val="60000"/>
            </a:schemeClr>
          </a:solidFill>
        </p:spPr>
        <p:txBody>
          <a:bodyPr wrap="square" rtlCol="0">
            <a:spAutoFit/>
          </a:bodyPr>
          <a:lstStyle/>
          <a:p>
            <a:r>
              <a:rPr lang="en-US" sz="1400" i="1" dirty="0">
                <a:solidFill>
                  <a:srgbClr val="0000FF"/>
                </a:solidFill>
              </a:rPr>
              <a:t>In a few words, how would you describe the shape of a </a:t>
            </a:r>
            <a:r>
              <a:rPr lang="en-US" sz="1400" i="1" dirty="0" err="1">
                <a:solidFill>
                  <a:srgbClr val="0000FF"/>
                </a:solidFill>
              </a:rPr>
              <a:t>microspherophakic</a:t>
            </a:r>
            <a:r>
              <a:rPr lang="en-US" sz="1400" i="1" dirty="0">
                <a:solidFill>
                  <a:srgbClr val="0000FF"/>
                </a:solidFill>
              </a:rPr>
              <a:t> lens?</a:t>
            </a:r>
          </a:p>
          <a:p>
            <a:r>
              <a:rPr lang="en-US" sz="1400" dirty="0">
                <a:solidFill>
                  <a:srgbClr val="0000FF"/>
                </a:solidFill>
              </a:rPr>
              <a:t>The name says it all: the lens is small (‘micro’) and round (‘</a:t>
            </a:r>
            <a:r>
              <a:rPr lang="en-US" sz="1400" dirty="0" err="1">
                <a:solidFill>
                  <a:srgbClr val="0000FF"/>
                </a:solidFill>
              </a:rPr>
              <a:t>sphero</a:t>
            </a:r>
            <a:r>
              <a:rPr lang="en-US" sz="1400" dirty="0">
                <a:solidFill>
                  <a:srgbClr val="0000FF"/>
                </a:solidFill>
              </a:rPr>
              <a:t>’)</a:t>
            </a:r>
            <a:endParaRPr lang="en-US" sz="1400" dirty="0">
              <a:solidFill>
                <a:schemeClr val="accent1">
                  <a:lumMod val="40000"/>
                  <a:lumOff val="60000"/>
                </a:schemeClr>
              </a:solidFill>
            </a:endParaRPr>
          </a:p>
          <a:p>
            <a:endParaRPr lang="en-US" sz="1400" dirty="0">
              <a:solidFill>
                <a:schemeClr val="accent1">
                  <a:lumMod val="40000"/>
                  <a:lumOff val="60000"/>
                </a:schemeClr>
              </a:solidFill>
            </a:endParaRPr>
          </a:p>
          <a:p>
            <a:r>
              <a:rPr lang="en-US" sz="1400" i="1" dirty="0">
                <a:solidFill>
                  <a:schemeClr val="accent1">
                    <a:lumMod val="40000"/>
                    <a:lumOff val="60000"/>
                  </a:schemeClr>
                </a:solidFill>
              </a:rPr>
              <a:t>What common slit-lamp observation owes to the lens’ small size?</a:t>
            </a:r>
          </a:p>
          <a:p>
            <a:r>
              <a:rPr lang="en-US" sz="1400" dirty="0">
                <a:solidFill>
                  <a:schemeClr val="accent1">
                    <a:lumMod val="40000"/>
                    <a:lumOff val="60000"/>
                  </a:schemeClr>
                </a:solidFill>
              </a:rPr>
              <a:t>Typically, the entirety of the lens equator can be seen in the pupillary aperture when the </a:t>
            </a:r>
            <a:r>
              <a:rPr lang="en-US" sz="1400" dirty="0" err="1">
                <a:solidFill>
                  <a:schemeClr val="accent1">
                    <a:lumMod val="40000"/>
                    <a:lumOff val="60000"/>
                  </a:schemeClr>
                </a:solidFill>
              </a:rPr>
              <a:t>pt</a:t>
            </a:r>
            <a:r>
              <a:rPr lang="en-US" sz="1400" dirty="0">
                <a:solidFill>
                  <a:schemeClr val="accent1">
                    <a:lumMod val="40000"/>
                    <a:lumOff val="60000"/>
                  </a:schemeClr>
                </a:solidFill>
              </a:rPr>
              <a:t> is widely dilated</a:t>
            </a:r>
          </a:p>
        </p:txBody>
      </p:sp>
      <p:sp>
        <p:nvSpPr>
          <p:cNvPr id="22" name="Oval 21">
            <a:extLst>
              <a:ext uri="{FF2B5EF4-FFF2-40B4-BE49-F238E27FC236}">
                <a16:creationId xmlns:a16="http://schemas.microsoft.com/office/drawing/2014/main" id="{A8B47573-D3D9-4D47-9E08-BED8FABB2FE0}"/>
              </a:ext>
            </a:extLst>
          </p:cNvPr>
          <p:cNvSpPr/>
          <p:nvPr/>
        </p:nvSpPr>
        <p:spPr>
          <a:xfrm>
            <a:off x="808522" y="3093379"/>
            <a:ext cx="1641452" cy="533397"/>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584523306"/>
      </p:ext>
    </p:extLst>
  </p:cSld>
  <p:clrMapOvr>
    <a:masterClrMapping/>
  </p:clrMapOvr>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p:cNvSpPr>
            <a:spLocks noGrp="1"/>
          </p:cNvSpPr>
          <p:nvPr>
            <p:ph type="sldNum" sz="quarter" idx="12"/>
          </p:nvPr>
        </p:nvSpPr>
        <p:spPr/>
        <p:txBody>
          <a:bodyPr/>
          <a:lstStyle/>
          <a:p>
            <a:fld id="{67B4125B-27D3-4108-911E-4780F3F2CD00}" type="slidenum">
              <a:rPr lang="en-US" altLang="en-US" smtClean="0"/>
              <a:pPr/>
              <a:t>78</a:t>
            </a:fld>
            <a:endParaRPr lang="en-US" altLang="en-US"/>
          </a:p>
        </p:txBody>
      </p:sp>
      <p:sp>
        <p:nvSpPr>
          <p:cNvPr id="7" name="TextBox 6"/>
          <p:cNvSpPr txBox="1"/>
          <p:nvPr/>
        </p:nvSpPr>
        <p:spPr>
          <a:xfrm>
            <a:off x="1330590" y="5681246"/>
            <a:ext cx="6482864" cy="338554"/>
          </a:xfrm>
          <a:prstGeom prst="rect">
            <a:avLst/>
          </a:prstGeom>
          <a:noFill/>
        </p:spPr>
        <p:txBody>
          <a:bodyPr wrap="none" rtlCol="0">
            <a:spAutoFit/>
          </a:bodyPr>
          <a:lstStyle/>
          <a:p>
            <a:pPr algn="ctr"/>
            <a:r>
              <a:rPr lang="en-US" sz="1600" dirty="0" err="1"/>
              <a:t>Microspherophakia</a:t>
            </a:r>
            <a:r>
              <a:rPr lang="en-US" sz="1600" dirty="0"/>
              <a:t>. Note the small size, extreme curvature of the lens</a:t>
            </a:r>
          </a:p>
        </p:txBody>
      </p:sp>
      <p:pic>
        <p:nvPicPr>
          <p:cNvPr id="9" name="Picture 8"/>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157650" y="1524000"/>
            <a:ext cx="6828699" cy="3926201"/>
          </a:xfrm>
          <a:prstGeom prst="rect">
            <a:avLst/>
          </a:prstGeom>
        </p:spPr>
      </p:pic>
      <p:sp>
        <p:nvSpPr>
          <p:cNvPr id="8" name="TextBox 7">
            <a:extLst>
              <a:ext uri="{FF2B5EF4-FFF2-40B4-BE49-F238E27FC236}">
                <a16:creationId xmlns:a16="http://schemas.microsoft.com/office/drawing/2014/main" id="{81F3B373-667F-4693-9F1B-52EA7D122B13}"/>
              </a:ext>
            </a:extLst>
          </p:cNvPr>
          <p:cNvSpPr txBox="1"/>
          <p:nvPr/>
        </p:nvSpPr>
        <p:spPr>
          <a:xfrm>
            <a:off x="2259496" y="189094"/>
            <a:ext cx="4607480" cy="400110"/>
          </a:xfrm>
          <a:prstGeom prst="rect">
            <a:avLst/>
          </a:prstGeom>
          <a:solidFill>
            <a:schemeClr val="accent1">
              <a:lumMod val="60000"/>
              <a:lumOff val="40000"/>
            </a:schemeClr>
          </a:solidFill>
        </p:spPr>
        <p:txBody>
          <a:bodyPr wrap="none" rtlCol="0">
            <a:spAutoFit/>
          </a:bodyPr>
          <a:lstStyle/>
          <a:p>
            <a:pPr algn="ctr"/>
            <a:r>
              <a:rPr lang="en-US" sz="2000" b="1" dirty="0"/>
              <a:t>Secondary Angle Closure Glaucoma</a:t>
            </a:r>
          </a:p>
        </p:txBody>
      </p:sp>
    </p:spTree>
    <p:extLst>
      <p:ext uri="{BB962C8B-B14F-4D97-AF65-F5344CB8AC3E}">
        <p14:creationId xmlns:p14="http://schemas.microsoft.com/office/powerpoint/2010/main" val="3920862831"/>
      </p:ext>
    </p:extLst>
  </p:cSld>
  <p:clrMapOvr>
    <a:masterClrMapping/>
  </p:clrMapOvr>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014" name="Text Box 6"/>
          <p:cNvSpPr txBox="1">
            <a:spLocks noChangeArrowheads="1"/>
          </p:cNvSpPr>
          <p:nvPr/>
        </p:nvSpPr>
        <p:spPr bwMode="auto">
          <a:xfrm>
            <a:off x="533400" y="2356376"/>
            <a:ext cx="1005403"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t>Lens-</a:t>
            </a:r>
          </a:p>
          <a:p>
            <a:pPr algn="ctr" eaLnBrk="1" hangingPunct="1">
              <a:lnSpc>
                <a:spcPct val="80000"/>
              </a:lnSpc>
              <a:spcBef>
                <a:spcPct val="0"/>
              </a:spcBef>
              <a:buClrTx/>
              <a:buSzTx/>
              <a:buFontTx/>
              <a:buNone/>
            </a:pPr>
            <a:r>
              <a:rPr lang="en-US" altLang="en-US" sz="1800" dirty="0"/>
              <a:t>Induced</a:t>
            </a:r>
          </a:p>
        </p:txBody>
      </p:sp>
      <p:sp>
        <p:nvSpPr>
          <p:cNvPr id="43017" name="Text Box 14"/>
          <p:cNvSpPr txBox="1">
            <a:spLocks noChangeArrowheads="1"/>
          </p:cNvSpPr>
          <p:nvPr/>
        </p:nvSpPr>
        <p:spPr bwMode="auto">
          <a:xfrm>
            <a:off x="3026498" y="2365901"/>
            <a:ext cx="1633781"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Aphakic/</a:t>
            </a:r>
          </a:p>
          <a:p>
            <a:pPr algn="ctr" eaLnBrk="1" hangingPunct="1">
              <a:lnSpc>
                <a:spcPct val="80000"/>
              </a:lnSpc>
              <a:spcBef>
                <a:spcPct val="0"/>
              </a:spcBef>
              <a:buClrTx/>
              <a:buSzTx/>
              <a:buFontTx/>
              <a:buNone/>
            </a:pPr>
            <a:r>
              <a:rPr lang="en-US" altLang="en-US" sz="1800" dirty="0" err="1">
                <a:solidFill>
                  <a:schemeClr val="bg1">
                    <a:lumMod val="75000"/>
                  </a:schemeClr>
                </a:solidFill>
              </a:rPr>
              <a:t>Pseudophakic</a:t>
            </a:r>
            <a:endParaRPr lang="en-US" altLang="en-US" sz="1800" dirty="0">
              <a:solidFill>
                <a:schemeClr val="bg1">
                  <a:lumMod val="75000"/>
                </a:schemeClr>
              </a:solidFill>
            </a:endParaRPr>
          </a:p>
        </p:txBody>
      </p:sp>
      <p:sp>
        <p:nvSpPr>
          <p:cNvPr id="43031" name="Text Box 35"/>
          <p:cNvSpPr txBox="1">
            <a:spLocks noChangeArrowheads="1"/>
          </p:cNvSpPr>
          <p:nvPr/>
        </p:nvSpPr>
        <p:spPr bwMode="auto">
          <a:xfrm>
            <a:off x="1190847" y="1295400"/>
            <a:ext cx="2473754"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t>w/ Pupillary Block</a:t>
            </a:r>
          </a:p>
        </p:txBody>
      </p:sp>
      <p:sp>
        <p:nvSpPr>
          <p:cNvPr id="49" name="Rectangle 2">
            <a:extLst>
              <a:ext uri="{FF2B5EF4-FFF2-40B4-BE49-F238E27FC236}">
                <a16:creationId xmlns:a16="http://schemas.microsoft.com/office/drawing/2014/main" id="{240EE5BF-F7D2-4FC8-A5DD-F6B5423153C6}"/>
              </a:ext>
            </a:extLst>
          </p:cNvPr>
          <p:cNvSpPr>
            <a:spLocks noGrp="1" noChangeArrowheads="1"/>
          </p:cNvSpPr>
          <p:nvPr>
            <p:ph type="title"/>
          </p:nvPr>
        </p:nvSpPr>
        <p:spPr>
          <a:xfrm>
            <a:off x="457200" y="304800"/>
            <a:ext cx="7543800" cy="563562"/>
          </a:xfrm>
        </p:spPr>
        <p:txBody>
          <a:bodyPr/>
          <a:lstStyle/>
          <a:p>
            <a:pPr eaLnBrk="1" hangingPunct="1"/>
            <a:r>
              <a:rPr lang="en-US" altLang="en-US" sz="3500" dirty="0"/>
              <a:t>Q</a:t>
            </a:r>
          </a:p>
        </p:txBody>
      </p:sp>
      <p:sp>
        <p:nvSpPr>
          <p:cNvPr id="50" name="TextBox 49">
            <a:extLst>
              <a:ext uri="{FF2B5EF4-FFF2-40B4-BE49-F238E27FC236}">
                <a16:creationId xmlns:a16="http://schemas.microsoft.com/office/drawing/2014/main" id="{CF426230-46C8-405C-9015-99EF57762A2E}"/>
              </a:ext>
            </a:extLst>
          </p:cNvPr>
          <p:cNvSpPr txBox="1"/>
          <p:nvPr/>
        </p:nvSpPr>
        <p:spPr>
          <a:xfrm>
            <a:off x="2259496" y="189094"/>
            <a:ext cx="4607480" cy="400110"/>
          </a:xfrm>
          <a:prstGeom prst="rect">
            <a:avLst/>
          </a:prstGeom>
          <a:solidFill>
            <a:schemeClr val="accent1">
              <a:lumMod val="60000"/>
              <a:lumOff val="40000"/>
            </a:schemeClr>
          </a:solidFill>
        </p:spPr>
        <p:txBody>
          <a:bodyPr wrap="none" rtlCol="0">
            <a:spAutoFit/>
          </a:bodyPr>
          <a:lstStyle/>
          <a:p>
            <a:pPr algn="ctr"/>
            <a:r>
              <a:rPr lang="en-US" sz="2000" b="1" dirty="0"/>
              <a:t>Secondary Angle Closure Glaucoma</a:t>
            </a:r>
          </a:p>
        </p:txBody>
      </p:sp>
      <p:sp>
        <p:nvSpPr>
          <p:cNvPr id="2" name="TextBox 1">
            <a:extLst>
              <a:ext uri="{FF2B5EF4-FFF2-40B4-BE49-F238E27FC236}">
                <a16:creationId xmlns:a16="http://schemas.microsoft.com/office/drawing/2014/main" id="{A7E30BEC-923B-4C9A-A856-BDD0D882F6B8}"/>
              </a:ext>
            </a:extLst>
          </p:cNvPr>
          <p:cNvSpPr txBox="1"/>
          <p:nvPr/>
        </p:nvSpPr>
        <p:spPr>
          <a:xfrm>
            <a:off x="887305" y="2844119"/>
            <a:ext cx="1494320" cy="338554"/>
          </a:xfrm>
          <a:prstGeom prst="rect">
            <a:avLst/>
          </a:prstGeom>
          <a:noFill/>
        </p:spPr>
        <p:txBody>
          <a:bodyPr wrap="none" rtlCol="0">
            <a:spAutoFit/>
          </a:bodyPr>
          <a:lstStyle/>
          <a:p>
            <a:r>
              <a:rPr lang="en-US" sz="1600" dirty="0" err="1">
                <a:solidFill>
                  <a:schemeClr val="bg1">
                    <a:lumMod val="75000"/>
                  </a:schemeClr>
                </a:solidFill>
              </a:rPr>
              <a:t>Phacomorphic</a:t>
            </a:r>
            <a:endParaRPr lang="en-US" sz="1600" dirty="0">
              <a:solidFill>
                <a:schemeClr val="bg1">
                  <a:lumMod val="75000"/>
                </a:schemeClr>
              </a:solidFill>
            </a:endParaRPr>
          </a:p>
        </p:txBody>
      </p:sp>
      <p:sp>
        <p:nvSpPr>
          <p:cNvPr id="51" name="TextBox 50">
            <a:extLst>
              <a:ext uri="{FF2B5EF4-FFF2-40B4-BE49-F238E27FC236}">
                <a16:creationId xmlns:a16="http://schemas.microsoft.com/office/drawing/2014/main" id="{156069D4-340B-4160-A336-EBF73557CEE0}"/>
              </a:ext>
            </a:extLst>
          </p:cNvPr>
          <p:cNvSpPr txBox="1"/>
          <p:nvPr/>
        </p:nvSpPr>
        <p:spPr>
          <a:xfrm>
            <a:off x="884725" y="3175578"/>
            <a:ext cx="1519968" cy="338554"/>
          </a:xfrm>
          <a:prstGeom prst="rect">
            <a:avLst/>
          </a:prstGeom>
          <a:noFill/>
        </p:spPr>
        <p:txBody>
          <a:bodyPr wrap="none" rtlCol="0">
            <a:spAutoFit/>
          </a:bodyPr>
          <a:lstStyle/>
          <a:p>
            <a:r>
              <a:rPr lang="en-US" sz="1600" b="1" dirty="0"/>
              <a:t>Ectopia </a:t>
            </a:r>
            <a:r>
              <a:rPr lang="en-US" sz="1600" b="1" dirty="0" err="1"/>
              <a:t>lentis</a:t>
            </a:r>
            <a:endParaRPr lang="en-US" sz="1600" b="1" dirty="0"/>
          </a:p>
        </p:txBody>
      </p:sp>
      <p:cxnSp>
        <p:nvCxnSpPr>
          <p:cNvPr id="71" name="Straight Connector 70">
            <a:extLst>
              <a:ext uri="{FF2B5EF4-FFF2-40B4-BE49-F238E27FC236}">
                <a16:creationId xmlns:a16="http://schemas.microsoft.com/office/drawing/2014/main" id="{C104938D-BA8D-4E39-9D5F-9EE2012F2F3C}"/>
              </a:ext>
            </a:extLst>
          </p:cNvPr>
          <p:cNvCxnSpPr>
            <a:cxnSpLocks/>
          </p:cNvCxnSpPr>
          <p:nvPr/>
        </p:nvCxnSpPr>
        <p:spPr>
          <a:xfrm flipH="1">
            <a:off x="762665" y="3023488"/>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2A7E4E40-472F-4E50-8A7A-45C10FDD7171}"/>
              </a:ext>
            </a:extLst>
          </p:cNvPr>
          <p:cNvCxnSpPr>
            <a:cxnSpLocks/>
          </p:cNvCxnSpPr>
          <p:nvPr/>
        </p:nvCxnSpPr>
        <p:spPr>
          <a:xfrm flipH="1">
            <a:off x="762665" y="3347853"/>
            <a:ext cx="168274"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C3924889-45B9-4383-9C9E-48F0A9C27AD8}"/>
              </a:ext>
            </a:extLst>
          </p:cNvPr>
          <p:cNvCxnSpPr>
            <a:cxnSpLocks/>
          </p:cNvCxnSpPr>
          <p:nvPr/>
        </p:nvCxnSpPr>
        <p:spPr>
          <a:xfrm flipH="1">
            <a:off x="748719" y="2838976"/>
            <a:ext cx="13947" cy="5088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 name="Straight Arrow Connector 5">
            <a:extLst>
              <a:ext uri="{FF2B5EF4-FFF2-40B4-BE49-F238E27FC236}">
                <a16:creationId xmlns:a16="http://schemas.microsoft.com/office/drawing/2014/main" id="{A3439F0C-5143-461F-8F3C-2E830785DEFC}"/>
              </a:ext>
            </a:extLst>
          </p:cNvPr>
          <p:cNvCxnSpPr>
            <a:stCxn id="50" idx="2"/>
          </p:cNvCxnSpPr>
          <p:nvPr/>
        </p:nvCxnSpPr>
        <p:spPr>
          <a:xfrm flipH="1">
            <a:off x="2971800" y="589204"/>
            <a:ext cx="1591436" cy="706196"/>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6" name="Straight Arrow Connector 25">
            <a:extLst>
              <a:ext uri="{FF2B5EF4-FFF2-40B4-BE49-F238E27FC236}">
                <a16:creationId xmlns:a16="http://schemas.microsoft.com/office/drawing/2014/main" id="{B70E0124-9B84-41A5-8D84-A66B7838A706}"/>
              </a:ext>
            </a:extLst>
          </p:cNvPr>
          <p:cNvCxnSpPr>
            <a:cxnSpLocks/>
          </p:cNvCxnSpPr>
          <p:nvPr/>
        </p:nvCxnSpPr>
        <p:spPr>
          <a:xfrm flipH="1">
            <a:off x="1159539" y="1828800"/>
            <a:ext cx="1290435" cy="478059"/>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8" name="Straight Arrow Connector 27">
            <a:extLst>
              <a:ext uri="{FF2B5EF4-FFF2-40B4-BE49-F238E27FC236}">
                <a16:creationId xmlns:a16="http://schemas.microsoft.com/office/drawing/2014/main" id="{567A4249-5C59-4416-8A8E-1C35913900AB}"/>
              </a:ext>
            </a:extLst>
          </p:cNvPr>
          <p:cNvCxnSpPr>
            <a:cxnSpLocks/>
          </p:cNvCxnSpPr>
          <p:nvPr/>
        </p:nvCxnSpPr>
        <p:spPr>
          <a:xfrm>
            <a:off x="2449973" y="1832208"/>
            <a:ext cx="1268784"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21" name="Straight Arrow Connector 20">
            <a:extLst>
              <a:ext uri="{FF2B5EF4-FFF2-40B4-BE49-F238E27FC236}">
                <a16:creationId xmlns:a16="http://schemas.microsoft.com/office/drawing/2014/main" id="{5E33AEB6-AB6B-4304-B44B-E14BDAECF20A}"/>
              </a:ext>
            </a:extLst>
          </p:cNvPr>
          <p:cNvCxnSpPr>
            <a:cxnSpLocks/>
          </p:cNvCxnSpPr>
          <p:nvPr/>
        </p:nvCxnSpPr>
        <p:spPr>
          <a:xfrm>
            <a:off x="4572000" y="589204"/>
            <a:ext cx="1600200" cy="706196"/>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18" name="Text Box 36">
            <a:extLst>
              <a:ext uri="{FF2B5EF4-FFF2-40B4-BE49-F238E27FC236}">
                <a16:creationId xmlns:a16="http://schemas.microsoft.com/office/drawing/2014/main" id="{362B1808-42BE-4D1C-894B-40BD72FCD11D}"/>
              </a:ext>
            </a:extLst>
          </p:cNvPr>
          <p:cNvSpPr txBox="1">
            <a:spLocks noChangeArrowheads="1"/>
          </p:cNvSpPr>
          <p:nvPr/>
        </p:nvSpPr>
        <p:spPr bwMode="auto">
          <a:xfrm>
            <a:off x="5181600" y="1295400"/>
            <a:ext cx="2630848" cy="430887"/>
          </a:xfrm>
          <a:prstGeom prst="rect">
            <a:avLst/>
          </a:prstGeom>
          <a:noFill/>
          <a:ln w="952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solidFill>
                  <a:schemeClr val="bg1">
                    <a:lumMod val="75000"/>
                  </a:schemeClr>
                </a:solidFill>
              </a:rPr>
              <a:t>w/o Pupillary Block</a:t>
            </a:r>
          </a:p>
        </p:txBody>
      </p:sp>
      <p:sp>
        <p:nvSpPr>
          <p:cNvPr id="19" name="TextBox 18">
            <a:extLst>
              <a:ext uri="{FF2B5EF4-FFF2-40B4-BE49-F238E27FC236}">
                <a16:creationId xmlns:a16="http://schemas.microsoft.com/office/drawing/2014/main" id="{20F14707-6AB2-4CFA-894D-0A3851B594EA}"/>
              </a:ext>
            </a:extLst>
          </p:cNvPr>
          <p:cNvSpPr txBox="1"/>
          <p:nvPr/>
        </p:nvSpPr>
        <p:spPr>
          <a:xfrm>
            <a:off x="381000" y="3581400"/>
            <a:ext cx="7315200" cy="2800767"/>
          </a:xfrm>
          <a:prstGeom prst="rect">
            <a:avLst/>
          </a:prstGeom>
          <a:solidFill>
            <a:srgbClr val="FF99FF"/>
          </a:solidFill>
        </p:spPr>
        <p:txBody>
          <a:bodyPr wrap="square" rtlCol="0">
            <a:spAutoFit/>
          </a:bodyPr>
          <a:lstStyle/>
          <a:p>
            <a:r>
              <a:rPr lang="en-US" sz="1600" i="1" dirty="0">
                <a:solidFill>
                  <a:schemeClr val="bg1">
                    <a:lumMod val="50000"/>
                  </a:schemeClr>
                </a:solidFill>
              </a:rPr>
              <a:t>What is </a:t>
            </a:r>
            <a:r>
              <a:rPr lang="en-US" sz="1600" dirty="0">
                <a:solidFill>
                  <a:schemeClr val="bg1">
                    <a:lumMod val="50000"/>
                  </a:schemeClr>
                </a:solidFill>
              </a:rPr>
              <a:t>ectopia </a:t>
            </a:r>
            <a:r>
              <a:rPr lang="en-US" sz="1600" dirty="0" err="1">
                <a:solidFill>
                  <a:schemeClr val="bg1">
                    <a:lumMod val="50000"/>
                  </a:schemeClr>
                </a:solidFill>
              </a:rPr>
              <a:t>lentis</a:t>
            </a:r>
            <a:r>
              <a:rPr lang="en-US" sz="1600" i="1" dirty="0">
                <a:solidFill>
                  <a:schemeClr val="bg1">
                    <a:lumMod val="50000"/>
                  </a:schemeClr>
                </a:solidFill>
              </a:rPr>
              <a:t>?</a:t>
            </a:r>
          </a:p>
          <a:p>
            <a:r>
              <a:rPr lang="en-US" sz="1600" dirty="0">
                <a:solidFill>
                  <a:schemeClr val="bg1">
                    <a:lumMod val="50000"/>
                  </a:schemeClr>
                </a:solidFill>
              </a:rPr>
              <a:t>Displacement of the lens from its normal anatomic position</a:t>
            </a:r>
          </a:p>
          <a:p>
            <a:endParaRPr lang="en-US" sz="1600" dirty="0">
              <a:solidFill>
                <a:schemeClr val="bg1">
                  <a:lumMod val="50000"/>
                </a:schemeClr>
              </a:solidFill>
            </a:endParaRPr>
          </a:p>
          <a:p>
            <a:r>
              <a:rPr lang="en-US" sz="1600" i="1" dirty="0">
                <a:solidFill>
                  <a:schemeClr val="bg1">
                    <a:lumMod val="50000"/>
                  </a:schemeClr>
                </a:solidFill>
              </a:rPr>
              <a:t>With regard to lens ‘displacement’—what do the following terms mean?</a:t>
            </a:r>
          </a:p>
          <a:p>
            <a:r>
              <a:rPr lang="en-US" sz="1600" i="1" dirty="0">
                <a:solidFill>
                  <a:schemeClr val="bg1">
                    <a:lumMod val="50000"/>
                  </a:schemeClr>
                </a:solidFill>
              </a:rPr>
              <a:t>--</a:t>
            </a:r>
            <a:r>
              <a:rPr lang="en-US" sz="1600" i="1" dirty="0" err="1">
                <a:solidFill>
                  <a:schemeClr val="bg1">
                    <a:lumMod val="50000"/>
                  </a:schemeClr>
                </a:solidFill>
              </a:rPr>
              <a:t>Sublux</a:t>
            </a:r>
            <a:r>
              <a:rPr lang="en-US" sz="1600" i="1" dirty="0">
                <a:solidFill>
                  <a:schemeClr val="bg1">
                    <a:lumMod val="50000"/>
                  </a:schemeClr>
                </a:solidFill>
              </a:rPr>
              <a:t>(at)ed: </a:t>
            </a:r>
            <a:r>
              <a:rPr lang="en-US" sz="1600" dirty="0">
                <a:solidFill>
                  <a:schemeClr val="bg1">
                    <a:lumMod val="50000"/>
                  </a:schemeClr>
                </a:solidFill>
              </a:rPr>
              <a:t>The lens is partially displaced, but remains in the ‘general area’</a:t>
            </a:r>
          </a:p>
          <a:p>
            <a:r>
              <a:rPr lang="en-US" sz="1600" i="1" dirty="0">
                <a:solidFill>
                  <a:schemeClr val="bg1">
                    <a:lumMod val="50000"/>
                  </a:schemeClr>
                </a:solidFill>
              </a:rPr>
              <a:t>--Lux(at)ed: </a:t>
            </a:r>
            <a:r>
              <a:rPr lang="en-US" sz="1600" dirty="0">
                <a:solidFill>
                  <a:schemeClr val="bg1">
                    <a:lumMod val="50000"/>
                  </a:schemeClr>
                </a:solidFill>
              </a:rPr>
              <a:t>The lens is dislocated—completely removed from the pupillary aperture. All zonular attachments have been disrupted.</a:t>
            </a:r>
          </a:p>
          <a:p>
            <a:endParaRPr lang="en-US" sz="1600" i="1" dirty="0">
              <a:solidFill>
                <a:schemeClr val="bg1">
                  <a:lumMod val="50000"/>
                </a:schemeClr>
              </a:solidFill>
            </a:endParaRPr>
          </a:p>
          <a:p>
            <a:r>
              <a:rPr lang="en-US" sz="1600" i="1" dirty="0">
                <a:solidFill>
                  <a:schemeClr val="bg1">
                    <a:lumMod val="50000"/>
                  </a:schemeClr>
                </a:solidFill>
              </a:rPr>
              <a:t>How does ectopia </a:t>
            </a:r>
            <a:r>
              <a:rPr lang="en-US" sz="1600" i="1" dirty="0" err="1">
                <a:solidFill>
                  <a:schemeClr val="bg1">
                    <a:lumMod val="50000"/>
                  </a:schemeClr>
                </a:solidFill>
              </a:rPr>
              <a:t>lentis</a:t>
            </a:r>
            <a:r>
              <a:rPr lang="en-US" sz="1600" i="1" dirty="0">
                <a:solidFill>
                  <a:schemeClr val="bg1">
                    <a:lumMod val="50000"/>
                  </a:schemeClr>
                </a:solidFill>
              </a:rPr>
              <a:t> lead to pupillary block and ACG?</a:t>
            </a:r>
          </a:p>
          <a:p>
            <a:r>
              <a:rPr lang="en-US" sz="1600" dirty="0">
                <a:solidFill>
                  <a:schemeClr val="bg1">
                    <a:lumMod val="50000"/>
                  </a:schemeClr>
                </a:solidFill>
              </a:rPr>
              <a:t>By allowing the displaced lens to move into and blocks the pupil, producing the pressure gradient, with subsequent iris </a:t>
            </a:r>
            <a:r>
              <a:rPr lang="en-US" sz="1600" dirty="0" err="1">
                <a:solidFill>
                  <a:schemeClr val="bg1">
                    <a:lumMod val="50000"/>
                  </a:schemeClr>
                </a:solidFill>
              </a:rPr>
              <a:t>bombé</a:t>
            </a:r>
            <a:r>
              <a:rPr lang="en-US" sz="1600" dirty="0">
                <a:solidFill>
                  <a:schemeClr val="bg1">
                    <a:lumMod val="50000"/>
                  </a:schemeClr>
                </a:solidFill>
              </a:rPr>
              <a:t> and angle closure</a:t>
            </a:r>
          </a:p>
        </p:txBody>
      </p:sp>
      <p:sp>
        <p:nvSpPr>
          <p:cNvPr id="23" name="TextBox 22">
            <a:extLst>
              <a:ext uri="{FF2B5EF4-FFF2-40B4-BE49-F238E27FC236}">
                <a16:creationId xmlns:a16="http://schemas.microsoft.com/office/drawing/2014/main" id="{798926ED-3FC5-4F3C-B080-E06F6EB1FF50}"/>
              </a:ext>
            </a:extLst>
          </p:cNvPr>
          <p:cNvSpPr txBox="1"/>
          <p:nvPr/>
        </p:nvSpPr>
        <p:spPr>
          <a:xfrm>
            <a:off x="2388280" y="2821634"/>
            <a:ext cx="6541623" cy="1384995"/>
          </a:xfrm>
          <a:prstGeom prst="rect">
            <a:avLst/>
          </a:prstGeom>
          <a:solidFill>
            <a:schemeClr val="accent1">
              <a:lumMod val="40000"/>
              <a:lumOff val="60000"/>
            </a:schemeClr>
          </a:solidFill>
        </p:spPr>
        <p:txBody>
          <a:bodyPr wrap="square" rtlCol="0">
            <a:spAutoFit/>
          </a:bodyPr>
          <a:lstStyle/>
          <a:p>
            <a:r>
              <a:rPr lang="en-US" sz="1400" i="1" dirty="0">
                <a:solidFill>
                  <a:srgbClr val="0000FF"/>
                </a:solidFill>
              </a:rPr>
              <a:t>In a few words, how would you describe the shape of a </a:t>
            </a:r>
            <a:r>
              <a:rPr lang="en-US" sz="1400" i="1" dirty="0" err="1">
                <a:solidFill>
                  <a:srgbClr val="0000FF"/>
                </a:solidFill>
              </a:rPr>
              <a:t>microspherophakic</a:t>
            </a:r>
            <a:r>
              <a:rPr lang="en-US" sz="1400" i="1" dirty="0">
                <a:solidFill>
                  <a:srgbClr val="0000FF"/>
                </a:solidFill>
              </a:rPr>
              <a:t> lens?</a:t>
            </a:r>
          </a:p>
          <a:p>
            <a:r>
              <a:rPr lang="en-US" sz="1400" dirty="0">
                <a:solidFill>
                  <a:srgbClr val="0000FF"/>
                </a:solidFill>
              </a:rPr>
              <a:t>The name says it all: the lens is small (‘micro’) and round (‘</a:t>
            </a:r>
            <a:r>
              <a:rPr lang="en-US" sz="1400" dirty="0" err="1">
                <a:solidFill>
                  <a:srgbClr val="0000FF"/>
                </a:solidFill>
              </a:rPr>
              <a:t>sphero</a:t>
            </a:r>
            <a:r>
              <a:rPr lang="en-US" sz="1400" dirty="0">
                <a:solidFill>
                  <a:srgbClr val="0000FF"/>
                </a:solidFill>
              </a:rPr>
              <a:t>’)</a:t>
            </a:r>
          </a:p>
          <a:p>
            <a:endParaRPr lang="en-US" sz="1400" dirty="0">
              <a:solidFill>
                <a:srgbClr val="0000FF"/>
              </a:solidFill>
            </a:endParaRPr>
          </a:p>
          <a:p>
            <a:r>
              <a:rPr lang="en-US" sz="1400" i="1" dirty="0">
                <a:solidFill>
                  <a:srgbClr val="0000FF"/>
                </a:solidFill>
              </a:rPr>
              <a:t>What common slit-lamp observation owes to the lens’ small size?</a:t>
            </a:r>
            <a:endParaRPr lang="en-US" sz="1400" i="1" dirty="0">
              <a:solidFill>
                <a:schemeClr val="accent1">
                  <a:lumMod val="40000"/>
                  <a:lumOff val="60000"/>
                </a:schemeClr>
              </a:solidFill>
            </a:endParaRPr>
          </a:p>
          <a:p>
            <a:r>
              <a:rPr lang="en-US" sz="1400" dirty="0">
                <a:solidFill>
                  <a:schemeClr val="accent1">
                    <a:lumMod val="40000"/>
                    <a:lumOff val="60000"/>
                  </a:schemeClr>
                </a:solidFill>
              </a:rPr>
              <a:t>Typically, the entirety of the lens equator can be seen in the pupillary aperture when the </a:t>
            </a:r>
            <a:r>
              <a:rPr lang="en-US" sz="1400" dirty="0" err="1">
                <a:solidFill>
                  <a:schemeClr val="accent1">
                    <a:lumMod val="40000"/>
                    <a:lumOff val="60000"/>
                  </a:schemeClr>
                </a:solidFill>
              </a:rPr>
              <a:t>pt</a:t>
            </a:r>
            <a:r>
              <a:rPr lang="en-US" sz="1400" dirty="0">
                <a:solidFill>
                  <a:schemeClr val="accent1">
                    <a:lumMod val="40000"/>
                    <a:lumOff val="60000"/>
                  </a:schemeClr>
                </a:solidFill>
              </a:rPr>
              <a:t> is widely dilated</a:t>
            </a:r>
          </a:p>
        </p:txBody>
      </p:sp>
      <p:sp>
        <p:nvSpPr>
          <p:cNvPr id="22" name="Oval 21">
            <a:extLst>
              <a:ext uri="{FF2B5EF4-FFF2-40B4-BE49-F238E27FC236}">
                <a16:creationId xmlns:a16="http://schemas.microsoft.com/office/drawing/2014/main" id="{A8B47573-D3D9-4D47-9E08-BED8FABB2FE0}"/>
              </a:ext>
            </a:extLst>
          </p:cNvPr>
          <p:cNvSpPr/>
          <p:nvPr/>
        </p:nvSpPr>
        <p:spPr>
          <a:xfrm>
            <a:off x="808522" y="3093379"/>
            <a:ext cx="1641452" cy="533397"/>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455920638"/>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6" name="TextBox 7"/>
          <p:cNvSpPr txBox="1">
            <a:spLocks noChangeArrowheads="1"/>
          </p:cNvSpPr>
          <p:nvPr/>
        </p:nvSpPr>
        <p:spPr bwMode="auto">
          <a:xfrm>
            <a:off x="1904999" y="3080768"/>
            <a:ext cx="5226050" cy="923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1800" dirty="0">
                <a:solidFill>
                  <a:schemeClr val="bg1">
                    <a:lumMod val="75000"/>
                  </a:schemeClr>
                </a:solidFill>
              </a:rPr>
              <a:t>The first thought you should have when</a:t>
            </a:r>
          </a:p>
          <a:p>
            <a:pPr algn="ctr" eaLnBrk="1" hangingPunct="1">
              <a:spcBef>
                <a:spcPct val="0"/>
              </a:spcBef>
              <a:buClrTx/>
              <a:buSzTx/>
              <a:buFontTx/>
              <a:buNone/>
            </a:pPr>
            <a:r>
              <a:rPr lang="en-US" altLang="en-US" sz="1800" dirty="0">
                <a:solidFill>
                  <a:schemeClr val="bg1">
                    <a:lumMod val="75000"/>
                  </a:schemeClr>
                </a:solidFill>
              </a:rPr>
              <a:t>encountering a </a:t>
            </a:r>
            <a:r>
              <a:rPr lang="en-US" altLang="en-US" sz="1800" dirty="0" err="1">
                <a:solidFill>
                  <a:schemeClr val="bg1">
                    <a:lumMod val="75000"/>
                  </a:schemeClr>
                </a:solidFill>
              </a:rPr>
              <a:t>pt</a:t>
            </a:r>
            <a:r>
              <a:rPr lang="en-US" altLang="en-US" sz="1800" dirty="0">
                <a:solidFill>
                  <a:schemeClr val="bg1">
                    <a:lumMod val="75000"/>
                  </a:schemeClr>
                </a:solidFill>
              </a:rPr>
              <a:t> you suspect has glaucoma is…</a:t>
            </a:r>
          </a:p>
          <a:p>
            <a:pPr algn="ctr" eaLnBrk="1" hangingPunct="1">
              <a:spcBef>
                <a:spcPct val="0"/>
              </a:spcBef>
              <a:buClrTx/>
              <a:buSzTx/>
              <a:buFontTx/>
              <a:buNone/>
            </a:pPr>
            <a:r>
              <a:rPr lang="en-US" altLang="en-US" sz="1800" b="1" i="1" dirty="0">
                <a:solidFill>
                  <a:schemeClr val="bg1">
                    <a:lumMod val="75000"/>
                  </a:schemeClr>
                </a:solidFill>
              </a:rPr>
              <a:t>What is the status of the angle?</a:t>
            </a:r>
          </a:p>
        </p:txBody>
      </p:sp>
      <p:sp>
        <p:nvSpPr>
          <p:cNvPr id="13" name="Rectangle 2">
            <a:extLst>
              <a:ext uri="{FF2B5EF4-FFF2-40B4-BE49-F238E27FC236}">
                <a16:creationId xmlns:a16="http://schemas.microsoft.com/office/drawing/2014/main" id="{91537DFF-FE3D-41F1-B41A-099239F8D93A}"/>
              </a:ext>
            </a:extLst>
          </p:cNvPr>
          <p:cNvSpPr>
            <a:spLocks noGrp="1" noChangeArrowheads="1"/>
          </p:cNvSpPr>
          <p:nvPr>
            <p:ph type="title"/>
          </p:nvPr>
        </p:nvSpPr>
        <p:spPr>
          <a:xfrm>
            <a:off x="457200" y="304800"/>
            <a:ext cx="7543800" cy="563562"/>
          </a:xfrm>
        </p:spPr>
        <p:txBody>
          <a:bodyPr/>
          <a:lstStyle/>
          <a:p>
            <a:pPr eaLnBrk="1" hangingPunct="1"/>
            <a:r>
              <a:rPr lang="en-US" altLang="en-US" sz="3500" dirty="0"/>
              <a:t>Q/A</a:t>
            </a:r>
          </a:p>
        </p:txBody>
      </p:sp>
      <p:sp>
        <p:nvSpPr>
          <p:cNvPr id="15" name="Text Box 3">
            <a:extLst>
              <a:ext uri="{FF2B5EF4-FFF2-40B4-BE49-F238E27FC236}">
                <a16:creationId xmlns:a16="http://schemas.microsoft.com/office/drawing/2014/main" id="{FDBF16DD-0082-4B3C-8728-416E17088984}"/>
              </a:ext>
            </a:extLst>
          </p:cNvPr>
          <p:cNvSpPr txBox="1">
            <a:spLocks noChangeArrowheads="1"/>
          </p:cNvSpPr>
          <p:nvPr/>
        </p:nvSpPr>
        <p:spPr bwMode="auto">
          <a:xfrm>
            <a:off x="3351212" y="801757"/>
            <a:ext cx="2266950" cy="6413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3600"/>
              <a:t>Glaucoma</a:t>
            </a:r>
          </a:p>
        </p:txBody>
      </p:sp>
      <p:sp>
        <p:nvSpPr>
          <p:cNvPr id="16" name="Text Box 4">
            <a:extLst>
              <a:ext uri="{FF2B5EF4-FFF2-40B4-BE49-F238E27FC236}">
                <a16:creationId xmlns:a16="http://schemas.microsoft.com/office/drawing/2014/main" id="{F573FD74-C913-4A13-A6D1-A54660E076F4}"/>
              </a:ext>
            </a:extLst>
          </p:cNvPr>
          <p:cNvSpPr txBox="1">
            <a:spLocks noChangeArrowheads="1"/>
          </p:cNvSpPr>
          <p:nvPr/>
        </p:nvSpPr>
        <p:spPr bwMode="auto">
          <a:xfrm>
            <a:off x="5161801" y="2211387"/>
            <a:ext cx="2441694" cy="82484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800" b="1" i="1" dirty="0"/>
              <a:t>Closed- </a:t>
            </a:r>
            <a:r>
              <a:rPr lang="en-US" altLang="en-US" sz="2800" b="1" dirty="0"/>
              <a:t>or</a:t>
            </a:r>
          </a:p>
          <a:p>
            <a:pPr algn="ctr" eaLnBrk="1" hangingPunct="1">
              <a:lnSpc>
                <a:spcPct val="85000"/>
              </a:lnSpc>
              <a:spcBef>
                <a:spcPct val="0"/>
              </a:spcBef>
              <a:buClrTx/>
              <a:buSzTx/>
              <a:buFontTx/>
              <a:buNone/>
            </a:pPr>
            <a:r>
              <a:rPr lang="en-US" altLang="en-US" sz="2800" b="1" i="1" dirty="0"/>
              <a:t>narrow-angle</a:t>
            </a:r>
          </a:p>
        </p:txBody>
      </p:sp>
      <p:sp>
        <p:nvSpPr>
          <p:cNvPr id="17" name="Text Box 5">
            <a:extLst>
              <a:ext uri="{FF2B5EF4-FFF2-40B4-BE49-F238E27FC236}">
                <a16:creationId xmlns:a16="http://schemas.microsoft.com/office/drawing/2014/main" id="{079D805A-90A5-417A-8D73-E44114CE3FCE}"/>
              </a:ext>
            </a:extLst>
          </p:cNvPr>
          <p:cNvSpPr txBox="1">
            <a:spLocks noChangeArrowheads="1"/>
          </p:cNvSpPr>
          <p:nvPr/>
        </p:nvSpPr>
        <p:spPr bwMode="auto">
          <a:xfrm>
            <a:off x="1617938" y="2261619"/>
            <a:ext cx="2047875"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800" i="1" dirty="0">
                <a:solidFill>
                  <a:schemeClr val="bg1">
                    <a:lumMod val="75000"/>
                  </a:schemeClr>
                </a:solidFill>
              </a:rPr>
              <a:t>Open-angle</a:t>
            </a:r>
          </a:p>
        </p:txBody>
      </p:sp>
      <p:sp>
        <p:nvSpPr>
          <p:cNvPr id="18" name="Line 6">
            <a:extLst>
              <a:ext uri="{FF2B5EF4-FFF2-40B4-BE49-F238E27FC236}">
                <a16:creationId xmlns:a16="http://schemas.microsoft.com/office/drawing/2014/main" id="{785C5BC4-3B7B-470B-8F42-FFE4E418ED14}"/>
              </a:ext>
            </a:extLst>
          </p:cNvPr>
          <p:cNvSpPr>
            <a:spLocks noChangeShapeType="1"/>
          </p:cNvSpPr>
          <p:nvPr/>
        </p:nvSpPr>
        <p:spPr bwMode="auto">
          <a:xfrm flipH="1">
            <a:off x="3505199" y="1460570"/>
            <a:ext cx="1012825" cy="81915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9" name="Line 7">
            <a:extLst>
              <a:ext uri="{FF2B5EF4-FFF2-40B4-BE49-F238E27FC236}">
                <a16:creationId xmlns:a16="http://schemas.microsoft.com/office/drawing/2014/main" id="{493726A5-0AC3-4784-B1FD-1B83180639DD}"/>
              </a:ext>
            </a:extLst>
          </p:cNvPr>
          <p:cNvSpPr>
            <a:spLocks noChangeShapeType="1"/>
          </p:cNvSpPr>
          <p:nvPr/>
        </p:nvSpPr>
        <p:spPr bwMode="auto">
          <a:xfrm>
            <a:off x="4518025" y="1460569"/>
            <a:ext cx="1012825" cy="81915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 name="TextBox 1">
            <a:extLst>
              <a:ext uri="{FF2B5EF4-FFF2-40B4-BE49-F238E27FC236}">
                <a16:creationId xmlns:a16="http://schemas.microsoft.com/office/drawing/2014/main" id="{7C0AF69C-4874-49E7-9329-4384F3541034}"/>
              </a:ext>
            </a:extLst>
          </p:cNvPr>
          <p:cNvSpPr txBox="1"/>
          <p:nvPr/>
        </p:nvSpPr>
        <p:spPr>
          <a:xfrm>
            <a:off x="1295400" y="4267200"/>
            <a:ext cx="6963766" cy="1569660"/>
          </a:xfrm>
          <a:prstGeom prst="rect">
            <a:avLst/>
          </a:prstGeom>
          <a:noFill/>
        </p:spPr>
        <p:txBody>
          <a:bodyPr wrap="none" rtlCol="0">
            <a:spAutoFit/>
          </a:bodyPr>
          <a:lstStyle/>
          <a:p>
            <a:r>
              <a:rPr lang="en-US" sz="1600" i="1" dirty="0">
                <a:solidFill>
                  <a:srgbClr val="0000FF"/>
                </a:solidFill>
              </a:rPr>
              <a:t>What does it mean to say the angle is </a:t>
            </a:r>
            <a:r>
              <a:rPr lang="en-US" sz="1600" dirty="0">
                <a:solidFill>
                  <a:srgbClr val="0000FF"/>
                </a:solidFill>
              </a:rPr>
              <a:t>closed</a:t>
            </a:r>
            <a:r>
              <a:rPr lang="en-US" sz="1600" i="1" dirty="0">
                <a:solidFill>
                  <a:srgbClr val="0000FF"/>
                </a:solidFill>
              </a:rPr>
              <a:t>?</a:t>
            </a:r>
          </a:p>
          <a:p>
            <a:r>
              <a:rPr lang="en-US" sz="1600" dirty="0">
                <a:solidFill>
                  <a:srgbClr val="0000FF"/>
                </a:solidFill>
              </a:rPr>
              <a:t>It means the peripheral iris is in contact with the trabecular meshwork (TM)</a:t>
            </a:r>
          </a:p>
          <a:p>
            <a:endParaRPr lang="en-US" sz="1600" dirty="0">
              <a:solidFill>
                <a:srgbClr val="0000FF"/>
              </a:solidFill>
            </a:endParaRPr>
          </a:p>
          <a:p>
            <a:r>
              <a:rPr lang="en-US" sz="1600" i="1" dirty="0">
                <a:solidFill>
                  <a:srgbClr val="0000FF"/>
                </a:solidFill>
              </a:rPr>
              <a:t>This contact comes in two basic flavors—what are they?</a:t>
            </a:r>
          </a:p>
          <a:p>
            <a:r>
              <a:rPr lang="en-US" sz="1600" dirty="0">
                <a:solidFill>
                  <a:srgbClr val="0000FF"/>
                </a:solidFill>
              </a:rPr>
              <a:t>--The iris can  </a:t>
            </a:r>
            <a:r>
              <a:rPr lang="en-US" sz="1600" i="1" dirty="0">
                <a:solidFill>
                  <a:srgbClr val="0000FF"/>
                </a:solidFill>
              </a:rPr>
              <a:t>appose</a:t>
            </a:r>
            <a:r>
              <a:rPr lang="en-US" sz="1600" dirty="0">
                <a:solidFill>
                  <a:srgbClr val="0000FF"/>
                </a:solidFill>
              </a:rPr>
              <a:t>  the TM, </a:t>
            </a:r>
            <a:r>
              <a:rPr lang="en-US" sz="1600" dirty="0" err="1">
                <a:solidFill>
                  <a:srgbClr val="0000FF"/>
                </a:solidFill>
              </a:rPr>
              <a:t>ie</a:t>
            </a:r>
            <a:r>
              <a:rPr lang="en-US" sz="1600" dirty="0">
                <a:solidFill>
                  <a:srgbClr val="0000FF"/>
                </a:solidFill>
              </a:rPr>
              <a:t>, touch it without adhering to it</a:t>
            </a:r>
          </a:p>
          <a:p>
            <a:r>
              <a:rPr lang="en-US" sz="1600" dirty="0">
                <a:solidFill>
                  <a:srgbClr val="0000FF"/>
                </a:solidFill>
              </a:rPr>
              <a:t>--The iris can be  </a:t>
            </a:r>
            <a:r>
              <a:rPr lang="en-US" sz="1600" i="1" dirty="0" err="1">
                <a:solidFill>
                  <a:srgbClr val="0000FF"/>
                </a:solidFill>
              </a:rPr>
              <a:t>syneched</a:t>
            </a:r>
            <a:r>
              <a:rPr lang="en-US" sz="1600" i="1" dirty="0">
                <a:solidFill>
                  <a:srgbClr val="0000FF"/>
                </a:solidFill>
              </a:rPr>
              <a:t>*</a:t>
            </a:r>
            <a:r>
              <a:rPr lang="en-US" sz="1600" dirty="0">
                <a:solidFill>
                  <a:srgbClr val="0000FF"/>
                </a:solidFill>
              </a:rPr>
              <a:t>  to the TM, </a:t>
            </a:r>
            <a:r>
              <a:rPr lang="en-US" sz="1600" dirty="0" err="1">
                <a:solidFill>
                  <a:srgbClr val="0000FF"/>
                </a:solidFill>
              </a:rPr>
              <a:t>ie</a:t>
            </a:r>
            <a:r>
              <a:rPr lang="en-US" sz="1600" dirty="0">
                <a:solidFill>
                  <a:srgbClr val="0000FF"/>
                </a:solidFill>
              </a:rPr>
              <a:t>, adhered to it</a:t>
            </a:r>
          </a:p>
        </p:txBody>
      </p:sp>
      <p:sp>
        <p:nvSpPr>
          <p:cNvPr id="3" name="Rectangle 2">
            <a:extLst>
              <a:ext uri="{FF2B5EF4-FFF2-40B4-BE49-F238E27FC236}">
                <a16:creationId xmlns:a16="http://schemas.microsoft.com/office/drawing/2014/main" id="{19A7BEB2-CB9F-4FAF-B24F-2195D3C7A4A5}"/>
              </a:ext>
            </a:extLst>
          </p:cNvPr>
          <p:cNvSpPr/>
          <p:nvPr/>
        </p:nvSpPr>
        <p:spPr>
          <a:xfrm>
            <a:off x="2667000" y="5280184"/>
            <a:ext cx="684212" cy="233362"/>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ectangle 11">
            <a:extLst>
              <a:ext uri="{FF2B5EF4-FFF2-40B4-BE49-F238E27FC236}">
                <a16:creationId xmlns:a16="http://schemas.microsoft.com/office/drawing/2014/main" id="{95CF22B0-2C4E-483B-AA01-4D48CEF2CD97}"/>
              </a:ext>
            </a:extLst>
          </p:cNvPr>
          <p:cNvSpPr/>
          <p:nvPr/>
        </p:nvSpPr>
        <p:spPr>
          <a:xfrm>
            <a:off x="2953508" y="5536978"/>
            <a:ext cx="1008891" cy="233362"/>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TextBox 19">
            <a:extLst>
              <a:ext uri="{FF2B5EF4-FFF2-40B4-BE49-F238E27FC236}">
                <a16:creationId xmlns:a16="http://schemas.microsoft.com/office/drawing/2014/main" id="{7A9DC7F0-B7FE-4B6F-BA5C-01550BB5EDE1}"/>
              </a:ext>
            </a:extLst>
          </p:cNvPr>
          <p:cNvSpPr txBox="1"/>
          <p:nvPr/>
        </p:nvSpPr>
        <p:spPr>
          <a:xfrm>
            <a:off x="2259496" y="189094"/>
            <a:ext cx="4607480" cy="400110"/>
          </a:xfrm>
          <a:prstGeom prst="rect">
            <a:avLst/>
          </a:prstGeom>
          <a:solidFill>
            <a:schemeClr val="accent1">
              <a:lumMod val="60000"/>
              <a:lumOff val="40000"/>
            </a:schemeClr>
          </a:solidFill>
        </p:spPr>
        <p:txBody>
          <a:bodyPr wrap="none" rtlCol="0">
            <a:spAutoFit/>
          </a:bodyPr>
          <a:lstStyle/>
          <a:p>
            <a:pPr algn="ctr"/>
            <a:r>
              <a:rPr lang="en-US" sz="2000" b="1" dirty="0"/>
              <a:t>Secondary Angle Closure Glaucoma</a:t>
            </a:r>
          </a:p>
        </p:txBody>
      </p:sp>
    </p:spTree>
    <p:extLst>
      <p:ext uri="{BB962C8B-B14F-4D97-AF65-F5344CB8AC3E}">
        <p14:creationId xmlns:p14="http://schemas.microsoft.com/office/powerpoint/2010/main" val="3303707656"/>
      </p:ext>
    </p:extLst>
  </p:cSld>
  <p:clrMapOvr>
    <a:masterClrMapping/>
  </p:clrMapOvr>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014" name="Text Box 6"/>
          <p:cNvSpPr txBox="1">
            <a:spLocks noChangeArrowheads="1"/>
          </p:cNvSpPr>
          <p:nvPr/>
        </p:nvSpPr>
        <p:spPr bwMode="auto">
          <a:xfrm>
            <a:off x="533400" y="2356376"/>
            <a:ext cx="1005403"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t>Lens-</a:t>
            </a:r>
          </a:p>
          <a:p>
            <a:pPr algn="ctr" eaLnBrk="1" hangingPunct="1">
              <a:lnSpc>
                <a:spcPct val="80000"/>
              </a:lnSpc>
              <a:spcBef>
                <a:spcPct val="0"/>
              </a:spcBef>
              <a:buClrTx/>
              <a:buSzTx/>
              <a:buFontTx/>
              <a:buNone/>
            </a:pPr>
            <a:r>
              <a:rPr lang="en-US" altLang="en-US" sz="1800" dirty="0"/>
              <a:t>Induced</a:t>
            </a:r>
          </a:p>
        </p:txBody>
      </p:sp>
      <p:sp>
        <p:nvSpPr>
          <p:cNvPr id="43017" name="Text Box 14"/>
          <p:cNvSpPr txBox="1">
            <a:spLocks noChangeArrowheads="1"/>
          </p:cNvSpPr>
          <p:nvPr/>
        </p:nvSpPr>
        <p:spPr bwMode="auto">
          <a:xfrm>
            <a:off x="3026498" y="2365901"/>
            <a:ext cx="1633781"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Aphakic/</a:t>
            </a:r>
          </a:p>
          <a:p>
            <a:pPr algn="ctr" eaLnBrk="1" hangingPunct="1">
              <a:lnSpc>
                <a:spcPct val="80000"/>
              </a:lnSpc>
              <a:spcBef>
                <a:spcPct val="0"/>
              </a:spcBef>
              <a:buClrTx/>
              <a:buSzTx/>
              <a:buFontTx/>
              <a:buNone/>
            </a:pPr>
            <a:r>
              <a:rPr lang="en-US" altLang="en-US" sz="1800" dirty="0" err="1">
                <a:solidFill>
                  <a:schemeClr val="bg1">
                    <a:lumMod val="75000"/>
                  </a:schemeClr>
                </a:solidFill>
              </a:rPr>
              <a:t>Pseudophakic</a:t>
            </a:r>
            <a:endParaRPr lang="en-US" altLang="en-US" sz="1800" dirty="0">
              <a:solidFill>
                <a:schemeClr val="bg1">
                  <a:lumMod val="75000"/>
                </a:schemeClr>
              </a:solidFill>
            </a:endParaRPr>
          </a:p>
        </p:txBody>
      </p:sp>
      <p:sp>
        <p:nvSpPr>
          <p:cNvPr id="43031" name="Text Box 35"/>
          <p:cNvSpPr txBox="1">
            <a:spLocks noChangeArrowheads="1"/>
          </p:cNvSpPr>
          <p:nvPr/>
        </p:nvSpPr>
        <p:spPr bwMode="auto">
          <a:xfrm>
            <a:off x="1190847" y="1295400"/>
            <a:ext cx="2473754"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t>w/ Pupillary Block</a:t>
            </a:r>
          </a:p>
        </p:txBody>
      </p:sp>
      <p:sp>
        <p:nvSpPr>
          <p:cNvPr id="49" name="Rectangle 2">
            <a:extLst>
              <a:ext uri="{FF2B5EF4-FFF2-40B4-BE49-F238E27FC236}">
                <a16:creationId xmlns:a16="http://schemas.microsoft.com/office/drawing/2014/main" id="{240EE5BF-F7D2-4FC8-A5DD-F6B5423153C6}"/>
              </a:ext>
            </a:extLst>
          </p:cNvPr>
          <p:cNvSpPr>
            <a:spLocks noGrp="1" noChangeArrowheads="1"/>
          </p:cNvSpPr>
          <p:nvPr>
            <p:ph type="title"/>
          </p:nvPr>
        </p:nvSpPr>
        <p:spPr>
          <a:xfrm>
            <a:off x="457200" y="304800"/>
            <a:ext cx="7543800" cy="563562"/>
          </a:xfrm>
        </p:spPr>
        <p:txBody>
          <a:bodyPr/>
          <a:lstStyle/>
          <a:p>
            <a:pPr eaLnBrk="1" hangingPunct="1"/>
            <a:r>
              <a:rPr lang="en-US" altLang="en-US" sz="3500" dirty="0"/>
              <a:t>A</a:t>
            </a:r>
          </a:p>
        </p:txBody>
      </p:sp>
      <p:sp>
        <p:nvSpPr>
          <p:cNvPr id="50" name="TextBox 49">
            <a:extLst>
              <a:ext uri="{FF2B5EF4-FFF2-40B4-BE49-F238E27FC236}">
                <a16:creationId xmlns:a16="http://schemas.microsoft.com/office/drawing/2014/main" id="{CF426230-46C8-405C-9015-99EF57762A2E}"/>
              </a:ext>
            </a:extLst>
          </p:cNvPr>
          <p:cNvSpPr txBox="1"/>
          <p:nvPr/>
        </p:nvSpPr>
        <p:spPr>
          <a:xfrm>
            <a:off x="2259496" y="189094"/>
            <a:ext cx="4607480" cy="400110"/>
          </a:xfrm>
          <a:prstGeom prst="rect">
            <a:avLst/>
          </a:prstGeom>
          <a:solidFill>
            <a:schemeClr val="accent1">
              <a:lumMod val="60000"/>
              <a:lumOff val="40000"/>
            </a:schemeClr>
          </a:solidFill>
        </p:spPr>
        <p:txBody>
          <a:bodyPr wrap="none" rtlCol="0">
            <a:spAutoFit/>
          </a:bodyPr>
          <a:lstStyle/>
          <a:p>
            <a:pPr algn="ctr"/>
            <a:r>
              <a:rPr lang="en-US" sz="2000" b="1" dirty="0"/>
              <a:t>Secondary Angle Closure Glaucoma</a:t>
            </a:r>
          </a:p>
        </p:txBody>
      </p:sp>
      <p:sp>
        <p:nvSpPr>
          <p:cNvPr id="2" name="TextBox 1">
            <a:extLst>
              <a:ext uri="{FF2B5EF4-FFF2-40B4-BE49-F238E27FC236}">
                <a16:creationId xmlns:a16="http://schemas.microsoft.com/office/drawing/2014/main" id="{A7E30BEC-923B-4C9A-A856-BDD0D882F6B8}"/>
              </a:ext>
            </a:extLst>
          </p:cNvPr>
          <p:cNvSpPr txBox="1"/>
          <p:nvPr/>
        </p:nvSpPr>
        <p:spPr>
          <a:xfrm>
            <a:off x="887305" y="2844119"/>
            <a:ext cx="1494320" cy="338554"/>
          </a:xfrm>
          <a:prstGeom prst="rect">
            <a:avLst/>
          </a:prstGeom>
          <a:noFill/>
        </p:spPr>
        <p:txBody>
          <a:bodyPr wrap="none" rtlCol="0">
            <a:spAutoFit/>
          </a:bodyPr>
          <a:lstStyle/>
          <a:p>
            <a:r>
              <a:rPr lang="en-US" sz="1600" dirty="0" err="1">
                <a:solidFill>
                  <a:schemeClr val="bg1">
                    <a:lumMod val="75000"/>
                  </a:schemeClr>
                </a:solidFill>
              </a:rPr>
              <a:t>Phacomorphic</a:t>
            </a:r>
            <a:endParaRPr lang="en-US" sz="1600" dirty="0">
              <a:solidFill>
                <a:schemeClr val="bg1">
                  <a:lumMod val="75000"/>
                </a:schemeClr>
              </a:solidFill>
            </a:endParaRPr>
          </a:p>
        </p:txBody>
      </p:sp>
      <p:sp>
        <p:nvSpPr>
          <p:cNvPr id="51" name="TextBox 50">
            <a:extLst>
              <a:ext uri="{FF2B5EF4-FFF2-40B4-BE49-F238E27FC236}">
                <a16:creationId xmlns:a16="http://schemas.microsoft.com/office/drawing/2014/main" id="{156069D4-340B-4160-A336-EBF73557CEE0}"/>
              </a:ext>
            </a:extLst>
          </p:cNvPr>
          <p:cNvSpPr txBox="1"/>
          <p:nvPr/>
        </p:nvSpPr>
        <p:spPr>
          <a:xfrm>
            <a:off x="884725" y="3175578"/>
            <a:ext cx="1519968" cy="338554"/>
          </a:xfrm>
          <a:prstGeom prst="rect">
            <a:avLst/>
          </a:prstGeom>
          <a:noFill/>
        </p:spPr>
        <p:txBody>
          <a:bodyPr wrap="none" rtlCol="0">
            <a:spAutoFit/>
          </a:bodyPr>
          <a:lstStyle/>
          <a:p>
            <a:r>
              <a:rPr lang="en-US" sz="1600" b="1" dirty="0"/>
              <a:t>Ectopia </a:t>
            </a:r>
            <a:r>
              <a:rPr lang="en-US" sz="1600" b="1" dirty="0" err="1"/>
              <a:t>lentis</a:t>
            </a:r>
            <a:endParaRPr lang="en-US" sz="1600" b="1" dirty="0"/>
          </a:p>
        </p:txBody>
      </p:sp>
      <p:cxnSp>
        <p:nvCxnSpPr>
          <p:cNvPr id="71" name="Straight Connector 70">
            <a:extLst>
              <a:ext uri="{FF2B5EF4-FFF2-40B4-BE49-F238E27FC236}">
                <a16:creationId xmlns:a16="http://schemas.microsoft.com/office/drawing/2014/main" id="{C104938D-BA8D-4E39-9D5F-9EE2012F2F3C}"/>
              </a:ext>
            </a:extLst>
          </p:cNvPr>
          <p:cNvCxnSpPr>
            <a:cxnSpLocks/>
          </p:cNvCxnSpPr>
          <p:nvPr/>
        </p:nvCxnSpPr>
        <p:spPr>
          <a:xfrm flipH="1">
            <a:off x="762665" y="3023488"/>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2A7E4E40-472F-4E50-8A7A-45C10FDD7171}"/>
              </a:ext>
            </a:extLst>
          </p:cNvPr>
          <p:cNvCxnSpPr>
            <a:cxnSpLocks/>
          </p:cNvCxnSpPr>
          <p:nvPr/>
        </p:nvCxnSpPr>
        <p:spPr>
          <a:xfrm flipH="1">
            <a:off x="762665" y="3347853"/>
            <a:ext cx="168274"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C3924889-45B9-4383-9C9E-48F0A9C27AD8}"/>
              </a:ext>
            </a:extLst>
          </p:cNvPr>
          <p:cNvCxnSpPr>
            <a:cxnSpLocks/>
          </p:cNvCxnSpPr>
          <p:nvPr/>
        </p:nvCxnSpPr>
        <p:spPr>
          <a:xfrm flipH="1">
            <a:off x="748719" y="2838976"/>
            <a:ext cx="13947" cy="5088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 name="Straight Arrow Connector 5">
            <a:extLst>
              <a:ext uri="{FF2B5EF4-FFF2-40B4-BE49-F238E27FC236}">
                <a16:creationId xmlns:a16="http://schemas.microsoft.com/office/drawing/2014/main" id="{A3439F0C-5143-461F-8F3C-2E830785DEFC}"/>
              </a:ext>
            </a:extLst>
          </p:cNvPr>
          <p:cNvCxnSpPr>
            <a:stCxn id="50" idx="2"/>
          </p:cNvCxnSpPr>
          <p:nvPr/>
        </p:nvCxnSpPr>
        <p:spPr>
          <a:xfrm flipH="1">
            <a:off x="2971800" y="589204"/>
            <a:ext cx="1591436" cy="706196"/>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6" name="Straight Arrow Connector 25">
            <a:extLst>
              <a:ext uri="{FF2B5EF4-FFF2-40B4-BE49-F238E27FC236}">
                <a16:creationId xmlns:a16="http://schemas.microsoft.com/office/drawing/2014/main" id="{B70E0124-9B84-41A5-8D84-A66B7838A706}"/>
              </a:ext>
            </a:extLst>
          </p:cNvPr>
          <p:cNvCxnSpPr>
            <a:cxnSpLocks/>
          </p:cNvCxnSpPr>
          <p:nvPr/>
        </p:nvCxnSpPr>
        <p:spPr>
          <a:xfrm flipH="1">
            <a:off x="1159539" y="1828800"/>
            <a:ext cx="1290435" cy="478059"/>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8" name="Straight Arrow Connector 27">
            <a:extLst>
              <a:ext uri="{FF2B5EF4-FFF2-40B4-BE49-F238E27FC236}">
                <a16:creationId xmlns:a16="http://schemas.microsoft.com/office/drawing/2014/main" id="{567A4249-5C59-4416-8A8E-1C35913900AB}"/>
              </a:ext>
            </a:extLst>
          </p:cNvPr>
          <p:cNvCxnSpPr>
            <a:cxnSpLocks/>
          </p:cNvCxnSpPr>
          <p:nvPr/>
        </p:nvCxnSpPr>
        <p:spPr>
          <a:xfrm>
            <a:off x="2449973" y="1832208"/>
            <a:ext cx="1268784"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21" name="Straight Arrow Connector 20">
            <a:extLst>
              <a:ext uri="{FF2B5EF4-FFF2-40B4-BE49-F238E27FC236}">
                <a16:creationId xmlns:a16="http://schemas.microsoft.com/office/drawing/2014/main" id="{5E33AEB6-AB6B-4304-B44B-E14BDAECF20A}"/>
              </a:ext>
            </a:extLst>
          </p:cNvPr>
          <p:cNvCxnSpPr>
            <a:cxnSpLocks/>
          </p:cNvCxnSpPr>
          <p:nvPr/>
        </p:nvCxnSpPr>
        <p:spPr>
          <a:xfrm>
            <a:off x="4572000" y="589204"/>
            <a:ext cx="1600200" cy="706196"/>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18" name="Text Box 36">
            <a:extLst>
              <a:ext uri="{FF2B5EF4-FFF2-40B4-BE49-F238E27FC236}">
                <a16:creationId xmlns:a16="http://schemas.microsoft.com/office/drawing/2014/main" id="{362B1808-42BE-4D1C-894B-40BD72FCD11D}"/>
              </a:ext>
            </a:extLst>
          </p:cNvPr>
          <p:cNvSpPr txBox="1">
            <a:spLocks noChangeArrowheads="1"/>
          </p:cNvSpPr>
          <p:nvPr/>
        </p:nvSpPr>
        <p:spPr bwMode="auto">
          <a:xfrm>
            <a:off x="5181600" y="1295400"/>
            <a:ext cx="2630848" cy="430887"/>
          </a:xfrm>
          <a:prstGeom prst="rect">
            <a:avLst/>
          </a:prstGeom>
          <a:noFill/>
          <a:ln w="952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solidFill>
                  <a:schemeClr val="bg1">
                    <a:lumMod val="75000"/>
                  </a:schemeClr>
                </a:solidFill>
              </a:rPr>
              <a:t>w/o Pupillary Block</a:t>
            </a:r>
          </a:p>
        </p:txBody>
      </p:sp>
      <p:sp>
        <p:nvSpPr>
          <p:cNvPr id="19" name="TextBox 18">
            <a:extLst>
              <a:ext uri="{FF2B5EF4-FFF2-40B4-BE49-F238E27FC236}">
                <a16:creationId xmlns:a16="http://schemas.microsoft.com/office/drawing/2014/main" id="{20F14707-6AB2-4CFA-894D-0A3851B594EA}"/>
              </a:ext>
            </a:extLst>
          </p:cNvPr>
          <p:cNvSpPr txBox="1"/>
          <p:nvPr/>
        </p:nvSpPr>
        <p:spPr>
          <a:xfrm>
            <a:off x="381000" y="3581400"/>
            <a:ext cx="7315200" cy="2800767"/>
          </a:xfrm>
          <a:prstGeom prst="rect">
            <a:avLst/>
          </a:prstGeom>
          <a:solidFill>
            <a:srgbClr val="FF99FF"/>
          </a:solidFill>
        </p:spPr>
        <p:txBody>
          <a:bodyPr wrap="square" rtlCol="0">
            <a:spAutoFit/>
          </a:bodyPr>
          <a:lstStyle/>
          <a:p>
            <a:r>
              <a:rPr lang="en-US" sz="1600" i="1" dirty="0">
                <a:solidFill>
                  <a:schemeClr val="bg1">
                    <a:lumMod val="50000"/>
                  </a:schemeClr>
                </a:solidFill>
              </a:rPr>
              <a:t>What is </a:t>
            </a:r>
            <a:r>
              <a:rPr lang="en-US" sz="1600" dirty="0">
                <a:solidFill>
                  <a:schemeClr val="bg1">
                    <a:lumMod val="50000"/>
                  </a:schemeClr>
                </a:solidFill>
              </a:rPr>
              <a:t>ectopia </a:t>
            </a:r>
            <a:r>
              <a:rPr lang="en-US" sz="1600" dirty="0" err="1">
                <a:solidFill>
                  <a:schemeClr val="bg1">
                    <a:lumMod val="50000"/>
                  </a:schemeClr>
                </a:solidFill>
              </a:rPr>
              <a:t>lentis</a:t>
            </a:r>
            <a:r>
              <a:rPr lang="en-US" sz="1600" i="1" dirty="0">
                <a:solidFill>
                  <a:schemeClr val="bg1">
                    <a:lumMod val="50000"/>
                  </a:schemeClr>
                </a:solidFill>
              </a:rPr>
              <a:t>?</a:t>
            </a:r>
          </a:p>
          <a:p>
            <a:r>
              <a:rPr lang="en-US" sz="1600" dirty="0">
                <a:solidFill>
                  <a:schemeClr val="bg1">
                    <a:lumMod val="50000"/>
                  </a:schemeClr>
                </a:solidFill>
              </a:rPr>
              <a:t>Displacement of the lens from its normal anatomic position</a:t>
            </a:r>
          </a:p>
          <a:p>
            <a:endParaRPr lang="en-US" sz="1600" dirty="0">
              <a:solidFill>
                <a:schemeClr val="bg1">
                  <a:lumMod val="50000"/>
                </a:schemeClr>
              </a:solidFill>
            </a:endParaRPr>
          </a:p>
          <a:p>
            <a:r>
              <a:rPr lang="en-US" sz="1600" i="1" dirty="0">
                <a:solidFill>
                  <a:schemeClr val="bg1">
                    <a:lumMod val="50000"/>
                  </a:schemeClr>
                </a:solidFill>
              </a:rPr>
              <a:t>With regard to lens ‘displacement’—what do the following terms mean?</a:t>
            </a:r>
          </a:p>
          <a:p>
            <a:r>
              <a:rPr lang="en-US" sz="1600" i="1" dirty="0">
                <a:solidFill>
                  <a:schemeClr val="bg1">
                    <a:lumMod val="50000"/>
                  </a:schemeClr>
                </a:solidFill>
              </a:rPr>
              <a:t>--</a:t>
            </a:r>
            <a:r>
              <a:rPr lang="en-US" sz="1600" i="1" dirty="0" err="1">
                <a:solidFill>
                  <a:schemeClr val="bg1">
                    <a:lumMod val="50000"/>
                  </a:schemeClr>
                </a:solidFill>
              </a:rPr>
              <a:t>Sublux</a:t>
            </a:r>
            <a:r>
              <a:rPr lang="en-US" sz="1600" i="1" dirty="0">
                <a:solidFill>
                  <a:schemeClr val="bg1">
                    <a:lumMod val="50000"/>
                  </a:schemeClr>
                </a:solidFill>
              </a:rPr>
              <a:t>(at)ed: </a:t>
            </a:r>
            <a:r>
              <a:rPr lang="en-US" sz="1600" dirty="0">
                <a:solidFill>
                  <a:schemeClr val="bg1">
                    <a:lumMod val="50000"/>
                  </a:schemeClr>
                </a:solidFill>
              </a:rPr>
              <a:t>The lens is partially displaced, but remains in the ‘general area’</a:t>
            </a:r>
          </a:p>
          <a:p>
            <a:r>
              <a:rPr lang="en-US" sz="1600" i="1" dirty="0">
                <a:solidFill>
                  <a:schemeClr val="bg1">
                    <a:lumMod val="50000"/>
                  </a:schemeClr>
                </a:solidFill>
              </a:rPr>
              <a:t>--Lux(at)ed: </a:t>
            </a:r>
            <a:r>
              <a:rPr lang="en-US" sz="1600" dirty="0">
                <a:solidFill>
                  <a:schemeClr val="bg1">
                    <a:lumMod val="50000"/>
                  </a:schemeClr>
                </a:solidFill>
              </a:rPr>
              <a:t>The lens is dislocated—completely removed from the pupillary aperture. All zonular attachments have been disrupted.</a:t>
            </a:r>
          </a:p>
          <a:p>
            <a:endParaRPr lang="en-US" sz="1600" i="1" dirty="0">
              <a:solidFill>
                <a:schemeClr val="bg1">
                  <a:lumMod val="50000"/>
                </a:schemeClr>
              </a:solidFill>
            </a:endParaRPr>
          </a:p>
          <a:p>
            <a:r>
              <a:rPr lang="en-US" sz="1600" i="1" dirty="0">
                <a:solidFill>
                  <a:schemeClr val="bg1">
                    <a:lumMod val="50000"/>
                  </a:schemeClr>
                </a:solidFill>
              </a:rPr>
              <a:t>How does ectopia </a:t>
            </a:r>
            <a:r>
              <a:rPr lang="en-US" sz="1600" i="1" dirty="0" err="1">
                <a:solidFill>
                  <a:schemeClr val="bg1">
                    <a:lumMod val="50000"/>
                  </a:schemeClr>
                </a:solidFill>
              </a:rPr>
              <a:t>lentis</a:t>
            </a:r>
            <a:r>
              <a:rPr lang="en-US" sz="1600" i="1" dirty="0">
                <a:solidFill>
                  <a:schemeClr val="bg1">
                    <a:lumMod val="50000"/>
                  </a:schemeClr>
                </a:solidFill>
              </a:rPr>
              <a:t> lead to pupillary block and ACG?</a:t>
            </a:r>
          </a:p>
          <a:p>
            <a:r>
              <a:rPr lang="en-US" sz="1600" dirty="0">
                <a:solidFill>
                  <a:schemeClr val="bg1">
                    <a:lumMod val="50000"/>
                  </a:schemeClr>
                </a:solidFill>
              </a:rPr>
              <a:t>By allowing the displaced lens to move into and blocks the pupil, producing the pressure gradient, with subsequent iris </a:t>
            </a:r>
            <a:r>
              <a:rPr lang="en-US" sz="1600" dirty="0" err="1">
                <a:solidFill>
                  <a:schemeClr val="bg1">
                    <a:lumMod val="50000"/>
                  </a:schemeClr>
                </a:solidFill>
              </a:rPr>
              <a:t>bombé</a:t>
            </a:r>
            <a:r>
              <a:rPr lang="en-US" sz="1600" dirty="0">
                <a:solidFill>
                  <a:schemeClr val="bg1">
                    <a:lumMod val="50000"/>
                  </a:schemeClr>
                </a:solidFill>
              </a:rPr>
              <a:t> and angle closure</a:t>
            </a:r>
          </a:p>
        </p:txBody>
      </p:sp>
      <p:sp>
        <p:nvSpPr>
          <p:cNvPr id="23" name="TextBox 22">
            <a:extLst>
              <a:ext uri="{FF2B5EF4-FFF2-40B4-BE49-F238E27FC236}">
                <a16:creationId xmlns:a16="http://schemas.microsoft.com/office/drawing/2014/main" id="{798926ED-3FC5-4F3C-B080-E06F6EB1FF50}"/>
              </a:ext>
            </a:extLst>
          </p:cNvPr>
          <p:cNvSpPr txBox="1"/>
          <p:nvPr/>
        </p:nvSpPr>
        <p:spPr>
          <a:xfrm>
            <a:off x="2388280" y="2821634"/>
            <a:ext cx="6541623" cy="1384995"/>
          </a:xfrm>
          <a:prstGeom prst="rect">
            <a:avLst/>
          </a:prstGeom>
          <a:solidFill>
            <a:schemeClr val="accent1">
              <a:lumMod val="40000"/>
              <a:lumOff val="60000"/>
            </a:schemeClr>
          </a:solidFill>
        </p:spPr>
        <p:txBody>
          <a:bodyPr wrap="square" rtlCol="0">
            <a:spAutoFit/>
          </a:bodyPr>
          <a:lstStyle/>
          <a:p>
            <a:r>
              <a:rPr lang="en-US" sz="1400" i="1" dirty="0">
                <a:solidFill>
                  <a:srgbClr val="0000FF"/>
                </a:solidFill>
              </a:rPr>
              <a:t>In a few words, how would you describe the shape of a </a:t>
            </a:r>
            <a:r>
              <a:rPr lang="en-US" sz="1400" i="1" dirty="0" err="1">
                <a:solidFill>
                  <a:srgbClr val="0000FF"/>
                </a:solidFill>
              </a:rPr>
              <a:t>microspherophakic</a:t>
            </a:r>
            <a:r>
              <a:rPr lang="en-US" sz="1400" i="1" dirty="0">
                <a:solidFill>
                  <a:srgbClr val="0000FF"/>
                </a:solidFill>
              </a:rPr>
              <a:t> lens?</a:t>
            </a:r>
          </a:p>
          <a:p>
            <a:r>
              <a:rPr lang="en-US" sz="1400" dirty="0">
                <a:solidFill>
                  <a:srgbClr val="0000FF"/>
                </a:solidFill>
              </a:rPr>
              <a:t>The name says it all: the lens is small (‘micro’) and round (‘</a:t>
            </a:r>
            <a:r>
              <a:rPr lang="en-US" sz="1400" dirty="0" err="1">
                <a:solidFill>
                  <a:srgbClr val="0000FF"/>
                </a:solidFill>
              </a:rPr>
              <a:t>sphero</a:t>
            </a:r>
            <a:r>
              <a:rPr lang="en-US" sz="1400" dirty="0">
                <a:solidFill>
                  <a:srgbClr val="0000FF"/>
                </a:solidFill>
              </a:rPr>
              <a:t>’)</a:t>
            </a:r>
          </a:p>
          <a:p>
            <a:endParaRPr lang="en-US" sz="1400" dirty="0">
              <a:solidFill>
                <a:srgbClr val="0000FF"/>
              </a:solidFill>
            </a:endParaRPr>
          </a:p>
          <a:p>
            <a:r>
              <a:rPr lang="en-US" sz="1400" i="1" dirty="0">
                <a:solidFill>
                  <a:srgbClr val="0000FF"/>
                </a:solidFill>
              </a:rPr>
              <a:t>What common slit-lamp observation owes to the lens’ small size?</a:t>
            </a:r>
          </a:p>
          <a:p>
            <a:r>
              <a:rPr lang="en-US" sz="1400" dirty="0">
                <a:solidFill>
                  <a:srgbClr val="0000FF"/>
                </a:solidFill>
              </a:rPr>
              <a:t>Typically, the entirety of the lens equator can be seen in the pupillary aperture when the </a:t>
            </a:r>
            <a:r>
              <a:rPr lang="en-US" sz="1400" dirty="0" err="1">
                <a:solidFill>
                  <a:srgbClr val="0000FF"/>
                </a:solidFill>
              </a:rPr>
              <a:t>pt</a:t>
            </a:r>
            <a:r>
              <a:rPr lang="en-US" sz="1400" dirty="0">
                <a:solidFill>
                  <a:srgbClr val="0000FF"/>
                </a:solidFill>
              </a:rPr>
              <a:t> is widely dilated</a:t>
            </a:r>
          </a:p>
        </p:txBody>
      </p:sp>
      <p:sp>
        <p:nvSpPr>
          <p:cNvPr id="22" name="Oval 21">
            <a:extLst>
              <a:ext uri="{FF2B5EF4-FFF2-40B4-BE49-F238E27FC236}">
                <a16:creationId xmlns:a16="http://schemas.microsoft.com/office/drawing/2014/main" id="{A8B47573-D3D9-4D47-9E08-BED8FABB2FE0}"/>
              </a:ext>
            </a:extLst>
          </p:cNvPr>
          <p:cNvSpPr/>
          <p:nvPr/>
        </p:nvSpPr>
        <p:spPr>
          <a:xfrm>
            <a:off x="808522" y="3093379"/>
            <a:ext cx="1641452" cy="533397"/>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442037545"/>
      </p:ext>
    </p:extLst>
  </p:cSld>
  <p:clrMapOvr>
    <a:masterClrMapping/>
  </p:clrMapOvr>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p:cNvSpPr>
            <a:spLocks noGrp="1"/>
          </p:cNvSpPr>
          <p:nvPr>
            <p:ph type="sldNum" sz="quarter" idx="12"/>
          </p:nvPr>
        </p:nvSpPr>
        <p:spPr/>
        <p:txBody>
          <a:bodyPr/>
          <a:lstStyle/>
          <a:p>
            <a:fld id="{67B4125B-27D3-4108-911E-4780F3F2CD00}" type="slidenum">
              <a:rPr lang="en-US" altLang="en-US" smtClean="0"/>
              <a:pPr/>
              <a:t>81</a:t>
            </a:fld>
            <a:endParaRPr lang="en-US" altLang="en-US"/>
          </a:p>
        </p:txBody>
      </p:sp>
      <p:pic>
        <p:nvPicPr>
          <p:cNvPr id="5" name="Picture 4"/>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638300" y="1752600"/>
            <a:ext cx="5867400" cy="3911600"/>
          </a:xfrm>
          <a:prstGeom prst="rect">
            <a:avLst/>
          </a:prstGeom>
        </p:spPr>
      </p:pic>
      <p:sp>
        <p:nvSpPr>
          <p:cNvPr id="7" name="TextBox 6"/>
          <p:cNvSpPr txBox="1"/>
          <p:nvPr/>
        </p:nvSpPr>
        <p:spPr>
          <a:xfrm>
            <a:off x="555526" y="5681246"/>
            <a:ext cx="8032968" cy="338554"/>
          </a:xfrm>
          <a:prstGeom prst="rect">
            <a:avLst/>
          </a:prstGeom>
          <a:noFill/>
        </p:spPr>
        <p:txBody>
          <a:bodyPr wrap="none" rtlCol="0">
            <a:spAutoFit/>
          </a:bodyPr>
          <a:lstStyle/>
          <a:p>
            <a:pPr algn="ctr"/>
            <a:r>
              <a:rPr lang="en-US" sz="1600" dirty="0" err="1"/>
              <a:t>Microspherophakia</a:t>
            </a:r>
            <a:r>
              <a:rPr lang="en-US" sz="1600" dirty="0"/>
              <a:t>. With mydriasis, the lens is able to fit through the pupillary aperture</a:t>
            </a:r>
          </a:p>
        </p:txBody>
      </p:sp>
      <p:sp>
        <p:nvSpPr>
          <p:cNvPr id="8" name="TextBox 7">
            <a:extLst>
              <a:ext uri="{FF2B5EF4-FFF2-40B4-BE49-F238E27FC236}">
                <a16:creationId xmlns:a16="http://schemas.microsoft.com/office/drawing/2014/main" id="{4686EDCA-8923-41CD-BE61-0156CF0C0C46}"/>
              </a:ext>
            </a:extLst>
          </p:cNvPr>
          <p:cNvSpPr txBox="1"/>
          <p:nvPr/>
        </p:nvSpPr>
        <p:spPr>
          <a:xfrm>
            <a:off x="2259496" y="189094"/>
            <a:ext cx="4607480" cy="400110"/>
          </a:xfrm>
          <a:prstGeom prst="rect">
            <a:avLst/>
          </a:prstGeom>
          <a:solidFill>
            <a:schemeClr val="accent1">
              <a:lumMod val="60000"/>
              <a:lumOff val="40000"/>
            </a:schemeClr>
          </a:solidFill>
        </p:spPr>
        <p:txBody>
          <a:bodyPr wrap="none" rtlCol="0">
            <a:spAutoFit/>
          </a:bodyPr>
          <a:lstStyle/>
          <a:p>
            <a:pPr algn="ctr"/>
            <a:r>
              <a:rPr lang="en-US" sz="2000" b="1" dirty="0"/>
              <a:t>Secondary Angle Closure Glaucoma</a:t>
            </a:r>
          </a:p>
        </p:txBody>
      </p:sp>
    </p:spTree>
    <p:extLst>
      <p:ext uri="{BB962C8B-B14F-4D97-AF65-F5344CB8AC3E}">
        <p14:creationId xmlns:p14="http://schemas.microsoft.com/office/powerpoint/2010/main" val="3453605814"/>
      </p:ext>
    </p:extLst>
  </p:cSld>
  <p:clrMapOvr>
    <a:masterClrMapping/>
  </p:clrMapOvr>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014" name="Text Box 6"/>
          <p:cNvSpPr txBox="1">
            <a:spLocks noChangeArrowheads="1"/>
          </p:cNvSpPr>
          <p:nvPr/>
        </p:nvSpPr>
        <p:spPr bwMode="auto">
          <a:xfrm>
            <a:off x="533400" y="2356376"/>
            <a:ext cx="1005403"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t>Lens-</a:t>
            </a:r>
          </a:p>
          <a:p>
            <a:pPr algn="ctr" eaLnBrk="1" hangingPunct="1">
              <a:lnSpc>
                <a:spcPct val="80000"/>
              </a:lnSpc>
              <a:spcBef>
                <a:spcPct val="0"/>
              </a:spcBef>
              <a:buClrTx/>
              <a:buSzTx/>
              <a:buFontTx/>
              <a:buNone/>
            </a:pPr>
            <a:r>
              <a:rPr lang="en-US" altLang="en-US" sz="1800" dirty="0"/>
              <a:t>Induced</a:t>
            </a:r>
          </a:p>
        </p:txBody>
      </p:sp>
      <p:sp>
        <p:nvSpPr>
          <p:cNvPr id="43017" name="Text Box 14"/>
          <p:cNvSpPr txBox="1">
            <a:spLocks noChangeArrowheads="1"/>
          </p:cNvSpPr>
          <p:nvPr/>
        </p:nvSpPr>
        <p:spPr bwMode="auto">
          <a:xfrm>
            <a:off x="3026498" y="2365901"/>
            <a:ext cx="1633781"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Aphakic/</a:t>
            </a:r>
          </a:p>
          <a:p>
            <a:pPr algn="ctr" eaLnBrk="1" hangingPunct="1">
              <a:lnSpc>
                <a:spcPct val="80000"/>
              </a:lnSpc>
              <a:spcBef>
                <a:spcPct val="0"/>
              </a:spcBef>
              <a:buClrTx/>
              <a:buSzTx/>
              <a:buFontTx/>
              <a:buNone/>
            </a:pPr>
            <a:r>
              <a:rPr lang="en-US" altLang="en-US" sz="1800" dirty="0" err="1">
                <a:solidFill>
                  <a:schemeClr val="bg1">
                    <a:lumMod val="75000"/>
                  </a:schemeClr>
                </a:solidFill>
              </a:rPr>
              <a:t>Pseudophakic</a:t>
            </a:r>
            <a:endParaRPr lang="en-US" altLang="en-US" sz="1800" dirty="0">
              <a:solidFill>
                <a:schemeClr val="bg1">
                  <a:lumMod val="75000"/>
                </a:schemeClr>
              </a:solidFill>
            </a:endParaRPr>
          </a:p>
        </p:txBody>
      </p:sp>
      <p:sp>
        <p:nvSpPr>
          <p:cNvPr id="43031" name="Text Box 35"/>
          <p:cNvSpPr txBox="1">
            <a:spLocks noChangeArrowheads="1"/>
          </p:cNvSpPr>
          <p:nvPr/>
        </p:nvSpPr>
        <p:spPr bwMode="auto">
          <a:xfrm>
            <a:off x="1190847" y="1295400"/>
            <a:ext cx="2473754"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t>w/ Pupillary Block</a:t>
            </a:r>
          </a:p>
        </p:txBody>
      </p:sp>
      <p:sp>
        <p:nvSpPr>
          <p:cNvPr id="49" name="Rectangle 2">
            <a:extLst>
              <a:ext uri="{FF2B5EF4-FFF2-40B4-BE49-F238E27FC236}">
                <a16:creationId xmlns:a16="http://schemas.microsoft.com/office/drawing/2014/main" id="{240EE5BF-F7D2-4FC8-A5DD-F6B5423153C6}"/>
              </a:ext>
            </a:extLst>
          </p:cNvPr>
          <p:cNvSpPr>
            <a:spLocks noGrp="1" noChangeArrowheads="1"/>
          </p:cNvSpPr>
          <p:nvPr>
            <p:ph type="title"/>
          </p:nvPr>
        </p:nvSpPr>
        <p:spPr>
          <a:xfrm>
            <a:off x="457200" y="304800"/>
            <a:ext cx="7543800" cy="563562"/>
          </a:xfrm>
        </p:spPr>
        <p:txBody>
          <a:bodyPr/>
          <a:lstStyle/>
          <a:p>
            <a:pPr eaLnBrk="1" hangingPunct="1"/>
            <a:r>
              <a:rPr lang="en-US" altLang="en-US" sz="3500" dirty="0"/>
              <a:t>Q</a:t>
            </a:r>
          </a:p>
        </p:txBody>
      </p:sp>
      <p:sp>
        <p:nvSpPr>
          <p:cNvPr id="50" name="TextBox 49">
            <a:extLst>
              <a:ext uri="{FF2B5EF4-FFF2-40B4-BE49-F238E27FC236}">
                <a16:creationId xmlns:a16="http://schemas.microsoft.com/office/drawing/2014/main" id="{CF426230-46C8-405C-9015-99EF57762A2E}"/>
              </a:ext>
            </a:extLst>
          </p:cNvPr>
          <p:cNvSpPr txBox="1"/>
          <p:nvPr/>
        </p:nvSpPr>
        <p:spPr>
          <a:xfrm>
            <a:off x="2259496" y="189094"/>
            <a:ext cx="4607480" cy="400110"/>
          </a:xfrm>
          <a:prstGeom prst="rect">
            <a:avLst/>
          </a:prstGeom>
          <a:solidFill>
            <a:schemeClr val="accent1">
              <a:lumMod val="60000"/>
              <a:lumOff val="40000"/>
            </a:schemeClr>
          </a:solidFill>
        </p:spPr>
        <p:txBody>
          <a:bodyPr wrap="none" rtlCol="0">
            <a:spAutoFit/>
          </a:bodyPr>
          <a:lstStyle/>
          <a:p>
            <a:pPr algn="ctr"/>
            <a:r>
              <a:rPr lang="en-US" sz="2000" b="1" dirty="0"/>
              <a:t>Secondary Angle Closure Glaucoma</a:t>
            </a:r>
          </a:p>
        </p:txBody>
      </p:sp>
      <p:sp>
        <p:nvSpPr>
          <p:cNvPr id="2" name="TextBox 1">
            <a:extLst>
              <a:ext uri="{FF2B5EF4-FFF2-40B4-BE49-F238E27FC236}">
                <a16:creationId xmlns:a16="http://schemas.microsoft.com/office/drawing/2014/main" id="{A7E30BEC-923B-4C9A-A856-BDD0D882F6B8}"/>
              </a:ext>
            </a:extLst>
          </p:cNvPr>
          <p:cNvSpPr txBox="1"/>
          <p:nvPr/>
        </p:nvSpPr>
        <p:spPr>
          <a:xfrm>
            <a:off x="887305" y="2844119"/>
            <a:ext cx="1494320" cy="338554"/>
          </a:xfrm>
          <a:prstGeom prst="rect">
            <a:avLst/>
          </a:prstGeom>
          <a:noFill/>
        </p:spPr>
        <p:txBody>
          <a:bodyPr wrap="none" rtlCol="0">
            <a:spAutoFit/>
          </a:bodyPr>
          <a:lstStyle/>
          <a:p>
            <a:r>
              <a:rPr lang="en-US" sz="1600" dirty="0" err="1">
                <a:solidFill>
                  <a:schemeClr val="bg1">
                    <a:lumMod val="75000"/>
                  </a:schemeClr>
                </a:solidFill>
              </a:rPr>
              <a:t>Phacomorphic</a:t>
            </a:r>
            <a:endParaRPr lang="en-US" sz="1600" dirty="0">
              <a:solidFill>
                <a:schemeClr val="bg1">
                  <a:lumMod val="75000"/>
                </a:schemeClr>
              </a:solidFill>
            </a:endParaRPr>
          </a:p>
        </p:txBody>
      </p:sp>
      <p:sp>
        <p:nvSpPr>
          <p:cNvPr id="51" name="TextBox 50">
            <a:extLst>
              <a:ext uri="{FF2B5EF4-FFF2-40B4-BE49-F238E27FC236}">
                <a16:creationId xmlns:a16="http://schemas.microsoft.com/office/drawing/2014/main" id="{156069D4-340B-4160-A336-EBF73557CEE0}"/>
              </a:ext>
            </a:extLst>
          </p:cNvPr>
          <p:cNvSpPr txBox="1"/>
          <p:nvPr/>
        </p:nvSpPr>
        <p:spPr>
          <a:xfrm>
            <a:off x="884725" y="3175578"/>
            <a:ext cx="1519968" cy="338554"/>
          </a:xfrm>
          <a:prstGeom prst="rect">
            <a:avLst/>
          </a:prstGeom>
          <a:noFill/>
        </p:spPr>
        <p:txBody>
          <a:bodyPr wrap="none" rtlCol="0">
            <a:spAutoFit/>
          </a:bodyPr>
          <a:lstStyle/>
          <a:p>
            <a:r>
              <a:rPr lang="en-US" sz="1600" b="1" dirty="0"/>
              <a:t>Ectopia </a:t>
            </a:r>
            <a:r>
              <a:rPr lang="en-US" sz="1600" b="1" dirty="0" err="1"/>
              <a:t>lentis</a:t>
            </a:r>
            <a:endParaRPr lang="en-US" sz="1600" b="1" dirty="0"/>
          </a:p>
        </p:txBody>
      </p:sp>
      <p:cxnSp>
        <p:nvCxnSpPr>
          <p:cNvPr id="71" name="Straight Connector 70">
            <a:extLst>
              <a:ext uri="{FF2B5EF4-FFF2-40B4-BE49-F238E27FC236}">
                <a16:creationId xmlns:a16="http://schemas.microsoft.com/office/drawing/2014/main" id="{C104938D-BA8D-4E39-9D5F-9EE2012F2F3C}"/>
              </a:ext>
            </a:extLst>
          </p:cNvPr>
          <p:cNvCxnSpPr>
            <a:cxnSpLocks/>
          </p:cNvCxnSpPr>
          <p:nvPr/>
        </p:nvCxnSpPr>
        <p:spPr>
          <a:xfrm flipH="1">
            <a:off x="762665" y="3023488"/>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2A7E4E40-472F-4E50-8A7A-45C10FDD7171}"/>
              </a:ext>
            </a:extLst>
          </p:cNvPr>
          <p:cNvCxnSpPr>
            <a:cxnSpLocks/>
          </p:cNvCxnSpPr>
          <p:nvPr/>
        </p:nvCxnSpPr>
        <p:spPr>
          <a:xfrm flipH="1">
            <a:off x="762665" y="3347853"/>
            <a:ext cx="168274"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C3924889-45B9-4383-9C9E-48F0A9C27AD8}"/>
              </a:ext>
            </a:extLst>
          </p:cNvPr>
          <p:cNvCxnSpPr>
            <a:cxnSpLocks/>
          </p:cNvCxnSpPr>
          <p:nvPr/>
        </p:nvCxnSpPr>
        <p:spPr>
          <a:xfrm flipH="1">
            <a:off x="748719" y="2838976"/>
            <a:ext cx="13947" cy="5088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 name="Straight Arrow Connector 5">
            <a:extLst>
              <a:ext uri="{FF2B5EF4-FFF2-40B4-BE49-F238E27FC236}">
                <a16:creationId xmlns:a16="http://schemas.microsoft.com/office/drawing/2014/main" id="{A3439F0C-5143-461F-8F3C-2E830785DEFC}"/>
              </a:ext>
            </a:extLst>
          </p:cNvPr>
          <p:cNvCxnSpPr>
            <a:stCxn id="50" idx="2"/>
          </p:cNvCxnSpPr>
          <p:nvPr/>
        </p:nvCxnSpPr>
        <p:spPr>
          <a:xfrm flipH="1">
            <a:off x="2971800" y="589204"/>
            <a:ext cx="1591436" cy="706196"/>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6" name="Straight Arrow Connector 25">
            <a:extLst>
              <a:ext uri="{FF2B5EF4-FFF2-40B4-BE49-F238E27FC236}">
                <a16:creationId xmlns:a16="http://schemas.microsoft.com/office/drawing/2014/main" id="{B70E0124-9B84-41A5-8D84-A66B7838A706}"/>
              </a:ext>
            </a:extLst>
          </p:cNvPr>
          <p:cNvCxnSpPr>
            <a:cxnSpLocks/>
          </p:cNvCxnSpPr>
          <p:nvPr/>
        </p:nvCxnSpPr>
        <p:spPr>
          <a:xfrm flipH="1">
            <a:off x="1159539" y="1828800"/>
            <a:ext cx="1290435" cy="478059"/>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8" name="Straight Arrow Connector 27">
            <a:extLst>
              <a:ext uri="{FF2B5EF4-FFF2-40B4-BE49-F238E27FC236}">
                <a16:creationId xmlns:a16="http://schemas.microsoft.com/office/drawing/2014/main" id="{567A4249-5C59-4416-8A8E-1C35913900AB}"/>
              </a:ext>
            </a:extLst>
          </p:cNvPr>
          <p:cNvCxnSpPr>
            <a:cxnSpLocks/>
          </p:cNvCxnSpPr>
          <p:nvPr/>
        </p:nvCxnSpPr>
        <p:spPr>
          <a:xfrm>
            <a:off x="2449973" y="1832208"/>
            <a:ext cx="1268784"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21" name="Straight Arrow Connector 20">
            <a:extLst>
              <a:ext uri="{FF2B5EF4-FFF2-40B4-BE49-F238E27FC236}">
                <a16:creationId xmlns:a16="http://schemas.microsoft.com/office/drawing/2014/main" id="{5E33AEB6-AB6B-4304-B44B-E14BDAECF20A}"/>
              </a:ext>
            </a:extLst>
          </p:cNvPr>
          <p:cNvCxnSpPr>
            <a:cxnSpLocks/>
          </p:cNvCxnSpPr>
          <p:nvPr/>
        </p:nvCxnSpPr>
        <p:spPr>
          <a:xfrm>
            <a:off x="4572000" y="589204"/>
            <a:ext cx="1600200" cy="706196"/>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18" name="Text Box 36">
            <a:extLst>
              <a:ext uri="{FF2B5EF4-FFF2-40B4-BE49-F238E27FC236}">
                <a16:creationId xmlns:a16="http://schemas.microsoft.com/office/drawing/2014/main" id="{362B1808-42BE-4D1C-894B-40BD72FCD11D}"/>
              </a:ext>
            </a:extLst>
          </p:cNvPr>
          <p:cNvSpPr txBox="1">
            <a:spLocks noChangeArrowheads="1"/>
          </p:cNvSpPr>
          <p:nvPr/>
        </p:nvSpPr>
        <p:spPr bwMode="auto">
          <a:xfrm>
            <a:off x="5181600" y="1295400"/>
            <a:ext cx="2630848" cy="430887"/>
          </a:xfrm>
          <a:prstGeom prst="rect">
            <a:avLst/>
          </a:prstGeom>
          <a:noFill/>
          <a:ln w="952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solidFill>
                  <a:schemeClr val="bg1">
                    <a:lumMod val="75000"/>
                  </a:schemeClr>
                </a:solidFill>
              </a:rPr>
              <a:t>w/o Pupillary Block</a:t>
            </a:r>
          </a:p>
        </p:txBody>
      </p:sp>
      <p:sp>
        <p:nvSpPr>
          <p:cNvPr id="19" name="TextBox 18">
            <a:extLst>
              <a:ext uri="{FF2B5EF4-FFF2-40B4-BE49-F238E27FC236}">
                <a16:creationId xmlns:a16="http://schemas.microsoft.com/office/drawing/2014/main" id="{20F14707-6AB2-4CFA-894D-0A3851B594EA}"/>
              </a:ext>
            </a:extLst>
          </p:cNvPr>
          <p:cNvSpPr txBox="1"/>
          <p:nvPr/>
        </p:nvSpPr>
        <p:spPr>
          <a:xfrm>
            <a:off x="381000" y="3581400"/>
            <a:ext cx="7315200" cy="2800767"/>
          </a:xfrm>
          <a:prstGeom prst="rect">
            <a:avLst/>
          </a:prstGeom>
          <a:solidFill>
            <a:srgbClr val="FF99FF"/>
          </a:solidFill>
        </p:spPr>
        <p:txBody>
          <a:bodyPr wrap="square" rtlCol="0">
            <a:spAutoFit/>
          </a:bodyPr>
          <a:lstStyle/>
          <a:p>
            <a:r>
              <a:rPr lang="en-US" sz="1600" i="1" dirty="0">
                <a:solidFill>
                  <a:schemeClr val="bg1">
                    <a:lumMod val="50000"/>
                  </a:schemeClr>
                </a:solidFill>
              </a:rPr>
              <a:t>What is </a:t>
            </a:r>
            <a:r>
              <a:rPr lang="en-US" sz="1600" dirty="0">
                <a:solidFill>
                  <a:schemeClr val="bg1">
                    <a:lumMod val="50000"/>
                  </a:schemeClr>
                </a:solidFill>
              </a:rPr>
              <a:t>ectopia </a:t>
            </a:r>
            <a:r>
              <a:rPr lang="en-US" sz="1600" dirty="0" err="1">
                <a:solidFill>
                  <a:schemeClr val="bg1">
                    <a:lumMod val="50000"/>
                  </a:schemeClr>
                </a:solidFill>
              </a:rPr>
              <a:t>lentis</a:t>
            </a:r>
            <a:r>
              <a:rPr lang="en-US" sz="1600" i="1" dirty="0">
                <a:solidFill>
                  <a:schemeClr val="bg1">
                    <a:lumMod val="50000"/>
                  </a:schemeClr>
                </a:solidFill>
              </a:rPr>
              <a:t>?</a:t>
            </a:r>
          </a:p>
          <a:p>
            <a:r>
              <a:rPr lang="en-US" sz="1600" dirty="0">
                <a:solidFill>
                  <a:schemeClr val="bg1">
                    <a:lumMod val="50000"/>
                  </a:schemeClr>
                </a:solidFill>
              </a:rPr>
              <a:t>Displacement of the lens from its normal anatomic position</a:t>
            </a:r>
          </a:p>
          <a:p>
            <a:endParaRPr lang="en-US" sz="1600" dirty="0">
              <a:solidFill>
                <a:schemeClr val="bg1">
                  <a:lumMod val="50000"/>
                </a:schemeClr>
              </a:solidFill>
            </a:endParaRPr>
          </a:p>
          <a:p>
            <a:r>
              <a:rPr lang="en-US" sz="1600" i="1" dirty="0">
                <a:solidFill>
                  <a:schemeClr val="bg1">
                    <a:lumMod val="50000"/>
                  </a:schemeClr>
                </a:solidFill>
              </a:rPr>
              <a:t>With regard to lens ‘displacement’—what do the following terms mean?</a:t>
            </a:r>
          </a:p>
          <a:p>
            <a:r>
              <a:rPr lang="en-US" sz="1600" i="1" dirty="0">
                <a:solidFill>
                  <a:schemeClr val="bg1">
                    <a:lumMod val="50000"/>
                  </a:schemeClr>
                </a:solidFill>
              </a:rPr>
              <a:t>--</a:t>
            </a:r>
            <a:r>
              <a:rPr lang="en-US" sz="1600" i="1" dirty="0" err="1">
                <a:solidFill>
                  <a:schemeClr val="bg1">
                    <a:lumMod val="50000"/>
                  </a:schemeClr>
                </a:solidFill>
              </a:rPr>
              <a:t>Sublux</a:t>
            </a:r>
            <a:r>
              <a:rPr lang="en-US" sz="1600" i="1" dirty="0">
                <a:solidFill>
                  <a:schemeClr val="bg1">
                    <a:lumMod val="50000"/>
                  </a:schemeClr>
                </a:solidFill>
              </a:rPr>
              <a:t>(at)ed: </a:t>
            </a:r>
            <a:r>
              <a:rPr lang="en-US" sz="1600" dirty="0">
                <a:solidFill>
                  <a:schemeClr val="bg1">
                    <a:lumMod val="50000"/>
                  </a:schemeClr>
                </a:solidFill>
              </a:rPr>
              <a:t>The lens is partially displaced, but remains in the ‘general area’</a:t>
            </a:r>
          </a:p>
          <a:p>
            <a:r>
              <a:rPr lang="en-US" sz="1600" i="1" dirty="0">
                <a:solidFill>
                  <a:schemeClr val="bg1">
                    <a:lumMod val="50000"/>
                  </a:schemeClr>
                </a:solidFill>
              </a:rPr>
              <a:t>--Lux(at)ed: </a:t>
            </a:r>
            <a:r>
              <a:rPr lang="en-US" sz="1600" dirty="0">
                <a:solidFill>
                  <a:schemeClr val="bg1">
                    <a:lumMod val="50000"/>
                  </a:schemeClr>
                </a:solidFill>
              </a:rPr>
              <a:t>The lens is dislocated—completely removed from the pupillary aperture. All zonular attachments have been disrupted.</a:t>
            </a:r>
          </a:p>
          <a:p>
            <a:endParaRPr lang="en-US" sz="1600" i="1" dirty="0">
              <a:solidFill>
                <a:schemeClr val="bg1">
                  <a:lumMod val="50000"/>
                </a:schemeClr>
              </a:solidFill>
            </a:endParaRPr>
          </a:p>
          <a:p>
            <a:r>
              <a:rPr lang="en-US" sz="1600" i="1" dirty="0">
                <a:solidFill>
                  <a:schemeClr val="bg1">
                    <a:lumMod val="50000"/>
                  </a:schemeClr>
                </a:solidFill>
              </a:rPr>
              <a:t>How does ectopia </a:t>
            </a:r>
            <a:r>
              <a:rPr lang="en-US" sz="1600" i="1" dirty="0" err="1">
                <a:solidFill>
                  <a:schemeClr val="bg1">
                    <a:lumMod val="50000"/>
                  </a:schemeClr>
                </a:solidFill>
              </a:rPr>
              <a:t>lentis</a:t>
            </a:r>
            <a:r>
              <a:rPr lang="en-US" sz="1600" i="1" dirty="0">
                <a:solidFill>
                  <a:schemeClr val="bg1">
                    <a:lumMod val="50000"/>
                  </a:schemeClr>
                </a:solidFill>
              </a:rPr>
              <a:t> lead to pupillary block and ACG?</a:t>
            </a:r>
          </a:p>
          <a:p>
            <a:r>
              <a:rPr lang="en-US" sz="1600" dirty="0">
                <a:solidFill>
                  <a:schemeClr val="bg1">
                    <a:lumMod val="50000"/>
                  </a:schemeClr>
                </a:solidFill>
              </a:rPr>
              <a:t>By allowing the displaced lens to move into and blocks the pupil, producing the pressure gradient, with subsequent iris </a:t>
            </a:r>
            <a:r>
              <a:rPr lang="en-US" sz="1600" dirty="0" err="1">
                <a:solidFill>
                  <a:schemeClr val="bg1">
                    <a:lumMod val="50000"/>
                  </a:schemeClr>
                </a:solidFill>
              </a:rPr>
              <a:t>bombé</a:t>
            </a:r>
            <a:r>
              <a:rPr lang="en-US" sz="1600" dirty="0">
                <a:solidFill>
                  <a:schemeClr val="bg1">
                    <a:lumMod val="50000"/>
                  </a:schemeClr>
                </a:solidFill>
              </a:rPr>
              <a:t> and angle closure</a:t>
            </a:r>
          </a:p>
        </p:txBody>
      </p:sp>
      <p:sp>
        <p:nvSpPr>
          <p:cNvPr id="23" name="TextBox 22">
            <a:extLst>
              <a:ext uri="{FF2B5EF4-FFF2-40B4-BE49-F238E27FC236}">
                <a16:creationId xmlns:a16="http://schemas.microsoft.com/office/drawing/2014/main" id="{798926ED-3FC5-4F3C-B080-E06F6EB1FF50}"/>
              </a:ext>
            </a:extLst>
          </p:cNvPr>
          <p:cNvSpPr txBox="1"/>
          <p:nvPr/>
        </p:nvSpPr>
        <p:spPr>
          <a:xfrm>
            <a:off x="2388280" y="2821634"/>
            <a:ext cx="6541623" cy="1384995"/>
          </a:xfrm>
          <a:prstGeom prst="rect">
            <a:avLst/>
          </a:prstGeom>
          <a:solidFill>
            <a:schemeClr val="accent1">
              <a:lumMod val="40000"/>
              <a:lumOff val="60000"/>
            </a:schemeClr>
          </a:solidFill>
        </p:spPr>
        <p:txBody>
          <a:bodyPr wrap="square" rtlCol="0">
            <a:spAutoFit/>
          </a:bodyPr>
          <a:lstStyle/>
          <a:p>
            <a:r>
              <a:rPr lang="en-US" sz="1400" i="1" dirty="0">
                <a:solidFill>
                  <a:schemeClr val="bg1">
                    <a:lumMod val="65000"/>
                  </a:schemeClr>
                </a:solidFill>
              </a:rPr>
              <a:t>In a few words, how would you describe the shape of a </a:t>
            </a:r>
            <a:r>
              <a:rPr lang="en-US" sz="1400" i="1" dirty="0" err="1">
                <a:solidFill>
                  <a:schemeClr val="bg1">
                    <a:lumMod val="65000"/>
                  </a:schemeClr>
                </a:solidFill>
              </a:rPr>
              <a:t>microspherophakic</a:t>
            </a:r>
            <a:r>
              <a:rPr lang="en-US" sz="1400" i="1" dirty="0">
                <a:solidFill>
                  <a:schemeClr val="bg1">
                    <a:lumMod val="65000"/>
                  </a:schemeClr>
                </a:solidFill>
              </a:rPr>
              <a:t> lens?</a:t>
            </a:r>
          </a:p>
          <a:p>
            <a:r>
              <a:rPr lang="en-US" sz="1400" dirty="0">
                <a:solidFill>
                  <a:schemeClr val="bg1">
                    <a:lumMod val="65000"/>
                  </a:schemeClr>
                </a:solidFill>
              </a:rPr>
              <a:t>The name says it all: the lens is small (‘micro’) and round (‘</a:t>
            </a:r>
            <a:r>
              <a:rPr lang="en-US" sz="1400" dirty="0" err="1">
                <a:solidFill>
                  <a:schemeClr val="bg1">
                    <a:lumMod val="65000"/>
                  </a:schemeClr>
                </a:solidFill>
              </a:rPr>
              <a:t>sphero</a:t>
            </a:r>
            <a:r>
              <a:rPr lang="en-US" sz="1400" dirty="0">
                <a:solidFill>
                  <a:schemeClr val="bg1">
                    <a:lumMod val="65000"/>
                  </a:schemeClr>
                </a:solidFill>
              </a:rPr>
              <a:t>’)</a:t>
            </a:r>
          </a:p>
          <a:p>
            <a:endParaRPr lang="en-US" sz="1400" dirty="0">
              <a:solidFill>
                <a:schemeClr val="bg1">
                  <a:lumMod val="65000"/>
                </a:schemeClr>
              </a:solidFill>
            </a:endParaRPr>
          </a:p>
          <a:p>
            <a:r>
              <a:rPr lang="en-US" sz="1400" i="1" dirty="0">
                <a:solidFill>
                  <a:schemeClr val="bg1">
                    <a:lumMod val="65000"/>
                  </a:schemeClr>
                </a:solidFill>
              </a:rPr>
              <a:t>What common slit-lamp observation owes to the lens’ small size?</a:t>
            </a:r>
          </a:p>
          <a:p>
            <a:r>
              <a:rPr lang="en-US" sz="1400" dirty="0">
                <a:solidFill>
                  <a:schemeClr val="bg1">
                    <a:lumMod val="65000"/>
                  </a:schemeClr>
                </a:solidFill>
              </a:rPr>
              <a:t>Typically, the entirety of the lens equator can be seen in the pupillary aperture when the </a:t>
            </a:r>
            <a:r>
              <a:rPr lang="en-US" sz="1400" dirty="0" err="1">
                <a:solidFill>
                  <a:schemeClr val="bg1">
                    <a:lumMod val="65000"/>
                  </a:schemeClr>
                </a:solidFill>
              </a:rPr>
              <a:t>pt</a:t>
            </a:r>
            <a:r>
              <a:rPr lang="en-US" sz="1400" dirty="0">
                <a:solidFill>
                  <a:schemeClr val="bg1">
                    <a:lumMod val="65000"/>
                  </a:schemeClr>
                </a:solidFill>
              </a:rPr>
              <a:t> is widely dilated</a:t>
            </a:r>
          </a:p>
        </p:txBody>
      </p:sp>
      <p:sp>
        <p:nvSpPr>
          <p:cNvPr id="24" name="TextBox 23">
            <a:extLst>
              <a:ext uri="{FF2B5EF4-FFF2-40B4-BE49-F238E27FC236}">
                <a16:creationId xmlns:a16="http://schemas.microsoft.com/office/drawing/2014/main" id="{83DDB5E6-1D51-4892-8706-141024C83CED}"/>
              </a:ext>
            </a:extLst>
          </p:cNvPr>
          <p:cNvSpPr txBox="1"/>
          <p:nvPr/>
        </p:nvSpPr>
        <p:spPr>
          <a:xfrm>
            <a:off x="2424571" y="4316269"/>
            <a:ext cx="6451527" cy="954107"/>
          </a:xfrm>
          <a:prstGeom prst="rect">
            <a:avLst/>
          </a:prstGeom>
          <a:solidFill>
            <a:schemeClr val="accent5">
              <a:lumMod val="75000"/>
            </a:schemeClr>
          </a:solidFill>
        </p:spPr>
        <p:txBody>
          <a:bodyPr wrap="square" rtlCol="0">
            <a:spAutoFit/>
          </a:bodyPr>
          <a:lstStyle/>
          <a:p>
            <a:r>
              <a:rPr lang="en-US" sz="1400" i="1" dirty="0">
                <a:solidFill>
                  <a:srgbClr val="0000FF"/>
                </a:solidFill>
              </a:rPr>
              <a:t>Pts with </a:t>
            </a:r>
            <a:r>
              <a:rPr lang="en-US" sz="1400" i="1" dirty="0" err="1">
                <a:solidFill>
                  <a:srgbClr val="0000FF"/>
                </a:solidFill>
              </a:rPr>
              <a:t>microspherophakia</a:t>
            </a:r>
            <a:r>
              <a:rPr lang="en-US" sz="1400" i="1" dirty="0">
                <a:solidFill>
                  <a:srgbClr val="0000FF"/>
                </a:solidFill>
              </a:rPr>
              <a:t> are almost always high myopes. Why?</a:t>
            </a:r>
            <a:endParaRPr lang="en-US" sz="1400" i="1" dirty="0">
              <a:solidFill>
                <a:schemeClr val="accent5">
                  <a:lumMod val="75000"/>
                </a:schemeClr>
              </a:solidFill>
            </a:endParaRPr>
          </a:p>
          <a:p>
            <a:r>
              <a:rPr lang="en-US" sz="1400" dirty="0">
                <a:solidFill>
                  <a:schemeClr val="accent5">
                    <a:lumMod val="75000"/>
                  </a:schemeClr>
                </a:solidFill>
              </a:rPr>
              <a:t>Because the lens is small, it has a short radius of curvature. Further, because it is spherical, it is more curved than is a normal lens. </a:t>
            </a:r>
            <a:r>
              <a:rPr lang="en-US" sz="1400" u="sng" dirty="0">
                <a:solidFill>
                  <a:schemeClr val="accent5">
                    <a:lumMod val="75000"/>
                  </a:schemeClr>
                </a:solidFill>
              </a:rPr>
              <a:t>These two factors give the </a:t>
            </a:r>
            <a:r>
              <a:rPr lang="en-US" sz="1400" u="sng" dirty="0" err="1">
                <a:solidFill>
                  <a:schemeClr val="accent5">
                    <a:lumMod val="75000"/>
                  </a:schemeClr>
                </a:solidFill>
              </a:rPr>
              <a:t>m’spheric</a:t>
            </a:r>
            <a:r>
              <a:rPr lang="en-US" sz="1400" u="sng" dirty="0">
                <a:solidFill>
                  <a:schemeClr val="accent5">
                    <a:lumMod val="75000"/>
                  </a:schemeClr>
                </a:solidFill>
              </a:rPr>
              <a:t> lens vastly more converging power than a normal lens possesses.</a:t>
            </a:r>
          </a:p>
        </p:txBody>
      </p:sp>
      <p:sp>
        <p:nvSpPr>
          <p:cNvPr id="22" name="Oval 21">
            <a:extLst>
              <a:ext uri="{FF2B5EF4-FFF2-40B4-BE49-F238E27FC236}">
                <a16:creationId xmlns:a16="http://schemas.microsoft.com/office/drawing/2014/main" id="{A8B47573-D3D9-4D47-9E08-BED8FABB2FE0}"/>
              </a:ext>
            </a:extLst>
          </p:cNvPr>
          <p:cNvSpPr/>
          <p:nvPr/>
        </p:nvSpPr>
        <p:spPr>
          <a:xfrm>
            <a:off x="808522" y="3093379"/>
            <a:ext cx="1641452" cy="533397"/>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835295645"/>
      </p:ext>
    </p:extLst>
  </p:cSld>
  <p:clrMapOvr>
    <a:masterClrMapping/>
  </p:clrMapOvr>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014" name="Text Box 6"/>
          <p:cNvSpPr txBox="1">
            <a:spLocks noChangeArrowheads="1"/>
          </p:cNvSpPr>
          <p:nvPr/>
        </p:nvSpPr>
        <p:spPr bwMode="auto">
          <a:xfrm>
            <a:off x="533400" y="2356376"/>
            <a:ext cx="1005403"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t>Lens-</a:t>
            </a:r>
          </a:p>
          <a:p>
            <a:pPr algn="ctr" eaLnBrk="1" hangingPunct="1">
              <a:lnSpc>
                <a:spcPct val="80000"/>
              </a:lnSpc>
              <a:spcBef>
                <a:spcPct val="0"/>
              </a:spcBef>
              <a:buClrTx/>
              <a:buSzTx/>
              <a:buFontTx/>
              <a:buNone/>
            </a:pPr>
            <a:r>
              <a:rPr lang="en-US" altLang="en-US" sz="1800" dirty="0"/>
              <a:t>Induced</a:t>
            </a:r>
          </a:p>
        </p:txBody>
      </p:sp>
      <p:sp>
        <p:nvSpPr>
          <p:cNvPr id="43017" name="Text Box 14"/>
          <p:cNvSpPr txBox="1">
            <a:spLocks noChangeArrowheads="1"/>
          </p:cNvSpPr>
          <p:nvPr/>
        </p:nvSpPr>
        <p:spPr bwMode="auto">
          <a:xfrm>
            <a:off x="3026498" y="2365901"/>
            <a:ext cx="1633781"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Aphakic/</a:t>
            </a:r>
          </a:p>
          <a:p>
            <a:pPr algn="ctr" eaLnBrk="1" hangingPunct="1">
              <a:lnSpc>
                <a:spcPct val="80000"/>
              </a:lnSpc>
              <a:spcBef>
                <a:spcPct val="0"/>
              </a:spcBef>
              <a:buClrTx/>
              <a:buSzTx/>
              <a:buFontTx/>
              <a:buNone/>
            </a:pPr>
            <a:r>
              <a:rPr lang="en-US" altLang="en-US" sz="1800" dirty="0" err="1">
                <a:solidFill>
                  <a:schemeClr val="bg1">
                    <a:lumMod val="75000"/>
                  </a:schemeClr>
                </a:solidFill>
              </a:rPr>
              <a:t>Pseudophakic</a:t>
            </a:r>
            <a:endParaRPr lang="en-US" altLang="en-US" sz="1800" dirty="0">
              <a:solidFill>
                <a:schemeClr val="bg1">
                  <a:lumMod val="75000"/>
                </a:schemeClr>
              </a:solidFill>
            </a:endParaRPr>
          </a:p>
        </p:txBody>
      </p:sp>
      <p:sp>
        <p:nvSpPr>
          <p:cNvPr id="43031" name="Text Box 35"/>
          <p:cNvSpPr txBox="1">
            <a:spLocks noChangeArrowheads="1"/>
          </p:cNvSpPr>
          <p:nvPr/>
        </p:nvSpPr>
        <p:spPr bwMode="auto">
          <a:xfrm>
            <a:off x="1190847" y="1295400"/>
            <a:ext cx="2473754"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t>w/ Pupillary Block</a:t>
            </a:r>
          </a:p>
        </p:txBody>
      </p:sp>
      <p:sp>
        <p:nvSpPr>
          <p:cNvPr id="49" name="Rectangle 2">
            <a:extLst>
              <a:ext uri="{FF2B5EF4-FFF2-40B4-BE49-F238E27FC236}">
                <a16:creationId xmlns:a16="http://schemas.microsoft.com/office/drawing/2014/main" id="{240EE5BF-F7D2-4FC8-A5DD-F6B5423153C6}"/>
              </a:ext>
            </a:extLst>
          </p:cNvPr>
          <p:cNvSpPr>
            <a:spLocks noGrp="1" noChangeArrowheads="1"/>
          </p:cNvSpPr>
          <p:nvPr>
            <p:ph type="title"/>
          </p:nvPr>
        </p:nvSpPr>
        <p:spPr>
          <a:xfrm>
            <a:off x="457200" y="304800"/>
            <a:ext cx="7543800" cy="563562"/>
          </a:xfrm>
        </p:spPr>
        <p:txBody>
          <a:bodyPr/>
          <a:lstStyle/>
          <a:p>
            <a:pPr eaLnBrk="1" hangingPunct="1"/>
            <a:r>
              <a:rPr lang="en-US" altLang="en-US" sz="3500" dirty="0"/>
              <a:t>A</a:t>
            </a:r>
          </a:p>
        </p:txBody>
      </p:sp>
      <p:sp>
        <p:nvSpPr>
          <p:cNvPr id="50" name="TextBox 49">
            <a:extLst>
              <a:ext uri="{FF2B5EF4-FFF2-40B4-BE49-F238E27FC236}">
                <a16:creationId xmlns:a16="http://schemas.microsoft.com/office/drawing/2014/main" id="{CF426230-46C8-405C-9015-99EF57762A2E}"/>
              </a:ext>
            </a:extLst>
          </p:cNvPr>
          <p:cNvSpPr txBox="1"/>
          <p:nvPr/>
        </p:nvSpPr>
        <p:spPr>
          <a:xfrm>
            <a:off x="2259496" y="189094"/>
            <a:ext cx="4607480" cy="400110"/>
          </a:xfrm>
          <a:prstGeom prst="rect">
            <a:avLst/>
          </a:prstGeom>
          <a:solidFill>
            <a:schemeClr val="accent1">
              <a:lumMod val="60000"/>
              <a:lumOff val="40000"/>
            </a:schemeClr>
          </a:solidFill>
        </p:spPr>
        <p:txBody>
          <a:bodyPr wrap="none" rtlCol="0">
            <a:spAutoFit/>
          </a:bodyPr>
          <a:lstStyle/>
          <a:p>
            <a:pPr algn="ctr"/>
            <a:r>
              <a:rPr lang="en-US" sz="2000" b="1" dirty="0"/>
              <a:t>Secondary Angle Closure Glaucoma</a:t>
            </a:r>
          </a:p>
        </p:txBody>
      </p:sp>
      <p:sp>
        <p:nvSpPr>
          <p:cNvPr id="2" name="TextBox 1">
            <a:extLst>
              <a:ext uri="{FF2B5EF4-FFF2-40B4-BE49-F238E27FC236}">
                <a16:creationId xmlns:a16="http://schemas.microsoft.com/office/drawing/2014/main" id="{A7E30BEC-923B-4C9A-A856-BDD0D882F6B8}"/>
              </a:ext>
            </a:extLst>
          </p:cNvPr>
          <p:cNvSpPr txBox="1"/>
          <p:nvPr/>
        </p:nvSpPr>
        <p:spPr>
          <a:xfrm>
            <a:off x="887305" y="2844119"/>
            <a:ext cx="1494320" cy="338554"/>
          </a:xfrm>
          <a:prstGeom prst="rect">
            <a:avLst/>
          </a:prstGeom>
          <a:noFill/>
        </p:spPr>
        <p:txBody>
          <a:bodyPr wrap="none" rtlCol="0">
            <a:spAutoFit/>
          </a:bodyPr>
          <a:lstStyle/>
          <a:p>
            <a:r>
              <a:rPr lang="en-US" sz="1600" dirty="0" err="1">
                <a:solidFill>
                  <a:schemeClr val="bg1">
                    <a:lumMod val="75000"/>
                  </a:schemeClr>
                </a:solidFill>
              </a:rPr>
              <a:t>Phacomorphic</a:t>
            </a:r>
            <a:endParaRPr lang="en-US" sz="1600" dirty="0">
              <a:solidFill>
                <a:schemeClr val="bg1">
                  <a:lumMod val="75000"/>
                </a:schemeClr>
              </a:solidFill>
            </a:endParaRPr>
          </a:p>
        </p:txBody>
      </p:sp>
      <p:sp>
        <p:nvSpPr>
          <p:cNvPr id="51" name="TextBox 50">
            <a:extLst>
              <a:ext uri="{FF2B5EF4-FFF2-40B4-BE49-F238E27FC236}">
                <a16:creationId xmlns:a16="http://schemas.microsoft.com/office/drawing/2014/main" id="{156069D4-340B-4160-A336-EBF73557CEE0}"/>
              </a:ext>
            </a:extLst>
          </p:cNvPr>
          <p:cNvSpPr txBox="1"/>
          <p:nvPr/>
        </p:nvSpPr>
        <p:spPr>
          <a:xfrm>
            <a:off x="884725" y="3175578"/>
            <a:ext cx="1519968" cy="338554"/>
          </a:xfrm>
          <a:prstGeom prst="rect">
            <a:avLst/>
          </a:prstGeom>
          <a:noFill/>
        </p:spPr>
        <p:txBody>
          <a:bodyPr wrap="none" rtlCol="0">
            <a:spAutoFit/>
          </a:bodyPr>
          <a:lstStyle/>
          <a:p>
            <a:r>
              <a:rPr lang="en-US" sz="1600" b="1" dirty="0"/>
              <a:t>Ectopia </a:t>
            </a:r>
            <a:r>
              <a:rPr lang="en-US" sz="1600" b="1" dirty="0" err="1"/>
              <a:t>lentis</a:t>
            </a:r>
            <a:endParaRPr lang="en-US" sz="1600" b="1" dirty="0"/>
          </a:p>
        </p:txBody>
      </p:sp>
      <p:cxnSp>
        <p:nvCxnSpPr>
          <p:cNvPr id="71" name="Straight Connector 70">
            <a:extLst>
              <a:ext uri="{FF2B5EF4-FFF2-40B4-BE49-F238E27FC236}">
                <a16:creationId xmlns:a16="http://schemas.microsoft.com/office/drawing/2014/main" id="{C104938D-BA8D-4E39-9D5F-9EE2012F2F3C}"/>
              </a:ext>
            </a:extLst>
          </p:cNvPr>
          <p:cNvCxnSpPr>
            <a:cxnSpLocks/>
          </p:cNvCxnSpPr>
          <p:nvPr/>
        </p:nvCxnSpPr>
        <p:spPr>
          <a:xfrm flipH="1">
            <a:off x="762665" y="3023488"/>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2A7E4E40-472F-4E50-8A7A-45C10FDD7171}"/>
              </a:ext>
            </a:extLst>
          </p:cNvPr>
          <p:cNvCxnSpPr>
            <a:cxnSpLocks/>
          </p:cNvCxnSpPr>
          <p:nvPr/>
        </p:nvCxnSpPr>
        <p:spPr>
          <a:xfrm flipH="1">
            <a:off x="762665" y="3347853"/>
            <a:ext cx="168274"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C3924889-45B9-4383-9C9E-48F0A9C27AD8}"/>
              </a:ext>
            </a:extLst>
          </p:cNvPr>
          <p:cNvCxnSpPr>
            <a:cxnSpLocks/>
          </p:cNvCxnSpPr>
          <p:nvPr/>
        </p:nvCxnSpPr>
        <p:spPr>
          <a:xfrm flipH="1">
            <a:off x="748719" y="2838976"/>
            <a:ext cx="13947" cy="5088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 name="Straight Arrow Connector 5">
            <a:extLst>
              <a:ext uri="{FF2B5EF4-FFF2-40B4-BE49-F238E27FC236}">
                <a16:creationId xmlns:a16="http://schemas.microsoft.com/office/drawing/2014/main" id="{A3439F0C-5143-461F-8F3C-2E830785DEFC}"/>
              </a:ext>
            </a:extLst>
          </p:cNvPr>
          <p:cNvCxnSpPr>
            <a:stCxn id="50" idx="2"/>
          </p:cNvCxnSpPr>
          <p:nvPr/>
        </p:nvCxnSpPr>
        <p:spPr>
          <a:xfrm flipH="1">
            <a:off x="2971800" y="589204"/>
            <a:ext cx="1591436" cy="706196"/>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6" name="Straight Arrow Connector 25">
            <a:extLst>
              <a:ext uri="{FF2B5EF4-FFF2-40B4-BE49-F238E27FC236}">
                <a16:creationId xmlns:a16="http://schemas.microsoft.com/office/drawing/2014/main" id="{B70E0124-9B84-41A5-8D84-A66B7838A706}"/>
              </a:ext>
            </a:extLst>
          </p:cNvPr>
          <p:cNvCxnSpPr>
            <a:cxnSpLocks/>
          </p:cNvCxnSpPr>
          <p:nvPr/>
        </p:nvCxnSpPr>
        <p:spPr>
          <a:xfrm flipH="1">
            <a:off x="1159539" y="1828800"/>
            <a:ext cx="1290435" cy="478059"/>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8" name="Straight Arrow Connector 27">
            <a:extLst>
              <a:ext uri="{FF2B5EF4-FFF2-40B4-BE49-F238E27FC236}">
                <a16:creationId xmlns:a16="http://schemas.microsoft.com/office/drawing/2014/main" id="{567A4249-5C59-4416-8A8E-1C35913900AB}"/>
              </a:ext>
            </a:extLst>
          </p:cNvPr>
          <p:cNvCxnSpPr>
            <a:cxnSpLocks/>
          </p:cNvCxnSpPr>
          <p:nvPr/>
        </p:nvCxnSpPr>
        <p:spPr>
          <a:xfrm>
            <a:off x="2449973" y="1832208"/>
            <a:ext cx="1268784"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21" name="Straight Arrow Connector 20">
            <a:extLst>
              <a:ext uri="{FF2B5EF4-FFF2-40B4-BE49-F238E27FC236}">
                <a16:creationId xmlns:a16="http://schemas.microsoft.com/office/drawing/2014/main" id="{5E33AEB6-AB6B-4304-B44B-E14BDAECF20A}"/>
              </a:ext>
            </a:extLst>
          </p:cNvPr>
          <p:cNvCxnSpPr>
            <a:cxnSpLocks/>
          </p:cNvCxnSpPr>
          <p:nvPr/>
        </p:nvCxnSpPr>
        <p:spPr>
          <a:xfrm>
            <a:off x="4572000" y="589204"/>
            <a:ext cx="1600200" cy="706196"/>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18" name="Text Box 36">
            <a:extLst>
              <a:ext uri="{FF2B5EF4-FFF2-40B4-BE49-F238E27FC236}">
                <a16:creationId xmlns:a16="http://schemas.microsoft.com/office/drawing/2014/main" id="{362B1808-42BE-4D1C-894B-40BD72FCD11D}"/>
              </a:ext>
            </a:extLst>
          </p:cNvPr>
          <p:cNvSpPr txBox="1">
            <a:spLocks noChangeArrowheads="1"/>
          </p:cNvSpPr>
          <p:nvPr/>
        </p:nvSpPr>
        <p:spPr bwMode="auto">
          <a:xfrm>
            <a:off x="5181600" y="1295400"/>
            <a:ext cx="2630848" cy="430887"/>
          </a:xfrm>
          <a:prstGeom prst="rect">
            <a:avLst/>
          </a:prstGeom>
          <a:noFill/>
          <a:ln w="952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solidFill>
                  <a:schemeClr val="bg1">
                    <a:lumMod val="75000"/>
                  </a:schemeClr>
                </a:solidFill>
              </a:rPr>
              <a:t>w/o Pupillary Block</a:t>
            </a:r>
          </a:p>
        </p:txBody>
      </p:sp>
      <p:sp>
        <p:nvSpPr>
          <p:cNvPr id="19" name="TextBox 18">
            <a:extLst>
              <a:ext uri="{FF2B5EF4-FFF2-40B4-BE49-F238E27FC236}">
                <a16:creationId xmlns:a16="http://schemas.microsoft.com/office/drawing/2014/main" id="{20F14707-6AB2-4CFA-894D-0A3851B594EA}"/>
              </a:ext>
            </a:extLst>
          </p:cNvPr>
          <p:cNvSpPr txBox="1"/>
          <p:nvPr/>
        </p:nvSpPr>
        <p:spPr>
          <a:xfrm>
            <a:off x="381000" y="3581400"/>
            <a:ext cx="7315200" cy="2800767"/>
          </a:xfrm>
          <a:prstGeom prst="rect">
            <a:avLst/>
          </a:prstGeom>
          <a:solidFill>
            <a:srgbClr val="FF99FF"/>
          </a:solidFill>
        </p:spPr>
        <p:txBody>
          <a:bodyPr wrap="square" rtlCol="0">
            <a:spAutoFit/>
          </a:bodyPr>
          <a:lstStyle/>
          <a:p>
            <a:r>
              <a:rPr lang="en-US" sz="1600" i="1" dirty="0">
                <a:solidFill>
                  <a:schemeClr val="bg1">
                    <a:lumMod val="50000"/>
                  </a:schemeClr>
                </a:solidFill>
              </a:rPr>
              <a:t>What is </a:t>
            </a:r>
            <a:r>
              <a:rPr lang="en-US" sz="1600" dirty="0">
                <a:solidFill>
                  <a:schemeClr val="bg1">
                    <a:lumMod val="50000"/>
                  </a:schemeClr>
                </a:solidFill>
              </a:rPr>
              <a:t>ectopia </a:t>
            </a:r>
            <a:r>
              <a:rPr lang="en-US" sz="1600" dirty="0" err="1">
                <a:solidFill>
                  <a:schemeClr val="bg1">
                    <a:lumMod val="50000"/>
                  </a:schemeClr>
                </a:solidFill>
              </a:rPr>
              <a:t>lentis</a:t>
            </a:r>
            <a:r>
              <a:rPr lang="en-US" sz="1600" i="1" dirty="0">
                <a:solidFill>
                  <a:schemeClr val="bg1">
                    <a:lumMod val="50000"/>
                  </a:schemeClr>
                </a:solidFill>
              </a:rPr>
              <a:t>?</a:t>
            </a:r>
          </a:p>
          <a:p>
            <a:r>
              <a:rPr lang="en-US" sz="1600" dirty="0">
                <a:solidFill>
                  <a:schemeClr val="bg1">
                    <a:lumMod val="50000"/>
                  </a:schemeClr>
                </a:solidFill>
              </a:rPr>
              <a:t>Displacement of the lens from its normal anatomic position</a:t>
            </a:r>
          </a:p>
          <a:p>
            <a:endParaRPr lang="en-US" sz="1600" dirty="0">
              <a:solidFill>
                <a:schemeClr val="bg1">
                  <a:lumMod val="50000"/>
                </a:schemeClr>
              </a:solidFill>
            </a:endParaRPr>
          </a:p>
          <a:p>
            <a:r>
              <a:rPr lang="en-US" sz="1600" i="1" dirty="0">
                <a:solidFill>
                  <a:schemeClr val="bg1">
                    <a:lumMod val="50000"/>
                  </a:schemeClr>
                </a:solidFill>
              </a:rPr>
              <a:t>With regard to lens ‘displacement’—what do the following terms mean?</a:t>
            </a:r>
          </a:p>
          <a:p>
            <a:r>
              <a:rPr lang="en-US" sz="1600" i="1" dirty="0">
                <a:solidFill>
                  <a:schemeClr val="bg1">
                    <a:lumMod val="50000"/>
                  </a:schemeClr>
                </a:solidFill>
              </a:rPr>
              <a:t>--</a:t>
            </a:r>
            <a:r>
              <a:rPr lang="en-US" sz="1600" i="1" dirty="0" err="1">
                <a:solidFill>
                  <a:schemeClr val="bg1">
                    <a:lumMod val="50000"/>
                  </a:schemeClr>
                </a:solidFill>
              </a:rPr>
              <a:t>Sublux</a:t>
            </a:r>
            <a:r>
              <a:rPr lang="en-US" sz="1600" i="1" dirty="0">
                <a:solidFill>
                  <a:schemeClr val="bg1">
                    <a:lumMod val="50000"/>
                  </a:schemeClr>
                </a:solidFill>
              </a:rPr>
              <a:t>(at)ed: </a:t>
            </a:r>
            <a:r>
              <a:rPr lang="en-US" sz="1600" dirty="0">
                <a:solidFill>
                  <a:schemeClr val="bg1">
                    <a:lumMod val="50000"/>
                  </a:schemeClr>
                </a:solidFill>
              </a:rPr>
              <a:t>The lens is partially displaced, but remains in the ‘general area’</a:t>
            </a:r>
          </a:p>
          <a:p>
            <a:r>
              <a:rPr lang="en-US" sz="1600" i="1" dirty="0">
                <a:solidFill>
                  <a:schemeClr val="bg1">
                    <a:lumMod val="50000"/>
                  </a:schemeClr>
                </a:solidFill>
              </a:rPr>
              <a:t>--Lux(at)ed: </a:t>
            </a:r>
            <a:r>
              <a:rPr lang="en-US" sz="1600" dirty="0">
                <a:solidFill>
                  <a:schemeClr val="bg1">
                    <a:lumMod val="50000"/>
                  </a:schemeClr>
                </a:solidFill>
              </a:rPr>
              <a:t>The lens is dislocated—completely removed from the pupillary aperture. All zonular attachments have been disrupted.</a:t>
            </a:r>
          </a:p>
          <a:p>
            <a:endParaRPr lang="en-US" sz="1600" i="1" dirty="0">
              <a:solidFill>
                <a:schemeClr val="bg1">
                  <a:lumMod val="50000"/>
                </a:schemeClr>
              </a:solidFill>
            </a:endParaRPr>
          </a:p>
          <a:p>
            <a:r>
              <a:rPr lang="en-US" sz="1600" i="1" dirty="0">
                <a:solidFill>
                  <a:schemeClr val="bg1">
                    <a:lumMod val="50000"/>
                  </a:schemeClr>
                </a:solidFill>
              </a:rPr>
              <a:t>How does ectopia </a:t>
            </a:r>
            <a:r>
              <a:rPr lang="en-US" sz="1600" i="1" dirty="0" err="1">
                <a:solidFill>
                  <a:schemeClr val="bg1">
                    <a:lumMod val="50000"/>
                  </a:schemeClr>
                </a:solidFill>
              </a:rPr>
              <a:t>lentis</a:t>
            </a:r>
            <a:r>
              <a:rPr lang="en-US" sz="1600" i="1" dirty="0">
                <a:solidFill>
                  <a:schemeClr val="bg1">
                    <a:lumMod val="50000"/>
                  </a:schemeClr>
                </a:solidFill>
              </a:rPr>
              <a:t> lead to pupillary block and ACG?</a:t>
            </a:r>
          </a:p>
          <a:p>
            <a:r>
              <a:rPr lang="en-US" sz="1600" dirty="0">
                <a:solidFill>
                  <a:schemeClr val="bg1">
                    <a:lumMod val="50000"/>
                  </a:schemeClr>
                </a:solidFill>
              </a:rPr>
              <a:t>By allowing the displaced lens to move into and blocks the pupil, producing the pressure gradient, with subsequent iris </a:t>
            </a:r>
            <a:r>
              <a:rPr lang="en-US" sz="1600" dirty="0" err="1">
                <a:solidFill>
                  <a:schemeClr val="bg1">
                    <a:lumMod val="50000"/>
                  </a:schemeClr>
                </a:solidFill>
              </a:rPr>
              <a:t>bombé</a:t>
            </a:r>
            <a:r>
              <a:rPr lang="en-US" sz="1600" dirty="0">
                <a:solidFill>
                  <a:schemeClr val="bg1">
                    <a:lumMod val="50000"/>
                  </a:schemeClr>
                </a:solidFill>
              </a:rPr>
              <a:t> and angle closure</a:t>
            </a:r>
          </a:p>
        </p:txBody>
      </p:sp>
      <p:sp>
        <p:nvSpPr>
          <p:cNvPr id="23" name="TextBox 22">
            <a:extLst>
              <a:ext uri="{FF2B5EF4-FFF2-40B4-BE49-F238E27FC236}">
                <a16:creationId xmlns:a16="http://schemas.microsoft.com/office/drawing/2014/main" id="{798926ED-3FC5-4F3C-B080-E06F6EB1FF50}"/>
              </a:ext>
            </a:extLst>
          </p:cNvPr>
          <p:cNvSpPr txBox="1"/>
          <p:nvPr/>
        </p:nvSpPr>
        <p:spPr>
          <a:xfrm>
            <a:off x="2388280" y="2821634"/>
            <a:ext cx="6541623" cy="1384995"/>
          </a:xfrm>
          <a:prstGeom prst="rect">
            <a:avLst/>
          </a:prstGeom>
          <a:solidFill>
            <a:schemeClr val="accent1">
              <a:lumMod val="40000"/>
              <a:lumOff val="60000"/>
            </a:schemeClr>
          </a:solidFill>
        </p:spPr>
        <p:txBody>
          <a:bodyPr wrap="square" rtlCol="0">
            <a:spAutoFit/>
          </a:bodyPr>
          <a:lstStyle/>
          <a:p>
            <a:r>
              <a:rPr lang="en-US" sz="1400" i="1" dirty="0">
                <a:solidFill>
                  <a:schemeClr val="bg1">
                    <a:lumMod val="65000"/>
                  </a:schemeClr>
                </a:solidFill>
              </a:rPr>
              <a:t>In a few words, how would you describe the shape of a </a:t>
            </a:r>
            <a:r>
              <a:rPr lang="en-US" sz="1400" i="1" dirty="0" err="1">
                <a:solidFill>
                  <a:schemeClr val="bg1">
                    <a:lumMod val="65000"/>
                  </a:schemeClr>
                </a:solidFill>
              </a:rPr>
              <a:t>microspherophakic</a:t>
            </a:r>
            <a:r>
              <a:rPr lang="en-US" sz="1400" i="1" dirty="0">
                <a:solidFill>
                  <a:schemeClr val="bg1">
                    <a:lumMod val="65000"/>
                  </a:schemeClr>
                </a:solidFill>
              </a:rPr>
              <a:t> lens?</a:t>
            </a:r>
          </a:p>
          <a:p>
            <a:r>
              <a:rPr lang="en-US" sz="1400" dirty="0">
                <a:solidFill>
                  <a:schemeClr val="bg1">
                    <a:lumMod val="65000"/>
                  </a:schemeClr>
                </a:solidFill>
              </a:rPr>
              <a:t>The name says it all: the lens is </a:t>
            </a:r>
            <a:r>
              <a:rPr lang="en-US" sz="1400" b="1" dirty="0">
                <a:solidFill>
                  <a:srgbClr val="0000FF"/>
                </a:solidFill>
              </a:rPr>
              <a:t>small (‘micro’) </a:t>
            </a:r>
            <a:r>
              <a:rPr lang="en-US" sz="1400" dirty="0">
                <a:solidFill>
                  <a:schemeClr val="bg1">
                    <a:lumMod val="65000"/>
                  </a:schemeClr>
                </a:solidFill>
              </a:rPr>
              <a:t>and round (‘</a:t>
            </a:r>
            <a:r>
              <a:rPr lang="en-US" sz="1400" dirty="0" err="1">
                <a:solidFill>
                  <a:schemeClr val="bg1">
                    <a:lumMod val="65000"/>
                  </a:schemeClr>
                </a:solidFill>
              </a:rPr>
              <a:t>sphero</a:t>
            </a:r>
            <a:r>
              <a:rPr lang="en-US" sz="1400" dirty="0">
                <a:solidFill>
                  <a:schemeClr val="bg1">
                    <a:lumMod val="65000"/>
                  </a:schemeClr>
                </a:solidFill>
              </a:rPr>
              <a:t>’)</a:t>
            </a:r>
          </a:p>
          <a:p>
            <a:endParaRPr lang="en-US" sz="1400" dirty="0">
              <a:solidFill>
                <a:schemeClr val="bg1">
                  <a:lumMod val="65000"/>
                </a:schemeClr>
              </a:solidFill>
            </a:endParaRPr>
          </a:p>
          <a:p>
            <a:r>
              <a:rPr lang="en-US" sz="1400" i="1" dirty="0">
                <a:solidFill>
                  <a:schemeClr val="bg1">
                    <a:lumMod val="65000"/>
                  </a:schemeClr>
                </a:solidFill>
              </a:rPr>
              <a:t>What common slit-lamp observation owes to the lens’ small size?</a:t>
            </a:r>
          </a:p>
          <a:p>
            <a:r>
              <a:rPr lang="en-US" sz="1400" dirty="0">
                <a:solidFill>
                  <a:schemeClr val="bg1">
                    <a:lumMod val="65000"/>
                  </a:schemeClr>
                </a:solidFill>
              </a:rPr>
              <a:t>Typically, the entirety of the lens equator can be seen in the pupillary aperture when the </a:t>
            </a:r>
            <a:r>
              <a:rPr lang="en-US" sz="1400" dirty="0" err="1">
                <a:solidFill>
                  <a:schemeClr val="bg1">
                    <a:lumMod val="65000"/>
                  </a:schemeClr>
                </a:solidFill>
              </a:rPr>
              <a:t>pt</a:t>
            </a:r>
            <a:r>
              <a:rPr lang="en-US" sz="1400" dirty="0">
                <a:solidFill>
                  <a:schemeClr val="bg1">
                    <a:lumMod val="65000"/>
                  </a:schemeClr>
                </a:solidFill>
              </a:rPr>
              <a:t> is widely dilated</a:t>
            </a:r>
          </a:p>
        </p:txBody>
      </p:sp>
      <p:sp>
        <p:nvSpPr>
          <p:cNvPr id="24" name="TextBox 23">
            <a:extLst>
              <a:ext uri="{FF2B5EF4-FFF2-40B4-BE49-F238E27FC236}">
                <a16:creationId xmlns:a16="http://schemas.microsoft.com/office/drawing/2014/main" id="{83DDB5E6-1D51-4892-8706-141024C83CED}"/>
              </a:ext>
            </a:extLst>
          </p:cNvPr>
          <p:cNvSpPr txBox="1"/>
          <p:nvPr/>
        </p:nvSpPr>
        <p:spPr>
          <a:xfrm>
            <a:off x="2424571" y="4316269"/>
            <a:ext cx="6451527" cy="954107"/>
          </a:xfrm>
          <a:prstGeom prst="rect">
            <a:avLst/>
          </a:prstGeom>
          <a:solidFill>
            <a:schemeClr val="accent5">
              <a:lumMod val="75000"/>
            </a:schemeClr>
          </a:solidFill>
        </p:spPr>
        <p:txBody>
          <a:bodyPr wrap="square" rtlCol="0">
            <a:spAutoFit/>
          </a:bodyPr>
          <a:lstStyle/>
          <a:p>
            <a:r>
              <a:rPr lang="en-US" sz="1400" i="1" dirty="0">
                <a:solidFill>
                  <a:srgbClr val="0000FF"/>
                </a:solidFill>
              </a:rPr>
              <a:t>Pts with </a:t>
            </a:r>
            <a:r>
              <a:rPr lang="en-US" sz="1400" i="1" dirty="0" err="1">
                <a:solidFill>
                  <a:srgbClr val="0000FF"/>
                </a:solidFill>
              </a:rPr>
              <a:t>microspherophakia</a:t>
            </a:r>
            <a:r>
              <a:rPr lang="en-US" sz="1400" i="1" dirty="0">
                <a:solidFill>
                  <a:srgbClr val="0000FF"/>
                </a:solidFill>
              </a:rPr>
              <a:t> are almost always high myopes. Why?</a:t>
            </a:r>
          </a:p>
          <a:p>
            <a:r>
              <a:rPr lang="en-US" sz="1400" dirty="0">
                <a:solidFill>
                  <a:srgbClr val="0000FF"/>
                </a:solidFill>
              </a:rPr>
              <a:t>Because the lens is small, it has a short radius of curvature. </a:t>
            </a:r>
            <a:r>
              <a:rPr lang="en-US" sz="1400" dirty="0">
                <a:solidFill>
                  <a:schemeClr val="accent5">
                    <a:lumMod val="75000"/>
                  </a:schemeClr>
                </a:solidFill>
              </a:rPr>
              <a:t>Further, because it is spherical, it is more curved than is a normal lens. </a:t>
            </a:r>
            <a:r>
              <a:rPr lang="en-US" sz="1400" u="sng" dirty="0">
                <a:solidFill>
                  <a:schemeClr val="accent5">
                    <a:lumMod val="75000"/>
                  </a:schemeClr>
                </a:solidFill>
              </a:rPr>
              <a:t>These two factors give the </a:t>
            </a:r>
            <a:r>
              <a:rPr lang="en-US" sz="1400" u="sng" dirty="0" err="1">
                <a:solidFill>
                  <a:schemeClr val="accent5">
                    <a:lumMod val="75000"/>
                  </a:schemeClr>
                </a:solidFill>
              </a:rPr>
              <a:t>m’spheric</a:t>
            </a:r>
            <a:r>
              <a:rPr lang="en-US" sz="1400" u="sng" dirty="0">
                <a:solidFill>
                  <a:schemeClr val="accent5">
                    <a:lumMod val="75000"/>
                  </a:schemeClr>
                </a:solidFill>
              </a:rPr>
              <a:t> lens vastly more converging power than a normal lens possesses.</a:t>
            </a:r>
          </a:p>
        </p:txBody>
      </p:sp>
      <p:sp>
        <p:nvSpPr>
          <p:cNvPr id="22" name="Oval 21">
            <a:extLst>
              <a:ext uri="{FF2B5EF4-FFF2-40B4-BE49-F238E27FC236}">
                <a16:creationId xmlns:a16="http://schemas.microsoft.com/office/drawing/2014/main" id="{A8B47573-D3D9-4D47-9E08-BED8FABB2FE0}"/>
              </a:ext>
            </a:extLst>
          </p:cNvPr>
          <p:cNvSpPr/>
          <p:nvPr/>
        </p:nvSpPr>
        <p:spPr>
          <a:xfrm>
            <a:off x="808522" y="3093379"/>
            <a:ext cx="1641452" cy="533397"/>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219545554"/>
      </p:ext>
    </p:extLst>
  </p:cSld>
  <p:clrMapOvr>
    <a:masterClrMapping/>
  </p:clrMapOvr>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014" name="Text Box 6"/>
          <p:cNvSpPr txBox="1">
            <a:spLocks noChangeArrowheads="1"/>
          </p:cNvSpPr>
          <p:nvPr/>
        </p:nvSpPr>
        <p:spPr bwMode="auto">
          <a:xfrm>
            <a:off x="533400" y="2356376"/>
            <a:ext cx="1005403"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t>Lens-</a:t>
            </a:r>
          </a:p>
          <a:p>
            <a:pPr algn="ctr" eaLnBrk="1" hangingPunct="1">
              <a:lnSpc>
                <a:spcPct val="80000"/>
              </a:lnSpc>
              <a:spcBef>
                <a:spcPct val="0"/>
              </a:spcBef>
              <a:buClrTx/>
              <a:buSzTx/>
              <a:buFontTx/>
              <a:buNone/>
            </a:pPr>
            <a:r>
              <a:rPr lang="en-US" altLang="en-US" sz="1800" dirty="0"/>
              <a:t>Induced</a:t>
            </a:r>
          </a:p>
        </p:txBody>
      </p:sp>
      <p:sp>
        <p:nvSpPr>
          <p:cNvPr id="43017" name="Text Box 14"/>
          <p:cNvSpPr txBox="1">
            <a:spLocks noChangeArrowheads="1"/>
          </p:cNvSpPr>
          <p:nvPr/>
        </p:nvSpPr>
        <p:spPr bwMode="auto">
          <a:xfrm>
            <a:off x="3026498" y="2365901"/>
            <a:ext cx="1633781"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Aphakic/</a:t>
            </a:r>
          </a:p>
          <a:p>
            <a:pPr algn="ctr" eaLnBrk="1" hangingPunct="1">
              <a:lnSpc>
                <a:spcPct val="80000"/>
              </a:lnSpc>
              <a:spcBef>
                <a:spcPct val="0"/>
              </a:spcBef>
              <a:buClrTx/>
              <a:buSzTx/>
              <a:buFontTx/>
              <a:buNone/>
            </a:pPr>
            <a:r>
              <a:rPr lang="en-US" altLang="en-US" sz="1800" dirty="0" err="1">
                <a:solidFill>
                  <a:schemeClr val="bg1">
                    <a:lumMod val="75000"/>
                  </a:schemeClr>
                </a:solidFill>
              </a:rPr>
              <a:t>Pseudophakic</a:t>
            </a:r>
            <a:endParaRPr lang="en-US" altLang="en-US" sz="1800" dirty="0">
              <a:solidFill>
                <a:schemeClr val="bg1">
                  <a:lumMod val="75000"/>
                </a:schemeClr>
              </a:solidFill>
            </a:endParaRPr>
          </a:p>
        </p:txBody>
      </p:sp>
      <p:sp>
        <p:nvSpPr>
          <p:cNvPr id="43031" name="Text Box 35"/>
          <p:cNvSpPr txBox="1">
            <a:spLocks noChangeArrowheads="1"/>
          </p:cNvSpPr>
          <p:nvPr/>
        </p:nvSpPr>
        <p:spPr bwMode="auto">
          <a:xfrm>
            <a:off x="1190847" y="1295400"/>
            <a:ext cx="2473754"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t>w/ Pupillary Block</a:t>
            </a:r>
          </a:p>
        </p:txBody>
      </p:sp>
      <p:sp>
        <p:nvSpPr>
          <p:cNvPr id="49" name="Rectangle 2">
            <a:extLst>
              <a:ext uri="{FF2B5EF4-FFF2-40B4-BE49-F238E27FC236}">
                <a16:creationId xmlns:a16="http://schemas.microsoft.com/office/drawing/2014/main" id="{240EE5BF-F7D2-4FC8-A5DD-F6B5423153C6}"/>
              </a:ext>
            </a:extLst>
          </p:cNvPr>
          <p:cNvSpPr>
            <a:spLocks noGrp="1" noChangeArrowheads="1"/>
          </p:cNvSpPr>
          <p:nvPr>
            <p:ph type="title"/>
          </p:nvPr>
        </p:nvSpPr>
        <p:spPr>
          <a:xfrm>
            <a:off x="457200" y="304800"/>
            <a:ext cx="7543800" cy="563562"/>
          </a:xfrm>
        </p:spPr>
        <p:txBody>
          <a:bodyPr/>
          <a:lstStyle/>
          <a:p>
            <a:pPr eaLnBrk="1" hangingPunct="1"/>
            <a:r>
              <a:rPr lang="en-US" altLang="en-US" sz="3500" dirty="0"/>
              <a:t>A</a:t>
            </a:r>
          </a:p>
        </p:txBody>
      </p:sp>
      <p:sp>
        <p:nvSpPr>
          <p:cNvPr id="50" name="TextBox 49">
            <a:extLst>
              <a:ext uri="{FF2B5EF4-FFF2-40B4-BE49-F238E27FC236}">
                <a16:creationId xmlns:a16="http://schemas.microsoft.com/office/drawing/2014/main" id="{CF426230-46C8-405C-9015-99EF57762A2E}"/>
              </a:ext>
            </a:extLst>
          </p:cNvPr>
          <p:cNvSpPr txBox="1"/>
          <p:nvPr/>
        </p:nvSpPr>
        <p:spPr>
          <a:xfrm>
            <a:off x="2259496" y="189094"/>
            <a:ext cx="4607480" cy="400110"/>
          </a:xfrm>
          <a:prstGeom prst="rect">
            <a:avLst/>
          </a:prstGeom>
          <a:solidFill>
            <a:schemeClr val="accent1">
              <a:lumMod val="60000"/>
              <a:lumOff val="40000"/>
            </a:schemeClr>
          </a:solidFill>
        </p:spPr>
        <p:txBody>
          <a:bodyPr wrap="none" rtlCol="0">
            <a:spAutoFit/>
          </a:bodyPr>
          <a:lstStyle/>
          <a:p>
            <a:pPr algn="ctr"/>
            <a:r>
              <a:rPr lang="en-US" sz="2000" b="1" dirty="0"/>
              <a:t>Secondary Angle Closure Glaucoma</a:t>
            </a:r>
          </a:p>
        </p:txBody>
      </p:sp>
      <p:sp>
        <p:nvSpPr>
          <p:cNvPr id="2" name="TextBox 1">
            <a:extLst>
              <a:ext uri="{FF2B5EF4-FFF2-40B4-BE49-F238E27FC236}">
                <a16:creationId xmlns:a16="http://schemas.microsoft.com/office/drawing/2014/main" id="{A7E30BEC-923B-4C9A-A856-BDD0D882F6B8}"/>
              </a:ext>
            </a:extLst>
          </p:cNvPr>
          <p:cNvSpPr txBox="1"/>
          <p:nvPr/>
        </p:nvSpPr>
        <p:spPr>
          <a:xfrm>
            <a:off x="887305" y="2844119"/>
            <a:ext cx="1494320" cy="338554"/>
          </a:xfrm>
          <a:prstGeom prst="rect">
            <a:avLst/>
          </a:prstGeom>
          <a:noFill/>
        </p:spPr>
        <p:txBody>
          <a:bodyPr wrap="none" rtlCol="0">
            <a:spAutoFit/>
          </a:bodyPr>
          <a:lstStyle/>
          <a:p>
            <a:r>
              <a:rPr lang="en-US" sz="1600" dirty="0" err="1">
                <a:solidFill>
                  <a:schemeClr val="bg1">
                    <a:lumMod val="75000"/>
                  </a:schemeClr>
                </a:solidFill>
              </a:rPr>
              <a:t>Phacomorphic</a:t>
            </a:r>
            <a:endParaRPr lang="en-US" sz="1600" dirty="0">
              <a:solidFill>
                <a:schemeClr val="bg1">
                  <a:lumMod val="75000"/>
                </a:schemeClr>
              </a:solidFill>
            </a:endParaRPr>
          </a:p>
        </p:txBody>
      </p:sp>
      <p:sp>
        <p:nvSpPr>
          <p:cNvPr id="51" name="TextBox 50">
            <a:extLst>
              <a:ext uri="{FF2B5EF4-FFF2-40B4-BE49-F238E27FC236}">
                <a16:creationId xmlns:a16="http://schemas.microsoft.com/office/drawing/2014/main" id="{156069D4-340B-4160-A336-EBF73557CEE0}"/>
              </a:ext>
            </a:extLst>
          </p:cNvPr>
          <p:cNvSpPr txBox="1"/>
          <p:nvPr/>
        </p:nvSpPr>
        <p:spPr>
          <a:xfrm>
            <a:off x="884725" y="3175578"/>
            <a:ext cx="1519968" cy="338554"/>
          </a:xfrm>
          <a:prstGeom prst="rect">
            <a:avLst/>
          </a:prstGeom>
          <a:noFill/>
        </p:spPr>
        <p:txBody>
          <a:bodyPr wrap="none" rtlCol="0">
            <a:spAutoFit/>
          </a:bodyPr>
          <a:lstStyle/>
          <a:p>
            <a:r>
              <a:rPr lang="en-US" sz="1600" b="1" dirty="0"/>
              <a:t>Ectopia </a:t>
            </a:r>
            <a:r>
              <a:rPr lang="en-US" sz="1600" b="1" dirty="0" err="1"/>
              <a:t>lentis</a:t>
            </a:r>
            <a:endParaRPr lang="en-US" sz="1600" b="1" dirty="0"/>
          </a:p>
        </p:txBody>
      </p:sp>
      <p:cxnSp>
        <p:nvCxnSpPr>
          <p:cNvPr id="71" name="Straight Connector 70">
            <a:extLst>
              <a:ext uri="{FF2B5EF4-FFF2-40B4-BE49-F238E27FC236}">
                <a16:creationId xmlns:a16="http://schemas.microsoft.com/office/drawing/2014/main" id="{C104938D-BA8D-4E39-9D5F-9EE2012F2F3C}"/>
              </a:ext>
            </a:extLst>
          </p:cNvPr>
          <p:cNvCxnSpPr>
            <a:cxnSpLocks/>
          </p:cNvCxnSpPr>
          <p:nvPr/>
        </p:nvCxnSpPr>
        <p:spPr>
          <a:xfrm flipH="1">
            <a:off x="762665" y="3023488"/>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2A7E4E40-472F-4E50-8A7A-45C10FDD7171}"/>
              </a:ext>
            </a:extLst>
          </p:cNvPr>
          <p:cNvCxnSpPr>
            <a:cxnSpLocks/>
          </p:cNvCxnSpPr>
          <p:nvPr/>
        </p:nvCxnSpPr>
        <p:spPr>
          <a:xfrm flipH="1">
            <a:off x="762665" y="3347853"/>
            <a:ext cx="168274"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C3924889-45B9-4383-9C9E-48F0A9C27AD8}"/>
              </a:ext>
            </a:extLst>
          </p:cNvPr>
          <p:cNvCxnSpPr>
            <a:cxnSpLocks/>
          </p:cNvCxnSpPr>
          <p:nvPr/>
        </p:nvCxnSpPr>
        <p:spPr>
          <a:xfrm flipH="1">
            <a:off x="748719" y="2838976"/>
            <a:ext cx="13947" cy="5088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 name="Straight Arrow Connector 5">
            <a:extLst>
              <a:ext uri="{FF2B5EF4-FFF2-40B4-BE49-F238E27FC236}">
                <a16:creationId xmlns:a16="http://schemas.microsoft.com/office/drawing/2014/main" id="{A3439F0C-5143-461F-8F3C-2E830785DEFC}"/>
              </a:ext>
            </a:extLst>
          </p:cNvPr>
          <p:cNvCxnSpPr>
            <a:stCxn id="50" idx="2"/>
          </p:cNvCxnSpPr>
          <p:nvPr/>
        </p:nvCxnSpPr>
        <p:spPr>
          <a:xfrm flipH="1">
            <a:off x="2971800" y="589204"/>
            <a:ext cx="1591436" cy="706196"/>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6" name="Straight Arrow Connector 25">
            <a:extLst>
              <a:ext uri="{FF2B5EF4-FFF2-40B4-BE49-F238E27FC236}">
                <a16:creationId xmlns:a16="http://schemas.microsoft.com/office/drawing/2014/main" id="{B70E0124-9B84-41A5-8D84-A66B7838A706}"/>
              </a:ext>
            </a:extLst>
          </p:cNvPr>
          <p:cNvCxnSpPr>
            <a:cxnSpLocks/>
          </p:cNvCxnSpPr>
          <p:nvPr/>
        </p:nvCxnSpPr>
        <p:spPr>
          <a:xfrm flipH="1">
            <a:off x="1159539" y="1828800"/>
            <a:ext cx="1290435" cy="478059"/>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8" name="Straight Arrow Connector 27">
            <a:extLst>
              <a:ext uri="{FF2B5EF4-FFF2-40B4-BE49-F238E27FC236}">
                <a16:creationId xmlns:a16="http://schemas.microsoft.com/office/drawing/2014/main" id="{567A4249-5C59-4416-8A8E-1C35913900AB}"/>
              </a:ext>
            </a:extLst>
          </p:cNvPr>
          <p:cNvCxnSpPr>
            <a:cxnSpLocks/>
          </p:cNvCxnSpPr>
          <p:nvPr/>
        </p:nvCxnSpPr>
        <p:spPr>
          <a:xfrm>
            <a:off x="2449973" y="1832208"/>
            <a:ext cx="1268784"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21" name="Straight Arrow Connector 20">
            <a:extLst>
              <a:ext uri="{FF2B5EF4-FFF2-40B4-BE49-F238E27FC236}">
                <a16:creationId xmlns:a16="http://schemas.microsoft.com/office/drawing/2014/main" id="{5E33AEB6-AB6B-4304-B44B-E14BDAECF20A}"/>
              </a:ext>
            </a:extLst>
          </p:cNvPr>
          <p:cNvCxnSpPr>
            <a:cxnSpLocks/>
          </p:cNvCxnSpPr>
          <p:nvPr/>
        </p:nvCxnSpPr>
        <p:spPr>
          <a:xfrm>
            <a:off x="4572000" y="589204"/>
            <a:ext cx="1600200" cy="706196"/>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18" name="Text Box 36">
            <a:extLst>
              <a:ext uri="{FF2B5EF4-FFF2-40B4-BE49-F238E27FC236}">
                <a16:creationId xmlns:a16="http://schemas.microsoft.com/office/drawing/2014/main" id="{362B1808-42BE-4D1C-894B-40BD72FCD11D}"/>
              </a:ext>
            </a:extLst>
          </p:cNvPr>
          <p:cNvSpPr txBox="1">
            <a:spLocks noChangeArrowheads="1"/>
          </p:cNvSpPr>
          <p:nvPr/>
        </p:nvSpPr>
        <p:spPr bwMode="auto">
          <a:xfrm>
            <a:off x="5181600" y="1295400"/>
            <a:ext cx="2630848" cy="430887"/>
          </a:xfrm>
          <a:prstGeom prst="rect">
            <a:avLst/>
          </a:prstGeom>
          <a:noFill/>
          <a:ln w="952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solidFill>
                  <a:schemeClr val="bg1">
                    <a:lumMod val="75000"/>
                  </a:schemeClr>
                </a:solidFill>
              </a:rPr>
              <a:t>w/o Pupillary Block</a:t>
            </a:r>
          </a:p>
        </p:txBody>
      </p:sp>
      <p:sp>
        <p:nvSpPr>
          <p:cNvPr id="19" name="TextBox 18">
            <a:extLst>
              <a:ext uri="{FF2B5EF4-FFF2-40B4-BE49-F238E27FC236}">
                <a16:creationId xmlns:a16="http://schemas.microsoft.com/office/drawing/2014/main" id="{20F14707-6AB2-4CFA-894D-0A3851B594EA}"/>
              </a:ext>
            </a:extLst>
          </p:cNvPr>
          <p:cNvSpPr txBox="1"/>
          <p:nvPr/>
        </p:nvSpPr>
        <p:spPr>
          <a:xfrm>
            <a:off x="381000" y="3581400"/>
            <a:ext cx="7315200" cy="2800767"/>
          </a:xfrm>
          <a:prstGeom prst="rect">
            <a:avLst/>
          </a:prstGeom>
          <a:solidFill>
            <a:srgbClr val="FF99FF"/>
          </a:solidFill>
        </p:spPr>
        <p:txBody>
          <a:bodyPr wrap="square" rtlCol="0">
            <a:spAutoFit/>
          </a:bodyPr>
          <a:lstStyle/>
          <a:p>
            <a:r>
              <a:rPr lang="en-US" sz="1600" i="1" dirty="0">
                <a:solidFill>
                  <a:schemeClr val="bg1">
                    <a:lumMod val="50000"/>
                  </a:schemeClr>
                </a:solidFill>
              </a:rPr>
              <a:t>What is </a:t>
            </a:r>
            <a:r>
              <a:rPr lang="en-US" sz="1600" dirty="0">
                <a:solidFill>
                  <a:schemeClr val="bg1">
                    <a:lumMod val="50000"/>
                  </a:schemeClr>
                </a:solidFill>
              </a:rPr>
              <a:t>ectopia </a:t>
            </a:r>
            <a:r>
              <a:rPr lang="en-US" sz="1600" dirty="0" err="1">
                <a:solidFill>
                  <a:schemeClr val="bg1">
                    <a:lumMod val="50000"/>
                  </a:schemeClr>
                </a:solidFill>
              </a:rPr>
              <a:t>lentis</a:t>
            </a:r>
            <a:r>
              <a:rPr lang="en-US" sz="1600" i="1" dirty="0">
                <a:solidFill>
                  <a:schemeClr val="bg1">
                    <a:lumMod val="50000"/>
                  </a:schemeClr>
                </a:solidFill>
              </a:rPr>
              <a:t>?</a:t>
            </a:r>
          </a:p>
          <a:p>
            <a:r>
              <a:rPr lang="en-US" sz="1600" dirty="0">
                <a:solidFill>
                  <a:schemeClr val="bg1">
                    <a:lumMod val="50000"/>
                  </a:schemeClr>
                </a:solidFill>
              </a:rPr>
              <a:t>Displacement of the lens from its normal anatomic position</a:t>
            </a:r>
          </a:p>
          <a:p>
            <a:endParaRPr lang="en-US" sz="1600" dirty="0">
              <a:solidFill>
                <a:schemeClr val="bg1">
                  <a:lumMod val="50000"/>
                </a:schemeClr>
              </a:solidFill>
            </a:endParaRPr>
          </a:p>
          <a:p>
            <a:r>
              <a:rPr lang="en-US" sz="1600" i="1" dirty="0">
                <a:solidFill>
                  <a:schemeClr val="bg1">
                    <a:lumMod val="50000"/>
                  </a:schemeClr>
                </a:solidFill>
              </a:rPr>
              <a:t>With regard to lens ‘displacement’—what do the following terms mean?</a:t>
            </a:r>
          </a:p>
          <a:p>
            <a:r>
              <a:rPr lang="en-US" sz="1600" i="1" dirty="0">
                <a:solidFill>
                  <a:schemeClr val="bg1">
                    <a:lumMod val="50000"/>
                  </a:schemeClr>
                </a:solidFill>
              </a:rPr>
              <a:t>--</a:t>
            </a:r>
            <a:r>
              <a:rPr lang="en-US" sz="1600" i="1" dirty="0" err="1">
                <a:solidFill>
                  <a:schemeClr val="bg1">
                    <a:lumMod val="50000"/>
                  </a:schemeClr>
                </a:solidFill>
              </a:rPr>
              <a:t>Sublux</a:t>
            </a:r>
            <a:r>
              <a:rPr lang="en-US" sz="1600" i="1" dirty="0">
                <a:solidFill>
                  <a:schemeClr val="bg1">
                    <a:lumMod val="50000"/>
                  </a:schemeClr>
                </a:solidFill>
              </a:rPr>
              <a:t>(at)ed: </a:t>
            </a:r>
            <a:r>
              <a:rPr lang="en-US" sz="1600" dirty="0">
                <a:solidFill>
                  <a:schemeClr val="bg1">
                    <a:lumMod val="50000"/>
                  </a:schemeClr>
                </a:solidFill>
              </a:rPr>
              <a:t>The lens is partially displaced, but remains in the ‘general area’</a:t>
            </a:r>
          </a:p>
          <a:p>
            <a:r>
              <a:rPr lang="en-US" sz="1600" i="1" dirty="0">
                <a:solidFill>
                  <a:schemeClr val="bg1">
                    <a:lumMod val="50000"/>
                  </a:schemeClr>
                </a:solidFill>
              </a:rPr>
              <a:t>--Lux(at)ed: </a:t>
            </a:r>
            <a:r>
              <a:rPr lang="en-US" sz="1600" dirty="0">
                <a:solidFill>
                  <a:schemeClr val="bg1">
                    <a:lumMod val="50000"/>
                  </a:schemeClr>
                </a:solidFill>
              </a:rPr>
              <a:t>The lens is dislocated—completely removed from the pupillary aperture. All zonular attachments have been disrupted.</a:t>
            </a:r>
          </a:p>
          <a:p>
            <a:endParaRPr lang="en-US" sz="1600" i="1" dirty="0">
              <a:solidFill>
                <a:schemeClr val="bg1">
                  <a:lumMod val="50000"/>
                </a:schemeClr>
              </a:solidFill>
            </a:endParaRPr>
          </a:p>
          <a:p>
            <a:r>
              <a:rPr lang="en-US" sz="1600" i="1" dirty="0">
                <a:solidFill>
                  <a:schemeClr val="bg1">
                    <a:lumMod val="50000"/>
                  </a:schemeClr>
                </a:solidFill>
              </a:rPr>
              <a:t>How does ectopia </a:t>
            </a:r>
            <a:r>
              <a:rPr lang="en-US" sz="1600" i="1" dirty="0" err="1">
                <a:solidFill>
                  <a:schemeClr val="bg1">
                    <a:lumMod val="50000"/>
                  </a:schemeClr>
                </a:solidFill>
              </a:rPr>
              <a:t>lentis</a:t>
            </a:r>
            <a:r>
              <a:rPr lang="en-US" sz="1600" i="1" dirty="0">
                <a:solidFill>
                  <a:schemeClr val="bg1">
                    <a:lumMod val="50000"/>
                  </a:schemeClr>
                </a:solidFill>
              </a:rPr>
              <a:t> lead to pupillary block and ACG?</a:t>
            </a:r>
          </a:p>
          <a:p>
            <a:r>
              <a:rPr lang="en-US" sz="1600" dirty="0">
                <a:solidFill>
                  <a:schemeClr val="bg1">
                    <a:lumMod val="50000"/>
                  </a:schemeClr>
                </a:solidFill>
              </a:rPr>
              <a:t>By allowing the displaced lens to move into and blocks the pupil, producing the pressure gradient, with subsequent iris </a:t>
            </a:r>
            <a:r>
              <a:rPr lang="en-US" sz="1600" dirty="0" err="1">
                <a:solidFill>
                  <a:schemeClr val="bg1">
                    <a:lumMod val="50000"/>
                  </a:schemeClr>
                </a:solidFill>
              </a:rPr>
              <a:t>bombé</a:t>
            </a:r>
            <a:r>
              <a:rPr lang="en-US" sz="1600" dirty="0">
                <a:solidFill>
                  <a:schemeClr val="bg1">
                    <a:lumMod val="50000"/>
                  </a:schemeClr>
                </a:solidFill>
              </a:rPr>
              <a:t> and angle closure</a:t>
            </a:r>
          </a:p>
        </p:txBody>
      </p:sp>
      <p:sp>
        <p:nvSpPr>
          <p:cNvPr id="23" name="TextBox 22">
            <a:extLst>
              <a:ext uri="{FF2B5EF4-FFF2-40B4-BE49-F238E27FC236}">
                <a16:creationId xmlns:a16="http://schemas.microsoft.com/office/drawing/2014/main" id="{798926ED-3FC5-4F3C-B080-E06F6EB1FF50}"/>
              </a:ext>
            </a:extLst>
          </p:cNvPr>
          <p:cNvSpPr txBox="1"/>
          <p:nvPr/>
        </p:nvSpPr>
        <p:spPr>
          <a:xfrm>
            <a:off x="2388280" y="2821634"/>
            <a:ext cx="6541623" cy="1384995"/>
          </a:xfrm>
          <a:prstGeom prst="rect">
            <a:avLst/>
          </a:prstGeom>
          <a:solidFill>
            <a:schemeClr val="accent1">
              <a:lumMod val="40000"/>
              <a:lumOff val="60000"/>
            </a:schemeClr>
          </a:solidFill>
        </p:spPr>
        <p:txBody>
          <a:bodyPr wrap="square" rtlCol="0">
            <a:spAutoFit/>
          </a:bodyPr>
          <a:lstStyle/>
          <a:p>
            <a:r>
              <a:rPr lang="en-US" sz="1400" i="1" dirty="0">
                <a:solidFill>
                  <a:schemeClr val="bg1">
                    <a:lumMod val="65000"/>
                  </a:schemeClr>
                </a:solidFill>
              </a:rPr>
              <a:t>In a few words, how would you describe the shape of a </a:t>
            </a:r>
            <a:r>
              <a:rPr lang="en-US" sz="1400" i="1" dirty="0" err="1">
                <a:solidFill>
                  <a:schemeClr val="bg1">
                    <a:lumMod val="65000"/>
                  </a:schemeClr>
                </a:solidFill>
              </a:rPr>
              <a:t>microspherophakic</a:t>
            </a:r>
            <a:r>
              <a:rPr lang="en-US" sz="1400" i="1" dirty="0">
                <a:solidFill>
                  <a:schemeClr val="bg1">
                    <a:lumMod val="65000"/>
                  </a:schemeClr>
                </a:solidFill>
              </a:rPr>
              <a:t> lens?</a:t>
            </a:r>
          </a:p>
          <a:p>
            <a:r>
              <a:rPr lang="en-US" sz="1400" dirty="0">
                <a:solidFill>
                  <a:schemeClr val="bg1">
                    <a:lumMod val="65000"/>
                  </a:schemeClr>
                </a:solidFill>
              </a:rPr>
              <a:t>The name says it all: the lens is </a:t>
            </a:r>
            <a:r>
              <a:rPr lang="en-US" sz="1400" b="1" dirty="0">
                <a:solidFill>
                  <a:srgbClr val="0000FF"/>
                </a:solidFill>
              </a:rPr>
              <a:t>small (‘micro’) </a:t>
            </a:r>
            <a:r>
              <a:rPr lang="en-US" sz="1400" dirty="0">
                <a:solidFill>
                  <a:srgbClr val="0000FF"/>
                </a:solidFill>
              </a:rPr>
              <a:t>and</a:t>
            </a:r>
            <a:r>
              <a:rPr lang="en-US" sz="1400" dirty="0">
                <a:solidFill>
                  <a:schemeClr val="bg1">
                    <a:lumMod val="65000"/>
                  </a:schemeClr>
                </a:solidFill>
              </a:rPr>
              <a:t> </a:t>
            </a:r>
            <a:r>
              <a:rPr lang="en-US" sz="1400" b="1" dirty="0">
                <a:solidFill>
                  <a:srgbClr val="0000FF"/>
                </a:solidFill>
              </a:rPr>
              <a:t>round (‘</a:t>
            </a:r>
            <a:r>
              <a:rPr lang="en-US" sz="1400" b="1" dirty="0" err="1">
                <a:solidFill>
                  <a:srgbClr val="0000FF"/>
                </a:solidFill>
              </a:rPr>
              <a:t>sphero</a:t>
            </a:r>
            <a:r>
              <a:rPr lang="en-US" sz="1400" b="1" dirty="0">
                <a:solidFill>
                  <a:srgbClr val="0000FF"/>
                </a:solidFill>
              </a:rPr>
              <a:t>’)</a:t>
            </a:r>
          </a:p>
          <a:p>
            <a:endParaRPr lang="en-US" sz="1400" dirty="0">
              <a:solidFill>
                <a:schemeClr val="bg1">
                  <a:lumMod val="65000"/>
                </a:schemeClr>
              </a:solidFill>
            </a:endParaRPr>
          </a:p>
          <a:p>
            <a:r>
              <a:rPr lang="en-US" sz="1400" i="1" dirty="0">
                <a:solidFill>
                  <a:schemeClr val="bg1">
                    <a:lumMod val="65000"/>
                  </a:schemeClr>
                </a:solidFill>
              </a:rPr>
              <a:t>What common slit-lamp observation owes to the lens’ small size?</a:t>
            </a:r>
          </a:p>
          <a:p>
            <a:r>
              <a:rPr lang="en-US" sz="1400" dirty="0">
                <a:solidFill>
                  <a:schemeClr val="bg1">
                    <a:lumMod val="65000"/>
                  </a:schemeClr>
                </a:solidFill>
              </a:rPr>
              <a:t>Typically, the entirety of the lens equator can be seen in the pupillary aperture when the </a:t>
            </a:r>
            <a:r>
              <a:rPr lang="en-US" sz="1400" dirty="0" err="1">
                <a:solidFill>
                  <a:schemeClr val="bg1">
                    <a:lumMod val="65000"/>
                  </a:schemeClr>
                </a:solidFill>
              </a:rPr>
              <a:t>pt</a:t>
            </a:r>
            <a:r>
              <a:rPr lang="en-US" sz="1400" dirty="0">
                <a:solidFill>
                  <a:schemeClr val="bg1">
                    <a:lumMod val="65000"/>
                  </a:schemeClr>
                </a:solidFill>
              </a:rPr>
              <a:t> is widely dilated</a:t>
            </a:r>
          </a:p>
        </p:txBody>
      </p:sp>
      <p:sp>
        <p:nvSpPr>
          <p:cNvPr id="24" name="TextBox 23">
            <a:extLst>
              <a:ext uri="{FF2B5EF4-FFF2-40B4-BE49-F238E27FC236}">
                <a16:creationId xmlns:a16="http://schemas.microsoft.com/office/drawing/2014/main" id="{83DDB5E6-1D51-4892-8706-141024C83CED}"/>
              </a:ext>
            </a:extLst>
          </p:cNvPr>
          <p:cNvSpPr txBox="1"/>
          <p:nvPr/>
        </p:nvSpPr>
        <p:spPr>
          <a:xfrm>
            <a:off x="2424571" y="4316269"/>
            <a:ext cx="6451527" cy="954107"/>
          </a:xfrm>
          <a:prstGeom prst="rect">
            <a:avLst/>
          </a:prstGeom>
          <a:solidFill>
            <a:schemeClr val="accent5">
              <a:lumMod val="75000"/>
            </a:schemeClr>
          </a:solidFill>
        </p:spPr>
        <p:txBody>
          <a:bodyPr wrap="square" rtlCol="0">
            <a:spAutoFit/>
          </a:bodyPr>
          <a:lstStyle/>
          <a:p>
            <a:r>
              <a:rPr lang="en-US" sz="1400" i="1" dirty="0">
                <a:solidFill>
                  <a:srgbClr val="0000FF"/>
                </a:solidFill>
              </a:rPr>
              <a:t>Pts with </a:t>
            </a:r>
            <a:r>
              <a:rPr lang="en-US" sz="1400" i="1" dirty="0" err="1">
                <a:solidFill>
                  <a:srgbClr val="0000FF"/>
                </a:solidFill>
              </a:rPr>
              <a:t>microspherophakia</a:t>
            </a:r>
            <a:r>
              <a:rPr lang="en-US" sz="1400" i="1" dirty="0">
                <a:solidFill>
                  <a:srgbClr val="0000FF"/>
                </a:solidFill>
              </a:rPr>
              <a:t> are almost always high myopes. Why?</a:t>
            </a:r>
          </a:p>
          <a:p>
            <a:r>
              <a:rPr lang="en-US" sz="1400" dirty="0">
                <a:solidFill>
                  <a:srgbClr val="0000FF"/>
                </a:solidFill>
              </a:rPr>
              <a:t>Because the lens is small, it has a short radius of curvature. </a:t>
            </a:r>
            <a:r>
              <a:rPr lang="en-US" sz="1400" dirty="0"/>
              <a:t>Further, because it is spherical, it is more curved than is a normal lens. </a:t>
            </a:r>
            <a:r>
              <a:rPr lang="en-US" sz="1400" u="sng" dirty="0">
                <a:solidFill>
                  <a:schemeClr val="accent5">
                    <a:lumMod val="75000"/>
                  </a:schemeClr>
                </a:solidFill>
              </a:rPr>
              <a:t>These two factors give the </a:t>
            </a:r>
            <a:r>
              <a:rPr lang="en-US" sz="1400" u="sng" dirty="0" err="1">
                <a:solidFill>
                  <a:schemeClr val="accent5">
                    <a:lumMod val="75000"/>
                  </a:schemeClr>
                </a:solidFill>
              </a:rPr>
              <a:t>m’spheric</a:t>
            </a:r>
            <a:r>
              <a:rPr lang="en-US" sz="1400" u="sng" dirty="0">
                <a:solidFill>
                  <a:schemeClr val="accent5">
                    <a:lumMod val="75000"/>
                  </a:schemeClr>
                </a:solidFill>
              </a:rPr>
              <a:t> lens vastly more converging power than a normal lens possesses.</a:t>
            </a:r>
          </a:p>
        </p:txBody>
      </p:sp>
      <p:sp>
        <p:nvSpPr>
          <p:cNvPr id="22" name="Oval 21">
            <a:extLst>
              <a:ext uri="{FF2B5EF4-FFF2-40B4-BE49-F238E27FC236}">
                <a16:creationId xmlns:a16="http://schemas.microsoft.com/office/drawing/2014/main" id="{A8B47573-D3D9-4D47-9E08-BED8FABB2FE0}"/>
              </a:ext>
            </a:extLst>
          </p:cNvPr>
          <p:cNvSpPr/>
          <p:nvPr/>
        </p:nvSpPr>
        <p:spPr>
          <a:xfrm>
            <a:off x="808522" y="3093379"/>
            <a:ext cx="1641452" cy="533397"/>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413534655"/>
      </p:ext>
    </p:extLst>
  </p:cSld>
  <p:clrMapOvr>
    <a:masterClrMapping/>
  </p:clrMapOvr>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014" name="Text Box 6"/>
          <p:cNvSpPr txBox="1">
            <a:spLocks noChangeArrowheads="1"/>
          </p:cNvSpPr>
          <p:nvPr/>
        </p:nvSpPr>
        <p:spPr bwMode="auto">
          <a:xfrm>
            <a:off x="533400" y="2356376"/>
            <a:ext cx="1005403"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t>Lens-</a:t>
            </a:r>
          </a:p>
          <a:p>
            <a:pPr algn="ctr" eaLnBrk="1" hangingPunct="1">
              <a:lnSpc>
                <a:spcPct val="80000"/>
              </a:lnSpc>
              <a:spcBef>
                <a:spcPct val="0"/>
              </a:spcBef>
              <a:buClrTx/>
              <a:buSzTx/>
              <a:buFontTx/>
              <a:buNone/>
            </a:pPr>
            <a:r>
              <a:rPr lang="en-US" altLang="en-US" sz="1800" dirty="0"/>
              <a:t>Induced</a:t>
            </a:r>
          </a:p>
        </p:txBody>
      </p:sp>
      <p:sp>
        <p:nvSpPr>
          <p:cNvPr id="43017" name="Text Box 14"/>
          <p:cNvSpPr txBox="1">
            <a:spLocks noChangeArrowheads="1"/>
          </p:cNvSpPr>
          <p:nvPr/>
        </p:nvSpPr>
        <p:spPr bwMode="auto">
          <a:xfrm>
            <a:off x="3026498" y="2365901"/>
            <a:ext cx="1633781"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Aphakic/</a:t>
            </a:r>
          </a:p>
          <a:p>
            <a:pPr algn="ctr" eaLnBrk="1" hangingPunct="1">
              <a:lnSpc>
                <a:spcPct val="80000"/>
              </a:lnSpc>
              <a:spcBef>
                <a:spcPct val="0"/>
              </a:spcBef>
              <a:buClrTx/>
              <a:buSzTx/>
              <a:buFontTx/>
              <a:buNone/>
            </a:pPr>
            <a:r>
              <a:rPr lang="en-US" altLang="en-US" sz="1800" dirty="0" err="1">
                <a:solidFill>
                  <a:schemeClr val="bg1">
                    <a:lumMod val="75000"/>
                  </a:schemeClr>
                </a:solidFill>
              </a:rPr>
              <a:t>Pseudophakic</a:t>
            </a:r>
            <a:endParaRPr lang="en-US" altLang="en-US" sz="1800" dirty="0">
              <a:solidFill>
                <a:schemeClr val="bg1">
                  <a:lumMod val="75000"/>
                </a:schemeClr>
              </a:solidFill>
            </a:endParaRPr>
          </a:p>
        </p:txBody>
      </p:sp>
      <p:sp>
        <p:nvSpPr>
          <p:cNvPr id="43031" name="Text Box 35"/>
          <p:cNvSpPr txBox="1">
            <a:spLocks noChangeArrowheads="1"/>
          </p:cNvSpPr>
          <p:nvPr/>
        </p:nvSpPr>
        <p:spPr bwMode="auto">
          <a:xfrm>
            <a:off x="1190847" y="1295400"/>
            <a:ext cx="2473754"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t>w/ Pupillary Block</a:t>
            </a:r>
          </a:p>
        </p:txBody>
      </p:sp>
      <p:sp>
        <p:nvSpPr>
          <p:cNvPr id="49" name="Rectangle 2">
            <a:extLst>
              <a:ext uri="{FF2B5EF4-FFF2-40B4-BE49-F238E27FC236}">
                <a16:creationId xmlns:a16="http://schemas.microsoft.com/office/drawing/2014/main" id="{240EE5BF-F7D2-4FC8-A5DD-F6B5423153C6}"/>
              </a:ext>
            </a:extLst>
          </p:cNvPr>
          <p:cNvSpPr>
            <a:spLocks noGrp="1" noChangeArrowheads="1"/>
          </p:cNvSpPr>
          <p:nvPr>
            <p:ph type="title"/>
          </p:nvPr>
        </p:nvSpPr>
        <p:spPr>
          <a:xfrm>
            <a:off x="457200" y="304800"/>
            <a:ext cx="7543800" cy="563562"/>
          </a:xfrm>
        </p:spPr>
        <p:txBody>
          <a:bodyPr/>
          <a:lstStyle/>
          <a:p>
            <a:pPr eaLnBrk="1" hangingPunct="1"/>
            <a:r>
              <a:rPr lang="en-US" altLang="en-US" sz="3500" dirty="0"/>
              <a:t>A</a:t>
            </a:r>
          </a:p>
        </p:txBody>
      </p:sp>
      <p:sp>
        <p:nvSpPr>
          <p:cNvPr id="50" name="TextBox 49">
            <a:extLst>
              <a:ext uri="{FF2B5EF4-FFF2-40B4-BE49-F238E27FC236}">
                <a16:creationId xmlns:a16="http://schemas.microsoft.com/office/drawing/2014/main" id="{CF426230-46C8-405C-9015-99EF57762A2E}"/>
              </a:ext>
            </a:extLst>
          </p:cNvPr>
          <p:cNvSpPr txBox="1"/>
          <p:nvPr/>
        </p:nvSpPr>
        <p:spPr>
          <a:xfrm>
            <a:off x="2259496" y="189094"/>
            <a:ext cx="4607480" cy="400110"/>
          </a:xfrm>
          <a:prstGeom prst="rect">
            <a:avLst/>
          </a:prstGeom>
          <a:solidFill>
            <a:schemeClr val="accent1">
              <a:lumMod val="60000"/>
              <a:lumOff val="40000"/>
            </a:schemeClr>
          </a:solidFill>
        </p:spPr>
        <p:txBody>
          <a:bodyPr wrap="none" rtlCol="0">
            <a:spAutoFit/>
          </a:bodyPr>
          <a:lstStyle/>
          <a:p>
            <a:pPr algn="ctr"/>
            <a:r>
              <a:rPr lang="en-US" sz="2000" b="1" dirty="0"/>
              <a:t>Secondary Angle Closure Glaucoma</a:t>
            </a:r>
          </a:p>
        </p:txBody>
      </p:sp>
      <p:sp>
        <p:nvSpPr>
          <p:cNvPr id="2" name="TextBox 1">
            <a:extLst>
              <a:ext uri="{FF2B5EF4-FFF2-40B4-BE49-F238E27FC236}">
                <a16:creationId xmlns:a16="http://schemas.microsoft.com/office/drawing/2014/main" id="{A7E30BEC-923B-4C9A-A856-BDD0D882F6B8}"/>
              </a:ext>
            </a:extLst>
          </p:cNvPr>
          <p:cNvSpPr txBox="1"/>
          <p:nvPr/>
        </p:nvSpPr>
        <p:spPr>
          <a:xfrm>
            <a:off x="887305" y="2844119"/>
            <a:ext cx="1494320" cy="338554"/>
          </a:xfrm>
          <a:prstGeom prst="rect">
            <a:avLst/>
          </a:prstGeom>
          <a:noFill/>
        </p:spPr>
        <p:txBody>
          <a:bodyPr wrap="none" rtlCol="0">
            <a:spAutoFit/>
          </a:bodyPr>
          <a:lstStyle/>
          <a:p>
            <a:r>
              <a:rPr lang="en-US" sz="1600" dirty="0" err="1">
                <a:solidFill>
                  <a:schemeClr val="bg1">
                    <a:lumMod val="75000"/>
                  </a:schemeClr>
                </a:solidFill>
              </a:rPr>
              <a:t>Phacomorphic</a:t>
            </a:r>
            <a:endParaRPr lang="en-US" sz="1600" dirty="0">
              <a:solidFill>
                <a:schemeClr val="bg1">
                  <a:lumMod val="75000"/>
                </a:schemeClr>
              </a:solidFill>
            </a:endParaRPr>
          </a:p>
        </p:txBody>
      </p:sp>
      <p:sp>
        <p:nvSpPr>
          <p:cNvPr id="51" name="TextBox 50">
            <a:extLst>
              <a:ext uri="{FF2B5EF4-FFF2-40B4-BE49-F238E27FC236}">
                <a16:creationId xmlns:a16="http://schemas.microsoft.com/office/drawing/2014/main" id="{156069D4-340B-4160-A336-EBF73557CEE0}"/>
              </a:ext>
            </a:extLst>
          </p:cNvPr>
          <p:cNvSpPr txBox="1"/>
          <p:nvPr/>
        </p:nvSpPr>
        <p:spPr>
          <a:xfrm>
            <a:off x="884725" y="3175578"/>
            <a:ext cx="1519968" cy="338554"/>
          </a:xfrm>
          <a:prstGeom prst="rect">
            <a:avLst/>
          </a:prstGeom>
          <a:noFill/>
        </p:spPr>
        <p:txBody>
          <a:bodyPr wrap="none" rtlCol="0">
            <a:spAutoFit/>
          </a:bodyPr>
          <a:lstStyle/>
          <a:p>
            <a:r>
              <a:rPr lang="en-US" sz="1600" b="1" dirty="0"/>
              <a:t>Ectopia </a:t>
            </a:r>
            <a:r>
              <a:rPr lang="en-US" sz="1600" b="1" dirty="0" err="1"/>
              <a:t>lentis</a:t>
            </a:r>
            <a:endParaRPr lang="en-US" sz="1600" b="1" dirty="0"/>
          </a:p>
        </p:txBody>
      </p:sp>
      <p:cxnSp>
        <p:nvCxnSpPr>
          <p:cNvPr id="71" name="Straight Connector 70">
            <a:extLst>
              <a:ext uri="{FF2B5EF4-FFF2-40B4-BE49-F238E27FC236}">
                <a16:creationId xmlns:a16="http://schemas.microsoft.com/office/drawing/2014/main" id="{C104938D-BA8D-4E39-9D5F-9EE2012F2F3C}"/>
              </a:ext>
            </a:extLst>
          </p:cNvPr>
          <p:cNvCxnSpPr>
            <a:cxnSpLocks/>
          </p:cNvCxnSpPr>
          <p:nvPr/>
        </p:nvCxnSpPr>
        <p:spPr>
          <a:xfrm flipH="1">
            <a:off x="762665" y="3023488"/>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2A7E4E40-472F-4E50-8A7A-45C10FDD7171}"/>
              </a:ext>
            </a:extLst>
          </p:cNvPr>
          <p:cNvCxnSpPr>
            <a:cxnSpLocks/>
          </p:cNvCxnSpPr>
          <p:nvPr/>
        </p:nvCxnSpPr>
        <p:spPr>
          <a:xfrm flipH="1">
            <a:off x="762665" y="3347853"/>
            <a:ext cx="168274"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C3924889-45B9-4383-9C9E-48F0A9C27AD8}"/>
              </a:ext>
            </a:extLst>
          </p:cNvPr>
          <p:cNvCxnSpPr>
            <a:cxnSpLocks/>
          </p:cNvCxnSpPr>
          <p:nvPr/>
        </p:nvCxnSpPr>
        <p:spPr>
          <a:xfrm flipH="1">
            <a:off x="748719" y="2838976"/>
            <a:ext cx="13947" cy="5088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 name="Straight Arrow Connector 5">
            <a:extLst>
              <a:ext uri="{FF2B5EF4-FFF2-40B4-BE49-F238E27FC236}">
                <a16:creationId xmlns:a16="http://schemas.microsoft.com/office/drawing/2014/main" id="{A3439F0C-5143-461F-8F3C-2E830785DEFC}"/>
              </a:ext>
            </a:extLst>
          </p:cNvPr>
          <p:cNvCxnSpPr>
            <a:stCxn id="50" idx="2"/>
          </p:cNvCxnSpPr>
          <p:nvPr/>
        </p:nvCxnSpPr>
        <p:spPr>
          <a:xfrm flipH="1">
            <a:off x="2971800" y="589204"/>
            <a:ext cx="1591436" cy="706196"/>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6" name="Straight Arrow Connector 25">
            <a:extLst>
              <a:ext uri="{FF2B5EF4-FFF2-40B4-BE49-F238E27FC236}">
                <a16:creationId xmlns:a16="http://schemas.microsoft.com/office/drawing/2014/main" id="{B70E0124-9B84-41A5-8D84-A66B7838A706}"/>
              </a:ext>
            </a:extLst>
          </p:cNvPr>
          <p:cNvCxnSpPr>
            <a:cxnSpLocks/>
          </p:cNvCxnSpPr>
          <p:nvPr/>
        </p:nvCxnSpPr>
        <p:spPr>
          <a:xfrm flipH="1">
            <a:off x="1159539" y="1828800"/>
            <a:ext cx="1290435" cy="478059"/>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8" name="Straight Arrow Connector 27">
            <a:extLst>
              <a:ext uri="{FF2B5EF4-FFF2-40B4-BE49-F238E27FC236}">
                <a16:creationId xmlns:a16="http://schemas.microsoft.com/office/drawing/2014/main" id="{567A4249-5C59-4416-8A8E-1C35913900AB}"/>
              </a:ext>
            </a:extLst>
          </p:cNvPr>
          <p:cNvCxnSpPr>
            <a:cxnSpLocks/>
          </p:cNvCxnSpPr>
          <p:nvPr/>
        </p:nvCxnSpPr>
        <p:spPr>
          <a:xfrm>
            <a:off x="2449973" y="1832208"/>
            <a:ext cx="1268784"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21" name="Straight Arrow Connector 20">
            <a:extLst>
              <a:ext uri="{FF2B5EF4-FFF2-40B4-BE49-F238E27FC236}">
                <a16:creationId xmlns:a16="http://schemas.microsoft.com/office/drawing/2014/main" id="{5E33AEB6-AB6B-4304-B44B-E14BDAECF20A}"/>
              </a:ext>
            </a:extLst>
          </p:cNvPr>
          <p:cNvCxnSpPr>
            <a:cxnSpLocks/>
          </p:cNvCxnSpPr>
          <p:nvPr/>
        </p:nvCxnSpPr>
        <p:spPr>
          <a:xfrm>
            <a:off x="4572000" y="589204"/>
            <a:ext cx="1600200" cy="706196"/>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18" name="Text Box 36">
            <a:extLst>
              <a:ext uri="{FF2B5EF4-FFF2-40B4-BE49-F238E27FC236}">
                <a16:creationId xmlns:a16="http://schemas.microsoft.com/office/drawing/2014/main" id="{362B1808-42BE-4D1C-894B-40BD72FCD11D}"/>
              </a:ext>
            </a:extLst>
          </p:cNvPr>
          <p:cNvSpPr txBox="1">
            <a:spLocks noChangeArrowheads="1"/>
          </p:cNvSpPr>
          <p:nvPr/>
        </p:nvSpPr>
        <p:spPr bwMode="auto">
          <a:xfrm>
            <a:off x="5181600" y="1295400"/>
            <a:ext cx="2630848" cy="430887"/>
          </a:xfrm>
          <a:prstGeom prst="rect">
            <a:avLst/>
          </a:prstGeom>
          <a:noFill/>
          <a:ln w="952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solidFill>
                  <a:schemeClr val="bg1">
                    <a:lumMod val="75000"/>
                  </a:schemeClr>
                </a:solidFill>
              </a:rPr>
              <a:t>w/o Pupillary Block</a:t>
            </a:r>
          </a:p>
        </p:txBody>
      </p:sp>
      <p:sp>
        <p:nvSpPr>
          <p:cNvPr id="19" name="TextBox 18">
            <a:extLst>
              <a:ext uri="{FF2B5EF4-FFF2-40B4-BE49-F238E27FC236}">
                <a16:creationId xmlns:a16="http://schemas.microsoft.com/office/drawing/2014/main" id="{20F14707-6AB2-4CFA-894D-0A3851B594EA}"/>
              </a:ext>
            </a:extLst>
          </p:cNvPr>
          <p:cNvSpPr txBox="1"/>
          <p:nvPr/>
        </p:nvSpPr>
        <p:spPr>
          <a:xfrm>
            <a:off x="381000" y="3581400"/>
            <a:ext cx="7315200" cy="2800767"/>
          </a:xfrm>
          <a:prstGeom prst="rect">
            <a:avLst/>
          </a:prstGeom>
          <a:solidFill>
            <a:srgbClr val="FF99FF"/>
          </a:solidFill>
        </p:spPr>
        <p:txBody>
          <a:bodyPr wrap="square" rtlCol="0">
            <a:spAutoFit/>
          </a:bodyPr>
          <a:lstStyle/>
          <a:p>
            <a:r>
              <a:rPr lang="en-US" sz="1600" i="1" dirty="0">
                <a:solidFill>
                  <a:schemeClr val="bg1">
                    <a:lumMod val="50000"/>
                  </a:schemeClr>
                </a:solidFill>
              </a:rPr>
              <a:t>What is </a:t>
            </a:r>
            <a:r>
              <a:rPr lang="en-US" sz="1600" dirty="0">
                <a:solidFill>
                  <a:schemeClr val="bg1">
                    <a:lumMod val="50000"/>
                  </a:schemeClr>
                </a:solidFill>
              </a:rPr>
              <a:t>ectopia </a:t>
            </a:r>
            <a:r>
              <a:rPr lang="en-US" sz="1600" dirty="0" err="1">
                <a:solidFill>
                  <a:schemeClr val="bg1">
                    <a:lumMod val="50000"/>
                  </a:schemeClr>
                </a:solidFill>
              </a:rPr>
              <a:t>lentis</a:t>
            </a:r>
            <a:r>
              <a:rPr lang="en-US" sz="1600" i="1" dirty="0">
                <a:solidFill>
                  <a:schemeClr val="bg1">
                    <a:lumMod val="50000"/>
                  </a:schemeClr>
                </a:solidFill>
              </a:rPr>
              <a:t>?</a:t>
            </a:r>
          </a:p>
          <a:p>
            <a:r>
              <a:rPr lang="en-US" sz="1600" dirty="0">
                <a:solidFill>
                  <a:schemeClr val="bg1">
                    <a:lumMod val="50000"/>
                  </a:schemeClr>
                </a:solidFill>
              </a:rPr>
              <a:t>Displacement of the lens from its normal anatomic position</a:t>
            </a:r>
          </a:p>
          <a:p>
            <a:endParaRPr lang="en-US" sz="1600" dirty="0">
              <a:solidFill>
                <a:schemeClr val="bg1">
                  <a:lumMod val="50000"/>
                </a:schemeClr>
              </a:solidFill>
            </a:endParaRPr>
          </a:p>
          <a:p>
            <a:r>
              <a:rPr lang="en-US" sz="1600" i="1" dirty="0">
                <a:solidFill>
                  <a:schemeClr val="bg1">
                    <a:lumMod val="50000"/>
                  </a:schemeClr>
                </a:solidFill>
              </a:rPr>
              <a:t>With regard to lens ‘displacement’—what do the following terms mean?</a:t>
            </a:r>
          </a:p>
          <a:p>
            <a:r>
              <a:rPr lang="en-US" sz="1600" i="1" dirty="0">
                <a:solidFill>
                  <a:schemeClr val="bg1">
                    <a:lumMod val="50000"/>
                  </a:schemeClr>
                </a:solidFill>
              </a:rPr>
              <a:t>--</a:t>
            </a:r>
            <a:r>
              <a:rPr lang="en-US" sz="1600" i="1" dirty="0" err="1">
                <a:solidFill>
                  <a:schemeClr val="bg1">
                    <a:lumMod val="50000"/>
                  </a:schemeClr>
                </a:solidFill>
              </a:rPr>
              <a:t>Sublux</a:t>
            </a:r>
            <a:r>
              <a:rPr lang="en-US" sz="1600" i="1" dirty="0">
                <a:solidFill>
                  <a:schemeClr val="bg1">
                    <a:lumMod val="50000"/>
                  </a:schemeClr>
                </a:solidFill>
              </a:rPr>
              <a:t>(at)ed: </a:t>
            </a:r>
            <a:r>
              <a:rPr lang="en-US" sz="1600" dirty="0">
                <a:solidFill>
                  <a:schemeClr val="bg1">
                    <a:lumMod val="50000"/>
                  </a:schemeClr>
                </a:solidFill>
              </a:rPr>
              <a:t>The lens is partially displaced, but remains in the ‘general area’</a:t>
            </a:r>
          </a:p>
          <a:p>
            <a:r>
              <a:rPr lang="en-US" sz="1600" i="1" dirty="0">
                <a:solidFill>
                  <a:schemeClr val="bg1">
                    <a:lumMod val="50000"/>
                  </a:schemeClr>
                </a:solidFill>
              </a:rPr>
              <a:t>--Lux(at)ed: </a:t>
            </a:r>
            <a:r>
              <a:rPr lang="en-US" sz="1600" dirty="0">
                <a:solidFill>
                  <a:schemeClr val="bg1">
                    <a:lumMod val="50000"/>
                  </a:schemeClr>
                </a:solidFill>
              </a:rPr>
              <a:t>The lens is dislocated—completely removed from the pupillary aperture. All zonular attachments have been disrupted.</a:t>
            </a:r>
          </a:p>
          <a:p>
            <a:endParaRPr lang="en-US" sz="1600" i="1" dirty="0">
              <a:solidFill>
                <a:schemeClr val="bg1">
                  <a:lumMod val="50000"/>
                </a:schemeClr>
              </a:solidFill>
            </a:endParaRPr>
          </a:p>
          <a:p>
            <a:r>
              <a:rPr lang="en-US" sz="1600" i="1" dirty="0">
                <a:solidFill>
                  <a:schemeClr val="bg1">
                    <a:lumMod val="50000"/>
                  </a:schemeClr>
                </a:solidFill>
              </a:rPr>
              <a:t>How does ectopia </a:t>
            </a:r>
            <a:r>
              <a:rPr lang="en-US" sz="1600" i="1" dirty="0" err="1">
                <a:solidFill>
                  <a:schemeClr val="bg1">
                    <a:lumMod val="50000"/>
                  </a:schemeClr>
                </a:solidFill>
              </a:rPr>
              <a:t>lentis</a:t>
            </a:r>
            <a:r>
              <a:rPr lang="en-US" sz="1600" i="1" dirty="0">
                <a:solidFill>
                  <a:schemeClr val="bg1">
                    <a:lumMod val="50000"/>
                  </a:schemeClr>
                </a:solidFill>
              </a:rPr>
              <a:t> lead to pupillary block and ACG?</a:t>
            </a:r>
          </a:p>
          <a:p>
            <a:r>
              <a:rPr lang="en-US" sz="1600" dirty="0">
                <a:solidFill>
                  <a:schemeClr val="bg1">
                    <a:lumMod val="50000"/>
                  </a:schemeClr>
                </a:solidFill>
              </a:rPr>
              <a:t>By allowing the displaced lens to move into and blocks the pupil, producing the pressure gradient, with subsequent iris </a:t>
            </a:r>
            <a:r>
              <a:rPr lang="en-US" sz="1600" dirty="0" err="1">
                <a:solidFill>
                  <a:schemeClr val="bg1">
                    <a:lumMod val="50000"/>
                  </a:schemeClr>
                </a:solidFill>
              </a:rPr>
              <a:t>bombé</a:t>
            </a:r>
            <a:r>
              <a:rPr lang="en-US" sz="1600" dirty="0">
                <a:solidFill>
                  <a:schemeClr val="bg1">
                    <a:lumMod val="50000"/>
                  </a:schemeClr>
                </a:solidFill>
              </a:rPr>
              <a:t> and angle closure</a:t>
            </a:r>
          </a:p>
        </p:txBody>
      </p:sp>
      <p:sp>
        <p:nvSpPr>
          <p:cNvPr id="23" name="TextBox 22">
            <a:extLst>
              <a:ext uri="{FF2B5EF4-FFF2-40B4-BE49-F238E27FC236}">
                <a16:creationId xmlns:a16="http://schemas.microsoft.com/office/drawing/2014/main" id="{798926ED-3FC5-4F3C-B080-E06F6EB1FF50}"/>
              </a:ext>
            </a:extLst>
          </p:cNvPr>
          <p:cNvSpPr txBox="1"/>
          <p:nvPr/>
        </p:nvSpPr>
        <p:spPr>
          <a:xfrm>
            <a:off x="2388280" y="2821634"/>
            <a:ext cx="6541623" cy="1384995"/>
          </a:xfrm>
          <a:prstGeom prst="rect">
            <a:avLst/>
          </a:prstGeom>
          <a:solidFill>
            <a:schemeClr val="accent1">
              <a:lumMod val="40000"/>
              <a:lumOff val="60000"/>
            </a:schemeClr>
          </a:solidFill>
        </p:spPr>
        <p:txBody>
          <a:bodyPr wrap="square" rtlCol="0">
            <a:spAutoFit/>
          </a:bodyPr>
          <a:lstStyle/>
          <a:p>
            <a:r>
              <a:rPr lang="en-US" sz="1400" i="1" dirty="0">
                <a:solidFill>
                  <a:schemeClr val="bg1">
                    <a:lumMod val="65000"/>
                  </a:schemeClr>
                </a:solidFill>
              </a:rPr>
              <a:t>In a few words, how would you describe the shape of a </a:t>
            </a:r>
            <a:r>
              <a:rPr lang="en-US" sz="1400" i="1" dirty="0" err="1">
                <a:solidFill>
                  <a:schemeClr val="bg1">
                    <a:lumMod val="65000"/>
                  </a:schemeClr>
                </a:solidFill>
              </a:rPr>
              <a:t>microspherophakic</a:t>
            </a:r>
            <a:r>
              <a:rPr lang="en-US" sz="1400" i="1" dirty="0">
                <a:solidFill>
                  <a:schemeClr val="bg1">
                    <a:lumMod val="65000"/>
                  </a:schemeClr>
                </a:solidFill>
              </a:rPr>
              <a:t> lens?</a:t>
            </a:r>
          </a:p>
          <a:p>
            <a:r>
              <a:rPr lang="en-US" sz="1400" dirty="0">
                <a:solidFill>
                  <a:schemeClr val="bg1">
                    <a:lumMod val="65000"/>
                  </a:schemeClr>
                </a:solidFill>
              </a:rPr>
              <a:t>The name says it all: the lens is </a:t>
            </a:r>
            <a:r>
              <a:rPr lang="en-US" sz="1400" b="1" u="sng" dirty="0">
                <a:solidFill>
                  <a:srgbClr val="0000FF"/>
                </a:solidFill>
              </a:rPr>
              <a:t>small (‘micro’) </a:t>
            </a:r>
            <a:r>
              <a:rPr lang="en-US" sz="1400" u="sng" dirty="0">
                <a:solidFill>
                  <a:srgbClr val="0000FF"/>
                </a:solidFill>
              </a:rPr>
              <a:t>and</a:t>
            </a:r>
            <a:r>
              <a:rPr lang="en-US" sz="1400" u="sng" dirty="0">
                <a:solidFill>
                  <a:schemeClr val="bg1">
                    <a:lumMod val="65000"/>
                  </a:schemeClr>
                </a:solidFill>
              </a:rPr>
              <a:t> </a:t>
            </a:r>
            <a:r>
              <a:rPr lang="en-US" sz="1400" b="1" u="sng" dirty="0">
                <a:solidFill>
                  <a:srgbClr val="0000FF"/>
                </a:solidFill>
              </a:rPr>
              <a:t>round (‘</a:t>
            </a:r>
            <a:r>
              <a:rPr lang="en-US" sz="1400" b="1" u="sng" dirty="0" err="1">
                <a:solidFill>
                  <a:srgbClr val="0000FF"/>
                </a:solidFill>
              </a:rPr>
              <a:t>sphero</a:t>
            </a:r>
            <a:r>
              <a:rPr lang="en-US" sz="1400" b="1" u="sng" dirty="0">
                <a:solidFill>
                  <a:srgbClr val="0000FF"/>
                </a:solidFill>
              </a:rPr>
              <a:t>’)</a:t>
            </a:r>
          </a:p>
          <a:p>
            <a:endParaRPr lang="en-US" sz="1400" dirty="0">
              <a:solidFill>
                <a:schemeClr val="bg1">
                  <a:lumMod val="65000"/>
                </a:schemeClr>
              </a:solidFill>
            </a:endParaRPr>
          </a:p>
          <a:p>
            <a:r>
              <a:rPr lang="en-US" sz="1400" i="1" dirty="0">
                <a:solidFill>
                  <a:schemeClr val="bg1">
                    <a:lumMod val="65000"/>
                  </a:schemeClr>
                </a:solidFill>
              </a:rPr>
              <a:t>What common slit-lamp observation owes to the lens’ small size?</a:t>
            </a:r>
          </a:p>
          <a:p>
            <a:r>
              <a:rPr lang="en-US" sz="1400" dirty="0">
                <a:solidFill>
                  <a:schemeClr val="bg1">
                    <a:lumMod val="65000"/>
                  </a:schemeClr>
                </a:solidFill>
              </a:rPr>
              <a:t>Typically, the entirety of the lens equator can be seen in the pupillary aperture when the </a:t>
            </a:r>
            <a:r>
              <a:rPr lang="en-US" sz="1400" dirty="0" err="1">
                <a:solidFill>
                  <a:schemeClr val="bg1">
                    <a:lumMod val="65000"/>
                  </a:schemeClr>
                </a:solidFill>
              </a:rPr>
              <a:t>pt</a:t>
            </a:r>
            <a:r>
              <a:rPr lang="en-US" sz="1400" dirty="0">
                <a:solidFill>
                  <a:schemeClr val="bg1">
                    <a:lumMod val="65000"/>
                  </a:schemeClr>
                </a:solidFill>
              </a:rPr>
              <a:t> is widely dilated</a:t>
            </a:r>
          </a:p>
        </p:txBody>
      </p:sp>
      <p:sp>
        <p:nvSpPr>
          <p:cNvPr id="24" name="TextBox 23">
            <a:extLst>
              <a:ext uri="{FF2B5EF4-FFF2-40B4-BE49-F238E27FC236}">
                <a16:creationId xmlns:a16="http://schemas.microsoft.com/office/drawing/2014/main" id="{83DDB5E6-1D51-4892-8706-141024C83CED}"/>
              </a:ext>
            </a:extLst>
          </p:cNvPr>
          <p:cNvSpPr txBox="1"/>
          <p:nvPr/>
        </p:nvSpPr>
        <p:spPr>
          <a:xfrm>
            <a:off x="2424571" y="4316269"/>
            <a:ext cx="6451527" cy="954107"/>
          </a:xfrm>
          <a:prstGeom prst="rect">
            <a:avLst/>
          </a:prstGeom>
          <a:solidFill>
            <a:schemeClr val="accent5">
              <a:lumMod val="75000"/>
            </a:schemeClr>
          </a:solidFill>
        </p:spPr>
        <p:txBody>
          <a:bodyPr wrap="square" rtlCol="0">
            <a:spAutoFit/>
          </a:bodyPr>
          <a:lstStyle/>
          <a:p>
            <a:r>
              <a:rPr lang="en-US" sz="1400" i="1" dirty="0">
                <a:solidFill>
                  <a:srgbClr val="0000FF"/>
                </a:solidFill>
              </a:rPr>
              <a:t>Pts with </a:t>
            </a:r>
            <a:r>
              <a:rPr lang="en-US" sz="1400" i="1" dirty="0" err="1">
                <a:solidFill>
                  <a:srgbClr val="0000FF"/>
                </a:solidFill>
              </a:rPr>
              <a:t>microspherophakia</a:t>
            </a:r>
            <a:r>
              <a:rPr lang="en-US" sz="1400" i="1" dirty="0">
                <a:solidFill>
                  <a:srgbClr val="0000FF"/>
                </a:solidFill>
              </a:rPr>
              <a:t> are almost always high myopes. Why?</a:t>
            </a:r>
          </a:p>
          <a:p>
            <a:r>
              <a:rPr lang="en-US" sz="1400" dirty="0">
                <a:solidFill>
                  <a:srgbClr val="0000FF"/>
                </a:solidFill>
              </a:rPr>
              <a:t>Because the lens is small, it has a short radius of curvature. </a:t>
            </a:r>
            <a:r>
              <a:rPr lang="en-US" sz="1400" dirty="0"/>
              <a:t>Further, because it is spherical, it is more curved than is a normal lens. </a:t>
            </a:r>
            <a:r>
              <a:rPr lang="en-US" sz="1400" u="sng" dirty="0">
                <a:solidFill>
                  <a:schemeClr val="bg1"/>
                </a:solidFill>
              </a:rPr>
              <a:t>These two factors give the </a:t>
            </a:r>
            <a:r>
              <a:rPr lang="en-US" sz="1400" u="sng" dirty="0" err="1">
                <a:solidFill>
                  <a:schemeClr val="bg1"/>
                </a:solidFill>
              </a:rPr>
              <a:t>m’spheric</a:t>
            </a:r>
            <a:r>
              <a:rPr lang="en-US" sz="1400" u="sng" dirty="0">
                <a:solidFill>
                  <a:schemeClr val="bg1"/>
                </a:solidFill>
              </a:rPr>
              <a:t> lens vastly more converging power than a normal lens possesses.</a:t>
            </a:r>
          </a:p>
        </p:txBody>
      </p:sp>
      <p:sp>
        <p:nvSpPr>
          <p:cNvPr id="22" name="Oval 21">
            <a:extLst>
              <a:ext uri="{FF2B5EF4-FFF2-40B4-BE49-F238E27FC236}">
                <a16:creationId xmlns:a16="http://schemas.microsoft.com/office/drawing/2014/main" id="{A8B47573-D3D9-4D47-9E08-BED8FABB2FE0}"/>
              </a:ext>
            </a:extLst>
          </p:cNvPr>
          <p:cNvSpPr/>
          <p:nvPr/>
        </p:nvSpPr>
        <p:spPr>
          <a:xfrm>
            <a:off x="808522" y="3093379"/>
            <a:ext cx="1641452" cy="533397"/>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725982294"/>
      </p:ext>
    </p:extLst>
  </p:cSld>
  <p:clrMapOvr>
    <a:masterClrMapping/>
  </p:clrMapOvr>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014" name="Text Box 6"/>
          <p:cNvSpPr txBox="1">
            <a:spLocks noChangeArrowheads="1"/>
          </p:cNvSpPr>
          <p:nvPr/>
        </p:nvSpPr>
        <p:spPr bwMode="auto">
          <a:xfrm>
            <a:off x="533400" y="2356376"/>
            <a:ext cx="1005403"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t>Lens-</a:t>
            </a:r>
          </a:p>
          <a:p>
            <a:pPr algn="ctr" eaLnBrk="1" hangingPunct="1">
              <a:lnSpc>
                <a:spcPct val="80000"/>
              </a:lnSpc>
              <a:spcBef>
                <a:spcPct val="0"/>
              </a:spcBef>
              <a:buClrTx/>
              <a:buSzTx/>
              <a:buFontTx/>
              <a:buNone/>
            </a:pPr>
            <a:r>
              <a:rPr lang="en-US" altLang="en-US" sz="1800" dirty="0"/>
              <a:t>Induced</a:t>
            </a:r>
          </a:p>
        </p:txBody>
      </p:sp>
      <p:sp>
        <p:nvSpPr>
          <p:cNvPr id="43017" name="Text Box 14"/>
          <p:cNvSpPr txBox="1">
            <a:spLocks noChangeArrowheads="1"/>
          </p:cNvSpPr>
          <p:nvPr/>
        </p:nvSpPr>
        <p:spPr bwMode="auto">
          <a:xfrm>
            <a:off x="3026498" y="2365901"/>
            <a:ext cx="1633781"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Aphakic/</a:t>
            </a:r>
          </a:p>
          <a:p>
            <a:pPr algn="ctr" eaLnBrk="1" hangingPunct="1">
              <a:lnSpc>
                <a:spcPct val="80000"/>
              </a:lnSpc>
              <a:spcBef>
                <a:spcPct val="0"/>
              </a:spcBef>
              <a:buClrTx/>
              <a:buSzTx/>
              <a:buFontTx/>
              <a:buNone/>
            </a:pPr>
            <a:r>
              <a:rPr lang="en-US" altLang="en-US" sz="1800" dirty="0" err="1">
                <a:solidFill>
                  <a:schemeClr val="bg1">
                    <a:lumMod val="75000"/>
                  </a:schemeClr>
                </a:solidFill>
              </a:rPr>
              <a:t>Pseudophakic</a:t>
            </a:r>
            <a:endParaRPr lang="en-US" altLang="en-US" sz="1800" dirty="0">
              <a:solidFill>
                <a:schemeClr val="bg1">
                  <a:lumMod val="75000"/>
                </a:schemeClr>
              </a:solidFill>
            </a:endParaRPr>
          </a:p>
        </p:txBody>
      </p:sp>
      <p:sp>
        <p:nvSpPr>
          <p:cNvPr id="43031" name="Text Box 35"/>
          <p:cNvSpPr txBox="1">
            <a:spLocks noChangeArrowheads="1"/>
          </p:cNvSpPr>
          <p:nvPr/>
        </p:nvSpPr>
        <p:spPr bwMode="auto">
          <a:xfrm>
            <a:off x="1190847" y="1295400"/>
            <a:ext cx="2473754"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t>w/ Pupillary Block</a:t>
            </a:r>
          </a:p>
        </p:txBody>
      </p:sp>
      <p:sp>
        <p:nvSpPr>
          <p:cNvPr id="49" name="Rectangle 2">
            <a:extLst>
              <a:ext uri="{FF2B5EF4-FFF2-40B4-BE49-F238E27FC236}">
                <a16:creationId xmlns:a16="http://schemas.microsoft.com/office/drawing/2014/main" id="{240EE5BF-F7D2-4FC8-A5DD-F6B5423153C6}"/>
              </a:ext>
            </a:extLst>
          </p:cNvPr>
          <p:cNvSpPr>
            <a:spLocks noGrp="1" noChangeArrowheads="1"/>
          </p:cNvSpPr>
          <p:nvPr>
            <p:ph type="title"/>
          </p:nvPr>
        </p:nvSpPr>
        <p:spPr>
          <a:xfrm>
            <a:off x="457200" y="304800"/>
            <a:ext cx="7543800" cy="563562"/>
          </a:xfrm>
        </p:spPr>
        <p:txBody>
          <a:bodyPr/>
          <a:lstStyle/>
          <a:p>
            <a:pPr eaLnBrk="1" hangingPunct="1"/>
            <a:r>
              <a:rPr lang="en-US" altLang="en-US" sz="3500" dirty="0"/>
              <a:t>Q</a:t>
            </a:r>
          </a:p>
        </p:txBody>
      </p:sp>
      <p:sp>
        <p:nvSpPr>
          <p:cNvPr id="50" name="TextBox 49">
            <a:extLst>
              <a:ext uri="{FF2B5EF4-FFF2-40B4-BE49-F238E27FC236}">
                <a16:creationId xmlns:a16="http://schemas.microsoft.com/office/drawing/2014/main" id="{CF426230-46C8-405C-9015-99EF57762A2E}"/>
              </a:ext>
            </a:extLst>
          </p:cNvPr>
          <p:cNvSpPr txBox="1"/>
          <p:nvPr/>
        </p:nvSpPr>
        <p:spPr>
          <a:xfrm>
            <a:off x="2259496" y="189094"/>
            <a:ext cx="4607480" cy="400110"/>
          </a:xfrm>
          <a:prstGeom prst="rect">
            <a:avLst/>
          </a:prstGeom>
          <a:solidFill>
            <a:schemeClr val="accent1">
              <a:lumMod val="60000"/>
              <a:lumOff val="40000"/>
            </a:schemeClr>
          </a:solidFill>
        </p:spPr>
        <p:txBody>
          <a:bodyPr wrap="none" rtlCol="0">
            <a:spAutoFit/>
          </a:bodyPr>
          <a:lstStyle/>
          <a:p>
            <a:pPr algn="ctr"/>
            <a:r>
              <a:rPr lang="en-US" sz="2000" b="1" dirty="0"/>
              <a:t>Secondary Angle Closure Glaucoma</a:t>
            </a:r>
          </a:p>
        </p:txBody>
      </p:sp>
      <p:sp>
        <p:nvSpPr>
          <p:cNvPr id="2" name="TextBox 1">
            <a:extLst>
              <a:ext uri="{FF2B5EF4-FFF2-40B4-BE49-F238E27FC236}">
                <a16:creationId xmlns:a16="http://schemas.microsoft.com/office/drawing/2014/main" id="{A7E30BEC-923B-4C9A-A856-BDD0D882F6B8}"/>
              </a:ext>
            </a:extLst>
          </p:cNvPr>
          <p:cNvSpPr txBox="1"/>
          <p:nvPr/>
        </p:nvSpPr>
        <p:spPr>
          <a:xfrm>
            <a:off x="887305" y="2844119"/>
            <a:ext cx="1494320" cy="338554"/>
          </a:xfrm>
          <a:prstGeom prst="rect">
            <a:avLst/>
          </a:prstGeom>
          <a:noFill/>
        </p:spPr>
        <p:txBody>
          <a:bodyPr wrap="none" rtlCol="0">
            <a:spAutoFit/>
          </a:bodyPr>
          <a:lstStyle/>
          <a:p>
            <a:r>
              <a:rPr lang="en-US" sz="1600" dirty="0" err="1">
                <a:solidFill>
                  <a:schemeClr val="bg1">
                    <a:lumMod val="75000"/>
                  </a:schemeClr>
                </a:solidFill>
              </a:rPr>
              <a:t>Phacomorphic</a:t>
            </a:r>
            <a:endParaRPr lang="en-US" sz="1600" dirty="0">
              <a:solidFill>
                <a:schemeClr val="bg1">
                  <a:lumMod val="75000"/>
                </a:schemeClr>
              </a:solidFill>
            </a:endParaRPr>
          </a:p>
        </p:txBody>
      </p:sp>
      <p:sp>
        <p:nvSpPr>
          <p:cNvPr id="51" name="TextBox 50">
            <a:extLst>
              <a:ext uri="{FF2B5EF4-FFF2-40B4-BE49-F238E27FC236}">
                <a16:creationId xmlns:a16="http://schemas.microsoft.com/office/drawing/2014/main" id="{156069D4-340B-4160-A336-EBF73557CEE0}"/>
              </a:ext>
            </a:extLst>
          </p:cNvPr>
          <p:cNvSpPr txBox="1"/>
          <p:nvPr/>
        </p:nvSpPr>
        <p:spPr>
          <a:xfrm>
            <a:off x="884725" y="3175578"/>
            <a:ext cx="1519968" cy="338554"/>
          </a:xfrm>
          <a:prstGeom prst="rect">
            <a:avLst/>
          </a:prstGeom>
          <a:noFill/>
        </p:spPr>
        <p:txBody>
          <a:bodyPr wrap="none" rtlCol="0">
            <a:spAutoFit/>
          </a:bodyPr>
          <a:lstStyle/>
          <a:p>
            <a:r>
              <a:rPr lang="en-US" sz="1600" b="1" dirty="0"/>
              <a:t>Ectopia </a:t>
            </a:r>
            <a:r>
              <a:rPr lang="en-US" sz="1600" b="1" dirty="0" err="1"/>
              <a:t>lentis</a:t>
            </a:r>
            <a:endParaRPr lang="en-US" sz="1600" b="1" dirty="0"/>
          </a:p>
        </p:txBody>
      </p:sp>
      <p:cxnSp>
        <p:nvCxnSpPr>
          <p:cNvPr id="71" name="Straight Connector 70">
            <a:extLst>
              <a:ext uri="{FF2B5EF4-FFF2-40B4-BE49-F238E27FC236}">
                <a16:creationId xmlns:a16="http://schemas.microsoft.com/office/drawing/2014/main" id="{C104938D-BA8D-4E39-9D5F-9EE2012F2F3C}"/>
              </a:ext>
            </a:extLst>
          </p:cNvPr>
          <p:cNvCxnSpPr>
            <a:cxnSpLocks/>
          </p:cNvCxnSpPr>
          <p:nvPr/>
        </p:nvCxnSpPr>
        <p:spPr>
          <a:xfrm flipH="1">
            <a:off x="762665" y="3023488"/>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2A7E4E40-472F-4E50-8A7A-45C10FDD7171}"/>
              </a:ext>
            </a:extLst>
          </p:cNvPr>
          <p:cNvCxnSpPr>
            <a:cxnSpLocks/>
          </p:cNvCxnSpPr>
          <p:nvPr/>
        </p:nvCxnSpPr>
        <p:spPr>
          <a:xfrm flipH="1">
            <a:off x="762665" y="3347853"/>
            <a:ext cx="168274"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C3924889-45B9-4383-9C9E-48F0A9C27AD8}"/>
              </a:ext>
            </a:extLst>
          </p:cNvPr>
          <p:cNvCxnSpPr>
            <a:cxnSpLocks/>
          </p:cNvCxnSpPr>
          <p:nvPr/>
        </p:nvCxnSpPr>
        <p:spPr>
          <a:xfrm flipH="1">
            <a:off x="748719" y="2838976"/>
            <a:ext cx="13947" cy="5088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 name="Straight Arrow Connector 5">
            <a:extLst>
              <a:ext uri="{FF2B5EF4-FFF2-40B4-BE49-F238E27FC236}">
                <a16:creationId xmlns:a16="http://schemas.microsoft.com/office/drawing/2014/main" id="{A3439F0C-5143-461F-8F3C-2E830785DEFC}"/>
              </a:ext>
            </a:extLst>
          </p:cNvPr>
          <p:cNvCxnSpPr>
            <a:stCxn id="50" idx="2"/>
          </p:cNvCxnSpPr>
          <p:nvPr/>
        </p:nvCxnSpPr>
        <p:spPr>
          <a:xfrm flipH="1">
            <a:off x="2971800" y="589204"/>
            <a:ext cx="1591436" cy="706196"/>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6" name="Straight Arrow Connector 25">
            <a:extLst>
              <a:ext uri="{FF2B5EF4-FFF2-40B4-BE49-F238E27FC236}">
                <a16:creationId xmlns:a16="http://schemas.microsoft.com/office/drawing/2014/main" id="{B70E0124-9B84-41A5-8D84-A66B7838A706}"/>
              </a:ext>
            </a:extLst>
          </p:cNvPr>
          <p:cNvCxnSpPr>
            <a:cxnSpLocks/>
          </p:cNvCxnSpPr>
          <p:nvPr/>
        </p:nvCxnSpPr>
        <p:spPr>
          <a:xfrm flipH="1">
            <a:off x="1159539" y="1828800"/>
            <a:ext cx="1290435" cy="478059"/>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8" name="Straight Arrow Connector 27">
            <a:extLst>
              <a:ext uri="{FF2B5EF4-FFF2-40B4-BE49-F238E27FC236}">
                <a16:creationId xmlns:a16="http://schemas.microsoft.com/office/drawing/2014/main" id="{567A4249-5C59-4416-8A8E-1C35913900AB}"/>
              </a:ext>
            </a:extLst>
          </p:cNvPr>
          <p:cNvCxnSpPr>
            <a:cxnSpLocks/>
          </p:cNvCxnSpPr>
          <p:nvPr/>
        </p:nvCxnSpPr>
        <p:spPr>
          <a:xfrm>
            <a:off x="2449973" y="1832208"/>
            <a:ext cx="1268784"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21" name="Straight Arrow Connector 20">
            <a:extLst>
              <a:ext uri="{FF2B5EF4-FFF2-40B4-BE49-F238E27FC236}">
                <a16:creationId xmlns:a16="http://schemas.microsoft.com/office/drawing/2014/main" id="{5E33AEB6-AB6B-4304-B44B-E14BDAECF20A}"/>
              </a:ext>
            </a:extLst>
          </p:cNvPr>
          <p:cNvCxnSpPr>
            <a:cxnSpLocks/>
          </p:cNvCxnSpPr>
          <p:nvPr/>
        </p:nvCxnSpPr>
        <p:spPr>
          <a:xfrm>
            <a:off x="4572000" y="589204"/>
            <a:ext cx="1600200" cy="706196"/>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18" name="Text Box 36">
            <a:extLst>
              <a:ext uri="{FF2B5EF4-FFF2-40B4-BE49-F238E27FC236}">
                <a16:creationId xmlns:a16="http://schemas.microsoft.com/office/drawing/2014/main" id="{362B1808-42BE-4D1C-894B-40BD72FCD11D}"/>
              </a:ext>
            </a:extLst>
          </p:cNvPr>
          <p:cNvSpPr txBox="1">
            <a:spLocks noChangeArrowheads="1"/>
          </p:cNvSpPr>
          <p:nvPr/>
        </p:nvSpPr>
        <p:spPr bwMode="auto">
          <a:xfrm>
            <a:off x="5181600" y="1295400"/>
            <a:ext cx="2630848" cy="430887"/>
          </a:xfrm>
          <a:prstGeom prst="rect">
            <a:avLst/>
          </a:prstGeom>
          <a:noFill/>
          <a:ln w="952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solidFill>
                  <a:schemeClr val="bg1">
                    <a:lumMod val="75000"/>
                  </a:schemeClr>
                </a:solidFill>
              </a:rPr>
              <a:t>w/o Pupillary Block</a:t>
            </a:r>
          </a:p>
        </p:txBody>
      </p:sp>
      <p:sp>
        <p:nvSpPr>
          <p:cNvPr id="19" name="TextBox 18">
            <a:extLst>
              <a:ext uri="{FF2B5EF4-FFF2-40B4-BE49-F238E27FC236}">
                <a16:creationId xmlns:a16="http://schemas.microsoft.com/office/drawing/2014/main" id="{20F14707-6AB2-4CFA-894D-0A3851B594EA}"/>
              </a:ext>
            </a:extLst>
          </p:cNvPr>
          <p:cNvSpPr txBox="1"/>
          <p:nvPr/>
        </p:nvSpPr>
        <p:spPr>
          <a:xfrm>
            <a:off x="381000" y="3581400"/>
            <a:ext cx="7315200" cy="2800767"/>
          </a:xfrm>
          <a:prstGeom prst="rect">
            <a:avLst/>
          </a:prstGeom>
          <a:solidFill>
            <a:srgbClr val="FF99FF"/>
          </a:solidFill>
        </p:spPr>
        <p:txBody>
          <a:bodyPr wrap="square" rtlCol="0">
            <a:spAutoFit/>
          </a:bodyPr>
          <a:lstStyle/>
          <a:p>
            <a:r>
              <a:rPr lang="en-US" sz="1600" i="1" dirty="0">
                <a:solidFill>
                  <a:schemeClr val="bg1">
                    <a:lumMod val="50000"/>
                  </a:schemeClr>
                </a:solidFill>
              </a:rPr>
              <a:t>What is </a:t>
            </a:r>
            <a:r>
              <a:rPr lang="en-US" sz="1600" dirty="0">
                <a:solidFill>
                  <a:schemeClr val="bg1">
                    <a:lumMod val="50000"/>
                  </a:schemeClr>
                </a:solidFill>
              </a:rPr>
              <a:t>ectopia </a:t>
            </a:r>
            <a:r>
              <a:rPr lang="en-US" sz="1600" dirty="0" err="1">
                <a:solidFill>
                  <a:schemeClr val="bg1">
                    <a:lumMod val="50000"/>
                  </a:schemeClr>
                </a:solidFill>
              </a:rPr>
              <a:t>lentis</a:t>
            </a:r>
            <a:r>
              <a:rPr lang="en-US" sz="1600" i="1" dirty="0">
                <a:solidFill>
                  <a:schemeClr val="bg1">
                    <a:lumMod val="50000"/>
                  </a:schemeClr>
                </a:solidFill>
              </a:rPr>
              <a:t>?</a:t>
            </a:r>
          </a:p>
          <a:p>
            <a:r>
              <a:rPr lang="en-US" sz="1600" dirty="0">
                <a:solidFill>
                  <a:schemeClr val="bg1">
                    <a:lumMod val="50000"/>
                  </a:schemeClr>
                </a:solidFill>
              </a:rPr>
              <a:t>Displacement of the lens from its normal anatomic position</a:t>
            </a:r>
          </a:p>
          <a:p>
            <a:endParaRPr lang="en-US" sz="1600" dirty="0">
              <a:solidFill>
                <a:schemeClr val="bg1">
                  <a:lumMod val="50000"/>
                </a:schemeClr>
              </a:solidFill>
            </a:endParaRPr>
          </a:p>
          <a:p>
            <a:r>
              <a:rPr lang="en-US" sz="1600" i="1" dirty="0">
                <a:solidFill>
                  <a:schemeClr val="bg1">
                    <a:lumMod val="50000"/>
                  </a:schemeClr>
                </a:solidFill>
              </a:rPr>
              <a:t>With regard to lens ‘displacement’—what do the following terms mean?</a:t>
            </a:r>
          </a:p>
          <a:p>
            <a:r>
              <a:rPr lang="en-US" sz="1600" i="1" dirty="0">
                <a:solidFill>
                  <a:schemeClr val="bg1">
                    <a:lumMod val="50000"/>
                  </a:schemeClr>
                </a:solidFill>
              </a:rPr>
              <a:t>--</a:t>
            </a:r>
            <a:r>
              <a:rPr lang="en-US" sz="1600" i="1" dirty="0" err="1">
                <a:solidFill>
                  <a:schemeClr val="bg1">
                    <a:lumMod val="50000"/>
                  </a:schemeClr>
                </a:solidFill>
              </a:rPr>
              <a:t>Sublux</a:t>
            </a:r>
            <a:r>
              <a:rPr lang="en-US" sz="1600" i="1" dirty="0">
                <a:solidFill>
                  <a:schemeClr val="bg1">
                    <a:lumMod val="50000"/>
                  </a:schemeClr>
                </a:solidFill>
              </a:rPr>
              <a:t>(at)ed: </a:t>
            </a:r>
            <a:r>
              <a:rPr lang="en-US" sz="1600" dirty="0">
                <a:solidFill>
                  <a:schemeClr val="bg1">
                    <a:lumMod val="50000"/>
                  </a:schemeClr>
                </a:solidFill>
              </a:rPr>
              <a:t>The lens is partially displaced, but remains in the ‘general area’</a:t>
            </a:r>
          </a:p>
          <a:p>
            <a:r>
              <a:rPr lang="en-US" sz="1600" i="1" dirty="0">
                <a:solidFill>
                  <a:schemeClr val="bg1">
                    <a:lumMod val="50000"/>
                  </a:schemeClr>
                </a:solidFill>
              </a:rPr>
              <a:t>--Lux(at)ed: </a:t>
            </a:r>
            <a:r>
              <a:rPr lang="en-US" sz="1600" dirty="0">
                <a:solidFill>
                  <a:schemeClr val="bg1">
                    <a:lumMod val="50000"/>
                  </a:schemeClr>
                </a:solidFill>
              </a:rPr>
              <a:t>The lens is dislocated—completely removed from the pupillary aperture. All zonular attachments have been disrupted.</a:t>
            </a:r>
          </a:p>
          <a:p>
            <a:endParaRPr lang="en-US" sz="1600" i="1" dirty="0">
              <a:solidFill>
                <a:schemeClr val="bg1">
                  <a:lumMod val="50000"/>
                </a:schemeClr>
              </a:solidFill>
            </a:endParaRPr>
          </a:p>
          <a:p>
            <a:r>
              <a:rPr lang="en-US" sz="1600" i="1" dirty="0">
                <a:solidFill>
                  <a:schemeClr val="bg1">
                    <a:lumMod val="50000"/>
                  </a:schemeClr>
                </a:solidFill>
              </a:rPr>
              <a:t>How does ectopia </a:t>
            </a:r>
            <a:r>
              <a:rPr lang="en-US" sz="1600" i="1" dirty="0" err="1">
                <a:solidFill>
                  <a:schemeClr val="bg1">
                    <a:lumMod val="50000"/>
                  </a:schemeClr>
                </a:solidFill>
              </a:rPr>
              <a:t>lentis</a:t>
            </a:r>
            <a:r>
              <a:rPr lang="en-US" sz="1600" i="1" dirty="0">
                <a:solidFill>
                  <a:schemeClr val="bg1">
                    <a:lumMod val="50000"/>
                  </a:schemeClr>
                </a:solidFill>
              </a:rPr>
              <a:t> lead to pupillary block and ACG?</a:t>
            </a:r>
          </a:p>
          <a:p>
            <a:r>
              <a:rPr lang="en-US" sz="1600" dirty="0">
                <a:solidFill>
                  <a:schemeClr val="bg1">
                    <a:lumMod val="50000"/>
                  </a:schemeClr>
                </a:solidFill>
              </a:rPr>
              <a:t>By allowing the displaced lens to move into and blocks the pupil, producing the pressure gradient, with subsequent iris </a:t>
            </a:r>
            <a:r>
              <a:rPr lang="en-US" sz="1600" dirty="0" err="1">
                <a:solidFill>
                  <a:schemeClr val="bg1">
                    <a:lumMod val="50000"/>
                  </a:schemeClr>
                </a:solidFill>
              </a:rPr>
              <a:t>bombé</a:t>
            </a:r>
            <a:r>
              <a:rPr lang="en-US" sz="1600" dirty="0">
                <a:solidFill>
                  <a:schemeClr val="bg1">
                    <a:lumMod val="50000"/>
                  </a:schemeClr>
                </a:solidFill>
              </a:rPr>
              <a:t> and angle closure</a:t>
            </a:r>
          </a:p>
        </p:txBody>
      </p:sp>
      <p:sp>
        <p:nvSpPr>
          <p:cNvPr id="23" name="TextBox 22">
            <a:extLst>
              <a:ext uri="{FF2B5EF4-FFF2-40B4-BE49-F238E27FC236}">
                <a16:creationId xmlns:a16="http://schemas.microsoft.com/office/drawing/2014/main" id="{798926ED-3FC5-4F3C-B080-E06F6EB1FF50}"/>
              </a:ext>
            </a:extLst>
          </p:cNvPr>
          <p:cNvSpPr txBox="1"/>
          <p:nvPr/>
        </p:nvSpPr>
        <p:spPr>
          <a:xfrm>
            <a:off x="2388280" y="2821634"/>
            <a:ext cx="6541623" cy="1384995"/>
          </a:xfrm>
          <a:prstGeom prst="rect">
            <a:avLst/>
          </a:prstGeom>
          <a:solidFill>
            <a:schemeClr val="accent1">
              <a:lumMod val="40000"/>
              <a:lumOff val="60000"/>
            </a:schemeClr>
          </a:solidFill>
        </p:spPr>
        <p:txBody>
          <a:bodyPr wrap="square" rtlCol="0">
            <a:spAutoFit/>
          </a:bodyPr>
          <a:lstStyle/>
          <a:p>
            <a:r>
              <a:rPr lang="en-US" sz="1400" i="1" dirty="0">
                <a:solidFill>
                  <a:schemeClr val="bg1">
                    <a:lumMod val="65000"/>
                  </a:schemeClr>
                </a:solidFill>
              </a:rPr>
              <a:t>In a few words, how would you describe the shape of a </a:t>
            </a:r>
            <a:r>
              <a:rPr lang="en-US" sz="1400" i="1" dirty="0" err="1">
                <a:solidFill>
                  <a:schemeClr val="bg1">
                    <a:lumMod val="65000"/>
                  </a:schemeClr>
                </a:solidFill>
              </a:rPr>
              <a:t>microspherophakic</a:t>
            </a:r>
            <a:r>
              <a:rPr lang="en-US" sz="1400" i="1" dirty="0">
                <a:solidFill>
                  <a:schemeClr val="bg1">
                    <a:lumMod val="65000"/>
                  </a:schemeClr>
                </a:solidFill>
              </a:rPr>
              <a:t> lens?</a:t>
            </a:r>
          </a:p>
          <a:p>
            <a:r>
              <a:rPr lang="en-US" sz="1400" dirty="0">
                <a:solidFill>
                  <a:schemeClr val="bg1">
                    <a:lumMod val="65000"/>
                  </a:schemeClr>
                </a:solidFill>
              </a:rPr>
              <a:t>The name says it all: the lens is </a:t>
            </a:r>
            <a:r>
              <a:rPr lang="en-US" sz="1400" b="1" u="sng" dirty="0">
                <a:solidFill>
                  <a:schemeClr val="bg1">
                    <a:lumMod val="65000"/>
                  </a:schemeClr>
                </a:solidFill>
              </a:rPr>
              <a:t>small (‘micro’) </a:t>
            </a:r>
            <a:r>
              <a:rPr lang="en-US" sz="1400" u="sng" dirty="0">
                <a:solidFill>
                  <a:schemeClr val="bg1">
                    <a:lumMod val="65000"/>
                  </a:schemeClr>
                </a:solidFill>
              </a:rPr>
              <a:t>and </a:t>
            </a:r>
            <a:r>
              <a:rPr lang="en-US" sz="1400" b="1" u="sng" dirty="0">
                <a:solidFill>
                  <a:schemeClr val="bg1">
                    <a:lumMod val="65000"/>
                  </a:schemeClr>
                </a:solidFill>
              </a:rPr>
              <a:t>round (‘</a:t>
            </a:r>
            <a:r>
              <a:rPr lang="en-US" sz="1400" b="1" u="sng" dirty="0" err="1">
                <a:solidFill>
                  <a:schemeClr val="bg1">
                    <a:lumMod val="65000"/>
                  </a:schemeClr>
                </a:solidFill>
              </a:rPr>
              <a:t>sphero</a:t>
            </a:r>
            <a:r>
              <a:rPr lang="en-US" sz="1400" b="1" u="sng" dirty="0">
                <a:solidFill>
                  <a:schemeClr val="bg1">
                    <a:lumMod val="65000"/>
                  </a:schemeClr>
                </a:solidFill>
              </a:rPr>
              <a:t>’)</a:t>
            </a:r>
          </a:p>
          <a:p>
            <a:endParaRPr lang="en-US" sz="1400" dirty="0">
              <a:solidFill>
                <a:schemeClr val="bg1">
                  <a:lumMod val="65000"/>
                </a:schemeClr>
              </a:solidFill>
            </a:endParaRPr>
          </a:p>
          <a:p>
            <a:r>
              <a:rPr lang="en-US" sz="1400" i="1" dirty="0">
                <a:solidFill>
                  <a:schemeClr val="bg1">
                    <a:lumMod val="65000"/>
                  </a:schemeClr>
                </a:solidFill>
              </a:rPr>
              <a:t>What common slit-lamp observation owes to the lens’ small size?</a:t>
            </a:r>
          </a:p>
          <a:p>
            <a:r>
              <a:rPr lang="en-US" sz="1400" dirty="0">
                <a:solidFill>
                  <a:schemeClr val="bg1">
                    <a:lumMod val="65000"/>
                  </a:schemeClr>
                </a:solidFill>
              </a:rPr>
              <a:t>Typically, the entirety of the lens equator can be seen in the pupillary aperture when the </a:t>
            </a:r>
            <a:r>
              <a:rPr lang="en-US" sz="1400" dirty="0" err="1">
                <a:solidFill>
                  <a:schemeClr val="bg1">
                    <a:lumMod val="65000"/>
                  </a:schemeClr>
                </a:solidFill>
              </a:rPr>
              <a:t>pt</a:t>
            </a:r>
            <a:r>
              <a:rPr lang="en-US" sz="1400" dirty="0">
                <a:solidFill>
                  <a:schemeClr val="bg1">
                    <a:lumMod val="65000"/>
                  </a:schemeClr>
                </a:solidFill>
              </a:rPr>
              <a:t> is widely dilated</a:t>
            </a:r>
          </a:p>
        </p:txBody>
      </p:sp>
      <p:sp>
        <p:nvSpPr>
          <p:cNvPr id="24" name="TextBox 23">
            <a:extLst>
              <a:ext uri="{FF2B5EF4-FFF2-40B4-BE49-F238E27FC236}">
                <a16:creationId xmlns:a16="http://schemas.microsoft.com/office/drawing/2014/main" id="{83DDB5E6-1D51-4892-8706-141024C83CED}"/>
              </a:ext>
            </a:extLst>
          </p:cNvPr>
          <p:cNvSpPr txBox="1"/>
          <p:nvPr/>
        </p:nvSpPr>
        <p:spPr>
          <a:xfrm>
            <a:off x="2424571" y="4316269"/>
            <a:ext cx="6451527" cy="954107"/>
          </a:xfrm>
          <a:prstGeom prst="rect">
            <a:avLst/>
          </a:prstGeom>
          <a:solidFill>
            <a:schemeClr val="accent5">
              <a:lumMod val="75000"/>
            </a:schemeClr>
          </a:solidFill>
        </p:spPr>
        <p:txBody>
          <a:bodyPr wrap="square" rtlCol="0">
            <a:spAutoFit/>
          </a:bodyPr>
          <a:lstStyle/>
          <a:p>
            <a:r>
              <a:rPr lang="en-US" sz="1400" i="1" dirty="0">
                <a:solidFill>
                  <a:schemeClr val="bg1">
                    <a:lumMod val="50000"/>
                  </a:schemeClr>
                </a:solidFill>
              </a:rPr>
              <a:t>Pts with </a:t>
            </a:r>
            <a:r>
              <a:rPr lang="en-US" sz="1400" i="1" dirty="0" err="1">
                <a:solidFill>
                  <a:schemeClr val="bg1">
                    <a:lumMod val="50000"/>
                  </a:schemeClr>
                </a:solidFill>
              </a:rPr>
              <a:t>microspherophakia</a:t>
            </a:r>
            <a:r>
              <a:rPr lang="en-US" sz="1400" i="1" dirty="0">
                <a:solidFill>
                  <a:schemeClr val="bg1">
                    <a:lumMod val="50000"/>
                  </a:schemeClr>
                </a:solidFill>
              </a:rPr>
              <a:t> are almost always high myopes. Why?</a:t>
            </a:r>
          </a:p>
          <a:p>
            <a:r>
              <a:rPr lang="en-US" sz="1400" dirty="0">
                <a:solidFill>
                  <a:schemeClr val="bg1">
                    <a:lumMod val="50000"/>
                  </a:schemeClr>
                </a:solidFill>
              </a:rPr>
              <a:t>Because the lens is small, it has a short radius of curvature. Further, because it is spherical, it is more curved than is a normal lens. </a:t>
            </a:r>
            <a:r>
              <a:rPr lang="en-US" sz="1400" u="sng" dirty="0">
                <a:solidFill>
                  <a:schemeClr val="bg1">
                    <a:lumMod val="50000"/>
                  </a:schemeClr>
                </a:solidFill>
              </a:rPr>
              <a:t>These two factors give the </a:t>
            </a:r>
            <a:r>
              <a:rPr lang="en-US" sz="1400" u="sng" dirty="0" err="1">
                <a:solidFill>
                  <a:schemeClr val="bg1">
                    <a:lumMod val="50000"/>
                  </a:schemeClr>
                </a:solidFill>
              </a:rPr>
              <a:t>m’spheric</a:t>
            </a:r>
            <a:r>
              <a:rPr lang="en-US" sz="1400" u="sng" dirty="0">
                <a:solidFill>
                  <a:schemeClr val="bg1">
                    <a:lumMod val="50000"/>
                  </a:schemeClr>
                </a:solidFill>
              </a:rPr>
              <a:t> lens vastly more converging power than a normal lens possesses.</a:t>
            </a:r>
          </a:p>
        </p:txBody>
      </p:sp>
      <p:sp>
        <p:nvSpPr>
          <p:cNvPr id="25" name="TextBox 24">
            <a:extLst>
              <a:ext uri="{FF2B5EF4-FFF2-40B4-BE49-F238E27FC236}">
                <a16:creationId xmlns:a16="http://schemas.microsoft.com/office/drawing/2014/main" id="{EDF9D533-D64E-40E5-8915-BD96C88905A7}"/>
              </a:ext>
            </a:extLst>
          </p:cNvPr>
          <p:cNvSpPr txBox="1"/>
          <p:nvPr/>
        </p:nvSpPr>
        <p:spPr>
          <a:xfrm>
            <a:off x="2423968" y="3058533"/>
            <a:ext cx="6567632" cy="584775"/>
          </a:xfrm>
          <a:prstGeom prst="rect">
            <a:avLst/>
          </a:prstGeom>
          <a:solidFill>
            <a:srgbClr val="99FF99"/>
          </a:solidFill>
        </p:spPr>
        <p:txBody>
          <a:bodyPr wrap="none" rtlCol="0">
            <a:spAutoFit/>
          </a:bodyPr>
          <a:lstStyle/>
          <a:p>
            <a:r>
              <a:rPr lang="en-US" sz="1600" i="1" dirty="0">
                <a:solidFill>
                  <a:srgbClr val="0000FF"/>
                </a:solidFill>
              </a:rPr>
              <a:t>With what condition is </a:t>
            </a:r>
            <a:r>
              <a:rPr lang="en-US" sz="1600" i="1" dirty="0" err="1">
                <a:solidFill>
                  <a:srgbClr val="0000FF"/>
                </a:solidFill>
              </a:rPr>
              <a:t>microspherophakia</a:t>
            </a:r>
            <a:r>
              <a:rPr lang="en-US" sz="1600" i="1" dirty="0">
                <a:solidFill>
                  <a:srgbClr val="0000FF"/>
                </a:solidFill>
              </a:rPr>
              <a:t> most frequently associated?</a:t>
            </a:r>
          </a:p>
          <a:p>
            <a:r>
              <a:rPr lang="en-US" sz="1600" dirty="0">
                <a:solidFill>
                  <a:srgbClr val="99FF99"/>
                </a:solidFill>
              </a:rPr>
              <a:t>Weill-Marchesani syndrome</a:t>
            </a:r>
          </a:p>
        </p:txBody>
      </p:sp>
      <p:sp>
        <p:nvSpPr>
          <p:cNvPr id="22" name="Oval 21">
            <a:extLst>
              <a:ext uri="{FF2B5EF4-FFF2-40B4-BE49-F238E27FC236}">
                <a16:creationId xmlns:a16="http://schemas.microsoft.com/office/drawing/2014/main" id="{A8B47573-D3D9-4D47-9E08-BED8FABB2FE0}"/>
              </a:ext>
            </a:extLst>
          </p:cNvPr>
          <p:cNvSpPr/>
          <p:nvPr/>
        </p:nvSpPr>
        <p:spPr>
          <a:xfrm>
            <a:off x="808522" y="3093379"/>
            <a:ext cx="1641452" cy="533397"/>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655831020"/>
      </p:ext>
    </p:extLst>
  </p:cSld>
  <p:clrMapOvr>
    <a:masterClrMapping/>
  </p:clrMapOvr>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014" name="Text Box 6"/>
          <p:cNvSpPr txBox="1">
            <a:spLocks noChangeArrowheads="1"/>
          </p:cNvSpPr>
          <p:nvPr/>
        </p:nvSpPr>
        <p:spPr bwMode="auto">
          <a:xfrm>
            <a:off x="533400" y="2356376"/>
            <a:ext cx="1005403"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t>Lens-</a:t>
            </a:r>
          </a:p>
          <a:p>
            <a:pPr algn="ctr" eaLnBrk="1" hangingPunct="1">
              <a:lnSpc>
                <a:spcPct val="80000"/>
              </a:lnSpc>
              <a:spcBef>
                <a:spcPct val="0"/>
              </a:spcBef>
              <a:buClrTx/>
              <a:buSzTx/>
              <a:buFontTx/>
              <a:buNone/>
            </a:pPr>
            <a:r>
              <a:rPr lang="en-US" altLang="en-US" sz="1800" dirty="0"/>
              <a:t>Induced</a:t>
            </a:r>
          </a:p>
        </p:txBody>
      </p:sp>
      <p:sp>
        <p:nvSpPr>
          <p:cNvPr id="43017" name="Text Box 14"/>
          <p:cNvSpPr txBox="1">
            <a:spLocks noChangeArrowheads="1"/>
          </p:cNvSpPr>
          <p:nvPr/>
        </p:nvSpPr>
        <p:spPr bwMode="auto">
          <a:xfrm>
            <a:off x="3026498" y="2365901"/>
            <a:ext cx="1633781"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Aphakic/</a:t>
            </a:r>
          </a:p>
          <a:p>
            <a:pPr algn="ctr" eaLnBrk="1" hangingPunct="1">
              <a:lnSpc>
                <a:spcPct val="80000"/>
              </a:lnSpc>
              <a:spcBef>
                <a:spcPct val="0"/>
              </a:spcBef>
              <a:buClrTx/>
              <a:buSzTx/>
              <a:buFontTx/>
              <a:buNone/>
            </a:pPr>
            <a:r>
              <a:rPr lang="en-US" altLang="en-US" sz="1800" dirty="0" err="1">
                <a:solidFill>
                  <a:schemeClr val="bg1">
                    <a:lumMod val="75000"/>
                  </a:schemeClr>
                </a:solidFill>
              </a:rPr>
              <a:t>Pseudophakic</a:t>
            </a:r>
            <a:endParaRPr lang="en-US" altLang="en-US" sz="1800" dirty="0">
              <a:solidFill>
                <a:schemeClr val="bg1">
                  <a:lumMod val="75000"/>
                </a:schemeClr>
              </a:solidFill>
            </a:endParaRPr>
          </a:p>
        </p:txBody>
      </p:sp>
      <p:sp>
        <p:nvSpPr>
          <p:cNvPr id="43031" name="Text Box 35"/>
          <p:cNvSpPr txBox="1">
            <a:spLocks noChangeArrowheads="1"/>
          </p:cNvSpPr>
          <p:nvPr/>
        </p:nvSpPr>
        <p:spPr bwMode="auto">
          <a:xfrm>
            <a:off x="1190847" y="1295400"/>
            <a:ext cx="2473754"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t>w/ Pupillary Block</a:t>
            </a:r>
          </a:p>
        </p:txBody>
      </p:sp>
      <p:sp>
        <p:nvSpPr>
          <p:cNvPr id="49" name="Rectangle 2">
            <a:extLst>
              <a:ext uri="{FF2B5EF4-FFF2-40B4-BE49-F238E27FC236}">
                <a16:creationId xmlns:a16="http://schemas.microsoft.com/office/drawing/2014/main" id="{240EE5BF-F7D2-4FC8-A5DD-F6B5423153C6}"/>
              </a:ext>
            </a:extLst>
          </p:cNvPr>
          <p:cNvSpPr>
            <a:spLocks noGrp="1" noChangeArrowheads="1"/>
          </p:cNvSpPr>
          <p:nvPr>
            <p:ph type="title"/>
          </p:nvPr>
        </p:nvSpPr>
        <p:spPr>
          <a:xfrm>
            <a:off x="457200" y="304800"/>
            <a:ext cx="7543800" cy="563562"/>
          </a:xfrm>
        </p:spPr>
        <p:txBody>
          <a:bodyPr/>
          <a:lstStyle/>
          <a:p>
            <a:pPr eaLnBrk="1" hangingPunct="1"/>
            <a:r>
              <a:rPr lang="en-US" altLang="en-US" sz="3500" dirty="0"/>
              <a:t>A</a:t>
            </a:r>
          </a:p>
        </p:txBody>
      </p:sp>
      <p:sp>
        <p:nvSpPr>
          <p:cNvPr id="50" name="TextBox 49">
            <a:extLst>
              <a:ext uri="{FF2B5EF4-FFF2-40B4-BE49-F238E27FC236}">
                <a16:creationId xmlns:a16="http://schemas.microsoft.com/office/drawing/2014/main" id="{CF426230-46C8-405C-9015-99EF57762A2E}"/>
              </a:ext>
            </a:extLst>
          </p:cNvPr>
          <p:cNvSpPr txBox="1"/>
          <p:nvPr/>
        </p:nvSpPr>
        <p:spPr>
          <a:xfrm>
            <a:off x="2259496" y="189094"/>
            <a:ext cx="4607480" cy="400110"/>
          </a:xfrm>
          <a:prstGeom prst="rect">
            <a:avLst/>
          </a:prstGeom>
          <a:solidFill>
            <a:schemeClr val="accent1">
              <a:lumMod val="60000"/>
              <a:lumOff val="40000"/>
            </a:schemeClr>
          </a:solidFill>
        </p:spPr>
        <p:txBody>
          <a:bodyPr wrap="none" rtlCol="0">
            <a:spAutoFit/>
          </a:bodyPr>
          <a:lstStyle/>
          <a:p>
            <a:pPr algn="ctr"/>
            <a:r>
              <a:rPr lang="en-US" sz="2000" b="1" dirty="0"/>
              <a:t>Secondary Angle Closure Glaucoma</a:t>
            </a:r>
          </a:p>
        </p:txBody>
      </p:sp>
      <p:sp>
        <p:nvSpPr>
          <p:cNvPr id="2" name="TextBox 1">
            <a:extLst>
              <a:ext uri="{FF2B5EF4-FFF2-40B4-BE49-F238E27FC236}">
                <a16:creationId xmlns:a16="http://schemas.microsoft.com/office/drawing/2014/main" id="{A7E30BEC-923B-4C9A-A856-BDD0D882F6B8}"/>
              </a:ext>
            </a:extLst>
          </p:cNvPr>
          <p:cNvSpPr txBox="1"/>
          <p:nvPr/>
        </p:nvSpPr>
        <p:spPr>
          <a:xfrm>
            <a:off x="887305" y="2844119"/>
            <a:ext cx="1494320" cy="338554"/>
          </a:xfrm>
          <a:prstGeom prst="rect">
            <a:avLst/>
          </a:prstGeom>
          <a:noFill/>
        </p:spPr>
        <p:txBody>
          <a:bodyPr wrap="none" rtlCol="0">
            <a:spAutoFit/>
          </a:bodyPr>
          <a:lstStyle/>
          <a:p>
            <a:r>
              <a:rPr lang="en-US" sz="1600" dirty="0" err="1">
                <a:solidFill>
                  <a:schemeClr val="bg1">
                    <a:lumMod val="75000"/>
                  </a:schemeClr>
                </a:solidFill>
              </a:rPr>
              <a:t>Phacomorphic</a:t>
            </a:r>
            <a:endParaRPr lang="en-US" sz="1600" dirty="0">
              <a:solidFill>
                <a:schemeClr val="bg1">
                  <a:lumMod val="75000"/>
                </a:schemeClr>
              </a:solidFill>
            </a:endParaRPr>
          </a:p>
        </p:txBody>
      </p:sp>
      <p:sp>
        <p:nvSpPr>
          <p:cNvPr id="51" name="TextBox 50">
            <a:extLst>
              <a:ext uri="{FF2B5EF4-FFF2-40B4-BE49-F238E27FC236}">
                <a16:creationId xmlns:a16="http://schemas.microsoft.com/office/drawing/2014/main" id="{156069D4-340B-4160-A336-EBF73557CEE0}"/>
              </a:ext>
            </a:extLst>
          </p:cNvPr>
          <p:cNvSpPr txBox="1"/>
          <p:nvPr/>
        </p:nvSpPr>
        <p:spPr>
          <a:xfrm>
            <a:off x="884725" y="3175578"/>
            <a:ext cx="1519968" cy="338554"/>
          </a:xfrm>
          <a:prstGeom prst="rect">
            <a:avLst/>
          </a:prstGeom>
          <a:noFill/>
        </p:spPr>
        <p:txBody>
          <a:bodyPr wrap="none" rtlCol="0">
            <a:spAutoFit/>
          </a:bodyPr>
          <a:lstStyle/>
          <a:p>
            <a:r>
              <a:rPr lang="en-US" sz="1600" b="1" dirty="0"/>
              <a:t>Ectopia </a:t>
            </a:r>
            <a:r>
              <a:rPr lang="en-US" sz="1600" b="1" dirty="0" err="1"/>
              <a:t>lentis</a:t>
            </a:r>
            <a:endParaRPr lang="en-US" sz="1600" b="1" dirty="0"/>
          </a:p>
        </p:txBody>
      </p:sp>
      <p:cxnSp>
        <p:nvCxnSpPr>
          <p:cNvPr id="71" name="Straight Connector 70">
            <a:extLst>
              <a:ext uri="{FF2B5EF4-FFF2-40B4-BE49-F238E27FC236}">
                <a16:creationId xmlns:a16="http://schemas.microsoft.com/office/drawing/2014/main" id="{C104938D-BA8D-4E39-9D5F-9EE2012F2F3C}"/>
              </a:ext>
            </a:extLst>
          </p:cNvPr>
          <p:cNvCxnSpPr>
            <a:cxnSpLocks/>
          </p:cNvCxnSpPr>
          <p:nvPr/>
        </p:nvCxnSpPr>
        <p:spPr>
          <a:xfrm flipH="1">
            <a:off x="762665" y="3023488"/>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2A7E4E40-472F-4E50-8A7A-45C10FDD7171}"/>
              </a:ext>
            </a:extLst>
          </p:cNvPr>
          <p:cNvCxnSpPr>
            <a:cxnSpLocks/>
          </p:cNvCxnSpPr>
          <p:nvPr/>
        </p:nvCxnSpPr>
        <p:spPr>
          <a:xfrm flipH="1">
            <a:off x="762665" y="3347853"/>
            <a:ext cx="168274"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C3924889-45B9-4383-9C9E-48F0A9C27AD8}"/>
              </a:ext>
            </a:extLst>
          </p:cNvPr>
          <p:cNvCxnSpPr>
            <a:cxnSpLocks/>
          </p:cNvCxnSpPr>
          <p:nvPr/>
        </p:nvCxnSpPr>
        <p:spPr>
          <a:xfrm flipH="1">
            <a:off x="748719" y="2838976"/>
            <a:ext cx="13947" cy="5088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 name="Straight Arrow Connector 5">
            <a:extLst>
              <a:ext uri="{FF2B5EF4-FFF2-40B4-BE49-F238E27FC236}">
                <a16:creationId xmlns:a16="http://schemas.microsoft.com/office/drawing/2014/main" id="{A3439F0C-5143-461F-8F3C-2E830785DEFC}"/>
              </a:ext>
            </a:extLst>
          </p:cNvPr>
          <p:cNvCxnSpPr>
            <a:stCxn id="50" idx="2"/>
          </p:cNvCxnSpPr>
          <p:nvPr/>
        </p:nvCxnSpPr>
        <p:spPr>
          <a:xfrm flipH="1">
            <a:off x="2971800" y="589204"/>
            <a:ext cx="1591436" cy="706196"/>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6" name="Straight Arrow Connector 25">
            <a:extLst>
              <a:ext uri="{FF2B5EF4-FFF2-40B4-BE49-F238E27FC236}">
                <a16:creationId xmlns:a16="http://schemas.microsoft.com/office/drawing/2014/main" id="{B70E0124-9B84-41A5-8D84-A66B7838A706}"/>
              </a:ext>
            </a:extLst>
          </p:cNvPr>
          <p:cNvCxnSpPr>
            <a:cxnSpLocks/>
          </p:cNvCxnSpPr>
          <p:nvPr/>
        </p:nvCxnSpPr>
        <p:spPr>
          <a:xfrm flipH="1">
            <a:off x="1159539" y="1828800"/>
            <a:ext cx="1290435" cy="478059"/>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8" name="Straight Arrow Connector 27">
            <a:extLst>
              <a:ext uri="{FF2B5EF4-FFF2-40B4-BE49-F238E27FC236}">
                <a16:creationId xmlns:a16="http://schemas.microsoft.com/office/drawing/2014/main" id="{567A4249-5C59-4416-8A8E-1C35913900AB}"/>
              </a:ext>
            </a:extLst>
          </p:cNvPr>
          <p:cNvCxnSpPr>
            <a:cxnSpLocks/>
          </p:cNvCxnSpPr>
          <p:nvPr/>
        </p:nvCxnSpPr>
        <p:spPr>
          <a:xfrm>
            <a:off x="2449973" y="1832208"/>
            <a:ext cx="1268784"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21" name="Straight Arrow Connector 20">
            <a:extLst>
              <a:ext uri="{FF2B5EF4-FFF2-40B4-BE49-F238E27FC236}">
                <a16:creationId xmlns:a16="http://schemas.microsoft.com/office/drawing/2014/main" id="{5E33AEB6-AB6B-4304-B44B-E14BDAECF20A}"/>
              </a:ext>
            </a:extLst>
          </p:cNvPr>
          <p:cNvCxnSpPr>
            <a:cxnSpLocks/>
          </p:cNvCxnSpPr>
          <p:nvPr/>
        </p:nvCxnSpPr>
        <p:spPr>
          <a:xfrm>
            <a:off x="4572000" y="589204"/>
            <a:ext cx="1600200" cy="706196"/>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18" name="Text Box 36">
            <a:extLst>
              <a:ext uri="{FF2B5EF4-FFF2-40B4-BE49-F238E27FC236}">
                <a16:creationId xmlns:a16="http://schemas.microsoft.com/office/drawing/2014/main" id="{362B1808-42BE-4D1C-894B-40BD72FCD11D}"/>
              </a:ext>
            </a:extLst>
          </p:cNvPr>
          <p:cNvSpPr txBox="1">
            <a:spLocks noChangeArrowheads="1"/>
          </p:cNvSpPr>
          <p:nvPr/>
        </p:nvSpPr>
        <p:spPr bwMode="auto">
          <a:xfrm>
            <a:off x="5181600" y="1295400"/>
            <a:ext cx="2630848" cy="430887"/>
          </a:xfrm>
          <a:prstGeom prst="rect">
            <a:avLst/>
          </a:prstGeom>
          <a:noFill/>
          <a:ln w="952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solidFill>
                  <a:schemeClr val="bg1">
                    <a:lumMod val="75000"/>
                  </a:schemeClr>
                </a:solidFill>
              </a:rPr>
              <a:t>w/o Pupillary Block</a:t>
            </a:r>
          </a:p>
        </p:txBody>
      </p:sp>
      <p:sp>
        <p:nvSpPr>
          <p:cNvPr id="19" name="TextBox 18">
            <a:extLst>
              <a:ext uri="{FF2B5EF4-FFF2-40B4-BE49-F238E27FC236}">
                <a16:creationId xmlns:a16="http://schemas.microsoft.com/office/drawing/2014/main" id="{20F14707-6AB2-4CFA-894D-0A3851B594EA}"/>
              </a:ext>
            </a:extLst>
          </p:cNvPr>
          <p:cNvSpPr txBox="1"/>
          <p:nvPr/>
        </p:nvSpPr>
        <p:spPr>
          <a:xfrm>
            <a:off x="381000" y="3581400"/>
            <a:ext cx="7315200" cy="2800767"/>
          </a:xfrm>
          <a:prstGeom prst="rect">
            <a:avLst/>
          </a:prstGeom>
          <a:solidFill>
            <a:srgbClr val="FF99FF"/>
          </a:solidFill>
        </p:spPr>
        <p:txBody>
          <a:bodyPr wrap="square" rtlCol="0">
            <a:spAutoFit/>
          </a:bodyPr>
          <a:lstStyle/>
          <a:p>
            <a:r>
              <a:rPr lang="en-US" sz="1600" i="1" dirty="0">
                <a:solidFill>
                  <a:schemeClr val="bg1">
                    <a:lumMod val="50000"/>
                  </a:schemeClr>
                </a:solidFill>
              </a:rPr>
              <a:t>What is </a:t>
            </a:r>
            <a:r>
              <a:rPr lang="en-US" sz="1600" dirty="0">
                <a:solidFill>
                  <a:schemeClr val="bg1">
                    <a:lumMod val="50000"/>
                  </a:schemeClr>
                </a:solidFill>
              </a:rPr>
              <a:t>ectopia </a:t>
            </a:r>
            <a:r>
              <a:rPr lang="en-US" sz="1600" dirty="0" err="1">
                <a:solidFill>
                  <a:schemeClr val="bg1">
                    <a:lumMod val="50000"/>
                  </a:schemeClr>
                </a:solidFill>
              </a:rPr>
              <a:t>lentis</a:t>
            </a:r>
            <a:r>
              <a:rPr lang="en-US" sz="1600" i="1" dirty="0">
                <a:solidFill>
                  <a:schemeClr val="bg1">
                    <a:lumMod val="50000"/>
                  </a:schemeClr>
                </a:solidFill>
              </a:rPr>
              <a:t>?</a:t>
            </a:r>
          </a:p>
          <a:p>
            <a:r>
              <a:rPr lang="en-US" sz="1600" dirty="0">
                <a:solidFill>
                  <a:schemeClr val="bg1">
                    <a:lumMod val="50000"/>
                  </a:schemeClr>
                </a:solidFill>
              </a:rPr>
              <a:t>Displacement of the lens from its normal anatomic position</a:t>
            </a:r>
          </a:p>
          <a:p>
            <a:endParaRPr lang="en-US" sz="1600" dirty="0">
              <a:solidFill>
                <a:schemeClr val="bg1">
                  <a:lumMod val="50000"/>
                </a:schemeClr>
              </a:solidFill>
            </a:endParaRPr>
          </a:p>
          <a:p>
            <a:r>
              <a:rPr lang="en-US" sz="1600" i="1" dirty="0">
                <a:solidFill>
                  <a:schemeClr val="bg1">
                    <a:lumMod val="50000"/>
                  </a:schemeClr>
                </a:solidFill>
              </a:rPr>
              <a:t>With regard to lens ‘displacement’—what do the following terms mean?</a:t>
            </a:r>
          </a:p>
          <a:p>
            <a:r>
              <a:rPr lang="en-US" sz="1600" i="1" dirty="0">
                <a:solidFill>
                  <a:schemeClr val="bg1">
                    <a:lumMod val="50000"/>
                  </a:schemeClr>
                </a:solidFill>
              </a:rPr>
              <a:t>--</a:t>
            </a:r>
            <a:r>
              <a:rPr lang="en-US" sz="1600" i="1" dirty="0" err="1">
                <a:solidFill>
                  <a:schemeClr val="bg1">
                    <a:lumMod val="50000"/>
                  </a:schemeClr>
                </a:solidFill>
              </a:rPr>
              <a:t>Sublux</a:t>
            </a:r>
            <a:r>
              <a:rPr lang="en-US" sz="1600" i="1" dirty="0">
                <a:solidFill>
                  <a:schemeClr val="bg1">
                    <a:lumMod val="50000"/>
                  </a:schemeClr>
                </a:solidFill>
              </a:rPr>
              <a:t>(at)ed: </a:t>
            </a:r>
            <a:r>
              <a:rPr lang="en-US" sz="1600" dirty="0">
                <a:solidFill>
                  <a:schemeClr val="bg1">
                    <a:lumMod val="50000"/>
                  </a:schemeClr>
                </a:solidFill>
              </a:rPr>
              <a:t>The lens is partially displaced, but remains in the ‘general area’</a:t>
            </a:r>
          </a:p>
          <a:p>
            <a:r>
              <a:rPr lang="en-US" sz="1600" i="1" dirty="0">
                <a:solidFill>
                  <a:schemeClr val="bg1">
                    <a:lumMod val="50000"/>
                  </a:schemeClr>
                </a:solidFill>
              </a:rPr>
              <a:t>--Lux(at)ed: </a:t>
            </a:r>
            <a:r>
              <a:rPr lang="en-US" sz="1600" dirty="0">
                <a:solidFill>
                  <a:schemeClr val="bg1">
                    <a:lumMod val="50000"/>
                  </a:schemeClr>
                </a:solidFill>
              </a:rPr>
              <a:t>The lens is dislocated—completely removed from the pupillary aperture. All zonular attachments have been disrupted.</a:t>
            </a:r>
          </a:p>
          <a:p>
            <a:endParaRPr lang="en-US" sz="1600" i="1" dirty="0">
              <a:solidFill>
                <a:schemeClr val="bg1">
                  <a:lumMod val="50000"/>
                </a:schemeClr>
              </a:solidFill>
            </a:endParaRPr>
          </a:p>
          <a:p>
            <a:r>
              <a:rPr lang="en-US" sz="1600" i="1" dirty="0">
                <a:solidFill>
                  <a:schemeClr val="bg1">
                    <a:lumMod val="50000"/>
                  </a:schemeClr>
                </a:solidFill>
              </a:rPr>
              <a:t>How does ectopia </a:t>
            </a:r>
            <a:r>
              <a:rPr lang="en-US" sz="1600" i="1" dirty="0" err="1">
                <a:solidFill>
                  <a:schemeClr val="bg1">
                    <a:lumMod val="50000"/>
                  </a:schemeClr>
                </a:solidFill>
              </a:rPr>
              <a:t>lentis</a:t>
            </a:r>
            <a:r>
              <a:rPr lang="en-US" sz="1600" i="1" dirty="0">
                <a:solidFill>
                  <a:schemeClr val="bg1">
                    <a:lumMod val="50000"/>
                  </a:schemeClr>
                </a:solidFill>
              </a:rPr>
              <a:t> lead to pupillary block and ACG?</a:t>
            </a:r>
          </a:p>
          <a:p>
            <a:r>
              <a:rPr lang="en-US" sz="1600" dirty="0">
                <a:solidFill>
                  <a:schemeClr val="bg1">
                    <a:lumMod val="50000"/>
                  </a:schemeClr>
                </a:solidFill>
              </a:rPr>
              <a:t>By allowing the displaced lens to move into and blocks the pupil, producing the pressure gradient, with subsequent iris </a:t>
            </a:r>
            <a:r>
              <a:rPr lang="en-US" sz="1600" dirty="0" err="1">
                <a:solidFill>
                  <a:schemeClr val="bg1">
                    <a:lumMod val="50000"/>
                  </a:schemeClr>
                </a:solidFill>
              </a:rPr>
              <a:t>bombé</a:t>
            </a:r>
            <a:r>
              <a:rPr lang="en-US" sz="1600" dirty="0">
                <a:solidFill>
                  <a:schemeClr val="bg1">
                    <a:lumMod val="50000"/>
                  </a:schemeClr>
                </a:solidFill>
              </a:rPr>
              <a:t> and angle closure</a:t>
            </a:r>
          </a:p>
        </p:txBody>
      </p:sp>
      <p:sp>
        <p:nvSpPr>
          <p:cNvPr id="23" name="TextBox 22">
            <a:extLst>
              <a:ext uri="{FF2B5EF4-FFF2-40B4-BE49-F238E27FC236}">
                <a16:creationId xmlns:a16="http://schemas.microsoft.com/office/drawing/2014/main" id="{798926ED-3FC5-4F3C-B080-E06F6EB1FF50}"/>
              </a:ext>
            </a:extLst>
          </p:cNvPr>
          <p:cNvSpPr txBox="1"/>
          <p:nvPr/>
        </p:nvSpPr>
        <p:spPr>
          <a:xfrm>
            <a:off x="2388280" y="2821634"/>
            <a:ext cx="6541623" cy="1384995"/>
          </a:xfrm>
          <a:prstGeom prst="rect">
            <a:avLst/>
          </a:prstGeom>
          <a:solidFill>
            <a:schemeClr val="accent1">
              <a:lumMod val="40000"/>
              <a:lumOff val="60000"/>
            </a:schemeClr>
          </a:solidFill>
        </p:spPr>
        <p:txBody>
          <a:bodyPr wrap="square" rtlCol="0">
            <a:spAutoFit/>
          </a:bodyPr>
          <a:lstStyle/>
          <a:p>
            <a:r>
              <a:rPr lang="en-US" sz="1400" i="1" dirty="0">
                <a:solidFill>
                  <a:schemeClr val="bg1">
                    <a:lumMod val="65000"/>
                  </a:schemeClr>
                </a:solidFill>
              </a:rPr>
              <a:t>In a few words, how would you describe the shape of a </a:t>
            </a:r>
            <a:r>
              <a:rPr lang="en-US" sz="1400" i="1" dirty="0" err="1">
                <a:solidFill>
                  <a:schemeClr val="bg1">
                    <a:lumMod val="65000"/>
                  </a:schemeClr>
                </a:solidFill>
              </a:rPr>
              <a:t>microspherophakic</a:t>
            </a:r>
            <a:r>
              <a:rPr lang="en-US" sz="1400" i="1" dirty="0">
                <a:solidFill>
                  <a:schemeClr val="bg1">
                    <a:lumMod val="65000"/>
                  </a:schemeClr>
                </a:solidFill>
              </a:rPr>
              <a:t> lens?</a:t>
            </a:r>
          </a:p>
          <a:p>
            <a:r>
              <a:rPr lang="en-US" sz="1400" dirty="0">
                <a:solidFill>
                  <a:schemeClr val="bg1">
                    <a:lumMod val="65000"/>
                  </a:schemeClr>
                </a:solidFill>
              </a:rPr>
              <a:t>The name says it all: the lens is </a:t>
            </a:r>
            <a:r>
              <a:rPr lang="en-US" sz="1400" b="1" u="sng" dirty="0">
                <a:solidFill>
                  <a:schemeClr val="bg1">
                    <a:lumMod val="65000"/>
                  </a:schemeClr>
                </a:solidFill>
              </a:rPr>
              <a:t>small (‘micro’) </a:t>
            </a:r>
            <a:r>
              <a:rPr lang="en-US" sz="1400" u="sng" dirty="0">
                <a:solidFill>
                  <a:schemeClr val="bg1">
                    <a:lumMod val="65000"/>
                  </a:schemeClr>
                </a:solidFill>
              </a:rPr>
              <a:t>and </a:t>
            </a:r>
            <a:r>
              <a:rPr lang="en-US" sz="1400" b="1" u="sng" dirty="0">
                <a:solidFill>
                  <a:schemeClr val="bg1">
                    <a:lumMod val="65000"/>
                  </a:schemeClr>
                </a:solidFill>
              </a:rPr>
              <a:t>round (‘</a:t>
            </a:r>
            <a:r>
              <a:rPr lang="en-US" sz="1400" b="1" u="sng" dirty="0" err="1">
                <a:solidFill>
                  <a:schemeClr val="bg1">
                    <a:lumMod val="65000"/>
                  </a:schemeClr>
                </a:solidFill>
              </a:rPr>
              <a:t>sphero</a:t>
            </a:r>
            <a:r>
              <a:rPr lang="en-US" sz="1400" b="1" u="sng" dirty="0">
                <a:solidFill>
                  <a:schemeClr val="bg1">
                    <a:lumMod val="65000"/>
                  </a:schemeClr>
                </a:solidFill>
              </a:rPr>
              <a:t>’)</a:t>
            </a:r>
          </a:p>
          <a:p>
            <a:endParaRPr lang="en-US" sz="1400" dirty="0">
              <a:solidFill>
                <a:schemeClr val="bg1">
                  <a:lumMod val="65000"/>
                </a:schemeClr>
              </a:solidFill>
            </a:endParaRPr>
          </a:p>
          <a:p>
            <a:r>
              <a:rPr lang="en-US" sz="1400" i="1" dirty="0">
                <a:solidFill>
                  <a:schemeClr val="bg1">
                    <a:lumMod val="65000"/>
                  </a:schemeClr>
                </a:solidFill>
              </a:rPr>
              <a:t>What common slit-lamp observation owes to the lens’ small size?</a:t>
            </a:r>
          </a:p>
          <a:p>
            <a:r>
              <a:rPr lang="en-US" sz="1400" dirty="0">
                <a:solidFill>
                  <a:schemeClr val="bg1">
                    <a:lumMod val="65000"/>
                  </a:schemeClr>
                </a:solidFill>
              </a:rPr>
              <a:t>Typically, the entirety of the lens equator can be seen in the pupillary aperture when the </a:t>
            </a:r>
            <a:r>
              <a:rPr lang="en-US" sz="1400" dirty="0" err="1">
                <a:solidFill>
                  <a:schemeClr val="bg1">
                    <a:lumMod val="65000"/>
                  </a:schemeClr>
                </a:solidFill>
              </a:rPr>
              <a:t>pt</a:t>
            </a:r>
            <a:r>
              <a:rPr lang="en-US" sz="1400" dirty="0">
                <a:solidFill>
                  <a:schemeClr val="bg1">
                    <a:lumMod val="65000"/>
                  </a:schemeClr>
                </a:solidFill>
              </a:rPr>
              <a:t> is widely dilated</a:t>
            </a:r>
          </a:p>
        </p:txBody>
      </p:sp>
      <p:sp>
        <p:nvSpPr>
          <p:cNvPr id="24" name="TextBox 23">
            <a:extLst>
              <a:ext uri="{FF2B5EF4-FFF2-40B4-BE49-F238E27FC236}">
                <a16:creationId xmlns:a16="http://schemas.microsoft.com/office/drawing/2014/main" id="{83DDB5E6-1D51-4892-8706-141024C83CED}"/>
              </a:ext>
            </a:extLst>
          </p:cNvPr>
          <p:cNvSpPr txBox="1"/>
          <p:nvPr/>
        </p:nvSpPr>
        <p:spPr>
          <a:xfrm>
            <a:off x="2424571" y="4316269"/>
            <a:ext cx="6451527" cy="954107"/>
          </a:xfrm>
          <a:prstGeom prst="rect">
            <a:avLst/>
          </a:prstGeom>
          <a:solidFill>
            <a:schemeClr val="accent5">
              <a:lumMod val="75000"/>
            </a:schemeClr>
          </a:solidFill>
        </p:spPr>
        <p:txBody>
          <a:bodyPr wrap="square" rtlCol="0">
            <a:spAutoFit/>
          </a:bodyPr>
          <a:lstStyle/>
          <a:p>
            <a:r>
              <a:rPr lang="en-US" sz="1400" i="1" dirty="0">
                <a:solidFill>
                  <a:schemeClr val="bg1">
                    <a:lumMod val="50000"/>
                  </a:schemeClr>
                </a:solidFill>
              </a:rPr>
              <a:t>Pts with </a:t>
            </a:r>
            <a:r>
              <a:rPr lang="en-US" sz="1400" i="1" dirty="0" err="1">
                <a:solidFill>
                  <a:schemeClr val="bg1">
                    <a:lumMod val="50000"/>
                  </a:schemeClr>
                </a:solidFill>
              </a:rPr>
              <a:t>microspherophakia</a:t>
            </a:r>
            <a:r>
              <a:rPr lang="en-US" sz="1400" i="1" dirty="0">
                <a:solidFill>
                  <a:schemeClr val="bg1">
                    <a:lumMod val="50000"/>
                  </a:schemeClr>
                </a:solidFill>
              </a:rPr>
              <a:t> are almost always high myopes. Why?</a:t>
            </a:r>
          </a:p>
          <a:p>
            <a:r>
              <a:rPr lang="en-US" sz="1400" dirty="0">
                <a:solidFill>
                  <a:schemeClr val="bg1">
                    <a:lumMod val="50000"/>
                  </a:schemeClr>
                </a:solidFill>
              </a:rPr>
              <a:t>Because the lens is small, it has a short radius of curvature. Further, because it is spherical, it is more curved than is a normal lens. </a:t>
            </a:r>
            <a:r>
              <a:rPr lang="en-US" sz="1400" u="sng" dirty="0">
                <a:solidFill>
                  <a:schemeClr val="bg1">
                    <a:lumMod val="50000"/>
                  </a:schemeClr>
                </a:solidFill>
              </a:rPr>
              <a:t>These two factors give the </a:t>
            </a:r>
            <a:r>
              <a:rPr lang="en-US" sz="1400" u="sng" dirty="0" err="1">
                <a:solidFill>
                  <a:schemeClr val="bg1">
                    <a:lumMod val="50000"/>
                  </a:schemeClr>
                </a:solidFill>
              </a:rPr>
              <a:t>m’spheric</a:t>
            </a:r>
            <a:r>
              <a:rPr lang="en-US" sz="1400" u="sng" dirty="0">
                <a:solidFill>
                  <a:schemeClr val="bg1">
                    <a:lumMod val="50000"/>
                  </a:schemeClr>
                </a:solidFill>
              </a:rPr>
              <a:t> lens vastly more converging power than a normal lens possesses.</a:t>
            </a:r>
          </a:p>
        </p:txBody>
      </p:sp>
      <p:sp>
        <p:nvSpPr>
          <p:cNvPr id="25" name="TextBox 24">
            <a:extLst>
              <a:ext uri="{FF2B5EF4-FFF2-40B4-BE49-F238E27FC236}">
                <a16:creationId xmlns:a16="http://schemas.microsoft.com/office/drawing/2014/main" id="{EDF9D533-D64E-40E5-8915-BD96C88905A7}"/>
              </a:ext>
            </a:extLst>
          </p:cNvPr>
          <p:cNvSpPr txBox="1"/>
          <p:nvPr/>
        </p:nvSpPr>
        <p:spPr>
          <a:xfrm>
            <a:off x="2423968" y="3058533"/>
            <a:ext cx="6567632" cy="584775"/>
          </a:xfrm>
          <a:prstGeom prst="rect">
            <a:avLst/>
          </a:prstGeom>
          <a:solidFill>
            <a:srgbClr val="99FF99"/>
          </a:solidFill>
        </p:spPr>
        <p:txBody>
          <a:bodyPr wrap="none" rtlCol="0">
            <a:spAutoFit/>
          </a:bodyPr>
          <a:lstStyle/>
          <a:p>
            <a:r>
              <a:rPr lang="en-US" sz="1600" i="1" dirty="0">
                <a:solidFill>
                  <a:srgbClr val="0000FF"/>
                </a:solidFill>
              </a:rPr>
              <a:t>With what condition is </a:t>
            </a:r>
            <a:r>
              <a:rPr lang="en-US" sz="1600" i="1" dirty="0" err="1">
                <a:solidFill>
                  <a:srgbClr val="0000FF"/>
                </a:solidFill>
              </a:rPr>
              <a:t>microspherophakia</a:t>
            </a:r>
            <a:r>
              <a:rPr lang="en-US" sz="1600" i="1" dirty="0">
                <a:solidFill>
                  <a:srgbClr val="0000FF"/>
                </a:solidFill>
              </a:rPr>
              <a:t> most frequently associated?</a:t>
            </a:r>
          </a:p>
          <a:p>
            <a:r>
              <a:rPr lang="en-US" sz="1600" dirty="0">
                <a:solidFill>
                  <a:srgbClr val="0000FF"/>
                </a:solidFill>
              </a:rPr>
              <a:t>Weill-Marchesani syndrome</a:t>
            </a:r>
          </a:p>
        </p:txBody>
      </p:sp>
      <p:sp>
        <p:nvSpPr>
          <p:cNvPr id="22" name="Oval 21">
            <a:extLst>
              <a:ext uri="{FF2B5EF4-FFF2-40B4-BE49-F238E27FC236}">
                <a16:creationId xmlns:a16="http://schemas.microsoft.com/office/drawing/2014/main" id="{A8B47573-D3D9-4D47-9E08-BED8FABB2FE0}"/>
              </a:ext>
            </a:extLst>
          </p:cNvPr>
          <p:cNvSpPr/>
          <p:nvPr/>
        </p:nvSpPr>
        <p:spPr>
          <a:xfrm>
            <a:off x="808522" y="3093379"/>
            <a:ext cx="1641452" cy="533397"/>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008186379"/>
      </p:ext>
    </p:extLst>
  </p:cSld>
  <p:clrMapOvr>
    <a:masterClrMapping/>
  </p:clrMapOvr>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p:cNvSpPr>
            <a:spLocks noGrp="1"/>
          </p:cNvSpPr>
          <p:nvPr>
            <p:ph type="sldNum" sz="quarter" idx="12"/>
          </p:nvPr>
        </p:nvSpPr>
        <p:spPr/>
        <p:txBody>
          <a:bodyPr/>
          <a:lstStyle/>
          <a:p>
            <a:fld id="{67B4125B-27D3-4108-911E-4780F3F2CD00}" type="slidenum">
              <a:rPr lang="en-US" altLang="en-US" smtClean="0"/>
              <a:pPr/>
              <a:t>88</a:t>
            </a:fld>
            <a:endParaRPr lang="en-US" altLang="en-US"/>
          </a:p>
        </p:txBody>
      </p:sp>
      <p:pic>
        <p:nvPicPr>
          <p:cNvPr id="9" name="Picture 8"/>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1638300" y="1752600"/>
            <a:ext cx="5867400" cy="3911600"/>
          </a:xfrm>
          <a:prstGeom prst="rect">
            <a:avLst/>
          </a:prstGeom>
        </p:spPr>
      </p:pic>
      <p:sp>
        <p:nvSpPr>
          <p:cNvPr id="10" name="TextBox 9">
            <a:extLst>
              <a:ext uri="{FF2B5EF4-FFF2-40B4-BE49-F238E27FC236}">
                <a16:creationId xmlns:a16="http://schemas.microsoft.com/office/drawing/2014/main" id="{CD1CB832-C196-434C-845B-0C5A622A6586}"/>
              </a:ext>
            </a:extLst>
          </p:cNvPr>
          <p:cNvSpPr txBox="1"/>
          <p:nvPr/>
        </p:nvSpPr>
        <p:spPr>
          <a:xfrm>
            <a:off x="2214094" y="6138446"/>
            <a:ext cx="4715843" cy="338554"/>
          </a:xfrm>
          <a:prstGeom prst="rect">
            <a:avLst/>
          </a:prstGeom>
          <a:noFill/>
        </p:spPr>
        <p:txBody>
          <a:bodyPr wrap="none" rtlCol="0">
            <a:spAutoFit/>
          </a:bodyPr>
          <a:lstStyle/>
          <a:p>
            <a:pPr algn="ctr"/>
            <a:r>
              <a:rPr lang="en-US" sz="1600" dirty="0" err="1"/>
              <a:t>Microspherophakia</a:t>
            </a:r>
            <a:r>
              <a:rPr lang="en-US" sz="1600" dirty="0"/>
              <a:t> in Weill-</a:t>
            </a:r>
            <a:r>
              <a:rPr lang="en-US" sz="1600" dirty="0" err="1"/>
              <a:t>Marchesani</a:t>
            </a:r>
            <a:r>
              <a:rPr lang="en-US" sz="1600" dirty="0"/>
              <a:t> syndrome</a:t>
            </a:r>
          </a:p>
        </p:txBody>
      </p:sp>
      <p:sp>
        <p:nvSpPr>
          <p:cNvPr id="11" name="TextBox 10">
            <a:extLst>
              <a:ext uri="{FF2B5EF4-FFF2-40B4-BE49-F238E27FC236}">
                <a16:creationId xmlns:a16="http://schemas.microsoft.com/office/drawing/2014/main" id="{48C79249-07E3-45AD-A4FF-A12EF793F0CA}"/>
              </a:ext>
            </a:extLst>
          </p:cNvPr>
          <p:cNvSpPr txBox="1"/>
          <p:nvPr/>
        </p:nvSpPr>
        <p:spPr>
          <a:xfrm>
            <a:off x="2259496" y="189094"/>
            <a:ext cx="4607480" cy="400110"/>
          </a:xfrm>
          <a:prstGeom prst="rect">
            <a:avLst/>
          </a:prstGeom>
          <a:solidFill>
            <a:schemeClr val="accent1">
              <a:lumMod val="60000"/>
              <a:lumOff val="40000"/>
            </a:schemeClr>
          </a:solidFill>
        </p:spPr>
        <p:txBody>
          <a:bodyPr wrap="none" rtlCol="0">
            <a:spAutoFit/>
          </a:bodyPr>
          <a:lstStyle/>
          <a:p>
            <a:pPr algn="ctr"/>
            <a:r>
              <a:rPr lang="en-US" sz="2000" b="1" dirty="0"/>
              <a:t>Secondary Angle Closure Glaucoma</a:t>
            </a:r>
          </a:p>
        </p:txBody>
      </p:sp>
    </p:spTree>
    <p:extLst>
      <p:ext uri="{BB962C8B-B14F-4D97-AF65-F5344CB8AC3E}">
        <p14:creationId xmlns:p14="http://schemas.microsoft.com/office/powerpoint/2010/main" val="1864051704"/>
      </p:ext>
    </p:extLst>
  </p:cSld>
  <p:clrMapOvr>
    <a:masterClrMapping/>
  </p:clrMapOvr>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014" name="Text Box 6"/>
          <p:cNvSpPr txBox="1">
            <a:spLocks noChangeArrowheads="1"/>
          </p:cNvSpPr>
          <p:nvPr/>
        </p:nvSpPr>
        <p:spPr bwMode="auto">
          <a:xfrm>
            <a:off x="533400" y="2356376"/>
            <a:ext cx="1005403"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t>Lens-</a:t>
            </a:r>
          </a:p>
          <a:p>
            <a:pPr algn="ctr" eaLnBrk="1" hangingPunct="1">
              <a:lnSpc>
                <a:spcPct val="80000"/>
              </a:lnSpc>
              <a:spcBef>
                <a:spcPct val="0"/>
              </a:spcBef>
              <a:buClrTx/>
              <a:buSzTx/>
              <a:buFontTx/>
              <a:buNone/>
            </a:pPr>
            <a:r>
              <a:rPr lang="en-US" altLang="en-US" sz="1800" dirty="0"/>
              <a:t>Induced</a:t>
            </a:r>
          </a:p>
        </p:txBody>
      </p:sp>
      <p:sp>
        <p:nvSpPr>
          <p:cNvPr id="43017" name="Text Box 14"/>
          <p:cNvSpPr txBox="1">
            <a:spLocks noChangeArrowheads="1"/>
          </p:cNvSpPr>
          <p:nvPr/>
        </p:nvSpPr>
        <p:spPr bwMode="auto">
          <a:xfrm>
            <a:off x="3026498" y="2365901"/>
            <a:ext cx="1633781"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Aphakic/</a:t>
            </a:r>
          </a:p>
          <a:p>
            <a:pPr algn="ctr" eaLnBrk="1" hangingPunct="1">
              <a:lnSpc>
                <a:spcPct val="80000"/>
              </a:lnSpc>
              <a:spcBef>
                <a:spcPct val="0"/>
              </a:spcBef>
              <a:buClrTx/>
              <a:buSzTx/>
              <a:buFontTx/>
              <a:buNone/>
            </a:pPr>
            <a:r>
              <a:rPr lang="en-US" altLang="en-US" sz="1800" dirty="0" err="1">
                <a:solidFill>
                  <a:schemeClr val="bg1">
                    <a:lumMod val="75000"/>
                  </a:schemeClr>
                </a:solidFill>
              </a:rPr>
              <a:t>Pseudophakic</a:t>
            </a:r>
            <a:endParaRPr lang="en-US" altLang="en-US" sz="1800" dirty="0">
              <a:solidFill>
                <a:schemeClr val="bg1">
                  <a:lumMod val="75000"/>
                </a:schemeClr>
              </a:solidFill>
            </a:endParaRPr>
          </a:p>
        </p:txBody>
      </p:sp>
      <p:sp>
        <p:nvSpPr>
          <p:cNvPr id="43031" name="Text Box 35"/>
          <p:cNvSpPr txBox="1">
            <a:spLocks noChangeArrowheads="1"/>
          </p:cNvSpPr>
          <p:nvPr/>
        </p:nvSpPr>
        <p:spPr bwMode="auto">
          <a:xfrm>
            <a:off x="1190847" y="1295400"/>
            <a:ext cx="2473754"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t>w/ Pupillary Block</a:t>
            </a:r>
          </a:p>
        </p:txBody>
      </p:sp>
      <p:sp>
        <p:nvSpPr>
          <p:cNvPr id="49" name="Rectangle 2">
            <a:extLst>
              <a:ext uri="{FF2B5EF4-FFF2-40B4-BE49-F238E27FC236}">
                <a16:creationId xmlns:a16="http://schemas.microsoft.com/office/drawing/2014/main" id="{240EE5BF-F7D2-4FC8-A5DD-F6B5423153C6}"/>
              </a:ext>
            </a:extLst>
          </p:cNvPr>
          <p:cNvSpPr>
            <a:spLocks noGrp="1" noChangeArrowheads="1"/>
          </p:cNvSpPr>
          <p:nvPr>
            <p:ph type="title"/>
          </p:nvPr>
        </p:nvSpPr>
        <p:spPr>
          <a:xfrm>
            <a:off x="457200" y="304800"/>
            <a:ext cx="7543800" cy="563562"/>
          </a:xfrm>
        </p:spPr>
        <p:txBody>
          <a:bodyPr/>
          <a:lstStyle/>
          <a:p>
            <a:pPr eaLnBrk="1" hangingPunct="1"/>
            <a:r>
              <a:rPr lang="en-US" altLang="en-US" sz="3500" dirty="0"/>
              <a:t>Q</a:t>
            </a:r>
          </a:p>
        </p:txBody>
      </p:sp>
      <p:sp>
        <p:nvSpPr>
          <p:cNvPr id="50" name="TextBox 49">
            <a:extLst>
              <a:ext uri="{FF2B5EF4-FFF2-40B4-BE49-F238E27FC236}">
                <a16:creationId xmlns:a16="http://schemas.microsoft.com/office/drawing/2014/main" id="{CF426230-46C8-405C-9015-99EF57762A2E}"/>
              </a:ext>
            </a:extLst>
          </p:cNvPr>
          <p:cNvSpPr txBox="1"/>
          <p:nvPr/>
        </p:nvSpPr>
        <p:spPr>
          <a:xfrm>
            <a:off x="2259496" y="189094"/>
            <a:ext cx="4607480" cy="400110"/>
          </a:xfrm>
          <a:prstGeom prst="rect">
            <a:avLst/>
          </a:prstGeom>
          <a:solidFill>
            <a:schemeClr val="accent1">
              <a:lumMod val="60000"/>
              <a:lumOff val="40000"/>
            </a:schemeClr>
          </a:solidFill>
        </p:spPr>
        <p:txBody>
          <a:bodyPr wrap="none" rtlCol="0">
            <a:spAutoFit/>
          </a:bodyPr>
          <a:lstStyle/>
          <a:p>
            <a:pPr algn="ctr"/>
            <a:r>
              <a:rPr lang="en-US" sz="2000" b="1" dirty="0"/>
              <a:t>Secondary Angle Closure Glaucoma</a:t>
            </a:r>
          </a:p>
        </p:txBody>
      </p:sp>
      <p:sp>
        <p:nvSpPr>
          <p:cNvPr id="2" name="TextBox 1">
            <a:extLst>
              <a:ext uri="{FF2B5EF4-FFF2-40B4-BE49-F238E27FC236}">
                <a16:creationId xmlns:a16="http://schemas.microsoft.com/office/drawing/2014/main" id="{A7E30BEC-923B-4C9A-A856-BDD0D882F6B8}"/>
              </a:ext>
            </a:extLst>
          </p:cNvPr>
          <p:cNvSpPr txBox="1"/>
          <p:nvPr/>
        </p:nvSpPr>
        <p:spPr>
          <a:xfrm>
            <a:off x="887305" y="2844119"/>
            <a:ext cx="1494320" cy="338554"/>
          </a:xfrm>
          <a:prstGeom prst="rect">
            <a:avLst/>
          </a:prstGeom>
          <a:noFill/>
        </p:spPr>
        <p:txBody>
          <a:bodyPr wrap="none" rtlCol="0">
            <a:spAutoFit/>
          </a:bodyPr>
          <a:lstStyle/>
          <a:p>
            <a:r>
              <a:rPr lang="en-US" sz="1600" dirty="0" err="1">
                <a:solidFill>
                  <a:schemeClr val="bg1">
                    <a:lumMod val="75000"/>
                  </a:schemeClr>
                </a:solidFill>
              </a:rPr>
              <a:t>Phacomorphic</a:t>
            </a:r>
            <a:endParaRPr lang="en-US" sz="1600" dirty="0">
              <a:solidFill>
                <a:schemeClr val="bg1">
                  <a:lumMod val="75000"/>
                </a:schemeClr>
              </a:solidFill>
            </a:endParaRPr>
          </a:p>
        </p:txBody>
      </p:sp>
      <p:sp>
        <p:nvSpPr>
          <p:cNvPr id="51" name="TextBox 50">
            <a:extLst>
              <a:ext uri="{FF2B5EF4-FFF2-40B4-BE49-F238E27FC236}">
                <a16:creationId xmlns:a16="http://schemas.microsoft.com/office/drawing/2014/main" id="{156069D4-340B-4160-A336-EBF73557CEE0}"/>
              </a:ext>
            </a:extLst>
          </p:cNvPr>
          <p:cNvSpPr txBox="1"/>
          <p:nvPr/>
        </p:nvSpPr>
        <p:spPr>
          <a:xfrm>
            <a:off x="884725" y="3175578"/>
            <a:ext cx="1519968" cy="338554"/>
          </a:xfrm>
          <a:prstGeom prst="rect">
            <a:avLst/>
          </a:prstGeom>
          <a:noFill/>
        </p:spPr>
        <p:txBody>
          <a:bodyPr wrap="none" rtlCol="0">
            <a:spAutoFit/>
          </a:bodyPr>
          <a:lstStyle/>
          <a:p>
            <a:r>
              <a:rPr lang="en-US" sz="1600" b="1" dirty="0"/>
              <a:t>Ectopia </a:t>
            </a:r>
            <a:r>
              <a:rPr lang="en-US" sz="1600" b="1" dirty="0" err="1"/>
              <a:t>lentis</a:t>
            </a:r>
            <a:endParaRPr lang="en-US" sz="1600" b="1" dirty="0"/>
          </a:p>
        </p:txBody>
      </p:sp>
      <p:cxnSp>
        <p:nvCxnSpPr>
          <p:cNvPr id="71" name="Straight Connector 70">
            <a:extLst>
              <a:ext uri="{FF2B5EF4-FFF2-40B4-BE49-F238E27FC236}">
                <a16:creationId xmlns:a16="http://schemas.microsoft.com/office/drawing/2014/main" id="{C104938D-BA8D-4E39-9D5F-9EE2012F2F3C}"/>
              </a:ext>
            </a:extLst>
          </p:cNvPr>
          <p:cNvCxnSpPr>
            <a:cxnSpLocks/>
          </p:cNvCxnSpPr>
          <p:nvPr/>
        </p:nvCxnSpPr>
        <p:spPr>
          <a:xfrm flipH="1">
            <a:off x="762665" y="3023488"/>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2A7E4E40-472F-4E50-8A7A-45C10FDD7171}"/>
              </a:ext>
            </a:extLst>
          </p:cNvPr>
          <p:cNvCxnSpPr>
            <a:cxnSpLocks/>
          </p:cNvCxnSpPr>
          <p:nvPr/>
        </p:nvCxnSpPr>
        <p:spPr>
          <a:xfrm flipH="1">
            <a:off x="762665" y="3347853"/>
            <a:ext cx="168274"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C3924889-45B9-4383-9C9E-48F0A9C27AD8}"/>
              </a:ext>
            </a:extLst>
          </p:cNvPr>
          <p:cNvCxnSpPr>
            <a:cxnSpLocks/>
          </p:cNvCxnSpPr>
          <p:nvPr/>
        </p:nvCxnSpPr>
        <p:spPr>
          <a:xfrm flipH="1">
            <a:off x="748719" y="2838976"/>
            <a:ext cx="13947" cy="5088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 name="Straight Arrow Connector 5">
            <a:extLst>
              <a:ext uri="{FF2B5EF4-FFF2-40B4-BE49-F238E27FC236}">
                <a16:creationId xmlns:a16="http://schemas.microsoft.com/office/drawing/2014/main" id="{A3439F0C-5143-461F-8F3C-2E830785DEFC}"/>
              </a:ext>
            </a:extLst>
          </p:cNvPr>
          <p:cNvCxnSpPr>
            <a:stCxn id="50" idx="2"/>
          </p:cNvCxnSpPr>
          <p:nvPr/>
        </p:nvCxnSpPr>
        <p:spPr>
          <a:xfrm flipH="1">
            <a:off x="2971800" y="589204"/>
            <a:ext cx="1591436" cy="706196"/>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6" name="Straight Arrow Connector 25">
            <a:extLst>
              <a:ext uri="{FF2B5EF4-FFF2-40B4-BE49-F238E27FC236}">
                <a16:creationId xmlns:a16="http://schemas.microsoft.com/office/drawing/2014/main" id="{B70E0124-9B84-41A5-8D84-A66B7838A706}"/>
              </a:ext>
            </a:extLst>
          </p:cNvPr>
          <p:cNvCxnSpPr>
            <a:cxnSpLocks/>
          </p:cNvCxnSpPr>
          <p:nvPr/>
        </p:nvCxnSpPr>
        <p:spPr>
          <a:xfrm flipH="1">
            <a:off x="1159539" y="1828800"/>
            <a:ext cx="1290435" cy="478059"/>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8" name="Straight Arrow Connector 27">
            <a:extLst>
              <a:ext uri="{FF2B5EF4-FFF2-40B4-BE49-F238E27FC236}">
                <a16:creationId xmlns:a16="http://schemas.microsoft.com/office/drawing/2014/main" id="{567A4249-5C59-4416-8A8E-1C35913900AB}"/>
              </a:ext>
            </a:extLst>
          </p:cNvPr>
          <p:cNvCxnSpPr>
            <a:cxnSpLocks/>
          </p:cNvCxnSpPr>
          <p:nvPr/>
        </p:nvCxnSpPr>
        <p:spPr>
          <a:xfrm>
            <a:off x="2449973" y="1832208"/>
            <a:ext cx="1268784"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21" name="Straight Arrow Connector 20">
            <a:extLst>
              <a:ext uri="{FF2B5EF4-FFF2-40B4-BE49-F238E27FC236}">
                <a16:creationId xmlns:a16="http://schemas.microsoft.com/office/drawing/2014/main" id="{5E33AEB6-AB6B-4304-B44B-E14BDAECF20A}"/>
              </a:ext>
            </a:extLst>
          </p:cNvPr>
          <p:cNvCxnSpPr>
            <a:cxnSpLocks/>
          </p:cNvCxnSpPr>
          <p:nvPr/>
        </p:nvCxnSpPr>
        <p:spPr>
          <a:xfrm>
            <a:off x="4572000" y="589204"/>
            <a:ext cx="1600200" cy="706196"/>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18" name="Text Box 36">
            <a:extLst>
              <a:ext uri="{FF2B5EF4-FFF2-40B4-BE49-F238E27FC236}">
                <a16:creationId xmlns:a16="http://schemas.microsoft.com/office/drawing/2014/main" id="{362B1808-42BE-4D1C-894B-40BD72FCD11D}"/>
              </a:ext>
            </a:extLst>
          </p:cNvPr>
          <p:cNvSpPr txBox="1">
            <a:spLocks noChangeArrowheads="1"/>
          </p:cNvSpPr>
          <p:nvPr/>
        </p:nvSpPr>
        <p:spPr bwMode="auto">
          <a:xfrm>
            <a:off x="5181600" y="1295400"/>
            <a:ext cx="2630848" cy="430887"/>
          </a:xfrm>
          <a:prstGeom prst="rect">
            <a:avLst/>
          </a:prstGeom>
          <a:noFill/>
          <a:ln w="952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solidFill>
                  <a:schemeClr val="bg1">
                    <a:lumMod val="75000"/>
                  </a:schemeClr>
                </a:solidFill>
              </a:rPr>
              <a:t>w/o Pupillary Block</a:t>
            </a:r>
          </a:p>
        </p:txBody>
      </p:sp>
      <p:sp>
        <p:nvSpPr>
          <p:cNvPr id="19" name="TextBox 18">
            <a:extLst>
              <a:ext uri="{FF2B5EF4-FFF2-40B4-BE49-F238E27FC236}">
                <a16:creationId xmlns:a16="http://schemas.microsoft.com/office/drawing/2014/main" id="{20F14707-6AB2-4CFA-894D-0A3851B594EA}"/>
              </a:ext>
            </a:extLst>
          </p:cNvPr>
          <p:cNvSpPr txBox="1"/>
          <p:nvPr/>
        </p:nvSpPr>
        <p:spPr>
          <a:xfrm>
            <a:off x="381000" y="3581400"/>
            <a:ext cx="7315200" cy="2800767"/>
          </a:xfrm>
          <a:prstGeom prst="rect">
            <a:avLst/>
          </a:prstGeom>
          <a:solidFill>
            <a:srgbClr val="FF99FF"/>
          </a:solidFill>
        </p:spPr>
        <p:txBody>
          <a:bodyPr wrap="square" rtlCol="0">
            <a:spAutoFit/>
          </a:bodyPr>
          <a:lstStyle/>
          <a:p>
            <a:r>
              <a:rPr lang="en-US" sz="1600" i="1" dirty="0">
                <a:solidFill>
                  <a:schemeClr val="bg1">
                    <a:lumMod val="50000"/>
                  </a:schemeClr>
                </a:solidFill>
              </a:rPr>
              <a:t>What is </a:t>
            </a:r>
            <a:r>
              <a:rPr lang="en-US" sz="1600" dirty="0">
                <a:solidFill>
                  <a:schemeClr val="bg1">
                    <a:lumMod val="50000"/>
                  </a:schemeClr>
                </a:solidFill>
              </a:rPr>
              <a:t>ectopia </a:t>
            </a:r>
            <a:r>
              <a:rPr lang="en-US" sz="1600" dirty="0" err="1">
                <a:solidFill>
                  <a:schemeClr val="bg1">
                    <a:lumMod val="50000"/>
                  </a:schemeClr>
                </a:solidFill>
              </a:rPr>
              <a:t>lentis</a:t>
            </a:r>
            <a:r>
              <a:rPr lang="en-US" sz="1600" i="1" dirty="0">
                <a:solidFill>
                  <a:schemeClr val="bg1">
                    <a:lumMod val="50000"/>
                  </a:schemeClr>
                </a:solidFill>
              </a:rPr>
              <a:t>?</a:t>
            </a:r>
          </a:p>
          <a:p>
            <a:r>
              <a:rPr lang="en-US" sz="1600" dirty="0">
                <a:solidFill>
                  <a:schemeClr val="bg1">
                    <a:lumMod val="50000"/>
                  </a:schemeClr>
                </a:solidFill>
              </a:rPr>
              <a:t>Displacement of the lens from its normal anatomic position</a:t>
            </a:r>
          </a:p>
          <a:p>
            <a:endParaRPr lang="en-US" sz="1600" dirty="0">
              <a:solidFill>
                <a:schemeClr val="bg1">
                  <a:lumMod val="50000"/>
                </a:schemeClr>
              </a:solidFill>
            </a:endParaRPr>
          </a:p>
          <a:p>
            <a:r>
              <a:rPr lang="en-US" sz="1600" i="1" dirty="0">
                <a:solidFill>
                  <a:schemeClr val="bg1">
                    <a:lumMod val="50000"/>
                  </a:schemeClr>
                </a:solidFill>
              </a:rPr>
              <a:t>With regard to lens ‘displacement’—what do the following terms mean?</a:t>
            </a:r>
          </a:p>
          <a:p>
            <a:r>
              <a:rPr lang="en-US" sz="1600" i="1" dirty="0">
                <a:solidFill>
                  <a:schemeClr val="bg1">
                    <a:lumMod val="50000"/>
                  </a:schemeClr>
                </a:solidFill>
              </a:rPr>
              <a:t>--</a:t>
            </a:r>
            <a:r>
              <a:rPr lang="en-US" sz="1600" i="1" dirty="0" err="1">
                <a:solidFill>
                  <a:schemeClr val="bg1">
                    <a:lumMod val="50000"/>
                  </a:schemeClr>
                </a:solidFill>
              </a:rPr>
              <a:t>Sublux</a:t>
            </a:r>
            <a:r>
              <a:rPr lang="en-US" sz="1600" i="1" dirty="0">
                <a:solidFill>
                  <a:schemeClr val="bg1">
                    <a:lumMod val="50000"/>
                  </a:schemeClr>
                </a:solidFill>
              </a:rPr>
              <a:t>(at)ed: </a:t>
            </a:r>
            <a:r>
              <a:rPr lang="en-US" sz="1600" dirty="0">
                <a:solidFill>
                  <a:schemeClr val="bg1">
                    <a:lumMod val="50000"/>
                  </a:schemeClr>
                </a:solidFill>
              </a:rPr>
              <a:t>The lens is partially displaced, but remains in the ‘general area’</a:t>
            </a:r>
          </a:p>
          <a:p>
            <a:r>
              <a:rPr lang="en-US" sz="1600" i="1" dirty="0">
                <a:solidFill>
                  <a:schemeClr val="bg1">
                    <a:lumMod val="50000"/>
                  </a:schemeClr>
                </a:solidFill>
              </a:rPr>
              <a:t>--Lux(at)ed: </a:t>
            </a:r>
            <a:r>
              <a:rPr lang="en-US" sz="1600" dirty="0">
                <a:solidFill>
                  <a:schemeClr val="bg1">
                    <a:lumMod val="50000"/>
                  </a:schemeClr>
                </a:solidFill>
              </a:rPr>
              <a:t>The lens is dislocated—completely removed from the pupillary aperture. All zonular attachments have been disrupted.</a:t>
            </a:r>
          </a:p>
          <a:p>
            <a:endParaRPr lang="en-US" sz="1600" i="1" dirty="0">
              <a:solidFill>
                <a:schemeClr val="bg1">
                  <a:lumMod val="50000"/>
                </a:schemeClr>
              </a:solidFill>
            </a:endParaRPr>
          </a:p>
          <a:p>
            <a:r>
              <a:rPr lang="en-US" sz="1600" i="1" dirty="0">
                <a:solidFill>
                  <a:schemeClr val="bg1">
                    <a:lumMod val="50000"/>
                  </a:schemeClr>
                </a:solidFill>
              </a:rPr>
              <a:t>How does ectopia </a:t>
            </a:r>
            <a:r>
              <a:rPr lang="en-US" sz="1600" i="1" dirty="0" err="1">
                <a:solidFill>
                  <a:schemeClr val="bg1">
                    <a:lumMod val="50000"/>
                  </a:schemeClr>
                </a:solidFill>
              </a:rPr>
              <a:t>lentis</a:t>
            </a:r>
            <a:r>
              <a:rPr lang="en-US" sz="1600" i="1" dirty="0">
                <a:solidFill>
                  <a:schemeClr val="bg1">
                    <a:lumMod val="50000"/>
                  </a:schemeClr>
                </a:solidFill>
              </a:rPr>
              <a:t> lead to pupillary block and ACG?</a:t>
            </a:r>
          </a:p>
          <a:p>
            <a:r>
              <a:rPr lang="en-US" sz="1600" dirty="0">
                <a:solidFill>
                  <a:schemeClr val="bg1">
                    <a:lumMod val="50000"/>
                  </a:schemeClr>
                </a:solidFill>
              </a:rPr>
              <a:t>By allowing the displaced lens to move into and blocks the pupil, producing the pressure gradient, with subsequent iris </a:t>
            </a:r>
            <a:r>
              <a:rPr lang="en-US" sz="1600" dirty="0" err="1">
                <a:solidFill>
                  <a:schemeClr val="bg1">
                    <a:lumMod val="50000"/>
                  </a:schemeClr>
                </a:solidFill>
              </a:rPr>
              <a:t>bombé</a:t>
            </a:r>
            <a:r>
              <a:rPr lang="en-US" sz="1600" dirty="0">
                <a:solidFill>
                  <a:schemeClr val="bg1">
                    <a:lumMod val="50000"/>
                  </a:schemeClr>
                </a:solidFill>
              </a:rPr>
              <a:t> and angle closure</a:t>
            </a:r>
          </a:p>
        </p:txBody>
      </p:sp>
      <p:sp>
        <p:nvSpPr>
          <p:cNvPr id="23" name="TextBox 22">
            <a:extLst>
              <a:ext uri="{FF2B5EF4-FFF2-40B4-BE49-F238E27FC236}">
                <a16:creationId xmlns:a16="http://schemas.microsoft.com/office/drawing/2014/main" id="{798926ED-3FC5-4F3C-B080-E06F6EB1FF50}"/>
              </a:ext>
            </a:extLst>
          </p:cNvPr>
          <p:cNvSpPr txBox="1"/>
          <p:nvPr/>
        </p:nvSpPr>
        <p:spPr>
          <a:xfrm>
            <a:off x="2388280" y="2821634"/>
            <a:ext cx="6541623" cy="1384995"/>
          </a:xfrm>
          <a:prstGeom prst="rect">
            <a:avLst/>
          </a:prstGeom>
          <a:solidFill>
            <a:schemeClr val="accent1">
              <a:lumMod val="40000"/>
              <a:lumOff val="60000"/>
            </a:schemeClr>
          </a:solidFill>
        </p:spPr>
        <p:txBody>
          <a:bodyPr wrap="square" rtlCol="0">
            <a:spAutoFit/>
          </a:bodyPr>
          <a:lstStyle/>
          <a:p>
            <a:r>
              <a:rPr lang="en-US" sz="1400" i="1" dirty="0">
                <a:solidFill>
                  <a:schemeClr val="bg1">
                    <a:lumMod val="65000"/>
                  </a:schemeClr>
                </a:solidFill>
              </a:rPr>
              <a:t>In a few words, how would you describe the shape of a </a:t>
            </a:r>
            <a:r>
              <a:rPr lang="en-US" sz="1400" i="1" dirty="0" err="1">
                <a:solidFill>
                  <a:schemeClr val="bg1">
                    <a:lumMod val="65000"/>
                  </a:schemeClr>
                </a:solidFill>
              </a:rPr>
              <a:t>microspherophakic</a:t>
            </a:r>
            <a:r>
              <a:rPr lang="en-US" sz="1400" i="1" dirty="0">
                <a:solidFill>
                  <a:schemeClr val="bg1">
                    <a:lumMod val="65000"/>
                  </a:schemeClr>
                </a:solidFill>
              </a:rPr>
              <a:t> lens?</a:t>
            </a:r>
          </a:p>
          <a:p>
            <a:r>
              <a:rPr lang="en-US" sz="1400" dirty="0">
                <a:solidFill>
                  <a:schemeClr val="bg1">
                    <a:lumMod val="65000"/>
                  </a:schemeClr>
                </a:solidFill>
              </a:rPr>
              <a:t>The name says it all: the lens is </a:t>
            </a:r>
            <a:r>
              <a:rPr lang="en-US" sz="1400" b="1" u="sng" dirty="0">
                <a:solidFill>
                  <a:schemeClr val="bg1">
                    <a:lumMod val="65000"/>
                  </a:schemeClr>
                </a:solidFill>
              </a:rPr>
              <a:t>small (‘micro’) </a:t>
            </a:r>
            <a:r>
              <a:rPr lang="en-US" sz="1400" u="sng" dirty="0">
                <a:solidFill>
                  <a:schemeClr val="bg1">
                    <a:lumMod val="65000"/>
                  </a:schemeClr>
                </a:solidFill>
              </a:rPr>
              <a:t>and </a:t>
            </a:r>
            <a:r>
              <a:rPr lang="en-US" sz="1400" b="1" u="sng" dirty="0">
                <a:solidFill>
                  <a:schemeClr val="bg1">
                    <a:lumMod val="65000"/>
                  </a:schemeClr>
                </a:solidFill>
              </a:rPr>
              <a:t>round (‘</a:t>
            </a:r>
            <a:r>
              <a:rPr lang="en-US" sz="1400" b="1" u="sng" dirty="0" err="1">
                <a:solidFill>
                  <a:schemeClr val="bg1">
                    <a:lumMod val="65000"/>
                  </a:schemeClr>
                </a:solidFill>
              </a:rPr>
              <a:t>sphero</a:t>
            </a:r>
            <a:r>
              <a:rPr lang="en-US" sz="1400" b="1" u="sng" dirty="0">
                <a:solidFill>
                  <a:schemeClr val="bg1">
                    <a:lumMod val="65000"/>
                  </a:schemeClr>
                </a:solidFill>
              </a:rPr>
              <a:t>’)</a:t>
            </a:r>
          </a:p>
          <a:p>
            <a:endParaRPr lang="en-US" sz="1400" dirty="0">
              <a:solidFill>
                <a:schemeClr val="bg1">
                  <a:lumMod val="65000"/>
                </a:schemeClr>
              </a:solidFill>
            </a:endParaRPr>
          </a:p>
          <a:p>
            <a:r>
              <a:rPr lang="en-US" sz="1400" i="1" dirty="0">
                <a:solidFill>
                  <a:schemeClr val="bg1">
                    <a:lumMod val="65000"/>
                  </a:schemeClr>
                </a:solidFill>
              </a:rPr>
              <a:t>What common slit-lamp observation owes to the lens’ small size?</a:t>
            </a:r>
          </a:p>
          <a:p>
            <a:r>
              <a:rPr lang="en-US" sz="1400" dirty="0">
                <a:solidFill>
                  <a:schemeClr val="bg1">
                    <a:lumMod val="65000"/>
                  </a:schemeClr>
                </a:solidFill>
              </a:rPr>
              <a:t>Typically, the entirety of the lens equator can be seen in the pupillary aperture when the </a:t>
            </a:r>
            <a:r>
              <a:rPr lang="en-US" sz="1400" dirty="0" err="1">
                <a:solidFill>
                  <a:schemeClr val="bg1">
                    <a:lumMod val="65000"/>
                  </a:schemeClr>
                </a:solidFill>
              </a:rPr>
              <a:t>pt</a:t>
            </a:r>
            <a:r>
              <a:rPr lang="en-US" sz="1400" dirty="0">
                <a:solidFill>
                  <a:schemeClr val="bg1">
                    <a:lumMod val="65000"/>
                  </a:schemeClr>
                </a:solidFill>
              </a:rPr>
              <a:t> is widely dilated</a:t>
            </a:r>
          </a:p>
        </p:txBody>
      </p:sp>
      <p:sp>
        <p:nvSpPr>
          <p:cNvPr id="24" name="TextBox 23">
            <a:extLst>
              <a:ext uri="{FF2B5EF4-FFF2-40B4-BE49-F238E27FC236}">
                <a16:creationId xmlns:a16="http://schemas.microsoft.com/office/drawing/2014/main" id="{83DDB5E6-1D51-4892-8706-141024C83CED}"/>
              </a:ext>
            </a:extLst>
          </p:cNvPr>
          <p:cNvSpPr txBox="1"/>
          <p:nvPr/>
        </p:nvSpPr>
        <p:spPr>
          <a:xfrm>
            <a:off x="2424571" y="4316269"/>
            <a:ext cx="6451527" cy="954107"/>
          </a:xfrm>
          <a:prstGeom prst="rect">
            <a:avLst/>
          </a:prstGeom>
          <a:solidFill>
            <a:schemeClr val="accent5">
              <a:lumMod val="75000"/>
            </a:schemeClr>
          </a:solidFill>
        </p:spPr>
        <p:txBody>
          <a:bodyPr wrap="square" rtlCol="0">
            <a:spAutoFit/>
          </a:bodyPr>
          <a:lstStyle/>
          <a:p>
            <a:r>
              <a:rPr lang="en-US" sz="1400" i="1" dirty="0">
                <a:solidFill>
                  <a:schemeClr val="bg1">
                    <a:lumMod val="50000"/>
                  </a:schemeClr>
                </a:solidFill>
              </a:rPr>
              <a:t>Pts with </a:t>
            </a:r>
            <a:r>
              <a:rPr lang="en-US" sz="1400" i="1" dirty="0" err="1">
                <a:solidFill>
                  <a:schemeClr val="bg1">
                    <a:lumMod val="50000"/>
                  </a:schemeClr>
                </a:solidFill>
              </a:rPr>
              <a:t>microspherophakia</a:t>
            </a:r>
            <a:r>
              <a:rPr lang="en-US" sz="1400" i="1" dirty="0">
                <a:solidFill>
                  <a:schemeClr val="bg1">
                    <a:lumMod val="50000"/>
                  </a:schemeClr>
                </a:solidFill>
              </a:rPr>
              <a:t> are almost always high myopes. Why?</a:t>
            </a:r>
          </a:p>
          <a:p>
            <a:r>
              <a:rPr lang="en-US" sz="1400" dirty="0">
                <a:solidFill>
                  <a:schemeClr val="bg1">
                    <a:lumMod val="50000"/>
                  </a:schemeClr>
                </a:solidFill>
              </a:rPr>
              <a:t>Because the lens is small, it has a short radius of curvature. Further, because it is spherical, it is more curved than is a normal lens. </a:t>
            </a:r>
            <a:r>
              <a:rPr lang="en-US" sz="1400" u="sng" dirty="0">
                <a:solidFill>
                  <a:schemeClr val="bg1">
                    <a:lumMod val="50000"/>
                  </a:schemeClr>
                </a:solidFill>
              </a:rPr>
              <a:t>These two factors give the </a:t>
            </a:r>
            <a:r>
              <a:rPr lang="en-US" sz="1400" u="sng" dirty="0" err="1">
                <a:solidFill>
                  <a:schemeClr val="bg1">
                    <a:lumMod val="50000"/>
                  </a:schemeClr>
                </a:solidFill>
              </a:rPr>
              <a:t>m’spheric</a:t>
            </a:r>
            <a:r>
              <a:rPr lang="en-US" sz="1400" u="sng" dirty="0">
                <a:solidFill>
                  <a:schemeClr val="bg1">
                    <a:lumMod val="50000"/>
                  </a:schemeClr>
                </a:solidFill>
              </a:rPr>
              <a:t> lens vastly more converging power than a normal lens possesses.</a:t>
            </a:r>
          </a:p>
        </p:txBody>
      </p:sp>
      <p:sp>
        <p:nvSpPr>
          <p:cNvPr id="25" name="TextBox 24">
            <a:extLst>
              <a:ext uri="{FF2B5EF4-FFF2-40B4-BE49-F238E27FC236}">
                <a16:creationId xmlns:a16="http://schemas.microsoft.com/office/drawing/2014/main" id="{EDF9D533-D64E-40E5-8915-BD96C88905A7}"/>
              </a:ext>
            </a:extLst>
          </p:cNvPr>
          <p:cNvSpPr txBox="1"/>
          <p:nvPr/>
        </p:nvSpPr>
        <p:spPr>
          <a:xfrm>
            <a:off x="2423968" y="3058533"/>
            <a:ext cx="6567632" cy="584775"/>
          </a:xfrm>
          <a:prstGeom prst="rect">
            <a:avLst/>
          </a:prstGeom>
          <a:solidFill>
            <a:srgbClr val="99FF99"/>
          </a:solidFill>
        </p:spPr>
        <p:txBody>
          <a:bodyPr wrap="none" rtlCol="0">
            <a:spAutoFit/>
          </a:bodyPr>
          <a:lstStyle/>
          <a:p>
            <a:r>
              <a:rPr lang="en-US" sz="1600" i="1" dirty="0">
                <a:solidFill>
                  <a:schemeClr val="bg1">
                    <a:lumMod val="65000"/>
                  </a:schemeClr>
                </a:solidFill>
              </a:rPr>
              <a:t>With what condition is </a:t>
            </a:r>
            <a:r>
              <a:rPr lang="en-US" sz="1600" i="1" dirty="0" err="1">
                <a:solidFill>
                  <a:schemeClr val="bg1">
                    <a:lumMod val="65000"/>
                  </a:schemeClr>
                </a:solidFill>
              </a:rPr>
              <a:t>microspherophakia</a:t>
            </a:r>
            <a:r>
              <a:rPr lang="en-US" sz="1600" i="1" dirty="0">
                <a:solidFill>
                  <a:schemeClr val="bg1">
                    <a:lumMod val="65000"/>
                  </a:schemeClr>
                </a:solidFill>
              </a:rPr>
              <a:t> most frequently associated?</a:t>
            </a:r>
          </a:p>
          <a:p>
            <a:r>
              <a:rPr lang="en-US" sz="1600" b="1" dirty="0">
                <a:solidFill>
                  <a:srgbClr val="0000FF"/>
                </a:solidFill>
              </a:rPr>
              <a:t>Weill-Marchesani syndrome</a:t>
            </a:r>
          </a:p>
        </p:txBody>
      </p:sp>
      <p:sp>
        <p:nvSpPr>
          <p:cNvPr id="22" name="Oval 21">
            <a:extLst>
              <a:ext uri="{FF2B5EF4-FFF2-40B4-BE49-F238E27FC236}">
                <a16:creationId xmlns:a16="http://schemas.microsoft.com/office/drawing/2014/main" id="{A8B47573-D3D9-4D47-9E08-BED8FABB2FE0}"/>
              </a:ext>
            </a:extLst>
          </p:cNvPr>
          <p:cNvSpPr/>
          <p:nvPr/>
        </p:nvSpPr>
        <p:spPr>
          <a:xfrm>
            <a:off x="808522" y="3093379"/>
            <a:ext cx="1641452" cy="533397"/>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Oval 2">
            <a:extLst>
              <a:ext uri="{FF2B5EF4-FFF2-40B4-BE49-F238E27FC236}">
                <a16:creationId xmlns:a16="http://schemas.microsoft.com/office/drawing/2014/main" id="{C914562F-331B-441B-9DC7-534C4BCA9A7A}"/>
              </a:ext>
            </a:extLst>
          </p:cNvPr>
          <p:cNvSpPr/>
          <p:nvPr/>
        </p:nvSpPr>
        <p:spPr>
          <a:xfrm>
            <a:off x="2302864" y="3248672"/>
            <a:ext cx="3107336" cy="464126"/>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Text Box 14">
            <a:extLst>
              <a:ext uri="{FF2B5EF4-FFF2-40B4-BE49-F238E27FC236}">
                <a16:creationId xmlns:a16="http://schemas.microsoft.com/office/drawing/2014/main" id="{95AE908A-20F7-48AC-AA43-9B24C7A360C1}"/>
              </a:ext>
            </a:extLst>
          </p:cNvPr>
          <p:cNvSpPr txBox="1">
            <a:spLocks noChangeArrowheads="1"/>
          </p:cNvSpPr>
          <p:nvPr/>
        </p:nvSpPr>
        <p:spPr bwMode="auto">
          <a:xfrm>
            <a:off x="2404693" y="3841183"/>
            <a:ext cx="4579937" cy="1570038"/>
          </a:xfrm>
          <a:prstGeom prst="rect">
            <a:avLst/>
          </a:prstGeom>
          <a:solidFill>
            <a:srgbClr val="FFC000"/>
          </a:solidFill>
          <a:ln w="9525">
            <a:solidFill>
              <a:schemeClr val="tx1"/>
            </a:solidFill>
            <a:miter lim="800000"/>
            <a:headEnd/>
            <a:tailEnd/>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i="1" dirty="0">
                <a:solidFill>
                  <a:srgbClr val="0000FF"/>
                </a:solidFill>
              </a:rPr>
              <a:t>What are the findings in Weill-Marchesani?</a:t>
            </a:r>
          </a:p>
          <a:p>
            <a:pPr eaLnBrk="1" hangingPunct="1">
              <a:spcBef>
                <a:spcPct val="0"/>
              </a:spcBef>
              <a:buClrTx/>
              <a:buSzTx/>
              <a:buFontTx/>
              <a:buNone/>
            </a:pPr>
            <a:r>
              <a:rPr lang="en-US" altLang="en-US" sz="1600" dirty="0">
                <a:solidFill>
                  <a:srgbClr val="0000FF"/>
                </a:solidFill>
              </a:rPr>
              <a:t>Patients with Weill-Marchesani have:</a:t>
            </a:r>
          </a:p>
          <a:p>
            <a:pPr eaLnBrk="1" hangingPunct="1">
              <a:spcBef>
                <a:spcPct val="0"/>
              </a:spcBef>
              <a:buClrTx/>
              <a:buSzTx/>
              <a:buFontTx/>
              <a:buNone/>
            </a:pPr>
            <a:r>
              <a:rPr lang="en-US" altLang="en-US" sz="1600" dirty="0">
                <a:solidFill>
                  <a:srgbClr val="0000FF"/>
                </a:solidFill>
              </a:rPr>
              <a:t>…</a:t>
            </a:r>
            <a:r>
              <a:rPr lang="en-US" altLang="en-US" sz="1600" b="1" dirty="0">
                <a:solidFill>
                  <a:srgbClr val="0000FF"/>
                </a:solidFill>
              </a:rPr>
              <a:t>short</a:t>
            </a:r>
            <a:r>
              <a:rPr lang="en-US" altLang="en-US" sz="1600" dirty="0">
                <a:solidFill>
                  <a:srgbClr val="0000FF"/>
                </a:solidFill>
              </a:rPr>
              <a:t> stature</a:t>
            </a:r>
            <a:r>
              <a:rPr lang="en-US" altLang="en-US" sz="1600" dirty="0">
                <a:solidFill>
                  <a:srgbClr val="FFC000"/>
                </a:solidFill>
              </a:rPr>
              <a:t>	             (</a:t>
            </a:r>
            <a:r>
              <a:rPr lang="en-US" altLang="en-US" sz="1600" b="1" dirty="0">
                <a:solidFill>
                  <a:srgbClr val="FFC000"/>
                </a:solidFill>
              </a:rPr>
              <a:t>Tall</a:t>
            </a:r>
            <a:r>
              <a:rPr lang="en-US" altLang="en-US" sz="1600" dirty="0">
                <a:solidFill>
                  <a:srgbClr val="FFC000"/>
                </a:solidFill>
              </a:rPr>
              <a:t> stature)</a:t>
            </a:r>
          </a:p>
          <a:p>
            <a:pPr eaLnBrk="1" hangingPunct="1">
              <a:spcBef>
                <a:spcPct val="0"/>
              </a:spcBef>
              <a:buClrTx/>
              <a:buSzTx/>
              <a:buFontTx/>
              <a:buNone/>
            </a:pPr>
            <a:r>
              <a:rPr lang="en-US" altLang="en-US" sz="1600" dirty="0">
                <a:solidFill>
                  <a:srgbClr val="FFC000"/>
                </a:solidFill>
              </a:rPr>
              <a:t>…</a:t>
            </a:r>
            <a:r>
              <a:rPr lang="en-US" altLang="en-US" sz="1600" b="1" dirty="0">
                <a:solidFill>
                  <a:srgbClr val="FFC000"/>
                </a:solidFill>
              </a:rPr>
              <a:t>short</a:t>
            </a:r>
            <a:r>
              <a:rPr lang="en-US" altLang="en-US" sz="1600" dirty="0">
                <a:solidFill>
                  <a:srgbClr val="FFC000"/>
                </a:solidFill>
              </a:rPr>
              <a:t> fingers	             (</a:t>
            </a:r>
            <a:r>
              <a:rPr lang="en-US" altLang="en-US" sz="1600" b="1" dirty="0">
                <a:solidFill>
                  <a:srgbClr val="FFC000"/>
                </a:solidFill>
              </a:rPr>
              <a:t>Long</a:t>
            </a:r>
            <a:r>
              <a:rPr lang="en-US" altLang="en-US" sz="1600" dirty="0">
                <a:solidFill>
                  <a:srgbClr val="FFC000"/>
                </a:solidFill>
              </a:rPr>
              <a:t> fingers)</a:t>
            </a:r>
          </a:p>
          <a:p>
            <a:pPr eaLnBrk="1" hangingPunct="1">
              <a:spcBef>
                <a:spcPct val="0"/>
              </a:spcBef>
              <a:buClrTx/>
              <a:buSzTx/>
              <a:buFontTx/>
              <a:buNone/>
            </a:pPr>
            <a:r>
              <a:rPr lang="en-US" altLang="en-US" sz="1600" dirty="0">
                <a:solidFill>
                  <a:srgbClr val="FFC000"/>
                </a:solidFill>
              </a:rPr>
              <a:t>…</a:t>
            </a:r>
            <a:r>
              <a:rPr lang="en-US" altLang="en-US" sz="1600" b="1" dirty="0">
                <a:solidFill>
                  <a:srgbClr val="FFC000"/>
                </a:solidFill>
              </a:rPr>
              <a:t>stiff</a:t>
            </a:r>
            <a:r>
              <a:rPr lang="en-US" altLang="en-US" sz="1600" dirty="0">
                <a:solidFill>
                  <a:srgbClr val="FFC000"/>
                </a:solidFill>
              </a:rPr>
              <a:t>    joints                       (</a:t>
            </a:r>
            <a:r>
              <a:rPr lang="en-US" altLang="en-US" sz="1600" b="1" dirty="0">
                <a:solidFill>
                  <a:srgbClr val="FFC000"/>
                </a:solidFill>
              </a:rPr>
              <a:t>Lax</a:t>
            </a:r>
            <a:r>
              <a:rPr lang="en-US" altLang="en-US" sz="1600" dirty="0">
                <a:solidFill>
                  <a:srgbClr val="FFC000"/>
                </a:solidFill>
              </a:rPr>
              <a:t> joints)</a:t>
            </a:r>
          </a:p>
          <a:p>
            <a:pPr eaLnBrk="1" hangingPunct="1">
              <a:spcBef>
                <a:spcPct val="0"/>
              </a:spcBef>
              <a:buClrTx/>
              <a:buSzTx/>
              <a:buFontTx/>
              <a:buNone/>
            </a:pPr>
            <a:r>
              <a:rPr lang="en-US" altLang="en-US" sz="1600" dirty="0">
                <a:solidFill>
                  <a:srgbClr val="FFC000"/>
                </a:solidFill>
              </a:rPr>
              <a:t>(Think of it as the opposite of </a:t>
            </a:r>
            <a:r>
              <a:rPr lang="en-US" altLang="en-US" sz="1600" b="1" dirty="0" err="1">
                <a:solidFill>
                  <a:srgbClr val="FFC000"/>
                </a:solidFill>
              </a:rPr>
              <a:t>Marfan</a:t>
            </a:r>
            <a:r>
              <a:rPr lang="en-US" altLang="en-US" sz="1600" dirty="0">
                <a:solidFill>
                  <a:srgbClr val="FFC000"/>
                </a:solidFill>
              </a:rPr>
              <a:t> syndrome)</a:t>
            </a:r>
          </a:p>
        </p:txBody>
      </p:sp>
      <p:sp>
        <p:nvSpPr>
          <p:cNvPr id="29" name="Rectangle 15">
            <a:extLst>
              <a:ext uri="{FF2B5EF4-FFF2-40B4-BE49-F238E27FC236}">
                <a16:creationId xmlns:a16="http://schemas.microsoft.com/office/drawing/2014/main" id="{6BD2187A-66DE-4EA7-9E8E-93833178B1B2}"/>
              </a:ext>
            </a:extLst>
          </p:cNvPr>
          <p:cNvSpPr>
            <a:spLocks noChangeArrowheads="1"/>
          </p:cNvSpPr>
          <p:nvPr/>
        </p:nvSpPr>
        <p:spPr bwMode="auto">
          <a:xfrm>
            <a:off x="2456599" y="4375377"/>
            <a:ext cx="762000" cy="250825"/>
          </a:xfrm>
          <a:prstGeom prst="rect">
            <a:avLst/>
          </a:prstGeom>
          <a:solidFill>
            <a:srgbClr val="CCFFCC"/>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endParaRPr lang="en-US" altLang="en-US" sz="1800"/>
          </a:p>
        </p:txBody>
      </p:sp>
    </p:spTree>
    <p:extLst>
      <p:ext uri="{BB962C8B-B14F-4D97-AF65-F5344CB8AC3E}">
        <p14:creationId xmlns:p14="http://schemas.microsoft.com/office/powerpoint/2010/main" val="3500873232"/>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6" name="TextBox 7"/>
          <p:cNvSpPr txBox="1">
            <a:spLocks noChangeArrowheads="1"/>
          </p:cNvSpPr>
          <p:nvPr/>
        </p:nvSpPr>
        <p:spPr bwMode="auto">
          <a:xfrm>
            <a:off x="1904999" y="3080768"/>
            <a:ext cx="5226050" cy="923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1800" dirty="0">
                <a:solidFill>
                  <a:schemeClr val="bg1">
                    <a:lumMod val="75000"/>
                  </a:schemeClr>
                </a:solidFill>
              </a:rPr>
              <a:t>The first thought you should have when</a:t>
            </a:r>
          </a:p>
          <a:p>
            <a:pPr algn="ctr" eaLnBrk="1" hangingPunct="1">
              <a:spcBef>
                <a:spcPct val="0"/>
              </a:spcBef>
              <a:buClrTx/>
              <a:buSzTx/>
              <a:buFontTx/>
              <a:buNone/>
            </a:pPr>
            <a:r>
              <a:rPr lang="en-US" altLang="en-US" sz="1800" dirty="0">
                <a:solidFill>
                  <a:schemeClr val="bg1">
                    <a:lumMod val="75000"/>
                  </a:schemeClr>
                </a:solidFill>
              </a:rPr>
              <a:t>encountering a </a:t>
            </a:r>
            <a:r>
              <a:rPr lang="en-US" altLang="en-US" sz="1800" dirty="0" err="1">
                <a:solidFill>
                  <a:schemeClr val="bg1">
                    <a:lumMod val="75000"/>
                  </a:schemeClr>
                </a:solidFill>
              </a:rPr>
              <a:t>pt</a:t>
            </a:r>
            <a:r>
              <a:rPr lang="en-US" altLang="en-US" sz="1800" dirty="0">
                <a:solidFill>
                  <a:schemeClr val="bg1">
                    <a:lumMod val="75000"/>
                  </a:schemeClr>
                </a:solidFill>
              </a:rPr>
              <a:t> you suspect has glaucoma is…</a:t>
            </a:r>
          </a:p>
          <a:p>
            <a:pPr algn="ctr" eaLnBrk="1" hangingPunct="1">
              <a:spcBef>
                <a:spcPct val="0"/>
              </a:spcBef>
              <a:buClrTx/>
              <a:buSzTx/>
              <a:buFontTx/>
              <a:buNone/>
            </a:pPr>
            <a:r>
              <a:rPr lang="en-US" altLang="en-US" sz="1800" b="1" i="1" dirty="0">
                <a:solidFill>
                  <a:schemeClr val="bg1">
                    <a:lumMod val="75000"/>
                  </a:schemeClr>
                </a:solidFill>
              </a:rPr>
              <a:t>What is the status of the angle?</a:t>
            </a:r>
          </a:p>
        </p:txBody>
      </p:sp>
      <p:sp>
        <p:nvSpPr>
          <p:cNvPr id="13" name="Rectangle 2">
            <a:extLst>
              <a:ext uri="{FF2B5EF4-FFF2-40B4-BE49-F238E27FC236}">
                <a16:creationId xmlns:a16="http://schemas.microsoft.com/office/drawing/2014/main" id="{91537DFF-FE3D-41F1-B41A-099239F8D93A}"/>
              </a:ext>
            </a:extLst>
          </p:cNvPr>
          <p:cNvSpPr>
            <a:spLocks noGrp="1" noChangeArrowheads="1"/>
          </p:cNvSpPr>
          <p:nvPr>
            <p:ph type="title"/>
          </p:nvPr>
        </p:nvSpPr>
        <p:spPr>
          <a:xfrm>
            <a:off x="457200" y="304800"/>
            <a:ext cx="7543800" cy="563562"/>
          </a:xfrm>
        </p:spPr>
        <p:txBody>
          <a:bodyPr/>
          <a:lstStyle/>
          <a:p>
            <a:pPr eaLnBrk="1" hangingPunct="1"/>
            <a:r>
              <a:rPr lang="en-US" altLang="en-US" sz="3500" dirty="0"/>
              <a:t>A</a:t>
            </a:r>
          </a:p>
        </p:txBody>
      </p:sp>
      <p:sp>
        <p:nvSpPr>
          <p:cNvPr id="15" name="Text Box 3">
            <a:extLst>
              <a:ext uri="{FF2B5EF4-FFF2-40B4-BE49-F238E27FC236}">
                <a16:creationId xmlns:a16="http://schemas.microsoft.com/office/drawing/2014/main" id="{FDBF16DD-0082-4B3C-8728-416E17088984}"/>
              </a:ext>
            </a:extLst>
          </p:cNvPr>
          <p:cNvSpPr txBox="1">
            <a:spLocks noChangeArrowheads="1"/>
          </p:cNvSpPr>
          <p:nvPr/>
        </p:nvSpPr>
        <p:spPr bwMode="auto">
          <a:xfrm>
            <a:off x="3351212" y="801757"/>
            <a:ext cx="2266950" cy="6413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3600"/>
              <a:t>Glaucoma</a:t>
            </a:r>
          </a:p>
        </p:txBody>
      </p:sp>
      <p:sp>
        <p:nvSpPr>
          <p:cNvPr id="16" name="Text Box 4">
            <a:extLst>
              <a:ext uri="{FF2B5EF4-FFF2-40B4-BE49-F238E27FC236}">
                <a16:creationId xmlns:a16="http://schemas.microsoft.com/office/drawing/2014/main" id="{F573FD74-C913-4A13-A6D1-A54660E076F4}"/>
              </a:ext>
            </a:extLst>
          </p:cNvPr>
          <p:cNvSpPr txBox="1">
            <a:spLocks noChangeArrowheads="1"/>
          </p:cNvSpPr>
          <p:nvPr/>
        </p:nvSpPr>
        <p:spPr bwMode="auto">
          <a:xfrm>
            <a:off x="5161801" y="2211387"/>
            <a:ext cx="2441694" cy="82484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800" b="1" i="1" dirty="0"/>
              <a:t>Closed- </a:t>
            </a:r>
            <a:r>
              <a:rPr lang="en-US" altLang="en-US" sz="2800" b="1" dirty="0"/>
              <a:t>or</a:t>
            </a:r>
          </a:p>
          <a:p>
            <a:pPr algn="ctr" eaLnBrk="1" hangingPunct="1">
              <a:lnSpc>
                <a:spcPct val="85000"/>
              </a:lnSpc>
              <a:spcBef>
                <a:spcPct val="0"/>
              </a:spcBef>
              <a:buClrTx/>
              <a:buSzTx/>
              <a:buFontTx/>
              <a:buNone/>
            </a:pPr>
            <a:r>
              <a:rPr lang="en-US" altLang="en-US" sz="2800" b="1" i="1" dirty="0"/>
              <a:t>narrow-angle</a:t>
            </a:r>
          </a:p>
        </p:txBody>
      </p:sp>
      <p:sp>
        <p:nvSpPr>
          <p:cNvPr id="17" name="Text Box 5">
            <a:extLst>
              <a:ext uri="{FF2B5EF4-FFF2-40B4-BE49-F238E27FC236}">
                <a16:creationId xmlns:a16="http://schemas.microsoft.com/office/drawing/2014/main" id="{079D805A-90A5-417A-8D73-E44114CE3FCE}"/>
              </a:ext>
            </a:extLst>
          </p:cNvPr>
          <p:cNvSpPr txBox="1">
            <a:spLocks noChangeArrowheads="1"/>
          </p:cNvSpPr>
          <p:nvPr/>
        </p:nvSpPr>
        <p:spPr bwMode="auto">
          <a:xfrm>
            <a:off x="1617938" y="2261619"/>
            <a:ext cx="2047875"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800" i="1" dirty="0">
                <a:solidFill>
                  <a:schemeClr val="bg1">
                    <a:lumMod val="75000"/>
                  </a:schemeClr>
                </a:solidFill>
              </a:rPr>
              <a:t>Open-angle</a:t>
            </a:r>
          </a:p>
        </p:txBody>
      </p:sp>
      <p:sp>
        <p:nvSpPr>
          <p:cNvPr id="18" name="Line 6">
            <a:extLst>
              <a:ext uri="{FF2B5EF4-FFF2-40B4-BE49-F238E27FC236}">
                <a16:creationId xmlns:a16="http://schemas.microsoft.com/office/drawing/2014/main" id="{785C5BC4-3B7B-470B-8F42-FFE4E418ED14}"/>
              </a:ext>
            </a:extLst>
          </p:cNvPr>
          <p:cNvSpPr>
            <a:spLocks noChangeShapeType="1"/>
          </p:cNvSpPr>
          <p:nvPr/>
        </p:nvSpPr>
        <p:spPr bwMode="auto">
          <a:xfrm flipH="1">
            <a:off x="3505199" y="1460570"/>
            <a:ext cx="1012825" cy="81915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9" name="Line 7">
            <a:extLst>
              <a:ext uri="{FF2B5EF4-FFF2-40B4-BE49-F238E27FC236}">
                <a16:creationId xmlns:a16="http://schemas.microsoft.com/office/drawing/2014/main" id="{493726A5-0AC3-4784-B1FD-1B83180639DD}"/>
              </a:ext>
            </a:extLst>
          </p:cNvPr>
          <p:cNvSpPr>
            <a:spLocks noChangeShapeType="1"/>
          </p:cNvSpPr>
          <p:nvPr/>
        </p:nvSpPr>
        <p:spPr bwMode="auto">
          <a:xfrm>
            <a:off x="4518025" y="1460569"/>
            <a:ext cx="1012825" cy="81915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 name="TextBox 1">
            <a:extLst>
              <a:ext uri="{FF2B5EF4-FFF2-40B4-BE49-F238E27FC236}">
                <a16:creationId xmlns:a16="http://schemas.microsoft.com/office/drawing/2014/main" id="{7C0AF69C-4874-49E7-9329-4384F3541034}"/>
              </a:ext>
            </a:extLst>
          </p:cNvPr>
          <p:cNvSpPr txBox="1"/>
          <p:nvPr/>
        </p:nvSpPr>
        <p:spPr>
          <a:xfrm>
            <a:off x="1295400" y="4267200"/>
            <a:ext cx="6963766" cy="1569660"/>
          </a:xfrm>
          <a:prstGeom prst="rect">
            <a:avLst/>
          </a:prstGeom>
          <a:noFill/>
        </p:spPr>
        <p:txBody>
          <a:bodyPr wrap="none" rtlCol="0">
            <a:spAutoFit/>
          </a:bodyPr>
          <a:lstStyle/>
          <a:p>
            <a:r>
              <a:rPr lang="en-US" sz="1600" i="1" dirty="0">
                <a:solidFill>
                  <a:srgbClr val="0000FF"/>
                </a:solidFill>
              </a:rPr>
              <a:t>What does it mean to say the angle is </a:t>
            </a:r>
            <a:r>
              <a:rPr lang="en-US" sz="1600" dirty="0">
                <a:solidFill>
                  <a:srgbClr val="0000FF"/>
                </a:solidFill>
              </a:rPr>
              <a:t>closed</a:t>
            </a:r>
            <a:r>
              <a:rPr lang="en-US" sz="1600" i="1" dirty="0">
                <a:solidFill>
                  <a:srgbClr val="0000FF"/>
                </a:solidFill>
              </a:rPr>
              <a:t>?</a:t>
            </a:r>
          </a:p>
          <a:p>
            <a:r>
              <a:rPr lang="en-US" sz="1600" dirty="0">
                <a:solidFill>
                  <a:srgbClr val="0000FF"/>
                </a:solidFill>
              </a:rPr>
              <a:t>It means the peripheral iris is in contact with the trabecular meshwork (TM)</a:t>
            </a:r>
          </a:p>
          <a:p>
            <a:endParaRPr lang="en-US" sz="1600" dirty="0">
              <a:solidFill>
                <a:srgbClr val="0000FF"/>
              </a:solidFill>
            </a:endParaRPr>
          </a:p>
          <a:p>
            <a:r>
              <a:rPr lang="en-US" sz="1600" i="1" dirty="0">
                <a:solidFill>
                  <a:srgbClr val="0000FF"/>
                </a:solidFill>
              </a:rPr>
              <a:t>This contact comes in two basic flavors—what are they?</a:t>
            </a:r>
          </a:p>
          <a:p>
            <a:r>
              <a:rPr lang="en-US" sz="1600" dirty="0">
                <a:solidFill>
                  <a:srgbClr val="0000FF"/>
                </a:solidFill>
              </a:rPr>
              <a:t>--The iris can  </a:t>
            </a:r>
            <a:r>
              <a:rPr lang="en-US" sz="1600" i="1" dirty="0">
                <a:solidFill>
                  <a:srgbClr val="0000FF"/>
                </a:solidFill>
              </a:rPr>
              <a:t>appose</a:t>
            </a:r>
            <a:r>
              <a:rPr lang="en-US" sz="1600" dirty="0">
                <a:solidFill>
                  <a:srgbClr val="0000FF"/>
                </a:solidFill>
              </a:rPr>
              <a:t>  the TM, </a:t>
            </a:r>
            <a:r>
              <a:rPr lang="en-US" sz="1600" dirty="0" err="1">
                <a:solidFill>
                  <a:srgbClr val="0000FF"/>
                </a:solidFill>
              </a:rPr>
              <a:t>ie</a:t>
            </a:r>
            <a:r>
              <a:rPr lang="en-US" sz="1600" dirty="0">
                <a:solidFill>
                  <a:srgbClr val="0000FF"/>
                </a:solidFill>
              </a:rPr>
              <a:t>, touch it without adhering to it</a:t>
            </a:r>
          </a:p>
          <a:p>
            <a:r>
              <a:rPr lang="en-US" sz="1600" dirty="0">
                <a:solidFill>
                  <a:srgbClr val="0000FF"/>
                </a:solidFill>
              </a:rPr>
              <a:t>--The iris can be  </a:t>
            </a:r>
            <a:r>
              <a:rPr lang="en-US" sz="1600" i="1" dirty="0" err="1">
                <a:solidFill>
                  <a:srgbClr val="0000FF"/>
                </a:solidFill>
              </a:rPr>
              <a:t>syneched</a:t>
            </a:r>
            <a:r>
              <a:rPr lang="en-US" sz="1600" i="1" dirty="0">
                <a:solidFill>
                  <a:srgbClr val="0000FF"/>
                </a:solidFill>
              </a:rPr>
              <a:t>*</a:t>
            </a:r>
            <a:r>
              <a:rPr lang="en-US" sz="1600" dirty="0">
                <a:solidFill>
                  <a:srgbClr val="0000FF"/>
                </a:solidFill>
              </a:rPr>
              <a:t>  to the TM, </a:t>
            </a:r>
            <a:r>
              <a:rPr lang="en-US" sz="1600" dirty="0" err="1">
                <a:solidFill>
                  <a:srgbClr val="0000FF"/>
                </a:solidFill>
              </a:rPr>
              <a:t>ie</a:t>
            </a:r>
            <a:r>
              <a:rPr lang="en-US" sz="1600" dirty="0">
                <a:solidFill>
                  <a:srgbClr val="0000FF"/>
                </a:solidFill>
              </a:rPr>
              <a:t>, adhered to it</a:t>
            </a:r>
          </a:p>
        </p:txBody>
      </p:sp>
      <p:sp>
        <p:nvSpPr>
          <p:cNvPr id="3" name="TextBox 2">
            <a:extLst>
              <a:ext uri="{FF2B5EF4-FFF2-40B4-BE49-F238E27FC236}">
                <a16:creationId xmlns:a16="http://schemas.microsoft.com/office/drawing/2014/main" id="{8E92403F-D907-4B69-805D-627BEC5E1560}"/>
              </a:ext>
            </a:extLst>
          </p:cNvPr>
          <p:cNvSpPr txBox="1"/>
          <p:nvPr/>
        </p:nvSpPr>
        <p:spPr>
          <a:xfrm>
            <a:off x="3393648" y="6435066"/>
            <a:ext cx="4607352" cy="276999"/>
          </a:xfrm>
          <a:prstGeom prst="rect">
            <a:avLst/>
          </a:prstGeom>
          <a:noFill/>
        </p:spPr>
        <p:txBody>
          <a:bodyPr wrap="none" rtlCol="0">
            <a:spAutoFit/>
          </a:bodyPr>
          <a:lstStyle/>
          <a:p>
            <a:r>
              <a:rPr lang="en-US" sz="1200" dirty="0"/>
              <a:t>*I don’t know if </a:t>
            </a:r>
            <a:r>
              <a:rPr lang="en-US" sz="1200" i="1" dirty="0" err="1"/>
              <a:t>syneched</a:t>
            </a:r>
            <a:r>
              <a:rPr lang="en-US" sz="1200" dirty="0"/>
              <a:t> is actually a word, but you catch my drift</a:t>
            </a:r>
          </a:p>
        </p:txBody>
      </p:sp>
      <p:sp>
        <p:nvSpPr>
          <p:cNvPr id="14" name="TextBox 13">
            <a:extLst>
              <a:ext uri="{FF2B5EF4-FFF2-40B4-BE49-F238E27FC236}">
                <a16:creationId xmlns:a16="http://schemas.microsoft.com/office/drawing/2014/main" id="{9704186B-3F72-4DD6-BC97-BAB13324E8AA}"/>
              </a:ext>
            </a:extLst>
          </p:cNvPr>
          <p:cNvSpPr txBox="1"/>
          <p:nvPr/>
        </p:nvSpPr>
        <p:spPr>
          <a:xfrm>
            <a:off x="2259496" y="189094"/>
            <a:ext cx="4607480" cy="400110"/>
          </a:xfrm>
          <a:prstGeom prst="rect">
            <a:avLst/>
          </a:prstGeom>
          <a:solidFill>
            <a:schemeClr val="accent1">
              <a:lumMod val="60000"/>
              <a:lumOff val="40000"/>
            </a:schemeClr>
          </a:solidFill>
        </p:spPr>
        <p:txBody>
          <a:bodyPr wrap="none" rtlCol="0">
            <a:spAutoFit/>
          </a:bodyPr>
          <a:lstStyle/>
          <a:p>
            <a:pPr algn="ctr"/>
            <a:r>
              <a:rPr lang="en-US" sz="2000" b="1" dirty="0"/>
              <a:t>Secondary Angle Closure Glaucoma</a:t>
            </a:r>
          </a:p>
        </p:txBody>
      </p:sp>
    </p:spTree>
    <p:extLst>
      <p:ext uri="{BB962C8B-B14F-4D97-AF65-F5344CB8AC3E}">
        <p14:creationId xmlns:p14="http://schemas.microsoft.com/office/powerpoint/2010/main" val="1415648768"/>
      </p:ext>
    </p:extLst>
  </p:cSld>
  <p:clrMapOvr>
    <a:masterClrMapping/>
  </p:clrMapOvr>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014" name="Text Box 6"/>
          <p:cNvSpPr txBox="1">
            <a:spLocks noChangeArrowheads="1"/>
          </p:cNvSpPr>
          <p:nvPr/>
        </p:nvSpPr>
        <p:spPr bwMode="auto">
          <a:xfrm>
            <a:off x="533400" y="2356376"/>
            <a:ext cx="1005403"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t>Lens-</a:t>
            </a:r>
          </a:p>
          <a:p>
            <a:pPr algn="ctr" eaLnBrk="1" hangingPunct="1">
              <a:lnSpc>
                <a:spcPct val="80000"/>
              </a:lnSpc>
              <a:spcBef>
                <a:spcPct val="0"/>
              </a:spcBef>
              <a:buClrTx/>
              <a:buSzTx/>
              <a:buFontTx/>
              <a:buNone/>
            </a:pPr>
            <a:r>
              <a:rPr lang="en-US" altLang="en-US" sz="1800" dirty="0"/>
              <a:t>Induced</a:t>
            </a:r>
          </a:p>
        </p:txBody>
      </p:sp>
      <p:sp>
        <p:nvSpPr>
          <p:cNvPr id="43017" name="Text Box 14"/>
          <p:cNvSpPr txBox="1">
            <a:spLocks noChangeArrowheads="1"/>
          </p:cNvSpPr>
          <p:nvPr/>
        </p:nvSpPr>
        <p:spPr bwMode="auto">
          <a:xfrm>
            <a:off x="3026498" y="2365901"/>
            <a:ext cx="1633781"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Aphakic/</a:t>
            </a:r>
          </a:p>
          <a:p>
            <a:pPr algn="ctr" eaLnBrk="1" hangingPunct="1">
              <a:lnSpc>
                <a:spcPct val="80000"/>
              </a:lnSpc>
              <a:spcBef>
                <a:spcPct val="0"/>
              </a:spcBef>
              <a:buClrTx/>
              <a:buSzTx/>
              <a:buFontTx/>
              <a:buNone/>
            </a:pPr>
            <a:r>
              <a:rPr lang="en-US" altLang="en-US" sz="1800" dirty="0" err="1">
                <a:solidFill>
                  <a:schemeClr val="bg1">
                    <a:lumMod val="75000"/>
                  </a:schemeClr>
                </a:solidFill>
              </a:rPr>
              <a:t>Pseudophakic</a:t>
            </a:r>
            <a:endParaRPr lang="en-US" altLang="en-US" sz="1800" dirty="0">
              <a:solidFill>
                <a:schemeClr val="bg1">
                  <a:lumMod val="75000"/>
                </a:schemeClr>
              </a:solidFill>
            </a:endParaRPr>
          </a:p>
        </p:txBody>
      </p:sp>
      <p:sp>
        <p:nvSpPr>
          <p:cNvPr id="43031" name="Text Box 35"/>
          <p:cNvSpPr txBox="1">
            <a:spLocks noChangeArrowheads="1"/>
          </p:cNvSpPr>
          <p:nvPr/>
        </p:nvSpPr>
        <p:spPr bwMode="auto">
          <a:xfrm>
            <a:off x="1190847" y="1295400"/>
            <a:ext cx="2473754"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t>w/ Pupillary Block</a:t>
            </a:r>
          </a:p>
        </p:txBody>
      </p:sp>
      <p:sp>
        <p:nvSpPr>
          <p:cNvPr id="49" name="Rectangle 2">
            <a:extLst>
              <a:ext uri="{FF2B5EF4-FFF2-40B4-BE49-F238E27FC236}">
                <a16:creationId xmlns:a16="http://schemas.microsoft.com/office/drawing/2014/main" id="{240EE5BF-F7D2-4FC8-A5DD-F6B5423153C6}"/>
              </a:ext>
            </a:extLst>
          </p:cNvPr>
          <p:cNvSpPr>
            <a:spLocks noGrp="1" noChangeArrowheads="1"/>
          </p:cNvSpPr>
          <p:nvPr>
            <p:ph type="title"/>
          </p:nvPr>
        </p:nvSpPr>
        <p:spPr>
          <a:xfrm>
            <a:off x="457200" y="304800"/>
            <a:ext cx="7543800" cy="563562"/>
          </a:xfrm>
        </p:spPr>
        <p:txBody>
          <a:bodyPr/>
          <a:lstStyle/>
          <a:p>
            <a:pPr eaLnBrk="1" hangingPunct="1"/>
            <a:r>
              <a:rPr lang="en-US" altLang="en-US" sz="3500" dirty="0"/>
              <a:t>A</a:t>
            </a:r>
          </a:p>
        </p:txBody>
      </p:sp>
      <p:sp>
        <p:nvSpPr>
          <p:cNvPr id="50" name="TextBox 49">
            <a:extLst>
              <a:ext uri="{FF2B5EF4-FFF2-40B4-BE49-F238E27FC236}">
                <a16:creationId xmlns:a16="http://schemas.microsoft.com/office/drawing/2014/main" id="{CF426230-46C8-405C-9015-99EF57762A2E}"/>
              </a:ext>
            </a:extLst>
          </p:cNvPr>
          <p:cNvSpPr txBox="1"/>
          <p:nvPr/>
        </p:nvSpPr>
        <p:spPr>
          <a:xfrm>
            <a:off x="2259496" y="189094"/>
            <a:ext cx="4607480" cy="400110"/>
          </a:xfrm>
          <a:prstGeom prst="rect">
            <a:avLst/>
          </a:prstGeom>
          <a:solidFill>
            <a:schemeClr val="accent1">
              <a:lumMod val="60000"/>
              <a:lumOff val="40000"/>
            </a:schemeClr>
          </a:solidFill>
        </p:spPr>
        <p:txBody>
          <a:bodyPr wrap="none" rtlCol="0">
            <a:spAutoFit/>
          </a:bodyPr>
          <a:lstStyle/>
          <a:p>
            <a:pPr algn="ctr"/>
            <a:r>
              <a:rPr lang="en-US" sz="2000" b="1" dirty="0"/>
              <a:t>Secondary Angle Closure Glaucoma</a:t>
            </a:r>
          </a:p>
        </p:txBody>
      </p:sp>
      <p:sp>
        <p:nvSpPr>
          <p:cNvPr id="2" name="TextBox 1">
            <a:extLst>
              <a:ext uri="{FF2B5EF4-FFF2-40B4-BE49-F238E27FC236}">
                <a16:creationId xmlns:a16="http://schemas.microsoft.com/office/drawing/2014/main" id="{A7E30BEC-923B-4C9A-A856-BDD0D882F6B8}"/>
              </a:ext>
            </a:extLst>
          </p:cNvPr>
          <p:cNvSpPr txBox="1"/>
          <p:nvPr/>
        </p:nvSpPr>
        <p:spPr>
          <a:xfrm>
            <a:off x="887305" y="2844119"/>
            <a:ext cx="1494320" cy="338554"/>
          </a:xfrm>
          <a:prstGeom prst="rect">
            <a:avLst/>
          </a:prstGeom>
          <a:noFill/>
        </p:spPr>
        <p:txBody>
          <a:bodyPr wrap="none" rtlCol="0">
            <a:spAutoFit/>
          </a:bodyPr>
          <a:lstStyle/>
          <a:p>
            <a:r>
              <a:rPr lang="en-US" sz="1600" dirty="0" err="1">
                <a:solidFill>
                  <a:schemeClr val="bg1">
                    <a:lumMod val="75000"/>
                  </a:schemeClr>
                </a:solidFill>
              </a:rPr>
              <a:t>Phacomorphic</a:t>
            </a:r>
            <a:endParaRPr lang="en-US" sz="1600" dirty="0">
              <a:solidFill>
                <a:schemeClr val="bg1">
                  <a:lumMod val="75000"/>
                </a:schemeClr>
              </a:solidFill>
            </a:endParaRPr>
          </a:p>
        </p:txBody>
      </p:sp>
      <p:sp>
        <p:nvSpPr>
          <p:cNvPr id="51" name="TextBox 50">
            <a:extLst>
              <a:ext uri="{FF2B5EF4-FFF2-40B4-BE49-F238E27FC236}">
                <a16:creationId xmlns:a16="http://schemas.microsoft.com/office/drawing/2014/main" id="{156069D4-340B-4160-A336-EBF73557CEE0}"/>
              </a:ext>
            </a:extLst>
          </p:cNvPr>
          <p:cNvSpPr txBox="1"/>
          <p:nvPr/>
        </p:nvSpPr>
        <p:spPr>
          <a:xfrm>
            <a:off x="884725" y="3175578"/>
            <a:ext cx="1519968" cy="338554"/>
          </a:xfrm>
          <a:prstGeom prst="rect">
            <a:avLst/>
          </a:prstGeom>
          <a:noFill/>
        </p:spPr>
        <p:txBody>
          <a:bodyPr wrap="none" rtlCol="0">
            <a:spAutoFit/>
          </a:bodyPr>
          <a:lstStyle/>
          <a:p>
            <a:r>
              <a:rPr lang="en-US" sz="1600" b="1" dirty="0"/>
              <a:t>Ectopia </a:t>
            </a:r>
            <a:r>
              <a:rPr lang="en-US" sz="1600" b="1" dirty="0" err="1"/>
              <a:t>lentis</a:t>
            </a:r>
            <a:endParaRPr lang="en-US" sz="1600" b="1" dirty="0"/>
          </a:p>
        </p:txBody>
      </p:sp>
      <p:cxnSp>
        <p:nvCxnSpPr>
          <p:cNvPr id="71" name="Straight Connector 70">
            <a:extLst>
              <a:ext uri="{FF2B5EF4-FFF2-40B4-BE49-F238E27FC236}">
                <a16:creationId xmlns:a16="http://schemas.microsoft.com/office/drawing/2014/main" id="{C104938D-BA8D-4E39-9D5F-9EE2012F2F3C}"/>
              </a:ext>
            </a:extLst>
          </p:cNvPr>
          <p:cNvCxnSpPr>
            <a:cxnSpLocks/>
          </p:cNvCxnSpPr>
          <p:nvPr/>
        </p:nvCxnSpPr>
        <p:spPr>
          <a:xfrm flipH="1">
            <a:off x="762665" y="3023488"/>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2A7E4E40-472F-4E50-8A7A-45C10FDD7171}"/>
              </a:ext>
            </a:extLst>
          </p:cNvPr>
          <p:cNvCxnSpPr>
            <a:cxnSpLocks/>
          </p:cNvCxnSpPr>
          <p:nvPr/>
        </p:nvCxnSpPr>
        <p:spPr>
          <a:xfrm flipH="1">
            <a:off x="762665" y="3347853"/>
            <a:ext cx="168274"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C3924889-45B9-4383-9C9E-48F0A9C27AD8}"/>
              </a:ext>
            </a:extLst>
          </p:cNvPr>
          <p:cNvCxnSpPr>
            <a:cxnSpLocks/>
          </p:cNvCxnSpPr>
          <p:nvPr/>
        </p:nvCxnSpPr>
        <p:spPr>
          <a:xfrm flipH="1">
            <a:off x="748719" y="2838976"/>
            <a:ext cx="13947" cy="5088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 name="Straight Arrow Connector 5">
            <a:extLst>
              <a:ext uri="{FF2B5EF4-FFF2-40B4-BE49-F238E27FC236}">
                <a16:creationId xmlns:a16="http://schemas.microsoft.com/office/drawing/2014/main" id="{A3439F0C-5143-461F-8F3C-2E830785DEFC}"/>
              </a:ext>
            </a:extLst>
          </p:cNvPr>
          <p:cNvCxnSpPr>
            <a:stCxn id="50" idx="2"/>
          </p:cNvCxnSpPr>
          <p:nvPr/>
        </p:nvCxnSpPr>
        <p:spPr>
          <a:xfrm flipH="1">
            <a:off x="2971800" y="589204"/>
            <a:ext cx="1591436" cy="706196"/>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6" name="Straight Arrow Connector 25">
            <a:extLst>
              <a:ext uri="{FF2B5EF4-FFF2-40B4-BE49-F238E27FC236}">
                <a16:creationId xmlns:a16="http://schemas.microsoft.com/office/drawing/2014/main" id="{B70E0124-9B84-41A5-8D84-A66B7838A706}"/>
              </a:ext>
            </a:extLst>
          </p:cNvPr>
          <p:cNvCxnSpPr>
            <a:cxnSpLocks/>
          </p:cNvCxnSpPr>
          <p:nvPr/>
        </p:nvCxnSpPr>
        <p:spPr>
          <a:xfrm flipH="1">
            <a:off x="1159539" y="1828800"/>
            <a:ext cx="1290435" cy="478059"/>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8" name="Straight Arrow Connector 27">
            <a:extLst>
              <a:ext uri="{FF2B5EF4-FFF2-40B4-BE49-F238E27FC236}">
                <a16:creationId xmlns:a16="http://schemas.microsoft.com/office/drawing/2014/main" id="{567A4249-5C59-4416-8A8E-1C35913900AB}"/>
              </a:ext>
            </a:extLst>
          </p:cNvPr>
          <p:cNvCxnSpPr>
            <a:cxnSpLocks/>
          </p:cNvCxnSpPr>
          <p:nvPr/>
        </p:nvCxnSpPr>
        <p:spPr>
          <a:xfrm>
            <a:off x="2449973" y="1832208"/>
            <a:ext cx="1268784"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21" name="Straight Arrow Connector 20">
            <a:extLst>
              <a:ext uri="{FF2B5EF4-FFF2-40B4-BE49-F238E27FC236}">
                <a16:creationId xmlns:a16="http://schemas.microsoft.com/office/drawing/2014/main" id="{5E33AEB6-AB6B-4304-B44B-E14BDAECF20A}"/>
              </a:ext>
            </a:extLst>
          </p:cNvPr>
          <p:cNvCxnSpPr>
            <a:cxnSpLocks/>
          </p:cNvCxnSpPr>
          <p:nvPr/>
        </p:nvCxnSpPr>
        <p:spPr>
          <a:xfrm>
            <a:off x="4572000" y="589204"/>
            <a:ext cx="1600200" cy="706196"/>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18" name="Text Box 36">
            <a:extLst>
              <a:ext uri="{FF2B5EF4-FFF2-40B4-BE49-F238E27FC236}">
                <a16:creationId xmlns:a16="http://schemas.microsoft.com/office/drawing/2014/main" id="{362B1808-42BE-4D1C-894B-40BD72FCD11D}"/>
              </a:ext>
            </a:extLst>
          </p:cNvPr>
          <p:cNvSpPr txBox="1">
            <a:spLocks noChangeArrowheads="1"/>
          </p:cNvSpPr>
          <p:nvPr/>
        </p:nvSpPr>
        <p:spPr bwMode="auto">
          <a:xfrm>
            <a:off x="5181600" y="1295400"/>
            <a:ext cx="2630848" cy="430887"/>
          </a:xfrm>
          <a:prstGeom prst="rect">
            <a:avLst/>
          </a:prstGeom>
          <a:noFill/>
          <a:ln w="952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solidFill>
                  <a:schemeClr val="bg1">
                    <a:lumMod val="75000"/>
                  </a:schemeClr>
                </a:solidFill>
              </a:rPr>
              <a:t>w/o Pupillary Block</a:t>
            </a:r>
          </a:p>
        </p:txBody>
      </p:sp>
      <p:sp>
        <p:nvSpPr>
          <p:cNvPr id="19" name="TextBox 18">
            <a:extLst>
              <a:ext uri="{FF2B5EF4-FFF2-40B4-BE49-F238E27FC236}">
                <a16:creationId xmlns:a16="http://schemas.microsoft.com/office/drawing/2014/main" id="{20F14707-6AB2-4CFA-894D-0A3851B594EA}"/>
              </a:ext>
            </a:extLst>
          </p:cNvPr>
          <p:cNvSpPr txBox="1"/>
          <p:nvPr/>
        </p:nvSpPr>
        <p:spPr>
          <a:xfrm>
            <a:off x="381000" y="3581400"/>
            <a:ext cx="7315200" cy="2800767"/>
          </a:xfrm>
          <a:prstGeom prst="rect">
            <a:avLst/>
          </a:prstGeom>
          <a:solidFill>
            <a:srgbClr val="FF99FF"/>
          </a:solidFill>
        </p:spPr>
        <p:txBody>
          <a:bodyPr wrap="square" rtlCol="0">
            <a:spAutoFit/>
          </a:bodyPr>
          <a:lstStyle/>
          <a:p>
            <a:r>
              <a:rPr lang="en-US" sz="1600" i="1" dirty="0">
                <a:solidFill>
                  <a:schemeClr val="bg1">
                    <a:lumMod val="50000"/>
                  </a:schemeClr>
                </a:solidFill>
              </a:rPr>
              <a:t>What is </a:t>
            </a:r>
            <a:r>
              <a:rPr lang="en-US" sz="1600" dirty="0">
                <a:solidFill>
                  <a:schemeClr val="bg1">
                    <a:lumMod val="50000"/>
                  </a:schemeClr>
                </a:solidFill>
              </a:rPr>
              <a:t>ectopia </a:t>
            </a:r>
            <a:r>
              <a:rPr lang="en-US" sz="1600" dirty="0" err="1">
                <a:solidFill>
                  <a:schemeClr val="bg1">
                    <a:lumMod val="50000"/>
                  </a:schemeClr>
                </a:solidFill>
              </a:rPr>
              <a:t>lentis</a:t>
            </a:r>
            <a:r>
              <a:rPr lang="en-US" sz="1600" i="1" dirty="0">
                <a:solidFill>
                  <a:schemeClr val="bg1">
                    <a:lumMod val="50000"/>
                  </a:schemeClr>
                </a:solidFill>
              </a:rPr>
              <a:t>?</a:t>
            </a:r>
          </a:p>
          <a:p>
            <a:r>
              <a:rPr lang="en-US" sz="1600" dirty="0">
                <a:solidFill>
                  <a:schemeClr val="bg1">
                    <a:lumMod val="50000"/>
                  </a:schemeClr>
                </a:solidFill>
              </a:rPr>
              <a:t>Displacement of the lens from its normal anatomic position</a:t>
            </a:r>
          </a:p>
          <a:p>
            <a:endParaRPr lang="en-US" sz="1600" dirty="0">
              <a:solidFill>
                <a:schemeClr val="bg1">
                  <a:lumMod val="50000"/>
                </a:schemeClr>
              </a:solidFill>
            </a:endParaRPr>
          </a:p>
          <a:p>
            <a:r>
              <a:rPr lang="en-US" sz="1600" i="1" dirty="0">
                <a:solidFill>
                  <a:schemeClr val="bg1">
                    <a:lumMod val="50000"/>
                  </a:schemeClr>
                </a:solidFill>
              </a:rPr>
              <a:t>With regard to lens ‘displacement’—what do the following terms mean?</a:t>
            </a:r>
          </a:p>
          <a:p>
            <a:r>
              <a:rPr lang="en-US" sz="1600" i="1" dirty="0">
                <a:solidFill>
                  <a:schemeClr val="bg1">
                    <a:lumMod val="50000"/>
                  </a:schemeClr>
                </a:solidFill>
              </a:rPr>
              <a:t>--</a:t>
            </a:r>
            <a:r>
              <a:rPr lang="en-US" sz="1600" i="1" dirty="0" err="1">
                <a:solidFill>
                  <a:schemeClr val="bg1">
                    <a:lumMod val="50000"/>
                  </a:schemeClr>
                </a:solidFill>
              </a:rPr>
              <a:t>Sublux</a:t>
            </a:r>
            <a:r>
              <a:rPr lang="en-US" sz="1600" i="1" dirty="0">
                <a:solidFill>
                  <a:schemeClr val="bg1">
                    <a:lumMod val="50000"/>
                  </a:schemeClr>
                </a:solidFill>
              </a:rPr>
              <a:t>(at)ed: </a:t>
            </a:r>
            <a:r>
              <a:rPr lang="en-US" sz="1600" dirty="0">
                <a:solidFill>
                  <a:schemeClr val="bg1">
                    <a:lumMod val="50000"/>
                  </a:schemeClr>
                </a:solidFill>
              </a:rPr>
              <a:t>The lens is partially displaced, but remains in the ‘general area’</a:t>
            </a:r>
          </a:p>
          <a:p>
            <a:r>
              <a:rPr lang="en-US" sz="1600" i="1" dirty="0">
                <a:solidFill>
                  <a:schemeClr val="bg1">
                    <a:lumMod val="50000"/>
                  </a:schemeClr>
                </a:solidFill>
              </a:rPr>
              <a:t>--Lux(at)ed: </a:t>
            </a:r>
            <a:r>
              <a:rPr lang="en-US" sz="1600" dirty="0">
                <a:solidFill>
                  <a:schemeClr val="bg1">
                    <a:lumMod val="50000"/>
                  </a:schemeClr>
                </a:solidFill>
              </a:rPr>
              <a:t>The lens is dislocated—completely removed from the pupillary aperture. All zonular attachments have been disrupted.</a:t>
            </a:r>
          </a:p>
          <a:p>
            <a:endParaRPr lang="en-US" sz="1600" i="1" dirty="0">
              <a:solidFill>
                <a:schemeClr val="bg1">
                  <a:lumMod val="50000"/>
                </a:schemeClr>
              </a:solidFill>
            </a:endParaRPr>
          </a:p>
          <a:p>
            <a:r>
              <a:rPr lang="en-US" sz="1600" i="1" dirty="0">
                <a:solidFill>
                  <a:schemeClr val="bg1">
                    <a:lumMod val="50000"/>
                  </a:schemeClr>
                </a:solidFill>
              </a:rPr>
              <a:t>How does ectopia </a:t>
            </a:r>
            <a:r>
              <a:rPr lang="en-US" sz="1600" i="1" dirty="0" err="1">
                <a:solidFill>
                  <a:schemeClr val="bg1">
                    <a:lumMod val="50000"/>
                  </a:schemeClr>
                </a:solidFill>
              </a:rPr>
              <a:t>lentis</a:t>
            </a:r>
            <a:r>
              <a:rPr lang="en-US" sz="1600" i="1" dirty="0">
                <a:solidFill>
                  <a:schemeClr val="bg1">
                    <a:lumMod val="50000"/>
                  </a:schemeClr>
                </a:solidFill>
              </a:rPr>
              <a:t> lead to pupillary block and ACG?</a:t>
            </a:r>
          </a:p>
          <a:p>
            <a:r>
              <a:rPr lang="en-US" sz="1600" dirty="0">
                <a:solidFill>
                  <a:schemeClr val="bg1">
                    <a:lumMod val="50000"/>
                  </a:schemeClr>
                </a:solidFill>
              </a:rPr>
              <a:t>By allowing the displaced lens to move into and blocks the pupil, producing the pressure gradient, with subsequent iris </a:t>
            </a:r>
            <a:r>
              <a:rPr lang="en-US" sz="1600" dirty="0" err="1">
                <a:solidFill>
                  <a:schemeClr val="bg1">
                    <a:lumMod val="50000"/>
                  </a:schemeClr>
                </a:solidFill>
              </a:rPr>
              <a:t>bombé</a:t>
            </a:r>
            <a:r>
              <a:rPr lang="en-US" sz="1600" dirty="0">
                <a:solidFill>
                  <a:schemeClr val="bg1">
                    <a:lumMod val="50000"/>
                  </a:schemeClr>
                </a:solidFill>
              </a:rPr>
              <a:t> and angle closure</a:t>
            </a:r>
          </a:p>
        </p:txBody>
      </p:sp>
      <p:sp>
        <p:nvSpPr>
          <p:cNvPr id="23" name="TextBox 22">
            <a:extLst>
              <a:ext uri="{FF2B5EF4-FFF2-40B4-BE49-F238E27FC236}">
                <a16:creationId xmlns:a16="http://schemas.microsoft.com/office/drawing/2014/main" id="{798926ED-3FC5-4F3C-B080-E06F6EB1FF50}"/>
              </a:ext>
            </a:extLst>
          </p:cNvPr>
          <p:cNvSpPr txBox="1"/>
          <p:nvPr/>
        </p:nvSpPr>
        <p:spPr>
          <a:xfrm>
            <a:off x="2388280" y="2821634"/>
            <a:ext cx="6541623" cy="1384995"/>
          </a:xfrm>
          <a:prstGeom prst="rect">
            <a:avLst/>
          </a:prstGeom>
          <a:solidFill>
            <a:schemeClr val="accent1">
              <a:lumMod val="40000"/>
              <a:lumOff val="60000"/>
            </a:schemeClr>
          </a:solidFill>
        </p:spPr>
        <p:txBody>
          <a:bodyPr wrap="square" rtlCol="0">
            <a:spAutoFit/>
          </a:bodyPr>
          <a:lstStyle/>
          <a:p>
            <a:r>
              <a:rPr lang="en-US" sz="1400" i="1" dirty="0">
                <a:solidFill>
                  <a:schemeClr val="bg1">
                    <a:lumMod val="65000"/>
                  </a:schemeClr>
                </a:solidFill>
              </a:rPr>
              <a:t>In a few words, how would you describe the shape of a </a:t>
            </a:r>
            <a:r>
              <a:rPr lang="en-US" sz="1400" i="1" dirty="0" err="1">
                <a:solidFill>
                  <a:schemeClr val="bg1">
                    <a:lumMod val="65000"/>
                  </a:schemeClr>
                </a:solidFill>
              </a:rPr>
              <a:t>microspherophakic</a:t>
            </a:r>
            <a:r>
              <a:rPr lang="en-US" sz="1400" i="1" dirty="0">
                <a:solidFill>
                  <a:schemeClr val="bg1">
                    <a:lumMod val="65000"/>
                  </a:schemeClr>
                </a:solidFill>
              </a:rPr>
              <a:t> lens?</a:t>
            </a:r>
          </a:p>
          <a:p>
            <a:r>
              <a:rPr lang="en-US" sz="1400" dirty="0">
                <a:solidFill>
                  <a:schemeClr val="bg1">
                    <a:lumMod val="65000"/>
                  </a:schemeClr>
                </a:solidFill>
              </a:rPr>
              <a:t>The name says it all: the lens is </a:t>
            </a:r>
            <a:r>
              <a:rPr lang="en-US" sz="1400" b="1" u="sng" dirty="0">
                <a:solidFill>
                  <a:schemeClr val="bg1">
                    <a:lumMod val="65000"/>
                  </a:schemeClr>
                </a:solidFill>
              </a:rPr>
              <a:t>small (‘micro’) </a:t>
            </a:r>
            <a:r>
              <a:rPr lang="en-US" sz="1400" u="sng" dirty="0">
                <a:solidFill>
                  <a:schemeClr val="bg1">
                    <a:lumMod val="65000"/>
                  </a:schemeClr>
                </a:solidFill>
              </a:rPr>
              <a:t>and </a:t>
            </a:r>
            <a:r>
              <a:rPr lang="en-US" sz="1400" b="1" u="sng" dirty="0">
                <a:solidFill>
                  <a:schemeClr val="bg1">
                    <a:lumMod val="65000"/>
                  </a:schemeClr>
                </a:solidFill>
              </a:rPr>
              <a:t>round (‘</a:t>
            </a:r>
            <a:r>
              <a:rPr lang="en-US" sz="1400" b="1" u="sng" dirty="0" err="1">
                <a:solidFill>
                  <a:schemeClr val="bg1">
                    <a:lumMod val="65000"/>
                  </a:schemeClr>
                </a:solidFill>
              </a:rPr>
              <a:t>sphero</a:t>
            </a:r>
            <a:r>
              <a:rPr lang="en-US" sz="1400" b="1" u="sng" dirty="0">
                <a:solidFill>
                  <a:schemeClr val="bg1">
                    <a:lumMod val="65000"/>
                  </a:schemeClr>
                </a:solidFill>
              </a:rPr>
              <a:t>’)</a:t>
            </a:r>
          </a:p>
          <a:p>
            <a:endParaRPr lang="en-US" sz="1400" dirty="0">
              <a:solidFill>
                <a:schemeClr val="bg1">
                  <a:lumMod val="65000"/>
                </a:schemeClr>
              </a:solidFill>
            </a:endParaRPr>
          </a:p>
          <a:p>
            <a:r>
              <a:rPr lang="en-US" sz="1400" i="1" dirty="0">
                <a:solidFill>
                  <a:schemeClr val="bg1">
                    <a:lumMod val="65000"/>
                  </a:schemeClr>
                </a:solidFill>
              </a:rPr>
              <a:t>What common slit-lamp observation owes to the lens’ small size?</a:t>
            </a:r>
          </a:p>
          <a:p>
            <a:r>
              <a:rPr lang="en-US" sz="1400" dirty="0">
                <a:solidFill>
                  <a:schemeClr val="bg1">
                    <a:lumMod val="65000"/>
                  </a:schemeClr>
                </a:solidFill>
              </a:rPr>
              <a:t>Typically, the entirety of the lens equator can be seen in the pupillary aperture when the </a:t>
            </a:r>
            <a:r>
              <a:rPr lang="en-US" sz="1400" dirty="0" err="1">
                <a:solidFill>
                  <a:schemeClr val="bg1">
                    <a:lumMod val="65000"/>
                  </a:schemeClr>
                </a:solidFill>
              </a:rPr>
              <a:t>pt</a:t>
            </a:r>
            <a:r>
              <a:rPr lang="en-US" sz="1400" dirty="0">
                <a:solidFill>
                  <a:schemeClr val="bg1">
                    <a:lumMod val="65000"/>
                  </a:schemeClr>
                </a:solidFill>
              </a:rPr>
              <a:t> is widely dilated</a:t>
            </a:r>
          </a:p>
        </p:txBody>
      </p:sp>
      <p:sp>
        <p:nvSpPr>
          <p:cNvPr id="24" name="TextBox 23">
            <a:extLst>
              <a:ext uri="{FF2B5EF4-FFF2-40B4-BE49-F238E27FC236}">
                <a16:creationId xmlns:a16="http://schemas.microsoft.com/office/drawing/2014/main" id="{83DDB5E6-1D51-4892-8706-141024C83CED}"/>
              </a:ext>
            </a:extLst>
          </p:cNvPr>
          <p:cNvSpPr txBox="1"/>
          <p:nvPr/>
        </p:nvSpPr>
        <p:spPr>
          <a:xfrm>
            <a:off x="2424571" y="4316269"/>
            <a:ext cx="6451527" cy="954107"/>
          </a:xfrm>
          <a:prstGeom prst="rect">
            <a:avLst/>
          </a:prstGeom>
          <a:solidFill>
            <a:schemeClr val="accent5">
              <a:lumMod val="75000"/>
            </a:schemeClr>
          </a:solidFill>
        </p:spPr>
        <p:txBody>
          <a:bodyPr wrap="square" rtlCol="0">
            <a:spAutoFit/>
          </a:bodyPr>
          <a:lstStyle/>
          <a:p>
            <a:r>
              <a:rPr lang="en-US" sz="1400" i="1" dirty="0">
                <a:solidFill>
                  <a:schemeClr val="bg1">
                    <a:lumMod val="50000"/>
                  </a:schemeClr>
                </a:solidFill>
              </a:rPr>
              <a:t>Pts with </a:t>
            </a:r>
            <a:r>
              <a:rPr lang="en-US" sz="1400" i="1" dirty="0" err="1">
                <a:solidFill>
                  <a:schemeClr val="bg1">
                    <a:lumMod val="50000"/>
                  </a:schemeClr>
                </a:solidFill>
              </a:rPr>
              <a:t>microspherophakia</a:t>
            </a:r>
            <a:r>
              <a:rPr lang="en-US" sz="1400" i="1" dirty="0">
                <a:solidFill>
                  <a:schemeClr val="bg1">
                    <a:lumMod val="50000"/>
                  </a:schemeClr>
                </a:solidFill>
              </a:rPr>
              <a:t> are almost always high myopes. Why?</a:t>
            </a:r>
          </a:p>
          <a:p>
            <a:r>
              <a:rPr lang="en-US" sz="1400" dirty="0">
                <a:solidFill>
                  <a:schemeClr val="bg1">
                    <a:lumMod val="50000"/>
                  </a:schemeClr>
                </a:solidFill>
              </a:rPr>
              <a:t>Because the lens is small, it has a short radius of curvature. Further, because it is spherical, it is more curved than is a normal lens. </a:t>
            </a:r>
            <a:r>
              <a:rPr lang="en-US" sz="1400" u="sng" dirty="0">
                <a:solidFill>
                  <a:schemeClr val="bg1">
                    <a:lumMod val="50000"/>
                  </a:schemeClr>
                </a:solidFill>
              </a:rPr>
              <a:t>These two factors give the </a:t>
            </a:r>
            <a:r>
              <a:rPr lang="en-US" sz="1400" u="sng" dirty="0" err="1">
                <a:solidFill>
                  <a:schemeClr val="bg1">
                    <a:lumMod val="50000"/>
                  </a:schemeClr>
                </a:solidFill>
              </a:rPr>
              <a:t>m’spheric</a:t>
            </a:r>
            <a:r>
              <a:rPr lang="en-US" sz="1400" u="sng" dirty="0">
                <a:solidFill>
                  <a:schemeClr val="bg1">
                    <a:lumMod val="50000"/>
                  </a:schemeClr>
                </a:solidFill>
              </a:rPr>
              <a:t> lens vastly more converging power than a normal lens possesses.</a:t>
            </a:r>
          </a:p>
        </p:txBody>
      </p:sp>
      <p:sp>
        <p:nvSpPr>
          <p:cNvPr id="25" name="TextBox 24">
            <a:extLst>
              <a:ext uri="{FF2B5EF4-FFF2-40B4-BE49-F238E27FC236}">
                <a16:creationId xmlns:a16="http://schemas.microsoft.com/office/drawing/2014/main" id="{EDF9D533-D64E-40E5-8915-BD96C88905A7}"/>
              </a:ext>
            </a:extLst>
          </p:cNvPr>
          <p:cNvSpPr txBox="1"/>
          <p:nvPr/>
        </p:nvSpPr>
        <p:spPr>
          <a:xfrm>
            <a:off x="2423968" y="3058533"/>
            <a:ext cx="6567632" cy="584775"/>
          </a:xfrm>
          <a:prstGeom prst="rect">
            <a:avLst/>
          </a:prstGeom>
          <a:solidFill>
            <a:srgbClr val="99FF99"/>
          </a:solidFill>
        </p:spPr>
        <p:txBody>
          <a:bodyPr wrap="none" rtlCol="0">
            <a:spAutoFit/>
          </a:bodyPr>
          <a:lstStyle/>
          <a:p>
            <a:r>
              <a:rPr lang="en-US" sz="1600" i="1" dirty="0">
                <a:solidFill>
                  <a:schemeClr val="bg1">
                    <a:lumMod val="65000"/>
                  </a:schemeClr>
                </a:solidFill>
              </a:rPr>
              <a:t>With what condition is </a:t>
            </a:r>
            <a:r>
              <a:rPr lang="en-US" sz="1600" i="1" dirty="0" err="1">
                <a:solidFill>
                  <a:schemeClr val="bg1">
                    <a:lumMod val="65000"/>
                  </a:schemeClr>
                </a:solidFill>
              </a:rPr>
              <a:t>microspherophakia</a:t>
            </a:r>
            <a:r>
              <a:rPr lang="en-US" sz="1600" i="1" dirty="0">
                <a:solidFill>
                  <a:schemeClr val="bg1">
                    <a:lumMod val="65000"/>
                  </a:schemeClr>
                </a:solidFill>
              </a:rPr>
              <a:t> most frequently associated?</a:t>
            </a:r>
          </a:p>
          <a:p>
            <a:r>
              <a:rPr lang="en-US" sz="1600" b="1" dirty="0">
                <a:solidFill>
                  <a:srgbClr val="0000FF"/>
                </a:solidFill>
              </a:rPr>
              <a:t>Weill-Marchesani syndrome</a:t>
            </a:r>
          </a:p>
        </p:txBody>
      </p:sp>
      <p:sp>
        <p:nvSpPr>
          <p:cNvPr id="22" name="Oval 21">
            <a:extLst>
              <a:ext uri="{FF2B5EF4-FFF2-40B4-BE49-F238E27FC236}">
                <a16:creationId xmlns:a16="http://schemas.microsoft.com/office/drawing/2014/main" id="{A8B47573-D3D9-4D47-9E08-BED8FABB2FE0}"/>
              </a:ext>
            </a:extLst>
          </p:cNvPr>
          <p:cNvSpPr/>
          <p:nvPr/>
        </p:nvSpPr>
        <p:spPr>
          <a:xfrm>
            <a:off x="808522" y="3093379"/>
            <a:ext cx="1641452" cy="533397"/>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Oval 2">
            <a:extLst>
              <a:ext uri="{FF2B5EF4-FFF2-40B4-BE49-F238E27FC236}">
                <a16:creationId xmlns:a16="http://schemas.microsoft.com/office/drawing/2014/main" id="{C914562F-331B-441B-9DC7-534C4BCA9A7A}"/>
              </a:ext>
            </a:extLst>
          </p:cNvPr>
          <p:cNvSpPr/>
          <p:nvPr/>
        </p:nvSpPr>
        <p:spPr>
          <a:xfrm>
            <a:off x="2302864" y="3248672"/>
            <a:ext cx="3107336" cy="464126"/>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Text Box 14">
            <a:extLst>
              <a:ext uri="{FF2B5EF4-FFF2-40B4-BE49-F238E27FC236}">
                <a16:creationId xmlns:a16="http://schemas.microsoft.com/office/drawing/2014/main" id="{95AE908A-20F7-48AC-AA43-9B24C7A360C1}"/>
              </a:ext>
            </a:extLst>
          </p:cNvPr>
          <p:cNvSpPr txBox="1">
            <a:spLocks noChangeArrowheads="1"/>
          </p:cNvSpPr>
          <p:nvPr/>
        </p:nvSpPr>
        <p:spPr bwMode="auto">
          <a:xfrm>
            <a:off x="2404693" y="3841183"/>
            <a:ext cx="4579937" cy="1570038"/>
          </a:xfrm>
          <a:prstGeom prst="rect">
            <a:avLst/>
          </a:prstGeom>
          <a:solidFill>
            <a:srgbClr val="FFC000"/>
          </a:solidFill>
          <a:ln w="9525">
            <a:solidFill>
              <a:schemeClr val="tx1"/>
            </a:solidFill>
            <a:miter lim="800000"/>
            <a:headEnd/>
            <a:tailEnd/>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i="1" dirty="0">
                <a:solidFill>
                  <a:srgbClr val="0000FF"/>
                </a:solidFill>
              </a:rPr>
              <a:t>What are the findings in Weill-Marchesani?</a:t>
            </a:r>
          </a:p>
          <a:p>
            <a:pPr eaLnBrk="1" hangingPunct="1">
              <a:spcBef>
                <a:spcPct val="0"/>
              </a:spcBef>
              <a:buClrTx/>
              <a:buSzTx/>
              <a:buFontTx/>
              <a:buNone/>
            </a:pPr>
            <a:r>
              <a:rPr lang="en-US" altLang="en-US" sz="1600" dirty="0">
                <a:solidFill>
                  <a:srgbClr val="0000FF"/>
                </a:solidFill>
              </a:rPr>
              <a:t>Patients with Weill-Marchesani have:</a:t>
            </a:r>
          </a:p>
          <a:p>
            <a:pPr eaLnBrk="1" hangingPunct="1">
              <a:spcBef>
                <a:spcPct val="0"/>
              </a:spcBef>
              <a:buClrTx/>
              <a:buSzTx/>
              <a:buFontTx/>
              <a:buNone/>
            </a:pPr>
            <a:r>
              <a:rPr lang="en-US" altLang="en-US" sz="1600" dirty="0">
                <a:solidFill>
                  <a:srgbClr val="0000FF"/>
                </a:solidFill>
              </a:rPr>
              <a:t>…</a:t>
            </a:r>
            <a:r>
              <a:rPr lang="en-US" altLang="en-US" sz="1600" b="1" dirty="0">
                <a:solidFill>
                  <a:srgbClr val="0000FF"/>
                </a:solidFill>
              </a:rPr>
              <a:t>short</a:t>
            </a:r>
            <a:r>
              <a:rPr lang="en-US" altLang="en-US" sz="1600" dirty="0">
                <a:solidFill>
                  <a:srgbClr val="0000FF"/>
                </a:solidFill>
              </a:rPr>
              <a:t> stature</a:t>
            </a:r>
            <a:r>
              <a:rPr lang="en-US" altLang="en-US" sz="1600" dirty="0">
                <a:solidFill>
                  <a:srgbClr val="FFC000"/>
                </a:solidFill>
              </a:rPr>
              <a:t>	             (</a:t>
            </a:r>
            <a:r>
              <a:rPr lang="en-US" altLang="en-US" sz="1600" b="1" dirty="0">
                <a:solidFill>
                  <a:srgbClr val="FFC000"/>
                </a:solidFill>
              </a:rPr>
              <a:t>Tall</a:t>
            </a:r>
            <a:r>
              <a:rPr lang="en-US" altLang="en-US" sz="1600" dirty="0">
                <a:solidFill>
                  <a:srgbClr val="FFC000"/>
                </a:solidFill>
              </a:rPr>
              <a:t> stature)</a:t>
            </a:r>
          </a:p>
          <a:p>
            <a:pPr eaLnBrk="1" hangingPunct="1">
              <a:spcBef>
                <a:spcPct val="0"/>
              </a:spcBef>
              <a:buClrTx/>
              <a:buSzTx/>
              <a:buFontTx/>
              <a:buNone/>
            </a:pPr>
            <a:r>
              <a:rPr lang="en-US" altLang="en-US" sz="1600" dirty="0">
                <a:solidFill>
                  <a:srgbClr val="FFC000"/>
                </a:solidFill>
              </a:rPr>
              <a:t>…</a:t>
            </a:r>
            <a:r>
              <a:rPr lang="en-US" altLang="en-US" sz="1600" b="1" dirty="0">
                <a:solidFill>
                  <a:srgbClr val="FFC000"/>
                </a:solidFill>
              </a:rPr>
              <a:t>short</a:t>
            </a:r>
            <a:r>
              <a:rPr lang="en-US" altLang="en-US" sz="1600" dirty="0">
                <a:solidFill>
                  <a:srgbClr val="FFC000"/>
                </a:solidFill>
              </a:rPr>
              <a:t> fingers	             (</a:t>
            </a:r>
            <a:r>
              <a:rPr lang="en-US" altLang="en-US" sz="1600" b="1" dirty="0">
                <a:solidFill>
                  <a:srgbClr val="FFC000"/>
                </a:solidFill>
              </a:rPr>
              <a:t>Long</a:t>
            </a:r>
            <a:r>
              <a:rPr lang="en-US" altLang="en-US" sz="1600" dirty="0">
                <a:solidFill>
                  <a:srgbClr val="FFC000"/>
                </a:solidFill>
              </a:rPr>
              <a:t> fingers)</a:t>
            </a:r>
          </a:p>
          <a:p>
            <a:pPr eaLnBrk="1" hangingPunct="1">
              <a:spcBef>
                <a:spcPct val="0"/>
              </a:spcBef>
              <a:buClrTx/>
              <a:buSzTx/>
              <a:buFontTx/>
              <a:buNone/>
            </a:pPr>
            <a:r>
              <a:rPr lang="en-US" altLang="en-US" sz="1600" dirty="0">
                <a:solidFill>
                  <a:srgbClr val="FFC000"/>
                </a:solidFill>
              </a:rPr>
              <a:t>…</a:t>
            </a:r>
            <a:r>
              <a:rPr lang="en-US" altLang="en-US" sz="1600" b="1" dirty="0">
                <a:solidFill>
                  <a:srgbClr val="FFC000"/>
                </a:solidFill>
              </a:rPr>
              <a:t>stiff</a:t>
            </a:r>
            <a:r>
              <a:rPr lang="en-US" altLang="en-US" sz="1600" dirty="0">
                <a:solidFill>
                  <a:srgbClr val="FFC000"/>
                </a:solidFill>
              </a:rPr>
              <a:t>    joints                       (</a:t>
            </a:r>
            <a:r>
              <a:rPr lang="en-US" altLang="en-US" sz="1600" b="1" dirty="0">
                <a:solidFill>
                  <a:srgbClr val="FFC000"/>
                </a:solidFill>
              </a:rPr>
              <a:t>Lax</a:t>
            </a:r>
            <a:r>
              <a:rPr lang="en-US" altLang="en-US" sz="1600" dirty="0">
                <a:solidFill>
                  <a:srgbClr val="FFC000"/>
                </a:solidFill>
              </a:rPr>
              <a:t> joints)</a:t>
            </a:r>
          </a:p>
          <a:p>
            <a:pPr eaLnBrk="1" hangingPunct="1">
              <a:spcBef>
                <a:spcPct val="0"/>
              </a:spcBef>
              <a:buClrTx/>
              <a:buSzTx/>
              <a:buFontTx/>
              <a:buNone/>
            </a:pPr>
            <a:r>
              <a:rPr lang="en-US" altLang="en-US" sz="1600" dirty="0">
                <a:solidFill>
                  <a:srgbClr val="FFC000"/>
                </a:solidFill>
              </a:rPr>
              <a:t>(Think of it as the opposite of </a:t>
            </a:r>
            <a:r>
              <a:rPr lang="en-US" altLang="en-US" sz="1600" b="1" dirty="0" err="1">
                <a:solidFill>
                  <a:srgbClr val="FFC000"/>
                </a:solidFill>
              </a:rPr>
              <a:t>Marfan</a:t>
            </a:r>
            <a:r>
              <a:rPr lang="en-US" altLang="en-US" sz="1600" dirty="0">
                <a:solidFill>
                  <a:srgbClr val="FFC000"/>
                </a:solidFill>
              </a:rPr>
              <a:t> syndrome)</a:t>
            </a:r>
          </a:p>
        </p:txBody>
      </p:sp>
    </p:spTree>
    <p:extLst>
      <p:ext uri="{BB962C8B-B14F-4D97-AF65-F5344CB8AC3E}">
        <p14:creationId xmlns:p14="http://schemas.microsoft.com/office/powerpoint/2010/main" val="1671196717"/>
      </p:ext>
    </p:extLst>
  </p:cSld>
  <p:clrMapOvr>
    <a:masterClrMapping/>
  </p:clrMapOvr>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extBox 6"/>
          <p:cNvSpPr txBox="1"/>
          <p:nvPr/>
        </p:nvSpPr>
        <p:spPr>
          <a:xfrm>
            <a:off x="2570747" y="6138419"/>
            <a:ext cx="4002506" cy="338554"/>
          </a:xfrm>
          <a:prstGeom prst="rect">
            <a:avLst/>
          </a:prstGeom>
          <a:noFill/>
        </p:spPr>
        <p:txBody>
          <a:bodyPr wrap="none" rtlCol="0">
            <a:spAutoFit/>
          </a:bodyPr>
          <a:lstStyle/>
          <a:p>
            <a:pPr algn="ctr"/>
            <a:r>
              <a:rPr lang="en-US" sz="1600" dirty="0"/>
              <a:t>Weill-</a:t>
            </a:r>
            <a:r>
              <a:rPr lang="en-US" sz="1600" dirty="0" err="1"/>
              <a:t>Marchesani</a:t>
            </a:r>
            <a:r>
              <a:rPr lang="en-US" sz="1600" dirty="0"/>
              <a:t> syndrome: Short stature</a:t>
            </a:r>
          </a:p>
        </p:txBody>
      </p:sp>
      <p:sp>
        <p:nvSpPr>
          <p:cNvPr id="4" name="Slide Number Placeholder 3"/>
          <p:cNvSpPr>
            <a:spLocks noGrp="1"/>
          </p:cNvSpPr>
          <p:nvPr>
            <p:ph type="sldNum" sz="quarter" idx="12"/>
          </p:nvPr>
        </p:nvSpPr>
        <p:spPr/>
        <p:txBody>
          <a:bodyPr/>
          <a:lstStyle/>
          <a:p>
            <a:fld id="{67B4125B-27D3-4108-911E-4780F3F2CD00}" type="slidenum">
              <a:rPr lang="en-US" altLang="en-US" smtClean="0"/>
              <a:pPr/>
              <a:t>91</a:t>
            </a:fld>
            <a:endParaRPr lang="en-US" altLang="en-US"/>
          </a:p>
        </p:txBody>
      </p:sp>
      <p:pic>
        <p:nvPicPr>
          <p:cNvPr id="2" name="Picture 1"/>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3086100" y="1154493"/>
            <a:ext cx="2971800" cy="4509707"/>
          </a:xfrm>
          <a:prstGeom prst="rect">
            <a:avLst/>
          </a:prstGeom>
        </p:spPr>
      </p:pic>
      <p:sp>
        <p:nvSpPr>
          <p:cNvPr id="8" name="TextBox 7">
            <a:extLst>
              <a:ext uri="{FF2B5EF4-FFF2-40B4-BE49-F238E27FC236}">
                <a16:creationId xmlns:a16="http://schemas.microsoft.com/office/drawing/2014/main" id="{EA8B1171-6923-4865-8DCC-C3BDCA3378FF}"/>
              </a:ext>
            </a:extLst>
          </p:cNvPr>
          <p:cNvSpPr txBox="1"/>
          <p:nvPr/>
        </p:nvSpPr>
        <p:spPr>
          <a:xfrm>
            <a:off x="2259496" y="189094"/>
            <a:ext cx="4607480" cy="400110"/>
          </a:xfrm>
          <a:prstGeom prst="rect">
            <a:avLst/>
          </a:prstGeom>
          <a:solidFill>
            <a:schemeClr val="accent1">
              <a:lumMod val="60000"/>
              <a:lumOff val="40000"/>
            </a:schemeClr>
          </a:solidFill>
        </p:spPr>
        <p:txBody>
          <a:bodyPr wrap="none" rtlCol="0">
            <a:spAutoFit/>
          </a:bodyPr>
          <a:lstStyle/>
          <a:p>
            <a:pPr algn="ctr"/>
            <a:r>
              <a:rPr lang="en-US" sz="2000" b="1" dirty="0"/>
              <a:t>Secondary Angle Closure Glaucoma</a:t>
            </a:r>
          </a:p>
        </p:txBody>
      </p:sp>
    </p:spTree>
    <p:extLst>
      <p:ext uri="{BB962C8B-B14F-4D97-AF65-F5344CB8AC3E}">
        <p14:creationId xmlns:p14="http://schemas.microsoft.com/office/powerpoint/2010/main" val="1584994253"/>
      </p:ext>
    </p:extLst>
  </p:cSld>
  <p:clrMapOvr>
    <a:masterClrMapping/>
  </p:clrMapOvr>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014" name="Text Box 6"/>
          <p:cNvSpPr txBox="1">
            <a:spLocks noChangeArrowheads="1"/>
          </p:cNvSpPr>
          <p:nvPr/>
        </p:nvSpPr>
        <p:spPr bwMode="auto">
          <a:xfrm>
            <a:off x="533400" y="2356376"/>
            <a:ext cx="1005403"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t>Lens-</a:t>
            </a:r>
          </a:p>
          <a:p>
            <a:pPr algn="ctr" eaLnBrk="1" hangingPunct="1">
              <a:lnSpc>
                <a:spcPct val="80000"/>
              </a:lnSpc>
              <a:spcBef>
                <a:spcPct val="0"/>
              </a:spcBef>
              <a:buClrTx/>
              <a:buSzTx/>
              <a:buFontTx/>
              <a:buNone/>
            </a:pPr>
            <a:r>
              <a:rPr lang="en-US" altLang="en-US" sz="1800" dirty="0"/>
              <a:t>Induced</a:t>
            </a:r>
          </a:p>
        </p:txBody>
      </p:sp>
      <p:sp>
        <p:nvSpPr>
          <p:cNvPr id="43017" name="Text Box 14"/>
          <p:cNvSpPr txBox="1">
            <a:spLocks noChangeArrowheads="1"/>
          </p:cNvSpPr>
          <p:nvPr/>
        </p:nvSpPr>
        <p:spPr bwMode="auto">
          <a:xfrm>
            <a:off x="3026498" y="2365901"/>
            <a:ext cx="1633781"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Aphakic/</a:t>
            </a:r>
          </a:p>
          <a:p>
            <a:pPr algn="ctr" eaLnBrk="1" hangingPunct="1">
              <a:lnSpc>
                <a:spcPct val="80000"/>
              </a:lnSpc>
              <a:spcBef>
                <a:spcPct val="0"/>
              </a:spcBef>
              <a:buClrTx/>
              <a:buSzTx/>
              <a:buFontTx/>
              <a:buNone/>
            </a:pPr>
            <a:r>
              <a:rPr lang="en-US" altLang="en-US" sz="1800" dirty="0" err="1">
                <a:solidFill>
                  <a:schemeClr val="bg1">
                    <a:lumMod val="75000"/>
                  </a:schemeClr>
                </a:solidFill>
              </a:rPr>
              <a:t>Pseudophakic</a:t>
            </a:r>
            <a:endParaRPr lang="en-US" altLang="en-US" sz="1800" dirty="0">
              <a:solidFill>
                <a:schemeClr val="bg1">
                  <a:lumMod val="75000"/>
                </a:schemeClr>
              </a:solidFill>
            </a:endParaRPr>
          </a:p>
        </p:txBody>
      </p:sp>
      <p:sp>
        <p:nvSpPr>
          <p:cNvPr id="43031" name="Text Box 35"/>
          <p:cNvSpPr txBox="1">
            <a:spLocks noChangeArrowheads="1"/>
          </p:cNvSpPr>
          <p:nvPr/>
        </p:nvSpPr>
        <p:spPr bwMode="auto">
          <a:xfrm>
            <a:off x="1190847" y="1295400"/>
            <a:ext cx="2473754"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t>w/ Pupillary Block</a:t>
            </a:r>
          </a:p>
        </p:txBody>
      </p:sp>
      <p:sp>
        <p:nvSpPr>
          <p:cNvPr id="49" name="Rectangle 2">
            <a:extLst>
              <a:ext uri="{FF2B5EF4-FFF2-40B4-BE49-F238E27FC236}">
                <a16:creationId xmlns:a16="http://schemas.microsoft.com/office/drawing/2014/main" id="{240EE5BF-F7D2-4FC8-A5DD-F6B5423153C6}"/>
              </a:ext>
            </a:extLst>
          </p:cNvPr>
          <p:cNvSpPr>
            <a:spLocks noGrp="1" noChangeArrowheads="1"/>
          </p:cNvSpPr>
          <p:nvPr>
            <p:ph type="title"/>
          </p:nvPr>
        </p:nvSpPr>
        <p:spPr>
          <a:xfrm>
            <a:off x="457200" y="304800"/>
            <a:ext cx="7543800" cy="563562"/>
          </a:xfrm>
        </p:spPr>
        <p:txBody>
          <a:bodyPr/>
          <a:lstStyle/>
          <a:p>
            <a:pPr eaLnBrk="1" hangingPunct="1"/>
            <a:r>
              <a:rPr lang="en-US" altLang="en-US" sz="3500" dirty="0"/>
              <a:t>Q</a:t>
            </a:r>
          </a:p>
        </p:txBody>
      </p:sp>
      <p:sp>
        <p:nvSpPr>
          <p:cNvPr id="50" name="TextBox 49">
            <a:extLst>
              <a:ext uri="{FF2B5EF4-FFF2-40B4-BE49-F238E27FC236}">
                <a16:creationId xmlns:a16="http://schemas.microsoft.com/office/drawing/2014/main" id="{CF426230-46C8-405C-9015-99EF57762A2E}"/>
              </a:ext>
            </a:extLst>
          </p:cNvPr>
          <p:cNvSpPr txBox="1"/>
          <p:nvPr/>
        </p:nvSpPr>
        <p:spPr>
          <a:xfrm>
            <a:off x="2259496" y="189094"/>
            <a:ext cx="4607480" cy="400110"/>
          </a:xfrm>
          <a:prstGeom prst="rect">
            <a:avLst/>
          </a:prstGeom>
          <a:solidFill>
            <a:schemeClr val="accent1">
              <a:lumMod val="60000"/>
              <a:lumOff val="40000"/>
            </a:schemeClr>
          </a:solidFill>
        </p:spPr>
        <p:txBody>
          <a:bodyPr wrap="none" rtlCol="0">
            <a:spAutoFit/>
          </a:bodyPr>
          <a:lstStyle/>
          <a:p>
            <a:pPr algn="ctr"/>
            <a:r>
              <a:rPr lang="en-US" sz="2000" b="1" dirty="0"/>
              <a:t>Secondary Angle Closure Glaucoma</a:t>
            </a:r>
          </a:p>
        </p:txBody>
      </p:sp>
      <p:sp>
        <p:nvSpPr>
          <p:cNvPr id="2" name="TextBox 1">
            <a:extLst>
              <a:ext uri="{FF2B5EF4-FFF2-40B4-BE49-F238E27FC236}">
                <a16:creationId xmlns:a16="http://schemas.microsoft.com/office/drawing/2014/main" id="{A7E30BEC-923B-4C9A-A856-BDD0D882F6B8}"/>
              </a:ext>
            </a:extLst>
          </p:cNvPr>
          <p:cNvSpPr txBox="1"/>
          <p:nvPr/>
        </p:nvSpPr>
        <p:spPr>
          <a:xfrm>
            <a:off x="887305" y="2844119"/>
            <a:ext cx="1494320" cy="338554"/>
          </a:xfrm>
          <a:prstGeom prst="rect">
            <a:avLst/>
          </a:prstGeom>
          <a:noFill/>
        </p:spPr>
        <p:txBody>
          <a:bodyPr wrap="none" rtlCol="0">
            <a:spAutoFit/>
          </a:bodyPr>
          <a:lstStyle/>
          <a:p>
            <a:r>
              <a:rPr lang="en-US" sz="1600" dirty="0" err="1">
                <a:solidFill>
                  <a:schemeClr val="bg1">
                    <a:lumMod val="75000"/>
                  </a:schemeClr>
                </a:solidFill>
              </a:rPr>
              <a:t>Phacomorphic</a:t>
            </a:r>
            <a:endParaRPr lang="en-US" sz="1600" dirty="0">
              <a:solidFill>
                <a:schemeClr val="bg1">
                  <a:lumMod val="75000"/>
                </a:schemeClr>
              </a:solidFill>
            </a:endParaRPr>
          </a:p>
        </p:txBody>
      </p:sp>
      <p:sp>
        <p:nvSpPr>
          <p:cNvPr id="51" name="TextBox 50">
            <a:extLst>
              <a:ext uri="{FF2B5EF4-FFF2-40B4-BE49-F238E27FC236}">
                <a16:creationId xmlns:a16="http://schemas.microsoft.com/office/drawing/2014/main" id="{156069D4-340B-4160-A336-EBF73557CEE0}"/>
              </a:ext>
            </a:extLst>
          </p:cNvPr>
          <p:cNvSpPr txBox="1"/>
          <p:nvPr/>
        </p:nvSpPr>
        <p:spPr>
          <a:xfrm>
            <a:off x="884725" y="3175578"/>
            <a:ext cx="1519968" cy="338554"/>
          </a:xfrm>
          <a:prstGeom prst="rect">
            <a:avLst/>
          </a:prstGeom>
          <a:noFill/>
        </p:spPr>
        <p:txBody>
          <a:bodyPr wrap="none" rtlCol="0">
            <a:spAutoFit/>
          </a:bodyPr>
          <a:lstStyle/>
          <a:p>
            <a:r>
              <a:rPr lang="en-US" sz="1600" b="1" dirty="0"/>
              <a:t>Ectopia </a:t>
            </a:r>
            <a:r>
              <a:rPr lang="en-US" sz="1600" b="1" dirty="0" err="1"/>
              <a:t>lentis</a:t>
            </a:r>
            <a:endParaRPr lang="en-US" sz="1600" b="1" dirty="0"/>
          </a:p>
        </p:txBody>
      </p:sp>
      <p:cxnSp>
        <p:nvCxnSpPr>
          <p:cNvPr id="71" name="Straight Connector 70">
            <a:extLst>
              <a:ext uri="{FF2B5EF4-FFF2-40B4-BE49-F238E27FC236}">
                <a16:creationId xmlns:a16="http://schemas.microsoft.com/office/drawing/2014/main" id="{C104938D-BA8D-4E39-9D5F-9EE2012F2F3C}"/>
              </a:ext>
            </a:extLst>
          </p:cNvPr>
          <p:cNvCxnSpPr>
            <a:cxnSpLocks/>
          </p:cNvCxnSpPr>
          <p:nvPr/>
        </p:nvCxnSpPr>
        <p:spPr>
          <a:xfrm flipH="1">
            <a:off x="762665" y="3023488"/>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2A7E4E40-472F-4E50-8A7A-45C10FDD7171}"/>
              </a:ext>
            </a:extLst>
          </p:cNvPr>
          <p:cNvCxnSpPr>
            <a:cxnSpLocks/>
          </p:cNvCxnSpPr>
          <p:nvPr/>
        </p:nvCxnSpPr>
        <p:spPr>
          <a:xfrm flipH="1">
            <a:off x="762665" y="3347853"/>
            <a:ext cx="168274"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C3924889-45B9-4383-9C9E-48F0A9C27AD8}"/>
              </a:ext>
            </a:extLst>
          </p:cNvPr>
          <p:cNvCxnSpPr>
            <a:cxnSpLocks/>
          </p:cNvCxnSpPr>
          <p:nvPr/>
        </p:nvCxnSpPr>
        <p:spPr>
          <a:xfrm flipH="1">
            <a:off x="748719" y="2838976"/>
            <a:ext cx="13947" cy="5088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 name="Straight Arrow Connector 5">
            <a:extLst>
              <a:ext uri="{FF2B5EF4-FFF2-40B4-BE49-F238E27FC236}">
                <a16:creationId xmlns:a16="http://schemas.microsoft.com/office/drawing/2014/main" id="{A3439F0C-5143-461F-8F3C-2E830785DEFC}"/>
              </a:ext>
            </a:extLst>
          </p:cNvPr>
          <p:cNvCxnSpPr>
            <a:stCxn id="50" idx="2"/>
          </p:cNvCxnSpPr>
          <p:nvPr/>
        </p:nvCxnSpPr>
        <p:spPr>
          <a:xfrm flipH="1">
            <a:off x="2971800" y="589204"/>
            <a:ext cx="1591436" cy="706196"/>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6" name="Straight Arrow Connector 25">
            <a:extLst>
              <a:ext uri="{FF2B5EF4-FFF2-40B4-BE49-F238E27FC236}">
                <a16:creationId xmlns:a16="http://schemas.microsoft.com/office/drawing/2014/main" id="{B70E0124-9B84-41A5-8D84-A66B7838A706}"/>
              </a:ext>
            </a:extLst>
          </p:cNvPr>
          <p:cNvCxnSpPr>
            <a:cxnSpLocks/>
          </p:cNvCxnSpPr>
          <p:nvPr/>
        </p:nvCxnSpPr>
        <p:spPr>
          <a:xfrm flipH="1">
            <a:off x="1159539" y="1828800"/>
            <a:ext cx="1290435" cy="478059"/>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8" name="Straight Arrow Connector 27">
            <a:extLst>
              <a:ext uri="{FF2B5EF4-FFF2-40B4-BE49-F238E27FC236}">
                <a16:creationId xmlns:a16="http://schemas.microsoft.com/office/drawing/2014/main" id="{567A4249-5C59-4416-8A8E-1C35913900AB}"/>
              </a:ext>
            </a:extLst>
          </p:cNvPr>
          <p:cNvCxnSpPr>
            <a:cxnSpLocks/>
          </p:cNvCxnSpPr>
          <p:nvPr/>
        </p:nvCxnSpPr>
        <p:spPr>
          <a:xfrm>
            <a:off x="2449973" y="1832208"/>
            <a:ext cx="1268784"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21" name="Straight Arrow Connector 20">
            <a:extLst>
              <a:ext uri="{FF2B5EF4-FFF2-40B4-BE49-F238E27FC236}">
                <a16:creationId xmlns:a16="http://schemas.microsoft.com/office/drawing/2014/main" id="{5E33AEB6-AB6B-4304-B44B-E14BDAECF20A}"/>
              </a:ext>
            </a:extLst>
          </p:cNvPr>
          <p:cNvCxnSpPr>
            <a:cxnSpLocks/>
          </p:cNvCxnSpPr>
          <p:nvPr/>
        </p:nvCxnSpPr>
        <p:spPr>
          <a:xfrm>
            <a:off x="4572000" y="589204"/>
            <a:ext cx="1600200" cy="706196"/>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18" name="Text Box 36">
            <a:extLst>
              <a:ext uri="{FF2B5EF4-FFF2-40B4-BE49-F238E27FC236}">
                <a16:creationId xmlns:a16="http://schemas.microsoft.com/office/drawing/2014/main" id="{362B1808-42BE-4D1C-894B-40BD72FCD11D}"/>
              </a:ext>
            </a:extLst>
          </p:cNvPr>
          <p:cNvSpPr txBox="1">
            <a:spLocks noChangeArrowheads="1"/>
          </p:cNvSpPr>
          <p:nvPr/>
        </p:nvSpPr>
        <p:spPr bwMode="auto">
          <a:xfrm>
            <a:off x="5181600" y="1295400"/>
            <a:ext cx="2630848" cy="430887"/>
          </a:xfrm>
          <a:prstGeom prst="rect">
            <a:avLst/>
          </a:prstGeom>
          <a:noFill/>
          <a:ln w="952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solidFill>
                  <a:schemeClr val="bg1">
                    <a:lumMod val="75000"/>
                  </a:schemeClr>
                </a:solidFill>
              </a:rPr>
              <a:t>w/o Pupillary Block</a:t>
            </a:r>
          </a:p>
        </p:txBody>
      </p:sp>
      <p:sp>
        <p:nvSpPr>
          <p:cNvPr id="19" name="TextBox 18">
            <a:extLst>
              <a:ext uri="{FF2B5EF4-FFF2-40B4-BE49-F238E27FC236}">
                <a16:creationId xmlns:a16="http://schemas.microsoft.com/office/drawing/2014/main" id="{20F14707-6AB2-4CFA-894D-0A3851B594EA}"/>
              </a:ext>
            </a:extLst>
          </p:cNvPr>
          <p:cNvSpPr txBox="1"/>
          <p:nvPr/>
        </p:nvSpPr>
        <p:spPr>
          <a:xfrm>
            <a:off x="381000" y="3581400"/>
            <a:ext cx="7315200" cy="2800767"/>
          </a:xfrm>
          <a:prstGeom prst="rect">
            <a:avLst/>
          </a:prstGeom>
          <a:solidFill>
            <a:srgbClr val="FF99FF"/>
          </a:solidFill>
        </p:spPr>
        <p:txBody>
          <a:bodyPr wrap="square" rtlCol="0">
            <a:spAutoFit/>
          </a:bodyPr>
          <a:lstStyle/>
          <a:p>
            <a:r>
              <a:rPr lang="en-US" sz="1600" i="1" dirty="0">
                <a:solidFill>
                  <a:schemeClr val="bg1">
                    <a:lumMod val="50000"/>
                  </a:schemeClr>
                </a:solidFill>
              </a:rPr>
              <a:t>What is </a:t>
            </a:r>
            <a:r>
              <a:rPr lang="en-US" sz="1600" dirty="0">
                <a:solidFill>
                  <a:schemeClr val="bg1">
                    <a:lumMod val="50000"/>
                  </a:schemeClr>
                </a:solidFill>
              </a:rPr>
              <a:t>ectopia </a:t>
            </a:r>
            <a:r>
              <a:rPr lang="en-US" sz="1600" dirty="0" err="1">
                <a:solidFill>
                  <a:schemeClr val="bg1">
                    <a:lumMod val="50000"/>
                  </a:schemeClr>
                </a:solidFill>
              </a:rPr>
              <a:t>lentis</a:t>
            </a:r>
            <a:r>
              <a:rPr lang="en-US" sz="1600" i="1" dirty="0">
                <a:solidFill>
                  <a:schemeClr val="bg1">
                    <a:lumMod val="50000"/>
                  </a:schemeClr>
                </a:solidFill>
              </a:rPr>
              <a:t>?</a:t>
            </a:r>
          </a:p>
          <a:p>
            <a:r>
              <a:rPr lang="en-US" sz="1600" dirty="0">
                <a:solidFill>
                  <a:schemeClr val="bg1">
                    <a:lumMod val="50000"/>
                  </a:schemeClr>
                </a:solidFill>
              </a:rPr>
              <a:t>Displacement of the lens from its normal anatomic position</a:t>
            </a:r>
          </a:p>
          <a:p>
            <a:endParaRPr lang="en-US" sz="1600" dirty="0">
              <a:solidFill>
                <a:schemeClr val="bg1">
                  <a:lumMod val="50000"/>
                </a:schemeClr>
              </a:solidFill>
            </a:endParaRPr>
          </a:p>
          <a:p>
            <a:r>
              <a:rPr lang="en-US" sz="1600" i="1" dirty="0">
                <a:solidFill>
                  <a:schemeClr val="bg1">
                    <a:lumMod val="50000"/>
                  </a:schemeClr>
                </a:solidFill>
              </a:rPr>
              <a:t>With regard to lens ‘displacement’—what do the following terms mean?</a:t>
            </a:r>
          </a:p>
          <a:p>
            <a:r>
              <a:rPr lang="en-US" sz="1600" i="1" dirty="0">
                <a:solidFill>
                  <a:schemeClr val="bg1">
                    <a:lumMod val="50000"/>
                  </a:schemeClr>
                </a:solidFill>
              </a:rPr>
              <a:t>--</a:t>
            </a:r>
            <a:r>
              <a:rPr lang="en-US" sz="1600" i="1" dirty="0" err="1">
                <a:solidFill>
                  <a:schemeClr val="bg1">
                    <a:lumMod val="50000"/>
                  </a:schemeClr>
                </a:solidFill>
              </a:rPr>
              <a:t>Sublux</a:t>
            </a:r>
            <a:r>
              <a:rPr lang="en-US" sz="1600" i="1" dirty="0">
                <a:solidFill>
                  <a:schemeClr val="bg1">
                    <a:lumMod val="50000"/>
                  </a:schemeClr>
                </a:solidFill>
              </a:rPr>
              <a:t>(at)ed: </a:t>
            </a:r>
            <a:r>
              <a:rPr lang="en-US" sz="1600" dirty="0">
                <a:solidFill>
                  <a:schemeClr val="bg1">
                    <a:lumMod val="50000"/>
                  </a:schemeClr>
                </a:solidFill>
              </a:rPr>
              <a:t>The lens is partially displaced, but remains in the ‘general area’</a:t>
            </a:r>
          </a:p>
          <a:p>
            <a:r>
              <a:rPr lang="en-US" sz="1600" i="1" dirty="0">
                <a:solidFill>
                  <a:schemeClr val="bg1">
                    <a:lumMod val="50000"/>
                  </a:schemeClr>
                </a:solidFill>
              </a:rPr>
              <a:t>--Lux(at)ed: </a:t>
            </a:r>
            <a:r>
              <a:rPr lang="en-US" sz="1600" dirty="0">
                <a:solidFill>
                  <a:schemeClr val="bg1">
                    <a:lumMod val="50000"/>
                  </a:schemeClr>
                </a:solidFill>
              </a:rPr>
              <a:t>The lens is dislocated—completely removed from the pupillary aperture. All zonular attachments have been disrupted.</a:t>
            </a:r>
          </a:p>
          <a:p>
            <a:endParaRPr lang="en-US" sz="1600" i="1" dirty="0">
              <a:solidFill>
                <a:schemeClr val="bg1">
                  <a:lumMod val="50000"/>
                </a:schemeClr>
              </a:solidFill>
            </a:endParaRPr>
          </a:p>
          <a:p>
            <a:r>
              <a:rPr lang="en-US" sz="1600" i="1" dirty="0">
                <a:solidFill>
                  <a:schemeClr val="bg1">
                    <a:lumMod val="50000"/>
                  </a:schemeClr>
                </a:solidFill>
              </a:rPr>
              <a:t>How does ectopia </a:t>
            </a:r>
            <a:r>
              <a:rPr lang="en-US" sz="1600" i="1" dirty="0" err="1">
                <a:solidFill>
                  <a:schemeClr val="bg1">
                    <a:lumMod val="50000"/>
                  </a:schemeClr>
                </a:solidFill>
              </a:rPr>
              <a:t>lentis</a:t>
            </a:r>
            <a:r>
              <a:rPr lang="en-US" sz="1600" i="1" dirty="0">
                <a:solidFill>
                  <a:schemeClr val="bg1">
                    <a:lumMod val="50000"/>
                  </a:schemeClr>
                </a:solidFill>
              </a:rPr>
              <a:t> lead to pupillary block and ACG?</a:t>
            </a:r>
          </a:p>
          <a:p>
            <a:r>
              <a:rPr lang="en-US" sz="1600" dirty="0">
                <a:solidFill>
                  <a:schemeClr val="bg1">
                    <a:lumMod val="50000"/>
                  </a:schemeClr>
                </a:solidFill>
              </a:rPr>
              <a:t>By allowing the displaced lens to move into and blocks the pupil, producing the pressure gradient, with subsequent iris </a:t>
            </a:r>
            <a:r>
              <a:rPr lang="en-US" sz="1600" dirty="0" err="1">
                <a:solidFill>
                  <a:schemeClr val="bg1">
                    <a:lumMod val="50000"/>
                  </a:schemeClr>
                </a:solidFill>
              </a:rPr>
              <a:t>bombé</a:t>
            </a:r>
            <a:r>
              <a:rPr lang="en-US" sz="1600" dirty="0">
                <a:solidFill>
                  <a:schemeClr val="bg1">
                    <a:lumMod val="50000"/>
                  </a:schemeClr>
                </a:solidFill>
              </a:rPr>
              <a:t> and angle closure</a:t>
            </a:r>
          </a:p>
        </p:txBody>
      </p:sp>
      <p:sp>
        <p:nvSpPr>
          <p:cNvPr id="23" name="TextBox 22">
            <a:extLst>
              <a:ext uri="{FF2B5EF4-FFF2-40B4-BE49-F238E27FC236}">
                <a16:creationId xmlns:a16="http://schemas.microsoft.com/office/drawing/2014/main" id="{798926ED-3FC5-4F3C-B080-E06F6EB1FF50}"/>
              </a:ext>
            </a:extLst>
          </p:cNvPr>
          <p:cNvSpPr txBox="1"/>
          <p:nvPr/>
        </p:nvSpPr>
        <p:spPr>
          <a:xfrm>
            <a:off x="2388280" y="2821634"/>
            <a:ext cx="6541623" cy="1384995"/>
          </a:xfrm>
          <a:prstGeom prst="rect">
            <a:avLst/>
          </a:prstGeom>
          <a:solidFill>
            <a:schemeClr val="accent1">
              <a:lumMod val="40000"/>
              <a:lumOff val="60000"/>
            </a:schemeClr>
          </a:solidFill>
        </p:spPr>
        <p:txBody>
          <a:bodyPr wrap="square" rtlCol="0">
            <a:spAutoFit/>
          </a:bodyPr>
          <a:lstStyle/>
          <a:p>
            <a:r>
              <a:rPr lang="en-US" sz="1400" i="1" dirty="0">
                <a:solidFill>
                  <a:schemeClr val="bg1">
                    <a:lumMod val="65000"/>
                  </a:schemeClr>
                </a:solidFill>
              </a:rPr>
              <a:t>In a few words, how would you describe the shape of a </a:t>
            </a:r>
            <a:r>
              <a:rPr lang="en-US" sz="1400" i="1" dirty="0" err="1">
                <a:solidFill>
                  <a:schemeClr val="bg1">
                    <a:lumMod val="65000"/>
                  </a:schemeClr>
                </a:solidFill>
              </a:rPr>
              <a:t>microspherophakic</a:t>
            </a:r>
            <a:r>
              <a:rPr lang="en-US" sz="1400" i="1" dirty="0">
                <a:solidFill>
                  <a:schemeClr val="bg1">
                    <a:lumMod val="65000"/>
                  </a:schemeClr>
                </a:solidFill>
              </a:rPr>
              <a:t> lens?</a:t>
            </a:r>
          </a:p>
          <a:p>
            <a:r>
              <a:rPr lang="en-US" sz="1400" dirty="0">
                <a:solidFill>
                  <a:schemeClr val="bg1">
                    <a:lumMod val="65000"/>
                  </a:schemeClr>
                </a:solidFill>
              </a:rPr>
              <a:t>The name says it all: the lens is </a:t>
            </a:r>
            <a:r>
              <a:rPr lang="en-US" sz="1400" b="1" u="sng" dirty="0">
                <a:solidFill>
                  <a:schemeClr val="bg1">
                    <a:lumMod val="65000"/>
                  </a:schemeClr>
                </a:solidFill>
              </a:rPr>
              <a:t>small (‘micro’) </a:t>
            </a:r>
            <a:r>
              <a:rPr lang="en-US" sz="1400" u="sng" dirty="0">
                <a:solidFill>
                  <a:schemeClr val="bg1">
                    <a:lumMod val="65000"/>
                  </a:schemeClr>
                </a:solidFill>
              </a:rPr>
              <a:t>and </a:t>
            </a:r>
            <a:r>
              <a:rPr lang="en-US" sz="1400" b="1" u="sng" dirty="0">
                <a:solidFill>
                  <a:schemeClr val="bg1">
                    <a:lumMod val="65000"/>
                  </a:schemeClr>
                </a:solidFill>
              </a:rPr>
              <a:t>round (‘</a:t>
            </a:r>
            <a:r>
              <a:rPr lang="en-US" sz="1400" b="1" u="sng" dirty="0" err="1">
                <a:solidFill>
                  <a:schemeClr val="bg1">
                    <a:lumMod val="65000"/>
                  </a:schemeClr>
                </a:solidFill>
              </a:rPr>
              <a:t>sphero</a:t>
            </a:r>
            <a:r>
              <a:rPr lang="en-US" sz="1400" b="1" u="sng" dirty="0">
                <a:solidFill>
                  <a:schemeClr val="bg1">
                    <a:lumMod val="65000"/>
                  </a:schemeClr>
                </a:solidFill>
              </a:rPr>
              <a:t>’)</a:t>
            </a:r>
          </a:p>
          <a:p>
            <a:endParaRPr lang="en-US" sz="1400" dirty="0">
              <a:solidFill>
                <a:schemeClr val="bg1">
                  <a:lumMod val="65000"/>
                </a:schemeClr>
              </a:solidFill>
            </a:endParaRPr>
          </a:p>
          <a:p>
            <a:r>
              <a:rPr lang="en-US" sz="1400" i="1" dirty="0">
                <a:solidFill>
                  <a:schemeClr val="bg1">
                    <a:lumMod val="65000"/>
                  </a:schemeClr>
                </a:solidFill>
              </a:rPr>
              <a:t>What common slit-lamp observation owes to the lens’ small size?</a:t>
            </a:r>
          </a:p>
          <a:p>
            <a:r>
              <a:rPr lang="en-US" sz="1400" dirty="0">
                <a:solidFill>
                  <a:schemeClr val="bg1">
                    <a:lumMod val="65000"/>
                  </a:schemeClr>
                </a:solidFill>
              </a:rPr>
              <a:t>Typically, the entirety of the lens equator can be seen in the pupillary aperture when the </a:t>
            </a:r>
            <a:r>
              <a:rPr lang="en-US" sz="1400" dirty="0" err="1">
                <a:solidFill>
                  <a:schemeClr val="bg1">
                    <a:lumMod val="65000"/>
                  </a:schemeClr>
                </a:solidFill>
              </a:rPr>
              <a:t>pt</a:t>
            </a:r>
            <a:r>
              <a:rPr lang="en-US" sz="1400" dirty="0">
                <a:solidFill>
                  <a:schemeClr val="bg1">
                    <a:lumMod val="65000"/>
                  </a:schemeClr>
                </a:solidFill>
              </a:rPr>
              <a:t> is widely dilated</a:t>
            </a:r>
          </a:p>
        </p:txBody>
      </p:sp>
      <p:sp>
        <p:nvSpPr>
          <p:cNvPr id="24" name="TextBox 23">
            <a:extLst>
              <a:ext uri="{FF2B5EF4-FFF2-40B4-BE49-F238E27FC236}">
                <a16:creationId xmlns:a16="http://schemas.microsoft.com/office/drawing/2014/main" id="{83DDB5E6-1D51-4892-8706-141024C83CED}"/>
              </a:ext>
            </a:extLst>
          </p:cNvPr>
          <p:cNvSpPr txBox="1"/>
          <p:nvPr/>
        </p:nvSpPr>
        <p:spPr>
          <a:xfrm>
            <a:off x="2424571" y="4316269"/>
            <a:ext cx="6451527" cy="954107"/>
          </a:xfrm>
          <a:prstGeom prst="rect">
            <a:avLst/>
          </a:prstGeom>
          <a:solidFill>
            <a:schemeClr val="accent5">
              <a:lumMod val="75000"/>
            </a:schemeClr>
          </a:solidFill>
        </p:spPr>
        <p:txBody>
          <a:bodyPr wrap="square" rtlCol="0">
            <a:spAutoFit/>
          </a:bodyPr>
          <a:lstStyle/>
          <a:p>
            <a:r>
              <a:rPr lang="en-US" sz="1400" i="1" dirty="0">
                <a:solidFill>
                  <a:schemeClr val="bg1">
                    <a:lumMod val="50000"/>
                  </a:schemeClr>
                </a:solidFill>
              </a:rPr>
              <a:t>Pts with </a:t>
            </a:r>
            <a:r>
              <a:rPr lang="en-US" sz="1400" i="1" dirty="0" err="1">
                <a:solidFill>
                  <a:schemeClr val="bg1">
                    <a:lumMod val="50000"/>
                  </a:schemeClr>
                </a:solidFill>
              </a:rPr>
              <a:t>microspherophakia</a:t>
            </a:r>
            <a:r>
              <a:rPr lang="en-US" sz="1400" i="1" dirty="0">
                <a:solidFill>
                  <a:schemeClr val="bg1">
                    <a:lumMod val="50000"/>
                  </a:schemeClr>
                </a:solidFill>
              </a:rPr>
              <a:t> are almost always high myopes. Why?</a:t>
            </a:r>
          </a:p>
          <a:p>
            <a:r>
              <a:rPr lang="en-US" sz="1400" dirty="0">
                <a:solidFill>
                  <a:schemeClr val="bg1">
                    <a:lumMod val="50000"/>
                  </a:schemeClr>
                </a:solidFill>
              </a:rPr>
              <a:t>Because the lens is small, it has a short radius of curvature. Further, because it is spherical, it is more curved than is a normal lens. </a:t>
            </a:r>
            <a:r>
              <a:rPr lang="en-US" sz="1400" u="sng" dirty="0">
                <a:solidFill>
                  <a:schemeClr val="bg1">
                    <a:lumMod val="50000"/>
                  </a:schemeClr>
                </a:solidFill>
              </a:rPr>
              <a:t>These two factors give the </a:t>
            </a:r>
            <a:r>
              <a:rPr lang="en-US" sz="1400" u="sng" dirty="0" err="1">
                <a:solidFill>
                  <a:schemeClr val="bg1">
                    <a:lumMod val="50000"/>
                  </a:schemeClr>
                </a:solidFill>
              </a:rPr>
              <a:t>m’spheric</a:t>
            </a:r>
            <a:r>
              <a:rPr lang="en-US" sz="1400" u="sng" dirty="0">
                <a:solidFill>
                  <a:schemeClr val="bg1">
                    <a:lumMod val="50000"/>
                  </a:schemeClr>
                </a:solidFill>
              </a:rPr>
              <a:t> lens vastly more converging power than a normal lens possesses.</a:t>
            </a:r>
          </a:p>
        </p:txBody>
      </p:sp>
      <p:sp>
        <p:nvSpPr>
          <p:cNvPr id="25" name="TextBox 24">
            <a:extLst>
              <a:ext uri="{FF2B5EF4-FFF2-40B4-BE49-F238E27FC236}">
                <a16:creationId xmlns:a16="http://schemas.microsoft.com/office/drawing/2014/main" id="{EDF9D533-D64E-40E5-8915-BD96C88905A7}"/>
              </a:ext>
            </a:extLst>
          </p:cNvPr>
          <p:cNvSpPr txBox="1"/>
          <p:nvPr/>
        </p:nvSpPr>
        <p:spPr>
          <a:xfrm>
            <a:off x="2423968" y="3058533"/>
            <a:ext cx="6567632" cy="584775"/>
          </a:xfrm>
          <a:prstGeom prst="rect">
            <a:avLst/>
          </a:prstGeom>
          <a:solidFill>
            <a:srgbClr val="99FF99"/>
          </a:solidFill>
        </p:spPr>
        <p:txBody>
          <a:bodyPr wrap="none" rtlCol="0">
            <a:spAutoFit/>
          </a:bodyPr>
          <a:lstStyle/>
          <a:p>
            <a:r>
              <a:rPr lang="en-US" sz="1600" i="1" dirty="0">
                <a:solidFill>
                  <a:schemeClr val="bg1">
                    <a:lumMod val="65000"/>
                  </a:schemeClr>
                </a:solidFill>
              </a:rPr>
              <a:t>With what condition is </a:t>
            </a:r>
            <a:r>
              <a:rPr lang="en-US" sz="1600" i="1" dirty="0" err="1">
                <a:solidFill>
                  <a:schemeClr val="bg1">
                    <a:lumMod val="65000"/>
                  </a:schemeClr>
                </a:solidFill>
              </a:rPr>
              <a:t>microspherophakia</a:t>
            </a:r>
            <a:r>
              <a:rPr lang="en-US" sz="1600" i="1" dirty="0">
                <a:solidFill>
                  <a:schemeClr val="bg1">
                    <a:lumMod val="65000"/>
                  </a:schemeClr>
                </a:solidFill>
              </a:rPr>
              <a:t> most frequently associated?</a:t>
            </a:r>
          </a:p>
          <a:p>
            <a:r>
              <a:rPr lang="en-US" sz="1600" b="1" dirty="0">
                <a:solidFill>
                  <a:srgbClr val="0000FF"/>
                </a:solidFill>
              </a:rPr>
              <a:t>Weill-Marchesani syndrome</a:t>
            </a:r>
          </a:p>
        </p:txBody>
      </p:sp>
      <p:sp>
        <p:nvSpPr>
          <p:cNvPr id="22" name="Oval 21">
            <a:extLst>
              <a:ext uri="{FF2B5EF4-FFF2-40B4-BE49-F238E27FC236}">
                <a16:creationId xmlns:a16="http://schemas.microsoft.com/office/drawing/2014/main" id="{A8B47573-D3D9-4D47-9E08-BED8FABB2FE0}"/>
              </a:ext>
            </a:extLst>
          </p:cNvPr>
          <p:cNvSpPr/>
          <p:nvPr/>
        </p:nvSpPr>
        <p:spPr>
          <a:xfrm>
            <a:off x="808522" y="3093379"/>
            <a:ext cx="1641452" cy="533397"/>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Oval 2">
            <a:extLst>
              <a:ext uri="{FF2B5EF4-FFF2-40B4-BE49-F238E27FC236}">
                <a16:creationId xmlns:a16="http://schemas.microsoft.com/office/drawing/2014/main" id="{C914562F-331B-441B-9DC7-534C4BCA9A7A}"/>
              </a:ext>
            </a:extLst>
          </p:cNvPr>
          <p:cNvSpPr/>
          <p:nvPr/>
        </p:nvSpPr>
        <p:spPr>
          <a:xfrm>
            <a:off x="2302864" y="3248672"/>
            <a:ext cx="3107336" cy="464126"/>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Text Box 14">
            <a:extLst>
              <a:ext uri="{FF2B5EF4-FFF2-40B4-BE49-F238E27FC236}">
                <a16:creationId xmlns:a16="http://schemas.microsoft.com/office/drawing/2014/main" id="{95AE908A-20F7-48AC-AA43-9B24C7A360C1}"/>
              </a:ext>
            </a:extLst>
          </p:cNvPr>
          <p:cNvSpPr txBox="1">
            <a:spLocks noChangeArrowheads="1"/>
          </p:cNvSpPr>
          <p:nvPr/>
        </p:nvSpPr>
        <p:spPr bwMode="auto">
          <a:xfrm>
            <a:off x="2404693" y="3841183"/>
            <a:ext cx="4579937" cy="1570038"/>
          </a:xfrm>
          <a:prstGeom prst="rect">
            <a:avLst/>
          </a:prstGeom>
          <a:solidFill>
            <a:srgbClr val="FFC000"/>
          </a:solidFill>
          <a:ln w="9525">
            <a:solidFill>
              <a:schemeClr val="tx1"/>
            </a:solidFill>
            <a:miter lim="800000"/>
            <a:headEnd/>
            <a:tailEnd/>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i="1" dirty="0">
                <a:solidFill>
                  <a:srgbClr val="0000FF"/>
                </a:solidFill>
              </a:rPr>
              <a:t>What are the findings in Weill-Marchesani?</a:t>
            </a:r>
          </a:p>
          <a:p>
            <a:pPr eaLnBrk="1" hangingPunct="1">
              <a:spcBef>
                <a:spcPct val="0"/>
              </a:spcBef>
              <a:buClrTx/>
              <a:buSzTx/>
              <a:buFontTx/>
              <a:buNone/>
            </a:pPr>
            <a:r>
              <a:rPr lang="en-US" altLang="en-US" sz="1600" dirty="0">
                <a:solidFill>
                  <a:srgbClr val="0000FF"/>
                </a:solidFill>
              </a:rPr>
              <a:t>Patients with Weill-Marchesani have:</a:t>
            </a:r>
          </a:p>
          <a:p>
            <a:pPr eaLnBrk="1" hangingPunct="1">
              <a:spcBef>
                <a:spcPct val="0"/>
              </a:spcBef>
              <a:buClrTx/>
              <a:buSzTx/>
              <a:buFontTx/>
              <a:buNone/>
            </a:pPr>
            <a:r>
              <a:rPr lang="en-US" altLang="en-US" sz="1600" dirty="0">
                <a:solidFill>
                  <a:srgbClr val="0000FF"/>
                </a:solidFill>
              </a:rPr>
              <a:t>…</a:t>
            </a:r>
            <a:r>
              <a:rPr lang="en-US" altLang="en-US" sz="1600" b="1" dirty="0">
                <a:solidFill>
                  <a:srgbClr val="0000FF"/>
                </a:solidFill>
              </a:rPr>
              <a:t>short</a:t>
            </a:r>
            <a:r>
              <a:rPr lang="en-US" altLang="en-US" sz="1600" dirty="0">
                <a:solidFill>
                  <a:srgbClr val="0000FF"/>
                </a:solidFill>
              </a:rPr>
              <a:t> stature</a:t>
            </a:r>
            <a:r>
              <a:rPr lang="en-US" altLang="en-US" sz="1600" dirty="0">
                <a:solidFill>
                  <a:srgbClr val="FFC000"/>
                </a:solidFill>
              </a:rPr>
              <a:t>	             (</a:t>
            </a:r>
            <a:r>
              <a:rPr lang="en-US" altLang="en-US" sz="1600" b="1" dirty="0">
                <a:solidFill>
                  <a:srgbClr val="FFC000"/>
                </a:solidFill>
              </a:rPr>
              <a:t>Tall</a:t>
            </a:r>
            <a:r>
              <a:rPr lang="en-US" altLang="en-US" sz="1600" dirty="0">
                <a:solidFill>
                  <a:srgbClr val="FFC000"/>
                </a:solidFill>
              </a:rPr>
              <a:t> stature)</a:t>
            </a:r>
          </a:p>
          <a:p>
            <a:pPr eaLnBrk="1" hangingPunct="1">
              <a:spcBef>
                <a:spcPct val="0"/>
              </a:spcBef>
              <a:buClrTx/>
              <a:buSzTx/>
              <a:buFontTx/>
              <a:buNone/>
            </a:pPr>
            <a:r>
              <a:rPr lang="en-US" altLang="en-US" sz="1600" dirty="0">
                <a:solidFill>
                  <a:srgbClr val="0000FF"/>
                </a:solidFill>
              </a:rPr>
              <a:t>…</a:t>
            </a:r>
            <a:r>
              <a:rPr lang="en-US" altLang="en-US" sz="1600" b="1" dirty="0">
                <a:solidFill>
                  <a:srgbClr val="0000FF"/>
                </a:solidFill>
              </a:rPr>
              <a:t>short</a:t>
            </a:r>
            <a:r>
              <a:rPr lang="en-US" altLang="en-US" sz="1600" dirty="0">
                <a:solidFill>
                  <a:srgbClr val="0000FF"/>
                </a:solidFill>
              </a:rPr>
              <a:t> fingers</a:t>
            </a:r>
            <a:r>
              <a:rPr lang="en-US" altLang="en-US" sz="1600" dirty="0">
                <a:solidFill>
                  <a:srgbClr val="FFC000"/>
                </a:solidFill>
              </a:rPr>
              <a:t>	             (</a:t>
            </a:r>
            <a:r>
              <a:rPr lang="en-US" altLang="en-US" sz="1600" b="1" dirty="0">
                <a:solidFill>
                  <a:srgbClr val="FFC000"/>
                </a:solidFill>
              </a:rPr>
              <a:t>Long</a:t>
            </a:r>
            <a:r>
              <a:rPr lang="en-US" altLang="en-US" sz="1600" dirty="0">
                <a:solidFill>
                  <a:srgbClr val="FFC000"/>
                </a:solidFill>
              </a:rPr>
              <a:t> fingers)</a:t>
            </a:r>
          </a:p>
          <a:p>
            <a:pPr eaLnBrk="1" hangingPunct="1">
              <a:spcBef>
                <a:spcPct val="0"/>
              </a:spcBef>
              <a:buClrTx/>
              <a:buSzTx/>
              <a:buFontTx/>
              <a:buNone/>
            </a:pPr>
            <a:r>
              <a:rPr lang="en-US" altLang="en-US" sz="1600" dirty="0">
                <a:solidFill>
                  <a:srgbClr val="FFC000"/>
                </a:solidFill>
              </a:rPr>
              <a:t>…</a:t>
            </a:r>
            <a:r>
              <a:rPr lang="en-US" altLang="en-US" sz="1600" b="1" dirty="0">
                <a:solidFill>
                  <a:srgbClr val="FFC000"/>
                </a:solidFill>
              </a:rPr>
              <a:t>stiff</a:t>
            </a:r>
            <a:r>
              <a:rPr lang="en-US" altLang="en-US" sz="1600" dirty="0">
                <a:solidFill>
                  <a:srgbClr val="FFC000"/>
                </a:solidFill>
              </a:rPr>
              <a:t>    joints                       (</a:t>
            </a:r>
            <a:r>
              <a:rPr lang="en-US" altLang="en-US" sz="1600" b="1" dirty="0">
                <a:solidFill>
                  <a:srgbClr val="FFC000"/>
                </a:solidFill>
              </a:rPr>
              <a:t>Lax</a:t>
            </a:r>
            <a:r>
              <a:rPr lang="en-US" altLang="en-US" sz="1600" dirty="0">
                <a:solidFill>
                  <a:srgbClr val="FFC000"/>
                </a:solidFill>
              </a:rPr>
              <a:t> joints)</a:t>
            </a:r>
          </a:p>
          <a:p>
            <a:pPr eaLnBrk="1" hangingPunct="1">
              <a:spcBef>
                <a:spcPct val="0"/>
              </a:spcBef>
              <a:buClrTx/>
              <a:buSzTx/>
              <a:buFontTx/>
              <a:buNone/>
            </a:pPr>
            <a:r>
              <a:rPr lang="en-US" altLang="en-US" sz="1600" dirty="0">
                <a:solidFill>
                  <a:srgbClr val="FFC000"/>
                </a:solidFill>
              </a:rPr>
              <a:t>(Think of it as the opposite of </a:t>
            </a:r>
            <a:r>
              <a:rPr lang="en-US" altLang="en-US" sz="1600" b="1" dirty="0" err="1">
                <a:solidFill>
                  <a:srgbClr val="FFC000"/>
                </a:solidFill>
              </a:rPr>
              <a:t>Marfan</a:t>
            </a:r>
            <a:r>
              <a:rPr lang="en-US" altLang="en-US" sz="1600" dirty="0">
                <a:solidFill>
                  <a:srgbClr val="FFC000"/>
                </a:solidFill>
              </a:rPr>
              <a:t> syndrome)</a:t>
            </a:r>
          </a:p>
        </p:txBody>
      </p:sp>
      <p:sp>
        <p:nvSpPr>
          <p:cNvPr id="29" name="Rectangle 15">
            <a:extLst>
              <a:ext uri="{FF2B5EF4-FFF2-40B4-BE49-F238E27FC236}">
                <a16:creationId xmlns:a16="http://schemas.microsoft.com/office/drawing/2014/main" id="{D085BABF-611D-4A22-BB58-F7E2168499AF}"/>
              </a:ext>
            </a:extLst>
          </p:cNvPr>
          <p:cNvSpPr>
            <a:spLocks noChangeArrowheads="1"/>
          </p:cNvSpPr>
          <p:nvPr/>
        </p:nvSpPr>
        <p:spPr bwMode="auto">
          <a:xfrm>
            <a:off x="2449973" y="4628234"/>
            <a:ext cx="762000" cy="250825"/>
          </a:xfrm>
          <a:prstGeom prst="rect">
            <a:avLst/>
          </a:prstGeom>
          <a:solidFill>
            <a:srgbClr val="CCFFCC"/>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endParaRPr lang="en-US" altLang="en-US" sz="1800"/>
          </a:p>
        </p:txBody>
      </p:sp>
    </p:spTree>
    <p:extLst>
      <p:ext uri="{BB962C8B-B14F-4D97-AF65-F5344CB8AC3E}">
        <p14:creationId xmlns:p14="http://schemas.microsoft.com/office/powerpoint/2010/main" val="375819644"/>
      </p:ext>
    </p:extLst>
  </p:cSld>
  <p:clrMapOvr>
    <a:masterClrMapping/>
  </p:clrMapOvr>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014" name="Text Box 6"/>
          <p:cNvSpPr txBox="1">
            <a:spLocks noChangeArrowheads="1"/>
          </p:cNvSpPr>
          <p:nvPr/>
        </p:nvSpPr>
        <p:spPr bwMode="auto">
          <a:xfrm>
            <a:off x="533400" y="2356376"/>
            <a:ext cx="1005403"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t>Lens-</a:t>
            </a:r>
          </a:p>
          <a:p>
            <a:pPr algn="ctr" eaLnBrk="1" hangingPunct="1">
              <a:lnSpc>
                <a:spcPct val="80000"/>
              </a:lnSpc>
              <a:spcBef>
                <a:spcPct val="0"/>
              </a:spcBef>
              <a:buClrTx/>
              <a:buSzTx/>
              <a:buFontTx/>
              <a:buNone/>
            </a:pPr>
            <a:r>
              <a:rPr lang="en-US" altLang="en-US" sz="1800" dirty="0"/>
              <a:t>Induced</a:t>
            </a:r>
          </a:p>
        </p:txBody>
      </p:sp>
      <p:sp>
        <p:nvSpPr>
          <p:cNvPr id="43017" name="Text Box 14"/>
          <p:cNvSpPr txBox="1">
            <a:spLocks noChangeArrowheads="1"/>
          </p:cNvSpPr>
          <p:nvPr/>
        </p:nvSpPr>
        <p:spPr bwMode="auto">
          <a:xfrm>
            <a:off x="3026498" y="2365901"/>
            <a:ext cx="1633781"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Aphakic/</a:t>
            </a:r>
          </a:p>
          <a:p>
            <a:pPr algn="ctr" eaLnBrk="1" hangingPunct="1">
              <a:lnSpc>
                <a:spcPct val="80000"/>
              </a:lnSpc>
              <a:spcBef>
                <a:spcPct val="0"/>
              </a:spcBef>
              <a:buClrTx/>
              <a:buSzTx/>
              <a:buFontTx/>
              <a:buNone/>
            </a:pPr>
            <a:r>
              <a:rPr lang="en-US" altLang="en-US" sz="1800" dirty="0" err="1">
                <a:solidFill>
                  <a:schemeClr val="bg1">
                    <a:lumMod val="75000"/>
                  </a:schemeClr>
                </a:solidFill>
              </a:rPr>
              <a:t>Pseudophakic</a:t>
            </a:r>
            <a:endParaRPr lang="en-US" altLang="en-US" sz="1800" dirty="0">
              <a:solidFill>
                <a:schemeClr val="bg1">
                  <a:lumMod val="75000"/>
                </a:schemeClr>
              </a:solidFill>
            </a:endParaRPr>
          </a:p>
        </p:txBody>
      </p:sp>
      <p:sp>
        <p:nvSpPr>
          <p:cNvPr id="43031" name="Text Box 35"/>
          <p:cNvSpPr txBox="1">
            <a:spLocks noChangeArrowheads="1"/>
          </p:cNvSpPr>
          <p:nvPr/>
        </p:nvSpPr>
        <p:spPr bwMode="auto">
          <a:xfrm>
            <a:off x="1190847" y="1295400"/>
            <a:ext cx="2473754"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t>w/ Pupillary Block</a:t>
            </a:r>
          </a:p>
        </p:txBody>
      </p:sp>
      <p:sp>
        <p:nvSpPr>
          <p:cNvPr id="49" name="Rectangle 2">
            <a:extLst>
              <a:ext uri="{FF2B5EF4-FFF2-40B4-BE49-F238E27FC236}">
                <a16:creationId xmlns:a16="http://schemas.microsoft.com/office/drawing/2014/main" id="{240EE5BF-F7D2-4FC8-A5DD-F6B5423153C6}"/>
              </a:ext>
            </a:extLst>
          </p:cNvPr>
          <p:cNvSpPr>
            <a:spLocks noGrp="1" noChangeArrowheads="1"/>
          </p:cNvSpPr>
          <p:nvPr>
            <p:ph type="title"/>
          </p:nvPr>
        </p:nvSpPr>
        <p:spPr>
          <a:xfrm>
            <a:off x="457200" y="304800"/>
            <a:ext cx="7543800" cy="563562"/>
          </a:xfrm>
        </p:spPr>
        <p:txBody>
          <a:bodyPr/>
          <a:lstStyle/>
          <a:p>
            <a:pPr eaLnBrk="1" hangingPunct="1"/>
            <a:r>
              <a:rPr lang="en-US" altLang="en-US" sz="3500" dirty="0"/>
              <a:t>A</a:t>
            </a:r>
          </a:p>
        </p:txBody>
      </p:sp>
      <p:sp>
        <p:nvSpPr>
          <p:cNvPr id="50" name="TextBox 49">
            <a:extLst>
              <a:ext uri="{FF2B5EF4-FFF2-40B4-BE49-F238E27FC236}">
                <a16:creationId xmlns:a16="http://schemas.microsoft.com/office/drawing/2014/main" id="{CF426230-46C8-405C-9015-99EF57762A2E}"/>
              </a:ext>
            </a:extLst>
          </p:cNvPr>
          <p:cNvSpPr txBox="1"/>
          <p:nvPr/>
        </p:nvSpPr>
        <p:spPr>
          <a:xfrm>
            <a:off x="2259496" y="189094"/>
            <a:ext cx="4607480" cy="400110"/>
          </a:xfrm>
          <a:prstGeom prst="rect">
            <a:avLst/>
          </a:prstGeom>
          <a:solidFill>
            <a:schemeClr val="accent1">
              <a:lumMod val="60000"/>
              <a:lumOff val="40000"/>
            </a:schemeClr>
          </a:solidFill>
        </p:spPr>
        <p:txBody>
          <a:bodyPr wrap="none" rtlCol="0">
            <a:spAutoFit/>
          </a:bodyPr>
          <a:lstStyle/>
          <a:p>
            <a:pPr algn="ctr"/>
            <a:r>
              <a:rPr lang="en-US" sz="2000" b="1" dirty="0"/>
              <a:t>Secondary Angle Closure Glaucoma</a:t>
            </a:r>
          </a:p>
        </p:txBody>
      </p:sp>
      <p:sp>
        <p:nvSpPr>
          <p:cNvPr id="2" name="TextBox 1">
            <a:extLst>
              <a:ext uri="{FF2B5EF4-FFF2-40B4-BE49-F238E27FC236}">
                <a16:creationId xmlns:a16="http://schemas.microsoft.com/office/drawing/2014/main" id="{A7E30BEC-923B-4C9A-A856-BDD0D882F6B8}"/>
              </a:ext>
            </a:extLst>
          </p:cNvPr>
          <p:cNvSpPr txBox="1"/>
          <p:nvPr/>
        </p:nvSpPr>
        <p:spPr>
          <a:xfrm>
            <a:off x="887305" y="2844119"/>
            <a:ext cx="1494320" cy="338554"/>
          </a:xfrm>
          <a:prstGeom prst="rect">
            <a:avLst/>
          </a:prstGeom>
          <a:noFill/>
        </p:spPr>
        <p:txBody>
          <a:bodyPr wrap="none" rtlCol="0">
            <a:spAutoFit/>
          </a:bodyPr>
          <a:lstStyle/>
          <a:p>
            <a:r>
              <a:rPr lang="en-US" sz="1600" dirty="0" err="1">
                <a:solidFill>
                  <a:schemeClr val="bg1">
                    <a:lumMod val="75000"/>
                  </a:schemeClr>
                </a:solidFill>
              </a:rPr>
              <a:t>Phacomorphic</a:t>
            </a:r>
            <a:endParaRPr lang="en-US" sz="1600" dirty="0">
              <a:solidFill>
                <a:schemeClr val="bg1">
                  <a:lumMod val="75000"/>
                </a:schemeClr>
              </a:solidFill>
            </a:endParaRPr>
          </a:p>
        </p:txBody>
      </p:sp>
      <p:sp>
        <p:nvSpPr>
          <p:cNvPr id="51" name="TextBox 50">
            <a:extLst>
              <a:ext uri="{FF2B5EF4-FFF2-40B4-BE49-F238E27FC236}">
                <a16:creationId xmlns:a16="http://schemas.microsoft.com/office/drawing/2014/main" id="{156069D4-340B-4160-A336-EBF73557CEE0}"/>
              </a:ext>
            </a:extLst>
          </p:cNvPr>
          <p:cNvSpPr txBox="1"/>
          <p:nvPr/>
        </p:nvSpPr>
        <p:spPr>
          <a:xfrm>
            <a:off x="884725" y="3175578"/>
            <a:ext cx="1519968" cy="338554"/>
          </a:xfrm>
          <a:prstGeom prst="rect">
            <a:avLst/>
          </a:prstGeom>
          <a:noFill/>
        </p:spPr>
        <p:txBody>
          <a:bodyPr wrap="none" rtlCol="0">
            <a:spAutoFit/>
          </a:bodyPr>
          <a:lstStyle/>
          <a:p>
            <a:r>
              <a:rPr lang="en-US" sz="1600" b="1" dirty="0"/>
              <a:t>Ectopia </a:t>
            </a:r>
            <a:r>
              <a:rPr lang="en-US" sz="1600" b="1" dirty="0" err="1"/>
              <a:t>lentis</a:t>
            </a:r>
            <a:endParaRPr lang="en-US" sz="1600" b="1" dirty="0"/>
          </a:p>
        </p:txBody>
      </p:sp>
      <p:cxnSp>
        <p:nvCxnSpPr>
          <p:cNvPr id="71" name="Straight Connector 70">
            <a:extLst>
              <a:ext uri="{FF2B5EF4-FFF2-40B4-BE49-F238E27FC236}">
                <a16:creationId xmlns:a16="http://schemas.microsoft.com/office/drawing/2014/main" id="{C104938D-BA8D-4E39-9D5F-9EE2012F2F3C}"/>
              </a:ext>
            </a:extLst>
          </p:cNvPr>
          <p:cNvCxnSpPr>
            <a:cxnSpLocks/>
          </p:cNvCxnSpPr>
          <p:nvPr/>
        </p:nvCxnSpPr>
        <p:spPr>
          <a:xfrm flipH="1">
            <a:off x="762665" y="3023488"/>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2A7E4E40-472F-4E50-8A7A-45C10FDD7171}"/>
              </a:ext>
            </a:extLst>
          </p:cNvPr>
          <p:cNvCxnSpPr>
            <a:cxnSpLocks/>
          </p:cNvCxnSpPr>
          <p:nvPr/>
        </p:nvCxnSpPr>
        <p:spPr>
          <a:xfrm flipH="1">
            <a:off x="762665" y="3347853"/>
            <a:ext cx="168274"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C3924889-45B9-4383-9C9E-48F0A9C27AD8}"/>
              </a:ext>
            </a:extLst>
          </p:cNvPr>
          <p:cNvCxnSpPr>
            <a:cxnSpLocks/>
          </p:cNvCxnSpPr>
          <p:nvPr/>
        </p:nvCxnSpPr>
        <p:spPr>
          <a:xfrm flipH="1">
            <a:off x="748719" y="2838976"/>
            <a:ext cx="13947" cy="5088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 name="Straight Arrow Connector 5">
            <a:extLst>
              <a:ext uri="{FF2B5EF4-FFF2-40B4-BE49-F238E27FC236}">
                <a16:creationId xmlns:a16="http://schemas.microsoft.com/office/drawing/2014/main" id="{A3439F0C-5143-461F-8F3C-2E830785DEFC}"/>
              </a:ext>
            </a:extLst>
          </p:cNvPr>
          <p:cNvCxnSpPr>
            <a:stCxn id="50" idx="2"/>
          </p:cNvCxnSpPr>
          <p:nvPr/>
        </p:nvCxnSpPr>
        <p:spPr>
          <a:xfrm flipH="1">
            <a:off x="2971800" y="589204"/>
            <a:ext cx="1591436" cy="706196"/>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6" name="Straight Arrow Connector 25">
            <a:extLst>
              <a:ext uri="{FF2B5EF4-FFF2-40B4-BE49-F238E27FC236}">
                <a16:creationId xmlns:a16="http://schemas.microsoft.com/office/drawing/2014/main" id="{B70E0124-9B84-41A5-8D84-A66B7838A706}"/>
              </a:ext>
            </a:extLst>
          </p:cNvPr>
          <p:cNvCxnSpPr>
            <a:cxnSpLocks/>
          </p:cNvCxnSpPr>
          <p:nvPr/>
        </p:nvCxnSpPr>
        <p:spPr>
          <a:xfrm flipH="1">
            <a:off x="1159539" y="1828800"/>
            <a:ext cx="1290435" cy="478059"/>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8" name="Straight Arrow Connector 27">
            <a:extLst>
              <a:ext uri="{FF2B5EF4-FFF2-40B4-BE49-F238E27FC236}">
                <a16:creationId xmlns:a16="http://schemas.microsoft.com/office/drawing/2014/main" id="{567A4249-5C59-4416-8A8E-1C35913900AB}"/>
              </a:ext>
            </a:extLst>
          </p:cNvPr>
          <p:cNvCxnSpPr>
            <a:cxnSpLocks/>
          </p:cNvCxnSpPr>
          <p:nvPr/>
        </p:nvCxnSpPr>
        <p:spPr>
          <a:xfrm>
            <a:off x="2449973" y="1832208"/>
            <a:ext cx="1268784"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21" name="Straight Arrow Connector 20">
            <a:extLst>
              <a:ext uri="{FF2B5EF4-FFF2-40B4-BE49-F238E27FC236}">
                <a16:creationId xmlns:a16="http://schemas.microsoft.com/office/drawing/2014/main" id="{5E33AEB6-AB6B-4304-B44B-E14BDAECF20A}"/>
              </a:ext>
            </a:extLst>
          </p:cNvPr>
          <p:cNvCxnSpPr>
            <a:cxnSpLocks/>
          </p:cNvCxnSpPr>
          <p:nvPr/>
        </p:nvCxnSpPr>
        <p:spPr>
          <a:xfrm>
            <a:off x="4572000" y="589204"/>
            <a:ext cx="1600200" cy="706196"/>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18" name="Text Box 36">
            <a:extLst>
              <a:ext uri="{FF2B5EF4-FFF2-40B4-BE49-F238E27FC236}">
                <a16:creationId xmlns:a16="http://schemas.microsoft.com/office/drawing/2014/main" id="{362B1808-42BE-4D1C-894B-40BD72FCD11D}"/>
              </a:ext>
            </a:extLst>
          </p:cNvPr>
          <p:cNvSpPr txBox="1">
            <a:spLocks noChangeArrowheads="1"/>
          </p:cNvSpPr>
          <p:nvPr/>
        </p:nvSpPr>
        <p:spPr bwMode="auto">
          <a:xfrm>
            <a:off x="5181600" y="1295400"/>
            <a:ext cx="2630848" cy="430887"/>
          </a:xfrm>
          <a:prstGeom prst="rect">
            <a:avLst/>
          </a:prstGeom>
          <a:noFill/>
          <a:ln w="952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solidFill>
                  <a:schemeClr val="bg1">
                    <a:lumMod val="75000"/>
                  </a:schemeClr>
                </a:solidFill>
              </a:rPr>
              <a:t>w/o Pupillary Block</a:t>
            </a:r>
          </a:p>
        </p:txBody>
      </p:sp>
      <p:sp>
        <p:nvSpPr>
          <p:cNvPr id="19" name="TextBox 18">
            <a:extLst>
              <a:ext uri="{FF2B5EF4-FFF2-40B4-BE49-F238E27FC236}">
                <a16:creationId xmlns:a16="http://schemas.microsoft.com/office/drawing/2014/main" id="{20F14707-6AB2-4CFA-894D-0A3851B594EA}"/>
              </a:ext>
            </a:extLst>
          </p:cNvPr>
          <p:cNvSpPr txBox="1"/>
          <p:nvPr/>
        </p:nvSpPr>
        <p:spPr>
          <a:xfrm>
            <a:off x="381000" y="3581400"/>
            <a:ext cx="7315200" cy="2800767"/>
          </a:xfrm>
          <a:prstGeom prst="rect">
            <a:avLst/>
          </a:prstGeom>
          <a:solidFill>
            <a:srgbClr val="FF99FF"/>
          </a:solidFill>
        </p:spPr>
        <p:txBody>
          <a:bodyPr wrap="square" rtlCol="0">
            <a:spAutoFit/>
          </a:bodyPr>
          <a:lstStyle/>
          <a:p>
            <a:r>
              <a:rPr lang="en-US" sz="1600" i="1" dirty="0">
                <a:solidFill>
                  <a:schemeClr val="bg1">
                    <a:lumMod val="50000"/>
                  </a:schemeClr>
                </a:solidFill>
              </a:rPr>
              <a:t>What is </a:t>
            </a:r>
            <a:r>
              <a:rPr lang="en-US" sz="1600" dirty="0">
                <a:solidFill>
                  <a:schemeClr val="bg1">
                    <a:lumMod val="50000"/>
                  </a:schemeClr>
                </a:solidFill>
              </a:rPr>
              <a:t>ectopia </a:t>
            </a:r>
            <a:r>
              <a:rPr lang="en-US" sz="1600" dirty="0" err="1">
                <a:solidFill>
                  <a:schemeClr val="bg1">
                    <a:lumMod val="50000"/>
                  </a:schemeClr>
                </a:solidFill>
              </a:rPr>
              <a:t>lentis</a:t>
            </a:r>
            <a:r>
              <a:rPr lang="en-US" sz="1600" i="1" dirty="0">
                <a:solidFill>
                  <a:schemeClr val="bg1">
                    <a:lumMod val="50000"/>
                  </a:schemeClr>
                </a:solidFill>
              </a:rPr>
              <a:t>?</a:t>
            </a:r>
          </a:p>
          <a:p>
            <a:r>
              <a:rPr lang="en-US" sz="1600" dirty="0">
                <a:solidFill>
                  <a:schemeClr val="bg1">
                    <a:lumMod val="50000"/>
                  </a:schemeClr>
                </a:solidFill>
              </a:rPr>
              <a:t>Displacement of the lens from its normal anatomic position</a:t>
            </a:r>
          </a:p>
          <a:p>
            <a:endParaRPr lang="en-US" sz="1600" dirty="0">
              <a:solidFill>
                <a:schemeClr val="bg1">
                  <a:lumMod val="50000"/>
                </a:schemeClr>
              </a:solidFill>
            </a:endParaRPr>
          </a:p>
          <a:p>
            <a:r>
              <a:rPr lang="en-US" sz="1600" i="1" dirty="0">
                <a:solidFill>
                  <a:schemeClr val="bg1">
                    <a:lumMod val="50000"/>
                  </a:schemeClr>
                </a:solidFill>
              </a:rPr>
              <a:t>With regard to lens ‘displacement’—what do the following terms mean?</a:t>
            </a:r>
          </a:p>
          <a:p>
            <a:r>
              <a:rPr lang="en-US" sz="1600" i="1" dirty="0">
                <a:solidFill>
                  <a:schemeClr val="bg1">
                    <a:lumMod val="50000"/>
                  </a:schemeClr>
                </a:solidFill>
              </a:rPr>
              <a:t>--</a:t>
            </a:r>
            <a:r>
              <a:rPr lang="en-US" sz="1600" i="1" dirty="0" err="1">
                <a:solidFill>
                  <a:schemeClr val="bg1">
                    <a:lumMod val="50000"/>
                  </a:schemeClr>
                </a:solidFill>
              </a:rPr>
              <a:t>Sublux</a:t>
            </a:r>
            <a:r>
              <a:rPr lang="en-US" sz="1600" i="1" dirty="0">
                <a:solidFill>
                  <a:schemeClr val="bg1">
                    <a:lumMod val="50000"/>
                  </a:schemeClr>
                </a:solidFill>
              </a:rPr>
              <a:t>(at)ed: </a:t>
            </a:r>
            <a:r>
              <a:rPr lang="en-US" sz="1600" dirty="0">
                <a:solidFill>
                  <a:schemeClr val="bg1">
                    <a:lumMod val="50000"/>
                  </a:schemeClr>
                </a:solidFill>
              </a:rPr>
              <a:t>The lens is partially displaced, but remains in the ‘general area’</a:t>
            </a:r>
          </a:p>
          <a:p>
            <a:r>
              <a:rPr lang="en-US" sz="1600" i="1" dirty="0">
                <a:solidFill>
                  <a:schemeClr val="bg1">
                    <a:lumMod val="50000"/>
                  </a:schemeClr>
                </a:solidFill>
              </a:rPr>
              <a:t>--Lux(at)ed: </a:t>
            </a:r>
            <a:r>
              <a:rPr lang="en-US" sz="1600" dirty="0">
                <a:solidFill>
                  <a:schemeClr val="bg1">
                    <a:lumMod val="50000"/>
                  </a:schemeClr>
                </a:solidFill>
              </a:rPr>
              <a:t>The lens is dislocated—completely removed from the pupillary aperture. All zonular attachments have been disrupted.</a:t>
            </a:r>
          </a:p>
          <a:p>
            <a:endParaRPr lang="en-US" sz="1600" i="1" dirty="0">
              <a:solidFill>
                <a:schemeClr val="bg1">
                  <a:lumMod val="50000"/>
                </a:schemeClr>
              </a:solidFill>
            </a:endParaRPr>
          </a:p>
          <a:p>
            <a:r>
              <a:rPr lang="en-US" sz="1600" i="1" dirty="0">
                <a:solidFill>
                  <a:schemeClr val="bg1">
                    <a:lumMod val="50000"/>
                  </a:schemeClr>
                </a:solidFill>
              </a:rPr>
              <a:t>How does ectopia </a:t>
            </a:r>
            <a:r>
              <a:rPr lang="en-US" sz="1600" i="1" dirty="0" err="1">
                <a:solidFill>
                  <a:schemeClr val="bg1">
                    <a:lumMod val="50000"/>
                  </a:schemeClr>
                </a:solidFill>
              </a:rPr>
              <a:t>lentis</a:t>
            </a:r>
            <a:r>
              <a:rPr lang="en-US" sz="1600" i="1" dirty="0">
                <a:solidFill>
                  <a:schemeClr val="bg1">
                    <a:lumMod val="50000"/>
                  </a:schemeClr>
                </a:solidFill>
              </a:rPr>
              <a:t> lead to pupillary block and ACG?</a:t>
            </a:r>
          </a:p>
          <a:p>
            <a:r>
              <a:rPr lang="en-US" sz="1600" dirty="0">
                <a:solidFill>
                  <a:schemeClr val="bg1">
                    <a:lumMod val="50000"/>
                  </a:schemeClr>
                </a:solidFill>
              </a:rPr>
              <a:t>By allowing the displaced lens to move into and blocks the pupil, producing the pressure gradient, with subsequent iris </a:t>
            </a:r>
            <a:r>
              <a:rPr lang="en-US" sz="1600" dirty="0" err="1">
                <a:solidFill>
                  <a:schemeClr val="bg1">
                    <a:lumMod val="50000"/>
                  </a:schemeClr>
                </a:solidFill>
              </a:rPr>
              <a:t>bombé</a:t>
            </a:r>
            <a:r>
              <a:rPr lang="en-US" sz="1600" dirty="0">
                <a:solidFill>
                  <a:schemeClr val="bg1">
                    <a:lumMod val="50000"/>
                  </a:schemeClr>
                </a:solidFill>
              </a:rPr>
              <a:t> and angle closure</a:t>
            </a:r>
          </a:p>
        </p:txBody>
      </p:sp>
      <p:sp>
        <p:nvSpPr>
          <p:cNvPr id="23" name="TextBox 22">
            <a:extLst>
              <a:ext uri="{FF2B5EF4-FFF2-40B4-BE49-F238E27FC236}">
                <a16:creationId xmlns:a16="http://schemas.microsoft.com/office/drawing/2014/main" id="{798926ED-3FC5-4F3C-B080-E06F6EB1FF50}"/>
              </a:ext>
            </a:extLst>
          </p:cNvPr>
          <p:cNvSpPr txBox="1"/>
          <p:nvPr/>
        </p:nvSpPr>
        <p:spPr>
          <a:xfrm>
            <a:off x="2388280" y="2821634"/>
            <a:ext cx="6541623" cy="1384995"/>
          </a:xfrm>
          <a:prstGeom prst="rect">
            <a:avLst/>
          </a:prstGeom>
          <a:solidFill>
            <a:schemeClr val="accent1">
              <a:lumMod val="40000"/>
              <a:lumOff val="60000"/>
            </a:schemeClr>
          </a:solidFill>
        </p:spPr>
        <p:txBody>
          <a:bodyPr wrap="square" rtlCol="0">
            <a:spAutoFit/>
          </a:bodyPr>
          <a:lstStyle/>
          <a:p>
            <a:r>
              <a:rPr lang="en-US" sz="1400" i="1" dirty="0">
                <a:solidFill>
                  <a:schemeClr val="bg1">
                    <a:lumMod val="65000"/>
                  </a:schemeClr>
                </a:solidFill>
              </a:rPr>
              <a:t>In a few words, how would you describe the shape of a </a:t>
            </a:r>
            <a:r>
              <a:rPr lang="en-US" sz="1400" i="1" dirty="0" err="1">
                <a:solidFill>
                  <a:schemeClr val="bg1">
                    <a:lumMod val="65000"/>
                  </a:schemeClr>
                </a:solidFill>
              </a:rPr>
              <a:t>microspherophakic</a:t>
            </a:r>
            <a:r>
              <a:rPr lang="en-US" sz="1400" i="1" dirty="0">
                <a:solidFill>
                  <a:schemeClr val="bg1">
                    <a:lumMod val="65000"/>
                  </a:schemeClr>
                </a:solidFill>
              </a:rPr>
              <a:t> lens?</a:t>
            </a:r>
          </a:p>
          <a:p>
            <a:r>
              <a:rPr lang="en-US" sz="1400" dirty="0">
                <a:solidFill>
                  <a:schemeClr val="bg1">
                    <a:lumMod val="65000"/>
                  </a:schemeClr>
                </a:solidFill>
              </a:rPr>
              <a:t>The name says it all: the lens is </a:t>
            </a:r>
            <a:r>
              <a:rPr lang="en-US" sz="1400" b="1" u="sng" dirty="0">
                <a:solidFill>
                  <a:schemeClr val="bg1">
                    <a:lumMod val="65000"/>
                  </a:schemeClr>
                </a:solidFill>
              </a:rPr>
              <a:t>small (‘micro’) </a:t>
            </a:r>
            <a:r>
              <a:rPr lang="en-US" sz="1400" u="sng" dirty="0">
                <a:solidFill>
                  <a:schemeClr val="bg1">
                    <a:lumMod val="65000"/>
                  </a:schemeClr>
                </a:solidFill>
              </a:rPr>
              <a:t>and </a:t>
            </a:r>
            <a:r>
              <a:rPr lang="en-US" sz="1400" b="1" u="sng" dirty="0">
                <a:solidFill>
                  <a:schemeClr val="bg1">
                    <a:lumMod val="65000"/>
                  </a:schemeClr>
                </a:solidFill>
              </a:rPr>
              <a:t>round (‘</a:t>
            </a:r>
            <a:r>
              <a:rPr lang="en-US" sz="1400" b="1" u="sng" dirty="0" err="1">
                <a:solidFill>
                  <a:schemeClr val="bg1">
                    <a:lumMod val="65000"/>
                  </a:schemeClr>
                </a:solidFill>
              </a:rPr>
              <a:t>sphero</a:t>
            </a:r>
            <a:r>
              <a:rPr lang="en-US" sz="1400" b="1" u="sng" dirty="0">
                <a:solidFill>
                  <a:schemeClr val="bg1">
                    <a:lumMod val="65000"/>
                  </a:schemeClr>
                </a:solidFill>
              </a:rPr>
              <a:t>’)</a:t>
            </a:r>
          </a:p>
          <a:p>
            <a:endParaRPr lang="en-US" sz="1400" dirty="0">
              <a:solidFill>
                <a:schemeClr val="bg1">
                  <a:lumMod val="65000"/>
                </a:schemeClr>
              </a:solidFill>
            </a:endParaRPr>
          </a:p>
          <a:p>
            <a:r>
              <a:rPr lang="en-US" sz="1400" i="1" dirty="0">
                <a:solidFill>
                  <a:schemeClr val="bg1">
                    <a:lumMod val="65000"/>
                  </a:schemeClr>
                </a:solidFill>
              </a:rPr>
              <a:t>What common slit-lamp observation owes to the lens’ small size?</a:t>
            </a:r>
          </a:p>
          <a:p>
            <a:r>
              <a:rPr lang="en-US" sz="1400" dirty="0">
                <a:solidFill>
                  <a:schemeClr val="bg1">
                    <a:lumMod val="65000"/>
                  </a:schemeClr>
                </a:solidFill>
              </a:rPr>
              <a:t>Typically, the entirety of the lens equator can be seen in the pupillary aperture when the </a:t>
            </a:r>
            <a:r>
              <a:rPr lang="en-US" sz="1400" dirty="0" err="1">
                <a:solidFill>
                  <a:schemeClr val="bg1">
                    <a:lumMod val="65000"/>
                  </a:schemeClr>
                </a:solidFill>
              </a:rPr>
              <a:t>pt</a:t>
            </a:r>
            <a:r>
              <a:rPr lang="en-US" sz="1400" dirty="0">
                <a:solidFill>
                  <a:schemeClr val="bg1">
                    <a:lumMod val="65000"/>
                  </a:schemeClr>
                </a:solidFill>
              </a:rPr>
              <a:t> is widely dilated</a:t>
            </a:r>
          </a:p>
        </p:txBody>
      </p:sp>
      <p:sp>
        <p:nvSpPr>
          <p:cNvPr id="24" name="TextBox 23">
            <a:extLst>
              <a:ext uri="{FF2B5EF4-FFF2-40B4-BE49-F238E27FC236}">
                <a16:creationId xmlns:a16="http://schemas.microsoft.com/office/drawing/2014/main" id="{83DDB5E6-1D51-4892-8706-141024C83CED}"/>
              </a:ext>
            </a:extLst>
          </p:cNvPr>
          <p:cNvSpPr txBox="1"/>
          <p:nvPr/>
        </p:nvSpPr>
        <p:spPr>
          <a:xfrm>
            <a:off x="2424571" y="4316269"/>
            <a:ext cx="6451527" cy="954107"/>
          </a:xfrm>
          <a:prstGeom prst="rect">
            <a:avLst/>
          </a:prstGeom>
          <a:solidFill>
            <a:schemeClr val="accent5">
              <a:lumMod val="75000"/>
            </a:schemeClr>
          </a:solidFill>
        </p:spPr>
        <p:txBody>
          <a:bodyPr wrap="square" rtlCol="0">
            <a:spAutoFit/>
          </a:bodyPr>
          <a:lstStyle/>
          <a:p>
            <a:r>
              <a:rPr lang="en-US" sz="1400" i="1" dirty="0">
                <a:solidFill>
                  <a:schemeClr val="bg1">
                    <a:lumMod val="50000"/>
                  </a:schemeClr>
                </a:solidFill>
              </a:rPr>
              <a:t>Pts with </a:t>
            </a:r>
            <a:r>
              <a:rPr lang="en-US" sz="1400" i="1" dirty="0" err="1">
                <a:solidFill>
                  <a:schemeClr val="bg1">
                    <a:lumMod val="50000"/>
                  </a:schemeClr>
                </a:solidFill>
              </a:rPr>
              <a:t>microspherophakia</a:t>
            </a:r>
            <a:r>
              <a:rPr lang="en-US" sz="1400" i="1" dirty="0">
                <a:solidFill>
                  <a:schemeClr val="bg1">
                    <a:lumMod val="50000"/>
                  </a:schemeClr>
                </a:solidFill>
              </a:rPr>
              <a:t> are almost always high myopes. Why?</a:t>
            </a:r>
          </a:p>
          <a:p>
            <a:r>
              <a:rPr lang="en-US" sz="1400" dirty="0">
                <a:solidFill>
                  <a:schemeClr val="bg1">
                    <a:lumMod val="50000"/>
                  </a:schemeClr>
                </a:solidFill>
              </a:rPr>
              <a:t>Because the lens is small, it has a short radius of curvature. Further, because it is spherical, it is more curved than is a normal lens. </a:t>
            </a:r>
            <a:r>
              <a:rPr lang="en-US" sz="1400" u="sng" dirty="0">
                <a:solidFill>
                  <a:schemeClr val="bg1">
                    <a:lumMod val="50000"/>
                  </a:schemeClr>
                </a:solidFill>
              </a:rPr>
              <a:t>These two factors give the </a:t>
            </a:r>
            <a:r>
              <a:rPr lang="en-US" sz="1400" u="sng" dirty="0" err="1">
                <a:solidFill>
                  <a:schemeClr val="bg1">
                    <a:lumMod val="50000"/>
                  </a:schemeClr>
                </a:solidFill>
              </a:rPr>
              <a:t>m’spheric</a:t>
            </a:r>
            <a:r>
              <a:rPr lang="en-US" sz="1400" u="sng" dirty="0">
                <a:solidFill>
                  <a:schemeClr val="bg1">
                    <a:lumMod val="50000"/>
                  </a:schemeClr>
                </a:solidFill>
              </a:rPr>
              <a:t> lens vastly more converging power than a normal lens possesses.</a:t>
            </a:r>
          </a:p>
        </p:txBody>
      </p:sp>
      <p:sp>
        <p:nvSpPr>
          <p:cNvPr id="25" name="TextBox 24">
            <a:extLst>
              <a:ext uri="{FF2B5EF4-FFF2-40B4-BE49-F238E27FC236}">
                <a16:creationId xmlns:a16="http://schemas.microsoft.com/office/drawing/2014/main" id="{EDF9D533-D64E-40E5-8915-BD96C88905A7}"/>
              </a:ext>
            </a:extLst>
          </p:cNvPr>
          <p:cNvSpPr txBox="1"/>
          <p:nvPr/>
        </p:nvSpPr>
        <p:spPr>
          <a:xfrm>
            <a:off x="2423968" y="3058533"/>
            <a:ext cx="6567632" cy="584775"/>
          </a:xfrm>
          <a:prstGeom prst="rect">
            <a:avLst/>
          </a:prstGeom>
          <a:solidFill>
            <a:srgbClr val="99FF99"/>
          </a:solidFill>
        </p:spPr>
        <p:txBody>
          <a:bodyPr wrap="none" rtlCol="0">
            <a:spAutoFit/>
          </a:bodyPr>
          <a:lstStyle/>
          <a:p>
            <a:r>
              <a:rPr lang="en-US" sz="1600" i="1" dirty="0">
                <a:solidFill>
                  <a:schemeClr val="bg1">
                    <a:lumMod val="65000"/>
                  </a:schemeClr>
                </a:solidFill>
              </a:rPr>
              <a:t>With what condition is </a:t>
            </a:r>
            <a:r>
              <a:rPr lang="en-US" sz="1600" i="1" dirty="0" err="1">
                <a:solidFill>
                  <a:schemeClr val="bg1">
                    <a:lumMod val="65000"/>
                  </a:schemeClr>
                </a:solidFill>
              </a:rPr>
              <a:t>microspherophakia</a:t>
            </a:r>
            <a:r>
              <a:rPr lang="en-US" sz="1600" i="1" dirty="0">
                <a:solidFill>
                  <a:schemeClr val="bg1">
                    <a:lumMod val="65000"/>
                  </a:schemeClr>
                </a:solidFill>
              </a:rPr>
              <a:t> most frequently associated?</a:t>
            </a:r>
          </a:p>
          <a:p>
            <a:r>
              <a:rPr lang="en-US" sz="1600" b="1" dirty="0">
                <a:solidFill>
                  <a:srgbClr val="0000FF"/>
                </a:solidFill>
              </a:rPr>
              <a:t>Weill-Marchesani syndrome</a:t>
            </a:r>
          </a:p>
        </p:txBody>
      </p:sp>
      <p:sp>
        <p:nvSpPr>
          <p:cNvPr id="22" name="Oval 21">
            <a:extLst>
              <a:ext uri="{FF2B5EF4-FFF2-40B4-BE49-F238E27FC236}">
                <a16:creationId xmlns:a16="http://schemas.microsoft.com/office/drawing/2014/main" id="{A8B47573-D3D9-4D47-9E08-BED8FABB2FE0}"/>
              </a:ext>
            </a:extLst>
          </p:cNvPr>
          <p:cNvSpPr/>
          <p:nvPr/>
        </p:nvSpPr>
        <p:spPr>
          <a:xfrm>
            <a:off x="808522" y="3093379"/>
            <a:ext cx="1641452" cy="533397"/>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Oval 2">
            <a:extLst>
              <a:ext uri="{FF2B5EF4-FFF2-40B4-BE49-F238E27FC236}">
                <a16:creationId xmlns:a16="http://schemas.microsoft.com/office/drawing/2014/main" id="{C914562F-331B-441B-9DC7-534C4BCA9A7A}"/>
              </a:ext>
            </a:extLst>
          </p:cNvPr>
          <p:cNvSpPr/>
          <p:nvPr/>
        </p:nvSpPr>
        <p:spPr>
          <a:xfrm>
            <a:off x="2302864" y="3248672"/>
            <a:ext cx="3107336" cy="464126"/>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Text Box 14">
            <a:extLst>
              <a:ext uri="{FF2B5EF4-FFF2-40B4-BE49-F238E27FC236}">
                <a16:creationId xmlns:a16="http://schemas.microsoft.com/office/drawing/2014/main" id="{95AE908A-20F7-48AC-AA43-9B24C7A360C1}"/>
              </a:ext>
            </a:extLst>
          </p:cNvPr>
          <p:cNvSpPr txBox="1">
            <a:spLocks noChangeArrowheads="1"/>
          </p:cNvSpPr>
          <p:nvPr/>
        </p:nvSpPr>
        <p:spPr bwMode="auto">
          <a:xfrm>
            <a:off x="2404693" y="3841183"/>
            <a:ext cx="4579937" cy="1570038"/>
          </a:xfrm>
          <a:prstGeom prst="rect">
            <a:avLst/>
          </a:prstGeom>
          <a:solidFill>
            <a:srgbClr val="FFC000"/>
          </a:solidFill>
          <a:ln w="9525">
            <a:solidFill>
              <a:schemeClr val="tx1"/>
            </a:solidFill>
            <a:miter lim="800000"/>
            <a:headEnd/>
            <a:tailEnd/>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i="1" dirty="0">
                <a:solidFill>
                  <a:srgbClr val="0000FF"/>
                </a:solidFill>
              </a:rPr>
              <a:t>What are the findings in Weill-Marchesani?</a:t>
            </a:r>
          </a:p>
          <a:p>
            <a:pPr eaLnBrk="1" hangingPunct="1">
              <a:spcBef>
                <a:spcPct val="0"/>
              </a:spcBef>
              <a:buClrTx/>
              <a:buSzTx/>
              <a:buFontTx/>
              <a:buNone/>
            </a:pPr>
            <a:r>
              <a:rPr lang="en-US" altLang="en-US" sz="1600" dirty="0">
                <a:solidFill>
                  <a:srgbClr val="0000FF"/>
                </a:solidFill>
              </a:rPr>
              <a:t>Patients with Weill-Marchesani have:</a:t>
            </a:r>
          </a:p>
          <a:p>
            <a:pPr eaLnBrk="1" hangingPunct="1">
              <a:spcBef>
                <a:spcPct val="0"/>
              </a:spcBef>
              <a:buClrTx/>
              <a:buSzTx/>
              <a:buFontTx/>
              <a:buNone/>
            </a:pPr>
            <a:r>
              <a:rPr lang="en-US" altLang="en-US" sz="1600" dirty="0">
                <a:solidFill>
                  <a:srgbClr val="0000FF"/>
                </a:solidFill>
              </a:rPr>
              <a:t>…</a:t>
            </a:r>
            <a:r>
              <a:rPr lang="en-US" altLang="en-US" sz="1600" b="1" dirty="0">
                <a:solidFill>
                  <a:srgbClr val="0000FF"/>
                </a:solidFill>
              </a:rPr>
              <a:t>short</a:t>
            </a:r>
            <a:r>
              <a:rPr lang="en-US" altLang="en-US" sz="1600" dirty="0">
                <a:solidFill>
                  <a:srgbClr val="0000FF"/>
                </a:solidFill>
              </a:rPr>
              <a:t> stature</a:t>
            </a:r>
            <a:r>
              <a:rPr lang="en-US" altLang="en-US" sz="1600" dirty="0">
                <a:solidFill>
                  <a:srgbClr val="FFC000"/>
                </a:solidFill>
              </a:rPr>
              <a:t>	             (</a:t>
            </a:r>
            <a:r>
              <a:rPr lang="en-US" altLang="en-US" sz="1600" b="1" dirty="0">
                <a:solidFill>
                  <a:srgbClr val="FFC000"/>
                </a:solidFill>
              </a:rPr>
              <a:t>Tall</a:t>
            </a:r>
            <a:r>
              <a:rPr lang="en-US" altLang="en-US" sz="1600" dirty="0">
                <a:solidFill>
                  <a:srgbClr val="FFC000"/>
                </a:solidFill>
              </a:rPr>
              <a:t> stature)</a:t>
            </a:r>
          </a:p>
          <a:p>
            <a:pPr eaLnBrk="1" hangingPunct="1">
              <a:spcBef>
                <a:spcPct val="0"/>
              </a:spcBef>
              <a:buClrTx/>
              <a:buSzTx/>
              <a:buFontTx/>
              <a:buNone/>
            </a:pPr>
            <a:r>
              <a:rPr lang="en-US" altLang="en-US" sz="1600" dirty="0">
                <a:solidFill>
                  <a:srgbClr val="0000FF"/>
                </a:solidFill>
              </a:rPr>
              <a:t>…</a:t>
            </a:r>
            <a:r>
              <a:rPr lang="en-US" altLang="en-US" sz="1600" b="1" dirty="0">
                <a:solidFill>
                  <a:srgbClr val="0000FF"/>
                </a:solidFill>
              </a:rPr>
              <a:t>short</a:t>
            </a:r>
            <a:r>
              <a:rPr lang="en-US" altLang="en-US" sz="1600" dirty="0">
                <a:solidFill>
                  <a:srgbClr val="0000FF"/>
                </a:solidFill>
              </a:rPr>
              <a:t> fingers</a:t>
            </a:r>
            <a:r>
              <a:rPr lang="en-US" altLang="en-US" sz="1600" dirty="0">
                <a:solidFill>
                  <a:srgbClr val="FFC000"/>
                </a:solidFill>
              </a:rPr>
              <a:t>	             (</a:t>
            </a:r>
            <a:r>
              <a:rPr lang="en-US" altLang="en-US" sz="1600" b="1" dirty="0">
                <a:solidFill>
                  <a:srgbClr val="FFC000"/>
                </a:solidFill>
              </a:rPr>
              <a:t>Long</a:t>
            </a:r>
            <a:r>
              <a:rPr lang="en-US" altLang="en-US" sz="1600" dirty="0">
                <a:solidFill>
                  <a:srgbClr val="FFC000"/>
                </a:solidFill>
              </a:rPr>
              <a:t> fingers)</a:t>
            </a:r>
          </a:p>
          <a:p>
            <a:pPr eaLnBrk="1" hangingPunct="1">
              <a:spcBef>
                <a:spcPct val="0"/>
              </a:spcBef>
              <a:buClrTx/>
              <a:buSzTx/>
              <a:buFontTx/>
              <a:buNone/>
            </a:pPr>
            <a:r>
              <a:rPr lang="en-US" altLang="en-US" sz="1600" dirty="0">
                <a:solidFill>
                  <a:srgbClr val="FFC000"/>
                </a:solidFill>
              </a:rPr>
              <a:t>…</a:t>
            </a:r>
            <a:r>
              <a:rPr lang="en-US" altLang="en-US" sz="1600" b="1" dirty="0">
                <a:solidFill>
                  <a:srgbClr val="FFC000"/>
                </a:solidFill>
              </a:rPr>
              <a:t>stiff</a:t>
            </a:r>
            <a:r>
              <a:rPr lang="en-US" altLang="en-US" sz="1600" dirty="0">
                <a:solidFill>
                  <a:srgbClr val="FFC000"/>
                </a:solidFill>
              </a:rPr>
              <a:t>    joints                       (</a:t>
            </a:r>
            <a:r>
              <a:rPr lang="en-US" altLang="en-US" sz="1600" b="1" dirty="0">
                <a:solidFill>
                  <a:srgbClr val="FFC000"/>
                </a:solidFill>
              </a:rPr>
              <a:t>Lax</a:t>
            </a:r>
            <a:r>
              <a:rPr lang="en-US" altLang="en-US" sz="1600" dirty="0">
                <a:solidFill>
                  <a:srgbClr val="FFC000"/>
                </a:solidFill>
              </a:rPr>
              <a:t> joints)</a:t>
            </a:r>
          </a:p>
          <a:p>
            <a:pPr eaLnBrk="1" hangingPunct="1">
              <a:spcBef>
                <a:spcPct val="0"/>
              </a:spcBef>
              <a:buClrTx/>
              <a:buSzTx/>
              <a:buFontTx/>
              <a:buNone/>
            </a:pPr>
            <a:r>
              <a:rPr lang="en-US" altLang="en-US" sz="1600" dirty="0">
                <a:solidFill>
                  <a:srgbClr val="FFC000"/>
                </a:solidFill>
              </a:rPr>
              <a:t>(Think of it as the opposite of </a:t>
            </a:r>
            <a:r>
              <a:rPr lang="en-US" altLang="en-US" sz="1600" b="1" dirty="0" err="1">
                <a:solidFill>
                  <a:srgbClr val="FFC000"/>
                </a:solidFill>
              </a:rPr>
              <a:t>Marfan</a:t>
            </a:r>
            <a:r>
              <a:rPr lang="en-US" altLang="en-US" sz="1600" dirty="0">
                <a:solidFill>
                  <a:srgbClr val="FFC000"/>
                </a:solidFill>
              </a:rPr>
              <a:t> syndrome)</a:t>
            </a:r>
          </a:p>
        </p:txBody>
      </p:sp>
    </p:spTree>
    <p:extLst>
      <p:ext uri="{BB962C8B-B14F-4D97-AF65-F5344CB8AC3E}">
        <p14:creationId xmlns:p14="http://schemas.microsoft.com/office/powerpoint/2010/main" val="868481862"/>
      </p:ext>
    </p:extLst>
  </p:cSld>
  <p:clrMapOvr>
    <a:masterClrMapping/>
  </p:clrMapOvr>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p:cNvSpPr>
            <a:spLocks noGrp="1"/>
          </p:cNvSpPr>
          <p:nvPr>
            <p:ph type="sldNum" sz="quarter" idx="12"/>
          </p:nvPr>
        </p:nvSpPr>
        <p:spPr/>
        <p:txBody>
          <a:bodyPr/>
          <a:lstStyle/>
          <a:p>
            <a:fld id="{67B4125B-27D3-4108-911E-4780F3F2CD00}" type="slidenum">
              <a:rPr lang="en-US" altLang="en-US" smtClean="0"/>
              <a:pPr/>
              <a:t>94</a:t>
            </a:fld>
            <a:endParaRPr lang="en-US" altLang="en-US"/>
          </a:p>
        </p:txBody>
      </p:sp>
      <p:pic>
        <p:nvPicPr>
          <p:cNvPr id="5" name="Picture 4"/>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5192611" y="2208981"/>
            <a:ext cx="3341789" cy="2396353"/>
          </a:xfrm>
          <a:prstGeom prst="rect">
            <a:avLst/>
          </a:prstGeom>
        </p:spPr>
      </p:pic>
      <p:pic>
        <p:nvPicPr>
          <p:cNvPr id="8" name="Picture 7"/>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381000" y="2208981"/>
            <a:ext cx="4071474" cy="2396353"/>
          </a:xfrm>
          <a:prstGeom prst="rect">
            <a:avLst/>
          </a:prstGeom>
        </p:spPr>
      </p:pic>
      <p:sp>
        <p:nvSpPr>
          <p:cNvPr id="10" name="TextBox 9">
            <a:extLst>
              <a:ext uri="{FF2B5EF4-FFF2-40B4-BE49-F238E27FC236}">
                <a16:creationId xmlns:a16="http://schemas.microsoft.com/office/drawing/2014/main" id="{7A72DDAD-76DB-4733-BD5E-46BA7255B3B6}"/>
              </a:ext>
            </a:extLst>
          </p:cNvPr>
          <p:cNvSpPr txBox="1"/>
          <p:nvPr/>
        </p:nvSpPr>
        <p:spPr>
          <a:xfrm>
            <a:off x="2577177" y="6138446"/>
            <a:ext cx="3989682" cy="338554"/>
          </a:xfrm>
          <a:prstGeom prst="rect">
            <a:avLst/>
          </a:prstGeom>
          <a:noFill/>
        </p:spPr>
        <p:txBody>
          <a:bodyPr wrap="none" rtlCol="0">
            <a:spAutoFit/>
          </a:bodyPr>
          <a:lstStyle/>
          <a:p>
            <a:pPr algn="ctr"/>
            <a:r>
              <a:rPr lang="en-US" sz="1600" dirty="0"/>
              <a:t>Weill-</a:t>
            </a:r>
            <a:r>
              <a:rPr lang="en-US" sz="1600" dirty="0" err="1"/>
              <a:t>Marchesani</a:t>
            </a:r>
            <a:r>
              <a:rPr lang="en-US" sz="1600" dirty="0"/>
              <a:t> syndrome: Short fingers</a:t>
            </a:r>
          </a:p>
        </p:txBody>
      </p:sp>
      <p:sp>
        <p:nvSpPr>
          <p:cNvPr id="11" name="TextBox 10">
            <a:extLst>
              <a:ext uri="{FF2B5EF4-FFF2-40B4-BE49-F238E27FC236}">
                <a16:creationId xmlns:a16="http://schemas.microsoft.com/office/drawing/2014/main" id="{60503F72-4F91-44BB-84D4-B7796452B863}"/>
              </a:ext>
            </a:extLst>
          </p:cNvPr>
          <p:cNvSpPr txBox="1"/>
          <p:nvPr/>
        </p:nvSpPr>
        <p:spPr>
          <a:xfrm>
            <a:off x="2259496" y="189094"/>
            <a:ext cx="4607480" cy="400110"/>
          </a:xfrm>
          <a:prstGeom prst="rect">
            <a:avLst/>
          </a:prstGeom>
          <a:solidFill>
            <a:schemeClr val="accent1">
              <a:lumMod val="60000"/>
              <a:lumOff val="40000"/>
            </a:schemeClr>
          </a:solidFill>
        </p:spPr>
        <p:txBody>
          <a:bodyPr wrap="none" rtlCol="0">
            <a:spAutoFit/>
          </a:bodyPr>
          <a:lstStyle/>
          <a:p>
            <a:pPr algn="ctr"/>
            <a:r>
              <a:rPr lang="en-US" sz="2000" b="1" dirty="0"/>
              <a:t>Secondary Angle Closure Glaucoma</a:t>
            </a:r>
          </a:p>
        </p:txBody>
      </p:sp>
    </p:spTree>
    <p:extLst>
      <p:ext uri="{BB962C8B-B14F-4D97-AF65-F5344CB8AC3E}">
        <p14:creationId xmlns:p14="http://schemas.microsoft.com/office/powerpoint/2010/main" val="3834595238"/>
      </p:ext>
    </p:extLst>
  </p:cSld>
  <p:clrMapOvr>
    <a:masterClrMapping/>
  </p:clrMapOvr>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014" name="Text Box 6"/>
          <p:cNvSpPr txBox="1">
            <a:spLocks noChangeArrowheads="1"/>
          </p:cNvSpPr>
          <p:nvPr/>
        </p:nvSpPr>
        <p:spPr bwMode="auto">
          <a:xfrm>
            <a:off x="533400" y="2356376"/>
            <a:ext cx="1005403"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t>Lens-</a:t>
            </a:r>
          </a:p>
          <a:p>
            <a:pPr algn="ctr" eaLnBrk="1" hangingPunct="1">
              <a:lnSpc>
                <a:spcPct val="80000"/>
              </a:lnSpc>
              <a:spcBef>
                <a:spcPct val="0"/>
              </a:spcBef>
              <a:buClrTx/>
              <a:buSzTx/>
              <a:buFontTx/>
              <a:buNone/>
            </a:pPr>
            <a:r>
              <a:rPr lang="en-US" altLang="en-US" sz="1800" dirty="0"/>
              <a:t>Induced</a:t>
            </a:r>
          </a:p>
        </p:txBody>
      </p:sp>
      <p:sp>
        <p:nvSpPr>
          <p:cNvPr id="43017" name="Text Box 14"/>
          <p:cNvSpPr txBox="1">
            <a:spLocks noChangeArrowheads="1"/>
          </p:cNvSpPr>
          <p:nvPr/>
        </p:nvSpPr>
        <p:spPr bwMode="auto">
          <a:xfrm>
            <a:off x="3026498" y="2365901"/>
            <a:ext cx="1633781"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Aphakic/</a:t>
            </a:r>
          </a:p>
          <a:p>
            <a:pPr algn="ctr" eaLnBrk="1" hangingPunct="1">
              <a:lnSpc>
                <a:spcPct val="80000"/>
              </a:lnSpc>
              <a:spcBef>
                <a:spcPct val="0"/>
              </a:spcBef>
              <a:buClrTx/>
              <a:buSzTx/>
              <a:buFontTx/>
              <a:buNone/>
            </a:pPr>
            <a:r>
              <a:rPr lang="en-US" altLang="en-US" sz="1800" dirty="0" err="1">
                <a:solidFill>
                  <a:schemeClr val="bg1">
                    <a:lumMod val="75000"/>
                  </a:schemeClr>
                </a:solidFill>
              </a:rPr>
              <a:t>Pseudophakic</a:t>
            </a:r>
            <a:endParaRPr lang="en-US" altLang="en-US" sz="1800" dirty="0">
              <a:solidFill>
                <a:schemeClr val="bg1">
                  <a:lumMod val="75000"/>
                </a:schemeClr>
              </a:solidFill>
            </a:endParaRPr>
          </a:p>
        </p:txBody>
      </p:sp>
      <p:sp>
        <p:nvSpPr>
          <p:cNvPr id="43031" name="Text Box 35"/>
          <p:cNvSpPr txBox="1">
            <a:spLocks noChangeArrowheads="1"/>
          </p:cNvSpPr>
          <p:nvPr/>
        </p:nvSpPr>
        <p:spPr bwMode="auto">
          <a:xfrm>
            <a:off x="1190847" y="1295400"/>
            <a:ext cx="2473754"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t>w/ Pupillary Block</a:t>
            </a:r>
          </a:p>
        </p:txBody>
      </p:sp>
      <p:sp>
        <p:nvSpPr>
          <p:cNvPr id="49" name="Rectangle 2">
            <a:extLst>
              <a:ext uri="{FF2B5EF4-FFF2-40B4-BE49-F238E27FC236}">
                <a16:creationId xmlns:a16="http://schemas.microsoft.com/office/drawing/2014/main" id="{240EE5BF-F7D2-4FC8-A5DD-F6B5423153C6}"/>
              </a:ext>
            </a:extLst>
          </p:cNvPr>
          <p:cNvSpPr>
            <a:spLocks noGrp="1" noChangeArrowheads="1"/>
          </p:cNvSpPr>
          <p:nvPr>
            <p:ph type="title"/>
          </p:nvPr>
        </p:nvSpPr>
        <p:spPr>
          <a:xfrm>
            <a:off x="457200" y="304800"/>
            <a:ext cx="7543800" cy="563562"/>
          </a:xfrm>
        </p:spPr>
        <p:txBody>
          <a:bodyPr/>
          <a:lstStyle/>
          <a:p>
            <a:pPr eaLnBrk="1" hangingPunct="1"/>
            <a:r>
              <a:rPr lang="en-US" altLang="en-US" sz="3500" dirty="0"/>
              <a:t>Q</a:t>
            </a:r>
          </a:p>
        </p:txBody>
      </p:sp>
      <p:sp>
        <p:nvSpPr>
          <p:cNvPr id="50" name="TextBox 49">
            <a:extLst>
              <a:ext uri="{FF2B5EF4-FFF2-40B4-BE49-F238E27FC236}">
                <a16:creationId xmlns:a16="http://schemas.microsoft.com/office/drawing/2014/main" id="{CF426230-46C8-405C-9015-99EF57762A2E}"/>
              </a:ext>
            </a:extLst>
          </p:cNvPr>
          <p:cNvSpPr txBox="1"/>
          <p:nvPr/>
        </p:nvSpPr>
        <p:spPr>
          <a:xfrm>
            <a:off x="2259496" y="189094"/>
            <a:ext cx="4607480" cy="400110"/>
          </a:xfrm>
          <a:prstGeom prst="rect">
            <a:avLst/>
          </a:prstGeom>
          <a:solidFill>
            <a:schemeClr val="accent1">
              <a:lumMod val="60000"/>
              <a:lumOff val="40000"/>
            </a:schemeClr>
          </a:solidFill>
        </p:spPr>
        <p:txBody>
          <a:bodyPr wrap="none" rtlCol="0">
            <a:spAutoFit/>
          </a:bodyPr>
          <a:lstStyle/>
          <a:p>
            <a:pPr algn="ctr"/>
            <a:r>
              <a:rPr lang="en-US" sz="2000" b="1" dirty="0"/>
              <a:t>Secondary Angle Closure Glaucoma</a:t>
            </a:r>
          </a:p>
        </p:txBody>
      </p:sp>
      <p:sp>
        <p:nvSpPr>
          <p:cNvPr id="2" name="TextBox 1">
            <a:extLst>
              <a:ext uri="{FF2B5EF4-FFF2-40B4-BE49-F238E27FC236}">
                <a16:creationId xmlns:a16="http://schemas.microsoft.com/office/drawing/2014/main" id="{A7E30BEC-923B-4C9A-A856-BDD0D882F6B8}"/>
              </a:ext>
            </a:extLst>
          </p:cNvPr>
          <p:cNvSpPr txBox="1"/>
          <p:nvPr/>
        </p:nvSpPr>
        <p:spPr>
          <a:xfrm>
            <a:off x="887305" y="2844119"/>
            <a:ext cx="1494320" cy="338554"/>
          </a:xfrm>
          <a:prstGeom prst="rect">
            <a:avLst/>
          </a:prstGeom>
          <a:noFill/>
        </p:spPr>
        <p:txBody>
          <a:bodyPr wrap="none" rtlCol="0">
            <a:spAutoFit/>
          </a:bodyPr>
          <a:lstStyle/>
          <a:p>
            <a:r>
              <a:rPr lang="en-US" sz="1600" dirty="0" err="1">
                <a:solidFill>
                  <a:schemeClr val="bg1">
                    <a:lumMod val="75000"/>
                  </a:schemeClr>
                </a:solidFill>
              </a:rPr>
              <a:t>Phacomorphic</a:t>
            </a:r>
            <a:endParaRPr lang="en-US" sz="1600" dirty="0">
              <a:solidFill>
                <a:schemeClr val="bg1">
                  <a:lumMod val="75000"/>
                </a:schemeClr>
              </a:solidFill>
            </a:endParaRPr>
          </a:p>
        </p:txBody>
      </p:sp>
      <p:sp>
        <p:nvSpPr>
          <p:cNvPr id="51" name="TextBox 50">
            <a:extLst>
              <a:ext uri="{FF2B5EF4-FFF2-40B4-BE49-F238E27FC236}">
                <a16:creationId xmlns:a16="http://schemas.microsoft.com/office/drawing/2014/main" id="{156069D4-340B-4160-A336-EBF73557CEE0}"/>
              </a:ext>
            </a:extLst>
          </p:cNvPr>
          <p:cNvSpPr txBox="1"/>
          <p:nvPr/>
        </p:nvSpPr>
        <p:spPr>
          <a:xfrm>
            <a:off x="884725" y="3175578"/>
            <a:ext cx="1519968" cy="338554"/>
          </a:xfrm>
          <a:prstGeom prst="rect">
            <a:avLst/>
          </a:prstGeom>
          <a:noFill/>
        </p:spPr>
        <p:txBody>
          <a:bodyPr wrap="none" rtlCol="0">
            <a:spAutoFit/>
          </a:bodyPr>
          <a:lstStyle/>
          <a:p>
            <a:r>
              <a:rPr lang="en-US" sz="1600" b="1" dirty="0"/>
              <a:t>Ectopia </a:t>
            </a:r>
            <a:r>
              <a:rPr lang="en-US" sz="1600" b="1" dirty="0" err="1"/>
              <a:t>lentis</a:t>
            </a:r>
            <a:endParaRPr lang="en-US" sz="1600" b="1" dirty="0"/>
          </a:p>
        </p:txBody>
      </p:sp>
      <p:cxnSp>
        <p:nvCxnSpPr>
          <p:cNvPr id="71" name="Straight Connector 70">
            <a:extLst>
              <a:ext uri="{FF2B5EF4-FFF2-40B4-BE49-F238E27FC236}">
                <a16:creationId xmlns:a16="http://schemas.microsoft.com/office/drawing/2014/main" id="{C104938D-BA8D-4E39-9D5F-9EE2012F2F3C}"/>
              </a:ext>
            </a:extLst>
          </p:cNvPr>
          <p:cNvCxnSpPr>
            <a:cxnSpLocks/>
          </p:cNvCxnSpPr>
          <p:nvPr/>
        </p:nvCxnSpPr>
        <p:spPr>
          <a:xfrm flipH="1">
            <a:off x="762665" y="3023488"/>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2A7E4E40-472F-4E50-8A7A-45C10FDD7171}"/>
              </a:ext>
            </a:extLst>
          </p:cNvPr>
          <p:cNvCxnSpPr>
            <a:cxnSpLocks/>
          </p:cNvCxnSpPr>
          <p:nvPr/>
        </p:nvCxnSpPr>
        <p:spPr>
          <a:xfrm flipH="1">
            <a:off x="762665" y="3347853"/>
            <a:ext cx="168274"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C3924889-45B9-4383-9C9E-48F0A9C27AD8}"/>
              </a:ext>
            </a:extLst>
          </p:cNvPr>
          <p:cNvCxnSpPr>
            <a:cxnSpLocks/>
          </p:cNvCxnSpPr>
          <p:nvPr/>
        </p:nvCxnSpPr>
        <p:spPr>
          <a:xfrm flipH="1">
            <a:off x="748719" y="2838976"/>
            <a:ext cx="13947" cy="5088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 name="Straight Arrow Connector 5">
            <a:extLst>
              <a:ext uri="{FF2B5EF4-FFF2-40B4-BE49-F238E27FC236}">
                <a16:creationId xmlns:a16="http://schemas.microsoft.com/office/drawing/2014/main" id="{A3439F0C-5143-461F-8F3C-2E830785DEFC}"/>
              </a:ext>
            </a:extLst>
          </p:cNvPr>
          <p:cNvCxnSpPr>
            <a:stCxn id="50" idx="2"/>
          </p:cNvCxnSpPr>
          <p:nvPr/>
        </p:nvCxnSpPr>
        <p:spPr>
          <a:xfrm flipH="1">
            <a:off x="2971800" y="589204"/>
            <a:ext cx="1591436" cy="706196"/>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6" name="Straight Arrow Connector 25">
            <a:extLst>
              <a:ext uri="{FF2B5EF4-FFF2-40B4-BE49-F238E27FC236}">
                <a16:creationId xmlns:a16="http://schemas.microsoft.com/office/drawing/2014/main" id="{B70E0124-9B84-41A5-8D84-A66B7838A706}"/>
              </a:ext>
            </a:extLst>
          </p:cNvPr>
          <p:cNvCxnSpPr>
            <a:cxnSpLocks/>
          </p:cNvCxnSpPr>
          <p:nvPr/>
        </p:nvCxnSpPr>
        <p:spPr>
          <a:xfrm flipH="1">
            <a:off x="1159539" y="1828800"/>
            <a:ext cx="1290435" cy="478059"/>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8" name="Straight Arrow Connector 27">
            <a:extLst>
              <a:ext uri="{FF2B5EF4-FFF2-40B4-BE49-F238E27FC236}">
                <a16:creationId xmlns:a16="http://schemas.microsoft.com/office/drawing/2014/main" id="{567A4249-5C59-4416-8A8E-1C35913900AB}"/>
              </a:ext>
            </a:extLst>
          </p:cNvPr>
          <p:cNvCxnSpPr>
            <a:cxnSpLocks/>
          </p:cNvCxnSpPr>
          <p:nvPr/>
        </p:nvCxnSpPr>
        <p:spPr>
          <a:xfrm>
            <a:off x="2449973" y="1832208"/>
            <a:ext cx="1268784"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21" name="Straight Arrow Connector 20">
            <a:extLst>
              <a:ext uri="{FF2B5EF4-FFF2-40B4-BE49-F238E27FC236}">
                <a16:creationId xmlns:a16="http://schemas.microsoft.com/office/drawing/2014/main" id="{5E33AEB6-AB6B-4304-B44B-E14BDAECF20A}"/>
              </a:ext>
            </a:extLst>
          </p:cNvPr>
          <p:cNvCxnSpPr>
            <a:cxnSpLocks/>
          </p:cNvCxnSpPr>
          <p:nvPr/>
        </p:nvCxnSpPr>
        <p:spPr>
          <a:xfrm>
            <a:off x="4572000" y="589204"/>
            <a:ext cx="1600200" cy="706196"/>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18" name="Text Box 36">
            <a:extLst>
              <a:ext uri="{FF2B5EF4-FFF2-40B4-BE49-F238E27FC236}">
                <a16:creationId xmlns:a16="http://schemas.microsoft.com/office/drawing/2014/main" id="{362B1808-42BE-4D1C-894B-40BD72FCD11D}"/>
              </a:ext>
            </a:extLst>
          </p:cNvPr>
          <p:cNvSpPr txBox="1">
            <a:spLocks noChangeArrowheads="1"/>
          </p:cNvSpPr>
          <p:nvPr/>
        </p:nvSpPr>
        <p:spPr bwMode="auto">
          <a:xfrm>
            <a:off x="5181600" y="1295400"/>
            <a:ext cx="2630848" cy="430887"/>
          </a:xfrm>
          <a:prstGeom prst="rect">
            <a:avLst/>
          </a:prstGeom>
          <a:noFill/>
          <a:ln w="952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solidFill>
                  <a:schemeClr val="bg1">
                    <a:lumMod val="75000"/>
                  </a:schemeClr>
                </a:solidFill>
              </a:rPr>
              <a:t>w/o Pupillary Block</a:t>
            </a:r>
          </a:p>
        </p:txBody>
      </p:sp>
      <p:sp>
        <p:nvSpPr>
          <p:cNvPr id="19" name="TextBox 18">
            <a:extLst>
              <a:ext uri="{FF2B5EF4-FFF2-40B4-BE49-F238E27FC236}">
                <a16:creationId xmlns:a16="http://schemas.microsoft.com/office/drawing/2014/main" id="{20F14707-6AB2-4CFA-894D-0A3851B594EA}"/>
              </a:ext>
            </a:extLst>
          </p:cNvPr>
          <p:cNvSpPr txBox="1"/>
          <p:nvPr/>
        </p:nvSpPr>
        <p:spPr>
          <a:xfrm>
            <a:off x="381000" y="3581400"/>
            <a:ext cx="7315200" cy="2800767"/>
          </a:xfrm>
          <a:prstGeom prst="rect">
            <a:avLst/>
          </a:prstGeom>
          <a:solidFill>
            <a:srgbClr val="FF99FF"/>
          </a:solidFill>
        </p:spPr>
        <p:txBody>
          <a:bodyPr wrap="square" rtlCol="0">
            <a:spAutoFit/>
          </a:bodyPr>
          <a:lstStyle/>
          <a:p>
            <a:r>
              <a:rPr lang="en-US" sz="1600" i="1" dirty="0">
                <a:solidFill>
                  <a:schemeClr val="bg1">
                    <a:lumMod val="50000"/>
                  </a:schemeClr>
                </a:solidFill>
              </a:rPr>
              <a:t>What is </a:t>
            </a:r>
            <a:r>
              <a:rPr lang="en-US" sz="1600" dirty="0">
                <a:solidFill>
                  <a:schemeClr val="bg1">
                    <a:lumMod val="50000"/>
                  </a:schemeClr>
                </a:solidFill>
              </a:rPr>
              <a:t>ectopia </a:t>
            </a:r>
            <a:r>
              <a:rPr lang="en-US" sz="1600" dirty="0" err="1">
                <a:solidFill>
                  <a:schemeClr val="bg1">
                    <a:lumMod val="50000"/>
                  </a:schemeClr>
                </a:solidFill>
              </a:rPr>
              <a:t>lentis</a:t>
            </a:r>
            <a:r>
              <a:rPr lang="en-US" sz="1600" i="1" dirty="0">
                <a:solidFill>
                  <a:schemeClr val="bg1">
                    <a:lumMod val="50000"/>
                  </a:schemeClr>
                </a:solidFill>
              </a:rPr>
              <a:t>?</a:t>
            </a:r>
          </a:p>
          <a:p>
            <a:r>
              <a:rPr lang="en-US" sz="1600" dirty="0">
                <a:solidFill>
                  <a:schemeClr val="bg1">
                    <a:lumMod val="50000"/>
                  </a:schemeClr>
                </a:solidFill>
              </a:rPr>
              <a:t>Displacement of the lens from its normal anatomic position</a:t>
            </a:r>
          </a:p>
          <a:p>
            <a:endParaRPr lang="en-US" sz="1600" dirty="0">
              <a:solidFill>
                <a:schemeClr val="bg1">
                  <a:lumMod val="50000"/>
                </a:schemeClr>
              </a:solidFill>
            </a:endParaRPr>
          </a:p>
          <a:p>
            <a:r>
              <a:rPr lang="en-US" sz="1600" i="1" dirty="0">
                <a:solidFill>
                  <a:schemeClr val="bg1">
                    <a:lumMod val="50000"/>
                  </a:schemeClr>
                </a:solidFill>
              </a:rPr>
              <a:t>With regard to lens ‘displacement’—what do the following terms mean?</a:t>
            </a:r>
          </a:p>
          <a:p>
            <a:r>
              <a:rPr lang="en-US" sz="1600" i="1" dirty="0">
                <a:solidFill>
                  <a:schemeClr val="bg1">
                    <a:lumMod val="50000"/>
                  </a:schemeClr>
                </a:solidFill>
              </a:rPr>
              <a:t>--</a:t>
            </a:r>
            <a:r>
              <a:rPr lang="en-US" sz="1600" i="1" dirty="0" err="1">
                <a:solidFill>
                  <a:schemeClr val="bg1">
                    <a:lumMod val="50000"/>
                  </a:schemeClr>
                </a:solidFill>
              </a:rPr>
              <a:t>Sublux</a:t>
            </a:r>
            <a:r>
              <a:rPr lang="en-US" sz="1600" i="1" dirty="0">
                <a:solidFill>
                  <a:schemeClr val="bg1">
                    <a:lumMod val="50000"/>
                  </a:schemeClr>
                </a:solidFill>
              </a:rPr>
              <a:t>(at)ed: </a:t>
            </a:r>
            <a:r>
              <a:rPr lang="en-US" sz="1600" dirty="0">
                <a:solidFill>
                  <a:schemeClr val="bg1">
                    <a:lumMod val="50000"/>
                  </a:schemeClr>
                </a:solidFill>
              </a:rPr>
              <a:t>The lens is partially displaced, but remains in the ‘general area’</a:t>
            </a:r>
          </a:p>
          <a:p>
            <a:r>
              <a:rPr lang="en-US" sz="1600" i="1" dirty="0">
                <a:solidFill>
                  <a:schemeClr val="bg1">
                    <a:lumMod val="50000"/>
                  </a:schemeClr>
                </a:solidFill>
              </a:rPr>
              <a:t>--Lux(at)ed: </a:t>
            </a:r>
            <a:r>
              <a:rPr lang="en-US" sz="1600" dirty="0">
                <a:solidFill>
                  <a:schemeClr val="bg1">
                    <a:lumMod val="50000"/>
                  </a:schemeClr>
                </a:solidFill>
              </a:rPr>
              <a:t>The lens is dislocated—completely removed from the pupillary aperture. All zonular attachments have been disrupted.</a:t>
            </a:r>
          </a:p>
          <a:p>
            <a:endParaRPr lang="en-US" sz="1600" i="1" dirty="0">
              <a:solidFill>
                <a:schemeClr val="bg1">
                  <a:lumMod val="50000"/>
                </a:schemeClr>
              </a:solidFill>
            </a:endParaRPr>
          </a:p>
          <a:p>
            <a:r>
              <a:rPr lang="en-US" sz="1600" i="1" dirty="0">
                <a:solidFill>
                  <a:schemeClr val="bg1">
                    <a:lumMod val="50000"/>
                  </a:schemeClr>
                </a:solidFill>
              </a:rPr>
              <a:t>How does ectopia </a:t>
            </a:r>
            <a:r>
              <a:rPr lang="en-US" sz="1600" i="1" dirty="0" err="1">
                <a:solidFill>
                  <a:schemeClr val="bg1">
                    <a:lumMod val="50000"/>
                  </a:schemeClr>
                </a:solidFill>
              </a:rPr>
              <a:t>lentis</a:t>
            </a:r>
            <a:r>
              <a:rPr lang="en-US" sz="1600" i="1" dirty="0">
                <a:solidFill>
                  <a:schemeClr val="bg1">
                    <a:lumMod val="50000"/>
                  </a:schemeClr>
                </a:solidFill>
              </a:rPr>
              <a:t> lead to pupillary block and ACG?</a:t>
            </a:r>
          </a:p>
          <a:p>
            <a:r>
              <a:rPr lang="en-US" sz="1600" dirty="0">
                <a:solidFill>
                  <a:schemeClr val="bg1">
                    <a:lumMod val="50000"/>
                  </a:schemeClr>
                </a:solidFill>
              </a:rPr>
              <a:t>By allowing the displaced lens to move into and blocks the pupil, producing the pressure gradient, with subsequent iris </a:t>
            </a:r>
            <a:r>
              <a:rPr lang="en-US" sz="1600" dirty="0" err="1">
                <a:solidFill>
                  <a:schemeClr val="bg1">
                    <a:lumMod val="50000"/>
                  </a:schemeClr>
                </a:solidFill>
              </a:rPr>
              <a:t>bombé</a:t>
            </a:r>
            <a:r>
              <a:rPr lang="en-US" sz="1600" dirty="0">
                <a:solidFill>
                  <a:schemeClr val="bg1">
                    <a:lumMod val="50000"/>
                  </a:schemeClr>
                </a:solidFill>
              </a:rPr>
              <a:t> and angle closure</a:t>
            </a:r>
          </a:p>
        </p:txBody>
      </p:sp>
      <p:sp>
        <p:nvSpPr>
          <p:cNvPr id="23" name="TextBox 22">
            <a:extLst>
              <a:ext uri="{FF2B5EF4-FFF2-40B4-BE49-F238E27FC236}">
                <a16:creationId xmlns:a16="http://schemas.microsoft.com/office/drawing/2014/main" id="{798926ED-3FC5-4F3C-B080-E06F6EB1FF50}"/>
              </a:ext>
            </a:extLst>
          </p:cNvPr>
          <p:cNvSpPr txBox="1"/>
          <p:nvPr/>
        </p:nvSpPr>
        <p:spPr>
          <a:xfrm>
            <a:off x="2388280" y="2821634"/>
            <a:ext cx="6541623" cy="1384995"/>
          </a:xfrm>
          <a:prstGeom prst="rect">
            <a:avLst/>
          </a:prstGeom>
          <a:solidFill>
            <a:schemeClr val="accent1">
              <a:lumMod val="40000"/>
              <a:lumOff val="60000"/>
            </a:schemeClr>
          </a:solidFill>
        </p:spPr>
        <p:txBody>
          <a:bodyPr wrap="square" rtlCol="0">
            <a:spAutoFit/>
          </a:bodyPr>
          <a:lstStyle/>
          <a:p>
            <a:r>
              <a:rPr lang="en-US" sz="1400" i="1" dirty="0">
                <a:solidFill>
                  <a:schemeClr val="bg1">
                    <a:lumMod val="65000"/>
                  </a:schemeClr>
                </a:solidFill>
              </a:rPr>
              <a:t>In a few words, how would you describe the shape of a </a:t>
            </a:r>
            <a:r>
              <a:rPr lang="en-US" sz="1400" i="1" dirty="0" err="1">
                <a:solidFill>
                  <a:schemeClr val="bg1">
                    <a:lumMod val="65000"/>
                  </a:schemeClr>
                </a:solidFill>
              </a:rPr>
              <a:t>microspherophakic</a:t>
            </a:r>
            <a:r>
              <a:rPr lang="en-US" sz="1400" i="1" dirty="0">
                <a:solidFill>
                  <a:schemeClr val="bg1">
                    <a:lumMod val="65000"/>
                  </a:schemeClr>
                </a:solidFill>
              </a:rPr>
              <a:t> lens?</a:t>
            </a:r>
          </a:p>
          <a:p>
            <a:r>
              <a:rPr lang="en-US" sz="1400" dirty="0">
                <a:solidFill>
                  <a:schemeClr val="bg1">
                    <a:lumMod val="65000"/>
                  </a:schemeClr>
                </a:solidFill>
              </a:rPr>
              <a:t>The name says it all: the lens is </a:t>
            </a:r>
            <a:r>
              <a:rPr lang="en-US" sz="1400" b="1" u="sng" dirty="0">
                <a:solidFill>
                  <a:schemeClr val="bg1">
                    <a:lumMod val="65000"/>
                  </a:schemeClr>
                </a:solidFill>
              </a:rPr>
              <a:t>small (‘micro’) </a:t>
            </a:r>
            <a:r>
              <a:rPr lang="en-US" sz="1400" u="sng" dirty="0">
                <a:solidFill>
                  <a:schemeClr val="bg1">
                    <a:lumMod val="65000"/>
                  </a:schemeClr>
                </a:solidFill>
              </a:rPr>
              <a:t>and </a:t>
            </a:r>
            <a:r>
              <a:rPr lang="en-US" sz="1400" b="1" u="sng" dirty="0">
                <a:solidFill>
                  <a:schemeClr val="bg1">
                    <a:lumMod val="65000"/>
                  </a:schemeClr>
                </a:solidFill>
              </a:rPr>
              <a:t>round (‘</a:t>
            </a:r>
            <a:r>
              <a:rPr lang="en-US" sz="1400" b="1" u="sng" dirty="0" err="1">
                <a:solidFill>
                  <a:schemeClr val="bg1">
                    <a:lumMod val="65000"/>
                  </a:schemeClr>
                </a:solidFill>
              </a:rPr>
              <a:t>sphero</a:t>
            </a:r>
            <a:r>
              <a:rPr lang="en-US" sz="1400" b="1" u="sng" dirty="0">
                <a:solidFill>
                  <a:schemeClr val="bg1">
                    <a:lumMod val="65000"/>
                  </a:schemeClr>
                </a:solidFill>
              </a:rPr>
              <a:t>’)</a:t>
            </a:r>
          </a:p>
          <a:p>
            <a:endParaRPr lang="en-US" sz="1400" dirty="0">
              <a:solidFill>
                <a:schemeClr val="bg1">
                  <a:lumMod val="65000"/>
                </a:schemeClr>
              </a:solidFill>
            </a:endParaRPr>
          </a:p>
          <a:p>
            <a:r>
              <a:rPr lang="en-US" sz="1400" i="1" dirty="0">
                <a:solidFill>
                  <a:schemeClr val="bg1">
                    <a:lumMod val="65000"/>
                  </a:schemeClr>
                </a:solidFill>
              </a:rPr>
              <a:t>What common slit-lamp observation owes to the lens’ small size?</a:t>
            </a:r>
          </a:p>
          <a:p>
            <a:r>
              <a:rPr lang="en-US" sz="1400" dirty="0">
                <a:solidFill>
                  <a:schemeClr val="bg1">
                    <a:lumMod val="65000"/>
                  </a:schemeClr>
                </a:solidFill>
              </a:rPr>
              <a:t>Typically, the entirety of the lens equator can be seen in the pupillary aperture when the </a:t>
            </a:r>
            <a:r>
              <a:rPr lang="en-US" sz="1400" dirty="0" err="1">
                <a:solidFill>
                  <a:schemeClr val="bg1">
                    <a:lumMod val="65000"/>
                  </a:schemeClr>
                </a:solidFill>
              </a:rPr>
              <a:t>pt</a:t>
            </a:r>
            <a:r>
              <a:rPr lang="en-US" sz="1400" dirty="0">
                <a:solidFill>
                  <a:schemeClr val="bg1">
                    <a:lumMod val="65000"/>
                  </a:schemeClr>
                </a:solidFill>
              </a:rPr>
              <a:t> is widely dilated</a:t>
            </a:r>
          </a:p>
        </p:txBody>
      </p:sp>
      <p:sp>
        <p:nvSpPr>
          <p:cNvPr id="24" name="TextBox 23">
            <a:extLst>
              <a:ext uri="{FF2B5EF4-FFF2-40B4-BE49-F238E27FC236}">
                <a16:creationId xmlns:a16="http://schemas.microsoft.com/office/drawing/2014/main" id="{83DDB5E6-1D51-4892-8706-141024C83CED}"/>
              </a:ext>
            </a:extLst>
          </p:cNvPr>
          <p:cNvSpPr txBox="1"/>
          <p:nvPr/>
        </p:nvSpPr>
        <p:spPr>
          <a:xfrm>
            <a:off x="2424571" y="4316269"/>
            <a:ext cx="6451527" cy="954107"/>
          </a:xfrm>
          <a:prstGeom prst="rect">
            <a:avLst/>
          </a:prstGeom>
          <a:solidFill>
            <a:schemeClr val="accent5">
              <a:lumMod val="75000"/>
            </a:schemeClr>
          </a:solidFill>
        </p:spPr>
        <p:txBody>
          <a:bodyPr wrap="square" rtlCol="0">
            <a:spAutoFit/>
          </a:bodyPr>
          <a:lstStyle/>
          <a:p>
            <a:r>
              <a:rPr lang="en-US" sz="1400" i="1" dirty="0">
                <a:solidFill>
                  <a:schemeClr val="bg1">
                    <a:lumMod val="50000"/>
                  </a:schemeClr>
                </a:solidFill>
              </a:rPr>
              <a:t>Pts with </a:t>
            </a:r>
            <a:r>
              <a:rPr lang="en-US" sz="1400" i="1" dirty="0" err="1">
                <a:solidFill>
                  <a:schemeClr val="bg1">
                    <a:lumMod val="50000"/>
                  </a:schemeClr>
                </a:solidFill>
              </a:rPr>
              <a:t>microspherophakia</a:t>
            </a:r>
            <a:r>
              <a:rPr lang="en-US" sz="1400" i="1" dirty="0">
                <a:solidFill>
                  <a:schemeClr val="bg1">
                    <a:lumMod val="50000"/>
                  </a:schemeClr>
                </a:solidFill>
              </a:rPr>
              <a:t> are almost always high myopes. Why?</a:t>
            </a:r>
          </a:p>
          <a:p>
            <a:r>
              <a:rPr lang="en-US" sz="1400" dirty="0">
                <a:solidFill>
                  <a:schemeClr val="bg1">
                    <a:lumMod val="50000"/>
                  </a:schemeClr>
                </a:solidFill>
              </a:rPr>
              <a:t>Because the lens is small, it has a short radius of curvature. Further, because it is spherical, it is more curved than is a normal lens. </a:t>
            </a:r>
            <a:r>
              <a:rPr lang="en-US" sz="1400" u="sng" dirty="0">
                <a:solidFill>
                  <a:schemeClr val="bg1">
                    <a:lumMod val="50000"/>
                  </a:schemeClr>
                </a:solidFill>
              </a:rPr>
              <a:t>These two factors give the </a:t>
            </a:r>
            <a:r>
              <a:rPr lang="en-US" sz="1400" u="sng" dirty="0" err="1">
                <a:solidFill>
                  <a:schemeClr val="bg1">
                    <a:lumMod val="50000"/>
                  </a:schemeClr>
                </a:solidFill>
              </a:rPr>
              <a:t>m’spheric</a:t>
            </a:r>
            <a:r>
              <a:rPr lang="en-US" sz="1400" u="sng" dirty="0">
                <a:solidFill>
                  <a:schemeClr val="bg1">
                    <a:lumMod val="50000"/>
                  </a:schemeClr>
                </a:solidFill>
              </a:rPr>
              <a:t> lens vastly more converging power than a normal lens possesses.</a:t>
            </a:r>
          </a:p>
        </p:txBody>
      </p:sp>
      <p:sp>
        <p:nvSpPr>
          <p:cNvPr id="25" name="TextBox 24">
            <a:extLst>
              <a:ext uri="{FF2B5EF4-FFF2-40B4-BE49-F238E27FC236}">
                <a16:creationId xmlns:a16="http://schemas.microsoft.com/office/drawing/2014/main" id="{EDF9D533-D64E-40E5-8915-BD96C88905A7}"/>
              </a:ext>
            </a:extLst>
          </p:cNvPr>
          <p:cNvSpPr txBox="1"/>
          <p:nvPr/>
        </p:nvSpPr>
        <p:spPr>
          <a:xfrm>
            <a:off x="2423968" y="3058533"/>
            <a:ext cx="6567632" cy="584775"/>
          </a:xfrm>
          <a:prstGeom prst="rect">
            <a:avLst/>
          </a:prstGeom>
          <a:solidFill>
            <a:srgbClr val="99FF99"/>
          </a:solidFill>
        </p:spPr>
        <p:txBody>
          <a:bodyPr wrap="none" rtlCol="0">
            <a:spAutoFit/>
          </a:bodyPr>
          <a:lstStyle/>
          <a:p>
            <a:r>
              <a:rPr lang="en-US" sz="1600" i="1" dirty="0">
                <a:solidFill>
                  <a:schemeClr val="bg1">
                    <a:lumMod val="65000"/>
                  </a:schemeClr>
                </a:solidFill>
              </a:rPr>
              <a:t>With what condition is </a:t>
            </a:r>
            <a:r>
              <a:rPr lang="en-US" sz="1600" i="1" dirty="0" err="1">
                <a:solidFill>
                  <a:schemeClr val="bg1">
                    <a:lumMod val="65000"/>
                  </a:schemeClr>
                </a:solidFill>
              </a:rPr>
              <a:t>microspherophakia</a:t>
            </a:r>
            <a:r>
              <a:rPr lang="en-US" sz="1600" i="1" dirty="0">
                <a:solidFill>
                  <a:schemeClr val="bg1">
                    <a:lumMod val="65000"/>
                  </a:schemeClr>
                </a:solidFill>
              </a:rPr>
              <a:t> most frequently associated?</a:t>
            </a:r>
          </a:p>
          <a:p>
            <a:r>
              <a:rPr lang="en-US" sz="1600" b="1" dirty="0">
                <a:solidFill>
                  <a:srgbClr val="0000FF"/>
                </a:solidFill>
              </a:rPr>
              <a:t>Weill-Marchesani syndrome</a:t>
            </a:r>
          </a:p>
        </p:txBody>
      </p:sp>
      <p:sp>
        <p:nvSpPr>
          <p:cNvPr id="22" name="Oval 21">
            <a:extLst>
              <a:ext uri="{FF2B5EF4-FFF2-40B4-BE49-F238E27FC236}">
                <a16:creationId xmlns:a16="http://schemas.microsoft.com/office/drawing/2014/main" id="{A8B47573-D3D9-4D47-9E08-BED8FABB2FE0}"/>
              </a:ext>
            </a:extLst>
          </p:cNvPr>
          <p:cNvSpPr/>
          <p:nvPr/>
        </p:nvSpPr>
        <p:spPr>
          <a:xfrm>
            <a:off x="808522" y="3093379"/>
            <a:ext cx="1641452" cy="533397"/>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Oval 2">
            <a:extLst>
              <a:ext uri="{FF2B5EF4-FFF2-40B4-BE49-F238E27FC236}">
                <a16:creationId xmlns:a16="http://schemas.microsoft.com/office/drawing/2014/main" id="{C914562F-331B-441B-9DC7-534C4BCA9A7A}"/>
              </a:ext>
            </a:extLst>
          </p:cNvPr>
          <p:cNvSpPr/>
          <p:nvPr/>
        </p:nvSpPr>
        <p:spPr>
          <a:xfrm>
            <a:off x="2302864" y="3248672"/>
            <a:ext cx="3107336" cy="464126"/>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Text Box 14">
            <a:extLst>
              <a:ext uri="{FF2B5EF4-FFF2-40B4-BE49-F238E27FC236}">
                <a16:creationId xmlns:a16="http://schemas.microsoft.com/office/drawing/2014/main" id="{95AE908A-20F7-48AC-AA43-9B24C7A360C1}"/>
              </a:ext>
            </a:extLst>
          </p:cNvPr>
          <p:cNvSpPr txBox="1">
            <a:spLocks noChangeArrowheads="1"/>
          </p:cNvSpPr>
          <p:nvPr/>
        </p:nvSpPr>
        <p:spPr bwMode="auto">
          <a:xfrm>
            <a:off x="2404693" y="3841183"/>
            <a:ext cx="4579937" cy="1570038"/>
          </a:xfrm>
          <a:prstGeom prst="rect">
            <a:avLst/>
          </a:prstGeom>
          <a:solidFill>
            <a:srgbClr val="FFC000"/>
          </a:solidFill>
          <a:ln w="9525">
            <a:solidFill>
              <a:schemeClr val="tx1"/>
            </a:solidFill>
            <a:miter lim="800000"/>
            <a:headEnd/>
            <a:tailEnd/>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i="1" dirty="0">
                <a:solidFill>
                  <a:srgbClr val="0000FF"/>
                </a:solidFill>
              </a:rPr>
              <a:t>What are the findings in Weill-Marchesani?</a:t>
            </a:r>
          </a:p>
          <a:p>
            <a:pPr eaLnBrk="1" hangingPunct="1">
              <a:spcBef>
                <a:spcPct val="0"/>
              </a:spcBef>
              <a:buClrTx/>
              <a:buSzTx/>
              <a:buFontTx/>
              <a:buNone/>
            </a:pPr>
            <a:r>
              <a:rPr lang="en-US" altLang="en-US" sz="1600" dirty="0">
                <a:solidFill>
                  <a:srgbClr val="0000FF"/>
                </a:solidFill>
              </a:rPr>
              <a:t>Patients with Weill-Marchesani have:</a:t>
            </a:r>
          </a:p>
          <a:p>
            <a:pPr eaLnBrk="1" hangingPunct="1">
              <a:spcBef>
                <a:spcPct val="0"/>
              </a:spcBef>
              <a:buClrTx/>
              <a:buSzTx/>
              <a:buFontTx/>
              <a:buNone/>
            </a:pPr>
            <a:r>
              <a:rPr lang="en-US" altLang="en-US" sz="1600" dirty="0">
                <a:solidFill>
                  <a:srgbClr val="0000FF"/>
                </a:solidFill>
              </a:rPr>
              <a:t>…</a:t>
            </a:r>
            <a:r>
              <a:rPr lang="en-US" altLang="en-US" sz="1600" b="1" dirty="0">
                <a:solidFill>
                  <a:srgbClr val="0000FF"/>
                </a:solidFill>
              </a:rPr>
              <a:t>short</a:t>
            </a:r>
            <a:r>
              <a:rPr lang="en-US" altLang="en-US" sz="1600" dirty="0">
                <a:solidFill>
                  <a:srgbClr val="0000FF"/>
                </a:solidFill>
              </a:rPr>
              <a:t> stature</a:t>
            </a:r>
            <a:r>
              <a:rPr lang="en-US" altLang="en-US" sz="1600" dirty="0">
                <a:solidFill>
                  <a:srgbClr val="FFC000"/>
                </a:solidFill>
              </a:rPr>
              <a:t>	             (</a:t>
            </a:r>
            <a:r>
              <a:rPr lang="en-US" altLang="en-US" sz="1600" b="1" dirty="0">
                <a:solidFill>
                  <a:srgbClr val="FFC000"/>
                </a:solidFill>
              </a:rPr>
              <a:t>Tall</a:t>
            </a:r>
            <a:r>
              <a:rPr lang="en-US" altLang="en-US" sz="1600" dirty="0">
                <a:solidFill>
                  <a:srgbClr val="FFC000"/>
                </a:solidFill>
              </a:rPr>
              <a:t> stature)</a:t>
            </a:r>
          </a:p>
          <a:p>
            <a:pPr eaLnBrk="1" hangingPunct="1">
              <a:spcBef>
                <a:spcPct val="0"/>
              </a:spcBef>
              <a:buClrTx/>
              <a:buSzTx/>
              <a:buFontTx/>
              <a:buNone/>
            </a:pPr>
            <a:r>
              <a:rPr lang="en-US" altLang="en-US" sz="1600" dirty="0">
                <a:solidFill>
                  <a:srgbClr val="0000FF"/>
                </a:solidFill>
              </a:rPr>
              <a:t>…</a:t>
            </a:r>
            <a:r>
              <a:rPr lang="en-US" altLang="en-US" sz="1600" b="1" dirty="0">
                <a:solidFill>
                  <a:srgbClr val="0000FF"/>
                </a:solidFill>
              </a:rPr>
              <a:t>short</a:t>
            </a:r>
            <a:r>
              <a:rPr lang="en-US" altLang="en-US" sz="1600" dirty="0">
                <a:solidFill>
                  <a:srgbClr val="0000FF"/>
                </a:solidFill>
              </a:rPr>
              <a:t> fingers</a:t>
            </a:r>
            <a:r>
              <a:rPr lang="en-US" altLang="en-US" sz="1600" dirty="0">
                <a:solidFill>
                  <a:srgbClr val="FFC000"/>
                </a:solidFill>
              </a:rPr>
              <a:t>	             (</a:t>
            </a:r>
            <a:r>
              <a:rPr lang="en-US" altLang="en-US" sz="1600" b="1" dirty="0">
                <a:solidFill>
                  <a:srgbClr val="FFC000"/>
                </a:solidFill>
              </a:rPr>
              <a:t>Long</a:t>
            </a:r>
            <a:r>
              <a:rPr lang="en-US" altLang="en-US" sz="1600" dirty="0">
                <a:solidFill>
                  <a:srgbClr val="FFC000"/>
                </a:solidFill>
              </a:rPr>
              <a:t> fingers)</a:t>
            </a:r>
          </a:p>
          <a:p>
            <a:pPr eaLnBrk="1" hangingPunct="1">
              <a:spcBef>
                <a:spcPct val="0"/>
              </a:spcBef>
              <a:buClrTx/>
              <a:buSzTx/>
              <a:buFontTx/>
              <a:buNone/>
            </a:pPr>
            <a:r>
              <a:rPr lang="en-US" altLang="en-US" sz="1600" dirty="0">
                <a:solidFill>
                  <a:srgbClr val="0000FF"/>
                </a:solidFill>
              </a:rPr>
              <a:t>…</a:t>
            </a:r>
            <a:r>
              <a:rPr lang="en-US" altLang="en-US" sz="1600" b="1" dirty="0">
                <a:solidFill>
                  <a:srgbClr val="0000FF"/>
                </a:solidFill>
              </a:rPr>
              <a:t>stiff</a:t>
            </a:r>
            <a:r>
              <a:rPr lang="en-US" altLang="en-US" sz="1600" dirty="0">
                <a:solidFill>
                  <a:srgbClr val="0000FF"/>
                </a:solidFill>
              </a:rPr>
              <a:t>    joints                       </a:t>
            </a:r>
            <a:r>
              <a:rPr lang="en-US" altLang="en-US" sz="1600" dirty="0">
                <a:solidFill>
                  <a:srgbClr val="FFC000"/>
                </a:solidFill>
              </a:rPr>
              <a:t>(</a:t>
            </a:r>
            <a:r>
              <a:rPr lang="en-US" altLang="en-US" sz="1600" b="1" dirty="0">
                <a:solidFill>
                  <a:srgbClr val="FFC000"/>
                </a:solidFill>
              </a:rPr>
              <a:t>Lax</a:t>
            </a:r>
            <a:r>
              <a:rPr lang="en-US" altLang="en-US" sz="1600" dirty="0">
                <a:solidFill>
                  <a:srgbClr val="FFC000"/>
                </a:solidFill>
              </a:rPr>
              <a:t> joints)</a:t>
            </a:r>
          </a:p>
          <a:p>
            <a:pPr eaLnBrk="1" hangingPunct="1">
              <a:spcBef>
                <a:spcPct val="0"/>
              </a:spcBef>
              <a:buClrTx/>
              <a:buSzTx/>
              <a:buFontTx/>
              <a:buNone/>
            </a:pPr>
            <a:r>
              <a:rPr lang="en-US" altLang="en-US" sz="1600" dirty="0">
                <a:solidFill>
                  <a:srgbClr val="FFC000"/>
                </a:solidFill>
              </a:rPr>
              <a:t>(Think of it as the opposite of </a:t>
            </a:r>
            <a:r>
              <a:rPr lang="en-US" altLang="en-US" sz="1600" b="1" dirty="0" err="1">
                <a:solidFill>
                  <a:srgbClr val="FFC000"/>
                </a:solidFill>
              </a:rPr>
              <a:t>Marfan</a:t>
            </a:r>
            <a:r>
              <a:rPr lang="en-US" altLang="en-US" sz="1600" dirty="0">
                <a:solidFill>
                  <a:srgbClr val="FFC000"/>
                </a:solidFill>
              </a:rPr>
              <a:t> syndrome)</a:t>
            </a:r>
          </a:p>
        </p:txBody>
      </p:sp>
      <p:sp>
        <p:nvSpPr>
          <p:cNvPr id="29" name="Rectangle 15">
            <a:extLst>
              <a:ext uri="{FF2B5EF4-FFF2-40B4-BE49-F238E27FC236}">
                <a16:creationId xmlns:a16="http://schemas.microsoft.com/office/drawing/2014/main" id="{ED3EE303-BFD5-4507-88B8-A01E8DD03BBD}"/>
              </a:ext>
            </a:extLst>
          </p:cNvPr>
          <p:cNvSpPr>
            <a:spLocks noChangeArrowheads="1"/>
          </p:cNvSpPr>
          <p:nvPr/>
        </p:nvSpPr>
        <p:spPr bwMode="auto">
          <a:xfrm>
            <a:off x="2423968" y="4856370"/>
            <a:ext cx="762000" cy="250825"/>
          </a:xfrm>
          <a:prstGeom prst="rect">
            <a:avLst/>
          </a:prstGeom>
          <a:solidFill>
            <a:srgbClr val="CCFFCC"/>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endParaRPr lang="en-US" altLang="en-US" sz="1800"/>
          </a:p>
        </p:txBody>
      </p:sp>
    </p:spTree>
    <p:extLst>
      <p:ext uri="{BB962C8B-B14F-4D97-AF65-F5344CB8AC3E}">
        <p14:creationId xmlns:p14="http://schemas.microsoft.com/office/powerpoint/2010/main" val="2701638890"/>
      </p:ext>
    </p:extLst>
  </p:cSld>
  <p:clrMapOvr>
    <a:masterClrMapping/>
  </p:clrMapOvr>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014" name="Text Box 6"/>
          <p:cNvSpPr txBox="1">
            <a:spLocks noChangeArrowheads="1"/>
          </p:cNvSpPr>
          <p:nvPr/>
        </p:nvSpPr>
        <p:spPr bwMode="auto">
          <a:xfrm>
            <a:off x="533400" y="2356376"/>
            <a:ext cx="1005403"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t>Lens-</a:t>
            </a:r>
          </a:p>
          <a:p>
            <a:pPr algn="ctr" eaLnBrk="1" hangingPunct="1">
              <a:lnSpc>
                <a:spcPct val="80000"/>
              </a:lnSpc>
              <a:spcBef>
                <a:spcPct val="0"/>
              </a:spcBef>
              <a:buClrTx/>
              <a:buSzTx/>
              <a:buFontTx/>
              <a:buNone/>
            </a:pPr>
            <a:r>
              <a:rPr lang="en-US" altLang="en-US" sz="1800" dirty="0"/>
              <a:t>Induced</a:t>
            </a:r>
          </a:p>
        </p:txBody>
      </p:sp>
      <p:sp>
        <p:nvSpPr>
          <p:cNvPr id="43017" name="Text Box 14"/>
          <p:cNvSpPr txBox="1">
            <a:spLocks noChangeArrowheads="1"/>
          </p:cNvSpPr>
          <p:nvPr/>
        </p:nvSpPr>
        <p:spPr bwMode="auto">
          <a:xfrm>
            <a:off x="3026498" y="2365901"/>
            <a:ext cx="1633781"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Aphakic/</a:t>
            </a:r>
          </a:p>
          <a:p>
            <a:pPr algn="ctr" eaLnBrk="1" hangingPunct="1">
              <a:lnSpc>
                <a:spcPct val="80000"/>
              </a:lnSpc>
              <a:spcBef>
                <a:spcPct val="0"/>
              </a:spcBef>
              <a:buClrTx/>
              <a:buSzTx/>
              <a:buFontTx/>
              <a:buNone/>
            </a:pPr>
            <a:r>
              <a:rPr lang="en-US" altLang="en-US" sz="1800" dirty="0" err="1">
                <a:solidFill>
                  <a:schemeClr val="bg1">
                    <a:lumMod val="75000"/>
                  </a:schemeClr>
                </a:solidFill>
              </a:rPr>
              <a:t>Pseudophakic</a:t>
            </a:r>
            <a:endParaRPr lang="en-US" altLang="en-US" sz="1800" dirty="0">
              <a:solidFill>
                <a:schemeClr val="bg1">
                  <a:lumMod val="75000"/>
                </a:schemeClr>
              </a:solidFill>
            </a:endParaRPr>
          </a:p>
        </p:txBody>
      </p:sp>
      <p:sp>
        <p:nvSpPr>
          <p:cNvPr id="43031" name="Text Box 35"/>
          <p:cNvSpPr txBox="1">
            <a:spLocks noChangeArrowheads="1"/>
          </p:cNvSpPr>
          <p:nvPr/>
        </p:nvSpPr>
        <p:spPr bwMode="auto">
          <a:xfrm>
            <a:off x="1190847" y="1295400"/>
            <a:ext cx="2473754"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t>w/ Pupillary Block</a:t>
            </a:r>
          </a:p>
        </p:txBody>
      </p:sp>
      <p:sp>
        <p:nvSpPr>
          <p:cNvPr id="49" name="Rectangle 2">
            <a:extLst>
              <a:ext uri="{FF2B5EF4-FFF2-40B4-BE49-F238E27FC236}">
                <a16:creationId xmlns:a16="http://schemas.microsoft.com/office/drawing/2014/main" id="{240EE5BF-F7D2-4FC8-A5DD-F6B5423153C6}"/>
              </a:ext>
            </a:extLst>
          </p:cNvPr>
          <p:cNvSpPr>
            <a:spLocks noGrp="1" noChangeArrowheads="1"/>
          </p:cNvSpPr>
          <p:nvPr>
            <p:ph type="title"/>
          </p:nvPr>
        </p:nvSpPr>
        <p:spPr>
          <a:xfrm>
            <a:off x="457200" y="304800"/>
            <a:ext cx="7543800" cy="563562"/>
          </a:xfrm>
        </p:spPr>
        <p:txBody>
          <a:bodyPr/>
          <a:lstStyle/>
          <a:p>
            <a:pPr eaLnBrk="1" hangingPunct="1"/>
            <a:r>
              <a:rPr lang="en-US" altLang="en-US" sz="3500" dirty="0"/>
              <a:t>A</a:t>
            </a:r>
          </a:p>
        </p:txBody>
      </p:sp>
      <p:sp>
        <p:nvSpPr>
          <p:cNvPr id="50" name="TextBox 49">
            <a:extLst>
              <a:ext uri="{FF2B5EF4-FFF2-40B4-BE49-F238E27FC236}">
                <a16:creationId xmlns:a16="http://schemas.microsoft.com/office/drawing/2014/main" id="{CF426230-46C8-405C-9015-99EF57762A2E}"/>
              </a:ext>
            </a:extLst>
          </p:cNvPr>
          <p:cNvSpPr txBox="1"/>
          <p:nvPr/>
        </p:nvSpPr>
        <p:spPr>
          <a:xfrm>
            <a:off x="2259496" y="189094"/>
            <a:ext cx="4607480" cy="400110"/>
          </a:xfrm>
          <a:prstGeom prst="rect">
            <a:avLst/>
          </a:prstGeom>
          <a:solidFill>
            <a:schemeClr val="accent1">
              <a:lumMod val="60000"/>
              <a:lumOff val="40000"/>
            </a:schemeClr>
          </a:solidFill>
        </p:spPr>
        <p:txBody>
          <a:bodyPr wrap="none" rtlCol="0">
            <a:spAutoFit/>
          </a:bodyPr>
          <a:lstStyle/>
          <a:p>
            <a:pPr algn="ctr"/>
            <a:r>
              <a:rPr lang="en-US" sz="2000" b="1" dirty="0"/>
              <a:t>Secondary Angle Closure Glaucoma</a:t>
            </a:r>
          </a:p>
        </p:txBody>
      </p:sp>
      <p:sp>
        <p:nvSpPr>
          <p:cNvPr id="2" name="TextBox 1">
            <a:extLst>
              <a:ext uri="{FF2B5EF4-FFF2-40B4-BE49-F238E27FC236}">
                <a16:creationId xmlns:a16="http://schemas.microsoft.com/office/drawing/2014/main" id="{A7E30BEC-923B-4C9A-A856-BDD0D882F6B8}"/>
              </a:ext>
            </a:extLst>
          </p:cNvPr>
          <p:cNvSpPr txBox="1"/>
          <p:nvPr/>
        </p:nvSpPr>
        <p:spPr>
          <a:xfrm>
            <a:off x="887305" y="2844119"/>
            <a:ext cx="1494320" cy="338554"/>
          </a:xfrm>
          <a:prstGeom prst="rect">
            <a:avLst/>
          </a:prstGeom>
          <a:noFill/>
        </p:spPr>
        <p:txBody>
          <a:bodyPr wrap="none" rtlCol="0">
            <a:spAutoFit/>
          </a:bodyPr>
          <a:lstStyle/>
          <a:p>
            <a:r>
              <a:rPr lang="en-US" sz="1600" dirty="0" err="1">
                <a:solidFill>
                  <a:schemeClr val="bg1">
                    <a:lumMod val="75000"/>
                  </a:schemeClr>
                </a:solidFill>
              </a:rPr>
              <a:t>Phacomorphic</a:t>
            </a:r>
            <a:endParaRPr lang="en-US" sz="1600" dirty="0">
              <a:solidFill>
                <a:schemeClr val="bg1">
                  <a:lumMod val="75000"/>
                </a:schemeClr>
              </a:solidFill>
            </a:endParaRPr>
          </a:p>
        </p:txBody>
      </p:sp>
      <p:sp>
        <p:nvSpPr>
          <p:cNvPr id="51" name="TextBox 50">
            <a:extLst>
              <a:ext uri="{FF2B5EF4-FFF2-40B4-BE49-F238E27FC236}">
                <a16:creationId xmlns:a16="http://schemas.microsoft.com/office/drawing/2014/main" id="{156069D4-340B-4160-A336-EBF73557CEE0}"/>
              </a:ext>
            </a:extLst>
          </p:cNvPr>
          <p:cNvSpPr txBox="1"/>
          <p:nvPr/>
        </p:nvSpPr>
        <p:spPr>
          <a:xfrm>
            <a:off x="884725" y="3175578"/>
            <a:ext cx="1519968" cy="338554"/>
          </a:xfrm>
          <a:prstGeom prst="rect">
            <a:avLst/>
          </a:prstGeom>
          <a:noFill/>
        </p:spPr>
        <p:txBody>
          <a:bodyPr wrap="none" rtlCol="0">
            <a:spAutoFit/>
          </a:bodyPr>
          <a:lstStyle/>
          <a:p>
            <a:r>
              <a:rPr lang="en-US" sz="1600" b="1" dirty="0"/>
              <a:t>Ectopia </a:t>
            </a:r>
            <a:r>
              <a:rPr lang="en-US" sz="1600" b="1" dirty="0" err="1"/>
              <a:t>lentis</a:t>
            </a:r>
            <a:endParaRPr lang="en-US" sz="1600" b="1" dirty="0"/>
          </a:p>
        </p:txBody>
      </p:sp>
      <p:cxnSp>
        <p:nvCxnSpPr>
          <p:cNvPr id="71" name="Straight Connector 70">
            <a:extLst>
              <a:ext uri="{FF2B5EF4-FFF2-40B4-BE49-F238E27FC236}">
                <a16:creationId xmlns:a16="http://schemas.microsoft.com/office/drawing/2014/main" id="{C104938D-BA8D-4E39-9D5F-9EE2012F2F3C}"/>
              </a:ext>
            </a:extLst>
          </p:cNvPr>
          <p:cNvCxnSpPr>
            <a:cxnSpLocks/>
          </p:cNvCxnSpPr>
          <p:nvPr/>
        </p:nvCxnSpPr>
        <p:spPr>
          <a:xfrm flipH="1">
            <a:off x="762665" y="3023488"/>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2A7E4E40-472F-4E50-8A7A-45C10FDD7171}"/>
              </a:ext>
            </a:extLst>
          </p:cNvPr>
          <p:cNvCxnSpPr>
            <a:cxnSpLocks/>
          </p:cNvCxnSpPr>
          <p:nvPr/>
        </p:nvCxnSpPr>
        <p:spPr>
          <a:xfrm flipH="1">
            <a:off x="762665" y="3347853"/>
            <a:ext cx="168274"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C3924889-45B9-4383-9C9E-48F0A9C27AD8}"/>
              </a:ext>
            </a:extLst>
          </p:cNvPr>
          <p:cNvCxnSpPr>
            <a:cxnSpLocks/>
          </p:cNvCxnSpPr>
          <p:nvPr/>
        </p:nvCxnSpPr>
        <p:spPr>
          <a:xfrm flipH="1">
            <a:off x="748719" y="2838976"/>
            <a:ext cx="13947" cy="5088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 name="Straight Arrow Connector 5">
            <a:extLst>
              <a:ext uri="{FF2B5EF4-FFF2-40B4-BE49-F238E27FC236}">
                <a16:creationId xmlns:a16="http://schemas.microsoft.com/office/drawing/2014/main" id="{A3439F0C-5143-461F-8F3C-2E830785DEFC}"/>
              </a:ext>
            </a:extLst>
          </p:cNvPr>
          <p:cNvCxnSpPr>
            <a:stCxn id="50" idx="2"/>
          </p:cNvCxnSpPr>
          <p:nvPr/>
        </p:nvCxnSpPr>
        <p:spPr>
          <a:xfrm flipH="1">
            <a:off x="2971800" y="589204"/>
            <a:ext cx="1591436" cy="706196"/>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6" name="Straight Arrow Connector 25">
            <a:extLst>
              <a:ext uri="{FF2B5EF4-FFF2-40B4-BE49-F238E27FC236}">
                <a16:creationId xmlns:a16="http://schemas.microsoft.com/office/drawing/2014/main" id="{B70E0124-9B84-41A5-8D84-A66B7838A706}"/>
              </a:ext>
            </a:extLst>
          </p:cNvPr>
          <p:cNvCxnSpPr>
            <a:cxnSpLocks/>
          </p:cNvCxnSpPr>
          <p:nvPr/>
        </p:nvCxnSpPr>
        <p:spPr>
          <a:xfrm flipH="1">
            <a:off x="1159539" y="1828800"/>
            <a:ext cx="1290435" cy="478059"/>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8" name="Straight Arrow Connector 27">
            <a:extLst>
              <a:ext uri="{FF2B5EF4-FFF2-40B4-BE49-F238E27FC236}">
                <a16:creationId xmlns:a16="http://schemas.microsoft.com/office/drawing/2014/main" id="{567A4249-5C59-4416-8A8E-1C35913900AB}"/>
              </a:ext>
            </a:extLst>
          </p:cNvPr>
          <p:cNvCxnSpPr>
            <a:cxnSpLocks/>
          </p:cNvCxnSpPr>
          <p:nvPr/>
        </p:nvCxnSpPr>
        <p:spPr>
          <a:xfrm>
            <a:off x="2449973" y="1832208"/>
            <a:ext cx="1268784"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21" name="Straight Arrow Connector 20">
            <a:extLst>
              <a:ext uri="{FF2B5EF4-FFF2-40B4-BE49-F238E27FC236}">
                <a16:creationId xmlns:a16="http://schemas.microsoft.com/office/drawing/2014/main" id="{5E33AEB6-AB6B-4304-B44B-E14BDAECF20A}"/>
              </a:ext>
            </a:extLst>
          </p:cNvPr>
          <p:cNvCxnSpPr>
            <a:cxnSpLocks/>
          </p:cNvCxnSpPr>
          <p:nvPr/>
        </p:nvCxnSpPr>
        <p:spPr>
          <a:xfrm>
            <a:off x="4572000" y="589204"/>
            <a:ext cx="1600200" cy="706196"/>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18" name="Text Box 36">
            <a:extLst>
              <a:ext uri="{FF2B5EF4-FFF2-40B4-BE49-F238E27FC236}">
                <a16:creationId xmlns:a16="http://schemas.microsoft.com/office/drawing/2014/main" id="{362B1808-42BE-4D1C-894B-40BD72FCD11D}"/>
              </a:ext>
            </a:extLst>
          </p:cNvPr>
          <p:cNvSpPr txBox="1">
            <a:spLocks noChangeArrowheads="1"/>
          </p:cNvSpPr>
          <p:nvPr/>
        </p:nvSpPr>
        <p:spPr bwMode="auto">
          <a:xfrm>
            <a:off x="5181600" y="1295400"/>
            <a:ext cx="2630848" cy="430887"/>
          </a:xfrm>
          <a:prstGeom prst="rect">
            <a:avLst/>
          </a:prstGeom>
          <a:noFill/>
          <a:ln w="952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solidFill>
                  <a:schemeClr val="bg1">
                    <a:lumMod val="75000"/>
                  </a:schemeClr>
                </a:solidFill>
              </a:rPr>
              <a:t>w/o Pupillary Block</a:t>
            </a:r>
          </a:p>
        </p:txBody>
      </p:sp>
      <p:sp>
        <p:nvSpPr>
          <p:cNvPr id="19" name="TextBox 18">
            <a:extLst>
              <a:ext uri="{FF2B5EF4-FFF2-40B4-BE49-F238E27FC236}">
                <a16:creationId xmlns:a16="http://schemas.microsoft.com/office/drawing/2014/main" id="{20F14707-6AB2-4CFA-894D-0A3851B594EA}"/>
              </a:ext>
            </a:extLst>
          </p:cNvPr>
          <p:cNvSpPr txBox="1"/>
          <p:nvPr/>
        </p:nvSpPr>
        <p:spPr>
          <a:xfrm>
            <a:off x="381000" y="3581400"/>
            <a:ext cx="7315200" cy="2800767"/>
          </a:xfrm>
          <a:prstGeom prst="rect">
            <a:avLst/>
          </a:prstGeom>
          <a:solidFill>
            <a:srgbClr val="FF99FF"/>
          </a:solidFill>
        </p:spPr>
        <p:txBody>
          <a:bodyPr wrap="square" rtlCol="0">
            <a:spAutoFit/>
          </a:bodyPr>
          <a:lstStyle/>
          <a:p>
            <a:r>
              <a:rPr lang="en-US" sz="1600" i="1" dirty="0">
                <a:solidFill>
                  <a:schemeClr val="bg1">
                    <a:lumMod val="50000"/>
                  </a:schemeClr>
                </a:solidFill>
              </a:rPr>
              <a:t>What is </a:t>
            </a:r>
            <a:r>
              <a:rPr lang="en-US" sz="1600" dirty="0">
                <a:solidFill>
                  <a:schemeClr val="bg1">
                    <a:lumMod val="50000"/>
                  </a:schemeClr>
                </a:solidFill>
              </a:rPr>
              <a:t>ectopia </a:t>
            </a:r>
            <a:r>
              <a:rPr lang="en-US" sz="1600" dirty="0" err="1">
                <a:solidFill>
                  <a:schemeClr val="bg1">
                    <a:lumMod val="50000"/>
                  </a:schemeClr>
                </a:solidFill>
              </a:rPr>
              <a:t>lentis</a:t>
            </a:r>
            <a:r>
              <a:rPr lang="en-US" sz="1600" i="1" dirty="0">
                <a:solidFill>
                  <a:schemeClr val="bg1">
                    <a:lumMod val="50000"/>
                  </a:schemeClr>
                </a:solidFill>
              </a:rPr>
              <a:t>?</a:t>
            </a:r>
          </a:p>
          <a:p>
            <a:r>
              <a:rPr lang="en-US" sz="1600" dirty="0">
                <a:solidFill>
                  <a:schemeClr val="bg1">
                    <a:lumMod val="50000"/>
                  </a:schemeClr>
                </a:solidFill>
              </a:rPr>
              <a:t>Displacement of the lens from its normal anatomic position</a:t>
            </a:r>
          </a:p>
          <a:p>
            <a:endParaRPr lang="en-US" sz="1600" dirty="0">
              <a:solidFill>
                <a:schemeClr val="bg1">
                  <a:lumMod val="50000"/>
                </a:schemeClr>
              </a:solidFill>
            </a:endParaRPr>
          </a:p>
          <a:p>
            <a:r>
              <a:rPr lang="en-US" sz="1600" i="1" dirty="0">
                <a:solidFill>
                  <a:schemeClr val="bg1">
                    <a:lumMod val="50000"/>
                  </a:schemeClr>
                </a:solidFill>
              </a:rPr>
              <a:t>With regard to lens ‘displacement’—what do the following terms mean?</a:t>
            </a:r>
          </a:p>
          <a:p>
            <a:r>
              <a:rPr lang="en-US" sz="1600" i="1" dirty="0">
                <a:solidFill>
                  <a:schemeClr val="bg1">
                    <a:lumMod val="50000"/>
                  </a:schemeClr>
                </a:solidFill>
              </a:rPr>
              <a:t>--</a:t>
            </a:r>
            <a:r>
              <a:rPr lang="en-US" sz="1600" i="1" dirty="0" err="1">
                <a:solidFill>
                  <a:schemeClr val="bg1">
                    <a:lumMod val="50000"/>
                  </a:schemeClr>
                </a:solidFill>
              </a:rPr>
              <a:t>Sublux</a:t>
            </a:r>
            <a:r>
              <a:rPr lang="en-US" sz="1600" i="1" dirty="0">
                <a:solidFill>
                  <a:schemeClr val="bg1">
                    <a:lumMod val="50000"/>
                  </a:schemeClr>
                </a:solidFill>
              </a:rPr>
              <a:t>(at)ed: </a:t>
            </a:r>
            <a:r>
              <a:rPr lang="en-US" sz="1600" dirty="0">
                <a:solidFill>
                  <a:schemeClr val="bg1">
                    <a:lumMod val="50000"/>
                  </a:schemeClr>
                </a:solidFill>
              </a:rPr>
              <a:t>The lens is partially displaced, but remains in the ‘general area’</a:t>
            </a:r>
          </a:p>
          <a:p>
            <a:r>
              <a:rPr lang="en-US" sz="1600" i="1" dirty="0">
                <a:solidFill>
                  <a:schemeClr val="bg1">
                    <a:lumMod val="50000"/>
                  </a:schemeClr>
                </a:solidFill>
              </a:rPr>
              <a:t>--Lux(at)ed: </a:t>
            </a:r>
            <a:r>
              <a:rPr lang="en-US" sz="1600" dirty="0">
                <a:solidFill>
                  <a:schemeClr val="bg1">
                    <a:lumMod val="50000"/>
                  </a:schemeClr>
                </a:solidFill>
              </a:rPr>
              <a:t>The lens is dislocated—completely removed from the pupillary aperture. All zonular attachments have been disrupted.</a:t>
            </a:r>
          </a:p>
          <a:p>
            <a:endParaRPr lang="en-US" sz="1600" i="1" dirty="0">
              <a:solidFill>
                <a:schemeClr val="bg1">
                  <a:lumMod val="50000"/>
                </a:schemeClr>
              </a:solidFill>
            </a:endParaRPr>
          </a:p>
          <a:p>
            <a:r>
              <a:rPr lang="en-US" sz="1600" i="1" dirty="0">
                <a:solidFill>
                  <a:schemeClr val="bg1">
                    <a:lumMod val="50000"/>
                  </a:schemeClr>
                </a:solidFill>
              </a:rPr>
              <a:t>How does ectopia </a:t>
            </a:r>
            <a:r>
              <a:rPr lang="en-US" sz="1600" i="1" dirty="0" err="1">
                <a:solidFill>
                  <a:schemeClr val="bg1">
                    <a:lumMod val="50000"/>
                  </a:schemeClr>
                </a:solidFill>
              </a:rPr>
              <a:t>lentis</a:t>
            </a:r>
            <a:r>
              <a:rPr lang="en-US" sz="1600" i="1" dirty="0">
                <a:solidFill>
                  <a:schemeClr val="bg1">
                    <a:lumMod val="50000"/>
                  </a:schemeClr>
                </a:solidFill>
              </a:rPr>
              <a:t> lead to pupillary block and ACG?</a:t>
            </a:r>
          </a:p>
          <a:p>
            <a:r>
              <a:rPr lang="en-US" sz="1600" dirty="0">
                <a:solidFill>
                  <a:schemeClr val="bg1">
                    <a:lumMod val="50000"/>
                  </a:schemeClr>
                </a:solidFill>
              </a:rPr>
              <a:t>By allowing the displaced lens to move into and blocks the pupil, producing the pressure gradient, with subsequent iris </a:t>
            </a:r>
            <a:r>
              <a:rPr lang="en-US" sz="1600" dirty="0" err="1">
                <a:solidFill>
                  <a:schemeClr val="bg1">
                    <a:lumMod val="50000"/>
                  </a:schemeClr>
                </a:solidFill>
              </a:rPr>
              <a:t>bombé</a:t>
            </a:r>
            <a:r>
              <a:rPr lang="en-US" sz="1600" dirty="0">
                <a:solidFill>
                  <a:schemeClr val="bg1">
                    <a:lumMod val="50000"/>
                  </a:schemeClr>
                </a:solidFill>
              </a:rPr>
              <a:t> and angle closure</a:t>
            </a:r>
          </a:p>
        </p:txBody>
      </p:sp>
      <p:sp>
        <p:nvSpPr>
          <p:cNvPr id="23" name="TextBox 22">
            <a:extLst>
              <a:ext uri="{FF2B5EF4-FFF2-40B4-BE49-F238E27FC236}">
                <a16:creationId xmlns:a16="http://schemas.microsoft.com/office/drawing/2014/main" id="{798926ED-3FC5-4F3C-B080-E06F6EB1FF50}"/>
              </a:ext>
            </a:extLst>
          </p:cNvPr>
          <p:cNvSpPr txBox="1"/>
          <p:nvPr/>
        </p:nvSpPr>
        <p:spPr>
          <a:xfrm>
            <a:off x="2388280" y="2821634"/>
            <a:ext cx="6541623" cy="1384995"/>
          </a:xfrm>
          <a:prstGeom prst="rect">
            <a:avLst/>
          </a:prstGeom>
          <a:solidFill>
            <a:schemeClr val="accent1">
              <a:lumMod val="40000"/>
              <a:lumOff val="60000"/>
            </a:schemeClr>
          </a:solidFill>
        </p:spPr>
        <p:txBody>
          <a:bodyPr wrap="square" rtlCol="0">
            <a:spAutoFit/>
          </a:bodyPr>
          <a:lstStyle/>
          <a:p>
            <a:r>
              <a:rPr lang="en-US" sz="1400" i="1" dirty="0">
                <a:solidFill>
                  <a:schemeClr val="bg1">
                    <a:lumMod val="65000"/>
                  </a:schemeClr>
                </a:solidFill>
              </a:rPr>
              <a:t>In a few words, how would you describe the shape of a </a:t>
            </a:r>
            <a:r>
              <a:rPr lang="en-US" sz="1400" i="1" dirty="0" err="1">
                <a:solidFill>
                  <a:schemeClr val="bg1">
                    <a:lumMod val="65000"/>
                  </a:schemeClr>
                </a:solidFill>
              </a:rPr>
              <a:t>microspherophakic</a:t>
            </a:r>
            <a:r>
              <a:rPr lang="en-US" sz="1400" i="1" dirty="0">
                <a:solidFill>
                  <a:schemeClr val="bg1">
                    <a:lumMod val="65000"/>
                  </a:schemeClr>
                </a:solidFill>
              </a:rPr>
              <a:t> lens?</a:t>
            </a:r>
          </a:p>
          <a:p>
            <a:r>
              <a:rPr lang="en-US" sz="1400" dirty="0">
                <a:solidFill>
                  <a:schemeClr val="bg1">
                    <a:lumMod val="65000"/>
                  </a:schemeClr>
                </a:solidFill>
              </a:rPr>
              <a:t>The name says it all: the lens is </a:t>
            </a:r>
            <a:r>
              <a:rPr lang="en-US" sz="1400" b="1" u="sng" dirty="0">
                <a:solidFill>
                  <a:schemeClr val="bg1">
                    <a:lumMod val="65000"/>
                  </a:schemeClr>
                </a:solidFill>
              </a:rPr>
              <a:t>small (‘micro’) </a:t>
            </a:r>
            <a:r>
              <a:rPr lang="en-US" sz="1400" u="sng" dirty="0">
                <a:solidFill>
                  <a:schemeClr val="bg1">
                    <a:lumMod val="65000"/>
                  </a:schemeClr>
                </a:solidFill>
              </a:rPr>
              <a:t>and </a:t>
            </a:r>
            <a:r>
              <a:rPr lang="en-US" sz="1400" b="1" u="sng" dirty="0">
                <a:solidFill>
                  <a:schemeClr val="bg1">
                    <a:lumMod val="65000"/>
                  </a:schemeClr>
                </a:solidFill>
              </a:rPr>
              <a:t>round (‘</a:t>
            </a:r>
            <a:r>
              <a:rPr lang="en-US" sz="1400" b="1" u="sng" dirty="0" err="1">
                <a:solidFill>
                  <a:schemeClr val="bg1">
                    <a:lumMod val="65000"/>
                  </a:schemeClr>
                </a:solidFill>
              </a:rPr>
              <a:t>sphero</a:t>
            </a:r>
            <a:r>
              <a:rPr lang="en-US" sz="1400" b="1" u="sng" dirty="0">
                <a:solidFill>
                  <a:schemeClr val="bg1">
                    <a:lumMod val="65000"/>
                  </a:schemeClr>
                </a:solidFill>
              </a:rPr>
              <a:t>’)</a:t>
            </a:r>
          </a:p>
          <a:p>
            <a:endParaRPr lang="en-US" sz="1400" dirty="0">
              <a:solidFill>
                <a:schemeClr val="bg1">
                  <a:lumMod val="65000"/>
                </a:schemeClr>
              </a:solidFill>
            </a:endParaRPr>
          </a:p>
          <a:p>
            <a:r>
              <a:rPr lang="en-US" sz="1400" i="1" dirty="0">
                <a:solidFill>
                  <a:schemeClr val="bg1">
                    <a:lumMod val="65000"/>
                  </a:schemeClr>
                </a:solidFill>
              </a:rPr>
              <a:t>What common slit-lamp observation owes to the lens’ small size?</a:t>
            </a:r>
          </a:p>
          <a:p>
            <a:r>
              <a:rPr lang="en-US" sz="1400" dirty="0">
                <a:solidFill>
                  <a:schemeClr val="bg1">
                    <a:lumMod val="65000"/>
                  </a:schemeClr>
                </a:solidFill>
              </a:rPr>
              <a:t>Typically, the entirety of the lens equator can be seen in the pupillary aperture when the </a:t>
            </a:r>
            <a:r>
              <a:rPr lang="en-US" sz="1400" dirty="0" err="1">
                <a:solidFill>
                  <a:schemeClr val="bg1">
                    <a:lumMod val="65000"/>
                  </a:schemeClr>
                </a:solidFill>
              </a:rPr>
              <a:t>pt</a:t>
            </a:r>
            <a:r>
              <a:rPr lang="en-US" sz="1400" dirty="0">
                <a:solidFill>
                  <a:schemeClr val="bg1">
                    <a:lumMod val="65000"/>
                  </a:schemeClr>
                </a:solidFill>
              </a:rPr>
              <a:t> is widely dilated</a:t>
            </a:r>
          </a:p>
        </p:txBody>
      </p:sp>
      <p:sp>
        <p:nvSpPr>
          <p:cNvPr id="24" name="TextBox 23">
            <a:extLst>
              <a:ext uri="{FF2B5EF4-FFF2-40B4-BE49-F238E27FC236}">
                <a16:creationId xmlns:a16="http://schemas.microsoft.com/office/drawing/2014/main" id="{83DDB5E6-1D51-4892-8706-141024C83CED}"/>
              </a:ext>
            </a:extLst>
          </p:cNvPr>
          <p:cNvSpPr txBox="1"/>
          <p:nvPr/>
        </p:nvSpPr>
        <p:spPr>
          <a:xfrm>
            <a:off x="2424571" y="4316269"/>
            <a:ext cx="6451527" cy="954107"/>
          </a:xfrm>
          <a:prstGeom prst="rect">
            <a:avLst/>
          </a:prstGeom>
          <a:solidFill>
            <a:schemeClr val="accent5">
              <a:lumMod val="75000"/>
            </a:schemeClr>
          </a:solidFill>
        </p:spPr>
        <p:txBody>
          <a:bodyPr wrap="square" rtlCol="0">
            <a:spAutoFit/>
          </a:bodyPr>
          <a:lstStyle/>
          <a:p>
            <a:r>
              <a:rPr lang="en-US" sz="1400" i="1" dirty="0">
                <a:solidFill>
                  <a:schemeClr val="bg1">
                    <a:lumMod val="50000"/>
                  </a:schemeClr>
                </a:solidFill>
              </a:rPr>
              <a:t>Pts with </a:t>
            </a:r>
            <a:r>
              <a:rPr lang="en-US" sz="1400" i="1" dirty="0" err="1">
                <a:solidFill>
                  <a:schemeClr val="bg1">
                    <a:lumMod val="50000"/>
                  </a:schemeClr>
                </a:solidFill>
              </a:rPr>
              <a:t>microspherophakia</a:t>
            </a:r>
            <a:r>
              <a:rPr lang="en-US" sz="1400" i="1" dirty="0">
                <a:solidFill>
                  <a:schemeClr val="bg1">
                    <a:lumMod val="50000"/>
                  </a:schemeClr>
                </a:solidFill>
              </a:rPr>
              <a:t> are almost always high myopes. Why?</a:t>
            </a:r>
          </a:p>
          <a:p>
            <a:r>
              <a:rPr lang="en-US" sz="1400" dirty="0">
                <a:solidFill>
                  <a:schemeClr val="bg1">
                    <a:lumMod val="50000"/>
                  </a:schemeClr>
                </a:solidFill>
              </a:rPr>
              <a:t>Because the lens is small, it has a short radius of curvature. Further, because it is spherical, it is more curved than is a normal lens. </a:t>
            </a:r>
            <a:r>
              <a:rPr lang="en-US" sz="1400" u="sng" dirty="0">
                <a:solidFill>
                  <a:schemeClr val="bg1">
                    <a:lumMod val="50000"/>
                  </a:schemeClr>
                </a:solidFill>
              </a:rPr>
              <a:t>These two factors give the </a:t>
            </a:r>
            <a:r>
              <a:rPr lang="en-US" sz="1400" u="sng" dirty="0" err="1">
                <a:solidFill>
                  <a:schemeClr val="bg1">
                    <a:lumMod val="50000"/>
                  </a:schemeClr>
                </a:solidFill>
              </a:rPr>
              <a:t>m’spheric</a:t>
            </a:r>
            <a:r>
              <a:rPr lang="en-US" sz="1400" u="sng" dirty="0">
                <a:solidFill>
                  <a:schemeClr val="bg1">
                    <a:lumMod val="50000"/>
                  </a:schemeClr>
                </a:solidFill>
              </a:rPr>
              <a:t> lens vastly more converging power than a normal lens possesses.</a:t>
            </a:r>
          </a:p>
        </p:txBody>
      </p:sp>
      <p:sp>
        <p:nvSpPr>
          <p:cNvPr id="25" name="TextBox 24">
            <a:extLst>
              <a:ext uri="{FF2B5EF4-FFF2-40B4-BE49-F238E27FC236}">
                <a16:creationId xmlns:a16="http://schemas.microsoft.com/office/drawing/2014/main" id="{EDF9D533-D64E-40E5-8915-BD96C88905A7}"/>
              </a:ext>
            </a:extLst>
          </p:cNvPr>
          <p:cNvSpPr txBox="1"/>
          <p:nvPr/>
        </p:nvSpPr>
        <p:spPr>
          <a:xfrm>
            <a:off x="2423968" y="3058533"/>
            <a:ext cx="6567632" cy="584775"/>
          </a:xfrm>
          <a:prstGeom prst="rect">
            <a:avLst/>
          </a:prstGeom>
          <a:solidFill>
            <a:srgbClr val="99FF99"/>
          </a:solidFill>
        </p:spPr>
        <p:txBody>
          <a:bodyPr wrap="none" rtlCol="0">
            <a:spAutoFit/>
          </a:bodyPr>
          <a:lstStyle/>
          <a:p>
            <a:r>
              <a:rPr lang="en-US" sz="1600" i="1" dirty="0">
                <a:solidFill>
                  <a:schemeClr val="bg1">
                    <a:lumMod val="65000"/>
                  </a:schemeClr>
                </a:solidFill>
              </a:rPr>
              <a:t>With what condition is </a:t>
            </a:r>
            <a:r>
              <a:rPr lang="en-US" sz="1600" i="1" dirty="0" err="1">
                <a:solidFill>
                  <a:schemeClr val="bg1">
                    <a:lumMod val="65000"/>
                  </a:schemeClr>
                </a:solidFill>
              </a:rPr>
              <a:t>microspherophakia</a:t>
            </a:r>
            <a:r>
              <a:rPr lang="en-US" sz="1600" i="1" dirty="0">
                <a:solidFill>
                  <a:schemeClr val="bg1">
                    <a:lumMod val="65000"/>
                  </a:schemeClr>
                </a:solidFill>
              </a:rPr>
              <a:t> most frequently associated?</a:t>
            </a:r>
          </a:p>
          <a:p>
            <a:r>
              <a:rPr lang="en-US" sz="1600" b="1" dirty="0">
                <a:solidFill>
                  <a:srgbClr val="0000FF"/>
                </a:solidFill>
              </a:rPr>
              <a:t>Weill-Marchesani syndrome</a:t>
            </a:r>
          </a:p>
        </p:txBody>
      </p:sp>
      <p:sp>
        <p:nvSpPr>
          <p:cNvPr id="22" name="Oval 21">
            <a:extLst>
              <a:ext uri="{FF2B5EF4-FFF2-40B4-BE49-F238E27FC236}">
                <a16:creationId xmlns:a16="http://schemas.microsoft.com/office/drawing/2014/main" id="{A8B47573-D3D9-4D47-9E08-BED8FABB2FE0}"/>
              </a:ext>
            </a:extLst>
          </p:cNvPr>
          <p:cNvSpPr/>
          <p:nvPr/>
        </p:nvSpPr>
        <p:spPr>
          <a:xfrm>
            <a:off x="808522" y="3093379"/>
            <a:ext cx="1641452" cy="533397"/>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Oval 2">
            <a:extLst>
              <a:ext uri="{FF2B5EF4-FFF2-40B4-BE49-F238E27FC236}">
                <a16:creationId xmlns:a16="http://schemas.microsoft.com/office/drawing/2014/main" id="{C914562F-331B-441B-9DC7-534C4BCA9A7A}"/>
              </a:ext>
            </a:extLst>
          </p:cNvPr>
          <p:cNvSpPr/>
          <p:nvPr/>
        </p:nvSpPr>
        <p:spPr>
          <a:xfrm>
            <a:off x="2302864" y="3248672"/>
            <a:ext cx="3107336" cy="464126"/>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Text Box 14">
            <a:extLst>
              <a:ext uri="{FF2B5EF4-FFF2-40B4-BE49-F238E27FC236}">
                <a16:creationId xmlns:a16="http://schemas.microsoft.com/office/drawing/2014/main" id="{95AE908A-20F7-48AC-AA43-9B24C7A360C1}"/>
              </a:ext>
            </a:extLst>
          </p:cNvPr>
          <p:cNvSpPr txBox="1">
            <a:spLocks noChangeArrowheads="1"/>
          </p:cNvSpPr>
          <p:nvPr/>
        </p:nvSpPr>
        <p:spPr bwMode="auto">
          <a:xfrm>
            <a:off x="2404693" y="3841183"/>
            <a:ext cx="4579937" cy="1570038"/>
          </a:xfrm>
          <a:prstGeom prst="rect">
            <a:avLst/>
          </a:prstGeom>
          <a:solidFill>
            <a:srgbClr val="FFC000"/>
          </a:solidFill>
          <a:ln w="9525">
            <a:solidFill>
              <a:schemeClr val="tx1"/>
            </a:solidFill>
            <a:miter lim="800000"/>
            <a:headEnd/>
            <a:tailEnd/>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i="1" dirty="0">
                <a:solidFill>
                  <a:srgbClr val="0000FF"/>
                </a:solidFill>
              </a:rPr>
              <a:t>What are the findings in Weill-Marchesani?</a:t>
            </a:r>
          </a:p>
          <a:p>
            <a:pPr eaLnBrk="1" hangingPunct="1">
              <a:spcBef>
                <a:spcPct val="0"/>
              </a:spcBef>
              <a:buClrTx/>
              <a:buSzTx/>
              <a:buFontTx/>
              <a:buNone/>
            </a:pPr>
            <a:r>
              <a:rPr lang="en-US" altLang="en-US" sz="1600" dirty="0">
                <a:solidFill>
                  <a:srgbClr val="0000FF"/>
                </a:solidFill>
              </a:rPr>
              <a:t>Patients with Weill-Marchesani have:</a:t>
            </a:r>
          </a:p>
          <a:p>
            <a:pPr eaLnBrk="1" hangingPunct="1">
              <a:spcBef>
                <a:spcPct val="0"/>
              </a:spcBef>
              <a:buClrTx/>
              <a:buSzTx/>
              <a:buFontTx/>
              <a:buNone/>
            </a:pPr>
            <a:r>
              <a:rPr lang="en-US" altLang="en-US" sz="1600" dirty="0">
                <a:solidFill>
                  <a:srgbClr val="0000FF"/>
                </a:solidFill>
              </a:rPr>
              <a:t>…</a:t>
            </a:r>
            <a:r>
              <a:rPr lang="en-US" altLang="en-US" sz="1600" b="1" dirty="0">
                <a:solidFill>
                  <a:srgbClr val="0000FF"/>
                </a:solidFill>
              </a:rPr>
              <a:t>short</a:t>
            </a:r>
            <a:r>
              <a:rPr lang="en-US" altLang="en-US" sz="1600" dirty="0">
                <a:solidFill>
                  <a:srgbClr val="0000FF"/>
                </a:solidFill>
              </a:rPr>
              <a:t> stature</a:t>
            </a:r>
            <a:r>
              <a:rPr lang="en-US" altLang="en-US" sz="1600" dirty="0">
                <a:solidFill>
                  <a:srgbClr val="FFC000"/>
                </a:solidFill>
              </a:rPr>
              <a:t>	             (</a:t>
            </a:r>
            <a:r>
              <a:rPr lang="en-US" altLang="en-US" sz="1600" b="1" dirty="0">
                <a:solidFill>
                  <a:srgbClr val="FFC000"/>
                </a:solidFill>
              </a:rPr>
              <a:t>Tall</a:t>
            </a:r>
            <a:r>
              <a:rPr lang="en-US" altLang="en-US" sz="1600" dirty="0">
                <a:solidFill>
                  <a:srgbClr val="FFC000"/>
                </a:solidFill>
              </a:rPr>
              <a:t> stature)</a:t>
            </a:r>
          </a:p>
          <a:p>
            <a:pPr eaLnBrk="1" hangingPunct="1">
              <a:spcBef>
                <a:spcPct val="0"/>
              </a:spcBef>
              <a:buClrTx/>
              <a:buSzTx/>
              <a:buFontTx/>
              <a:buNone/>
            </a:pPr>
            <a:r>
              <a:rPr lang="en-US" altLang="en-US" sz="1600" dirty="0">
                <a:solidFill>
                  <a:srgbClr val="0000FF"/>
                </a:solidFill>
              </a:rPr>
              <a:t>…</a:t>
            </a:r>
            <a:r>
              <a:rPr lang="en-US" altLang="en-US" sz="1600" b="1" dirty="0">
                <a:solidFill>
                  <a:srgbClr val="0000FF"/>
                </a:solidFill>
              </a:rPr>
              <a:t>short</a:t>
            </a:r>
            <a:r>
              <a:rPr lang="en-US" altLang="en-US" sz="1600" dirty="0">
                <a:solidFill>
                  <a:srgbClr val="0000FF"/>
                </a:solidFill>
              </a:rPr>
              <a:t> fingers</a:t>
            </a:r>
            <a:r>
              <a:rPr lang="en-US" altLang="en-US" sz="1600" dirty="0">
                <a:solidFill>
                  <a:srgbClr val="FFC000"/>
                </a:solidFill>
              </a:rPr>
              <a:t>	             (</a:t>
            </a:r>
            <a:r>
              <a:rPr lang="en-US" altLang="en-US" sz="1600" b="1" dirty="0">
                <a:solidFill>
                  <a:srgbClr val="FFC000"/>
                </a:solidFill>
              </a:rPr>
              <a:t>Long</a:t>
            </a:r>
            <a:r>
              <a:rPr lang="en-US" altLang="en-US" sz="1600" dirty="0">
                <a:solidFill>
                  <a:srgbClr val="FFC000"/>
                </a:solidFill>
              </a:rPr>
              <a:t> fingers)</a:t>
            </a:r>
          </a:p>
          <a:p>
            <a:pPr eaLnBrk="1" hangingPunct="1">
              <a:spcBef>
                <a:spcPct val="0"/>
              </a:spcBef>
              <a:buClrTx/>
              <a:buSzTx/>
              <a:buFontTx/>
              <a:buNone/>
            </a:pPr>
            <a:r>
              <a:rPr lang="en-US" altLang="en-US" sz="1600" dirty="0">
                <a:solidFill>
                  <a:srgbClr val="0000FF"/>
                </a:solidFill>
              </a:rPr>
              <a:t>…</a:t>
            </a:r>
            <a:r>
              <a:rPr lang="en-US" altLang="en-US" sz="1600" b="1" dirty="0">
                <a:solidFill>
                  <a:srgbClr val="0000FF"/>
                </a:solidFill>
              </a:rPr>
              <a:t>stiff</a:t>
            </a:r>
            <a:r>
              <a:rPr lang="en-US" altLang="en-US" sz="1600" dirty="0">
                <a:solidFill>
                  <a:srgbClr val="0000FF"/>
                </a:solidFill>
              </a:rPr>
              <a:t>    joints                       </a:t>
            </a:r>
            <a:r>
              <a:rPr lang="en-US" altLang="en-US" sz="1600" dirty="0">
                <a:solidFill>
                  <a:srgbClr val="FFC000"/>
                </a:solidFill>
              </a:rPr>
              <a:t>(</a:t>
            </a:r>
            <a:r>
              <a:rPr lang="en-US" altLang="en-US" sz="1600" b="1" dirty="0">
                <a:solidFill>
                  <a:srgbClr val="FFC000"/>
                </a:solidFill>
              </a:rPr>
              <a:t>Lax</a:t>
            </a:r>
            <a:r>
              <a:rPr lang="en-US" altLang="en-US" sz="1600" dirty="0">
                <a:solidFill>
                  <a:srgbClr val="FFC000"/>
                </a:solidFill>
              </a:rPr>
              <a:t> joints)</a:t>
            </a:r>
          </a:p>
          <a:p>
            <a:pPr eaLnBrk="1" hangingPunct="1">
              <a:spcBef>
                <a:spcPct val="0"/>
              </a:spcBef>
              <a:buClrTx/>
              <a:buSzTx/>
              <a:buFontTx/>
              <a:buNone/>
            </a:pPr>
            <a:r>
              <a:rPr lang="en-US" altLang="en-US" sz="1600" dirty="0">
                <a:solidFill>
                  <a:srgbClr val="FFC000"/>
                </a:solidFill>
              </a:rPr>
              <a:t>(Think of it as the opposite of </a:t>
            </a:r>
            <a:r>
              <a:rPr lang="en-US" altLang="en-US" sz="1600" b="1" dirty="0" err="1">
                <a:solidFill>
                  <a:srgbClr val="FFC000"/>
                </a:solidFill>
              </a:rPr>
              <a:t>Marfan</a:t>
            </a:r>
            <a:r>
              <a:rPr lang="en-US" altLang="en-US" sz="1600" dirty="0">
                <a:solidFill>
                  <a:srgbClr val="FFC000"/>
                </a:solidFill>
              </a:rPr>
              <a:t> syndrome)</a:t>
            </a:r>
          </a:p>
        </p:txBody>
      </p:sp>
    </p:spTree>
    <p:extLst>
      <p:ext uri="{BB962C8B-B14F-4D97-AF65-F5344CB8AC3E}">
        <p14:creationId xmlns:p14="http://schemas.microsoft.com/office/powerpoint/2010/main" val="385738106"/>
      </p:ext>
    </p:extLst>
  </p:cSld>
  <p:clrMapOvr>
    <a:masterClrMapping/>
  </p:clrMapOvr>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014" name="Text Box 6"/>
          <p:cNvSpPr txBox="1">
            <a:spLocks noChangeArrowheads="1"/>
          </p:cNvSpPr>
          <p:nvPr/>
        </p:nvSpPr>
        <p:spPr bwMode="auto">
          <a:xfrm>
            <a:off x="533400" y="2356376"/>
            <a:ext cx="1005403"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t>Lens-</a:t>
            </a:r>
          </a:p>
          <a:p>
            <a:pPr algn="ctr" eaLnBrk="1" hangingPunct="1">
              <a:lnSpc>
                <a:spcPct val="80000"/>
              </a:lnSpc>
              <a:spcBef>
                <a:spcPct val="0"/>
              </a:spcBef>
              <a:buClrTx/>
              <a:buSzTx/>
              <a:buFontTx/>
              <a:buNone/>
            </a:pPr>
            <a:r>
              <a:rPr lang="en-US" altLang="en-US" sz="1800" dirty="0"/>
              <a:t>Induced</a:t>
            </a:r>
          </a:p>
        </p:txBody>
      </p:sp>
      <p:sp>
        <p:nvSpPr>
          <p:cNvPr id="43017" name="Text Box 14"/>
          <p:cNvSpPr txBox="1">
            <a:spLocks noChangeArrowheads="1"/>
          </p:cNvSpPr>
          <p:nvPr/>
        </p:nvSpPr>
        <p:spPr bwMode="auto">
          <a:xfrm>
            <a:off x="3026498" y="2365901"/>
            <a:ext cx="1633781"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Aphakic/</a:t>
            </a:r>
          </a:p>
          <a:p>
            <a:pPr algn="ctr" eaLnBrk="1" hangingPunct="1">
              <a:lnSpc>
                <a:spcPct val="80000"/>
              </a:lnSpc>
              <a:spcBef>
                <a:spcPct val="0"/>
              </a:spcBef>
              <a:buClrTx/>
              <a:buSzTx/>
              <a:buFontTx/>
              <a:buNone/>
            </a:pPr>
            <a:r>
              <a:rPr lang="en-US" altLang="en-US" sz="1800" dirty="0" err="1">
                <a:solidFill>
                  <a:schemeClr val="bg1">
                    <a:lumMod val="75000"/>
                  </a:schemeClr>
                </a:solidFill>
              </a:rPr>
              <a:t>Pseudophakic</a:t>
            </a:r>
            <a:endParaRPr lang="en-US" altLang="en-US" sz="1800" dirty="0">
              <a:solidFill>
                <a:schemeClr val="bg1">
                  <a:lumMod val="75000"/>
                </a:schemeClr>
              </a:solidFill>
            </a:endParaRPr>
          </a:p>
        </p:txBody>
      </p:sp>
      <p:sp>
        <p:nvSpPr>
          <p:cNvPr id="43031" name="Text Box 35"/>
          <p:cNvSpPr txBox="1">
            <a:spLocks noChangeArrowheads="1"/>
          </p:cNvSpPr>
          <p:nvPr/>
        </p:nvSpPr>
        <p:spPr bwMode="auto">
          <a:xfrm>
            <a:off x="1190847" y="1295400"/>
            <a:ext cx="2473754"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t>w/ Pupillary Block</a:t>
            </a:r>
          </a:p>
        </p:txBody>
      </p:sp>
      <p:sp>
        <p:nvSpPr>
          <p:cNvPr id="49" name="Rectangle 2">
            <a:extLst>
              <a:ext uri="{FF2B5EF4-FFF2-40B4-BE49-F238E27FC236}">
                <a16:creationId xmlns:a16="http://schemas.microsoft.com/office/drawing/2014/main" id="{240EE5BF-F7D2-4FC8-A5DD-F6B5423153C6}"/>
              </a:ext>
            </a:extLst>
          </p:cNvPr>
          <p:cNvSpPr>
            <a:spLocks noGrp="1" noChangeArrowheads="1"/>
          </p:cNvSpPr>
          <p:nvPr>
            <p:ph type="title"/>
          </p:nvPr>
        </p:nvSpPr>
        <p:spPr>
          <a:xfrm>
            <a:off x="457200" y="304800"/>
            <a:ext cx="7543800" cy="563562"/>
          </a:xfrm>
        </p:spPr>
        <p:txBody>
          <a:bodyPr/>
          <a:lstStyle/>
          <a:p>
            <a:pPr eaLnBrk="1" hangingPunct="1"/>
            <a:r>
              <a:rPr lang="en-US" altLang="en-US" sz="3500" dirty="0"/>
              <a:t>Q</a:t>
            </a:r>
          </a:p>
        </p:txBody>
      </p:sp>
      <p:sp>
        <p:nvSpPr>
          <p:cNvPr id="50" name="TextBox 49">
            <a:extLst>
              <a:ext uri="{FF2B5EF4-FFF2-40B4-BE49-F238E27FC236}">
                <a16:creationId xmlns:a16="http://schemas.microsoft.com/office/drawing/2014/main" id="{CF426230-46C8-405C-9015-99EF57762A2E}"/>
              </a:ext>
            </a:extLst>
          </p:cNvPr>
          <p:cNvSpPr txBox="1"/>
          <p:nvPr/>
        </p:nvSpPr>
        <p:spPr>
          <a:xfrm>
            <a:off x="2259496" y="189094"/>
            <a:ext cx="4607480" cy="400110"/>
          </a:xfrm>
          <a:prstGeom prst="rect">
            <a:avLst/>
          </a:prstGeom>
          <a:solidFill>
            <a:schemeClr val="accent1">
              <a:lumMod val="60000"/>
              <a:lumOff val="40000"/>
            </a:schemeClr>
          </a:solidFill>
        </p:spPr>
        <p:txBody>
          <a:bodyPr wrap="none" rtlCol="0">
            <a:spAutoFit/>
          </a:bodyPr>
          <a:lstStyle/>
          <a:p>
            <a:pPr algn="ctr"/>
            <a:r>
              <a:rPr lang="en-US" sz="2000" b="1" dirty="0"/>
              <a:t>Secondary Angle Closure Glaucoma</a:t>
            </a:r>
          </a:p>
        </p:txBody>
      </p:sp>
      <p:sp>
        <p:nvSpPr>
          <p:cNvPr id="2" name="TextBox 1">
            <a:extLst>
              <a:ext uri="{FF2B5EF4-FFF2-40B4-BE49-F238E27FC236}">
                <a16:creationId xmlns:a16="http://schemas.microsoft.com/office/drawing/2014/main" id="{A7E30BEC-923B-4C9A-A856-BDD0D882F6B8}"/>
              </a:ext>
            </a:extLst>
          </p:cNvPr>
          <p:cNvSpPr txBox="1"/>
          <p:nvPr/>
        </p:nvSpPr>
        <p:spPr>
          <a:xfrm>
            <a:off x="887305" y="2844119"/>
            <a:ext cx="1494320" cy="338554"/>
          </a:xfrm>
          <a:prstGeom prst="rect">
            <a:avLst/>
          </a:prstGeom>
          <a:noFill/>
        </p:spPr>
        <p:txBody>
          <a:bodyPr wrap="none" rtlCol="0">
            <a:spAutoFit/>
          </a:bodyPr>
          <a:lstStyle/>
          <a:p>
            <a:r>
              <a:rPr lang="en-US" sz="1600" dirty="0" err="1">
                <a:solidFill>
                  <a:schemeClr val="bg1">
                    <a:lumMod val="75000"/>
                  </a:schemeClr>
                </a:solidFill>
              </a:rPr>
              <a:t>Phacomorphic</a:t>
            </a:r>
            <a:endParaRPr lang="en-US" sz="1600" dirty="0">
              <a:solidFill>
                <a:schemeClr val="bg1">
                  <a:lumMod val="75000"/>
                </a:schemeClr>
              </a:solidFill>
            </a:endParaRPr>
          </a:p>
        </p:txBody>
      </p:sp>
      <p:sp>
        <p:nvSpPr>
          <p:cNvPr id="51" name="TextBox 50">
            <a:extLst>
              <a:ext uri="{FF2B5EF4-FFF2-40B4-BE49-F238E27FC236}">
                <a16:creationId xmlns:a16="http://schemas.microsoft.com/office/drawing/2014/main" id="{156069D4-340B-4160-A336-EBF73557CEE0}"/>
              </a:ext>
            </a:extLst>
          </p:cNvPr>
          <p:cNvSpPr txBox="1"/>
          <p:nvPr/>
        </p:nvSpPr>
        <p:spPr>
          <a:xfrm>
            <a:off x="884725" y="3175578"/>
            <a:ext cx="1519968" cy="338554"/>
          </a:xfrm>
          <a:prstGeom prst="rect">
            <a:avLst/>
          </a:prstGeom>
          <a:noFill/>
        </p:spPr>
        <p:txBody>
          <a:bodyPr wrap="none" rtlCol="0">
            <a:spAutoFit/>
          </a:bodyPr>
          <a:lstStyle/>
          <a:p>
            <a:r>
              <a:rPr lang="en-US" sz="1600" b="1" dirty="0"/>
              <a:t>Ectopia </a:t>
            </a:r>
            <a:r>
              <a:rPr lang="en-US" sz="1600" b="1" dirty="0" err="1"/>
              <a:t>lentis</a:t>
            </a:r>
            <a:endParaRPr lang="en-US" sz="1600" b="1" dirty="0"/>
          </a:p>
        </p:txBody>
      </p:sp>
      <p:cxnSp>
        <p:nvCxnSpPr>
          <p:cNvPr id="71" name="Straight Connector 70">
            <a:extLst>
              <a:ext uri="{FF2B5EF4-FFF2-40B4-BE49-F238E27FC236}">
                <a16:creationId xmlns:a16="http://schemas.microsoft.com/office/drawing/2014/main" id="{C104938D-BA8D-4E39-9D5F-9EE2012F2F3C}"/>
              </a:ext>
            </a:extLst>
          </p:cNvPr>
          <p:cNvCxnSpPr>
            <a:cxnSpLocks/>
          </p:cNvCxnSpPr>
          <p:nvPr/>
        </p:nvCxnSpPr>
        <p:spPr>
          <a:xfrm flipH="1">
            <a:off x="762665" y="3023488"/>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2A7E4E40-472F-4E50-8A7A-45C10FDD7171}"/>
              </a:ext>
            </a:extLst>
          </p:cNvPr>
          <p:cNvCxnSpPr>
            <a:cxnSpLocks/>
          </p:cNvCxnSpPr>
          <p:nvPr/>
        </p:nvCxnSpPr>
        <p:spPr>
          <a:xfrm flipH="1">
            <a:off x="762665" y="3347853"/>
            <a:ext cx="168274"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C3924889-45B9-4383-9C9E-48F0A9C27AD8}"/>
              </a:ext>
            </a:extLst>
          </p:cNvPr>
          <p:cNvCxnSpPr>
            <a:cxnSpLocks/>
          </p:cNvCxnSpPr>
          <p:nvPr/>
        </p:nvCxnSpPr>
        <p:spPr>
          <a:xfrm flipH="1">
            <a:off x="748719" y="2838976"/>
            <a:ext cx="13947" cy="5088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 name="Straight Arrow Connector 5">
            <a:extLst>
              <a:ext uri="{FF2B5EF4-FFF2-40B4-BE49-F238E27FC236}">
                <a16:creationId xmlns:a16="http://schemas.microsoft.com/office/drawing/2014/main" id="{A3439F0C-5143-461F-8F3C-2E830785DEFC}"/>
              </a:ext>
            </a:extLst>
          </p:cNvPr>
          <p:cNvCxnSpPr>
            <a:stCxn id="50" idx="2"/>
          </p:cNvCxnSpPr>
          <p:nvPr/>
        </p:nvCxnSpPr>
        <p:spPr>
          <a:xfrm flipH="1">
            <a:off x="2971800" y="589204"/>
            <a:ext cx="1591436" cy="706196"/>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6" name="Straight Arrow Connector 25">
            <a:extLst>
              <a:ext uri="{FF2B5EF4-FFF2-40B4-BE49-F238E27FC236}">
                <a16:creationId xmlns:a16="http://schemas.microsoft.com/office/drawing/2014/main" id="{B70E0124-9B84-41A5-8D84-A66B7838A706}"/>
              </a:ext>
            </a:extLst>
          </p:cNvPr>
          <p:cNvCxnSpPr>
            <a:cxnSpLocks/>
          </p:cNvCxnSpPr>
          <p:nvPr/>
        </p:nvCxnSpPr>
        <p:spPr>
          <a:xfrm flipH="1">
            <a:off x="1159539" y="1828800"/>
            <a:ext cx="1290435" cy="478059"/>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8" name="Straight Arrow Connector 27">
            <a:extLst>
              <a:ext uri="{FF2B5EF4-FFF2-40B4-BE49-F238E27FC236}">
                <a16:creationId xmlns:a16="http://schemas.microsoft.com/office/drawing/2014/main" id="{567A4249-5C59-4416-8A8E-1C35913900AB}"/>
              </a:ext>
            </a:extLst>
          </p:cNvPr>
          <p:cNvCxnSpPr>
            <a:cxnSpLocks/>
          </p:cNvCxnSpPr>
          <p:nvPr/>
        </p:nvCxnSpPr>
        <p:spPr>
          <a:xfrm>
            <a:off x="2449973" y="1832208"/>
            <a:ext cx="1268784"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21" name="Straight Arrow Connector 20">
            <a:extLst>
              <a:ext uri="{FF2B5EF4-FFF2-40B4-BE49-F238E27FC236}">
                <a16:creationId xmlns:a16="http://schemas.microsoft.com/office/drawing/2014/main" id="{5E33AEB6-AB6B-4304-B44B-E14BDAECF20A}"/>
              </a:ext>
            </a:extLst>
          </p:cNvPr>
          <p:cNvCxnSpPr>
            <a:cxnSpLocks/>
          </p:cNvCxnSpPr>
          <p:nvPr/>
        </p:nvCxnSpPr>
        <p:spPr>
          <a:xfrm>
            <a:off x="4572000" y="589204"/>
            <a:ext cx="1600200" cy="706196"/>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18" name="Text Box 36">
            <a:extLst>
              <a:ext uri="{FF2B5EF4-FFF2-40B4-BE49-F238E27FC236}">
                <a16:creationId xmlns:a16="http://schemas.microsoft.com/office/drawing/2014/main" id="{362B1808-42BE-4D1C-894B-40BD72FCD11D}"/>
              </a:ext>
            </a:extLst>
          </p:cNvPr>
          <p:cNvSpPr txBox="1">
            <a:spLocks noChangeArrowheads="1"/>
          </p:cNvSpPr>
          <p:nvPr/>
        </p:nvSpPr>
        <p:spPr bwMode="auto">
          <a:xfrm>
            <a:off x="5181600" y="1295400"/>
            <a:ext cx="2630848" cy="430887"/>
          </a:xfrm>
          <a:prstGeom prst="rect">
            <a:avLst/>
          </a:prstGeom>
          <a:noFill/>
          <a:ln w="952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solidFill>
                  <a:schemeClr val="bg1">
                    <a:lumMod val="75000"/>
                  </a:schemeClr>
                </a:solidFill>
              </a:rPr>
              <a:t>w/o Pupillary Block</a:t>
            </a:r>
          </a:p>
        </p:txBody>
      </p:sp>
      <p:sp>
        <p:nvSpPr>
          <p:cNvPr id="19" name="TextBox 18">
            <a:extLst>
              <a:ext uri="{FF2B5EF4-FFF2-40B4-BE49-F238E27FC236}">
                <a16:creationId xmlns:a16="http://schemas.microsoft.com/office/drawing/2014/main" id="{20F14707-6AB2-4CFA-894D-0A3851B594EA}"/>
              </a:ext>
            </a:extLst>
          </p:cNvPr>
          <p:cNvSpPr txBox="1"/>
          <p:nvPr/>
        </p:nvSpPr>
        <p:spPr>
          <a:xfrm>
            <a:off x="381000" y="3581400"/>
            <a:ext cx="7315200" cy="2800767"/>
          </a:xfrm>
          <a:prstGeom prst="rect">
            <a:avLst/>
          </a:prstGeom>
          <a:solidFill>
            <a:srgbClr val="FF99FF"/>
          </a:solidFill>
        </p:spPr>
        <p:txBody>
          <a:bodyPr wrap="square" rtlCol="0">
            <a:spAutoFit/>
          </a:bodyPr>
          <a:lstStyle/>
          <a:p>
            <a:r>
              <a:rPr lang="en-US" sz="1600" i="1" dirty="0">
                <a:solidFill>
                  <a:schemeClr val="bg1">
                    <a:lumMod val="50000"/>
                  </a:schemeClr>
                </a:solidFill>
              </a:rPr>
              <a:t>What is </a:t>
            </a:r>
            <a:r>
              <a:rPr lang="en-US" sz="1600" dirty="0">
                <a:solidFill>
                  <a:schemeClr val="bg1">
                    <a:lumMod val="50000"/>
                  </a:schemeClr>
                </a:solidFill>
              </a:rPr>
              <a:t>ectopia </a:t>
            </a:r>
            <a:r>
              <a:rPr lang="en-US" sz="1600" dirty="0" err="1">
                <a:solidFill>
                  <a:schemeClr val="bg1">
                    <a:lumMod val="50000"/>
                  </a:schemeClr>
                </a:solidFill>
              </a:rPr>
              <a:t>lentis</a:t>
            </a:r>
            <a:r>
              <a:rPr lang="en-US" sz="1600" i="1" dirty="0">
                <a:solidFill>
                  <a:schemeClr val="bg1">
                    <a:lumMod val="50000"/>
                  </a:schemeClr>
                </a:solidFill>
              </a:rPr>
              <a:t>?</a:t>
            </a:r>
          </a:p>
          <a:p>
            <a:r>
              <a:rPr lang="en-US" sz="1600" dirty="0">
                <a:solidFill>
                  <a:schemeClr val="bg1">
                    <a:lumMod val="50000"/>
                  </a:schemeClr>
                </a:solidFill>
              </a:rPr>
              <a:t>Displacement of the lens from its normal anatomic position</a:t>
            </a:r>
          </a:p>
          <a:p>
            <a:endParaRPr lang="en-US" sz="1600" dirty="0">
              <a:solidFill>
                <a:schemeClr val="bg1">
                  <a:lumMod val="50000"/>
                </a:schemeClr>
              </a:solidFill>
            </a:endParaRPr>
          </a:p>
          <a:p>
            <a:r>
              <a:rPr lang="en-US" sz="1600" i="1" dirty="0">
                <a:solidFill>
                  <a:schemeClr val="bg1">
                    <a:lumMod val="50000"/>
                  </a:schemeClr>
                </a:solidFill>
              </a:rPr>
              <a:t>With regard to lens ‘displacement’—what do the following terms mean?</a:t>
            </a:r>
          </a:p>
          <a:p>
            <a:r>
              <a:rPr lang="en-US" sz="1600" i="1" dirty="0">
                <a:solidFill>
                  <a:schemeClr val="bg1">
                    <a:lumMod val="50000"/>
                  </a:schemeClr>
                </a:solidFill>
              </a:rPr>
              <a:t>--</a:t>
            </a:r>
            <a:r>
              <a:rPr lang="en-US" sz="1600" i="1" dirty="0" err="1">
                <a:solidFill>
                  <a:schemeClr val="bg1">
                    <a:lumMod val="50000"/>
                  </a:schemeClr>
                </a:solidFill>
              </a:rPr>
              <a:t>Sublux</a:t>
            </a:r>
            <a:r>
              <a:rPr lang="en-US" sz="1600" i="1" dirty="0">
                <a:solidFill>
                  <a:schemeClr val="bg1">
                    <a:lumMod val="50000"/>
                  </a:schemeClr>
                </a:solidFill>
              </a:rPr>
              <a:t>(at)ed: </a:t>
            </a:r>
            <a:r>
              <a:rPr lang="en-US" sz="1600" dirty="0">
                <a:solidFill>
                  <a:schemeClr val="bg1">
                    <a:lumMod val="50000"/>
                  </a:schemeClr>
                </a:solidFill>
              </a:rPr>
              <a:t>The lens is partially displaced, but remains in the ‘general area’</a:t>
            </a:r>
          </a:p>
          <a:p>
            <a:r>
              <a:rPr lang="en-US" sz="1600" i="1" dirty="0">
                <a:solidFill>
                  <a:schemeClr val="bg1">
                    <a:lumMod val="50000"/>
                  </a:schemeClr>
                </a:solidFill>
              </a:rPr>
              <a:t>--Lux(at)ed: </a:t>
            </a:r>
            <a:r>
              <a:rPr lang="en-US" sz="1600" dirty="0">
                <a:solidFill>
                  <a:schemeClr val="bg1">
                    <a:lumMod val="50000"/>
                  </a:schemeClr>
                </a:solidFill>
              </a:rPr>
              <a:t>The lens is dislocated—completely removed from the pupillary aperture. All zonular attachments have been disrupted.</a:t>
            </a:r>
          </a:p>
          <a:p>
            <a:endParaRPr lang="en-US" sz="1600" i="1" dirty="0">
              <a:solidFill>
                <a:schemeClr val="bg1">
                  <a:lumMod val="50000"/>
                </a:schemeClr>
              </a:solidFill>
            </a:endParaRPr>
          </a:p>
          <a:p>
            <a:r>
              <a:rPr lang="en-US" sz="1600" i="1" dirty="0">
                <a:solidFill>
                  <a:schemeClr val="bg1">
                    <a:lumMod val="50000"/>
                  </a:schemeClr>
                </a:solidFill>
              </a:rPr>
              <a:t>How does ectopia </a:t>
            </a:r>
            <a:r>
              <a:rPr lang="en-US" sz="1600" i="1" dirty="0" err="1">
                <a:solidFill>
                  <a:schemeClr val="bg1">
                    <a:lumMod val="50000"/>
                  </a:schemeClr>
                </a:solidFill>
              </a:rPr>
              <a:t>lentis</a:t>
            </a:r>
            <a:r>
              <a:rPr lang="en-US" sz="1600" i="1" dirty="0">
                <a:solidFill>
                  <a:schemeClr val="bg1">
                    <a:lumMod val="50000"/>
                  </a:schemeClr>
                </a:solidFill>
              </a:rPr>
              <a:t> lead to pupillary block and ACG?</a:t>
            </a:r>
          </a:p>
          <a:p>
            <a:r>
              <a:rPr lang="en-US" sz="1600" dirty="0">
                <a:solidFill>
                  <a:schemeClr val="bg1">
                    <a:lumMod val="50000"/>
                  </a:schemeClr>
                </a:solidFill>
              </a:rPr>
              <a:t>By allowing the displaced lens to move into and blocks the pupil, producing the pressure gradient, with subsequent iris </a:t>
            </a:r>
            <a:r>
              <a:rPr lang="en-US" sz="1600" dirty="0" err="1">
                <a:solidFill>
                  <a:schemeClr val="bg1">
                    <a:lumMod val="50000"/>
                  </a:schemeClr>
                </a:solidFill>
              </a:rPr>
              <a:t>bombé</a:t>
            </a:r>
            <a:r>
              <a:rPr lang="en-US" sz="1600" dirty="0">
                <a:solidFill>
                  <a:schemeClr val="bg1">
                    <a:lumMod val="50000"/>
                  </a:schemeClr>
                </a:solidFill>
              </a:rPr>
              <a:t> and angle closure</a:t>
            </a:r>
          </a:p>
        </p:txBody>
      </p:sp>
      <p:sp>
        <p:nvSpPr>
          <p:cNvPr id="23" name="TextBox 22">
            <a:extLst>
              <a:ext uri="{FF2B5EF4-FFF2-40B4-BE49-F238E27FC236}">
                <a16:creationId xmlns:a16="http://schemas.microsoft.com/office/drawing/2014/main" id="{798926ED-3FC5-4F3C-B080-E06F6EB1FF50}"/>
              </a:ext>
            </a:extLst>
          </p:cNvPr>
          <p:cNvSpPr txBox="1"/>
          <p:nvPr/>
        </p:nvSpPr>
        <p:spPr>
          <a:xfrm>
            <a:off x="2388280" y="2821634"/>
            <a:ext cx="6541623" cy="1384995"/>
          </a:xfrm>
          <a:prstGeom prst="rect">
            <a:avLst/>
          </a:prstGeom>
          <a:solidFill>
            <a:schemeClr val="accent1">
              <a:lumMod val="40000"/>
              <a:lumOff val="60000"/>
            </a:schemeClr>
          </a:solidFill>
        </p:spPr>
        <p:txBody>
          <a:bodyPr wrap="square" rtlCol="0">
            <a:spAutoFit/>
          </a:bodyPr>
          <a:lstStyle/>
          <a:p>
            <a:r>
              <a:rPr lang="en-US" sz="1400" i="1" dirty="0">
                <a:solidFill>
                  <a:schemeClr val="bg1">
                    <a:lumMod val="65000"/>
                  </a:schemeClr>
                </a:solidFill>
              </a:rPr>
              <a:t>In a few words, how would you describe the shape of a </a:t>
            </a:r>
            <a:r>
              <a:rPr lang="en-US" sz="1400" i="1" dirty="0" err="1">
                <a:solidFill>
                  <a:schemeClr val="bg1">
                    <a:lumMod val="65000"/>
                  </a:schemeClr>
                </a:solidFill>
              </a:rPr>
              <a:t>microspherophakic</a:t>
            </a:r>
            <a:r>
              <a:rPr lang="en-US" sz="1400" i="1" dirty="0">
                <a:solidFill>
                  <a:schemeClr val="bg1">
                    <a:lumMod val="65000"/>
                  </a:schemeClr>
                </a:solidFill>
              </a:rPr>
              <a:t> lens?</a:t>
            </a:r>
          </a:p>
          <a:p>
            <a:r>
              <a:rPr lang="en-US" sz="1400" dirty="0">
                <a:solidFill>
                  <a:schemeClr val="bg1">
                    <a:lumMod val="65000"/>
                  </a:schemeClr>
                </a:solidFill>
              </a:rPr>
              <a:t>The name says it all: the lens is </a:t>
            </a:r>
            <a:r>
              <a:rPr lang="en-US" sz="1400" b="1" u="sng" dirty="0">
                <a:solidFill>
                  <a:schemeClr val="bg1">
                    <a:lumMod val="65000"/>
                  </a:schemeClr>
                </a:solidFill>
              </a:rPr>
              <a:t>small (‘micro’) </a:t>
            </a:r>
            <a:r>
              <a:rPr lang="en-US" sz="1400" u="sng" dirty="0">
                <a:solidFill>
                  <a:schemeClr val="bg1">
                    <a:lumMod val="65000"/>
                  </a:schemeClr>
                </a:solidFill>
              </a:rPr>
              <a:t>and </a:t>
            </a:r>
            <a:r>
              <a:rPr lang="en-US" sz="1400" b="1" u="sng" dirty="0">
                <a:solidFill>
                  <a:schemeClr val="bg1">
                    <a:lumMod val="65000"/>
                  </a:schemeClr>
                </a:solidFill>
              </a:rPr>
              <a:t>round (‘</a:t>
            </a:r>
            <a:r>
              <a:rPr lang="en-US" sz="1400" b="1" u="sng" dirty="0" err="1">
                <a:solidFill>
                  <a:schemeClr val="bg1">
                    <a:lumMod val="65000"/>
                  </a:schemeClr>
                </a:solidFill>
              </a:rPr>
              <a:t>sphero</a:t>
            </a:r>
            <a:r>
              <a:rPr lang="en-US" sz="1400" b="1" u="sng" dirty="0">
                <a:solidFill>
                  <a:schemeClr val="bg1">
                    <a:lumMod val="65000"/>
                  </a:schemeClr>
                </a:solidFill>
              </a:rPr>
              <a:t>’)</a:t>
            </a:r>
          </a:p>
          <a:p>
            <a:endParaRPr lang="en-US" sz="1400" dirty="0">
              <a:solidFill>
                <a:schemeClr val="bg1">
                  <a:lumMod val="65000"/>
                </a:schemeClr>
              </a:solidFill>
            </a:endParaRPr>
          </a:p>
          <a:p>
            <a:r>
              <a:rPr lang="en-US" sz="1400" i="1" dirty="0">
                <a:solidFill>
                  <a:schemeClr val="bg1">
                    <a:lumMod val="65000"/>
                  </a:schemeClr>
                </a:solidFill>
              </a:rPr>
              <a:t>What common slit-lamp observation owes to the lens’ small size?</a:t>
            </a:r>
          </a:p>
          <a:p>
            <a:r>
              <a:rPr lang="en-US" sz="1400" dirty="0">
                <a:solidFill>
                  <a:schemeClr val="bg1">
                    <a:lumMod val="65000"/>
                  </a:schemeClr>
                </a:solidFill>
              </a:rPr>
              <a:t>Typically, the entirety of the lens equator can be seen in the pupillary aperture when the </a:t>
            </a:r>
            <a:r>
              <a:rPr lang="en-US" sz="1400" dirty="0" err="1">
                <a:solidFill>
                  <a:schemeClr val="bg1">
                    <a:lumMod val="65000"/>
                  </a:schemeClr>
                </a:solidFill>
              </a:rPr>
              <a:t>pt</a:t>
            </a:r>
            <a:r>
              <a:rPr lang="en-US" sz="1400" dirty="0">
                <a:solidFill>
                  <a:schemeClr val="bg1">
                    <a:lumMod val="65000"/>
                  </a:schemeClr>
                </a:solidFill>
              </a:rPr>
              <a:t> is widely dilated</a:t>
            </a:r>
          </a:p>
        </p:txBody>
      </p:sp>
      <p:sp>
        <p:nvSpPr>
          <p:cNvPr id="24" name="TextBox 23">
            <a:extLst>
              <a:ext uri="{FF2B5EF4-FFF2-40B4-BE49-F238E27FC236}">
                <a16:creationId xmlns:a16="http://schemas.microsoft.com/office/drawing/2014/main" id="{83DDB5E6-1D51-4892-8706-141024C83CED}"/>
              </a:ext>
            </a:extLst>
          </p:cNvPr>
          <p:cNvSpPr txBox="1"/>
          <p:nvPr/>
        </p:nvSpPr>
        <p:spPr>
          <a:xfrm>
            <a:off x="2424571" y="4316269"/>
            <a:ext cx="6451527" cy="954107"/>
          </a:xfrm>
          <a:prstGeom prst="rect">
            <a:avLst/>
          </a:prstGeom>
          <a:solidFill>
            <a:schemeClr val="accent5">
              <a:lumMod val="75000"/>
            </a:schemeClr>
          </a:solidFill>
        </p:spPr>
        <p:txBody>
          <a:bodyPr wrap="square" rtlCol="0">
            <a:spAutoFit/>
          </a:bodyPr>
          <a:lstStyle/>
          <a:p>
            <a:r>
              <a:rPr lang="en-US" sz="1400" i="1" dirty="0">
                <a:solidFill>
                  <a:schemeClr val="bg1">
                    <a:lumMod val="50000"/>
                  </a:schemeClr>
                </a:solidFill>
              </a:rPr>
              <a:t>Pts with </a:t>
            </a:r>
            <a:r>
              <a:rPr lang="en-US" sz="1400" i="1" dirty="0" err="1">
                <a:solidFill>
                  <a:schemeClr val="bg1">
                    <a:lumMod val="50000"/>
                  </a:schemeClr>
                </a:solidFill>
              </a:rPr>
              <a:t>microspherophakia</a:t>
            </a:r>
            <a:r>
              <a:rPr lang="en-US" sz="1400" i="1" dirty="0">
                <a:solidFill>
                  <a:schemeClr val="bg1">
                    <a:lumMod val="50000"/>
                  </a:schemeClr>
                </a:solidFill>
              </a:rPr>
              <a:t> are almost always high myopes. Why?</a:t>
            </a:r>
          </a:p>
          <a:p>
            <a:r>
              <a:rPr lang="en-US" sz="1400" dirty="0">
                <a:solidFill>
                  <a:schemeClr val="bg1">
                    <a:lumMod val="50000"/>
                  </a:schemeClr>
                </a:solidFill>
              </a:rPr>
              <a:t>Because the lens is small, it has a short radius of curvature. Further, because it is spherical, it is more curved than is a normal lens. </a:t>
            </a:r>
            <a:r>
              <a:rPr lang="en-US" sz="1400" u="sng" dirty="0">
                <a:solidFill>
                  <a:schemeClr val="bg1">
                    <a:lumMod val="50000"/>
                  </a:schemeClr>
                </a:solidFill>
              </a:rPr>
              <a:t>These two factors give the </a:t>
            </a:r>
            <a:r>
              <a:rPr lang="en-US" sz="1400" u="sng" dirty="0" err="1">
                <a:solidFill>
                  <a:schemeClr val="bg1">
                    <a:lumMod val="50000"/>
                  </a:schemeClr>
                </a:solidFill>
              </a:rPr>
              <a:t>m’spheric</a:t>
            </a:r>
            <a:r>
              <a:rPr lang="en-US" sz="1400" u="sng" dirty="0">
                <a:solidFill>
                  <a:schemeClr val="bg1">
                    <a:lumMod val="50000"/>
                  </a:schemeClr>
                </a:solidFill>
              </a:rPr>
              <a:t> lens vastly more converging power than a normal lens possesses.</a:t>
            </a:r>
          </a:p>
        </p:txBody>
      </p:sp>
      <p:sp>
        <p:nvSpPr>
          <p:cNvPr id="25" name="TextBox 24">
            <a:extLst>
              <a:ext uri="{FF2B5EF4-FFF2-40B4-BE49-F238E27FC236}">
                <a16:creationId xmlns:a16="http://schemas.microsoft.com/office/drawing/2014/main" id="{EDF9D533-D64E-40E5-8915-BD96C88905A7}"/>
              </a:ext>
            </a:extLst>
          </p:cNvPr>
          <p:cNvSpPr txBox="1"/>
          <p:nvPr/>
        </p:nvSpPr>
        <p:spPr>
          <a:xfrm>
            <a:off x="2423968" y="3058533"/>
            <a:ext cx="6567632" cy="584775"/>
          </a:xfrm>
          <a:prstGeom prst="rect">
            <a:avLst/>
          </a:prstGeom>
          <a:solidFill>
            <a:srgbClr val="99FF99"/>
          </a:solidFill>
        </p:spPr>
        <p:txBody>
          <a:bodyPr wrap="none" rtlCol="0">
            <a:spAutoFit/>
          </a:bodyPr>
          <a:lstStyle/>
          <a:p>
            <a:r>
              <a:rPr lang="en-US" sz="1600" i="1" dirty="0">
                <a:solidFill>
                  <a:schemeClr val="bg1">
                    <a:lumMod val="65000"/>
                  </a:schemeClr>
                </a:solidFill>
              </a:rPr>
              <a:t>With what condition is </a:t>
            </a:r>
            <a:r>
              <a:rPr lang="en-US" sz="1600" i="1" dirty="0" err="1">
                <a:solidFill>
                  <a:schemeClr val="bg1">
                    <a:lumMod val="65000"/>
                  </a:schemeClr>
                </a:solidFill>
              </a:rPr>
              <a:t>microspherophakia</a:t>
            </a:r>
            <a:r>
              <a:rPr lang="en-US" sz="1600" i="1" dirty="0">
                <a:solidFill>
                  <a:schemeClr val="bg1">
                    <a:lumMod val="65000"/>
                  </a:schemeClr>
                </a:solidFill>
              </a:rPr>
              <a:t> most frequently associated?</a:t>
            </a:r>
          </a:p>
          <a:p>
            <a:r>
              <a:rPr lang="en-US" sz="1600" b="1" dirty="0">
                <a:solidFill>
                  <a:srgbClr val="0000FF"/>
                </a:solidFill>
              </a:rPr>
              <a:t>Weill-Marchesani syndrome</a:t>
            </a:r>
          </a:p>
        </p:txBody>
      </p:sp>
      <p:sp>
        <p:nvSpPr>
          <p:cNvPr id="22" name="Oval 21">
            <a:extLst>
              <a:ext uri="{FF2B5EF4-FFF2-40B4-BE49-F238E27FC236}">
                <a16:creationId xmlns:a16="http://schemas.microsoft.com/office/drawing/2014/main" id="{A8B47573-D3D9-4D47-9E08-BED8FABB2FE0}"/>
              </a:ext>
            </a:extLst>
          </p:cNvPr>
          <p:cNvSpPr/>
          <p:nvPr/>
        </p:nvSpPr>
        <p:spPr>
          <a:xfrm>
            <a:off x="808522" y="3093379"/>
            <a:ext cx="1641452" cy="533397"/>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Oval 2">
            <a:extLst>
              <a:ext uri="{FF2B5EF4-FFF2-40B4-BE49-F238E27FC236}">
                <a16:creationId xmlns:a16="http://schemas.microsoft.com/office/drawing/2014/main" id="{C914562F-331B-441B-9DC7-534C4BCA9A7A}"/>
              </a:ext>
            </a:extLst>
          </p:cNvPr>
          <p:cNvSpPr/>
          <p:nvPr/>
        </p:nvSpPr>
        <p:spPr>
          <a:xfrm>
            <a:off x="2302864" y="3248672"/>
            <a:ext cx="3107336" cy="464126"/>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Text Box 14">
            <a:extLst>
              <a:ext uri="{FF2B5EF4-FFF2-40B4-BE49-F238E27FC236}">
                <a16:creationId xmlns:a16="http://schemas.microsoft.com/office/drawing/2014/main" id="{95AE908A-20F7-48AC-AA43-9B24C7A360C1}"/>
              </a:ext>
            </a:extLst>
          </p:cNvPr>
          <p:cNvSpPr txBox="1">
            <a:spLocks noChangeArrowheads="1"/>
          </p:cNvSpPr>
          <p:nvPr/>
        </p:nvSpPr>
        <p:spPr bwMode="auto">
          <a:xfrm>
            <a:off x="2404693" y="3841183"/>
            <a:ext cx="4579937" cy="1570038"/>
          </a:xfrm>
          <a:prstGeom prst="rect">
            <a:avLst/>
          </a:prstGeom>
          <a:solidFill>
            <a:srgbClr val="FFCC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i="1" dirty="0">
                <a:solidFill>
                  <a:srgbClr val="0000FF"/>
                </a:solidFill>
              </a:rPr>
              <a:t>What are the findings in Weill-Marchesani?</a:t>
            </a:r>
          </a:p>
          <a:p>
            <a:pPr eaLnBrk="1" hangingPunct="1">
              <a:spcBef>
                <a:spcPct val="0"/>
              </a:spcBef>
              <a:buClrTx/>
              <a:buSzTx/>
              <a:buFontTx/>
              <a:buNone/>
            </a:pPr>
            <a:r>
              <a:rPr lang="en-US" altLang="en-US" sz="1600" dirty="0">
                <a:solidFill>
                  <a:srgbClr val="0000FF"/>
                </a:solidFill>
              </a:rPr>
              <a:t>Patients with Weill-Marchesani have:</a:t>
            </a:r>
          </a:p>
          <a:p>
            <a:pPr eaLnBrk="1" hangingPunct="1">
              <a:spcBef>
                <a:spcPct val="0"/>
              </a:spcBef>
              <a:buClrTx/>
              <a:buSzTx/>
              <a:buFontTx/>
              <a:buNone/>
            </a:pPr>
            <a:r>
              <a:rPr lang="en-US" altLang="en-US" sz="1600" dirty="0">
                <a:solidFill>
                  <a:srgbClr val="0000FF"/>
                </a:solidFill>
              </a:rPr>
              <a:t>…</a:t>
            </a:r>
            <a:r>
              <a:rPr lang="en-US" altLang="en-US" sz="1600" b="1" dirty="0">
                <a:solidFill>
                  <a:srgbClr val="0000FF"/>
                </a:solidFill>
              </a:rPr>
              <a:t>short</a:t>
            </a:r>
            <a:r>
              <a:rPr lang="en-US" altLang="en-US" sz="1600" dirty="0">
                <a:solidFill>
                  <a:srgbClr val="0000FF"/>
                </a:solidFill>
              </a:rPr>
              <a:t> stature	</a:t>
            </a:r>
            <a:r>
              <a:rPr lang="en-US" altLang="en-US" sz="1600" dirty="0"/>
              <a:t>             </a:t>
            </a:r>
            <a:r>
              <a:rPr lang="en-US" altLang="en-US" sz="1600" b="1" dirty="0">
                <a:solidFill>
                  <a:srgbClr val="FFC000"/>
                </a:solidFill>
              </a:rPr>
              <a:t>Tall</a:t>
            </a:r>
            <a:r>
              <a:rPr lang="en-US" altLang="en-US" sz="1600" dirty="0">
                <a:solidFill>
                  <a:srgbClr val="FFC000"/>
                </a:solidFill>
              </a:rPr>
              <a:t> stature</a:t>
            </a:r>
          </a:p>
          <a:p>
            <a:pPr eaLnBrk="1" hangingPunct="1">
              <a:spcBef>
                <a:spcPct val="0"/>
              </a:spcBef>
              <a:buClrTx/>
              <a:buSzTx/>
              <a:buFontTx/>
              <a:buNone/>
            </a:pPr>
            <a:r>
              <a:rPr lang="en-US" altLang="en-US" sz="1600" dirty="0">
                <a:solidFill>
                  <a:srgbClr val="0000FF"/>
                </a:solidFill>
              </a:rPr>
              <a:t>…</a:t>
            </a:r>
            <a:r>
              <a:rPr lang="en-US" altLang="en-US" sz="1600" b="1" dirty="0">
                <a:solidFill>
                  <a:srgbClr val="0000FF"/>
                </a:solidFill>
              </a:rPr>
              <a:t>short</a:t>
            </a:r>
            <a:r>
              <a:rPr lang="en-US" altLang="en-US" sz="1600" dirty="0">
                <a:solidFill>
                  <a:srgbClr val="0000FF"/>
                </a:solidFill>
              </a:rPr>
              <a:t> fingers	</a:t>
            </a:r>
            <a:r>
              <a:rPr lang="en-US" altLang="en-US" sz="1600" dirty="0"/>
              <a:t>              </a:t>
            </a:r>
            <a:r>
              <a:rPr lang="en-US" altLang="en-US" sz="1600" b="1" dirty="0">
                <a:solidFill>
                  <a:srgbClr val="FFC000"/>
                </a:solidFill>
              </a:rPr>
              <a:t>Long</a:t>
            </a:r>
            <a:r>
              <a:rPr lang="en-US" altLang="en-US" sz="1600" dirty="0">
                <a:solidFill>
                  <a:srgbClr val="FFC000"/>
                </a:solidFill>
              </a:rPr>
              <a:t> fingers</a:t>
            </a:r>
          </a:p>
          <a:p>
            <a:pPr eaLnBrk="1" hangingPunct="1">
              <a:spcBef>
                <a:spcPct val="0"/>
              </a:spcBef>
              <a:buClrTx/>
              <a:buSzTx/>
              <a:buFontTx/>
              <a:buNone/>
            </a:pPr>
            <a:r>
              <a:rPr lang="en-US" altLang="en-US" sz="1600" dirty="0">
                <a:solidFill>
                  <a:srgbClr val="0000FF"/>
                </a:solidFill>
              </a:rPr>
              <a:t>…</a:t>
            </a:r>
            <a:r>
              <a:rPr lang="en-US" altLang="en-US" sz="1600" b="1" dirty="0">
                <a:solidFill>
                  <a:srgbClr val="0000FF"/>
                </a:solidFill>
              </a:rPr>
              <a:t>stiff</a:t>
            </a:r>
            <a:r>
              <a:rPr lang="en-US" altLang="en-US" sz="1600" dirty="0">
                <a:solidFill>
                  <a:srgbClr val="0000FF"/>
                </a:solidFill>
              </a:rPr>
              <a:t>    </a:t>
            </a:r>
            <a:r>
              <a:rPr lang="en-US" altLang="en-US" sz="1600" dirty="0"/>
              <a:t>joints                        </a:t>
            </a:r>
            <a:r>
              <a:rPr lang="en-US" altLang="en-US" sz="1600" b="1" dirty="0">
                <a:solidFill>
                  <a:srgbClr val="FFC000"/>
                </a:solidFill>
              </a:rPr>
              <a:t>Lax</a:t>
            </a:r>
            <a:r>
              <a:rPr lang="en-US" altLang="en-US" sz="1600" dirty="0">
                <a:solidFill>
                  <a:srgbClr val="FFC000"/>
                </a:solidFill>
              </a:rPr>
              <a:t> joints</a:t>
            </a:r>
          </a:p>
          <a:p>
            <a:pPr eaLnBrk="1" hangingPunct="1">
              <a:spcBef>
                <a:spcPct val="0"/>
              </a:spcBef>
              <a:buClrTx/>
              <a:buSzTx/>
              <a:buFontTx/>
              <a:buNone/>
            </a:pPr>
            <a:r>
              <a:rPr lang="en-US" altLang="en-US" sz="1600" dirty="0"/>
              <a:t>Think of it as the opposite of  </a:t>
            </a:r>
            <a:r>
              <a:rPr lang="en-US" altLang="en-US" sz="1600" b="1" dirty="0" err="1"/>
              <a:t>Marfan</a:t>
            </a:r>
            <a:r>
              <a:rPr lang="en-US" altLang="en-US" sz="1600" dirty="0"/>
              <a:t>  syndrome</a:t>
            </a:r>
          </a:p>
        </p:txBody>
      </p:sp>
      <p:sp>
        <p:nvSpPr>
          <p:cNvPr id="30" name="Rectangle 15">
            <a:extLst>
              <a:ext uri="{FF2B5EF4-FFF2-40B4-BE49-F238E27FC236}">
                <a16:creationId xmlns:a16="http://schemas.microsoft.com/office/drawing/2014/main" id="{80297078-937D-4FD9-A0CB-044778F8DA20}"/>
              </a:ext>
            </a:extLst>
          </p:cNvPr>
          <p:cNvSpPr>
            <a:spLocks noChangeArrowheads="1"/>
          </p:cNvSpPr>
          <p:nvPr/>
        </p:nvSpPr>
        <p:spPr bwMode="auto">
          <a:xfrm>
            <a:off x="5129326" y="5088025"/>
            <a:ext cx="702220" cy="310736"/>
          </a:xfrm>
          <a:prstGeom prst="rect">
            <a:avLst/>
          </a:prstGeom>
          <a:solidFill>
            <a:srgbClr val="CCFFCC"/>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endParaRPr lang="en-US" altLang="en-US" sz="1800"/>
          </a:p>
        </p:txBody>
      </p:sp>
    </p:spTree>
    <p:extLst>
      <p:ext uri="{BB962C8B-B14F-4D97-AF65-F5344CB8AC3E}">
        <p14:creationId xmlns:p14="http://schemas.microsoft.com/office/powerpoint/2010/main" val="2239558232"/>
      </p:ext>
    </p:extLst>
  </p:cSld>
  <p:clrMapOvr>
    <a:masterClrMapping/>
  </p:clrMapOvr>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014" name="Text Box 6"/>
          <p:cNvSpPr txBox="1">
            <a:spLocks noChangeArrowheads="1"/>
          </p:cNvSpPr>
          <p:nvPr/>
        </p:nvSpPr>
        <p:spPr bwMode="auto">
          <a:xfrm>
            <a:off x="533400" y="2356376"/>
            <a:ext cx="1005403"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t>Lens-</a:t>
            </a:r>
          </a:p>
          <a:p>
            <a:pPr algn="ctr" eaLnBrk="1" hangingPunct="1">
              <a:lnSpc>
                <a:spcPct val="80000"/>
              </a:lnSpc>
              <a:spcBef>
                <a:spcPct val="0"/>
              </a:spcBef>
              <a:buClrTx/>
              <a:buSzTx/>
              <a:buFontTx/>
              <a:buNone/>
            </a:pPr>
            <a:r>
              <a:rPr lang="en-US" altLang="en-US" sz="1800" dirty="0"/>
              <a:t>Induced</a:t>
            </a:r>
          </a:p>
        </p:txBody>
      </p:sp>
      <p:sp>
        <p:nvSpPr>
          <p:cNvPr id="43017" name="Text Box 14"/>
          <p:cNvSpPr txBox="1">
            <a:spLocks noChangeArrowheads="1"/>
          </p:cNvSpPr>
          <p:nvPr/>
        </p:nvSpPr>
        <p:spPr bwMode="auto">
          <a:xfrm>
            <a:off x="3026498" y="2365901"/>
            <a:ext cx="1633781"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dirty="0">
                <a:solidFill>
                  <a:schemeClr val="bg1">
                    <a:lumMod val="75000"/>
                  </a:schemeClr>
                </a:solidFill>
              </a:rPr>
              <a:t>Aphakic/</a:t>
            </a:r>
          </a:p>
          <a:p>
            <a:pPr algn="ctr" eaLnBrk="1" hangingPunct="1">
              <a:lnSpc>
                <a:spcPct val="80000"/>
              </a:lnSpc>
              <a:spcBef>
                <a:spcPct val="0"/>
              </a:spcBef>
              <a:buClrTx/>
              <a:buSzTx/>
              <a:buFontTx/>
              <a:buNone/>
            </a:pPr>
            <a:r>
              <a:rPr lang="en-US" altLang="en-US" sz="1800" dirty="0" err="1">
                <a:solidFill>
                  <a:schemeClr val="bg1">
                    <a:lumMod val="75000"/>
                  </a:schemeClr>
                </a:solidFill>
              </a:rPr>
              <a:t>Pseudophakic</a:t>
            </a:r>
            <a:endParaRPr lang="en-US" altLang="en-US" sz="1800" dirty="0">
              <a:solidFill>
                <a:schemeClr val="bg1">
                  <a:lumMod val="75000"/>
                </a:schemeClr>
              </a:solidFill>
            </a:endParaRPr>
          </a:p>
        </p:txBody>
      </p:sp>
      <p:sp>
        <p:nvSpPr>
          <p:cNvPr id="43031" name="Text Box 35"/>
          <p:cNvSpPr txBox="1">
            <a:spLocks noChangeArrowheads="1"/>
          </p:cNvSpPr>
          <p:nvPr/>
        </p:nvSpPr>
        <p:spPr bwMode="auto">
          <a:xfrm>
            <a:off x="1190847" y="1295400"/>
            <a:ext cx="2473754"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t>w/ Pupillary Block</a:t>
            </a:r>
          </a:p>
        </p:txBody>
      </p:sp>
      <p:sp>
        <p:nvSpPr>
          <p:cNvPr id="49" name="Rectangle 2">
            <a:extLst>
              <a:ext uri="{FF2B5EF4-FFF2-40B4-BE49-F238E27FC236}">
                <a16:creationId xmlns:a16="http://schemas.microsoft.com/office/drawing/2014/main" id="{240EE5BF-F7D2-4FC8-A5DD-F6B5423153C6}"/>
              </a:ext>
            </a:extLst>
          </p:cNvPr>
          <p:cNvSpPr>
            <a:spLocks noGrp="1" noChangeArrowheads="1"/>
          </p:cNvSpPr>
          <p:nvPr>
            <p:ph type="title"/>
          </p:nvPr>
        </p:nvSpPr>
        <p:spPr>
          <a:xfrm>
            <a:off x="457200" y="304800"/>
            <a:ext cx="7543800" cy="563562"/>
          </a:xfrm>
        </p:spPr>
        <p:txBody>
          <a:bodyPr/>
          <a:lstStyle/>
          <a:p>
            <a:pPr eaLnBrk="1" hangingPunct="1"/>
            <a:r>
              <a:rPr lang="en-US" altLang="en-US" sz="3500" dirty="0"/>
              <a:t>A</a:t>
            </a:r>
          </a:p>
        </p:txBody>
      </p:sp>
      <p:sp>
        <p:nvSpPr>
          <p:cNvPr id="50" name="TextBox 49">
            <a:extLst>
              <a:ext uri="{FF2B5EF4-FFF2-40B4-BE49-F238E27FC236}">
                <a16:creationId xmlns:a16="http://schemas.microsoft.com/office/drawing/2014/main" id="{CF426230-46C8-405C-9015-99EF57762A2E}"/>
              </a:ext>
            </a:extLst>
          </p:cNvPr>
          <p:cNvSpPr txBox="1"/>
          <p:nvPr/>
        </p:nvSpPr>
        <p:spPr>
          <a:xfrm>
            <a:off x="2259496" y="189094"/>
            <a:ext cx="4607480" cy="400110"/>
          </a:xfrm>
          <a:prstGeom prst="rect">
            <a:avLst/>
          </a:prstGeom>
          <a:solidFill>
            <a:schemeClr val="accent1">
              <a:lumMod val="60000"/>
              <a:lumOff val="40000"/>
            </a:schemeClr>
          </a:solidFill>
        </p:spPr>
        <p:txBody>
          <a:bodyPr wrap="none" rtlCol="0">
            <a:spAutoFit/>
          </a:bodyPr>
          <a:lstStyle/>
          <a:p>
            <a:pPr algn="ctr"/>
            <a:r>
              <a:rPr lang="en-US" sz="2000" b="1" dirty="0"/>
              <a:t>Secondary Angle Closure Glaucoma</a:t>
            </a:r>
          </a:p>
        </p:txBody>
      </p:sp>
      <p:sp>
        <p:nvSpPr>
          <p:cNvPr id="2" name="TextBox 1">
            <a:extLst>
              <a:ext uri="{FF2B5EF4-FFF2-40B4-BE49-F238E27FC236}">
                <a16:creationId xmlns:a16="http://schemas.microsoft.com/office/drawing/2014/main" id="{A7E30BEC-923B-4C9A-A856-BDD0D882F6B8}"/>
              </a:ext>
            </a:extLst>
          </p:cNvPr>
          <p:cNvSpPr txBox="1"/>
          <p:nvPr/>
        </p:nvSpPr>
        <p:spPr>
          <a:xfrm>
            <a:off x="887305" y="2844119"/>
            <a:ext cx="1494320" cy="338554"/>
          </a:xfrm>
          <a:prstGeom prst="rect">
            <a:avLst/>
          </a:prstGeom>
          <a:noFill/>
        </p:spPr>
        <p:txBody>
          <a:bodyPr wrap="none" rtlCol="0">
            <a:spAutoFit/>
          </a:bodyPr>
          <a:lstStyle/>
          <a:p>
            <a:r>
              <a:rPr lang="en-US" sz="1600" dirty="0" err="1">
                <a:solidFill>
                  <a:schemeClr val="bg1">
                    <a:lumMod val="75000"/>
                  </a:schemeClr>
                </a:solidFill>
              </a:rPr>
              <a:t>Phacomorphic</a:t>
            </a:r>
            <a:endParaRPr lang="en-US" sz="1600" dirty="0">
              <a:solidFill>
                <a:schemeClr val="bg1">
                  <a:lumMod val="75000"/>
                </a:schemeClr>
              </a:solidFill>
            </a:endParaRPr>
          </a:p>
        </p:txBody>
      </p:sp>
      <p:sp>
        <p:nvSpPr>
          <p:cNvPr id="51" name="TextBox 50">
            <a:extLst>
              <a:ext uri="{FF2B5EF4-FFF2-40B4-BE49-F238E27FC236}">
                <a16:creationId xmlns:a16="http://schemas.microsoft.com/office/drawing/2014/main" id="{156069D4-340B-4160-A336-EBF73557CEE0}"/>
              </a:ext>
            </a:extLst>
          </p:cNvPr>
          <p:cNvSpPr txBox="1"/>
          <p:nvPr/>
        </p:nvSpPr>
        <p:spPr>
          <a:xfrm>
            <a:off x="884725" y="3175578"/>
            <a:ext cx="1519968" cy="338554"/>
          </a:xfrm>
          <a:prstGeom prst="rect">
            <a:avLst/>
          </a:prstGeom>
          <a:noFill/>
        </p:spPr>
        <p:txBody>
          <a:bodyPr wrap="none" rtlCol="0">
            <a:spAutoFit/>
          </a:bodyPr>
          <a:lstStyle/>
          <a:p>
            <a:r>
              <a:rPr lang="en-US" sz="1600" b="1" dirty="0"/>
              <a:t>Ectopia </a:t>
            </a:r>
            <a:r>
              <a:rPr lang="en-US" sz="1600" b="1" dirty="0" err="1"/>
              <a:t>lentis</a:t>
            </a:r>
            <a:endParaRPr lang="en-US" sz="1600" b="1" dirty="0"/>
          </a:p>
        </p:txBody>
      </p:sp>
      <p:cxnSp>
        <p:nvCxnSpPr>
          <p:cNvPr id="71" name="Straight Connector 70">
            <a:extLst>
              <a:ext uri="{FF2B5EF4-FFF2-40B4-BE49-F238E27FC236}">
                <a16:creationId xmlns:a16="http://schemas.microsoft.com/office/drawing/2014/main" id="{C104938D-BA8D-4E39-9D5F-9EE2012F2F3C}"/>
              </a:ext>
            </a:extLst>
          </p:cNvPr>
          <p:cNvCxnSpPr>
            <a:cxnSpLocks/>
          </p:cNvCxnSpPr>
          <p:nvPr/>
        </p:nvCxnSpPr>
        <p:spPr>
          <a:xfrm flipH="1">
            <a:off x="762665" y="3023488"/>
            <a:ext cx="16827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2A7E4E40-472F-4E50-8A7A-45C10FDD7171}"/>
              </a:ext>
            </a:extLst>
          </p:cNvPr>
          <p:cNvCxnSpPr>
            <a:cxnSpLocks/>
          </p:cNvCxnSpPr>
          <p:nvPr/>
        </p:nvCxnSpPr>
        <p:spPr>
          <a:xfrm flipH="1">
            <a:off x="762665" y="3347853"/>
            <a:ext cx="168274"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C3924889-45B9-4383-9C9E-48F0A9C27AD8}"/>
              </a:ext>
            </a:extLst>
          </p:cNvPr>
          <p:cNvCxnSpPr>
            <a:cxnSpLocks/>
          </p:cNvCxnSpPr>
          <p:nvPr/>
        </p:nvCxnSpPr>
        <p:spPr>
          <a:xfrm flipH="1">
            <a:off x="748719" y="2838976"/>
            <a:ext cx="13947" cy="5088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 name="Straight Arrow Connector 5">
            <a:extLst>
              <a:ext uri="{FF2B5EF4-FFF2-40B4-BE49-F238E27FC236}">
                <a16:creationId xmlns:a16="http://schemas.microsoft.com/office/drawing/2014/main" id="{A3439F0C-5143-461F-8F3C-2E830785DEFC}"/>
              </a:ext>
            </a:extLst>
          </p:cNvPr>
          <p:cNvCxnSpPr>
            <a:stCxn id="50" idx="2"/>
          </p:cNvCxnSpPr>
          <p:nvPr/>
        </p:nvCxnSpPr>
        <p:spPr>
          <a:xfrm flipH="1">
            <a:off x="2971800" y="589204"/>
            <a:ext cx="1591436" cy="706196"/>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6" name="Straight Arrow Connector 25">
            <a:extLst>
              <a:ext uri="{FF2B5EF4-FFF2-40B4-BE49-F238E27FC236}">
                <a16:creationId xmlns:a16="http://schemas.microsoft.com/office/drawing/2014/main" id="{B70E0124-9B84-41A5-8D84-A66B7838A706}"/>
              </a:ext>
            </a:extLst>
          </p:cNvPr>
          <p:cNvCxnSpPr>
            <a:cxnSpLocks/>
          </p:cNvCxnSpPr>
          <p:nvPr/>
        </p:nvCxnSpPr>
        <p:spPr>
          <a:xfrm flipH="1">
            <a:off x="1159539" y="1828800"/>
            <a:ext cx="1290435" cy="478059"/>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8" name="Straight Arrow Connector 27">
            <a:extLst>
              <a:ext uri="{FF2B5EF4-FFF2-40B4-BE49-F238E27FC236}">
                <a16:creationId xmlns:a16="http://schemas.microsoft.com/office/drawing/2014/main" id="{567A4249-5C59-4416-8A8E-1C35913900AB}"/>
              </a:ext>
            </a:extLst>
          </p:cNvPr>
          <p:cNvCxnSpPr>
            <a:cxnSpLocks/>
          </p:cNvCxnSpPr>
          <p:nvPr/>
        </p:nvCxnSpPr>
        <p:spPr>
          <a:xfrm>
            <a:off x="2449973" y="1832208"/>
            <a:ext cx="1268784" cy="477455"/>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21" name="Straight Arrow Connector 20">
            <a:extLst>
              <a:ext uri="{FF2B5EF4-FFF2-40B4-BE49-F238E27FC236}">
                <a16:creationId xmlns:a16="http://schemas.microsoft.com/office/drawing/2014/main" id="{5E33AEB6-AB6B-4304-B44B-E14BDAECF20A}"/>
              </a:ext>
            </a:extLst>
          </p:cNvPr>
          <p:cNvCxnSpPr>
            <a:cxnSpLocks/>
          </p:cNvCxnSpPr>
          <p:nvPr/>
        </p:nvCxnSpPr>
        <p:spPr>
          <a:xfrm>
            <a:off x="4572000" y="589204"/>
            <a:ext cx="1600200" cy="706196"/>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18" name="Text Box 36">
            <a:extLst>
              <a:ext uri="{FF2B5EF4-FFF2-40B4-BE49-F238E27FC236}">
                <a16:creationId xmlns:a16="http://schemas.microsoft.com/office/drawing/2014/main" id="{362B1808-42BE-4D1C-894B-40BD72FCD11D}"/>
              </a:ext>
            </a:extLst>
          </p:cNvPr>
          <p:cNvSpPr txBox="1">
            <a:spLocks noChangeArrowheads="1"/>
          </p:cNvSpPr>
          <p:nvPr/>
        </p:nvSpPr>
        <p:spPr bwMode="auto">
          <a:xfrm>
            <a:off x="5181600" y="1295400"/>
            <a:ext cx="2630848" cy="430887"/>
          </a:xfrm>
          <a:prstGeom prst="rect">
            <a:avLst/>
          </a:prstGeom>
          <a:noFill/>
          <a:ln w="952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i="1" dirty="0">
                <a:solidFill>
                  <a:schemeClr val="bg1">
                    <a:lumMod val="75000"/>
                  </a:schemeClr>
                </a:solidFill>
              </a:rPr>
              <a:t>w/o Pupillary Block</a:t>
            </a:r>
          </a:p>
        </p:txBody>
      </p:sp>
      <p:sp>
        <p:nvSpPr>
          <p:cNvPr id="19" name="TextBox 18">
            <a:extLst>
              <a:ext uri="{FF2B5EF4-FFF2-40B4-BE49-F238E27FC236}">
                <a16:creationId xmlns:a16="http://schemas.microsoft.com/office/drawing/2014/main" id="{20F14707-6AB2-4CFA-894D-0A3851B594EA}"/>
              </a:ext>
            </a:extLst>
          </p:cNvPr>
          <p:cNvSpPr txBox="1"/>
          <p:nvPr/>
        </p:nvSpPr>
        <p:spPr>
          <a:xfrm>
            <a:off x="381000" y="3581400"/>
            <a:ext cx="7315200" cy="2800767"/>
          </a:xfrm>
          <a:prstGeom prst="rect">
            <a:avLst/>
          </a:prstGeom>
          <a:solidFill>
            <a:srgbClr val="FF99FF"/>
          </a:solidFill>
        </p:spPr>
        <p:txBody>
          <a:bodyPr wrap="square" rtlCol="0">
            <a:spAutoFit/>
          </a:bodyPr>
          <a:lstStyle/>
          <a:p>
            <a:r>
              <a:rPr lang="en-US" sz="1600" i="1" dirty="0">
                <a:solidFill>
                  <a:schemeClr val="bg1">
                    <a:lumMod val="50000"/>
                  </a:schemeClr>
                </a:solidFill>
              </a:rPr>
              <a:t>What is </a:t>
            </a:r>
            <a:r>
              <a:rPr lang="en-US" sz="1600" dirty="0">
                <a:solidFill>
                  <a:schemeClr val="bg1">
                    <a:lumMod val="50000"/>
                  </a:schemeClr>
                </a:solidFill>
              </a:rPr>
              <a:t>ectopia </a:t>
            </a:r>
            <a:r>
              <a:rPr lang="en-US" sz="1600" dirty="0" err="1">
                <a:solidFill>
                  <a:schemeClr val="bg1">
                    <a:lumMod val="50000"/>
                  </a:schemeClr>
                </a:solidFill>
              </a:rPr>
              <a:t>lentis</a:t>
            </a:r>
            <a:r>
              <a:rPr lang="en-US" sz="1600" i="1" dirty="0">
                <a:solidFill>
                  <a:schemeClr val="bg1">
                    <a:lumMod val="50000"/>
                  </a:schemeClr>
                </a:solidFill>
              </a:rPr>
              <a:t>?</a:t>
            </a:r>
          </a:p>
          <a:p>
            <a:r>
              <a:rPr lang="en-US" sz="1600" dirty="0">
                <a:solidFill>
                  <a:schemeClr val="bg1">
                    <a:lumMod val="50000"/>
                  </a:schemeClr>
                </a:solidFill>
              </a:rPr>
              <a:t>Displacement of the lens from its normal anatomic position</a:t>
            </a:r>
          </a:p>
          <a:p>
            <a:endParaRPr lang="en-US" sz="1600" dirty="0">
              <a:solidFill>
                <a:schemeClr val="bg1">
                  <a:lumMod val="50000"/>
                </a:schemeClr>
              </a:solidFill>
            </a:endParaRPr>
          </a:p>
          <a:p>
            <a:r>
              <a:rPr lang="en-US" sz="1600" i="1" dirty="0">
                <a:solidFill>
                  <a:schemeClr val="bg1">
                    <a:lumMod val="50000"/>
                  </a:schemeClr>
                </a:solidFill>
              </a:rPr>
              <a:t>With regard to lens ‘displacement’—what do the following terms mean?</a:t>
            </a:r>
          </a:p>
          <a:p>
            <a:r>
              <a:rPr lang="en-US" sz="1600" i="1" dirty="0">
                <a:solidFill>
                  <a:schemeClr val="bg1">
                    <a:lumMod val="50000"/>
                  </a:schemeClr>
                </a:solidFill>
              </a:rPr>
              <a:t>--</a:t>
            </a:r>
            <a:r>
              <a:rPr lang="en-US" sz="1600" i="1" dirty="0" err="1">
                <a:solidFill>
                  <a:schemeClr val="bg1">
                    <a:lumMod val="50000"/>
                  </a:schemeClr>
                </a:solidFill>
              </a:rPr>
              <a:t>Sublux</a:t>
            </a:r>
            <a:r>
              <a:rPr lang="en-US" sz="1600" i="1" dirty="0">
                <a:solidFill>
                  <a:schemeClr val="bg1">
                    <a:lumMod val="50000"/>
                  </a:schemeClr>
                </a:solidFill>
              </a:rPr>
              <a:t>(at)ed: </a:t>
            </a:r>
            <a:r>
              <a:rPr lang="en-US" sz="1600" dirty="0">
                <a:solidFill>
                  <a:schemeClr val="bg1">
                    <a:lumMod val="50000"/>
                  </a:schemeClr>
                </a:solidFill>
              </a:rPr>
              <a:t>The lens is partially displaced, but remains in the ‘general area’</a:t>
            </a:r>
          </a:p>
          <a:p>
            <a:r>
              <a:rPr lang="en-US" sz="1600" i="1" dirty="0">
                <a:solidFill>
                  <a:schemeClr val="bg1">
                    <a:lumMod val="50000"/>
                  </a:schemeClr>
                </a:solidFill>
              </a:rPr>
              <a:t>--Lux(at)ed: </a:t>
            </a:r>
            <a:r>
              <a:rPr lang="en-US" sz="1600" dirty="0">
                <a:solidFill>
                  <a:schemeClr val="bg1">
                    <a:lumMod val="50000"/>
                  </a:schemeClr>
                </a:solidFill>
              </a:rPr>
              <a:t>The lens is dislocated—completely removed from the pupillary aperture. All zonular attachments have been disrupted.</a:t>
            </a:r>
          </a:p>
          <a:p>
            <a:endParaRPr lang="en-US" sz="1600" i="1" dirty="0">
              <a:solidFill>
                <a:schemeClr val="bg1">
                  <a:lumMod val="50000"/>
                </a:schemeClr>
              </a:solidFill>
            </a:endParaRPr>
          </a:p>
          <a:p>
            <a:r>
              <a:rPr lang="en-US" sz="1600" i="1" dirty="0">
                <a:solidFill>
                  <a:schemeClr val="bg1">
                    <a:lumMod val="50000"/>
                  </a:schemeClr>
                </a:solidFill>
              </a:rPr>
              <a:t>How does ectopia </a:t>
            </a:r>
            <a:r>
              <a:rPr lang="en-US" sz="1600" i="1" dirty="0" err="1">
                <a:solidFill>
                  <a:schemeClr val="bg1">
                    <a:lumMod val="50000"/>
                  </a:schemeClr>
                </a:solidFill>
              </a:rPr>
              <a:t>lentis</a:t>
            </a:r>
            <a:r>
              <a:rPr lang="en-US" sz="1600" i="1" dirty="0">
                <a:solidFill>
                  <a:schemeClr val="bg1">
                    <a:lumMod val="50000"/>
                  </a:schemeClr>
                </a:solidFill>
              </a:rPr>
              <a:t> lead to pupillary block and ACG?</a:t>
            </a:r>
          </a:p>
          <a:p>
            <a:r>
              <a:rPr lang="en-US" sz="1600" dirty="0">
                <a:solidFill>
                  <a:schemeClr val="bg1">
                    <a:lumMod val="50000"/>
                  </a:schemeClr>
                </a:solidFill>
              </a:rPr>
              <a:t>By allowing the displaced lens to move into and blocks the pupil, producing the pressure gradient, with subsequent iris </a:t>
            </a:r>
            <a:r>
              <a:rPr lang="en-US" sz="1600" dirty="0" err="1">
                <a:solidFill>
                  <a:schemeClr val="bg1">
                    <a:lumMod val="50000"/>
                  </a:schemeClr>
                </a:solidFill>
              </a:rPr>
              <a:t>bombé</a:t>
            </a:r>
            <a:r>
              <a:rPr lang="en-US" sz="1600" dirty="0">
                <a:solidFill>
                  <a:schemeClr val="bg1">
                    <a:lumMod val="50000"/>
                  </a:schemeClr>
                </a:solidFill>
              </a:rPr>
              <a:t> and angle closure</a:t>
            </a:r>
          </a:p>
        </p:txBody>
      </p:sp>
      <p:sp>
        <p:nvSpPr>
          <p:cNvPr id="23" name="TextBox 22">
            <a:extLst>
              <a:ext uri="{FF2B5EF4-FFF2-40B4-BE49-F238E27FC236}">
                <a16:creationId xmlns:a16="http://schemas.microsoft.com/office/drawing/2014/main" id="{798926ED-3FC5-4F3C-B080-E06F6EB1FF50}"/>
              </a:ext>
            </a:extLst>
          </p:cNvPr>
          <p:cNvSpPr txBox="1"/>
          <p:nvPr/>
        </p:nvSpPr>
        <p:spPr>
          <a:xfrm>
            <a:off x="2388280" y="2821634"/>
            <a:ext cx="6541623" cy="1384995"/>
          </a:xfrm>
          <a:prstGeom prst="rect">
            <a:avLst/>
          </a:prstGeom>
          <a:solidFill>
            <a:schemeClr val="accent1">
              <a:lumMod val="40000"/>
              <a:lumOff val="60000"/>
            </a:schemeClr>
          </a:solidFill>
        </p:spPr>
        <p:txBody>
          <a:bodyPr wrap="square" rtlCol="0">
            <a:spAutoFit/>
          </a:bodyPr>
          <a:lstStyle/>
          <a:p>
            <a:r>
              <a:rPr lang="en-US" sz="1400" i="1" dirty="0">
                <a:solidFill>
                  <a:schemeClr val="bg1">
                    <a:lumMod val="65000"/>
                  </a:schemeClr>
                </a:solidFill>
              </a:rPr>
              <a:t>In a few words, how would you describe the shape of a </a:t>
            </a:r>
            <a:r>
              <a:rPr lang="en-US" sz="1400" i="1" dirty="0" err="1">
                <a:solidFill>
                  <a:schemeClr val="bg1">
                    <a:lumMod val="65000"/>
                  </a:schemeClr>
                </a:solidFill>
              </a:rPr>
              <a:t>microspherophakic</a:t>
            </a:r>
            <a:r>
              <a:rPr lang="en-US" sz="1400" i="1" dirty="0">
                <a:solidFill>
                  <a:schemeClr val="bg1">
                    <a:lumMod val="65000"/>
                  </a:schemeClr>
                </a:solidFill>
              </a:rPr>
              <a:t> lens?</a:t>
            </a:r>
          </a:p>
          <a:p>
            <a:r>
              <a:rPr lang="en-US" sz="1400" dirty="0">
                <a:solidFill>
                  <a:schemeClr val="bg1">
                    <a:lumMod val="65000"/>
                  </a:schemeClr>
                </a:solidFill>
              </a:rPr>
              <a:t>The name says it all: the lens is </a:t>
            </a:r>
            <a:r>
              <a:rPr lang="en-US" sz="1400" b="1" u="sng" dirty="0">
                <a:solidFill>
                  <a:schemeClr val="bg1">
                    <a:lumMod val="65000"/>
                  </a:schemeClr>
                </a:solidFill>
              </a:rPr>
              <a:t>small (‘micro’) </a:t>
            </a:r>
            <a:r>
              <a:rPr lang="en-US" sz="1400" u="sng" dirty="0">
                <a:solidFill>
                  <a:schemeClr val="bg1">
                    <a:lumMod val="65000"/>
                  </a:schemeClr>
                </a:solidFill>
              </a:rPr>
              <a:t>and </a:t>
            </a:r>
            <a:r>
              <a:rPr lang="en-US" sz="1400" b="1" u="sng" dirty="0">
                <a:solidFill>
                  <a:schemeClr val="bg1">
                    <a:lumMod val="65000"/>
                  </a:schemeClr>
                </a:solidFill>
              </a:rPr>
              <a:t>round (‘</a:t>
            </a:r>
            <a:r>
              <a:rPr lang="en-US" sz="1400" b="1" u="sng" dirty="0" err="1">
                <a:solidFill>
                  <a:schemeClr val="bg1">
                    <a:lumMod val="65000"/>
                  </a:schemeClr>
                </a:solidFill>
              </a:rPr>
              <a:t>sphero</a:t>
            </a:r>
            <a:r>
              <a:rPr lang="en-US" sz="1400" b="1" u="sng" dirty="0">
                <a:solidFill>
                  <a:schemeClr val="bg1">
                    <a:lumMod val="65000"/>
                  </a:schemeClr>
                </a:solidFill>
              </a:rPr>
              <a:t>’)</a:t>
            </a:r>
          </a:p>
          <a:p>
            <a:endParaRPr lang="en-US" sz="1400" dirty="0">
              <a:solidFill>
                <a:schemeClr val="bg1">
                  <a:lumMod val="65000"/>
                </a:schemeClr>
              </a:solidFill>
            </a:endParaRPr>
          </a:p>
          <a:p>
            <a:r>
              <a:rPr lang="en-US" sz="1400" i="1" dirty="0">
                <a:solidFill>
                  <a:schemeClr val="bg1">
                    <a:lumMod val="65000"/>
                  </a:schemeClr>
                </a:solidFill>
              </a:rPr>
              <a:t>What common slit-lamp observation owes to the lens’ small size?</a:t>
            </a:r>
          </a:p>
          <a:p>
            <a:r>
              <a:rPr lang="en-US" sz="1400" dirty="0">
                <a:solidFill>
                  <a:schemeClr val="bg1">
                    <a:lumMod val="65000"/>
                  </a:schemeClr>
                </a:solidFill>
              </a:rPr>
              <a:t>Typically, the entirety of the lens equator can be seen in the pupillary aperture when the </a:t>
            </a:r>
            <a:r>
              <a:rPr lang="en-US" sz="1400" dirty="0" err="1">
                <a:solidFill>
                  <a:schemeClr val="bg1">
                    <a:lumMod val="65000"/>
                  </a:schemeClr>
                </a:solidFill>
              </a:rPr>
              <a:t>pt</a:t>
            </a:r>
            <a:r>
              <a:rPr lang="en-US" sz="1400" dirty="0">
                <a:solidFill>
                  <a:schemeClr val="bg1">
                    <a:lumMod val="65000"/>
                  </a:schemeClr>
                </a:solidFill>
              </a:rPr>
              <a:t> is widely dilated</a:t>
            </a:r>
          </a:p>
        </p:txBody>
      </p:sp>
      <p:sp>
        <p:nvSpPr>
          <p:cNvPr id="24" name="TextBox 23">
            <a:extLst>
              <a:ext uri="{FF2B5EF4-FFF2-40B4-BE49-F238E27FC236}">
                <a16:creationId xmlns:a16="http://schemas.microsoft.com/office/drawing/2014/main" id="{83DDB5E6-1D51-4892-8706-141024C83CED}"/>
              </a:ext>
            </a:extLst>
          </p:cNvPr>
          <p:cNvSpPr txBox="1"/>
          <p:nvPr/>
        </p:nvSpPr>
        <p:spPr>
          <a:xfrm>
            <a:off x="2424571" y="4316269"/>
            <a:ext cx="6451527" cy="954107"/>
          </a:xfrm>
          <a:prstGeom prst="rect">
            <a:avLst/>
          </a:prstGeom>
          <a:solidFill>
            <a:schemeClr val="accent5">
              <a:lumMod val="75000"/>
            </a:schemeClr>
          </a:solidFill>
        </p:spPr>
        <p:txBody>
          <a:bodyPr wrap="square" rtlCol="0">
            <a:spAutoFit/>
          </a:bodyPr>
          <a:lstStyle/>
          <a:p>
            <a:r>
              <a:rPr lang="en-US" sz="1400" i="1" dirty="0">
                <a:solidFill>
                  <a:schemeClr val="bg1">
                    <a:lumMod val="50000"/>
                  </a:schemeClr>
                </a:solidFill>
              </a:rPr>
              <a:t>Pts with </a:t>
            </a:r>
            <a:r>
              <a:rPr lang="en-US" sz="1400" i="1" dirty="0" err="1">
                <a:solidFill>
                  <a:schemeClr val="bg1">
                    <a:lumMod val="50000"/>
                  </a:schemeClr>
                </a:solidFill>
              </a:rPr>
              <a:t>microspherophakia</a:t>
            </a:r>
            <a:r>
              <a:rPr lang="en-US" sz="1400" i="1" dirty="0">
                <a:solidFill>
                  <a:schemeClr val="bg1">
                    <a:lumMod val="50000"/>
                  </a:schemeClr>
                </a:solidFill>
              </a:rPr>
              <a:t> are almost always high myopes. Why?</a:t>
            </a:r>
          </a:p>
          <a:p>
            <a:r>
              <a:rPr lang="en-US" sz="1400" dirty="0">
                <a:solidFill>
                  <a:schemeClr val="bg1">
                    <a:lumMod val="50000"/>
                  </a:schemeClr>
                </a:solidFill>
              </a:rPr>
              <a:t>Because the lens is small, it has a short radius of curvature. Further, because it is spherical, it is more curved than is a normal lens. </a:t>
            </a:r>
            <a:r>
              <a:rPr lang="en-US" sz="1400" u="sng" dirty="0">
                <a:solidFill>
                  <a:schemeClr val="bg1">
                    <a:lumMod val="50000"/>
                  </a:schemeClr>
                </a:solidFill>
              </a:rPr>
              <a:t>These two factors give the </a:t>
            </a:r>
            <a:r>
              <a:rPr lang="en-US" sz="1400" u="sng" dirty="0" err="1">
                <a:solidFill>
                  <a:schemeClr val="bg1">
                    <a:lumMod val="50000"/>
                  </a:schemeClr>
                </a:solidFill>
              </a:rPr>
              <a:t>m’spheric</a:t>
            </a:r>
            <a:r>
              <a:rPr lang="en-US" sz="1400" u="sng" dirty="0">
                <a:solidFill>
                  <a:schemeClr val="bg1">
                    <a:lumMod val="50000"/>
                  </a:schemeClr>
                </a:solidFill>
              </a:rPr>
              <a:t> lens vastly more converging power than a normal lens possesses.</a:t>
            </a:r>
          </a:p>
        </p:txBody>
      </p:sp>
      <p:sp>
        <p:nvSpPr>
          <p:cNvPr id="25" name="TextBox 24">
            <a:extLst>
              <a:ext uri="{FF2B5EF4-FFF2-40B4-BE49-F238E27FC236}">
                <a16:creationId xmlns:a16="http://schemas.microsoft.com/office/drawing/2014/main" id="{EDF9D533-D64E-40E5-8915-BD96C88905A7}"/>
              </a:ext>
            </a:extLst>
          </p:cNvPr>
          <p:cNvSpPr txBox="1"/>
          <p:nvPr/>
        </p:nvSpPr>
        <p:spPr>
          <a:xfrm>
            <a:off x="2423968" y="3058533"/>
            <a:ext cx="6567632" cy="584775"/>
          </a:xfrm>
          <a:prstGeom prst="rect">
            <a:avLst/>
          </a:prstGeom>
          <a:solidFill>
            <a:srgbClr val="99FF99"/>
          </a:solidFill>
        </p:spPr>
        <p:txBody>
          <a:bodyPr wrap="none" rtlCol="0">
            <a:spAutoFit/>
          </a:bodyPr>
          <a:lstStyle/>
          <a:p>
            <a:r>
              <a:rPr lang="en-US" sz="1600" i="1" dirty="0">
                <a:solidFill>
                  <a:schemeClr val="bg1">
                    <a:lumMod val="65000"/>
                  </a:schemeClr>
                </a:solidFill>
              </a:rPr>
              <a:t>With what condition is </a:t>
            </a:r>
            <a:r>
              <a:rPr lang="en-US" sz="1600" i="1" dirty="0" err="1">
                <a:solidFill>
                  <a:schemeClr val="bg1">
                    <a:lumMod val="65000"/>
                  </a:schemeClr>
                </a:solidFill>
              </a:rPr>
              <a:t>microspherophakia</a:t>
            </a:r>
            <a:r>
              <a:rPr lang="en-US" sz="1600" i="1" dirty="0">
                <a:solidFill>
                  <a:schemeClr val="bg1">
                    <a:lumMod val="65000"/>
                  </a:schemeClr>
                </a:solidFill>
              </a:rPr>
              <a:t> most frequently associated?</a:t>
            </a:r>
          </a:p>
          <a:p>
            <a:r>
              <a:rPr lang="en-US" sz="1600" b="1" dirty="0">
                <a:solidFill>
                  <a:srgbClr val="0000FF"/>
                </a:solidFill>
              </a:rPr>
              <a:t>Weill-Marchesani syndrome</a:t>
            </a:r>
          </a:p>
        </p:txBody>
      </p:sp>
      <p:sp>
        <p:nvSpPr>
          <p:cNvPr id="22" name="Oval 21">
            <a:extLst>
              <a:ext uri="{FF2B5EF4-FFF2-40B4-BE49-F238E27FC236}">
                <a16:creationId xmlns:a16="http://schemas.microsoft.com/office/drawing/2014/main" id="{A8B47573-D3D9-4D47-9E08-BED8FABB2FE0}"/>
              </a:ext>
            </a:extLst>
          </p:cNvPr>
          <p:cNvSpPr/>
          <p:nvPr/>
        </p:nvSpPr>
        <p:spPr>
          <a:xfrm>
            <a:off x="808522" y="3093379"/>
            <a:ext cx="1641452" cy="533397"/>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Oval 2">
            <a:extLst>
              <a:ext uri="{FF2B5EF4-FFF2-40B4-BE49-F238E27FC236}">
                <a16:creationId xmlns:a16="http://schemas.microsoft.com/office/drawing/2014/main" id="{C914562F-331B-441B-9DC7-534C4BCA9A7A}"/>
              </a:ext>
            </a:extLst>
          </p:cNvPr>
          <p:cNvSpPr/>
          <p:nvPr/>
        </p:nvSpPr>
        <p:spPr>
          <a:xfrm>
            <a:off x="2302864" y="3248672"/>
            <a:ext cx="3107336" cy="464126"/>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Text Box 14">
            <a:extLst>
              <a:ext uri="{FF2B5EF4-FFF2-40B4-BE49-F238E27FC236}">
                <a16:creationId xmlns:a16="http://schemas.microsoft.com/office/drawing/2014/main" id="{95AE908A-20F7-48AC-AA43-9B24C7A360C1}"/>
              </a:ext>
            </a:extLst>
          </p:cNvPr>
          <p:cNvSpPr txBox="1">
            <a:spLocks noChangeArrowheads="1"/>
          </p:cNvSpPr>
          <p:nvPr/>
        </p:nvSpPr>
        <p:spPr bwMode="auto">
          <a:xfrm>
            <a:off x="2404693" y="3841183"/>
            <a:ext cx="4579937" cy="1570038"/>
          </a:xfrm>
          <a:prstGeom prst="rect">
            <a:avLst/>
          </a:prstGeom>
          <a:solidFill>
            <a:srgbClr val="FFCC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i="1" dirty="0">
                <a:solidFill>
                  <a:srgbClr val="0000FF"/>
                </a:solidFill>
              </a:rPr>
              <a:t>What are the findings in Weill-Marchesani?</a:t>
            </a:r>
          </a:p>
          <a:p>
            <a:pPr eaLnBrk="1" hangingPunct="1">
              <a:spcBef>
                <a:spcPct val="0"/>
              </a:spcBef>
              <a:buClrTx/>
              <a:buSzTx/>
              <a:buFontTx/>
              <a:buNone/>
            </a:pPr>
            <a:r>
              <a:rPr lang="en-US" altLang="en-US" sz="1600" dirty="0">
                <a:solidFill>
                  <a:srgbClr val="0000FF"/>
                </a:solidFill>
              </a:rPr>
              <a:t>Patients with Weill-Marchesani have:</a:t>
            </a:r>
          </a:p>
          <a:p>
            <a:pPr eaLnBrk="1" hangingPunct="1">
              <a:spcBef>
                <a:spcPct val="0"/>
              </a:spcBef>
              <a:buClrTx/>
              <a:buSzTx/>
              <a:buFontTx/>
              <a:buNone/>
            </a:pPr>
            <a:r>
              <a:rPr lang="en-US" altLang="en-US" sz="1600" dirty="0">
                <a:solidFill>
                  <a:srgbClr val="0000FF"/>
                </a:solidFill>
              </a:rPr>
              <a:t>…</a:t>
            </a:r>
            <a:r>
              <a:rPr lang="en-US" altLang="en-US" sz="1600" b="1" dirty="0">
                <a:solidFill>
                  <a:srgbClr val="0000FF"/>
                </a:solidFill>
              </a:rPr>
              <a:t>short</a:t>
            </a:r>
            <a:r>
              <a:rPr lang="en-US" altLang="en-US" sz="1600" dirty="0">
                <a:solidFill>
                  <a:srgbClr val="0000FF"/>
                </a:solidFill>
              </a:rPr>
              <a:t> stature	</a:t>
            </a:r>
            <a:r>
              <a:rPr lang="en-US" altLang="en-US" sz="1600" dirty="0"/>
              <a:t>             </a:t>
            </a:r>
            <a:r>
              <a:rPr lang="en-US" altLang="en-US" sz="1600" b="1" dirty="0"/>
              <a:t>Tall</a:t>
            </a:r>
            <a:r>
              <a:rPr lang="en-US" altLang="en-US" sz="1600" dirty="0"/>
              <a:t> stature</a:t>
            </a:r>
          </a:p>
          <a:p>
            <a:pPr eaLnBrk="1" hangingPunct="1">
              <a:spcBef>
                <a:spcPct val="0"/>
              </a:spcBef>
              <a:buClrTx/>
              <a:buSzTx/>
              <a:buFontTx/>
              <a:buNone/>
            </a:pPr>
            <a:r>
              <a:rPr lang="en-US" altLang="en-US" sz="1600" dirty="0">
                <a:solidFill>
                  <a:srgbClr val="0000FF"/>
                </a:solidFill>
              </a:rPr>
              <a:t>…</a:t>
            </a:r>
            <a:r>
              <a:rPr lang="en-US" altLang="en-US" sz="1600" b="1" dirty="0">
                <a:solidFill>
                  <a:srgbClr val="0000FF"/>
                </a:solidFill>
              </a:rPr>
              <a:t>short</a:t>
            </a:r>
            <a:r>
              <a:rPr lang="en-US" altLang="en-US" sz="1600" dirty="0">
                <a:solidFill>
                  <a:srgbClr val="0000FF"/>
                </a:solidFill>
              </a:rPr>
              <a:t> fingers	</a:t>
            </a:r>
            <a:r>
              <a:rPr lang="en-US" altLang="en-US" sz="1600" dirty="0"/>
              <a:t>              </a:t>
            </a:r>
            <a:r>
              <a:rPr lang="en-US" altLang="en-US" sz="1600" b="1" dirty="0"/>
              <a:t>Long</a:t>
            </a:r>
            <a:r>
              <a:rPr lang="en-US" altLang="en-US" sz="1600" dirty="0"/>
              <a:t> fingers</a:t>
            </a:r>
          </a:p>
          <a:p>
            <a:pPr eaLnBrk="1" hangingPunct="1">
              <a:spcBef>
                <a:spcPct val="0"/>
              </a:spcBef>
              <a:buClrTx/>
              <a:buSzTx/>
              <a:buFontTx/>
              <a:buNone/>
            </a:pPr>
            <a:r>
              <a:rPr lang="en-US" altLang="en-US" sz="1600" dirty="0">
                <a:solidFill>
                  <a:srgbClr val="0000FF"/>
                </a:solidFill>
              </a:rPr>
              <a:t>…</a:t>
            </a:r>
            <a:r>
              <a:rPr lang="en-US" altLang="en-US" sz="1600" b="1" dirty="0">
                <a:solidFill>
                  <a:srgbClr val="0000FF"/>
                </a:solidFill>
              </a:rPr>
              <a:t>stiff</a:t>
            </a:r>
            <a:r>
              <a:rPr lang="en-US" altLang="en-US" sz="1600" dirty="0">
                <a:solidFill>
                  <a:srgbClr val="0000FF"/>
                </a:solidFill>
              </a:rPr>
              <a:t>    </a:t>
            </a:r>
            <a:r>
              <a:rPr lang="en-US" altLang="en-US" sz="1600" dirty="0"/>
              <a:t>joints                        </a:t>
            </a:r>
            <a:r>
              <a:rPr lang="en-US" altLang="en-US" sz="1600" b="1" dirty="0"/>
              <a:t>Lax</a:t>
            </a:r>
            <a:r>
              <a:rPr lang="en-US" altLang="en-US" sz="1600" dirty="0"/>
              <a:t> joints</a:t>
            </a:r>
          </a:p>
          <a:p>
            <a:pPr eaLnBrk="1" hangingPunct="1">
              <a:spcBef>
                <a:spcPct val="0"/>
              </a:spcBef>
              <a:buClrTx/>
              <a:buSzTx/>
              <a:buFontTx/>
              <a:buNone/>
            </a:pPr>
            <a:r>
              <a:rPr lang="en-US" altLang="en-US" sz="1600" dirty="0"/>
              <a:t>Think of it as the opposite of  </a:t>
            </a:r>
            <a:r>
              <a:rPr lang="en-US" altLang="en-US" sz="1600" b="1" dirty="0" err="1"/>
              <a:t>Marfan</a:t>
            </a:r>
            <a:r>
              <a:rPr lang="en-US" altLang="en-US" sz="1600" dirty="0"/>
              <a:t>  syndrome</a:t>
            </a:r>
          </a:p>
        </p:txBody>
      </p:sp>
    </p:spTree>
    <p:extLst>
      <p:ext uri="{BB962C8B-B14F-4D97-AF65-F5344CB8AC3E}">
        <p14:creationId xmlns:p14="http://schemas.microsoft.com/office/powerpoint/2010/main" val="1284801545"/>
      </p:ext>
    </p:extLst>
  </p:cSld>
  <p:clrMapOvr>
    <a:masterClrMapping/>
  </p:clrMapOvr>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extBox 6"/>
          <p:cNvSpPr txBox="1"/>
          <p:nvPr/>
        </p:nvSpPr>
        <p:spPr>
          <a:xfrm>
            <a:off x="1103210" y="5681246"/>
            <a:ext cx="2710486" cy="338554"/>
          </a:xfrm>
          <a:prstGeom prst="rect">
            <a:avLst/>
          </a:prstGeom>
          <a:noFill/>
        </p:spPr>
        <p:txBody>
          <a:bodyPr wrap="none" rtlCol="0">
            <a:spAutoFit/>
          </a:bodyPr>
          <a:lstStyle/>
          <a:p>
            <a:pPr algn="ctr"/>
            <a:r>
              <a:rPr lang="en-US" sz="1600" dirty="0"/>
              <a:t>Weill-</a:t>
            </a:r>
            <a:r>
              <a:rPr lang="en-US" sz="1600" dirty="0" err="1"/>
              <a:t>Marchesani</a:t>
            </a:r>
            <a:r>
              <a:rPr lang="en-US" sz="1600" dirty="0"/>
              <a:t> syndrome</a:t>
            </a:r>
          </a:p>
        </p:txBody>
      </p:sp>
      <p:sp>
        <p:nvSpPr>
          <p:cNvPr id="4" name="Slide Number Placeholder 3"/>
          <p:cNvSpPr>
            <a:spLocks noGrp="1"/>
          </p:cNvSpPr>
          <p:nvPr>
            <p:ph type="sldNum" sz="quarter" idx="12"/>
          </p:nvPr>
        </p:nvSpPr>
        <p:spPr/>
        <p:txBody>
          <a:bodyPr/>
          <a:lstStyle/>
          <a:p>
            <a:fld id="{67B4125B-27D3-4108-911E-4780F3F2CD00}" type="slidenum">
              <a:rPr lang="en-US" altLang="en-US" smtClean="0"/>
              <a:pPr/>
              <a:t>99</a:t>
            </a:fld>
            <a:endParaRPr lang="en-US" altLang="en-US"/>
          </a:p>
        </p:txBody>
      </p:sp>
      <p:pic>
        <p:nvPicPr>
          <p:cNvPr id="1026" name="Picture 2" descr="Image result for weil marchesi syndrome short fingers">
            <a:hlinkClick r:id="rId2"/>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123950" y="1731459"/>
            <a:ext cx="2609850" cy="3914776"/>
          </a:xfrm>
          <a:prstGeom prst="rect">
            <a:avLst/>
          </a:prstGeom>
          <a:noFill/>
          <a:extLst>
            <a:ext uri="{909E8E84-426E-40DD-AFC4-6F175D3DCCD1}">
              <a14:hiddenFill xmlns:a14="http://schemas.microsoft.com/office/drawing/2010/main">
                <a:solidFill>
                  <a:srgbClr val="FFFFFF"/>
                </a:solidFill>
              </a14:hiddenFill>
            </a:ext>
          </a:extLst>
        </p:spPr>
      </p:pic>
      <p:sp>
        <p:nvSpPr>
          <p:cNvPr id="9" name="TextBox 8"/>
          <p:cNvSpPr txBox="1"/>
          <p:nvPr/>
        </p:nvSpPr>
        <p:spPr>
          <a:xfrm>
            <a:off x="5601927" y="5681246"/>
            <a:ext cx="1782860" cy="338554"/>
          </a:xfrm>
          <a:prstGeom prst="rect">
            <a:avLst/>
          </a:prstGeom>
          <a:noFill/>
        </p:spPr>
        <p:txBody>
          <a:bodyPr wrap="none" rtlCol="0">
            <a:spAutoFit/>
          </a:bodyPr>
          <a:lstStyle/>
          <a:p>
            <a:pPr algn="ctr"/>
            <a:r>
              <a:rPr lang="en-US" sz="1600" dirty="0" err="1"/>
              <a:t>Marfan</a:t>
            </a:r>
            <a:r>
              <a:rPr lang="en-US" sz="1600" dirty="0"/>
              <a:t> syndrome</a:t>
            </a:r>
          </a:p>
        </p:txBody>
      </p:sp>
      <p:pic>
        <p:nvPicPr>
          <p:cNvPr id="1028" name="Picture 4" descr="Image result for marfan syndrome">
            <a:hlinkClick r:id="rId4"/>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463654" y="1741402"/>
            <a:ext cx="2003946" cy="3904833"/>
          </a:xfrm>
          <a:prstGeom prst="rect">
            <a:avLst/>
          </a:prstGeom>
          <a:noFill/>
          <a:extLst>
            <a:ext uri="{909E8E84-426E-40DD-AFC4-6F175D3DCCD1}">
              <a14:hiddenFill xmlns:a14="http://schemas.microsoft.com/office/drawing/2010/main">
                <a:solidFill>
                  <a:srgbClr val="FFFFFF"/>
                </a:solidFill>
              </a14:hiddenFill>
            </a:ext>
          </a:extLst>
        </p:spPr>
      </p:pic>
      <p:sp>
        <p:nvSpPr>
          <p:cNvPr id="8" name="TextBox 7">
            <a:extLst>
              <a:ext uri="{FF2B5EF4-FFF2-40B4-BE49-F238E27FC236}">
                <a16:creationId xmlns:a16="http://schemas.microsoft.com/office/drawing/2014/main" id="{A02B5917-0CAE-4E59-BCE9-D7B88DBE53AC}"/>
              </a:ext>
            </a:extLst>
          </p:cNvPr>
          <p:cNvSpPr txBox="1"/>
          <p:nvPr/>
        </p:nvSpPr>
        <p:spPr>
          <a:xfrm>
            <a:off x="2259496" y="189094"/>
            <a:ext cx="4607480" cy="400110"/>
          </a:xfrm>
          <a:prstGeom prst="rect">
            <a:avLst/>
          </a:prstGeom>
          <a:solidFill>
            <a:schemeClr val="accent1">
              <a:lumMod val="60000"/>
              <a:lumOff val="40000"/>
            </a:schemeClr>
          </a:solidFill>
        </p:spPr>
        <p:txBody>
          <a:bodyPr wrap="none" rtlCol="0">
            <a:spAutoFit/>
          </a:bodyPr>
          <a:lstStyle/>
          <a:p>
            <a:pPr algn="ctr"/>
            <a:r>
              <a:rPr lang="en-US" sz="2000" b="1" dirty="0"/>
              <a:t>Secondary Angle Closure Glaucoma</a:t>
            </a:r>
          </a:p>
        </p:txBody>
      </p:sp>
    </p:spTree>
    <p:extLst>
      <p:ext uri="{BB962C8B-B14F-4D97-AF65-F5344CB8AC3E}">
        <p14:creationId xmlns:p14="http://schemas.microsoft.com/office/powerpoint/2010/main" val="1115811634"/>
      </p:ext>
    </p:extLst>
  </p:cSld>
  <p:clrMapOvr>
    <a:masterClrMapping/>
  </p:clrMapOvr>
</p:sld>
</file>

<file path=ppt/theme/theme1.xml><?xml version="1.0" encoding="utf-8"?>
<a:theme xmlns:a="http://schemas.openxmlformats.org/drawingml/2006/main" name="Network">
  <a:themeElements>
    <a:clrScheme name="Network 10">
      <a:dk1>
        <a:srgbClr val="000000"/>
      </a:dk1>
      <a:lt1>
        <a:srgbClr val="FFFFFF"/>
      </a:lt1>
      <a:dk2>
        <a:srgbClr val="330066"/>
      </a:dk2>
      <a:lt2>
        <a:srgbClr val="808080"/>
      </a:lt2>
      <a:accent1>
        <a:srgbClr val="CCCC00"/>
      </a:accent1>
      <a:accent2>
        <a:srgbClr val="669999"/>
      </a:accent2>
      <a:accent3>
        <a:srgbClr val="FFFFFF"/>
      </a:accent3>
      <a:accent4>
        <a:srgbClr val="000000"/>
      </a:accent4>
      <a:accent5>
        <a:srgbClr val="E2E2AA"/>
      </a:accent5>
      <a:accent6>
        <a:srgbClr val="5C8A8A"/>
      </a:accent6>
      <a:hlink>
        <a:srgbClr val="7E9CE8"/>
      </a:hlink>
      <a:folHlink>
        <a:srgbClr val="D8D8EC"/>
      </a:folHlink>
    </a:clrScheme>
    <a:fontScheme name="Network">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Network 1">
        <a:dk1>
          <a:srgbClr val="4F747B"/>
        </a:dk1>
        <a:lt1>
          <a:srgbClr val="FFFFFF"/>
        </a:lt1>
        <a:dk2>
          <a:srgbClr val="000000"/>
        </a:dk2>
        <a:lt2>
          <a:srgbClr val="C0C0C0"/>
        </a:lt2>
        <a:accent1>
          <a:srgbClr val="859868"/>
        </a:accent1>
        <a:accent2>
          <a:srgbClr val="5F5F5F"/>
        </a:accent2>
        <a:accent3>
          <a:srgbClr val="AAAAAA"/>
        </a:accent3>
        <a:accent4>
          <a:srgbClr val="DADADA"/>
        </a:accent4>
        <a:accent5>
          <a:srgbClr val="C2CAB9"/>
        </a:accent5>
        <a:accent6>
          <a:srgbClr val="555555"/>
        </a:accent6>
        <a:hlink>
          <a:srgbClr val="5F5F5F"/>
        </a:hlink>
        <a:folHlink>
          <a:srgbClr val="BA1212"/>
        </a:folHlink>
      </a:clrScheme>
      <a:clrMap bg1="dk2" tx1="lt1" bg2="dk1" tx2="lt2" accent1="accent1" accent2="accent2" accent3="accent3" accent4="accent4" accent5="accent5" accent6="accent6" hlink="hlink" folHlink="folHlink"/>
    </a:extraClrScheme>
    <a:extraClrScheme>
      <a:clrScheme name="Network 2">
        <a:dk1>
          <a:srgbClr val="3C0000"/>
        </a:dk1>
        <a:lt1>
          <a:srgbClr val="FFFFFF"/>
        </a:lt1>
        <a:dk2>
          <a:srgbClr val="4D0B0B"/>
        </a:dk2>
        <a:lt2>
          <a:srgbClr val="FFFFFF"/>
        </a:lt2>
        <a:accent1>
          <a:srgbClr val="666633"/>
        </a:accent1>
        <a:accent2>
          <a:srgbClr val="CC3300"/>
        </a:accent2>
        <a:accent3>
          <a:srgbClr val="B2AAAA"/>
        </a:accent3>
        <a:accent4>
          <a:srgbClr val="DADADA"/>
        </a:accent4>
        <a:accent5>
          <a:srgbClr val="B8B8AD"/>
        </a:accent5>
        <a:accent6>
          <a:srgbClr val="B92D00"/>
        </a:accent6>
        <a:hlink>
          <a:srgbClr val="CC9900"/>
        </a:hlink>
        <a:folHlink>
          <a:srgbClr val="CCCC33"/>
        </a:folHlink>
      </a:clrScheme>
      <a:clrMap bg1="dk2" tx1="lt1" bg2="dk1" tx2="lt2" accent1="accent1" accent2="accent2" accent3="accent3" accent4="accent4" accent5="accent5" accent6="accent6" hlink="hlink" folHlink="folHlink"/>
    </a:extraClrScheme>
    <a:extraClrScheme>
      <a:clrScheme name="Network 3">
        <a:dk1>
          <a:srgbClr val="666699"/>
        </a:dk1>
        <a:lt1>
          <a:srgbClr val="FFFFFF"/>
        </a:lt1>
        <a:dk2>
          <a:srgbClr val="15192B"/>
        </a:dk2>
        <a:lt2>
          <a:srgbClr val="CCCCFF"/>
        </a:lt2>
        <a:accent1>
          <a:srgbClr val="4F893D"/>
        </a:accent1>
        <a:accent2>
          <a:srgbClr val="666699"/>
        </a:accent2>
        <a:accent3>
          <a:srgbClr val="AAABAC"/>
        </a:accent3>
        <a:accent4>
          <a:srgbClr val="DADADA"/>
        </a:accent4>
        <a:accent5>
          <a:srgbClr val="B2C4AF"/>
        </a:accent5>
        <a:accent6>
          <a:srgbClr val="5C5C8A"/>
        </a:accent6>
        <a:hlink>
          <a:srgbClr val="CC9900"/>
        </a:hlink>
        <a:folHlink>
          <a:srgbClr val="4837C7"/>
        </a:folHlink>
      </a:clrScheme>
      <a:clrMap bg1="dk2" tx1="lt1" bg2="dk1" tx2="lt2" accent1="accent1" accent2="accent2" accent3="accent3" accent4="accent4" accent5="accent5" accent6="accent6" hlink="hlink" folHlink="folHlink"/>
    </a:extraClrScheme>
    <a:extraClrScheme>
      <a:clrScheme name="Network 4">
        <a:dk1>
          <a:srgbClr val="666699"/>
        </a:dk1>
        <a:lt1>
          <a:srgbClr val="FFFFFF"/>
        </a:lt1>
        <a:dk2>
          <a:srgbClr val="86001A"/>
        </a:dk2>
        <a:lt2>
          <a:srgbClr val="CCCC66"/>
        </a:lt2>
        <a:accent1>
          <a:srgbClr val="FF3300"/>
        </a:accent1>
        <a:accent2>
          <a:srgbClr val="FF6600"/>
        </a:accent2>
        <a:accent3>
          <a:srgbClr val="C3AAAB"/>
        </a:accent3>
        <a:accent4>
          <a:srgbClr val="DADADA"/>
        </a:accent4>
        <a:accent5>
          <a:srgbClr val="FFADAA"/>
        </a:accent5>
        <a:accent6>
          <a:srgbClr val="E75C00"/>
        </a:accent6>
        <a:hlink>
          <a:srgbClr val="CC9900"/>
        </a:hlink>
        <a:folHlink>
          <a:srgbClr val="FF0000"/>
        </a:folHlink>
      </a:clrScheme>
      <a:clrMap bg1="dk2" tx1="lt1" bg2="dk1" tx2="lt2" accent1="accent1" accent2="accent2" accent3="accent3" accent4="accent4" accent5="accent5" accent6="accent6" hlink="hlink" folHlink="folHlink"/>
    </a:extraClrScheme>
    <a:extraClrScheme>
      <a:clrScheme name="Network 5">
        <a:dk1>
          <a:srgbClr val="666699"/>
        </a:dk1>
        <a:lt1>
          <a:srgbClr val="FFFFFF"/>
        </a:lt1>
        <a:dk2>
          <a:srgbClr val="000054"/>
        </a:dk2>
        <a:lt2>
          <a:srgbClr val="FFFFFF"/>
        </a:lt2>
        <a:accent1>
          <a:srgbClr val="3333FF"/>
        </a:accent1>
        <a:accent2>
          <a:srgbClr val="006699"/>
        </a:accent2>
        <a:accent3>
          <a:srgbClr val="AAAAB3"/>
        </a:accent3>
        <a:accent4>
          <a:srgbClr val="DADADA"/>
        </a:accent4>
        <a:accent5>
          <a:srgbClr val="ADADFF"/>
        </a:accent5>
        <a:accent6>
          <a:srgbClr val="005C8A"/>
        </a:accent6>
        <a:hlink>
          <a:srgbClr val="669900"/>
        </a:hlink>
        <a:folHlink>
          <a:srgbClr val="0000FF"/>
        </a:folHlink>
      </a:clrScheme>
      <a:clrMap bg1="dk2" tx1="lt1" bg2="dk1" tx2="lt2" accent1="accent1" accent2="accent2" accent3="accent3" accent4="accent4" accent5="accent5" accent6="accent6" hlink="hlink" folHlink="folHlink"/>
    </a:extraClrScheme>
    <a:extraClrScheme>
      <a:clrScheme name="Network 6">
        <a:dk1>
          <a:srgbClr val="808080"/>
        </a:dk1>
        <a:lt1>
          <a:srgbClr val="FFFFFF"/>
        </a:lt1>
        <a:dk2>
          <a:srgbClr val="30054B"/>
        </a:dk2>
        <a:lt2>
          <a:srgbClr val="FFFFFF"/>
        </a:lt2>
        <a:accent1>
          <a:srgbClr val="797B9B"/>
        </a:accent1>
        <a:accent2>
          <a:srgbClr val="6B4FB1"/>
        </a:accent2>
        <a:accent3>
          <a:srgbClr val="ADAAB1"/>
        </a:accent3>
        <a:accent4>
          <a:srgbClr val="DADADA"/>
        </a:accent4>
        <a:accent5>
          <a:srgbClr val="BEBFCB"/>
        </a:accent5>
        <a:accent6>
          <a:srgbClr val="6047A0"/>
        </a:accent6>
        <a:hlink>
          <a:srgbClr val="7AACCE"/>
        </a:hlink>
        <a:folHlink>
          <a:srgbClr val="D8D8EC"/>
        </a:folHlink>
      </a:clrScheme>
      <a:clrMap bg1="dk2" tx1="lt1" bg2="dk1" tx2="lt2" accent1="accent1" accent2="accent2" accent3="accent3" accent4="accent4" accent5="accent5" accent6="accent6" hlink="hlink" folHlink="folHlink"/>
    </a:extraClrScheme>
    <a:extraClrScheme>
      <a:clrScheme name="Network 7">
        <a:dk1>
          <a:srgbClr val="808080"/>
        </a:dk1>
        <a:lt1>
          <a:srgbClr val="FFFFCC"/>
        </a:lt1>
        <a:dk2>
          <a:srgbClr val="29527B"/>
        </a:dk2>
        <a:lt2>
          <a:srgbClr val="FFFFFF"/>
        </a:lt2>
        <a:accent1>
          <a:srgbClr val="CCCC00"/>
        </a:accent1>
        <a:accent2>
          <a:srgbClr val="669999"/>
        </a:accent2>
        <a:accent3>
          <a:srgbClr val="ACB3BF"/>
        </a:accent3>
        <a:accent4>
          <a:srgbClr val="DADAAE"/>
        </a:accent4>
        <a:accent5>
          <a:srgbClr val="E2E2AA"/>
        </a:accent5>
        <a:accent6>
          <a:srgbClr val="5C8A8A"/>
        </a:accent6>
        <a:hlink>
          <a:srgbClr val="D8D8EC"/>
        </a:hlink>
        <a:folHlink>
          <a:srgbClr val="B2B2B2"/>
        </a:folHlink>
      </a:clrScheme>
      <a:clrMap bg1="dk2" tx1="lt1" bg2="dk1" tx2="lt2" accent1="accent1" accent2="accent2" accent3="accent3" accent4="accent4" accent5="accent5" accent6="accent6" hlink="hlink" folHlink="folHlink"/>
    </a:extraClrScheme>
    <a:extraClrScheme>
      <a:clrScheme name="Network 8">
        <a:dk1>
          <a:srgbClr val="666699"/>
        </a:dk1>
        <a:lt1>
          <a:srgbClr val="FFFFFF"/>
        </a:lt1>
        <a:dk2>
          <a:srgbClr val="476949"/>
        </a:dk2>
        <a:lt2>
          <a:srgbClr val="FFFFFF"/>
        </a:lt2>
        <a:accent1>
          <a:srgbClr val="CC6600"/>
        </a:accent1>
        <a:accent2>
          <a:srgbClr val="CC9900"/>
        </a:accent2>
        <a:accent3>
          <a:srgbClr val="B1B9B1"/>
        </a:accent3>
        <a:accent4>
          <a:srgbClr val="DADADA"/>
        </a:accent4>
        <a:accent5>
          <a:srgbClr val="E2B8AA"/>
        </a:accent5>
        <a:accent6>
          <a:srgbClr val="B98A00"/>
        </a:accent6>
        <a:hlink>
          <a:srgbClr val="669900"/>
        </a:hlink>
        <a:folHlink>
          <a:srgbClr val="A45200"/>
        </a:folHlink>
      </a:clrScheme>
      <a:clrMap bg1="dk2" tx1="lt1" bg2="dk1" tx2="lt2" accent1="accent1" accent2="accent2" accent3="accent3" accent4="accent4" accent5="accent5" accent6="accent6" hlink="hlink" folHlink="folHlink"/>
    </a:extraClrScheme>
    <a:extraClrScheme>
      <a:clrScheme name="Network 9">
        <a:dk1>
          <a:srgbClr val="000000"/>
        </a:dk1>
        <a:lt1>
          <a:srgbClr val="FFFFFF"/>
        </a:lt1>
        <a:dk2>
          <a:srgbClr val="7C1302"/>
        </a:dk2>
        <a:lt2>
          <a:srgbClr val="CC9900"/>
        </a:lt2>
        <a:accent1>
          <a:srgbClr val="CC9900"/>
        </a:accent1>
        <a:accent2>
          <a:srgbClr val="CC3300"/>
        </a:accent2>
        <a:accent3>
          <a:srgbClr val="FFFFFF"/>
        </a:accent3>
        <a:accent4>
          <a:srgbClr val="000000"/>
        </a:accent4>
        <a:accent5>
          <a:srgbClr val="E2CAAA"/>
        </a:accent5>
        <a:accent6>
          <a:srgbClr val="B92D00"/>
        </a:accent6>
        <a:hlink>
          <a:srgbClr val="808080"/>
        </a:hlink>
        <a:folHlink>
          <a:srgbClr val="CCCC66"/>
        </a:folHlink>
      </a:clrScheme>
      <a:clrMap bg1="lt1" tx1="dk1" bg2="lt2" tx2="dk2" accent1="accent1" accent2="accent2" accent3="accent3" accent4="accent4" accent5="accent5" accent6="accent6" hlink="hlink" folHlink="folHlink"/>
    </a:extraClrScheme>
    <a:extraClrScheme>
      <a:clrScheme name="Network 10">
        <a:dk1>
          <a:srgbClr val="000000"/>
        </a:dk1>
        <a:lt1>
          <a:srgbClr val="FFFFFF"/>
        </a:lt1>
        <a:dk2>
          <a:srgbClr val="330066"/>
        </a:dk2>
        <a:lt2>
          <a:srgbClr val="808080"/>
        </a:lt2>
        <a:accent1>
          <a:srgbClr val="CCCC00"/>
        </a:accent1>
        <a:accent2>
          <a:srgbClr val="669999"/>
        </a:accent2>
        <a:accent3>
          <a:srgbClr val="FFFFFF"/>
        </a:accent3>
        <a:accent4>
          <a:srgbClr val="000000"/>
        </a:accent4>
        <a:accent5>
          <a:srgbClr val="E2E2AA"/>
        </a:accent5>
        <a:accent6>
          <a:srgbClr val="5C8A8A"/>
        </a:accent6>
        <a:hlink>
          <a:srgbClr val="7E9CE8"/>
        </a:hlink>
        <a:folHlink>
          <a:srgbClr val="D8D8EC"/>
        </a:folHlink>
      </a:clrScheme>
      <a:clrMap bg1="lt1" tx1="dk1" bg2="lt2" tx2="dk2" accent1="accent1" accent2="accent2" accent3="accent3" accent4="accent4" accent5="accent5" accent6="accent6" hlink="hlink" folHlink="folHlink"/>
    </a:extraClrScheme>
  </a:extraClrScheme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emplate>Network</Template>
  <TotalTime>2419</TotalTime>
  <Words>79203</Words>
  <Application>Microsoft Office PowerPoint</Application>
  <PresentationFormat>On-screen Show (4:3)</PresentationFormat>
  <Paragraphs>13252</Paragraphs>
  <Slides>442</Slides>
  <Notes>0</Notes>
  <HiddenSlides>0</HiddenSlides>
  <MMClips>0</MMClips>
  <ScaleCrop>false</ScaleCrop>
  <HeadingPairs>
    <vt:vector size="6" baseType="variant">
      <vt:variant>
        <vt:lpstr>Fonts Used</vt:lpstr>
      </vt:variant>
      <vt:variant>
        <vt:i4>5</vt:i4>
      </vt:variant>
      <vt:variant>
        <vt:lpstr>Theme</vt:lpstr>
      </vt:variant>
      <vt:variant>
        <vt:i4>1</vt:i4>
      </vt:variant>
      <vt:variant>
        <vt:lpstr>Slide Titles</vt:lpstr>
      </vt:variant>
      <vt:variant>
        <vt:i4>442</vt:i4>
      </vt:variant>
    </vt:vector>
  </HeadingPairs>
  <TitlesOfParts>
    <vt:vector size="448" baseType="lpstr">
      <vt:lpstr>Arial</vt:lpstr>
      <vt:lpstr>Calibri</vt:lpstr>
      <vt:lpstr>Segoe Script</vt:lpstr>
      <vt:lpstr>Symbol</vt:lpstr>
      <vt:lpstr>Wingdings</vt:lpstr>
      <vt:lpstr>Network</vt:lpstr>
      <vt:lpstr>Q</vt:lpstr>
      <vt:lpstr>A</vt:lpstr>
      <vt:lpstr>Q/A</vt:lpstr>
      <vt:lpstr>Q/A</vt:lpstr>
      <vt:lpstr>Q</vt:lpstr>
      <vt:lpstr>A</vt:lpstr>
      <vt:lpstr>Q</vt:lpstr>
      <vt:lpstr>Q/A</vt:lpstr>
      <vt:lpstr>A</vt:lpstr>
      <vt:lpstr>Q</vt:lpstr>
      <vt:lpstr>A</vt:lpstr>
      <vt:lpstr>Q</vt:lpstr>
      <vt:lpstr>A</vt:lpstr>
      <vt:lpstr>A</vt:lpstr>
      <vt:lpstr>A</vt:lpstr>
      <vt:lpstr>Q</vt:lpstr>
      <vt:lpstr>A</vt:lpstr>
      <vt:lpstr>A</vt:lpstr>
      <vt:lpstr>PowerPoint Presentation</vt:lpstr>
      <vt:lpstr>PowerPoint Presentation</vt:lpstr>
      <vt:lpstr>PowerPoint Presentation</vt:lpstr>
      <vt:lpstr>PowerPoint Presentation</vt:lpstr>
      <vt:lpstr>PowerPoint Presentation</vt:lpstr>
      <vt:lpstr>Q</vt:lpstr>
      <vt:lpstr>A</vt:lpstr>
      <vt:lpstr>Q</vt:lpstr>
      <vt:lpstr>A</vt:lpstr>
      <vt:lpstr>PowerPoint Presentation</vt:lpstr>
      <vt:lpstr>Q</vt:lpstr>
      <vt:lpstr>A</vt:lpstr>
      <vt:lpstr>Q</vt:lpstr>
      <vt:lpstr>Q/A</vt:lpstr>
      <vt:lpstr>A</vt:lpstr>
      <vt:lpstr>PowerPoint Presentation</vt:lpstr>
      <vt:lpstr>Q/A</vt:lpstr>
      <vt:lpstr>A</vt:lpstr>
      <vt:lpstr>PowerPoint Presentation</vt:lpstr>
      <vt:lpstr>A</vt:lpstr>
      <vt:lpstr>PowerPoint Presentation</vt:lpstr>
      <vt:lpstr>PowerPoint Presentation</vt:lpstr>
      <vt:lpstr>PowerPoint Presentation</vt:lpstr>
      <vt:lpstr>Q</vt:lpstr>
      <vt:lpstr>Q/A</vt:lpstr>
      <vt:lpstr>A</vt:lpstr>
      <vt:lpstr>PowerPoint Presentation</vt:lpstr>
      <vt:lpstr>Q</vt:lpstr>
      <vt:lpstr>A</vt:lpstr>
      <vt:lpstr>Q</vt:lpstr>
      <vt:lpstr>A</vt:lpstr>
      <vt:lpstr>Q</vt:lpstr>
      <vt:lpstr>A</vt:lpstr>
      <vt:lpstr>Q</vt:lpstr>
      <vt:lpstr>Q/A</vt:lpstr>
      <vt:lpstr>A</vt:lpstr>
      <vt:lpstr>Q</vt:lpstr>
      <vt:lpstr>A</vt:lpstr>
      <vt:lpstr>A</vt:lpstr>
      <vt:lpstr>Q</vt:lpstr>
      <vt:lpstr>A</vt:lpstr>
      <vt:lpstr>Q</vt:lpstr>
      <vt:lpstr>A</vt:lpstr>
      <vt:lpstr>Q</vt:lpstr>
      <vt:lpstr>A</vt:lpstr>
      <vt:lpstr>Q</vt:lpstr>
      <vt:lpstr>A</vt:lpstr>
      <vt:lpstr>PowerPoint Presentation</vt:lpstr>
      <vt:lpstr>Q</vt:lpstr>
      <vt:lpstr>A</vt:lpstr>
      <vt:lpstr>PowerPoint Presentation</vt:lpstr>
      <vt:lpstr>Q</vt:lpstr>
      <vt:lpstr>A</vt:lpstr>
      <vt:lpstr>PowerPoint Presentation</vt:lpstr>
      <vt:lpstr>PowerPoint Presentation</vt:lpstr>
      <vt:lpstr>PowerPoint Presentation</vt:lpstr>
      <vt:lpstr>PowerPoint Presentation</vt:lpstr>
      <vt:lpstr>Q</vt:lpstr>
      <vt:lpstr>A</vt:lpstr>
      <vt:lpstr>PowerPoint Presentation</vt:lpstr>
      <vt:lpstr>Q</vt:lpstr>
      <vt:lpstr>A</vt:lpstr>
      <vt:lpstr>PowerPoint Presentation</vt:lpstr>
      <vt:lpstr>Q</vt:lpstr>
      <vt:lpstr>A</vt:lpstr>
      <vt:lpstr>A</vt:lpstr>
      <vt:lpstr>A</vt:lpstr>
      <vt:lpstr>Q</vt:lpstr>
      <vt:lpstr>A</vt:lpstr>
      <vt:lpstr>PowerPoint Presentation</vt:lpstr>
      <vt:lpstr>Q</vt:lpstr>
      <vt:lpstr>A</vt:lpstr>
      <vt:lpstr>PowerPoint Presentation</vt:lpstr>
      <vt:lpstr>Q</vt:lpstr>
      <vt:lpstr>A</vt:lpstr>
      <vt:lpstr>PowerPoint Presentation</vt:lpstr>
      <vt:lpstr>Q</vt:lpstr>
      <vt:lpstr>A</vt:lpstr>
      <vt:lpstr>Q</vt:lpstr>
      <vt:lpstr>A</vt:lpstr>
      <vt:lpstr>PowerPoint Presentation</vt:lpstr>
      <vt:lpstr>Q</vt:lpstr>
      <vt:lpstr>A</vt:lpstr>
      <vt:lpstr>PowerPoint Presentation</vt:lpstr>
      <vt:lpstr>PowerPoint Presentation</vt:lpstr>
      <vt:lpstr>Q</vt:lpstr>
      <vt:lpstr>A</vt:lpstr>
      <vt:lpstr>Q</vt:lpstr>
      <vt:lpstr>A</vt:lpstr>
      <vt:lpstr>Q</vt:lpstr>
      <vt:lpstr>A</vt:lpstr>
      <vt:lpstr>PowerPoint Presentation</vt:lpstr>
      <vt:lpstr>Q</vt:lpstr>
      <vt:lpstr>A</vt:lpstr>
      <vt:lpstr>Q</vt:lpstr>
      <vt:lpstr>A</vt:lpstr>
      <vt:lpstr>Q</vt:lpstr>
      <vt:lpstr>A</vt:lpstr>
      <vt:lpstr>Q</vt:lpstr>
      <vt:lpstr>A</vt:lpstr>
      <vt:lpstr>Q</vt:lpstr>
      <vt:lpstr>Q/A</vt:lpstr>
      <vt:lpstr>A</vt:lpstr>
      <vt:lpstr>PowerPoint Presentation</vt:lpstr>
      <vt:lpstr>Q</vt:lpstr>
      <vt:lpstr>Q/A</vt:lpstr>
      <vt:lpstr>A</vt:lpstr>
      <vt:lpstr>PowerPoint Presentation</vt:lpstr>
      <vt:lpstr>PowerPoint Presentation</vt:lpstr>
      <vt:lpstr>PowerPoint Presentation</vt:lpstr>
      <vt:lpstr>Q</vt:lpstr>
      <vt:lpstr>A</vt:lpstr>
      <vt:lpstr>Q</vt:lpstr>
      <vt:lpstr>A</vt:lpstr>
      <vt:lpstr>Q</vt:lpstr>
      <vt:lpstr>Q/A</vt:lpstr>
      <vt:lpstr>A</vt:lpstr>
      <vt:lpstr>Q</vt:lpstr>
      <vt:lpstr>Q/A</vt:lpstr>
      <vt:lpstr>A</vt:lpstr>
      <vt:lpstr>A</vt:lpstr>
      <vt:lpstr>Q</vt:lpstr>
      <vt:lpstr>A</vt:lpstr>
      <vt:lpstr>Q</vt:lpstr>
      <vt:lpstr>A</vt:lpstr>
      <vt:lpstr>Q</vt:lpstr>
      <vt:lpstr>Q/A</vt:lpstr>
      <vt:lpstr>A</vt:lpstr>
      <vt:lpstr>PowerPoint Presentation</vt:lpstr>
      <vt:lpstr>Q</vt:lpstr>
      <vt:lpstr>Q/A</vt:lpstr>
      <vt:lpstr>A</vt:lpstr>
      <vt:lpstr>PowerPoint Presentation</vt:lpstr>
      <vt:lpstr>Q</vt:lpstr>
      <vt:lpstr>A</vt:lpstr>
      <vt:lpstr>Q</vt:lpstr>
      <vt:lpstr>A</vt:lpstr>
      <vt:lpstr>Q</vt:lpstr>
      <vt:lpstr>A</vt:lpstr>
      <vt:lpstr>Q</vt:lpstr>
      <vt:lpstr>A</vt:lpstr>
      <vt:lpstr>PowerPoint Presentation</vt:lpstr>
      <vt:lpstr>Q</vt:lpstr>
      <vt:lpstr>A</vt:lpstr>
      <vt:lpstr>Q</vt:lpstr>
      <vt:lpstr>A</vt:lpstr>
      <vt:lpstr>Q</vt:lpstr>
      <vt:lpstr>A</vt:lpstr>
      <vt:lpstr>PowerPoint Presentation</vt:lpstr>
      <vt:lpstr>PowerPoint Presentation</vt:lpstr>
      <vt:lpstr>Q</vt:lpstr>
      <vt:lpstr>A</vt:lpstr>
      <vt:lpstr>Q</vt:lpstr>
      <vt:lpstr>A</vt:lpstr>
      <vt:lpstr>Q</vt:lpstr>
      <vt:lpstr>A</vt:lpstr>
      <vt:lpstr>Q</vt:lpstr>
      <vt:lpstr>Q/A</vt:lpstr>
      <vt:lpstr>A</vt:lpstr>
      <vt:lpstr>Q</vt:lpstr>
      <vt:lpstr>A</vt:lpstr>
      <vt:lpstr>Q</vt:lpstr>
      <vt:lpstr>A</vt:lpstr>
      <vt:lpstr>Q</vt:lpstr>
      <vt:lpstr>A</vt:lpstr>
      <vt:lpstr>Q</vt:lpstr>
      <vt:lpstr>A</vt:lpstr>
      <vt:lpstr>Q</vt:lpstr>
      <vt:lpstr>A</vt:lpstr>
      <vt:lpstr>Q</vt:lpstr>
      <vt:lpstr>Q/A</vt:lpstr>
      <vt:lpstr>A</vt:lpstr>
      <vt:lpstr>Q</vt:lpstr>
      <vt:lpstr>A</vt:lpstr>
      <vt:lpstr>Q</vt:lpstr>
      <vt:lpstr>A</vt:lpstr>
      <vt:lpstr>PowerPoint Presentation</vt:lpstr>
      <vt:lpstr>A</vt:lpstr>
      <vt:lpstr>Q</vt:lpstr>
      <vt:lpstr>A</vt:lpstr>
      <vt:lpstr>Q</vt:lpstr>
      <vt:lpstr>A</vt:lpstr>
      <vt:lpstr>Q</vt:lpstr>
      <vt:lpstr>Q/A</vt:lpstr>
      <vt:lpstr>A</vt:lpstr>
      <vt:lpstr>Q</vt:lpstr>
      <vt:lpstr>A</vt:lpstr>
      <vt:lpstr>Q</vt:lpstr>
      <vt:lpstr>A</vt:lpstr>
      <vt:lpstr>Q</vt:lpstr>
      <vt:lpstr>A</vt:lpstr>
      <vt:lpstr>Q</vt:lpstr>
      <vt:lpstr>Q/A</vt:lpstr>
      <vt:lpstr>A</vt:lpstr>
      <vt:lpstr>Q</vt:lpstr>
      <vt:lpstr>Q/A</vt:lpstr>
      <vt:lpstr>A</vt:lpstr>
      <vt:lpstr>PowerPoint Presentation</vt:lpstr>
      <vt:lpstr>PowerPoint Presentation</vt:lpstr>
      <vt:lpstr>Q</vt:lpstr>
      <vt:lpstr>A</vt:lpstr>
      <vt:lpstr>Q</vt:lpstr>
      <vt:lpstr>Q/A</vt:lpstr>
      <vt:lpstr>A</vt:lpstr>
      <vt:lpstr>Q</vt:lpstr>
      <vt:lpstr>A</vt:lpstr>
      <vt:lpstr>Q</vt:lpstr>
      <vt:lpstr>A</vt:lpstr>
      <vt:lpstr>Q</vt:lpstr>
      <vt:lpstr>A</vt:lpstr>
      <vt:lpstr>Q</vt:lpstr>
      <vt:lpstr>A</vt:lpstr>
      <vt:lpstr>Q</vt:lpstr>
      <vt:lpstr>A</vt:lpstr>
      <vt:lpstr>Q</vt:lpstr>
      <vt:lpstr>A</vt:lpstr>
      <vt:lpstr>PowerPoint Presentation</vt:lpstr>
      <vt:lpstr>PowerPoint Presentation</vt:lpstr>
      <vt:lpstr>PowerPoint Presentation</vt:lpstr>
      <vt:lpstr>Q</vt:lpstr>
      <vt:lpstr>A</vt:lpstr>
      <vt:lpstr>Q</vt:lpstr>
      <vt:lpstr>Q/A</vt:lpstr>
      <vt:lpstr>A</vt:lpstr>
      <vt:lpstr>Q</vt:lpstr>
      <vt:lpstr>A</vt:lpstr>
      <vt:lpstr>Q</vt:lpstr>
      <vt:lpstr>A</vt:lpstr>
      <vt:lpstr>Q</vt:lpstr>
      <vt:lpstr>A</vt:lpstr>
      <vt:lpstr>PowerPoint Presentation</vt:lpstr>
      <vt:lpstr>Q</vt:lpstr>
      <vt:lpstr>A</vt:lpstr>
      <vt:lpstr>PowerPoint Presentation</vt:lpstr>
      <vt:lpstr>Q</vt:lpstr>
      <vt:lpstr>A</vt:lpstr>
      <vt:lpstr>Q</vt:lpstr>
      <vt:lpstr>A</vt:lpstr>
      <vt:lpstr>Q</vt:lpstr>
      <vt:lpstr>A</vt:lpstr>
      <vt:lpstr>Q</vt:lpstr>
      <vt:lpstr>A</vt:lpstr>
      <vt:lpstr>Q</vt:lpstr>
      <vt:lpstr>A</vt:lpstr>
      <vt:lpstr>Q</vt:lpstr>
      <vt:lpstr>Q/A</vt:lpstr>
      <vt:lpstr>A</vt:lpstr>
      <vt:lpstr>Q</vt:lpstr>
      <vt:lpstr>A</vt:lpstr>
      <vt:lpstr>PowerPoint Presentation</vt:lpstr>
      <vt:lpstr>Q</vt:lpstr>
      <vt:lpstr>A</vt:lpstr>
      <vt:lpstr>Q</vt:lpstr>
      <vt:lpstr>A</vt:lpstr>
      <vt:lpstr>Q</vt:lpstr>
      <vt:lpstr>A</vt:lpstr>
      <vt:lpstr>Q</vt:lpstr>
      <vt:lpstr>A</vt:lpstr>
      <vt:lpstr>Q</vt:lpstr>
      <vt:lpstr>A</vt:lpstr>
      <vt:lpstr>Q</vt:lpstr>
      <vt:lpstr>A</vt:lpstr>
      <vt:lpstr>Q</vt:lpstr>
      <vt:lpstr>A</vt:lpstr>
      <vt:lpstr>Q</vt:lpstr>
      <vt:lpstr>A</vt:lpstr>
      <vt:lpstr>Q</vt:lpstr>
      <vt:lpstr>A</vt:lpstr>
      <vt:lpstr>A</vt:lpstr>
      <vt:lpstr>Q</vt:lpstr>
      <vt:lpstr>A</vt:lpstr>
      <vt:lpstr>Q</vt:lpstr>
      <vt:lpstr>A</vt:lpstr>
      <vt:lpstr>Q</vt:lpstr>
      <vt:lpstr>Q/A</vt:lpstr>
      <vt:lpstr>A</vt:lpstr>
      <vt:lpstr>Q</vt:lpstr>
      <vt:lpstr>A</vt:lpstr>
      <vt:lpstr>Q</vt:lpstr>
      <vt:lpstr>A</vt:lpstr>
      <vt:lpstr>Q</vt:lpstr>
      <vt:lpstr>Q/A</vt:lpstr>
      <vt:lpstr>A</vt:lpstr>
      <vt:lpstr>A</vt:lpstr>
      <vt:lpstr>Q</vt:lpstr>
      <vt:lpstr>A</vt:lpstr>
      <vt:lpstr>PowerPoint Presentation</vt:lpstr>
      <vt:lpstr>Q</vt:lpstr>
      <vt:lpstr>A</vt:lpstr>
      <vt:lpstr>Q</vt:lpstr>
      <vt:lpstr>A</vt:lpstr>
      <vt:lpstr>A</vt:lpstr>
      <vt:lpstr>Q</vt:lpstr>
      <vt:lpstr>A</vt:lpstr>
      <vt:lpstr>Q</vt:lpstr>
      <vt:lpstr>A</vt:lpstr>
      <vt:lpstr>PowerPoint Presentation</vt:lpstr>
      <vt:lpstr>Q</vt:lpstr>
      <vt:lpstr>A</vt:lpstr>
      <vt:lpstr>Q</vt:lpstr>
      <vt:lpstr>A</vt:lpstr>
      <vt:lpstr>Q</vt:lpstr>
      <vt:lpstr>A</vt:lpstr>
      <vt:lpstr>A</vt:lpstr>
      <vt:lpstr>Q</vt:lpstr>
      <vt:lpstr>A</vt:lpstr>
      <vt:lpstr>Q</vt:lpstr>
      <vt:lpstr>A</vt:lpstr>
      <vt:lpstr>Q</vt:lpstr>
      <vt:lpstr>A</vt:lpstr>
      <vt:lpstr>Q</vt:lpstr>
      <vt:lpstr>A</vt:lpstr>
      <vt:lpstr>Q</vt:lpstr>
      <vt:lpstr>A</vt:lpstr>
      <vt:lpstr>PowerPoint Presentation</vt:lpstr>
      <vt:lpstr>PowerPoint Presentation</vt:lpstr>
      <vt:lpstr>PowerPoint Presentation</vt:lpstr>
      <vt:lpstr>Q</vt:lpstr>
      <vt:lpstr>A</vt:lpstr>
      <vt:lpstr>PowerPoint Presentation</vt:lpstr>
      <vt:lpstr>Q</vt:lpstr>
      <vt:lpstr>A</vt:lpstr>
      <vt:lpstr>PowerPoint Presentation</vt:lpstr>
      <vt:lpstr>Q</vt:lpstr>
      <vt:lpstr>A</vt:lpstr>
      <vt:lpstr>Q</vt:lpstr>
      <vt:lpstr>A</vt:lpstr>
      <vt:lpstr>Q</vt:lpstr>
      <vt:lpstr>A</vt:lpstr>
      <vt:lpstr>PowerPoint Presentation</vt:lpstr>
      <vt:lpstr>Q</vt:lpstr>
      <vt:lpstr>A</vt:lpstr>
      <vt:lpstr>Q</vt:lpstr>
      <vt:lpstr>A</vt:lpstr>
      <vt:lpstr>Q</vt:lpstr>
      <vt:lpstr>A</vt:lpstr>
      <vt:lpstr>Q</vt:lpstr>
      <vt:lpstr>A</vt:lpstr>
      <vt:lpstr>Q</vt:lpstr>
      <vt:lpstr>A</vt:lpstr>
      <vt:lpstr>Q</vt:lpstr>
      <vt:lpstr>A</vt:lpstr>
      <vt:lpstr>PowerPoint Presentation</vt:lpstr>
      <vt:lpstr>Q</vt:lpstr>
      <vt:lpstr>Q/A</vt:lpstr>
      <vt:lpstr>Q/A</vt:lpstr>
      <vt:lpstr>A</vt:lpstr>
      <vt:lpstr>Q</vt:lpstr>
      <vt:lpstr>A</vt:lpstr>
      <vt:lpstr>Q</vt:lpstr>
      <vt:lpstr>A</vt:lpstr>
      <vt:lpstr>PowerPoint Presentation</vt:lpstr>
      <vt:lpstr>Q</vt:lpstr>
      <vt:lpstr>A</vt:lpstr>
      <vt:lpstr>Q</vt:lpstr>
      <vt:lpstr>Q/A</vt:lpstr>
      <vt:lpstr>A</vt:lpstr>
      <vt:lpstr>Q</vt:lpstr>
      <vt:lpstr>A</vt:lpstr>
      <vt:lpstr>Q</vt:lpstr>
      <vt:lpstr>A</vt:lpstr>
      <vt:lpstr>Q</vt:lpstr>
      <vt:lpstr>A</vt:lpstr>
      <vt:lpstr>Q</vt:lpstr>
      <vt:lpstr>A</vt:lpstr>
      <vt:lpstr>Q</vt:lpstr>
      <vt:lpstr>A</vt:lpstr>
      <vt:lpstr>Q</vt:lpstr>
      <vt:lpstr>A</vt:lpstr>
      <vt:lpstr>Q</vt:lpstr>
      <vt:lpstr>A</vt:lpstr>
      <vt:lpstr>Q</vt:lpstr>
      <vt:lpstr>A</vt:lpstr>
      <vt:lpstr>PowerPoint Presentation</vt:lpstr>
      <vt:lpstr>PowerPoint Presentation</vt:lpstr>
      <vt:lpstr>Q</vt:lpstr>
      <vt:lpstr>Q/A</vt:lpstr>
      <vt:lpstr>A</vt:lpstr>
      <vt:lpstr>Q</vt:lpstr>
      <vt:lpstr>Q/A</vt:lpstr>
      <vt:lpstr>A</vt:lpstr>
      <vt:lpstr>Q</vt:lpstr>
      <vt:lpstr>A</vt:lpstr>
      <vt:lpstr>PowerPoint Presentation</vt:lpstr>
      <vt:lpstr>Q</vt:lpstr>
      <vt:lpstr>A</vt:lpstr>
      <vt:lpstr>Q</vt:lpstr>
      <vt:lpstr>A</vt:lpstr>
      <vt:lpstr>Q</vt:lpstr>
      <vt:lpstr>A</vt:lpstr>
      <vt:lpstr>Q</vt:lpstr>
      <vt:lpstr>Q/A</vt:lpstr>
      <vt:lpstr>A</vt:lpstr>
      <vt:lpstr>Q</vt:lpstr>
      <vt:lpstr>A</vt:lpstr>
      <vt:lpstr>PowerPoint Presentation</vt:lpstr>
      <vt:lpstr>Q</vt:lpstr>
      <vt:lpstr>A</vt:lpstr>
      <vt:lpstr>PowerPoint Presentation</vt:lpstr>
      <vt:lpstr>Q</vt:lpstr>
      <vt:lpstr>A</vt:lpstr>
      <vt:lpstr>Q</vt:lpstr>
      <vt:lpstr>Q/A</vt:lpstr>
      <vt:lpstr>A</vt:lpstr>
      <vt:lpstr>Q</vt:lpstr>
      <vt:lpstr>A</vt:lpstr>
      <vt:lpstr>Q</vt:lpstr>
      <vt:lpstr>Q/A</vt:lpstr>
      <vt:lpstr>A</vt:lpstr>
      <vt:lpstr>Q</vt:lpstr>
      <vt:lpstr>A</vt:lpstr>
      <vt:lpstr>Q</vt:lpstr>
      <vt:lpstr>A</vt:lpstr>
      <vt:lpstr>Q</vt:lpstr>
      <vt:lpstr>A</vt:lpstr>
      <vt:lpstr>Q</vt:lpstr>
      <vt:lpstr>A</vt:lpstr>
      <vt:lpstr>PowerPoint Presentation</vt:lpstr>
      <vt:lpstr>Q</vt:lpstr>
      <vt:lpstr>A</vt:lpstr>
      <vt:lpstr>PowerPoint Presentation</vt:lpstr>
      <vt:lpstr>PowerPoint Presentation</vt:lpstr>
      <vt:lpstr>Q</vt:lpstr>
      <vt:lpstr>A</vt:lpstr>
    </vt:vector>
  </TitlesOfParts>
  <Company>LSU Health Sciences Center</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Slide 1</dc:title>
  <dc:creator>Steven Flynn</dc:creator>
  <cp:lastModifiedBy>Steven Flynn</cp:lastModifiedBy>
  <cp:revision>321</cp:revision>
  <dcterms:created xsi:type="dcterms:W3CDTF">2008-09-11T18:23:19Z</dcterms:created>
  <dcterms:modified xsi:type="dcterms:W3CDTF">2020-06-12T14:04:54Z</dcterms:modified>
</cp:coreProperties>
</file>